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9" r:id="rId2"/>
    <p:sldId id="333" r:id="rId3"/>
    <p:sldId id="334" r:id="rId4"/>
    <p:sldId id="578" r:id="rId5"/>
    <p:sldId id="581" r:id="rId6"/>
    <p:sldId id="337" r:id="rId7"/>
    <p:sldId id="523" r:id="rId8"/>
    <p:sldId id="533" r:id="rId9"/>
    <p:sldId id="532" r:id="rId10"/>
    <p:sldId id="527" r:id="rId11"/>
    <p:sldId id="535" r:id="rId12"/>
    <p:sldId id="536" r:id="rId13"/>
    <p:sldId id="589" r:id="rId14"/>
    <p:sldId id="580" r:id="rId15"/>
    <p:sldId id="582" r:id="rId16"/>
    <p:sldId id="539" r:id="rId17"/>
    <p:sldId id="541" r:id="rId18"/>
    <p:sldId id="583" r:id="rId19"/>
    <p:sldId id="588" r:id="rId20"/>
    <p:sldId id="590" r:id="rId21"/>
    <p:sldId id="584" r:id="rId22"/>
    <p:sldId id="585" r:id="rId23"/>
    <p:sldId id="586" r:id="rId24"/>
    <p:sldId id="587" r:id="rId25"/>
    <p:sldId id="591" r:id="rId26"/>
    <p:sldId id="331" r:id="rId27"/>
    <p:sldId id="332" r:id="rId28"/>
    <p:sldId id="574" r:id="rId29"/>
    <p:sldId id="575" r:id="rId30"/>
    <p:sldId id="576" r:id="rId31"/>
    <p:sldId id="577" r:id="rId32"/>
    <p:sldId id="553" r:id="rId33"/>
    <p:sldId id="335" r:id="rId34"/>
    <p:sldId id="579" r:id="rId35"/>
    <p:sldId id="336" r:id="rId36"/>
    <p:sldId id="592" r:id="rId37"/>
    <p:sldId id="593" r:id="rId38"/>
    <p:sldId id="594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/>
    <p:restoredTop sz="94686"/>
  </p:normalViewPr>
  <p:slideViewPr>
    <p:cSldViewPr snapToGrid="0" snapToObjects="1">
      <p:cViewPr varScale="1">
        <p:scale>
          <a:sx n="102" d="100"/>
          <a:sy n="102" d="100"/>
        </p:scale>
        <p:origin x="192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I. Mases | Aceleradores de partículas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10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58353"/>
            <a:ext cx="11376025" cy="3092823"/>
          </a:xfrm>
        </p:spPr>
        <p:txBody>
          <a:bodyPr/>
          <a:lstStyle/>
          <a:p>
            <a:r>
              <a:rPr lang="en-US" dirty="0" err="1"/>
              <a:t>Aceleradores</a:t>
            </a:r>
            <a:r>
              <a:rPr lang="en-US" dirty="0"/>
              <a:t> de </a:t>
            </a:r>
            <a:r>
              <a:rPr lang="en-US" dirty="0" err="1"/>
              <a:t>partículas</a:t>
            </a:r>
            <a:br>
              <a:rPr lang="en-US" dirty="0"/>
            </a:br>
            <a:br>
              <a:rPr lang="en-US" dirty="0"/>
            </a:br>
            <a:r>
              <a:rPr lang="en-US" sz="3600" b="1" dirty="0"/>
              <a:t>Ingrid Mases </a:t>
            </a:r>
            <a:r>
              <a:rPr lang="en-US" sz="3600" b="1" dirty="0" err="1"/>
              <a:t>Solé</a:t>
            </a:r>
            <a:r>
              <a:rPr lang="en-US" sz="3600" b="1" dirty="0"/>
              <a:t> (BE-ABP-INC)</a:t>
            </a:r>
            <a:br>
              <a:rPr lang="en-US" sz="3600" b="1" dirty="0"/>
            </a:br>
            <a:br>
              <a:rPr lang="en-US" sz="3600" b="1" dirty="0"/>
            </a:br>
            <a:r>
              <a:rPr lang="en-US" sz="3200" dirty="0" err="1"/>
              <a:t>i</a:t>
            </a:r>
            <a:r>
              <a:rPr lang="en-US" sz="3200" b="1" dirty="0" err="1"/>
              <a:t>ngrid.mases.sole@cern.ch</a:t>
            </a:r>
            <a:br>
              <a:rPr lang="en-US" sz="3600" b="1" dirty="0"/>
            </a:br>
            <a:br>
              <a:rPr lang="en-US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955746"/>
            <a:ext cx="11376026" cy="803787"/>
          </a:xfrm>
        </p:spPr>
        <p:txBody>
          <a:bodyPr/>
          <a:lstStyle/>
          <a:p>
            <a:pPr algn="l"/>
            <a:r>
              <a:rPr lang="en-US" b="1" dirty="0"/>
              <a:t>27/06/2023 - Spanish Teacher </a:t>
            </a:r>
            <a:r>
              <a:rPr lang="en-US" b="1" dirty="0" err="1"/>
              <a:t>Programme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Cómo funciona un acelerador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10</a:t>
            </a:fld>
            <a:endParaRPr lang="es-ES_tradnl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6CD5E1A-22B0-1593-CD49-C9D6ACFF96F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F9529295-C3D3-9964-3BC7-E63E7948BB1A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06D99C57-D3B3-CF08-D8BD-D9739D51C7AC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Injection and filling of the machine">
            <a:extLst>
              <a:ext uri="{FF2B5EF4-FFF2-40B4-BE49-F238E27FC236}">
                <a16:creationId xmlns:a16="http://schemas.microsoft.com/office/drawing/2014/main" id="{8C359290-A35D-5155-4316-9B8C0A98D937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Colimación:</a:t>
            </a:r>
          </a:p>
          <a:p>
            <a:r>
              <a:rPr lang="es-ES_tradnl" b="0"/>
              <a:t>Como el diafragma de una cámara fotográfica varios colimadores se encadenan para limitar el tamaño del haz</a:t>
            </a:r>
          </a:p>
        </p:txBody>
      </p:sp>
      <p:grpSp>
        <p:nvGrpSpPr>
          <p:cNvPr id="28" name="Group">
            <a:extLst>
              <a:ext uri="{FF2B5EF4-FFF2-40B4-BE49-F238E27FC236}">
                <a16:creationId xmlns:a16="http://schemas.microsoft.com/office/drawing/2014/main" id="{BBC47F5C-7D44-B20C-1780-AE7254E6AE41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29" name="Group">
              <a:extLst>
                <a:ext uri="{FF2B5EF4-FFF2-40B4-BE49-F238E27FC236}">
                  <a16:creationId xmlns:a16="http://schemas.microsoft.com/office/drawing/2014/main" id="{5F4D292F-DFEA-F0B6-9AEB-50D874005A5C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35" name="Rectangle">
                <a:extLst>
                  <a:ext uri="{FF2B5EF4-FFF2-40B4-BE49-F238E27FC236}">
                    <a16:creationId xmlns:a16="http://schemas.microsoft.com/office/drawing/2014/main" id="{35FF5844-EC6D-96A0-821B-B239A93B0CC6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36" name="Rectangle">
                <a:extLst>
                  <a:ext uri="{FF2B5EF4-FFF2-40B4-BE49-F238E27FC236}">
                    <a16:creationId xmlns:a16="http://schemas.microsoft.com/office/drawing/2014/main" id="{375717FA-58F3-A283-D099-D118D727F328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grpSp>
          <p:nvGrpSpPr>
            <p:cNvPr id="30" name="Group">
              <a:extLst>
                <a:ext uri="{FF2B5EF4-FFF2-40B4-BE49-F238E27FC236}">
                  <a16:creationId xmlns:a16="http://schemas.microsoft.com/office/drawing/2014/main" id="{AECB6CC3-4B85-103B-18CD-1A261DE6186E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33" name="Rectangle">
                <a:extLst>
                  <a:ext uri="{FF2B5EF4-FFF2-40B4-BE49-F238E27FC236}">
                    <a16:creationId xmlns:a16="http://schemas.microsoft.com/office/drawing/2014/main" id="{01AFF84E-EB16-AB3B-AD2D-3ADAAB4523EB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34" name="Rectangle">
                <a:extLst>
                  <a:ext uri="{FF2B5EF4-FFF2-40B4-BE49-F238E27FC236}">
                    <a16:creationId xmlns:a16="http://schemas.microsoft.com/office/drawing/2014/main" id="{36D21756-7A6F-663C-082C-4DE81576FE1F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sp>
          <p:nvSpPr>
            <p:cNvPr id="31" name="Collimation">
              <a:extLst>
                <a:ext uri="{FF2B5EF4-FFF2-40B4-BE49-F238E27FC236}">
                  <a16:creationId xmlns:a16="http://schemas.microsoft.com/office/drawing/2014/main" id="{D2C9B57E-DD48-2FF5-53FB-5BF09FDEE095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/>
                <a:t>Colimación</a:t>
              </a:r>
            </a:p>
          </p:txBody>
        </p:sp>
        <p:sp>
          <p:nvSpPr>
            <p:cNvPr id="32" name="Collimation">
              <a:extLst>
                <a:ext uri="{FF2B5EF4-FFF2-40B4-BE49-F238E27FC236}">
                  <a16:creationId xmlns:a16="http://schemas.microsoft.com/office/drawing/2014/main" id="{35FDE66E-12A1-65DF-644C-2DCD9766BF1A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A9C9C71-8F12-F137-E7B1-4F7B1211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16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Cómo funciona un acelerador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11</a:t>
            </a:fld>
            <a:endParaRPr lang="es-ES_tradnl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6CD5E1A-22B0-1593-CD49-C9D6ACFF96F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F9529295-C3D3-9964-3BC7-E63E7948BB1A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088FB9E9-1997-75BF-61ED-D7D1E7822132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Colimación:</a:t>
            </a:r>
          </a:p>
          <a:p>
            <a:r>
              <a:rPr lang="es-ES_tradnl" b="0"/>
              <a:t>Como el diafragma de una cámara fotográfica varios colimadores se encadenan para limitar el tamaño del haz</a:t>
            </a:r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06D99C57-D3B3-CF08-D8BD-D9739D51C7AC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RF">
            <a:extLst>
              <a:ext uri="{FF2B5EF4-FFF2-40B4-BE49-F238E27FC236}">
                <a16:creationId xmlns:a16="http://schemas.microsoft.com/office/drawing/2014/main" id="{29624B89-9FE4-5204-A84F-57676752BFEB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/>
              <a:t>RF</a:t>
            </a:r>
          </a:p>
        </p:txBody>
      </p:sp>
      <p:sp>
        <p:nvSpPr>
          <p:cNvPr id="28" name="Injection and filling of the machine">
            <a:extLst>
              <a:ext uri="{FF2B5EF4-FFF2-40B4-BE49-F238E27FC236}">
                <a16:creationId xmlns:a16="http://schemas.microsoft.com/office/drawing/2014/main" id="{E153A4DE-EFCA-B64C-3873-7CDF8E2955D9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Radio Frecuencia:</a:t>
            </a:r>
          </a:p>
          <a:p>
            <a:r>
              <a:rPr lang="es-ES_tradnl" b="0"/>
              <a:t>Aceleración, los haces ganan energía cada vez que pasan por la cavidades.</a:t>
            </a:r>
          </a:p>
        </p:txBody>
      </p:sp>
      <p:grpSp>
        <p:nvGrpSpPr>
          <p:cNvPr id="30" name="Group">
            <a:extLst>
              <a:ext uri="{FF2B5EF4-FFF2-40B4-BE49-F238E27FC236}">
                <a16:creationId xmlns:a16="http://schemas.microsoft.com/office/drawing/2014/main" id="{048F2F9F-3178-0C05-0F60-7ACE3C708DDF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31" name="Group">
              <a:extLst>
                <a:ext uri="{FF2B5EF4-FFF2-40B4-BE49-F238E27FC236}">
                  <a16:creationId xmlns:a16="http://schemas.microsoft.com/office/drawing/2014/main" id="{7010466C-9F11-E5B0-1AA1-56469F487F7A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37" name="Rectangle">
                <a:extLst>
                  <a:ext uri="{FF2B5EF4-FFF2-40B4-BE49-F238E27FC236}">
                    <a16:creationId xmlns:a16="http://schemas.microsoft.com/office/drawing/2014/main" id="{0E406E25-A66B-CEA6-AA5D-1069A2A054A1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38" name="Rectangle">
                <a:extLst>
                  <a:ext uri="{FF2B5EF4-FFF2-40B4-BE49-F238E27FC236}">
                    <a16:creationId xmlns:a16="http://schemas.microsoft.com/office/drawing/2014/main" id="{FFE76F32-DEB2-A99C-4D6E-C14D4212B992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grpSp>
          <p:nvGrpSpPr>
            <p:cNvPr id="32" name="Group">
              <a:extLst>
                <a:ext uri="{FF2B5EF4-FFF2-40B4-BE49-F238E27FC236}">
                  <a16:creationId xmlns:a16="http://schemas.microsoft.com/office/drawing/2014/main" id="{66264588-0F1D-AD20-3B5B-3D94C8A2741A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35" name="Rectangle">
                <a:extLst>
                  <a:ext uri="{FF2B5EF4-FFF2-40B4-BE49-F238E27FC236}">
                    <a16:creationId xmlns:a16="http://schemas.microsoft.com/office/drawing/2014/main" id="{464F5488-7F15-451F-DE33-C4670402CCA8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sp>
            <p:nvSpPr>
              <p:cNvPr id="36" name="Rectangle">
                <a:extLst>
                  <a:ext uri="{FF2B5EF4-FFF2-40B4-BE49-F238E27FC236}">
                    <a16:creationId xmlns:a16="http://schemas.microsoft.com/office/drawing/2014/main" id="{167596B5-16E3-DD61-F9B5-38E7FD2DF08C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</p:grpSp>
        <p:sp>
          <p:nvSpPr>
            <p:cNvPr id="33" name="Collimation">
              <a:extLst>
                <a:ext uri="{FF2B5EF4-FFF2-40B4-BE49-F238E27FC236}">
                  <a16:creationId xmlns:a16="http://schemas.microsoft.com/office/drawing/2014/main" id="{4547DD14-1950-82D5-39AE-A1F87A444DA6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/>
                <a:t>Colimación</a:t>
              </a:r>
            </a:p>
          </p:txBody>
        </p:sp>
        <p:sp>
          <p:nvSpPr>
            <p:cNvPr id="34" name="Collimation">
              <a:extLst>
                <a:ext uri="{FF2B5EF4-FFF2-40B4-BE49-F238E27FC236}">
                  <a16:creationId xmlns:a16="http://schemas.microsoft.com/office/drawing/2014/main" id="{F0A5D9C0-95AB-7D56-2146-CF2A02D95C7A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A1EFCC1-A97C-8AAD-A0AF-65DC6FF58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160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Cómo funciona un acelerador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12</a:t>
            </a:fld>
            <a:endParaRPr lang="es-ES_tradnl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6CD5E1A-22B0-1593-CD49-C9D6ACFF96F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F9529295-C3D3-9964-3BC7-E63E7948BB1A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5" name="Group">
            <a:extLst>
              <a:ext uri="{FF2B5EF4-FFF2-40B4-BE49-F238E27FC236}">
                <a16:creationId xmlns:a16="http://schemas.microsoft.com/office/drawing/2014/main" id="{08DB671D-102D-4A9D-CB7B-DEF05020640C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29852E9A-B176-F9B9-7F6B-5D1D1FD380D7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783D9C8F-80FE-6D76-4932-3B4F13BA99BB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5A0CB035-1168-B251-8830-A1614A509D51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7FAB405C-BBD3-6C1B-9168-D6BA9C15779B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A3AEE8FA-35A8-E57B-82F1-8290677316D4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69A2559B-DC6A-29A3-07A7-CAB36E3F00BD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8" name="Collimation">
              <a:extLst>
                <a:ext uri="{FF2B5EF4-FFF2-40B4-BE49-F238E27FC236}">
                  <a16:creationId xmlns:a16="http://schemas.microsoft.com/office/drawing/2014/main" id="{FDD83132-298E-0021-1B1D-5FB41519FEB9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6E3A53F3-CCE9-12A9-9ADE-3DE3F00DF1D5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088FB9E9-1997-75BF-61ED-D7D1E7822132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06D99C57-D3B3-CF08-D8BD-D9739D51C7AC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RF">
            <a:extLst>
              <a:ext uri="{FF2B5EF4-FFF2-40B4-BE49-F238E27FC236}">
                <a16:creationId xmlns:a16="http://schemas.microsoft.com/office/drawing/2014/main" id="{29624B89-9FE4-5204-A84F-57676752BFEB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8" name="Injection and filling of the machine">
            <a:extLst>
              <a:ext uri="{FF2B5EF4-FFF2-40B4-BE49-F238E27FC236}">
                <a16:creationId xmlns:a16="http://schemas.microsoft.com/office/drawing/2014/main" id="{E153A4DE-EFCA-B64C-3873-7CDF8E2955D9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1F3DB602-8498-C561-38C4-2ED83B733357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Star">
            <a:extLst>
              <a:ext uri="{FF2B5EF4-FFF2-40B4-BE49-F238E27FC236}">
                <a16:creationId xmlns:a16="http://schemas.microsoft.com/office/drawing/2014/main" id="{7C086A12-99C8-F263-125D-F216110AA2B8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1" name="Star">
            <a:extLst>
              <a:ext uri="{FF2B5EF4-FFF2-40B4-BE49-F238E27FC236}">
                <a16:creationId xmlns:a16="http://schemas.microsoft.com/office/drawing/2014/main" id="{2A7F69EB-853D-EE31-DDAB-749E087C586B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2" name="Star">
            <a:extLst>
              <a:ext uri="{FF2B5EF4-FFF2-40B4-BE49-F238E27FC236}">
                <a16:creationId xmlns:a16="http://schemas.microsoft.com/office/drawing/2014/main" id="{BA4483E2-7327-E358-C0EA-CA2F8B641DFC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3" name="Beam steering to initiate/stop collisions in one or many experiments">
            <a:extLst>
              <a:ext uri="{FF2B5EF4-FFF2-40B4-BE49-F238E27FC236}">
                <a16:creationId xmlns:a16="http://schemas.microsoft.com/office/drawing/2014/main" id="{6930B00D-95FF-44FC-A95C-8E813BBD4E38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4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F62A9B57-91CD-0453-F087-8DB4498876D8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88BB428-4826-C617-4D90-F9510BF69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989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">
            <a:extLst>
              <a:ext uri="{FF2B5EF4-FFF2-40B4-BE49-F238E27FC236}">
                <a16:creationId xmlns:a16="http://schemas.microsoft.com/office/drawing/2014/main" id="{A48C4037-327F-3800-1B45-9CB440DE2A34}"/>
              </a:ext>
            </a:extLst>
          </p:cNvPr>
          <p:cNvGrpSpPr/>
          <p:nvPr/>
        </p:nvGrpSpPr>
        <p:grpSpPr>
          <a:xfrm>
            <a:off x="6869585" y="1234247"/>
            <a:ext cx="1068465" cy="1194588"/>
            <a:chOff x="0" y="0"/>
            <a:chExt cx="1068463" cy="1194587"/>
          </a:xfrm>
        </p:grpSpPr>
        <p:sp>
          <p:nvSpPr>
            <p:cNvPr id="36" name="Line">
              <a:extLst>
                <a:ext uri="{FF2B5EF4-FFF2-40B4-BE49-F238E27FC236}">
                  <a16:creationId xmlns:a16="http://schemas.microsoft.com/office/drawing/2014/main" id="{3C3878A8-77D8-8EEA-02A3-2DD8CFA5A1CA}"/>
                </a:ext>
              </a:extLst>
            </p:cNvPr>
            <p:cNvSpPr/>
            <p:nvPr/>
          </p:nvSpPr>
          <p:spPr>
            <a:xfrm>
              <a:off x="306759" y="819485"/>
              <a:ext cx="761705" cy="375103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  <p:sp>
          <p:nvSpPr>
            <p:cNvPr id="37" name="Line">
              <a:extLst>
                <a:ext uri="{FF2B5EF4-FFF2-40B4-BE49-F238E27FC236}">
                  <a16:creationId xmlns:a16="http://schemas.microsoft.com/office/drawing/2014/main" id="{6099AE88-1097-CD6F-0CDB-66206EDA1955}"/>
                </a:ext>
              </a:extLst>
            </p:cNvPr>
            <p:cNvSpPr/>
            <p:nvPr/>
          </p:nvSpPr>
          <p:spPr>
            <a:xfrm flipH="1" flipV="1">
              <a:off x="-1" y="-1"/>
              <a:ext cx="402547" cy="1132558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13</a:t>
            </a:fld>
            <a:endParaRPr lang="es-ES_tradnl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6CD5E1A-22B0-1593-CD49-C9D6ACFF96F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F9529295-C3D3-9964-3BC7-E63E7948BB1A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15" name="Group">
            <a:extLst>
              <a:ext uri="{FF2B5EF4-FFF2-40B4-BE49-F238E27FC236}">
                <a16:creationId xmlns:a16="http://schemas.microsoft.com/office/drawing/2014/main" id="{08DB671D-102D-4A9D-CB7B-DEF05020640C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29852E9A-B176-F9B9-7F6B-5D1D1FD380D7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22" name="Rectangle">
                <a:extLst>
                  <a:ext uri="{FF2B5EF4-FFF2-40B4-BE49-F238E27FC236}">
                    <a16:creationId xmlns:a16="http://schemas.microsoft.com/office/drawing/2014/main" id="{783D9C8F-80FE-6D76-4932-3B4F13BA99BB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3" name="Rectangle">
                <a:extLst>
                  <a:ext uri="{FF2B5EF4-FFF2-40B4-BE49-F238E27FC236}">
                    <a16:creationId xmlns:a16="http://schemas.microsoft.com/office/drawing/2014/main" id="{5A0CB035-1168-B251-8830-A1614A509D51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7FAB405C-BBD3-6C1B-9168-D6BA9C15779B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A3AEE8FA-35A8-E57B-82F1-8290677316D4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21" name="Rectangle">
                <a:extLst>
                  <a:ext uri="{FF2B5EF4-FFF2-40B4-BE49-F238E27FC236}">
                    <a16:creationId xmlns:a16="http://schemas.microsoft.com/office/drawing/2014/main" id="{69A2559B-DC6A-29A3-07A7-CAB36E3F00BD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8" name="Collimation">
              <a:extLst>
                <a:ext uri="{FF2B5EF4-FFF2-40B4-BE49-F238E27FC236}">
                  <a16:creationId xmlns:a16="http://schemas.microsoft.com/office/drawing/2014/main" id="{FDD83132-298E-0021-1B1D-5FB41519FEB9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19" name="Collimation">
              <a:extLst>
                <a:ext uri="{FF2B5EF4-FFF2-40B4-BE49-F238E27FC236}">
                  <a16:creationId xmlns:a16="http://schemas.microsoft.com/office/drawing/2014/main" id="{6E3A53F3-CCE9-12A9-9ADE-3DE3F00DF1D5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25" name="Injection and filling of the machine">
            <a:extLst>
              <a:ext uri="{FF2B5EF4-FFF2-40B4-BE49-F238E27FC236}">
                <a16:creationId xmlns:a16="http://schemas.microsoft.com/office/drawing/2014/main" id="{088FB9E9-1997-75BF-61ED-D7D1E7822132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26" name="Injection and filling of the machine">
            <a:extLst>
              <a:ext uri="{FF2B5EF4-FFF2-40B4-BE49-F238E27FC236}">
                <a16:creationId xmlns:a16="http://schemas.microsoft.com/office/drawing/2014/main" id="{06D99C57-D3B3-CF08-D8BD-D9739D51C7AC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7" name="RF">
            <a:extLst>
              <a:ext uri="{FF2B5EF4-FFF2-40B4-BE49-F238E27FC236}">
                <a16:creationId xmlns:a16="http://schemas.microsoft.com/office/drawing/2014/main" id="{29624B89-9FE4-5204-A84F-57676752BFEB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28" name="Injection and filling of the machine">
            <a:extLst>
              <a:ext uri="{FF2B5EF4-FFF2-40B4-BE49-F238E27FC236}">
                <a16:creationId xmlns:a16="http://schemas.microsoft.com/office/drawing/2014/main" id="{E153A4DE-EFCA-B64C-3873-7CDF8E2955D9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29" name="Star">
            <a:extLst>
              <a:ext uri="{FF2B5EF4-FFF2-40B4-BE49-F238E27FC236}">
                <a16:creationId xmlns:a16="http://schemas.microsoft.com/office/drawing/2014/main" id="{1F3DB602-8498-C561-38C4-2ED83B733357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0" name="Star">
            <a:extLst>
              <a:ext uri="{FF2B5EF4-FFF2-40B4-BE49-F238E27FC236}">
                <a16:creationId xmlns:a16="http://schemas.microsoft.com/office/drawing/2014/main" id="{7C086A12-99C8-F263-125D-F216110AA2B8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1" name="Star">
            <a:extLst>
              <a:ext uri="{FF2B5EF4-FFF2-40B4-BE49-F238E27FC236}">
                <a16:creationId xmlns:a16="http://schemas.microsoft.com/office/drawing/2014/main" id="{2A7F69EB-853D-EE31-DDAB-749E087C586B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2" name="Star">
            <a:extLst>
              <a:ext uri="{FF2B5EF4-FFF2-40B4-BE49-F238E27FC236}">
                <a16:creationId xmlns:a16="http://schemas.microsoft.com/office/drawing/2014/main" id="{BA4483E2-7327-E358-C0EA-CA2F8B641DFC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33" name="Beam steering to initiate/stop collisions in one or many experiments">
            <a:extLst>
              <a:ext uri="{FF2B5EF4-FFF2-40B4-BE49-F238E27FC236}">
                <a16:creationId xmlns:a16="http://schemas.microsoft.com/office/drawing/2014/main" id="{6930B00D-95FF-44FC-A95C-8E813BBD4E38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34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F62A9B57-91CD-0453-F087-8DB4498876D8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  <p:sp>
        <p:nvSpPr>
          <p:cNvPr id="38" name="Extraction">
            <a:extLst>
              <a:ext uri="{FF2B5EF4-FFF2-40B4-BE49-F238E27FC236}">
                <a16:creationId xmlns:a16="http://schemas.microsoft.com/office/drawing/2014/main" id="{312F7813-2AFF-C669-7577-4CFCC75D3584}"/>
              </a:ext>
            </a:extLst>
          </p:cNvPr>
          <p:cNvSpPr txBox="1"/>
          <p:nvPr/>
        </p:nvSpPr>
        <p:spPr>
          <a:xfrm>
            <a:off x="8056326" y="1004135"/>
            <a:ext cx="371064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Extracción:</a:t>
            </a:r>
          </a:p>
          <a:p>
            <a:r>
              <a:rPr lang="es-ES_tradnl" b="0" dirty="0"/>
              <a:t>En caso de emergencia o cuando ya no hay suficientes colisiones los haces son extraídos.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20F4EAC-6F54-6F60-814A-8E8AB46F8F45}"/>
              </a:ext>
            </a:extLst>
          </p:cNvPr>
          <p:cNvSpPr/>
          <p:nvPr/>
        </p:nvSpPr>
        <p:spPr>
          <a:xfrm rot="20304022">
            <a:off x="6530649" y="148640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5BF5D98-F6DB-9A11-AF4A-F3FB2A89A042}"/>
              </a:ext>
            </a:extLst>
          </p:cNvPr>
          <p:cNvSpPr/>
          <p:nvPr/>
        </p:nvSpPr>
        <p:spPr>
          <a:xfrm rot="7143427">
            <a:off x="8288741" y="2115835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Marcador de fecha 23">
            <a:extLst>
              <a:ext uri="{FF2B5EF4-FFF2-40B4-BE49-F238E27FC236}">
                <a16:creationId xmlns:a16="http://schemas.microsoft.com/office/drawing/2014/main" id="{63A1E767-ACCD-752A-53BC-E1D05C9D2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57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29748AB-3A6F-4523-B58A-44B78348C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1092E2-7DFE-BE65-ED7F-58087714F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B59AA9-259D-FDBD-2E59-E4520800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85" name="Group">
            <a:extLst>
              <a:ext uri="{FF2B5EF4-FFF2-40B4-BE49-F238E27FC236}">
                <a16:creationId xmlns:a16="http://schemas.microsoft.com/office/drawing/2014/main" id="{0150C79E-1FB0-F48F-FC89-FD1CFD7E2E12}"/>
              </a:ext>
            </a:extLst>
          </p:cNvPr>
          <p:cNvGrpSpPr/>
          <p:nvPr/>
        </p:nvGrpSpPr>
        <p:grpSpPr>
          <a:xfrm>
            <a:off x="6869585" y="1234247"/>
            <a:ext cx="1068465" cy="1194588"/>
            <a:chOff x="0" y="0"/>
            <a:chExt cx="1068463" cy="1194587"/>
          </a:xfrm>
        </p:grpSpPr>
        <p:sp>
          <p:nvSpPr>
            <p:cNvPr id="86" name="Line">
              <a:extLst>
                <a:ext uri="{FF2B5EF4-FFF2-40B4-BE49-F238E27FC236}">
                  <a16:creationId xmlns:a16="http://schemas.microsoft.com/office/drawing/2014/main" id="{04ED30BF-844A-71BA-A48B-FB27105374D2}"/>
                </a:ext>
              </a:extLst>
            </p:cNvPr>
            <p:cNvSpPr/>
            <p:nvPr/>
          </p:nvSpPr>
          <p:spPr>
            <a:xfrm>
              <a:off x="306759" y="819485"/>
              <a:ext cx="761705" cy="375103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  <p:sp>
          <p:nvSpPr>
            <p:cNvPr id="87" name="Line">
              <a:extLst>
                <a:ext uri="{FF2B5EF4-FFF2-40B4-BE49-F238E27FC236}">
                  <a16:creationId xmlns:a16="http://schemas.microsoft.com/office/drawing/2014/main" id="{1D85F55B-3D85-B0C4-D936-2C2E18E3987C}"/>
                </a:ext>
              </a:extLst>
            </p:cNvPr>
            <p:cNvSpPr/>
            <p:nvPr/>
          </p:nvSpPr>
          <p:spPr>
            <a:xfrm flipH="1" flipV="1">
              <a:off x="-1" y="-1"/>
              <a:ext cx="402547" cy="1132558"/>
            </a:xfrm>
            <a:prstGeom prst="line">
              <a:avLst/>
            </a:prstGeom>
            <a:noFill/>
            <a:ln w="114300" cap="flat">
              <a:solidFill>
                <a:schemeClr val="bg1">
                  <a:lumMod val="75000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89" name="Group 5">
            <a:extLst>
              <a:ext uri="{FF2B5EF4-FFF2-40B4-BE49-F238E27FC236}">
                <a16:creationId xmlns:a16="http://schemas.microsoft.com/office/drawing/2014/main" id="{C191B6D0-33C8-01BA-53B5-C73123B66222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90" name="Circle">
              <a:extLst>
                <a:ext uri="{FF2B5EF4-FFF2-40B4-BE49-F238E27FC236}">
                  <a16:creationId xmlns:a16="http://schemas.microsoft.com/office/drawing/2014/main" id="{0A8E1540-BDE1-D9AC-B965-BB414BC12D87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91" name="Beam 1">
              <a:extLst>
                <a:ext uri="{FF2B5EF4-FFF2-40B4-BE49-F238E27FC236}">
                  <a16:creationId xmlns:a16="http://schemas.microsoft.com/office/drawing/2014/main" id="{758A722A-314B-7221-9488-062C85A99129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92" name="Beam 2">
              <a:extLst>
                <a:ext uri="{FF2B5EF4-FFF2-40B4-BE49-F238E27FC236}">
                  <a16:creationId xmlns:a16="http://schemas.microsoft.com/office/drawing/2014/main" id="{A51117FD-5675-E507-E3E4-8F9C823F1032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93" name="Toy Accelerator">
            <a:extLst>
              <a:ext uri="{FF2B5EF4-FFF2-40B4-BE49-F238E27FC236}">
                <a16:creationId xmlns:a16="http://schemas.microsoft.com/office/drawing/2014/main" id="{85830037-51F2-1513-6B3B-80A7949A2791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94" name="Line">
            <a:extLst>
              <a:ext uri="{FF2B5EF4-FFF2-40B4-BE49-F238E27FC236}">
                <a16:creationId xmlns:a16="http://schemas.microsoft.com/office/drawing/2014/main" id="{FB981128-338E-C68B-23AF-EC205A893A6F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95" name="Circle">
            <a:extLst>
              <a:ext uri="{FF2B5EF4-FFF2-40B4-BE49-F238E27FC236}">
                <a16:creationId xmlns:a16="http://schemas.microsoft.com/office/drawing/2014/main" id="{9E8F8C00-3044-2891-2592-B6555F0513B3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sp>
        <p:nvSpPr>
          <p:cNvPr id="96" name="Line">
            <a:extLst>
              <a:ext uri="{FF2B5EF4-FFF2-40B4-BE49-F238E27FC236}">
                <a16:creationId xmlns:a16="http://schemas.microsoft.com/office/drawing/2014/main" id="{1783347E-D503-6DF2-09EE-3BAEB9427D2F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97" name="Circle">
            <a:extLst>
              <a:ext uri="{FF2B5EF4-FFF2-40B4-BE49-F238E27FC236}">
                <a16:creationId xmlns:a16="http://schemas.microsoft.com/office/drawing/2014/main" id="{F22525EF-3187-159E-3425-3B6F0AA762B0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 dirty="0"/>
          </a:p>
        </p:txBody>
      </p:sp>
      <p:grpSp>
        <p:nvGrpSpPr>
          <p:cNvPr id="98" name="Group">
            <a:extLst>
              <a:ext uri="{FF2B5EF4-FFF2-40B4-BE49-F238E27FC236}">
                <a16:creationId xmlns:a16="http://schemas.microsoft.com/office/drawing/2014/main" id="{2C5B6D29-E24F-55DB-BA82-25EAD24C5188}"/>
              </a:ext>
            </a:extLst>
          </p:cNvPr>
          <p:cNvGrpSpPr/>
          <p:nvPr/>
        </p:nvGrpSpPr>
        <p:grpSpPr>
          <a:xfrm>
            <a:off x="3184295" y="2816991"/>
            <a:ext cx="5212259" cy="1667503"/>
            <a:chOff x="0" y="0"/>
            <a:chExt cx="5212257" cy="1667502"/>
          </a:xfrm>
        </p:grpSpPr>
        <p:grpSp>
          <p:nvGrpSpPr>
            <p:cNvPr id="99" name="Group">
              <a:extLst>
                <a:ext uri="{FF2B5EF4-FFF2-40B4-BE49-F238E27FC236}">
                  <a16:creationId xmlns:a16="http://schemas.microsoft.com/office/drawing/2014/main" id="{79E29044-AD7A-B74D-34CB-74B71A5394B9}"/>
                </a:ext>
              </a:extLst>
            </p:cNvPr>
            <p:cNvGrpSpPr/>
            <p:nvPr/>
          </p:nvGrpSpPr>
          <p:grpSpPr>
            <a:xfrm>
              <a:off x="334806" y="371124"/>
              <a:ext cx="565250" cy="921394"/>
              <a:chOff x="0" y="0"/>
              <a:chExt cx="565249" cy="921392"/>
            </a:xfrm>
          </p:grpSpPr>
          <p:sp>
            <p:nvSpPr>
              <p:cNvPr id="105" name="Rectangle">
                <a:extLst>
                  <a:ext uri="{FF2B5EF4-FFF2-40B4-BE49-F238E27FC236}">
                    <a16:creationId xmlns:a16="http://schemas.microsoft.com/office/drawing/2014/main" id="{CDD95C8E-55EA-D50B-4366-52393F3B1614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106" name="Rectangle">
                <a:extLst>
                  <a:ext uri="{FF2B5EF4-FFF2-40B4-BE49-F238E27FC236}">
                    <a16:creationId xmlns:a16="http://schemas.microsoft.com/office/drawing/2014/main" id="{03FAB5E6-87D6-A70D-B5B2-6C1157B30CF1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grpSp>
          <p:nvGrpSpPr>
            <p:cNvPr id="100" name="Group">
              <a:extLst>
                <a:ext uri="{FF2B5EF4-FFF2-40B4-BE49-F238E27FC236}">
                  <a16:creationId xmlns:a16="http://schemas.microsoft.com/office/drawing/2014/main" id="{3C261E4B-C344-0681-7FE8-77EB3C07DC1B}"/>
                </a:ext>
              </a:extLst>
            </p:cNvPr>
            <p:cNvGrpSpPr/>
            <p:nvPr/>
          </p:nvGrpSpPr>
          <p:grpSpPr>
            <a:xfrm>
              <a:off x="4313394" y="371124"/>
              <a:ext cx="565250" cy="921394"/>
              <a:chOff x="0" y="0"/>
              <a:chExt cx="565249" cy="921392"/>
            </a:xfrm>
          </p:grpSpPr>
          <p:sp>
            <p:nvSpPr>
              <p:cNvPr id="103" name="Rectangle">
                <a:extLst>
                  <a:ext uri="{FF2B5EF4-FFF2-40B4-BE49-F238E27FC236}">
                    <a16:creationId xmlns:a16="http://schemas.microsoft.com/office/drawing/2014/main" id="{300C6F13-05AE-AD5A-5292-B07EE4033F93}"/>
                  </a:ext>
                </a:extLst>
              </p:cNvPr>
              <p:cNvSpPr/>
              <p:nvPr/>
            </p:nvSpPr>
            <p:spPr>
              <a:xfrm>
                <a:off x="0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  <p:sp>
            <p:nvSpPr>
              <p:cNvPr id="104" name="Rectangle">
                <a:extLst>
                  <a:ext uri="{FF2B5EF4-FFF2-40B4-BE49-F238E27FC236}">
                    <a16:creationId xmlns:a16="http://schemas.microsoft.com/office/drawing/2014/main" id="{58945FBB-54E8-0039-5959-F4EFDD4615E8}"/>
                  </a:ext>
                </a:extLst>
              </p:cNvPr>
              <p:cNvSpPr/>
              <p:nvPr/>
            </p:nvSpPr>
            <p:spPr>
              <a:xfrm>
                <a:off x="395402" y="0"/>
                <a:ext cx="169848" cy="921393"/>
              </a:xfrm>
              <a:prstGeom prst="rect">
                <a:avLst/>
              </a:prstGeom>
              <a:solidFill>
                <a:schemeClr val="accent1">
                  <a:lumOff val="51343"/>
                </a:schemeClr>
              </a:solidFill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 dirty="0"/>
              </a:p>
            </p:txBody>
          </p:sp>
        </p:grpSp>
        <p:sp>
          <p:nvSpPr>
            <p:cNvPr id="101" name="Collimation">
              <a:extLst>
                <a:ext uri="{FF2B5EF4-FFF2-40B4-BE49-F238E27FC236}">
                  <a16:creationId xmlns:a16="http://schemas.microsoft.com/office/drawing/2014/main" id="{FE90F329-CD1F-70DD-E5A9-3975EE306235}"/>
                </a:ext>
              </a:extLst>
            </p:cNvPr>
            <p:cNvSpPr txBox="1"/>
            <p:nvPr/>
          </p:nvSpPr>
          <p:spPr>
            <a:xfrm>
              <a:off x="3978588" y="0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  <p:sp>
          <p:nvSpPr>
            <p:cNvPr id="102" name="Collimation">
              <a:extLst>
                <a:ext uri="{FF2B5EF4-FFF2-40B4-BE49-F238E27FC236}">
                  <a16:creationId xmlns:a16="http://schemas.microsoft.com/office/drawing/2014/main" id="{D944182D-AB45-EDDE-CA3C-A9B938C62A57}"/>
                </a:ext>
              </a:extLst>
            </p:cNvPr>
            <p:cNvSpPr txBox="1"/>
            <p:nvPr/>
          </p:nvSpPr>
          <p:spPr>
            <a:xfrm>
              <a:off x="0" y="1298172"/>
              <a:ext cx="1233669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r>
                <a:rPr lang="es-ES_tradnl" dirty="0"/>
                <a:t>Colimación</a:t>
              </a:r>
            </a:p>
          </p:txBody>
        </p:sp>
      </p:grpSp>
      <p:sp>
        <p:nvSpPr>
          <p:cNvPr id="107" name="Injection and filling of the machine">
            <a:extLst>
              <a:ext uri="{FF2B5EF4-FFF2-40B4-BE49-F238E27FC236}">
                <a16:creationId xmlns:a16="http://schemas.microsoft.com/office/drawing/2014/main" id="{9D08BD76-EAD9-62C4-E89C-E1B51AA332CA}"/>
              </a:ext>
            </a:extLst>
          </p:cNvPr>
          <p:cNvSpPr txBox="1"/>
          <p:nvPr/>
        </p:nvSpPr>
        <p:spPr>
          <a:xfrm>
            <a:off x="9207462" y="2396794"/>
            <a:ext cx="2566120" cy="1754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Colimación:</a:t>
            </a:r>
          </a:p>
          <a:p>
            <a:r>
              <a:rPr lang="es-ES_tradnl" b="0" dirty="0"/>
              <a:t>Como el diafragma de una cámara fotográfica varios colimadores se encadenan para limitar el tamaño del haz</a:t>
            </a:r>
          </a:p>
        </p:txBody>
      </p:sp>
      <p:sp>
        <p:nvSpPr>
          <p:cNvPr id="108" name="Injection and filling of the machine">
            <a:extLst>
              <a:ext uri="{FF2B5EF4-FFF2-40B4-BE49-F238E27FC236}">
                <a16:creationId xmlns:a16="http://schemas.microsoft.com/office/drawing/2014/main" id="{DD280EE0-7B97-7384-8F8A-24178856D1E7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  <a:p>
            <a:r>
              <a:rPr lang="es-ES_tradnl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109" name="RF">
            <a:extLst>
              <a:ext uri="{FF2B5EF4-FFF2-40B4-BE49-F238E27FC236}">
                <a16:creationId xmlns:a16="http://schemas.microsoft.com/office/drawing/2014/main" id="{DCF04783-51BE-AB1A-597E-58AB14D1E237}"/>
              </a:ext>
            </a:extLst>
          </p:cNvPr>
          <p:cNvSpPr/>
          <p:nvPr/>
        </p:nvSpPr>
        <p:spPr>
          <a:xfrm rot="18851155">
            <a:off x="4012788" y="1829012"/>
            <a:ext cx="627974" cy="647328"/>
          </a:xfrm>
          <a:prstGeom prst="roundRect">
            <a:avLst>
              <a:gd name="adj" fmla="val 15462"/>
            </a:avLst>
          </a:prstGeom>
          <a:solidFill>
            <a:schemeClr val="accent1">
              <a:lumOff val="51343"/>
            </a:schemeClr>
          </a:solidFill>
          <a:ln w="19050">
            <a:solidFill>
              <a:schemeClr val="accent4">
                <a:lumOff val="36303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/>
          </a:lstStyle>
          <a:p>
            <a:r>
              <a:rPr lang="es-ES_tradnl" dirty="0"/>
              <a:t>RF</a:t>
            </a:r>
          </a:p>
        </p:txBody>
      </p:sp>
      <p:sp>
        <p:nvSpPr>
          <p:cNvPr id="110" name="Injection and filling of the machine">
            <a:extLst>
              <a:ext uri="{FF2B5EF4-FFF2-40B4-BE49-F238E27FC236}">
                <a16:creationId xmlns:a16="http://schemas.microsoft.com/office/drawing/2014/main" id="{D0C12103-F38A-2106-E715-20AA57486018}"/>
              </a:ext>
            </a:extLst>
          </p:cNvPr>
          <p:cNvSpPr txBox="1"/>
          <p:nvPr/>
        </p:nvSpPr>
        <p:spPr>
          <a:xfrm>
            <a:off x="380721" y="2864949"/>
            <a:ext cx="2566120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Radio Frecuencia:</a:t>
            </a:r>
          </a:p>
          <a:p>
            <a:r>
              <a:rPr lang="es-ES_tradnl" b="0" dirty="0"/>
              <a:t>Aceleración, los haces ganan energía cada vez que pasan por la cavidades.</a:t>
            </a:r>
          </a:p>
        </p:txBody>
      </p:sp>
      <p:sp>
        <p:nvSpPr>
          <p:cNvPr id="111" name="Star">
            <a:extLst>
              <a:ext uri="{FF2B5EF4-FFF2-40B4-BE49-F238E27FC236}">
                <a16:creationId xmlns:a16="http://schemas.microsoft.com/office/drawing/2014/main" id="{CC4826B6-4291-8ABC-45A2-3E7360F7CD09}"/>
              </a:ext>
            </a:extLst>
          </p:cNvPr>
          <p:cNvSpPr/>
          <p:nvPr/>
        </p:nvSpPr>
        <p:spPr>
          <a:xfrm>
            <a:off x="5270034" y="5336581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112" name="Star">
            <a:extLst>
              <a:ext uri="{FF2B5EF4-FFF2-40B4-BE49-F238E27FC236}">
                <a16:creationId xmlns:a16="http://schemas.microsoft.com/office/drawing/2014/main" id="{103D4004-7167-71CB-DFD1-577BD0232B1D}"/>
              </a:ext>
            </a:extLst>
          </p:cNvPr>
          <p:cNvSpPr/>
          <p:nvPr/>
        </p:nvSpPr>
        <p:spPr>
          <a:xfrm>
            <a:off x="5399835" y="1272067"/>
            <a:ext cx="696165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113" name="Star">
            <a:extLst>
              <a:ext uri="{FF2B5EF4-FFF2-40B4-BE49-F238E27FC236}">
                <a16:creationId xmlns:a16="http://schemas.microsoft.com/office/drawing/2014/main" id="{AA27A423-C72A-C168-305B-083BE150F94D}"/>
              </a:ext>
            </a:extLst>
          </p:cNvPr>
          <p:cNvSpPr/>
          <p:nvPr/>
        </p:nvSpPr>
        <p:spPr>
          <a:xfrm>
            <a:off x="6984385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114" name="Star">
            <a:extLst>
              <a:ext uri="{FF2B5EF4-FFF2-40B4-BE49-F238E27FC236}">
                <a16:creationId xmlns:a16="http://schemas.microsoft.com/office/drawing/2014/main" id="{FD2C9B68-2813-FDB9-F95C-E737C12CCE5C}"/>
              </a:ext>
            </a:extLst>
          </p:cNvPr>
          <p:cNvSpPr/>
          <p:nvPr/>
        </p:nvSpPr>
        <p:spPr>
          <a:xfrm>
            <a:off x="3717062" y="4475137"/>
            <a:ext cx="696164" cy="56031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B00"/>
          </a:solidFill>
          <a:ln w="19050" cap="flat">
            <a:solidFill>
              <a:schemeClr val="accent4">
                <a:lumOff val="36303"/>
              </a:schemeClr>
            </a:solidFill>
            <a:prstDash val="solid"/>
            <a:round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 lang="es-ES_tradnl" dirty="0"/>
          </a:p>
        </p:txBody>
      </p:sp>
      <p:sp>
        <p:nvSpPr>
          <p:cNvPr id="115" name="Beam steering to initiate/stop collisions in one or many experiments">
            <a:extLst>
              <a:ext uri="{FF2B5EF4-FFF2-40B4-BE49-F238E27FC236}">
                <a16:creationId xmlns:a16="http://schemas.microsoft.com/office/drawing/2014/main" id="{60852FB2-9BAA-4605-A62D-B7BEDE67652C}"/>
              </a:ext>
            </a:extLst>
          </p:cNvPr>
          <p:cNvSpPr txBox="1"/>
          <p:nvPr/>
        </p:nvSpPr>
        <p:spPr>
          <a:xfrm>
            <a:off x="292589" y="4572836"/>
            <a:ext cx="2835678" cy="1477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Colisiones:</a:t>
            </a:r>
          </a:p>
          <a:p>
            <a:r>
              <a:rPr lang="es-ES_tradnl" b="0" dirty="0"/>
              <a:t>La orbita de los haces es guiada en los puntos de interacción para producir colisiones</a:t>
            </a:r>
          </a:p>
        </p:txBody>
      </p:sp>
      <p:sp>
        <p:nvSpPr>
          <p:cNvPr id="116" name="Keep circulation in constant orbit at even higher energies during hours or days">
            <a:extLst>
              <a:ext uri="{FF2B5EF4-FFF2-40B4-BE49-F238E27FC236}">
                <a16:creationId xmlns:a16="http://schemas.microsoft.com/office/drawing/2014/main" id="{F051F765-D651-437D-D889-78B2F381F318}"/>
              </a:ext>
            </a:extLst>
          </p:cNvPr>
          <p:cNvSpPr txBox="1"/>
          <p:nvPr/>
        </p:nvSpPr>
        <p:spPr>
          <a:xfrm>
            <a:off x="8459045" y="4783737"/>
            <a:ext cx="3076067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b="0" dirty="0"/>
              <a:t>Los haces pueden circular durante horas o días, proporcionando datos a los experimentos</a:t>
            </a:r>
          </a:p>
        </p:txBody>
      </p:sp>
      <p:sp>
        <p:nvSpPr>
          <p:cNvPr id="117" name="Extraction">
            <a:extLst>
              <a:ext uri="{FF2B5EF4-FFF2-40B4-BE49-F238E27FC236}">
                <a16:creationId xmlns:a16="http://schemas.microsoft.com/office/drawing/2014/main" id="{268DAE40-2EAF-30B7-3D84-B14E62BFD965}"/>
              </a:ext>
            </a:extLst>
          </p:cNvPr>
          <p:cNvSpPr txBox="1"/>
          <p:nvPr/>
        </p:nvSpPr>
        <p:spPr>
          <a:xfrm>
            <a:off x="8056326" y="1004135"/>
            <a:ext cx="371064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Extracción:</a:t>
            </a:r>
          </a:p>
          <a:p>
            <a:r>
              <a:rPr lang="es-ES_tradnl" b="0" dirty="0"/>
              <a:t>En caso de emergencia o cuando ya no hay suficientes colisiones los haces son extraídos.</a:t>
            </a:r>
          </a:p>
        </p:txBody>
      </p:sp>
      <p:sp>
        <p:nvSpPr>
          <p:cNvPr id="118" name="TextBox 1">
            <a:extLst>
              <a:ext uri="{FF2B5EF4-FFF2-40B4-BE49-F238E27FC236}">
                <a16:creationId xmlns:a16="http://schemas.microsoft.com/office/drawing/2014/main" id="{328EAEA1-D4D1-0AEF-6761-82F85EEC76C0}"/>
              </a:ext>
            </a:extLst>
          </p:cNvPr>
          <p:cNvSpPr txBox="1"/>
          <p:nvPr/>
        </p:nvSpPr>
        <p:spPr>
          <a:xfrm>
            <a:off x="4461320" y="3343021"/>
            <a:ext cx="28851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2F2F2F"/>
                </a:solidFill>
              </a:rPr>
              <a:t>El espacio restante se llena con imanes, principalmente dipolos para mantener la trayectoria curva de los haces</a:t>
            </a:r>
          </a:p>
        </p:txBody>
      </p:sp>
      <p:sp>
        <p:nvSpPr>
          <p:cNvPr id="119" name="Rectangle 38">
            <a:extLst>
              <a:ext uri="{FF2B5EF4-FFF2-40B4-BE49-F238E27FC236}">
                <a16:creationId xmlns:a16="http://schemas.microsoft.com/office/drawing/2014/main" id="{666DA9B7-2D40-49A8-619B-FEEB13A23DCE}"/>
              </a:ext>
            </a:extLst>
          </p:cNvPr>
          <p:cNvSpPr/>
          <p:nvPr/>
        </p:nvSpPr>
        <p:spPr>
          <a:xfrm rot="20304022">
            <a:off x="6530649" y="148640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0" name="Rectangle 39">
            <a:extLst>
              <a:ext uri="{FF2B5EF4-FFF2-40B4-BE49-F238E27FC236}">
                <a16:creationId xmlns:a16="http://schemas.microsoft.com/office/drawing/2014/main" id="{67660FA4-C660-9134-C92C-F47FD31B8EAF}"/>
              </a:ext>
            </a:extLst>
          </p:cNvPr>
          <p:cNvSpPr/>
          <p:nvPr/>
        </p:nvSpPr>
        <p:spPr>
          <a:xfrm rot="7143427">
            <a:off x="8288741" y="2115835"/>
            <a:ext cx="282202" cy="1132367"/>
          </a:xfrm>
          <a:prstGeom prst="rect">
            <a:avLst/>
          </a:prstGeom>
          <a:pattFill prst="wdDnDiag">
            <a:fgClr>
              <a:schemeClr val="bg2">
                <a:lumMod val="10000"/>
              </a:schemeClr>
            </a:fgClr>
            <a:bgClr>
              <a:schemeClr val="bg1">
                <a:lumMod val="50000"/>
              </a:schemeClr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0807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3417E9-808B-9B62-65E5-69E6FA953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BF634A-E963-2B37-049C-19DC06FB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9E04F6-E8F5-EC9A-8CD3-FCF4AA15F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739E2D71-FE84-82F4-0249-7264ECC2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530536"/>
          </a:xfrm>
        </p:spPr>
        <p:txBody>
          <a:bodyPr/>
          <a:lstStyle/>
          <a:p>
            <a:r>
              <a:rPr lang="es-ES_tradnl" dirty="0"/>
              <a:t>Newton-Lorentz para guiar y acelerar las partículas cargadas </a:t>
            </a:r>
          </a:p>
        </p:txBody>
      </p:sp>
      <p:pic>
        <p:nvPicPr>
          <p:cNvPr id="8" name="vec_F_=_frac_mat.png" descr="vec_F_=_frac_mat.png">
            <a:extLst>
              <a:ext uri="{FF2B5EF4-FFF2-40B4-BE49-F238E27FC236}">
                <a16:creationId xmlns:a16="http://schemas.microsoft.com/office/drawing/2014/main" id="{6582F8FE-D15F-7DD3-3730-54F5BA3F91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099" y="2015334"/>
            <a:ext cx="4762501" cy="965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4" name="Group">
            <a:extLst>
              <a:ext uri="{FF2B5EF4-FFF2-40B4-BE49-F238E27FC236}">
                <a16:creationId xmlns:a16="http://schemas.microsoft.com/office/drawing/2014/main" id="{60B2E61F-E7C5-B096-6D81-22FAA711CC9B}"/>
              </a:ext>
            </a:extLst>
          </p:cNvPr>
          <p:cNvGrpSpPr/>
          <p:nvPr/>
        </p:nvGrpSpPr>
        <p:grpSpPr>
          <a:xfrm>
            <a:off x="5979783" y="2943326"/>
            <a:ext cx="6304160" cy="1266416"/>
            <a:chOff x="0" y="0"/>
            <a:chExt cx="6304159" cy="1266414"/>
          </a:xfrm>
        </p:grpSpPr>
        <p:sp>
          <p:nvSpPr>
            <p:cNvPr id="15" name="Transverse Motion…">
              <a:extLst>
                <a:ext uri="{FF2B5EF4-FFF2-40B4-BE49-F238E27FC236}">
                  <a16:creationId xmlns:a16="http://schemas.microsoft.com/office/drawing/2014/main" id="{E2D8C8BF-BF11-FDEF-27F6-7BB2944E2653}"/>
                </a:ext>
              </a:extLst>
            </p:cNvPr>
            <p:cNvSpPr txBox="1"/>
            <p:nvPr/>
          </p:nvSpPr>
          <p:spPr>
            <a:xfrm>
              <a:off x="192896" y="343087"/>
              <a:ext cx="6111263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b="1">
                  <a:solidFill>
                    <a:srgbClr val="0433FF"/>
                  </a:solidFill>
                </a:defRPr>
              </a:pPr>
              <a:r>
                <a:rPr lang="es-ES_tradnl" dirty="0"/>
                <a:t>Movimiento Transversal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Fuerza actúa en la dirección perpendicular al movimiento.</a:t>
              </a:r>
            </a:p>
            <a:p>
              <a:pPr>
                <a:defRPr>
                  <a:solidFill>
                    <a:srgbClr val="0433FF"/>
                  </a:solidFill>
                </a:defRPr>
              </a:pPr>
              <a:r>
                <a:rPr lang="es-ES_tradnl" dirty="0"/>
                <a:t>Efectivo para controlar la orbita y guiar.</a:t>
              </a:r>
            </a:p>
          </p:txBody>
        </p:sp>
        <p:sp>
          <p:nvSpPr>
            <p:cNvPr id="16" name="Line">
              <a:extLst>
                <a:ext uri="{FF2B5EF4-FFF2-40B4-BE49-F238E27FC236}">
                  <a16:creationId xmlns:a16="http://schemas.microsoft.com/office/drawing/2014/main" id="{D32103D4-485D-B6B2-B9F7-DB2ECB811D48}"/>
                </a:ext>
              </a:extLst>
            </p:cNvPr>
            <p:cNvSpPr/>
            <p:nvPr/>
          </p:nvSpPr>
          <p:spPr>
            <a:xfrm>
              <a:off x="0" y="0"/>
              <a:ext cx="1463574" cy="0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D29BCBD2-0413-CFEB-A67D-A8FF5EC1D07F}"/>
              </a:ext>
            </a:extLst>
          </p:cNvPr>
          <p:cNvGrpSpPr/>
          <p:nvPr/>
        </p:nvGrpSpPr>
        <p:grpSpPr>
          <a:xfrm>
            <a:off x="572233" y="2943326"/>
            <a:ext cx="5614223" cy="1266415"/>
            <a:chOff x="-1735905" y="0"/>
            <a:chExt cx="5614222" cy="1266414"/>
          </a:xfrm>
        </p:grpSpPr>
        <p:sp>
          <p:nvSpPr>
            <p:cNvPr id="18" name="Longitudinal Motion…">
              <a:extLst>
                <a:ext uri="{FF2B5EF4-FFF2-40B4-BE49-F238E27FC236}">
                  <a16:creationId xmlns:a16="http://schemas.microsoft.com/office/drawing/2014/main" id="{CEC06CCB-80D5-5B1C-443F-2B2447C9F0B5}"/>
                </a:ext>
              </a:extLst>
            </p:cNvPr>
            <p:cNvSpPr txBox="1"/>
            <p:nvPr/>
          </p:nvSpPr>
          <p:spPr>
            <a:xfrm>
              <a:off x="-1735905" y="343087"/>
              <a:ext cx="5614222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b="1">
                  <a:solidFill>
                    <a:srgbClr val="FF2600"/>
                  </a:solidFill>
                </a:defRPr>
              </a:pPr>
              <a:r>
                <a:rPr lang="es-ES_tradnl" dirty="0"/>
                <a:t>Movimiento Longitudinal</a:t>
              </a:r>
            </a:p>
            <a:p>
              <a:pPr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Fuerza actúa en la dirección del movimiento.</a:t>
              </a:r>
            </a:p>
            <a:p>
              <a:pPr>
                <a:defRPr>
                  <a:solidFill>
                    <a:srgbClr val="FF2600"/>
                  </a:solidFill>
                </a:defRPr>
              </a:pPr>
              <a:r>
                <a:rPr lang="es-ES_tradnl" dirty="0"/>
                <a:t>Efectivo para ACELERAR partículas cargadas.</a:t>
              </a: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1164D84-9888-71D1-6726-0682663E080A}"/>
                </a:ext>
              </a:extLst>
            </p:cNvPr>
            <p:cNvSpPr/>
            <p:nvPr/>
          </p:nvSpPr>
          <p:spPr>
            <a:xfrm>
              <a:off x="2449529" y="0"/>
              <a:ext cx="747327" cy="0"/>
            </a:xfrm>
            <a:prstGeom prst="line">
              <a:avLst/>
            </a:prstGeom>
            <a:noFill/>
            <a:ln w="635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 dirty="0"/>
            </a:p>
          </p:txBody>
        </p:sp>
      </p:grpSp>
      <p:sp>
        <p:nvSpPr>
          <p:cNvPr id="21" name="Line">
            <a:extLst>
              <a:ext uri="{FF2B5EF4-FFF2-40B4-BE49-F238E27FC236}">
                <a16:creationId xmlns:a16="http://schemas.microsoft.com/office/drawing/2014/main" id="{0DE8F5B7-6094-7F22-86D9-73610BC4C23A}"/>
              </a:ext>
            </a:extLst>
          </p:cNvPr>
          <p:cNvSpPr/>
          <p:nvPr/>
        </p:nvSpPr>
        <p:spPr>
          <a:xfrm>
            <a:off x="4390756" y="1829527"/>
            <a:ext cx="530992" cy="530992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03C342B8-C0C2-E4E1-025F-7B6A3D1F0B06}"/>
              </a:ext>
            </a:extLst>
          </p:cNvPr>
          <p:cNvSpPr/>
          <p:nvPr/>
        </p:nvSpPr>
        <p:spPr>
          <a:xfrm flipH="1">
            <a:off x="6098012" y="1829527"/>
            <a:ext cx="487161" cy="487161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08D07FC3-3C60-19F8-DC47-E42A7B336EC9}"/>
              </a:ext>
            </a:extLst>
          </p:cNvPr>
          <p:cNvSpPr/>
          <p:nvPr/>
        </p:nvSpPr>
        <p:spPr>
          <a:xfrm flipH="1">
            <a:off x="7259333" y="1443535"/>
            <a:ext cx="1739215" cy="873153"/>
          </a:xfrm>
          <a:prstGeom prst="line">
            <a:avLst/>
          </a:prstGeom>
          <a:ln w="19050">
            <a:solidFill>
              <a:schemeClr val="accent4">
                <a:lumOff val="36303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34857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96C89F-801B-5AAB-5A80-7CDC078C4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03861"/>
          </a:xfrm>
        </p:spPr>
        <p:txBody>
          <a:bodyPr/>
          <a:lstStyle/>
          <a:p>
            <a:r>
              <a:rPr lang="es-ES_tradnl"/>
              <a:t>Aceleración electrostática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374E5-3883-48FF-8F64-E0E9E0AC7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FADCBE-CE90-D37D-3A67-3990D0972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16</a:t>
            </a:fld>
            <a:endParaRPr lang="es-ES_tradnl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C1F37983-BDD7-5440-DFEA-E00343442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87" y="1490081"/>
            <a:ext cx="5429059" cy="168921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implest way to generate an electric field in the motion direction: voltage difference">
            <a:extLst>
              <a:ext uri="{FF2B5EF4-FFF2-40B4-BE49-F238E27FC236}">
                <a16:creationId xmlns:a16="http://schemas.microsoft.com/office/drawing/2014/main" id="{BB786706-A581-2544-6974-9A59D95117DD}"/>
              </a:ext>
            </a:extLst>
          </p:cNvPr>
          <p:cNvSpPr txBox="1"/>
          <p:nvPr/>
        </p:nvSpPr>
        <p:spPr>
          <a:xfrm>
            <a:off x="324990" y="1212433"/>
            <a:ext cx="1145902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 dirty="0"/>
              <a:t>El método más simple de generar un campo eléctrico en la dirección del movimiento es: diferencia de voltaje</a:t>
            </a:r>
          </a:p>
        </p:txBody>
      </p:sp>
      <p:sp>
        <p:nvSpPr>
          <p:cNvPr id="8" name="Gain on kinetic energy is proportional to V (the potential)">
            <a:extLst>
              <a:ext uri="{FF2B5EF4-FFF2-40B4-BE49-F238E27FC236}">
                <a16:creationId xmlns:a16="http://schemas.microsoft.com/office/drawing/2014/main" id="{B37E63F8-7461-5BCB-7EA1-E550A3B284DF}"/>
              </a:ext>
            </a:extLst>
          </p:cNvPr>
          <p:cNvSpPr txBox="1"/>
          <p:nvPr/>
        </p:nvSpPr>
        <p:spPr>
          <a:xfrm>
            <a:off x="5777263" y="2026007"/>
            <a:ext cx="3402807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r>
              <a:rPr lang="es-ES_tradnl" dirty="0"/>
              <a:t>Ganancia en energía cinética es proporcional a V (el potencial)</a:t>
            </a:r>
          </a:p>
        </p:txBody>
      </p:sp>
      <p:sp>
        <p:nvSpPr>
          <p:cNvPr id="10" name="Electrostatic machines are still used at lower energy, as a 1st stage of acceleration, radiotherapy, particle source, etc.">
            <a:extLst>
              <a:ext uri="{FF2B5EF4-FFF2-40B4-BE49-F238E27FC236}">
                <a16:creationId xmlns:a16="http://schemas.microsoft.com/office/drawing/2014/main" id="{C1BC4E6C-38E7-2662-7743-EA84DEA0B0A5}"/>
              </a:ext>
            </a:extLst>
          </p:cNvPr>
          <p:cNvSpPr txBox="1"/>
          <p:nvPr/>
        </p:nvSpPr>
        <p:spPr>
          <a:xfrm>
            <a:off x="3984775" y="4182083"/>
            <a:ext cx="4490406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es-ES_tradnl" dirty="0"/>
              <a:t>Aceleradores electrostáticos aun se usan para bajas energías como primera aceleración. Radioterapia por ejemplo. </a:t>
            </a:r>
          </a:p>
        </p:txBody>
      </p:sp>
      <p:sp>
        <p:nvSpPr>
          <p:cNvPr id="11" name="Limitations:…">
            <a:extLst>
              <a:ext uri="{FF2B5EF4-FFF2-40B4-BE49-F238E27FC236}">
                <a16:creationId xmlns:a16="http://schemas.microsoft.com/office/drawing/2014/main" id="{F4112734-7671-EC42-6B70-02B15C9F93B2}"/>
              </a:ext>
            </a:extLst>
          </p:cNvPr>
          <p:cNvSpPr txBox="1"/>
          <p:nvPr/>
        </p:nvSpPr>
        <p:spPr>
          <a:xfrm>
            <a:off x="3967622" y="3089311"/>
            <a:ext cx="500655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b="1"/>
            </a:pPr>
            <a:r>
              <a:rPr lang="es-ES_tradnl" dirty="0"/>
              <a:t>Limite:</a:t>
            </a:r>
          </a:p>
          <a:p>
            <a:r>
              <a:rPr lang="es-ES_tradnl" dirty="0"/>
              <a:t>Max. Voltaje ~ 10MV debido a problemas de aislamiento </a:t>
            </a:r>
            <a:r>
              <a:rPr lang="es-ES_tradnl" dirty="0">
                <a:sym typeface="Wingdings" pitchFamily="2" charset="2"/>
              </a:rPr>
              <a:t> Descarga eléctrica</a:t>
            </a:r>
            <a:endParaRPr lang="es-ES_tradnl" dirty="0"/>
          </a:p>
        </p:txBody>
      </p:sp>
      <p:pic>
        <p:nvPicPr>
          <p:cNvPr id="12" name="Image" descr="Image">
            <a:extLst>
              <a:ext uri="{FF2B5EF4-FFF2-40B4-BE49-F238E27FC236}">
                <a16:creationId xmlns:a16="http://schemas.microsoft.com/office/drawing/2014/main" id="{59657A6C-72D2-5175-D3D7-E169E2C32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73" y="3313026"/>
            <a:ext cx="3629983" cy="2835924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Cockcroft-Walton high voltage generator (600kV - 1964)">
            <a:extLst>
              <a:ext uri="{FF2B5EF4-FFF2-40B4-BE49-F238E27FC236}">
                <a16:creationId xmlns:a16="http://schemas.microsoft.com/office/drawing/2014/main" id="{B1885591-2BA9-5009-681C-2F60C964F24E}"/>
              </a:ext>
            </a:extLst>
          </p:cNvPr>
          <p:cNvSpPr txBox="1"/>
          <p:nvPr/>
        </p:nvSpPr>
        <p:spPr>
          <a:xfrm>
            <a:off x="426269" y="5448112"/>
            <a:ext cx="3168273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rPr lang="es-ES_tradnl" dirty="0">
                <a:solidFill>
                  <a:schemeClr val="bg1"/>
                </a:solidFill>
              </a:rPr>
              <a:t>Cockcroft-Walton </a:t>
            </a:r>
            <a:r>
              <a:rPr lang="es-ES_tradnl" dirty="0" err="1">
                <a:solidFill>
                  <a:schemeClr val="bg1"/>
                </a:solidFill>
              </a:rPr>
              <a:t>high</a:t>
            </a:r>
            <a:r>
              <a:rPr lang="es-ES_tradnl" dirty="0">
                <a:solidFill>
                  <a:schemeClr val="bg1"/>
                </a:solidFill>
              </a:rPr>
              <a:t> </a:t>
            </a:r>
            <a:r>
              <a:rPr lang="es-ES_tradnl" dirty="0" err="1">
                <a:solidFill>
                  <a:schemeClr val="bg1"/>
                </a:solidFill>
              </a:rPr>
              <a:t>voltage</a:t>
            </a:r>
            <a:r>
              <a:rPr lang="es-ES_tradnl" dirty="0">
                <a:solidFill>
                  <a:schemeClr val="bg1"/>
                </a:solidFill>
              </a:rPr>
              <a:t> </a:t>
            </a:r>
            <a:r>
              <a:rPr lang="es-ES_tradnl" dirty="0" err="1">
                <a:solidFill>
                  <a:schemeClr val="bg1"/>
                </a:solidFill>
              </a:rPr>
              <a:t>generator</a:t>
            </a:r>
            <a:r>
              <a:rPr lang="es-ES_tradnl" dirty="0">
                <a:solidFill>
                  <a:schemeClr val="bg1"/>
                </a:solidFill>
              </a:rPr>
              <a:t> (600kV - 1964)</a:t>
            </a:r>
          </a:p>
        </p:txBody>
      </p:sp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22D48A62-76F7-58C8-DFEA-5A8F858ED2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4011" y="3219268"/>
            <a:ext cx="2152095" cy="2749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E7B8A55F-9DC5-8901-2975-CCB36ADEC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5301" y="3393708"/>
            <a:ext cx="1411579" cy="2018034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Van de Graff’s generator a Round Hill MA">
            <a:extLst>
              <a:ext uri="{FF2B5EF4-FFF2-40B4-BE49-F238E27FC236}">
                <a16:creationId xmlns:a16="http://schemas.microsoft.com/office/drawing/2014/main" id="{A8CB6405-632B-E38B-FF6A-53AF91D672A9}"/>
              </a:ext>
            </a:extLst>
          </p:cNvPr>
          <p:cNvSpPr txBox="1"/>
          <p:nvPr/>
        </p:nvSpPr>
        <p:spPr>
          <a:xfrm>
            <a:off x="7620496" y="5365118"/>
            <a:ext cx="3290638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rPr dirty="0"/>
              <a:t>Van de Graff’s generator a Round Hill MA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AEB2415-6454-38B2-5C12-B66CF9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648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98B544-66A3-2C81-33B0-E4F93B458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Aceleración con cavidades de radio-frecuencia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07757-3AFC-29CE-E40D-85B8728C6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7CD1E-CEB7-1939-CDEB-6FB1119C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17</a:t>
            </a:fld>
            <a:endParaRPr lang="es-ES_tradnl"/>
          </a:p>
        </p:txBody>
      </p:sp>
      <p:pic>
        <p:nvPicPr>
          <p:cNvPr id="6" name="RF_accelerators_2.gif" descr="RF_accelerators_2.gif">
            <a:extLst>
              <a:ext uri="{FF2B5EF4-FFF2-40B4-BE49-F238E27FC236}">
                <a16:creationId xmlns:a16="http://schemas.microsoft.com/office/drawing/2014/main" id="{D80F1781-DDFA-E51C-6EEF-EE1F7508337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80083" y="1053452"/>
            <a:ext cx="6170992" cy="292681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Apply an E-field which is reversed while the particle travels inside the tube…">
            <a:extLst>
              <a:ext uri="{FF2B5EF4-FFF2-40B4-BE49-F238E27FC236}">
                <a16:creationId xmlns:a16="http://schemas.microsoft.com/office/drawing/2014/main" id="{75341E79-EF55-8A10-EC07-882C635676E4}"/>
              </a:ext>
            </a:extLst>
          </p:cNvPr>
          <p:cNvSpPr txBox="1"/>
          <p:nvPr/>
        </p:nvSpPr>
        <p:spPr>
          <a:xfrm>
            <a:off x="260892" y="4081581"/>
            <a:ext cx="11523121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 i="1"/>
            </a:pPr>
            <a:r>
              <a:rPr lang="es-ES" b="0" u="none" strike="noStrike" dirty="0">
                <a:effectLst/>
              </a:rPr>
              <a:t>La cavidad de RF tiene una forma concreta para que las ondas electromagnéticas entren en resonancia y se acumulen dentro de la cavidad.</a:t>
            </a:r>
          </a:p>
          <a:p>
            <a:pPr marL="285750" indent="-285750">
              <a:buFont typeface="Arial" panose="020B0604020202020204" pitchFamily="34" charset="0"/>
              <a:buChar char="•"/>
              <a:defRPr i="1"/>
            </a:pPr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  <a:defRPr i="1"/>
            </a:pPr>
            <a:r>
              <a:rPr lang="es-ES_tradnl" dirty="0"/>
              <a:t>El campo eléctrico se invierte mientras pasan las partículas, de ese modo se acelera a cada paso.</a:t>
            </a:r>
          </a:p>
        </p:txBody>
      </p:sp>
      <p:sp>
        <p:nvSpPr>
          <p:cNvPr id="9" name="Build the acceleration with one or more series of drift tubes with gaps in between them.">
            <a:extLst>
              <a:ext uri="{FF2B5EF4-FFF2-40B4-BE49-F238E27FC236}">
                <a16:creationId xmlns:a16="http://schemas.microsoft.com/office/drawing/2014/main" id="{11E90F3C-052C-4D15-4085-031A07820E74}"/>
              </a:ext>
            </a:extLst>
          </p:cNvPr>
          <p:cNvSpPr txBox="1"/>
          <p:nvPr/>
        </p:nvSpPr>
        <p:spPr>
          <a:xfrm>
            <a:off x="227823" y="5337828"/>
            <a:ext cx="921201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Se construyen cavidades de aceleración en serie intercalados con ‘</a:t>
            </a:r>
            <a:r>
              <a:rPr lang="es-ES_tradnl" dirty="0" err="1"/>
              <a:t>drift</a:t>
            </a:r>
            <a:r>
              <a:rPr lang="es-ES_tradnl" dirty="0"/>
              <a:t> </a:t>
            </a:r>
            <a:r>
              <a:rPr lang="es-ES_tradnl" dirty="0" err="1"/>
              <a:t>tubes</a:t>
            </a:r>
            <a:r>
              <a:rPr lang="es-ES_tradnl" dirty="0"/>
              <a:t>’. </a:t>
            </a:r>
          </a:p>
        </p:txBody>
      </p:sp>
      <p:sp>
        <p:nvSpPr>
          <p:cNvPr id="10" name="Build the acceleration with one or more series of drift tubes with gaps in between them.">
            <a:extLst>
              <a:ext uri="{FF2B5EF4-FFF2-40B4-BE49-F238E27FC236}">
                <a16:creationId xmlns:a16="http://schemas.microsoft.com/office/drawing/2014/main" id="{F797BC6E-326B-957F-73C0-221178D94DB2}"/>
              </a:ext>
            </a:extLst>
          </p:cNvPr>
          <p:cNvSpPr txBox="1"/>
          <p:nvPr/>
        </p:nvSpPr>
        <p:spPr>
          <a:xfrm>
            <a:off x="260892" y="5757596"/>
            <a:ext cx="1152312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Pueden acelerar en lineal y en máquinas circulares.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05838A3-8F0C-4D1F-1ABF-1BADF11A2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7381C8E8-C7DA-21DD-51D5-B260DDCB5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092" y="906464"/>
            <a:ext cx="4960016" cy="213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94E81EA-C397-2BDB-15BF-107C7281013E}"/>
              </a:ext>
            </a:extLst>
          </p:cNvPr>
          <p:cNvSpPr txBox="1"/>
          <p:nvPr/>
        </p:nvSpPr>
        <p:spPr>
          <a:xfrm>
            <a:off x="7414227" y="3176785"/>
            <a:ext cx="36933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>
                <a:solidFill>
                  <a:srgbClr val="00B050"/>
                </a:solidFill>
              </a:rPr>
              <a:t>Paquetes de protones: BUNCHES</a:t>
            </a:r>
          </a:p>
        </p:txBody>
      </p:sp>
      <p:pic>
        <p:nvPicPr>
          <p:cNvPr id="17" name="Imagen 16" descr="Imagen que contiene reloj, lentes de sol&#10;&#10;Descripción generada automáticamente">
            <a:extLst>
              <a:ext uri="{FF2B5EF4-FFF2-40B4-BE49-F238E27FC236}">
                <a16:creationId xmlns:a16="http://schemas.microsoft.com/office/drawing/2014/main" id="{F80A3ABE-59E5-4753-CB26-542FBB847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130" y="3517958"/>
            <a:ext cx="2473512" cy="61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84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3AA1EA-B3CA-AD68-C9CD-194E5A02B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315B1A-3DCE-0F34-2584-FEC633F05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62F057-1F96-967C-B01A-0577B0A16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0933610-6B25-16C3-0562-E86C8CF0181E}"/>
              </a:ext>
            </a:extLst>
          </p:cNvPr>
          <p:cNvSpPr txBox="1">
            <a:spLocks/>
          </p:cNvSpPr>
          <p:nvPr/>
        </p:nvSpPr>
        <p:spPr>
          <a:xfrm>
            <a:off x="407989" y="373594"/>
            <a:ext cx="11376025" cy="10657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err="1"/>
              <a:t>Imanes</a:t>
            </a:r>
            <a:r>
              <a:rPr lang="en-GB" dirty="0"/>
              <a:t> </a:t>
            </a:r>
            <a:r>
              <a:rPr lang="en-GB" dirty="0" err="1"/>
              <a:t>dipolares</a:t>
            </a:r>
            <a:r>
              <a:rPr lang="en-GB" dirty="0"/>
              <a:t> </a:t>
            </a:r>
            <a:endParaRPr lang="en-CH" dirty="0"/>
          </a:p>
        </p:txBody>
      </p:sp>
      <p:pic>
        <p:nvPicPr>
          <p:cNvPr id="20" name="Imagen 19" descr="Imagen que contiene interior, tabla, cuarto, pequeño&#10;&#10;Descripción generada automáticamente">
            <a:extLst>
              <a:ext uri="{FF2B5EF4-FFF2-40B4-BE49-F238E27FC236}">
                <a16:creationId xmlns:a16="http://schemas.microsoft.com/office/drawing/2014/main" id="{8D126752-3D76-CA32-6004-601A78E0D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19" y="1995467"/>
            <a:ext cx="4751596" cy="2980765"/>
          </a:xfrm>
          <a:prstGeom prst="rect">
            <a:avLst/>
          </a:prstGeom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77BD799E-94EE-4D94-3DAC-FCD878AAD8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644"/>
          <a:stretch/>
        </p:blipFill>
        <p:spPr bwMode="auto">
          <a:xfrm>
            <a:off x="7915922" y="298618"/>
            <a:ext cx="1565555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" name="Imagen 22" descr="Gráfico, Gráfico radial&#10;&#10;Descripción generada automáticamente">
            <a:extLst>
              <a:ext uri="{FF2B5EF4-FFF2-40B4-BE49-F238E27FC236}">
                <a16:creationId xmlns:a16="http://schemas.microsoft.com/office/drawing/2014/main" id="{50A50A3E-F6A9-DBA3-CF81-3694A32C6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659" y="2744299"/>
            <a:ext cx="5158934" cy="322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24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D390D4E-AC0C-CA93-6DBB-16BB1D63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Dipolos del LHC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54DB951-B0F3-A2CF-71FA-5CF42BA2B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D33A21-34ED-6443-CE72-E4E23F958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B301D6-9B8A-D876-0207-51FE12A7D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F5E2986E-9794-1705-840B-9B4CDDA3A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53" y="1110795"/>
            <a:ext cx="5584986" cy="418874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321AD90-F831-B1AA-DCE3-6B5902D46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39787"/>
            <a:ext cx="3355259" cy="196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14A883A-2FFB-25D7-D7A7-B88D7E37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259" y="1239787"/>
            <a:ext cx="2813656" cy="196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6">
            <a:extLst>
              <a:ext uri="{FF2B5EF4-FFF2-40B4-BE49-F238E27FC236}">
                <a16:creationId xmlns:a16="http://schemas.microsoft.com/office/drawing/2014/main" id="{FC4DD170-2EBC-5957-BFD9-1DBC3CE3DFF1}"/>
              </a:ext>
            </a:extLst>
          </p:cNvPr>
          <p:cNvSpPr txBox="1"/>
          <p:nvPr/>
        </p:nvSpPr>
        <p:spPr>
          <a:xfrm>
            <a:off x="6096000" y="3514336"/>
            <a:ext cx="590694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11800 Amperios circulan por los cables para generar un campo magnético de 8.33 T</a:t>
            </a:r>
          </a:p>
          <a:p>
            <a:pPr algn="l"/>
            <a:endParaRPr lang="en-CH" dirty="0"/>
          </a:p>
          <a:p>
            <a:pPr algn="l"/>
            <a:r>
              <a:rPr lang="es-ES" dirty="0"/>
              <a:t>Los c</a:t>
            </a:r>
            <a:r>
              <a:rPr lang="en-CH"/>
              <a:t>ables </a:t>
            </a:r>
            <a:r>
              <a:rPr lang="en-CH" dirty="0"/>
              <a:t>estan formados de hilos superconductores de Niobio-Titanio, enfriados a 1.9 K.</a:t>
            </a:r>
          </a:p>
          <a:p>
            <a:pPr algn="l"/>
            <a:endParaRPr lang="en-CH" dirty="0"/>
          </a:p>
          <a:p>
            <a:pPr algn="l"/>
            <a:r>
              <a:rPr lang="en-CH" dirty="0"/>
              <a:t>1232 dipolos de 15 m cubren el 66% del anillo</a:t>
            </a:r>
          </a:p>
          <a:p>
            <a:pPr algn="l"/>
            <a:endParaRPr lang="en-CH" dirty="0"/>
          </a:p>
        </p:txBody>
      </p:sp>
      <p:cxnSp>
        <p:nvCxnSpPr>
          <p:cNvPr id="11" name="Straight Arrow Connector 8">
            <a:extLst>
              <a:ext uri="{FF2B5EF4-FFF2-40B4-BE49-F238E27FC236}">
                <a16:creationId xmlns:a16="http://schemas.microsoft.com/office/drawing/2014/main" id="{1FD44486-A6C1-5CD7-7BDF-F0FC63A87708}"/>
              </a:ext>
            </a:extLst>
          </p:cNvPr>
          <p:cNvCxnSpPr/>
          <p:nvPr/>
        </p:nvCxnSpPr>
        <p:spPr>
          <a:xfrm flipV="1">
            <a:off x="1909824" y="2187616"/>
            <a:ext cx="0" cy="5450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8541AE7-B0DA-CF3B-0321-35C5ABDCAE30}"/>
              </a:ext>
            </a:extLst>
          </p:cNvPr>
          <p:cNvCxnSpPr/>
          <p:nvPr/>
        </p:nvCxnSpPr>
        <p:spPr>
          <a:xfrm flipV="1">
            <a:off x="2559935" y="2732688"/>
            <a:ext cx="0" cy="545072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9">
            <a:extLst>
              <a:ext uri="{FF2B5EF4-FFF2-40B4-BE49-F238E27FC236}">
                <a16:creationId xmlns:a16="http://schemas.microsoft.com/office/drawing/2014/main" id="{F692BFFF-9829-7BBE-35B2-32EF25C53088}"/>
              </a:ext>
            </a:extLst>
          </p:cNvPr>
          <p:cNvSpPr txBox="1"/>
          <p:nvPr/>
        </p:nvSpPr>
        <p:spPr>
          <a:xfrm>
            <a:off x="1721211" y="2176538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E4E6E2-F296-7034-FE19-8B32FF10DBC9}"/>
              </a:ext>
            </a:extLst>
          </p:cNvPr>
          <p:cNvSpPr txBox="1"/>
          <p:nvPr/>
        </p:nvSpPr>
        <p:spPr>
          <a:xfrm>
            <a:off x="2643972" y="3135171"/>
            <a:ext cx="1538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rgbClr val="FF0000"/>
                </a:solidFill>
              </a:rPr>
              <a:t>B</a:t>
            </a:r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F1B87486-9FA1-D78E-188B-794CCACFB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93" y="4316846"/>
            <a:ext cx="2637302" cy="196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8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17E3CA-FD07-C8F8-1064-FDDA772F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2B1528-8E39-7E88-DBE0-A9779ECD5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6C0191-78CC-B163-017E-7BAA04D82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609232-5E89-13E0-8173-60F96681D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145" y="1853877"/>
            <a:ext cx="5115780" cy="3611139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7A91AFE-009A-BA06-C3B5-09D0E1D98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843" y="1067675"/>
            <a:ext cx="11376024" cy="579437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Máquinas que usando campos electro-magnéticos aceleran partículas cargadas y las guían manteniendo su trayectoria dentro del acelerador.</a:t>
            </a:r>
          </a:p>
          <a:p>
            <a:endParaRPr lang="es-ES" dirty="0"/>
          </a:p>
          <a:p>
            <a:endParaRPr lang="en-CH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C237F762-0660-316C-D3E6-2E02F1F31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88949"/>
          </a:xfrm>
        </p:spPr>
        <p:txBody>
          <a:bodyPr/>
          <a:lstStyle/>
          <a:p>
            <a:r>
              <a:rPr lang="en-CH" dirty="0"/>
              <a:t>Aceleradores de Partículas</a:t>
            </a: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8D20BB42-3707-2586-C8A7-E41B1289E71D}"/>
              </a:ext>
            </a:extLst>
          </p:cNvPr>
          <p:cNvSpPr txBox="1"/>
          <p:nvPr/>
        </p:nvSpPr>
        <p:spPr>
          <a:xfrm>
            <a:off x="362115" y="1896552"/>
            <a:ext cx="31162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="1" u="sng" dirty="0"/>
              <a:t>Large Hadron Collider (LHC)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AA1149E1-38C4-8C5B-5798-6E4F4FE03494}"/>
              </a:ext>
            </a:extLst>
          </p:cNvPr>
          <p:cNvSpPr txBox="1"/>
          <p:nvPr/>
        </p:nvSpPr>
        <p:spPr>
          <a:xfrm>
            <a:off x="327307" y="2388045"/>
            <a:ext cx="6302093" cy="19082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2"/>
                </a:solidFill>
              </a:rPr>
              <a:t>El más </a:t>
            </a:r>
            <a:r>
              <a:rPr lang="en-CH" b="1">
                <a:solidFill>
                  <a:schemeClr val="tx2"/>
                </a:solidFill>
              </a:rPr>
              <a:t>potente </a:t>
            </a:r>
            <a:r>
              <a:rPr lang="en-CH" b="1" dirty="0">
                <a:solidFill>
                  <a:schemeClr val="tx2"/>
                </a:solidFill>
              </a:rPr>
              <a:t>acelerador </a:t>
            </a:r>
            <a:r>
              <a:rPr lang="en-CH" dirty="0">
                <a:solidFill>
                  <a:schemeClr val="tx2"/>
                </a:solidFill>
              </a:rPr>
              <a:t>de partículas.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b="1">
                <a:solidFill>
                  <a:schemeClr val="tx2"/>
                </a:solidFill>
              </a:rPr>
              <a:t>100 </a:t>
            </a:r>
            <a:r>
              <a:rPr lang="en-CH" b="1" dirty="0">
                <a:solidFill>
                  <a:schemeClr val="tx2"/>
                </a:solidFill>
              </a:rPr>
              <a:t>m bajo tierra </a:t>
            </a:r>
            <a:r>
              <a:rPr lang="en-CH" dirty="0">
                <a:solidFill>
                  <a:schemeClr val="tx2"/>
                </a:solidFill>
              </a:rPr>
              <a:t>en el CERN.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chemeClr val="tx2"/>
                </a:solidFill>
              </a:rPr>
              <a:t>27 km </a:t>
            </a:r>
            <a:r>
              <a:rPr lang="en-CH" b="1">
                <a:solidFill>
                  <a:schemeClr val="tx2"/>
                </a:solidFill>
              </a:rPr>
              <a:t>de </a:t>
            </a:r>
            <a:r>
              <a:rPr lang="en-CH" b="1" dirty="0">
                <a:solidFill>
                  <a:schemeClr val="tx2"/>
                </a:solidFill>
              </a:rPr>
              <a:t>circunferencia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Acelera </a:t>
            </a:r>
            <a:r>
              <a:rPr lang="en-CH" b="1" u="sng" dirty="0">
                <a:solidFill>
                  <a:schemeClr val="tx2"/>
                </a:solidFill>
              </a:rPr>
              <a:t>protones e </a:t>
            </a:r>
            <a:r>
              <a:rPr lang="en-CH" b="1" u="sng">
                <a:solidFill>
                  <a:schemeClr val="tx2"/>
                </a:solidFill>
              </a:rPr>
              <a:t>iones pesados</a:t>
            </a:r>
            <a:r>
              <a:rPr lang="es-ES" dirty="0">
                <a:solidFill>
                  <a:schemeClr val="tx2"/>
                </a:solidFill>
              </a:rPr>
              <a:t>, e</a:t>
            </a:r>
            <a:r>
              <a:rPr lang="en-CH">
                <a:solidFill>
                  <a:schemeClr val="tx2"/>
                </a:solidFill>
              </a:rPr>
              <a:t>n </a:t>
            </a:r>
            <a:r>
              <a:rPr lang="en-CH" dirty="0">
                <a:solidFill>
                  <a:schemeClr val="tx2"/>
                </a:solidFill>
              </a:rPr>
              <a:t>direcciones opuestas para colisionar en 4 puntos del anillo.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b="1">
                <a:solidFill>
                  <a:schemeClr val="tx2"/>
                </a:solidFill>
              </a:rPr>
              <a:t>Produciendo colisiones entre protones de</a:t>
            </a:r>
            <a:r>
              <a:rPr lang="es-ES" b="1" dirty="0">
                <a:solidFill>
                  <a:schemeClr val="tx2"/>
                </a:solidFill>
              </a:rPr>
              <a:t> casi </a:t>
            </a:r>
            <a:r>
              <a:rPr lang="en-CH" b="1">
                <a:solidFill>
                  <a:schemeClr val="tx2"/>
                </a:solidFill>
              </a:rPr>
              <a:t>1</a:t>
            </a:r>
            <a:r>
              <a:rPr lang="es-ES" b="1" dirty="0">
                <a:solidFill>
                  <a:schemeClr val="tx2"/>
                </a:solidFill>
              </a:rPr>
              <a:t>4</a:t>
            </a:r>
            <a:r>
              <a:rPr lang="en-CH" b="1">
                <a:solidFill>
                  <a:schemeClr val="tx2"/>
                </a:solidFill>
              </a:rPr>
              <a:t> TeV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97BE059-CC7B-6102-F36C-1A331960287A}"/>
              </a:ext>
            </a:extLst>
          </p:cNvPr>
          <p:cNvSpPr txBox="1"/>
          <p:nvPr/>
        </p:nvSpPr>
        <p:spPr>
          <a:xfrm>
            <a:off x="338843" y="4188398"/>
            <a:ext cx="6745846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s-ES" i="1" dirty="0">
              <a:solidFill>
                <a:srgbClr val="FF7F0E"/>
              </a:solidFill>
            </a:endParaRPr>
          </a:p>
          <a:p>
            <a:pPr algn="l"/>
            <a:r>
              <a:rPr lang="en-CH" sz="2000" b="1">
                <a:solidFill>
                  <a:srgbClr val="00B050"/>
                </a:solidFill>
              </a:rPr>
              <a:t>Estudiar las interacciones más básicas de la materia.</a:t>
            </a:r>
          </a:p>
          <a:p>
            <a:pPr algn="l"/>
            <a:r>
              <a:rPr lang="en-CH" sz="2000" b="1">
                <a:solidFill>
                  <a:srgbClr val="00B050"/>
                </a:solidFill>
              </a:rPr>
              <a:t>Explora</a:t>
            </a:r>
            <a:r>
              <a:rPr lang="es-ES" sz="2000" b="1" dirty="0">
                <a:solidFill>
                  <a:srgbClr val="00B050"/>
                </a:solidFill>
              </a:rPr>
              <a:t>r</a:t>
            </a:r>
            <a:r>
              <a:rPr lang="en-CH" sz="2000" b="1">
                <a:solidFill>
                  <a:srgbClr val="00B050"/>
                </a:solidFill>
              </a:rPr>
              <a:t> la frontera de la física de partículas</a:t>
            </a:r>
            <a:endParaRPr lang="en-CH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58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806906-21DC-0A34-71DC-67761243A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75B57D-0BFF-8B6B-3379-21AB447D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EC3D97-2B8F-4637-56A1-F66981524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67CF9BE-634A-A1E4-4CBD-09C8C3A9B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1065743"/>
          </a:xfrm>
        </p:spPr>
        <p:txBody>
          <a:bodyPr/>
          <a:lstStyle/>
          <a:p>
            <a:r>
              <a:rPr lang="es-ES_tradnl" dirty="0"/>
              <a:t>Movimiento transversal: trayectoria</a:t>
            </a:r>
          </a:p>
        </p:txBody>
      </p:sp>
      <p:sp>
        <p:nvSpPr>
          <p:cNvPr id="8" name="In order to keep circular trajectory, Lorentz force should compensate the Centrifugal force (Constant magnetic field in the vertical direction → dipole)">
            <a:extLst>
              <a:ext uri="{FF2B5EF4-FFF2-40B4-BE49-F238E27FC236}">
                <a16:creationId xmlns:a16="http://schemas.microsoft.com/office/drawing/2014/main" id="{921CFAE1-1461-EDD0-4095-2AB76C984B7B}"/>
              </a:ext>
            </a:extLst>
          </p:cNvPr>
          <p:cNvSpPr txBox="1"/>
          <p:nvPr/>
        </p:nvSpPr>
        <p:spPr>
          <a:xfrm>
            <a:off x="335915" y="1080095"/>
            <a:ext cx="113760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/>
              <a:t>Para mantener una trayectoria circular, la fuerza de Lorentz debe compensar la fuerza centrifuga.</a:t>
            </a:r>
          </a:p>
        </p:txBody>
      </p:sp>
      <p:sp>
        <p:nvSpPr>
          <p:cNvPr id="9" name="Because particles need to follow a circulate trajectory the magnetic field should increase proportionally to the particles momentum.…">
            <a:extLst>
              <a:ext uri="{FF2B5EF4-FFF2-40B4-BE49-F238E27FC236}">
                <a16:creationId xmlns:a16="http://schemas.microsoft.com/office/drawing/2014/main" id="{6F8C7921-E205-15A1-3FA6-F7D9E2052D57}"/>
              </a:ext>
            </a:extLst>
          </p:cNvPr>
          <p:cNvSpPr txBox="1"/>
          <p:nvPr/>
        </p:nvSpPr>
        <p:spPr>
          <a:xfrm>
            <a:off x="232927" y="4821201"/>
            <a:ext cx="8849210" cy="132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000" i="1">
                <a:solidFill>
                  <a:srgbClr val="008F00"/>
                </a:solidFill>
              </a:defRPr>
            </a:pPr>
            <a:r>
              <a:rPr lang="es-ES_tradnl" dirty="0"/>
              <a:t>Para que las partículas sigan una trayectoria circular </a:t>
            </a:r>
            <a:r>
              <a:rPr lang="es-ES_tradnl" b="1" dirty="0"/>
              <a:t>el campo magnético debe incrementar proporcionalmente al momento de las partículas</a:t>
            </a:r>
            <a:r>
              <a:rPr lang="es-ES_tradnl" dirty="0"/>
              <a:t>. </a:t>
            </a:r>
          </a:p>
          <a:p>
            <a:pPr>
              <a:defRPr sz="2000" i="1">
                <a:solidFill>
                  <a:srgbClr val="008F00"/>
                </a:solidFill>
              </a:defRPr>
            </a:pPr>
            <a:r>
              <a:rPr lang="es-ES_tradnl" dirty="0"/>
              <a:t>Para un radio fijo, </a:t>
            </a:r>
            <a:r>
              <a:rPr lang="es-ES_tradnl" b="1" dirty="0"/>
              <a:t>el campo B dipolar esta definido por la </a:t>
            </a:r>
            <a:r>
              <a:rPr lang="es-ES_tradnl" b="1" dirty="0" err="1"/>
              <a:t>Rigidad</a:t>
            </a:r>
            <a:r>
              <a:rPr lang="es-ES_tradnl" b="1" dirty="0"/>
              <a:t> Magnética. </a:t>
            </a:r>
          </a:p>
        </p:txBody>
      </p:sp>
      <p:grpSp>
        <p:nvGrpSpPr>
          <p:cNvPr id="10" name="Group">
            <a:extLst>
              <a:ext uri="{FF2B5EF4-FFF2-40B4-BE49-F238E27FC236}">
                <a16:creationId xmlns:a16="http://schemas.microsoft.com/office/drawing/2014/main" id="{D48FA585-82F0-7FC2-7AF3-34D6D601DAF8}"/>
              </a:ext>
            </a:extLst>
          </p:cNvPr>
          <p:cNvGrpSpPr/>
          <p:nvPr/>
        </p:nvGrpSpPr>
        <p:grpSpPr>
          <a:xfrm>
            <a:off x="350365" y="2796041"/>
            <a:ext cx="4690861" cy="2016693"/>
            <a:chOff x="0" y="0"/>
            <a:chExt cx="4690860" cy="2016691"/>
          </a:xfrm>
        </p:grpSpPr>
        <p:pic>
          <p:nvPicPr>
            <p:cNvPr id="11" name="frac_mv^2_rho_=_.pdf" descr="frac_mv^2_rho_=_.pdf">
              <a:extLst>
                <a:ext uri="{FF2B5EF4-FFF2-40B4-BE49-F238E27FC236}">
                  <a16:creationId xmlns:a16="http://schemas.microsoft.com/office/drawing/2014/main" id="{06078B51-CAD0-E4CC-5AB0-9A0C2C3EE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40039"/>
            <a:stretch>
              <a:fillRect/>
            </a:stretch>
          </p:blipFill>
          <p:spPr>
            <a:xfrm>
              <a:off x="0" y="0"/>
              <a:ext cx="4690861" cy="1104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2" name="Group">
              <a:extLst>
                <a:ext uri="{FF2B5EF4-FFF2-40B4-BE49-F238E27FC236}">
                  <a16:creationId xmlns:a16="http://schemas.microsoft.com/office/drawing/2014/main" id="{8E958647-4736-EEE8-55C4-509AB2AC51CD}"/>
                </a:ext>
              </a:extLst>
            </p:cNvPr>
            <p:cNvGrpSpPr/>
            <p:nvPr/>
          </p:nvGrpSpPr>
          <p:grpSpPr>
            <a:xfrm>
              <a:off x="1566634" y="547063"/>
              <a:ext cx="2057004" cy="1469629"/>
              <a:chOff x="-104" y="-693394"/>
              <a:chExt cx="2057003" cy="1469628"/>
            </a:xfrm>
          </p:grpSpPr>
          <p:sp>
            <p:nvSpPr>
              <p:cNvPr id="13" name="Quote Bubble">
                <a:extLst>
                  <a:ext uri="{FF2B5EF4-FFF2-40B4-BE49-F238E27FC236}">
                    <a16:creationId xmlns:a16="http://schemas.microsoft.com/office/drawing/2014/main" id="{4FB6D298-DCC2-647F-4AFF-4D8209C97D00}"/>
                  </a:ext>
                </a:extLst>
              </p:cNvPr>
              <p:cNvSpPr/>
              <p:nvPr/>
            </p:nvSpPr>
            <p:spPr>
              <a:xfrm>
                <a:off x="-105" y="-693395"/>
                <a:ext cx="2057005" cy="1469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2" y="21600"/>
                    </a:moveTo>
                    <a:cubicBezTo>
                      <a:pt x="16766" y="21600"/>
                      <a:pt x="21600" y="19046"/>
                      <a:pt x="21600" y="15895"/>
                    </a:cubicBezTo>
                    <a:cubicBezTo>
                      <a:pt x="21600" y="13156"/>
                      <a:pt x="17943" y="10876"/>
                      <a:pt x="13069" y="10325"/>
                    </a:cubicBezTo>
                    <a:lnTo>
                      <a:pt x="14186" y="0"/>
                    </a:lnTo>
                    <a:lnTo>
                      <a:pt x="10856" y="10190"/>
                    </a:lnTo>
                    <a:cubicBezTo>
                      <a:pt x="10838" y="10190"/>
                      <a:pt x="10821" y="10190"/>
                      <a:pt x="10802" y="10190"/>
                    </a:cubicBezTo>
                    <a:cubicBezTo>
                      <a:pt x="4838" y="10190"/>
                      <a:pt x="0" y="12745"/>
                      <a:pt x="0" y="15895"/>
                    </a:cubicBezTo>
                    <a:cubicBezTo>
                      <a:pt x="0" y="19046"/>
                      <a:pt x="4838" y="21600"/>
                      <a:pt x="10802" y="21600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accent4">
                    <a:lumOff val="36303"/>
                  </a:schemeClr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 lang="es-ES_tradnl"/>
              </a:p>
            </p:txBody>
          </p:sp>
          <p:pic>
            <p:nvPicPr>
              <p:cNvPr id="14" name="p=mv.pdf" descr="p=mv.pdf">
                <a:extLst>
                  <a:ext uri="{FF2B5EF4-FFF2-40B4-BE49-F238E27FC236}">
                    <a16:creationId xmlns:a16="http://schemas.microsoft.com/office/drawing/2014/main" id="{CB6011EC-D738-AC1D-4BA2-900E889414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1797" y="318982"/>
                <a:ext cx="1473201" cy="3048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15" name="Group">
            <a:extLst>
              <a:ext uri="{FF2B5EF4-FFF2-40B4-BE49-F238E27FC236}">
                <a16:creationId xmlns:a16="http://schemas.microsoft.com/office/drawing/2014/main" id="{6372F29B-6C76-3E63-A049-6AFB50E78E8E}"/>
              </a:ext>
            </a:extLst>
          </p:cNvPr>
          <p:cNvGrpSpPr/>
          <p:nvPr/>
        </p:nvGrpSpPr>
        <p:grpSpPr>
          <a:xfrm>
            <a:off x="2705653" y="1697457"/>
            <a:ext cx="5572105" cy="1104901"/>
            <a:chOff x="0" y="0"/>
            <a:chExt cx="5572103" cy="1104900"/>
          </a:xfrm>
        </p:grpSpPr>
        <p:grpSp>
          <p:nvGrpSpPr>
            <p:cNvPr id="16" name="Group">
              <a:extLst>
                <a:ext uri="{FF2B5EF4-FFF2-40B4-BE49-F238E27FC236}">
                  <a16:creationId xmlns:a16="http://schemas.microsoft.com/office/drawing/2014/main" id="{EFF1BD1F-8EA8-8829-4EC1-B43374EE2334}"/>
                </a:ext>
              </a:extLst>
            </p:cNvPr>
            <p:cNvGrpSpPr/>
            <p:nvPr/>
          </p:nvGrpSpPr>
          <p:grpSpPr>
            <a:xfrm>
              <a:off x="0" y="0"/>
              <a:ext cx="4877042" cy="1104900"/>
              <a:chOff x="0" y="0"/>
              <a:chExt cx="4877041" cy="1104900"/>
            </a:xfrm>
          </p:grpSpPr>
          <p:pic>
            <p:nvPicPr>
              <p:cNvPr id="19" name="F_L_=evB.pdf" descr="F_L_=evB.pdf">
                <a:extLst>
                  <a:ext uri="{FF2B5EF4-FFF2-40B4-BE49-F238E27FC236}">
                    <a16:creationId xmlns:a16="http://schemas.microsoft.com/office/drawing/2014/main" id="{602C5A8D-EFE6-F475-C344-C2CDF7696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355600"/>
                <a:ext cx="1968500" cy="3937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" name="F_c_=_frac_mv^2_.pdf" descr="F_c_=_frac_mv^2_.pdf">
                <a:extLst>
                  <a:ext uri="{FF2B5EF4-FFF2-40B4-BE49-F238E27FC236}">
                    <a16:creationId xmlns:a16="http://schemas.microsoft.com/office/drawing/2014/main" id="{702C06C9-4844-044E-A3D4-D58DEA2B33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95841" y="0"/>
                <a:ext cx="1981201" cy="11049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7" name="Radius">
              <a:extLst>
                <a:ext uri="{FF2B5EF4-FFF2-40B4-BE49-F238E27FC236}">
                  <a16:creationId xmlns:a16="http://schemas.microsoft.com/office/drawing/2014/main" id="{D0780466-5B3A-5D7C-07F3-BFC20A096B8F}"/>
                </a:ext>
              </a:extLst>
            </p:cNvPr>
            <p:cNvSpPr txBox="1"/>
            <p:nvPr/>
          </p:nvSpPr>
          <p:spPr>
            <a:xfrm>
              <a:off x="4877043" y="709209"/>
              <a:ext cx="69506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i="1">
                  <a:solidFill>
                    <a:srgbClr val="000000"/>
                  </a:solidFill>
                </a:defRPr>
              </a:lvl1pPr>
            </a:lstStyle>
            <a:p>
              <a:r>
                <a:rPr lang="es-ES_tradnl" dirty="0"/>
                <a:t>Radio</a:t>
              </a: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AEE20D65-D072-2F42-B0C1-ED47F010CE3E}"/>
                </a:ext>
              </a:extLst>
            </p:cNvPr>
            <p:cNvSpPr/>
            <p:nvPr/>
          </p:nvSpPr>
          <p:spPr>
            <a:xfrm flipH="1">
              <a:off x="4680229" y="681335"/>
              <a:ext cx="672654" cy="246577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/>
            </a:p>
          </p:txBody>
        </p:sp>
      </p:grpSp>
      <p:grpSp>
        <p:nvGrpSpPr>
          <p:cNvPr id="21" name="Group">
            <a:extLst>
              <a:ext uri="{FF2B5EF4-FFF2-40B4-BE49-F238E27FC236}">
                <a16:creationId xmlns:a16="http://schemas.microsoft.com/office/drawing/2014/main" id="{03DDF53B-51EB-972B-08F3-AABC61C5F121}"/>
              </a:ext>
            </a:extLst>
          </p:cNvPr>
          <p:cNvGrpSpPr/>
          <p:nvPr/>
        </p:nvGrpSpPr>
        <p:grpSpPr>
          <a:xfrm>
            <a:off x="5114389" y="3010870"/>
            <a:ext cx="3878381" cy="1745772"/>
            <a:chOff x="0" y="0"/>
            <a:chExt cx="3878379" cy="1745771"/>
          </a:xfrm>
        </p:grpSpPr>
        <p:pic>
          <p:nvPicPr>
            <p:cNvPr id="22" name="rightarrow_;_0.3.pdf" descr="rightarrow_;_0.3.pdf">
              <a:extLst>
                <a:ext uri="{FF2B5EF4-FFF2-40B4-BE49-F238E27FC236}">
                  <a16:creationId xmlns:a16="http://schemas.microsoft.com/office/drawing/2014/main" id="{2464C3A8-5380-5EBF-5755-11DCB4F95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76219"/>
              <a:ext cx="3745653" cy="8706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" name="Rounded Rectangle">
              <a:extLst>
                <a:ext uri="{FF2B5EF4-FFF2-40B4-BE49-F238E27FC236}">
                  <a16:creationId xmlns:a16="http://schemas.microsoft.com/office/drawing/2014/main" id="{45AB963E-FB46-DCB7-2A46-3AFA0F39A5A8}"/>
                </a:ext>
              </a:extLst>
            </p:cNvPr>
            <p:cNvSpPr/>
            <p:nvPr/>
          </p:nvSpPr>
          <p:spPr>
            <a:xfrm>
              <a:off x="398822" y="0"/>
              <a:ext cx="3479558" cy="1142123"/>
            </a:xfrm>
            <a:prstGeom prst="roundRect">
              <a:avLst>
                <a:gd name="adj" fmla="val 25694"/>
              </a:avLst>
            </a:prstGeom>
            <a:noFill/>
            <a:ln w="254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 lang="es-ES_tradnl"/>
            </a:p>
          </p:txBody>
        </p:sp>
        <p:sp>
          <p:nvSpPr>
            <p:cNvPr id="24" name="Magnetic Rigidity">
              <a:extLst>
                <a:ext uri="{FF2B5EF4-FFF2-40B4-BE49-F238E27FC236}">
                  <a16:creationId xmlns:a16="http://schemas.microsoft.com/office/drawing/2014/main" id="{D39E6A4A-9802-FB92-EF26-E26EFE4E46C5}"/>
                </a:ext>
              </a:extLst>
            </p:cNvPr>
            <p:cNvSpPr txBox="1"/>
            <p:nvPr/>
          </p:nvSpPr>
          <p:spPr>
            <a:xfrm>
              <a:off x="1158434" y="1167746"/>
              <a:ext cx="2347817" cy="5780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000" b="1">
                  <a:solidFill>
                    <a:srgbClr val="FF2600"/>
                  </a:solidFill>
                </a:defRPr>
              </a:lvl1pPr>
            </a:lstStyle>
            <a:p>
              <a:r>
                <a:rPr lang="es-ES_tradnl" dirty="0" err="1"/>
                <a:t>Rigidad</a:t>
              </a:r>
              <a:r>
                <a:rPr lang="es-ES_tradnl" dirty="0"/>
                <a:t> Magnética</a:t>
              </a:r>
            </a:p>
          </p:txBody>
        </p:sp>
      </p:grpSp>
      <p:sp>
        <p:nvSpPr>
          <p:cNvPr id="25" name="TextBox 22">
            <a:extLst>
              <a:ext uri="{FF2B5EF4-FFF2-40B4-BE49-F238E27FC236}">
                <a16:creationId xmlns:a16="http://schemas.microsoft.com/office/drawing/2014/main" id="{751CFC19-2879-4870-E41E-B62C84DFF402}"/>
              </a:ext>
            </a:extLst>
          </p:cNvPr>
          <p:cNvSpPr txBox="1"/>
          <p:nvPr/>
        </p:nvSpPr>
        <p:spPr>
          <a:xfrm>
            <a:off x="9220904" y="3082635"/>
            <a:ext cx="2623043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_tradnl" b="1" dirty="0">
                <a:solidFill>
                  <a:schemeClr val="bg1">
                    <a:lumMod val="50000"/>
                  </a:schemeClr>
                </a:solidFill>
              </a:rPr>
              <a:t>DIPOLOS LHC</a:t>
            </a:r>
          </a:p>
          <a:p>
            <a:pPr algn="l"/>
            <a:r>
              <a:rPr lang="es-ES_tradnl" dirty="0">
                <a:solidFill>
                  <a:schemeClr val="bg1">
                    <a:lumMod val="50000"/>
                  </a:schemeClr>
                </a:solidFill>
              </a:rPr>
              <a:t>El campo necesario para mantener partículas a 7000 </a:t>
            </a:r>
            <a:r>
              <a:rPr lang="es-ES_tradnl" dirty="0" err="1">
                <a:solidFill>
                  <a:schemeClr val="bg1">
                    <a:lumMod val="50000"/>
                  </a:schemeClr>
                </a:solidFill>
              </a:rPr>
              <a:t>GeV</a:t>
            </a:r>
            <a:r>
              <a:rPr lang="es-ES_tradnl" dirty="0">
                <a:solidFill>
                  <a:schemeClr val="bg1">
                    <a:lumMod val="50000"/>
                  </a:schemeClr>
                </a:solidFill>
              </a:rPr>
              <a:t> en un radio de 4.3 km es 5.4 T (pero no podemos llenar el acelerador solo de dipolos)</a:t>
            </a:r>
          </a:p>
          <a:p>
            <a:pPr algn="l"/>
            <a:endParaRPr lang="es-ES_tradnl" dirty="0">
              <a:solidFill>
                <a:schemeClr val="bg1">
                  <a:lumMod val="50000"/>
                </a:schemeClr>
              </a:solidFill>
            </a:endParaRPr>
          </a:p>
          <a:p>
            <a:pPr algn="l"/>
            <a:r>
              <a:rPr lang="es-ES_tradnl" dirty="0">
                <a:solidFill>
                  <a:schemeClr val="bg1">
                    <a:lumMod val="50000"/>
                  </a:schemeClr>
                </a:solidFill>
              </a:rPr>
              <a:t>Si </a:t>
            </a:r>
            <a:r>
              <a:rPr lang="es-ES_tradnl" b="1" dirty="0">
                <a:solidFill>
                  <a:schemeClr val="bg1">
                    <a:lumMod val="50000"/>
                  </a:schemeClr>
                </a:solidFill>
              </a:rPr>
              <a:t>llenamos solo 2/3 de dipolos es 8.3 T</a:t>
            </a:r>
          </a:p>
        </p:txBody>
      </p:sp>
    </p:spTree>
    <p:extLst>
      <p:ext uri="{BB962C8B-B14F-4D97-AF65-F5344CB8AC3E}">
        <p14:creationId xmlns:p14="http://schemas.microsoft.com/office/powerpoint/2010/main" val="2112023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5FC8E251-C9E1-B0A9-EA81-02E2ECFA5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93400"/>
          </a:xfrm>
        </p:spPr>
        <p:txBody>
          <a:bodyPr/>
          <a:lstStyle/>
          <a:p>
            <a:r>
              <a:rPr lang="es-ES" dirty="0"/>
              <a:t>Cuadrupolos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47BB6F-2FA3-A3F2-9B3B-31A0654A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D32196-2D32-21C8-D12D-B137A419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F56CA4-D86C-0F1B-24D4-CB3ADCAA1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0EA6C463-73EA-EE55-FA78-B95DA423D0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49" t="24428" r="57150"/>
          <a:stretch/>
        </p:blipFill>
        <p:spPr bwMode="auto">
          <a:xfrm>
            <a:off x="901116" y="1993622"/>
            <a:ext cx="1933457" cy="151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34">
            <a:extLst>
              <a:ext uri="{FF2B5EF4-FFF2-40B4-BE49-F238E27FC236}">
                <a16:creationId xmlns:a16="http://schemas.microsoft.com/office/drawing/2014/main" id="{D41DD93A-79F0-FBCE-3452-501DB066F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84" y="3454402"/>
            <a:ext cx="2399501" cy="2626594"/>
          </a:xfrm>
          <a:prstGeom prst="rect">
            <a:avLst/>
          </a:prstGeom>
        </p:spPr>
      </p:pic>
      <p:grpSp>
        <p:nvGrpSpPr>
          <p:cNvPr id="9" name="Group 47">
            <a:extLst>
              <a:ext uri="{FF2B5EF4-FFF2-40B4-BE49-F238E27FC236}">
                <a16:creationId xmlns:a16="http://schemas.microsoft.com/office/drawing/2014/main" id="{B0A62C43-8DB8-B9A7-C843-D60D3BE0C646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3354464" y="3601735"/>
            <a:ext cx="2480776" cy="2088000"/>
            <a:chOff x="4458539" y="3938800"/>
            <a:chExt cx="2350113" cy="1978025"/>
          </a:xfrm>
        </p:grpSpPr>
        <p:pic>
          <p:nvPicPr>
            <p:cNvPr id="10" name="Picture 21" descr="Graphic6">
              <a:extLst>
                <a:ext uri="{FF2B5EF4-FFF2-40B4-BE49-F238E27FC236}">
                  <a16:creationId xmlns:a16="http://schemas.microsoft.com/office/drawing/2014/main" id="{B4A695CE-5362-51F0-E0B0-D323A0637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49">
              <a:extLst>
                <a:ext uri="{FF2B5EF4-FFF2-40B4-BE49-F238E27FC236}">
                  <a16:creationId xmlns:a16="http://schemas.microsoft.com/office/drawing/2014/main" id="{161C10F6-D2D3-9E6B-B008-AE567ED3F9F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12" name="Down Arrow 17">
              <a:extLst>
                <a:ext uri="{FF2B5EF4-FFF2-40B4-BE49-F238E27FC236}">
                  <a16:creationId xmlns:a16="http://schemas.microsoft.com/office/drawing/2014/main" id="{F6475762-F7C9-B64B-E84E-92601DFC7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3" name="Down Arrow 18">
              <a:extLst>
                <a:ext uri="{FF2B5EF4-FFF2-40B4-BE49-F238E27FC236}">
                  <a16:creationId xmlns:a16="http://schemas.microsoft.com/office/drawing/2014/main" id="{67271EB1-E912-DE12-1A2D-46B62C01D6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4" name="Down Arrow 19">
              <a:extLst>
                <a:ext uri="{FF2B5EF4-FFF2-40B4-BE49-F238E27FC236}">
                  <a16:creationId xmlns:a16="http://schemas.microsoft.com/office/drawing/2014/main" id="{17849AF7-AB27-FFDB-455C-BC836CDB3E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15" name="Down Arrow 20">
              <a:extLst>
                <a:ext uri="{FF2B5EF4-FFF2-40B4-BE49-F238E27FC236}">
                  <a16:creationId xmlns:a16="http://schemas.microsoft.com/office/drawing/2014/main" id="{D89855FA-5F92-FDB7-0C5C-1B858DE9AF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16" name="Group 54">
            <a:extLst>
              <a:ext uri="{FF2B5EF4-FFF2-40B4-BE49-F238E27FC236}">
                <a16:creationId xmlns:a16="http://schemas.microsoft.com/office/drawing/2014/main" id="{2733358C-BB51-6AB1-DDA2-CE489B64FFA2}"/>
              </a:ext>
            </a:extLst>
          </p:cNvPr>
          <p:cNvGrpSpPr>
            <a:grpSpLocks noChangeAspect="1"/>
          </p:cNvGrpSpPr>
          <p:nvPr/>
        </p:nvGrpSpPr>
        <p:grpSpPr>
          <a:xfrm>
            <a:off x="3370632" y="1126656"/>
            <a:ext cx="2480776" cy="2088000"/>
            <a:chOff x="4458539" y="3938800"/>
            <a:chExt cx="2350113" cy="1978025"/>
          </a:xfrm>
        </p:grpSpPr>
        <p:pic>
          <p:nvPicPr>
            <p:cNvPr id="17" name="Picture 21" descr="Graphic6">
              <a:extLst>
                <a:ext uri="{FF2B5EF4-FFF2-40B4-BE49-F238E27FC236}">
                  <a16:creationId xmlns:a16="http://schemas.microsoft.com/office/drawing/2014/main" id="{1209DBE3-91EF-1655-2105-70E619BD69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Oval 56">
              <a:extLst>
                <a:ext uri="{FF2B5EF4-FFF2-40B4-BE49-F238E27FC236}">
                  <a16:creationId xmlns:a16="http://schemas.microsoft.com/office/drawing/2014/main" id="{BE0A67C2-7284-34DB-25CC-F8F29EDA8DB0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19" name="Down Arrow 17">
              <a:extLst>
                <a:ext uri="{FF2B5EF4-FFF2-40B4-BE49-F238E27FC236}">
                  <a16:creationId xmlns:a16="http://schemas.microsoft.com/office/drawing/2014/main" id="{F366B9AC-01BC-C77B-5B5A-5F4AD0E5D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0" name="Down Arrow 18">
              <a:extLst>
                <a:ext uri="{FF2B5EF4-FFF2-40B4-BE49-F238E27FC236}">
                  <a16:creationId xmlns:a16="http://schemas.microsoft.com/office/drawing/2014/main" id="{61B734EF-C5FE-49C4-D4C3-7FA751A84F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1" name="Down Arrow 19">
              <a:extLst>
                <a:ext uri="{FF2B5EF4-FFF2-40B4-BE49-F238E27FC236}">
                  <a16:creationId xmlns:a16="http://schemas.microsoft.com/office/drawing/2014/main" id="{F27E540F-CA32-8788-1E31-F4F71DC87A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2" name="Down Arrow 20">
              <a:extLst>
                <a:ext uri="{FF2B5EF4-FFF2-40B4-BE49-F238E27FC236}">
                  <a16:creationId xmlns:a16="http://schemas.microsoft.com/office/drawing/2014/main" id="{3ABE1482-AC9B-0DD7-742A-CD5AA09757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23" name="AutoShape 8">
            <a:extLst>
              <a:ext uri="{FF2B5EF4-FFF2-40B4-BE49-F238E27FC236}">
                <a16:creationId xmlns:a16="http://schemas.microsoft.com/office/drawing/2014/main" id="{802C314B-8FF1-3384-D41B-82D0DDE52459}"/>
              </a:ext>
            </a:extLst>
          </p:cNvPr>
          <p:cNvSpPr>
            <a:spLocks/>
          </p:cNvSpPr>
          <p:nvPr/>
        </p:nvSpPr>
        <p:spPr bwMode="auto">
          <a:xfrm>
            <a:off x="5638852" y="627090"/>
            <a:ext cx="1044017" cy="798673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 err="1">
                <a:solidFill>
                  <a:schemeClr val="tx2"/>
                </a:solidFill>
              </a:rPr>
              <a:t>Fuerza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sobre</a:t>
            </a:r>
            <a:r>
              <a:rPr lang="en-US" sz="1400" dirty="0">
                <a:solidFill>
                  <a:schemeClr val="tx2"/>
                </a:solidFill>
              </a:rPr>
              <a:t> las </a:t>
            </a:r>
            <a:r>
              <a:rPr lang="en-US" sz="1400" dirty="0" err="1">
                <a:solidFill>
                  <a:schemeClr val="tx2"/>
                </a:solidFill>
              </a:rPr>
              <a:t>partículas</a:t>
            </a:r>
            <a:endParaRPr lang="en-US" sz="1400" dirty="0">
              <a:solidFill>
                <a:schemeClr val="tx2"/>
              </a:solidFill>
            </a:endParaRPr>
          </a:p>
        </p:txBody>
      </p:sp>
      <p:grpSp>
        <p:nvGrpSpPr>
          <p:cNvPr id="24" name="Group 62">
            <a:extLst>
              <a:ext uri="{FF2B5EF4-FFF2-40B4-BE49-F238E27FC236}">
                <a16:creationId xmlns:a16="http://schemas.microsoft.com/office/drawing/2014/main" id="{03B7139F-14D0-B668-DE5B-F31C434C6DFC}"/>
              </a:ext>
            </a:extLst>
          </p:cNvPr>
          <p:cNvGrpSpPr/>
          <p:nvPr/>
        </p:nvGrpSpPr>
        <p:grpSpPr>
          <a:xfrm>
            <a:off x="5925245" y="1993622"/>
            <a:ext cx="3028511" cy="2793943"/>
            <a:chOff x="2751013" y="3163140"/>
            <a:chExt cx="3028511" cy="2793943"/>
          </a:xfrm>
        </p:grpSpPr>
        <p:sp>
          <p:nvSpPr>
            <p:cNvPr id="25" name="TextBox 63">
              <a:extLst>
                <a:ext uri="{FF2B5EF4-FFF2-40B4-BE49-F238E27FC236}">
                  <a16:creationId xmlns:a16="http://schemas.microsoft.com/office/drawing/2014/main" id="{0266EACC-7485-CEF5-35D4-F812DCDC6C81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26" name="TextBox 64">
              <a:extLst>
                <a:ext uri="{FF2B5EF4-FFF2-40B4-BE49-F238E27FC236}">
                  <a16:creationId xmlns:a16="http://schemas.microsoft.com/office/drawing/2014/main" id="{736224B7-334A-F3ED-D9BD-F1C8AF71EEB6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27" name="TextBox 65">
              <a:extLst>
                <a:ext uri="{FF2B5EF4-FFF2-40B4-BE49-F238E27FC236}">
                  <a16:creationId xmlns:a16="http://schemas.microsoft.com/office/drawing/2014/main" id="{308EF6AB-9497-4387-404E-8D4D40B0C422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err="1">
                  <a:solidFill>
                    <a:srgbClr val="1F497D"/>
                  </a:solidFill>
                </a:rPr>
                <a:t>Rotado</a:t>
              </a:r>
              <a:r>
                <a:rPr lang="en-GB" sz="2000" dirty="0">
                  <a:solidFill>
                    <a:srgbClr val="1F497D"/>
                  </a:solidFill>
                </a:rPr>
                <a:t> 90º</a:t>
              </a:r>
            </a:p>
          </p:txBody>
        </p:sp>
        <p:sp>
          <p:nvSpPr>
            <p:cNvPr id="28" name="Up-Down Arrow 5">
              <a:extLst>
                <a:ext uri="{FF2B5EF4-FFF2-40B4-BE49-F238E27FC236}">
                  <a16:creationId xmlns:a16="http://schemas.microsoft.com/office/drawing/2014/main" id="{48AE37FC-A73B-5EA9-331B-FBE88FD08251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Up-Down Arrow 104">
              <a:extLst>
                <a:ext uri="{FF2B5EF4-FFF2-40B4-BE49-F238E27FC236}">
                  <a16:creationId xmlns:a16="http://schemas.microsoft.com/office/drawing/2014/main" id="{52F52675-61C7-CF4D-9577-5FEFDA3D3BA6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" name="Picture 2">
            <a:extLst>
              <a:ext uri="{FF2B5EF4-FFF2-40B4-BE49-F238E27FC236}">
                <a16:creationId xmlns:a16="http://schemas.microsoft.com/office/drawing/2014/main" id="{3035A6EC-54DE-1FE2-6785-5BA82687E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044" y="3725495"/>
            <a:ext cx="2410850" cy="212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uadroTexto 32">
            <a:extLst>
              <a:ext uri="{FF2B5EF4-FFF2-40B4-BE49-F238E27FC236}">
                <a16:creationId xmlns:a16="http://schemas.microsoft.com/office/drawing/2014/main" id="{B8597B5E-DEB7-9DD8-4037-DDC69A0E1B5A}"/>
              </a:ext>
            </a:extLst>
          </p:cNvPr>
          <p:cNvSpPr txBox="1"/>
          <p:nvPr/>
        </p:nvSpPr>
        <p:spPr>
          <a:xfrm>
            <a:off x="288595" y="978404"/>
            <a:ext cx="31522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i="1"/>
            </a:pPr>
            <a:r>
              <a:rPr lang="es-ES_tradnl" b="1" dirty="0"/>
              <a:t>Los imanes cuadrupolares se usan para mantener el tamaño del haz. </a:t>
            </a:r>
            <a:r>
              <a:rPr lang="es-ES_tradnl" dirty="0"/>
              <a:t> 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9431094-D91D-541D-F2E9-B09943BB9239}"/>
              </a:ext>
            </a:extLst>
          </p:cNvPr>
          <p:cNvSpPr txBox="1"/>
          <p:nvPr/>
        </p:nvSpPr>
        <p:spPr>
          <a:xfrm>
            <a:off x="7426052" y="656978"/>
            <a:ext cx="42113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dirty="0"/>
              <a:t>Un cuadrupolo focalizando en el plano horizontal des-focaliza en el plano vertical y viceversa.</a:t>
            </a:r>
          </a:p>
        </p:txBody>
      </p:sp>
    </p:spTree>
    <p:extLst>
      <p:ext uri="{BB962C8B-B14F-4D97-AF65-F5344CB8AC3E}">
        <p14:creationId xmlns:p14="http://schemas.microsoft.com/office/powerpoint/2010/main" val="8640997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38AE13FA-60EE-F725-763F-EA6F2710C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Sextupolos</a:t>
            </a:r>
            <a:r>
              <a:rPr lang="es-ES" dirty="0"/>
              <a:t> (Cromaticidad)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868615-A5EC-41B0-7014-A7930C281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1DFDD57-0156-F391-0FDC-03954B23F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B03BBB-120A-0156-69AB-459FC2DA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473518F-8613-03CB-23C8-91457D1A01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5037" y="2047875"/>
            <a:ext cx="3862387" cy="2695575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lnSpc>
                <a:spcPct val="93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1pPr>
            <a:lvl2pPr>
              <a:lnSpc>
                <a:spcPct val="93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2pPr>
            <a:lvl3pPr>
              <a:lnSpc>
                <a:spcPct val="93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3pPr>
            <a:lvl4pPr>
              <a:lnSpc>
                <a:spcPct val="93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4pPr>
            <a:lvl5pPr>
              <a:lnSpc>
                <a:spcPct val="93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Noto Sans CJK SC Regular" charset="0"/>
                <a:cs typeface="Noto Sans CJK SC Regular" charset="0"/>
              </a:defRPr>
            </a:lvl9pPr>
          </a:lstStyle>
          <a:p>
            <a:pPr eaLnBrk="1">
              <a:spcBef>
                <a:spcPct val="0"/>
              </a:spcBef>
              <a:buClrTx/>
              <a:buFontTx/>
              <a:buNone/>
            </a:pPr>
            <a:r>
              <a:rPr lang="en-US" altLang="en-US" sz="1800"/>
              <a:t>s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697BDF02-6E2E-444B-3125-86A523BAD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887" y="1957387"/>
            <a:ext cx="3609975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8062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1CFBF0C1-07FA-C7DE-2624-8D435831B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Efectos que limitan el rendimiento del acelerador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0FFD74-03D1-2AAC-F6E2-C96728DAD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88B864C-F99C-EA42-8CB9-28029E680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BD5843-5D67-08B4-137F-8D984F02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A03BCCF-EA10-F46E-44BD-4EFADA6B3231}"/>
              </a:ext>
            </a:extLst>
          </p:cNvPr>
          <p:cNvSpPr txBox="1"/>
          <p:nvPr/>
        </p:nvSpPr>
        <p:spPr>
          <a:xfrm>
            <a:off x="817307" y="1439335"/>
            <a:ext cx="2989601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 err="1"/>
              <a:t>Space</a:t>
            </a:r>
            <a:r>
              <a:rPr lang="es-ES" sz="3200" dirty="0"/>
              <a:t> </a:t>
            </a:r>
            <a:r>
              <a:rPr lang="es-ES" sz="3200" dirty="0" err="1"/>
              <a:t>charge</a:t>
            </a:r>
            <a:endParaRPr lang="es-ES" sz="32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367EED5-AA7B-8370-1D1C-60CA9A2957DE}"/>
              </a:ext>
            </a:extLst>
          </p:cNvPr>
          <p:cNvSpPr txBox="1"/>
          <p:nvPr/>
        </p:nvSpPr>
        <p:spPr>
          <a:xfrm>
            <a:off x="817307" y="4115695"/>
            <a:ext cx="10290239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2800" dirty="0"/>
              <a:t>Cambio de la frecuencia de oscilación (tune) del haz a causa de la impedancia.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D15A256-8234-B8D6-A716-756840B8D72D}"/>
              </a:ext>
            </a:extLst>
          </p:cNvPr>
          <p:cNvSpPr txBox="1"/>
          <p:nvPr/>
        </p:nvSpPr>
        <p:spPr>
          <a:xfrm>
            <a:off x="817307" y="3118637"/>
            <a:ext cx="676948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 err="1"/>
              <a:t>Electron</a:t>
            </a:r>
            <a:r>
              <a:rPr lang="es-ES" sz="3200" dirty="0"/>
              <a:t> </a:t>
            </a:r>
            <a:r>
              <a:rPr lang="es-ES" sz="3200" dirty="0" err="1"/>
              <a:t>cloud</a:t>
            </a:r>
            <a:r>
              <a:rPr lang="es-ES" sz="3200" dirty="0"/>
              <a:t>: nube de electrones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144BCEA-DDD1-452A-AEA2-264942B67198}"/>
              </a:ext>
            </a:extLst>
          </p:cNvPr>
          <p:cNvSpPr txBox="1"/>
          <p:nvPr/>
        </p:nvSpPr>
        <p:spPr>
          <a:xfrm>
            <a:off x="817307" y="2213230"/>
            <a:ext cx="547265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3200" dirty="0"/>
              <a:t>Intra Beam </a:t>
            </a:r>
            <a:r>
              <a:rPr lang="es-ES" sz="3200" dirty="0" err="1"/>
              <a:t>Scattering</a:t>
            </a:r>
            <a:r>
              <a:rPr lang="es-ES" sz="3200" dirty="0"/>
              <a:t> (IBS)</a:t>
            </a:r>
          </a:p>
        </p:txBody>
      </p:sp>
    </p:spTree>
    <p:extLst>
      <p:ext uri="{BB962C8B-B14F-4D97-AF65-F5344CB8AC3E}">
        <p14:creationId xmlns:p14="http://schemas.microsoft.com/office/powerpoint/2010/main" val="41287625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arcador de contenido 9" descr="Gráfico&#10;&#10;Descripción generada automáticamente">
            <a:extLst>
              <a:ext uri="{FF2B5EF4-FFF2-40B4-BE49-F238E27FC236}">
                <a16:creationId xmlns:a16="http://schemas.microsoft.com/office/drawing/2014/main" id="{736AA354-3B78-0830-540F-7EE8FE4AE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3404" y="1518747"/>
            <a:ext cx="4718052" cy="4018717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F2EE7DF7-3271-3352-7111-F3D5CF9C5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Inestabilidades del haz de partículas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9E936A2-9092-926B-87EE-023243C64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66C0D6-28AD-C8F6-C779-547C29255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A60098-B4BD-EB66-A75A-9B0037E52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Imagen 6" descr="Diagrama&#10;&#10;Descripción generada automáticamente">
            <a:extLst>
              <a:ext uri="{FF2B5EF4-FFF2-40B4-BE49-F238E27FC236}">
                <a16:creationId xmlns:a16="http://schemas.microsoft.com/office/drawing/2014/main" id="{8B7F4D15-D725-6CFF-AF22-7EF52C26C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623" y="1037407"/>
            <a:ext cx="5352703" cy="2329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5BA6C52-7F4D-E2EA-CE89-EA9EC3FCA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701" y="3342275"/>
            <a:ext cx="3896496" cy="290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909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031E20-7E8D-EB97-6FA3-BFE5B81C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754396-5BFC-7CD7-1A7B-99A700167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1216C7-E172-C759-47A4-C0AAD8153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FA601B41-1217-C344-1665-BCC4F6436564}"/>
              </a:ext>
            </a:extLst>
          </p:cNvPr>
          <p:cNvGrpSpPr/>
          <p:nvPr/>
        </p:nvGrpSpPr>
        <p:grpSpPr>
          <a:xfrm>
            <a:off x="1257011" y="1628510"/>
            <a:ext cx="4176464" cy="2924853"/>
            <a:chOff x="7176120" y="1793277"/>
            <a:chExt cx="4176464" cy="2924853"/>
          </a:xfrm>
        </p:grpSpPr>
        <p:pic>
          <p:nvPicPr>
            <p:cNvPr id="8" name="Imagen 7" descr="Imagen que contiene Icono&#10;&#10;Descripción generada automáticamente">
              <a:extLst>
                <a:ext uri="{FF2B5EF4-FFF2-40B4-BE49-F238E27FC236}">
                  <a16:creationId xmlns:a16="http://schemas.microsoft.com/office/drawing/2014/main" id="{4F9FBA00-77BB-F553-FA6B-FD5FBCAF6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9" t="10127" r="3543"/>
            <a:stretch/>
          </p:blipFill>
          <p:spPr>
            <a:xfrm>
              <a:off x="7176120" y="1793277"/>
              <a:ext cx="4176464" cy="2924853"/>
            </a:xfrm>
            <a:prstGeom prst="rect">
              <a:avLst/>
            </a:prstGeom>
          </p:spPr>
        </p:pic>
        <p:cxnSp>
          <p:nvCxnSpPr>
            <p:cNvPr id="9" name="Conector recto de flecha 8">
              <a:extLst>
                <a:ext uri="{FF2B5EF4-FFF2-40B4-BE49-F238E27FC236}">
                  <a16:creationId xmlns:a16="http://schemas.microsoft.com/office/drawing/2014/main" id="{09CF3D15-5025-1A1B-FA82-A2773CC004E0}"/>
                </a:ext>
              </a:extLst>
            </p:cNvPr>
            <p:cNvCxnSpPr>
              <a:cxnSpLocks/>
            </p:cNvCxnSpPr>
            <p:nvPr/>
          </p:nvCxnSpPr>
          <p:spPr>
            <a:xfrm>
              <a:off x="8940316" y="3828374"/>
              <a:ext cx="648072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8674245E-C8F6-61BD-0EB6-C669445B075A}"/>
                </a:ext>
              </a:extLst>
            </p:cNvPr>
            <p:cNvCxnSpPr>
              <a:cxnSpLocks/>
            </p:cNvCxnSpPr>
            <p:nvPr/>
          </p:nvCxnSpPr>
          <p:spPr>
            <a:xfrm>
              <a:off x="9264352" y="2348880"/>
              <a:ext cx="0" cy="223224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uadroTexto 10">
                  <a:extLst>
                    <a:ext uri="{FF2B5EF4-FFF2-40B4-BE49-F238E27FC236}">
                      <a16:creationId xmlns:a16="http://schemas.microsoft.com/office/drawing/2014/main" id="{EE68635B-643E-C158-58FE-8333EFC4014D}"/>
                    </a:ext>
                  </a:extLst>
                </p:cNvPr>
                <p:cNvSpPr txBox="1"/>
                <p:nvPr/>
              </p:nvSpPr>
              <p:spPr bwMode="auto">
                <a:xfrm>
                  <a:off x="9048328" y="3491716"/>
                  <a:ext cx="68125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algn="l" defTabSz="914400" rtl="0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s-ES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CuadroTexto 39">
                  <a:extLst>
                    <a:ext uri="{FF2B5EF4-FFF2-40B4-BE49-F238E27FC236}">
                      <a16:creationId xmlns:a16="http://schemas.microsoft.com/office/drawing/2014/main" id="{36E8BC1E-0084-046A-ACAC-BEDD63DB05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048328" y="3491716"/>
                  <a:ext cx="681254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FB72219-E136-A9A3-1D60-731E77169BB2}"/>
              </a:ext>
            </a:extLst>
          </p:cNvPr>
          <p:cNvSpPr txBox="1"/>
          <p:nvPr/>
        </p:nvSpPr>
        <p:spPr bwMode="auto">
          <a:xfrm>
            <a:off x="1275569" y="4676572"/>
            <a:ext cx="428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algn="l" defTabSz="914400" rtl="0"/>
            <a:r>
              <a:rPr lang="es-ES" b="1" dirty="0">
                <a:solidFill>
                  <a:schemeClr val="accent1"/>
                </a:solidFill>
              </a:rPr>
              <a:t>Perfil transversal del haz de protones</a:t>
            </a:r>
          </a:p>
        </p:txBody>
      </p:sp>
      <p:sp>
        <p:nvSpPr>
          <p:cNvPr id="13" name="Título 2">
            <a:extLst>
              <a:ext uri="{FF2B5EF4-FFF2-40B4-BE49-F238E27FC236}">
                <a16:creationId xmlns:a16="http://schemas.microsoft.com/office/drawing/2014/main" id="{49F84941-6318-A5A7-7764-BAE9A8738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s-ES" dirty="0"/>
              <a:t>Perfil transversal del haz de partículas</a:t>
            </a:r>
          </a:p>
        </p:txBody>
      </p:sp>
      <p:pic>
        <p:nvPicPr>
          <p:cNvPr id="15" name="Imagen 14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67DA3397-5A97-7F97-CDD7-5078ECD90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9573" y="1835215"/>
            <a:ext cx="53086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5080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282CE9C-7061-3CDA-0F0F-F26968F4F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B1DC8E-FCF5-57FB-014C-3500DE832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0F2577-A9C8-E0FA-DB46-99F2ED3EE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312EE409-D199-5D95-6C8A-F44E5BC6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44885"/>
          </a:xfrm>
        </p:spPr>
        <p:txBody>
          <a:bodyPr/>
          <a:lstStyle/>
          <a:p>
            <a:r>
              <a:rPr lang="es-ES_tradnl"/>
              <a:t>Luminosidad</a:t>
            </a:r>
          </a:p>
        </p:txBody>
      </p:sp>
      <p:grpSp>
        <p:nvGrpSpPr>
          <p:cNvPr id="11" name="Group 39">
            <a:extLst>
              <a:ext uri="{FF2B5EF4-FFF2-40B4-BE49-F238E27FC236}">
                <a16:creationId xmlns:a16="http://schemas.microsoft.com/office/drawing/2014/main" id="{5C3081E3-1058-A7C7-04CC-663BCE346B48}"/>
              </a:ext>
            </a:extLst>
          </p:cNvPr>
          <p:cNvGrpSpPr/>
          <p:nvPr/>
        </p:nvGrpSpPr>
        <p:grpSpPr>
          <a:xfrm>
            <a:off x="6015297" y="1435343"/>
            <a:ext cx="5656762" cy="2488087"/>
            <a:chOff x="6473645" y="1095062"/>
            <a:chExt cx="5547464" cy="2440013"/>
          </a:xfrm>
        </p:grpSpPr>
        <p:grpSp>
          <p:nvGrpSpPr>
            <p:cNvPr id="12" name="Group 38">
              <a:extLst>
                <a:ext uri="{FF2B5EF4-FFF2-40B4-BE49-F238E27FC236}">
                  <a16:creationId xmlns:a16="http://schemas.microsoft.com/office/drawing/2014/main" id="{FED2B72E-7EA6-9285-259D-F8E92F83B245}"/>
                </a:ext>
              </a:extLst>
            </p:cNvPr>
            <p:cNvGrpSpPr/>
            <p:nvPr/>
          </p:nvGrpSpPr>
          <p:grpSpPr>
            <a:xfrm>
              <a:off x="6473645" y="1095062"/>
              <a:ext cx="4495869" cy="2108154"/>
              <a:chOff x="6473645" y="1095062"/>
              <a:chExt cx="4495869" cy="2108154"/>
            </a:xfrm>
          </p:grpSpPr>
          <p:grpSp>
            <p:nvGrpSpPr>
              <p:cNvPr id="14" name="Group">
                <a:extLst>
                  <a:ext uri="{FF2B5EF4-FFF2-40B4-BE49-F238E27FC236}">
                    <a16:creationId xmlns:a16="http://schemas.microsoft.com/office/drawing/2014/main" id="{26CE64E3-562A-C730-91D6-BC1BD84549A3}"/>
                  </a:ext>
                </a:extLst>
              </p:cNvPr>
              <p:cNvGrpSpPr/>
              <p:nvPr/>
            </p:nvGrpSpPr>
            <p:grpSpPr>
              <a:xfrm>
                <a:off x="6473645" y="1095062"/>
                <a:ext cx="4495869" cy="1576809"/>
                <a:chOff x="0" y="0"/>
                <a:chExt cx="4495867" cy="1576807"/>
              </a:xfrm>
            </p:grpSpPr>
            <p:pic>
              <p:nvPicPr>
                <p:cNvPr id="16" name="Image" descr="Image">
                  <a:extLst>
                    <a:ext uri="{FF2B5EF4-FFF2-40B4-BE49-F238E27FC236}">
                      <a16:creationId xmlns:a16="http://schemas.microsoft.com/office/drawing/2014/main" id="{E0BFE7AD-2172-ED7D-6A30-06D2EC34E1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0"/>
                  <a:ext cx="3822700" cy="97790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17" name="Nature">
                  <a:extLst>
                    <a:ext uri="{FF2B5EF4-FFF2-40B4-BE49-F238E27FC236}">
                      <a16:creationId xmlns:a16="http://schemas.microsoft.com/office/drawing/2014/main" id="{AEC9B0C5-F365-64DA-4A93-B00D9315B86A}"/>
                    </a:ext>
                  </a:extLst>
                </p:cNvPr>
                <p:cNvSpPr txBox="1"/>
                <p:nvPr/>
              </p:nvSpPr>
              <p:spPr>
                <a:xfrm>
                  <a:off x="3711039" y="1207477"/>
                  <a:ext cx="784828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>
                      <a:solidFill>
                        <a:srgbClr val="FF2600"/>
                      </a:solidFill>
                    </a:defRPr>
                  </a:lvl1pPr>
                </a:lstStyle>
                <a:p>
                  <a:r>
                    <a:rPr lang="es-ES_tradnl" dirty="0"/>
                    <a:t>Natura</a:t>
                  </a:r>
                </a:p>
              </p:txBody>
            </p:sp>
            <p:sp>
              <p:nvSpPr>
                <p:cNvPr id="18" name="Accelerator">
                  <a:extLst>
                    <a:ext uri="{FF2B5EF4-FFF2-40B4-BE49-F238E27FC236}">
                      <a16:creationId xmlns:a16="http://schemas.microsoft.com/office/drawing/2014/main" id="{D2FF5359-71C1-4FC1-318B-63AB61842C97}"/>
                    </a:ext>
                  </a:extLst>
                </p:cNvPr>
                <p:cNvSpPr txBox="1"/>
                <p:nvPr/>
              </p:nvSpPr>
              <p:spPr>
                <a:xfrm>
                  <a:off x="722348" y="1207477"/>
                  <a:ext cx="120802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none" lIns="45719" tIns="45719" rIns="45719" bIns="45719" numCol="1" anchor="t">
                  <a:spAutoFit/>
                </a:bodyPr>
                <a:lstStyle>
                  <a:lvl1pPr>
                    <a:defRPr>
                      <a:solidFill>
                        <a:srgbClr val="FF2600"/>
                      </a:solidFill>
                    </a:defRPr>
                  </a:lvl1pPr>
                </a:lstStyle>
                <a:p>
                  <a:r>
                    <a:rPr lang="es-ES_tradnl" dirty="0"/>
                    <a:t>Acelerador</a:t>
                  </a:r>
                </a:p>
              </p:txBody>
            </p:sp>
            <p:sp>
              <p:nvSpPr>
                <p:cNvPr id="19" name="Line">
                  <a:extLst>
                    <a:ext uri="{FF2B5EF4-FFF2-40B4-BE49-F238E27FC236}">
                      <a16:creationId xmlns:a16="http://schemas.microsoft.com/office/drawing/2014/main" id="{1FB75545-5FE5-C3AA-4EE3-00F2134BC025}"/>
                    </a:ext>
                  </a:extLst>
                </p:cNvPr>
                <p:cNvSpPr/>
                <p:nvPr/>
              </p:nvSpPr>
              <p:spPr>
                <a:xfrm flipV="1">
                  <a:off x="1666749" y="774062"/>
                  <a:ext cx="495938" cy="495938"/>
                </a:xfrm>
                <a:prstGeom prst="line">
                  <a:avLst/>
                </a:prstGeom>
                <a:noFill/>
                <a:ln w="19050" cap="flat">
                  <a:solidFill>
                    <a:srgbClr val="FF26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" name="Line">
                  <a:extLst>
                    <a:ext uri="{FF2B5EF4-FFF2-40B4-BE49-F238E27FC236}">
                      <a16:creationId xmlns:a16="http://schemas.microsoft.com/office/drawing/2014/main" id="{B0C582B3-A76A-F1C3-1BDD-8AACCB67EBE1}"/>
                    </a:ext>
                  </a:extLst>
                </p:cNvPr>
                <p:cNvSpPr/>
                <p:nvPr/>
              </p:nvSpPr>
              <p:spPr>
                <a:xfrm flipH="1" flipV="1">
                  <a:off x="3485845" y="774062"/>
                  <a:ext cx="495938" cy="495938"/>
                </a:xfrm>
                <a:prstGeom prst="line">
                  <a:avLst/>
                </a:prstGeom>
                <a:noFill/>
                <a:ln w="19050" cap="flat">
                  <a:solidFill>
                    <a:srgbClr val="FF26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 lang="es-ES_tradnl"/>
                </a:p>
              </p:txBody>
            </p:sp>
          </p:grpSp>
          <p:sp>
            <p:nvSpPr>
              <p:cNvPr id="15" name="TextBox 34">
                <a:extLst>
                  <a:ext uri="{FF2B5EF4-FFF2-40B4-BE49-F238E27FC236}">
                    <a16:creationId xmlns:a16="http://schemas.microsoft.com/office/drawing/2014/main" id="{D3F42FEC-729F-27B6-C30D-F729AAE22994}"/>
                  </a:ext>
                </a:extLst>
              </p:cNvPr>
              <p:cNvSpPr txBox="1"/>
              <p:nvPr/>
            </p:nvSpPr>
            <p:spPr>
              <a:xfrm>
                <a:off x="7116169" y="2649218"/>
                <a:ext cx="176064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s-ES_tradnl" b="1" dirty="0">
                    <a:solidFill>
                      <a:srgbClr val="2F2F2F"/>
                    </a:solidFill>
                  </a:rPr>
                  <a:t>Luminosidad</a:t>
                </a:r>
              </a:p>
              <a:p>
                <a:pPr algn="l"/>
                <a:endParaRPr lang="es-ES_tradnl" dirty="0">
                  <a:solidFill>
                    <a:srgbClr val="2F2F2F"/>
                  </a:solidFill>
                </a:endParaRPr>
              </a:p>
            </p:txBody>
          </p:sp>
        </p:grpSp>
        <p:sp>
          <p:nvSpPr>
            <p:cNvPr id="13" name="TextBox 33">
              <a:extLst>
                <a:ext uri="{FF2B5EF4-FFF2-40B4-BE49-F238E27FC236}">
                  <a16:creationId xmlns:a16="http://schemas.microsoft.com/office/drawing/2014/main" id="{4EAFCD12-1465-7029-45F0-E8A8A3CCEADF}"/>
                </a:ext>
              </a:extLst>
            </p:cNvPr>
            <p:cNvSpPr txBox="1"/>
            <p:nvPr/>
          </p:nvSpPr>
          <p:spPr>
            <a:xfrm>
              <a:off x="9917918" y="2704078"/>
              <a:ext cx="2103191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s-ES_tradnl" b="1">
                  <a:solidFill>
                    <a:srgbClr val="2F2F2F"/>
                  </a:solidFill>
                </a:rPr>
                <a:t>Sección Eficaz:</a:t>
              </a:r>
            </a:p>
            <a:p>
              <a:pPr algn="l"/>
              <a:r>
                <a:rPr lang="es-ES_tradnl">
                  <a:solidFill>
                    <a:srgbClr val="2F2F2F"/>
                  </a:solidFill>
                </a:rPr>
                <a:t>Probabilidad de que un evento ocurra </a:t>
              </a:r>
            </a:p>
          </p:txBody>
        </p:sp>
      </p:grp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34F8EAE-BDAE-CC4E-7DB0-DB6DF4F3AC09}"/>
              </a:ext>
            </a:extLst>
          </p:cNvPr>
          <p:cNvSpPr txBox="1"/>
          <p:nvPr/>
        </p:nvSpPr>
        <p:spPr>
          <a:xfrm>
            <a:off x="331185" y="943722"/>
            <a:ext cx="1181659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i="0" u="none" strike="noStrike" dirty="0">
                <a:solidFill>
                  <a:schemeClr val="tx2"/>
                </a:solidFill>
                <a:effectLst/>
              </a:rPr>
              <a:t>Es una medida del número de colisiones</a:t>
            </a:r>
            <a:r>
              <a:rPr lang="es-ES" b="0" i="0" u="none" strike="noStrike" dirty="0">
                <a:solidFill>
                  <a:schemeClr val="tx2"/>
                </a:solidFill>
                <a:effectLst/>
              </a:rPr>
              <a:t> que pueden producirse en un detector </a:t>
            </a:r>
            <a:r>
              <a:rPr lang="es-ES" b="1" i="0" u="none" strike="noStrike" dirty="0">
                <a:solidFill>
                  <a:schemeClr val="tx2"/>
                </a:solidFill>
                <a:effectLst/>
              </a:rPr>
              <a:t>por cm</a:t>
            </a:r>
            <a:r>
              <a:rPr lang="es-ES" b="1" i="0" u="none" strike="noStrike" baseline="30000" dirty="0">
                <a:solidFill>
                  <a:schemeClr val="tx2"/>
                </a:solidFill>
                <a:effectLst/>
              </a:rPr>
              <a:t>2</a:t>
            </a:r>
            <a:r>
              <a:rPr lang="es-ES" b="1" i="0" u="none" strike="noStrike" dirty="0">
                <a:solidFill>
                  <a:schemeClr val="tx2"/>
                </a:solidFill>
                <a:effectLst/>
              </a:rPr>
              <a:t> y por segundo.</a:t>
            </a:r>
          </a:p>
          <a:p>
            <a:r>
              <a:rPr lang="es-ES" b="1" dirty="0">
                <a:solidFill>
                  <a:schemeClr val="tx2"/>
                </a:solidFill>
              </a:rPr>
              <a:t>Para dos haces Gaussianos colisionando frontalmente, la luminosidad se expresa así:</a:t>
            </a:r>
            <a:endParaRPr lang="es-ES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924D9847-8A46-4811-A8A9-76786D26338A}"/>
                  </a:ext>
                </a:extLst>
              </p:cNvPr>
              <p:cNvSpPr txBox="1"/>
              <p:nvPr/>
            </p:nvSpPr>
            <p:spPr>
              <a:xfrm>
                <a:off x="903879" y="1863526"/>
                <a:ext cx="3822702" cy="12510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s-ES" sz="4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𝑟𝑒𝑝</m:t>
                              </m:r>
                            </m:sub>
                          </m:sSub>
                        </m:num>
                        <m:den>
                          <m: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s-ES" sz="40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s-ES" sz="40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sz="40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924D9847-8A46-4811-A8A9-76786D263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879" y="1863526"/>
                <a:ext cx="3822702" cy="1251048"/>
              </a:xfrm>
              <a:prstGeom prst="rect">
                <a:avLst/>
              </a:prstGeom>
              <a:blipFill>
                <a:blip r:embed="rId3"/>
                <a:stretch>
                  <a:fillRect b="-13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upo 41">
            <a:extLst>
              <a:ext uri="{FF2B5EF4-FFF2-40B4-BE49-F238E27FC236}">
                <a16:creationId xmlns:a16="http://schemas.microsoft.com/office/drawing/2014/main" id="{0F36B154-4AA2-2C21-1BDD-69763327A840}"/>
              </a:ext>
            </a:extLst>
          </p:cNvPr>
          <p:cNvGrpSpPr/>
          <p:nvPr/>
        </p:nvGrpSpPr>
        <p:grpSpPr>
          <a:xfrm>
            <a:off x="2118554" y="3773554"/>
            <a:ext cx="7558845" cy="2454170"/>
            <a:chOff x="76958" y="1154092"/>
            <a:chExt cx="12051542" cy="3912838"/>
          </a:xfrm>
        </p:grpSpPr>
        <p:sp>
          <p:nvSpPr>
            <p:cNvPr id="43" name="Oval 67">
              <a:extLst>
                <a:ext uri="{FF2B5EF4-FFF2-40B4-BE49-F238E27FC236}">
                  <a16:creationId xmlns:a16="http://schemas.microsoft.com/office/drawing/2014/main" id="{71193EBE-E485-7543-423A-CA2C3DC38496}"/>
                </a:ext>
              </a:extLst>
            </p:cNvPr>
            <p:cNvSpPr/>
            <p:nvPr/>
          </p:nvSpPr>
          <p:spPr>
            <a:xfrm>
              <a:off x="85242" y="1154092"/>
              <a:ext cx="12043258" cy="2885239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44" name="Picture 5">
              <a:extLst>
                <a:ext uri="{FF2B5EF4-FFF2-40B4-BE49-F238E27FC236}">
                  <a16:creationId xmlns:a16="http://schemas.microsoft.com/office/drawing/2014/main" id="{F9A6A92C-8CF4-33BC-F27D-D5431D86DE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5606" y="2848097"/>
              <a:ext cx="1045625" cy="580903"/>
            </a:xfrm>
            <a:prstGeom prst="rect">
              <a:avLst/>
            </a:prstGeom>
          </p:spPr>
        </p:pic>
        <p:pic>
          <p:nvPicPr>
            <p:cNvPr id="45" name="Picture 6">
              <a:extLst>
                <a:ext uri="{FF2B5EF4-FFF2-40B4-BE49-F238E27FC236}">
                  <a16:creationId xmlns:a16="http://schemas.microsoft.com/office/drawing/2014/main" id="{61D42746-A42B-4C54-6C2A-66AF358DB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852537" y="2800197"/>
              <a:ext cx="1059654" cy="588697"/>
            </a:xfrm>
            <a:prstGeom prst="rect">
              <a:avLst/>
            </a:prstGeom>
          </p:spPr>
        </p:pic>
        <p:pic>
          <p:nvPicPr>
            <p:cNvPr id="46" name="Picture 8">
              <a:extLst>
                <a:ext uri="{FF2B5EF4-FFF2-40B4-BE49-F238E27FC236}">
                  <a16:creationId xmlns:a16="http://schemas.microsoft.com/office/drawing/2014/main" id="{8E85BEDD-03FB-8E54-D01A-B881D9455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6136" y="3393465"/>
              <a:ext cx="1045625" cy="580903"/>
            </a:xfrm>
            <a:prstGeom prst="rect">
              <a:avLst/>
            </a:prstGeom>
          </p:spPr>
        </p:pic>
        <p:pic>
          <p:nvPicPr>
            <p:cNvPr id="47" name="Picture 9">
              <a:extLst>
                <a:ext uri="{FF2B5EF4-FFF2-40B4-BE49-F238E27FC236}">
                  <a16:creationId xmlns:a16="http://schemas.microsoft.com/office/drawing/2014/main" id="{D485654E-F05A-6600-BC25-39F3965A7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653067" y="3345565"/>
              <a:ext cx="1059654" cy="588697"/>
            </a:xfrm>
            <a:prstGeom prst="rect">
              <a:avLst/>
            </a:prstGeom>
          </p:spPr>
        </p:pic>
        <p:pic>
          <p:nvPicPr>
            <p:cNvPr id="48" name="Picture 10">
              <a:extLst>
                <a:ext uri="{FF2B5EF4-FFF2-40B4-BE49-F238E27FC236}">
                  <a16:creationId xmlns:a16="http://schemas.microsoft.com/office/drawing/2014/main" id="{9F5092BB-EC8D-512D-0913-9C8F23A3F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39610" y="2695049"/>
              <a:ext cx="1045625" cy="580903"/>
            </a:xfrm>
            <a:prstGeom prst="rect">
              <a:avLst/>
            </a:prstGeom>
          </p:spPr>
        </p:pic>
        <p:pic>
          <p:nvPicPr>
            <p:cNvPr id="49" name="Picture 11">
              <a:extLst>
                <a:ext uri="{FF2B5EF4-FFF2-40B4-BE49-F238E27FC236}">
                  <a16:creationId xmlns:a16="http://schemas.microsoft.com/office/drawing/2014/main" id="{AD05C763-EEF5-9ECB-7E18-C8A3C7785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142492" y="2889719"/>
              <a:ext cx="1059654" cy="588697"/>
            </a:xfrm>
            <a:prstGeom prst="rect">
              <a:avLst/>
            </a:prstGeom>
          </p:spPr>
        </p:pic>
        <p:pic>
          <p:nvPicPr>
            <p:cNvPr id="50" name="Picture 12">
              <a:extLst>
                <a:ext uri="{FF2B5EF4-FFF2-40B4-BE49-F238E27FC236}">
                  <a16:creationId xmlns:a16="http://schemas.microsoft.com/office/drawing/2014/main" id="{62408E42-65B3-0DF4-FF54-C333EDA77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40140" y="3240417"/>
              <a:ext cx="1045625" cy="580903"/>
            </a:xfrm>
            <a:prstGeom prst="rect">
              <a:avLst/>
            </a:prstGeom>
          </p:spPr>
        </p:pic>
        <p:pic>
          <p:nvPicPr>
            <p:cNvPr id="51" name="Picture 13">
              <a:extLst>
                <a:ext uri="{FF2B5EF4-FFF2-40B4-BE49-F238E27FC236}">
                  <a16:creationId xmlns:a16="http://schemas.microsoft.com/office/drawing/2014/main" id="{E5089A02-0AF9-23CC-2CB7-392E424AC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237071" y="3192517"/>
              <a:ext cx="1059654" cy="588697"/>
            </a:xfrm>
            <a:prstGeom prst="rect">
              <a:avLst/>
            </a:prstGeom>
          </p:spPr>
        </p:pic>
        <p:pic>
          <p:nvPicPr>
            <p:cNvPr id="52" name="Picture 14">
              <a:extLst>
                <a:ext uri="{FF2B5EF4-FFF2-40B4-BE49-F238E27FC236}">
                  <a16:creationId xmlns:a16="http://schemas.microsoft.com/office/drawing/2014/main" id="{86EA11F9-5D79-5BEB-3FEE-30CE1E40B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1400" y="3632737"/>
              <a:ext cx="1045625" cy="580903"/>
            </a:xfrm>
            <a:prstGeom prst="rect">
              <a:avLst/>
            </a:prstGeom>
          </p:spPr>
        </p:pic>
        <p:pic>
          <p:nvPicPr>
            <p:cNvPr id="53" name="Picture 15">
              <a:extLst>
                <a:ext uri="{FF2B5EF4-FFF2-40B4-BE49-F238E27FC236}">
                  <a16:creationId xmlns:a16="http://schemas.microsoft.com/office/drawing/2014/main" id="{2E06C8B4-D58F-004A-0E79-38EE4F55D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244637" y="3558841"/>
              <a:ext cx="1059654" cy="588697"/>
            </a:xfrm>
            <a:prstGeom prst="rect">
              <a:avLst/>
            </a:prstGeom>
          </p:spPr>
        </p:pic>
        <p:pic>
          <p:nvPicPr>
            <p:cNvPr id="54" name="Picture 16">
              <a:extLst>
                <a:ext uri="{FF2B5EF4-FFF2-40B4-BE49-F238E27FC236}">
                  <a16:creationId xmlns:a16="http://schemas.microsoft.com/office/drawing/2014/main" id="{133B20D7-05A0-1206-A261-88E5C9D23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49072" y="3110210"/>
              <a:ext cx="1045625" cy="580903"/>
            </a:xfrm>
            <a:prstGeom prst="rect">
              <a:avLst/>
            </a:prstGeom>
          </p:spPr>
        </p:pic>
        <p:pic>
          <p:nvPicPr>
            <p:cNvPr id="55" name="Picture 17">
              <a:extLst>
                <a:ext uri="{FF2B5EF4-FFF2-40B4-BE49-F238E27FC236}">
                  <a16:creationId xmlns:a16="http://schemas.microsoft.com/office/drawing/2014/main" id="{4A7EB108-422A-CE13-22BF-62BD3A0ECC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014325" y="3809207"/>
              <a:ext cx="1059654" cy="588697"/>
            </a:xfrm>
            <a:prstGeom prst="rect">
              <a:avLst/>
            </a:prstGeom>
          </p:spPr>
        </p:pic>
        <p:pic>
          <p:nvPicPr>
            <p:cNvPr id="56" name="Picture 18">
              <a:extLst>
                <a:ext uri="{FF2B5EF4-FFF2-40B4-BE49-F238E27FC236}">
                  <a16:creationId xmlns:a16="http://schemas.microsoft.com/office/drawing/2014/main" id="{6E4716E4-AD7F-8C24-5954-428B79E5A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3448" y="3341872"/>
              <a:ext cx="1045625" cy="580903"/>
            </a:xfrm>
            <a:prstGeom prst="rect">
              <a:avLst/>
            </a:prstGeom>
          </p:spPr>
        </p:pic>
        <p:pic>
          <p:nvPicPr>
            <p:cNvPr id="57" name="Picture 19">
              <a:extLst>
                <a:ext uri="{FF2B5EF4-FFF2-40B4-BE49-F238E27FC236}">
                  <a16:creationId xmlns:a16="http://schemas.microsoft.com/office/drawing/2014/main" id="{EAF5BA6B-B8B7-7A48-69E6-550FC9252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900379" y="3293972"/>
              <a:ext cx="1059654" cy="588697"/>
            </a:xfrm>
            <a:prstGeom prst="rect">
              <a:avLst/>
            </a:prstGeom>
          </p:spPr>
        </p:pic>
        <p:pic>
          <p:nvPicPr>
            <p:cNvPr id="58" name="Picture 20">
              <a:extLst>
                <a:ext uri="{FF2B5EF4-FFF2-40B4-BE49-F238E27FC236}">
                  <a16:creationId xmlns:a16="http://schemas.microsoft.com/office/drawing/2014/main" id="{8805A981-B2D3-73E7-0078-F2085B5E1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32905" y="3859873"/>
              <a:ext cx="1045625" cy="580903"/>
            </a:xfrm>
            <a:prstGeom prst="rect">
              <a:avLst/>
            </a:prstGeom>
          </p:spPr>
        </p:pic>
        <p:pic>
          <p:nvPicPr>
            <p:cNvPr id="59" name="Picture 21">
              <a:extLst>
                <a:ext uri="{FF2B5EF4-FFF2-40B4-BE49-F238E27FC236}">
                  <a16:creationId xmlns:a16="http://schemas.microsoft.com/office/drawing/2014/main" id="{0120BA34-BB66-9813-EFBC-40A00F82B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700909" y="3839340"/>
              <a:ext cx="1059654" cy="588697"/>
            </a:xfrm>
            <a:prstGeom prst="rect">
              <a:avLst/>
            </a:prstGeom>
          </p:spPr>
        </p:pic>
        <p:pic>
          <p:nvPicPr>
            <p:cNvPr id="60" name="Picture 22">
              <a:extLst>
                <a:ext uri="{FF2B5EF4-FFF2-40B4-BE49-F238E27FC236}">
                  <a16:creationId xmlns:a16="http://schemas.microsoft.com/office/drawing/2014/main" id="{86566964-380A-3C9A-50EF-B08E84F92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179994" y="3233744"/>
              <a:ext cx="1059654" cy="588697"/>
            </a:xfrm>
            <a:prstGeom prst="rect">
              <a:avLst/>
            </a:prstGeom>
          </p:spPr>
        </p:pic>
        <p:pic>
          <p:nvPicPr>
            <p:cNvPr id="61" name="Picture 23">
              <a:extLst>
                <a:ext uri="{FF2B5EF4-FFF2-40B4-BE49-F238E27FC236}">
                  <a16:creationId xmlns:a16="http://schemas.microsoft.com/office/drawing/2014/main" id="{AF5C6648-FBEB-3855-8743-440732CFF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980524" y="3779112"/>
              <a:ext cx="1059654" cy="588697"/>
            </a:xfrm>
            <a:prstGeom prst="rect">
              <a:avLst/>
            </a:prstGeom>
          </p:spPr>
        </p:pic>
        <p:pic>
          <p:nvPicPr>
            <p:cNvPr id="62" name="Picture 24">
              <a:extLst>
                <a:ext uri="{FF2B5EF4-FFF2-40B4-BE49-F238E27FC236}">
                  <a16:creationId xmlns:a16="http://schemas.microsoft.com/office/drawing/2014/main" id="{D02873DD-834B-7A93-34E7-5B7CFF9DE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763998" y="3080696"/>
              <a:ext cx="1059654" cy="588697"/>
            </a:xfrm>
            <a:prstGeom prst="rect">
              <a:avLst/>
            </a:prstGeom>
          </p:spPr>
        </p:pic>
        <p:pic>
          <p:nvPicPr>
            <p:cNvPr id="63" name="Picture 25">
              <a:extLst>
                <a:ext uri="{FF2B5EF4-FFF2-40B4-BE49-F238E27FC236}">
                  <a16:creationId xmlns:a16="http://schemas.microsoft.com/office/drawing/2014/main" id="{A3C1486A-0CFD-4FE8-9238-0096AEAE0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564528" y="3626064"/>
              <a:ext cx="1059654" cy="588697"/>
            </a:xfrm>
            <a:prstGeom prst="rect">
              <a:avLst/>
            </a:prstGeom>
          </p:spPr>
        </p:pic>
        <p:pic>
          <p:nvPicPr>
            <p:cNvPr id="64" name="Picture 26">
              <a:extLst>
                <a:ext uri="{FF2B5EF4-FFF2-40B4-BE49-F238E27FC236}">
                  <a16:creationId xmlns:a16="http://schemas.microsoft.com/office/drawing/2014/main" id="{45939C58-F559-97EE-2BBA-2C41EE58B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925788" y="4018384"/>
              <a:ext cx="1059654" cy="588697"/>
            </a:xfrm>
            <a:prstGeom prst="rect">
              <a:avLst/>
            </a:prstGeom>
          </p:spPr>
        </p:pic>
        <p:pic>
          <p:nvPicPr>
            <p:cNvPr id="65" name="Picture 27">
              <a:extLst>
                <a:ext uri="{FF2B5EF4-FFF2-40B4-BE49-F238E27FC236}">
                  <a16:creationId xmlns:a16="http://schemas.microsoft.com/office/drawing/2014/main" id="{7DF88BEE-8601-F71A-DD96-37C64BFF5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341782" y="4242754"/>
              <a:ext cx="1059654" cy="588697"/>
            </a:xfrm>
            <a:prstGeom prst="rect">
              <a:avLst/>
            </a:prstGeom>
          </p:spPr>
        </p:pic>
        <p:pic>
          <p:nvPicPr>
            <p:cNvPr id="66" name="Picture 28">
              <a:extLst>
                <a:ext uri="{FF2B5EF4-FFF2-40B4-BE49-F238E27FC236}">
                  <a16:creationId xmlns:a16="http://schemas.microsoft.com/office/drawing/2014/main" id="{F27DD094-F53A-8C9E-4BC3-3FA4C0084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227836" y="3727519"/>
              <a:ext cx="1059654" cy="588697"/>
            </a:xfrm>
            <a:prstGeom prst="rect">
              <a:avLst/>
            </a:prstGeom>
          </p:spPr>
        </p:pic>
        <p:pic>
          <p:nvPicPr>
            <p:cNvPr id="67" name="Picture 29">
              <a:extLst>
                <a:ext uri="{FF2B5EF4-FFF2-40B4-BE49-F238E27FC236}">
                  <a16:creationId xmlns:a16="http://schemas.microsoft.com/office/drawing/2014/main" id="{A9969731-9891-3FCA-929E-D9AFCC6E87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32375" y="3163553"/>
              <a:ext cx="1045625" cy="580903"/>
            </a:xfrm>
            <a:prstGeom prst="rect">
              <a:avLst/>
            </a:prstGeom>
          </p:spPr>
        </p:pic>
        <p:pic>
          <p:nvPicPr>
            <p:cNvPr id="68" name="Picture 30">
              <a:extLst>
                <a:ext uri="{FF2B5EF4-FFF2-40B4-BE49-F238E27FC236}">
                  <a16:creationId xmlns:a16="http://schemas.microsoft.com/office/drawing/2014/main" id="{00D2ECAA-0358-E796-E5BB-00F9DEDC0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16379" y="3010505"/>
              <a:ext cx="1045625" cy="580903"/>
            </a:xfrm>
            <a:prstGeom prst="rect">
              <a:avLst/>
            </a:prstGeom>
          </p:spPr>
        </p:pic>
        <p:pic>
          <p:nvPicPr>
            <p:cNvPr id="69" name="Picture 31">
              <a:extLst>
                <a:ext uri="{FF2B5EF4-FFF2-40B4-BE49-F238E27FC236}">
                  <a16:creationId xmlns:a16="http://schemas.microsoft.com/office/drawing/2014/main" id="{C11DFA76-DD5D-5CCA-B4AC-8F67B0BD1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6909" y="3555873"/>
              <a:ext cx="1045625" cy="580903"/>
            </a:xfrm>
            <a:prstGeom prst="rect">
              <a:avLst/>
            </a:prstGeom>
          </p:spPr>
        </p:pic>
        <p:pic>
          <p:nvPicPr>
            <p:cNvPr id="70" name="Picture 32">
              <a:extLst>
                <a:ext uri="{FF2B5EF4-FFF2-40B4-BE49-F238E27FC236}">
                  <a16:creationId xmlns:a16="http://schemas.microsoft.com/office/drawing/2014/main" id="{CF6F600F-62F5-A253-8F00-FC661728AC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78169" y="3948193"/>
              <a:ext cx="1045625" cy="580903"/>
            </a:xfrm>
            <a:prstGeom prst="rect">
              <a:avLst/>
            </a:prstGeom>
          </p:spPr>
        </p:pic>
        <p:pic>
          <p:nvPicPr>
            <p:cNvPr id="71" name="Picture 33">
              <a:extLst>
                <a:ext uri="{FF2B5EF4-FFF2-40B4-BE49-F238E27FC236}">
                  <a16:creationId xmlns:a16="http://schemas.microsoft.com/office/drawing/2014/main" id="{51B62968-52C4-6627-311D-DB46B2BA4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25841" y="3425666"/>
              <a:ext cx="1045625" cy="580903"/>
            </a:xfrm>
            <a:prstGeom prst="rect">
              <a:avLst/>
            </a:prstGeom>
          </p:spPr>
        </p:pic>
        <p:pic>
          <p:nvPicPr>
            <p:cNvPr id="72" name="Picture 34">
              <a:extLst>
                <a:ext uri="{FF2B5EF4-FFF2-40B4-BE49-F238E27FC236}">
                  <a16:creationId xmlns:a16="http://schemas.microsoft.com/office/drawing/2014/main" id="{14C4C10E-86C6-9E7E-5132-43D98BC34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80217" y="3657328"/>
              <a:ext cx="1045625" cy="580903"/>
            </a:xfrm>
            <a:prstGeom prst="rect">
              <a:avLst/>
            </a:prstGeom>
          </p:spPr>
        </p:pic>
        <p:pic>
          <p:nvPicPr>
            <p:cNvPr id="73" name="Picture 35">
              <a:extLst>
                <a:ext uri="{FF2B5EF4-FFF2-40B4-BE49-F238E27FC236}">
                  <a16:creationId xmlns:a16="http://schemas.microsoft.com/office/drawing/2014/main" id="{9E738A3B-B3BD-4EAA-80B0-6A8A4AAD2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9674" y="4175329"/>
              <a:ext cx="1045625" cy="580903"/>
            </a:xfrm>
            <a:prstGeom prst="rect">
              <a:avLst/>
            </a:prstGeom>
          </p:spPr>
        </p:pic>
        <p:pic>
          <p:nvPicPr>
            <p:cNvPr id="74" name="Picture 37">
              <a:extLst>
                <a:ext uri="{FF2B5EF4-FFF2-40B4-BE49-F238E27FC236}">
                  <a16:creationId xmlns:a16="http://schemas.microsoft.com/office/drawing/2014/main" id="{1E9A6142-AC6C-9C81-A7B3-3D05ACC1F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557554" y="2224999"/>
              <a:ext cx="863762" cy="479868"/>
            </a:xfrm>
            <a:prstGeom prst="rect">
              <a:avLst/>
            </a:prstGeom>
          </p:spPr>
        </p:pic>
        <p:pic>
          <p:nvPicPr>
            <p:cNvPr id="75" name="Picture 38">
              <a:extLst>
                <a:ext uri="{FF2B5EF4-FFF2-40B4-BE49-F238E27FC236}">
                  <a16:creationId xmlns:a16="http://schemas.microsoft.com/office/drawing/2014/main" id="{33E8C3D6-A5A5-1E9B-EBA9-5D02D6B32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358084" y="2770367"/>
              <a:ext cx="863762" cy="479868"/>
            </a:xfrm>
            <a:prstGeom prst="rect">
              <a:avLst/>
            </a:prstGeom>
          </p:spPr>
        </p:pic>
        <p:pic>
          <p:nvPicPr>
            <p:cNvPr id="76" name="Picture 39">
              <a:extLst>
                <a:ext uri="{FF2B5EF4-FFF2-40B4-BE49-F238E27FC236}">
                  <a16:creationId xmlns:a16="http://schemas.microsoft.com/office/drawing/2014/main" id="{5CE6F1C6-EA26-CA28-299C-4A0138DF3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913214" y="2262063"/>
              <a:ext cx="863762" cy="479868"/>
            </a:xfrm>
            <a:prstGeom prst="rect">
              <a:avLst/>
            </a:prstGeom>
          </p:spPr>
        </p:pic>
        <p:pic>
          <p:nvPicPr>
            <p:cNvPr id="77" name="Picture 40">
              <a:extLst>
                <a:ext uri="{FF2B5EF4-FFF2-40B4-BE49-F238E27FC236}">
                  <a16:creationId xmlns:a16="http://schemas.microsoft.com/office/drawing/2014/main" id="{96C432F9-0C7C-DA8A-D6D6-288E19E154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942088" y="2617319"/>
              <a:ext cx="863762" cy="479868"/>
            </a:xfrm>
            <a:prstGeom prst="rect">
              <a:avLst/>
            </a:prstGeom>
          </p:spPr>
        </p:pic>
        <p:pic>
          <p:nvPicPr>
            <p:cNvPr id="78" name="Picture 41">
              <a:extLst>
                <a:ext uri="{FF2B5EF4-FFF2-40B4-BE49-F238E27FC236}">
                  <a16:creationId xmlns:a16="http://schemas.microsoft.com/office/drawing/2014/main" id="{65C80B06-C6A6-86A4-B1D6-FE609851B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1303348" y="3009639"/>
              <a:ext cx="863762" cy="479868"/>
            </a:xfrm>
            <a:prstGeom prst="rect">
              <a:avLst/>
            </a:prstGeom>
          </p:spPr>
        </p:pic>
        <p:pic>
          <p:nvPicPr>
            <p:cNvPr id="79" name="Picture 42">
              <a:extLst>
                <a:ext uri="{FF2B5EF4-FFF2-40B4-BE49-F238E27FC236}">
                  <a16:creationId xmlns:a16="http://schemas.microsoft.com/office/drawing/2014/main" id="{A2298D28-B221-7F28-15BD-B77B0108A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719342" y="3234009"/>
              <a:ext cx="863762" cy="479868"/>
            </a:xfrm>
            <a:prstGeom prst="rect">
              <a:avLst/>
            </a:prstGeom>
          </p:spPr>
        </p:pic>
        <p:pic>
          <p:nvPicPr>
            <p:cNvPr id="80" name="Picture 43">
              <a:extLst>
                <a:ext uri="{FF2B5EF4-FFF2-40B4-BE49-F238E27FC236}">
                  <a16:creationId xmlns:a16="http://schemas.microsoft.com/office/drawing/2014/main" id="{A0E3C20E-2470-640E-F06E-B26BDD232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605396" y="2718774"/>
              <a:ext cx="863762" cy="479868"/>
            </a:xfrm>
            <a:prstGeom prst="rect">
              <a:avLst/>
            </a:prstGeom>
          </p:spPr>
        </p:pic>
        <p:pic>
          <p:nvPicPr>
            <p:cNvPr id="81" name="Picture 44">
              <a:extLst>
                <a:ext uri="{FF2B5EF4-FFF2-40B4-BE49-F238E27FC236}">
                  <a16:creationId xmlns:a16="http://schemas.microsoft.com/office/drawing/2014/main" id="{FF4B00ED-3E87-19DE-F09D-1E6BC04A1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05926" y="3264142"/>
              <a:ext cx="863762" cy="479868"/>
            </a:xfrm>
            <a:prstGeom prst="rect">
              <a:avLst/>
            </a:prstGeom>
          </p:spPr>
        </p:pic>
        <p:pic>
          <p:nvPicPr>
            <p:cNvPr id="82" name="Picture 45">
              <a:extLst>
                <a:ext uri="{FF2B5EF4-FFF2-40B4-BE49-F238E27FC236}">
                  <a16:creationId xmlns:a16="http://schemas.microsoft.com/office/drawing/2014/main" id="{1CCC4C4B-EA7F-3AB8-0EF8-1091CB982B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-114989" y="2658546"/>
              <a:ext cx="863762" cy="479868"/>
            </a:xfrm>
            <a:prstGeom prst="rect">
              <a:avLst/>
            </a:prstGeom>
          </p:spPr>
        </p:pic>
        <p:pic>
          <p:nvPicPr>
            <p:cNvPr id="83" name="Picture 47">
              <a:extLst>
                <a:ext uri="{FF2B5EF4-FFF2-40B4-BE49-F238E27FC236}">
                  <a16:creationId xmlns:a16="http://schemas.microsoft.com/office/drawing/2014/main" id="{A68395C8-12BA-2F46-83F7-C0783ACA2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469015" y="2505498"/>
              <a:ext cx="863762" cy="479868"/>
            </a:xfrm>
            <a:prstGeom prst="rect">
              <a:avLst/>
            </a:prstGeom>
          </p:spPr>
        </p:pic>
        <p:pic>
          <p:nvPicPr>
            <p:cNvPr id="84" name="Picture 48">
              <a:extLst>
                <a:ext uri="{FF2B5EF4-FFF2-40B4-BE49-F238E27FC236}">
                  <a16:creationId xmlns:a16="http://schemas.microsoft.com/office/drawing/2014/main" id="{CF77D082-05EB-90D4-913D-6520DB314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69545" y="3050866"/>
              <a:ext cx="863762" cy="479868"/>
            </a:xfrm>
            <a:prstGeom prst="rect">
              <a:avLst/>
            </a:prstGeom>
          </p:spPr>
        </p:pic>
        <p:pic>
          <p:nvPicPr>
            <p:cNvPr id="85" name="Picture 49">
              <a:extLst>
                <a:ext uri="{FF2B5EF4-FFF2-40B4-BE49-F238E27FC236}">
                  <a16:creationId xmlns:a16="http://schemas.microsoft.com/office/drawing/2014/main" id="{1B560684-C6A2-7158-2489-3C21D2CCFB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630805" y="3443186"/>
              <a:ext cx="863762" cy="479868"/>
            </a:xfrm>
            <a:prstGeom prst="rect">
              <a:avLst/>
            </a:prstGeom>
          </p:spPr>
        </p:pic>
        <p:pic>
          <p:nvPicPr>
            <p:cNvPr id="86" name="Picture 50">
              <a:extLst>
                <a:ext uri="{FF2B5EF4-FFF2-40B4-BE49-F238E27FC236}">
                  <a16:creationId xmlns:a16="http://schemas.microsoft.com/office/drawing/2014/main" id="{4985E5FD-1783-0352-F04A-4D737F4CB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22232" y="3412994"/>
              <a:ext cx="863762" cy="479868"/>
            </a:xfrm>
            <a:prstGeom prst="rect">
              <a:avLst/>
            </a:prstGeom>
          </p:spPr>
        </p:pic>
        <p:pic>
          <p:nvPicPr>
            <p:cNvPr id="87" name="Picture 51">
              <a:extLst>
                <a:ext uri="{FF2B5EF4-FFF2-40B4-BE49-F238E27FC236}">
                  <a16:creationId xmlns:a16="http://schemas.microsoft.com/office/drawing/2014/main" id="{0986801C-509D-B566-9117-AC8F62CB9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591175">
              <a:off x="-56177" y="2910135"/>
              <a:ext cx="863762" cy="479868"/>
            </a:xfrm>
            <a:prstGeom prst="rect">
              <a:avLst/>
            </a:prstGeom>
          </p:spPr>
        </p:pic>
        <p:pic>
          <p:nvPicPr>
            <p:cNvPr id="88" name="Picture 53">
              <a:extLst>
                <a:ext uri="{FF2B5EF4-FFF2-40B4-BE49-F238E27FC236}">
                  <a16:creationId xmlns:a16="http://schemas.microsoft.com/office/drawing/2014/main" id="{E87BA1C2-8EE3-9130-3E14-8D8D5E638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53795" y="2999969"/>
              <a:ext cx="888812" cy="493785"/>
            </a:xfrm>
            <a:prstGeom prst="rect">
              <a:avLst/>
            </a:prstGeom>
          </p:spPr>
        </p:pic>
        <p:pic>
          <p:nvPicPr>
            <p:cNvPr id="89" name="Picture 54">
              <a:extLst>
                <a:ext uri="{FF2B5EF4-FFF2-40B4-BE49-F238E27FC236}">
                  <a16:creationId xmlns:a16="http://schemas.microsoft.com/office/drawing/2014/main" id="{8B58122C-ED96-A991-E8E1-559AE87FDF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95011" y="2756317"/>
              <a:ext cx="888812" cy="493785"/>
            </a:xfrm>
            <a:prstGeom prst="rect">
              <a:avLst/>
            </a:prstGeom>
          </p:spPr>
        </p:pic>
        <p:pic>
          <p:nvPicPr>
            <p:cNvPr id="90" name="Picture 55">
              <a:extLst>
                <a:ext uri="{FF2B5EF4-FFF2-40B4-BE49-F238E27FC236}">
                  <a16:creationId xmlns:a16="http://schemas.microsoft.com/office/drawing/2014/main" id="{FCD561BD-C9A9-C27B-FA00-D667FAA0F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34537" y="3188824"/>
              <a:ext cx="888812" cy="493785"/>
            </a:xfrm>
            <a:prstGeom prst="rect">
              <a:avLst/>
            </a:prstGeom>
          </p:spPr>
        </p:pic>
        <p:pic>
          <p:nvPicPr>
            <p:cNvPr id="91" name="Picture 56">
              <a:extLst>
                <a:ext uri="{FF2B5EF4-FFF2-40B4-BE49-F238E27FC236}">
                  <a16:creationId xmlns:a16="http://schemas.microsoft.com/office/drawing/2014/main" id="{F8C94C62-6182-23A1-9638-776CAE70E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95797" y="3581144"/>
              <a:ext cx="888812" cy="493785"/>
            </a:xfrm>
            <a:prstGeom prst="rect">
              <a:avLst/>
            </a:prstGeom>
          </p:spPr>
        </p:pic>
        <p:pic>
          <p:nvPicPr>
            <p:cNvPr id="92" name="Picture 57">
              <a:extLst>
                <a:ext uri="{FF2B5EF4-FFF2-40B4-BE49-F238E27FC236}">
                  <a16:creationId xmlns:a16="http://schemas.microsoft.com/office/drawing/2014/main" id="{B7F4E927-69E2-7B59-2F89-5F55BBF91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43469" y="3058617"/>
              <a:ext cx="888812" cy="493785"/>
            </a:xfrm>
            <a:prstGeom prst="rect">
              <a:avLst/>
            </a:prstGeom>
          </p:spPr>
        </p:pic>
        <p:pic>
          <p:nvPicPr>
            <p:cNvPr id="93" name="Picture 58">
              <a:extLst>
                <a:ext uri="{FF2B5EF4-FFF2-40B4-BE49-F238E27FC236}">
                  <a16:creationId xmlns:a16="http://schemas.microsoft.com/office/drawing/2014/main" id="{4169F2E0-ECFC-D145-635E-9E369AE1C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97845" y="3290279"/>
              <a:ext cx="888812" cy="493785"/>
            </a:xfrm>
            <a:prstGeom prst="rect">
              <a:avLst/>
            </a:prstGeom>
          </p:spPr>
        </p:pic>
        <p:pic>
          <p:nvPicPr>
            <p:cNvPr id="94" name="Picture 59">
              <a:extLst>
                <a:ext uri="{FF2B5EF4-FFF2-40B4-BE49-F238E27FC236}">
                  <a16:creationId xmlns:a16="http://schemas.microsoft.com/office/drawing/2014/main" id="{81DE92FC-364C-2C7E-042F-1BE6CD974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27302" y="3808280"/>
              <a:ext cx="888812" cy="493785"/>
            </a:xfrm>
            <a:prstGeom prst="rect">
              <a:avLst/>
            </a:prstGeom>
          </p:spPr>
        </p:pic>
        <p:pic>
          <p:nvPicPr>
            <p:cNvPr id="95" name="Picture 60">
              <a:extLst>
                <a:ext uri="{FF2B5EF4-FFF2-40B4-BE49-F238E27FC236}">
                  <a16:creationId xmlns:a16="http://schemas.microsoft.com/office/drawing/2014/main" id="{563EFD7B-E28D-A0AC-BB73-FB38E3246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26772" y="3111960"/>
              <a:ext cx="888812" cy="493785"/>
            </a:xfrm>
            <a:prstGeom prst="rect">
              <a:avLst/>
            </a:prstGeom>
          </p:spPr>
        </p:pic>
        <p:pic>
          <p:nvPicPr>
            <p:cNvPr id="96" name="Picture 61">
              <a:extLst>
                <a:ext uri="{FF2B5EF4-FFF2-40B4-BE49-F238E27FC236}">
                  <a16:creationId xmlns:a16="http://schemas.microsoft.com/office/drawing/2014/main" id="{94B0DD61-44AC-B62A-1775-1DD89E16AF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10776" y="2958912"/>
              <a:ext cx="888812" cy="493785"/>
            </a:xfrm>
            <a:prstGeom prst="rect">
              <a:avLst/>
            </a:prstGeom>
          </p:spPr>
        </p:pic>
        <p:pic>
          <p:nvPicPr>
            <p:cNvPr id="97" name="Picture 62">
              <a:extLst>
                <a:ext uri="{FF2B5EF4-FFF2-40B4-BE49-F238E27FC236}">
                  <a16:creationId xmlns:a16="http://schemas.microsoft.com/office/drawing/2014/main" id="{F774FF2C-F390-34C1-9C8C-FA8167E18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11306" y="3504280"/>
              <a:ext cx="888812" cy="493785"/>
            </a:xfrm>
            <a:prstGeom prst="rect">
              <a:avLst/>
            </a:prstGeom>
          </p:spPr>
        </p:pic>
        <p:pic>
          <p:nvPicPr>
            <p:cNvPr id="98" name="Picture 63">
              <a:extLst>
                <a:ext uri="{FF2B5EF4-FFF2-40B4-BE49-F238E27FC236}">
                  <a16:creationId xmlns:a16="http://schemas.microsoft.com/office/drawing/2014/main" id="{123B44FB-A5AA-6B93-E70B-CD68FF37A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20170" y="3464452"/>
              <a:ext cx="888812" cy="493785"/>
            </a:xfrm>
            <a:prstGeom prst="rect">
              <a:avLst/>
            </a:prstGeom>
          </p:spPr>
        </p:pic>
        <p:pic>
          <p:nvPicPr>
            <p:cNvPr id="99" name="Picture 64">
              <a:extLst>
                <a:ext uri="{FF2B5EF4-FFF2-40B4-BE49-F238E27FC236}">
                  <a16:creationId xmlns:a16="http://schemas.microsoft.com/office/drawing/2014/main" id="{AD18D8AB-3158-2608-85C2-862A4B9DC9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95797" y="3118110"/>
              <a:ext cx="888812" cy="493785"/>
            </a:xfrm>
            <a:prstGeom prst="rect">
              <a:avLst/>
            </a:prstGeom>
          </p:spPr>
        </p:pic>
        <p:pic>
          <p:nvPicPr>
            <p:cNvPr id="100" name="Picture 65">
              <a:extLst>
                <a:ext uri="{FF2B5EF4-FFF2-40B4-BE49-F238E27FC236}">
                  <a16:creationId xmlns:a16="http://schemas.microsoft.com/office/drawing/2014/main" id="{A6D9F9A9-38F2-822F-A7A3-55D89E968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74614" y="3605735"/>
              <a:ext cx="888812" cy="493785"/>
            </a:xfrm>
            <a:prstGeom prst="rect">
              <a:avLst/>
            </a:prstGeom>
          </p:spPr>
        </p:pic>
        <p:pic>
          <p:nvPicPr>
            <p:cNvPr id="101" name="Picture 66">
              <a:extLst>
                <a:ext uri="{FF2B5EF4-FFF2-40B4-BE49-F238E27FC236}">
                  <a16:creationId xmlns:a16="http://schemas.microsoft.com/office/drawing/2014/main" id="{A2077302-EB50-BC93-42A5-3C547A788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71708" y="3908901"/>
              <a:ext cx="888812" cy="493785"/>
            </a:xfrm>
            <a:prstGeom prst="rect">
              <a:avLst/>
            </a:prstGeom>
          </p:spPr>
        </p:pic>
        <p:cxnSp>
          <p:nvCxnSpPr>
            <p:cNvPr id="102" name="Straight Arrow Connector 70">
              <a:extLst>
                <a:ext uri="{FF2B5EF4-FFF2-40B4-BE49-F238E27FC236}">
                  <a16:creationId xmlns:a16="http://schemas.microsoft.com/office/drawing/2014/main" id="{4E75C890-4870-8B00-A79D-E281CF450EAE}"/>
                </a:ext>
              </a:extLst>
            </p:cNvPr>
            <p:cNvCxnSpPr/>
            <p:nvPr/>
          </p:nvCxnSpPr>
          <p:spPr>
            <a:xfrm flipV="1">
              <a:off x="5097807" y="3341872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71">
              <a:extLst>
                <a:ext uri="{FF2B5EF4-FFF2-40B4-BE49-F238E27FC236}">
                  <a16:creationId xmlns:a16="http://schemas.microsoft.com/office/drawing/2014/main" id="{61B33FD4-64F6-E4A7-33E4-9FF782431B22}"/>
                </a:ext>
              </a:extLst>
            </p:cNvPr>
            <p:cNvCxnSpPr/>
            <p:nvPr/>
          </p:nvCxnSpPr>
          <p:spPr>
            <a:xfrm flipV="1">
              <a:off x="5132135" y="3507241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72">
              <a:extLst>
                <a:ext uri="{FF2B5EF4-FFF2-40B4-BE49-F238E27FC236}">
                  <a16:creationId xmlns:a16="http://schemas.microsoft.com/office/drawing/2014/main" id="{2A41A24E-D82D-6AC2-C71E-FC15B17172C7}"/>
                </a:ext>
              </a:extLst>
            </p:cNvPr>
            <p:cNvCxnSpPr/>
            <p:nvPr/>
          </p:nvCxnSpPr>
          <p:spPr>
            <a:xfrm flipV="1">
              <a:off x="5021520" y="369741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73">
              <a:extLst>
                <a:ext uri="{FF2B5EF4-FFF2-40B4-BE49-F238E27FC236}">
                  <a16:creationId xmlns:a16="http://schemas.microsoft.com/office/drawing/2014/main" id="{4BD53FCE-308B-5ACD-AC7B-A12A0676EC99}"/>
                </a:ext>
              </a:extLst>
            </p:cNvPr>
            <p:cNvCxnSpPr/>
            <p:nvPr/>
          </p:nvCxnSpPr>
          <p:spPr>
            <a:xfrm flipV="1">
              <a:off x="5067203" y="387466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74">
              <a:extLst>
                <a:ext uri="{FF2B5EF4-FFF2-40B4-BE49-F238E27FC236}">
                  <a16:creationId xmlns:a16="http://schemas.microsoft.com/office/drawing/2014/main" id="{CD91E8FC-F218-1CC9-0097-69C9F839E018}"/>
                </a:ext>
              </a:extLst>
            </p:cNvPr>
            <p:cNvCxnSpPr/>
            <p:nvPr/>
          </p:nvCxnSpPr>
          <p:spPr>
            <a:xfrm flipV="1">
              <a:off x="4875477" y="4141989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75">
              <a:extLst>
                <a:ext uri="{FF2B5EF4-FFF2-40B4-BE49-F238E27FC236}">
                  <a16:creationId xmlns:a16="http://schemas.microsoft.com/office/drawing/2014/main" id="{5AB7D424-77D5-7026-1E51-19E0CB77EE4B}"/>
                </a:ext>
              </a:extLst>
            </p:cNvPr>
            <p:cNvCxnSpPr/>
            <p:nvPr/>
          </p:nvCxnSpPr>
          <p:spPr>
            <a:xfrm flipV="1">
              <a:off x="4774464" y="4382977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76">
              <a:extLst>
                <a:ext uri="{FF2B5EF4-FFF2-40B4-BE49-F238E27FC236}">
                  <a16:creationId xmlns:a16="http://schemas.microsoft.com/office/drawing/2014/main" id="{F3D83F98-D00F-5ADE-777C-CF417DBAD812}"/>
                </a:ext>
              </a:extLst>
            </p:cNvPr>
            <p:cNvCxnSpPr/>
            <p:nvPr/>
          </p:nvCxnSpPr>
          <p:spPr>
            <a:xfrm flipV="1">
              <a:off x="4746020" y="4613373"/>
              <a:ext cx="3868393" cy="1698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77">
              <a:extLst>
                <a:ext uri="{FF2B5EF4-FFF2-40B4-BE49-F238E27FC236}">
                  <a16:creationId xmlns:a16="http://schemas.microsoft.com/office/drawing/2014/main" id="{F2756D36-FA20-6D9B-AB99-FD013803B26A}"/>
                </a:ext>
              </a:extLst>
            </p:cNvPr>
            <p:cNvCxnSpPr/>
            <p:nvPr/>
          </p:nvCxnSpPr>
          <p:spPr>
            <a:xfrm flipV="1">
              <a:off x="2531063" y="3113211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78">
              <a:extLst>
                <a:ext uri="{FF2B5EF4-FFF2-40B4-BE49-F238E27FC236}">
                  <a16:creationId xmlns:a16="http://schemas.microsoft.com/office/drawing/2014/main" id="{C732EC31-3C1E-C211-2C37-C1FDBC590BB7}"/>
                </a:ext>
              </a:extLst>
            </p:cNvPr>
            <p:cNvCxnSpPr/>
            <p:nvPr/>
          </p:nvCxnSpPr>
          <p:spPr>
            <a:xfrm flipV="1">
              <a:off x="2339192" y="3684739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79">
              <a:extLst>
                <a:ext uri="{FF2B5EF4-FFF2-40B4-BE49-F238E27FC236}">
                  <a16:creationId xmlns:a16="http://schemas.microsoft.com/office/drawing/2014/main" id="{F2B43721-0074-A319-B922-9F6595B870A7}"/>
                </a:ext>
              </a:extLst>
            </p:cNvPr>
            <p:cNvCxnSpPr/>
            <p:nvPr/>
          </p:nvCxnSpPr>
          <p:spPr>
            <a:xfrm flipV="1">
              <a:off x="2609955" y="4053378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80">
              <a:extLst>
                <a:ext uri="{FF2B5EF4-FFF2-40B4-BE49-F238E27FC236}">
                  <a16:creationId xmlns:a16="http://schemas.microsoft.com/office/drawing/2014/main" id="{06ECC814-7C0E-449D-F89F-2BEAD44C33D3}"/>
                </a:ext>
              </a:extLst>
            </p:cNvPr>
            <p:cNvCxnSpPr/>
            <p:nvPr/>
          </p:nvCxnSpPr>
          <p:spPr>
            <a:xfrm flipV="1">
              <a:off x="2760651" y="4255544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81">
              <a:extLst>
                <a:ext uri="{FF2B5EF4-FFF2-40B4-BE49-F238E27FC236}">
                  <a16:creationId xmlns:a16="http://schemas.microsoft.com/office/drawing/2014/main" id="{4E362BAE-FD05-99A8-D0A7-0C087CE7ECB6}"/>
                </a:ext>
              </a:extLst>
            </p:cNvPr>
            <p:cNvCxnSpPr/>
            <p:nvPr/>
          </p:nvCxnSpPr>
          <p:spPr>
            <a:xfrm flipV="1">
              <a:off x="2904464" y="4510754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82">
              <a:extLst>
                <a:ext uri="{FF2B5EF4-FFF2-40B4-BE49-F238E27FC236}">
                  <a16:creationId xmlns:a16="http://schemas.microsoft.com/office/drawing/2014/main" id="{2BB363C4-4517-6378-34C7-863313EB9C93}"/>
                </a:ext>
              </a:extLst>
            </p:cNvPr>
            <p:cNvCxnSpPr/>
            <p:nvPr/>
          </p:nvCxnSpPr>
          <p:spPr>
            <a:xfrm flipV="1">
              <a:off x="2137145" y="3354549"/>
              <a:ext cx="3868393" cy="1698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5" name="Picture 84">
            <a:extLst>
              <a:ext uri="{FF2B5EF4-FFF2-40B4-BE49-F238E27FC236}">
                <a16:creationId xmlns:a16="http://schemas.microsoft.com/office/drawing/2014/main" id="{FD5E464A-35D8-C9FC-D5A6-418A6685A9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2082"/>
          <a:stretch/>
        </p:blipFill>
        <p:spPr>
          <a:xfrm>
            <a:off x="4841109" y="3957392"/>
            <a:ext cx="1965259" cy="74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51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22CFFFC-D8F6-7BE2-1E04-1FB6F894E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Complejo de aceleradores del CERN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D6F0EDF-6BDF-57EB-3137-AF19DAB96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DC4C72-566B-4D60-43F4-DB5977A8C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22EF79-8D3F-7842-E930-A65B9A6B1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32DBF8DA-499D-4F99-CC00-36AD59255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2439628" y="1027488"/>
            <a:ext cx="7107783" cy="505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764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F3D1B-D8D9-F646-D57C-42D1A387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47AF5-69FC-BBE9-D94C-7646E1D4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9218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FE89715F-837F-8417-A9DA-F9B4A2C24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5546035" y="544028"/>
            <a:ext cx="6572221" cy="46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NAC 2 is equipped with a Duoplasmatron source. A metal cylinder with H gas forming a discharge plasma surrounded with E-field to break down the gas into protons and electrons (90kV HV).">
            <a:extLst>
              <a:ext uri="{FF2B5EF4-FFF2-40B4-BE49-F238E27FC236}">
                <a16:creationId xmlns:a16="http://schemas.microsoft.com/office/drawing/2014/main" id="{00DD6A6B-9B0C-6CA2-564F-73E4E4DD49B6}"/>
              </a:ext>
            </a:extLst>
          </p:cNvPr>
          <p:cNvSpPr txBox="1"/>
          <p:nvPr/>
        </p:nvSpPr>
        <p:spPr>
          <a:xfrm>
            <a:off x="407989" y="4462524"/>
            <a:ext cx="693742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 dirty="0"/>
              <a:t>LINAC4 (86 m) acelera iones negativos de Hidrogeno hasta </a:t>
            </a:r>
            <a:br>
              <a:rPr lang="es-ES_tradnl" dirty="0"/>
            </a:br>
            <a:r>
              <a:rPr lang="es-ES_tradnl" dirty="0"/>
              <a:t>160 </a:t>
            </a:r>
            <a:r>
              <a:rPr lang="es-ES_tradnl" dirty="0" err="1"/>
              <a:t>MeV</a:t>
            </a:r>
            <a:r>
              <a:rPr lang="es-ES_tradnl" dirty="0"/>
              <a:t> para inyectarlos en el </a:t>
            </a:r>
            <a:r>
              <a:rPr lang="es-ES_tradnl" dirty="0" err="1"/>
              <a:t>Proton</a:t>
            </a:r>
            <a:r>
              <a:rPr lang="es-ES_tradnl" dirty="0"/>
              <a:t> </a:t>
            </a:r>
            <a:r>
              <a:rPr lang="es-ES_tradnl" dirty="0" err="1"/>
              <a:t>Synchrotron</a:t>
            </a:r>
            <a:r>
              <a:rPr lang="es-ES_tradnl" dirty="0"/>
              <a:t> </a:t>
            </a:r>
            <a:r>
              <a:rPr lang="es-ES_tradnl" dirty="0" err="1"/>
              <a:t>Booster</a:t>
            </a:r>
            <a:r>
              <a:rPr lang="es-ES_tradnl" dirty="0"/>
              <a:t>.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2A722A03-FEE0-D103-74D6-E854CC3C17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5"/>
          <a:stretch/>
        </p:blipFill>
        <p:spPr bwMode="auto">
          <a:xfrm>
            <a:off x="618292" y="1770008"/>
            <a:ext cx="4201407" cy="236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378350BF-A03F-140E-D2FE-5E0C6486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1065743"/>
          </a:xfrm>
        </p:spPr>
        <p:txBody>
          <a:bodyPr/>
          <a:lstStyle/>
          <a:p>
            <a:r>
              <a:rPr lang="es-ES_tradnl" dirty="0"/>
              <a:t>LINAC 4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9E4AB14-433A-3C64-80E1-A62F54A55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9" name="LINAC 2 is equipped with a Duoplasmatron source. A metal cylinder with H gas forming a discharge plasma surrounded with E-field to break down the gas into protons and electrons (90kV HV).">
            <a:extLst>
              <a:ext uri="{FF2B5EF4-FFF2-40B4-BE49-F238E27FC236}">
                <a16:creationId xmlns:a16="http://schemas.microsoft.com/office/drawing/2014/main" id="{8DACA172-F8FA-E795-895A-2F2CBFDB4996}"/>
              </a:ext>
            </a:extLst>
          </p:cNvPr>
          <p:cNvSpPr txBox="1"/>
          <p:nvPr/>
        </p:nvSpPr>
        <p:spPr>
          <a:xfrm>
            <a:off x="407988" y="5272784"/>
            <a:ext cx="6937421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lang="es-ES_tradnl" dirty="0"/>
              <a:t>LINAC3 acelera iones pesados (plomo) para inyectarlos en el LEIR (Low Energy Ion Ring).</a:t>
            </a:r>
          </a:p>
        </p:txBody>
      </p:sp>
    </p:spTree>
    <p:extLst>
      <p:ext uri="{BB962C8B-B14F-4D97-AF65-F5344CB8AC3E}">
        <p14:creationId xmlns:p14="http://schemas.microsoft.com/office/powerpoint/2010/main" val="1940487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F3D1B-D8D9-F646-D57C-42D1A387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47AF5-69FC-BBE9-D94C-7646E1D4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218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FE89715F-837F-8417-A9DA-F9B4A2C24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5546035" y="544028"/>
            <a:ext cx="6572221" cy="46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378350BF-A03F-140E-D2FE-5E0C6486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478760"/>
          </a:xfrm>
        </p:spPr>
        <p:txBody>
          <a:bodyPr/>
          <a:lstStyle/>
          <a:p>
            <a:r>
              <a:rPr lang="es-ES_tradnl" dirty="0"/>
              <a:t>PS </a:t>
            </a:r>
            <a:r>
              <a:rPr lang="es-ES_tradnl" dirty="0" err="1"/>
              <a:t>Booster</a:t>
            </a:r>
            <a:endParaRPr lang="es-ES_tradnl" dirty="0"/>
          </a:p>
        </p:txBody>
      </p:sp>
      <p:grpSp>
        <p:nvGrpSpPr>
          <p:cNvPr id="13" name="Group">
            <a:extLst>
              <a:ext uri="{FF2B5EF4-FFF2-40B4-BE49-F238E27FC236}">
                <a16:creationId xmlns:a16="http://schemas.microsoft.com/office/drawing/2014/main" id="{F41E9687-C880-239C-307D-4441841023C4}"/>
              </a:ext>
            </a:extLst>
          </p:cNvPr>
          <p:cNvGrpSpPr/>
          <p:nvPr/>
        </p:nvGrpSpPr>
        <p:grpSpPr>
          <a:xfrm>
            <a:off x="852586" y="2091727"/>
            <a:ext cx="3443026" cy="2566807"/>
            <a:chOff x="0" y="0"/>
            <a:chExt cx="3443024" cy="2566806"/>
          </a:xfrm>
        </p:grpSpPr>
        <p:pic>
          <p:nvPicPr>
            <p:cNvPr id="14" name="Image" descr="Image">
              <a:extLst>
                <a:ext uri="{FF2B5EF4-FFF2-40B4-BE49-F238E27FC236}">
                  <a16:creationId xmlns:a16="http://schemas.microsoft.com/office/drawing/2014/main" id="{90FAD696-1851-D434-6552-66A7FBFDF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443024" cy="25668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" name="CERN PS Booster">
              <a:extLst>
                <a:ext uri="{FF2B5EF4-FFF2-40B4-BE49-F238E27FC236}">
                  <a16:creationId xmlns:a16="http://schemas.microsoft.com/office/drawing/2014/main" id="{D24F8E8B-9CBB-1E73-D079-8CECCEC76681}"/>
                </a:ext>
              </a:extLst>
            </p:cNvPr>
            <p:cNvSpPr txBox="1"/>
            <p:nvPr/>
          </p:nvSpPr>
          <p:spPr>
            <a:xfrm>
              <a:off x="165183" y="1860396"/>
              <a:ext cx="1661995" cy="284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400"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 sz="1800" dirty="0">
                  <a:latin typeface="+mj-lt"/>
                </a:rPr>
                <a:t>CERN PS </a:t>
              </a:r>
              <a:r>
                <a:rPr lang="es-ES_tradnl" sz="1800" dirty="0" err="1">
                  <a:latin typeface="+mj-lt"/>
                </a:rPr>
                <a:t>Booster</a:t>
              </a:r>
              <a:endParaRPr lang="es-ES_tradnl" sz="1800" dirty="0">
                <a:latin typeface="+mj-lt"/>
              </a:endParaRPr>
            </a:p>
          </p:txBody>
        </p:sp>
        <p:sp>
          <p:nvSpPr>
            <p:cNvPr id="16" name="4 vacuum chambers">
              <a:extLst>
                <a:ext uri="{FF2B5EF4-FFF2-40B4-BE49-F238E27FC236}">
                  <a16:creationId xmlns:a16="http://schemas.microsoft.com/office/drawing/2014/main" id="{E8BA4ECB-C204-8B30-05D7-AB0E41E69316}"/>
                </a:ext>
              </a:extLst>
            </p:cNvPr>
            <p:cNvSpPr txBox="1"/>
            <p:nvPr/>
          </p:nvSpPr>
          <p:spPr>
            <a:xfrm>
              <a:off x="209791" y="183394"/>
              <a:ext cx="1868748" cy="2846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1400"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 sz="1800">
                  <a:latin typeface="+mj-lt"/>
                </a:rPr>
                <a:t>4 vacuum chambers</a:t>
              </a:r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DD1CEEE2-A641-687F-D988-6313225EE7D0}"/>
                </a:ext>
              </a:extLst>
            </p:cNvPr>
            <p:cNvSpPr/>
            <p:nvPr/>
          </p:nvSpPr>
          <p:spPr>
            <a:xfrm>
              <a:off x="1006351" y="498361"/>
              <a:ext cx="1490179" cy="658009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50A2D3FA-8EAE-8264-70F8-1A12AD4F6709}"/>
                </a:ext>
              </a:extLst>
            </p:cNvPr>
            <p:cNvSpPr/>
            <p:nvPr/>
          </p:nvSpPr>
          <p:spPr>
            <a:xfrm>
              <a:off x="996180" y="484539"/>
              <a:ext cx="1536433" cy="321468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DFC56796-9BBE-E206-03CA-401857FC80B6}"/>
                </a:ext>
              </a:extLst>
            </p:cNvPr>
            <p:cNvSpPr/>
            <p:nvPr/>
          </p:nvSpPr>
          <p:spPr>
            <a:xfrm>
              <a:off x="1006351" y="498362"/>
              <a:ext cx="1559430" cy="1343700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DE7073CF-2606-588C-8F35-E9CDA7B35DB4}"/>
                </a:ext>
              </a:extLst>
            </p:cNvPr>
            <p:cNvSpPr/>
            <p:nvPr/>
          </p:nvSpPr>
          <p:spPr>
            <a:xfrm>
              <a:off x="1034799" y="496519"/>
              <a:ext cx="1478552" cy="1007831"/>
            </a:xfrm>
            <a:prstGeom prst="line">
              <a:avLst/>
            </a:prstGeom>
            <a:noFill/>
            <a:ln w="19050" cap="flat">
              <a:solidFill>
                <a:schemeClr val="accent4">
                  <a:lumOff val="36303"/>
                </a:schemeClr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lang="es-ES_tradnl">
                <a:latin typeface="+mj-lt"/>
              </a:endParaRPr>
            </a:p>
          </p:txBody>
        </p:sp>
      </p:grpSp>
      <p:sp>
        <p:nvSpPr>
          <p:cNvPr id="21" name="1st Synchrotron in the chain with 4 superposed rings…">
            <a:extLst>
              <a:ext uri="{FF2B5EF4-FFF2-40B4-BE49-F238E27FC236}">
                <a16:creationId xmlns:a16="http://schemas.microsoft.com/office/drawing/2014/main" id="{4731B5C9-D332-5AB3-7CDD-7DFE683E60C9}"/>
              </a:ext>
            </a:extLst>
          </p:cNvPr>
          <p:cNvSpPr txBox="1">
            <a:spLocks/>
          </p:cNvSpPr>
          <p:nvPr/>
        </p:nvSpPr>
        <p:spPr>
          <a:xfrm>
            <a:off x="280832" y="1075757"/>
            <a:ext cx="6119968" cy="665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28635" indent="-26193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8978" indent="-260344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209644" indent="-269868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85215">
              <a:spcBef>
                <a:spcPts val="1100"/>
              </a:spcBef>
              <a:buFont typeface="Arial" panose="020B0604020202020204" pitchFamily="34" charset="0"/>
              <a:buNone/>
              <a:defRPr sz="1919"/>
            </a:pP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1</a:t>
            </a:r>
            <a:r>
              <a:rPr lang="es-ES_tradnl" sz="1800" b="0" baseline="31999" dirty="0">
                <a:solidFill>
                  <a:schemeClr val="tx1"/>
                </a:solidFill>
                <a:latin typeface="+mj-lt"/>
              </a:rPr>
              <a:t>er</a:t>
            </a: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 Sincrotrón en la cadena de inyectores, compuesto por 4 anillos superpuestos. Circunferencia de 157m. Incrementa la energía de protones de 160 </a:t>
            </a:r>
            <a:r>
              <a:rPr lang="es-ES_tradnl" sz="1800" b="0" dirty="0" err="1">
                <a:solidFill>
                  <a:schemeClr val="tx1"/>
                </a:solidFill>
                <a:latin typeface="+mj-lt"/>
              </a:rPr>
              <a:t>MeV</a:t>
            </a:r>
            <a:r>
              <a:rPr lang="es-ES_tradnl" sz="1800" b="0" dirty="0">
                <a:solidFill>
                  <a:schemeClr val="tx1"/>
                </a:solidFill>
                <a:latin typeface="+mj-lt"/>
              </a:rPr>
              <a:t> hasta 1.4GeV en 1.2s</a:t>
            </a:r>
          </a:p>
        </p:txBody>
      </p:sp>
      <p:sp>
        <p:nvSpPr>
          <p:cNvPr id="22" name="LINAC 2 pulse is distributed vertically in the 4 rings. Bunches are built as multi-turn PSB injection.Keeping charge density constant every injection in a different phase-space defining the transverse emittance.">
            <a:extLst>
              <a:ext uri="{FF2B5EF4-FFF2-40B4-BE49-F238E27FC236}">
                <a16:creationId xmlns:a16="http://schemas.microsoft.com/office/drawing/2014/main" id="{A96BB6C5-7CD7-8E97-1EC2-127345451BDE}"/>
              </a:ext>
            </a:extLst>
          </p:cNvPr>
          <p:cNvSpPr txBox="1"/>
          <p:nvPr/>
        </p:nvSpPr>
        <p:spPr>
          <a:xfrm>
            <a:off x="205197" y="4867416"/>
            <a:ext cx="5990623" cy="671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defTabSz="557784">
              <a:spcBef>
                <a:spcPts val="1200"/>
              </a:spcBef>
              <a:defRPr sz="18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>
                <a:latin typeface="+mj-lt"/>
              </a:rPr>
              <a:t>Pulsos del LINAC 4 se distribuyen verticalmente en los 4 anillos. </a:t>
            </a:r>
          </a:p>
        </p:txBody>
      </p:sp>
      <p:sp>
        <p:nvSpPr>
          <p:cNvPr id="23" name="ISOLDE: High-Intensity 10-13 turns are injected = large transverse emittance…">
            <a:extLst>
              <a:ext uri="{FF2B5EF4-FFF2-40B4-BE49-F238E27FC236}">
                <a16:creationId xmlns:a16="http://schemas.microsoft.com/office/drawing/2014/main" id="{7347B893-9CB7-0641-E7D3-88424EA1EF3C}"/>
              </a:ext>
            </a:extLst>
          </p:cNvPr>
          <p:cNvSpPr txBox="1"/>
          <p:nvPr/>
        </p:nvSpPr>
        <p:spPr>
          <a:xfrm>
            <a:off x="205196" y="5371236"/>
            <a:ext cx="7785303" cy="1123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marL="285750" indent="-285750" defTabSz="502920">
              <a:spcBef>
                <a:spcPts val="1100"/>
              </a:spcBef>
              <a:buFont typeface="Arial" panose="020B0604020202020204" pitchFamily="34" charset="0"/>
              <a:buChar char="•"/>
              <a:defRPr sz="165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>
                <a:latin typeface="+mj-lt"/>
              </a:rPr>
              <a:t>Después de la aceleración se transfieren al </a:t>
            </a:r>
            <a:br>
              <a:rPr lang="es-ES_tradnl" sz="1600" dirty="0">
                <a:latin typeface="+mj-lt"/>
              </a:rPr>
            </a:br>
            <a:r>
              <a:rPr lang="es-ES_tradnl" sz="1600" b="1" dirty="0" err="1">
                <a:latin typeface="+mj-lt"/>
              </a:rPr>
              <a:t>Proton</a:t>
            </a:r>
            <a:r>
              <a:rPr lang="es-ES_tradnl" sz="1600" b="1" dirty="0">
                <a:latin typeface="+mj-lt"/>
              </a:rPr>
              <a:t> </a:t>
            </a:r>
            <a:r>
              <a:rPr lang="es-ES_tradnl" sz="1600" b="1" dirty="0" err="1">
                <a:latin typeface="+mj-lt"/>
              </a:rPr>
              <a:t>Synchrotron</a:t>
            </a:r>
            <a:r>
              <a:rPr lang="es-ES_tradnl" sz="1600" b="1" dirty="0">
                <a:latin typeface="+mj-lt"/>
              </a:rPr>
              <a:t> </a:t>
            </a:r>
            <a:r>
              <a:rPr lang="es-ES_tradnl" sz="1600" dirty="0">
                <a:latin typeface="+mj-lt"/>
              </a:rPr>
              <a:t>(PS), </a:t>
            </a:r>
            <a:r>
              <a:rPr lang="es-ES_tradnl" sz="1600" b="1" dirty="0" err="1">
                <a:latin typeface="+mj-lt"/>
              </a:rPr>
              <a:t>Medicis</a:t>
            </a:r>
            <a:r>
              <a:rPr lang="es-ES_tradnl" sz="1600" dirty="0">
                <a:latin typeface="+mj-lt"/>
              </a:rPr>
              <a:t> (aplicaciones médicas) e </a:t>
            </a:r>
            <a:r>
              <a:rPr lang="es-ES_tradnl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Isolde</a:t>
            </a:r>
            <a:r>
              <a:rPr 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estudio de núcleos exóticos radiactivos</a:t>
            </a:r>
            <a:r>
              <a:rPr 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384AFD0-C6B8-4CAE-2520-8C25F81A9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799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7BA39D-620C-4AB6-7713-CCD563BA1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1CEB1C9-7CD1-D46A-2E27-41FC3E8F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11B4242-FB15-361F-2873-9DDD2D118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EE49FA07-AA56-B3B0-44A7-4DD57F376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600" y="995365"/>
            <a:ext cx="9753600" cy="5295900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BF8B7E43-779E-4931-5FCB-ED7CC1B12686}"/>
              </a:ext>
            </a:extLst>
          </p:cNvPr>
          <p:cNvSpPr txBox="1"/>
          <p:nvPr/>
        </p:nvSpPr>
        <p:spPr>
          <a:xfrm>
            <a:off x="5576487" y="1145870"/>
            <a:ext cx="2034668" cy="98488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latin typeface="Times" pitchFamily="2" charset="0"/>
              </a:rPr>
              <a:t>LHC -2009</a:t>
            </a:r>
          </a:p>
          <a:p>
            <a:pPr algn="l"/>
            <a:r>
              <a:rPr lang="en-GB" sz="1600" b="1" i="1" dirty="0">
                <a:latin typeface="Times" pitchFamily="2" charset="0"/>
              </a:rPr>
              <a:t>p, </a:t>
            </a:r>
            <a:r>
              <a:rPr lang="en-GB" sz="1600" b="1" i="1" dirty="0" err="1">
                <a:latin typeface="Times" pitchFamily="2" charset="0"/>
              </a:rPr>
              <a:t>i</a:t>
            </a:r>
            <a:r>
              <a:rPr lang="en-CH" sz="1600" b="1" i="1" dirty="0">
                <a:latin typeface="Times" pitchFamily="2" charset="0"/>
              </a:rPr>
              <a:t> 6500 +6500 GeV</a:t>
            </a:r>
          </a:p>
          <a:p>
            <a:pPr algn="l"/>
            <a:r>
              <a:rPr lang="en-CH" sz="1600" b="1" i="1" dirty="0">
                <a:latin typeface="Times" pitchFamily="2" charset="0"/>
              </a:rPr>
              <a:t>2x10</a:t>
            </a:r>
            <a:r>
              <a:rPr lang="en-CH" sz="1600" b="1" i="1" baseline="30000" dirty="0">
                <a:latin typeface="Times" pitchFamily="2" charset="0"/>
              </a:rPr>
              <a:t>34</a:t>
            </a:r>
            <a:r>
              <a:rPr lang="en-CH" sz="1600" b="1" i="1" dirty="0">
                <a:latin typeface="Times" pitchFamily="2" charset="0"/>
              </a:rPr>
              <a:t>cm</a:t>
            </a:r>
            <a:r>
              <a:rPr lang="en-CH" sz="1600" b="1" i="1" baseline="30000" dirty="0">
                <a:latin typeface="Times" pitchFamily="2" charset="0"/>
              </a:rPr>
              <a:t>-2</a:t>
            </a:r>
            <a:r>
              <a:rPr lang="en-CH" sz="1600" b="1" i="1" dirty="0">
                <a:latin typeface="Times" pitchFamily="2" charset="0"/>
              </a:rPr>
              <a:t>s</a:t>
            </a:r>
            <a:r>
              <a:rPr lang="en-CH" sz="1600" b="1" i="1" baseline="30000" dirty="0"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latin typeface="Times" pitchFamily="2" charset="0"/>
              </a:rPr>
              <a:t>Europ</a:t>
            </a:r>
            <a:r>
              <a:rPr lang="en-US" sz="1600" b="1" i="1" dirty="0">
                <a:latin typeface="Times" pitchFamily="2" charset="0"/>
              </a:rPr>
              <a:t>e</a:t>
            </a:r>
            <a:endParaRPr lang="en-CH" sz="1600" b="1" i="1" dirty="0">
              <a:latin typeface="Times" pitchFamily="2" charset="0"/>
            </a:endParaRPr>
          </a:p>
        </p:txBody>
      </p:sp>
      <p:sp>
        <p:nvSpPr>
          <p:cNvPr id="9" name="Oval 9">
            <a:extLst>
              <a:ext uri="{FF2B5EF4-FFF2-40B4-BE49-F238E27FC236}">
                <a16:creationId xmlns:a16="http://schemas.microsoft.com/office/drawing/2014/main" id="{CC8B92F0-A895-A8DB-11DB-47ACC9B9246D}"/>
              </a:ext>
            </a:extLst>
          </p:cNvPr>
          <p:cNvSpPr/>
          <p:nvPr/>
        </p:nvSpPr>
        <p:spPr>
          <a:xfrm>
            <a:off x="6286810" y="2132764"/>
            <a:ext cx="133814" cy="144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latin typeface="Times" pitchFamily="2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B384A831-A254-FC2A-C95F-E92BA1B5D31F}"/>
              </a:ext>
            </a:extLst>
          </p:cNvPr>
          <p:cNvSpPr txBox="1"/>
          <p:nvPr/>
        </p:nvSpPr>
        <p:spPr>
          <a:xfrm>
            <a:off x="10178343" y="2134473"/>
            <a:ext cx="1746773" cy="98488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SuperKEKB - 2018</a:t>
            </a:r>
          </a:p>
          <a:p>
            <a:pPr algn="l"/>
            <a:r>
              <a:rPr lang="en-GB" sz="1600" b="1" i="1" dirty="0">
                <a:solidFill>
                  <a:srgbClr val="00B050"/>
                </a:solidFill>
                <a:latin typeface="Times" pitchFamily="2" charset="0"/>
              </a:rPr>
              <a:t>e</a:t>
            </a:r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+ e- 7+4 GeV</a:t>
            </a:r>
          </a:p>
          <a:p>
            <a:pPr algn="l"/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8x10</a:t>
            </a:r>
            <a:r>
              <a:rPr lang="en-CH" sz="1600" b="1" i="1" baseline="30000" dirty="0">
                <a:solidFill>
                  <a:srgbClr val="00B050"/>
                </a:solidFill>
                <a:latin typeface="Times" pitchFamily="2" charset="0"/>
              </a:rPr>
              <a:t>35</a:t>
            </a:r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rgbClr val="00B050"/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rgbClr val="00B050"/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rgbClr val="00B050"/>
                </a:solidFill>
                <a:latin typeface="Times" pitchFamily="2" charset="0"/>
              </a:rPr>
              <a:t>Jap</a:t>
            </a:r>
            <a:r>
              <a:rPr lang="en-US" sz="1600" b="1" i="1" dirty="0">
                <a:solidFill>
                  <a:srgbClr val="00B050"/>
                </a:solidFill>
                <a:latin typeface="Times" pitchFamily="2" charset="0"/>
              </a:rPr>
              <a:t>an</a:t>
            </a:r>
            <a:endParaRPr lang="en-CH" sz="1600" b="1" i="1" dirty="0">
              <a:solidFill>
                <a:srgbClr val="00B050"/>
              </a:solidFill>
              <a:latin typeface="Times" pitchFamily="2" charset="0"/>
            </a:endParaRPr>
          </a:p>
        </p:txBody>
      </p:sp>
      <p:sp>
        <p:nvSpPr>
          <p:cNvPr id="11" name="Oval 11">
            <a:extLst>
              <a:ext uri="{FF2B5EF4-FFF2-40B4-BE49-F238E27FC236}">
                <a16:creationId xmlns:a16="http://schemas.microsoft.com/office/drawing/2014/main" id="{DFEF4B06-DA43-2A81-32A9-C0C4800CBCA1}"/>
              </a:ext>
            </a:extLst>
          </p:cNvPr>
          <p:cNvSpPr/>
          <p:nvPr/>
        </p:nvSpPr>
        <p:spPr>
          <a:xfrm>
            <a:off x="9884937" y="2374374"/>
            <a:ext cx="133814" cy="14496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latin typeface="Times" pitchFamily="2" charset="0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A16EE385-27D6-F9E8-1779-AE93EA910E96}"/>
              </a:ext>
            </a:extLst>
          </p:cNvPr>
          <p:cNvSpPr txBox="1"/>
          <p:nvPr/>
        </p:nvSpPr>
        <p:spPr>
          <a:xfrm>
            <a:off x="8045432" y="574113"/>
            <a:ext cx="1514838" cy="98488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VEPP2000 - 2010</a:t>
            </a:r>
          </a:p>
          <a:p>
            <a:pPr algn="l"/>
            <a:r>
              <a:rPr lang="en-GB" sz="1600" b="1" i="1" dirty="0">
                <a:solidFill>
                  <a:srgbClr val="2F2F2F"/>
                </a:solidFill>
                <a:latin typeface="Times" pitchFamily="2" charset="0"/>
              </a:rPr>
              <a:t>e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+ e- 1+1 GeV</a:t>
            </a:r>
          </a:p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4x10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31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Rusia</a:t>
            </a:r>
          </a:p>
        </p:txBody>
      </p:sp>
      <p:sp>
        <p:nvSpPr>
          <p:cNvPr id="13" name="Oval 13">
            <a:extLst>
              <a:ext uri="{FF2B5EF4-FFF2-40B4-BE49-F238E27FC236}">
                <a16:creationId xmlns:a16="http://schemas.microsoft.com/office/drawing/2014/main" id="{A86A7088-F3C8-8DFC-3880-C10AF6733576}"/>
              </a:ext>
            </a:extLst>
          </p:cNvPr>
          <p:cNvSpPr/>
          <p:nvPr/>
        </p:nvSpPr>
        <p:spPr>
          <a:xfrm>
            <a:off x="8105565" y="1674884"/>
            <a:ext cx="133814" cy="144966"/>
          </a:xfrm>
          <a:prstGeom prst="ellipse">
            <a:avLst/>
          </a:prstGeom>
          <a:solidFill>
            <a:srgbClr val="2F2F2F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5AA8AAFC-2759-16CC-DB05-897474CCF0D0}"/>
              </a:ext>
            </a:extLst>
          </p:cNvPr>
          <p:cNvSpPr txBox="1"/>
          <p:nvPr/>
        </p:nvSpPr>
        <p:spPr>
          <a:xfrm>
            <a:off x="3251201" y="2473027"/>
            <a:ext cx="1905000" cy="98488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RHIC - 2000</a:t>
            </a:r>
          </a:p>
          <a:p>
            <a:pPr algn="l"/>
            <a:r>
              <a:rPr lang="en-US" sz="1600" b="1" i="1" dirty="0">
                <a:solidFill>
                  <a:srgbClr val="FF0000"/>
                </a:solidFill>
                <a:latin typeface="Times" pitchFamily="2" charset="0"/>
              </a:rPr>
              <a:t>p, </a:t>
            </a:r>
            <a:r>
              <a:rPr lang="en-US" sz="1600" b="1" i="1" dirty="0" err="1">
                <a:solidFill>
                  <a:srgbClr val="FF0000"/>
                </a:solidFill>
                <a:latin typeface="Times" pitchFamily="2" charset="0"/>
              </a:rPr>
              <a:t>i</a:t>
            </a:r>
            <a:r>
              <a:rPr lang="en-US" sz="1600" b="1" i="1" dirty="0">
                <a:solidFill>
                  <a:srgbClr val="FF0000"/>
                </a:solidFill>
                <a:latin typeface="Times" pitchFamily="2" charset="0"/>
              </a:rPr>
              <a:t> 255+255</a:t>
            </a:r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 GeV</a:t>
            </a:r>
          </a:p>
          <a:p>
            <a:pPr algn="l"/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2.5x10</a:t>
            </a:r>
            <a:r>
              <a:rPr lang="en-CH" sz="1600" b="1" i="1" baseline="30000" dirty="0">
                <a:solidFill>
                  <a:srgbClr val="FF0000"/>
                </a:solidFill>
                <a:latin typeface="Times" pitchFamily="2" charset="0"/>
              </a:rPr>
              <a:t>32</a:t>
            </a:r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rgbClr val="FF0000"/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rgbClr val="FF0000"/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rgbClr val="FF0000"/>
                </a:solidFill>
                <a:latin typeface="Times" pitchFamily="2" charset="0"/>
              </a:rPr>
              <a:t>US</a:t>
            </a:r>
            <a:r>
              <a:rPr lang="en-US" sz="1600" b="1" i="1" dirty="0">
                <a:solidFill>
                  <a:srgbClr val="FF0000"/>
                </a:solidFill>
                <a:latin typeface="Times" pitchFamily="2" charset="0"/>
              </a:rPr>
              <a:t>A</a:t>
            </a:r>
            <a:endParaRPr lang="en-CH" sz="1600" b="1" i="1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15" name="Oval 15">
            <a:extLst>
              <a:ext uri="{FF2B5EF4-FFF2-40B4-BE49-F238E27FC236}">
                <a16:creationId xmlns:a16="http://schemas.microsoft.com/office/drawing/2014/main" id="{0038C245-3F2E-265F-9980-DFACBC50F64A}"/>
              </a:ext>
            </a:extLst>
          </p:cNvPr>
          <p:cNvSpPr/>
          <p:nvPr/>
        </p:nvSpPr>
        <p:spPr>
          <a:xfrm>
            <a:off x="4334241" y="2277204"/>
            <a:ext cx="133814" cy="1449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latin typeface="Times" pitchFamily="2" charset="0"/>
            </a:endParaRP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41A6B5E0-CB18-B623-60E1-6018B829E3CA}"/>
              </a:ext>
            </a:extLst>
          </p:cNvPr>
          <p:cNvSpPr txBox="1"/>
          <p:nvPr/>
        </p:nvSpPr>
        <p:spPr>
          <a:xfrm>
            <a:off x="5816500" y="2473027"/>
            <a:ext cx="1746773" cy="984885"/>
          </a:xfrm>
          <a:prstGeom prst="rect">
            <a:avLst/>
          </a:prstGeom>
          <a:solidFill>
            <a:srgbClr val="FFFFFF">
              <a:alpha val="5098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DAFNE - 1997</a:t>
            </a:r>
          </a:p>
          <a:p>
            <a:pPr algn="l"/>
            <a:r>
              <a:rPr lang="en-US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e+ e- 0.51</a:t>
            </a:r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 GeV</a:t>
            </a:r>
          </a:p>
          <a:p>
            <a:pPr algn="l"/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4.5x10</a:t>
            </a:r>
            <a:r>
              <a:rPr lang="en-CH" sz="1600" b="1" i="1" baseline="30000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32</a:t>
            </a:r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Europ</a:t>
            </a:r>
            <a:r>
              <a:rPr lang="en-US" sz="1600" b="1" i="1" dirty="0">
                <a:solidFill>
                  <a:schemeClr val="accent3">
                    <a:lumMod val="75000"/>
                  </a:schemeClr>
                </a:solidFill>
                <a:latin typeface="Times" pitchFamily="2" charset="0"/>
              </a:rPr>
              <a:t>e</a:t>
            </a:r>
            <a:endParaRPr lang="en-CH" sz="1600" b="1" i="1" dirty="0">
              <a:solidFill>
                <a:schemeClr val="accent3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17" name="Oval 17">
            <a:extLst>
              <a:ext uri="{FF2B5EF4-FFF2-40B4-BE49-F238E27FC236}">
                <a16:creationId xmlns:a16="http://schemas.microsoft.com/office/drawing/2014/main" id="{A0673D54-A6E2-8E0C-192A-C802A88B3592}"/>
              </a:ext>
            </a:extLst>
          </p:cNvPr>
          <p:cNvSpPr/>
          <p:nvPr/>
        </p:nvSpPr>
        <p:spPr>
          <a:xfrm>
            <a:off x="6593821" y="2229408"/>
            <a:ext cx="133814" cy="1449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solidFill>
                <a:schemeClr val="accent3">
                  <a:lumMod val="75000"/>
                </a:schemeClr>
              </a:solidFill>
              <a:latin typeface="Times" pitchFamily="2" charset="0"/>
            </a:endParaRP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80D55D01-05D0-6477-C5F0-E74EAAD1D36F}"/>
              </a:ext>
            </a:extLst>
          </p:cNvPr>
          <p:cNvSpPr txBox="1"/>
          <p:nvPr/>
        </p:nvSpPr>
        <p:spPr>
          <a:xfrm>
            <a:off x="8205547" y="2547218"/>
            <a:ext cx="1679390" cy="98488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BEPC-I/II - 1989</a:t>
            </a:r>
          </a:p>
          <a:p>
            <a:pPr algn="l"/>
            <a:r>
              <a:rPr lang="en-US" sz="1600" b="1" i="1" dirty="0">
                <a:solidFill>
                  <a:srgbClr val="7030A0"/>
                </a:solidFill>
                <a:latin typeface="Times" pitchFamily="2" charset="0"/>
              </a:rPr>
              <a:t>e+ e- 2.3</a:t>
            </a:r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 GeV</a:t>
            </a:r>
          </a:p>
          <a:p>
            <a:pPr algn="l"/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10</a:t>
            </a:r>
            <a:r>
              <a:rPr lang="en-CH" sz="1600" b="1" i="1" baseline="30000" dirty="0">
                <a:solidFill>
                  <a:srgbClr val="7030A0"/>
                </a:solidFill>
                <a:latin typeface="Times" pitchFamily="2" charset="0"/>
              </a:rPr>
              <a:t>33</a:t>
            </a:r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rgbClr val="7030A0"/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rgbClr val="7030A0"/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rgbClr val="7030A0"/>
                </a:solidFill>
                <a:latin typeface="Times" pitchFamily="2" charset="0"/>
              </a:rPr>
              <a:t>China</a:t>
            </a:r>
          </a:p>
        </p:txBody>
      </p:sp>
      <p:sp>
        <p:nvSpPr>
          <p:cNvPr id="19" name="Oval 19">
            <a:extLst>
              <a:ext uri="{FF2B5EF4-FFF2-40B4-BE49-F238E27FC236}">
                <a16:creationId xmlns:a16="http://schemas.microsoft.com/office/drawing/2014/main" id="{2DFC43C4-54A3-65D0-C3F7-B6BBBDEB4BD5}"/>
              </a:ext>
            </a:extLst>
          </p:cNvPr>
          <p:cNvSpPr/>
          <p:nvPr/>
        </p:nvSpPr>
        <p:spPr>
          <a:xfrm>
            <a:off x="9184062" y="2301891"/>
            <a:ext cx="133814" cy="144966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00" b="1" i="1">
              <a:latin typeface="Times" pitchFamily="2" charset="0"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2CF9E799-E84C-E858-132C-62352450E21F}"/>
              </a:ext>
            </a:extLst>
          </p:cNvPr>
          <p:cNvSpPr txBox="1"/>
          <p:nvPr/>
        </p:nvSpPr>
        <p:spPr>
          <a:xfrm>
            <a:off x="9752153" y="574112"/>
            <a:ext cx="1817632" cy="984885"/>
          </a:xfrm>
          <a:prstGeom prst="rect">
            <a:avLst/>
          </a:prstGeom>
          <a:solidFill>
            <a:schemeClr val="bg1">
              <a:alpha val="5098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VEPP-4M- 1979</a:t>
            </a:r>
          </a:p>
          <a:p>
            <a:pPr algn="l"/>
            <a:r>
              <a:rPr lang="en-US" sz="1600" b="1" i="1" dirty="0">
                <a:solidFill>
                  <a:srgbClr val="2F2F2F"/>
                </a:solidFill>
                <a:latin typeface="Times" pitchFamily="2" charset="0"/>
              </a:rPr>
              <a:t>e+ e- 6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 GeV</a:t>
            </a:r>
          </a:p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2x10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31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cm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-2</a:t>
            </a:r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s</a:t>
            </a:r>
            <a:r>
              <a:rPr lang="en-CH" sz="1600" b="1" i="1" baseline="30000" dirty="0">
                <a:solidFill>
                  <a:srgbClr val="2F2F2F"/>
                </a:solidFill>
                <a:latin typeface="Times" pitchFamily="2" charset="0"/>
              </a:rPr>
              <a:t>-1</a:t>
            </a:r>
          </a:p>
          <a:p>
            <a:pPr algn="l"/>
            <a:r>
              <a:rPr lang="en-CH" sz="1600" b="1" i="1" dirty="0">
                <a:solidFill>
                  <a:srgbClr val="2F2F2F"/>
                </a:solidFill>
                <a:latin typeface="Times" pitchFamily="2" charset="0"/>
              </a:rPr>
              <a:t>Rusia</a:t>
            </a: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C6FADB9F-C0EC-A631-08B2-40E70AF64073}"/>
              </a:ext>
            </a:extLst>
          </p:cNvPr>
          <p:cNvSpPr txBox="1">
            <a:spLocks/>
          </p:cNvSpPr>
          <p:nvPr/>
        </p:nvSpPr>
        <p:spPr>
          <a:xfrm>
            <a:off x="407989" y="373594"/>
            <a:ext cx="11376025" cy="10657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cxnSp>
        <p:nvCxnSpPr>
          <p:cNvPr id="24" name="Straight Arrow Connector 24">
            <a:extLst>
              <a:ext uri="{FF2B5EF4-FFF2-40B4-BE49-F238E27FC236}">
                <a16:creationId xmlns:a16="http://schemas.microsoft.com/office/drawing/2014/main" id="{FBF95797-2826-6345-BC90-AD93E8D41485}"/>
              </a:ext>
            </a:extLst>
          </p:cNvPr>
          <p:cNvCxnSpPr/>
          <p:nvPr/>
        </p:nvCxnSpPr>
        <p:spPr>
          <a:xfrm>
            <a:off x="168329" y="2144013"/>
            <a:ext cx="1243173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5">
            <a:extLst>
              <a:ext uri="{FF2B5EF4-FFF2-40B4-BE49-F238E27FC236}">
                <a16:creationId xmlns:a16="http://schemas.microsoft.com/office/drawing/2014/main" id="{AB2B6630-41D3-6CEA-8243-7D16E5DDEF8D}"/>
              </a:ext>
            </a:extLst>
          </p:cNvPr>
          <p:cNvCxnSpPr/>
          <p:nvPr/>
        </p:nvCxnSpPr>
        <p:spPr>
          <a:xfrm>
            <a:off x="1411502" y="2144013"/>
            <a:ext cx="1243173" cy="0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8">
            <a:extLst>
              <a:ext uri="{FF2B5EF4-FFF2-40B4-BE49-F238E27FC236}">
                <a16:creationId xmlns:a16="http://schemas.microsoft.com/office/drawing/2014/main" id="{E477A26B-B655-D50D-02F4-D888B6A58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87" y="2322739"/>
            <a:ext cx="1331118" cy="300575"/>
          </a:xfrm>
          <a:prstGeom prst="rect">
            <a:avLst/>
          </a:prstGeom>
        </p:spPr>
      </p:pic>
      <p:sp>
        <p:nvSpPr>
          <p:cNvPr id="27" name="TextBox 30">
            <a:extLst>
              <a:ext uri="{FF2B5EF4-FFF2-40B4-BE49-F238E27FC236}">
                <a16:creationId xmlns:a16="http://schemas.microsoft.com/office/drawing/2014/main" id="{1E67646B-8E9B-205B-1F5D-2DCB1C080395}"/>
              </a:ext>
            </a:extLst>
          </p:cNvPr>
          <p:cNvSpPr txBox="1"/>
          <p:nvPr/>
        </p:nvSpPr>
        <p:spPr>
          <a:xfrm>
            <a:off x="168329" y="1674884"/>
            <a:ext cx="19025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/>
              <a:t>E</a:t>
            </a:r>
            <a:r>
              <a:rPr lang="es-ES" sz="1600" baseline="-25000" dirty="0"/>
              <a:t>b</a:t>
            </a:r>
            <a:r>
              <a:rPr lang="en-CH" sz="1600"/>
              <a:t>=</a:t>
            </a:r>
            <a:r>
              <a:rPr lang="en-CH" sz="1600" dirty="0"/>
              <a:t>7000 </a:t>
            </a:r>
            <a:r>
              <a:rPr lang="en-CH" sz="1600"/>
              <a:t>GeV </a:t>
            </a:r>
            <a:endParaRPr lang="es-ES" sz="160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B2228BD-4446-EA04-AE0F-1CA8F33BD9B6}"/>
              </a:ext>
            </a:extLst>
          </p:cNvPr>
          <p:cNvSpPr txBox="1"/>
          <p:nvPr/>
        </p:nvSpPr>
        <p:spPr>
          <a:xfrm>
            <a:off x="553354" y="2650550"/>
            <a:ext cx="2101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H" sz="1800"/>
              <a:t>E</a:t>
            </a:r>
            <a:r>
              <a:rPr lang="en-CH" sz="1800" baseline="-25000"/>
              <a:t>cm</a:t>
            </a:r>
            <a:r>
              <a:rPr lang="en-CH" sz="1800"/>
              <a:t> = 14000 GeV</a:t>
            </a:r>
            <a:endParaRPr lang="en-CH" sz="1800" dirty="0"/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5F452669-33B7-14E2-8C43-2EACDE487731}"/>
              </a:ext>
            </a:extLst>
          </p:cNvPr>
          <p:cNvSpPr txBox="1"/>
          <p:nvPr/>
        </p:nvSpPr>
        <p:spPr>
          <a:xfrm>
            <a:off x="1674666" y="1665852"/>
            <a:ext cx="190251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/>
              <a:t>E</a:t>
            </a:r>
            <a:r>
              <a:rPr lang="es-ES" sz="1600" baseline="-25000" dirty="0"/>
              <a:t>b</a:t>
            </a:r>
            <a:r>
              <a:rPr lang="en-CH" sz="1600"/>
              <a:t>=</a:t>
            </a:r>
            <a:r>
              <a:rPr lang="en-CH" sz="1600" dirty="0"/>
              <a:t>7000 </a:t>
            </a:r>
            <a:r>
              <a:rPr lang="en-CH" sz="1600"/>
              <a:t>GeV </a:t>
            </a:r>
            <a:endParaRPr lang="es-ES" sz="1600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5065BD4-9A0C-CE89-D1FC-6D45FEA52767}"/>
              </a:ext>
            </a:extLst>
          </p:cNvPr>
          <p:cNvSpPr txBox="1"/>
          <p:nvPr/>
        </p:nvSpPr>
        <p:spPr>
          <a:xfrm>
            <a:off x="209140" y="4018866"/>
            <a:ext cx="3808735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" b="1" dirty="0"/>
              <a:t>¿Por qué queremos tanta energía?</a:t>
            </a:r>
          </a:p>
          <a:p>
            <a:pPr algn="l"/>
            <a:endParaRPr lang="es-ES" b="1" dirty="0"/>
          </a:p>
          <a:p>
            <a:pPr algn="l"/>
            <a:endParaRPr lang="es-E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591D008-6933-BF6F-E18C-0CB19D0AA886}"/>
                  </a:ext>
                </a:extLst>
              </p:cNvPr>
              <p:cNvSpPr txBox="1"/>
              <p:nvPr/>
            </p:nvSpPr>
            <p:spPr>
              <a:xfrm>
                <a:off x="1288068" y="4453108"/>
                <a:ext cx="1671483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s-E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s-E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sz="3200" dirty="0"/>
              </a:p>
            </p:txBody>
          </p:sp>
        </mc:Choice>
        <mc:Fallback xmlns="">
          <p:sp>
            <p:nvSpPr>
              <p:cNvPr id="32" name="CuadroTexto 31">
                <a:extLst>
                  <a:ext uri="{FF2B5EF4-FFF2-40B4-BE49-F238E27FC236}">
                    <a16:creationId xmlns:a16="http://schemas.microsoft.com/office/drawing/2014/main" id="{F591D008-6933-BF6F-E18C-0CB19D0AA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068" y="4453108"/>
                <a:ext cx="1671483" cy="492443"/>
              </a:xfrm>
              <a:prstGeom prst="rect">
                <a:avLst/>
              </a:prstGeom>
              <a:blipFill>
                <a:blip r:embed="rId4"/>
                <a:stretch>
                  <a:fillRect l="-4545" r="-1515" b="-75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697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F3D1B-D8D9-F646-D57C-42D1A387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47AF5-69FC-BBE9-D94C-7646E1D4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9218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FE89715F-837F-8417-A9DA-F9B4A2C24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6096000" y="136525"/>
            <a:ext cx="5956199" cy="423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378350BF-A03F-140E-D2FE-5E0C6486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478760"/>
          </a:xfrm>
        </p:spPr>
        <p:txBody>
          <a:bodyPr/>
          <a:lstStyle/>
          <a:p>
            <a:r>
              <a:rPr lang="es-ES_tradnl" dirty="0"/>
              <a:t>PS: </a:t>
            </a:r>
            <a:r>
              <a:rPr lang="es-ES_tradnl" dirty="0" err="1"/>
              <a:t>Proton</a:t>
            </a:r>
            <a:r>
              <a:rPr lang="es-ES_tradnl" dirty="0"/>
              <a:t> </a:t>
            </a:r>
            <a:r>
              <a:rPr lang="es-ES_tradnl" dirty="0" err="1"/>
              <a:t>Synchrotron</a:t>
            </a:r>
            <a:endParaRPr lang="es-ES_tradnl" dirty="0"/>
          </a:p>
        </p:txBody>
      </p:sp>
      <p:sp>
        <p:nvSpPr>
          <p:cNvPr id="25" name="The oldest operating synchrotron at CERN (since 1959)…">
            <a:extLst>
              <a:ext uri="{FF2B5EF4-FFF2-40B4-BE49-F238E27FC236}">
                <a16:creationId xmlns:a16="http://schemas.microsoft.com/office/drawing/2014/main" id="{42EA2CF1-DF38-C111-9793-CD5BD0E49A5C}"/>
              </a:ext>
            </a:extLst>
          </p:cNvPr>
          <p:cNvSpPr txBox="1">
            <a:spLocks/>
          </p:cNvSpPr>
          <p:nvPr/>
        </p:nvSpPr>
        <p:spPr>
          <a:xfrm>
            <a:off x="358174" y="1119951"/>
            <a:ext cx="5187861" cy="28258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891" indent="-342891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1pPr>
            <a:lvl2pPr marL="628635" indent="-26193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8978" indent="-260344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rgbClr val="00B0F0"/>
                </a:solidFill>
                <a:latin typeface="+mn-lt"/>
                <a:ea typeface="+mn-ea"/>
                <a:cs typeface="+mn-cs"/>
              </a:defRPr>
            </a:lvl3pPr>
            <a:lvl4pPr marL="1209644" indent="-269868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rgbClr val="1E5AAE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chemeClr val="tx1"/>
                </a:solidFill>
              </a:rPr>
              <a:t>El más antiguo en el CERN desde 1959 </a:t>
            </a:r>
          </a:p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chemeClr val="tx1"/>
                </a:solidFill>
              </a:rPr>
              <a:t>Circunferencia de 628 m</a:t>
            </a:r>
          </a:p>
          <a:p>
            <a:pPr marL="0" indent="0" defTabSz="502920">
              <a:spcBef>
                <a:spcPts val="300"/>
              </a:spcBef>
              <a:buFont typeface="Arial" panose="020B0604020202020204" pitchFamily="34" charset="0"/>
              <a:buNone/>
              <a:defRPr sz="1650"/>
            </a:pPr>
            <a:r>
              <a:rPr lang="es-ES_tradnl" sz="1800" b="0" dirty="0">
                <a:solidFill>
                  <a:schemeClr val="tx1"/>
                </a:solidFill>
              </a:rPr>
              <a:t>Acelera desde 1.4 </a:t>
            </a:r>
            <a:r>
              <a:rPr lang="es-ES_tradnl" sz="1800" b="0" dirty="0" err="1">
                <a:solidFill>
                  <a:schemeClr val="tx1"/>
                </a:solidFill>
              </a:rPr>
              <a:t>GeV</a:t>
            </a:r>
            <a:r>
              <a:rPr lang="es-ES_tradnl" sz="1800" b="0" dirty="0">
                <a:solidFill>
                  <a:schemeClr val="tx1"/>
                </a:solidFill>
              </a:rPr>
              <a:t> a un rango variado de energías hasta 26 </a:t>
            </a:r>
            <a:r>
              <a:rPr lang="es-ES_tradnl" sz="1800" b="0" dirty="0" err="1">
                <a:solidFill>
                  <a:schemeClr val="tx1"/>
                </a:solidFill>
              </a:rPr>
              <a:t>GeV</a:t>
            </a:r>
            <a:r>
              <a:rPr lang="es-ES_tradnl" sz="1800" b="0" dirty="0">
                <a:solidFill>
                  <a:schemeClr val="tx1"/>
                </a:solidFill>
              </a:rPr>
              <a:t> dependiendo del usuario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/>
              <a:t>East </a:t>
            </a:r>
            <a:r>
              <a:rPr lang="es-ES_tradnl" sz="1600" dirty="0" err="1"/>
              <a:t>area</a:t>
            </a:r>
            <a:r>
              <a:rPr lang="es-ES_tradnl" sz="1600" dirty="0"/>
              <a:t>: 24GeV (CLOUD, IRRAD, … )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/>
              <a:t>SPS: 14GeV </a:t>
            </a:r>
            <a:r>
              <a:rPr lang="es-ES_tradnl" sz="1600" dirty="0" err="1"/>
              <a:t>or</a:t>
            </a:r>
            <a:r>
              <a:rPr lang="es-ES_tradnl" sz="1600" dirty="0"/>
              <a:t> 26GeV</a:t>
            </a:r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/>
              <a:t>AD: 26 </a:t>
            </a:r>
            <a:r>
              <a:rPr lang="es-ES_tradnl" sz="1600" dirty="0" err="1"/>
              <a:t>GeV</a:t>
            </a:r>
            <a:endParaRPr lang="es-ES_tradnl" sz="1600" dirty="0"/>
          </a:p>
          <a:p>
            <a:pPr marL="536576" lvl="1" indent="-290146" defTabSz="502920">
              <a:spcBef>
                <a:spcPts val="300"/>
              </a:spcBef>
              <a:defRPr sz="1650"/>
            </a:pPr>
            <a:r>
              <a:rPr lang="es-ES_tradnl" sz="1600" dirty="0"/>
              <a:t>n-TOF: 20 </a:t>
            </a:r>
            <a:r>
              <a:rPr lang="es-ES_tradnl" sz="1600" dirty="0" err="1"/>
              <a:t>GeV</a:t>
            </a:r>
            <a:br>
              <a:rPr lang="es-ES_tradnl" sz="1600" dirty="0"/>
            </a:br>
            <a:r>
              <a:rPr lang="es-ES_tradnl" sz="1600" dirty="0"/>
              <a:t>(</a:t>
            </a:r>
            <a:r>
              <a:rPr lang="es-ES_tradnl" sz="1600" dirty="0" err="1"/>
              <a:t>neutron</a:t>
            </a:r>
            <a:r>
              <a:rPr lang="es-ES_tradnl" sz="1600" dirty="0"/>
              <a:t> Time-</a:t>
            </a:r>
            <a:r>
              <a:rPr lang="es-ES_tradnl" sz="1600" dirty="0" err="1"/>
              <a:t>of</a:t>
            </a:r>
            <a:r>
              <a:rPr lang="es-ES_tradnl" sz="1600" dirty="0"/>
              <a:t>-Flight)</a:t>
            </a:r>
          </a:p>
        </p:txBody>
      </p:sp>
      <p:pic>
        <p:nvPicPr>
          <p:cNvPr id="28" name="Image" descr="Image">
            <a:extLst>
              <a:ext uri="{FF2B5EF4-FFF2-40B4-BE49-F238E27FC236}">
                <a16:creationId xmlns:a16="http://schemas.microsoft.com/office/drawing/2014/main" id="{0CED6063-B5AC-0318-C583-6EE62E965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2433" y="3257371"/>
            <a:ext cx="2983534" cy="299288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6899265-E77B-8020-C465-16854A393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3865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F3D1B-D8D9-F646-D57C-42D1A387E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47AF5-69FC-BBE9-D94C-7646E1D4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9218" name="Picture 2" descr="General,Accelerators,LHC,Accélérateurs,Complex,Schema,Accelerators">
            <a:extLst>
              <a:ext uri="{FF2B5EF4-FFF2-40B4-BE49-F238E27FC236}">
                <a16:creationId xmlns:a16="http://schemas.microsoft.com/office/drawing/2014/main" id="{FE89715F-837F-8417-A9DA-F9B4A2C24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3" t="1614" r="6536" b="24987"/>
          <a:stretch/>
        </p:blipFill>
        <p:spPr bwMode="auto">
          <a:xfrm>
            <a:off x="5546035" y="544028"/>
            <a:ext cx="6572221" cy="46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378350BF-A03F-140E-D2FE-5E0C6486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478760"/>
          </a:xfrm>
        </p:spPr>
        <p:txBody>
          <a:bodyPr/>
          <a:lstStyle/>
          <a:p>
            <a:r>
              <a:rPr lang="es-ES_tradnl" dirty="0"/>
              <a:t>SPS</a:t>
            </a:r>
          </a:p>
        </p:txBody>
      </p:sp>
      <p:grpSp>
        <p:nvGrpSpPr>
          <p:cNvPr id="10" name="Group">
            <a:extLst>
              <a:ext uri="{FF2B5EF4-FFF2-40B4-BE49-F238E27FC236}">
                <a16:creationId xmlns:a16="http://schemas.microsoft.com/office/drawing/2014/main" id="{CFA6E5D1-3D8C-6187-600C-B6E521BE47F9}"/>
              </a:ext>
            </a:extLst>
          </p:cNvPr>
          <p:cNvGrpSpPr/>
          <p:nvPr/>
        </p:nvGrpSpPr>
        <p:grpSpPr>
          <a:xfrm>
            <a:off x="1391556" y="3297627"/>
            <a:ext cx="3570908" cy="2681364"/>
            <a:chOff x="0" y="0"/>
            <a:chExt cx="4289769" cy="2957329"/>
          </a:xfrm>
        </p:grpSpPr>
        <p:pic>
          <p:nvPicPr>
            <p:cNvPr id="11" name="Image" descr="Image">
              <a:extLst>
                <a:ext uri="{FF2B5EF4-FFF2-40B4-BE49-F238E27FC236}">
                  <a16:creationId xmlns:a16="http://schemas.microsoft.com/office/drawing/2014/main" id="{641E836B-5341-873B-D383-AE5B4B0546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289769" cy="29386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" name="CERN SPS">
              <a:extLst>
                <a:ext uri="{FF2B5EF4-FFF2-40B4-BE49-F238E27FC236}">
                  <a16:creationId xmlns:a16="http://schemas.microsoft.com/office/drawing/2014/main" id="{6D1ED270-C1C7-5197-904B-D1BCADBBECBF}"/>
                </a:ext>
              </a:extLst>
            </p:cNvPr>
            <p:cNvSpPr txBox="1"/>
            <p:nvPr/>
          </p:nvSpPr>
          <p:spPr>
            <a:xfrm>
              <a:off x="2817509" y="2587999"/>
              <a:ext cx="127214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chemeClr val="accent1">
                      <a:lumOff val="51343"/>
                    </a:schemeClr>
                  </a:solidFill>
                </a:defRPr>
              </a:lvl1pPr>
            </a:lstStyle>
            <a:p>
              <a:r>
                <a:rPr lang="es-ES_tradnl"/>
                <a:t>CERN SPS</a:t>
              </a:r>
            </a:p>
          </p:txBody>
        </p:sp>
      </p:grpSp>
      <p:sp>
        <p:nvSpPr>
          <p:cNvPr id="17" name="The first synchrotron in the LHC chain at 30m underground.…">
            <a:extLst>
              <a:ext uri="{FF2B5EF4-FFF2-40B4-BE49-F238E27FC236}">
                <a16:creationId xmlns:a16="http://schemas.microsoft.com/office/drawing/2014/main" id="{6BE57F4F-1AF0-A9D9-C2E3-0FC710A62A01}"/>
              </a:ext>
            </a:extLst>
          </p:cNvPr>
          <p:cNvSpPr txBox="1"/>
          <p:nvPr/>
        </p:nvSpPr>
        <p:spPr>
          <a:xfrm>
            <a:off x="407989" y="1022788"/>
            <a:ext cx="6201158" cy="2342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El último inyector, enterrado a</a:t>
            </a:r>
            <a:r>
              <a:rPr lang="es-ES_tradnl" sz="1600" b="1" dirty="0"/>
              <a:t> 30m bajo tierra.</a:t>
            </a:r>
          </a:p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Circunferencia de 6.9km</a:t>
            </a:r>
          </a:p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Acelera de 26GeV hasta 450GeV</a:t>
            </a:r>
          </a:p>
          <a:p>
            <a:pPr defTabSz="649223">
              <a:spcBef>
                <a:spcPts val="500"/>
              </a:spcBef>
              <a:defRPr sz="2130">
                <a:latin typeface="Verdana"/>
                <a:ea typeface="Verdana"/>
                <a:cs typeface="Verdana"/>
                <a:sym typeface="Verdana"/>
              </a:defRPr>
            </a:pPr>
            <a:endParaRPr lang="es-ES_tradnl" sz="1600" dirty="0"/>
          </a:p>
          <a:p>
            <a:pPr marL="285750" indent="-285750" defTabSz="649223">
              <a:spcBef>
                <a:spcPts val="500"/>
              </a:spcBef>
              <a:buFont typeface="Arial" panose="020B0604020202020204" pitchFamily="34" charset="0"/>
              <a:buChar char="•"/>
              <a:defRPr sz="2130">
                <a:latin typeface="Verdana"/>
                <a:ea typeface="Verdana"/>
                <a:cs typeface="Verdana"/>
                <a:sym typeface="Verdana"/>
              </a:defRPr>
            </a:pPr>
            <a:r>
              <a:rPr lang="es-ES_tradnl" sz="1600" dirty="0"/>
              <a:t>Extracción hacia: </a:t>
            </a:r>
            <a:br>
              <a:rPr lang="es-ES_tradnl" sz="1600" dirty="0"/>
            </a:br>
            <a:r>
              <a:rPr lang="es-ES_tradnl" sz="1600" dirty="0"/>
              <a:t>El </a:t>
            </a:r>
            <a:r>
              <a:rPr lang="es-ES_tradnl" sz="1600" dirty="0" err="1"/>
              <a:t>Area</a:t>
            </a:r>
            <a:r>
              <a:rPr lang="es-ES_tradnl" sz="1600" dirty="0"/>
              <a:t> Norte, LHC, AWAKE and </a:t>
            </a:r>
            <a:r>
              <a:rPr lang="es-ES_tradnl" sz="1600" dirty="0" err="1"/>
              <a:t>HiRadMat</a:t>
            </a:r>
            <a:endParaRPr lang="es-ES_tradnl" sz="1600" dirty="0"/>
          </a:p>
          <a:p>
            <a:pPr marL="270510" lvl="1" defTabSz="649223">
              <a:spcBef>
                <a:spcPts val="500"/>
              </a:spcBef>
              <a:buSzPct val="100000"/>
              <a:defRPr sz="2130">
                <a:solidFill>
                  <a:srgbClr val="4F4F4F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lang="es-ES_tradnl" sz="1400" dirty="0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48234E6-769A-E234-5268-460B647E1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134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C6A84D-1F18-773D-D1FA-F139A46A7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89A5B2-0EE8-19A2-E052-C5A795F84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4" name="Image" descr="Image">
            <a:extLst>
              <a:ext uri="{FF2B5EF4-FFF2-40B4-BE49-F238E27FC236}">
                <a16:creationId xmlns:a16="http://schemas.microsoft.com/office/drawing/2014/main" id="{27DD5126-4C55-6C57-7B7A-0751330852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579" b="8579"/>
          <a:stretch>
            <a:fillRect/>
          </a:stretch>
        </p:blipFill>
        <p:spPr>
          <a:xfrm>
            <a:off x="0" y="-222679"/>
            <a:ext cx="12192000" cy="657903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LHC">
            <a:extLst>
              <a:ext uri="{FF2B5EF4-FFF2-40B4-BE49-F238E27FC236}">
                <a16:creationId xmlns:a16="http://schemas.microsoft.com/office/drawing/2014/main" id="{2F819B98-0B49-7AF2-6E00-4B8AE83035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18726" y="96505"/>
            <a:ext cx="1661255" cy="966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t>LHC</a:t>
            </a:r>
          </a:p>
        </p:txBody>
      </p:sp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B04AE16A-904D-B767-C1F2-D1843CD08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818" y="566542"/>
            <a:ext cx="9253151" cy="48211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BD0C77E9-D05E-9AB8-071C-CD34B9F00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0990" y="864992"/>
            <a:ext cx="1661255" cy="1418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F1D33160-3794-6713-775F-886930BB2D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185" y="1183801"/>
            <a:ext cx="7256646" cy="413498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A00F6F1-EDED-DB9B-4E75-182AC0183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908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49C0A9-4872-459C-1386-6F1D17381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9C9FBA-07E2-5838-A84D-13B9C09A3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18BB1E-9299-F35F-52FA-58D8474C0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0B2CC2F7-C4D0-F3A6-2123-25B322E5C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99" y="297796"/>
            <a:ext cx="7412038" cy="555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1336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27F181-F19A-4040-BB04-43A23A8A0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9910E00-8C04-235E-42E6-32F4FAC21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C328CA-F27F-7CB0-F2D6-59281A9A2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2969ABA4-31A7-1063-21D4-C30B8B75F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 err="1"/>
              <a:t>Rendimiento</a:t>
            </a:r>
            <a:r>
              <a:rPr lang="en-GB" dirty="0"/>
              <a:t> del LHC. </a:t>
            </a:r>
            <a:br>
              <a:rPr lang="en-GB" dirty="0"/>
            </a:br>
            <a:r>
              <a:rPr lang="en-GB" dirty="0" err="1"/>
              <a:t>Luminosidad</a:t>
            </a:r>
            <a:r>
              <a:rPr lang="en-GB" dirty="0"/>
              <a:t> </a:t>
            </a:r>
            <a:r>
              <a:rPr lang="en-GB" dirty="0" err="1"/>
              <a:t>integrada</a:t>
            </a:r>
            <a:endParaRPr lang="en-GB" dirty="0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2B6B9CA9-6365-473E-1617-7D26835F5A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778" r="58056"/>
          <a:stretch/>
        </p:blipFill>
        <p:spPr>
          <a:xfrm>
            <a:off x="5540276" y="1520016"/>
            <a:ext cx="6365097" cy="4387115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EF981E73-4B17-392B-B27A-8D9541EB8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4486700"/>
            <a:ext cx="2800350" cy="98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C221DAC7-6943-F7D1-544E-48095A4E8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38" y="2173128"/>
            <a:ext cx="429418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6124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F27F47-9D9E-CDBE-8119-B1F1F3F70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D639A4-8881-53F2-61FB-72ACA5F1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38BEF0-11E4-444B-04E5-323DD3BD8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D161D90A-91F5-8C1E-3F3A-16E9D81D5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69" y="906464"/>
            <a:ext cx="12043231" cy="519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003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08842CA7-27B0-5470-4E47-3BB118D69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Future Circular </a:t>
            </a:r>
            <a:r>
              <a:rPr lang="es-ES" dirty="0" err="1"/>
              <a:t>Collider</a:t>
            </a:r>
            <a:r>
              <a:rPr lang="es-ES" dirty="0"/>
              <a:t> (FCC)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18F32F8-BF79-F32D-15F5-EEDE5D7B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BBABFB-618B-C4F4-8FA8-F43D1D7B1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75BA85-B452-FDD0-A6BA-66085DE97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908D95CF-DC4D-899F-9A3E-D502ED2B2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461" y="1333528"/>
            <a:ext cx="3684090" cy="410436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tart as e+e- collider FCC-ee → Higgs Factory…">
            <a:extLst>
              <a:ext uri="{FF2B5EF4-FFF2-40B4-BE49-F238E27FC236}">
                <a16:creationId xmlns:a16="http://schemas.microsoft.com/office/drawing/2014/main" id="{CB97CFD3-99F7-10E6-EDAA-26A887CA7A3D}"/>
              </a:ext>
            </a:extLst>
          </p:cNvPr>
          <p:cNvSpPr txBox="1"/>
          <p:nvPr/>
        </p:nvSpPr>
        <p:spPr>
          <a:xfrm>
            <a:off x="5350370" y="1969491"/>
            <a:ext cx="4984696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008F00"/>
                </a:solidFill>
              </a:defRPr>
            </a:pPr>
            <a:r>
              <a:rPr lang="es-ES_tradnl" dirty="0"/>
              <a:t>1. Primera fase: colisionador de </a:t>
            </a:r>
            <a:r>
              <a:rPr lang="es-ES_tradnl" i="1" dirty="0" err="1"/>
              <a:t>e+e</a:t>
            </a:r>
            <a:r>
              <a:rPr lang="es-ES_tradnl" i="1" dirty="0"/>
              <a:t>- </a:t>
            </a:r>
            <a:r>
              <a:rPr lang="es-ES_tradnl" dirty="0"/>
              <a:t>FCC-</a:t>
            </a:r>
            <a:r>
              <a:rPr lang="es-ES_tradnl" dirty="0" err="1"/>
              <a:t>ee</a:t>
            </a:r>
            <a:endParaRPr lang="es-ES_tradnl" dirty="0"/>
          </a:p>
          <a:p>
            <a:r>
              <a:rPr lang="es-ES_tradnl" dirty="0" err="1"/>
              <a:t>E</a:t>
            </a:r>
            <a:r>
              <a:rPr lang="es-ES_tradnl" baseline="-25000" dirty="0" err="1"/>
              <a:t>ecm</a:t>
            </a:r>
            <a:r>
              <a:rPr lang="es-ES_tradnl" dirty="0"/>
              <a:t>  90 - 365 </a:t>
            </a:r>
            <a:r>
              <a:rPr lang="es-ES_tradnl" dirty="0" err="1"/>
              <a:t>GeV</a:t>
            </a:r>
            <a:endParaRPr lang="es-ES_tradnl" dirty="0"/>
          </a:p>
        </p:txBody>
      </p:sp>
      <p:sp>
        <p:nvSpPr>
          <p:cNvPr id="9" name="Start as e+e- collider FCC-ee → Higgs Factory…">
            <a:extLst>
              <a:ext uri="{FF2B5EF4-FFF2-40B4-BE49-F238E27FC236}">
                <a16:creationId xmlns:a16="http://schemas.microsoft.com/office/drawing/2014/main" id="{536164B5-76A6-47AB-DB5A-16EC7B0BBAF5}"/>
              </a:ext>
            </a:extLst>
          </p:cNvPr>
          <p:cNvSpPr txBox="1"/>
          <p:nvPr/>
        </p:nvSpPr>
        <p:spPr>
          <a:xfrm>
            <a:off x="5350370" y="3408362"/>
            <a:ext cx="459356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008F00"/>
                </a:solidFill>
              </a:defRPr>
            </a:pPr>
            <a:r>
              <a:rPr lang="es-ES_tradnl" dirty="0"/>
              <a:t>2. Segunda fase: colisionador </a:t>
            </a:r>
            <a:r>
              <a:rPr lang="es-ES_tradnl" i="1" dirty="0" err="1"/>
              <a:t>pp</a:t>
            </a:r>
            <a:r>
              <a:rPr lang="es-ES_tradnl" dirty="0"/>
              <a:t> FCC-</a:t>
            </a:r>
            <a:r>
              <a:rPr lang="es-ES_tradnl" dirty="0" err="1"/>
              <a:t>hh</a:t>
            </a:r>
            <a:endParaRPr lang="es-ES_tradnl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10E6EF-DF42-8708-C619-3EC61AE59F62}"/>
              </a:ext>
            </a:extLst>
          </p:cNvPr>
          <p:cNvSpPr txBox="1"/>
          <p:nvPr/>
        </p:nvSpPr>
        <p:spPr>
          <a:xfrm>
            <a:off x="5285369" y="3757455"/>
            <a:ext cx="610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dirty="0" err="1"/>
              <a:t>E</a:t>
            </a:r>
            <a:r>
              <a:rPr lang="es-ES_tradnl" baseline="-25000" dirty="0" err="1"/>
              <a:t>ecm</a:t>
            </a:r>
            <a:r>
              <a:rPr lang="es-ES_tradnl" dirty="0"/>
              <a:t>  50 - 100 </a:t>
            </a:r>
            <a:r>
              <a:rPr lang="es-ES_tradnl" dirty="0" err="1"/>
              <a:t>TeV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41972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7" descr="Mapa&#10;&#10;Descripción generada automáticamente">
            <a:extLst>
              <a:ext uri="{FF2B5EF4-FFF2-40B4-BE49-F238E27FC236}">
                <a16:creationId xmlns:a16="http://schemas.microsoft.com/office/drawing/2014/main" id="{66FB0569-FF3F-EFF2-8E5A-8A0E314AB1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3782" y="1250004"/>
            <a:ext cx="6173082" cy="4608512"/>
          </a:xfrm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74876E31-984C-6844-7D59-628B082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CLIC (Compact </a:t>
            </a:r>
            <a:r>
              <a:rPr lang="es-ES" dirty="0" err="1"/>
              <a:t>LInear</a:t>
            </a:r>
            <a:r>
              <a:rPr lang="es-ES" dirty="0"/>
              <a:t> </a:t>
            </a:r>
            <a:r>
              <a:rPr lang="es-ES" dirty="0" err="1"/>
              <a:t>Collider</a:t>
            </a:r>
            <a:r>
              <a:rPr lang="es-ES" dirty="0"/>
              <a:t> ) 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C8E8320-37E5-855A-91B7-88E860D0C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D9C14F-AC00-1873-0D00-A4D5EB60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15FD79-4E10-8F00-8884-4BB6658D5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79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2189C91C-5287-D038-60AF-F8ABA749C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1468" y="2766064"/>
            <a:ext cx="4189064" cy="1079426"/>
          </a:xfrm>
        </p:spPr>
        <p:txBody>
          <a:bodyPr/>
          <a:lstStyle/>
          <a:p>
            <a:r>
              <a:rPr lang="es-ES" dirty="0"/>
              <a:t>¡Muchas gracias!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EED681-B3C4-D4D6-96F0-5BC99C556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6230DC1-3940-7ADA-C9A6-B6484C164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04603D-59EC-E01A-3A7A-B2FBCEBF9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5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2AA19-F50F-F72F-81C2-C24D90D0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7A3D05-2320-C32F-B0DA-D57E1FE9D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B9A5DF-6AE9-B867-8947-6B04AFC60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D0B1D7F7-BC77-FC56-08F4-3700F3F2E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827" y="1924901"/>
            <a:ext cx="7718869" cy="2242547"/>
          </a:xfrm>
        </p:spPr>
        <p:txBody>
          <a:bodyPr/>
          <a:lstStyle/>
          <a:p>
            <a:r>
              <a:rPr lang="es-ES_tradnl" dirty="0"/>
              <a:t>Los aceleradores de partículas también se usan fuera de la física de partículas.</a:t>
            </a:r>
          </a:p>
          <a:p>
            <a:r>
              <a:rPr lang="es-ES_tradnl" dirty="0"/>
              <a:t>1. Fuentes de luz sincrotrón:</a:t>
            </a:r>
          </a:p>
          <a:p>
            <a:pPr lvl="1"/>
            <a:r>
              <a:rPr lang="es-ES_tradnl" dirty="0"/>
              <a:t>Estudio de la física de materia condensada, espectroscopía, física de materiales, biomedicina, etc.</a:t>
            </a:r>
          </a:p>
          <a:p>
            <a:pPr lvl="1"/>
            <a:endParaRPr lang="es-ES_tradnl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E22777C2-5C2D-52EA-1948-AB12FC55E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533558"/>
          </a:xfrm>
        </p:spPr>
        <p:txBody>
          <a:bodyPr/>
          <a:lstStyle/>
          <a:p>
            <a:r>
              <a:rPr lang="es-ES_tradnl" dirty="0"/>
              <a:t>Otras aplicaciones de los aceleradores de partículas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F6508388-6043-0F95-C8FB-46F97ADDA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529" y="1436687"/>
            <a:ext cx="3612361" cy="225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58B0CE89-33F8-3915-BA42-5B62E7337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863" y="3847704"/>
            <a:ext cx="2990063" cy="224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7">
            <a:extLst>
              <a:ext uri="{FF2B5EF4-FFF2-40B4-BE49-F238E27FC236}">
                <a16:creationId xmlns:a16="http://schemas.microsoft.com/office/drawing/2014/main" id="{D3936C46-1F50-48DA-FD75-CDE60981C038}"/>
              </a:ext>
            </a:extLst>
          </p:cNvPr>
          <p:cNvSpPr txBox="1"/>
          <p:nvPr/>
        </p:nvSpPr>
        <p:spPr>
          <a:xfrm>
            <a:off x="8907695" y="5765799"/>
            <a:ext cx="175689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_tradnl" dirty="0">
                <a:solidFill>
                  <a:schemeClr val="bg1"/>
                </a:solidFill>
              </a:rPr>
              <a:t>ALBA, Barcelona</a:t>
            </a:r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9C7FFB3A-4A52-D2D0-2FE6-8EEFBA50D03C}"/>
              </a:ext>
            </a:extLst>
          </p:cNvPr>
          <p:cNvSpPr txBox="1"/>
          <p:nvPr/>
        </p:nvSpPr>
        <p:spPr>
          <a:xfrm>
            <a:off x="10229891" y="3221703"/>
            <a:ext cx="121828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s-ES_tradnl" dirty="0" err="1"/>
              <a:t>Soleil</a:t>
            </a:r>
            <a:r>
              <a:rPr lang="es-ES_tradnl" dirty="0"/>
              <a:t>, Paris</a:t>
            </a:r>
          </a:p>
        </p:txBody>
      </p:sp>
      <p:pic>
        <p:nvPicPr>
          <p:cNvPr id="28" name="Imagen 27" descr="Imagen que contiene objeto, reloj&#10;&#10;Descripción generada automáticamente">
            <a:extLst>
              <a:ext uri="{FF2B5EF4-FFF2-40B4-BE49-F238E27FC236}">
                <a16:creationId xmlns:a16="http://schemas.microsoft.com/office/drawing/2014/main" id="{2A3D9602-4B04-88B0-E501-78F3C5426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5838" y="3992510"/>
            <a:ext cx="4909568" cy="195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73F8C5-996B-F983-7A0C-5CCCECBBA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E5D9C4-3DE9-0824-1DE5-148B2C615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7C9DB4-AEC0-BB31-0755-8D375CA25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9C93FD3-05F9-1D62-3229-65884D83DC1D}"/>
              </a:ext>
            </a:extLst>
          </p:cNvPr>
          <p:cNvSpPr txBox="1"/>
          <p:nvPr/>
        </p:nvSpPr>
        <p:spPr>
          <a:xfrm>
            <a:off x="407989" y="1796430"/>
            <a:ext cx="110165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2000" b="1" dirty="0">
                <a:solidFill>
                  <a:schemeClr val="tx2"/>
                </a:solidFill>
              </a:rPr>
              <a:t>2. Industria</a:t>
            </a:r>
          </a:p>
          <a:p>
            <a:pPr lvl="1"/>
            <a:r>
              <a:rPr lang="es-ES_tradnl" sz="2000" dirty="0">
                <a:solidFill>
                  <a:schemeClr val="tx2"/>
                </a:solidFill>
              </a:rPr>
              <a:t>Tratamiento de superficies, implantación de iones en electrónica, etc.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CD2017F0-B7CA-9B85-F021-AE4B14758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233" y="2838070"/>
            <a:ext cx="5175250" cy="318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9DA281AB-AD95-8B7E-DA94-6850EED60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5"/>
            <a:ext cx="11376025" cy="533558"/>
          </a:xfrm>
        </p:spPr>
        <p:txBody>
          <a:bodyPr/>
          <a:lstStyle/>
          <a:p>
            <a:r>
              <a:rPr lang="es-ES_tradnl" dirty="0"/>
              <a:t>Otras aplicaciones de los aceleradores de partículas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D7D3201-5391-7943-C52D-671BFF610430}"/>
              </a:ext>
            </a:extLst>
          </p:cNvPr>
          <p:cNvSpPr txBox="1"/>
          <p:nvPr/>
        </p:nvSpPr>
        <p:spPr>
          <a:xfrm>
            <a:off x="407989" y="2706641"/>
            <a:ext cx="5317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s-ES_tradnl" sz="2000" dirty="0">
              <a:solidFill>
                <a:schemeClr val="tx2"/>
              </a:solidFill>
            </a:endParaRPr>
          </a:p>
          <a:p>
            <a:pPr marL="0" lvl="1" indent="0">
              <a:buNone/>
            </a:pPr>
            <a:r>
              <a:rPr lang="es-ES_tradnl" sz="2000" b="1" dirty="0">
                <a:solidFill>
                  <a:schemeClr val="tx2"/>
                </a:solidFill>
              </a:rPr>
              <a:t>3. Aplicaciones médicas. </a:t>
            </a:r>
          </a:p>
          <a:p>
            <a:pPr lvl="1"/>
            <a:r>
              <a:rPr lang="es-ES_tradnl" sz="2000" dirty="0">
                <a:solidFill>
                  <a:schemeClr val="tx2"/>
                </a:solidFill>
              </a:rPr>
              <a:t>Diagnóstico, terapia con hadrones (tratamientos oncológicos)</a:t>
            </a:r>
          </a:p>
        </p:txBody>
      </p:sp>
    </p:spTree>
    <p:extLst>
      <p:ext uri="{BB962C8B-B14F-4D97-AF65-F5344CB8AC3E}">
        <p14:creationId xmlns:p14="http://schemas.microsoft.com/office/powerpoint/2010/main" val="3166562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E030C7-792E-8E27-CB15-8E05A198B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E15AA3-E7D5-F385-C095-DEE2E9C3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 Mases | Aceleradores de partículas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D5FD04-9D94-8DEC-E069-8876DE949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648A054-C74A-A56E-5805-277F811B54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err="1">
                <a:ea typeface="ＭＳ Ｐゴシック" pitchFamily="-107" charset="-128"/>
              </a:rPr>
              <a:t>Aceleradores</a:t>
            </a:r>
            <a:r>
              <a:rPr lang="en-US" sz="4000" dirty="0">
                <a:ea typeface="ＭＳ Ｐゴシック" pitchFamily="-107" charset="-128"/>
              </a:rPr>
              <a:t> </a:t>
            </a:r>
            <a:r>
              <a:rPr lang="en-US" sz="4000" dirty="0" err="1">
                <a:ea typeface="ＭＳ Ｐゴシック" pitchFamily="-107" charset="-128"/>
              </a:rPr>
              <a:t>lineales</a:t>
            </a:r>
            <a:r>
              <a:rPr lang="en-US" sz="4000" dirty="0">
                <a:ea typeface="ＭＳ Ｐゴシック" pitchFamily="-107" charset="-128"/>
              </a:rPr>
              <a:t> y circulares </a:t>
            </a:r>
            <a:r>
              <a:rPr lang="en-US" sz="4000" dirty="0" err="1">
                <a:ea typeface="ＭＳ Ｐゴシック" pitchFamily="-107" charset="-128"/>
              </a:rPr>
              <a:t>dependiendo</a:t>
            </a:r>
            <a:r>
              <a:rPr lang="en-US" sz="4000" dirty="0">
                <a:ea typeface="ＭＳ Ｐゴシック" pitchFamily="-107" charset="-128"/>
              </a:rPr>
              <a:t> de las </a:t>
            </a:r>
            <a:r>
              <a:rPr lang="en-US" sz="4000" dirty="0" err="1">
                <a:ea typeface="ＭＳ Ｐゴシック" pitchFamily="-107" charset="-128"/>
              </a:rPr>
              <a:t>necesidades</a:t>
            </a:r>
            <a:endParaRPr lang="en-US" sz="4000" dirty="0">
              <a:ea typeface="ＭＳ Ｐゴシック" pitchFamily="-107" charset="-128"/>
            </a:endParaRPr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DC5B11FD-2762-2769-98D1-73C36E557DFC}"/>
              </a:ext>
            </a:extLst>
          </p:cNvPr>
          <p:cNvGrpSpPr>
            <a:grpSpLocks/>
          </p:cNvGrpSpPr>
          <p:nvPr/>
        </p:nvGrpSpPr>
        <p:grpSpPr bwMode="auto">
          <a:xfrm>
            <a:off x="2076403" y="4430848"/>
            <a:ext cx="7284196" cy="1322617"/>
            <a:chOff x="530" y="2341"/>
            <a:chExt cx="5528" cy="570"/>
          </a:xfrm>
        </p:grpSpPr>
        <p:sp>
          <p:nvSpPr>
            <p:cNvPr id="10" name="Line 6">
              <a:extLst>
                <a:ext uri="{FF2B5EF4-FFF2-40B4-BE49-F238E27FC236}">
                  <a16:creationId xmlns:a16="http://schemas.microsoft.com/office/drawing/2014/main" id="{3BEBB110-7CD8-746B-D480-055579C5F5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1" name="Line 7">
              <a:extLst>
                <a:ext uri="{FF2B5EF4-FFF2-40B4-BE49-F238E27FC236}">
                  <a16:creationId xmlns:a16="http://schemas.microsoft.com/office/drawing/2014/main" id="{A3CD3972-FE81-E7FB-BF29-7779D9F165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2" name="Line 8">
              <a:extLst>
                <a:ext uri="{FF2B5EF4-FFF2-40B4-BE49-F238E27FC236}">
                  <a16:creationId xmlns:a16="http://schemas.microsoft.com/office/drawing/2014/main" id="{1A8B4609-03D6-6673-DDDA-7049FC50C1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3" name="Line 9">
              <a:extLst>
                <a:ext uri="{FF2B5EF4-FFF2-40B4-BE49-F238E27FC236}">
                  <a16:creationId xmlns:a16="http://schemas.microsoft.com/office/drawing/2014/main" id="{560EA226-283E-887E-129F-A9B506721D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4" name="Line 10">
              <a:extLst>
                <a:ext uri="{FF2B5EF4-FFF2-40B4-BE49-F238E27FC236}">
                  <a16:creationId xmlns:a16="http://schemas.microsoft.com/office/drawing/2014/main" id="{418B495D-AC39-218A-76C9-AC897EB58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5" name="Line 11">
              <a:extLst>
                <a:ext uri="{FF2B5EF4-FFF2-40B4-BE49-F238E27FC236}">
                  <a16:creationId xmlns:a16="http://schemas.microsoft.com/office/drawing/2014/main" id="{85F1CCBF-18FD-5E90-EF71-9E62C70293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FA883562-989F-A40A-B853-E74296D398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7" name="Line 13">
              <a:extLst>
                <a:ext uri="{FF2B5EF4-FFF2-40B4-BE49-F238E27FC236}">
                  <a16:creationId xmlns:a16="http://schemas.microsoft.com/office/drawing/2014/main" id="{011F55F1-A695-3529-896C-FA6A4C54D4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4213BEBC-79F2-8CCC-0F4A-F3F6DC548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94233EF3-4AF7-7DE2-E152-564690F085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FE6E10A8-0CB0-600E-2F18-9B2AFD3CD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21" name="AutoShape 17">
              <a:extLst>
                <a:ext uri="{FF2B5EF4-FFF2-40B4-BE49-F238E27FC236}">
                  <a16:creationId xmlns:a16="http://schemas.microsoft.com/office/drawing/2014/main" id="{F5A34A9C-2CA7-2727-75FF-CF34EC1F9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AutoShape 18">
              <a:extLst>
                <a:ext uri="{FF2B5EF4-FFF2-40B4-BE49-F238E27FC236}">
                  <a16:creationId xmlns:a16="http://schemas.microsoft.com/office/drawing/2014/main" id="{183F3F1B-AD1A-B463-5DAB-622A27E3F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AutoShape 19">
              <a:extLst>
                <a:ext uri="{FF2B5EF4-FFF2-40B4-BE49-F238E27FC236}">
                  <a16:creationId xmlns:a16="http://schemas.microsoft.com/office/drawing/2014/main" id="{10E6E4D7-5299-0953-8E24-1F1257EAD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4" name="AutoShape 20">
              <a:extLst>
                <a:ext uri="{FF2B5EF4-FFF2-40B4-BE49-F238E27FC236}">
                  <a16:creationId xmlns:a16="http://schemas.microsoft.com/office/drawing/2014/main" id="{6C1BA743-335D-7ADD-6F52-4A4EF2416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25" name="Rectangle 21">
              <a:extLst>
                <a:ext uri="{FF2B5EF4-FFF2-40B4-BE49-F238E27FC236}">
                  <a16:creationId xmlns:a16="http://schemas.microsoft.com/office/drawing/2014/main" id="{5FA0AE3E-61D3-3160-60E5-228D590A3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26" name="AutoShape 22">
              <a:extLst>
                <a:ext uri="{FF2B5EF4-FFF2-40B4-BE49-F238E27FC236}">
                  <a16:creationId xmlns:a16="http://schemas.microsoft.com/office/drawing/2014/main" id="{CE0247A9-8ACE-E6E5-15C3-462D6172A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AutoShape 23">
              <a:extLst>
                <a:ext uri="{FF2B5EF4-FFF2-40B4-BE49-F238E27FC236}">
                  <a16:creationId xmlns:a16="http://schemas.microsoft.com/office/drawing/2014/main" id="{2385D421-9BD8-6517-83E0-F9D8CAD68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Line 24">
              <a:extLst>
                <a:ext uri="{FF2B5EF4-FFF2-40B4-BE49-F238E27FC236}">
                  <a16:creationId xmlns:a16="http://schemas.microsoft.com/office/drawing/2014/main" id="{D6DE4008-9F52-B1B0-DACA-008615AD60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9" name="Rectangle 25">
              <a:extLst>
                <a:ext uri="{FF2B5EF4-FFF2-40B4-BE49-F238E27FC236}">
                  <a16:creationId xmlns:a16="http://schemas.microsoft.com/office/drawing/2014/main" id="{6717B44F-0822-2A5B-68D3-F4A7FA75363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30" name="AutoShape 26">
              <a:extLst>
                <a:ext uri="{FF2B5EF4-FFF2-40B4-BE49-F238E27FC236}">
                  <a16:creationId xmlns:a16="http://schemas.microsoft.com/office/drawing/2014/main" id="{2AA0D3DE-83B8-EE5F-CB12-5BE6B368599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31" name="AutoShape 27">
              <a:extLst>
                <a:ext uri="{FF2B5EF4-FFF2-40B4-BE49-F238E27FC236}">
                  <a16:creationId xmlns:a16="http://schemas.microsoft.com/office/drawing/2014/main" id="{9BB51373-2E7D-577E-B1BE-8859033AB9E7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CH" altLang="en-CH"/>
            </a:p>
          </p:txBody>
        </p:sp>
        <p:sp>
          <p:nvSpPr>
            <p:cNvPr id="32" name="Rectangle 28">
              <a:extLst>
                <a:ext uri="{FF2B5EF4-FFF2-40B4-BE49-F238E27FC236}">
                  <a16:creationId xmlns:a16="http://schemas.microsoft.com/office/drawing/2014/main" id="{08288413-C118-81D8-49D8-B57C8553B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" y="2757"/>
              <a:ext cx="38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CH" sz="1000"/>
                <a:t>source</a:t>
              </a:r>
            </a:p>
          </p:txBody>
        </p:sp>
        <p:grpSp>
          <p:nvGrpSpPr>
            <p:cNvPr id="34" name="Group 30">
              <a:extLst>
                <a:ext uri="{FF2B5EF4-FFF2-40B4-BE49-F238E27FC236}">
                  <a16:creationId xmlns:a16="http://schemas.microsoft.com/office/drawing/2014/main" id="{0749630A-64B6-3147-4A00-EE927705F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5" name="Rectangle 31">
                <a:extLst>
                  <a:ext uri="{FF2B5EF4-FFF2-40B4-BE49-F238E27FC236}">
                    <a16:creationId xmlns:a16="http://schemas.microsoft.com/office/drawing/2014/main" id="{D5110302-9E1F-686C-42C1-9A9E7F1BB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grpSp>
            <p:nvGrpSpPr>
              <p:cNvPr id="56" name="Group 32">
                <a:extLst>
                  <a:ext uri="{FF2B5EF4-FFF2-40B4-BE49-F238E27FC236}">
                    <a16:creationId xmlns:a16="http://schemas.microsoft.com/office/drawing/2014/main" id="{2ACE7CD2-E55A-B64B-273A-20E29946245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0" name="Group 33">
                  <a:extLst>
                    <a:ext uri="{FF2B5EF4-FFF2-40B4-BE49-F238E27FC236}">
                      <a16:creationId xmlns:a16="http://schemas.microsoft.com/office/drawing/2014/main" id="{4E33EC11-591B-6998-FC13-69BF8B981A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3" name="Rectangle 34">
                    <a:extLst>
                      <a:ext uri="{FF2B5EF4-FFF2-40B4-BE49-F238E27FC236}">
                        <a16:creationId xmlns:a16="http://schemas.microsoft.com/office/drawing/2014/main" id="{6E605658-BF8A-0F96-8DB7-1D28170C8C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74" name="Line 35">
                    <a:extLst>
                      <a:ext uri="{FF2B5EF4-FFF2-40B4-BE49-F238E27FC236}">
                        <a16:creationId xmlns:a16="http://schemas.microsoft.com/office/drawing/2014/main" id="{F4FC8189-0FAC-9678-A3F6-0574B75EAB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CH"/>
                  </a:p>
                </p:txBody>
              </p:sp>
            </p:grpSp>
            <p:grpSp>
              <p:nvGrpSpPr>
                <p:cNvPr id="61" name="Group 36">
                  <a:extLst>
                    <a:ext uri="{FF2B5EF4-FFF2-40B4-BE49-F238E27FC236}">
                      <a16:creationId xmlns:a16="http://schemas.microsoft.com/office/drawing/2014/main" id="{FBE18C78-82D1-C0BE-7D31-6576B9CF36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1" name="Rectangle 37">
                    <a:extLst>
                      <a:ext uri="{FF2B5EF4-FFF2-40B4-BE49-F238E27FC236}">
                        <a16:creationId xmlns:a16="http://schemas.microsoft.com/office/drawing/2014/main" id="{83B9985C-7CAF-EB42-B13A-F888A9825A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72" name="Line 38">
                    <a:extLst>
                      <a:ext uri="{FF2B5EF4-FFF2-40B4-BE49-F238E27FC236}">
                        <a16:creationId xmlns:a16="http://schemas.microsoft.com/office/drawing/2014/main" id="{583050C9-6C20-4C52-C1A6-7CAF0090EA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CH"/>
                  </a:p>
                </p:txBody>
              </p:sp>
            </p:grpSp>
            <p:grpSp>
              <p:nvGrpSpPr>
                <p:cNvPr id="62" name="Group 39">
                  <a:extLst>
                    <a:ext uri="{FF2B5EF4-FFF2-40B4-BE49-F238E27FC236}">
                      <a16:creationId xmlns:a16="http://schemas.microsoft.com/office/drawing/2014/main" id="{F3A9796E-F2F7-EB3C-A49E-134F58CA0B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9" name="Rectangle 40">
                    <a:extLst>
                      <a:ext uri="{FF2B5EF4-FFF2-40B4-BE49-F238E27FC236}">
                        <a16:creationId xmlns:a16="http://schemas.microsoft.com/office/drawing/2014/main" id="{21723D49-8AD2-CC39-9386-3CF6817CD6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70" name="Line 41">
                    <a:extLst>
                      <a:ext uri="{FF2B5EF4-FFF2-40B4-BE49-F238E27FC236}">
                        <a16:creationId xmlns:a16="http://schemas.microsoft.com/office/drawing/2014/main" id="{8156CCEE-77FC-634A-AD0C-EA1DB12C52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CH"/>
                  </a:p>
                </p:txBody>
              </p:sp>
            </p:grpSp>
            <p:grpSp>
              <p:nvGrpSpPr>
                <p:cNvPr id="63" name="Group 42">
                  <a:extLst>
                    <a:ext uri="{FF2B5EF4-FFF2-40B4-BE49-F238E27FC236}">
                      <a16:creationId xmlns:a16="http://schemas.microsoft.com/office/drawing/2014/main" id="{5C6538C2-7088-9376-F67E-4495B56F36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7" name="Rectangle 43">
                    <a:extLst>
                      <a:ext uri="{FF2B5EF4-FFF2-40B4-BE49-F238E27FC236}">
                        <a16:creationId xmlns:a16="http://schemas.microsoft.com/office/drawing/2014/main" id="{DFABF8AE-089C-AEF7-8837-D7F81DCDE8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68" name="Line 44">
                    <a:extLst>
                      <a:ext uri="{FF2B5EF4-FFF2-40B4-BE49-F238E27FC236}">
                        <a16:creationId xmlns:a16="http://schemas.microsoft.com/office/drawing/2014/main" id="{581222E4-1E31-E250-AD54-D1454BA49D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CH"/>
                  </a:p>
                </p:txBody>
              </p:sp>
            </p:grpSp>
            <p:grpSp>
              <p:nvGrpSpPr>
                <p:cNvPr id="64" name="Group 45">
                  <a:extLst>
                    <a:ext uri="{FF2B5EF4-FFF2-40B4-BE49-F238E27FC236}">
                      <a16:creationId xmlns:a16="http://schemas.microsoft.com/office/drawing/2014/main" id="{4BA2A621-375B-5113-DE5B-001E5CEEF8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5" name="Rectangle 46">
                    <a:extLst>
                      <a:ext uri="{FF2B5EF4-FFF2-40B4-BE49-F238E27FC236}">
                        <a16:creationId xmlns:a16="http://schemas.microsoft.com/office/drawing/2014/main" id="{26560364-EB7D-E098-00E2-39750813D8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66" name="Line 47">
                    <a:extLst>
                      <a:ext uri="{FF2B5EF4-FFF2-40B4-BE49-F238E27FC236}">
                        <a16:creationId xmlns:a16="http://schemas.microsoft.com/office/drawing/2014/main" id="{F728FA85-5191-978B-E9DC-159320B256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CH"/>
                  </a:p>
                </p:txBody>
              </p:sp>
            </p:grpSp>
          </p:grpSp>
          <p:grpSp>
            <p:nvGrpSpPr>
              <p:cNvPr id="57" name="Group 48">
                <a:extLst>
                  <a:ext uri="{FF2B5EF4-FFF2-40B4-BE49-F238E27FC236}">
                    <a16:creationId xmlns:a16="http://schemas.microsoft.com/office/drawing/2014/main" id="{3F284769-8E56-6FFE-9551-333693F911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8" name="Rectangle 49">
                  <a:extLst>
                    <a:ext uri="{FF2B5EF4-FFF2-40B4-BE49-F238E27FC236}">
                      <a16:creationId xmlns:a16="http://schemas.microsoft.com/office/drawing/2014/main" id="{8ED3A213-7903-6E64-419A-0389F3FC24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59" name="Line 50">
                  <a:extLst>
                    <a:ext uri="{FF2B5EF4-FFF2-40B4-BE49-F238E27FC236}">
                      <a16:creationId xmlns:a16="http://schemas.microsoft.com/office/drawing/2014/main" id="{A8A9D488-5CCB-2D6F-7BF7-EDEBC025E0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</p:grpSp>
        <p:grpSp>
          <p:nvGrpSpPr>
            <p:cNvPr id="35" name="Group 51">
              <a:extLst>
                <a:ext uri="{FF2B5EF4-FFF2-40B4-BE49-F238E27FC236}">
                  <a16:creationId xmlns:a16="http://schemas.microsoft.com/office/drawing/2014/main" id="{41DAA023-6BEC-81F3-2F22-6393162813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6" name="Rectangle 52">
                <a:extLst>
                  <a:ext uri="{FF2B5EF4-FFF2-40B4-BE49-F238E27FC236}">
                    <a16:creationId xmlns:a16="http://schemas.microsoft.com/office/drawing/2014/main" id="{A2F86A4C-DF24-A167-08A7-D22E441D2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grpSp>
            <p:nvGrpSpPr>
              <p:cNvPr id="37" name="Group 53">
                <a:extLst>
                  <a:ext uri="{FF2B5EF4-FFF2-40B4-BE49-F238E27FC236}">
                    <a16:creationId xmlns:a16="http://schemas.microsoft.com/office/drawing/2014/main" id="{1F44B573-A01E-D37C-BEFE-1E0F6CCD7D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3" name="Rectangle 54">
                  <a:extLst>
                    <a:ext uri="{FF2B5EF4-FFF2-40B4-BE49-F238E27FC236}">
                      <a16:creationId xmlns:a16="http://schemas.microsoft.com/office/drawing/2014/main" id="{33ED6D20-4167-E41E-81F7-1791D2F1D6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54" name="Line 55">
                  <a:extLst>
                    <a:ext uri="{FF2B5EF4-FFF2-40B4-BE49-F238E27FC236}">
                      <a16:creationId xmlns:a16="http://schemas.microsoft.com/office/drawing/2014/main" id="{85541E99-C1A4-A408-2E9E-2D370A6C6A1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38" name="Group 56">
                <a:extLst>
                  <a:ext uri="{FF2B5EF4-FFF2-40B4-BE49-F238E27FC236}">
                    <a16:creationId xmlns:a16="http://schemas.microsoft.com/office/drawing/2014/main" id="{04E11D64-2F3E-F14E-776D-C97E614A10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1" name="Rectangle 57">
                  <a:extLst>
                    <a:ext uri="{FF2B5EF4-FFF2-40B4-BE49-F238E27FC236}">
                      <a16:creationId xmlns:a16="http://schemas.microsoft.com/office/drawing/2014/main" id="{A25EAA98-BC31-B2EA-57F9-A00CC35432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52" name="Line 58">
                  <a:extLst>
                    <a:ext uri="{FF2B5EF4-FFF2-40B4-BE49-F238E27FC236}">
                      <a16:creationId xmlns:a16="http://schemas.microsoft.com/office/drawing/2014/main" id="{5FFDE009-5A84-16CA-7793-C74C48DC36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39" name="Group 59">
                <a:extLst>
                  <a:ext uri="{FF2B5EF4-FFF2-40B4-BE49-F238E27FC236}">
                    <a16:creationId xmlns:a16="http://schemas.microsoft.com/office/drawing/2014/main" id="{61005892-671A-E4BB-5789-FF27F54E7F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9" name="Rectangle 60">
                  <a:extLst>
                    <a:ext uri="{FF2B5EF4-FFF2-40B4-BE49-F238E27FC236}">
                      <a16:creationId xmlns:a16="http://schemas.microsoft.com/office/drawing/2014/main" id="{B5FAAA4A-01F1-07C2-42AE-E8379A36A1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50" name="Line 61">
                  <a:extLst>
                    <a:ext uri="{FF2B5EF4-FFF2-40B4-BE49-F238E27FC236}">
                      <a16:creationId xmlns:a16="http://schemas.microsoft.com/office/drawing/2014/main" id="{9504AB0B-75A7-95B3-D033-15DE5CB78D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40" name="Group 62">
                <a:extLst>
                  <a:ext uri="{FF2B5EF4-FFF2-40B4-BE49-F238E27FC236}">
                    <a16:creationId xmlns:a16="http://schemas.microsoft.com/office/drawing/2014/main" id="{FEC3023B-367A-FA8C-3358-CB30C58EC9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7" name="Rectangle 63">
                  <a:extLst>
                    <a:ext uri="{FF2B5EF4-FFF2-40B4-BE49-F238E27FC236}">
                      <a16:creationId xmlns:a16="http://schemas.microsoft.com/office/drawing/2014/main" id="{28BD79A2-2F57-494C-D0BE-FFECB69C14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48" name="Line 64">
                  <a:extLst>
                    <a:ext uri="{FF2B5EF4-FFF2-40B4-BE49-F238E27FC236}">
                      <a16:creationId xmlns:a16="http://schemas.microsoft.com/office/drawing/2014/main" id="{985785D7-464D-9237-71F8-2F8D147669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41" name="Group 65">
                <a:extLst>
                  <a:ext uri="{FF2B5EF4-FFF2-40B4-BE49-F238E27FC236}">
                    <a16:creationId xmlns:a16="http://schemas.microsoft.com/office/drawing/2014/main" id="{979C230C-6641-37D7-CF23-D90EAFAB31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5" name="Rectangle 66">
                  <a:extLst>
                    <a:ext uri="{FF2B5EF4-FFF2-40B4-BE49-F238E27FC236}">
                      <a16:creationId xmlns:a16="http://schemas.microsoft.com/office/drawing/2014/main" id="{B297D0CC-F9EE-7872-F7C2-F65CBF6A24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46" name="Line 67">
                  <a:extLst>
                    <a:ext uri="{FF2B5EF4-FFF2-40B4-BE49-F238E27FC236}">
                      <a16:creationId xmlns:a16="http://schemas.microsoft.com/office/drawing/2014/main" id="{38D3E25A-4211-E9D3-69BC-3977BC23D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  <p:grpSp>
            <p:nvGrpSpPr>
              <p:cNvPr id="42" name="Group 68">
                <a:extLst>
                  <a:ext uri="{FF2B5EF4-FFF2-40B4-BE49-F238E27FC236}">
                    <a16:creationId xmlns:a16="http://schemas.microsoft.com/office/drawing/2014/main" id="{06D396BD-8B5A-6E1D-FD54-DCBBE80F63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3" name="Rectangle 69">
                  <a:extLst>
                    <a:ext uri="{FF2B5EF4-FFF2-40B4-BE49-F238E27FC236}">
                      <a16:creationId xmlns:a16="http://schemas.microsoft.com/office/drawing/2014/main" id="{E503BC54-942C-D48D-4772-58EEEB0E9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endParaRPr lang="en-CH" altLang="en-CH"/>
                </a:p>
              </p:txBody>
            </p:sp>
            <p:sp>
              <p:nvSpPr>
                <p:cNvPr id="44" name="Line 70">
                  <a:extLst>
                    <a:ext uri="{FF2B5EF4-FFF2-40B4-BE49-F238E27FC236}">
                      <a16:creationId xmlns:a16="http://schemas.microsoft.com/office/drawing/2014/main" id="{00A4E98B-FB9A-1CDA-0EF4-55CEB8739B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CH"/>
                </a:p>
              </p:txBody>
            </p:sp>
          </p:grpSp>
        </p:grpSp>
      </p:grpSp>
      <p:grpSp>
        <p:nvGrpSpPr>
          <p:cNvPr id="75" name="Group 103">
            <a:extLst>
              <a:ext uri="{FF2B5EF4-FFF2-40B4-BE49-F238E27FC236}">
                <a16:creationId xmlns:a16="http://schemas.microsoft.com/office/drawing/2014/main" id="{D76D6310-7CF7-CF29-ABAE-1110BCCA877E}"/>
              </a:ext>
            </a:extLst>
          </p:cNvPr>
          <p:cNvGrpSpPr>
            <a:grpSpLocks/>
          </p:cNvGrpSpPr>
          <p:nvPr/>
        </p:nvGrpSpPr>
        <p:grpSpPr bwMode="auto">
          <a:xfrm>
            <a:off x="2903809" y="2031320"/>
            <a:ext cx="5020609" cy="1799749"/>
            <a:chOff x="1533" y="725"/>
            <a:chExt cx="2382" cy="812"/>
          </a:xfrm>
        </p:grpSpPr>
        <p:grpSp>
          <p:nvGrpSpPr>
            <p:cNvPr id="76" name="Group 72">
              <a:extLst>
                <a:ext uri="{FF2B5EF4-FFF2-40B4-BE49-F238E27FC236}">
                  <a16:creationId xmlns:a16="http://schemas.microsoft.com/office/drawing/2014/main" id="{05EF0C03-0195-8187-856C-CCC866F0A3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07" y="760"/>
              <a:ext cx="2208" cy="603"/>
              <a:chOff x="1181" y="805"/>
              <a:chExt cx="2393" cy="603"/>
            </a:xfrm>
          </p:grpSpPr>
          <p:grpSp>
            <p:nvGrpSpPr>
              <p:cNvPr id="96" name="Group 73">
                <a:extLst>
                  <a:ext uri="{FF2B5EF4-FFF2-40B4-BE49-F238E27FC236}">
                    <a16:creationId xmlns:a16="http://schemas.microsoft.com/office/drawing/2014/main" id="{446196A0-9383-F485-0B57-6F59CE31C89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03"/>
                <a:chOff x="1181" y="805"/>
                <a:chExt cx="2393" cy="603"/>
              </a:xfrm>
            </p:grpSpPr>
            <p:grpSp>
              <p:nvGrpSpPr>
                <p:cNvPr id="99" name="Group 74">
                  <a:extLst>
                    <a:ext uri="{FF2B5EF4-FFF2-40B4-BE49-F238E27FC236}">
                      <a16:creationId xmlns:a16="http://schemas.microsoft.com/office/drawing/2014/main" id="{D310C419-9026-CEAF-D94A-4D5977C04B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102" name="Rectangle 75">
                    <a:extLst>
                      <a:ext uri="{FF2B5EF4-FFF2-40B4-BE49-F238E27FC236}">
                        <a16:creationId xmlns:a16="http://schemas.microsoft.com/office/drawing/2014/main" id="{A2BEFA8A-3169-4370-D1DC-B531D89E59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  <a:contourClr>
                      <a:srgbClr val="CCECFF"/>
                    </a:contourClr>
                  </a:sp3d>
                </p:spPr>
                <p:txBody>
                  <a:bodyPr wrap="none" anchor="ctr">
                    <a:flatTx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103" name="Rectangle 76">
                    <a:extLst>
                      <a:ext uri="{FF2B5EF4-FFF2-40B4-BE49-F238E27FC236}">
                        <a16:creationId xmlns:a16="http://schemas.microsoft.com/office/drawing/2014/main" id="{62D0A87A-D4F3-7FAB-D964-3144527B26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  <a:contourClr>
                      <a:srgbClr val="CCECFF"/>
                    </a:contourClr>
                  </a:sp3d>
                </p:spPr>
                <p:txBody>
                  <a:bodyPr wrap="none" anchor="ctr">
                    <a:flatTx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104" name="Oval 77">
                    <a:extLst>
                      <a:ext uri="{FF2B5EF4-FFF2-40B4-BE49-F238E27FC236}">
                        <a16:creationId xmlns:a16="http://schemas.microsoft.com/office/drawing/2014/main" id="{5AF677F9-C280-E6E1-F287-BF0301444C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105" name="Rectangle 78">
                    <a:extLst>
                      <a:ext uri="{FF2B5EF4-FFF2-40B4-BE49-F238E27FC236}">
                        <a16:creationId xmlns:a16="http://schemas.microsoft.com/office/drawing/2014/main" id="{6B604968-C82E-30B3-0865-DAD049FC83B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  <a:contourClr>
                      <a:srgbClr val="CCECFF"/>
                    </a:contourClr>
                  </a:sp3d>
                </p:spPr>
                <p:txBody>
                  <a:bodyPr wrap="none" anchor="ctr">
                    <a:flatTx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  <p:sp>
                <p:nvSpPr>
                  <p:cNvPr id="106" name="Rectangle 79">
                    <a:extLst>
                      <a:ext uri="{FF2B5EF4-FFF2-40B4-BE49-F238E27FC236}">
                        <a16:creationId xmlns:a16="http://schemas.microsoft.com/office/drawing/2014/main" id="{F19B0C50-A170-BE9E-F979-B54FE08192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  <a:contourClr>
                      <a:srgbClr val="CCECFF"/>
                    </a:contourClr>
                  </a:sp3d>
                </p:spPr>
                <p:txBody>
                  <a:bodyPr wrap="none" anchor="ctr">
                    <a:flatTx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endParaRPr lang="en-CH" altLang="en-CH"/>
                  </a:p>
                </p:txBody>
              </p:sp>
            </p:grpSp>
            <p:sp>
              <p:nvSpPr>
                <p:cNvPr id="100" name="Rectangle 80">
                  <a:extLst>
                    <a:ext uri="{FF2B5EF4-FFF2-40B4-BE49-F238E27FC236}">
                      <a16:creationId xmlns:a16="http://schemas.microsoft.com/office/drawing/2014/main" id="{9748143E-35DE-CE14-4F0C-0AC220BDF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89" cy="1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r>
                    <a:rPr lang="en-US" altLang="en-CH" sz="1000">
                      <a:solidFill>
                        <a:srgbClr val="FFFFCC"/>
                      </a:solidFill>
                    </a:rPr>
                    <a:t>N</a:t>
                  </a:r>
                  <a:endParaRPr lang="en-US" altLang="en-CH"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01" name="Rectangle 81">
                  <a:extLst>
                    <a:ext uri="{FF2B5EF4-FFF2-40B4-BE49-F238E27FC236}">
                      <a16:creationId xmlns:a16="http://schemas.microsoft.com/office/drawing/2014/main" id="{0A67D7D3-1D8E-F231-8D90-1B051D35A5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83" cy="1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r>
                    <a:rPr lang="en-US" altLang="en-CH" sz="1000">
                      <a:solidFill>
                        <a:srgbClr val="FFFFCC"/>
                      </a:solidFill>
                    </a:rPr>
                    <a:t>S</a:t>
                  </a:r>
                  <a:endParaRPr lang="en-US" altLang="en-CH" sz="1000" noProof="1">
                    <a:solidFill>
                      <a:srgbClr val="FFFFCC"/>
                    </a:solidFill>
                  </a:endParaRPr>
                </a:p>
              </p:txBody>
            </p:sp>
          </p:grpSp>
          <p:sp>
            <p:nvSpPr>
              <p:cNvPr id="97" name="Rectangle 82">
                <a:extLst>
                  <a:ext uri="{FF2B5EF4-FFF2-40B4-BE49-F238E27FC236}">
                    <a16:creationId xmlns:a16="http://schemas.microsoft.com/office/drawing/2014/main" id="{67E93BFD-99C3-B26B-0AEF-4EE16EEE8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88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CH" sz="1000">
                    <a:solidFill>
                      <a:srgbClr val="FFFFCC"/>
                    </a:solidFill>
                  </a:rPr>
                  <a:t>N</a:t>
                </a:r>
                <a:endParaRPr lang="en-US" altLang="en-CH" sz="1000" noProof="1">
                  <a:solidFill>
                    <a:srgbClr val="FFFFCC"/>
                  </a:solidFill>
                </a:endParaRPr>
              </a:p>
            </p:txBody>
          </p:sp>
          <p:sp>
            <p:nvSpPr>
              <p:cNvPr id="98" name="Rectangle 83">
                <a:extLst>
                  <a:ext uri="{FF2B5EF4-FFF2-40B4-BE49-F238E27FC236}">
                    <a16:creationId xmlns:a16="http://schemas.microsoft.com/office/drawing/2014/main" id="{6BCCD0D6-D80C-50A4-B00D-B7D2951A2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84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en-CH" sz="1000">
                    <a:solidFill>
                      <a:srgbClr val="FFFFCC"/>
                    </a:solidFill>
                  </a:rPr>
                  <a:t>S</a:t>
                </a:r>
                <a:endParaRPr lang="en-US" altLang="en-CH" sz="1000" noProof="1">
                  <a:solidFill>
                    <a:srgbClr val="FFFFCC"/>
                  </a:solidFill>
                </a:endParaRPr>
              </a:p>
            </p:txBody>
          </p:sp>
        </p:grpSp>
        <p:grpSp>
          <p:nvGrpSpPr>
            <p:cNvPr id="77" name="Group 84">
              <a:extLst>
                <a:ext uri="{FF2B5EF4-FFF2-40B4-BE49-F238E27FC236}">
                  <a16:creationId xmlns:a16="http://schemas.microsoft.com/office/drawing/2014/main" id="{A41ABE47-CF9A-2B7A-78A1-AA3901A56D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3" y="980"/>
              <a:ext cx="372" cy="409"/>
              <a:chOff x="993" y="1025"/>
              <a:chExt cx="403" cy="409"/>
            </a:xfrm>
          </p:grpSpPr>
          <p:sp>
            <p:nvSpPr>
              <p:cNvPr id="94" name="Oval 85">
                <a:extLst>
                  <a:ext uri="{FF2B5EF4-FFF2-40B4-BE49-F238E27FC236}">
                    <a16:creationId xmlns:a16="http://schemas.microsoft.com/office/drawing/2014/main" id="{D6B4D4E7-F500-B9FA-EC39-54EDEB862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sp>
            <p:nvSpPr>
              <p:cNvPr id="95" name="Oval 86">
                <a:extLst>
                  <a:ext uri="{FF2B5EF4-FFF2-40B4-BE49-F238E27FC236}">
                    <a16:creationId xmlns:a16="http://schemas.microsoft.com/office/drawing/2014/main" id="{13044D83-DD4E-7308-DB9E-A7EA3CBB1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70" lon="21299970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  <a:contourClr>
                  <a:srgbClr val="760000"/>
                </a:contourClr>
              </a:sp3d>
            </p:spPr>
            <p:txBody>
              <a:bodyPr wrap="none" anchor="ctr">
                <a:flatTx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</p:grpSp>
        <p:grpSp>
          <p:nvGrpSpPr>
            <p:cNvPr id="78" name="Group 87">
              <a:extLst>
                <a:ext uri="{FF2B5EF4-FFF2-40B4-BE49-F238E27FC236}">
                  <a16:creationId xmlns:a16="http://schemas.microsoft.com/office/drawing/2014/main" id="{0BE293E6-F39E-92F4-1610-AF949DE32C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2" y="1065"/>
              <a:ext cx="328" cy="472"/>
              <a:chOff x="2260" y="1110"/>
              <a:chExt cx="355" cy="472"/>
            </a:xfrm>
          </p:grpSpPr>
          <p:sp>
            <p:nvSpPr>
              <p:cNvPr id="84" name="Line 88">
                <a:extLst>
                  <a:ext uri="{FF2B5EF4-FFF2-40B4-BE49-F238E27FC236}">
                    <a16:creationId xmlns:a16="http://schemas.microsoft.com/office/drawing/2014/main" id="{79F12AF8-4705-7D71-B6FE-6EDCC7F974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85" name="Oval 89">
                <a:extLst>
                  <a:ext uri="{FF2B5EF4-FFF2-40B4-BE49-F238E27FC236}">
                    <a16:creationId xmlns:a16="http://schemas.microsoft.com/office/drawing/2014/main" id="{AFC447D0-DA0F-8793-0AC4-952D434BB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sp>
            <p:nvSpPr>
              <p:cNvPr id="86" name="Oval 90">
                <a:extLst>
                  <a:ext uri="{FF2B5EF4-FFF2-40B4-BE49-F238E27FC236}">
                    <a16:creationId xmlns:a16="http://schemas.microsoft.com/office/drawing/2014/main" id="{A7E38006-3D92-1F41-EC31-735CD6CEF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sp>
            <p:nvSpPr>
              <p:cNvPr id="87" name="Line 91">
                <a:extLst>
                  <a:ext uri="{FF2B5EF4-FFF2-40B4-BE49-F238E27FC236}">
                    <a16:creationId xmlns:a16="http://schemas.microsoft.com/office/drawing/2014/main" id="{9415B126-F33A-991F-8197-E6563C06BE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88" name="Line 92">
                <a:extLst>
                  <a:ext uri="{FF2B5EF4-FFF2-40B4-BE49-F238E27FC236}">
                    <a16:creationId xmlns:a16="http://schemas.microsoft.com/office/drawing/2014/main" id="{3CB960F8-5626-63D6-BA8D-36A1B7FE17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89" name="Line 93">
                <a:extLst>
                  <a:ext uri="{FF2B5EF4-FFF2-40B4-BE49-F238E27FC236}">
                    <a16:creationId xmlns:a16="http://schemas.microsoft.com/office/drawing/2014/main" id="{697C2997-3FC8-094A-1E95-06E20297C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90" name="Line 94">
                <a:extLst>
                  <a:ext uri="{FF2B5EF4-FFF2-40B4-BE49-F238E27FC236}">
                    <a16:creationId xmlns:a16="http://schemas.microsoft.com/office/drawing/2014/main" id="{BFF09BD9-C0E0-928E-BC5D-A3D64DEA6D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91" name="Line 95">
                <a:extLst>
                  <a:ext uri="{FF2B5EF4-FFF2-40B4-BE49-F238E27FC236}">
                    <a16:creationId xmlns:a16="http://schemas.microsoft.com/office/drawing/2014/main" id="{78169F44-BDDB-2148-AA5E-14F18B889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92" name="Line 96">
                <a:extLst>
                  <a:ext uri="{FF2B5EF4-FFF2-40B4-BE49-F238E27FC236}">
                    <a16:creationId xmlns:a16="http://schemas.microsoft.com/office/drawing/2014/main" id="{19155483-82D3-7813-9E25-1F85C446AF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93" name="Line 97">
                <a:extLst>
                  <a:ext uri="{FF2B5EF4-FFF2-40B4-BE49-F238E27FC236}">
                    <a16:creationId xmlns:a16="http://schemas.microsoft.com/office/drawing/2014/main" id="{215A0AB5-223D-661A-A7C6-00BFA7705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</p:grpSp>
        <p:grpSp>
          <p:nvGrpSpPr>
            <p:cNvPr id="80" name="Group 99">
              <a:extLst>
                <a:ext uri="{FF2B5EF4-FFF2-40B4-BE49-F238E27FC236}">
                  <a16:creationId xmlns:a16="http://schemas.microsoft.com/office/drawing/2014/main" id="{CA2D857C-4485-624C-C803-D605FD5DAF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725"/>
              <a:ext cx="300" cy="108"/>
              <a:chOff x="2737" y="1615"/>
              <a:chExt cx="281" cy="133"/>
            </a:xfrm>
          </p:grpSpPr>
          <p:sp>
            <p:nvSpPr>
              <p:cNvPr id="82" name="Rectangle 100">
                <a:extLst>
                  <a:ext uri="{FF2B5EF4-FFF2-40B4-BE49-F238E27FC236}">
                    <a16:creationId xmlns:a16="http://schemas.microsoft.com/office/drawing/2014/main" id="{8F74837D-7BAF-A738-EDFD-1342BC4A4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7" y="1615"/>
                <a:ext cx="281" cy="133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endParaRPr lang="en-CH" altLang="en-CH"/>
              </a:p>
            </p:txBody>
          </p:sp>
          <p:sp>
            <p:nvSpPr>
              <p:cNvPr id="83" name="Line 101">
                <a:extLst>
                  <a:ext uri="{FF2B5EF4-FFF2-40B4-BE49-F238E27FC236}">
                    <a16:creationId xmlns:a16="http://schemas.microsoft.com/office/drawing/2014/main" id="{9A23E065-0DA0-E0E8-5867-6F855AC8C1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774" y="1685"/>
                <a:ext cx="207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8169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¿Cómo funciona un acelerador de partículas</a:t>
            </a:r>
            <a:br>
              <a:rPr lang="es-ES_tradnl" dirty="0"/>
            </a:br>
            <a:r>
              <a:rPr lang="es-ES_tradnl" dirty="0"/>
              <a:t>como el LHC?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7</a:t>
            </a:fld>
            <a:endParaRPr lang="es-ES_tradnl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 dirty="0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 dirty="0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 dirty="0"/>
              <a:t>LHC simplificado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C41CA9A-0079-C843-CB5F-A399FBDEA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649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Cómo funciona un acelerador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8</a:t>
            </a:fld>
            <a:endParaRPr lang="es-ES_tradnl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235432" cy="4476540"/>
            <a:chOff x="3342001" y="1412474"/>
            <a:chExt cx="4235432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5" name="Injection and filling of the machine">
            <a:extLst>
              <a:ext uri="{FF2B5EF4-FFF2-40B4-BE49-F238E27FC236}">
                <a16:creationId xmlns:a16="http://schemas.microsoft.com/office/drawing/2014/main" id="{9E6EC77C-ACF9-D6C3-16DF-11BF4C08294B}"/>
              </a:ext>
            </a:extLst>
          </p:cNvPr>
          <p:cNvSpPr txBox="1"/>
          <p:nvPr/>
        </p:nvSpPr>
        <p:spPr>
          <a:xfrm>
            <a:off x="407989" y="1374573"/>
            <a:ext cx="2566120" cy="923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 dirty="0"/>
              <a:t>Inyección y llenado del acelerador</a:t>
            </a:r>
          </a:p>
          <a:p>
            <a:r>
              <a:rPr lang="es-ES_tradnl" dirty="0">
                <a:solidFill>
                  <a:srgbClr val="0070C0"/>
                </a:solidFill>
              </a:rPr>
              <a:t>Beam 1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C55D4A6-957A-03CA-D720-5BD10ED16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67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F3060C-797A-4F9A-E698-7E5C77CC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4"/>
            <a:ext cx="11376025" cy="552873"/>
          </a:xfrm>
        </p:spPr>
        <p:txBody>
          <a:bodyPr/>
          <a:lstStyle/>
          <a:p>
            <a:r>
              <a:rPr lang="es-ES_tradnl" dirty="0"/>
              <a:t>Cómo funciona un acelerador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4683C-87F2-DDE2-BFD9-797F31456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/>
              <a:t>I. Mases | Aceleradores de partículas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7436BC-8B57-AFAB-359C-56F3AD9E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s-ES_tradnl" smtClean="0"/>
              <a:pPr/>
              <a:t>9</a:t>
            </a:fld>
            <a:endParaRPr lang="es-ES_tradnl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77A3CE1-B05E-ED67-3EF3-74FA3ED5A49F}"/>
              </a:ext>
            </a:extLst>
          </p:cNvPr>
          <p:cNvGrpSpPr/>
          <p:nvPr/>
        </p:nvGrpSpPr>
        <p:grpSpPr>
          <a:xfrm>
            <a:off x="3517492" y="1578729"/>
            <a:ext cx="4477148" cy="4476540"/>
            <a:chOff x="3342001" y="1412474"/>
            <a:chExt cx="4477148" cy="4476540"/>
          </a:xfrm>
        </p:grpSpPr>
        <p:sp>
          <p:nvSpPr>
            <p:cNvPr id="7" name="Circle">
              <a:extLst>
                <a:ext uri="{FF2B5EF4-FFF2-40B4-BE49-F238E27FC236}">
                  <a16:creationId xmlns:a16="http://schemas.microsoft.com/office/drawing/2014/main" id="{D1E54012-5441-67A6-46DD-5C944F4AE50B}"/>
                </a:ext>
              </a:extLst>
            </p:cNvPr>
            <p:cNvSpPr/>
            <p:nvPr/>
          </p:nvSpPr>
          <p:spPr>
            <a:xfrm>
              <a:off x="3541571" y="1412474"/>
              <a:ext cx="4035862" cy="4033052"/>
            </a:xfrm>
            <a:prstGeom prst="ellipse">
              <a:avLst/>
            </a:prstGeom>
            <a:solidFill>
              <a:schemeClr val="bg1"/>
            </a:solidFill>
            <a:ln w="266700">
              <a:solidFill>
                <a:schemeClr val="bg1">
                  <a:lumMod val="75000"/>
                </a:schemeClr>
              </a:solidFill>
            </a:ln>
          </p:spPr>
          <p:txBody>
            <a:bodyPr lIns="45719" rIns="45719" anchor="ctr"/>
            <a:lstStyle/>
            <a:p>
              <a:endParaRPr lang="es-ES_tradnl"/>
            </a:p>
          </p:txBody>
        </p:sp>
        <p:sp>
          <p:nvSpPr>
            <p:cNvPr id="8" name="Beam 1">
              <a:extLst>
                <a:ext uri="{FF2B5EF4-FFF2-40B4-BE49-F238E27FC236}">
                  <a16:creationId xmlns:a16="http://schemas.microsoft.com/office/drawing/2014/main" id="{33CBCBD5-ECE3-2F1C-E9DE-74F39175703C}"/>
                </a:ext>
              </a:extLst>
            </p:cNvPr>
            <p:cNvSpPr txBox="1"/>
            <p:nvPr/>
          </p:nvSpPr>
          <p:spPr>
            <a:xfrm>
              <a:off x="3342001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1</a:t>
              </a:r>
            </a:p>
          </p:txBody>
        </p:sp>
        <p:sp>
          <p:nvSpPr>
            <p:cNvPr id="9" name="Beam 2">
              <a:extLst>
                <a:ext uri="{FF2B5EF4-FFF2-40B4-BE49-F238E27FC236}">
                  <a16:creationId xmlns:a16="http://schemas.microsoft.com/office/drawing/2014/main" id="{A2C2D248-F1BB-6CB2-3668-CD539658B4D5}"/>
                </a:ext>
              </a:extLst>
            </p:cNvPr>
            <p:cNvSpPr txBox="1"/>
            <p:nvPr/>
          </p:nvSpPr>
          <p:spPr>
            <a:xfrm>
              <a:off x="6931729" y="5519682"/>
              <a:ext cx="887420" cy="3693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/>
            <a:p>
              <a:r>
                <a:rPr lang="es-ES_tradnl"/>
                <a:t>Beam 2</a:t>
              </a:r>
            </a:p>
          </p:txBody>
        </p:sp>
      </p:grpSp>
      <p:sp>
        <p:nvSpPr>
          <p:cNvPr id="10" name="Toy Accelerator">
            <a:extLst>
              <a:ext uri="{FF2B5EF4-FFF2-40B4-BE49-F238E27FC236}">
                <a16:creationId xmlns:a16="http://schemas.microsoft.com/office/drawing/2014/main" id="{DB62A662-BD34-6738-93E2-2B657F19FF97}"/>
              </a:ext>
            </a:extLst>
          </p:cNvPr>
          <p:cNvSpPr txBox="1"/>
          <p:nvPr/>
        </p:nvSpPr>
        <p:spPr>
          <a:xfrm>
            <a:off x="4823206" y="2296797"/>
            <a:ext cx="18235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lang="es-ES_tradnl"/>
              <a:t>LHC simplificado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F038881D-7FBB-4029-DF7A-617328688651}"/>
              </a:ext>
            </a:extLst>
          </p:cNvPr>
          <p:cNvSpPr/>
          <p:nvPr/>
        </p:nvSpPr>
        <p:spPr>
          <a:xfrm flipH="1" flipV="1">
            <a:off x="3834388" y="4572836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2" name="Circle">
            <a:extLst>
              <a:ext uri="{FF2B5EF4-FFF2-40B4-BE49-F238E27FC236}">
                <a16:creationId xmlns:a16="http://schemas.microsoft.com/office/drawing/2014/main" id="{4DEB6037-D046-1F91-4514-FC523FD6FE20}"/>
              </a:ext>
            </a:extLst>
          </p:cNvPr>
          <p:cNvSpPr/>
          <p:nvPr/>
        </p:nvSpPr>
        <p:spPr>
          <a:xfrm>
            <a:off x="3717062" y="1578729"/>
            <a:ext cx="4035862" cy="4033052"/>
          </a:xfrm>
          <a:prstGeom prst="ellipse">
            <a:avLst/>
          </a:prstGeom>
          <a:ln w="38100">
            <a:solidFill>
              <a:srgbClr val="0096FF"/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D6CD5E1A-22B0-1593-CD49-C9D6ACFF96F8}"/>
              </a:ext>
            </a:extLst>
          </p:cNvPr>
          <p:cNvSpPr/>
          <p:nvPr/>
        </p:nvSpPr>
        <p:spPr>
          <a:xfrm flipV="1">
            <a:off x="6644297" y="4673340"/>
            <a:ext cx="849750" cy="1523135"/>
          </a:xfrm>
          <a:prstGeom prst="line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txBody>
          <a:bodyPr lIns="45719" rIns="45719"/>
          <a:lstStyle/>
          <a:p>
            <a:endParaRPr lang="es-ES_tradnl"/>
          </a:p>
        </p:txBody>
      </p:sp>
      <p:sp>
        <p:nvSpPr>
          <p:cNvPr id="14" name="Circle">
            <a:extLst>
              <a:ext uri="{FF2B5EF4-FFF2-40B4-BE49-F238E27FC236}">
                <a16:creationId xmlns:a16="http://schemas.microsoft.com/office/drawing/2014/main" id="{00FAE5A0-9CC5-B878-9C39-EB9E2A2AEA75}"/>
              </a:ext>
            </a:extLst>
          </p:cNvPr>
          <p:cNvSpPr/>
          <p:nvPr/>
        </p:nvSpPr>
        <p:spPr>
          <a:xfrm>
            <a:off x="3773090" y="1572947"/>
            <a:ext cx="4035862" cy="4033052"/>
          </a:xfrm>
          <a:prstGeom prst="ellipse">
            <a:avLst/>
          </a:prstGeom>
          <a:ln w="38100">
            <a:solidFill>
              <a:srgbClr val="FF2600">
                <a:alpha val="54355"/>
              </a:srgbClr>
            </a:solidFill>
          </a:ln>
        </p:spPr>
        <p:txBody>
          <a:bodyPr lIns="45719" rIns="45719" anchor="ctr"/>
          <a:lstStyle/>
          <a:p>
            <a:endParaRPr lang="es-ES_tradnl"/>
          </a:p>
        </p:txBody>
      </p:sp>
      <p:sp>
        <p:nvSpPr>
          <p:cNvPr id="15" name="Injection and filling of the machine">
            <a:extLst>
              <a:ext uri="{FF2B5EF4-FFF2-40B4-BE49-F238E27FC236}">
                <a16:creationId xmlns:a16="http://schemas.microsoft.com/office/drawing/2014/main" id="{E5E84569-6CA2-FFFA-FBE5-2B714ACA1F9F}"/>
              </a:ext>
            </a:extLst>
          </p:cNvPr>
          <p:cNvSpPr txBox="1"/>
          <p:nvPr/>
        </p:nvSpPr>
        <p:spPr>
          <a:xfrm>
            <a:off x="407989" y="1374573"/>
            <a:ext cx="2566120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es-ES_tradnl"/>
              <a:t>Inyección y llenado del acelerador</a:t>
            </a:r>
          </a:p>
          <a:p>
            <a:r>
              <a:rPr lang="es-ES_tradnl">
                <a:solidFill>
                  <a:srgbClr val="0070C0"/>
                </a:solidFill>
              </a:rPr>
              <a:t>Beam 1</a:t>
            </a:r>
          </a:p>
          <a:p>
            <a:r>
              <a:rPr lang="es-ES_tradnl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63084F7-676D-74B1-C5B8-318235FB7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27 June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61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2279</TotalTime>
  <Words>1958</Words>
  <Application>Microsoft Macintosh PowerPoint</Application>
  <PresentationFormat>Panorámica</PresentationFormat>
  <Paragraphs>372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5" baseType="lpstr">
      <vt:lpstr>Arial</vt:lpstr>
      <vt:lpstr>Calibri</vt:lpstr>
      <vt:lpstr>Cambria Math</vt:lpstr>
      <vt:lpstr>Comic Sans MS</vt:lpstr>
      <vt:lpstr>Times</vt:lpstr>
      <vt:lpstr>Verdana</vt:lpstr>
      <vt:lpstr>Tema de Office</vt:lpstr>
      <vt:lpstr>Aceleradores de partículas  Ingrid Mases Solé (BE-ABP-INC)  ingrid.mases.sole@cern.ch  </vt:lpstr>
      <vt:lpstr>Aceleradores de Partículas</vt:lpstr>
      <vt:lpstr>Presentación de PowerPoint</vt:lpstr>
      <vt:lpstr>Otras aplicaciones de los aceleradores de partículas</vt:lpstr>
      <vt:lpstr>Otras aplicaciones de los aceleradores de partículas</vt:lpstr>
      <vt:lpstr>Aceleradores lineales y circulares dependiendo de las necesidades</vt:lpstr>
      <vt:lpstr>¿Cómo funciona un acelerador de partículas como el LHC?</vt:lpstr>
      <vt:lpstr>Cómo funciona un acelerador</vt:lpstr>
      <vt:lpstr>Cómo funciona un acelerador</vt:lpstr>
      <vt:lpstr>Cómo funciona un acelerador</vt:lpstr>
      <vt:lpstr>Cómo funciona un acelerador</vt:lpstr>
      <vt:lpstr>Cómo funciona un acelerador</vt:lpstr>
      <vt:lpstr>Presentación de PowerPoint</vt:lpstr>
      <vt:lpstr>Presentación de PowerPoint</vt:lpstr>
      <vt:lpstr>Newton-Lorentz para guiar y acelerar las partículas cargadas </vt:lpstr>
      <vt:lpstr>Aceleración electrostática</vt:lpstr>
      <vt:lpstr>Aceleración con cavidades de radio-frecuencia</vt:lpstr>
      <vt:lpstr>Presentación de PowerPoint</vt:lpstr>
      <vt:lpstr>Dipolos del LHC</vt:lpstr>
      <vt:lpstr>Movimiento transversal: trayectoria</vt:lpstr>
      <vt:lpstr>Cuadrupolos</vt:lpstr>
      <vt:lpstr>Sextupolos (Cromaticidad)</vt:lpstr>
      <vt:lpstr>Efectos que limitan el rendimiento del acelerador</vt:lpstr>
      <vt:lpstr>Inestabilidades del haz de partículas</vt:lpstr>
      <vt:lpstr>Perfil transversal del haz de partículas</vt:lpstr>
      <vt:lpstr>Luminosidad</vt:lpstr>
      <vt:lpstr>Complejo de aceleradores del CERN</vt:lpstr>
      <vt:lpstr>LINAC 4</vt:lpstr>
      <vt:lpstr>PS Booster</vt:lpstr>
      <vt:lpstr>PS: Proton Synchrotron</vt:lpstr>
      <vt:lpstr>SPS</vt:lpstr>
      <vt:lpstr>LHC</vt:lpstr>
      <vt:lpstr>Presentación de PowerPoint</vt:lpstr>
      <vt:lpstr>Rendimiento del LHC.  Luminosidad integrada</vt:lpstr>
      <vt:lpstr>Presentación de PowerPoint</vt:lpstr>
      <vt:lpstr>Future Circular Collider (FCC) </vt:lpstr>
      <vt:lpstr>CLIC (Compact LInear Collider ) </vt:lpstr>
      <vt:lpstr>¡Muchas gracias!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work</dc:title>
  <dc:creator>Ingrid Mases Sole</dc:creator>
  <cp:lastModifiedBy>Ingrid Mases Sole</cp:lastModifiedBy>
  <cp:revision>151</cp:revision>
  <dcterms:created xsi:type="dcterms:W3CDTF">2022-07-05T12:03:51Z</dcterms:created>
  <dcterms:modified xsi:type="dcterms:W3CDTF">2023-06-26T18:56:18Z</dcterms:modified>
</cp:coreProperties>
</file>