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98" r:id="rId3"/>
    <p:sldId id="271" r:id="rId4"/>
    <p:sldId id="302" r:id="rId5"/>
    <p:sldId id="299" r:id="rId6"/>
    <p:sldId id="300" r:id="rId7"/>
    <p:sldId id="301" r:id="rId8"/>
    <p:sldId id="295" r:id="rId9"/>
    <p:sldId id="257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700" autoAdjust="0"/>
  </p:normalViewPr>
  <p:slideViewPr>
    <p:cSldViewPr>
      <p:cViewPr varScale="1">
        <p:scale>
          <a:sx n="77" d="100"/>
          <a:sy n="77" d="100"/>
        </p:scale>
        <p:origin x="-5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5F965-1F57-4958-B311-07005FE7AB40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C09CE-117B-49D3-8BCA-DDAE721A3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581400" cy="365125"/>
          </a:xfrm>
        </p:spPr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23/03/2011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7338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L1Calo Joint Meeting 23/25th-17th March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gray">
          <a:xfrm>
            <a:off x="1143000" y="1447800"/>
            <a:ext cx="7423150" cy="3175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GB" sz="2400" b="0">
              <a:latin typeface="Tahoma" pitchFamily="34" charset="0"/>
            </a:endParaRPr>
          </a:p>
        </p:txBody>
      </p:sp>
      <p:pic>
        <p:nvPicPr>
          <p:cNvPr id="9" name="Picture 14" descr="BhamATLAS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6064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ClusterAl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33400"/>
            <a:ext cx="77787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9CF46-7992-4875-B408-1955E4CDB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259079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L1Calo Joint Meeting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First time in Cambridge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Thanks to Mark for organizing</a:t>
            </a:r>
          </a:p>
          <a:p>
            <a:r>
              <a:rPr lang="en-US" dirty="0" smtClean="0"/>
              <a:t>pleasant welcome/location/weather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Arrangements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572000"/>
          </a:xfrm>
        </p:spPr>
        <p:txBody>
          <a:bodyPr>
            <a:noAutofit/>
          </a:bodyPr>
          <a:lstStyle/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Introductions…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Over to Mark…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random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362200"/>
            <a:ext cx="7315200" cy="3763963"/>
          </a:xfrm>
        </p:spPr>
        <p:txBody>
          <a:bodyPr/>
          <a:lstStyle/>
          <a:p>
            <a:r>
              <a:rPr lang="en-US" dirty="0" smtClean="0"/>
              <a:t>LHC/ATLAS startup performance</a:t>
            </a:r>
          </a:p>
          <a:p>
            <a:r>
              <a:rPr lang="en-US" dirty="0" smtClean="0"/>
              <a:t>Old problems</a:t>
            </a:r>
          </a:p>
          <a:p>
            <a:r>
              <a:rPr lang="en-US" dirty="0" smtClean="0"/>
              <a:t>New problems</a:t>
            </a:r>
          </a:p>
          <a:p>
            <a:r>
              <a:rPr lang="en-US" dirty="0" smtClean="0"/>
              <a:t>Upgrade</a:t>
            </a:r>
          </a:p>
          <a:p>
            <a:r>
              <a:rPr lang="en-US" dirty="0" smtClean="0"/>
              <a:t>Meeting 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daytotal_ilu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1160" y="1905000"/>
            <a:ext cx="5726190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start-up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5410200" y="1905000"/>
            <a:ext cx="3429000" cy="4373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20 pb</a:t>
            </a:r>
            <a:r>
              <a:rPr lang="en-US" baseline="30000" dirty="0" smtClean="0"/>
              <a:t>-1</a:t>
            </a:r>
            <a:r>
              <a:rPr lang="en-US" dirty="0" smtClean="0"/>
              <a:t> delivered in (less than) one week</a:t>
            </a:r>
          </a:p>
          <a:p>
            <a:pPr lvl="1"/>
            <a:r>
              <a:rPr lang="en-US" dirty="0" smtClean="0"/>
              <a:t>14 pb</a:t>
            </a:r>
            <a:r>
              <a:rPr lang="en-US" baseline="30000" dirty="0" smtClean="0"/>
              <a:t>-1</a:t>
            </a:r>
            <a:r>
              <a:rPr lang="en-US" dirty="0" smtClean="0"/>
              <a:t> with ATLAS magnets off!  </a:t>
            </a:r>
            <a:r>
              <a:rPr lang="en-US" sz="3500" b="1" dirty="0" smtClean="0">
                <a:solidFill>
                  <a:srgbClr val="FF0000"/>
                </a:solidFill>
                <a:sym typeface="Wingdings"/>
              </a:rPr>
              <a:t>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New record luminosity of 2.5x10</a:t>
            </a:r>
            <a:r>
              <a:rPr lang="en-US" baseline="30000" dirty="0" smtClean="0"/>
              <a:t>32</a:t>
            </a:r>
            <a:r>
              <a:rPr lang="en-US" dirty="0" smtClean="0"/>
              <a:t> achieved</a:t>
            </a:r>
          </a:p>
          <a:p>
            <a:pPr lvl="1"/>
            <a:r>
              <a:rPr lang="en-US" dirty="0" smtClean="0"/>
              <a:t>With 194 colliding bunches</a:t>
            </a:r>
          </a:p>
          <a:p>
            <a:pPr lvl="1"/>
            <a:r>
              <a:rPr lang="en-US" dirty="0" smtClean="0"/>
              <a:t>75 ns spacing</a:t>
            </a:r>
          </a:p>
          <a:p>
            <a:r>
              <a:rPr lang="en-US" dirty="0" smtClean="0"/>
              <a:t>Large in and out-of-time pile-up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1752600" y="3505200"/>
            <a:ext cx="2514600" cy="1828800"/>
            <a:chOff x="1752600" y="3505200"/>
            <a:chExt cx="2514600" cy="1828800"/>
          </a:xfrm>
        </p:grpSpPr>
        <p:sp>
          <p:nvSpPr>
            <p:cNvPr id="29" name="TextBox 28"/>
            <p:cNvSpPr txBox="1"/>
            <p:nvPr/>
          </p:nvSpPr>
          <p:spPr>
            <a:xfrm>
              <a:off x="1752600" y="3505200"/>
              <a:ext cx="1969578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FF0000"/>
                  </a:solidFill>
                </a:rPr>
                <a:t>My last shift</a:t>
              </a:r>
            </a:p>
            <a:p>
              <a:pPr algn="ctr"/>
              <a:r>
                <a:rPr lang="en-US" sz="2800" dirty="0" smtClean="0">
                  <a:solidFill>
                    <a:srgbClr val="FF0000"/>
                  </a:solidFill>
                </a:rPr>
                <a:t>Ended here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6200000" flipH="1">
              <a:off x="3429000" y="4495800"/>
              <a:ext cx="990600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Arrow Connector 34"/>
          <p:cNvCxnSpPr/>
          <p:nvPr/>
        </p:nvCxnSpPr>
        <p:spPr>
          <a:xfrm>
            <a:off x="304800" y="61722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</a:t>
            </a:r>
            <a:r>
              <a:rPr lang="en-US" dirty="0" err="1" smtClean="0"/>
              <a:t>favourites</a:t>
            </a:r>
            <a:r>
              <a:rPr lang="en-US" dirty="0" smtClean="0"/>
              <a:t>: Noise bursts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029200"/>
            <a:ext cx="7467600" cy="13716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EM3_EMPTY (and other cosmic triggers) are/have always been unstable with beam</a:t>
            </a:r>
          </a:p>
          <a:p>
            <a:pPr lvl="1"/>
            <a:r>
              <a:rPr lang="en-US" dirty="0" smtClean="0"/>
              <a:t>Was mostly stable before beam </a:t>
            </a:r>
            <a:r>
              <a:rPr lang="en-US" dirty="0" smtClean="0"/>
              <a:t>arrived this year</a:t>
            </a:r>
            <a:endParaRPr lang="en-US" dirty="0" smtClean="0"/>
          </a:p>
          <a:p>
            <a:r>
              <a:rPr lang="en-US" dirty="0" smtClean="0"/>
              <a:t>This morning: 3 kHz input rate coming from one tower in </a:t>
            </a:r>
            <a:r>
              <a:rPr lang="en-US" dirty="0" err="1" smtClean="0"/>
              <a:t>Larg</a:t>
            </a:r>
            <a:endParaRPr lang="en-US" dirty="0" smtClean="0"/>
          </a:p>
          <a:p>
            <a:r>
              <a:rPr lang="en-US" dirty="0" smtClean="0"/>
              <a:t>At least the EMPTY bunch-group is getting smaller…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 descr="em3_empt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524000"/>
            <a:ext cx="8436633" cy="34932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24200" y="1905000"/>
            <a:ext cx="3115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Some rates @ 8:00 AM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</a:t>
            </a:r>
            <a:r>
              <a:rPr lang="en-US" dirty="0" err="1" smtClean="0"/>
              <a:t>favourites</a:t>
            </a:r>
            <a:r>
              <a:rPr lang="en-US" dirty="0" smtClean="0"/>
              <a:t>: Overlap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362200"/>
            <a:ext cx="2971800" cy="3429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(famous) cables are now cut</a:t>
            </a:r>
          </a:p>
          <a:p>
            <a:r>
              <a:rPr lang="en-US" dirty="0" smtClean="0"/>
              <a:t>As expected, that’s not the end of the story</a:t>
            </a:r>
          </a:p>
          <a:p>
            <a:r>
              <a:rPr lang="en-US" dirty="0" smtClean="0"/>
              <a:t>Dedicated runs over the w/e helped with debugging</a:t>
            </a:r>
          </a:p>
          <a:p>
            <a:r>
              <a:rPr lang="en-US" dirty="0" smtClean="0"/>
              <a:t>Hot news, bug in TBB delay setting found</a:t>
            </a:r>
          </a:p>
          <a:p>
            <a:r>
              <a:rPr lang="en-US" dirty="0" smtClean="0"/>
              <a:t>Damien is working on a new set of delays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ppm_em_2d_etaPhi_tt_adc_MaxTimesli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1676400"/>
            <a:ext cx="5505450" cy="4658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Old </a:t>
            </a:r>
            <a:r>
              <a:rPr lang="en-US" sz="3600" dirty="0" err="1" smtClean="0"/>
              <a:t>favourites</a:t>
            </a:r>
            <a:r>
              <a:rPr lang="en-US" sz="3600" dirty="0" smtClean="0"/>
              <a:t>: Pedestal Oscillations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1"/>
            <a:ext cx="3352800" cy="3962399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Nice plot picked up by an alert shifter</a:t>
            </a:r>
          </a:p>
          <a:p>
            <a:pPr lvl="1"/>
            <a:r>
              <a:rPr lang="en-US" sz="2000" dirty="0" smtClean="0"/>
              <a:t>Note that EM3 rate  (70 kHz)</a:t>
            </a:r>
          </a:p>
          <a:p>
            <a:pPr lvl="1"/>
            <a:r>
              <a:rPr lang="en-US" sz="2000" dirty="0" smtClean="0"/>
              <a:t>About 5% of interaction rate</a:t>
            </a:r>
          </a:p>
          <a:p>
            <a:r>
              <a:rPr lang="en-US" sz="2400" dirty="0" smtClean="0"/>
              <a:t>6/7 minute oscillations seen before</a:t>
            </a:r>
          </a:p>
          <a:p>
            <a:r>
              <a:rPr lang="en-US" sz="2400" dirty="0" smtClean="0"/>
              <a:t>Driven by pedestal variation with cooling water temperature</a:t>
            </a:r>
          </a:p>
          <a:p>
            <a:r>
              <a:rPr lang="en-US" sz="2400" dirty="0" smtClean="0"/>
              <a:t>Was this a pedestal drift?</a:t>
            </a:r>
          </a:p>
          <a:p>
            <a:r>
              <a:rPr lang="en-US" sz="2400" dirty="0" smtClean="0"/>
              <a:t>Or is EM3 really on edge with current pile-up?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em3modul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1752600"/>
            <a:ext cx="5007734" cy="3418741"/>
          </a:xfrm>
          <a:prstGeom prst="rect">
            <a:avLst/>
          </a:prstGeom>
        </p:spPr>
      </p:pic>
      <p:pic>
        <p:nvPicPr>
          <p:cNvPr id="8" name="Picture 7" descr="RackY10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5257800"/>
            <a:ext cx="2633165" cy="1200150"/>
          </a:xfrm>
          <a:prstGeom prst="rect">
            <a:avLst/>
          </a:prstGeom>
        </p:spPr>
      </p:pic>
      <p:pic>
        <p:nvPicPr>
          <p:cNvPr id="9" name="Picture 8" descr="L1_J5_EMPT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4724400"/>
            <a:ext cx="2438400" cy="16938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77000" y="2133600"/>
            <a:ext cx="1567160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EM3 yesterday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5562600"/>
            <a:ext cx="1124026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J5 in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problems: HV trips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2819400" cy="4343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EM energy distribution looks very even</a:t>
            </a:r>
          </a:p>
          <a:p>
            <a:r>
              <a:rPr lang="en-US" dirty="0" smtClean="0"/>
              <a:t>And almost complete</a:t>
            </a:r>
          </a:p>
          <a:p>
            <a:pPr lvl="1"/>
            <a:r>
              <a:rPr lang="en-US" dirty="0" smtClean="0"/>
              <a:t>It </a:t>
            </a:r>
            <a:r>
              <a:rPr lang="en-US" b="1" dirty="0" smtClean="0"/>
              <a:t>was</a:t>
            </a:r>
            <a:r>
              <a:rPr lang="en-US" dirty="0" smtClean="0"/>
              <a:t> complete last week</a:t>
            </a:r>
          </a:p>
          <a:p>
            <a:r>
              <a:rPr lang="en-US" dirty="0" smtClean="0"/>
              <a:t>But HV gone entirely on 4 towers</a:t>
            </a:r>
          </a:p>
          <a:p>
            <a:pPr lvl="1"/>
            <a:r>
              <a:rPr lang="en-US" dirty="0" smtClean="0"/>
              <a:t>First time this has happened in </a:t>
            </a:r>
            <a:r>
              <a:rPr lang="en-US" dirty="0" err="1" smtClean="0"/>
              <a:t>LArg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 descr="ppm_em_2d_etaPhi_tt_lut_Threshold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1752600"/>
            <a:ext cx="5200650" cy="440055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7391400" y="2819400"/>
            <a:ext cx="381000" cy="381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52634" y="3276600"/>
            <a:ext cx="1253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HV trip</a:t>
            </a:r>
          </a:p>
          <a:p>
            <a:pPr algn="ctr"/>
            <a:r>
              <a:rPr lang="en-US" dirty="0" smtClean="0"/>
              <a:t>(both lines)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257800" y="4419600"/>
            <a:ext cx="304800" cy="3048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638800" y="4191000"/>
            <a:ext cx="888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known</a:t>
            </a:r>
          </a:p>
          <a:p>
            <a:pPr algn="ctr"/>
            <a:r>
              <a:rPr lang="en-US" dirty="0" smtClean="0"/>
              <a:t>overlap</a:t>
            </a:r>
          </a:p>
          <a:p>
            <a:pPr algn="ctr"/>
            <a:r>
              <a:rPr lang="en-US" dirty="0" smtClean="0"/>
              <a:t>noise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Upgrade (and Operation)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01000" cy="43735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Our first Upgrade has already happened</a:t>
            </a:r>
          </a:p>
          <a:p>
            <a:pPr lvl="1"/>
            <a:r>
              <a:rPr lang="en-GB" dirty="0" smtClean="0"/>
              <a:t>XS trigger implemented/tested/working</a:t>
            </a:r>
          </a:p>
          <a:p>
            <a:r>
              <a:rPr lang="en-GB" dirty="0" smtClean="0"/>
              <a:t>Will it open the floodgates:</a:t>
            </a:r>
          </a:p>
          <a:p>
            <a:pPr lvl="1"/>
            <a:r>
              <a:rPr lang="en-GB" dirty="0" smtClean="0"/>
              <a:t>XS improvements</a:t>
            </a:r>
          </a:p>
          <a:p>
            <a:pPr lvl="1"/>
            <a:r>
              <a:rPr lang="en-GB" dirty="0" smtClean="0"/>
              <a:t>Multiplicity ‘de-scoping’</a:t>
            </a:r>
          </a:p>
          <a:p>
            <a:pPr lvl="2"/>
            <a:r>
              <a:rPr lang="en-GB" dirty="0" smtClean="0"/>
              <a:t>Request for only 2 bits for some thresholds</a:t>
            </a:r>
          </a:p>
          <a:p>
            <a:r>
              <a:rPr lang="en-GB" dirty="0" smtClean="0"/>
              <a:t>Some improvements are possible with or without:</a:t>
            </a:r>
          </a:p>
          <a:p>
            <a:pPr lvl="1"/>
            <a:r>
              <a:rPr lang="en-GB" dirty="0" smtClean="0"/>
              <a:t>CMM++</a:t>
            </a:r>
          </a:p>
          <a:p>
            <a:pPr lvl="1"/>
            <a:r>
              <a:rPr lang="en-GB" dirty="0" smtClean="0"/>
              <a:t>Topological Processor</a:t>
            </a:r>
          </a:p>
          <a:p>
            <a:pPr lvl="1"/>
            <a:r>
              <a:rPr lang="en-GB" dirty="0" smtClean="0"/>
              <a:t>New MCMs</a:t>
            </a:r>
          </a:p>
          <a:p>
            <a:r>
              <a:rPr lang="en-GB" dirty="0" smtClean="0"/>
              <a:t>Long term planning for Phase I and Phase II required</a:t>
            </a:r>
          </a:p>
          <a:p>
            <a:pPr lvl="1"/>
            <a:r>
              <a:rPr lang="en-GB" dirty="0" smtClean="0"/>
              <a:t>But let’s not forget L1Calo is needed right now too</a:t>
            </a:r>
          </a:p>
          <a:p>
            <a:pPr lvl="1"/>
            <a:r>
              <a:rPr lang="en-GB" dirty="0" smtClean="0"/>
              <a:t>High pile-up samples are arriving as we speak</a:t>
            </a:r>
          </a:p>
          <a:p>
            <a:pPr lvl="2"/>
            <a:r>
              <a:rPr lang="en-GB" dirty="0" smtClean="0"/>
              <a:t>They arrive quicker at Point 1 than in MC now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14800" y="4038600"/>
            <a:ext cx="2678490" cy="646331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But options improve as we</a:t>
            </a:r>
          </a:p>
          <a:p>
            <a:pPr algn="ctr"/>
            <a:r>
              <a:rPr lang="en-US" dirty="0" smtClean="0"/>
              <a:t>build more of these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57912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Wednesday</a:t>
            </a:r>
          </a:p>
          <a:p>
            <a:pPr lvl="1"/>
            <a:r>
              <a:rPr lang="en-US" sz="2400" dirty="0" smtClean="0"/>
              <a:t>AM: Operation in 2011</a:t>
            </a:r>
          </a:p>
          <a:p>
            <a:pPr lvl="1"/>
            <a:r>
              <a:rPr lang="en-US" sz="2400" dirty="0" smtClean="0"/>
              <a:t>PM: Upgrade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Thursday</a:t>
            </a:r>
          </a:p>
          <a:p>
            <a:pPr lvl="1"/>
            <a:r>
              <a:rPr lang="en-US" sz="2400" dirty="0" smtClean="0"/>
              <a:t>AM: Calibration, Analysis, Physics</a:t>
            </a:r>
          </a:p>
          <a:p>
            <a:pPr lvl="1"/>
            <a:r>
              <a:rPr lang="en-US" sz="2400" dirty="0" smtClean="0"/>
              <a:t>PM: Humboldt and Upgrade Overflow</a:t>
            </a:r>
          </a:p>
          <a:p>
            <a:pPr lvl="1"/>
            <a:r>
              <a:rPr lang="en-US" sz="2400" dirty="0" smtClean="0"/>
              <a:t>PM: Management Meeting</a:t>
            </a:r>
          </a:p>
          <a:p>
            <a:pPr lvl="1"/>
            <a:r>
              <a:rPr lang="en-US" sz="2400" dirty="0" smtClean="0"/>
              <a:t>Group Meal (Emma Hall)</a:t>
            </a:r>
          </a:p>
          <a:p>
            <a:pPr lvl="1">
              <a:buNone/>
            </a:pPr>
            <a:endParaRPr lang="en-US" sz="2400" dirty="0" smtClean="0"/>
          </a:p>
          <a:p>
            <a:r>
              <a:rPr lang="en-US" sz="2800" dirty="0" smtClean="0"/>
              <a:t>Friday</a:t>
            </a:r>
          </a:p>
          <a:p>
            <a:pPr lvl="1"/>
            <a:r>
              <a:rPr lang="en-US" sz="2400" dirty="0" smtClean="0"/>
              <a:t>Missing Energy Significance and Wrap-Up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23/03/2011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CF46-7992-4875-B408-1955E4CDBF8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L1Calo Joint Meeting 23/25th-17th March 2011</a:t>
            </a:r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486400" y="2133600"/>
            <a:ext cx="3276600" cy="16764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Note to speakers: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noProof="0" dirty="0" smtClean="0"/>
              <a:t>Make sure work background is clear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noProof="0" dirty="0" smtClean="0"/>
              <a:t>Try to avoid L1Calo jargon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715000" y="4876800"/>
            <a:ext cx="2971800" cy="9144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/>
              <a:t>All sessions on same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/>
              <a:t>EVO meeting ID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</TotalTime>
  <Words>516</Words>
  <Application>Microsoft Office PowerPoint</Application>
  <PresentationFormat>On-screen Show (4:3)</PresentationFormat>
  <Paragraphs>123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L1Calo Joint Meeting First time in Cambridge</vt:lpstr>
      <vt:lpstr>A few random thoughts</vt:lpstr>
      <vt:lpstr>2011 start-up</vt:lpstr>
      <vt:lpstr>Old favourites: Noise bursts</vt:lpstr>
      <vt:lpstr>Old favourites: Overlap</vt:lpstr>
      <vt:lpstr>Old favourites: Pedestal Oscillations</vt:lpstr>
      <vt:lpstr>New problems: HV trips</vt:lpstr>
      <vt:lpstr>Upgrade (and Operation)</vt:lpstr>
      <vt:lpstr>Meeting Structure</vt:lpstr>
      <vt:lpstr>Arrangements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Template</dc:title>
  <dc:creator>hillier</dc:creator>
  <cp:lastModifiedBy>Hillier</cp:lastModifiedBy>
  <cp:revision>109</cp:revision>
  <dcterms:created xsi:type="dcterms:W3CDTF">2008-09-29T19:31:40Z</dcterms:created>
  <dcterms:modified xsi:type="dcterms:W3CDTF">2011-03-23T07:55:57Z</dcterms:modified>
</cp:coreProperties>
</file>