
<file path=[Content_Types].xml><?xml version="1.0" encoding="utf-8"?>
<Types xmlns="http://schemas.openxmlformats.org/package/2006/content-types">
  <Override PartName="/docProps/core.xml" ContentType="application/vnd.openxmlformats-package.core-properties+xml"/>
  <Default Extension="rels" ContentType="application/vnd.openxmlformats-package.relationships+xml"/>
  <Override PartName="/ppt/theme/theme3.xml" ContentType="application/vnd.openxmlformats-officedocument.them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Layouts/slideLayout1.xml" ContentType="application/vnd.openxmlformats-officedocument.presentationml.slideLayout+xml"/>
  <Default Extension="png" ContentType="image/png"/>
  <Default Extension="xml" ContentType="application/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slides/slide4.xml" ContentType="application/vnd.openxmlformats-officedocument.presentationml.slide+xml"/>
  <Override PartName="/ppt/theme/theme2.xml" ContentType="application/vnd.openxmlformats-officedocument.theme+xml"/>
  <Override PartName="/ppt/viewProps.xml" ContentType="application/vnd.openxmlformats-officedocument.presentationml.viewProps+xml"/>
  <Override PartName="/ppt/notesSlides/notesSlide1.xml" ContentType="application/vnd.openxmlformats-officedocument.presentationml.notesSlide+xml"/>
  <Default Extension="tiff" ContentType="image/tiff"/>
  <Override PartName="/ppt/slides/slide6.xml" ContentType="application/vnd.openxmlformats-officedocument.presentationml.slide+xml"/>
  <Default Extension="gif" ContentType="image/gif"/>
  <Default Extension="jpeg" ContentType="image/jpeg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slideLayouts/slideLayout2.xml" ContentType="application/vnd.openxmlformats-officedocument.presentationml.slideLayout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slides/slide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firstSlideNum="0" showSpecialPlsOnTitleSld="0" saveSubsetFonts="1" autoCompressPictures="0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256" r:id="rId2"/>
    <p:sldId id="707" r:id="rId3"/>
    <p:sldId id="709" r:id="rId4"/>
    <p:sldId id="718" r:id="rId5"/>
    <p:sldId id="719" r:id="rId6"/>
    <p:sldId id="720" r:id="rId7"/>
    <p:sldId id="721" r:id="rId8"/>
  </p:sldIdLst>
  <p:sldSz cx="9144000" cy="6858000" type="screen4x3"/>
  <p:notesSz cx="6858000" cy="9144000"/>
  <p:custDataLst>
    <p:tags r:id="rId12"/>
  </p:custDataLst>
  <p:defaultTextStyle>
    <a:defPPr>
      <a:defRPr lang="en-GB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457200" rtl="0" eaLnBrk="1" latinLnBrk="0" hangingPunct="1">
      <a:defRPr b="1"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0000FF"/>
    <a:srgbClr val="FF0000"/>
    <a:srgbClr val="FFFFCC"/>
    <a:srgbClr val="D60093"/>
    <a:srgbClr val="008000"/>
    <a:srgbClr val="00FF00"/>
    <a:srgbClr val="FFB8EE"/>
    <a:srgbClr val="FF6FCF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horzBarState="maximized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472" y="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8" d="100"/>
          <a:sy n="68" d="100"/>
        </p:scale>
        <p:origin x="-1834" y="-58"/>
      </p:cViewPr>
      <p:guideLst>
        <p:guide orient="horz" pos="2880"/>
        <p:guide pos="216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tags" Target="tags/tag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969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969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969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8884A5A1-8CE2-FA4A-B40C-F2B5838831B8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901666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09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409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5C74E957-CA6F-6046-B129-C9B972DB0DE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6944527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ＭＳ Ｐゴシック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0801ACD-E36E-FF47-9C8D-EFDC8AC70323}" type="slidenum">
              <a:rPr lang="en-GB"/>
              <a:pPr/>
              <a:t>0</a:t>
            </a:fld>
            <a:endParaRPr lang="en-GB"/>
          </a:p>
        </p:txBody>
      </p:sp>
      <p:sp>
        <p:nvSpPr>
          <p:cNvPr id="112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8"/>
          <p:cNvSpPr>
            <a:spLocks noChangeShapeType="1"/>
          </p:cNvSpPr>
          <p:nvPr userDrawn="1"/>
        </p:nvSpPr>
        <p:spPr bwMode="auto">
          <a:xfrm>
            <a:off x="36513" y="663257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3" name="Rectangle 10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Cambridge, 23/3/2011</a:t>
            </a: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FE1641-296B-2C44-87B7-A7872EB22CDB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Cambridge, 23/3/2011</a:t>
            </a:r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-28575"/>
            <a:ext cx="8240713" cy="6154738"/>
          </a:xfrm>
        </p:spPr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C6D09BA-52C2-B64C-B575-3EF3BF4580A3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Cambridge, 23/3/2011</a:t>
            </a: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Relationship Id="rId5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-28575"/>
            <a:ext cx="8229600" cy="865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68413"/>
            <a:ext cx="8229600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4"/>
            <a:endParaRPr lang="en-US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5400" y="6597650"/>
            <a:ext cx="339407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GB" smtClean="0"/>
              <a:t>Cambridge, 23/3/2011</a:t>
            </a: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59765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4200" y="65976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</a:defRPr>
            </a:lvl1pPr>
          </a:lstStyle>
          <a:p>
            <a:fld id="{C0B5C053-A5AA-F34D-A094-F1E190F0E9DC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0" y="800100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sp>
        <p:nvSpPr>
          <p:cNvPr id="1032" name="Line 8"/>
          <p:cNvSpPr>
            <a:spLocks noChangeShapeType="1"/>
          </p:cNvSpPr>
          <p:nvPr userDrawn="1"/>
        </p:nvSpPr>
        <p:spPr bwMode="auto">
          <a:xfrm>
            <a:off x="36513" y="6632575"/>
            <a:ext cx="9144000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pPr>
              <a:defRPr/>
            </a:pPr>
            <a:endParaRPr lang="en-US"/>
          </a:p>
        </p:txBody>
      </p:sp>
      <p:pic>
        <p:nvPicPr>
          <p:cNvPr id="13" name="Picture 12" descr="cu.gif"/>
          <p:cNvPicPr>
            <a:picLocks noChangeAspect="1"/>
          </p:cNvPicPr>
          <p:nvPr userDrawn="1"/>
        </p:nvPicPr>
        <p:blipFill>
          <a:blip r:embed="rId5"/>
          <a:srcRect t="10870" r="80769" b="-1171"/>
          <a:stretch>
            <a:fillRect/>
          </a:stretch>
        </p:blipFill>
        <p:spPr>
          <a:xfrm>
            <a:off x="228600" y="76200"/>
            <a:ext cx="609600" cy="6858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defRPr sz="2000" b="1">
          <a:solidFill>
            <a:schemeClr val="accent2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6"/>
          <p:cNvSpPr>
            <a:spLocks noChangeArrowheads="1"/>
          </p:cNvSpPr>
          <p:nvPr/>
        </p:nvSpPr>
        <p:spPr bwMode="auto">
          <a:xfrm>
            <a:off x="2300288" y="1701788"/>
            <a:ext cx="4648200" cy="60960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</a:bodyPr>
          <a:lstStyle/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de-DE" dirty="0">
                <a:solidFill>
                  <a:schemeClr val="tx1"/>
                </a:solidFill>
              </a:rPr>
              <a:t>Mark Thomson </a:t>
            </a:r>
          </a:p>
          <a:p>
            <a:pPr algn="ctr">
              <a:lnSpc>
                <a:spcPct val="80000"/>
              </a:lnSpc>
              <a:spcBef>
                <a:spcPct val="20000"/>
              </a:spcBef>
            </a:pPr>
            <a:r>
              <a:rPr lang="de-DE" dirty="0">
                <a:solidFill>
                  <a:schemeClr val="tx1"/>
                </a:solidFill>
              </a:rPr>
              <a:t>University of Cambridge</a:t>
            </a:r>
          </a:p>
        </p:txBody>
      </p:sp>
      <p:sp>
        <p:nvSpPr>
          <p:cNvPr id="10245" name="Rectangle 26"/>
          <p:cNvSpPr>
            <a:spLocks noChangeArrowheads="1"/>
          </p:cNvSpPr>
          <p:nvPr/>
        </p:nvSpPr>
        <p:spPr bwMode="auto">
          <a:xfrm>
            <a:off x="-107950" y="923764"/>
            <a:ext cx="9324975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3200" dirty="0" smtClean="0">
                <a:solidFill>
                  <a:srgbClr val="FF0000"/>
                </a:solidFill>
              </a:rPr>
              <a:t>Cambridge Meeting</a:t>
            </a:r>
          </a:p>
          <a:p>
            <a:pPr algn="ctr"/>
            <a:r>
              <a:rPr lang="en-GB" sz="3200" dirty="0" smtClean="0">
                <a:solidFill>
                  <a:srgbClr val="FF0000"/>
                </a:solidFill>
              </a:rPr>
              <a:t>A Few Opening Words..</a:t>
            </a:r>
            <a:br>
              <a:rPr lang="en-GB" sz="3200" dirty="0" smtClean="0">
                <a:solidFill>
                  <a:srgbClr val="FF0000"/>
                </a:solidFill>
              </a:rPr>
            </a:br>
            <a:r>
              <a:rPr lang="en-GB" sz="3200" dirty="0">
                <a:solidFill>
                  <a:srgbClr val="FF0000"/>
                </a:solidFill>
              </a:rPr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9435" t="-139"/>
          <a:stretch/>
        </p:blipFill>
        <p:spPr>
          <a:xfrm>
            <a:off x="4680012" y="2492476"/>
            <a:ext cx="4253447" cy="3527324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1" t="12274" r="2768" b="25489"/>
          <a:stretch/>
        </p:blipFill>
        <p:spPr>
          <a:xfrm>
            <a:off x="431540" y="2491408"/>
            <a:ext cx="4134247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2"/>
          </p:nvPr>
        </p:nvSpPr>
        <p:spPr>
          <a:xfrm>
            <a:off x="25400" y="6597650"/>
            <a:ext cx="3394075" cy="476250"/>
          </a:xfrm>
        </p:spPr>
        <p:txBody>
          <a:bodyPr/>
          <a:lstStyle/>
          <a:p>
            <a:r>
              <a:rPr lang="en-GB" smtClean="0"/>
              <a:t>Cambridge, 23/3/2011</a:t>
            </a:r>
            <a:endParaRPr lang="en-GB" dirty="0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381000" y="892076"/>
            <a:ext cx="8404865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400" dirty="0" smtClean="0"/>
              <a:t> Firstly, welcome to Cambridge !</a:t>
            </a:r>
            <a:endParaRPr lang="en-US" sz="2400" dirty="0" smtClean="0">
              <a:solidFill>
                <a:schemeClr val="tx2"/>
              </a:solidFill>
            </a:endParaRP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/>
              <a:t> this is one of the nicest times of </a:t>
            </a:r>
            <a:r>
              <a:rPr lang="en-US" sz="2400" dirty="0" smtClean="0"/>
              <a:t>year</a:t>
            </a:r>
          </a:p>
          <a:p>
            <a:pPr lvl="2">
              <a:buClr>
                <a:srgbClr val="FF0000"/>
              </a:buClr>
              <a:buFont typeface="Arial"/>
              <a:buChar char="•"/>
            </a:pPr>
            <a:r>
              <a:rPr lang="en-US" sz="2400" dirty="0" smtClean="0"/>
              <a:t> Spring in full flow…</a:t>
            </a:r>
            <a:endParaRPr lang="en-US" sz="24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/>
              <a:t> </a:t>
            </a:r>
            <a:r>
              <a:rPr lang="en-US" sz="2400" dirty="0" smtClean="0"/>
              <a:t>the town is relatively empty</a:t>
            </a:r>
          </a:p>
          <a:p>
            <a:pPr marL="1200150" lvl="2" indent="-285750">
              <a:buClr>
                <a:srgbClr val="FF0000"/>
              </a:buClr>
              <a:buFont typeface="Arial"/>
              <a:buChar char="•"/>
            </a:pPr>
            <a:r>
              <a:rPr lang="en-US" sz="2400" dirty="0" smtClean="0"/>
              <a:t>most of the undergraduates are on Easter break</a:t>
            </a:r>
          </a:p>
          <a:p>
            <a:pPr marL="1200150" lvl="2" indent="-285750">
              <a:buClr>
                <a:srgbClr val="FF0000"/>
              </a:buClr>
              <a:buFont typeface="Arial"/>
              <a:buChar char="•"/>
            </a:pPr>
            <a:r>
              <a:rPr lang="en-US" sz="2400" dirty="0" smtClean="0"/>
              <a:t>relatively few tourists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400" dirty="0" smtClean="0"/>
              <a:t> </a:t>
            </a:r>
            <a:r>
              <a:rPr lang="en-US" sz="2400" dirty="0" smtClean="0"/>
              <a:t>and</a:t>
            </a:r>
            <a:r>
              <a:rPr lang="en-US" sz="2400" dirty="0" smtClean="0"/>
              <a:t> </a:t>
            </a:r>
            <a:r>
              <a:rPr lang="en-US" sz="2400" dirty="0" smtClean="0"/>
              <a:t>there is always the weather…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571" t="3779" r="808" b="4144"/>
          <a:stretch/>
        </p:blipFill>
        <p:spPr>
          <a:xfrm>
            <a:off x="2788482" y="3760495"/>
            <a:ext cx="3475706" cy="279270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2</a:t>
            </a:fld>
            <a:endParaRPr lang="en-GB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2"/>
          </p:nvPr>
        </p:nvSpPr>
        <p:spPr>
          <a:xfrm>
            <a:off x="25400" y="6597650"/>
            <a:ext cx="3394075" cy="476250"/>
          </a:xfrm>
        </p:spPr>
        <p:txBody>
          <a:bodyPr/>
          <a:lstStyle/>
          <a:p>
            <a:r>
              <a:rPr lang="en-GB" smtClean="0"/>
              <a:t>Cambridge, 23/3/2011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468313" y="-28575"/>
            <a:ext cx="8229600" cy="865188"/>
          </a:xfrm>
        </p:spPr>
        <p:txBody>
          <a:bodyPr/>
          <a:lstStyle/>
          <a:p>
            <a:r>
              <a:rPr lang="en-US" dirty="0" smtClean="0"/>
              <a:t>Orientation</a:t>
            </a:r>
            <a:endParaRPr lang="en-US" dirty="0"/>
          </a:p>
        </p:txBody>
      </p:sp>
      <p:pic>
        <p:nvPicPr>
          <p:cNvPr id="11" name="Picture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212195" y="521023"/>
            <a:ext cx="4448397" cy="6264101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Oval 1"/>
          <p:cNvSpPr/>
          <p:nvPr/>
        </p:nvSpPr>
        <p:spPr bwMode="auto">
          <a:xfrm>
            <a:off x="4427984" y="4509120"/>
            <a:ext cx="324036" cy="32403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cxnSp>
        <p:nvCxnSpPr>
          <p:cNvPr id="6" name="Straight Arrow Connector 5"/>
          <p:cNvCxnSpPr>
            <a:endCxn id="2" idx="3"/>
          </p:cNvCxnSpPr>
          <p:nvPr/>
        </p:nvCxnSpPr>
        <p:spPr bwMode="auto">
          <a:xfrm flipV="1">
            <a:off x="3779912" y="4785702"/>
            <a:ext cx="695526" cy="91155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" name="TextBox 6"/>
          <p:cNvSpPr txBox="1"/>
          <p:nvPr/>
        </p:nvSpPr>
        <p:spPr>
          <a:xfrm>
            <a:off x="2987824" y="5697252"/>
            <a:ext cx="1581332" cy="307777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Today’s meeting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5" name="Oval 14"/>
          <p:cNvSpPr/>
          <p:nvPr/>
        </p:nvSpPr>
        <p:spPr bwMode="auto">
          <a:xfrm>
            <a:off x="4644008" y="4221088"/>
            <a:ext cx="324036" cy="332420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cxnSp>
        <p:nvCxnSpPr>
          <p:cNvPr id="18" name="Straight Arrow Connector 17"/>
          <p:cNvCxnSpPr>
            <a:endCxn id="15" idx="5"/>
          </p:cNvCxnSpPr>
          <p:nvPr/>
        </p:nvCxnSpPr>
        <p:spPr bwMode="auto">
          <a:xfrm flipH="1" flipV="1">
            <a:off x="4920590" y="4504826"/>
            <a:ext cx="839542" cy="133644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9" name="TextBox 18"/>
          <p:cNvSpPr txBox="1"/>
          <p:nvPr/>
        </p:nvSpPr>
        <p:spPr>
          <a:xfrm>
            <a:off x="5580112" y="5849652"/>
            <a:ext cx="1800493" cy="52322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Breakfast +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Conference Dinner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39552" y="3320988"/>
            <a:ext cx="1724488" cy="52322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Thursday/Friday’s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meeting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21" name="Oval 20"/>
          <p:cNvSpPr/>
          <p:nvPr/>
        </p:nvSpPr>
        <p:spPr bwMode="auto">
          <a:xfrm>
            <a:off x="4103948" y="3645024"/>
            <a:ext cx="324036" cy="32403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cxnSp>
        <p:nvCxnSpPr>
          <p:cNvPr id="22" name="Straight Arrow Connector 21"/>
          <p:cNvCxnSpPr/>
          <p:nvPr/>
        </p:nvCxnSpPr>
        <p:spPr bwMode="auto">
          <a:xfrm>
            <a:off x="2267744" y="3609020"/>
            <a:ext cx="1836204" cy="18002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691952" y="4273932"/>
            <a:ext cx="1671188" cy="52322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Pre-dinner drinks</a:t>
            </a:r>
          </a:p>
          <a:p>
            <a:r>
              <a:rPr lang="en-US" sz="1400" dirty="0" smtClean="0">
                <a:solidFill>
                  <a:srgbClr val="FF0000"/>
                </a:solidFill>
              </a:rPr>
              <a:t>(Thursday)</a:t>
            </a:r>
          </a:p>
        </p:txBody>
      </p:sp>
      <p:sp>
        <p:nvSpPr>
          <p:cNvPr id="26" name="Oval 25"/>
          <p:cNvSpPr/>
          <p:nvPr/>
        </p:nvSpPr>
        <p:spPr bwMode="auto">
          <a:xfrm>
            <a:off x="4427984" y="3969060"/>
            <a:ext cx="324036" cy="32403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cxnSp>
        <p:nvCxnSpPr>
          <p:cNvPr id="27" name="Straight Arrow Connector 26"/>
          <p:cNvCxnSpPr>
            <a:endCxn id="26" idx="3"/>
          </p:cNvCxnSpPr>
          <p:nvPr/>
        </p:nvCxnSpPr>
        <p:spPr bwMode="auto">
          <a:xfrm flipV="1">
            <a:off x="2375756" y="4245642"/>
            <a:ext cx="2099682" cy="26347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Oval 28"/>
          <p:cNvSpPr/>
          <p:nvPr/>
        </p:nvSpPr>
        <p:spPr bwMode="auto">
          <a:xfrm>
            <a:off x="4103948" y="2816932"/>
            <a:ext cx="324036" cy="32403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cxnSp>
        <p:nvCxnSpPr>
          <p:cNvPr id="31" name="Straight Arrow Connector 30"/>
          <p:cNvCxnSpPr/>
          <p:nvPr/>
        </p:nvCxnSpPr>
        <p:spPr bwMode="auto">
          <a:xfrm>
            <a:off x="2231740" y="2312876"/>
            <a:ext cx="1908212" cy="61206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pic>
        <p:nvPicPr>
          <p:cNvPr id="33" name="Picture 3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3928" y="1988840"/>
            <a:ext cx="847812" cy="635859"/>
          </a:xfrm>
          <a:prstGeom prst="rect">
            <a:avLst/>
          </a:prstGeom>
          <a:ln w="19050" cmpd="sng">
            <a:solidFill>
              <a:srgbClr val="FF0000"/>
            </a:solidFill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/>
          <a:srcRect l="21263" t="4274" r="27499" b="38928"/>
          <a:stretch/>
        </p:blipFill>
        <p:spPr>
          <a:xfrm>
            <a:off x="3743908" y="980728"/>
            <a:ext cx="749346" cy="922947"/>
          </a:xfrm>
          <a:prstGeom prst="rect">
            <a:avLst/>
          </a:prstGeom>
          <a:ln w="19050" cmpd="sng">
            <a:solidFill>
              <a:srgbClr val="FF0000"/>
            </a:solidFill>
          </a:ln>
        </p:spPr>
      </p:pic>
      <p:sp>
        <p:nvSpPr>
          <p:cNvPr id="36" name="Oval 35"/>
          <p:cNvSpPr/>
          <p:nvPr/>
        </p:nvSpPr>
        <p:spPr bwMode="auto">
          <a:xfrm rot="19757773">
            <a:off x="4819247" y="2571508"/>
            <a:ext cx="468052" cy="1096956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cxnSp>
        <p:nvCxnSpPr>
          <p:cNvPr id="37" name="Straight Arrow Connector 36"/>
          <p:cNvCxnSpPr>
            <a:stCxn id="34" idx="2"/>
          </p:cNvCxnSpPr>
          <p:nvPr/>
        </p:nvCxnSpPr>
        <p:spPr bwMode="auto">
          <a:xfrm>
            <a:off x="4118581" y="1903675"/>
            <a:ext cx="633439" cy="805245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4502836" y="980728"/>
            <a:ext cx="2432464" cy="52322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Thomas Young formulates</a:t>
            </a:r>
          </a:p>
          <a:p>
            <a:r>
              <a:rPr lang="en-US" sz="1400" dirty="0">
                <a:solidFill>
                  <a:srgbClr val="FF0000"/>
                </a:solidFill>
              </a:rPr>
              <a:t>w</a:t>
            </a:r>
            <a:r>
              <a:rPr lang="en-US" sz="1400" dirty="0" smtClean="0">
                <a:solidFill>
                  <a:srgbClr val="FF0000"/>
                </a:solidFill>
              </a:rPr>
              <a:t>ave theory of light</a:t>
            </a:r>
            <a:endParaRPr lang="en-US" sz="1400" dirty="0">
              <a:solidFill>
                <a:srgbClr val="FF0000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 bwMode="auto">
          <a:xfrm flipH="1">
            <a:off x="5220072" y="3068960"/>
            <a:ext cx="2412268" cy="82809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2" name="Oval 41"/>
          <p:cNvSpPr/>
          <p:nvPr/>
        </p:nvSpPr>
        <p:spPr bwMode="auto">
          <a:xfrm>
            <a:off x="4896036" y="3717032"/>
            <a:ext cx="324036" cy="432048"/>
          </a:xfrm>
          <a:prstGeom prst="ellipse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>
              <a:ln>
                <a:noFill/>
              </a:ln>
              <a:solidFill>
                <a:schemeClr val="accent2"/>
              </a:solidFill>
              <a:effectLst/>
              <a:latin typeface="Arial" charset="0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632340" y="2590800"/>
            <a:ext cx="762000" cy="876300"/>
          </a:xfrm>
          <a:prstGeom prst="rect">
            <a:avLst/>
          </a:prstGeom>
          <a:ln w="19050" cmpd="sng">
            <a:solidFill>
              <a:srgbClr val="FF0000"/>
            </a:solidFill>
          </a:ln>
        </p:spPr>
      </p:pic>
      <p:sp>
        <p:nvSpPr>
          <p:cNvPr id="32" name="TextBox 31"/>
          <p:cNvSpPr txBox="1"/>
          <p:nvPr/>
        </p:nvSpPr>
        <p:spPr>
          <a:xfrm>
            <a:off x="7649591" y="3515380"/>
            <a:ext cx="1342009" cy="52322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John Harvard </a:t>
            </a:r>
          </a:p>
          <a:p>
            <a:r>
              <a:rPr lang="en-US" sz="1400" dirty="0" err="1" smtClean="0">
                <a:solidFill>
                  <a:srgbClr val="FF0000"/>
                </a:solidFill>
              </a:rPr>
              <a:t>w</a:t>
            </a:r>
            <a:r>
              <a:rPr lang="en-US" sz="1400" dirty="0" err="1" smtClean="0">
                <a:solidFill>
                  <a:srgbClr val="FF0000"/>
                </a:solidFill>
              </a:rPr>
              <a:t>oz</a:t>
            </a:r>
            <a:r>
              <a:rPr lang="en-US" sz="1400" dirty="0" smtClean="0">
                <a:solidFill>
                  <a:srgbClr val="FF0000"/>
                </a:solidFill>
              </a:rPr>
              <a:t> here</a:t>
            </a:r>
            <a:endParaRPr lang="en-US" sz="1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8" name="Date Placeholder 5"/>
          <p:cNvSpPr>
            <a:spLocks noGrp="1"/>
          </p:cNvSpPr>
          <p:nvPr>
            <p:ph type="dt" sz="half" idx="12"/>
          </p:nvPr>
        </p:nvSpPr>
        <p:spPr>
          <a:xfrm>
            <a:off x="25400" y="6597650"/>
            <a:ext cx="3394075" cy="476250"/>
          </a:xfrm>
        </p:spPr>
        <p:txBody>
          <a:bodyPr/>
          <a:lstStyle/>
          <a:p>
            <a:r>
              <a:rPr lang="en-GB" smtClean="0"/>
              <a:t>Cambridge, 23/3/2011</a:t>
            </a:r>
            <a:endParaRPr lang="en-GB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06896" y="-28575"/>
            <a:ext cx="8229600" cy="865188"/>
          </a:xfrm>
        </p:spPr>
        <p:txBody>
          <a:bodyPr/>
          <a:lstStyle/>
          <a:p>
            <a:r>
              <a:rPr lang="en-US" dirty="0" smtClean="0"/>
              <a:t>The important* practical details</a:t>
            </a:r>
            <a:endParaRPr lang="en-US" dirty="0"/>
          </a:p>
        </p:txBody>
      </p:sp>
      <p:sp>
        <p:nvSpPr>
          <p:cNvPr id="10" name="TextBox 3"/>
          <p:cNvSpPr txBox="1">
            <a:spLocks noChangeArrowheads="1"/>
          </p:cNvSpPr>
          <p:nvPr/>
        </p:nvSpPr>
        <p:spPr bwMode="auto">
          <a:xfrm>
            <a:off x="457200" y="914400"/>
            <a:ext cx="74687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Breakfast</a:t>
            </a:r>
            <a:r>
              <a:rPr lang="en-US" sz="2000" dirty="0">
                <a:solidFill>
                  <a:schemeClr val="tx2"/>
                </a:solidFill>
              </a:rPr>
              <a:t>: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should all have tickets in either Downing or Emmanuel</a:t>
            </a:r>
            <a:endParaRPr lang="en-US" sz="2000" dirty="0"/>
          </a:p>
        </p:txBody>
      </p:sp>
      <p:sp>
        <p:nvSpPr>
          <p:cNvPr id="15" name="TextBox 3"/>
          <p:cNvSpPr txBox="1">
            <a:spLocks noChangeArrowheads="1"/>
          </p:cNvSpPr>
          <p:nvPr/>
        </p:nvSpPr>
        <p:spPr bwMode="auto">
          <a:xfrm>
            <a:off x="466718" y="1514274"/>
            <a:ext cx="730199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Lunches:</a:t>
            </a:r>
            <a:endParaRPr lang="en-US" sz="2000" dirty="0">
              <a:solidFill>
                <a:schemeClr val="tx2"/>
              </a:solidFill>
            </a:endParaRP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free to roam</a:t>
            </a:r>
            <a:r>
              <a:rPr lang="en-US" sz="2000" dirty="0" smtClean="0"/>
              <a:t>…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will post a list of suggestions just before lunch break</a:t>
            </a:r>
            <a:endParaRPr lang="en-US" sz="2000" dirty="0"/>
          </a:p>
        </p:txBody>
      </p:sp>
      <p:sp>
        <p:nvSpPr>
          <p:cNvPr id="12" name="TextBox 3"/>
          <p:cNvSpPr txBox="1">
            <a:spLocks noChangeArrowheads="1"/>
          </p:cNvSpPr>
          <p:nvPr/>
        </p:nvSpPr>
        <p:spPr bwMode="auto">
          <a:xfrm>
            <a:off x="467544" y="2514600"/>
            <a:ext cx="740459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Dinner tonight:</a:t>
            </a:r>
            <a:endParaRPr lang="en-US" sz="2000" dirty="0">
              <a:solidFill>
                <a:schemeClr val="tx2"/>
              </a:solidFill>
            </a:endParaRP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free to sample the delights of Cambridge </a:t>
            </a:r>
            <a:r>
              <a:rPr lang="en-US" sz="2000" dirty="0" smtClean="0"/>
              <a:t>Gastronomy</a:t>
            </a:r>
            <a:endParaRPr lang="en-US" sz="2000" dirty="0"/>
          </a:p>
        </p:txBody>
      </p:sp>
      <p:sp>
        <p:nvSpPr>
          <p:cNvPr id="13" name="TextBox 3"/>
          <p:cNvSpPr txBox="1">
            <a:spLocks noChangeArrowheads="1"/>
          </p:cNvSpPr>
          <p:nvPr/>
        </p:nvSpPr>
        <p:spPr bwMode="auto">
          <a:xfrm>
            <a:off x="467544" y="3198676"/>
            <a:ext cx="5955476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L1Calo Banquet Dinner </a:t>
            </a:r>
            <a:r>
              <a:rPr lang="en-US" sz="2000" dirty="0">
                <a:solidFill>
                  <a:schemeClr val="tx2"/>
                </a:solidFill>
              </a:rPr>
              <a:t>(</a:t>
            </a:r>
            <a:r>
              <a:rPr lang="en-US" sz="2000" dirty="0" smtClean="0">
                <a:solidFill>
                  <a:schemeClr val="tx2"/>
                </a:solidFill>
              </a:rPr>
              <a:t>Thursday):</a:t>
            </a:r>
            <a:endParaRPr lang="en-US" sz="2000" dirty="0">
              <a:solidFill>
                <a:schemeClr val="tx2"/>
              </a:solidFill>
            </a:endParaRP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pre-dinner drinks in Old Library at 1900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dinner in Hall at 1930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/>
              <a:t> </a:t>
            </a:r>
            <a:r>
              <a:rPr lang="en-US" sz="2000" dirty="0" smtClean="0"/>
              <a:t>special dietary requirements, vegetarian ? </a:t>
            </a:r>
          </a:p>
          <a:p>
            <a:pPr marL="1257300" lvl="2" indent="-342900">
              <a:buClr>
                <a:srgbClr val="FF0000"/>
              </a:buClr>
              <a:buFont typeface="Arial"/>
              <a:buChar char="•"/>
            </a:pPr>
            <a:r>
              <a:rPr lang="en-US" sz="2000" dirty="0" smtClean="0">
                <a:solidFill>
                  <a:srgbClr val="FF0000"/>
                </a:solidFill>
              </a:rPr>
              <a:t>please let me know by email </a:t>
            </a:r>
            <a:r>
              <a:rPr lang="en-US" sz="2000" dirty="0" err="1" smtClean="0">
                <a:solidFill>
                  <a:srgbClr val="FF0000"/>
                </a:solidFill>
              </a:rPr>
              <a:t>asap</a:t>
            </a:r>
            <a:r>
              <a:rPr lang="en-US" sz="2000" dirty="0" smtClean="0">
                <a:solidFill>
                  <a:srgbClr val="FF0000"/>
                </a:solidFill>
              </a:rPr>
              <a:t>  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77622" y="6228020"/>
            <a:ext cx="2922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*Important = food related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468844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££££$$$$CHF*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 smtClean="0"/>
              <a:t>Cambridge, 23/3/2011</a:t>
            </a:r>
            <a:endParaRPr lang="en-GB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466718" y="1514274"/>
            <a:ext cx="8520281" cy="20005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  <a:buFont typeface="Wingdings" charset="2"/>
              <a:buChar char=""/>
            </a:pPr>
            <a:r>
              <a:rPr lang="en-US" sz="2000" dirty="0" smtClean="0"/>
              <a:t> </a:t>
            </a:r>
            <a:r>
              <a:rPr lang="en-US" sz="2000" dirty="0" smtClean="0">
                <a:solidFill>
                  <a:schemeClr val="tx2"/>
                </a:solidFill>
              </a:rPr>
              <a:t>Payment for accommodation etc.</a:t>
            </a:r>
            <a:endParaRPr lang="en-US" sz="2000" dirty="0" smtClean="0">
              <a:solidFill>
                <a:schemeClr val="tx2"/>
              </a:solidFill>
            </a:endParaRP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</a:t>
            </a:r>
            <a:r>
              <a:rPr lang="en-US" sz="2000" dirty="0" smtClean="0"/>
              <a:t>Tomorrow morning from 0830-1100 outside lecture theatre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Being Cambridge we haven’t yet worked out </a:t>
            </a:r>
            <a:r>
              <a:rPr lang="en-US" sz="2000" dirty="0" smtClean="0"/>
              <a:t>how to use credit</a:t>
            </a:r>
          </a:p>
          <a:p>
            <a:pPr lvl="1">
              <a:buClr>
                <a:srgbClr val="008000"/>
              </a:buClr>
            </a:pPr>
            <a:r>
              <a:rPr lang="en-US" sz="2000" dirty="0" smtClean="0"/>
              <a:t>      cards</a:t>
            </a:r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Payment by </a:t>
            </a:r>
            <a:r>
              <a:rPr lang="en-US" sz="2400" dirty="0" smtClean="0">
                <a:solidFill>
                  <a:srgbClr val="FF0000"/>
                </a:solidFill>
              </a:rPr>
              <a:t>Cash</a:t>
            </a:r>
            <a:r>
              <a:rPr lang="en-US" sz="2000" dirty="0" smtClean="0"/>
              <a:t> or UK </a:t>
            </a:r>
            <a:r>
              <a:rPr lang="en-US" sz="2000" dirty="0" err="1" smtClean="0"/>
              <a:t>cheque</a:t>
            </a:r>
            <a:endParaRPr lang="en-US" sz="2000" dirty="0" smtClean="0"/>
          </a:p>
          <a:p>
            <a:pPr lvl="1">
              <a:buClr>
                <a:srgbClr val="008000"/>
              </a:buClr>
              <a:buFont typeface="Wingdings" charset="2"/>
              <a:buChar char="§"/>
            </a:pPr>
            <a:r>
              <a:rPr lang="en-US" sz="2000" dirty="0" smtClean="0"/>
              <a:t> Please pay at this time</a:t>
            </a:r>
            <a:endParaRPr lang="en-US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7086600" y="6228020"/>
            <a:ext cx="18648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*also important 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 smtClean="0"/>
              <a:t>Cambridge, 23/3/2011</a:t>
            </a:r>
            <a:endParaRPr lang="en-GB"/>
          </a:p>
        </p:txBody>
      </p:sp>
      <p:sp>
        <p:nvSpPr>
          <p:cNvPr id="7" name="TextBox 3"/>
          <p:cNvSpPr txBox="1">
            <a:spLocks noChangeArrowheads="1"/>
          </p:cNvSpPr>
          <p:nvPr/>
        </p:nvSpPr>
        <p:spPr bwMode="auto">
          <a:xfrm>
            <a:off x="2159471" y="2876490"/>
            <a:ext cx="4622329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prstTxWarp prst="textNoShape">
              <a:avLst/>
            </a:prstTxWarp>
            <a:spAutoFit/>
          </a:bodyPr>
          <a:lstStyle/>
          <a:p>
            <a:pPr>
              <a:buClr>
                <a:srgbClr val="FF0000"/>
              </a:buClr>
            </a:pPr>
            <a:r>
              <a:rPr lang="en-US" sz="3600" dirty="0" smtClean="0">
                <a:solidFill>
                  <a:srgbClr val="FF0000"/>
                </a:solidFill>
              </a:rPr>
              <a:t>Enjoy the meeting…</a:t>
            </a:r>
            <a:endParaRPr lang="en-US" sz="3600" dirty="0" smtClean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Lunch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Mark Thomson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CAFE1641-296B-2C44-87B7-A7872EB22CDB}" type="slidenum">
              <a:rPr lang="en-GB" smtClean="0"/>
              <a:pPr/>
              <a:t>6</a:t>
            </a:fld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r>
              <a:rPr lang="en-GB" smtClean="0"/>
              <a:t>Cambridge, 23/3/2011</a:t>
            </a:r>
            <a:endParaRPr lang="en-GB"/>
          </a:p>
        </p:txBody>
      </p:sp>
      <p:pic>
        <p:nvPicPr>
          <p:cNvPr id="7" name="Picture 6" descr="map.tiff"/>
          <p:cNvPicPr>
            <a:picLocks noChangeAspect="1"/>
          </p:cNvPicPr>
          <p:nvPr/>
        </p:nvPicPr>
        <p:blipFill>
          <a:blip r:embed="rId2"/>
          <a:srcRect l="27044"/>
          <a:stretch>
            <a:fillRect/>
          </a:stretch>
        </p:blipFill>
        <p:spPr>
          <a:xfrm>
            <a:off x="2133600" y="1066800"/>
            <a:ext cx="5194126" cy="53340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52400" y="1524000"/>
            <a:ext cx="1541508" cy="584776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Pret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 (sandwiches)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10" name="Straight Arrow Connector 9"/>
          <p:cNvCxnSpPr>
            <a:stCxn id="8" idx="3"/>
          </p:cNvCxnSpPr>
          <p:nvPr/>
        </p:nvCxnSpPr>
        <p:spPr bwMode="auto">
          <a:xfrm>
            <a:off x="1693908" y="1816388"/>
            <a:ext cx="2801892" cy="92681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1752600" y="1828800"/>
            <a:ext cx="2057400" cy="3048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7521823" y="1524000"/>
            <a:ext cx="1416173" cy="86177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Savino/s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(sandwiches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   + </a:t>
            </a:r>
            <a:r>
              <a:rPr lang="en-US" sz="1600" dirty="0" err="1" smtClean="0">
                <a:solidFill>
                  <a:srgbClr val="FF0000"/>
                </a:solidFill>
              </a:rPr>
              <a:t>Illy</a:t>
            </a:r>
            <a:r>
              <a:rPr lang="en-US" sz="1600" dirty="0" smtClean="0">
                <a:solidFill>
                  <a:srgbClr val="FF0000"/>
                </a:solidFill>
              </a:rPr>
              <a:t>)</a:t>
            </a:r>
          </a:p>
        </p:txBody>
      </p:sp>
      <p:cxnSp>
        <p:nvCxnSpPr>
          <p:cNvPr id="16" name="Straight Arrow Connector 15"/>
          <p:cNvCxnSpPr>
            <a:stCxn id="14" idx="1"/>
          </p:cNvCxnSpPr>
          <p:nvPr/>
        </p:nvCxnSpPr>
        <p:spPr bwMode="auto">
          <a:xfrm rot="10800000" flipV="1">
            <a:off x="5943603" y="1954887"/>
            <a:ext cx="1578221" cy="1550312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7467600" y="4038600"/>
            <a:ext cx="1553330" cy="33855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Pizza Express</a:t>
            </a:r>
          </a:p>
        </p:txBody>
      </p:sp>
      <p:cxnSp>
        <p:nvCxnSpPr>
          <p:cNvPr id="19" name="Straight Arrow Connector 18"/>
          <p:cNvCxnSpPr/>
          <p:nvPr/>
        </p:nvCxnSpPr>
        <p:spPr bwMode="auto">
          <a:xfrm rot="5400000">
            <a:off x="6085012" y="4811589"/>
            <a:ext cx="1905000" cy="81622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TextBox 20"/>
          <p:cNvSpPr txBox="1"/>
          <p:nvPr/>
        </p:nvSpPr>
        <p:spPr>
          <a:xfrm>
            <a:off x="7467600" y="4766846"/>
            <a:ext cx="822962" cy="584776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Zizzi’s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(pizza)</a:t>
            </a:r>
          </a:p>
        </p:txBody>
      </p:sp>
      <p:cxnSp>
        <p:nvCxnSpPr>
          <p:cNvPr id="22" name="Straight Arrow Connector 21"/>
          <p:cNvCxnSpPr>
            <a:stCxn id="21" idx="1"/>
          </p:cNvCxnSpPr>
          <p:nvPr/>
        </p:nvCxnSpPr>
        <p:spPr bwMode="auto">
          <a:xfrm rot="10800000" flipV="1">
            <a:off x="6781800" y="5059234"/>
            <a:ext cx="685800" cy="1112966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TextBox 24"/>
          <p:cNvSpPr txBox="1"/>
          <p:nvPr/>
        </p:nvSpPr>
        <p:spPr>
          <a:xfrm>
            <a:off x="7391400" y="3301424"/>
            <a:ext cx="1450237" cy="584776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Charlie Chan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(Dim Sum)</a:t>
            </a:r>
          </a:p>
        </p:txBody>
      </p:sp>
      <p:cxnSp>
        <p:nvCxnSpPr>
          <p:cNvPr id="27" name="Straight Arrow Connector 26"/>
          <p:cNvCxnSpPr>
            <a:stCxn id="25" idx="1"/>
          </p:cNvCxnSpPr>
          <p:nvPr/>
        </p:nvCxnSpPr>
        <p:spPr bwMode="auto">
          <a:xfrm rot="10800000" flipV="1">
            <a:off x="5943600" y="3593812"/>
            <a:ext cx="1447800" cy="1359188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0" name="TextBox 29"/>
          <p:cNvSpPr txBox="1"/>
          <p:nvPr/>
        </p:nvSpPr>
        <p:spPr>
          <a:xfrm>
            <a:off x="152400" y="2463224"/>
            <a:ext cx="1177927" cy="33855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YO! Sushi</a:t>
            </a:r>
          </a:p>
        </p:txBody>
      </p:sp>
      <p:cxnSp>
        <p:nvCxnSpPr>
          <p:cNvPr id="31" name="Straight Arrow Connector 30"/>
          <p:cNvCxnSpPr>
            <a:stCxn id="30" idx="3"/>
          </p:cNvCxnSpPr>
          <p:nvPr/>
        </p:nvCxnSpPr>
        <p:spPr bwMode="auto">
          <a:xfrm>
            <a:off x="1330327" y="2632501"/>
            <a:ext cx="2555873" cy="26309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TextBox 33"/>
          <p:cNvSpPr txBox="1"/>
          <p:nvPr/>
        </p:nvSpPr>
        <p:spPr>
          <a:xfrm>
            <a:off x="193673" y="2971800"/>
            <a:ext cx="1198666" cy="584776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Eagle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(pub food)</a:t>
            </a:r>
          </a:p>
        </p:txBody>
      </p:sp>
      <p:cxnSp>
        <p:nvCxnSpPr>
          <p:cNvPr id="35" name="Straight Arrow Connector 34"/>
          <p:cNvCxnSpPr/>
          <p:nvPr/>
        </p:nvCxnSpPr>
        <p:spPr bwMode="auto">
          <a:xfrm>
            <a:off x="1406527" y="3546901"/>
            <a:ext cx="1260473" cy="33929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249134" y="4673024"/>
            <a:ext cx="1198666" cy="584776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Anchor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(pub food)</a:t>
            </a:r>
          </a:p>
        </p:txBody>
      </p:sp>
      <p:cxnSp>
        <p:nvCxnSpPr>
          <p:cNvPr id="39" name="Straight Arrow Connector 38"/>
          <p:cNvCxnSpPr/>
          <p:nvPr/>
        </p:nvCxnSpPr>
        <p:spPr bwMode="auto">
          <a:xfrm>
            <a:off x="1219200" y="5257800"/>
            <a:ext cx="533400" cy="381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1" name="TextBox 40"/>
          <p:cNvSpPr txBox="1"/>
          <p:nvPr/>
        </p:nvSpPr>
        <p:spPr>
          <a:xfrm>
            <a:off x="228600" y="5663624"/>
            <a:ext cx="1198666" cy="584776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Granta</a:t>
            </a:r>
            <a:endParaRPr lang="en-US" sz="1600" dirty="0" smtClean="0">
              <a:solidFill>
                <a:srgbClr val="FF0000"/>
              </a:solidFill>
            </a:endParaRPr>
          </a:p>
          <a:p>
            <a:r>
              <a:rPr lang="en-US" sz="1600" dirty="0" smtClean="0">
                <a:solidFill>
                  <a:srgbClr val="FF0000"/>
                </a:solidFill>
              </a:rPr>
              <a:t>(pub food)</a:t>
            </a:r>
          </a:p>
        </p:txBody>
      </p:sp>
      <p:cxnSp>
        <p:nvCxnSpPr>
          <p:cNvPr id="42" name="Straight Arrow Connector 41"/>
          <p:cNvCxnSpPr/>
          <p:nvPr/>
        </p:nvCxnSpPr>
        <p:spPr bwMode="auto">
          <a:xfrm rot="5400000">
            <a:off x="20851" y="6193050"/>
            <a:ext cx="339299" cy="762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5" name="TextBox 44"/>
          <p:cNvSpPr txBox="1"/>
          <p:nvPr/>
        </p:nvSpPr>
        <p:spPr>
          <a:xfrm>
            <a:off x="7445612" y="2514600"/>
            <a:ext cx="1317388" cy="338554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0000"/>
                </a:solidFill>
              </a:rPr>
              <a:t>Wagamama</a:t>
            </a:r>
            <a:endParaRPr lang="en-US" sz="1600" dirty="0" smtClean="0">
              <a:solidFill>
                <a:srgbClr val="FF0000"/>
              </a:solidFill>
            </a:endParaRPr>
          </a:p>
        </p:txBody>
      </p:sp>
      <p:cxnSp>
        <p:nvCxnSpPr>
          <p:cNvPr id="46" name="Straight Arrow Connector 45"/>
          <p:cNvCxnSpPr>
            <a:stCxn id="45" idx="1"/>
          </p:cNvCxnSpPr>
          <p:nvPr/>
        </p:nvCxnSpPr>
        <p:spPr bwMode="auto">
          <a:xfrm rot="10800000" flipV="1">
            <a:off x="5791200" y="2683876"/>
            <a:ext cx="1654412" cy="1888123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152400" y="3741003"/>
            <a:ext cx="1416173" cy="830997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Sam Smiley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(takeaway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sandwiches)</a:t>
            </a:r>
          </a:p>
        </p:txBody>
      </p:sp>
      <p:cxnSp>
        <p:nvCxnSpPr>
          <p:cNvPr id="51" name="Straight Arrow Connector 50"/>
          <p:cNvCxnSpPr/>
          <p:nvPr/>
        </p:nvCxnSpPr>
        <p:spPr bwMode="auto">
          <a:xfrm>
            <a:off x="1558927" y="4156501"/>
            <a:ext cx="1031873" cy="567899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53" name="TextBox 52"/>
          <p:cNvSpPr txBox="1"/>
          <p:nvPr/>
        </p:nvSpPr>
        <p:spPr>
          <a:xfrm>
            <a:off x="7391400" y="838200"/>
            <a:ext cx="1541508" cy="584776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0000"/>
                </a:solidFill>
              </a:rPr>
              <a:t>EAT</a:t>
            </a:r>
          </a:p>
          <a:p>
            <a:r>
              <a:rPr lang="en-US" sz="1600" dirty="0" smtClean="0">
                <a:solidFill>
                  <a:srgbClr val="FF0000"/>
                </a:solidFill>
              </a:rPr>
              <a:t> (sandwiches)</a:t>
            </a:r>
            <a:endParaRPr lang="en-US" sz="1600" dirty="0">
              <a:solidFill>
                <a:srgbClr val="FF0000"/>
              </a:solidFill>
            </a:endParaRPr>
          </a:p>
        </p:txBody>
      </p:sp>
      <p:cxnSp>
        <p:nvCxnSpPr>
          <p:cNvPr id="54" name="Straight Arrow Connector 53"/>
          <p:cNvCxnSpPr/>
          <p:nvPr/>
        </p:nvCxnSpPr>
        <p:spPr bwMode="auto">
          <a:xfrm rot="10800000" flipV="1">
            <a:off x="4495800" y="1143000"/>
            <a:ext cx="2895600" cy="1524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tag name="DEFAULTDISPLAYSOURCE" val="\documentclass{article}\pagestyle{empty}&#10;\usepackage{partiiiparticles}&#10;\begin{document}&#10;&#10;\end{document}&#10;"/>
  <p:tag name="EMBEDFONTS" val="0"/>
</p:tagLst>
</file>

<file path=ppt/theme/theme1.xml><?xml version="1.0" encoding="utf-8"?>
<a:theme xmlns:a="http://schemas.openxmlformats.org/drawingml/2006/main" name="MySimple">
  <a:themeElements>
    <a:clrScheme name="MySimpl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ySimp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9050" cap="flat" cmpd="sng" algn="ctr">
          <a:solidFill>
            <a:srgbClr val="0000FF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1800" b="1" i="0" u="none" strike="noStrike" cap="none" normalizeH="0" baseline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ySimpl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ySimpl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ySimpl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19908</TotalTime>
  <Words>363</Words>
  <Application>Microsoft Macintosh PowerPoint</Application>
  <PresentationFormat>On-screen Show (4:3)</PresentationFormat>
  <Paragraphs>89</Paragraphs>
  <Slides>7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MySimple</vt:lpstr>
      <vt:lpstr>Slide 0</vt:lpstr>
      <vt:lpstr>Slide 1</vt:lpstr>
      <vt:lpstr>Orientation</vt:lpstr>
      <vt:lpstr>The important* practical details</vt:lpstr>
      <vt:lpstr>££££$$$$CHF*</vt:lpstr>
      <vt:lpstr>Slide 5</vt:lpstr>
      <vt:lpstr>Lunch</vt:lpstr>
    </vt:vector>
  </TitlesOfParts>
  <Company>University of Cambridge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Particle Flow Calorimetry and ILC Detector Design</dc:title>
  <dc:creator>Mark Thomson</dc:creator>
  <cp:lastModifiedBy>Mark Thomson</cp:lastModifiedBy>
  <cp:revision>426</cp:revision>
  <dcterms:created xsi:type="dcterms:W3CDTF">2011-03-23T08:12:08Z</dcterms:created>
  <dcterms:modified xsi:type="dcterms:W3CDTF">2011-03-23T11:30:48Z</dcterms:modified>
</cp:coreProperties>
</file>