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3" r:id="rId1"/>
    <p:sldMasterId id="2147484202" r:id="rId2"/>
  </p:sldMasterIdLst>
  <p:notesMasterIdLst>
    <p:notesMasterId r:id="rId23"/>
  </p:notesMasterIdLst>
  <p:handoutMasterIdLst>
    <p:handoutMasterId r:id="rId24"/>
  </p:handoutMasterIdLst>
  <p:sldIdLst>
    <p:sldId id="256" r:id="rId3"/>
    <p:sldId id="538" r:id="rId4"/>
    <p:sldId id="529" r:id="rId5"/>
    <p:sldId id="530" r:id="rId6"/>
    <p:sldId id="531" r:id="rId7"/>
    <p:sldId id="532" r:id="rId8"/>
    <p:sldId id="533" r:id="rId9"/>
    <p:sldId id="534" r:id="rId10"/>
    <p:sldId id="535" r:id="rId11"/>
    <p:sldId id="536" r:id="rId12"/>
    <p:sldId id="521" r:id="rId13"/>
    <p:sldId id="522" r:id="rId14"/>
    <p:sldId id="523" r:id="rId15"/>
    <p:sldId id="524" r:id="rId16"/>
    <p:sldId id="525" r:id="rId17"/>
    <p:sldId id="526" r:id="rId18"/>
    <p:sldId id="527" r:id="rId19"/>
    <p:sldId id="528" r:id="rId20"/>
    <p:sldId id="519" r:id="rId21"/>
    <p:sldId id="537" r:id="rId22"/>
  </p:sldIdLst>
  <p:sldSz cx="9144000" cy="6858000" type="screen4x3"/>
  <p:notesSz cx="6972300" cy="10109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B5008E"/>
    <a:srgbClr val="C80000"/>
    <a:srgbClr val="9A0000"/>
    <a:srgbClr val="2AB845"/>
    <a:srgbClr val="666699"/>
    <a:srgbClr val="9933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41" autoAdjust="0"/>
    <p:restoredTop sz="82408" autoAdjust="0"/>
  </p:normalViewPr>
  <p:slideViewPr>
    <p:cSldViewPr snapToGrid="0">
      <p:cViewPr varScale="1">
        <p:scale>
          <a:sx n="76" d="100"/>
          <a:sy n="76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6257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-2898" y="-120"/>
      </p:cViewPr>
      <p:guideLst>
        <p:guide orient="horz" pos="3184"/>
        <p:guide pos="2196"/>
      </p:guideLst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1013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49700" y="0"/>
            <a:ext cx="3021013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9A67EC52-6370-441F-840B-F29A703A3DFF}" type="datetimeFigureOut">
              <a:rPr lang="en-US"/>
              <a:pPr>
                <a:defRPr/>
              </a:pPr>
              <a:t>3/23/2011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601200"/>
            <a:ext cx="3021013" cy="5064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49700" y="9601200"/>
            <a:ext cx="3021013" cy="5064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7B5F9D94-7CF0-4FB4-9011-F57846874C9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10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03" tIns="48802" rIns="97603" bIns="48802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49700" y="0"/>
            <a:ext cx="30210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03" tIns="48802" rIns="97603" bIns="48802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8850" y="758825"/>
            <a:ext cx="5054600" cy="37909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6913" y="4802188"/>
            <a:ext cx="5578475" cy="454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03" tIns="48802" rIns="97603" bIns="488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01200"/>
            <a:ext cx="3021013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03" tIns="48802" rIns="97603" bIns="48802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49700" y="9601200"/>
            <a:ext cx="3021013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603" tIns="48802" rIns="97603" bIns="48802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A597FD78-4D27-437D-BAFF-93607E0B297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480106-F8E2-45D7-A0B9-893A66F79A8D}" type="slidenum">
              <a:rPr lang="en-GB" smtClean="0"/>
              <a:pPr/>
              <a:t>1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9ADA6-308A-46E5-9DAA-2562468FC89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B7300-2D41-499B-8B23-3B5BFB738E0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00788" y="773113"/>
            <a:ext cx="1871662" cy="4456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773113"/>
            <a:ext cx="5464175" cy="4456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89C678-6393-4315-AD4F-33655A1C99E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26475" y="0"/>
            <a:ext cx="517525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626475" y="0"/>
            <a:ext cx="517525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17-Feb-2011</a:t>
            </a:r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TDSG - Upgrade Week Agenda Draft - N. Gee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42226-78CE-4698-9875-56DCF5FA6F6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C9EE-C6D2-44DA-A721-F812863885FC}" type="datetime1">
              <a:rPr lang="en-US"/>
              <a:pPr>
                <a:defRPr/>
              </a:pPr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C.Bohm - Phase I SC - 20110225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D0BE3-18B8-4ACE-A53B-477ED32EA5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92D0852-5275-4690-91F5-B9D8EB72B9D2}" type="datetimeFigureOut">
              <a:rPr lang="en-GB"/>
              <a:pPr>
                <a:defRPr/>
              </a:pPr>
              <a:t>23/03/2011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BF64F2-B752-4EFF-B224-A3B561C778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C76D9-024B-4039-9B3A-5E909518509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3D896-4645-4897-9848-83DB14F583C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2420938"/>
            <a:ext cx="3163887" cy="2808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0500" y="2420938"/>
            <a:ext cx="3165475" cy="2808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6E944-4138-4798-93BF-F46A58CC40E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74623-7716-409A-AFCF-FE08D90FDE5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B6E2-7CB2-4929-8B6F-A4F66E2CDA2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C372D-E063-4BA2-8C83-CE1E0B95C6E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05A0-C0ED-47F9-95E4-6D8CCB43790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36010-5115-4C88-8927-562F8383929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2420938"/>
            <a:ext cx="6481762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7750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fld id="{85B26C0D-8347-4674-9E60-F024507A1CB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773113"/>
            <a:ext cx="72009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pic>
        <p:nvPicPr>
          <p:cNvPr id="1029" name="Picture 6" descr="SCI_PPT_templ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429000" y="5646738"/>
            <a:ext cx="5715000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7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626475" y="0"/>
            <a:ext cx="517525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06" r:id="rId1"/>
    <p:sldLayoutId id="2147484207" r:id="rId2"/>
    <p:sldLayoutId id="2147484208" r:id="rId3"/>
    <p:sldLayoutId id="2147484209" r:id="rId4"/>
    <p:sldLayoutId id="2147484210" r:id="rId5"/>
    <p:sldLayoutId id="2147484211" r:id="rId6"/>
    <p:sldLayoutId id="2147484212" r:id="rId7"/>
    <p:sldLayoutId id="2147484213" r:id="rId8"/>
    <p:sldLayoutId id="2147484214" r:id="rId9"/>
    <p:sldLayoutId id="2147484215" r:id="rId10"/>
    <p:sldLayoutId id="2147484216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99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1013" y="1274763"/>
            <a:ext cx="8229600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47675" y="6188075"/>
            <a:ext cx="2943225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17-Feb-2011</a:t>
            </a:r>
            <a:endParaRPr lang="en-GB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267075" y="6188075"/>
            <a:ext cx="32004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TDSG - Upgrade Week Agenda Draft - N. Gee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DAE2266E-46E3-4526-8CA5-AE130DA97B0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7" r:id="rId1"/>
    <p:sldLayoutId id="2147484218" r:id="rId2"/>
    <p:sldLayoutId id="2147484219" r:id="rId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B5008E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B5008E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B5008E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B5008E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B5008E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B5008E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B5008E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B5008E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B5008E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0000FF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i="1">
          <a:solidFill>
            <a:srgbClr val="993366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 b="1" i="1">
          <a:solidFill>
            <a:srgbClr val="C80000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9738" y="2136775"/>
            <a:ext cx="8445500" cy="1339850"/>
          </a:xfrm>
        </p:spPr>
        <p:txBody>
          <a:bodyPr/>
          <a:lstStyle/>
          <a:p>
            <a:pPr eaLnBrk="1" hangingPunct="1"/>
            <a:r>
              <a:rPr lang="en-GB" smtClean="0">
                <a:solidFill>
                  <a:srgbClr val="FF0000"/>
                </a:solidFill>
              </a:rPr>
              <a:t>Calorimeter Digitisation Prototype</a:t>
            </a:r>
            <a:br>
              <a:rPr lang="en-GB" smtClean="0">
                <a:solidFill>
                  <a:srgbClr val="FF0000"/>
                </a:solidFill>
              </a:rPr>
            </a:br>
            <a:r>
              <a:rPr lang="en-GB" sz="2000" smtClean="0">
                <a:solidFill>
                  <a:srgbClr val="FF0000"/>
                </a:solidFill>
              </a:rPr>
              <a:t>(Material from A Straessner, C Bohm et al)</a:t>
            </a:r>
          </a:p>
        </p:txBody>
      </p:sp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236538" y="5761038"/>
            <a:ext cx="28987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sz="1400" b="1">
                <a:solidFill>
                  <a:srgbClr val="B6008F"/>
                </a:solidFill>
              </a:rPr>
              <a:t>L1Calo Collaboration Meeting Cambridge</a:t>
            </a:r>
          </a:p>
          <a:p>
            <a:pPr eaLnBrk="0" hangingPunct="0"/>
            <a:r>
              <a:rPr lang="en-GB" sz="1400" b="1">
                <a:solidFill>
                  <a:srgbClr val="B6008F"/>
                </a:solidFill>
              </a:rPr>
              <a:t>23-Mar-2011</a:t>
            </a:r>
          </a:p>
          <a:p>
            <a:pPr eaLnBrk="0" hangingPunct="0"/>
            <a:endParaRPr lang="en-GB" sz="1400" b="1">
              <a:solidFill>
                <a:srgbClr val="B6008F"/>
              </a:solidFill>
            </a:endParaRP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684213" y="3644900"/>
            <a:ext cx="8135937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eaLnBrk="0" hangingPunct="0"/>
            <a:endParaRPr lang="en-GB" sz="2400" b="1">
              <a:solidFill>
                <a:srgbClr val="0000FF"/>
              </a:solidFill>
              <a:latin typeface="Times New Roman" pitchFamily="18" charset="0"/>
            </a:endParaRPr>
          </a:p>
          <a:p>
            <a:pPr marL="285750" indent="-285750" eaLnBrk="0" hangingPunct="0"/>
            <a:endParaRPr lang="en-GB" sz="200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395288" y="3644900"/>
            <a:ext cx="7705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400">
                <a:solidFill>
                  <a:srgbClr val="0000FF"/>
                </a:solidFill>
                <a:latin typeface="Times New Roman" pitchFamily="18" charset="0"/>
              </a:rPr>
              <a:t>        </a:t>
            </a:r>
          </a:p>
        </p:txBody>
      </p:sp>
      <p:sp>
        <p:nvSpPr>
          <p:cNvPr id="19461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55725" y="4657725"/>
            <a:ext cx="6400800" cy="8509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en-GB" sz="2400" smtClean="0">
                <a:solidFill>
                  <a:srgbClr val="B5008E"/>
                </a:solidFill>
              </a:rPr>
              <a:t>Norman Gee</a:t>
            </a:r>
            <a:endParaRPr lang="en-GB" sz="1800" smtClean="0">
              <a:solidFill>
                <a:srgbClr val="B5008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 descr="LAr_StagedReadoutConcept_Page_8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Staged scenario upgrade of the TileCal readout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143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Christian </a:t>
            </a:r>
            <a:r>
              <a:rPr lang="en-US" dirty="0" err="1" smtClean="0"/>
              <a:t>Bohm</a:t>
            </a:r>
            <a:r>
              <a:rPr lang="en-US" dirty="0" smtClean="0"/>
              <a:t> for the </a:t>
            </a:r>
            <a:r>
              <a:rPr lang="en-US" dirty="0" err="1" smtClean="0"/>
              <a:t>TileCal</a:t>
            </a:r>
            <a:r>
              <a:rPr lang="en-US" dirty="0" smtClean="0"/>
              <a:t> upgrade group</a:t>
            </a: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16E91B1-FFED-48FB-921C-CC61351198DE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072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C.Bohm - Phase I SC - 20110225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300"/>
          </a:xfrm>
        </p:spPr>
        <p:txBody>
          <a:bodyPr/>
          <a:lstStyle/>
          <a:p>
            <a:pPr eaLnBrk="1" hangingPunct="1"/>
            <a:r>
              <a:rPr lang="en-US" smtClean="0"/>
              <a:t>Two ways of implementing a analog/digital trigger signal combination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428625" y="3714750"/>
            <a:ext cx="8229600" cy="2454275"/>
          </a:xfrm>
        </p:spPr>
        <p:txBody>
          <a:bodyPr/>
          <a:lstStyle/>
          <a:p>
            <a:pPr eaLnBrk="1" hangingPunct="1"/>
            <a:r>
              <a:rPr lang="en-US" smtClean="0"/>
              <a:t>Current drawer electronics with digital readout</a:t>
            </a:r>
          </a:p>
          <a:p>
            <a:pPr eaLnBrk="1" hangingPunct="1"/>
            <a:r>
              <a:rPr lang="en-US" smtClean="0"/>
              <a:t>New drawer electronics with analog trigger readout, compatible with present trigger</a:t>
            </a:r>
          </a:p>
        </p:txBody>
      </p:sp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>
              <a:latin typeface="Calibri" pitchFamily="34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>
              <a:latin typeface="Calibri" pitchFamily="34" charset="0"/>
            </a:endParaRPr>
          </a:p>
        </p:txBody>
      </p:sp>
      <p:sp>
        <p:nvSpPr>
          <p:cNvPr id="31749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28B4174-D1F1-4198-836B-CE77FEB19899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1750" name="Footer Placeholder 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C.Bohm - Phase I SC - 20110225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itle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1011238"/>
          </a:xfrm>
        </p:spPr>
        <p:txBody>
          <a:bodyPr/>
          <a:lstStyle/>
          <a:p>
            <a:pPr eaLnBrk="1" hangingPunct="1"/>
            <a:r>
              <a:rPr lang="en-US" sz="3200" smtClean="0"/>
              <a:t>Current drawer electronics with digital readout</a:t>
            </a:r>
          </a:p>
        </p:txBody>
      </p:sp>
      <p:sp>
        <p:nvSpPr>
          <p:cNvPr id="25604" name="Content Placeholder 2"/>
          <p:cNvSpPr>
            <a:spLocks noGrp="1"/>
          </p:cNvSpPr>
          <p:nvPr>
            <p:ph idx="1"/>
          </p:nvPr>
        </p:nvSpPr>
        <p:spPr>
          <a:xfrm>
            <a:off x="428625" y="3714750"/>
            <a:ext cx="8229600" cy="2454275"/>
          </a:xfrm>
        </p:spPr>
        <p:txBody>
          <a:bodyPr/>
          <a:lstStyle/>
          <a:p>
            <a:pPr eaLnBrk="1" hangingPunct="1"/>
            <a:r>
              <a:rPr lang="en-US" smtClean="0"/>
              <a:t>The digital readout must then be combined with the trigger summation boards</a:t>
            </a:r>
          </a:p>
          <a:p>
            <a:pPr eaLnBrk="1" hangingPunct="1"/>
            <a:r>
              <a:rPr lang="en-US" smtClean="0"/>
              <a:t>These would need to expand to house the extended functionality. They would need to contain FPGAs and opto links</a:t>
            </a:r>
          </a:p>
          <a:p>
            <a:pPr eaLnBrk="1" hangingPunct="1"/>
            <a:r>
              <a:rPr lang="en-US" smtClean="0"/>
              <a:t>Fitting the additional real estate in the drawers could probably be done, but would be far from trivial</a:t>
            </a:r>
          </a:p>
        </p:txBody>
      </p:sp>
      <p:sp>
        <p:nvSpPr>
          <p:cNvPr id="2560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>
              <a:latin typeface="Calibri" pitchFamily="34" charset="0"/>
            </a:endParaRPr>
          </a:p>
        </p:txBody>
      </p:sp>
      <p:sp>
        <p:nvSpPr>
          <p:cNvPr id="2560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>
              <a:latin typeface="Calibri" pitchFamily="34" charset="0"/>
            </a:endParaRPr>
          </a:p>
        </p:txBody>
      </p:sp>
      <p:sp>
        <p:nvSpPr>
          <p:cNvPr id="2560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>
              <a:latin typeface="Calibri" pitchFamily="34" charset="0"/>
            </a:endParaRPr>
          </a:p>
        </p:txBody>
      </p:sp>
      <p:graphicFrame>
        <p:nvGraphicFramePr>
          <p:cNvPr id="25602" name="Object 4"/>
          <p:cNvGraphicFramePr>
            <a:graphicFrameLocks noChangeAspect="1"/>
          </p:cNvGraphicFramePr>
          <p:nvPr/>
        </p:nvGraphicFramePr>
        <p:xfrm>
          <a:off x="714375" y="1285875"/>
          <a:ext cx="7643813" cy="1973263"/>
        </p:xfrm>
        <a:graphic>
          <a:graphicData uri="http://schemas.openxmlformats.org/presentationml/2006/ole">
            <p:oleObj spid="_x0000_s25602" name="Drawing" r:id="rId3" imgW="4326840" imgH="1117440" progId="">
              <p:embed/>
            </p:oleObj>
          </a:graphicData>
        </a:graphic>
      </p:graphicFrame>
      <p:sp>
        <p:nvSpPr>
          <p:cNvPr id="25608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848A6F8-7B51-4446-A84E-304B2193EBBB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5609" name="Footer Placeholder 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C.Bohm - Phase I SC - 20110225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itle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011237"/>
          </a:xfrm>
        </p:spPr>
        <p:txBody>
          <a:bodyPr/>
          <a:lstStyle/>
          <a:p>
            <a:pPr eaLnBrk="1" hangingPunct="1"/>
            <a:r>
              <a:rPr lang="en-US" sz="3200" smtClean="0"/>
              <a:t>New drawer electronics with analog trigger readout, compatible with present trigger</a:t>
            </a:r>
          </a:p>
        </p:txBody>
      </p:sp>
      <p:sp>
        <p:nvSpPr>
          <p:cNvPr id="26628" name="Content Placeholder 2"/>
          <p:cNvSpPr>
            <a:spLocks noGrp="1"/>
          </p:cNvSpPr>
          <p:nvPr>
            <p:ph idx="1"/>
          </p:nvPr>
        </p:nvSpPr>
        <p:spPr>
          <a:xfrm>
            <a:off x="428625" y="3714750"/>
            <a:ext cx="8229600" cy="2454275"/>
          </a:xfrm>
        </p:spPr>
        <p:txBody>
          <a:bodyPr/>
          <a:lstStyle/>
          <a:p>
            <a:pPr eaLnBrk="1" hangingPunct="1"/>
            <a:r>
              <a:rPr lang="en-US" smtClean="0"/>
              <a:t>The new drawer electronics would be more compact leaving ample space for the analog trigger summation boards</a:t>
            </a:r>
          </a:p>
          <a:p>
            <a:pPr eaLnBrk="1" hangingPunct="1"/>
            <a:r>
              <a:rPr lang="en-US" smtClean="0"/>
              <a:t>It would be easier to design since there are less constraints</a:t>
            </a:r>
          </a:p>
          <a:p>
            <a:pPr eaLnBrk="1" hangingPunct="1"/>
            <a:r>
              <a:rPr lang="en-US" smtClean="0"/>
              <a:t>Being closer to the final design it would provide more useful experience</a:t>
            </a:r>
          </a:p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The reasonable choice although no decision is taken</a:t>
            </a:r>
          </a:p>
        </p:txBody>
      </p:sp>
      <p:sp>
        <p:nvSpPr>
          <p:cNvPr id="2662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>
              <a:latin typeface="Calibri" pitchFamily="34" charset="0"/>
            </a:endParaRPr>
          </a:p>
        </p:txBody>
      </p:sp>
      <p:sp>
        <p:nvSpPr>
          <p:cNvPr id="2663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>
              <a:latin typeface="Calibri" pitchFamily="34" charset="0"/>
            </a:endParaRPr>
          </a:p>
        </p:txBody>
      </p:sp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923925" y="1714500"/>
          <a:ext cx="7434263" cy="1843088"/>
        </p:xfrm>
        <a:graphic>
          <a:graphicData uri="http://schemas.openxmlformats.org/presentationml/2006/ole">
            <p:oleObj spid="_x0000_s26626" name="Drawing" r:id="rId3" imgW="18102600" imgH="4477680" progId="">
              <p:embed/>
            </p:oleObj>
          </a:graphicData>
        </a:graphic>
      </p:graphicFrame>
      <p:sp>
        <p:nvSpPr>
          <p:cNvPr id="2663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65069B-4F46-4020-B986-ED201FC80A7B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6632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C.Bohm - Phase I SC - 20110225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pPr eaLnBrk="1" hangingPunct="1"/>
            <a:r>
              <a:rPr lang="en-US" smtClean="0"/>
              <a:t>The Main 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" y="3714750"/>
            <a:ext cx="8229600" cy="2454275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Converging to a highly redundant design with duplication of fibers and separation of the two readout paths from calorimeter cells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design must be prepared for a later choice of front-end design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Three alternatives at present: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 3-in-1 (present design) based design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An ASIC based design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 QIE based design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3-in-1 based design has reached a state where it can provide signals to Main Board prototypes</a:t>
            </a:r>
          </a:p>
        </p:txBody>
      </p:sp>
      <p:sp>
        <p:nvSpPr>
          <p:cNvPr id="2765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>
              <a:latin typeface="Calibri" pitchFamily="34" charset="0"/>
            </a:endParaRPr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3286125" y="1143000"/>
          <a:ext cx="2735263" cy="2117725"/>
        </p:xfrm>
        <a:graphic>
          <a:graphicData uri="http://schemas.openxmlformats.org/presentationml/2006/ole">
            <p:oleObj spid="_x0000_s27650" name="Drawing" r:id="rId3" imgW="2461680" imgH="1906200" progId="">
              <p:embed/>
            </p:oleObj>
          </a:graphicData>
        </a:graphic>
      </p:graphicFrame>
      <p:sp>
        <p:nvSpPr>
          <p:cNvPr id="276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5FE5CD-235D-4BE8-83C3-48BFF4A74DA0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27655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C.Bohm - Phase I SC - 20110225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3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 full slice readout test set-up</a:t>
            </a: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>
              <a:latin typeface="Calibri" pitchFamily="34" charset="0"/>
            </a:endParaRPr>
          </a:p>
        </p:txBody>
      </p:sp>
      <p:sp>
        <p:nvSpPr>
          <p:cNvPr id="3891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6F86285-36B8-4980-9766-A9BBAE0FFD97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38916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C.Bohm - Phase I SC - 20110225</a:t>
            </a:r>
          </a:p>
        </p:txBody>
      </p:sp>
      <p:pic>
        <p:nvPicPr>
          <p:cNvPr id="3891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785813"/>
            <a:ext cx="3714750" cy="222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Content Placeholder 2"/>
          <p:cNvSpPr>
            <a:spLocks noGrp="1"/>
          </p:cNvSpPr>
          <p:nvPr>
            <p:ph idx="1"/>
          </p:nvPr>
        </p:nvSpPr>
        <p:spPr>
          <a:xfrm>
            <a:off x="0" y="3071813"/>
            <a:ext cx="8715375" cy="3357562"/>
          </a:xfrm>
        </p:spPr>
        <p:txBody>
          <a:bodyPr/>
          <a:lstStyle/>
          <a:p>
            <a:pPr eaLnBrk="1" hangingPunct="1"/>
            <a:r>
              <a:rPr lang="en-US" sz="1600" smtClean="0"/>
              <a:t>Charge injection pulses are produced in a upgraded 3-in-1 FE-board</a:t>
            </a:r>
          </a:p>
          <a:p>
            <a:pPr eaLnBrk="1" hangingPunct="1"/>
            <a:r>
              <a:rPr lang="en-US" sz="1600" smtClean="0"/>
              <a:t>The MainBoard, emulated by a Linear Technology LTC2264-12 evaluation board, samples the pulses</a:t>
            </a:r>
          </a:p>
          <a:p>
            <a:pPr eaLnBrk="1" hangingPunct="1"/>
            <a:r>
              <a:rPr lang="en-US" sz="1600" smtClean="0"/>
              <a:t>The daughter board, emulated by a XILINX ML605 FPGA evaluation board, processes the data and transmit it at 4.8 Gb/s via a SFP module</a:t>
            </a:r>
          </a:p>
          <a:p>
            <a:pPr eaLnBrk="1" hangingPunct="1"/>
            <a:r>
              <a:rPr lang="en-US" sz="1600" smtClean="0"/>
              <a:t>Two way data communication, between the on and off detector electronics, is emulated by a two fiber connection to</a:t>
            </a:r>
          </a:p>
          <a:p>
            <a:pPr eaLnBrk="1" hangingPunct="1"/>
            <a:r>
              <a:rPr lang="en-US" sz="1600" smtClean="0"/>
              <a:t>The ROD, emulated by a HighTechGlobal FPGA board, receives data and stores it in pipeline memory.</a:t>
            </a:r>
          </a:p>
          <a:p>
            <a:pPr eaLnBrk="1" hangingPunct="1"/>
            <a:r>
              <a:rPr lang="en-US" sz="1600" smtClean="0"/>
              <a:t>The GBT protocol is used in both ends of the communication link</a:t>
            </a:r>
          </a:p>
          <a:p>
            <a:pPr eaLnBrk="1" hangingPunct="1"/>
            <a:r>
              <a:rPr lang="en-US" sz="1600" smtClean="0"/>
              <a:t>The ATCA functionality is emulated by a PCIe connection between the HighTechGlobal board and a PC</a:t>
            </a:r>
          </a:p>
          <a:p>
            <a:pPr eaLnBrk="1" hangingPunct="1">
              <a:buFontTx/>
              <a:buNone/>
            </a:pPr>
            <a:r>
              <a:rPr lang="en-US" sz="1600" smtClean="0"/>
              <a:t>All critical functionality has been tested separately. Integration is on-going</a:t>
            </a:r>
          </a:p>
          <a:p>
            <a:pPr eaLnBrk="1" hangingPunct="1"/>
            <a:endParaRPr lang="en-US" sz="1600" smtClean="0"/>
          </a:p>
          <a:p>
            <a:pPr lvl="1" eaLnBrk="1" hangingPunct="1"/>
            <a:endParaRPr lang="en-US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Content Placeholder 2"/>
          <p:cNvSpPr>
            <a:spLocks noGrp="1"/>
          </p:cNvSpPr>
          <p:nvPr>
            <p:ph idx="1"/>
          </p:nvPr>
        </p:nvSpPr>
        <p:spPr>
          <a:xfrm>
            <a:off x="142875" y="642938"/>
            <a:ext cx="8715375" cy="5786437"/>
          </a:xfrm>
        </p:spPr>
        <p:txBody>
          <a:bodyPr/>
          <a:lstStyle/>
          <a:p>
            <a:pPr eaLnBrk="1" hangingPunct="1"/>
            <a:r>
              <a:rPr lang="en-US" sz="1600" smtClean="0"/>
              <a:t>Build a first advanced prototype of the on-detector main board and its processor board during 2011. Urgent to verify sufficient radiation tolerance in FPGAs</a:t>
            </a:r>
          </a:p>
          <a:p>
            <a:pPr eaLnBrk="1" hangingPunct="1"/>
            <a:r>
              <a:rPr lang="en-US" sz="1600" smtClean="0"/>
              <a:t>Test it in drawer test benches in building 175 and to build a more developed prototype during 2012.</a:t>
            </a:r>
          </a:p>
          <a:p>
            <a:pPr eaLnBrk="1" hangingPunct="1"/>
            <a:r>
              <a:rPr lang="en-US" sz="1600" smtClean="0"/>
              <a:t> A drawer with new electronics could be installed and tested in ATLAS during 2013 and part of 2014.</a:t>
            </a:r>
          </a:p>
          <a:p>
            <a:pPr eaLnBrk="1" hangingPunct="1"/>
            <a:r>
              <a:rPr lang="en-US" sz="1600" smtClean="0"/>
              <a:t>When starting the tests in 2013-14 initially only one drawer with new electronics would be included, but if it operates as expected during tests and during actual data taking a larger section could be populated during Christmas shutdown in the end of 2014.</a:t>
            </a:r>
          </a:p>
          <a:p>
            <a:pPr eaLnBrk="1" hangingPunct="1"/>
            <a:r>
              <a:rPr lang="en-US" sz="1600" smtClean="0"/>
              <a:t>This assumes that all the necessary fibers have been installed.</a:t>
            </a:r>
          </a:p>
          <a:p>
            <a:pPr eaLnBrk="1" hangingPunct="1"/>
            <a:r>
              <a:rPr lang="en-US" sz="1600" smtClean="0"/>
              <a:t>In parallel with this there must be a development of the demonstrator ROD. What needs to be proven is that the new DAQ format and precision are compatible with the present one.</a:t>
            </a:r>
          </a:p>
          <a:p>
            <a:pPr eaLnBrk="1" hangingPunct="1"/>
            <a:endParaRPr lang="en-US" sz="1600" smtClean="0"/>
          </a:p>
          <a:p>
            <a:pPr eaLnBrk="1" hangingPunct="1">
              <a:buFontTx/>
              <a:buNone/>
            </a:pPr>
            <a:r>
              <a:rPr lang="en-US" sz="1600" smtClean="0"/>
              <a:t>However, it is important that this path is open for merging of the results from parallel upgrade R&amp;D projects:</a:t>
            </a:r>
          </a:p>
          <a:p>
            <a:pPr eaLnBrk="1" hangingPunct="1"/>
            <a:r>
              <a:rPr lang="en-US" sz="1600" smtClean="0"/>
              <a:t>The MainBoard should be prepared for adaption to ASIC and QIE FE-board solutions</a:t>
            </a:r>
          </a:p>
          <a:p>
            <a:pPr eaLnBrk="1" hangingPunct="1"/>
            <a:r>
              <a:rPr lang="en-US" sz="1600" smtClean="0"/>
              <a:t>The MainBoard design is and should continue to be compatible with a MiniDrawer scenario</a:t>
            </a:r>
          </a:p>
          <a:p>
            <a:pPr eaLnBrk="1" hangingPunct="1"/>
            <a:r>
              <a:rPr lang="en-US" sz="1600" smtClean="0"/>
              <a:t>The MainBoard  electronics should continue to be compatible with different designs of the HV-part</a:t>
            </a:r>
          </a:p>
          <a:p>
            <a:pPr eaLnBrk="1" hangingPunct="1"/>
            <a:r>
              <a:rPr lang="en-US" sz="1600" smtClean="0"/>
              <a:t>The MainBoard electronics should be compatible with a future improved LVPS solution</a:t>
            </a:r>
          </a:p>
          <a:p>
            <a:pPr lvl="1" eaLnBrk="1" hangingPunct="1"/>
            <a:endParaRPr lang="en-US" sz="1600" smtClean="0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>
              <a:latin typeface="Calibri" pitchFamily="34" charset="0"/>
            </a:endParaRPr>
          </a:p>
        </p:txBody>
      </p:sp>
      <p:sp>
        <p:nvSpPr>
          <p:cNvPr id="399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435B2C6-24F2-4049-96A3-F484D9150362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39940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C.Bohm - Phase I SC - 20110225</a:t>
            </a:r>
          </a:p>
        </p:txBody>
      </p:sp>
      <p:sp>
        <p:nvSpPr>
          <p:cNvPr id="39941" name="TextBox 7"/>
          <p:cNvSpPr txBox="1">
            <a:spLocks noChangeArrowheads="1"/>
          </p:cNvSpPr>
          <p:nvPr/>
        </p:nvSpPr>
        <p:spPr bwMode="auto">
          <a:xfrm>
            <a:off x="3571875" y="142875"/>
            <a:ext cx="2071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/>
              <a:t>Program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Content Placeholder 2"/>
          <p:cNvSpPr>
            <a:spLocks noGrp="1"/>
          </p:cNvSpPr>
          <p:nvPr>
            <p:ph idx="1"/>
          </p:nvPr>
        </p:nvSpPr>
        <p:spPr>
          <a:xfrm>
            <a:off x="142875" y="1643063"/>
            <a:ext cx="8715375" cy="3929062"/>
          </a:xfrm>
        </p:spPr>
        <p:txBody>
          <a:bodyPr/>
          <a:lstStyle/>
          <a:p>
            <a:pPr eaLnBrk="1" hangingPunct="1"/>
            <a:r>
              <a:rPr lang="en-US" sz="2400" smtClean="0"/>
              <a:t>Designed in this way the staged demonstrator will provide valuable experience for the final phase II design</a:t>
            </a:r>
          </a:p>
          <a:p>
            <a:pPr eaLnBrk="1" hangingPunct="1"/>
            <a:r>
              <a:rPr lang="en-US" sz="2400" smtClean="0"/>
              <a:t>It will also minimize the risk involved in the transition from  present to upgraded full readout scheme</a:t>
            </a:r>
          </a:p>
          <a:p>
            <a:pPr lvl="1" eaLnBrk="1" hangingPunct="1"/>
            <a:endParaRPr lang="en-US" smtClean="0"/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>
              <a:latin typeface="Calibri" pitchFamily="34" charset="0"/>
            </a:endParaRP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E41116-37C9-406F-BF91-0BD4C92C0021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4096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C.Bohm - Phase I SC - 20110225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77800"/>
            <a:ext cx="8501062" cy="655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Introduction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LAr and Tile calorimeters are planning to upgrade detector electronics in 2020</a:t>
            </a:r>
          </a:p>
          <a:p>
            <a:r>
              <a:rPr lang="en-GB" smtClean="0"/>
              <a:t>New electronics will digitise on detector, and stream digital data to RODs in USA15</a:t>
            </a:r>
          </a:p>
          <a:p>
            <a:r>
              <a:rPr lang="en-GB" smtClean="0"/>
              <a:t>Calo RODS will preprocess (BCID, Convert </a:t>
            </a:r>
            <a:r>
              <a:rPr lang="en-GB" i="1" smtClean="0"/>
              <a:t>E</a:t>
            </a:r>
            <a:r>
              <a:rPr lang="en-GB" smtClean="0"/>
              <a:t> to </a:t>
            </a:r>
            <a:r>
              <a:rPr lang="en-GB" i="1" smtClean="0"/>
              <a:t>E</a:t>
            </a:r>
            <a:r>
              <a:rPr lang="en-GB" baseline="-25000" smtClean="0"/>
              <a:t>T</a:t>
            </a:r>
            <a:r>
              <a:rPr lang="en-GB" smtClean="0"/>
              <a:t>) and provide data needed by L1Calo (minitowers,...). No more analogue signals.</a:t>
            </a:r>
          </a:p>
          <a:p>
            <a:endParaRPr lang="en-GB" smtClean="0"/>
          </a:p>
          <a:p>
            <a:r>
              <a:rPr lang="en-GB" smtClean="0"/>
              <a:t>They now propose a pilot project to equip a few calorimeter channels with new digital electronics, send signals to prototype RODs in USA15</a:t>
            </a:r>
          </a:p>
          <a:p>
            <a:pPr lvl="1"/>
            <a:r>
              <a:rPr lang="en-GB" smtClean="0"/>
              <a:t>Analogue signals will continue to be provided, the existing L1Calo will continue to provie the ATLAS trigger</a:t>
            </a:r>
          </a:p>
          <a:p>
            <a:pPr lvl="1"/>
            <a:r>
              <a:rPr lang="en-GB" smtClean="0"/>
              <a:t>We have an opportunity to connect a prototype Phase II slice</a:t>
            </a:r>
          </a:p>
          <a:p>
            <a:pPr lvl="1"/>
            <a:endParaRPr lang="en-GB" smtClean="0"/>
          </a:p>
          <a:p>
            <a:r>
              <a:rPr lang="en-GB" smtClean="0"/>
              <a:t>Details follow: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Consequences for L1Calo</a:t>
            </a:r>
          </a:p>
        </p:txBody>
      </p:sp>
      <p:sp>
        <p:nvSpPr>
          <p:cNvPr id="430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Further discussion Lar/Tile/L1Calo parallel session in ATLAS Upgrade week (Oxford), 14:00 29-Mar-2011</a:t>
            </a:r>
          </a:p>
          <a:p>
            <a:r>
              <a:rPr lang="en-GB" smtClean="0"/>
              <a:t>My comments:</a:t>
            </a:r>
          </a:p>
          <a:p>
            <a:pPr lvl="1"/>
            <a:r>
              <a:rPr lang="en-GB" smtClean="0"/>
              <a:t>Instrumented area should overlap in LAr and Tile !!</a:t>
            </a:r>
          </a:p>
          <a:p>
            <a:pPr lvl="1"/>
            <a:r>
              <a:rPr lang="en-GB" smtClean="0"/>
              <a:t>Need at least a 4x4 overlapping em+had area to run present em algo</a:t>
            </a:r>
          </a:p>
          <a:p>
            <a:pPr lvl="1"/>
            <a:r>
              <a:rPr lang="en-GB" smtClean="0"/>
              <a:t>But smaller area would allow many non-physics studies </a:t>
            </a:r>
          </a:p>
          <a:p>
            <a:r>
              <a:rPr lang="en-GB" smtClean="0"/>
              <a:t>Implies we design and build a slice (See talk from Ian) as a step towards the full Phase II trigger</a:t>
            </a:r>
          </a:p>
          <a:p>
            <a:r>
              <a:rPr lang="en-GB" smtClean="0"/>
              <a:t>Needs to be developed concurrently with Phase I upgrade</a:t>
            </a:r>
          </a:p>
          <a:p>
            <a:endParaRPr lang="en-GB" smtClean="0"/>
          </a:p>
          <a:p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LAr_StagedReadoutConcept_Page_1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LAr_StagedReadoutConcept_Page_2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LAr_StagedReadoutConcept_Page_3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 descr="LAr_StagedReadoutConcept_Page_4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" descr="LAr_StagedReadoutConcept_Page_5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" descr="LAr_StagedReadoutConcept_Page_6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 descr="LAr_StagedReadoutConcept_Page_7.jpg"/>
          <p:cNvPicPr>
            <a:picLocks noGrp="1" noChangeAspect="1"/>
          </p:cNvPicPr>
          <p:nvPr isPhoto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 Template bottom nav horizon Master small">
  <a:themeElements>
    <a:clrScheme name="PPT Template bottom nav horizon Master smal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PT Template bottom nav horizon Master small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 Template bottom nav horizon Master smal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te bottom nav horizon Master smal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te bottom nav horizon Master smal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te bottom nav horizon Master smal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te bottom nav horizon Master smal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 Template bottom nav horizon Master smal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Template bottom nav horizon Master smal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Template bottom nav horizon Master smal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Template bottom nav horizon Master smal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Template bottom nav horizon Master smal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Template bottom nav horizon Master smal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 Template bottom nav horizon Master smal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7_Default Design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21161</TotalTime>
  <Words>844</Words>
  <Application>Microsoft Office PowerPoint</Application>
  <PresentationFormat>On-screen Show (4:3)</PresentationFormat>
  <Paragraphs>87</Paragraphs>
  <Slides>20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Lucida Sans</vt:lpstr>
      <vt:lpstr>Times New Roman</vt:lpstr>
      <vt:lpstr>Calibri</vt:lpstr>
      <vt:lpstr>PPT Template bottom nav horizon Master small</vt:lpstr>
      <vt:lpstr>Default Design</vt:lpstr>
      <vt:lpstr>Default Design</vt:lpstr>
      <vt:lpstr>Default Design</vt:lpstr>
      <vt:lpstr>Default Design</vt:lpstr>
      <vt:lpstr>Drawing</vt:lpstr>
      <vt:lpstr>Calorimeter Digitisation Prototype (Material from A Straessner, C Bohm et al)</vt:lpstr>
      <vt:lpstr>Introduction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Staged scenario upgrade of the TileCal readout</vt:lpstr>
      <vt:lpstr>Two ways of implementing a analog/digital trigger signal combination</vt:lpstr>
      <vt:lpstr>Current drawer electronics with digital readout</vt:lpstr>
      <vt:lpstr>New drawer electronics with analog trigger readout, compatible with present trigger</vt:lpstr>
      <vt:lpstr>The Main Board</vt:lpstr>
      <vt:lpstr>A full slice readout test set-up</vt:lpstr>
      <vt:lpstr>Slide 17</vt:lpstr>
      <vt:lpstr>Slide 18</vt:lpstr>
      <vt:lpstr>Slide 19</vt:lpstr>
      <vt:lpstr>Consequences for L1Calo</vt:lpstr>
    </vt:vector>
  </TitlesOfParts>
  <Company>CCLRC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CMM Status Report</dc:title>
  <dc:creator>Tom Davidson</dc:creator>
  <cp:lastModifiedBy>cnpg96</cp:lastModifiedBy>
  <cp:revision>1010</cp:revision>
  <dcterms:created xsi:type="dcterms:W3CDTF">2003-06-10T09:05:37Z</dcterms:created>
  <dcterms:modified xsi:type="dcterms:W3CDTF">2011-03-23T09:41:01Z</dcterms:modified>
</cp:coreProperties>
</file>