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7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5F965-1F57-4958-B311-07005FE7AB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C09CE-117B-49D3-8BCA-DDAE721A3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gray">
          <a:xfrm>
            <a:off x="1143000" y="1447800"/>
            <a:ext cx="7423150" cy="3175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GB" sz="2400" b="0">
              <a:latin typeface="Tahoma" pitchFamily="34" charset="0"/>
            </a:endParaRPr>
          </a:p>
        </p:txBody>
      </p:sp>
      <p:pic>
        <p:nvPicPr>
          <p:cNvPr id="9" name="Picture 14" descr="BhamATLAS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606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ClusterAl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33400"/>
            <a:ext cx="77787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Meeting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Joint Meeting: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Apologies for errors and omissions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ie</a:t>
            </a:r>
            <a:r>
              <a:rPr lang="en-US" dirty="0" smtClean="0"/>
              <a:t> almost everything)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thanks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305800" cy="3886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Our guests</a:t>
            </a:r>
          </a:p>
          <a:p>
            <a:pPr lvl="1"/>
            <a:r>
              <a:rPr lang="en-US" sz="2400" dirty="0" smtClean="0"/>
              <a:t>Diego, George, Chris</a:t>
            </a:r>
          </a:p>
          <a:p>
            <a:pPr lvl="1"/>
            <a:endParaRPr lang="en-US" sz="1600" dirty="0" smtClean="0"/>
          </a:p>
          <a:p>
            <a:r>
              <a:rPr lang="en-US" sz="2800" dirty="0" smtClean="0"/>
              <a:t>Chairmen</a:t>
            </a:r>
          </a:p>
          <a:p>
            <a:pPr lvl="1"/>
            <a:r>
              <a:rPr lang="en-US" sz="2400" dirty="0" smtClean="0"/>
              <a:t> Norman, Alan</a:t>
            </a:r>
          </a:p>
          <a:p>
            <a:endParaRPr lang="en-US" sz="1600" dirty="0" smtClean="0"/>
          </a:p>
          <a:p>
            <a:r>
              <a:rPr lang="en-US" sz="2800" dirty="0" smtClean="0"/>
              <a:t>But mostly to Mark</a:t>
            </a:r>
          </a:p>
          <a:p>
            <a:pPr lvl="1"/>
            <a:r>
              <a:rPr lang="en-US" sz="2400" dirty="0" smtClean="0"/>
              <a:t>Ran the show almost single-handedly</a:t>
            </a:r>
          </a:p>
          <a:p>
            <a:pPr lvl="1"/>
            <a:endParaRPr lang="en-US" sz="24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4000500" cy="341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and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001000" cy="4297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Huge leaps forward since 2010 running</a:t>
            </a:r>
          </a:p>
          <a:p>
            <a:pPr lvl="1"/>
            <a:r>
              <a:rPr lang="en-US" dirty="0" smtClean="0"/>
              <a:t>This is not a criticism of work done in 2010</a:t>
            </a:r>
          </a:p>
          <a:p>
            <a:pPr lvl="2"/>
            <a:r>
              <a:rPr lang="en-US" dirty="0" smtClean="0"/>
              <a:t>We had a lot of learning to do</a:t>
            </a:r>
          </a:p>
          <a:p>
            <a:pPr lvl="1"/>
            <a:r>
              <a:rPr lang="en-US" dirty="0" smtClean="0"/>
              <a:t>Now we’re aiming for stable maintainable operation</a:t>
            </a:r>
          </a:p>
          <a:p>
            <a:r>
              <a:rPr lang="en-US" dirty="0" smtClean="0"/>
              <a:t>Continually improving monitoring</a:t>
            </a:r>
          </a:p>
          <a:p>
            <a:pPr lvl="1"/>
            <a:r>
              <a:rPr lang="en-US" dirty="0" smtClean="0"/>
              <a:t>Wider group of people involved</a:t>
            </a:r>
          </a:p>
          <a:p>
            <a:r>
              <a:rPr lang="en-US" dirty="0" smtClean="0"/>
              <a:t>Almost automatic calibrations</a:t>
            </a:r>
          </a:p>
          <a:p>
            <a:pPr lvl="1"/>
            <a:r>
              <a:rPr lang="en-US" dirty="0" smtClean="0"/>
              <a:t>Still work to do, but we’re almost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Again we learned a lot in 2010</a:t>
            </a:r>
          </a:p>
          <a:p>
            <a:r>
              <a:rPr lang="en-US" dirty="0" smtClean="0"/>
              <a:t>We have the tools to apply this knowledge to new data</a:t>
            </a:r>
          </a:p>
          <a:p>
            <a:pPr lvl="1"/>
            <a:r>
              <a:rPr lang="en-US" dirty="0" smtClean="0"/>
              <a:t>Quickly (but unfortunately not immediately)</a:t>
            </a:r>
          </a:p>
          <a:p>
            <a:pPr lvl="2"/>
            <a:r>
              <a:rPr lang="en-US" dirty="0" smtClean="0"/>
              <a:t>Need to migrate more from offline to T0/CAF/online?</a:t>
            </a:r>
          </a:p>
          <a:p>
            <a:pPr lvl="2"/>
            <a:r>
              <a:rPr lang="en-US" dirty="0" smtClean="0"/>
              <a:t>Think about best strategy for this</a:t>
            </a:r>
          </a:p>
          <a:p>
            <a:r>
              <a:rPr lang="en-US" dirty="0" smtClean="0"/>
              <a:t>Gradually understanding all the features* of L1Calo</a:t>
            </a:r>
          </a:p>
          <a:p>
            <a:pPr lvl="1"/>
            <a:r>
              <a:rPr lang="en-US" dirty="0" smtClean="0"/>
              <a:t>MCM quirks</a:t>
            </a:r>
          </a:p>
          <a:p>
            <a:pPr lvl="1"/>
            <a:r>
              <a:rPr lang="en-US" dirty="0" smtClean="0"/>
              <a:t>Non-standard Calorimeter towers</a:t>
            </a:r>
          </a:p>
          <a:p>
            <a:pPr lvl="1"/>
            <a:r>
              <a:rPr lang="en-US" dirty="0" smtClean="0"/>
              <a:t>Timing offsets (planned and unplanned)</a:t>
            </a:r>
          </a:p>
          <a:p>
            <a:pPr lvl="1"/>
            <a:r>
              <a:rPr lang="en-US" dirty="0" smtClean="0"/>
              <a:t>Calibration details</a:t>
            </a:r>
          </a:p>
          <a:p>
            <a:pPr lvl="1"/>
            <a:r>
              <a:rPr lang="en-US" dirty="0" smtClean="0"/>
              <a:t>Precise performance measurements</a:t>
            </a:r>
          </a:p>
          <a:p>
            <a:r>
              <a:rPr lang="en-US" dirty="0" smtClean="0"/>
              <a:t>But there’ll always be more to understand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4038600"/>
            <a:ext cx="2057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 In the bug sense and otherwise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Again we learned a lot in 2010</a:t>
            </a:r>
          </a:p>
          <a:p>
            <a:r>
              <a:rPr lang="en-US" dirty="0" smtClean="0"/>
              <a:t>We have the tools to apply this knowledge to new data</a:t>
            </a:r>
          </a:p>
          <a:p>
            <a:pPr lvl="1"/>
            <a:r>
              <a:rPr lang="en-US" dirty="0" smtClean="0"/>
              <a:t>Quickly (but unfortunately not immediately)</a:t>
            </a:r>
          </a:p>
          <a:p>
            <a:pPr lvl="2"/>
            <a:r>
              <a:rPr lang="en-US" dirty="0" smtClean="0"/>
              <a:t>Need to migrate more from offline to T0/CAF/online?</a:t>
            </a:r>
          </a:p>
          <a:p>
            <a:pPr lvl="2"/>
            <a:r>
              <a:rPr lang="en-US" dirty="0" smtClean="0"/>
              <a:t>Think about best strategy for this</a:t>
            </a:r>
          </a:p>
          <a:p>
            <a:r>
              <a:rPr lang="en-US" dirty="0" smtClean="0"/>
              <a:t>Gradually understanding all the features* of L1Calo</a:t>
            </a:r>
          </a:p>
          <a:p>
            <a:pPr lvl="1"/>
            <a:r>
              <a:rPr lang="en-US" dirty="0" smtClean="0"/>
              <a:t>MCM quirks</a:t>
            </a:r>
          </a:p>
          <a:p>
            <a:pPr lvl="1"/>
            <a:r>
              <a:rPr lang="en-US" dirty="0" smtClean="0"/>
              <a:t>Non-standard Calorimeter towers</a:t>
            </a:r>
          </a:p>
          <a:p>
            <a:pPr lvl="1"/>
            <a:r>
              <a:rPr lang="en-US" dirty="0" smtClean="0"/>
              <a:t>Timing offsets (planned and unplanned)</a:t>
            </a:r>
          </a:p>
          <a:p>
            <a:pPr lvl="1"/>
            <a:r>
              <a:rPr lang="en-US" dirty="0" smtClean="0"/>
              <a:t>Calibration details</a:t>
            </a:r>
          </a:p>
          <a:p>
            <a:pPr lvl="1"/>
            <a:r>
              <a:rPr lang="en-US" dirty="0" smtClean="0"/>
              <a:t>Precise performance measurements</a:t>
            </a:r>
          </a:p>
          <a:p>
            <a:r>
              <a:rPr lang="en-US" dirty="0" smtClean="0"/>
              <a:t>But there’ll always be more to understand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4038600"/>
            <a:ext cx="2057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 In the bug sense and otherwise</a:t>
            </a:r>
          </a:p>
        </p:txBody>
      </p:sp>
      <p:sp>
        <p:nvSpPr>
          <p:cNvPr id="9" name="Rectangle 8"/>
          <p:cNvSpPr/>
          <p:nvPr/>
        </p:nvSpPr>
        <p:spPr>
          <a:xfrm>
            <a:off x="1600200" y="1600200"/>
            <a:ext cx="5867400" cy="48006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riggerRateJu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828800"/>
            <a:ext cx="4743450" cy="4223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Energy Significance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Extremely successful implementation</a:t>
            </a:r>
          </a:p>
          <a:p>
            <a:pPr lvl="1"/>
            <a:r>
              <a:rPr lang="en-US" dirty="0" smtClean="0"/>
              <a:t>Tight schedule</a:t>
            </a:r>
          </a:p>
          <a:p>
            <a:pPr lvl="1"/>
            <a:r>
              <a:rPr lang="en-US" dirty="0" smtClean="0"/>
              <a:t>Much work for several people in L1Calo and outside</a:t>
            </a:r>
          </a:p>
          <a:p>
            <a:pPr lvl="1"/>
            <a:r>
              <a:rPr lang="en-US" dirty="0" smtClean="0"/>
              <a:t>Went extremely smoothly</a:t>
            </a:r>
          </a:p>
          <a:p>
            <a:pPr lvl="1"/>
            <a:r>
              <a:rPr lang="en-US" dirty="0" smtClean="0"/>
              <a:t>Credit to the skills and dedication of people involved</a:t>
            </a:r>
          </a:p>
          <a:p>
            <a:r>
              <a:rPr lang="en-US" dirty="0" smtClean="0"/>
              <a:t>XS is likely to become increasingly important in 2011 and 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Hardware is starting to appear</a:t>
            </a:r>
          </a:p>
          <a:p>
            <a:r>
              <a:rPr lang="en-US" dirty="0" smtClean="0"/>
              <a:t>More projects are popping up all the time</a:t>
            </a:r>
          </a:p>
          <a:p>
            <a:pPr lvl="1"/>
            <a:r>
              <a:rPr lang="en-US" dirty="0" smtClean="0"/>
              <a:t>Need to prioritize, agree, and schedule</a:t>
            </a:r>
          </a:p>
          <a:p>
            <a:r>
              <a:rPr lang="en-US" dirty="0" smtClean="0"/>
              <a:t>Reaching the point where formalities start</a:t>
            </a:r>
          </a:p>
          <a:p>
            <a:pPr lvl="1"/>
            <a:r>
              <a:rPr lang="en-US" dirty="0" smtClean="0"/>
              <a:t>TPs, Reviews, serious funding requests</a:t>
            </a:r>
          </a:p>
          <a:p>
            <a:r>
              <a:rPr lang="en-US" dirty="0" smtClean="0"/>
              <a:t>Simulation is fascinating</a:t>
            </a:r>
          </a:p>
          <a:p>
            <a:pPr lvl="1"/>
            <a:r>
              <a:rPr lang="en-US" dirty="0" smtClean="0"/>
              <a:t>It’s probably not right yet</a:t>
            </a:r>
          </a:p>
          <a:p>
            <a:pPr lvl="2"/>
            <a:r>
              <a:rPr lang="en-US" dirty="0" smtClean="0"/>
              <a:t>But it’s getting closer</a:t>
            </a:r>
          </a:p>
          <a:p>
            <a:pPr lvl="1"/>
            <a:r>
              <a:rPr lang="en-US" dirty="0" smtClean="0"/>
              <a:t>Remember the potential cross-over with ‘real’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just got bigger</a:t>
            </a:r>
          </a:p>
          <a:p>
            <a:r>
              <a:rPr lang="en-US" dirty="0" smtClean="0"/>
              <a:t>I hope it is still a ‘small’ friendly project</a:t>
            </a:r>
          </a:p>
          <a:p>
            <a:r>
              <a:rPr lang="en-US" dirty="0" smtClean="0"/>
              <a:t>On the other hand it’s big enough to worry about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pPr lvl="1"/>
            <a:r>
              <a:rPr lang="en-US" dirty="0" smtClean="0"/>
              <a:t>Upgrade will get a (deputy?) coordinator</a:t>
            </a:r>
          </a:p>
          <a:p>
            <a:pPr lvl="1"/>
            <a:r>
              <a:rPr lang="en-US" dirty="0" smtClean="0"/>
              <a:t>Need to think about representation</a:t>
            </a:r>
          </a:p>
          <a:p>
            <a:pPr lvl="2"/>
            <a:r>
              <a:rPr lang="en-US" dirty="0" smtClean="0"/>
              <a:t>Mostly at Trigger/Trigger Signature Meetings</a:t>
            </a:r>
          </a:p>
          <a:p>
            <a:pPr lvl="2"/>
            <a:r>
              <a:rPr lang="en-US" dirty="0" smtClean="0"/>
              <a:t>But L1Calo impacts in many areas of ATLAS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Photo</a:t>
            </a:r>
            <a:endParaRPr lang="en-US" dirty="0"/>
          </a:p>
        </p:txBody>
      </p:sp>
      <p:pic>
        <p:nvPicPr>
          <p:cNvPr id="7" name="Content Placeholder 6" descr="gro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46" t="369" r="50197" b="55733"/>
          <a:stretch>
            <a:fillRect/>
          </a:stretch>
        </p:blipFill>
        <p:spPr>
          <a:xfrm>
            <a:off x="685800" y="1676400"/>
            <a:ext cx="7871023" cy="4648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Plot of the Week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7417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5181600"/>
            <a:ext cx="3505200" cy="830997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Level-1 Upgrade Technical</a:t>
            </a:r>
          </a:p>
          <a:p>
            <a:pPr algn="ctr"/>
            <a:r>
              <a:rPr lang="en-US" sz="2400" b="1" dirty="0" smtClean="0"/>
              <a:t>Proposal:  Figure 1A</a:t>
            </a: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</TotalTime>
  <Words>456</Words>
  <Application>Microsoft Office PowerPoint</Application>
  <PresentationFormat>On-screen Show (4:3)</PresentationFormat>
  <Paragraphs>108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Joint Meeting: Highlights</vt:lpstr>
      <vt:lpstr>Monitoring and Calibration</vt:lpstr>
      <vt:lpstr>Understanding Data</vt:lpstr>
      <vt:lpstr>Understanding Data</vt:lpstr>
      <vt:lpstr>Missing Energy Significance</vt:lpstr>
      <vt:lpstr>Upgrade</vt:lpstr>
      <vt:lpstr>Collaboration</vt:lpstr>
      <vt:lpstr>Group Photo</vt:lpstr>
      <vt:lpstr>Plot of the Week</vt:lpstr>
      <vt:lpstr>Many thanks to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Template</dc:title>
  <dc:creator>hillier</dc:creator>
  <cp:lastModifiedBy>Hillier</cp:lastModifiedBy>
  <cp:revision>112</cp:revision>
  <dcterms:created xsi:type="dcterms:W3CDTF">2008-09-29T19:31:40Z</dcterms:created>
  <dcterms:modified xsi:type="dcterms:W3CDTF">2011-03-30T19:28:10Z</dcterms:modified>
</cp:coreProperties>
</file>