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4"/>
  </p:notesMasterIdLst>
  <p:handoutMasterIdLst>
    <p:handoutMasterId r:id="rId55"/>
  </p:handoutMasterIdLst>
  <p:sldIdLst>
    <p:sldId id="256" r:id="rId2"/>
    <p:sldId id="258" r:id="rId3"/>
    <p:sldId id="260" r:id="rId4"/>
    <p:sldId id="368" r:id="rId5"/>
    <p:sldId id="331" r:id="rId6"/>
    <p:sldId id="323" r:id="rId7"/>
    <p:sldId id="361" r:id="rId8"/>
    <p:sldId id="259" r:id="rId9"/>
    <p:sldId id="369" r:id="rId10"/>
    <p:sldId id="371" r:id="rId11"/>
    <p:sldId id="328" r:id="rId12"/>
    <p:sldId id="313" r:id="rId13"/>
    <p:sldId id="266" r:id="rId14"/>
    <p:sldId id="362" r:id="rId15"/>
    <p:sldId id="270" r:id="rId16"/>
    <p:sldId id="271" r:id="rId17"/>
    <p:sldId id="272" r:id="rId18"/>
    <p:sldId id="275" r:id="rId19"/>
    <p:sldId id="277" r:id="rId20"/>
    <p:sldId id="377" r:id="rId21"/>
    <p:sldId id="396" r:id="rId22"/>
    <p:sldId id="393" r:id="rId23"/>
    <p:sldId id="278" r:id="rId24"/>
    <p:sldId id="279" r:id="rId25"/>
    <p:sldId id="281" r:id="rId26"/>
    <p:sldId id="340" r:id="rId27"/>
    <p:sldId id="321" r:id="rId28"/>
    <p:sldId id="365" r:id="rId29"/>
    <p:sldId id="394" r:id="rId30"/>
    <p:sldId id="356" r:id="rId31"/>
    <p:sldId id="290" r:id="rId32"/>
    <p:sldId id="386" r:id="rId33"/>
    <p:sldId id="355" r:id="rId34"/>
    <p:sldId id="363" r:id="rId35"/>
    <p:sldId id="286" r:id="rId36"/>
    <p:sldId id="287" r:id="rId37"/>
    <p:sldId id="288" r:id="rId38"/>
    <p:sldId id="314" r:id="rId39"/>
    <p:sldId id="293" r:id="rId40"/>
    <p:sldId id="295" r:id="rId41"/>
    <p:sldId id="360" r:id="rId42"/>
    <p:sldId id="380" r:id="rId43"/>
    <p:sldId id="302" r:id="rId44"/>
    <p:sldId id="311" r:id="rId45"/>
    <p:sldId id="385" r:id="rId46"/>
    <p:sldId id="301" r:id="rId47"/>
    <p:sldId id="375" r:id="rId48"/>
    <p:sldId id="304" r:id="rId49"/>
    <p:sldId id="372" r:id="rId50"/>
    <p:sldId id="373" r:id="rId51"/>
    <p:sldId id="374" r:id="rId52"/>
    <p:sldId id="310" r:id="rId53"/>
  </p:sldIdLst>
  <p:sldSz cx="9144000" cy="5143500" type="screen16x9"/>
  <p:notesSz cx="6797675" cy="9872663"/>
  <p:custDataLst>
    <p:tags r:id="rId5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rwin Mosselmans" initials="EM" lastIdx="12" clrIdx="0">
    <p:extLst>
      <p:ext uri="{19B8F6BF-5375-455C-9EA6-DF929625EA0E}">
        <p15:presenceInfo xmlns:p15="http://schemas.microsoft.com/office/powerpoint/2012/main" userId="S-1-5-21-1526224874-1540688658-1361462980-1941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B387C"/>
    <a:srgbClr val="B9DEFF"/>
    <a:srgbClr val="FF9999"/>
    <a:srgbClr val="CCECFF"/>
    <a:srgbClr val="104282"/>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B481BE-1AA3-4B0E-90C0-D79AF2F89B1A}" v="41" dt="2022-05-25T09:08:54.69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24617" autoAdjust="0"/>
    <p:restoredTop sz="93979" autoAdjust="0"/>
  </p:normalViewPr>
  <p:slideViewPr>
    <p:cSldViewPr snapToGrid="0" snapToObjects="1">
      <p:cViewPr varScale="1">
        <p:scale>
          <a:sx n="73" d="100"/>
          <a:sy n="73" d="100"/>
        </p:scale>
        <p:origin x="44" y="-360"/>
      </p:cViewPr>
      <p:guideLst>
        <p:guide orient="horz" pos="1620"/>
        <p:guide pos="2884"/>
      </p:guideLst>
    </p:cSldViewPr>
  </p:slideViewPr>
  <p:outlineViewPr>
    <p:cViewPr>
      <p:scale>
        <a:sx n="33" d="100"/>
        <a:sy n="33" d="100"/>
      </p:scale>
      <p:origin x="0" y="-23155"/>
    </p:cViewPr>
  </p:outlineViewPr>
  <p:notesTextViewPr>
    <p:cViewPr>
      <p:scale>
        <a:sx n="3" d="2"/>
        <a:sy n="3" d="2"/>
      </p:scale>
      <p:origin x="0" y="0"/>
    </p:cViewPr>
  </p:notesTextViewPr>
  <p:sorterViewPr>
    <p:cViewPr>
      <p:scale>
        <a:sx n="97" d="100"/>
        <a:sy n="97" d="100"/>
      </p:scale>
      <p:origin x="0" y="-832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9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commentAuthors" Target="commentAuthors.xml"/><Relationship Id="rId61" Type="http://schemas.openxmlformats.org/officeDocument/2006/relationships/tableStyles" Target="tableStyles.xml"/><Relationship Id="rId95"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gs" Target="tags/tag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sselma" clId="Web-{24B481BE-1AA3-4B0E-90C0-D79AF2F89B1A}"/>
    <pc:docChg chg="modSld sldOrd">
      <pc:chgData name="mosselma" userId="" providerId="" clId="Web-{24B481BE-1AA3-4B0E-90C0-D79AF2F89B1A}" dt="2022-05-25T09:08:50.199" v="180"/>
      <pc:docMkLst>
        <pc:docMk/>
      </pc:docMkLst>
      <pc:sldChg chg="modNotes">
        <pc:chgData name="mosselma" userId="" providerId="" clId="Web-{24B481BE-1AA3-4B0E-90C0-D79AF2F89B1A}" dt="2022-05-25T08:49:52.915" v="14"/>
        <pc:sldMkLst>
          <pc:docMk/>
          <pc:sldMk cId="4007252612" sldId="258"/>
        </pc:sldMkLst>
      </pc:sldChg>
      <pc:sldChg chg="modSp modNotes">
        <pc:chgData name="mosselma" userId="" providerId="" clId="Web-{24B481BE-1AA3-4B0E-90C0-D79AF2F89B1A}" dt="2022-05-25T09:04:48.341" v="165" actId="20577"/>
        <pc:sldMkLst>
          <pc:docMk/>
          <pc:sldMk cId="2479738938" sldId="259"/>
        </pc:sldMkLst>
        <pc:spChg chg="mod">
          <ac:chgData name="mosselma" userId="" providerId="" clId="Web-{24B481BE-1AA3-4B0E-90C0-D79AF2F89B1A}" dt="2022-05-25T09:04:48.341" v="165" actId="20577"/>
          <ac:spMkLst>
            <pc:docMk/>
            <pc:sldMk cId="2479738938" sldId="259"/>
            <ac:spMk id="3" creationId="{00000000-0000-0000-0000-000000000000}"/>
          </ac:spMkLst>
        </pc:spChg>
      </pc:sldChg>
      <pc:sldChg chg="ord modNotes">
        <pc:chgData name="mosselma" userId="" providerId="" clId="Web-{24B481BE-1AA3-4B0E-90C0-D79AF2F89B1A}" dt="2022-05-25T09:07:27.147" v="168"/>
        <pc:sldMkLst>
          <pc:docMk/>
          <pc:sldMk cId="3798947389" sldId="260"/>
        </pc:sldMkLst>
      </pc:sldChg>
      <pc:sldChg chg="ord">
        <pc:chgData name="mosselma" userId="" providerId="" clId="Web-{24B481BE-1AA3-4B0E-90C0-D79AF2F89B1A}" dt="2022-05-25T08:47:38.813" v="3"/>
        <pc:sldMkLst>
          <pc:docMk/>
          <pc:sldMk cId="2124300187" sldId="311"/>
        </pc:sldMkLst>
      </pc:sldChg>
      <pc:sldChg chg="modNotes">
        <pc:chgData name="mosselma" userId="" providerId="" clId="Web-{24B481BE-1AA3-4B0E-90C0-D79AF2F89B1A}" dt="2022-05-25T08:58:58.993" v="138"/>
        <pc:sldMkLst>
          <pc:docMk/>
          <pc:sldMk cId="3669931538" sldId="331"/>
        </pc:sldMkLst>
      </pc:sldChg>
      <pc:sldChg chg="modNotes">
        <pc:chgData name="mosselma" userId="" providerId="" clId="Web-{24B481BE-1AA3-4B0E-90C0-D79AF2F89B1A}" dt="2022-05-25T09:07:55.977" v="176"/>
        <pc:sldMkLst>
          <pc:docMk/>
          <pc:sldMk cId="747912408" sldId="358"/>
        </pc:sldMkLst>
      </pc:sldChg>
      <pc:sldChg chg="modNotes">
        <pc:chgData name="mosselma" userId="" providerId="" clId="Web-{24B481BE-1AA3-4B0E-90C0-D79AF2F89B1A}" dt="2022-05-25T09:08:02.915" v="179"/>
        <pc:sldMkLst>
          <pc:docMk/>
          <pc:sldMk cId="3092850921" sldId="359"/>
        </pc:sldMkLst>
      </pc:sldChg>
      <pc:sldChg chg="modNotes">
        <pc:chgData name="mosselma" userId="" providerId="" clId="Web-{24B481BE-1AA3-4B0E-90C0-D79AF2F89B1A}" dt="2022-05-25T09:07:38.070" v="172"/>
        <pc:sldMkLst>
          <pc:docMk/>
          <pc:sldMk cId="893601558" sldId="361"/>
        </pc:sldMkLst>
      </pc:sldChg>
      <pc:sldChg chg="modNotes">
        <pc:chgData name="mosselma" userId="" providerId="" clId="Web-{24B481BE-1AA3-4B0E-90C0-D79AF2F89B1A}" dt="2022-05-25T08:53:48.131" v="78"/>
        <pc:sldMkLst>
          <pc:docMk/>
          <pc:sldMk cId="203368736" sldId="368"/>
        </pc:sldMkLst>
      </pc:sldChg>
      <pc:sldChg chg="modNotes">
        <pc:chgData name="mosselma" userId="" providerId="" clId="Web-{24B481BE-1AA3-4B0E-90C0-D79AF2F89B1A}" dt="2022-05-25T09:02:19.442" v="144"/>
        <pc:sldMkLst>
          <pc:docMk/>
          <pc:sldMk cId="1285956180" sldId="369"/>
        </pc:sldMkLst>
      </pc:sldChg>
      <pc:sldChg chg="modNotes">
        <pc:chgData name="mosselma" userId="" providerId="" clId="Web-{24B481BE-1AA3-4B0E-90C0-D79AF2F89B1A}" dt="2022-05-25T09:08:50.199" v="180"/>
        <pc:sldMkLst>
          <pc:docMk/>
          <pc:sldMk cId="1261914076" sldId="371"/>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7DDF263-D399-4496-AA49-36C6F43C05DE}" type="doc">
      <dgm:prSet loTypeId="urn:microsoft.com/office/officeart/2005/8/layout/process1" loCatId="process" qsTypeId="urn:microsoft.com/office/officeart/2005/8/quickstyle/simple1" qsCatId="simple" csTypeId="urn:microsoft.com/office/officeart/2005/8/colors/accent1_2" csCatId="accent1" phldr="1"/>
      <dgm:spPr/>
    </dgm:pt>
    <dgm:pt modelId="{F7A86691-5840-4C7A-9C3E-58F2ECE4F7E7}" type="pres">
      <dgm:prSet presAssocID="{D7DDF263-D399-4496-AA49-36C6F43C05DE}" presName="Name0" presStyleCnt="0">
        <dgm:presLayoutVars>
          <dgm:dir/>
          <dgm:resizeHandles val="exact"/>
        </dgm:presLayoutVars>
      </dgm:prSet>
      <dgm:spPr/>
    </dgm:pt>
  </dgm:ptLst>
  <dgm:cxnLst>
    <dgm:cxn modelId="{46BCA060-7226-41CD-BA4E-3CB9B7AAFF86}" type="presOf" srcId="{D7DDF263-D399-4496-AA49-36C6F43C05DE}" destId="{F7A86691-5840-4C7A-9C3E-58F2ECE4F7E7}" srcOrd="0" destOrd="0" presId="urn:microsoft.com/office/officeart/2005/8/layout/process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DC8C001-C4EC-4457-8377-0928EAD620C7}" type="doc">
      <dgm:prSet loTypeId="urn:microsoft.com/office/officeart/2005/8/layout/hierarchy3" loCatId="hierarchy" qsTypeId="urn:microsoft.com/office/officeart/2005/8/quickstyle/simple1" qsCatId="simple" csTypeId="urn:microsoft.com/office/officeart/2005/8/colors/accent0_3" csCatId="mainScheme" phldr="1"/>
      <dgm:spPr/>
      <dgm:t>
        <a:bodyPr/>
        <a:lstStyle/>
        <a:p>
          <a:endParaRPr lang="en-US"/>
        </a:p>
      </dgm:t>
    </dgm:pt>
    <dgm:pt modelId="{01491731-008A-4AAA-AE12-7B46EC4CF59F}">
      <dgm:prSet phldrT="[Text]" custT="1"/>
      <dgm:spPr>
        <a:solidFill>
          <a:srgbClr val="CCECFF"/>
        </a:solidFill>
        <a:ln w="47625" cmpd="dbl">
          <a:solidFill>
            <a:srgbClr val="0B387C"/>
          </a:solidFill>
        </a:ln>
      </dgm:spPr>
      <dgm:t>
        <a:bodyPr/>
        <a:lstStyle/>
        <a:p>
          <a:r>
            <a:rPr lang="en-US" sz="1400" b="0" dirty="0">
              <a:solidFill>
                <a:srgbClr val="0B387C"/>
              </a:solidFill>
            </a:rPr>
            <a:t>Accelerators &amp; Technology</a:t>
          </a:r>
        </a:p>
      </dgm:t>
    </dgm:pt>
    <dgm:pt modelId="{E8E77850-6057-4DC4-AADF-EF7F0822064F}" type="parTrans" cxnId="{49191A20-BADE-4298-9BD2-16283F008445}">
      <dgm:prSet/>
      <dgm:spPr/>
      <dgm:t>
        <a:bodyPr/>
        <a:lstStyle/>
        <a:p>
          <a:endParaRPr lang="en-US"/>
        </a:p>
      </dgm:t>
    </dgm:pt>
    <dgm:pt modelId="{D561CD41-ED9A-4A52-A3C6-4BB3FA61C57F}" type="sibTrans" cxnId="{49191A20-BADE-4298-9BD2-16283F008445}">
      <dgm:prSet/>
      <dgm:spPr/>
      <dgm:t>
        <a:bodyPr/>
        <a:lstStyle/>
        <a:p>
          <a:endParaRPr lang="en-US"/>
        </a:p>
      </dgm:t>
    </dgm:pt>
    <dgm:pt modelId="{A2D46EEE-4C74-41C8-AA85-2FC23A070AA5}">
      <dgm:prSet phldrT="[Text]" custT="1"/>
      <dgm:spPr/>
      <dgm:t>
        <a:bodyPr/>
        <a:lstStyle/>
        <a:p>
          <a:r>
            <a:rPr lang="en-US" sz="1100" dirty="0"/>
            <a:t>Beams</a:t>
          </a:r>
        </a:p>
      </dgm:t>
    </dgm:pt>
    <dgm:pt modelId="{A9143ACF-C3C6-439A-B33E-4FE91B9F0063}" type="parTrans" cxnId="{8E7FEC69-E625-409A-B7B5-625AA00B3DD1}">
      <dgm:prSet/>
      <dgm:spPr/>
      <dgm:t>
        <a:bodyPr/>
        <a:lstStyle/>
        <a:p>
          <a:endParaRPr lang="en-US"/>
        </a:p>
      </dgm:t>
    </dgm:pt>
    <dgm:pt modelId="{90A1AD74-5ADE-4B68-873E-A55902A4D586}" type="sibTrans" cxnId="{8E7FEC69-E625-409A-B7B5-625AA00B3DD1}">
      <dgm:prSet/>
      <dgm:spPr/>
      <dgm:t>
        <a:bodyPr/>
        <a:lstStyle/>
        <a:p>
          <a:endParaRPr lang="en-US"/>
        </a:p>
      </dgm:t>
    </dgm:pt>
    <dgm:pt modelId="{A5B46A85-6E39-45F7-AA70-3B9A0A90AE29}">
      <dgm:prSet phldrT="[Text]" custT="1"/>
      <dgm:spPr/>
      <dgm:t>
        <a:bodyPr/>
        <a:lstStyle/>
        <a:p>
          <a:r>
            <a:rPr lang="en-US" sz="1100" dirty="0"/>
            <a:t>Technology</a:t>
          </a:r>
        </a:p>
      </dgm:t>
    </dgm:pt>
    <dgm:pt modelId="{CA8BFBA3-00F6-4D5E-858C-27B1F921E167}" type="parTrans" cxnId="{0FDE5A78-BFF4-4B4A-A436-163798C6B12D}">
      <dgm:prSet/>
      <dgm:spPr/>
      <dgm:t>
        <a:bodyPr/>
        <a:lstStyle/>
        <a:p>
          <a:endParaRPr lang="en-US"/>
        </a:p>
      </dgm:t>
    </dgm:pt>
    <dgm:pt modelId="{E1B6465A-7C98-4BB4-83DF-EE69C25B3087}" type="sibTrans" cxnId="{0FDE5A78-BFF4-4B4A-A436-163798C6B12D}">
      <dgm:prSet/>
      <dgm:spPr/>
      <dgm:t>
        <a:bodyPr/>
        <a:lstStyle/>
        <a:p>
          <a:endParaRPr lang="en-US"/>
        </a:p>
      </dgm:t>
    </dgm:pt>
    <dgm:pt modelId="{B51ED8DC-4EF7-4E27-874C-236CA5DC5ABA}">
      <dgm:prSet phldrT="[Text]" custT="1"/>
      <dgm:spPr>
        <a:solidFill>
          <a:srgbClr val="CCECFF"/>
        </a:solidFill>
        <a:ln w="47625" cmpd="dbl">
          <a:solidFill>
            <a:srgbClr val="0B387C"/>
          </a:solidFill>
        </a:ln>
      </dgm:spPr>
      <dgm:t>
        <a:bodyPr/>
        <a:lstStyle/>
        <a:p>
          <a:r>
            <a:rPr lang="en-US" sz="1400" b="0" dirty="0">
              <a:solidFill>
                <a:srgbClr val="0B387C"/>
              </a:solidFill>
            </a:rPr>
            <a:t>Finance &amp; Human Resources</a:t>
          </a:r>
        </a:p>
      </dgm:t>
    </dgm:pt>
    <dgm:pt modelId="{EEF7EEE3-A534-46F9-B7E6-86B6C798E5E4}" type="parTrans" cxnId="{F0DD5167-FE8C-4A04-9EE9-A12E19B722FB}">
      <dgm:prSet/>
      <dgm:spPr/>
      <dgm:t>
        <a:bodyPr/>
        <a:lstStyle/>
        <a:p>
          <a:endParaRPr lang="en-US"/>
        </a:p>
      </dgm:t>
    </dgm:pt>
    <dgm:pt modelId="{FC2DDC58-5CB5-48A8-ADFA-8D168B5E1799}" type="sibTrans" cxnId="{F0DD5167-FE8C-4A04-9EE9-A12E19B722FB}">
      <dgm:prSet/>
      <dgm:spPr/>
      <dgm:t>
        <a:bodyPr/>
        <a:lstStyle/>
        <a:p>
          <a:endParaRPr lang="en-US"/>
        </a:p>
      </dgm:t>
    </dgm:pt>
    <dgm:pt modelId="{92B70794-D2B5-44D2-B154-D003643E61A8}">
      <dgm:prSet phldrT="[Text]" custT="1"/>
      <dgm:spPr>
        <a:solidFill>
          <a:srgbClr val="CCECFF"/>
        </a:solidFill>
        <a:ln w="47625" cmpd="dbl">
          <a:solidFill>
            <a:srgbClr val="0B387C"/>
          </a:solidFill>
        </a:ln>
      </dgm:spPr>
      <dgm:t>
        <a:bodyPr/>
        <a:lstStyle/>
        <a:p>
          <a:r>
            <a:rPr lang="en-US" sz="1400" b="0" dirty="0">
              <a:solidFill>
                <a:srgbClr val="0B387C"/>
              </a:solidFill>
            </a:rPr>
            <a:t>International Relations</a:t>
          </a:r>
        </a:p>
      </dgm:t>
    </dgm:pt>
    <dgm:pt modelId="{1C16900D-9387-4868-A305-C6F5497AF482}" type="parTrans" cxnId="{17321562-B35B-43DD-9997-5AFB87EB6996}">
      <dgm:prSet/>
      <dgm:spPr/>
      <dgm:t>
        <a:bodyPr/>
        <a:lstStyle/>
        <a:p>
          <a:endParaRPr lang="en-US"/>
        </a:p>
      </dgm:t>
    </dgm:pt>
    <dgm:pt modelId="{61127933-90A5-4993-889A-671AAA3794C5}" type="sibTrans" cxnId="{17321562-B35B-43DD-9997-5AFB87EB6996}">
      <dgm:prSet/>
      <dgm:spPr/>
      <dgm:t>
        <a:bodyPr/>
        <a:lstStyle/>
        <a:p>
          <a:endParaRPr lang="en-US"/>
        </a:p>
      </dgm:t>
    </dgm:pt>
    <dgm:pt modelId="{0DE736E4-049A-40D8-8AC6-455CC5F08DB7}">
      <dgm:prSet phldrT="[Text]" custT="1"/>
      <dgm:spPr>
        <a:solidFill>
          <a:srgbClr val="CCECFF"/>
        </a:solidFill>
        <a:ln w="47625" cmpd="dbl">
          <a:solidFill>
            <a:srgbClr val="0B387C"/>
          </a:solidFill>
        </a:ln>
      </dgm:spPr>
      <dgm:t>
        <a:bodyPr/>
        <a:lstStyle/>
        <a:p>
          <a:r>
            <a:rPr lang="en-US" sz="1400" b="0" dirty="0">
              <a:solidFill>
                <a:srgbClr val="0B387C"/>
              </a:solidFill>
            </a:rPr>
            <a:t>Research &amp; Computing</a:t>
          </a:r>
        </a:p>
      </dgm:t>
    </dgm:pt>
    <dgm:pt modelId="{7B249B51-C8B4-4C0F-8AEA-FE9714E32CE9}" type="parTrans" cxnId="{68B17172-898F-44DB-B6C9-BF764BFE518F}">
      <dgm:prSet/>
      <dgm:spPr/>
      <dgm:t>
        <a:bodyPr/>
        <a:lstStyle/>
        <a:p>
          <a:endParaRPr lang="en-US"/>
        </a:p>
      </dgm:t>
    </dgm:pt>
    <dgm:pt modelId="{84F85B30-3864-43DE-BABA-AC388FD476BF}" type="sibTrans" cxnId="{68B17172-898F-44DB-B6C9-BF764BFE518F}">
      <dgm:prSet/>
      <dgm:spPr/>
      <dgm:t>
        <a:bodyPr/>
        <a:lstStyle/>
        <a:p>
          <a:endParaRPr lang="en-US"/>
        </a:p>
      </dgm:t>
    </dgm:pt>
    <dgm:pt modelId="{5EBC1F7D-1644-482A-9716-2114C93E2FE7}">
      <dgm:prSet custT="1"/>
      <dgm:spPr/>
      <dgm:t>
        <a:bodyPr/>
        <a:lstStyle/>
        <a:p>
          <a:r>
            <a:rPr lang="en-US" sz="1100" dirty="0"/>
            <a:t>Engineering</a:t>
          </a:r>
        </a:p>
      </dgm:t>
    </dgm:pt>
    <dgm:pt modelId="{84753535-6F2F-4E39-8360-3EDDB4A3DB52}" type="parTrans" cxnId="{A7516B22-6B54-4819-B3EF-03E6CA744C79}">
      <dgm:prSet/>
      <dgm:spPr/>
      <dgm:t>
        <a:bodyPr/>
        <a:lstStyle/>
        <a:p>
          <a:endParaRPr lang="en-US"/>
        </a:p>
      </dgm:t>
    </dgm:pt>
    <dgm:pt modelId="{9D493F77-FEFB-407C-AE1C-C147AD55DFC2}" type="sibTrans" cxnId="{A7516B22-6B54-4819-B3EF-03E6CA744C79}">
      <dgm:prSet/>
      <dgm:spPr/>
      <dgm:t>
        <a:bodyPr/>
        <a:lstStyle/>
        <a:p>
          <a:endParaRPr lang="en-US"/>
        </a:p>
      </dgm:t>
    </dgm:pt>
    <dgm:pt modelId="{39108FAD-021C-4AFB-9C5A-7ED86F50D644}">
      <dgm:prSet phldrT="[Text]" custT="1"/>
      <dgm:spPr/>
      <dgm:t>
        <a:bodyPr/>
        <a:lstStyle/>
        <a:p>
          <a:r>
            <a:rPr lang="en-US" sz="1100" dirty="0"/>
            <a:t>Finance &amp; Administrative Processes</a:t>
          </a:r>
        </a:p>
      </dgm:t>
    </dgm:pt>
    <dgm:pt modelId="{E31A7846-0D69-4249-9169-FFE9004B8845}" type="parTrans" cxnId="{A5C11887-9B5A-45B9-A1C1-5562D153504E}">
      <dgm:prSet/>
      <dgm:spPr/>
      <dgm:t>
        <a:bodyPr/>
        <a:lstStyle/>
        <a:p>
          <a:endParaRPr lang="en-US"/>
        </a:p>
      </dgm:t>
    </dgm:pt>
    <dgm:pt modelId="{61877FE5-3DFD-4259-96CA-3014061C72D4}" type="sibTrans" cxnId="{A5C11887-9B5A-45B9-A1C1-5562D153504E}">
      <dgm:prSet/>
      <dgm:spPr/>
      <dgm:t>
        <a:bodyPr/>
        <a:lstStyle/>
        <a:p>
          <a:endParaRPr lang="en-US"/>
        </a:p>
      </dgm:t>
    </dgm:pt>
    <dgm:pt modelId="{539AB4CB-28FE-41AE-9620-CC8DC46EB68C}">
      <dgm:prSet phldrT="[Text]" custT="1"/>
      <dgm:spPr/>
      <dgm:t>
        <a:bodyPr/>
        <a:lstStyle/>
        <a:p>
          <a:r>
            <a:rPr lang="en-US" sz="1100" dirty="0"/>
            <a:t>Industry, Procurement &amp; Knowledge Transfer</a:t>
          </a:r>
        </a:p>
      </dgm:t>
    </dgm:pt>
    <dgm:pt modelId="{7353E32C-47A9-4EC0-9B61-D26B42C5213F}" type="parTrans" cxnId="{B85DF6C1-3D8A-49E2-A02D-D9F929E9D2B6}">
      <dgm:prSet/>
      <dgm:spPr/>
      <dgm:t>
        <a:bodyPr/>
        <a:lstStyle/>
        <a:p>
          <a:endParaRPr lang="en-US"/>
        </a:p>
      </dgm:t>
    </dgm:pt>
    <dgm:pt modelId="{168579BA-6074-4F3F-BFE7-B92CCAE82074}" type="sibTrans" cxnId="{B85DF6C1-3D8A-49E2-A02D-D9F929E9D2B6}">
      <dgm:prSet/>
      <dgm:spPr/>
      <dgm:t>
        <a:bodyPr/>
        <a:lstStyle/>
        <a:p>
          <a:endParaRPr lang="en-US"/>
        </a:p>
      </dgm:t>
    </dgm:pt>
    <dgm:pt modelId="{9C7AECA1-16F7-4C5C-A64D-32D2FC42E013}">
      <dgm:prSet phldrT="[Text]" custT="1"/>
      <dgm:spPr/>
      <dgm:t>
        <a:bodyPr/>
        <a:lstStyle/>
        <a:p>
          <a:r>
            <a:rPr lang="en-US" sz="1100" dirty="0"/>
            <a:t>Human Resources</a:t>
          </a:r>
        </a:p>
      </dgm:t>
    </dgm:pt>
    <dgm:pt modelId="{C9CFF273-83C3-474E-9C1D-1CD4D26FC9EF}" type="parTrans" cxnId="{010921AE-D3FD-45C0-8C56-4F7ED437B137}">
      <dgm:prSet/>
      <dgm:spPr/>
      <dgm:t>
        <a:bodyPr/>
        <a:lstStyle/>
        <a:p>
          <a:endParaRPr lang="en-US"/>
        </a:p>
      </dgm:t>
    </dgm:pt>
    <dgm:pt modelId="{799D5536-F82B-452D-9ED8-E65FE0F8F4F3}" type="sibTrans" cxnId="{010921AE-D3FD-45C0-8C56-4F7ED437B137}">
      <dgm:prSet/>
      <dgm:spPr/>
      <dgm:t>
        <a:bodyPr/>
        <a:lstStyle/>
        <a:p>
          <a:endParaRPr lang="en-US"/>
        </a:p>
      </dgm:t>
    </dgm:pt>
    <dgm:pt modelId="{ECC604BF-4896-41E8-B4EC-BCDA7E1B6217}">
      <dgm:prSet phldrT="[Text]" custT="1"/>
      <dgm:spPr/>
      <dgm:t>
        <a:bodyPr/>
        <a:lstStyle/>
        <a:p>
          <a:r>
            <a:rPr lang="en-US" sz="1100" dirty="0"/>
            <a:t>Site &amp; Civil Engineering</a:t>
          </a:r>
        </a:p>
      </dgm:t>
    </dgm:pt>
    <dgm:pt modelId="{86AF2C3D-1433-4D80-9A63-E430505D246B}" type="parTrans" cxnId="{12289651-C985-4E03-ABEE-A39051044DE3}">
      <dgm:prSet/>
      <dgm:spPr/>
      <dgm:t>
        <a:bodyPr/>
        <a:lstStyle/>
        <a:p>
          <a:endParaRPr lang="en-US"/>
        </a:p>
      </dgm:t>
    </dgm:pt>
    <dgm:pt modelId="{0B5524C9-5346-44F0-A929-1F3205604D4E}" type="sibTrans" cxnId="{12289651-C985-4E03-ABEE-A39051044DE3}">
      <dgm:prSet/>
      <dgm:spPr/>
      <dgm:t>
        <a:bodyPr/>
        <a:lstStyle/>
        <a:p>
          <a:endParaRPr lang="en-US"/>
        </a:p>
      </dgm:t>
    </dgm:pt>
    <dgm:pt modelId="{3FD281C8-6F8D-4926-80D2-B4A1BDF3EC66}">
      <dgm:prSet phldrT="[Text]"/>
      <dgm:spPr/>
      <dgm:t>
        <a:bodyPr/>
        <a:lstStyle/>
        <a:p>
          <a:r>
            <a:rPr lang="en-US" dirty="0"/>
            <a:t>Experimental Physics</a:t>
          </a:r>
        </a:p>
      </dgm:t>
    </dgm:pt>
    <dgm:pt modelId="{E66146FE-1D57-45C2-9056-0167715EEA73}" type="parTrans" cxnId="{3D40B78A-3675-4F0E-B52B-9C98A3086412}">
      <dgm:prSet/>
      <dgm:spPr/>
      <dgm:t>
        <a:bodyPr/>
        <a:lstStyle/>
        <a:p>
          <a:endParaRPr lang="en-US"/>
        </a:p>
      </dgm:t>
    </dgm:pt>
    <dgm:pt modelId="{CF48E1DC-7386-4171-BF0B-3EA03BEADCBB}" type="sibTrans" cxnId="{3D40B78A-3675-4F0E-B52B-9C98A3086412}">
      <dgm:prSet/>
      <dgm:spPr/>
      <dgm:t>
        <a:bodyPr/>
        <a:lstStyle/>
        <a:p>
          <a:endParaRPr lang="en-US"/>
        </a:p>
      </dgm:t>
    </dgm:pt>
    <dgm:pt modelId="{FDF2AE1B-088B-4F12-B5E4-32AEFE5748F7}">
      <dgm:prSet phldrT="[Text]"/>
      <dgm:spPr/>
      <dgm:t>
        <a:bodyPr/>
        <a:lstStyle/>
        <a:p>
          <a:r>
            <a:rPr lang="en-US" dirty="0"/>
            <a:t>Theory</a:t>
          </a:r>
        </a:p>
      </dgm:t>
    </dgm:pt>
    <dgm:pt modelId="{D11142CD-F467-4F19-9EC1-5F83A5B1CCBD}" type="parTrans" cxnId="{CFB001A9-9165-41E7-9561-4E3B1B4E8C3D}">
      <dgm:prSet/>
      <dgm:spPr/>
      <dgm:t>
        <a:bodyPr/>
        <a:lstStyle/>
        <a:p>
          <a:endParaRPr lang="en-US"/>
        </a:p>
      </dgm:t>
    </dgm:pt>
    <dgm:pt modelId="{CBB579AD-A1BD-47BF-B358-F9E9A99D2657}" type="sibTrans" cxnId="{CFB001A9-9165-41E7-9561-4E3B1B4E8C3D}">
      <dgm:prSet/>
      <dgm:spPr/>
      <dgm:t>
        <a:bodyPr/>
        <a:lstStyle/>
        <a:p>
          <a:endParaRPr lang="en-US"/>
        </a:p>
      </dgm:t>
    </dgm:pt>
    <dgm:pt modelId="{5541189E-B59C-43D7-8ECD-48F0C06731B8}">
      <dgm:prSet phldrT="[Text]"/>
      <dgm:spPr/>
      <dgm:t>
        <a:bodyPr/>
        <a:lstStyle/>
        <a:p>
          <a:r>
            <a:rPr lang="en-US" dirty="0"/>
            <a:t>Information Technology</a:t>
          </a:r>
        </a:p>
      </dgm:t>
    </dgm:pt>
    <dgm:pt modelId="{651423BD-B9A1-4DCB-8D2F-DEB30D583D4A}" type="parTrans" cxnId="{5FAEC8D1-FD66-4004-A3A0-A69057F1E8E8}">
      <dgm:prSet/>
      <dgm:spPr/>
      <dgm:t>
        <a:bodyPr/>
        <a:lstStyle/>
        <a:p>
          <a:endParaRPr lang="en-US"/>
        </a:p>
      </dgm:t>
    </dgm:pt>
    <dgm:pt modelId="{1613C8FA-9A44-47D4-B8B4-DC6717ECC682}" type="sibTrans" cxnId="{5FAEC8D1-FD66-4004-A3A0-A69057F1E8E8}">
      <dgm:prSet/>
      <dgm:spPr/>
      <dgm:t>
        <a:bodyPr/>
        <a:lstStyle/>
        <a:p>
          <a:endParaRPr lang="en-US"/>
        </a:p>
      </dgm:t>
    </dgm:pt>
    <dgm:pt modelId="{441B2B92-A128-401C-AA29-95DC3CD9C013}">
      <dgm:prSet custT="1"/>
      <dgm:spPr/>
      <dgm:t>
        <a:bodyPr/>
        <a:lstStyle/>
        <a:p>
          <a:r>
            <a:rPr lang="en-US" sz="1100" dirty="0"/>
            <a:t>Systems</a:t>
          </a:r>
        </a:p>
      </dgm:t>
    </dgm:pt>
    <dgm:pt modelId="{4FB80EAF-271C-42AE-BCE4-8F1CFA3D1542}" type="parTrans" cxnId="{12E3EB8F-2263-485B-AAD3-26DF494AD8E8}">
      <dgm:prSet/>
      <dgm:spPr/>
      <dgm:t>
        <a:bodyPr/>
        <a:lstStyle/>
        <a:p>
          <a:endParaRPr lang="en-US"/>
        </a:p>
      </dgm:t>
    </dgm:pt>
    <dgm:pt modelId="{8FC42A5E-9D65-4803-A01C-C53ADCFA0950}" type="sibTrans" cxnId="{12E3EB8F-2263-485B-AAD3-26DF494AD8E8}">
      <dgm:prSet/>
      <dgm:spPr/>
      <dgm:t>
        <a:bodyPr/>
        <a:lstStyle/>
        <a:p>
          <a:endParaRPr lang="en-US"/>
        </a:p>
      </dgm:t>
    </dgm:pt>
    <dgm:pt modelId="{88FCB1AF-15DA-4A92-B883-8254C67E3DB2}">
      <dgm:prSet/>
      <dgm:spPr/>
      <dgm:t>
        <a:bodyPr/>
        <a:lstStyle/>
        <a:p>
          <a:endParaRPr lang="en-US"/>
        </a:p>
      </dgm:t>
    </dgm:pt>
    <dgm:pt modelId="{48102325-F4B3-4DA3-B5B2-47998E3913C6}" type="parTrans" cxnId="{11549F93-54C4-4AC0-802E-3D406AA2CDCE}">
      <dgm:prSet/>
      <dgm:spPr/>
      <dgm:t>
        <a:bodyPr/>
        <a:lstStyle/>
        <a:p>
          <a:endParaRPr lang="en-US"/>
        </a:p>
      </dgm:t>
    </dgm:pt>
    <dgm:pt modelId="{B7299FB6-6656-44C2-A75A-91A8414542BC}" type="sibTrans" cxnId="{11549F93-54C4-4AC0-802E-3D406AA2CDCE}">
      <dgm:prSet/>
      <dgm:spPr/>
      <dgm:t>
        <a:bodyPr/>
        <a:lstStyle/>
        <a:p>
          <a:endParaRPr lang="en-US"/>
        </a:p>
      </dgm:t>
    </dgm:pt>
    <dgm:pt modelId="{8094EE2D-2FCF-46D5-8907-085C6B7FAA69}">
      <dgm:prSet/>
      <dgm:spPr/>
      <dgm:t>
        <a:bodyPr/>
        <a:lstStyle/>
        <a:p>
          <a:endParaRPr lang="en-US" dirty="0"/>
        </a:p>
      </dgm:t>
    </dgm:pt>
    <dgm:pt modelId="{7BD7828A-6FC2-4F44-B467-AF76D5897E1A}" type="parTrans" cxnId="{43DFCAED-A693-4A0C-A821-1C17958F3EF4}">
      <dgm:prSet/>
      <dgm:spPr/>
      <dgm:t>
        <a:bodyPr/>
        <a:lstStyle/>
        <a:p>
          <a:endParaRPr lang="en-US"/>
        </a:p>
      </dgm:t>
    </dgm:pt>
    <dgm:pt modelId="{FF87B3AD-6CBD-4289-8D74-E41EC5620CB3}" type="sibTrans" cxnId="{43DFCAED-A693-4A0C-A821-1C17958F3EF4}">
      <dgm:prSet/>
      <dgm:spPr/>
      <dgm:t>
        <a:bodyPr/>
        <a:lstStyle/>
        <a:p>
          <a:endParaRPr lang="en-US"/>
        </a:p>
      </dgm:t>
    </dgm:pt>
    <dgm:pt modelId="{385F36BF-4C91-49D4-842D-27F6569B8160}" type="pres">
      <dgm:prSet presAssocID="{ADC8C001-C4EC-4457-8377-0928EAD620C7}" presName="diagram" presStyleCnt="0">
        <dgm:presLayoutVars>
          <dgm:chPref val="1"/>
          <dgm:dir/>
          <dgm:animOne val="branch"/>
          <dgm:animLvl val="lvl"/>
          <dgm:resizeHandles/>
        </dgm:presLayoutVars>
      </dgm:prSet>
      <dgm:spPr/>
      <dgm:t>
        <a:bodyPr/>
        <a:lstStyle/>
        <a:p>
          <a:endParaRPr lang="en-US"/>
        </a:p>
      </dgm:t>
    </dgm:pt>
    <dgm:pt modelId="{D027237E-76A7-46FE-AA7B-A9EAAE6D381D}" type="pres">
      <dgm:prSet presAssocID="{01491731-008A-4AAA-AE12-7B46EC4CF59F}" presName="root" presStyleCnt="0"/>
      <dgm:spPr/>
    </dgm:pt>
    <dgm:pt modelId="{8914993A-8222-4422-BF20-76C7CF15822C}" type="pres">
      <dgm:prSet presAssocID="{01491731-008A-4AAA-AE12-7B46EC4CF59F}" presName="rootComposite" presStyleCnt="0"/>
      <dgm:spPr/>
    </dgm:pt>
    <dgm:pt modelId="{8EEC337F-EC7C-4125-84BE-50DBA2B1AB47}" type="pres">
      <dgm:prSet presAssocID="{01491731-008A-4AAA-AE12-7B46EC4CF59F}" presName="rootText" presStyleLbl="node1" presStyleIdx="0" presStyleCnt="4"/>
      <dgm:spPr/>
      <dgm:t>
        <a:bodyPr/>
        <a:lstStyle/>
        <a:p>
          <a:endParaRPr lang="en-US"/>
        </a:p>
      </dgm:t>
    </dgm:pt>
    <dgm:pt modelId="{49865205-61F7-491B-8A79-5C625C0773F0}" type="pres">
      <dgm:prSet presAssocID="{01491731-008A-4AAA-AE12-7B46EC4CF59F}" presName="rootConnector" presStyleLbl="node1" presStyleIdx="0" presStyleCnt="4"/>
      <dgm:spPr/>
      <dgm:t>
        <a:bodyPr/>
        <a:lstStyle/>
        <a:p>
          <a:endParaRPr lang="en-US"/>
        </a:p>
      </dgm:t>
    </dgm:pt>
    <dgm:pt modelId="{6C3158F2-533A-49D0-B28B-F31BA917C984}" type="pres">
      <dgm:prSet presAssocID="{01491731-008A-4AAA-AE12-7B46EC4CF59F}" presName="childShape" presStyleCnt="0"/>
      <dgm:spPr/>
    </dgm:pt>
    <dgm:pt modelId="{1A14D0EF-8685-4FF9-8196-01F437D357B4}" type="pres">
      <dgm:prSet presAssocID="{A9143ACF-C3C6-439A-B33E-4FE91B9F0063}" presName="Name13" presStyleLbl="parChTrans1D2" presStyleIdx="0" presStyleCnt="13"/>
      <dgm:spPr/>
      <dgm:t>
        <a:bodyPr/>
        <a:lstStyle/>
        <a:p>
          <a:endParaRPr lang="en-US"/>
        </a:p>
      </dgm:t>
    </dgm:pt>
    <dgm:pt modelId="{DA7CCF86-3120-453C-B4D9-D73958095C99}" type="pres">
      <dgm:prSet presAssocID="{A2D46EEE-4C74-41C8-AA85-2FC23A070AA5}" presName="childText" presStyleLbl="bgAcc1" presStyleIdx="0" presStyleCnt="13">
        <dgm:presLayoutVars>
          <dgm:bulletEnabled val="1"/>
        </dgm:presLayoutVars>
      </dgm:prSet>
      <dgm:spPr/>
      <dgm:t>
        <a:bodyPr/>
        <a:lstStyle/>
        <a:p>
          <a:endParaRPr lang="en-US"/>
        </a:p>
      </dgm:t>
    </dgm:pt>
    <dgm:pt modelId="{1F8EE426-C7D8-43D5-8F1E-2820C3128EB6}" type="pres">
      <dgm:prSet presAssocID="{CA8BFBA3-00F6-4D5E-858C-27B1F921E167}" presName="Name13" presStyleLbl="parChTrans1D2" presStyleIdx="1" presStyleCnt="13"/>
      <dgm:spPr/>
      <dgm:t>
        <a:bodyPr/>
        <a:lstStyle/>
        <a:p>
          <a:endParaRPr lang="en-US"/>
        </a:p>
      </dgm:t>
    </dgm:pt>
    <dgm:pt modelId="{FC0E0194-178C-42BE-91C8-DCDAE38BA14B}" type="pres">
      <dgm:prSet presAssocID="{A5B46A85-6E39-45F7-AA70-3B9A0A90AE29}" presName="childText" presStyleLbl="bgAcc1" presStyleIdx="1" presStyleCnt="13">
        <dgm:presLayoutVars>
          <dgm:bulletEnabled val="1"/>
        </dgm:presLayoutVars>
      </dgm:prSet>
      <dgm:spPr/>
      <dgm:t>
        <a:bodyPr/>
        <a:lstStyle/>
        <a:p>
          <a:endParaRPr lang="en-US"/>
        </a:p>
      </dgm:t>
    </dgm:pt>
    <dgm:pt modelId="{BC6523A5-F901-4C14-834F-8F19FB253565}" type="pres">
      <dgm:prSet presAssocID="{84753535-6F2F-4E39-8360-3EDDB4A3DB52}" presName="Name13" presStyleLbl="parChTrans1D2" presStyleIdx="2" presStyleCnt="13"/>
      <dgm:spPr/>
      <dgm:t>
        <a:bodyPr/>
        <a:lstStyle/>
        <a:p>
          <a:endParaRPr lang="en-US"/>
        </a:p>
      </dgm:t>
    </dgm:pt>
    <dgm:pt modelId="{81E8F7C7-6410-4636-9437-5BC103F41506}" type="pres">
      <dgm:prSet presAssocID="{5EBC1F7D-1644-482A-9716-2114C93E2FE7}" presName="childText" presStyleLbl="bgAcc1" presStyleIdx="2" presStyleCnt="13" custLinFactNeighborX="7718">
        <dgm:presLayoutVars>
          <dgm:bulletEnabled val="1"/>
        </dgm:presLayoutVars>
      </dgm:prSet>
      <dgm:spPr/>
      <dgm:t>
        <a:bodyPr/>
        <a:lstStyle/>
        <a:p>
          <a:endParaRPr lang="en-US"/>
        </a:p>
      </dgm:t>
    </dgm:pt>
    <dgm:pt modelId="{3C6E880E-798A-4E99-B48B-FD619ED8FA63}" type="pres">
      <dgm:prSet presAssocID="{4FB80EAF-271C-42AE-BCE4-8F1CFA3D1542}" presName="Name13" presStyleLbl="parChTrans1D2" presStyleIdx="3" presStyleCnt="13"/>
      <dgm:spPr/>
      <dgm:t>
        <a:bodyPr/>
        <a:lstStyle/>
        <a:p>
          <a:endParaRPr lang="en-US"/>
        </a:p>
      </dgm:t>
    </dgm:pt>
    <dgm:pt modelId="{6A2C459D-412F-40F0-9F1C-01994C63547C}" type="pres">
      <dgm:prSet presAssocID="{441B2B92-A128-401C-AA29-95DC3CD9C013}" presName="childText" presStyleLbl="bgAcc1" presStyleIdx="3" presStyleCnt="13">
        <dgm:presLayoutVars>
          <dgm:bulletEnabled val="1"/>
        </dgm:presLayoutVars>
      </dgm:prSet>
      <dgm:spPr/>
      <dgm:t>
        <a:bodyPr/>
        <a:lstStyle/>
        <a:p>
          <a:endParaRPr lang="en-US"/>
        </a:p>
      </dgm:t>
    </dgm:pt>
    <dgm:pt modelId="{46699A10-B6B6-411D-BA56-75D20272E340}" type="pres">
      <dgm:prSet presAssocID="{B51ED8DC-4EF7-4E27-874C-236CA5DC5ABA}" presName="root" presStyleCnt="0"/>
      <dgm:spPr/>
    </dgm:pt>
    <dgm:pt modelId="{6D41AAEA-7A1E-4C03-A312-A8A51C48D00D}" type="pres">
      <dgm:prSet presAssocID="{B51ED8DC-4EF7-4E27-874C-236CA5DC5ABA}" presName="rootComposite" presStyleCnt="0"/>
      <dgm:spPr/>
    </dgm:pt>
    <dgm:pt modelId="{0E78719B-F783-4874-BEA1-E2C9FFA8E9B0}" type="pres">
      <dgm:prSet presAssocID="{B51ED8DC-4EF7-4E27-874C-236CA5DC5ABA}" presName="rootText" presStyleLbl="node1" presStyleIdx="1" presStyleCnt="4"/>
      <dgm:spPr/>
      <dgm:t>
        <a:bodyPr/>
        <a:lstStyle/>
        <a:p>
          <a:endParaRPr lang="en-US"/>
        </a:p>
      </dgm:t>
    </dgm:pt>
    <dgm:pt modelId="{F530E559-E8A7-4376-AF79-ABD9EF9C7E87}" type="pres">
      <dgm:prSet presAssocID="{B51ED8DC-4EF7-4E27-874C-236CA5DC5ABA}" presName="rootConnector" presStyleLbl="node1" presStyleIdx="1" presStyleCnt="4"/>
      <dgm:spPr/>
      <dgm:t>
        <a:bodyPr/>
        <a:lstStyle/>
        <a:p>
          <a:endParaRPr lang="en-US"/>
        </a:p>
      </dgm:t>
    </dgm:pt>
    <dgm:pt modelId="{19E0F292-1D3B-44E1-91CD-15F1353E8EEE}" type="pres">
      <dgm:prSet presAssocID="{B51ED8DC-4EF7-4E27-874C-236CA5DC5ABA}" presName="childShape" presStyleCnt="0"/>
      <dgm:spPr/>
    </dgm:pt>
    <dgm:pt modelId="{3C23C20F-BFC5-4097-A4DE-AF3101295735}" type="pres">
      <dgm:prSet presAssocID="{E31A7846-0D69-4249-9169-FFE9004B8845}" presName="Name13" presStyleLbl="parChTrans1D2" presStyleIdx="4" presStyleCnt="13"/>
      <dgm:spPr/>
      <dgm:t>
        <a:bodyPr/>
        <a:lstStyle/>
        <a:p>
          <a:endParaRPr lang="en-US"/>
        </a:p>
      </dgm:t>
    </dgm:pt>
    <dgm:pt modelId="{DEAFBE4F-F052-4F56-8735-83E63AEFF4DB}" type="pres">
      <dgm:prSet presAssocID="{39108FAD-021C-4AFB-9C5A-7ED86F50D644}" presName="childText" presStyleLbl="bgAcc1" presStyleIdx="4" presStyleCnt="13" custScaleX="104786">
        <dgm:presLayoutVars>
          <dgm:bulletEnabled val="1"/>
        </dgm:presLayoutVars>
      </dgm:prSet>
      <dgm:spPr/>
      <dgm:t>
        <a:bodyPr/>
        <a:lstStyle/>
        <a:p>
          <a:endParaRPr lang="en-US"/>
        </a:p>
      </dgm:t>
    </dgm:pt>
    <dgm:pt modelId="{D65E9D8E-0FB4-4DA2-A49F-5B8DD5375BFB}" type="pres">
      <dgm:prSet presAssocID="{7353E32C-47A9-4EC0-9B61-D26B42C5213F}" presName="Name13" presStyleLbl="parChTrans1D2" presStyleIdx="5" presStyleCnt="13"/>
      <dgm:spPr/>
      <dgm:t>
        <a:bodyPr/>
        <a:lstStyle/>
        <a:p>
          <a:endParaRPr lang="en-US"/>
        </a:p>
      </dgm:t>
    </dgm:pt>
    <dgm:pt modelId="{7AC5AAD6-546C-42F0-B9F0-33F4B70F1751}" type="pres">
      <dgm:prSet presAssocID="{539AB4CB-28FE-41AE-9620-CC8DC46EB68C}" presName="childText" presStyleLbl="bgAcc1" presStyleIdx="5" presStyleCnt="13" custScaleX="107333">
        <dgm:presLayoutVars>
          <dgm:bulletEnabled val="1"/>
        </dgm:presLayoutVars>
      </dgm:prSet>
      <dgm:spPr/>
      <dgm:t>
        <a:bodyPr/>
        <a:lstStyle/>
        <a:p>
          <a:endParaRPr lang="en-US"/>
        </a:p>
      </dgm:t>
    </dgm:pt>
    <dgm:pt modelId="{12B760B6-3DDF-4548-9C92-DB7CEB52880C}" type="pres">
      <dgm:prSet presAssocID="{C9CFF273-83C3-474E-9C1D-1CD4D26FC9EF}" presName="Name13" presStyleLbl="parChTrans1D2" presStyleIdx="6" presStyleCnt="13"/>
      <dgm:spPr/>
      <dgm:t>
        <a:bodyPr/>
        <a:lstStyle/>
        <a:p>
          <a:endParaRPr lang="en-US"/>
        </a:p>
      </dgm:t>
    </dgm:pt>
    <dgm:pt modelId="{C1F5CA99-2F35-4670-A117-0D20B5ADE1AB}" type="pres">
      <dgm:prSet presAssocID="{9C7AECA1-16F7-4C5C-A64D-32D2FC42E013}" presName="childText" presStyleLbl="bgAcc1" presStyleIdx="6" presStyleCnt="13">
        <dgm:presLayoutVars>
          <dgm:bulletEnabled val="1"/>
        </dgm:presLayoutVars>
      </dgm:prSet>
      <dgm:spPr/>
      <dgm:t>
        <a:bodyPr/>
        <a:lstStyle/>
        <a:p>
          <a:endParaRPr lang="en-US"/>
        </a:p>
      </dgm:t>
    </dgm:pt>
    <dgm:pt modelId="{200386FC-B442-411C-ACC8-9E81282172CD}" type="pres">
      <dgm:prSet presAssocID="{86AF2C3D-1433-4D80-9A63-E430505D246B}" presName="Name13" presStyleLbl="parChTrans1D2" presStyleIdx="7" presStyleCnt="13"/>
      <dgm:spPr/>
      <dgm:t>
        <a:bodyPr/>
        <a:lstStyle/>
        <a:p>
          <a:endParaRPr lang="en-US"/>
        </a:p>
      </dgm:t>
    </dgm:pt>
    <dgm:pt modelId="{764768B0-77E8-4473-B436-228C4261FBCD}" type="pres">
      <dgm:prSet presAssocID="{ECC604BF-4896-41E8-B4EC-BCDA7E1B6217}" presName="childText" presStyleLbl="bgAcc1" presStyleIdx="7" presStyleCnt="13">
        <dgm:presLayoutVars>
          <dgm:bulletEnabled val="1"/>
        </dgm:presLayoutVars>
      </dgm:prSet>
      <dgm:spPr/>
      <dgm:t>
        <a:bodyPr/>
        <a:lstStyle/>
        <a:p>
          <a:endParaRPr lang="en-US"/>
        </a:p>
      </dgm:t>
    </dgm:pt>
    <dgm:pt modelId="{051737F6-3E85-4942-9902-0A9DBC226C71}" type="pres">
      <dgm:prSet presAssocID="{92B70794-D2B5-44D2-B154-D003643E61A8}" presName="root" presStyleCnt="0"/>
      <dgm:spPr/>
    </dgm:pt>
    <dgm:pt modelId="{41F2DC73-E06A-4CD1-8AB9-472CFECD348E}" type="pres">
      <dgm:prSet presAssocID="{92B70794-D2B5-44D2-B154-D003643E61A8}" presName="rootComposite" presStyleCnt="0"/>
      <dgm:spPr/>
    </dgm:pt>
    <dgm:pt modelId="{01575F11-9931-4F78-8ADC-0E6E97AAD4C1}" type="pres">
      <dgm:prSet presAssocID="{92B70794-D2B5-44D2-B154-D003643E61A8}" presName="rootText" presStyleLbl="node1" presStyleIdx="2" presStyleCnt="4" custLinFactNeighborX="-792" custLinFactNeighborY="-14470"/>
      <dgm:spPr/>
      <dgm:t>
        <a:bodyPr/>
        <a:lstStyle/>
        <a:p>
          <a:endParaRPr lang="en-US"/>
        </a:p>
      </dgm:t>
    </dgm:pt>
    <dgm:pt modelId="{191DA727-113E-4D9F-8CE3-52FB87961CE0}" type="pres">
      <dgm:prSet presAssocID="{92B70794-D2B5-44D2-B154-D003643E61A8}" presName="rootConnector" presStyleLbl="node1" presStyleIdx="2" presStyleCnt="4"/>
      <dgm:spPr/>
      <dgm:t>
        <a:bodyPr/>
        <a:lstStyle/>
        <a:p>
          <a:endParaRPr lang="en-US"/>
        </a:p>
      </dgm:t>
    </dgm:pt>
    <dgm:pt modelId="{7B850852-F351-4086-BE5F-89D7273D4E3F}" type="pres">
      <dgm:prSet presAssocID="{92B70794-D2B5-44D2-B154-D003643E61A8}" presName="childShape" presStyleCnt="0"/>
      <dgm:spPr/>
    </dgm:pt>
    <dgm:pt modelId="{D5FDEEAC-4B6E-4EA2-888D-FD0AB0F08232}" type="pres">
      <dgm:prSet presAssocID="{48102325-F4B3-4DA3-B5B2-47998E3913C6}" presName="Name13" presStyleLbl="parChTrans1D2" presStyleIdx="8" presStyleCnt="13"/>
      <dgm:spPr/>
      <dgm:t>
        <a:bodyPr/>
        <a:lstStyle/>
        <a:p>
          <a:endParaRPr lang="en-US"/>
        </a:p>
      </dgm:t>
    </dgm:pt>
    <dgm:pt modelId="{2A5B49D8-645C-4838-875B-DFD0C5D43DD3}" type="pres">
      <dgm:prSet presAssocID="{88FCB1AF-15DA-4A92-B883-8254C67E3DB2}" presName="childText" presStyleLbl="bgAcc1" presStyleIdx="8" presStyleCnt="13" custScaleX="112117" custLinFactNeighborX="-3564">
        <dgm:presLayoutVars>
          <dgm:bulletEnabled val="1"/>
        </dgm:presLayoutVars>
      </dgm:prSet>
      <dgm:spPr>
        <a:prstGeom prst="flowChartPreparation">
          <a:avLst/>
        </a:prstGeom>
      </dgm:spPr>
      <dgm:t>
        <a:bodyPr/>
        <a:lstStyle/>
        <a:p>
          <a:endParaRPr lang="en-US"/>
        </a:p>
      </dgm:t>
    </dgm:pt>
    <dgm:pt modelId="{D1212626-523F-4F9B-B493-2E8C6793E464}" type="pres">
      <dgm:prSet presAssocID="{7BD7828A-6FC2-4F44-B467-AF76D5897E1A}" presName="Name13" presStyleLbl="parChTrans1D2" presStyleIdx="9" presStyleCnt="13"/>
      <dgm:spPr/>
      <dgm:t>
        <a:bodyPr/>
        <a:lstStyle/>
        <a:p>
          <a:endParaRPr lang="en-US"/>
        </a:p>
      </dgm:t>
    </dgm:pt>
    <dgm:pt modelId="{2835AED8-5CAE-46B9-88F3-E0239CA049D5}" type="pres">
      <dgm:prSet presAssocID="{8094EE2D-2FCF-46D5-8907-085C6B7FAA69}" presName="childText" presStyleLbl="bgAcc1" presStyleIdx="9" presStyleCnt="13" custScaleX="115681" custLinFactNeighborX="-3564">
        <dgm:presLayoutVars>
          <dgm:bulletEnabled val="1"/>
        </dgm:presLayoutVars>
      </dgm:prSet>
      <dgm:spPr>
        <a:prstGeom prst="flowChartPreparation">
          <a:avLst/>
        </a:prstGeom>
      </dgm:spPr>
      <dgm:t>
        <a:bodyPr/>
        <a:lstStyle/>
        <a:p>
          <a:endParaRPr lang="en-US"/>
        </a:p>
      </dgm:t>
    </dgm:pt>
    <dgm:pt modelId="{E13458F2-219F-43BD-98AC-96D28F42C906}" type="pres">
      <dgm:prSet presAssocID="{0DE736E4-049A-40D8-8AC6-455CC5F08DB7}" presName="root" presStyleCnt="0"/>
      <dgm:spPr/>
    </dgm:pt>
    <dgm:pt modelId="{A2B936EE-996B-4CC4-8D22-C2D2EAD9393A}" type="pres">
      <dgm:prSet presAssocID="{0DE736E4-049A-40D8-8AC6-455CC5F08DB7}" presName="rootComposite" presStyleCnt="0"/>
      <dgm:spPr/>
    </dgm:pt>
    <dgm:pt modelId="{00AD20D3-2D94-47BE-93C6-83B5548C0C32}" type="pres">
      <dgm:prSet presAssocID="{0DE736E4-049A-40D8-8AC6-455CC5F08DB7}" presName="rootText" presStyleLbl="node1" presStyleIdx="3" presStyleCnt="4"/>
      <dgm:spPr/>
      <dgm:t>
        <a:bodyPr/>
        <a:lstStyle/>
        <a:p>
          <a:endParaRPr lang="en-US"/>
        </a:p>
      </dgm:t>
    </dgm:pt>
    <dgm:pt modelId="{0A10C8A8-5A05-4E42-9EA4-3E74D00030D1}" type="pres">
      <dgm:prSet presAssocID="{0DE736E4-049A-40D8-8AC6-455CC5F08DB7}" presName="rootConnector" presStyleLbl="node1" presStyleIdx="3" presStyleCnt="4"/>
      <dgm:spPr/>
      <dgm:t>
        <a:bodyPr/>
        <a:lstStyle/>
        <a:p>
          <a:endParaRPr lang="en-US"/>
        </a:p>
      </dgm:t>
    </dgm:pt>
    <dgm:pt modelId="{93BCCB11-45F8-46FA-88E6-C16F66E54018}" type="pres">
      <dgm:prSet presAssocID="{0DE736E4-049A-40D8-8AC6-455CC5F08DB7}" presName="childShape" presStyleCnt="0"/>
      <dgm:spPr/>
    </dgm:pt>
    <dgm:pt modelId="{E5B5C4AA-0FA8-4860-970A-703352084C88}" type="pres">
      <dgm:prSet presAssocID="{E66146FE-1D57-45C2-9056-0167715EEA73}" presName="Name13" presStyleLbl="parChTrans1D2" presStyleIdx="10" presStyleCnt="13"/>
      <dgm:spPr/>
      <dgm:t>
        <a:bodyPr/>
        <a:lstStyle/>
        <a:p>
          <a:endParaRPr lang="en-US"/>
        </a:p>
      </dgm:t>
    </dgm:pt>
    <dgm:pt modelId="{BB07D65E-D755-4ADF-BE10-872FA5B3B89F}" type="pres">
      <dgm:prSet presAssocID="{3FD281C8-6F8D-4926-80D2-B4A1BDF3EC66}" presName="childText" presStyleLbl="bgAcc1" presStyleIdx="10" presStyleCnt="13">
        <dgm:presLayoutVars>
          <dgm:bulletEnabled val="1"/>
        </dgm:presLayoutVars>
      </dgm:prSet>
      <dgm:spPr/>
      <dgm:t>
        <a:bodyPr/>
        <a:lstStyle/>
        <a:p>
          <a:endParaRPr lang="en-US"/>
        </a:p>
      </dgm:t>
    </dgm:pt>
    <dgm:pt modelId="{3570A4A0-050F-4C56-AB23-2F0A0B6CB10A}" type="pres">
      <dgm:prSet presAssocID="{D11142CD-F467-4F19-9EC1-5F83A5B1CCBD}" presName="Name13" presStyleLbl="parChTrans1D2" presStyleIdx="11" presStyleCnt="13"/>
      <dgm:spPr/>
      <dgm:t>
        <a:bodyPr/>
        <a:lstStyle/>
        <a:p>
          <a:endParaRPr lang="en-US"/>
        </a:p>
      </dgm:t>
    </dgm:pt>
    <dgm:pt modelId="{52F189E8-A88A-40EA-BBDE-521D5CC66B4A}" type="pres">
      <dgm:prSet presAssocID="{FDF2AE1B-088B-4F12-B5E4-32AEFE5748F7}" presName="childText" presStyleLbl="bgAcc1" presStyleIdx="11" presStyleCnt="13">
        <dgm:presLayoutVars>
          <dgm:bulletEnabled val="1"/>
        </dgm:presLayoutVars>
      </dgm:prSet>
      <dgm:spPr/>
      <dgm:t>
        <a:bodyPr/>
        <a:lstStyle/>
        <a:p>
          <a:endParaRPr lang="en-US"/>
        </a:p>
      </dgm:t>
    </dgm:pt>
    <dgm:pt modelId="{CCE39531-CE22-4D30-B71F-E93C3D738AC5}" type="pres">
      <dgm:prSet presAssocID="{651423BD-B9A1-4DCB-8D2F-DEB30D583D4A}" presName="Name13" presStyleLbl="parChTrans1D2" presStyleIdx="12" presStyleCnt="13"/>
      <dgm:spPr/>
      <dgm:t>
        <a:bodyPr/>
        <a:lstStyle/>
        <a:p>
          <a:endParaRPr lang="en-US"/>
        </a:p>
      </dgm:t>
    </dgm:pt>
    <dgm:pt modelId="{DF687E79-D046-4BF5-A72F-A11B9BC8915F}" type="pres">
      <dgm:prSet presAssocID="{5541189E-B59C-43D7-8ECD-48F0C06731B8}" presName="childText" presStyleLbl="bgAcc1" presStyleIdx="12" presStyleCnt="13">
        <dgm:presLayoutVars>
          <dgm:bulletEnabled val="1"/>
        </dgm:presLayoutVars>
      </dgm:prSet>
      <dgm:spPr/>
      <dgm:t>
        <a:bodyPr/>
        <a:lstStyle/>
        <a:p>
          <a:endParaRPr lang="en-US"/>
        </a:p>
      </dgm:t>
    </dgm:pt>
  </dgm:ptLst>
  <dgm:cxnLst>
    <dgm:cxn modelId="{AC172B5C-EF9B-4577-B5B2-12F3FBA1AE6F}" type="presOf" srcId="{E66146FE-1D57-45C2-9056-0167715EEA73}" destId="{E5B5C4AA-0FA8-4860-970A-703352084C88}" srcOrd="0" destOrd="0" presId="urn:microsoft.com/office/officeart/2005/8/layout/hierarchy3"/>
    <dgm:cxn modelId="{24A87B1F-8B47-41C7-81FB-670271E1E29E}" type="presOf" srcId="{86AF2C3D-1433-4D80-9A63-E430505D246B}" destId="{200386FC-B442-411C-ACC8-9E81282172CD}" srcOrd="0" destOrd="0" presId="urn:microsoft.com/office/officeart/2005/8/layout/hierarchy3"/>
    <dgm:cxn modelId="{CFB001A9-9165-41E7-9561-4E3B1B4E8C3D}" srcId="{0DE736E4-049A-40D8-8AC6-455CC5F08DB7}" destId="{FDF2AE1B-088B-4F12-B5E4-32AEFE5748F7}" srcOrd="1" destOrd="0" parTransId="{D11142CD-F467-4F19-9EC1-5F83A5B1CCBD}" sibTransId="{CBB579AD-A1BD-47BF-B358-F9E9A99D2657}"/>
    <dgm:cxn modelId="{ACD1AD72-15BA-4D47-9D6E-7EFA75334A21}" type="presOf" srcId="{E31A7846-0D69-4249-9169-FFE9004B8845}" destId="{3C23C20F-BFC5-4097-A4DE-AF3101295735}" srcOrd="0" destOrd="0" presId="urn:microsoft.com/office/officeart/2005/8/layout/hierarchy3"/>
    <dgm:cxn modelId="{7F3C6797-D709-4395-9567-B344684DB979}" type="presOf" srcId="{C9CFF273-83C3-474E-9C1D-1CD4D26FC9EF}" destId="{12B760B6-3DDF-4548-9C92-DB7CEB52880C}" srcOrd="0" destOrd="0" presId="urn:microsoft.com/office/officeart/2005/8/layout/hierarchy3"/>
    <dgm:cxn modelId="{0DCEE597-EDD4-4143-B133-8CC809E22C08}" type="presOf" srcId="{441B2B92-A128-401C-AA29-95DC3CD9C013}" destId="{6A2C459D-412F-40F0-9F1C-01994C63547C}" srcOrd="0" destOrd="0" presId="urn:microsoft.com/office/officeart/2005/8/layout/hierarchy3"/>
    <dgm:cxn modelId="{71167FC6-878E-45E7-9B10-85AC7B9F125D}" type="presOf" srcId="{FDF2AE1B-088B-4F12-B5E4-32AEFE5748F7}" destId="{52F189E8-A88A-40EA-BBDE-521D5CC66B4A}" srcOrd="0" destOrd="0" presId="urn:microsoft.com/office/officeart/2005/8/layout/hierarchy3"/>
    <dgm:cxn modelId="{9AA5CA2A-1424-401E-A307-AF89DFB78648}" type="presOf" srcId="{7353E32C-47A9-4EC0-9B61-D26B42C5213F}" destId="{D65E9D8E-0FB4-4DA2-A49F-5B8DD5375BFB}" srcOrd="0" destOrd="0" presId="urn:microsoft.com/office/officeart/2005/8/layout/hierarchy3"/>
    <dgm:cxn modelId="{2183E9DF-F8A2-4EFE-9054-39E6FF7F200C}" type="presOf" srcId="{3FD281C8-6F8D-4926-80D2-B4A1BDF3EC66}" destId="{BB07D65E-D755-4ADF-BE10-872FA5B3B89F}" srcOrd="0" destOrd="0" presId="urn:microsoft.com/office/officeart/2005/8/layout/hierarchy3"/>
    <dgm:cxn modelId="{49191A20-BADE-4298-9BD2-16283F008445}" srcId="{ADC8C001-C4EC-4457-8377-0928EAD620C7}" destId="{01491731-008A-4AAA-AE12-7B46EC4CF59F}" srcOrd="0" destOrd="0" parTransId="{E8E77850-6057-4DC4-AADF-EF7F0822064F}" sibTransId="{D561CD41-ED9A-4A52-A3C6-4BB3FA61C57F}"/>
    <dgm:cxn modelId="{1984287D-3859-4C1E-9714-6E0437E74E6D}" type="presOf" srcId="{92B70794-D2B5-44D2-B154-D003643E61A8}" destId="{01575F11-9931-4F78-8ADC-0E6E97AAD4C1}" srcOrd="0" destOrd="0" presId="urn:microsoft.com/office/officeart/2005/8/layout/hierarchy3"/>
    <dgm:cxn modelId="{43DFCAED-A693-4A0C-A821-1C17958F3EF4}" srcId="{92B70794-D2B5-44D2-B154-D003643E61A8}" destId="{8094EE2D-2FCF-46D5-8907-085C6B7FAA69}" srcOrd="1" destOrd="0" parTransId="{7BD7828A-6FC2-4F44-B467-AF76D5897E1A}" sibTransId="{FF87B3AD-6CBD-4289-8D74-E41EC5620CB3}"/>
    <dgm:cxn modelId="{0FDE5A78-BFF4-4B4A-A436-163798C6B12D}" srcId="{01491731-008A-4AAA-AE12-7B46EC4CF59F}" destId="{A5B46A85-6E39-45F7-AA70-3B9A0A90AE29}" srcOrd="1" destOrd="0" parTransId="{CA8BFBA3-00F6-4D5E-858C-27B1F921E167}" sibTransId="{E1B6465A-7C98-4BB4-83DF-EE69C25B3087}"/>
    <dgm:cxn modelId="{2FD3B9D9-2E04-4DD1-AB07-3C63304B3C7A}" type="presOf" srcId="{ECC604BF-4896-41E8-B4EC-BCDA7E1B6217}" destId="{764768B0-77E8-4473-B436-228C4261FBCD}" srcOrd="0" destOrd="0" presId="urn:microsoft.com/office/officeart/2005/8/layout/hierarchy3"/>
    <dgm:cxn modelId="{11549F93-54C4-4AC0-802E-3D406AA2CDCE}" srcId="{92B70794-D2B5-44D2-B154-D003643E61A8}" destId="{88FCB1AF-15DA-4A92-B883-8254C67E3DB2}" srcOrd="0" destOrd="0" parTransId="{48102325-F4B3-4DA3-B5B2-47998E3913C6}" sibTransId="{B7299FB6-6656-44C2-A75A-91A8414542BC}"/>
    <dgm:cxn modelId="{E45502FF-A7EE-464A-A82F-C97F6C400BF0}" type="presOf" srcId="{5541189E-B59C-43D7-8ECD-48F0C06731B8}" destId="{DF687E79-D046-4BF5-A72F-A11B9BC8915F}" srcOrd="0" destOrd="0" presId="urn:microsoft.com/office/officeart/2005/8/layout/hierarchy3"/>
    <dgm:cxn modelId="{68B17172-898F-44DB-B6C9-BF764BFE518F}" srcId="{ADC8C001-C4EC-4457-8377-0928EAD620C7}" destId="{0DE736E4-049A-40D8-8AC6-455CC5F08DB7}" srcOrd="3" destOrd="0" parTransId="{7B249B51-C8B4-4C0F-8AEA-FE9714E32CE9}" sibTransId="{84F85B30-3864-43DE-BABA-AC388FD476BF}"/>
    <dgm:cxn modelId="{17008ACF-A277-45FD-9C13-3B3A604C434E}" type="presOf" srcId="{39108FAD-021C-4AFB-9C5A-7ED86F50D644}" destId="{DEAFBE4F-F052-4F56-8735-83E63AEFF4DB}" srcOrd="0" destOrd="0" presId="urn:microsoft.com/office/officeart/2005/8/layout/hierarchy3"/>
    <dgm:cxn modelId="{D75D8FFF-9B13-444C-9B82-AB90D8848753}" type="presOf" srcId="{01491731-008A-4AAA-AE12-7B46EC4CF59F}" destId="{8EEC337F-EC7C-4125-84BE-50DBA2B1AB47}" srcOrd="0" destOrd="0" presId="urn:microsoft.com/office/officeart/2005/8/layout/hierarchy3"/>
    <dgm:cxn modelId="{9C18868A-50DF-4008-9E2B-568A895AE436}" type="presOf" srcId="{B51ED8DC-4EF7-4E27-874C-236CA5DC5ABA}" destId="{F530E559-E8A7-4376-AF79-ABD9EF9C7E87}" srcOrd="1" destOrd="0" presId="urn:microsoft.com/office/officeart/2005/8/layout/hierarchy3"/>
    <dgm:cxn modelId="{12E3EB8F-2263-485B-AAD3-26DF494AD8E8}" srcId="{01491731-008A-4AAA-AE12-7B46EC4CF59F}" destId="{441B2B92-A128-401C-AA29-95DC3CD9C013}" srcOrd="3" destOrd="0" parTransId="{4FB80EAF-271C-42AE-BCE4-8F1CFA3D1542}" sibTransId="{8FC42A5E-9D65-4803-A01C-C53ADCFA0950}"/>
    <dgm:cxn modelId="{12289651-C985-4E03-ABEE-A39051044DE3}" srcId="{B51ED8DC-4EF7-4E27-874C-236CA5DC5ABA}" destId="{ECC604BF-4896-41E8-B4EC-BCDA7E1B6217}" srcOrd="3" destOrd="0" parTransId="{86AF2C3D-1433-4D80-9A63-E430505D246B}" sibTransId="{0B5524C9-5346-44F0-A929-1F3205604D4E}"/>
    <dgm:cxn modelId="{80AB9976-A4DB-42AD-8A40-16A6BDFDB487}" type="presOf" srcId="{84753535-6F2F-4E39-8360-3EDDB4A3DB52}" destId="{BC6523A5-F901-4C14-834F-8F19FB253565}" srcOrd="0" destOrd="0" presId="urn:microsoft.com/office/officeart/2005/8/layout/hierarchy3"/>
    <dgm:cxn modelId="{B85DF6C1-3D8A-49E2-A02D-D9F929E9D2B6}" srcId="{B51ED8DC-4EF7-4E27-874C-236CA5DC5ABA}" destId="{539AB4CB-28FE-41AE-9620-CC8DC46EB68C}" srcOrd="1" destOrd="0" parTransId="{7353E32C-47A9-4EC0-9B61-D26B42C5213F}" sibTransId="{168579BA-6074-4F3F-BFE7-B92CCAE82074}"/>
    <dgm:cxn modelId="{5003757E-FA43-4F3A-ACE9-156E276C9B8F}" type="presOf" srcId="{92B70794-D2B5-44D2-B154-D003643E61A8}" destId="{191DA727-113E-4D9F-8CE3-52FB87961CE0}" srcOrd="1" destOrd="0" presId="urn:microsoft.com/office/officeart/2005/8/layout/hierarchy3"/>
    <dgm:cxn modelId="{C089093F-7ABE-4F39-A825-2229125A543A}" type="presOf" srcId="{01491731-008A-4AAA-AE12-7B46EC4CF59F}" destId="{49865205-61F7-491B-8A79-5C625C0773F0}" srcOrd="1" destOrd="0" presId="urn:microsoft.com/office/officeart/2005/8/layout/hierarchy3"/>
    <dgm:cxn modelId="{204BDC06-88B8-437C-A3FA-D0ECE16AFF00}" type="presOf" srcId="{8094EE2D-2FCF-46D5-8907-085C6B7FAA69}" destId="{2835AED8-5CAE-46B9-88F3-E0239CA049D5}" srcOrd="0" destOrd="0" presId="urn:microsoft.com/office/officeart/2005/8/layout/hierarchy3"/>
    <dgm:cxn modelId="{38A5AAC4-CF30-41CE-8621-3BC1AD8E742F}" type="presOf" srcId="{ADC8C001-C4EC-4457-8377-0928EAD620C7}" destId="{385F36BF-4C91-49D4-842D-27F6569B8160}" srcOrd="0" destOrd="0" presId="urn:microsoft.com/office/officeart/2005/8/layout/hierarchy3"/>
    <dgm:cxn modelId="{D2D6D0A0-6C2B-40DD-AD2D-E045B575669E}" type="presOf" srcId="{651423BD-B9A1-4DCB-8D2F-DEB30D583D4A}" destId="{CCE39531-CE22-4D30-B71F-E93C3D738AC5}" srcOrd="0" destOrd="0" presId="urn:microsoft.com/office/officeart/2005/8/layout/hierarchy3"/>
    <dgm:cxn modelId="{A745C4AC-D87B-4537-B898-EC20915330E2}" type="presOf" srcId="{88FCB1AF-15DA-4A92-B883-8254C67E3DB2}" destId="{2A5B49D8-645C-4838-875B-DFD0C5D43DD3}" srcOrd="0" destOrd="0" presId="urn:microsoft.com/office/officeart/2005/8/layout/hierarchy3"/>
    <dgm:cxn modelId="{2DB60CBF-873B-4A4B-B846-AB3656DD909F}" type="presOf" srcId="{D11142CD-F467-4F19-9EC1-5F83A5B1CCBD}" destId="{3570A4A0-050F-4C56-AB23-2F0A0B6CB10A}" srcOrd="0" destOrd="0" presId="urn:microsoft.com/office/officeart/2005/8/layout/hierarchy3"/>
    <dgm:cxn modelId="{A5C11887-9B5A-45B9-A1C1-5562D153504E}" srcId="{B51ED8DC-4EF7-4E27-874C-236CA5DC5ABA}" destId="{39108FAD-021C-4AFB-9C5A-7ED86F50D644}" srcOrd="0" destOrd="0" parTransId="{E31A7846-0D69-4249-9169-FFE9004B8845}" sibTransId="{61877FE5-3DFD-4259-96CA-3014061C72D4}"/>
    <dgm:cxn modelId="{010921AE-D3FD-45C0-8C56-4F7ED437B137}" srcId="{B51ED8DC-4EF7-4E27-874C-236CA5DC5ABA}" destId="{9C7AECA1-16F7-4C5C-A64D-32D2FC42E013}" srcOrd="2" destOrd="0" parTransId="{C9CFF273-83C3-474E-9C1D-1CD4D26FC9EF}" sibTransId="{799D5536-F82B-452D-9ED8-E65FE0F8F4F3}"/>
    <dgm:cxn modelId="{17B36A55-C2C7-4F47-8FD9-7C8105AA915D}" type="presOf" srcId="{B51ED8DC-4EF7-4E27-874C-236CA5DC5ABA}" destId="{0E78719B-F783-4874-BEA1-E2C9FFA8E9B0}" srcOrd="0" destOrd="0" presId="urn:microsoft.com/office/officeart/2005/8/layout/hierarchy3"/>
    <dgm:cxn modelId="{A84524A0-D6E0-4550-8495-5E56D5669714}" type="presOf" srcId="{9C7AECA1-16F7-4C5C-A64D-32D2FC42E013}" destId="{C1F5CA99-2F35-4670-A117-0D20B5ADE1AB}" srcOrd="0" destOrd="0" presId="urn:microsoft.com/office/officeart/2005/8/layout/hierarchy3"/>
    <dgm:cxn modelId="{E3383D78-5AB8-4104-8549-123058EF7DEE}" type="presOf" srcId="{A2D46EEE-4C74-41C8-AA85-2FC23A070AA5}" destId="{DA7CCF86-3120-453C-B4D9-D73958095C99}" srcOrd="0" destOrd="0" presId="urn:microsoft.com/office/officeart/2005/8/layout/hierarchy3"/>
    <dgm:cxn modelId="{33988E01-5417-4DF3-8FDE-9797E3AF8A9C}" type="presOf" srcId="{48102325-F4B3-4DA3-B5B2-47998E3913C6}" destId="{D5FDEEAC-4B6E-4EA2-888D-FD0AB0F08232}" srcOrd="0" destOrd="0" presId="urn:microsoft.com/office/officeart/2005/8/layout/hierarchy3"/>
    <dgm:cxn modelId="{DEBAA316-2CAA-496F-8A41-6B2D7368E026}" type="presOf" srcId="{7BD7828A-6FC2-4F44-B467-AF76D5897E1A}" destId="{D1212626-523F-4F9B-B493-2E8C6793E464}" srcOrd="0" destOrd="0" presId="urn:microsoft.com/office/officeart/2005/8/layout/hierarchy3"/>
    <dgm:cxn modelId="{F0DD5167-FE8C-4A04-9EE9-A12E19B722FB}" srcId="{ADC8C001-C4EC-4457-8377-0928EAD620C7}" destId="{B51ED8DC-4EF7-4E27-874C-236CA5DC5ABA}" srcOrd="1" destOrd="0" parTransId="{EEF7EEE3-A534-46F9-B7E6-86B6C798E5E4}" sibTransId="{FC2DDC58-5CB5-48A8-ADFA-8D168B5E1799}"/>
    <dgm:cxn modelId="{ADAB13F8-D5E6-4C20-9F10-D48E4261AA81}" type="presOf" srcId="{A9143ACF-C3C6-439A-B33E-4FE91B9F0063}" destId="{1A14D0EF-8685-4FF9-8196-01F437D357B4}" srcOrd="0" destOrd="0" presId="urn:microsoft.com/office/officeart/2005/8/layout/hierarchy3"/>
    <dgm:cxn modelId="{2AD4B5F9-A204-4243-B7FE-B5E51F65E0E4}" type="presOf" srcId="{A5B46A85-6E39-45F7-AA70-3B9A0A90AE29}" destId="{FC0E0194-178C-42BE-91C8-DCDAE38BA14B}" srcOrd="0" destOrd="0" presId="urn:microsoft.com/office/officeart/2005/8/layout/hierarchy3"/>
    <dgm:cxn modelId="{1A0B7053-53D6-4463-BDA5-D31BC65B8B1D}" type="presOf" srcId="{4FB80EAF-271C-42AE-BCE4-8F1CFA3D1542}" destId="{3C6E880E-798A-4E99-B48B-FD619ED8FA63}" srcOrd="0" destOrd="0" presId="urn:microsoft.com/office/officeart/2005/8/layout/hierarchy3"/>
    <dgm:cxn modelId="{462A6E3C-9999-4AA8-A76A-2C278FC415D8}" type="presOf" srcId="{539AB4CB-28FE-41AE-9620-CC8DC46EB68C}" destId="{7AC5AAD6-546C-42F0-B9F0-33F4B70F1751}" srcOrd="0" destOrd="0" presId="urn:microsoft.com/office/officeart/2005/8/layout/hierarchy3"/>
    <dgm:cxn modelId="{3D40B78A-3675-4F0E-B52B-9C98A3086412}" srcId="{0DE736E4-049A-40D8-8AC6-455CC5F08DB7}" destId="{3FD281C8-6F8D-4926-80D2-B4A1BDF3EC66}" srcOrd="0" destOrd="0" parTransId="{E66146FE-1D57-45C2-9056-0167715EEA73}" sibTransId="{CF48E1DC-7386-4171-BF0B-3EA03BEADCBB}"/>
    <dgm:cxn modelId="{B2E17E6C-5A14-48AD-A1C0-EBAC4A39E05C}" type="presOf" srcId="{0DE736E4-049A-40D8-8AC6-455CC5F08DB7}" destId="{0A10C8A8-5A05-4E42-9EA4-3E74D00030D1}" srcOrd="1" destOrd="0" presId="urn:microsoft.com/office/officeart/2005/8/layout/hierarchy3"/>
    <dgm:cxn modelId="{FAC08060-AC8E-47D6-AD9A-1FC0CE286599}" type="presOf" srcId="{CA8BFBA3-00F6-4D5E-858C-27B1F921E167}" destId="{1F8EE426-C7D8-43D5-8F1E-2820C3128EB6}" srcOrd="0" destOrd="0" presId="urn:microsoft.com/office/officeart/2005/8/layout/hierarchy3"/>
    <dgm:cxn modelId="{5FAEC8D1-FD66-4004-A3A0-A69057F1E8E8}" srcId="{0DE736E4-049A-40D8-8AC6-455CC5F08DB7}" destId="{5541189E-B59C-43D7-8ECD-48F0C06731B8}" srcOrd="2" destOrd="0" parTransId="{651423BD-B9A1-4DCB-8D2F-DEB30D583D4A}" sibTransId="{1613C8FA-9A44-47D4-B8B4-DC6717ECC682}"/>
    <dgm:cxn modelId="{D4FA58E9-DAA1-4239-977B-078DF87CCDCA}" type="presOf" srcId="{5EBC1F7D-1644-482A-9716-2114C93E2FE7}" destId="{81E8F7C7-6410-4636-9437-5BC103F41506}" srcOrd="0" destOrd="0" presId="urn:microsoft.com/office/officeart/2005/8/layout/hierarchy3"/>
    <dgm:cxn modelId="{17321562-B35B-43DD-9997-5AFB87EB6996}" srcId="{ADC8C001-C4EC-4457-8377-0928EAD620C7}" destId="{92B70794-D2B5-44D2-B154-D003643E61A8}" srcOrd="2" destOrd="0" parTransId="{1C16900D-9387-4868-A305-C6F5497AF482}" sibTransId="{61127933-90A5-4993-889A-671AAA3794C5}"/>
    <dgm:cxn modelId="{1CDC4183-5A6F-4CDC-AB21-5C624B85D39E}" type="presOf" srcId="{0DE736E4-049A-40D8-8AC6-455CC5F08DB7}" destId="{00AD20D3-2D94-47BE-93C6-83B5548C0C32}" srcOrd="0" destOrd="0" presId="urn:microsoft.com/office/officeart/2005/8/layout/hierarchy3"/>
    <dgm:cxn modelId="{A7516B22-6B54-4819-B3EF-03E6CA744C79}" srcId="{01491731-008A-4AAA-AE12-7B46EC4CF59F}" destId="{5EBC1F7D-1644-482A-9716-2114C93E2FE7}" srcOrd="2" destOrd="0" parTransId="{84753535-6F2F-4E39-8360-3EDDB4A3DB52}" sibTransId="{9D493F77-FEFB-407C-AE1C-C147AD55DFC2}"/>
    <dgm:cxn modelId="{8E7FEC69-E625-409A-B7B5-625AA00B3DD1}" srcId="{01491731-008A-4AAA-AE12-7B46EC4CF59F}" destId="{A2D46EEE-4C74-41C8-AA85-2FC23A070AA5}" srcOrd="0" destOrd="0" parTransId="{A9143ACF-C3C6-439A-B33E-4FE91B9F0063}" sibTransId="{90A1AD74-5ADE-4B68-873E-A55902A4D586}"/>
    <dgm:cxn modelId="{5CE6F12F-F9F0-4B55-8665-385C4A52828A}" type="presParOf" srcId="{385F36BF-4C91-49D4-842D-27F6569B8160}" destId="{D027237E-76A7-46FE-AA7B-A9EAAE6D381D}" srcOrd="0" destOrd="0" presId="urn:microsoft.com/office/officeart/2005/8/layout/hierarchy3"/>
    <dgm:cxn modelId="{274F8E70-C668-42D4-BCDA-065CD95D3FE9}" type="presParOf" srcId="{D027237E-76A7-46FE-AA7B-A9EAAE6D381D}" destId="{8914993A-8222-4422-BF20-76C7CF15822C}" srcOrd="0" destOrd="0" presId="urn:microsoft.com/office/officeart/2005/8/layout/hierarchy3"/>
    <dgm:cxn modelId="{160DDF8E-342F-4F5D-96FA-CA8540D6D4A8}" type="presParOf" srcId="{8914993A-8222-4422-BF20-76C7CF15822C}" destId="{8EEC337F-EC7C-4125-84BE-50DBA2B1AB47}" srcOrd="0" destOrd="0" presId="urn:microsoft.com/office/officeart/2005/8/layout/hierarchy3"/>
    <dgm:cxn modelId="{7432324D-8CF8-411D-B4D6-3E34C5876202}" type="presParOf" srcId="{8914993A-8222-4422-BF20-76C7CF15822C}" destId="{49865205-61F7-491B-8A79-5C625C0773F0}" srcOrd="1" destOrd="0" presId="urn:microsoft.com/office/officeart/2005/8/layout/hierarchy3"/>
    <dgm:cxn modelId="{CAF8DA63-72A7-4891-8695-ED938ACEF31D}" type="presParOf" srcId="{D027237E-76A7-46FE-AA7B-A9EAAE6D381D}" destId="{6C3158F2-533A-49D0-B28B-F31BA917C984}" srcOrd="1" destOrd="0" presId="urn:microsoft.com/office/officeart/2005/8/layout/hierarchy3"/>
    <dgm:cxn modelId="{37F5EB36-A89A-4F7F-A5D4-1F221AC5E08F}" type="presParOf" srcId="{6C3158F2-533A-49D0-B28B-F31BA917C984}" destId="{1A14D0EF-8685-4FF9-8196-01F437D357B4}" srcOrd="0" destOrd="0" presId="urn:microsoft.com/office/officeart/2005/8/layout/hierarchy3"/>
    <dgm:cxn modelId="{3F6B25FE-7ADA-4AE1-9B58-1EBD50248BA3}" type="presParOf" srcId="{6C3158F2-533A-49D0-B28B-F31BA917C984}" destId="{DA7CCF86-3120-453C-B4D9-D73958095C99}" srcOrd="1" destOrd="0" presId="urn:microsoft.com/office/officeart/2005/8/layout/hierarchy3"/>
    <dgm:cxn modelId="{59E2FEBB-3AA7-488F-9CA6-0FF72AE7B6B2}" type="presParOf" srcId="{6C3158F2-533A-49D0-B28B-F31BA917C984}" destId="{1F8EE426-C7D8-43D5-8F1E-2820C3128EB6}" srcOrd="2" destOrd="0" presId="urn:microsoft.com/office/officeart/2005/8/layout/hierarchy3"/>
    <dgm:cxn modelId="{798056E0-DC58-445F-8177-A052DABB9520}" type="presParOf" srcId="{6C3158F2-533A-49D0-B28B-F31BA917C984}" destId="{FC0E0194-178C-42BE-91C8-DCDAE38BA14B}" srcOrd="3" destOrd="0" presId="urn:microsoft.com/office/officeart/2005/8/layout/hierarchy3"/>
    <dgm:cxn modelId="{4DC1D3C7-87AA-4ED1-958F-4E9C3A369E88}" type="presParOf" srcId="{6C3158F2-533A-49D0-B28B-F31BA917C984}" destId="{BC6523A5-F901-4C14-834F-8F19FB253565}" srcOrd="4" destOrd="0" presId="urn:microsoft.com/office/officeart/2005/8/layout/hierarchy3"/>
    <dgm:cxn modelId="{ADFD6619-E9AF-493C-B433-416F2CD5DD4C}" type="presParOf" srcId="{6C3158F2-533A-49D0-B28B-F31BA917C984}" destId="{81E8F7C7-6410-4636-9437-5BC103F41506}" srcOrd="5" destOrd="0" presId="urn:microsoft.com/office/officeart/2005/8/layout/hierarchy3"/>
    <dgm:cxn modelId="{1C71D18F-5AF7-4C1C-B419-EE1E77E909BA}" type="presParOf" srcId="{6C3158F2-533A-49D0-B28B-F31BA917C984}" destId="{3C6E880E-798A-4E99-B48B-FD619ED8FA63}" srcOrd="6" destOrd="0" presId="urn:microsoft.com/office/officeart/2005/8/layout/hierarchy3"/>
    <dgm:cxn modelId="{EB0CDC0B-4F86-4C5B-BCE4-4F1B73495024}" type="presParOf" srcId="{6C3158F2-533A-49D0-B28B-F31BA917C984}" destId="{6A2C459D-412F-40F0-9F1C-01994C63547C}" srcOrd="7" destOrd="0" presId="urn:microsoft.com/office/officeart/2005/8/layout/hierarchy3"/>
    <dgm:cxn modelId="{EF059CD1-BFFB-4517-997C-F19CBB76B5F7}" type="presParOf" srcId="{385F36BF-4C91-49D4-842D-27F6569B8160}" destId="{46699A10-B6B6-411D-BA56-75D20272E340}" srcOrd="1" destOrd="0" presId="urn:microsoft.com/office/officeart/2005/8/layout/hierarchy3"/>
    <dgm:cxn modelId="{ED08F7B9-2041-488B-BB87-553034239AFE}" type="presParOf" srcId="{46699A10-B6B6-411D-BA56-75D20272E340}" destId="{6D41AAEA-7A1E-4C03-A312-A8A51C48D00D}" srcOrd="0" destOrd="0" presId="urn:microsoft.com/office/officeart/2005/8/layout/hierarchy3"/>
    <dgm:cxn modelId="{D657C052-99E4-4E05-A939-3E67B876547A}" type="presParOf" srcId="{6D41AAEA-7A1E-4C03-A312-A8A51C48D00D}" destId="{0E78719B-F783-4874-BEA1-E2C9FFA8E9B0}" srcOrd="0" destOrd="0" presId="urn:microsoft.com/office/officeart/2005/8/layout/hierarchy3"/>
    <dgm:cxn modelId="{072A5B07-CCEF-4199-8CDC-22C66B165942}" type="presParOf" srcId="{6D41AAEA-7A1E-4C03-A312-A8A51C48D00D}" destId="{F530E559-E8A7-4376-AF79-ABD9EF9C7E87}" srcOrd="1" destOrd="0" presId="urn:microsoft.com/office/officeart/2005/8/layout/hierarchy3"/>
    <dgm:cxn modelId="{163111CA-9E12-4A94-AF51-C0E30E03E549}" type="presParOf" srcId="{46699A10-B6B6-411D-BA56-75D20272E340}" destId="{19E0F292-1D3B-44E1-91CD-15F1353E8EEE}" srcOrd="1" destOrd="0" presId="urn:microsoft.com/office/officeart/2005/8/layout/hierarchy3"/>
    <dgm:cxn modelId="{87C90190-6722-40C5-A6C5-9554A2FC1308}" type="presParOf" srcId="{19E0F292-1D3B-44E1-91CD-15F1353E8EEE}" destId="{3C23C20F-BFC5-4097-A4DE-AF3101295735}" srcOrd="0" destOrd="0" presId="urn:microsoft.com/office/officeart/2005/8/layout/hierarchy3"/>
    <dgm:cxn modelId="{1E4B2ACF-55E9-4C4F-A679-F83D64AA87C4}" type="presParOf" srcId="{19E0F292-1D3B-44E1-91CD-15F1353E8EEE}" destId="{DEAFBE4F-F052-4F56-8735-83E63AEFF4DB}" srcOrd="1" destOrd="0" presId="urn:microsoft.com/office/officeart/2005/8/layout/hierarchy3"/>
    <dgm:cxn modelId="{3A52AD67-5AC5-404D-9D8C-FFCE63425898}" type="presParOf" srcId="{19E0F292-1D3B-44E1-91CD-15F1353E8EEE}" destId="{D65E9D8E-0FB4-4DA2-A49F-5B8DD5375BFB}" srcOrd="2" destOrd="0" presId="urn:microsoft.com/office/officeart/2005/8/layout/hierarchy3"/>
    <dgm:cxn modelId="{5BE0D953-62BB-412F-B791-85CB7D3DA242}" type="presParOf" srcId="{19E0F292-1D3B-44E1-91CD-15F1353E8EEE}" destId="{7AC5AAD6-546C-42F0-B9F0-33F4B70F1751}" srcOrd="3" destOrd="0" presId="urn:microsoft.com/office/officeart/2005/8/layout/hierarchy3"/>
    <dgm:cxn modelId="{11EE7FE1-3790-4753-A774-F7889D8B4685}" type="presParOf" srcId="{19E0F292-1D3B-44E1-91CD-15F1353E8EEE}" destId="{12B760B6-3DDF-4548-9C92-DB7CEB52880C}" srcOrd="4" destOrd="0" presId="urn:microsoft.com/office/officeart/2005/8/layout/hierarchy3"/>
    <dgm:cxn modelId="{C43B29EC-43A9-4F63-8792-027799434976}" type="presParOf" srcId="{19E0F292-1D3B-44E1-91CD-15F1353E8EEE}" destId="{C1F5CA99-2F35-4670-A117-0D20B5ADE1AB}" srcOrd="5" destOrd="0" presId="urn:microsoft.com/office/officeart/2005/8/layout/hierarchy3"/>
    <dgm:cxn modelId="{F7CCE650-BBBD-4893-AD7A-C9F99360F5F6}" type="presParOf" srcId="{19E0F292-1D3B-44E1-91CD-15F1353E8EEE}" destId="{200386FC-B442-411C-ACC8-9E81282172CD}" srcOrd="6" destOrd="0" presId="urn:microsoft.com/office/officeart/2005/8/layout/hierarchy3"/>
    <dgm:cxn modelId="{653885B5-AC53-4D40-AF3B-5BCD9959CA37}" type="presParOf" srcId="{19E0F292-1D3B-44E1-91CD-15F1353E8EEE}" destId="{764768B0-77E8-4473-B436-228C4261FBCD}" srcOrd="7" destOrd="0" presId="urn:microsoft.com/office/officeart/2005/8/layout/hierarchy3"/>
    <dgm:cxn modelId="{49140ED5-7629-4B7E-8C5C-F63724171838}" type="presParOf" srcId="{385F36BF-4C91-49D4-842D-27F6569B8160}" destId="{051737F6-3E85-4942-9902-0A9DBC226C71}" srcOrd="2" destOrd="0" presId="urn:microsoft.com/office/officeart/2005/8/layout/hierarchy3"/>
    <dgm:cxn modelId="{40DF8948-70BC-4AF0-B014-0848E7A8B378}" type="presParOf" srcId="{051737F6-3E85-4942-9902-0A9DBC226C71}" destId="{41F2DC73-E06A-4CD1-8AB9-472CFECD348E}" srcOrd="0" destOrd="0" presId="urn:microsoft.com/office/officeart/2005/8/layout/hierarchy3"/>
    <dgm:cxn modelId="{2E0DD4F3-36D7-4A80-94A7-E6B77FBB4A3B}" type="presParOf" srcId="{41F2DC73-E06A-4CD1-8AB9-472CFECD348E}" destId="{01575F11-9931-4F78-8ADC-0E6E97AAD4C1}" srcOrd="0" destOrd="0" presId="urn:microsoft.com/office/officeart/2005/8/layout/hierarchy3"/>
    <dgm:cxn modelId="{FEDAE9D0-1910-42D8-B13A-D9C63E7DDC91}" type="presParOf" srcId="{41F2DC73-E06A-4CD1-8AB9-472CFECD348E}" destId="{191DA727-113E-4D9F-8CE3-52FB87961CE0}" srcOrd="1" destOrd="0" presId="urn:microsoft.com/office/officeart/2005/8/layout/hierarchy3"/>
    <dgm:cxn modelId="{CE788D25-08FB-4C3B-9358-CA1FC745377D}" type="presParOf" srcId="{051737F6-3E85-4942-9902-0A9DBC226C71}" destId="{7B850852-F351-4086-BE5F-89D7273D4E3F}" srcOrd="1" destOrd="0" presId="urn:microsoft.com/office/officeart/2005/8/layout/hierarchy3"/>
    <dgm:cxn modelId="{377079F9-DE50-4653-85CD-A2A95D1FD25E}" type="presParOf" srcId="{7B850852-F351-4086-BE5F-89D7273D4E3F}" destId="{D5FDEEAC-4B6E-4EA2-888D-FD0AB0F08232}" srcOrd="0" destOrd="0" presId="urn:microsoft.com/office/officeart/2005/8/layout/hierarchy3"/>
    <dgm:cxn modelId="{A425CC66-40CB-453F-8B17-6CC15011E19A}" type="presParOf" srcId="{7B850852-F351-4086-BE5F-89D7273D4E3F}" destId="{2A5B49D8-645C-4838-875B-DFD0C5D43DD3}" srcOrd="1" destOrd="0" presId="urn:microsoft.com/office/officeart/2005/8/layout/hierarchy3"/>
    <dgm:cxn modelId="{C43F9A4B-70E4-44F6-B9A1-3AEED555AB1B}" type="presParOf" srcId="{7B850852-F351-4086-BE5F-89D7273D4E3F}" destId="{D1212626-523F-4F9B-B493-2E8C6793E464}" srcOrd="2" destOrd="0" presId="urn:microsoft.com/office/officeart/2005/8/layout/hierarchy3"/>
    <dgm:cxn modelId="{834E0123-5AD4-48BD-8077-A42A159A200B}" type="presParOf" srcId="{7B850852-F351-4086-BE5F-89D7273D4E3F}" destId="{2835AED8-5CAE-46B9-88F3-E0239CA049D5}" srcOrd="3" destOrd="0" presId="urn:microsoft.com/office/officeart/2005/8/layout/hierarchy3"/>
    <dgm:cxn modelId="{554370B1-4656-4F64-B0FE-1268ADEB091F}" type="presParOf" srcId="{385F36BF-4C91-49D4-842D-27F6569B8160}" destId="{E13458F2-219F-43BD-98AC-96D28F42C906}" srcOrd="3" destOrd="0" presId="urn:microsoft.com/office/officeart/2005/8/layout/hierarchy3"/>
    <dgm:cxn modelId="{1ED9E8E4-BE34-4FAD-9E88-936C278F87EB}" type="presParOf" srcId="{E13458F2-219F-43BD-98AC-96D28F42C906}" destId="{A2B936EE-996B-4CC4-8D22-C2D2EAD9393A}" srcOrd="0" destOrd="0" presId="urn:microsoft.com/office/officeart/2005/8/layout/hierarchy3"/>
    <dgm:cxn modelId="{BFCC4FA7-243C-49E9-93B3-0D759253A44C}" type="presParOf" srcId="{A2B936EE-996B-4CC4-8D22-C2D2EAD9393A}" destId="{00AD20D3-2D94-47BE-93C6-83B5548C0C32}" srcOrd="0" destOrd="0" presId="urn:microsoft.com/office/officeart/2005/8/layout/hierarchy3"/>
    <dgm:cxn modelId="{59CDF016-EEC0-4F93-806A-7B791F7188FE}" type="presParOf" srcId="{A2B936EE-996B-4CC4-8D22-C2D2EAD9393A}" destId="{0A10C8A8-5A05-4E42-9EA4-3E74D00030D1}" srcOrd="1" destOrd="0" presId="urn:microsoft.com/office/officeart/2005/8/layout/hierarchy3"/>
    <dgm:cxn modelId="{76B817E5-3CF1-40EB-BB83-126CCD6A0133}" type="presParOf" srcId="{E13458F2-219F-43BD-98AC-96D28F42C906}" destId="{93BCCB11-45F8-46FA-88E6-C16F66E54018}" srcOrd="1" destOrd="0" presId="urn:microsoft.com/office/officeart/2005/8/layout/hierarchy3"/>
    <dgm:cxn modelId="{BA0BCDB4-48EB-4546-8075-3F03F4A50EC7}" type="presParOf" srcId="{93BCCB11-45F8-46FA-88E6-C16F66E54018}" destId="{E5B5C4AA-0FA8-4860-970A-703352084C88}" srcOrd="0" destOrd="0" presId="urn:microsoft.com/office/officeart/2005/8/layout/hierarchy3"/>
    <dgm:cxn modelId="{ED3A2E89-9249-468C-A05D-41F0AD306A8E}" type="presParOf" srcId="{93BCCB11-45F8-46FA-88E6-C16F66E54018}" destId="{BB07D65E-D755-4ADF-BE10-872FA5B3B89F}" srcOrd="1" destOrd="0" presId="urn:microsoft.com/office/officeart/2005/8/layout/hierarchy3"/>
    <dgm:cxn modelId="{0D4293FA-C650-4EAF-ADD9-E257192B84FD}" type="presParOf" srcId="{93BCCB11-45F8-46FA-88E6-C16F66E54018}" destId="{3570A4A0-050F-4C56-AB23-2F0A0B6CB10A}" srcOrd="2" destOrd="0" presId="urn:microsoft.com/office/officeart/2005/8/layout/hierarchy3"/>
    <dgm:cxn modelId="{5792B206-3D42-4B41-B44A-23984456083F}" type="presParOf" srcId="{93BCCB11-45F8-46FA-88E6-C16F66E54018}" destId="{52F189E8-A88A-40EA-BBDE-521D5CC66B4A}" srcOrd="3" destOrd="0" presId="urn:microsoft.com/office/officeart/2005/8/layout/hierarchy3"/>
    <dgm:cxn modelId="{8442883C-5F64-4F1E-AC46-FBF4050652B1}" type="presParOf" srcId="{93BCCB11-45F8-46FA-88E6-C16F66E54018}" destId="{CCE39531-CE22-4D30-B71F-E93C3D738AC5}" srcOrd="4" destOrd="0" presId="urn:microsoft.com/office/officeart/2005/8/layout/hierarchy3"/>
    <dgm:cxn modelId="{B7123490-D995-49E1-AFE7-BD3668BA9C93}" type="presParOf" srcId="{93BCCB11-45F8-46FA-88E6-C16F66E54018}" destId="{DF687E79-D046-4BF5-A72F-A11B9BC8915F}" srcOrd="5"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DC8C001-C4EC-4457-8377-0928EAD620C7}" type="doc">
      <dgm:prSet loTypeId="urn:microsoft.com/office/officeart/2005/8/layout/hierarchy3" loCatId="hierarchy" qsTypeId="urn:microsoft.com/office/officeart/2005/8/quickstyle/simple1" qsCatId="simple" csTypeId="urn:microsoft.com/office/officeart/2005/8/colors/accent0_3" csCatId="mainScheme" phldr="1"/>
      <dgm:spPr/>
      <dgm:t>
        <a:bodyPr/>
        <a:lstStyle/>
        <a:p>
          <a:endParaRPr lang="en-US"/>
        </a:p>
      </dgm:t>
    </dgm:pt>
    <dgm:pt modelId="{01491731-008A-4AAA-AE12-7B46EC4CF59F}">
      <dgm:prSet phldrT="[Text]"/>
      <dgm:spPr>
        <a:solidFill>
          <a:srgbClr val="CCECFF"/>
        </a:solidFill>
        <a:ln w="47625" cmpd="dbl">
          <a:solidFill>
            <a:srgbClr val="0B387C"/>
          </a:solidFill>
        </a:ln>
      </dgm:spPr>
      <dgm:t>
        <a:bodyPr/>
        <a:lstStyle/>
        <a:p>
          <a:r>
            <a:rPr lang="en-US" b="1" dirty="0">
              <a:solidFill>
                <a:srgbClr val="0B387C"/>
              </a:solidFill>
            </a:rPr>
            <a:t>ATS</a:t>
          </a:r>
        </a:p>
      </dgm:t>
    </dgm:pt>
    <dgm:pt modelId="{E8E77850-6057-4DC4-AADF-EF7F0822064F}" type="parTrans" cxnId="{49191A20-BADE-4298-9BD2-16283F008445}">
      <dgm:prSet/>
      <dgm:spPr/>
      <dgm:t>
        <a:bodyPr/>
        <a:lstStyle/>
        <a:p>
          <a:endParaRPr lang="en-US"/>
        </a:p>
      </dgm:t>
    </dgm:pt>
    <dgm:pt modelId="{D561CD41-ED9A-4A52-A3C6-4BB3FA61C57F}" type="sibTrans" cxnId="{49191A20-BADE-4298-9BD2-16283F008445}">
      <dgm:prSet/>
      <dgm:spPr/>
      <dgm:t>
        <a:bodyPr/>
        <a:lstStyle/>
        <a:p>
          <a:endParaRPr lang="en-US"/>
        </a:p>
      </dgm:t>
    </dgm:pt>
    <dgm:pt modelId="{A2D46EEE-4C74-41C8-AA85-2FC23A070AA5}">
      <dgm:prSet phldrT="[Text]"/>
      <dgm:spPr/>
      <dgm:t>
        <a:bodyPr/>
        <a:lstStyle/>
        <a:p>
          <a:r>
            <a:rPr lang="en-US" dirty="0"/>
            <a:t>BE</a:t>
          </a:r>
        </a:p>
      </dgm:t>
    </dgm:pt>
    <dgm:pt modelId="{A9143ACF-C3C6-439A-B33E-4FE91B9F0063}" type="parTrans" cxnId="{8E7FEC69-E625-409A-B7B5-625AA00B3DD1}">
      <dgm:prSet/>
      <dgm:spPr/>
      <dgm:t>
        <a:bodyPr/>
        <a:lstStyle/>
        <a:p>
          <a:endParaRPr lang="en-US"/>
        </a:p>
      </dgm:t>
    </dgm:pt>
    <dgm:pt modelId="{90A1AD74-5ADE-4B68-873E-A55902A4D586}" type="sibTrans" cxnId="{8E7FEC69-E625-409A-B7B5-625AA00B3DD1}">
      <dgm:prSet/>
      <dgm:spPr/>
      <dgm:t>
        <a:bodyPr/>
        <a:lstStyle/>
        <a:p>
          <a:endParaRPr lang="en-US"/>
        </a:p>
      </dgm:t>
    </dgm:pt>
    <dgm:pt modelId="{A5B46A85-6E39-45F7-AA70-3B9A0A90AE29}">
      <dgm:prSet phldrT="[Text]"/>
      <dgm:spPr/>
      <dgm:t>
        <a:bodyPr/>
        <a:lstStyle/>
        <a:p>
          <a:r>
            <a:rPr lang="en-US" dirty="0"/>
            <a:t>TE</a:t>
          </a:r>
        </a:p>
      </dgm:t>
    </dgm:pt>
    <dgm:pt modelId="{CA8BFBA3-00F6-4D5E-858C-27B1F921E167}" type="parTrans" cxnId="{0FDE5A78-BFF4-4B4A-A436-163798C6B12D}">
      <dgm:prSet/>
      <dgm:spPr/>
      <dgm:t>
        <a:bodyPr/>
        <a:lstStyle/>
        <a:p>
          <a:endParaRPr lang="en-US"/>
        </a:p>
      </dgm:t>
    </dgm:pt>
    <dgm:pt modelId="{E1B6465A-7C98-4BB4-83DF-EE69C25B3087}" type="sibTrans" cxnId="{0FDE5A78-BFF4-4B4A-A436-163798C6B12D}">
      <dgm:prSet/>
      <dgm:spPr/>
      <dgm:t>
        <a:bodyPr/>
        <a:lstStyle/>
        <a:p>
          <a:endParaRPr lang="en-US"/>
        </a:p>
      </dgm:t>
    </dgm:pt>
    <dgm:pt modelId="{B51ED8DC-4EF7-4E27-874C-236CA5DC5ABA}">
      <dgm:prSet phldrT="[Text]"/>
      <dgm:spPr>
        <a:solidFill>
          <a:srgbClr val="CCECFF"/>
        </a:solidFill>
        <a:ln w="47625" cmpd="dbl">
          <a:solidFill>
            <a:srgbClr val="0B387C"/>
          </a:solidFill>
        </a:ln>
      </dgm:spPr>
      <dgm:t>
        <a:bodyPr/>
        <a:lstStyle/>
        <a:p>
          <a:r>
            <a:rPr lang="en-US" b="1" dirty="0">
              <a:solidFill>
                <a:srgbClr val="0B387C"/>
              </a:solidFill>
            </a:rPr>
            <a:t>FHR</a:t>
          </a:r>
        </a:p>
      </dgm:t>
    </dgm:pt>
    <dgm:pt modelId="{EEF7EEE3-A534-46F9-B7E6-86B6C798E5E4}" type="parTrans" cxnId="{F0DD5167-FE8C-4A04-9EE9-A12E19B722FB}">
      <dgm:prSet/>
      <dgm:spPr/>
      <dgm:t>
        <a:bodyPr/>
        <a:lstStyle/>
        <a:p>
          <a:endParaRPr lang="en-US"/>
        </a:p>
      </dgm:t>
    </dgm:pt>
    <dgm:pt modelId="{FC2DDC58-5CB5-48A8-ADFA-8D168B5E1799}" type="sibTrans" cxnId="{F0DD5167-FE8C-4A04-9EE9-A12E19B722FB}">
      <dgm:prSet/>
      <dgm:spPr/>
      <dgm:t>
        <a:bodyPr/>
        <a:lstStyle/>
        <a:p>
          <a:endParaRPr lang="en-US"/>
        </a:p>
      </dgm:t>
    </dgm:pt>
    <dgm:pt modelId="{92B70794-D2B5-44D2-B154-D003643E61A8}">
      <dgm:prSet phldrT="[Text]"/>
      <dgm:spPr>
        <a:solidFill>
          <a:srgbClr val="CCECFF"/>
        </a:solidFill>
        <a:ln w="47625" cmpd="dbl">
          <a:solidFill>
            <a:srgbClr val="0B387C"/>
          </a:solidFill>
        </a:ln>
      </dgm:spPr>
      <dgm:t>
        <a:bodyPr/>
        <a:lstStyle/>
        <a:p>
          <a:r>
            <a:rPr lang="en-US" b="1" dirty="0">
              <a:solidFill>
                <a:srgbClr val="0B387C"/>
              </a:solidFill>
            </a:rPr>
            <a:t>IR</a:t>
          </a:r>
        </a:p>
      </dgm:t>
    </dgm:pt>
    <dgm:pt modelId="{1C16900D-9387-4868-A305-C6F5497AF482}" type="parTrans" cxnId="{17321562-B35B-43DD-9997-5AFB87EB6996}">
      <dgm:prSet/>
      <dgm:spPr/>
      <dgm:t>
        <a:bodyPr/>
        <a:lstStyle/>
        <a:p>
          <a:endParaRPr lang="en-US"/>
        </a:p>
      </dgm:t>
    </dgm:pt>
    <dgm:pt modelId="{61127933-90A5-4993-889A-671AAA3794C5}" type="sibTrans" cxnId="{17321562-B35B-43DD-9997-5AFB87EB6996}">
      <dgm:prSet/>
      <dgm:spPr/>
      <dgm:t>
        <a:bodyPr/>
        <a:lstStyle/>
        <a:p>
          <a:endParaRPr lang="en-US"/>
        </a:p>
      </dgm:t>
    </dgm:pt>
    <dgm:pt modelId="{0DE736E4-049A-40D8-8AC6-455CC5F08DB7}">
      <dgm:prSet phldrT="[Text]"/>
      <dgm:spPr>
        <a:solidFill>
          <a:srgbClr val="CCECFF"/>
        </a:solidFill>
        <a:ln w="47625" cmpd="dbl">
          <a:solidFill>
            <a:srgbClr val="0B387C"/>
          </a:solidFill>
        </a:ln>
      </dgm:spPr>
      <dgm:t>
        <a:bodyPr/>
        <a:lstStyle/>
        <a:p>
          <a:r>
            <a:rPr lang="en-US" b="1" dirty="0">
              <a:solidFill>
                <a:srgbClr val="0B387C"/>
              </a:solidFill>
            </a:rPr>
            <a:t>RCS</a:t>
          </a:r>
        </a:p>
      </dgm:t>
    </dgm:pt>
    <dgm:pt modelId="{7B249B51-C8B4-4C0F-8AEA-FE9714E32CE9}" type="parTrans" cxnId="{68B17172-898F-44DB-B6C9-BF764BFE518F}">
      <dgm:prSet/>
      <dgm:spPr/>
      <dgm:t>
        <a:bodyPr/>
        <a:lstStyle/>
        <a:p>
          <a:endParaRPr lang="en-US"/>
        </a:p>
      </dgm:t>
    </dgm:pt>
    <dgm:pt modelId="{84F85B30-3864-43DE-BABA-AC388FD476BF}" type="sibTrans" cxnId="{68B17172-898F-44DB-B6C9-BF764BFE518F}">
      <dgm:prSet/>
      <dgm:spPr/>
      <dgm:t>
        <a:bodyPr/>
        <a:lstStyle/>
        <a:p>
          <a:endParaRPr lang="en-US"/>
        </a:p>
      </dgm:t>
    </dgm:pt>
    <dgm:pt modelId="{5EBC1F7D-1644-482A-9716-2114C93E2FE7}">
      <dgm:prSet/>
      <dgm:spPr/>
      <dgm:t>
        <a:bodyPr/>
        <a:lstStyle/>
        <a:p>
          <a:r>
            <a:rPr lang="en-US" dirty="0"/>
            <a:t>EN</a:t>
          </a:r>
        </a:p>
      </dgm:t>
    </dgm:pt>
    <dgm:pt modelId="{84753535-6F2F-4E39-8360-3EDDB4A3DB52}" type="parTrans" cxnId="{A7516B22-6B54-4819-B3EF-03E6CA744C79}">
      <dgm:prSet/>
      <dgm:spPr/>
      <dgm:t>
        <a:bodyPr/>
        <a:lstStyle/>
        <a:p>
          <a:endParaRPr lang="en-US"/>
        </a:p>
      </dgm:t>
    </dgm:pt>
    <dgm:pt modelId="{9D493F77-FEFB-407C-AE1C-C147AD55DFC2}" type="sibTrans" cxnId="{A7516B22-6B54-4819-B3EF-03E6CA744C79}">
      <dgm:prSet/>
      <dgm:spPr/>
      <dgm:t>
        <a:bodyPr/>
        <a:lstStyle/>
        <a:p>
          <a:endParaRPr lang="en-US"/>
        </a:p>
      </dgm:t>
    </dgm:pt>
    <dgm:pt modelId="{39108FAD-021C-4AFB-9C5A-7ED86F50D644}">
      <dgm:prSet phldrT="[Text]"/>
      <dgm:spPr/>
      <dgm:t>
        <a:bodyPr/>
        <a:lstStyle/>
        <a:p>
          <a:r>
            <a:rPr lang="en-US" dirty="0"/>
            <a:t>FAP</a:t>
          </a:r>
        </a:p>
      </dgm:t>
    </dgm:pt>
    <dgm:pt modelId="{E31A7846-0D69-4249-9169-FFE9004B8845}" type="parTrans" cxnId="{A5C11887-9B5A-45B9-A1C1-5562D153504E}">
      <dgm:prSet/>
      <dgm:spPr/>
      <dgm:t>
        <a:bodyPr/>
        <a:lstStyle/>
        <a:p>
          <a:endParaRPr lang="en-US"/>
        </a:p>
      </dgm:t>
    </dgm:pt>
    <dgm:pt modelId="{61877FE5-3DFD-4259-96CA-3014061C72D4}" type="sibTrans" cxnId="{A5C11887-9B5A-45B9-A1C1-5562D153504E}">
      <dgm:prSet/>
      <dgm:spPr/>
      <dgm:t>
        <a:bodyPr/>
        <a:lstStyle/>
        <a:p>
          <a:endParaRPr lang="en-US"/>
        </a:p>
      </dgm:t>
    </dgm:pt>
    <dgm:pt modelId="{539AB4CB-28FE-41AE-9620-CC8DC46EB68C}">
      <dgm:prSet phldrT="[Text]"/>
      <dgm:spPr/>
      <dgm:t>
        <a:bodyPr/>
        <a:lstStyle/>
        <a:p>
          <a:r>
            <a:rPr lang="en-US" dirty="0"/>
            <a:t>IPT</a:t>
          </a:r>
        </a:p>
      </dgm:t>
    </dgm:pt>
    <dgm:pt modelId="{7353E32C-47A9-4EC0-9B61-D26B42C5213F}" type="parTrans" cxnId="{B85DF6C1-3D8A-49E2-A02D-D9F929E9D2B6}">
      <dgm:prSet/>
      <dgm:spPr/>
      <dgm:t>
        <a:bodyPr/>
        <a:lstStyle/>
        <a:p>
          <a:endParaRPr lang="en-US"/>
        </a:p>
      </dgm:t>
    </dgm:pt>
    <dgm:pt modelId="{168579BA-6074-4F3F-BFE7-B92CCAE82074}" type="sibTrans" cxnId="{B85DF6C1-3D8A-49E2-A02D-D9F929E9D2B6}">
      <dgm:prSet/>
      <dgm:spPr/>
      <dgm:t>
        <a:bodyPr/>
        <a:lstStyle/>
        <a:p>
          <a:endParaRPr lang="en-US"/>
        </a:p>
      </dgm:t>
    </dgm:pt>
    <dgm:pt modelId="{9C7AECA1-16F7-4C5C-A64D-32D2FC42E013}">
      <dgm:prSet phldrT="[Text]"/>
      <dgm:spPr/>
      <dgm:t>
        <a:bodyPr/>
        <a:lstStyle/>
        <a:p>
          <a:r>
            <a:rPr lang="en-US" dirty="0"/>
            <a:t>HR</a:t>
          </a:r>
        </a:p>
      </dgm:t>
    </dgm:pt>
    <dgm:pt modelId="{C9CFF273-83C3-474E-9C1D-1CD4D26FC9EF}" type="parTrans" cxnId="{010921AE-D3FD-45C0-8C56-4F7ED437B137}">
      <dgm:prSet/>
      <dgm:spPr/>
      <dgm:t>
        <a:bodyPr/>
        <a:lstStyle/>
        <a:p>
          <a:endParaRPr lang="en-US"/>
        </a:p>
      </dgm:t>
    </dgm:pt>
    <dgm:pt modelId="{799D5536-F82B-452D-9ED8-E65FE0F8F4F3}" type="sibTrans" cxnId="{010921AE-D3FD-45C0-8C56-4F7ED437B137}">
      <dgm:prSet/>
      <dgm:spPr/>
      <dgm:t>
        <a:bodyPr/>
        <a:lstStyle/>
        <a:p>
          <a:endParaRPr lang="en-US"/>
        </a:p>
      </dgm:t>
    </dgm:pt>
    <dgm:pt modelId="{ECC604BF-4896-41E8-B4EC-BCDA7E1B6217}">
      <dgm:prSet phldrT="[Text]"/>
      <dgm:spPr/>
      <dgm:t>
        <a:bodyPr/>
        <a:lstStyle/>
        <a:p>
          <a:r>
            <a:rPr lang="en-US" dirty="0"/>
            <a:t>SCE</a:t>
          </a:r>
        </a:p>
      </dgm:t>
    </dgm:pt>
    <dgm:pt modelId="{86AF2C3D-1433-4D80-9A63-E430505D246B}" type="parTrans" cxnId="{12289651-C985-4E03-ABEE-A39051044DE3}">
      <dgm:prSet/>
      <dgm:spPr/>
      <dgm:t>
        <a:bodyPr/>
        <a:lstStyle/>
        <a:p>
          <a:endParaRPr lang="en-US"/>
        </a:p>
      </dgm:t>
    </dgm:pt>
    <dgm:pt modelId="{0B5524C9-5346-44F0-A929-1F3205604D4E}" type="sibTrans" cxnId="{12289651-C985-4E03-ABEE-A39051044DE3}">
      <dgm:prSet/>
      <dgm:spPr/>
      <dgm:t>
        <a:bodyPr/>
        <a:lstStyle/>
        <a:p>
          <a:endParaRPr lang="en-US"/>
        </a:p>
      </dgm:t>
    </dgm:pt>
    <dgm:pt modelId="{3FD281C8-6F8D-4926-80D2-B4A1BDF3EC66}">
      <dgm:prSet phldrT="[Text]"/>
      <dgm:spPr/>
      <dgm:t>
        <a:bodyPr/>
        <a:lstStyle/>
        <a:p>
          <a:r>
            <a:rPr lang="en-US" dirty="0"/>
            <a:t>EP</a:t>
          </a:r>
        </a:p>
      </dgm:t>
    </dgm:pt>
    <dgm:pt modelId="{E66146FE-1D57-45C2-9056-0167715EEA73}" type="parTrans" cxnId="{3D40B78A-3675-4F0E-B52B-9C98A3086412}">
      <dgm:prSet/>
      <dgm:spPr/>
      <dgm:t>
        <a:bodyPr/>
        <a:lstStyle/>
        <a:p>
          <a:endParaRPr lang="en-US"/>
        </a:p>
      </dgm:t>
    </dgm:pt>
    <dgm:pt modelId="{CF48E1DC-7386-4171-BF0B-3EA03BEADCBB}" type="sibTrans" cxnId="{3D40B78A-3675-4F0E-B52B-9C98A3086412}">
      <dgm:prSet/>
      <dgm:spPr/>
      <dgm:t>
        <a:bodyPr/>
        <a:lstStyle/>
        <a:p>
          <a:endParaRPr lang="en-US"/>
        </a:p>
      </dgm:t>
    </dgm:pt>
    <dgm:pt modelId="{FDF2AE1B-088B-4F12-B5E4-32AEFE5748F7}">
      <dgm:prSet phldrT="[Text]"/>
      <dgm:spPr/>
      <dgm:t>
        <a:bodyPr/>
        <a:lstStyle/>
        <a:p>
          <a:r>
            <a:rPr lang="en-US" dirty="0"/>
            <a:t>TH</a:t>
          </a:r>
        </a:p>
      </dgm:t>
    </dgm:pt>
    <dgm:pt modelId="{D11142CD-F467-4F19-9EC1-5F83A5B1CCBD}" type="parTrans" cxnId="{CFB001A9-9165-41E7-9561-4E3B1B4E8C3D}">
      <dgm:prSet/>
      <dgm:spPr/>
      <dgm:t>
        <a:bodyPr/>
        <a:lstStyle/>
        <a:p>
          <a:endParaRPr lang="en-US"/>
        </a:p>
      </dgm:t>
    </dgm:pt>
    <dgm:pt modelId="{CBB579AD-A1BD-47BF-B358-F9E9A99D2657}" type="sibTrans" cxnId="{CFB001A9-9165-41E7-9561-4E3B1B4E8C3D}">
      <dgm:prSet/>
      <dgm:spPr/>
      <dgm:t>
        <a:bodyPr/>
        <a:lstStyle/>
        <a:p>
          <a:endParaRPr lang="en-US"/>
        </a:p>
      </dgm:t>
    </dgm:pt>
    <dgm:pt modelId="{5541189E-B59C-43D7-8ECD-48F0C06731B8}">
      <dgm:prSet phldrT="[Text]"/>
      <dgm:spPr/>
      <dgm:t>
        <a:bodyPr/>
        <a:lstStyle/>
        <a:p>
          <a:r>
            <a:rPr lang="en-US" dirty="0"/>
            <a:t>IT</a:t>
          </a:r>
        </a:p>
      </dgm:t>
    </dgm:pt>
    <dgm:pt modelId="{651423BD-B9A1-4DCB-8D2F-DEB30D583D4A}" type="parTrans" cxnId="{5FAEC8D1-FD66-4004-A3A0-A69057F1E8E8}">
      <dgm:prSet/>
      <dgm:spPr/>
      <dgm:t>
        <a:bodyPr/>
        <a:lstStyle/>
        <a:p>
          <a:endParaRPr lang="en-US"/>
        </a:p>
      </dgm:t>
    </dgm:pt>
    <dgm:pt modelId="{1613C8FA-9A44-47D4-B8B4-DC6717ECC682}" type="sibTrans" cxnId="{5FAEC8D1-FD66-4004-A3A0-A69057F1E8E8}">
      <dgm:prSet/>
      <dgm:spPr/>
      <dgm:t>
        <a:bodyPr/>
        <a:lstStyle/>
        <a:p>
          <a:endParaRPr lang="en-US"/>
        </a:p>
      </dgm:t>
    </dgm:pt>
    <dgm:pt modelId="{441B2B92-A128-401C-AA29-95DC3CD9C013}">
      <dgm:prSet/>
      <dgm:spPr/>
      <dgm:t>
        <a:bodyPr/>
        <a:lstStyle/>
        <a:p>
          <a:r>
            <a:rPr lang="en-US" dirty="0"/>
            <a:t>SY</a:t>
          </a:r>
        </a:p>
      </dgm:t>
    </dgm:pt>
    <dgm:pt modelId="{4FB80EAF-271C-42AE-BCE4-8F1CFA3D1542}" type="parTrans" cxnId="{12E3EB8F-2263-485B-AAD3-26DF494AD8E8}">
      <dgm:prSet/>
      <dgm:spPr/>
      <dgm:t>
        <a:bodyPr/>
        <a:lstStyle/>
        <a:p>
          <a:endParaRPr lang="en-US"/>
        </a:p>
      </dgm:t>
    </dgm:pt>
    <dgm:pt modelId="{8FC42A5E-9D65-4803-A01C-C53ADCFA0950}" type="sibTrans" cxnId="{12E3EB8F-2263-485B-AAD3-26DF494AD8E8}">
      <dgm:prSet/>
      <dgm:spPr/>
      <dgm:t>
        <a:bodyPr/>
        <a:lstStyle/>
        <a:p>
          <a:endParaRPr lang="en-US"/>
        </a:p>
      </dgm:t>
    </dgm:pt>
    <dgm:pt modelId="{385F36BF-4C91-49D4-842D-27F6569B8160}" type="pres">
      <dgm:prSet presAssocID="{ADC8C001-C4EC-4457-8377-0928EAD620C7}" presName="diagram" presStyleCnt="0">
        <dgm:presLayoutVars>
          <dgm:chPref val="1"/>
          <dgm:dir/>
          <dgm:animOne val="branch"/>
          <dgm:animLvl val="lvl"/>
          <dgm:resizeHandles/>
        </dgm:presLayoutVars>
      </dgm:prSet>
      <dgm:spPr/>
      <dgm:t>
        <a:bodyPr/>
        <a:lstStyle/>
        <a:p>
          <a:endParaRPr lang="en-US"/>
        </a:p>
      </dgm:t>
    </dgm:pt>
    <dgm:pt modelId="{D027237E-76A7-46FE-AA7B-A9EAAE6D381D}" type="pres">
      <dgm:prSet presAssocID="{01491731-008A-4AAA-AE12-7B46EC4CF59F}" presName="root" presStyleCnt="0"/>
      <dgm:spPr/>
    </dgm:pt>
    <dgm:pt modelId="{8914993A-8222-4422-BF20-76C7CF15822C}" type="pres">
      <dgm:prSet presAssocID="{01491731-008A-4AAA-AE12-7B46EC4CF59F}" presName="rootComposite" presStyleCnt="0"/>
      <dgm:spPr/>
    </dgm:pt>
    <dgm:pt modelId="{8EEC337F-EC7C-4125-84BE-50DBA2B1AB47}" type="pres">
      <dgm:prSet presAssocID="{01491731-008A-4AAA-AE12-7B46EC4CF59F}" presName="rootText" presStyleLbl="node1" presStyleIdx="0" presStyleCnt="4"/>
      <dgm:spPr/>
      <dgm:t>
        <a:bodyPr/>
        <a:lstStyle/>
        <a:p>
          <a:endParaRPr lang="en-US"/>
        </a:p>
      </dgm:t>
    </dgm:pt>
    <dgm:pt modelId="{49865205-61F7-491B-8A79-5C625C0773F0}" type="pres">
      <dgm:prSet presAssocID="{01491731-008A-4AAA-AE12-7B46EC4CF59F}" presName="rootConnector" presStyleLbl="node1" presStyleIdx="0" presStyleCnt="4"/>
      <dgm:spPr/>
      <dgm:t>
        <a:bodyPr/>
        <a:lstStyle/>
        <a:p>
          <a:endParaRPr lang="en-US"/>
        </a:p>
      </dgm:t>
    </dgm:pt>
    <dgm:pt modelId="{6C3158F2-533A-49D0-B28B-F31BA917C984}" type="pres">
      <dgm:prSet presAssocID="{01491731-008A-4AAA-AE12-7B46EC4CF59F}" presName="childShape" presStyleCnt="0"/>
      <dgm:spPr/>
    </dgm:pt>
    <dgm:pt modelId="{1A14D0EF-8685-4FF9-8196-01F437D357B4}" type="pres">
      <dgm:prSet presAssocID="{A9143ACF-C3C6-439A-B33E-4FE91B9F0063}" presName="Name13" presStyleLbl="parChTrans1D2" presStyleIdx="0" presStyleCnt="11"/>
      <dgm:spPr/>
      <dgm:t>
        <a:bodyPr/>
        <a:lstStyle/>
        <a:p>
          <a:endParaRPr lang="en-US"/>
        </a:p>
      </dgm:t>
    </dgm:pt>
    <dgm:pt modelId="{DA7CCF86-3120-453C-B4D9-D73958095C99}" type="pres">
      <dgm:prSet presAssocID="{A2D46EEE-4C74-41C8-AA85-2FC23A070AA5}" presName="childText" presStyleLbl="bgAcc1" presStyleIdx="0" presStyleCnt="11">
        <dgm:presLayoutVars>
          <dgm:bulletEnabled val="1"/>
        </dgm:presLayoutVars>
      </dgm:prSet>
      <dgm:spPr/>
      <dgm:t>
        <a:bodyPr/>
        <a:lstStyle/>
        <a:p>
          <a:endParaRPr lang="en-US"/>
        </a:p>
      </dgm:t>
    </dgm:pt>
    <dgm:pt modelId="{1F8EE426-C7D8-43D5-8F1E-2820C3128EB6}" type="pres">
      <dgm:prSet presAssocID="{CA8BFBA3-00F6-4D5E-858C-27B1F921E167}" presName="Name13" presStyleLbl="parChTrans1D2" presStyleIdx="1" presStyleCnt="11"/>
      <dgm:spPr/>
      <dgm:t>
        <a:bodyPr/>
        <a:lstStyle/>
        <a:p>
          <a:endParaRPr lang="en-US"/>
        </a:p>
      </dgm:t>
    </dgm:pt>
    <dgm:pt modelId="{FC0E0194-178C-42BE-91C8-DCDAE38BA14B}" type="pres">
      <dgm:prSet presAssocID="{A5B46A85-6E39-45F7-AA70-3B9A0A90AE29}" presName="childText" presStyleLbl="bgAcc1" presStyleIdx="1" presStyleCnt="11">
        <dgm:presLayoutVars>
          <dgm:bulletEnabled val="1"/>
        </dgm:presLayoutVars>
      </dgm:prSet>
      <dgm:spPr/>
      <dgm:t>
        <a:bodyPr/>
        <a:lstStyle/>
        <a:p>
          <a:endParaRPr lang="en-US"/>
        </a:p>
      </dgm:t>
    </dgm:pt>
    <dgm:pt modelId="{BC6523A5-F901-4C14-834F-8F19FB253565}" type="pres">
      <dgm:prSet presAssocID="{84753535-6F2F-4E39-8360-3EDDB4A3DB52}" presName="Name13" presStyleLbl="parChTrans1D2" presStyleIdx="2" presStyleCnt="11"/>
      <dgm:spPr/>
      <dgm:t>
        <a:bodyPr/>
        <a:lstStyle/>
        <a:p>
          <a:endParaRPr lang="en-US"/>
        </a:p>
      </dgm:t>
    </dgm:pt>
    <dgm:pt modelId="{81E8F7C7-6410-4636-9437-5BC103F41506}" type="pres">
      <dgm:prSet presAssocID="{5EBC1F7D-1644-482A-9716-2114C93E2FE7}" presName="childText" presStyleLbl="bgAcc1" presStyleIdx="2" presStyleCnt="11" custLinFactNeighborX="7718">
        <dgm:presLayoutVars>
          <dgm:bulletEnabled val="1"/>
        </dgm:presLayoutVars>
      </dgm:prSet>
      <dgm:spPr/>
      <dgm:t>
        <a:bodyPr/>
        <a:lstStyle/>
        <a:p>
          <a:endParaRPr lang="en-US"/>
        </a:p>
      </dgm:t>
    </dgm:pt>
    <dgm:pt modelId="{3C6E880E-798A-4E99-B48B-FD619ED8FA63}" type="pres">
      <dgm:prSet presAssocID="{4FB80EAF-271C-42AE-BCE4-8F1CFA3D1542}" presName="Name13" presStyleLbl="parChTrans1D2" presStyleIdx="3" presStyleCnt="11"/>
      <dgm:spPr/>
      <dgm:t>
        <a:bodyPr/>
        <a:lstStyle/>
        <a:p>
          <a:endParaRPr lang="en-US"/>
        </a:p>
      </dgm:t>
    </dgm:pt>
    <dgm:pt modelId="{6A2C459D-412F-40F0-9F1C-01994C63547C}" type="pres">
      <dgm:prSet presAssocID="{441B2B92-A128-401C-AA29-95DC3CD9C013}" presName="childText" presStyleLbl="bgAcc1" presStyleIdx="3" presStyleCnt="11">
        <dgm:presLayoutVars>
          <dgm:bulletEnabled val="1"/>
        </dgm:presLayoutVars>
      </dgm:prSet>
      <dgm:spPr/>
      <dgm:t>
        <a:bodyPr/>
        <a:lstStyle/>
        <a:p>
          <a:endParaRPr lang="en-US"/>
        </a:p>
      </dgm:t>
    </dgm:pt>
    <dgm:pt modelId="{46699A10-B6B6-411D-BA56-75D20272E340}" type="pres">
      <dgm:prSet presAssocID="{B51ED8DC-4EF7-4E27-874C-236CA5DC5ABA}" presName="root" presStyleCnt="0"/>
      <dgm:spPr/>
    </dgm:pt>
    <dgm:pt modelId="{6D41AAEA-7A1E-4C03-A312-A8A51C48D00D}" type="pres">
      <dgm:prSet presAssocID="{B51ED8DC-4EF7-4E27-874C-236CA5DC5ABA}" presName="rootComposite" presStyleCnt="0"/>
      <dgm:spPr/>
    </dgm:pt>
    <dgm:pt modelId="{0E78719B-F783-4874-BEA1-E2C9FFA8E9B0}" type="pres">
      <dgm:prSet presAssocID="{B51ED8DC-4EF7-4E27-874C-236CA5DC5ABA}" presName="rootText" presStyleLbl="node1" presStyleIdx="1" presStyleCnt="4"/>
      <dgm:spPr/>
      <dgm:t>
        <a:bodyPr/>
        <a:lstStyle/>
        <a:p>
          <a:endParaRPr lang="en-US"/>
        </a:p>
      </dgm:t>
    </dgm:pt>
    <dgm:pt modelId="{F530E559-E8A7-4376-AF79-ABD9EF9C7E87}" type="pres">
      <dgm:prSet presAssocID="{B51ED8DC-4EF7-4E27-874C-236CA5DC5ABA}" presName="rootConnector" presStyleLbl="node1" presStyleIdx="1" presStyleCnt="4"/>
      <dgm:spPr/>
      <dgm:t>
        <a:bodyPr/>
        <a:lstStyle/>
        <a:p>
          <a:endParaRPr lang="en-US"/>
        </a:p>
      </dgm:t>
    </dgm:pt>
    <dgm:pt modelId="{19E0F292-1D3B-44E1-91CD-15F1353E8EEE}" type="pres">
      <dgm:prSet presAssocID="{B51ED8DC-4EF7-4E27-874C-236CA5DC5ABA}" presName="childShape" presStyleCnt="0"/>
      <dgm:spPr/>
    </dgm:pt>
    <dgm:pt modelId="{3C23C20F-BFC5-4097-A4DE-AF3101295735}" type="pres">
      <dgm:prSet presAssocID="{E31A7846-0D69-4249-9169-FFE9004B8845}" presName="Name13" presStyleLbl="parChTrans1D2" presStyleIdx="4" presStyleCnt="11"/>
      <dgm:spPr/>
      <dgm:t>
        <a:bodyPr/>
        <a:lstStyle/>
        <a:p>
          <a:endParaRPr lang="en-US"/>
        </a:p>
      </dgm:t>
    </dgm:pt>
    <dgm:pt modelId="{DEAFBE4F-F052-4F56-8735-83E63AEFF4DB}" type="pres">
      <dgm:prSet presAssocID="{39108FAD-021C-4AFB-9C5A-7ED86F50D644}" presName="childText" presStyleLbl="bgAcc1" presStyleIdx="4" presStyleCnt="11">
        <dgm:presLayoutVars>
          <dgm:bulletEnabled val="1"/>
        </dgm:presLayoutVars>
      </dgm:prSet>
      <dgm:spPr/>
      <dgm:t>
        <a:bodyPr/>
        <a:lstStyle/>
        <a:p>
          <a:endParaRPr lang="en-US"/>
        </a:p>
      </dgm:t>
    </dgm:pt>
    <dgm:pt modelId="{D65E9D8E-0FB4-4DA2-A49F-5B8DD5375BFB}" type="pres">
      <dgm:prSet presAssocID="{7353E32C-47A9-4EC0-9B61-D26B42C5213F}" presName="Name13" presStyleLbl="parChTrans1D2" presStyleIdx="5" presStyleCnt="11"/>
      <dgm:spPr/>
      <dgm:t>
        <a:bodyPr/>
        <a:lstStyle/>
        <a:p>
          <a:endParaRPr lang="en-US"/>
        </a:p>
      </dgm:t>
    </dgm:pt>
    <dgm:pt modelId="{7AC5AAD6-546C-42F0-B9F0-33F4B70F1751}" type="pres">
      <dgm:prSet presAssocID="{539AB4CB-28FE-41AE-9620-CC8DC46EB68C}" presName="childText" presStyleLbl="bgAcc1" presStyleIdx="5" presStyleCnt="11">
        <dgm:presLayoutVars>
          <dgm:bulletEnabled val="1"/>
        </dgm:presLayoutVars>
      </dgm:prSet>
      <dgm:spPr/>
      <dgm:t>
        <a:bodyPr/>
        <a:lstStyle/>
        <a:p>
          <a:endParaRPr lang="en-US"/>
        </a:p>
      </dgm:t>
    </dgm:pt>
    <dgm:pt modelId="{12B760B6-3DDF-4548-9C92-DB7CEB52880C}" type="pres">
      <dgm:prSet presAssocID="{C9CFF273-83C3-474E-9C1D-1CD4D26FC9EF}" presName="Name13" presStyleLbl="parChTrans1D2" presStyleIdx="6" presStyleCnt="11"/>
      <dgm:spPr/>
      <dgm:t>
        <a:bodyPr/>
        <a:lstStyle/>
        <a:p>
          <a:endParaRPr lang="en-US"/>
        </a:p>
      </dgm:t>
    </dgm:pt>
    <dgm:pt modelId="{C1F5CA99-2F35-4670-A117-0D20B5ADE1AB}" type="pres">
      <dgm:prSet presAssocID="{9C7AECA1-16F7-4C5C-A64D-32D2FC42E013}" presName="childText" presStyleLbl="bgAcc1" presStyleIdx="6" presStyleCnt="11">
        <dgm:presLayoutVars>
          <dgm:bulletEnabled val="1"/>
        </dgm:presLayoutVars>
      </dgm:prSet>
      <dgm:spPr/>
      <dgm:t>
        <a:bodyPr/>
        <a:lstStyle/>
        <a:p>
          <a:endParaRPr lang="en-US"/>
        </a:p>
      </dgm:t>
    </dgm:pt>
    <dgm:pt modelId="{200386FC-B442-411C-ACC8-9E81282172CD}" type="pres">
      <dgm:prSet presAssocID="{86AF2C3D-1433-4D80-9A63-E430505D246B}" presName="Name13" presStyleLbl="parChTrans1D2" presStyleIdx="7" presStyleCnt="11"/>
      <dgm:spPr/>
      <dgm:t>
        <a:bodyPr/>
        <a:lstStyle/>
        <a:p>
          <a:endParaRPr lang="en-US"/>
        </a:p>
      </dgm:t>
    </dgm:pt>
    <dgm:pt modelId="{764768B0-77E8-4473-B436-228C4261FBCD}" type="pres">
      <dgm:prSet presAssocID="{ECC604BF-4896-41E8-B4EC-BCDA7E1B6217}" presName="childText" presStyleLbl="bgAcc1" presStyleIdx="7" presStyleCnt="11">
        <dgm:presLayoutVars>
          <dgm:bulletEnabled val="1"/>
        </dgm:presLayoutVars>
      </dgm:prSet>
      <dgm:spPr/>
      <dgm:t>
        <a:bodyPr/>
        <a:lstStyle/>
        <a:p>
          <a:endParaRPr lang="en-US"/>
        </a:p>
      </dgm:t>
    </dgm:pt>
    <dgm:pt modelId="{051737F6-3E85-4942-9902-0A9DBC226C71}" type="pres">
      <dgm:prSet presAssocID="{92B70794-D2B5-44D2-B154-D003643E61A8}" presName="root" presStyleCnt="0"/>
      <dgm:spPr/>
    </dgm:pt>
    <dgm:pt modelId="{41F2DC73-E06A-4CD1-8AB9-472CFECD348E}" type="pres">
      <dgm:prSet presAssocID="{92B70794-D2B5-44D2-B154-D003643E61A8}" presName="rootComposite" presStyleCnt="0"/>
      <dgm:spPr/>
    </dgm:pt>
    <dgm:pt modelId="{01575F11-9931-4F78-8ADC-0E6E97AAD4C1}" type="pres">
      <dgm:prSet presAssocID="{92B70794-D2B5-44D2-B154-D003643E61A8}" presName="rootText" presStyleLbl="node1" presStyleIdx="2" presStyleCnt="4" custLinFactNeighborX="-792" custLinFactNeighborY="-14470"/>
      <dgm:spPr/>
      <dgm:t>
        <a:bodyPr/>
        <a:lstStyle/>
        <a:p>
          <a:endParaRPr lang="en-US"/>
        </a:p>
      </dgm:t>
    </dgm:pt>
    <dgm:pt modelId="{191DA727-113E-4D9F-8CE3-52FB87961CE0}" type="pres">
      <dgm:prSet presAssocID="{92B70794-D2B5-44D2-B154-D003643E61A8}" presName="rootConnector" presStyleLbl="node1" presStyleIdx="2" presStyleCnt="4"/>
      <dgm:spPr/>
      <dgm:t>
        <a:bodyPr/>
        <a:lstStyle/>
        <a:p>
          <a:endParaRPr lang="en-US"/>
        </a:p>
      </dgm:t>
    </dgm:pt>
    <dgm:pt modelId="{7B850852-F351-4086-BE5F-89D7273D4E3F}" type="pres">
      <dgm:prSet presAssocID="{92B70794-D2B5-44D2-B154-D003643E61A8}" presName="childShape" presStyleCnt="0"/>
      <dgm:spPr/>
    </dgm:pt>
    <dgm:pt modelId="{E13458F2-219F-43BD-98AC-96D28F42C906}" type="pres">
      <dgm:prSet presAssocID="{0DE736E4-049A-40D8-8AC6-455CC5F08DB7}" presName="root" presStyleCnt="0"/>
      <dgm:spPr/>
    </dgm:pt>
    <dgm:pt modelId="{A2B936EE-996B-4CC4-8D22-C2D2EAD9393A}" type="pres">
      <dgm:prSet presAssocID="{0DE736E4-049A-40D8-8AC6-455CC5F08DB7}" presName="rootComposite" presStyleCnt="0"/>
      <dgm:spPr/>
    </dgm:pt>
    <dgm:pt modelId="{00AD20D3-2D94-47BE-93C6-83B5548C0C32}" type="pres">
      <dgm:prSet presAssocID="{0DE736E4-049A-40D8-8AC6-455CC5F08DB7}" presName="rootText" presStyleLbl="node1" presStyleIdx="3" presStyleCnt="4"/>
      <dgm:spPr/>
      <dgm:t>
        <a:bodyPr/>
        <a:lstStyle/>
        <a:p>
          <a:endParaRPr lang="en-US"/>
        </a:p>
      </dgm:t>
    </dgm:pt>
    <dgm:pt modelId="{0A10C8A8-5A05-4E42-9EA4-3E74D00030D1}" type="pres">
      <dgm:prSet presAssocID="{0DE736E4-049A-40D8-8AC6-455CC5F08DB7}" presName="rootConnector" presStyleLbl="node1" presStyleIdx="3" presStyleCnt="4"/>
      <dgm:spPr/>
      <dgm:t>
        <a:bodyPr/>
        <a:lstStyle/>
        <a:p>
          <a:endParaRPr lang="en-US"/>
        </a:p>
      </dgm:t>
    </dgm:pt>
    <dgm:pt modelId="{93BCCB11-45F8-46FA-88E6-C16F66E54018}" type="pres">
      <dgm:prSet presAssocID="{0DE736E4-049A-40D8-8AC6-455CC5F08DB7}" presName="childShape" presStyleCnt="0"/>
      <dgm:spPr/>
    </dgm:pt>
    <dgm:pt modelId="{E5B5C4AA-0FA8-4860-970A-703352084C88}" type="pres">
      <dgm:prSet presAssocID="{E66146FE-1D57-45C2-9056-0167715EEA73}" presName="Name13" presStyleLbl="parChTrans1D2" presStyleIdx="8" presStyleCnt="11"/>
      <dgm:spPr/>
      <dgm:t>
        <a:bodyPr/>
        <a:lstStyle/>
        <a:p>
          <a:endParaRPr lang="en-US"/>
        </a:p>
      </dgm:t>
    </dgm:pt>
    <dgm:pt modelId="{BB07D65E-D755-4ADF-BE10-872FA5B3B89F}" type="pres">
      <dgm:prSet presAssocID="{3FD281C8-6F8D-4926-80D2-B4A1BDF3EC66}" presName="childText" presStyleLbl="bgAcc1" presStyleIdx="8" presStyleCnt="11">
        <dgm:presLayoutVars>
          <dgm:bulletEnabled val="1"/>
        </dgm:presLayoutVars>
      </dgm:prSet>
      <dgm:spPr/>
      <dgm:t>
        <a:bodyPr/>
        <a:lstStyle/>
        <a:p>
          <a:endParaRPr lang="en-US"/>
        </a:p>
      </dgm:t>
    </dgm:pt>
    <dgm:pt modelId="{3570A4A0-050F-4C56-AB23-2F0A0B6CB10A}" type="pres">
      <dgm:prSet presAssocID="{D11142CD-F467-4F19-9EC1-5F83A5B1CCBD}" presName="Name13" presStyleLbl="parChTrans1D2" presStyleIdx="9" presStyleCnt="11"/>
      <dgm:spPr/>
      <dgm:t>
        <a:bodyPr/>
        <a:lstStyle/>
        <a:p>
          <a:endParaRPr lang="en-US"/>
        </a:p>
      </dgm:t>
    </dgm:pt>
    <dgm:pt modelId="{52F189E8-A88A-40EA-BBDE-521D5CC66B4A}" type="pres">
      <dgm:prSet presAssocID="{FDF2AE1B-088B-4F12-B5E4-32AEFE5748F7}" presName="childText" presStyleLbl="bgAcc1" presStyleIdx="9" presStyleCnt="11">
        <dgm:presLayoutVars>
          <dgm:bulletEnabled val="1"/>
        </dgm:presLayoutVars>
      </dgm:prSet>
      <dgm:spPr/>
      <dgm:t>
        <a:bodyPr/>
        <a:lstStyle/>
        <a:p>
          <a:endParaRPr lang="en-US"/>
        </a:p>
      </dgm:t>
    </dgm:pt>
    <dgm:pt modelId="{CCE39531-CE22-4D30-B71F-E93C3D738AC5}" type="pres">
      <dgm:prSet presAssocID="{651423BD-B9A1-4DCB-8D2F-DEB30D583D4A}" presName="Name13" presStyleLbl="parChTrans1D2" presStyleIdx="10" presStyleCnt="11"/>
      <dgm:spPr/>
      <dgm:t>
        <a:bodyPr/>
        <a:lstStyle/>
        <a:p>
          <a:endParaRPr lang="en-US"/>
        </a:p>
      </dgm:t>
    </dgm:pt>
    <dgm:pt modelId="{DF687E79-D046-4BF5-A72F-A11B9BC8915F}" type="pres">
      <dgm:prSet presAssocID="{5541189E-B59C-43D7-8ECD-48F0C06731B8}" presName="childText" presStyleLbl="bgAcc1" presStyleIdx="10" presStyleCnt="11">
        <dgm:presLayoutVars>
          <dgm:bulletEnabled val="1"/>
        </dgm:presLayoutVars>
      </dgm:prSet>
      <dgm:spPr/>
      <dgm:t>
        <a:bodyPr/>
        <a:lstStyle/>
        <a:p>
          <a:endParaRPr lang="en-US"/>
        </a:p>
      </dgm:t>
    </dgm:pt>
  </dgm:ptLst>
  <dgm:cxnLst>
    <dgm:cxn modelId="{B2E17E6C-5A14-48AD-A1C0-EBAC4A39E05C}" type="presOf" srcId="{0DE736E4-049A-40D8-8AC6-455CC5F08DB7}" destId="{0A10C8A8-5A05-4E42-9EA4-3E74D00030D1}" srcOrd="1" destOrd="0" presId="urn:microsoft.com/office/officeart/2005/8/layout/hierarchy3"/>
    <dgm:cxn modelId="{24A87B1F-8B47-41C7-81FB-670271E1E29E}" type="presOf" srcId="{86AF2C3D-1433-4D80-9A63-E430505D246B}" destId="{200386FC-B442-411C-ACC8-9E81282172CD}" srcOrd="0" destOrd="0" presId="urn:microsoft.com/office/officeart/2005/8/layout/hierarchy3"/>
    <dgm:cxn modelId="{ADAB13F8-D5E6-4C20-9F10-D48E4261AA81}" type="presOf" srcId="{A9143ACF-C3C6-439A-B33E-4FE91B9F0063}" destId="{1A14D0EF-8685-4FF9-8196-01F437D357B4}" srcOrd="0" destOrd="0" presId="urn:microsoft.com/office/officeart/2005/8/layout/hierarchy3"/>
    <dgm:cxn modelId="{5FAEC8D1-FD66-4004-A3A0-A69057F1E8E8}" srcId="{0DE736E4-049A-40D8-8AC6-455CC5F08DB7}" destId="{5541189E-B59C-43D7-8ECD-48F0C06731B8}" srcOrd="2" destOrd="0" parTransId="{651423BD-B9A1-4DCB-8D2F-DEB30D583D4A}" sibTransId="{1613C8FA-9A44-47D4-B8B4-DC6717ECC682}"/>
    <dgm:cxn modelId="{D75D8FFF-9B13-444C-9B82-AB90D8848753}" type="presOf" srcId="{01491731-008A-4AAA-AE12-7B46EC4CF59F}" destId="{8EEC337F-EC7C-4125-84BE-50DBA2B1AB47}" srcOrd="0" destOrd="0" presId="urn:microsoft.com/office/officeart/2005/8/layout/hierarchy3"/>
    <dgm:cxn modelId="{1CDC4183-5A6F-4CDC-AB21-5C624B85D39E}" type="presOf" srcId="{0DE736E4-049A-40D8-8AC6-455CC5F08DB7}" destId="{00AD20D3-2D94-47BE-93C6-83B5548C0C32}" srcOrd="0" destOrd="0" presId="urn:microsoft.com/office/officeart/2005/8/layout/hierarchy3"/>
    <dgm:cxn modelId="{9AA5CA2A-1424-401E-A307-AF89DFB78648}" type="presOf" srcId="{7353E32C-47A9-4EC0-9B61-D26B42C5213F}" destId="{D65E9D8E-0FB4-4DA2-A49F-5B8DD5375BFB}" srcOrd="0" destOrd="0" presId="urn:microsoft.com/office/officeart/2005/8/layout/hierarchy3"/>
    <dgm:cxn modelId="{68B17172-898F-44DB-B6C9-BF764BFE518F}" srcId="{ADC8C001-C4EC-4457-8377-0928EAD620C7}" destId="{0DE736E4-049A-40D8-8AC6-455CC5F08DB7}" srcOrd="3" destOrd="0" parTransId="{7B249B51-C8B4-4C0F-8AEA-FE9714E32CE9}" sibTransId="{84F85B30-3864-43DE-BABA-AC388FD476BF}"/>
    <dgm:cxn modelId="{B85DF6C1-3D8A-49E2-A02D-D9F929E9D2B6}" srcId="{B51ED8DC-4EF7-4E27-874C-236CA5DC5ABA}" destId="{539AB4CB-28FE-41AE-9620-CC8DC46EB68C}" srcOrd="1" destOrd="0" parTransId="{7353E32C-47A9-4EC0-9B61-D26B42C5213F}" sibTransId="{168579BA-6074-4F3F-BFE7-B92CCAE82074}"/>
    <dgm:cxn modelId="{7F3C6797-D709-4395-9567-B344684DB979}" type="presOf" srcId="{C9CFF273-83C3-474E-9C1D-1CD4D26FC9EF}" destId="{12B760B6-3DDF-4548-9C92-DB7CEB52880C}" srcOrd="0" destOrd="0" presId="urn:microsoft.com/office/officeart/2005/8/layout/hierarchy3"/>
    <dgm:cxn modelId="{E45502FF-A7EE-464A-A82F-C97F6C400BF0}" type="presOf" srcId="{5541189E-B59C-43D7-8ECD-48F0C06731B8}" destId="{DF687E79-D046-4BF5-A72F-A11B9BC8915F}" srcOrd="0" destOrd="0" presId="urn:microsoft.com/office/officeart/2005/8/layout/hierarchy3"/>
    <dgm:cxn modelId="{A84524A0-D6E0-4550-8495-5E56D5669714}" type="presOf" srcId="{9C7AECA1-16F7-4C5C-A64D-32D2FC42E013}" destId="{C1F5CA99-2F35-4670-A117-0D20B5ADE1AB}" srcOrd="0" destOrd="0" presId="urn:microsoft.com/office/officeart/2005/8/layout/hierarchy3"/>
    <dgm:cxn modelId="{FAC08060-AC8E-47D6-AD9A-1FC0CE286599}" type="presOf" srcId="{CA8BFBA3-00F6-4D5E-858C-27B1F921E167}" destId="{1F8EE426-C7D8-43D5-8F1E-2820C3128EB6}" srcOrd="0" destOrd="0" presId="urn:microsoft.com/office/officeart/2005/8/layout/hierarchy3"/>
    <dgm:cxn modelId="{ACD1AD72-15BA-4D47-9D6E-7EFA75334A21}" type="presOf" srcId="{E31A7846-0D69-4249-9169-FFE9004B8845}" destId="{3C23C20F-BFC5-4097-A4DE-AF3101295735}" srcOrd="0" destOrd="0" presId="urn:microsoft.com/office/officeart/2005/8/layout/hierarchy3"/>
    <dgm:cxn modelId="{12E3EB8F-2263-485B-AAD3-26DF494AD8E8}" srcId="{01491731-008A-4AAA-AE12-7B46EC4CF59F}" destId="{441B2B92-A128-401C-AA29-95DC3CD9C013}" srcOrd="3" destOrd="0" parTransId="{4FB80EAF-271C-42AE-BCE4-8F1CFA3D1542}" sibTransId="{8FC42A5E-9D65-4803-A01C-C53ADCFA0950}"/>
    <dgm:cxn modelId="{1984287D-3859-4C1E-9714-6E0437E74E6D}" type="presOf" srcId="{92B70794-D2B5-44D2-B154-D003643E61A8}" destId="{01575F11-9931-4F78-8ADC-0E6E97AAD4C1}" srcOrd="0" destOrd="0" presId="urn:microsoft.com/office/officeart/2005/8/layout/hierarchy3"/>
    <dgm:cxn modelId="{3D40B78A-3675-4F0E-B52B-9C98A3086412}" srcId="{0DE736E4-049A-40D8-8AC6-455CC5F08DB7}" destId="{3FD281C8-6F8D-4926-80D2-B4A1BDF3EC66}" srcOrd="0" destOrd="0" parTransId="{E66146FE-1D57-45C2-9056-0167715EEA73}" sibTransId="{CF48E1DC-7386-4171-BF0B-3EA03BEADCBB}"/>
    <dgm:cxn modelId="{A5C11887-9B5A-45B9-A1C1-5562D153504E}" srcId="{B51ED8DC-4EF7-4E27-874C-236CA5DC5ABA}" destId="{39108FAD-021C-4AFB-9C5A-7ED86F50D644}" srcOrd="0" destOrd="0" parTransId="{E31A7846-0D69-4249-9169-FFE9004B8845}" sibTransId="{61877FE5-3DFD-4259-96CA-3014061C72D4}"/>
    <dgm:cxn modelId="{A7516B22-6B54-4819-B3EF-03E6CA744C79}" srcId="{01491731-008A-4AAA-AE12-7B46EC4CF59F}" destId="{5EBC1F7D-1644-482A-9716-2114C93E2FE7}" srcOrd="2" destOrd="0" parTransId="{84753535-6F2F-4E39-8360-3EDDB4A3DB52}" sibTransId="{9D493F77-FEFB-407C-AE1C-C147AD55DFC2}"/>
    <dgm:cxn modelId="{010921AE-D3FD-45C0-8C56-4F7ED437B137}" srcId="{B51ED8DC-4EF7-4E27-874C-236CA5DC5ABA}" destId="{9C7AECA1-16F7-4C5C-A64D-32D2FC42E013}" srcOrd="2" destOrd="0" parTransId="{C9CFF273-83C3-474E-9C1D-1CD4D26FC9EF}" sibTransId="{799D5536-F82B-452D-9ED8-E65FE0F8F4F3}"/>
    <dgm:cxn modelId="{D4FA58E9-DAA1-4239-977B-078DF87CCDCA}" type="presOf" srcId="{5EBC1F7D-1644-482A-9716-2114C93E2FE7}" destId="{81E8F7C7-6410-4636-9437-5BC103F41506}" srcOrd="0" destOrd="0" presId="urn:microsoft.com/office/officeart/2005/8/layout/hierarchy3"/>
    <dgm:cxn modelId="{2DB60CBF-873B-4A4B-B846-AB3656DD909F}" type="presOf" srcId="{D11142CD-F467-4F19-9EC1-5F83A5B1CCBD}" destId="{3570A4A0-050F-4C56-AB23-2F0A0B6CB10A}" srcOrd="0" destOrd="0" presId="urn:microsoft.com/office/officeart/2005/8/layout/hierarchy3"/>
    <dgm:cxn modelId="{5003757E-FA43-4F3A-ACE9-156E276C9B8F}" type="presOf" srcId="{92B70794-D2B5-44D2-B154-D003643E61A8}" destId="{191DA727-113E-4D9F-8CE3-52FB87961CE0}" srcOrd="1" destOrd="0" presId="urn:microsoft.com/office/officeart/2005/8/layout/hierarchy3"/>
    <dgm:cxn modelId="{12289651-C985-4E03-ABEE-A39051044DE3}" srcId="{B51ED8DC-4EF7-4E27-874C-236CA5DC5ABA}" destId="{ECC604BF-4896-41E8-B4EC-BCDA7E1B6217}" srcOrd="3" destOrd="0" parTransId="{86AF2C3D-1433-4D80-9A63-E430505D246B}" sibTransId="{0B5524C9-5346-44F0-A929-1F3205604D4E}"/>
    <dgm:cxn modelId="{D2D6D0A0-6C2B-40DD-AD2D-E045B575669E}" type="presOf" srcId="{651423BD-B9A1-4DCB-8D2F-DEB30D583D4A}" destId="{CCE39531-CE22-4D30-B71F-E93C3D738AC5}" srcOrd="0" destOrd="0" presId="urn:microsoft.com/office/officeart/2005/8/layout/hierarchy3"/>
    <dgm:cxn modelId="{0FDE5A78-BFF4-4B4A-A436-163798C6B12D}" srcId="{01491731-008A-4AAA-AE12-7B46EC4CF59F}" destId="{A5B46A85-6E39-45F7-AA70-3B9A0A90AE29}" srcOrd="1" destOrd="0" parTransId="{CA8BFBA3-00F6-4D5E-858C-27B1F921E167}" sibTransId="{E1B6465A-7C98-4BB4-83DF-EE69C25B3087}"/>
    <dgm:cxn modelId="{2FD3B9D9-2E04-4DD1-AB07-3C63304B3C7A}" type="presOf" srcId="{ECC604BF-4896-41E8-B4EC-BCDA7E1B6217}" destId="{764768B0-77E8-4473-B436-228C4261FBCD}" srcOrd="0" destOrd="0" presId="urn:microsoft.com/office/officeart/2005/8/layout/hierarchy3"/>
    <dgm:cxn modelId="{17008ACF-A277-45FD-9C13-3B3A604C434E}" type="presOf" srcId="{39108FAD-021C-4AFB-9C5A-7ED86F50D644}" destId="{DEAFBE4F-F052-4F56-8735-83E63AEFF4DB}" srcOrd="0" destOrd="0" presId="urn:microsoft.com/office/officeart/2005/8/layout/hierarchy3"/>
    <dgm:cxn modelId="{E3383D78-5AB8-4104-8549-123058EF7DEE}" type="presOf" srcId="{A2D46EEE-4C74-41C8-AA85-2FC23A070AA5}" destId="{DA7CCF86-3120-453C-B4D9-D73958095C99}" srcOrd="0" destOrd="0" presId="urn:microsoft.com/office/officeart/2005/8/layout/hierarchy3"/>
    <dgm:cxn modelId="{CFB001A9-9165-41E7-9561-4E3B1B4E8C3D}" srcId="{0DE736E4-049A-40D8-8AC6-455CC5F08DB7}" destId="{FDF2AE1B-088B-4F12-B5E4-32AEFE5748F7}" srcOrd="1" destOrd="0" parTransId="{D11142CD-F467-4F19-9EC1-5F83A5B1CCBD}" sibTransId="{CBB579AD-A1BD-47BF-B358-F9E9A99D2657}"/>
    <dgm:cxn modelId="{AC172B5C-EF9B-4577-B5B2-12F3FBA1AE6F}" type="presOf" srcId="{E66146FE-1D57-45C2-9056-0167715EEA73}" destId="{E5B5C4AA-0FA8-4860-970A-703352084C88}" srcOrd="0" destOrd="0" presId="urn:microsoft.com/office/officeart/2005/8/layout/hierarchy3"/>
    <dgm:cxn modelId="{C089093F-7ABE-4F39-A825-2229125A543A}" type="presOf" srcId="{01491731-008A-4AAA-AE12-7B46EC4CF59F}" destId="{49865205-61F7-491B-8A79-5C625C0773F0}" srcOrd="1" destOrd="0" presId="urn:microsoft.com/office/officeart/2005/8/layout/hierarchy3"/>
    <dgm:cxn modelId="{2AD4B5F9-A204-4243-B7FE-B5E51F65E0E4}" type="presOf" srcId="{A5B46A85-6E39-45F7-AA70-3B9A0A90AE29}" destId="{FC0E0194-178C-42BE-91C8-DCDAE38BA14B}" srcOrd="0" destOrd="0" presId="urn:microsoft.com/office/officeart/2005/8/layout/hierarchy3"/>
    <dgm:cxn modelId="{49191A20-BADE-4298-9BD2-16283F008445}" srcId="{ADC8C001-C4EC-4457-8377-0928EAD620C7}" destId="{01491731-008A-4AAA-AE12-7B46EC4CF59F}" srcOrd="0" destOrd="0" parTransId="{E8E77850-6057-4DC4-AADF-EF7F0822064F}" sibTransId="{D561CD41-ED9A-4A52-A3C6-4BB3FA61C57F}"/>
    <dgm:cxn modelId="{9C18868A-50DF-4008-9E2B-568A895AE436}" type="presOf" srcId="{B51ED8DC-4EF7-4E27-874C-236CA5DC5ABA}" destId="{F530E559-E8A7-4376-AF79-ABD9EF9C7E87}" srcOrd="1" destOrd="0" presId="urn:microsoft.com/office/officeart/2005/8/layout/hierarchy3"/>
    <dgm:cxn modelId="{8E7FEC69-E625-409A-B7B5-625AA00B3DD1}" srcId="{01491731-008A-4AAA-AE12-7B46EC4CF59F}" destId="{A2D46EEE-4C74-41C8-AA85-2FC23A070AA5}" srcOrd="0" destOrd="0" parTransId="{A9143ACF-C3C6-439A-B33E-4FE91B9F0063}" sibTransId="{90A1AD74-5ADE-4B68-873E-A55902A4D586}"/>
    <dgm:cxn modelId="{0DCEE597-EDD4-4143-B133-8CC809E22C08}" type="presOf" srcId="{441B2B92-A128-401C-AA29-95DC3CD9C013}" destId="{6A2C459D-412F-40F0-9F1C-01994C63547C}" srcOrd="0" destOrd="0" presId="urn:microsoft.com/office/officeart/2005/8/layout/hierarchy3"/>
    <dgm:cxn modelId="{38A5AAC4-CF30-41CE-8621-3BC1AD8E742F}" type="presOf" srcId="{ADC8C001-C4EC-4457-8377-0928EAD620C7}" destId="{385F36BF-4C91-49D4-842D-27F6569B8160}" srcOrd="0" destOrd="0" presId="urn:microsoft.com/office/officeart/2005/8/layout/hierarchy3"/>
    <dgm:cxn modelId="{2183E9DF-F8A2-4EFE-9054-39E6FF7F200C}" type="presOf" srcId="{3FD281C8-6F8D-4926-80D2-B4A1BDF3EC66}" destId="{BB07D65E-D755-4ADF-BE10-872FA5B3B89F}" srcOrd="0" destOrd="0" presId="urn:microsoft.com/office/officeart/2005/8/layout/hierarchy3"/>
    <dgm:cxn modelId="{1A0B7053-53D6-4463-BDA5-D31BC65B8B1D}" type="presOf" srcId="{4FB80EAF-271C-42AE-BCE4-8F1CFA3D1542}" destId="{3C6E880E-798A-4E99-B48B-FD619ED8FA63}" srcOrd="0" destOrd="0" presId="urn:microsoft.com/office/officeart/2005/8/layout/hierarchy3"/>
    <dgm:cxn modelId="{17B36A55-C2C7-4F47-8FD9-7C8105AA915D}" type="presOf" srcId="{B51ED8DC-4EF7-4E27-874C-236CA5DC5ABA}" destId="{0E78719B-F783-4874-BEA1-E2C9FFA8E9B0}" srcOrd="0" destOrd="0" presId="urn:microsoft.com/office/officeart/2005/8/layout/hierarchy3"/>
    <dgm:cxn modelId="{F0DD5167-FE8C-4A04-9EE9-A12E19B722FB}" srcId="{ADC8C001-C4EC-4457-8377-0928EAD620C7}" destId="{B51ED8DC-4EF7-4E27-874C-236CA5DC5ABA}" srcOrd="1" destOrd="0" parTransId="{EEF7EEE3-A534-46F9-B7E6-86B6C798E5E4}" sibTransId="{FC2DDC58-5CB5-48A8-ADFA-8D168B5E1799}"/>
    <dgm:cxn modelId="{71167FC6-878E-45E7-9B10-85AC7B9F125D}" type="presOf" srcId="{FDF2AE1B-088B-4F12-B5E4-32AEFE5748F7}" destId="{52F189E8-A88A-40EA-BBDE-521D5CC66B4A}" srcOrd="0" destOrd="0" presId="urn:microsoft.com/office/officeart/2005/8/layout/hierarchy3"/>
    <dgm:cxn modelId="{80AB9976-A4DB-42AD-8A40-16A6BDFDB487}" type="presOf" srcId="{84753535-6F2F-4E39-8360-3EDDB4A3DB52}" destId="{BC6523A5-F901-4C14-834F-8F19FB253565}" srcOrd="0" destOrd="0" presId="urn:microsoft.com/office/officeart/2005/8/layout/hierarchy3"/>
    <dgm:cxn modelId="{17321562-B35B-43DD-9997-5AFB87EB6996}" srcId="{ADC8C001-C4EC-4457-8377-0928EAD620C7}" destId="{92B70794-D2B5-44D2-B154-D003643E61A8}" srcOrd="2" destOrd="0" parTransId="{1C16900D-9387-4868-A305-C6F5497AF482}" sibTransId="{61127933-90A5-4993-889A-671AAA3794C5}"/>
    <dgm:cxn modelId="{462A6E3C-9999-4AA8-A76A-2C278FC415D8}" type="presOf" srcId="{539AB4CB-28FE-41AE-9620-CC8DC46EB68C}" destId="{7AC5AAD6-546C-42F0-B9F0-33F4B70F1751}" srcOrd="0" destOrd="0" presId="urn:microsoft.com/office/officeart/2005/8/layout/hierarchy3"/>
    <dgm:cxn modelId="{5CE6F12F-F9F0-4B55-8665-385C4A52828A}" type="presParOf" srcId="{385F36BF-4C91-49D4-842D-27F6569B8160}" destId="{D027237E-76A7-46FE-AA7B-A9EAAE6D381D}" srcOrd="0" destOrd="0" presId="urn:microsoft.com/office/officeart/2005/8/layout/hierarchy3"/>
    <dgm:cxn modelId="{274F8E70-C668-42D4-BCDA-065CD95D3FE9}" type="presParOf" srcId="{D027237E-76A7-46FE-AA7B-A9EAAE6D381D}" destId="{8914993A-8222-4422-BF20-76C7CF15822C}" srcOrd="0" destOrd="0" presId="urn:microsoft.com/office/officeart/2005/8/layout/hierarchy3"/>
    <dgm:cxn modelId="{160DDF8E-342F-4F5D-96FA-CA8540D6D4A8}" type="presParOf" srcId="{8914993A-8222-4422-BF20-76C7CF15822C}" destId="{8EEC337F-EC7C-4125-84BE-50DBA2B1AB47}" srcOrd="0" destOrd="0" presId="urn:microsoft.com/office/officeart/2005/8/layout/hierarchy3"/>
    <dgm:cxn modelId="{7432324D-8CF8-411D-B4D6-3E34C5876202}" type="presParOf" srcId="{8914993A-8222-4422-BF20-76C7CF15822C}" destId="{49865205-61F7-491B-8A79-5C625C0773F0}" srcOrd="1" destOrd="0" presId="urn:microsoft.com/office/officeart/2005/8/layout/hierarchy3"/>
    <dgm:cxn modelId="{CAF8DA63-72A7-4891-8695-ED938ACEF31D}" type="presParOf" srcId="{D027237E-76A7-46FE-AA7B-A9EAAE6D381D}" destId="{6C3158F2-533A-49D0-B28B-F31BA917C984}" srcOrd="1" destOrd="0" presId="urn:microsoft.com/office/officeart/2005/8/layout/hierarchy3"/>
    <dgm:cxn modelId="{37F5EB36-A89A-4F7F-A5D4-1F221AC5E08F}" type="presParOf" srcId="{6C3158F2-533A-49D0-B28B-F31BA917C984}" destId="{1A14D0EF-8685-4FF9-8196-01F437D357B4}" srcOrd="0" destOrd="0" presId="urn:microsoft.com/office/officeart/2005/8/layout/hierarchy3"/>
    <dgm:cxn modelId="{3F6B25FE-7ADA-4AE1-9B58-1EBD50248BA3}" type="presParOf" srcId="{6C3158F2-533A-49D0-B28B-F31BA917C984}" destId="{DA7CCF86-3120-453C-B4D9-D73958095C99}" srcOrd="1" destOrd="0" presId="urn:microsoft.com/office/officeart/2005/8/layout/hierarchy3"/>
    <dgm:cxn modelId="{59E2FEBB-3AA7-488F-9CA6-0FF72AE7B6B2}" type="presParOf" srcId="{6C3158F2-533A-49D0-B28B-F31BA917C984}" destId="{1F8EE426-C7D8-43D5-8F1E-2820C3128EB6}" srcOrd="2" destOrd="0" presId="urn:microsoft.com/office/officeart/2005/8/layout/hierarchy3"/>
    <dgm:cxn modelId="{798056E0-DC58-445F-8177-A052DABB9520}" type="presParOf" srcId="{6C3158F2-533A-49D0-B28B-F31BA917C984}" destId="{FC0E0194-178C-42BE-91C8-DCDAE38BA14B}" srcOrd="3" destOrd="0" presId="urn:microsoft.com/office/officeart/2005/8/layout/hierarchy3"/>
    <dgm:cxn modelId="{4DC1D3C7-87AA-4ED1-958F-4E9C3A369E88}" type="presParOf" srcId="{6C3158F2-533A-49D0-B28B-F31BA917C984}" destId="{BC6523A5-F901-4C14-834F-8F19FB253565}" srcOrd="4" destOrd="0" presId="urn:microsoft.com/office/officeart/2005/8/layout/hierarchy3"/>
    <dgm:cxn modelId="{ADFD6619-E9AF-493C-B433-416F2CD5DD4C}" type="presParOf" srcId="{6C3158F2-533A-49D0-B28B-F31BA917C984}" destId="{81E8F7C7-6410-4636-9437-5BC103F41506}" srcOrd="5" destOrd="0" presId="urn:microsoft.com/office/officeart/2005/8/layout/hierarchy3"/>
    <dgm:cxn modelId="{1C71D18F-5AF7-4C1C-B419-EE1E77E909BA}" type="presParOf" srcId="{6C3158F2-533A-49D0-B28B-F31BA917C984}" destId="{3C6E880E-798A-4E99-B48B-FD619ED8FA63}" srcOrd="6" destOrd="0" presId="urn:microsoft.com/office/officeart/2005/8/layout/hierarchy3"/>
    <dgm:cxn modelId="{EB0CDC0B-4F86-4C5B-BCE4-4F1B73495024}" type="presParOf" srcId="{6C3158F2-533A-49D0-B28B-F31BA917C984}" destId="{6A2C459D-412F-40F0-9F1C-01994C63547C}" srcOrd="7" destOrd="0" presId="urn:microsoft.com/office/officeart/2005/8/layout/hierarchy3"/>
    <dgm:cxn modelId="{EF059CD1-BFFB-4517-997C-F19CBB76B5F7}" type="presParOf" srcId="{385F36BF-4C91-49D4-842D-27F6569B8160}" destId="{46699A10-B6B6-411D-BA56-75D20272E340}" srcOrd="1" destOrd="0" presId="urn:microsoft.com/office/officeart/2005/8/layout/hierarchy3"/>
    <dgm:cxn modelId="{ED08F7B9-2041-488B-BB87-553034239AFE}" type="presParOf" srcId="{46699A10-B6B6-411D-BA56-75D20272E340}" destId="{6D41AAEA-7A1E-4C03-A312-A8A51C48D00D}" srcOrd="0" destOrd="0" presId="urn:microsoft.com/office/officeart/2005/8/layout/hierarchy3"/>
    <dgm:cxn modelId="{D657C052-99E4-4E05-A939-3E67B876547A}" type="presParOf" srcId="{6D41AAEA-7A1E-4C03-A312-A8A51C48D00D}" destId="{0E78719B-F783-4874-BEA1-E2C9FFA8E9B0}" srcOrd="0" destOrd="0" presId="urn:microsoft.com/office/officeart/2005/8/layout/hierarchy3"/>
    <dgm:cxn modelId="{072A5B07-CCEF-4199-8CDC-22C66B165942}" type="presParOf" srcId="{6D41AAEA-7A1E-4C03-A312-A8A51C48D00D}" destId="{F530E559-E8A7-4376-AF79-ABD9EF9C7E87}" srcOrd="1" destOrd="0" presId="urn:microsoft.com/office/officeart/2005/8/layout/hierarchy3"/>
    <dgm:cxn modelId="{163111CA-9E12-4A94-AF51-C0E30E03E549}" type="presParOf" srcId="{46699A10-B6B6-411D-BA56-75D20272E340}" destId="{19E0F292-1D3B-44E1-91CD-15F1353E8EEE}" srcOrd="1" destOrd="0" presId="urn:microsoft.com/office/officeart/2005/8/layout/hierarchy3"/>
    <dgm:cxn modelId="{87C90190-6722-40C5-A6C5-9554A2FC1308}" type="presParOf" srcId="{19E0F292-1D3B-44E1-91CD-15F1353E8EEE}" destId="{3C23C20F-BFC5-4097-A4DE-AF3101295735}" srcOrd="0" destOrd="0" presId="urn:microsoft.com/office/officeart/2005/8/layout/hierarchy3"/>
    <dgm:cxn modelId="{1E4B2ACF-55E9-4C4F-A679-F83D64AA87C4}" type="presParOf" srcId="{19E0F292-1D3B-44E1-91CD-15F1353E8EEE}" destId="{DEAFBE4F-F052-4F56-8735-83E63AEFF4DB}" srcOrd="1" destOrd="0" presId="urn:microsoft.com/office/officeart/2005/8/layout/hierarchy3"/>
    <dgm:cxn modelId="{3A52AD67-5AC5-404D-9D8C-FFCE63425898}" type="presParOf" srcId="{19E0F292-1D3B-44E1-91CD-15F1353E8EEE}" destId="{D65E9D8E-0FB4-4DA2-A49F-5B8DD5375BFB}" srcOrd="2" destOrd="0" presId="urn:microsoft.com/office/officeart/2005/8/layout/hierarchy3"/>
    <dgm:cxn modelId="{5BE0D953-62BB-412F-B791-85CB7D3DA242}" type="presParOf" srcId="{19E0F292-1D3B-44E1-91CD-15F1353E8EEE}" destId="{7AC5AAD6-546C-42F0-B9F0-33F4B70F1751}" srcOrd="3" destOrd="0" presId="urn:microsoft.com/office/officeart/2005/8/layout/hierarchy3"/>
    <dgm:cxn modelId="{11EE7FE1-3790-4753-A774-F7889D8B4685}" type="presParOf" srcId="{19E0F292-1D3B-44E1-91CD-15F1353E8EEE}" destId="{12B760B6-3DDF-4548-9C92-DB7CEB52880C}" srcOrd="4" destOrd="0" presId="urn:microsoft.com/office/officeart/2005/8/layout/hierarchy3"/>
    <dgm:cxn modelId="{C43B29EC-43A9-4F63-8792-027799434976}" type="presParOf" srcId="{19E0F292-1D3B-44E1-91CD-15F1353E8EEE}" destId="{C1F5CA99-2F35-4670-A117-0D20B5ADE1AB}" srcOrd="5" destOrd="0" presId="urn:microsoft.com/office/officeart/2005/8/layout/hierarchy3"/>
    <dgm:cxn modelId="{F7CCE650-BBBD-4893-AD7A-C9F99360F5F6}" type="presParOf" srcId="{19E0F292-1D3B-44E1-91CD-15F1353E8EEE}" destId="{200386FC-B442-411C-ACC8-9E81282172CD}" srcOrd="6" destOrd="0" presId="urn:microsoft.com/office/officeart/2005/8/layout/hierarchy3"/>
    <dgm:cxn modelId="{653885B5-AC53-4D40-AF3B-5BCD9959CA37}" type="presParOf" srcId="{19E0F292-1D3B-44E1-91CD-15F1353E8EEE}" destId="{764768B0-77E8-4473-B436-228C4261FBCD}" srcOrd="7" destOrd="0" presId="urn:microsoft.com/office/officeart/2005/8/layout/hierarchy3"/>
    <dgm:cxn modelId="{49140ED5-7629-4B7E-8C5C-F63724171838}" type="presParOf" srcId="{385F36BF-4C91-49D4-842D-27F6569B8160}" destId="{051737F6-3E85-4942-9902-0A9DBC226C71}" srcOrd="2" destOrd="0" presId="urn:microsoft.com/office/officeart/2005/8/layout/hierarchy3"/>
    <dgm:cxn modelId="{40DF8948-70BC-4AF0-B014-0848E7A8B378}" type="presParOf" srcId="{051737F6-3E85-4942-9902-0A9DBC226C71}" destId="{41F2DC73-E06A-4CD1-8AB9-472CFECD348E}" srcOrd="0" destOrd="0" presId="urn:microsoft.com/office/officeart/2005/8/layout/hierarchy3"/>
    <dgm:cxn modelId="{2E0DD4F3-36D7-4A80-94A7-E6B77FBB4A3B}" type="presParOf" srcId="{41F2DC73-E06A-4CD1-8AB9-472CFECD348E}" destId="{01575F11-9931-4F78-8ADC-0E6E97AAD4C1}" srcOrd="0" destOrd="0" presId="urn:microsoft.com/office/officeart/2005/8/layout/hierarchy3"/>
    <dgm:cxn modelId="{FEDAE9D0-1910-42D8-B13A-D9C63E7DDC91}" type="presParOf" srcId="{41F2DC73-E06A-4CD1-8AB9-472CFECD348E}" destId="{191DA727-113E-4D9F-8CE3-52FB87961CE0}" srcOrd="1" destOrd="0" presId="urn:microsoft.com/office/officeart/2005/8/layout/hierarchy3"/>
    <dgm:cxn modelId="{CE788D25-08FB-4C3B-9358-CA1FC745377D}" type="presParOf" srcId="{051737F6-3E85-4942-9902-0A9DBC226C71}" destId="{7B850852-F351-4086-BE5F-89D7273D4E3F}" srcOrd="1" destOrd="0" presId="urn:microsoft.com/office/officeart/2005/8/layout/hierarchy3"/>
    <dgm:cxn modelId="{554370B1-4656-4F64-B0FE-1268ADEB091F}" type="presParOf" srcId="{385F36BF-4C91-49D4-842D-27F6569B8160}" destId="{E13458F2-219F-43BD-98AC-96D28F42C906}" srcOrd="3" destOrd="0" presId="urn:microsoft.com/office/officeart/2005/8/layout/hierarchy3"/>
    <dgm:cxn modelId="{1ED9E8E4-BE34-4FAD-9E88-936C278F87EB}" type="presParOf" srcId="{E13458F2-219F-43BD-98AC-96D28F42C906}" destId="{A2B936EE-996B-4CC4-8D22-C2D2EAD9393A}" srcOrd="0" destOrd="0" presId="urn:microsoft.com/office/officeart/2005/8/layout/hierarchy3"/>
    <dgm:cxn modelId="{BFCC4FA7-243C-49E9-93B3-0D759253A44C}" type="presParOf" srcId="{A2B936EE-996B-4CC4-8D22-C2D2EAD9393A}" destId="{00AD20D3-2D94-47BE-93C6-83B5548C0C32}" srcOrd="0" destOrd="0" presId="urn:microsoft.com/office/officeart/2005/8/layout/hierarchy3"/>
    <dgm:cxn modelId="{59CDF016-EEC0-4F93-806A-7B791F7188FE}" type="presParOf" srcId="{A2B936EE-996B-4CC4-8D22-C2D2EAD9393A}" destId="{0A10C8A8-5A05-4E42-9EA4-3E74D00030D1}" srcOrd="1" destOrd="0" presId="urn:microsoft.com/office/officeart/2005/8/layout/hierarchy3"/>
    <dgm:cxn modelId="{76B817E5-3CF1-40EB-BB83-126CCD6A0133}" type="presParOf" srcId="{E13458F2-219F-43BD-98AC-96D28F42C906}" destId="{93BCCB11-45F8-46FA-88E6-C16F66E54018}" srcOrd="1" destOrd="0" presId="urn:microsoft.com/office/officeart/2005/8/layout/hierarchy3"/>
    <dgm:cxn modelId="{BA0BCDB4-48EB-4546-8075-3F03F4A50EC7}" type="presParOf" srcId="{93BCCB11-45F8-46FA-88E6-C16F66E54018}" destId="{E5B5C4AA-0FA8-4860-970A-703352084C88}" srcOrd="0" destOrd="0" presId="urn:microsoft.com/office/officeart/2005/8/layout/hierarchy3"/>
    <dgm:cxn modelId="{ED3A2E89-9249-468C-A05D-41F0AD306A8E}" type="presParOf" srcId="{93BCCB11-45F8-46FA-88E6-C16F66E54018}" destId="{BB07D65E-D755-4ADF-BE10-872FA5B3B89F}" srcOrd="1" destOrd="0" presId="urn:microsoft.com/office/officeart/2005/8/layout/hierarchy3"/>
    <dgm:cxn modelId="{0D4293FA-C650-4EAF-ADD9-E257192B84FD}" type="presParOf" srcId="{93BCCB11-45F8-46FA-88E6-C16F66E54018}" destId="{3570A4A0-050F-4C56-AB23-2F0A0B6CB10A}" srcOrd="2" destOrd="0" presId="urn:microsoft.com/office/officeart/2005/8/layout/hierarchy3"/>
    <dgm:cxn modelId="{5792B206-3D42-4B41-B44A-23984456083F}" type="presParOf" srcId="{93BCCB11-45F8-46FA-88E6-C16F66E54018}" destId="{52F189E8-A88A-40EA-BBDE-521D5CC66B4A}" srcOrd="3" destOrd="0" presId="urn:microsoft.com/office/officeart/2005/8/layout/hierarchy3"/>
    <dgm:cxn modelId="{8442883C-5F64-4F1E-AC46-FBF4050652B1}" type="presParOf" srcId="{93BCCB11-45F8-46FA-88E6-C16F66E54018}" destId="{CCE39531-CE22-4D30-B71F-E93C3D738AC5}" srcOrd="4" destOrd="0" presId="urn:microsoft.com/office/officeart/2005/8/layout/hierarchy3"/>
    <dgm:cxn modelId="{B7123490-D995-49E1-AFE7-BD3668BA9C93}" type="presParOf" srcId="{93BCCB11-45F8-46FA-88E6-C16F66E54018}" destId="{DF687E79-D046-4BF5-A72F-A11B9BC8915F}" srcOrd="5"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EC337F-EC7C-4125-84BE-50DBA2B1AB47}">
      <dsp:nvSpPr>
        <dsp:cNvPr id="0" name=""/>
        <dsp:cNvSpPr/>
      </dsp:nvSpPr>
      <dsp:spPr>
        <a:xfrm>
          <a:off x="315947"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b="0" kern="1200" dirty="0">
              <a:solidFill>
                <a:srgbClr val="0B387C"/>
              </a:solidFill>
            </a:rPr>
            <a:t>Accelerators &amp; Technology</a:t>
          </a:r>
        </a:p>
      </dsp:txBody>
      <dsp:txXfrm>
        <a:off x="333021" y="18474"/>
        <a:ext cx="1131730" cy="548791"/>
      </dsp:txXfrm>
    </dsp:sp>
    <dsp:sp modelId="{1A14D0EF-8685-4FF9-8196-01F437D357B4}">
      <dsp:nvSpPr>
        <dsp:cNvPr id="0" name=""/>
        <dsp:cNvSpPr/>
      </dsp:nvSpPr>
      <dsp:spPr>
        <a:xfrm>
          <a:off x="432535"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7CCF86-3120-453C-B4D9-D73958095C99}">
      <dsp:nvSpPr>
        <dsp:cNvPr id="0" name=""/>
        <dsp:cNvSpPr/>
      </dsp:nvSpPr>
      <dsp:spPr>
        <a:xfrm>
          <a:off x="549122"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r>
            <a:rPr lang="en-US" sz="1100" kern="1200" dirty="0"/>
            <a:t>Beams</a:t>
          </a:r>
        </a:p>
      </dsp:txBody>
      <dsp:txXfrm>
        <a:off x="566196" y="747148"/>
        <a:ext cx="898555" cy="548791"/>
      </dsp:txXfrm>
    </dsp:sp>
    <dsp:sp modelId="{1F8EE426-C7D8-43D5-8F1E-2820C3128EB6}">
      <dsp:nvSpPr>
        <dsp:cNvPr id="0" name=""/>
        <dsp:cNvSpPr/>
      </dsp:nvSpPr>
      <dsp:spPr>
        <a:xfrm>
          <a:off x="432535"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0E0194-178C-42BE-91C8-DCDAE38BA14B}">
      <dsp:nvSpPr>
        <dsp:cNvPr id="0" name=""/>
        <dsp:cNvSpPr/>
      </dsp:nvSpPr>
      <dsp:spPr>
        <a:xfrm>
          <a:off x="549122"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r>
            <a:rPr lang="en-US" sz="1100" kern="1200" dirty="0"/>
            <a:t>Technology</a:t>
          </a:r>
        </a:p>
      </dsp:txBody>
      <dsp:txXfrm>
        <a:off x="566196" y="1475823"/>
        <a:ext cx="898555" cy="548791"/>
      </dsp:txXfrm>
    </dsp:sp>
    <dsp:sp modelId="{BC6523A5-F901-4C14-834F-8F19FB253565}">
      <dsp:nvSpPr>
        <dsp:cNvPr id="0" name=""/>
        <dsp:cNvSpPr/>
      </dsp:nvSpPr>
      <dsp:spPr>
        <a:xfrm>
          <a:off x="432535" y="584340"/>
          <a:ext cx="188573" cy="1894553"/>
        </a:xfrm>
        <a:custGeom>
          <a:avLst/>
          <a:gdLst/>
          <a:ahLst/>
          <a:cxnLst/>
          <a:rect l="0" t="0" r="0" b="0"/>
          <a:pathLst>
            <a:path>
              <a:moveTo>
                <a:pt x="0" y="0"/>
              </a:moveTo>
              <a:lnTo>
                <a:pt x="0" y="1894553"/>
              </a:lnTo>
              <a:lnTo>
                <a:pt x="188573"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1E8F7C7-6410-4636-9437-5BC103F41506}">
      <dsp:nvSpPr>
        <dsp:cNvPr id="0" name=""/>
        <dsp:cNvSpPr/>
      </dsp:nvSpPr>
      <dsp:spPr>
        <a:xfrm>
          <a:off x="621108"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r>
            <a:rPr lang="en-US" sz="1100" kern="1200" dirty="0"/>
            <a:t>Engineering</a:t>
          </a:r>
        </a:p>
      </dsp:txBody>
      <dsp:txXfrm>
        <a:off x="638182" y="2204497"/>
        <a:ext cx="898555" cy="548791"/>
      </dsp:txXfrm>
    </dsp:sp>
    <dsp:sp modelId="{3C6E880E-798A-4E99-B48B-FD619ED8FA63}">
      <dsp:nvSpPr>
        <dsp:cNvPr id="0" name=""/>
        <dsp:cNvSpPr/>
      </dsp:nvSpPr>
      <dsp:spPr>
        <a:xfrm>
          <a:off x="432535" y="584340"/>
          <a:ext cx="116587" cy="2623227"/>
        </a:xfrm>
        <a:custGeom>
          <a:avLst/>
          <a:gdLst/>
          <a:ahLst/>
          <a:cxnLst/>
          <a:rect l="0" t="0" r="0" b="0"/>
          <a:pathLst>
            <a:path>
              <a:moveTo>
                <a:pt x="0" y="0"/>
              </a:moveTo>
              <a:lnTo>
                <a:pt x="0" y="2623227"/>
              </a:lnTo>
              <a:lnTo>
                <a:pt x="116587" y="262322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2C459D-412F-40F0-9F1C-01994C63547C}">
      <dsp:nvSpPr>
        <dsp:cNvPr id="0" name=""/>
        <dsp:cNvSpPr/>
      </dsp:nvSpPr>
      <dsp:spPr>
        <a:xfrm>
          <a:off x="549122" y="2916097"/>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r>
            <a:rPr lang="en-US" sz="1100" kern="1200" dirty="0"/>
            <a:t>Systems</a:t>
          </a:r>
        </a:p>
      </dsp:txBody>
      <dsp:txXfrm>
        <a:off x="566196" y="2933171"/>
        <a:ext cx="898555" cy="548791"/>
      </dsp:txXfrm>
    </dsp:sp>
    <dsp:sp modelId="{0E78719B-F783-4874-BEA1-E2C9FFA8E9B0}">
      <dsp:nvSpPr>
        <dsp:cNvPr id="0" name=""/>
        <dsp:cNvSpPr/>
      </dsp:nvSpPr>
      <dsp:spPr>
        <a:xfrm>
          <a:off x="1773295"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b="0" kern="1200" dirty="0">
              <a:solidFill>
                <a:srgbClr val="0B387C"/>
              </a:solidFill>
            </a:rPr>
            <a:t>Finance &amp; Human Resources</a:t>
          </a:r>
        </a:p>
      </dsp:txBody>
      <dsp:txXfrm>
        <a:off x="1790369" y="18474"/>
        <a:ext cx="1131730" cy="548791"/>
      </dsp:txXfrm>
    </dsp:sp>
    <dsp:sp modelId="{3C23C20F-BFC5-4097-A4DE-AF3101295735}">
      <dsp:nvSpPr>
        <dsp:cNvPr id="0" name=""/>
        <dsp:cNvSpPr/>
      </dsp:nvSpPr>
      <dsp:spPr>
        <a:xfrm>
          <a:off x="1889883"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EAFBE4F-F052-4F56-8735-83E63AEFF4DB}">
      <dsp:nvSpPr>
        <dsp:cNvPr id="0" name=""/>
        <dsp:cNvSpPr/>
      </dsp:nvSpPr>
      <dsp:spPr>
        <a:xfrm>
          <a:off x="2006471" y="730074"/>
          <a:ext cx="977342"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r>
            <a:rPr lang="en-US" sz="1100" kern="1200" dirty="0"/>
            <a:t>Finance &amp; Administrative Processes</a:t>
          </a:r>
        </a:p>
      </dsp:txBody>
      <dsp:txXfrm>
        <a:off x="2023545" y="747148"/>
        <a:ext cx="943194" cy="548791"/>
      </dsp:txXfrm>
    </dsp:sp>
    <dsp:sp modelId="{D65E9D8E-0FB4-4DA2-A49F-5B8DD5375BFB}">
      <dsp:nvSpPr>
        <dsp:cNvPr id="0" name=""/>
        <dsp:cNvSpPr/>
      </dsp:nvSpPr>
      <dsp:spPr>
        <a:xfrm>
          <a:off x="1889883"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C5AAD6-546C-42F0-B9F0-33F4B70F1751}">
      <dsp:nvSpPr>
        <dsp:cNvPr id="0" name=""/>
        <dsp:cNvSpPr/>
      </dsp:nvSpPr>
      <dsp:spPr>
        <a:xfrm>
          <a:off x="2006471" y="1458749"/>
          <a:ext cx="1001098"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r>
            <a:rPr lang="en-US" sz="1100" kern="1200" dirty="0"/>
            <a:t>Industry, Procurement &amp; Knowledge Transfer</a:t>
          </a:r>
        </a:p>
      </dsp:txBody>
      <dsp:txXfrm>
        <a:off x="2023545" y="1475823"/>
        <a:ext cx="966950" cy="548791"/>
      </dsp:txXfrm>
    </dsp:sp>
    <dsp:sp modelId="{12B760B6-3DDF-4548-9C92-DB7CEB52880C}">
      <dsp:nvSpPr>
        <dsp:cNvPr id="0" name=""/>
        <dsp:cNvSpPr/>
      </dsp:nvSpPr>
      <dsp:spPr>
        <a:xfrm>
          <a:off x="1889883" y="584340"/>
          <a:ext cx="116587" cy="1894553"/>
        </a:xfrm>
        <a:custGeom>
          <a:avLst/>
          <a:gdLst/>
          <a:ahLst/>
          <a:cxnLst/>
          <a:rect l="0" t="0" r="0" b="0"/>
          <a:pathLst>
            <a:path>
              <a:moveTo>
                <a:pt x="0" y="0"/>
              </a:moveTo>
              <a:lnTo>
                <a:pt x="0" y="1894553"/>
              </a:lnTo>
              <a:lnTo>
                <a:pt x="116587"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F5CA99-2F35-4670-A117-0D20B5ADE1AB}">
      <dsp:nvSpPr>
        <dsp:cNvPr id="0" name=""/>
        <dsp:cNvSpPr/>
      </dsp:nvSpPr>
      <dsp:spPr>
        <a:xfrm>
          <a:off x="2006471"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r>
            <a:rPr lang="en-US" sz="1100" kern="1200" dirty="0"/>
            <a:t>Human Resources</a:t>
          </a:r>
        </a:p>
      </dsp:txBody>
      <dsp:txXfrm>
        <a:off x="2023545" y="2204497"/>
        <a:ext cx="898555" cy="548791"/>
      </dsp:txXfrm>
    </dsp:sp>
    <dsp:sp modelId="{200386FC-B442-411C-ACC8-9E81282172CD}">
      <dsp:nvSpPr>
        <dsp:cNvPr id="0" name=""/>
        <dsp:cNvSpPr/>
      </dsp:nvSpPr>
      <dsp:spPr>
        <a:xfrm>
          <a:off x="1889883" y="584340"/>
          <a:ext cx="116587" cy="2623227"/>
        </a:xfrm>
        <a:custGeom>
          <a:avLst/>
          <a:gdLst/>
          <a:ahLst/>
          <a:cxnLst/>
          <a:rect l="0" t="0" r="0" b="0"/>
          <a:pathLst>
            <a:path>
              <a:moveTo>
                <a:pt x="0" y="0"/>
              </a:moveTo>
              <a:lnTo>
                <a:pt x="0" y="2623227"/>
              </a:lnTo>
              <a:lnTo>
                <a:pt x="116587" y="262322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64768B0-77E8-4473-B436-228C4261FBCD}">
      <dsp:nvSpPr>
        <dsp:cNvPr id="0" name=""/>
        <dsp:cNvSpPr/>
      </dsp:nvSpPr>
      <dsp:spPr>
        <a:xfrm>
          <a:off x="2006471" y="2916097"/>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r>
            <a:rPr lang="en-US" sz="1100" kern="1200" dirty="0"/>
            <a:t>Site &amp; Civil Engineering</a:t>
          </a:r>
        </a:p>
      </dsp:txBody>
      <dsp:txXfrm>
        <a:off x="2023545" y="2933171"/>
        <a:ext cx="898555" cy="548791"/>
      </dsp:txXfrm>
    </dsp:sp>
    <dsp:sp modelId="{01575F11-9931-4F78-8ADC-0E6E97AAD4C1}">
      <dsp:nvSpPr>
        <dsp:cNvPr id="0" name=""/>
        <dsp:cNvSpPr/>
      </dsp:nvSpPr>
      <dsp:spPr>
        <a:xfrm>
          <a:off x="3221410" y="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b="0" kern="1200" dirty="0">
              <a:solidFill>
                <a:srgbClr val="0B387C"/>
              </a:solidFill>
            </a:rPr>
            <a:t>International Relations</a:t>
          </a:r>
        </a:p>
      </dsp:txBody>
      <dsp:txXfrm>
        <a:off x="3238484" y="17074"/>
        <a:ext cx="1131730" cy="548791"/>
      </dsp:txXfrm>
    </dsp:sp>
    <dsp:sp modelId="{D5FDEEAC-4B6E-4EA2-888D-FD0AB0F08232}">
      <dsp:nvSpPr>
        <dsp:cNvPr id="0" name=""/>
        <dsp:cNvSpPr/>
      </dsp:nvSpPr>
      <dsp:spPr>
        <a:xfrm>
          <a:off x="3337998" y="582939"/>
          <a:ext cx="92580" cy="438605"/>
        </a:xfrm>
        <a:custGeom>
          <a:avLst/>
          <a:gdLst/>
          <a:ahLst/>
          <a:cxnLst/>
          <a:rect l="0" t="0" r="0" b="0"/>
          <a:pathLst>
            <a:path>
              <a:moveTo>
                <a:pt x="0" y="0"/>
              </a:moveTo>
              <a:lnTo>
                <a:pt x="0" y="438605"/>
              </a:lnTo>
              <a:lnTo>
                <a:pt x="92580" y="438605"/>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A5B49D8-645C-4838-875B-DFD0C5D43DD3}">
      <dsp:nvSpPr>
        <dsp:cNvPr id="0" name=""/>
        <dsp:cNvSpPr/>
      </dsp:nvSpPr>
      <dsp:spPr>
        <a:xfrm>
          <a:off x="3430578" y="730074"/>
          <a:ext cx="1045718" cy="582939"/>
        </a:xfrm>
        <a:prstGeom prst="flowChartPreparation">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endParaRPr lang="en-US" sz="1100" kern="1200"/>
        </a:p>
      </dsp:txBody>
      <dsp:txXfrm>
        <a:off x="3639722" y="730074"/>
        <a:ext cx="627430" cy="582939"/>
      </dsp:txXfrm>
    </dsp:sp>
    <dsp:sp modelId="{D1212626-523F-4F9B-B493-2E8C6793E464}">
      <dsp:nvSpPr>
        <dsp:cNvPr id="0" name=""/>
        <dsp:cNvSpPr/>
      </dsp:nvSpPr>
      <dsp:spPr>
        <a:xfrm>
          <a:off x="3337998" y="582939"/>
          <a:ext cx="92580" cy="1167279"/>
        </a:xfrm>
        <a:custGeom>
          <a:avLst/>
          <a:gdLst/>
          <a:ahLst/>
          <a:cxnLst/>
          <a:rect l="0" t="0" r="0" b="0"/>
          <a:pathLst>
            <a:path>
              <a:moveTo>
                <a:pt x="0" y="0"/>
              </a:moveTo>
              <a:lnTo>
                <a:pt x="0" y="1167279"/>
              </a:lnTo>
              <a:lnTo>
                <a:pt x="92580" y="1167279"/>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35AED8-5CAE-46B9-88F3-E0239CA049D5}">
      <dsp:nvSpPr>
        <dsp:cNvPr id="0" name=""/>
        <dsp:cNvSpPr/>
      </dsp:nvSpPr>
      <dsp:spPr>
        <a:xfrm>
          <a:off x="3430578" y="1458749"/>
          <a:ext cx="1078960" cy="582939"/>
        </a:xfrm>
        <a:prstGeom prst="flowChartPreparation">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endParaRPr lang="en-US" sz="1100" kern="1200" dirty="0"/>
        </a:p>
      </dsp:txBody>
      <dsp:txXfrm>
        <a:off x="3646370" y="1458749"/>
        <a:ext cx="647376" cy="582939"/>
      </dsp:txXfrm>
    </dsp:sp>
    <dsp:sp modelId="{00AD20D3-2D94-47BE-93C6-83B5548C0C32}">
      <dsp:nvSpPr>
        <dsp:cNvPr id="0" name=""/>
        <dsp:cNvSpPr/>
      </dsp:nvSpPr>
      <dsp:spPr>
        <a:xfrm>
          <a:off x="4687992"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b="0" kern="1200" dirty="0">
              <a:solidFill>
                <a:srgbClr val="0B387C"/>
              </a:solidFill>
            </a:rPr>
            <a:t>Research &amp; Computing</a:t>
          </a:r>
        </a:p>
      </dsp:txBody>
      <dsp:txXfrm>
        <a:off x="4705066" y="18474"/>
        <a:ext cx="1131730" cy="548791"/>
      </dsp:txXfrm>
    </dsp:sp>
    <dsp:sp modelId="{E5B5C4AA-0FA8-4860-970A-703352084C88}">
      <dsp:nvSpPr>
        <dsp:cNvPr id="0" name=""/>
        <dsp:cNvSpPr/>
      </dsp:nvSpPr>
      <dsp:spPr>
        <a:xfrm>
          <a:off x="4804580"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07D65E-D755-4ADF-BE10-872FA5B3B89F}">
      <dsp:nvSpPr>
        <dsp:cNvPr id="0" name=""/>
        <dsp:cNvSpPr/>
      </dsp:nvSpPr>
      <dsp:spPr>
        <a:xfrm>
          <a:off x="4921168"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r>
            <a:rPr lang="en-US" sz="1100" kern="1200" dirty="0"/>
            <a:t>Experimental Physics</a:t>
          </a:r>
        </a:p>
      </dsp:txBody>
      <dsp:txXfrm>
        <a:off x="4938242" y="747148"/>
        <a:ext cx="898555" cy="548791"/>
      </dsp:txXfrm>
    </dsp:sp>
    <dsp:sp modelId="{3570A4A0-050F-4C56-AB23-2F0A0B6CB10A}">
      <dsp:nvSpPr>
        <dsp:cNvPr id="0" name=""/>
        <dsp:cNvSpPr/>
      </dsp:nvSpPr>
      <dsp:spPr>
        <a:xfrm>
          <a:off x="4804580"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F189E8-A88A-40EA-BBDE-521D5CC66B4A}">
      <dsp:nvSpPr>
        <dsp:cNvPr id="0" name=""/>
        <dsp:cNvSpPr/>
      </dsp:nvSpPr>
      <dsp:spPr>
        <a:xfrm>
          <a:off x="4921168"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r>
            <a:rPr lang="en-US" sz="1100" kern="1200" dirty="0"/>
            <a:t>Theory</a:t>
          </a:r>
        </a:p>
      </dsp:txBody>
      <dsp:txXfrm>
        <a:off x="4938242" y="1475823"/>
        <a:ext cx="898555" cy="548791"/>
      </dsp:txXfrm>
    </dsp:sp>
    <dsp:sp modelId="{CCE39531-CE22-4D30-B71F-E93C3D738AC5}">
      <dsp:nvSpPr>
        <dsp:cNvPr id="0" name=""/>
        <dsp:cNvSpPr/>
      </dsp:nvSpPr>
      <dsp:spPr>
        <a:xfrm>
          <a:off x="4804580" y="584340"/>
          <a:ext cx="116587" cy="1894553"/>
        </a:xfrm>
        <a:custGeom>
          <a:avLst/>
          <a:gdLst/>
          <a:ahLst/>
          <a:cxnLst/>
          <a:rect l="0" t="0" r="0" b="0"/>
          <a:pathLst>
            <a:path>
              <a:moveTo>
                <a:pt x="0" y="0"/>
              </a:moveTo>
              <a:lnTo>
                <a:pt x="0" y="1894553"/>
              </a:lnTo>
              <a:lnTo>
                <a:pt x="116587"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687E79-D046-4BF5-A72F-A11B9BC8915F}">
      <dsp:nvSpPr>
        <dsp:cNvPr id="0" name=""/>
        <dsp:cNvSpPr/>
      </dsp:nvSpPr>
      <dsp:spPr>
        <a:xfrm>
          <a:off x="4921168"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r>
            <a:rPr lang="en-US" sz="1100" kern="1200" dirty="0"/>
            <a:t>Information Technology</a:t>
          </a:r>
        </a:p>
      </dsp:txBody>
      <dsp:txXfrm>
        <a:off x="4938242" y="2204497"/>
        <a:ext cx="898555" cy="54879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EC337F-EC7C-4125-84BE-50DBA2B1AB47}">
      <dsp:nvSpPr>
        <dsp:cNvPr id="0" name=""/>
        <dsp:cNvSpPr/>
      </dsp:nvSpPr>
      <dsp:spPr>
        <a:xfrm>
          <a:off x="315947"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lvl="0" algn="ctr" defTabSz="1511300">
            <a:lnSpc>
              <a:spcPct val="90000"/>
            </a:lnSpc>
            <a:spcBef>
              <a:spcPct val="0"/>
            </a:spcBef>
            <a:spcAft>
              <a:spcPct val="35000"/>
            </a:spcAft>
          </a:pPr>
          <a:r>
            <a:rPr lang="en-US" sz="3400" b="1" kern="1200" dirty="0">
              <a:solidFill>
                <a:srgbClr val="0B387C"/>
              </a:solidFill>
            </a:rPr>
            <a:t>ATS</a:t>
          </a:r>
        </a:p>
      </dsp:txBody>
      <dsp:txXfrm>
        <a:off x="333021" y="18474"/>
        <a:ext cx="1131730" cy="548791"/>
      </dsp:txXfrm>
    </dsp:sp>
    <dsp:sp modelId="{1A14D0EF-8685-4FF9-8196-01F437D357B4}">
      <dsp:nvSpPr>
        <dsp:cNvPr id="0" name=""/>
        <dsp:cNvSpPr/>
      </dsp:nvSpPr>
      <dsp:spPr>
        <a:xfrm>
          <a:off x="432535"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7CCF86-3120-453C-B4D9-D73958095C99}">
      <dsp:nvSpPr>
        <dsp:cNvPr id="0" name=""/>
        <dsp:cNvSpPr/>
      </dsp:nvSpPr>
      <dsp:spPr>
        <a:xfrm>
          <a:off x="549122"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lvl="0" algn="ctr" defTabSz="1333500">
            <a:lnSpc>
              <a:spcPct val="90000"/>
            </a:lnSpc>
            <a:spcBef>
              <a:spcPct val="0"/>
            </a:spcBef>
            <a:spcAft>
              <a:spcPct val="35000"/>
            </a:spcAft>
          </a:pPr>
          <a:r>
            <a:rPr lang="en-US" sz="3000" kern="1200" dirty="0"/>
            <a:t>BE</a:t>
          </a:r>
        </a:p>
      </dsp:txBody>
      <dsp:txXfrm>
        <a:off x="566196" y="747148"/>
        <a:ext cx="898555" cy="548791"/>
      </dsp:txXfrm>
    </dsp:sp>
    <dsp:sp modelId="{1F8EE426-C7D8-43D5-8F1E-2820C3128EB6}">
      <dsp:nvSpPr>
        <dsp:cNvPr id="0" name=""/>
        <dsp:cNvSpPr/>
      </dsp:nvSpPr>
      <dsp:spPr>
        <a:xfrm>
          <a:off x="432535"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0E0194-178C-42BE-91C8-DCDAE38BA14B}">
      <dsp:nvSpPr>
        <dsp:cNvPr id="0" name=""/>
        <dsp:cNvSpPr/>
      </dsp:nvSpPr>
      <dsp:spPr>
        <a:xfrm>
          <a:off x="549122"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lvl="0" algn="ctr" defTabSz="1333500">
            <a:lnSpc>
              <a:spcPct val="90000"/>
            </a:lnSpc>
            <a:spcBef>
              <a:spcPct val="0"/>
            </a:spcBef>
            <a:spcAft>
              <a:spcPct val="35000"/>
            </a:spcAft>
          </a:pPr>
          <a:r>
            <a:rPr lang="en-US" sz="3000" kern="1200" dirty="0"/>
            <a:t>TE</a:t>
          </a:r>
        </a:p>
      </dsp:txBody>
      <dsp:txXfrm>
        <a:off x="566196" y="1475823"/>
        <a:ext cx="898555" cy="548791"/>
      </dsp:txXfrm>
    </dsp:sp>
    <dsp:sp modelId="{BC6523A5-F901-4C14-834F-8F19FB253565}">
      <dsp:nvSpPr>
        <dsp:cNvPr id="0" name=""/>
        <dsp:cNvSpPr/>
      </dsp:nvSpPr>
      <dsp:spPr>
        <a:xfrm>
          <a:off x="432535" y="584340"/>
          <a:ext cx="188573" cy="1894553"/>
        </a:xfrm>
        <a:custGeom>
          <a:avLst/>
          <a:gdLst/>
          <a:ahLst/>
          <a:cxnLst/>
          <a:rect l="0" t="0" r="0" b="0"/>
          <a:pathLst>
            <a:path>
              <a:moveTo>
                <a:pt x="0" y="0"/>
              </a:moveTo>
              <a:lnTo>
                <a:pt x="0" y="1894553"/>
              </a:lnTo>
              <a:lnTo>
                <a:pt x="188573"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1E8F7C7-6410-4636-9437-5BC103F41506}">
      <dsp:nvSpPr>
        <dsp:cNvPr id="0" name=""/>
        <dsp:cNvSpPr/>
      </dsp:nvSpPr>
      <dsp:spPr>
        <a:xfrm>
          <a:off x="621108"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lvl="0" algn="ctr" defTabSz="1333500">
            <a:lnSpc>
              <a:spcPct val="90000"/>
            </a:lnSpc>
            <a:spcBef>
              <a:spcPct val="0"/>
            </a:spcBef>
            <a:spcAft>
              <a:spcPct val="35000"/>
            </a:spcAft>
          </a:pPr>
          <a:r>
            <a:rPr lang="en-US" sz="3000" kern="1200" dirty="0"/>
            <a:t>EN</a:t>
          </a:r>
        </a:p>
      </dsp:txBody>
      <dsp:txXfrm>
        <a:off x="638182" y="2204497"/>
        <a:ext cx="898555" cy="548791"/>
      </dsp:txXfrm>
    </dsp:sp>
    <dsp:sp modelId="{3C6E880E-798A-4E99-B48B-FD619ED8FA63}">
      <dsp:nvSpPr>
        <dsp:cNvPr id="0" name=""/>
        <dsp:cNvSpPr/>
      </dsp:nvSpPr>
      <dsp:spPr>
        <a:xfrm>
          <a:off x="432535" y="584340"/>
          <a:ext cx="116587" cy="2623227"/>
        </a:xfrm>
        <a:custGeom>
          <a:avLst/>
          <a:gdLst/>
          <a:ahLst/>
          <a:cxnLst/>
          <a:rect l="0" t="0" r="0" b="0"/>
          <a:pathLst>
            <a:path>
              <a:moveTo>
                <a:pt x="0" y="0"/>
              </a:moveTo>
              <a:lnTo>
                <a:pt x="0" y="2623227"/>
              </a:lnTo>
              <a:lnTo>
                <a:pt x="116587" y="262322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2C459D-412F-40F0-9F1C-01994C63547C}">
      <dsp:nvSpPr>
        <dsp:cNvPr id="0" name=""/>
        <dsp:cNvSpPr/>
      </dsp:nvSpPr>
      <dsp:spPr>
        <a:xfrm>
          <a:off x="549122" y="2916097"/>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lvl="0" algn="ctr" defTabSz="1333500">
            <a:lnSpc>
              <a:spcPct val="90000"/>
            </a:lnSpc>
            <a:spcBef>
              <a:spcPct val="0"/>
            </a:spcBef>
            <a:spcAft>
              <a:spcPct val="35000"/>
            </a:spcAft>
          </a:pPr>
          <a:r>
            <a:rPr lang="en-US" sz="3000" kern="1200" dirty="0"/>
            <a:t>SY</a:t>
          </a:r>
        </a:p>
      </dsp:txBody>
      <dsp:txXfrm>
        <a:off x="566196" y="2933171"/>
        <a:ext cx="898555" cy="548791"/>
      </dsp:txXfrm>
    </dsp:sp>
    <dsp:sp modelId="{0E78719B-F783-4874-BEA1-E2C9FFA8E9B0}">
      <dsp:nvSpPr>
        <dsp:cNvPr id="0" name=""/>
        <dsp:cNvSpPr/>
      </dsp:nvSpPr>
      <dsp:spPr>
        <a:xfrm>
          <a:off x="1773295"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lvl="0" algn="ctr" defTabSz="1511300">
            <a:lnSpc>
              <a:spcPct val="90000"/>
            </a:lnSpc>
            <a:spcBef>
              <a:spcPct val="0"/>
            </a:spcBef>
            <a:spcAft>
              <a:spcPct val="35000"/>
            </a:spcAft>
          </a:pPr>
          <a:r>
            <a:rPr lang="en-US" sz="3400" b="1" kern="1200" dirty="0">
              <a:solidFill>
                <a:srgbClr val="0B387C"/>
              </a:solidFill>
            </a:rPr>
            <a:t>FHR</a:t>
          </a:r>
        </a:p>
      </dsp:txBody>
      <dsp:txXfrm>
        <a:off x="1790369" y="18474"/>
        <a:ext cx="1131730" cy="548791"/>
      </dsp:txXfrm>
    </dsp:sp>
    <dsp:sp modelId="{3C23C20F-BFC5-4097-A4DE-AF3101295735}">
      <dsp:nvSpPr>
        <dsp:cNvPr id="0" name=""/>
        <dsp:cNvSpPr/>
      </dsp:nvSpPr>
      <dsp:spPr>
        <a:xfrm>
          <a:off x="1889883"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EAFBE4F-F052-4F56-8735-83E63AEFF4DB}">
      <dsp:nvSpPr>
        <dsp:cNvPr id="0" name=""/>
        <dsp:cNvSpPr/>
      </dsp:nvSpPr>
      <dsp:spPr>
        <a:xfrm>
          <a:off x="2006471"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lvl="0" algn="ctr" defTabSz="1333500">
            <a:lnSpc>
              <a:spcPct val="90000"/>
            </a:lnSpc>
            <a:spcBef>
              <a:spcPct val="0"/>
            </a:spcBef>
            <a:spcAft>
              <a:spcPct val="35000"/>
            </a:spcAft>
          </a:pPr>
          <a:r>
            <a:rPr lang="en-US" sz="3000" kern="1200" dirty="0"/>
            <a:t>FAP</a:t>
          </a:r>
        </a:p>
      </dsp:txBody>
      <dsp:txXfrm>
        <a:off x="2023545" y="747148"/>
        <a:ext cx="898555" cy="548791"/>
      </dsp:txXfrm>
    </dsp:sp>
    <dsp:sp modelId="{D65E9D8E-0FB4-4DA2-A49F-5B8DD5375BFB}">
      <dsp:nvSpPr>
        <dsp:cNvPr id="0" name=""/>
        <dsp:cNvSpPr/>
      </dsp:nvSpPr>
      <dsp:spPr>
        <a:xfrm>
          <a:off x="1889883"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C5AAD6-546C-42F0-B9F0-33F4B70F1751}">
      <dsp:nvSpPr>
        <dsp:cNvPr id="0" name=""/>
        <dsp:cNvSpPr/>
      </dsp:nvSpPr>
      <dsp:spPr>
        <a:xfrm>
          <a:off x="2006471"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lvl="0" algn="ctr" defTabSz="1333500">
            <a:lnSpc>
              <a:spcPct val="90000"/>
            </a:lnSpc>
            <a:spcBef>
              <a:spcPct val="0"/>
            </a:spcBef>
            <a:spcAft>
              <a:spcPct val="35000"/>
            </a:spcAft>
          </a:pPr>
          <a:r>
            <a:rPr lang="en-US" sz="3000" kern="1200" dirty="0"/>
            <a:t>IPT</a:t>
          </a:r>
        </a:p>
      </dsp:txBody>
      <dsp:txXfrm>
        <a:off x="2023545" y="1475823"/>
        <a:ext cx="898555" cy="548791"/>
      </dsp:txXfrm>
    </dsp:sp>
    <dsp:sp modelId="{12B760B6-3DDF-4548-9C92-DB7CEB52880C}">
      <dsp:nvSpPr>
        <dsp:cNvPr id="0" name=""/>
        <dsp:cNvSpPr/>
      </dsp:nvSpPr>
      <dsp:spPr>
        <a:xfrm>
          <a:off x="1889883" y="584340"/>
          <a:ext cx="116587" cy="1894553"/>
        </a:xfrm>
        <a:custGeom>
          <a:avLst/>
          <a:gdLst/>
          <a:ahLst/>
          <a:cxnLst/>
          <a:rect l="0" t="0" r="0" b="0"/>
          <a:pathLst>
            <a:path>
              <a:moveTo>
                <a:pt x="0" y="0"/>
              </a:moveTo>
              <a:lnTo>
                <a:pt x="0" y="1894553"/>
              </a:lnTo>
              <a:lnTo>
                <a:pt x="116587"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F5CA99-2F35-4670-A117-0D20B5ADE1AB}">
      <dsp:nvSpPr>
        <dsp:cNvPr id="0" name=""/>
        <dsp:cNvSpPr/>
      </dsp:nvSpPr>
      <dsp:spPr>
        <a:xfrm>
          <a:off x="2006471"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lvl="0" algn="ctr" defTabSz="1333500">
            <a:lnSpc>
              <a:spcPct val="90000"/>
            </a:lnSpc>
            <a:spcBef>
              <a:spcPct val="0"/>
            </a:spcBef>
            <a:spcAft>
              <a:spcPct val="35000"/>
            </a:spcAft>
          </a:pPr>
          <a:r>
            <a:rPr lang="en-US" sz="3000" kern="1200" dirty="0"/>
            <a:t>HR</a:t>
          </a:r>
        </a:p>
      </dsp:txBody>
      <dsp:txXfrm>
        <a:off x="2023545" y="2204497"/>
        <a:ext cx="898555" cy="548791"/>
      </dsp:txXfrm>
    </dsp:sp>
    <dsp:sp modelId="{200386FC-B442-411C-ACC8-9E81282172CD}">
      <dsp:nvSpPr>
        <dsp:cNvPr id="0" name=""/>
        <dsp:cNvSpPr/>
      </dsp:nvSpPr>
      <dsp:spPr>
        <a:xfrm>
          <a:off x="1889883" y="584340"/>
          <a:ext cx="116587" cy="2623227"/>
        </a:xfrm>
        <a:custGeom>
          <a:avLst/>
          <a:gdLst/>
          <a:ahLst/>
          <a:cxnLst/>
          <a:rect l="0" t="0" r="0" b="0"/>
          <a:pathLst>
            <a:path>
              <a:moveTo>
                <a:pt x="0" y="0"/>
              </a:moveTo>
              <a:lnTo>
                <a:pt x="0" y="2623227"/>
              </a:lnTo>
              <a:lnTo>
                <a:pt x="116587" y="262322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64768B0-77E8-4473-B436-228C4261FBCD}">
      <dsp:nvSpPr>
        <dsp:cNvPr id="0" name=""/>
        <dsp:cNvSpPr/>
      </dsp:nvSpPr>
      <dsp:spPr>
        <a:xfrm>
          <a:off x="2006471" y="2916097"/>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lvl="0" algn="ctr" defTabSz="1333500">
            <a:lnSpc>
              <a:spcPct val="90000"/>
            </a:lnSpc>
            <a:spcBef>
              <a:spcPct val="0"/>
            </a:spcBef>
            <a:spcAft>
              <a:spcPct val="35000"/>
            </a:spcAft>
          </a:pPr>
          <a:r>
            <a:rPr lang="en-US" sz="3000" kern="1200" dirty="0"/>
            <a:t>SCE</a:t>
          </a:r>
        </a:p>
      </dsp:txBody>
      <dsp:txXfrm>
        <a:off x="2023545" y="2933171"/>
        <a:ext cx="898555" cy="548791"/>
      </dsp:txXfrm>
    </dsp:sp>
    <dsp:sp modelId="{01575F11-9931-4F78-8ADC-0E6E97AAD4C1}">
      <dsp:nvSpPr>
        <dsp:cNvPr id="0" name=""/>
        <dsp:cNvSpPr/>
      </dsp:nvSpPr>
      <dsp:spPr>
        <a:xfrm>
          <a:off x="3221410" y="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lvl="0" algn="ctr" defTabSz="1511300">
            <a:lnSpc>
              <a:spcPct val="90000"/>
            </a:lnSpc>
            <a:spcBef>
              <a:spcPct val="0"/>
            </a:spcBef>
            <a:spcAft>
              <a:spcPct val="35000"/>
            </a:spcAft>
          </a:pPr>
          <a:r>
            <a:rPr lang="en-US" sz="3400" b="1" kern="1200" dirty="0">
              <a:solidFill>
                <a:srgbClr val="0B387C"/>
              </a:solidFill>
            </a:rPr>
            <a:t>IR</a:t>
          </a:r>
        </a:p>
      </dsp:txBody>
      <dsp:txXfrm>
        <a:off x="3238484" y="17074"/>
        <a:ext cx="1131730" cy="548791"/>
      </dsp:txXfrm>
    </dsp:sp>
    <dsp:sp modelId="{00AD20D3-2D94-47BE-93C6-83B5548C0C32}">
      <dsp:nvSpPr>
        <dsp:cNvPr id="0" name=""/>
        <dsp:cNvSpPr/>
      </dsp:nvSpPr>
      <dsp:spPr>
        <a:xfrm>
          <a:off x="4687992"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lvl="0" algn="ctr" defTabSz="1511300">
            <a:lnSpc>
              <a:spcPct val="90000"/>
            </a:lnSpc>
            <a:spcBef>
              <a:spcPct val="0"/>
            </a:spcBef>
            <a:spcAft>
              <a:spcPct val="35000"/>
            </a:spcAft>
          </a:pPr>
          <a:r>
            <a:rPr lang="en-US" sz="3400" b="1" kern="1200" dirty="0">
              <a:solidFill>
                <a:srgbClr val="0B387C"/>
              </a:solidFill>
            </a:rPr>
            <a:t>RCS</a:t>
          </a:r>
        </a:p>
      </dsp:txBody>
      <dsp:txXfrm>
        <a:off x="4705066" y="18474"/>
        <a:ext cx="1131730" cy="548791"/>
      </dsp:txXfrm>
    </dsp:sp>
    <dsp:sp modelId="{E5B5C4AA-0FA8-4860-970A-703352084C88}">
      <dsp:nvSpPr>
        <dsp:cNvPr id="0" name=""/>
        <dsp:cNvSpPr/>
      </dsp:nvSpPr>
      <dsp:spPr>
        <a:xfrm>
          <a:off x="4804580"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07D65E-D755-4ADF-BE10-872FA5B3B89F}">
      <dsp:nvSpPr>
        <dsp:cNvPr id="0" name=""/>
        <dsp:cNvSpPr/>
      </dsp:nvSpPr>
      <dsp:spPr>
        <a:xfrm>
          <a:off x="4921168"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lvl="0" algn="ctr" defTabSz="1333500">
            <a:lnSpc>
              <a:spcPct val="90000"/>
            </a:lnSpc>
            <a:spcBef>
              <a:spcPct val="0"/>
            </a:spcBef>
            <a:spcAft>
              <a:spcPct val="35000"/>
            </a:spcAft>
          </a:pPr>
          <a:r>
            <a:rPr lang="en-US" sz="3000" kern="1200" dirty="0"/>
            <a:t>EP</a:t>
          </a:r>
        </a:p>
      </dsp:txBody>
      <dsp:txXfrm>
        <a:off x="4938242" y="747148"/>
        <a:ext cx="898555" cy="548791"/>
      </dsp:txXfrm>
    </dsp:sp>
    <dsp:sp modelId="{3570A4A0-050F-4C56-AB23-2F0A0B6CB10A}">
      <dsp:nvSpPr>
        <dsp:cNvPr id="0" name=""/>
        <dsp:cNvSpPr/>
      </dsp:nvSpPr>
      <dsp:spPr>
        <a:xfrm>
          <a:off x="4804580"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F189E8-A88A-40EA-BBDE-521D5CC66B4A}">
      <dsp:nvSpPr>
        <dsp:cNvPr id="0" name=""/>
        <dsp:cNvSpPr/>
      </dsp:nvSpPr>
      <dsp:spPr>
        <a:xfrm>
          <a:off x="4921168"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lvl="0" algn="ctr" defTabSz="1333500">
            <a:lnSpc>
              <a:spcPct val="90000"/>
            </a:lnSpc>
            <a:spcBef>
              <a:spcPct val="0"/>
            </a:spcBef>
            <a:spcAft>
              <a:spcPct val="35000"/>
            </a:spcAft>
          </a:pPr>
          <a:r>
            <a:rPr lang="en-US" sz="3000" kern="1200" dirty="0"/>
            <a:t>TH</a:t>
          </a:r>
        </a:p>
      </dsp:txBody>
      <dsp:txXfrm>
        <a:off x="4938242" y="1475823"/>
        <a:ext cx="898555" cy="548791"/>
      </dsp:txXfrm>
    </dsp:sp>
    <dsp:sp modelId="{CCE39531-CE22-4D30-B71F-E93C3D738AC5}">
      <dsp:nvSpPr>
        <dsp:cNvPr id="0" name=""/>
        <dsp:cNvSpPr/>
      </dsp:nvSpPr>
      <dsp:spPr>
        <a:xfrm>
          <a:off x="4804580" y="584340"/>
          <a:ext cx="116587" cy="1894553"/>
        </a:xfrm>
        <a:custGeom>
          <a:avLst/>
          <a:gdLst/>
          <a:ahLst/>
          <a:cxnLst/>
          <a:rect l="0" t="0" r="0" b="0"/>
          <a:pathLst>
            <a:path>
              <a:moveTo>
                <a:pt x="0" y="0"/>
              </a:moveTo>
              <a:lnTo>
                <a:pt x="0" y="1894553"/>
              </a:lnTo>
              <a:lnTo>
                <a:pt x="116587"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687E79-D046-4BF5-A72F-A11B9BC8915F}">
      <dsp:nvSpPr>
        <dsp:cNvPr id="0" name=""/>
        <dsp:cNvSpPr/>
      </dsp:nvSpPr>
      <dsp:spPr>
        <a:xfrm>
          <a:off x="4921168"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lvl="0" algn="ctr" defTabSz="1333500">
            <a:lnSpc>
              <a:spcPct val="90000"/>
            </a:lnSpc>
            <a:spcBef>
              <a:spcPct val="0"/>
            </a:spcBef>
            <a:spcAft>
              <a:spcPct val="35000"/>
            </a:spcAft>
          </a:pPr>
          <a:r>
            <a:rPr lang="en-US" sz="3000" kern="1200" dirty="0"/>
            <a:t>IT</a:t>
          </a:r>
        </a:p>
      </dsp:txBody>
      <dsp:txXfrm>
        <a:off x="4938242" y="2204497"/>
        <a:ext cx="898555" cy="548791"/>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4" y="0"/>
            <a:ext cx="2945659" cy="495348"/>
          </a:xfrm>
          <a:prstGeom prst="rect">
            <a:avLst/>
          </a:prstGeom>
        </p:spPr>
        <p:txBody>
          <a:bodyPr vert="horz" lIns="91440" tIns="45720" rIns="91440" bIns="45720" rtlCol="0"/>
          <a:lstStyle>
            <a:lvl1pPr algn="r">
              <a:defRPr sz="1200"/>
            </a:lvl1pPr>
          </a:lstStyle>
          <a:p>
            <a:fld id="{A5400F9D-92A0-422B-ABB0-997B961779BE}" type="datetimeFigureOut">
              <a:rPr lang="en-GB" smtClean="0"/>
              <a:t>03/10/2022</a:t>
            </a:fld>
            <a:endParaRPr lang="en-GB"/>
          </a:p>
        </p:txBody>
      </p:sp>
      <p:sp>
        <p:nvSpPr>
          <p:cNvPr id="4" name="Footer Placeholder 3"/>
          <p:cNvSpPr>
            <a:spLocks noGrp="1"/>
          </p:cNvSpPr>
          <p:nvPr>
            <p:ph type="ftr" sz="quarter" idx="2"/>
          </p:nvPr>
        </p:nvSpPr>
        <p:spPr>
          <a:xfrm>
            <a:off x="1" y="9377318"/>
            <a:ext cx="2945659" cy="49534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4" y="9377318"/>
            <a:ext cx="2945659" cy="495347"/>
          </a:xfrm>
          <a:prstGeom prst="rect">
            <a:avLst/>
          </a:prstGeom>
        </p:spPr>
        <p:txBody>
          <a:bodyPr vert="horz" lIns="91440" tIns="45720" rIns="91440" bIns="45720" rtlCol="0" anchor="b"/>
          <a:lstStyle>
            <a:lvl1pPr algn="r">
              <a:defRPr sz="1200"/>
            </a:lvl1pPr>
          </a:lstStyle>
          <a:p>
            <a:fld id="{E867FFE1-D644-4AC2-A698-D91D4AA61EF5}" type="slidenum">
              <a:rPr lang="en-GB" smtClean="0"/>
              <a:t>‹#›</a:t>
            </a:fld>
            <a:endParaRPr lang="en-GB"/>
          </a:p>
        </p:txBody>
      </p:sp>
    </p:spTree>
    <p:extLst>
      <p:ext uri="{BB962C8B-B14F-4D97-AF65-F5344CB8AC3E}">
        <p14:creationId xmlns:p14="http://schemas.microsoft.com/office/powerpoint/2010/main" val="31222863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4" y="0"/>
            <a:ext cx="2945659" cy="495348"/>
          </a:xfrm>
          <a:prstGeom prst="rect">
            <a:avLst/>
          </a:prstGeom>
        </p:spPr>
        <p:txBody>
          <a:bodyPr vert="horz" lIns="91440" tIns="45720" rIns="91440" bIns="45720" rtlCol="0"/>
          <a:lstStyle>
            <a:lvl1pPr algn="r">
              <a:defRPr sz="1200"/>
            </a:lvl1pPr>
          </a:lstStyle>
          <a:p>
            <a:fld id="{889D642E-375B-4B6C-9A08-D0EF4DEE96CB}" type="datetimeFigureOut">
              <a:rPr lang="en-GB" smtClean="0"/>
              <a:t>03/10/2022</a:t>
            </a:fld>
            <a:endParaRPr lang="en-GB"/>
          </a:p>
        </p:txBody>
      </p:sp>
      <p:sp>
        <p:nvSpPr>
          <p:cNvPr id="4" name="Slide Image Placeholder 3"/>
          <p:cNvSpPr>
            <a:spLocks noGrp="1" noRot="1" noChangeAspect="1"/>
          </p:cNvSpPr>
          <p:nvPr>
            <p:ph type="sldImg" idx="2"/>
          </p:nvPr>
        </p:nvSpPr>
        <p:spPr>
          <a:xfrm>
            <a:off x="438150" y="1236663"/>
            <a:ext cx="5921375" cy="333057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51220"/>
            <a:ext cx="5438140" cy="3887361"/>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1" y="9377318"/>
            <a:ext cx="2945659" cy="49534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4" y="9377318"/>
            <a:ext cx="2945659" cy="495347"/>
          </a:xfrm>
          <a:prstGeom prst="rect">
            <a:avLst/>
          </a:prstGeom>
        </p:spPr>
        <p:txBody>
          <a:bodyPr vert="horz" lIns="91440" tIns="45720" rIns="91440" bIns="45720" rtlCol="0" anchor="b"/>
          <a:lstStyle>
            <a:lvl1pPr algn="r">
              <a:defRPr sz="1200"/>
            </a:lvl1pPr>
          </a:lstStyle>
          <a:p>
            <a:fld id="{A25B4BE4-2004-4494-AD8A-6209C7B637E4}" type="slidenum">
              <a:rPr lang="en-GB" smtClean="0"/>
              <a:t>‹#›</a:t>
            </a:fld>
            <a:endParaRPr lang="en-GB"/>
          </a:p>
        </p:txBody>
      </p:sp>
    </p:spTree>
    <p:extLst>
      <p:ext uri="{BB962C8B-B14F-4D97-AF65-F5344CB8AC3E}">
        <p14:creationId xmlns:p14="http://schemas.microsoft.com/office/powerpoint/2010/main" val="14062200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translation-council-support-group.web.cern.ch/style-guides"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s://sce-dep.web.cern.ch/mobility/car-sharing" TargetMode="External"/><Relationship Id="rId2" Type="http://schemas.openxmlformats.org/officeDocument/2006/relationships/slide" Target="../slides/slide31.xml"/><Relationship Id="rId1" Type="http://schemas.openxmlformats.org/officeDocument/2006/relationships/notesMaster" Target="../notesMasters/notesMaster1.xml"/><Relationship Id="rId5" Type="http://schemas.openxmlformats.org/officeDocument/2006/relationships/hyperlink" Target="https://sce-dep.web.cern.ch/sites/default/files/User%20path%20guide%20GLIDE.pdf" TargetMode="External"/><Relationship Id="rId4" Type="http://schemas.openxmlformats.org/officeDocument/2006/relationships/hyperlink" Target="https://app.glide.io/"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s://admin-eguide.web.cern.ch/en/node/291" TargetMode="External"/><Relationship Id="rId2" Type="http://schemas.openxmlformats.org/officeDocument/2006/relationships/slide" Target="../slides/slide35.xml"/><Relationship Id="rId1" Type="http://schemas.openxmlformats.org/officeDocument/2006/relationships/notesMaster" Target="../notesMasters/notesMaster1.xml"/><Relationship Id="rId4" Type="http://schemas.openxmlformats.org/officeDocument/2006/relationships/hyperlink" Target="https://admin-eguide.web.cern.ch/node/352#3" TargetMode="Externa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3" Type="http://schemas.openxmlformats.org/officeDocument/2006/relationships/hyperlink" Target="https://lms.cern.ch/ekp/servlet/ekp?CID=EKP000043535&amp;TX=FORMAT1&amp;BACKTOCATALOG=Y&amp;DECORATEPAGE=N" TargetMode="External"/><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a:t>
            </a:fld>
            <a:endParaRPr lang="en-GB" dirty="0"/>
          </a:p>
        </p:txBody>
      </p:sp>
    </p:spTree>
    <p:extLst>
      <p:ext uri="{BB962C8B-B14F-4D97-AF65-F5344CB8AC3E}">
        <p14:creationId xmlns:p14="http://schemas.microsoft.com/office/powerpoint/2010/main" val="39096741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Erwin</a:t>
            </a:r>
          </a:p>
        </p:txBody>
      </p:sp>
      <p:sp>
        <p:nvSpPr>
          <p:cNvPr id="4" name="Slide Number Placeholder 3"/>
          <p:cNvSpPr>
            <a:spLocks noGrp="1"/>
          </p:cNvSpPr>
          <p:nvPr>
            <p:ph type="sldNum" sz="quarter" idx="5"/>
          </p:nvPr>
        </p:nvSpPr>
        <p:spPr/>
        <p:txBody>
          <a:bodyPr/>
          <a:lstStyle/>
          <a:p>
            <a:fld id="{A25B4BE4-2004-4494-AD8A-6209C7B637E4}" type="slidenum">
              <a:rPr lang="en-GB" smtClean="0"/>
              <a:t>10</a:t>
            </a:fld>
            <a:endParaRPr lang="en-GB"/>
          </a:p>
        </p:txBody>
      </p:sp>
    </p:spTree>
    <p:extLst>
      <p:ext uri="{BB962C8B-B14F-4D97-AF65-F5344CB8AC3E}">
        <p14:creationId xmlns:p14="http://schemas.microsoft.com/office/powerpoint/2010/main" val="18320912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Erwin</a:t>
            </a:r>
            <a:br>
              <a:rPr lang="en-GB" dirty="0" smtClean="0"/>
            </a:br>
            <a:endParaRPr lang="en-GB" dirty="0"/>
          </a:p>
          <a:p>
            <a:r>
              <a:rPr lang="en-GB" dirty="0"/>
              <a:t>In</a:t>
            </a:r>
            <a:r>
              <a:rPr lang="en-GB" baseline="0" dirty="0"/>
              <a:t> the CERN Phonebook, you can find out where people their phone number, but also where they have their office.</a:t>
            </a:r>
          </a:p>
          <a:p>
            <a:r>
              <a:rPr lang="en-GB" baseline="0" dirty="0"/>
              <a:t>For example, Kyriaki has her office in building 5, on the ground floor, and the office number is 001, in the beginning of the corridor on the side with </a:t>
            </a:r>
            <a:r>
              <a:rPr lang="en-GB" baseline="0" dirty="0" err="1"/>
              <a:t>oneven</a:t>
            </a:r>
            <a:r>
              <a:rPr lang="en-GB" baseline="0" dirty="0"/>
              <a:t> numbers.</a:t>
            </a:r>
            <a:br>
              <a:rPr lang="en-GB" baseline="0" dirty="0"/>
            </a:br>
            <a:r>
              <a:rPr lang="en-GB" baseline="0" dirty="0"/>
              <a:t>And now your first lesson in French !</a:t>
            </a:r>
            <a:br>
              <a:rPr lang="en-GB" baseline="0" dirty="0"/>
            </a:br>
            <a:r>
              <a:rPr lang="en-GB" baseline="0" dirty="0"/>
              <a:t>R comes from </a:t>
            </a:r>
            <a:r>
              <a:rPr lang="en-GB" baseline="0" dirty="0" err="1"/>
              <a:t>Rez</a:t>
            </a:r>
            <a:r>
              <a:rPr lang="en-GB" baseline="0" dirty="0"/>
              <a:t> de </a:t>
            </a:r>
            <a:r>
              <a:rPr lang="en-GB" baseline="0" dirty="0" err="1"/>
              <a:t>chaussee</a:t>
            </a:r>
            <a:r>
              <a:rPr lang="en-GB" baseline="0" dirty="0"/>
              <a:t>, meaning ground floor and the basement is indicated by an S from Sous-sol.</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11</a:t>
            </a:fld>
            <a:endParaRPr lang="en-GB"/>
          </a:p>
        </p:txBody>
      </p:sp>
    </p:spTree>
    <p:extLst>
      <p:ext uri="{BB962C8B-B14F-4D97-AF65-F5344CB8AC3E}">
        <p14:creationId xmlns:p14="http://schemas.microsoft.com/office/powerpoint/2010/main" val="26461437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p>
          <a:p>
            <a:r>
              <a:rPr lang="fr-CH" dirty="0"/>
              <a:t>************************</a:t>
            </a:r>
            <a:endParaRPr lang="en-GB" dirty="0"/>
          </a:p>
          <a:p>
            <a:pPr marL="0" indent="0">
              <a:buFontTx/>
              <a:buNone/>
            </a:pPr>
            <a:r>
              <a:rPr lang="en-US" baseline="0" dirty="0"/>
              <a:t>The Globe is building with a history similar to the Eiffel tower.</a:t>
            </a:r>
          </a:p>
          <a:p>
            <a:pPr marL="0" indent="0">
              <a:buFontTx/>
              <a:buNone/>
            </a:pPr>
            <a:endParaRPr lang="en-US" baseline="0" dirty="0"/>
          </a:p>
          <a:p>
            <a:pPr marL="0" indent="0">
              <a:buFontTx/>
              <a:buNone/>
            </a:pPr>
            <a:r>
              <a:rPr lang="en-US" baseline="0" dirty="0"/>
              <a:t>Built for a national exhibition in Switzerland in 2002, which lasted 6 months, it was located near the lake of Neuchatel and called at that time the </a:t>
            </a:r>
            <a:r>
              <a:rPr lang="en-US" baseline="0" dirty="0" err="1"/>
              <a:t>Palais</a:t>
            </a:r>
            <a:r>
              <a:rPr lang="en-US" baseline="0" dirty="0"/>
              <a:t> de </a:t>
            </a:r>
            <a:r>
              <a:rPr lang="en-US" baseline="0" dirty="0" err="1"/>
              <a:t>l’equilibre</a:t>
            </a:r>
            <a:r>
              <a:rPr lang="en-US" baseline="0" dirty="0"/>
              <a:t>.</a:t>
            </a:r>
          </a:p>
          <a:p>
            <a:pPr marL="0" indent="0">
              <a:buFontTx/>
              <a:buNone/>
            </a:pPr>
            <a:r>
              <a:rPr lang="en-US" baseline="0" dirty="0"/>
              <a:t>This name is however no longer used.</a:t>
            </a:r>
          </a:p>
          <a:p>
            <a:pPr marL="0" indent="0">
              <a:buFontTx/>
              <a:buNone/>
            </a:pPr>
            <a:r>
              <a:rPr lang="en-US" baseline="0" dirty="0"/>
              <a:t>At the end of the exhibition, it was dismantled and the Swiss </a:t>
            </a:r>
            <a:r>
              <a:rPr lang="en-US" baseline="0" dirty="0" err="1"/>
              <a:t>Governement</a:t>
            </a:r>
            <a:r>
              <a:rPr lang="en-US" baseline="0" dirty="0"/>
              <a:t> offered to re-build it on the CERN site.</a:t>
            </a:r>
          </a:p>
          <a:p>
            <a:pPr marL="0" indent="0">
              <a:buFontTx/>
              <a:buNone/>
            </a:pPr>
            <a:r>
              <a:rPr lang="en-US" baseline="0" dirty="0"/>
              <a:t>The building technique is quite unique : they start with top crown, which is on a temporary platform. Once all the beams are put in circle, the platform is dismantled : the crown holds everything together.</a:t>
            </a:r>
          </a:p>
          <a:p>
            <a:pPr marL="0" indent="0">
              <a:buFontTx/>
              <a:buNone/>
            </a:pPr>
            <a:r>
              <a:rPr lang="en-US" baseline="0" dirty="0"/>
              <a:t>The shape of the building represents the planet Earth (outer layer to protect the building against Sun and other elements, just like the atmosphere does).</a:t>
            </a:r>
          </a:p>
          <a:p>
            <a:pPr marL="0" indent="0">
              <a:buFontTx/>
              <a:buNone/>
            </a:pPr>
            <a:r>
              <a:rPr lang="en-US" baseline="0" dirty="0"/>
              <a:t>The Globe has become a landmark in the Geneva area.</a:t>
            </a:r>
          </a:p>
          <a:p>
            <a:pPr marL="0" indent="0">
              <a:buFontTx/>
              <a:buNone/>
            </a:pPr>
            <a:endParaRPr lang="en-US" baseline="0" dirty="0"/>
          </a:p>
          <a:p>
            <a:pPr marL="0" indent="0">
              <a:buFontTx/>
              <a:buNone/>
            </a:pPr>
            <a:r>
              <a:rPr lang="en-US" baseline="0" dirty="0"/>
              <a:t>If you want to know more about it, here is a link :</a:t>
            </a:r>
          </a:p>
          <a:p>
            <a:pPr marL="0" indent="0">
              <a:buFontTx/>
              <a:buNone/>
            </a:pPr>
            <a:r>
              <a:rPr lang="en-US" baseline="0" dirty="0"/>
              <a:t>https://visit.cern/globe/history-globe </a:t>
            </a:r>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12</a:t>
            </a:fld>
            <a:endParaRPr lang="en-GB"/>
          </a:p>
        </p:txBody>
      </p:sp>
    </p:spTree>
    <p:extLst>
      <p:ext uri="{BB962C8B-B14F-4D97-AF65-F5344CB8AC3E}">
        <p14:creationId xmlns:p14="http://schemas.microsoft.com/office/powerpoint/2010/main" val="25022603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Kyriaki</a:t>
            </a:r>
            <a:endParaRPr lang="fr-CH" dirty="0"/>
          </a:p>
          <a:p>
            <a:r>
              <a:rPr lang="fr-CH" dirty="0"/>
              <a:t>************************</a:t>
            </a:r>
            <a:endParaRPr lang="en-GB" dirty="0"/>
          </a:p>
          <a:p>
            <a:r>
              <a:rPr lang="en-GB" dirty="0"/>
              <a:t>Ready to start with the real quiz</a:t>
            </a:r>
            <a:r>
              <a:rPr lang="en-GB" baseline="0" dirty="0"/>
              <a:t> ?</a:t>
            </a:r>
          </a:p>
          <a:p>
            <a:r>
              <a:rPr lang="en-GB" baseline="0" dirty="0"/>
              <a:t>We first have a few questions about CERN as an international organisation.</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13</a:t>
            </a:fld>
            <a:endParaRPr lang="en-US"/>
          </a:p>
        </p:txBody>
      </p:sp>
    </p:spTree>
    <p:extLst>
      <p:ext uri="{BB962C8B-B14F-4D97-AF65-F5344CB8AC3E}">
        <p14:creationId xmlns:p14="http://schemas.microsoft.com/office/powerpoint/2010/main" val="3857863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Erwin</a:t>
            </a:r>
            <a:r>
              <a:rPr lang="fr-CH" baseline="0" dirty="0" smtClean="0"/>
              <a:t> </a:t>
            </a:r>
            <a:br>
              <a:rPr lang="fr-CH" baseline="0" dirty="0" smtClean="0"/>
            </a:br>
            <a:endParaRPr lang="fr-CH" dirty="0" smtClean="0"/>
          </a:p>
          <a:p>
            <a:r>
              <a:rPr lang="fr-CH" dirty="0" err="1" smtClean="0"/>
              <a:t>Stats</a:t>
            </a:r>
            <a:r>
              <a:rPr lang="fr-CH" dirty="0" smtClean="0"/>
              <a:t> </a:t>
            </a:r>
            <a:r>
              <a:rPr lang="fr-CH" dirty="0"/>
              <a:t>2021 : </a:t>
            </a:r>
            <a:r>
              <a:rPr lang="fr-CH" dirty="0" smtClean="0"/>
              <a:t>https://cds.cern.ch/record/2809746/files/CERN-HR-STAFF-STAT-2021-RESTR.pdf</a:t>
            </a:r>
            <a:br>
              <a:rPr lang="fr-CH" dirty="0" smtClean="0"/>
            </a:br>
            <a:r>
              <a:rPr lang="fr-CH" dirty="0" smtClean="0"/>
              <a:t/>
            </a:r>
            <a:br>
              <a:rPr lang="fr-CH" dirty="0" smtClean="0"/>
            </a:br>
            <a:r>
              <a:rPr lang="fr-CH" dirty="0" smtClean="0"/>
              <a:t>************************</a:t>
            </a:r>
            <a:endParaRPr lang="en-GB" dirty="0"/>
          </a:p>
          <a:p>
            <a:r>
              <a:rPr lang="en-GB" dirty="0"/>
              <a:t>If you answered 2 </a:t>
            </a:r>
            <a:r>
              <a:rPr lang="en-GB" dirty="0" smtClean="0"/>
              <a:t>670</a:t>
            </a:r>
            <a:r>
              <a:rPr lang="en-GB" dirty="0"/>
              <a:t>, then you probably</a:t>
            </a:r>
            <a:r>
              <a:rPr lang="en-GB" baseline="0" dirty="0"/>
              <a:t> only took into account the staff members (click).</a:t>
            </a:r>
          </a:p>
          <a:p>
            <a:r>
              <a:rPr lang="en-GB" baseline="0" dirty="0"/>
              <a:t>But on top of the staff, we also have </a:t>
            </a:r>
            <a:r>
              <a:rPr lang="en-GB" baseline="0" dirty="0" smtClean="0"/>
              <a:t>780 </a:t>
            </a:r>
            <a:r>
              <a:rPr lang="en-GB" baseline="0" dirty="0"/>
              <a:t>fellows (click).</a:t>
            </a:r>
          </a:p>
          <a:p>
            <a:r>
              <a:rPr lang="en-GB" baseline="0" dirty="0"/>
              <a:t>The staff members and fellows together are the employed members of the personnel or MPE (click): CERN is their employer.</a:t>
            </a:r>
          </a:p>
          <a:p>
            <a:endParaRPr lang="en-GB" baseline="0" dirty="0"/>
          </a:p>
          <a:p>
            <a:r>
              <a:rPr lang="en-GB" baseline="0" dirty="0"/>
              <a:t>But besides these more than 3 </a:t>
            </a:r>
            <a:r>
              <a:rPr lang="en-GB" baseline="0" dirty="0" smtClean="0"/>
              <a:t>450 </a:t>
            </a:r>
            <a:r>
              <a:rPr lang="en-GB" baseline="0" dirty="0"/>
              <a:t>people, there are also many people who have a contract with CERN, although it is not an employment contract :</a:t>
            </a:r>
          </a:p>
          <a:p>
            <a:pPr marL="171450" indent="-171450">
              <a:buFontTx/>
              <a:buChar char="-"/>
            </a:pPr>
            <a:r>
              <a:rPr lang="en-GB" baseline="0" dirty="0"/>
              <a:t>First of all, we have more than </a:t>
            </a:r>
            <a:r>
              <a:rPr lang="en-GB" baseline="0" dirty="0" smtClean="0"/>
              <a:t>11 </a:t>
            </a:r>
            <a:r>
              <a:rPr lang="en-GB" baseline="0" dirty="0"/>
              <a:t>2</a:t>
            </a:r>
            <a:r>
              <a:rPr lang="en-GB" baseline="0" dirty="0" smtClean="0"/>
              <a:t>00 </a:t>
            </a:r>
            <a:r>
              <a:rPr lang="en-GB" baseline="0" dirty="0"/>
              <a:t>users (click) who are working in scientific collaborations</a:t>
            </a:r>
          </a:p>
          <a:p>
            <a:pPr marL="171450" indent="-171450">
              <a:buFontTx/>
              <a:buChar char="-"/>
            </a:pPr>
            <a:r>
              <a:rPr lang="en-GB" baseline="0" dirty="0"/>
              <a:t>And also more than </a:t>
            </a:r>
            <a:r>
              <a:rPr lang="en-GB" baseline="0" dirty="0" smtClean="0"/>
              <a:t>1000 associates</a:t>
            </a:r>
            <a:endParaRPr lang="en-GB" baseline="0" dirty="0"/>
          </a:p>
          <a:p>
            <a:pPr marL="171450" indent="-171450">
              <a:buFontTx/>
              <a:buChar char="-"/>
            </a:pPr>
            <a:r>
              <a:rPr lang="en-GB" baseline="0" dirty="0"/>
              <a:t>And more than </a:t>
            </a:r>
            <a:r>
              <a:rPr lang="en-GB" baseline="0" dirty="0" smtClean="0"/>
              <a:t>550 </a:t>
            </a:r>
            <a:r>
              <a:rPr lang="en-GB" baseline="0" dirty="0"/>
              <a:t>students</a:t>
            </a:r>
          </a:p>
          <a:p>
            <a:pPr marL="0" indent="0">
              <a:buFontTx/>
              <a:buNone/>
            </a:pPr>
            <a:endParaRPr lang="en-GB" baseline="0" dirty="0"/>
          </a:p>
          <a:p>
            <a:pPr marL="0" indent="0">
              <a:buFontTx/>
              <a:buNone/>
            </a:pPr>
            <a:r>
              <a:rPr lang="en-GB" baseline="0" dirty="0"/>
              <a:t>All together </a:t>
            </a:r>
            <a:r>
              <a:rPr lang="en-GB" baseline="0" dirty="0" smtClean="0"/>
              <a:t>approximately 13 </a:t>
            </a:r>
            <a:r>
              <a:rPr lang="en-GB" baseline="0" dirty="0"/>
              <a:t>000 people who have a contract of association with CERN.</a:t>
            </a:r>
          </a:p>
          <a:p>
            <a:pPr marL="0" indent="0">
              <a:buFontTx/>
              <a:buNone/>
            </a:pPr>
            <a:endParaRPr lang="en-GB" baseline="0" dirty="0"/>
          </a:p>
          <a:p>
            <a:pPr marL="0" indent="0">
              <a:buFontTx/>
              <a:buNone/>
            </a:pPr>
            <a:r>
              <a:rPr lang="en-GB" baseline="0" dirty="0"/>
              <a:t>Both MPE and MPA are considered </a:t>
            </a:r>
            <a:r>
              <a:rPr lang="en-GB" baseline="0" dirty="0" err="1"/>
              <a:t>MoP</a:t>
            </a:r>
            <a:r>
              <a:rPr lang="en-GB" baseline="0" dirty="0"/>
              <a:t>, and you are a member of that big family of more than 16 </a:t>
            </a:r>
            <a:r>
              <a:rPr lang="en-GB" baseline="0" dirty="0" smtClean="0"/>
              <a:t>200 </a:t>
            </a:r>
            <a:r>
              <a:rPr lang="en-GB" baseline="0" dirty="0"/>
              <a:t>people</a:t>
            </a:r>
            <a:r>
              <a:rPr lang="en-GB" baseline="0" dirty="0" smtClean="0"/>
              <a:t>.</a:t>
            </a:r>
          </a:p>
          <a:p>
            <a:pPr marL="0" indent="0">
              <a:buFontTx/>
              <a:buNone/>
            </a:pPr>
            <a:endParaRPr lang="en-US" baseline="0" dirty="0" smtClean="0"/>
          </a:p>
          <a:p>
            <a:pPr marL="0" indent="0">
              <a:buFontTx/>
              <a:buNone/>
            </a:pPr>
            <a:r>
              <a:rPr lang="en-US" b="1" baseline="0" dirty="0" smtClean="0"/>
              <a:t>Kyriaki : How many people on the CERN site on an average day ?</a:t>
            </a:r>
            <a:endParaRPr lang="en-GB" b="1" baseline="0" dirty="0"/>
          </a:p>
          <a:p>
            <a:pPr marL="0" indent="0">
              <a:buFontTx/>
              <a:buNone/>
            </a:pPr>
            <a:endParaRPr lang="en-GB" baseline="0" dirty="0"/>
          </a:p>
          <a:p>
            <a:pPr marL="0" indent="0">
              <a:buFontTx/>
              <a:buNone/>
            </a:pPr>
            <a:r>
              <a:rPr lang="en-GB" baseline="0" dirty="0"/>
              <a:t>Not all users are present at CERN every day. Note also that there is also personnel from contractors which can be working on the CERN site : there are more than 4 500 such people with an active registration, and some of them come here every day while others come only for the duration of a specific intervention.</a:t>
            </a:r>
            <a:endParaRPr lang="en-GB" baseline="-25000" dirty="0"/>
          </a:p>
          <a:p>
            <a:pPr marL="171450" indent="-171450">
              <a:buFontTx/>
              <a:buChar char="-"/>
            </a:pPr>
            <a:endParaRPr lang="en-GB" baseline="0" dirty="0"/>
          </a:p>
          <a:p>
            <a:pPr marL="0" indent="0">
              <a:buFontTx/>
              <a:buNone/>
            </a:pPr>
            <a:r>
              <a:rPr lang="en-US" baseline="0" dirty="0"/>
              <a:t>Presence on CERN site : </a:t>
            </a:r>
          </a:p>
          <a:p>
            <a:pPr marL="171450" indent="-171450">
              <a:buFontTx/>
              <a:buChar char="-"/>
            </a:pPr>
            <a:r>
              <a:rPr lang="en-US" baseline="0" dirty="0"/>
              <a:t>before COVID : average of 7200 people on a normal weekday (of which 1800 contractors)</a:t>
            </a:r>
          </a:p>
          <a:p>
            <a:pPr marL="171450" indent="-171450">
              <a:buFontTx/>
              <a:buChar char="-"/>
            </a:pPr>
            <a:r>
              <a:rPr lang="en-US" baseline="0" dirty="0"/>
              <a:t>now (May 2022) : average of 6500 people (including 1500 contractors)</a:t>
            </a:r>
          </a:p>
          <a:p>
            <a:pPr marL="0" indent="0">
              <a:buFontTx/>
              <a:buNone/>
            </a:pPr>
            <a:r>
              <a:rPr lang="en-US" baseline="0" dirty="0"/>
              <a:t>(Source : data presented at ED by Katy Foraz).</a:t>
            </a:r>
            <a:endParaRPr lang="en-GB" baseline="0" dirty="0"/>
          </a:p>
          <a:p>
            <a:pPr marL="171450" indent="-171450">
              <a:buFontTx/>
              <a:buChar char="-"/>
            </a:pPr>
            <a:endParaRPr lang="en-GB"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14</a:t>
            </a:fld>
            <a:endParaRPr lang="en-GB"/>
          </a:p>
        </p:txBody>
      </p:sp>
    </p:spTree>
    <p:extLst>
      <p:ext uri="{BB962C8B-B14F-4D97-AF65-F5344CB8AC3E}">
        <p14:creationId xmlns:p14="http://schemas.microsoft.com/office/powerpoint/2010/main" val="17884178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Kyriaki</a:t>
            </a:r>
            <a:br>
              <a:rPr lang="fr-CH" dirty="0" smtClean="0"/>
            </a:br>
            <a:r>
              <a:rPr lang="fr-CH" dirty="0" smtClean="0"/>
              <a:t>************************</a:t>
            </a:r>
            <a:endParaRPr lang="fr-CH" dirty="0"/>
          </a:p>
          <a:p>
            <a:r>
              <a:rPr lang="fr-CH" dirty="0"/>
              <a:t>Sources</a:t>
            </a:r>
            <a:r>
              <a:rPr lang="fr-CH" baseline="0" dirty="0"/>
              <a:t> : </a:t>
            </a:r>
          </a:p>
          <a:p>
            <a:r>
              <a:rPr lang="fr-CH" baseline="0" dirty="0"/>
              <a:t>- https://cds.cern.ch/record/2799098?ln=en (budget 2022)</a:t>
            </a:r>
            <a:br>
              <a:rPr lang="fr-CH" baseline="0" dirty="0"/>
            </a:br>
            <a:r>
              <a:rPr lang="fr-CH" baseline="0" dirty="0"/>
              <a:t>- https://cds.cern.ch/record/2790156 (</a:t>
            </a:r>
            <a:r>
              <a:rPr lang="fr-CH" baseline="0" dirty="0" err="1"/>
              <a:t>map</a:t>
            </a:r>
            <a:r>
              <a:rPr lang="fr-CH" baseline="0" dirty="0"/>
              <a:t> </a:t>
            </a:r>
            <a:r>
              <a:rPr lang="fr-CH" baseline="0" dirty="0" err="1"/>
              <a:t>member</a:t>
            </a:r>
            <a:r>
              <a:rPr lang="fr-CH" baseline="0" dirty="0"/>
              <a:t> states)</a:t>
            </a:r>
          </a:p>
          <a:p>
            <a:endParaRPr lang="en-GB" dirty="0"/>
          </a:p>
          <a:p>
            <a:r>
              <a:rPr lang="en-GB" dirty="0"/>
              <a:t>The CERN member states are indeed providing</a:t>
            </a:r>
            <a:r>
              <a:rPr lang="en-GB" baseline="0" dirty="0"/>
              <a:t> 84 % of CERN’s budget. (click)</a:t>
            </a:r>
          </a:p>
          <a:p>
            <a:r>
              <a:rPr lang="en-GB" baseline="0" dirty="0"/>
              <a:t>There are today 23 Member states – originally when CERN was founded, there were only 12 countries. (click)</a:t>
            </a:r>
          </a:p>
          <a:p>
            <a:r>
              <a:rPr lang="en-GB" baseline="0" dirty="0"/>
              <a:t>In order to have a fair sharing of the cost, the contributions are calculated as a certain percentage of the National Income. </a:t>
            </a:r>
          </a:p>
          <a:p>
            <a:endParaRPr lang="en-GB" baseline="0" dirty="0"/>
          </a:p>
          <a:p>
            <a:r>
              <a:rPr lang="en-GB" baseline="0" dirty="0"/>
              <a:t>And were does the remaining 16% comes from ?</a:t>
            </a:r>
          </a:p>
          <a:p>
            <a:endParaRPr lang="en-GB" baseline="0" dirty="0"/>
          </a:p>
          <a:p>
            <a:r>
              <a:rPr lang="en-GB" baseline="0" dirty="0"/>
              <a:t>Well, CERN also has associated member states, who pay a reduced contribution compared to the members states. This amounts to 2% of the budget.</a:t>
            </a:r>
          </a:p>
          <a:p>
            <a:r>
              <a:rPr lang="en-GB" baseline="0" dirty="0"/>
              <a:t>The remaining 14% of the budget come a variety of sources : special contributions from certain countries or institutes, participation of the European Commission, income from knowledge transfer activities, donations to CERN, …)</a:t>
            </a:r>
          </a:p>
          <a:p>
            <a:endParaRPr lang="en-GB" baseline="0" dirty="0"/>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15</a:t>
            </a:fld>
            <a:endParaRPr lang="en-US"/>
          </a:p>
        </p:txBody>
      </p:sp>
    </p:spTree>
    <p:extLst>
      <p:ext uri="{BB962C8B-B14F-4D97-AF65-F5344CB8AC3E}">
        <p14:creationId xmlns:p14="http://schemas.microsoft.com/office/powerpoint/2010/main" val="29723263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p>
          <a:p>
            <a:r>
              <a:rPr lang="fr-CH" dirty="0"/>
              <a:t>************************</a:t>
            </a:r>
            <a:endParaRPr lang="en-GB" dirty="0"/>
          </a:p>
          <a:p>
            <a:r>
              <a:rPr lang="fr-CH" baseline="0" dirty="0"/>
              <a:t>- https://cds.cern.ch/record/2799098?ln=en (budget 2022)</a:t>
            </a:r>
            <a:endParaRPr lang="en-US" dirty="0"/>
          </a:p>
          <a:p>
            <a:r>
              <a:rPr lang="en-US" dirty="0"/>
              <a:t>The</a:t>
            </a:r>
            <a:r>
              <a:rPr lang="en-US" baseline="0" dirty="0"/>
              <a:t> correct answer is indeed </a:t>
            </a:r>
            <a:r>
              <a:rPr lang="en-US" baseline="0" dirty="0" smtClean="0"/>
              <a:t>140 million </a:t>
            </a:r>
            <a:r>
              <a:rPr lang="en-US" baseline="0" dirty="0"/>
              <a:t>Swiss francs, B</a:t>
            </a:r>
            <a:r>
              <a:rPr lang="en-US" baseline="0" dirty="0" smtClean="0"/>
              <a:t>.</a:t>
            </a:r>
            <a:endParaRPr lang="en-US" baseline="0" dirty="0"/>
          </a:p>
        </p:txBody>
      </p:sp>
      <p:sp>
        <p:nvSpPr>
          <p:cNvPr id="4" name="Slide Number Placeholder 3"/>
          <p:cNvSpPr>
            <a:spLocks noGrp="1"/>
          </p:cNvSpPr>
          <p:nvPr>
            <p:ph type="sldNum" sz="quarter" idx="10"/>
          </p:nvPr>
        </p:nvSpPr>
        <p:spPr/>
        <p:txBody>
          <a:bodyPr/>
          <a:lstStyle/>
          <a:p>
            <a:fld id="{6FCA74A4-F605-41B5-921E-61A9A8B92EE3}" type="slidenum">
              <a:rPr lang="en-US" smtClean="0"/>
              <a:t>16</a:t>
            </a:fld>
            <a:endParaRPr lang="en-US"/>
          </a:p>
        </p:txBody>
      </p:sp>
    </p:spTree>
    <p:extLst>
      <p:ext uri="{BB962C8B-B14F-4D97-AF65-F5344CB8AC3E}">
        <p14:creationId xmlns:p14="http://schemas.microsoft.com/office/powerpoint/2010/main" val="1465414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p>
          <a:p>
            <a:r>
              <a:rPr lang="fr-CH" dirty="0"/>
              <a:t>************************</a:t>
            </a:r>
            <a:endParaRPr lang="en-GB" dirty="0"/>
          </a:p>
          <a:p>
            <a:pPr marL="228600" indent="-228600">
              <a:buAutoNum type="arabicPeriod"/>
            </a:pPr>
            <a:r>
              <a:rPr lang="en-US" baseline="0" dirty="0"/>
              <a:t>CERN has a Medium term plan : </a:t>
            </a:r>
            <a:r>
              <a:rPr lang="en-GB" dirty="0"/>
              <a:t>The MTP describes CERN’s scientific and financial strategy for the next five years along with a longer-term view over ten years.</a:t>
            </a:r>
            <a:r>
              <a:rPr lang="en-US" baseline="0" dirty="0"/>
              <a:t> This plan is updated annually and also includes a precise budget for the following year. This budget is voted by the Council in the year before. So E was not correct.</a:t>
            </a:r>
            <a:endParaRPr lang="en-US" dirty="0"/>
          </a:p>
          <a:p>
            <a:pPr marL="228600" indent="-228600">
              <a:buAutoNum type="arabicPeriod"/>
            </a:pPr>
            <a:r>
              <a:rPr lang="en-US" dirty="0"/>
              <a:t>CERN</a:t>
            </a:r>
            <a:r>
              <a:rPr lang="en-US" baseline="0" dirty="0"/>
              <a:t> has its seat in Geneva, Switzerland, only the Swiss franc is </a:t>
            </a:r>
            <a:r>
              <a:rPr lang="en-US" baseline="0" dirty="0" err="1"/>
              <a:t>udes</a:t>
            </a:r>
            <a:r>
              <a:rPr lang="en-US" baseline="0" dirty="0"/>
              <a:t> as its official currency. So you could disregard the answers C and who were expressed in other European currencies.</a:t>
            </a:r>
          </a:p>
          <a:p>
            <a:pPr marL="228600" indent="-228600">
              <a:buAutoNum type="arabicPeriod"/>
            </a:pPr>
            <a:r>
              <a:rPr lang="en-US" baseline="0" dirty="0"/>
              <a:t>You will very often see </a:t>
            </a:r>
            <a:r>
              <a:rPr lang="en-US" baseline="0" dirty="0" err="1"/>
              <a:t>kCHF</a:t>
            </a:r>
            <a:r>
              <a:rPr lang="en-US" baseline="0" dirty="0"/>
              <a:t> and MCHF, so it is worth to explain it</a:t>
            </a:r>
          </a:p>
          <a:p>
            <a:pPr marL="228600" indent="-228600">
              <a:buAutoNum type="arabicPeriod"/>
            </a:pPr>
            <a:r>
              <a:rPr lang="en-US" baseline="0" dirty="0"/>
              <a:t>The correct answer is B : 1405 million Swiss francs, which is 1.4 billion Swiss francs</a:t>
            </a:r>
          </a:p>
          <a:p>
            <a:pPr marL="228600" indent="-228600">
              <a:buAutoNum type="arabicPeriod"/>
            </a:pPr>
            <a:endParaRPr lang="en-GB" dirty="0"/>
          </a:p>
          <a:p>
            <a:endParaRPr lang="en-GB" dirty="0"/>
          </a:p>
          <a:p>
            <a:r>
              <a:rPr lang="en-GB" dirty="0"/>
              <a:t>4. We have at</a:t>
            </a:r>
            <a:r>
              <a:rPr lang="en-GB" baseline="0" dirty="0"/>
              <a:t> CERN a </a:t>
            </a:r>
            <a:r>
              <a:rPr lang="en-GB" baseline="0" dirty="0" err="1"/>
              <a:t>s</a:t>
            </a:r>
            <a:r>
              <a:rPr lang="en-GB" dirty="0" err="1"/>
              <a:t>tyleguide</a:t>
            </a:r>
            <a:r>
              <a:rPr lang="en-GB" dirty="0"/>
              <a:t> for how to write in</a:t>
            </a:r>
            <a:r>
              <a:rPr lang="en-GB" baseline="0" dirty="0"/>
              <a:t> CERN publications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hlinkClick r:id="rId3"/>
              </a:rPr>
              <a:t>https://translation-council-support-group.web.cern.ch/style-guides</a:t>
            </a:r>
            <a:r>
              <a:rPr lang="en-GB" sz="1200" dirty="0"/>
              <a:t> </a:t>
            </a:r>
            <a:endParaRPr lang="en-US" sz="2000" dirty="0"/>
          </a:p>
          <a:p>
            <a:endParaRPr lang="en-US" baseline="0" dirty="0"/>
          </a:p>
          <a:p>
            <a:r>
              <a:rPr lang="en-US" baseline="0" dirty="0"/>
              <a:t>Applied here :</a:t>
            </a:r>
          </a:p>
          <a:p>
            <a:pPr marL="171450" indent="-171450">
              <a:buFont typeface="Arial" panose="020B0604020202020204" pitchFamily="34" charset="0"/>
              <a:buChar char="•"/>
            </a:pPr>
            <a:r>
              <a:rPr lang="en-US" baseline="0" dirty="0"/>
              <a:t>Use space as 1000 separator (comma might be misleading)</a:t>
            </a:r>
          </a:p>
          <a:p>
            <a:pPr marL="171450" indent="-171450">
              <a:buFont typeface="Arial" panose="020B0604020202020204" pitchFamily="34" charset="0"/>
              <a:buChar char="•"/>
            </a:pPr>
            <a:r>
              <a:rPr lang="en-US" baseline="0" dirty="0"/>
              <a:t>Up to 4 figures : no space or comma</a:t>
            </a:r>
            <a:endParaRPr lang="en-GB" baseline="0" dirty="0"/>
          </a:p>
          <a:p>
            <a:endParaRPr lang="en-US" baseline="0" dirty="0"/>
          </a:p>
          <a:p>
            <a:endParaRPr lang="en-US" baseline="0" dirty="0"/>
          </a:p>
        </p:txBody>
      </p:sp>
      <p:sp>
        <p:nvSpPr>
          <p:cNvPr id="4" name="Slide Number Placeholder 3"/>
          <p:cNvSpPr>
            <a:spLocks noGrp="1"/>
          </p:cNvSpPr>
          <p:nvPr>
            <p:ph type="sldNum" sz="quarter" idx="10"/>
          </p:nvPr>
        </p:nvSpPr>
        <p:spPr/>
        <p:txBody>
          <a:bodyPr/>
          <a:lstStyle/>
          <a:p>
            <a:fld id="{6FCA74A4-F605-41B5-921E-61A9A8B92EE3}" type="slidenum">
              <a:rPr lang="en-US" smtClean="0"/>
              <a:t>17</a:t>
            </a:fld>
            <a:endParaRPr lang="en-US"/>
          </a:p>
        </p:txBody>
      </p:sp>
    </p:spTree>
    <p:extLst>
      <p:ext uri="{BB962C8B-B14F-4D97-AF65-F5344CB8AC3E}">
        <p14:creationId xmlns:p14="http://schemas.microsoft.com/office/powerpoint/2010/main" val="41618332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Kyriaki</a:t>
            </a:r>
          </a:p>
          <a:p>
            <a:r>
              <a:rPr lang="fr-CH" dirty="0" smtClean="0"/>
              <a:t>************************</a:t>
            </a:r>
            <a:endParaRPr lang="en-GB" dirty="0"/>
          </a:p>
          <a:p>
            <a:r>
              <a:rPr lang="en-US" dirty="0"/>
              <a:t>https://press.cern/biographies/fabiola-gianotti-born-1960-Italian </a:t>
            </a:r>
          </a:p>
          <a:p>
            <a:endParaRPr lang="en-US" dirty="0"/>
          </a:p>
          <a:p>
            <a:r>
              <a:rPr lang="en-US" dirty="0"/>
              <a:t>Fabiola</a:t>
            </a:r>
            <a:r>
              <a:rPr lang="en-US" baseline="0" dirty="0"/>
              <a:t> Gianotti is indeed CERN’s 1</a:t>
            </a:r>
            <a:r>
              <a:rPr lang="en-US" baseline="30000" dirty="0"/>
              <a:t>st</a:t>
            </a:r>
            <a:r>
              <a:rPr lang="en-US" baseline="0" dirty="0"/>
              <a:t> female Director General, since </a:t>
            </a:r>
            <a:r>
              <a:rPr lang="en-GB" dirty="0"/>
              <a:t>1</a:t>
            </a:r>
            <a:r>
              <a:rPr lang="en-GB" baseline="30000" dirty="0"/>
              <a:t>st</a:t>
            </a:r>
            <a:r>
              <a:rPr lang="en-GB" dirty="0"/>
              <a:t> January 2016. Like all DG’s, she has a mandate of 5 years. In some exceptional</a:t>
            </a:r>
            <a:r>
              <a:rPr lang="en-GB" baseline="0" dirty="0"/>
              <a:t> cases in the past, this has been extended, but usually we have a new DG every 5 years.</a:t>
            </a:r>
            <a:endParaRPr lang="en-US" baseline="0" dirty="0"/>
          </a:p>
          <a:p>
            <a:endParaRPr lang="en-GB" dirty="0"/>
          </a:p>
          <a:p>
            <a:r>
              <a:rPr lang="en-GB" dirty="0"/>
              <a:t>From 2009 to 2013, </a:t>
            </a:r>
            <a:r>
              <a:rPr lang="en-GB" baseline="0" dirty="0"/>
              <a:t> she was </a:t>
            </a:r>
            <a:r>
              <a:rPr lang="en-GB" dirty="0"/>
              <a:t>spokesperson for the ATLAS experiment, and had the task of presenting the results on the search for the Higgs boson in a seminar at CERN on 4 July 2012. This</a:t>
            </a:r>
            <a:r>
              <a:rPr lang="en-GB" baseline="0" dirty="0"/>
              <a:t> discovery led to the Nobel prize for Higgs and </a:t>
            </a:r>
            <a:r>
              <a:rPr lang="en-GB" baseline="0" dirty="0" err="1"/>
              <a:t>Englert</a:t>
            </a:r>
            <a:r>
              <a:rPr lang="en-GB" baseline="0" dirty="0"/>
              <a:t>.</a:t>
            </a:r>
          </a:p>
          <a:p>
            <a:endParaRPr lang="en-GB" dirty="0"/>
          </a:p>
          <a:p>
            <a:r>
              <a:rPr lang="en-GB" dirty="0"/>
              <a:t>Gianotti has</a:t>
            </a:r>
            <a:r>
              <a:rPr lang="en-GB" baseline="0" dirty="0"/>
              <a:t> been awarded several prizes, but not the Nobel prize.</a:t>
            </a:r>
          </a:p>
          <a:p>
            <a:endParaRPr lang="en-GB" dirty="0"/>
          </a:p>
          <a:p>
            <a:r>
              <a:rPr lang="en-GB" dirty="0"/>
              <a:t>In 2013, she was included among the “Top 100 most influential women” by Forbes magazine</a:t>
            </a:r>
            <a:r>
              <a:rPr lang="en-GB" baseline="0" dirty="0"/>
              <a:t>, and today she continues to figure in their top 100 of Power Women.</a:t>
            </a:r>
            <a:endParaRPr lang="en-US" dirty="0"/>
          </a:p>
          <a:p>
            <a:endParaRPr lang="en-US" dirty="0"/>
          </a:p>
          <a:p>
            <a:r>
              <a:rPr lang="en-GB" dirty="0"/>
              <a:t>https://www.forbes.com/profile/fabiola-gianotti/?list=power-women</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18</a:t>
            </a:fld>
            <a:endParaRPr lang="en-US"/>
          </a:p>
        </p:txBody>
      </p:sp>
    </p:spTree>
    <p:extLst>
      <p:ext uri="{BB962C8B-B14F-4D97-AF65-F5344CB8AC3E}">
        <p14:creationId xmlns:p14="http://schemas.microsoft.com/office/powerpoint/2010/main" val="39384603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p>
          <a:p>
            <a:r>
              <a:rPr lang="fr-CH" dirty="0"/>
              <a:t>************************</a:t>
            </a:r>
            <a:endParaRPr lang="en-GB" dirty="0"/>
          </a:p>
          <a:p>
            <a:r>
              <a:rPr lang="en-GB" dirty="0"/>
              <a:t>https://public-archive.web.cern.ch/public-archive/en/About/Nobels-en.html</a:t>
            </a:r>
          </a:p>
          <a:p>
            <a:r>
              <a:rPr lang="en-GB" dirty="0"/>
              <a:t>https://www.nobelprize.org/nobel_prizes/facts/</a:t>
            </a:r>
          </a:p>
          <a:p>
            <a:endParaRPr lang="en-US" dirty="0"/>
          </a:p>
          <a:p>
            <a:r>
              <a:rPr lang="en-US" dirty="0"/>
              <a:t>3 prizes for people who were working at CERN when they received</a:t>
            </a:r>
            <a:r>
              <a:rPr lang="en-US" baseline="0" dirty="0"/>
              <a:t> the Nobel prize</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1992 : Georges </a:t>
            </a:r>
            <a:r>
              <a:rPr lang="en-US" dirty="0" err="1"/>
              <a:t>Charpak</a:t>
            </a:r>
            <a:endParaRPr lang="en-US" dirty="0"/>
          </a:p>
          <a:p>
            <a:r>
              <a:rPr lang="en-US" dirty="0"/>
              <a:t>1988 : Carlo Rubbia  &amp; Simon van der Meer</a:t>
            </a:r>
          </a:p>
          <a:p>
            <a:r>
              <a:rPr lang="en-US" dirty="0"/>
              <a:t>1984 : Jack Steinberger (with Lederman</a:t>
            </a:r>
            <a:r>
              <a:rPr lang="en-US" baseline="0" dirty="0"/>
              <a:t> and Schwartz)</a:t>
            </a:r>
            <a:endParaRPr lang="en-US" dirty="0"/>
          </a:p>
          <a:p>
            <a:endParaRPr lang="en-GB" dirty="0"/>
          </a:p>
          <a:p>
            <a:r>
              <a:rPr lang="en-US" dirty="0"/>
              <a:t>+ 2 Nobel prize winners who worked</a:t>
            </a:r>
            <a:r>
              <a:rPr lang="en-US" baseline="0" dirty="0"/>
              <a:t> </a:t>
            </a:r>
            <a:r>
              <a:rPr lang="en-US" dirty="0"/>
              <a:t>at CERN</a:t>
            </a:r>
          </a:p>
          <a:p>
            <a:r>
              <a:rPr lang="en-US" dirty="0"/>
              <a:t>1952 : Felix Bloch, became CERN DG in 1954</a:t>
            </a:r>
          </a:p>
          <a:p>
            <a:r>
              <a:rPr lang="en-US" dirty="0"/>
              <a:t>1976</a:t>
            </a:r>
            <a:r>
              <a:rPr lang="en-US" baseline="0" dirty="0"/>
              <a:t> : Sam Ting, still works here at CERN on AMS (alpha magnetic spectrometer which is installed on ISS, the International Space Station)</a:t>
            </a:r>
          </a:p>
          <a:p>
            <a:endParaRPr lang="en-US" baseline="0" dirty="0"/>
          </a:p>
          <a:p>
            <a:r>
              <a:rPr lang="en-US" baseline="0" dirty="0"/>
              <a:t>+ 2 Nobel prize winners thanks to discoveries at CERN</a:t>
            </a:r>
          </a:p>
          <a:p>
            <a:r>
              <a:rPr lang="en-US" baseline="0" dirty="0"/>
              <a:t>2013 : Higgs and </a:t>
            </a:r>
            <a:r>
              <a:rPr lang="en-US" baseline="0" dirty="0" err="1"/>
              <a:t>Englert</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19</a:t>
            </a:fld>
            <a:endParaRPr lang="en-US"/>
          </a:p>
        </p:txBody>
      </p:sp>
    </p:spTree>
    <p:extLst>
      <p:ext uri="{BB962C8B-B14F-4D97-AF65-F5344CB8AC3E}">
        <p14:creationId xmlns:p14="http://schemas.microsoft.com/office/powerpoint/2010/main" val="25827684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cs typeface="+mn-cs"/>
              </a:rPr>
              <a:t>Kyriaki</a:t>
            </a:r>
            <a:r>
              <a:rPr lang="en-GB" baseline="0" dirty="0" smtClean="0">
                <a:cs typeface="+mn-cs"/>
              </a:rPr>
              <a:t/>
            </a:r>
            <a:br>
              <a:rPr lang="en-GB" baseline="0" dirty="0" smtClean="0">
                <a:cs typeface="+mn-cs"/>
              </a:rPr>
            </a:br>
            <a:r>
              <a:rPr lang="en-GB" dirty="0">
                <a:cs typeface="+mn-lt"/>
              </a:rPr>
              <a:t/>
            </a:r>
            <a:br>
              <a:rPr lang="en-GB" dirty="0">
                <a:cs typeface="+mn-lt"/>
              </a:rPr>
            </a:br>
            <a:r>
              <a:rPr lang="en-GB" dirty="0" smtClean="0">
                <a:cs typeface="+mn-lt"/>
              </a:rPr>
              <a:t>Good morning</a:t>
            </a:r>
            <a:r>
              <a:rPr lang="en-GB" baseline="0" dirty="0" smtClean="0">
                <a:cs typeface="+mn-lt"/>
              </a:rPr>
              <a:t> and welcome aboard</a:t>
            </a:r>
            <a:r>
              <a:rPr lang="el-GR" baseline="0" dirty="0" smtClean="0">
                <a:cs typeface="+mn-lt"/>
              </a:rPr>
              <a:t>!</a:t>
            </a:r>
            <a:endParaRPr lang="en-GB" baseline="0" dirty="0"/>
          </a:p>
        </p:txBody>
      </p:sp>
      <p:sp>
        <p:nvSpPr>
          <p:cNvPr id="4" name="Slide Number Placeholder 3"/>
          <p:cNvSpPr>
            <a:spLocks noGrp="1"/>
          </p:cNvSpPr>
          <p:nvPr>
            <p:ph type="sldNum" sz="quarter" idx="10"/>
          </p:nvPr>
        </p:nvSpPr>
        <p:spPr/>
        <p:txBody>
          <a:bodyPr/>
          <a:lstStyle/>
          <a:p>
            <a:fld id="{6FCA74A4-F605-41B5-921E-61A9A8B92EE3}" type="slidenum">
              <a:rPr lang="en-US" smtClean="0"/>
              <a:t>2</a:t>
            </a:fld>
            <a:endParaRPr lang="en-US"/>
          </a:p>
        </p:txBody>
      </p:sp>
    </p:spTree>
    <p:extLst>
      <p:ext uri="{BB962C8B-B14F-4D97-AF65-F5344CB8AC3E}">
        <p14:creationId xmlns:p14="http://schemas.microsoft.com/office/powerpoint/2010/main" val="7316381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Kyriaki</a:t>
            </a:r>
          </a:p>
          <a:p>
            <a:endParaRPr lang="en-US" dirty="0" smtClean="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20</a:t>
            </a:fld>
            <a:endParaRPr lang="en-GB"/>
          </a:p>
        </p:txBody>
      </p:sp>
    </p:spTree>
    <p:extLst>
      <p:ext uri="{BB962C8B-B14F-4D97-AF65-F5344CB8AC3E}">
        <p14:creationId xmlns:p14="http://schemas.microsoft.com/office/powerpoint/2010/main" val="35761952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Kyriaki</a:t>
            </a:r>
            <a:br>
              <a:rPr lang="en-US" dirty="0" smtClean="0"/>
            </a:br>
            <a:r>
              <a:rPr lang="en-US" dirty="0" smtClean="0"/>
              <a:t/>
            </a:r>
            <a:br>
              <a:rPr lang="en-US" dirty="0" smtClean="0"/>
            </a:br>
            <a:r>
              <a:rPr lang="en-US" dirty="0" smtClean="0"/>
              <a:t>Group</a:t>
            </a:r>
            <a:r>
              <a:rPr lang="en-US" baseline="0" dirty="0" smtClean="0"/>
              <a:t> Photo</a:t>
            </a:r>
            <a:r>
              <a:rPr lang="en-US" dirty="0" smtClean="0"/>
              <a:t/>
            </a:r>
            <a:br>
              <a:rPr lang="en-US" dirty="0" smtClean="0"/>
            </a:br>
            <a:endParaRPr lang="en-US" dirty="0" smtClean="0"/>
          </a:p>
          <a:p>
            <a:r>
              <a:rPr lang="en-US" dirty="0" smtClean="0"/>
              <a:t>Remind about the particle</a:t>
            </a:r>
            <a:r>
              <a:rPr lang="en-US" baseline="0" dirty="0" smtClean="0"/>
              <a:t> identity – meet with other particles – continue the game.</a:t>
            </a:r>
            <a:endParaRPr lang="en-US" dirty="0" smtClean="0"/>
          </a:p>
          <a:p>
            <a:r>
              <a:rPr lang="en-GB" dirty="0" smtClean="0"/>
              <a:t/>
            </a:r>
            <a:br>
              <a:rPr lang="en-GB" dirty="0" smtClean="0"/>
            </a:br>
            <a:r>
              <a:rPr lang="en-GB" dirty="0" smtClean="0"/>
              <a:t>Back at 9.45</a:t>
            </a:r>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23</a:t>
            </a:fld>
            <a:endParaRPr lang="en-GB"/>
          </a:p>
        </p:txBody>
      </p:sp>
    </p:spTree>
    <p:extLst>
      <p:ext uri="{BB962C8B-B14F-4D97-AF65-F5344CB8AC3E}">
        <p14:creationId xmlns:p14="http://schemas.microsoft.com/office/powerpoint/2010/main" val="5586732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Kyriaki</a:t>
            </a:r>
            <a:endParaRPr lang="fr-CH" dirty="0"/>
          </a:p>
          <a:p>
            <a:r>
              <a:rPr lang="fr-CH" dirty="0"/>
              <a:t>************************</a:t>
            </a:r>
            <a:endParaRPr lang="en-GB" dirty="0"/>
          </a:p>
          <a:p>
            <a:r>
              <a:rPr lang="en-GB" dirty="0"/>
              <a:t>We have some questions for you, which will be helpful for your daily</a:t>
            </a:r>
            <a:r>
              <a:rPr lang="en-GB" baseline="0" dirty="0"/>
              <a:t> life at CERN.</a:t>
            </a:r>
          </a:p>
          <a:p>
            <a:endParaRPr lang="en-GB" baseline="0" dirty="0"/>
          </a:p>
        </p:txBody>
      </p:sp>
      <p:sp>
        <p:nvSpPr>
          <p:cNvPr id="4" name="Slide Number Placeholder 3"/>
          <p:cNvSpPr>
            <a:spLocks noGrp="1"/>
          </p:cNvSpPr>
          <p:nvPr>
            <p:ph type="sldNum" sz="quarter" idx="10"/>
          </p:nvPr>
        </p:nvSpPr>
        <p:spPr/>
        <p:txBody>
          <a:bodyPr/>
          <a:lstStyle/>
          <a:p>
            <a:fld id="{6FCA74A4-F605-41B5-921E-61A9A8B92EE3}" type="slidenum">
              <a:rPr lang="en-US" smtClean="0"/>
              <a:t>24</a:t>
            </a:fld>
            <a:endParaRPr lang="en-US"/>
          </a:p>
        </p:txBody>
      </p:sp>
    </p:spTree>
    <p:extLst>
      <p:ext uri="{BB962C8B-B14F-4D97-AF65-F5344CB8AC3E}">
        <p14:creationId xmlns:p14="http://schemas.microsoft.com/office/powerpoint/2010/main" val="19023769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Erwin</a:t>
            </a:r>
            <a:endParaRPr lang="fr-CH" dirty="0"/>
          </a:p>
          <a:p>
            <a:r>
              <a:rPr lang="fr-CH" dirty="0"/>
              <a:t>************************</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Source : </a:t>
            </a:r>
            <a:r>
              <a:rPr lang="en-GB" dirty="0"/>
              <a:t>https://indico.cern.ch/event/669690/contributions/2740056/attachments/1553507/2441980/Mobility_IoT.pptx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CERN is indeed composed of 2 major sites : </a:t>
            </a:r>
            <a:r>
              <a:rPr lang="en-GB" dirty="0" err="1"/>
              <a:t>Meyrin</a:t>
            </a:r>
            <a:r>
              <a:rPr lang="en-GB" dirty="0"/>
              <a:t> in Switzerland</a:t>
            </a:r>
            <a:r>
              <a:rPr lang="en-GB" baseline="0" dirty="0"/>
              <a:t> and </a:t>
            </a:r>
            <a:r>
              <a:rPr lang="en-GB" baseline="0" dirty="0" err="1"/>
              <a:t>Prevessin</a:t>
            </a:r>
            <a:r>
              <a:rPr lang="en-GB" baseline="0" dirty="0"/>
              <a:t> in France. But there are many more smaller CERN sites, especially in France.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CERN has all in all 625 hectares of land, of which 1/3 is fenced. The majority is on the French territory.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There are more than 700 buildings, for a variety of purposes and built in different periods in a variety of styles. Office space as well as parking space are sometimes difficult to find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There are also 30 km of roads, and normal traffic rules applies. And there is control and sanctions : if you park your car on the footpath, the sidewalk, your car might be towed away.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There also green spaces, especially on the </a:t>
            </a:r>
            <a:r>
              <a:rPr lang="en-GB" baseline="0" dirty="0" err="1"/>
              <a:t>Prevessin</a:t>
            </a:r>
            <a:r>
              <a:rPr lang="en-GB" baseline="0" dirty="0"/>
              <a:t> site. Some people have the luck to see through their window </a:t>
            </a:r>
            <a:r>
              <a:rPr lang="en-GB" baseline="0" dirty="0" err="1"/>
              <a:t>deers</a:t>
            </a:r>
            <a:r>
              <a:rPr lang="en-GB" baseline="0" dirty="0"/>
              <a:t> coming out of the wood or a flock of sheep grazing in the prairie next to their office.</a:t>
            </a:r>
            <a:endParaRPr lang="en-GB"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25</a:t>
            </a:fld>
            <a:endParaRPr lang="en-US"/>
          </a:p>
        </p:txBody>
      </p:sp>
    </p:spTree>
    <p:extLst>
      <p:ext uri="{BB962C8B-B14F-4D97-AF65-F5344CB8AC3E}">
        <p14:creationId xmlns:p14="http://schemas.microsoft.com/office/powerpoint/2010/main" val="398200336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Erwin</a:t>
            </a:r>
            <a:endParaRPr lang="en-GB" dirty="0"/>
          </a:p>
          <a:p>
            <a:r>
              <a:rPr lang="en-GB" dirty="0"/>
              <a:t>If you hurry to get your CERN</a:t>
            </a:r>
            <a:r>
              <a:rPr lang="en-GB" baseline="0" dirty="0"/>
              <a:t> access card, you might find yourself queuing.</a:t>
            </a:r>
          </a:p>
          <a:p>
            <a:pPr marL="0" indent="0">
              <a:buFontTx/>
              <a:buNone/>
            </a:pPr>
            <a:r>
              <a:rPr lang="en-GB" baseline="0" dirty="0"/>
              <a:t>Avoid </a:t>
            </a:r>
          </a:p>
          <a:p>
            <a:pPr marL="171450" indent="-171450">
              <a:buFontTx/>
              <a:buChar char="-"/>
            </a:pPr>
            <a:r>
              <a:rPr lang="en-GB" baseline="0" dirty="0"/>
              <a:t>Mondays</a:t>
            </a:r>
          </a:p>
          <a:p>
            <a:pPr marL="171450" indent="-171450">
              <a:buFontTx/>
              <a:buChar char="-"/>
            </a:pPr>
            <a:r>
              <a:rPr lang="en-GB" baseline="0" dirty="0"/>
              <a:t>1</a:t>
            </a:r>
            <a:r>
              <a:rPr lang="en-GB" baseline="30000" dirty="0"/>
              <a:t>st</a:t>
            </a:r>
            <a:r>
              <a:rPr lang="en-GB" baseline="0" dirty="0"/>
              <a:t> working day of the month</a:t>
            </a:r>
          </a:p>
          <a:p>
            <a:pPr marL="171450" indent="-171450">
              <a:buFontTx/>
              <a:buChar char="-"/>
            </a:pPr>
            <a:r>
              <a:rPr lang="en-GB" baseline="0" dirty="0"/>
              <a:t>7:30 to </a:t>
            </a:r>
            <a:r>
              <a:rPr lang="en-GB" baseline="0" dirty="0" smtClean="0"/>
              <a:t>9</a:t>
            </a:r>
          </a:p>
          <a:p>
            <a:pPr marL="171450" indent="-171450">
              <a:buFontTx/>
              <a:buChar char="-"/>
            </a:pPr>
            <a:endParaRPr lang="en-US" baseline="0" dirty="0" smtClean="0"/>
          </a:p>
          <a:p>
            <a:pPr marL="0" indent="0">
              <a:buFontTx/>
              <a:buNone/>
            </a:pPr>
            <a:endParaRPr lang="en-GB" baseline="0" dirty="0"/>
          </a:p>
          <a:p>
            <a:pPr marL="171450" indent="-171450">
              <a:buFontTx/>
              <a:buChar char="-"/>
            </a:pPr>
            <a:endParaRPr lang="en-GB" baseline="0" dirty="0"/>
          </a:p>
        </p:txBody>
      </p:sp>
      <p:sp>
        <p:nvSpPr>
          <p:cNvPr id="4" name="Slide Number Placeholder 3"/>
          <p:cNvSpPr>
            <a:spLocks noGrp="1"/>
          </p:cNvSpPr>
          <p:nvPr>
            <p:ph type="sldNum" sz="quarter" idx="10"/>
          </p:nvPr>
        </p:nvSpPr>
        <p:spPr/>
        <p:txBody>
          <a:bodyPr/>
          <a:lstStyle/>
          <a:p>
            <a:fld id="{A25B4BE4-2004-4494-AD8A-6209C7B637E4}" type="slidenum">
              <a:rPr lang="en-GB" smtClean="0"/>
              <a:t>26</a:t>
            </a:fld>
            <a:endParaRPr lang="en-GB"/>
          </a:p>
        </p:txBody>
      </p:sp>
    </p:spTree>
    <p:extLst>
      <p:ext uri="{BB962C8B-B14F-4D97-AF65-F5344CB8AC3E}">
        <p14:creationId xmlns:p14="http://schemas.microsoft.com/office/powerpoint/2010/main" val="5577502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p>
          <a:p>
            <a:r>
              <a:rPr lang="fr-CH" dirty="0"/>
              <a:t>************************</a:t>
            </a:r>
            <a:endParaRPr lang="en-GB" dirty="0"/>
          </a:p>
          <a:p>
            <a:r>
              <a:rPr lang="en-GB" dirty="0"/>
              <a:t>There are 7 gates at the </a:t>
            </a:r>
            <a:r>
              <a:rPr lang="en-GB" dirty="0" err="1"/>
              <a:t>Meyrin</a:t>
            </a:r>
            <a:r>
              <a:rPr lang="en-GB" dirty="0"/>
              <a:t> site,</a:t>
            </a:r>
            <a:r>
              <a:rPr lang="en-GB" baseline="0" dirty="0"/>
              <a:t> and 3 gates at the </a:t>
            </a:r>
            <a:r>
              <a:rPr lang="en-GB" baseline="0" dirty="0" err="1"/>
              <a:t>Prevessin</a:t>
            </a:r>
            <a:r>
              <a:rPr lang="en-GB" baseline="0" dirty="0"/>
              <a:t> site.</a:t>
            </a:r>
          </a:p>
          <a:p>
            <a:endParaRPr lang="en-GB" baseline="0" dirty="0"/>
          </a:p>
          <a:p>
            <a:r>
              <a:rPr lang="en-GB" baseline="0" dirty="0"/>
              <a:t>The Main gates in </a:t>
            </a:r>
            <a:r>
              <a:rPr lang="en-GB" baseline="0" dirty="0" err="1"/>
              <a:t>Meyrin</a:t>
            </a:r>
            <a:r>
              <a:rPr lang="en-GB" baseline="0" dirty="0"/>
              <a:t> and </a:t>
            </a:r>
            <a:r>
              <a:rPr lang="en-GB" baseline="0" dirty="0" err="1"/>
              <a:t>Prevessin</a:t>
            </a:r>
            <a:r>
              <a:rPr lang="en-GB" baseline="0" dirty="0"/>
              <a:t> are open 24 hours a day, for pedestrians, bikes and motorized vehicles.</a:t>
            </a:r>
          </a:p>
          <a:p>
            <a:endParaRPr lang="en-GB" baseline="0" dirty="0"/>
          </a:p>
          <a:p>
            <a:r>
              <a:rPr lang="en-GB" baseline="0" dirty="0"/>
              <a:t>In </a:t>
            </a:r>
            <a:r>
              <a:rPr lang="en-GB" baseline="0" dirty="0" err="1"/>
              <a:t>Meyrin</a:t>
            </a:r>
            <a:r>
              <a:rPr lang="en-GB" baseline="0" dirty="0"/>
              <a:t>, on top of the main gate, there are 4 other gates for pedestrians, with are open only on workdays and for certain periods. 3 of them are also open for </a:t>
            </a:r>
            <a:r>
              <a:rPr lang="en-GB" baseline="0" dirty="0" err="1"/>
              <a:t>bycicles</a:t>
            </a:r>
            <a:r>
              <a:rPr lang="en-GB" baseline="0" dirty="0"/>
              <a:t>. With a car, you can get in on workdays during certain hours through 3 other gates.</a:t>
            </a:r>
          </a:p>
          <a:p>
            <a:r>
              <a:rPr lang="en-GB" baseline="0" dirty="0" err="1"/>
              <a:t>Meyrin</a:t>
            </a:r>
            <a:r>
              <a:rPr lang="en-GB" baseline="0" dirty="0"/>
              <a:t> 2 gates with restrictions : entrance D is for goods only, and the </a:t>
            </a:r>
            <a:r>
              <a:rPr lang="en-GB" baseline="0" dirty="0" err="1"/>
              <a:t>intersites</a:t>
            </a:r>
            <a:r>
              <a:rPr lang="en-GB" baseline="0" dirty="0"/>
              <a:t> tunnel can only be used with a car and being on duty. It can not be used to get to your workplace nor to go home.</a:t>
            </a:r>
          </a:p>
          <a:p>
            <a:endParaRPr lang="en-GB" baseline="0" dirty="0"/>
          </a:p>
          <a:p>
            <a:endParaRPr lang="en-GB" baseline="0" dirty="0"/>
          </a:p>
          <a:p>
            <a:endParaRPr lang="en-GB" baseline="0" dirty="0"/>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27</a:t>
            </a:fld>
            <a:endParaRPr lang="en-GB"/>
          </a:p>
        </p:txBody>
      </p:sp>
    </p:spTree>
    <p:extLst>
      <p:ext uri="{BB962C8B-B14F-4D97-AF65-F5344CB8AC3E}">
        <p14:creationId xmlns:p14="http://schemas.microsoft.com/office/powerpoint/2010/main" val="129287827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Erwin</a:t>
            </a:r>
            <a:endParaRPr lang="fr-CH" dirty="0"/>
          </a:p>
          <a:p>
            <a:r>
              <a:rPr lang="fr-CH" dirty="0"/>
              <a:t>************************</a:t>
            </a:r>
            <a:endParaRPr lang="en-GB" dirty="0"/>
          </a:p>
          <a:p>
            <a:r>
              <a:rPr lang="en-GB" b="0" dirty="0"/>
              <a:t>The app is called </a:t>
            </a:r>
            <a:r>
              <a:rPr lang="en-GB" b="0" dirty="0" err="1"/>
              <a:t>MapCERN</a:t>
            </a:r>
            <a:r>
              <a:rPr lang="en-GB" b="0" baseline="0" dirty="0"/>
              <a:t> and is available for Android and iOS.</a:t>
            </a:r>
          </a:p>
          <a:p>
            <a:r>
              <a:rPr lang="en-GB" b="0" baseline="0" dirty="0"/>
              <a:t>You can do a quick search, it covers all places at CERN and works offline.</a:t>
            </a:r>
          </a:p>
        </p:txBody>
      </p:sp>
      <p:sp>
        <p:nvSpPr>
          <p:cNvPr id="4" name="Slide Number Placeholder 3"/>
          <p:cNvSpPr>
            <a:spLocks noGrp="1"/>
          </p:cNvSpPr>
          <p:nvPr>
            <p:ph type="sldNum" sz="quarter" idx="10"/>
          </p:nvPr>
        </p:nvSpPr>
        <p:spPr/>
        <p:txBody>
          <a:bodyPr/>
          <a:lstStyle/>
          <a:p>
            <a:fld id="{6FCA74A4-F605-41B5-921E-61A9A8B92EE3}" type="slidenum">
              <a:rPr lang="en-US" smtClean="0"/>
              <a:t>28</a:t>
            </a:fld>
            <a:endParaRPr lang="en-US"/>
          </a:p>
        </p:txBody>
      </p:sp>
    </p:spTree>
    <p:extLst>
      <p:ext uri="{BB962C8B-B14F-4D97-AF65-F5344CB8AC3E}">
        <p14:creationId xmlns:p14="http://schemas.microsoft.com/office/powerpoint/2010/main" val="326124153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Rocio</a:t>
            </a:r>
          </a:p>
          <a:p>
            <a:r>
              <a:rPr lang="fr-CH" dirty="0" smtClean="0"/>
              <a:t>************************</a:t>
            </a:r>
            <a:endParaRPr lang="en-GB" dirty="0" smtClean="0"/>
          </a:p>
          <a:p>
            <a:r>
              <a:rPr lang="en-GB" dirty="0" smtClean="0"/>
              <a:t>There are</a:t>
            </a:r>
            <a:r>
              <a:rPr lang="en-GB" baseline="0" dirty="0" smtClean="0"/>
              <a:t> 3 restaurants on the site. There are always several menus, including a vegetarian. </a:t>
            </a:r>
          </a:p>
          <a:p>
            <a:r>
              <a:rPr lang="en-GB" baseline="0" dirty="0" smtClean="0"/>
              <a:t>You can find menus and opening hours in the CERN directory.</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There are also microwave ovens, when you heat the food you bring along yourself.</a:t>
            </a:r>
          </a:p>
          <a:p>
            <a:endParaRPr lang="en-GB" baseline="0" dirty="0" smtClean="0"/>
          </a:p>
          <a:p>
            <a:r>
              <a:rPr lang="en-GB" baseline="0" dirty="0" smtClean="0"/>
              <a:t>There are also some cafeterias, which often have a reduced offer, and shorter opening hours. </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29</a:t>
            </a:fld>
            <a:endParaRPr lang="en-US"/>
          </a:p>
        </p:txBody>
      </p:sp>
    </p:spTree>
    <p:extLst>
      <p:ext uri="{BB962C8B-B14F-4D97-AF65-F5344CB8AC3E}">
        <p14:creationId xmlns:p14="http://schemas.microsoft.com/office/powerpoint/2010/main" val="226496435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Erwin</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30</a:t>
            </a:fld>
            <a:endParaRPr lang="en-GB"/>
          </a:p>
        </p:txBody>
      </p:sp>
    </p:spTree>
    <p:extLst>
      <p:ext uri="{BB962C8B-B14F-4D97-AF65-F5344CB8AC3E}">
        <p14:creationId xmlns:p14="http://schemas.microsoft.com/office/powerpoint/2010/main" val="387940096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p>
          <a:p>
            <a:r>
              <a:rPr lang="fr-CH" dirty="0" smtClean="0"/>
              <a:t>************************</a:t>
            </a:r>
            <a:br>
              <a:rPr lang="fr-CH" dirty="0" smtClean="0"/>
            </a:br>
            <a:r>
              <a:rPr lang="en-GB" sz="1200" b="0" i="0" kern="1200" dirty="0" smtClean="0">
                <a:solidFill>
                  <a:schemeClr val="tx1"/>
                </a:solidFill>
                <a:effectLst/>
                <a:latin typeface="+mn-lt"/>
                <a:ea typeface="+mn-ea"/>
                <a:cs typeface="+mn-cs"/>
              </a:rPr>
              <a:t>After a long closure owing to the pandemic, the </a:t>
            </a:r>
            <a:r>
              <a:rPr lang="en-GB" sz="1200" b="0" i="0" u="sng" kern="1200" dirty="0" smtClean="0">
                <a:solidFill>
                  <a:schemeClr val="tx1"/>
                </a:solidFill>
                <a:effectLst/>
                <a:latin typeface="+mn-lt"/>
                <a:ea typeface="+mn-ea"/>
                <a:cs typeface="+mn-cs"/>
                <a:hlinkClick r:id="rId3"/>
              </a:rPr>
              <a:t>car-sharing service</a:t>
            </a:r>
            <a:r>
              <a:rPr lang="en-GB" sz="1200" b="0" i="0" kern="1200" dirty="0" smtClean="0">
                <a:solidFill>
                  <a:schemeClr val="tx1"/>
                </a:solidFill>
                <a:effectLst/>
                <a:latin typeface="+mn-lt"/>
                <a:ea typeface="+mn-ea"/>
                <a:cs typeface="+mn-cs"/>
              </a:rPr>
              <a:t> has been up and running again since 14 June 2022.</a:t>
            </a:r>
            <a:r>
              <a:rPr lang="fr-CH" dirty="0" smtClean="0"/>
              <a:t/>
            </a:r>
            <a:br>
              <a:rPr lang="fr-CH" dirty="0" smtClean="0"/>
            </a:br>
            <a:r>
              <a:rPr lang="fr-CH" dirty="0" smtClean="0"/>
              <a:t/>
            </a:r>
            <a:br>
              <a:rPr lang="fr-CH" dirty="0" smtClean="0"/>
            </a:br>
            <a:r>
              <a:rPr lang="en-GB" sz="1200" b="0" i="0" kern="1200" dirty="0" smtClean="0">
                <a:solidFill>
                  <a:schemeClr val="tx1"/>
                </a:solidFill>
                <a:effectLst/>
                <a:latin typeface="+mn-lt"/>
                <a:ea typeface="+mn-ea"/>
                <a:cs typeface="+mn-cs"/>
              </a:rPr>
              <a:t>Following a pilot run in 2021, a new vehicle-booking system using the </a:t>
            </a:r>
            <a:r>
              <a:rPr lang="en-GB" sz="1200" b="0" i="0" u="sng" kern="1200" dirty="0" smtClean="0">
                <a:solidFill>
                  <a:schemeClr val="tx1"/>
                </a:solidFill>
                <a:effectLst/>
                <a:latin typeface="+mn-lt"/>
                <a:ea typeface="+mn-ea"/>
                <a:cs typeface="+mn-cs"/>
                <a:hlinkClick r:id="rId4"/>
              </a:rPr>
              <a:t>Glide app</a:t>
            </a:r>
            <a:r>
              <a:rPr lang="en-GB" sz="1200" b="0" i="0" kern="1200" dirty="0" smtClean="0">
                <a:solidFill>
                  <a:schemeClr val="tx1"/>
                </a:solidFill>
                <a:effectLst/>
                <a:latin typeface="+mn-lt"/>
                <a:ea typeface="+mn-ea"/>
                <a:cs typeface="+mn-cs"/>
              </a:rPr>
              <a:t> and the </a:t>
            </a:r>
            <a:r>
              <a:rPr lang="en-GB" sz="1200" b="0" i="0" u="sng" kern="1200" dirty="0" smtClean="0">
                <a:solidFill>
                  <a:schemeClr val="tx1"/>
                </a:solidFill>
                <a:effectLst/>
                <a:latin typeface="+mn-lt"/>
                <a:ea typeface="+mn-ea"/>
                <a:cs typeface="+mn-cs"/>
                <a:hlinkClick r:id="rId4"/>
              </a:rPr>
              <a:t>glide.io</a:t>
            </a:r>
            <a:r>
              <a:rPr lang="en-GB" sz="1200" b="0" i="0" kern="1200" dirty="0" smtClean="0">
                <a:solidFill>
                  <a:schemeClr val="tx1"/>
                </a:solidFill>
                <a:effectLst/>
                <a:latin typeface="+mn-lt"/>
                <a:ea typeface="+mn-ea"/>
                <a:cs typeface="+mn-cs"/>
              </a:rPr>
              <a:t> website has been introduced. The booking procedure is explained in detail in the comprehensive </a:t>
            </a:r>
            <a:r>
              <a:rPr lang="en-GB" sz="1200" b="0" i="0" u="sng" kern="1200" dirty="0" smtClean="0">
                <a:solidFill>
                  <a:schemeClr val="tx1"/>
                </a:solidFill>
                <a:effectLst/>
                <a:latin typeface="+mn-lt"/>
                <a:ea typeface="+mn-ea"/>
                <a:cs typeface="+mn-cs"/>
                <a:hlinkClick r:id="rId5"/>
              </a:rPr>
              <a:t>user’s guide</a:t>
            </a:r>
            <a:r>
              <a:rPr lang="en-GB" sz="1200" b="0" i="0" kern="1200" dirty="0" smtClean="0">
                <a:solidFill>
                  <a:schemeClr val="tx1"/>
                </a:solidFill>
                <a:effectLst/>
                <a:latin typeface="+mn-lt"/>
                <a:ea typeface="+mn-ea"/>
                <a:cs typeface="+mn-cs"/>
              </a:rPr>
              <a:t>. </a:t>
            </a:r>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31</a:t>
            </a:fld>
            <a:endParaRPr lang="en-US"/>
          </a:p>
        </p:txBody>
      </p:sp>
    </p:spTree>
    <p:extLst>
      <p:ext uri="{BB962C8B-B14F-4D97-AF65-F5344CB8AC3E}">
        <p14:creationId xmlns:p14="http://schemas.microsoft.com/office/powerpoint/2010/main" val="9246051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Kyriaki</a:t>
            </a:r>
            <a:endParaRPr lang="fr-CH"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B12F79-F5C2-490B-9685-0971D883351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7519097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Kyriaki</a:t>
            </a:r>
            <a:r>
              <a:rPr lang="en-US" baseline="0" dirty="0" smtClean="0"/>
              <a:t> </a:t>
            </a:r>
            <a:br>
              <a:rPr lang="en-US" baseline="0" dirty="0" smtClean="0"/>
            </a:br>
            <a:endParaRPr lang="en-US" dirty="0"/>
          </a:p>
          <a:p>
            <a:r>
              <a:rPr lang="en-US" dirty="0"/>
              <a:t>Line 4 is temporarily suspended</a:t>
            </a:r>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33</a:t>
            </a:fld>
            <a:endParaRPr lang="en-GB"/>
          </a:p>
        </p:txBody>
      </p:sp>
    </p:spTree>
    <p:extLst>
      <p:ext uri="{BB962C8B-B14F-4D97-AF65-F5344CB8AC3E}">
        <p14:creationId xmlns:p14="http://schemas.microsoft.com/office/powerpoint/2010/main" val="172960313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Erwin</a:t>
            </a:r>
            <a:r>
              <a:rPr lang="en-US" baseline="0" dirty="0"/>
              <a:t/>
            </a:r>
            <a:br>
              <a:rPr lang="en-US" baseline="0" dirty="0"/>
            </a:br>
            <a:r>
              <a:rPr lang="en-US" baseline="0" dirty="0"/>
              <a:t/>
            </a:r>
            <a:br>
              <a:rPr lang="en-US" baseline="0" dirty="0"/>
            </a:br>
            <a:r>
              <a:rPr lang="en-US" baseline="0" dirty="0"/>
              <a:t>The </a:t>
            </a:r>
            <a:r>
              <a:rPr lang="en-US" b="1" baseline="0" dirty="0"/>
              <a:t>CERN service desk </a:t>
            </a:r>
            <a:r>
              <a:rPr lang="en-US" baseline="0" dirty="0"/>
              <a:t>will help you with any request, and especially if you do not know which service to contact. They will make sure that your question gets to the right person, and that you get a reply.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Your request will generate a ticket for an efficient follow-up, and you will be informed by mail.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You can contact them by phone or by sending an e-mail.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The </a:t>
            </a:r>
            <a:r>
              <a:rPr lang="en-US" b="1" baseline="0" dirty="0"/>
              <a:t>CERN service portal, </a:t>
            </a:r>
            <a:r>
              <a:rPr lang="en-US" baseline="0" dirty="0"/>
              <a:t>accessible from the directory or from the link below, allows you to search for a service, find out what they offer and make an online request. There are also Knowledge Base articles where you find answers to the most frequent questions.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p:txBody>
      </p:sp>
      <p:sp>
        <p:nvSpPr>
          <p:cNvPr id="4" name="Slide Number Placeholder 3"/>
          <p:cNvSpPr>
            <a:spLocks noGrp="1"/>
          </p:cNvSpPr>
          <p:nvPr>
            <p:ph type="sldNum" sz="quarter" idx="10"/>
          </p:nvPr>
        </p:nvSpPr>
        <p:spPr/>
        <p:txBody>
          <a:bodyPr/>
          <a:lstStyle/>
          <a:p>
            <a:fld id="{074299CD-3469-7241-AD37-C0E01E3A61D2}" type="slidenum">
              <a:rPr lang="en-US" smtClean="0"/>
              <a:pPr/>
              <a:t>34</a:t>
            </a:fld>
            <a:endParaRPr lang="en-US" dirty="0"/>
          </a:p>
        </p:txBody>
      </p:sp>
    </p:spTree>
    <p:extLst>
      <p:ext uri="{BB962C8B-B14F-4D97-AF65-F5344CB8AC3E}">
        <p14:creationId xmlns:p14="http://schemas.microsoft.com/office/powerpoint/2010/main" val="406008543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p>
          <a:p>
            <a:r>
              <a:rPr lang="fr-CH" dirty="0"/>
              <a:t>************************</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The correct answer in all cases is to call your supervisor (D) and in some cases (C), the CERN Fire and rescue service, through the number 74444.</a:t>
            </a:r>
          </a:p>
          <a:p>
            <a:endParaRPr lang="en-US" dirty="0"/>
          </a:p>
          <a:p>
            <a:r>
              <a:rPr lang="en-US" dirty="0"/>
              <a:t>Why</a:t>
            </a:r>
            <a:r>
              <a:rPr lang="en-US" baseline="0" dirty="0"/>
              <a:t> always your supervisor ?</a:t>
            </a:r>
            <a:endParaRPr lang="en-US" dirty="0"/>
          </a:p>
          <a:p>
            <a:endParaRPr lang="en-GB" dirty="0"/>
          </a:p>
          <a:p>
            <a:r>
              <a:rPr lang="en-US" b="0" baseline="0" dirty="0"/>
              <a:t>Internal accident report : </a:t>
            </a:r>
          </a:p>
          <a:p>
            <a:pPr marL="0" indent="0">
              <a:buFontTx/>
              <a:buNone/>
            </a:pPr>
            <a:r>
              <a:rPr lang="en-US" b="0" baseline="0" dirty="0"/>
              <a:t>- needs to be signed by your supervisor, so for that reason he must be informed immediately.</a:t>
            </a:r>
            <a:br>
              <a:rPr lang="en-US" b="0" baseline="0" dirty="0"/>
            </a:br>
            <a:r>
              <a:rPr lang="en-US" b="0" baseline="0" dirty="0"/>
              <a:t>- also used to report near-misses -&gt; can be used to avoid further accidents</a:t>
            </a:r>
          </a:p>
          <a:p>
            <a:pPr marL="0" indent="0">
              <a:buFontTx/>
              <a:buNone/>
            </a:pPr>
            <a:endParaRPr lang="en-US" b="0" baseline="0" dirty="0"/>
          </a:p>
          <a:p>
            <a:pPr marL="0" indent="0">
              <a:buFontTx/>
              <a:buNone/>
            </a:pPr>
            <a:r>
              <a:rPr lang="en-US" b="0" baseline="0" dirty="0"/>
              <a:t>In certain cases, the CERN Fire and rescue need to be called. </a:t>
            </a:r>
          </a:p>
          <a:p>
            <a:r>
              <a:rPr lang="en-US" dirty="0"/>
              <a:t>We recommend to add the </a:t>
            </a:r>
            <a:r>
              <a:rPr lang="en-US" b="1" dirty="0"/>
              <a:t>full number </a:t>
            </a:r>
            <a:r>
              <a:rPr lang="en-US" dirty="0"/>
              <a:t>in</a:t>
            </a:r>
            <a:r>
              <a:rPr lang="en-US" baseline="0" dirty="0"/>
              <a:t> your mobile phone</a:t>
            </a:r>
          </a:p>
          <a:p>
            <a:r>
              <a:rPr lang="en-US" baseline="0" dirty="0"/>
              <a:t>+41 22 767 44 44, so you can also call them if you are not connected to the CERN telephone network.</a:t>
            </a:r>
          </a:p>
          <a:p>
            <a:pPr marL="0" indent="0">
              <a:buFontTx/>
              <a:buNone/>
            </a:pPr>
            <a:endParaRPr lang="en-US" b="0" baseline="0" dirty="0"/>
          </a:p>
          <a:p>
            <a:endParaRPr lang="en-GB" b="1" dirty="0"/>
          </a:p>
          <a:p>
            <a:r>
              <a:rPr lang="en-GB" b="1" dirty="0"/>
              <a:t>https://admin-eguide.web.cern.ch/node/352</a:t>
            </a:r>
          </a:p>
          <a:p>
            <a:endParaRPr lang="en-GB" b="1" dirty="0"/>
          </a:p>
          <a:p>
            <a:r>
              <a:rPr lang="en-GB" b="1" dirty="0"/>
              <a:t>2.2.1 Accident on the CERN site</a:t>
            </a:r>
          </a:p>
          <a:p>
            <a:r>
              <a:rPr lang="en-GB" u="sng" dirty="0">
                <a:effectLst/>
              </a:rPr>
              <a:t>In the event of injury, disruption to the flow of traffic or involvement of a third party:</a:t>
            </a:r>
          </a:p>
          <a:p>
            <a:r>
              <a:rPr lang="en-GB" dirty="0">
                <a:effectLst/>
              </a:rPr>
              <a:t>The CERN Fire Brigade will go to the scene of the accident, take the appropriate measures required by the circumstances and draw up a call-out report. </a:t>
            </a:r>
          </a:p>
          <a:p>
            <a:r>
              <a:rPr lang="en-GB" dirty="0">
                <a:effectLst/>
              </a:rPr>
              <a:t>The local Gendarmerie/Police will intervene only if so requested by CERN (Relations with the Host States Service or CERN Fire Brigade). </a:t>
            </a:r>
          </a:p>
          <a:p>
            <a:r>
              <a:rPr lang="en-GB" dirty="0">
                <a:effectLst/>
              </a:rPr>
              <a:t>The driver(s) of the vehicle(s) (or, if not possible, the Fire Brigade) must complete a European car accident form (a blue form known as the "</a:t>
            </a:r>
            <a:r>
              <a:rPr lang="en-GB" dirty="0" err="1">
                <a:effectLst/>
              </a:rPr>
              <a:t>Constat</a:t>
            </a:r>
            <a:r>
              <a:rPr lang="en-GB" dirty="0">
                <a:effectLst/>
              </a:rPr>
              <a:t> </a:t>
            </a:r>
            <a:r>
              <a:rPr lang="en-GB" dirty="0" err="1">
                <a:effectLst/>
              </a:rPr>
              <a:t>européen</a:t>
            </a:r>
            <a:r>
              <a:rPr lang="en-GB" dirty="0">
                <a:effectLst/>
              </a:rPr>
              <a:t> </a:t>
            </a:r>
            <a:r>
              <a:rPr lang="en-GB" dirty="0" err="1">
                <a:effectLst/>
              </a:rPr>
              <a:t>d'accident</a:t>
            </a:r>
            <a:r>
              <a:rPr lang="en-GB" dirty="0">
                <a:effectLst/>
              </a:rPr>
              <a:t> automobile"), which must be signed by the parties involved. A copy of page 1 of the form must be sent to the Legal Service and to the </a:t>
            </a:r>
            <a:r>
              <a:rPr lang="en-GB" dirty="0">
                <a:effectLst/>
                <a:hlinkClick r:id="rId3"/>
              </a:rPr>
              <a:t>CERN's Insurance Manager</a:t>
            </a:r>
            <a:r>
              <a:rPr lang="en-GB" dirty="0">
                <a:effectLst/>
              </a:rPr>
              <a:t>. If the injured party is a member of the personnel or a family member who is a member of the CERN Health Insurance Scheme, the procedure set out in </a:t>
            </a:r>
            <a:r>
              <a:rPr lang="en-GB" dirty="0">
                <a:effectLst/>
                <a:hlinkClick r:id="rId4"/>
              </a:rPr>
              <a:t>paragraph 3</a:t>
            </a:r>
            <a:r>
              <a:rPr lang="en-GB" dirty="0">
                <a:effectLst/>
              </a:rPr>
              <a:t> must also be followed.</a:t>
            </a:r>
          </a:p>
          <a:p>
            <a:r>
              <a:rPr lang="en-GB" u="sng" dirty="0">
                <a:effectLst/>
              </a:rPr>
              <a:t>In all other cases, and if the vehicle suffers material damage</a:t>
            </a:r>
            <a:r>
              <a:rPr lang="en-GB" dirty="0">
                <a:effectLst/>
              </a:rPr>
              <a:t>:</a:t>
            </a:r>
          </a:p>
          <a:p>
            <a:r>
              <a:rPr lang="en-GB" dirty="0">
                <a:effectLst/>
              </a:rPr>
              <a:t>The member of the personnel must draw up a report to which he must attach, where possible, a statement by a witness (the European car accident form may be used). This report (or a copy of the European car accident form) must be sent to the </a:t>
            </a:r>
            <a:r>
              <a:rPr lang="en-GB" dirty="0">
                <a:effectLst/>
                <a:hlinkClick r:id="rId3"/>
              </a:rPr>
              <a:t>CERN's Insurance Manager</a:t>
            </a:r>
            <a:r>
              <a:rPr lang="en-GB" dirty="0">
                <a:effectLst/>
              </a:rPr>
              <a:t> together with a statement by the Head of Department or his designated representative, certifying that the journey was made on official duty, or a copy of the official travel form if applicable.</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35</a:t>
            </a:fld>
            <a:endParaRPr lang="en-US"/>
          </a:p>
        </p:txBody>
      </p:sp>
    </p:spTree>
    <p:extLst>
      <p:ext uri="{BB962C8B-B14F-4D97-AF65-F5344CB8AC3E}">
        <p14:creationId xmlns:p14="http://schemas.microsoft.com/office/powerpoint/2010/main" val="241935177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Kyriaki</a:t>
            </a:r>
            <a:endParaRPr lang="fr-CH" dirty="0"/>
          </a:p>
          <a:p>
            <a:r>
              <a:rPr lang="fr-CH" dirty="0"/>
              <a:t>************************</a:t>
            </a:r>
            <a:endParaRPr lang="en-GB" dirty="0"/>
          </a:p>
          <a:p>
            <a:r>
              <a:rPr lang="en-GB" dirty="0"/>
              <a:t>CERN’s Fire and Rescue</a:t>
            </a:r>
            <a:r>
              <a:rPr lang="en-GB" baseline="0" dirty="0"/>
              <a:t> Service is a team of more than 50 qualified fire-fighters and paramedics. They are available 24h/day, all year long.</a:t>
            </a:r>
          </a:p>
          <a:p>
            <a:r>
              <a:rPr lang="en-GB" baseline="0" dirty="0"/>
              <a:t>They are assisted by more than </a:t>
            </a:r>
            <a:r>
              <a:rPr lang="en-GB" baseline="0" dirty="0" smtClean="0"/>
              <a:t>150 </a:t>
            </a:r>
            <a:r>
              <a:rPr lang="en-GB" baseline="0" dirty="0"/>
              <a:t>First Aiders, who are trained volunteers.</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36</a:t>
            </a:fld>
            <a:endParaRPr lang="en-US"/>
          </a:p>
        </p:txBody>
      </p:sp>
    </p:spTree>
    <p:extLst>
      <p:ext uri="{BB962C8B-B14F-4D97-AF65-F5344CB8AC3E}">
        <p14:creationId xmlns:p14="http://schemas.microsoft.com/office/powerpoint/2010/main" val="204908901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Kyriaki</a:t>
            </a:r>
            <a:endParaRPr lang="fr-CH" dirty="0"/>
          </a:p>
          <a:p>
            <a:r>
              <a:rPr lang="fr-CH" dirty="0"/>
              <a:t>************************</a:t>
            </a:r>
            <a:endParaRPr lang="en-GB" dirty="0"/>
          </a:p>
          <a:p>
            <a:r>
              <a:rPr lang="en-GB" dirty="0"/>
              <a:t>You</a:t>
            </a:r>
            <a:r>
              <a:rPr lang="en-GB" baseline="0" dirty="0"/>
              <a:t> can find the first aiders in your building in this link.</a:t>
            </a:r>
          </a:p>
          <a:p>
            <a:r>
              <a:rPr lang="en-GB" baseline="0" dirty="0"/>
              <a:t>And you also spot the green stickers on the doors, indicating that there is a qualified CERN first-aider in that </a:t>
            </a:r>
            <a:r>
              <a:rPr lang="en-GB" baseline="0" dirty="0" smtClean="0"/>
              <a:t>office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t/>
            </a:r>
            <a:br>
              <a:rPr lang="en-GB" sz="1200" dirty="0" smtClean="0"/>
            </a:br>
            <a:r>
              <a:rPr lang="en-GB" sz="1200" dirty="0" smtClean="0"/>
              <a:t/>
            </a:r>
            <a:br>
              <a:rPr lang="en-GB" sz="1200" dirty="0" smtClean="0"/>
            </a:br>
            <a:r>
              <a:rPr lang="en-GB" sz="1200" dirty="0" smtClean="0"/>
              <a:t>Training available for all </a:t>
            </a:r>
            <a:r>
              <a:rPr lang="en-GB" sz="1200" dirty="0" err="1" smtClean="0"/>
              <a:t>All</a:t>
            </a:r>
            <a:r>
              <a:rPr lang="en-GB" sz="1200" dirty="0" smtClean="0"/>
              <a:t> personnel working at </a:t>
            </a:r>
            <a:r>
              <a:rPr lang="en-GB" sz="1200" kern="1200" dirty="0" smtClean="0">
                <a:solidFill>
                  <a:schemeClr val="tx1"/>
                </a:solidFill>
                <a:latin typeface="+mn-lt"/>
                <a:ea typeface="+mn-ea"/>
                <a:cs typeface="+mn-cs"/>
              </a:rPr>
              <a:t>CERN :   </a:t>
            </a:r>
            <a:r>
              <a:rPr lang="en-GB" sz="1200" kern="1200" dirty="0" smtClean="0">
                <a:solidFill>
                  <a:schemeClr val="tx1"/>
                </a:solidFill>
                <a:latin typeface="+mn-lt"/>
                <a:ea typeface="+mn-ea"/>
                <a:cs typeface="+mn-cs"/>
                <a:hlinkClick r:id="rId3"/>
              </a:rPr>
              <a:t>First Aid - Life-Saving Actions (Covid-19</a:t>
            </a:r>
            <a:r>
              <a:rPr lang="en-GB" sz="1200" b="0" dirty="0" smtClean="0">
                <a:solidFill>
                  <a:srgbClr val="333333"/>
                </a:solidFill>
                <a:hlinkClick r:id="rId3"/>
              </a:rPr>
              <a:t>)</a:t>
            </a:r>
            <a:endParaRPr lang="en-GB" sz="1200" b="0" dirty="0" smtClean="0">
              <a:solidFill>
                <a:srgbClr val="333333"/>
              </a:solidFill>
            </a:endParaRPr>
          </a:p>
          <a:p>
            <a:r>
              <a:rPr lang="en-GB" dirty="0" smtClean="0"/>
              <a:t>https://lms.cern.ch/ekp/servlet/FORMAT1?CID=EKP000043535&amp;LANGUAGE_TAG=en</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37</a:t>
            </a:fld>
            <a:endParaRPr lang="en-US"/>
          </a:p>
        </p:txBody>
      </p:sp>
    </p:spTree>
    <p:extLst>
      <p:ext uri="{BB962C8B-B14F-4D97-AF65-F5344CB8AC3E}">
        <p14:creationId xmlns:p14="http://schemas.microsoft.com/office/powerpoint/2010/main" val="255500259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fr-CH" dirty="0" smtClean="0"/>
              <a:t>Kyriaki</a:t>
            </a:r>
            <a:endParaRPr lang="fr-CH" dirty="0"/>
          </a:p>
          <a:p>
            <a:r>
              <a:rPr lang="fr-CH" dirty="0"/>
              <a:t>************************</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The Staff association defends your rights, they organize regularly public meetings to inform you. The also have a website, and you can become a member by paying a fee.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CERN Alumni is an initiative launched in 2017. </a:t>
            </a:r>
            <a:br>
              <a:rPr lang="en-US" baseline="0" dirty="0"/>
            </a:br>
            <a:r>
              <a:rPr lang="en-US" baseline="0" dirty="0"/>
              <a:t>It brings together people who have worked at CERN and those who work today at CERN. As such, you can be a member as from today. Membership is free.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38</a:t>
            </a:fld>
            <a:endParaRPr lang="en-GB"/>
          </a:p>
        </p:txBody>
      </p:sp>
    </p:spTree>
    <p:extLst>
      <p:ext uri="{BB962C8B-B14F-4D97-AF65-F5344CB8AC3E}">
        <p14:creationId xmlns:p14="http://schemas.microsoft.com/office/powerpoint/2010/main" val="126903163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p>
          <a:p>
            <a:r>
              <a:rPr lang="fr-CH" dirty="0"/>
              <a:t>************************</a:t>
            </a:r>
            <a:endParaRPr lang="en-GB" dirty="0"/>
          </a:p>
          <a:p>
            <a:r>
              <a:rPr lang="en-US" dirty="0"/>
              <a:t>This is John Ellis, a British theoretical</a:t>
            </a:r>
            <a:r>
              <a:rPr lang="en-US" baseline="0" dirty="0"/>
              <a:t> physicist.</a:t>
            </a:r>
          </a:p>
          <a:p>
            <a:r>
              <a:rPr lang="en-US" baseline="0" dirty="0"/>
              <a:t>Employed by CERN, he has been department head of the Theory department, and an advocate for geographical enlargement of CERN.</a:t>
            </a:r>
          </a:p>
          <a:p>
            <a:endParaRPr lang="en-US" baseline="0" dirty="0"/>
          </a:p>
          <a:p>
            <a:r>
              <a:rPr lang="en-US" baseline="0" dirty="0"/>
              <a:t>You can see him</a:t>
            </a:r>
          </a:p>
          <a:p>
            <a:pPr marL="171450" indent="-171450">
              <a:buFontTx/>
              <a:buChar char="-"/>
            </a:pPr>
            <a:r>
              <a:rPr lang="en-US" baseline="0" dirty="0"/>
              <a:t>At an official ceremony to sign an agreement, dressed business formal, in a suit and tie</a:t>
            </a:r>
          </a:p>
          <a:p>
            <a:pPr marL="171450" indent="-171450">
              <a:buFontTx/>
              <a:buChar char="-"/>
            </a:pPr>
            <a:r>
              <a:rPr lang="en-US" baseline="0" dirty="0"/>
              <a:t>In his office, amongst his papers, casual with pants and a black T-shirt</a:t>
            </a:r>
          </a:p>
          <a:p>
            <a:pPr marL="171450" indent="-171450">
              <a:buFontTx/>
              <a:buChar char="-"/>
            </a:pPr>
            <a:r>
              <a:rPr lang="en-US" baseline="0" dirty="0"/>
              <a:t>At another official ceremony, smart casual or business casual, with a shirt and jacket, but no tie</a:t>
            </a:r>
          </a:p>
          <a:p>
            <a:pPr marL="171450" indent="-171450">
              <a:buFontTx/>
              <a:buChar char="-"/>
            </a:pPr>
            <a:r>
              <a:rPr lang="en-US" baseline="0" dirty="0"/>
              <a:t>At a Physics School in Morocco, in local traditional clothes, including the fez</a:t>
            </a:r>
          </a:p>
          <a:p>
            <a:pPr marL="171450" indent="-171450">
              <a:buFontTx/>
              <a:buChar char="-"/>
            </a:pPr>
            <a:r>
              <a:rPr lang="en-US" baseline="0" dirty="0"/>
              <a:t>Again in his office, with a Finnish teacher who knitted him a pullover with his famous penguin diagram</a:t>
            </a:r>
          </a:p>
          <a:p>
            <a:pPr marL="171450" indent="-171450">
              <a:buFontTx/>
              <a:buChar char="-"/>
            </a:pPr>
            <a:r>
              <a:rPr lang="en-US" baseline="0" dirty="0"/>
              <a:t>In 2011, at the coffee break of the colloquium in honor for his 65</a:t>
            </a:r>
            <a:r>
              <a:rPr lang="en-US" baseline="30000" dirty="0"/>
              <a:t>th</a:t>
            </a:r>
            <a:r>
              <a:rPr lang="en-US" baseline="0" dirty="0"/>
              <a:t> birthday</a:t>
            </a:r>
          </a:p>
          <a:p>
            <a:endParaRPr lang="en-US" dirty="0"/>
          </a:p>
          <a:p>
            <a:r>
              <a:rPr lang="en-US" dirty="0"/>
              <a:t>Conclusion:</a:t>
            </a:r>
            <a:endParaRPr lang="en-US" baseline="0" dirty="0"/>
          </a:p>
          <a:p>
            <a:pPr marL="171450" indent="-171450">
              <a:buFontTx/>
              <a:buChar char="-"/>
            </a:pPr>
            <a:r>
              <a:rPr lang="en-US" baseline="0" dirty="0"/>
              <a:t>CERN is very casual</a:t>
            </a:r>
          </a:p>
          <a:p>
            <a:pPr marL="171450" indent="-171450">
              <a:buFontTx/>
              <a:buChar char="-"/>
            </a:pPr>
            <a:r>
              <a:rPr lang="en-US" baseline="0" dirty="0"/>
              <a:t>CERN is very tolerant</a:t>
            </a:r>
          </a:p>
          <a:p>
            <a:pPr marL="0" indent="0">
              <a:buFontTx/>
              <a:buNone/>
            </a:pPr>
            <a:endParaRPr lang="en-US" baseline="0" dirty="0"/>
          </a:p>
          <a:p>
            <a:pPr marL="0" indent="0">
              <a:buFontTx/>
              <a:buNone/>
            </a:pPr>
            <a:r>
              <a:rPr lang="en-US" baseline="0" dirty="0"/>
              <a:t>Recommendations :</a:t>
            </a:r>
          </a:p>
          <a:p>
            <a:pPr marL="171450" indent="-171450">
              <a:buFontTx/>
              <a:buChar char="-"/>
            </a:pPr>
            <a:r>
              <a:rPr lang="en-US" baseline="0" dirty="0"/>
              <a:t>Dress according to the situation</a:t>
            </a:r>
          </a:p>
          <a:p>
            <a:pPr marL="171450" indent="-171450">
              <a:buFontTx/>
              <a:buChar char="-"/>
            </a:pPr>
            <a:r>
              <a:rPr lang="en-US" baseline="0" dirty="0"/>
              <a:t>Nothing offending other people – T-shirts with text/images</a:t>
            </a:r>
          </a:p>
          <a:p>
            <a:pPr marL="0" indent="0">
              <a:buFontTx/>
              <a:buNone/>
            </a:pP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39</a:t>
            </a:fld>
            <a:endParaRPr lang="en-US"/>
          </a:p>
        </p:txBody>
      </p:sp>
    </p:spTree>
    <p:extLst>
      <p:ext uri="{BB962C8B-B14F-4D97-AF65-F5344CB8AC3E}">
        <p14:creationId xmlns:p14="http://schemas.microsoft.com/office/powerpoint/2010/main" val="261938578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smtClean="0"/>
              <a:t>Kyriaki</a:t>
            </a:r>
            <a:br>
              <a:rPr lang="en-US" b="0" i="0" dirty="0" smtClean="0"/>
            </a:br>
            <a:r>
              <a:rPr lang="en-US" b="0" i="0" dirty="0" smtClean="0"/>
              <a:t/>
            </a:r>
            <a:br>
              <a:rPr lang="en-US" b="0" i="0" dirty="0" smtClean="0"/>
            </a:br>
            <a:r>
              <a:rPr lang="en-GB" b="1" i="1" dirty="0" smtClean="0"/>
              <a:t>CERN's values are commitment, professionalism, creativity, diversity and integrity. Taken together they provide the basis for respect: respect for others, respect for the Organization and respect for its mission, and underpin the CERN Code of Conduct.</a:t>
            </a:r>
            <a:endParaRPr lang="en-GB" b="1" dirty="0" smtClean="0"/>
          </a:p>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40</a:t>
            </a:fld>
            <a:endParaRPr lang="en-GB"/>
          </a:p>
        </p:txBody>
      </p:sp>
    </p:spTree>
    <p:extLst>
      <p:ext uri="{BB962C8B-B14F-4D97-AF65-F5344CB8AC3E}">
        <p14:creationId xmlns:p14="http://schemas.microsoft.com/office/powerpoint/2010/main" val="127519745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Erwin</a:t>
            </a:r>
          </a:p>
          <a:p>
            <a:endParaRPr lang="en-US" dirty="0" smtClean="0"/>
          </a:p>
          <a:p>
            <a:r>
              <a:rPr lang="en-US" dirty="0" smtClean="0"/>
              <a:t>Can</a:t>
            </a:r>
            <a:r>
              <a:rPr lang="en-US" baseline="0" dirty="0" smtClean="0"/>
              <a:t> be removed if departments cover this</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41</a:t>
            </a:fld>
            <a:endParaRPr lang="en-GB"/>
          </a:p>
        </p:txBody>
      </p:sp>
    </p:spTree>
    <p:extLst>
      <p:ext uri="{BB962C8B-B14F-4D97-AF65-F5344CB8AC3E}">
        <p14:creationId xmlns:p14="http://schemas.microsoft.com/office/powerpoint/2010/main" val="354949073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Kyriaki</a:t>
            </a:r>
          </a:p>
          <a:p>
            <a:endParaRPr lang="fr-CH" dirty="0" smtClean="0"/>
          </a:p>
          <a:p>
            <a:r>
              <a:rPr lang="fr-CH" dirty="0" smtClean="0"/>
              <a:t>A</a:t>
            </a:r>
            <a:r>
              <a:rPr lang="fr-CH" baseline="0" dirty="0" smtClean="0"/>
              <a:t> </a:t>
            </a:r>
            <a:r>
              <a:rPr lang="fr-CH" baseline="0" dirty="0"/>
              <a:t>call </a:t>
            </a:r>
            <a:r>
              <a:rPr lang="fr-CH" baseline="0" dirty="0" err="1"/>
              <a:t>is</a:t>
            </a:r>
            <a:r>
              <a:rPr lang="fr-CH" baseline="0" dirty="0"/>
              <a:t> </a:t>
            </a:r>
            <a:r>
              <a:rPr lang="fr-CH" baseline="0" dirty="0" err="1"/>
              <a:t>usually</a:t>
            </a:r>
            <a:r>
              <a:rPr lang="fr-CH" baseline="0" dirty="0"/>
              <a:t> more efficient </a:t>
            </a:r>
            <a:r>
              <a:rPr lang="fr-CH" baseline="0" dirty="0" err="1"/>
              <a:t>than</a:t>
            </a:r>
            <a:r>
              <a:rPr lang="fr-CH" baseline="0" dirty="0"/>
              <a:t> an email, </a:t>
            </a:r>
          </a:p>
          <a:p>
            <a:r>
              <a:rPr lang="fr-CH" baseline="0" dirty="0"/>
              <a:t>So </a:t>
            </a:r>
            <a:r>
              <a:rPr lang="fr-CH" baseline="0" dirty="0" err="1"/>
              <a:t>we</a:t>
            </a:r>
            <a:r>
              <a:rPr lang="fr-CH" baseline="0" dirty="0"/>
              <a:t> encourage </a:t>
            </a:r>
            <a:r>
              <a:rPr lang="fr-CH" baseline="0" dirty="0" err="1"/>
              <a:t>you</a:t>
            </a:r>
            <a:r>
              <a:rPr lang="fr-CH" baseline="0" dirty="0"/>
              <a:t> to </a:t>
            </a:r>
            <a:r>
              <a:rPr lang="fr-CH" baseline="0" dirty="0" err="1"/>
              <a:t>reach</a:t>
            </a:r>
            <a:r>
              <a:rPr lang="fr-CH" baseline="0" dirty="0"/>
              <a:t> out to </a:t>
            </a:r>
            <a:r>
              <a:rPr lang="fr-CH" baseline="0" dirty="0" err="1"/>
              <a:t>colleagues</a:t>
            </a:r>
            <a:r>
              <a:rPr lang="fr-CH" baseline="0" dirty="0"/>
              <a:t>, programme </a:t>
            </a:r>
            <a:r>
              <a:rPr lang="fr-CH" baseline="0" dirty="0" err="1"/>
              <a:t>cordinators</a:t>
            </a:r>
            <a:r>
              <a:rPr lang="fr-CH" baseline="0" dirty="0"/>
              <a:t> or </a:t>
            </a:r>
            <a:r>
              <a:rPr lang="fr-CH" baseline="0" dirty="0" err="1"/>
              <a:t>supervisor</a:t>
            </a:r>
            <a:r>
              <a:rPr lang="fr-CH" baseline="0" dirty="0"/>
              <a:t>, and </a:t>
            </a:r>
            <a:r>
              <a:rPr lang="fr-CH" baseline="0" dirty="0" err="1"/>
              <a:t>we</a:t>
            </a:r>
            <a:r>
              <a:rPr lang="fr-CH" baseline="0" dirty="0"/>
              <a:t> </a:t>
            </a:r>
            <a:r>
              <a:rPr lang="fr-CH" baseline="0" dirty="0" err="1"/>
              <a:t>give</a:t>
            </a:r>
            <a:r>
              <a:rPr lang="fr-CH" baseline="0" dirty="0"/>
              <a:t> </a:t>
            </a:r>
            <a:r>
              <a:rPr lang="fr-CH" baseline="0" dirty="0" err="1"/>
              <a:t>you</a:t>
            </a:r>
            <a:r>
              <a:rPr lang="fr-CH" baseline="0" dirty="0"/>
              <a:t> </a:t>
            </a:r>
            <a:r>
              <a:rPr lang="fr-CH" baseline="0" dirty="0" err="1"/>
              <a:t>different</a:t>
            </a:r>
            <a:r>
              <a:rPr lang="fr-CH" baseline="0" dirty="0"/>
              <a:t> options to do </a:t>
            </a:r>
            <a:r>
              <a:rPr lang="fr-CH" baseline="0" dirty="0" err="1"/>
              <a:t>so</a:t>
            </a:r>
            <a:r>
              <a:rPr lang="fr-CH" baseline="0" dirty="0"/>
              <a:t>:</a:t>
            </a:r>
          </a:p>
          <a:p>
            <a:r>
              <a:rPr lang="fr-CH" baseline="0" dirty="0"/>
              <a:t>If </a:t>
            </a:r>
            <a:r>
              <a:rPr lang="fr-CH" baseline="0" dirty="0" err="1"/>
              <a:t>you</a:t>
            </a:r>
            <a:r>
              <a:rPr lang="fr-CH" baseline="0" dirty="0"/>
              <a:t> go for a </a:t>
            </a:r>
            <a:r>
              <a:rPr lang="fr-CH" baseline="0" dirty="0" err="1"/>
              <a:t>voice</a:t>
            </a:r>
            <a:r>
              <a:rPr lang="fr-CH" baseline="0" dirty="0"/>
              <a:t> call, </a:t>
            </a:r>
            <a:r>
              <a:rPr lang="fr-CH" baseline="0" dirty="0" err="1" smtClean="0"/>
              <a:t>we</a:t>
            </a:r>
            <a:r>
              <a:rPr lang="fr-CH" baseline="0" dirty="0" smtClean="0"/>
              <a:t> </a:t>
            </a:r>
            <a:r>
              <a:rPr lang="fr-CH" baseline="0" dirty="0"/>
              <a:t>are </a:t>
            </a:r>
            <a:r>
              <a:rPr lang="fr-CH" baseline="0" dirty="0" err="1" smtClean="0"/>
              <a:t>using</a:t>
            </a:r>
            <a:r>
              <a:rPr lang="fr-CH" baseline="0" dirty="0" smtClean="0"/>
              <a:t> </a:t>
            </a:r>
            <a:r>
              <a:rPr lang="fr-CH" baseline="0" dirty="0" err="1" smtClean="0"/>
              <a:t>CERNPhone</a:t>
            </a:r>
            <a:endParaRPr lang="fr-CH" baseline="0" dirty="0"/>
          </a:p>
          <a:p>
            <a:r>
              <a:rPr lang="fr-CH" baseline="0" dirty="0"/>
              <a:t>You </a:t>
            </a:r>
            <a:r>
              <a:rPr lang="fr-CH" baseline="0" dirty="0" err="1"/>
              <a:t>can</a:t>
            </a:r>
            <a:r>
              <a:rPr lang="fr-CH" baseline="0" dirty="0"/>
              <a:t> </a:t>
            </a:r>
            <a:r>
              <a:rPr lang="fr-CH" baseline="0" dirty="0" err="1"/>
              <a:t>access</a:t>
            </a:r>
            <a:r>
              <a:rPr lang="fr-CH" baseline="0" dirty="0"/>
              <a:t> the CERN phone book to </a:t>
            </a:r>
            <a:r>
              <a:rPr lang="fr-CH" baseline="0" dirty="0" err="1"/>
              <a:t>find</a:t>
            </a:r>
            <a:r>
              <a:rPr lang="fr-CH" baseline="0" dirty="0"/>
              <a:t> </a:t>
            </a:r>
            <a:r>
              <a:rPr lang="fr-CH" baseline="0" dirty="0" err="1"/>
              <a:t>any</a:t>
            </a:r>
            <a:r>
              <a:rPr lang="fr-CH" baseline="0" dirty="0"/>
              <a:t> </a:t>
            </a:r>
            <a:r>
              <a:rPr lang="fr-CH" baseline="0" dirty="0" err="1" smtClean="0"/>
              <a:t>employee</a:t>
            </a:r>
            <a:r>
              <a:rPr lang="fr-CH" baseline="0" dirty="0" smtClean="0"/>
              <a:t> </a:t>
            </a:r>
            <a:r>
              <a:rPr lang="fr-CH" baseline="0" dirty="0" err="1"/>
              <a:t>working</a:t>
            </a:r>
            <a:r>
              <a:rPr lang="fr-CH" baseline="0" dirty="0"/>
              <a:t> at </a:t>
            </a:r>
            <a:r>
              <a:rPr lang="fr-CH" baseline="0" dirty="0" err="1"/>
              <a:t>cern</a:t>
            </a:r>
            <a:r>
              <a:rPr lang="fr-CH" baseline="0" dirty="0"/>
              <a:t>, and dial </a:t>
            </a:r>
            <a:r>
              <a:rPr lang="fr-CH" baseline="0" dirty="0" err="1"/>
              <a:t>her</a:t>
            </a:r>
            <a:r>
              <a:rPr lang="fr-CH" baseline="0" dirty="0"/>
              <a:t> or </a:t>
            </a:r>
            <a:r>
              <a:rPr lang="fr-CH" baseline="0" dirty="0" err="1"/>
              <a:t>his</a:t>
            </a:r>
            <a:r>
              <a:rPr lang="fr-CH" baseline="0" dirty="0"/>
              <a:t> </a:t>
            </a:r>
            <a:r>
              <a:rPr lang="fr-CH" baseline="0" dirty="0" err="1"/>
              <a:t>number</a:t>
            </a:r>
            <a:r>
              <a:rPr lang="fr-CH" baseline="0" dirty="0"/>
              <a:t>.</a:t>
            </a:r>
          </a:p>
          <a:p>
            <a:endParaRPr lang="fr-CH" baseline="0" dirty="0"/>
          </a:p>
          <a:p>
            <a:r>
              <a:rPr lang="fr-CH" baseline="0" dirty="0"/>
              <a:t>For </a:t>
            </a:r>
            <a:r>
              <a:rPr lang="fr-CH" baseline="0" dirty="0" err="1"/>
              <a:t>video</a:t>
            </a:r>
            <a:r>
              <a:rPr lang="fr-CH" baseline="0" dirty="0"/>
              <a:t> </a:t>
            </a:r>
            <a:r>
              <a:rPr lang="fr-CH" baseline="0" dirty="0" err="1"/>
              <a:t>conference</a:t>
            </a:r>
            <a:r>
              <a:rPr lang="fr-CH" baseline="0" dirty="0"/>
              <a:t>, </a:t>
            </a:r>
            <a:r>
              <a:rPr lang="fr-CH" baseline="0" dirty="0" err="1"/>
              <a:t>we</a:t>
            </a:r>
            <a:r>
              <a:rPr lang="fr-CH" baseline="0" dirty="0"/>
              <a:t> use </a:t>
            </a:r>
            <a:r>
              <a:rPr lang="fr-CH" baseline="0" dirty="0" err="1"/>
              <a:t>now</a:t>
            </a:r>
            <a:r>
              <a:rPr lang="fr-CH" baseline="0" dirty="0"/>
              <a:t> </a:t>
            </a:r>
            <a:r>
              <a:rPr lang="fr-CH" baseline="0" dirty="0" smtClean="0"/>
              <a:t>Zoom on a CERN </a:t>
            </a:r>
            <a:r>
              <a:rPr lang="fr-CH" baseline="0" dirty="0" err="1" smtClean="0"/>
              <a:t>specific</a:t>
            </a:r>
            <a:r>
              <a:rPr lang="fr-CH" baseline="0" dirty="0" smtClean="0"/>
              <a:t> instance </a:t>
            </a:r>
            <a:r>
              <a:rPr lang="fr-CH" baseline="0" dirty="0" err="1" smtClean="0"/>
              <a:t>cern.zoom</a:t>
            </a:r>
            <a:r>
              <a:rPr lang="fr-CH" baseline="0" dirty="0" smtClean="0"/>
              <a:t> (</a:t>
            </a:r>
            <a:r>
              <a:rPr lang="fr-CH" baseline="0" dirty="0" err="1" smtClean="0"/>
              <a:t>with</a:t>
            </a:r>
            <a:r>
              <a:rPr lang="fr-CH" baseline="0" dirty="0" smtClean="0"/>
              <a:t> SSO)</a:t>
            </a:r>
          </a:p>
          <a:p>
            <a:endParaRPr lang="fr-CH" baseline="0" dirty="0" smtClean="0"/>
          </a:p>
          <a:p>
            <a:r>
              <a:rPr lang="fr-CH" baseline="0" dirty="0" smtClean="0"/>
              <a:t>For messaging, </a:t>
            </a:r>
            <a:r>
              <a:rPr lang="fr-CH" baseline="0" dirty="0" err="1" smtClean="0"/>
              <a:t>you</a:t>
            </a:r>
            <a:r>
              <a:rPr lang="fr-CH" baseline="0" dirty="0" smtClean="0"/>
              <a:t> </a:t>
            </a:r>
            <a:r>
              <a:rPr lang="fr-CH" baseline="0" dirty="0" err="1" smtClean="0"/>
              <a:t>can</a:t>
            </a:r>
            <a:r>
              <a:rPr lang="fr-CH" baseline="0" dirty="0" smtClean="0"/>
              <a:t> use Mattermost. You </a:t>
            </a:r>
            <a:r>
              <a:rPr lang="fr-CH" baseline="0" dirty="0" err="1" smtClean="0"/>
              <a:t>can</a:t>
            </a:r>
            <a:r>
              <a:rPr lang="fr-CH" baseline="0" dirty="0" smtClean="0"/>
              <a:t> invite </a:t>
            </a:r>
            <a:r>
              <a:rPr lang="fr-CH" baseline="0" dirty="0" err="1" smtClean="0"/>
              <a:t>someone</a:t>
            </a:r>
            <a:r>
              <a:rPr lang="fr-CH" baseline="0" dirty="0" smtClean="0"/>
              <a:t> for a instant Zoom call </a:t>
            </a:r>
            <a:r>
              <a:rPr lang="fr-CH" baseline="0" dirty="0" err="1" smtClean="0"/>
              <a:t>from</a:t>
            </a:r>
            <a:r>
              <a:rPr lang="fr-CH" baseline="0" dirty="0" smtClean="0"/>
              <a:t> </a:t>
            </a:r>
          </a:p>
          <a:p>
            <a:endParaRPr lang="fr-CH" baseline="0" dirty="0"/>
          </a:p>
        </p:txBody>
      </p:sp>
      <p:sp>
        <p:nvSpPr>
          <p:cNvPr id="4" name="Slide Number Placeholder 3"/>
          <p:cNvSpPr>
            <a:spLocks noGrp="1"/>
          </p:cNvSpPr>
          <p:nvPr>
            <p:ph type="sldNum" sz="quarter" idx="10"/>
          </p:nvPr>
        </p:nvSpPr>
        <p:spPr/>
        <p:txBody>
          <a:bodyPr/>
          <a:lstStyle/>
          <a:p>
            <a:fld id="{A25B4BE4-2004-4494-AD8A-6209C7B637E4}" type="slidenum">
              <a:rPr lang="en-GB" smtClean="0"/>
              <a:t>42</a:t>
            </a:fld>
            <a:endParaRPr lang="en-GB"/>
          </a:p>
        </p:txBody>
      </p:sp>
    </p:spTree>
    <p:extLst>
      <p:ext uri="{BB962C8B-B14F-4D97-AF65-F5344CB8AC3E}">
        <p14:creationId xmlns:p14="http://schemas.microsoft.com/office/powerpoint/2010/main" val="23512447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Erwin</a:t>
            </a:r>
            <a:br>
              <a:rPr lang="en-GB" dirty="0" smtClean="0"/>
            </a:br>
            <a:r>
              <a:rPr lang="en-GB" dirty="0" smtClean="0"/>
              <a:t/>
            </a:r>
            <a:br>
              <a:rPr lang="en-GB" dirty="0" smtClean="0"/>
            </a:br>
            <a:r>
              <a:rPr lang="en-GB" dirty="0" smtClean="0"/>
              <a:t>Welcome </a:t>
            </a:r>
            <a:r>
              <a:rPr lang="en-GB" dirty="0"/>
              <a:t>at CERN for your first working day.</a:t>
            </a:r>
            <a:endParaRPr lang="en-US" dirty="0"/>
          </a:p>
          <a:p>
            <a:r>
              <a:rPr lang="en-GB" dirty="0"/>
              <a:t>Bienvenu au CERN pour </a:t>
            </a:r>
            <a:r>
              <a:rPr lang="en-GB" dirty="0" err="1"/>
              <a:t>votre</a:t>
            </a:r>
            <a:r>
              <a:rPr lang="en-GB" dirty="0"/>
              <a:t> premiere journee de travail.</a:t>
            </a:r>
            <a:r>
              <a:rPr lang="en-GB" dirty="0">
                <a:cs typeface="+mn-lt"/>
              </a:rPr>
              <a:t/>
            </a:r>
            <a:br>
              <a:rPr lang="en-GB" dirty="0">
                <a:cs typeface="+mn-lt"/>
              </a:rPr>
            </a:br>
            <a:r>
              <a:rPr lang="en-GB" dirty="0" smtClean="0">
                <a:cs typeface="+mn-lt"/>
              </a:rPr>
              <a:t/>
            </a:r>
            <a:br>
              <a:rPr lang="en-GB" dirty="0" smtClean="0">
                <a:cs typeface="+mn-lt"/>
              </a:rPr>
            </a:br>
            <a:r>
              <a:rPr lang="en-GB" dirty="0" smtClean="0">
                <a:cs typeface="+mn-lt"/>
              </a:rPr>
              <a:t>I am Erwin, …</a:t>
            </a:r>
            <a:endParaRPr lang="en-GB" dirty="0"/>
          </a:p>
          <a:p>
            <a:r>
              <a:rPr lang="en-GB" dirty="0" smtClean="0">
                <a:ea typeface="Calibri"/>
                <a:cs typeface="+mn-lt"/>
              </a:rPr>
              <a:t>I</a:t>
            </a:r>
            <a:r>
              <a:rPr lang="en-GB" baseline="0" dirty="0" smtClean="0">
                <a:ea typeface="Calibri"/>
                <a:cs typeface="+mn-lt"/>
              </a:rPr>
              <a:t> </a:t>
            </a:r>
            <a:r>
              <a:rPr lang="en-GB" dirty="0" smtClean="0">
                <a:ea typeface="Calibri"/>
                <a:cs typeface="+mn-lt"/>
              </a:rPr>
              <a:t>am </a:t>
            </a:r>
            <a:r>
              <a:rPr lang="en-GB" dirty="0">
                <a:ea typeface="Calibri"/>
                <a:cs typeface="+mn-lt"/>
              </a:rPr>
              <a:t>Kyriaki, ….</a:t>
            </a:r>
            <a:endParaRPr lang="en-GB" dirty="0">
              <a:cs typeface="+mn-lt"/>
            </a:endParaRPr>
          </a:p>
          <a:p>
            <a:r>
              <a:rPr lang="en-GB" dirty="0">
                <a:ea typeface="Calibri"/>
                <a:cs typeface="+mn-lt"/>
              </a:rPr>
              <a:t/>
            </a:r>
            <a:br>
              <a:rPr lang="en-GB" dirty="0">
                <a:ea typeface="Calibri"/>
                <a:cs typeface="+mn-lt"/>
              </a:rPr>
            </a:br>
            <a:r>
              <a:rPr lang="en-GB" dirty="0" smtClean="0"/>
              <a:t>We </a:t>
            </a:r>
            <a:r>
              <a:rPr lang="en-GB" dirty="0"/>
              <a:t>would like this </a:t>
            </a:r>
            <a:r>
              <a:rPr lang="en-GB" dirty="0" smtClean="0"/>
              <a:t>to be a </a:t>
            </a:r>
            <a:r>
              <a:rPr lang="en-GB" dirty="0"/>
              <a:t>memorable day for you !</a:t>
            </a:r>
            <a:r>
              <a:rPr lang="en-GB" dirty="0">
                <a:cs typeface="+mn-lt"/>
              </a:rPr>
              <a:t/>
            </a:r>
            <a:br>
              <a:rPr lang="en-GB" dirty="0">
                <a:cs typeface="+mn-lt"/>
              </a:rPr>
            </a:br>
            <a:r>
              <a:rPr lang="en-GB" dirty="0" smtClean="0">
                <a:cs typeface="+mn-lt"/>
              </a:rPr>
              <a:t/>
            </a:r>
            <a:br>
              <a:rPr lang="en-GB" dirty="0" smtClean="0">
                <a:cs typeface="+mn-lt"/>
              </a:rPr>
            </a:br>
            <a:r>
              <a:rPr lang="en-GB" dirty="0" smtClean="0">
                <a:ea typeface="Calibri"/>
                <a:cs typeface="Calibri"/>
              </a:rPr>
              <a:t>Kyriaki:</a:t>
            </a:r>
            <a:r>
              <a:rPr lang="en-GB" dirty="0">
                <a:ea typeface="Calibri"/>
                <a:cs typeface="Calibri"/>
              </a:rPr>
              <a:t> D</a:t>
            </a:r>
            <a:r>
              <a:rPr lang="en-GB" dirty="0" smtClean="0">
                <a:ea typeface="Calibri"/>
                <a:cs typeface="Calibri"/>
              </a:rPr>
              <a:t>o </a:t>
            </a:r>
            <a:r>
              <a:rPr lang="en-GB" dirty="0">
                <a:ea typeface="Calibri"/>
                <a:cs typeface="Calibri"/>
              </a:rPr>
              <a:t>you remember your first day at CERN?</a:t>
            </a:r>
            <a:endParaRPr lang="en-US" dirty="0"/>
          </a:p>
          <a:p>
            <a:endParaRPr lang="en-GB" dirty="0">
              <a:ea typeface="Calibri"/>
              <a:cs typeface="+mn-lt"/>
            </a:endParaRPr>
          </a:p>
          <a:p>
            <a:r>
              <a:rPr lang="en-GB" dirty="0" smtClean="0">
                <a:ea typeface="Calibri"/>
                <a:cs typeface="Calibri"/>
              </a:rPr>
              <a:t>Erwin – story:</a:t>
            </a:r>
          </a:p>
          <a:p>
            <a:r>
              <a:rPr lang="en-GB" dirty="0" smtClean="0">
                <a:ea typeface="Calibri"/>
                <a:cs typeface="Calibri"/>
              </a:rPr>
              <a:t>I can remember mine very well, even if it was more than 20 years ago, I came at 8.30 to an office in Personnel Division, as it was indicated in the letter I received with my contract.  A person gave me a checklist of things to do : access card, bank account, </a:t>
            </a:r>
            <a:r>
              <a:rPr lang="en-GB" dirty="0" err="1" smtClean="0">
                <a:ea typeface="Calibri"/>
                <a:cs typeface="Calibri"/>
              </a:rPr>
              <a:t>etc</a:t>
            </a:r>
            <a:r>
              <a:rPr lang="en-GB" dirty="0" smtClean="0">
                <a:ea typeface="Calibri"/>
                <a:cs typeface="Calibri"/>
              </a:rPr>
              <a:t> and a paper map, and off I went on my own for my “arrival circuit”. The last stop was the office of my supervisor, who I had spoken once, at the selection interview 6 month earlier. He brought me to my office, which was equipped with office furniture from the 50ies and a computer. The office was small – 9 m2, but I learned afterwards that I had to feel lucky, since normally an office of that size is shared with 2 or even 3 people. My supervisor gave me another list and about half a meter of paper folders with procedures and documents to read – it would take me at least 2 weeks to read them ! I spend the whole afternoon in my office over these papers, thinking that I had maybe not made the right choice to sign the offer from CERN. I expected something more exciting ! Luckily some new colleagues popped in to say hello and asked if they could be of any help. At the end of the day, I went to the cafeteria in the main building, quite a busy place and discovered that there was a party with free drinks. Maybe CERN was after all not such a bad place ? </a:t>
            </a:r>
            <a:br>
              <a:rPr lang="en-GB" dirty="0" smtClean="0">
                <a:ea typeface="Calibri"/>
                <a:cs typeface="Calibri"/>
              </a:rPr>
            </a:br>
            <a:r>
              <a:rPr lang="en-GB" dirty="0" smtClean="0">
                <a:ea typeface="Calibri"/>
                <a:cs typeface="Calibri"/>
              </a:rPr>
              <a:t>I discovered however that the party was rather exceptional : on that day, </a:t>
            </a:r>
            <a:r>
              <a:rPr lang="en-GB" dirty="0" err="1" smtClean="0">
                <a:ea typeface="Calibri"/>
                <a:cs typeface="Calibri"/>
              </a:rPr>
              <a:t>Charpak</a:t>
            </a:r>
            <a:r>
              <a:rPr lang="en-GB" dirty="0" smtClean="0">
                <a:ea typeface="Calibri"/>
                <a:cs typeface="Calibri"/>
              </a:rPr>
              <a:t> returned from Sweden after the ceremony for his Nobel prize.</a:t>
            </a:r>
          </a:p>
          <a:p>
            <a:endParaRPr lang="en-GB" dirty="0" smtClean="0">
              <a:ea typeface="Calibri"/>
              <a:cs typeface="Calibri"/>
            </a:endParaRPr>
          </a:p>
          <a:p>
            <a:r>
              <a:rPr lang="en-GB" dirty="0" smtClean="0">
                <a:ea typeface="Calibri"/>
                <a:cs typeface="Calibri"/>
              </a:rPr>
              <a:t>We would like you to remember this first day in a different way. We start with the party ! In any case, you will start to have plenty of opportunities to share your thoughts and experience with other newcomers.</a:t>
            </a:r>
          </a:p>
          <a:p>
            <a:endParaRPr lang="en-GB" dirty="0" smtClean="0">
              <a:ea typeface="Calibri"/>
              <a:cs typeface="Calibri"/>
            </a:endParaRPr>
          </a:p>
          <a:p>
            <a:r>
              <a:rPr lang="en-GB" dirty="0" smtClean="0">
                <a:ea typeface="Calibri"/>
                <a:cs typeface="Calibri"/>
              </a:rPr>
              <a:t>Welcome at CERN !</a:t>
            </a:r>
          </a:p>
          <a:p>
            <a:endParaRPr lang="en-GB" dirty="0" smtClean="0">
              <a:ea typeface="Calibri"/>
              <a:cs typeface="Calibri"/>
            </a:endParaRPr>
          </a:p>
          <a:p>
            <a:endParaRPr lang="en-GB" dirty="0">
              <a:ea typeface="Calibri"/>
              <a:cs typeface="Calibri"/>
            </a:endParaRPr>
          </a:p>
          <a:p>
            <a:endParaRPr lang="en-GB" dirty="0">
              <a:ea typeface="Calibri"/>
              <a:cs typeface="Calibri"/>
            </a:endParaRPr>
          </a:p>
          <a:p>
            <a:endParaRPr lang="en-GB" dirty="0">
              <a:ea typeface="Calibri"/>
              <a:cs typeface="Calibri"/>
            </a:endParaRPr>
          </a:p>
          <a:p>
            <a:endParaRPr lang="fr-CH" dirty="0">
              <a:ea typeface="Calibri"/>
              <a:cs typeface="Calibri"/>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B12F79-F5C2-490B-9685-0971D883351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9880635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Kyriaki</a:t>
            </a:r>
            <a:endParaRPr lang="fr-CH" dirty="0"/>
          </a:p>
          <a:p>
            <a:r>
              <a:rPr lang="fr-CH" dirty="0"/>
              <a:t>************************</a:t>
            </a:r>
            <a:endParaRPr lang="en-GB" dirty="0"/>
          </a:p>
          <a:p>
            <a:r>
              <a:rPr lang="en-US" dirty="0"/>
              <a:t>On the HR website, you will find the</a:t>
            </a:r>
            <a:r>
              <a:rPr lang="en-US" baseline="0" dirty="0"/>
              <a:t> Welcome to CERN pages.</a:t>
            </a:r>
          </a:p>
          <a:p>
            <a:endParaRPr lang="en-US" baseline="0" dirty="0"/>
          </a:p>
          <a:p>
            <a:r>
              <a:rPr lang="en-US" baseline="0" dirty="0"/>
              <a:t>You have already looked at the pages “Before I arrive”, but there is more information for you to discover now under “My first week” and later on under “</a:t>
            </a:r>
            <a:r>
              <a:rPr lang="en-US" baseline="0" dirty="0" err="1"/>
              <a:t>life@CERN</a:t>
            </a:r>
            <a:r>
              <a:rPr lang="en-US" baseline="0" dirty="0"/>
              <a:t>”</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43</a:t>
            </a:fld>
            <a:endParaRPr lang="en-US"/>
          </a:p>
        </p:txBody>
      </p:sp>
    </p:spTree>
    <p:extLst>
      <p:ext uri="{BB962C8B-B14F-4D97-AF65-F5344CB8AC3E}">
        <p14:creationId xmlns:p14="http://schemas.microsoft.com/office/powerpoint/2010/main" val="276765411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3513" y="828675"/>
            <a:ext cx="7367588" cy="4143375"/>
          </a:xfrm>
        </p:spPr>
      </p:sp>
      <p:sp>
        <p:nvSpPr>
          <p:cNvPr id="3" name="Notes Placeholder 2"/>
          <p:cNvSpPr>
            <a:spLocks noGrp="1"/>
          </p:cNvSpPr>
          <p:nvPr>
            <p:ph type="body" idx="1"/>
          </p:nvPr>
        </p:nvSpPr>
        <p:spPr/>
        <p:txBody>
          <a:bodyPr/>
          <a:lstStyle/>
          <a:p>
            <a:r>
              <a:rPr lang="fr-CH" dirty="0" smtClean="0"/>
              <a:t>Kyriaki</a:t>
            </a:r>
            <a:endParaRPr lang="fr-CH" dirty="0"/>
          </a:p>
          <a:p>
            <a:r>
              <a:rPr lang="fr-CH" dirty="0"/>
              <a:t>************************</a:t>
            </a:r>
            <a:endParaRPr lang="en-GB" dirty="0"/>
          </a:p>
          <a:p>
            <a:r>
              <a:rPr lang="en-GB" dirty="0"/>
              <a:t>CERN is a big and complex organisation,</a:t>
            </a:r>
            <a:r>
              <a:rPr lang="en-GB" baseline="0" dirty="0"/>
              <a:t> with more than 60 years of history. Enough to have certain traditions, a certain way to do things, a certain culture.</a:t>
            </a:r>
            <a:br>
              <a:rPr lang="en-GB" baseline="0" dirty="0"/>
            </a:br>
            <a:r>
              <a:rPr lang="en-GB" dirty="0"/>
              <a:t>You will certainly have many questions …</a:t>
            </a:r>
            <a:br>
              <a:rPr lang="en-GB" dirty="0"/>
            </a:br>
            <a:r>
              <a:rPr lang="en-GB" dirty="0"/>
              <a:t>But where to find the answers</a:t>
            </a:r>
            <a:r>
              <a:rPr lang="en-GB" baseline="0" dirty="0"/>
              <a:t> ?</a:t>
            </a:r>
          </a:p>
          <a:p>
            <a:endParaRPr lang="en-GB" baseline="0" dirty="0"/>
          </a:p>
          <a:p>
            <a:pPr marL="171450" indent="-171450">
              <a:buFontTx/>
              <a:buChar char="-"/>
            </a:pPr>
            <a:r>
              <a:rPr lang="en-GB" baseline="0" dirty="0"/>
              <a:t>The departmental secretariat is an important info point about your rights and obligations, and it is close to you. You will meet them later today.</a:t>
            </a:r>
          </a:p>
          <a:p>
            <a:pPr marL="171450" indent="-171450">
              <a:buFontTx/>
              <a:buChar char="-"/>
            </a:pPr>
            <a:r>
              <a:rPr lang="en-GB" baseline="0" dirty="0"/>
              <a:t>Your supervisor and colleagues will also be able to answer certain of your questions.</a:t>
            </a:r>
          </a:p>
          <a:p>
            <a:pPr marL="171450" indent="-171450">
              <a:buFontTx/>
              <a:buChar char="-"/>
            </a:pPr>
            <a:r>
              <a:rPr lang="en-GB" baseline="0" dirty="0"/>
              <a:t>On the HR website, there is also the Welcome site with a dedicated section “My first week”</a:t>
            </a:r>
          </a:p>
          <a:p>
            <a:pPr marL="171450" indent="-171450">
              <a:buFontTx/>
              <a:buChar char="-"/>
            </a:pPr>
            <a:r>
              <a:rPr lang="en-GB" baseline="0" dirty="0"/>
              <a:t>If you have specific questions related to you personal situation, there are expert services at your disposal. You’ll find their contact details on the Welcome pages.</a:t>
            </a:r>
          </a:p>
          <a:p>
            <a:pPr marL="171450" indent="-171450">
              <a:buFontTx/>
              <a:buChar char="-"/>
            </a:pPr>
            <a:r>
              <a:rPr lang="en-GB" baseline="0" dirty="0"/>
              <a:t>We encourage you to make an appointment with them, why not do it later today ?</a:t>
            </a:r>
          </a:p>
          <a:p>
            <a:pPr marL="171450" indent="-171450">
              <a:buFontTx/>
              <a:buChar char="-"/>
            </a:pPr>
            <a:r>
              <a:rPr lang="en-GB" baseline="0" dirty="0"/>
              <a:t>The quiz will also be an opportunity for you learn about the how and why of certain things.</a:t>
            </a:r>
          </a:p>
          <a:p>
            <a:pPr marL="171450" indent="-171450">
              <a:buFontTx/>
              <a:buChar char="-"/>
            </a:pPr>
            <a:endParaRPr lang="en-GB" dirty="0"/>
          </a:p>
          <a:p>
            <a:endParaRPr lang="en-GB" dirty="0"/>
          </a:p>
          <a:p>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44</a:t>
            </a:fld>
            <a:endParaRPr lang="en-US"/>
          </a:p>
        </p:txBody>
      </p:sp>
    </p:spTree>
    <p:extLst>
      <p:ext uri="{BB962C8B-B14F-4D97-AF65-F5344CB8AC3E}">
        <p14:creationId xmlns:p14="http://schemas.microsoft.com/office/powerpoint/2010/main" val="122069738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Erwin</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45</a:t>
            </a:fld>
            <a:endParaRPr lang="en-GB"/>
          </a:p>
        </p:txBody>
      </p:sp>
    </p:spTree>
    <p:extLst>
      <p:ext uri="{BB962C8B-B14F-4D97-AF65-F5344CB8AC3E}">
        <p14:creationId xmlns:p14="http://schemas.microsoft.com/office/powerpoint/2010/main" val="158489614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p>
          <a:p>
            <a:r>
              <a:rPr lang="fr-CH" dirty="0"/>
              <a:t>************************</a:t>
            </a:r>
            <a:endParaRPr lang="en-GB"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46</a:t>
            </a:fld>
            <a:endParaRPr lang="en-US"/>
          </a:p>
        </p:txBody>
      </p:sp>
    </p:spTree>
    <p:extLst>
      <p:ext uri="{BB962C8B-B14F-4D97-AF65-F5344CB8AC3E}">
        <p14:creationId xmlns:p14="http://schemas.microsoft.com/office/powerpoint/2010/main" val="112894730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Erwin</a:t>
            </a:r>
          </a:p>
          <a:p>
            <a:r>
              <a:rPr lang="en-US" dirty="0" smtClean="0"/>
              <a:t/>
            </a:r>
            <a:br>
              <a:rPr lang="en-US" dirty="0" smtClean="0"/>
            </a:br>
            <a:r>
              <a:rPr lang="en-US" dirty="0" smtClean="0"/>
              <a:t>Induction sessions</a:t>
            </a:r>
            <a:r>
              <a:rPr lang="en-US" baseline="0" dirty="0" smtClean="0"/>
              <a:t> by type of contract :</a:t>
            </a:r>
          </a:p>
          <a:p>
            <a:r>
              <a:rPr lang="en-US" baseline="0" dirty="0" smtClean="0"/>
              <a:t>Staff members will be contacted individually by their HRA (Human Resources Coordinator) .</a:t>
            </a:r>
          </a:p>
          <a:p>
            <a:r>
              <a:rPr lang="en-US" dirty="0" smtClean="0"/>
              <a:t/>
            </a:r>
            <a:br>
              <a:rPr lang="en-US" dirty="0" smtClean="0"/>
            </a:br>
            <a:r>
              <a:rPr lang="en-US" dirty="0" smtClean="0"/>
              <a:t>Connecting the dots: you will have the opportunity</a:t>
            </a:r>
            <a:r>
              <a:rPr lang="en-US" baseline="0" dirty="0" smtClean="0"/>
              <a:t> to learn more about physics and accelerators, meet representatives from several CERN Services and CERN Clubs and network with other newcomers. You will receive an invitation and you will have to choose in which session you will enroll. </a:t>
            </a:r>
            <a:br>
              <a:rPr lang="en-US" baseline="0" dirty="0" smtClean="0"/>
            </a:br>
            <a:r>
              <a:rPr lang="en-US" baseline="0" dirty="0" smtClean="0"/>
              <a:t/>
            </a:r>
            <a:br>
              <a:rPr lang="en-US" baseline="0" dirty="0" smtClean="0"/>
            </a:br>
            <a:r>
              <a:rPr lang="en-US" baseline="0" dirty="0" smtClean="0"/>
              <a:t>Visit of CERN installations open for newcomers and their families </a:t>
            </a:r>
            <a:endParaRPr lang="en-US" dirty="0" smtClean="0"/>
          </a:p>
          <a:p>
            <a:endParaRPr lang="en-US" dirty="0"/>
          </a:p>
        </p:txBody>
      </p:sp>
      <p:sp>
        <p:nvSpPr>
          <p:cNvPr id="4" name="Slide Number Placeholder 3"/>
          <p:cNvSpPr>
            <a:spLocks noGrp="1"/>
          </p:cNvSpPr>
          <p:nvPr>
            <p:ph type="sldNum" sz="quarter" idx="10"/>
          </p:nvPr>
        </p:nvSpPr>
        <p:spPr/>
        <p:txBody>
          <a:bodyPr/>
          <a:lstStyle/>
          <a:p>
            <a:fld id="{A25B4BE4-2004-4494-AD8A-6209C7B637E4}" type="slidenum">
              <a:rPr lang="en-GB" smtClean="0"/>
              <a:t>47</a:t>
            </a:fld>
            <a:endParaRPr lang="en-GB"/>
          </a:p>
        </p:txBody>
      </p:sp>
    </p:spTree>
    <p:extLst>
      <p:ext uri="{BB962C8B-B14F-4D97-AF65-F5344CB8AC3E}">
        <p14:creationId xmlns:p14="http://schemas.microsoft.com/office/powerpoint/2010/main" val="156688162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Kyriaki</a:t>
            </a:r>
            <a:endParaRPr lang="fr-CH" dirty="0"/>
          </a:p>
          <a:p>
            <a:r>
              <a:rPr lang="fr-CH" dirty="0"/>
              <a:t>************************</a:t>
            </a:r>
            <a:endParaRPr lang="en-GB" dirty="0"/>
          </a:p>
          <a:p>
            <a:r>
              <a:rPr lang="en-GB" dirty="0"/>
              <a:t>For the next step, it is important that you know to</a:t>
            </a:r>
            <a:r>
              <a:rPr lang="en-GB" baseline="0" dirty="0"/>
              <a:t> which department you belong.</a:t>
            </a:r>
          </a:p>
          <a:p>
            <a:r>
              <a:rPr lang="en-GB" baseline="0" dirty="0"/>
              <a:t>It is not because you are a computing engineer that your department is automatically IT.</a:t>
            </a:r>
          </a:p>
          <a:p>
            <a:endParaRPr lang="en-GB" baseline="0" dirty="0"/>
          </a:p>
          <a:p>
            <a:r>
              <a:rPr lang="en-GB" baseline="0" dirty="0"/>
              <a:t>Let us look at the organigram of CERN.</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48</a:t>
            </a:fld>
            <a:endParaRPr lang="en-US"/>
          </a:p>
        </p:txBody>
      </p:sp>
    </p:spTree>
    <p:extLst>
      <p:ext uri="{BB962C8B-B14F-4D97-AF65-F5344CB8AC3E}">
        <p14:creationId xmlns:p14="http://schemas.microsoft.com/office/powerpoint/2010/main" val="71426092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Kyriaki</a:t>
            </a:r>
            <a:br>
              <a:rPr lang="en-GB" baseline="0" dirty="0" smtClean="0"/>
            </a:br>
            <a:r>
              <a:rPr lang="en-GB" baseline="0" dirty="0" smtClean="0"/>
              <a:t/>
            </a:r>
            <a:br>
              <a:rPr lang="en-GB" baseline="0" dirty="0" smtClean="0"/>
            </a:br>
            <a:r>
              <a:rPr lang="en-GB" baseline="0" dirty="0" smtClean="0"/>
              <a:t>The </a:t>
            </a:r>
            <a:r>
              <a:rPr lang="en-GB" baseline="0" dirty="0"/>
              <a:t>Sectors, Departments and Units have acronyms, which are used more often than the full names.</a:t>
            </a:r>
            <a:br>
              <a:rPr lang="en-GB" baseline="0" dirty="0"/>
            </a:br>
            <a:r>
              <a:rPr lang="en-GB" baseline="0" dirty="0"/>
              <a:t>Here they are.</a:t>
            </a:r>
          </a:p>
          <a:p>
            <a:endParaRPr lang="en-GB" baseline="0"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49</a:t>
            </a:fld>
            <a:endParaRPr lang="en-US"/>
          </a:p>
        </p:txBody>
      </p:sp>
    </p:spTree>
    <p:extLst>
      <p:ext uri="{BB962C8B-B14F-4D97-AF65-F5344CB8AC3E}">
        <p14:creationId xmlns:p14="http://schemas.microsoft.com/office/powerpoint/2010/main" val="282473977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Kyriaki</a:t>
            </a:r>
            <a:br>
              <a:rPr lang="en-GB" baseline="0" dirty="0" smtClean="0"/>
            </a:br>
            <a:r>
              <a:rPr lang="en-GB" baseline="0" dirty="0" smtClean="0"/>
              <a:t/>
            </a:r>
            <a:br>
              <a:rPr lang="en-GB" baseline="0" dirty="0" smtClean="0"/>
            </a:br>
            <a:r>
              <a:rPr lang="en-GB" baseline="0" dirty="0" smtClean="0"/>
              <a:t>The </a:t>
            </a:r>
            <a:r>
              <a:rPr lang="en-GB" baseline="0" dirty="0"/>
              <a:t>Sectors, Departments and Units have acronyms, which are used more often than the full names.</a:t>
            </a:r>
            <a:br>
              <a:rPr lang="en-GB" baseline="0" dirty="0"/>
            </a:br>
            <a:r>
              <a:rPr lang="en-GB" baseline="0" dirty="0"/>
              <a:t>Here they are.</a:t>
            </a:r>
          </a:p>
          <a:p>
            <a:endParaRPr lang="en-GB" baseline="0"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50</a:t>
            </a:fld>
            <a:endParaRPr lang="en-US"/>
          </a:p>
        </p:txBody>
      </p:sp>
    </p:spTree>
    <p:extLst>
      <p:ext uri="{BB962C8B-B14F-4D97-AF65-F5344CB8AC3E}">
        <p14:creationId xmlns:p14="http://schemas.microsoft.com/office/powerpoint/2010/main" val="342839828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Kyriaki</a:t>
            </a:r>
            <a:endParaRPr lang="en-GB" dirty="0" smtClean="0"/>
          </a:p>
          <a:p>
            <a:r>
              <a:rPr lang="en-GB" dirty="0" smtClean="0"/>
              <a:t/>
            </a:r>
            <a:br>
              <a:rPr lang="en-GB" dirty="0" smtClean="0"/>
            </a:br>
            <a:r>
              <a:rPr lang="en-GB" dirty="0" smtClean="0"/>
              <a:t>The</a:t>
            </a:r>
            <a:r>
              <a:rPr lang="en-GB" baseline="0" dirty="0" smtClean="0"/>
              <a:t> </a:t>
            </a:r>
            <a:r>
              <a:rPr lang="en-GB" baseline="0" dirty="0"/>
              <a:t>size of a Department can be from less than 100 people to several hundreds of people.</a:t>
            </a:r>
          </a:p>
          <a:p>
            <a:r>
              <a:rPr lang="en-GB" baseline="0" dirty="0"/>
              <a:t>A Department has usually several groups.</a:t>
            </a:r>
          </a:p>
          <a:p>
            <a:r>
              <a:rPr lang="en-GB" baseline="0" dirty="0"/>
              <a:t>And groups can in turn be composed of several sections.</a:t>
            </a:r>
          </a:p>
          <a:p>
            <a:endParaRPr lang="en-GB" baseline="0" dirty="0"/>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51</a:t>
            </a:fld>
            <a:endParaRPr lang="en-GB"/>
          </a:p>
        </p:txBody>
      </p:sp>
    </p:spTree>
    <p:extLst>
      <p:ext uri="{BB962C8B-B14F-4D97-AF65-F5344CB8AC3E}">
        <p14:creationId xmlns:p14="http://schemas.microsoft.com/office/powerpoint/2010/main" val="401694632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FCA74A4-F605-41B5-921E-61A9A8B92EE3}" type="slidenum">
              <a:rPr lang="en-US" smtClean="0"/>
              <a:t>52</a:t>
            </a:fld>
            <a:endParaRPr lang="en-US"/>
          </a:p>
        </p:txBody>
      </p:sp>
    </p:spTree>
    <p:extLst>
      <p:ext uri="{BB962C8B-B14F-4D97-AF65-F5344CB8AC3E}">
        <p14:creationId xmlns:p14="http://schemas.microsoft.com/office/powerpoint/2010/main" val="39209735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Kyriaki</a:t>
            </a:r>
            <a:endParaRPr lang="en-US" dirty="0"/>
          </a:p>
          <a:p>
            <a:endParaRPr lang="en-GB" baseline="0" dirty="0"/>
          </a:p>
          <a:p>
            <a:r>
              <a:rPr lang="en-GB" baseline="0" dirty="0"/>
              <a:t>Au CERN, nous </a:t>
            </a:r>
            <a:r>
              <a:rPr lang="en-GB" baseline="0" dirty="0" err="1"/>
              <a:t>avons</a:t>
            </a:r>
            <a:r>
              <a:rPr lang="en-GB" baseline="0" dirty="0"/>
              <a:t> 2 </a:t>
            </a:r>
            <a:r>
              <a:rPr lang="en-GB" baseline="0" dirty="0" err="1"/>
              <a:t>langues</a:t>
            </a:r>
            <a:r>
              <a:rPr lang="en-GB" baseline="0" dirty="0"/>
              <a:t> </a:t>
            </a:r>
            <a:r>
              <a:rPr lang="en-GB" baseline="0" dirty="0" err="1"/>
              <a:t>officielles</a:t>
            </a:r>
            <a:r>
              <a:rPr lang="en-GB" baseline="0" dirty="0"/>
              <a:t> : </a:t>
            </a:r>
            <a:r>
              <a:rPr lang="en-GB" baseline="0" dirty="0" err="1"/>
              <a:t>l’anglais</a:t>
            </a:r>
            <a:r>
              <a:rPr lang="en-GB" baseline="0" dirty="0"/>
              <a:t> et le </a:t>
            </a:r>
            <a:r>
              <a:rPr lang="en-GB" baseline="0" dirty="0" err="1"/>
              <a:t>francais</a:t>
            </a:r>
            <a:r>
              <a:rPr lang="en-GB" baseline="0" dirty="0"/>
              <a:t>.</a:t>
            </a:r>
          </a:p>
          <a:p>
            <a:r>
              <a:rPr lang="en-GB" baseline="0" dirty="0"/>
              <a:t>Qui </a:t>
            </a:r>
            <a:r>
              <a:rPr lang="en-GB" baseline="0" dirty="0" err="1"/>
              <a:t>maitrise</a:t>
            </a:r>
            <a:r>
              <a:rPr lang="en-GB" baseline="0" dirty="0"/>
              <a:t> bien </a:t>
            </a:r>
            <a:r>
              <a:rPr lang="en-GB" baseline="0" dirty="0" err="1"/>
              <a:t>ces</a:t>
            </a:r>
            <a:r>
              <a:rPr lang="en-GB" baseline="0" dirty="0"/>
              <a:t> 2 </a:t>
            </a:r>
            <a:r>
              <a:rPr lang="en-GB" baseline="0" dirty="0" err="1"/>
              <a:t>langues</a:t>
            </a:r>
            <a:r>
              <a:rPr lang="en-GB" baseline="0" dirty="0"/>
              <a:t> ?</a:t>
            </a:r>
          </a:p>
          <a:p>
            <a:r>
              <a:rPr lang="en-GB" baseline="0" dirty="0"/>
              <a:t/>
            </a:r>
            <a:br>
              <a:rPr lang="en-GB" baseline="0" dirty="0"/>
            </a:br>
            <a:r>
              <a:rPr lang="en-GB" baseline="0" dirty="0" err="1"/>
              <a:t>Aujourd’hui</a:t>
            </a:r>
            <a:r>
              <a:rPr lang="en-GB" baseline="0" dirty="0"/>
              <a:t>, nous </a:t>
            </a:r>
            <a:r>
              <a:rPr lang="en-GB" baseline="0" dirty="0" err="1"/>
              <a:t>utiliserons</a:t>
            </a:r>
            <a:r>
              <a:rPr lang="en-GB" baseline="0" dirty="0"/>
              <a:t> </a:t>
            </a:r>
            <a:r>
              <a:rPr lang="en-GB" baseline="0" dirty="0" err="1"/>
              <a:t>principalement</a:t>
            </a:r>
            <a:r>
              <a:rPr lang="en-GB" baseline="0" dirty="0"/>
              <a:t> </a:t>
            </a:r>
            <a:r>
              <a:rPr lang="en-GB" baseline="0" dirty="0" err="1"/>
              <a:t>l’anglais</a:t>
            </a:r>
            <a:r>
              <a:rPr lang="en-GB" baseline="0" dirty="0"/>
              <a:t>, </a:t>
            </a:r>
            <a:r>
              <a:rPr lang="en-GB" baseline="0" dirty="0" err="1"/>
              <a:t>mais</a:t>
            </a:r>
            <a:r>
              <a:rPr lang="en-GB" baseline="0" dirty="0"/>
              <a:t> </a:t>
            </a:r>
            <a:r>
              <a:rPr lang="en-GB" baseline="0" dirty="0" err="1"/>
              <a:t>n’hesitez</a:t>
            </a:r>
            <a:r>
              <a:rPr lang="en-GB" baseline="0" dirty="0"/>
              <a:t> pas </a:t>
            </a:r>
            <a:r>
              <a:rPr lang="en-GB" baseline="0" dirty="0" err="1"/>
              <a:t>d’intervenir</a:t>
            </a:r>
            <a:r>
              <a:rPr lang="en-GB" baseline="0" dirty="0"/>
              <a:t> </a:t>
            </a:r>
            <a:r>
              <a:rPr lang="en-GB" baseline="0" dirty="0" err="1"/>
              <a:t>en</a:t>
            </a:r>
            <a:r>
              <a:rPr lang="en-GB" baseline="0" dirty="0"/>
              <a:t> </a:t>
            </a:r>
            <a:r>
              <a:rPr lang="en-GB" baseline="0" dirty="0" err="1"/>
              <a:t>francais</a:t>
            </a:r>
            <a:r>
              <a:rPr lang="en-GB" baseline="0" dirty="0"/>
              <a:t> </a:t>
            </a:r>
            <a:r>
              <a:rPr lang="en-GB" baseline="0" dirty="0" err="1"/>
              <a:t>si</a:t>
            </a:r>
            <a:r>
              <a:rPr lang="en-GB" baseline="0" dirty="0"/>
              <a:t> </a:t>
            </a:r>
            <a:r>
              <a:rPr lang="en-GB" baseline="0" dirty="0" err="1"/>
              <a:t>vous</a:t>
            </a:r>
            <a:r>
              <a:rPr lang="en-GB" baseline="0" dirty="0"/>
              <a:t> le </a:t>
            </a:r>
            <a:r>
              <a:rPr lang="en-GB" baseline="0" dirty="0" err="1"/>
              <a:t>souhaitez</a:t>
            </a:r>
            <a:r>
              <a:rPr lang="en-GB" baseline="0" dirty="0"/>
              <a:t> !</a:t>
            </a:r>
          </a:p>
          <a:p>
            <a:endParaRPr lang="en-GB" baseline="0" dirty="0"/>
          </a:p>
          <a:p>
            <a:r>
              <a:rPr lang="en-GB" baseline="0" dirty="0"/>
              <a:t>CERN has 2 official languages : English and French. Today, we will use mainly English, as from experience we know that not everyone understands French … yet !.</a:t>
            </a:r>
          </a:p>
          <a:p>
            <a:endParaRPr lang="en-GB" baseline="0" dirty="0"/>
          </a:p>
          <a:p>
            <a:r>
              <a:rPr lang="en-GB" baseline="0" dirty="0"/>
              <a:t>To learn English or French, there are classroom courses organised on the site, which are also open for spouses. You find the details on the CERN learning hub.</a:t>
            </a:r>
          </a:p>
          <a:p>
            <a:r>
              <a:rPr lang="en-GB" baseline="0" dirty="0"/>
              <a:t>And you can also create the opportunities yourself with the tandem website. The aim of the website is to facilitate finding a partner (not to bike together but) to meet and learn by practicing on a voluntary basis each other’s language, not limited to English and French </a:t>
            </a:r>
            <a:r>
              <a:rPr lang="en-GB" baseline="0" dirty="0" smtClean="0"/>
              <a:t>!</a:t>
            </a:r>
            <a:endParaRPr lang="en-GB" baseline="0" dirty="0"/>
          </a:p>
        </p:txBody>
      </p:sp>
      <p:sp>
        <p:nvSpPr>
          <p:cNvPr id="4" name="Slide Number Placeholder 3"/>
          <p:cNvSpPr>
            <a:spLocks noGrp="1"/>
          </p:cNvSpPr>
          <p:nvPr>
            <p:ph type="sldNum" sz="quarter" idx="10"/>
          </p:nvPr>
        </p:nvSpPr>
        <p:spPr/>
        <p:txBody>
          <a:bodyPr/>
          <a:lstStyle/>
          <a:p>
            <a:fld id="{A25B4BE4-2004-4494-AD8A-6209C7B637E4}" type="slidenum">
              <a:rPr lang="en-GB" smtClean="0"/>
              <a:t>5</a:t>
            </a:fld>
            <a:endParaRPr lang="en-GB"/>
          </a:p>
        </p:txBody>
      </p:sp>
    </p:spTree>
    <p:extLst>
      <p:ext uri="{BB962C8B-B14F-4D97-AF65-F5344CB8AC3E}">
        <p14:creationId xmlns:p14="http://schemas.microsoft.com/office/powerpoint/2010/main" val="28095655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Kyriaki</a:t>
            </a:r>
            <a:r>
              <a:rPr lang="en-US" baseline="0" dirty="0" smtClean="0"/>
              <a:t> </a:t>
            </a:r>
            <a:br>
              <a:rPr lang="en-US" baseline="0" dirty="0" smtClean="0"/>
            </a:br>
            <a:endParaRPr lang="en-GB" dirty="0"/>
          </a:p>
          <a:p>
            <a:r>
              <a:rPr lang="en-GB" dirty="0"/>
              <a:t>The</a:t>
            </a:r>
            <a:r>
              <a:rPr lang="en-GB" baseline="0" dirty="0"/>
              <a:t> slides are available on </a:t>
            </a:r>
            <a:r>
              <a:rPr lang="en-GB" baseline="0" dirty="0" err="1"/>
              <a:t>Indico</a:t>
            </a:r>
            <a:r>
              <a:rPr lang="en-GB" baseline="0" dirty="0"/>
              <a:t>, which is an event management software tool created at CERN.</a:t>
            </a:r>
          </a:p>
          <a:p>
            <a:r>
              <a:rPr lang="en-US" baseline="0" dirty="0"/>
              <a:t>Later today, you will receive an email with the link to the slides.</a:t>
            </a:r>
            <a:endParaRPr lang="en-GB" baseline="0" dirty="0"/>
          </a:p>
        </p:txBody>
      </p:sp>
      <p:sp>
        <p:nvSpPr>
          <p:cNvPr id="4" name="Slide Number Placeholder 3"/>
          <p:cNvSpPr>
            <a:spLocks noGrp="1"/>
          </p:cNvSpPr>
          <p:nvPr>
            <p:ph type="sldNum" sz="quarter" idx="10"/>
          </p:nvPr>
        </p:nvSpPr>
        <p:spPr/>
        <p:txBody>
          <a:bodyPr/>
          <a:lstStyle/>
          <a:p>
            <a:fld id="{A25B4BE4-2004-4494-AD8A-6209C7B637E4}" type="slidenum">
              <a:rPr lang="en-GB" smtClean="0"/>
              <a:t>6</a:t>
            </a:fld>
            <a:endParaRPr lang="en-GB" dirty="0"/>
          </a:p>
        </p:txBody>
      </p:sp>
    </p:spTree>
    <p:extLst>
      <p:ext uri="{BB962C8B-B14F-4D97-AF65-F5344CB8AC3E}">
        <p14:creationId xmlns:p14="http://schemas.microsoft.com/office/powerpoint/2010/main" val="19032438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Kyriaki</a:t>
            </a:r>
          </a:p>
          <a:p>
            <a:r>
              <a:rPr lang="en-GB" dirty="0" smtClean="0"/>
              <a:t/>
            </a:r>
            <a:br>
              <a:rPr lang="en-GB" dirty="0" smtClean="0"/>
            </a:br>
            <a:r>
              <a:rPr lang="en-GB" dirty="0" smtClean="0"/>
              <a:t>It</a:t>
            </a:r>
            <a:r>
              <a:rPr lang="en-GB" baseline="0" dirty="0" smtClean="0"/>
              <a:t> </a:t>
            </a:r>
            <a:r>
              <a:rPr lang="en-GB" baseline="0" dirty="0"/>
              <a:t>is important to stay informed about what is going on at CERN.</a:t>
            </a:r>
          </a:p>
          <a:p>
            <a:r>
              <a:rPr lang="en-GB" baseline="0" dirty="0"/>
              <a:t>There is one central place to find the information about the impact of the Coronavirus for CERN : on the directory page. The information is available in English and in French</a:t>
            </a:r>
            <a:r>
              <a:rPr lang="en-GB" baseline="0" dirty="0" smtClean="0"/>
              <a:t>.</a:t>
            </a:r>
            <a:endParaRPr lang="en-GB" baseline="0" dirty="0"/>
          </a:p>
        </p:txBody>
      </p:sp>
      <p:sp>
        <p:nvSpPr>
          <p:cNvPr id="4" name="Slide Number Placeholder 3"/>
          <p:cNvSpPr>
            <a:spLocks noGrp="1"/>
          </p:cNvSpPr>
          <p:nvPr>
            <p:ph type="sldNum" sz="quarter" idx="10"/>
          </p:nvPr>
        </p:nvSpPr>
        <p:spPr/>
        <p:txBody>
          <a:bodyPr/>
          <a:lstStyle/>
          <a:p>
            <a:fld id="{A25B4BE4-2004-4494-AD8A-6209C7B637E4}" type="slidenum">
              <a:rPr lang="en-GB" smtClean="0"/>
              <a:t>7</a:t>
            </a:fld>
            <a:endParaRPr lang="en-GB"/>
          </a:p>
        </p:txBody>
      </p:sp>
    </p:spTree>
    <p:extLst>
      <p:ext uri="{BB962C8B-B14F-4D97-AF65-F5344CB8AC3E}">
        <p14:creationId xmlns:p14="http://schemas.microsoft.com/office/powerpoint/2010/main" val="35058863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smtClean="0">
                <a:ea typeface="Calibri" panose="020F0502020204030204"/>
                <a:cs typeface="Calibri" panose="020F0502020204030204"/>
              </a:rPr>
              <a:t>Kyriaki</a:t>
            </a:r>
            <a:endParaRPr lang="fr-CH" dirty="0">
              <a:ea typeface="Calibri" panose="020F0502020204030204"/>
              <a:cs typeface="Calibri" panose="020F0502020204030204"/>
            </a:endParaRPr>
          </a:p>
        </p:txBody>
      </p:sp>
      <p:sp>
        <p:nvSpPr>
          <p:cNvPr id="4" name="Slide Number Placeholder 3"/>
          <p:cNvSpPr>
            <a:spLocks noGrp="1"/>
          </p:cNvSpPr>
          <p:nvPr>
            <p:ph type="sldNum" sz="quarter" idx="10"/>
          </p:nvPr>
        </p:nvSpPr>
        <p:spPr/>
        <p:txBody>
          <a:bodyPr/>
          <a:lstStyle/>
          <a:p>
            <a:fld id="{6FCA74A4-F605-41B5-921E-61A9A8B92EE3}" type="slidenum">
              <a:rPr lang="en-US" smtClean="0"/>
              <a:t>8</a:t>
            </a:fld>
            <a:endParaRPr lang="en-US"/>
          </a:p>
        </p:txBody>
      </p:sp>
    </p:spTree>
    <p:extLst>
      <p:ext uri="{BB962C8B-B14F-4D97-AF65-F5344CB8AC3E}">
        <p14:creationId xmlns:p14="http://schemas.microsoft.com/office/powerpoint/2010/main" val="20416982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err="1"/>
              <a:t>Kyriaki</a:t>
            </a:r>
          </a:p>
          <a:p>
            <a:r>
              <a:rPr lang="fr-CH" dirty="0"/>
              <a:t>************************</a:t>
            </a:r>
          </a:p>
          <a:p>
            <a:r>
              <a:rPr lang="fr-CH" dirty="0"/>
              <a:t>Program continues </a:t>
            </a:r>
            <a:r>
              <a:rPr lang="fr-CH" dirty="0" err="1"/>
              <a:t>tomorrow</a:t>
            </a:r>
            <a:r>
              <a:rPr lang="fr-CH" dirty="0"/>
              <a:t> </a:t>
            </a:r>
            <a:r>
              <a:rPr lang="fr-CH" dirty="0" err="1"/>
              <a:t>with</a:t>
            </a:r>
            <a:r>
              <a:rPr lang="fr-CH" dirty="0"/>
              <a:t> 2 short</a:t>
            </a:r>
            <a:r>
              <a:rPr lang="fr-CH" baseline="0" dirty="0"/>
              <a:t> </a:t>
            </a:r>
            <a:r>
              <a:rPr lang="fr-CH" baseline="0" dirty="0" err="1"/>
              <a:t>presentations</a:t>
            </a:r>
            <a:r>
              <a:rPr lang="fr-CH" baseline="0" dirty="0"/>
              <a:t> and the </a:t>
            </a:r>
            <a:r>
              <a:rPr lang="fr-CH" baseline="0" dirty="0" err="1"/>
              <a:t>possibility</a:t>
            </a:r>
            <a:r>
              <a:rPr lang="fr-CH" baseline="0" dirty="0"/>
              <a:t> to </a:t>
            </a:r>
            <a:r>
              <a:rPr lang="fr-CH" baseline="0" dirty="0" err="1"/>
              <a:t>ask</a:t>
            </a:r>
            <a:r>
              <a:rPr lang="fr-CH" baseline="0" dirty="0"/>
              <a:t> questions about </a:t>
            </a:r>
            <a:r>
              <a:rPr lang="fr-CH" baseline="0" dirty="0" err="1"/>
              <a:t>legitimation</a:t>
            </a:r>
            <a:r>
              <a:rPr lang="fr-CH" baseline="0" dirty="0"/>
              <a:t> </a:t>
            </a:r>
            <a:r>
              <a:rPr lang="fr-CH" baseline="0" dirty="0" err="1"/>
              <a:t>cards</a:t>
            </a:r>
            <a:r>
              <a:rPr lang="fr-CH" baseline="0" dirty="0"/>
              <a:t> and about the CERN </a:t>
            </a:r>
            <a:r>
              <a:rPr lang="fr-CH" baseline="0" dirty="0" err="1"/>
              <a:t>Health</a:t>
            </a:r>
            <a:r>
              <a:rPr lang="fr-CH" baseline="0" dirty="0"/>
              <a:t> </a:t>
            </a:r>
            <a:r>
              <a:rPr lang="fr-CH" baseline="0" dirty="0" err="1"/>
              <a:t>Insurance</a:t>
            </a:r>
            <a:r>
              <a:rPr lang="fr-CH" baseline="0" dirty="0"/>
              <a:t> Scheme, for </a:t>
            </a:r>
            <a:r>
              <a:rPr lang="fr-CH" baseline="0" dirty="0" err="1"/>
              <a:t>those</a:t>
            </a:r>
            <a:r>
              <a:rPr lang="fr-CH" baseline="0" dirty="0"/>
              <a:t> </a:t>
            </a:r>
            <a:r>
              <a:rPr lang="fr-CH" baseline="0" dirty="0" err="1"/>
              <a:t>who</a:t>
            </a:r>
            <a:r>
              <a:rPr lang="fr-CH" baseline="0" dirty="0"/>
              <a:t> are </a:t>
            </a:r>
            <a:r>
              <a:rPr lang="fr-CH" baseline="0" dirty="0" err="1"/>
              <a:t>covered</a:t>
            </a:r>
            <a:r>
              <a:rPr lang="fr-CH" baseline="0" dirty="0"/>
              <a:t> by </a:t>
            </a:r>
            <a:r>
              <a:rPr lang="fr-CH" baseline="0" dirty="0" err="1"/>
              <a:t>it</a:t>
            </a:r>
            <a:r>
              <a:rPr lang="fr-CH" baseline="0" dirty="0"/>
              <a:t> : staff, </a:t>
            </a:r>
            <a:r>
              <a:rPr lang="fr-CH" baseline="0" dirty="0" err="1"/>
              <a:t>fellows</a:t>
            </a:r>
            <a:r>
              <a:rPr lang="fr-CH" baseline="0" dirty="0"/>
              <a:t> and </a:t>
            </a:r>
            <a:r>
              <a:rPr lang="fr-CH" baseline="0" dirty="0" err="1"/>
              <a:t>students</a:t>
            </a:r>
            <a:r>
              <a:rPr lang="fr-CH" baseline="0" dirty="0"/>
              <a:t>.</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9</a:t>
            </a:fld>
            <a:endParaRPr lang="en-US"/>
          </a:p>
        </p:txBody>
      </p:sp>
    </p:spTree>
    <p:extLst>
      <p:ext uri="{BB962C8B-B14F-4D97-AF65-F5344CB8AC3E}">
        <p14:creationId xmlns:p14="http://schemas.microsoft.com/office/powerpoint/2010/main" val="20457931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fr-CH"/>
              <a:t>Click to edit Master title style</a:t>
            </a:r>
            <a:endParaRPr kumimoji="0" lang="en-US" dirty="0"/>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fr-CH"/>
              <a:t>Click to edit Master title style</a:t>
            </a:r>
            <a:endParaRPr kumimoji="0" lang="en-US"/>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a:t>Drag picture to placeholder or click icon to add</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a:t>Click to 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9867" y="1005576"/>
            <a:ext cx="8226854" cy="3500566"/>
          </a:xfrm>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2" name="Title 1"/>
          <p:cNvSpPr>
            <a:spLocks noGrp="1"/>
          </p:cNvSpPr>
          <p:nvPr>
            <p:ph type="title"/>
          </p:nvPr>
        </p:nvSpPr>
        <p:spPr/>
        <p:txBody>
          <a:bodyPr/>
          <a:lstStyle/>
          <a:p>
            <a:r>
              <a:rPr lang="en-US"/>
              <a:t>Click to edit Master title style</a:t>
            </a:r>
            <a:endParaRPr lang="en-GB"/>
          </a:p>
        </p:txBody>
      </p:sp>
      <p:sp>
        <p:nvSpPr>
          <p:cNvPr id="4" name="Slide Number Placeholder 3"/>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5854224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Text Placeholder 2"/>
          <p:cNvSpPr>
            <a:spLocks noGrp="1"/>
          </p:cNvSpPr>
          <p:nvPr>
            <p:ph type="body" idx="1"/>
          </p:nvPr>
        </p:nvSpPr>
        <p:spPr/>
        <p:txBody>
          <a:bodyPr/>
          <a:lstStyle>
            <a:lvl1pPr>
              <a:buClr>
                <a:schemeClr val="accent6">
                  <a:lumMod val="75000"/>
                </a:schemeClr>
              </a:buClr>
              <a:defRPr/>
            </a:lvl1pPr>
            <a:lvl2pPr>
              <a:buClr>
                <a:schemeClr val="accent6">
                  <a:lumMod val="75000"/>
                </a:schemeClr>
              </a:buClr>
              <a:defRPr/>
            </a:lvl2pPr>
            <a:lvl3pPr>
              <a:buClr>
                <a:schemeClr val="accent6">
                  <a:lumMod val="75000"/>
                </a:schemeClr>
              </a:buClr>
              <a:defRPr/>
            </a:lvl3pPr>
            <a:lvl4pPr>
              <a:buClr>
                <a:schemeClr val="accent6">
                  <a:lumMod val="75000"/>
                </a:schemeClr>
              </a:buClr>
              <a:defRPr/>
            </a:lvl4pPr>
            <a:lvl5pPr>
              <a:buClr>
                <a:schemeClr val="accent6">
                  <a:lumMod val="75000"/>
                </a:schemeClr>
              </a:buCl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3455440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1886864"/>
            <a:ext cx="8265984" cy="1369772"/>
          </a:xfrm>
        </p:spPr>
        <p:txBody>
          <a:bodyPr tIns="0" bIns="0" anchor="t"/>
          <a:lstStyle>
            <a:lvl1pPr algn="l">
              <a:buNone/>
              <a:defRPr kumimoji="0" lang="en-US" sz="345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a:t>Click to edit Master title style</a:t>
            </a:r>
            <a:endParaRPr kumimoji="0" lang="en-US" dirty="0"/>
          </a:p>
        </p:txBody>
      </p:sp>
      <p:sp>
        <p:nvSpPr>
          <p:cNvPr id="3" name="Espace réservé du texte 2"/>
          <p:cNvSpPr>
            <a:spLocks noGrp="1"/>
          </p:cNvSpPr>
          <p:nvPr>
            <p:ph type="body" idx="1"/>
          </p:nvPr>
        </p:nvSpPr>
        <p:spPr>
          <a:xfrm>
            <a:off x="431800" y="997402"/>
            <a:ext cx="6629400" cy="800016"/>
          </a:xfrm>
        </p:spPr>
        <p:txBody>
          <a:bodyPr lIns="45720" tIns="0" rIns="45720" bIns="0" anchor="b"/>
          <a:lstStyle>
            <a:lvl1pPr marL="0" indent="0" algn="l">
              <a:buNone/>
              <a:defRPr sz="1500">
                <a:solidFill>
                  <a:schemeClr val="tx1"/>
                </a:solidFill>
                <a:effectLst/>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eaLnBrk="1" latinLnBrk="0" hangingPunct="1"/>
            <a:r>
              <a:rPr kumimoji="0" lang="en-US"/>
              <a:t>Click to edit Master text styles</a:t>
            </a:r>
          </a:p>
        </p:txBody>
      </p:sp>
      <p:sp>
        <p:nvSpPr>
          <p:cNvPr id="4" name="Slide Number Placeholder 3"/>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34177213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Blank">
    <p:bg bwMode="gray">
      <p:bgPr>
        <a:solidFill>
          <a:srgbClr val="FFFFFF"/>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677595390"/>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6"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17835"/>
          <a:stretch/>
        </p:blipFill>
        <p:spPr>
          <a:xfrm>
            <a:off x="3959440" y="1940784"/>
            <a:ext cx="1221946" cy="1261931"/>
          </a:xfrm>
          <a:prstGeom prst="rect">
            <a:avLst/>
          </a:prstGeom>
        </p:spPr>
      </p:pic>
      <p:sp>
        <p:nvSpPr>
          <p:cNvPr id="4"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a:t>Click to edit Master title style</a:t>
            </a:r>
            <a:endParaRPr kumimoji="0" lang="en-US"/>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a:t>Click to edit Master title style</a:t>
            </a:r>
            <a:endParaRPr kumimoji="0" lang="en-US"/>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fr-CH"/>
              <a:t>Click to edit Master title style</a:t>
            </a:r>
            <a:endParaRPr kumimoji="0" lang="en-US"/>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Image 9" descr="bande-01.eps"/>
          <p:cNvPicPr>
            <a:picLocks noChangeAspect="1"/>
          </p:cNvPicPr>
          <p:nvPr/>
        </p:nvPicPr>
        <p:blipFill>
          <a:blip r:embed="rId19" cstate="email">
            <a:extLst>
              <a:ext uri="{28A0092B-C50C-407E-A947-70E740481C1C}">
                <a14:useLocalDpi xmlns:a14="http://schemas.microsoft.com/office/drawing/2010/main" val="0"/>
              </a:ext>
            </a:extLst>
          </a:blip>
          <a:stretch>
            <a:fillRect/>
          </a:stretch>
        </p:blipFill>
        <p:spPr>
          <a:xfrm>
            <a:off x="0" y="4442648"/>
            <a:ext cx="9144000" cy="707202"/>
          </a:xfrm>
          <a:prstGeom prst="rect">
            <a:avLst/>
          </a:prstGeom>
        </p:spPr>
      </p:pic>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8" name="Image 7" descr="bande-01.eps"/>
          <p:cNvPicPr>
            <a:picLocks noChangeAspect="1"/>
          </p:cNvPicPr>
          <p:nvPr/>
        </p:nvPicPr>
        <p:blipFill>
          <a:blip r:embed="rId19"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 id="2147483682" r:id="rId14"/>
    <p:sldLayoutId id="2147483683" r:id="rId15"/>
    <p:sldLayoutId id="2147483684" r:id="rId16"/>
    <p:sldLayoutId id="2147483685" r:id="rId17"/>
  </p:sldLayoutIdLst>
  <p:hf hdr="0" ft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10.xml"/><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15.xml"/><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10.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jpeg"/></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31.png"/><Relationship Id="rId5" Type="http://schemas.openxmlformats.org/officeDocument/2006/relationships/notesSlide" Target="../notesSlides/notesSlide16.xml"/><Relationship Id="rId4"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hyperlink" Target="https://translation-council-support-group.web.cern.ch/style-guides" TargetMode="External"/><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8.xml"/><Relationship Id="rId1" Type="http://schemas.openxmlformats.org/officeDocument/2006/relationships/slideLayout" Target="../slideLayouts/slideLayout10.xml"/><Relationship Id="rId4" Type="http://schemas.openxmlformats.org/officeDocument/2006/relationships/hyperlink" Target="https://press.cern/biographies/fabiola-gianotti-born-1960-Italian"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8" Type="http://schemas.openxmlformats.org/officeDocument/2006/relationships/image" Target="../media/image39.png"/><Relationship Id="rId13" Type="http://schemas.openxmlformats.org/officeDocument/2006/relationships/image" Target="../media/image44.png"/><Relationship Id="rId3" Type="http://schemas.openxmlformats.org/officeDocument/2006/relationships/image" Target="../media/image34.png"/><Relationship Id="rId7" Type="http://schemas.openxmlformats.org/officeDocument/2006/relationships/image" Target="../media/image38.png"/><Relationship Id="rId12" Type="http://schemas.openxmlformats.org/officeDocument/2006/relationships/image" Target="../media/image43.png"/><Relationship Id="rId17" Type="http://schemas.openxmlformats.org/officeDocument/2006/relationships/image" Target="../media/image19.svg"/><Relationship Id="rId2" Type="http://schemas.openxmlformats.org/officeDocument/2006/relationships/image" Target="../media/image33.png"/><Relationship Id="rId16" Type="http://schemas.openxmlformats.org/officeDocument/2006/relationships/image" Target="../media/image47.png"/><Relationship Id="rId1" Type="http://schemas.openxmlformats.org/officeDocument/2006/relationships/slideLayout" Target="../slideLayouts/slideLayout7.xml"/><Relationship Id="rId6" Type="http://schemas.openxmlformats.org/officeDocument/2006/relationships/image" Target="../media/image37.png"/><Relationship Id="rId11" Type="http://schemas.openxmlformats.org/officeDocument/2006/relationships/image" Target="../media/image42.png"/><Relationship Id="rId5" Type="http://schemas.openxmlformats.org/officeDocument/2006/relationships/image" Target="../media/image36.jpeg"/><Relationship Id="rId15" Type="http://schemas.openxmlformats.org/officeDocument/2006/relationships/image" Target="../media/image46.png"/><Relationship Id="rId10" Type="http://schemas.openxmlformats.org/officeDocument/2006/relationships/image" Target="../media/image41.png"/><Relationship Id="rId4" Type="http://schemas.openxmlformats.org/officeDocument/2006/relationships/image" Target="../media/image35.jpeg"/><Relationship Id="rId9" Type="http://schemas.openxmlformats.org/officeDocument/2006/relationships/image" Target="../media/image40.png"/><Relationship Id="rId14" Type="http://schemas.openxmlformats.org/officeDocument/2006/relationships/image" Target="../media/image45.png"/></Relationships>
</file>

<file path=ppt/slides/_rels/slide2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21.xml"/><Relationship Id="rId1" Type="http://schemas.openxmlformats.org/officeDocument/2006/relationships/slideLayout" Target="../slideLayouts/slideLayout15.xml"/><Relationship Id="rId4" Type="http://schemas.openxmlformats.org/officeDocument/2006/relationships/image" Target="../media/image51.jpeg"/></Relationships>
</file>

<file path=ppt/slides/_rels/slide24.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53.png"/><Relationship Id="rId7" Type="http://schemas.openxmlformats.org/officeDocument/2006/relationships/image" Target="../media/image56.png"/><Relationship Id="rId2" Type="http://schemas.openxmlformats.org/officeDocument/2006/relationships/notesSlide" Target="../notesSlides/notesSlide23.xml"/><Relationship Id="rId1" Type="http://schemas.openxmlformats.org/officeDocument/2006/relationships/slideLayout" Target="../slideLayouts/slideLayout10.xml"/><Relationship Id="rId6" Type="http://schemas.openxmlformats.org/officeDocument/2006/relationships/hyperlink" Target="https://sce-dep.web.cern.ch/parking" TargetMode="External"/><Relationship Id="rId5" Type="http://schemas.openxmlformats.org/officeDocument/2006/relationships/image" Target="../media/image55.png"/><Relationship Id="rId4" Type="http://schemas.openxmlformats.org/officeDocument/2006/relationships/image" Target="../media/image54.png"/><Relationship Id="rId9" Type="http://schemas.openxmlformats.org/officeDocument/2006/relationships/image" Target="../media/image58.png"/></Relationships>
</file>

<file path=ppt/slides/_rels/slide26.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24.xml"/><Relationship Id="rId1" Type="http://schemas.openxmlformats.org/officeDocument/2006/relationships/slideLayout" Target="../slideLayouts/slideLayout8.xml"/><Relationship Id="rId4" Type="http://schemas.openxmlformats.org/officeDocument/2006/relationships/hyperlink" Target="https://sce-dep.web.cern.ch/security/access"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jpeg"/></Relationships>
</file>

<file path=ppt/slides/_rels/slide28.xml.rels><?xml version="1.0" encoding="UTF-8" standalone="yes"?>
<Relationships xmlns="http://schemas.openxmlformats.org/package/2006/relationships"><Relationship Id="rId3" Type="http://schemas.openxmlformats.org/officeDocument/2006/relationships/image" Target="../media/image64.png"/><Relationship Id="rId7" Type="http://schemas.openxmlformats.org/officeDocument/2006/relationships/image" Target="../media/image68.png"/><Relationship Id="rId2" Type="http://schemas.openxmlformats.org/officeDocument/2006/relationships/notesSlide" Target="../notesSlides/notesSlide26.xml"/><Relationship Id="rId1" Type="http://schemas.openxmlformats.org/officeDocument/2006/relationships/slideLayout" Target="../slideLayouts/slideLayout14.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65.png"/></Relationships>
</file>

<file path=ppt/slides/_rels/slide29.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27.xml"/><Relationship Id="rId1" Type="http://schemas.openxmlformats.org/officeDocument/2006/relationships/slideLayout" Target="../slideLayouts/slideLayout10.xml"/><Relationship Id="rId5" Type="http://schemas.openxmlformats.org/officeDocument/2006/relationships/image" Target="../media/image71.jpeg"/><Relationship Id="rId4" Type="http://schemas.openxmlformats.org/officeDocument/2006/relationships/image" Target="../media/image70.jpe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hyperlink" Target="https://indico.cern.ch/category/10150/attachments/1626912/2591084/james_purvis_welcome.m4v" TargetMode="External"/></Relationships>
</file>

<file path=ppt/slides/_rels/slide30.xml.rels><?xml version="1.0" encoding="UTF-8" standalone="yes"?>
<Relationships xmlns="http://schemas.openxmlformats.org/package/2006/relationships"><Relationship Id="rId3" Type="http://schemas.openxmlformats.org/officeDocument/2006/relationships/hyperlink" Target="https://edh.cern.ch/Document/General/DA" TargetMode="External"/><Relationship Id="rId2" Type="http://schemas.openxmlformats.org/officeDocument/2006/relationships/notesSlide" Target="../notesSlides/notesSlide28.xml"/><Relationship Id="rId1" Type="http://schemas.openxmlformats.org/officeDocument/2006/relationships/slideLayout" Target="../slideLayouts/slideLayout8.xml"/><Relationship Id="rId4" Type="http://schemas.openxmlformats.org/officeDocument/2006/relationships/image" Target="../media/image72.png"/></Relationships>
</file>

<file path=ppt/slides/_rels/slide31.xml.rels><?xml version="1.0" encoding="UTF-8" standalone="yes"?>
<Relationships xmlns="http://schemas.openxmlformats.org/package/2006/relationships"><Relationship Id="rId3" Type="http://schemas.openxmlformats.org/officeDocument/2006/relationships/hyperlink" Target="https://home.web.cern.ch/news/announcement/cern/car-sharing-service-operational-again" TargetMode="External"/><Relationship Id="rId2" Type="http://schemas.openxmlformats.org/officeDocument/2006/relationships/notesSlide" Target="../notesSlides/notesSlide29.xml"/><Relationship Id="rId1" Type="http://schemas.openxmlformats.org/officeDocument/2006/relationships/slideLayout" Target="../slideLayouts/slideLayout10.xml"/><Relationship Id="rId6" Type="http://schemas.openxmlformats.org/officeDocument/2006/relationships/hyperlink" Target="https://sce-dep.web.cern.ch/campus-life/mobility" TargetMode="External"/><Relationship Id="rId5" Type="http://schemas.openxmlformats.org/officeDocument/2006/relationships/image" Target="../media/image74.png"/><Relationship Id="rId4" Type="http://schemas.openxmlformats.org/officeDocument/2006/relationships/image" Target="../media/image73.jpeg"/></Relationships>
</file>

<file path=ppt/slides/_rels/slide32.xml.rels><?xml version="1.0" encoding="UTF-8" standalone="yes"?>
<Relationships xmlns="http://schemas.openxmlformats.org/package/2006/relationships"><Relationship Id="rId8" Type="http://schemas.openxmlformats.org/officeDocument/2006/relationships/image" Target="../media/image78.png"/><Relationship Id="rId3" Type="http://schemas.openxmlformats.org/officeDocument/2006/relationships/hyperlink" Target="https://www.urban-connect.ch/cern" TargetMode="External"/><Relationship Id="rId7" Type="http://schemas.openxmlformats.org/officeDocument/2006/relationships/image" Target="../media/image77.png"/><Relationship Id="rId2" Type="http://schemas.openxmlformats.org/officeDocument/2006/relationships/hyperlink" Target="https://app.glide.io/" TargetMode="External"/><Relationship Id="rId1" Type="http://schemas.openxmlformats.org/officeDocument/2006/relationships/slideLayout" Target="../slideLayouts/slideLayout9.xml"/><Relationship Id="rId6" Type="http://schemas.openxmlformats.org/officeDocument/2006/relationships/image" Target="../media/image76.png"/><Relationship Id="rId5" Type="http://schemas.openxmlformats.org/officeDocument/2006/relationships/image" Target="../media/image75.png"/><Relationship Id="rId10" Type="http://schemas.openxmlformats.org/officeDocument/2006/relationships/image" Target="../media/image80.png"/><Relationship Id="rId4" Type="http://schemas.openxmlformats.org/officeDocument/2006/relationships/image" Target="../media/image64.png"/><Relationship Id="rId9" Type="http://schemas.openxmlformats.org/officeDocument/2006/relationships/image" Target="../media/image79.png"/></Relationships>
</file>

<file path=ppt/slides/_rels/slide33.xml.rels><?xml version="1.0" encoding="UTF-8" standalone="yes"?>
<Relationships xmlns="http://schemas.openxmlformats.org/package/2006/relationships"><Relationship Id="rId3" Type="http://schemas.openxmlformats.org/officeDocument/2006/relationships/hyperlink" Target="https://smb-dep.web.cern.ch/en/Mobility_Shuttle" TargetMode="External"/><Relationship Id="rId2" Type="http://schemas.openxmlformats.org/officeDocument/2006/relationships/notesSlide" Target="../notesSlides/notesSlide30.xml"/><Relationship Id="rId1" Type="http://schemas.openxmlformats.org/officeDocument/2006/relationships/slideLayout" Target="../slideLayouts/slideLayout7.xml"/><Relationship Id="rId5" Type="http://schemas.openxmlformats.org/officeDocument/2006/relationships/image" Target="../media/image81.png"/><Relationship Id="rId4" Type="http://schemas.openxmlformats.org/officeDocument/2006/relationships/hyperlink" Target="https://sce-dep.web.cern.ch/cern-shuttle-service" TargetMode="External"/></Relationships>
</file>

<file path=ppt/slides/_rels/slide34.xml.rels><?xml version="1.0" encoding="UTF-8" standalone="yes"?>
<Relationships xmlns="http://schemas.openxmlformats.org/package/2006/relationships"><Relationship Id="rId8" Type="http://schemas.openxmlformats.org/officeDocument/2006/relationships/image" Target="../media/image86.png"/><Relationship Id="rId13" Type="http://schemas.openxmlformats.org/officeDocument/2006/relationships/hyperlink" Target="https://cern.service-now.com/service-portal/?id=about" TargetMode="External"/><Relationship Id="rId3" Type="http://schemas.openxmlformats.org/officeDocument/2006/relationships/image" Target="../media/image82.png"/><Relationship Id="rId7" Type="http://schemas.openxmlformats.org/officeDocument/2006/relationships/image" Target="../media/image85.png"/><Relationship Id="rId12" Type="http://schemas.openxmlformats.org/officeDocument/2006/relationships/image" Target="../media/image89.png"/><Relationship Id="rId2" Type="http://schemas.openxmlformats.org/officeDocument/2006/relationships/notesSlide" Target="../notesSlides/notesSlide31.xml"/><Relationship Id="rId1" Type="http://schemas.openxmlformats.org/officeDocument/2006/relationships/slideLayout" Target="../slideLayouts/slideLayout17.xml"/><Relationship Id="rId6" Type="http://schemas.openxmlformats.org/officeDocument/2006/relationships/image" Target="../media/image84.png"/><Relationship Id="rId11" Type="http://schemas.openxmlformats.org/officeDocument/2006/relationships/image" Target="../media/image88.png"/><Relationship Id="rId5" Type="http://schemas.openxmlformats.org/officeDocument/2006/relationships/hyperlink" Target="mailto:service-desk@cern.ch" TargetMode="External"/><Relationship Id="rId10" Type="http://schemas.openxmlformats.org/officeDocument/2006/relationships/hyperlink" Target="https://cern.ch/service-portal" TargetMode="External"/><Relationship Id="rId4" Type="http://schemas.openxmlformats.org/officeDocument/2006/relationships/image" Target="../media/image83.png"/><Relationship Id="rId9" Type="http://schemas.openxmlformats.org/officeDocument/2006/relationships/image" Target="../media/image87.png"/><Relationship Id="rId14" Type="http://schemas.openxmlformats.org/officeDocument/2006/relationships/image" Target="../media/image90.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34.xml"/><Relationship Id="rId1" Type="http://schemas.openxmlformats.org/officeDocument/2006/relationships/slideLayout" Target="../slideLayouts/slideLayout14.xml"/><Relationship Id="rId5" Type="http://schemas.openxmlformats.org/officeDocument/2006/relationships/hyperlink" Target="https://lms.cern.ch/ekp/servlet/ekp?CID=EKP000043535&amp;TX=FORMAT1&amp;BACKTOCATALOG=Y&amp;DECORATEPAGE=N" TargetMode="External"/><Relationship Id="rId4" Type="http://schemas.openxmlformats.org/officeDocument/2006/relationships/hyperlink" Target="http://safety.cern.ch/FirstAid.html"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staff-association.web.cern.ch/membership" TargetMode="External"/><Relationship Id="rId2" Type="http://schemas.openxmlformats.org/officeDocument/2006/relationships/notesSlide" Target="../notesSlides/notesSlide35.xml"/><Relationship Id="rId1" Type="http://schemas.openxmlformats.org/officeDocument/2006/relationships/slideLayout" Target="../slideLayouts/slideLayout15.xml"/><Relationship Id="rId6" Type="http://schemas.openxmlformats.org/officeDocument/2006/relationships/image" Target="../media/image94.png"/><Relationship Id="rId5" Type="http://schemas.openxmlformats.org/officeDocument/2006/relationships/hyperlink" Target="https://alumni.cern/signup" TargetMode="External"/><Relationship Id="rId4" Type="http://schemas.openxmlformats.org/officeDocument/2006/relationships/image" Target="../media/image93.png"/></Relationships>
</file>

<file path=ppt/slides/_rels/slide39.xml.rels><?xml version="1.0" encoding="UTF-8" standalone="yes"?>
<Relationships xmlns="http://schemas.openxmlformats.org/package/2006/relationships"><Relationship Id="rId8" Type="http://schemas.openxmlformats.org/officeDocument/2006/relationships/image" Target="../media/image100.jpg"/><Relationship Id="rId3" Type="http://schemas.openxmlformats.org/officeDocument/2006/relationships/image" Target="../media/image95.jpeg"/><Relationship Id="rId7" Type="http://schemas.openxmlformats.org/officeDocument/2006/relationships/image" Target="../media/image99.jpeg"/><Relationship Id="rId2" Type="http://schemas.openxmlformats.org/officeDocument/2006/relationships/notesSlide" Target="../notesSlides/notesSlide36.xml"/><Relationship Id="rId1" Type="http://schemas.openxmlformats.org/officeDocument/2006/relationships/slideLayout" Target="../slideLayouts/slideLayout10.xml"/><Relationship Id="rId6" Type="http://schemas.openxmlformats.org/officeDocument/2006/relationships/image" Target="../media/image98.jpeg"/><Relationship Id="rId5" Type="http://schemas.openxmlformats.org/officeDocument/2006/relationships/image" Target="../media/image97.jpeg"/><Relationship Id="rId4" Type="http://schemas.openxmlformats.org/officeDocument/2006/relationships/image" Target="../media/image96.jpeg"/><Relationship Id="rId9" Type="http://schemas.openxmlformats.org/officeDocument/2006/relationships/image" Target="../media/image101.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hyperlink" Target="cern.ch/codeofconduct" TargetMode="External"/><Relationship Id="rId5" Type="http://schemas.openxmlformats.org/officeDocument/2006/relationships/image" Target="../media/image102.png"/><Relationship Id="rId4" Type="http://schemas.openxmlformats.org/officeDocument/2006/relationships/notesSlide" Target="../notesSlides/notesSlide37.xml"/></Relationships>
</file>

<file path=ppt/slides/_rels/slide41.xml.rels><?xml version="1.0" encoding="UTF-8" standalone="yes"?>
<Relationships xmlns="http://schemas.openxmlformats.org/package/2006/relationships"><Relationship Id="rId3" Type="http://schemas.openxmlformats.org/officeDocument/2006/relationships/hyperlink" Target="https://edh.cern.ch/" TargetMode="External"/><Relationship Id="rId2" Type="http://schemas.openxmlformats.org/officeDocument/2006/relationships/notesSlide" Target="../notesSlides/notesSlide38.xml"/><Relationship Id="rId1" Type="http://schemas.openxmlformats.org/officeDocument/2006/relationships/slideLayout" Target="../slideLayouts/slideLayout10.xml"/><Relationship Id="rId6" Type="http://schemas.openxmlformats.org/officeDocument/2006/relationships/image" Target="../media/image103.png"/><Relationship Id="rId5" Type="http://schemas.openxmlformats.org/officeDocument/2006/relationships/hyperlink" Target="https://indico.cern.ch/event/965496/attachments/2121668/3571153/EDH_Absence_request_teleworking_sceen_recording.pptx" TargetMode="External"/><Relationship Id="rId4" Type="http://schemas.openxmlformats.org/officeDocument/2006/relationships/hyperlink" Target="https://admin-eguide.web.cern.ch/en/procedure/telework" TargetMode="External"/></Relationships>
</file>

<file path=ppt/slides/_rels/slide42.xml.rels><?xml version="1.0" encoding="UTF-8" standalone="yes"?>
<Relationships xmlns="http://schemas.openxmlformats.org/package/2006/relationships"><Relationship Id="rId8" Type="http://schemas.openxmlformats.org/officeDocument/2006/relationships/image" Target="../media/image104.png"/><Relationship Id="rId3" Type="http://schemas.openxmlformats.org/officeDocument/2006/relationships/hyperlink" Target="https://cernphone.docs.cern.ch/" TargetMode="External"/><Relationship Id="rId7" Type="http://schemas.openxmlformats.org/officeDocument/2006/relationships/image" Target="../media/image14.png"/><Relationship Id="rId2" Type="http://schemas.openxmlformats.org/officeDocument/2006/relationships/notesSlide" Target="../notesSlides/notesSlide39.xml"/><Relationship Id="rId1" Type="http://schemas.openxmlformats.org/officeDocument/2006/relationships/slideLayout" Target="../slideLayouts/slideLayout7.xml"/><Relationship Id="rId6" Type="http://schemas.openxmlformats.org/officeDocument/2006/relationships/hyperlink" Target="https://mattermost.web.cern.ch/signup_user_complete/?id=7ko15fz7b7fbzbtip7yb84y3xa" TargetMode="External"/><Relationship Id="rId5" Type="http://schemas.openxmlformats.org/officeDocument/2006/relationships/hyperlink" Target="https://videoconference.web.cern.ch/t/zoom-cern-service-faq/27" TargetMode="External"/><Relationship Id="rId10" Type="http://schemas.openxmlformats.org/officeDocument/2006/relationships/image" Target="../media/image106.png"/><Relationship Id="rId4" Type="http://schemas.openxmlformats.org/officeDocument/2006/relationships/hyperlink" Target="https://cern.zoom.us/" TargetMode="External"/><Relationship Id="rId9" Type="http://schemas.openxmlformats.org/officeDocument/2006/relationships/image" Target="../media/image105.jpeg"/></Relationships>
</file>

<file path=ppt/slides/_rels/slide43.xml.rels><?xml version="1.0" encoding="UTF-8" standalone="yes"?>
<Relationships xmlns="http://schemas.openxmlformats.org/package/2006/relationships"><Relationship Id="rId3" Type="http://schemas.openxmlformats.org/officeDocument/2006/relationships/hyperlink" Target="https://hr.web.cern.ch/joining-cern" TargetMode="External"/><Relationship Id="rId2" Type="http://schemas.openxmlformats.org/officeDocument/2006/relationships/notesSlide" Target="../notesSlides/notesSlide40.xml"/><Relationship Id="rId1" Type="http://schemas.openxmlformats.org/officeDocument/2006/relationships/slideLayout" Target="../slideLayouts/slideLayout14.xml"/><Relationship Id="rId5" Type="http://schemas.openxmlformats.org/officeDocument/2006/relationships/image" Target="../media/image108.png"/><Relationship Id="rId4" Type="http://schemas.openxmlformats.org/officeDocument/2006/relationships/image" Target="../media/image107.png"/></Relationships>
</file>

<file path=ppt/slides/_rels/slide44.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41.xml"/><Relationship Id="rId1" Type="http://schemas.openxmlformats.org/officeDocument/2006/relationships/slideLayout" Target="../slideLayouts/slideLayout15.xml"/><Relationship Id="rId5" Type="http://schemas.openxmlformats.org/officeDocument/2006/relationships/image" Target="../media/image111.png"/><Relationship Id="rId4" Type="http://schemas.openxmlformats.org/officeDocument/2006/relationships/image" Target="../media/image110.png"/></Relationships>
</file>

<file path=ppt/slides/_rels/slide45.xml.rels><?xml version="1.0" encoding="UTF-8" standalone="yes"?>
<Relationships xmlns="http://schemas.openxmlformats.org/package/2006/relationships"><Relationship Id="rId3" Type="http://schemas.openxmlformats.org/officeDocument/2006/relationships/hyperlink" Target="https://indico.cern.ch/category/8140/" TargetMode="External"/><Relationship Id="rId2" Type="http://schemas.openxmlformats.org/officeDocument/2006/relationships/notesSlide" Target="../notesSlides/notesSlide42.xml"/><Relationship Id="rId1" Type="http://schemas.openxmlformats.org/officeDocument/2006/relationships/slideLayout" Target="../slideLayouts/slideLayout9.xml"/><Relationship Id="rId6" Type="http://schemas.openxmlformats.org/officeDocument/2006/relationships/hyperlink" Target="https://indico.cern.ch/category/5482/" TargetMode="External"/><Relationship Id="rId5" Type="http://schemas.openxmlformats.org/officeDocument/2006/relationships/hyperlink" Target="https://indico.cern.ch/category/3501/" TargetMode="External"/><Relationship Id="rId4" Type="http://schemas.openxmlformats.org/officeDocument/2006/relationships/image" Target="../media/image112.png"/></Relationships>
</file>

<file path=ppt/slides/_rels/slide46.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notesSlide" Target="../notesSlides/notesSlide43.xml"/><Relationship Id="rId1" Type="http://schemas.openxmlformats.org/officeDocument/2006/relationships/slideLayout" Target="../slideLayouts/slideLayout15.xml"/><Relationship Id="rId4" Type="http://schemas.openxmlformats.org/officeDocument/2006/relationships/image" Target="../media/image114.png"/></Relationships>
</file>

<file path=ppt/slides/_rels/slide47.xml.rels><?xml version="1.0" encoding="UTF-8" standalone="yes"?>
<Relationships xmlns="http://schemas.openxmlformats.org/package/2006/relationships"><Relationship Id="rId3" Type="http://schemas.openxmlformats.org/officeDocument/2006/relationships/hyperlink" Target="https://lms.cern.ch/ekp/servlet/ekp?CID=EKP000043703&amp;TX=FORMAT1&amp;BACKTOCATALOG=Y&amp;DECORATEPAGE=N" TargetMode="External"/><Relationship Id="rId2" Type="http://schemas.openxmlformats.org/officeDocument/2006/relationships/notesSlide" Target="../notesSlides/notesSlide44.xml"/><Relationship Id="rId1" Type="http://schemas.openxmlformats.org/officeDocument/2006/relationships/slideLayout" Target="../slideLayouts/slideLayout7.xml"/><Relationship Id="rId5" Type="http://schemas.openxmlformats.org/officeDocument/2006/relationships/hyperlink" Target="https://indico.cern.ch/category/10150/" TargetMode="External"/><Relationship Id="rId4" Type="http://schemas.openxmlformats.org/officeDocument/2006/relationships/hyperlink" Target="https://indico.cern.ch/category/14568/" TargetMode="Externa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8" Type="http://schemas.openxmlformats.org/officeDocument/2006/relationships/image" Target="../media/image115.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6.xml"/><Relationship Id="rId1" Type="http://schemas.openxmlformats.org/officeDocument/2006/relationships/slideLayout" Target="../slideLayouts/slideLayout1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4.xml"/><Relationship Id="rId6" Type="http://schemas.openxmlformats.org/officeDocument/2006/relationships/hyperlink" Target="https://social.cern.ch/community/Language-tandem/" TargetMode="External"/><Relationship Id="rId5" Type="http://schemas.openxmlformats.org/officeDocument/2006/relationships/hyperlink" Target="cern.ch/learninghub" TargetMode="External"/><Relationship Id="rId4" Type="http://schemas.openxmlformats.org/officeDocument/2006/relationships/image" Target="../media/image8.png"/></Relationships>
</file>

<file path=ppt/slides/_rels/slide50.xml.rels><?xml version="1.0" encoding="UTF-8" standalone="yes"?>
<Relationships xmlns="http://schemas.openxmlformats.org/package/2006/relationships"><Relationship Id="rId8" Type="http://schemas.openxmlformats.org/officeDocument/2006/relationships/image" Target="../media/image115.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7.xml"/><Relationship Id="rId1" Type="http://schemas.openxmlformats.org/officeDocument/2006/relationships/slideLayout" Target="../slideLayouts/slideLayout1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4.xml"/><Relationship Id="rId4" Type="http://schemas.openxmlformats.org/officeDocument/2006/relationships/hyperlink" Target="https://indico.cern.ch/category/10150/" TargetMode="External"/></Relationships>
</file>

<file path=ppt/slides/_rels/slide7.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1.png"/><Relationship Id="rId7" Type="http://schemas.openxmlformats.org/officeDocument/2006/relationships/diagramColors" Target="../diagrams/colors1.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10" Type="http://schemas.openxmlformats.org/officeDocument/2006/relationships/image" Target="../media/image13.png"/><Relationship Id="rId4" Type="http://schemas.openxmlformats.org/officeDocument/2006/relationships/diagramData" Target="../diagrams/data1.xml"/><Relationship Id="rId9" Type="http://schemas.openxmlformats.org/officeDocument/2006/relationships/image" Target="../media/image12.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14.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253512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10</a:t>
            </a:fld>
            <a:endParaRPr lang="en-US" dirty="0"/>
          </a:p>
        </p:txBody>
      </p:sp>
      <p:pic>
        <p:nvPicPr>
          <p:cNvPr id="3" name="Picture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143443" y="982570"/>
            <a:ext cx="2967916" cy="2967916"/>
          </a:xfrm>
          <a:prstGeom prst="rect">
            <a:avLst/>
          </a:prstGeom>
        </p:spPr>
      </p:pic>
      <p:sp>
        <p:nvSpPr>
          <p:cNvPr id="5" name="TextBox 4"/>
          <p:cNvSpPr txBox="1"/>
          <p:nvPr/>
        </p:nvSpPr>
        <p:spPr>
          <a:xfrm>
            <a:off x="739472" y="1578916"/>
            <a:ext cx="4277801" cy="1569660"/>
          </a:xfrm>
          <a:prstGeom prst="rect">
            <a:avLst/>
          </a:prstGeom>
          <a:noFill/>
        </p:spPr>
        <p:txBody>
          <a:bodyPr wrap="square" rtlCol="0">
            <a:spAutoFit/>
          </a:bodyPr>
          <a:lstStyle/>
          <a:p>
            <a:r>
              <a:rPr lang="en-US" sz="3200" dirty="0"/>
              <a:t>Ready to learn</a:t>
            </a:r>
          </a:p>
          <a:p>
            <a:r>
              <a:rPr lang="en-US" sz="3200" dirty="0"/>
              <a:t>more about CERN </a:t>
            </a:r>
          </a:p>
          <a:p>
            <a:r>
              <a:rPr lang="en-US" sz="3200" dirty="0"/>
              <a:t>via a quiz ?</a:t>
            </a:r>
            <a:endParaRPr lang="en-GB" sz="3200" dirty="0"/>
          </a:p>
        </p:txBody>
      </p:sp>
    </p:spTree>
    <p:extLst>
      <p:ext uri="{BB962C8B-B14F-4D97-AF65-F5344CB8AC3E}">
        <p14:creationId xmlns:p14="http://schemas.microsoft.com/office/powerpoint/2010/main" val="1261914076"/>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3"/>
          <a:srcRect b="13294"/>
          <a:stretch/>
        </p:blipFill>
        <p:spPr>
          <a:xfrm>
            <a:off x="1158403" y="2053"/>
            <a:ext cx="6704611" cy="2730048"/>
          </a:xfrm>
          <a:prstGeom prst="rect">
            <a:avLst/>
          </a:prstGeom>
        </p:spPr>
      </p:pic>
      <p:sp>
        <p:nvSpPr>
          <p:cNvPr id="14" name="Oval 13"/>
          <p:cNvSpPr/>
          <p:nvPr/>
        </p:nvSpPr>
        <p:spPr>
          <a:xfrm>
            <a:off x="4915877" y="1953846"/>
            <a:ext cx="1375508" cy="778255"/>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 name="Slide Number Placeholder 1"/>
          <p:cNvSpPr>
            <a:spLocks noGrp="1"/>
          </p:cNvSpPr>
          <p:nvPr>
            <p:ph type="sldNum" sz="quarter" idx="4"/>
          </p:nvPr>
        </p:nvSpPr>
        <p:spPr/>
        <p:txBody>
          <a:bodyPr/>
          <a:lstStyle/>
          <a:p>
            <a:fld id="{17918391-D411-FE40-AAD7-861AE5233E0E}" type="slidenum">
              <a:rPr lang="en-US" smtClean="0"/>
              <a:pPr/>
              <a:t>11</a:t>
            </a:fld>
            <a:endParaRPr lang="en-US" dirty="0"/>
          </a:p>
        </p:txBody>
      </p:sp>
      <p:pic>
        <p:nvPicPr>
          <p:cNvPr id="8" name="Picture 7"/>
          <p:cNvPicPr>
            <a:picLocks noChangeAspect="1"/>
          </p:cNvPicPr>
          <p:nvPr/>
        </p:nvPicPr>
        <p:blipFill>
          <a:blip r:embed="rId4"/>
          <a:stretch>
            <a:fillRect/>
          </a:stretch>
        </p:blipFill>
        <p:spPr>
          <a:xfrm>
            <a:off x="4493773" y="2821353"/>
            <a:ext cx="2306046" cy="1410704"/>
          </a:xfrm>
          <a:prstGeom prst="rect">
            <a:avLst/>
          </a:prstGeom>
        </p:spPr>
      </p:pic>
      <p:sp>
        <p:nvSpPr>
          <p:cNvPr id="6" name="TextBox 5"/>
          <p:cNvSpPr txBox="1"/>
          <p:nvPr/>
        </p:nvSpPr>
        <p:spPr>
          <a:xfrm>
            <a:off x="4916341" y="3031728"/>
            <a:ext cx="1697764" cy="1200329"/>
          </a:xfrm>
          <a:prstGeom prst="rect">
            <a:avLst/>
          </a:prstGeom>
          <a:noFill/>
        </p:spPr>
        <p:txBody>
          <a:bodyPr wrap="square" rtlCol="0">
            <a:spAutoFit/>
          </a:bodyPr>
          <a:lstStyle/>
          <a:p>
            <a:r>
              <a:rPr lang="en-GB" b="1" dirty="0">
                <a:solidFill>
                  <a:schemeClr val="accent6"/>
                </a:solidFill>
              </a:rPr>
              <a:t>Building </a:t>
            </a:r>
            <a:r>
              <a:rPr lang="en-GB" b="1" dirty="0">
                <a:solidFill>
                  <a:srgbClr val="FF0000"/>
                </a:solidFill>
              </a:rPr>
              <a:t>5</a:t>
            </a:r>
            <a:endParaRPr lang="en-GB" b="1" dirty="0">
              <a:solidFill>
                <a:schemeClr val="accent6"/>
              </a:solidFill>
            </a:endParaRPr>
          </a:p>
          <a:p>
            <a:r>
              <a:rPr lang="en-GB" b="1" dirty="0">
                <a:solidFill>
                  <a:schemeClr val="accent6"/>
                </a:solidFill>
              </a:rPr>
              <a:t>Ground floor</a:t>
            </a:r>
          </a:p>
          <a:p>
            <a:r>
              <a:rPr lang="en-GB" b="1" dirty="0">
                <a:solidFill>
                  <a:schemeClr val="accent6"/>
                </a:solidFill>
              </a:rPr>
              <a:t>Office </a:t>
            </a:r>
            <a:r>
              <a:rPr lang="en-GB" b="1" dirty="0">
                <a:solidFill>
                  <a:srgbClr val="FF0000"/>
                </a:solidFill>
              </a:rPr>
              <a:t>001</a:t>
            </a:r>
          </a:p>
          <a:p>
            <a:endParaRPr lang="en-GB" b="1" dirty="0"/>
          </a:p>
        </p:txBody>
      </p:sp>
      <p:sp>
        <p:nvSpPr>
          <p:cNvPr id="9" name="Rectangle 8"/>
          <p:cNvSpPr/>
          <p:nvPr/>
        </p:nvSpPr>
        <p:spPr>
          <a:xfrm>
            <a:off x="567797" y="3242133"/>
            <a:ext cx="3740261" cy="584775"/>
          </a:xfrm>
          <a:prstGeom prst="rect">
            <a:avLst/>
          </a:prstGeom>
        </p:spPr>
        <p:txBody>
          <a:bodyPr wrap="square">
            <a:spAutoFit/>
          </a:bodyPr>
          <a:lstStyle/>
          <a:p>
            <a:r>
              <a:rPr lang="en-GB" sz="1600" b="1" dirty="0">
                <a:solidFill>
                  <a:schemeClr val="accent6"/>
                </a:solidFill>
              </a:rPr>
              <a:t>R = ground floor (</a:t>
            </a:r>
            <a:r>
              <a:rPr lang="en-GB" sz="1600" b="1" dirty="0" err="1">
                <a:solidFill>
                  <a:srgbClr val="FF0000"/>
                </a:solidFill>
              </a:rPr>
              <a:t>R</a:t>
            </a:r>
            <a:r>
              <a:rPr lang="en-GB" sz="1600" b="1" dirty="0" err="1">
                <a:solidFill>
                  <a:schemeClr val="accent6"/>
                </a:solidFill>
              </a:rPr>
              <a:t>ez</a:t>
            </a:r>
            <a:r>
              <a:rPr lang="en-GB" sz="1600" b="1" dirty="0">
                <a:solidFill>
                  <a:schemeClr val="accent6"/>
                </a:solidFill>
              </a:rPr>
              <a:t> de </a:t>
            </a:r>
            <a:r>
              <a:rPr lang="en-GB" sz="1600" b="1" dirty="0" err="1">
                <a:solidFill>
                  <a:schemeClr val="accent6"/>
                </a:solidFill>
              </a:rPr>
              <a:t>chaussee</a:t>
            </a:r>
            <a:r>
              <a:rPr lang="en-GB" sz="1600" b="1" dirty="0">
                <a:solidFill>
                  <a:schemeClr val="accent6"/>
                </a:solidFill>
              </a:rPr>
              <a:t>)</a:t>
            </a:r>
          </a:p>
          <a:p>
            <a:r>
              <a:rPr lang="en-GB" sz="1600" b="1" dirty="0">
                <a:solidFill>
                  <a:schemeClr val="accent6"/>
                </a:solidFill>
              </a:rPr>
              <a:t>S = basement (</a:t>
            </a:r>
            <a:r>
              <a:rPr lang="en-GB" sz="1600" b="1" dirty="0">
                <a:solidFill>
                  <a:srgbClr val="FF0000"/>
                </a:solidFill>
              </a:rPr>
              <a:t>S</a:t>
            </a:r>
            <a:r>
              <a:rPr lang="en-GB" sz="1600" b="1" dirty="0">
                <a:solidFill>
                  <a:schemeClr val="accent6"/>
                </a:solidFill>
              </a:rPr>
              <a:t>ous-sol)</a:t>
            </a:r>
          </a:p>
        </p:txBody>
      </p:sp>
    </p:spTree>
    <p:extLst>
      <p:ext uri="{BB962C8B-B14F-4D97-AF65-F5344CB8AC3E}">
        <p14:creationId xmlns:p14="http://schemas.microsoft.com/office/powerpoint/2010/main" val="1148131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1"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6" grpId="1"/>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0473" y="3195984"/>
            <a:ext cx="8229600" cy="605995"/>
          </a:xfrm>
        </p:spPr>
        <p:txBody>
          <a:bodyPr>
            <a:normAutofit fontScale="55000" lnSpcReduction="20000"/>
          </a:bodyPr>
          <a:lstStyle/>
          <a:p>
            <a:pPr marL="36576" indent="0">
              <a:buNone/>
            </a:pPr>
            <a:r>
              <a:rPr lang="en-US" dirty="0"/>
              <a:t>https://visit.cern/globe/history-globe </a:t>
            </a:r>
          </a:p>
          <a:p>
            <a:pPr marL="36576" indent="0">
              <a:buNone/>
            </a:pPr>
            <a:r>
              <a:rPr lang="en-GB" dirty="0"/>
              <a:t> </a:t>
            </a:r>
          </a:p>
        </p:txBody>
      </p:sp>
      <p:pic>
        <p:nvPicPr>
          <p:cNvPr id="5" name="Picture 4"/>
          <p:cNvPicPr>
            <a:picLocks noChangeAspect="1"/>
          </p:cNvPicPr>
          <p:nvPr/>
        </p:nvPicPr>
        <p:blipFill>
          <a:blip r:embed="rId3"/>
          <a:stretch>
            <a:fillRect/>
          </a:stretch>
        </p:blipFill>
        <p:spPr>
          <a:xfrm>
            <a:off x="180473" y="376739"/>
            <a:ext cx="3827361" cy="2546935"/>
          </a:xfrm>
          <a:prstGeom prst="rect">
            <a:avLst/>
          </a:prstGeom>
        </p:spPr>
      </p:pic>
      <p:pic>
        <p:nvPicPr>
          <p:cNvPr id="6" name="Picture 5"/>
          <p:cNvPicPr>
            <a:picLocks noChangeAspect="1"/>
          </p:cNvPicPr>
          <p:nvPr/>
        </p:nvPicPr>
        <p:blipFill>
          <a:blip r:embed="rId4"/>
          <a:stretch>
            <a:fillRect/>
          </a:stretch>
        </p:blipFill>
        <p:spPr>
          <a:xfrm>
            <a:off x="4133993" y="855792"/>
            <a:ext cx="4915495" cy="3271039"/>
          </a:xfrm>
          <a:prstGeom prst="rect">
            <a:avLst/>
          </a:prstGeom>
        </p:spPr>
      </p:pic>
      <p:sp>
        <p:nvSpPr>
          <p:cNvPr id="2" name="Slide Number Placeholder 1"/>
          <p:cNvSpPr>
            <a:spLocks noGrp="1"/>
          </p:cNvSpPr>
          <p:nvPr>
            <p:ph type="sldNum" sz="quarter" idx="10"/>
          </p:nvPr>
        </p:nvSpPr>
        <p:spPr/>
        <p:txBody>
          <a:bodyPr/>
          <a:lstStyle/>
          <a:p>
            <a:fld id="{17918391-D411-FE40-AAD7-861AE5233E0E}" type="slidenum">
              <a:rPr lang="en-US" smtClean="0"/>
              <a:pPr/>
              <a:t>12</a:t>
            </a:fld>
            <a:endParaRPr lang="en-US" dirty="0"/>
          </a:p>
        </p:txBody>
      </p:sp>
      <p:sp>
        <p:nvSpPr>
          <p:cNvPr id="7" name="TextBox 6"/>
          <p:cNvSpPr txBox="1"/>
          <p:nvPr/>
        </p:nvSpPr>
        <p:spPr>
          <a:xfrm>
            <a:off x="7819655" y="3825905"/>
            <a:ext cx="1734289" cy="276999"/>
          </a:xfrm>
          <a:prstGeom prst="rect">
            <a:avLst/>
          </a:prstGeom>
          <a:noFill/>
        </p:spPr>
        <p:txBody>
          <a:bodyPr wrap="square" rtlCol="0">
            <a:spAutoFit/>
          </a:bodyPr>
          <a:lstStyle/>
          <a:p>
            <a:r>
              <a:rPr lang="en-US" sz="1200" dirty="0" smtClean="0">
                <a:solidFill>
                  <a:schemeClr val="bg1"/>
                </a:solidFill>
              </a:rPr>
              <a:t>© </a:t>
            </a:r>
            <a:r>
              <a:rPr lang="en-US" sz="1200" dirty="0">
                <a:solidFill>
                  <a:schemeClr val="bg1"/>
                </a:solidFill>
              </a:rPr>
              <a:t>CERN Photo </a:t>
            </a:r>
            <a:endParaRPr lang="en-GB" sz="1200" dirty="0">
              <a:solidFill>
                <a:schemeClr val="bg1"/>
              </a:solidFill>
            </a:endParaRPr>
          </a:p>
        </p:txBody>
      </p:sp>
      <p:sp>
        <p:nvSpPr>
          <p:cNvPr id="8" name="TextBox 7"/>
          <p:cNvSpPr txBox="1"/>
          <p:nvPr/>
        </p:nvSpPr>
        <p:spPr>
          <a:xfrm>
            <a:off x="2798167" y="333960"/>
            <a:ext cx="1963271" cy="276999"/>
          </a:xfrm>
          <a:prstGeom prst="rect">
            <a:avLst/>
          </a:prstGeom>
          <a:noFill/>
        </p:spPr>
        <p:txBody>
          <a:bodyPr wrap="square" rtlCol="0">
            <a:spAutoFit/>
          </a:bodyPr>
          <a:lstStyle/>
          <a:p>
            <a:r>
              <a:rPr lang="en-US" sz="1200" dirty="0" smtClean="0">
                <a:solidFill>
                  <a:schemeClr val="bg1"/>
                </a:solidFill>
              </a:rPr>
              <a:t>© </a:t>
            </a:r>
            <a:r>
              <a:rPr lang="en-US" sz="1200" dirty="0">
                <a:solidFill>
                  <a:schemeClr val="bg1"/>
                </a:solidFill>
              </a:rPr>
              <a:t>CERN Photo </a:t>
            </a:r>
            <a:endParaRPr lang="en-GB" sz="1200" dirty="0">
              <a:solidFill>
                <a:schemeClr val="bg1"/>
              </a:solidFill>
            </a:endParaRPr>
          </a:p>
        </p:txBody>
      </p:sp>
    </p:spTree>
    <p:extLst>
      <p:ext uri="{BB962C8B-B14F-4D97-AF65-F5344CB8AC3E}">
        <p14:creationId xmlns:p14="http://schemas.microsoft.com/office/powerpoint/2010/main" val="23259050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CERN as an international organization</a:t>
            </a:r>
            <a:endParaRPr lang="en-GB" dirty="0"/>
          </a:p>
        </p:txBody>
      </p:sp>
      <p:sp>
        <p:nvSpPr>
          <p:cNvPr id="3" name="Text Placeholder 2"/>
          <p:cNvSpPr>
            <a:spLocks noGrp="1"/>
          </p:cNvSpPr>
          <p:nvPr>
            <p:ph type="body" idx="1"/>
          </p:nvPr>
        </p:nvSpPr>
        <p:spPr/>
        <p:txBody>
          <a:bodyPr/>
          <a:lstStyle/>
          <a:p>
            <a:r>
              <a:rPr lang="en-GB" dirty="0"/>
              <a:t>Quiz – part 1</a:t>
            </a:r>
          </a:p>
        </p:txBody>
      </p:sp>
      <p:pic>
        <p:nvPicPr>
          <p:cNvPr id="4" name="Picture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444430" y="588936"/>
            <a:ext cx="6331055" cy="3510365"/>
          </a:xfrm>
          <a:prstGeom prst="rect">
            <a:avLst/>
          </a:prstGeom>
        </p:spPr>
      </p:pic>
      <p:sp>
        <p:nvSpPr>
          <p:cNvPr id="5" name="Slide Number Placeholder 4"/>
          <p:cNvSpPr>
            <a:spLocks noGrp="1"/>
          </p:cNvSpPr>
          <p:nvPr>
            <p:ph type="sldNum" sz="quarter" idx="10"/>
          </p:nvPr>
        </p:nvSpPr>
        <p:spPr/>
        <p:txBody>
          <a:bodyPr/>
          <a:lstStyle/>
          <a:p>
            <a:fld id="{17918391-D411-FE40-AAD7-861AE5233E0E}" type="slidenum">
              <a:rPr lang="en-US" smtClean="0"/>
              <a:pPr/>
              <a:t>13</a:t>
            </a:fld>
            <a:endParaRPr lang="en-US" dirty="0"/>
          </a:p>
        </p:txBody>
      </p:sp>
    </p:spTree>
    <p:extLst>
      <p:ext uri="{BB962C8B-B14F-4D97-AF65-F5344CB8AC3E}">
        <p14:creationId xmlns:p14="http://schemas.microsoft.com/office/powerpoint/2010/main" val="34876445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319132" y="2646834"/>
            <a:ext cx="1318592" cy="646331"/>
          </a:xfrm>
          <a:prstGeom prst="rect">
            <a:avLst/>
          </a:prstGeom>
          <a:noFill/>
          <a:ln w="3175">
            <a:solidFill>
              <a:schemeClr val="tx1"/>
            </a:solidFill>
          </a:ln>
        </p:spPr>
        <p:txBody>
          <a:bodyPr wrap="square" rtlCol="0">
            <a:spAutoFit/>
          </a:bodyPr>
          <a:lstStyle/>
          <a:p>
            <a:r>
              <a:rPr lang="en-GB" dirty="0"/>
              <a:t>Fellows</a:t>
            </a:r>
          </a:p>
          <a:p>
            <a:r>
              <a:rPr lang="en-GB" dirty="0"/>
              <a:t>~ </a:t>
            </a:r>
            <a:r>
              <a:rPr lang="en-GB" dirty="0" smtClean="0"/>
              <a:t>780</a:t>
            </a:r>
            <a:endParaRPr lang="en-GB" dirty="0"/>
          </a:p>
        </p:txBody>
      </p:sp>
      <p:sp>
        <p:nvSpPr>
          <p:cNvPr id="7" name="TextBox 6"/>
          <p:cNvSpPr txBox="1"/>
          <p:nvPr/>
        </p:nvSpPr>
        <p:spPr>
          <a:xfrm>
            <a:off x="795131" y="2653460"/>
            <a:ext cx="1318592" cy="646331"/>
          </a:xfrm>
          <a:prstGeom prst="rect">
            <a:avLst/>
          </a:prstGeom>
          <a:noFill/>
          <a:ln w="3175">
            <a:solidFill>
              <a:schemeClr val="tx1"/>
            </a:solidFill>
          </a:ln>
        </p:spPr>
        <p:txBody>
          <a:bodyPr wrap="square" rtlCol="0">
            <a:spAutoFit/>
          </a:bodyPr>
          <a:lstStyle/>
          <a:p>
            <a:r>
              <a:rPr lang="en-GB" dirty="0"/>
              <a:t>Staff</a:t>
            </a:r>
          </a:p>
          <a:p>
            <a:r>
              <a:rPr lang="en-GB" dirty="0"/>
              <a:t>~ 2 </a:t>
            </a:r>
            <a:r>
              <a:rPr lang="en-GB" dirty="0" smtClean="0"/>
              <a:t>670</a:t>
            </a:r>
            <a:endParaRPr lang="en-GB" dirty="0"/>
          </a:p>
        </p:txBody>
      </p:sp>
      <p:sp>
        <p:nvSpPr>
          <p:cNvPr id="8" name="TextBox 7"/>
          <p:cNvSpPr txBox="1"/>
          <p:nvPr/>
        </p:nvSpPr>
        <p:spPr>
          <a:xfrm>
            <a:off x="3843133" y="2646834"/>
            <a:ext cx="1318592" cy="646331"/>
          </a:xfrm>
          <a:prstGeom prst="rect">
            <a:avLst/>
          </a:prstGeom>
          <a:noFill/>
          <a:ln w="3175">
            <a:solidFill>
              <a:schemeClr val="tx1"/>
            </a:solidFill>
          </a:ln>
        </p:spPr>
        <p:txBody>
          <a:bodyPr wrap="square" rtlCol="0">
            <a:spAutoFit/>
          </a:bodyPr>
          <a:lstStyle/>
          <a:p>
            <a:r>
              <a:rPr lang="en-GB" dirty="0"/>
              <a:t>Users</a:t>
            </a:r>
          </a:p>
          <a:p>
            <a:r>
              <a:rPr lang="en-GB" dirty="0"/>
              <a:t>~ </a:t>
            </a:r>
            <a:r>
              <a:rPr lang="en-GB" dirty="0" smtClean="0"/>
              <a:t>11 </a:t>
            </a:r>
            <a:r>
              <a:rPr lang="en-GB" dirty="0"/>
              <a:t>2</a:t>
            </a:r>
            <a:r>
              <a:rPr lang="en-GB" dirty="0" smtClean="0"/>
              <a:t>00</a:t>
            </a:r>
            <a:endParaRPr lang="en-GB" dirty="0"/>
          </a:p>
        </p:txBody>
      </p:sp>
      <p:sp>
        <p:nvSpPr>
          <p:cNvPr id="9" name="TextBox 8"/>
          <p:cNvSpPr txBox="1"/>
          <p:nvPr/>
        </p:nvSpPr>
        <p:spPr>
          <a:xfrm>
            <a:off x="5367134" y="2653460"/>
            <a:ext cx="1318592" cy="646331"/>
          </a:xfrm>
          <a:prstGeom prst="rect">
            <a:avLst/>
          </a:prstGeom>
          <a:noFill/>
          <a:ln w="3175">
            <a:solidFill>
              <a:schemeClr val="tx1"/>
            </a:solidFill>
          </a:ln>
        </p:spPr>
        <p:txBody>
          <a:bodyPr wrap="square" rtlCol="0">
            <a:spAutoFit/>
          </a:bodyPr>
          <a:lstStyle/>
          <a:p>
            <a:r>
              <a:rPr lang="en-GB" dirty="0"/>
              <a:t>Associates</a:t>
            </a:r>
          </a:p>
          <a:p>
            <a:r>
              <a:rPr lang="en-GB" dirty="0"/>
              <a:t>~ </a:t>
            </a:r>
            <a:r>
              <a:rPr lang="en-GB" dirty="0" smtClean="0"/>
              <a:t>1000</a:t>
            </a:r>
            <a:endParaRPr lang="en-GB" dirty="0"/>
          </a:p>
        </p:txBody>
      </p:sp>
      <p:sp>
        <p:nvSpPr>
          <p:cNvPr id="10" name="TextBox 9"/>
          <p:cNvSpPr txBox="1"/>
          <p:nvPr/>
        </p:nvSpPr>
        <p:spPr>
          <a:xfrm>
            <a:off x="6891135" y="2653460"/>
            <a:ext cx="1318592" cy="646331"/>
          </a:xfrm>
          <a:prstGeom prst="rect">
            <a:avLst/>
          </a:prstGeom>
          <a:noFill/>
          <a:ln w="3175">
            <a:solidFill>
              <a:schemeClr val="tx1"/>
            </a:solidFill>
          </a:ln>
        </p:spPr>
        <p:txBody>
          <a:bodyPr wrap="square" rtlCol="0">
            <a:spAutoFit/>
          </a:bodyPr>
          <a:lstStyle/>
          <a:p>
            <a:r>
              <a:rPr lang="en-GB" dirty="0"/>
              <a:t>Students</a:t>
            </a:r>
          </a:p>
          <a:p>
            <a:r>
              <a:rPr lang="en-GB" dirty="0"/>
              <a:t>~ </a:t>
            </a:r>
            <a:r>
              <a:rPr lang="en-GB" dirty="0" smtClean="0"/>
              <a:t>550</a:t>
            </a:r>
            <a:endParaRPr lang="en-GB" dirty="0"/>
          </a:p>
        </p:txBody>
      </p:sp>
      <p:sp>
        <p:nvSpPr>
          <p:cNvPr id="11" name="TextBox 10"/>
          <p:cNvSpPr txBox="1"/>
          <p:nvPr/>
        </p:nvSpPr>
        <p:spPr>
          <a:xfrm>
            <a:off x="1204054" y="1596888"/>
            <a:ext cx="1993505" cy="646331"/>
          </a:xfrm>
          <a:prstGeom prst="rect">
            <a:avLst/>
          </a:prstGeom>
          <a:noFill/>
          <a:ln w="3175">
            <a:solidFill>
              <a:schemeClr val="tx1"/>
            </a:solidFill>
          </a:ln>
        </p:spPr>
        <p:txBody>
          <a:bodyPr wrap="square" rtlCol="0">
            <a:spAutoFit/>
          </a:bodyPr>
          <a:lstStyle/>
          <a:p>
            <a:r>
              <a:rPr lang="en-GB" dirty="0"/>
              <a:t>Employed MPE</a:t>
            </a:r>
          </a:p>
          <a:p>
            <a:r>
              <a:rPr lang="en-GB" dirty="0"/>
              <a:t>~ 3 </a:t>
            </a:r>
            <a:r>
              <a:rPr lang="en-GB" dirty="0" smtClean="0"/>
              <a:t>450</a:t>
            </a:r>
            <a:endParaRPr lang="en-GB" dirty="0"/>
          </a:p>
        </p:txBody>
      </p:sp>
      <p:sp>
        <p:nvSpPr>
          <p:cNvPr id="12" name="TextBox 11"/>
          <p:cNvSpPr txBox="1"/>
          <p:nvPr/>
        </p:nvSpPr>
        <p:spPr>
          <a:xfrm>
            <a:off x="5037718" y="1596889"/>
            <a:ext cx="1970789" cy="646331"/>
          </a:xfrm>
          <a:prstGeom prst="rect">
            <a:avLst/>
          </a:prstGeom>
          <a:noFill/>
          <a:ln w="3175">
            <a:solidFill>
              <a:schemeClr val="tx1"/>
            </a:solidFill>
          </a:ln>
        </p:spPr>
        <p:txBody>
          <a:bodyPr wrap="square" rtlCol="0">
            <a:spAutoFit/>
          </a:bodyPr>
          <a:lstStyle/>
          <a:p>
            <a:r>
              <a:rPr lang="en-GB" dirty="0"/>
              <a:t>Associated MPA</a:t>
            </a:r>
          </a:p>
          <a:p>
            <a:r>
              <a:rPr lang="en-GB" dirty="0"/>
              <a:t>~ </a:t>
            </a:r>
            <a:r>
              <a:rPr lang="en-GB" dirty="0" smtClean="0"/>
              <a:t>12 7</a:t>
            </a:r>
            <a:r>
              <a:rPr lang="en-GB" dirty="0"/>
              <a:t>5</a:t>
            </a:r>
            <a:r>
              <a:rPr lang="en-GB" dirty="0" smtClean="0"/>
              <a:t>0</a:t>
            </a:r>
            <a:endParaRPr lang="en-GB" dirty="0"/>
          </a:p>
        </p:txBody>
      </p:sp>
      <p:sp>
        <p:nvSpPr>
          <p:cNvPr id="13" name="TextBox 12"/>
          <p:cNvSpPr txBox="1"/>
          <p:nvPr/>
        </p:nvSpPr>
        <p:spPr>
          <a:xfrm>
            <a:off x="3541469" y="201450"/>
            <a:ext cx="1411834" cy="646331"/>
          </a:xfrm>
          <a:prstGeom prst="rect">
            <a:avLst/>
          </a:prstGeom>
          <a:noFill/>
          <a:ln w="3175">
            <a:solidFill>
              <a:schemeClr val="tx1"/>
            </a:solidFill>
          </a:ln>
        </p:spPr>
        <p:txBody>
          <a:bodyPr wrap="square" rtlCol="0">
            <a:spAutoFit/>
          </a:bodyPr>
          <a:lstStyle/>
          <a:p>
            <a:r>
              <a:rPr lang="en-GB" dirty="0"/>
              <a:t>CERN </a:t>
            </a:r>
            <a:r>
              <a:rPr lang="en-GB" dirty="0" err="1"/>
              <a:t>MoP</a:t>
            </a:r>
            <a:endParaRPr lang="en-GB" dirty="0"/>
          </a:p>
          <a:p>
            <a:r>
              <a:rPr lang="en-GB" dirty="0"/>
              <a:t>~16 2</a:t>
            </a:r>
            <a:r>
              <a:rPr lang="en-GB" dirty="0" smtClean="0"/>
              <a:t>00</a:t>
            </a:r>
            <a:endParaRPr lang="en-GB" dirty="0"/>
          </a:p>
        </p:txBody>
      </p:sp>
      <p:sp>
        <p:nvSpPr>
          <p:cNvPr id="14" name="TextBox 13"/>
          <p:cNvSpPr txBox="1"/>
          <p:nvPr/>
        </p:nvSpPr>
        <p:spPr>
          <a:xfrm>
            <a:off x="6840435" y="452581"/>
            <a:ext cx="1416829" cy="646331"/>
          </a:xfrm>
          <a:prstGeom prst="rect">
            <a:avLst/>
          </a:prstGeom>
          <a:noFill/>
          <a:ln w="3175">
            <a:solidFill>
              <a:schemeClr val="tx1"/>
            </a:solidFill>
          </a:ln>
        </p:spPr>
        <p:txBody>
          <a:bodyPr wrap="square" rtlCol="0">
            <a:spAutoFit/>
          </a:bodyPr>
          <a:lstStyle/>
          <a:p>
            <a:r>
              <a:rPr lang="en-GB" dirty="0"/>
              <a:t>Contractors</a:t>
            </a:r>
          </a:p>
          <a:p>
            <a:r>
              <a:rPr lang="en-GB" dirty="0"/>
              <a:t>&gt; 4 500</a:t>
            </a:r>
          </a:p>
        </p:txBody>
      </p:sp>
      <p:cxnSp>
        <p:nvCxnSpPr>
          <p:cNvPr id="19" name="Elbow Connector 18"/>
          <p:cNvCxnSpPr>
            <a:stCxn id="11" idx="2"/>
            <a:endCxn id="6" idx="0"/>
          </p:cNvCxnSpPr>
          <p:nvPr/>
        </p:nvCxnSpPr>
        <p:spPr>
          <a:xfrm rot="16200000" flipH="1">
            <a:off x="2387810" y="2056215"/>
            <a:ext cx="403615" cy="777621"/>
          </a:xfrm>
          <a:prstGeom prst="bentConnector3">
            <a:avLst>
              <a:gd name="adj1" fmla="val 50000"/>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1" name="Elbow Connector 20"/>
          <p:cNvCxnSpPr>
            <a:stCxn id="11" idx="2"/>
            <a:endCxn id="7" idx="0"/>
          </p:cNvCxnSpPr>
          <p:nvPr/>
        </p:nvCxnSpPr>
        <p:spPr>
          <a:xfrm rot="5400000">
            <a:off x="1622497" y="2075149"/>
            <a:ext cx="410241" cy="746380"/>
          </a:xfrm>
          <a:prstGeom prst="bentConnector3">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7" name="Elbow Connector 26"/>
          <p:cNvCxnSpPr>
            <a:stCxn id="12" idx="2"/>
            <a:endCxn id="8" idx="0"/>
          </p:cNvCxnSpPr>
          <p:nvPr/>
        </p:nvCxnSpPr>
        <p:spPr>
          <a:xfrm rot="5400000">
            <a:off x="5060964" y="1684685"/>
            <a:ext cx="403614" cy="1520684"/>
          </a:xfrm>
          <a:prstGeom prst="bentConnector3">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0" name="Elbow Connector 29"/>
          <p:cNvCxnSpPr>
            <a:stCxn id="10" idx="0"/>
            <a:endCxn id="12" idx="2"/>
          </p:cNvCxnSpPr>
          <p:nvPr/>
        </p:nvCxnSpPr>
        <p:spPr>
          <a:xfrm rot="16200000" flipV="1">
            <a:off x="6581652" y="1684681"/>
            <a:ext cx="410240" cy="1527318"/>
          </a:xfrm>
          <a:prstGeom prst="bentConnector3">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p:cNvCxnSpPr>
            <a:stCxn id="12" idx="2"/>
            <a:endCxn id="9" idx="0"/>
          </p:cNvCxnSpPr>
          <p:nvPr/>
        </p:nvCxnSpPr>
        <p:spPr>
          <a:xfrm>
            <a:off x="6023113" y="2243220"/>
            <a:ext cx="3317" cy="41024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7" name="Elbow Connector 36"/>
          <p:cNvCxnSpPr>
            <a:stCxn id="11" idx="0"/>
            <a:endCxn id="13" idx="1"/>
          </p:cNvCxnSpPr>
          <p:nvPr/>
        </p:nvCxnSpPr>
        <p:spPr>
          <a:xfrm rot="5400000" flipH="1" flipV="1">
            <a:off x="2335002" y="390421"/>
            <a:ext cx="1072272" cy="1340662"/>
          </a:xfrm>
          <a:prstGeom prst="bentConnector2">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9" name="Elbow Connector 38"/>
          <p:cNvCxnSpPr>
            <a:stCxn id="13" idx="3"/>
            <a:endCxn id="12" idx="0"/>
          </p:cNvCxnSpPr>
          <p:nvPr/>
        </p:nvCxnSpPr>
        <p:spPr>
          <a:xfrm>
            <a:off x="4953303" y="524616"/>
            <a:ext cx="1069810" cy="1072273"/>
          </a:xfrm>
          <a:prstGeom prst="bentConnector2">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61" name="Picture 60"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19107" y="3227732"/>
            <a:ext cx="1015804" cy="760672"/>
          </a:xfrm>
          <a:prstGeom prst="rect">
            <a:avLst/>
          </a:prstGeom>
        </p:spPr>
      </p:pic>
      <p:pic>
        <p:nvPicPr>
          <p:cNvPr id="62" name="Picture 61" descr="The Inconsequential One Man - Godyears"/>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021635" y="940192"/>
            <a:ext cx="2107592" cy="909777"/>
          </a:xfrm>
          <a:prstGeom prst="rect">
            <a:avLst/>
          </a:prstGeom>
        </p:spPr>
      </p:pic>
      <p:pic>
        <p:nvPicPr>
          <p:cNvPr id="63" name="Picture 62" descr="The Ten Typical Associates at Work - Business Buzz"/>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flipH="1">
            <a:off x="806488" y="3368583"/>
            <a:ext cx="908937" cy="760672"/>
          </a:xfrm>
          <a:prstGeom prst="rect">
            <a:avLst/>
          </a:prstGeom>
        </p:spPr>
      </p:pic>
      <p:pic>
        <p:nvPicPr>
          <p:cNvPr id="69" name="Picture 68" descr="The Ten Typical Associates at Work - Business Buzz"/>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421453" y="3272441"/>
            <a:ext cx="857213" cy="702636"/>
          </a:xfrm>
          <a:prstGeom prst="rect">
            <a:avLst/>
          </a:prstGeom>
        </p:spPr>
      </p:pic>
      <p:pic>
        <p:nvPicPr>
          <p:cNvPr id="70" name="Picture 69" descr="The Ten Typical Associates at Work - Business Buzz"/>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flipH="1">
            <a:off x="5616058" y="3272441"/>
            <a:ext cx="747854" cy="643867"/>
          </a:xfrm>
          <a:prstGeom prst="rect">
            <a:avLst/>
          </a:prstGeom>
        </p:spPr>
      </p:pic>
      <p:pic>
        <p:nvPicPr>
          <p:cNvPr id="71" name="Picture 70" descr="The Ten Typical Associates at Work - Business Buzz"/>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7072884" y="3240743"/>
            <a:ext cx="856670" cy="675565"/>
          </a:xfrm>
          <a:prstGeom prst="rect">
            <a:avLst/>
          </a:prstGeom>
        </p:spPr>
      </p:pic>
      <p:pic>
        <p:nvPicPr>
          <p:cNvPr id="72" name="Picture 71"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870065" y="3214405"/>
            <a:ext cx="1015804" cy="760672"/>
          </a:xfrm>
          <a:prstGeom prst="rect">
            <a:avLst/>
          </a:prstGeom>
        </p:spPr>
      </p:pic>
      <p:pic>
        <p:nvPicPr>
          <p:cNvPr id="73" name="Picture 72"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145921" y="3368583"/>
            <a:ext cx="1015804" cy="760672"/>
          </a:xfrm>
          <a:prstGeom prst="rect">
            <a:avLst/>
          </a:prstGeom>
        </p:spPr>
      </p:pic>
      <p:pic>
        <p:nvPicPr>
          <p:cNvPr id="74" name="Picture 73"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739484" y="3480400"/>
            <a:ext cx="1015804" cy="760672"/>
          </a:xfrm>
          <a:prstGeom prst="rect">
            <a:avLst/>
          </a:prstGeom>
        </p:spPr>
      </p:pic>
      <p:pic>
        <p:nvPicPr>
          <p:cNvPr id="75" name="Picture 74"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213096" y="3289823"/>
            <a:ext cx="1015804" cy="760672"/>
          </a:xfrm>
          <a:prstGeom prst="rect">
            <a:avLst/>
          </a:prstGeom>
        </p:spPr>
      </p:pic>
      <p:sp>
        <p:nvSpPr>
          <p:cNvPr id="2" name="Slide Number Placeholder 1"/>
          <p:cNvSpPr>
            <a:spLocks noGrp="1"/>
          </p:cNvSpPr>
          <p:nvPr>
            <p:ph type="sldNum" sz="quarter" idx="4"/>
          </p:nvPr>
        </p:nvSpPr>
        <p:spPr/>
        <p:txBody>
          <a:bodyPr/>
          <a:lstStyle/>
          <a:p>
            <a:fld id="{17918391-D411-FE40-AAD7-861AE5233E0E}" type="slidenum">
              <a:rPr lang="en-US" smtClean="0"/>
              <a:pPr/>
              <a:t>14</a:t>
            </a:fld>
            <a:endParaRPr lang="en-US" dirty="0"/>
          </a:p>
        </p:txBody>
      </p:sp>
    </p:spTree>
    <p:extLst>
      <p:ext uri="{BB962C8B-B14F-4D97-AF65-F5344CB8AC3E}">
        <p14:creationId xmlns:p14="http://schemas.microsoft.com/office/powerpoint/2010/main" val="398544778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7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71"/>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27"/>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2"/>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30"/>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2"/>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7"/>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39"/>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3"/>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62"/>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71221" y="141480"/>
            <a:ext cx="4475708" cy="2085186"/>
          </a:xfrm>
          <a:prstGeom prst="rect">
            <a:avLst/>
          </a:prstGeom>
          <a:noFill/>
        </p:spPr>
        <p:txBody>
          <a:bodyPr wrap="square" rtlCol="0">
            <a:spAutoFit/>
          </a:bodyPr>
          <a:lstStyle/>
          <a:p>
            <a:pPr marL="27432"/>
            <a:r>
              <a:rPr lang="en-US" sz="2400" b="1" dirty="0"/>
              <a:t>Revenues 2022</a:t>
            </a:r>
          </a:p>
          <a:p>
            <a:pPr marL="27432"/>
            <a:r>
              <a:rPr lang="en-US" sz="1350" dirty="0"/>
              <a:t/>
            </a:r>
            <a:br>
              <a:rPr lang="en-US" sz="1350" dirty="0"/>
            </a:br>
            <a:r>
              <a:rPr lang="en-US" sz="1600" b="1" dirty="0">
                <a:solidFill>
                  <a:srgbClr val="00B0F0"/>
                </a:solidFill>
              </a:rPr>
              <a:t>Member State contributions </a:t>
            </a:r>
            <a:r>
              <a:rPr lang="en-US" sz="1600" dirty="0"/>
              <a:t>	</a:t>
            </a:r>
            <a:r>
              <a:rPr lang="en-US" sz="1600" b="1" dirty="0">
                <a:solidFill>
                  <a:srgbClr val="00B0F0"/>
                </a:solidFill>
              </a:rPr>
              <a:t>84 %</a:t>
            </a:r>
          </a:p>
          <a:p>
            <a:pPr marL="27432"/>
            <a:r>
              <a:rPr lang="en-US" sz="1600" dirty="0"/>
              <a:t>Associate Member State contributions	  2 %</a:t>
            </a:r>
          </a:p>
          <a:p>
            <a:pPr marL="27432"/>
            <a:r>
              <a:rPr lang="en-US" sz="1600" dirty="0"/>
              <a:t>Special contributions		3.7%</a:t>
            </a:r>
          </a:p>
          <a:p>
            <a:pPr marL="27432"/>
            <a:r>
              <a:rPr lang="en-US" sz="1400" i="1" dirty="0"/>
              <a:t>(to HL-LHC, specific experiments, from EU)</a:t>
            </a:r>
          </a:p>
          <a:p>
            <a:pPr marL="27432"/>
            <a:r>
              <a:rPr lang="en-US" sz="1600" dirty="0"/>
              <a:t>Other 	  			10 %</a:t>
            </a:r>
            <a:br>
              <a:rPr lang="en-US" sz="1600" dirty="0"/>
            </a:br>
            <a:r>
              <a:rPr lang="en-US" sz="1400" i="1" dirty="0"/>
              <a:t>(e.g. knowledge transfer, donations, …)</a:t>
            </a:r>
          </a:p>
        </p:txBody>
      </p:sp>
      <p:sp>
        <p:nvSpPr>
          <p:cNvPr id="4" name="TextBox 3"/>
          <p:cNvSpPr txBox="1"/>
          <p:nvPr/>
        </p:nvSpPr>
        <p:spPr>
          <a:xfrm>
            <a:off x="4976383" y="665000"/>
            <a:ext cx="4324027" cy="861774"/>
          </a:xfrm>
          <a:prstGeom prst="rect">
            <a:avLst/>
          </a:prstGeom>
          <a:noFill/>
        </p:spPr>
        <p:txBody>
          <a:bodyPr wrap="square" rtlCol="0">
            <a:spAutoFit/>
          </a:bodyPr>
          <a:lstStyle/>
          <a:p>
            <a:pPr marL="27432"/>
            <a:r>
              <a:rPr lang="en-US" sz="1600" dirty="0"/>
              <a:t>Principle = </a:t>
            </a:r>
          </a:p>
          <a:p>
            <a:pPr marL="27432"/>
            <a:r>
              <a:rPr lang="en-US" sz="1600" dirty="0"/>
              <a:t>proportional to Gross National Income</a:t>
            </a:r>
          </a:p>
          <a:p>
            <a:pPr marL="27432"/>
            <a:r>
              <a:rPr lang="en-US" dirty="0"/>
              <a:t>→  equal effort for every country</a:t>
            </a:r>
          </a:p>
        </p:txBody>
      </p:sp>
      <p:sp>
        <p:nvSpPr>
          <p:cNvPr id="6" name="Slide Number Placeholder 5"/>
          <p:cNvSpPr>
            <a:spLocks noGrp="1"/>
          </p:cNvSpPr>
          <p:nvPr>
            <p:ph type="sldNum" sz="quarter" idx="4"/>
          </p:nvPr>
        </p:nvSpPr>
        <p:spPr/>
        <p:txBody>
          <a:bodyPr/>
          <a:lstStyle/>
          <a:p>
            <a:fld id="{17918391-D411-FE40-AAD7-861AE5233E0E}" type="slidenum">
              <a:rPr lang="en-US" smtClean="0"/>
              <a:pPr/>
              <a:t>15</a:t>
            </a:fld>
            <a:endParaRPr lang="en-US" dirty="0"/>
          </a:p>
        </p:txBody>
      </p:sp>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552364" y="2196078"/>
            <a:ext cx="4389129" cy="2947422"/>
          </a:xfrm>
          <a:prstGeom prst="rect">
            <a:avLst/>
          </a:prstGeom>
        </p:spPr>
      </p:pic>
    </p:spTree>
    <p:extLst>
      <p:ext uri="{BB962C8B-B14F-4D97-AF65-F5344CB8AC3E}">
        <p14:creationId xmlns:p14="http://schemas.microsoft.com/office/powerpoint/2010/main" val="3747402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331277" y="195487"/>
            <a:ext cx="6170141" cy="705332"/>
          </a:xfrm>
        </p:spPr>
        <p:txBody>
          <a:bodyPr>
            <a:normAutofit fontScale="90000"/>
          </a:bodyPr>
          <a:lstStyle/>
          <a:p>
            <a:r>
              <a:rPr lang="en-GB" dirty="0"/>
              <a:t>CERN’s final budget 2022</a:t>
            </a:r>
          </a:p>
        </p:txBody>
      </p:sp>
      <p:sp>
        <p:nvSpPr>
          <p:cNvPr id="3" name="TPAnswers"/>
          <p:cNvSpPr>
            <a:spLocks noGrp="1"/>
          </p:cNvSpPr>
          <p:nvPr>
            <p:ph type="body" idx="1"/>
            <p:custDataLst>
              <p:tags r:id="rId2"/>
            </p:custDataLst>
          </p:nvPr>
        </p:nvSpPr>
        <p:spPr>
          <a:xfrm>
            <a:off x="982205" y="1191432"/>
            <a:ext cx="3086100" cy="2349931"/>
          </a:xfrm>
        </p:spPr>
        <p:txBody>
          <a:bodyPr>
            <a:normAutofit/>
          </a:bodyPr>
          <a:lstStyle/>
          <a:p>
            <a:pPr marL="484632">
              <a:buFont typeface="Arial"/>
              <a:buAutoNum type="alphaUcPeriod"/>
            </a:pPr>
            <a:r>
              <a:rPr lang="en-US" sz="2400" dirty="0"/>
              <a:t>~ 140 510 KCHF</a:t>
            </a:r>
          </a:p>
          <a:p>
            <a:pPr marL="484632">
              <a:buFont typeface="Arial"/>
              <a:buAutoNum type="alphaUcPeriod"/>
            </a:pPr>
            <a:r>
              <a:rPr lang="en-GB" sz="2400" dirty="0"/>
              <a:t>~ 1 405 MCHF</a:t>
            </a:r>
          </a:p>
          <a:p>
            <a:pPr marL="484632">
              <a:buFont typeface="Arial"/>
              <a:buAutoNum type="alphaUcPeriod"/>
            </a:pPr>
            <a:r>
              <a:rPr lang="en-US" sz="2400" dirty="0"/>
              <a:t>~ 1 405 M€</a:t>
            </a:r>
          </a:p>
          <a:p>
            <a:pPr marL="484632">
              <a:buFont typeface="+mj-lt"/>
              <a:buAutoNum type="alphaUcPeriod"/>
            </a:pPr>
            <a:r>
              <a:rPr lang="en-US" sz="2400" dirty="0"/>
              <a:t>~ 1 405 k₤</a:t>
            </a:r>
          </a:p>
          <a:p>
            <a:pPr marL="484632">
              <a:buFont typeface="Arial"/>
              <a:buAutoNum type="alphaUcPeriod"/>
            </a:pPr>
            <a:r>
              <a:rPr lang="en-US" sz="2400" dirty="0"/>
              <a:t>Not yet known</a:t>
            </a:r>
            <a:endParaRPr lang="en-GB" sz="2400" dirty="0"/>
          </a:p>
        </p:txBody>
      </p:sp>
      <p:sp>
        <p:nvSpPr>
          <p:cNvPr id="7" name="TPChart" descr="A. got 0.2, B. got 0.2, C. got 0.2, D. got 0.2, E. got 0.2, "/>
          <p:cNvSpPr/>
          <p:nvPr>
            <p:custDataLst>
              <p:tags r:id="rId3"/>
            </p:custDataLst>
          </p:nvPr>
        </p:nvSpPr>
        <p:spPr>
          <a:xfrm>
            <a:off x="4570819" y="1096435"/>
            <a:ext cx="3861197" cy="3434433"/>
          </a:xfrm>
          <a:prstGeom prst="rect">
            <a:avLst/>
          </a:prstGeom>
          <a:blipFill>
            <a:blip r:embed="rId6"/>
            <a:stretch>
              <a:fillRect/>
            </a:stretch>
          </a:blipFill>
          <a:ln w="9525" cap="flat" cmpd="sng" algn="ctr">
            <a:noFill/>
            <a:prstDash val="solid"/>
          </a:ln>
          <a:effectLst>
            <a:glow rad="70000">
              <a:schemeClr val="accent1">
                <a:tint val="30000"/>
                <a:shade val="95000"/>
                <a:satMod val="300000"/>
                <a:alpha val="50000"/>
              </a:schemeClr>
            </a:glow>
          </a:effectLst>
          <a:extLst>
            <a:ext uri="{91240B29-F687-4F45-9708-019B960494DF}">
              <a14:hiddenLine xmlns:a14="http://schemas.microsoft.com/office/drawing/2010/main" w="9525" cap="flat" cmpd="sng" algn="ctr">
                <a:solidFill>
                  <a:schemeClr val="accent1">
                    <a:shade val="60000"/>
                    <a:satMod val="300000"/>
                  </a:schemeClr>
                </a:solidFill>
                <a:prstDash val="solid"/>
              </a14:hiddenLine>
            </a:ext>
          </a:ex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TextBox 5"/>
          <p:cNvSpPr txBox="1"/>
          <p:nvPr/>
        </p:nvSpPr>
        <p:spPr>
          <a:xfrm>
            <a:off x="1601671" y="3661969"/>
            <a:ext cx="2040943" cy="300082"/>
          </a:xfrm>
          <a:prstGeom prst="rect">
            <a:avLst/>
          </a:prstGeom>
          <a:noFill/>
        </p:spPr>
        <p:txBody>
          <a:bodyPr wrap="none" rtlCol="0">
            <a:spAutoFit/>
          </a:bodyPr>
          <a:lstStyle/>
          <a:p>
            <a:r>
              <a:rPr lang="en-US" sz="1350" dirty="0"/>
              <a:t>Only 1 answer is correct</a:t>
            </a:r>
            <a:endParaRPr lang="en-GB" sz="1350" dirty="0"/>
          </a:p>
        </p:txBody>
      </p:sp>
      <p:sp>
        <p:nvSpPr>
          <p:cNvPr id="5" name="TPPolling"/>
          <p:cNvSpPr/>
          <p:nvPr/>
        </p:nvSpPr>
        <p:spPr>
          <a:xfrm>
            <a:off x="0" y="0"/>
            <a:ext cx="12700" cy="12700"/>
          </a:xfrm>
          <a:prstGeom prst="rect">
            <a:avLst/>
          </a:prstGeom>
          <a:gradFill flip="none" rotWithShape="1">
            <a:gsLst>
              <a:gs pos="0">
                <a:schemeClr val="accent1">
                  <a:tint val="73000"/>
                  <a:satMod val="150000"/>
                  <a:alpha val="10000"/>
                </a:schemeClr>
              </a:gs>
              <a:gs pos="25000">
                <a:schemeClr val="accent1">
                  <a:tint val="96000"/>
                  <a:shade val="80000"/>
                  <a:satMod val="105000"/>
                  <a:alpha val="10000"/>
                </a:schemeClr>
              </a:gs>
              <a:gs pos="38000">
                <a:schemeClr val="accent1">
                  <a:tint val="96000"/>
                  <a:shade val="59000"/>
                  <a:satMod val="120000"/>
                  <a:alpha val="10000"/>
                </a:schemeClr>
              </a:gs>
              <a:gs pos="55000">
                <a:schemeClr val="accent1">
                  <a:shade val="57000"/>
                  <a:satMod val="120000"/>
                  <a:alpha val="10000"/>
                </a:schemeClr>
              </a:gs>
              <a:gs pos="80000">
                <a:schemeClr val="accent1">
                  <a:shade val="56000"/>
                  <a:satMod val="145000"/>
                  <a:alpha val="10000"/>
                </a:schemeClr>
              </a:gs>
              <a:gs pos="88000">
                <a:schemeClr val="accent1">
                  <a:shade val="63000"/>
                  <a:satMod val="160000"/>
                  <a:alpha val="10000"/>
                </a:schemeClr>
              </a:gs>
              <a:gs pos="100000">
                <a:srgbClr val="7F7F7F">
                  <a:alpha val="10000"/>
                </a:srgbClr>
              </a:gs>
            </a:gsLst>
            <a:lin ang="5400000" scaled="1"/>
            <a:tileRect/>
          </a:gradFill>
          <a:ln w="9525" cap="flat" cmpd="sng" algn="ctr">
            <a:noFill/>
            <a:prstDash val="solid"/>
          </a:ln>
          <a:effectLst>
            <a:glow rad="70000">
              <a:schemeClr val="accent1">
                <a:tint val="30000"/>
                <a:shade val="95000"/>
                <a:satMod val="300000"/>
                <a:alpha val="50000"/>
              </a:schemeClr>
            </a:glow>
          </a:effectLst>
          <a:extLst>
            <a:ext uri="{91240B29-F687-4F45-9708-019B960494DF}">
              <a14:hiddenLine xmlns:a14="http://schemas.microsoft.com/office/drawing/2010/main" w="9525" cap="flat" cmpd="sng" algn="ctr">
                <a:solidFill>
                  <a:schemeClr val="accent1">
                    <a:shade val="60000"/>
                    <a:satMod val="300000"/>
                  </a:schemeClr>
                </a:solidFill>
                <a:prstDash val="solid"/>
              </a14:hiddenLine>
            </a:ext>
          </a:ex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 name="Slide Number Placeholder 3"/>
          <p:cNvSpPr>
            <a:spLocks noGrp="1"/>
          </p:cNvSpPr>
          <p:nvPr>
            <p:ph type="sldNum" sz="quarter" idx="10"/>
          </p:nvPr>
        </p:nvSpPr>
        <p:spPr/>
        <p:txBody>
          <a:bodyPr/>
          <a:lstStyle/>
          <a:p>
            <a:fld id="{17918391-D411-FE40-AAD7-861AE5233E0E}" type="slidenum">
              <a:rPr lang="en-US" smtClean="0"/>
              <a:pPr/>
              <a:t>16</a:t>
            </a:fld>
            <a:endParaRPr lang="en-US" dirty="0"/>
          </a:p>
        </p:txBody>
      </p:sp>
    </p:spTree>
    <p:custDataLst>
      <p:tags r:id="rId1"/>
    </p:custDataLst>
    <p:extLst>
      <p:ext uri="{BB962C8B-B14F-4D97-AF65-F5344CB8AC3E}">
        <p14:creationId xmlns:p14="http://schemas.microsoft.com/office/powerpoint/2010/main" val="3255979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9" presetClass="emph" presetSubtype="0" fill="hold" nodeType="withEffect">
                                  <p:stCondLst>
                                    <p:cond delay="0"/>
                                  </p:stCondLst>
                                  <p:childTnLst>
                                    <p:animClr clrSpc="rgb" dir="cw">
                                      <p:cBhvr override="childStyle">
                                        <p:cTn id="14" dur="500" fill="hold"/>
                                        <p:tgtEl>
                                          <p:spTgt spid="3">
                                            <p:txEl>
                                              <p:pRg st="1" end="1"/>
                                            </p:txEl>
                                          </p:spTgt>
                                        </p:tgtEl>
                                        <p:attrNameLst>
                                          <p:attrName>style.color</p:attrName>
                                        </p:attrNameLst>
                                      </p:cBhvr>
                                      <p:to>
                                        <a:srgbClr val="92D050"/>
                                      </p:to>
                                    </p:animClr>
                                    <p:animClr clrSpc="rgb" dir="cw">
                                      <p:cBhvr>
                                        <p:cTn id="15" dur="500" fill="hold"/>
                                        <p:tgtEl>
                                          <p:spTgt spid="3">
                                            <p:txEl>
                                              <p:pRg st="1" end="1"/>
                                            </p:txEl>
                                          </p:spTgt>
                                        </p:tgtEl>
                                        <p:attrNameLst>
                                          <p:attrName>fillcolor</p:attrName>
                                        </p:attrNameLst>
                                      </p:cBhvr>
                                      <p:to>
                                        <a:srgbClr val="92D050"/>
                                      </p:to>
                                    </p:animClr>
                                    <p:set>
                                      <p:cBhvr>
                                        <p:cTn id="16" dur="500" fill="hold"/>
                                        <p:tgtEl>
                                          <p:spTgt spid="3">
                                            <p:txEl>
                                              <p:pRg st="1" end="1"/>
                                            </p:txEl>
                                          </p:spTgt>
                                        </p:tgtEl>
                                        <p:attrNameLst>
                                          <p:attrName>fill.type</p:attrName>
                                        </p:attrNameLst>
                                      </p:cBhvr>
                                      <p:to>
                                        <p:strVal val="solid"/>
                                      </p:to>
                                    </p:set>
                                    <p:set>
                                      <p:cBhvr>
                                        <p:cTn id="17" dur="500" fill="hold"/>
                                        <p:tgtEl>
                                          <p:spTgt spid="3">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5" grpId="0" animBg="1"/>
      <p:bldP spid="5"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83869" y="951570"/>
            <a:ext cx="6170141" cy="3500566"/>
          </a:xfrm>
        </p:spPr>
        <p:txBody>
          <a:bodyPr>
            <a:normAutofit/>
          </a:bodyPr>
          <a:lstStyle/>
          <a:p>
            <a:pPr marL="27432" indent="0">
              <a:buNone/>
            </a:pPr>
            <a:r>
              <a:rPr lang="en-US" sz="2100" b="1" dirty="0"/>
              <a:t>Official Currency : CHF</a:t>
            </a:r>
          </a:p>
          <a:p>
            <a:pPr marL="27432" indent="0">
              <a:buNone/>
            </a:pPr>
            <a:endParaRPr lang="en-US" sz="2100" b="1" dirty="0"/>
          </a:p>
          <a:p>
            <a:pPr marL="27432" indent="0">
              <a:buNone/>
            </a:pPr>
            <a:r>
              <a:rPr lang="en-US" sz="2100" b="1" dirty="0"/>
              <a:t>Units</a:t>
            </a:r>
          </a:p>
          <a:p>
            <a:pPr marL="27432" indent="0">
              <a:buNone/>
            </a:pPr>
            <a:r>
              <a:rPr lang="en-US" sz="1800" dirty="0">
                <a:solidFill>
                  <a:srgbClr val="FF0000"/>
                </a:solidFill>
              </a:rPr>
              <a:t>1 </a:t>
            </a:r>
            <a:r>
              <a:rPr lang="en-US" sz="1800" dirty="0" err="1">
                <a:solidFill>
                  <a:srgbClr val="FF0000"/>
                </a:solidFill>
              </a:rPr>
              <a:t>kCHF</a:t>
            </a:r>
            <a:r>
              <a:rPr lang="en-US" sz="1800" dirty="0">
                <a:solidFill>
                  <a:srgbClr val="FF0000"/>
                </a:solidFill>
              </a:rPr>
              <a:t> </a:t>
            </a:r>
            <a:r>
              <a:rPr lang="en-US" sz="1800" dirty="0"/>
              <a:t>= 1000 CHF = 10</a:t>
            </a:r>
            <a:r>
              <a:rPr lang="en-US" sz="1800" baseline="30000" dirty="0"/>
              <a:t>3 </a:t>
            </a:r>
            <a:r>
              <a:rPr lang="en-GB" sz="1800" dirty="0"/>
              <a:t>= one thousand</a:t>
            </a:r>
            <a:endParaRPr lang="en-US" sz="1800" baseline="30000" dirty="0"/>
          </a:p>
          <a:p>
            <a:pPr marL="27432" indent="0">
              <a:buNone/>
            </a:pPr>
            <a:r>
              <a:rPr lang="en-US" sz="1800" dirty="0">
                <a:solidFill>
                  <a:srgbClr val="FF0000"/>
                </a:solidFill>
              </a:rPr>
              <a:t>1 MCHF </a:t>
            </a:r>
            <a:r>
              <a:rPr lang="en-US" sz="1800" dirty="0"/>
              <a:t>= 1 000 000 CHF = 10</a:t>
            </a:r>
            <a:r>
              <a:rPr lang="en-US" sz="1800" baseline="30000" dirty="0"/>
              <a:t>6 </a:t>
            </a:r>
            <a:r>
              <a:rPr lang="en-US" sz="1800" dirty="0"/>
              <a:t>= one million</a:t>
            </a:r>
          </a:p>
          <a:p>
            <a:pPr marL="27432" indent="0">
              <a:buNone/>
            </a:pPr>
            <a:r>
              <a:rPr lang="en-US" sz="1800" dirty="0"/>
              <a:t>1 405 MCHF = 1.405 * 10</a:t>
            </a:r>
            <a:r>
              <a:rPr lang="en-US" sz="1800" baseline="30000" dirty="0"/>
              <a:t>9 </a:t>
            </a:r>
            <a:r>
              <a:rPr lang="en-US" sz="1800" dirty="0"/>
              <a:t>= </a:t>
            </a:r>
            <a:r>
              <a:rPr lang="en-US" sz="1800" dirty="0">
                <a:solidFill>
                  <a:srgbClr val="FF0000"/>
                </a:solidFill>
              </a:rPr>
              <a:t>1.4 billion (</a:t>
            </a:r>
            <a:r>
              <a:rPr lang="en-US" sz="1800" i="1" dirty="0">
                <a:solidFill>
                  <a:srgbClr val="FF0000"/>
                </a:solidFill>
              </a:rPr>
              <a:t>1.4 milliard)</a:t>
            </a:r>
          </a:p>
          <a:p>
            <a:pPr marL="27432" indent="0">
              <a:buNone/>
            </a:pPr>
            <a:endParaRPr lang="en-US" sz="2100" b="1" dirty="0"/>
          </a:p>
          <a:p>
            <a:pPr marL="27432" indent="0">
              <a:buNone/>
            </a:pPr>
            <a:r>
              <a:rPr lang="en-US" sz="2100" b="1" dirty="0"/>
              <a:t>Style guide</a:t>
            </a:r>
          </a:p>
          <a:p>
            <a:pPr marL="27432" indent="0">
              <a:buNone/>
            </a:pPr>
            <a:r>
              <a:rPr lang="en-GB" sz="1350" dirty="0">
                <a:hlinkClick r:id="rId3"/>
              </a:rPr>
              <a:t>https://translation-council-support-group.web.cern.ch/style-guides</a:t>
            </a:r>
            <a:r>
              <a:rPr lang="en-GB" sz="1350" dirty="0"/>
              <a:t> </a:t>
            </a:r>
            <a:endParaRPr lang="en-US" sz="2100" dirty="0"/>
          </a:p>
          <a:p>
            <a:pPr marL="27432" indent="0">
              <a:buNone/>
            </a:pPr>
            <a:endParaRPr lang="en-US" sz="2100" dirty="0"/>
          </a:p>
          <a:p>
            <a:pPr marL="27432" indent="0">
              <a:buNone/>
            </a:pPr>
            <a:endParaRPr lang="en-GB" dirty="0"/>
          </a:p>
        </p:txBody>
      </p:sp>
      <p:sp>
        <p:nvSpPr>
          <p:cNvPr id="3" name="Title 2"/>
          <p:cNvSpPr>
            <a:spLocks noGrp="1"/>
          </p:cNvSpPr>
          <p:nvPr>
            <p:ph type="title"/>
          </p:nvPr>
        </p:nvSpPr>
        <p:spPr>
          <a:xfrm>
            <a:off x="1485900" y="175120"/>
            <a:ext cx="6170141" cy="705332"/>
          </a:xfrm>
        </p:spPr>
        <p:txBody>
          <a:bodyPr>
            <a:normAutofit fontScale="90000"/>
          </a:bodyPr>
          <a:lstStyle/>
          <a:p>
            <a:r>
              <a:rPr lang="en-US" dirty="0"/>
              <a:t>Budget 2022</a:t>
            </a:r>
            <a:endParaRPr lang="en-GB"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17</a:t>
            </a:fld>
            <a:endParaRPr lang="en-US" dirty="0"/>
          </a:p>
        </p:txBody>
      </p:sp>
    </p:spTree>
    <p:extLst>
      <p:ext uri="{BB962C8B-B14F-4D97-AF65-F5344CB8AC3E}">
        <p14:creationId xmlns:p14="http://schemas.microsoft.com/office/powerpoint/2010/main" val="2312296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599494" y="4090576"/>
            <a:ext cx="1477705" cy="253916"/>
          </a:xfrm>
          <a:prstGeom prst="rect">
            <a:avLst/>
          </a:prstGeom>
          <a:noFill/>
        </p:spPr>
        <p:txBody>
          <a:bodyPr wrap="square" rtlCol="0">
            <a:spAutoFit/>
          </a:bodyPr>
          <a:lstStyle/>
          <a:p>
            <a:r>
              <a:rPr lang="en-US" sz="1050" dirty="0"/>
              <a:t>© CERN Photo, 2015</a:t>
            </a:r>
            <a:endParaRPr lang="en-GB" sz="1050" dirty="0"/>
          </a:p>
        </p:txBody>
      </p:sp>
      <p:pic>
        <p:nvPicPr>
          <p:cNvPr id="5" name="Picture 4"/>
          <p:cNvPicPr>
            <a:picLocks noChangeAspect="1"/>
          </p:cNvPicPr>
          <p:nvPr/>
        </p:nvPicPr>
        <p:blipFill>
          <a:blip r:embed="rId3"/>
          <a:stretch>
            <a:fillRect/>
          </a:stretch>
        </p:blipFill>
        <p:spPr>
          <a:xfrm>
            <a:off x="900732" y="175158"/>
            <a:ext cx="5580431" cy="4181446"/>
          </a:xfrm>
          <a:prstGeom prst="rect">
            <a:avLst/>
          </a:prstGeom>
        </p:spPr>
      </p:pic>
      <p:sp>
        <p:nvSpPr>
          <p:cNvPr id="6" name="TextBox 5"/>
          <p:cNvSpPr txBox="1"/>
          <p:nvPr/>
        </p:nvSpPr>
        <p:spPr>
          <a:xfrm>
            <a:off x="6599494" y="2830120"/>
            <a:ext cx="1941557" cy="369332"/>
          </a:xfrm>
          <a:prstGeom prst="rect">
            <a:avLst/>
          </a:prstGeom>
          <a:noFill/>
        </p:spPr>
        <p:txBody>
          <a:bodyPr wrap="none" rtlCol="0">
            <a:spAutoFit/>
          </a:bodyPr>
          <a:lstStyle/>
          <a:p>
            <a:r>
              <a:rPr lang="en-GB" dirty="0"/>
              <a:t>Link to </a:t>
            </a:r>
            <a:r>
              <a:rPr lang="en-GB" dirty="0">
                <a:hlinkClick r:id="rId4"/>
              </a:rPr>
              <a:t>biography</a:t>
            </a:r>
            <a:endParaRPr lang="en-GB"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18</a:t>
            </a:fld>
            <a:endParaRPr lang="en-US" dirty="0"/>
          </a:p>
        </p:txBody>
      </p:sp>
    </p:spTree>
    <p:extLst>
      <p:ext uri="{BB962C8B-B14F-4D97-AF65-F5344CB8AC3E}">
        <p14:creationId xmlns:p14="http://schemas.microsoft.com/office/powerpoint/2010/main" val="28284625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19932" y="303498"/>
            <a:ext cx="6989861" cy="4266474"/>
          </a:xfrm>
        </p:spPr>
        <p:txBody>
          <a:bodyPr>
            <a:normAutofit fontScale="77500" lnSpcReduction="20000"/>
          </a:bodyPr>
          <a:lstStyle/>
          <a:p>
            <a:pPr marL="27432" indent="0">
              <a:buNone/>
            </a:pPr>
            <a:r>
              <a:rPr lang="en-US" b="1" dirty="0"/>
              <a:t>Working at CERN when Nobel prize</a:t>
            </a:r>
          </a:p>
          <a:p>
            <a:r>
              <a:rPr lang="en-US" dirty="0"/>
              <a:t>1992 : Georges </a:t>
            </a:r>
            <a:r>
              <a:rPr lang="en-US" dirty="0" err="1"/>
              <a:t>Charpak</a:t>
            </a:r>
            <a:endParaRPr lang="en-US" dirty="0"/>
          </a:p>
          <a:p>
            <a:r>
              <a:rPr lang="en-US" dirty="0"/>
              <a:t>1988 : Carlo Rubbia  &amp; Simon van der Meer</a:t>
            </a:r>
          </a:p>
          <a:p>
            <a:r>
              <a:rPr lang="en-US" dirty="0"/>
              <a:t>1984 : Jack Steinberger </a:t>
            </a:r>
            <a:r>
              <a:rPr lang="en-US" sz="1350" dirty="0"/>
              <a:t>(with Lederman and Schwartz)</a:t>
            </a:r>
            <a:endParaRPr lang="en-US" dirty="0"/>
          </a:p>
          <a:p>
            <a:pPr marL="27432" indent="0">
              <a:buNone/>
            </a:pPr>
            <a:endParaRPr lang="en-US" b="1" dirty="0"/>
          </a:p>
          <a:p>
            <a:pPr marL="27432" indent="0">
              <a:buNone/>
            </a:pPr>
            <a:r>
              <a:rPr lang="en-US" b="1" dirty="0"/>
              <a:t>Working at CERN after Nobel prize</a:t>
            </a:r>
          </a:p>
          <a:p>
            <a:r>
              <a:rPr lang="en-US" dirty="0"/>
              <a:t>1952 : Felix Bloch</a:t>
            </a:r>
          </a:p>
          <a:p>
            <a:r>
              <a:rPr lang="en-US" dirty="0"/>
              <a:t>1976 : Sam Ting</a:t>
            </a:r>
          </a:p>
          <a:p>
            <a:pPr marL="27432" indent="0">
              <a:buNone/>
            </a:pPr>
            <a:endParaRPr lang="en-US" b="1" dirty="0"/>
          </a:p>
          <a:p>
            <a:pPr marL="27432" indent="0">
              <a:buNone/>
            </a:pPr>
            <a:r>
              <a:rPr lang="en-US" b="1" dirty="0"/>
              <a:t>Nobel prize thanks to discoveries at CERN</a:t>
            </a:r>
          </a:p>
          <a:p>
            <a:r>
              <a:rPr lang="en-US" dirty="0"/>
              <a:t>2013 : Peter Higgs &amp; Francois </a:t>
            </a:r>
            <a:r>
              <a:rPr lang="en-US" dirty="0" err="1"/>
              <a:t>Englert</a:t>
            </a:r>
            <a:endParaRPr lang="en-US" dirty="0"/>
          </a:p>
          <a:p>
            <a:pPr marL="27432" indent="0">
              <a:buNone/>
            </a:pPr>
            <a:endParaRPr lang="en-US" dirty="0"/>
          </a:p>
          <a:p>
            <a:pPr marL="27432" indent="0">
              <a:buNone/>
            </a:pPr>
            <a:endParaRPr lang="en-US" dirty="0"/>
          </a:p>
        </p:txBody>
      </p:sp>
      <p:sp>
        <p:nvSpPr>
          <p:cNvPr id="2" name="Slide Number Placeholder 1"/>
          <p:cNvSpPr>
            <a:spLocks noGrp="1"/>
          </p:cNvSpPr>
          <p:nvPr>
            <p:ph type="sldNum" sz="quarter" idx="10"/>
          </p:nvPr>
        </p:nvSpPr>
        <p:spPr/>
        <p:txBody>
          <a:bodyPr/>
          <a:lstStyle/>
          <a:p>
            <a:fld id="{17918391-D411-FE40-AAD7-861AE5233E0E}" type="slidenum">
              <a:rPr lang="en-US" smtClean="0"/>
              <a:pPr/>
              <a:t>19</a:t>
            </a:fld>
            <a:endParaRPr lang="en-US" dirty="0"/>
          </a:p>
        </p:txBody>
      </p:sp>
    </p:spTree>
    <p:extLst>
      <p:ext uri="{BB962C8B-B14F-4D97-AF65-F5344CB8AC3E}">
        <p14:creationId xmlns:p14="http://schemas.microsoft.com/office/powerpoint/2010/main" val="3811016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5900" y="175120"/>
            <a:ext cx="6170141" cy="705332"/>
          </a:xfrm>
        </p:spPr>
        <p:txBody>
          <a:bodyPr>
            <a:normAutofit fontScale="90000"/>
          </a:bodyPr>
          <a:lstStyle/>
          <a:p>
            <a:pPr algn="ctr"/>
            <a:r>
              <a:rPr lang="en-US" dirty="0">
                <a:solidFill>
                  <a:schemeClr val="tx1">
                    <a:lumMod val="60000"/>
                    <a:lumOff val="40000"/>
                  </a:schemeClr>
                </a:solidFill>
              </a:rPr>
              <a:t>Welcome at CERN</a:t>
            </a:r>
            <a:endParaRPr lang="en-GB" dirty="0">
              <a:solidFill>
                <a:schemeClr val="tx1">
                  <a:lumMod val="60000"/>
                  <a:lumOff val="40000"/>
                </a:schemeClr>
              </a:solidFill>
            </a:endParaRPr>
          </a:p>
        </p:txBody>
      </p:sp>
      <p:sp>
        <p:nvSpPr>
          <p:cNvPr id="10" name="Content Placeholder 2"/>
          <p:cNvSpPr>
            <a:spLocks noGrp="1"/>
          </p:cNvSpPr>
          <p:nvPr>
            <p:ph sz="quarter" idx="1"/>
          </p:nvPr>
        </p:nvSpPr>
        <p:spPr>
          <a:xfrm>
            <a:off x="1385646" y="951570"/>
            <a:ext cx="6372708" cy="3371850"/>
          </a:xfrm>
        </p:spPr>
        <p:txBody>
          <a:bodyPr>
            <a:normAutofit/>
          </a:bodyPr>
          <a:lstStyle/>
          <a:p>
            <a:pPr marL="27432" indent="0">
              <a:buNone/>
            </a:pPr>
            <a:endParaRPr lang="fr-CH" sz="2100" dirty="0"/>
          </a:p>
          <a:p>
            <a:pPr marL="27432" indent="0">
              <a:buNone/>
            </a:pPr>
            <a:endParaRPr lang="fr-CH" sz="2100" dirty="0"/>
          </a:p>
          <a:p>
            <a:pPr marL="27432" indent="0">
              <a:buNone/>
            </a:pPr>
            <a:endParaRPr lang="fr-CH" dirty="0"/>
          </a:p>
          <a:p>
            <a:pPr marL="27432" indent="0">
              <a:buNone/>
            </a:pPr>
            <a:endParaRPr lang="fr-CH" sz="2100" dirty="0"/>
          </a:p>
        </p:txBody>
      </p:sp>
      <p:pic>
        <p:nvPicPr>
          <p:cNvPr id="5" name="Picture 4"/>
          <p:cNvPicPr>
            <a:picLocks noChangeAspect="1"/>
          </p:cNvPicPr>
          <p:nvPr/>
        </p:nvPicPr>
        <p:blipFill rotWithShape="1">
          <a:blip r:embed="rId3"/>
          <a:srcRect t="-5831" b="17081"/>
          <a:stretch/>
        </p:blipFill>
        <p:spPr>
          <a:xfrm>
            <a:off x="485229" y="749696"/>
            <a:ext cx="7953463" cy="3529336"/>
          </a:xfrm>
          <a:prstGeom prst="rect">
            <a:avLst/>
          </a:prstGeom>
        </p:spPr>
      </p:pic>
      <p:sp>
        <p:nvSpPr>
          <p:cNvPr id="4" name="Slide Number Placeholder 3"/>
          <p:cNvSpPr>
            <a:spLocks noGrp="1"/>
          </p:cNvSpPr>
          <p:nvPr>
            <p:ph type="sldNum" sz="quarter" idx="10"/>
          </p:nvPr>
        </p:nvSpPr>
        <p:spPr/>
        <p:txBody>
          <a:bodyPr/>
          <a:lstStyle/>
          <a:p>
            <a:fld id="{17918391-D411-FE40-AAD7-861AE5233E0E}" type="slidenum">
              <a:rPr lang="en-US" smtClean="0"/>
              <a:pPr/>
              <a:t>2</a:t>
            </a:fld>
            <a:endParaRPr lang="en-US" dirty="0"/>
          </a:p>
        </p:txBody>
      </p:sp>
    </p:spTree>
    <p:extLst>
      <p:ext uri="{BB962C8B-B14F-4D97-AF65-F5344CB8AC3E}">
        <p14:creationId xmlns:p14="http://schemas.microsoft.com/office/powerpoint/2010/main" val="40072526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Welcome </a:t>
            </a:r>
            <a:r>
              <a:rPr lang="en-US" dirty="0" smtClean="0"/>
              <a:t>to HR-PXE </a:t>
            </a:r>
            <a:r>
              <a:rPr lang="en-US" dirty="0"/>
              <a:t>colleagues</a:t>
            </a:r>
            <a:endParaRPr lang="en-GB" dirty="0"/>
          </a:p>
        </p:txBody>
      </p:sp>
      <p:sp>
        <p:nvSpPr>
          <p:cNvPr id="3" name="Text Placeholder 2"/>
          <p:cNvSpPr>
            <a:spLocks noGrp="1"/>
          </p:cNvSpPr>
          <p:nvPr>
            <p:ph type="body" idx="1"/>
          </p:nvPr>
        </p:nvSpPr>
        <p:spPr>
          <a:xfrm>
            <a:off x="457199" y="994205"/>
            <a:ext cx="8488017" cy="3203145"/>
          </a:xfrm>
        </p:spPr>
        <p:txBody>
          <a:bodyPr>
            <a:normAutofit fontScale="92500" lnSpcReduction="20000"/>
          </a:bodyPr>
          <a:lstStyle/>
          <a:p>
            <a:pPr marL="36576" indent="0">
              <a:buNone/>
            </a:pPr>
            <a:r>
              <a:rPr lang="en-US" dirty="0"/>
              <a:t>Opportunity to ask questions during coffee </a:t>
            </a:r>
            <a:r>
              <a:rPr lang="en-US" dirty="0" smtClean="0"/>
              <a:t>break</a:t>
            </a:r>
          </a:p>
          <a:p>
            <a:pPr marL="36576" indent="0">
              <a:buNone/>
            </a:pPr>
            <a:endParaRPr lang="en-US" dirty="0"/>
          </a:p>
          <a:p>
            <a:pPr>
              <a:lnSpc>
                <a:spcPct val="120000"/>
              </a:lnSpc>
              <a:buFont typeface="Wingdings" panose="05000000000000000000" pitchFamily="2" charset="2"/>
              <a:buChar char="v"/>
            </a:pPr>
            <a:r>
              <a:rPr lang="en-US" dirty="0"/>
              <a:t>Collective induction session </a:t>
            </a:r>
            <a:r>
              <a:rPr lang="en-US" b="1" i="1" dirty="0">
                <a:solidFill>
                  <a:srgbClr val="92D050"/>
                </a:solidFill>
              </a:rPr>
              <a:t>by type of </a:t>
            </a:r>
            <a:r>
              <a:rPr lang="en-US" b="1" i="1" dirty="0" smtClean="0">
                <a:solidFill>
                  <a:srgbClr val="92D050"/>
                </a:solidFill>
              </a:rPr>
              <a:t>contract</a:t>
            </a:r>
            <a:endParaRPr lang="en-US" b="1" i="1" dirty="0">
              <a:solidFill>
                <a:srgbClr val="92D050"/>
              </a:solidFill>
            </a:endParaRPr>
          </a:p>
          <a:p>
            <a:pPr lvl="1">
              <a:lnSpc>
                <a:spcPct val="120000"/>
              </a:lnSpc>
              <a:buFont typeface="Wingdings" panose="05000000000000000000" pitchFamily="2" charset="2"/>
              <a:buChar char="Ø"/>
            </a:pPr>
            <a:r>
              <a:rPr lang="en-US" sz="2400" dirty="0"/>
              <a:t>Fellows	</a:t>
            </a:r>
            <a:r>
              <a:rPr lang="en-US" sz="2000" b="1" i="1" dirty="0">
                <a:solidFill>
                  <a:srgbClr val="92D050"/>
                </a:solidFill>
              </a:rPr>
              <a:t>			</a:t>
            </a:r>
            <a:endParaRPr lang="en-US" sz="2000" b="1" i="1" dirty="0" smtClean="0">
              <a:solidFill>
                <a:srgbClr val="92D050"/>
              </a:solidFill>
            </a:endParaRPr>
          </a:p>
          <a:p>
            <a:pPr lvl="1">
              <a:lnSpc>
                <a:spcPct val="120000"/>
              </a:lnSpc>
              <a:buFont typeface="Wingdings" panose="05000000000000000000" pitchFamily="2" charset="2"/>
              <a:buChar char="Ø"/>
            </a:pPr>
            <a:r>
              <a:rPr lang="en-US" sz="2400" dirty="0" smtClean="0"/>
              <a:t>Tech </a:t>
            </a:r>
            <a:r>
              <a:rPr lang="en-US" sz="2400" dirty="0"/>
              <a:t>&amp; Admin </a:t>
            </a:r>
            <a:r>
              <a:rPr lang="en-US" sz="2400" dirty="0" smtClean="0"/>
              <a:t>students	 in the 2</a:t>
            </a:r>
            <a:r>
              <a:rPr lang="en-US" sz="2400" baseline="30000" dirty="0" smtClean="0"/>
              <a:t>nd</a:t>
            </a:r>
            <a:r>
              <a:rPr lang="en-US" sz="2400" dirty="0" smtClean="0"/>
              <a:t> week </a:t>
            </a:r>
            <a:r>
              <a:rPr lang="en-US" sz="2400" dirty="0"/>
              <a:t>	</a:t>
            </a:r>
          </a:p>
          <a:p>
            <a:pPr lvl="1">
              <a:lnSpc>
                <a:spcPct val="120000"/>
              </a:lnSpc>
              <a:buFont typeface="Wingdings" panose="05000000000000000000" pitchFamily="2" charset="2"/>
              <a:buChar char="Ø"/>
            </a:pPr>
            <a:r>
              <a:rPr lang="en-US" sz="2400" dirty="0"/>
              <a:t>Doctoral </a:t>
            </a:r>
            <a:r>
              <a:rPr lang="en-US" sz="2400" dirty="0" smtClean="0"/>
              <a:t>students</a:t>
            </a:r>
          </a:p>
          <a:p>
            <a:pPr>
              <a:lnSpc>
                <a:spcPct val="120000"/>
              </a:lnSpc>
              <a:buFont typeface="Wingdings" panose="05000000000000000000" pitchFamily="2" charset="2"/>
              <a:buChar char="v"/>
            </a:pPr>
            <a:r>
              <a:rPr lang="en-US" sz="2800" dirty="0" smtClean="0"/>
              <a:t>Individually contacted by HRA : Staff</a:t>
            </a:r>
            <a:endParaRPr lang="en-US" sz="2800" dirty="0"/>
          </a:p>
          <a:p>
            <a:pPr marL="36576" indent="0">
              <a:buNone/>
            </a:pPr>
            <a:endParaRPr lang="en-GB" sz="2400"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20</a:t>
            </a:fld>
            <a:endParaRPr lang="en-US" dirty="0"/>
          </a:p>
        </p:txBody>
      </p:sp>
      <p:sp>
        <p:nvSpPr>
          <p:cNvPr id="5" name="Right Brace 4"/>
          <p:cNvSpPr/>
          <p:nvPr/>
        </p:nvSpPr>
        <p:spPr>
          <a:xfrm>
            <a:off x="4373012" y="2431397"/>
            <a:ext cx="656389" cy="1135905"/>
          </a:xfrm>
          <a:prstGeom prst="rightBrace">
            <a:avLst/>
          </a:prstGeom>
          <a:ln>
            <a:solidFill>
              <a:srgbClr val="0B387C"/>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9864186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0033A0"/>
        </a:solidFill>
        <a:effectLst/>
      </p:bgPr>
    </p:bg>
    <p:spTree>
      <p:nvGrpSpPr>
        <p:cNvPr id="1" name=""/>
        <p:cNvGrpSpPr/>
        <p:nvPr/>
      </p:nvGrpSpPr>
      <p:grpSpPr>
        <a:xfrm>
          <a:off x="0" y="0"/>
          <a:ext cx="0" cy="0"/>
          <a:chOff x="0" y="0"/>
          <a:chExt cx="0" cy="0"/>
        </a:xfrm>
      </p:grpSpPr>
      <p:grpSp>
        <p:nvGrpSpPr>
          <p:cNvPr id="2" name="Group 2"/>
          <p:cNvGrpSpPr/>
          <p:nvPr/>
        </p:nvGrpSpPr>
        <p:grpSpPr>
          <a:xfrm>
            <a:off x="1399226" y="3125992"/>
            <a:ext cx="3166173" cy="1989058"/>
            <a:chOff x="0" y="0"/>
            <a:chExt cx="1889868" cy="1187255"/>
          </a:xfrm>
        </p:grpSpPr>
        <p:sp>
          <p:nvSpPr>
            <p:cNvPr id="3" name="Freeform 3"/>
            <p:cNvSpPr/>
            <p:nvPr/>
          </p:nvSpPr>
          <p:spPr>
            <a:xfrm>
              <a:off x="0" y="0"/>
              <a:ext cx="1889868" cy="1187255"/>
            </a:xfrm>
            <a:custGeom>
              <a:avLst/>
              <a:gdLst/>
              <a:ahLst/>
              <a:cxnLst/>
              <a:rect l="l" t="t" r="r" b="b"/>
              <a:pathLst>
                <a:path w="1889868" h="1187255">
                  <a:moveTo>
                    <a:pt x="0" y="0"/>
                  </a:moveTo>
                  <a:lnTo>
                    <a:pt x="1889868" y="0"/>
                  </a:lnTo>
                  <a:lnTo>
                    <a:pt x="1889868" y="1187255"/>
                  </a:lnTo>
                  <a:lnTo>
                    <a:pt x="0" y="1187255"/>
                  </a:lnTo>
                  <a:close/>
                </a:path>
              </a:pathLst>
            </a:custGeom>
            <a:solidFill>
              <a:srgbClr val="CDD6ED"/>
            </a:solidFill>
          </p:spPr>
        </p:sp>
        <p:sp>
          <p:nvSpPr>
            <p:cNvPr id="4" name="TextBox 4"/>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grpSp>
        <p:nvGrpSpPr>
          <p:cNvPr id="5" name="Group 5"/>
          <p:cNvGrpSpPr/>
          <p:nvPr/>
        </p:nvGrpSpPr>
        <p:grpSpPr>
          <a:xfrm>
            <a:off x="2995651" y="3252500"/>
            <a:ext cx="1345601" cy="871154"/>
            <a:chOff x="0" y="0"/>
            <a:chExt cx="955590" cy="618658"/>
          </a:xfrm>
        </p:grpSpPr>
        <p:sp>
          <p:nvSpPr>
            <p:cNvPr id="6" name="Freeform 6"/>
            <p:cNvSpPr/>
            <p:nvPr/>
          </p:nvSpPr>
          <p:spPr>
            <a:xfrm>
              <a:off x="0" y="0"/>
              <a:ext cx="955591" cy="618658"/>
            </a:xfrm>
            <a:custGeom>
              <a:avLst/>
              <a:gdLst/>
              <a:ahLst/>
              <a:cxnLst/>
              <a:rect l="l" t="t" r="r" b="b"/>
              <a:pathLst>
                <a:path w="955591" h="618658">
                  <a:moveTo>
                    <a:pt x="127011" y="0"/>
                  </a:moveTo>
                  <a:lnTo>
                    <a:pt x="828579" y="0"/>
                  </a:lnTo>
                  <a:cubicBezTo>
                    <a:pt x="898726" y="0"/>
                    <a:pt x="955591" y="56865"/>
                    <a:pt x="955591" y="127011"/>
                  </a:cubicBezTo>
                  <a:lnTo>
                    <a:pt x="955591" y="491647"/>
                  </a:lnTo>
                  <a:cubicBezTo>
                    <a:pt x="955591" y="561793"/>
                    <a:pt x="898726" y="618658"/>
                    <a:pt x="828579" y="618658"/>
                  </a:cubicBezTo>
                  <a:lnTo>
                    <a:pt x="127011" y="618658"/>
                  </a:lnTo>
                  <a:cubicBezTo>
                    <a:pt x="56865" y="618658"/>
                    <a:pt x="0" y="561793"/>
                    <a:pt x="0" y="491647"/>
                  </a:cubicBezTo>
                  <a:lnTo>
                    <a:pt x="0" y="127011"/>
                  </a:lnTo>
                  <a:cubicBezTo>
                    <a:pt x="0" y="56865"/>
                    <a:pt x="56865" y="0"/>
                    <a:pt x="127011" y="0"/>
                  </a:cubicBezTo>
                  <a:close/>
                </a:path>
              </a:pathLst>
            </a:custGeom>
            <a:solidFill>
              <a:srgbClr val="0033A0"/>
            </a:solidFill>
          </p:spPr>
        </p:sp>
        <p:sp>
          <p:nvSpPr>
            <p:cNvPr id="7" name="TextBox 7"/>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grpSp>
        <p:nvGrpSpPr>
          <p:cNvPr id="8" name="Group 8"/>
          <p:cNvGrpSpPr/>
          <p:nvPr/>
        </p:nvGrpSpPr>
        <p:grpSpPr>
          <a:xfrm>
            <a:off x="3457222" y="3477647"/>
            <a:ext cx="884030" cy="365609"/>
            <a:chOff x="0" y="0"/>
            <a:chExt cx="527672" cy="218230"/>
          </a:xfrm>
        </p:grpSpPr>
        <p:sp>
          <p:nvSpPr>
            <p:cNvPr id="9" name="Freeform 9"/>
            <p:cNvSpPr/>
            <p:nvPr/>
          </p:nvSpPr>
          <p:spPr>
            <a:xfrm>
              <a:off x="0" y="0"/>
              <a:ext cx="527672" cy="218230"/>
            </a:xfrm>
            <a:custGeom>
              <a:avLst/>
              <a:gdLst/>
              <a:ahLst/>
              <a:cxnLst/>
              <a:rect l="l" t="t" r="r" b="b"/>
              <a:pathLst>
                <a:path w="527672" h="218230">
                  <a:moveTo>
                    <a:pt x="0" y="0"/>
                  </a:moveTo>
                  <a:lnTo>
                    <a:pt x="527672" y="0"/>
                  </a:lnTo>
                  <a:lnTo>
                    <a:pt x="527672" y="218230"/>
                  </a:lnTo>
                  <a:lnTo>
                    <a:pt x="0" y="218230"/>
                  </a:lnTo>
                  <a:close/>
                </a:path>
              </a:pathLst>
            </a:custGeom>
            <a:solidFill>
              <a:srgbClr val="61C5D3"/>
            </a:solidFill>
          </p:spPr>
        </p:sp>
        <p:sp>
          <p:nvSpPr>
            <p:cNvPr id="10" name="TextBox 10"/>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pic>
        <p:nvPicPr>
          <p:cNvPr id="11" name="Picture 11"/>
          <p:cNvPicPr>
            <a:picLocks noChangeAspect="1"/>
          </p:cNvPicPr>
          <p:nvPr/>
        </p:nvPicPr>
        <p:blipFill>
          <a:blip r:embed="rId2"/>
          <a:srcRect/>
          <a:stretch>
            <a:fillRect/>
          </a:stretch>
        </p:blipFill>
        <p:spPr>
          <a:xfrm>
            <a:off x="3539398" y="3508637"/>
            <a:ext cx="317638" cy="317638"/>
          </a:xfrm>
          <a:prstGeom prst="rect">
            <a:avLst/>
          </a:prstGeom>
        </p:spPr>
      </p:pic>
      <p:grpSp>
        <p:nvGrpSpPr>
          <p:cNvPr id="12" name="Group 12"/>
          <p:cNvGrpSpPr/>
          <p:nvPr/>
        </p:nvGrpSpPr>
        <p:grpSpPr>
          <a:xfrm>
            <a:off x="4625053" y="912610"/>
            <a:ext cx="3121270" cy="3044368"/>
            <a:chOff x="0" y="0"/>
            <a:chExt cx="1863066" cy="1817164"/>
          </a:xfrm>
        </p:grpSpPr>
        <p:sp>
          <p:nvSpPr>
            <p:cNvPr id="13" name="Freeform 13"/>
            <p:cNvSpPr/>
            <p:nvPr/>
          </p:nvSpPr>
          <p:spPr>
            <a:xfrm>
              <a:off x="0" y="0"/>
              <a:ext cx="1863066" cy="1817164"/>
            </a:xfrm>
            <a:custGeom>
              <a:avLst/>
              <a:gdLst/>
              <a:ahLst/>
              <a:cxnLst/>
              <a:rect l="l" t="t" r="r" b="b"/>
              <a:pathLst>
                <a:path w="1863066" h="1817164">
                  <a:moveTo>
                    <a:pt x="0" y="0"/>
                  </a:moveTo>
                  <a:lnTo>
                    <a:pt x="1863066" y="0"/>
                  </a:lnTo>
                  <a:lnTo>
                    <a:pt x="1863066" y="1817164"/>
                  </a:lnTo>
                  <a:lnTo>
                    <a:pt x="0" y="1817164"/>
                  </a:lnTo>
                  <a:close/>
                </a:path>
              </a:pathLst>
            </a:custGeom>
            <a:solidFill>
              <a:srgbClr val="CDD6ED"/>
            </a:solidFill>
          </p:spPr>
        </p:sp>
        <p:sp>
          <p:nvSpPr>
            <p:cNvPr id="14" name="TextBox 14"/>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grpSp>
        <p:nvGrpSpPr>
          <p:cNvPr id="15" name="Group 15"/>
          <p:cNvGrpSpPr/>
          <p:nvPr/>
        </p:nvGrpSpPr>
        <p:grpSpPr>
          <a:xfrm>
            <a:off x="4625053" y="4013589"/>
            <a:ext cx="1127350" cy="1091521"/>
            <a:chOff x="0" y="0"/>
            <a:chExt cx="672908" cy="651522"/>
          </a:xfrm>
        </p:grpSpPr>
        <p:sp>
          <p:nvSpPr>
            <p:cNvPr id="16" name="Freeform 16"/>
            <p:cNvSpPr/>
            <p:nvPr/>
          </p:nvSpPr>
          <p:spPr>
            <a:xfrm>
              <a:off x="0" y="0"/>
              <a:ext cx="672908" cy="651522"/>
            </a:xfrm>
            <a:custGeom>
              <a:avLst/>
              <a:gdLst/>
              <a:ahLst/>
              <a:cxnLst/>
              <a:rect l="l" t="t" r="r" b="b"/>
              <a:pathLst>
                <a:path w="672908" h="651522">
                  <a:moveTo>
                    <a:pt x="0" y="0"/>
                  </a:moveTo>
                  <a:lnTo>
                    <a:pt x="672908" y="0"/>
                  </a:lnTo>
                  <a:lnTo>
                    <a:pt x="672908" y="651522"/>
                  </a:lnTo>
                  <a:lnTo>
                    <a:pt x="0" y="651522"/>
                  </a:lnTo>
                  <a:close/>
                </a:path>
              </a:pathLst>
            </a:custGeom>
            <a:solidFill>
              <a:srgbClr val="CDD6ED"/>
            </a:solidFill>
          </p:spPr>
        </p:sp>
        <p:sp>
          <p:nvSpPr>
            <p:cNvPr id="17" name="TextBox 17"/>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grpSp>
        <p:nvGrpSpPr>
          <p:cNvPr id="18" name="Group 18"/>
          <p:cNvGrpSpPr/>
          <p:nvPr/>
        </p:nvGrpSpPr>
        <p:grpSpPr>
          <a:xfrm>
            <a:off x="1918686" y="3252500"/>
            <a:ext cx="947140" cy="871154"/>
            <a:chOff x="0" y="0"/>
            <a:chExt cx="672620" cy="618658"/>
          </a:xfrm>
        </p:grpSpPr>
        <p:sp>
          <p:nvSpPr>
            <p:cNvPr id="19" name="Freeform 19"/>
            <p:cNvSpPr/>
            <p:nvPr/>
          </p:nvSpPr>
          <p:spPr>
            <a:xfrm>
              <a:off x="0" y="0"/>
              <a:ext cx="672620" cy="618658"/>
            </a:xfrm>
            <a:custGeom>
              <a:avLst/>
              <a:gdLst/>
              <a:ahLst/>
              <a:cxnLst/>
              <a:rect l="l" t="t" r="r" b="b"/>
              <a:pathLst>
                <a:path w="672620" h="618658">
                  <a:moveTo>
                    <a:pt x="180445" y="0"/>
                  </a:moveTo>
                  <a:lnTo>
                    <a:pt x="492175" y="0"/>
                  </a:lnTo>
                  <a:cubicBezTo>
                    <a:pt x="591832" y="0"/>
                    <a:pt x="672620" y="80788"/>
                    <a:pt x="672620" y="180445"/>
                  </a:cubicBezTo>
                  <a:lnTo>
                    <a:pt x="672620" y="438213"/>
                  </a:lnTo>
                  <a:cubicBezTo>
                    <a:pt x="672620" y="537870"/>
                    <a:pt x="591832" y="618658"/>
                    <a:pt x="492175" y="618658"/>
                  </a:cubicBezTo>
                  <a:lnTo>
                    <a:pt x="180445" y="618658"/>
                  </a:lnTo>
                  <a:cubicBezTo>
                    <a:pt x="80788" y="618658"/>
                    <a:pt x="0" y="537870"/>
                    <a:pt x="0" y="438213"/>
                  </a:cubicBezTo>
                  <a:lnTo>
                    <a:pt x="0" y="180445"/>
                  </a:lnTo>
                  <a:cubicBezTo>
                    <a:pt x="0" y="80788"/>
                    <a:pt x="80788" y="0"/>
                    <a:pt x="180445" y="0"/>
                  </a:cubicBezTo>
                  <a:close/>
                </a:path>
              </a:pathLst>
            </a:custGeom>
            <a:solidFill>
              <a:srgbClr val="0033A0"/>
            </a:solidFill>
          </p:spPr>
        </p:sp>
        <p:sp>
          <p:nvSpPr>
            <p:cNvPr id="20" name="TextBox 20"/>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grpSp>
        <p:nvGrpSpPr>
          <p:cNvPr id="21" name="Group 21"/>
          <p:cNvGrpSpPr/>
          <p:nvPr/>
        </p:nvGrpSpPr>
        <p:grpSpPr>
          <a:xfrm>
            <a:off x="2383835" y="3491131"/>
            <a:ext cx="481991" cy="365609"/>
            <a:chOff x="0" y="0"/>
            <a:chExt cx="287697" cy="218230"/>
          </a:xfrm>
        </p:grpSpPr>
        <p:sp>
          <p:nvSpPr>
            <p:cNvPr id="22" name="Freeform 22"/>
            <p:cNvSpPr/>
            <p:nvPr/>
          </p:nvSpPr>
          <p:spPr>
            <a:xfrm>
              <a:off x="0" y="0"/>
              <a:ext cx="287697" cy="218230"/>
            </a:xfrm>
            <a:custGeom>
              <a:avLst/>
              <a:gdLst/>
              <a:ahLst/>
              <a:cxnLst/>
              <a:rect l="l" t="t" r="r" b="b"/>
              <a:pathLst>
                <a:path w="287697" h="218230">
                  <a:moveTo>
                    <a:pt x="0" y="0"/>
                  </a:moveTo>
                  <a:lnTo>
                    <a:pt x="287697" y="0"/>
                  </a:lnTo>
                  <a:lnTo>
                    <a:pt x="287697" y="218230"/>
                  </a:lnTo>
                  <a:lnTo>
                    <a:pt x="0" y="218230"/>
                  </a:lnTo>
                  <a:close/>
                </a:path>
              </a:pathLst>
            </a:custGeom>
            <a:solidFill>
              <a:srgbClr val="61C5D3"/>
            </a:solidFill>
          </p:spPr>
        </p:sp>
        <p:sp>
          <p:nvSpPr>
            <p:cNvPr id="23" name="TextBox 23"/>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grpSp>
        <p:nvGrpSpPr>
          <p:cNvPr id="24" name="Group 24"/>
          <p:cNvGrpSpPr/>
          <p:nvPr/>
        </p:nvGrpSpPr>
        <p:grpSpPr>
          <a:xfrm>
            <a:off x="1920386" y="4202833"/>
            <a:ext cx="947140" cy="871154"/>
            <a:chOff x="0" y="0"/>
            <a:chExt cx="672620" cy="618658"/>
          </a:xfrm>
        </p:grpSpPr>
        <p:sp>
          <p:nvSpPr>
            <p:cNvPr id="25" name="Freeform 25"/>
            <p:cNvSpPr/>
            <p:nvPr/>
          </p:nvSpPr>
          <p:spPr>
            <a:xfrm>
              <a:off x="0" y="0"/>
              <a:ext cx="672620" cy="618658"/>
            </a:xfrm>
            <a:custGeom>
              <a:avLst/>
              <a:gdLst/>
              <a:ahLst/>
              <a:cxnLst/>
              <a:rect l="l" t="t" r="r" b="b"/>
              <a:pathLst>
                <a:path w="672620" h="618658">
                  <a:moveTo>
                    <a:pt x="180445" y="0"/>
                  </a:moveTo>
                  <a:lnTo>
                    <a:pt x="492175" y="0"/>
                  </a:lnTo>
                  <a:cubicBezTo>
                    <a:pt x="591832" y="0"/>
                    <a:pt x="672620" y="80788"/>
                    <a:pt x="672620" y="180445"/>
                  </a:cubicBezTo>
                  <a:lnTo>
                    <a:pt x="672620" y="438213"/>
                  </a:lnTo>
                  <a:cubicBezTo>
                    <a:pt x="672620" y="537870"/>
                    <a:pt x="591832" y="618658"/>
                    <a:pt x="492175" y="618658"/>
                  </a:cubicBezTo>
                  <a:lnTo>
                    <a:pt x="180445" y="618658"/>
                  </a:lnTo>
                  <a:cubicBezTo>
                    <a:pt x="80788" y="618658"/>
                    <a:pt x="0" y="537870"/>
                    <a:pt x="0" y="438213"/>
                  </a:cubicBezTo>
                  <a:lnTo>
                    <a:pt x="0" y="180445"/>
                  </a:lnTo>
                  <a:cubicBezTo>
                    <a:pt x="0" y="80788"/>
                    <a:pt x="80788" y="0"/>
                    <a:pt x="180445" y="0"/>
                  </a:cubicBezTo>
                  <a:close/>
                </a:path>
              </a:pathLst>
            </a:custGeom>
            <a:solidFill>
              <a:srgbClr val="0033A0"/>
            </a:solidFill>
          </p:spPr>
        </p:sp>
        <p:sp>
          <p:nvSpPr>
            <p:cNvPr id="26" name="TextBox 26"/>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grpSp>
        <p:nvGrpSpPr>
          <p:cNvPr id="27" name="Group 27"/>
          <p:cNvGrpSpPr/>
          <p:nvPr/>
        </p:nvGrpSpPr>
        <p:grpSpPr>
          <a:xfrm>
            <a:off x="3217582" y="4202833"/>
            <a:ext cx="947140" cy="871154"/>
            <a:chOff x="0" y="0"/>
            <a:chExt cx="672620" cy="618658"/>
          </a:xfrm>
        </p:grpSpPr>
        <p:sp>
          <p:nvSpPr>
            <p:cNvPr id="28" name="Freeform 28"/>
            <p:cNvSpPr/>
            <p:nvPr/>
          </p:nvSpPr>
          <p:spPr>
            <a:xfrm>
              <a:off x="0" y="0"/>
              <a:ext cx="672620" cy="618658"/>
            </a:xfrm>
            <a:custGeom>
              <a:avLst/>
              <a:gdLst/>
              <a:ahLst/>
              <a:cxnLst/>
              <a:rect l="l" t="t" r="r" b="b"/>
              <a:pathLst>
                <a:path w="672620" h="618658">
                  <a:moveTo>
                    <a:pt x="180445" y="0"/>
                  </a:moveTo>
                  <a:lnTo>
                    <a:pt x="492175" y="0"/>
                  </a:lnTo>
                  <a:cubicBezTo>
                    <a:pt x="591832" y="0"/>
                    <a:pt x="672620" y="80788"/>
                    <a:pt x="672620" y="180445"/>
                  </a:cubicBezTo>
                  <a:lnTo>
                    <a:pt x="672620" y="438213"/>
                  </a:lnTo>
                  <a:cubicBezTo>
                    <a:pt x="672620" y="537870"/>
                    <a:pt x="591832" y="618658"/>
                    <a:pt x="492175" y="618658"/>
                  </a:cubicBezTo>
                  <a:lnTo>
                    <a:pt x="180445" y="618658"/>
                  </a:lnTo>
                  <a:cubicBezTo>
                    <a:pt x="80788" y="618658"/>
                    <a:pt x="0" y="537870"/>
                    <a:pt x="0" y="438213"/>
                  </a:cubicBezTo>
                  <a:lnTo>
                    <a:pt x="0" y="180445"/>
                  </a:lnTo>
                  <a:cubicBezTo>
                    <a:pt x="0" y="80788"/>
                    <a:pt x="80788" y="0"/>
                    <a:pt x="180445" y="0"/>
                  </a:cubicBezTo>
                  <a:close/>
                </a:path>
              </a:pathLst>
            </a:custGeom>
            <a:solidFill>
              <a:srgbClr val="0033A0"/>
            </a:solidFill>
          </p:spPr>
        </p:sp>
        <p:sp>
          <p:nvSpPr>
            <p:cNvPr id="29" name="TextBox 29"/>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grpSp>
        <p:nvGrpSpPr>
          <p:cNvPr id="30" name="Group 30"/>
          <p:cNvGrpSpPr/>
          <p:nvPr/>
        </p:nvGrpSpPr>
        <p:grpSpPr>
          <a:xfrm>
            <a:off x="3682731" y="4430583"/>
            <a:ext cx="481991" cy="365609"/>
            <a:chOff x="0" y="0"/>
            <a:chExt cx="287697" cy="218230"/>
          </a:xfrm>
        </p:grpSpPr>
        <p:sp>
          <p:nvSpPr>
            <p:cNvPr id="31" name="Freeform 31"/>
            <p:cNvSpPr/>
            <p:nvPr/>
          </p:nvSpPr>
          <p:spPr>
            <a:xfrm>
              <a:off x="0" y="0"/>
              <a:ext cx="287697" cy="218230"/>
            </a:xfrm>
            <a:custGeom>
              <a:avLst/>
              <a:gdLst/>
              <a:ahLst/>
              <a:cxnLst/>
              <a:rect l="l" t="t" r="r" b="b"/>
              <a:pathLst>
                <a:path w="287697" h="218230">
                  <a:moveTo>
                    <a:pt x="0" y="0"/>
                  </a:moveTo>
                  <a:lnTo>
                    <a:pt x="287697" y="0"/>
                  </a:lnTo>
                  <a:lnTo>
                    <a:pt x="287697" y="218230"/>
                  </a:lnTo>
                  <a:lnTo>
                    <a:pt x="0" y="218230"/>
                  </a:lnTo>
                  <a:close/>
                </a:path>
              </a:pathLst>
            </a:custGeom>
            <a:solidFill>
              <a:srgbClr val="61C5D3"/>
            </a:solidFill>
          </p:spPr>
        </p:sp>
        <p:sp>
          <p:nvSpPr>
            <p:cNvPr id="32" name="TextBox 32"/>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grpSp>
        <p:nvGrpSpPr>
          <p:cNvPr id="33" name="Group 33"/>
          <p:cNvGrpSpPr/>
          <p:nvPr/>
        </p:nvGrpSpPr>
        <p:grpSpPr>
          <a:xfrm>
            <a:off x="1415400" y="90354"/>
            <a:ext cx="6330923" cy="296468"/>
            <a:chOff x="0" y="0"/>
            <a:chExt cx="3778886" cy="176960"/>
          </a:xfrm>
        </p:grpSpPr>
        <p:sp>
          <p:nvSpPr>
            <p:cNvPr id="34" name="Freeform 34"/>
            <p:cNvSpPr/>
            <p:nvPr/>
          </p:nvSpPr>
          <p:spPr>
            <a:xfrm>
              <a:off x="0" y="0"/>
              <a:ext cx="3778886" cy="176960"/>
            </a:xfrm>
            <a:custGeom>
              <a:avLst/>
              <a:gdLst/>
              <a:ahLst/>
              <a:cxnLst/>
              <a:rect l="l" t="t" r="r" b="b"/>
              <a:pathLst>
                <a:path w="3778886" h="176960">
                  <a:moveTo>
                    <a:pt x="0" y="0"/>
                  </a:moveTo>
                  <a:lnTo>
                    <a:pt x="3778886" y="0"/>
                  </a:lnTo>
                  <a:lnTo>
                    <a:pt x="3778886" y="176960"/>
                  </a:lnTo>
                  <a:lnTo>
                    <a:pt x="0" y="176960"/>
                  </a:lnTo>
                  <a:close/>
                </a:path>
              </a:pathLst>
            </a:custGeom>
            <a:solidFill>
              <a:srgbClr val="9BAEDB"/>
            </a:solidFill>
          </p:spPr>
        </p:sp>
        <p:sp>
          <p:nvSpPr>
            <p:cNvPr id="35" name="TextBox 35"/>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grpSp>
        <p:nvGrpSpPr>
          <p:cNvPr id="36" name="Group 36"/>
          <p:cNvGrpSpPr/>
          <p:nvPr/>
        </p:nvGrpSpPr>
        <p:grpSpPr>
          <a:xfrm>
            <a:off x="1923900" y="3491131"/>
            <a:ext cx="465150" cy="365609"/>
            <a:chOff x="0" y="0"/>
            <a:chExt cx="277645" cy="218230"/>
          </a:xfrm>
        </p:grpSpPr>
        <p:sp>
          <p:nvSpPr>
            <p:cNvPr id="37" name="Freeform 37"/>
            <p:cNvSpPr/>
            <p:nvPr/>
          </p:nvSpPr>
          <p:spPr>
            <a:xfrm>
              <a:off x="0" y="0"/>
              <a:ext cx="277645" cy="218230"/>
            </a:xfrm>
            <a:custGeom>
              <a:avLst/>
              <a:gdLst/>
              <a:ahLst/>
              <a:cxnLst/>
              <a:rect l="l" t="t" r="r" b="b"/>
              <a:pathLst>
                <a:path w="277645" h="218230">
                  <a:moveTo>
                    <a:pt x="0" y="0"/>
                  </a:moveTo>
                  <a:lnTo>
                    <a:pt x="277645" y="0"/>
                  </a:lnTo>
                  <a:lnTo>
                    <a:pt x="277645" y="218230"/>
                  </a:lnTo>
                  <a:lnTo>
                    <a:pt x="0" y="218230"/>
                  </a:lnTo>
                  <a:close/>
                </a:path>
              </a:pathLst>
            </a:custGeom>
            <a:solidFill>
              <a:srgbClr val="E15E32"/>
            </a:solidFill>
          </p:spPr>
        </p:sp>
        <p:sp>
          <p:nvSpPr>
            <p:cNvPr id="38" name="TextBox 38"/>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grpSp>
        <p:nvGrpSpPr>
          <p:cNvPr id="39" name="Group 39"/>
          <p:cNvGrpSpPr/>
          <p:nvPr/>
        </p:nvGrpSpPr>
        <p:grpSpPr>
          <a:xfrm>
            <a:off x="2995651" y="3476840"/>
            <a:ext cx="465150" cy="365609"/>
            <a:chOff x="0" y="0"/>
            <a:chExt cx="277645" cy="218230"/>
          </a:xfrm>
        </p:grpSpPr>
        <p:sp>
          <p:nvSpPr>
            <p:cNvPr id="40" name="Freeform 40"/>
            <p:cNvSpPr/>
            <p:nvPr/>
          </p:nvSpPr>
          <p:spPr>
            <a:xfrm>
              <a:off x="0" y="0"/>
              <a:ext cx="277645" cy="218230"/>
            </a:xfrm>
            <a:custGeom>
              <a:avLst/>
              <a:gdLst/>
              <a:ahLst/>
              <a:cxnLst/>
              <a:rect l="l" t="t" r="r" b="b"/>
              <a:pathLst>
                <a:path w="277645" h="218230">
                  <a:moveTo>
                    <a:pt x="0" y="0"/>
                  </a:moveTo>
                  <a:lnTo>
                    <a:pt x="277645" y="0"/>
                  </a:lnTo>
                  <a:lnTo>
                    <a:pt x="277645" y="218230"/>
                  </a:lnTo>
                  <a:lnTo>
                    <a:pt x="0" y="218230"/>
                  </a:lnTo>
                  <a:close/>
                </a:path>
              </a:pathLst>
            </a:custGeom>
            <a:solidFill>
              <a:srgbClr val="E15E32"/>
            </a:solidFill>
          </p:spPr>
        </p:sp>
        <p:sp>
          <p:nvSpPr>
            <p:cNvPr id="41" name="TextBox 41"/>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grpSp>
        <p:nvGrpSpPr>
          <p:cNvPr id="42" name="Group 42"/>
          <p:cNvGrpSpPr/>
          <p:nvPr/>
        </p:nvGrpSpPr>
        <p:grpSpPr>
          <a:xfrm>
            <a:off x="1921998" y="4435108"/>
            <a:ext cx="465150" cy="365609"/>
            <a:chOff x="0" y="0"/>
            <a:chExt cx="277645" cy="218230"/>
          </a:xfrm>
        </p:grpSpPr>
        <p:sp>
          <p:nvSpPr>
            <p:cNvPr id="43" name="Freeform 43"/>
            <p:cNvSpPr/>
            <p:nvPr/>
          </p:nvSpPr>
          <p:spPr>
            <a:xfrm>
              <a:off x="0" y="0"/>
              <a:ext cx="277645" cy="218230"/>
            </a:xfrm>
            <a:custGeom>
              <a:avLst/>
              <a:gdLst/>
              <a:ahLst/>
              <a:cxnLst/>
              <a:rect l="l" t="t" r="r" b="b"/>
              <a:pathLst>
                <a:path w="277645" h="218230">
                  <a:moveTo>
                    <a:pt x="0" y="0"/>
                  </a:moveTo>
                  <a:lnTo>
                    <a:pt x="277645" y="0"/>
                  </a:lnTo>
                  <a:lnTo>
                    <a:pt x="277645" y="218230"/>
                  </a:lnTo>
                  <a:lnTo>
                    <a:pt x="0" y="218230"/>
                  </a:lnTo>
                  <a:close/>
                </a:path>
              </a:pathLst>
            </a:custGeom>
            <a:solidFill>
              <a:srgbClr val="E15E32"/>
            </a:solidFill>
          </p:spPr>
        </p:sp>
        <p:sp>
          <p:nvSpPr>
            <p:cNvPr id="44" name="TextBox 44"/>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grpSp>
        <p:nvGrpSpPr>
          <p:cNvPr id="45" name="Group 45"/>
          <p:cNvGrpSpPr/>
          <p:nvPr/>
        </p:nvGrpSpPr>
        <p:grpSpPr>
          <a:xfrm>
            <a:off x="2387147" y="4435108"/>
            <a:ext cx="481991" cy="365609"/>
            <a:chOff x="0" y="0"/>
            <a:chExt cx="287697" cy="218230"/>
          </a:xfrm>
        </p:grpSpPr>
        <p:sp>
          <p:nvSpPr>
            <p:cNvPr id="46" name="Freeform 46"/>
            <p:cNvSpPr/>
            <p:nvPr/>
          </p:nvSpPr>
          <p:spPr>
            <a:xfrm>
              <a:off x="0" y="0"/>
              <a:ext cx="287697" cy="218230"/>
            </a:xfrm>
            <a:custGeom>
              <a:avLst/>
              <a:gdLst/>
              <a:ahLst/>
              <a:cxnLst/>
              <a:rect l="l" t="t" r="r" b="b"/>
              <a:pathLst>
                <a:path w="287697" h="218230">
                  <a:moveTo>
                    <a:pt x="0" y="0"/>
                  </a:moveTo>
                  <a:lnTo>
                    <a:pt x="287697" y="0"/>
                  </a:lnTo>
                  <a:lnTo>
                    <a:pt x="287697" y="218230"/>
                  </a:lnTo>
                  <a:lnTo>
                    <a:pt x="0" y="218230"/>
                  </a:lnTo>
                  <a:close/>
                </a:path>
              </a:pathLst>
            </a:custGeom>
            <a:solidFill>
              <a:srgbClr val="61C5D3"/>
            </a:solidFill>
          </p:spPr>
        </p:sp>
        <p:sp>
          <p:nvSpPr>
            <p:cNvPr id="47" name="TextBox 47"/>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pic>
        <p:nvPicPr>
          <p:cNvPr id="48" name="Picture 48"/>
          <p:cNvPicPr>
            <a:picLocks noChangeAspect="1"/>
          </p:cNvPicPr>
          <p:nvPr/>
        </p:nvPicPr>
        <p:blipFill>
          <a:blip r:embed="rId3"/>
          <a:srcRect/>
          <a:stretch>
            <a:fillRect/>
          </a:stretch>
        </p:blipFill>
        <p:spPr>
          <a:xfrm>
            <a:off x="2474242" y="4475147"/>
            <a:ext cx="284456" cy="285529"/>
          </a:xfrm>
          <a:prstGeom prst="rect">
            <a:avLst/>
          </a:prstGeom>
        </p:spPr>
      </p:pic>
      <p:grpSp>
        <p:nvGrpSpPr>
          <p:cNvPr id="49" name="Group 49"/>
          <p:cNvGrpSpPr/>
          <p:nvPr/>
        </p:nvGrpSpPr>
        <p:grpSpPr>
          <a:xfrm>
            <a:off x="3217582" y="4430583"/>
            <a:ext cx="465150" cy="365609"/>
            <a:chOff x="0" y="0"/>
            <a:chExt cx="277645" cy="218230"/>
          </a:xfrm>
        </p:grpSpPr>
        <p:sp>
          <p:nvSpPr>
            <p:cNvPr id="50" name="Freeform 50"/>
            <p:cNvSpPr/>
            <p:nvPr/>
          </p:nvSpPr>
          <p:spPr>
            <a:xfrm>
              <a:off x="0" y="0"/>
              <a:ext cx="277645" cy="218230"/>
            </a:xfrm>
            <a:custGeom>
              <a:avLst/>
              <a:gdLst/>
              <a:ahLst/>
              <a:cxnLst/>
              <a:rect l="l" t="t" r="r" b="b"/>
              <a:pathLst>
                <a:path w="277645" h="218230">
                  <a:moveTo>
                    <a:pt x="0" y="0"/>
                  </a:moveTo>
                  <a:lnTo>
                    <a:pt x="277645" y="0"/>
                  </a:lnTo>
                  <a:lnTo>
                    <a:pt x="277645" y="218230"/>
                  </a:lnTo>
                  <a:lnTo>
                    <a:pt x="0" y="218230"/>
                  </a:lnTo>
                  <a:close/>
                </a:path>
              </a:pathLst>
            </a:custGeom>
            <a:solidFill>
              <a:srgbClr val="E15E32"/>
            </a:solidFill>
          </p:spPr>
        </p:sp>
        <p:sp>
          <p:nvSpPr>
            <p:cNvPr id="51" name="TextBox 51"/>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grpSp>
        <p:nvGrpSpPr>
          <p:cNvPr id="52" name="Group 52"/>
          <p:cNvGrpSpPr>
            <a:grpSpLocks noChangeAspect="1"/>
          </p:cNvGrpSpPr>
          <p:nvPr/>
        </p:nvGrpSpPr>
        <p:grpSpPr>
          <a:xfrm>
            <a:off x="1990574" y="3501509"/>
            <a:ext cx="317886" cy="317884"/>
            <a:chOff x="0" y="0"/>
            <a:chExt cx="6350000" cy="6349975"/>
          </a:xfrm>
        </p:grpSpPr>
        <p:sp>
          <p:nvSpPr>
            <p:cNvPr id="53" name="Freeform 53"/>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4"/>
              <a:stretch>
                <a:fillRect l="-4970" r="-4970"/>
              </a:stretch>
            </a:blipFill>
          </p:spPr>
        </p:sp>
      </p:grpSp>
      <p:grpSp>
        <p:nvGrpSpPr>
          <p:cNvPr id="54" name="Group 54"/>
          <p:cNvGrpSpPr/>
          <p:nvPr/>
        </p:nvGrpSpPr>
        <p:grpSpPr>
          <a:xfrm>
            <a:off x="4683067" y="3053474"/>
            <a:ext cx="947140" cy="871154"/>
            <a:chOff x="0" y="0"/>
            <a:chExt cx="1487361" cy="1368035"/>
          </a:xfrm>
        </p:grpSpPr>
        <p:grpSp>
          <p:nvGrpSpPr>
            <p:cNvPr id="55" name="Group 55"/>
            <p:cNvGrpSpPr/>
            <p:nvPr/>
          </p:nvGrpSpPr>
          <p:grpSpPr>
            <a:xfrm>
              <a:off x="0" y="0"/>
              <a:ext cx="1487361" cy="1368035"/>
              <a:chOff x="0" y="0"/>
              <a:chExt cx="672620" cy="618658"/>
            </a:xfrm>
          </p:grpSpPr>
          <p:sp>
            <p:nvSpPr>
              <p:cNvPr id="56" name="Freeform 56"/>
              <p:cNvSpPr/>
              <p:nvPr/>
            </p:nvSpPr>
            <p:spPr>
              <a:xfrm>
                <a:off x="0" y="0"/>
                <a:ext cx="672620" cy="618658"/>
              </a:xfrm>
              <a:custGeom>
                <a:avLst/>
                <a:gdLst/>
                <a:ahLst/>
                <a:cxnLst/>
                <a:rect l="l" t="t" r="r" b="b"/>
                <a:pathLst>
                  <a:path w="672620" h="618658">
                    <a:moveTo>
                      <a:pt x="180445" y="0"/>
                    </a:moveTo>
                    <a:lnTo>
                      <a:pt x="492175" y="0"/>
                    </a:lnTo>
                    <a:cubicBezTo>
                      <a:pt x="591832" y="0"/>
                      <a:pt x="672620" y="80788"/>
                      <a:pt x="672620" y="180445"/>
                    </a:cubicBezTo>
                    <a:lnTo>
                      <a:pt x="672620" y="438213"/>
                    </a:lnTo>
                    <a:cubicBezTo>
                      <a:pt x="672620" y="537870"/>
                      <a:pt x="591832" y="618658"/>
                      <a:pt x="492175" y="618658"/>
                    </a:cubicBezTo>
                    <a:lnTo>
                      <a:pt x="180445" y="618658"/>
                    </a:lnTo>
                    <a:cubicBezTo>
                      <a:pt x="80788" y="618658"/>
                      <a:pt x="0" y="537870"/>
                      <a:pt x="0" y="438213"/>
                    </a:cubicBezTo>
                    <a:lnTo>
                      <a:pt x="0" y="180445"/>
                    </a:lnTo>
                    <a:cubicBezTo>
                      <a:pt x="0" y="80788"/>
                      <a:pt x="80788" y="0"/>
                      <a:pt x="180445" y="0"/>
                    </a:cubicBezTo>
                    <a:close/>
                  </a:path>
                </a:pathLst>
              </a:custGeom>
              <a:solidFill>
                <a:srgbClr val="0033A0"/>
              </a:solidFill>
            </p:spPr>
          </p:sp>
          <p:sp>
            <p:nvSpPr>
              <p:cNvPr id="57" name="TextBox 57"/>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grpSp>
          <p:nvGrpSpPr>
            <p:cNvPr id="58" name="Group 58"/>
            <p:cNvGrpSpPr/>
            <p:nvPr/>
          </p:nvGrpSpPr>
          <p:grpSpPr>
            <a:xfrm>
              <a:off x="730457" y="331761"/>
              <a:ext cx="756904" cy="574142"/>
              <a:chOff x="0" y="0"/>
              <a:chExt cx="287697" cy="218230"/>
            </a:xfrm>
          </p:grpSpPr>
          <p:sp>
            <p:nvSpPr>
              <p:cNvPr id="59" name="Freeform 59"/>
              <p:cNvSpPr/>
              <p:nvPr/>
            </p:nvSpPr>
            <p:spPr>
              <a:xfrm>
                <a:off x="0" y="0"/>
                <a:ext cx="287697" cy="218230"/>
              </a:xfrm>
              <a:custGeom>
                <a:avLst/>
                <a:gdLst/>
                <a:ahLst/>
                <a:cxnLst/>
                <a:rect l="l" t="t" r="r" b="b"/>
                <a:pathLst>
                  <a:path w="287697" h="218230">
                    <a:moveTo>
                      <a:pt x="0" y="0"/>
                    </a:moveTo>
                    <a:lnTo>
                      <a:pt x="287697" y="0"/>
                    </a:lnTo>
                    <a:lnTo>
                      <a:pt x="287697" y="218230"/>
                    </a:lnTo>
                    <a:lnTo>
                      <a:pt x="0" y="218230"/>
                    </a:lnTo>
                    <a:close/>
                  </a:path>
                </a:pathLst>
              </a:custGeom>
              <a:solidFill>
                <a:srgbClr val="61C5D3"/>
              </a:solidFill>
            </p:spPr>
          </p:sp>
          <p:sp>
            <p:nvSpPr>
              <p:cNvPr id="60" name="TextBox 60"/>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grpSp>
          <p:nvGrpSpPr>
            <p:cNvPr id="61" name="Group 61"/>
            <p:cNvGrpSpPr/>
            <p:nvPr/>
          </p:nvGrpSpPr>
          <p:grpSpPr>
            <a:xfrm>
              <a:off x="0" y="331761"/>
              <a:ext cx="730457" cy="574142"/>
              <a:chOff x="0" y="0"/>
              <a:chExt cx="277645" cy="218230"/>
            </a:xfrm>
          </p:grpSpPr>
          <p:sp>
            <p:nvSpPr>
              <p:cNvPr id="62" name="Freeform 62"/>
              <p:cNvSpPr/>
              <p:nvPr/>
            </p:nvSpPr>
            <p:spPr>
              <a:xfrm>
                <a:off x="0" y="0"/>
                <a:ext cx="277645" cy="218230"/>
              </a:xfrm>
              <a:custGeom>
                <a:avLst/>
                <a:gdLst/>
                <a:ahLst/>
                <a:cxnLst/>
                <a:rect l="l" t="t" r="r" b="b"/>
                <a:pathLst>
                  <a:path w="277645" h="218230">
                    <a:moveTo>
                      <a:pt x="0" y="0"/>
                    </a:moveTo>
                    <a:lnTo>
                      <a:pt x="277645" y="0"/>
                    </a:lnTo>
                    <a:lnTo>
                      <a:pt x="277645" y="218230"/>
                    </a:lnTo>
                    <a:lnTo>
                      <a:pt x="0" y="218230"/>
                    </a:lnTo>
                    <a:close/>
                  </a:path>
                </a:pathLst>
              </a:custGeom>
              <a:solidFill>
                <a:srgbClr val="E15E32"/>
              </a:solidFill>
            </p:spPr>
          </p:sp>
          <p:sp>
            <p:nvSpPr>
              <p:cNvPr id="63" name="TextBox 63"/>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sp>
          <p:nvSpPr>
            <p:cNvPr id="64" name="TextBox 64"/>
            <p:cNvSpPr txBox="1"/>
            <p:nvPr/>
          </p:nvSpPr>
          <p:spPr>
            <a:xfrm>
              <a:off x="247304" y="947969"/>
              <a:ext cx="992755" cy="281938"/>
            </a:xfrm>
            <a:prstGeom prst="rect">
              <a:avLst/>
            </a:prstGeom>
          </p:spPr>
          <p:txBody>
            <a:bodyPr lIns="0" tIns="0" rIns="0" bIns="0" rtlCol="0" anchor="t">
              <a:spAutoFit/>
            </a:bodyPr>
            <a:lstStyle/>
            <a:p>
              <a:pPr>
                <a:lnSpc>
                  <a:spcPts val="699"/>
                </a:lnSpc>
              </a:pPr>
              <a:r>
                <a:rPr lang="en-US" sz="499">
                  <a:solidFill>
                    <a:srgbClr val="FFFFFF"/>
                  </a:solidFill>
                  <a:latin typeface="Marcellus"/>
                </a:rPr>
                <a:t>Anne-Laure Tantot &amp; </a:t>
              </a:r>
            </a:p>
            <a:p>
              <a:pPr>
                <a:lnSpc>
                  <a:spcPts val="699"/>
                </a:lnSpc>
              </a:pPr>
              <a:r>
                <a:rPr lang="en-US" sz="499">
                  <a:solidFill>
                    <a:srgbClr val="FFFFFF"/>
                  </a:solidFill>
                  <a:latin typeface="Marcellus"/>
                </a:rPr>
                <a:t>Jan von der Brelie</a:t>
              </a:r>
            </a:p>
          </p:txBody>
        </p:sp>
        <p:sp>
          <p:nvSpPr>
            <p:cNvPr id="65" name="TextBox 65"/>
            <p:cNvSpPr txBox="1"/>
            <p:nvPr/>
          </p:nvSpPr>
          <p:spPr>
            <a:xfrm>
              <a:off x="247304" y="56893"/>
              <a:ext cx="1074741" cy="281938"/>
            </a:xfrm>
            <a:prstGeom prst="rect">
              <a:avLst/>
            </a:prstGeom>
          </p:spPr>
          <p:txBody>
            <a:bodyPr lIns="0" tIns="0" rIns="0" bIns="0" rtlCol="0" anchor="t">
              <a:spAutoFit/>
            </a:bodyPr>
            <a:lstStyle/>
            <a:p>
              <a:pPr algn="ctr">
                <a:lnSpc>
                  <a:spcPts val="699"/>
                </a:lnSpc>
              </a:pPr>
              <a:r>
                <a:rPr lang="en-US" sz="499">
                  <a:solidFill>
                    <a:srgbClr val="FFFFFF"/>
                  </a:solidFill>
                  <a:latin typeface="Marcellus"/>
                </a:rPr>
                <a:t>Site &amp; Civil Engineering </a:t>
              </a:r>
            </a:p>
            <a:p>
              <a:pPr algn="ctr">
                <a:lnSpc>
                  <a:spcPts val="699"/>
                </a:lnSpc>
              </a:pPr>
              <a:r>
                <a:rPr lang="en-US" sz="499">
                  <a:solidFill>
                    <a:srgbClr val="FFFFFF"/>
                  </a:solidFill>
                  <a:latin typeface="Marcellus"/>
                </a:rPr>
                <a:t>(SCE)</a:t>
              </a:r>
            </a:p>
          </p:txBody>
        </p:sp>
        <p:grpSp>
          <p:nvGrpSpPr>
            <p:cNvPr id="66" name="Group 66"/>
            <p:cNvGrpSpPr>
              <a:grpSpLocks noChangeAspect="1"/>
            </p:cNvGrpSpPr>
            <p:nvPr/>
          </p:nvGrpSpPr>
          <p:grpSpPr>
            <a:xfrm>
              <a:off x="188017" y="352668"/>
              <a:ext cx="423216" cy="535603"/>
              <a:chOff x="0" y="0"/>
              <a:chExt cx="6021070" cy="7620000"/>
            </a:xfrm>
          </p:grpSpPr>
          <p:sp>
            <p:nvSpPr>
              <p:cNvPr id="67" name="Freeform 67"/>
              <p:cNvSpPr/>
              <p:nvPr/>
            </p:nvSpPr>
            <p:spPr>
              <a:xfrm>
                <a:off x="-148720" y="-6106"/>
                <a:ext cx="6319781" cy="7632211"/>
              </a:xfrm>
              <a:custGeom>
                <a:avLst/>
                <a:gdLst/>
                <a:ahLst/>
                <a:cxnLst/>
                <a:rect l="l" t="t" r="r" b="b"/>
                <a:pathLst>
                  <a:path w="6319781" h="7632211">
                    <a:moveTo>
                      <a:pt x="3159890" y="6106"/>
                    </a:moveTo>
                    <a:cubicBezTo>
                      <a:pt x="2080895" y="0"/>
                      <a:pt x="1081791" y="724844"/>
                      <a:pt x="540895" y="1906170"/>
                    </a:cubicBezTo>
                    <a:cubicBezTo>
                      <a:pt x="0" y="3087497"/>
                      <a:pt x="0" y="4544715"/>
                      <a:pt x="540895" y="5726042"/>
                    </a:cubicBezTo>
                    <a:cubicBezTo>
                      <a:pt x="1081791" y="6907368"/>
                      <a:pt x="2080895" y="7632212"/>
                      <a:pt x="3159890" y="7626106"/>
                    </a:cubicBezTo>
                    <a:cubicBezTo>
                      <a:pt x="4238885" y="7632212"/>
                      <a:pt x="5237990" y="6907368"/>
                      <a:pt x="5778885" y="5726042"/>
                    </a:cubicBezTo>
                    <a:cubicBezTo>
                      <a:pt x="6319781" y="4544715"/>
                      <a:pt x="6319781" y="3087497"/>
                      <a:pt x="5778885" y="1906170"/>
                    </a:cubicBezTo>
                    <a:cubicBezTo>
                      <a:pt x="5237990" y="724844"/>
                      <a:pt x="4238885" y="0"/>
                      <a:pt x="3159890" y="6106"/>
                    </a:cubicBezTo>
                    <a:close/>
                  </a:path>
                </a:pathLst>
              </a:custGeom>
              <a:blipFill>
                <a:blip r:embed="rId5"/>
                <a:stretch>
                  <a:fillRect l="223" t="-9359" r="223" b="-9359"/>
                </a:stretch>
              </a:blipFill>
            </p:spPr>
          </p:sp>
        </p:grpSp>
        <p:pic>
          <p:nvPicPr>
            <p:cNvPr id="68" name="Picture 68"/>
            <p:cNvPicPr>
              <a:picLocks noChangeAspect="1"/>
            </p:cNvPicPr>
            <p:nvPr/>
          </p:nvPicPr>
          <p:blipFill>
            <a:blip r:embed="rId3"/>
            <a:srcRect/>
            <a:stretch>
              <a:fillRect/>
            </a:stretch>
          </p:blipFill>
          <p:spPr>
            <a:xfrm>
              <a:off x="857465" y="408057"/>
              <a:ext cx="446702" cy="448387"/>
            </a:xfrm>
            <a:prstGeom prst="rect">
              <a:avLst/>
            </a:prstGeom>
          </p:spPr>
        </p:pic>
      </p:grpSp>
      <p:grpSp>
        <p:nvGrpSpPr>
          <p:cNvPr id="69" name="Group 69"/>
          <p:cNvGrpSpPr/>
          <p:nvPr/>
        </p:nvGrpSpPr>
        <p:grpSpPr>
          <a:xfrm>
            <a:off x="6744682" y="2089394"/>
            <a:ext cx="947140" cy="872963"/>
            <a:chOff x="0" y="0"/>
            <a:chExt cx="1487361" cy="1370876"/>
          </a:xfrm>
        </p:grpSpPr>
        <p:grpSp>
          <p:nvGrpSpPr>
            <p:cNvPr id="70" name="Group 70"/>
            <p:cNvGrpSpPr/>
            <p:nvPr/>
          </p:nvGrpSpPr>
          <p:grpSpPr>
            <a:xfrm>
              <a:off x="0" y="0"/>
              <a:ext cx="1487361" cy="1368035"/>
              <a:chOff x="0" y="0"/>
              <a:chExt cx="672620" cy="618658"/>
            </a:xfrm>
          </p:grpSpPr>
          <p:sp>
            <p:nvSpPr>
              <p:cNvPr id="71" name="Freeform 71"/>
              <p:cNvSpPr/>
              <p:nvPr/>
            </p:nvSpPr>
            <p:spPr>
              <a:xfrm>
                <a:off x="0" y="0"/>
                <a:ext cx="672620" cy="618658"/>
              </a:xfrm>
              <a:custGeom>
                <a:avLst/>
                <a:gdLst/>
                <a:ahLst/>
                <a:cxnLst/>
                <a:rect l="l" t="t" r="r" b="b"/>
                <a:pathLst>
                  <a:path w="672620" h="618658">
                    <a:moveTo>
                      <a:pt x="180445" y="0"/>
                    </a:moveTo>
                    <a:lnTo>
                      <a:pt x="492175" y="0"/>
                    </a:lnTo>
                    <a:cubicBezTo>
                      <a:pt x="591832" y="0"/>
                      <a:pt x="672620" y="80788"/>
                      <a:pt x="672620" y="180445"/>
                    </a:cubicBezTo>
                    <a:lnTo>
                      <a:pt x="672620" y="438213"/>
                    </a:lnTo>
                    <a:cubicBezTo>
                      <a:pt x="672620" y="537870"/>
                      <a:pt x="591832" y="618658"/>
                      <a:pt x="492175" y="618658"/>
                    </a:cubicBezTo>
                    <a:lnTo>
                      <a:pt x="180445" y="618658"/>
                    </a:lnTo>
                    <a:cubicBezTo>
                      <a:pt x="80788" y="618658"/>
                      <a:pt x="0" y="537870"/>
                      <a:pt x="0" y="438213"/>
                    </a:cubicBezTo>
                    <a:lnTo>
                      <a:pt x="0" y="180445"/>
                    </a:lnTo>
                    <a:cubicBezTo>
                      <a:pt x="0" y="80788"/>
                      <a:pt x="80788" y="0"/>
                      <a:pt x="180445" y="0"/>
                    </a:cubicBezTo>
                    <a:close/>
                  </a:path>
                </a:pathLst>
              </a:custGeom>
              <a:solidFill>
                <a:srgbClr val="0033A0"/>
              </a:solidFill>
            </p:spPr>
          </p:sp>
          <p:sp>
            <p:nvSpPr>
              <p:cNvPr id="72" name="TextBox 72"/>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grpSp>
          <p:nvGrpSpPr>
            <p:cNvPr id="73" name="Group 73"/>
            <p:cNvGrpSpPr/>
            <p:nvPr/>
          </p:nvGrpSpPr>
          <p:grpSpPr>
            <a:xfrm>
              <a:off x="730457" y="331761"/>
              <a:ext cx="756904" cy="574142"/>
              <a:chOff x="0" y="0"/>
              <a:chExt cx="287697" cy="218230"/>
            </a:xfrm>
          </p:grpSpPr>
          <p:sp>
            <p:nvSpPr>
              <p:cNvPr id="74" name="Freeform 74"/>
              <p:cNvSpPr/>
              <p:nvPr/>
            </p:nvSpPr>
            <p:spPr>
              <a:xfrm>
                <a:off x="0" y="0"/>
                <a:ext cx="287697" cy="218230"/>
              </a:xfrm>
              <a:custGeom>
                <a:avLst/>
                <a:gdLst/>
                <a:ahLst/>
                <a:cxnLst/>
                <a:rect l="l" t="t" r="r" b="b"/>
                <a:pathLst>
                  <a:path w="287697" h="218230">
                    <a:moveTo>
                      <a:pt x="0" y="0"/>
                    </a:moveTo>
                    <a:lnTo>
                      <a:pt x="287697" y="0"/>
                    </a:lnTo>
                    <a:lnTo>
                      <a:pt x="287697" y="218230"/>
                    </a:lnTo>
                    <a:lnTo>
                      <a:pt x="0" y="218230"/>
                    </a:lnTo>
                    <a:close/>
                  </a:path>
                </a:pathLst>
              </a:custGeom>
              <a:solidFill>
                <a:srgbClr val="61C5D3"/>
              </a:solidFill>
            </p:spPr>
          </p:sp>
          <p:sp>
            <p:nvSpPr>
              <p:cNvPr id="75" name="TextBox 75"/>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pic>
          <p:nvPicPr>
            <p:cNvPr id="76" name="Picture 76"/>
            <p:cNvPicPr>
              <a:picLocks noChangeAspect="1"/>
            </p:cNvPicPr>
            <p:nvPr/>
          </p:nvPicPr>
          <p:blipFill>
            <a:blip r:embed="rId6"/>
            <a:srcRect/>
            <a:stretch>
              <a:fillRect/>
            </a:stretch>
          </p:blipFill>
          <p:spPr>
            <a:xfrm>
              <a:off x="826466" y="388353"/>
              <a:ext cx="482961" cy="481536"/>
            </a:xfrm>
            <a:prstGeom prst="rect">
              <a:avLst/>
            </a:prstGeom>
          </p:spPr>
        </p:pic>
        <p:grpSp>
          <p:nvGrpSpPr>
            <p:cNvPr id="77" name="Group 77"/>
            <p:cNvGrpSpPr/>
            <p:nvPr/>
          </p:nvGrpSpPr>
          <p:grpSpPr>
            <a:xfrm>
              <a:off x="0" y="331761"/>
              <a:ext cx="730457" cy="574142"/>
              <a:chOff x="0" y="0"/>
              <a:chExt cx="277645" cy="218230"/>
            </a:xfrm>
          </p:grpSpPr>
          <p:sp>
            <p:nvSpPr>
              <p:cNvPr id="78" name="Freeform 78"/>
              <p:cNvSpPr/>
              <p:nvPr/>
            </p:nvSpPr>
            <p:spPr>
              <a:xfrm>
                <a:off x="0" y="0"/>
                <a:ext cx="277645" cy="218230"/>
              </a:xfrm>
              <a:custGeom>
                <a:avLst/>
                <a:gdLst/>
                <a:ahLst/>
                <a:cxnLst/>
                <a:rect l="l" t="t" r="r" b="b"/>
                <a:pathLst>
                  <a:path w="277645" h="218230">
                    <a:moveTo>
                      <a:pt x="0" y="0"/>
                    </a:moveTo>
                    <a:lnTo>
                      <a:pt x="277645" y="0"/>
                    </a:lnTo>
                    <a:lnTo>
                      <a:pt x="277645" y="218230"/>
                    </a:lnTo>
                    <a:lnTo>
                      <a:pt x="0" y="218230"/>
                    </a:lnTo>
                    <a:close/>
                  </a:path>
                </a:pathLst>
              </a:custGeom>
              <a:solidFill>
                <a:srgbClr val="E15E32"/>
              </a:solidFill>
            </p:spPr>
          </p:sp>
          <p:sp>
            <p:nvSpPr>
              <p:cNvPr id="79" name="TextBox 79"/>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sp>
          <p:nvSpPr>
            <p:cNvPr id="80" name="TextBox 80"/>
            <p:cNvSpPr txBox="1"/>
            <p:nvPr/>
          </p:nvSpPr>
          <p:spPr>
            <a:xfrm>
              <a:off x="247304" y="947969"/>
              <a:ext cx="593412" cy="422907"/>
            </a:xfrm>
            <a:prstGeom prst="rect">
              <a:avLst/>
            </a:prstGeom>
          </p:spPr>
          <p:txBody>
            <a:bodyPr lIns="0" tIns="0" rIns="0" bIns="0" rtlCol="0" anchor="t">
              <a:spAutoFit/>
            </a:bodyPr>
            <a:lstStyle/>
            <a:p>
              <a:pPr>
                <a:lnSpc>
                  <a:spcPts val="699"/>
                </a:lnSpc>
              </a:pPr>
              <a:r>
                <a:rPr lang="en-US" sz="499">
                  <a:solidFill>
                    <a:srgbClr val="FFFFFF"/>
                  </a:solidFill>
                  <a:latin typeface="Marcellus"/>
                </a:rPr>
                <a:t>Sara Krige &amp; </a:t>
              </a:r>
            </a:p>
            <a:p>
              <a:pPr>
                <a:lnSpc>
                  <a:spcPts val="699"/>
                </a:lnSpc>
              </a:pPr>
              <a:r>
                <a:rPr lang="en-US" sz="499">
                  <a:solidFill>
                    <a:srgbClr val="FFFFFF"/>
                  </a:solidFill>
                  <a:latin typeface="Marcellus"/>
                </a:rPr>
                <a:t>Jenni Suutala</a:t>
              </a:r>
            </a:p>
          </p:txBody>
        </p:sp>
        <p:sp>
          <p:nvSpPr>
            <p:cNvPr id="81" name="TextBox 81"/>
            <p:cNvSpPr txBox="1"/>
            <p:nvPr/>
          </p:nvSpPr>
          <p:spPr>
            <a:xfrm>
              <a:off x="397524" y="56893"/>
              <a:ext cx="774298" cy="281938"/>
            </a:xfrm>
            <a:prstGeom prst="rect">
              <a:avLst/>
            </a:prstGeom>
          </p:spPr>
          <p:txBody>
            <a:bodyPr lIns="0" tIns="0" rIns="0" bIns="0" rtlCol="0" anchor="t">
              <a:spAutoFit/>
            </a:bodyPr>
            <a:lstStyle/>
            <a:p>
              <a:pPr algn="ctr">
                <a:lnSpc>
                  <a:spcPts val="699"/>
                </a:lnSpc>
              </a:pPr>
              <a:r>
                <a:rPr lang="en-US" sz="499">
                  <a:solidFill>
                    <a:srgbClr val="FFFFFF"/>
                  </a:solidFill>
                  <a:latin typeface="Marcellus"/>
                </a:rPr>
                <a:t>Pension Fund (PF)</a:t>
              </a:r>
            </a:p>
          </p:txBody>
        </p:sp>
        <p:grpSp>
          <p:nvGrpSpPr>
            <p:cNvPr id="82" name="Group 82"/>
            <p:cNvGrpSpPr>
              <a:grpSpLocks noChangeAspect="1"/>
            </p:cNvGrpSpPr>
            <p:nvPr/>
          </p:nvGrpSpPr>
          <p:grpSpPr>
            <a:xfrm>
              <a:off x="92894" y="349428"/>
              <a:ext cx="540783" cy="540781"/>
              <a:chOff x="0" y="0"/>
              <a:chExt cx="6350000" cy="6349975"/>
            </a:xfrm>
          </p:grpSpPr>
          <p:sp>
            <p:nvSpPr>
              <p:cNvPr id="83" name="Freeform 83"/>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7"/>
                <a:stretch>
                  <a:fillRect t="-13120" b="-13120"/>
                </a:stretch>
              </a:blipFill>
            </p:spPr>
          </p:sp>
        </p:grpSp>
      </p:grpSp>
      <p:grpSp>
        <p:nvGrpSpPr>
          <p:cNvPr id="84" name="Group 84"/>
          <p:cNvGrpSpPr>
            <a:grpSpLocks noChangeAspect="1"/>
          </p:cNvGrpSpPr>
          <p:nvPr/>
        </p:nvGrpSpPr>
        <p:grpSpPr>
          <a:xfrm>
            <a:off x="1997532" y="4449549"/>
            <a:ext cx="317886" cy="317884"/>
            <a:chOff x="0" y="0"/>
            <a:chExt cx="6350000" cy="6349975"/>
          </a:xfrm>
        </p:grpSpPr>
        <p:sp>
          <p:nvSpPr>
            <p:cNvPr id="85" name="Freeform 85"/>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4"/>
              <a:stretch>
                <a:fillRect l="-4970" r="-4970"/>
              </a:stretch>
            </a:blipFill>
          </p:spPr>
        </p:sp>
      </p:grpSp>
      <p:grpSp>
        <p:nvGrpSpPr>
          <p:cNvPr id="86" name="Group 86"/>
          <p:cNvGrpSpPr/>
          <p:nvPr/>
        </p:nvGrpSpPr>
        <p:grpSpPr>
          <a:xfrm>
            <a:off x="3212550" y="411084"/>
            <a:ext cx="3054800" cy="459340"/>
            <a:chOff x="0" y="0"/>
            <a:chExt cx="1606964" cy="241633"/>
          </a:xfrm>
        </p:grpSpPr>
        <p:sp>
          <p:nvSpPr>
            <p:cNvPr id="87" name="Freeform 87"/>
            <p:cNvSpPr/>
            <p:nvPr/>
          </p:nvSpPr>
          <p:spPr>
            <a:xfrm>
              <a:off x="0" y="0"/>
              <a:ext cx="1606964" cy="241633"/>
            </a:xfrm>
            <a:custGeom>
              <a:avLst/>
              <a:gdLst/>
              <a:ahLst/>
              <a:cxnLst/>
              <a:rect l="l" t="t" r="r" b="b"/>
              <a:pathLst>
                <a:path w="1606964" h="241633">
                  <a:moveTo>
                    <a:pt x="64554" y="0"/>
                  </a:moveTo>
                  <a:lnTo>
                    <a:pt x="1542410" y="0"/>
                  </a:lnTo>
                  <a:cubicBezTo>
                    <a:pt x="1559531" y="0"/>
                    <a:pt x="1575950" y="6801"/>
                    <a:pt x="1588057" y="18907"/>
                  </a:cubicBezTo>
                  <a:cubicBezTo>
                    <a:pt x="1600163" y="31014"/>
                    <a:pt x="1606964" y="47433"/>
                    <a:pt x="1606964" y="64554"/>
                  </a:cubicBezTo>
                  <a:lnTo>
                    <a:pt x="1606964" y="177079"/>
                  </a:lnTo>
                  <a:cubicBezTo>
                    <a:pt x="1606964" y="194200"/>
                    <a:pt x="1600163" y="210620"/>
                    <a:pt x="1588057" y="222726"/>
                  </a:cubicBezTo>
                  <a:cubicBezTo>
                    <a:pt x="1575950" y="234832"/>
                    <a:pt x="1559531" y="241633"/>
                    <a:pt x="1542410" y="241633"/>
                  </a:cubicBezTo>
                  <a:lnTo>
                    <a:pt x="64554" y="241633"/>
                  </a:lnTo>
                  <a:cubicBezTo>
                    <a:pt x="47433" y="241633"/>
                    <a:pt x="31014" y="234832"/>
                    <a:pt x="18907" y="222726"/>
                  </a:cubicBezTo>
                  <a:cubicBezTo>
                    <a:pt x="6801" y="210620"/>
                    <a:pt x="0" y="194200"/>
                    <a:pt x="0" y="177079"/>
                  </a:cubicBezTo>
                  <a:lnTo>
                    <a:pt x="0" y="64554"/>
                  </a:lnTo>
                  <a:cubicBezTo>
                    <a:pt x="0" y="47433"/>
                    <a:pt x="6801" y="31014"/>
                    <a:pt x="18907" y="18907"/>
                  </a:cubicBezTo>
                  <a:cubicBezTo>
                    <a:pt x="31014" y="6801"/>
                    <a:pt x="47433" y="0"/>
                    <a:pt x="64554" y="0"/>
                  </a:cubicBezTo>
                  <a:close/>
                </a:path>
              </a:pathLst>
            </a:custGeom>
            <a:solidFill>
              <a:srgbClr val="6B84C5"/>
            </a:solidFill>
          </p:spPr>
        </p:sp>
        <p:sp>
          <p:nvSpPr>
            <p:cNvPr id="88" name="TextBox 88"/>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grpSp>
        <p:nvGrpSpPr>
          <p:cNvPr id="89" name="Group 89"/>
          <p:cNvGrpSpPr>
            <a:grpSpLocks noChangeAspect="1"/>
          </p:cNvGrpSpPr>
          <p:nvPr/>
        </p:nvGrpSpPr>
        <p:grpSpPr>
          <a:xfrm>
            <a:off x="3375062" y="439253"/>
            <a:ext cx="374699" cy="374697"/>
            <a:chOff x="0" y="0"/>
            <a:chExt cx="6350000" cy="6349975"/>
          </a:xfrm>
        </p:grpSpPr>
        <p:sp>
          <p:nvSpPr>
            <p:cNvPr id="90" name="Freeform 90"/>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8"/>
              <a:stretch>
                <a:fillRect t="-7876" b="-7876"/>
              </a:stretch>
            </a:blipFill>
          </p:spPr>
        </p:sp>
      </p:grpSp>
      <p:grpSp>
        <p:nvGrpSpPr>
          <p:cNvPr id="91" name="Group 91"/>
          <p:cNvGrpSpPr/>
          <p:nvPr/>
        </p:nvGrpSpPr>
        <p:grpSpPr>
          <a:xfrm>
            <a:off x="5715055" y="2089394"/>
            <a:ext cx="948753" cy="871154"/>
            <a:chOff x="0" y="0"/>
            <a:chExt cx="1489894" cy="1368035"/>
          </a:xfrm>
        </p:grpSpPr>
        <p:sp>
          <p:nvSpPr>
            <p:cNvPr id="92" name="TextBox 92"/>
            <p:cNvSpPr txBox="1"/>
            <p:nvPr/>
          </p:nvSpPr>
          <p:spPr>
            <a:xfrm>
              <a:off x="277945" y="941923"/>
              <a:ext cx="593412" cy="422907"/>
            </a:xfrm>
            <a:prstGeom prst="rect">
              <a:avLst/>
            </a:prstGeom>
          </p:spPr>
          <p:txBody>
            <a:bodyPr lIns="0" tIns="0" rIns="0" bIns="0" rtlCol="0" anchor="t">
              <a:spAutoFit/>
            </a:bodyPr>
            <a:lstStyle/>
            <a:p>
              <a:pPr>
                <a:lnSpc>
                  <a:spcPts val="699"/>
                </a:lnSpc>
              </a:pPr>
              <a:r>
                <a:rPr lang="en-US" sz="499">
                  <a:solidFill>
                    <a:srgbClr val="FFFFFF"/>
                  </a:solidFill>
                  <a:latin typeface="Marcellus"/>
                </a:rPr>
                <a:t>Sara Krige &amp; </a:t>
              </a:r>
            </a:p>
            <a:p>
              <a:pPr>
                <a:lnSpc>
                  <a:spcPts val="699"/>
                </a:lnSpc>
              </a:pPr>
              <a:r>
                <a:rPr lang="en-US" sz="499">
                  <a:solidFill>
                    <a:srgbClr val="FFFFFF"/>
                  </a:solidFill>
                  <a:latin typeface="Marcellus"/>
                </a:rPr>
                <a:t>Jenni Suutala</a:t>
              </a:r>
            </a:p>
          </p:txBody>
        </p:sp>
        <p:sp>
          <p:nvSpPr>
            <p:cNvPr id="93" name="TextBox 93"/>
            <p:cNvSpPr txBox="1"/>
            <p:nvPr/>
          </p:nvSpPr>
          <p:spPr>
            <a:xfrm>
              <a:off x="428166" y="50849"/>
              <a:ext cx="774300" cy="281938"/>
            </a:xfrm>
            <a:prstGeom prst="rect">
              <a:avLst/>
            </a:prstGeom>
          </p:spPr>
          <p:txBody>
            <a:bodyPr lIns="0" tIns="0" rIns="0" bIns="0" rtlCol="0" anchor="t">
              <a:spAutoFit/>
            </a:bodyPr>
            <a:lstStyle/>
            <a:p>
              <a:pPr algn="ctr">
                <a:lnSpc>
                  <a:spcPts val="699"/>
                </a:lnSpc>
              </a:pPr>
              <a:r>
                <a:rPr lang="en-US" sz="499">
                  <a:solidFill>
                    <a:srgbClr val="FFFFFF"/>
                  </a:solidFill>
                  <a:latin typeface="Marcellus"/>
                </a:rPr>
                <a:t>Pension Fund (PF)</a:t>
              </a:r>
            </a:p>
          </p:txBody>
        </p:sp>
        <p:grpSp>
          <p:nvGrpSpPr>
            <p:cNvPr id="94" name="Group 94"/>
            <p:cNvGrpSpPr/>
            <p:nvPr/>
          </p:nvGrpSpPr>
          <p:grpSpPr>
            <a:xfrm>
              <a:off x="0" y="0"/>
              <a:ext cx="1487361" cy="1368035"/>
              <a:chOff x="0" y="0"/>
              <a:chExt cx="672620" cy="618658"/>
            </a:xfrm>
          </p:grpSpPr>
          <p:sp>
            <p:nvSpPr>
              <p:cNvPr id="95" name="Freeform 95"/>
              <p:cNvSpPr/>
              <p:nvPr/>
            </p:nvSpPr>
            <p:spPr>
              <a:xfrm>
                <a:off x="0" y="0"/>
                <a:ext cx="672620" cy="618658"/>
              </a:xfrm>
              <a:custGeom>
                <a:avLst/>
                <a:gdLst/>
                <a:ahLst/>
                <a:cxnLst/>
                <a:rect l="l" t="t" r="r" b="b"/>
                <a:pathLst>
                  <a:path w="672620" h="618658">
                    <a:moveTo>
                      <a:pt x="180445" y="0"/>
                    </a:moveTo>
                    <a:lnTo>
                      <a:pt x="492175" y="0"/>
                    </a:lnTo>
                    <a:cubicBezTo>
                      <a:pt x="591832" y="0"/>
                      <a:pt x="672620" y="80788"/>
                      <a:pt x="672620" y="180445"/>
                    </a:cubicBezTo>
                    <a:lnTo>
                      <a:pt x="672620" y="438213"/>
                    </a:lnTo>
                    <a:cubicBezTo>
                      <a:pt x="672620" y="537870"/>
                      <a:pt x="591832" y="618658"/>
                      <a:pt x="492175" y="618658"/>
                    </a:cubicBezTo>
                    <a:lnTo>
                      <a:pt x="180445" y="618658"/>
                    </a:lnTo>
                    <a:cubicBezTo>
                      <a:pt x="80788" y="618658"/>
                      <a:pt x="0" y="537870"/>
                      <a:pt x="0" y="438213"/>
                    </a:cubicBezTo>
                    <a:lnTo>
                      <a:pt x="0" y="180445"/>
                    </a:lnTo>
                    <a:cubicBezTo>
                      <a:pt x="0" y="80788"/>
                      <a:pt x="80788" y="0"/>
                      <a:pt x="180445" y="0"/>
                    </a:cubicBezTo>
                    <a:close/>
                  </a:path>
                </a:pathLst>
              </a:custGeom>
              <a:solidFill>
                <a:srgbClr val="0033A0"/>
              </a:solidFill>
            </p:spPr>
          </p:sp>
          <p:sp>
            <p:nvSpPr>
              <p:cNvPr id="96" name="TextBox 96"/>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grpSp>
          <p:nvGrpSpPr>
            <p:cNvPr id="97" name="Group 97"/>
            <p:cNvGrpSpPr/>
            <p:nvPr/>
          </p:nvGrpSpPr>
          <p:grpSpPr>
            <a:xfrm>
              <a:off x="2533" y="364758"/>
              <a:ext cx="730457" cy="574142"/>
              <a:chOff x="0" y="0"/>
              <a:chExt cx="277645" cy="218230"/>
            </a:xfrm>
          </p:grpSpPr>
          <p:sp>
            <p:nvSpPr>
              <p:cNvPr id="98" name="Freeform 98"/>
              <p:cNvSpPr/>
              <p:nvPr/>
            </p:nvSpPr>
            <p:spPr>
              <a:xfrm>
                <a:off x="0" y="0"/>
                <a:ext cx="277645" cy="218230"/>
              </a:xfrm>
              <a:custGeom>
                <a:avLst/>
                <a:gdLst/>
                <a:ahLst/>
                <a:cxnLst/>
                <a:rect l="l" t="t" r="r" b="b"/>
                <a:pathLst>
                  <a:path w="277645" h="218230">
                    <a:moveTo>
                      <a:pt x="0" y="0"/>
                    </a:moveTo>
                    <a:lnTo>
                      <a:pt x="277645" y="0"/>
                    </a:lnTo>
                    <a:lnTo>
                      <a:pt x="277645" y="218230"/>
                    </a:lnTo>
                    <a:lnTo>
                      <a:pt x="0" y="218230"/>
                    </a:lnTo>
                    <a:close/>
                  </a:path>
                </a:pathLst>
              </a:custGeom>
              <a:solidFill>
                <a:srgbClr val="E15E32"/>
              </a:solidFill>
            </p:spPr>
          </p:sp>
          <p:sp>
            <p:nvSpPr>
              <p:cNvPr id="99" name="TextBox 99"/>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grpSp>
          <p:nvGrpSpPr>
            <p:cNvPr id="100" name="Group 100"/>
            <p:cNvGrpSpPr/>
            <p:nvPr/>
          </p:nvGrpSpPr>
          <p:grpSpPr>
            <a:xfrm>
              <a:off x="732990" y="364758"/>
              <a:ext cx="756904" cy="574142"/>
              <a:chOff x="0" y="0"/>
              <a:chExt cx="287697" cy="218230"/>
            </a:xfrm>
          </p:grpSpPr>
          <p:sp>
            <p:nvSpPr>
              <p:cNvPr id="101" name="Freeform 101"/>
              <p:cNvSpPr/>
              <p:nvPr/>
            </p:nvSpPr>
            <p:spPr>
              <a:xfrm>
                <a:off x="0" y="0"/>
                <a:ext cx="287697" cy="218230"/>
              </a:xfrm>
              <a:custGeom>
                <a:avLst/>
                <a:gdLst/>
                <a:ahLst/>
                <a:cxnLst/>
                <a:rect l="l" t="t" r="r" b="b"/>
                <a:pathLst>
                  <a:path w="287697" h="218230">
                    <a:moveTo>
                      <a:pt x="0" y="0"/>
                    </a:moveTo>
                    <a:lnTo>
                      <a:pt x="287697" y="0"/>
                    </a:lnTo>
                    <a:lnTo>
                      <a:pt x="287697" y="218230"/>
                    </a:lnTo>
                    <a:lnTo>
                      <a:pt x="0" y="218230"/>
                    </a:lnTo>
                    <a:close/>
                  </a:path>
                </a:pathLst>
              </a:custGeom>
              <a:solidFill>
                <a:srgbClr val="61C5D3"/>
              </a:solidFill>
            </p:spPr>
          </p:sp>
          <p:sp>
            <p:nvSpPr>
              <p:cNvPr id="102" name="TextBox 102"/>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grpSp>
          <p:nvGrpSpPr>
            <p:cNvPr id="103" name="Group 103"/>
            <p:cNvGrpSpPr>
              <a:grpSpLocks noChangeAspect="1"/>
            </p:cNvGrpSpPr>
            <p:nvPr/>
          </p:nvGrpSpPr>
          <p:grpSpPr>
            <a:xfrm>
              <a:off x="118162" y="428374"/>
              <a:ext cx="499199" cy="499197"/>
              <a:chOff x="0" y="0"/>
              <a:chExt cx="6350000" cy="6349975"/>
            </a:xfrm>
          </p:grpSpPr>
          <p:sp>
            <p:nvSpPr>
              <p:cNvPr id="104" name="Freeform 104"/>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4"/>
                <a:stretch>
                  <a:fillRect l="-4970" r="-4970"/>
                </a:stretch>
              </a:blipFill>
            </p:spPr>
          </p:sp>
        </p:grpSp>
        <p:pic>
          <p:nvPicPr>
            <p:cNvPr id="105" name="Picture 105"/>
            <p:cNvPicPr>
              <a:picLocks noChangeAspect="1"/>
            </p:cNvPicPr>
            <p:nvPr/>
          </p:nvPicPr>
          <p:blipFill>
            <a:blip r:embed="rId3"/>
            <a:srcRect/>
            <a:stretch>
              <a:fillRect/>
            </a:stretch>
          </p:blipFill>
          <p:spPr>
            <a:xfrm>
              <a:off x="858237" y="414008"/>
              <a:ext cx="500277" cy="502165"/>
            </a:xfrm>
            <a:prstGeom prst="rect">
              <a:avLst/>
            </a:prstGeom>
          </p:spPr>
        </p:pic>
        <p:sp>
          <p:nvSpPr>
            <p:cNvPr id="106" name="TextBox 106"/>
            <p:cNvSpPr txBox="1"/>
            <p:nvPr/>
          </p:nvSpPr>
          <p:spPr>
            <a:xfrm>
              <a:off x="247304" y="947969"/>
              <a:ext cx="925922" cy="281938"/>
            </a:xfrm>
            <a:prstGeom prst="rect">
              <a:avLst/>
            </a:prstGeom>
          </p:spPr>
          <p:txBody>
            <a:bodyPr lIns="0" tIns="0" rIns="0" bIns="0" rtlCol="0" anchor="t">
              <a:spAutoFit/>
            </a:bodyPr>
            <a:lstStyle/>
            <a:p>
              <a:pPr>
                <a:lnSpc>
                  <a:spcPts val="699"/>
                </a:lnSpc>
              </a:pPr>
              <a:r>
                <a:rPr lang="en-US" sz="499">
                  <a:solidFill>
                    <a:srgbClr val="FFFFFF"/>
                  </a:solidFill>
                  <a:latin typeface="Marcellus"/>
                </a:rPr>
                <a:t>Benjamin Salignat &amp; </a:t>
              </a:r>
            </a:p>
            <a:p>
              <a:pPr>
                <a:lnSpc>
                  <a:spcPts val="699"/>
                </a:lnSpc>
              </a:pPr>
              <a:r>
                <a:rPr lang="en-US" sz="499">
                  <a:solidFill>
                    <a:srgbClr val="FFFFFF"/>
                  </a:solidFill>
                  <a:latin typeface="Marcellus"/>
                </a:rPr>
                <a:t>Jan von der Brelie</a:t>
              </a:r>
            </a:p>
          </p:txBody>
        </p:sp>
        <p:sp>
          <p:nvSpPr>
            <p:cNvPr id="107" name="TextBox 107"/>
            <p:cNvSpPr txBox="1"/>
            <p:nvPr/>
          </p:nvSpPr>
          <p:spPr>
            <a:xfrm>
              <a:off x="185073" y="66435"/>
              <a:ext cx="1115530" cy="302077"/>
            </a:xfrm>
            <a:prstGeom prst="rect">
              <a:avLst/>
            </a:prstGeom>
          </p:spPr>
          <p:txBody>
            <a:bodyPr lIns="0" tIns="0" rIns="0" bIns="0" rtlCol="0" anchor="t">
              <a:spAutoFit/>
            </a:bodyPr>
            <a:lstStyle/>
            <a:p>
              <a:pPr algn="ctr">
                <a:lnSpc>
                  <a:spcPts val="504"/>
                </a:lnSpc>
              </a:pPr>
              <a:r>
                <a:rPr lang="en-US" sz="360">
                  <a:solidFill>
                    <a:srgbClr val="FFFFFF"/>
                  </a:solidFill>
                  <a:latin typeface="Marcellus"/>
                </a:rPr>
                <a:t>Industry, Procurement and Knowledge Transfer Department</a:t>
              </a:r>
            </a:p>
            <a:p>
              <a:pPr algn="ctr">
                <a:lnSpc>
                  <a:spcPts val="504"/>
                </a:lnSpc>
              </a:pPr>
              <a:r>
                <a:rPr lang="en-US" sz="360">
                  <a:solidFill>
                    <a:srgbClr val="FFFFFF"/>
                  </a:solidFill>
                  <a:latin typeface="Marcellus"/>
                </a:rPr>
                <a:t>(IPT)</a:t>
              </a:r>
            </a:p>
          </p:txBody>
        </p:sp>
      </p:grpSp>
      <p:grpSp>
        <p:nvGrpSpPr>
          <p:cNvPr id="108" name="Group 108"/>
          <p:cNvGrpSpPr>
            <a:grpSpLocks noChangeAspect="1"/>
          </p:cNvGrpSpPr>
          <p:nvPr/>
        </p:nvGrpSpPr>
        <p:grpSpPr>
          <a:xfrm>
            <a:off x="3101840" y="3507506"/>
            <a:ext cx="252773" cy="319899"/>
            <a:chOff x="0" y="0"/>
            <a:chExt cx="6021070" cy="7620000"/>
          </a:xfrm>
        </p:grpSpPr>
        <p:sp>
          <p:nvSpPr>
            <p:cNvPr id="109" name="Freeform 109"/>
            <p:cNvSpPr/>
            <p:nvPr/>
          </p:nvSpPr>
          <p:spPr>
            <a:xfrm>
              <a:off x="-148720" y="-6106"/>
              <a:ext cx="6319781" cy="7632211"/>
            </a:xfrm>
            <a:custGeom>
              <a:avLst/>
              <a:gdLst/>
              <a:ahLst/>
              <a:cxnLst/>
              <a:rect l="l" t="t" r="r" b="b"/>
              <a:pathLst>
                <a:path w="6319781" h="7632211">
                  <a:moveTo>
                    <a:pt x="3159890" y="6106"/>
                  </a:moveTo>
                  <a:cubicBezTo>
                    <a:pt x="2080895" y="0"/>
                    <a:pt x="1081791" y="724844"/>
                    <a:pt x="540895" y="1906170"/>
                  </a:cubicBezTo>
                  <a:cubicBezTo>
                    <a:pt x="0" y="3087497"/>
                    <a:pt x="0" y="4544715"/>
                    <a:pt x="540895" y="5726042"/>
                  </a:cubicBezTo>
                  <a:cubicBezTo>
                    <a:pt x="1081791" y="6907368"/>
                    <a:pt x="2080895" y="7632212"/>
                    <a:pt x="3159890" y="7626106"/>
                  </a:cubicBezTo>
                  <a:cubicBezTo>
                    <a:pt x="4238885" y="7632212"/>
                    <a:pt x="5237990" y="6907368"/>
                    <a:pt x="5778885" y="5726042"/>
                  </a:cubicBezTo>
                  <a:cubicBezTo>
                    <a:pt x="6319781" y="4544715"/>
                    <a:pt x="6319781" y="3087497"/>
                    <a:pt x="5778885" y="1906170"/>
                  </a:cubicBezTo>
                  <a:cubicBezTo>
                    <a:pt x="5237990" y="724844"/>
                    <a:pt x="4238885" y="0"/>
                    <a:pt x="3159890" y="6106"/>
                  </a:cubicBezTo>
                  <a:close/>
                </a:path>
              </a:pathLst>
            </a:custGeom>
            <a:blipFill>
              <a:blip r:embed="rId9"/>
              <a:stretch>
                <a:fillRect l="223" t="-3376" r="223" b="-3376"/>
              </a:stretch>
            </a:blipFill>
          </p:spPr>
        </p:sp>
      </p:grpSp>
      <p:grpSp>
        <p:nvGrpSpPr>
          <p:cNvPr id="110" name="Group 110"/>
          <p:cNvGrpSpPr>
            <a:grpSpLocks noChangeAspect="1"/>
          </p:cNvGrpSpPr>
          <p:nvPr/>
        </p:nvGrpSpPr>
        <p:grpSpPr>
          <a:xfrm>
            <a:off x="3343241" y="4453438"/>
            <a:ext cx="252773" cy="319899"/>
            <a:chOff x="0" y="0"/>
            <a:chExt cx="6021070" cy="7620000"/>
          </a:xfrm>
        </p:grpSpPr>
        <p:sp>
          <p:nvSpPr>
            <p:cNvPr id="111" name="Freeform 111"/>
            <p:cNvSpPr/>
            <p:nvPr/>
          </p:nvSpPr>
          <p:spPr>
            <a:xfrm>
              <a:off x="-148720" y="-6106"/>
              <a:ext cx="6319781" cy="7632211"/>
            </a:xfrm>
            <a:custGeom>
              <a:avLst/>
              <a:gdLst/>
              <a:ahLst/>
              <a:cxnLst/>
              <a:rect l="l" t="t" r="r" b="b"/>
              <a:pathLst>
                <a:path w="6319781" h="7632211">
                  <a:moveTo>
                    <a:pt x="3159890" y="6106"/>
                  </a:moveTo>
                  <a:cubicBezTo>
                    <a:pt x="2080895" y="0"/>
                    <a:pt x="1081791" y="724844"/>
                    <a:pt x="540895" y="1906170"/>
                  </a:cubicBezTo>
                  <a:cubicBezTo>
                    <a:pt x="0" y="3087497"/>
                    <a:pt x="0" y="4544715"/>
                    <a:pt x="540895" y="5726042"/>
                  </a:cubicBezTo>
                  <a:cubicBezTo>
                    <a:pt x="1081791" y="6907368"/>
                    <a:pt x="2080895" y="7632212"/>
                    <a:pt x="3159890" y="7626106"/>
                  </a:cubicBezTo>
                  <a:cubicBezTo>
                    <a:pt x="4238885" y="7632212"/>
                    <a:pt x="5237990" y="6907368"/>
                    <a:pt x="5778885" y="5726042"/>
                  </a:cubicBezTo>
                  <a:cubicBezTo>
                    <a:pt x="6319781" y="4544715"/>
                    <a:pt x="6319781" y="3087497"/>
                    <a:pt x="5778885" y="1906170"/>
                  </a:cubicBezTo>
                  <a:cubicBezTo>
                    <a:pt x="5237990" y="724844"/>
                    <a:pt x="4238885" y="0"/>
                    <a:pt x="3159890" y="6106"/>
                  </a:cubicBezTo>
                  <a:close/>
                </a:path>
              </a:pathLst>
            </a:custGeom>
            <a:blipFill>
              <a:blip r:embed="rId9"/>
              <a:stretch>
                <a:fillRect l="223" t="-3376" r="223" b="-3376"/>
              </a:stretch>
            </a:blipFill>
          </p:spPr>
        </p:sp>
      </p:grpSp>
      <p:grpSp>
        <p:nvGrpSpPr>
          <p:cNvPr id="112" name="Group 112"/>
          <p:cNvGrpSpPr>
            <a:grpSpLocks noChangeAspect="1"/>
          </p:cNvGrpSpPr>
          <p:nvPr/>
        </p:nvGrpSpPr>
        <p:grpSpPr>
          <a:xfrm>
            <a:off x="3974503" y="3507507"/>
            <a:ext cx="259382" cy="328261"/>
            <a:chOff x="0" y="0"/>
            <a:chExt cx="6021070" cy="7620000"/>
          </a:xfrm>
        </p:grpSpPr>
        <p:sp>
          <p:nvSpPr>
            <p:cNvPr id="113" name="Freeform 113"/>
            <p:cNvSpPr/>
            <p:nvPr/>
          </p:nvSpPr>
          <p:spPr>
            <a:xfrm>
              <a:off x="-148720" y="-6106"/>
              <a:ext cx="6319781" cy="7632211"/>
            </a:xfrm>
            <a:custGeom>
              <a:avLst/>
              <a:gdLst/>
              <a:ahLst/>
              <a:cxnLst/>
              <a:rect l="l" t="t" r="r" b="b"/>
              <a:pathLst>
                <a:path w="6319781" h="7632211">
                  <a:moveTo>
                    <a:pt x="3159890" y="6106"/>
                  </a:moveTo>
                  <a:cubicBezTo>
                    <a:pt x="2080895" y="0"/>
                    <a:pt x="1081791" y="724844"/>
                    <a:pt x="540895" y="1906170"/>
                  </a:cubicBezTo>
                  <a:cubicBezTo>
                    <a:pt x="0" y="3087497"/>
                    <a:pt x="0" y="4544715"/>
                    <a:pt x="540895" y="5726042"/>
                  </a:cubicBezTo>
                  <a:cubicBezTo>
                    <a:pt x="1081791" y="6907368"/>
                    <a:pt x="2080895" y="7632212"/>
                    <a:pt x="3159890" y="7626106"/>
                  </a:cubicBezTo>
                  <a:cubicBezTo>
                    <a:pt x="4238885" y="7632212"/>
                    <a:pt x="5237990" y="6907368"/>
                    <a:pt x="5778885" y="5726042"/>
                  </a:cubicBezTo>
                  <a:cubicBezTo>
                    <a:pt x="6319781" y="4544715"/>
                    <a:pt x="6319781" y="3087497"/>
                    <a:pt x="5778885" y="1906170"/>
                  </a:cubicBezTo>
                  <a:cubicBezTo>
                    <a:pt x="5237990" y="724844"/>
                    <a:pt x="4238885" y="0"/>
                    <a:pt x="3159890" y="6106"/>
                  </a:cubicBezTo>
                  <a:close/>
                </a:path>
              </a:pathLst>
            </a:custGeom>
            <a:blipFill>
              <a:blip r:embed="rId10"/>
              <a:stretch>
                <a:fillRect l="223" t="-2622" r="223" b="-2622"/>
              </a:stretch>
            </a:blipFill>
          </p:spPr>
        </p:sp>
      </p:grpSp>
      <p:grpSp>
        <p:nvGrpSpPr>
          <p:cNvPr id="114" name="Group 114"/>
          <p:cNvGrpSpPr/>
          <p:nvPr/>
        </p:nvGrpSpPr>
        <p:grpSpPr>
          <a:xfrm>
            <a:off x="4687043" y="1118740"/>
            <a:ext cx="947140" cy="871154"/>
            <a:chOff x="0" y="0"/>
            <a:chExt cx="1487361" cy="1368035"/>
          </a:xfrm>
        </p:grpSpPr>
        <p:grpSp>
          <p:nvGrpSpPr>
            <p:cNvPr id="115" name="Group 115"/>
            <p:cNvGrpSpPr/>
            <p:nvPr/>
          </p:nvGrpSpPr>
          <p:grpSpPr>
            <a:xfrm>
              <a:off x="0" y="0"/>
              <a:ext cx="1487361" cy="1368035"/>
              <a:chOff x="0" y="0"/>
              <a:chExt cx="672620" cy="618658"/>
            </a:xfrm>
          </p:grpSpPr>
          <p:sp>
            <p:nvSpPr>
              <p:cNvPr id="116" name="Freeform 116"/>
              <p:cNvSpPr/>
              <p:nvPr/>
            </p:nvSpPr>
            <p:spPr>
              <a:xfrm>
                <a:off x="0" y="0"/>
                <a:ext cx="672620" cy="618658"/>
              </a:xfrm>
              <a:custGeom>
                <a:avLst/>
                <a:gdLst/>
                <a:ahLst/>
                <a:cxnLst/>
                <a:rect l="l" t="t" r="r" b="b"/>
                <a:pathLst>
                  <a:path w="672620" h="618658">
                    <a:moveTo>
                      <a:pt x="180445" y="0"/>
                    </a:moveTo>
                    <a:lnTo>
                      <a:pt x="492175" y="0"/>
                    </a:lnTo>
                    <a:cubicBezTo>
                      <a:pt x="591832" y="0"/>
                      <a:pt x="672620" y="80788"/>
                      <a:pt x="672620" y="180445"/>
                    </a:cubicBezTo>
                    <a:lnTo>
                      <a:pt x="672620" y="438213"/>
                    </a:lnTo>
                    <a:cubicBezTo>
                      <a:pt x="672620" y="537870"/>
                      <a:pt x="591832" y="618658"/>
                      <a:pt x="492175" y="618658"/>
                    </a:cubicBezTo>
                    <a:lnTo>
                      <a:pt x="180445" y="618658"/>
                    </a:lnTo>
                    <a:cubicBezTo>
                      <a:pt x="80788" y="618658"/>
                      <a:pt x="0" y="537870"/>
                      <a:pt x="0" y="438213"/>
                    </a:cubicBezTo>
                    <a:lnTo>
                      <a:pt x="0" y="180445"/>
                    </a:lnTo>
                    <a:cubicBezTo>
                      <a:pt x="0" y="80788"/>
                      <a:pt x="80788" y="0"/>
                      <a:pt x="180445" y="0"/>
                    </a:cubicBezTo>
                    <a:close/>
                  </a:path>
                </a:pathLst>
              </a:custGeom>
              <a:solidFill>
                <a:srgbClr val="0033A0"/>
              </a:solidFill>
            </p:spPr>
          </p:sp>
          <p:sp>
            <p:nvSpPr>
              <p:cNvPr id="117" name="TextBox 117"/>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grpSp>
          <p:nvGrpSpPr>
            <p:cNvPr id="118" name="Group 118"/>
            <p:cNvGrpSpPr/>
            <p:nvPr/>
          </p:nvGrpSpPr>
          <p:grpSpPr>
            <a:xfrm>
              <a:off x="730449" y="329377"/>
              <a:ext cx="756904" cy="574142"/>
              <a:chOff x="0" y="0"/>
              <a:chExt cx="287697" cy="218230"/>
            </a:xfrm>
          </p:grpSpPr>
          <p:sp>
            <p:nvSpPr>
              <p:cNvPr id="119" name="Freeform 119"/>
              <p:cNvSpPr/>
              <p:nvPr/>
            </p:nvSpPr>
            <p:spPr>
              <a:xfrm>
                <a:off x="0" y="0"/>
                <a:ext cx="287697" cy="218230"/>
              </a:xfrm>
              <a:custGeom>
                <a:avLst/>
                <a:gdLst/>
                <a:ahLst/>
                <a:cxnLst/>
                <a:rect l="l" t="t" r="r" b="b"/>
                <a:pathLst>
                  <a:path w="287697" h="218230">
                    <a:moveTo>
                      <a:pt x="0" y="0"/>
                    </a:moveTo>
                    <a:lnTo>
                      <a:pt x="287697" y="0"/>
                    </a:lnTo>
                    <a:lnTo>
                      <a:pt x="287697" y="218230"/>
                    </a:lnTo>
                    <a:lnTo>
                      <a:pt x="0" y="218230"/>
                    </a:lnTo>
                    <a:close/>
                  </a:path>
                </a:pathLst>
              </a:custGeom>
              <a:solidFill>
                <a:srgbClr val="61C5D3"/>
              </a:solidFill>
            </p:spPr>
          </p:sp>
          <p:sp>
            <p:nvSpPr>
              <p:cNvPr id="120" name="TextBox 120"/>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pic>
          <p:nvPicPr>
            <p:cNvPr id="121" name="Picture 121"/>
            <p:cNvPicPr>
              <a:picLocks noChangeAspect="1"/>
            </p:cNvPicPr>
            <p:nvPr/>
          </p:nvPicPr>
          <p:blipFill>
            <a:blip r:embed="rId6"/>
            <a:srcRect/>
            <a:stretch>
              <a:fillRect/>
            </a:stretch>
          </p:blipFill>
          <p:spPr>
            <a:xfrm>
              <a:off x="826466" y="388353"/>
              <a:ext cx="482961" cy="481536"/>
            </a:xfrm>
            <a:prstGeom prst="rect">
              <a:avLst/>
            </a:prstGeom>
          </p:spPr>
        </p:pic>
        <p:grpSp>
          <p:nvGrpSpPr>
            <p:cNvPr id="122" name="Group 122"/>
            <p:cNvGrpSpPr/>
            <p:nvPr/>
          </p:nvGrpSpPr>
          <p:grpSpPr>
            <a:xfrm>
              <a:off x="0" y="324185"/>
              <a:ext cx="730457" cy="574142"/>
              <a:chOff x="0" y="0"/>
              <a:chExt cx="277645" cy="218230"/>
            </a:xfrm>
          </p:grpSpPr>
          <p:sp>
            <p:nvSpPr>
              <p:cNvPr id="123" name="Freeform 123"/>
              <p:cNvSpPr/>
              <p:nvPr/>
            </p:nvSpPr>
            <p:spPr>
              <a:xfrm>
                <a:off x="0" y="0"/>
                <a:ext cx="277645" cy="218230"/>
              </a:xfrm>
              <a:custGeom>
                <a:avLst/>
                <a:gdLst/>
                <a:ahLst/>
                <a:cxnLst/>
                <a:rect l="l" t="t" r="r" b="b"/>
                <a:pathLst>
                  <a:path w="277645" h="218230">
                    <a:moveTo>
                      <a:pt x="0" y="0"/>
                    </a:moveTo>
                    <a:lnTo>
                      <a:pt x="277645" y="0"/>
                    </a:lnTo>
                    <a:lnTo>
                      <a:pt x="277645" y="218230"/>
                    </a:lnTo>
                    <a:lnTo>
                      <a:pt x="0" y="218230"/>
                    </a:lnTo>
                    <a:close/>
                  </a:path>
                </a:pathLst>
              </a:custGeom>
              <a:solidFill>
                <a:srgbClr val="E15E32"/>
              </a:solidFill>
            </p:spPr>
          </p:sp>
          <p:sp>
            <p:nvSpPr>
              <p:cNvPr id="124" name="TextBox 124"/>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grpSp>
          <p:nvGrpSpPr>
            <p:cNvPr id="125" name="Group 125"/>
            <p:cNvGrpSpPr>
              <a:grpSpLocks noChangeAspect="1"/>
            </p:cNvGrpSpPr>
            <p:nvPr/>
          </p:nvGrpSpPr>
          <p:grpSpPr>
            <a:xfrm>
              <a:off x="80639" y="353728"/>
              <a:ext cx="530586" cy="530584"/>
              <a:chOff x="0" y="0"/>
              <a:chExt cx="6350000" cy="6349975"/>
            </a:xfrm>
          </p:grpSpPr>
          <p:sp>
            <p:nvSpPr>
              <p:cNvPr id="126" name="Freeform 126"/>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11"/>
                <a:stretch>
                  <a:fillRect t="-16428" b="-16428"/>
                </a:stretch>
              </a:blipFill>
            </p:spPr>
          </p:sp>
        </p:grpSp>
        <p:sp>
          <p:nvSpPr>
            <p:cNvPr id="127" name="TextBox 127"/>
            <p:cNvSpPr txBox="1"/>
            <p:nvPr/>
          </p:nvSpPr>
          <p:spPr>
            <a:xfrm>
              <a:off x="247304" y="947969"/>
              <a:ext cx="719399" cy="281938"/>
            </a:xfrm>
            <a:prstGeom prst="rect">
              <a:avLst/>
            </a:prstGeom>
          </p:spPr>
          <p:txBody>
            <a:bodyPr lIns="0" tIns="0" rIns="0" bIns="0" rtlCol="0" anchor="t">
              <a:spAutoFit/>
            </a:bodyPr>
            <a:lstStyle/>
            <a:p>
              <a:pPr>
                <a:lnSpc>
                  <a:spcPts val="699"/>
                </a:lnSpc>
              </a:pPr>
              <a:r>
                <a:rPr lang="en-US" sz="499">
                  <a:solidFill>
                    <a:srgbClr val="FFFFFF"/>
                  </a:solidFill>
                  <a:latin typeface="Marcellus"/>
                </a:rPr>
                <a:t>Aurélie Choy &amp; </a:t>
              </a:r>
            </a:p>
            <a:p>
              <a:pPr>
                <a:lnSpc>
                  <a:spcPts val="699"/>
                </a:lnSpc>
              </a:pPr>
              <a:r>
                <a:rPr lang="en-US" sz="499">
                  <a:solidFill>
                    <a:srgbClr val="FFFFFF"/>
                  </a:solidFill>
                  <a:latin typeface="Marcellus"/>
                </a:rPr>
                <a:t>Jenni Suutala</a:t>
              </a:r>
            </a:p>
          </p:txBody>
        </p:sp>
        <p:sp>
          <p:nvSpPr>
            <p:cNvPr id="128" name="TextBox 128"/>
            <p:cNvSpPr txBox="1"/>
            <p:nvPr/>
          </p:nvSpPr>
          <p:spPr>
            <a:xfrm>
              <a:off x="229291" y="56893"/>
              <a:ext cx="1110766" cy="120831"/>
            </a:xfrm>
            <a:prstGeom prst="rect">
              <a:avLst/>
            </a:prstGeom>
          </p:spPr>
          <p:txBody>
            <a:bodyPr lIns="0" tIns="0" rIns="0" bIns="0" rtlCol="0" anchor="t">
              <a:spAutoFit/>
            </a:bodyPr>
            <a:lstStyle/>
            <a:p>
              <a:pPr algn="ctr">
                <a:lnSpc>
                  <a:spcPts val="599"/>
                </a:lnSpc>
              </a:pPr>
              <a:r>
                <a:rPr lang="en-US" sz="428">
                  <a:solidFill>
                    <a:srgbClr val="FFFFFF"/>
                  </a:solidFill>
                  <a:latin typeface="Marcellus"/>
                </a:rPr>
                <a:t>Director General Office (DG)</a:t>
              </a:r>
            </a:p>
          </p:txBody>
        </p:sp>
      </p:grpSp>
      <p:grpSp>
        <p:nvGrpSpPr>
          <p:cNvPr id="129" name="Group 129"/>
          <p:cNvGrpSpPr/>
          <p:nvPr/>
        </p:nvGrpSpPr>
        <p:grpSpPr>
          <a:xfrm>
            <a:off x="5715056" y="1118740"/>
            <a:ext cx="947140" cy="871154"/>
            <a:chOff x="0" y="0"/>
            <a:chExt cx="1487361" cy="1368035"/>
          </a:xfrm>
        </p:grpSpPr>
        <p:grpSp>
          <p:nvGrpSpPr>
            <p:cNvPr id="130" name="Group 130"/>
            <p:cNvGrpSpPr/>
            <p:nvPr/>
          </p:nvGrpSpPr>
          <p:grpSpPr>
            <a:xfrm>
              <a:off x="0" y="0"/>
              <a:ext cx="1487361" cy="1368035"/>
              <a:chOff x="0" y="0"/>
              <a:chExt cx="672620" cy="618658"/>
            </a:xfrm>
          </p:grpSpPr>
          <p:sp>
            <p:nvSpPr>
              <p:cNvPr id="131" name="Freeform 131"/>
              <p:cNvSpPr/>
              <p:nvPr/>
            </p:nvSpPr>
            <p:spPr>
              <a:xfrm>
                <a:off x="0" y="0"/>
                <a:ext cx="672620" cy="618658"/>
              </a:xfrm>
              <a:custGeom>
                <a:avLst/>
                <a:gdLst/>
                <a:ahLst/>
                <a:cxnLst/>
                <a:rect l="l" t="t" r="r" b="b"/>
                <a:pathLst>
                  <a:path w="672620" h="618658">
                    <a:moveTo>
                      <a:pt x="180445" y="0"/>
                    </a:moveTo>
                    <a:lnTo>
                      <a:pt x="492175" y="0"/>
                    </a:lnTo>
                    <a:cubicBezTo>
                      <a:pt x="591832" y="0"/>
                      <a:pt x="672620" y="80788"/>
                      <a:pt x="672620" y="180445"/>
                    </a:cubicBezTo>
                    <a:lnTo>
                      <a:pt x="672620" y="438213"/>
                    </a:lnTo>
                    <a:cubicBezTo>
                      <a:pt x="672620" y="537870"/>
                      <a:pt x="591832" y="618658"/>
                      <a:pt x="492175" y="618658"/>
                    </a:cubicBezTo>
                    <a:lnTo>
                      <a:pt x="180445" y="618658"/>
                    </a:lnTo>
                    <a:cubicBezTo>
                      <a:pt x="80788" y="618658"/>
                      <a:pt x="0" y="537870"/>
                      <a:pt x="0" y="438213"/>
                    </a:cubicBezTo>
                    <a:lnTo>
                      <a:pt x="0" y="180445"/>
                    </a:lnTo>
                    <a:cubicBezTo>
                      <a:pt x="0" y="80788"/>
                      <a:pt x="80788" y="0"/>
                      <a:pt x="180445" y="0"/>
                    </a:cubicBezTo>
                    <a:close/>
                  </a:path>
                </a:pathLst>
              </a:custGeom>
              <a:solidFill>
                <a:srgbClr val="0033A0"/>
              </a:solidFill>
            </p:spPr>
          </p:sp>
          <p:sp>
            <p:nvSpPr>
              <p:cNvPr id="132" name="TextBox 132"/>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grpSp>
          <p:nvGrpSpPr>
            <p:cNvPr id="133" name="Group 133"/>
            <p:cNvGrpSpPr/>
            <p:nvPr/>
          </p:nvGrpSpPr>
          <p:grpSpPr>
            <a:xfrm>
              <a:off x="730457" y="324185"/>
              <a:ext cx="756904" cy="574142"/>
              <a:chOff x="0" y="0"/>
              <a:chExt cx="287697" cy="218230"/>
            </a:xfrm>
          </p:grpSpPr>
          <p:sp>
            <p:nvSpPr>
              <p:cNvPr id="134" name="Freeform 134"/>
              <p:cNvSpPr/>
              <p:nvPr/>
            </p:nvSpPr>
            <p:spPr>
              <a:xfrm>
                <a:off x="0" y="0"/>
                <a:ext cx="287697" cy="218230"/>
              </a:xfrm>
              <a:custGeom>
                <a:avLst/>
                <a:gdLst/>
                <a:ahLst/>
                <a:cxnLst/>
                <a:rect l="l" t="t" r="r" b="b"/>
                <a:pathLst>
                  <a:path w="287697" h="218230">
                    <a:moveTo>
                      <a:pt x="0" y="0"/>
                    </a:moveTo>
                    <a:lnTo>
                      <a:pt x="287697" y="0"/>
                    </a:lnTo>
                    <a:lnTo>
                      <a:pt x="287697" y="218230"/>
                    </a:lnTo>
                    <a:lnTo>
                      <a:pt x="0" y="218230"/>
                    </a:lnTo>
                    <a:close/>
                  </a:path>
                </a:pathLst>
              </a:custGeom>
              <a:solidFill>
                <a:srgbClr val="61C5D3"/>
              </a:solidFill>
            </p:spPr>
          </p:sp>
          <p:sp>
            <p:nvSpPr>
              <p:cNvPr id="135" name="TextBox 135"/>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pic>
          <p:nvPicPr>
            <p:cNvPr id="136" name="Picture 136"/>
            <p:cNvPicPr>
              <a:picLocks noChangeAspect="1"/>
            </p:cNvPicPr>
            <p:nvPr/>
          </p:nvPicPr>
          <p:blipFill>
            <a:blip r:embed="rId6"/>
            <a:srcRect/>
            <a:stretch>
              <a:fillRect/>
            </a:stretch>
          </p:blipFill>
          <p:spPr>
            <a:xfrm>
              <a:off x="897989" y="378252"/>
              <a:ext cx="482961" cy="481536"/>
            </a:xfrm>
            <a:prstGeom prst="rect">
              <a:avLst/>
            </a:prstGeom>
          </p:spPr>
        </p:pic>
        <p:grpSp>
          <p:nvGrpSpPr>
            <p:cNvPr id="137" name="Group 137"/>
            <p:cNvGrpSpPr/>
            <p:nvPr/>
          </p:nvGrpSpPr>
          <p:grpSpPr>
            <a:xfrm>
              <a:off x="0" y="324185"/>
              <a:ext cx="730457" cy="574142"/>
              <a:chOff x="0" y="0"/>
              <a:chExt cx="277645" cy="218230"/>
            </a:xfrm>
          </p:grpSpPr>
          <p:sp>
            <p:nvSpPr>
              <p:cNvPr id="138" name="Freeform 138"/>
              <p:cNvSpPr/>
              <p:nvPr/>
            </p:nvSpPr>
            <p:spPr>
              <a:xfrm>
                <a:off x="0" y="0"/>
                <a:ext cx="277645" cy="218230"/>
              </a:xfrm>
              <a:custGeom>
                <a:avLst/>
                <a:gdLst/>
                <a:ahLst/>
                <a:cxnLst/>
                <a:rect l="l" t="t" r="r" b="b"/>
                <a:pathLst>
                  <a:path w="277645" h="218230">
                    <a:moveTo>
                      <a:pt x="0" y="0"/>
                    </a:moveTo>
                    <a:lnTo>
                      <a:pt x="277645" y="0"/>
                    </a:lnTo>
                    <a:lnTo>
                      <a:pt x="277645" y="218230"/>
                    </a:lnTo>
                    <a:lnTo>
                      <a:pt x="0" y="218230"/>
                    </a:lnTo>
                    <a:close/>
                  </a:path>
                </a:pathLst>
              </a:custGeom>
              <a:solidFill>
                <a:srgbClr val="E15E32"/>
              </a:solidFill>
            </p:spPr>
          </p:sp>
          <p:sp>
            <p:nvSpPr>
              <p:cNvPr id="139" name="TextBox 139"/>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grpSp>
          <p:nvGrpSpPr>
            <p:cNvPr id="140" name="Group 140"/>
            <p:cNvGrpSpPr>
              <a:grpSpLocks noChangeAspect="1"/>
            </p:cNvGrpSpPr>
            <p:nvPr/>
          </p:nvGrpSpPr>
          <p:grpSpPr>
            <a:xfrm>
              <a:off x="125913" y="342689"/>
              <a:ext cx="517101" cy="517099"/>
              <a:chOff x="0" y="0"/>
              <a:chExt cx="6350000" cy="6349975"/>
            </a:xfrm>
          </p:grpSpPr>
          <p:sp>
            <p:nvSpPr>
              <p:cNvPr id="141" name="Freeform 141"/>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12"/>
                <a:stretch>
                  <a:fillRect t="-14685" b="-14685"/>
                </a:stretch>
              </a:blipFill>
            </p:spPr>
          </p:sp>
        </p:grpSp>
        <p:sp>
          <p:nvSpPr>
            <p:cNvPr id="142" name="TextBox 142"/>
            <p:cNvSpPr txBox="1"/>
            <p:nvPr/>
          </p:nvSpPr>
          <p:spPr>
            <a:xfrm>
              <a:off x="247304" y="947969"/>
              <a:ext cx="791421" cy="281938"/>
            </a:xfrm>
            <a:prstGeom prst="rect">
              <a:avLst/>
            </a:prstGeom>
          </p:spPr>
          <p:txBody>
            <a:bodyPr lIns="0" tIns="0" rIns="0" bIns="0" rtlCol="0" anchor="t">
              <a:spAutoFit/>
            </a:bodyPr>
            <a:lstStyle/>
            <a:p>
              <a:pPr>
                <a:lnSpc>
                  <a:spcPts val="699"/>
                </a:lnSpc>
              </a:pPr>
              <a:r>
                <a:rPr lang="en-US" sz="499">
                  <a:solidFill>
                    <a:srgbClr val="FFFFFF"/>
                  </a:solidFill>
                  <a:latin typeface="Marcellus"/>
                </a:rPr>
                <a:t>Nina Koivunen &amp; </a:t>
              </a:r>
            </a:p>
            <a:p>
              <a:pPr>
                <a:lnSpc>
                  <a:spcPts val="699"/>
                </a:lnSpc>
              </a:pPr>
              <a:r>
                <a:rPr lang="en-US" sz="499">
                  <a:solidFill>
                    <a:srgbClr val="FFFFFF"/>
                  </a:solidFill>
                  <a:latin typeface="Marcellus"/>
                </a:rPr>
                <a:t>Jenni Suutala</a:t>
              </a:r>
            </a:p>
          </p:txBody>
        </p:sp>
        <p:sp>
          <p:nvSpPr>
            <p:cNvPr id="143" name="TextBox 143"/>
            <p:cNvSpPr txBox="1"/>
            <p:nvPr/>
          </p:nvSpPr>
          <p:spPr>
            <a:xfrm>
              <a:off x="214924" y="33961"/>
              <a:ext cx="1080041" cy="241661"/>
            </a:xfrm>
            <a:prstGeom prst="rect">
              <a:avLst/>
            </a:prstGeom>
          </p:spPr>
          <p:txBody>
            <a:bodyPr wrap="square" lIns="0" tIns="0" rIns="0" bIns="0" rtlCol="0" anchor="t">
              <a:spAutoFit/>
            </a:bodyPr>
            <a:lstStyle/>
            <a:p>
              <a:pPr algn="ctr">
                <a:lnSpc>
                  <a:spcPts val="618"/>
                </a:lnSpc>
              </a:pPr>
              <a:r>
                <a:rPr lang="en-US" sz="442" dirty="0">
                  <a:solidFill>
                    <a:srgbClr val="FFFFFF"/>
                  </a:solidFill>
                  <a:latin typeface="Marcellus"/>
                </a:rPr>
                <a:t>Finance and Administrative Processes (FAP)</a:t>
              </a:r>
            </a:p>
          </p:txBody>
        </p:sp>
      </p:grpSp>
      <p:grpSp>
        <p:nvGrpSpPr>
          <p:cNvPr id="144" name="Group 144"/>
          <p:cNvGrpSpPr/>
          <p:nvPr/>
        </p:nvGrpSpPr>
        <p:grpSpPr>
          <a:xfrm>
            <a:off x="6743069" y="1118740"/>
            <a:ext cx="947140" cy="871154"/>
            <a:chOff x="0" y="0"/>
            <a:chExt cx="1487361" cy="1368035"/>
          </a:xfrm>
        </p:grpSpPr>
        <p:grpSp>
          <p:nvGrpSpPr>
            <p:cNvPr id="145" name="Group 145"/>
            <p:cNvGrpSpPr/>
            <p:nvPr/>
          </p:nvGrpSpPr>
          <p:grpSpPr>
            <a:xfrm>
              <a:off x="0" y="0"/>
              <a:ext cx="1487361" cy="1368035"/>
              <a:chOff x="0" y="0"/>
              <a:chExt cx="672620" cy="618658"/>
            </a:xfrm>
          </p:grpSpPr>
          <p:sp>
            <p:nvSpPr>
              <p:cNvPr id="146" name="Freeform 146"/>
              <p:cNvSpPr/>
              <p:nvPr/>
            </p:nvSpPr>
            <p:spPr>
              <a:xfrm>
                <a:off x="0" y="0"/>
                <a:ext cx="672620" cy="618658"/>
              </a:xfrm>
              <a:custGeom>
                <a:avLst/>
                <a:gdLst/>
                <a:ahLst/>
                <a:cxnLst/>
                <a:rect l="l" t="t" r="r" b="b"/>
                <a:pathLst>
                  <a:path w="672620" h="618658">
                    <a:moveTo>
                      <a:pt x="180445" y="0"/>
                    </a:moveTo>
                    <a:lnTo>
                      <a:pt x="492175" y="0"/>
                    </a:lnTo>
                    <a:cubicBezTo>
                      <a:pt x="591832" y="0"/>
                      <a:pt x="672620" y="80788"/>
                      <a:pt x="672620" y="180445"/>
                    </a:cubicBezTo>
                    <a:lnTo>
                      <a:pt x="672620" y="438213"/>
                    </a:lnTo>
                    <a:cubicBezTo>
                      <a:pt x="672620" y="537870"/>
                      <a:pt x="591832" y="618658"/>
                      <a:pt x="492175" y="618658"/>
                    </a:cubicBezTo>
                    <a:lnTo>
                      <a:pt x="180445" y="618658"/>
                    </a:lnTo>
                    <a:cubicBezTo>
                      <a:pt x="80788" y="618658"/>
                      <a:pt x="0" y="537870"/>
                      <a:pt x="0" y="438213"/>
                    </a:cubicBezTo>
                    <a:lnTo>
                      <a:pt x="0" y="180445"/>
                    </a:lnTo>
                    <a:cubicBezTo>
                      <a:pt x="0" y="80788"/>
                      <a:pt x="80788" y="0"/>
                      <a:pt x="180445" y="0"/>
                    </a:cubicBezTo>
                    <a:close/>
                  </a:path>
                </a:pathLst>
              </a:custGeom>
              <a:solidFill>
                <a:srgbClr val="0033A0"/>
              </a:solidFill>
            </p:spPr>
          </p:sp>
          <p:sp>
            <p:nvSpPr>
              <p:cNvPr id="147" name="TextBox 147"/>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grpSp>
          <p:nvGrpSpPr>
            <p:cNvPr id="148" name="Group 148"/>
            <p:cNvGrpSpPr/>
            <p:nvPr/>
          </p:nvGrpSpPr>
          <p:grpSpPr>
            <a:xfrm>
              <a:off x="730457" y="324185"/>
              <a:ext cx="756904" cy="574142"/>
              <a:chOff x="0" y="0"/>
              <a:chExt cx="287697" cy="218230"/>
            </a:xfrm>
          </p:grpSpPr>
          <p:sp>
            <p:nvSpPr>
              <p:cNvPr id="149" name="Freeform 149"/>
              <p:cNvSpPr/>
              <p:nvPr/>
            </p:nvSpPr>
            <p:spPr>
              <a:xfrm>
                <a:off x="0" y="0"/>
                <a:ext cx="287697" cy="218230"/>
              </a:xfrm>
              <a:custGeom>
                <a:avLst/>
                <a:gdLst/>
                <a:ahLst/>
                <a:cxnLst/>
                <a:rect l="l" t="t" r="r" b="b"/>
                <a:pathLst>
                  <a:path w="287697" h="218230">
                    <a:moveTo>
                      <a:pt x="0" y="0"/>
                    </a:moveTo>
                    <a:lnTo>
                      <a:pt x="287697" y="0"/>
                    </a:lnTo>
                    <a:lnTo>
                      <a:pt x="287697" y="218230"/>
                    </a:lnTo>
                    <a:lnTo>
                      <a:pt x="0" y="218230"/>
                    </a:lnTo>
                    <a:close/>
                  </a:path>
                </a:pathLst>
              </a:custGeom>
              <a:solidFill>
                <a:srgbClr val="61C5D3"/>
              </a:solidFill>
            </p:spPr>
          </p:sp>
          <p:sp>
            <p:nvSpPr>
              <p:cNvPr id="150" name="TextBox 150"/>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pic>
          <p:nvPicPr>
            <p:cNvPr id="151" name="Picture 151"/>
            <p:cNvPicPr>
              <a:picLocks noChangeAspect="1"/>
            </p:cNvPicPr>
            <p:nvPr/>
          </p:nvPicPr>
          <p:blipFill>
            <a:blip r:embed="rId6"/>
            <a:srcRect/>
            <a:stretch>
              <a:fillRect/>
            </a:stretch>
          </p:blipFill>
          <p:spPr>
            <a:xfrm>
              <a:off x="948257" y="388353"/>
              <a:ext cx="482961" cy="481536"/>
            </a:xfrm>
            <a:prstGeom prst="rect">
              <a:avLst/>
            </a:prstGeom>
          </p:spPr>
        </p:pic>
        <p:grpSp>
          <p:nvGrpSpPr>
            <p:cNvPr id="152" name="Group 152"/>
            <p:cNvGrpSpPr/>
            <p:nvPr/>
          </p:nvGrpSpPr>
          <p:grpSpPr>
            <a:xfrm>
              <a:off x="0" y="324185"/>
              <a:ext cx="730457" cy="574142"/>
              <a:chOff x="0" y="0"/>
              <a:chExt cx="277645" cy="218230"/>
            </a:xfrm>
          </p:grpSpPr>
          <p:sp>
            <p:nvSpPr>
              <p:cNvPr id="153" name="Freeform 153"/>
              <p:cNvSpPr/>
              <p:nvPr/>
            </p:nvSpPr>
            <p:spPr>
              <a:xfrm>
                <a:off x="0" y="0"/>
                <a:ext cx="277645" cy="218230"/>
              </a:xfrm>
              <a:custGeom>
                <a:avLst/>
                <a:gdLst/>
                <a:ahLst/>
                <a:cxnLst/>
                <a:rect l="l" t="t" r="r" b="b"/>
                <a:pathLst>
                  <a:path w="277645" h="218230">
                    <a:moveTo>
                      <a:pt x="0" y="0"/>
                    </a:moveTo>
                    <a:lnTo>
                      <a:pt x="277645" y="0"/>
                    </a:lnTo>
                    <a:lnTo>
                      <a:pt x="277645" y="218230"/>
                    </a:lnTo>
                    <a:lnTo>
                      <a:pt x="0" y="218230"/>
                    </a:lnTo>
                    <a:close/>
                  </a:path>
                </a:pathLst>
              </a:custGeom>
              <a:solidFill>
                <a:srgbClr val="E15E32"/>
              </a:solidFill>
            </p:spPr>
          </p:sp>
          <p:sp>
            <p:nvSpPr>
              <p:cNvPr id="154" name="TextBox 154"/>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grpSp>
          <p:nvGrpSpPr>
            <p:cNvPr id="155" name="Group 155"/>
            <p:cNvGrpSpPr>
              <a:grpSpLocks noChangeAspect="1"/>
            </p:cNvGrpSpPr>
            <p:nvPr/>
          </p:nvGrpSpPr>
          <p:grpSpPr>
            <a:xfrm>
              <a:off x="106647" y="370540"/>
              <a:ext cx="517164" cy="517162"/>
              <a:chOff x="0" y="0"/>
              <a:chExt cx="6350000" cy="6349975"/>
            </a:xfrm>
          </p:grpSpPr>
          <p:sp>
            <p:nvSpPr>
              <p:cNvPr id="156" name="Freeform 156"/>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13"/>
                <a:stretch>
                  <a:fillRect t="-14893" b="-14893"/>
                </a:stretch>
              </a:blipFill>
            </p:spPr>
          </p:sp>
        </p:grpSp>
        <p:sp>
          <p:nvSpPr>
            <p:cNvPr id="157" name="TextBox 157"/>
            <p:cNvSpPr txBox="1"/>
            <p:nvPr/>
          </p:nvSpPr>
          <p:spPr>
            <a:xfrm>
              <a:off x="247304" y="947969"/>
              <a:ext cx="1004481" cy="281938"/>
            </a:xfrm>
            <a:prstGeom prst="rect">
              <a:avLst/>
            </a:prstGeom>
          </p:spPr>
          <p:txBody>
            <a:bodyPr lIns="0" tIns="0" rIns="0" bIns="0" rtlCol="0" anchor="t">
              <a:spAutoFit/>
            </a:bodyPr>
            <a:lstStyle/>
            <a:p>
              <a:pPr>
                <a:lnSpc>
                  <a:spcPts val="699"/>
                </a:lnSpc>
              </a:pPr>
              <a:r>
                <a:rPr lang="en-US" sz="499">
                  <a:solidFill>
                    <a:srgbClr val="FFFFFF"/>
                  </a:solidFill>
                  <a:latin typeface="Marcellus"/>
                </a:rPr>
                <a:t>Marie-Luce Falipou &amp; </a:t>
              </a:r>
            </a:p>
            <a:p>
              <a:pPr>
                <a:lnSpc>
                  <a:spcPts val="699"/>
                </a:lnSpc>
              </a:pPr>
              <a:r>
                <a:rPr lang="en-US" sz="499">
                  <a:solidFill>
                    <a:srgbClr val="FFFFFF"/>
                  </a:solidFill>
                  <a:latin typeface="Marcellus"/>
                </a:rPr>
                <a:t>Jenni Suutala</a:t>
              </a:r>
            </a:p>
          </p:txBody>
        </p:sp>
        <p:sp>
          <p:nvSpPr>
            <p:cNvPr id="158" name="TextBox 158"/>
            <p:cNvSpPr txBox="1"/>
            <p:nvPr/>
          </p:nvSpPr>
          <p:spPr>
            <a:xfrm>
              <a:off x="214926" y="65907"/>
              <a:ext cx="1019427" cy="281938"/>
            </a:xfrm>
            <a:prstGeom prst="rect">
              <a:avLst/>
            </a:prstGeom>
          </p:spPr>
          <p:txBody>
            <a:bodyPr lIns="0" tIns="0" rIns="0" bIns="0" rtlCol="0" anchor="t">
              <a:spAutoFit/>
            </a:bodyPr>
            <a:lstStyle/>
            <a:p>
              <a:pPr algn="ctr">
                <a:lnSpc>
                  <a:spcPts val="699"/>
                </a:lnSpc>
              </a:pPr>
              <a:r>
                <a:rPr lang="en-US" sz="499">
                  <a:solidFill>
                    <a:srgbClr val="FFFFFF"/>
                  </a:solidFill>
                  <a:latin typeface="Marcellus"/>
                </a:rPr>
                <a:t>Human Resources (HR)</a:t>
              </a:r>
            </a:p>
          </p:txBody>
        </p:sp>
      </p:grpSp>
      <p:grpSp>
        <p:nvGrpSpPr>
          <p:cNvPr id="159" name="Group 159"/>
          <p:cNvGrpSpPr/>
          <p:nvPr/>
        </p:nvGrpSpPr>
        <p:grpSpPr>
          <a:xfrm>
            <a:off x="4686708" y="2086941"/>
            <a:ext cx="947475" cy="872963"/>
            <a:chOff x="0" y="0"/>
            <a:chExt cx="1487887" cy="1370876"/>
          </a:xfrm>
        </p:grpSpPr>
        <p:grpSp>
          <p:nvGrpSpPr>
            <p:cNvPr id="160" name="Group 160"/>
            <p:cNvGrpSpPr/>
            <p:nvPr/>
          </p:nvGrpSpPr>
          <p:grpSpPr>
            <a:xfrm>
              <a:off x="0" y="0"/>
              <a:ext cx="1487361" cy="1368035"/>
              <a:chOff x="0" y="0"/>
              <a:chExt cx="672620" cy="618658"/>
            </a:xfrm>
          </p:grpSpPr>
          <p:sp>
            <p:nvSpPr>
              <p:cNvPr id="161" name="Freeform 161"/>
              <p:cNvSpPr/>
              <p:nvPr/>
            </p:nvSpPr>
            <p:spPr>
              <a:xfrm>
                <a:off x="0" y="0"/>
                <a:ext cx="672620" cy="618658"/>
              </a:xfrm>
              <a:custGeom>
                <a:avLst/>
                <a:gdLst/>
                <a:ahLst/>
                <a:cxnLst/>
                <a:rect l="l" t="t" r="r" b="b"/>
                <a:pathLst>
                  <a:path w="672620" h="618658">
                    <a:moveTo>
                      <a:pt x="180445" y="0"/>
                    </a:moveTo>
                    <a:lnTo>
                      <a:pt x="492175" y="0"/>
                    </a:lnTo>
                    <a:cubicBezTo>
                      <a:pt x="591832" y="0"/>
                      <a:pt x="672620" y="80788"/>
                      <a:pt x="672620" y="180445"/>
                    </a:cubicBezTo>
                    <a:lnTo>
                      <a:pt x="672620" y="438213"/>
                    </a:lnTo>
                    <a:cubicBezTo>
                      <a:pt x="672620" y="537870"/>
                      <a:pt x="591832" y="618658"/>
                      <a:pt x="492175" y="618658"/>
                    </a:cubicBezTo>
                    <a:lnTo>
                      <a:pt x="180445" y="618658"/>
                    </a:lnTo>
                    <a:cubicBezTo>
                      <a:pt x="80788" y="618658"/>
                      <a:pt x="0" y="537870"/>
                      <a:pt x="0" y="438213"/>
                    </a:cubicBezTo>
                    <a:lnTo>
                      <a:pt x="0" y="180445"/>
                    </a:lnTo>
                    <a:cubicBezTo>
                      <a:pt x="0" y="80788"/>
                      <a:pt x="80788" y="0"/>
                      <a:pt x="180445" y="0"/>
                    </a:cubicBezTo>
                    <a:close/>
                  </a:path>
                </a:pathLst>
              </a:custGeom>
              <a:solidFill>
                <a:srgbClr val="0033A0"/>
              </a:solidFill>
            </p:spPr>
          </p:sp>
          <p:sp>
            <p:nvSpPr>
              <p:cNvPr id="162" name="TextBox 162"/>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grpSp>
          <p:nvGrpSpPr>
            <p:cNvPr id="163" name="Group 163"/>
            <p:cNvGrpSpPr/>
            <p:nvPr/>
          </p:nvGrpSpPr>
          <p:grpSpPr>
            <a:xfrm>
              <a:off x="730983" y="326702"/>
              <a:ext cx="756904" cy="574142"/>
              <a:chOff x="0" y="0"/>
              <a:chExt cx="287697" cy="218230"/>
            </a:xfrm>
          </p:grpSpPr>
          <p:sp>
            <p:nvSpPr>
              <p:cNvPr id="164" name="Freeform 164"/>
              <p:cNvSpPr/>
              <p:nvPr/>
            </p:nvSpPr>
            <p:spPr>
              <a:xfrm>
                <a:off x="0" y="0"/>
                <a:ext cx="287697" cy="218230"/>
              </a:xfrm>
              <a:custGeom>
                <a:avLst/>
                <a:gdLst/>
                <a:ahLst/>
                <a:cxnLst/>
                <a:rect l="l" t="t" r="r" b="b"/>
                <a:pathLst>
                  <a:path w="287697" h="218230">
                    <a:moveTo>
                      <a:pt x="0" y="0"/>
                    </a:moveTo>
                    <a:lnTo>
                      <a:pt x="287697" y="0"/>
                    </a:lnTo>
                    <a:lnTo>
                      <a:pt x="287697" y="218230"/>
                    </a:lnTo>
                    <a:lnTo>
                      <a:pt x="0" y="218230"/>
                    </a:lnTo>
                    <a:close/>
                  </a:path>
                </a:pathLst>
              </a:custGeom>
              <a:solidFill>
                <a:srgbClr val="61C5D3"/>
              </a:solidFill>
            </p:spPr>
          </p:sp>
          <p:sp>
            <p:nvSpPr>
              <p:cNvPr id="165" name="TextBox 165"/>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grpSp>
          <p:nvGrpSpPr>
            <p:cNvPr id="166" name="Group 166"/>
            <p:cNvGrpSpPr/>
            <p:nvPr/>
          </p:nvGrpSpPr>
          <p:grpSpPr>
            <a:xfrm>
              <a:off x="0" y="326702"/>
              <a:ext cx="730457" cy="574142"/>
              <a:chOff x="0" y="0"/>
              <a:chExt cx="277645" cy="218230"/>
            </a:xfrm>
          </p:grpSpPr>
          <p:sp>
            <p:nvSpPr>
              <p:cNvPr id="167" name="Freeform 167"/>
              <p:cNvSpPr/>
              <p:nvPr/>
            </p:nvSpPr>
            <p:spPr>
              <a:xfrm>
                <a:off x="0" y="0"/>
                <a:ext cx="277645" cy="218230"/>
              </a:xfrm>
              <a:custGeom>
                <a:avLst/>
                <a:gdLst/>
                <a:ahLst/>
                <a:cxnLst/>
                <a:rect l="l" t="t" r="r" b="b"/>
                <a:pathLst>
                  <a:path w="277645" h="218230">
                    <a:moveTo>
                      <a:pt x="0" y="0"/>
                    </a:moveTo>
                    <a:lnTo>
                      <a:pt x="277645" y="0"/>
                    </a:lnTo>
                    <a:lnTo>
                      <a:pt x="277645" y="218230"/>
                    </a:lnTo>
                    <a:lnTo>
                      <a:pt x="0" y="218230"/>
                    </a:lnTo>
                    <a:close/>
                  </a:path>
                </a:pathLst>
              </a:custGeom>
              <a:solidFill>
                <a:srgbClr val="E15E32"/>
              </a:solidFill>
            </p:spPr>
          </p:sp>
          <p:sp>
            <p:nvSpPr>
              <p:cNvPr id="168" name="TextBox 168"/>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grpSp>
          <p:nvGrpSpPr>
            <p:cNvPr id="169" name="Group 169"/>
            <p:cNvGrpSpPr>
              <a:grpSpLocks noChangeAspect="1"/>
            </p:cNvGrpSpPr>
            <p:nvPr/>
          </p:nvGrpSpPr>
          <p:grpSpPr>
            <a:xfrm>
              <a:off x="125913" y="350085"/>
              <a:ext cx="517101" cy="517099"/>
              <a:chOff x="0" y="0"/>
              <a:chExt cx="6350000" cy="6349975"/>
            </a:xfrm>
          </p:grpSpPr>
          <p:sp>
            <p:nvSpPr>
              <p:cNvPr id="170" name="Freeform 170"/>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12"/>
                <a:stretch>
                  <a:fillRect t="-14685" b="-14685"/>
                </a:stretch>
              </a:blipFill>
            </p:spPr>
          </p:sp>
        </p:grpSp>
        <p:pic>
          <p:nvPicPr>
            <p:cNvPr id="171" name="Picture 171"/>
            <p:cNvPicPr>
              <a:picLocks noChangeAspect="1"/>
            </p:cNvPicPr>
            <p:nvPr/>
          </p:nvPicPr>
          <p:blipFill>
            <a:blip r:embed="rId3"/>
            <a:srcRect/>
            <a:stretch>
              <a:fillRect/>
            </a:stretch>
          </p:blipFill>
          <p:spPr>
            <a:xfrm>
              <a:off x="857457" y="357552"/>
              <a:ext cx="500277" cy="502165"/>
            </a:xfrm>
            <a:prstGeom prst="rect">
              <a:avLst/>
            </a:prstGeom>
          </p:spPr>
        </p:pic>
        <p:sp>
          <p:nvSpPr>
            <p:cNvPr id="172" name="TextBox 172"/>
            <p:cNvSpPr txBox="1"/>
            <p:nvPr/>
          </p:nvSpPr>
          <p:spPr>
            <a:xfrm>
              <a:off x="247304" y="947969"/>
              <a:ext cx="791423" cy="422907"/>
            </a:xfrm>
            <a:prstGeom prst="rect">
              <a:avLst/>
            </a:prstGeom>
          </p:spPr>
          <p:txBody>
            <a:bodyPr lIns="0" tIns="0" rIns="0" bIns="0" rtlCol="0" anchor="t">
              <a:spAutoFit/>
            </a:bodyPr>
            <a:lstStyle/>
            <a:p>
              <a:pPr>
                <a:lnSpc>
                  <a:spcPts val="699"/>
                </a:lnSpc>
              </a:pPr>
              <a:r>
                <a:rPr lang="en-US" sz="499">
                  <a:solidFill>
                    <a:srgbClr val="FFFFFF"/>
                  </a:solidFill>
                  <a:latin typeface="Marcellus"/>
                </a:rPr>
                <a:t>Nina Koivunen &amp; </a:t>
              </a:r>
            </a:p>
            <a:p>
              <a:pPr>
                <a:lnSpc>
                  <a:spcPts val="699"/>
                </a:lnSpc>
              </a:pPr>
              <a:r>
                <a:rPr lang="en-US" sz="499">
                  <a:solidFill>
                    <a:srgbClr val="FFFFFF"/>
                  </a:solidFill>
                  <a:latin typeface="Marcellus"/>
                </a:rPr>
                <a:t>Jan von der Brelie</a:t>
              </a:r>
            </a:p>
          </p:txBody>
        </p:sp>
        <p:sp>
          <p:nvSpPr>
            <p:cNvPr id="173" name="TextBox 173"/>
            <p:cNvSpPr txBox="1"/>
            <p:nvPr/>
          </p:nvSpPr>
          <p:spPr>
            <a:xfrm>
              <a:off x="204605" y="56893"/>
              <a:ext cx="1160136" cy="241661"/>
            </a:xfrm>
            <a:prstGeom prst="rect">
              <a:avLst/>
            </a:prstGeom>
          </p:spPr>
          <p:txBody>
            <a:bodyPr lIns="0" tIns="0" rIns="0" bIns="0" rtlCol="0" anchor="t">
              <a:spAutoFit/>
            </a:bodyPr>
            <a:lstStyle/>
            <a:p>
              <a:pPr algn="ctr">
                <a:lnSpc>
                  <a:spcPts val="599"/>
                </a:lnSpc>
              </a:pPr>
              <a:r>
                <a:rPr lang="en-US" sz="428">
                  <a:solidFill>
                    <a:srgbClr val="FFFFFF"/>
                  </a:solidFill>
                  <a:latin typeface="Marcellus"/>
                </a:rPr>
                <a:t>Health, Safety &amp; Environment </a:t>
              </a:r>
            </a:p>
            <a:p>
              <a:pPr algn="ctr">
                <a:lnSpc>
                  <a:spcPts val="599"/>
                </a:lnSpc>
              </a:pPr>
              <a:r>
                <a:rPr lang="en-US" sz="428">
                  <a:solidFill>
                    <a:srgbClr val="FFFFFF"/>
                  </a:solidFill>
                  <a:latin typeface="Marcellus"/>
                </a:rPr>
                <a:t>(HSE)</a:t>
              </a:r>
            </a:p>
          </p:txBody>
        </p:sp>
      </p:grpSp>
      <p:grpSp>
        <p:nvGrpSpPr>
          <p:cNvPr id="174" name="Group 174"/>
          <p:cNvGrpSpPr/>
          <p:nvPr/>
        </p:nvGrpSpPr>
        <p:grpSpPr>
          <a:xfrm>
            <a:off x="4712812" y="4162396"/>
            <a:ext cx="947140" cy="871154"/>
            <a:chOff x="0" y="0"/>
            <a:chExt cx="1487361" cy="1368035"/>
          </a:xfrm>
        </p:grpSpPr>
        <p:grpSp>
          <p:nvGrpSpPr>
            <p:cNvPr id="175" name="Group 175"/>
            <p:cNvGrpSpPr/>
            <p:nvPr/>
          </p:nvGrpSpPr>
          <p:grpSpPr>
            <a:xfrm>
              <a:off x="0" y="0"/>
              <a:ext cx="1487361" cy="1368035"/>
              <a:chOff x="0" y="0"/>
              <a:chExt cx="672620" cy="618658"/>
            </a:xfrm>
          </p:grpSpPr>
          <p:sp>
            <p:nvSpPr>
              <p:cNvPr id="176" name="Freeform 176"/>
              <p:cNvSpPr/>
              <p:nvPr/>
            </p:nvSpPr>
            <p:spPr>
              <a:xfrm>
                <a:off x="0" y="0"/>
                <a:ext cx="672620" cy="618658"/>
              </a:xfrm>
              <a:custGeom>
                <a:avLst/>
                <a:gdLst/>
                <a:ahLst/>
                <a:cxnLst/>
                <a:rect l="l" t="t" r="r" b="b"/>
                <a:pathLst>
                  <a:path w="672620" h="618658">
                    <a:moveTo>
                      <a:pt x="180445" y="0"/>
                    </a:moveTo>
                    <a:lnTo>
                      <a:pt x="492175" y="0"/>
                    </a:lnTo>
                    <a:cubicBezTo>
                      <a:pt x="591832" y="0"/>
                      <a:pt x="672620" y="80788"/>
                      <a:pt x="672620" y="180445"/>
                    </a:cubicBezTo>
                    <a:lnTo>
                      <a:pt x="672620" y="438213"/>
                    </a:lnTo>
                    <a:cubicBezTo>
                      <a:pt x="672620" y="537870"/>
                      <a:pt x="591832" y="618658"/>
                      <a:pt x="492175" y="618658"/>
                    </a:cubicBezTo>
                    <a:lnTo>
                      <a:pt x="180445" y="618658"/>
                    </a:lnTo>
                    <a:cubicBezTo>
                      <a:pt x="80788" y="618658"/>
                      <a:pt x="0" y="537870"/>
                      <a:pt x="0" y="438213"/>
                    </a:cubicBezTo>
                    <a:lnTo>
                      <a:pt x="0" y="180445"/>
                    </a:lnTo>
                    <a:cubicBezTo>
                      <a:pt x="0" y="80788"/>
                      <a:pt x="80788" y="0"/>
                      <a:pt x="180445" y="0"/>
                    </a:cubicBezTo>
                    <a:close/>
                  </a:path>
                </a:pathLst>
              </a:custGeom>
              <a:solidFill>
                <a:srgbClr val="0033A0"/>
              </a:solidFill>
            </p:spPr>
          </p:sp>
          <p:sp>
            <p:nvSpPr>
              <p:cNvPr id="177" name="TextBox 177"/>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grpSp>
          <p:nvGrpSpPr>
            <p:cNvPr id="178" name="Group 178"/>
            <p:cNvGrpSpPr/>
            <p:nvPr/>
          </p:nvGrpSpPr>
          <p:grpSpPr>
            <a:xfrm>
              <a:off x="730457" y="370932"/>
              <a:ext cx="756904" cy="574142"/>
              <a:chOff x="0" y="0"/>
              <a:chExt cx="287697" cy="218230"/>
            </a:xfrm>
          </p:grpSpPr>
          <p:sp>
            <p:nvSpPr>
              <p:cNvPr id="179" name="Freeform 179"/>
              <p:cNvSpPr/>
              <p:nvPr/>
            </p:nvSpPr>
            <p:spPr>
              <a:xfrm>
                <a:off x="0" y="0"/>
                <a:ext cx="287697" cy="218230"/>
              </a:xfrm>
              <a:custGeom>
                <a:avLst/>
                <a:gdLst/>
                <a:ahLst/>
                <a:cxnLst/>
                <a:rect l="l" t="t" r="r" b="b"/>
                <a:pathLst>
                  <a:path w="287697" h="218230">
                    <a:moveTo>
                      <a:pt x="0" y="0"/>
                    </a:moveTo>
                    <a:lnTo>
                      <a:pt x="287697" y="0"/>
                    </a:lnTo>
                    <a:lnTo>
                      <a:pt x="287697" y="218230"/>
                    </a:lnTo>
                    <a:lnTo>
                      <a:pt x="0" y="218230"/>
                    </a:lnTo>
                    <a:close/>
                  </a:path>
                </a:pathLst>
              </a:custGeom>
              <a:solidFill>
                <a:srgbClr val="61C5D3"/>
              </a:solidFill>
            </p:spPr>
          </p:sp>
          <p:sp>
            <p:nvSpPr>
              <p:cNvPr id="180" name="TextBox 180"/>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pic>
          <p:nvPicPr>
            <p:cNvPr id="181" name="Picture 181"/>
            <p:cNvPicPr>
              <a:picLocks noChangeAspect="1"/>
            </p:cNvPicPr>
            <p:nvPr/>
          </p:nvPicPr>
          <p:blipFill>
            <a:blip r:embed="rId6"/>
            <a:srcRect/>
            <a:stretch>
              <a:fillRect/>
            </a:stretch>
          </p:blipFill>
          <p:spPr>
            <a:xfrm>
              <a:off x="881781" y="417235"/>
              <a:ext cx="482961" cy="481536"/>
            </a:xfrm>
            <a:prstGeom prst="rect">
              <a:avLst/>
            </a:prstGeom>
          </p:spPr>
        </p:pic>
        <p:grpSp>
          <p:nvGrpSpPr>
            <p:cNvPr id="182" name="Group 182"/>
            <p:cNvGrpSpPr/>
            <p:nvPr/>
          </p:nvGrpSpPr>
          <p:grpSpPr>
            <a:xfrm>
              <a:off x="0" y="370932"/>
              <a:ext cx="730457" cy="574142"/>
              <a:chOff x="0" y="0"/>
              <a:chExt cx="277645" cy="218230"/>
            </a:xfrm>
          </p:grpSpPr>
          <p:sp>
            <p:nvSpPr>
              <p:cNvPr id="183" name="Freeform 183"/>
              <p:cNvSpPr/>
              <p:nvPr/>
            </p:nvSpPr>
            <p:spPr>
              <a:xfrm>
                <a:off x="0" y="0"/>
                <a:ext cx="277645" cy="218230"/>
              </a:xfrm>
              <a:custGeom>
                <a:avLst/>
                <a:gdLst/>
                <a:ahLst/>
                <a:cxnLst/>
                <a:rect l="l" t="t" r="r" b="b"/>
                <a:pathLst>
                  <a:path w="277645" h="218230">
                    <a:moveTo>
                      <a:pt x="0" y="0"/>
                    </a:moveTo>
                    <a:lnTo>
                      <a:pt x="277645" y="0"/>
                    </a:lnTo>
                    <a:lnTo>
                      <a:pt x="277645" y="218230"/>
                    </a:lnTo>
                    <a:lnTo>
                      <a:pt x="0" y="218230"/>
                    </a:lnTo>
                    <a:close/>
                  </a:path>
                </a:pathLst>
              </a:custGeom>
              <a:solidFill>
                <a:srgbClr val="E15E32"/>
              </a:solidFill>
            </p:spPr>
          </p:sp>
          <p:sp>
            <p:nvSpPr>
              <p:cNvPr id="184" name="TextBox 184"/>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grpSp>
          <p:nvGrpSpPr>
            <p:cNvPr id="185" name="Group 185"/>
            <p:cNvGrpSpPr>
              <a:grpSpLocks noChangeAspect="1"/>
            </p:cNvGrpSpPr>
            <p:nvPr/>
          </p:nvGrpSpPr>
          <p:grpSpPr>
            <a:xfrm>
              <a:off x="106647" y="399422"/>
              <a:ext cx="517164" cy="517162"/>
              <a:chOff x="0" y="0"/>
              <a:chExt cx="6350000" cy="6349975"/>
            </a:xfrm>
          </p:grpSpPr>
          <p:sp>
            <p:nvSpPr>
              <p:cNvPr id="186" name="Freeform 186"/>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13"/>
                <a:stretch>
                  <a:fillRect t="-14893" b="-14893"/>
                </a:stretch>
              </a:blipFill>
            </p:spPr>
          </p:sp>
        </p:grpSp>
        <p:sp>
          <p:nvSpPr>
            <p:cNvPr id="187" name="TextBox 187"/>
            <p:cNvSpPr txBox="1"/>
            <p:nvPr/>
          </p:nvSpPr>
          <p:spPr>
            <a:xfrm>
              <a:off x="282433" y="994021"/>
              <a:ext cx="1004481" cy="281938"/>
            </a:xfrm>
            <a:prstGeom prst="rect">
              <a:avLst/>
            </a:prstGeom>
          </p:spPr>
          <p:txBody>
            <a:bodyPr lIns="0" tIns="0" rIns="0" bIns="0" rtlCol="0" anchor="t">
              <a:spAutoFit/>
            </a:bodyPr>
            <a:lstStyle/>
            <a:p>
              <a:pPr>
                <a:lnSpc>
                  <a:spcPts val="699"/>
                </a:lnSpc>
              </a:pPr>
              <a:r>
                <a:rPr lang="en-US" sz="499">
                  <a:solidFill>
                    <a:srgbClr val="FFFFFF"/>
                  </a:solidFill>
                  <a:latin typeface="Marcellus"/>
                </a:rPr>
                <a:t>Marie-Luce Falipou &amp; </a:t>
              </a:r>
            </a:p>
            <a:p>
              <a:pPr>
                <a:lnSpc>
                  <a:spcPts val="699"/>
                </a:lnSpc>
              </a:pPr>
              <a:r>
                <a:rPr lang="en-US" sz="499">
                  <a:solidFill>
                    <a:srgbClr val="FFFFFF"/>
                  </a:solidFill>
                  <a:latin typeface="Marcellus"/>
                </a:rPr>
                <a:t>Jenni Suutala</a:t>
              </a:r>
            </a:p>
          </p:txBody>
        </p:sp>
        <p:sp>
          <p:nvSpPr>
            <p:cNvPr id="188" name="TextBox 188"/>
            <p:cNvSpPr txBox="1"/>
            <p:nvPr/>
          </p:nvSpPr>
          <p:spPr>
            <a:xfrm>
              <a:off x="246375" y="66417"/>
              <a:ext cx="1076598" cy="120831"/>
            </a:xfrm>
            <a:prstGeom prst="rect">
              <a:avLst/>
            </a:prstGeom>
          </p:spPr>
          <p:txBody>
            <a:bodyPr lIns="0" tIns="0" rIns="0" bIns="0" rtlCol="0" anchor="t">
              <a:spAutoFit/>
            </a:bodyPr>
            <a:lstStyle/>
            <a:p>
              <a:pPr algn="ctr">
                <a:lnSpc>
                  <a:spcPts val="635"/>
                </a:lnSpc>
              </a:pPr>
              <a:r>
                <a:rPr lang="en-US" sz="453">
                  <a:solidFill>
                    <a:srgbClr val="FFFFFF"/>
                  </a:solidFill>
                  <a:latin typeface="Marcellus"/>
                </a:rPr>
                <a:t>International Relations (IR)</a:t>
              </a:r>
            </a:p>
          </p:txBody>
        </p:sp>
      </p:grpSp>
      <p:grpSp>
        <p:nvGrpSpPr>
          <p:cNvPr id="189" name="Group 189"/>
          <p:cNvGrpSpPr>
            <a:grpSpLocks noChangeAspect="1"/>
          </p:cNvGrpSpPr>
          <p:nvPr/>
        </p:nvGrpSpPr>
        <p:grpSpPr>
          <a:xfrm>
            <a:off x="3794036" y="4449257"/>
            <a:ext cx="259382" cy="328261"/>
            <a:chOff x="0" y="0"/>
            <a:chExt cx="6021070" cy="7620000"/>
          </a:xfrm>
        </p:grpSpPr>
        <p:sp>
          <p:nvSpPr>
            <p:cNvPr id="190" name="Freeform 190"/>
            <p:cNvSpPr/>
            <p:nvPr/>
          </p:nvSpPr>
          <p:spPr>
            <a:xfrm>
              <a:off x="-148720" y="-6106"/>
              <a:ext cx="6319781" cy="7632211"/>
            </a:xfrm>
            <a:custGeom>
              <a:avLst/>
              <a:gdLst/>
              <a:ahLst/>
              <a:cxnLst/>
              <a:rect l="l" t="t" r="r" b="b"/>
              <a:pathLst>
                <a:path w="6319781" h="7632211">
                  <a:moveTo>
                    <a:pt x="3159890" y="6106"/>
                  </a:moveTo>
                  <a:cubicBezTo>
                    <a:pt x="2080895" y="0"/>
                    <a:pt x="1081791" y="724844"/>
                    <a:pt x="540895" y="1906170"/>
                  </a:cubicBezTo>
                  <a:cubicBezTo>
                    <a:pt x="0" y="3087497"/>
                    <a:pt x="0" y="4544715"/>
                    <a:pt x="540895" y="5726042"/>
                  </a:cubicBezTo>
                  <a:cubicBezTo>
                    <a:pt x="1081791" y="6907368"/>
                    <a:pt x="2080895" y="7632212"/>
                    <a:pt x="3159890" y="7626106"/>
                  </a:cubicBezTo>
                  <a:cubicBezTo>
                    <a:pt x="4238885" y="7632212"/>
                    <a:pt x="5237990" y="6907368"/>
                    <a:pt x="5778885" y="5726042"/>
                  </a:cubicBezTo>
                  <a:cubicBezTo>
                    <a:pt x="6319781" y="4544715"/>
                    <a:pt x="6319781" y="3087497"/>
                    <a:pt x="5778885" y="1906170"/>
                  </a:cubicBezTo>
                  <a:cubicBezTo>
                    <a:pt x="5237990" y="724844"/>
                    <a:pt x="4238885" y="0"/>
                    <a:pt x="3159890" y="6106"/>
                  </a:cubicBezTo>
                  <a:close/>
                </a:path>
              </a:pathLst>
            </a:custGeom>
            <a:blipFill>
              <a:blip r:embed="rId10"/>
              <a:stretch>
                <a:fillRect l="223" t="-2622" r="223" b="-2622"/>
              </a:stretch>
            </a:blipFill>
          </p:spPr>
        </p:sp>
      </p:grpSp>
      <p:pic>
        <p:nvPicPr>
          <p:cNvPr id="191" name="Picture 191"/>
          <p:cNvPicPr>
            <a:picLocks noChangeAspect="1"/>
          </p:cNvPicPr>
          <p:nvPr/>
        </p:nvPicPr>
        <p:blipFill>
          <a:blip r:embed="rId3"/>
          <a:srcRect/>
          <a:stretch>
            <a:fillRect/>
          </a:stretch>
        </p:blipFill>
        <p:spPr>
          <a:xfrm>
            <a:off x="2485915" y="3533864"/>
            <a:ext cx="284456" cy="285529"/>
          </a:xfrm>
          <a:prstGeom prst="rect">
            <a:avLst/>
          </a:prstGeom>
        </p:spPr>
      </p:pic>
      <p:sp>
        <p:nvSpPr>
          <p:cNvPr id="192" name="AutoShape 192"/>
          <p:cNvSpPr/>
          <p:nvPr/>
        </p:nvSpPr>
        <p:spPr>
          <a:xfrm rot="5400000">
            <a:off x="4478593" y="686708"/>
            <a:ext cx="222136" cy="0"/>
          </a:xfrm>
          <a:prstGeom prst="line">
            <a:avLst/>
          </a:prstGeom>
          <a:ln w="38100" cap="flat">
            <a:solidFill>
              <a:srgbClr val="FFFFFF"/>
            </a:solidFill>
            <a:prstDash val="solid"/>
            <a:headEnd type="none" w="sm" len="sm"/>
            <a:tailEnd type="none" w="sm" len="sm"/>
          </a:ln>
        </p:spPr>
      </p:sp>
      <p:sp>
        <p:nvSpPr>
          <p:cNvPr id="193" name="TextBox 193"/>
          <p:cNvSpPr txBox="1"/>
          <p:nvPr/>
        </p:nvSpPr>
        <p:spPr>
          <a:xfrm>
            <a:off x="4670533" y="620126"/>
            <a:ext cx="1127350" cy="153888"/>
          </a:xfrm>
          <a:prstGeom prst="rect">
            <a:avLst/>
          </a:prstGeom>
        </p:spPr>
        <p:txBody>
          <a:bodyPr lIns="0" tIns="0" rIns="0" bIns="0" rtlCol="0" anchor="t">
            <a:spAutoFit/>
          </a:bodyPr>
          <a:lstStyle/>
          <a:p>
            <a:pPr>
              <a:lnSpc>
                <a:spcPts val="1174"/>
              </a:lnSpc>
            </a:pPr>
            <a:r>
              <a:rPr lang="en-US" sz="764" dirty="0">
                <a:solidFill>
                  <a:srgbClr val="FFFFFF"/>
                </a:solidFill>
                <a:latin typeface="Marcellus"/>
              </a:rPr>
              <a:t>Marie-Luce Falipou</a:t>
            </a:r>
          </a:p>
        </p:txBody>
      </p:sp>
      <p:grpSp>
        <p:nvGrpSpPr>
          <p:cNvPr id="194" name="Group 194"/>
          <p:cNvGrpSpPr>
            <a:grpSpLocks noChangeAspect="1"/>
          </p:cNvGrpSpPr>
          <p:nvPr/>
        </p:nvGrpSpPr>
        <p:grpSpPr>
          <a:xfrm>
            <a:off x="5727121" y="437771"/>
            <a:ext cx="397062" cy="397060"/>
            <a:chOff x="0" y="0"/>
            <a:chExt cx="6350000" cy="6349975"/>
          </a:xfrm>
        </p:grpSpPr>
        <p:sp>
          <p:nvSpPr>
            <p:cNvPr id="195" name="Freeform 195"/>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13"/>
              <a:stretch>
                <a:fillRect t="-14893" b="-14893"/>
              </a:stretch>
            </a:blipFill>
          </p:spPr>
        </p:sp>
      </p:grpSp>
      <p:grpSp>
        <p:nvGrpSpPr>
          <p:cNvPr id="196" name="Group 196"/>
          <p:cNvGrpSpPr/>
          <p:nvPr/>
        </p:nvGrpSpPr>
        <p:grpSpPr>
          <a:xfrm>
            <a:off x="1420536" y="428782"/>
            <a:ext cx="458553" cy="415037"/>
            <a:chOff x="0" y="0"/>
            <a:chExt cx="241220" cy="218328"/>
          </a:xfrm>
        </p:grpSpPr>
        <p:sp>
          <p:nvSpPr>
            <p:cNvPr id="197" name="Freeform 197"/>
            <p:cNvSpPr/>
            <p:nvPr/>
          </p:nvSpPr>
          <p:spPr>
            <a:xfrm>
              <a:off x="0" y="0"/>
              <a:ext cx="241220" cy="218328"/>
            </a:xfrm>
            <a:custGeom>
              <a:avLst/>
              <a:gdLst/>
              <a:ahLst/>
              <a:cxnLst/>
              <a:rect l="l" t="t" r="r" b="b"/>
              <a:pathLst>
                <a:path w="241220" h="218328">
                  <a:moveTo>
                    <a:pt x="0" y="0"/>
                  </a:moveTo>
                  <a:lnTo>
                    <a:pt x="241220" y="0"/>
                  </a:lnTo>
                  <a:lnTo>
                    <a:pt x="241220" y="218328"/>
                  </a:lnTo>
                  <a:lnTo>
                    <a:pt x="0" y="218328"/>
                  </a:lnTo>
                  <a:close/>
                </a:path>
              </a:pathLst>
            </a:custGeom>
            <a:solidFill>
              <a:srgbClr val="E15E32"/>
            </a:solidFill>
          </p:spPr>
        </p:sp>
        <p:sp>
          <p:nvSpPr>
            <p:cNvPr id="198" name="TextBox 198"/>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grpSp>
        <p:nvGrpSpPr>
          <p:cNvPr id="199" name="Group 199"/>
          <p:cNvGrpSpPr/>
          <p:nvPr/>
        </p:nvGrpSpPr>
        <p:grpSpPr>
          <a:xfrm>
            <a:off x="6318004" y="448925"/>
            <a:ext cx="458553" cy="415037"/>
            <a:chOff x="0" y="0"/>
            <a:chExt cx="241220" cy="218328"/>
          </a:xfrm>
        </p:grpSpPr>
        <p:sp>
          <p:nvSpPr>
            <p:cNvPr id="200" name="Freeform 200"/>
            <p:cNvSpPr/>
            <p:nvPr/>
          </p:nvSpPr>
          <p:spPr>
            <a:xfrm>
              <a:off x="0" y="0"/>
              <a:ext cx="241220" cy="218328"/>
            </a:xfrm>
            <a:custGeom>
              <a:avLst/>
              <a:gdLst/>
              <a:ahLst/>
              <a:cxnLst/>
              <a:rect l="l" t="t" r="r" b="b"/>
              <a:pathLst>
                <a:path w="241220" h="218328">
                  <a:moveTo>
                    <a:pt x="0" y="0"/>
                  </a:moveTo>
                  <a:lnTo>
                    <a:pt x="241220" y="0"/>
                  </a:lnTo>
                  <a:lnTo>
                    <a:pt x="241220" y="218328"/>
                  </a:lnTo>
                  <a:lnTo>
                    <a:pt x="0" y="218328"/>
                  </a:lnTo>
                  <a:close/>
                </a:path>
              </a:pathLst>
            </a:custGeom>
            <a:solidFill>
              <a:srgbClr val="61C5D3"/>
            </a:solidFill>
          </p:spPr>
        </p:sp>
        <p:sp>
          <p:nvSpPr>
            <p:cNvPr id="201" name="TextBox 201"/>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sp>
        <p:nvSpPr>
          <p:cNvPr id="202" name="TextBox 202"/>
          <p:cNvSpPr txBox="1"/>
          <p:nvPr/>
        </p:nvSpPr>
        <p:spPr>
          <a:xfrm>
            <a:off x="2952412" y="91245"/>
            <a:ext cx="3122116" cy="269304"/>
          </a:xfrm>
          <a:prstGeom prst="rect">
            <a:avLst/>
          </a:prstGeom>
        </p:spPr>
        <p:txBody>
          <a:bodyPr wrap="square" lIns="0" tIns="0" rIns="0" bIns="0" rtlCol="0" anchor="t">
            <a:spAutoFit/>
          </a:bodyPr>
          <a:lstStyle/>
          <a:p>
            <a:pPr algn="ctr">
              <a:lnSpc>
                <a:spcPts val="2140"/>
              </a:lnSpc>
            </a:pPr>
            <a:r>
              <a:rPr lang="en-US" sz="1528" dirty="0">
                <a:solidFill>
                  <a:srgbClr val="000000"/>
                </a:solidFill>
                <a:latin typeface="Marcellus"/>
              </a:rPr>
              <a:t>Your contact points at HR PXE</a:t>
            </a:r>
          </a:p>
        </p:txBody>
      </p:sp>
      <p:grpSp>
        <p:nvGrpSpPr>
          <p:cNvPr id="203" name="Group 203"/>
          <p:cNvGrpSpPr/>
          <p:nvPr/>
        </p:nvGrpSpPr>
        <p:grpSpPr>
          <a:xfrm>
            <a:off x="1399226" y="912610"/>
            <a:ext cx="3166173" cy="2164936"/>
            <a:chOff x="0" y="0"/>
            <a:chExt cx="1889868" cy="1292236"/>
          </a:xfrm>
        </p:grpSpPr>
        <p:sp>
          <p:nvSpPr>
            <p:cNvPr id="204" name="Freeform 204"/>
            <p:cNvSpPr/>
            <p:nvPr/>
          </p:nvSpPr>
          <p:spPr>
            <a:xfrm>
              <a:off x="0" y="0"/>
              <a:ext cx="1889868" cy="1292236"/>
            </a:xfrm>
            <a:custGeom>
              <a:avLst/>
              <a:gdLst/>
              <a:ahLst/>
              <a:cxnLst/>
              <a:rect l="l" t="t" r="r" b="b"/>
              <a:pathLst>
                <a:path w="1889868" h="1292236">
                  <a:moveTo>
                    <a:pt x="0" y="0"/>
                  </a:moveTo>
                  <a:lnTo>
                    <a:pt x="1889868" y="0"/>
                  </a:lnTo>
                  <a:lnTo>
                    <a:pt x="1889868" y="1292236"/>
                  </a:lnTo>
                  <a:lnTo>
                    <a:pt x="0" y="1292236"/>
                  </a:lnTo>
                  <a:close/>
                </a:path>
              </a:pathLst>
            </a:custGeom>
            <a:solidFill>
              <a:srgbClr val="CDD6ED"/>
            </a:solidFill>
          </p:spPr>
        </p:sp>
        <p:sp>
          <p:nvSpPr>
            <p:cNvPr id="205" name="TextBox 205"/>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grpSp>
        <p:nvGrpSpPr>
          <p:cNvPr id="206" name="Group 206"/>
          <p:cNvGrpSpPr/>
          <p:nvPr/>
        </p:nvGrpSpPr>
        <p:grpSpPr>
          <a:xfrm>
            <a:off x="1990574" y="1094478"/>
            <a:ext cx="947140" cy="871154"/>
            <a:chOff x="0" y="0"/>
            <a:chExt cx="1487361" cy="1368035"/>
          </a:xfrm>
        </p:grpSpPr>
        <p:grpSp>
          <p:nvGrpSpPr>
            <p:cNvPr id="207" name="Group 207"/>
            <p:cNvGrpSpPr/>
            <p:nvPr/>
          </p:nvGrpSpPr>
          <p:grpSpPr>
            <a:xfrm>
              <a:off x="0" y="0"/>
              <a:ext cx="1487361" cy="1368035"/>
              <a:chOff x="0" y="0"/>
              <a:chExt cx="672620" cy="618658"/>
            </a:xfrm>
          </p:grpSpPr>
          <p:sp>
            <p:nvSpPr>
              <p:cNvPr id="208" name="Freeform 208"/>
              <p:cNvSpPr/>
              <p:nvPr/>
            </p:nvSpPr>
            <p:spPr>
              <a:xfrm>
                <a:off x="0" y="0"/>
                <a:ext cx="672620" cy="618658"/>
              </a:xfrm>
              <a:custGeom>
                <a:avLst/>
                <a:gdLst/>
                <a:ahLst/>
                <a:cxnLst/>
                <a:rect l="l" t="t" r="r" b="b"/>
                <a:pathLst>
                  <a:path w="672620" h="618658">
                    <a:moveTo>
                      <a:pt x="180445" y="0"/>
                    </a:moveTo>
                    <a:lnTo>
                      <a:pt x="492175" y="0"/>
                    </a:lnTo>
                    <a:cubicBezTo>
                      <a:pt x="591832" y="0"/>
                      <a:pt x="672620" y="80788"/>
                      <a:pt x="672620" y="180445"/>
                    </a:cubicBezTo>
                    <a:lnTo>
                      <a:pt x="672620" y="438213"/>
                    </a:lnTo>
                    <a:cubicBezTo>
                      <a:pt x="672620" y="537870"/>
                      <a:pt x="591832" y="618658"/>
                      <a:pt x="492175" y="618658"/>
                    </a:cubicBezTo>
                    <a:lnTo>
                      <a:pt x="180445" y="618658"/>
                    </a:lnTo>
                    <a:cubicBezTo>
                      <a:pt x="80788" y="618658"/>
                      <a:pt x="0" y="537870"/>
                      <a:pt x="0" y="438213"/>
                    </a:cubicBezTo>
                    <a:lnTo>
                      <a:pt x="0" y="180445"/>
                    </a:lnTo>
                    <a:cubicBezTo>
                      <a:pt x="0" y="80788"/>
                      <a:pt x="80788" y="0"/>
                      <a:pt x="180445" y="0"/>
                    </a:cubicBezTo>
                    <a:close/>
                  </a:path>
                </a:pathLst>
              </a:custGeom>
              <a:solidFill>
                <a:srgbClr val="0033A0"/>
              </a:solidFill>
            </p:spPr>
          </p:sp>
          <p:sp>
            <p:nvSpPr>
              <p:cNvPr id="209" name="TextBox 209"/>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grpSp>
          <p:nvGrpSpPr>
            <p:cNvPr id="210" name="Group 210"/>
            <p:cNvGrpSpPr/>
            <p:nvPr/>
          </p:nvGrpSpPr>
          <p:grpSpPr>
            <a:xfrm>
              <a:off x="730457" y="342077"/>
              <a:ext cx="756904" cy="574142"/>
              <a:chOff x="0" y="0"/>
              <a:chExt cx="287697" cy="218230"/>
            </a:xfrm>
          </p:grpSpPr>
          <p:sp>
            <p:nvSpPr>
              <p:cNvPr id="211" name="Freeform 211"/>
              <p:cNvSpPr/>
              <p:nvPr/>
            </p:nvSpPr>
            <p:spPr>
              <a:xfrm>
                <a:off x="0" y="0"/>
                <a:ext cx="287697" cy="218230"/>
              </a:xfrm>
              <a:custGeom>
                <a:avLst/>
                <a:gdLst/>
                <a:ahLst/>
                <a:cxnLst/>
                <a:rect l="l" t="t" r="r" b="b"/>
                <a:pathLst>
                  <a:path w="287697" h="218230">
                    <a:moveTo>
                      <a:pt x="0" y="0"/>
                    </a:moveTo>
                    <a:lnTo>
                      <a:pt x="287697" y="0"/>
                    </a:lnTo>
                    <a:lnTo>
                      <a:pt x="287697" y="218230"/>
                    </a:lnTo>
                    <a:lnTo>
                      <a:pt x="0" y="218230"/>
                    </a:lnTo>
                    <a:close/>
                  </a:path>
                </a:pathLst>
              </a:custGeom>
              <a:solidFill>
                <a:srgbClr val="61C5D3"/>
              </a:solidFill>
            </p:spPr>
          </p:sp>
          <p:sp>
            <p:nvSpPr>
              <p:cNvPr id="212" name="TextBox 212"/>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pic>
          <p:nvPicPr>
            <p:cNvPr id="213" name="Picture 213"/>
            <p:cNvPicPr>
              <a:picLocks noChangeAspect="1"/>
            </p:cNvPicPr>
            <p:nvPr/>
          </p:nvPicPr>
          <p:blipFill>
            <a:blip r:embed="rId14"/>
            <a:srcRect/>
            <a:stretch>
              <a:fillRect/>
            </a:stretch>
          </p:blipFill>
          <p:spPr>
            <a:xfrm>
              <a:off x="857457" y="418041"/>
              <a:ext cx="464587" cy="466007"/>
            </a:xfrm>
            <a:prstGeom prst="rect">
              <a:avLst/>
            </a:prstGeom>
          </p:spPr>
        </p:pic>
        <p:grpSp>
          <p:nvGrpSpPr>
            <p:cNvPr id="214" name="Group 214"/>
            <p:cNvGrpSpPr/>
            <p:nvPr/>
          </p:nvGrpSpPr>
          <p:grpSpPr>
            <a:xfrm>
              <a:off x="0" y="342077"/>
              <a:ext cx="730457" cy="574142"/>
              <a:chOff x="0" y="0"/>
              <a:chExt cx="277645" cy="218230"/>
            </a:xfrm>
          </p:grpSpPr>
          <p:sp>
            <p:nvSpPr>
              <p:cNvPr id="215" name="Freeform 215"/>
              <p:cNvSpPr/>
              <p:nvPr/>
            </p:nvSpPr>
            <p:spPr>
              <a:xfrm>
                <a:off x="0" y="0"/>
                <a:ext cx="277645" cy="218230"/>
              </a:xfrm>
              <a:custGeom>
                <a:avLst/>
                <a:gdLst/>
                <a:ahLst/>
                <a:cxnLst/>
                <a:rect l="l" t="t" r="r" b="b"/>
                <a:pathLst>
                  <a:path w="277645" h="218230">
                    <a:moveTo>
                      <a:pt x="0" y="0"/>
                    </a:moveTo>
                    <a:lnTo>
                      <a:pt x="277645" y="0"/>
                    </a:lnTo>
                    <a:lnTo>
                      <a:pt x="277645" y="218230"/>
                    </a:lnTo>
                    <a:lnTo>
                      <a:pt x="0" y="218230"/>
                    </a:lnTo>
                    <a:close/>
                  </a:path>
                </a:pathLst>
              </a:custGeom>
              <a:solidFill>
                <a:srgbClr val="E15E32"/>
              </a:solidFill>
            </p:spPr>
          </p:sp>
          <p:sp>
            <p:nvSpPr>
              <p:cNvPr id="216" name="TextBox 216"/>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grpSp>
          <p:nvGrpSpPr>
            <p:cNvPr id="217" name="Group 217"/>
            <p:cNvGrpSpPr>
              <a:grpSpLocks noChangeAspect="1"/>
            </p:cNvGrpSpPr>
            <p:nvPr/>
          </p:nvGrpSpPr>
          <p:grpSpPr>
            <a:xfrm>
              <a:off x="163603" y="363974"/>
              <a:ext cx="423216" cy="535603"/>
              <a:chOff x="0" y="0"/>
              <a:chExt cx="6021070" cy="7620000"/>
            </a:xfrm>
          </p:grpSpPr>
          <p:sp>
            <p:nvSpPr>
              <p:cNvPr id="218" name="Freeform 218"/>
              <p:cNvSpPr/>
              <p:nvPr/>
            </p:nvSpPr>
            <p:spPr>
              <a:xfrm>
                <a:off x="-148720" y="-6106"/>
                <a:ext cx="6319781" cy="7632211"/>
              </a:xfrm>
              <a:custGeom>
                <a:avLst/>
                <a:gdLst/>
                <a:ahLst/>
                <a:cxnLst/>
                <a:rect l="l" t="t" r="r" b="b"/>
                <a:pathLst>
                  <a:path w="6319781" h="7632211">
                    <a:moveTo>
                      <a:pt x="3159890" y="6106"/>
                    </a:moveTo>
                    <a:cubicBezTo>
                      <a:pt x="2080895" y="0"/>
                      <a:pt x="1081791" y="724844"/>
                      <a:pt x="540895" y="1906170"/>
                    </a:cubicBezTo>
                    <a:cubicBezTo>
                      <a:pt x="0" y="3087497"/>
                      <a:pt x="0" y="4544715"/>
                      <a:pt x="540895" y="5726042"/>
                    </a:cubicBezTo>
                    <a:cubicBezTo>
                      <a:pt x="1081791" y="6907368"/>
                      <a:pt x="2080895" y="7632212"/>
                      <a:pt x="3159890" y="7626106"/>
                    </a:cubicBezTo>
                    <a:cubicBezTo>
                      <a:pt x="4238885" y="7632212"/>
                      <a:pt x="5237990" y="6907368"/>
                      <a:pt x="5778885" y="5726042"/>
                    </a:cubicBezTo>
                    <a:cubicBezTo>
                      <a:pt x="6319781" y="4544715"/>
                      <a:pt x="6319781" y="3087497"/>
                      <a:pt x="5778885" y="1906170"/>
                    </a:cubicBezTo>
                    <a:cubicBezTo>
                      <a:pt x="5237990" y="724844"/>
                      <a:pt x="4238885" y="0"/>
                      <a:pt x="3159890" y="6106"/>
                    </a:cubicBezTo>
                    <a:close/>
                  </a:path>
                </a:pathLst>
              </a:custGeom>
              <a:blipFill>
                <a:blip r:embed="rId5"/>
                <a:stretch>
                  <a:fillRect l="223" t="-9359" r="223" b="-9359"/>
                </a:stretch>
              </a:blipFill>
            </p:spPr>
          </p:sp>
        </p:grpSp>
        <p:sp>
          <p:nvSpPr>
            <p:cNvPr id="219" name="TextBox 219"/>
            <p:cNvSpPr txBox="1"/>
            <p:nvPr/>
          </p:nvSpPr>
          <p:spPr>
            <a:xfrm>
              <a:off x="247304" y="947969"/>
              <a:ext cx="992755" cy="281938"/>
            </a:xfrm>
            <a:prstGeom prst="rect">
              <a:avLst/>
            </a:prstGeom>
          </p:spPr>
          <p:txBody>
            <a:bodyPr lIns="0" tIns="0" rIns="0" bIns="0" rtlCol="0" anchor="t">
              <a:spAutoFit/>
            </a:bodyPr>
            <a:lstStyle/>
            <a:p>
              <a:pPr>
                <a:lnSpc>
                  <a:spcPts val="699"/>
                </a:lnSpc>
              </a:pPr>
              <a:r>
                <a:rPr lang="en-US" sz="499">
                  <a:solidFill>
                    <a:srgbClr val="FFFFFF"/>
                  </a:solidFill>
                  <a:latin typeface="Marcellus"/>
                </a:rPr>
                <a:t>Anne-Laure Tantot &amp; </a:t>
              </a:r>
            </a:p>
            <a:p>
              <a:pPr>
                <a:lnSpc>
                  <a:spcPts val="699"/>
                </a:lnSpc>
              </a:pPr>
              <a:r>
                <a:rPr lang="en-US" sz="499">
                  <a:solidFill>
                    <a:srgbClr val="FFFFFF"/>
                  </a:solidFill>
                  <a:latin typeface="Marcellus"/>
                </a:rPr>
                <a:t>Céline Delieutraz</a:t>
              </a:r>
            </a:p>
          </p:txBody>
        </p:sp>
        <p:sp>
          <p:nvSpPr>
            <p:cNvPr id="220" name="TextBox 220"/>
            <p:cNvSpPr txBox="1"/>
            <p:nvPr/>
          </p:nvSpPr>
          <p:spPr>
            <a:xfrm>
              <a:off x="232515" y="61183"/>
              <a:ext cx="1041374" cy="241661"/>
            </a:xfrm>
            <a:prstGeom prst="rect">
              <a:avLst/>
            </a:prstGeom>
          </p:spPr>
          <p:txBody>
            <a:bodyPr wrap="square" lIns="0" tIns="0" rIns="0" bIns="0" rtlCol="0" anchor="t">
              <a:spAutoFit/>
            </a:bodyPr>
            <a:lstStyle/>
            <a:p>
              <a:pPr algn="ctr">
                <a:lnSpc>
                  <a:spcPts val="599"/>
                </a:lnSpc>
              </a:pPr>
              <a:r>
                <a:rPr lang="en-US" sz="428" dirty="0">
                  <a:solidFill>
                    <a:srgbClr val="FFFFFF"/>
                  </a:solidFill>
                  <a:latin typeface="Marcellus"/>
                </a:rPr>
                <a:t>Accelerators and Technology (ATS)</a:t>
              </a:r>
            </a:p>
          </p:txBody>
        </p:sp>
      </p:grpSp>
      <p:grpSp>
        <p:nvGrpSpPr>
          <p:cNvPr id="221" name="Group 221"/>
          <p:cNvGrpSpPr/>
          <p:nvPr/>
        </p:nvGrpSpPr>
        <p:grpSpPr>
          <a:xfrm>
            <a:off x="3027364" y="1094478"/>
            <a:ext cx="947140" cy="871154"/>
            <a:chOff x="0" y="0"/>
            <a:chExt cx="1487361" cy="1368035"/>
          </a:xfrm>
        </p:grpSpPr>
        <p:grpSp>
          <p:nvGrpSpPr>
            <p:cNvPr id="222" name="Group 222"/>
            <p:cNvGrpSpPr/>
            <p:nvPr/>
          </p:nvGrpSpPr>
          <p:grpSpPr>
            <a:xfrm>
              <a:off x="0" y="0"/>
              <a:ext cx="1487361" cy="1368035"/>
              <a:chOff x="0" y="0"/>
              <a:chExt cx="672620" cy="618658"/>
            </a:xfrm>
          </p:grpSpPr>
          <p:sp>
            <p:nvSpPr>
              <p:cNvPr id="223" name="Freeform 223"/>
              <p:cNvSpPr/>
              <p:nvPr/>
            </p:nvSpPr>
            <p:spPr>
              <a:xfrm>
                <a:off x="0" y="0"/>
                <a:ext cx="672620" cy="618658"/>
              </a:xfrm>
              <a:custGeom>
                <a:avLst/>
                <a:gdLst/>
                <a:ahLst/>
                <a:cxnLst/>
                <a:rect l="l" t="t" r="r" b="b"/>
                <a:pathLst>
                  <a:path w="672620" h="618658">
                    <a:moveTo>
                      <a:pt x="180445" y="0"/>
                    </a:moveTo>
                    <a:lnTo>
                      <a:pt x="492175" y="0"/>
                    </a:lnTo>
                    <a:cubicBezTo>
                      <a:pt x="591832" y="0"/>
                      <a:pt x="672620" y="80788"/>
                      <a:pt x="672620" y="180445"/>
                    </a:cubicBezTo>
                    <a:lnTo>
                      <a:pt x="672620" y="438213"/>
                    </a:lnTo>
                    <a:cubicBezTo>
                      <a:pt x="672620" y="537870"/>
                      <a:pt x="591832" y="618658"/>
                      <a:pt x="492175" y="618658"/>
                    </a:cubicBezTo>
                    <a:lnTo>
                      <a:pt x="180445" y="618658"/>
                    </a:lnTo>
                    <a:cubicBezTo>
                      <a:pt x="80788" y="618658"/>
                      <a:pt x="0" y="537870"/>
                      <a:pt x="0" y="438213"/>
                    </a:cubicBezTo>
                    <a:lnTo>
                      <a:pt x="0" y="180445"/>
                    </a:lnTo>
                    <a:cubicBezTo>
                      <a:pt x="0" y="80788"/>
                      <a:pt x="80788" y="0"/>
                      <a:pt x="180445" y="0"/>
                    </a:cubicBezTo>
                    <a:close/>
                  </a:path>
                </a:pathLst>
              </a:custGeom>
              <a:solidFill>
                <a:srgbClr val="0033A0"/>
              </a:solidFill>
            </p:spPr>
          </p:sp>
          <p:sp>
            <p:nvSpPr>
              <p:cNvPr id="224" name="TextBox 224"/>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grpSp>
          <p:nvGrpSpPr>
            <p:cNvPr id="225" name="Group 225"/>
            <p:cNvGrpSpPr/>
            <p:nvPr/>
          </p:nvGrpSpPr>
          <p:grpSpPr>
            <a:xfrm>
              <a:off x="730457" y="342077"/>
              <a:ext cx="756904" cy="574142"/>
              <a:chOff x="0" y="0"/>
              <a:chExt cx="287697" cy="218230"/>
            </a:xfrm>
          </p:grpSpPr>
          <p:sp>
            <p:nvSpPr>
              <p:cNvPr id="226" name="Freeform 226"/>
              <p:cNvSpPr/>
              <p:nvPr/>
            </p:nvSpPr>
            <p:spPr>
              <a:xfrm>
                <a:off x="0" y="0"/>
                <a:ext cx="287697" cy="218230"/>
              </a:xfrm>
              <a:custGeom>
                <a:avLst/>
                <a:gdLst/>
                <a:ahLst/>
                <a:cxnLst/>
                <a:rect l="l" t="t" r="r" b="b"/>
                <a:pathLst>
                  <a:path w="287697" h="218230">
                    <a:moveTo>
                      <a:pt x="0" y="0"/>
                    </a:moveTo>
                    <a:lnTo>
                      <a:pt x="287697" y="0"/>
                    </a:lnTo>
                    <a:lnTo>
                      <a:pt x="287697" y="218230"/>
                    </a:lnTo>
                    <a:lnTo>
                      <a:pt x="0" y="218230"/>
                    </a:lnTo>
                    <a:close/>
                  </a:path>
                </a:pathLst>
              </a:custGeom>
              <a:solidFill>
                <a:srgbClr val="61C5D3"/>
              </a:solidFill>
            </p:spPr>
          </p:sp>
          <p:sp>
            <p:nvSpPr>
              <p:cNvPr id="227" name="TextBox 227"/>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pic>
          <p:nvPicPr>
            <p:cNvPr id="228" name="Picture 228"/>
            <p:cNvPicPr>
              <a:picLocks noChangeAspect="1"/>
            </p:cNvPicPr>
            <p:nvPr/>
          </p:nvPicPr>
          <p:blipFill>
            <a:blip r:embed="rId15"/>
            <a:srcRect/>
            <a:stretch>
              <a:fillRect/>
            </a:stretch>
          </p:blipFill>
          <p:spPr>
            <a:xfrm>
              <a:off x="819114" y="418041"/>
              <a:ext cx="508927" cy="512040"/>
            </a:xfrm>
            <a:prstGeom prst="rect">
              <a:avLst/>
            </a:prstGeom>
          </p:spPr>
        </p:pic>
        <p:grpSp>
          <p:nvGrpSpPr>
            <p:cNvPr id="229" name="Group 229"/>
            <p:cNvGrpSpPr/>
            <p:nvPr/>
          </p:nvGrpSpPr>
          <p:grpSpPr>
            <a:xfrm>
              <a:off x="1101" y="342077"/>
              <a:ext cx="730457" cy="574142"/>
              <a:chOff x="0" y="0"/>
              <a:chExt cx="277645" cy="218230"/>
            </a:xfrm>
          </p:grpSpPr>
          <p:sp>
            <p:nvSpPr>
              <p:cNvPr id="230" name="Freeform 230"/>
              <p:cNvSpPr/>
              <p:nvPr/>
            </p:nvSpPr>
            <p:spPr>
              <a:xfrm>
                <a:off x="0" y="0"/>
                <a:ext cx="277645" cy="218230"/>
              </a:xfrm>
              <a:custGeom>
                <a:avLst/>
                <a:gdLst/>
                <a:ahLst/>
                <a:cxnLst/>
                <a:rect l="l" t="t" r="r" b="b"/>
                <a:pathLst>
                  <a:path w="277645" h="218230">
                    <a:moveTo>
                      <a:pt x="0" y="0"/>
                    </a:moveTo>
                    <a:lnTo>
                      <a:pt x="277645" y="0"/>
                    </a:lnTo>
                    <a:lnTo>
                      <a:pt x="277645" y="218230"/>
                    </a:lnTo>
                    <a:lnTo>
                      <a:pt x="0" y="218230"/>
                    </a:lnTo>
                    <a:close/>
                  </a:path>
                </a:pathLst>
              </a:custGeom>
              <a:solidFill>
                <a:srgbClr val="E15E32"/>
              </a:solidFill>
            </p:spPr>
          </p:sp>
          <p:sp>
            <p:nvSpPr>
              <p:cNvPr id="231" name="TextBox 231"/>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grpSp>
          <p:nvGrpSpPr>
            <p:cNvPr id="232" name="Group 232"/>
            <p:cNvGrpSpPr>
              <a:grpSpLocks noChangeAspect="1"/>
            </p:cNvGrpSpPr>
            <p:nvPr/>
          </p:nvGrpSpPr>
          <p:grpSpPr>
            <a:xfrm>
              <a:off x="95130" y="382478"/>
              <a:ext cx="530586" cy="530584"/>
              <a:chOff x="0" y="0"/>
              <a:chExt cx="6350000" cy="6349975"/>
            </a:xfrm>
          </p:grpSpPr>
          <p:sp>
            <p:nvSpPr>
              <p:cNvPr id="233" name="Freeform 233"/>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11"/>
                <a:stretch>
                  <a:fillRect t="-16428" b="-16428"/>
                </a:stretch>
              </a:blipFill>
            </p:spPr>
          </p:sp>
        </p:grpSp>
        <p:sp>
          <p:nvSpPr>
            <p:cNvPr id="234" name="TextBox 234"/>
            <p:cNvSpPr txBox="1"/>
            <p:nvPr/>
          </p:nvSpPr>
          <p:spPr>
            <a:xfrm>
              <a:off x="247304" y="947969"/>
              <a:ext cx="789243" cy="281938"/>
            </a:xfrm>
            <a:prstGeom prst="rect">
              <a:avLst/>
            </a:prstGeom>
          </p:spPr>
          <p:txBody>
            <a:bodyPr lIns="0" tIns="0" rIns="0" bIns="0" rtlCol="0" anchor="t">
              <a:spAutoFit/>
            </a:bodyPr>
            <a:lstStyle/>
            <a:p>
              <a:pPr>
                <a:lnSpc>
                  <a:spcPts val="699"/>
                </a:lnSpc>
              </a:pPr>
              <a:r>
                <a:rPr lang="en-US" sz="499">
                  <a:solidFill>
                    <a:srgbClr val="FFFFFF"/>
                  </a:solidFill>
                  <a:latin typeface="Marcellus"/>
                </a:rPr>
                <a:t>Aurélie Choy &amp; </a:t>
              </a:r>
            </a:p>
            <a:p>
              <a:pPr>
                <a:lnSpc>
                  <a:spcPts val="699"/>
                </a:lnSpc>
              </a:pPr>
              <a:r>
                <a:rPr lang="en-US" sz="499">
                  <a:solidFill>
                    <a:srgbClr val="FFFFFF"/>
                  </a:solidFill>
                  <a:latin typeface="Marcellus"/>
                </a:rPr>
                <a:t>Oxana Goponova</a:t>
              </a:r>
            </a:p>
          </p:txBody>
        </p:sp>
        <p:sp>
          <p:nvSpPr>
            <p:cNvPr id="235" name="TextBox 235"/>
            <p:cNvSpPr txBox="1"/>
            <p:nvPr/>
          </p:nvSpPr>
          <p:spPr>
            <a:xfrm>
              <a:off x="420599" y="101985"/>
              <a:ext cx="547836" cy="322215"/>
            </a:xfrm>
            <a:prstGeom prst="rect">
              <a:avLst/>
            </a:prstGeom>
          </p:spPr>
          <p:txBody>
            <a:bodyPr lIns="0" tIns="0" rIns="0" bIns="0" rtlCol="0" anchor="t">
              <a:spAutoFit/>
            </a:bodyPr>
            <a:lstStyle/>
            <a:p>
              <a:pPr algn="ctr">
                <a:lnSpc>
                  <a:spcPts val="799"/>
                </a:lnSpc>
              </a:pPr>
              <a:r>
                <a:rPr lang="en-US" sz="571">
                  <a:solidFill>
                    <a:srgbClr val="FFFFFF"/>
                  </a:solidFill>
                  <a:latin typeface="Marcellus"/>
                </a:rPr>
                <a:t>Beams (BE)</a:t>
              </a:r>
            </a:p>
          </p:txBody>
        </p:sp>
      </p:grpSp>
      <p:grpSp>
        <p:nvGrpSpPr>
          <p:cNvPr id="236" name="Group 236"/>
          <p:cNvGrpSpPr/>
          <p:nvPr/>
        </p:nvGrpSpPr>
        <p:grpSpPr>
          <a:xfrm>
            <a:off x="1471220" y="2046505"/>
            <a:ext cx="947140" cy="871154"/>
            <a:chOff x="0" y="0"/>
            <a:chExt cx="1487361" cy="1368035"/>
          </a:xfrm>
        </p:grpSpPr>
        <p:grpSp>
          <p:nvGrpSpPr>
            <p:cNvPr id="237" name="Group 237"/>
            <p:cNvGrpSpPr/>
            <p:nvPr/>
          </p:nvGrpSpPr>
          <p:grpSpPr>
            <a:xfrm>
              <a:off x="0" y="0"/>
              <a:ext cx="1487361" cy="1368035"/>
              <a:chOff x="0" y="0"/>
              <a:chExt cx="672620" cy="618658"/>
            </a:xfrm>
          </p:grpSpPr>
          <p:sp>
            <p:nvSpPr>
              <p:cNvPr id="238" name="Freeform 238"/>
              <p:cNvSpPr/>
              <p:nvPr/>
            </p:nvSpPr>
            <p:spPr>
              <a:xfrm>
                <a:off x="0" y="0"/>
                <a:ext cx="672620" cy="618658"/>
              </a:xfrm>
              <a:custGeom>
                <a:avLst/>
                <a:gdLst/>
                <a:ahLst/>
                <a:cxnLst/>
                <a:rect l="l" t="t" r="r" b="b"/>
                <a:pathLst>
                  <a:path w="672620" h="618658">
                    <a:moveTo>
                      <a:pt x="180445" y="0"/>
                    </a:moveTo>
                    <a:lnTo>
                      <a:pt x="492175" y="0"/>
                    </a:lnTo>
                    <a:cubicBezTo>
                      <a:pt x="591832" y="0"/>
                      <a:pt x="672620" y="80788"/>
                      <a:pt x="672620" y="180445"/>
                    </a:cubicBezTo>
                    <a:lnTo>
                      <a:pt x="672620" y="438213"/>
                    </a:lnTo>
                    <a:cubicBezTo>
                      <a:pt x="672620" y="537870"/>
                      <a:pt x="591832" y="618658"/>
                      <a:pt x="492175" y="618658"/>
                    </a:cubicBezTo>
                    <a:lnTo>
                      <a:pt x="180445" y="618658"/>
                    </a:lnTo>
                    <a:cubicBezTo>
                      <a:pt x="80788" y="618658"/>
                      <a:pt x="0" y="537870"/>
                      <a:pt x="0" y="438213"/>
                    </a:cubicBezTo>
                    <a:lnTo>
                      <a:pt x="0" y="180445"/>
                    </a:lnTo>
                    <a:cubicBezTo>
                      <a:pt x="0" y="80788"/>
                      <a:pt x="80788" y="0"/>
                      <a:pt x="180445" y="0"/>
                    </a:cubicBezTo>
                    <a:close/>
                  </a:path>
                </a:pathLst>
              </a:custGeom>
              <a:solidFill>
                <a:srgbClr val="0033A0"/>
              </a:solidFill>
            </p:spPr>
          </p:sp>
          <p:sp>
            <p:nvSpPr>
              <p:cNvPr id="239" name="TextBox 239"/>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grpSp>
          <p:nvGrpSpPr>
            <p:cNvPr id="240" name="Group 240"/>
            <p:cNvGrpSpPr/>
            <p:nvPr/>
          </p:nvGrpSpPr>
          <p:grpSpPr>
            <a:xfrm>
              <a:off x="730457" y="350249"/>
              <a:ext cx="756904" cy="574142"/>
              <a:chOff x="0" y="0"/>
              <a:chExt cx="287697" cy="218230"/>
            </a:xfrm>
          </p:grpSpPr>
          <p:sp>
            <p:nvSpPr>
              <p:cNvPr id="241" name="Freeform 241"/>
              <p:cNvSpPr/>
              <p:nvPr/>
            </p:nvSpPr>
            <p:spPr>
              <a:xfrm>
                <a:off x="0" y="0"/>
                <a:ext cx="287697" cy="218230"/>
              </a:xfrm>
              <a:custGeom>
                <a:avLst/>
                <a:gdLst/>
                <a:ahLst/>
                <a:cxnLst/>
                <a:rect l="l" t="t" r="r" b="b"/>
                <a:pathLst>
                  <a:path w="287697" h="218230">
                    <a:moveTo>
                      <a:pt x="0" y="0"/>
                    </a:moveTo>
                    <a:lnTo>
                      <a:pt x="287697" y="0"/>
                    </a:lnTo>
                    <a:lnTo>
                      <a:pt x="287697" y="218230"/>
                    </a:lnTo>
                    <a:lnTo>
                      <a:pt x="0" y="218230"/>
                    </a:lnTo>
                    <a:close/>
                  </a:path>
                </a:pathLst>
              </a:custGeom>
              <a:solidFill>
                <a:srgbClr val="61C5D3"/>
              </a:solidFill>
            </p:spPr>
          </p:sp>
          <p:sp>
            <p:nvSpPr>
              <p:cNvPr id="242" name="TextBox 242"/>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pic>
          <p:nvPicPr>
            <p:cNvPr id="243" name="Picture 243"/>
            <p:cNvPicPr>
              <a:picLocks noChangeAspect="1"/>
            </p:cNvPicPr>
            <p:nvPr/>
          </p:nvPicPr>
          <p:blipFill>
            <a:blip r:embed="rId15"/>
            <a:srcRect/>
            <a:stretch>
              <a:fillRect/>
            </a:stretch>
          </p:blipFill>
          <p:spPr>
            <a:xfrm>
              <a:off x="819114" y="418041"/>
              <a:ext cx="508927" cy="512040"/>
            </a:xfrm>
            <a:prstGeom prst="rect">
              <a:avLst/>
            </a:prstGeom>
          </p:spPr>
        </p:pic>
        <p:grpSp>
          <p:nvGrpSpPr>
            <p:cNvPr id="244" name="Group 244"/>
            <p:cNvGrpSpPr/>
            <p:nvPr/>
          </p:nvGrpSpPr>
          <p:grpSpPr>
            <a:xfrm>
              <a:off x="0" y="350249"/>
              <a:ext cx="730457" cy="574142"/>
              <a:chOff x="0" y="0"/>
              <a:chExt cx="277645" cy="218230"/>
            </a:xfrm>
          </p:grpSpPr>
          <p:sp>
            <p:nvSpPr>
              <p:cNvPr id="245" name="Freeform 245"/>
              <p:cNvSpPr/>
              <p:nvPr/>
            </p:nvSpPr>
            <p:spPr>
              <a:xfrm>
                <a:off x="0" y="0"/>
                <a:ext cx="277645" cy="218230"/>
              </a:xfrm>
              <a:custGeom>
                <a:avLst/>
                <a:gdLst/>
                <a:ahLst/>
                <a:cxnLst/>
                <a:rect l="l" t="t" r="r" b="b"/>
                <a:pathLst>
                  <a:path w="277645" h="218230">
                    <a:moveTo>
                      <a:pt x="0" y="0"/>
                    </a:moveTo>
                    <a:lnTo>
                      <a:pt x="277645" y="0"/>
                    </a:lnTo>
                    <a:lnTo>
                      <a:pt x="277645" y="218230"/>
                    </a:lnTo>
                    <a:lnTo>
                      <a:pt x="0" y="218230"/>
                    </a:lnTo>
                    <a:close/>
                  </a:path>
                </a:pathLst>
              </a:custGeom>
              <a:solidFill>
                <a:srgbClr val="E15E32"/>
              </a:solidFill>
            </p:spPr>
          </p:sp>
          <p:sp>
            <p:nvSpPr>
              <p:cNvPr id="246" name="TextBox 246"/>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pic>
          <p:nvPicPr>
            <p:cNvPr id="247" name="Picture 247"/>
            <p:cNvPicPr>
              <a:picLocks noChangeAspect="1"/>
            </p:cNvPicPr>
            <p:nvPr/>
          </p:nvPicPr>
          <p:blipFill>
            <a:blip r:embed="rId16" cstate="email">
              <a:extLst>
                <a:ext uri="{28A0092B-C50C-407E-A947-70E740481C1C}">
                  <a14:useLocalDpi xmlns:a14="http://schemas.microsoft.com/office/drawing/2010/main" val="0"/>
                </a:ext>
                <a:ext uri="{96DAC541-7B7A-43D3-8B79-37D633B846F1}">
                  <asvg:svgBlip xmlns="" xmlns:asvg="http://schemas.microsoft.com/office/drawing/2016/SVG/main" r:embed="rId17"/>
                </a:ext>
              </a:extLst>
            </a:blip>
            <a:srcRect/>
            <a:stretch>
              <a:fillRect/>
            </a:stretch>
          </p:blipFill>
          <p:spPr>
            <a:xfrm>
              <a:off x="135270" y="442235"/>
              <a:ext cx="413382" cy="413382"/>
            </a:xfrm>
            <a:prstGeom prst="rect">
              <a:avLst/>
            </a:prstGeom>
          </p:spPr>
        </p:pic>
        <p:sp>
          <p:nvSpPr>
            <p:cNvPr id="248" name="TextBox 248"/>
            <p:cNvSpPr txBox="1"/>
            <p:nvPr/>
          </p:nvSpPr>
          <p:spPr>
            <a:xfrm>
              <a:off x="135272" y="957926"/>
              <a:ext cx="1217956" cy="241661"/>
            </a:xfrm>
            <a:prstGeom prst="rect">
              <a:avLst/>
            </a:prstGeom>
          </p:spPr>
          <p:txBody>
            <a:bodyPr lIns="0" tIns="0" rIns="0" bIns="0" rtlCol="0" anchor="t">
              <a:spAutoFit/>
            </a:bodyPr>
            <a:lstStyle/>
            <a:p>
              <a:pPr>
                <a:lnSpc>
                  <a:spcPts val="599"/>
                </a:lnSpc>
              </a:pPr>
              <a:r>
                <a:rPr lang="en-US" sz="428">
                  <a:solidFill>
                    <a:srgbClr val="FFFFFF"/>
                  </a:solidFill>
                  <a:latin typeface="Marcellus"/>
                </a:rPr>
                <a:t>Katharine Thomas-Chevreux &amp; </a:t>
              </a:r>
            </a:p>
            <a:p>
              <a:pPr>
                <a:lnSpc>
                  <a:spcPts val="599"/>
                </a:lnSpc>
              </a:pPr>
              <a:r>
                <a:rPr lang="en-US" sz="428">
                  <a:solidFill>
                    <a:srgbClr val="FFFFFF"/>
                  </a:solidFill>
                  <a:latin typeface="Marcellus"/>
                </a:rPr>
                <a:t>Oxana Goponova</a:t>
              </a:r>
            </a:p>
          </p:txBody>
        </p:sp>
        <p:sp>
          <p:nvSpPr>
            <p:cNvPr id="249" name="TextBox 249"/>
            <p:cNvSpPr txBox="1"/>
            <p:nvPr/>
          </p:nvSpPr>
          <p:spPr>
            <a:xfrm>
              <a:off x="320057" y="61183"/>
              <a:ext cx="848382" cy="322215"/>
            </a:xfrm>
            <a:prstGeom prst="rect">
              <a:avLst/>
            </a:prstGeom>
          </p:spPr>
          <p:txBody>
            <a:bodyPr lIns="0" tIns="0" rIns="0" bIns="0" rtlCol="0" anchor="t">
              <a:spAutoFit/>
            </a:bodyPr>
            <a:lstStyle/>
            <a:p>
              <a:pPr algn="ctr">
                <a:lnSpc>
                  <a:spcPts val="799"/>
                </a:lnSpc>
              </a:pPr>
              <a:r>
                <a:rPr lang="en-US" sz="571">
                  <a:solidFill>
                    <a:srgbClr val="FFFFFF"/>
                  </a:solidFill>
                  <a:latin typeface="Marcellus"/>
                </a:rPr>
                <a:t>Engineering (EN)</a:t>
              </a:r>
            </a:p>
          </p:txBody>
        </p:sp>
      </p:grpSp>
      <p:grpSp>
        <p:nvGrpSpPr>
          <p:cNvPr id="250" name="Group 250"/>
          <p:cNvGrpSpPr/>
          <p:nvPr/>
        </p:nvGrpSpPr>
        <p:grpSpPr>
          <a:xfrm>
            <a:off x="2522081" y="2046505"/>
            <a:ext cx="947140" cy="871154"/>
            <a:chOff x="0" y="0"/>
            <a:chExt cx="1487361" cy="1368035"/>
          </a:xfrm>
        </p:grpSpPr>
        <p:grpSp>
          <p:nvGrpSpPr>
            <p:cNvPr id="251" name="Group 251"/>
            <p:cNvGrpSpPr/>
            <p:nvPr/>
          </p:nvGrpSpPr>
          <p:grpSpPr>
            <a:xfrm>
              <a:off x="0" y="0"/>
              <a:ext cx="1487361" cy="1368035"/>
              <a:chOff x="0" y="0"/>
              <a:chExt cx="672620" cy="618658"/>
            </a:xfrm>
          </p:grpSpPr>
          <p:sp>
            <p:nvSpPr>
              <p:cNvPr id="252" name="Freeform 252"/>
              <p:cNvSpPr/>
              <p:nvPr/>
            </p:nvSpPr>
            <p:spPr>
              <a:xfrm>
                <a:off x="0" y="0"/>
                <a:ext cx="672620" cy="618658"/>
              </a:xfrm>
              <a:custGeom>
                <a:avLst/>
                <a:gdLst/>
                <a:ahLst/>
                <a:cxnLst/>
                <a:rect l="l" t="t" r="r" b="b"/>
                <a:pathLst>
                  <a:path w="672620" h="618658">
                    <a:moveTo>
                      <a:pt x="180445" y="0"/>
                    </a:moveTo>
                    <a:lnTo>
                      <a:pt x="492175" y="0"/>
                    </a:lnTo>
                    <a:cubicBezTo>
                      <a:pt x="591832" y="0"/>
                      <a:pt x="672620" y="80788"/>
                      <a:pt x="672620" y="180445"/>
                    </a:cubicBezTo>
                    <a:lnTo>
                      <a:pt x="672620" y="438213"/>
                    </a:lnTo>
                    <a:cubicBezTo>
                      <a:pt x="672620" y="537870"/>
                      <a:pt x="591832" y="618658"/>
                      <a:pt x="492175" y="618658"/>
                    </a:cubicBezTo>
                    <a:lnTo>
                      <a:pt x="180445" y="618658"/>
                    </a:lnTo>
                    <a:cubicBezTo>
                      <a:pt x="80788" y="618658"/>
                      <a:pt x="0" y="537870"/>
                      <a:pt x="0" y="438213"/>
                    </a:cubicBezTo>
                    <a:lnTo>
                      <a:pt x="0" y="180445"/>
                    </a:lnTo>
                    <a:cubicBezTo>
                      <a:pt x="0" y="80788"/>
                      <a:pt x="80788" y="0"/>
                      <a:pt x="180445" y="0"/>
                    </a:cubicBezTo>
                    <a:close/>
                  </a:path>
                </a:pathLst>
              </a:custGeom>
              <a:solidFill>
                <a:srgbClr val="0033A0"/>
              </a:solidFill>
            </p:spPr>
          </p:sp>
          <p:sp>
            <p:nvSpPr>
              <p:cNvPr id="253" name="TextBox 253"/>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grpSp>
          <p:nvGrpSpPr>
            <p:cNvPr id="254" name="Group 254"/>
            <p:cNvGrpSpPr/>
            <p:nvPr/>
          </p:nvGrpSpPr>
          <p:grpSpPr>
            <a:xfrm>
              <a:off x="730457" y="355939"/>
              <a:ext cx="756904" cy="574142"/>
              <a:chOff x="0" y="0"/>
              <a:chExt cx="287697" cy="218230"/>
            </a:xfrm>
          </p:grpSpPr>
          <p:sp>
            <p:nvSpPr>
              <p:cNvPr id="255" name="Freeform 255"/>
              <p:cNvSpPr/>
              <p:nvPr/>
            </p:nvSpPr>
            <p:spPr>
              <a:xfrm>
                <a:off x="0" y="0"/>
                <a:ext cx="287697" cy="218230"/>
              </a:xfrm>
              <a:custGeom>
                <a:avLst/>
                <a:gdLst/>
                <a:ahLst/>
                <a:cxnLst/>
                <a:rect l="l" t="t" r="r" b="b"/>
                <a:pathLst>
                  <a:path w="287697" h="218230">
                    <a:moveTo>
                      <a:pt x="0" y="0"/>
                    </a:moveTo>
                    <a:lnTo>
                      <a:pt x="287697" y="0"/>
                    </a:lnTo>
                    <a:lnTo>
                      <a:pt x="287697" y="218230"/>
                    </a:lnTo>
                    <a:lnTo>
                      <a:pt x="0" y="218230"/>
                    </a:lnTo>
                    <a:close/>
                  </a:path>
                </a:pathLst>
              </a:custGeom>
              <a:solidFill>
                <a:srgbClr val="61C5D3"/>
              </a:solidFill>
            </p:spPr>
          </p:sp>
          <p:sp>
            <p:nvSpPr>
              <p:cNvPr id="256" name="TextBox 256"/>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pic>
          <p:nvPicPr>
            <p:cNvPr id="257" name="Picture 257"/>
            <p:cNvPicPr>
              <a:picLocks noChangeAspect="1"/>
            </p:cNvPicPr>
            <p:nvPr/>
          </p:nvPicPr>
          <p:blipFill>
            <a:blip r:embed="rId14"/>
            <a:srcRect/>
            <a:stretch>
              <a:fillRect/>
            </a:stretch>
          </p:blipFill>
          <p:spPr>
            <a:xfrm>
              <a:off x="904276" y="383347"/>
              <a:ext cx="464587" cy="466007"/>
            </a:xfrm>
            <a:prstGeom prst="rect">
              <a:avLst/>
            </a:prstGeom>
          </p:spPr>
        </p:pic>
        <p:grpSp>
          <p:nvGrpSpPr>
            <p:cNvPr id="258" name="Group 258"/>
            <p:cNvGrpSpPr/>
            <p:nvPr/>
          </p:nvGrpSpPr>
          <p:grpSpPr>
            <a:xfrm>
              <a:off x="3056" y="355939"/>
              <a:ext cx="730457" cy="574142"/>
              <a:chOff x="0" y="0"/>
              <a:chExt cx="277645" cy="218230"/>
            </a:xfrm>
          </p:grpSpPr>
          <p:sp>
            <p:nvSpPr>
              <p:cNvPr id="259" name="Freeform 259"/>
              <p:cNvSpPr/>
              <p:nvPr/>
            </p:nvSpPr>
            <p:spPr>
              <a:xfrm>
                <a:off x="0" y="0"/>
                <a:ext cx="277645" cy="218230"/>
              </a:xfrm>
              <a:custGeom>
                <a:avLst/>
                <a:gdLst/>
                <a:ahLst/>
                <a:cxnLst/>
                <a:rect l="l" t="t" r="r" b="b"/>
                <a:pathLst>
                  <a:path w="277645" h="218230">
                    <a:moveTo>
                      <a:pt x="0" y="0"/>
                    </a:moveTo>
                    <a:lnTo>
                      <a:pt x="277645" y="0"/>
                    </a:lnTo>
                    <a:lnTo>
                      <a:pt x="277645" y="218230"/>
                    </a:lnTo>
                    <a:lnTo>
                      <a:pt x="0" y="218230"/>
                    </a:lnTo>
                    <a:close/>
                  </a:path>
                </a:pathLst>
              </a:custGeom>
              <a:solidFill>
                <a:srgbClr val="E15E32"/>
              </a:solidFill>
            </p:spPr>
          </p:sp>
          <p:sp>
            <p:nvSpPr>
              <p:cNvPr id="260" name="TextBox 260"/>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grpSp>
          <p:nvGrpSpPr>
            <p:cNvPr id="261" name="Group 261"/>
            <p:cNvGrpSpPr>
              <a:grpSpLocks noChangeAspect="1"/>
            </p:cNvGrpSpPr>
            <p:nvPr/>
          </p:nvGrpSpPr>
          <p:grpSpPr>
            <a:xfrm>
              <a:off x="97893" y="375208"/>
              <a:ext cx="540783" cy="540781"/>
              <a:chOff x="0" y="0"/>
              <a:chExt cx="6350000" cy="6349975"/>
            </a:xfrm>
          </p:grpSpPr>
          <p:sp>
            <p:nvSpPr>
              <p:cNvPr id="262" name="Freeform 262"/>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7"/>
                <a:stretch>
                  <a:fillRect t="-13120" b="-13120"/>
                </a:stretch>
              </a:blipFill>
            </p:spPr>
          </p:sp>
        </p:grpSp>
        <p:sp>
          <p:nvSpPr>
            <p:cNvPr id="263" name="TextBox 263"/>
            <p:cNvSpPr txBox="1"/>
            <p:nvPr/>
          </p:nvSpPr>
          <p:spPr>
            <a:xfrm>
              <a:off x="135272" y="957926"/>
              <a:ext cx="769006" cy="281938"/>
            </a:xfrm>
            <a:prstGeom prst="rect">
              <a:avLst/>
            </a:prstGeom>
          </p:spPr>
          <p:txBody>
            <a:bodyPr lIns="0" tIns="0" rIns="0" bIns="0" rtlCol="0" anchor="t">
              <a:spAutoFit/>
            </a:bodyPr>
            <a:lstStyle/>
            <a:p>
              <a:pPr>
                <a:lnSpc>
                  <a:spcPts val="699"/>
                </a:lnSpc>
              </a:pPr>
              <a:r>
                <a:rPr lang="en-US" sz="499">
                  <a:solidFill>
                    <a:srgbClr val="FFFFFF"/>
                  </a:solidFill>
                  <a:latin typeface="Marcellus"/>
                </a:rPr>
                <a:t>Sara Krige &amp; </a:t>
              </a:r>
            </a:p>
            <a:p>
              <a:pPr>
                <a:lnSpc>
                  <a:spcPts val="699"/>
                </a:lnSpc>
              </a:pPr>
              <a:r>
                <a:rPr lang="en-US" sz="499">
                  <a:solidFill>
                    <a:srgbClr val="FFFFFF"/>
                  </a:solidFill>
                  <a:latin typeface="Marcellus"/>
                </a:rPr>
                <a:t>Céline Delieutraz</a:t>
              </a:r>
            </a:p>
          </p:txBody>
        </p:sp>
        <p:sp>
          <p:nvSpPr>
            <p:cNvPr id="264" name="TextBox 264"/>
            <p:cNvSpPr txBox="1"/>
            <p:nvPr/>
          </p:nvSpPr>
          <p:spPr>
            <a:xfrm>
              <a:off x="433859" y="61183"/>
              <a:ext cx="620780" cy="322215"/>
            </a:xfrm>
            <a:prstGeom prst="rect">
              <a:avLst/>
            </a:prstGeom>
          </p:spPr>
          <p:txBody>
            <a:bodyPr lIns="0" tIns="0" rIns="0" bIns="0" rtlCol="0" anchor="t">
              <a:spAutoFit/>
            </a:bodyPr>
            <a:lstStyle/>
            <a:p>
              <a:pPr algn="ctr">
                <a:lnSpc>
                  <a:spcPts val="799"/>
                </a:lnSpc>
              </a:pPr>
              <a:r>
                <a:rPr lang="en-US" sz="571">
                  <a:solidFill>
                    <a:srgbClr val="FFFFFF"/>
                  </a:solidFill>
                  <a:latin typeface="Marcellus"/>
                </a:rPr>
                <a:t>Systems (SY)</a:t>
              </a:r>
            </a:p>
          </p:txBody>
        </p:sp>
      </p:grpSp>
      <p:grpSp>
        <p:nvGrpSpPr>
          <p:cNvPr id="265" name="Group 265"/>
          <p:cNvGrpSpPr/>
          <p:nvPr/>
        </p:nvGrpSpPr>
        <p:grpSpPr>
          <a:xfrm>
            <a:off x="3574355" y="2046505"/>
            <a:ext cx="947837" cy="918575"/>
            <a:chOff x="0" y="0"/>
            <a:chExt cx="1488454" cy="1442504"/>
          </a:xfrm>
        </p:grpSpPr>
        <p:sp>
          <p:nvSpPr>
            <p:cNvPr id="266" name="TextBox 266"/>
            <p:cNvSpPr txBox="1"/>
            <p:nvPr/>
          </p:nvSpPr>
          <p:spPr>
            <a:xfrm>
              <a:off x="1153479" y="115287"/>
              <a:ext cx="156647" cy="402769"/>
            </a:xfrm>
            <a:prstGeom prst="rect">
              <a:avLst/>
            </a:prstGeom>
          </p:spPr>
          <p:txBody>
            <a:bodyPr lIns="0" tIns="0" rIns="0" bIns="0" rtlCol="0" anchor="t">
              <a:spAutoFit/>
            </a:bodyPr>
            <a:lstStyle/>
            <a:p>
              <a:pPr algn="ctr">
                <a:lnSpc>
                  <a:spcPts val="1045"/>
                </a:lnSpc>
              </a:pPr>
              <a:r>
                <a:rPr lang="en-US" sz="746">
                  <a:solidFill>
                    <a:srgbClr val="FFFFFF"/>
                  </a:solidFill>
                  <a:latin typeface="Marcellus"/>
                </a:rPr>
                <a:t>BE</a:t>
              </a:r>
            </a:p>
          </p:txBody>
        </p:sp>
        <p:sp>
          <p:nvSpPr>
            <p:cNvPr id="267" name="TextBox 267"/>
            <p:cNvSpPr txBox="1"/>
            <p:nvPr/>
          </p:nvSpPr>
          <p:spPr>
            <a:xfrm>
              <a:off x="1144559" y="423185"/>
              <a:ext cx="183067" cy="402769"/>
            </a:xfrm>
            <a:prstGeom prst="rect">
              <a:avLst/>
            </a:prstGeom>
          </p:spPr>
          <p:txBody>
            <a:bodyPr lIns="0" tIns="0" rIns="0" bIns="0" rtlCol="0" anchor="t">
              <a:spAutoFit/>
            </a:bodyPr>
            <a:lstStyle/>
            <a:p>
              <a:pPr algn="ctr">
                <a:lnSpc>
                  <a:spcPts val="1045"/>
                </a:lnSpc>
              </a:pPr>
              <a:r>
                <a:rPr lang="en-US" sz="746">
                  <a:solidFill>
                    <a:srgbClr val="FFFFFF"/>
                  </a:solidFill>
                  <a:latin typeface="Marcellus"/>
                </a:rPr>
                <a:t>EN</a:t>
              </a:r>
            </a:p>
          </p:txBody>
        </p:sp>
        <p:sp>
          <p:nvSpPr>
            <p:cNvPr id="268" name="TextBox 268"/>
            <p:cNvSpPr txBox="1"/>
            <p:nvPr/>
          </p:nvSpPr>
          <p:spPr>
            <a:xfrm>
              <a:off x="1151611" y="732321"/>
              <a:ext cx="160383" cy="402769"/>
            </a:xfrm>
            <a:prstGeom prst="rect">
              <a:avLst/>
            </a:prstGeom>
          </p:spPr>
          <p:txBody>
            <a:bodyPr lIns="0" tIns="0" rIns="0" bIns="0" rtlCol="0" anchor="t">
              <a:spAutoFit/>
            </a:bodyPr>
            <a:lstStyle/>
            <a:p>
              <a:pPr algn="ctr">
                <a:lnSpc>
                  <a:spcPts val="1045"/>
                </a:lnSpc>
              </a:pPr>
              <a:r>
                <a:rPr lang="en-US" sz="746">
                  <a:solidFill>
                    <a:srgbClr val="FFFFFF"/>
                  </a:solidFill>
                  <a:latin typeface="Marcellus"/>
                </a:rPr>
                <a:t>SY</a:t>
              </a:r>
            </a:p>
          </p:txBody>
        </p:sp>
        <p:sp>
          <p:nvSpPr>
            <p:cNvPr id="269" name="TextBox 269"/>
            <p:cNvSpPr txBox="1"/>
            <p:nvPr/>
          </p:nvSpPr>
          <p:spPr>
            <a:xfrm>
              <a:off x="1150810" y="1039735"/>
              <a:ext cx="161985" cy="402769"/>
            </a:xfrm>
            <a:prstGeom prst="rect">
              <a:avLst/>
            </a:prstGeom>
          </p:spPr>
          <p:txBody>
            <a:bodyPr lIns="0" tIns="0" rIns="0" bIns="0" rtlCol="0" anchor="t">
              <a:spAutoFit/>
            </a:bodyPr>
            <a:lstStyle/>
            <a:p>
              <a:pPr algn="ctr">
                <a:lnSpc>
                  <a:spcPts val="1045"/>
                </a:lnSpc>
              </a:pPr>
              <a:r>
                <a:rPr lang="en-US" sz="746">
                  <a:solidFill>
                    <a:srgbClr val="FFFFFF"/>
                  </a:solidFill>
                  <a:latin typeface="Marcellus"/>
                </a:rPr>
                <a:t>TE</a:t>
              </a:r>
            </a:p>
          </p:txBody>
        </p:sp>
        <p:grpSp>
          <p:nvGrpSpPr>
            <p:cNvPr id="270" name="Group 270"/>
            <p:cNvGrpSpPr/>
            <p:nvPr/>
          </p:nvGrpSpPr>
          <p:grpSpPr>
            <a:xfrm>
              <a:off x="1093" y="0"/>
              <a:ext cx="1487361" cy="1368035"/>
              <a:chOff x="0" y="0"/>
              <a:chExt cx="672620" cy="618658"/>
            </a:xfrm>
          </p:grpSpPr>
          <p:sp>
            <p:nvSpPr>
              <p:cNvPr id="271" name="Freeform 271"/>
              <p:cNvSpPr/>
              <p:nvPr/>
            </p:nvSpPr>
            <p:spPr>
              <a:xfrm>
                <a:off x="0" y="0"/>
                <a:ext cx="672620" cy="618658"/>
              </a:xfrm>
              <a:custGeom>
                <a:avLst/>
                <a:gdLst/>
                <a:ahLst/>
                <a:cxnLst/>
                <a:rect l="l" t="t" r="r" b="b"/>
                <a:pathLst>
                  <a:path w="672620" h="618658">
                    <a:moveTo>
                      <a:pt x="180445" y="0"/>
                    </a:moveTo>
                    <a:lnTo>
                      <a:pt x="492175" y="0"/>
                    </a:lnTo>
                    <a:cubicBezTo>
                      <a:pt x="591832" y="0"/>
                      <a:pt x="672620" y="80788"/>
                      <a:pt x="672620" y="180445"/>
                    </a:cubicBezTo>
                    <a:lnTo>
                      <a:pt x="672620" y="438213"/>
                    </a:lnTo>
                    <a:cubicBezTo>
                      <a:pt x="672620" y="537870"/>
                      <a:pt x="591832" y="618658"/>
                      <a:pt x="492175" y="618658"/>
                    </a:cubicBezTo>
                    <a:lnTo>
                      <a:pt x="180445" y="618658"/>
                    </a:lnTo>
                    <a:cubicBezTo>
                      <a:pt x="80788" y="618658"/>
                      <a:pt x="0" y="537870"/>
                      <a:pt x="0" y="438213"/>
                    </a:cubicBezTo>
                    <a:lnTo>
                      <a:pt x="0" y="180445"/>
                    </a:lnTo>
                    <a:cubicBezTo>
                      <a:pt x="0" y="80788"/>
                      <a:pt x="80788" y="0"/>
                      <a:pt x="180445" y="0"/>
                    </a:cubicBezTo>
                    <a:close/>
                  </a:path>
                </a:pathLst>
              </a:custGeom>
              <a:solidFill>
                <a:srgbClr val="0033A0"/>
              </a:solidFill>
            </p:spPr>
          </p:sp>
          <p:sp>
            <p:nvSpPr>
              <p:cNvPr id="272" name="TextBox 272"/>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grpSp>
          <p:nvGrpSpPr>
            <p:cNvPr id="273" name="Group 273"/>
            <p:cNvGrpSpPr/>
            <p:nvPr/>
          </p:nvGrpSpPr>
          <p:grpSpPr>
            <a:xfrm>
              <a:off x="730457" y="355939"/>
              <a:ext cx="756904" cy="574142"/>
              <a:chOff x="0" y="0"/>
              <a:chExt cx="287697" cy="218230"/>
            </a:xfrm>
          </p:grpSpPr>
          <p:sp>
            <p:nvSpPr>
              <p:cNvPr id="274" name="Freeform 274"/>
              <p:cNvSpPr/>
              <p:nvPr/>
            </p:nvSpPr>
            <p:spPr>
              <a:xfrm>
                <a:off x="0" y="0"/>
                <a:ext cx="287697" cy="218230"/>
              </a:xfrm>
              <a:custGeom>
                <a:avLst/>
                <a:gdLst/>
                <a:ahLst/>
                <a:cxnLst/>
                <a:rect l="l" t="t" r="r" b="b"/>
                <a:pathLst>
                  <a:path w="287697" h="218230">
                    <a:moveTo>
                      <a:pt x="0" y="0"/>
                    </a:moveTo>
                    <a:lnTo>
                      <a:pt x="287697" y="0"/>
                    </a:lnTo>
                    <a:lnTo>
                      <a:pt x="287697" y="218230"/>
                    </a:lnTo>
                    <a:lnTo>
                      <a:pt x="0" y="218230"/>
                    </a:lnTo>
                    <a:close/>
                  </a:path>
                </a:pathLst>
              </a:custGeom>
              <a:solidFill>
                <a:srgbClr val="61C5D3"/>
              </a:solidFill>
            </p:spPr>
          </p:sp>
          <p:sp>
            <p:nvSpPr>
              <p:cNvPr id="275" name="TextBox 275"/>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pic>
          <p:nvPicPr>
            <p:cNvPr id="276" name="Picture 276"/>
            <p:cNvPicPr>
              <a:picLocks noChangeAspect="1"/>
            </p:cNvPicPr>
            <p:nvPr/>
          </p:nvPicPr>
          <p:blipFill>
            <a:blip r:embed="rId14"/>
            <a:srcRect/>
            <a:stretch>
              <a:fillRect/>
            </a:stretch>
          </p:blipFill>
          <p:spPr>
            <a:xfrm>
              <a:off x="899764" y="422368"/>
              <a:ext cx="464586" cy="466007"/>
            </a:xfrm>
            <a:prstGeom prst="rect">
              <a:avLst/>
            </a:prstGeom>
          </p:spPr>
        </p:pic>
        <p:grpSp>
          <p:nvGrpSpPr>
            <p:cNvPr id="277" name="Group 277"/>
            <p:cNvGrpSpPr/>
            <p:nvPr/>
          </p:nvGrpSpPr>
          <p:grpSpPr>
            <a:xfrm>
              <a:off x="0" y="355939"/>
              <a:ext cx="730457" cy="574142"/>
              <a:chOff x="0" y="0"/>
              <a:chExt cx="277645" cy="218230"/>
            </a:xfrm>
          </p:grpSpPr>
          <p:sp>
            <p:nvSpPr>
              <p:cNvPr id="278" name="Freeform 278"/>
              <p:cNvSpPr/>
              <p:nvPr/>
            </p:nvSpPr>
            <p:spPr>
              <a:xfrm>
                <a:off x="0" y="0"/>
                <a:ext cx="277645" cy="218230"/>
              </a:xfrm>
              <a:custGeom>
                <a:avLst/>
                <a:gdLst/>
                <a:ahLst/>
                <a:cxnLst/>
                <a:rect l="l" t="t" r="r" b="b"/>
                <a:pathLst>
                  <a:path w="277645" h="218230">
                    <a:moveTo>
                      <a:pt x="0" y="0"/>
                    </a:moveTo>
                    <a:lnTo>
                      <a:pt x="277645" y="0"/>
                    </a:lnTo>
                    <a:lnTo>
                      <a:pt x="277645" y="218230"/>
                    </a:lnTo>
                    <a:lnTo>
                      <a:pt x="0" y="218230"/>
                    </a:lnTo>
                    <a:close/>
                  </a:path>
                </a:pathLst>
              </a:custGeom>
              <a:solidFill>
                <a:srgbClr val="E15E32"/>
              </a:solidFill>
            </p:spPr>
          </p:sp>
          <p:sp>
            <p:nvSpPr>
              <p:cNvPr id="279" name="TextBox 279"/>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grpSp>
          <p:nvGrpSpPr>
            <p:cNvPr id="280" name="Group 280"/>
            <p:cNvGrpSpPr>
              <a:grpSpLocks noChangeAspect="1"/>
            </p:cNvGrpSpPr>
            <p:nvPr/>
          </p:nvGrpSpPr>
          <p:grpSpPr>
            <a:xfrm>
              <a:off x="171180" y="375208"/>
              <a:ext cx="423216" cy="535603"/>
              <a:chOff x="0" y="0"/>
              <a:chExt cx="6021070" cy="7620000"/>
            </a:xfrm>
          </p:grpSpPr>
          <p:sp>
            <p:nvSpPr>
              <p:cNvPr id="281" name="Freeform 281"/>
              <p:cNvSpPr/>
              <p:nvPr/>
            </p:nvSpPr>
            <p:spPr>
              <a:xfrm>
                <a:off x="-148720" y="-6106"/>
                <a:ext cx="6319781" cy="7632211"/>
              </a:xfrm>
              <a:custGeom>
                <a:avLst/>
                <a:gdLst/>
                <a:ahLst/>
                <a:cxnLst/>
                <a:rect l="l" t="t" r="r" b="b"/>
                <a:pathLst>
                  <a:path w="6319781" h="7632211">
                    <a:moveTo>
                      <a:pt x="3159890" y="6106"/>
                    </a:moveTo>
                    <a:cubicBezTo>
                      <a:pt x="2080895" y="0"/>
                      <a:pt x="1081791" y="724844"/>
                      <a:pt x="540895" y="1906170"/>
                    </a:cubicBezTo>
                    <a:cubicBezTo>
                      <a:pt x="0" y="3087497"/>
                      <a:pt x="0" y="4544715"/>
                      <a:pt x="540895" y="5726042"/>
                    </a:cubicBezTo>
                    <a:cubicBezTo>
                      <a:pt x="1081791" y="6907368"/>
                      <a:pt x="2080895" y="7632212"/>
                      <a:pt x="3159890" y="7626106"/>
                    </a:cubicBezTo>
                    <a:cubicBezTo>
                      <a:pt x="4238885" y="7632212"/>
                      <a:pt x="5237990" y="6907368"/>
                      <a:pt x="5778885" y="5726042"/>
                    </a:cubicBezTo>
                    <a:cubicBezTo>
                      <a:pt x="6319781" y="4544715"/>
                      <a:pt x="6319781" y="3087497"/>
                      <a:pt x="5778885" y="1906170"/>
                    </a:cubicBezTo>
                    <a:cubicBezTo>
                      <a:pt x="5237990" y="724844"/>
                      <a:pt x="4238885" y="0"/>
                      <a:pt x="3159890" y="6106"/>
                    </a:cubicBezTo>
                    <a:close/>
                  </a:path>
                </a:pathLst>
              </a:custGeom>
              <a:blipFill>
                <a:blip r:embed="rId5"/>
                <a:stretch>
                  <a:fillRect l="223" t="-9359" r="223" b="-9359"/>
                </a:stretch>
              </a:blipFill>
            </p:spPr>
          </p:sp>
        </p:grpSp>
        <p:sp>
          <p:nvSpPr>
            <p:cNvPr id="282" name="TextBox 282"/>
            <p:cNvSpPr txBox="1"/>
            <p:nvPr/>
          </p:nvSpPr>
          <p:spPr>
            <a:xfrm>
              <a:off x="136365" y="957927"/>
              <a:ext cx="992754" cy="281938"/>
            </a:xfrm>
            <a:prstGeom prst="rect">
              <a:avLst/>
            </a:prstGeom>
          </p:spPr>
          <p:txBody>
            <a:bodyPr lIns="0" tIns="0" rIns="0" bIns="0" rtlCol="0" anchor="t">
              <a:spAutoFit/>
            </a:bodyPr>
            <a:lstStyle/>
            <a:p>
              <a:pPr>
                <a:lnSpc>
                  <a:spcPts val="699"/>
                </a:lnSpc>
              </a:pPr>
              <a:r>
                <a:rPr lang="en-US" sz="499">
                  <a:solidFill>
                    <a:srgbClr val="FFFFFF"/>
                  </a:solidFill>
                  <a:latin typeface="Marcellus"/>
                </a:rPr>
                <a:t>Anne-Laure Tantot &amp; </a:t>
              </a:r>
            </a:p>
            <a:p>
              <a:pPr>
                <a:lnSpc>
                  <a:spcPts val="699"/>
                </a:lnSpc>
              </a:pPr>
              <a:r>
                <a:rPr lang="en-US" sz="499">
                  <a:solidFill>
                    <a:srgbClr val="FFFFFF"/>
                  </a:solidFill>
                  <a:latin typeface="Marcellus"/>
                </a:rPr>
                <a:t>Céline Delieutraz</a:t>
              </a:r>
            </a:p>
          </p:txBody>
        </p:sp>
        <p:sp>
          <p:nvSpPr>
            <p:cNvPr id="283" name="TextBox 283"/>
            <p:cNvSpPr txBox="1"/>
            <p:nvPr/>
          </p:nvSpPr>
          <p:spPr>
            <a:xfrm>
              <a:off x="329927" y="61183"/>
              <a:ext cx="830831" cy="322215"/>
            </a:xfrm>
            <a:prstGeom prst="rect">
              <a:avLst/>
            </a:prstGeom>
          </p:spPr>
          <p:txBody>
            <a:bodyPr lIns="0" tIns="0" rIns="0" bIns="0" rtlCol="0" anchor="t">
              <a:spAutoFit/>
            </a:bodyPr>
            <a:lstStyle/>
            <a:p>
              <a:pPr algn="ctr">
                <a:lnSpc>
                  <a:spcPts val="799"/>
                </a:lnSpc>
              </a:pPr>
              <a:r>
                <a:rPr lang="en-US" sz="571">
                  <a:solidFill>
                    <a:srgbClr val="FFFFFF"/>
                  </a:solidFill>
                  <a:latin typeface="Marcellus"/>
                </a:rPr>
                <a:t>Technology (TE)</a:t>
              </a:r>
            </a:p>
          </p:txBody>
        </p:sp>
      </p:grpSp>
      <p:sp>
        <p:nvSpPr>
          <p:cNvPr id="284" name="TextBox 284"/>
          <p:cNvSpPr txBox="1"/>
          <p:nvPr/>
        </p:nvSpPr>
        <p:spPr>
          <a:xfrm>
            <a:off x="2076166" y="3852116"/>
            <a:ext cx="589620" cy="179536"/>
          </a:xfrm>
          <a:prstGeom prst="rect">
            <a:avLst/>
          </a:prstGeom>
        </p:spPr>
        <p:txBody>
          <a:bodyPr lIns="0" tIns="0" rIns="0" bIns="0" rtlCol="0" anchor="t">
            <a:spAutoFit/>
          </a:bodyPr>
          <a:lstStyle/>
          <a:p>
            <a:pPr>
              <a:lnSpc>
                <a:spcPts val="699"/>
              </a:lnSpc>
            </a:pPr>
            <a:r>
              <a:rPr lang="en-US" sz="499">
                <a:solidFill>
                  <a:srgbClr val="FFFFFF"/>
                </a:solidFill>
                <a:latin typeface="Marcellus"/>
              </a:rPr>
              <a:t>Benjamin Salignat &amp; </a:t>
            </a:r>
          </a:p>
          <a:p>
            <a:pPr>
              <a:lnSpc>
                <a:spcPts val="699"/>
              </a:lnSpc>
            </a:pPr>
            <a:r>
              <a:rPr lang="en-US" sz="499">
                <a:solidFill>
                  <a:srgbClr val="FFFFFF"/>
                </a:solidFill>
                <a:latin typeface="Marcellus"/>
              </a:rPr>
              <a:t>Jan von der Brelie</a:t>
            </a:r>
          </a:p>
        </p:txBody>
      </p:sp>
      <p:sp>
        <p:nvSpPr>
          <p:cNvPr id="285" name="TextBox 285"/>
          <p:cNvSpPr txBox="1"/>
          <p:nvPr/>
        </p:nvSpPr>
        <p:spPr>
          <a:xfrm>
            <a:off x="2055948" y="3292772"/>
            <a:ext cx="724823" cy="179536"/>
          </a:xfrm>
          <a:prstGeom prst="rect">
            <a:avLst/>
          </a:prstGeom>
        </p:spPr>
        <p:txBody>
          <a:bodyPr lIns="0" tIns="0" rIns="0" bIns="0" rtlCol="0" anchor="t">
            <a:spAutoFit/>
          </a:bodyPr>
          <a:lstStyle/>
          <a:p>
            <a:pPr algn="ctr">
              <a:lnSpc>
                <a:spcPts val="741"/>
              </a:lnSpc>
            </a:pPr>
            <a:r>
              <a:rPr lang="en-US" sz="530">
                <a:solidFill>
                  <a:srgbClr val="FFFFFF"/>
                </a:solidFill>
                <a:latin typeface="Marcellus"/>
              </a:rPr>
              <a:t>Research &amp; Computing </a:t>
            </a:r>
          </a:p>
          <a:p>
            <a:pPr algn="ctr">
              <a:lnSpc>
                <a:spcPts val="741"/>
              </a:lnSpc>
            </a:pPr>
            <a:r>
              <a:rPr lang="en-US" sz="530">
                <a:solidFill>
                  <a:srgbClr val="FFFFFF"/>
                </a:solidFill>
                <a:latin typeface="Marcellus"/>
              </a:rPr>
              <a:t>Sector (RCS)</a:t>
            </a:r>
          </a:p>
        </p:txBody>
      </p:sp>
      <p:sp>
        <p:nvSpPr>
          <p:cNvPr id="286" name="TextBox 286"/>
          <p:cNvSpPr txBox="1"/>
          <p:nvPr/>
        </p:nvSpPr>
        <p:spPr>
          <a:xfrm>
            <a:off x="3212550" y="3851343"/>
            <a:ext cx="902514" cy="179536"/>
          </a:xfrm>
          <a:prstGeom prst="rect">
            <a:avLst/>
          </a:prstGeom>
        </p:spPr>
        <p:txBody>
          <a:bodyPr lIns="0" tIns="0" rIns="0" bIns="0" rtlCol="0" anchor="t">
            <a:spAutoFit/>
          </a:bodyPr>
          <a:lstStyle/>
          <a:p>
            <a:pPr>
              <a:lnSpc>
                <a:spcPts val="699"/>
              </a:lnSpc>
            </a:pPr>
            <a:r>
              <a:rPr lang="en-US" sz="499">
                <a:solidFill>
                  <a:srgbClr val="FFFFFF"/>
                </a:solidFill>
                <a:latin typeface="Marcellus"/>
              </a:rPr>
              <a:t>Stefano Fattori, Ronald Moerbeek &amp; Leatitia Breavoine </a:t>
            </a:r>
          </a:p>
        </p:txBody>
      </p:sp>
      <p:sp>
        <p:nvSpPr>
          <p:cNvPr id="287" name="TextBox 287"/>
          <p:cNvSpPr txBox="1"/>
          <p:nvPr/>
        </p:nvSpPr>
        <p:spPr>
          <a:xfrm>
            <a:off x="3290456" y="3304612"/>
            <a:ext cx="801393" cy="89768"/>
          </a:xfrm>
          <a:prstGeom prst="rect">
            <a:avLst/>
          </a:prstGeom>
        </p:spPr>
        <p:txBody>
          <a:bodyPr lIns="0" tIns="0" rIns="0" bIns="0" rtlCol="0" anchor="t">
            <a:spAutoFit/>
          </a:bodyPr>
          <a:lstStyle/>
          <a:p>
            <a:pPr algn="ctr">
              <a:lnSpc>
                <a:spcPts val="741"/>
              </a:lnSpc>
            </a:pPr>
            <a:r>
              <a:rPr lang="en-US" sz="530">
                <a:solidFill>
                  <a:srgbClr val="FFFFFF"/>
                </a:solidFill>
                <a:latin typeface="Marcellus"/>
              </a:rPr>
              <a:t>Experimental Physics (EP)</a:t>
            </a:r>
          </a:p>
        </p:txBody>
      </p:sp>
      <p:sp>
        <p:nvSpPr>
          <p:cNvPr id="288" name="TextBox 288"/>
          <p:cNvSpPr txBox="1"/>
          <p:nvPr/>
        </p:nvSpPr>
        <p:spPr>
          <a:xfrm>
            <a:off x="2077866" y="4802448"/>
            <a:ext cx="589620" cy="179536"/>
          </a:xfrm>
          <a:prstGeom prst="rect">
            <a:avLst/>
          </a:prstGeom>
        </p:spPr>
        <p:txBody>
          <a:bodyPr lIns="0" tIns="0" rIns="0" bIns="0" rtlCol="0" anchor="t">
            <a:spAutoFit/>
          </a:bodyPr>
          <a:lstStyle/>
          <a:p>
            <a:pPr>
              <a:lnSpc>
                <a:spcPts val="699"/>
              </a:lnSpc>
            </a:pPr>
            <a:r>
              <a:rPr lang="en-US" sz="499">
                <a:solidFill>
                  <a:srgbClr val="FFFFFF"/>
                </a:solidFill>
                <a:latin typeface="Marcellus"/>
              </a:rPr>
              <a:t>Benjamin Salignat &amp; </a:t>
            </a:r>
          </a:p>
          <a:p>
            <a:pPr>
              <a:lnSpc>
                <a:spcPts val="699"/>
              </a:lnSpc>
            </a:pPr>
            <a:r>
              <a:rPr lang="en-US" sz="499">
                <a:solidFill>
                  <a:srgbClr val="FFFFFF"/>
                </a:solidFill>
                <a:latin typeface="Marcellus"/>
              </a:rPr>
              <a:t>Jan von der Brelie</a:t>
            </a:r>
          </a:p>
        </p:txBody>
      </p:sp>
      <p:sp>
        <p:nvSpPr>
          <p:cNvPr id="289" name="TextBox 289"/>
          <p:cNvSpPr txBox="1"/>
          <p:nvPr/>
        </p:nvSpPr>
        <p:spPr>
          <a:xfrm>
            <a:off x="2041764" y="4226032"/>
            <a:ext cx="757072" cy="179536"/>
          </a:xfrm>
          <a:prstGeom prst="rect">
            <a:avLst/>
          </a:prstGeom>
        </p:spPr>
        <p:txBody>
          <a:bodyPr lIns="0" tIns="0" rIns="0" bIns="0" rtlCol="0" anchor="t">
            <a:spAutoFit/>
          </a:bodyPr>
          <a:lstStyle/>
          <a:p>
            <a:pPr algn="ctr">
              <a:lnSpc>
                <a:spcPts val="741"/>
              </a:lnSpc>
            </a:pPr>
            <a:r>
              <a:rPr lang="en-US" sz="530" dirty="0">
                <a:solidFill>
                  <a:srgbClr val="FFFFFF"/>
                </a:solidFill>
                <a:latin typeface="Marcellus"/>
              </a:rPr>
              <a:t>Information </a:t>
            </a:r>
            <a:br>
              <a:rPr lang="en-US" sz="530" dirty="0">
                <a:solidFill>
                  <a:srgbClr val="FFFFFF"/>
                </a:solidFill>
                <a:latin typeface="Marcellus"/>
              </a:rPr>
            </a:br>
            <a:r>
              <a:rPr lang="en-US" sz="530" dirty="0">
                <a:solidFill>
                  <a:srgbClr val="FFFFFF"/>
                </a:solidFill>
                <a:latin typeface="Marcellus"/>
              </a:rPr>
              <a:t>Technology (IT)</a:t>
            </a:r>
          </a:p>
        </p:txBody>
      </p:sp>
      <p:sp>
        <p:nvSpPr>
          <p:cNvPr id="290" name="TextBox 290"/>
          <p:cNvSpPr txBox="1"/>
          <p:nvPr/>
        </p:nvSpPr>
        <p:spPr>
          <a:xfrm>
            <a:off x="3375062" y="4802448"/>
            <a:ext cx="509259" cy="179536"/>
          </a:xfrm>
          <a:prstGeom prst="rect">
            <a:avLst/>
          </a:prstGeom>
        </p:spPr>
        <p:txBody>
          <a:bodyPr lIns="0" tIns="0" rIns="0" bIns="0" rtlCol="0" anchor="t">
            <a:spAutoFit/>
          </a:bodyPr>
          <a:lstStyle/>
          <a:p>
            <a:pPr>
              <a:lnSpc>
                <a:spcPts val="699"/>
              </a:lnSpc>
            </a:pPr>
            <a:r>
              <a:rPr lang="en-US" sz="499">
                <a:solidFill>
                  <a:srgbClr val="FFFFFF"/>
                </a:solidFill>
                <a:latin typeface="Marcellus"/>
              </a:rPr>
              <a:t>Stefano Fattori &amp;</a:t>
            </a:r>
          </a:p>
          <a:p>
            <a:pPr>
              <a:lnSpc>
                <a:spcPts val="699"/>
              </a:lnSpc>
            </a:pPr>
            <a:r>
              <a:rPr lang="en-US" sz="499">
                <a:solidFill>
                  <a:srgbClr val="FFFFFF"/>
                </a:solidFill>
                <a:latin typeface="Marcellus"/>
              </a:rPr>
              <a:t>Laetitia Breavoine</a:t>
            </a:r>
          </a:p>
        </p:txBody>
      </p:sp>
      <p:sp>
        <p:nvSpPr>
          <p:cNvPr id="291" name="TextBox 291"/>
          <p:cNvSpPr txBox="1"/>
          <p:nvPr/>
        </p:nvSpPr>
        <p:spPr>
          <a:xfrm>
            <a:off x="3393762" y="4226874"/>
            <a:ext cx="626736" cy="179536"/>
          </a:xfrm>
          <a:prstGeom prst="rect">
            <a:avLst/>
          </a:prstGeom>
        </p:spPr>
        <p:txBody>
          <a:bodyPr wrap="square" lIns="0" tIns="0" rIns="0" bIns="0" rtlCol="0" anchor="t">
            <a:spAutoFit/>
          </a:bodyPr>
          <a:lstStyle/>
          <a:p>
            <a:pPr algn="ctr">
              <a:lnSpc>
                <a:spcPts val="741"/>
              </a:lnSpc>
            </a:pPr>
            <a:r>
              <a:rPr lang="en-US" sz="530" dirty="0">
                <a:solidFill>
                  <a:srgbClr val="FFFFFF"/>
                </a:solidFill>
                <a:latin typeface="Marcellus"/>
              </a:rPr>
              <a:t>Theory Department</a:t>
            </a:r>
          </a:p>
          <a:p>
            <a:pPr algn="ctr">
              <a:lnSpc>
                <a:spcPts val="741"/>
              </a:lnSpc>
            </a:pPr>
            <a:r>
              <a:rPr lang="en-US" sz="530" dirty="0">
                <a:solidFill>
                  <a:srgbClr val="FFFFFF"/>
                </a:solidFill>
                <a:latin typeface="Marcellus"/>
              </a:rPr>
              <a:t>(TH)</a:t>
            </a:r>
          </a:p>
        </p:txBody>
      </p:sp>
      <p:sp>
        <p:nvSpPr>
          <p:cNvPr id="292" name="TextBox 292"/>
          <p:cNvSpPr txBox="1"/>
          <p:nvPr/>
        </p:nvSpPr>
        <p:spPr>
          <a:xfrm>
            <a:off x="2364233" y="941112"/>
            <a:ext cx="1304748" cy="102592"/>
          </a:xfrm>
          <a:prstGeom prst="rect">
            <a:avLst/>
          </a:prstGeom>
        </p:spPr>
        <p:txBody>
          <a:bodyPr lIns="0" tIns="0" rIns="0" bIns="0" rtlCol="0" anchor="t">
            <a:spAutoFit/>
          </a:bodyPr>
          <a:lstStyle/>
          <a:p>
            <a:pPr algn="ctr">
              <a:lnSpc>
                <a:spcPts val="837"/>
              </a:lnSpc>
            </a:pPr>
            <a:r>
              <a:rPr lang="en-US" sz="598">
                <a:solidFill>
                  <a:srgbClr val="102A57"/>
                </a:solidFill>
                <a:latin typeface="Marcellus"/>
              </a:rPr>
              <a:t>Accelerators and Technology Sector</a:t>
            </a:r>
          </a:p>
        </p:txBody>
      </p:sp>
      <p:sp>
        <p:nvSpPr>
          <p:cNvPr id="293" name="TextBox 293"/>
          <p:cNvSpPr txBox="1"/>
          <p:nvPr/>
        </p:nvSpPr>
        <p:spPr>
          <a:xfrm>
            <a:off x="5471808" y="941112"/>
            <a:ext cx="1304748" cy="102592"/>
          </a:xfrm>
          <a:prstGeom prst="rect">
            <a:avLst/>
          </a:prstGeom>
        </p:spPr>
        <p:txBody>
          <a:bodyPr lIns="0" tIns="0" rIns="0" bIns="0" rtlCol="0" anchor="t">
            <a:spAutoFit/>
          </a:bodyPr>
          <a:lstStyle/>
          <a:p>
            <a:pPr algn="ctr">
              <a:lnSpc>
                <a:spcPts val="837"/>
              </a:lnSpc>
            </a:pPr>
            <a:r>
              <a:rPr lang="en-US" sz="598">
                <a:solidFill>
                  <a:srgbClr val="102A57"/>
                </a:solidFill>
                <a:latin typeface="Marcellus"/>
              </a:rPr>
              <a:t>Administrative Sector</a:t>
            </a:r>
          </a:p>
        </p:txBody>
      </p:sp>
      <p:sp>
        <p:nvSpPr>
          <p:cNvPr id="294" name="TextBox 294"/>
          <p:cNvSpPr txBox="1"/>
          <p:nvPr/>
        </p:nvSpPr>
        <p:spPr>
          <a:xfrm>
            <a:off x="2232747" y="3125992"/>
            <a:ext cx="1304748" cy="102592"/>
          </a:xfrm>
          <a:prstGeom prst="rect">
            <a:avLst/>
          </a:prstGeom>
        </p:spPr>
        <p:txBody>
          <a:bodyPr lIns="0" tIns="0" rIns="0" bIns="0" rtlCol="0" anchor="t">
            <a:spAutoFit/>
          </a:bodyPr>
          <a:lstStyle/>
          <a:p>
            <a:pPr algn="ctr">
              <a:lnSpc>
                <a:spcPts val="837"/>
              </a:lnSpc>
            </a:pPr>
            <a:r>
              <a:rPr lang="en-US" sz="598">
                <a:solidFill>
                  <a:srgbClr val="102A57"/>
                </a:solidFill>
                <a:latin typeface="Marcellus"/>
              </a:rPr>
              <a:t>Research &amp; Computing Sector</a:t>
            </a:r>
          </a:p>
        </p:txBody>
      </p:sp>
      <p:sp>
        <p:nvSpPr>
          <p:cNvPr id="295" name="TextBox 295"/>
          <p:cNvSpPr txBox="1"/>
          <p:nvPr/>
        </p:nvSpPr>
        <p:spPr>
          <a:xfrm>
            <a:off x="4536354" y="4013588"/>
            <a:ext cx="1304748" cy="102592"/>
          </a:xfrm>
          <a:prstGeom prst="rect">
            <a:avLst/>
          </a:prstGeom>
        </p:spPr>
        <p:txBody>
          <a:bodyPr lIns="0" tIns="0" rIns="0" bIns="0" rtlCol="0" anchor="t">
            <a:spAutoFit/>
          </a:bodyPr>
          <a:lstStyle/>
          <a:p>
            <a:pPr algn="ctr">
              <a:lnSpc>
                <a:spcPts val="837"/>
              </a:lnSpc>
            </a:pPr>
            <a:r>
              <a:rPr lang="en-US" sz="598">
                <a:solidFill>
                  <a:srgbClr val="102A57"/>
                </a:solidFill>
                <a:latin typeface="Marcellus"/>
              </a:rPr>
              <a:t>International Relations Sector</a:t>
            </a:r>
          </a:p>
        </p:txBody>
      </p:sp>
      <p:sp>
        <p:nvSpPr>
          <p:cNvPr id="296" name="TextBox 296"/>
          <p:cNvSpPr txBox="1"/>
          <p:nvPr/>
        </p:nvSpPr>
        <p:spPr>
          <a:xfrm>
            <a:off x="3879700" y="426589"/>
            <a:ext cx="1371398" cy="179536"/>
          </a:xfrm>
          <a:prstGeom prst="rect">
            <a:avLst/>
          </a:prstGeom>
        </p:spPr>
        <p:txBody>
          <a:bodyPr lIns="0" tIns="0" rIns="0" bIns="0" rtlCol="0" anchor="t">
            <a:spAutoFit/>
          </a:bodyPr>
          <a:lstStyle/>
          <a:p>
            <a:pPr algn="ctr">
              <a:lnSpc>
                <a:spcPts val="1393"/>
              </a:lnSpc>
            </a:pPr>
            <a:r>
              <a:rPr lang="en-US" sz="995">
                <a:solidFill>
                  <a:srgbClr val="FFFFFF"/>
                </a:solidFill>
                <a:latin typeface="Marcellus"/>
              </a:rPr>
              <a:t>Leadership of the group</a:t>
            </a:r>
          </a:p>
        </p:txBody>
      </p:sp>
      <p:grpSp>
        <p:nvGrpSpPr>
          <p:cNvPr id="297" name="Group 297"/>
          <p:cNvGrpSpPr/>
          <p:nvPr/>
        </p:nvGrpSpPr>
        <p:grpSpPr>
          <a:xfrm>
            <a:off x="5891325" y="4162396"/>
            <a:ext cx="947140" cy="871154"/>
            <a:chOff x="0" y="0"/>
            <a:chExt cx="1487361" cy="1368035"/>
          </a:xfrm>
        </p:grpSpPr>
        <p:grpSp>
          <p:nvGrpSpPr>
            <p:cNvPr id="298" name="Group 298"/>
            <p:cNvGrpSpPr/>
            <p:nvPr/>
          </p:nvGrpSpPr>
          <p:grpSpPr>
            <a:xfrm>
              <a:off x="0" y="0"/>
              <a:ext cx="1487361" cy="1368035"/>
              <a:chOff x="0" y="0"/>
              <a:chExt cx="672620" cy="618658"/>
            </a:xfrm>
          </p:grpSpPr>
          <p:sp>
            <p:nvSpPr>
              <p:cNvPr id="299" name="Freeform 299"/>
              <p:cNvSpPr/>
              <p:nvPr/>
            </p:nvSpPr>
            <p:spPr>
              <a:xfrm>
                <a:off x="0" y="0"/>
                <a:ext cx="672620" cy="618658"/>
              </a:xfrm>
              <a:custGeom>
                <a:avLst/>
                <a:gdLst/>
                <a:ahLst/>
                <a:cxnLst/>
                <a:rect l="l" t="t" r="r" b="b"/>
                <a:pathLst>
                  <a:path w="672620" h="618658">
                    <a:moveTo>
                      <a:pt x="180445" y="0"/>
                    </a:moveTo>
                    <a:lnTo>
                      <a:pt x="492175" y="0"/>
                    </a:lnTo>
                    <a:cubicBezTo>
                      <a:pt x="591832" y="0"/>
                      <a:pt x="672620" y="80788"/>
                      <a:pt x="672620" y="180445"/>
                    </a:cubicBezTo>
                    <a:lnTo>
                      <a:pt x="672620" y="438213"/>
                    </a:lnTo>
                    <a:cubicBezTo>
                      <a:pt x="672620" y="537870"/>
                      <a:pt x="591832" y="618658"/>
                      <a:pt x="492175" y="618658"/>
                    </a:cubicBezTo>
                    <a:lnTo>
                      <a:pt x="180445" y="618658"/>
                    </a:lnTo>
                    <a:cubicBezTo>
                      <a:pt x="80788" y="618658"/>
                      <a:pt x="0" y="537870"/>
                      <a:pt x="0" y="438213"/>
                    </a:cubicBezTo>
                    <a:lnTo>
                      <a:pt x="0" y="180445"/>
                    </a:lnTo>
                    <a:cubicBezTo>
                      <a:pt x="0" y="80788"/>
                      <a:pt x="80788" y="0"/>
                      <a:pt x="180445" y="0"/>
                    </a:cubicBezTo>
                    <a:close/>
                  </a:path>
                </a:pathLst>
              </a:custGeom>
              <a:solidFill>
                <a:srgbClr val="6B84C5"/>
              </a:solidFill>
            </p:spPr>
          </p:sp>
          <p:sp>
            <p:nvSpPr>
              <p:cNvPr id="300" name="TextBox 300"/>
              <p:cNvSpPr txBox="1"/>
              <p:nvPr/>
            </p:nvSpPr>
            <p:spPr>
              <a:xfrm>
                <a:off x="0" y="-19050"/>
                <a:ext cx="812800" cy="831850"/>
              </a:xfrm>
              <a:prstGeom prst="rect">
                <a:avLst/>
              </a:prstGeom>
            </p:spPr>
            <p:txBody>
              <a:bodyPr lIns="43132" tIns="43132" rIns="43132" bIns="43132" rtlCol="0" anchor="ctr"/>
              <a:lstStyle/>
              <a:p>
                <a:pPr algn="ctr">
                  <a:lnSpc>
                    <a:spcPts val="1244"/>
                  </a:lnSpc>
                </a:pPr>
                <a:endParaRPr sz="1528"/>
              </a:p>
            </p:txBody>
          </p:sp>
        </p:grpSp>
        <p:pic>
          <p:nvPicPr>
            <p:cNvPr id="301" name="Picture 301"/>
            <p:cNvPicPr>
              <a:picLocks noChangeAspect="1"/>
            </p:cNvPicPr>
            <p:nvPr/>
          </p:nvPicPr>
          <p:blipFill>
            <a:blip r:embed="rId16" cstate="email">
              <a:extLst>
                <a:ext uri="{28A0092B-C50C-407E-A947-70E740481C1C}">
                  <a14:useLocalDpi xmlns:a14="http://schemas.microsoft.com/office/drawing/2010/main" val="0"/>
                </a:ext>
                <a:ext uri="{96DAC541-7B7A-43D3-8B79-37D633B846F1}">
                  <asvg:svgBlip xmlns="" xmlns:asvg="http://schemas.microsoft.com/office/drawing/2016/SVG/main" r:embed="rId17"/>
                </a:ext>
              </a:extLst>
            </a:blip>
            <a:srcRect/>
            <a:stretch>
              <a:fillRect/>
            </a:stretch>
          </p:blipFill>
          <p:spPr>
            <a:xfrm>
              <a:off x="492738" y="536806"/>
              <a:ext cx="413382" cy="413382"/>
            </a:xfrm>
            <a:prstGeom prst="rect">
              <a:avLst/>
            </a:prstGeom>
          </p:spPr>
        </p:pic>
        <p:sp>
          <p:nvSpPr>
            <p:cNvPr id="302" name="TextBox 302"/>
            <p:cNvSpPr txBox="1"/>
            <p:nvPr/>
          </p:nvSpPr>
          <p:spPr>
            <a:xfrm>
              <a:off x="123007" y="135149"/>
              <a:ext cx="1258484" cy="281938"/>
            </a:xfrm>
            <a:prstGeom prst="rect">
              <a:avLst/>
            </a:prstGeom>
          </p:spPr>
          <p:txBody>
            <a:bodyPr lIns="0" tIns="0" rIns="0" bIns="0" rtlCol="0" anchor="t">
              <a:spAutoFit/>
            </a:bodyPr>
            <a:lstStyle/>
            <a:p>
              <a:pPr algn="ctr">
                <a:lnSpc>
                  <a:spcPts val="741"/>
                </a:lnSpc>
              </a:pPr>
              <a:r>
                <a:rPr lang="en-US" sz="530">
                  <a:solidFill>
                    <a:srgbClr val="FFFFFF"/>
                  </a:solidFill>
                  <a:latin typeface="Marcellus"/>
                </a:rPr>
                <a:t>For Marie Sklodowska Curie fellows &amp; ITN</a:t>
              </a:r>
            </a:p>
          </p:txBody>
        </p:sp>
        <p:sp>
          <p:nvSpPr>
            <p:cNvPr id="303" name="TextBox 303"/>
            <p:cNvSpPr txBox="1"/>
            <p:nvPr/>
          </p:nvSpPr>
          <p:spPr>
            <a:xfrm>
              <a:off x="432871" y="1118563"/>
              <a:ext cx="533116" cy="140969"/>
            </a:xfrm>
            <a:prstGeom prst="rect">
              <a:avLst/>
            </a:prstGeom>
          </p:spPr>
          <p:txBody>
            <a:bodyPr lIns="0" tIns="0" rIns="0" bIns="0" rtlCol="0" anchor="t">
              <a:spAutoFit/>
            </a:bodyPr>
            <a:lstStyle/>
            <a:p>
              <a:pPr>
                <a:lnSpc>
                  <a:spcPts val="699"/>
                </a:lnSpc>
              </a:pPr>
              <a:r>
                <a:rPr lang="en-US" sz="499">
                  <a:solidFill>
                    <a:srgbClr val="FFFFFF"/>
                  </a:solidFill>
                  <a:latin typeface="Marcellus"/>
                </a:rPr>
                <a:t>Ingrid Haug</a:t>
              </a:r>
            </a:p>
          </p:txBody>
        </p:sp>
      </p:grpSp>
      <p:sp>
        <p:nvSpPr>
          <p:cNvPr id="304" name="TextBox 304"/>
          <p:cNvSpPr txBox="1"/>
          <p:nvPr/>
        </p:nvSpPr>
        <p:spPr>
          <a:xfrm>
            <a:off x="3923726" y="624579"/>
            <a:ext cx="584406" cy="153888"/>
          </a:xfrm>
          <a:prstGeom prst="rect">
            <a:avLst/>
          </a:prstGeom>
        </p:spPr>
        <p:txBody>
          <a:bodyPr lIns="0" tIns="0" rIns="0" bIns="0" rtlCol="0" anchor="t">
            <a:spAutoFit/>
          </a:bodyPr>
          <a:lstStyle/>
          <a:p>
            <a:pPr>
              <a:lnSpc>
                <a:spcPts val="1174"/>
              </a:lnSpc>
            </a:pPr>
            <a:r>
              <a:rPr lang="en-US" sz="764" dirty="0">
                <a:solidFill>
                  <a:srgbClr val="FFFFFF"/>
                </a:solidFill>
                <a:latin typeface="Marcellus"/>
              </a:rPr>
              <a:t>Lore Taillieu</a:t>
            </a:r>
          </a:p>
        </p:txBody>
      </p:sp>
      <p:sp>
        <p:nvSpPr>
          <p:cNvPr id="305" name="TextBox 305"/>
          <p:cNvSpPr txBox="1"/>
          <p:nvPr/>
        </p:nvSpPr>
        <p:spPr>
          <a:xfrm>
            <a:off x="1896794" y="557396"/>
            <a:ext cx="102561" cy="179536"/>
          </a:xfrm>
          <a:prstGeom prst="rect">
            <a:avLst/>
          </a:prstGeom>
        </p:spPr>
        <p:txBody>
          <a:bodyPr lIns="0" tIns="0" rIns="0" bIns="0" rtlCol="0" anchor="t">
            <a:spAutoFit/>
          </a:bodyPr>
          <a:lstStyle/>
          <a:p>
            <a:pPr>
              <a:lnSpc>
                <a:spcPts val="1412"/>
              </a:lnSpc>
            </a:pPr>
            <a:r>
              <a:rPr lang="en-US" sz="1009">
                <a:solidFill>
                  <a:srgbClr val="FFFFFF"/>
                </a:solidFill>
                <a:latin typeface="Marcellus"/>
              </a:rPr>
              <a:t>=</a:t>
            </a:r>
          </a:p>
        </p:txBody>
      </p:sp>
      <p:sp>
        <p:nvSpPr>
          <p:cNvPr id="306" name="TextBox 306"/>
          <p:cNvSpPr txBox="1"/>
          <p:nvPr/>
        </p:nvSpPr>
        <p:spPr>
          <a:xfrm>
            <a:off x="2027598" y="562022"/>
            <a:ext cx="1194465" cy="179536"/>
          </a:xfrm>
          <a:prstGeom prst="rect">
            <a:avLst/>
          </a:prstGeom>
        </p:spPr>
        <p:txBody>
          <a:bodyPr lIns="0" tIns="0" rIns="0" bIns="0" rtlCol="0" anchor="t">
            <a:spAutoFit/>
          </a:bodyPr>
          <a:lstStyle/>
          <a:p>
            <a:pPr>
              <a:lnSpc>
                <a:spcPts val="699"/>
              </a:lnSpc>
            </a:pPr>
            <a:r>
              <a:rPr lang="en-US" sz="499">
                <a:solidFill>
                  <a:srgbClr val="FFFFFF"/>
                </a:solidFill>
                <a:latin typeface="Marcellus"/>
              </a:rPr>
              <a:t>Human Resources Advisor </a:t>
            </a:r>
          </a:p>
          <a:p>
            <a:pPr>
              <a:lnSpc>
                <a:spcPts val="699"/>
              </a:lnSpc>
            </a:pPr>
            <a:r>
              <a:rPr lang="en-US" sz="499">
                <a:solidFill>
                  <a:srgbClr val="FFFFFF"/>
                </a:solidFill>
                <a:latin typeface="Marcellus"/>
              </a:rPr>
              <a:t>Main contact for staff members</a:t>
            </a:r>
          </a:p>
        </p:txBody>
      </p:sp>
      <p:sp>
        <p:nvSpPr>
          <p:cNvPr id="307" name="TextBox 307"/>
          <p:cNvSpPr txBox="1"/>
          <p:nvPr/>
        </p:nvSpPr>
        <p:spPr>
          <a:xfrm>
            <a:off x="6841254" y="562022"/>
            <a:ext cx="102561" cy="179536"/>
          </a:xfrm>
          <a:prstGeom prst="rect">
            <a:avLst/>
          </a:prstGeom>
        </p:spPr>
        <p:txBody>
          <a:bodyPr lIns="0" tIns="0" rIns="0" bIns="0" rtlCol="0" anchor="t">
            <a:spAutoFit/>
          </a:bodyPr>
          <a:lstStyle/>
          <a:p>
            <a:pPr>
              <a:lnSpc>
                <a:spcPts val="1412"/>
              </a:lnSpc>
            </a:pPr>
            <a:r>
              <a:rPr lang="en-US" sz="1009">
                <a:solidFill>
                  <a:srgbClr val="FFFFFF"/>
                </a:solidFill>
                <a:latin typeface="Marcellus"/>
              </a:rPr>
              <a:t>=</a:t>
            </a:r>
          </a:p>
        </p:txBody>
      </p:sp>
      <p:sp>
        <p:nvSpPr>
          <p:cNvPr id="308" name="TextBox 308"/>
          <p:cNvSpPr txBox="1"/>
          <p:nvPr/>
        </p:nvSpPr>
        <p:spPr>
          <a:xfrm>
            <a:off x="6959990" y="557396"/>
            <a:ext cx="730219" cy="269304"/>
          </a:xfrm>
          <a:prstGeom prst="rect">
            <a:avLst/>
          </a:prstGeom>
        </p:spPr>
        <p:txBody>
          <a:bodyPr lIns="0" tIns="0" rIns="0" bIns="0" rtlCol="0" anchor="t">
            <a:spAutoFit/>
          </a:bodyPr>
          <a:lstStyle/>
          <a:p>
            <a:pPr>
              <a:lnSpc>
                <a:spcPts val="699"/>
              </a:lnSpc>
            </a:pPr>
            <a:r>
              <a:rPr lang="en-US" sz="499">
                <a:solidFill>
                  <a:srgbClr val="FFFFFF"/>
                </a:solidFill>
                <a:latin typeface="Marcellus"/>
              </a:rPr>
              <a:t>Contact for </a:t>
            </a:r>
          </a:p>
          <a:p>
            <a:pPr>
              <a:lnSpc>
                <a:spcPts val="699"/>
              </a:lnSpc>
            </a:pPr>
            <a:r>
              <a:rPr lang="en-US" sz="499">
                <a:solidFill>
                  <a:srgbClr val="FFFFFF"/>
                </a:solidFill>
                <a:latin typeface="Marcellus"/>
              </a:rPr>
              <a:t>Students and Fellows</a:t>
            </a:r>
          </a:p>
          <a:p>
            <a:pPr>
              <a:lnSpc>
                <a:spcPts val="699"/>
              </a:lnSpc>
            </a:pPr>
            <a:endParaRPr lang="en-US" sz="499">
              <a:solidFill>
                <a:srgbClr val="FFFFFF"/>
              </a:solidFill>
              <a:latin typeface="Marcellus"/>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Time for a group photo !</a:t>
            </a:r>
            <a:endParaRPr lang="en-GB"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22</a:t>
            </a:fld>
            <a:endParaRPr lang="en-US" dirty="0"/>
          </a:p>
        </p:txBody>
      </p:sp>
      <p:pic>
        <p:nvPicPr>
          <p:cNvPr id="5" name="Picture 4"/>
          <p:cNvPicPr>
            <a:picLocks noChangeAspect="1"/>
          </p:cNvPicPr>
          <p:nvPr/>
        </p:nvPicPr>
        <p:blipFill>
          <a:blip r:embed="rId2"/>
          <a:stretch>
            <a:fillRect/>
          </a:stretch>
        </p:blipFill>
        <p:spPr>
          <a:xfrm>
            <a:off x="7276289" y="53385"/>
            <a:ext cx="620725" cy="1113485"/>
          </a:xfrm>
          <a:prstGeom prst="rect">
            <a:avLst/>
          </a:prstGeom>
        </p:spPr>
      </p:pic>
      <p:pic>
        <p:nvPicPr>
          <p:cNvPr id="3" name="Picture 2"/>
          <p:cNvPicPr>
            <a:picLocks noChangeAspect="1"/>
          </p:cNvPicPr>
          <p:nvPr/>
        </p:nvPicPr>
        <p:blipFill rotWithShape="1">
          <a:blip r:embed="rId3"/>
          <a:srcRect t="27517" b="20195"/>
          <a:stretch/>
        </p:blipFill>
        <p:spPr>
          <a:xfrm>
            <a:off x="13550" y="1232511"/>
            <a:ext cx="9130450" cy="3229242"/>
          </a:xfrm>
          <a:prstGeom prst="rect">
            <a:avLst/>
          </a:prstGeom>
        </p:spPr>
      </p:pic>
      <p:sp>
        <p:nvSpPr>
          <p:cNvPr id="7" name="TextBox 6"/>
          <p:cNvSpPr txBox="1"/>
          <p:nvPr/>
        </p:nvSpPr>
        <p:spPr>
          <a:xfrm>
            <a:off x="7368986" y="4129207"/>
            <a:ext cx="1963271" cy="369332"/>
          </a:xfrm>
          <a:prstGeom prst="rect">
            <a:avLst/>
          </a:prstGeom>
          <a:noFill/>
        </p:spPr>
        <p:txBody>
          <a:bodyPr wrap="square" rtlCol="0">
            <a:spAutoFit/>
          </a:bodyPr>
          <a:lstStyle/>
          <a:p>
            <a:r>
              <a:rPr lang="en-US" dirty="0" smtClean="0">
                <a:solidFill>
                  <a:schemeClr val="bg1"/>
                </a:solidFill>
              </a:rPr>
              <a:t>© </a:t>
            </a:r>
            <a:r>
              <a:rPr lang="en-US" dirty="0">
                <a:solidFill>
                  <a:schemeClr val="bg1"/>
                </a:solidFill>
              </a:rPr>
              <a:t>CERN Photo </a:t>
            </a:r>
            <a:endParaRPr lang="en-GB" dirty="0">
              <a:solidFill>
                <a:schemeClr val="bg1"/>
              </a:solidFill>
            </a:endParaRPr>
          </a:p>
        </p:txBody>
      </p:sp>
    </p:spTree>
    <p:extLst>
      <p:ext uri="{BB962C8B-B14F-4D97-AF65-F5344CB8AC3E}">
        <p14:creationId xmlns:p14="http://schemas.microsoft.com/office/powerpoint/2010/main" val="3894793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indefinite" fill="hold" nodeType="withEffect">
                                  <p:stCondLst>
                                    <p:cond delay="0"/>
                                  </p:stCondLst>
                                  <p:childTnLst>
                                    <p:anim calcmode="discrete" valueType="str">
                                      <p:cBhvr>
                                        <p:cTn id="6" dur="2000" fill="hold"/>
                                        <p:tgtEl>
                                          <p:spTgt spid="5"/>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933760" y="794410"/>
            <a:ext cx="2484276" cy="2399364"/>
          </a:xfrm>
          <a:prstGeom prst="rect">
            <a:avLst/>
          </a:prstGeom>
        </p:spPr>
      </p:pic>
      <p:pic>
        <p:nvPicPr>
          <p:cNvPr id="8" name="Picture 7"/>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247964" y="573528"/>
            <a:ext cx="3412616" cy="1920165"/>
          </a:xfrm>
          <a:prstGeom prst="rect">
            <a:avLst/>
          </a:prstGeom>
        </p:spPr>
      </p:pic>
      <p:sp>
        <p:nvSpPr>
          <p:cNvPr id="4" name="Slide Number Placeholder 3"/>
          <p:cNvSpPr>
            <a:spLocks noGrp="1"/>
          </p:cNvSpPr>
          <p:nvPr>
            <p:ph type="sldNum" sz="quarter" idx="10"/>
          </p:nvPr>
        </p:nvSpPr>
        <p:spPr/>
        <p:txBody>
          <a:bodyPr/>
          <a:lstStyle/>
          <a:p>
            <a:fld id="{17918391-D411-FE40-AAD7-861AE5233E0E}" type="slidenum">
              <a:rPr lang="en-US" smtClean="0"/>
              <a:pPr/>
              <a:t>23</a:t>
            </a:fld>
            <a:endParaRPr lang="en-US" dirty="0"/>
          </a:p>
        </p:txBody>
      </p:sp>
    </p:spTree>
    <p:extLst>
      <p:ext uri="{BB962C8B-B14F-4D97-AF65-F5344CB8AC3E}">
        <p14:creationId xmlns:p14="http://schemas.microsoft.com/office/powerpoint/2010/main" val="97498188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Daily life at CERN</a:t>
            </a:r>
            <a:endParaRPr lang="en-GB" dirty="0"/>
          </a:p>
        </p:txBody>
      </p:sp>
      <p:sp>
        <p:nvSpPr>
          <p:cNvPr id="3" name="Text Placeholder 2"/>
          <p:cNvSpPr>
            <a:spLocks noGrp="1"/>
          </p:cNvSpPr>
          <p:nvPr>
            <p:ph type="body" idx="1"/>
          </p:nvPr>
        </p:nvSpPr>
        <p:spPr/>
        <p:txBody>
          <a:bodyPr/>
          <a:lstStyle/>
          <a:p>
            <a:r>
              <a:rPr lang="en-GB" dirty="0"/>
              <a:t>Quiz part 2</a:t>
            </a:r>
          </a:p>
        </p:txBody>
      </p:sp>
      <p:sp>
        <p:nvSpPr>
          <p:cNvPr id="5" name="Slide Number Placeholder 4"/>
          <p:cNvSpPr>
            <a:spLocks noGrp="1"/>
          </p:cNvSpPr>
          <p:nvPr>
            <p:ph type="sldNum" sz="quarter" idx="10"/>
          </p:nvPr>
        </p:nvSpPr>
        <p:spPr/>
        <p:txBody>
          <a:bodyPr/>
          <a:lstStyle/>
          <a:p>
            <a:fld id="{17918391-D411-FE40-AAD7-861AE5233E0E}" type="slidenum">
              <a:rPr lang="en-US" smtClean="0"/>
              <a:pPr/>
              <a:t>24</a:t>
            </a:fld>
            <a:endParaRPr lang="en-US" dirty="0"/>
          </a:p>
        </p:txBody>
      </p:sp>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438804" y="601098"/>
            <a:ext cx="4517117" cy="3014548"/>
          </a:xfrm>
          <a:prstGeom prst="rect">
            <a:avLst/>
          </a:prstGeom>
        </p:spPr>
      </p:pic>
    </p:spTree>
    <p:extLst>
      <p:ext uri="{BB962C8B-B14F-4D97-AF65-F5344CB8AC3E}">
        <p14:creationId xmlns:p14="http://schemas.microsoft.com/office/powerpoint/2010/main" val="169874481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73431" y="142963"/>
            <a:ext cx="3688313" cy="4212468"/>
          </a:xfrm>
          <a:prstGeom prst="rect">
            <a:avLst/>
          </a:prstGeom>
        </p:spPr>
      </p:pic>
      <p:grpSp>
        <p:nvGrpSpPr>
          <p:cNvPr id="6" name="Group 5"/>
          <p:cNvGrpSpPr/>
          <p:nvPr/>
        </p:nvGrpSpPr>
        <p:grpSpPr>
          <a:xfrm>
            <a:off x="4885766" y="303497"/>
            <a:ext cx="3570726" cy="680955"/>
            <a:chOff x="5095605" y="3093778"/>
            <a:chExt cx="3093011" cy="496291"/>
          </a:xfrm>
        </p:grpSpPr>
        <p:pic>
          <p:nvPicPr>
            <p:cNvPr id="8" name="Picture 7"/>
            <p:cNvPicPr>
              <a:picLocks noChangeAspect="1"/>
            </p:cNvPicPr>
            <p:nvPr/>
          </p:nvPicPr>
          <p:blipFill rotWithShape="1">
            <a:blip r:embed="rId4" cstate="email">
              <a:extLst>
                <a:ext uri="{28A0092B-C50C-407E-A947-70E740481C1C}">
                  <a14:useLocalDpi xmlns:a14="http://schemas.microsoft.com/office/drawing/2010/main" val="0"/>
                </a:ext>
              </a:extLst>
            </a:blip>
            <a:srcRect b="66667"/>
            <a:stretch/>
          </p:blipFill>
          <p:spPr>
            <a:xfrm>
              <a:off x="7063504" y="3110765"/>
              <a:ext cx="305545" cy="214417"/>
            </a:xfrm>
            <a:prstGeom prst="rect">
              <a:avLst/>
            </a:prstGeom>
          </p:spPr>
        </p:pic>
        <p:pic>
          <p:nvPicPr>
            <p:cNvPr id="9" name="Picture 8"/>
            <p:cNvPicPr>
              <a:picLocks noChangeAspect="1"/>
            </p:cNvPicPr>
            <p:nvPr/>
          </p:nvPicPr>
          <p:blipFill rotWithShape="1">
            <a:blip r:embed="rId4" cstate="email">
              <a:extLst>
                <a:ext uri="{28A0092B-C50C-407E-A947-70E740481C1C}">
                  <a14:useLocalDpi xmlns:a14="http://schemas.microsoft.com/office/drawing/2010/main" val="0"/>
                </a:ext>
              </a:extLst>
            </a:blip>
            <a:srcRect t="65860" b="807"/>
            <a:stretch/>
          </p:blipFill>
          <p:spPr>
            <a:xfrm>
              <a:off x="7063504" y="3354541"/>
              <a:ext cx="305545" cy="214417"/>
            </a:xfrm>
            <a:prstGeom prst="rect">
              <a:avLst/>
            </a:prstGeom>
          </p:spPr>
        </p:pic>
        <p:sp>
          <p:nvSpPr>
            <p:cNvPr id="10" name="TextBox 9"/>
            <p:cNvSpPr txBox="1"/>
            <p:nvPr/>
          </p:nvSpPr>
          <p:spPr>
            <a:xfrm>
              <a:off x="7369049" y="3125444"/>
              <a:ext cx="819567" cy="235528"/>
            </a:xfrm>
            <a:prstGeom prst="rect">
              <a:avLst/>
            </a:prstGeom>
            <a:noFill/>
          </p:spPr>
          <p:txBody>
            <a:bodyPr wrap="square" rtlCol="0">
              <a:spAutoFit/>
            </a:bodyPr>
            <a:lstStyle/>
            <a:p>
              <a:r>
                <a:rPr lang="en-US" sz="1500" b="1" dirty="0">
                  <a:latin typeface="Century Gothic" panose="020B0502020202020204" pitchFamily="34" charset="0"/>
                </a:rPr>
                <a:t>515 ha</a:t>
              </a:r>
              <a:endParaRPr lang="fr-CH" sz="1350" b="1" dirty="0">
                <a:latin typeface="Century Gothic" panose="020B0502020202020204" pitchFamily="34" charset="0"/>
              </a:endParaRPr>
            </a:p>
          </p:txBody>
        </p:sp>
        <p:sp>
          <p:nvSpPr>
            <p:cNvPr id="11" name="TextBox 10"/>
            <p:cNvSpPr txBox="1"/>
            <p:nvPr/>
          </p:nvSpPr>
          <p:spPr>
            <a:xfrm>
              <a:off x="7369049" y="3354541"/>
              <a:ext cx="819567" cy="235528"/>
            </a:xfrm>
            <a:prstGeom prst="rect">
              <a:avLst/>
            </a:prstGeom>
            <a:noFill/>
          </p:spPr>
          <p:txBody>
            <a:bodyPr wrap="square" rtlCol="0">
              <a:spAutoFit/>
            </a:bodyPr>
            <a:lstStyle>
              <a:defPPr>
                <a:defRPr lang="en-US"/>
              </a:defPPr>
              <a:lvl1pPr>
                <a:defRPr sz="1100">
                  <a:latin typeface="Century Gothic" panose="020B0502020202020204" pitchFamily="34" charset="0"/>
                </a:defRPr>
              </a:lvl1pPr>
            </a:lstStyle>
            <a:p>
              <a:r>
                <a:rPr lang="en-US" sz="1500" b="1" dirty="0"/>
                <a:t>110 ha</a:t>
              </a:r>
              <a:endParaRPr lang="fr-CH" sz="1500" b="1" dirty="0"/>
            </a:p>
          </p:txBody>
        </p:sp>
        <p:sp>
          <p:nvSpPr>
            <p:cNvPr id="12" name="TextBox 11"/>
            <p:cNvSpPr txBox="1"/>
            <p:nvPr/>
          </p:nvSpPr>
          <p:spPr>
            <a:xfrm>
              <a:off x="5095605" y="3093778"/>
              <a:ext cx="1854643" cy="454233"/>
            </a:xfrm>
            <a:prstGeom prst="rect">
              <a:avLst/>
            </a:prstGeom>
            <a:solidFill>
              <a:schemeClr val="tx2">
                <a:lumMod val="40000"/>
                <a:lumOff val="60000"/>
              </a:schemeClr>
            </a:solidFill>
          </p:spPr>
          <p:txBody>
            <a:bodyPr wrap="square" rtlCol="0">
              <a:spAutoFit/>
            </a:bodyPr>
            <a:lstStyle/>
            <a:p>
              <a:pPr algn="ctr"/>
              <a:r>
                <a:rPr lang="en-US" sz="2400" b="1" i="1" dirty="0">
                  <a:latin typeface="Century Gothic" panose="020B0502020202020204" pitchFamily="34" charset="0"/>
                </a:rPr>
                <a:t>625 ha</a:t>
              </a:r>
              <a:r>
                <a:rPr lang="en-US" sz="1050" b="1" i="1" dirty="0">
                  <a:latin typeface="Century Gothic" panose="020B0502020202020204" pitchFamily="34" charset="0"/>
                </a:rPr>
                <a:t/>
              </a:r>
              <a:br>
                <a:rPr lang="en-US" sz="1050" b="1" i="1" dirty="0">
                  <a:latin typeface="Century Gothic" panose="020B0502020202020204" pitchFamily="34" charset="0"/>
                </a:rPr>
              </a:br>
              <a:endParaRPr lang="en-US" sz="1050" b="1" i="1" dirty="0">
                <a:latin typeface="Century Gothic" panose="020B0502020202020204" pitchFamily="34" charset="0"/>
              </a:endParaRPr>
            </a:p>
          </p:txBody>
        </p:sp>
      </p:grpSp>
      <p:grpSp>
        <p:nvGrpSpPr>
          <p:cNvPr id="15" name="Group 14"/>
          <p:cNvGrpSpPr/>
          <p:nvPr/>
        </p:nvGrpSpPr>
        <p:grpSpPr>
          <a:xfrm>
            <a:off x="4715435" y="1196403"/>
            <a:ext cx="3818965" cy="1061829"/>
            <a:chOff x="5123162" y="1784874"/>
            <a:chExt cx="3028953" cy="1324570"/>
          </a:xfrm>
        </p:grpSpPr>
        <p:pic>
          <p:nvPicPr>
            <p:cNvPr id="16" name="Picture 15"/>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123162" y="1796145"/>
              <a:ext cx="1471815" cy="1213210"/>
            </a:xfrm>
            <a:prstGeom prst="rect">
              <a:avLst/>
            </a:prstGeom>
          </p:spPr>
        </p:pic>
        <p:sp>
          <p:nvSpPr>
            <p:cNvPr id="17" name="Rectangle 16"/>
            <p:cNvSpPr/>
            <p:nvPr/>
          </p:nvSpPr>
          <p:spPr>
            <a:xfrm>
              <a:off x="5970580" y="1784874"/>
              <a:ext cx="2181535" cy="1324570"/>
            </a:xfrm>
            <a:prstGeom prst="rect">
              <a:avLst/>
            </a:prstGeom>
          </p:spPr>
          <p:txBody>
            <a:bodyPr wrap="none">
              <a:spAutoFit/>
            </a:bodyPr>
            <a:lstStyle/>
            <a:p>
              <a:r>
                <a:rPr lang="en-US" sz="2100" b="1" i="1" dirty="0">
                  <a:latin typeface="Century Gothic" panose="020B0502020202020204" pitchFamily="34" charset="0"/>
                </a:rPr>
                <a:t>… 700+</a:t>
              </a:r>
              <a:r>
                <a:rPr lang="en-US" sz="2100" dirty="0">
                  <a:latin typeface="Century Gothic" panose="020B0502020202020204" pitchFamily="34" charset="0"/>
                </a:rPr>
                <a:t> buildings </a:t>
              </a:r>
            </a:p>
            <a:p>
              <a:r>
                <a:rPr lang="en-US" sz="2100" dirty="0">
                  <a:latin typeface="Century Gothic" panose="020B0502020202020204" pitchFamily="34" charset="0"/>
                </a:rPr>
                <a:t>    accounting for </a:t>
              </a:r>
            </a:p>
            <a:p>
              <a:r>
                <a:rPr lang="en-US" sz="2100" dirty="0">
                  <a:latin typeface="Century Gothic" panose="020B0502020202020204" pitchFamily="34" charset="0"/>
                </a:rPr>
                <a:t>            500.000 m</a:t>
              </a:r>
              <a:r>
                <a:rPr lang="en-US" sz="2100" baseline="30000" dirty="0">
                  <a:latin typeface="Century Gothic" panose="020B0502020202020204" pitchFamily="34" charset="0"/>
                </a:rPr>
                <a:t>2</a:t>
              </a:r>
              <a:endParaRPr lang="fr-CH" sz="2100" baseline="30000" dirty="0">
                <a:latin typeface="Century Gothic" panose="020B0502020202020204" pitchFamily="34" charset="0"/>
              </a:endParaRPr>
            </a:p>
          </p:txBody>
        </p:sp>
      </p:grpSp>
      <p:sp>
        <p:nvSpPr>
          <p:cNvPr id="20" name="Rectangle 19"/>
          <p:cNvSpPr/>
          <p:nvPr/>
        </p:nvSpPr>
        <p:spPr>
          <a:xfrm>
            <a:off x="5648671" y="2491926"/>
            <a:ext cx="2756373" cy="415498"/>
          </a:xfrm>
          <a:prstGeom prst="rect">
            <a:avLst/>
          </a:prstGeom>
        </p:spPr>
        <p:txBody>
          <a:bodyPr wrap="square">
            <a:spAutoFit/>
          </a:bodyPr>
          <a:lstStyle/>
          <a:p>
            <a:r>
              <a:rPr lang="en-US" sz="2100" b="1" i="1" dirty="0" smtClean="0">
                <a:latin typeface="Century Gothic" panose="020B0502020202020204" pitchFamily="34" charset="0"/>
                <a:hlinkClick r:id="rId6"/>
              </a:rPr>
              <a:t>5 900 </a:t>
            </a:r>
            <a:r>
              <a:rPr lang="en-US" sz="2100" dirty="0">
                <a:latin typeface="Century Gothic" panose="020B0502020202020204" pitchFamily="34" charset="0"/>
                <a:hlinkClick r:id="rId6"/>
              </a:rPr>
              <a:t>parking spots </a:t>
            </a:r>
            <a:endParaRPr lang="fr-CH" sz="2100" dirty="0">
              <a:latin typeface="Century Gothic" panose="020B0502020202020204" pitchFamily="34" charset="0"/>
            </a:endParaRPr>
          </a:p>
        </p:txBody>
      </p:sp>
      <p:pic>
        <p:nvPicPr>
          <p:cNvPr id="21" name="Picture 20"/>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4885766" y="2451523"/>
            <a:ext cx="523473" cy="522983"/>
          </a:xfrm>
          <a:prstGeom prst="rect">
            <a:avLst/>
          </a:prstGeom>
        </p:spPr>
      </p:pic>
      <p:grpSp>
        <p:nvGrpSpPr>
          <p:cNvPr id="22" name="Group 21"/>
          <p:cNvGrpSpPr/>
          <p:nvPr/>
        </p:nvGrpSpPr>
        <p:grpSpPr>
          <a:xfrm>
            <a:off x="4715435" y="3271259"/>
            <a:ext cx="1782206" cy="1084172"/>
            <a:chOff x="6582504" y="3775227"/>
            <a:chExt cx="2525181" cy="1301681"/>
          </a:xfrm>
        </p:grpSpPr>
        <p:pic>
          <p:nvPicPr>
            <p:cNvPr id="23" name="Picture 22"/>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6582504" y="3775227"/>
              <a:ext cx="1722314" cy="1151381"/>
            </a:xfrm>
            <a:prstGeom prst="rect">
              <a:avLst/>
            </a:prstGeom>
          </p:spPr>
        </p:pic>
        <p:sp>
          <p:nvSpPr>
            <p:cNvPr id="24" name="Rectangle 23"/>
            <p:cNvSpPr/>
            <p:nvPr/>
          </p:nvSpPr>
          <p:spPr>
            <a:xfrm>
              <a:off x="7706743" y="4190052"/>
              <a:ext cx="1400942" cy="886856"/>
            </a:xfrm>
            <a:prstGeom prst="rect">
              <a:avLst/>
            </a:prstGeom>
          </p:spPr>
          <p:txBody>
            <a:bodyPr wrap="square">
              <a:spAutoFit/>
            </a:bodyPr>
            <a:lstStyle/>
            <a:p>
              <a:r>
                <a:rPr lang="en-US" sz="2100" b="1" dirty="0">
                  <a:latin typeface="Century Gothic" panose="020B0502020202020204" pitchFamily="34" charset="0"/>
                </a:rPr>
                <a:t>30 km </a:t>
              </a:r>
              <a:r>
                <a:rPr lang="en-US" sz="2100" dirty="0">
                  <a:latin typeface="Century Gothic" panose="020B0502020202020204" pitchFamily="34" charset="0"/>
                </a:rPr>
                <a:t>roads</a:t>
              </a:r>
              <a:endParaRPr lang="fr-CH" sz="2100" dirty="0">
                <a:latin typeface="Century Gothic" panose="020B0502020202020204" pitchFamily="34" charset="0"/>
              </a:endParaRPr>
            </a:p>
          </p:txBody>
        </p:sp>
      </p:grpSp>
      <p:pic>
        <p:nvPicPr>
          <p:cNvPr id="27" name="Picture 26"/>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6499496" y="3593901"/>
            <a:ext cx="834479" cy="761530"/>
          </a:xfrm>
          <a:prstGeom prst="rect">
            <a:avLst/>
          </a:prstGeom>
        </p:spPr>
      </p:pic>
      <p:sp>
        <p:nvSpPr>
          <p:cNvPr id="30" name="Rectangle 29"/>
          <p:cNvSpPr/>
          <p:nvPr/>
        </p:nvSpPr>
        <p:spPr>
          <a:xfrm>
            <a:off x="7542066" y="3293602"/>
            <a:ext cx="1127232" cy="1061829"/>
          </a:xfrm>
          <a:prstGeom prst="rect">
            <a:avLst/>
          </a:prstGeom>
        </p:spPr>
        <p:txBody>
          <a:bodyPr wrap="none">
            <a:spAutoFit/>
          </a:bodyPr>
          <a:lstStyle/>
          <a:p>
            <a:r>
              <a:rPr lang="en-US" sz="2100" b="1" dirty="0">
                <a:latin typeface="Century Gothic" panose="020B0502020202020204" pitchFamily="34" charset="0"/>
              </a:rPr>
              <a:t>101 ha </a:t>
            </a:r>
          </a:p>
          <a:p>
            <a:r>
              <a:rPr lang="en-US" sz="2100" dirty="0">
                <a:latin typeface="Century Gothic" panose="020B0502020202020204" pitchFamily="34" charset="0"/>
              </a:rPr>
              <a:t>green </a:t>
            </a:r>
          </a:p>
          <a:p>
            <a:r>
              <a:rPr lang="en-US" sz="2100" dirty="0">
                <a:latin typeface="Century Gothic" panose="020B0502020202020204" pitchFamily="34" charset="0"/>
              </a:rPr>
              <a:t>spaces</a:t>
            </a:r>
            <a:endParaRPr lang="fr-CH" sz="2100" dirty="0">
              <a:latin typeface="Century Gothic" panose="020B0502020202020204" pitchFamily="34" charset="0"/>
            </a:endParaRPr>
          </a:p>
        </p:txBody>
      </p:sp>
      <p:sp>
        <p:nvSpPr>
          <p:cNvPr id="3" name="TextBox 2"/>
          <p:cNvSpPr txBox="1"/>
          <p:nvPr/>
        </p:nvSpPr>
        <p:spPr>
          <a:xfrm>
            <a:off x="5232616" y="721096"/>
            <a:ext cx="1447391" cy="369332"/>
          </a:xfrm>
          <a:prstGeom prst="rect">
            <a:avLst/>
          </a:prstGeom>
          <a:solidFill>
            <a:schemeClr val="accent3">
              <a:lumMod val="40000"/>
              <a:lumOff val="60000"/>
            </a:schemeClr>
          </a:solidFill>
          <a:ln>
            <a:solidFill>
              <a:schemeClr val="accent5"/>
            </a:solidFill>
          </a:ln>
        </p:spPr>
        <p:txBody>
          <a:bodyPr wrap="square" rtlCol="0">
            <a:spAutoFit/>
          </a:bodyPr>
          <a:lstStyle/>
          <a:p>
            <a:r>
              <a:rPr lang="en-GB" dirty="0"/>
              <a:t>fenced : 220</a:t>
            </a:r>
          </a:p>
        </p:txBody>
      </p:sp>
      <p:sp>
        <p:nvSpPr>
          <p:cNvPr id="5" name="Slide Number Placeholder 4"/>
          <p:cNvSpPr>
            <a:spLocks noGrp="1"/>
          </p:cNvSpPr>
          <p:nvPr>
            <p:ph type="sldNum" sz="quarter" idx="4"/>
          </p:nvPr>
        </p:nvSpPr>
        <p:spPr/>
        <p:txBody>
          <a:bodyPr/>
          <a:lstStyle/>
          <a:p>
            <a:fld id="{17918391-D411-FE40-AAD7-861AE5233E0E}" type="slidenum">
              <a:rPr lang="en-US" smtClean="0"/>
              <a:pPr/>
              <a:t>25</a:t>
            </a:fld>
            <a:endParaRPr lang="en-US" dirty="0"/>
          </a:p>
        </p:txBody>
      </p:sp>
    </p:spTree>
    <p:extLst>
      <p:ext uri="{BB962C8B-B14F-4D97-AF65-F5344CB8AC3E}">
        <p14:creationId xmlns:p14="http://schemas.microsoft.com/office/powerpoint/2010/main" val="1637043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par>
                                <p:cTn id="11" presetID="31"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1000" fill="hold"/>
                                        <p:tgtEl>
                                          <p:spTgt spid="22"/>
                                        </p:tgtEl>
                                        <p:attrNameLst>
                                          <p:attrName>ppt_w</p:attrName>
                                        </p:attrNameLst>
                                      </p:cBhvr>
                                      <p:tavLst>
                                        <p:tav tm="0">
                                          <p:val>
                                            <p:fltVal val="0"/>
                                          </p:val>
                                        </p:tav>
                                        <p:tav tm="100000">
                                          <p:val>
                                            <p:strVal val="#ppt_w"/>
                                          </p:val>
                                        </p:tav>
                                      </p:tavLst>
                                    </p:anim>
                                    <p:anim calcmode="lin" valueType="num">
                                      <p:cBhvr>
                                        <p:cTn id="14" dur="1000" fill="hold"/>
                                        <p:tgtEl>
                                          <p:spTgt spid="22"/>
                                        </p:tgtEl>
                                        <p:attrNameLst>
                                          <p:attrName>ppt_h</p:attrName>
                                        </p:attrNameLst>
                                      </p:cBhvr>
                                      <p:tavLst>
                                        <p:tav tm="0">
                                          <p:val>
                                            <p:fltVal val="0"/>
                                          </p:val>
                                        </p:tav>
                                        <p:tav tm="100000">
                                          <p:val>
                                            <p:strVal val="#ppt_h"/>
                                          </p:val>
                                        </p:tav>
                                      </p:tavLst>
                                    </p:anim>
                                    <p:anim calcmode="lin" valueType="num">
                                      <p:cBhvr>
                                        <p:cTn id="15" dur="1000" fill="hold"/>
                                        <p:tgtEl>
                                          <p:spTgt spid="22"/>
                                        </p:tgtEl>
                                        <p:attrNameLst>
                                          <p:attrName>style.rotation</p:attrName>
                                        </p:attrNameLst>
                                      </p:cBhvr>
                                      <p:tavLst>
                                        <p:tav tm="0">
                                          <p:val>
                                            <p:fltVal val="90"/>
                                          </p:val>
                                        </p:tav>
                                        <p:tav tm="100000">
                                          <p:val>
                                            <p:fltVal val="0"/>
                                          </p:val>
                                        </p:tav>
                                      </p:tavLst>
                                    </p:anim>
                                    <p:animEffect transition="in" filter="fade">
                                      <p:cBhvr>
                                        <p:cTn id="16"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17677755">
            <a:off x="6945530" y="347077"/>
            <a:ext cx="2598620" cy="2078896"/>
          </a:xfrm>
          <a:prstGeom prst="rect">
            <a:avLst/>
          </a:prstGeom>
        </p:spPr>
      </p:pic>
      <p:sp>
        <p:nvSpPr>
          <p:cNvPr id="7" name="Title 6"/>
          <p:cNvSpPr>
            <a:spLocks noGrp="1"/>
          </p:cNvSpPr>
          <p:nvPr>
            <p:ph type="title"/>
          </p:nvPr>
        </p:nvSpPr>
        <p:spPr/>
        <p:txBody>
          <a:bodyPr/>
          <a:lstStyle/>
          <a:p>
            <a:r>
              <a:rPr lang="en-GB" dirty="0">
                <a:hlinkClick r:id="rId4"/>
              </a:rPr>
              <a:t>CERN access </a:t>
            </a:r>
            <a:r>
              <a:rPr lang="en-GB" dirty="0"/>
              <a:t>card</a:t>
            </a:r>
          </a:p>
        </p:txBody>
      </p:sp>
      <p:sp>
        <p:nvSpPr>
          <p:cNvPr id="4" name="Content Placeholder 3"/>
          <p:cNvSpPr>
            <a:spLocks noGrp="1"/>
          </p:cNvSpPr>
          <p:nvPr>
            <p:ph sz="half" idx="2"/>
          </p:nvPr>
        </p:nvSpPr>
        <p:spPr>
          <a:xfrm>
            <a:off x="4267200" y="1200151"/>
            <a:ext cx="3591339" cy="2609850"/>
          </a:xfrm>
        </p:spPr>
        <p:txBody>
          <a:bodyPr>
            <a:normAutofit fontScale="85000" lnSpcReduction="20000"/>
          </a:bodyPr>
          <a:lstStyle/>
          <a:p>
            <a:pPr marL="36576" indent="0">
              <a:buNone/>
            </a:pPr>
            <a:r>
              <a:rPr lang="en-GB" dirty="0"/>
              <a:t>CERN access card</a:t>
            </a:r>
          </a:p>
          <a:p>
            <a:pPr marL="36576" indent="0">
              <a:buNone/>
            </a:pPr>
            <a:endParaRPr lang="en-GB" dirty="0"/>
          </a:p>
          <a:p>
            <a:pPr marL="36576" indent="0">
              <a:buNone/>
            </a:pPr>
            <a:r>
              <a:rPr lang="en-GB" b="1" dirty="0"/>
              <a:t>Building 55 </a:t>
            </a:r>
          </a:p>
          <a:p>
            <a:pPr marL="36576" indent="0">
              <a:buNone/>
            </a:pPr>
            <a:r>
              <a:rPr lang="en-GB" dirty="0"/>
              <a:t>Working days </a:t>
            </a:r>
          </a:p>
          <a:p>
            <a:pPr marL="36576" indent="0">
              <a:buNone/>
            </a:pPr>
            <a:r>
              <a:rPr lang="en-GB" sz="2400" dirty="0"/>
              <a:t>from 7:30 to 17:30, non stop</a:t>
            </a:r>
          </a:p>
          <a:p>
            <a:pPr marL="36576" indent="0">
              <a:buNone/>
            </a:pPr>
            <a:r>
              <a:rPr lang="en-GB" sz="2400" dirty="0"/>
              <a:t>Also </a:t>
            </a:r>
          </a:p>
          <a:p>
            <a:r>
              <a:rPr lang="en-GB" sz="2400" dirty="0"/>
              <a:t>vehicle registration</a:t>
            </a:r>
          </a:p>
          <a:p>
            <a:r>
              <a:rPr lang="en-GB" sz="2400" dirty="0"/>
              <a:t>biometrics registration</a:t>
            </a:r>
          </a:p>
          <a:p>
            <a:pPr marL="36576" indent="0">
              <a:buNone/>
            </a:pPr>
            <a:endParaRPr lang="en-GB" sz="2400"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26</a:t>
            </a:fld>
            <a:endParaRPr lang="en-US" dirty="0"/>
          </a:p>
        </p:txBody>
      </p:sp>
      <p:sp>
        <p:nvSpPr>
          <p:cNvPr id="8" name="Content Placeholder 7"/>
          <p:cNvSpPr>
            <a:spLocks noGrp="1"/>
          </p:cNvSpPr>
          <p:nvPr>
            <p:ph sz="half" idx="1"/>
          </p:nvPr>
        </p:nvSpPr>
        <p:spPr>
          <a:xfrm>
            <a:off x="533400" y="1200151"/>
            <a:ext cx="3336235" cy="2245414"/>
          </a:xfrm>
        </p:spPr>
        <p:txBody>
          <a:bodyPr>
            <a:normAutofit fontScale="85000" lnSpcReduction="20000"/>
          </a:bodyPr>
          <a:lstStyle/>
          <a:p>
            <a:pPr marL="36576" indent="0">
              <a:buNone/>
            </a:pPr>
            <a:r>
              <a:rPr lang="en-GB" dirty="0"/>
              <a:t>Visitors badge</a:t>
            </a:r>
          </a:p>
          <a:p>
            <a:pPr marL="36576" indent="0">
              <a:buNone/>
            </a:pPr>
            <a:endParaRPr lang="en-GB" dirty="0"/>
          </a:p>
          <a:p>
            <a:pPr marL="36576" indent="0">
              <a:buNone/>
            </a:pPr>
            <a:r>
              <a:rPr lang="en-GB" dirty="0"/>
              <a:t>Validity :</a:t>
            </a:r>
          </a:p>
          <a:p>
            <a:pPr marL="36576" indent="0">
              <a:buNone/>
            </a:pPr>
            <a:r>
              <a:rPr lang="en-GB" dirty="0"/>
              <a:t>2 working days</a:t>
            </a:r>
          </a:p>
        </p:txBody>
      </p:sp>
      <p:sp>
        <p:nvSpPr>
          <p:cNvPr id="2" name="TextBox 1"/>
          <p:cNvSpPr txBox="1"/>
          <p:nvPr/>
        </p:nvSpPr>
        <p:spPr>
          <a:xfrm>
            <a:off x="748748" y="3810001"/>
            <a:ext cx="4647426" cy="369332"/>
          </a:xfrm>
          <a:prstGeom prst="rect">
            <a:avLst/>
          </a:prstGeom>
          <a:noFill/>
        </p:spPr>
        <p:txBody>
          <a:bodyPr wrap="none" rtlCol="0">
            <a:spAutoFit/>
          </a:bodyPr>
          <a:lstStyle/>
          <a:p>
            <a:r>
              <a:rPr lang="en-GB" dirty="0">
                <a:hlinkClick r:id="rId4"/>
              </a:rPr>
              <a:t>https://sce-dep.web.cern.ch/security/access</a:t>
            </a:r>
            <a:endParaRPr lang="en-GB" dirty="0"/>
          </a:p>
        </p:txBody>
      </p:sp>
    </p:spTree>
    <p:extLst>
      <p:ext uri="{BB962C8B-B14F-4D97-AF65-F5344CB8AC3E}">
        <p14:creationId xmlns:p14="http://schemas.microsoft.com/office/powerpoint/2010/main" val="68436174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2718350886"/>
              </p:ext>
            </p:extLst>
          </p:nvPr>
        </p:nvGraphicFramePr>
        <p:xfrm>
          <a:off x="245338" y="84347"/>
          <a:ext cx="8798361" cy="4236720"/>
        </p:xfrm>
        <a:graphic>
          <a:graphicData uri="http://schemas.openxmlformats.org/drawingml/2006/table">
            <a:tbl>
              <a:tblPr firstRow="1" bandRow="1">
                <a:tableStyleId>{5940675A-B579-460E-94D1-54222C63F5DA}</a:tableStyleId>
              </a:tblPr>
              <a:tblGrid>
                <a:gridCol w="3421356">
                  <a:extLst>
                    <a:ext uri="{9D8B030D-6E8A-4147-A177-3AD203B41FA5}">
                      <a16:colId xmlns:a16="http://schemas.microsoft.com/office/drawing/2014/main" val="872610486"/>
                    </a:ext>
                  </a:extLst>
                </a:gridCol>
                <a:gridCol w="1047407">
                  <a:extLst>
                    <a:ext uri="{9D8B030D-6E8A-4147-A177-3AD203B41FA5}">
                      <a16:colId xmlns:a16="http://schemas.microsoft.com/office/drawing/2014/main" val="2913294891"/>
                    </a:ext>
                  </a:extLst>
                </a:gridCol>
                <a:gridCol w="1095566">
                  <a:extLst>
                    <a:ext uri="{9D8B030D-6E8A-4147-A177-3AD203B41FA5}">
                      <a16:colId xmlns:a16="http://schemas.microsoft.com/office/drawing/2014/main" val="444921899"/>
                    </a:ext>
                  </a:extLst>
                </a:gridCol>
                <a:gridCol w="948086">
                  <a:extLst>
                    <a:ext uri="{9D8B030D-6E8A-4147-A177-3AD203B41FA5}">
                      <a16:colId xmlns:a16="http://schemas.microsoft.com/office/drawing/2014/main" val="1292475689"/>
                    </a:ext>
                  </a:extLst>
                </a:gridCol>
                <a:gridCol w="1116636">
                  <a:extLst>
                    <a:ext uri="{9D8B030D-6E8A-4147-A177-3AD203B41FA5}">
                      <a16:colId xmlns:a16="http://schemas.microsoft.com/office/drawing/2014/main" val="740704956"/>
                    </a:ext>
                  </a:extLst>
                </a:gridCol>
                <a:gridCol w="1169310">
                  <a:extLst>
                    <a:ext uri="{9D8B030D-6E8A-4147-A177-3AD203B41FA5}">
                      <a16:colId xmlns:a16="http://schemas.microsoft.com/office/drawing/2014/main" val="2004915794"/>
                    </a:ext>
                  </a:extLst>
                </a:gridCol>
              </a:tblGrid>
              <a:tr h="395944">
                <a:tc>
                  <a:txBody>
                    <a:bodyPr/>
                    <a:lstStyle/>
                    <a:p>
                      <a:r>
                        <a:rPr lang="en-GB" sz="2000" b="1" dirty="0"/>
                        <a:t>Gates</a:t>
                      </a:r>
                    </a:p>
                  </a:txBody>
                  <a:tcPr anchor="ctr"/>
                </a:tc>
                <a:tc>
                  <a:txBody>
                    <a:bodyPr/>
                    <a:lstStyle/>
                    <a:p>
                      <a:r>
                        <a:rPr lang="en-GB" sz="2000" b="1" dirty="0"/>
                        <a:t>Days</a:t>
                      </a:r>
                    </a:p>
                  </a:txBody>
                  <a:tcPr anchor="ctr"/>
                </a:tc>
                <a:tc>
                  <a:txBody>
                    <a:bodyPr/>
                    <a:lstStyle/>
                    <a:p>
                      <a:endParaRPr lang="en-GB" dirty="0"/>
                    </a:p>
                  </a:txBody>
                  <a:tcPr anchor="ctr"/>
                </a:tc>
                <a:tc>
                  <a:txBody>
                    <a:bodyPr/>
                    <a:lstStyle/>
                    <a:p>
                      <a:endParaRPr lang="en-GB" dirty="0"/>
                    </a:p>
                  </a:txBody>
                  <a:tcPr anchor="ctr"/>
                </a:tc>
                <a:tc>
                  <a:txBody>
                    <a:bodyPr/>
                    <a:lstStyle/>
                    <a:p>
                      <a:endParaRPr lang="en-GB" dirty="0"/>
                    </a:p>
                  </a:txBody>
                  <a:tcPr anchor="ctr"/>
                </a:tc>
                <a:tc>
                  <a:txBody>
                    <a:bodyPr/>
                    <a:lstStyle/>
                    <a:p>
                      <a:endParaRPr lang="en-GB" dirty="0"/>
                    </a:p>
                  </a:txBody>
                  <a:tcPr anchor="ctr"/>
                </a:tc>
                <a:extLst>
                  <a:ext uri="{0D108BD9-81ED-4DB2-BD59-A6C34878D82A}">
                    <a16:rowId xmlns:a16="http://schemas.microsoft.com/office/drawing/2014/main" val="554095061"/>
                  </a:ext>
                </a:extLst>
              </a:tr>
              <a:tr h="360173">
                <a:tc>
                  <a:txBody>
                    <a:bodyPr/>
                    <a:lstStyle/>
                    <a:p>
                      <a:r>
                        <a:rPr lang="en-GB" dirty="0" err="1"/>
                        <a:t>Meyrin</a:t>
                      </a:r>
                      <a:r>
                        <a:rPr lang="en-GB" dirty="0"/>
                        <a:t> A</a:t>
                      </a:r>
                    </a:p>
                  </a:txBody>
                  <a:tcPr anchor="ctr"/>
                </a:tc>
                <a:tc>
                  <a:txBody>
                    <a:bodyPr/>
                    <a:lstStyle/>
                    <a:p>
                      <a:r>
                        <a:rPr lang="en-GB" sz="1600" dirty="0"/>
                        <a:t>Mon-Fri</a:t>
                      </a:r>
                    </a:p>
                  </a:txBody>
                  <a:tcPr anchor="ctr"/>
                </a:tc>
                <a:tc gridSpan="2">
                  <a:txBody>
                    <a:bodyPr/>
                    <a:lstStyle/>
                    <a:p>
                      <a:pPr algn="ctr"/>
                      <a:r>
                        <a:rPr lang="en-GB" dirty="0"/>
                        <a:t>6-22</a:t>
                      </a:r>
                    </a:p>
                  </a:txBody>
                  <a:tcPr anchor="ctr">
                    <a:solidFill>
                      <a:srgbClr val="92D050"/>
                    </a:solidFill>
                  </a:tcPr>
                </a:tc>
                <a:tc hMerge="1">
                  <a:txBody>
                    <a:bodyPr/>
                    <a:lstStyle/>
                    <a:p>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t>7-19</a:t>
                      </a:r>
                    </a:p>
                  </a:txBody>
                  <a:tcPr anchor="ctr">
                    <a:solidFill>
                      <a:srgbClr val="92D050"/>
                    </a:solidFill>
                  </a:tcPr>
                </a:tc>
                <a:tc>
                  <a:txBody>
                    <a:bodyPr/>
                    <a:lstStyle/>
                    <a:p>
                      <a:pPr algn="ctr"/>
                      <a:endParaRPr lang="en-GB" dirty="0"/>
                    </a:p>
                  </a:txBody>
                  <a:tcPr anchor="ctr">
                    <a:solidFill>
                      <a:srgbClr val="FF0000"/>
                    </a:solidFill>
                  </a:tcPr>
                </a:tc>
                <a:extLst>
                  <a:ext uri="{0D108BD9-81ED-4DB2-BD59-A6C34878D82A}">
                    <a16:rowId xmlns:a16="http://schemas.microsoft.com/office/drawing/2014/main" val="20122463"/>
                  </a:ext>
                </a:extLst>
              </a:tr>
              <a:tr h="360173">
                <a:tc>
                  <a:txBody>
                    <a:bodyPr/>
                    <a:lstStyle/>
                    <a:p>
                      <a:r>
                        <a:rPr lang="en-GB" dirty="0"/>
                        <a:t>Porte Jura </a:t>
                      </a:r>
                      <a:r>
                        <a:rPr lang="en-GB" dirty="0" err="1"/>
                        <a:t>Bldg</a:t>
                      </a:r>
                      <a:r>
                        <a:rPr lang="en-GB" baseline="0" dirty="0"/>
                        <a:t> </a:t>
                      </a:r>
                      <a:r>
                        <a:rPr lang="en-GB" dirty="0"/>
                        <a:t>33</a:t>
                      </a:r>
                    </a:p>
                  </a:txBody>
                  <a:tcPr anchor="ctr"/>
                </a:tc>
                <a:tc>
                  <a:txBody>
                    <a:bodyPr/>
                    <a:lstStyle/>
                    <a:p>
                      <a:endParaRPr lang="en-GB" sz="1600" dirty="0"/>
                    </a:p>
                  </a:txBody>
                  <a:tcPr anchor="ctr"/>
                </a:tc>
                <a:tc>
                  <a:txBody>
                    <a:bodyPr/>
                    <a:lstStyle/>
                    <a:p>
                      <a:pPr algn="ctr"/>
                      <a:r>
                        <a:rPr lang="en-GB" dirty="0"/>
                        <a:t>24/24</a:t>
                      </a:r>
                    </a:p>
                  </a:txBody>
                  <a:tcPr anchor="ctr">
                    <a:solidFill>
                      <a:srgbClr val="92D050"/>
                    </a:solidFill>
                  </a:tcPr>
                </a:tc>
                <a:tc>
                  <a:txBody>
                    <a:bodyPr/>
                    <a:lstStyle/>
                    <a:p>
                      <a:pPr algn="ctr"/>
                      <a:endParaRPr lang="en-GB" dirty="0"/>
                    </a:p>
                  </a:txBody>
                  <a:tcPr anchor="ctr">
                    <a:solidFill>
                      <a:srgbClr val="FF0000"/>
                    </a:solidFill>
                  </a:tcPr>
                </a:tc>
                <a:tc>
                  <a:txBody>
                    <a:bodyPr/>
                    <a:lstStyle/>
                    <a:p>
                      <a:pPr algn="ctr"/>
                      <a:endParaRPr lang="en-GB" dirty="0"/>
                    </a:p>
                  </a:txBody>
                  <a:tcPr anchor="ctr">
                    <a:solidFill>
                      <a:srgbClr val="FF0000"/>
                    </a:solidFill>
                  </a:tcPr>
                </a:tc>
                <a:tc>
                  <a:txBody>
                    <a:bodyPr/>
                    <a:lstStyle/>
                    <a:p>
                      <a:pPr algn="ctr"/>
                      <a:endParaRPr lang="en-GB" dirty="0"/>
                    </a:p>
                  </a:txBody>
                  <a:tcPr anchor="ctr">
                    <a:solidFill>
                      <a:srgbClr val="FF0000"/>
                    </a:solidFill>
                  </a:tcPr>
                </a:tc>
                <a:extLst>
                  <a:ext uri="{0D108BD9-81ED-4DB2-BD59-A6C34878D82A}">
                    <a16:rowId xmlns:a16="http://schemas.microsoft.com/office/drawing/2014/main" val="2060785881"/>
                  </a:ext>
                </a:extLst>
              </a:tr>
              <a:tr h="360173">
                <a:tc>
                  <a:txBody>
                    <a:bodyPr/>
                    <a:lstStyle/>
                    <a:p>
                      <a:r>
                        <a:rPr lang="en-GB" b="1" dirty="0" err="1"/>
                        <a:t>Meyrin</a:t>
                      </a:r>
                      <a:r>
                        <a:rPr lang="en-GB" b="1" dirty="0"/>
                        <a:t> B (Main entrance)</a:t>
                      </a:r>
                    </a:p>
                  </a:txBody>
                  <a:tcPr anchor="ctr">
                    <a:solidFill>
                      <a:schemeClr val="accent1"/>
                    </a:solidFill>
                  </a:tcPr>
                </a:tc>
                <a:tc>
                  <a:txBody>
                    <a:bodyPr/>
                    <a:lstStyle/>
                    <a:p>
                      <a:endParaRPr lang="en-GB" sz="1600" dirty="0"/>
                    </a:p>
                  </a:txBody>
                  <a:tcPr anchor="ctr">
                    <a:solidFill>
                      <a:schemeClr val="accent1"/>
                    </a:solidFill>
                  </a:tcPr>
                </a:tc>
                <a:tc gridSpan="3">
                  <a:txBody>
                    <a:bodyPr/>
                    <a:lstStyle/>
                    <a:p>
                      <a:pPr algn="ctr"/>
                      <a:r>
                        <a:rPr lang="en-GB" dirty="0"/>
                        <a:t>24/24</a:t>
                      </a:r>
                    </a:p>
                  </a:txBody>
                  <a:tcPr anchor="ctr">
                    <a:solidFill>
                      <a:srgbClr val="92D050"/>
                    </a:solidFill>
                  </a:tcPr>
                </a:tc>
                <a:tc hMerge="1">
                  <a:txBody>
                    <a:bodyPr/>
                    <a:lstStyle/>
                    <a:p>
                      <a:endParaRPr lang="en-GB" dirty="0"/>
                    </a:p>
                  </a:txBody>
                  <a:tcPr/>
                </a:tc>
                <a:tc hMerge="1">
                  <a:txBody>
                    <a:bodyPr/>
                    <a:lstStyle/>
                    <a:p>
                      <a:endParaRPr lang="en-GB" dirty="0"/>
                    </a:p>
                  </a:txBody>
                  <a:tcPr/>
                </a:tc>
                <a:tc>
                  <a:txBody>
                    <a:bodyPr/>
                    <a:lstStyle/>
                    <a:p>
                      <a:endParaRPr lang="en-GB" dirty="0"/>
                    </a:p>
                  </a:txBody>
                  <a:tcPr anchor="ctr">
                    <a:solidFill>
                      <a:srgbClr val="FF0000"/>
                    </a:solidFill>
                  </a:tcPr>
                </a:tc>
                <a:extLst>
                  <a:ext uri="{0D108BD9-81ED-4DB2-BD59-A6C34878D82A}">
                    <a16:rowId xmlns:a16="http://schemas.microsoft.com/office/drawing/2014/main" val="3098869105"/>
                  </a:ext>
                </a:extLst>
              </a:tr>
              <a:tr h="360173">
                <a:tc>
                  <a:txBody>
                    <a:bodyPr/>
                    <a:lstStyle/>
                    <a:p>
                      <a:r>
                        <a:rPr lang="en-GB" dirty="0" err="1"/>
                        <a:t>Meyrin</a:t>
                      </a:r>
                      <a:r>
                        <a:rPr lang="en-GB" dirty="0"/>
                        <a:t> C</a:t>
                      </a:r>
                    </a:p>
                  </a:txBody>
                  <a:tcPr anchor="ctr"/>
                </a:tc>
                <a:tc>
                  <a:txBody>
                    <a:bodyPr/>
                    <a:lstStyle/>
                    <a:p>
                      <a:r>
                        <a:rPr lang="en-GB" sz="1600" dirty="0"/>
                        <a:t>Mon-Fri</a:t>
                      </a:r>
                    </a:p>
                  </a:txBody>
                  <a:tcPr anchor="ctr"/>
                </a:tc>
                <a:tc gridSpan="2">
                  <a:txBody>
                    <a:bodyPr/>
                    <a:lstStyle/>
                    <a:p>
                      <a:pPr algn="ctr"/>
                      <a:r>
                        <a:rPr lang="en-GB" dirty="0"/>
                        <a:t>6-22</a:t>
                      </a:r>
                    </a:p>
                  </a:txBody>
                  <a:tcPr anchor="ctr">
                    <a:solidFill>
                      <a:srgbClr val="92D050"/>
                    </a:solidFill>
                  </a:tcPr>
                </a:tc>
                <a:tc hMerge="1">
                  <a:txBody>
                    <a:bodyPr/>
                    <a:lstStyle/>
                    <a:p>
                      <a:pPr algn="ctr"/>
                      <a:endParaRPr lang="en-GB" dirty="0"/>
                    </a:p>
                  </a:txBody>
                  <a:tcPr anchor="ctr">
                    <a:solidFill>
                      <a:srgbClr val="92D050"/>
                    </a:solidFill>
                  </a:tcPr>
                </a:tc>
                <a:tc>
                  <a:txBody>
                    <a:bodyPr/>
                    <a:lstStyle/>
                    <a:p>
                      <a:pPr algn="ctr"/>
                      <a:r>
                        <a:rPr lang="en-GB" dirty="0"/>
                        <a:t>7-19</a:t>
                      </a:r>
                    </a:p>
                  </a:txBody>
                  <a:tcPr anchor="ctr">
                    <a:solidFill>
                      <a:srgbClr val="92D050"/>
                    </a:solidFill>
                  </a:tcPr>
                </a:tc>
                <a:tc>
                  <a:txBody>
                    <a:bodyPr/>
                    <a:lstStyle/>
                    <a:p>
                      <a:pPr algn="ctr"/>
                      <a:endParaRPr lang="en-GB" dirty="0"/>
                    </a:p>
                  </a:txBody>
                  <a:tcPr anchor="ctr">
                    <a:solidFill>
                      <a:srgbClr val="FF0000"/>
                    </a:solidFill>
                  </a:tcPr>
                </a:tc>
                <a:extLst>
                  <a:ext uri="{0D108BD9-81ED-4DB2-BD59-A6C34878D82A}">
                    <a16:rowId xmlns:a16="http://schemas.microsoft.com/office/drawing/2014/main" val="463522635"/>
                  </a:ext>
                </a:extLst>
              </a:tr>
              <a:tr h="390187">
                <a:tc>
                  <a:txBody>
                    <a:bodyPr/>
                    <a:lstStyle/>
                    <a:p>
                      <a:r>
                        <a:rPr lang="en-GB" i="1" dirty="0" err="1"/>
                        <a:t>Meyrin</a:t>
                      </a:r>
                      <a:r>
                        <a:rPr lang="en-GB" i="1" dirty="0"/>
                        <a:t> D </a:t>
                      </a:r>
                      <a:r>
                        <a:rPr lang="en-GB" sz="1600" i="1" dirty="0">
                          <a:solidFill>
                            <a:srgbClr val="FF0000"/>
                          </a:solidFill>
                        </a:rPr>
                        <a:t>(goods only)</a:t>
                      </a:r>
                    </a:p>
                  </a:txBody>
                  <a:tcPr anchor="ctr"/>
                </a:tc>
                <a:tc>
                  <a:txBody>
                    <a:bodyPr/>
                    <a:lstStyle/>
                    <a:p>
                      <a:r>
                        <a:rPr lang="en-GB" sz="1600" i="1" dirty="0"/>
                        <a:t>Mon-Fri</a:t>
                      </a:r>
                    </a:p>
                  </a:txBody>
                  <a:tcPr anchor="ctr"/>
                </a:tc>
                <a:tc gridSpan="3">
                  <a:txBody>
                    <a:bodyPr/>
                    <a:lstStyle/>
                    <a:p>
                      <a:pPr algn="ctr"/>
                      <a:endParaRPr lang="en-GB" i="1" dirty="0"/>
                    </a:p>
                  </a:txBody>
                  <a:tcPr anchor="ctr">
                    <a:solidFill>
                      <a:srgbClr val="FF0000"/>
                    </a:solidFill>
                  </a:tcPr>
                </a:tc>
                <a:tc hMerge="1">
                  <a:txBody>
                    <a:bodyPr/>
                    <a:lstStyle/>
                    <a:p>
                      <a:pPr algn="ctr"/>
                      <a:endParaRPr lang="en-GB" dirty="0"/>
                    </a:p>
                  </a:txBody>
                  <a:tcPr anchor="ctr"/>
                </a:tc>
                <a:tc hMerge="1">
                  <a:txBody>
                    <a:bodyPr/>
                    <a:lstStyle/>
                    <a:p>
                      <a:pPr algn="ctr"/>
                      <a:endParaRPr lang="en-GB" dirty="0"/>
                    </a:p>
                  </a:txBody>
                  <a:tcPr anchor="ctr"/>
                </a:tc>
                <a:tc>
                  <a:txBody>
                    <a:bodyPr/>
                    <a:lstStyle/>
                    <a:p>
                      <a:pPr algn="ctr"/>
                      <a:r>
                        <a:rPr lang="en-GB" sz="1000" i="1" dirty="0"/>
                        <a:t>08-12</a:t>
                      </a:r>
                      <a:br>
                        <a:rPr lang="en-GB" sz="1000" i="1" dirty="0"/>
                      </a:br>
                      <a:r>
                        <a:rPr lang="en-GB" sz="1000" i="1" dirty="0"/>
                        <a:t>13-16</a:t>
                      </a:r>
                    </a:p>
                  </a:txBody>
                  <a:tcPr anchor="ctr">
                    <a:solidFill>
                      <a:srgbClr val="92D050"/>
                    </a:solidFill>
                  </a:tcPr>
                </a:tc>
                <a:extLst>
                  <a:ext uri="{0D108BD9-81ED-4DB2-BD59-A6C34878D82A}">
                    <a16:rowId xmlns:a16="http://schemas.microsoft.com/office/drawing/2014/main" val="182366498"/>
                  </a:ext>
                </a:extLst>
              </a:tr>
              <a:tr h="510245">
                <a:tc>
                  <a:txBody>
                    <a:bodyPr/>
                    <a:lstStyle/>
                    <a:p>
                      <a:r>
                        <a:rPr lang="en-GB" dirty="0" err="1"/>
                        <a:t>Meyrin</a:t>
                      </a:r>
                      <a:r>
                        <a:rPr lang="en-GB" dirty="0"/>
                        <a:t> E</a:t>
                      </a:r>
                    </a:p>
                  </a:txBody>
                  <a:tcPr anchor="ctr"/>
                </a:tc>
                <a:tc>
                  <a:txBody>
                    <a:bodyPr/>
                    <a:lstStyle/>
                    <a:p>
                      <a:r>
                        <a:rPr lang="en-GB" sz="1600" dirty="0"/>
                        <a:t>Mon-Fri</a:t>
                      </a:r>
                    </a:p>
                  </a:txBody>
                  <a:tcPr anchor="ctr"/>
                </a:tc>
                <a:tc gridSpan="3">
                  <a:txBody>
                    <a:bodyPr/>
                    <a:lstStyle/>
                    <a:p>
                      <a:pPr algn="ctr"/>
                      <a:r>
                        <a:rPr lang="en-GB" sz="1400" dirty="0"/>
                        <a:t> In : 7-9.30</a:t>
                      </a:r>
                      <a:r>
                        <a:rPr lang="en-GB" sz="1400" baseline="0" dirty="0"/>
                        <a:t> </a:t>
                      </a:r>
                    </a:p>
                    <a:p>
                      <a:pPr algn="ctr"/>
                      <a:r>
                        <a:rPr lang="en-GB" sz="1400" dirty="0"/>
                        <a:t>Out : 16.30-20</a:t>
                      </a:r>
                    </a:p>
                  </a:txBody>
                  <a:tcPr anchor="ctr">
                    <a:solidFill>
                      <a:srgbClr val="92D050"/>
                    </a:solidFill>
                  </a:tcPr>
                </a:tc>
                <a:tc hMerge="1">
                  <a:txBody>
                    <a:bodyPr/>
                    <a:lstStyle/>
                    <a:p>
                      <a:endParaRPr lang="en-GB" dirty="0"/>
                    </a:p>
                  </a:txBody>
                  <a:tcPr/>
                </a:tc>
                <a:tc hMerge="1">
                  <a:txBody>
                    <a:bodyPr/>
                    <a:lstStyle/>
                    <a:p>
                      <a:endParaRPr lang="en-GB" dirty="0"/>
                    </a:p>
                  </a:txBody>
                  <a:tcPr/>
                </a:tc>
                <a:tc>
                  <a:txBody>
                    <a:bodyPr/>
                    <a:lstStyle/>
                    <a:p>
                      <a:pPr algn="ctr"/>
                      <a:endParaRPr lang="en-GB" dirty="0"/>
                    </a:p>
                  </a:txBody>
                  <a:tcPr anchor="ctr">
                    <a:solidFill>
                      <a:srgbClr val="FF0000"/>
                    </a:solidFill>
                  </a:tcPr>
                </a:tc>
                <a:extLst>
                  <a:ext uri="{0D108BD9-81ED-4DB2-BD59-A6C34878D82A}">
                    <a16:rowId xmlns:a16="http://schemas.microsoft.com/office/drawing/2014/main" val="3434749330"/>
                  </a:ext>
                </a:extLst>
              </a:tr>
              <a:tr h="360173">
                <a:tc>
                  <a:txBody>
                    <a:bodyPr/>
                    <a:lstStyle/>
                    <a:p>
                      <a:r>
                        <a:rPr lang="en-GB" i="1" dirty="0" err="1"/>
                        <a:t>Intersites</a:t>
                      </a:r>
                      <a:r>
                        <a:rPr lang="en-GB" i="1" dirty="0"/>
                        <a:t> tunnel </a:t>
                      </a:r>
                      <a:r>
                        <a:rPr lang="en-GB" sz="1600" i="1" dirty="0">
                          <a:solidFill>
                            <a:srgbClr val="FF0000"/>
                          </a:solidFill>
                        </a:rPr>
                        <a:t>(restrictions)</a:t>
                      </a:r>
                    </a:p>
                  </a:txBody>
                  <a:tcPr anchor="ctr"/>
                </a:tc>
                <a:tc>
                  <a:txBody>
                    <a:bodyPr/>
                    <a:lstStyle/>
                    <a:p>
                      <a:r>
                        <a:rPr lang="en-GB" sz="1600" i="1" dirty="0"/>
                        <a:t>Mon-Fri</a:t>
                      </a:r>
                    </a:p>
                  </a:txBody>
                  <a:tcPr anchor="ctr"/>
                </a:tc>
                <a:tc gridSpan="2">
                  <a:txBody>
                    <a:bodyPr/>
                    <a:lstStyle/>
                    <a:p>
                      <a:pPr algn="ctr"/>
                      <a:endParaRPr lang="en-GB" i="1" dirty="0"/>
                    </a:p>
                  </a:txBody>
                  <a:tcPr anchor="ctr">
                    <a:solidFill>
                      <a:srgbClr val="FF0000"/>
                    </a:solidFill>
                  </a:tcPr>
                </a:tc>
                <a:tc hMerge="1">
                  <a:txBody>
                    <a:bodyPr/>
                    <a:lstStyle/>
                    <a:p>
                      <a:endParaRPr lang="en-GB"/>
                    </a:p>
                  </a:txBody>
                  <a:tcPr/>
                </a:tc>
                <a:tc>
                  <a:txBody>
                    <a:bodyPr/>
                    <a:lstStyle/>
                    <a:p>
                      <a:pPr algn="ctr"/>
                      <a:r>
                        <a:rPr lang="en-GB" i="1" dirty="0"/>
                        <a:t>7-18</a:t>
                      </a:r>
                    </a:p>
                  </a:txBody>
                  <a:tcPr anchor="ctr">
                    <a:solidFill>
                      <a:srgbClr val="92D050"/>
                    </a:solidFill>
                  </a:tcPr>
                </a:tc>
                <a:tc>
                  <a:txBody>
                    <a:bodyPr/>
                    <a:lstStyle/>
                    <a:p>
                      <a:endParaRPr lang="en-GB" dirty="0"/>
                    </a:p>
                  </a:txBody>
                  <a:tcPr anchor="ctr">
                    <a:solidFill>
                      <a:srgbClr val="FF0000"/>
                    </a:solidFill>
                  </a:tcPr>
                </a:tc>
                <a:extLst>
                  <a:ext uri="{0D108BD9-81ED-4DB2-BD59-A6C34878D82A}">
                    <a16:rowId xmlns:a16="http://schemas.microsoft.com/office/drawing/2014/main" val="1766643297"/>
                  </a:ext>
                </a:extLst>
              </a:tr>
              <a:tr h="360173">
                <a:tc>
                  <a:txBody>
                    <a:bodyPr/>
                    <a:lstStyle/>
                    <a:p>
                      <a:r>
                        <a:rPr lang="en-GB" b="1" dirty="0" err="1"/>
                        <a:t>Prevessin</a:t>
                      </a:r>
                      <a:r>
                        <a:rPr lang="en-GB" b="1" dirty="0"/>
                        <a:t> Main</a:t>
                      </a:r>
                      <a:r>
                        <a:rPr lang="en-GB" b="1" baseline="0" dirty="0"/>
                        <a:t> entrance</a:t>
                      </a:r>
                      <a:endParaRPr lang="en-GB" b="1" dirty="0"/>
                    </a:p>
                  </a:txBody>
                  <a:tcPr anchor="ctr">
                    <a:solidFill>
                      <a:schemeClr val="accent1"/>
                    </a:solidFill>
                  </a:tcPr>
                </a:tc>
                <a:tc>
                  <a:txBody>
                    <a:bodyPr/>
                    <a:lstStyle/>
                    <a:p>
                      <a:endParaRPr lang="en-GB" sz="1600" dirty="0"/>
                    </a:p>
                  </a:txBody>
                  <a:tcPr anchor="ctr">
                    <a:solidFill>
                      <a:schemeClr val="accent1"/>
                    </a:solidFill>
                  </a:tcPr>
                </a:tc>
                <a:tc gridSpan="4">
                  <a:txBody>
                    <a:bodyPr/>
                    <a:lstStyle/>
                    <a:p>
                      <a:pPr algn="ctr"/>
                      <a:r>
                        <a:rPr lang="en-GB" dirty="0"/>
                        <a:t>24/24</a:t>
                      </a:r>
                    </a:p>
                  </a:txBody>
                  <a:tcPr anchor="ctr">
                    <a:solidFill>
                      <a:srgbClr val="92D050"/>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2134736004"/>
                  </a:ext>
                </a:extLst>
              </a:tr>
              <a:tr h="360173">
                <a:tc>
                  <a:txBody>
                    <a:bodyPr/>
                    <a:lstStyle/>
                    <a:p>
                      <a:r>
                        <a:rPr lang="en-GB" dirty="0" err="1"/>
                        <a:t>Prevessin</a:t>
                      </a:r>
                      <a:r>
                        <a:rPr lang="en-GB" dirty="0"/>
                        <a:t> </a:t>
                      </a:r>
                      <a:r>
                        <a:rPr lang="en-GB" sz="1400" dirty="0"/>
                        <a:t>Route du </a:t>
                      </a:r>
                      <a:r>
                        <a:rPr lang="en-GB" sz="1400" dirty="0" err="1"/>
                        <a:t>Maroc</a:t>
                      </a:r>
                      <a:endParaRPr lang="en-GB" sz="1600" dirty="0"/>
                    </a:p>
                  </a:txBody>
                  <a:tcPr anchor="ctr"/>
                </a:tc>
                <a:tc>
                  <a:txBody>
                    <a:bodyPr/>
                    <a:lstStyle/>
                    <a:p>
                      <a:endParaRPr lang="en-GB" sz="1600" dirty="0"/>
                    </a:p>
                  </a:txBody>
                  <a:tcPr anchor="ctr"/>
                </a:tc>
                <a:tc gridSpan="2">
                  <a:txBody>
                    <a:bodyPr/>
                    <a:lstStyle/>
                    <a:p>
                      <a:pPr algn="ctr"/>
                      <a:r>
                        <a:rPr lang="en-GB" dirty="0"/>
                        <a:t>24/24</a:t>
                      </a:r>
                    </a:p>
                  </a:txBody>
                  <a:tcPr anchor="ctr">
                    <a:solidFill>
                      <a:srgbClr val="92D050"/>
                    </a:solidFill>
                  </a:tcPr>
                </a:tc>
                <a:tc hMerge="1">
                  <a:txBody>
                    <a:bodyPr/>
                    <a:lstStyle/>
                    <a:p>
                      <a:endParaRPr lang="en-GB" dirty="0"/>
                    </a:p>
                  </a:txBody>
                  <a:tcPr/>
                </a:tc>
                <a:tc>
                  <a:txBody>
                    <a:bodyPr/>
                    <a:lstStyle/>
                    <a:p>
                      <a:pPr algn="ctr"/>
                      <a:endParaRPr lang="en-GB" dirty="0"/>
                    </a:p>
                  </a:txBody>
                  <a:tcPr anchor="ctr">
                    <a:solidFill>
                      <a:srgbClr val="FF0000"/>
                    </a:solidFill>
                  </a:tcPr>
                </a:tc>
                <a:tc>
                  <a:txBody>
                    <a:bodyPr/>
                    <a:lstStyle/>
                    <a:p>
                      <a:pPr algn="ctr"/>
                      <a:endParaRPr lang="en-GB" dirty="0"/>
                    </a:p>
                  </a:txBody>
                  <a:tcPr anchor="ctr">
                    <a:solidFill>
                      <a:srgbClr val="FF0000"/>
                    </a:solidFill>
                  </a:tcPr>
                </a:tc>
                <a:extLst>
                  <a:ext uri="{0D108BD9-81ED-4DB2-BD59-A6C34878D82A}">
                    <a16:rowId xmlns:a16="http://schemas.microsoft.com/office/drawing/2014/main" val="1969419040"/>
                  </a:ext>
                </a:extLst>
              </a:tr>
              <a:tr h="360173">
                <a:tc>
                  <a:txBody>
                    <a:bodyPr/>
                    <a:lstStyle/>
                    <a:p>
                      <a:r>
                        <a:rPr lang="en-GB" dirty="0" err="1"/>
                        <a:t>Prevessin</a:t>
                      </a:r>
                      <a:r>
                        <a:rPr lang="en-GB" dirty="0"/>
                        <a:t> </a:t>
                      </a:r>
                      <a:r>
                        <a:rPr lang="en-GB" sz="1400" dirty="0"/>
                        <a:t>Moulin des </a:t>
                      </a:r>
                      <a:r>
                        <a:rPr lang="en-GB" sz="1400" dirty="0" err="1"/>
                        <a:t>Ponts</a:t>
                      </a:r>
                      <a:endParaRPr lang="en-GB" sz="1400" dirty="0"/>
                    </a:p>
                  </a:txBody>
                  <a:tcPr anchor="ctr"/>
                </a:tc>
                <a:tc>
                  <a:txBody>
                    <a:bodyPr/>
                    <a:lstStyle/>
                    <a:p>
                      <a:endParaRPr lang="en-GB" sz="1600" dirty="0"/>
                    </a:p>
                  </a:txBody>
                  <a:tcPr anchor="ctr"/>
                </a:tc>
                <a:tc gridSpan="2">
                  <a:txBody>
                    <a:bodyPr/>
                    <a:lstStyle/>
                    <a:p>
                      <a:pPr algn="ctr"/>
                      <a:r>
                        <a:rPr lang="en-GB" dirty="0"/>
                        <a:t>24/24</a:t>
                      </a:r>
                    </a:p>
                  </a:txBody>
                  <a:tcPr anchor="ctr">
                    <a:solidFill>
                      <a:srgbClr val="92D050"/>
                    </a:solidFill>
                  </a:tcPr>
                </a:tc>
                <a:tc hMerge="1">
                  <a:txBody>
                    <a:bodyPr/>
                    <a:lstStyle/>
                    <a:p>
                      <a:endParaRPr lang="en-GB" dirty="0"/>
                    </a:p>
                  </a:txBody>
                  <a:tcPr/>
                </a:tc>
                <a:tc>
                  <a:txBody>
                    <a:bodyPr/>
                    <a:lstStyle/>
                    <a:p>
                      <a:pPr algn="ctr"/>
                      <a:endParaRPr lang="en-GB" dirty="0"/>
                    </a:p>
                  </a:txBody>
                  <a:tcPr anchor="ctr">
                    <a:solidFill>
                      <a:srgbClr val="FF0000"/>
                    </a:solidFill>
                  </a:tcPr>
                </a:tc>
                <a:tc>
                  <a:txBody>
                    <a:bodyPr/>
                    <a:lstStyle/>
                    <a:p>
                      <a:pPr algn="ctr"/>
                      <a:endParaRPr lang="en-GB" dirty="0"/>
                    </a:p>
                  </a:txBody>
                  <a:tcPr anchor="ctr">
                    <a:solidFill>
                      <a:srgbClr val="FF0000"/>
                    </a:solidFill>
                  </a:tcPr>
                </a:tc>
                <a:extLst>
                  <a:ext uri="{0D108BD9-81ED-4DB2-BD59-A6C34878D82A}">
                    <a16:rowId xmlns:a16="http://schemas.microsoft.com/office/drawing/2014/main" val="3466058449"/>
                  </a:ext>
                </a:extLst>
              </a:tr>
            </a:tbl>
          </a:graphicData>
        </a:graphic>
      </p:graphicFrame>
      <p:pic>
        <p:nvPicPr>
          <p:cNvPr id="11" name="Picture 10"/>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072640" y="123445"/>
            <a:ext cx="395703" cy="332391"/>
          </a:xfrm>
          <a:prstGeom prst="rect">
            <a:avLst/>
          </a:prstGeom>
        </p:spPr>
      </p:pic>
      <p:pic>
        <p:nvPicPr>
          <p:cNvPr id="12" name="Picture 11" descr="Bike Silhouette | SavvyChristine | Flick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flipH="1">
            <a:off x="5950001" y="107777"/>
            <a:ext cx="721915" cy="363726"/>
          </a:xfrm>
          <a:prstGeom prst="rect">
            <a:avLst/>
          </a:prstGeom>
        </p:spPr>
      </p:pic>
      <p:pic>
        <p:nvPicPr>
          <p:cNvPr id="16" name="Picture 15" descr="Clipart - walking icon"/>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flipH="1">
            <a:off x="5155570" y="132244"/>
            <a:ext cx="217765" cy="323592"/>
          </a:xfrm>
          <a:prstGeom prst="rect">
            <a:avLst/>
          </a:prstGeom>
        </p:spPr>
      </p:pic>
      <p:pic>
        <p:nvPicPr>
          <p:cNvPr id="17" name="Picture 16" descr="Файл:LKW mit Aufleger aus Zusatzzeichen 1048-14.sv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7970498" y="62240"/>
            <a:ext cx="861204" cy="407939"/>
          </a:xfrm>
          <a:prstGeom prst="rect">
            <a:avLst/>
          </a:prstGeom>
        </p:spPr>
      </p:pic>
      <p:sp>
        <p:nvSpPr>
          <p:cNvPr id="2" name="Slide Number Placeholder 1"/>
          <p:cNvSpPr>
            <a:spLocks noGrp="1"/>
          </p:cNvSpPr>
          <p:nvPr>
            <p:ph type="sldNum" sz="quarter" idx="4"/>
          </p:nvPr>
        </p:nvSpPr>
        <p:spPr/>
        <p:txBody>
          <a:bodyPr/>
          <a:lstStyle/>
          <a:p>
            <a:fld id="{17918391-D411-FE40-AAD7-861AE5233E0E}" type="slidenum">
              <a:rPr lang="en-US" smtClean="0"/>
              <a:pPr/>
              <a:t>27</a:t>
            </a:fld>
            <a:endParaRPr lang="en-US" dirty="0"/>
          </a:p>
        </p:txBody>
      </p:sp>
    </p:spTree>
    <p:extLst>
      <p:ext uri="{BB962C8B-B14F-4D97-AF65-F5344CB8AC3E}">
        <p14:creationId xmlns:p14="http://schemas.microsoft.com/office/powerpoint/2010/main" val="18918958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3"/>
          <a:srcRect t="40019" r="32770" b="10347"/>
          <a:stretch/>
        </p:blipFill>
        <p:spPr>
          <a:xfrm>
            <a:off x="7750241" y="1438573"/>
            <a:ext cx="1036316" cy="482958"/>
          </a:xfrm>
          <a:prstGeom prst="rect">
            <a:avLst/>
          </a:prstGeom>
        </p:spPr>
      </p:pic>
      <p:sp>
        <p:nvSpPr>
          <p:cNvPr id="3" name="Title 2"/>
          <p:cNvSpPr>
            <a:spLocks noGrp="1"/>
          </p:cNvSpPr>
          <p:nvPr>
            <p:ph type="title"/>
          </p:nvPr>
        </p:nvSpPr>
        <p:spPr>
          <a:xfrm>
            <a:off x="1710460" y="68621"/>
            <a:ext cx="2862316" cy="800703"/>
          </a:xfrm>
        </p:spPr>
        <p:txBody>
          <a:bodyPr>
            <a:normAutofit fontScale="90000"/>
          </a:bodyPr>
          <a:lstStyle/>
          <a:p>
            <a:r>
              <a:rPr lang="en-US" dirty="0" err="1" smtClean="0"/>
              <a:t>MapCERN</a:t>
            </a:r>
            <a:endParaRPr lang="en-GB" dirty="0"/>
          </a:p>
        </p:txBody>
      </p:sp>
      <p:pic>
        <p:nvPicPr>
          <p:cNvPr id="5" name="Picture 4"/>
          <p:cNvPicPr>
            <a:picLocks noChangeAspect="1"/>
          </p:cNvPicPr>
          <p:nvPr/>
        </p:nvPicPr>
        <p:blipFill>
          <a:blip r:embed="rId4"/>
          <a:stretch>
            <a:fillRect/>
          </a:stretch>
        </p:blipFill>
        <p:spPr>
          <a:xfrm>
            <a:off x="1612699" y="972448"/>
            <a:ext cx="5877123" cy="3309684"/>
          </a:xfrm>
          <a:prstGeom prst="rect">
            <a:avLst/>
          </a:prstGeom>
        </p:spPr>
      </p:pic>
      <p:pic>
        <p:nvPicPr>
          <p:cNvPr id="6" name="Picture 5"/>
          <p:cNvPicPr>
            <a:picLocks noChangeAspect="1"/>
          </p:cNvPicPr>
          <p:nvPr/>
        </p:nvPicPr>
        <p:blipFill>
          <a:blip r:embed="rId5"/>
          <a:stretch>
            <a:fillRect/>
          </a:stretch>
        </p:blipFill>
        <p:spPr>
          <a:xfrm>
            <a:off x="321453" y="0"/>
            <a:ext cx="1088784" cy="1073376"/>
          </a:xfrm>
          <a:prstGeom prst="rect">
            <a:avLst/>
          </a:prstGeom>
        </p:spPr>
      </p:pic>
      <p:sp>
        <p:nvSpPr>
          <p:cNvPr id="2" name="Slide Number Placeholder 1"/>
          <p:cNvSpPr>
            <a:spLocks noGrp="1"/>
          </p:cNvSpPr>
          <p:nvPr>
            <p:ph type="sldNum" sz="quarter" idx="10"/>
          </p:nvPr>
        </p:nvSpPr>
        <p:spPr/>
        <p:txBody>
          <a:bodyPr/>
          <a:lstStyle/>
          <a:p>
            <a:fld id="{17918391-D411-FE40-AAD7-861AE5233E0E}" type="slidenum">
              <a:rPr lang="en-US" smtClean="0"/>
              <a:pPr/>
              <a:t>28</a:t>
            </a:fld>
            <a:endParaRPr lang="en-US" dirty="0"/>
          </a:p>
        </p:txBody>
      </p:sp>
      <p:pic>
        <p:nvPicPr>
          <p:cNvPr id="7" name="Content Placeholder 3"/>
          <p:cNvPicPr>
            <a:picLocks noChangeAspect="1"/>
          </p:cNvPicPr>
          <p:nvPr/>
        </p:nvPicPr>
        <p:blipFill rotWithShape="1">
          <a:blip r:embed="rId3"/>
          <a:srcRect l="8467" t="750" r="13301" b="56277"/>
          <a:stretch/>
        </p:blipFill>
        <p:spPr>
          <a:xfrm>
            <a:off x="154546" y="1473776"/>
            <a:ext cx="1197735" cy="418136"/>
          </a:xfrm>
          <a:prstGeom prst="rect">
            <a:avLst/>
          </a:prstGeom>
        </p:spPr>
      </p:pic>
      <p:pic>
        <p:nvPicPr>
          <p:cNvPr id="8" name="Picture 7"/>
          <p:cNvPicPr>
            <a:picLocks noChangeAspect="1"/>
          </p:cNvPicPr>
          <p:nvPr/>
        </p:nvPicPr>
        <p:blipFill>
          <a:blip r:embed="rId6"/>
          <a:stretch>
            <a:fillRect/>
          </a:stretch>
        </p:blipFill>
        <p:spPr>
          <a:xfrm>
            <a:off x="321453" y="2273390"/>
            <a:ext cx="952500" cy="952500"/>
          </a:xfrm>
          <a:prstGeom prst="rect">
            <a:avLst/>
          </a:prstGeom>
        </p:spPr>
      </p:pic>
      <p:pic>
        <p:nvPicPr>
          <p:cNvPr id="9" name="Picture 8"/>
          <p:cNvPicPr>
            <a:picLocks noChangeAspect="1"/>
          </p:cNvPicPr>
          <p:nvPr/>
        </p:nvPicPr>
        <p:blipFill>
          <a:blip r:embed="rId7"/>
          <a:stretch>
            <a:fillRect/>
          </a:stretch>
        </p:blipFill>
        <p:spPr>
          <a:xfrm>
            <a:off x="7789757" y="2273390"/>
            <a:ext cx="952500" cy="952500"/>
          </a:xfrm>
          <a:prstGeom prst="rect">
            <a:avLst/>
          </a:prstGeom>
        </p:spPr>
      </p:pic>
    </p:spTree>
    <p:extLst>
      <p:ext uri="{BB962C8B-B14F-4D97-AF65-F5344CB8AC3E}">
        <p14:creationId xmlns:p14="http://schemas.microsoft.com/office/powerpoint/2010/main" val="1302191359"/>
      </p:ext>
    </p:extLst>
  </p:cSld>
  <p:clrMapOvr>
    <a:masterClrMapping/>
  </p:clrMapOvr>
  <p:transition spd="slow">
    <p:push dir="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3"/>
          <a:srcRect r="21177"/>
          <a:stretch/>
        </p:blipFill>
        <p:spPr>
          <a:xfrm>
            <a:off x="4836745" y="2462878"/>
            <a:ext cx="3783018" cy="1864986"/>
          </a:xfrm>
          <a:prstGeom prst="rect">
            <a:avLst/>
          </a:prstGeom>
        </p:spPr>
      </p:pic>
      <p:sp>
        <p:nvSpPr>
          <p:cNvPr id="5" name="TextBox 4"/>
          <p:cNvSpPr txBox="1"/>
          <p:nvPr/>
        </p:nvSpPr>
        <p:spPr>
          <a:xfrm>
            <a:off x="412376" y="325293"/>
            <a:ext cx="4375648" cy="2031325"/>
          </a:xfrm>
          <a:prstGeom prst="rect">
            <a:avLst/>
          </a:prstGeom>
          <a:noFill/>
        </p:spPr>
        <p:txBody>
          <a:bodyPr wrap="square" rtlCol="0">
            <a:spAutoFit/>
          </a:bodyPr>
          <a:lstStyle/>
          <a:p>
            <a:r>
              <a:rPr lang="en-US" sz="2100" b="1" dirty="0"/>
              <a:t>Restaurants</a:t>
            </a:r>
            <a:endParaRPr lang="en-US" sz="2100" dirty="0"/>
          </a:p>
          <a:p>
            <a:r>
              <a:rPr lang="en-US" sz="2100" dirty="0"/>
              <a:t>2 in </a:t>
            </a:r>
            <a:r>
              <a:rPr lang="en-US" sz="2100" dirty="0" err="1"/>
              <a:t>Meyrin</a:t>
            </a:r>
            <a:r>
              <a:rPr lang="en-US" sz="2100" dirty="0"/>
              <a:t> (resto 1 &amp; 2)</a:t>
            </a:r>
          </a:p>
          <a:p>
            <a:r>
              <a:rPr lang="en-US" sz="2100" dirty="0"/>
              <a:t>1 in </a:t>
            </a:r>
            <a:r>
              <a:rPr lang="en-US" sz="2100" dirty="0" err="1"/>
              <a:t>Prevessin</a:t>
            </a:r>
            <a:r>
              <a:rPr lang="en-US" sz="2100" dirty="0"/>
              <a:t> (resto 3)</a:t>
            </a:r>
          </a:p>
          <a:p>
            <a:endParaRPr lang="en-US" sz="2100" dirty="0"/>
          </a:p>
          <a:p>
            <a:r>
              <a:rPr lang="en-US" sz="2100" b="1" dirty="0"/>
              <a:t>Cafeteria (snacks)</a:t>
            </a:r>
          </a:p>
          <a:p>
            <a:r>
              <a:rPr lang="en-US" sz="2100" dirty="0"/>
              <a:t>Building 13, 30, 40, 54, …</a:t>
            </a:r>
            <a:endParaRPr lang="en-GB" sz="2100" dirty="0"/>
          </a:p>
        </p:txBody>
      </p:sp>
      <p:sp>
        <p:nvSpPr>
          <p:cNvPr id="22" name="TextBox 21"/>
          <p:cNvSpPr txBox="1"/>
          <p:nvPr/>
        </p:nvSpPr>
        <p:spPr>
          <a:xfrm>
            <a:off x="7028057" y="2517342"/>
            <a:ext cx="1188132" cy="253916"/>
          </a:xfrm>
          <a:prstGeom prst="rect">
            <a:avLst/>
          </a:prstGeom>
          <a:noFill/>
        </p:spPr>
        <p:txBody>
          <a:bodyPr wrap="square" rtlCol="0">
            <a:spAutoFit/>
          </a:bodyPr>
          <a:lstStyle/>
          <a:p>
            <a:r>
              <a:rPr lang="en-US" sz="1050" dirty="0"/>
              <a:t>© CERN Photo</a:t>
            </a:r>
            <a:endParaRPr lang="en-GB" sz="1050"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29</a:t>
            </a:fld>
            <a:endParaRPr lang="en-US" dirty="0"/>
          </a:p>
        </p:txBody>
      </p:sp>
      <p:pic>
        <p:nvPicPr>
          <p:cNvPr id="10" name="Picture 9"/>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994545" y="2503571"/>
            <a:ext cx="2422272" cy="1718299"/>
          </a:xfrm>
          <a:prstGeom prst="rect">
            <a:avLst/>
          </a:prstGeom>
        </p:spPr>
      </p:pic>
      <p:pic>
        <p:nvPicPr>
          <p:cNvPr id="11" name="Picture 10" descr="http://cds.cern.ch/record/2626870/files/201807-160_13.jpg?subformat=icon-1440"/>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5259783" y="245528"/>
            <a:ext cx="3031601" cy="20863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17747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7664" y="828957"/>
            <a:ext cx="4627606" cy="528999"/>
          </a:xfrm>
        </p:spPr>
        <p:txBody>
          <a:bodyPr>
            <a:noAutofit/>
          </a:bodyPr>
          <a:lstStyle/>
          <a:p>
            <a:r>
              <a:rPr lang="fr-FR" dirty="0">
                <a:solidFill>
                  <a:schemeClr val="tx1">
                    <a:lumMod val="60000"/>
                    <a:lumOff val="40000"/>
                  </a:schemeClr>
                </a:solidFill>
              </a:rPr>
              <a:t>Bienvenue</a:t>
            </a:r>
            <a:br>
              <a:rPr lang="fr-FR" dirty="0">
                <a:solidFill>
                  <a:schemeClr val="tx1">
                    <a:lumMod val="60000"/>
                    <a:lumOff val="40000"/>
                  </a:schemeClr>
                </a:solidFill>
              </a:rPr>
            </a:br>
            <a:r>
              <a:rPr lang="fr-FR" dirty="0" err="1">
                <a:solidFill>
                  <a:schemeClr val="tx1">
                    <a:lumMod val="60000"/>
                    <a:lumOff val="40000"/>
                  </a:schemeClr>
                </a:solidFill>
              </a:rPr>
              <a:t>Welcome</a:t>
            </a:r>
            <a:endParaRPr lang="fr-FR" dirty="0">
              <a:solidFill>
                <a:schemeClr val="tx1">
                  <a:lumMod val="60000"/>
                  <a:lumOff val="40000"/>
                </a:schemeClr>
              </a:solidFill>
            </a:endParaRPr>
          </a:p>
        </p:txBody>
      </p:sp>
      <p:sp>
        <p:nvSpPr>
          <p:cNvPr id="6" name="Text Placeholder 5"/>
          <p:cNvSpPr>
            <a:spLocks noGrp="1"/>
          </p:cNvSpPr>
          <p:nvPr>
            <p:ph type="body" idx="10"/>
          </p:nvPr>
        </p:nvSpPr>
        <p:spPr>
          <a:xfrm>
            <a:off x="1547665" y="2679762"/>
            <a:ext cx="3724811" cy="722719"/>
          </a:xfrm>
        </p:spPr>
        <p:txBody>
          <a:bodyPr>
            <a:noAutofit/>
          </a:bodyPr>
          <a:lstStyle/>
          <a:p>
            <a:r>
              <a:rPr lang="fr-FR" sz="2100" b="1" dirty="0">
                <a:solidFill>
                  <a:srgbClr val="001844"/>
                </a:solidFill>
              </a:rPr>
              <a:t>James PURVIS</a:t>
            </a:r>
          </a:p>
          <a:p>
            <a:r>
              <a:rPr lang="fr-FR" sz="1350" dirty="0">
                <a:solidFill>
                  <a:srgbClr val="001844"/>
                </a:solidFill>
              </a:rPr>
              <a:t>Chef du département des ressources humaines </a:t>
            </a:r>
          </a:p>
          <a:p>
            <a:r>
              <a:rPr lang="fr-FR" sz="1350" i="1" dirty="0">
                <a:solidFill>
                  <a:srgbClr val="001844"/>
                </a:solidFill>
              </a:rPr>
              <a:t>Head, </a:t>
            </a:r>
            <a:r>
              <a:rPr lang="fr-FR" sz="1350" i="1" dirty="0" err="1">
                <a:solidFill>
                  <a:srgbClr val="001844"/>
                </a:solidFill>
              </a:rPr>
              <a:t>Human</a:t>
            </a:r>
            <a:r>
              <a:rPr lang="fr-FR" sz="1350" i="1" dirty="0">
                <a:solidFill>
                  <a:srgbClr val="001844"/>
                </a:solidFill>
              </a:rPr>
              <a:t> </a:t>
            </a:r>
            <a:r>
              <a:rPr lang="fr-FR" sz="1350" i="1" dirty="0" err="1">
                <a:solidFill>
                  <a:srgbClr val="001844"/>
                </a:solidFill>
              </a:rPr>
              <a:t>Resources</a:t>
            </a:r>
            <a:r>
              <a:rPr lang="fr-FR" sz="1350" i="1" dirty="0">
                <a:solidFill>
                  <a:srgbClr val="001844"/>
                </a:solidFill>
              </a:rPr>
              <a:t> </a:t>
            </a:r>
            <a:r>
              <a:rPr lang="fr-FR" sz="1350" i="1" dirty="0" err="1">
                <a:solidFill>
                  <a:srgbClr val="001844"/>
                </a:solidFill>
              </a:rPr>
              <a:t>Department</a:t>
            </a:r>
            <a:r>
              <a:rPr lang="fr-FR" sz="1350" i="1" dirty="0">
                <a:solidFill>
                  <a:srgbClr val="001844"/>
                </a:solidFill>
              </a:rPr>
              <a:t> </a:t>
            </a:r>
          </a:p>
        </p:txBody>
      </p:sp>
      <p:pic>
        <p:nvPicPr>
          <p:cNvPr id="7" name="Picture 6"/>
          <p:cNvPicPr>
            <a:picLocks noChangeAspect="1"/>
          </p:cNvPicPr>
          <p:nvPr/>
        </p:nvPicPr>
        <p:blipFill>
          <a:blip r:embed="rId3"/>
          <a:stretch>
            <a:fillRect/>
          </a:stretch>
        </p:blipFill>
        <p:spPr>
          <a:xfrm>
            <a:off x="5812140" y="853685"/>
            <a:ext cx="1867470" cy="2330348"/>
          </a:xfrm>
          <a:prstGeom prst="rect">
            <a:avLst/>
          </a:prstGeom>
        </p:spPr>
      </p:pic>
      <p:sp>
        <p:nvSpPr>
          <p:cNvPr id="3" name="TextBox 2"/>
          <p:cNvSpPr txBox="1"/>
          <p:nvPr/>
        </p:nvSpPr>
        <p:spPr>
          <a:xfrm>
            <a:off x="1547665" y="3851910"/>
            <a:ext cx="2480166" cy="369332"/>
          </a:xfrm>
          <a:prstGeom prst="rect">
            <a:avLst/>
          </a:prstGeom>
          <a:noFill/>
        </p:spPr>
        <p:txBody>
          <a:bodyPr wrap="none" rtlCol="0">
            <a:spAutoFit/>
          </a:bodyPr>
          <a:lstStyle/>
          <a:p>
            <a:r>
              <a:rPr lang="en-GB" dirty="0"/>
              <a:t>Link to </a:t>
            </a:r>
            <a:r>
              <a:rPr lang="en-GB" dirty="0">
                <a:hlinkClick r:id="rId4"/>
              </a:rPr>
              <a:t>video on </a:t>
            </a:r>
            <a:r>
              <a:rPr lang="en-GB" dirty="0" err="1">
                <a:hlinkClick r:id="rId4"/>
              </a:rPr>
              <a:t>Indico</a:t>
            </a: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a:t>
            </a:fld>
            <a:endParaRPr lang="en-US" dirty="0"/>
          </a:p>
        </p:txBody>
      </p:sp>
    </p:spTree>
    <p:extLst>
      <p:ext uri="{BB962C8B-B14F-4D97-AF65-F5344CB8AC3E}">
        <p14:creationId xmlns:p14="http://schemas.microsoft.com/office/powerpoint/2010/main" val="379894738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471609"/>
            <a:ext cx="3657600" cy="3262788"/>
          </a:xfrm>
        </p:spPr>
        <p:txBody>
          <a:bodyPr>
            <a:normAutofit/>
          </a:bodyPr>
          <a:lstStyle/>
          <a:p>
            <a:pPr marL="36576" indent="0">
              <a:buNone/>
            </a:pPr>
            <a:r>
              <a:rPr lang="en-GB" dirty="0">
                <a:solidFill>
                  <a:srgbClr val="00B0F0"/>
                </a:solidFill>
              </a:rPr>
              <a:t>CERN Car</a:t>
            </a:r>
            <a:br>
              <a:rPr lang="en-GB" dirty="0">
                <a:solidFill>
                  <a:srgbClr val="00B0F0"/>
                </a:solidFill>
              </a:rPr>
            </a:br>
            <a:endParaRPr lang="en-GB" dirty="0"/>
          </a:p>
          <a:p>
            <a:pPr marL="36576" indent="0">
              <a:buNone/>
            </a:pPr>
            <a:r>
              <a:rPr lang="en-GB" sz="2000" dirty="0"/>
              <a:t>Requires </a:t>
            </a:r>
          </a:p>
          <a:p>
            <a:pPr marL="36576" indent="0">
              <a:buNone/>
            </a:pPr>
            <a:r>
              <a:rPr lang="en-GB" sz="2000" dirty="0">
                <a:hlinkClick r:id="rId3"/>
              </a:rPr>
              <a:t>CERN driving authorization </a:t>
            </a:r>
            <a:r>
              <a:rPr lang="en-GB" sz="2000" dirty="0"/>
              <a:t>:</a:t>
            </a:r>
            <a:endParaRPr lang="en-GB" dirty="0"/>
          </a:p>
          <a:p>
            <a:pPr>
              <a:buFont typeface="Wingdings" panose="05000000000000000000" pitchFamily="2" charset="2"/>
              <a:buChar char="q"/>
            </a:pPr>
            <a:r>
              <a:rPr lang="en-GB" sz="2000" dirty="0"/>
              <a:t>Valid driving licence</a:t>
            </a:r>
          </a:p>
          <a:p>
            <a:pPr>
              <a:buFont typeface="Wingdings" panose="05000000000000000000" pitchFamily="2" charset="2"/>
              <a:buChar char="q"/>
            </a:pPr>
            <a:r>
              <a:rPr lang="en-GB" sz="2000" dirty="0"/>
              <a:t>OK Department Head</a:t>
            </a:r>
          </a:p>
        </p:txBody>
      </p:sp>
      <p:sp>
        <p:nvSpPr>
          <p:cNvPr id="4" name="Content Placeholder 3"/>
          <p:cNvSpPr>
            <a:spLocks noGrp="1"/>
          </p:cNvSpPr>
          <p:nvPr>
            <p:ph sz="half" idx="2"/>
          </p:nvPr>
        </p:nvSpPr>
        <p:spPr>
          <a:xfrm>
            <a:off x="4778488" y="424063"/>
            <a:ext cx="3657600" cy="3732999"/>
          </a:xfrm>
        </p:spPr>
        <p:txBody>
          <a:bodyPr>
            <a:normAutofit/>
          </a:bodyPr>
          <a:lstStyle/>
          <a:p>
            <a:pPr marL="36576" indent="0">
              <a:buNone/>
            </a:pPr>
            <a:r>
              <a:rPr lang="en-GB" dirty="0">
                <a:solidFill>
                  <a:srgbClr val="00B0F0"/>
                </a:solidFill>
              </a:rPr>
              <a:t>Private vehicle</a:t>
            </a:r>
            <a:br>
              <a:rPr lang="en-GB" dirty="0">
                <a:solidFill>
                  <a:srgbClr val="00B0F0"/>
                </a:solidFill>
              </a:rPr>
            </a:br>
            <a:endParaRPr lang="en-GB" dirty="0">
              <a:solidFill>
                <a:srgbClr val="00B0F0"/>
              </a:solidFill>
            </a:endParaRPr>
          </a:p>
          <a:p>
            <a:pPr>
              <a:buFont typeface="Wingdings" panose="05000000000000000000" pitchFamily="2" charset="2"/>
              <a:buChar char="ü"/>
            </a:pPr>
            <a:r>
              <a:rPr lang="en-GB" sz="2000" dirty="0"/>
              <a:t>Not requiring registration </a:t>
            </a:r>
          </a:p>
          <a:p>
            <a:pPr lvl="1">
              <a:buFont typeface="Wingdings" panose="05000000000000000000" pitchFamily="2" charset="2"/>
              <a:buChar char="ü"/>
            </a:pPr>
            <a:r>
              <a:rPr lang="en-GB" sz="1600" dirty="0"/>
              <a:t>Bike, “</a:t>
            </a:r>
            <a:r>
              <a:rPr lang="en-GB" sz="1600" dirty="0" err="1"/>
              <a:t>trottinette</a:t>
            </a:r>
            <a:r>
              <a:rPr lang="en-GB" sz="1600" dirty="0"/>
              <a:t>”</a:t>
            </a:r>
            <a:endParaRPr lang="en-GB" sz="1600" dirty="0">
              <a:solidFill>
                <a:srgbClr val="FF0000"/>
              </a:solidFill>
            </a:endParaRPr>
          </a:p>
          <a:p>
            <a:pPr>
              <a:buFont typeface="Wingdings" panose="05000000000000000000" pitchFamily="2" charset="2"/>
              <a:buChar char="ü"/>
            </a:pPr>
            <a:r>
              <a:rPr lang="en-GB" sz="2000" dirty="0"/>
              <a:t>Requiring registration</a:t>
            </a:r>
          </a:p>
          <a:p>
            <a:pPr lvl="1">
              <a:buFont typeface="Wingdings" panose="05000000000000000000" pitchFamily="2" charset="2"/>
              <a:buChar char="q"/>
            </a:pPr>
            <a:r>
              <a:rPr lang="en-GB" sz="1600" dirty="0"/>
              <a:t>Registered in member state or EU country</a:t>
            </a:r>
          </a:p>
          <a:p>
            <a:pPr lvl="1">
              <a:buFont typeface="Wingdings" panose="05000000000000000000" pitchFamily="2" charset="2"/>
              <a:buChar char="q"/>
            </a:pPr>
            <a:r>
              <a:rPr lang="en-GB" sz="1600" dirty="0"/>
              <a:t>“Tourist” cars only</a:t>
            </a:r>
          </a:p>
          <a:p>
            <a:pPr marL="448056" lvl="1" indent="0">
              <a:buNone/>
            </a:pPr>
            <a:r>
              <a:rPr lang="en-GB" sz="1600" dirty="0">
                <a:solidFill>
                  <a:srgbClr val="FF0000"/>
                </a:solidFill>
              </a:rPr>
              <a:t>	Not allowed : </a:t>
            </a:r>
            <a:br>
              <a:rPr lang="en-GB" sz="1600" dirty="0">
                <a:solidFill>
                  <a:srgbClr val="FF0000"/>
                </a:solidFill>
              </a:rPr>
            </a:br>
            <a:r>
              <a:rPr lang="en-GB" sz="1600" dirty="0">
                <a:solidFill>
                  <a:srgbClr val="FF0000"/>
                </a:solidFill>
              </a:rPr>
              <a:t>	Scooter, moto, lorry, bus, …</a:t>
            </a:r>
          </a:p>
          <a:p>
            <a:pPr marL="36576" indent="0">
              <a:buNone/>
            </a:pPr>
            <a:endParaRPr lang="en-GB" sz="2000" dirty="0"/>
          </a:p>
          <a:p>
            <a:pPr>
              <a:buFont typeface="Wingdings" panose="05000000000000000000" pitchFamily="2" charset="2"/>
              <a:buChar char="ü"/>
            </a:pP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30</a:t>
            </a:fld>
            <a:endParaRPr lang="en-US" dirty="0"/>
          </a:p>
        </p:txBody>
      </p:sp>
      <p:pic>
        <p:nvPicPr>
          <p:cNvPr id="6" name="Picture 5"/>
          <p:cNvPicPr>
            <a:picLocks noChangeAspect="1"/>
          </p:cNvPicPr>
          <p:nvPr/>
        </p:nvPicPr>
        <p:blipFill>
          <a:blip r:embed="rId4"/>
          <a:stretch>
            <a:fillRect/>
          </a:stretch>
        </p:blipFill>
        <p:spPr>
          <a:xfrm>
            <a:off x="1585913" y="2936082"/>
            <a:ext cx="1172656" cy="1762973"/>
          </a:xfrm>
          <a:prstGeom prst="rect">
            <a:avLst/>
          </a:prstGeom>
        </p:spPr>
      </p:pic>
    </p:spTree>
    <p:extLst>
      <p:ext uri="{BB962C8B-B14F-4D97-AF65-F5344CB8AC3E}">
        <p14:creationId xmlns:p14="http://schemas.microsoft.com/office/powerpoint/2010/main" val="76582610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65760" y="307489"/>
            <a:ext cx="5505758" cy="3839513"/>
          </a:xfrm>
          <a:prstGeom prst="rect">
            <a:avLst/>
          </a:prstGeom>
          <a:noFill/>
        </p:spPr>
        <p:txBody>
          <a:bodyPr wrap="square" rtlCol="0">
            <a:spAutoFit/>
          </a:bodyPr>
          <a:lstStyle/>
          <a:p>
            <a:r>
              <a:rPr lang="en-US" sz="2100" dirty="0"/>
              <a:t>CERN Mobility Centre</a:t>
            </a:r>
          </a:p>
          <a:p>
            <a:r>
              <a:rPr lang="en-US" sz="1350" dirty="0"/>
              <a:t>Located next to Entrance A</a:t>
            </a:r>
          </a:p>
          <a:p>
            <a:endParaRPr lang="en-US" sz="1350" dirty="0"/>
          </a:p>
          <a:p>
            <a:r>
              <a:rPr lang="en-US" sz="2400" dirty="0"/>
              <a:t>Services offered</a:t>
            </a:r>
          </a:p>
          <a:p>
            <a:endParaRPr lang="en-US" sz="1100" dirty="0"/>
          </a:p>
          <a:p>
            <a:pPr marL="342900" indent="-342900">
              <a:buFont typeface="Wingdings" panose="05000000000000000000" pitchFamily="2" charset="2"/>
              <a:buChar char="ü"/>
            </a:pPr>
            <a:r>
              <a:rPr lang="en-US" sz="2400" dirty="0"/>
              <a:t>Bike rental</a:t>
            </a:r>
          </a:p>
          <a:p>
            <a:pPr marL="342900" indent="-342900">
              <a:buFont typeface="Wingdings" panose="05000000000000000000" pitchFamily="2" charset="2"/>
              <a:buChar char="ü"/>
            </a:pPr>
            <a:r>
              <a:rPr lang="en-US" sz="2400" dirty="0"/>
              <a:t>Car rental</a:t>
            </a:r>
          </a:p>
          <a:p>
            <a:pPr marL="342900" indent="-342900">
              <a:buFont typeface="Wingdings" panose="05000000000000000000" pitchFamily="2" charset="2"/>
              <a:buChar char="ü"/>
            </a:pPr>
            <a:r>
              <a:rPr lang="en-US" sz="2400" dirty="0">
                <a:hlinkClick r:id="rId3"/>
              </a:rPr>
              <a:t>Car sharing</a:t>
            </a:r>
            <a:endParaRPr lang="en-US" sz="2400" dirty="0"/>
          </a:p>
          <a:p>
            <a:pPr marL="342900" indent="-342900">
              <a:buFont typeface="Wingdings" panose="05000000000000000000" pitchFamily="2" charset="2"/>
              <a:buChar char="ü"/>
            </a:pPr>
            <a:r>
              <a:rPr lang="en-US" sz="2400" dirty="0" smtClean="0"/>
              <a:t>Bike sharing</a:t>
            </a:r>
          </a:p>
          <a:p>
            <a:pPr marL="342900" indent="-342900">
              <a:buFont typeface="Wingdings" panose="05000000000000000000" pitchFamily="2" charset="2"/>
              <a:buChar char="ü"/>
            </a:pPr>
            <a:r>
              <a:rPr lang="en-US" sz="2400" dirty="0" smtClean="0"/>
              <a:t>Shuttles</a:t>
            </a:r>
          </a:p>
          <a:p>
            <a:pPr marL="342900" indent="-342900">
              <a:buFont typeface="Wingdings" panose="05000000000000000000" pitchFamily="2" charset="2"/>
              <a:buChar char="ü"/>
            </a:pPr>
            <a:r>
              <a:rPr lang="en-US" sz="2400" dirty="0" smtClean="0"/>
              <a:t>….</a:t>
            </a:r>
            <a:endParaRPr lang="en-US" sz="2400" dirty="0"/>
          </a:p>
          <a:p>
            <a:endParaRPr lang="en-US" sz="135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31</a:t>
            </a:fld>
            <a:endParaRPr lang="en-US" dirty="0"/>
          </a:p>
        </p:txBody>
      </p:sp>
      <p:pic>
        <p:nvPicPr>
          <p:cNvPr id="1026" name="Picture 2" descr="https://fastly.4sqi.net/img/general/width960/63396902_L-3b516F4ZGOb45XILAbV_o0rAIhFRrHTDIlLcBfokk.jpg"/>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t="17417" r="4531"/>
          <a:stretch/>
        </p:blipFill>
        <p:spPr bwMode="auto">
          <a:xfrm>
            <a:off x="4428378" y="512459"/>
            <a:ext cx="4007710" cy="3466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5"/>
          <a:stretch>
            <a:fillRect/>
          </a:stretch>
        </p:blipFill>
        <p:spPr>
          <a:xfrm>
            <a:off x="3118639" y="1007728"/>
            <a:ext cx="2804833" cy="2836586"/>
          </a:xfrm>
          <a:prstGeom prst="rect">
            <a:avLst/>
          </a:prstGeom>
        </p:spPr>
      </p:pic>
      <p:sp>
        <p:nvSpPr>
          <p:cNvPr id="5" name="TextBox 4"/>
          <p:cNvSpPr txBox="1"/>
          <p:nvPr/>
        </p:nvSpPr>
        <p:spPr>
          <a:xfrm>
            <a:off x="280800" y="3974386"/>
            <a:ext cx="6985417" cy="369332"/>
          </a:xfrm>
          <a:prstGeom prst="rect">
            <a:avLst/>
          </a:prstGeom>
          <a:noFill/>
        </p:spPr>
        <p:txBody>
          <a:bodyPr wrap="square" rtlCol="0">
            <a:spAutoFit/>
          </a:bodyPr>
          <a:lstStyle/>
          <a:p>
            <a:r>
              <a:rPr lang="en-GB" dirty="0">
                <a:hlinkClick r:id="rId6"/>
              </a:rPr>
              <a:t>https://sce-dep.web.cern.ch/campus-life/mobility</a:t>
            </a:r>
            <a:r>
              <a:rPr lang="en-GB" dirty="0"/>
              <a:t> </a:t>
            </a:r>
          </a:p>
        </p:txBody>
      </p:sp>
    </p:spTree>
    <p:extLst>
      <p:ext uri="{BB962C8B-B14F-4D97-AF65-F5344CB8AC3E}">
        <p14:creationId xmlns:p14="http://schemas.microsoft.com/office/powerpoint/2010/main" val="326897089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lgn="ctr"/>
            <a:r>
              <a:rPr lang="en-US" dirty="0" smtClean="0"/>
              <a:t>Mobility apps</a:t>
            </a:r>
            <a:endParaRPr lang="en-GB" dirty="0"/>
          </a:p>
        </p:txBody>
      </p:sp>
      <p:sp>
        <p:nvSpPr>
          <p:cNvPr id="4" name="Content Placeholder 3"/>
          <p:cNvSpPr>
            <a:spLocks noGrp="1"/>
          </p:cNvSpPr>
          <p:nvPr>
            <p:ph sz="quarter" idx="2"/>
          </p:nvPr>
        </p:nvSpPr>
        <p:spPr/>
        <p:txBody>
          <a:bodyPr/>
          <a:lstStyle/>
          <a:p>
            <a:pPr marL="36576" indent="0">
              <a:buNone/>
            </a:pPr>
            <a:r>
              <a:rPr lang="en-US" sz="2800" dirty="0" smtClean="0">
                <a:solidFill>
                  <a:srgbClr val="C00000"/>
                </a:solidFill>
              </a:rPr>
              <a:t>Car sharing</a:t>
            </a:r>
            <a:r>
              <a:rPr lang="en-US" dirty="0" smtClean="0"/>
              <a:t/>
            </a:r>
            <a:br>
              <a:rPr lang="en-US" dirty="0" smtClean="0"/>
            </a:br>
            <a:r>
              <a:rPr lang="en-US" dirty="0" smtClean="0">
                <a:hlinkClick r:id="rId2"/>
              </a:rPr>
              <a:t>glide.io</a:t>
            </a:r>
            <a:endParaRPr lang="en-US" dirty="0" smtClean="0"/>
          </a:p>
          <a:p>
            <a:pPr marL="36576" indent="0">
              <a:buNone/>
            </a:pPr>
            <a:r>
              <a:rPr lang="en-US" sz="1400" dirty="0"/>
              <a:t>l</a:t>
            </a:r>
            <a:r>
              <a:rPr lang="en-US" sz="1400" dirty="0" smtClean="0"/>
              <a:t>ogin with CERN SSO</a:t>
            </a:r>
            <a:endParaRPr lang="en-GB" sz="1400" dirty="0"/>
          </a:p>
        </p:txBody>
      </p:sp>
      <p:sp>
        <p:nvSpPr>
          <p:cNvPr id="6" name="Content Placeholder 5"/>
          <p:cNvSpPr>
            <a:spLocks noGrp="1"/>
          </p:cNvSpPr>
          <p:nvPr>
            <p:ph sz="quarter" idx="4"/>
          </p:nvPr>
        </p:nvSpPr>
        <p:spPr/>
        <p:txBody>
          <a:bodyPr/>
          <a:lstStyle/>
          <a:p>
            <a:pPr marL="36576" indent="0">
              <a:buNone/>
            </a:pPr>
            <a:r>
              <a:rPr lang="en-US" sz="2800" dirty="0" smtClean="0">
                <a:solidFill>
                  <a:srgbClr val="92D050"/>
                </a:solidFill>
              </a:rPr>
              <a:t>Bike sharing</a:t>
            </a:r>
            <a:r>
              <a:rPr lang="en-US" dirty="0" smtClean="0"/>
              <a:t/>
            </a:r>
            <a:br>
              <a:rPr lang="en-US" dirty="0" smtClean="0"/>
            </a:br>
            <a:r>
              <a:rPr lang="en-US" dirty="0" smtClean="0">
                <a:hlinkClick r:id="rId3"/>
              </a:rPr>
              <a:t>Urban connect</a:t>
            </a:r>
            <a:endParaRPr lang="en-GB" dirty="0"/>
          </a:p>
        </p:txBody>
      </p:sp>
      <p:sp>
        <p:nvSpPr>
          <p:cNvPr id="2" name="Slide Number Placeholder 1"/>
          <p:cNvSpPr>
            <a:spLocks noGrp="1"/>
          </p:cNvSpPr>
          <p:nvPr>
            <p:ph type="sldNum" sz="quarter" idx="4294967295"/>
          </p:nvPr>
        </p:nvSpPr>
        <p:spPr>
          <a:xfrm>
            <a:off x="8642350" y="4767263"/>
            <a:ext cx="501650" cy="274637"/>
          </a:xfrm>
        </p:spPr>
        <p:txBody>
          <a:bodyPr/>
          <a:lstStyle/>
          <a:p>
            <a:fld id="{17918391-D411-FE40-AAD7-861AE5233E0E}" type="slidenum">
              <a:rPr lang="en-US" smtClean="0"/>
              <a:pPr/>
              <a:t>32</a:t>
            </a:fld>
            <a:endParaRPr lang="en-US" dirty="0"/>
          </a:p>
        </p:txBody>
      </p:sp>
      <p:pic>
        <p:nvPicPr>
          <p:cNvPr id="7" name="Content Placeholder 3"/>
          <p:cNvPicPr>
            <a:picLocks noChangeAspect="1"/>
          </p:cNvPicPr>
          <p:nvPr/>
        </p:nvPicPr>
        <p:blipFill rotWithShape="1">
          <a:blip r:embed="rId4"/>
          <a:srcRect l="8467" t="750" r="13301" b="56277"/>
          <a:stretch/>
        </p:blipFill>
        <p:spPr>
          <a:xfrm>
            <a:off x="4572000" y="2727623"/>
            <a:ext cx="1197735" cy="418136"/>
          </a:xfrm>
          <a:prstGeom prst="rect">
            <a:avLst/>
          </a:prstGeom>
        </p:spPr>
      </p:pic>
      <p:pic>
        <p:nvPicPr>
          <p:cNvPr id="8" name="Content Placeholder 3"/>
          <p:cNvPicPr>
            <a:picLocks noChangeAspect="1"/>
          </p:cNvPicPr>
          <p:nvPr/>
        </p:nvPicPr>
        <p:blipFill rotWithShape="1">
          <a:blip r:embed="rId4"/>
          <a:srcRect l="8467" t="750" r="13301" b="56277"/>
          <a:stretch/>
        </p:blipFill>
        <p:spPr>
          <a:xfrm>
            <a:off x="31531" y="2727623"/>
            <a:ext cx="1197735" cy="418136"/>
          </a:xfrm>
          <a:prstGeom prst="rect">
            <a:avLst/>
          </a:prstGeom>
        </p:spPr>
      </p:pic>
      <p:pic>
        <p:nvPicPr>
          <p:cNvPr id="9" name="Content Placeholder 3"/>
          <p:cNvPicPr>
            <a:picLocks noChangeAspect="1"/>
          </p:cNvPicPr>
          <p:nvPr/>
        </p:nvPicPr>
        <p:blipFill rotWithShape="1">
          <a:blip r:embed="rId4"/>
          <a:srcRect t="40019" r="32770" b="10347"/>
          <a:stretch/>
        </p:blipFill>
        <p:spPr>
          <a:xfrm>
            <a:off x="2345169" y="2695212"/>
            <a:ext cx="1036316" cy="482958"/>
          </a:xfrm>
          <a:prstGeom prst="rect">
            <a:avLst/>
          </a:prstGeom>
        </p:spPr>
      </p:pic>
      <p:pic>
        <p:nvPicPr>
          <p:cNvPr id="10" name="Content Placeholder 3"/>
          <p:cNvPicPr>
            <a:picLocks noChangeAspect="1"/>
          </p:cNvPicPr>
          <p:nvPr/>
        </p:nvPicPr>
        <p:blipFill rotWithShape="1">
          <a:blip r:embed="rId4"/>
          <a:srcRect t="40019" r="32770" b="10347"/>
          <a:stretch/>
        </p:blipFill>
        <p:spPr>
          <a:xfrm>
            <a:off x="7006507" y="2664737"/>
            <a:ext cx="1036316" cy="482958"/>
          </a:xfrm>
          <a:prstGeom prst="rect">
            <a:avLst/>
          </a:prstGeom>
        </p:spPr>
      </p:pic>
      <p:pic>
        <p:nvPicPr>
          <p:cNvPr id="11" name="Picture 10"/>
          <p:cNvPicPr>
            <a:picLocks noChangeAspect="1"/>
          </p:cNvPicPr>
          <p:nvPr/>
        </p:nvPicPr>
        <p:blipFill>
          <a:blip r:embed="rId5"/>
          <a:stretch>
            <a:fillRect/>
          </a:stretch>
        </p:blipFill>
        <p:spPr>
          <a:xfrm>
            <a:off x="2549298" y="952333"/>
            <a:ext cx="1514465" cy="1444026"/>
          </a:xfrm>
          <a:prstGeom prst="rect">
            <a:avLst/>
          </a:prstGeom>
        </p:spPr>
      </p:pic>
      <p:pic>
        <p:nvPicPr>
          <p:cNvPr id="12" name="Picture 11"/>
          <p:cNvPicPr>
            <a:picLocks noChangeAspect="1"/>
          </p:cNvPicPr>
          <p:nvPr/>
        </p:nvPicPr>
        <p:blipFill>
          <a:blip r:embed="rId6"/>
          <a:stretch>
            <a:fillRect/>
          </a:stretch>
        </p:blipFill>
        <p:spPr>
          <a:xfrm>
            <a:off x="382588" y="3210550"/>
            <a:ext cx="975445" cy="1013548"/>
          </a:xfrm>
          <a:prstGeom prst="rect">
            <a:avLst/>
          </a:prstGeom>
        </p:spPr>
      </p:pic>
      <p:pic>
        <p:nvPicPr>
          <p:cNvPr id="13" name="Picture 12"/>
          <p:cNvPicPr>
            <a:picLocks noChangeAspect="1"/>
          </p:cNvPicPr>
          <p:nvPr/>
        </p:nvPicPr>
        <p:blipFill>
          <a:blip r:embed="rId7"/>
          <a:stretch>
            <a:fillRect/>
          </a:stretch>
        </p:blipFill>
        <p:spPr>
          <a:xfrm>
            <a:off x="2405695" y="3222722"/>
            <a:ext cx="1044030" cy="1051651"/>
          </a:xfrm>
          <a:prstGeom prst="rect">
            <a:avLst/>
          </a:prstGeom>
        </p:spPr>
      </p:pic>
      <p:pic>
        <p:nvPicPr>
          <p:cNvPr id="14" name="Picture 13"/>
          <p:cNvPicPr>
            <a:picLocks noChangeAspect="1"/>
          </p:cNvPicPr>
          <p:nvPr/>
        </p:nvPicPr>
        <p:blipFill>
          <a:blip r:embed="rId8"/>
          <a:stretch>
            <a:fillRect/>
          </a:stretch>
        </p:blipFill>
        <p:spPr>
          <a:xfrm>
            <a:off x="4672360" y="3210550"/>
            <a:ext cx="1097375" cy="1089754"/>
          </a:xfrm>
          <a:prstGeom prst="rect">
            <a:avLst/>
          </a:prstGeom>
        </p:spPr>
      </p:pic>
      <p:pic>
        <p:nvPicPr>
          <p:cNvPr id="15" name="Picture 14"/>
          <p:cNvPicPr>
            <a:picLocks noChangeAspect="1"/>
          </p:cNvPicPr>
          <p:nvPr/>
        </p:nvPicPr>
        <p:blipFill>
          <a:blip r:embed="rId9"/>
          <a:stretch>
            <a:fillRect/>
          </a:stretch>
        </p:blipFill>
        <p:spPr>
          <a:xfrm>
            <a:off x="7061688" y="990346"/>
            <a:ext cx="1341437" cy="1368000"/>
          </a:xfrm>
          <a:prstGeom prst="rect">
            <a:avLst/>
          </a:prstGeom>
        </p:spPr>
      </p:pic>
      <p:cxnSp>
        <p:nvCxnSpPr>
          <p:cNvPr id="17" name="Straight Connector 16"/>
          <p:cNvCxnSpPr/>
          <p:nvPr/>
        </p:nvCxnSpPr>
        <p:spPr>
          <a:xfrm flipH="1">
            <a:off x="4240924" y="1064172"/>
            <a:ext cx="23648" cy="3044591"/>
          </a:xfrm>
          <a:prstGeom prst="line">
            <a:avLst/>
          </a:prstGeom>
        </p:spPr>
        <p:style>
          <a:lnRef idx="2">
            <a:schemeClr val="accent1"/>
          </a:lnRef>
          <a:fillRef idx="0">
            <a:schemeClr val="accent1"/>
          </a:fillRef>
          <a:effectRef idx="1">
            <a:schemeClr val="accent1"/>
          </a:effectRef>
          <a:fontRef idx="minor">
            <a:schemeClr val="tx1"/>
          </a:fontRef>
        </p:style>
      </p:cxnSp>
      <p:pic>
        <p:nvPicPr>
          <p:cNvPr id="18" name="Picture 17"/>
          <p:cNvPicPr>
            <a:picLocks noChangeAspect="1"/>
          </p:cNvPicPr>
          <p:nvPr/>
        </p:nvPicPr>
        <p:blipFill>
          <a:blip r:embed="rId10"/>
          <a:stretch>
            <a:fillRect/>
          </a:stretch>
        </p:blipFill>
        <p:spPr>
          <a:xfrm>
            <a:off x="6998839" y="3246985"/>
            <a:ext cx="1051651" cy="1028789"/>
          </a:xfrm>
          <a:prstGeom prst="rect">
            <a:avLst/>
          </a:prstGeom>
        </p:spPr>
      </p:pic>
    </p:spTree>
    <p:extLst>
      <p:ext uri="{BB962C8B-B14F-4D97-AF65-F5344CB8AC3E}">
        <p14:creationId xmlns:p14="http://schemas.microsoft.com/office/powerpoint/2010/main" val="103750406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4205"/>
            <a:ext cx="8229600" cy="3393378"/>
          </a:xfrm>
        </p:spPr>
        <p:txBody>
          <a:bodyPr>
            <a:normAutofit lnSpcReduction="10000"/>
          </a:bodyPr>
          <a:lstStyle/>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r>
              <a:rPr lang="en-GB" sz="2400" dirty="0">
                <a:hlinkClick r:id="rId4"/>
              </a:rPr>
              <a:t>https://sce-dep.web.cern.ch/cern-shuttle-service</a:t>
            </a:r>
            <a:endParaRPr lang="en-GB" sz="2400"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33</a:t>
            </a:fld>
            <a:endParaRPr lang="en-US" dirty="0"/>
          </a:p>
        </p:txBody>
      </p:sp>
      <p:pic>
        <p:nvPicPr>
          <p:cNvPr id="5" name="Picture 4"/>
          <p:cNvPicPr>
            <a:picLocks noChangeAspect="1"/>
          </p:cNvPicPr>
          <p:nvPr/>
        </p:nvPicPr>
        <p:blipFill>
          <a:blip r:embed="rId5"/>
          <a:stretch>
            <a:fillRect/>
          </a:stretch>
        </p:blipFill>
        <p:spPr>
          <a:xfrm>
            <a:off x="306440" y="424292"/>
            <a:ext cx="7396302" cy="3264044"/>
          </a:xfrm>
          <a:prstGeom prst="rect">
            <a:avLst/>
          </a:prstGeom>
        </p:spPr>
      </p:pic>
    </p:spTree>
    <p:extLst>
      <p:ext uri="{BB962C8B-B14F-4D97-AF65-F5344CB8AC3E}">
        <p14:creationId xmlns:p14="http://schemas.microsoft.com/office/powerpoint/2010/main" val="299355923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42756" y="247894"/>
            <a:ext cx="8346416" cy="1552922"/>
            <a:chOff x="142756" y="247894"/>
            <a:chExt cx="8346416" cy="1552922"/>
          </a:xfrm>
        </p:grpSpPr>
        <p:pic>
          <p:nvPicPr>
            <p:cNvPr id="4" name="Picture 3"/>
            <p:cNvPicPr>
              <a:picLocks noChangeAspect="1"/>
            </p:cNvPicPr>
            <p:nvPr/>
          </p:nvPicPr>
          <p:blipFill>
            <a:blip r:embed="rId3"/>
            <a:stretch>
              <a:fillRect/>
            </a:stretch>
          </p:blipFill>
          <p:spPr>
            <a:xfrm>
              <a:off x="142756" y="269421"/>
              <a:ext cx="1834181" cy="943976"/>
            </a:xfrm>
            <a:prstGeom prst="rect">
              <a:avLst/>
            </a:prstGeom>
          </p:spPr>
        </p:pic>
        <p:sp>
          <p:nvSpPr>
            <p:cNvPr id="16" name="TextBox 15"/>
            <p:cNvSpPr txBox="1"/>
            <p:nvPr/>
          </p:nvSpPr>
          <p:spPr>
            <a:xfrm>
              <a:off x="2238155" y="247894"/>
              <a:ext cx="3723300" cy="572400"/>
            </a:xfrm>
            <a:prstGeom prst="rect">
              <a:avLst/>
            </a:prstGeom>
            <a:solidFill>
              <a:srgbClr val="6699CC"/>
            </a:solidFill>
          </p:spPr>
          <p:txBody>
            <a:bodyPr wrap="none" rtlCol="0" anchor="ctr" anchorCtr="0">
              <a:noAutofit/>
            </a:bodyPr>
            <a:lstStyle/>
            <a:p>
              <a:pPr algn="ctr"/>
              <a:r>
                <a:rPr lang="en-GB" sz="3000" dirty="0">
                  <a:solidFill>
                    <a:schemeClr val="bg1"/>
                  </a:solidFill>
                  <a:latin typeface="Georgia" panose="02040502050405020303" pitchFamily="18" charset="0"/>
                </a:rPr>
                <a:t>CERN Service Desk</a:t>
              </a:r>
              <a:endParaRPr lang="fr-FR" sz="3000" dirty="0">
                <a:solidFill>
                  <a:schemeClr val="bg1"/>
                </a:solidFill>
                <a:latin typeface="Georgia" panose="02040502050405020303" pitchFamily="18" charset="0"/>
              </a:endParaRPr>
            </a:p>
          </p:txBody>
        </p:sp>
        <p:pic>
          <p:nvPicPr>
            <p:cNvPr id="21" name="Picture 20"/>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rot="1619798">
              <a:off x="6545583" y="481899"/>
              <a:ext cx="1943589" cy="1318917"/>
            </a:xfrm>
            <a:prstGeom prst="rect">
              <a:avLst/>
            </a:prstGeom>
          </p:spPr>
        </p:pic>
        <p:sp>
          <p:nvSpPr>
            <p:cNvPr id="22" name="Content Placeholder 2"/>
            <p:cNvSpPr txBox="1">
              <a:spLocks/>
            </p:cNvSpPr>
            <p:nvPr/>
          </p:nvSpPr>
          <p:spPr bwMode="gray">
            <a:xfrm rot="939245">
              <a:off x="6731301" y="930490"/>
              <a:ext cx="1649444" cy="625879"/>
            </a:xfrm>
            <a:prstGeom prst="rect">
              <a:avLst/>
            </a:prstGeom>
          </p:spPr>
          <p:txBody>
            <a:bodyPr vert="horz" lIns="68579" tIns="34289" rIns="68579" bIns="34289" rtlCol="0">
              <a:noAutofit/>
            </a:bodyPr>
            <a:lstStyle>
              <a:lvl1pPr marL="658352" indent="-609585" algn="l" rtl="0" eaLnBrk="1" latinLnBrk="0" hangingPunct="1">
                <a:spcBef>
                  <a:spcPct val="20000"/>
                </a:spcBef>
                <a:buClr>
                  <a:srgbClr val="C00000"/>
                </a:buClr>
                <a:buSzPct val="80000"/>
                <a:buFont typeface="Arial"/>
                <a:buChar char="•"/>
                <a:defRPr kumimoji="0" lang="en-US" sz="3200" kern="1200" smtClean="0">
                  <a:solidFill>
                    <a:schemeClr val="tx1"/>
                  </a:solidFill>
                  <a:latin typeface="+mn-lt"/>
                  <a:ea typeface="+mn-ea"/>
                  <a:cs typeface="+mn-cs"/>
                </a:defRPr>
              </a:lvl1pPr>
              <a:lvl2pPr marL="1206978" indent="-609585" algn="l" rtl="0" eaLnBrk="1" latinLnBrk="0" hangingPunct="1">
                <a:spcBef>
                  <a:spcPct val="20000"/>
                </a:spcBef>
                <a:buClr>
                  <a:srgbClr val="C00000"/>
                </a:buClr>
                <a:buSzPct val="90000"/>
                <a:buFont typeface="Arial"/>
                <a:buChar char="•"/>
                <a:defRPr kumimoji="0" lang="en-US" sz="2700" kern="1200" smtClean="0">
                  <a:solidFill>
                    <a:schemeClr val="tx1"/>
                  </a:solidFill>
                  <a:latin typeface="+mn-lt"/>
                  <a:ea typeface="+mn-ea"/>
                  <a:cs typeface="+mn-cs"/>
                </a:defRPr>
              </a:lvl2pPr>
              <a:lvl3pPr marL="1456908" indent="-457189" algn="l" rtl="0" eaLnBrk="1" latinLnBrk="0" hangingPunct="1">
                <a:spcBef>
                  <a:spcPct val="20000"/>
                </a:spcBef>
                <a:buClr>
                  <a:srgbClr val="C00000"/>
                </a:buClr>
                <a:buSzPct val="85000"/>
                <a:buFont typeface="Arial"/>
                <a:buChar char="•"/>
                <a:defRPr kumimoji="0" lang="en-US" sz="2400" kern="1200" smtClean="0">
                  <a:solidFill>
                    <a:schemeClr val="tx1"/>
                  </a:solidFill>
                  <a:latin typeface="+mn-lt"/>
                  <a:ea typeface="+mn-ea"/>
                  <a:cs typeface="+mn-cs"/>
                </a:defRPr>
              </a:lvl3pPr>
              <a:lvl4pPr marL="1847042" indent="-457189" algn="l" rtl="0" eaLnBrk="1" latinLnBrk="0" hangingPunct="1">
                <a:spcBef>
                  <a:spcPct val="20000"/>
                </a:spcBef>
                <a:buClr>
                  <a:srgbClr val="C00000"/>
                </a:buClr>
                <a:buSzPct val="90000"/>
                <a:buFont typeface="Arial"/>
                <a:buChar char="•"/>
                <a:defRPr kumimoji="0" lang="en-US" sz="2100" kern="1200" smtClean="0">
                  <a:solidFill>
                    <a:schemeClr val="tx1"/>
                  </a:solidFill>
                  <a:latin typeface="+mn-lt"/>
                  <a:ea typeface="+mn-ea"/>
                  <a:cs typeface="+mn-cs"/>
                </a:defRPr>
              </a:lvl4pPr>
              <a:lvl5pPr marL="2200601" indent="-457189" algn="l" rtl="0" eaLnBrk="1" latinLnBrk="0" hangingPunct="1">
                <a:spcBef>
                  <a:spcPct val="20000"/>
                </a:spcBef>
                <a:buClr>
                  <a:srgbClr val="C00000"/>
                </a:buClr>
                <a:buSzPct val="100000"/>
                <a:buFont typeface="Arial"/>
                <a:buChar char="•"/>
                <a:defRPr kumimoji="0" lang="en-US" sz="2100" kern="1200" dirty="0">
                  <a:solidFill>
                    <a:schemeClr val="tx1"/>
                  </a:solidFill>
                  <a:latin typeface="+mn-lt"/>
                  <a:ea typeface="+mn-ea"/>
                  <a:cs typeface="+mn-cs"/>
                </a:defRPr>
              </a:lvl5pPr>
              <a:lvl6pPr marL="2267655" indent="-243834" algn="l" rtl="0" eaLnBrk="1" latinLnBrk="0" hangingPunct="1">
                <a:spcBef>
                  <a:spcPct val="20000"/>
                </a:spcBef>
                <a:buClr>
                  <a:schemeClr val="accent5"/>
                </a:buClr>
                <a:buFont typeface="Arial"/>
                <a:buChar char="-"/>
                <a:defRPr kumimoji="0" sz="2700" kern="1200" baseline="0">
                  <a:solidFill>
                    <a:schemeClr val="tx1"/>
                  </a:solidFill>
                  <a:latin typeface="+mn-lt"/>
                  <a:ea typeface="+mn-ea"/>
                  <a:cs typeface="+mn-cs"/>
                </a:defRPr>
              </a:lvl6pPr>
              <a:lvl7pPr marL="2560256" indent="-243834" algn="l" rtl="0" eaLnBrk="1" latinLnBrk="0" hangingPunct="1">
                <a:spcBef>
                  <a:spcPct val="20000"/>
                </a:spcBef>
                <a:buClr>
                  <a:schemeClr val="accent6"/>
                </a:buClr>
                <a:buSzPct val="100000"/>
                <a:buFont typeface="Arial"/>
                <a:buChar char="•"/>
                <a:defRPr kumimoji="0" sz="2400" kern="1200" baseline="0">
                  <a:solidFill>
                    <a:schemeClr val="tx1"/>
                  </a:solidFill>
                  <a:latin typeface="+mn-lt"/>
                  <a:ea typeface="+mn-ea"/>
                  <a:cs typeface="+mn-cs"/>
                </a:defRPr>
              </a:lvl7pPr>
              <a:lvl8pPr marL="2852857"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8pPr>
              <a:lvl9pPr marL="3108882"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9pPr>
            </a:lstStyle>
            <a:p>
              <a:pPr marL="0" indent="0" algn="ctr">
                <a:buClr>
                  <a:srgbClr val="00B050"/>
                </a:buClr>
                <a:buNone/>
              </a:pPr>
              <a:r>
                <a:rPr lang="fr-FR" sz="1050" b="1" dirty="0" err="1">
                  <a:latin typeface="Verdana" panose="020B0604030504040204" pitchFamily="34" charset="0"/>
                  <a:ea typeface="Verdana" panose="020B0604030504040204" pitchFamily="34" charset="0"/>
                  <a:cs typeface="Verdana" panose="020B0604030504040204" pitchFamily="34" charset="0"/>
                </a:rPr>
                <a:t>Monday</a:t>
              </a:r>
              <a:r>
                <a:rPr lang="fr-FR" sz="1050" b="1" dirty="0">
                  <a:latin typeface="Verdana" panose="020B0604030504040204" pitchFamily="34" charset="0"/>
                  <a:ea typeface="Verdana" panose="020B0604030504040204" pitchFamily="34" charset="0"/>
                  <a:cs typeface="Verdana" panose="020B0604030504040204" pitchFamily="34" charset="0"/>
                </a:rPr>
                <a:t> to Friday</a:t>
              </a:r>
            </a:p>
            <a:p>
              <a:pPr marL="0" indent="0" algn="ctr">
                <a:buClr>
                  <a:srgbClr val="00B050"/>
                </a:buClr>
                <a:buNone/>
              </a:pPr>
              <a:r>
                <a:rPr lang="fr-FR" sz="1050" dirty="0" err="1">
                  <a:latin typeface="Verdana" panose="020B0604030504040204" pitchFamily="34" charset="0"/>
                  <a:ea typeface="Verdana" panose="020B0604030504040204" pitchFamily="34" charset="0"/>
                  <a:cs typeface="Verdana" panose="020B0604030504040204" pitchFamily="34" charset="0"/>
                </a:rPr>
                <a:t>from</a:t>
              </a:r>
              <a:r>
                <a:rPr lang="fr-FR" sz="1050" dirty="0">
                  <a:latin typeface="Verdana" panose="020B0604030504040204" pitchFamily="34" charset="0"/>
                  <a:ea typeface="Verdana" panose="020B0604030504040204" pitchFamily="34" charset="0"/>
                  <a:cs typeface="Verdana" panose="020B0604030504040204" pitchFamily="34" charset="0"/>
                </a:rPr>
                <a:t> </a:t>
              </a:r>
              <a:r>
                <a:rPr lang="fr-FR" sz="1050" b="1" dirty="0">
                  <a:latin typeface="Verdana" panose="020B0604030504040204" pitchFamily="34" charset="0"/>
                  <a:ea typeface="Verdana" panose="020B0604030504040204" pitchFamily="34" charset="0"/>
                  <a:cs typeface="Verdana" panose="020B0604030504040204" pitchFamily="34" charset="0"/>
                </a:rPr>
                <a:t>7.30 to 18:30</a:t>
              </a:r>
              <a:r>
                <a:rPr lang="fr-FR" sz="1050" dirty="0">
                  <a:latin typeface="Verdana" panose="020B0604030504040204" pitchFamily="34" charset="0"/>
                  <a:ea typeface="Verdana" panose="020B0604030504040204" pitchFamily="34" charset="0"/>
                  <a:cs typeface="Verdana" panose="020B0604030504040204" pitchFamily="34" charset="0"/>
                </a:rPr>
                <a:t> </a:t>
              </a:r>
            </a:p>
            <a:p>
              <a:pPr marL="0" indent="0" algn="ctr">
                <a:buClr>
                  <a:srgbClr val="00B050"/>
                </a:buClr>
                <a:buNone/>
              </a:pPr>
              <a:r>
                <a:rPr lang="fr-FR" sz="1050" dirty="0">
                  <a:latin typeface="Verdana" panose="020B0604030504040204" pitchFamily="34" charset="0"/>
                  <a:ea typeface="Verdana" panose="020B0604030504040204" pitchFamily="34" charset="0"/>
                  <a:cs typeface="Verdana" panose="020B0604030504040204" pitchFamily="34" charset="0"/>
                </a:rPr>
                <a:t>( Geneva time )</a:t>
              </a:r>
            </a:p>
          </p:txBody>
        </p:sp>
        <p:sp>
          <p:nvSpPr>
            <p:cNvPr id="2" name="Rectangle 1"/>
            <p:cNvSpPr/>
            <p:nvPr/>
          </p:nvSpPr>
          <p:spPr>
            <a:xfrm>
              <a:off x="2239727" y="1029278"/>
              <a:ext cx="4305856" cy="707886"/>
            </a:xfrm>
            <a:prstGeom prst="rect">
              <a:avLst/>
            </a:prstGeom>
          </p:spPr>
          <p:txBody>
            <a:bodyPr wrap="square">
              <a:spAutoFit/>
            </a:bodyPr>
            <a:lstStyle/>
            <a:p>
              <a:pPr>
                <a:buClr>
                  <a:srgbClr val="00B050"/>
                </a:buClr>
              </a:pPr>
              <a:r>
                <a:rPr lang="en-GB" sz="2000" b="1" dirty="0">
                  <a:solidFill>
                    <a:srgbClr val="1E5AAE"/>
                  </a:solidFill>
                  <a:latin typeface="Georgia"/>
                  <a:ea typeface="Verdana" panose="020B0604030504040204" pitchFamily="34" charset="0"/>
                  <a:cs typeface="Georgia"/>
                </a:rPr>
                <a:t>Phone: </a:t>
              </a:r>
              <a:r>
                <a:rPr lang="en-GB" sz="2000" dirty="0">
                  <a:solidFill>
                    <a:srgbClr val="1E5AAE"/>
                  </a:solidFill>
                  <a:latin typeface="Georgia"/>
                  <a:ea typeface="Verdana" panose="020B0604030504040204" pitchFamily="34" charset="0"/>
                  <a:cs typeface="Georgia"/>
                </a:rPr>
                <a:t>+41 22 76 77777</a:t>
              </a:r>
            </a:p>
            <a:p>
              <a:pPr>
                <a:buClr>
                  <a:srgbClr val="00B050"/>
                </a:buClr>
              </a:pPr>
              <a:r>
                <a:rPr lang="en-GB" sz="2000" b="1" dirty="0">
                  <a:solidFill>
                    <a:srgbClr val="1E5AAE"/>
                  </a:solidFill>
                  <a:latin typeface="Georgia"/>
                  <a:ea typeface="Verdana" panose="020B0604030504040204" pitchFamily="34" charset="0"/>
                  <a:cs typeface="Georgia"/>
                </a:rPr>
                <a:t>Email: </a:t>
              </a:r>
              <a:r>
                <a:rPr lang="en-GB" sz="2000" dirty="0">
                  <a:solidFill>
                    <a:srgbClr val="1E5AAE"/>
                  </a:solidFill>
                  <a:latin typeface="Georgia"/>
                  <a:ea typeface="Verdana" panose="020B0604030504040204" pitchFamily="34" charset="0"/>
                  <a:cs typeface="Georgia"/>
                  <a:hlinkClick r:id="rId5"/>
                </a:rPr>
                <a:t>service-desk@cern.ch</a:t>
              </a:r>
              <a:endParaRPr lang="en-GB" sz="2400" dirty="0">
                <a:solidFill>
                  <a:srgbClr val="1E5AAE"/>
                </a:solidFill>
                <a:latin typeface="Georgia"/>
                <a:ea typeface="Verdana" panose="020B0604030504040204" pitchFamily="34" charset="0"/>
                <a:cs typeface="Georgia"/>
              </a:endParaRPr>
            </a:p>
          </p:txBody>
        </p:sp>
        <p:pic>
          <p:nvPicPr>
            <p:cNvPr id="20" name="Picture 19" descr="Free vector graphic: &lt;strong&gt;Phone&lt;/strong&gt;, Call, Telephone - Free Image ..."/>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049485" y="1113776"/>
              <a:ext cx="200382" cy="257175"/>
            </a:xfrm>
            <a:prstGeom prst="rect">
              <a:avLst/>
            </a:prstGeom>
          </p:spPr>
        </p:pic>
        <p:pic>
          <p:nvPicPr>
            <p:cNvPr id="25" name="Picture 24" descr="File:&lt;strong&gt;Email&lt;/strong&gt; Silk.svg - Wikimedia Commons"/>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2068215" y="1457928"/>
              <a:ext cx="219456" cy="219456"/>
            </a:xfrm>
            <a:prstGeom prst="rect">
              <a:avLst/>
            </a:prstGeom>
          </p:spPr>
        </p:pic>
      </p:grpSp>
      <p:sp>
        <p:nvSpPr>
          <p:cNvPr id="3" name="Slide Number Placeholder 2"/>
          <p:cNvSpPr>
            <a:spLocks noGrp="1"/>
          </p:cNvSpPr>
          <p:nvPr>
            <p:ph type="sldNum" sz="quarter" idx="10"/>
          </p:nvPr>
        </p:nvSpPr>
        <p:spPr/>
        <p:txBody>
          <a:bodyPr/>
          <a:lstStyle/>
          <a:p>
            <a:fld id="{17918391-D411-FE40-AAD7-861AE5233E0E}" type="slidenum">
              <a:rPr lang="en-US" smtClean="0"/>
              <a:pPr/>
              <a:t>34</a:t>
            </a:fld>
            <a:endParaRPr lang="en-US" dirty="0"/>
          </a:p>
        </p:txBody>
      </p:sp>
      <p:grpSp>
        <p:nvGrpSpPr>
          <p:cNvPr id="8" name="Group 7"/>
          <p:cNvGrpSpPr/>
          <p:nvPr/>
        </p:nvGrpSpPr>
        <p:grpSpPr>
          <a:xfrm>
            <a:off x="196318" y="1962707"/>
            <a:ext cx="8772748" cy="3065966"/>
            <a:chOff x="196318" y="1962707"/>
            <a:chExt cx="8772748" cy="3065966"/>
          </a:xfrm>
        </p:grpSpPr>
        <p:pic>
          <p:nvPicPr>
            <p:cNvPr id="24" name="Picture 23"/>
            <p:cNvPicPr>
              <a:picLocks noChangeAspect="1"/>
            </p:cNvPicPr>
            <p:nvPr/>
          </p:nvPicPr>
          <p:blipFill>
            <a:blip r:embed="rId8"/>
            <a:stretch>
              <a:fillRect/>
            </a:stretch>
          </p:blipFill>
          <p:spPr>
            <a:xfrm>
              <a:off x="4285087" y="3712674"/>
              <a:ext cx="1805940" cy="454343"/>
            </a:xfrm>
            <a:prstGeom prst="rect">
              <a:avLst/>
            </a:prstGeom>
          </p:spPr>
        </p:pic>
        <p:pic>
          <p:nvPicPr>
            <p:cNvPr id="27" name="Picture 26"/>
            <p:cNvPicPr>
              <a:picLocks noChangeAspect="1"/>
            </p:cNvPicPr>
            <p:nvPr/>
          </p:nvPicPr>
          <p:blipFill>
            <a:blip r:embed="rId9"/>
            <a:stretch>
              <a:fillRect/>
            </a:stretch>
          </p:blipFill>
          <p:spPr>
            <a:xfrm>
              <a:off x="242731" y="2706862"/>
              <a:ext cx="334328" cy="291465"/>
            </a:xfrm>
            <a:prstGeom prst="rect">
              <a:avLst/>
            </a:prstGeom>
          </p:spPr>
        </p:pic>
        <p:sp>
          <p:nvSpPr>
            <p:cNvPr id="34" name="TextBox 33"/>
            <p:cNvSpPr txBox="1"/>
            <p:nvPr/>
          </p:nvSpPr>
          <p:spPr>
            <a:xfrm>
              <a:off x="478971" y="3421289"/>
              <a:ext cx="3397084" cy="830997"/>
            </a:xfrm>
            <a:prstGeom prst="rect">
              <a:avLst/>
            </a:prstGeom>
            <a:noFill/>
          </p:spPr>
          <p:txBody>
            <a:bodyPr wrap="none" rtlCol="0">
              <a:spAutoFit/>
            </a:bodyPr>
            <a:lstStyle/>
            <a:p>
              <a:r>
                <a:rPr lang="en-GB" sz="3000" dirty="0">
                  <a:latin typeface="Georgia" panose="02040502050405020303" pitchFamily="18" charset="0"/>
                </a:rPr>
                <a:t>Knowledge articles</a:t>
              </a:r>
              <a:br>
                <a:rPr lang="en-GB" sz="3000" dirty="0">
                  <a:latin typeface="Georgia" panose="02040502050405020303" pitchFamily="18" charset="0"/>
                </a:rPr>
              </a:br>
              <a:r>
                <a:rPr lang="en-GB" dirty="0">
                  <a:latin typeface="Georgia" panose="02040502050405020303" pitchFamily="18" charset="0"/>
                </a:rPr>
                <a:t>Find your answer!</a:t>
              </a:r>
            </a:p>
          </p:txBody>
        </p:sp>
        <p:sp>
          <p:nvSpPr>
            <p:cNvPr id="35" name="TextBox 34"/>
            <p:cNvSpPr txBox="1"/>
            <p:nvPr/>
          </p:nvSpPr>
          <p:spPr>
            <a:xfrm>
              <a:off x="5054212" y="2555444"/>
              <a:ext cx="3914854" cy="830997"/>
            </a:xfrm>
            <a:prstGeom prst="rect">
              <a:avLst/>
            </a:prstGeom>
            <a:noFill/>
          </p:spPr>
          <p:txBody>
            <a:bodyPr wrap="none" rtlCol="0">
              <a:spAutoFit/>
            </a:bodyPr>
            <a:lstStyle/>
            <a:p>
              <a:r>
                <a:rPr lang="en-GB" sz="3000" dirty="0">
                  <a:latin typeface="Georgia" panose="02040502050405020303" pitchFamily="18" charset="0"/>
                </a:rPr>
                <a:t>Online forms</a:t>
              </a:r>
              <a:br>
                <a:rPr lang="en-GB" sz="3000" dirty="0">
                  <a:latin typeface="Georgia" panose="02040502050405020303" pitchFamily="18" charset="0"/>
                </a:rPr>
              </a:br>
              <a:r>
                <a:rPr lang="en-GB" dirty="0">
                  <a:latin typeface="Georgia" panose="02040502050405020303" pitchFamily="18" charset="0"/>
                </a:rPr>
                <a:t>Report an incident, submit a request</a:t>
              </a:r>
            </a:p>
          </p:txBody>
        </p:sp>
        <p:sp>
          <p:nvSpPr>
            <p:cNvPr id="36" name="TextBox 35"/>
            <p:cNvSpPr txBox="1"/>
            <p:nvPr/>
          </p:nvSpPr>
          <p:spPr>
            <a:xfrm>
              <a:off x="6123278" y="3495573"/>
              <a:ext cx="2563522" cy="830997"/>
            </a:xfrm>
            <a:prstGeom prst="rect">
              <a:avLst/>
            </a:prstGeom>
            <a:noFill/>
          </p:spPr>
          <p:txBody>
            <a:bodyPr wrap="none" rtlCol="0">
              <a:spAutoFit/>
            </a:bodyPr>
            <a:lstStyle/>
            <a:p>
              <a:r>
                <a:rPr lang="en-GB" sz="3000" dirty="0">
                  <a:latin typeface="Georgia" panose="02040502050405020303" pitchFamily="18" charset="0"/>
                </a:rPr>
                <a:t>Feedback</a:t>
              </a:r>
              <a:br>
                <a:rPr lang="en-GB" sz="3000" dirty="0">
                  <a:latin typeface="Georgia" panose="02040502050405020303" pitchFamily="18" charset="0"/>
                </a:rPr>
              </a:br>
              <a:r>
                <a:rPr lang="en-GB" dirty="0">
                  <a:latin typeface="Georgia" panose="02040502050405020303" pitchFamily="18" charset="0"/>
                </a:rPr>
                <a:t>Your feedback matters!</a:t>
              </a:r>
            </a:p>
          </p:txBody>
        </p:sp>
        <p:sp>
          <p:nvSpPr>
            <p:cNvPr id="17" name="TextBox 16"/>
            <p:cNvSpPr txBox="1"/>
            <p:nvPr/>
          </p:nvSpPr>
          <p:spPr>
            <a:xfrm>
              <a:off x="2266230" y="1962707"/>
              <a:ext cx="3723300" cy="572400"/>
            </a:xfrm>
            <a:prstGeom prst="rect">
              <a:avLst/>
            </a:prstGeom>
            <a:solidFill>
              <a:srgbClr val="6699CC"/>
            </a:solidFill>
          </p:spPr>
          <p:txBody>
            <a:bodyPr wrap="none" rtlCol="0" anchor="ctr" anchorCtr="0">
              <a:noAutofit/>
            </a:bodyPr>
            <a:lstStyle/>
            <a:p>
              <a:pPr algn="ctr"/>
              <a:r>
                <a:rPr lang="en-GB" sz="3000" dirty="0">
                  <a:solidFill>
                    <a:schemeClr val="bg1"/>
                  </a:solidFill>
                  <a:latin typeface="Georgia" panose="02040502050405020303" pitchFamily="18" charset="0"/>
                </a:rPr>
                <a:t>CERN Service Portal</a:t>
              </a:r>
            </a:p>
          </p:txBody>
        </p:sp>
        <p:sp>
          <p:nvSpPr>
            <p:cNvPr id="18" name="TextBox 17"/>
            <p:cNvSpPr txBox="1"/>
            <p:nvPr/>
          </p:nvSpPr>
          <p:spPr>
            <a:xfrm>
              <a:off x="534486" y="2555445"/>
              <a:ext cx="3029997" cy="830997"/>
            </a:xfrm>
            <a:prstGeom prst="rect">
              <a:avLst/>
            </a:prstGeom>
            <a:noFill/>
          </p:spPr>
          <p:txBody>
            <a:bodyPr wrap="none" rtlCol="0">
              <a:spAutoFit/>
            </a:bodyPr>
            <a:lstStyle/>
            <a:p>
              <a:r>
                <a:rPr lang="en-GB" sz="3000" dirty="0">
                  <a:latin typeface="Georgia" panose="02040502050405020303" pitchFamily="18" charset="0"/>
                </a:rPr>
                <a:t>Services</a:t>
              </a:r>
              <a:br>
                <a:rPr lang="en-GB" sz="3000" dirty="0">
                  <a:latin typeface="Georgia" panose="02040502050405020303" pitchFamily="18" charset="0"/>
                </a:rPr>
              </a:br>
              <a:r>
                <a:rPr lang="en-GB" dirty="0">
                  <a:latin typeface="Georgia" panose="02040502050405020303" pitchFamily="18" charset="0"/>
                </a:rPr>
                <a:t>Service overview in a glance</a:t>
              </a:r>
            </a:p>
          </p:txBody>
        </p:sp>
        <p:sp>
          <p:nvSpPr>
            <p:cNvPr id="19" name="Content Placeholder 9"/>
            <p:cNvSpPr txBox="1">
              <a:spLocks/>
            </p:cNvSpPr>
            <p:nvPr/>
          </p:nvSpPr>
          <p:spPr bwMode="gray">
            <a:xfrm>
              <a:off x="1470085" y="4568866"/>
              <a:ext cx="6156684" cy="459807"/>
            </a:xfrm>
            <a:prstGeom prst="rect">
              <a:avLst/>
            </a:prstGeom>
            <a:solidFill>
              <a:schemeClr val="bg1"/>
            </a:solidFill>
          </p:spPr>
          <p:txBody>
            <a:bodyPr vert="horz" lIns="68579" tIns="34289" rIns="68579" bIns="34289" rtlCol="0">
              <a:noAutofit/>
            </a:bodyPr>
            <a:lstStyle>
              <a:lvl1pPr marL="658352" indent="-609585" algn="l" rtl="0" eaLnBrk="1" latinLnBrk="0" hangingPunct="1">
                <a:spcBef>
                  <a:spcPct val="20000"/>
                </a:spcBef>
                <a:buClr>
                  <a:srgbClr val="C00000"/>
                </a:buClr>
                <a:buSzPct val="80000"/>
                <a:buFont typeface="Arial"/>
                <a:buChar char="•"/>
                <a:defRPr kumimoji="0" lang="en-US" sz="3200" kern="1200" smtClean="0">
                  <a:solidFill>
                    <a:schemeClr val="tx1"/>
                  </a:solidFill>
                  <a:latin typeface="+mn-lt"/>
                  <a:ea typeface="+mn-ea"/>
                  <a:cs typeface="+mn-cs"/>
                </a:defRPr>
              </a:lvl1pPr>
              <a:lvl2pPr marL="1206978" indent="-609585" algn="l" rtl="0" eaLnBrk="1" latinLnBrk="0" hangingPunct="1">
                <a:spcBef>
                  <a:spcPct val="20000"/>
                </a:spcBef>
                <a:buClr>
                  <a:srgbClr val="C00000"/>
                </a:buClr>
                <a:buSzPct val="90000"/>
                <a:buFont typeface="Arial"/>
                <a:buChar char="•"/>
                <a:defRPr kumimoji="0" lang="en-US" sz="2700" kern="1200" smtClean="0">
                  <a:solidFill>
                    <a:schemeClr val="tx1"/>
                  </a:solidFill>
                  <a:latin typeface="+mn-lt"/>
                  <a:ea typeface="+mn-ea"/>
                  <a:cs typeface="+mn-cs"/>
                </a:defRPr>
              </a:lvl2pPr>
              <a:lvl3pPr marL="1456908" indent="-457189" algn="l" rtl="0" eaLnBrk="1" latinLnBrk="0" hangingPunct="1">
                <a:spcBef>
                  <a:spcPct val="20000"/>
                </a:spcBef>
                <a:buClr>
                  <a:srgbClr val="C00000"/>
                </a:buClr>
                <a:buSzPct val="85000"/>
                <a:buFont typeface="Arial"/>
                <a:buChar char="•"/>
                <a:defRPr kumimoji="0" lang="en-US" sz="2400" kern="1200" smtClean="0">
                  <a:solidFill>
                    <a:schemeClr val="tx1"/>
                  </a:solidFill>
                  <a:latin typeface="+mn-lt"/>
                  <a:ea typeface="+mn-ea"/>
                  <a:cs typeface="+mn-cs"/>
                </a:defRPr>
              </a:lvl3pPr>
              <a:lvl4pPr marL="1847042" indent="-457189" algn="l" rtl="0" eaLnBrk="1" latinLnBrk="0" hangingPunct="1">
                <a:spcBef>
                  <a:spcPct val="20000"/>
                </a:spcBef>
                <a:buClr>
                  <a:srgbClr val="C00000"/>
                </a:buClr>
                <a:buSzPct val="90000"/>
                <a:buFont typeface="Arial"/>
                <a:buChar char="•"/>
                <a:defRPr kumimoji="0" lang="en-US" sz="2100" kern="1200" smtClean="0">
                  <a:solidFill>
                    <a:schemeClr val="tx1"/>
                  </a:solidFill>
                  <a:latin typeface="+mn-lt"/>
                  <a:ea typeface="+mn-ea"/>
                  <a:cs typeface="+mn-cs"/>
                </a:defRPr>
              </a:lvl4pPr>
              <a:lvl5pPr marL="2200601" indent="-457189" algn="l" rtl="0" eaLnBrk="1" latinLnBrk="0" hangingPunct="1">
                <a:spcBef>
                  <a:spcPct val="20000"/>
                </a:spcBef>
                <a:buClr>
                  <a:srgbClr val="C00000"/>
                </a:buClr>
                <a:buSzPct val="100000"/>
                <a:buFont typeface="Arial"/>
                <a:buChar char="•"/>
                <a:defRPr kumimoji="0" lang="en-US" sz="2100" kern="1200" dirty="0">
                  <a:solidFill>
                    <a:schemeClr val="tx1"/>
                  </a:solidFill>
                  <a:latin typeface="+mn-lt"/>
                  <a:ea typeface="+mn-ea"/>
                  <a:cs typeface="+mn-cs"/>
                </a:defRPr>
              </a:lvl5pPr>
              <a:lvl6pPr marL="2267655" indent="-243834" algn="l" rtl="0" eaLnBrk="1" latinLnBrk="0" hangingPunct="1">
                <a:spcBef>
                  <a:spcPct val="20000"/>
                </a:spcBef>
                <a:buClr>
                  <a:schemeClr val="accent5"/>
                </a:buClr>
                <a:buFont typeface="Arial"/>
                <a:buChar char="-"/>
                <a:defRPr kumimoji="0" sz="2700" kern="1200" baseline="0">
                  <a:solidFill>
                    <a:schemeClr val="tx1"/>
                  </a:solidFill>
                  <a:latin typeface="+mn-lt"/>
                  <a:ea typeface="+mn-ea"/>
                  <a:cs typeface="+mn-cs"/>
                </a:defRPr>
              </a:lvl6pPr>
              <a:lvl7pPr marL="2560256" indent="-243834" algn="l" rtl="0" eaLnBrk="1" latinLnBrk="0" hangingPunct="1">
                <a:spcBef>
                  <a:spcPct val="20000"/>
                </a:spcBef>
                <a:buClr>
                  <a:schemeClr val="accent6"/>
                </a:buClr>
                <a:buSzPct val="100000"/>
                <a:buFont typeface="Arial"/>
                <a:buChar char="•"/>
                <a:defRPr kumimoji="0" sz="2400" kern="1200" baseline="0">
                  <a:solidFill>
                    <a:schemeClr val="tx1"/>
                  </a:solidFill>
                  <a:latin typeface="+mn-lt"/>
                  <a:ea typeface="+mn-ea"/>
                  <a:cs typeface="+mn-cs"/>
                </a:defRPr>
              </a:lvl7pPr>
              <a:lvl8pPr marL="2852857"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8pPr>
              <a:lvl9pPr marL="3108882"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9pPr>
            </a:lstStyle>
            <a:p>
              <a:pPr marL="36575" indent="0" algn="ctr">
                <a:buNone/>
              </a:pPr>
              <a:r>
                <a:rPr lang="fr-FR" sz="2400" b="1" dirty="0">
                  <a:solidFill>
                    <a:schemeClr val="bg1"/>
                  </a:solidFill>
                  <a:latin typeface="Georgia" panose="02040502050405020303" pitchFamily="18" charset="0"/>
                  <a:ea typeface="Verdana" panose="020B0604030504040204" pitchFamily="34" charset="0"/>
                  <a:cs typeface="Verdana" panose="020B0604030504040204" pitchFamily="34" charset="0"/>
                  <a:hlinkClick r:id="rId10"/>
                </a:rPr>
                <a:t>https://cern.ch/service-portal</a:t>
              </a:r>
              <a:endParaRPr lang="fr-FR" sz="2400" b="1" dirty="0">
                <a:solidFill>
                  <a:schemeClr val="bg1"/>
                </a:solidFill>
                <a:latin typeface="Georgia" panose="02040502050405020303" pitchFamily="18" charset="0"/>
                <a:ea typeface="Verdana" panose="020B0604030504040204" pitchFamily="34" charset="0"/>
                <a:cs typeface="Verdana" panose="020B0604030504040204" pitchFamily="34" charset="0"/>
              </a:endParaRPr>
            </a:p>
            <a:p>
              <a:pPr marL="36575" indent="0">
                <a:buNone/>
              </a:pPr>
              <a:endParaRPr lang="fr-FR" sz="2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36575" indent="0">
                <a:buNone/>
              </a:pPr>
              <a:endParaRPr lang="fr-FR" sz="2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pic>
          <p:nvPicPr>
            <p:cNvPr id="5" name="Picture 4"/>
            <p:cNvPicPr>
              <a:picLocks noChangeAspect="1"/>
            </p:cNvPicPr>
            <p:nvPr/>
          </p:nvPicPr>
          <p:blipFill>
            <a:blip r:embed="rId11"/>
            <a:stretch>
              <a:fillRect/>
            </a:stretch>
          </p:blipFill>
          <p:spPr>
            <a:xfrm>
              <a:off x="4662785" y="2724239"/>
              <a:ext cx="391427" cy="286332"/>
            </a:xfrm>
            <a:prstGeom prst="rect">
              <a:avLst/>
            </a:prstGeom>
          </p:spPr>
        </p:pic>
        <p:pic>
          <p:nvPicPr>
            <p:cNvPr id="6" name="Picture 5"/>
            <p:cNvPicPr>
              <a:picLocks noChangeAspect="1"/>
            </p:cNvPicPr>
            <p:nvPr/>
          </p:nvPicPr>
          <p:blipFill>
            <a:blip r:embed="rId12"/>
            <a:stretch>
              <a:fillRect/>
            </a:stretch>
          </p:blipFill>
          <p:spPr>
            <a:xfrm>
              <a:off x="196318" y="3579103"/>
              <a:ext cx="311665" cy="267141"/>
            </a:xfrm>
            <a:prstGeom prst="rect">
              <a:avLst/>
            </a:prstGeom>
          </p:spPr>
        </p:pic>
      </p:grpSp>
      <p:pic>
        <p:nvPicPr>
          <p:cNvPr id="9" name="Picture 8">
            <a:hlinkClick r:id="rId13"/>
          </p:cNvPr>
          <p:cNvPicPr>
            <a:picLocks noChangeAspect="1"/>
          </p:cNvPicPr>
          <p:nvPr/>
        </p:nvPicPr>
        <p:blipFill>
          <a:blip r:embed="rId14"/>
          <a:stretch>
            <a:fillRect/>
          </a:stretch>
        </p:blipFill>
        <p:spPr>
          <a:xfrm>
            <a:off x="175017" y="1502767"/>
            <a:ext cx="1645160" cy="724960"/>
          </a:xfrm>
          <a:prstGeom prst="rect">
            <a:avLst/>
          </a:prstGeom>
          <a:ln w="6350">
            <a:solidFill>
              <a:schemeClr val="tx1"/>
            </a:solidFill>
          </a:ln>
        </p:spPr>
      </p:pic>
    </p:spTree>
    <p:extLst>
      <p:ext uri="{BB962C8B-B14F-4D97-AF65-F5344CB8AC3E}">
        <p14:creationId xmlns:p14="http://schemas.microsoft.com/office/powerpoint/2010/main" val="79291550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444" y="205979"/>
            <a:ext cx="7917366" cy="857250"/>
          </a:xfrm>
        </p:spPr>
        <p:txBody>
          <a:bodyPr>
            <a:normAutofit fontScale="90000"/>
          </a:bodyPr>
          <a:lstStyle/>
          <a:p>
            <a:r>
              <a:rPr lang="en-US" dirty="0"/>
              <a:t>Accident on site – different cases</a:t>
            </a:r>
            <a:endParaRPr lang="en-GB" dirty="0"/>
          </a:p>
        </p:txBody>
      </p:sp>
      <p:sp>
        <p:nvSpPr>
          <p:cNvPr id="3" name="Content Placeholder 2"/>
          <p:cNvSpPr>
            <a:spLocks noGrp="1"/>
          </p:cNvSpPr>
          <p:nvPr>
            <p:ph sz="half" idx="1"/>
          </p:nvPr>
        </p:nvSpPr>
        <p:spPr>
          <a:xfrm>
            <a:off x="4842030" y="1142918"/>
            <a:ext cx="4301970" cy="2397714"/>
          </a:xfrm>
        </p:spPr>
        <p:txBody>
          <a:bodyPr>
            <a:normAutofit fontScale="70000" lnSpcReduction="20000"/>
          </a:bodyPr>
          <a:lstStyle/>
          <a:p>
            <a:pPr marL="27432" indent="0">
              <a:buNone/>
            </a:pPr>
            <a:r>
              <a:rPr lang="en-US" b="1" dirty="0"/>
              <a:t>In case of</a:t>
            </a:r>
          </a:p>
          <a:p>
            <a:r>
              <a:rPr lang="en-US" dirty="0"/>
              <a:t>Injury</a:t>
            </a:r>
          </a:p>
          <a:p>
            <a:r>
              <a:rPr lang="en-US" dirty="0"/>
              <a:t>Environmental hazard</a:t>
            </a:r>
          </a:p>
          <a:p>
            <a:r>
              <a:rPr lang="en-US" dirty="0"/>
              <a:t>Disruption traffic</a:t>
            </a:r>
          </a:p>
          <a:p>
            <a:r>
              <a:rPr lang="en-US" dirty="0"/>
              <a:t>3rd party involved</a:t>
            </a:r>
          </a:p>
          <a:p>
            <a:pPr marL="27432" indent="0">
              <a:buNone/>
            </a:pPr>
            <a:endParaRPr lang="en-US" b="1" dirty="0"/>
          </a:p>
          <a:p>
            <a:pPr marL="27432" indent="0" algn="ctr">
              <a:buNone/>
            </a:pPr>
            <a:r>
              <a:rPr lang="en-US" b="1" dirty="0">
                <a:solidFill>
                  <a:srgbClr val="C00000"/>
                </a:solidFill>
              </a:rPr>
              <a:t>CERN Fire &amp; Rescue</a:t>
            </a:r>
            <a:r>
              <a:rPr lang="en-US" dirty="0">
                <a:solidFill>
                  <a:srgbClr val="C00000"/>
                </a:solidFill>
              </a:rPr>
              <a:t>  </a:t>
            </a:r>
            <a:r>
              <a:rPr lang="en-US" b="1" dirty="0">
                <a:solidFill>
                  <a:srgbClr val="C00000"/>
                </a:solidFill>
              </a:rPr>
              <a:t>74444</a:t>
            </a:r>
          </a:p>
          <a:p>
            <a:pPr marL="27432" indent="0" algn="ctr">
              <a:buNone/>
            </a:pPr>
            <a:r>
              <a:rPr lang="en-US" b="1" dirty="0">
                <a:solidFill>
                  <a:srgbClr val="C00000"/>
                </a:solidFill>
              </a:rPr>
              <a:t>(+ 41 22 767 44 44)</a:t>
            </a:r>
            <a:endParaRPr lang="en-GB" b="1" dirty="0">
              <a:solidFill>
                <a:srgbClr val="C00000"/>
              </a:solidFill>
            </a:endParaRPr>
          </a:p>
        </p:txBody>
      </p:sp>
      <p:sp>
        <p:nvSpPr>
          <p:cNvPr id="4" name="Content Placeholder 3"/>
          <p:cNvSpPr>
            <a:spLocks noGrp="1"/>
          </p:cNvSpPr>
          <p:nvPr>
            <p:ph sz="half" idx="2"/>
          </p:nvPr>
        </p:nvSpPr>
        <p:spPr>
          <a:xfrm>
            <a:off x="1499677" y="1142918"/>
            <a:ext cx="2726153" cy="1263587"/>
          </a:xfrm>
        </p:spPr>
        <p:txBody>
          <a:bodyPr>
            <a:normAutofit fontScale="70000" lnSpcReduction="20000"/>
          </a:bodyPr>
          <a:lstStyle/>
          <a:p>
            <a:pPr marL="27432" indent="0">
              <a:buNone/>
            </a:pPr>
            <a:r>
              <a:rPr lang="en-US" b="1" dirty="0"/>
              <a:t>In all cases </a:t>
            </a:r>
          </a:p>
          <a:p>
            <a:pPr marL="27432" indent="0" algn="ctr">
              <a:buNone/>
            </a:pPr>
            <a:endParaRPr lang="en-US" sz="2700" dirty="0"/>
          </a:p>
          <a:p>
            <a:pPr marL="27432" indent="0" algn="ctr">
              <a:buNone/>
            </a:pPr>
            <a:r>
              <a:rPr lang="en-US" dirty="0"/>
              <a:t>Inform </a:t>
            </a:r>
            <a:r>
              <a:rPr lang="en-US" b="1" dirty="0"/>
              <a:t>supervisor </a:t>
            </a:r>
          </a:p>
          <a:p>
            <a:pPr marL="27432" indent="0" algn="ctr">
              <a:buNone/>
            </a:pPr>
            <a:endParaRPr lang="en-US" dirty="0"/>
          </a:p>
        </p:txBody>
      </p:sp>
      <p:cxnSp>
        <p:nvCxnSpPr>
          <p:cNvPr id="6" name="Straight Connector 5"/>
          <p:cNvCxnSpPr/>
          <p:nvPr/>
        </p:nvCxnSpPr>
        <p:spPr>
          <a:xfrm>
            <a:off x="4409982" y="1063229"/>
            <a:ext cx="0" cy="1969903"/>
          </a:xfrm>
          <a:prstGeom prst="line">
            <a:avLst/>
          </a:prstGeom>
        </p:spPr>
        <p:style>
          <a:lnRef idx="1">
            <a:schemeClr val="dk1"/>
          </a:lnRef>
          <a:fillRef idx="0">
            <a:schemeClr val="dk1"/>
          </a:fillRef>
          <a:effectRef idx="0">
            <a:schemeClr val="dk1"/>
          </a:effectRef>
          <a:fontRef idx="minor">
            <a:schemeClr val="tx1"/>
          </a:fontRef>
        </p:style>
      </p:cxnSp>
      <p:sp>
        <p:nvSpPr>
          <p:cNvPr id="10" name="TextBox 9"/>
          <p:cNvSpPr txBox="1"/>
          <p:nvPr/>
        </p:nvSpPr>
        <p:spPr>
          <a:xfrm>
            <a:off x="1871701" y="3134561"/>
            <a:ext cx="5076563" cy="1292662"/>
          </a:xfrm>
          <a:prstGeom prst="rect">
            <a:avLst/>
          </a:prstGeom>
          <a:noFill/>
        </p:spPr>
        <p:txBody>
          <a:bodyPr wrap="square" rtlCol="0">
            <a:spAutoFit/>
          </a:bodyPr>
          <a:lstStyle/>
          <a:p>
            <a:pPr marL="27432" algn="ctr"/>
            <a:r>
              <a:rPr lang="en-US" sz="1950" dirty="0"/>
              <a:t>+</a:t>
            </a:r>
          </a:p>
          <a:p>
            <a:pPr marL="27432" algn="ctr"/>
            <a:r>
              <a:rPr lang="en-US" sz="1950" dirty="0"/>
              <a:t>Internal accident report (EDH) </a:t>
            </a:r>
          </a:p>
          <a:p>
            <a:pPr marL="27432" algn="ctr"/>
            <a:r>
              <a:rPr lang="en-US" sz="1950" dirty="0"/>
              <a:t>+</a:t>
            </a:r>
          </a:p>
          <a:p>
            <a:pPr marL="27432" algn="ctr"/>
            <a:r>
              <a:rPr lang="en-US" sz="1950" dirty="0"/>
              <a:t>European Union Car Accident form</a:t>
            </a:r>
            <a:endParaRPr lang="en-GB" sz="1950"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35</a:t>
            </a:fld>
            <a:endParaRPr lang="en-US" dirty="0"/>
          </a:p>
        </p:txBody>
      </p:sp>
    </p:spTree>
    <p:extLst>
      <p:ext uri="{BB962C8B-B14F-4D97-AF65-F5344CB8AC3E}">
        <p14:creationId xmlns:p14="http://schemas.microsoft.com/office/powerpoint/2010/main" val="2720531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P spid="10"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392977" y="1152786"/>
            <a:ext cx="4785084" cy="3172997"/>
          </a:xfrm>
          <a:prstGeom prst="rect">
            <a:avLst/>
          </a:prstGeom>
        </p:spPr>
      </p:pic>
      <p:sp>
        <p:nvSpPr>
          <p:cNvPr id="3" name="TextBox 2"/>
          <p:cNvSpPr txBox="1"/>
          <p:nvPr/>
        </p:nvSpPr>
        <p:spPr>
          <a:xfrm>
            <a:off x="381664" y="281628"/>
            <a:ext cx="6833562" cy="1862048"/>
          </a:xfrm>
          <a:prstGeom prst="rect">
            <a:avLst/>
          </a:prstGeom>
          <a:noFill/>
        </p:spPr>
        <p:txBody>
          <a:bodyPr wrap="square" rtlCol="0">
            <a:spAutoFit/>
          </a:bodyPr>
          <a:lstStyle/>
          <a:p>
            <a:r>
              <a:rPr lang="en-US" sz="2000" b="1" dirty="0"/>
              <a:t>CERN Fire and Rescue Service </a:t>
            </a:r>
          </a:p>
          <a:p>
            <a:endParaRPr lang="en-US" sz="2000" b="1" dirty="0" smtClean="0"/>
          </a:p>
          <a:p>
            <a:r>
              <a:rPr lang="en-US" sz="1500" dirty="0" smtClean="0"/>
              <a:t>assisted </a:t>
            </a:r>
            <a:r>
              <a:rPr lang="en-US" sz="1500" dirty="0"/>
              <a:t>by local </a:t>
            </a:r>
            <a:r>
              <a:rPr lang="en-US" sz="1500" b="1" dirty="0"/>
              <a:t>First Aiders</a:t>
            </a:r>
            <a:r>
              <a:rPr lang="en-US" sz="1500" dirty="0"/>
              <a:t> </a:t>
            </a:r>
          </a:p>
          <a:p>
            <a:endParaRPr lang="en-US" sz="1500" dirty="0"/>
          </a:p>
          <a:p>
            <a:r>
              <a:rPr lang="en-US" sz="1500" dirty="0"/>
              <a:t>Find out who </a:t>
            </a:r>
            <a:endParaRPr lang="en-US" sz="1500" dirty="0" smtClean="0"/>
          </a:p>
          <a:p>
            <a:r>
              <a:rPr lang="en-US" sz="1500" dirty="0" smtClean="0"/>
              <a:t>are closest to </a:t>
            </a:r>
          </a:p>
          <a:p>
            <a:r>
              <a:rPr lang="en-US" sz="1500" dirty="0" smtClean="0"/>
              <a:t>your office / usual work places</a:t>
            </a:r>
            <a:endParaRPr lang="en-US" sz="1500" dirty="0"/>
          </a:p>
        </p:txBody>
      </p:sp>
      <p:sp>
        <p:nvSpPr>
          <p:cNvPr id="4" name="TextBox 3"/>
          <p:cNvSpPr txBox="1"/>
          <p:nvPr/>
        </p:nvSpPr>
        <p:spPr>
          <a:xfrm>
            <a:off x="2345414" y="4093139"/>
            <a:ext cx="1188132" cy="253916"/>
          </a:xfrm>
          <a:prstGeom prst="rect">
            <a:avLst/>
          </a:prstGeom>
          <a:noFill/>
        </p:spPr>
        <p:txBody>
          <a:bodyPr wrap="square" rtlCol="0">
            <a:spAutoFit/>
          </a:bodyPr>
          <a:lstStyle/>
          <a:p>
            <a:r>
              <a:rPr lang="en-US" sz="1050" dirty="0"/>
              <a:t>© CERN Photo</a:t>
            </a:r>
            <a:endParaRPr lang="en-GB" sz="105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36</a:t>
            </a:fld>
            <a:endParaRPr lang="en-US" dirty="0"/>
          </a:p>
        </p:txBody>
      </p:sp>
    </p:spTree>
    <p:extLst>
      <p:ext uri="{BB962C8B-B14F-4D97-AF65-F5344CB8AC3E}">
        <p14:creationId xmlns:p14="http://schemas.microsoft.com/office/powerpoint/2010/main" val="324444878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75120"/>
            <a:ext cx="8102600" cy="705332"/>
          </a:xfrm>
        </p:spPr>
        <p:txBody>
          <a:bodyPr>
            <a:normAutofit fontScale="90000"/>
          </a:bodyPr>
          <a:lstStyle/>
          <a:p>
            <a:r>
              <a:rPr lang="en-GB" dirty="0"/>
              <a:t>First Aider door sticker</a:t>
            </a:r>
          </a:p>
        </p:txBody>
      </p:sp>
      <p:pic>
        <p:nvPicPr>
          <p:cNvPr id="5" name="Content Placeholder 4"/>
          <p:cNvPicPr>
            <a:picLocks noGrp="1" noChangeAspect="1"/>
          </p:cNvPicPr>
          <p:nvPr>
            <p:ph idx="1"/>
          </p:nvPr>
        </p:nvPicPr>
        <p:blipFill>
          <a:blip r:embed="rId3" cstate="email">
            <a:extLst>
              <a:ext uri="{28A0092B-C50C-407E-A947-70E740481C1C}">
                <a14:useLocalDpi xmlns:a14="http://schemas.microsoft.com/office/drawing/2010/main" val="0"/>
              </a:ext>
            </a:extLst>
          </a:blip>
          <a:stretch>
            <a:fillRect/>
          </a:stretch>
        </p:blipFill>
        <p:spPr>
          <a:xfrm>
            <a:off x="516468" y="880452"/>
            <a:ext cx="3388458" cy="2192948"/>
          </a:xfrm>
        </p:spPr>
      </p:pic>
      <p:sp>
        <p:nvSpPr>
          <p:cNvPr id="2" name="Slide Number Placeholder 1"/>
          <p:cNvSpPr>
            <a:spLocks noGrp="1"/>
          </p:cNvSpPr>
          <p:nvPr>
            <p:ph type="sldNum" sz="quarter" idx="10"/>
          </p:nvPr>
        </p:nvSpPr>
        <p:spPr/>
        <p:txBody>
          <a:bodyPr/>
          <a:lstStyle/>
          <a:p>
            <a:fld id="{17918391-D411-FE40-AAD7-861AE5233E0E}" type="slidenum">
              <a:rPr lang="en-US" smtClean="0"/>
              <a:pPr/>
              <a:t>37</a:t>
            </a:fld>
            <a:endParaRPr lang="en-US" dirty="0"/>
          </a:p>
        </p:txBody>
      </p:sp>
      <p:sp>
        <p:nvSpPr>
          <p:cNvPr id="6" name="TextBox 5"/>
          <p:cNvSpPr txBox="1"/>
          <p:nvPr/>
        </p:nvSpPr>
        <p:spPr>
          <a:xfrm>
            <a:off x="4127416" y="1474798"/>
            <a:ext cx="5168984" cy="830997"/>
          </a:xfrm>
          <a:prstGeom prst="rect">
            <a:avLst/>
          </a:prstGeom>
          <a:noFill/>
        </p:spPr>
        <p:txBody>
          <a:bodyPr wrap="square" rtlCol="0">
            <a:spAutoFit/>
          </a:bodyPr>
          <a:lstStyle/>
          <a:p>
            <a:r>
              <a:rPr lang="en-GB" sz="2400" dirty="0"/>
              <a:t>Your safety contacts : </a:t>
            </a:r>
            <a:r>
              <a:rPr lang="en-GB" sz="2400" dirty="0">
                <a:hlinkClick r:id="rId4"/>
              </a:rPr>
              <a:t>http://safety.cern.ch/FirstAid.html</a:t>
            </a:r>
            <a:r>
              <a:rPr lang="en-GB" sz="2400" dirty="0"/>
              <a:t> </a:t>
            </a:r>
          </a:p>
        </p:txBody>
      </p:sp>
      <p:sp>
        <p:nvSpPr>
          <p:cNvPr id="7" name="TextBox 6"/>
          <p:cNvSpPr txBox="1"/>
          <p:nvPr/>
        </p:nvSpPr>
        <p:spPr>
          <a:xfrm>
            <a:off x="266615" y="3363233"/>
            <a:ext cx="7996851" cy="1569660"/>
          </a:xfrm>
          <a:prstGeom prst="rect">
            <a:avLst/>
          </a:prstGeom>
          <a:noFill/>
        </p:spPr>
        <p:txBody>
          <a:bodyPr wrap="square" rtlCol="0">
            <a:spAutoFit/>
          </a:bodyPr>
          <a:lstStyle/>
          <a:p>
            <a:r>
              <a:rPr lang="en-GB" sz="2400" dirty="0" smtClean="0"/>
              <a:t>Training </a:t>
            </a:r>
            <a:r>
              <a:rPr lang="en-GB" sz="2400" dirty="0"/>
              <a:t>available for all </a:t>
            </a:r>
            <a:r>
              <a:rPr lang="en-GB" sz="2400" dirty="0" err="1" smtClean="0"/>
              <a:t>All</a:t>
            </a:r>
            <a:r>
              <a:rPr lang="en-GB" sz="2400" dirty="0" smtClean="0"/>
              <a:t> personnel </a:t>
            </a:r>
            <a:r>
              <a:rPr lang="en-GB" sz="2400" dirty="0"/>
              <a:t>working at CERN</a:t>
            </a:r>
            <a:r>
              <a:rPr lang="en-GB" sz="2400" dirty="0" smtClean="0"/>
              <a:t> </a:t>
            </a:r>
            <a:r>
              <a:rPr lang="en-GB" sz="2400" dirty="0"/>
              <a:t>: </a:t>
            </a:r>
            <a:r>
              <a:rPr lang="en-GB" sz="2400" dirty="0" smtClean="0"/>
              <a:t>  </a:t>
            </a:r>
            <a:r>
              <a:rPr lang="en-GB" sz="2400" b="1" dirty="0" smtClean="0">
                <a:solidFill>
                  <a:srgbClr val="333333"/>
                </a:solidFill>
                <a:hlinkClick r:id="rId5"/>
              </a:rPr>
              <a:t>First </a:t>
            </a:r>
            <a:r>
              <a:rPr lang="en-GB" sz="2400" b="1" dirty="0">
                <a:solidFill>
                  <a:srgbClr val="333333"/>
                </a:solidFill>
                <a:hlinkClick r:id="rId5"/>
              </a:rPr>
              <a:t>Aid - Life-Saving Actions (Covid-19)</a:t>
            </a:r>
            <a:endParaRPr lang="en-GB" sz="2400" b="1" dirty="0">
              <a:solidFill>
                <a:srgbClr val="333333"/>
              </a:solidFill>
            </a:endParaRPr>
          </a:p>
          <a:p>
            <a:r>
              <a:rPr lang="en-GB" sz="2400" dirty="0"/>
              <a:t/>
            </a:r>
            <a:br>
              <a:rPr lang="en-GB" sz="2400" dirty="0"/>
            </a:br>
            <a:endParaRPr lang="en-GB" sz="2400" dirty="0"/>
          </a:p>
        </p:txBody>
      </p:sp>
    </p:spTree>
    <p:extLst>
      <p:ext uri="{BB962C8B-B14F-4D97-AF65-F5344CB8AC3E}">
        <p14:creationId xmlns:p14="http://schemas.microsoft.com/office/powerpoint/2010/main" val="207632029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1475" y="1565413"/>
            <a:ext cx="8229600" cy="1501344"/>
          </a:xfrm>
        </p:spPr>
        <p:txBody>
          <a:bodyPr>
            <a:normAutofit fontScale="92500" lnSpcReduction="20000"/>
          </a:bodyPr>
          <a:lstStyle/>
          <a:p>
            <a:pPr marL="36576" indent="0">
              <a:buNone/>
            </a:pPr>
            <a:r>
              <a:rPr lang="en-GB" sz="3300" dirty="0"/>
              <a:t>Defends all personnel </a:t>
            </a:r>
            <a:br>
              <a:rPr lang="en-GB" sz="3300" dirty="0"/>
            </a:br>
            <a:r>
              <a:rPr lang="en-GB" dirty="0"/>
              <a:t>on a collective and on an individual basis	</a:t>
            </a:r>
            <a:r>
              <a:rPr lang="en-GB" sz="1900" dirty="0"/>
              <a:t>	</a:t>
            </a:r>
            <a:r>
              <a:rPr lang="en-GB" dirty="0"/>
              <a:t/>
            </a:r>
            <a:br>
              <a:rPr lang="en-GB" dirty="0"/>
            </a:br>
            <a:r>
              <a:rPr lang="en-GB" dirty="0"/>
              <a:t>Become member : </a:t>
            </a:r>
            <a:r>
              <a:rPr lang="en-GB" dirty="0">
                <a:hlinkClick r:id="rId3"/>
              </a:rPr>
              <a:t>Website</a:t>
            </a:r>
            <a:r>
              <a:rPr lang="en-GB" dirty="0"/>
              <a:t> </a:t>
            </a:r>
          </a:p>
        </p:txBody>
      </p:sp>
      <p:pic>
        <p:nvPicPr>
          <p:cNvPr id="4" name="Picture 3"/>
          <p:cNvPicPr>
            <a:picLocks noChangeAspect="1"/>
          </p:cNvPicPr>
          <p:nvPr/>
        </p:nvPicPr>
        <p:blipFill>
          <a:blip r:embed="rId4"/>
          <a:stretch>
            <a:fillRect/>
          </a:stretch>
        </p:blipFill>
        <p:spPr>
          <a:xfrm>
            <a:off x="457200" y="247650"/>
            <a:ext cx="7839075" cy="1295400"/>
          </a:xfrm>
          <a:prstGeom prst="rect">
            <a:avLst/>
          </a:prstGeom>
        </p:spPr>
      </p:pic>
      <p:sp>
        <p:nvSpPr>
          <p:cNvPr id="5" name="Rectangle 4"/>
          <p:cNvSpPr/>
          <p:nvPr/>
        </p:nvSpPr>
        <p:spPr>
          <a:xfrm>
            <a:off x="1813483" y="3050444"/>
            <a:ext cx="6873317" cy="923330"/>
          </a:xfrm>
          <a:prstGeom prst="rect">
            <a:avLst/>
          </a:prstGeom>
        </p:spPr>
        <p:txBody>
          <a:bodyPr wrap="square">
            <a:spAutoFit/>
          </a:bodyPr>
          <a:lstStyle/>
          <a:p>
            <a:r>
              <a:rPr lang="en-GB" sz="2800" dirty="0"/>
              <a:t>Network of people who work(</a:t>
            </a:r>
            <a:r>
              <a:rPr lang="en-GB" sz="2800" dirty="0" err="1"/>
              <a:t>ed</a:t>
            </a:r>
            <a:r>
              <a:rPr lang="en-GB" sz="2800" dirty="0"/>
              <a:t>) at CERN</a:t>
            </a:r>
            <a:endParaRPr lang="en-GB" dirty="0"/>
          </a:p>
          <a:p>
            <a:r>
              <a:rPr lang="en-GB" sz="2600" dirty="0"/>
              <a:t>Become member : </a:t>
            </a:r>
            <a:r>
              <a:rPr lang="en-GB" sz="2600" dirty="0">
                <a:hlinkClick r:id="rId5"/>
              </a:rPr>
              <a:t>Website</a:t>
            </a:r>
            <a:endParaRPr lang="en-GB" sz="2600" dirty="0"/>
          </a:p>
        </p:txBody>
      </p:sp>
      <p:pic>
        <p:nvPicPr>
          <p:cNvPr id="6" name="Picture 5"/>
          <p:cNvPicPr>
            <a:picLocks noChangeAspect="1"/>
          </p:cNvPicPr>
          <p:nvPr/>
        </p:nvPicPr>
        <p:blipFill>
          <a:blip r:embed="rId6"/>
          <a:stretch>
            <a:fillRect/>
          </a:stretch>
        </p:blipFill>
        <p:spPr>
          <a:xfrm>
            <a:off x="460933" y="2971679"/>
            <a:ext cx="1266825" cy="1266825"/>
          </a:xfrm>
          <a:prstGeom prst="rect">
            <a:avLst/>
          </a:prstGeom>
        </p:spPr>
      </p:pic>
      <p:sp>
        <p:nvSpPr>
          <p:cNvPr id="2" name="Slide Number Placeholder 1"/>
          <p:cNvSpPr>
            <a:spLocks noGrp="1"/>
          </p:cNvSpPr>
          <p:nvPr>
            <p:ph type="sldNum" sz="quarter" idx="10"/>
          </p:nvPr>
        </p:nvSpPr>
        <p:spPr/>
        <p:txBody>
          <a:bodyPr/>
          <a:lstStyle/>
          <a:p>
            <a:fld id="{17918391-D411-FE40-AAD7-861AE5233E0E}" type="slidenum">
              <a:rPr lang="en-US" smtClean="0"/>
              <a:pPr/>
              <a:t>38</a:t>
            </a:fld>
            <a:endParaRPr lang="en-US" dirty="0"/>
          </a:p>
        </p:txBody>
      </p:sp>
    </p:spTree>
    <p:extLst>
      <p:ext uri="{BB962C8B-B14F-4D97-AF65-F5344CB8AC3E}">
        <p14:creationId xmlns:p14="http://schemas.microsoft.com/office/powerpoint/2010/main" val="2089957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par>
                                <p:cTn id="7" presetID="1"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subTnLst>
                                    <p:set>
                                      <p:cBhvr override="childStyle">
                                        <p:cTn dur="1" fill="hold" display="0" masterRel="nextClick" afterEffect="1"/>
                                        <p:tgtEl>
                                          <p:spTgt spid="3">
                                            <p:txEl>
                                              <p:pRg st="0" end="0"/>
                                            </p:txEl>
                                          </p:spTgt>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139952" y="2571750"/>
            <a:ext cx="3701458" cy="1900214"/>
          </a:xfrm>
          <a:prstGeom prst="rect">
            <a:avLst/>
          </a:prstGeom>
        </p:spPr>
      </p:pic>
      <p:pic>
        <p:nvPicPr>
          <p:cNvPr id="4" name="Picture 3"/>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519784" y="303354"/>
            <a:ext cx="2941793" cy="1955951"/>
          </a:xfrm>
          <a:prstGeom prst="rect">
            <a:avLst/>
          </a:prstGeom>
        </p:spPr>
      </p:pic>
      <p:pic>
        <p:nvPicPr>
          <p:cNvPr id="5" name="Picture 4"/>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493659" y="308351"/>
            <a:ext cx="2915441" cy="1938431"/>
          </a:xfrm>
          <a:prstGeom prst="rect">
            <a:avLst/>
          </a:prstGeom>
        </p:spPr>
      </p:pic>
      <p:pic>
        <p:nvPicPr>
          <p:cNvPr id="6" name="Picture 5"/>
          <p:cNvPicPr>
            <a:picLocks noChangeAspect="1"/>
          </p:cNvPicPr>
          <p:nvPr/>
        </p:nvPicPr>
        <p:blipFill rotWithShape="1">
          <a:blip r:embed="rId6" cstate="email">
            <a:extLst>
              <a:ext uri="{28A0092B-C50C-407E-A947-70E740481C1C}">
                <a14:useLocalDpi xmlns:a14="http://schemas.microsoft.com/office/drawing/2010/main" val="0"/>
              </a:ext>
            </a:extLst>
          </a:blip>
          <a:srcRect l="19191" t="18305" r="23235" b="-2469"/>
          <a:stretch/>
        </p:blipFill>
        <p:spPr>
          <a:xfrm>
            <a:off x="1319638" y="2652759"/>
            <a:ext cx="1782198" cy="1738196"/>
          </a:xfrm>
          <a:prstGeom prst="rect">
            <a:avLst/>
          </a:prstGeom>
        </p:spPr>
      </p:pic>
      <p:pic>
        <p:nvPicPr>
          <p:cNvPr id="7" name="Picture 6"/>
          <p:cNvPicPr>
            <a:picLocks noChangeAspect="1"/>
          </p:cNvPicPr>
          <p:nvPr/>
        </p:nvPicPr>
        <p:blipFill rotWithShape="1">
          <a:blip r:embed="rId7" cstate="email">
            <a:extLst>
              <a:ext uri="{28A0092B-C50C-407E-A947-70E740481C1C}">
                <a14:useLocalDpi xmlns:a14="http://schemas.microsoft.com/office/drawing/2010/main" val="0"/>
              </a:ext>
            </a:extLst>
          </a:blip>
          <a:srcRect t="14148"/>
          <a:stretch/>
        </p:blipFill>
        <p:spPr>
          <a:xfrm>
            <a:off x="3101836" y="2193708"/>
            <a:ext cx="1865192" cy="2404464"/>
          </a:xfrm>
          <a:prstGeom prst="rect">
            <a:avLst/>
          </a:prstGeom>
        </p:spPr>
      </p:pic>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961705" y="404262"/>
            <a:ext cx="5343525" cy="3552825"/>
          </a:xfrm>
          <a:prstGeom prst="rect">
            <a:avLst/>
          </a:prstGeom>
        </p:spPr>
      </p:pic>
      <p:sp>
        <p:nvSpPr>
          <p:cNvPr id="9" name="TextBox 8"/>
          <p:cNvSpPr txBox="1"/>
          <p:nvPr/>
        </p:nvSpPr>
        <p:spPr>
          <a:xfrm>
            <a:off x="1367639" y="4375133"/>
            <a:ext cx="1188132" cy="253916"/>
          </a:xfrm>
          <a:prstGeom prst="rect">
            <a:avLst/>
          </a:prstGeom>
          <a:noFill/>
        </p:spPr>
        <p:txBody>
          <a:bodyPr wrap="square" rtlCol="0">
            <a:spAutoFit/>
          </a:bodyPr>
          <a:lstStyle/>
          <a:p>
            <a:r>
              <a:rPr lang="en-US" sz="1050" dirty="0"/>
              <a:t>© CERN Photo</a:t>
            </a:r>
            <a:endParaRPr lang="en-GB" sz="1050" dirty="0"/>
          </a:p>
        </p:txBody>
      </p:sp>
      <p:pic>
        <p:nvPicPr>
          <p:cNvPr id="10" name="Picture 9"/>
          <p:cNvPicPr>
            <a:picLocks noChangeAspect="1"/>
          </p:cNvPicPr>
          <p:nvPr/>
        </p:nvPicPr>
        <p:blipFill rotWithShape="1">
          <a:blip r:embed="rId9" cstate="email">
            <a:extLst>
              <a:ext uri="{28A0092B-C50C-407E-A947-70E740481C1C}">
                <a14:useLocalDpi xmlns:a14="http://schemas.microsoft.com/office/drawing/2010/main" val="0"/>
              </a:ext>
            </a:extLst>
          </a:blip>
          <a:srcRect l="12892" t="3801" r="38582" b="64700"/>
          <a:stretch/>
        </p:blipFill>
        <p:spPr>
          <a:xfrm>
            <a:off x="2652977" y="641792"/>
            <a:ext cx="3733615" cy="3294366"/>
          </a:xfrm>
          <a:prstGeom prst="rect">
            <a:avLst/>
          </a:prstGeom>
        </p:spPr>
      </p:pic>
      <p:sp>
        <p:nvSpPr>
          <p:cNvPr id="11" name="Slide Number Placeholder 10"/>
          <p:cNvSpPr>
            <a:spLocks noGrp="1"/>
          </p:cNvSpPr>
          <p:nvPr>
            <p:ph type="sldNum" sz="quarter" idx="4"/>
          </p:nvPr>
        </p:nvSpPr>
        <p:spPr/>
        <p:txBody>
          <a:bodyPr/>
          <a:lstStyle/>
          <a:p>
            <a:fld id="{17918391-D411-FE40-AAD7-861AE5233E0E}" type="slidenum">
              <a:rPr lang="en-US" smtClean="0"/>
              <a:pPr/>
              <a:t>39</a:t>
            </a:fld>
            <a:endParaRPr lang="en-US" dirty="0"/>
          </a:p>
        </p:txBody>
      </p:sp>
    </p:spTree>
    <p:extLst>
      <p:ext uri="{BB962C8B-B14F-4D97-AF65-F5344CB8AC3E}">
        <p14:creationId xmlns:p14="http://schemas.microsoft.com/office/powerpoint/2010/main" val="2532311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0"/>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274" y="337178"/>
            <a:ext cx="8562108" cy="1340987"/>
          </a:xfrm>
        </p:spPr>
        <p:txBody>
          <a:bodyPr>
            <a:noAutofit/>
          </a:bodyPr>
          <a:lstStyle/>
          <a:p>
            <a:r>
              <a:rPr lang="fr-FR" dirty="0" err="1">
                <a:solidFill>
                  <a:schemeClr val="tx1">
                    <a:lumMod val="60000"/>
                    <a:lumOff val="40000"/>
                  </a:schemeClr>
                </a:solidFill>
              </a:rPr>
              <a:t>Welcome</a:t>
            </a:r>
            <a:r>
              <a:rPr lang="fr-FR" dirty="0">
                <a:solidFill>
                  <a:schemeClr val="tx1">
                    <a:lumMod val="60000"/>
                    <a:lumOff val="40000"/>
                  </a:schemeClr>
                </a:solidFill>
              </a:rPr>
              <a:t>                   Bienvenue </a:t>
            </a:r>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sp>
        <p:nvSpPr>
          <p:cNvPr id="7" name="Text Placeholder 5"/>
          <p:cNvSpPr txBox="1">
            <a:spLocks/>
          </p:cNvSpPr>
          <p:nvPr/>
        </p:nvSpPr>
        <p:spPr>
          <a:xfrm>
            <a:off x="6181378" y="2846398"/>
            <a:ext cx="2818147" cy="1259155"/>
          </a:xfrm>
          <a:prstGeom prst="rect">
            <a:avLst/>
          </a:prstGeom>
        </p:spPr>
        <p:txBody>
          <a:bodyPr vert="horz" lIns="45720" tIns="0" rIns="45720" bIns="0" anchor="b">
            <a:noAutofit/>
          </a:bodyPr>
          <a:lstStyle>
            <a:lvl1pPr marL="0" indent="0" algn="l" rtl="0" eaLnBrk="1" latinLnBrk="0" hangingPunct="1">
              <a:spcBef>
                <a:spcPct val="20000"/>
              </a:spcBef>
              <a:buClr>
                <a:schemeClr val="tx1"/>
              </a:buClr>
              <a:buSzPct val="80000"/>
              <a:buFont typeface="Arial"/>
              <a:buNone/>
              <a:defRPr kumimoji="0" sz="14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None/>
              <a:defRPr kumimoji="0" sz="12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None/>
              <a:defRPr kumimoji="0" sz="1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None/>
              <a:defRPr kumimoji="0" sz="9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None/>
              <a:defRPr kumimoji="0" sz="9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
                <a:srgbClr val="0055A0"/>
              </a:buClr>
              <a:buSzPct val="80000"/>
              <a:buFont typeface="Arial"/>
              <a:buNone/>
              <a:tabLst/>
              <a:defRPr/>
            </a:pPr>
            <a:r>
              <a:rPr kumimoji="0" lang="fr-FR" sz="2100" b="1" i="0" u="none" strike="noStrike" kern="1200" cap="none" spc="0" normalizeH="0" baseline="0" noProof="0" dirty="0">
                <a:ln>
                  <a:noFill/>
                </a:ln>
                <a:solidFill>
                  <a:srgbClr val="001844"/>
                </a:solidFill>
                <a:effectLst/>
                <a:uLnTx/>
                <a:uFillTx/>
                <a:latin typeface="Arial"/>
                <a:ea typeface="+mn-ea"/>
                <a:cs typeface="+mn-cs"/>
              </a:rPr>
              <a:t>Erwin </a:t>
            </a:r>
          </a:p>
          <a:p>
            <a:pPr marL="0" marR="0" lvl="0" indent="0" algn="l" defTabSz="914400" rtl="0" eaLnBrk="1" fontAlgn="auto" latinLnBrk="0" hangingPunct="1">
              <a:lnSpc>
                <a:spcPct val="100000"/>
              </a:lnSpc>
              <a:spcBef>
                <a:spcPct val="20000"/>
              </a:spcBef>
              <a:spcAft>
                <a:spcPts val="0"/>
              </a:spcAft>
              <a:buClr>
                <a:srgbClr val="0055A0"/>
              </a:buClr>
              <a:buSzPct val="80000"/>
              <a:buFont typeface="Arial"/>
              <a:buNone/>
              <a:tabLst/>
              <a:defRPr/>
            </a:pPr>
            <a:r>
              <a:rPr kumimoji="0" lang="fr-FR" sz="2100" b="1" i="0" u="none" strike="noStrike" kern="1200" cap="none" spc="0" normalizeH="0" baseline="0" noProof="0" dirty="0">
                <a:ln>
                  <a:noFill/>
                </a:ln>
                <a:solidFill>
                  <a:srgbClr val="001844"/>
                </a:solidFill>
                <a:effectLst/>
                <a:uLnTx/>
                <a:uFillTx/>
                <a:latin typeface="Arial"/>
                <a:ea typeface="+mn-ea"/>
                <a:cs typeface="+mn-cs"/>
              </a:rPr>
              <a:t>MOSSELMANS</a:t>
            </a:r>
          </a:p>
          <a:p>
            <a:pPr marL="0" marR="0" lvl="0" indent="0" algn="l" defTabSz="914400" rtl="0" eaLnBrk="1" fontAlgn="auto" latinLnBrk="0" hangingPunct="1">
              <a:lnSpc>
                <a:spcPct val="100000"/>
              </a:lnSpc>
              <a:spcBef>
                <a:spcPct val="20000"/>
              </a:spcBef>
              <a:spcAft>
                <a:spcPts val="0"/>
              </a:spcAft>
              <a:buClr>
                <a:srgbClr val="0055A0"/>
              </a:buClr>
              <a:buSzPct val="80000"/>
              <a:buFont typeface="Arial"/>
              <a:buNone/>
              <a:tabLst/>
              <a:defRPr/>
            </a:pPr>
            <a:r>
              <a:rPr kumimoji="0" lang="fr-FR" sz="1350" b="0" i="0" u="none" strike="noStrike" kern="1200" cap="none" spc="0" normalizeH="0" baseline="0" noProof="0" dirty="0">
                <a:ln>
                  <a:noFill/>
                </a:ln>
                <a:solidFill>
                  <a:srgbClr val="001844"/>
                </a:solidFill>
                <a:effectLst/>
                <a:uLnTx/>
                <a:uFillTx/>
                <a:latin typeface="Arial"/>
                <a:ea typeface="+mn-ea"/>
                <a:cs typeface="+mn-cs"/>
              </a:rPr>
              <a:t>HR </a:t>
            </a:r>
            <a:r>
              <a:rPr kumimoji="0" lang="fr-FR" sz="1350" b="0" i="0" u="none" strike="noStrike" kern="1200" cap="none" spc="0" normalizeH="0" baseline="0" noProof="0" dirty="0" err="1">
                <a:ln>
                  <a:noFill/>
                </a:ln>
                <a:solidFill>
                  <a:srgbClr val="001844"/>
                </a:solidFill>
                <a:effectLst/>
                <a:uLnTx/>
                <a:uFillTx/>
                <a:latin typeface="Arial"/>
                <a:ea typeface="+mn-ea"/>
                <a:cs typeface="+mn-cs"/>
              </a:rPr>
              <a:t>Department</a:t>
            </a:r>
            <a:r>
              <a:rPr kumimoji="0" lang="fr-FR" sz="1350" b="0" i="0" u="none" strike="noStrike" kern="1200" cap="none" spc="0" normalizeH="0" baseline="0" noProof="0" dirty="0">
                <a:ln>
                  <a:noFill/>
                </a:ln>
                <a:solidFill>
                  <a:srgbClr val="001844"/>
                </a:solidFill>
                <a:effectLst/>
                <a:uLnTx/>
                <a:uFillTx/>
                <a:latin typeface="Arial"/>
                <a:ea typeface="+mn-ea"/>
                <a:cs typeface="+mn-cs"/>
              </a:rPr>
              <a:t>, </a:t>
            </a:r>
          </a:p>
          <a:p>
            <a:r>
              <a:rPr lang="fr-FR" sz="1350" dirty="0">
                <a:solidFill>
                  <a:srgbClr val="001844"/>
                </a:solidFill>
              </a:rPr>
              <a:t>Learning &amp; </a:t>
            </a:r>
            <a:r>
              <a:rPr lang="fr-FR" sz="1350" dirty="0" err="1">
                <a:solidFill>
                  <a:srgbClr val="001844"/>
                </a:solidFill>
              </a:rPr>
              <a:t>Development</a:t>
            </a:r>
            <a:endParaRPr lang="fr-FR" sz="1350" dirty="0">
              <a:solidFill>
                <a:srgbClr val="001844"/>
              </a:solidFill>
            </a:endParaRPr>
          </a:p>
        </p:txBody>
      </p:sp>
      <p:sp>
        <p:nvSpPr>
          <p:cNvPr id="8" name="Text Placeholder 5"/>
          <p:cNvSpPr txBox="1">
            <a:spLocks/>
          </p:cNvSpPr>
          <p:nvPr/>
        </p:nvSpPr>
        <p:spPr>
          <a:xfrm>
            <a:off x="570485" y="2806223"/>
            <a:ext cx="2105110" cy="1285580"/>
          </a:xfrm>
          <a:prstGeom prst="rect">
            <a:avLst/>
          </a:prstGeom>
        </p:spPr>
        <p:txBody>
          <a:bodyPr vert="horz" lIns="45720" tIns="0" rIns="45720" bIns="0" anchor="b">
            <a:noAutofit/>
          </a:bodyPr>
          <a:lstStyle>
            <a:lvl1pPr marL="0" indent="0" algn="l" rtl="0" eaLnBrk="1" latinLnBrk="0" hangingPunct="1">
              <a:spcBef>
                <a:spcPct val="20000"/>
              </a:spcBef>
              <a:buClr>
                <a:schemeClr val="tx1"/>
              </a:buClr>
              <a:buSzPct val="80000"/>
              <a:buFont typeface="Arial"/>
              <a:buNone/>
              <a:defRPr kumimoji="0" sz="14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None/>
              <a:defRPr kumimoji="0" sz="12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None/>
              <a:defRPr kumimoji="0" sz="1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None/>
              <a:defRPr kumimoji="0" sz="9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None/>
              <a:defRPr kumimoji="0" sz="9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fr-FR" sz="2100" b="1" smtClean="0">
                <a:solidFill>
                  <a:srgbClr val="001844"/>
                </a:solidFill>
              </a:rPr>
              <a:t>Kyriaki</a:t>
            </a:r>
            <a:br>
              <a:rPr lang="fr-FR" sz="2100" b="1" smtClean="0">
                <a:solidFill>
                  <a:srgbClr val="001844"/>
                </a:solidFill>
              </a:rPr>
            </a:br>
            <a:r>
              <a:rPr lang="fr-FR" sz="2100" b="1" smtClean="0">
                <a:solidFill>
                  <a:srgbClr val="001844"/>
                </a:solidFill>
              </a:rPr>
              <a:t>FAKOURELI</a:t>
            </a:r>
          </a:p>
          <a:p>
            <a:r>
              <a:rPr lang="fr-FR" sz="1350" smtClean="0">
                <a:solidFill>
                  <a:srgbClr val="001844"/>
                </a:solidFill>
              </a:rPr>
              <a:t>HR Department, </a:t>
            </a:r>
          </a:p>
          <a:p>
            <a:r>
              <a:rPr lang="fr-FR" sz="1350" smtClean="0">
                <a:solidFill>
                  <a:srgbClr val="001844"/>
                </a:solidFill>
              </a:rPr>
              <a:t>Learning &amp; Development</a:t>
            </a:r>
            <a:endParaRPr lang="fr-FR" sz="1350" dirty="0">
              <a:solidFill>
                <a:srgbClr val="001844"/>
              </a:solidFill>
            </a:endParaRPr>
          </a:p>
        </p:txBody>
      </p:sp>
    </p:spTree>
    <p:extLst>
      <p:ext uri="{BB962C8B-B14F-4D97-AF65-F5344CB8AC3E}">
        <p14:creationId xmlns:p14="http://schemas.microsoft.com/office/powerpoint/2010/main" val="203368736"/>
      </p:ext>
    </p:extLst>
  </p:cSld>
  <p:clrMapOvr>
    <a:masterClrMapping/>
  </p:clrMapOvr>
  <p:transition spd="slow">
    <p:push dir="u"/>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de Of Conduct_Teaser">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1410948" y="610870"/>
            <a:ext cx="6775516" cy="3811228"/>
          </a:xfrm>
          <a:prstGeom prst="rect">
            <a:avLst/>
          </a:prstGeom>
        </p:spPr>
      </p:pic>
      <p:sp>
        <p:nvSpPr>
          <p:cNvPr id="6" name="Title 1"/>
          <p:cNvSpPr txBox="1">
            <a:spLocks/>
          </p:cNvSpPr>
          <p:nvPr/>
        </p:nvSpPr>
        <p:spPr>
          <a:xfrm>
            <a:off x="783076" y="-23023"/>
            <a:ext cx="3923835" cy="449930"/>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3450" dirty="0"/>
              <a:t>Code of Conduct</a:t>
            </a:r>
          </a:p>
        </p:txBody>
      </p:sp>
      <p:sp>
        <p:nvSpPr>
          <p:cNvPr id="2" name="Slide Number Placeholder 1"/>
          <p:cNvSpPr>
            <a:spLocks noGrp="1"/>
          </p:cNvSpPr>
          <p:nvPr>
            <p:ph type="sldNum" sz="quarter" idx="4"/>
          </p:nvPr>
        </p:nvSpPr>
        <p:spPr/>
        <p:txBody>
          <a:bodyPr/>
          <a:lstStyle/>
          <a:p>
            <a:fld id="{17918391-D411-FE40-AAD7-861AE5233E0E}" type="slidenum">
              <a:rPr lang="en-US" smtClean="0"/>
              <a:pPr/>
              <a:t>40</a:t>
            </a:fld>
            <a:endParaRPr lang="en-US" dirty="0"/>
          </a:p>
        </p:txBody>
      </p:sp>
      <p:sp>
        <p:nvSpPr>
          <p:cNvPr id="3" name="Rectangle 2"/>
          <p:cNvSpPr/>
          <p:nvPr/>
        </p:nvSpPr>
        <p:spPr>
          <a:xfrm>
            <a:off x="5902702" y="149557"/>
            <a:ext cx="2533386" cy="369332"/>
          </a:xfrm>
          <a:prstGeom prst="rect">
            <a:avLst/>
          </a:prstGeom>
        </p:spPr>
        <p:txBody>
          <a:bodyPr wrap="none">
            <a:spAutoFit/>
          </a:bodyPr>
          <a:lstStyle/>
          <a:p>
            <a:pPr marL="27432" indent="0">
              <a:buNone/>
            </a:pPr>
            <a:r>
              <a:rPr lang="en-GB" dirty="0">
                <a:hlinkClick r:id="rId6" action="ppaction://hlinkfile"/>
              </a:rPr>
              <a:t>cern.ch/</a:t>
            </a:r>
            <a:r>
              <a:rPr lang="en-GB" dirty="0" err="1">
                <a:hlinkClick r:id="rId6" action="ppaction://hlinkfile"/>
              </a:rPr>
              <a:t>codeofconduct</a:t>
            </a:r>
            <a:endParaRPr lang="en-GB" dirty="0"/>
          </a:p>
        </p:txBody>
      </p:sp>
    </p:spTree>
    <p:extLst>
      <p:ext uri="{BB962C8B-B14F-4D97-AF65-F5344CB8AC3E}">
        <p14:creationId xmlns:p14="http://schemas.microsoft.com/office/powerpoint/2010/main" val="3200467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6042"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41</a:t>
            </a:fld>
            <a:endParaRPr lang="en-US" dirty="0"/>
          </a:p>
        </p:txBody>
      </p:sp>
      <p:sp>
        <p:nvSpPr>
          <p:cNvPr id="3" name="TextBox 2"/>
          <p:cNvSpPr txBox="1"/>
          <p:nvPr/>
        </p:nvSpPr>
        <p:spPr>
          <a:xfrm>
            <a:off x="377371" y="268069"/>
            <a:ext cx="6973063" cy="646331"/>
          </a:xfrm>
          <a:prstGeom prst="rect">
            <a:avLst/>
          </a:prstGeom>
          <a:noFill/>
        </p:spPr>
        <p:txBody>
          <a:bodyPr wrap="none" rtlCol="0">
            <a:spAutoFit/>
          </a:bodyPr>
          <a:lstStyle/>
          <a:p>
            <a:r>
              <a:rPr lang="en-GB" sz="3600" dirty="0"/>
              <a:t>Working from home (teleworking)</a:t>
            </a:r>
          </a:p>
        </p:txBody>
      </p:sp>
      <p:sp>
        <p:nvSpPr>
          <p:cNvPr id="11" name="TextBox 10"/>
          <p:cNvSpPr txBox="1"/>
          <p:nvPr/>
        </p:nvSpPr>
        <p:spPr>
          <a:xfrm>
            <a:off x="489682" y="1250936"/>
            <a:ext cx="8197118" cy="2554545"/>
          </a:xfrm>
          <a:prstGeom prst="rect">
            <a:avLst/>
          </a:prstGeom>
          <a:noFill/>
        </p:spPr>
        <p:txBody>
          <a:bodyPr wrap="square" rtlCol="0">
            <a:spAutoFit/>
          </a:bodyPr>
          <a:lstStyle/>
          <a:p>
            <a:r>
              <a:rPr lang="en-US" sz="2000" b="1" dirty="0">
                <a:solidFill>
                  <a:srgbClr val="E30613"/>
                </a:solidFill>
              </a:rPr>
              <a:t>Normal framework (Operation Circular 7)</a:t>
            </a:r>
          </a:p>
          <a:p>
            <a:pPr marL="342900" indent="-342900">
              <a:buFontTx/>
              <a:buChar char="-"/>
            </a:pPr>
            <a:r>
              <a:rPr lang="en-GB" sz="2000" dirty="0"/>
              <a:t>up to 40% of one’s working time in any 2-week period</a:t>
            </a:r>
          </a:p>
          <a:p>
            <a:pPr marL="342900" indent="-342900">
              <a:buFontTx/>
              <a:buChar char="-"/>
            </a:pPr>
            <a:r>
              <a:rPr lang="en-US" sz="2000" dirty="0"/>
              <a:t>not an entitlement : </a:t>
            </a:r>
            <a:r>
              <a:rPr lang="en-GB" sz="2000" dirty="0"/>
              <a:t>to be approved by the supervisor </a:t>
            </a:r>
          </a:p>
          <a:p>
            <a:pPr marL="342900" indent="-342900">
              <a:buFontTx/>
              <a:buChar char="-"/>
            </a:pPr>
            <a:r>
              <a:rPr lang="en-GB" sz="2000" dirty="0"/>
              <a:t>authorised in advance via EDH </a:t>
            </a:r>
            <a:r>
              <a:rPr lang="en-GB" sz="2000" dirty="0">
                <a:hlinkClick r:id="rId3"/>
              </a:rPr>
              <a:t>https://edh.cern.ch/</a:t>
            </a:r>
            <a:endParaRPr lang="en-US" sz="2000" dirty="0"/>
          </a:p>
          <a:p>
            <a:endParaRPr lang="en-GB" sz="2000" i="1" dirty="0"/>
          </a:p>
          <a:p>
            <a:endParaRPr lang="en-GB" sz="2000" i="1" dirty="0"/>
          </a:p>
          <a:p>
            <a:r>
              <a:rPr lang="en-GB" sz="2000" i="1" dirty="0"/>
              <a:t>More info : </a:t>
            </a:r>
            <a:r>
              <a:rPr lang="en-GB" sz="2000" i="1" dirty="0">
                <a:hlinkClick r:id="rId4"/>
              </a:rPr>
              <a:t>https://admin-eguide.web.cern.ch/en/procedure/telework</a:t>
            </a:r>
            <a:endParaRPr lang="en-US" sz="2000" dirty="0"/>
          </a:p>
          <a:p>
            <a:r>
              <a:rPr lang="en-US" sz="2000" i="1" dirty="0"/>
              <a:t>How to:  </a:t>
            </a:r>
            <a:r>
              <a:rPr lang="en-US" sz="2000" i="1" dirty="0" err="1">
                <a:hlinkClick r:id="rId5"/>
              </a:rPr>
              <a:t>screenrecording</a:t>
            </a:r>
            <a:r>
              <a:rPr lang="en-US" sz="2000" i="1" dirty="0">
                <a:hlinkClick r:id="rId5"/>
              </a:rPr>
              <a:t> </a:t>
            </a:r>
            <a:endParaRPr lang="en-US" sz="2000" i="1" dirty="0"/>
          </a:p>
        </p:txBody>
      </p:sp>
      <p:pic>
        <p:nvPicPr>
          <p:cNvPr id="8" name="Picture 7"/>
          <p:cNvPicPr>
            <a:picLocks noChangeAspect="1"/>
          </p:cNvPicPr>
          <p:nvPr/>
        </p:nvPicPr>
        <p:blipFill>
          <a:blip r:embed="rId6"/>
          <a:stretch>
            <a:fillRect/>
          </a:stretch>
        </p:blipFill>
        <p:spPr>
          <a:xfrm>
            <a:off x="6945700" y="2190766"/>
            <a:ext cx="1592725" cy="674883"/>
          </a:xfrm>
          <a:prstGeom prst="rect">
            <a:avLst/>
          </a:prstGeom>
        </p:spPr>
      </p:pic>
    </p:spTree>
    <p:extLst>
      <p:ext uri="{BB962C8B-B14F-4D97-AF65-F5344CB8AC3E}">
        <p14:creationId xmlns:p14="http://schemas.microsoft.com/office/powerpoint/2010/main" val="251264730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26" presetClass="emph" presetSubtype="0" repeatCount="5000" fill="hold" nodeType="withEffect">
                                  <p:stCondLst>
                                    <p:cond delay="0"/>
                                  </p:stCondLst>
                                  <p:childTnLst>
                                    <p:animEffect transition="out" filter="fade">
                                      <p:cBhvr>
                                        <p:cTn id="8" dur="6750" tmFilter="0, 0; .2, .5; .8, .5; 1, 0"/>
                                        <p:tgtEl>
                                          <p:spTgt spid="8"/>
                                        </p:tgtEl>
                                      </p:cBhvr>
                                    </p:animEffect>
                                    <p:animScale>
                                      <p:cBhvr>
                                        <p:cTn id="9" dur="3375" autoRev="1" fill="hold"/>
                                        <p:tgtEl>
                                          <p:spTgt spid="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CERN tools </a:t>
            </a:r>
            <a:endParaRPr lang="en-GB" dirty="0"/>
          </a:p>
        </p:txBody>
      </p:sp>
      <p:sp>
        <p:nvSpPr>
          <p:cNvPr id="3" name="Content Placeholder 2"/>
          <p:cNvSpPr>
            <a:spLocks noGrp="1"/>
          </p:cNvSpPr>
          <p:nvPr>
            <p:ph idx="1"/>
          </p:nvPr>
        </p:nvSpPr>
        <p:spPr>
          <a:xfrm>
            <a:off x="1557338" y="940865"/>
            <a:ext cx="7129462" cy="3319247"/>
          </a:xfrm>
        </p:spPr>
        <p:txBody>
          <a:bodyPr>
            <a:normAutofit fontScale="77500" lnSpcReduction="20000"/>
          </a:bodyPr>
          <a:lstStyle/>
          <a:p>
            <a:pPr marL="36576" indent="0">
              <a:buNone/>
            </a:pPr>
            <a:r>
              <a:rPr lang="en-US" dirty="0" smtClean="0">
                <a:hlinkClick r:id="rId3"/>
              </a:rPr>
              <a:t>Phone (audio only) : </a:t>
            </a:r>
            <a:r>
              <a:rPr lang="en-US" dirty="0" err="1" smtClean="0">
                <a:hlinkClick r:id="rId3"/>
              </a:rPr>
              <a:t>CERNphone</a:t>
            </a:r>
            <a:endParaRPr lang="en-US" dirty="0"/>
          </a:p>
          <a:p>
            <a:pPr lvl="1"/>
            <a:r>
              <a:rPr lang="en-US" dirty="0"/>
              <a:t>Mobile client (iOS and Android)</a:t>
            </a:r>
          </a:p>
          <a:p>
            <a:pPr lvl="1"/>
            <a:r>
              <a:rPr lang="en-US" dirty="0"/>
              <a:t>Desktop client (Windows, </a:t>
            </a:r>
            <a:r>
              <a:rPr lang="en-US" dirty="0" err="1"/>
              <a:t>macOS</a:t>
            </a:r>
            <a:r>
              <a:rPr lang="en-US" dirty="0"/>
              <a:t>, Linux</a:t>
            </a:r>
            <a:r>
              <a:rPr lang="en-US" dirty="0" smtClean="0"/>
              <a:t>)</a:t>
            </a:r>
          </a:p>
          <a:p>
            <a:pPr marL="448056" lvl="1" indent="0">
              <a:buNone/>
            </a:pPr>
            <a:endParaRPr lang="en-US" dirty="0" smtClean="0"/>
          </a:p>
          <a:p>
            <a:pPr marL="448056" lvl="1" indent="0">
              <a:buNone/>
            </a:pPr>
            <a:endParaRPr lang="en-GB" dirty="0"/>
          </a:p>
          <a:p>
            <a:pPr marL="36576" indent="0">
              <a:buNone/>
            </a:pPr>
            <a:r>
              <a:rPr lang="en-GB" dirty="0" err="1" smtClean="0"/>
              <a:t>Videocalls</a:t>
            </a:r>
            <a:r>
              <a:rPr lang="en-GB" dirty="0" smtClean="0"/>
              <a:t> and videoconferencing  </a:t>
            </a:r>
            <a:r>
              <a:rPr lang="en-GB" dirty="0" err="1" smtClean="0">
                <a:hlinkClick r:id="rId4"/>
              </a:rPr>
              <a:t>cern.zoom</a:t>
            </a:r>
            <a:r>
              <a:rPr lang="en-GB" dirty="0" smtClean="0"/>
              <a:t> – </a:t>
            </a:r>
            <a:r>
              <a:rPr lang="en-GB" dirty="0" smtClean="0">
                <a:hlinkClick r:id="rId5"/>
              </a:rPr>
              <a:t>FAQ</a:t>
            </a:r>
            <a:endParaRPr lang="en-GB" dirty="0" smtClean="0"/>
          </a:p>
          <a:p>
            <a:pPr marL="36576" indent="0">
              <a:buNone/>
            </a:pPr>
            <a:r>
              <a:rPr lang="en-US" sz="1800" dirty="0" smtClean="0"/>
              <a:t/>
            </a:r>
            <a:br>
              <a:rPr lang="en-US" sz="1800" dirty="0" smtClean="0"/>
            </a:br>
            <a:endParaRPr lang="en-US" sz="1800" dirty="0"/>
          </a:p>
          <a:p>
            <a:pPr marL="36576" indent="0">
              <a:buNone/>
            </a:pPr>
            <a:r>
              <a:rPr lang="en-US" dirty="0" smtClean="0"/>
              <a:t>Messaging – individual and public/private ”channels”</a:t>
            </a:r>
          </a:p>
          <a:p>
            <a:pPr marL="36576" indent="0">
              <a:buNone/>
            </a:pPr>
            <a:r>
              <a:rPr lang="en-US" dirty="0"/>
              <a:t>	</a:t>
            </a:r>
            <a:r>
              <a:rPr lang="en-US" sz="2300" dirty="0" smtClean="0"/>
              <a:t>integration with Zoom</a:t>
            </a:r>
            <a:br>
              <a:rPr lang="en-US" sz="2300" dirty="0" smtClean="0"/>
            </a:br>
            <a:r>
              <a:rPr lang="en-US" dirty="0" smtClean="0"/>
              <a:t>	</a:t>
            </a:r>
            <a:r>
              <a:rPr lang="en-US" sz="2300" dirty="0" smtClean="0"/>
              <a:t>dedicated channel </a:t>
            </a:r>
            <a:r>
              <a:rPr lang="en-US" sz="2300" dirty="0" smtClean="0">
                <a:hlinkClick r:id="rId6"/>
              </a:rPr>
              <a:t>New @ CERN</a:t>
            </a:r>
            <a:endParaRPr lang="en-GB" sz="1500"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42</a:t>
            </a:fld>
            <a:endParaRPr lang="en-US" dirty="0"/>
          </a:p>
        </p:txBody>
      </p:sp>
      <p:pic>
        <p:nvPicPr>
          <p:cNvPr id="8" name="Picture 7"/>
          <p:cNvPicPr>
            <a:picLocks noChangeAspect="1"/>
          </p:cNvPicPr>
          <p:nvPr/>
        </p:nvPicPr>
        <p:blipFill rotWithShape="1">
          <a:blip r:embed="rId7"/>
          <a:srcRect l="32614" t="10266" r="33298" b="10026"/>
          <a:stretch/>
        </p:blipFill>
        <p:spPr>
          <a:xfrm>
            <a:off x="378837" y="2313169"/>
            <a:ext cx="715831" cy="880088"/>
          </a:xfrm>
          <a:prstGeom prst="rect">
            <a:avLst/>
          </a:prstGeom>
        </p:spPr>
      </p:pic>
      <p:pic>
        <p:nvPicPr>
          <p:cNvPr id="9" name="Picture 8"/>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457201" y="1105614"/>
            <a:ext cx="701756" cy="701756"/>
          </a:xfrm>
          <a:prstGeom prst="rect">
            <a:avLst/>
          </a:prstGeom>
        </p:spPr>
      </p:pic>
      <p:pic>
        <p:nvPicPr>
          <p:cNvPr id="7" name="Picture 6"/>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185765" y="3419044"/>
            <a:ext cx="1050608" cy="669618"/>
          </a:xfrm>
          <a:prstGeom prst="rect">
            <a:avLst/>
          </a:prstGeom>
        </p:spPr>
      </p:pic>
      <p:pic>
        <p:nvPicPr>
          <p:cNvPr id="5" name="Picture 4"/>
          <p:cNvPicPr>
            <a:picLocks noChangeAspect="1"/>
          </p:cNvPicPr>
          <p:nvPr/>
        </p:nvPicPr>
        <p:blipFill rotWithShape="1">
          <a:blip r:embed="rId10"/>
          <a:srcRect l="997" t="5712" r="10876" b="8412"/>
          <a:stretch/>
        </p:blipFill>
        <p:spPr>
          <a:xfrm>
            <a:off x="6378095" y="3641401"/>
            <a:ext cx="705285" cy="697535"/>
          </a:xfrm>
          <a:prstGeom prst="rect">
            <a:avLst/>
          </a:prstGeom>
        </p:spPr>
      </p:pic>
    </p:spTree>
    <p:extLst>
      <p:ext uri="{BB962C8B-B14F-4D97-AF65-F5344CB8AC3E}">
        <p14:creationId xmlns:p14="http://schemas.microsoft.com/office/powerpoint/2010/main" val="3414507913"/>
      </p:ext>
    </p:extLst>
  </p:cSld>
  <p:clrMapOvr>
    <a:masterClrMapping/>
  </p:clrMapOvr>
  <p:transition spd="slow">
    <p:push dir="u"/>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Newcomers website</a:t>
            </a:r>
            <a:endParaRPr lang="en-GB" dirty="0"/>
          </a:p>
        </p:txBody>
      </p:sp>
      <p:sp>
        <p:nvSpPr>
          <p:cNvPr id="2" name="Slide Number Placeholder 1"/>
          <p:cNvSpPr>
            <a:spLocks noGrp="1"/>
          </p:cNvSpPr>
          <p:nvPr>
            <p:ph type="sldNum" sz="quarter" idx="10"/>
          </p:nvPr>
        </p:nvSpPr>
        <p:spPr/>
        <p:txBody>
          <a:bodyPr/>
          <a:lstStyle/>
          <a:p>
            <a:fld id="{17918391-D411-FE40-AAD7-861AE5233E0E}" type="slidenum">
              <a:rPr lang="en-US" smtClean="0"/>
              <a:pPr/>
              <a:t>43</a:t>
            </a:fld>
            <a:endParaRPr lang="en-US" dirty="0"/>
          </a:p>
        </p:txBody>
      </p:sp>
      <p:sp>
        <p:nvSpPr>
          <p:cNvPr id="6" name="TextBox 5"/>
          <p:cNvSpPr txBox="1"/>
          <p:nvPr/>
        </p:nvSpPr>
        <p:spPr>
          <a:xfrm>
            <a:off x="5441751" y="415437"/>
            <a:ext cx="3698513" cy="369332"/>
          </a:xfrm>
          <a:prstGeom prst="rect">
            <a:avLst/>
          </a:prstGeom>
          <a:noFill/>
        </p:spPr>
        <p:txBody>
          <a:bodyPr wrap="none" rtlCol="0">
            <a:spAutoFit/>
          </a:bodyPr>
          <a:lstStyle/>
          <a:p>
            <a:r>
              <a:rPr lang="en-GB" u="sng" dirty="0">
                <a:hlinkClick r:id="rId3"/>
              </a:rPr>
              <a:t>https://</a:t>
            </a:r>
            <a:r>
              <a:rPr lang="en-GB" u="sng" dirty="0" smtClean="0">
                <a:hlinkClick r:id="rId3"/>
              </a:rPr>
              <a:t>hr.web.cern.ch/joining-cern</a:t>
            </a:r>
            <a:endParaRPr lang="en-GB" dirty="0"/>
          </a:p>
        </p:txBody>
      </p:sp>
      <p:pic>
        <p:nvPicPr>
          <p:cNvPr id="7" name="Picture 6"/>
          <p:cNvPicPr>
            <a:picLocks noChangeAspect="1"/>
          </p:cNvPicPr>
          <p:nvPr/>
        </p:nvPicPr>
        <p:blipFill>
          <a:blip r:embed="rId4"/>
          <a:stretch>
            <a:fillRect/>
          </a:stretch>
        </p:blipFill>
        <p:spPr>
          <a:xfrm>
            <a:off x="19389" y="1386771"/>
            <a:ext cx="9124611" cy="2304000"/>
          </a:xfrm>
          <a:prstGeom prst="rect">
            <a:avLst/>
          </a:prstGeom>
        </p:spPr>
      </p:pic>
      <p:pic>
        <p:nvPicPr>
          <p:cNvPr id="9" name="Picture 8"/>
          <p:cNvPicPr>
            <a:picLocks noChangeAspect="1"/>
          </p:cNvPicPr>
          <p:nvPr/>
        </p:nvPicPr>
        <p:blipFill>
          <a:blip r:embed="rId5"/>
          <a:stretch>
            <a:fillRect/>
          </a:stretch>
        </p:blipFill>
        <p:spPr>
          <a:xfrm>
            <a:off x="983399" y="940929"/>
            <a:ext cx="7018377" cy="3433591"/>
          </a:xfrm>
          <a:prstGeom prst="rect">
            <a:avLst/>
          </a:prstGeom>
        </p:spPr>
      </p:pic>
    </p:spTree>
    <p:extLst>
      <p:ext uri="{BB962C8B-B14F-4D97-AF65-F5344CB8AC3E}">
        <p14:creationId xmlns:p14="http://schemas.microsoft.com/office/powerpoint/2010/main" val="1666923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6752" y="234293"/>
            <a:ext cx="8312080" cy="705332"/>
          </a:xfrm>
        </p:spPr>
        <p:txBody>
          <a:bodyPr>
            <a:normAutofit fontScale="90000"/>
          </a:bodyPr>
          <a:lstStyle/>
          <a:p>
            <a:r>
              <a:rPr lang="en-US" dirty="0">
                <a:solidFill>
                  <a:schemeClr val="tx1">
                    <a:lumMod val="60000"/>
                    <a:lumOff val="40000"/>
                  </a:schemeClr>
                </a:solidFill>
              </a:rPr>
              <a:t>Many questions, answers are …</a:t>
            </a:r>
            <a:endParaRPr lang="en-GB" dirty="0">
              <a:solidFill>
                <a:schemeClr val="tx1">
                  <a:lumMod val="60000"/>
                  <a:lumOff val="40000"/>
                </a:schemeClr>
              </a:solidFill>
            </a:endParaRPr>
          </a:p>
        </p:txBody>
      </p:sp>
      <p:sp>
        <p:nvSpPr>
          <p:cNvPr id="3" name="Text Placeholder 2"/>
          <p:cNvSpPr>
            <a:spLocks noGrp="1"/>
          </p:cNvSpPr>
          <p:nvPr>
            <p:ph type="body" idx="1"/>
          </p:nvPr>
        </p:nvSpPr>
        <p:spPr>
          <a:xfrm>
            <a:off x="1840832" y="1181322"/>
            <a:ext cx="7096314" cy="3258668"/>
          </a:xfrm>
        </p:spPr>
        <p:txBody>
          <a:bodyPr>
            <a:normAutofit fontScale="92500" lnSpcReduction="20000"/>
          </a:bodyPr>
          <a:lstStyle/>
          <a:p>
            <a:pPr marL="336042" lvl="1" indent="0">
              <a:buNone/>
            </a:pPr>
            <a:r>
              <a:rPr lang="en-GB" b="1" dirty="0"/>
              <a:t>Your departmental secretariat</a:t>
            </a:r>
          </a:p>
          <a:p>
            <a:pPr marL="336042" lvl="1" indent="0">
              <a:buNone/>
            </a:pPr>
            <a:r>
              <a:rPr lang="en-GB" b="1" dirty="0"/>
              <a:t>Your supervisor, your colleagues</a:t>
            </a:r>
          </a:p>
          <a:p>
            <a:pPr marL="336042" lvl="1" indent="0">
              <a:buNone/>
            </a:pPr>
            <a:endParaRPr lang="en-GB" sz="2250" b="1" dirty="0"/>
          </a:p>
          <a:p>
            <a:pPr marL="336042" lvl="1" indent="0">
              <a:buNone/>
            </a:pPr>
            <a:r>
              <a:rPr lang="en-GB" b="1" dirty="0"/>
              <a:t>Specific question for personal situation? </a:t>
            </a:r>
            <a:r>
              <a:rPr lang="en-GB" sz="3000" dirty="0"/>
              <a:t/>
            </a:r>
            <a:br>
              <a:rPr lang="en-GB" sz="3000" dirty="0"/>
            </a:br>
            <a:r>
              <a:rPr lang="en-GB" sz="2200" dirty="0"/>
              <a:t>→ Make appointment with the </a:t>
            </a:r>
            <a:r>
              <a:rPr lang="en-GB" sz="2200" dirty="0">
                <a:solidFill>
                  <a:srgbClr val="C00000"/>
                </a:solidFill>
              </a:rPr>
              <a:t>expert services</a:t>
            </a:r>
          </a:p>
          <a:p>
            <a:pPr marL="336042" lvl="1" indent="0">
              <a:buNone/>
            </a:pPr>
            <a:r>
              <a:rPr lang="en-GB" sz="2200" dirty="0"/>
              <a:t>Pension Fund, Health Insurance, Installation Service, Housing Service, Social Service, …</a:t>
            </a:r>
          </a:p>
          <a:p>
            <a:pPr marL="336042" lvl="1" indent="0">
              <a:buNone/>
            </a:pPr>
            <a:endParaRPr lang="en-GB" dirty="0"/>
          </a:p>
          <a:p>
            <a:pPr marL="336042" lvl="1" indent="0">
              <a:buNone/>
            </a:pPr>
            <a:r>
              <a:rPr lang="en-GB" b="1" dirty="0"/>
              <a:t>HR Website &gt; Welcome &gt; my first week</a:t>
            </a:r>
            <a:endParaRPr lang="en-GB" sz="2200" dirty="0"/>
          </a:p>
        </p:txBody>
      </p:sp>
      <p:pic>
        <p:nvPicPr>
          <p:cNvPr id="4" name="Picture 3"/>
          <p:cNvPicPr>
            <a:picLocks noChangeAspect="1"/>
          </p:cNvPicPr>
          <p:nvPr/>
        </p:nvPicPr>
        <p:blipFill>
          <a:blip r:embed="rId3"/>
          <a:stretch>
            <a:fillRect/>
          </a:stretch>
        </p:blipFill>
        <p:spPr>
          <a:xfrm>
            <a:off x="506549" y="988284"/>
            <a:ext cx="1181239" cy="1181239"/>
          </a:xfrm>
          <a:prstGeom prst="rect">
            <a:avLst/>
          </a:prstGeom>
        </p:spPr>
      </p:pic>
      <p:pic>
        <p:nvPicPr>
          <p:cNvPr id="5" name="Picture 4"/>
          <p:cNvPicPr>
            <a:picLocks noChangeAspect="1"/>
          </p:cNvPicPr>
          <p:nvPr/>
        </p:nvPicPr>
        <p:blipFill>
          <a:blip r:embed="rId4"/>
          <a:stretch>
            <a:fillRect/>
          </a:stretch>
        </p:blipFill>
        <p:spPr>
          <a:xfrm>
            <a:off x="670713" y="2324713"/>
            <a:ext cx="752620" cy="956849"/>
          </a:xfrm>
          <a:prstGeom prst="rect">
            <a:avLst/>
          </a:prstGeom>
        </p:spPr>
      </p:pic>
      <p:pic>
        <p:nvPicPr>
          <p:cNvPr id="6" name="Picture 5"/>
          <p:cNvPicPr>
            <a:picLocks noChangeAspect="1"/>
          </p:cNvPicPr>
          <p:nvPr/>
        </p:nvPicPr>
        <p:blipFill>
          <a:blip r:embed="rId5"/>
          <a:stretch>
            <a:fillRect/>
          </a:stretch>
        </p:blipFill>
        <p:spPr>
          <a:xfrm>
            <a:off x="604375" y="3436752"/>
            <a:ext cx="809539" cy="809539"/>
          </a:xfrm>
          <a:prstGeom prst="rect">
            <a:avLst/>
          </a:prstGeom>
        </p:spPr>
      </p:pic>
      <p:sp>
        <p:nvSpPr>
          <p:cNvPr id="7" name="Slide Number Placeholder 6"/>
          <p:cNvSpPr>
            <a:spLocks noGrp="1"/>
          </p:cNvSpPr>
          <p:nvPr>
            <p:ph type="sldNum" sz="quarter" idx="10"/>
          </p:nvPr>
        </p:nvSpPr>
        <p:spPr/>
        <p:txBody>
          <a:bodyPr/>
          <a:lstStyle/>
          <a:p>
            <a:fld id="{17918391-D411-FE40-AAD7-861AE5233E0E}" type="slidenum">
              <a:rPr lang="en-US" smtClean="0"/>
              <a:pPr/>
              <a:t>44</a:t>
            </a:fld>
            <a:endParaRPr lang="en-US" dirty="0"/>
          </a:p>
        </p:txBody>
      </p:sp>
    </p:spTree>
    <p:extLst>
      <p:ext uri="{BB962C8B-B14F-4D97-AF65-F5344CB8AC3E}">
        <p14:creationId xmlns:p14="http://schemas.microsoft.com/office/powerpoint/2010/main" val="212430018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a:t>P</a:t>
            </a:r>
            <a:r>
              <a:rPr lang="en-US" sz="4400" dirty="0" smtClean="0"/>
              <a:t>ublic meetings</a:t>
            </a:r>
            <a:endParaRPr lang="en-GB" sz="3100" dirty="0"/>
          </a:p>
        </p:txBody>
      </p:sp>
      <p:sp>
        <p:nvSpPr>
          <p:cNvPr id="5" name="Content Placeholder 4"/>
          <p:cNvSpPr>
            <a:spLocks noGrp="1"/>
          </p:cNvSpPr>
          <p:nvPr>
            <p:ph sz="quarter" idx="2"/>
          </p:nvPr>
        </p:nvSpPr>
        <p:spPr>
          <a:xfrm>
            <a:off x="457199" y="952333"/>
            <a:ext cx="8417860" cy="3381774"/>
          </a:xfrm>
        </p:spPr>
        <p:txBody>
          <a:bodyPr>
            <a:normAutofit fontScale="62500" lnSpcReduction="20000"/>
          </a:bodyPr>
          <a:lstStyle/>
          <a:p>
            <a:pPr marL="36576" indent="0">
              <a:buNone/>
            </a:pPr>
            <a:r>
              <a:rPr lang="en-US" sz="5100" b="1" dirty="0" smtClean="0">
                <a:solidFill>
                  <a:srgbClr val="00B0F0"/>
                </a:solidFill>
              </a:rPr>
              <a:t>Directorate		</a:t>
            </a:r>
            <a:r>
              <a:rPr lang="en-US" sz="3800" dirty="0" smtClean="0">
                <a:solidFill>
                  <a:srgbClr val="FF0000"/>
                </a:solidFill>
              </a:rPr>
              <a:t>every 3 months</a:t>
            </a:r>
            <a:r>
              <a:rPr lang="en-US" sz="3800" i="1" dirty="0" smtClean="0"/>
              <a:t> </a:t>
            </a:r>
            <a:endParaRPr lang="en-US" sz="3800" dirty="0" smtClean="0">
              <a:solidFill>
                <a:srgbClr val="FF0000"/>
              </a:solidFill>
            </a:endParaRPr>
          </a:p>
          <a:p>
            <a:pPr marL="457200">
              <a:buFont typeface="Courier New" panose="02070309020205020404" pitchFamily="49" charset="0"/>
              <a:buChar char="o"/>
            </a:pPr>
            <a:r>
              <a:rPr lang="en-US" sz="3800" dirty="0" smtClean="0"/>
              <a:t>Highlights of Council Week and other recent news.</a:t>
            </a:r>
          </a:p>
          <a:p>
            <a:pPr marL="457200">
              <a:buFont typeface="Courier New" panose="02070309020205020404" pitchFamily="49" charset="0"/>
              <a:buChar char="o"/>
            </a:pPr>
            <a:endParaRPr lang="en-US" sz="3800" dirty="0" smtClean="0"/>
          </a:p>
          <a:p>
            <a:pPr marL="0" indent="0">
              <a:buNone/>
            </a:pPr>
            <a:r>
              <a:rPr lang="en-US" sz="5100" b="1" dirty="0" smtClean="0">
                <a:solidFill>
                  <a:srgbClr val="00B0F0"/>
                </a:solidFill>
              </a:rPr>
              <a:t>HR 				</a:t>
            </a:r>
            <a:r>
              <a:rPr lang="en-US" sz="3900" dirty="0" smtClean="0">
                <a:solidFill>
                  <a:srgbClr val="FF0000"/>
                </a:solidFill>
              </a:rPr>
              <a:t>ad hoc</a:t>
            </a:r>
            <a:endParaRPr lang="en-US" sz="5100" b="1" dirty="0" smtClean="0">
              <a:solidFill>
                <a:srgbClr val="00B0F0"/>
              </a:solidFill>
            </a:endParaRPr>
          </a:p>
          <a:p>
            <a:pPr marL="571500" indent="-571500">
              <a:buFont typeface="Courier New" panose="02070309020205020404" pitchFamily="49" charset="0"/>
              <a:buChar char="o"/>
            </a:pPr>
            <a:r>
              <a:rPr lang="en-US" sz="4000" dirty="0" smtClean="0"/>
              <a:t>Focus on one topic (</a:t>
            </a:r>
            <a:r>
              <a:rPr lang="en-US" sz="4000" dirty="0" err="1" smtClean="0"/>
              <a:t>eg</a:t>
            </a:r>
            <a:r>
              <a:rPr lang="en-US" sz="4000" dirty="0" smtClean="0"/>
              <a:t>. flexibility)</a:t>
            </a:r>
            <a:endParaRPr lang="en-US" sz="4000" dirty="0"/>
          </a:p>
          <a:p>
            <a:pPr marL="685800" indent="-685800">
              <a:buFont typeface="Courier New" panose="02070309020205020404" pitchFamily="49" charset="0"/>
              <a:buChar char="o"/>
            </a:pPr>
            <a:endParaRPr lang="en-US" sz="3900" dirty="0"/>
          </a:p>
          <a:p>
            <a:pPr marL="36576" indent="0">
              <a:buNone/>
            </a:pPr>
            <a:r>
              <a:rPr lang="en-US" sz="5100" b="1" dirty="0" smtClean="0">
                <a:solidFill>
                  <a:srgbClr val="00B0F0"/>
                </a:solidFill>
              </a:rPr>
              <a:t>Staff Association 	</a:t>
            </a:r>
            <a:r>
              <a:rPr lang="en-US" sz="3900" dirty="0" smtClean="0">
                <a:solidFill>
                  <a:srgbClr val="FF0000"/>
                </a:solidFill>
              </a:rPr>
              <a:t>every month</a:t>
            </a:r>
          </a:p>
          <a:p>
            <a:pPr marL="457200">
              <a:buFont typeface="Courier New" panose="02070309020205020404" pitchFamily="49" charset="0"/>
              <a:buChar char="o"/>
            </a:pPr>
            <a:r>
              <a:rPr lang="en-US" sz="3800" dirty="0" smtClean="0"/>
              <a:t>Latest </a:t>
            </a:r>
            <a:r>
              <a:rPr lang="en-US" sz="3800" dirty="0"/>
              <a:t>information on priorities and current </a:t>
            </a:r>
            <a:r>
              <a:rPr lang="en-US" sz="3800" dirty="0" smtClean="0"/>
              <a:t>issues</a:t>
            </a:r>
          </a:p>
          <a:p>
            <a:pPr marL="457200">
              <a:buFont typeface="Courier New" panose="02070309020205020404" pitchFamily="49" charset="0"/>
              <a:buChar char="o"/>
            </a:pPr>
            <a:endParaRPr lang="en-US" sz="2000" dirty="0"/>
          </a:p>
        </p:txBody>
      </p:sp>
      <p:sp>
        <p:nvSpPr>
          <p:cNvPr id="4" name="Slide Number Placeholder 3"/>
          <p:cNvSpPr>
            <a:spLocks noGrp="1"/>
          </p:cNvSpPr>
          <p:nvPr>
            <p:ph type="sldNum" sz="quarter" idx="4294967295"/>
          </p:nvPr>
        </p:nvSpPr>
        <p:spPr>
          <a:xfrm>
            <a:off x="8642350" y="4767263"/>
            <a:ext cx="501650" cy="274637"/>
          </a:xfrm>
        </p:spPr>
        <p:txBody>
          <a:bodyPr/>
          <a:lstStyle/>
          <a:p>
            <a:fld id="{17918391-D411-FE40-AAD7-861AE5233E0E}" type="slidenum">
              <a:rPr lang="en-US" smtClean="0"/>
              <a:pPr/>
              <a:t>45</a:t>
            </a:fld>
            <a:endParaRPr lang="en-US" dirty="0"/>
          </a:p>
        </p:txBody>
      </p:sp>
      <p:pic>
        <p:nvPicPr>
          <p:cNvPr id="6" name="Picture 10" descr="RÃ©sultat de recherche d'images pour &quot;cern indico logo&quot;">
            <a:hlinkClick r:id="rId3"/>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800041" y="1034687"/>
            <a:ext cx="1151713" cy="47163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0" descr="RÃ©sultat de recherche d'images pour &quot;cern indico logo&quot;">
            <a:hlinkClick r:id="rId5"/>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800041" y="2280702"/>
            <a:ext cx="1151713" cy="47163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0" descr="RÃ©sultat de recherche d'images pour &quot;cern indico logo&quot;">
            <a:hlinkClick r:id="rId6"/>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800041" y="3423978"/>
            <a:ext cx="1151713" cy="471634"/>
          </a:xfrm>
          <a:prstGeom prst="rect">
            <a:avLst/>
          </a:prstGeom>
          <a:noFill/>
          <a:extLst>
            <a:ext uri="{909E8E84-426E-40DD-AFC4-6F175D3DCCD1}">
              <a14:hiddenFill xmlns:a14="http://schemas.microsoft.com/office/drawing/2010/main">
                <a:solidFill>
                  <a:srgbClr val="FFFFFF"/>
                </a:solidFill>
              </a14:hiddenFill>
            </a:ext>
          </a:extLst>
        </p:spPr>
      </p:pic>
      <p:grpSp>
        <p:nvGrpSpPr>
          <p:cNvPr id="19" name="Group 18"/>
          <p:cNvGrpSpPr/>
          <p:nvPr/>
        </p:nvGrpSpPr>
        <p:grpSpPr>
          <a:xfrm>
            <a:off x="5393410" y="196011"/>
            <a:ext cx="3481650" cy="688037"/>
            <a:chOff x="5393410" y="196011"/>
            <a:chExt cx="3481650" cy="688037"/>
          </a:xfrm>
        </p:grpSpPr>
        <p:sp>
          <p:nvSpPr>
            <p:cNvPr id="3" name="TextBox 2"/>
            <p:cNvSpPr txBox="1"/>
            <p:nvPr/>
          </p:nvSpPr>
          <p:spPr>
            <a:xfrm>
              <a:off x="5393410" y="196011"/>
              <a:ext cx="3481650" cy="584775"/>
            </a:xfrm>
            <a:prstGeom prst="rect">
              <a:avLst/>
            </a:prstGeom>
            <a:noFill/>
          </p:spPr>
          <p:txBody>
            <a:bodyPr wrap="square" rtlCol="0">
              <a:spAutoFit/>
            </a:bodyPr>
            <a:lstStyle/>
            <a:p>
              <a:r>
                <a:rPr lang="en-US" sz="1600" i="1" dirty="0" smtClean="0">
                  <a:solidFill>
                    <a:schemeClr val="accent1">
                      <a:lumMod val="50000"/>
                    </a:schemeClr>
                  </a:solidFill>
                </a:rPr>
                <a:t>Click for past and future events (agenda, slides, recordings)</a:t>
              </a:r>
              <a:endParaRPr lang="en-GB" sz="1600" i="1" dirty="0">
                <a:solidFill>
                  <a:schemeClr val="accent1">
                    <a:lumMod val="50000"/>
                  </a:schemeClr>
                </a:solidFill>
              </a:endParaRPr>
            </a:p>
          </p:txBody>
        </p:sp>
        <p:cxnSp>
          <p:nvCxnSpPr>
            <p:cNvPr id="10" name="Curved Connector 9"/>
            <p:cNvCxnSpPr/>
            <p:nvPr/>
          </p:nvCxnSpPr>
          <p:spPr>
            <a:xfrm>
              <a:off x="8133400" y="609700"/>
              <a:ext cx="336606" cy="274348"/>
            </a:xfrm>
            <a:prstGeom prst="curvedConnector3">
              <a:avLst>
                <a:gd name="adj1" fmla="val 102290"/>
              </a:avLst>
            </a:prstGeom>
            <a:ln>
              <a:solidFill>
                <a:schemeClr val="accent1">
                  <a:lumMod val="50000"/>
                </a:schemeClr>
              </a:solidFill>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425641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 calcmode="lin" valueType="num">
                                      <p:cBhvr additive="base">
                                        <p:cTn id="1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ppt_x"/>
                                          </p:val>
                                        </p:tav>
                                        <p:tav tm="100000">
                                          <p:val>
                                            <p:strVal val="#ppt_x"/>
                                          </p:val>
                                        </p:tav>
                                      </p:tavLst>
                                    </p:anim>
                                    <p:anim calcmode="lin" valueType="num">
                                      <p:cBhvr additive="base">
                                        <p:cTn id="16" dur="500" fill="hold"/>
                                        <p:tgtEl>
                                          <p:spTgt spid="19"/>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4" end="4"/>
                                            </p:txEl>
                                          </p:spTgt>
                                        </p:tgtEl>
                                        <p:attrNameLst>
                                          <p:attrName>style.visibility</p:attrName>
                                        </p:attrNameLst>
                                      </p:cBhvr>
                                      <p:to>
                                        <p:strVal val="visible"/>
                                      </p:to>
                                    </p:set>
                                    <p:anim calcmode="lin" valueType="num">
                                      <p:cBhvr additive="base">
                                        <p:cTn id="29"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ppt_x"/>
                                          </p:val>
                                        </p:tav>
                                        <p:tav tm="100000">
                                          <p:val>
                                            <p:strVal val="#ppt_x"/>
                                          </p:val>
                                        </p:tav>
                                      </p:tavLst>
                                    </p:anim>
                                    <p:anim calcmode="lin" valueType="num">
                                      <p:cBhvr additive="base">
                                        <p:cTn id="3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5">
                                            <p:txEl>
                                              <p:pRg st="6" end="6"/>
                                            </p:txEl>
                                          </p:spTgt>
                                        </p:tgtEl>
                                        <p:attrNameLst>
                                          <p:attrName>style.visibility</p:attrName>
                                        </p:attrNameLst>
                                      </p:cBhvr>
                                      <p:to>
                                        <p:strVal val="visible"/>
                                      </p:to>
                                    </p:set>
                                    <p:anim calcmode="lin" valueType="num">
                                      <p:cBhvr additive="base">
                                        <p:cTn id="39"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par>
                          <p:cTn id="41" fill="hold">
                            <p:stCondLst>
                              <p:cond delay="500"/>
                            </p:stCondLst>
                            <p:childTnLst>
                              <p:par>
                                <p:cTn id="42" presetID="2" presetClass="entr" presetSubtype="4" fill="hold" grpId="0" nodeType="afterEffect">
                                  <p:stCondLst>
                                    <p:cond delay="0"/>
                                  </p:stCondLst>
                                  <p:childTnLst>
                                    <p:set>
                                      <p:cBhvr>
                                        <p:cTn id="43" dur="1" fill="hold">
                                          <p:stCondLst>
                                            <p:cond delay="0"/>
                                          </p:stCondLst>
                                        </p:cTn>
                                        <p:tgtEl>
                                          <p:spTgt spid="5">
                                            <p:txEl>
                                              <p:pRg st="7" end="7"/>
                                            </p:txEl>
                                          </p:spTgt>
                                        </p:tgtEl>
                                        <p:attrNameLst>
                                          <p:attrName>style.visibility</p:attrName>
                                        </p:attrNameLst>
                                      </p:cBhvr>
                                      <p:to>
                                        <p:strVal val="visible"/>
                                      </p:to>
                                    </p:set>
                                    <p:anim calcmode="lin" valueType="num">
                                      <p:cBhvr additive="base">
                                        <p:cTn id="44"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5">
                                            <p:txEl>
                                              <p:pRg st="7" end="7"/>
                                            </p:txEl>
                                          </p:spTgt>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additive="base">
                                        <p:cTn id="48" dur="500" fill="hold"/>
                                        <p:tgtEl>
                                          <p:spTgt spid="8"/>
                                        </p:tgtEl>
                                        <p:attrNameLst>
                                          <p:attrName>ppt_x</p:attrName>
                                        </p:attrNameLst>
                                      </p:cBhvr>
                                      <p:tavLst>
                                        <p:tav tm="0">
                                          <p:val>
                                            <p:strVal val="#ppt_x"/>
                                          </p:val>
                                        </p:tav>
                                        <p:tav tm="100000">
                                          <p:val>
                                            <p:strVal val="#ppt_x"/>
                                          </p:val>
                                        </p:tav>
                                      </p:tavLst>
                                    </p:anim>
                                    <p:anim calcmode="lin" valueType="num">
                                      <p:cBhvr additive="base">
                                        <p:cTn id="4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Recap from quiz - recommended</a:t>
            </a:r>
            <a:endParaRPr lang="en-GB" dirty="0"/>
          </a:p>
        </p:txBody>
      </p:sp>
      <p:sp>
        <p:nvSpPr>
          <p:cNvPr id="3" name="Text Placeholder 2"/>
          <p:cNvSpPr>
            <a:spLocks noGrp="1"/>
          </p:cNvSpPr>
          <p:nvPr>
            <p:ph type="body" idx="1"/>
          </p:nvPr>
        </p:nvSpPr>
        <p:spPr>
          <a:xfrm>
            <a:off x="166978" y="784663"/>
            <a:ext cx="5314858" cy="3500566"/>
          </a:xfrm>
        </p:spPr>
        <p:txBody>
          <a:bodyPr>
            <a:normAutofit fontScale="92500" lnSpcReduction="10000"/>
          </a:bodyPr>
          <a:lstStyle/>
          <a:p>
            <a:pPr marL="27432" indent="0">
              <a:buNone/>
            </a:pPr>
            <a:endParaRPr lang="en-US" sz="1500" dirty="0"/>
          </a:p>
          <a:p>
            <a:pPr>
              <a:buFontTx/>
              <a:buChar char="-"/>
            </a:pPr>
            <a:r>
              <a:rPr lang="en-US" dirty="0"/>
              <a:t>Download </a:t>
            </a:r>
            <a:r>
              <a:rPr lang="en-US" b="1" dirty="0"/>
              <a:t>CERN map </a:t>
            </a:r>
            <a:r>
              <a:rPr lang="en-US" dirty="0"/>
              <a:t>on your smartphone</a:t>
            </a:r>
          </a:p>
          <a:p>
            <a:pPr>
              <a:buFontTx/>
              <a:buChar char="-"/>
            </a:pPr>
            <a:endParaRPr lang="en-US" sz="1500" dirty="0"/>
          </a:p>
          <a:p>
            <a:pPr>
              <a:buFontTx/>
              <a:buChar char="-"/>
            </a:pPr>
            <a:r>
              <a:rPr lang="en-US" dirty="0"/>
              <a:t>Enter full number </a:t>
            </a:r>
            <a:r>
              <a:rPr lang="en-US" b="1" dirty="0"/>
              <a:t>Fire and rescue</a:t>
            </a:r>
            <a:r>
              <a:rPr lang="en-US" dirty="0"/>
              <a:t> service in your phone</a:t>
            </a:r>
          </a:p>
          <a:p>
            <a:pPr>
              <a:buFontTx/>
              <a:buChar char="-"/>
            </a:pPr>
            <a:endParaRPr lang="en-US" sz="1500" dirty="0"/>
          </a:p>
          <a:p>
            <a:pPr>
              <a:buFontTx/>
              <a:buChar char="-"/>
            </a:pPr>
            <a:r>
              <a:rPr lang="en-US" dirty="0"/>
              <a:t>Find out who are closest </a:t>
            </a:r>
            <a:r>
              <a:rPr lang="en-US" b="1" dirty="0"/>
              <a:t>first-aiders</a:t>
            </a:r>
          </a:p>
          <a:p>
            <a:pPr marL="27432" indent="0">
              <a:buNone/>
            </a:pPr>
            <a:endParaRPr lang="en-GB" dirty="0"/>
          </a:p>
        </p:txBody>
      </p:sp>
      <p:pic>
        <p:nvPicPr>
          <p:cNvPr id="4" name="Picture 3"/>
          <p:cNvPicPr>
            <a:picLocks noChangeAspect="1"/>
          </p:cNvPicPr>
          <p:nvPr/>
        </p:nvPicPr>
        <p:blipFill>
          <a:blip r:embed="rId3"/>
          <a:stretch>
            <a:fillRect/>
          </a:stretch>
        </p:blipFill>
        <p:spPr>
          <a:xfrm>
            <a:off x="6625060" y="999022"/>
            <a:ext cx="1080120" cy="1060265"/>
          </a:xfrm>
          <a:prstGeom prst="rect">
            <a:avLst/>
          </a:prstGeom>
        </p:spPr>
      </p:pic>
      <p:sp>
        <p:nvSpPr>
          <p:cNvPr id="5" name="TextBox 4"/>
          <p:cNvSpPr txBox="1"/>
          <p:nvPr/>
        </p:nvSpPr>
        <p:spPr>
          <a:xfrm>
            <a:off x="5872861" y="2177857"/>
            <a:ext cx="3446068" cy="507831"/>
          </a:xfrm>
          <a:prstGeom prst="rect">
            <a:avLst/>
          </a:prstGeom>
          <a:noFill/>
        </p:spPr>
        <p:txBody>
          <a:bodyPr wrap="square" rtlCol="0">
            <a:spAutoFit/>
          </a:bodyPr>
          <a:lstStyle/>
          <a:p>
            <a:r>
              <a:rPr lang="en-US" sz="2700" b="1" dirty="0">
                <a:solidFill>
                  <a:srgbClr val="C00000"/>
                </a:solidFill>
              </a:rPr>
              <a:t>+ 41 22 76 74444</a:t>
            </a:r>
            <a:endParaRPr lang="en-GB" sz="2700" b="1" dirty="0">
              <a:solidFill>
                <a:srgbClr val="C00000"/>
              </a:solidFill>
            </a:endParaRPr>
          </a:p>
        </p:txBody>
      </p:sp>
      <p:pic>
        <p:nvPicPr>
          <p:cNvPr id="7" name="Picture 6"/>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237007" y="3078104"/>
            <a:ext cx="1856226" cy="1201316"/>
          </a:xfrm>
          <a:prstGeom prst="rect">
            <a:avLst/>
          </a:prstGeom>
        </p:spPr>
      </p:pic>
      <p:sp>
        <p:nvSpPr>
          <p:cNvPr id="6" name="Slide Number Placeholder 5"/>
          <p:cNvSpPr>
            <a:spLocks noGrp="1"/>
          </p:cNvSpPr>
          <p:nvPr>
            <p:ph type="sldNum" sz="quarter" idx="10"/>
          </p:nvPr>
        </p:nvSpPr>
        <p:spPr/>
        <p:txBody>
          <a:bodyPr/>
          <a:lstStyle/>
          <a:p>
            <a:fld id="{17918391-D411-FE40-AAD7-861AE5233E0E}" type="slidenum">
              <a:rPr lang="en-US" smtClean="0"/>
              <a:pPr/>
              <a:t>46</a:t>
            </a:fld>
            <a:endParaRPr lang="en-US" dirty="0"/>
          </a:p>
        </p:txBody>
      </p:sp>
    </p:spTree>
    <p:extLst>
      <p:ext uri="{BB962C8B-B14F-4D97-AF65-F5344CB8AC3E}">
        <p14:creationId xmlns:p14="http://schemas.microsoft.com/office/powerpoint/2010/main" val="2359790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GB" dirty="0"/>
              <a:t>Onboarding continues with …</a:t>
            </a:r>
          </a:p>
        </p:txBody>
      </p:sp>
      <p:sp>
        <p:nvSpPr>
          <p:cNvPr id="7" name="Content Placeholder 6"/>
          <p:cNvSpPr>
            <a:spLocks noGrp="1"/>
          </p:cNvSpPr>
          <p:nvPr>
            <p:ph idx="1"/>
          </p:nvPr>
        </p:nvSpPr>
        <p:spPr>
          <a:xfrm>
            <a:off x="266759" y="880452"/>
            <a:ext cx="8607736" cy="3660017"/>
          </a:xfrm>
        </p:spPr>
        <p:txBody>
          <a:bodyPr>
            <a:noAutofit/>
          </a:bodyPr>
          <a:lstStyle/>
          <a:p>
            <a:pPr>
              <a:lnSpc>
                <a:spcPct val="120000"/>
              </a:lnSpc>
              <a:buFont typeface="Wingdings" panose="05000000000000000000" pitchFamily="2" charset="2"/>
              <a:buChar char="q"/>
            </a:pPr>
            <a:r>
              <a:rPr lang="en-US" sz="1600" dirty="0" smtClean="0"/>
              <a:t>Welcome session </a:t>
            </a:r>
            <a:r>
              <a:rPr lang="en-US" sz="1600" dirty="0"/>
              <a:t>in </a:t>
            </a:r>
            <a:r>
              <a:rPr lang="en-US" sz="1600" b="1" dirty="0" smtClean="0"/>
              <a:t>your department</a:t>
            </a:r>
            <a:r>
              <a:rPr lang="en-US" sz="1600" b="1" i="1" dirty="0" smtClean="0">
                <a:solidFill>
                  <a:srgbClr val="92D050"/>
                </a:solidFill>
              </a:rPr>
              <a:t>	</a:t>
            </a:r>
          </a:p>
          <a:p>
            <a:pPr>
              <a:lnSpc>
                <a:spcPct val="120000"/>
              </a:lnSpc>
              <a:buFont typeface="Wingdings" panose="05000000000000000000" pitchFamily="2" charset="2"/>
              <a:buChar char="q"/>
            </a:pPr>
            <a:r>
              <a:rPr lang="en-US" sz="1600" dirty="0"/>
              <a:t>Meet the </a:t>
            </a:r>
            <a:r>
              <a:rPr lang="en-US" sz="1600" dirty="0" smtClean="0"/>
              <a:t>experts (online – Zoom)</a:t>
            </a:r>
            <a:endParaRPr lang="en-US" sz="1600" dirty="0"/>
          </a:p>
          <a:p>
            <a:pPr lvl="1">
              <a:lnSpc>
                <a:spcPct val="120000"/>
              </a:lnSpc>
              <a:buFont typeface="Wingdings" panose="05000000000000000000" pitchFamily="2" charset="2"/>
              <a:buChar char="Ø"/>
            </a:pPr>
            <a:r>
              <a:rPr lang="en-US" sz="1400" b="1" i="1" dirty="0" smtClean="0"/>
              <a:t>CERN Health Insurance (CHIS)	</a:t>
            </a:r>
            <a:r>
              <a:rPr lang="en-US" sz="1400" dirty="0" smtClean="0"/>
              <a:t>Tuesday 4 October, 11.00 – 11.30</a:t>
            </a:r>
            <a:endParaRPr lang="en-US" sz="1400" dirty="0"/>
          </a:p>
          <a:p>
            <a:pPr lvl="1">
              <a:lnSpc>
                <a:spcPct val="120000"/>
              </a:lnSpc>
              <a:buFont typeface="Wingdings" panose="05000000000000000000" pitchFamily="2" charset="2"/>
              <a:buChar char="Ø"/>
            </a:pPr>
            <a:r>
              <a:rPr lang="en-US" sz="1400" b="1" i="1" dirty="0"/>
              <a:t>Legitimation </a:t>
            </a:r>
            <a:r>
              <a:rPr lang="en-US" sz="1400" b="1" i="1" dirty="0" smtClean="0"/>
              <a:t>cards		</a:t>
            </a:r>
            <a:r>
              <a:rPr lang="en-US" sz="1400" dirty="0" smtClean="0"/>
              <a:t>Tuesday </a:t>
            </a:r>
            <a:r>
              <a:rPr lang="en-US" sz="1400" dirty="0"/>
              <a:t>4 October</a:t>
            </a:r>
            <a:r>
              <a:rPr lang="en-US" sz="1400" dirty="0" smtClean="0"/>
              <a:t>, 11.30 </a:t>
            </a:r>
            <a:r>
              <a:rPr lang="en-US" sz="1400" dirty="0"/>
              <a:t>– </a:t>
            </a:r>
            <a:r>
              <a:rPr lang="en-US" sz="1400" dirty="0" smtClean="0"/>
              <a:t>12.00</a:t>
            </a:r>
            <a:endParaRPr lang="en-US" sz="1400" b="1" i="1" dirty="0"/>
          </a:p>
          <a:p>
            <a:pPr>
              <a:lnSpc>
                <a:spcPct val="120000"/>
              </a:lnSpc>
              <a:buFont typeface="Wingdings" panose="05000000000000000000" pitchFamily="2" charset="2"/>
              <a:buChar char="q"/>
            </a:pPr>
            <a:r>
              <a:rPr lang="en-US" sz="1600" dirty="0" smtClean="0"/>
              <a:t>More short sessions with experts (online – Zoom)</a:t>
            </a:r>
            <a:endParaRPr lang="en-US" sz="1600" dirty="0"/>
          </a:p>
          <a:p>
            <a:pPr lvl="1">
              <a:lnSpc>
                <a:spcPct val="120000"/>
              </a:lnSpc>
              <a:buFont typeface="Wingdings" panose="05000000000000000000" pitchFamily="2" charset="2"/>
              <a:buChar char="Ø"/>
            </a:pPr>
            <a:r>
              <a:rPr lang="en-US" sz="1400" b="1" i="1" dirty="0">
                <a:solidFill>
                  <a:srgbClr val="92D050"/>
                </a:solidFill>
              </a:rPr>
              <a:t>Computer security* </a:t>
            </a:r>
            <a:r>
              <a:rPr lang="en-US" sz="1400" b="1" i="1" dirty="0">
                <a:solidFill>
                  <a:srgbClr val="C00000"/>
                </a:solidFill>
              </a:rPr>
              <a:t>		</a:t>
            </a:r>
            <a:r>
              <a:rPr lang="en-US" sz="1400" dirty="0" smtClean="0"/>
              <a:t>Monday 10 October, </a:t>
            </a:r>
            <a:r>
              <a:rPr lang="en-US" sz="1400" dirty="0"/>
              <a:t>13.30 - 14.00</a:t>
            </a:r>
          </a:p>
          <a:p>
            <a:pPr lvl="1">
              <a:lnSpc>
                <a:spcPct val="120000"/>
              </a:lnSpc>
              <a:buFont typeface="Wingdings" panose="05000000000000000000" pitchFamily="2" charset="2"/>
              <a:buChar char="Ø"/>
            </a:pPr>
            <a:r>
              <a:rPr lang="en-US" sz="1400" b="1" i="1" dirty="0">
                <a:solidFill>
                  <a:srgbClr val="92D050"/>
                </a:solidFill>
              </a:rPr>
              <a:t>Pension Fund*</a:t>
            </a:r>
            <a:r>
              <a:rPr lang="en-US" sz="1400" b="1" i="1" dirty="0">
                <a:solidFill>
                  <a:srgbClr val="C00000"/>
                </a:solidFill>
              </a:rPr>
              <a:t>		</a:t>
            </a:r>
            <a:r>
              <a:rPr lang="en-US" sz="1400" dirty="0" smtClean="0"/>
              <a:t>Tuesday 11 October, </a:t>
            </a:r>
            <a:r>
              <a:rPr lang="en-US" sz="1400" dirty="0"/>
              <a:t>13.30 - 14.00</a:t>
            </a:r>
          </a:p>
          <a:p>
            <a:pPr>
              <a:lnSpc>
                <a:spcPct val="120000"/>
              </a:lnSpc>
              <a:buFont typeface="Wingdings" panose="05000000000000000000" pitchFamily="2" charset="2"/>
              <a:buChar char="q"/>
            </a:pPr>
            <a:r>
              <a:rPr lang="en-US" sz="1600" b="1" i="1" dirty="0">
                <a:solidFill>
                  <a:srgbClr val="C00000"/>
                </a:solidFill>
              </a:rPr>
              <a:t>Connecting the dots* 		</a:t>
            </a:r>
            <a:r>
              <a:rPr lang="en-US" sz="1400" dirty="0" smtClean="0"/>
              <a:t>Monday 28 November, </a:t>
            </a:r>
            <a:r>
              <a:rPr lang="en-US" sz="1400" dirty="0"/>
              <a:t>14.00 - </a:t>
            </a:r>
            <a:r>
              <a:rPr lang="en-US" sz="1400" dirty="0" smtClean="0"/>
              <a:t>18.00 register </a:t>
            </a:r>
            <a:r>
              <a:rPr lang="en-US" sz="1400" dirty="0" smtClean="0">
                <a:hlinkClick r:id="rId3"/>
              </a:rPr>
              <a:t>Learning Hub</a:t>
            </a:r>
            <a:endParaRPr lang="en-US" sz="1400" dirty="0"/>
          </a:p>
          <a:p>
            <a:pPr>
              <a:lnSpc>
                <a:spcPct val="120000"/>
              </a:lnSpc>
              <a:buFont typeface="Wingdings" panose="05000000000000000000" pitchFamily="2" charset="2"/>
              <a:buChar char="q"/>
            </a:pPr>
            <a:r>
              <a:rPr lang="en-US" sz="1600" b="1" i="1" dirty="0">
                <a:solidFill>
                  <a:srgbClr val="92D050"/>
                </a:solidFill>
              </a:rPr>
              <a:t>Collective induction session </a:t>
            </a:r>
            <a:r>
              <a:rPr lang="en-US" sz="1400" dirty="0"/>
              <a:t>or </a:t>
            </a:r>
            <a:r>
              <a:rPr lang="en-US" sz="1600" b="1" i="1" dirty="0">
                <a:solidFill>
                  <a:srgbClr val="92D050"/>
                </a:solidFill>
              </a:rPr>
              <a:t>I</a:t>
            </a:r>
            <a:r>
              <a:rPr lang="en-US" sz="1600" b="1" i="1" dirty="0" smtClean="0">
                <a:solidFill>
                  <a:srgbClr val="92D050"/>
                </a:solidFill>
              </a:rPr>
              <a:t>ndividual contact by HRA</a:t>
            </a:r>
            <a:endParaRPr lang="en-US" sz="1600" b="1" i="1" dirty="0">
              <a:solidFill>
                <a:srgbClr val="92D050"/>
              </a:solidFill>
            </a:endParaRPr>
          </a:p>
          <a:p>
            <a:pPr>
              <a:lnSpc>
                <a:spcPct val="120000"/>
              </a:lnSpc>
              <a:buFont typeface="Wingdings" panose="05000000000000000000" pitchFamily="2" charset="2"/>
              <a:buChar char="q"/>
            </a:pPr>
            <a:r>
              <a:rPr lang="en-US" sz="1600" b="1" i="1" dirty="0" smtClean="0">
                <a:solidFill>
                  <a:srgbClr val="C00000"/>
                </a:solidFill>
              </a:rPr>
              <a:t>Visit</a:t>
            </a:r>
            <a:r>
              <a:rPr lang="en-US" sz="1600" b="1" i="1" dirty="0">
                <a:solidFill>
                  <a:srgbClr val="C00000"/>
                </a:solidFill>
              </a:rPr>
              <a:t>*</a:t>
            </a:r>
            <a:r>
              <a:rPr lang="en-US" sz="1600" dirty="0"/>
              <a:t> of CERN installations – register via </a:t>
            </a:r>
            <a:r>
              <a:rPr lang="en-US" sz="1600" dirty="0" err="1">
                <a:hlinkClick r:id="rId4"/>
              </a:rPr>
              <a:t>Indico</a:t>
            </a:r>
            <a:endParaRPr lang="en-US" sz="1600" dirty="0"/>
          </a:p>
          <a:p>
            <a:pPr>
              <a:lnSpc>
                <a:spcPct val="120000"/>
              </a:lnSpc>
              <a:buFont typeface="Wingdings" panose="05000000000000000000" pitchFamily="2" charset="2"/>
              <a:buChar char="q"/>
            </a:pPr>
            <a:r>
              <a:rPr lang="en-US" sz="1600" b="1" i="1" dirty="0">
                <a:solidFill>
                  <a:srgbClr val="92D050"/>
                </a:solidFill>
              </a:rPr>
              <a:t>Spouse*</a:t>
            </a:r>
            <a:r>
              <a:rPr lang="en-US" sz="1600" dirty="0"/>
              <a:t> welcome session</a:t>
            </a:r>
            <a:endParaRPr lang="en-GB" sz="1600"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47</a:t>
            </a:fld>
            <a:endParaRPr lang="en-US" dirty="0"/>
          </a:p>
        </p:txBody>
      </p:sp>
      <p:sp>
        <p:nvSpPr>
          <p:cNvPr id="2" name="TextBox 1"/>
          <p:cNvSpPr txBox="1"/>
          <p:nvPr/>
        </p:nvSpPr>
        <p:spPr>
          <a:xfrm>
            <a:off x="7013848" y="3836280"/>
            <a:ext cx="2343055" cy="584775"/>
          </a:xfrm>
          <a:prstGeom prst="rect">
            <a:avLst/>
          </a:prstGeom>
          <a:noFill/>
        </p:spPr>
        <p:txBody>
          <a:bodyPr wrap="square" rtlCol="0">
            <a:spAutoFit/>
          </a:bodyPr>
          <a:lstStyle/>
          <a:p>
            <a:r>
              <a:rPr lang="en-US" sz="1600" i="1" dirty="0">
                <a:solidFill>
                  <a:srgbClr val="92D050"/>
                </a:solidFill>
              </a:rPr>
              <a:t>*</a:t>
            </a:r>
            <a:r>
              <a:rPr lang="en-GB" sz="1600" i="1" dirty="0">
                <a:solidFill>
                  <a:srgbClr val="92D050"/>
                </a:solidFill>
              </a:rPr>
              <a:t> You will be invited  </a:t>
            </a:r>
          </a:p>
          <a:p>
            <a:r>
              <a:rPr lang="en-GB" sz="1600" i="1" dirty="0">
                <a:solidFill>
                  <a:srgbClr val="C00000"/>
                </a:solidFill>
              </a:rPr>
              <a:t>* You need to register</a:t>
            </a:r>
          </a:p>
        </p:txBody>
      </p:sp>
      <p:sp>
        <p:nvSpPr>
          <p:cNvPr id="4" name="Right Brace 3"/>
          <p:cNvSpPr/>
          <p:nvPr/>
        </p:nvSpPr>
        <p:spPr>
          <a:xfrm>
            <a:off x="6716728" y="995085"/>
            <a:ext cx="354724" cy="1181397"/>
          </a:xfrm>
          <a:prstGeom prst="righ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en-GB"/>
          </a:p>
        </p:txBody>
      </p:sp>
      <p:sp>
        <p:nvSpPr>
          <p:cNvPr id="8" name="TextBox 7"/>
          <p:cNvSpPr txBox="1"/>
          <p:nvPr/>
        </p:nvSpPr>
        <p:spPr>
          <a:xfrm>
            <a:off x="6976929" y="1306549"/>
            <a:ext cx="2343055" cy="523220"/>
          </a:xfrm>
          <a:prstGeom prst="rect">
            <a:avLst/>
          </a:prstGeom>
          <a:noFill/>
        </p:spPr>
        <p:txBody>
          <a:bodyPr wrap="square" rtlCol="0">
            <a:spAutoFit/>
          </a:bodyPr>
          <a:lstStyle/>
          <a:p>
            <a:r>
              <a:rPr lang="en-US" sz="1400" dirty="0"/>
              <a:t>Part of </a:t>
            </a:r>
            <a:r>
              <a:rPr lang="en-US" sz="1400" dirty="0" smtClean="0"/>
              <a:t>Welcome session</a:t>
            </a:r>
            <a:endParaRPr lang="en-US" sz="1400" dirty="0"/>
          </a:p>
          <a:p>
            <a:r>
              <a:rPr lang="en-US" sz="1400" dirty="0">
                <a:solidFill>
                  <a:srgbClr val="C00000"/>
                </a:solidFill>
              </a:rPr>
              <a:t>see</a:t>
            </a:r>
            <a:r>
              <a:rPr lang="en-US" sz="1400" dirty="0"/>
              <a:t> </a:t>
            </a:r>
            <a:r>
              <a:rPr lang="en-US" sz="1400" dirty="0" err="1">
                <a:hlinkClick r:id="rId5"/>
              </a:rPr>
              <a:t>Indico</a:t>
            </a:r>
            <a:endParaRPr lang="en-GB" sz="1400" dirty="0"/>
          </a:p>
        </p:txBody>
      </p:sp>
    </p:spTree>
    <p:extLst>
      <p:ext uri="{BB962C8B-B14F-4D97-AF65-F5344CB8AC3E}">
        <p14:creationId xmlns:p14="http://schemas.microsoft.com/office/powerpoint/2010/main" val="3267032780"/>
      </p:ext>
    </p:extLst>
  </p:cSld>
  <p:clrMapOvr>
    <a:masterClrMapping/>
  </p:clrMapOvr>
  <p:transition spd="slow">
    <p:push dir="u"/>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816" y="1646915"/>
            <a:ext cx="8265984" cy="1369772"/>
          </a:xfrm>
        </p:spPr>
        <p:txBody>
          <a:bodyPr>
            <a:normAutofit/>
          </a:bodyPr>
          <a:lstStyle/>
          <a:p>
            <a:r>
              <a:rPr lang="en-US" sz="4400" dirty="0"/>
              <a:t>Before joining your Department</a:t>
            </a:r>
            <a:endParaRPr lang="en-GB" sz="4400"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48</a:t>
            </a:fld>
            <a:endParaRPr lang="en-US" dirty="0"/>
          </a:p>
        </p:txBody>
      </p:sp>
    </p:spTree>
    <p:extLst>
      <p:ext uri="{BB962C8B-B14F-4D97-AF65-F5344CB8AC3E}">
        <p14:creationId xmlns:p14="http://schemas.microsoft.com/office/powerpoint/2010/main" val="321878908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025055" y="1058349"/>
          <a:ext cx="6169819" cy="35004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p:cNvPicPr>
            <a:picLocks noChangeAspect="1"/>
          </p:cNvPicPr>
          <p:nvPr/>
        </p:nvPicPr>
        <p:blipFill>
          <a:blip r:embed="rId8"/>
          <a:stretch>
            <a:fillRect/>
          </a:stretch>
        </p:blipFill>
        <p:spPr>
          <a:xfrm>
            <a:off x="3078524" y="99228"/>
            <a:ext cx="1111092" cy="736156"/>
          </a:xfrm>
          <a:prstGeom prst="rect">
            <a:avLst/>
          </a:prstGeom>
        </p:spPr>
      </p:pic>
      <p:sp>
        <p:nvSpPr>
          <p:cNvPr id="10" name="Rounded Rectangle 4"/>
          <p:cNvSpPr txBox="1"/>
          <p:nvPr/>
        </p:nvSpPr>
        <p:spPr>
          <a:xfrm>
            <a:off x="1188314" y="192910"/>
            <a:ext cx="1418835" cy="548792"/>
          </a:xfrm>
          <a:prstGeom prst="rect">
            <a:avLst/>
          </a:prstGeom>
          <a:solidFill>
            <a:schemeClr val="tx1">
              <a:lumMod val="40000"/>
              <a:lumOff val="60000"/>
            </a:schemeClr>
          </a:solidFill>
          <a:ln>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400" dirty="0"/>
              <a:t>Director General</a:t>
            </a:r>
          </a:p>
        </p:txBody>
      </p:sp>
      <p:sp>
        <p:nvSpPr>
          <p:cNvPr id="11" name="Rounded Rectangle 4"/>
          <p:cNvSpPr txBox="1"/>
          <p:nvPr/>
        </p:nvSpPr>
        <p:spPr>
          <a:xfrm>
            <a:off x="4735863" y="109780"/>
            <a:ext cx="2122139" cy="160922"/>
          </a:xfrm>
          <a:prstGeom prst="rect">
            <a:avLst/>
          </a:prstGeom>
          <a:solidFill>
            <a:schemeClr val="tx1">
              <a:lumMod val="40000"/>
              <a:lumOff val="60000"/>
            </a:schemeClr>
          </a:solidFill>
          <a:ln w="3175">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200" dirty="0"/>
              <a:t>Health, Safety &amp; Environment</a:t>
            </a:r>
          </a:p>
        </p:txBody>
      </p:sp>
      <p:cxnSp>
        <p:nvCxnSpPr>
          <p:cNvPr id="21" name="Straight Connector 20"/>
          <p:cNvCxnSpPr>
            <a:stCxn id="10" idx="3"/>
            <a:endCxn id="5" idx="1"/>
          </p:cNvCxnSpPr>
          <p:nvPr/>
        </p:nvCxnSpPr>
        <p:spPr>
          <a:xfrm>
            <a:off x="2607149" y="467306"/>
            <a:ext cx="471375"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4197984" y="467305"/>
            <a:ext cx="471375" cy="1"/>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V="1">
            <a:off x="1910056" y="951097"/>
            <a:ext cx="4492004" cy="17511"/>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3634070" y="852010"/>
            <a:ext cx="0" cy="181304"/>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1910056" y="959410"/>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3630038" y="952423"/>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4880386" y="961524"/>
            <a:ext cx="0" cy="82217"/>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6402060" y="952422"/>
            <a:ext cx="0" cy="82217"/>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 name="Slide Number Placeholder 1"/>
          <p:cNvSpPr>
            <a:spLocks noGrp="1"/>
          </p:cNvSpPr>
          <p:nvPr>
            <p:ph type="sldNum" sz="quarter" idx="10"/>
          </p:nvPr>
        </p:nvSpPr>
        <p:spPr/>
        <p:txBody>
          <a:bodyPr/>
          <a:lstStyle/>
          <a:p>
            <a:r>
              <a:rPr lang="en-US" dirty="0"/>
              <a:t>36</a:t>
            </a:r>
          </a:p>
        </p:txBody>
      </p:sp>
      <p:sp>
        <p:nvSpPr>
          <p:cNvPr id="6" name="TextBox 5"/>
          <p:cNvSpPr txBox="1"/>
          <p:nvPr/>
        </p:nvSpPr>
        <p:spPr>
          <a:xfrm>
            <a:off x="4304933" y="3132308"/>
            <a:ext cx="724267" cy="369332"/>
          </a:xfrm>
          <a:prstGeom prst="rect">
            <a:avLst/>
          </a:prstGeom>
          <a:noFill/>
        </p:spPr>
        <p:txBody>
          <a:bodyPr wrap="square" rtlCol="0">
            <a:spAutoFit/>
          </a:bodyPr>
          <a:lstStyle/>
          <a:p>
            <a:endParaRPr lang="en-GB" dirty="0"/>
          </a:p>
        </p:txBody>
      </p:sp>
      <p:sp>
        <p:nvSpPr>
          <p:cNvPr id="48" name="Rounded Rectangle 47"/>
          <p:cNvSpPr/>
          <p:nvPr/>
        </p:nvSpPr>
        <p:spPr>
          <a:xfrm>
            <a:off x="7374706" y="1132267"/>
            <a:ext cx="1395221" cy="666137"/>
          </a:xfrm>
          <a:prstGeom prst="roundRect">
            <a:avLst/>
          </a:prstGeom>
          <a:solidFill>
            <a:srgbClr val="CCECFF"/>
          </a:solidFill>
          <a:ln w="47625" cmpd="dbl">
            <a:solidFill>
              <a:srgbClr val="10428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900" dirty="0">
                <a:solidFill>
                  <a:srgbClr val="0B387C"/>
                </a:solidFill>
              </a:rPr>
              <a:t>Sector</a:t>
            </a:r>
            <a:endParaRPr lang="en-GB" sz="2900" dirty="0">
              <a:solidFill>
                <a:srgbClr val="0B387C"/>
              </a:solidFill>
            </a:endParaRPr>
          </a:p>
        </p:txBody>
      </p:sp>
      <p:sp>
        <p:nvSpPr>
          <p:cNvPr id="50" name="Rectangle 49"/>
          <p:cNvSpPr/>
          <p:nvPr/>
        </p:nvSpPr>
        <p:spPr>
          <a:xfrm>
            <a:off x="7323900" y="467305"/>
            <a:ext cx="1385565" cy="365840"/>
          </a:xfrm>
          <a:prstGeom prst="rect">
            <a:avLst/>
          </a:prstGeom>
          <a:solidFill>
            <a:schemeClr val="tx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t>UNIT</a:t>
            </a:r>
            <a:endParaRPr lang="en-GB" sz="2400" dirty="0"/>
          </a:p>
        </p:txBody>
      </p:sp>
      <p:grpSp>
        <p:nvGrpSpPr>
          <p:cNvPr id="51" name="Group 50"/>
          <p:cNvGrpSpPr/>
          <p:nvPr/>
        </p:nvGrpSpPr>
        <p:grpSpPr>
          <a:xfrm>
            <a:off x="7280877" y="2092255"/>
            <a:ext cx="1522415" cy="582939"/>
            <a:chOff x="4921168" y="2187423"/>
            <a:chExt cx="932703" cy="582939"/>
          </a:xfrm>
        </p:grpSpPr>
        <p:sp>
          <p:nvSpPr>
            <p:cNvPr id="52" name="Rounded Rectangle 51"/>
            <p:cNvSpPr/>
            <p:nvPr/>
          </p:nvSpPr>
          <p:spPr>
            <a:xfrm>
              <a:off x="4921168" y="2187423"/>
              <a:ext cx="932703" cy="582939"/>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53" name="Rounded Rectangle 4"/>
            <p:cNvSpPr txBox="1"/>
            <p:nvPr/>
          </p:nvSpPr>
          <p:spPr>
            <a:xfrm>
              <a:off x="4938242" y="2204497"/>
              <a:ext cx="898555" cy="54879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38100" rIns="57150" bIns="38100" numCol="1" spcCol="1270" anchor="ctr" anchorCtr="0">
              <a:noAutofit/>
            </a:bodyPr>
            <a:lstStyle/>
            <a:p>
              <a:pPr lvl="0" algn="ctr" defTabSz="1333500">
                <a:lnSpc>
                  <a:spcPct val="90000"/>
                </a:lnSpc>
                <a:spcBef>
                  <a:spcPct val="0"/>
                </a:spcBef>
                <a:spcAft>
                  <a:spcPct val="35000"/>
                </a:spcAft>
              </a:pPr>
              <a:r>
                <a:rPr lang="en-US" sz="2000" kern="1200" dirty="0"/>
                <a:t>Department</a:t>
              </a:r>
            </a:p>
          </p:txBody>
        </p:sp>
      </p:grpSp>
      <p:sp>
        <p:nvSpPr>
          <p:cNvPr id="54" name="Rounded Rectangle 4"/>
          <p:cNvSpPr txBox="1"/>
          <p:nvPr/>
        </p:nvSpPr>
        <p:spPr>
          <a:xfrm>
            <a:off x="4738629" y="303747"/>
            <a:ext cx="2122139" cy="160922"/>
          </a:xfrm>
          <a:prstGeom prst="rect">
            <a:avLst/>
          </a:prstGeom>
          <a:solidFill>
            <a:schemeClr val="tx1">
              <a:lumMod val="40000"/>
              <a:lumOff val="60000"/>
            </a:schemeClr>
          </a:solidFill>
          <a:ln w="3175">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200" dirty="0"/>
              <a:t>Internal Audit</a:t>
            </a:r>
          </a:p>
        </p:txBody>
      </p:sp>
      <p:sp>
        <p:nvSpPr>
          <p:cNvPr id="55" name="Rounded Rectangle 4"/>
          <p:cNvSpPr txBox="1"/>
          <p:nvPr/>
        </p:nvSpPr>
        <p:spPr>
          <a:xfrm>
            <a:off x="4730322" y="494939"/>
            <a:ext cx="2122139" cy="160922"/>
          </a:xfrm>
          <a:prstGeom prst="rect">
            <a:avLst/>
          </a:prstGeom>
          <a:solidFill>
            <a:schemeClr val="tx1">
              <a:lumMod val="40000"/>
              <a:lumOff val="60000"/>
            </a:schemeClr>
          </a:solidFill>
          <a:ln w="3175">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200" dirty="0"/>
              <a:t>Legal Service</a:t>
            </a:r>
          </a:p>
        </p:txBody>
      </p:sp>
      <p:sp>
        <p:nvSpPr>
          <p:cNvPr id="56" name="Rounded Rectangle 4"/>
          <p:cNvSpPr txBox="1"/>
          <p:nvPr/>
        </p:nvSpPr>
        <p:spPr>
          <a:xfrm>
            <a:off x="4727550" y="691676"/>
            <a:ext cx="2122139" cy="160922"/>
          </a:xfrm>
          <a:prstGeom prst="rect">
            <a:avLst/>
          </a:prstGeom>
          <a:solidFill>
            <a:schemeClr val="tx1">
              <a:lumMod val="40000"/>
              <a:lumOff val="60000"/>
            </a:schemeClr>
          </a:solidFill>
          <a:ln w="3175">
            <a:solidFill>
              <a:schemeClr val="accent3"/>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900" dirty="0"/>
              <a:t>Translation, Minutes &amp; Council support</a:t>
            </a:r>
          </a:p>
        </p:txBody>
      </p:sp>
      <p:sp>
        <p:nvSpPr>
          <p:cNvPr id="7" name="Rectangle 6"/>
          <p:cNvSpPr/>
          <p:nvPr/>
        </p:nvSpPr>
        <p:spPr>
          <a:xfrm>
            <a:off x="4669359" y="54801"/>
            <a:ext cx="2263456" cy="831590"/>
          </a:xfrm>
          <a:prstGeom prst="rect">
            <a:avLst/>
          </a:prstGeom>
          <a:no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TextBox 11"/>
          <p:cNvSpPr txBox="1"/>
          <p:nvPr/>
        </p:nvSpPr>
        <p:spPr>
          <a:xfrm>
            <a:off x="4539565" y="1798404"/>
            <a:ext cx="1155469" cy="553998"/>
          </a:xfrm>
          <a:prstGeom prst="rect">
            <a:avLst/>
          </a:prstGeom>
          <a:noFill/>
        </p:spPr>
        <p:txBody>
          <a:bodyPr wrap="square" rtlCol="0">
            <a:spAutoFit/>
          </a:bodyPr>
          <a:lstStyle/>
          <a:p>
            <a:r>
              <a:rPr lang="fr-CH" sz="1000" i="1" dirty="0" err="1"/>
              <a:t>Diplomatic</a:t>
            </a:r>
            <a:r>
              <a:rPr lang="fr-CH" sz="1000" i="1" dirty="0"/>
              <a:t> &amp; </a:t>
            </a:r>
            <a:r>
              <a:rPr lang="fr-CH" sz="1000" i="1" dirty="0" err="1"/>
              <a:t>Stakeholder</a:t>
            </a:r>
            <a:r>
              <a:rPr lang="fr-CH" sz="1000" i="1" dirty="0"/>
              <a:t> Relations</a:t>
            </a:r>
            <a:endParaRPr lang="en-GB" sz="1000" i="1" dirty="0"/>
          </a:p>
        </p:txBody>
      </p:sp>
      <p:sp>
        <p:nvSpPr>
          <p:cNvPr id="57" name="TextBox 56"/>
          <p:cNvSpPr txBox="1"/>
          <p:nvPr/>
        </p:nvSpPr>
        <p:spPr>
          <a:xfrm>
            <a:off x="4506312" y="2524360"/>
            <a:ext cx="1155469" cy="553998"/>
          </a:xfrm>
          <a:prstGeom prst="rect">
            <a:avLst/>
          </a:prstGeom>
          <a:noFill/>
        </p:spPr>
        <p:txBody>
          <a:bodyPr wrap="square" rtlCol="0">
            <a:spAutoFit/>
          </a:bodyPr>
          <a:lstStyle/>
          <a:p>
            <a:r>
              <a:rPr lang="fr-CH" sz="900" i="1" dirty="0"/>
              <a:t>E</a:t>
            </a:r>
            <a:r>
              <a:rPr lang="fr-CH" sz="1000" i="1" dirty="0"/>
              <a:t>ducation, </a:t>
            </a:r>
            <a:r>
              <a:rPr lang="fr-CH" sz="900" i="1" dirty="0"/>
              <a:t>C</a:t>
            </a:r>
            <a:r>
              <a:rPr lang="fr-CH" sz="1000" i="1" dirty="0"/>
              <a:t>ommunication, </a:t>
            </a:r>
            <a:r>
              <a:rPr lang="fr-CH" sz="900" i="1" dirty="0" err="1"/>
              <a:t>O</a:t>
            </a:r>
            <a:r>
              <a:rPr lang="fr-CH" sz="1000" i="1" dirty="0" err="1"/>
              <a:t>utreach</a:t>
            </a:r>
            <a:endParaRPr lang="en-GB" sz="1000" i="1" dirty="0"/>
          </a:p>
        </p:txBody>
      </p:sp>
      <p:sp>
        <p:nvSpPr>
          <p:cNvPr id="3" name="Hexagon 2"/>
          <p:cNvSpPr/>
          <p:nvPr/>
        </p:nvSpPr>
        <p:spPr>
          <a:xfrm>
            <a:off x="7451880" y="2933079"/>
            <a:ext cx="1180407" cy="665018"/>
          </a:xfrm>
          <a:prstGeom prst="hexagon">
            <a:avLst/>
          </a:prstGeom>
          <a:noFill/>
          <a:ln w="19050">
            <a:solidFill>
              <a:srgbClr val="0055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chemeClr val="tx1"/>
              </a:solidFill>
              <a:effectLst>
                <a:outerShdw blurRad="38100" dist="19050" dir="2700000" algn="tl" rotWithShape="0">
                  <a:schemeClr val="dk1">
                    <a:alpha val="40000"/>
                  </a:schemeClr>
                </a:outerShdw>
              </a:effectLst>
            </a:endParaRPr>
          </a:p>
        </p:txBody>
      </p:sp>
      <p:sp>
        <p:nvSpPr>
          <p:cNvPr id="8" name="Rectangle 7"/>
          <p:cNvSpPr/>
          <p:nvPr/>
        </p:nvSpPr>
        <p:spPr>
          <a:xfrm>
            <a:off x="7664415" y="3096311"/>
            <a:ext cx="755335" cy="338554"/>
          </a:xfrm>
          <a:prstGeom prst="rect">
            <a:avLst/>
          </a:prstGeom>
        </p:spPr>
        <p:txBody>
          <a:bodyPr wrap="none">
            <a:spAutoFit/>
          </a:bodyPr>
          <a:lstStyle/>
          <a:p>
            <a:r>
              <a:rPr lang="fr-CH" sz="1600" i="1" dirty="0"/>
              <a:t>Group</a:t>
            </a:r>
            <a:endParaRPr lang="en-GB" sz="1600" i="1" dirty="0"/>
          </a:p>
        </p:txBody>
      </p:sp>
    </p:spTree>
    <p:extLst>
      <p:ext uri="{BB962C8B-B14F-4D97-AF65-F5344CB8AC3E}">
        <p14:creationId xmlns:p14="http://schemas.microsoft.com/office/powerpoint/2010/main" val="2201849443"/>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a:t>Logistics - language</a:t>
            </a:r>
          </a:p>
        </p:txBody>
      </p:sp>
      <p:sp>
        <p:nvSpPr>
          <p:cNvPr id="4" name="Slide Number Placeholder 3"/>
          <p:cNvSpPr>
            <a:spLocks noGrp="1"/>
          </p:cNvSpPr>
          <p:nvPr>
            <p:ph type="sldNum" sz="quarter" idx="10"/>
          </p:nvPr>
        </p:nvSpPr>
        <p:spPr/>
        <p:txBody>
          <a:bodyPr/>
          <a:lstStyle/>
          <a:p>
            <a:fld id="{17918391-D411-FE40-AAD7-861AE5233E0E}" type="slidenum">
              <a:rPr lang="en-US" smtClean="0"/>
              <a:pPr/>
              <a:t>5</a:t>
            </a:fld>
            <a:endParaRPr lang="en-US" dirty="0"/>
          </a:p>
        </p:txBody>
      </p:sp>
      <p:pic>
        <p:nvPicPr>
          <p:cNvPr id="6" name="Picture 12" descr="RÃ©sultat de recherche d'images pour &quot;french english logo&quot;"/>
          <p:cNvPicPr>
            <a:picLocks noChangeAspect="1" noChangeArrowheads="1"/>
          </p:cNvPicPr>
          <p:nvPr/>
        </p:nvPicPr>
        <p:blipFill rotWithShape="1">
          <a:blip r:embed="rId3">
            <a:extLst>
              <a:ext uri="{28A0092B-C50C-407E-A947-70E740481C1C}">
                <a14:useLocalDpi xmlns:a14="http://schemas.microsoft.com/office/drawing/2010/main" val="0"/>
              </a:ext>
            </a:extLst>
          </a:blip>
          <a:srcRect l="636" t="15008" r="-636" b="12952"/>
          <a:stretch/>
        </p:blipFill>
        <p:spPr bwMode="auto">
          <a:xfrm>
            <a:off x="3043171" y="1594308"/>
            <a:ext cx="2939885" cy="1586367"/>
          </a:xfrm>
          <a:prstGeom prst="rect">
            <a:avLst/>
          </a:prstGeom>
          <a:noFill/>
          <a:extLst>
            <a:ext uri="{909E8E84-426E-40DD-AFC4-6F175D3DCCD1}">
              <a14:hiddenFill xmlns:a14="http://schemas.microsoft.com/office/drawing/2010/main">
                <a:solidFill>
                  <a:srgbClr val="FFFFFF"/>
                </a:solidFill>
              </a14:hiddenFill>
            </a:ext>
          </a:extLst>
        </p:spPr>
      </p:pic>
      <p:pic>
        <p:nvPicPr>
          <p:cNvPr id="8" name="Content Placeholder 7"/>
          <p:cNvPicPr>
            <a:picLocks noGrp="1" noChangeAspect="1"/>
          </p:cNvPicPr>
          <p:nvPr>
            <p:ph idx="1"/>
          </p:nvPr>
        </p:nvPicPr>
        <p:blipFill>
          <a:blip r:embed="rId4"/>
          <a:stretch>
            <a:fillRect/>
          </a:stretch>
        </p:blipFill>
        <p:spPr>
          <a:xfrm>
            <a:off x="316352" y="1888599"/>
            <a:ext cx="2523643" cy="2505222"/>
          </a:xfrm>
          <a:prstGeom prst="rect">
            <a:avLst/>
          </a:prstGeom>
        </p:spPr>
      </p:pic>
      <p:sp>
        <p:nvSpPr>
          <p:cNvPr id="9" name="TextBox 8"/>
          <p:cNvSpPr txBox="1"/>
          <p:nvPr/>
        </p:nvSpPr>
        <p:spPr>
          <a:xfrm>
            <a:off x="339351" y="978856"/>
            <a:ext cx="2821606" cy="738664"/>
          </a:xfrm>
          <a:prstGeom prst="rect">
            <a:avLst/>
          </a:prstGeom>
          <a:noFill/>
        </p:spPr>
        <p:txBody>
          <a:bodyPr wrap="none" rtlCol="0">
            <a:spAutoFit/>
          </a:bodyPr>
          <a:lstStyle/>
          <a:p>
            <a:r>
              <a:rPr lang="en-GB" sz="2400" dirty="0"/>
              <a:t>Classroom courses</a:t>
            </a:r>
            <a:br>
              <a:rPr lang="en-GB" sz="2400" dirty="0"/>
            </a:br>
            <a:r>
              <a:rPr lang="en-GB" dirty="0">
                <a:hlinkClick r:id="rId5" action="ppaction://hlinkfile"/>
              </a:rPr>
              <a:t>cern.ch/</a:t>
            </a:r>
            <a:r>
              <a:rPr lang="en-GB" dirty="0" err="1">
                <a:hlinkClick r:id="rId5" action="ppaction://hlinkfile"/>
              </a:rPr>
              <a:t>learninghub</a:t>
            </a:r>
            <a:endParaRPr lang="en-GB" dirty="0"/>
          </a:p>
        </p:txBody>
      </p:sp>
      <p:sp>
        <p:nvSpPr>
          <p:cNvPr id="10" name="TextBox 9"/>
          <p:cNvSpPr txBox="1"/>
          <p:nvPr/>
        </p:nvSpPr>
        <p:spPr>
          <a:xfrm>
            <a:off x="6422051" y="978856"/>
            <a:ext cx="2458943" cy="1846659"/>
          </a:xfrm>
          <a:prstGeom prst="rect">
            <a:avLst/>
          </a:prstGeom>
          <a:noFill/>
        </p:spPr>
        <p:txBody>
          <a:bodyPr wrap="none" rtlCol="0">
            <a:spAutoFit/>
          </a:bodyPr>
          <a:lstStyle/>
          <a:p>
            <a:r>
              <a:rPr lang="en-GB" sz="2400" dirty="0"/>
              <a:t>Tandem</a:t>
            </a:r>
            <a:br>
              <a:rPr lang="en-GB" sz="2400" dirty="0"/>
            </a:br>
            <a:r>
              <a:rPr lang="en-GB" dirty="0">
                <a:hlinkClick r:id="rId6"/>
              </a:rPr>
              <a:t>link</a:t>
            </a:r>
            <a:endParaRPr lang="en-GB" dirty="0"/>
          </a:p>
          <a:p>
            <a:endParaRPr lang="en-GB" dirty="0"/>
          </a:p>
          <a:p>
            <a:r>
              <a:rPr lang="en-GB" dirty="0"/>
              <a:t>Find a partner</a:t>
            </a:r>
          </a:p>
          <a:p>
            <a:r>
              <a:rPr lang="en-GB" dirty="0"/>
              <a:t>to practice speaking</a:t>
            </a:r>
          </a:p>
          <a:p>
            <a:r>
              <a:rPr lang="en-GB" dirty="0"/>
              <a:t>each other’s language</a:t>
            </a:r>
          </a:p>
        </p:txBody>
      </p:sp>
      <p:pic>
        <p:nvPicPr>
          <p:cNvPr id="2" name="Picture 1"/>
          <p:cNvPicPr>
            <a:picLocks noChangeAspect="1"/>
          </p:cNvPicPr>
          <p:nvPr/>
        </p:nvPicPr>
        <p:blipFill>
          <a:blip r:embed="rId7"/>
          <a:stretch>
            <a:fillRect/>
          </a:stretch>
        </p:blipFill>
        <p:spPr>
          <a:xfrm>
            <a:off x="6643302" y="2736959"/>
            <a:ext cx="1670449" cy="1670449"/>
          </a:xfrm>
          <a:prstGeom prst="rect">
            <a:avLst/>
          </a:prstGeom>
        </p:spPr>
      </p:pic>
    </p:spTree>
    <p:extLst>
      <p:ext uri="{BB962C8B-B14F-4D97-AF65-F5344CB8AC3E}">
        <p14:creationId xmlns:p14="http://schemas.microsoft.com/office/powerpoint/2010/main" val="3669931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025055" y="1058349"/>
          <a:ext cx="6169819" cy="35004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p:cNvPicPr>
            <a:picLocks noChangeAspect="1"/>
          </p:cNvPicPr>
          <p:nvPr/>
        </p:nvPicPr>
        <p:blipFill>
          <a:blip r:embed="rId8"/>
          <a:stretch>
            <a:fillRect/>
          </a:stretch>
        </p:blipFill>
        <p:spPr>
          <a:xfrm>
            <a:off x="3078524" y="99228"/>
            <a:ext cx="1111092" cy="736156"/>
          </a:xfrm>
          <a:prstGeom prst="rect">
            <a:avLst/>
          </a:prstGeom>
        </p:spPr>
      </p:pic>
      <p:sp>
        <p:nvSpPr>
          <p:cNvPr id="10" name="Rounded Rectangle 4"/>
          <p:cNvSpPr txBox="1"/>
          <p:nvPr/>
        </p:nvSpPr>
        <p:spPr>
          <a:xfrm>
            <a:off x="1188314" y="192910"/>
            <a:ext cx="1418835" cy="548792"/>
          </a:xfrm>
          <a:prstGeom prst="rect">
            <a:avLst/>
          </a:prstGeom>
          <a:solidFill>
            <a:schemeClr val="tx1">
              <a:lumMod val="40000"/>
              <a:lumOff val="60000"/>
            </a:schemeClr>
          </a:solidFill>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2400" dirty="0"/>
              <a:t>DG</a:t>
            </a:r>
          </a:p>
        </p:txBody>
      </p:sp>
      <p:sp>
        <p:nvSpPr>
          <p:cNvPr id="11" name="Rounded Rectangle 4"/>
          <p:cNvSpPr txBox="1"/>
          <p:nvPr/>
        </p:nvSpPr>
        <p:spPr>
          <a:xfrm>
            <a:off x="4669359" y="192910"/>
            <a:ext cx="1497013" cy="548792"/>
          </a:xfrm>
          <a:prstGeom prst="rect">
            <a:avLst/>
          </a:prstGeom>
          <a:solidFill>
            <a:schemeClr val="tx1">
              <a:lumMod val="40000"/>
              <a:lumOff val="60000"/>
            </a:schemeClr>
          </a:solidFill>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2400" dirty="0"/>
              <a:t>HSE</a:t>
            </a:r>
          </a:p>
        </p:txBody>
      </p:sp>
      <p:cxnSp>
        <p:nvCxnSpPr>
          <p:cNvPr id="21" name="Straight Connector 20"/>
          <p:cNvCxnSpPr>
            <a:stCxn id="10" idx="3"/>
            <a:endCxn id="5" idx="1"/>
          </p:cNvCxnSpPr>
          <p:nvPr/>
        </p:nvCxnSpPr>
        <p:spPr>
          <a:xfrm>
            <a:off x="2607149" y="467306"/>
            <a:ext cx="471375"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4197984" y="467305"/>
            <a:ext cx="471375" cy="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V="1">
            <a:off x="1910056" y="951097"/>
            <a:ext cx="4492004" cy="1751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a:stCxn id="5" idx="2"/>
          </p:cNvCxnSpPr>
          <p:nvPr/>
        </p:nvCxnSpPr>
        <p:spPr>
          <a:xfrm>
            <a:off x="3634070" y="835384"/>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1910056" y="951097"/>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3630038" y="977362"/>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4880386" y="969837"/>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6402060" y="977361"/>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 name="Slide Number Placeholder 1"/>
          <p:cNvSpPr>
            <a:spLocks noGrp="1"/>
          </p:cNvSpPr>
          <p:nvPr>
            <p:ph type="sldNum" sz="quarter" idx="10"/>
          </p:nvPr>
        </p:nvSpPr>
        <p:spPr/>
        <p:txBody>
          <a:bodyPr/>
          <a:lstStyle/>
          <a:p>
            <a:r>
              <a:rPr lang="en-US" dirty="0"/>
              <a:t>36</a:t>
            </a:r>
          </a:p>
        </p:txBody>
      </p:sp>
      <p:sp>
        <p:nvSpPr>
          <p:cNvPr id="3" name="TextBox 2"/>
          <p:cNvSpPr txBox="1"/>
          <p:nvPr/>
        </p:nvSpPr>
        <p:spPr>
          <a:xfrm>
            <a:off x="4230634" y="1452398"/>
            <a:ext cx="1187231" cy="215444"/>
          </a:xfrm>
          <a:prstGeom prst="rect">
            <a:avLst/>
          </a:prstGeom>
          <a:noFill/>
        </p:spPr>
        <p:txBody>
          <a:bodyPr wrap="square" rtlCol="0">
            <a:spAutoFit/>
          </a:bodyPr>
          <a:lstStyle/>
          <a:p>
            <a:r>
              <a:rPr lang="fr-CH" sz="800" dirty="0"/>
              <a:t>Charlotte Warakaulle</a:t>
            </a:r>
            <a:endParaRPr lang="en-GB" sz="800" dirty="0"/>
          </a:p>
        </p:txBody>
      </p:sp>
      <p:sp>
        <p:nvSpPr>
          <p:cNvPr id="19" name="TextBox 18"/>
          <p:cNvSpPr txBox="1"/>
          <p:nvPr/>
        </p:nvSpPr>
        <p:spPr>
          <a:xfrm>
            <a:off x="3002385" y="1449158"/>
            <a:ext cx="1187231" cy="215444"/>
          </a:xfrm>
          <a:prstGeom prst="rect">
            <a:avLst/>
          </a:prstGeom>
          <a:noFill/>
        </p:spPr>
        <p:txBody>
          <a:bodyPr wrap="square" rtlCol="0">
            <a:spAutoFit/>
          </a:bodyPr>
          <a:lstStyle/>
          <a:p>
            <a:r>
              <a:rPr lang="fr-CH" sz="800" dirty="0"/>
              <a:t>Raphael Bello</a:t>
            </a:r>
            <a:endParaRPr lang="en-GB" sz="800" dirty="0"/>
          </a:p>
        </p:txBody>
      </p:sp>
      <p:sp>
        <p:nvSpPr>
          <p:cNvPr id="20" name="TextBox 19"/>
          <p:cNvSpPr txBox="1"/>
          <p:nvPr/>
        </p:nvSpPr>
        <p:spPr>
          <a:xfrm>
            <a:off x="5910694" y="1465336"/>
            <a:ext cx="1187231" cy="215444"/>
          </a:xfrm>
          <a:prstGeom prst="rect">
            <a:avLst/>
          </a:prstGeom>
          <a:noFill/>
        </p:spPr>
        <p:txBody>
          <a:bodyPr wrap="square" rtlCol="0">
            <a:spAutoFit/>
          </a:bodyPr>
          <a:lstStyle/>
          <a:p>
            <a:r>
              <a:rPr lang="fr-CH" sz="800" dirty="0"/>
              <a:t>Joachim </a:t>
            </a:r>
            <a:r>
              <a:rPr lang="fr-CH" sz="800" dirty="0" err="1"/>
              <a:t>Mnich</a:t>
            </a:r>
            <a:endParaRPr lang="en-GB" sz="800" dirty="0"/>
          </a:p>
        </p:txBody>
      </p:sp>
      <p:sp>
        <p:nvSpPr>
          <p:cNvPr id="28" name="TextBox 27"/>
          <p:cNvSpPr txBox="1"/>
          <p:nvPr/>
        </p:nvSpPr>
        <p:spPr>
          <a:xfrm>
            <a:off x="1568739" y="1452398"/>
            <a:ext cx="1187231" cy="215444"/>
          </a:xfrm>
          <a:prstGeom prst="rect">
            <a:avLst/>
          </a:prstGeom>
          <a:noFill/>
        </p:spPr>
        <p:txBody>
          <a:bodyPr wrap="square" rtlCol="0">
            <a:spAutoFit/>
          </a:bodyPr>
          <a:lstStyle/>
          <a:p>
            <a:r>
              <a:rPr lang="fr-CH" sz="800" dirty="0"/>
              <a:t>Mike </a:t>
            </a:r>
            <a:r>
              <a:rPr lang="fr-CH" sz="800" dirty="0" err="1"/>
              <a:t>Lamont</a:t>
            </a:r>
            <a:endParaRPr lang="en-GB" sz="800" dirty="0"/>
          </a:p>
        </p:txBody>
      </p:sp>
      <p:sp>
        <p:nvSpPr>
          <p:cNvPr id="31" name="TextBox 30"/>
          <p:cNvSpPr txBox="1"/>
          <p:nvPr/>
        </p:nvSpPr>
        <p:spPr>
          <a:xfrm>
            <a:off x="1568738" y="2917087"/>
            <a:ext cx="1187231" cy="215444"/>
          </a:xfrm>
          <a:prstGeom prst="rect">
            <a:avLst/>
          </a:prstGeom>
          <a:noFill/>
        </p:spPr>
        <p:txBody>
          <a:bodyPr wrap="square" rtlCol="0">
            <a:spAutoFit/>
          </a:bodyPr>
          <a:lstStyle/>
          <a:p>
            <a:r>
              <a:rPr lang="fr-CH" sz="800" dirty="0"/>
              <a:t>J. Miguel Jiménez</a:t>
            </a:r>
            <a:endParaRPr lang="en-GB" sz="800" dirty="0"/>
          </a:p>
        </p:txBody>
      </p:sp>
      <p:sp>
        <p:nvSpPr>
          <p:cNvPr id="34" name="TextBox 33"/>
          <p:cNvSpPr txBox="1"/>
          <p:nvPr/>
        </p:nvSpPr>
        <p:spPr>
          <a:xfrm>
            <a:off x="1519794" y="4368901"/>
            <a:ext cx="1187231" cy="215444"/>
          </a:xfrm>
          <a:prstGeom prst="rect">
            <a:avLst/>
          </a:prstGeom>
          <a:noFill/>
        </p:spPr>
        <p:txBody>
          <a:bodyPr wrap="square" rtlCol="0">
            <a:spAutoFit/>
          </a:bodyPr>
          <a:lstStyle/>
          <a:p>
            <a:r>
              <a:rPr lang="fr-CH" sz="800" dirty="0"/>
              <a:t>Brennan Goddard</a:t>
            </a:r>
            <a:endParaRPr lang="en-GB" sz="800" dirty="0"/>
          </a:p>
        </p:txBody>
      </p:sp>
      <p:sp>
        <p:nvSpPr>
          <p:cNvPr id="36" name="TextBox 35"/>
          <p:cNvSpPr txBox="1"/>
          <p:nvPr/>
        </p:nvSpPr>
        <p:spPr>
          <a:xfrm>
            <a:off x="2968826" y="2916864"/>
            <a:ext cx="1187231" cy="215444"/>
          </a:xfrm>
          <a:prstGeom prst="rect">
            <a:avLst/>
          </a:prstGeom>
          <a:noFill/>
        </p:spPr>
        <p:txBody>
          <a:bodyPr wrap="square" rtlCol="0">
            <a:spAutoFit/>
          </a:bodyPr>
          <a:lstStyle/>
          <a:p>
            <a:r>
              <a:rPr lang="fr-CH" sz="800" dirty="0"/>
              <a:t>Christopher Hartley</a:t>
            </a:r>
            <a:endParaRPr lang="en-GB" sz="800" dirty="0"/>
          </a:p>
        </p:txBody>
      </p:sp>
      <p:sp>
        <p:nvSpPr>
          <p:cNvPr id="37" name="TextBox 36"/>
          <p:cNvSpPr txBox="1"/>
          <p:nvPr/>
        </p:nvSpPr>
        <p:spPr>
          <a:xfrm>
            <a:off x="3117702" y="4354811"/>
            <a:ext cx="1187231" cy="215444"/>
          </a:xfrm>
          <a:prstGeom prst="rect">
            <a:avLst/>
          </a:prstGeom>
          <a:noFill/>
        </p:spPr>
        <p:txBody>
          <a:bodyPr wrap="square" rtlCol="0">
            <a:spAutoFit/>
          </a:bodyPr>
          <a:lstStyle/>
          <a:p>
            <a:r>
              <a:rPr lang="fr-CH" sz="800" dirty="0"/>
              <a:t>Mar Capeans</a:t>
            </a:r>
            <a:endParaRPr lang="en-GB" sz="800" dirty="0"/>
          </a:p>
        </p:txBody>
      </p:sp>
      <p:sp>
        <p:nvSpPr>
          <p:cNvPr id="38" name="TextBox 37"/>
          <p:cNvSpPr txBox="1"/>
          <p:nvPr/>
        </p:nvSpPr>
        <p:spPr>
          <a:xfrm>
            <a:off x="5957096" y="3638826"/>
            <a:ext cx="1187231" cy="215444"/>
          </a:xfrm>
          <a:prstGeom prst="rect">
            <a:avLst/>
          </a:prstGeom>
          <a:noFill/>
        </p:spPr>
        <p:txBody>
          <a:bodyPr wrap="square" rtlCol="0">
            <a:spAutoFit/>
          </a:bodyPr>
          <a:lstStyle/>
          <a:p>
            <a:r>
              <a:rPr lang="fr-CH" sz="800" dirty="0"/>
              <a:t>Enrica </a:t>
            </a:r>
            <a:r>
              <a:rPr lang="fr-CH" sz="800" dirty="0" err="1"/>
              <a:t>Porcari</a:t>
            </a:r>
            <a:endParaRPr lang="en-GB" sz="800" dirty="0"/>
          </a:p>
        </p:txBody>
      </p:sp>
      <p:sp>
        <p:nvSpPr>
          <p:cNvPr id="39" name="TextBox 38"/>
          <p:cNvSpPr txBox="1"/>
          <p:nvPr/>
        </p:nvSpPr>
        <p:spPr>
          <a:xfrm>
            <a:off x="3099539" y="3638826"/>
            <a:ext cx="1187231" cy="215444"/>
          </a:xfrm>
          <a:prstGeom prst="rect">
            <a:avLst/>
          </a:prstGeom>
          <a:noFill/>
        </p:spPr>
        <p:txBody>
          <a:bodyPr wrap="square" rtlCol="0">
            <a:spAutoFit/>
          </a:bodyPr>
          <a:lstStyle/>
          <a:p>
            <a:r>
              <a:rPr lang="fr-CH" sz="800" dirty="0"/>
              <a:t>James Purvis</a:t>
            </a:r>
            <a:endParaRPr lang="en-GB" sz="800" dirty="0"/>
          </a:p>
        </p:txBody>
      </p:sp>
      <p:sp>
        <p:nvSpPr>
          <p:cNvPr id="40" name="TextBox 39"/>
          <p:cNvSpPr txBox="1"/>
          <p:nvPr/>
        </p:nvSpPr>
        <p:spPr>
          <a:xfrm>
            <a:off x="2968827" y="2180033"/>
            <a:ext cx="1187231" cy="215444"/>
          </a:xfrm>
          <a:prstGeom prst="rect">
            <a:avLst/>
          </a:prstGeom>
          <a:noFill/>
        </p:spPr>
        <p:txBody>
          <a:bodyPr wrap="square" rtlCol="0">
            <a:spAutoFit/>
          </a:bodyPr>
          <a:lstStyle/>
          <a:p>
            <a:r>
              <a:rPr lang="fr-CH" sz="800" dirty="0"/>
              <a:t>Florian </a:t>
            </a:r>
            <a:r>
              <a:rPr lang="fr-CH" sz="800" dirty="0" err="1"/>
              <a:t>Sonneman</a:t>
            </a:r>
            <a:endParaRPr lang="en-GB" sz="800" dirty="0"/>
          </a:p>
        </p:txBody>
      </p:sp>
      <p:sp>
        <p:nvSpPr>
          <p:cNvPr id="41" name="TextBox 40"/>
          <p:cNvSpPr txBox="1"/>
          <p:nvPr/>
        </p:nvSpPr>
        <p:spPr>
          <a:xfrm>
            <a:off x="1753388" y="3638826"/>
            <a:ext cx="720041" cy="215444"/>
          </a:xfrm>
          <a:prstGeom prst="rect">
            <a:avLst/>
          </a:prstGeom>
          <a:noFill/>
        </p:spPr>
        <p:txBody>
          <a:bodyPr wrap="square" rtlCol="0">
            <a:spAutoFit/>
          </a:bodyPr>
          <a:lstStyle/>
          <a:p>
            <a:r>
              <a:rPr lang="fr-CH" sz="800" dirty="0"/>
              <a:t>Katy Foraz</a:t>
            </a:r>
            <a:endParaRPr lang="en-GB" sz="800" dirty="0"/>
          </a:p>
        </p:txBody>
      </p:sp>
      <p:sp>
        <p:nvSpPr>
          <p:cNvPr id="6" name="TextBox 5"/>
          <p:cNvSpPr txBox="1"/>
          <p:nvPr/>
        </p:nvSpPr>
        <p:spPr>
          <a:xfrm>
            <a:off x="4304933" y="3132308"/>
            <a:ext cx="724267" cy="369332"/>
          </a:xfrm>
          <a:prstGeom prst="rect">
            <a:avLst/>
          </a:prstGeom>
          <a:noFill/>
        </p:spPr>
        <p:txBody>
          <a:bodyPr wrap="square" rtlCol="0">
            <a:spAutoFit/>
          </a:bodyPr>
          <a:lstStyle/>
          <a:p>
            <a:endParaRPr lang="en-GB" dirty="0"/>
          </a:p>
        </p:txBody>
      </p:sp>
      <p:sp>
        <p:nvSpPr>
          <p:cNvPr id="42" name="TextBox 41"/>
          <p:cNvSpPr txBox="1"/>
          <p:nvPr/>
        </p:nvSpPr>
        <p:spPr>
          <a:xfrm>
            <a:off x="6038714" y="2932808"/>
            <a:ext cx="1187231" cy="215444"/>
          </a:xfrm>
          <a:prstGeom prst="rect">
            <a:avLst/>
          </a:prstGeom>
          <a:noFill/>
        </p:spPr>
        <p:txBody>
          <a:bodyPr wrap="square" rtlCol="0">
            <a:spAutoFit/>
          </a:bodyPr>
          <a:lstStyle/>
          <a:p>
            <a:r>
              <a:rPr lang="en-GB" sz="800" dirty="0"/>
              <a:t>Gian </a:t>
            </a:r>
            <a:r>
              <a:rPr lang="en-GB" sz="800" dirty="0" err="1"/>
              <a:t>Giudice</a:t>
            </a:r>
            <a:endParaRPr lang="en-GB" sz="800" dirty="0"/>
          </a:p>
        </p:txBody>
      </p:sp>
      <p:sp>
        <p:nvSpPr>
          <p:cNvPr id="43" name="TextBox 42"/>
          <p:cNvSpPr txBox="1"/>
          <p:nvPr/>
        </p:nvSpPr>
        <p:spPr>
          <a:xfrm>
            <a:off x="5910694" y="2192167"/>
            <a:ext cx="1187231" cy="215444"/>
          </a:xfrm>
          <a:prstGeom prst="rect">
            <a:avLst/>
          </a:prstGeom>
          <a:noFill/>
        </p:spPr>
        <p:txBody>
          <a:bodyPr wrap="square" rtlCol="0">
            <a:spAutoFit/>
          </a:bodyPr>
          <a:lstStyle/>
          <a:p>
            <a:r>
              <a:rPr lang="fr-CH" sz="800" dirty="0"/>
              <a:t>Manfred Krammer</a:t>
            </a:r>
            <a:endParaRPr lang="en-GB" sz="800" dirty="0"/>
          </a:p>
        </p:txBody>
      </p:sp>
      <p:sp>
        <p:nvSpPr>
          <p:cNvPr id="44" name="TextBox 43"/>
          <p:cNvSpPr txBox="1"/>
          <p:nvPr/>
        </p:nvSpPr>
        <p:spPr>
          <a:xfrm>
            <a:off x="1655605" y="2192963"/>
            <a:ext cx="1187231" cy="215444"/>
          </a:xfrm>
          <a:prstGeom prst="rect">
            <a:avLst/>
          </a:prstGeom>
          <a:noFill/>
        </p:spPr>
        <p:txBody>
          <a:bodyPr wrap="square" rtlCol="0">
            <a:spAutoFit/>
          </a:bodyPr>
          <a:lstStyle/>
          <a:p>
            <a:r>
              <a:rPr lang="en-GB" sz="800" dirty="0"/>
              <a:t>Rhodri Jones</a:t>
            </a:r>
          </a:p>
        </p:txBody>
      </p:sp>
      <p:sp>
        <p:nvSpPr>
          <p:cNvPr id="46" name="TextBox 45"/>
          <p:cNvSpPr txBox="1"/>
          <p:nvPr/>
        </p:nvSpPr>
        <p:spPr>
          <a:xfrm>
            <a:off x="5030793" y="550257"/>
            <a:ext cx="1187231" cy="215444"/>
          </a:xfrm>
          <a:prstGeom prst="rect">
            <a:avLst/>
          </a:prstGeom>
          <a:noFill/>
        </p:spPr>
        <p:txBody>
          <a:bodyPr wrap="square" rtlCol="0">
            <a:spAutoFit/>
          </a:bodyPr>
          <a:lstStyle/>
          <a:p>
            <a:r>
              <a:rPr lang="en-GB" sz="800" dirty="0"/>
              <a:t>Benoit Delille</a:t>
            </a:r>
          </a:p>
        </p:txBody>
      </p:sp>
      <p:sp>
        <p:nvSpPr>
          <p:cNvPr id="47" name="TextBox 46"/>
          <p:cNvSpPr txBox="1"/>
          <p:nvPr/>
        </p:nvSpPr>
        <p:spPr>
          <a:xfrm>
            <a:off x="1470704" y="568980"/>
            <a:ext cx="1187231" cy="215444"/>
          </a:xfrm>
          <a:prstGeom prst="rect">
            <a:avLst/>
          </a:prstGeom>
          <a:noFill/>
        </p:spPr>
        <p:txBody>
          <a:bodyPr wrap="square" rtlCol="0">
            <a:spAutoFit/>
          </a:bodyPr>
          <a:lstStyle/>
          <a:p>
            <a:r>
              <a:rPr lang="en-GB" sz="800" dirty="0"/>
              <a:t>Fabiola </a:t>
            </a:r>
            <a:r>
              <a:rPr lang="en-GB" sz="800" dirty="0" err="1"/>
              <a:t>Gianotti</a:t>
            </a:r>
            <a:endParaRPr lang="en-GB" sz="800" dirty="0"/>
          </a:p>
        </p:txBody>
      </p:sp>
      <p:sp>
        <p:nvSpPr>
          <p:cNvPr id="48" name="Rounded Rectangle 47"/>
          <p:cNvSpPr/>
          <p:nvPr/>
        </p:nvSpPr>
        <p:spPr>
          <a:xfrm>
            <a:off x="7374706" y="1132267"/>
            <a:ext cx="1334759" cy="666137"/>
          </a:xfrm>
          <a:prstGeom prst="roundRect">
            <a:avLst/>
          </a:prstGeom>
          <a:solidFill>
            <a:srgbClr val="CCECFF"/>
          </a:solidFill>
          <a:ln w="47625" cmpd="dbl">
            <a:solidFill>
              <a:srgbClr val="10428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solidFill>
                  <a:srgbClr val="0B387C"/>
                </a:solidFill>
              </a:rPr>
              <a:t>Sector</a:t>
            </a:r>
            <a:endParaRPr lang="en-GB" sz="2400" b="1" dirty="0">
              <a:solidFill>
                <a:srgbClr val="0B387C"/>
              </a:solidFill>
            </a:endParaRPr>
          </a:p>
        </p:txBody>
      </p:sp>
      <p:sp>
        <p:nvSpPr>
          <p:cNvPr id="50" name="Rectangle 49"/>
          <p:cNvSpPr/>
          <p:nvPr/>
        </p:nvSpPr>
        <p:spPr>
          <a:xfrm>
            <a:off x="7323900" y="467305"/>
            <a:ext cx="1385565" cy="365840"/>
          </a:xfrm>
          <a:prstGeom prst="rect">
            <a:avLst/>
          </a:prstGeom>
          <a:solidFill>
            <a:schemeClr val="tx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t>UNIT</a:t>
            </a:r>
            <a:endParaRPr lang="en-GB" sz="2400" dirty="0"/>
          </a:p>
        </p:txBody>
      </p:sp>
      <p:grpSp>
        <p:nvGrpSpPr>
          <p:cNvPr id="51" name="Group 50"/>
          <p:cNvGrpSpPr/>
          <p:nvPr/>
        </p:nvGrpSpPr>
        <p:grpSpPr>
          <a:xfrm>
            <a:off x="7280877" y="2092255"/>
            <a:ext cx="1522415" cy="582939"/>
            <a:chOff x="4921168" y="2187423"/>
            <a:chExt cx="932703" cy="582939"/>
          </a:xfrm>
        </p:grpSpPr>
        <p:sp>
          <p:nvSpPr>
            <p:cNvPr id="52" name="Rounded Rectangle 51"/>
            <p:cNvSpPr/>
            <p:nvPr/>
          </p:nvSpPr>
          <p:spPr>
            <a:xfrm>
              <a:off x="4921168" y="2187423"/>
              <a:ext cx="932703" cy="582939"/>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53" name="Rounded Rectangle 4"/>
            <p:cNvSpPr txBox="1"/>
            <p:nvPr/>
          </p:nvSpPr>
          <p:spPr>
            <a:xfrm>
              <a:off x="4938242" y="2204497"/>
              <a:ext cx="898555" cy="54879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38100" rIns="57150" bIns="38100" numCol="1" spcCol="1270" anchor="ctr" anchorCtr="0">
              <a:noAutofit/>
            </a:bodyPr>
            <a:lstStyle/>
            <a:p>
              <a:pPr lvl="0" algn="ctr" defTabSz="1333500">
                <a:lnSpc>
                  <a:spcPct val="90000"/>
                </a:lnSpc>
                <a:spcBef>
                  <a:spcPct val="0"/>
                </a:spcBef>
                <a:spcAft>
                  <a:spcPct val="35000"/>
                </a:spcAft>
              </a:pPr>
              <a:r>
                <a:rPr lang="en-US" sz="2000" kern="1200" dirty="0"/>
                <a:t>Department</a:t>
              </a:r>
            </a:p>
          </p:txBody>
        </p:sp>
      </p:grpSp>
    </p:spTree>
    <p:extLst>
      <p:ext uri="{BB962C8B-B14F-4D97-AF65-F5344CB8AC3E}">
        <p14:creationId xmlns:p14="http://schemas.microsoft.com/office/powerpoint/2010/main" val="1892992354"/>
      </p:ext>
    </p:extLst>
  </p:cSld>
  <p:clrMapOvr>
    <a:masterClrMapping/>
  </p:clrMapOvr>
  <p:transition spd="slow">
    <p:push dir="u"/>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51</a:t>
            </a:fld>
            <a:endParaRPr lang="en-US" dirty="0"/>
          </a:p>
        </p:txBody>
      </p:sp>
      <p:grpSp>
        <p:nvGrpSpPr>
          <p:cNvPr id="2" name="Group 1"/>
          <p:cNvGrpSpPr/>
          <p:nvPr/>
        </p:nvGrpSpPr>
        <p:grpSpPr>
          <a:xfrm>
            <a:off x="977673" y="84377"/>
            <a:ext cx="3122440" cy="4027103"/>
            <a:chOff x="977673" y="84377"/>
            <a:chExt cx="3122440" cy="4027103"/>
          </a:xfrm>
        </p:grpSpPr>
        <p:grpSp>
          <p:nvGrpSpPr>
            <p:cNvPr id="27" name="Group 26"/>
            <p:cNvGrpSpPr/>
            <p:nvPr/>
          </p:nvGrpSpPr>
          <p:grpSpPr>
            <a:xfrm>
              <a:off x="1699193" y="889372"/>
              <a:ext cx="1680830" cy="628706"/>
              <a:chOff x="290367" y="1915605"/>
              <a:chExt cx="1680830" cy="647677"/>
            </a:xfrm>
          </p:grpSpPr>
          <p:sp>
            <p:nvSpPr>
              <p:cNvPr id="10" name="Rounded Rectangle 9"/>
              <p:cNvSpPr/>
              <p:nvPr/>
            </p:nvSpPr>
            <p:spPr>
              <a:xfrm>
                <a:off x="290367" y="1915605"/>
                <a:ext cx="1680830" cy="647677"/>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11" name="Rounded Rectangle 4"/>
              <p:cNvSpPr txBox="1"/>
              <p:nvPr/>
            </p:nvSpPr>
            <p:spPr>
              <a:xfrm>
                <a:off x="321136" y="1934574"/>
                <a:ext cx="1619294" cy="60973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8574" tIns="12383" rIns="18574" bIns="12383" numCol="1" spcCol="1270" anchor="ctr" anchorCtr="0">
                <a:noAutofit/>
              </a:bodyPr>
              <a:lstStyle/>
              <a:p>
                <a:pPr algn="ctr" defTabSz="433388">
                  <a:lnSpc>
                    <a:spcPct val="90000"/>
                  </a:lnSpc>
                  <a:spcBef>
                    <a:spcPct val="0"/>
                  </a:spcBef>
                  <a:spcAft>
                    <a:spcPct val="35000"/>
                  </a:spcAft>
                </a:pPr>
                <a:r>
                  <a:rPr lang="en-US" sz="2000" dirty="0"/>
                  <a:t>Department</a:t>
                </a:r>
              </a:p>
            </p:txBody>
          </p:sp>
        </p:grpSp>
        <p:sp>
          <p:nvSpPr>
            <p:cNvPr id="12" name="Rounded Rectangle 11"/>
            <p:cNvSpPr/>
            <p:nvPr/>
          </p:nvSpPr>
          <p:spPr>
            <a:xfrm>
              <a:off x="3178093" y="2297678"/>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dirty="0"/>
                <a:t>Group</a:t>
              </a:r>
            </a:p>
          </p:txBody>
        </p:sp>
        <p:sp>
          <p:nvSpPr>
            <p:cNvPr id="13" name="Rounded Rectangle 12"/>
            <p:cNvSpPr/>
            <p:nvPr/>
          </p:nvSpPr>
          <p:spPr>
            <a:xfrm>
              <a:off x="2078598" y="2293396"/>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dirty="0"/>
                <a:t>Group</a:t>
              </a:r>
            </a:p>
          </p:txBody>
        </p:sp>
        <p:cxnSp>
          <p:nvCxnSpPr>
            <p:cNvPr id="14" name="Straight Connector 13"/>
            <p:cNvCxnSpPr>
              <a:stCxn id="10" idx="2"/>
              <a:endCxn id="47" idx="0"/>
            </p:cNvCxnSpPr>
            <p:nvPr/>
          </p:nvCxnSpPr>
          <p:spPr>
            <a:xfrm flipH="1">
              <a:off x="1438683" y="1518078"/>
              <a:ext cx="1100925" cy="802416"/>
            </a:xfrm>
            <a:prstGeom prst="line">
              <a:avLst/>
            </a:prstGeom>
            <a:ln/>
          </p:spPr>
          <p:style>
            <a:lnRef idx="1">
              <a:schemeClr val="dk1"/>
            </a:lnRef>
            <a:fillRef idx="0">
              <a:schemeClr val="dk1"/>
            </a:fillRef>
            <a:effectRef idx="0">
              <a:schemeClr val="dk1"/>
            </a:effectRef>
            <a:fontRef idx="minor">
              <a:schemeClr val="tx1"/>
            </a:fontRef>
          </p:style>
        </p:cxnSp>
        <p:cxnSp>
          <p:nvCxnSpPr>
            <p:cNvPr id="15" name="Straight Connector 14"/>
            <p:cNvCxnSpPr>
              <a:stCxn id="11" idx="2"/>
              <a:endCxn id="13" idx="0"/>
            </p:cNvCxnSpPr>
            <p:nvPr/>
          </p:nvCxnSpPr>
          <p:spPr>
            <a:xfrm flipH="1">
              <a:off x="2539608" y="1499662"/>
              <a:ext cx="1" cy="793734"/>
            </a:xfrm>
            <a:prstGeom prst="line">
              <a:avLst/>
            </a:prstGeom>
            <a:ln/>
          </p:spPr>
          <p:style>
            <a:lnRef idx="1">
              <a:schemeClr val="dk1"/>
            </a:lnRef>
            <a:fillRef idx="0">
              <a:schemeClr val="dk1"/>
            </a:fillRef>
            <a:effectRef idx="0">
              <a:schemeClr val="dk1"/>
            </a:effectRef>
            <a:fontRef idx="minor">
              <a:schemeClr val="tx1"/>
            </a:fontRef>
          </p:style>
        </p:cxnSp>
        <p:cxnSp>
          <p:nvCxnSpPr>
            <p:cNvPr id="16" name="Straight Connector 15"/>
            <p:cNvCxnSpPr>
              <a:stCxn id="11" idx="2"/>
              <a:endCxn id="12" idx="0"/>
            </p:cNvCxnSpPr>
            <p:nvPr/>
          </p:nvCxnSpPr>
          <p:spPr>
            <a:xfrm>
              <a:off x="2539609" y="1499662"/>
              <a:ext cx="1099494" cy="798016"/>
            </a:xfrm>
            <a:prstGeom prst="line">
              <a:avLst/>
            </a:prstGeom>
            <a:ln/>
          </p:spPr>
          <p:style>
            <a:lnRef idx="1">
              <a:schemeClr val="dk1"/>
            </a:lnRef>
            <a:fillRef idx="0">
              <a:schemeClr val="dk1"/>
            </a:fillRef>
            <a:effectRef idx="0">
              <a:schemeClr val="dk1"/>
            </a:effectRef>
            <a:fontRef idx="minor">
              <a:schemeClr val="tx1"/>
            </a:fontRef>
          </p:style>
        </p:cxnSp>
        <p:sp>
          <p:nvSpPr>
            <p:cNvPr id="17" name="Rounded Rectangle 16"/>
            <p:cNvSpPr/>
            <p:nvPr/>
          </p:nvSpPr>
          <p:spPr>
            <a:xfrm>
              <a:off x="3088291" y="3640214"/>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a:t>
              </a:r>
            </a:p>
          </p:txBody>
        </p:sp>
        <p:sp>
          <p:nvSpPr>
            <p:cNvPr id="18" name="Rounded Rectangle 17"/>
            <p:cNvSpPr/>
            <p:nvPr/>
          </p:nvSpPr>
          <p:spPr>
            <a:xfrm>
              <a:off x="2131410" y="3640214"/>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a:t>
              </a:r>
            </a:p>
          </p:txBody>
        </p:sp>
        <p:cxnSp>
          <p:nvCxnSpPr>
            <p:cNvPr id="19" name="Straight Connector 18"/>
            <p:cNvCxnSpPr>
              <a:stCxn id="13" idx="2"/>
              <a:endCxn id="43" idx="0"/>
            </p:cNvCxnSpPr>
            <p:nvPr/>
          </p:nvCxnSpPr>
          <p:spPr>
            <a:xfrm flipH="1">
              <a:off x="1595198" y="2864896"/>
              <a:ext cx="944410" cy="775318"/>
            </a:xfrm>
            <a:prstGeom prst="line">
              <a:avLst/>
            </a:prstGeom>
            <a:ln/>
          </p:spPr>
          <p:style>
            <a:lnRef idx="1">
              <a:schemeClr val="dk1"/>
            </a:lnRef>
            <a:fillRef idx="0">
              <a:schemeClr val="dk1"/>
            </a:fillRef>
            <a:effectRef idx="0">
              <a:schemeClr val="dk1"/>
            </a:effectRef>
            <a:fontRef idx="minor">
              <a:schemeClr val="tx1"/>
            </a:fontRef>
          </p:style>
        </p:cxnSp>
        <p:cxnSp>
          <p:nvCxnSpPr>
            <p:cNvPr id="20" name="Straight Connector 19"/>
            <p:cNvCxnSpPr>
              <a:stCxn id="13" idx="2"/>
              <a:endCxn id="18" idx="0"/>
            </p:cNvCxnSpPr>
            <p:nvPr/>
          </p:nvCxnSpPr>
          <p:spPr>
            <a:xfrm>
              <a:off x="2539608" y="2864896"/>
              <a:ext cx="20960" cy="775318"/>
            </a:xfrm>
            <a:prstGeom prst="line">
              <a:avLst/>
            </a:prstGeom>
            <a:ln/>
          </p:spPr>
          <p:style>
            <a:lnRef idx="1">
              <a:schemeClr val="dk1"/>
            </a:lnRef>
            <a:fillRef idx="0">
              <a:schemeClr val="dk1"/>
            </a:fillRef>
            <a:effectRef idx="0">
              <a:schemeClr val="dk1"/>
            </a:effectRef>
            <a:fontRef idx="minor">
              <a:schemeClr val="tx1"/>
            </a:fontRef>
          </p:style>
        </p:cxnSp>
        <p:cxnSp>
          <p:nvCxnSpPr>
            <p:cNvPr id="21" name="Straight Connector 20"/>
            <p:cNvCxnSpPr>
              <a:stCxn id="13" idx="2"/>
              <a:endCxn id="17" idx="0"/>
            </p:cNvCxnSpPr>
            <p:nvPr/>
          </p:nvCxnSpPr>
          <p:spPr>
            <a:xfrm>
              <a:off x="2539608" y="2864896"/>
              <a:ext cx="977841" cy="775318"/>
            </a:xfrm>
            <a:prstGeom prst="line">
              <a:avLst/>
            </a:prstGeom>
            <a:ln/>
          </p:spPr>
          <p:style>
            <a:lnRef idx="1">
              <a:schemeClr val="dk1"/>
            </a:lnRef>
            <a:fillRef idx="0">
              <a:schemeClr val="dk1"/>
            </a:fillRef>
            <a:effectRef idx="0">
              <a:schemeClr val="dk1"/>
            </a:effectRef>
            <a:fontRef idx="minor">
              <a:schemeClr val="tx1"/>
            </a:fontRef>
          </p:style>
        </p:cxnSp>
        <p:sp>
          <p:nvSpPr>
            <p:cNvPr id="43" name="Rounded Rectangle 42"/>
            <p:cNvSpPr/>
            <p:nvPr/>
          </p:nvSpPr>
          <p:spPr>
            <a:xfrm>
              <a:off x="1166040" y="3640214"/>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a:t>
              </a:r>
            </a:p>
          </p:txBody>
        </p:sp>
        <p:sp>
          <p:nvSpPr>
            <p:cNvPr id="47" name="Rounded Rectangle 46"/>
            <p:cNvSpPr/>
            <p:nvPr/>
          </p:nvSpPr>
          <p:spPr>
            <a:xfrm>
              <a:off x="977673" y="2320494"/>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dirty="0"/>
                <a:t>Group</a:t>
              </a:r>
            </a:p>
          </p:txBody>
        </p:sp>
        <p:grpSp>
          <p:nvGrpSpPr>
            <p:cNvPr id="23" name="Group 22"/>
            <p:cNvGrpSpPr/>
            <p:nvPr/>
          </p:nvGrpSpPr>
          <p:grpSpPr>
            <a:xfrm>
              <a:off x="2003718" y="84377"/>
              <a:ext cx="1217788" cy="699264"/>
              <a:chOff x="360010" y="1079163"/>
              <a:chExt cx="942121" cy="607463"/>
            </a:xfrm>
          </p:grpSpPr>
          <p:sp>
            <p:nvSpPr>
              <p:cNvPr id="24" name="Rounded Rectangle 23"/>
              <p:cNvSpPr/>
              <p:nvPr/>
            </p:nvSpPr>
            <p:spPr>
              <a:xfrm>
                <a:off x="360010" y="1092560"/>
                <a:ext cx="942121" cy="594066"/>
              </a:xfrm>
              <a:prstGeom prst="roundRect">
                <a:avLst>
                  <a:gd name="adj" fmla="val 10000"/>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25" name="Rounded Rectangle 4"/>
              <p:cNvSpPr txBox="1"/>
              <p:nvPr/>
            </p:nvSpPr>
            <p:spPr>
              <a:xfrm>
                <a:off x="373807" y="1079163"/>
                <a:ext cx="914527" cy="559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2000" dirty="0"/>
                  <a:t>Sector</a:t>
                </a:r>
                <a:endParaRPr lang="en-US" sz="1275" dirty="0"/>
              </a:p>
            </p:txBody>
          </p:sp>
        </p:grpSp>
      </p:grpSp>
      <p:grpSp>
        <p:nvGrpSpPr>
          <p:cNvPr id="3" name="Group 2"/>
          <p:cNvGrpSpPr/>
          <p:nvPr/>
        </p:nvGrpSpPr>
        <p:grpSpPr>
          <a:xfrm>
            <a:off x="4322431" y="85708"/>
            <a:ext cx="1680830" cy="4035730"/>
            <a:chOff x="4322431" y="85708"/>
            <a:chExt cx="1680830" cy="4035730"/>
          </a:xfrm>
        </p:grpSpPr>
        <p:grpSp>
          <p:nvGrpSpPr>
            <p:cNvPr id="22" name="Group 21"/>
            <p:cNvGrpSpPr/>
            <p:nvPr/>
          </p:nvGrpSpPr>
          <p:grpSpPr>
            <a:xfrm>
              <a:off x="4544359" y="85708"/>
              <a:ext cx="1236973" cy="691585"/>
              <a:chOff x="360010" y="1085834"/>
              <a:chExt cx="956963" cy="600792"/>
            </a:xfrm>
          </p:grpSpPr>
          <p:sp>
            <p:nvSpPr>
              <p:cNvPr id="7" name="Rounded Rectangle 6"/>
              <p:cNvSpPr/>
              <p:nvPr/>
            </p:nvSpPr>
            <p:spPr>
              <a:xfrm>
                <a:off x="360010" y="1092560"/>
                <a:ext cx="942121" cy="594066"/>
              </a:xfrm>
              <a:prstGeom prst="roundRect">
                <a:avLst>
                  <a:gd name="adj" fmla="val 10000"/>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8" name="Rounded Rectangle 4"/>
              <p:cNvSpPr txBox="1"/>
              <p:nvPr/>
            </p:nvSpPr>
            <p:spPr>
              <a:xfrm>
                <a:off x="402446" y="1085834"/>
                <a:ext cx="914527" cy="559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dirty="0"/>
                  <a:t>Director</a:t>
                </a:r>
                <a:endParaRPr lang="en-US" sz="1200" dirty="0"/>
              </a:p>
            </p:txBody>
          </p:sp>
        </p:grpSp>
        <p:grpSp>
          <p:nvGrpSpPr>
            <p:cNvPr id="26" name="Group 25"/>
            <p:cNvGrpSpPr/>
            <p:nvPr/>
          </p:nvGrpSpPr>
          <p:grpSpPr>
            <a:xfrm>
              <a:off x="4322431" y="914604"/>
              <a:ext cx="1680830" cy="628706"/>
              <a:chOff x="290367" y="1915605"/>
              <a:chExt cx="1680830" cy="647677"/>
            </a:xfrm>
          </p:grpSpPr>
          <p:sp>
            <p:nvSpPr>
              <p:cNvPr id="28" name="Rounded Rectangle 27"/>
              <p:cNvSpPr/>
              <p:nvPr/>
            </p:nvSpPr>
            <p:spPr>
              <a:xfrm>
                <a:off x="290367" y="1915605"/>
                <a:ext cx="1680830" cy="647677"/>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29" name="Rounded Rectangle 4"/>
              <p:cNvSpPr txBox="1"/>
              <p:nvPr/>
            </p:nvSpPr>
            <p:spPr>
              <a:xfrm>
                <a:off x="321136" y="1934574"/>
                <a:ext cx="1619294" cy="60973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8574" tIns="12383" rIns="18574" bIns="12383" numCol="1" spcCol="1270" anchor="ctr" anchorCtr="0">
                <a:noAutofit/>
              </a:bodyPr>
              <a:lstStyle/>
              <a:p>
                <a:pPr algn="ctr" defTabSz="433388">
                  <a:lnSpc>
                    <a:spcPct val="90000"/>
                  </a:lnSpc>
                  <a:spcBef>
                    <a:spcPct val="0"/>
                  </a:spcBef>
                  <a:spcAft>
                    <a:spcPct val="35000"/>
                  </a:spcAft>
                </a:pPr>
                <a:r>
                  <a:rPr lang="en-US" dirty="0"/>
                  <a:t>Department Head</a:t>
                </a:r>
              </a:p>
            </p:txBody>
          </p:sp>
        </p:grpSp>
        <p:sp>
          <p:nvSpPr>
            <p:cNvPr id="30" name="Rounded Rectangle 29"/>
            <p:cNvSpPr/>
            <p:nvPr/>
          </p:nvSpPr>
          <p:spPr>
            <a:xfrm>
              <a:off x="4701836" y="2310991"/>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sz="1600" dirty="0"/>
                <a:t>Group Leader</a:t>
              </a:r>
            </a:p>
          </p:txBody>
        </p:sp>
        <p:sp>
          <p:nvSpPr>
            <p:cNvPr id="31" name="Rounded Rectangle 30"/>
            <p:cNvSpPr/>
            <p:nvPr/>
          </p:nvSpPr>
          <p:spPr>
            <a:xfrm>
              <a:off x="4732603" y="3650172"/>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 Leader</a:t>
              </a:r>
            </a:p>
          </p:txBody>
        </p:sp>
      </p:grpSp>
      <p:grpSp>
        <p:nvGrpSpPr>
          <p:cNvPr id="33" name="Group 32"/>
          <p:cNvGrpSpPr/>
          <p:nvPr/>
        </p:nvGrpSpPr>
        <p:grpSpPr>
          <a:xfrm>
            <a:off x="6571466" y="869071"/>
            <a:ext cx="1831104" cy="1451423"/>
            <a:chOff x="290367" y="1915605"/>
            <a:chExt cx="1680830" cy="647677"/>
          </a:xfrm>
        </p:grpSpPr>
        <p:sp>
          <p:nvSpPr>
            <p:cNvPr id="34" name="Rounded Rectangle 33"/>
            <p:cNvSpPr/>
            <p:nvPr/>
          </p:nvSpPr>
          <p:spPr>
            <a:xfrm>
              <a:off x="290367" y="1915605"/>
              <a:ext cx="1680830" cy="647677"/>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35" name="Rounded Rectangle 4"/>
            <p:cNvSpPr txBox="1"/>
            <p:nvPr/>
          </p:nvSpPr>
          <p:spPr>
            <a:xfrm>
              <a:off x="321136" y="1934574"/>
              <a:ext cx="1619294" cy="60973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8574" tIns="12383" rIns="18574" bIns="12383" numCol="1" spcCol="1270" anchor="ctr" anchorCtr="0">
              <a:noAutofit/>
            </a:bodyPr>
            <a:lstStyle/>
            <a:p>
              <a:pPr algn="ctr" defTabSz="433388">
                <a:lnSpc>
                  <a:spcPct val="90000"/>
                </a:lnSpc>
                <a:spcBef>
                  <a:spcPct val="0"/>
                </a:spcBef>
                <a:spcAft>
                  <a:spcPct val="35000"/>
                </a:spcAft>
              </a:pPr>
              <a:r>
                <a:rPr lang="en-US" dirty="0"/>
                <a:t>DAO</a:t>
              </a:r>
              <a:br>
                <a:rPr lang="en-US" dirty="0"/>
              </a:br>
              <a:r>
                <a:rPr lang="en-US" dirty="0"/>
                <a:t>DPO</a:t>
              </a:r>
              <a:br>
                <a:rPr lang="en-US" dirty="0"/>
              </a:br>
              <a:r>
                <a:rPr lang="en-US" dirty="0"/>
                <a:t>DSO</a:t>
              </a:r>
              <a:br>
                <a:rPr lang="en-US" dirty="0"/>
              </a:br>
              <a:r>
                <a:rPr lang="en-US" dirty="0"/>
                <a:t>DTO</a:t>
              </a:r>
              <a:br>
                <a:rPr lang="en-US" dirty="0"/>
              </a:br>
              <a:r>
                <a:rPr lang="en-US" dirty="0"/>
                <a:t>…</a:t>
              </a:r>
            </a:p>
          </p:txBody>
        </p:sp>
      </p:grpSp>
    </p:spTree>
    <p:extLst>
      <p:ext uri="{BB962C8B-B14F-4D97-AF65-F5344CB8AC3E}">
        <p14:creationId xmlns:p14="http://schemas.microsoft.com/office/powerpoint/2010/main" val="19079584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82539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a:t>Logistics - slides</a:t>
            </a:r>
          </a:p>
        </p:txBody>
      </p:sp>
      <p:sp>
        <p:nvSpPr>
          <p:cNvPr id="4" name="Slide Number Placeholder 3"/>
          <p:cNvSpPr>
            <a:spLocks noGrp="1"/>
          </p:cNvSpPr>
          <p:nvPr>
            <p:ph type="sldNum" sz="quarter" idx="10"/>
          </p:nvPr>
        </p:nvSpPr>
        <p:spPr/>
        <p:txBody>
          <a:bodyPr/>
          <a:lstStyle/>
          <a:p>
            <a:fld id="{17918391-D411-FE40-AAD7-861AE5233E0E}" type="slidenum">
              <a:rPr lang="en-US" smtClean="0"/>
              <a:pPr/>
              <a:t>6</a:t>
            </a:fld>
            <a:endParaRPr lang="en-US" dirty="0"/>
          </a:p>
        </p:txBody>
      </p:sp>
      <p:pic>
        <p:nvPicPr>
          <p:cNvPr id="7" name="Picture 10" descr="RÃ©sultat de recherche d'images pour &quot;cern indico logo&quot;"/>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742438" y="1563900"/>
            <a:ext cx="2818843" cy="1154335"/>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519194" y="3148326"/>
            <a:ext cx="5288627" cy="646331"/>
          </a:xfrm>
          <a:prstGeom prst="rect">
            <a:avLst/>
          </a:prstGeom>
          <a:noFill/>
        </p:spPr>
        <p:txBody>
          <a:bodyPr wrap="none" rtlCol="0">
            <a:spAutoFit/>
          </a:bodyPr>
          <a:lstStyle/>
          <a:p>
            <a:r>
              <a:rPr lang="en-GB" dirty="0"/>
              <a:t>Available at any time</a:t>
            </a:r>
          </a:p>
          <a:p>
            <a:r>
              <a:rPr lang="en-GB" dirty="0"/>
              <a:t>direct link : </a:t>
            </a:r>
            <a:r>
              <a:rPr lang="en-GB" dirty="0">
                <a:hlinkClick r:id="rId4"/>
              </a:rPr>
              <a:t>https://indico.cern.ch/category/10150/</a:t>
            </a:r>
            <a:r>
              <a:rPr lang="en-GB" dirty="0"/>
              <a:t> </a:t>
            </a:r>
          </a:p>
        </p:txBody>
      </p:sp>
    </p:spTree>
    <p:extLst>
      <p:ext uri="{BB962C8B-B14F-4D97-AF65-F5344CB8AC3E}">
        <p14:creationId xmlns:p14="http://schemas.microsoft.com/office/powerpoint/2010/main" val="19026471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dirty="0"/>
              <a:t>COVID -19</a:t>
            </a:r>
          </a:p>
        </p:txBody>
      </p:sp>
      <p:sp>
        <p:nvSpPr>
          <p:cNvPr id="4" name="Slide Number Placeholder 3"/>
          <p:cNvSpPr>
            <a:spLocks noGrp="1"/>
          </p:cNvSpPr>
          <p:nvPr>
            <p:ph type="sldNum" sz="quarter" idx="4"/>
          </p:nvPr>
        </p:nvSpPr>
        <p:spPr/>
        <p:txBody>
          <a:bodyPr/>
          <a:lstStyle/>
          <a:p>
            <a:fld id="{17918391-D411-FE40-AAD7-861AE5233E0E}" type="slidenum">
              <a:rPr lang="en-US" smtClean="0"/>
              <a:pPr/>
              <a:t>7</a:t>
            </a:fld>
            <a:endParaRPr lang="en-US" dirty="0"/>
          </a:p>
        </p:txBody>
      </p:sp>
      <p:grpSp>
        <p:nvGrpSpPr>
          <p:cNvPr id="9" name="Group 8"/>
          <p:cNvGrpSpPr>
            <a:grpSpLocks noChangeAspect="1"/>
          </p:cNvGrpSpPr>
          <p:nvPr/>
        </p:nvGrpSpPr>
        <p:grpSpPr>
          <a:xfrm>
            <a:off x="1778643" y="368274"/>
            <a:ext cx="6315794" cy="1661868"/>
            <a:chOff x="461661" y="1709921"/>
            <a:chExt cx="10098112" cy="2657113"/>
          </a:xfrm>
        </p:grpSpPr>
        <p:pic>
          <p:nvPicPr>
            <p:cNvPr id="11" name="Picture 10"/>
            <p:cNvPicPr>
              <a:picLocks noChangeAspect="1"/>
            </p:cNvPicPr>
            <p:nvPr/>
          </p:nvPicPr>
          <p:blipFill rotWithShape="1">
            <a:blip r:embed="rId3"/>
            <a:srcRect t="5625" b="11429"/>
            <a:stretch/>
          </p:blipFill>
          <p:spPr>
            <a:xfrm>
              <a:off x="461661" y="2646807"/>
              <a:ext cx="8225139" cy="1192696"/>
            </a:xfrm>
            <a:prstGeom prst="rect">
              <a:avLst/>
            </a:prstGeom>
          </p:spPr>
        </p:pic>
        <p:graphicFrame>
          <p:nvGraphicFramePr>
            <p:cNvPr id="12" name="Diagram 11"/>
            <p:cNvGraphicFramePr/>
            <p:nvPr>
              <p:extLst>
                <p:ext uri="{D42A27DB-BD31-4B8C-83A1-F6EECF244321}">
                  <p14:modId xmlns:p14="http://schemas.microsoft.com/office/powerpoint/2010/main" val="283354074"/>
                </p:ext>
              </p:extLst>
            </p:nvPr>
          </p:nvGraphicFramePr>
          <p:xfrm>
            <a:off x="536265" y="3839503"/>
            <a:ext cx="1980054" cy="52753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0" name="Oval 9"/>
            <p:cNvSpPr/>
            <p:nvPr/>
          </p:nvSpPr>
          <p:spPr>
            <a:xfrm>
              <a:off x="6288028" y="2226622"/>
              <a:ext cx="2473376" cy="1976103"/>
            </a:xfrm>
            <a:prstGeom prst="ellipse">
              <a:avLst/>
            </a:prstGeom>
            <a:noFill/>
            <a:ln w="19050">
              <a:solidFill>
                <a:srgbClr val="00DB8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28575">
                  <a:solidFill>
                    <a:schemeClr val="tx1"/>
                  </a:solidFill>
                </a:ln>
                <a:noFill/>
              </a:endParaRPr>
            </a:p>
          </p:txBody>
        </p:sp>
        <p:sp>
          <p:nvSpPr>
            <p:cNvPr id="13" name="TextBox 12"/>
            <p:cNvSpPr txBox="1"/>
            <p:nvPr/>
          </p:nvSpPr>
          <p:spPr>
            <a:xfrm>
              <a:off x="8351225" y="1709921"/>
              <a:ext cx="2208548" cy="1033400"/>
            </a:xfrm>
            <a:prstGeom prst="rect">
              <a:avLst/>
            </a:prstGeom>
            <a:noFill/>
          </p:spPr>
          <p:txBody>
            <a:bodyPr wrap="square" rtlCol="0">
              <a:spAutoFit/>
            </a:bodyPr>
            <a:lstStyle/>
            <a:p>
              <a:r>
                <a:rPr lang="en-US" dirty="0" smtClean="0">
                  <a:solidFill>
                    <a:srgbClr val="00DB81"/>
                  </a:solidFill>
                </a:rPr>
                <a:t>Since</a:t>
              </a:r>
              <a:br>
                <a:rPr lang="en-US" dirty="0" smtClean="0">
                  <a:solidFill>
                    <a:srgbClr val="00DB81"/>
                  </a:solidFill>
                </a:rPr>
              </a:br>
              <a:r>
                <a:rPr lang="en-US" dirty="0" smtClean="0">
                  <a:solidFill>
                    <a:srgbClr val="00DB81"/>
                  </a:solidFill>
                </a:rPr>
                <a:t>14 March</a:t>
              </a:r>
              <a:endParaRPr lang="en-GB" dirty="0">
                <a:solidFill>
                  <a:srgbClr val="00DB81"/>
                </a:solidFill>
              </a:endParaRPr>
            </a:p>
          </p:txBody>
        </p:sp>
      </p:grpSp>
      <p:grpSp>
        <p:nvGrpSpPr>
          <p:cNvPr id="23" name="Group 22"/>
          <p:cNvGrpSpPr/>
          <p:nvPr/>
        </p:nvGrpSpPr>
        <p:grpSpPr>
          <a:xfrm>
            <a:off x="1825304" y="2044710"/>
            <a:ext cx="6269133" cy="1694121"/>
            <a:chOff x="894720" y="2206712"/>
            <a:chExt cx="6269133" cy="1694121"/>
          </a:xfrm>
        </p:grpSpPr>
        <p:pic>
          <p:nvPicPr>
            <p:cNvPr id="7" name="Picture 6"/>
            <p:cNvPicPr>
              <a:picLocks noChangeAspect="1"/>
            </p:cNvPicPr>
            <p:nvPr/>
          </p:nvPicPr>
          <p:blipFill rotWithShape="1">
            <a:blip r:embed="rId9"/>
            <a:srcRect b="35487"/>
            <a:stretch/>
          </p:blipFill>
          <p:spPr>
            <a:xfrm>
              <a:off x="894720" y="2325005"/>
              <a:ext cx="6269133" cy="1575828"/>
            </a:xfrm>
            <a:prstGeom prst="rect">
              <a:avLst/>
            </a:prstGeom>
          </p:spPr>
        </p:pic>
        <p:sp>
          <p:nvSpPr>
            <p:cNvPr id="19" name="Up Arrow 18"/>
            <p:cNvSpPr/>
            <p:nvPr/>
          </p:nvSpPr>
          <p:spPr>
            <a:xfrm rot="10800000">
              <a:off x="4997090" y="2208958"/>
              <a:ext cx="152876" cy="253734"/>
            </a:xfrm>
            <a:prstGeom prst="up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Up Arrow 19"/>
            <p:cNvSpPr/>
            <p:nvPr/>
          </p:nvSpPr>
          <p:spPr>
            <a:xfrm rot="10800000">
              <a:off x="3892134" y="2206712"/>
              <a:ext cx="152876" cy="253734"/>
            </a:xfrm>
            <a:prstGeom prst="up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21" name="TextBox 20"/>
          <p:cNvSpPr txBox="1"/>
          <p:nvPr/>
        </p:nvSpPr>
        <p:spPr>
          <a:xfrm>
            <a:off x="1778643" y="3767357"/>
            <a:ext cx="6977937" cy="584775"/>
          </a:xfrm>
          <a:prstGeom prst="rect">
            <a:avLst/>
          </a:prstGeom>
          <a:noFill/>
        </p:spPr>
        <p:txBody>
          <a:bodyPr wrap="square" rtlCol="0">
            <a:spAutoFit/>
          </a:bodyPr>
          <a:lstStyle/>
          <a:p>
            <a:r>
              <a:rPr lang="en-US" sz="1600" b="1" dirty="0" smtClean="0"/>
              <a:t>Mask wearing?</a:t>
            </a:r>
          </a:p>
          <a:p>
            <a:r>
              <a:rPr lang="en-US" sz="1600" b="1" dirty="0"/>
              <a:t>	</a:t>
            </a:r>
            <a:r>
              <a:rPr lang="en-US" sz="1600" dirty="0" smtClean="0"/>
              <a:t>left to the decision of individual ; provided by CERN on request</a:t>
            </a:r>
            <a:endParaRPr lang="en-GB" sz="1600" dirty="0"/>
          </a:p>
        </p:txBody>
      </p:sp>
      <p:pic>
        <p:nvPicPr>
          <p:cNvPr id="22" name="Picture 21"/>
          <p:cNvPicPr>
            <a:picLocks noChangeAspect="1"/>
          </p:cNvPicPr>
          <p:nvPr/>
        </p:nvPicPr>
        <p:blipFill>
          <a:blip r:embed="rId10"/>
          <a:stretch>
            <a:fillRect/>
          </a:stretch>
        </p:blipFill>
        <p:spPr>
          <a:xfrm>
            <a:off x="679017" y="3675803"/>
            <a:ext cx="819528" cy="693447"/>
          </a:xfrm>
          <a:prstGeom prst="rect">
            <a:avLst/>
          </a:prstGeom>
        </p:spPr>
      </p:pic>
    </p:spTree>
    <p:extLst>
      <p:ext uri="{BB962C8B-B14F-4D97-AF65-F5344CB8AC3E}">
        <p14:creationId xmlns:p14="http://schemas.microsoft.com/office/powerpoint/2010/main" val="893601558"/>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5900" y="175120"/>
            <a:ext cx="7221372" cy="705332"/>
          </a:xfrm>
        </p:spPr>
        <p:txBody>
          <a:bodyPr>
            <a:normAutofit fontScale="90000"/>
          </a:bodyPr>
          <a:lstStyle/>
          <a:p>
            <a:r>
              <a:rPr lang="en-US" dirty="0" err="1">
                <a:solidFill>
                  <a:schemeClr val="tx1">
                    <a:lumMod val="60000"/>
                    <a:lumOff val="40000"/>
                  </a:schemeClr>
                </a:solidFill>
              </a:rPr>
              <a:t>Programme</a:t>
            </a:r>
            <a:r>
              <a:rPr lang="en-US" dirty="0">
                <a:solidFill>
                  <a:schemeClr val="tx1">
                    <a:lumMod val="60000"/>
                    <a:lumOff val="40000"/>
                  </a:schemeClr>
                </a:solidFill>
              </a:rPr>
              <a:t> of the morning</a:t>
            </a:r>
            <a:endParaRPr lang="en-GB" dirty="0">
              <a:solidFill>
                <a:schemeClr val="tx1">
                  <a:lumMod val="60000"/>
                  <a:lumOff val="40000"/>
                </a:schemeClr>
              </a:solidFill>
            </a:endParaRPr>
          </a:p>
        </p:txBody>
      </p:sp>
      <p:sp>
        <p:nvSpPr>
          <p:cNvPr id="10" name="Content Placeholder 2"/>
          <p:cNvSpPr>
            <a:spLocks noGrp="1"/>
          </p:cNvSpPr>
          <p:nvPr>
            <p:ph sz="quarter" idx="1"/>
          </p:nvPr>
        </p:nvSpPr>
        <p:spPr>
          <a:xfrm>
            <a:off x="1385646" y="951570"/>
            <a:ext cx="6372708" cy="3371850"/>
          </a:xfrm>
        </p:spPr>
        <p:txBody>
          <a:bodyPr>
            <a:normAutofit/>
          </a:bodyPr>
          <a:lstStyle/>
          <a:p>
            <a:pPr marL="27432" indent="0">
              <a:buNone/>
            </a:pPr>
            <a:endParaRPr lang="fr-CH" sz="2100" dirty="0"/>
          </a:p>
          <a:p>
            <a:pPr marL="27432" indent="0">
              <a:buNone/>
            </a:pPr>
            <a:endParaRPr lang="fr-CH" sz="2100" dirty="0"/>
          </a:p>
          <a:p>
            <a:pPr marL="27432" indent="0">
              <a:buNone/>
            </a:pPr>
            <a:endParaRPr lang="fr-CH" dirty="0"/>
          </a:p>
          <a:p>
            <a:pPr marL="27432" indent="0">
              <a:buNone/>
            </a:pPr>
            <a:endParaRPr lang="fr-CH" sz="2100" dirty="0"/>
          </a:p>
        </p:txBody>
      </p:sp>
      <p:sp>
        <p:nvSpPr>
          <p:cNvPr id="3" name="TextBox 2"/>
          <p:cNvSpPr txBox="1"/>
          <p:nvPr/>
        </p:nvSpPr>
        <p:spPr>
          <a:xfrm>
            <a:off x="790567" y="951570"/>
            <a:ext cx="7995624" cy="3031599"/>
          </a:xfrm>
          <a:prstGeom prst="rect">
            <a:avLst/>
          </a:prstGeom>
          <a:noFill/>
        </p:spPr>
        <p:txBody>
          <a:bodyPr wrap="square" lIns="91440" tIns="45720" rIns="91440" bIns="45720" rtlCol="0" anchor="t">
            <a:spAutoFit/>
          </a:bodyPr>
          <a:lstStyle/>
          <a:p>
            <a:r>
              <a:rPr lang="en-US" sz="2000" dirty="0"/>
              <a:t>08.50		Welcome by James Purvis, Head HR Department</a:t>
            </a:r>
          </a:p>
          <a:p>
            <a:endParaRPr lang="en-US" sz="900" dirty="0"/>
          </a:p>
          <a:p>
            <a:r>
              <a:rPr lang="en-US" sz="2000" dirty="0"/>
              <a:t>08.55		Quiz – CERN as organization</a:t>
            </a:r>
          </a:p>
          <a:p>
            <a:endParaRPr lang="en-US" sz="900" dirty="0"/>
          </a:p>
          <a:p>
            <a:r>
              <a:rPr lang="en-US" sz="2000" dirty="0" smtClean="0">
                <a:solidFill>
                  <a:srgbClr val="00DB81"/>
                </a:solidFill>
              </a:rPr>
              <a:t>09.20</a:t>
            </a:r>
            <a:r>
              <a:rPr lang="en-US" sz="2000" dirty="0">
                <a:solidFill>
                  <a:srgbClr val="00DB81"/>
                </a:solidFill>
              </a:rPr>
              <a:t>		</a:t>
            </a:r>
            <a:r>
              <a:rPr lang="en-US" sz="2000" dirty="0" smtClean="0">
                <a:solidFill>
                  <a:srgbClr val="00DB81"/>
                </a:solidFill>
              </a:rPr>
              <a:t>Group photo, coffee break </a:t>
            </a:r>
            <a:r>
              <a:rPr lang="en-GB" sz="2000" dirty="0" smtClean="0">
                <a:solidFill>
                  <a:srgbClr val="00DB81"/>
                </a:solidFill>
              </a:rPr>
              <a:t>and </a:t>
            </a:r>
            <a:r>
              <a:rPr lang="en-GB" sz="2000" dirty="0">
                <a:solidFill>
                  <a:srgbClr val="00DB81"/>
                </a:solidFill>
              </a:rPr>
              <a:t>networking</a:t>
            </a:r>
          </a:p>
          <a:p>
            <a:endParaRPr lang="en-GB" sz="900" i="1" dirty="0">
              <a:solidFill>
                <a:srgbClr val="C00000"/>
              </a:solidFill>
            </a:endParaRPr>
          </a:p>
          <a:p>
            <a:endParaRPr lang="en-US" sz="100" i="1" dirty="0"/>
          </a:p>
          <a:p>
            <a:r>
              <a:rPr lang="en-US" sz="2000" dirty="0" smtClean="0"/>
              <a:t>09.50</a:t>
            </a:r>
            <a:r>
              <a:rPr lang="en-US" sz="2000" dirty="0"/>
              <a:t>		Quiz – daily life at CERN </a:t>
            </a:r>
          </a:p>
          <a:p>
            <a:endParaRPr lang="en-US" sz="900" dirty="0"/>
          </a:p>
          <a:p>
            <a:r>
              <a:rPr lang="en-US" sz="2000" dirty="0" smtClean="0"/>
              <a:t>10.30</a:t>
            </a:r>
            <a:r>
              <a:rPr lang="en-US" sz="2000" dirty="0"/>
              <a:t>		Meet colleagues from your department </a:t>
            </a:r>
          </a:p>
          <a:p>
            <a:r>
              <a:rPr lang="en-US" sz="2000" dirty="0"/>
              <a:t>		Transfer to department</a:t>
            </a:r>
          </a:p>
          <a:p>
            <a:endParaRPr lang="en-US" sz="900" dirty="0"/>
          </a:p>
          <a:p>
            <a:r>
              <a:rPr lang="en-US" sz="2000" dirty="0" smtClean="0"/>
              <a:t>11.00</a:t>
            </a:r>
            <a:r>
              <a:rPr lang="en-US" sz="2000" dirty="0"/>
              <a:t>	</a:t>
            </a:r>
            <a:r>
              <a:rPr lang="en-US" sz="2000" dirty="0" smtClean="0"/>
              <a:t>	Welcome </a:t>
            </a:r>
            <a:r>
              <a:rPr lang="en-US" sz="2000" dirty="0"/>
              <a:t>in your department</a:t>
            </a:r>
            <a:endParaRPr lang="en-US" sz="2000" dirty="0">
              <a:cs typeface="Arial"/>
            </a:endParaRPr>
          </a:p>
        </p:txBody>
      </p:sp>
      <p:sp>
        <p:nvSpPr>
          <p:cNvPr id="4" name="Slide Number Placeholder 3"/>
          <p:cNvSpPr>
            <a:spLocks noGrp="1"/>
          </p:cNvSpPr>
          <p:nvPr>
            <p:ph type="sldNum" sz="quarter" idx="10"/>
          </p:nvPr>
        </p:nvSpPr>
        <p:spPr/>
        <p:txBody>
          <a:bodyPr/>
          <a:lstStyle/>
          <a:p>
            <a:fld id="{17918391-D411-FE40-AAD7-861AE5233E0E}" type="slidenum">
              <a:rPr lang="en-US" smtClean="0"/>
              <a:pPr/>
              <a:t>8</a:t>
            </a:fld>
            <a:endParaRPr lang="en-US" dirty="0"/>
          </a:p>
        </p:txBody>
      </p:sp>
    </p:spTree>
    <p:extLst>
      <p:ext uri="{BB962C8B-B14F-4D97-AF65-F5344CB8AC3E}">
        <p14:creationId xmlns:p14="http://schemas.microsoft.com/office/powerpoint/2010/main" val="24797389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6245" y="175120"/>
            <a:ext cx="7871027" cy="705332"/>
          </a:xfrm>
        </p:spPr>
        <p:txBody>
          <a:bodyPr>
            <a:noAutofit/>
          </a:bodyPr>
          <a:lstStyle/>
          <a:p>
            <a:r>
              <a:rPr lang="en-US" sz="4000" dirty="0">
                <a:solidFill>
                  <a:schemeClr val="tx1">
                    <a:lumMod val="60000"/>
                    <a:lumOff val="40000"/>
                  </a:schemeClr>
                </a:solidFill>
              </a:rPr>
              <a:t>Programme </a:t>
            </a:r>
            <a:r>
              <a:rPr lang="en-US" sz="4000" dirty="0" smtClean="0">
                <a:solidFill>
                  <a:schemeClr val="tx1">
                    <a:lumMod val="60000"/>
                    <a:lumOff val="40000"/>
                  </a:schemeClr>
                </a:solidFill>
              </a:rPr>
              <a:t>Tuesday 4 October</a:t>
            </a:r>
            <a:endParaRPr lang="en-GB" sz="4000" dirty="0">
              <a:solidFill>
                <a:schemeClr val="tx1">
                  <a:lumMod val="60000"/>
                  <a:lumOff val="40000"/>
                </a:schemeClr>
              </a:solidFill>
            </a:endParaRPr>
          </a:p>
        </p:txBody>
      </p:sp>
      <p:sp>
        <p:nvSpPr>
          <p:cNvPr id="10" name="Content Placeholder 2"/>
          <p:cNvSpPr>
            <a:spLocks noGrp="1"/>
          </p:cNvSpPr>
          <p:nvPr>
            <p:ph sz="quarter" idx="1"/>
          </p:nvPr>
        </p:nvSpPr>
        <p:spPr>
          <a:xfrm>
            <a:off x="1385646" y="951570"/>
            <a:ext cx="6372708" cy="3371850"/>
          </a:xfrm>
        </p:spPr>
        <p:txBody>
          <a:bodyPr>
            <a:normAutofit/>
          </a:bodyPr>
          <a:lstStyle/>
          <a:p>
            <a:pPr marL="27432" indent="0">
              <a:buNone/>
            </a:pPr>
            <a:endParaRPr lang="fr-CH" sz="2100" dirty="0"/>
          </a:p>
          <a:p>
            <a:pPr marL="27432" indent="0">
              <a:buNone/>
            </a:pPr>
            <a:endParaRPr lang="fr-CH" sz="2100" dirty="0"/>
          </a:p>
          <a:p>
            <a:pPr marL="27432" indent="0">
              <a:buNone/>
            </a:pPr>
            <a:endParaRPr lang="fr-CH" dirty="0"/>
          </a:p>
          <a:p>
            <a:pPr marL="27432" indent="0">
              <a:buNone/>
            </a:pPr>
            <a:endParaRPr lang="fr-CH" sz="2100"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9</a:t>
            </a:fld>
            <a:endParaRPr lang="en-US" dirty="0"/>
          </a:p>
        </p:txBody>
      </p:sp>
      <p:pic>
        <p:nvPicPr>
          <p:cNvPr id="6" name="Picture 5"/>
          <p:cNvPicPr>
            <a:picLocks noChangeAspect="1"/>
          </p:cNvPicPr>
          <p:nvPr/>
        </p:nvPicPr>
        <p:blipFill rotWithShape="1">
          <a:blip r:embed="rId3"/>
          <a:srcRect l="32614" t="10266" r="33298" b="10026"/>
          <a:stretch/>
        </p:blipFill>
        <p:spPr>
          <a:xfrm>
            <a:off x="5738863" y="921273"/>
            <a:ext cx="965008" cy="1186443"/>
          </a:xfrm>
          <a:prstGeom prst="rect">
            <a:avLst/>
          </a:prstGeom>
        </p:spPr>
      </p:pic>
      <p:grpSp>
        <p:nvGrpSpPr>
          <p:cNvPr id="17" name="Group 16"/>
          <p:cNvGrpSpPr/>
          <p:nvPr/>
        </p:nvGrpSpPr>
        <p:grpSpPr>
          <a:xfrm>
            <a:off x="6572073" y="2130124"/>
            <a:ext cx="2595781" cy="2084852"/>
            <a:chOff x="6572073" y="2130124"/>
            <a:chExt cx="2595781" cy="2084852"/>
          </a:xfrm>
        </p:grpSpPr>
        <p:pic>
          <p:nvPicPr>
            <p:cNvPr id="8" name="Picture 7"/>
            <p:cNvPicPr>
              <a:picLocks noChangeAspect="1"/>
            </p:cNvPicPr>
            <p:nvPr/>
          </p:nvPicPr>
          <p:blipFill rotWithShape="1">
            <a:blip r:embed="rId4"/>
            <a:srcRect l="76492" t="6531" r="1233" b="6215"/>
            <a:stretch/>
          </p:blipFill>
          <p:spPr>
            <a:xfrm>
              <a:off x="6572073" y="2130124"/>
              <a:ext cx="2595781" cy="2084852"/>
            </a:xfrm>
            <a:prstGeom prst="rect">
              <a:avLst/>
            </a:prstGeom>
          </p:spPr>
        </p:pic>
        <p:sp>
          <p:nvSpPr>
            <p:cNvPr id="12" name="Oval 11"/>
            <p:cNvSpPr/>
            <p:nvPr/>
          </p:nvSpPr>
          <p:spPr>
            <a:xfrm>
              <a:off x="7916739" y="2890255"/>
              <a:ext cx="1223184" cy="66791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Oval 12"/>
            <p:cNvSpPr/>
            <p:nvPr/>
          </p:nvSpPr>
          <p:spPr>
            <a:xfrm>
              <a:off x="7916739" y="2222345"/>
              <a:ext cx="1223184" cy="66791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14" name="Picture 10" descr="RÃ©sultat de recherche d'images pour &quot;cern indico logo&quot;"/>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196437" y="1170928"/>
            <a:ext cx="1239853" cy="507728"/>
          </a:xfrm>
          <a:prstGeom prst="rect">
            <a:avLst/>
          </a:prstGeom>
          <a:noFill/>
          <a:extLst>
            <a:ext uri="{909E8E84-426E-40DD-AFC4-6F175D3DCCD1}">
              <a14:hiddenFill xmlns:a14="http://schemas.microsoft.com/office/drawing/2010/main">
                <a:solidFill>
                  <a:srgbClr val="FFFFFF"/>
                </a:solidFill>
              </a14:hiddenFill>
            </a:ext>
          </a:extLst>
        </p:spPr>
      </p:pic>
      <p:sp>
        <p:nvSpPr>
          <p:cNvPr id="16" name="Down Arrow 15"/>
          <p:cNvSpPr/>
          <p:nvPr/>
        </p:nvSpPr>
        <p:spPr>
          <a:xfrm>
            <a:off x="8277308" y="1424792"/>
            <a:ext cx="492981" cy="570985"/>
          </a:xfrm>
          <a:prstGeom prst="downArrow">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3" name="Picture 2"/>
          <p:cNvPicPr>
            <a:picLocks noChangeAspect="1"/>
          </p:cNvPicPr>
          <p:nvPr/>
        </p:nvPicPr>
        <p:blipFill rotWithShape="1">
          <a:blip r:embed="rId6"/>
          <a:srcRect l="1215" t="340" r="1067" b="2276"/>
          <a:stretch/>
        </p:blipFill>
        <p:spPr>
          <a:xfrm>
            <a:off x="836245" y="2073685"/>
            <a:ext cx="5009663" cy="2240408"/>
          </a:xfrm>
          <a:prstGeom prst="rect">
            <a:avLst/>
          </a:prstGeom>
        </p:spPr>
      </p:pic>
    </p:spTree>
    <p:extLst>
      <p:ext uri="{BB962C8B-B14F-4D97-AF65-F5344CB8AC3E}">
        <p14:creationId xmlns:p14="http://schemas.microsoft.com/office/powerpoint/2010/main" val="1285956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6"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PPRESENTATIONGUID" val="454d28b0-428d-4466-90f7-e6865997f0b3"/>
  <p:tag name="WASPOLLED" val="49AA0A17314A4AFDA7DCF07FD2DEAC40"/>
  <p:tag name="TPVERSION" val="8"/>
  <p:tag name="TPFULLVERSION" val="8.9.5.12"/>
  <p:tag name="PPTVERSION" val="16"/>
  <p:tag name="TPOS" val="2"/>
  <p:tag name="TPLASTSAVEVERSION" val="6.4 PC"/>
</p:tagLst>
</file>

<file path=ppt/tags/tag2.xml><?xml version="1.0" encoding="utf-8"?>
<p:tagLst xmlns:a="http://schemas.openxmlformats.org/drawingml/2006/main" xmlns:r="http://schemas.openxmlformats.org/officeDocument/2006/relationships" xmlns:p="http://schemas.openxmlformats.org/presentationml/2006/main">
  <p:tag name="TYPE" val="MultiChoiceSlide"/>
  <p:tag name="LIVECHARTING" val="False"/>
  <p:tag name="AUTOOPENPOLL" val="True"/>
  <p:tag name="AUTOFORMATCHART" val="False"/>
  <p:tag name="HASRESULTS" val="False"/>
  <p:tag name="TPQUESTIONXML" val="﻿&lt;?xml version=&quot;1.0&quot; encoding=&quot;utf-8&quot;?&gt;&#10;&lt;questionlist&gt;&#10;    &lt;properties&gt;&#10;        &lt;guid&gt;045404C5233542228C034EA9522CDF05&lt;/guid&gt;&#10;        &lt;description /&gt;&#10;        &lt;date&gt;12/18/2017 6:10:46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rationalefont&gt;Verdana&lt;/rationalefont&gt;&#10;        &lt;rationalefontsize&gt;12&lt;/rationalefontsize&gt;&#10;        &lt;narrativefont&gt;Verdana&lt;/narrativefont&gt;&#10;        &lt;narrativefontsize&gt;12&lt;/narrativefontsize&gt;&#10;        &lt;standardfont&gt;Verdana&lt;/standardfont&gt;&#10;        &lt;standardfontsize&gt;12&lt;/standardfontsize&gt;&#10;        &lt;showresults&gt;True&lt;/showresults&gt;&#10;        &lt;countdowntime&gt;30&lt;/countdowntime&gt;&#10;        &lt;responsegrid&gt;0&lt;/responsegrid&gt;&#10;    &lt;/questionlisttemplate&gt;&#10;    &lt;questions&gt;&#10;        &lt;multichoice&gt;&#10;            &lt;guid&gt;B1C620899E3041EF87B500602DC8C5C2&lt;/guid&gt;&#10;            &lt;repollguid&gt;67BCE8FC4AB34DEEA62B77ED69C0E4C1&lt;/repollguid&gt;&#10;            &lt;sourceid&gt;5F553F5A7AC04C59BEA8C61F2EBFA2D0&lt;/sourceid&gt;&#10;            &lt;narrativeguid&gt;00000000000000000000000000000000&lt;/narrativeguid&gt;&#10;            &lt;questiontext&gt;CERN’s final budget 2022&lt;/questiontext&gt;&#10;            &lt;rationale&gt;&#10;                &lt;rationaletext /&gt;&#10;            &lt;/rationale&gt;&#10;            &lt;showresults&gt;True&lt;/showresults&gt;&#10;            &lt;responsegrid&gt;0&lt;/responsegrid&gt;&#10;            &lt;countdowntimer&gt;False&lt;/countdowntimer&gt;&#10;            &lt;countdowntime&gt;30&lt;/countdowntime&gt;&#10;            &lt;correctvalue&gt;1&lt;/correctvalue&gt;&#10;            &lt;incorrectvalue&gt;0&lt;/incorrectvalue&gt;&#10;            &lt;responselimit&gt;1&lt;/responselimit&gt;&#10;            &lt;bulletstyle&gt;2&lt;/bulletstyle&gt;&#10;            &lt;answers&gt;&#10;                &lt;answer&gt;&#10;                    &lt;guid&gt;57C76A4DC7254A7898060E90293E7969&lt;/guid&gt;&#10;                    &lt;answertext&gt;~ 140 510 KCHF&lt;/answertext&gt;&#10;                    &lt;valuetype&gt;-1&lt;/valuetype&gt;&#10;                &lt;/answer&gt;&#10;                &lt;answer&gt;&#10;                    &lt;guid&gt;60481096D7994D3B9A3C584E2843051B&lt;/guid&gt;&#10;                    &lt;answertext&gt;~ 1 405 MCHF&lt;/answertext&gt;&#10;                    &lt;valuetype&gt;1&lt;/valuetype&gt;&#10;                &lt;/answer&gt;&#10;                &lt;answer&gt;&#10;                    &lt;guid&gt;12FCA137461543F299777D4FDC9CEFCC&lt;/guid&gt;&#10;                    &lt;answertext&gt;~ 1 405 M€&lt;/answertext&gt;&#10;                    &lt;valuetype&gt;-1&lt;/valuetype&gt;&#10;                &lt;/answer&gt;&#10;                &lt;answer&gt;&#10;                    &lt;guid&gt;EB765F84294F489DA0104B378BF17ABD&lt;/guid&gt;&#10;                    &lt;answertext&gt;~ 1 405 k₤&lt;/answertext&gt;&#10;                    &lt;valuetype&gt;-1&lt;/valuetype&gt;&#10;                &lt;/answer&gt;&#10;                &lt;answer&gt;&#10;                    &lt;guid&gt;02E22285ABDC49E98652A2982CEACB11&lt;/guid&gt;&#10;                    &lt;answertext&gt;Not yet known&lt;/answertext&gt;&#10;                    &lt;valuetype&gt;-1&lt;/valuetype&gt;&#10;                &lt;/answer&gt;&#10;            &lt;/answers&gt;&#10;            &lt;metadata&gt;&#10;                &lt;entry&gt;&#10;                    &lt;key&gt;AUTOFORMATCHART&lt;/key&gt;&#10;                    &lt;value&gt;False&lt;/value&gt;&#10;                &lt;/entry&gt;&#10;                &lt;entry&gt;&#10;                    &lt;key&gt;AUTOOPENPOLL&lt;/key&gt;&#10;                    &lt;value&gt;True&lt;/value&gt;&#10;                &lt;/entry&gt;&#10;                &lt;entry&gt;&#10;                    &lt;key&gt;LIVECHARTING&lt;/key&gt;&#10;                    &lt;value&gt;False&lt;/value&gt;&#10;                &lt;/entry&gt;&#10;            &lt;/metadata&gt;&#10;        &lt;/multichoice&gt;&#10;    &lt;/questions&gt;&#10;&lt;/questionlist&gt;"/>
</p:tagLst>
</file>

<file path=ppt/tags/tag3.xml><?xml version="1.0" encoding="utf-8"?>
<p:tagLst xmlns:a="http://schemas.openxmlformats.org/drawingml/2006/main" xmlns:r="http://schemas.openxmlformats.org/officeDocument/2006/relationships" xmlns:p="http://schemas.openxmlformats.org/presentationml/2006/main">
  <p:tag name="ZEROBASED" val="False"/>
</p:tagLst>
</file>

<file path=ppt/tags/tag4.xml><?xml version="1.0" encoding="utf-8"?>
<p:tagLst xmlns:a="http://schemas.openxmlformats.org/drawingml/2006/main" xmlns:r="http://schemas.openxmlformats.org/officeDocument/2006/relationships" xmlns:p="http://schemas.openxmlformats.org/presentationml/2006/main">
  <p:tag name="TYPE" val="0"/>
  <p:tag name="DEFINEDCOLORS" val="3,6,10,45,32,50,13,4,9,55,1"/>
  <p:tag name="NUMBERFORMAT" val="0"/>
  <p:tag name="LABELFORMAT" val="1"/>
  <p:tag name="COLORTYPE" val="CORRECTINCORRECT"/>
  <p:tag name="CHARTFORMAT" val="UEsDBBQABgAIAAAAIQDvhfRvbQUAAK0RAAAPAAAAY2hhcnQvY2hhcnQueG1s3Fhtb9s2EP4+YP/B0HfHliy/ok7h2M02zGmCJm23faMpSuZMkRpJOXaH/fcdXyTLbpAWdQoMy5dQx+Pp7rmHd2e9er3LWWtLpKKCT4Pwohu0CMcioTybBu8frtujoKU04gligpNpsCcqeH354w+v8ASvkdT3BcKkBUa4muBpsNa6mHQ6Cq9JjtSFKAiHvVTIHGl4lFknkegRjOesE3W7g441EngD6BsM5Ijy6rz8mvMiTSkmC4HLnHDtvJCEIQ0IqDUtVHAJwSVIk3DcjVtbxKZBN+gYIUM8cwLC2+/vnVCKkickmQvJAcaGfo4nM6aJ5GBqLriGt/k4869CKkdyUxZtLPICnFtRRvXeugsOgu35WkAcrXfkr5JKoqYBDuMKCFh+BkVOsRRKpPoCLHYcClU2jNlhZ9SJfD4g2DCeKL1nxAUUdiMTbad+r3XhGjG2QnhjsGko16qHfXPwFAxzCjN5g4rbrTyfQqssnAZMh0FL72CVbGC1yiIji4wMVskGVghjyARo+EUlgX0nqXV6laRX6QCqTgeQdot+JelXkkElGQStNaN8A5kw/4JWKtjPTlCtHIPsHTBooFKLB6oZWRBGNEk89k5rS8ljb2HUpNC/NXhmBb8fC2Y8m+2ORAWQsyBY061P6cCSuoMnB8MpE0KaN+g1xRtOVJPOoFnvK5qQj5D8Z3SbKoYjX1BvqhRM6JkkyFhnaC9KbVY54iViy/p5dyMSHwpJMuJA2j8l9ECMLnrHf9Gbds8fc1ANL8JBNx73RtHQLuI3bctlPHn0WF6Mx+Gg8Td059fV9qg7Gg/7URjGPVM9eu4qnDoPUB7iWiHZW8xNLTVRwtOCSmcOC+bMZ1BjCiiaXsxKBWWFJG5zi+R+Lpioak/oxIrYTNLkmAZCJsSb90VN78x7lZbvSGquOGTfSiiHtqB/Sd+SDMpPxRp/KFmumLLnirvz7+7lKzTh4poydm4jgADQhPFzzRwcMogYi0ZC0hQu0FJVZfyb25WDWQF0FsK1eFySjPDkV7L3RPI5hJ0PCPqz6UFVXkE2R/otyj35fUYUyO+JfFJ+R6SpeZ/ZvipXK0bu6afPTS0JAqIsKRSBo2NkZwAwbsOqVUo6Df6evxn0e8NZ2F4MruftOB302+PFOGwPoyiex+O4P7q6+ufQmqBknowJX2hNYbMt9f3VAQxx2J+YsJ/2FYgMLlpCV06DqCYuRjaKJu+9CNA28fEyr2+EFcFpf6lqI+7tX0xdI0XfNXXN+DJUfKSJ9pUp7Nc+oMJnG++hGUGSHdfQ7hffb6IwisM4iv2J042BK2rQreoTVhNeflzKAM6ZrSQHxRPTCiNwITNoC0mBoXYIc3zLKb9BO+Obwf2gmNjWeMRJtLsTnqUrFwzk7jrX0HDN3DmHPjENfiIwniEG06wo4TYAszckqW9Vjv4U8gGa3g0MXc44tB1nDDw53eMwC7tNDWegFtYOcODag3B75oKfPde8TEFrPU6DQQ9I8FRlMwD7WmRGRFVNDi5bdb7tXlUOzKjyB5E+UvPkUPNViq3YjGXcybD2HAPpbZoq4itR2PUU4+KmZJoutwygbKQWHKtJBFfwaTbV/jVI8gyboBdT71dF28bB59nl2/ET7IKfTd+ZVzXj/h+sqsvLM6yyW1dEPxLiM7ZyD+Z6ATc8JWDVnBjN+gNVt5z5ZuopmVBVXMEvuI2a+WKhCsT9TYUusgDuqVuYeaDsnHCwGs5eDPr/1LDztbVB716onK1Esq9NnTNEwWCm9L39leq+QJxnrHiJsdEWUjRJSPoOYlSfoMWMXJ2DOdJvwqh3hyQyCuaTwjSoPycYHcttA7ZdHL6yXP4LAAD//wMAUEsDBBQABgAIAAAAIQC/uqyqxgYAADYbAAAWAAAAY2hhcnQvbWVkaWEvaW1hZ2UxLmJtcOyY2VNTVxzH6T/Q58700bpUpU0IQh+qD636UHcWK0slcQPZusBYBWULYYtEBBsFTSAJssomEAjUhJhAQCABBGVRAqKyCQi4UO1M+733AnNluAxXsdMHfkPOnJz8zu/3+X3POfdy73d7HD63Ic0B7QZ8OLOfT2w+Q48y46c2NsRnzv5ZtVUF/q8KPCetjTS1Wp2dnX3lypX4+Hh0PjYyMvf39yOz0Wikp0Z2MMAwCIMD3DCIzkohzaemUqBYxKcMefEV46Cq1JsL9b2NvW/Hxsaqq6v1en1VVVVfXx8wAAN/gLFCYlIbociK3ymZCj74oKWnOHJQE2etzVl3TGsXPmUX8WKbtyolJaWgoECpVBYVFVEyIgiwl8OD0uYXmko9X7LG0GZq6Z2YmLBYLE2kLQh4SxVr+eNHq5KvSziw7ugtimfrCQV4bty4oVKpoqOjL5NWXl5uMBgWTF/0K3ji4uLgjEImRp4OmHJR79M7+U6hldywKW749Pd+WTKZDPVSuwIyQn8YUshFJ1ukh3oVXvrzTmsFGm7YJDdi+tvjiuTkZIpHp9MtmnTpQZDExsYCaWL0qTbhAOptTDm4/aQC9QJpu3/OPE9ISAhVb1ZWFngKLp0mefi3E53W8ivswqcJnmMZSUlJ4MnMzEQVS6dm+hVVX79+XZqcWCMmeBqSXXf6qUieyR0BOXK5nNIHYtIjVCtjLdJD8Cd4vNTkek1/41MskUjAA2bsH7o/275Bp4HyiF+f7OpwLI+oN4zgmdenp6eHHrNKGWOWEvvHkOj8xeFSav84+hQnJiaCBwWWlJTQ/dn2rfeajRJnq1JgSnJxOF5A8IRPzfNgpRbwQJ9mcj8bEp3WeBYTPJEvHb2LKB7oU1paypaB7t/f2Vwrce5TETyOJ4rsIgh9dgbO6rMYT8wsj8R5jQf4J+0iXzl4z+qDc1pWVkaPz7b/qMtce8G5Tymou+CCsLiYgGeX/zVq/4Cnu7ubHhPr1XTpIPQ0XnDmHcmxC5vkRb7a4l0iFovz8/M/nOdxt6UuyQX61BI8N0me57sDZOApLCxchEdB8fBRBU+QzT03wYsCz01cx8CTk5OTkZFB52fbB0/DRddZfXxKeZEvuWETewIIfRbl0Shimi8R+xl68viZJM9rjq8OV4+8vLzc3FwcebYMdP8nPRZceaA/6nU8WU7wnBsHT3p6OnikUumC9arMmOWpv+jCE2RR+nB8a6APeKAPjhg9Ptt+e50aPFgvnLL1R7UQn3tubAmeinSRmTxfpiRXHv864HnCGfAIhcK0tLTU1FTcMtgy0P3vmWZ5cH3D/ZEX9Zp7dmxvoIxJH3W6iDpf2HU8vsoO+0c4s9H3jlarxRQYOvT4bPud9RXYD9AHPOuP63lRM5zQUfAkJCTgFoDbXFdXFz2mWh5N+eP6wPNSkus1s9Gvke7zIf3uhkpSf0HNeacNJwz2ED901EdSZ7VazWYz2gXBG8rT4U+cR4kzz0tBrdcmf/MCt/f+aiqVkfGP6MQHNviY7IV/gccj5p17Fj14Q7kcynTJD+P6wPGUY7NhyqYAy6PBcbrbe/fvqNNxf0S9uKt+4VWx0c/8pW+ju4jx/xacR01qUEGsJ9ptgWXYbARPYOujoefvzUCf2FSR0XrZDTzahP1Gg7H+/jP80R2W6G/1L+GGjtpHvwHPwNDkEp7L/8msUdxNdbOqBLfi9+PeuvyJ8KTxtA0MrwxPSxV43MFTHbevt6OJFY+HqJZ7dnSL6M2mn+8ODE+xmsvk3FatJHiUAk3svgeseYwUz+ZfOgaGp5lSsBrXZ8d3pHmApzJmb087u8uIe7SBEzK8RfR286/3B0ZWhseYm3Dvmkevkq+O3oP/pVnV4i4yUjy2v3XWtbJ71GJKVJsr7pT99FBB8IyPsOPxIHiGHGL+tg16YLr7mCkFq3FT/vlOmSd4yoW7x0eesJrrLqzhnCF5gsHDbi5TIvB0kfqURu0eG2YX012ow3o5iN5+FfzQ1M5OWyaeystB968R+tyM3MWWxy1KyzkzOMczyJSC1XhVajC1XsURu54NsdsDbpF/fn36Cbl/uus7hljlZXLWXj3VJfPEeS8K/2GULU9EtW3wQ/uoF7ZBPab2ldFHJzulFTvpxE6q0zuYmJnGC24PXCzs/v1qK9rHo6+Y3NiOT48P4Y/trFX//0YBvMb5wETUWzW0eGkDI98MEQ3e3sDwvEwZHnxgeGJaOh0c8OyGFnMRbflhqYmYu8AwThkFMIdTRtIZllM+GOCM6fOR50JKmWJSIpB6EA0l0dKFr/66qsDHUOBfAAAA//8DAFBLAwQUAAAACABSf0pGhI+kftcCAAAhDgAAHgAAAGNoYXJ0L3RoZW1lL3RoZW1lT3ZlcnJpZGUxLnhtbO1X3WoUMRS+VvAdwtzbWWsVKd2W7vZP+0u7LfTy7Gx2J938DEmmde6kvRQEsYo3gndeiFpowZv6NKsVrdBXMLO1NanNUBZBhGVhmZzzfSfnJCf5yMjYQ0bRJpaKCF4Obg2UAoR5JBqEt8rBam3q5r0AKQ28AVRwXA4yrIKx0RvXR2BYx5jhRcOVpIGRicPVMJSDWOtkOAxVZNygBkSCufE1hWSgzVC2woaELROf0XCwVLobMiA8MCGvmZgRlSs5ESMOzEy32GySCJ96Q8v9C94UXPvwuZ/BhpBTBpQbuhYKmnCkswQ3ITKEKlBSlwTNkVasA5QAF8qYS4OlqdJt85//hrpfQ0F4HgWDFcKyR+pP+1meSEWSJLocPDCTBBbu5PDdyeE+Ojnc62wfdLY/dnZ2OtsffOwZ4C2bffzm6Y9Xj9D3/dfHu88LSMomfXn/+POnZwVobaOPXux9Pdg7evnk29tdH2dcQt3m1AjDCi3gLbQsGHDvVLgue6DVYiA2bZy3FHDIiT7KpI4dykIGFHzgCnYXeU0S3vCip9MNp4iVWKaa+NCzMXPQ80LQipD+YmfN1M4apbxVkItMbfAywKY3leqFtphME3OWCHjxMXZSX6KmU6CFOdYo94k2xj7uOiHEKZtEUijR1GidoAoQ/4LVSF1fzpwhzGxiBgVtAg5zDVUE9U40gTddOJiFpt7gmDorPQ2pBuavAhi14XOgY2/iK5mMnI1RWppkMBVosoGV8hIXZeaUMGuut4JumacZc+FSk7YHnucshA2fEO1qDCzx10F4bBPuq7bpdkBLQvtzEvbZOx2bTQNe3CVrBOsebpJVc+9f3ly5J5Xec4aFe+Yz2gR8Ns1IaGnPuRgRfjUxuiBDd/oy1LMMjUsC9Kri0wVfVXKqQjbI/6k4E5DyJczjvuD0BacvOH9LcLq3xz+QGUtVjOGU7z6SmC54U/12G4MZu8+60Z9QSwMEFAAGAAgAAAAhAPzwneC+AAAAMQEAABoAAABjaGFydC9fcmVscy9jaGFydC54bWwucmVsc4SPwQrCMBBE74L/EPZu03oQkSa9iNCTIPoBIdm2wTYJSRT79y6eLAged4d5M1M3r2lkT4zJeiegKkpg6LQ31vUCbtfTZg8sZeWMGr1DATMmaOR6VV9wVJlMabAhMaK4JGDIORw4T3rASaXCB3SkdD5OKtMZex6Uvqse+bYsdzx+M0AumKw1AmJrKmDXOVDyf7bvOqvx6PVjQpd/RPBMvfBMc6M1SGAVe8wCPu+lWBVUHLis+WKofAMAAP//AwBQSwMEFAAGAAgAAAAhAITsoQcTAQAAVAIAABMAAABbQ29udGVudF9UeXBlc10ueG1spJLNTsMwDMfvSLxDlCtq0nFACK3dgY8jcBgPYFK3jciXkmxsb4/brhKbNi5crMT23/7FznK1s4ZtMSbtXcUXouQMnfKNdl3FP9YvxT1nKYNrwHiHFd9j4qv6+mq53gdMjNQuVbzPOTxImVSPFpLwAR1FWh8tZLrGTgZQX9ChvC3LO6m8y+hykYcavF4+YQsbk9nzjtwTyacNnD1OeUOrims76Ae/PKuIaNKJBEIwWkGmt8mta064igOTIOWYk3od0g2BX+gwRI6Zfjc46N5omFE3yN4h5lewRC5VT+fJir+LnKH0basVNl5tLM1MNBG+aTnWiLHqjHu5baadoBztnLT4N8VRuZlBjn+i/gEAAP//AwBQSwMEFAAGAAgAAAAhABmqkvPRAAAAswEAAAsAAABfcmVscy8ucmVsc6yQy4oCMRBF9wP+Q6i9Xd0uRAbTbkRwK/oBNUl1d7DzIImif2+c2UyLMJtZFpc693DXm5sdxZVjMt5JaKoaBDvltXG9hNNxN1+BSJmcptE7lnDnBJt29rE+8Ei5PKXBhCQKxSUJQ87hEzGpgS2lygd2Jel8tJTLGXsMpM7UMy7qeonxNwPaCVPstYS41wsQx3sozX+zfdcZxVuvLpZdflOBxpbuAqTYc5agBooZLWtDP1FTfdkA+N6k+U+Tqeur0rdYVaZ7uuBk6vYBAAD//wMAUEsBAi0AFAAGAAgAAAAhAO+F9G9tBQAArREAAA8AAAAAAAAAAAAAAAAAAAAAAGNoYXJ0L2NoYXJ0LnhtbFBLAQItABQABgAIAAAAIQC/uqyqxgYAADYbAAAWAAAAAAAAAAAAAAAAAJoFAABjaGFydC9tZWRpYS9pbWFnZTEuYm1wUEsBAj8AFAAAAAgAUn9KRoSPpH7XAgAAIQ4AAB4AJAAAAAAAAAAgAAAAlAwAAGNoYXJ0L3RoZW1lL3RoZW1lT3ZlcnJpZGUxLnhtbAoAIAAAAAAAAQAYAFIRHFZ0RdABAIirysnnqAEAiKvKyeeoAVBLAQItABQABgAIAAAAIQD88J3gvgAAADEBAAAaAAAAAAAAAAAAAAAAAKcPAABjaGFydC9fcmVscy9jaGFydC54bWwucmVsc1BLAQItABQABgAIAAAAIQCE7KEHEwEAAFQCAAATAAAAAAAAAAAAAAAAAJ0QAABbQ29udGVudF9UeXBlc10ueG1sUEsBAi0AFAAGAAgAAAAhABmqkvPRAAAAswEAAAsAAAAAAAAAAAAAAAAA4REAAF9yZWxzLy5yZWxzUEsFBgAAAAAGAAYAswEAANsSAAAAAA=="/>
</p:tagLst>
</file>

<file path=ppt/theme/theme1.xml><?xml version="1.0" encoding="utf-8"?>
<a:theme xmlns:a="http://schemas.openxmlformats.org/drawingml/2006/main" name="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CERNCorporate16-9.potx</Template>
  <TotalTime>29240</TotalTime>
  <Words>5867</Words>
  <Application>Microsoft Office PowerPoint</Application>
  <PresentationFormat>On-screen Show (16:9)</PresentationFormat>
  <Paragraphs>906</Paragraphs>
  <Slides>52</Slides>
  <Notes>49</Notes>
  <HiddenSlides>1</HiddenSlides>
  <MMClips>1</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52</vt:i4>
      </vt:variant>
    </vt:vector>
  </HeadingPairs>
  <TitlesOfParts>
    <vt:vector size="62" baseType="lpstr">
      <vt:lpstr>Arial</vt:lpstr>
      <vt:lpstr>Calibri</vt:lpstr>
      <vt:lpstr>Century Gothic</vt:lpstr>
      <vt:lpstr>Courier New</vt:lpstr>
      <vt:lpstr>Georgia</vt:lpstr>
      <vt:lpstr>Marcellus</vt:lpstr>
      <vt:lpstr>Optima</vt:lpstr>
      <vt:lpstr>Verdana</vt:lpstr>
      <vt:lpstr>Wingdings</vt:lpstr>
      <vt:lpstr>CERNCorporate16-9</vt:lpstr>
      <vt:lpstr>PowerPoint Presentation</vt:lpstr>
      <vt:lpstr>Welcome at CERN</vt:lpstr>
      <vt:lpstr>Bienvenue Welcome</vt:lpstr>
      <vt:lpstr>Welcome                   Bienvenue </vt:lpstr>
      <vt:lpstr>Logistics - language</vt:lpstr>
      <vt:lpstr>Logistics - slides</vt:lpstr>
      <vt:lpstr>COVID -19</vt:lpstr>
      <vt:lpstr>Programme of the morning</vt:lpstr>
      <vt:lpstr>Programme Tuesday 4 October</vt:lpstr>
      <vt:lpstr>PowerPoint Presentation</vt:lpstr>
      <vt:lpstr>PowerPoint Presentation</vt:lpstr>
      <vt:lpstr>PowerPoint Presentation</vt:lpstr>
      <vt:lpstr>CERN as an international organization</vt:lpstr>
      <vt:lpstr>PowerPoint Presentation</vt:lpstr>
      <vt:lpstr>PowerPoint Presentation</vt:lpstr>
      <vt:lpstr>CERN’s final budget 2022</vt:lpstr>
      <vt:lpstr>Budget 2022</vt:lpstr>
      <vt:lpstr>PowerPoint Presentation</vt:lpstr>
      <vt:lpstr>PowerPoint Presentation</vt:lpstr>
      <vt:lpstr>Welcome to HR-PXE colleagues</vt:lpstr>
      <vt:lpstr>PowerPoint Presentation</vt:lpstr>
      <vt:lpstr>Time for a group photo !</vt:lpstr>
      <vt:lpstr>PowerPoint Presentation</vt:lpstr>
      <vt:lpstr>Daily life at CERN</vt:lpstr>
      <vt:lpstr>PowerPoint Presentation</vt:lpstr>
      <vt:lpstr>CERN access card</vt:lpstr>
      <vt:lpstr>PowerPoint Presentation</vt:lpstr>
      <vt:lpstr>MapCERN</vt:lpstr>
      <vt:lpstr>PowerPoint Presentation</vt:lpstr>
      <vt:lpstr>PowerPoint Presentation</vt:lpstr>
      <vt:lpstr>PowerPoint Presentation</vt:lpstr>
      <vt:lpstr>Mobility apps</vt:lpstr>
      <vt:lpstr>PowerPoint Presentation</vt:lpstr>
      <vt:lpstr>PowerPoint Presentation</vt:lpstr>
      <vt:lpstr>Accident on site – different cases</vt:lpstr>
      <vt:lpstr>PowerPoint Presentation</vt:lpstr>
      <vt:lpstr>First Aider door sticker</vt:lpstr>
      <vt:lpstr>PowerPoint Presentation</vt:lpstr>
      <vt:lpstr>PowerPoint Presentation</vt:lpstr>
      <vt:lpstr>PowerPoint Presentation</vt:lpstr>
      <vt:lpstr>PowerPoint Presentation</vt:lpstr>
      <vt:lpstr>CERN tools </vt:lpstr>
      <vt:lpstr>Newcomers website</vt:lpstr>
      <vt:lpstr>Many questions, answers are …</vt:lpstr>
      <vt:lpstr>Public meetings</vt:lpstr>
      <vt:lpstr>Recap from quiz - recommended</vt:lpstr>
      <vt:lpstr>Onboarding continues with …</vt:lpstr>
      <vt:lpstr>Before joining your Department</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Erwin MOSSELMANS</dc:creator>
  <cp:keywords>Onboarding;Quiz</cp:keywords>
  <cp:lastModifiedBy>Erwin Mosselmans</cp:lastModifiedBy>
  <cp:revision>1086</cp:revision>
  <cp:lastPrinted>2022-08-29T13:46:38Z</cp:lastPrinted>
  <dcterms:created xsi:type="dcterms:W3CDTF">2012-11-30T11:04:26Z</dcterms:created>
  <dcterms:modified xsi:type="dcterms:W3CDTF">2022-10-03T10:18:18Z</dcterms:modified>
</cp:coreProperties>
</file>