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58" r:id="rId5"/>
    <p:sldId id="278" r:id="rId6"/>
    <p:sldId id="279" r:id="rId7"/>
    <p:sldId id="281" r:id="rId8"/>
    <p:sldId id="280" r:id="rId9"/>
    <p:sldId id="288" r:id="rId10"/>
    <p:sldId id="269" r:id="rId11"/>
    <p:sldId id="259" r:id="rId12"/>
    <p:sldId id="282" r:id="rId13"/>
    <p:sldId id="283" r:id="rId14"/>
    <p:sldId id="285" r:id="rId15"/>
    <p:sldId id="284" r:id="rId16"/>
    <p:sldId id="270" r:id="rId17"/>
    <p:sldId id="260" r:id="rId18"/>
    <p:sldId id="286" r:id="rId19"/>
    <p:sldId id="287" r:id="rId20"/>
    <p:sldId id="289" r:id="rId21"/>
    <p:sldId id="271" r:id="rId22"/>
    <p:sldId id="261" r:id="rId23"/>
    <p:sldId id="290" r:id="rId24"/>
    <p:sldId id="298" r:id="rId25"/>
    <p:sldId id="291" r:id="rId26"/>
    <p:sldId id="293" r:id="rId27"/>
    <p:sldId id="294" r:id="rId28"/>
    <p:sldId id="295" r:id="rId29"/>
    <p:sldId id="296" r:id="rId30"/>
    <p:sldId id="297" r:id="rId31"/>
    <p:sldId id="292" r:id="rId32"/>
    <p:sldId id="272" r:id="rId33"/>
    <p:sldId id="262" r:id="rId34"/>
    <p:sldId id="299" r:id="rId35"/>
    <p:sldId id="300" r:id="rId36"/>
    <p:sldId id="273" r:id="rId37"/>
    <p:sldId id="263" r:id="rId38"/>
    <p:sldId id="274" r:id="rId39"/>
    <p:sldId id="264" r:id="rId40"/>
    <p:sldId id="275" r:id="rId41"/>
    <p:sldId id="265" r:id="rId42"/>
    <p:sldId id="276" r:id="rId43"/>
    <p:sldId id="266" r:id="rId44"/>
    <p:sldId id="277" r:id="rId45"/>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bg>
      <p:bgRef idx="1002">
        <a:schemeClr val="bg2"/>
      </p:bgRef>
    </p:bg>
    <p:spTree>
      <p:nvGrpSpPr>
        <p:cNvPr id="1" name=""/>
        <p:cNvGrpSpPr/>
        <p:nvPr/>
      </p:nvGrpSpPr>
      <p:grpSpPr>
        <a:xfrm>
          <a:off x="0" y="0"/>
          <a:ext cx="0" cy="0"/>
          <a:chOff x="0" y="0"/>
          <a:chExt cx="0" cy="0"/>
        </a:xfrm>
      </p:grpSpPr>
      <p:sp>
        <p:nvSpPr>
          <p:cNvPr id="9" name="Nadpis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ctr" rtl="0">
              <a:spcBef>
                <a:spcPct val="0"/>
              </a:spcBef>
              <a:buNone/>
              <a:defRPr sz="4000" b="1">
                <a:ln>
                  <a:noFill/>
                </a:ln>
                <a:solidFill>
                  <a:schemeClr val="tx1"/>
                </a:solidFill>
                <a:effectLst/>
                <a:latin typeface="+mj-lt"/>
                <a:ea typeface="+mj-ea"/>
                <a:cs typeface="+mj-cs"/>
              </a:defRPr>
            </a:lvl1pPr>
          </a:lstStyle>
          <a:p>
            <a:r>
              <a:rPr kumimoji="0" lang="sk-SK" dirty="0" smtClean="0"/>
              <a:t>Kliknite sem a upravte štýl predlohy nadpisov.</a:t>
            </a:r>
            <a:endParaRPr kumimoji="0" lang="en-US" dirty="0"/>
          </a:p>
        </p:txBody>
      </p:sp>
      <p:sp>
        <p:nvSpPr>
          <p:cNvPr id="17" name="Podnadpis 16"/>
          <p:cNvSpPr>
            <a:spLocks noGrp="1"/>
          </p:cNvSpPr>
          <p:nvPr>
            <p:ph type="subTitle" idx="1"/>
          </p:nvPr>
        </p:nvSpPr>
        <p:spPr>
          <a:xfrm>
            <a:off x="533400" y="3228536"/>
            <a:ext cx="7854696" cy="1752600"/>
          </a:xfrm>
        </p:spPr>
        <p:txBody>
          <a:bodyPr lIns="0" rIns="18288"/>
          <a:lstStyle>
            <a:lvl1pPr marL="0" marR="45720" indent="0" algn="r">
              <a:buNone/>
              <a:defRPr>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dirty="0" smtClean="0"/>
              <a:t>Kliknite sem a upravte štýl predlohy podnadpisov.</a:t>
            </a:r>
            <a:endParaRPr kumimoji="0" lang="en-US" dirty="0"/>
          </a:p>
        </p:txBody>
      </p:sp>
      <p:sp>
        <p:nvSpPr>
          <p:cNvPr id="30" name="Zástupný symbol dátumu 29"/>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19" name="Zástupný symbol päty 18"/>
          <p:cNvSpPr>
            <a:spLocks noGrp="1"/>
          </p:cNvSpPr>
          <p:nvPr>
            <p:ph type="ftr" sz="quarter" idx="11"/>
          </p:nvPr>
        </p:nvSpPr>
        <p:spPr/>
        <p:txBody>
          <a:bodyPr/>
          <a:lstStyle/>
          <a:p>
            <a:endParaRPr lang="sk-SK"/>
          </a:p>
        </p:txBody>
      </p:sp>
      <p:sp>
        <p:nvSpPr>
          <p:cNvPr id="27" name="Zástupný symbol čísla snímky 26"/>
          <p:cNvSpPr>
            <a:spLocks noGrp="1"/>
          </p:cNvSpPr>
          <p:nvPr>
            <p:ph type="sldNum" sz="quarter" idx="12"/>
          </p:nvPr>
        </p:nvSpPr>
        <p:spPr/>
        <p:txBody>
          <a:bodyPr/>
          <a:lstStyle/>
          <a:p>
            <a:fld id="{19777928-AECC-4DBD-B4BB-254C5773A7BE}"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914401"/>
            <a:ext cx="2057400" cy="5211763"/>
          </a:xfrm>
        </p:spPr>
        <p:txBody>
          <a:bodyPr vert="eaVert"/>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a:xfrm>
            <a:off x="457200" y="914401"/>
            <a:ext cx="6019800" cy="5211763"/>
          </a:xfrm>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lvl1pPr>
              <a:defRPr sz="3200">
                <a:latin typeface="+mj-lt"/>
              </a:defRPr>
            </a:lvl1pPr>
          </a:lstStyle>
          <a:p>
            <a:r>
              <a:rPr kumimoji="0" lang="sk-SK" dirty="0" smtClean="0"/>
              <a:t>Kliknite sem a upravte štýl predlohy nadpisov.</a:t>
            </a:r>
            <a:endParaRPr kumimoji="0" lang="en-US" dirty="0"/>
          </a:p>
        </p:txBody>
      </p:sp>
      <p:sp>
        <p:nvSpPr>
          <p:cNvPr id="3" name="Zástupný symbol obsahu 2"/>
          <p:cNvSpPr>
            <a:spLocks noGrp="1"/>
          </p:cNvSpPr>
          <p:nvPr>
            <p:ph idx="1"/>
          </p:nvPr>
        </p:nvSpPr>
        <p:spPr/>
        <p:txBody>
          <a:bodyPr>
            <a:normAutofit/>
          </a:bodyPr>
          <a:lstStyle>
            <a:lvl1pPr>
              <a:defRPr sz="2000">
                <a:latin typeface="+mj-lt"/>
              </a:defRPr>
            </a:lvl1pPr>
            <a:lvl2pPr>
              <a:defRPr sz="2000">
                <a:latin typeface="+mj-lt"/>
              </a:defRPr>
            </a:lvl2pPr>
            <a:lvl3pPr>
              <a:defRPr sz="2000">
                <a:latin typeface="+mj-lt"/>
              </a:defRPr>
            </a:lvl3pPr>
            <a:lvl4pPr>
              <a:defRPr sz="2000">
                <a:latin typeface="+mj-lt"/>
              </a:defRPr>
            </a:lvl4pPr>
            <a:lvl5pPr>
              <a:defRPr sz="2000">
                <a:latin typeface="+mj-lt"/>
              </a:defRPr>
            </a:lvl5pPr>
          </a:lstStyle>
          <a:p>
            <a:pPr lvl="0" eaLnBrk="1" latinLnBrk="0" hangingPunct="1"/>
            <a:r>
              <a:rPr lang="sk-SK" dirty="0" smtClean="0"/>
              <a:t>Kliknite sem a upravte štýly predlohy textu.</a:t>
            </a:r>
          </a:p>
          <a:p>
            <a:pPr lvl="1" eaLnBrk="1" latinLnBrk="0" hangingPunct="1"/>
            <a:r>
              <a:rPr lang="sk-SK" dirty="0" smtClean="0"/>
              <a:t>Druhá úroveň</a:t>
            </a:r>
          </a:p>
          <a:p>
            <a:pPr lvl="2" eaLnBrk="1" latinLnBrk="0" hangingPunct="1"/>
            <a:r>
              <a:rPr lang="sk-SK" dirty="0" smtClean="0"/>
              <a:t>Tretia úroveň</a:t>
            </a:r>
          </a:p>
          <a:p>
            <a:pPr lvl="3" eaLnBrk="1" latinLnBrk="0" hangingPunct="1"/>
            <a:r>
              <a:rPr lang="sk-SK" dirty="0" smtClean="0"/>
              <a:t>Štvrtá úroveň</a:t>
            </a:r>
          </a:p>
          <a:p>
            <a:pPr lvl="4" eaLnBrk="1" latinLnBrk="0" hangingPunct="1"/>
            <a:r>
              <a:rPr lang="sk-SK" dirty="0" smtClean="0"/>
              <a:t>Piata úroveň</a:t>
            </a:r>
            <a:endParaRPr kumimoji="0" lang="en-US" dirty="0"/>
          </a:p>
        </p:txBody>
      </p:sp>
      <p:sp>
        <p:nvSpPr>
          <p:cNvPr id="4" name="Zástupný symbol dátumu 3"/>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bg>
      <p:bgRef idx="1002">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Kliknite sem a upravte štýly predlohy textu.</a:t>
            </a:r>
          </a:p>
        </p:txBody>
      </p:sp>
      <p:sp>
        <p:nvSpPr>
          <p:cNvPr id="4" name="Zástupný symbol dátumu 3"/>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19777928-AECC-4DBD-B4BB-254C5773A7BE}"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1143000"/>
          </a:xfrm>
        </p:spPr>
        <p:txBody>
          <a:bodyPr/>
          <a:lstStyle/>
          <a:p>
            <a:r>
              <a:rPr kumimoji="0" lang="sk-SK" smtClean="0"/>
              <a:t>Kliknite sem a upravte štýl predlohy nadpisov.</a:t>
            </a:r>
            <a:endParaRPr kumimoji="0" lang="en-US"/>
          </a:p>
        </p:txBody>
      </p:sp>
      <p:sp>
        <p:nvSpPr>
          <p:cNvPr id="3" name="Zástupný symbol obsah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obsah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5" name="Zástupný symbol dátumu 4"/>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229600" cy="1143000"/>
          </a:xfrm>
        </p:spPr>
        <p:txBody>
          <a:bodyPr tIns="45720" anchor="b"/>
          <a:lstStyle>
            <a:lvl1pPr>
              <a:defRPr/>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sk-SK" smtClean="0"/>
              <a:t>Kliknite sem a upravte štýly predlohy textu.</a:t>
            </a:r>
          </a:p>
        </p:txBody>
      </p:sp>
      <p:sp>
        <p:nvSpPr>
          <p:cNvPr id="4" name="Zástupný symbol textu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sk-SK" smtClean="0"/>
              <a:t>Kliknite sem a upravte štýly predlohy textu.</a:t>
            </a:r>
          </a:p>
        </p:txBody>
      </p:sp>
      <p:sp>
        <p:nvSpPr>
          <p:cNvPr id="5" name="Zástupný symbol obsah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6" name="Zástupný symbol obsah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sk-SK" smtClean="0"/>
              <a:t>Kliknite sem a upravte štýl predlohy nadpisov.</a:t>
            </a:r>
            <a:endParaRPr kumimoji="0" lang="en-US"/>
          </a:p>
        </p:txBody>
      </p:sp>
      <p:sp>
        <p:nvSpPr>
          <p:cNvPr id="3" name="Zástupný symbol dátumu 2"/>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4" name="Zástupný symbol päty 3"/>
          <p:cNvSpPr>
            <a:spLocks noGrp="1"/>
          </p:cNvSpPr>
          <p:nvPr>
            <p:ph type="ftr" sz="quarter" idx="11"/>
          </p:nvPr>
        </p:nvSpPr>
        <p:spPr/>
        <p:txBody>
          <a:bodyPr/>
          <a:lstStyle/>
          <a:p>
            <a:endParaRPr lang="sk-SK"/>
          </a:p>
        </p:txBody>
      </p:sp>
      <p:sp>
        <p:nvSpPr>
          <p:cNvPr id="5" name="Zástupný symbol čísla snímky 4"/>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sk-SK" smtClean="0"/>
              <a:t>Kliknite sem a upravte štýl predlohy nadpisov.</a:t>
            </a:r>
            <a:endParaRPr kumimoji="0" lang="en-US"/>
          </a:p>
        </p:txBody>
      </p:sp>
      <p:sp>
        <p:nvSpPr>
          <p:cNvPr id="3" name="Zástupný symbol textu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sk-SK" smtClean="0"/>
              <a:t>Kliknite sem a upravte štýly predlohy textu.</a:t>
            </a:r>
          </a:p>
        </p:txBody>
      </p:sp>
      <p:sp>
        <p:nvSpPr>
          <p:cNvPr id="4" name="Zástupný symbol obsah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5" name="Zástupný symbol dátumu 4"/>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19777928-AECC-4DBD-B4BB-254C5773A7BE}" type="slidenum">
              <a:rPr lang="sk-SK" smtClean="0"/>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Obdĺžnik s jedným odstrihnutým a zaobleným rohom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Pravouhlý trojuholník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Nadpis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sk-SK" smtClean="0"/>
              <a:t>Kliknite sem a upravte štýl predlohy nadpisov.</a:t>
            </a:r>
            <a:endParaRPr kumimoji="0" lang="en-US"/>
          </a:p>
        </p:txBody>
      </p:sp>
      <p:sp>
        <p:nvSpPr>
          <p:cNvPr id="4" name="Zástupný symbol textu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sk-SK" smtClean="0"/>
              <a:t>Kliknite sem a upravte štýly predlohy textu.</a:t>
            </a:r>
          </a:p>
        </p:txBody>
      </p:sp>
      <p:sp>
        <p:nvSpPr>
          <p:cNvPr id="5" name="Zástupný symbol dátumu 4"/>
          <p:cNvSpPr>
            <a:spLocks noGrp="1"/>
          </p:cNvSpPr>
          <p:nvPr>
            <p:ph type="dt" sz="half" idx="10"/>
          </p:nvPr>
        </p:nvSpPr>
        <p:spPr/>
        <p:txBody>
          <a:bodyPr/>
          <a:lstStyle/>
          <a:p>
            <a:fld id="{687C7116-6783-493C-AB66-4207AA364EA8}" type="datetimeFigureOut">
              <a:rPr lang="sk-SK" smtClean="0"/>
              <a:pPr/>
              <a:t>26. 5. 2011</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a:xfrm>
            <a:off x="8077200" y="6356350"/>
            <a:ext cx="609600" cy="365125"/>
          </a:xfrm>
        </p:spPr>
        <p:txBody>
          <a:bodyPr/>
          <a:lstStyle/>
          <a:p>
            <a:fld id="{19777928-AECC-4DBD-B4BB-254C5773A7BE}" type="slidenum">
              <a:rPr lang="sk-SK" smtClean="0"/>
              <a:pPr/>
              <a:t>‹#›</a:t>
            </a:fld>
            <a:endParaRPr lang="sk-SK"/>
          </a:p>
        </p:txBody>
      </p:sp>
      <p:sp>
        <p:nvSpPr>
          <p:cNvPr id="3" name="Zástupný symbol obrázka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sk-SK" smtClean="0"/>
              <a:t>Ak chcete pridať obrázok, kliknite na ikonu</a:t>
            </a:r>
            <a:endParaRPr kumimoji="0" lang="en-US" dirty="0"/>
          </a:p>
        </p:txBody>
      </p:sp>
      <p:sp>
        <p:nvSpPr>
          <p:cNvPr id="10" name="Voľná form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Voľná form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Voľná form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Voľná form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Zástupný symbol nadpis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sk-SK" smtClean="0"/>
              <a:t>Kliknite sem a upravte štýl predlohy nadpisov.</a:t>
            </a:r>
            <a:endParaRPr kumimoji="0" lang="en-US"/>
          </a:p>
        </p:txBody>
      </p:sp>
      <p:sp>
        <p:nvSpPr>
          <p:cNvPr id="30" name="Zástupný symbol textu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sk-SK" smtClean="0"/>
              <a:t>Kliknite sem a upravte štýly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0" name="Zástupný symbol dátumu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87C7116-6783-493C-AB66-4207AA364EA8}" type="datetimeFigureOut">
              <a:rPr lang="sk-SK" smtClean="0"/>
              <a:pPr/>
              <a:t>26. 5. 2011</a:t>
            </a:fld>
            <a:endParaRPr lang="sk-SK"/>
          </a:p>
        </p:txBody>
      </p:sp>
      <p:sp>
        <p:nvSpPr>
          <p:cNvPr id="22" name="Zástupný symbol päty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sk-SK"/>
          </a:p>
        </p:txBody>
      </p:sp>
      <p:sp>
        <p:nvSpPr>
          <p:cNvPr id="18" name="Zástupný symbol čísla snímky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9777928-AECC-4DBD-B4BB-254C5773A7BE}" type="slidenum">
              <a:rPr lang="sk-SK" smtClean="0"/>
              <a:pPr/>
              <a:t>‹#›</a:t>
            </a:fld>
            <a:endParaRPr lang="sk-SK"/>
          </a:p>
        </p:txBody>
      </p:sp>
      <p:grpSp>
        <p:nvGrpSpPr>
          <p:cNvPr id="2" name="Skupina 1"/>
          <p:cNvGrpSpPr/>
          <p:nvPr/>
        </p:nvGrpSpPr>
        <p:grpSpPr>
          <a:xfrm>
            <a:off x="-19017" y="202408"/>
            <a:ext cx="9180548" cy="649224"/>
            <a:chOff x="-19045" y="216550"/>
            <a:chExt cx="9180548" cy="649224"/>
          </a:xfrm>
        </p:grpSpPr>
        <p:sp>
          <p:nvSpPr>
            <p:cNvPr id="12" name="Voľná form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Voľná form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sk-SK" sz="4800" dirty="0" err="1" smtClean="0"/>
              <a:t>Physics</a:t>
            </a:r>
            <a:r>
              <a:rPr lang="sk-SK" sz="4800" dirty="0" smtClean="0"/>
              <a:t> </a:t>
            </a:r>
            <a:r>
              <a:rPr lang="sk-SK" sz="4800" dirty="0" err="1" smtClean="0"/>
              <a:t>education</a:t>
            </a:r>
            <a:r>
              <a:rPr lang="sk-SK" sz="4800" dirty="0" smtClean="0"/>
              <a:t> in Slovakia</a:t>
            </a:r>
            <a:endParaRPr lang="sk-SK" sz="4800" dirty="0"/>
          </a:p>
        </p:txBody>
      </p:sp>
      <p:sp>
        <p:nvSpPr>
          <p:cNvPr id="3" name="Podnadpis 2"/>
          <p:cNvSpPr>
            <a:spLocks noGrp="1"/>
          </p:cNvSpPr>
          <p:nvPr>
            <p:ph type="subTitle" idx="1"/>
          </p:nvPr>
        </p:nvSpPr>
        <p:spPr>
          <a:xfrm>
            <a:off x="533400" y="3908648"/>
            <a:ext cx="7854696" cy="1752600"/>
          </a:xfrm>
        </p:spPr>
        <p:txBody>
          <a:bodyPr>
            <a:normAutofit fontScale="92500" lnSpcReduction="10000"/>
          </a:bodyPr>
          <a:lstStyle/>
          <a:p>
            <a:pPr algn="ctr"/>
            <a:r>
              <a:rPr lang="en-US" sz="3000" b="1" dirty="0" err="1" smtClean="0"/>
              <a:t>Marián</a:t>
            </a:r>
            <a:r>
              <a:rPr lang="en-US" sz="3000" b="1" dirty="0" smtClean="0"/>
              <a:t> Kireš</a:t>
            </a:r>
          </a:p>
          <a:p>
            <a:pPr algn="ctr"/>
            <a:endParaRPr lang="en-US" dirty="0" smtClean="0"/>
          </a:p>
          <a:p>
            <a:pPr algn="ctr"/>
            <a:r>
              <a:rPr lang="en-US" dirty="0" smtClean="0"/>
              <a:t>Faculty of Science</a:t>
            </a:r>
          </a:p>
          <a:p>
            <a:pPr algn="ctr"/>
            <a:r>
              <a:rPr lang="en-US" dirty="0" smtClean="0"/>
              <a:t>P. J. </a:t>
            </a:r>
            <a:r>
              <a:rPr lang="en-US" dirty="0" err="1" smtClean="0"/>
              <a:t>Šafárik</a:t>
            </a:r>
            <a:r>
              <a:rPr lang="en-US" dirty="0" smtClean="0"/>
              <a:t> University in </a:t>
            </a:r>
            <a:r>
              <a:rPr lang="en-US" dirty="0" err="1" smtClean="0"/>
              <a:t>Košice</a:t>
            </a:r>
            <a:r>
              <a:rPr lang="en-US" dirty="0" smtClean="0"/>
              <a:t>, Slovakia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Who is responsible </a:t>
            </a:r>
            <a:r>
              <a:rPr lang="sk-SK" sz="6000" dirty="0" smtClean="0">
                <a:solidFill>
                  <a:schemeClr val="tx1"/>
                </a:solidFill>
              </a:rPr>
              <a:t/>
            </a:r>
            <a:br>
              <a:rPr lang="sk-SK" sz="6000" dirty="0" smtClean="0">
                <a:solidFill>
                  <a:schemeClr val="tx1"/>
                </a:solidFill>
              </a:rPr>
            </a:br>
            <a:r>
              <a:rPr lang="en-US" sz="6000" dirty="0" smtClean="0">
                <a:solidFill>
                  <a:schemeClr val="tx1"/>
                </a:solidFill>
              </a:rPr>
              <a:t>for what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Who is responsible for what</a:t>
            </a:r>
            <a:endParaRPr lang="sk-SK" b="1" dirty="0"/>
          </a:p>
        </p:txBody>
      </p:sp>
      <p:sp>
        <p:nvSpPr>
          <p:cNvPr id="3" name="Zástupný symbol obsahu 2"/>
          <p:cNvSpPr>
            <a:spLocks noGrp="1"/>
          </p:cNvSpPr>
          <p:nvPr>
            <p:ph idx="1"/>
          </p:nvPr>
        </p:nvSpPr>
        <p:spPr>
          <a:xfrm>
            <a:off x="251520" y="1556792"/>
            <a:ext cx="8892480" cy="5301208"/>
          </a:xfrm>
        </p:spPr>
        <p:txBody>
          <a:bodyPr>
            <a:normAutofit fontScale="92500" lnSpcReduction="20000"/>
          </a:bodyPr>
          <a:lstStyle/>
          <a:p>
            <a:pPr marL="0" indent="0" algn="ctr">
              <a:buNone/>
            </a:pPr>
            <a:r>
              <a:rPr lang="en-US" sz="2200" b="1" dirty="0" smtClean="0"/>
              <a:t>Ministry of Education, Science, Research and Sport of the Slovak Republic</a:t>
            </a:r>
          </a:p>
          <a:p>
            <a:pPr marL="0" indent="0" algn="ctr">
              <a:buNone/>
            </a:pPr>
            <a:endParaRPr lang="en-US" dirty="0" smtClean="0"/>
          </a:p>
          <a:p>
            <a:pPr marL="0" indent="0">
              <a:buNone/>
            </a:pPr>
            <a:r>
              <a:rPr lang="en-US" b="1" dirty="0" smtClean="0"/>
              <a:t>State Pedagogical Institute</a:t>
            </a:r>
          </a:p>
          <a:p>
            <a:pPr marL="177800" indent="-177800"/>
            <a:r>
              <a:rPr lang="en-US" dirty="0" smtClean="0"/>
              <a:t>carries out curricular changes, applied educational research, professional and methodological consulting,</a:t>
            </a:r>
          </a:p>
          <a:p>
            <a:pPr marL="177800" indent="-177800"/>
            <a:r>
              <a:rPr lang="en-US" dirty="0" smtClean="0"/>
              <a:t>provides experimental verification of educational projects, reforms and changes in the content of education, </a:t>
            </a:r>
          </a:p>
          <a:p>
            <a:pPr marL="177800" indent="-177800"/>
            <a:r>
              <a:rPr lang="en-US" dirty="0" smtClean="0"/>
              <a:t>covers professional and methodological management of schools in particular by developing educational programs, preparation of pedagogical documentation for schools and school facilities in the field of education and training of teaching staff.</a:t>
            </a:r>
            <a:endParaRPr lang="sk-SK" dirty="0" smtClean="0"/>
          </a:p>
          <a:p>
            <a:pPr marL="0" indent="0">
              <a:buNone/>
            </a:pPr>
            <a:endParaRPr lang="sk-SK" b="1" dirty="0" smtClean="0"/>
          </a:p>
          <a:p>
            <a:pPr marL="0" indent="0">
              <a:buNone/>
            </a:pPr>
            <a:r>
              <a:rPr lang="sk-SK" b="1" dirty="0" err="1" smtClean="0"/>
              <a:t>Institute</a:t>
            </a:r>
            <a:r>
              <a:rPr lang="sk-SK" b="1" dirty="0" smtClean="0"/>
              <a:t> </a:t>
            </a:r>
            <a:r>
              <a:rPr lang="sk-SK" b="1" dirty="0" err="1" smtClean="0"/>
              <a:t>of</a:t>
            </a:r>
            <a:r>
              <a:rPr lang="sk-SK" b="1" dirty="0" smtClean="0"/>
              <a:t> </a:t>
            </a:r>
            <a:r>
              <a:rPr lang="sk-SK" b="1" dirty="0" err="1" smtClean="0"/>
              <a:t>Information</a:t>
            </a:r>
            <a:r>
              <a:rPr lang="sk-SK" b="1" dirty="0" smtClean="0"/>
              <a:t> and </a:t>
            </a:r>
            <a:r>
              <a:rPr lang="sk-SK" b="1" dirty="0" err="1" smtClean="0"/>
              <a:t>Prognosis</a:t>
            </a:r>
            <a:r>
              <a:rPr lang="sk-SK" b="1" dirty="0" smtClean="0"/>
              <a:t> in </a:t>
            </a:r>
            <a:r>
              <a:rPr lang="sk-SK" b="1" dirty="0" err="1" smtClean="0"/>
              <a:t>Education</a:t>
            </a:r>
            <a:endParaRPr lang="sk-SK" b="1" dirty="0" smtClean="0"/>
          </a:p>
          <a:p>
            <a:pPr marL="177800" indent="-177800"/>
            <a:r>
              <a:rPr lang="en-US" dirty="0" smtClean="0"/>
              <a:t>provides operation of the state information system, methodology development and complex information processing in the field of education, </a:t>
            </a:r>
            <a:endParaRPr lang="sk-SK" dirty="0" smtClean="0"/>
          </a:p>
          <a:p>
            <a:pPr marL="177800" indent="-177800">
              <a:buNone/>
            </a:pPr>
            <a:endParaRPr lang="sk-SK" dirty="0" smtClean="0"/>
          </a:p>
          <a:p>
            <a:pPr marL="177800" indent="-177800">
              <a:buNone/>
            </a:pPr>
            <a:r>
              <a:rPr lang="sk-SK" b="1" dirty="0" smtClean="0"/>
              <a:t>State </a:t>
            </a:r>
            <a:r>
              <a:rPr lang="sk-SK" b="1" dirty="0" err="1" smtClean="0"/>
              <a:t>Vocational</a:t>
            </a:r>
            <a:r>
              <a:rPr lang="sk-SK" b="1" dirty="0" smtClean="0"/>
              <a:t> </a:t>
            </a:r>
            <a:r>
              <a:rPr lang="sk-SK" b="1" dirty="0" err="1" smtClean="0"/>
              <a:t>Education</a:t>
            </a:r>
            <a:r>
              <a:rPr lang="sk-SK" b="1" dirty="0" smtClean="0"/>
              <a:t> </a:t>
            </a:r>
            <a:r>
              <a:rPr lang="sk-SK" b="1" dirty="0" err="1" smtClean="0"/>
              <a:t>Institute</a:t>
            </a:r>
            <a:r>
              <a:rPr lang="en-US" b="1" dirty="0" smtClean="0"/>
              <a:t> </a:t>
            </a:r>
            <a:endParaRPr lang="sk-SK" b="1" dirty="0" smtClean="0"/>
          </a:p>
          <a:p>
            <a:pPr marL="177800" indent="-177800"/>
            <a:r>
              <a:rPr lang="sk-SK" dirty="0" err="1" smtClean="0"/>
              <a:t>provides</a:t>
            </a:r>
            <a:r>
              <a:rPr lang="sk-SK" dirty="0" smtClean="0"/>
              <a:t>  </a:t>
            </a:r>
            <a:r>
              <a:rPr lang="en-US" dirty="0" smtClean="0"/>
              <a:t>professional and methodological management of secondary schools, curriculum projects, ensuring </a:t>
            </a:r>
            <a:r>
              <a:rPr lang="sk-SK" dirty="0" err="1" smtClean="0"/>
              <a:t>of</a:t>
            </a:r>
            <a:r>
              <a:rPr lang="sk-SK" dirty="0" smtClean="0"/>
              <a:t> </a:t>
            </a:r>
            <a:r>
              <a:rPr lang="en-US" dirty="0" smtClean="0"/>
              <a:t>technical-pedagogical and educational activities to </a:t>
            </a:r>
            <a:r>
              <a:rPr lang="sk-SK" dirty="0" err="1" smtClean="0"/>
              <a:t>dealing</a:t>
            </a:r>
            <a:r>
              <a:rPr lang="sk-SK" dirty="0" smtClean="0"/>
              <a:t> </a:t>
            </a:r>
            <a:r>
              <a:rPr lang="sk-SK" dirty="0" err="1" smtClean="0"/>
              <a:t>with</a:t>
            </a:r>
            <a:r>
              <a:rPr lang="sk-SK" dirty="0" smtClean="0"/>
              <a:t> </a:t>
            </a:r>
            <a:r>
              <a:rPr lang="en-US" dirty="0" smtClean="0"/>
              <a:t>issues of secondary vocational education.</a:t>
            </a:r>
            <a:endParaRPr lang="sk-SK" dirty="0" smtClean="0"/>
          </a:p>
          <a:p>
            <a:pPr marL="177800" indent="-177800">
              <a:buNone/>
            </a:pPr>
            <a:endParaRPr lang="en-US" dirty="0" smtClean="0"/>
          </a:p>
          <a:p>
            <a:pPr marL="0" indent="0">
              <a:buNone/>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Who is responsible for what</a:t>
            </a:r>
            <a:endParaRPr lang="sk-SK" b="1" dirty="0"/>
          </a:p>
        </p:txBody>
      </p:sp>
      <p:sp>
        <p:nvSpPr>
          <p:cNvPr id="3" name="Zástupný symbol obsahu 2"/>
          <p:cNvSpPr>
            <a:spLocks noGrp="1"/>
          </p:cNvSpPr>
          <p:nvPr>
            <p:ph idx="1"/>
          </p:nvPr>
        </p:nvSpPr>
        <p:spPr>
          <a:xfrm>
            <a:off x="251520" y="1556792"/>
            <a:ext cx="8892480" cy="5301208"/>
          </a:xfrm>
        </p:spPr>
        <p:txBody>
          <a:bodyPr>
            <a:noAutofit/>
          </a:bodyPr>
          <a:lstStyle/>
          <a:p>
            <a:pPr marL="177800" indent="-177800">
              <a:buNone/>
            </a:pPr>
            <a:r>
              <a:rPr lang="en-US" b="1" dirty="0" smtClean="0"/>
              <a:t>National Institute for Certified Educational Measurements</a:t>
            </a:r>
            <a:endParaRPr lang="sk-SK" b="1" dirty="0" smtClean="0"/>
          </a:p>
          <a:p>
            <a:r>
              <a:rPr lang="en-US" dirty="0" smtClean="0"/>
              <a:t>implementation of certified educational measurements at national level,</a:t>
            </a:r>
          </a:p>
          <a:p>
            <a:r>
              <a:rPr lang="en-US" dirty="0" smtClean="0"/>
              <a:t>preparation of international measurements in accordance with </a:t>
            </a:r>
            <a:r>
              <a:rPr lang="en-US" dirty="0" err="1" smtClean="0"/>
              <a:t>programmes</a:t>
            </a:r>
            <a:r>
              <a:rPr lang="en-US" dirty="0" smtClean="0"/>
              <a:t> where the Slovak Republic participates and fully complies with the rules,</a:t>
            </a:r>
          </a:p>
          <a:p>
            <a:r>
              <a:rPr lang="en-US" dirty="0" smtClean="0"/>
              <a:t>research and development in the area of measurements and evaluation of the quality of education,</a:t>
            </a:r>
          </a:p>
          <a:p>
            <a:r>
              <a:rPr lang="en-US" dirty="0" smtClean="0"/>
              <a:t>continuous monitoring of the results of education, conditions and development of education at national level as well as its international comparison,</a:t>
            </a:r>
          </a:p>
          <a:p>
            <a:r>
              <a:rPr lang="en-US" dirty="0" smtClean="0"/>
              <a:t>evaluation of the quality of education at primary and secondary schools at the level of national educational </a:t>
            </a:r>
            <a:r>
              <a:rPr lang="en-US" dirty="0" err="1" smtClean="0"/>
              <a:t>programmes</a:t>
            </a:r>
            <a:r>
              <a:rPr lang="en-US" dirty="0" smtClean="0"/>
              <a:t>.</a:t>
            </a:r>
          </a:p>
          <a:p>
            <a:pPr marL="0" indent="0">
              <a:buNone/>
            </a:pPr>
            <a:endParaRPr lang="sk-SK"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Who is responsible for what</a:t>
            </a:r>
            <a:endParaRPr lang="sk-SK" b="1" dirty="0"/>
          </a:p>
        </p:txBody>
      </p:sp>
      <p:sp>
        <p:nvSpPr>
          <p:cNvPr id="3" name="Zástupný symbol obsahu 2"/>
          <p:cNvSpPr>
            <a:spLocks noGrp="1"/>
          </p:cNvSpPr>
          <p:nvPr>
            <p:ph idx="1"/>
          </p:nvPr>
        </p:nvSpPr>
        <p:spPr>
          <a:xfrm>
            <a:off x="251520" y="1556792"/>
            <a:ext cx="8892480" cy="5301208"/>
          </a:xfrm>
        </p:spPr>
        <p:txBody>
          <a:bodyPr>
            <a:normAutofit/>
          </a:bodyPr>
          <a:lstStyle/>
          <a:p>
            <a:pPr marL="0" lvl="0" indent="0">
              <a:buClr>
                <a:srgbClr val="0BD0D9"/>
              </a:buClr>
              <a:buNone/>
            </a:pPr>
            <a:r>
              <a:rPr lang="en-US" b="1" dirty="0" smtClean="0">
                <a:solidFill>
                  <a:prstClr val="black"/>
                </a:solidFill>
              </a:rPr>
              <a:t>Methodology and Pedagogy Centre</a:t>
            </a:r>
            <a:r>
              <a:rPr lang="en-US" dirty="0" smtClean="0">
                <a:solidFill>
                  <a:prstClr val="black"/>
                </a:solidFill>
              </a:rPr>
              <a:t/>
            </a:r>
            <a:br>
              <a:rPr lang="en-US" dirty="0" smtClean="0">
                <a:solidFill>
                  <a:prstClr val="black"/>
                </a:solidFill>
              </a:rPr>
            </a:br>
            <a:r>
              <a:rPr lang="en-US" dirty="0" smtClean="0">
                <a:solidFill>
                  <a:prstClr val="black"/>
                </a:solidFill>
              </a:rPr>
              <a:t>(Institution for in Service Teachers’ Education and Training)</a:t>
            </a:r>
          </a:p>
          <a:p>
            <a:pPr marL="177800" lvl="0" indent="-177800">
              <a:buClr>
                <a:srgbClr val="0BD0D9"/>
              </a:buClr>
            </a:pPr>
            <a:r>
              <a:rPr lang="en-US" dirty="0" smtClean="0">
                <a:solidFill>
                  <a:prstClr val="black"/>
                </a:solidFill>
              </a:rPr>
              <a:t>provides continual education for pedagogical employees and professional employees in schools and school facilities and prepares school leadership,</a:t>
            </a:r>
          </a:p>
          <a:p>
            <a:pPr marL="177800" lvl="0" indent="-177800">
              <a:buClr>
                <a:srgbClr val="0BD0D9"/>
              </a:buClr>
            </a:pPr>
            <a:r>
              <a:rPr lang="en-US" dirty="0" smtClean="0">
                <a:solidFill>
                  <a:prstClr val="black"/>
                </a:solidFill>
              </a:rPr>
              <a:t>provides expert methodological activities in the area of continual education of pedagogical and non-pedagogical staff,</a:t>
            </a:r>
          </a:p>
          <a:p>
            <a:pPr marL="177800" lvl="0" indent="-177800">
              <a:buClr>
                <a:srgbClr val="0BD0D9"/>
              </a:buClr>
            </a:pPr>
            <a:r>
              <a:rPr lang="en-US" dirty="0" smtClean="0">
                <a:solidFill>
                  <a:prstClr val="black"/>
                </a:solidFill>
              </a:rPr>
              <a:t>carries out research activities in the field of continual education of pedagogical and non pedagogical staff,</a:t>
            </a:r>
            <a:endParaRPr lang="sk-SK" dirty="0" smtClean="0">
              <a:solidFill>
                <a:prstClr val="black"/>
              </a:solidFill>
            </a:endParaRPr>
          </a:p>
          <a:p>
            <a:pPr marL="177800" lvl="0" indent="-177800">
              <a:buClr>
                <a:srgbClr val="0BD0D9"/>
              </a:buClr>
            </a:pPr>
            <a:endParaRPr lang="sk-SK" dirty="0" smtClean="0">
              <a:solidFill>
                <a:prstClr val="black"/>
              </a:solidFill>
            </a:endParaRPr>
          </a:p>
          <a:p>
            <a:pPr marL="177800" indent="-177800">
              <a:buClr>
                <a:srgbClr val="0BD0D9"/>
              </a:buClr>
              <a:buNone/>
            </a:pPr>
            <a:r>
              <a:rPr lang="sk-SK" b="1" dirty="0" err="1" smtClean="0"/>
              <a:t>Regional</a:t>
            </a:r>
            <a:r>
              <a:rPr lang="sk-SK" b="1" dirty="0" smtClean="0"/>
              <a:t> </a:t>
            </a:r>
            <a:r>
              <a:rPr lang="sk-SK" b="1" dirty="0" err="1" smtClean="0"/>
              <a:t>Offices</a:t>
            </a:r>
            <a:r>
              <a:rPr lang="sk-SK" b="1" dirty="0" smtClean="0"/>
              <a:t> </a:t>
            </a:r>
            <a:r>
              <a:rPr lang="sk-SK" b="1" dirty="0" err="1" smtClean="0"/>
              <a:t>for</a:t>
            </a:r>
            <a:r>
              <a:rPr lang="sk-SK" b="1" dirty="0" smtClean="0"/>
              <a:t> </a:t>
            </a:r>
            <a:r>
              <a:rPr lang="sk-SK" b="1" dirty="0" err="1" smtClean="0"/>
              <a:t>Education</a:t>
            </a:r>
            <a:r>
              <a:rPr lang="sk-SK" b="1" dirty="0" smtClean="0"/>
              <a:t> </a:t>
            </a:r>
            <a:r>
              <a:rPr lang="sk-SK" dirty="0" smtClean="0"/>
              <a:t/>
            </a:r>
            <a:br>
              <a:rPr lang="sk-SK" dirty="0" smtClean="0"/>
            </a:br>
            <a:r>
              <a:rPr lang="sk-SK" dirty="0" smtClean="0"/>
              <a:t>(Bratislava, Trnava, Trenčín, Nitra, Banská Bystrica, Žilina, Prešov, Košice)</a:t>
            </a:r>
            <a:endParaRPr lang="en-US" dirty="0" smtClean="0"/>
          </a:p>
          <a:p>
            <a:pPr marL="177800" lvl="0" indent="-177800">
              <a:buClr>
                <a:srgbClr val="0BD0D9"/>
              </a:buClr>
            </a:pPr>
            <a:endParaRPr lang="en-US" dirty="0" smtClean="0">
              <a:solidFill>
                <a:prstClr val="black"/>
              </a:solidFill>
            </a:endParaRPr>
          </a:p>
          <a:p>
            <a:pPr marL="0" indent="0">
              <a:buNone/>
            </a:pPr>
            <a:endParaRPr lang="sk-SK"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Who is responsible for what</a:t>
            </a:r>
            <a:endParaRPr lang="sk-SK" b="1" dirty="0"/>
          </a:p>
        </p:txBody>
      </p:sp>
      <p:sp>
        <p:nvSpPr>
          <p:cNvPr id="3" name="Zástupný symbol obsahu 2"/>
          <p:cNvSpPr>
            <a:spLocks noGrp="1"/>
          </p:cNvSpPr>
          <p:nvPr>
            <p:ph idx="1"/>
          </p:nvPr>
        </p:nvSpPr>
        <p:spPr>
          <a:xfrm>
            <a:off x="251520" y="1556792"/>
            <a:ext cx="8892480" cy="5301208"/>
          </a:xfrm>
        </p:spPr>
        <p:txBody>
          <a:bodyPr>
            <a:normAutofit/>
          </a:bodyPr>
          <a:lstStyle/>
          <a:p>
            <a:pPr marL="0" indent="0">
              <a:buNone/>
            </a:pPr>
            <a:r>
              <a:rPr lang="sk-SK" b="1" dirty="0" smtClean="0"/>
              <a:t>IUVENTA</a:t>
            </a:r>
            <a:r>
              <a:rPr lang="sk-SK" dirty="0" smtClean="0"/>
              <a:t> </a:t>
            </a:r>
            <a:r>
              <a:rPr lang="sk-SK" b="1" dirty="0" smtClean="0"/>
              <a:t>Slovak </a:t>
            </a:r>
            <a:r>
              <a:rPr lang="sk-SK" b="1" dirty="0" err="1" smtClean="0"/>
              <a:t>Youth</a:t>
            </a:r>
            <a:r>
              <a:rPr lang="sk-SK" b="1" dirty="0" smtClean="0"/>
              <a:t> </a:t>
            </a:r>
            <a:r>
              <a:rPr lang="sk-SK" b="1" dirty="0" err="1" smtClean="0"/>
              <a:t>Institute</a:t>
            </a:r>
            <a:r>
              <a:rPr lang="sk-SK" b="1" dirty="0" smtClean="0"/>
              <a:t> </a:t>
            </a:r>
          </a:p>
          <a:p>
            <a:r>
              <a:rPr lang="en-US" dirty="0" smtClean="0"/>
              <a:t>offers educational, methodical and informational activities for various target groups,</a:t>
            </a:r>
          </a:p>
          <a:p>
            <a:r>
              <a:rPr lang="en-US" dirty="0" smtClean="0"/>
              <a:t>perform tasks resulting from the state policy towards children and youth,</a:t>
            </a:r>
          </a:p>
          <a:p>
            <a:r>
              <a:rPr lang="en-US" dirty="0" smtClean="0"/>
              <a:t> coordinates and implements activities to promote and develop research in the field of youth,</a:t>
            </a:r>
          </a:p>
          <a:p>
            <a:r>
              <a:rPr lang="en-US" dirty="0" smtClean="0"/>
              <a:t>administrates grant programs of the Ministry of Education, Science, Research and Sport of SR (ADAM) and the European Union (Youth in Action),</a:t>
            </a:r>
          </a:p>
          <a:p>
            <a:r>
              <a:rPr lang="en-US" dirty="0" smtClean="0"/>
              <a:t>operates in the sphere of work with talented youth (Olympiads and school subject competitions),</a:t>
            </a:r>
          </a:p>
          <a:p>
            <a:pPr marL="0" indent="0">
              <a:buNone/>
            </a:pPr>
            <a:endParaRPr lang="sk-SK"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Who is responsible for what</a:t>
            </a:r>
            <a:endParaRPr lang="sk-SK" b="1" dirty="0"/>
          </a:p>
        </p:txBody>
      </p:sp>
      <p:sp>
        <p:nvSpPr>
          <p:cNvPr id="3" name="Zástupný symbol obsahu 2"/>
          <p:cNvSpPr>
            <a:spLocks noGrp="1"/>
          </p:cNvSpPr>
          <p:nvPr>
            <p:ph idx="1"/>
          </p:nvPr>
        </p:nvSpPr>
        <p:spPr>
          <a:xfrm>
            <a:off x="251520" y="1556792"/>
            <a:ext cx="8892480" cy="5301208"/>
          </a:xfrm>
        </p:spPr>
        <p:txBody>
          <a:bodyPr>
            <a:normAutofit/>
          </a:bodyPr>
          <a:lstStyle/>
          <a:p>
            <a:pPr marL="0" indent="0">
              <a:buNone/>
            </a:pPr>
            <a:r>
              <a:rPr lang="en-US" b="1" dirty="0" smtClean="0"/>
              <a:t>Slovak Research and Development Agency </a:t>
            </a:r>
            <a:r>
              <a:rPr lang="sk-SK" b="1" dirty="0" smtClean="0"/>
              <a:t> (SRDA)</a:t>
            </a:r>
          </a:p>
          <a:p>
            <a:pPr marL="177800" indent="-177800"/>
            <a:r>
              <a:rPr lang="en-US" dirty="0" smtClean="0"/>
              <a:t>is the instrument for distribution of public finances for research and development on the competitive basis in Slovakia</a:t>
            </a:r>
            <a:r>
              <a:rPr lang="sk-SK" dirty="0" smtClean="0"/>
              <a:t>, </a:t>
            </a:r>
          </a:p>
          <a:p>
            <a:pPr marL="177800" indent="-177800"/>
            <a:r>
              <a:rPr lang="en-US" dirty="0" smtClean="0"/>
              <a:t>is responsible for research and development promotion in all research fields, including international research cooperation. </a:t>
            </a:r>
            <a:endParaRPr lang="sk-SK" dirty="0" smtClean="0"/>
          </a:p>
          <a:p>
            <a:pPr marL="177800" indent="-177800">
              <a:buNone/>
            </a:pPr>
            <a:endParaRPr lang="sk-SK" b="1" dirty="0" smtClean="0"/>
          </a:p>
          <a:p>
            <a:pPr marL="177800" indent="-177800">
              <a:buNone/>
            </a:pPr>
            <a:endParaRPr lang="sk-SK" b="1" dirty="0" smtClean="0"/>
          </a:p>
          <a:p>
            <a:pPr marL="0" indent="0">
              <a:buNone/>
            </a:pPr>
            <a:endParaRPr lang="sk-SK"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How to achieve </a:t>
            </a:r>
            <a:r>
              <a:rPr lang="sk-SK" sz="6000" dirty="0" smtClean="0">
                <a:solidFill>
                  <a:schemeClr val="tx1"/>
                </a:solidFill>
              </a:rPr>
              <a:t/>
            </a:r>
            <a:br>
              <a:rPr lang="sk-SK" sz="6000" dirty="0" smtClean="0">
                <a:solidFill>
                  <a:schemeClr val="tx1"/>
                </a:solidFill>
              </a:rPr>
            </a:br>
            <a:r>
              <a:rPr lang="en-US" sz="6000" dirty="0" smtClean="0">
                <a:solidFill>
                  <a:schemeClr val="tx1"/>
                </a:solidFill>
              </a:rPr>
              <a:t>a career in physics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to achieve a career in physics</a:t>
            </a:r>
            <a:endParaRPr lang="sk-SK" b="1" dirty="0"/>
          </a:p>
        </p:txBody>
      </p:sp>
      <p:sp>
        <p:nvSpPr>
          <p:cNvPr id="3" name="Zástupný symbol obsahu 2"/>
          <p:cNvSpPr>
            <a:spLocks noGrp="1"/>
          </p:cNvSpPr>
          <p:nvPr>
            <p:ph idx="1"/>
          </p:nvPr>
        </p:nvSpPr>
        <p:spPr>
          <a:xfrm>
            <a:off x="457200" y="1556792"/>
            <a:ext cx="8229600" cy="4389120"/>
          </a:xfrm>
        </p:spPr>
        <p:txBody>
          <a:bodyPr>
            <a:normAutofit lnSpcReduction="10000"/>
          </a:bodyPr>
          <a:lstStyle/>
          <a:p>
            <a:pPr>
              <a:buNone/>
            </a:pPr>
            <a:r>
              <a:rPr lang="sk-SK" sz="2400" dirty="0" err="1" smtClean="0"/>
              <a:t>Public</a:t>
            </a:r>
            <a:r>
              <a:rPr lang="sk-SK" sz="2400" dirty="0" smtClean="0"/>
              <a:t> </a:t>
            </a:r>
            <a:r>
              <a:rPr lang="sk-SK" sz="2400" dirty="0" err="1" smtClean="0"/>
              <a:t>universities</a:t>
            </a:r>
            <a:r>
              <a:rPr lang="sk-SK" sz="2400" dirty="0" smtClean="0"/>
              <a:t>:</a:t>
            </a:r>
          </a:p>
          <a:p>
            <a:r>
              <a:rPr lang="sk-SK" sz="2400" b="1" dirty="0" err="1" smtClean="0"/>
              <a:t>Comenius</a:t>
            </a:r>
            <a:r>
              <a:rPr lang="sk-SK" sz="2400" b="1" dirty="0" smtClean="0"/>
              <a:t> </a:t>
            </a:r>
            <a:r>
              <a:rPr lang="sk-SK" sz="2400" b="1" dirty="0" err="1" smtClean="0"/>
              <a:t>University</a:t>
            </a:r>
            <a:r>
              <a:rPr lang="sk-SK" sz="2400" b="1" dirty="0" smtClean="0"/>
              <a:t> in Bratislava</a:t>
            </a:r>
          </a:p>
          <a:p>
            <a:r>
              <a:rPr lang="sk-SK" sz="2400" b="1" dirty="0" smtClean="0"/>
              <a:t>Pavol Jozef Šafárik </a:t>
            </a:r>
            <a:r>
              <a:rPr lang="sk-SK" sz="2400" b="1" dirty="0" err="1" smtClean="0"/>
              <a:t>University</a:t>
            </a:r>
            <a:r>
              <a:rPr lang="sk-SK" sz="2400" b="1" dirty="0" smtClean="0"/>
              <a:t> in Košice</a:t>
            </a:r>
          </a:p>
          <a:p>
            <a:r>
              <a:rPr lang="sk-SK" sz="2400" dirty="0" err="1" smtClean="0"/>
              <a:t>Constantine</a:t>
            </a:r>
            <a:r>
              <a:rPr lang="sk-SK" sz="2400" dirty="0" smtClean="0"/>
              <a:t> </a:t>
            </a:r>
            <a:r>
              <a:rPr lang="sk-SK" sz="2400" dirty="0" err="1" smtClean="0"/>
              <a:t>the</a:t>
            </a:r>
            <a:r>
              <a:rPr lang="sk-SK" sz="2400" dirty="0" smtClean="0"/>
              <a:t> </a:t>
            </a:r>
            <a:r>
              <a:rPr lang="sk-SK" sz="2400" dirty="0" err="1" smtClean="0"/>
              <a:t>Philosopher</a:t>
            </a:r>
            <a:r>
              <a:rPr lang="sk-SK" sz="2400" dirty="0" smtClean="0"/>
              <a:t> </a:t>
            </a:r>
            <a:r>
              <a:rPr lang="sk-SK" sz="2400" dirty="0" err="1" smtClean="0"/>
              <a:t>University</a:t>
            </a:r>
            <a:r>
              <a:rPr lang="sk-SK" sz="2400" dirty="0" smtClean="0"/>
              <a:t> in Nitra</a:t>
            </a:r>
          </a:p>
          <a:p>
            <a:r>
              <a:rPr lang="sk-SK" sz="2400" dirty="0" smtClean="0"/>
              <a:t>Matej </a:t>
            </a:r>
            <a:r>
              <a:rPr lang="sk-SK" sz="2400" dirty="0" err="1" smtClean="0"/>
              <a:t>Bel</a:t>
            </a:r>
            <a:r>
              <a:rPr lang="sk-SK" sz="2400" dirty="0" smtClean="0"/>
              <a:t> </a:t>
            </a:r>
            <a:r>
              <a:rPr lang="sk-SK" sz="2400" dirty="0" err="1" smtClean="0"/>
              <a:t>University</a:t>
            </a:r>
            <a:r>
              <a:rPr lang="sk-SK" sz="2400" dirty="0" smtClean="0"/>
              <a:t> Banská Bystrica</a:t>
            </a:r>
          </a:p>
          <a:p>
            <a:r>
              <a:rPr lang="sk-SK" sz="2400" dirty="0" smtClean="0"/>
              <a:t>Trnava </a:t>
            </a:r>
            <a:r>
              <a:rPr lang="sk-SK" sz="2400" dirty="0" err="1" smtClean="0"/>
              <a:t>University</a:t>
            </a:r>
            <a:r>
              <a:rPr lang="sk-SK" sz="2400" dirty="0" smtClean="0"/>
              <a:t> in Trnava</a:t>
            </a:r>
          </a:p>
          <a:p>
            <a:r>
              <a:rPr lang="sk-SK" sz="2400" dirty="0" err="1" smtClean="0"/>
              <a:t>University</a:t>
            </a:r>
            <a:r>
              <a:rPr lang="sk-SK" sz="2400" dirty="0" smtClean="0"/>
              <a:t> </a:t>
            </a:r>
            <a:r>
              <a:rPr lang="sk-SK" sz="2400" dirty="0" err="1" smtClean="0"/>
              <a:t>of</a:t>
            </a:r>
            <a:r>
              <a:rPr lang="sk-SK" sz="2400" dirty="0" smtClean="0"/>
              <a:t> Žilina</a:t>
            </a:r>
          </a:p>
          <a:p>
            <a:r>
              <a:rPr lang="sk-SK" sz="2400" dirty="0" err="1" smtClean="0"/>
              <a:t>University</a:t>
            </a:r>
            <a:r>
              <a:rPr lang="sk-SK" sz="2400" dirty="0" smtClean="0"/>
              <a:t> </a:t>
            </a:r>
            <a:r>
              <a:rPr lang="sk-SK" sz="2400" dirty="0" err="1" smtClean="0"/>
              <a:t>of</a:t>
            </a:r>
            <a:r>
              <a:rPr lang="sk-SK" sz="2400" dirty="0" smtClean="0"/>
              <a:t> Prešov in Prešov</a:t>
            </a:r>
          </a:p>
          <a:p>
            <a:r>
              <a:rPr lang="sk-SK" sz="2400" dirty="0" smtClean="0"/>
              <a:t>Slovak </a:t>
            </a:r>
            <a:r>
              <a:rPr lang="sk-SK" sz="2400" dirty="0" err="1" smtClean="0"/>
              <a:t>University</a:t>
            </a:r>
            <a:r>
              <a:rPr lang="sk-SK" sz="2400" dirty="0" smtClean="0"/>
              <a:t> </a:t>
            </a:r>
            <a:r>
              <a:rPr lang="sk-SK" sz="2400" dirty="0" err="1" smtClean="0"/>
              <a:t>of</a:t>
            </a:r>
            <a:r>
              <a:rPr lang="sk-SK" sz="2400" dirty="0" smtClean="0"/>
              <a:t> </a:t>
            </a:r>
            <a:r>
              <a:rPr lang="sk-SK" sz="2400" dirty="0" err="1" smtClean="0"/>
              <a:t>Technology</a:t>
            </a:r>
            <a:r>
              <a:rPr lang="sk-SK" sz="2400" dirty="0" smtClean="0"/>
              <a:t> in Bratislava</a:t>
            </a:r>
          </a:p>
          <a:p>
            <a:r>
              <a:rPr lang="sk-SK" sz="2400" dirty="0" err="1" smtClean="0"/>
              <a:t>The</a:t>
            </a:r>
            <a:r>
              <a:rPr lang="sk-SK" sz="2400" dirty="0" smtClean="0"/>
              <a:t> </a:t>
            </a:r>
            <a:r>
              <a:rPr lang="sk-SK" sz="2400" dirty="0" err="1" smtClean="0"/>
              <a:t>Technical</a:t>
            </a:r>
            <a:r>
              <a:rPr lang="sk-SK" sz="2400" dirty="0" smtClean="0"/>
              <a:t> </a:t>
            </a:r>
            <a:r>
              <a:rPr lang="sk-SK" sz="2400" dirty="0" err="1" smtClean="0"/>
              <a:t>University</a:t>
            </a:r>
            <a:r>
              <a:rPr lang="sk-SK" sz="2400" dirty="0" smtClean="0"/>
              <a:t> </a:t>
            </a:r>
            <a:r>
              <a:rPr lang="sk-SK" sz="2400" dirty="0" err="1" smtClean="0"/>
              <a:t>of</a:t>
            </a:r>
            <a:r>
              <a:rPr lang="sk-SK" sz="2400" dirty="0" smtClean="0"/>
              <a:t> Košice</a:t>
            </a:r>
            <a:endParaRPr lang="sk-SK"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to achieve a career in physics</a:t>
            </a:r>
            <a:endParaRPr lang="sk-SK" b="1" dirty="0"/>
          </a:p>
        </p:txBody>
      </p:sp>
      <p:sp>
        <p:nvSpPr>
          <p:cNvPr id="3" name="Zástupný symbol obsahu 2"/>
          <p:cNvSpPr>
            <a:spLocks noGrp="1"/>
          </p:cNvSpPr>
          <p:nvPr>
            <p:ph idx="1"/>
          </p:nvPr>
        </p:nvSpPr>
        <p:spPr>
          <a:xfrm>
            <a:off x="179512" y="1988840"/>
            <a:ext cx="5184576" cy="5040560"/>
          </a:xfrm>
        </p:spPr>
        <p:txBody>
          <a:bodyPr>
            <a:noAutofit/>
          </a:bodyPr>
          <a:lstStyle/>
          <a:p>
            <a:pPr>
              <a:spcBef>
                <a:spcPts val="0"/>
              </a:spcBef>
            </a:pPr>
            <a:r>
              <a:rPr lang="en-US" sz="2400" dirty="0" smtClean="0"/>
              <a:t>Bachelor degree in Physics</a:t>
            </a:r>
            <a:endParaRPr lang="sk-SK" sz="2400" dirty="0" smtClean="0"/>
          </a:p>
          <a:p>
            <a:pPr marL="452438" lvl="1" indent="-185738">
              <a:spcBef>
                <a:spcPts val="0"/>
              </a:spcBef>
            </a:pPr>
            <a:r>
              <a:rPr lang="en-US" sz="1600" dirty="0" smtClean="0"/>
              <a:t>Physics </a:t>
            </a:r>
          </a:p>
          <a:p>
            <a:pPr marL="452438" lvl="1" indent="-185738">
              <a:spcBef>
                <a:spcPts val="0"/>
              </a:spcBef>
            </a:pPr>
            <a:r>
              <a:rPr lang="en-US" sz="1600" dirty="0" smtClean="0"/>
              <a:t>Biomedical Physics</a:t>
            </a:r>
          </a:p>
          <a:p>
            <a:pPr marL="452438" lvl="1" indent="-185738">
              <a:spcBef>
                <a:spcPts val="0"/>
              </a:spcBef>
            </a:pPr>
            <a:r>
              <a:rPr lang="en-US" sz="1600" dirty="0" smtClean="0"/>
              <a:t>Renewable Energy Sources and Environmental Physics</a:t>
            </a:r>
            <a:endParaRPr lang="sk-SK" sz="1600" dirty="0" smtClean="0"/>
          </a:p>
          <a:p>
            <a:pPr>
              <a:spcBef>
                <a:spcPts val="0"/>
              </a:spcBef>
            </a:pPr>
            <a:r>
              <a:rPr lang="en-US" sz="2400" dirty="0" smtClean="0"/>
              <a:t>Master degree in Physics</a:t>
            </a:r>
          </a:p>
          <a:p>
            <a:pPr marL="452438" lvl="1" indent="-185738">
              <a:spcBef>
                <a:spcPts val="0"/>
              </a:spcBef>
            </a:pPr>
            <a:r>
              <a:rPr lang="en-US" sz="1600" dirty="0" smtClean="0"/>
              <a:t>Astronomy and Astrophysics</a:t>
            </a:r>
          </a:p>
          <a:p>
            <a:pPr marL="452438" lvl="1" indent="-185738">
              <a:spcBef>
                <a:spcPts val="0"/>
              </a:spcBef>
            </a:pPr>
            <a:r>
              <a:rPr lang="en-US" sz="1600" dirty="0" smtClean="0"/>
              <a:t>Biomedical Physics</a:t>
            </a:r>
          </a:p>
          <a:p>
            <a:pPr marL="452438" lvl="1" indent="-185738">
              <a:spcBef>
                <a:spcPts val="0"/>
              </a:spcBef>
            </a:pPr>
            <a:r>
              <a:rPr lang="en-US" sz="1600" dirty="0" smtClean="0"/>
              <a:t>Biophysics and Chemical Physics </a:t>
            </a:r>
          </a:p>
          <a:p>
            <a:pPr marL="452438" lvl="1" indent="-185738">
              <a:spcBef>
                <a:spcPts val="0"/>
              </a:spcBef>
            </a:pPr>
            <a:r>
              <a:rPr lang="en-US" sz="1600" dirty="0" smtClean="0"/>
              <a:t>Environmental Physics and Renewable Energy Sources</a:t>
            </a:r>
          </a:p>
          <a:p>
            <a:pPr marL="452438" lvl="1" indent="-185738">
              <a:spcBef>
                <a:spcPts val="0"/>
              </a:spcBef>
            </a:pPr>
            <a:r>
              <a:rPr lang="en-US" sz="1600" dirty="0" smtClean="0"/>
              <a:t>Meteorology and Climatology </a:t>
            </a:r>
          </a:p>
          <a:p>
            <a:pPr marL="452438" lvl="1" indent="-185738">
              <a:spcBef>
                <a:spcPts val="0"/>
              </a:spcBef>
            </a:pPr>
            <a:r>
              <a:rPr lang="en-US" sz="1600" dirty="0" smtClean="0"/>
              <a:t>Nuclear and Sub-nuclear Physics </a:t>
            </a:r>
          </a:p>
          <a:p>
            <a:pPr marL="452438" lvl="1" indent="-185738">
              <a:spcBef>
                <a:spcPts val="0"/>
              </a:spcBef>
            </a:pPr>
            <a:r>
              <a:rPr lang="en-US" sz="1600" dirty="0" smtClean="0"/>
              <a:t>Optics, Lasers and Optical Spectroscopy</a:t>
            </a:r>
          </a:p>
          <a:p>
            <a:pPr marL="452438" lvl="1" indent="-185738">
              <a:spcBef>
                <a:spcPts val="0"/>
              </a:spcBef>
            </a:pPr>
            <a:r>
              <a:rPr lang="en-US" sz="1600" dirty="0" smtClean="0"/>
              <a:t>Physics of the Earth and Planets</a:t>
            </a:r>
          </a:p>
          <a:p>
            <a:pPr marL="452438" lvl="1" indent="-185738">
              <a:spcBef>
                <a:spcPts val="0"/>
              </a:spcBef>
            </a:pPr>
            <a:r>
              <a:rPr lang="en-US" sz="1600" dirty="0" smtClean="0"/>
              <a:t>Plasma Physics </a:t>
            </a:r>
          </a:p>
          <a:p>
            <a:pPr marL="452438" lvl="1" indent="-185738">
              <a:spcBef>
                <a:spcPts val="0"/>
              </a:spcBef>
            </a:pPr>
            <a:r>
              <a:rPr lang="en-US" sz="1600" dirty="0" smtClean="0"/>
              <a:t>Solid State Physics </a:t>
            </a:r>
          </a:p>
          <a:p>
            <a:pPr marL="452438" lvl="1" indent="-185738">
              <a:spcBef>
                <a:spcPts val="0"/>
              </a:spcBef>
            </a:pPr>
            <a:r>
              <a:rPr lang="en-US" sz="1600" dirty="0" smtClean="0"/>
              <a:t>Theoretical Physics </a:t>
            </a:r>
          </a:p>
          <a:p>
            <a:pPr marL="452438" lvl="1" indent="-185738">
              <a:spcBef>
                <a:spcPts val="0"/>
              </a:spcBef>
              <a:buNone/>
            </a:pPr>
            <a:r>
              <a:rPr lang="en-US" sz="1600" dirty="0" smtClean="0"/>
              <a:t> </a:t>
            </a:r>
          </a:p>
          <a:p>
            <a:pPr lvl="1">
              <a:spcBef>
                <a:spcPts val="0"/>
              </a:spcBef>
              <a:buNone/>
            </a:pPr>
            <a:endParaRPr lang="en-US" sz="1800" dirty="0"/>
          </a:p>
        </p:txBody>
      </p:sp>
      <p:sp>
        <p:nvSpPr>
          <p:cNvPr id="5" name="Zástupný symbol obsahu 2"/>
          <p:cNvSpPr txBox="1">
            <a:spLocks/>
          </p:cNvSpPr>
          <p:nvPr/>
        </p:nvSpPr>
        <p:spPr>
          <a:xfrm>
            <a:off x="5220072" y="1988840"/>
            <a:ext cx="5400600" cy="2232248"/>
          </a:xfrm>
          <a:prstGeom prst="rect">
            <a:avLst/>
          </a:prstGeom>
        </p:spPr>
        <p:txBody>
          <a:bodyPr vert="horz">
            <a:noAutofit/>
          </a:bodyPr>
          <a:lstStyle/>
          <a:p>
            <a:pPr marL="274320" marR="0" lvl="0" indent="-274320" algn="l" defTabSz="914400" rtl="0" eaLnBrk="1" fontAlgn="auto" latinLnBrk="0" hangingPunct="1">
              <a:lnSpc>
                <a:spcPct val="100000"/>
              </a:lnSpc>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j-lt"/>
                <a:ea typeface="+mn-ea"/>
                <a:cs typeface="+mn-cs"/>
              </a:rPr>
              <a:t>Bachelor degree in Physics</a:t>
            </a:r>
            <a:endParaRPr kumimoji="0" lang="sk-SK" sz="2400" b="0" i="0" u="none" strike="noStrike" kern="1200" cap="none" spc="0" normalizeH="0" baseline="0" noProof="0" dirty="0" smtClean="0">
              <a:ln>
                <a:noFill/>
              </a:ln>
              <a:solidFill>
                <a:schemeClr val="tx1"/>
              </a:solidFill>
              <a:effectLst/>
              <a:uLnTx/>
              <a:uFillTx/>
              <a:latin typeface="+mj-lt"/>
              <a:ea typeface="+mn-ea"/>
              <a:cs typeface="+mn-cs"/>
            </a:endParaRP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r>
              <a:rPr kumimoji="0" lang="sk-SK" sz="1600" b="0" i="0" u="none" strike="noStrike" kern="1200" cap="none" spc="0" normalizeH="0" baseline="0" noProof="0" dirty="0" err="1" smtClean="0">
                <a:ln>
                  <a:noFill/>
                </a:ln>
                <a:solidFill>
                  <a:schemeClr val="tx1"/>
                </a:solidFill>
                <a:effectLst/>
                <a:uLnTx/>
                <a:uFillTx/>
                <a:latin typeface="+mj-lt"/>
                <a:ea typeface="+mn-ea"/>
                <a:cs typeface="+mn-cs"/>
              </a:rPr>
              <a:t>Physics</a:t>
            </a:r>
            <a:endParaRPr kumimoji="0" lang="sk-SK" sz="1600" b="0" i="0" u="none" strike="noStrike" kern="1200" cap="none" spc="0" normalizeH="0" baseline="0" noProof="0" dirty="0" smtClean="0">
              <a:ln>
                <a:noFill/>
              </a:ln>
              <a:solidFill>
                <a:schemeClr val="tx1"/>
              </a:solidFill>
              <a:effectLst/>
              <a:uLnTx/>
              <a:uFillTx/>
              <a:latin typeface="+mj-lt"/>
              <a:ea typeface="+mn-ea"/>
              <a:cs typeface="+mn-cs"/>
            </a:endParaRP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endParaRPr lang="sk-SK" sz="1600" dirty="0" smtClean="0">
              <a:latin typeface="+mj-lt"/>
            </a:endParaRP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endParaRPr kumimoji="0" lang="en-US" sz="1600" b="0" i="0" u="none" strike="noStrike" kern="1200" cap="none" spc="0" normalizeH="0" baseline="0" noProof="0" dirty="0" smtClean="0">
              <a:ln>
                <a:noFill/>
              </a:ln>
              <a:solidFill>
                <a:schemeClr val="tx1"/>
              </a:solidFill>
              <a:effectLst/>
              <a:uLnTx/>
              <a:uFillTx/>
              <a:latin typeface="+mj-lt"/>
              <a:ea typeface="+mn-ea"/>
              <a:cs typeface="+mn-cs"/>
            </a:endParaRPr>
          </a:p>
          <a:p>
            <a:pPr marL="274320" marR="0" lvl="0" indent="-274320" algn="l" defTabSz="914400" rtl="0" eaLnBrk="1" fontAlgn="auto" latinLnBrk="0" hangingPunct="1">
              <a:lnSpc>
                <a:spcPct val="100000"/>
              </a:lnSpc>
              <a:spcAft>
                <a:spcPts val="0"/>
              </a:spcAft>
              <a:buClr>
                <a:schemeClr val="accent3"/>
              </a:buClr>
              <a:buSzPct val="95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mj-lt"/>
                <a:ea typeface="+mn-ea"/>
                <a:cs typeface="+mn-cs"/>
              </a:rPr>
              <a:t>Master degree in Physics</a:t>
            </a: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mj-lt"/>
                <a:ea typeface="+mn-ea"/>
                <a:cs typeface="+mn-cs"/>
              </a:rPr>
              <a:t>Biophysics</a:t>
            </a: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mj-lt"/>
                <a:ea typeface="+mn-ea"/>
                <a:cs typeface="+mn-cs"/>
              </a:rPr>
              <a:t>Nuclear and </a:t>
            </a:r>
            <a:r>
              <a:rPr kumimoji="0" lang="en-US" sz="1600" b="0" i="0" u="none" strike="noStrike" kern="1200" cap="none" spc="0" normalizeH="0" baseline="0" noProof="0" dirty="0" err="1" smtClean="0">
                <a:ln>
                  <a:noFill/>
                </a:ln>
                <a:solidFill>
                  <a:schemeClr val="tx1"/>
                </a:solidFill>
                <a:effectLst/>
                <a:uLnTx/>
                <a:uFillTx/>
                <a:latin typeface="+mj-lt"/>
                <a:ea typeface="+mn-ea"/>
                <a:cs typeface="+mn-cs"/>
              </a:rPr>
              <a:t>Subnuclear</a:t>
            </a:r>
            <a:r>
              <a:rPr kumimoji="0" lang="en-US" sz="1600" b="0" i="0" u="none" strike="noStrike" kern="1200" cap="none" spc="0" normalizeH="0" baseline="0" noProof="0" dirty="0" smtClean="0">
                <a:ln>
                  <a:noFill/>
                </a:ln>
                <a:solidFill>
                  <a:schemeClr val="tx1"/>
                </a:solidFill>
                <a:effectLst/>
                <a:uLnTx/>
                <a:uFillTx/>
                <a:latin typeface="+mj-lt"/>
                <a:ea typeface="+mn-ea"/>
                <a:cs typeface="+mn-cs"/>
              </a:rPr>
              <a:t> Physics</a:t>
            </a: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mj-lt"/>
                <a:ea typeface="+mn-ea"/>
                <a:cs typeface="+mn-cs"/>
              </a:rPr>
              <a:t>Physics</a:t>
            </a: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r>
              <a:rPr kumimoji="0" lang="en-US" sz="1600" b="0" i="0" u="none" strike="noStrike" kern="1200" cap="none" spc="0" normalizeH="0" baseline="0" noProof="0" dirty="0" smtClean="0">
                <a:ln>
                  <a:noFill/>
                </a:ln>
                <a:solidFill>
                  <a:schemeClr val="tx1"/>
                </a:solidFill>
                <a:effectLst/>
                <a:uLnTx/>
                <a:uFillTx/>
                <a:latin typeface="+mj-lt"/>
                <a:ea typeface="+mn-ea"/>
                <a:cs typeface="+mn-cs"/>
              </a:rPr>
              <a:t>Physics of Condensed Matter</a:t>
            </a:r>
          </a:p>
          <a:p>
            <a:pPr marL="640080" marR="0" lvl="1" indent="-246888" algn="l" defTabSz="914400" rtl="0" eaLnBrk="1" fontAlgn="auto" latinLnBrk="0" hangingPunct="1">
              <a:lnSpc>
                <a:spcPct val="100000"/>
              </a:lnSpc>
              <a:spcAft>
                <a:spcPts val="0"/>
              </a:spcAft>
              <a:buClr>
                <a:schemeClr val="accent1"/>
              </a:buClr>
              <a:buSzPct val="85000"/>
              <a:buFont typeface="Wingdings 2"/>
              <a:buNone/>
              <a:tabLst/>
              <a:defRPr/>
            </a:pPr>
            <a:endParaRPr kumimoji="0" lang="en-US" sz="1800" b="0" i="0" u="none" strike="noStrike" kern="1200" cap="none" spc="0" normalizeH="0" baseline="0" noProof="0" dirty="0">
              <a:ln>
                <a:noFill/>
              </a:ln>
              <a:solidFill>
                <a:schemeClr val="tx1"/>
              </a:solidFill>
              <a:effectLst/>
              <a:uLnTx/>
              <a:uFillTx/>
              <a:latin typeface="+mj-lt"/>
              <a:ea typeface="+mn-ea"/>
              <a:cs typeface="+mn-cs"/>
            </a:endParaRPr>
          </a:p>
        </p:txBody>
      </p:sp>
      <p:sp>
        <p:nvSpPr>
          <p:cNvPr id="7" name="Obdĺžnik 6"/>
          <p:cNvSpPr/>
          <p:nvPr/>
        </p:nvSpPr>
        <p:spPr>
          <a:xfrm>
            <a:off x="-72008" y="1484784"/>
            <a:ext cx="4572000" cy="584775"/>
          </a:xfrm>
          <a:prstGeom prst="rect">
            <a:avLst/>
          </a:prstGeom>
        </p:spPr>
        <p:txBody>
          <a:bodyPr wrap="square">
            <a:spAutoFit/>
          </a:bodyPr>
          <a:lstStyle/>
          <a:p>
            <a:pPr marL="266700" lvl="1" indent="0">
              <a:buNone/>
            </a:pPr>
            <a:r>
              <a:rPr lang="sk-SK" sz="1600" b="1" dirty="0" err="1" smtClean="0">
                <a:latin typeface="+mj-lt"/>
              </a:rPr>
              <a:t>Faculty</a:t>
            </a:r>
            <a:r>
              <a:rPr lang="sk-SK" sz="1600" b="1" dirty="0" smtClean="0">
                <a:latin typeface="+mj-lt"/>
              </a:rPr>
              <a:t> </a:t>
            </a:r>
            <a:r>
              <a:rPr lang="sk-SK" sz="1600" b="1" dirty="0" err="1" smtClean="0">
                <a:latin typeface="+mj-lt"/>
              </a:rPr>
              <a:t>of</a:t>
            </a:r>
            <a:r>
              <a:rPr lang="sk-SK" sz="1600" b="1" dirty="0" smtClean="0">
                <a:latin typeface="+mj-lt"/>
              </a:rPr>
              <a:t> </a:t>
            </a:r>
            <a:r>
              <a:rPr lang="sk-SK" sz="1600" b="1" dirty="0" err="1" smtClean="0">
                <a:latin typeface="+mj-lt"/>
              </a:rPr>
              <a:t>Mathematics</a:t>
            </a:r>
            <a:r>
              <a:rPr lang="sk-SK" sz="1600" b="1" dirty="0" smtClean="0">
                <a:latin typeface="+mj-lt"/>
              </a:rPr>
              <a:t> </a:t>
            </a:r>
            <a:r>
              <a:rPr lang="sk-SK" sz="1600" b="1" dirty="0" err="1" smtClean="0">
                <a:latin typeface="+mj-lt"/>
              </a:rPr>
              <a:t>Physics</a:t>
            </a:r>
            <a:r>
              <a:rPr lang="sk-SK" sz="1600" b="1" dirty="0" smtClean="0">
                <a:latin typeface="+mj-lt"/>
              </a:rPr>
              <a:t> and </a:t>
            </a:r>
            <a:r>
              <a:rPr lang="sk-SK" sz="1600" b="1" dirty="0" err="1" smtClean="0">
                <a:latin typeface="+mj-lt"/>
              </a:rPr>
              <a:t>Informatics</a:t>
            </a:r>
            <a:r>
              <a:rPr lang="sk-SK" sz="1600" b="1" dirty="0" smtClean="0">
                <a:latin typeface="+mj-lt"/>
              </a:rPr>
              <a:t/>
            </a:r>
            <a:br>
              <a:rPr lang="sk-SK" sz="1600" b="1" dirty="0" smtClean="0">
                <a:latin typeface="+mj-lt"/>
              </a:rPr>
            </a:br>
            <a:r>
              <a:rPr lang="sk-SK" sz="1600" b="1" dirty="0" err="1" smtClean="0">
                <a:latin typeface="+mj-lt"/>
              </a:rPr>
              <a:t>Comenius</a:t>
            </a:r>
            <a:r>
              <a:rPr lang="sk-SK" sz="1600" b="1" dirty="0" smtClean="0">
                <a:latin typeface="+mj-lt"/>
              </a:rPr>
              <a:t> </a:t>
            </a:r>
            <a:r>
              <a:rPr lang="sk-SK" sz="1600" b="1" dirty="0" err="1" smtClean="0">
                <a:latin typeface="+mj-lt"/>
              </a:rPr>
              <a:t>University</a:t>
            </a:r>
            <a:r>
              <a:rPr lang="sk-SK" sz="1600" b="1" dirty="0" smtClean="0">
                <a:latin typeface="+mj-lt"/>
              </a:rPr>
              <a:t> in Bratislava</a:t>
            </a:r>
          </a:p>
        </p:txBody>
      </p:sp>
      <p:sp>
        <p:nvSpPr>
          <p:cNvPr id="8" name="Obdĺžnik 7"/>
          <p:cNvSpPr/>
          <p:nvPr/>
        </p:nvSpPr>
        <p:spPr>
          <a:xfrm>
            <a:off x="4932040" y="1476073"/>
            <a:ext cx="5022304" cy="584775"/>
          </a:xfrm>
          <a:prstGeom prst="rect">
            <a:avLst/>
          </a:prstGeom>
        </p:spPr>
        <p:txBody>
          <a:bodyPr wrap="square">
            <a:spAutoFit/>
          </a:bodyPr>
          <a:lstStyle/>
          <a:p>
            <a:pPr marL="273050" lvl="1" indent="-6350">
              <a:spcBef>
                <a:spcPct val="20000"/>
              </a:spcBef>
              <a:buClr>
                <a:schemeClr val="accent1"/>
              </a:buClr>
              <a:buSzPct val="85000"/>
              <a:defRPr/>
            </a:pPr>
            <a:r>
              <a:rPr lang="sk-SK" sz="1600" b="1" dirty="0" err="1" smtClean="0">
                <a:latin typeface="+mj-lt"/>
              </a:rPr>
              <a:t>Faculty</a:t>
            </a:r>
            <a:r>
              <a:rPr lang="sk-SK" sz="1600" b="1" dirty="0" smtClean="0">
                <a:latin typeface="+mj-lt"/>
              </a:rPr>
              <a:t> </a:t>
            </a:r>
            <a:r>
              <a:rPr lang="sk-SK" sz="1600" b="1" dirty="0" err="1" smtClean="0">
                <a:latin typeface="+mj-lt"/>
              </a:rPr>
              <a:t>of</a:t>
            </a:r>
            <a:r>
              <a:rPr lang="sk-SK" sz="1600" b="1" dirty="0" smtClean="0">
                <a:latin typeface="+mj-lt"/>
              </a:rPr>
              <a:t> </a:t>
            </a:r>
            <a:r>
              <a:rPr lang="sk-SK" sz="1600" b="1" dirty="0" err="1" smtClean="0">
                <a:latin typeface="+mj-lt"/>
              </a:rPr>
              <a:t>Science</a:t>
            </a:r>
            <a:r>
              <a:rPr lang="sk-SK" sz="1600" b="1" dirty="0" smtClean="0">
                <a:latin typeface="+mj-lt"/>
              </a:rPr>
              <a:t> </a:t>
            </a:r>
            <a:br>
              <a:rPr lang="sk-SK" sz="1600" b="1" dirty="0" smtClean="0">
                <a:latin typeface="+mj-lt"/>
              </a:rPr>
            </a:br>
            <a:r>
              <a:rPr lang="sk-SK" sz="1600" b="1" dirty="0" smtClean="0">
                <a:latin typeface="+mj-lt"/>
              </a:rPr>
              <a:t>P. J. Šafárik </a:t>
            </a:r>
            <a:r>
              <a:rPr lang="sk-SK" sz="1600" b="1" dirty="0" err="1" smtClean="0">
                <a:latin typeface="+mj-lt"/>
              </a:rPr>
              <a:t>University</a:t>
            </a:r>
            <a:r>
              <a:rPr lang="sk-SK" sz="1600" b="1" dirty="0" smtClean="0">
                <a:latin typeface="+mj-lt"/>
              </a:rPr>
              <a:t> in Košice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to achieve a career in physics</a:t>
            </a:r>
            <a:endParaRPr lang="sk-SK" b="1" dirty="0"/>
          </a:p>
        </p:txBody>
      </p:sp>
      <p:sp>
        <p:nvSpPr>
          <p:cNvPr id="5" name="Obdĺžnik 4"/>
          <p:cNvSpPr/>
          <p:nvPr/>
        </p:nvSpPr>
        <p:spPr>
          <a:xfrm>
            <a:off x="-72008" y="1484784"/>
            <a:ext cx="4572000" cy="584775"/>
          </a:xfrm>
          <a:prstGeom prst="rect">
            <a:avLst/>
          </a:prstGeom>
        </p:spPr>
        <p:txBody>
          <a:bodyPr wrap="square">
            <a:spAutoFit/>
          </a:bodyPr>
          <a:lstStyle/>
          <a:p>
            <a:pPr marL="266700" lvl="1" indent="0">
              <a:buNone/>
            </a:pPr>
            <a:r>
              <a:rPr lang="sk-SK" sz="1600" b="1" dirty="0" err="1" smtClean="0">
                <a:latin typeface="+mj-lt"/>
              </a:rPr>
              <a:t>Faculty</a:t>
            </a:r>
            <a:r>
              <a:rPr lang="sk-SK" sz="1600" b="1" dirty="0" smtClean="0">
                <a:latin typeface="+mj-lt"/>
              </a:rPr>
              <a:t> </a:t>
            </a:r>
            <a:r>
              <a:rPr lang="sk-SK" sz="1600" b="1" dirty="0" err="1" smtClean="0">
                <a:latin typeface="+mj-lt"/>
              </a:rPr>
              <a:t>of</a:t>
            </a:r>
            <a:r>
              <a:rPr lang="sk-SK" sz="1600" b="1" dirty="0" smtClean="0">
                <a:latin typeface="+mj-lt"/>
              </a:rPr>
              <a:t> </a:t>
            </a:r>
            <a:r>
              <a:rPr lang="sk-SK" sz="1600" b="1" dirty="0" err="1" smtClean="0">
                <a:latin typeface="+mj-lt"/>
              </a:rPr>
              <a:t>Mathematics</a:t>
            </a:r>
            <a:r>
              <a:rPr lang="sk-SK" sz="1600" b="1" dirty="0" smtClean="0">
                <a:latin typeface="+mj-lt"/>
              </a:rPr>
              <a:t> </a:t>
            </a:r>
            <a:r>
              <a:rPr lang="sk-SK" sz="1600" b="1" dirty="0" err="1" smtClean="0">
                <a:latin typeface="+mj-lt"/>
              </a:rPr>
              <a:t>Physics</a:t>
            </a:r>
            <a:r>
              <a:rPr lang="sk-SK" sz="1600" b="1" dirty="0" smtClean="0">
                <a:latin typeface="+mj-lt"/>
              </a:rPr>
              <a:t> and </a:t>
            </a:r>
            <a:r>
              <a:rPr lang="sk-SK" sz="1600" b="1" dirty="0" err="1" smtClean="0">
                <a:latin typeface="+mj-lt"/>
              </a:rPr>
              <a:t>Informatics</a:t>
            </a:r>
            <a:r>
              <a:rPr lang="sk-SK" sz="1600" b="1" dirty="0" smtClean="0">
                <a:latin typeface="+mj-lt"/>
              </a:rPr>
              <a:t/>
            </a:r>
            <a:br>
              <a:rPr lang="sk-SK" sz="1600" b="1" dirty="0" smtClean="0">
                <a:latin typeface="+mj-lt"/>
              </a:rPr>
            </a:br>
            <a:r>
              <a:rPr lang="sk-SK" sz="1600" b="1" dirty="0" err="1" smtClean="0">
                <a:latin typeface="+mj-lt"/>
              </a:rPr>
              <a:t>Comenius</a:t>
            </a:r>
            <a:r>
              <a:rPr lang="sk-SK" sz="1600" b="1" dirty="0" smtClean="0">
                <a:latin typeface="+mj-lt"/>
              </a:rPr>
              <a:t> </a:t>
            </a:r>
            <a:r>
              <a:rPr lang="sk-SK" sz="1600" b="1" dirty="0" err="1" smtClean="0">
                <a:latin typeface="+mj-lt"/>
              </a:rPr>
              <a:t>University</a:t>
            </a:r>
            <a:r>
              <a:rPr lang="sk-SK" sz="1600" b="1" dirty="0" smtClean="0">
                <a:latin typeface="+mj-lt"/>
              </a:rPr>
              <a:t> in Bratislava</a:t>
            </a:r>
          </a:p>
        </p:txBody>
      </p:sp>
      <p:sp>
        <p:nvSpPr>
          <p:cNvPr id="6" name="Obdĺžnik 5"/>
          <p:cNvSpPr/>
          <p:nvPr/>
        </p:nvSpPr>
        <p:spPr>
          <a:xfrm>
            <a:off x="4662264" y="1476073"/>
            <a:ext cx="5022304" cy="584775"/>
          </a:xfrm>
          <a:prstGeom prst="rect">
            <a:avLst/>
          </a:prstGeom>
        </p:spPr>
        <p:txBody>
          <a:bodyPr wrap="square">
            <a:spAutoFit/>
          </a:bodyPr>
          <a:lstStyle/>
          <a:p>
            <a:pPr marL="273050" lvl="1" indent="-6350">
              <a:spcBef>
                <a:spcPct val="20000"/>
              </a:spcBef>
              <a:buClr>
                <a:schemeClr val="accent1"/>
              </a:buClr>
              <a:buSzPct val="85000"/>
              <a:defRPr/>
            </a:pPr>
            <a:r>
              <a:rPr lang="sk-SK" sz="1600" b="1" dirty="0" err="1" smtClean="0">
                <a:latin typeface="+mj-lt"/>
              </a:rPr>
              <a:t>Faculty</a:t>
            </a:r>
            <a:r>
              <a:rPr lang="sk-SK" sz="1600" b="1" dirty="0" smtClean="0">
                <a:latin typeface="+mj-lt"/>
              </a:rPr>
              <a:t> </a:t>
            </a:r>
            <a:r>
              <a:rPr lang="sk-SK" sz="1600" b="1" dirty="0" err="1" smtClean="0">
                <a:latin typeface="+mj-lt"/>
              </a:rPr>
              <a:t>of</a:t>
            </a:r>
            <a:r>
              <a:rPr lang="sk-SK" sz="1600" b="1" dirty="0" smtClean="0">
                <a:latin typeface="+mj-lt"/>
              </a:rPr>
              <a:t> </a:t>
            </a:r>
            <a:r>
              <a:rPr lang="sk-SK" sz="1600" b="1" dirty="0" err="1" smtClean="0">
                <a:latin typeface="+mj-lt"/>
              </a:rPr>
              <a:t>Science</a:t>
            </a:r>
            <a:r>
              <a:rPr lang="sk-SK" sz="1600" b="1" dirty="0" smtClean="0">
                <a:latin typeface="+mj-lt"/>
              </a:rPr>
              <a:t> </a:t>
            </a:r>
            <a:br>
              <a:rPr lang="sk-SK" sz="1600" b="1" dirty="0" smtClean="0">
                <a:latin typeface="+mj-lt"/>
              </a:rPr>
            </a:br>
            <a:r>
              <a:rPr lang="sk-SK" sz="1600" b="1" dirty="0" smtClean="0">
                <a:latin typeface="+mj-lt"/>
              </a:rPr>
              <a:t>P. J. Šafárik </a:t>
            </a:r>
            <a:r>
              <a:rPr lang="sk-SK" sz="1600" b="1" dirty="0" err="1" smtClean="0">
                <a:latin typeface="+mj-lt"/>
              </a:rPr>
              <a:t>University</a:t>
            </a:r>
            <a:r>
              <a:rPr lang="sk-SK" sz="1600" b="1" dirty="0" smtClean="0">
                <a:latin typeface="+mj-lt"/>
              </a:rPr>
              <a:t> in Košice</a:t>
            </a:r>
          </a:p>
        </p:txBody>
      </p:sp>
      <p:sp>
        <p:nvSpPr>
          <p:cNvPr id="9" name="Zástupný symbol obsahu 2"/>
          <p:cNvSpPr txBox="1">
            <a:spLocks/>
          </p:cNvSpPr>
          <p:nvPr/>
        </p:nvSpPr>
        <p:spPr>
          <a:xfrm>
            <a:off x="107504" y="2060848"/>
            <a:ext cx="4464496" cy="3960440"/>
          </a:xfrm>
          <a:prstGeom prst="rect">
            <a:avLst/>
          </a:prstGeom>
        </p:spPr>
        <p:txBody>
          <a:bodyPr vert="horz">
            <a:noAutofit/>
          </a:bodyPr>
          <a:lstStyle/>
          <a:p>
            <a:pPr marL="274320" marR="0" lvl="0" indent="-274320" algn="l" defTabSz="914400" rtl="0" eaLnBrk="1" fontAlgn="auto" latinLnBrk="0" hangingPunct="1">
              <a:lnSpc>
                <a:spcPct val="100000"/>
              </a:lnSpc>
              <a:spcAft>
                <a:spcPts val="0"/>
              </a:spcAft>
              <a:buClr>
                <a:schemeClr val="accent3"/>
              </a:buClr>
              <a:buSzPct val="95000"/>
              <a:buFont typeface="Wingdings 2"/>
              <a:buChar char=""/>
              <a:tabLst/>
              <a:defRPr/>
            </a:pPr>
            <a:r>
              <a:rPr kumimoji="0" lang="sk-SK" sz="2400" b="0" i="0" u="none" strike="noStrike" kern="1200" cap="none" spc="0" normalizeH="0" baseline="0" noProof="0" dirty="0" err="1" smtClean="0">
                <a:ln>
                  <a:noFill/>
                </a:ln>
                <a:solidFill>
                  <a:schemeClr val="tx1"/>
                </a:solidFill>
                <a:effectLst/>
                <a:uLnTx/>
                <a:uFillTx/>
                <a:latin typeface="+mj-lt"/>
                <a:ea typeface="+mn-ea"/>
                <a:cs typeface="+mn-cs"/>
              </a:rPr>
              <a:t>PhD</a:t>
            </a:r>
            <a:r>
              <a:rPr kumimoji="0" lang="en-US" sz="2400" b="0" i="0" u="none" strike="noStrike" kern="1200" cap="none" spc="0" normalizeH="0" baseline="0" noProof="0" dirty="0" smtClean="0">
                <a:ln>
                  <a:noFill/>
                </a:ln>
                <a:solidFill>
                  <a:schemeClr val="tx1"/>
                </a:solidFill>
                <a:effectLst/>
                <a:uLnTx/>
                <a:uFillTx/>
                <a:latin typeface="+mj-lt"/>
                <a:ea typeface="+mn-ea"/>
                <a:cs typeface="+mn-cs"/>
              </a:rPr>
              <a:t> degree in Physics</a:t>
            </a:r>
            <a:endParaRPr kumimoji="0" lang="sk-SK" sz="2400" b="0" i="0" u="none" strike="noStrike" kern="1200" cap="none" spc="0" normalizeH="0" baseline="0" noProof="0" dirty="0" smtClean="0">
              <a:ln>
                <a:noFill/>
              </a:ln>
              <a:solidFill>
                <a:schemeClr val="tx1"/>
              </a:solidFill>
              <a:effectLst/>
              <a:uLnTx/>
              <a:uFillTx/>
              <a:latin typeface="+mj-lt"/>
              <a:ea typeface="+mn-ea"/>
              <a:cs typeface="+mn-cs"/>
            </a:endParaRPr>
          </a:p>
          <a:p>
            <a:pPr marL="273050"/>
            <a:r>
              <a:rPr lang="sk-SK" sz="1600" dirty="0" err="1" smtClean="0">
                <a:latin typeface="+mj-lt"/>
              </a:rPr>
              <a:t>Environmental</a:t>
            </a:r>
            <a:r>
              <a:rPr lang="sk-SK" sz="1600" dirty="0" smtClean="0">
                <a:latin typeface="+mj-lt"/>
              </a:rPr>
              <a:t> </a:t>
            </a:r>
            <a:r>
              <a:rPr lang="sk-SK" sz="1600" dirty="0" err="1" smtClean="0">
                <a:latin typeface="+mj-lt"/>
              </a:rPr>
              <a:t>Physics</a:t>
            </a:r>
            <a:endParaRPr lang="sk-SK" sz="1600" dirty="0" smtClean="0">
              <a:latin typeface="+mj-lt"/>
            </a:endParaRPr>
          </a:p>
          <a:p>
            <a:pPr marL="273050"/>
            <a:r>
              <a:rPr lang="sk-SK" sz="1600" dirty="0" err="1" smtClean="0">
                <a:latin typeface="+mj-lt"/>
              </a:rPr>
              <a:t>General</a:t>
            </a:r>
            <a:r>
              <a:rPr lang="sk-SK" sz="1600" dirty="0" smtClean="0">
                <a:latin typeface="+mj-lt"/>
              </a:rPr>
              <a:t> </a:t>
            </a:r>
            <a:r>
              <a:rPr lang="sk-SK" sz="1600" dirty="0" err="1" smtClean="0">
                <a:latin typeface="+mj-lt"/>
              </a:rPr>
              <a:t>Physics</a:t>
            </a:r>
            <a:r>
              <a:rPr lang="sk-SK" sz="1600" dirty="0" smtClean="0">
                <a:latin typeface="+mj-lt"/>
              </a:rPr>
              <a:t> and </a:t>
            </a:r>
            <a:r>
              <a:rPr lang="sk-SK" sz="1600" dirty="0" err="1" smtClean="0">
                <a:latin typeface="+mj-lt"/>
              </a:rPr>
              <a:t>Mathematical</a:t>
            </a:r>
            <a:r>
              <a:rPr lang="sk-SK" sz="1600" dirty="0" smtClean="0">
                <a:latin typeface="+mj-lt"/>
              </a:rPr>
              <a:t> </a:t>
            </a:r>
            <a:r>
              <a:rPr lang="sk-SK" sz="1600" dirty="0" err="1" smtClean="0">
                <a:latin typeface="+mj-lt"/>
              </a:rPr>
              <a:t>Physics</a:t>
            </a:r>
            <a:endParaRPr lang="sk-SK" sz="1600" dirty="0" smtClean="0">
              <a:latin typeface="+mj-lt"/>
            </a:endParaRPr>
          </a:p>
          <a:p>
            <a:pPr marL="273050"/>
            <a:r>
              <a:rPr lang="sk-SK" sz="1600" dirty="0" smtClean="0">
                <a:latin typeface="+mj-lt"/>
              </a:rPr>
              <a:t>New and </a:t>
            </a:r>
            <a:r>
              <a:rPr lang="sk-SK" sz="1600" dirty="0" err="1" smtClean="0">
                <a:latin typeface="+mj-lt"/>
              </a:rPr>
              <a:t>Renewable</a:t>
            </a:r>
            <a:r>
              <a:rPr lang="sk-SK" sz="1600" dirty="0" smtClean="0">
                <a:latin typeface="+mj-lt"/>
              </a:rPr>
              <a:t> </a:t>
            </a:r>
            <a:r>
              <a:rPr lang="sk-SK" sz="1600" dirty="0" err="1" smtClean="0">
                <a:latin typeface="+mj-lt"/>
              </a:rPr>
              <a:t>Energy</a:t>
            </a:r>
            <a:r>
              <a:rPr lang="sk-SK" sz="1600" dirty="0" smtClean="0">
                <a:latin typeface="+mj-lt"/>
              </a:rPr>
              <a:t> </a:t>
            </a:r>
            <a:r>
              <a:rPr lang="sk-SK" sz="1600" dirty="0" err="1" smtClean="0">
                <a:latin typeface="+mj-lt"/>
              </a:rPr>
              <a:t>Sources</a:t>
            </a:r>
            <a:endParaRPr lang="sk-SK" sz="1600" dirty="0" smtClean="0">
              <a:latin typeface="+mj-lt"/>
            </a:endParaRPr>
          </a:p>
          <a:p>
            <a:pPr marL="273050"/>
            <a:r>
              <a:rPr lang="sk-SK" sz="1600" dirty="0" err="1" smtClean="0">
                <a:latin typeface="+mj-lt"/>
              </a:rPr>
              <a:t>Condense</a:t>
            </a:r>
            <a:r>
              <a:rPr lang="sk-SK" sz="1600" dirty="0" smtClean="0">
                <a:latin typeface="+mj-lt"/>
              </a:rPr>
              <a:t> </a:t>
            </a:r>
            <a:r>
              <a:rPr lang="sk-SK" sz="1600" dirty="0" err="1" smtClean="0">
                <a:latin typeface="+mj-lt"/>
              </a:rPr>
              <a:t>Matter</a:t>
            </a:r>
            <a:r>
              <a:rPr lang="sk-SK" sz="1600" dirty="0" smtClean="0">
                <a:latin typeface="+mj-lt"/>
              </a:rPr>
              <a:t> </a:t>
            </a:r>
            <a:r>
              <a:rPr lang="sk-SK" sz="1600" dirty="0" err="1" smtClean="0">
                <a:latin typeface="+mj-lt"/>
              </a:rPr>
              <a:t>Physics</a:t>
            </a:r>
            <a:r>
              <a:rPr lang="sk-SK" sz="1600" dirty="0" smtClean="0">
                <a:latin typeface="+mj-lt"/>
              </a:rPr>
              <a:t> and </a:t>
            </a:r>
            <a:r>
              <a:rPr lang="sk-SK" sz="1600" dirty="0" err="1" smtClean="0">
                <a:latin typeface="+mj-lt"/>
              </a:rPr>
              <a:t>Acoustics</a:t>
            </a:r>
            <a:r>
              <a:rPr lang="sk-SK" sz="1600" dirty="0" smtClean="0">
                <a:latin typeface="+mj-lt"/>
              </a:rPr>
              <a:t> </a:t>
            </a:r>
          </a:p>
          <a:p>
            <a:pPr marL="273050"/>
            <a:r>
              <a:rPr lang="sk-SK" sz="1600" dirty="0" err="1" smtClean="0">
                <a:latin typeface="+mj-lt"/>
              </a:rPr>
              <a:t>Quantum</a:t>
            </a:r>
            <a:r>
              <a:rPr lang="sk-SK" sz="1600" dirty="0" smtClean="0">
                <a:latin typeface="+mj-lt"/>
              </a:rPr>
              <a:t> </a:t>
            </a:r>
            <a:r>
              <a:rPr lang="sk-SK" sz="1600" dirty="0" err="1" smtClean="0">
                <a:latin typeface="+mj-lt"/>
              </a:rPr>
              <a:t>Electronics</a:t>
            </a:r>
            <a:r>
              <a:rPr lang="sk-SK" sz="1600" dirty="0" smtClean="0">
                <a:latin typeface="+mj-lt"/>
              </a:rPr>
              <a:t>, </a:t>
            </a:r>
            <a:r>
              <a:rPr lang="sk-SK" sz="1600" dirty="0" err="1" smtClean="0">
                <a:latin typeface="+mj-lt"/>
              </a:rPr>
              <a:t>Optics</a:t>
            </a:r>
            <a:r>
              <a:rPr lang="sk-SK" sz="1600" dirty="0" smtClean="0">
                <a:latin typeface="+mj-lt"/>
              </a:rPr>
              <a:t> and </a:t>
            </a:r>
            <a:r>
              <a:rPr lang="sk-SK" sz="1600" dirty="0" err="1" smtClean="0">
                <a:latin typeface="+mj-lt"/>
              </a:rPr>
              <a:t>Optical</a:t>
            </a:r>
            <a:r>
              <a:rPr lang="sk-SK" sz="1600" dirty="0" smtClean="0">
                <a:latin typeface="+mj-lt"/>
              </a:rPr>
              <a:t> </a:t>
            </a:r>
            <a:r>
              <a:rPr lang="sk-SK" sz="1600" dirty="0" err="1" smtClean="0">
                <a:latin typeface="+mj-lt"/>
              </a:rPr>
              <a:t>Spectroscopy</a:t>
            </a:r>
            <a:endParaRPr lang="sk-SK" sz="1600" dirty="0" smtClean="0">
              <a:latin typeface="+mj-lt"/>
            </a:endParaRPr>
          </a:p>
          <a:p>
            <a:pPr marL="273050"/>
            <a:r>
              <a:rPr lang="sk-SK" sz="1600" dirty="0" err="1" smtClean="0">
                <a:latin typeface="+mj-lt"/>
              </a:rPr>
              <a:t>Nuclear</a:t>
            </a:r>
            <a:r>
              <a:rPr lang="sk-SK" sz="1600" dirty="0" smtClean="0">
                <a:latin typeface="+mj-lt"/>
              </a:rPr>
              <a:t> and </a:t>
            </a:r>
            <a:r>
              <a:rPr lang="sk-SK" sz="1600" dirty="0" err="1" smtClean="0">
                <a:latin typeface="+mj-lt"/>
              </a:rPr>
              <a:t>Subnuclear</a:t>
            </a:r>
            <a:r>
              <a:rPr lang="sk-SK" sz="1600" dirty="0" smtClean="0">
                <a:latin typeface="+mj-lt"/>
              </a:rPr>
              <a:t> </a:t>
            </a:r>
            <a:r>
              <a:rPr lang="sk-SK" sz="1600" dirty="0" err="1" smtClean="0">
                <a:latin typeface="+mj-lt"/>
              </a:rPr>
              <a:t>Physics</a:t>
            </a:r>
            <a:r>
              <a:rPr lang="sk-SK" sz="1600" dirty="0" smtClean="0">
                <a:latin typeface="+mj-lt"/>
              </a:rPr>
              <a:t> </a:t>
            </a:r>
          </a:p>
          <a:p>
            <a:pPr marL="273050"/>
            <a:r>
              <a:rPr lang="sk-SK" sz="1600" dirty="0" err="1" smtClean="0">
                <a:latin typeface="+mj-lt"/>
              </a:rPr>
              <a:t>Plasma</a:t>
            </a:r>
            <a:r>
              <a:rPr lang="sk-SK" sz="1600" dirty="0" smtClean="0">
                <a:latin typeface="+mj-lt"/>
              </a:rPr>
              <a:t> </a:t>
            </a:r>
            <a:r>
              <a:rPr lang="sk-SK" sz="1600" dirty="0" err="1" smtClean="0">
                <a:latin typeface="+mj-lt"/>
              </a:rPr>
              <a:t>Physics</a:t>
            </a:r>
            <a:r>
              <a:rPr lang="sk-SK" sz="1600" dirty="0" smtClean="0">
                <a:latin typeface="+mj-lt"/>
              </a:rPr>
              <a:t> </a:t>
            </a:r>
          </a:p>
          <a:p>
            <a:pPr marL="273050"/>
            <a:r>
              <a:rPr lang="sk-SK" sz="1600" dirty="0" err="1" smtClean="0">
                <a:latin typeface="+mj-lt"/>
              </a:rPr>
              <a:t>Astronomy</a:t>
            </a:r>
            <a:r>
              <a:rPr lang="sk-SK" sz="1600" dirty="0" smtClean="0">
                <a:latin typeface="+mj-lt"/>
              </a:rPr>
              <a:t> and </a:t>
            </a:r>
            <a:r>
              <a:rPr lang="sk-SK" sz="1600" dirty="0" err="1" smtClean="0">
                <a:latin typeface="+mj-lt"/>
              </a:rPr>
              <a:t>Astrophysics</a:t>
            </a:r>
            <a:r>
              <a:rPr lang="sk-SK" sz="1600" dirty="0" smtClean="0">
                <a:latin typeface="+mj-lt"/>
              </a:rPr>
              <a:t> </a:t>
            </a:r>
          </a:p>
          <a:p>
            <a:pPr marL="273050"/>
            <a:r>
              <a:rPr lang="sk-SK" sz="1600" dirty="0" err="1" smtClean="0">
                <a:latin typeface="+mj-lt"/>
              </a:rPr>
              <a:t>Geophysics</a:t>
            </a:r>
            <a:endParaRPr lang="sk-SK" sz="1600" dirty="0" smtClean="0">
              <a:latin typeface="+mj-lt"/>
            </a:endParaRPr>
          </a:p>
          <a:p>
            <a:pPr marL="273050"/>
            <a:r>
              <a:rPr lang="sk-SK" sz="1600" dirty="0" err="1" smtClean="0">
                <a:latin typeface="+mj-lt"/>
              </a:rPr>
              <a:t>Meteorology</a:t>
            </a:r>
            <a:r>
              <a:rPr lang="sk-SK" sz="1600" dirty="0" smtClean="0">
                <a:latin typeface="+mj-lt"/>
              </a:rPr>
              <a:t> and </a:t>
            </a:r>
            <a:r>
              <a:rPr lang="sk-SK" sz="1600" dirty="0" err="1" smtClean="0">
                <a:latin typeface="+mj-lt"/>
              </a:rPr>
              <a:t>Climatology</a:t>
            </a:r>
            <a:r>
              <a:rPr lang="sk-SK" sz="1600" dirty="0" smtClean="0">
                <a:latin typeface="+mj-lt"/>
              </a:rPr>
              <a:t> </a:t>
            </a:r>
          </a:p>
          <a:p>
            <a:pPr marL="273050"/>
            <a:r>
              <a:rPr lang="sk-SK" sz="1600" dirty="0" err="1" smtClean="0">
                <a:latin typeface="+mj-lt"/>
              </a:rPr>
              <a:t>Chemical</a:t>
            </a:r>
            <a:r>
              <a:rPr lang="sk-SK" sz="1600" dirty="0" smtClean="0">
                <a:latin typeface="+mj-lt"/>
              </a:rPr>
              <a:t> </a:t>
            </a:r>
            <a:r>
              <a:rPr lang="sk-SK" sz="1600" dirty="0" err="1" smtClean="0">
                <a:latin typeface="+mj-lt"/>
              </a:rPr>
              <a:t>Physics</a:t>
            </a:r>
            <a:r>
              <a:rPr lang="sk-SK" sz="1600" dirty="0" smtClean="0">
                <a:latin typeface="+mj-lt"/>
              </a:rPr>
              <a:t> </a:t>
            </a:r>
          </a:p>
          <a:p>
            <a:pPr marL="273050"/>
            <a:r>
              <a:rPr lang="sk-SK" sz="1600" dirty="0" err="1" smtClean="0">
                <a:latin typeface="+mj-lt"/>
              </a:rPr>
              <a:t>Biophysics</a:t>
            </a:r>
            <a:r>
              <a:rPr lang="sk-SK" sz="1600" dirty="0" smtClean="0">
                <a:latin typeface="+mj-lt"/>
              </a:rPr>
              <a:t> </a:t>
            </a:r>
          </a:p>
          <a:p>
            <a:pPr marL="273050"/>
            <a:r>
              <a:rPr lang="sk-SK" sz="1600" dirty="0" err="1" smtClean="0">
                <a:latin typeface="+mj-lt"/>
              </a:rPr>
              <a:t>Theory</a:t>
            </a:r>
            <a:r>
              <a:rPr lang="sk-SK" sz="1600" dirty="0" smtClean="0">
                <a:latin typeface="+mj-lt"/>
              </a:rPr>
              <a:t> </a:t>
            </a:r>
            <a:r>
              <a:rPr lang="sk-SK" sz="1600" dirty="0" err="1" smtClean="0">
                <a:latin typeface="+mj-lt"/>
              </a:rPr>
              <a:t>of</a:t>
            </a:r>
            <a:r>
              <a:rPr lang="sk-SK" sz="1600" dirty="0" smtClean="0">
                <a:latin typeface="+mj-lt"/>
              </a:rPr>
              <a:t> </a:t>
            </a:r>
            <a:r>
              <a:rPr lang="sk-SK" sz="1600" dirty="0" err="1" smtClean="0">
                <a:latin typeface="+mj-lt"/>
              </a:rPr>
              <a:t>Physics</a:t>
            </a:r>
            <a:r>
              <a:rPr lang="sk-SK" sz="1600" dirty="0" smtClean="0">
                <a:latin typeface="+mj-lt"/>
              </a:rPr>
              <a:t> </a:t>
            </a:r>
            <a:r>
              <a:rPr lang="sk-SK" sz="1600" dirty="0" err="1" smtClean="0">
                <a:latin typeface="+mj-lt"/>
              </a:rPr>
              <a:t>Education</a:t>
            </a:r>
            <a:r>
              <a:rPr lang="sk-SK" sz="1600" dirty="0" smtClean="0">
                <a:latin typeface="+mj-lt"/>
              </a:rPr>
              <a:t> </a:t>
            </a:r>
          </a:p>
          <a:p>
            <a:pPr marL="452438" marR="0" lvl="1" indent="-185738" algn="l" defTabSz="914400" rtl="0" eaLnBrk="1" fontAlgn="auto" latinLnBrk="0" hangingPunct="1">
              <a:lnSpc>
                <a:spcPct val="100000"/>
              </a:lnSpc>
              <a:spcAft>
                <a:spcPts val="0"/>
              </a:spcAft>
              <a:buClr>
                <a:schemeClr val="accent1"/>
              </a:buClr>
              <a:buSzPct val="85000"/>
              <a:buFont typeface="Wingdings 2"/>
              <a:buChar char=""/>
              <a:tabLst/>
              <a:defRPr/>
            </a:pPr>
            <a:endParaRPr kumimoji="0" lang="en-US" sz="1600" b="0" i="0" u="none" strike="noStrike" kern="1200" cap="none" spc="0" normalizeH="0" baseline="0" noProof="0" dirty="0" smtClean="0">
              <a:ln>
                <a:noFill/>
              </a:ln>
              <a:solidFill>
                <a:schemeClr val="tx1"/>
              </a:solidFill>
              <a:effectLst/>
              <a:uLnTx/>
              <a:uFillTx/>
              <a:latin typeface="+mj-lt"/>
              <a:ea typeface="+mn-ea"/>
              <a:cs typeface="+mn-cs"/>
            </a:endParaRPr>
          </a:p>
        </p:txBody>
      </p:sp>
      <p:sp>
        <p:nvSpPr>
          <p:cNvPr id="10" name="Zástupný symbol obsahu 2"/>
          <p:cNvSpPr txBox="1">
            <a:spLocks/>
          </p:cNvSpPr>
          <p:nvPr/>
        </p:nvSpPr>
        <p:spPr>
          <a:xfrm>
            <a:off x="4932040" y="2060848"/>
            <a:ext cx="4211960" cy="2232248"/>
          </a:xfrm>
          <a:prstGeom prst="rect">
            <a:avLst/>
          </a:prstGeom>
        </p:spPr>
        <p:txBody>
          <a:bodyPr vert="horz">
            <a:noAutofit/>
          </a:bodyPr>
          <a:lstStyle/>
          <a:p>
            <a:pPr marL="274320" marR="0" lvl="0" indent="-274320" algn="l" defTabSz="914400" rtl="0" eaLnBrk="1" fontAlgn="auto" latinLnBrk="0" hangingPunct="1">
              <a:lnSpc>
                <a:spcPct val="100000"/>
              </a:lnSpc>
              <a:spcAft>
                <a:spcPts val="0"/>
              </a:spcAft>
              <a:buClr>
                <a:schemeClr val="accent3"/>
              </a:buClr>
              <a:buSzPct val="95000"/>
              <a:buFont typeface="Wingdings 2"/>
              <a:buChar char=""/>
              <a:tabLst/>
              <a:defRPr/>
            </a:pPr>
            <a:r>
              <a:rPr kumimoji="0" lang="sk-SK" sz="2400" b="0" i="0" u="none" strike="noStrike" kern="1200" cap="none" spc="0" normalizeH="0" baseline="0" noProof="0" dirty="0" err="1" smtClean="0">
                <a:ln>
                  <a:noFill/>
                </a:ln>
                <a:solidFill>
                  <a:schemeClr val="tx1"/>
                </a:solidFill>
                <a:effectLst/>
                <a:uLnTx/>
                <a:uFillTx/>
                <a:latin typeface="+mj-lt"/>
                <a:ea typeface="+mn-ea"/>
                <a:cs typeface="+mn-cs"/>
              </a:rPr>
              <a:t>PhD</a:t>
            </a:r>
            <a:r>
              <a:rPr kumimoji="0" lang="en-US" sz="2400" b="0" i="0" u="none" strike="noStrike" kern="1200" cap="none" spc="0" normalizeH="0" baseline="0" noProof="0" dirty="0" smtClean="0">
                <a:ln>
                  <a:noFill/>
                </a:ln>
                <a:solidFill>
                  <a:schemeClr val="tx1"/>
                </a:solidFill>
                <a:effectLst/>
                <a:uLnTx/>
                <a:uFillTx/>
                <a:latin typeface="+mj-lt"/>
                <a:ea typeface="+mn-ea"/>
                <a:cs typeface="+mn-cs"/>
              </a:rPr>
              <a:t> degree in Physics</a:t>
            </a:r>
            <a:endParaRPr kumimoji="0" lang="sk-SK" sz="2400" b="0" i="0" u="none" strike="noStrike" kern="1200" cap="none" spc="0" normalizeH="0" baseline="0" noProof="0" dirty="0" smtClean="0">
              <a:ln>
                <a:noFill/>
              </a:ln>
              <a:solidFill>
                <a:schemeClr val="tx1"/>
              </a:solidFill>
              <a:effectLst/>
              <a:uLnTx/>
              <a:uFillTx/>
              <a:latin typeface="+mj-lt"/>
              <a:ea typeface="+mn-ea"/>
              <a:cs typeface="+mn-cs"/>
            </a:endParaRPr>
          </a:p>
          <a:p>
            <a:pPr marL="452438" lvl="1" indent="-185738">
              <a:buClr>
                <a:schemeClr val="accent1"/>
              </a:buClr>
              <a:buSzPct val="85000"/>
              <a:defRPr/>
            </a:pPr>
            <a:r>
              <a:rPr lang="en-US" sz="1600" dirty="0" smtClean="0">
                <a:latin typeface="+mj-lt"/>
              </a:rPr>
              <a:t>Biophysics</a:t>
            </a:r>
          </a:p>
          <a:p>
            <a:pPr marL="452438" lvl="1" indent="-185738">
              <a:buClr>
                <a:schemeClr val="accent1"/>
              </a:buClr>
              <a:buSzPct val="85000"/>
              <a:defRPr/>
            </a:pPr>
            <a:r>
              <a:rPr lang="en-US" sz="1600" dirty="0" smtClean="0">
                <a:latin typeface="+mj-lt"/>
              </a:rPr>
              <a:t>Nuclear and </a:t>
            </a:r>
            <a:r>
              <a:rPr lang="en-US" sz="1600" dirty="0" err="1" smtClean="0">
                <a:latin typeface="+mj-lt"/>
              </a:rPr>
              <a:t>Subnuclear</a:t>
            </a:r>
            <a:r>
              <a:rPr lang="en-US" sz="1600" dirty="0" smtClean="0">
                <a:latin typeface="+mj-lt"/>
              </a:rPr>
              <a:t> Physics</a:t>
            </a:r>
          </a:p>
          <a:p>
            <a:pPr marL="266700" lvl="1">
              <a:buClr>
                <a:schemeClr val="accent1"/>
              </a:buClr>
              <a:buSzPct val="85000"/>
              <a:defRPr/>
            </a:pPr>
            <a:r>
              <a:rPr lang="sk-SK" sz="1600" dirty="0" err="1" smtClean="0">
                <a:latin typeface="+mj-lt"/>
              </a:rPr>
              <a:t>General</a:t>
            </a:r>
            <a:r>
              <a:rPr lang="sk-SK" sz="1600" dirty="0" smtClean="0">
                <a:latin typeface="+mj-lt"/>
              </a:rPr>
              <a:t> </a:t>
            </a:r>
            <a:r>
              <a:rPr lang="en-US" sz="1600" dirty="0" smtClean="0">
                <a:latin typeface="+mj-lt"/>
              </a:rPr>
              <a:t>Physics</a:t>
            </a:r>
            <a:r>
              <a:rPr lang="sk-SK" sz="1600" dirty="0" smtClean="0">
                <a:latin typeface="+mj-lt"/>
              </a:rPr>
              <a:t> </a:t>
            </a:r>
            <a:r>
              <a:rPr lang="sk-SK" sz="1600" dirty="0" smtClean="0">
                <a:solidFill>
                  <a:prstClr val="black"/>
                </a:solidFill>
                <a:latin typeface="Calibri"/>
              </a:rPr>
              <a:t>and </a:t>
            </a:r>
            <a:r>
              <a:rPr lang="sk-SK" sz="1600" dirty="0" err="1" smtClean="0">
                <a:solidFill>
                  <a:prstClr val="black"/>
                </a:solidFill>
                <a:latin typeface="Calibri"/>
              </a:rPr>
              <a:t>Mathematical</a:t>
            </a:r>
            <a:r>
              <a:rPr lang="sk-SK" sz="1600" dirty="0" smtClean="0">
                <a:solidFill>
                  <a:prstClr val="black"/>
                </a:solidFill>
                <a:latin typeface="Calibri"/>
              </a:rPr>
              <a:t> </a:t>
            </a:r>
            <a:r>
              <a:rPr lang="sk-SK" sz="1600" dirty="0" err="1" smtClean="0">
                <a:solidFill>
                  <a:prstClr val="black"/>
                </a:solidFill>
                <a:latin typeface="Calibri"/>
              </a:rPr>
              <a:t>Physics</a:t>
            </a:r>
            <a:endParaRPr lang="en-US" sz="1600" dirty="0" smtClean="0">
              <a:latin typeface="+mj-lt"/>
            </a:endParaRPr>
          </a:p>
          <a:p>
            <a:pPr marL="452438" lvl="1" indent="-185738">
              <a:buClr>
                <a:schemeClr val="accent1"/>
              </a:buClr>
              <a:buSzPct val="85000"/>
              <a:defRPr/>
            </a:pPr>
            <a:r>
              <a:rPr lang="en-US" sz="1600" dirty="0" smtClean="0">
                <a:latin typeface="+mj-lt"/>
              </a:rPr>
              <a:t>Physics of Condensed Matter</a:t>
            </a:r>
          </a:p>
          <a:p>
            <a:pPr marL="452438" marR="0" lvl="1" indent="-185738" algn="l" defTabSz="914400" rtl="0" eaLnBrk="1" fontAlgn="auto" latinLnBrk="0" hangingPunct="1">
              <a:lnSpc>
                <a:spcPct val="100000"/>
              </a:lnSpc>
              <a:spcAft>
                <a:spcPts val="0"/>
              </a:spcAft>
              <a:buClr>
                <a:schemeClr val="accent1"/>
              </a:buClr>
              <a:buSzPct val="85000"/>
              <a:tabLst/>
              <a:defRPr/>
            </a:pPr>
            <a:endParaRPr kumimoji="0" lang="en-US" sz="1600" b="0" i="0" u="none" strike="noStrike" kern="1200" cap="none" spc="0" normalizeH="0" baseline="0" noProof="0" dirty="0" smtClean="0">
              <a:ln>
                <a:noFill/>
              </a:ln>
              <a:solidFill>
                <a:schemeClr val="tx1"/>
              </a:solidFill>
              <a:effectLst/>
              <a:uLnTx/>
              <a:uFillTx/>
              <a:latin typeface="+mj-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sk-SK" b="1" dirty="0" err="1" smtClean="0"/>
              <a:t>Content</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r>
              <a:rPr lang="en-US" sz="2400" dirty="0" smtClean="0"/>
              <a:t>How our system of </a:t>
            </a:r>
            <a:r>
              <a:rPr lang="sk-SK" sz="2400" dirty="0" smtClean="0"/>
              <a:t>e</a:t>
            </a:r>
            <a:r>
              <a:rPr lang="en-US" sz="2400" dirty="0" err="1" smtClean="0"/>
              <a:t>ducation</a:t>
            </a:r>
            <a:r>
              <a:rPr lang="en-US" sz="2400" dirty="0" smtClean="0"/>
              <a:t> works</a:t>
            </a:r>
          </a:p>
          <a:p>
            <a:r>
              <a:rPr lang="en-US" sz="2400" dirty="0" smtClean="0"/>
              <a:t>Who is responsible for what</a:t>
            </a:r>
          </a:p>
          <a:p>
            <a:r>
              <a:rPr lang="en-US" sz="2400" dirty="0" smtClean="0"/>
              <a:t>How to achieve a career in physics</a:t>
            </a:r>
          </a:p>
          <a:p>
            <a:r>
              <a:rPr lang="en-US" sz="2400" b="1" dirty="0" smtClean="0"/>
              <a:t>Physics as a teaching subject</a:t>
            </a:r>
          </a:p>
          <a:p>
            <a:r>
              <a:rPr lang="en-US" sz="2400" dirty="0" smtClean="0"/>
              <a:t>Pre-service teacher training</a:t>
            </a:r>
          </a:p>
          <a:p>
            <a:r>
              <a:rPr lang="en-US" sz="2400" dirty="0" smtClean="0"/>
              <a:t>In-service teacher training</a:t>
            </a:r>
          </a:p>
          <a:p>
            <a:r>
              <a:rPr lang="en-US" sz="2400" dirty="0" smtClean="0"/>
              <a:t>Popularization of science (physics) in society</a:t>
            </a:r>
          </a:p>
          <a:p>
            <a:r>
              <a:rPr lang="en-US" sz="2400" dirty="0" smtClean="0"/>
              <a:t>What we are doing for gifted children</a:t>
            </a:r>
            <a:endParaRPr lang="sk-SK" sz="2400" dirty="0" smtClean="0"/>
          </a:p>
          <a:p>
            <a:r>
              <a:rPr lang="sk-SK" sz="2400" dirty="0" err="1" smtClean="0"/>
              <a:t>International</a:t>
            </a:r>
            <a:r>
              <a:rPr lang="sk-SK" sz="2400" dirty="0" smtClean="0"/>
              <a:t> </a:t>
            </a:r>
            <a:r>
              <a:rPr lang="sk-SK" sz="2400" dirty="0" err="1" smtClean="0"/>
              <a:t>cooperation</a:t>
            </a:r>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to achieve a career in physics</a:t>
            </a:r>
            <a:endParaRPr lang="sk-SK" b="1" dirty="0"/>
          </a:p>
        </p:txBody>
      </p:sp>
      <p:sp>
        <p:nvSpPr>
          <p:cNvPr id="7" name="Zástupný symbol obsahu 2"/>
          <p:cNvSpPr>
            <a:spLocks noGrp="1"/>
          </p:cNvSpPr>
          <p:nvPr>
            <p:ph idx="1"/>
          </p:nvPr>
        </p:nvSpPr>
        <p:spPr>
          <a:xfrm>
            <a:off x="457200" y="1484784"/>
            <a:ext cx="8686800" cy="4839816"/>
          </a:xfrm>
        </p:spPr>
        <p:txBody>
          <a:bodyPr/>
          <a:lstStyle/>
          <a:p>
            <a:pPr>
              <a:buNone/>
            </a:pPr>
            <a:r>
              <a:rPr lang="sk-SK" b="1" dirty="0" smtClean="0"/>
              <a:t>Pre</a:t>
            </a:r>
            <a:r>
              <a:rPr lang="en-US" b="1" dirty="0" smtClean="0"/>
              <a:t>-service teacher training</a:t>
            </a:r>
          </a:p>
          <a:p>
            <a:r>
              <a:rPr lang="en-US" sz="2400" dirty="0" smtClean="0"/>
              <a:t>Bachelor degree </a:t>
            </a:r>
          </a:p>
          <a:p>
            <a:pPr marL="273050" indent="-6350">
              <a:buNone/>
            </a:pPr>
            <a:r>
              <a:rPr lang="en-US" sz="1800" dirty="0" smtClean="0"/>
              <a:t>Training of teachers with academic subject </a:t>
            </a:r>
            <a:r>
              <a:rPr lang="en-US" sz="1800" dirty="0" err="1" smtClean="0"/>
              <a:t>specialisation</a:t>
            </a:r>
            <a:r>
              <a:rPr lang="en-US" sz="1800" dirty="0" smtClean="0"/>
              <a:t> </a:t>
            </a:r>
            <a:r>
              <a:rPr lang="en-US" sz="1600" dirty="0" smtClean="0"/>
              <a:t>(combination of two subjects)</a:t>
            </a:r>
            <a:br>
              <a:rPr lang="en-US" sz="1600" dirty="0" smtClean="0"/>
            </a:br>
            <a:r>
              <a:rPr lang="en-US" sz="1800" dirty="0" smtClean="0"/>
              <a:t>Interdisciplinary studies of two subjects</a:t>
            </a:r>
            <a:endParaRPr lang="sk-SK" sz="1800" dirty="0" smtClean="0"/>
          </a:p>
          <a:p>
            <a:pPr marL="273050" indent="-273050"/>
            <a:r>
              <a:rPr lang="en-US" sz="2400" dirty="0" smtClean="0"/>
              <a:t>Master degree</a:t>
            </a:r>
            <a:endParaRPr lang="sk-SK" sz="2400" dirty="0" smtClean="0"/>
          </a:p>
          <a:p>
            <a:pPr marL="273050" indent="-6350">
              <a:buNone/>
            </a:pPr>
            <a:r>
              <a:rPr lang="sk-SK" sz="1800" dirty="0" err="1" smtClean="0"/>
              <a:t>Teaching</a:t>
            </a:r>
            <a:r>
              <a:rPr lang="sk-SK" sz="1800" dirty="0" smtClean="0"/>
              <a:t> </a:t>
            </a:r>
            <a:r>
              <a:rPr lang="sk-SK" sz="1800" dirty="0" err="1" smtClean="0"/>
              <a:t>primary</a:t>
            </a:r>
            <a:r>
              <a:rPr lang="sk-SK" sz="1800" dirty="0" smtClean="0"/>
              <a:t> and </a:t>
            </a:r>
            <a:r>
              <a:rPr lang="sk-SK" sz="1800" dirty="0" err="1" smtClean="0"/>
              <a:t>secondary</a:t>
            </a:r>
            <a:r>
              <a:rPr lang="sk-SK" sz="1800" dirty="0" smtClean="0"/>
              <a:t> </a:t>
            </a:r>
            <a:r>
              <a:rPr lang="sk-SK" sz="1800" dirty="0" err="1" smtClean="0"/>
              <a:t>subjects</a:t>
            </a:r>
            <a:r>
              <a:rPr lang="sk-SK" sz="1800" dirty="0" smtClean="0"/>
              <a:t> </a:t>
            </a:r>
            <a:r>
              <a:rPr lang="en-US" sz="1600" dirty="0" smtClean="0"/>
              <a:t>(combination of two subjects)</a:t>
            </a:r>
            <a:endParaRPr lang="sk-SK" sz="1800" dirty="0" smtClean="0"/>
          </a:p>
          <a:p>
            <a:pPr marL="273050" indent="-6350">
              <a:buNone/>
            </a:pPr>
            <a:r>
              <a:rPr lang="sk-SK" sz="1800" dirty="0" err="1" smtClean="0"/>
              <a:t>Teaching</a:t>
            </a:r>
            <a:r>
              <a:rPr lang="sk-SK" sz="1800" dirty="0" smtClean="0"/>
              <a:t> </a:t>
            </a:r>
            <a:r>
              <a:rPr lang="sk-SK" sz="1800" dirty="0" err="1" smtClean="0"/>
              <a:t>of</a:t>
            </a:r>
            <a:r>
              <a:rPr lang="sk-SK" sz="1800" dirty="0" smtClean="0"/>
              <a:t> </a:t>
            </a:r>
            <a:r>
              <a:rPr lang="sk-SK" sz="1800" dirty="0" err="1" smtClean="0"/>
              <a:t>Academic</a:t>
            </a:r>
            <a:r>
              <a:rPr lang="sk-SK" sz="1800" dirty="0" smtClean="0"/>
              <a:t> </a:t>
            </a:r>
            <a:r>
              <a:rPr lang="sk-SK" sz="1800" dirty="0" err="1" smtClean="0"/>
              <a:t>Subjects</a:t>
            </a:r>
            <a:r>
              <a:rPr lang="sk-SK" sz="1800" dirty="0" smtClean="0"/>
              <a:t> </a:t>
            </a:r>
            <a:r>
              <a:rPr lang="en-US" sz="1800" dirty="0" smtClean="0"/>
              <a:t>(combination of two subjects) </a:t>
            </a:r>
            <a:endParaRPr lang="sk-SK" sz="1800" dirty="0" smtClean="0"/>
          </a:p>
          <a:p>
            <a:pPr marL="273050" indent="-273050"/>
            <a:r>
              <a:rPr lang="sk-SK" sz="2400" dirty="0" err="1" smtClean="0"/>
              <a:t>PhD</a:t>
            </a:r>
            <a:r>
              <a:rPr lang="sk-SK" sz="2400" dirty="0" smtClean="0"/>
              <a:t> </a:t>
            </a:r>
            <a:r>
              <a:rPr lang="sk-SK" sz="2400" dirty="0" err="1" smtClean="0"/>
              <a:t>degree</a:t>
            </a:r>
            <a:endParaRPr lang="sk-SK" sz="2400" dirty="0" smtClean="0"/>
          </a:p>
          <a:p>
            <a:pPr marL="273050" indent="-6350">
              <a:buNone/>
            </a:pPr>
            <a:r>
              <a:rPr lang="sk-SK" sz="1800" dirty="0" err="1" smtClean="0"/>
              <a:t>Theory</a:t>
            </a:r>
            <a:r>
              <a:rPr lang="sk-SK" sz="1800" dirty="0" smtClean="0"/>
              <a:t> </a:t>
            </a:r>
            <a:r>
              <a:rPr lang="sk-SK" sz="1800" dirty="0" err="1" smtClean="0"/>
              <a:t>of</a:t>
            </a:r>
            <a:r>
              <a:rPr lang="sk-SK" sz="1800" dirty="0" smtClean="0"/>
              <a:t> </a:t>
            </a:r>
            <a:r>
              <a:rPr lang="sk-SK" sz="1800" dirty="0" err="1" smtClean="0"/>
              <a:t>Physics</a:t>
            </a:r>
            <a:r>
              <a:rPr lang="sk-SK" sz="1800" dirty="0" smtClean="0"/>
              <a:t> </a:t>
            </a:r>
            <a:r>
              <a:rPr lang="sk-SK" sz="1800" dirty="0" err="1" smtClean="0"/>
              <a:t>Education</a:t>
            </a:r>
            <a:r>
              <a:rPr lang="sk-SK" sz="1800" dirty="0" smtClean="0"/>
              <a:t/>
            </a:r>
            <a:br>
              <a:rPr lang="sk-SK" sz="1800" dirty="0" smtClean="0"/>
            </a:br>
            <a:endParaRPr lang="sk-SK" sz="1800" dirty="0" smtClean="0"/>
          </a:p>
          <a:p>
            <a:pPr marL="273050" indent="-6350">
              <a:buNone/>
            </a:pPr>
            <a:endParaRPr lang="sk-SK" sz="1800" dirty="0" smtClean="0"/>
          </a:p>
          <a:p>
            <a:pPr marL="273050" indent="-6350">
              <a:buNone/>
            </a:pPr>
            <a:endParaRPr lang="en-US" sz="1800" dirty="0" smtClean="0"/>
          </a:p>
          <a:p>
            <a:pPr marL="273050" indent="-6350">
              <a:buNone/>
            </a:pPr>
            <a:endParaRPr lang="en-US" sz="1800"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Physics </a:t>
            </a:r>
            <a:r>
              <a:rPr lang="sk-SK" sz="6000" dirty="0" smtClean="0">
                <a:solidFill>
                  <a:schemeClr val="tx1"/>
                </a:solidFill>
              </a:rPr>
              <a:t/>
            </a:r>
            <a:br>
              <a:rPr lang="sk-SK" sz="6000" dirty="0" smtClean="0">
                <a:solidFill>
                  <a:schemeClr val="tx1"/>
                </a:solidFill>
              </a:rPr>
            </a:br>
            <a:r>
              <a:rPr lang="en-US" sz="6000" dirty="0" smtClean="0">
                <a:solidFill>
                  <a:schemeClr val="tx1"/>
                </a:solidFill>
              </a:rPr>
              <a:t>as a teaching subject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5040560"/>
          </a:xfrm>
        </p:spPr>
        <p:txBody>
          <a:bodyPr>
            <a:noAutofit/>
          </a:bodyPr>
          <a:lstStyle/>
          <a:p>
            <a:r>
              <a:rPr lang="sk-SK" sz="2400" dirty="0" err="1" smtClean="0"/>
              <a:t>International</a:t>
            </a:r>
            <a:r>
              <a:rPr lang="sk-SK" sz="2400" dirty="0" smtClean="0"/>
              <a:t> Standard </a:t>
            </a:r>
            <a:r>
              <a:rPr lang="sk-SK" sz="2400" dirty="0" err="1" smtClean="0"/>
              <a:t>Classification</a:t>
            </a:r>
            <a:r>
              <a:rPr lang="sk-SK" sz="2400" dirty="0" smtClean="0"/>
              <a:t> </a:t>
            </a:r>
            <a:r>
              <a:rPr lang="sk-SK" sz="2400" dirty="0" err="1" smtClean="0"/>
              <a:t>of</a:t>
            </a:r>
            <a:r>
              <a:rPr lang="sk-SK" sz="2400" dirty="0" smtClean="0"/>
              <a:t> </a:t>
            </a:r>
            <a:r>
              <a:rPr lang="sk-SK" sz="2400" dirty="0" err="1" smtClean="0"/>
              <a:t>Education</a:t>
            </a:r>
            <a:endParaRPr lang="sk-SK" sz="2400" dirty="0" smtClean="0"/>
          </a:p>
          <a:p>
            <a:pPr marL="273050" indent="-6350">
              <a:buNone/>
              <a:tabLst>
                <a:tab pos="1438275" algn="l"/>
              </a:tabLst>
            </a:pPr>
            <a:r>
              <a:rPr lang="sk-SK" sz="1800" dirty="0" smtClean="0"/>
              <a:t>ISCED 0  	</a:t>
            </a:r>
            <a:r>
              <a:rPr lang="sk-SK" sz="1800" dirty="0" err="1" smtClean="0"/>
              <a:t>Pre-primary</a:t>
            </a:r>
            <a:r>
              <a:rPr lang="sk-SK" sz="1800" dirty="0" smtClean="0"/>
              <a:t> </a:t>
            </a:r>
            <a:r>
              <a:rPr lang="sk-SK" sz="1800" dirty="0" err="1" smtClean="0"/>
              <a:t>education</a:t>
            </a:r>
            <a:endParaRPr lang="sk-SK" sz="1800" dirty="0" smtClean="0"/>
          </a:p>
          <a:p>
            <a:pPr marL="273050" indent="-6350">
              <a:buNone/>
              <a:tabLst>
                <a:tab pos="1438275" algn="l"/>
              </a:tabLst>
            </a:pPr>
            <a:endParaRPr lang="sk-SK" sz="1800" dirty="0" smtClean="0"/>
          </a:p>
          <a:p>
            <a:pPr marL="273050" indent="-6350">
              <a:buNone/>
              <a:tabLst>
                <a:tab pos="1438275" algn="l"/>
              </a:tabLst>
            </a:pPr>
            <a:r>
              <a:rPr lang="sk-SK" sz="1800" dirty="0" smtClean="0"/>
              <a:t>ISCED 1	</a:t>
            </a:r>
            <a:r>
              <a:rPr lang="sk-SK" sz="1800" dirty="0" err="1" smtClean="0"/>
              <a:t>Primary</a:t>
            </a:r>
            <a:r>
              <a:rPr lang="sk-SK" sz="1800" dirty="0" smtClean="0"/>
              <a:t> </a:t>
            </a:r>
            <a:r>
              <a:rPr lang="sk-SK" sz="1800" dirty="0" err="1" smtClean="0"/>
              <a:t>education</a:t>
            </a:r>
            <a:r>
              <a:rPr lang="sk-SK" sz="1800" dirty="0" smtClean="0"/>
              <a:t> - </a:t>
            </a:r>
            <a:r>
              <a:rPr lang="sk-SK" sz="1800" dirty="0" err="1" smtClean="0"/>
              <a:t>first</a:t>
            </a:r>
            <a:r>
              <a:rPr lang="sk-SK" sz="1800" dirty="0" smtClean="0"/>
              <a:t> </a:t>
            </a:r>
            <a:r>
              <a:rPr lang="sk-SK" sz="1800" dirty="0" err="1" smtClean="0"/>
              <a:t>stage</a:t>
            </a:r>
            <a:r>
              <a:rPr lang="sk-SK" sz="1800" dirty="0" smtClean="0"/>
              <a:t> </a:t>
            </a:r>
            <a:r>
              <a:rPr lang="sk-SK" sz="1800" dirty="0" err="1" smtClean="0"/>
              <a:t>of</a:t>
            </a:r>
            <a:r>
              <a:rPr lang="sk-SK" sz="1800" dirty="0" smtClean="0"/>
              <a:t> </a:t>
            </a:r>
            <a:r>
              <a:rPr lang="sk-SK" sz="1800" dirty="0" err="1" smtClean="0"/>
              <a:t>basic</a:t>
            </a:r>
            <a:r>
              <a:rPr lang="sk-SK" sz="1800" dirty="0" smtClean="0"/>
              <a:t> </a:t>
            </a:r>
            <a:r>
              <a:rPr lang="sk-SK" sz="1800" dirty="0" err="1" smtClean="0"/>
              <a:t>education</a:t>
            </a:r>
            <a:endParaRPr lang="sk-SK" sz="1800" dirty="0" smtClean="0"/>
          </a:p>
          <a:p>
            <a:pPr marL="273050" indent="-6350">
              <a:buNone/>
              <a:tabLst>
                <a:tab pos="1438275" algn="l"/>
              </a:tabLst>
            </a:pPr>
            <a:r>
              <a:rPr lang="sk-SK" sz="1800" dirty="0" smtClean="0"/>
              <a:t>		</a:t>
            </a:r>
            <a:r>
              <a:rPr lang="sk-SK" sz="1600" i="1" dirty="0" err="1" smtClean="0"/>
              <a:t>physical</a:t>
            </a:r>
            <a:r>
              <a:rPr lang="sk-SK" sz="1600" i="1" dirty="0" smtClean="0"/>
              <a:t> </a:t>
            </a:r>
            <a:r>
              <a:rPr lang="sk-SK" sz="1600" i="1" dirty="0" err="1" smtClean="0"/>
              <a:t>content</a:t>
            </a:r>
            <a:r>
              <a:rPr lang="sk-SK" sz="1600" i="1" dirty="0" smtClean="0"/>
              <a:t> </a:t>
            </a:r>
            <a:r>
              <a:rPr lang="sk-SK" sz="1600" i="1" dirty="0" err="1" smtClean="0"/>
              <a:t>as</a:t>
            </a:r>
            <a:r>
              <a:rPr lang="sk-SK" sz="1600" i="1" dirty="0" smtClean="0"/>
              <a:t> a part </a:t>
            </a:r>
            <a:r>
              <a:rPr lang="sk-SK" sz="1600" i="1" dirty="0" err="1" smtClean="0"/>
              <a:t>of</a:t>
            </a:r>
            <a:r>
              <a:rPr lang="sk-SK" sz="1600" i="1" dirty="0" smtClean="0"/>
              <a:t> </a:t>
            </a:r>
            <a:r>
              <a:rPr lang="sk-SK" sz="1600" i="1" dirty="0" err="1" smtClean="0"/>
              <a:t>subject</a:t>
            </a:r>
            <a:r>
              <a:rPr lang="sk-SK" sz="1600" i="1" dirty="0" smtClean="0"/>
              <a:t> „</a:t>
            </a:r>
            <a:r>
              <a:rPr lang="sk-SK" sz="1600" i="1" dirty="0" err="1" smtClean="0"/>
              <a:t>Natural</a:t>
            </a:r>
            <a:r>
              <a:rPr lang="sk-SK" sz="1600" i="1" dirty="0" smtClean="0"/>
              <a:t> </a:t>
            </a:r>
            <a:r>
              <a:rPr lang="sk-SK" sz="1600" i="1" dirty="0" err="1" smtClean="0"/>
              <a:t>science</a:t>
            </a:r>
            <a:r>
              <a:rPr lang="sk-SK" sz="1600" i="1" dirty="0" smtClean="0"/>
              <a:t>“</a:t>
            </a:r>
            <a:endParaRPr lang="sk-SK" sz="1800" i="1" dirty="0" smtClean="0"/>
          </a:p>
          <a:p>
            <a:pPr marL="273050" indent="-6350">
              <a:buNone/>
              <a:tabLst>
                <a:tab pos="1438275" algn="l"/>
              </a:tabLst>
            </a:pPr>
            <a:r>
              <a:rPr lang="sk-SK" sz="1800" dirty="0" smtClean="0"/>
              <a:t>ISCED 2	</a:t>
            </a:r>
            <a:r>
              <a:rPr lang="sk-SK" sz="1800" dirty="0" err="1" smtClean="0"/>
              <a:t>Lower</a:t>
            </a:r>
            <a:r>
              <a:rPr lang="sk-SK" sz="1800" dirty="0" smtClean="0"/>
              <a:t> </a:t>
            </a:r>
            <a:r>
              <a:rPr lang="sk-SK" sz="1800" dirty="0" err="1" smtClean="0"/>
              <a:t>secondary</a:t>
            </a:r>
            <a:r>
              <a:rPr lang="sk-SK" sz="1800" dirty="0" smtClean="0"/>
              <a:t> </a:t>
            </a:r>
            <a:r>
              <a:rPr lang="sk-SK" sz="1800" dirty="0" err="1" smtClean="0"/>
              <a:t>education</a:t>
            </a:r>
            <a:r>
              <a:rPr lang="sk-SK" sz="1800" dirty="0" smtClean="0"/>
              <a:t> – </a:t>
            </a:r>
            <a:r>
              <a:rPr lang="sk-SK" sz="1800" dirty="0" err="1" smtClean="0"/>
              <a:t>second</a:t>
            </a:r>
            <a:r>
              <a:rPr lang="sk-SK" sz="1800" dirty="0" smtClean="0"/>
              <a:t> </a:t>
            </a:r>
            <a:r>
              <a:rPr lang="sk-SK" sz="1800" dirty="0" err="1" smtClean="0"/>
              <a:t>stage</a:t>
            </a:r>
            <a:r>
              <a:rPr lang="sk-SK" sz="1800" dirty="0" smtClean="0"/>
              <a:t> </a:t>
            </a:r>
            <a:r>
              <a:rPr lang="sk-SK" sz="1800" dirty="0" err="1" smtClean="0"/>
              <a:t>of</a:t>
            </a:r>
            <a:r>
              <a:rPr lang="sk-SK" sz="1800" dirty="0" smtClean="0"/>
              <a:t> </a:t>
            </a:r>
            <a:r>
              <a:rPr lang="sk-SK" sz="1800" dirty="0" err="1" smtClean="0"/>
              <a:t>basic</a:t>
            </a:r>
            <a:r>
              <a:rPr lang="sk-SK" sz="1800" dirty="0" smtClean="0"/>
              <a:t> </a:t>
            </a:r>
            <a:r>
              <a:rPr lang="sk-SK" sz="1800" dirty="0" err="1" smtClean="0"/>
              <a:t>education</a:t>
            </a:r>
            <a:endParaRPr lang="sk-SK" sz="1800" dirty="0" smtClean="0"/>
          </a:p>
          <a:p>
            <a:pPr marL="273050" indent="-6350">
              <a:buNone/>
              <a:tabLst>
                <a:tab pos="1438275" algn="l"/>
              </a:tabLst>
            </a:pPr>
            <a:r>
              <a:rPr lang="sk-SK" sz="1800" dirty="0" smtClean="0"/>
              <a:t>		</a:t>
            </a:r>
            <a:r>
              <a:rPr lang="sk-SK" sz="1600" i="1" dirty="0" err="1" smtClean="0"/>
              <a:t>Physics</a:t>
            </a:r>
            <a:r>
              <a:rPr lang="sk-SK" sz="1600" i="1" dirty="0" smtClean="0"/>
              <a:t>, </a:t>
            </a:r>
            <a:r>
              <a:rPr lang="sk-SK" sz="1600" i="1" dirty="0" err="1" smtClean="0"/>
              <a:t>Biology</a:t>
            </a:r>
            <a:r>
              <a:rPr lang="sk-SK" sz="1600" i="1" dirty="0" smtClean="0"/>
              <a:t>, </a:t>
            </a:r>
            <a:r>
              <a:rPr lang="sk-SK" sz="1600" i="1" dirty="0" err="1" smtClean="0"/>
              <a:t>Chemistry</a:t>
            </a:r>
            <a:r>
              <a:rPr lang="sk-SK" sz="1600" i="1" dirty="0" smtClean="0"/>
              <a:t> = </a:t>
            </a:r>
            <a:r>
              <a:rPr lang="sk-SK" sz="1600" i="1" dirty="0" err="1" smtClean="0"/>
              <a:t>thematic</a:t>
            </a:r>
            <a:r>
              <a:rPr lang="sk-SK" sz="1600" i="1" dirty="0" smtClean="0"/>
              <a:t> </a:t>
            </a:r>
            <a:r>
              <a:rPr lang="sk-SK" sz="1600" i="1" dirty="0" err="1" smtClean="0"/>
              <a:t>field</a:t>
            </a:r>
            <a:r>
              <a:rPr lang="sk-SK" sz="1600" i="1" dirty="0" smtClean="0"/>
              <a:t>: </a:t>
            </a:r>
            <a:r>
              <a:rPr lang="sk-SK" sz="1600" i="1" dirty="0" err="1" smtClean="0"/>
              <a:t>Human</a:t>
            </a:r>
            <a:r>
              <a:rPr lang="sk-SK" sz="1600" i="1" dirty="0" smtClean="0"/>
              <a:t> and </a:t>
            </a:r>
            <a:r>
              <a:rPr lang="sk-SK" sz="1600" i="1" dirty="0" err="1" smtClean="0"/>
              <a:t>nature</a:t>
            </a:r>
            <a:r>
              <a:rPr lang="sk-SK" sz="1600" i="1" dirty="0" smtClean="0"/>
              <a:t> </a:t>
            </a:r>
            <a:endParaRPr lang="sk-SK" sz="1800" i="1" dirty="0" smtClean="0"/>
          </a:p>
          <a:p>
            <a:pPr marL="273050" indent="-6350">
              <a:buNone/>
              <a:tabLst>
                <a:tab pos="1438275" algn="l"/>
              </a:tabLst>
            </a:pPr>
            <a:r>
              <a:rPr lang="sk-SK" sz="1800" dirty="0" smtClean="0"/>
              <a:t>ISCED 3A	</a:t>
            </a:r>
            <a:r>
              <a:rPr lang="sk-SK" sz="1800" dirty="0" err="1" smtClean="0"/>
              <a:t>Upper</a:t>
            </a:r>
            <a:r>
              <a:rPr lang="sk-SK" sz="1800" dirty="0" smtClean="0"/>
              <a:t> </a:t>
            </a:r>
            <a:r>
              <a:rPr lang="sk-SK" sz="1800" dirty="0" err="1" smtClean="0"/>
              <a:t>secondary</a:t>
            </a:r>
            <a:r>
              <a:rPr lang="sk-SK" sz="1800" dirty="0" smtClean="0"/>
              <a:t> </a:t>
            </a:r>
            <a:r>
              <a:rPr lang="sk-SK" sz="1800" dirty="0" err="1" smtClean="0"/>
              <a:t>education</a:t>
            </a:r>
            <a:r>
              <a:rPr lang="sk-SK" sz="1800" dirty="0" smtClean="0"/>
              <a:t> (</a:t>
            </a:r>
            <a:r>
              <a:rPr lang="sk-SK" sz="1800" dirty="0" err="1" smtClean="0"/>
              <a:t>Gymnasium</a:t>
            </a:r>
            <a:r>
              <a:rPr lang="sk-SK" sz="1800" dirty="0" smtClean="0"/>
              <a:t>)</a:t>
            </a:r>
          </a:p>
          <a:p>
            <a:pPr marL="273050" indent="-6350">
              <a:buNone/>
              <a:tabLst>
                <a:tab pos="1438275" algn="l"/>
              </a:tabLst>
            </a:pPr>
            <a:r>
              <a:rPr lang="sk-SK" sz="1800" dirty="0" smtClean="0"/>
              <a:t>		</a:t>
            </a:r>
            <a:r>
              <a:rPr lang="sk-SK" sz="1600" i="1" dirty="0" err="1" smtClean="0"/>
              <a:t>Physics</a:t>
            </a:r>
            <a:r>
              <a:rPr lang="sk-SK" sz="1600" i="1" dirty="0" smtClean="0"/>
              <a:t>, </a:t>
            </a:r>
            <a:r>
              <a:rPr lang="sk-SK" sz="1600" i="1" dirty="0" err="1" smtClean="0"/>
              <a:t>Biology</a:t>
            </a:r>
            <a:r>
              <a:rPr lang="sk-SK" sz="1600" i="1" dirty="0" smtClean="0"/>
              <a:t>, </a:t>
            </a:r>
            <a:r>
              <a:rPr lang="sk-SK" sz="1600" i="1" dirty="0" err="1" smtClean="0"/>
              <a:t>Chemistry</a:t>
            </a:r>
            <a:r>
              <a:rPr lang="sk-SK" sz="1600" i="1" dirty="0" smtClean="0"/>
              <a:t> = </a:t>
            </a:r>
            <a:r>
              <a:rPr lang="sk-SK" sz="1600" i="1" dirty="0" err="1" smtClean="0"/>
              <a:t>thematic</a:t>
            </a:r>
            <a:r>
              <a:rPr lang="sk-SK" sz="1600" i="1" dirty="0" smtClean="0"/>
              <a:t> </a:t>
            </a:r>
            <a:r>
              <a:rPr lang="sk-SK" sz="1600" i="1" dirty="0" err="1" smtClean="0"/>
              <a:t>field</a:t>
            </a:r>
            <a:r>
              <a:rPr lang="sk-SK" sz="1600" i="1" dirty="0" smtClean="0"/>
              <a:t>: </a:t>
            </a:r>
            <a:r>
              <a:rPr lang="sk-SK" sz="1600" i="1" dirty="0" err="1" smtClean="0"/>
              <a:t>Human</a:t>
            </a:r>
            <a:r>
              <a:rPr lang="sk-SK" sz="1600" i="1" dirty="0" smtClean="0"/>
              <a:t> and </a:t>
            </a:r>
            <a:r>
              <a:rPr lang="sk-SK" sz="1600" i="1" dirty="0" err="1" smtClean="0"/>
              <a:t>nature</a:t>
            </a:r>
            <a:r>
              <a:rPr lang="sk-SK" sz="1600" i="1" dirty="0" smtClean="0"/>
              <a:t> </a:t>
            </a:r>
            <a:endParaRPr lang="sk-SK" sz="1800" dirty="0" smtClean="0"/>
          </a:p>
          <a:p>
            <a:pPr marL="273050" indent="-6350">
              <a:buNone/>
              <a:tabLst>
                <a:tab pos="1438275" algn="l"/>
                <a:tab pos="2692400" algn="l"/>
                <a:tab pos="3586163" algn="l"/>
                <a:tab pos="4397375" algn="l"/>
                <a:tab pos="5116513" algn="l"/>
              </a:tabLst>
            </a:pPr>
            <a:endParaRPr lang="sk-SK" sz="1800" dirty="0" smtClean="0"/>
          </a:p>
          <a:p>
            <a:pPr marL="273050" indent="-6350">
              <a:buNone/>
              <a:tabLst>
                <a:tab pos="1438275" algn="l"/>
                <a:tab pos="2692400" algn="l"/>
                <a:tab pos="3586163" algn="l"/>
                <a:tab pos="4397375" algn="l"/>
                <a:tab pos="5116513" algn="l"/>
              </a:tabLst>
            </a:pPr>
            <a:r>
              <a:rPr lang="sk-SK" sz="1800" i="1" dirty="0" err="1" smtClean="0"/>
              <a:t>Lessons</a:t>
            </a:r>
            <a:r>
              <a:rPr lang="sk-SK" sz="1800" i="1" dirty="0" smtClean="0"/>
              <a:t> per </a:t>
            </a:r>
            <a:r>
              <a:rPr lang="sk-SK" sz="1800" i="1" dirty="0" err="1" smtClean="0"/>
              <a:t>week</a:t>
            </a:r>
            <a:r>
              <a:rPr lang="sk-SK" sz="1800" dirty="0" smtClean="0"/>
              <a:t>	6th	7th	8th	9th</a:t>
            </a:r>
          </a:p>
          <a:p>
            <a:pPr marL="273050" indent="-6350">
              <a:buNone/>
              <a:tabLst>
                <a:tab pos="1438275" algn="l"/>
                <a:tab pos="2692400" algn="l"/>
                <a:tab pos="3586163" algn="l"/>
                <a:tab pos="4397375" algn="l"/>
                <a:tab pos="5116513" algn="l"/>
              </a:tabLst>
            </a:pPr>
            <a:r>
              <a:rPr lang="sk-SK" sz="1800" b="1" dirty="0" err="1" smtClean="0"/>
              <a:t>Elementary</a:t>
            </a:r>
            <a:r>
              <a:rPr lang="sk-SK" sz="1800" b="1" dirty="0" smtClean="0"/>
              <a:t> </a:t>
            </a:r>
            <a:r>
              <a:rPr lang="sk-SK" sz="1800" b="1" dirty="0" err="1" smtClean="0"/>
              <a:t>school</a:t>
            </a:r>
            <a:r>
              <a:rPr lang="sk-SK" sz="1800" b="1" dirty="0" smtClean="0"/>
              <a:t> </a:t>
            </a:r>
            <a:r>
              <a:rPr lang="sk-SK" sz="1800" dirty="0" smtClean="0"/>
              <a:t>	</a:t>
            </a:r>
            <a:r>
              <a:rPr lang="sk-SK" sz="2400" b="1" dirty="0" smtClean="0"/>
              <a:t>1	</a:t>
            </a:r>
            <a:r>
              <a:rPr lang="sk-SK" sz="2400" b="1" dirty="0" err="1" smtClean="0"/>
              <a:t>1</a:t>
            </a:r>
            <a:r>
              <a:rPr lang="sk-SK" sz="2400" b="1" dirty="0" smtClean="0"/>
              <a:t>	2	1</a:t>
            </a:r>
            <a:endParaRPr lang="sk-SK" sz="1800" b="1" dirty="0" smtClean="0"/>
          </a:p>
          <a:p>
            <a:pPr marL="273050" indent="-6350">
              <a:buNone/>
              <a:tabLst>
                <a:tab pos="1438275" algn="l"/>
                <a:tab pos="2692400" algn="l"/>
                <a:tab pos="3586163" algn="l"/>
                <a:tab pos="4397375" algn="l"/>
                <a:tab pos="5116513" algn="l"/>
              </a:tabLst>
            </a:pPr>
            <a:r>
              <a:rPr lang="sk-SK" sz="1800" dirty="0" smtClean="0"/>
              <a:t>			1st	2nd	3rd	4th </a:t>
            </a:r>
          </a:p>
          <a:p>
            <a:pPr marL="5918200" indent="-5651500">
              <a:buNone/>
              <a:tabLst>
                <a:tab pos="1438275" algn="l"/>
                <a:tab pos="2692400" algn="l"/>
                <a:tab pos="3586163" algn="l"/>
                <a:tab pos="4397375" algn="l"/>
                <a:tab pos="5116513" algn="l"/>
                <a:tab pos="5918200" algn="l"/>
              </a:tabLst>
            </a:pPr>
            <a:r>
              <a:rPr lang="sk-SK" sz="1800" b="1" dirty="0" err="1" smtClean="0"/>
              <a:t>Gymnasium</a:t>
            </a:r>
            <a:r>
              <a:rPr lang="sk-SK" sz="1800" dirty="0" smtClean="0"/>
              <a:t>		</a:t>
            </a:r>
            <a:r>
              <a:rPr lang="sk-SK" sz="2400" b="1" dirty="0" smtClean="0"/>
              <a:t>2	</a:t>
            </a:r>
            <a:r>
              <a:rPr lang="sk-SK" sz="2400" b="1" dirty="0" err="1" smtClean="0"/>
              <a:t>2</a:t>
            </a:r>
            <a:r>
              <a:rPr lang="sk-SK" sz="2400" b="1" dirty="0" smtClean="0"/>
              <a:t>	1</a:t>
            </a:r>
            <a:r>
              <a:rPr lang="sk-SK" sz="1800" dirty="0" smtClean="0"/>
              <a:t>		in </a:t>
            </a:r>
            <a:r>
              <a:rPr lang="sk-SK" sz="1800" dirty="0" err="1" smtClean="0"/>
              <a:t>total</a:t>
            </a:r>
            <a:r>
              <a:rPr lang="sk-SK" sz="1800" dirty="0" smtClean="0"/>
              <a:t> </a:t>
            </a:r>
            <a:r>
              <a:rPr lang="sk-SK" sz="1800" b="1" dirty="0" smtClean="0"/>
              <a:t>30 </a:t>
            </a:r>
            <a:r>
              <a:rPr lang="sk-SK" sz="1800" b="1" dirty="0" err="1" smtClean="0"/>
              <a:t>weeks</a:t>
            </a:r>
            <a:r>
              <a:rPr lang="sk-SK" sz="1800" b="1" dirty="0" smtClean="0"/>
              <a:t> </a:t>
            </a:r>
            <a:r>
              <a:rPr lang="sk-SK" sz="1800" dirty="0" smtClean="0"/>
              <a:t/>
            </a:r>
            <a:br>
              <a:rPr lang="sk-SK" sz="1800" dirty="0" smtClean="0"/>
            </a:br>
            <a:r>
              <a:rPr lang="sk-SK" sz="1800" dirty="0" smtClean="0"/>
              <a:t>per </a:t>
            </a:r>
            <a:r>
              <a:rPr lang="sk-SK" sz="1800" dirty="0" err="1" smtClean="0"/>
              <a:t>school</a:t>
            </a:r>
            <a:r>
              <a:rPr lang="sk-SK" sz="1800" dirty="0" smtClean="0"/>
              <a:t> </a:t>
            </a:r>
            <a:r>
              <a:rPr lang="sk-SK" sz="1800" dirty="0" err="1" smtClean="0"/>
              <a:t>year</a:t>
            </a:r>
            <a:endParaRPr lang="sk-SK" sz="1800" dirty="0" smtClean="0"/>
          </a:p>
          <a:p>
            <a:pPr marL="273050" indent="-6350">
              <a:buNone/>
              <a:tabLst>
                <a:tab pos="1438275" algn="l"/>
              </a:tabLst>
            </a:pPr>
            <a:endParaRPr lang="sk-SK" sz="1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5112568"/>
          </a:xfrm>
        </p:spPr>
        <p:txBody>
          <a:bodyPr>
            <a:normAutofit/>
          </a:bodyPr>
          <a:lstStyle/>
          <a:p>
            <a:pPr algn="ctr">
              <a:buNone/>
            </a:pPr>
            <a:r>
              <a:rPr lang="en-US" sz="2400" b="1" dirty="0" smtClean="0"/>
              <a:t>National physics curriculum</a:t>
            </a:r>
            <a:r>
              <a:rPr lang="sk-SK" sz="2400" b="1" dirty="0" smtClean="0"/>
              <a:t> </a:t>
            </a:r>
            <a:br>
              <a:rPr lang="sk-SK" sz="2400" b="1" dirty="0" smtClean="0"/>
            </a:br>
            <a:r>
              <a:rPr lang="sk-SK" dirty="0" smtClean="0"/>
              <a:t>(</a:t>
            </a:r>
            <a:r>
              <a:rPr lang="en-US" dirty="0" smtClean="0"/>
              <a:t>upper secondary level</a:t>
            </a:r>
            <a:r>
              <a:rPr lang="sk-SK" dirty="0" smtClean="0"/>
              <a:t>)</a:t>
            </a:r>
            <a:endParaRPr lang="sk-SK" sz="2400" dirty="0" smtClean="0"/>
          </a:p>
          <a:p>
            <a:pPr>
              <a:buNone/>
            </a:pPr>
            <a:r>
              <a:rPr lang="en-US" dirty="0" smtClean="0"/>
              <a:t>Subject (Physics) characteristics</a:t>
            </a:r>
            <a:endParaRPr lang="sk-SK" dirty="0" smtClean="0"/>
          </a:p>
          <a:p>
            <a:r>
              <a:rPr lang="en-US" sz="1800" dirty="0" smtClean="0"/>
              <a:t>searching and identification of  relationships between the observed properties of objects around us</a:t>
            </a:r>
            <a:r>
              <a:rPr lang="sk-SK" sz="1800" dirty="0" smtClean="0"/>
              <a:t>,</a:t>
            </a:r>
          </a:p>
          <a:p>
            <a:r>
              <a:rPr lang="sk-SK" sz="1800" dirty="0" smtClean="0"/>
              <a:t>t</a:t>
            </a:r>
            <a:r>
              <a:rPr lang="en-US" sz="1800" dirty="0" smtClean="0"/>
              <a:t>he conceptual understanding of phenomena</a:t>
            </a:r>
            <a:r>
              <a:rPr lang="sk-SK" sz="1800" dirty="0" smtClean="0"/>
              <a:t>,</a:t>
            </a:r>
          </a:p>
          <a:p>
            <a:r>
              <a:rPr lang="en-US" sz="1800" dirty="0" smtClean="0"/>
              <a:t>developing positive attitude towards science the scientific </a:t>
            </a:r>
            <a:r>
              <a:rPr lang="en-US" sz="1800" dirty="0" err="1" smtClean="0"/>
              <a:t>kn</a:t>
            </a:r>
            <a:r>
              <a:rPr lang="sk-SK" sz="1800" dirty="0" smtClean="0"/>
              <a:t>o</a:t>
            </a:r>
            <a:r>
              <a:rPr lang="en-US" sz="1800" dirty="0" err="1" smtClean="0"/>
              <a:t>wlege</a:t>
            </a:r>
            <a:r>
              <a:rPr lang="en-US" sz="1800" dirty="0" smtClean="0"/>
              <a:t> is interpreted as a part of a human culture</a:t>
            </a:r>
            <a:r>
              <a:rPr lang="sk-SK" sz="1800" dirty="0" smtClean="0"/>
              <a:t>,</a:t>
            </a:r>
          </a:p>
          <a:p>
            <a:r>
              <a:rPr lang="sk-SK" sz="1800" dirty="0" smtClean="0"/>
              <a:t>a</a:t>
            </a:r>
            <a:r>
              <a:rPr lang="en-US" sz="1800" dirty="0" err="1" smtClean="0"/>
              <a:t>ctive</a:t>
            </a:r>
            <a:r>
              <a:rPr lang="en-US" sz="1800" dirty="0" smtClean="0"/>
              <a:t> cognition and systematic inquiry</a:t>
            </a:r>
            <a:r>
              <a:rPr lang="sk-SK" sz="1800" dirty="0" smtClean="0"/>
              <a:t>,</a:t>
            </a:r>
          </a:p>
          <a:p>
            <a:pPr marL="0" indent="0">
              <a:buNone/>
            </a:pPr>
            <a:r>
              <a:rPr lang="en-US" sz="1800" dirty="0" smtClean="0"/>
              <a:t>In education, the dominant attention should be paid to </a:t>
            </a:r>
            <a:r>
              <a:rPr lang="en-US" sz="1800" b="1" dirty="0" smtClean="0"/>
              <a:t>students independent work </a:t>
            </a:r>
            <a:r>
              <a:rPr lang="en-US" sz="1800" dirty="0" smtClean="0"/>
              <a:t>– so called activities, i.e. assignments that lead to new </a:t>
            </a:r>
            <a:r>
              <a:rPr lang="en-US" sz="1800" b="1" dirty="0" err="1" smtClean="0"/>
              <a:t>kno</a:t>
            </a:r>
            <a:r>
              <a:rPr lang="sk-SK" sz="1800" b="1" dirty="0" smtClean="0"/>
              <a:t>w</a:t>
            </a:r>
            <a:r>
              <a:rPr lang="en-US" sz="1800" b="1" dirty="0" smtClean="0"/>
              <a:t>ledge construction</a:t>
            </a:r>
            <a:r>
              <a:rPr lang="en-US" sz="1800" dirty="0" smtClean="0"/>
              <a:t>.</a:t>
            </a:r>
            <a:endParaRPr lang="sk-SK" sz="1800" dirty="0" smtClean="0"/>
          </a:p>
          <a:p>
            <a:pPr marL="0" indent="0">
              <a:buNone/>
            </a:pPr>
            <a:r>
              <a:rPr lang="en-US" sz="1800" dirty="0" smtClean="0"/>
              <a:t>The stress is put on such forms like discussion, brainstorming, construction of logical patterns, and concept maps and working with information.</a:t>
            </a:r>
            <a:endParaRPr lang="sk-SK" sz="1800" dirty="0" smtClean="0"/>
          </a:p>
          <a:p>
            <a:pPr marL="0" indent="0">
              <a:buNone/>
            </a:pPr>
            <a:r>
              <a:rPr lang="en-US" sz="1800" dirty="0" smtClean="0"/>
              <a:t>Student </a:t>
            </a:r>
            <a:r>
              <a:rPr lang="en-US" sz="1800" dirty="0" err="1" smtClean="0"/>
              <a:t>thr</a:t>
            </a:r>
            <a:r>
              <a:rPr lang="sk-SK" sz="1800" dirty="0" smtClean="0"/>
              <a:t>o</a:t>
            </a:r>
            <a:r>
              <a:rPr lang="en-US" sz="1800" dirty="0" smtClean="0"/>
              <a:t>ugh physics education gains knowledge </a:t>
            </a:r>
            <a:r>
              <a:rPr lang="en-US" sz="1800" b="1" dirty="0" smtClean="0"/>
              <a:t>to understand scientific ideas </a:t>
            </a:r>
            <a:r>
              <a:rPr lang="en-US" sz="1800" dirty="0" smtClean="0"/>
              <a:t>and procedures needed for </a:t>
            </a:r>
            <a:r>
              <a:rPr lang="en-US" sz="1800" dirty="0" err="1" smtClean="0"/>
              <a:t>pers</a:t>
            </a:r>
            <a:r>
              <a:rPr lang="sk-SK" sz="1800" dirty="0" smtClean="0"/>
              <a:t>o</a:t>
            </a:r>
            <a:r>
              <a:rPr lang="en-US" sz="1800" dirty="0" err="1" smtClean="0"/>
              <a:t>nal</a:t>
            </a:r>
            <a:r>
              <a:rPr lang="en-US" sz="1800" dirty="0" smtClean="0"/>
              <a:t> decisions and to participate in civil and cultural matters.</a:t>
            </a:r>
            <a:endParaRPr lang="sk-SK" sz="1800"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marL="457200" lvl="0" indent="-457200">
              <a:buAutoNum type="alphaUcPeriod"/>
            </a:pPr>
            <a:r>
              <a:rPr lang="en-US" b="1" dirty="0" smtClean="0"/>
              <a:t>World around us </a:t>
            </a:r>
            <a:endParaRPr lang="sk-SK" dirty="0" smtClean="0"/>
          </a:p>
          <a:p>
            <a:pPr marL="457200" lvl="0" indent="-457200">
              <a:buFont typeface="Wingdings 2"/>
              <a:buAutoNum type="alphaUcPeriod"/>
            </a:pPr>
            <a:r>
              <a:rPr lang="en-US" b="1" dirty="0" smtClean="0"/>
              <a:t>Communication</a:t>
            </a:r>
            <a:endParaRPr lang="sk-SK" dirty="0" smtClean="0"/>
          </a:p>
          <a:p>
            <a:pPr marL="457200" indent="-457200">
              <a:buAutoNum type="alphaUcPeriod"/>
            </a:pPr>
            <a:r>
              <a:rPr lang="en-US" b="1" dirty="0" smtClean="0"/>
              <a:t>Science knowledge and ideas</a:t>
            </a:r>
            <a:endParaRPr lang="sk-SK" b="1" dirty="0" smtClean="0"/>
          </a:p>
          <a:p>
            <a:pPr marL="457200" indent="-457200">
              <a:buAutoNum type="alphaUcPeriod"/>
            </a:pPr>
            <a:r>
              <a:rPr lang="en-US" b="1" dirty="0" smtClean="0"/>
              <a:t>Scientific inquiry</a:t>
            </a:r>
            <a:endParaRPr lang="sk-SK" b="1" dirty="0" smtClean="0"/>
          </a:p>
          <a:p>
            <a:pPr marL="457200" indent="-457200">
              <a:buAutoNum type="alphaUcPeriod"/>
            </a:pPr>
            <a:r>
              <a:rPr lang="en-US" b="1" dirty="0" smtClean="0"/>
              <a:t>Data processing</a:t>
            </a:r>
            <a:endParaRPr lang="sk-SK" b="1" dirty="0" smtClean="0"/>
          </a:p>
          <a:p>
            <a:pPr marL="457200" indent="-457200">
              <a:buAutoNum type="alphaUcPeriod"/>
            </a:pPr>
            <a:r>
              <a:rPr lang="en-US" b="1" dirty="0" smtClean="0"/>
              <a:t>Experimentation</a:t>
            </a:r>
            <a:endParaRPr lang="sk-SK" b="1" dirty="0" smtClean="0"/>
          </a:p>
          <a:p>
            <a:pPr>
              <a:buNone/>
            </a:pPr>
            <a:endParaRPr lang="sk-SK" dirty="0"/>
          </a:p>
        </p:txBody>
      </p:sp>
      <p:pic>
        <p:nvPicPr>
          <p:cNvPr id="46082" name="Obrázok 4"/>
          <p:cNvPicPr>
            <a:picLocks noChangeAspect="1" noChangeArrowheads="1"/>
          </p:cNvPicPr>
          <p:nvPr/>
        </p:nvPicPr>
        <p:blipFill>
          <a:blip r:embed="rId2" cstate="print"/>
          <a:srcRect/>
          <a:stretch>
            <a:fillRect/>
          </a:stretch>
        </p:blipFill>
        <p:spPr bwMode="auto">
          <a:xfrm>
            <a:off x="4427984" y="2001068"/>
            <a:ext cx="4325094" cy="42842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A. </a:t>
            </a:r>
            <a:r>
              <a:rPr lang="en-US" b="1" dirty="0" smtClean="0"/>
              <a:t>World around us </a:t>
            </a:r>
            <a:endParaRPr lang="sk-SK" sz="1800" dirty="0" smtClean="0"/>
          </a:p>
          <a:p>
            <a:pPr>
              <a:buNone/>
            </a:pPr>
            <a:r>
              <a:rPr lang="en-US" dirty="0" smtClean="0"/>
              <a:t>at the end of the course student should be able:</a:t>
            </a:r>
            <a:endParaRPr lang="sk-SK" dirty="0" smtClean="0"/>
          </a:p>
          <a:p>
            <a:pPr lvl="1"/>
            <a:r>
              <a:rPr lang="sk-SK" dirty="0" smtClean="0"/>
              <a:t>t</a:t>
            </a:r>
            <a:r>
              <a:rPr lang="en-US" dirty="0" smtClean="0"/>
              <a:t>o </a:t>
            </a:r>
            <a:r>
              <a:rPr lang="en-US" dirty="0" err="1" smtClean="0"/>
              <a:t>decribe</a:t>
            </a:r>
            <a:r>
              <a:rPr lang="en-US" dirty="0" smtClean="0"/>
              <a:t> the ways how science works</a:t>
            </a:r>
            <a:endParaRPr lang="sk-SK" dirty="0" smtClean="0"/>
          </a:p>
          <a:p>
            <a:pPr lvl="1"/>
            <a:r>
              <a:rPr lang="sk-SK" dirty="0" smtClean="0"/>
              <a:t>t</a:t>
            </a:r>
            <a:r>
              <a:rPr lang="en-US" dirty="0" smtClean="0"/>
              <a:t>o evaluate profits and drawbacks of science applications</a:t>
            </a:r>
            <a:endParaRPr lang="sk-SK" dirty="0" smtClean="0"/>
          </a:p>
          <a:p>
            <a:pPr lvl="1"/>
            <a:r>
              <a:rPr lang="sk-SK" dirty="0" smtClean="0"/>
              <a:t>t</a:t>
            </a:r>
            <a:r>
              <a:rPr lang="en-US" dirty="0" smtClean="0"/>
              <a:t>o discuss ethical and moral questions arising from science</a:t>
            </a:r>
            <a:endParaRPr lang="sk-SK" dirty="0" smtClean="0"/>
          </a:p>
          <a:p>
            <a:pPr lvl="1"/>
            <a:r>
              <a:rPr lang="sk-SK" dirty="0" smtClean="0"/>
              <a:t>t</a:t>
            </a:r>
            <a:r>
              <a:rPr lang="en-US" dirty="0" smtClean="0"/>
              <a:t>o discuss how science study is affected by cultural influence </a:t>
            </a:r>
            <a:endParaRPr lang="sk-SK" dirty="0" smtClean="0"/>
          </a:p>
          <a:p>
            <a:pPr lvl="1"/>
            <a:r>
              <a:rPr lang="sk-SK" dirty="0" smtClean="0"/>
              <a:t>t</a:t>
            </a:r>
            <a:r>
              <a:rPr lang="en-US" dirty="0" smtClean="0"/>
              <a:t>o understand how </a:t>
            </a:r>
            <a:r>
              <a:rPr lang="en-US" dirty="0" err="1" smtClean="0"/>
              <a:t>differennt</a:t>
            </a:r>
            <a:r>
              <a:rPr lang="en-US" dirty="0" smtClean="0"/>
              <a:t> sciences are connected and how they are connected with other disciplines</a:t>
            </a:r>
            <a:endParaRPr lang="sk-SK" dirty="0" smtClean="0"/>
          </a:p>
          <a:p>
            <a:pPr lvl="1"/>
            <a:r>
              <a:rPr lang="sk-SK" dirty="0" smtClean="0"/>
              <a:t>t</a:t>
            </a:r>
            <a:r>
              <a:rPr lang="en-US" dirty="0" smtClean="0"/>
              <a:t>o consider science as a collaboration activity</a:t>
            </a:r>
            <a:endParaRPr lang="sk-SK" dirty="0" smtClean="0"/>
          </a:p>
          <a:p>
            <a:pPr>
              <a:buNone/>
            </a:pPr>
            <a:r>
              <a:rPr lang="en-US" dirty="0" smtClean="0"/>
              <a:t> </a:t>
            </a:r>
            <a:endParaRPr lang="sk-SK" dirty="0" smtClean="0"/>
          </a:p>
          <a:p>
            <a:pPr>
              <a:buNone/>
            </a:pPr>
            <a:endParaRPr lang="sk-SK" sz="1800" b="1" dirty="0" smtClean="0"/>
          </a:p>
          <a:p>
            <a:pPr>
              <a:buNone/>
            </a:pPr>
            <a:endParaRPr lang="sk-SK"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rm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B. </a:t>
            </a:r>
            <a:r>
              <a:rPr lang="en-US" b="1" dirty="0" smtClean="0"/>
              <a:t>Communication</a:t>
            </a:r>
            <a:endParaRPr lang="sk-SK" sz="1800" dirty="0" smtClean="0"/>
          </a:p>
          <a:p>
            <a:pPr marL="0" indent="0">
              <a:buNone/>
            </a:pPr>
            <a:r>
              <a:rPr lang="en-US" dirty="0" smtClean="0"/>
              <a:t>at the end of the course student should be able to communicate ideas, </a:t>
            </a:r>
            <a:r>
              <a:rPr lang="en-US" dirty="0" err="1" smtClean="0"/>
              <a:t>obseravtions</a:t>
            </a:r>
            <a:r>
              <a:rPr lang="en-US" dirty="0" smtClean="0"/>
              <a:t>, arguments, practical experience:</a:t>
            </a:r>
            <a:endParaRPr lang="sk-SK" dirty="0" smtClean="0"/>
          </a:p>
          <a:p>
            <a:pPr lvl="1"/>
            <a:r>
              <a:rPr lang="sk-SK" dirty="0" smtClean="0"/>
              <a:t>u</a:t>
            </a:r>
            <a:r>
              <a:rPr lang="en-US" dirty="0" smtClean="0"/>
              <a:t>sing </a:t>
            </a:r>
            <a:r>
              <a:rPr lang="en-US" dirty="0" err="1" smtClean="0"/>
              <a:t>appropiate</a:t>
            </a:r>
            <a:r>
              <a:rPr lang="en-US" dirty="0" smtClean="0"/>
              <a:t> language and vocabulary</a:t>
            </a:r>
            <a:endParaRPr lang="sk-SK" dirty="0" smtClean="0"/>
          </a:p>
          <a:p>
            <a:pPr lvl="1"/>
            <a:r>
              <a:rPr lang="sk-SK" dirty="0" smtClean="0"/>
              <a:t>u</a:t>
            </a:r>
            <a:r>
              <a:rPr lang="en-US" dirty="0" smtClean="0"/>
              <a:t>sing tables and diagrams</a:t>
            </a:r>
            <a:endParaRPr lang="sk-SK" dirty="0" smtClean="0"/>
          </a:p>
          <a:p>
            <a:pPr lvl="1"/>
            <a:r>
              <a:rPr lang="sk-SK" dirty="0" smtClean="0"/>
              <a:t>u</a:t>
            </a:r>
            <a:r>
              <a:rPr lang="en-US" dirty="0" smtClean="0"/>
              <a:t>sing appropriate form of laboratory report</a:t>
            </a:r>
            <a:endParaRPr lang="sk-SK" dirty="0" smtClean="0"/>
          </a:p>
          <a:p>
            <a:pPr lvl="1"/>
            <a:r>
              <a:rPr lang="sk-SK" dirty="0" smtClean="0"/>
              <a:t>u</a:t>
            </a:r>
            <a:r>
              <a:rPr lang="en-US" dirty="0" smtClean="0"/>
              <a:t>sing appropriate </a:t>
            </a:r>
            <a:r>
              <a:rPr lang="en-US" dirty="0" err="1" smtClean="0"/>
              <a:t>sortware</a:t>
            </a:r>
            <a:r>
              <a:rPr lang="en-US" dirty="0" smtClean="0"/>
              <a:t>, e.g. </a:t>
            </a:r>
            <a:r>
              <a:rPr lang="en-US" dirty="0" err="1" smtClean="0"/>
              <a:t>wordprocessor</a:t>
            </a:r>
            <a:r>
              <a:rPr lang="en-US" dirty="0" smtClean="0"/>
              <a:t>, spreadsheet</a:t>
            </a:r>
            <a:endParaRPr lang="sk-SK" dirty="0" smtClean="0"/>
          </a:p>
          <a:p>
            <a:pPr>
              <a:buNone/>
            </a:pPr>
            <a:r>
              <a:rPr lang="en-US" dirty="0" smtClean="0"/>
              <a:t> </a:t>
            </a:r>
            <a:endParaRPr lang="sk-SK" dirty="0" smtClean="0"/>
          </a:p>
          <a:p>
            <a:pPr>
              <a:buNone/>
            </a:pPr>
            <a:endParaRPr lang="sk-SK" sz="1800" b="1" dirty="0" smtClean="0"/>
          </a:p>
          <a:p>
            <a:pPr>
              <a:buNone/>
            </a:pPr>
            <a:endParaRPr lang="sk-SK"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rm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C. </a:t>
            </a:r>
            <a:r>
              <a:rPr lang="en-US" b="1" dirty="0" smtClean="0"/>
              <a:t>Science knowledge and ideas</a:t>
            </a:r>
            <a:endParaRPr lang="sk-SK" sz="1800" dirty="0" smtClean="0"/>
          </a:p>
          <a:p>
            <a:pPr marL="0" indent="0">
              <a:buNone/>
            </a:pPr>
            <a:r>
              <a:rPr lang="en-US" dirty="0" smtClean="0"/>
              <a:t>at the end of the course student should be able to demonstrate his knowledge and understanding of:</a:t>
            </a:r>
            <a:endParaRPr lang="sk-SK" dirty="0" smtClean="0"/>
          </a:p>
          <a:p>
            <a:pPr lvl="1"/>
            <a:r>
              <a:rPr lang="sk-SK" dirty="0" smtClean="0"/>
              <a:t>t</a:t>
            </a:r>
            <a:r>
              <a:rPr lang="en-US" dirty="0" smtClean="0"/>
              <a:t>he nature </a:t>
            </a:r>
            <a:r>
              <a:rPr lang="en-US" dirty="0" err="1" smtClean="0"/>
              <a:t>ond</a:t>
            </a:r>
            <a:r>
              <a:rPr lang="en-US" dirty="0" smtClean="0"/>
              <a:t> methodology of science</a:t>
            </a:r>
            <a:endParaRPr lang="sk-SK" dirty="0" smtClean="0"/>
          </a:p>
          <a:p>
            <a:pPr lvl="1"/>
            <a:r>
              <a:rPr lang="sk-SK" dirty="0" smtClean="0"/>
              <a:t>s</a:t>
            </a:r>
            <a:r>
              <a:rPr lang="en-US" dirty="0" err="1" smtClean="0"/>
              <a:t>cientific</a:t>
            </a:r>
            <a:r>
              <a:rPr lang="en-US" dirty="0" smtClean="0"/>
              <a:t> facts, definitions, laws, models</a:t>
            </a:r>
            <a:endParaRPr lang="sk-SK" dirty="0" smtClean="0"/>
          </a:p>
          <a:p>
            <a:pPr lvl="1"/>
            <a:r>
              <a:rPr lang="sk-SK" dirty="0" smtClean="0"/>
              <a:t>a</a:t>
            </a:r>
            <a:r>
              <a:rPr lang="en-US" dirty="0" err="1" smtClean="0"/>
              <a:t>ppropriate</a:t>
            </a:r>
            <a:r>
              <a:rPr lang="en-US" dirty="0" smtClean="0"/>
              <a:t> vocabulary and terminology, including </a:t>
            </a:r>
            <a:r>
              <a:rPr lang="en-US" dirty="0" err="1" smtClean="0"/>
              <a:t>symblos</a:t>
            </a:r>
            <a:endParaRPr lang="sk-SK" dirty="0" smtClean="0"/>
          </a:p>
          <a:p>
            <a:pPr lvl="1"/>
            <a:r>
              <a:rPr lang="sk-SK" dirty="0" smtClean="0"/>
              <a:t>h</a:t>
            </a:r>
            <a:r>
              <a:rPr lang="en-US" dirty="0" err="1" smtClean="0"/>
              <a:t>ow</a:t>
            </a:r>
            <a:r>
              <a:rPr lang="en-US" dirty="0" smtClean="0"/>
              <a:t> laws, models and opinion have changed in time</a:t>
            </a:r>
            <a:endParaRPr lang="sk-SK" dirty="0" smtClean="0"/>
          </a:p>
          <a:p>
            <a:pPr lvl="1"/>
            <a:r>
              <a:rPr lang="en-US" dirty="0" smtClean="0"/>
              <a:t>SI system of units </a:t>
            </a:r>
            <a:endParaRPr lang="sk-SK" dirty="0" smtClean="0"/>
          </a:p>
          <a:p>
            <a:pPr>
              <a:buNone/>
            </a:pPr>
            <a:r>
              <a:rPr lang="en-US" dirty="0" smtClean="0"/>
              <a:t> </a:t>
            </a:r>
            <a:endParaRPr lang="sk-SK" dirty="0" smtClean="0"/>
          </a:p>
          <a:p>
            <a:pPr>
              <a:buNone/>
            </a:pPr>
            <a:endParaRPr lang="sk-SK" sz="1800" b="1" dirty="0" smtClean="0"/>
          </a:p>
          <a:p>
            <a:pPr>
              <a:buNone/>
            </a:pPr>
            <a:endParaRPr lang="sk-SK"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D. </a:t>
            </a:r>
            <a:r>
              <a:rPr lang="en-US" b="1" dirty="0" smtClean="0"/>
              <a:t>Scientific inquiry</a:t>
            </a:r>
            <a:endParaRPr lang="sk-SK" sz="1800" dirty="0" smtClean="0"/>
          </a:p>
          <a:p>
            <a:pPr marL="0" indent="0">
              <a:buNone/>
            </a:pPr>
            <a:r>
              <a:rPr lang="en-US" dirty="0" smtClean="0"/>
              <a:t>at the end of the course student should be able:</a:t>
            </a:r>
            <a:endParaRPr lang="sk-SK" dirty="0" smtClean="0"/>
          </a:p>
          <a:p>
            <a:pPr lvl="1"/>
            <a:r>
              <a:rPr lang="en-US" dirty="0" smtClean="0"/>
              <a:t>to formulate a problem, research question, that can be answered by experiment</a:t>
            </a:r>
            <a:endParaRPr lang="sk-SK" dirty="0" smtClean="0"/>
          </a:p>
          <a:p>
            <a:pPr lvl="1"/>
            <a:r>
              <a:rPr lang="en-US" dirty="0" smtClean="0"/>
              <a:t>to formulate a prediction,</a:t>
            </a:r>
            <a:endParaRPr lang="sk-SK" dirty="0" smtClean="0"/>
          </a:p>
          <a:p>
            <a:pPr lvl="1"/>
            <a:r>
              <a:rPr lang="en-US" dirty="0" smtClean="0"/>
              <a:t>to test a prediction,</a:t>
            </a:r>
            <a:endParaRPr lang="sk-SK" dirty="0" smtClean="0"/>
          </a:p>
          <a:p>
            <a:pPr lvl="1"/>
            <a:r>
              <a:rPr lang="en-US" dirty="0" smtClean="0"/>
              <a:t>to plan an appropriate experiment ,</a:t>
            </a:r>
            <a:endParaRPr lang="sk-SK" dirty="0" smtClean="0"/>
          </a:p>
          <a:p>
            <a:pPr lvl="1"/>
            <a:r>
              <a:rPr lang="en-US" dirty="0" smtClean="0"/>
              <a:t>to formulate a conclusion according to observation and experimentation, to comment on measurement errors,</a:t>
            </a:r>
            <a:endParaRPr lang="sk-SK" dirty="0" smtClean="0"/>
          </a:p>
          <a:p>
            <a:pPr lvl="1"/>
            <a:r>
              <a:rPr lang="en-US" dirty="0" smtClean="0"/>
              <a:t>to formulate the validity of conclusions based upon a series of </a:t>
            </a:r>
            <a:r>
              <a:rPr lang="en-US" dirty="0" err="1" smtClean="0"/>
              <a:t>measurments</a:t>
            </a:r>
            <a:r>
              <a:rPr lang="en-US" dirty="0" smtClean="0"/>
              <a:t>,</a:t>
            </a:r>
            <a:endParaRPr lang="sk-SK" dirty="0" smtClean="0"/>
          </a:p>
          <a:p>
            <a:pPr lvl="1"/>
            <a:r>
              <a:rPr lang="en-US" dirty="0" smtClean="0"/>
              <a:t>to evaluate the overall experiment including the procedures used in it.</a:t>
            </a:r>
            <a:endParaRPr lang="sk-SK" dirty="0" smtClean="0"/>
          </a:p>
          <a:p>
            <a:pPr>
              <a:buNone/>
            </a:pPr>
            <a:r>
              <a:rPr lang="en-US" dirty="0" smtClean="0"/>
              <a:t> </a:t>
            </a:r>
            <a:endParaRPr lang="sk-SK" dirty="0" smtClean="0"/>
          </a:p>
          <a:p>
            <a:pPr>
              <a:buNone/>
            </a:pPr>
            <a:endParaRPr lang="sk-SK" sz="1800" b="1" dirty="0" smtClean="0"/>
          </a:p>
          <a:p>
            <a:pPr>
              <a:buNone/>
            </a:pPr>
            <a:endParaRPr lang="sk-SK"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E. </a:t>
            </a:r>
            <a:r>
              <a:rPr lang="en-US" b="1" dirty="0" smtClean="0"/>
              <a:t>Data processing</a:t>
            </a:r>
            <a:endParaRPr lang="sk-SK" sz="1800" dirty="0" smtClean="0"/>
          </a:p>
          <a:p>
            <a:pPr>
              <a:buNone/>
            </a:pPr>
            <a:r>
              <a:rPr lang="en-US" dirty="0" smtClean="0"/>
              <a:t>at the end of the course student should be able:</a:t>
            </a:r>
            <a:endParaRPr lang="sk-SK" dirty="0" smtClean="0"/>
          </a:p>
          <a:p>
            <a:pPr lvl="1"/>
            <a:r>
              <a:rPr lang="en-US" dirty="0" smtClean="0"/>
              <a:t>to organize, present and evaluate data in different ways</a:t>
            </a:r>
            <a:endParaRPr lang="sk-SK" dirty="0" smtClean="0"/>
          </a:p>
          <a:p>
            <a:pPr lvl="1"/>
            <a:r>
              <a:rPr lang="en-US" dirty="0" smtClean="0"/>
              <a:t>to transform data presented in a form into another form (including </a:t>
            </a:r>
            <a:r>
              <a:rPr lang="en-US" dirty="0" err="1" smtClean="0"/>
              <a:t>calculs</a:t>
            </a:r>
            <a:r>
              <a:rPr lang="en-US" dirty="0" smtClean="0"/>
              <a:t>, tables, diagrams</a:t>
            </a:r>
            <a:r>
              <a:rPr lang="en-US" dirty="0" smtClean="0"/>
              <a:t>)</a:t>
            </a:r>
            <a:endParaRPr lang="sk-SK" dirty="0" smtClean="0"/>
          </a:p>
          <a:p>
            <a:pPr lvl="1"/>
            <a:r>
              <a:rPr lang="en-US" dirty="0" smtClean="0"/>
              <a:t>to identify possible trends in </a:t>
            </a:r>
            <a:r>
              <a:rPr lang="en-US" dirty="0" smtClean="0"/>
              <a:t>data</a:t>
            </a:r>
            <a:endParaRPr lang="sk-SK" dirty="0" smtClean="0"/>
          </a:p>
          <a:p>
            <a:pPr lvl="1"/>
            <a:r>
              <a:rPr lang="en-US" dirty="0" smtClean="0"/>
              <a:t>to create predictions based upon </a:t>
            </a:r>
            <a:r>
              <a:rPr lang="en-US" dirty="0" smtClean="0"/>
              <a:t>data</a:t>
            </a:r>
            <a:endParaRPr lang="sk-SK" dirty="0" smtClean="0"/>
          </a:p>
          <a:p>
            <a:pPr lvl="1"/>
            <a:r>
              <a:rPr lang="en-US" dirty="0" smtClean="0"/>
              <a:t>to suggest conclusions based upon data</a:t>
            </a:r>
            <a:endParaRPr lang="sk-SK" dirty="0" smtClean="0"/>
          </a:p>
          <a:p>
            <a:pPr lvl="1"/>
            <a:r>
              <a:rPr lang="en-US" dirty="0" smtClean="0"/>
              <a:t>to use </a:t>
            </a:r>
            <a:r>
              <a:rPr lang="en-US" dirty="0" err="1" smtClean="0"/>
              <a:t>kn</a:t>
            </a:r>
            <a:r>
              <a:rPr lang="sk-SK" dirty="0" smtClean="0"/>
              <a:t>o</a:t>
            </a:r>
            <a:r>
              <a:rPr lang="en-US" dirty="0" err="1" smtClean="0"/>
              <a:t>wledge</a:t>
            </a:r>
            <a:r>
              <a:rPr lang="en-US" dirty="0" smtClean="0"/>
              <a:t> to explain conclusions</a:t>
            </a:r>
            <a:endParaRPr lang="sk-SK" dirty="0" smtClean="0"/>
          </a:p>
          <a:p>
            <a:pPr>
              <a:buNone/>
            </a:pPr>
            <a:r>
              <a:rPr lang="en-US" dirty="0" smtClean="0"/>
              <a:t> </a:t>
            </a:r>
            <a:endParaRPr lang="sk-SK" dirty="0" smtClean="0"/>
          </a:p>
          <a:p>
            <a:pPr>
              <a:buNone/>
            </a:pPr>
            <a:endParaRPr lang="sk-SK" sz="1800" b="1" dirty="0" smtClean="0"/>
          </a:p>
          <a:p>
            <a:pPr>
              <a:buNone/>
            </a:pPr>
            <a:endParaRPr lang="sk-SK"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348880"/>
            <a:ext cx="7772400" cy="1362456"/>
          </a:xfrm>
        </p:spPr>
        <p:txBody>
          <a:bodyPr/>
          <a:lstStyle/>
          <a:p>
            <a:pPr algn="ctr"/>
            <a:r>
              <a:rPr lang="en-US" dirty="0" smtClean="0">
                <a:solidFill>
                  <a:schemeClr val="tx1"/>
                </a:solidFill>
                <a:effectLst>
                  <a:outerShdw blurRad="38100" dist="38100" dir="2700000" algn="tl">
                    <a:srgbClr val="000000">
                      <a:alpha val="43137"/>
                    </a:srgbClr>
                  </a:outerShdw>
                </a:effectLst>
              </a:rPr>
              <a:t>How our system</a:t>
            </a:r>
            <a:r>
              <a:rPr lang="sk-SK" dirty="0" smtClean="0">
                <a:solidFill>
                  <a:schemeClr val="tx1"/>
                </a:solidFill>
                <a:effectLst>
                  <a:outerShdw blurRad="38100" dist="38100" dir="2700000" algn="tl">
                    <a:srgbClr val="000000">
                      <a:alpha val="43137"/>
                    </a:srgbClr>
                  </a:outerShdw>
                </a:effectLst>
              </a:rPr>
              <a:t/>
            </a:r>
            <a:br>
              <a:rPr lang="sk-SK"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 of </a:t>
            </a:r>
            <a:r>
              <a:rPr lang="sk-SK" dirty="0" smtClean="0">
                <a:solidFill>
                  <a:schemeClr val="tx1"/>
                </a:solidFill>
                <a:effectLst>
                  <a:outerShdw blurRad="38100" dist="38100" dir="2700000" algn="tl">
                    <a:srgbClr val="000000">
                      <a:alpha val="43137"/>
                    </a:srgbClr>
                  </a:outerShdw>
                </a:effectLst>
              </a:rPr>
              <a:t>e</a:t>
            </a:r>
            <a:r>
              <a:rPr lang="en-US" dirty="0" err="1" smtClean="0">
                <a:solidFill>
                  <a:schemeClr val="tx1"/>
                </a:solidFill>
                <a:effectLst>
                  <a:outerShdw blurRad="38100" dist="38100" dir="2700000" algn="tl">
                    <a:srgbClr val="000000">
                      <a:alpha val="43137"/>
                    </a:srgbClr>
                  </a:outerShdw>
                </a:effectLst>
              </a:rPr>
              <a:t>ducation</a:t>
            </a:r>
            <a:r>
              <a:rPr lang="en-US" dirty="0" smtClean="0">
                <a:solidFill>
                  <a:schemeClr val="tx1"/>
                </a:solidFill>
                <a:effectLst>
                  <a:outerShdw blurRad="38100" dist="38100" dir="2700000" algn="tl">
                    <a:srgbClr val="000000">
                      <a:alpha val="43137"/>
                    </a:srgbClr>
                  </a:outerShdw>
                </a:effectLst>
              </a:rPr>
              <a:t> works</a:t>
            </a:r>
            <a:endParaRPr lang="sk-SK"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229600" cy="4389120"/>
          </a:xfrm>
        </p:spPr>
        <p:txBody>
          <a:bodyPr>
            <a:normAutofit/>
          </a:bodyPr>
          <a:lstStyle/>
          <a:p>
            <a:pPr>
              <a:buNone/>
            </a:pPr>
            <a:r>
              <a:rPr lang="en-US" sz="2400" b="1" dirty="0" smtClean="0"/>
              <a:t>Main objectives</a:t>
            </a:r>
            <a:r>
              <a:rPr lang="sk-SK" sz="2400" b="1" dirty="0" smtClean="0"/>
              <a:t> </a:t>
            </a:r>
            <a:r>
              <a:rPr lang="sk-SK" sz="2400" dirty="0" smtClean="0"/>
              <a:t>(</a:t>
            </a:r>
            <a:r>
              <a:rPr lang="en-US" sz="2400" dirty="0" smtClean="0"/>
              <a:t>upper secondary level</a:t>
            </a:r>
            <a:r>
              <a:rPr lang="sk-SK" sz="2400" dirty="0" smtClean="0"/>
              <a:t>)</a:t>
            </a:r>
          </a:p>
          <a:p>
            <a:pPr lvl="0">
              <a:buNone/>
            </a:pPr>
            <a:endParaRPr lang="sk-SK" b="1" dirty="0" smtClean="0"/>
          </a:p>
          <a:p>
            <a:pPr lvl="0">
              <a:buNone/>
            </a:pPr>
            <a:r>
              <a:rPr lang="sk-SK" b="1" dirty="0" smtClean="0"/>
              <a:t>F. </a:t>
            </a:r>
            <a:r>
              <a:rPr lang="en-US" b="1" dirty="0" smtClean="0"/>
              <a:t>Experimentation</a:t>
            </a:r>
            <a:endParaRPr lang="sk-SK" sz="1800" dirty="0" smtClean="0"/>
          </a:p>
          <a:p>
            <a:pPr>
              <a:buNone/>
            </a:pPr>
            <a:r>
              <a:rPr lang="en-US" dirty="0" smtClean="0"/>
              <a:t>at the end of the course student should be able:</a:t>
            </a:r>
            <a:endParaRPr lang="sk-SK" dirty="0" smtClean="0"/>
          </a:p>
          <a:p>
            <a:pPr lvl="1"/>
            <a:r>
              <a:rPr lang="en-US" dirty="0" smtClean="0"/>
              <a:t>to follow written or oral instructions,</a:t>
            </a:r>
            <a:endParaRPr lang="sk-SK" dirty="0" smtClean="0"/>
          </a:p>
          <a:p>
            <a:pPr lvl="1"/>
            <a:r>
              <a:rPr lang="en-US" dirty="0" smtClean="0"/>
              <a:t>to select and use safely the experimental setup, materials, technology appropriate for measurement</a:t>
            </a:r>
            <a:endParaRPr lang="sk-SK" dirty="0" smtClean="0"/>
          </a:p>
          <a:p>
            <a:pPr lvl="1"/>
            <a:r>
              <a:rPr lang="en-US" dirty="0" smtClean="0"/>
              <a:t>to carry out the experiment safely, to record data gained by observation and measurement</a:t>
            </a:r>
            <a:endParaRPr lang="sk-SK" dirty="0" smtClean="0"/>
          </a:p>
          <a:p>
            <a:pPr lvl="1"/>
            <a:r>
              <a:rPr lang="en-US" dirty="0" smtClean="0"/>
              <a:t>to use appropriate tools and technology to collect data,</a:t>
            </a:r>
            <a:endParaRPr lang="sk-SK" dirty="0" smtClean="0"/>
          </a:p>
          <a:p>
            <a:pPr lvl="1"/>
            <a:r>
              <a:rPr lang="en-US" dirty="0" smtClean="0"/>
              <a:t>to work and cooperate in groups</a:t>
            </a:r>
            <a:endParaRPr lang="sk-SK" dirty="0" smtClean="0"/>
          </a:p>
          <a:p>
            <a:pPr>
              <a:buNone/>
            </a:pPr>
            <a:r>
              <a:rPr lang="en-US" b="1" dirty="0" smtClean="0"/>
              <a:t> </a:t>
            </a:r>
            <a:endParaRPr lang="sk-SK" dirty="0" smtClean="0"/>
          </a:p>
          <a:p>
            <a:pPr>
              <a:buNone/>
            </a:pPr>
            <a:endParaRPr lang="sk-SK" sz="1800" b="1" dirty="0" smtClean="0"/>
          </a:p>
          <a:p>
            <a:pPr>
              <a:buNone/>
            </a:pPr>
            <a:endParaRPr lang="sk-SK"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Physics as a teaching subject</a:t>
            </a:r>
            <a:endParaRPr lang="sk-SK" dirty="0"/>
          </a:p>
        </p:txBody>
      </p:sp>
      <p:sp>
        <p:nvSpPr>
          <p:cNvPr id="3" name="Zástupný symbol obsahu 2"/>
          <p:cNvSpPr>
            <a:spLocks noGrp="1"/>
          </p:cNvSpPr>
          <p:nvPr>
            <p:ph idx="1"/>
          </p:nvPr>
        </p:nvSpPr>
        <p:spPr>
          <a:xfrm>
            <a:off x="457200" y="1556792"/>
            <a:ext cx="8686800" cy="4389120"/>
          </a:xfrm>
        </p:spPr>
        <p:txBody>
          <a:bodyPr>
            <a:normAutofit/>
          </a:bodyPr>
          <a:lstStyle/>
          <a:p>
            <a:pPr>
              <a:buNone/>
            </a:pPr>
            <a:r>
              <a:rPr lang="en-US" sz="2400" b="1" dirty="0" smtClean="0"/>
              <a:t>Suggested topics</a:t>
            </a:r>
            <a:r>
              <a:rPr lang="sk-SK" sz="2400" b="1" dirty="0" smtClean="0"/>
              <a:t> </a:t>
            </a:r>
            <a:r>
              <a:rPr lang="sk-SK" sz="2400" b="1" dirty="0" err="1" smtClean="0"/>
              <a:t>of</a:t>
            </a:r>
            <a:r>
              <a:rPr lang="sk-SK" sz="2400" b="1" dirty="0" smtClean="0"/>
              <a:t> </a:t>
            </a:r>
            <a:r>
              <a:rPr lang="sk-SK" sz="2400" b="1" dirty="0" err="1" smtClean="0"/>
              <a:t>Physics</a:t>
            </a:r>
            <a:r>
              <a:rPr lang="sk-SK" sz="2400" b="1" dirty="0" smtClean="0"/>
              <a:t> </a:t>
            </a:r>
            <a:r>
              <a:rPr lang="sk-SK" sz="1800" dirty="0" smtClean="0"/>
              <a:t>(</a:t>
            </a:r>
            <a:r>
              <a:rPr lang="en-US" sz="1800" dirty="0" smtClean="0"/>
              <a:t>upper secondary level</a:t>
            </a:r>
            <a:r>
              <a:rPr lang="sk-SK" sz="1800" dirty="0" smtClean="0"/>
              <a:t>)</a:t>
            </a:r>
          </a:p>
          <a:p>
            <a:pPr>
              <a:buNone/>
            </a:pPr>
            <a:endParaRPr lang="sk-SK" sz="2400" b="1" dirty="0" smtClean="0"/>
          </a:p>
          <a:p>
            <a:pPr marL="273050" lvl="0" indent="-6350">
              <a:buNone/>
              <a:tabLst>
                <a:tab pos="8342313" algn="r"/>
              </a:tabLst>
            </a:pPr>
            <a:r>
              <a:rPr lang="en-US" sz="2400" dirty="0" smtClean="0"/>
              <a:t>Observation, measurement, experiment </a:t>
            </a:r>
            <a:r>
              <a:rPr lang="sk-SK" sz="2400" dirty="0" smtClean="0"/>
              <a:t>	</a:t>
            </a:r>
            <a:r>
              <a:rPr lang="en-US" sz="2400" dirty="0" smtClean="0"/>
              <a:t>(4+40 lessons)</a:t>
            </a:r>
            <a:endParaRPr lang="sk-SK" sz="2400" dirty="0" smtClean="0"/>
          </a:p>
          <a:p>
            <a:pPr marL="273050" lvl="0" indent="-6350">
              <a:buNone/>
              <a:tabLst>
                <a:tab pos="8342313" algn="r"/>
              </a:tabLst>
            </a:pPr>
            <a:r>
              <a:rPr lang="en-US" sz="2400" dirty="0" smtClean="0"/>
              <a:t>Force and motion </a:t>
            </a:r>
            <a:r>
              <a:rPr lang="sk-SK" sz="2400" dirty="0" smtClean="0"/>
              <a:t>	</a:t>
            </a:r>
            <a:r>
              <a:rPr lang="en-US" sz="2400" dirty="0" smtClean="0"/>
              <a:t>(18 lessons)</a:t>
            </a:r>
            <a:endParaRPr lang="sk-SK" sz="2400" dirty="0" smtClean="0"/>
          </a:p>
          <a:p>
            <a:pPr marL="273050" lvl="0" indent="-6350">
              <a:buNone/>
              <a:tabLst>
                <a:tab pos="8342313" algn="r"/>
              </a:tabLst>
            </a:pPr>
            <a:r>
              <a:rPr lang="en-US" sz="2400" dirty="0" smtClean="0"/>
              <a:t>Energy around us </a:t>
            </a:r>
            <a:r>
              <a:rPr lang="sk-SK" sz="2400" dirty="0" smtClean="0"/>
              <a:t>	</a:t>
            </a:r>
            <a:r>
              <a:rPr lang="en-US" sz="2400" dirty="0" smtClean="0"/>
              <a:t>(18 lessons)</a:t>
            </a:r>
            <a:endParaRPr lang="sk-SK" sz="2400" dirty="0" smtClean="0"/>
          </a:p>
          <a:p>
            <a:pPr marL="273050" lvl="0" indent="-6350">
              <a:buNone/>
              <a:tabLst>
                <a:tab pos="8342313" algn="r"/>
              </a:tabLst>
            </a:pPr>
            <a:r>
              <a:rPr lang="en-US" sz="2400" dirty="0" smtClean="0"/>
              <a:t>Electricity and magnetism </a:t>
            </a:r>
            <a:r>
              <a:rPr lang="sk-SK" sz="2400" dirty="0" smtClean="0"/>
              <a:t>	</a:t>
            </a:r>
            <a:r>
              <a:rPr lang="en-US" sz="2400" dirty="0" smtClean="0"/>
              <a:t>(20 lessons)</a:t>
            </a:r>
            <a:endParaRPr lang="sk-SK" sz="2400" dirty="0" smtClean="0"/>
          </a:p>
          <a:p>
            <a:pPr marL="273050" lvl="0" indent="-6350">
              <a:buNone/>
              <a:tabLst>
                <a:tab pos="8342313" algn="r"/>
              </a:tabLst>
            </a:pPr>
            <a:r>
              <a:rPr lang="en-US" sz="2400" dirty="0" smtClean="0"/>
              <a:t>Periodic phenomena </a:t>
            </a:r>
            <a:r>
              <a:rPr lang="sk-SK" sz="2400" dirty="0" smtClean="0"/>
              <a:t>	</a:t>
            </a:r>
            <a:r>
              <a:rPr lang="en-US" sz="2400" dirty="0" smtClean="0"/>
              <a:t>(15 lessons)</a:t>
            </a:r>
            <a:endParaRPr lang="sk-SK" sz="2400" dirty="0" smtClean="0"/>
          </a:p>
          <a:p>
            <a:pPr marL="273050" lvl="0" indent="-6350">
              <a:buNone/>
              <a:tabLst>
                <a:tab pos="8342313" algn="r"/>
              </a:tabLst>
            </a:pPr>
            <a:r>
              <a:rPr lang="en-US" sz="2400" dirty="0" smtClean="0"/>
              <a:t>Electromagnetic waves and particles of </a:t>
            </a:r>
            <a:r>
              <a:rPr lang="en-US" sz="2400" dirty="0" err="1" smtClean="0"/>
              <a:t>microworld</a:t>
            </a:r>
            <a:r>
              <a:rPr lang="en-US" sz="2400" dirty="0" smtClean="0"/>
              <a:t> </a:t>
            </a:r>
            <a:r>
              <a:rPr lang="sk-SK" sz="2400" dirty="0" smtClean="0"/>
              <a:t>	</a:t>
            </a:r>
            <a:r>
              <a:rPr lang="en-US" sz="2400" dirty="0" smtClean="0"/>
              <a:t>(20 lessons)</a:t>
            </a:r>
            <a:endParaRPr lang="sk-SK" sz="2400" dirty="0" smtClean="0"/>
          </a:p>
          <a:p>
            <a:pPr marL="273050" indent="-6350">
              <a:buNone/>
            </a:pPr>
            <a:endParaRPr lang="sk-SK"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Pre-service </a:t>
            </a:r>
            <a:r>
              <a:rPr lang="sk-SK" sz="6000" dirty="0" smtClean="0">
                <a:solidFill>
                  <a:schemeClr val="tx1"/>
                </a:solidFill>
              </a:rPr>
              <a:t/>
            </a:r>
            <a:br>
              <a:rPr lang="sk-SK" sz="6000" dirty="0" smtClean="0">
                <a:solidFill>
                  <a:schemeClr val="tx1"/>
                </a:solidFill>
              </a:rPr>
            </a:br>
            <a:r>
              <a:rPr lang="en-US" sz="6000" dirty="0" smtClean="0">
                <a:solidFill>
                  <a:schemeClr val="tx1"/>
                </a:solidFill>
              </a:rPr>
              <a:t>teacher training</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Pre-service teacher training</a:t>
            </a:r>
            <a:endParaRPr lang="sk-SK" b="1" dirty="0"/>
          </a:p>
        </p:txBody>
      </p:sp>
      <p:sp>
        <p:nvSpPr>
          <p:cNvPr id="3" name="Zástupný symbol obsahu 2"/>
          <p:cNvSpPr>
            <a:spLocks noGrp="1"/>
          </p:cNvSpPr>
          <p:nvPr>
            <p:ph idx="1"/>
          </p:nvPr>
        </p:nvSpPr>
        <p:spPr>
          <a:xfrm>
            <a:off x="457200" y="1556792"/>
            <a:ext cx="8579296" cy="5112568"/>
          </a:xfrm>
        </p:spPr>
        <p:txBody>
          <a:bodyPr>
            <a:noAutofit/>
          </a:bodyPr>
          <a:lstStyle/>
          <a:p>
            <a:pPr>
              <a:buNone/>
            </a:pPr>
            <a:r>
              <a:rPr lang="en-US" dirty="0" smtClean="0"/>
              <a:t>5 years study planes oriented on:</a:t>
            </a:r>
          </a:p>
          <a:p>
            <a:r>
              <a:rPr lang="en-US" dirty="0" smtClean="0"/>
              <a:t>conceptual understanding of basic physics problems, </a:t>
            </a:r>
          </a:p>
          <a:p>
            <a:r>
              <a:rPr lang="en-US" dirty="0" smtClean="0"/>
              <a:t>experimental skills for school physic experiments,</a:t>
            </a:r>
          </a:p>
          <a:p>
            <a:r>
              <a:rPr lang="en-US" dirty="0" smtClean="0"/>
              <a:t>problem solving through the various methods and approaches,</a:t>
            </a:r>
          </a:p>
          <a:p>
            <a:r>
              <a:rPr lang="en-US" dirty="0" smtClean="0"/>
              <a:t>modern teaching methods (PEER Instruction, Interactive lecture demonstrations, Just in Time Teaching...)</a:t>
            </a:r>
            <a:r>
              <a:rPr lang="sk-SK" dirty="0" smtClean="0"/>
              <a:t>,</a:t>
            </a:r>
            <a:endParaRPr lang="en-US" dirty="0" smtClean="0"/>
          </a:p>
        </p:txBody>
      </p:sp>
      <p:pic>
        <p:nvPicPr>
          <p:cNvPr id="5" name="Obrázok 4" descr="03.jpg"/>
          <p:cNvPicPr>
            <a:picLocks noChangeAspect="1"/>
          </p:cNvPicPr>
          <p:nvPr/>
        </p:nvPicPr>
        <p:blipFill>
          <a:blip r:embed="rId2" cstate="print"/>
          <a:stretch>
            <a:fillRect/>
          </a:stretch>
        </p:blipFill>
        <p:spPr>
          <a:xfrm>
            <a:off x="4932040" y="4077072"/>
            <a:ext cx="3776266" cy="2282208"/>
          </a:xfrm>
          <a:prstGeom prst="rect">
            <a:avLst/>
          </a:prstGeom>
        </p:spPr>
      </p:pic>
      <p:pic>
        <p:nvPicPr>
          <p:cNvPr id="6" name="Obrázok 5" descr="23.jpg"/>
          <p:cNvPicPr>
            <a:picLocks noChangeAspect="1"/>
          </p:cNvPicPr>
          <p:nvPr/>
        </p:nvPicPr>
        <p:blipFill>
          <a:blip r:embed="rId3" cstate="print"/>
          <a:stretch>
            <a:fillRect/>
          </a:stretch>
        </p:blipFill>
        <p:spPr>
          <a:xfrm>
            <a:off x="467543" y="3933056"/>
            <a:ext cx="3701661" cy="2520280"/>
          </a:xfrm>
          <a:prstGeom prst="rect">
            <a:avLst/>
          </a:prstGeom>
        </p:spPr>
      </p:pic>
      <p:pic>
        <p:nvPicPr>
          <p:cNvPr id="11266" name="Picture 2" descr="Obr"/>
          <p:cNvPicPr>
            <a:picLocks noChangeAspect="1" noChangeArrowheads="1"/>
          </p:cNvPicPr>
          <p:nvPr/>
        </p:nvPicPr>
        <p:blipFill>
          <a:blip r:embed="rId4" cstate="print"/>
          <a:srcRect/>
          <a:stretch>
            <a:fillRect/>
          </a:stretch>
        </p:blipFill>
        <p:spPr bwMode="auto">
          <a:xfrm>
            <a:off x="5652120" y="116632"/>
            <a:ext cx="3332822" cy="189661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Pre-service teacher training</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r>
              <a:rPr lang="en-US" dirty="0" smtClean="0"/>
              <a:t>using of modern technologies in education </a:t>
            </a:r>
            <a:r>
              <a:rPr lang="sk-SK" dirty="0" smtClean="0"/>
              <a:t/>
            </a:r>
            <a:br>
              <a:rPr lang="sk-SK" dirty="0" smtClean="0"/>
            </a:br>
            <a:r>
              <a:rPr lang="en-US" dirty="0" smtClean="0"/>
              <a:t>(tablet, electronic whiteboard, voting system, )</a:t>
            </a:r>
          </a:p>
          <a:p>
            <a:r>
              <a:rPr lang="en-US" dirty="0" smtClean="0"/>
              <a:t>computer based measurement,</a:t>
            </a:r>
          </a:p>
          <a:p>
            <a:r>
              <a:rPr lang="en-US" dirty="0" smtClean="0"/>
              <a:t>Computer </a:t>
            </a:r>
            <a:r>
              <a:rPr lang="en-US" dirty="0" err="1" smtClean="0"/>
              <a:t>modelling</a:t>
            </a:r>
            <a:r>
              <a:rPr lang="en-US" dirty="0" smtClean="0"/>
              <a:t> and simulation, </a:t>
            </a:r>
          </a:p>
          <a:p>
            <a:r>
              <a:rPr lang="en-US" dirty="0" smtClean="0"/>
              <a:t>e-learning, LMS for distance education,</a:t>
            </a:r>
          </a:p>
          <a:p>
            <a:r>
              <a:rPr lang="en-US" dirty="0" smtClean="0"/>
              <a:t>gifted student competitions,</a:t>
            </a:r>
          </a:p>
          <a:p>
            <a:r>
              <a:rPr lang="en-US" dirty="0" smtClean="0"/>
              <a:t>informal education, </a:t>
            </a:r>
          </a:p>
          <a:p>
            <a:r>
              <a:rPr lang="en-US" dirty="0" smtClean="0"/>
              <a:t>...</a:t>
            </a:r>
          </a:p>
          <a:p>
            <a:endParaRPr lang="en-US" dirty="0"/>
          </a:p>
        </p:txBody>
      </p:sp>
      <p:pic>
        <p:nvPicPr>
          <p:cNvPr id="5" name="Obrázok 4" descr="5_2b_ejs_view.jpg"/>
          <p:cNvPicPr>
            <a:picLocks noChangeAspect="1"/>
          </p:cNvPicPr>
          <p:nvPr/>
        </p:nvPicPr>
        <p:blipFill>
          <a:blip r:embed="rId2" cstate="print"/>
          <a:stretch>
            <a:fillRect/>
          </a:stretch>
        </p:blipFill>
        <p:spPr>
          <a:xfrm>
            <a:off x="4932040" y="3429000"/>
            <a:ext cx="4039385" cy="3324624"/>
          </a:xfrm>
          <a:prstGeom prst="rect">
            <a:avLst/>
          </a:prstGeom>
        </p:spPr>
      </p:pic>
      <p:pic>
        <p:nvPicPr>
          <p:cNvPr id="6" name="Obrázok 5" descr="3_3_2_tablet_02.jpg"/>
          <p:cNvPicPr>
            <a:picLocks noChangeAspect="1"/>
          </p:cNvPicPr>
          <p:nvPr/>
        </p:nvPicPr>
        <p:blipFill>
          <a:blip r:embed="rId3" cstate="print"/>
          <a:stretch>
            <a:fillRect/>
          </a:stretch>
        </p:blipFill>
        <p:spPr>
          <a:xfrm>
            <a:off x="251520" y="4437112"/>
            <a:ext cx="3240359" cy="2148869"/>
          </a:xfrm>
          <a:prstGeom prst="rect">
            <a:avLst/>
          </a:prstGeom>
        </p:spPr>
      </p:pic>
      <p:pic>
        <p:nvPicPr>
          <p:cNvPr id="47106" name="Picture 2" descr="Obr"/>
          <p:cNvPicPr>
            <a:picLocks noChangeAspect="1" noChangeArrowheads="1"/>
          </p:cNvPicPr>
          <p:nvPr/>
        </p:nvPicPr>
        <p:blipFill>
          <a:blip r:embed="rId4" cstate="print"/>
          <a:srcRect/>
          <a:stretch>
            <a:fillRect/>
          </a:stretch>
        </p:blipFill>
        <p:spPr bwMode="auto">
          <a:xfrm>
            <a:off x="5734402" y="121408"/>
            <a:ext cx="3232274" cy="3160824"/>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Pre-service teacher training</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pPr>
              <a:buNone/>
            </a:pPr>
            <a:r>
              <a:rPr lang="en-US" sz="2400" dirty="0" smtClean="0"/>
              <a:t>Actual problems</a:t>
            </a:r>
            <a:r>
              <a:rPr lang="sk-SK" sz="2400" dirty="0" smtClean="0"/>
              <a:t>:</a:t>
            </a:r>
            <a:endParaRPr lang="en-US" sz="2400" dirty="0" smtClean="0"/>
          </a:p>
          <a:p>
            <a:r>
              <a:rPr lang="en-US" sz="2400" dirty="0" smtClean="0"/>
              <a:t>weak interest in teaching profession</a:t>
            </a:r>
            <a:r>
              <a:rPr lang="sk-SK" sz="2400" dirty="0" smtClean="0"/>
              <a:t>,</a:t>
            </a:r>
            <a:endParaRPr lang="en-US" sz="2400" dirty="0" smtClean="0"/>
          </a:p>
          <a:p>
            <a:r>
              <a:rPr lang="sk-SK" sz="2400" dirty="0" err="1" smtClean="0"/>
              <a:t>decreasing</a:t>
            </a:r>
            <a:r>
              <a:rPr lang="sk-SK" sz="2400" dirty="0" smtClean="0"/>
              <a:t> </a:t>
            </a:r>
            <a:r>
              <a:rPr lang="sk-SK" sz="2400" dirty="0" err="1" smtClean="0"/>
              <a:t>quality</a:t>
            </a:r>
            <a:r>
              <a:rPr lang="sk-SK" sz="2400" dirty="0" smtClean="0"/>
              <a:t> </a:t>
            </a:r>
            <a:r>
              <a:rPr lang="sk-SK" sz="2400" dirty="0" err="1" smtClean="0"/>
              <a:t>of</a:t>
            </a:r>
            <a:r>
              <a:rPr lang="sk-SK" sz="2400" dirty="0" smtClean="0"/>
              <a:t> </a:t>
            </a:r>
            <a:r>
              <a:rPr lang="sk-SK" sz="2400" dirty="0" err="1" smtClean="0"/>
              <a:t>students</a:t>
            </a:r>
            <a:r>
              <a:rPr lang="sk-SK" sz="2400" dirty="0" smtClean="0"/>
              <a:t>, </a:t>
            </a:r>
          </a:p>
          <a:p>
            <a:r>
              <a:rPr lang="en-US" sz="2400" dirty="0" smtClean="0"/>
              <a:t>too high average age of </a:t>
            </a:r>
            <a:r>
              <a:rPr lang="sk-SK" sz="2400" dirty="0" err="1" smtClean="0"/>
              <a:t>school</a:t>
            </a:r>
            <a:r>
              <a:rPr lang="sk-SK" sz="2400" dirty="0" smtClean="0"/>
              <a:t> </a:t>
            </a:r>
            <a:r>
              <a:rPr lang="en-US" sz="2400" dirty="0" smtClean="0"/>
              <a:t>teachers</a:t>
            </a:r>
            <a:r>
              <a:rPr lang="sk-SK" sz="2400" dirty="0" smtClean="0"/>
              <a:t>,</a:t>
            </a:r>
          </a:p>
          <a:p>
            <a:r>
              <a:rPr lang="sk-SK" sz="2400" dirty="0" err="1" smtClean="0"/>
              <a:t>lack</a:t>
            </a:r>
            <a:r>
              <a:rPr lang="sk-SK" sz="2400" dirty="0" smtClean="0"/>
              <a:t> </a:t>
            </a:r>
            <a:r>
              <a:rPr lang="sk-SK" sz="2400" dirty="0" err="1" smtClean="0"/>
              <a:t>of</a:t>
            </a:r>
            <a:r>
              <a:rPr lang="sk-SK" sz="2400" dirty="0" smtClean="0"/>
              <a:t> </a:t>
            </a:r>
            <a:r>
              <a:rPr lang="sk-SK" sz="2400" dirty="0" err="1" smtClean="0"/>
              <a:t>job</a:t>
            </a:r>
            <a:r>
              <a:rPr lang="sk-SK" sz="2400" dirty="0" smtClean="0"/>
              <a:t> </a:t>
            </a:r>
            <a:r>
              <a:rPr lang="sk-SK" sz="2400" dirty="0" err="1" smtClean="0"/>
              <a:t>vacancies</a:t>
            </a:r>
            <a:r>
              <a:rPr lang="sk-SK" sz="2400" dirty="0" smtClean="0"/>
              <a:t> </a:t>
            </a:r>
            <a:r>
              <a:rPr lang="sk-SK" sz="2400" dirty="0" err="1" smtClean="0"/>
              <a:t>for</a:t>
            </a:r>
            <a:r>
              <a:rPr lang="sk-SK" sz="2400" dirty="0" smtClean="0"/>
              <a:t> </a:t>
            </a:r>
            <a:r>
              <a:rPr lang="sk-SK" sz="2400" dirty="0" err="1" smtClean="0"/>
              <a:t>young</a:t>
            </a:r>
            <a:r>
              <a:rPr lang="sk-SK" sz="2400" dirty="0" smtClean="0"/>
              <a:t> </a:t>
            </a:r>
            <a:r>
              <a:rPr lang="sk-SK" sz="2400" dirty="0" err="1" smtClean="0"/>
              <a:t>teachers</a:t>
            </a:r>
            <a:r>
              <a:rPr lang="sk-SK" sz="2400" dirty="0" smtClean="0"/>
              <a:t>,</a:t>
            </a:r>
          </a:p>
          <a:p>
            <a:r>
              <a:rPr lang="en-US" sz="2400" dirty="0" smtClean="0"/>
              <a:t>high requirements on the teacher's work</a:t>
            </a:r>
            <a:r>
              <a:rPr lang="sk-SK" sz="2400" dirty="0" smtClean="0"/>
              <a:t>, </a:t>
            </a:r>
          </a:p>
          <a:p>
            <a:endParaRPr lang="en-US" sz="24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In-service </a:t>
            </a:r>
            <a:r>
              <a:rPr lang="sk-SK" sz="6000" dirty="0" smtClean="0">
                <a:solidFill>
                  <a:schemeClr val="tx1"/>
                </a:solidFill>
              </a:rPr>
              <a:t/>
            </a:r>
            <a:br>
              <a:rPr lang="sk-SK" sz="6000" dirty="0" smtClean="0">
                <a:solidFill>
                  <a:schemeClr val="tx1"/>
                </a:solidFill>
              </a:rPr>
            </a:br>
            <a:r>
              <a:rPr lang="en-US" sz="6000" dirty="0" smtClean="0">
                <a:solidFill>
                  <a:schemeClr val="tx1"/>
                </a:solidFill>
              </a:rPr>
              <a:t>teacher training</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In-service teacher training</a:t>
            </a:r>
            <a:endParaRPr lang="sk-SK" b="1" dirty="0"/>
          </a:p>
        </p:txBody>
      </p:sp>
      <p:sp>
        <p:nvSpPr>
          <p:cNvPr id="3" name="Zástupný symbol obsahu 2"/>
          <p:cNvSpPr>
            <a:spLocks noGrp="1"/>
          </p:cNvSpPr>
          <p:nvPr>
            <p:ph idx="1"/>
          </p:nvPr>
        </p:nvSpPr>
        <p:spPr>
          <a:xfrm>
            <a:off x="457200" y="1412776"/>
            <a:ext cx="8686800" cy="4389120"/>
          </a:xfrm>
        </p:spPr>
        <p:txBody>
          <a:bodyPr>
            <a:normAutofit/>
          </a:bodyPr>
          <a:lstStyle/>
          <a:p>
            <a:r>
              <a:rPr lang="en-US" sz="2400" dirty="0" smtClean="0"/>
              <a:t>National system for teacher personal development,</a:t>
            </a:r>
          </a:p>
          <a:p>
            <a:r>
              <a:rPr lang="en-US" sz="2400" dirty="0" smtClean="0"/>
              <a:t>Credit system for further teacher education</a:t>
            </a:r>
          </a:p>
          <a:p>
            <a:r>
              <a:rPr lang="en-US" sz="2400" dirty="0" smtClean="0"/>
              <a:t>Accreditation commission Ministry of Education </a:t>
            </a:r>
            <a:br>
              <a:rPr lang="en-US" sz="2400" dirty="0" smtClean="0"/>
            </a:br>
            <a:r>
              <a:rPr lang="en-US" sz="2400" dirty="0" smtClean="0"/>
              <a:t>for further education</a:t>
            </a:r>
          </a:p>
          <a:p>
            <a:r>
              <a:rPr lang="en-US" sz="2400" dirty="0" smtClean="0"/>
              <a:t>F2F and distance courses with help of e-learning, </a:t>
            </a:r>
          </a:p>
          <a:p>
            <a:r>
              <a:rPr lang="en-US" sz="2400" dirty="0" smtClean="0"/>
              <a:t>National project: </a:t>
            </a:r>
          </a:p>
          <a:p>
            <a:pPr lvl="1"/>
            <a:r>
              <a:rPr lang="en-US" dirty="0" smtClean="0"/>
              <a:t>Modernization of the education at primary and secondary schools </a:t>
            </a:r>
          </a:p>
        </p:txBody>
      </p:sp>
      <p:pic>
        <p:nvPicPr>
          <p:cNvPr id="9217" name="Obrázok 7" descr="mk_002.jpg"/>
          <p:cNvPicPr>
            <a:picLocks noChangeAspect="1" noChangeArrowheads="1"/>
          </p:cNvPicPr>
          <p:nvPr/>
        </p:nvPicPr>
        <p:blipFill>
          <a:blip r:embed="rId2" cstate="print"/>
          <a:srcRect/>
          <a:stretch>
            <a:fillRect/>
          </a:stretch>
        </p:blipFill>
        <p:spPr bwMode="auto">
          <a:xfrm>
            <a:off x="827584" y="4365104"/>
            <a:ext cx="2700338" cy="2392363"/>
          </a:xfrm>
          <a:prstGeom prst="rect">
            <a:avLst/>
          </a:prstGeom>
          <a:noFill/>
          <a:ln w="9525">
            <a:noFill/>
            <a:miter lim="800000"/>
            <a:headEnd/>
            <a:tailEnd/>
          </a:ln>
        </p:spPr>
      </p:pic>
      <p:pic>
        <p:nvPicPr>
          <p:cNvPr id="5" name="Obrázok 7"/>
          <p:cNvPicPr>
            <a:picLocks noChangeAspect="1" noChangeArrowheads="1"/>
          </p:cNvPicPr>
          <p:nvPr/>
        </p:nvPicPr>
        <p:blipFill>
          <a:blip r:embed="rId3" cstate="print"/>
          <a:srcRect/>
          <a:stretch>
            <a:fillRect/>
          </a:stretch>
        </p:blipFill>
        <p:spPr bwMode="auto">
          <a:xfrm>
            <a:off x="3707904" y="4365104"/>
            <a:ext cx="2915816" cy="2387492"/>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3290680"/>
            <a:ext cx="7772400" cy="1362456"/>
          </a:xfrm>
        </p:spPr>
        <p:txBody>
          <a:bodyPr/>
          <a:lstStyle/>
          <a:p>
            <a:pPr algn="ctr"/>
            <a:r>
              <a:rPr lang="en-US" sz="6000" dirty="0" smtClean="0">
                <a:solidFill>
                  <a:schemeClr val="tx1"/>
                </a:solidFill>
              </a:rPr>
              <a:t>Popularization </a:t>
            </a:r>
            <a:r>
              <a:rPr lang="sk-SK" sz="6000" dirty="0" smtClean="0">
                <a:solidFill>
                  <a:schemeClr val="tx1"/>
                </a:solidFill>
              </a:rPr>
              <a:t/>
            </a:r>
            <a:br>
              <a:rPr lang="sk-SK" sz="6000" dirty="0" smtClean="0">
                <a:solidFill>
                  <a:schemeClr val="tx1"/>
                </a:solidFill>
              </a:rPr>
            </a:br>
            <a:r>
              <a:rPr lang="en-US" sz="6000" dirty="0" smtClean="0">
                <a:solidFill>
                  <a:schemeClr val="tx1"/>
                </a:solidFill>
              </a:rPr>
              <a:t>of science (physics) </a:t>
            </a:r>
            <a:r>
              <a:rPr lang="sk-SK" sz="6000" dirty="0" smtClean="0">
                <a:solidFill>
                  <a:schemeClr val="tx1"/>
                </a:solidFill>
              </a:rPr>
              <a:t/>
            </a:r>
            <a:br>
              <a:rPr lang="sk-SK" sz="6000" dirty="0" smtClean="0">
                <a:solidFill>
                  <a:schemeClr val="tx1"/>
                </a:solidFill>
              </a:rPr>
            </a:br>
            <a:r>
              <a:rPr lang="en-US" sz="6000" dirty="0" smtClean="0">
                <a:solidFill>
                  <a:schemeClr val="tx1"/>
                </a:solidFill>
              </a:rPr>
              <a:t>in society</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Popularization of science (physics) in society</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r>
              <a:rPr lang="en-US" sz="2400" dirty="0" smtClean="0"/>
              <a:t>Science week</a:t>
            </a:r>
          </a:p>
          <a:p>
            <a:r>
              <a:rPr lang="en-US" sz="2400" dirty="0" smtClean="0"/>
              <a:t>Open door University</a:t>
            </a:r>
          </a:p>
          <a:p>
            <a:r>
              <a:rPr lang="en-US" sz="2400" dirty="0" smtClean="0"/>
              <a:t>Science seminars, science cafe, discussion forums, </a:t>
            </a:r>
          </a:p>
          <a:p>
            <a:r>
              <a:rPr lang="en-US" sz="2400" dirty="0" smtClean="0"/>
              <a:t>Research lab open for public</a:t>
            </a:r>
          </a:p>
          <a:p>
            <a:r>
              <a:rPr lang="en-US" sz="2400" dirty="0" smtClean="0"/>
              <a:t>Science show,</a:t>
            </a:r>
          </a:p>
          <a:p>
            <a:r>
              <a:rPr lang="en-US" sz="2400" dirty="0" smtClean="0"/>
              <a:t>Science toy,</a:t>
            </a:r>
          </a:p>
          <a:p>
            <a:r>
              <a:rPr lang="en-US" sz="2400" dirty="0" smtClean="0"/>
              <a:t>...</a:t>
            </a:r>
          </a:p>
          <a:p>
            <a:endParaRPr lang="en-US" sz="2400" dirty="0" smtClean="0"/>
          </a:p>
          <a:p>
            <a:endParaRPr lang="en-US" sz="2400" dirty="0"/>
          </a:p>
        </p:txBody>
      </p:sp>
      <p:pic>
        <p:nvPicPr>
          <p:cNvPr id="4" name="Obrázok 3" descr="noc.jpg"/>
          <p:cNvPicPr>
            <a:picLocks noChangeAspect="1"/>
          </p:cNvPicPr>
          <p:nvPr/>
        </p:nvPicPr>
        <p:blipFill>
          <a:blip r:embed="rId2" cstate="print"/>
          <a:stretch>
            <a:fillRect/>
          </a:stretch>
        </p:blipFill>
        <p:spPr>
          <a:xfrm>
            <a:off x="6084168" y="2928531"/>
            <a:ext cx="2448272" cy="3689489"/>
          </a:xfrm>
          <a:prstGeom prst="rect">
            <a:avLst/>
          </a:prstGeom>
        </p:spPr>
      </p:pic>
      <p:pic>
        <p:nvPicPr>
          <p:cNvPr id="5" name="Obrázok 4" descr="ved_hracka.jpg"/>
          <p:cNvPicPr>
            <a:picLocks noChangeAspect="1"/>
          </p:cNvPicPr>
          <p:nvPr/>
        </p:nvPicPr>
        <p:blipFill>
          <a:blip r:embed="rId3" cstate="print"/>
          <a:stretch>
            <a:fillRect/>
          </a:stretch>
        </p:blipFill>
        <p:spPr>
          <a:xfrm>
            <a:off x="1763688" y="4293096"/>
            <a:ext cx="4176464" cy="234155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457200" y="1556792"/>
            <a:ext cx="8229600" cy="5040560"/>
          </a:xfrm>
        </p:spPr>
        <p:txBody>
          <a:bodyPr>
            <a:noAutofit/>
          </a:bodyPr>
          <a:lstStyle/>
          <a:p>
            <a:pPr marL="0" indent="0">
              <a:buNone/>
            </a:pPr>
            <a:r>
              <a:rPr lang="en-US" sz="2400" b="1" dirty="0" smtClean="0"/>
              <a:t>Pre-school training and education</a:t>
            </a:r>
            <a:r>
              <a:rPr lang="en-US" sz="2400" dirty="0" smtClean="0"/>
              <a:t> </a:t>
            </a:r>
            <a:r>
              <a:rPr lang="sk-SK" sz="2400" dirty="0" smtClean="0"/>
              <a:t> (</a:t>
            </a:r>
            <a:r>
              <a:rPr lang="sk-SK" sz="2400" dirty="0" err="1" smtClean="0"/>
              <a:t>children</a:t>
            </a:r>
            <a:r>
              <a:rPr lang="sk-SK" sz="2400" dirty="0" smtClean="0"/>
              <a:t> </a:t>
            </a:r>
            <a:r>
              <a:rPr lang="sk-SK" sz="2400" dirty="0" err="1" smtClean="0"/>
              <a:t>aged</a:t>
            </a:r>
            <a:r>
              <a:rPr lang="sk-SK" sz="2400" dirty="0" smtClean="0"/>
              <a:t> 2 – 6 </a:t>
            </a:r>
            <a:r>
              <a:rPr lang="sk-SK" sz="2400" dirty="0" err="1" smtClean="0"/>
              <a:t>years</a:t>
            </a:r>
            <a:r>
              <a:rPr lang="sk-SK" sz="2400" dirty="0" smtClean="0"/>
              <a:t>)</a:t>
            </a:r>
          </a:p>
          <a:p>
            <a:pPr marL="273050" indent="-273050"/>
            <a:r>
              <a:rPr lang="en-US" sz="2400" dirty="0" smtClean="0"/>
              <a:t>Part of the pre-school training and education of children is preparation of the child for compulsory school attendance.</a:t>
            </a:r>
            <a:endParaRPr lang="sk-SK" sz="2400" dirty="0" smtClean="0"/>
          </a:p>
          <a:p>
            <a:pPr marL="0" indent="0">
              <a:buNone/>
            </a:pPr>
            <a:endParaRPr lang="sk-SK" sz="2400" b="1" dirty="0" smtClean="0"/>
          </a:p>
          <a:p>
            <a:pPr marL="0" indent="0">
              <a:buNone/>
            </a:pPr>
            <a:r>
              <a:rPr lang="en-US" sz="2400" b="1" dirty="0" smtClean="0"/>
              <a:t>Elementary training and education</a:t>
            </a:r>
            <a:r>
              <a:rPr lang="en-US" sz="2400" dirty="0" smtClean="0"/>
              <a:t> </a:t>
            </a:r>
            <a:r>
              <a:rPr lang="sk-SK" sz="2400" dirty="0" smtClean="0"/>
              <a:t>(</a:t>
            </a:r>
            <a:r>
              <a:rPr lang="sk-SK" sz="2400" dirty="0" err="1" smtClean="0"/>
              <a:t>children</a:t>
            </a:r>
            <a:r>
              <a:rPr lang="sk-SK" sz="2400" dirty="0" smtClean="0"/>
              <a:t> </a:t>
            </a:r>
            <a:r>
              <a:rPr lang="sk-SK" sz="2400" dirty="0" err="1" smtClean="0"/>
              <a:t>aged</a:t>
            </a:r>
            <a:r>
              <a:rPr lang="sk-SK" sz="2400" dirty="0" smtClean="0"/>
              <a:t> 7 – 15 </a:t>
            </a:r>
            <a:r>
              <a:rPr lang="sk-SK" sz="2400" dirty="0" err="1" smtClean="0"/>
              <a:t>years</a:t>
            </a:r>
            <a:r>
              <a:rPr lang="sk-SK" sz="2400" dirty="0" smtClean="0"/>
              <a:t>) </a:t>
            </a:r>
          </a:p>
          <a:p>
            <a:pPr marL="273050" indent="-273050"/>
            <a:r>
              <a:rPr lang="sk-SK" sz="2400" dirty="0" err="1" smtClean="0"/>
              <a:t>is</a:t>
            </a:r>
            <a:r>
              <a:rPr lang="sk-SK" sz="2400" dirty="0" smtClean="0"/>
              <a:t> </a:t>
            </a:r>
            <a:r>
              <a:rPr lang="en-US" sz="2400" dirty="0" smtClean="0"/>
              <a:t>based on scientific knowledge in accordance with principles of patriotism, humanity and democracy</a:t>
            </a:r>
            <a:r>
              <a:rPr lang="sk-SK" sz="2400" dirty="0" smtClean="0"/>
              <a:t>,</a:t>
            </a:r>
          </a:p>
          <a:p>
            <a:pPr marL="273050" indent="-273050"/>
            <a:r>
              <a:rPr lang="en-US" sz="2400" dirty="0" smtClean="0"/>
              <a:t>provides moral, aesthetic, working, health, physical, traffic and ecology education</a:t>
            </a:r>
            <a:r>
              <a:rPr lang="sk-SK" sz="2400" dirty="0" smtClean="0"/>
              <a:t>, </a:t>
            </a:r>
          </a:p>
          <a:p>
            <a:pPr marL="273050" indent="-273050"/>
            <a:r>
              <a:rPr lang="en-US" sz="2400" dirty="0" smtClean="0"/>
              <a:t>enables religious education and sport preparation</a:t>
            </a:r>
            <a:r>
              <a:rPr lang="sk-SK" sz="2400" dirty="0" smtClean="0"/>
              <a:t>.</a:t>
            </a:r>
            <a:r>
              <a:rPr lang="en-US" sz="2400" dirty="0" smtClean="0"/>
              <a:t> </a:t>
            </a:r>
            <a:endParaRPr lang="sk-SK" sz="2400" dirty="0" smtClean="0"/>
          </a:p>
          <a:p>
            <a:pPr marL="273050" indent="-273050">
              <a:buNone/>
            </a:pPr>
            <a:r>
              <a:rPr lang="en-US" sz="2400" dirty="0" smtClean="0"/>
              <a:t/>
            </a:r>
            <a:br>
              <a:rPr lang="en-US" sz="2400" dirty="0" smtClean="0"/>
            </a:br>
            <a:r>
              <a:rPr lang="en-US" sz="2400" dirty="0" smtClean="0"/>
              <a:t/>
            </a:r>
            <a:br>
              <a:rPr lang="en-US" sz="2400" dirty="0" smtClean="0"/>
            </a:br>
            <a:endParaRPr lang="sk-SK"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What we are doing </a:t>
            </a:r>
            <a:r>
              <a:rPr lang="sk-SK" sz="6000" dirty="0" smtClean="0">
                <a:solidFill>
                  <a:schemeClr val="tx1"/>
                </a:solidFill>
              </a:rPr>
              <a:t/>
            </a:r>
            <a:br>
              <a:rPr lang="sk-SK" sz="6000" dirty="0" smtClean="0">
                <a:solidFill>
                  <a:schemeClr val="tx1"/>
                </a:solidFill>
              </a:rPr>
            </a:br>
            <a:r>
              <a:rPr lang="en-US" sz="6000" dirty="0" smtClean="0">
                <a:solidFill>
                  <a:schemeClr val="tx1"/>
                </a:solidFill>
              </a:rPr>
              <a:t>for gifted children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What we are doing for gifted children</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r>
              <a:rPr lang="en-US" sz="2400" dirty="0" smtClean="0"/>
              <a:t>Physics Olympiad (52nd year of the competition)</a:t>
            </a:r>
          </a:p>
          <a:p>
            <a:r>
              <a:rPr lang="en-US" sz="2400" dirty="0" smtClean="0"/>
              <a:t>Young Scientists Tournament </a:t>
            </a:r>
            <a:endParaRPr lang="sk-SK" sz="2400" dirty="0" smtClean="0"/>
          </a:p>
          <a:p>
            <a:r>
              <a:rPr lang="sk-SK" sz="2400" dirty="0" err="1" smtClean="0"/>
              <a:t>Secondary</a:t>
            </a:r>
            <a:r>
              <a:rPr lang="sk-SK" sz="2400" dirty="0" smtClean="0"/>
              <a:t> </a:t>
            </a:r>
            <a:r>
              <a:rPr lang="sk-SK" sz="2400" dirty="0" err="1" smtClean="0"/>
              <a:t>school</a:t>
            </a:r>
            <a:r>
              <a:rPr lang="sk-SK" sz="2400" dirty="0" smtClean="0"/>
              <a:t> </a:t>
            </a:r>
            <a:r>
              <a:rPr lang="sk-SK" sz="2400" dirty="0" err="1" smtClean="0"/>
              <a:t>professional</a:t>
            </a:r>
            <a:r>
              <a:rPr lang="sk-SK" sz="2400" dirty="0" smtClean="0"/>
              <a:t> </a:t>
            </a:r>
            <a:r>
              <a:rPr lang="sk-SK" sz="2400" dirty="0" err="1" smtClean="0"/>
              <a:t>activity</a:t>
            </a:r>
            <a:endParaRPr lang="en-US" sz="2400" dirty="0" smtClean="0"/>
          </a:p>
          <a:p>
            <a:r>
              <a:rPr lang="en-US" sz="2400" dirty="0" smtClean="0"/>
              <a:t>Distance courses for gifted students in problem solving</a:t>
            </a:r>
            <a:endParaRPr lang="sk-SK" sz="2400" dirty="0" smtClean="0"/>
          </a:p>
          <a:p>
            <a:r>
              <a:rPr lang="sk-SK" sz="2400" dirty="0" err="1" smtClean="0"/>
              <a:t>Summer</a:t>
            </a:r>
            <a:r>
              <a:rPr lang="sk-SK" sz="2400" dirty="0" smtClean="0"/>
              <a:t> </a:t>
            </a:r>
            <a:r>
              <a:rPr lang="sk-SK" sz="2400" dirty="0" err="1" smtClean="0"/>
              <a:t>camps</a:t>
            </a:r>
            <a:r>
              <a:rPr lang="sk-SK" sz="2400" dirty="0" smtClean="0"/>
              <a:t> and </a:t>
            </a:r>
            <a:r>
              <a:rPr lang="sk-SK" sz="2400" dirty="0" err="1" smtClean="0"/>
              <a:t>schools</a:t>
            </a:r>
            <a:r>
              <a:rPr lang="sk-SK" sz="2400" dirty="0" smtClean="0"/>
              <a:t>, </a:t>
            </a:r>
          </a:p>
        </p:txBody>
      </p:sp>
      <p:pic>
        <p:nvPicPr>
          <p:cNvPr id="5121" name="Picture 1" descr="ziaci v PPPL1a"/>
          <p:cNvPicPr>
            <a:picLocks noChangeAspect="1" noChangeArrowheads="1"/>
          </p:cNvPicPr>
          <p:nvPr/>
        </p:nvPicPr>
        <p:blipFill>
          <a:blip r:embed="rId2" cstate="print"/>
          <a:srcRect/>
          <a:stretch>
            <a:fillRect/>
          </a:stretch>
        </p:blipFill>
        <p:spPr bwMode="auto">
          <a:xfrm>
            <a:off x="4776155" y="3429000"/>
            <a:ext cx="4074703" cy="3096344"/>
          </a:xfrm>
          <a:prstGeom prst="rect">
            <a:avLst/>
          </a:prstGeom>
          <a:noFill/>
          <a:ln w="9525">
            <a:noFill/>
            <a:miter lim="800000"/>
            <a:headEnd/>
            <a:tailEnd/>
          </a:ln>
        </p:spPr>
      </p:pic>
      <p:pic>
        <p:nvPicPr>
          <p:cNvPr id="5122" name="Picture 2" descr="MDT_tretie stretnutie004"/>
          <p:cNvPicPr>
            <a:picLocks noChangeAspect="1" noChangeArrowheads="1"/>
          </p:cNvPicPr>
          <p:nvPr/>
        </p:nvPicPr>
        <p:blipFill>
          <a:blip r:embed="rId3" cstate="print"/>
          <a:srcRect/>
          <a:stretch>
            <a:fillRect/>
          </a:stretch>
        </p:blipFill>
        <p:spPr bwMode="auto">
          <a:xfrm>
            <a:off x="355766" y="4149080"/>
            <a:ext cx="4216234" cy="2376264"/>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420888"/>
            <a:ext cx="7772400" cy="1362456"/>
          </a:xfrm>
        </p:spPr>
        <p:txBody>
          <a:bodyPr/>
          <a:lstStyle/>
          <a:p>
            <a:pPr algn="ctr"/>
            <a:r>
              <a:rPr lang="en-US" sz="6000" dirty="0" smtClean="0">
                <a:solidFill>
                  <a:schemeClr val="tx1"/>
                </a:solidFill>
              </a:rPr>
              <a:t>International cooperation</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sk-SK" b="1" dirty="0" err="1" smtClean="0"/>
              <a:t>International</a:t>
            </a:r>
            <a:r>
              <a:rPr lang="sk-SK" b="1" dirty="0" smtClean="0"/>
              <a:t> </a:t>
            </a:r>
            <a:r>
              <a:rPr lang="sk-SK" b="1" dirty="0" err="1" smtClean="0"/>
              <a:t>cooperation</a:t>
            </a:r>
            <a:endParaRPr lang="sk-SK" b="1" dirty="0"/>
          </a:p>
        </p:txBody>
      </p:sp>
      <p:sp>
        <p:nvSpPr>
          <p:cNvPr id="3" name="Zástupný symbol obsahu 2"/>
          <p:cNvSpPr>
            <a:spLocks noGrp="1"/>
          </p:cNvSpPr>
          <p:nvPr>
            <p:ph idx="1"/>
          </p:nvPr>
        </p:nvSpPr>
        <p:spPr>
          <a:xfrm>
            <a:off x="457200" y="1556792"/>
            <a:ext cx="8229600" cy="4389120"/>
          </a:xfrm>
        </p:spPr>
        <p:txBody>
          <a:bodyPr>
            <a:normAutofit/>
          </a:bodyPr>
          <a:lstStyle/>
          <a:p>
            <a:r>
              <a:rPr lang="sk-SK" sz="2400" dirty="0" smtClean="0"/>
              <a:t>FP 7 </a:t>
            </a:r>
            <a:r>
              <a:rPr lang="sk-SK" sz="2400" dirty="0" err="1" smtClean="0"/>
              <a:t>projects</a:t>
            </a:r>
            <a:r>
              <a:rPr lang="sk-SK" sz="2400" dirty="0" smtClean="0"/>
              <a:t> </a:t>
            </a:r>
            <a:r>
              <a:rPr lang="sk-SK" sz="2400" dirty="0" err="1" smtClean="0"/>
              <a:t>oriented</a:t>
            </a:r>
            <a:r>
              <a:rPr lang="sk-SK" sz="2400" dirty="0" smtClean="0"/>
              <a:t> on </a:t>
            </a:r>
            <a:r>
              <a:rPr lang="sk-SK" sz="2400" dirty="0" err="1" smtClean="0"/>
              <a:t>Inquiry</a:t>
            </a:r>
            <a:r>
              <a:rPr lang="sk-SK" sz="2400" dirty="0" smtClean="0"/>
              <a:t> </a:t>
            </a:r>
            <a:r>
              <a:rPr lang="sk-SK" sz="2400" dirty="0" err="1" smtClean="0"/>
              <a:t>based</a:t>
            </a:r>
            <a:r>
              <a:rPr lang="sk-SK" sz="2400" dirty="0" smtClean="0"/>
              <a:t> </a:t>
            </a:r>
            <a:r>
              <a:rPr lang="sk-SK" sz="2400" dirty="0" err="1" smtClean="0"/>
              <a:t>science</a:t>
            </a:r>
            <a:r>
              <a:rPr lang="sk-SK" sz="2400" dirty="0" smtClean="0"/>
              <a:t> </a:t>
            </a:r>
            <a:r>
              <a:rPr lang="sk-SK" sz="2400" dirty="0" err="1" smtClean="0"/>
              <a:t>education</a:t>
            </a:r>
            <a:r>
              <a:rPr lang="sk-SK" sz="2400" dirty="0" smtClean="0"/>
              <a:t> (IBSE </a:t>
            </a:r>
            <a:r>
              <a:rPr lang="sk-SK" sz="2400" dirty="0" err="1" smtClean="0"/>
              <a:t>methods</a:t>
            </a:r>
            <a:r>
              <a:rPr lang="sk-SK" sz="2400" dirty="0" smtClean="0"/>
              <a:t>, pre- </a:t>
            </a:r>
            <a:r>
              <a:rPr lang="sk-SK" sz="2400" dirty="0" err="1" smtClean="0"/>
              <a:t>service</a:t>
            </a:r>
            <a:r>
              <a:rPr lang="sk-SK" sz="2400" dirty="0" smtClean="0"/>
              <a:t> and in- </a:t>
            </a:r>
            <a:r>
              <a:rPr lang="sk-SK" sz="2400" dirty="0" err="1" smtClean="0"/>
              <a:t>service</a:t>
            </a:r>
            <a:r>
              <a:rPr lang="sk-SK" sz="2400" dirty="0" smtClean="0"/>
              <a:t> </a:t>
            </a:r>
            <a:r>
              <a:rPr lang="sk-SK" sz="2400" dirty="0" err="1" smtClean="0"/>
              <a:t>teacher</a:t>
            </a:r>
            <a:r>
              <a:rPr lang="sk-SK" sz="2400" dirty="0" smtClean="0"/>
              <a:t> </a:t>
            </a:r>
            <a:r>
              <a:rPr lang="sk-SK" sz="2400" dirty="0" err="1" smtClean="0"/>
              <a:t>training</a:t>
            </a:r>
            <a:r>
              <a:rPr lang="sk-SK" sz="2400" dirty="0" smtClean="0"/>
              <a:t>):</a:t>
            </a:r>
          </a:p>
          <a:p>
            <a:pPr lvl="1"/>
            <a:r>
              <a:rPr lang="sk-SK" sz="2400" b="1" dirty="0" smtClean="0"/>
              <a:t>ESTABLISH</a:t>
            </a:r>
            <a:r>
              <a:rPr lang="sk-SK" sz="2400" dirty="0" smtClean="0"/>
              <a:t>: </a:t>
            </a:r>
            <a:r>
              <a:rPr lang="sk-SK" sz="2400" b="1" dirty="0" err="1" smtClean="0"/>
              <a:t>E</a:t>
            </a:r>
            <a:r>
              <a:rPr lang="sk-SK" sz="2400" dirty="0" err="1" smtClean="0"/>
              <a:t>uropean</a:t>
            </a:r>
            <a:r>
              <a:rPr lang="sk-SK" sz="2400" dirty="0" smtClean="0"/>
              <a:t> </a:t>
            </a:r>
            <a:r>
              <a:rPr lang="sk-SK" sz="2400" b="1" dirty="0" err="1" smtClean="0"/>
              <a:t>S</a:t>
            </a:r>
            <a:r>
              <a:rPr lang="sk-SK" sz="2400" dirty="0" err="1" smtClean="0"/>
              <a:t>cience</a:t>
            </a:r>
            <a:r>
              <a:rPr lang="sk-SK" sz="2400" dirty="0" smtClean="0"/>
              <a:t> And </a:t>
            </a:r>
            <a:r>
              <a:rPr lang="sk-SK" sz="2400" b="1" dirty="0" err="1" smtClean="0"/>
              <a:t>T</a:t>
            </a:r>
            <a:r>
              <a:rPr lang="sk-SK" sz="2400" dirty="0" err="1" smtClean="0"/>
              <a:t>echnology</a:t>
            </a:r>
            <a:r>
              <a:rPr lang="sk-SK" sz="2400" dirty="0" smtClean="0"/>
              <a:t> in </a:t>
            </a:r>
            <a:r>
              <a:rPr lang="sk-SK" sz="2400" b="1" dirty="0" err="1" smtClean="0"/>
              <a:t>A</a:t>
            </a:r>
            <a:r>
              <a:rPr lang="sk-SK" sz="2400" dirty="0" err="1" smtClean="0"/>
              <a:t>ction</a:t>
            </a:r>
            <a:r>
              <a:rPr lang="sk-SK" sz="2400" dirty="0" smtClean="0"/>
              <a:t> </a:t>
            </a:r>
            <a:r>
              <a:rPr lang="sk-SK" sz="2400" b="1" dirty="0" err="1" smtClean="0"/>
              <a:t>B</a:t>
            </a:r>
            <a:r>
              <a:rPr lang="sk-SK" sz="2400" dirty="0" err="1" smtClean="0"/>
              <a:t>uilding</a:t>
            </a:r>
            <a:r>
              <a:rPr lang="sk-SK" sz="2400" dirty="0" smtClean="0"/>
              <a:t> </a:t>
            </a:r>
            <a:r>
              <a:rPr lang="sk-SK" sz="2400" b="1" dirty="0" err="1" smtClean="0"/>
              <a:t>L</a:t>
            </a:r>
            <a:r>
              <a:rPr lang="sk-SK" sz="2400" dirty="0" err="1" smtClean="0"/>
              <a:t>inks</a:t>
            </a:r>
            <a:r>
              <a:rPr lang="sk-SK" sz="2400" dirty="0" smtClean="0"/>
              <a:t> </a:t>
            </a:r>
            <a:r>
              <a:rPr lang="sk-SK" sz="2400" dirty="0" err="1" smtClean="0"/>
              <a:t>with</a:t>
            </a:r>
            <a:r>
              <a:rPr lang="sk-SK" sz="2400" dirty="0" smtClean="0"/>
              <a:t> </a:t>
            </a:r>
            <a:r>
              <a:rPr lang="sk-SK" sz="2400" b="1" dirty="0" err="1" smtClean="0"/>
              <a:t>I</a:t>
            </a:r>
            <a:r>
              <a:rPr lang="sk-SK" sz="2400" dirty="0" err="1" smtClean="0"/>
              <a:t>ndustry</a:t>
            </a:r>
            <a:r>
              <a:rPr lang="sk-SK" sz="2400" dirty="0" smtClean="0"/>
              <a:t>, </a:t>
            </a:r>
            <a:r>
              <a:rPr lang="sk-SK" sz="2400" b="1" dirty="0" err="1" smtClean="0"/>
              <a:t>S</a:t>
            </a:r>
            <a:r>
              <a:rPr lang="sk-SK" sz="2400" dirty="0" err="1" smtClean="0"/>
              <a:t>chools</a:t>
            </a:r>
            <a:r>
              <a:rPr lang="sk-SK" sz="2400" dirty="0" smtClean="0"/>
              <a:t> and </a:t>
            </a:r>
            <a:r>
              <a:rPr lang="sk-SK" sz="2400" b="1" dirty="0" err="1" smtClean="0"/>
              <a:t>H</a:t>
            </a:r>
            <a:r>
              <a:rPr lang="sk-SK" sz="2400" dirty="0" err="1" smtClean="0"/>
              <a:t>ome</a:t>
            </a:r>
            <a:endParaRPr lang="sk-SK" sz="2400" dirty="0" smtClean="0"/>
          </a:p>
          <a:p>
            <a:pPr lvl="1"/>
            <a:r>
              <a:rPr lang="sk-SK" sz="2400" b="1" dirty="0" smtClean="0"/>
              <a:t>PRIMAS</a:t>
            </a:r>
            <a:r>
              <a:rPr lang="sk-SK" sz="2400" dirty="0" smtClean="0"/>
              <a:t>: </a:t>
            </a:r>
            <a:r>
              <a:rPr lang="en-US" sz="2400" b="1" dirty="0" smtClean="0"/>
              <a:t>Pr</a:t>
            </a:r>
            <a:r>
              <a:rPr lang="en-US" sz="2400" dirty="0" smtClean="0"/>
              <a:t>omoting </a:t>
            </a:r>
            <a:r>
              <a:rPr lang="en-US" sz="2400" b="1" dirty="0" smtClean="0"/>
              <a:t>I</a:t>
            </a:r>
            <a:r>
              <a:rPr lang="en-US" sz="2400" dirty="0" smtClean="0"/>
              <a:t>nquiry in </a:t>
            </a:r>
            <a:r>
              <a:rPr lang="en-US" sz="2400" b="1" dirty="0" smtClean="0"/>
              <a:t>Math</a:t>
            </a:r>
            <a:r>
              <a:rPr lang="en-US" sz="2400" dirty="0" smtClean="0"/>
              <a:t>ematics and </a:t>
            </a:r>
            <a:r>
              <a:rPr lang="en-US" sz="2400" b="1" dirty="0" smtClean="0"/>
              <a:t>S</a:t>
            </a:r>
            <a:r>
              <a:rPr lang="en-US" sz="2400" dirty="0" smtClean="0"/>
              <a:t>cience education across Europe</a:t>
            </a:r>
            <a:endParaRPr lang="sk-SK" sz="2400" dirty="0" smtClean="0"/>
          </a:p>
          <a:p>
            <a:pPr lvl="1"/>
            <a:r>
              <a:rPr lang="sk-SK" sz="2400" b="1" dirty="0" smtClean="0"/>
              <a:t>ASPIRE</a:t>
            </a:r>
            <a:r>
              <a:rPr lang="sk-SK" sz="2400" dirty="0" smtClean="0"/>
              <a:t>: </a:t>
            </a:r>
            <a:r>
              <a:rPr lang="de-DE" sz="2400" b="1" dirty="0" err="1" smtClean="0"/>
              <a:t>A</a:t>
            </a:r>
            <a:r>
              <a:rPr lang="de-DE" sz="2400" dirty="0" err="1" smtClean="0"/>
              <a:t>ssessment</a:t>
            </a:r>
            <a:r>
              <a:rPr lang="de-DE" sz="2400" dirty="0" smtClean="0"/>
              <a:t> </a:t>
            </a:r>
            <a:r>
              <a:rPr lang="sk-SK" sz="2400" b="1" dirty="0" smtClean="0"/>
              <a:t>S</a:t>
            </a:r>
            <a:r>
              <a:rPr lang="de-DE" sz="2400" dirty="0" err="1" smtClean="0"/>
              <a:t>trategy</a:t>
            </a:r>
            <a:r>
              <a:rPr lang="de-DE" sz="2400" dirty="0" smtClean="0"/>
              <a:t> </a:t>
            </a:r>
            <a:r>
              <a:rPr lang="sk-SK" sz="2400" b="1" dirty="0" smtClean="0"/>
              <a:t>P</a:t>
            </a:r>
            <a:r>
              <a:rPr lang="de-DE" sz="2400" dirty="0" err="1" smtClean="0"/>
              <a:t>rogrammes</a:t>
            </a:r>
            <a:r>
              <a:rPr lang="de-DE" sz="2400" dirty="0" smtClean="0"/>
              <a:t> </a:t>
            </a:r>
            <a:r>
              <a:rPr lang="sk-SK" sz="2400" b="1" dirty="0" smtClean="0"/>
              <a:t>I</a:t>
            </a:r>
            <a:r>
              <a:rPr lang="de-DE" sz="2400" dirty="0" smtClean="0"/>
              <a:t>n </a:t>
            </a:r>
            <a:r>
              <a:rPr lang="sk-SK" sz="2400" b="1" dirty="0" smtClean="0"/>
              <a:t>R</a:t>
            </a:r>
            <a:r>
              <a:rPr lang="de-DE" sz="2400" dirty="0" err="1" smtClean="0"/>
              <a:t>enovating</a:t>
            </a:r>
            <a:r>
              <a:rPr lang="de-DE" sz="2400" dirty="0" smtClean="0"/>
              <a:t> </a:t>
            </a:r>
            <a:r>
              <a:rPr lang="sk-SK" sz="2400" b="1" dirty="0" smtClean="0"/>
              <a:t>E</a:t>
            </a:r>
            <a:r>
              <a:rPr lang="de-DE" sz="2400" dirty="0" err="1" smtClean="0"/>
              <a:t>ducation</a:t>
            </a:r>
            <a:endParaRPr lang="sk-SK" sz="2400" dirty="0" smtClean="0"/>
          </a:p>
          <a:p>
            <a:pPr lvl="1"/>
            <a:endParaRPr lang="sk-SK" sz="2400" dirty="0" smtClean="0"/>
          </a:p>
          <a:p>
            <a:endParaRPr lang="sk-SK" sz="2400" dirty="0"/>
          </a:p>
        </p:txBody>
      </p:sp>
      <p:pic>
        <p:nvPicPr>
          <p:cNvPr id="4" name="Picture 2" descr="Establish Logo"/>
          <p:cNvPicPr/>
          <p:nvPr/>
        </p:nvPicPr>
        <p:blipFill>
          <a:blip r:embed="rId2" cstate="print"/>
          <a:srcRect r="-6905" b="13054"/>
          <a:stretch>
            <a:fillRect/>
          </a:stretch>
        </p:blipFill>
        <p:spPr bwMode="auto">
          <a:xfrm>
            <a:off x="5148064" y="4509120"/>
            <a:ext cx="2615158" cy="2026518"/>
          </a:xfrm>
          <a:prstGeom prst="rect">
            <a:avLst/>
          </a:prstGeom>
          <a:noFill/>
          <a:ln w="9525">
            <a:noFill/>
            <a:miter lim="800000"/>
            <a:headEnd/>
            <a:tailEnd/>
          </a:ln>
        </p:spPr>
      </p:pic>
      <p:pic>
        <p:nvPicPr>
          <p:cNvPr id="6" name="Obrázok 5" descr="primas.jpg"/>
          <p:cNvPicPr>
            <a:picLocks noChangeAspect="1"/>
          </p:cNvPicPr>
          <p:nvPr/>
        </p:nvPicPr>
        <p:blipFill>
          <a:blip r:embed="rId3" cstate="print"/>
          <a:stretch>
            <a:fillRect/>
          </a:stretch>
        </p:blipFill>
        <p:spPr>
          <a:xfrm>
            <a:off x="1259632" y="4941168"/>
            <a:ext cx="3152775" cy="143827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4800" dirty="0" err="1" smtClean="0">
                <a:solidFill>
                  <a:schemeClr val="tx1"/>
                </a:solidFill>
              </a:rPr>
              <a:t>Thank</a:t>
            </a:r>
            <a:r>
              <a:rPr lang="sk-SK" sz="4800" dirty="0" smtClean="0">
                <a:solidFill>
                  <a:schemeClr val="tx1"/>
                </a:solidFill>
              </a:rPr>
              <a:t> </a:t>
            </a:r>
            <a:r>
              <a:rPr lang="sk-SK" sz="4800" dirty="0" err="1" smtClean="0">
                <a:solidFill>
                  <a:schemeClr val="tx1"/>
                </a:solidFill>
              </a:rPr>
              <a:t>you</a:t>
            </a:r>
            <a:r>
              <a:rPr lang="sk-SK" sz="4800" dirty="0" smtClean="0">
                <a:solidFill>
                  <a:schemeClr val="tx1"/>
                </a:solidFill>
              </a:rPr>
              <a:t> </a:t>
            </a:r>
            <a:r>
              <a:rPr lang="sk-SK" sz="4800" dirty="0" err="1" smtClean="0">
                <a:solidFill>
                  <a:schemeClr val="tx1"/>
                </a:solidFill>
              </a:rPr>
              <a:t>for</a:t>
            </a:r>
            <a:r>
              <a:rPr lang="sk-SK" sz="4800" dirty="0" smtClean="0">
                <a:solidFill>
                  <a:schemeClr val="tx1"/>
                </a:solidFill>
              </a:rPr>
              <a:t> </a:t>
            </a:r>
            <a:r>
              <a:rPr lang="sk-SK" sz="4800" dirty="0" err="1" smtClean="0">
                <a:solidFill>
                  <a:schemeClr val="tx1"/>
                </a:solidFill>
              </a:rPr>
              <a:t>your</a:t>
            </a:r>
            <a:r>
              <a:rPr lang="sk-SK" sz="4800" dirty="0" smtClean="0">
                <a:solidFill>
                  <a:schemeClr val="tx1"/>
                </a:solidFill>
              </a:rPr>
              <a:t> </a:t>
            </a:r>
            <a:r>
              <a:rPr lang="sk-SK" sz="4800" dirty="0" err="1" smtClean="0">
                <a:solidFill>
                  <a:schemeClr val="tx1"/>
                </a:solidFill>
              </a:rPr>
              <a:t>attention</a:t>
            </a:r>
            <a:endParaRPr lang="sk-SK" sz="4800" dirty="0">
              <a:solidFill>
                <a:schemeClr val="tx1"/>
              </a:solidFill>
            </a:endParaRPr>
          </a:p>
        </p:txBody>
      </p:sp>
      <p:sp>
        <p:nvSpPr>
          <p:cNvPr id="3" name="Zástupný symbol textu 2"/>
          <p:cNvSpPr>
            <a:spLocks noGrp="1"/>
          </p:cNvSpPr>
          <p:nvPr>
            <p:ph type="body" idx="1"/>
          </p:nvPr>
        </p:nvSpPr>
        <p:spPr>
          <a:xfrm>
            <a:off x="685800" y="3212976"/>
            <a:ext cx="7772400" cy="1509712"/>
          </a:xfrm>
        </p:spPr>
        <p:txBody>
          <a:bodyPr>
            <a:noAutofit/>
          </a:bodyPr>
          <a:lstStyle/>
          <a:p>
            <a:pPr algn="ctr"/>
            <a:r>
              <a:rPr lang="en-US" sz="2400" dirty="0" err="1" smtClean="0">
                <a:latin typeface="+mj-lt"/>
              </a:rPr>
              <a:t>Marián</a:t>
            </a:r>
            <a:r>
              <a:rPr lang="en-US" sz="2400" dirty="0" smtClean="0">
                <a:latin typeface="+mj-lt"/>
              </a:rPr>
              <a:t> Kireš</a:t>
            </a:r>
          </a:p>
          <a:p>
            <a:pPr algn="ctr"/>
            <a:r>
              <a:rPr lang="en-US" sz="1800" dirty="0" smtClean="0">
                <a:latin typeface="+mj-lt"/>
              </a:rPr>
              <a:t>Institute of  Physics</a:t>
            </a:r>
          </a:p>
          <a:p>
            <a:pPr algn="ctr"/>
            <a:r>
              <a:rPr lang="en-US" sz="1800" dirty="0" smtClean="0">
                <a:latin typeface="+mj-lt"/>
              </a:rPr>
              <a:t>Faculty of Science</a:t>
            </a:r>
          </a:p>
          <a:p>
            <a:pPr algn="ctr"/>
            <a:r>
              <a:rPr lang="en-US" sz="1800" dirty="0" smtClean="0">
                <a:latin typeface="+mj-lt"/>
              </a:rPr>
              <a:t>P. J. </a:t>
            </a:r>
            <a:r>
              <a:rPr lang="en-US" sz="1800" dirty="0" err="1" smtClean="0">
                <a:latin typeface="+mj-lt"/>
              </a:rPr>
              <a:t>Šafárik</a:t>
            </a:r>
            <a:r>
              <a:rPr lang="en-US" sz="1800" dirty="0" smtClean="0">
                <a:latin typeface="+mj-lt"/>
              </a:rPr>
              <a:t> University in </a:t>
            </a:r>
            <a:r>
              <a:rPr lang="en-US" sz="1800" dirty="0" err="1" smtClean="0">
                <a:latin typeface="+mj-lt"/>
              </a:rPr>
              <a:t>Košice</a:t>
            </a:r>
            <a:endParaRPr lang="en-US" sz="1800" dirty="0" smtClean="0">
              <a:latin typeface="+mj-lt"/>
            </a:endParaRPr>
          </a:p>
          <a:p>
            <a:pPr algn="ctr"/>
            <a:r>
              <a:rPr lang="en-US" sz="1800" dirty="0" smtClean="0">
                <a:latin typeface="+mj-lt"/>
              </a:rPr>
              <a:t>Slovakia</a:t>
            </a:r>
          </a:p>
          <a:p>
            <a:pPr algn="ctr"/>
            <a:endParaRPr lang="en-US" sz="1800" dirty="0" smtClean="0">
              <a:latin typeface="+mj-lt"/>
            </a:endParaRPr>
          </a:p>
          <a:p>
            <a:pPr algn="ctr"/>
            <a:r>
              <a:rPr lang="sk-SK" sz="1800" dirty="0" smtClean="0">
                <a:latin typeface="+mj-lt"/>
              </a:rPr>
              <a:t>m</a:t>
            </a:r>
            <a:r>
              <a:rPr lang="en-US" sz="1800" dirty="0" smtClean="0">
                <a:latin typeface="+mj-lt"/>
              </a:rPr>
              <a:t>arian.kires@upjs.sk</a:t>
            </a:r>
            <a:endParaRPr lang="en-US" sz="1800" dirty="0">
              <a:latin typeface="+mj-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251520" y="1556792"/>
            <a:ext cx="8892480" cy="4389120"/>
          </a:xfrm>
        </p:spPr>
        <p:txBody>
          <a:bodyPr>
            <a:noAutofit/>
          </a:bodyPr>
          <a:lstStyle/>
          <a:p>
            <a:pPr marL="0" indent="0">
              <a:buNone/>
            </a:pPr>
            <a:r>
              <a:rPr lang="en-US" sz="2400" b="1" dirty="0" smtClean="0"/>
              <a:t>Secondary general education and training</a:t>
            </a:r>
            <a:r>
              <a:rPr lang="sk-SK" sz="2400" b="1" dirty="0" smtClean="0"/>
              <a:t> </a:t>
            </a:r>
            <a:r>
              <a:rPr lang="sk-SK" dirty="0" smtClean="0"/>
              <a:t>(</a:t>
            </a:r>
            <a:r>
              <a:rPr lang="sk-SK" dirty="0" err="1" smtClean="0"/>
              <a:t>youth</a:t>
            </a:r>
            <a:r>
              <a:rPr lang="sk-SK" dirty="0" smtClean="0"/>
              <a:t> </a:t>
            </a:r>
            <a:r>
              <a:rPr lang="sk-SK" dirty="0" err="1" smtClean="0"/>
              <a:t>aged</a:t>
            </a:r>
            <a:r>
              <a:rPr lang="sk-SK" dirty="0" smtClean="0"/>
              <a:t> 16 – 19 </a:t>
            </a:r>
            <a:r>
              <a:rPr lang="sk-SK" dirty="0" err="1" smtClean="0"/>
              <a:t>years</a:t>
            </a:r>
            <a:r>
              <a:rPr lang="sk-SK" dirty="0" smtClean="0"/>
              <a:t>) </a:t>
            </a:r>
            <a:r>
              <a:rPr lang="sk-SK" b="1" dirty="0" smtClean="0"/>
              <a:t/>
            </a:r>
            <a:br>
              <a:rPr lang="sk-SK" b="1" dirty="0" smtClean="0"/>
            </a:br>
            <a:r>
              <a:rPr lang="sk-SK" sz="2400" dirty="0" smtClean="0"/>
              <a:t>(</a:t>
            </a:r>
            <a:r>
              <a:rPr lang="sk-SK" sz="2400" dirty="0" err="1" smtClean="0"/>
              <a:t>Gymnasium</a:t>
            </a:r>
            <a:r>
              <a:rPr lang="sk-SK" sz="2400" dirty="0" smtClean="0"/>
              <a:t>)</a:t>
            </a:r>
          </a:p>
          <a:p>
            <a:r>
              <a:rPr lang="sk-SK" sz="2400" dirty="0" err="1" smtClean="0"/>
              <a:t>General</a:t>
            </a:r>
            <a:r>
              <a:rPr lang="sk-SK" sz="2400" dirty="0" smtClean="0"/>
              <a:t> p</a:t>
            </a:r>
            <a:r>
              <a:rPr lang="en-US" sz="2400" dirty="0" err="1" smtClean="0"/>
              <a:t>repar</a:t>
            </a:r>
            <a:r>
              <a:rPr lang="sk-SK" sz="2400" dirty="0" err="1" smtClean="0"/>
              <a:t>ation</a:t>
            </a:r>
            <a:r>
              <a:rPr lang="sk-SK" sz="2400" dirty="0" smtClean="0"/>
              <a:t> </a:t>
            </a:r>
            <a:r>
              <a:rPr lang="en-US" sz="2400" dirty="0" smtClean="0"/>
              <a:t>for study at universities</a:t>
            </a:r>
            <a:r>
              <a:rPr lang="sk-SK" sz="2400" dirty="0" smtClean="0"/>
              <a:t>, </a:t>
            </a:r>
          </a:p>
          <a:p>
            <a:endParaRPr lang="sk-SK" sz="2400" dirty="0" smtClean="0"/>
          </a:p>
          <a:p>
            <a:pPr marL="0" indent="0">
              <a:buNone/>
            </a:pPr>
            <a:endParaRPr lang="sk-SK" sz="2400" b="1" dirty="0" smtClean="0"/>
          </a:p>
          <a:p>
            <a:pPr marL="0" indent="0">
              <a:buNone/>
            </a:pPr>
            <a:r>
              <a:rPr lang="en-US" sz="2400" b="1" dirty="0" smtClean="0"/>
              <a:t>Secondary professional education and training</a:t>
            </a:r>
            <a:r>
              <a:rPr lang="en-US" sz="2400" dirty="0" smtClean="0"/>
              <a:t> </a:t>
            </a:r>
            <a:r>
              <a:rPr lang="sk-SK" dirty="0" smtClean="0"/>
              <a:t>(</a:t>
            </a:r>
            <a:r>
              <a:rPr lang="sk-SK" dirty="0" err="1" smtClean="0"/>
              <a:t>youth</a:t>
            </a:r>
            <a:r>
              <a:rPr lang="sk-SK" dirty="0" smtClean="0"/>
              <a:t> </a:t>
            </a:r>
            <a:r>
              <a:rPr lang="sk-SK" dirty="0" err="1" smtClean="0"/>
              <a:t>aged</a:t>
            </a:r>
            <a:r>
              <a:rPr lang="sk-SK" dirty="0" smtClean="0"/>
              <a:t> 16 – 19 </a:t>
            </a:r>
            <a:r>
              <a:rPr lang="sk-SK" dirty="0" err="1" smtClean="0"/>
              <a:t>years</a:t>
            </a:r>
            <a:r>
              <a:rPr lang="sk-SK" dirty="0" smtClean="0"/>
              <a:t>) </a:t>
            </a:r>
            <a:r>
              <a:rPr lang="sk-SK" sz="2400" dirty="0" smtClean="0"/>
              <a:t/>
            </a:r>
            <a:br>
              <a:rPr lang="sk-SK" sz="2400" dirty="0" smtClean="0"/>
            </a:br>
            <a:r>
              <a:rPr lang="sk-SK" sz="2400" dirty="0" smtClean="0"/>
              <a:t>(S</a:t>
            </a:r>
            <a:r>
              <a:rPr lang="en-US" sz="2400" dirty="0" err="1" smtClean="0"/>
              <a:t>econdary</a:t>
            </a:r>
            <a:r>
              <a:rPr lang="en-US" sz="2400" dirty="0" smtClean="0"/>
              <a:t> professional schools </a:t>
            </a:r>
            <a:r>
              <a:rPr lang="sk-SK" sz="2400" dirty="0" smtClean="0"/>
              <a:t>)</a:t>
            </a:r>
          </a:p>
          <a:p>
            <a:r>
              <a:rPr lang="sk-SK" sz="2400" dirty="0" smtClean="0"/>
              <a:t>p</a:t>
            </a:r>
            <a:r>
              <a:rPr lang="en-US" sz="2400" dirty="0" err="1" smtClean="0"/>
              <a:t>repar</a:t>
            </a:r>
            <a:r>
              <a:rPr lang="sk-SK" sz="2400" dirty="0" err="1" smtClean="0"/>
              <a:t>ation</a:t>
            </a:r>
            <a:r>
              <a:rPr lang="sk-SK" sz="2400" dirty="0" smtClean="0"/>
              <a:t> </a:t>
            </a:r>
            <a:r>
              <a:rPr lang="en-US" sz="2400" dirty="0" smtClean="0"/>
              <a:t>for professional occupations, including technical, economic, pedagogic, health care, social and legal, administrative, artistic and cultural, as well as for study at universities. </a:t>
            </a:r>
            <a:endParaRPr lang="sk-SK" sz="2400" dirty="0" smtClean="0"/>
          </a:p>
          <a:p>
            <a:pPr>
              <a:buNone/>
            </a:pPr>
            <a:r>
              <a:rPr lang="en-US" sz="2400" dirty="0" smtClean="0"/>
              <a:t/>
            </a:r>
            <a:br>
              <a:rPr lang="en-US" sz="2400" dirty="0" smtClean="0"/>
            </a:br>
            <a:endParaRPr lang="sk-SK"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457200" y="1556792"/>
            <a:ext cx="8229600" cy="4389120"/>
          </a:xfrm>
        </p:spPr>
        <p:txBody>
          <a:bodyPr>
            <a:noAutofit/>
          </a:bodyPr>
          <a:lstStyle/>
          <a:p>
            <a:pPr>
              <a:buNone/>
            </a:pPr>
            <a:r>
              <a:rPr lang="en-US" sz="2400" b="1" dirty="0" smtClean="0"/>
              <a:t>Higher education</a:t>
            </a:r>
            <a:r>
              <a:rPr lang="sk-SK" sz="2400" b="1" dirty="0" smtClean="0"/>
              <a:t> </a:t>
            </a:r>
            <a:r>
              <a:rPr lang="sk-SK" sz="2400" dirty="0" smtClean="0"/>
              <a:t>(</a:t>
            </a:r>
            <a:r>
              <a:rPr lang="sk-SK" sz="2400" dirty="0" err="1" smtClean="0"/>
              <a:t>standard</a:t>
            </a:r>
            <a:r>
              <a:rPr lang="sk-SK" sz="2400" dirty="0" smtClean="0"/>
              <a:t> </a:t>
            </a:r>
            <a:r>
              <a:rPr lang="sk-SK" sz="2400" dirty="0" err="1" smtClean="0"/>
              <a:t>length</a:t>
            </a:r>
            <a:r>
              <a:rPr lang="sk-SK" sz="2400" dirty="0" smtClean="0"/>
              <a:t> 2 + 3 + 4 </a:t>
            </a:r>
            <a:r>
              <a:rPr lang="sk-SK" sz="2400" dirty="0" err="1" smtClean="0"/>
              <a:t>years</a:t>
            </a:r>
            <a:r>
              <a:rPr lang="sk-SK" sz="2400" dirty="0" smtClean="0"/>
              <a:t>)</a:t>
            </a:r>
            <a:endParaRPr lang="en-US" sz="2400" dirty="0" smtClean="0"/>
          </a:p>
          <a:p>
            <a:pPr>
              <a:buNone/>
            </a:pPr>
            <a:r>
              <a:rPr lang="en-US" sz="2400" dirty="0" smtClean="0"/>
              <a:t>the study </a:t>
            </a:r>
            <a:r>
              <a:rPr lang="en-US" sz="2400" dirty="0" err="1" smtClean="0"/>
              <a:t>programmes</a:t>
            </a:r>
            <a:r>
              <a:rPr lang="en-US" sz="2400" dirty="0" smtClean="0"/>
              <a:t> at three levels:</a:t>
            </a:r>
          </a:p>
          <a:p>
            <a:pPr lvl="0"/>
            <a:r>
              <a:rPr lang="en-US" sz="2400" dirty="0" smtClean="0"/>
              <a:t>The </a:t>
            </a:r>
            <a:r>
              <a:rPr lang="en-US" sz="2400" b="1" dirty="0" smtClean="0"/>
              <a:t>Bachelor’s study </a:t>
            </a:r>
            <a:r>
              <a:rPr lang="en-US" sz="2400" dirty="0" err="1" smtClean="0"/>
              <a:t>programme</a:t>
            </a:r>
            <a:r>
              <a:rPr lang="en-US" sz="2400" dirty="0" smtClean="0"/>
              <a:t> which takes three years at least and four years at most (architecture, fine art and design).</a:t>
            </a:r>
          </a:p>
          <a:p>
            <a:pPr lvl="0"/>
            <a:r>
              <a:rPr lang="en-US" sz="2400" dirty="0" smtClean="0"/>
              <a:t>The </a:t>
            </a:r>
            <a:r>
              <a:rPr lang="en-US" sz="2400" b="1" dirty="0" err="1" smtClean="0"/>
              <a:t>Magister‘s</a:t>
            </a:r>
            <a:r>
              <a:rPr lang="en-US" sz="2400" b="1" dirty="0" smtClean="0"/>
              <a:t>, Engineer‘s and Doctor’s study  </a:t>
            </a:r>
            <a:r>
              <a:rPr lang="en-US" sz="2400" dirty="0" err="1" smtClean="0"/>
              <a:t>programme</a:t>
            </a:r>
            <a:r>
              <a:rPr lang="en-US" sz="2400" dirty="0" smtClean="0"/>
              <a:t> which  takes one year at least and four years at most,  so that the standard length of study according to the Bachelor’s study </a:t>
            </a:r>
            <a:r>
              <a:rPr lang="en-US" sz="2400" dirty="0" err="1" smtClean="0"/>
              <a:t>programme</a:t>
            </a:r>
            <a:r>
              <a:rPr lang="en-US" sz="2400" dirty="0" smtClean="0"/>
              <a:t>  represented in total five years at least. </a:t>
            </a:r>
          </a:p>
          <a:p>
            <a:pPr lvl="0"/>
            <a:r>
              <a:rPr lang="en-US" sz="2400" dirty="0" smtClean="0"/>
              <a:t>The </a:t>
            </a:r>
            <a:r>
              <a:rPr lang="en-US" sz="2400" b="1" dirty="0" smtClean="0"/>
              <a:t>PhD. study</a:t>
            </a:r>
            <a:r>
              <a:rPr lang="en-US" sz="2400" dirty="0" smtClean="0"/>
              <a:t> </a:t>
            </a:r>
            <a:r>
              <a:rPr lang="en-US" sz="2400" dirty="0" err="1" smtClean="0"/>
              <a:t>programme</a:t>
            </a:r>
            <a:r>
              <a:rPr lang="en-US" sz="2400" dirty="0" smtClean="0"/>
              <a:t> which takes three years in full-time form is at least and four years at most, in part-time five years.</a:t>
            </a:r>
          </a:p>
          <a:p>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457200" y="1556792"/>
            <a:ext cx="8686800" cy="4389120"/>
          </a:xfrm>
        </p:spPr>
        <p:txBody>
          <a:bodyPr>
            <a:noAutofit/>
          </a:bodyPr>
          <a:lstStyle/>
          <a:p>
            <a:pPr>
              <a:buNone/>
            </a:pPr>
            <a:r>
              <a:rPr lang="en-GB" sz="2400" b="1" dirty="0" smtClean="0"/>
              <a:t>Credit system</a:t>
            </a:r>
            <a:r>
              <a:rPr lang="en-GB" sz="2400" dirty="0" smtClean="0"/>
              <a:t> (since Academic year 2002/2003) </a:t>
            </a:r>
            <a:endParaRPr lang="sk-SK" sz="2400" dirty="0" smtClean="0"/>
          </a:p>
          <a:p>
            <a:r>
              <a:rPr lang="en-GB" sz="2400" dirty="0" smtClean="0"/>
              <a:t>The standard load of the student for the entire academic year is expressed by number of 60 credits, for semester 30 credits.</a:t>
            </a:r>
            <a:endParaRPr lang="sk-SK" sz="2400" dirty="0" smtClean="0"/>
          </a:p>
          <a:p>
            <a:r>
              <a:rPr lang="en-GB" sz="2400" dirty="0" smtClean="0"/>
              <a:t>The grading is on a scale of A-FX:</a:t>
            </a:r>
            <a:endParaRPr lang="sk-SK" sz="2400" dirty="0" smtClean="0"/>
          </a:p>
          <a:p>
            <a:pPr marL="273050" indent="0">
              <a:buNone/>
              <a:tabLst>
                <a:tab pos="2600325" algn="l"/>
                <a:tab pos="2957513" algn="l"/>
                <a:tab pos="3490913" algn="l"/>
              </a:tabLst>
            </a:pPr>
            <a:r>
              <a:rPr lang="en-GB" sz="2400" dirty="0" smtClean="0"/>
              <a:t>A</a:t>
            </a:r>
            <a:r>
              <a:rPr lang="sk-SK" sz="2400" dirty="0" smtClean="0"/>
              <a:t> </a:t>
            </a:r>
            <a:r>
              <a:rPr lang="en-GB" sz="2400" dirty="0" smtClean="0"/>
              <a:t>(excellent)</a:t>
            </a:r>
            <a:r>
              <a:rPr lang="sk-SK" sz="2400" dirty="0" smtClean="0"/>
              <a:t>	</a:t>
            </a:r>
            <a:r>
              <a:rPr lang="en-GB" sz="2400" dirty="0" smtClean="0"/>
              <a:t>=</a:t>
            </a:r>
            <a:r>
              <a:rPr lang="sk-SK" sz="2400" dirty="0" smtClean="0"/>
              <a:t>	</a:t>
            </a:r>
            <a:r>
              <a:rPr lang="en-GB" sz="2400" dirty="0" smtClean="0"/>
              <a:t>1</a:t>
            </a:r>
            <a:r>
              <a:rPr lang="sk-SK" sz="2400" dirty="0" smtClean="0"/>
              <a:t>	</a:t>
            </a:r>
            <a:r>
              <a:rPr lang="en-GB" dirty="0" smtClean="0"/>
              <a:t>(able achievements)</a:t>
            </a:r>
            <a:endParaRPr lang="sk-SK" sz="2400" dirty="0" smtClean="0"/>
          </a:p>
          <a:p>
            <a:pPr marL="273050" indent="0">
              <a:buNone/>
              <a:tabLst>
                <a:tab pos="2600325" algn="l"/>
                <a:tab pos="2957513" algn="l"/>
                <a:tab pos="3490913" algn="l"/>
              </a:tabLst>
            </a:pPr>
            <a:r>
              <a:rPr lang="en-GB" sz="2400" dirty="0" smtClean="0"/>
              <a:t>B (very good)</a:t>
            </a:r>
            <a:r>
              <a:rPr lang="sk-SK" sz="2400" dirty="0" smtClean="0"/>
              <a:t>	</a:t>
            </a:r>
            <a:r>
              <a:rPr lang="en-GB" sz="2400" dirty="0" smtClean="0"/>
              <a:t>=</a:t>
            </a:r>
            <a:r>
              <a:rPr lang="sk-SK" sz="2400" dirty="0" smtClean="0"/>
              <a:t>	</a:t>
            </a:r>
            <a:r>
              <a:rPr lang="en-GB" sz="2400" dirty="0" smtClean="0"/>
              <a:t>1,5</a:t>
            </a:r>
            <a:r>
              <a:rPr lang="sk-SK" sz="2400" dirty="0" smtClean="0"/>
              <a:t>	</a:t>
            </a:r>
            <a:r>
              <a:rPr lang="en-GB" dirty="0" smtClean="0"/>
              <a:t>(above-average achievements)</a:t>
            </a:r>
            <a:endParaRPr lang="sk-SK" sz="2400" dirty="0" smtClean="0"/>
          </a:p>
          <a:p>
            <a:pPr marL="273050" indent="0">
              <a:buNone/>
              <a:tabLst>
                <a:tab pos="2600325" algn="l"/>
                <a:tab pos="2957513" algn="l"/>
                <a:tab pos="3490913" algn="l"/>
              </a:tabLst>
            </a:pPr>
            <a:r>
              <a:rPr lang="en-GB" sz="2400" dirty="0" smtClean="0"/>
              <a:t>C</a:t>
            </a:r>
            <a:r>
              <a:rPr lang="sk-SK" sz="2400" dirty="0" smtClean="0"/>
              <a:t> </a:t>
            </a:r>
            <a:r>
              <a:rPr lang="en-GB" sz="2400" dirty="0" smtClean="0"/>
              <a:t>(good)</a:t>
            </a:r>
            <a:r>
              <a:rPr lang="sk-SK" sz="2400" dirty="0" smtClean="0"/>
              <a:t>	</a:t>
            </a:r>
            <a:r>
              <a:rPr lang="en-GB" sz="2400" dirty="0" smtClean="0"/>
              <a:t>=</a:t>
            </a:r>
            <a:r>
              <a:rPr lang="sk-SK" sz="2400" dirty="0" smtClean="0"/>
              <a:t>	</a:t>
            </a:r>
            <a:r>
              <a:rPr lang="en-GB" sz="2400" dirty="0" smtClean="0"/>
              <a:t>2</a:t>
            </a:r>
            <a:r>
              <a:rPr lang="sk-SK" sz="2400" dirty="0" smtClean="0"/>
              <a:t>	</a:t>
            </a:r>
            <a:r>
              <a:rPr lang="en-GB" dirty="0" smtClean="0"/>
              <a:t>(average achievements)</a:t>
            </a:r>
            <a:endParaRPr lang="sk-SK" sz="2400" dirty="0" smtClean="0"/>
          </a:p>
          <a:p>
            <a:pPr marL="273050" indent="0">
              <a:buNone/>
              <a:tabLst>
                <a:tab pos="2600325" algn="l"/>
                <a:tab pos="2957513" algn="l"/>
                <a:tab pos="3490913" algn="l"/>
              </a:tabLst>
            </a:pPr>
            <a:r>
              <a:rPr lang="en-GB" sz="2400" dirty="0" smtClean="0"/>
              <a:t>D</a:t>
            </a:r>
            <a:r>
              <a:rPr lang="sk-SK" sz="2400" dirty="0" smtClean="0"/>
              <a:t> </a:t>
            </a:r>
            <a:r>
              <a:rPr lang="en-GB" sz="2400" dirty="0" smtClean="0"/>
              <a:t>(laudable)</a:t>
            </a:r>
            <a:r>
              <a:rPr lang="sk-SK" sz="2400" dirty="0" smtClean="0"/>
              <a:t>	</a:t>
            </a:r>
            <a:r>
              <a:rPr lang="en-GB" sz="2400" dirty="0" smtClean="0"/>
              <a:t>=</a:t>
            </a:r>
            <a:r>
              <a:rPr lang="sk-SK" sz="2400" dirty="0" smtClean="0"/>
              <a:t>	</a:t>
            </a:r>
            <a:r>
              <a:rPr lang="en-GB" sz="2400" dirty="0" smtClean="0"/>
              <a:t>2,5</a:t>
            </a:r>
            <a:r>
              <a:rPr lang="sk-SK" sz="2400" dirty="0" smtClean="0"/>
              <a:t>	</a:t>
            </a:r>
            <a:r>
              <a:rPr lang="en-GB" dirty="0" smtClean="0"/>
              <a:t>(acceptable achievements)</a:t>
            </a:r>
            <a:endParaRPr lang="sk-SK" sz="2400" dirty="0" smtClean="0"/>
          </a:p>
          <a:p>
            <a:pPr marL="3490913" indent="-3217863">
              <a:buNone/>
              <a:tabLst>
                <a:tab pos="2600325" algn="l"/>
                <a:tab pos="2957513" algn="l"/>
                <a:tab pos="3490913" algn="l"/>
              </a:tabLst>
            </a:pPr>
            <a:r>
              <a:rPr lang="en-GB" sz="2400" dirty="0" smtClean="0"/>
              <a:t>E (satisfactory)</a:t>
            </a:r>
            <a:r>
              <a:rPr lang="sk-SK" sz="2400" dirty="0" smtClean="0"/>
              <a:t>	</a:t>
            </a:r>
            <a:r>
              <a:rPr lang="en-GB" sz="2400" dirty="0" smtClean="0"/>
              <a:t>=</a:t>
            </a:r>
            <a:r>
              <a:rPr lang="sk-SK" sz="2400" dirty="0" smtClean="0"/>
              <a:t>	</a:t>
            </a:r>
            <a:r>
              <a:rPr lang="en-GB" sz="2400" dirty="0" smtClean="0"/>
              <a:t>3</a:t>
            </a:r>
            <a:r>
              <a:rPr lang="sk-SK" sz="2400" dirty="0" smtClean="0"/>
              <a:t>	</a:t>
            </a:r>
            <a:r>
              <a:rPr lang="en-GB" dirty="0" smtClean="0"/>
              <a:t>(achievements fulfil  only  the minimum criteria)</a:t>
            </a:r>
            <a:endParaRPr lang="sk-SK" sz="2400" dirty="0" smtClean="0"/>
          </a:p>
          <a:p>
            <a:pPr marL="3490913" indent="-3217863">
              <a:buNone/>
              <a:tabLst>
                <a:tab pos="2600325" algn="l"/>
                <a:tab pos="2957513" algn="l"/>
                <a:tab pos="3490913" algn="l"/>
              </a:tabLst>
            </a:pPr>
            <a:r>
              <a:rPr lang="en-GB" sz="2400" dirty="0" smtClean="0"/>
              <a:t>FX (unsatisfactory)</a:t>
            </a:r>
            <a:r>
              <a:rPr lang="sk-SK" sz="2400" dirty="0" smtClean="0"/>
              <a:t>	</a:t>
            </a:r>
            <a:r>
              <a:rPr lang="en-GB" sz="2400" dirty="0" smtClean="0"/>
              <a:t>=</a:t>
            </a:r>
            <a:r>
              <a:rPr lang="sk-SK" sz="2400" dirty="0" smtClean="0"/>
              <a:t>	</a:t>
            </a:r>
            <a:r>
              <a:rPr lang="en-GB" sz="2400" dirty="0" smtClean="0"/>
              <a:t>4</a:t>
            </a:r>
            <a:r>
              <a:rPr lang="sk-SK" sz="2400" dirty="0" smtClean="0"/>
              <a:t>	</a:t>
            </a:r>
            <a:r>
              <a:rPr lang="en-GB" dirty="0" smtClean="0"/>
              <a:t>(achievements do not fulfil even the minimum criteria )</a:t>
            </a:r>
            <a:endParaRPr lang="sk-SK" sz="2400" dirty="0" smtClean="0"/>
          </a:p>
          <a:p>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457200" y="1556792"/>
            <a:ext cx="8229600" cy="4389120"/>
          </a:xfrm>
        </p:spPr>
        <p:txBody>
          <a:bodyPr>
            <a:normAutofit lnSpcReduction="10000"/>
          </a:bodyPr>
          <a:lstStyle/>
          <a:p>
            <a:pPr>
              <a:buNone/>
            </a:pPr>
            <a:r>
              <a:rPr lang="en-US" sz="2400" b="1" dirty="0" err="1" smtClean="0"/>
              <a:t>Examina</a:t>
            </a:r>
            <a:r>
              <a:rPr lang="en-US" sz="2400" b="1" dirty="0" smtClean="0"/>
              <a:t> </a:t>
            </a:r>
            <a:r>
              <a:rPr lang="en-US" sz="2400" b="1" dirty="0" err="1" smtClean="0"/>
              <a:t>rigorosa</a:t>
            </a:r>
            <a:endParaRPr lang="en-US" sz="2400" dirty="0" smtClean="0"/>
          </a:p>
          <a:p>
            <a:pPr>
              <a:tabLst>
                <a:tab pos="6721475" algn="l"/>
              </a:tabLst>
            </a:pPr>
            <a:r>
              <a:rPr lang="en-US" sz="2400" dirty="0" smtClean="0"/>
              <a:t>The holders of the academic degree of  magister may take </a:t>
            </a:r>
            <a:r>
              <a:rPr lang="en-US" sz="2400" i="1" dirty="0" err="1" smtClean="0"/>
              <a:t>examina</a:t>
            </a:r>
            <a:r>
              <a:rPr lang="en-US" sz="2400" i="1" dirty="0" smtClean="0"/>
              <a:t> </a:t>
            </a:r>
            <a:r>
              <a:rPr lang="en-US" sz="2400" i="1" dirty="0" err="1" smtClean="0"/>
              <a:t>rigorosa</a:t>
            </a:r>
            <a:r>
              <a:rPr lang="en-US" sz="2400" dirty="0" smtClean="0"/>
              <a:t>, which includes also the </a:t>
            </a:r>
            <a:r>
              <a:rPr lang="en-US" sz="2400" dirty="0" err="1" smtClean="0"/>
              <a:t>defence</a:t>
            </a:r>
            <a:r>
              <a:rPr lang="en-US" sz="2400" dirty="0" smtClean="0"/>
              <a:t> of a </a:t>
            </a:r>
            <a:r>
              <a:rPr lang="en-US" sz="2400" dirty="0" err="1" smtClean="0"/>
              <a:t>rigorosa</a:t>
            </a:r>
            <a:r>
              <a:rPr lang="en-US" sz="2400" dirty="0" smtClean="0"/>
              <a:t> thesis. After its successful completing the higher education institutions award the academic degree</a:t>
            </a:r>
            <a:r>
              <a:rPr lang="sk-SK" sz="2400" dirty="0" smtClean="0"/>
              <a:t>s in: </a:t>
            </a:r>
            <a:br>
              <a:rPr lang="sk-SK" sz="2400" dirty="0" smtClean="0"/>
            </a:br>
            <a:r>
              <a:rPr lang="sk-SK" sz="2400" dirty="0" smtClean="0"/>
              <a:t>- </a:t>
            </a:r>
            <a:r>
              <a:rPr lang="en-US" sz="2400" dirty="0" smtClean="0"/>
              <a:t>natural science study </a:t>
            </a:r>
            <a:r>
              <a:rPr lang="en-US" sz="2400" dirty="0" err="1" smtClean="0"/>
              <a:t>programmes</a:t>
            </a:r>
            <a:r>
              <a:rPr lang="en-US" sz="2400" dirty="0" smtClean="0"/>
              <a:t> </a:t>
            </a:r>
            <a:r>
              <a:rPr lang="sk-SK" sz="2400" dirty="0" smtClean="0"/>
              <a:t>	RNDr.</a:t>
            </a:r>
          </a:p>
          <a:p>
            <a:pPr marL="273050" indent="0">
              <a:buNone/>
              <a:tabLst>
                <a:tab pos="6721475" algn="l"/>
              </a:tabLst>
            </a:pPr>
            <a:r>
              <a:rPr lang="sk-SK" sz="2400" dirty="0" smtClean="0"/>
              <a:t>- </a:t>
            </a:r>
            <a:r>
              <a:rPr lang="en-GB" sz="2400" dirty="0" smtClean="0"/>
              <a:t>pharmacy study programmes</a:t>
            </a:r>
            <a:r>
              <a:rPr lang="sk-SK" sz="2400" dirty="0" smtClean="0"/>
              <a:t> 	PharmDr.</a:t>
            </a:r>
          </a:p>
          <a:p>
            <a:pPr marL="273050" indent="0">
              <a:buNone/>
              <a:tabLst>
                <a:tab pos="6721475" algn="l"/>
              </a:tabLst>
            </a:pPr>
            <a:r>
              <a:rPr lang="sk-SK" sz="2400" dirty="0" smtClean="0"/>
              <a:t>- </a:t>
            </a:r>
            <a:r>
              <a:rPr lang="en-GB" sz="2400" dirty="0" smtClean="0"/>
              <a:t>social science and art science study programmes</a:t>
            </a:r>
            <a:r>
              <a:rPr lang="sk-SK" sz="2400" dirty="0" smtClean="0"/>
              <a:t> 	PhDr.</a:t>
            </a:r>
          </a:p>
          <a:p>
            <a:pPr marL="273050" indent="0">
              <a:buNone/>
              <a:tabLst>
                <a:tab pos="6721475" algn="l"/>
              </a:tabLst>
            </a:pPr>
            <a:r>
              <a:rPr lang="sk-SK" sz="2400" dirty="0" smtClean="0"/>
              <a:t>- </a:t>
            </a:r>
            <a:r>
              <a:rPr lang="en-GB" sz="2400" dirty="0" smtClean="0"/>
              <a:t>law study programmes</a:t>
            </a:r>
            <a:r>
              <a:rPr lang="sk-SK" sz="2400" dirty="0" smtClean="0"/>
              <a:t> 	JUDr.</a:t>
            </a:r>
          </a:p>
          <a:p>
            <a:pPr marL="273050" indent="0">
              <a:buNone/>
              <a:tabLst>
                <a:tab pos="6721475" algn="l"/>
              </a:tabLst>
            </a:pPr>
            <a:r>
              <a:rPr lang="sk-SK" sz="2400" dirty="0" smtClean="0"/>
              <a:t>- </a:t>
            </a:r>
            <a:r>
              <a:rPr lang="en-GB" sz="2400" dirty="0" smtClean="0"/>
              <a:t>teacher training and sports study programmes</a:t>
            </a:r>
            <a:r>
              <a:rPr lang="sk-SK" sz="2400" dirty="0" smtClean="0"/>
              <a:t> 	PaedDr. </a:t>
            </a:r>
          </a:p>
          <a:p>
            <a:pPr marL="273050" indent="0">
              <a:buNone/>
              <a:tabLst>
                <a:tab pos="6721475" algn="l"/>
              </a:tabLst>
            </a:pPr>
            <a:r>
              <a:rPr lang="sk-SK" sz="2400" dirty="0" smtClean="0"/>
              <a:t>- </a:t>
            </a:r>
            <a:r>
              <a:rPr lang="en-GB" sz="2400" dirty="0" smtClean="0"/>
              <a:t>theological  study programmes </a:t>
            </a:r>
            <a:r>
              <a:rPr lang="sk-SK" sz="2400" dirty="0" smtClean="0"/>
              <a:t>	ThDr.</a:t>
            </a: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8229600" cy="1143000"/>
          </a:xfrm>
        </p:spPr>
        <p:txBody>
          <a:bodyPr/>
          <a:lstStyle/>
          <a:p>
            <a:r>
              <a:rPr lang="en-US" b="1" dirty="0" smtClean="0"/>
              <a:t>How our system of </a:t>
            </a:r>
            <a:r>
              <a:rPr lang="sk-SK" b="1" dirty="0" smtClean="0"/>
              <a:t>e</a:t>
            </a:r>
            <a:r>
              <a:rPr lang="en-US" b="1" dirty="0" err="1" smtClean="0"/>
              <a:t>ducation</a:t>
            </a:r>
            <a:r>
              <a:rPr lang="en-US" b="1" dirty="0" smtClean="0"/>
              <a:t> works</a:t>
            </a:r>
            <a:endParaRPr lang="sk-SK" b="1" dirty="0"/>
          </a:p>
        </p:txBody>
      </p:sp>
      <p:sp>
        <p:nvSpPr>
          <p:cNvPr id="3" name="Zástupný symbol obsahu 2"/>
          <p:cNvSpPr>
            <a:spLocks noGrp="1"/>
          </p:cNvSpPr>
          <p:nvPr>
            <p:ph idx="1"/>
          </p:nvPr>
        </p:nvSpPr>
        <p:spPr>
          <a:xfrm>
            <a:off x="467544" y="1412776"/>
            <a:ext cx="8507288" cy="4389120"/>
          </a:xfrm>
        </p:spPr>
        <p:txBody>
          <a:bodyPr>
            <a:noAutofit/>
          </a:bodyPr>
          <a:lstStyle/>
          <a:p>
            <a:pPr algn="r" defTabSz="1417638">
              <a:spcBef>
                <a:spcPts val="0"/>
              </a:spcBef>
              <a:buNone/>
              <a:tabLst>
                <a:tab pos="4305300" algn="r"/>
                <a:tab pos="6904038" algn="r"/>
              </a:tabLst>
            </a:pPr>
            <a:r>
              <a:rPr lang="en-US" sz="1800" dirty="0" smtClean="0"/>
              <a:t>15.09.2010</a:t>
            </a:r>
          </a:p>
          <a:p>
            <a:pPr defTabSz="1417638">
              <a:spcBef>
                <a:spcPts val="0"/>
              </a:spcBef>
              <a:tabLst>
                <a:tab pos="4305300" algn="r"/>
                <a:tab pos="6904038" algn="r"/>
              </a:tabLst>
            </a:pPr>
            <a:r>
              <a:rPr lang="en-US" sz="2400" dirty="0" smtClean="0"/>
              <a:t>Basic school	2063 	</a:t>
            </a:r>
          </a:p>
          <a:p>
            <a:pPr defTabSz="1417638">
              <a:spcBef>
                <a:spcPts val="0"/>
              </a:spcBef>
              <a:buNone/>
              <a:tabLst>
                <a:tab pos="4305300" algn="r"/>
                <a:tab pos="6904038" algn="r"/>
              </a:tabLst>
            </a:pPr>
            <a:r>
              <a:rPr lang="en-US" sz="2400" dirty="0" smtClean="0"/>
              <a:t>		</a:t>
            </a:r>
            <a:r>
              <a:rPr lang="en-US" dirty="0" smtClean="0"/>
              <a:t> 28 278 teachers	413 718 pupils</a:t>
            </a:r>
            <a:endParaRPr lang="en-US" sz="2400" dirty="0" smtClean="0"/>
          </a:p>
          <a:p>
            <a:pPr defTabSz="1417638">
              <a:spcBef>
                <a:spcPts val="0"/>
              </a:spcBef>
              <a:buNone/>
              <a:tabLst>
                <a:tab pos="4305300" algn="r"/>
                <a:tab pos="6904038" algn="r"/>
              </a:tabLst>
            </a:pPr>
            <a:endParaRPr lang="en-US" sz="2400" dirty="0" smtClean="0"/>
          </a:p>
          <a:p>
            <a:pPr defTabSz="1417638">
              <a:spcBef>
                <a:spcPts val="0"/>
              </a:spcBef>
              <a:tabLst>
                <a:tab pos="4305300" algn="r"/>
                <a:tab pos="6904038" algn="r"/>
              </a:tabLst>
            </a:pPr>
            <a:r>
              <a:rPr lang="en-US" sz="2400" dirty="0" err="1" smtClean="0"/>
              <a:t>Gymnazium</a:t>
            </a:r>
            <a:r>
              <a:rPr lang="en-US" sz="2400" dirty="0" smtClean="0"/>
              <a:t>	251 	</a:t>
            </a:r>
          </a:p>
          <a:p>
            <a:pPr lvl="2" defTabSz="1417638">
              <a:spcBef>
                <a:spcPts val="0"/>
              </a:spcBef>
              <a:buNone/>
              <a:tabLst>
                <a:tab pos="4305300" algn="r"/>
                <a:tab pos="6904038" algn="r"/>
              </a:tabLst>
            </a:pPr>
            <a:r>
              <a:rPr lang="en-US" sz="2400" dirty="0" smtClean="0"/>
              <a:t>		</a:t>
            </a:r>
            <a:r>
              <a:rPr lang="en-US" dirty="0" smtClean="0"/>
              <a:t>5961 teachers	89 336 pupils</a:t>
            </a:r>
            <a:endParaRPr lang="en-US" sz="2400" dirty="0" smtClean="0"/>
          </a:p>
          <a:p>
            <a:pPr lvl="2" defTabSz="1417638">
              <a:spcBef>
                <a:spcPts val="0"/>
              </a:spcBef>
              <a:buNone/>
              <a:tabLst>
                <a:tab pos="4305300" algn="r"/>
                <a:tab pos="6904038" algn="r"/>
              </a:tabLst>
            </a:pPr>
            <a:endParaRPr lang="en-US" sz="2400" dirty="0" smtClean="0"/>
          </a:p>
          <a:p>
            <a:pPr defTabSz="1417638">
              <a:spcBef>
                <a:spcPts val="0"/>
              </a:spcBef>
              <a:tabLst>
                <a:tab pos="4305300" algn="r"/>
                <a:tab pos="6904038" algn="r"/>
              </a:tabLst>
            </a:pPr>
            <a:r>
              <a:rPr lang="en-US" sz="2400" dirty="0" smtClean="0"/>
              <a:t>Vocational school	489 	</a:t>
            </a:r>
          </a:p>
          <a:p>
            <a:pPr lvl="1" defTabSz="1417638">
              <a:spcBef>
                <a:spcPts val="0"/>
              </a:spcBef>
              <a:buNone/>
              <a:tabLst>
                <a:tab pos="4305300" algn="r"/>
                <a:tab pos="6904038" algn="r"/>
              </a:tabLst>
            </a:pPr>
            <a:r>
              <a:rPr lang="en-US" sz="2400" dirty="0" smtClean="0"/>
              <a:t>		</a:t>
            </a:r>
            <a:r>
              <a:rPr lang="en-US" dirty="0" smtClean="0"/>
              <a:t>13 359 teachers	 181 334 pupils</a:t>
            </a:r>
            <a:endParaRPr lang="en-US" sz="2400" dirty="0" smtClean="0"/>
          </a:p>
          <a:p>
            <a:pPr lvl="1" defTabSz="1417638">
              <a:spcBef>
                <a:spcPts val="0"/>
              </a:spcBef>
              <a:buNone/>
              <a:tabLst>
                <a:tab pos="4305300" algn="r"/>
                <a:tab pos="6904038" algn="r"/>
              </a:tabLst>
            </a:pPr>
            <a:endParaRPr lang="en-US" sz="2400" dirty="0" smtClean="0"/>
          </a:p>
          <a:p>
            <a:pPr defTabSz="1417638">
              <a:spcBef>
                <a:spcPts val="0"/>
              </a:spcBef>
              <a:tabLst>
                <a:tab pos="4305300" algn="r"/>
                <a:tab pos="6904038" algn="r"/>
              </a:tabLst>
            </a:pPr>
            <a:r>
              <a:rPr lang="en-US" sz="2400" dirty="0" smtClean="0"/>
              <a:t>University	32</a:t>
            </a:r>
          </a:p>
          <a:p>
            <a:pPr defTabSz="1417638">
              <a:spcBef>
                <a:spcPts val="0"/>
              </a:spcBef>
              <a:tabLst>
                <a:tab pos="4305300" algn="r"/>
                <a:tab pos="6904038" algn="r"/>
              </a:tabLst>
            </a:pPr>
            <a:r>
              <a:rPr lang="en-US" sz="2400" dirty="0" smtClean="0"/>
              <a:t>Faculty	125</a:t>
            </a:r>
          </a:p>
          <a:p>
            <a:pPr defTabSz="1417638">
              <a:spcBef>
                <a:spcPts val="0"/>
              </a:spcBef>
              <a:buNone/>
              <a:tabLst>
                <a:tab pos="4305300" algn="r"/>
                <a:tab pos="8332788" algn="r"/>
              </a:tabLst>
            </a:pPr>
            <a:r>
              <a:rPr lang="en-US" sz="2400" dirty="0" smtClean="0"/>
              <a:t>		</a:t>
            </a:r>
            <a:r>
              <a:rPr lang="en-US" dirty="0" smtClean="0"/>
              <a:t>10 970 teachers	 136 121 (</a:t>
            </a:r>
            <a:r>
              <a:rPr lang="en-US" dirty="0" err="1" smtClean="0"/>
              <a:t>Bc</a:t>
            </a:r>
            <a:r>
              <a:rPr lang="en-US" dirty="0" smtClean="0"/>
              <a:t>. + Mgr.) students</a:t>
            </a:r>
          </a:p>
          <a:p>
            <a:pPr defTabSz="1417638">
              <a:spcBef>
                <a:spcPts val="0"/>
              </a:spcBef>
              <a:buNone/>
              <a:tabLst>
                <a:tab pos="4305300" algn="r"/>
                <a:tab pos="8332788" algn="r"/>
              </a:tabLst>
            </a:pPr>
            <a:r>
              <a:rPr lang="en-US" dirty="0" smtClean="0"/>
              <a:t>			 12 182             PhD. students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ok">
  <a:themeElements>
    <a:clrScheme name="Tok">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614</TotalTime>
  <Words>1894</Words>
  <Application>Microsoft Office PowerPoint</Application>
  <PresentationFormat>Prezentácia na obrazovke (4:3)</PresentationFormat>
  <Paragraphs>360</Paragraphs>
  <Slides>44</Slides>
  <Notes>0</Notes>
  <HiddenSlides>0</HiddenSlides>
  <MMClips>0</MMClips>
  <ScaleCrop>false</ScaleCrop>
  <HeadingPairs>
    <vt:vector size="4" baseType="variant">
      <vt:variant>
        <vt:lpstr>Motív</vt:lpstr>
      </vt:variant>
      <vt:variant>
        <vt:i4>1</vt:i4>
      </vt:variant>
      <vt:variant>
        <vt:lpstr>Nadpisy snímok</vt:lpstr>
      </vt:variant>
      <vt:variant>
        <vt:i4>44</vt:i4>
      </vt:variant>
    </vt:vector>
  </HeadingPairs>
  <TitlesOfParts>
    <vt:vector size="45" baseType="lpstr">
      <vt:lpstr>Tok</vt:lpstr>
      <vt:lpstr>Physics education in Slovakia</vt:lpstr>
      <vt:lpstr>Content</vt:lpstr>
      <vt:lpstr>How our system  of education works</vt:lpstr>
      <vt:lpstr>How our system of education works</vt:lpstr>
      <vt:lpstr>How our system of education works</vt:lpstr>
      <vt:lpstr>How our system of education works</vt:lpstr>
      <vt:lpstr>How our system of education works</vt:lpstr>
      <vt:lpstr>How our system of education works</vt:lpstr>
      <vt:lpstr>How our system of education works</vt:lpstr>
      <vt:lpstr>Who is responsible  for what</vt:lpstr>
      <vt:lpstr>Who is responsible for what</vt:lpstr>
      <vt:lpstr>Who is responsible for what</vt:lpstr>
      <vt:lpstr>Who is responsible for what</vt:lpstr>
      <vt:lpstr>Who is responsible for what</vt:lpstr>
      <vt:lpstr>Who is responsible for what</vt:lpstr>
      <vt:lpstr>How to achieve  a career in physics</vt:lpstr>
      <vt:lpstr>How to achieve a career in physics</vt:lpstr>
      <vt:lpstr>How to achieve a career in physics</vt:lpstr>
      <vt:lpstr>How to achieve a career in physics</vt:lpstr>
      <vt:lpstr>How to achieve a career in physics</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Physics as a teaching subject</vt:lpstr>
      <vt:lpstr>Pre-service  teacher training</vt:lpstr>
      <vt:lpstr>Pre-service teacher training</vt:lpstr>
      <vt:lpstr>Pre-service teacher training</vt:lpstr>
      <vt:lpstr>Pre-service teacher training</vt:lpstr>
      <vt:lpstr>In-service  teacher training</vt:lpstr>
      <vt:lpstr>In-service teacher training</vt:lpstr>
      <vt:lpstr>Popularization  of science (physics)  in society</vt:lpstr>
      <vt:lpstr>Popularization of science (physics) in society</vt:lpstr>
      <vt:lpstr>What we are doing  for gifted children</vt:lpstr>
      <vt:lpstr>What we are doing for gifted children</vt:lpstr>
      <vt:lpstr>International cooperation</vt:lpstr>
      <vt:lpstr>International cooperation</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education in Slovakia</dc:title>
  <dc:creator>marian_kires</dc:creator>
  <cp:lastModifiedBy>kiresova</cp:lastModifiedBy>
  <cp:revision>112</cp:revision>
  <dcterms:created xsi:type="dcterms:W3CDTF">2011-05-26T07:07:46Z</dcterms:created>
  <dcterms:modified xsi:type="dcterms:W3CDTF">2011-05-26T21:04:03Z</dcterms:modified>
</cp:coreProperties>
</file>