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Default Extension="gif" ContentType="image/gif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tags/tag1.xml" ContentType="application/vnd.openxmlformats-officedocument.presentationml.tag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687" r:id="rId3"/>
    <p:sldId id="685" r:id="rId4"/>
    <p:sldId id="686" r:id="rId5"/>
    <p:sldId id="688" r:id="rId6"/>
  </p:sldIdLst>
  <p:sldSz cx="9144000" cy="6858000" type="screen4x3"/>
  <p:notesSz cx="6858000" cy="9144000"/>
  <p:custDataLst>
    <p:tags r:id="rId1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0000"/>
    <a:srgbClr val="FFFFCC"/>
    <a:srgbClr val="D60093"/>
    <a:srgbClr val="008000"/>
    <a:srgbClr val="00FF00"/>
    <a:srgbClr val="FFB8EE"/>
    <a:srgbClr val="FF6FC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7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1834" y="-5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8884A5A1-8CE2-FA4A-B40C-F2B5838831B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5C74E957-CA6F-6046-B129-C9B972DB0DE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801ACD-E36E-FF47-9C8D-EFDC8AC70323}" type="slidenum">
              <a:rPr lang="en-GB"/>
              <a:pPr/>
              <a:t>0</a:t>
            </a:fld>
            <a:endParaRPr lang="en-GB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8"/>
          <p:cNvSpPr>
            <a:spLocks noChangeShapeType="1"/>
          </p:cNvSpPr>
          <p:nvPr userDrawn="1"/>
        </p:nvSpPr>
        <p:spPr bwMode="auto">
          <a:xfrm>
            <a:off x="36513" y="66325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Mark Thomson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CLIC WG6, 20/12/2010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Mark Thomson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FE1641-296B-2C44-87B7-A7872EB22CD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CLIC WG6, 20/12/2010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-28575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400" y="6597650"/>
            <a:ext cx="33940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CLIC WG6, 20/12/2010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976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/>
              <a:t>Mark Thomson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976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0B5C053-A5AA-F34D-A094-F1E190F0E9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36513" y="66325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033" name="Picture 10" descr="logo_white_b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1275" y="84138"/>
            <a:ext cx="930275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8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740650" y="225425"/>
            <a:ext cx="13684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2300288" y="1595438"/>
            <a:ext cx="46482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de-DE">
                <a:solidFill>
                  <a:schemeClr val="tx1"/>
                </a:solidFill>
              </a:rPr>
              <a:t>Mark Thomson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de-DE">
                <a:solidFill>
                  <a:schemeClr val="tx1"/>
                </a:solidFill>
              </a:rPr>
              <a:t>University of Cambridge</a:t>
            </a:r>
          </a:p>
        </p:txBody>
      </p:sp>
      <p:sp>
        <p:nvSpPr>
          <p:cNvPr id="10244" name="Rectangle 24"/>
          <p:cNvSpPr>
            <a:spLocks noChangeArrowheads="1"/>
          </p:cNvSpPr>
          <p:nvPr/>
        </p:nvSpPr>
        <p:spPr bwMode="auto">
          <a:xfrm>
            <a:off x="0" y="1196975"/>
            <a:ext cx="9144000" cy="144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5" name="Rectangle 26"/>
          <p:cNvSpPr>
            <a:spLocks noChangeArrowheads="1"/>
          </p:cNvSpPr>
          <p:nvPr/>
        </p:nvSpPr>
        <p:spPr bwMode="auto">
          <a:xfrm>
            <a:off x="-107950" y="582613"/>
            <a:ext cx="93249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</a:rPr>
              <a:t>CLIC_ILD_CDR</a:t>
            </a:r>
            <a:r>
              <a:rPr lang="en-GB" sz="3200" dirty="0" smtClean="0">
                <a:solidFill>
                  <a:srgbClr val="FF0000"/>
                </a:solidFill>
              </a:rPr>
              <a:t> </a:t>
            </a:r>
            <a:r>
              <a:rPr lang="en-GB" sz="3200" dirty="0" smtClean="0">
                <a:solidFill>
                  <a:srgbClr val="FF0000"/>
                </a:solidFill>
              </a:rPr>
              <a:t>TPC Tracking</a:t>
            </a:r>
            <a:r>
              <a:rPr lang="en-GB" sz="3200" dirty="0" smtClean="0">
                <a:solidFill>
                  <a:srgbClr val="FF0000"/>
                </a:solidFill>
              </a:rPr>
              <a:t/>
            </a:r>
            <a:br>
              <a:rPr lang="en-GB" sz="3200" dirty="0" smtClean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7" name="Picture 6" descr="view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4120" y="2419350"/>
            <a:ext cx="4526280" cy="382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dirty="0" smtClean="0"/>
              <a:t> Short Talk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dirty="0" smtClean="0"/>
              <a:t>CLIC</a:t>
            </a:r>
            <a:r>
              <a:rPr lang="en-GB" dirty="0" smtClean="0"/>
              <a:t> </a:t>
            </a:r>
            <a:r>
              <a:rPr lang="en-GB" dirty="0" smtClean="0"/>
              <a:t>TPC Discussion</a:t>
            </a:r>
            <a:r>
              <a:rPr lang="en-GB" dirty="0" smtClean="0"/>
              <a:t>, 11/1/2011</a:t>
            </a:r>
            <a:endParaRPr lang="en-GB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82675" y="3109079"/>
            <a:ext cx="7070725" cy="2031325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«"/>
            </a:pPr>
            <a:r>
              <a:rPr lang="en-GB" u="sng" dirty="0">
                <a:solidFill>
                  <a:schemeClr val="tx1"/>
                </a:solidFill>
              </a:rPr>
              <a:t> Preliminaries</a:t>
            </a:r>
            <a:r>
              <a:rPr lang="en-GB" u="sng" dirty="0" smtClean="0">
                <a:solidFill>
                  <a:schemeClr val="tx1"/>
                </a:solidFill>
              </a:rPr>
              <a:t>:</a:t>
            </a:r>
            <a:endParaRPr lang="en-GB" dirty="0" smtClean="0">
              <a:solidFill>
                <a:srgbClr val="333399"/>
              </a:solidFill>
            </a:endParaRPr>
          </a:p>
          <a:p>
            <a:pPr lvl="1">
              <a:buClr>
                <a:srgbClr val="D60093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333399"/>
                </a:solidFill>
              </a:rPr>
              <a:t> All run with </a:t>
            </a:r>
            <a:r>
              <a:rPr lang="en-GB" dirty="0" err="1" smtClean="0">
                <a:solidFill>
                  <a:srgbClr val="333399"/>
                </a:solidFill>
              </a:rPr>
              <a:t>OverlayTiming</a:t>
            </a:r>
            <a:r>
              <a:rPr lang="en-GB" dirty="0" smtClean="0">
                <a:solidFill>
                  <a:srgbClr val="333399"/>
                </a:solidFill>
              </a:rPr>
              <a:t> processor</a:t>
            </a:r>
          </a:p>
          <a:p>
            <a:pPr lvl="2">
              <a:buClr>
                <a:srgbClr val="FF0000"/>
              </a:buClr>
              <a:buFont typeface="Arial"/>
              <a:buChar char="•"/>
            </a:pPr>
            <a:r>
              <a:rPr lang="en-GB" dirty="0" smtClean="0">
                <a:solidFill>
                  <a:srgbClr val="333399"/>
                </a:solidFill>
              </a:rPr>
              <a:t> full bunch train of gamma gamma to hadrons</a:t>
            </a:r>
          </a:p>
          <a:p>
            <a:pPr lvl="2">
              <a:buClr>
                <a:srgbClr val="FF0000"/>
              </a:buClr>
            </a:pPr>
            <a:r>
              <a:rPr lang="en-GB" dirty="0" smtClean="0">
                <a:solidFill>
                  <a:srgbClr val="333399"/>
                </a:solidFill>
              </a:rPr>
              <a:t>    background</a:t>
            </a:r>
            <a:endParaRPr lang="en-GB" dirty="0" smtClean="0">
              <a:solidFill>
                <a:srgbClr val="333399"/>
              </a:solidFill>
            </a:endParaRPr>
          </a:p>
          <a:p>
            <a:pPr lvl="1">
              <a:buClr>
                <a:srgbClr val="D60093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333399"/>
                </a:solidFill>
              </a:rPr>
              <a:t>Main </a:t>
            </a:r>
            <a:r>
              <a:rPr lang="en-GB" dirty="0" smtClean="0">
                <a:solidFill>
                  <a:srgbClr val="333399"/>
                </a:solidFill>
              </a:rPr>
              <a:t>questions</a:t>
            </a:r>
            <a:endParaRPr lang="en-GB" dirty="0" smtClean="0">
              <a:solidFill>
                <a:srgbClr val="000000"/>
              </a:solidFill>
            </a:endParaRPr>
          </a:p>
          <a:p>
            <a:pPr lvl="2">
              <a:buClr>
                <a:srgbClr val="FF0000"/>
              </a:buClr>
              <a:buFont typeface="Arial" charset="0"/>
              <a:buChar char="•"/>
            </a:pPr>
            <a:r>
              <a:rPr lang="en-GB" dirty="0" smtClean="0">
                <a:solidFill>
                  <a:srgbClr val="333399"/>
                </a:solidFill>
              </a:rPr>
              <a:t> limitations of</a:t>
            </a:r>
            <a:r>
              <a:rPr lang="en-GB" dirty="0" smtClean="0">
                <a:solidFill>
                  <a:srgbClr val="333399"/>
                </a:solidFill>
              </a:rPr>
              <a:t> LEP TPC </a:t>
            </a:r>
            <a:r>
              <a:rPr lang="en-GB" dirty="0" smtClean="0">
                <a:solidFill>
                  <a:srgbClr val="333399"/>
                </a:solidFill>
              </a:rPr>
              <a:t>reconstruction</a:t>
            </a:r>
            <a:endParaRPr lang="en-GB" dirty="0" smtClean="0">
              <a:solidFill>
                <a:srgbClr val="333399"/>
              </a:solidFill>
            </a:endParaRPr>
          </a:p>
          <a:p>
            <a:pPr lvl="2">
              <a:buClr>
                <a:srgbClr val="FF0000"/>
              </a:buClr>
              <a:buFont typeface="Arial"/>
              <a:buChar char="•"/>
            </a:pPr>
            <a:r>
              <a:rPr lang="en-GB" dirty="0" smtClean="0">
                <a:solidFill>
                  <a:srgbClr val="333399"/>
                </a:solidFill>
              </a:rPr>
              <a:t> what is true limitation</a:t>
            </a:r>
            <a:endParaRPr lang="en-GB" dirty="0" smtClean="0">
              <a:solidFill>
                <a:srgbClr val="333399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524000" y="990600"/>
            <a:ext cx="6237605" cy="3693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</a:pPr>
            <a:r>
              <a:rPr lang="en-GB" dirty="0" smtClean="0">
                <a:solidFill>
                  <a:srgbClr val="FF0000"/>
                </a:solidFill>
              </a:rPr>
              <a:t>Very Much Work in Progress: ALL VERY PRELIMINARY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300 BX in TPC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9" name="Picture 8" descr="c1.gif"/>
          <p:cNvPicPr>
            <a:picLocks noChangeAspect="1"/>
          </p:cNvPicPr>
          <p:nvPr/>
        </p:nvPicPr>
        <p:blipFill>
          <a:blip r:embed="rId2"/>
          <a:srcRect r="3226" b="282"/>
          <a:stretch>
            <a:fillRect/>
          </a:stretch>
        </p:blipFill>
        <p:spPr>
          <a:xfrm>
            <a:off x="4572000" y="1447800"/>
            <a:ext cx="4572000" cy="4572000"/>
          </a:xfrm>
          <a:prstGeom prst="rect">
            <a:avLst/>
          </a:prstGeom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28600" y="1600200"/>
            <a:ext cx="4134465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dirty="0" smtClean="0"/>
              <a:t> Try to reconstruct full bunch train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US" sz="1600" dirty="0" smtClean="0"/>
              <a:t>Only gamma-gamma background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1.8E6 TPC </a:t>
            </a:r>
            <a:r>
              <a:rPr lang="en-US" sz="1600" dirty="0" smtClean="0"/>
              <a:t>hits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Underestimate of true occupancy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LEP tracking code gives up</a:t>
            </a:r>
          </a:p>
          <a:p>
            <a:pPr lvl="2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even with </a:t>
            </a:r>
            <a:r>
              <a:rPr lang="en-US" sz="1600" dirty="0" err="1" smtClean="0"/>
              <a:t>mods</a:t>
            </a:r>
            <a:r>
              <a:rPr lang="en-US" sz="1600" dirty="0" smtClean="0"/>
              <a:t>, to common </a:t>
            </a:r>
          </a:p>
          <a:p>
            <a:pPr lvl="2">
              <a:buClr>
                <a:srgbClr val="008000"/>
              </a:buClr>
            </a:pPr>
            <a:r>
              <a:rPr lang="en-US" sz="1600" dirty="0" smtClean="0"/>
              <a:t>   blocks need &lt; 100000 hits    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non-negligible </a:t>
            </a:r>
            <a:r>
              <a:rPr lang="en-US" sz="1600" dirty="0" err="1" smtClean="0"/>
              <a:t>voxel</a:t>
            </a:r>
            <a:r>
              <a:rPr lang="en-US" sz="1600" dirty="0" smtClean="0"/>
              <a:t> occupancy</a:t>
            </a:r>
          </a:p>
          <a:p>
            <a:pPr lvl="1">
              <a:buClr>
                <a:srgbClr val="008000"/>
              </a:buClr>
            </a:pPr>
            <a:r>
              <a:rPr lang="en-US" sz="1600" dirty="0" smtClean="0"/>
              <a:t>    in inner parts of TPC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Reconstruction strategies</a:t>
            </a:r>
          </a:p>
          <a:p>
            <a:pPr lvl="2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divide TPC into two halves </a:t>
            </a:r>
          </a:p>
          <a:p>
            <a:pPr lvl="2">
              <a:buClr>
                <a:srgbClr val="008000"/>
              </a:buClr>
            </a:pPr>
            <a:r>
              <a:rPr lang="en-US" sz="1600" dirty="0" smtClean="0"/>
              <a:t>     in </a:t>
            </a:r>
            <a:r>
              <a:rPr lang="en-US" sz="1600" dirty="0" err="1" smtClean="0"/>
              <a:t>z</a:t>
            </a:r>
            <a:endParaRPr lang="en-US" sz="1600" dirty="0" smtClean="0"/>
          </a:p>
          <a:p>
            <a:pPr lvl="2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run </a:t>
            </a:r>
            <a:r>
              <a:rPr lang="en-US" sz="1600" dirty="0" err="1" smtClean="0"/>
              <a:t>CurlKillerProcessor</a:t>
            </a:r>
            <a:r>
              <a:rPr lang="en-US" sz="1600" dirty="0" smtClean="0"/>
              <a:t> </a:t>
            </a:r>
          </a:p>
          <a:p>
            <a:pPr lvl="2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ignore inner part of TPC for</a:t>
            </a:r>
          </a:p>
          <a:p>
            <a:pPr lvl="2">
              <a:buClr>
                <a:srgbClr val="008000"/>
              </a:buClr>
            </a:pPr>
            <a:r>
              <a:rPr lang="en-US" sz="1600" dirty="0" smtClean="0"/>
              <a:t>     track </a:t>
            </a:r>
            <a:r>
              <a:rPr lang="en-US" sz="1600" dirty="0" err="1" smtClean="0"/>
              <a:t>PatRec</a:t>
            </a:r>
            <a:endParaRPr lang="en-US" sz="1600" dirty="0" smtClean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dirty="0" smtClean="0"/>
              <a:t>CLIC</a:t>
            </a:r>
            <a:r>
              <a:rPr lang="en-GB" dirty="0" smtClean="0"/>
              <a:t> </a:t>
            </a:r>
            <a:r>
              <a:rPr lang="en-GB" dirty="0" smtClean="0"/>
              <a:t>TPC Discussion</a:t>
            </a:r>
            <a:r>
              <a:rPr lang="en-GB" dirty="0" smtClean="0"/>
              <a:t>, 11/1/2011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28600" y="1600200"/>
            <a:ext cx="3954929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dirty="0" smtClean="0"/>
              <a:t> For example: </a:t>
            </a:r>
          </a:p>
          <a:p>
            <a:pPr>
              <a:buClr>
                <a:srgbClr val="FF0000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             (</a:t>
            </a:r>
            <a:r>
              <a:rPr lang="en-US" sz="1400" dirty="0" err="1" smtClean="0">
                <a:solidFill>
                  <a:srgbClr val="000000"/>
                </a:solidFill>
              </a:rPr>
              <a:t>z</a:t>
            </a:r>
            <a:r>
              <a:rPr lang="en-US" sz="1400" dirty="0" smtClean="0">
                <a:solidFill>
                  <a:srgbClr val="000000"/>
                </a:solidFill>
              </a:rPr>
              <a:t>&gt;0, </a:t>
            </a:r>
            <a:r>
              <a:rPr lang="en-US" sz="1400" dirty="0" err="1" smtClean="0">
                <a:solidFill>
                  <a:srgbClr val="000000"/>
                </a:solidFill>
              </a:rPr>
              <a:t>multiplicityCut</a:t>
            </a:r>
            <a:r>
              <a:rPr lang="en-US" sz="1400" dirty="0" smtClean="0">
                <a:solidFill>
                  <a:srgbClr val="000000"/>
                </a:solidFill>
              </a:rPr>
              <a:t>=2)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US" sz="1600" dirty="0" smtClean="0"/>
              <a:t>Only 10 % of hits used in </a:t>
            </a:r>
            <a:r>
              <a:rPr lang="en-US" sz="1600" dirty="0" err="1" smtClean="0"/>
              <a:t>Patrec</a:t>
            </a:r>
            <a:endParaRPr lang="en-US" sz="16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</a:t>
            </a:r>
            <a:r>
              <a:rPr lang="en-US" sz="1600" dirty="0" err="1" smtClean="0"/>
              <a:t>LEPTracking</a:t>
            </a:r>
            <a:r>
              <a:rPr lang="en-US" sz="1600" dirty="0" smtClean="0"/>
              <a:t> runs ~ few minutes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700 TPC tracks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but, inner part of TPC not used</a:t>
            </a:r>
          </a:p>
        </p:txBody>
      </p:sp>
      <p:pic>
        <p:nvPicPr>
          <p:cNvPr id="9" name="Picture 8" descr="c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7112" y="1643064"/>
            <a:ext cx="4600688" cy="4071936"/>
          </a:xfrm>
          <a:prstGeom prst="rect">
            <a:avLst/>
          </a:prstGeom>
        </p:spPr>
      </p:pic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dirty="0" smtClean="0"/>
              <a:t>CLIC</a:t>
            </a:r>
            <a:r>
              <a:rPr lang="en-GB" dirty="0" smtClean="0"/>
              <a:t> </a:t>
            </a:r>
            <a:r>
              <a:rPr lang="en-GB" dirty="0" smtClean="0"/>
              <a:t>TPC Discussion</a:t>
            </a:r>
            <a:r>
              <a:rPr lang="en-GB" dirty="0" smtClean="0"/>
              <a:t>, 11/1/2011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9" name="Picture 8" descr="c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457960"/>
            <a:ext cx="4585119" cy="4028440"/>
          </a:xfrm>
          <a:prstGeom prst="rect">
            <a:avLst/>
          </a:prstGeom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81000" y="1752600"/>
            <a:ext cx="364661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dirty="0" smtClean="0"/>
              <a:t> For example (slicing in </a:t>
            </a:r>
            <a:r>
              <a:rPr lang="en-US" dirty="0" err="1" smtClean="0"/>
              <a:t>z</a:t>
            </a:r>
            <a:r>
              <a:rPr lang="en-US" dirty="0" smtClean="0"/>
              <a:t>): </a:t>
            </a:r>
          </a:p>
          <a:p>
            <a:pPr>
              <a:buClr>
                <a:srgbClr val="FF0000"/>
              </a:buClr>
            </a:pPr>
            <a:r>
              <a:rPr lang="en-US" sz="1400" dirty="0" smtClean="0">
                <a:solidFill>
                  <a:schemeClr val="tx1"/>
                </a:solidFill>
              </a:rPr>
              <a:t>       (0&lt;</a:t>
            </a:r>
            <a:r>
              <a:rPr lang="en-US" sz="1400" dirty="0" err="1" smtClean="0">
                <a:solidFill>
                  <a:schemeClr val="tx1"/>
                </a:solidFill>
              </a:rPr>
              <a:t>z</a:t>
            </a:r>
            <a:r>
              <a:rPr lang="en-US" sz="1400" dirty="0" smtClean="0">
                <a:solidFill>
                  <a:schemeClr val="tx1"/>
                </a:solidFill>
              </a:rPr>
              <a:t>&lt;500, </a:t>
            </a:r>
            <a:r>
              <a:rPr lang="en-US" sz="1400" dirty="0" err="1" smtClean="0">
                <a:solidFill>
                  <a:schemeClr val="tx1"/>
                </a:solidFill>
              </a:rPr>
              <a:t>multiplicityCut</a:t>
            </a:r>
            <a:r>
              <a:rPr lang="en-US" sz="1400" dirty="0" smtClean="0">
                <a:solidFill>
                  <a:schemeClr val="tx1"/>
                </a:solidFill>
              </a:rPr>
              <a:t>=5, </a:t>
            </a:r>
            <a:r>
              <a:rPr lang="en-US" sz="1400" dirty="0" err="1" smtClean="0">
                <a:solidFill>
                  <a:schemeClr val="tx1"/>
                </a:solidFill>
              </a:rPr>
              <a:t>binW</a:t>
            </a:r>
            <a:r>
              <a:rPr lang="en-US" sz="1400" dirty="0" smtClean="0">
                <a:solidFill>
                  <a:schemeClr val="tx1"/>
                </a:solidFill>
              </a:rPr>
              <a:t>=5)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dirty="0" smtClean="0"/>
              <a:t> </a:t>
            </a:r>
            <a:r>
              <a:rPr lang="en-US" sz="1600" dirty="0" smtClean="0"/>
              <a:t>25 % of hits used in </a:t>
            </a:r>
            <a:r>
              <a:rPr lang="en-US" sz="1600" dirty="0" err="1" smtClean="0"/>
              <a:t>Patrec</a:t>
            </a:r>
            <a:endParaRPr lang="en-US" sz="16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450 TPC tracks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inner part of TPC partly used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1600" dirty="0" smtClean="0"/>
              <a:t> no feel for efficiency etc.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dirty="0" smtClean="0"/>
              <a:t>CLIC</a:t>
            </a:r>
            <a:r>
              <a:rPr lang="en-GB" dirty="0" smtClean="0"/>
              <a:t> </a:t>
            </a:r>
            <a:r>
              <a:rPr lang="en-GB" dirty="0" smtClean="0"/>
              <a:t>TPC Discussion</a:t>
            </a:r>
            <a:r>
              <a:rPr lang="en-GB" dirty="0" smtClean="0"/>
              <a:t>, 11/1/2011</a:t>
            </a:r>
            <a:endParaRPr lang="en-GB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FAULTDISPLAYSOURCE" val="\documentclass{article}\pagestyle{empty}&#10;\usepackage{partiiiparticles}&#10;\begin{document}&#10;&#10;\end{document}&#10;"/>
  <p:tag name="EMBEDFONTS" val="0"/>
</p:tagLst>
</file>

<file path=ppt/theme/theme1.xml><?xml version="1.0" encoding="utf-8"?>
<a:theme xmlns:a="http://schemas.openxmlformats.org/drawingml/2006/main" name="MySimple">
  <a:themeElements>
    <a:clrScheme name="MySi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y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Si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19281</TotalTime>
  <Words>279</Words>
  <Application>Microsoft Macintosh PowerPoint</Application>
  <PresentationFormat>On-screen Show (4:3)</PresentationFormat>
  <Paragraphs>53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MySimple</vt:lpstr>
      <vt:lpstr>Slide 0</vt:lpstr>
      <vt:lpstr>This Short Talk</vt:lpstr>
      <vt:lpstr>300 BX in TPC</vt:lpstr>
      <vt:lpstr>Slide 3</vt:lpstr>
      <vt:lpstr>Slide 4</vt:lpstr>
    </vt:vector>
  </TitlesOfParts>
  <Company>University of Cambridge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Flow Calorimetry and ILC Detector Design</dc:title>
  <dc:creator>Mark Thomson</dc:creator>
  <cp:lastModifiedBy>Mark Thomson</cp:lastModifiedBy>
  <cp:revision>410</cp:revision>
  <dcterms:created xsi:type="dcterms:W3CDTF">2011-01-11T15:05:02Z</dcterms:created>
  <dcterms:modified xsi:type="dcterms:W3CDTF">2011-01-11T15:10:15Z</dcterms:modified>
</cp:coreProperties>
</file>