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58" r:id="rId5"/>
    <p:sldId id="261" r:id="rId6"/>
    <p:sldId id="259" r:id="rId7"/>
    <p:sldId id="260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7"/>
    <p:restoredTop sz="96197"/>
  </p:normalViewPr>
  <p:slideViewPr>
    <p:cSldViewPr snapToGrid="0" snapToObjects="1">
      <p:cViewPr varScale="1">
        <p:scale>
          <a:sx n="124" d="100"/>
          <a:sy n="124" d="100"/>
        </p:scale>
        <p:origin x="27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0.png"/><Relationship Id="rId7" Type="http://schemas.openxmlformats.org/officeDocument/2006/relationships/image" Target="../media/image7.png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11.png"/><Relationship Id="rId5" Type="http://schemas.openxmlformats.org/officeDocument/2006/relationships/image" Target="../media/image50.png"/><Relationship Id="rId10" Type="http://schemas.openxmlformats.org/officeDocument/2006/relationships/image" Target="../media/image8.emf"/><Relationship Id="rId4" Type="http://schemas.openxmlformats.org/officeDocument/2006/relationships/image" Target="../media/image40.png"/><Relationship Id="rId9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oGGoG/SympyPrefix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boggog.github.io/machine/learning/feynman/physics/symba/2022/07/14/Introduction-Feynman-Amplitudes-Project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2A506-8166-A922-5164-EE3FEE9FED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SYMBA	 - </a:t>
            </a:r>
            <a:r>
              <a:rPr lang="en-US" b="1" i="0" u="none" strike="noStrike" dirty="0">
                <a:effectLst/>
                <a:latin typeface="-apple-system"/>
              </a:rPr>
              <a:t>Sy</a:t>
            </a:r>
            <a:r>
              <a:rPr lang="en-US" b="0" i="0" u="none" strike="noStrike" dirty="0">
                <a:effectLst/>
                <a:latin typeface="-apple-system"/>
              </a:rPr>
              <a:t>m</a:t>
            </a:r>
            <a:r>
              <a:rPr lang="en-US" b="1" i="0" u="none" strike="noStrike" dirty="0">
                <a:effectLst/>
                <a:latin typeface="-apple-system"/>
              </a:rPr>
              <a:t>b</a:t>
            </a:r>
            <a:r>
              <a:rPr lang="en-US" b="0" i="0" u="none" strike="noStrike" dirty="0">
                <a:effectLst/>
                <a:latin typeface="-apple-system"/>
              </a:rPr>
              <a:t>olic Computation of Squared </a:t>
            </a:r>
            <a:r>
              <a:rPr lang="en-US" b="1" i="0" u="none" strike="noStrike" dirty="0">
                <a:effectLst/>
                <a:latin typeface="-apple-system"/>
              </a:rPr>
              <a:t>A</a:t>
            </a:r>
            <a:r>
              <a:rPr lang="en-US" b="0" i="0" u="none" strike="noStrike" dirty="0">
                <a:effectLst/>
                <a:latin typeface="-apple-system"/>
              </a:rPr>
              <a:t>mplitudes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EA7B11-85E8-4EB4-60D7-DC3D51B01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662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Marco Knipfer</a:t>
            </a:r>
          </a:p>
          <a:p>
            <a:r>
              <a:rPr lang="en-US" dirty="0"/>
              <a:t>University of Alabama</a:t>
            </a:r>
          </a:p>
          <a:p>
            <a:r>
              <a:rPr lang="en-US" dirty="0"/>
              <a:t>Google Summer of Code 2022</a:t>
            </a:r>
          </a:p>
        </p:txBody>
      </p:sp>
    </p:spTree>
    <p:extLst>
      <p:ext uri="{BB962C8B-B14F-4D97-AF65-F5344CB8AC3E}">
        <p14:creationId xmlns:p14="http://schemas.microsoft.com/office/powerpoint/2010/main" val="271044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4E74735-60B0-52A8-1E76-577C34964D70}"/>
              </a:ext>
            </a:extLst>
          </p:cNvPr>
          <p:cNvSpPr/>
          <p:nvPr/>
        </p:nvSpPr>
        <p:spPr>
          <a:xfrm>
            <a:off x="7210269" y="4449853"/>
            <a:ext cx="4737194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9E3D10-B565-E955-B509-4951B95B2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761C5-C10C-A7EB-4A3C-405623DA9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Feynman diagram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Amplitude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rgbClr val="FF0000"/>
                </a:solidFill>
              </a:rPr>
              <a:t>squared amplitude </a:t>
            </a:r>
          </a:p>
          <a:p>
            <a:r>
              <a:rPr lang="en-US" dirty="0"/>
              <a:t>Cross section</a:t>
            </a:r>
          </a:p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B637C15-5CC7-03DB-891D-90C41B059CEC}"/>
              </a:ext>
            </a:extLst>
          </p:cNvPr>
          <p:cNvGrpSpPr/>
          <p:nvPr/>
        </p:nvGrpSpPr>
        <p:grpSpPr>
          <a:xfrm>
            <a:off x="3589137" y="2356390"/>
            <a:ext cx="1911026" cy="1867859"/>
            <a:chOff x="3589137" y="2356390"/>
            <a:chExt cx="1911026" cy="186785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27CCB54-E06C-5FBE-6945-AF6669725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3443315">
              <a:off x="3610720" y="2334807"/>
              <a:ext cx="1867859" cy="1911026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C603F34-74BA-5785-CFC5-ED051BA3084D}"/>
                    </a:ext>
                  </a:extLst>
                </p:cNvPr>
                <p:cNvSpPr txBox="1"/>
                <p:nvPr/>
              </p:nvSpPr>
              <p:spPr>
                <a:xfrm>
                  <a:off x="3687110" y="2511091"/>
                  <a:ext cx="376125" cy="2416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C603F34-74BA-5785-CFC5-ED051BA308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7110" y="2511091"/>
                  <a:ext cx="376125" cy="241631"/>
                </a:xfrm>
                <a:prstGeom prst="rect">
                  <a:avLst/>
                </a:prstGeom>
                <a:blipFill>
                  <a:blip r:embed="rId3"/>
                  <a:stretch>
                    <a:fillRect b="-4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0162A77-6CE5-8684-273E-C292460CCF28}"/>
                    </a:ext>
                  </a:extLst>
                </p:cNvPr>
                <p:cNvSpPr txBox="1"/>
                <p:nvPr/>
              </p:nvSpPr>
              <p:spPr>
                <a:xfrm>
                  <a:off x="3679275" y="3685139"/>
                  <a:ext cx="376125" cy="2416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0162A77-6CE5-8684-273E-C292460CCF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9275" y="3685139"/>
                  <a:ext cx="376125" cy="241631"/>
                </a:xfrm>
                <a:prstGeom prst="rect">
                  <a:avLst/>
                </a:prstGeom>
                <a:blipFill>
                  <a:blip r:embed="rId4"/>
                  <a:stretch>
                    <a:fillRect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F7AE1D4-7F69-9228-EFA4-3833FBA6CBF8}"/>
                    </a:ext>
                  </a:extLst>
                </p:cNvPr>
                <p:cNvSpPr txBox="1"/>
                <p:nvPr/>
              </p:nvSpPr>
              <p:spPr>
                <a:xfrm>
                  <a:off x="5064049" y="2544827"/>
                  <a:ext cx="376125" cy="2416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F7AE1D4-7F69-9228-EFA4-3833FBA6CB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64049" y="2544827"/>
                  <a:ext cx="376125" cy="241631"/>
                </a:xfrm>
                <a:prstGeom prst="rect">
                  <a:avLst/>
                </a:prstGeom>
                <a:blipFill>
                  <a:blip r:embed="rId5"/>
                  <a:stretch>
                    <a:fillRect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9483366-BFA3-E2B2-11CD-0D9DF9E43C55}"/>
                    </a:ext>
                  </a:extLst>
                </p:cNvPr>
                <p:cNvSpPr txBox="1"/>
                <p:nvPr/>
              </p:nvSpPr>
              <p:spPr>
                <a:xfrm>
                  <a:off x="5030690" y="3669421"/>
                  <a:ext cx="376125" cy="2416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9483366-BFA3-E2B2-11CD-0D9DF9E43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0690" y="3669421"/>
                  <a:ext cx="376125" cy="241631"/>
                </a:xfrm>
                <a:prstGeom prst="rect">
                  <a:avLst/>
                </a:prstGeom>
                <a:blipFill>
                  <a:blip r:embed="rId6"/>
                  <a:stretch>
                    <a:fillRect b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81A5E4-52F6-3F2F-06E4-8A4D747F30DC}"/>
                  </a:ext>
                </a:extLst>
              </p:cNvPr>
              <p:cNvSpPr txBox="1"/>
              <p:nvPr/>
            </p:nvSpPr>
            <p:spPr>
              <a:xfrm>
                <a:off x="3423102" y="5028890"/>
                <a:ext cx="28548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1+2→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+…+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81A5E4-52F6-3F2F-06E4-8A4D747F3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3102" y="5028890"/>
                <a:ext cx="2854884" cy="276999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EF6ECB4F-F94B-D790-9BB9-3379981A2E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3020" y="4294874"/>
            <a:ext cx="266700" cy="177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CCD9E9-EFB4-ED45-99FD-DE3E3976233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7649" y="4640681"/>
            <a:ext cx="469900" cy="266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A02072B-F0B5-3058-860B-F354816A27B4}"/>
                  </a:ext>
                </a:extLst>
              </p:cNvPr>
              <p:cNvSpPr txBox="1"/>
              <p:nvPr/>
            </p:nvSpPr>
            <p:spPr>
              <a:xfrm>
                <a:off x="7210269" y="4586734"/>
                <a:ext cx="4737194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Sum over polarizations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Lorentz indices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Lots of complicated identities needed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Traces over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-matrices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Longest step on PC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A02072B-F0B5-3058-860B-F354816A2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0269" y="4586734"/>
                <a:ext cx="4737194" cy="1754326"/>
              </a:xfrm>
              <a:prstGeom prst="rect">
                <a:avLst/>
              </a:prstGeom>
              <a:blipFill>
                <a:blip r:embed="rId11"/>
                <a:stretch>
                  <a:fillRect l="-802" t="-714" r="-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D815448D-4590-FEE9-C5DF-90D0E5AC1B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60753" y="2859339"/>
            <a:ext cx="3197524" cy="1319908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FA88D85-D7B5-B391-1A96-C66D4A2BFFD2}"/>
              </a:ext>
            </a:extLst>
          </p:cNvPr>
          <p:cNvCxnSpPr>
            <a:cxnSpLocks/>
          </p:cNvCxnSpPr>
          <p:nvPr/>
        </p:nvCxnSpPr>
        <p:spPr>
          <a:xfrm>
            <a:off x="4544662" y="4640681"/>
            <a:ext cx="2515705" cy="266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8BEE259A-4D9B-864D-EC0F-8881DDD563BC}"/>
              </a:ext>
            </a:extLst>
          </p:cNvPr>
          <p:cNvCxnSpPr>
            <a:cxnSpLocks/>
          </p:cNvCxnSpPr>
          <p:nvPr/>
        </p:nvCxnSpPr>
        <p:spPr>
          <a:xfrm>
            <a:off x="3898510" y="4430212"/>
            <a:ext cx="438322" cy="356194"/>
          </a:xfrm>
          <a:prstGeom prst="curvedConnector3">
            <a:avLst>
              <a:gd name="adj1" fmla="val 15215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294D09B-4C3C-AD06-9676-9B7976E011DB}"/>
              </a:ext>
            </a:extLst>
          </p:cNvPr>
          <p:cNvSpPr txBox="1"/>
          <p:nvPr/>
        </p:nvSpPr>
        <p:spPr>
          <a:xfrm>
            <a:off x="5802514" y="2360464"/>
            <a:ext cx="54990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11111"/>
                </a:solidFill>
                <a:latin typeface="Courier New" panose="02070309020205020404" pitchFamily="49" charset="0"/>
              </a:rPr>
              <a:t>M=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1/2*</a:t>
            </a:r>
            <a:r>
              <a:rPr lang="en-US" b="0" i="0" u="none" strike="noStrike" dirty="0" err="1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*e^2*gamma_{+%\sigma_73,%gam_55,%eta_12}*gamma_{%\sigma_73,%gam_56,%del_50}*e_{i_3,%eta_12}(p_1)_u*e_{k_3,%del_50}(p_2)_u*e_{l_3,%gam_55}(p_3)_u^(*)*e_{i_5,%gam_56}(p_4)_u^(*)/(m_e^2 + -s_13 + 1/2*</a:t>
            </a:r>
            <a:r>
              <a:rPr lang="en-US" b="0" i="0" u="none" strike="noStrike" dirty="0" err="1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reg_prop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1361F3-938C-C52F-87D6-5274F04DB595}"/>
              </a:ext>
            </a:extLst>
          </p:cNvPr>
          <p:cNvSpPr txBox="1"/>
          <p:nvPr/>
        </p:nvSpPr>
        <p:spPr>
          <a:xfrm>
            <a:off x="6366086" y="2511091"/>
            <a:ext cx="44795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M^2=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2*e^4*(m_e^4 + -1/2*m_e^2*s_13 + 1/2*s_14*s_23 + -1/2*m_e^2*s_24 + 1/2*s_12*s_34)*(m_e^2 + -s_13 + 1/2*</a:t>
            </a:r>
            <a:r>
              <a:rPr lang="en-US" b="0" i="0" u="none" strike="noStrike" dirty="0" err="1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reg_prop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)^(-2)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99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4E74735-60B0-52A8-1E76-577C34964D70}"/>
              </a:ext>
            </a:extLst>
          </p:cNvPr>
          <p:cNvSpPr/>
          <p:nvPr/>
        </p:nvSpPr>
        <p:spPr>
          <a:xfrm>
            <a:off x="7210269" y="4449853"/>
            <a:ext cx="4737194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9E3D10-B565-E955-B509-4951B95B2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761C5-C10C-A7EB-4A3C-405623DA9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Feynman diagram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Amplitude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rgbClr val="FF0000"/>
                </a:solidFill>
              </a:rPr>
              <a:t>squared amplitude </a:t>
            </a:r>
          </a:p>
          <a:p>
            <a:r>
              <a:rPr lang="en-US" dirty="0"/>
              <a:t>Cross section</a:t>
            </a:r>
          </a:p>
          <a:p>
            <a:r>
              <a:rPr lang="en-US" dirty="0"/>
              <a:t>Or decay width</a:t>
            </a:r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D60D802-14D5-7BB7-1328-EA101AEE15C7}"/>
              </a:ext>
            </a:extLst>
          </p:cNvPr>
          <p:cNvGrpSpPr/>
          <p:nvPr/>
        </p:nvGrpSpPr>
        <p:grpSpPr>
          <a:xfrm>
            <a:off x="3423102" y="2268221"/>
            <a:ext cx="2178953" cy="1911026"/>
            <a:chOff x="7211683" y="2603500"/>
            <a:chExt cx="2933409" cy="2921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27CCB54-E06C-5FBE-6945-AF6669725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01767" y="2603500"/>
              <a:ext cx="2514600" cy="2921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C603F34-74BA-5785-CFC5-ED051BA3084D}"/>
                    </a:ext>
                  </a:extLst>
                </p:cNvPr>
                <p:cNvSpPr txBox="1"/>
                <p:nvPr/>
              </p:nvSpPr>
              <p:spPr>
                <a:xfrm>
                  <a:off x="8215223" y="2663885"/>
                  <a:ext cx="5063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C603F34-74BA-5785-CFC5-ED051BA308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5223" y="2663885"/>
                  <a:ext cx="506357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0162A77-6CE5-8684-273E-C292460CCF28}"/>
                    </a:ext>
                  </a:extLst>
                </p:cNvPr>
                <p:cNvSpPr txBox="1"/>
                <p:nvPr/>
              </p:nvSpPr>
              <p:spPr>
                <a:xfrm>
                  <a:off x="7211683" y="4311650"/>
                  <a:ext cx="5063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0162A77-6CE5-8684-273E-C292460CCF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1683" y="4311650"/>
                  <a:ext cx="506357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F7AE1D4-7F69-9228-EFA4-3833FBA6CBF8}"/>
                    </a:ext>
                  </a:extLst>
                </p:cNvPr>
                <p:cNvSpPr txBox="1"/>
                <p:nvPr/>
              </p:nvSpPr>
              <p:spPr>
                <a:xfrm>
                  <a:off x="9638735" y="3448087"/>
                  <a:ext cx="5063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F7AE1D4-7F69-9228-EFA4-3833FBA6CB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38735" y="3448087"/>
                  <a:ext cx="506357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42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9483366-BFA3-E2B2-11CD-0D9DF9E43C55}"/>
                    </a:ext>
                  </a:extLst>
                </p:cNvPr>
                <p:cNvSpPr txBox="1"/>
                <p:nvPr/>
              </p:nvSpPr>
              <p:spPr>
                <a:xfrm>
                  <a:off x="8659067" y="5085032"/>
                  <a:ext cx="5063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9483366-BFA3-E2B2-11CD-0D9DF9E43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59067" y="5085032"/>
                  <a:ext cx="506357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81A5E4-52F6-3F2F-06E4-8A4D747F30DC}"/>
                  </a:ext>
                </a:extLst>
              </p:cNvPr>
              <p:cNvSpPr txBox="1"/>
              <p:nvPr/>
            </p:nvSpPr>
            <p:spPr>
              <a:xfrm>
                <a:off x="3423102" y="5028890"/>
                <a:ext cx="28548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1+2→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+…+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81A5E4-52F6-3F2F-06E4-8A4D747F3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3102" y="5028890"/>
                <a:ext cx="2854884" cy="276999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4B535D-E98E-23E5-DFB3-1E5A81CFA716}"/>
                  </a:ext>
                </a:extLst>
              </p:cNvPr>
              <p:cNvSpPr txBox="1"/>
              <p:nvPr/>
            </p:nvSpPr>
            <p:spPr>
              <a:xfrm>
                <a:off x="3423102" y="5455365"/>
                <a:ext cx="24419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(1→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4B535D-E98E-23E5-DFB3-1E5A81CFA7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3102" y="5455365"/>
                <a:ext cx="2441951" cy="276999"/>
              </a:xfrm>
              <a:prstGeom prst="rect">
                <a:avLst/>
              </a:prstGeom>
              <a:blipFill>
                <a:blip r:embed="rId8"/>
                <a:stretch>
                  <a:fillRect l="-1554" r="-3109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EF6ECB4F-F94B-D790-9BB9-3379981A2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3020" y="4294874"/>
            <a:ext cx="266700" cy="177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CCD9E9-EFB4-ED45-99FD-DE3E397623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67649" y="4640681"/>
            <a:ext cx="469900" cy="266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A02072B-F0B5-3058-860B-F354816A27B4}"/>
                  </a:ext>
                </a:extLst>
              </p:cNvPr>
              <p:cNvSpPr txBox="1"/>
              <p:nvPr/>
            </p:nvSpPr>
            <p:spPr>
              <a:xfrm>
                <a:off x="7210269" y="4586734"/>
                <a:ext cx="4737194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Sum over polarizations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Lorentz indices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Lots of complicated identities needed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Traces over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-matrices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Longest step on PC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A02072B-F0B5-3058-860B-F354816A2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0269" y="4586734"/>
                <a:ext cx="4737194" cy="1754326"/>
              </a:xfrm>
              <a:prstGeom prst="rect">
                <a:avLst/>
              </a:prstGeom>
              <a:blipFill>
                <a:blip r:embed="rId11"/>
                <a:stretch>
                  <a:fillRect l="-802" t="-714" r="-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D815448D-4590-FEE9-C5DF-90D0E5AC1B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60753" y="2859339"/>
            <a:ext cx="3197524" cy="1319908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FA88D85-D7B5-B391-1A96-C66D4A2BFFD2}"/>
              </a:ext>
            </a:extLst>
          </p:cNvPr>
          <p:cNvCxnSpPr>
            <a:cxnSpLocks/>
          </p:cNvCxnSpPr>
          <p:nvPr/>
        </p:nvCxnSpPr>
        <p:spPr>
          <a:xfrm>
            <a:off x="4544662" y="4640681"/>
            <a:ext cx="2515705" cy="266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8BEE259A-4D9B-864D-EC0F-8881DDD563BC}"/>
              </a:ext>
            </a:extLst>
          </p:cNvPr>
          <p:cNvCxnSpPr>
            <a:cxnSpLocks/>
          </p:cNvCxnSpPr>
          <p:nvPr/>
        </p:nvCxnSpPr>
        <p:spPr>
          <a:xfrm>
            <a:off x="3898510" y="4430212"/>
            <a:ext cx="438322" cy="356194"/>
          </a:xfrm>
          <a:prstGeom prst="curvedConnector3">
            <a:avLst>
              <a:gd name="adj1" fmla="val 15215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294D09B-4C3C-AD06-9676-9B7976E011DB}"/>
              </a:ext>
            </a:extLst>
          </p:cNvPr>
          <p:cNvSpPr txBox="1"/>
          <p:nvPr/>
        </p:nvSpPr>
        <p:spPr>
          <a:xfrm>
            <a:off x="5802514" y="2360465"/>
            <a:ext cx="52424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11111"/>
                </a:solidFill>
                <a:latin typeface="Courier New" panose="02070309020205020404" pitchFamily="49" charset="0"/>
              </a:rPr>
              <a:t>M=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1/2*</a:t>
            </a:r>
            <a:r>
              <a:rPr lang="en-US" b="0" i="0" u="none" strike="noStrike" dirty="0" err="1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*e^2*gamma_{+%\sigma_73,%gam_55,%eta_12}*gamma_{%\sigma_73,%gam_56,%del_50}*e_{i_3,%eta_12}(p_1)_u*e_{k_3,%del_50}(p_2)_u*e_{l_3,%gam_55}(p_3)_u^(*)*e_{i_5,%gam_56}(p_4)_u^(*)/(m_e^2 + -s_13 + 1/2*</a:t>
            </a:r>
            <a:r>
              <a:rPr lang="en-US" b="0" i="0" u="none" strike="noStrike" dirty="0" err="1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reg_prop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1361F3-938C-C52F-87D6-5274F04DB595}"/>
              </a:ext>
            </a:extLst>
          </p:cNvPr>
          <p:cNvSpPr txBox="1"/>
          <p:nvPr/>
        </p:nvSpPr>
        <p:spPr>
          <a:xfrm>
            <a:off x="6366086" y="2511091"/>
            <a:ext cx="44795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M^2=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2*e^4*(m_e^4 + -1/2*m_e^2*s_13 + 1/2*s_14*s_23 + -1/2*m_e^2*s_24 + 1/2*s_12*s_34)*(m_e^2 + -s_13 + 1/2*</a:t>
            </a:r>
            <a:r>
              <a:rPr lang="en-US" b="0" i="0" u="none" strike="noStrike" dirty="0" err="1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reg_prop</a:t>
            </a:r>
            <a:r>
              <a:rPr lang="en-US" b="0" i="0" u="none" strike="noStrike" dirty="0">
                <a:solidFill>
                  <a:srgbClr val="111111"/>
                </a:solidFill>
                <a:effectLst/>
                <a:latin typeface="Courier New" panose="02070309020205020404" pitchFamily="49" charset="0"/>
              </a:rPr>
              <a:t>)^(-2)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68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0B0CD-E379-4B31-B21A-F62F4808E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Data Generation</a:t>
            </a:r>
          </a:p>
        </p:txBody>
      </p:sp>
      <p:pic>
        <p:nvPicPr>
          <p:cNvPr id="1030" name="Picture 6" descr="MARTY Logo">
            <a:extLst>
              <a:ext uri="{FF2B5EF4-FFF2-40B4-BE49-F238E27FC236}">
                <a16:creationId xmlns:a16="http://schemas.microsoft.com/office/drawing/2014/main" id="{A04428CA-50C3-31A2-F7DD-0CBB99E90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1467" y="3660529"/>
            <a:ext cx="4345024" cy="1298007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553CB-92FD-5B97-8085-0DCEB2A21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0954" y="2603500"/>
            <a:ext cx="5211979" cy="3416300"/>
          </a:xfrm>
        </p:spPr>
        <p:txBody>
          <a:bodyPr anchor="ctr">
            <a:normAutofit/>
          </a:bodyPr>
          <a:lstStyle/>
          <a:p>
            <a:r>
              <a:rPr lang="en-US" dirty="0"/>
              <a:t>https://marty.in2p3.fr</a:t>
            </a:r>
          </a:p>
          <a:p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A </a:t>
            </a:r>
            <a:r>
              <a:rPr lang="en-US" sz="1800" b="1" i="0" u="none" strike="noStrike" dirty="0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M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odern </a:t>
            </a:r>
            <a:r>
              <a:rPr lang="en-US" sz="1800" b="1" i="0" u="none" strike="noStrike" dirty="0" err="1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AR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tificial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 </a:t>
            </a:r>
            <a:r>
              <a:rPr lang="en-US" sz="1800" b="1" i="0" u="none" strike="noStrike" dirty="0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T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heoretical ph</a:t>
            </a:r>
            <a:r>
              <a:rPr lang="en-US" sz="1800" b="1" i="0" u="none" strike="noStrike" dirty="0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y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Montserrat" panose="020F0502020204030204" pitchFamily="34" charset="0"/>
              </a:rPr>
              <a:t>sicist</a:t>
            </a:r>
          </a:p>
          <a:p>
            <a:r>
              <a:rPr lang="en-US" dirty="0">
                <a:solidFill>
                  <a:schemeClr val="tx1"/>
                </a:solidFill>
                <a:latin typeface="Montserrat" panose="020F0502020204030204" pitchFamily="34" charset="0"/>
              </a:rPr>
              <a:t>QED and QCD data, tree level, up to 3</a:t>
            </a:r>
            <a:r>
              <a:rPr lang="en-US" dirty="0">
                <a:solidFill>
                  <a:schemeClr val="tx1"/>
                </a:solidFill>
                <a:latin typeface="Montserrat" panose="020F0502020204030204" pitchFamily="34" charset="0"/>
                <a:sym typeface="Wingdings" pitchFamily="2" charset="2"/>
              </a:rPr>
              <a:t>3</a:t>
            </a:r>
            <a:endParaRPr lang="en-US" dirty="0">
              <a:solidFill>
                <a:schemeClr val="tx1"/>
              </a:solidFill>
              <a:latin typeface="Montserrat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11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0B0CD-E379-4B31-B21A-F62F4808E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Data Generation</a:t>
            </a:r>
          </a:p>
        </p:txBody>
      </p:sp>
      <p:pic>
        <p:nvPicPr>
          <p:cNvPr id="1030" name="Picture 6" descr="MARTY Logo">
            <a:extLst>
              <a:ext uri="{FF2B5EF4-FFF2-40B4-BE49-F238E27FC236}">
                <a16:creationId xmlns:a16="http://schemas.microsoft.com/office/drawing/2014/main" id="{A04428CA-50C3-31A2-F7DD-0CBB99E90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1467" y="3660529"/>
            <a:ext cx="4345024" cy="1298007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553CB-92FD-5B97-8085-0DCEB2A21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0954" y="2603500"/>
            <a:ext cx="5211979" cy="3416300"/>
          </a:xfrm>
        </p:spPr>
        <p:txBody>
          <a:bodyPr anchor="ctr">
            <a:normAutofit/>
          </a:bodyPr>
          <a:lstStyle/>
          <a:p>
            <a:r>
              <a:rPr lang="en-US" dirty="0"/>
              <a:t>Generated QED data &gt;100k</a:t>
            </a:r>
          </a:p>
          <a:p>
            <a:pPr lvl="1"/>
            <a:r>
              <a:rPr lang="en-US" dirty="0"/>
              <a:t>20h on 19 cores (12900H)</a:t>
            </a:r>
          </a:p>
          <a:p>
            <a:r>
              <a:rPr lang="en-US" dirty="0">
                <a:solidFill>
                  <a:schemeClr val="tx1"/>
                </a:solidFill>
                <a:latin typeface="Montserrat" panose="020F0502020204030204" pitchFamily="34" charset="0"/>
              </a:rPr>
              <a:t>Squared amplitudes simplified with </a:t>
            </a:r>
            <a:r>
              <a:rPr lang="en-US" dirty="0" err="1">
                <a:solidFill>
                  <a:schemeClr val="tx1"/>
                </a:solidFill>
                <a:latin typeface="Montserrat" panose="020F0502020204030204" pitchFamily="34" charset="0"/>
              </a:rPr>
              <a:t>sympy</a:t>
            </a:r>
            <a:endParaRPr lang="en-US" dirty="0">
              <a:solidFill>
                <a:schemeClr val="tx1"/>
              </a:solidFill>
              <a:latin typeface="Montserrat" panose="020F0502020204030204" pitchFamily="34" charset="0"/>
            </a:endParaRPr>
          </a:p>
          <a:p>
            <a:pPr lvl="1"/>
            <a:r>
              <a:rPr lang="en-US" dirty="0">
                <a:solidFill>
                  <a:schemeClr val="tx1"/>
                </a:solidFill>
                <a:latin typeface="Montserrat" panose="020F0502020204030204" pitchFamily="34" charset="0"/>
              </a:rPr>
              <a:t>10h on 19 cores (12900H)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Montserrat" panose="020F0502020204030204" pitchFamily="34" charset="0"/>
              </a:rPr>
              <a:t>Learned how to write parallelized code with timeout in python</a:t>
            </a:r>
          </a:p>
          <a:p>
            <a:r>
              <a:rPr lang="en-US" dirty="0">
                <a:solidFill>
                  <a:schemeClr val="tx1"/>
                </a:solidFill>
                <a:latin typeface="Montserrat" panose="020F0502020204030204" pitchFamily="34" charset="0"/>
              </a:rPr>
              <a:t>QCD data in progress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Montserrat" panose="020F0502020204030204" pitchFamily="34" charset="0"/>
              </a:rPr>
              <a:t>10k in 40h</a:t>
            </a:r>
          </a:p>
        </p:txBody>
      </p:sp>
    </p:spTree>
    <p:extLst>
      <p:ext uri="{BB962C8B-B14F-4D97-AF65-F5344CB8AC3E}">
        <p14:creationId xmlns:p14="http://schemas.microsoft.com/office/powerpoint/2010/main" val="3956136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D63A-31C2-58B8-6622-A72AD9382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Expression encoding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50C823-0C68-E51B-225B-E1FEE401D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578" y="2745713"/>
            <a:ext cx="7772400" cy="20089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34250F-96D8-397F-AB34-78013954E7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5642" y="2358189"/>
                <a:ext cx="9354971" cy="449981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New in this project: (hybrid) prefix notation for expressions</a:t>
                </a:r>
              </a:p>
              <a:p>
                <a:r>
                  <a:rPr lang="en-US" dirty="0"/>
                  <a:t>Motivated by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itchFamily="2" charset="2"/>
                  </a:rPr>
                  <a:t> sum prod a b c</a:t>
                </a:r>
              </a:p>
              <a:p>
                <a:r>
                  <a:rPr lang="en-US" dirty="0"/>
                  <a:t>Also: Encoding of Lorentz indices and subscripts</a:t>
                </a:r>
              </a:p>
              <a:p>
                <a:endParaRPr lang="en-US" dirty="0">
                  <a:sym typeface="Wingdings" pitchFamily="2" charset="2"/>
                </a:endParaRPr>
              </a:p>
              <a:p>
                <a:r>
                  <a:rPr lang="en-US" dirty="0">
                    <a:sym typeface="Wingdings" pitchFamily="2" charset="2"/>
                  </a:rPr>
                  <a:t>Wrote </a:t>
                </a:r>
                <a:r>
                  <a:rPr lang="en-US" dirty="0" err="1">
                    <a:sym typeface="Wingdings" pitchFamily="2" charset="2"/>
                  </a:rPr>
                  <a:t>sympy</a:t>
                </a:r>
                <a:r>
                  <a:rPr lang="en-US" dirty="0">
                    <a:sym typeface="Wingdings" pitchFamily="2" charset="2"/>
                  </a:rPr>
                  <a:t> package for prefix notation </a:t>
                </a:r>
                <a:r>
                  <a:rPr lang="en-US" dirty="0">
                    <a:sym typeface="Wingdings" pitchFamily="2" charset="2"/>
                    <a:hlinkClick r:id="rId3"/>
                  </a:rPr>
                  <a:t>https://github.com/BoGGoG/SympyPrefix</a:t>
                </a:r>
                <a:endParaRPr lang="en-US" dirty="0">
                  <a:sym typeface="Wingdings" pitchFamily="2" charset="2"/>
                </a:endParaRPr>
              </a:p>
              <a:p>
                <a:r>
                  <a:rPr lang="en-US" dirty="0">
                    <a:sym typeface="Wingdings" pitchFamily="2" charset="2"/>
                  </a:rPr>
                  <a:t>Blog post: </a:t>
                </a:r>
                <a:r>
                  <a:rPr lang="en-US" dirty="0">
                    <a:sym typeface="Wingdings" pitchFamily="2" charset="2"/>
                    <a:hlinkClick r:id="rId4"/>
                  </a:rPr>
                  <a:t>https://boggog.github.io/machine/learning/feynman/physics/symba/2022/07/14/Introduction-Feynman-Amplitudes-Project.html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34250F-96D8-397F-AB34-78013954E7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5642" y="2358189"/>
                <a:ext cx="9354971" cy="4499811"/>
              </a:xfrm>
              <a:blipFill>
                <a:blip r:embed="rId5"/>
                <a:stretch>
                  <a:fillRect l="-136" t="-1127" r="-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>
            <a:extLst>
              <a:ext uri="{FF2B5EF4-FFF2-40B4-BE49-F238E27FC236}">
                <a16:creationId xmlns:a16="http://schemas.microsoft.com/office/drawing/2014/main" id="{73290188-ED13-486A-4F05-0443EB6D3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1345" y="3192379"/>
            <a:ext cx="1800655" cy="366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89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643780CE-2BE5-46F6-97B2-60DF30217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61A87A49-68E6-459E-A5A6-46229FF42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059" name="Freeform 5">
            <a:extLst>
              <a:ext uri="{FF2B5EF4-FFF2-40B4-BE49-F238E27FC236}">
                <a16:creationId xmlns:a16="http://schemas.microsoft.com/office/drawing/2014/main" id="{F6ACD5FC-CAFE-48EB-B765-60EED2E0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A56169-82AA-5222-96A7-7C2C4347D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8"/>
            <a:ext cx="2942210" cy="10202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>
                <a:solidFill>
                  <a:srgbClr val="EBEBEB"/>
                </a:solidFill>
              </a:rPr>
              <a:t>Model: Transformer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9ACEC5E-C0C3-D31A-20DD-15CB81A45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3430" y="803751"/>
            <a:ext cx="5833887" cy="525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Rectangle 2060">
            <a:extLst>
              <a:ext uri="{FF2B5EF4-FFF2-40B4-BE49-F238E27FC236}">
                <a16:creationId xmlns:a16="http://schemas.microsoft.com/office/drawing/2014/main" id="{9F33B405-D785-4738-B1C0-6A0AA5E9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63" name="Oval 2062">
            <a:extLst>
              <a:ext uri="{FF2B5EF4-FFF2-40B4-BE49-F238E27FC236}">
                <a16:creationId xmlns:a16="http://schemas.microsoft.com/office/drawing/2014/main" id="{4233DC0E-DE6C-4FB6-A529-51B162641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65" name="Oval 2064">
            <a:extLst>
              <a:ext uri="{FF2B5EF4-FFF2-40B4-BE49-F238E27FC236}">
                <a16:creationId xmlns:a16="http://schemas.microsoft.com/office/drawing/2014/main" id="{3870477F-E451-4BC3-863F-0E2FC5728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6836D-C30B-F7E6-4E41-881127AE4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120900"/>
            <a:ext cx="3133726" cy="38989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predicting one token after the other</a:t>
            </a:r>
          </a:p>
          <a:p>
            <a:r>
              <a:rPr lang="en-US" dirty="0">
                <a:solidFill>
                  <a:srgbClr val="FFFFFF"/>
                </a:solidFill>
              </a:rPr>
              <a:t>maximal sequence length: 350</a:t>
            </a:r>
          </a:p>
          <a:p>
            <a:pPr algn="l"/>
            <a:r>
              <a:rPr lang="en-US" b="0" i="0" u="none" strike="noStrike" dirty="0" err="1">
                <a:solidFill>
                  <a:schemeClr val="tx1"/>
                </a:solidFill>
                <a:effectLst/>
              </a:rPr>
              <a:t>embed_dim</a:t>
            </a:r>
            <a:r>
              <a:rPr lang="en-US" b="0" i="0" u="none" strike="noStrike" dirty="0">
                <a:solidFill>
                  <a:schemeClr val="tx1"/>
                </a:solidFill>
                <a:effectLst/>
              </a:rPr>
              <a:t> = 256</a:t>
            </a:r>
          </a:p>
          <a:p>
            <a:pPr algn="l"/>
            <a:r>
              <a:rPr lang="en-US" b="0" i="0" u="none" strike="noStrike" dirty="0" err="1">
                <a:solidFill>
                  <a:schemeClr val="tx1"/>
                </a:solidFill>
                <a:effectLst/>
              </a:rPr>
              <a:t>latent_dim</a:t>
            </a:r>
            <a:r>
              <a:rPr lang="en-US" b="0" i="0" u="none" strike="noStrike" dirty="0">
                <a:solidFill>
                  <a:schemeClr val="tx1"/>
                </a:solidFill>
                <a:effectLst/>
              </a:rPr>
              <a:t> = 2048</a:t>
            </a:r>
          </a:p>
          <a:p>
            <a:pPr algn="l"/>
            <a:r>
              <a:rPr lang="en-US" b="0" i="0" u="none" strike="noStrike" dirty="0" err="1">
                <a:solidFill>
                  <a:schemeClr val="tx1"/>
                </a:solidFill>
                <a:effectLst/>
              </a:rPr>
              <a:t>num_heads</a:t>
            </a:r>
            <a:r>
              <a:rPr lang="en-US" b="0" i="0" u="none" strike="noStrike" dirty="0">
                <a:solidFill>
                  <a:schemeClr val="tx1"/>
                </a:solidFill>
                <a:effectLst/>
              </a:rPr>
              <a:t> = 8</a:t>
            </a: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67" name="Freeform 5">
            <a:extLst>
              <a:ext uri="{FF2B5EF4-FFF2-40B4-BE49-F238E27FC236}">
                <a16:creationId xmlns:a16="http://schemas.microsoft.com/office/drawing/2014/main" id="{B4A81DE1-E2BC-4A31-99EE-71350421B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17B1BF-C1AE-91EE-181F-7B194FD292C4}"/>
              </a:ext>
            </a:extLst>
          </p:cNvPr>
          <p:cNvSpPr txBox="1"/>
          <p:nvPr/>
        </p:nvSpPr>
        <p:spPr>
          <a:xfrm>
            <a:off x="7771347" y="6533517"/>
            <a:ext cx="44694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https://</a:t>
            </a:r>
            <a:r>
              <a:rPr lang="en-US" sz="1000" dirty="0" err="1">
                <a:solidFill>
                  <a:schemeClr val="bg1"/>
                </a:solidFill>
              </a:rPr>
              <a:t>en.wikipedia.org</a:t>
            </a:r>
            <a:r>
              <a:rPr lang="en-US" sz="1000" dirty="0">
                <a:solidFill>
                  <a:schemeClr val="bg1"/>
                </a:solidFill>
              </a:rPr>
              <a:t>/wiki/Transformer_(</a:t>
            </a:r>
            <a:r>
              <a:rPr lang="en-US" sz="1000" dirty="0" err="1">
                <a:solidFill>
                  <a:schemeClr val="bg1"/>
                </a:solidFill>
              </a:rPr>
              <a:t>machine_learning_model</a:t>
            </a:r>
            <a:r>
              <a:rPr lang="en-US" sz="10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94752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4" name="Rectangle 5143">
            <a:extLst>
              <a:ext uri="{FF2B5EF4-FFF2-40B4-BE49-F238E27FC236}">
                <a16:creationId xmlns:a16="http://schemas.microsoft.com/office/drawing/2014/main" id="{D1DE3271-DD99-4DEF-AF9F-84397884C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6" name="Freeform: Shape 5145">
            <a:extLst>
              <a:ext uri="{FF2B5EF4-FFF2-40B4-BE49-F238E27FC236}">
                <a16:creationId xmlns:a16="http://schemas.microsoft.com/office/drawing/2014/main" id="{E06A31CE-F9B6-4BA2-8685-60F3524D0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950898" y="638067"/>
            <a:ext cx="6053670" cy="5581866"/>
          </a:xfrm>
          <a:custGeom>
            <a:avLst/>
            <a:gdLst>
              <a:gd name="connsiteX0" fmla="*/ 6053670 w 6053670"/>
              <a:gd name="connsiteY0" fmla="*/ 1098 h 5581866"/>
              <a:gd name="connsiteX1" fmla="*/ 6053670 w 6053670"/>
              <a:gd name="connsiteY1" fmla="*/ 514028 h 5581866"/>
              <a:gd name="connsiteX2" fmla="*/ 6053670 w 6053670"/>
              <a:gd name="connsiteY2" fmla="*/ 1254558 h 5581866"/>
              <a:gd name="connsiteX3" fmla="*/ 6053670 w 6053670"/>
              <a:gd name="connsiteY3" fmla="*/ 5581866 h 5581866"/>
              <a:gd name="connsiteX4" fmla="*/ 0 w 6053670"/>
              <a:gd name="connsiteY4" fmla="*/ 5581866 h 5581866"/>
              <a:gd name="connsiteX5" fmla="*/ 0 w 6053670"/>
              <a:gd name="connsiteY5" fmla="*/ 1249853 h 5581866"/>
              <a:gd name="connsiteX6" fmla="*/ 0 w 6053670"/>
              <a:gd name="connsiteY6" fmla="*/ 514028 h 5581866"/>
              <a:gd name="connsiteX7" fmla="*/ 0 w 6053670"/>
              <a:gd name="connsiteY7" fmla="*/ 0 h 5581866"/>
              <a:gd name="connsiteX8" fmla="*/ 35717 w 6053670"/>
              <a:gd name="connsiteY8" fmla="*/ 5488 h 5581866"/>
              <a:gd name="connsiteX9" fmla="*/ 140445 w 6053670"/>
              <a:gd name="connsiteY9" fmla="*/ 21641 h 5581866"/>
              <a:gd name="connsiteX10" fmla="*/ 216722 w 6053670"/>
              <a:gd name="connsiteY10" fmla="*/ 32932 h 5581866"/>
              <a:gd name="connsiteX11" fmla="*/ 307527 w 6053670"/>
              <a:gd name="connsiteY11" fmla="*/ 44850 h 5581866"/>
              <a:gd name="connsiteX12" fmla="*/ 415282 w 6053670"/>
              <a:gd name="connsiteY12" fmla="*/ 59121 h 5581866"/>
              <a:gd name="connsiteX13" fmla="*/ 534539 w 6053670"/>
              <a:gd name="connsiteY13" fmla="*/ 74175 h 5581866"/>
              <a:gd name="connsiteX14" fmla="*/ 668931 w 6053670"/>
              <a:gd name="connsiteY14" fmla="*/ 90014 h 5581866"/>
              <a:gd name="connsiteX15" fmla="*/ 815430 w 6053670"/>
              <a:gd name="connsiteY15" fmla="*/ 106794 h 5581866"/>
              <a:gd name="connsiteX16" fmla="*/ 974641 w 6053670"/>
              <a:gd name="connsiteY16" fmla="*/ 123574 h 5581866"/>
              <a:gd name="connsiteX17" fmla="*/ 1144144 w 6053670"/>
              <a:gd name="connsiteY17" fmla="*/ 140667 h 5581866"/>
              <a:gd name="connsiteX18" fmla="*/ 1326965 w 6053670"/>
              <a:gd name="connsiteY18" fmla="*/ 156506 h 5581866"/>
              <a:gd name="connsiteX19" fmla="*/ 1518261 w 6053670"/>
              <a:gd name="connsiteY19" fmla="*/ 171717 h 5581866"/>
              <a:gd name="connsiteX20" fmla="*/ 1720453 w 6053670"/>
              <a:gd name="connsiteY20" fmla="*/ 185518 h 5581866"/>
              <a:gd name="connsiteX21" fmla="*/ 1931121 w 6053670"/>
              <a:gd name="connsiteY21" fmla="*/ 198690 h 5581866"/>
              <a:gd name="connsiteX22" fmla="*/ 2150869 w 6053670"/>
              <a:gd name="connsiteY22" fmla="*/ 211079 h 5581866"/>
              <a:gd name="connsiteX23" fmla="*/ 2263467 w 6053670"/>
              <a:gd name="connsiteY23" fmla="*/ 215470 h 5581866"/>
              <a:gd name="connsiteX24" fmla="*/ 2378487 w 6053670"/>
              <a:gd name="connsiteY24" fmla="*/ 220332 h 5581866"/>
              <a:gd name="connsiteX25" fmla="*/ 2495323 w 6053670"/>
              <a:gd name="connsiteY25" fmla="*/ 224879 h 5581866"/>
              <a:gd name="connsiteX26" fmla="*/ 2612764 w 6053670"/>
              <a:gd name="connsiteY26" fmla="*/ 227859 h 5581866"/>
              <a:gd name="connsiteX27" fmla="*/ 2732627 w 6053670"/>
              <a:gd name="connsiteY27" fmla="*/ 230525 h 5581866"/>
              <a:gd name="connsiteX28" fmla="*/ 2853700 w 6053670"/>
              <a:gd name="connsiteY28" fmla="*/ 233348 h 5581866"/>
              <a:gd name="connsiteX29" fmla="*/ 2977195 w 6053670"/>
              <a:gd name="connsiteY29" fmla="*/ 235229 h 5581866"/>
              <a:gd name="connsiteX30" fmla="*/ 3101900 w 6053670"/>
              <a:gd name="connsiteY30" fmla="*/ 235229 h 5581866"/>
              <a:gd name="connsiteX31" fmla="*/ 3227817 w 6053670"/>
              <a:gd name="connsiteY31" fmla="*/ 236170 h 5581866"/>
              <a:gd name="connsiteX32" fmla="*/ 3354944 w 6053670"/>
              <a:gd name="connsiteY32" fmla="*/ 235229 h 5581866"/>
              <a:gd name="connsiteX33" fmla="*/ 3483887 w 6053670"/>
              <a:gd name="connsiteY33" fmla="*/ 233348 h 5581866"/>
              <a:gd name="connsiteX34" fmla="*/ 3612830 w 6053670"/>
              <a:gd name="connsiteY34" fmla="*/ 231623 h 5581866"/>
              <a:gd name="connsiteX35" fmla="*/ 3743589 w 6053670"/>
              <a:gd name="connsiteY35" fmla="*/ 227859 h 5581866"/>
              <a:gd name="connsiteX36" fmla="*/ 3875559 w 6053670"/>
              <a:gd name="connsiteY36" fmla="*/ 223938 h 5581866"/>
              <a:gd name="connsiteX37" fmla="*/ 4007529 w 6053670"/>
              <a:gd name="connsiteY37" fmla="*/ 219391 h 5581866"/>
              <a:gd name="connsiteX38" fmla="*/ 4140710 w 6053670"/>
              <a:gd name="connsiteY38" fmla="*/ 212961 h 5581866"/>
              <a:gd name="connsiteX39" fmla="*/ 4275102 w 6053670"/>
              <a:gd name="connsiteY39" fmla="*/ 205277 h 5581866"/>
              <a:gd name="connsiteX40" fmla="*/ 4410098 w 6053670"/>
              <a:gd name="connsiteY40" fmla="*/ 197907 h 5581866"/>
              <a:gd name="connsiteX41" fmla="*/ 4545096 w 6053670"/>
              <a:gd name="connsiteY41" fmla="*/ 188498 h 5581866"/>
              <a:gd name="connsiteX42" fmla="*/ 4681909 w 6053670"/>
              <a:gd name="connsiteY42" fmla="*/ 177207 h 5581866"/>
              <a:gd name="connsiteX43" fmla="*/ 4816905 w 6053670"/>
              <a:gd name="connsiteY43" fmla="*/ 165916 h 5581866"/>
              <a:gd name="connsiteX44" fmla="*/ 4954323 w 6053670"/>
              <a:gd name="connsiteY44" fmla="*/ 152899 h 5581866"/>
              <a:gd name="connsiteX45" fmla="*/ 5092347 w 6053670"/>
              <a:gd name="connsiteY45" fmla="*/ 138629 h 5581866"/>
              <a:gd name="connsiteX46" fmla="*/ 5228555 w 6053670"/>
              <a:gd name="connsiteY46" fmla="*/ 123574 h 5581866"/>
              <a:gd name="connsiteX47" fmla="*/ 5366578 w 6053670"/>
              <a:gd name="connsiteY47" fmla="*/ 106010 h 5581866"/>
              <a:gd name="connsiteX48" fmla="*/ 5503997 w 6053670"/>
              <a:gd name="connsiteY48" fmla="*/ 87192 h 5581866"/>
              <a:gd name="connsiteX49" fmla="*/ 5642020 w 6053670"/>
              <a:gd name="connsiteY49" fmla="*/ 68530 h 5581866"/>
              <a:gd name="connsiteX50" fmla="*/ 5779438 w 6053670"/>
              <a:gd name="connsiteY50" fmla="*/ 46733 h 5581866"/>
              <a:gd name="connsiteX51" fmla="*/ 5916251 w 6053670"/>
              <a:gd name="connsiteY51" fmla="*/ 24464 h 55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5581866">
                <a:moveTo>
                  <a:pt x="6053670" y="1098"/>
                </a:moveTo>
                <a:lnTo>
                  <a:pt x="6053670" y="514028"/>
                </a:lnTo>
                <a:lnTo>
                  <a:pt x="6053670" y="1254558"/>
                </a:lnTo>
                <a:lnTo>
                  <a:pt x="6053670" y="5581866"/>
                </a:lnTo>
                <a:lnTo>
                  <a:pt x="0" y="5581866"/>
                </a:lnTo>
                <a:lnTo>
                  <a:pt x="0" y="1249853"/>
                </a:lnTo>
                <a:lnTo>
                  <a:pt x="0" y="514028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5148" name="Freeform 5">
            <a:extLst>
              <a:ext uri="{FF2B5EF4-FFF2-40B4-BE49-F238E27FC236}">
                <a16:creationId xmlns:a16="http://schemas.microsoft.com/office/drawing/2014/main" id="{8ADF14A3-1454-4B74-8B4A-CB197D7A7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469835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5150" name="Freeform 5">
            <a:extLst>
              <a:ext uri="{FF2B5EF4-FFF2-40B4-BE49-F238E27FC236}">
                <a16:creationId xmlns:a16="http://schemas.microsoft.com/office/drawing/2014/main" id="{EC19D556-0251-4E87-AE24-890965BAD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DCE4A6-7F84-AEA4-85FD-0BB994BC4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5132438" cy="162232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Training &amp; Results (QED)</a:t>
            </a:r>
          </a:p>
        </p:txBody>
      </p:sp>
      <p:sp>
        <p:nvSpPr>
          <p:cNvPr id="5152" name="Rectangle 5151">
            <a:extLst>
              <a:ext uri="{FF2B5EF4-FFF2-40B4-BE49-F238E27FC236}">
                <a16:creationId xmlns:a16="http://schemas.microsoft.com/office/drawing/2014/main" id="{CBC3C8C6-98E2-45EF-AEFC-30C0DBA0E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F76323-94E4-02D5-6C0C-F0E3DDC207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2260" y="2418735"/>
                <a:ext cx="5678704" cy="3811742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10h on Google </a:t>
                </a:r>
                <a:r>
                  <a:rPr lang="en-US" dirty="0" err="1">
                    <a:solidFill>
                      <a:schemeClr val="tx1"/>
                    </a:solidFill>
                  </a:rPr>
                  <a:t>Colab</a:t>
                </a:r>
                <a:r>
                  <a:rPr lang="en-US" dirty="0">
                    <a:solidFill>
                      <a:schemeClr val="tx1"/>
                    </a:solidFill>
                  </a:rPr>
                  <a:t> Pro+</a:t>
                </a:r>
              </a:p>
              <a:p>
                <a:r>
                  <a:rPr lang="en-US" b="0" i="0" u="none" strike="noStrike" dirty="0">
                    <a:solidFill>
                      <a:schemeClr val="tx1"/>
                    </a:solidFill>
                    <a:effectLst/>
                  </a:rPr>
                  <a:t>next-token accuracy: 99.98%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token accuracy (full expressions,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350 tokens)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dirty="0">
                    <a:solidFill>
                      <a:schemeClr val="tx1"/>
                    </a:solidFill>
                    <a:effectLst/>
                  </a:rPr>
                  <a:t>train: 0.9812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dirty="0">
                    <a:solidFill>
                      <a:schemeClr val="tx1"/>
                    </a:solidFill>
                    <a:effectLst/>
                  </a:rPr>
                  <a:t>test: 0.9655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F76323-94E4-02D5-6C0C-F0E3DDC207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2260" y="2418735"/>
                <a:ext cx="5678704" cy="3811742"/>
              </a:xfrm>
              <a:blipFill>
                <a:blip r:embed="rId2"/>
                <a:stretch>
                  <a:fillRect l="-223" r="-6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244F1D61-F14E-9F65-09A6-552134048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00827" y="645106"/>
            <a:ext cx="4518051" cy="293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894515C7-A6DE-410A-03DD-055226077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4471" y="3520086"/>
            <a:ext cx="4065583" cy="271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418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2EDF0-D397-8AD2-DF74-7E2FF137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r>
              <a:rPr lang="en-US" dirty="0"/>
              <a:t> until deadline (September 30</a:t>
            </a:r>
            <a:r>
              <a:rPr lang="en-US" baseline="30000" dirty="0"/>
              <a:t>th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71C90-B0B6-7A80-80EC-D7F1C86FE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Train on QCD data</a:t>
            </a:r>
          </a:p>
          <a:p>
            <a:r>
              <a:rPr lang="en-US" dirty="0"/>
              <a:t>Implement beam search</a:t>
            </a:r>
          </a:p>
        </p:txBody>
      </p:sp>
    </p:spTree>
    <p:extLst>
      <p:ext uri="{BB962C8B-B14F-4D97-AF65-F5344CB8AC3E}">
        <p14:creationId xmlns:p14="http://schemas.microsoft.com/office/powerpoint/2010/main" val="1973618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1979</TotalTime>
  <Words>734</Words>
  <Application>Microsoft Macintosh PowerPoint</Application>
  <PresentationFormat>Widescreen</PresentationFormat>
  <Paragraphs>86</Paragraphs>
  <Slides>9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-apple-system</vt:lpstr>
      <vt:lpstr>Arial</vt:lpstr>
      <vt:lpstr>Cambria Math</vt:lpstr>
      <vt:lpstr>Century Gothic</vt:lpstr>
      <vt:lpstr>Courier New</vt:lpstr>
      <vt:lpstr>Montserrat</vt:lpstr>
      <vt:lpstr>Wingdings 3</vt:lpstr>
      <vt:lpstr>Ion Boardroom</vt:lpstr>
      <vt:lpstr>SYMBA  - Symbolic Computation of Squared Amplitudes</vt:lpstr>
      <vt:lpstr>Introduction</vt:lpstr>
      <vt:lpstr>Introduction</vt:lpstr>
      <vt:lpstr>Data Generation</vt:lpstr>
      <vt:lpstr>Data Generation</vt:lpstr>
      <vt:lpstr>Expression encoding</vt:lpstr>
      <vt:lpstr>Model: Transformer</vt:lpstr>
      <vt:lpstr>Training &amp; Results (QED)</vt:lpstr>
      <vt:lpstr>ToDo until deadline (September 30th)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SYMBA  - Feynman diagrams with symbolic machine learning</dc:title>
  <dc:creator>Knipfer\,\ Marco</dc:creator>
  <cp:lastModifiedBy>Knipfer\,\ Marco</cp:lastModifiedBy>
  <cp:revision>11</cp:revision>
  <dcterms:created xsi:type="dcterms:W3CDTF">2022-09-20T13:48:06Z</dcterms:created>
  <dcterms:modified xsi:type="dcterms:W3CDTF">2022-09-22T11:52:24Z</dcterms:modified>
</cp:coreProperties>
</file>