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3" r:id="rId2"/>
    <p:sldId id="291" r:id="rId3"/>
    <p:sldId id="289" r:id="rId4"/>
    <p:sldId id="290" r:id="rId5"/>
    <p:sldId id="292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63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17B18-CB8A-4863-9064-71FA14C6C3A2}" type="datetimeFigureOut">
              <a:rPr lang="en-CH" smtClean="0"/>
              <a:t>29/09/2022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14CB7-D97E-430F-9C58-3B1F7343FE7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9105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724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452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9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661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968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827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5705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954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319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890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010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65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875980"/>
            <a:ext cx="10515600" cy="5300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29th September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076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26B6E-4C97-4629-8F79-3F5B0957D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RF tuning summary of ELISA-RFQ</a:t>
            </a:r>
            <a:br>
              <a:rPr lang="en-US" sz="4400" dirty="0"/>
            </a:br>
            <a:r>
              <a:rPr lang="en-US" sz="4400" dirty="0"/>
              <a:t>&amp; calibration data</a:t>
            </a:r>
            <a:endParaRPr lang="en-CH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E9402-C91C-49BB-9476-BD35E67B0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02592"/>
            <a:ext cx="9144000" cy="1828800"/>
          </a:xfrm>
        </p:spPr>
        <p:txBody>
          <a:bodyPr>
            <a:normAutofit/>
          </a:bodyPr>
          <a:lstStyle/>
          <a:p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ELISA technical meeting</a:t>
            </a:r>
          </a:p>
          <a:p>
            <a:endParaRPr lang="en-GB" dirty="0"/>
          </a:p>
          <a:p>
            <a:r>
              <a:rPr lang="en-GB" dirty="0"/>
              <a:t>Hermann Pommerenke, Mariangela Marchi</a:t>
            </a:r>
          </a:p>
          <a:p>
            <a:r>
              <a:rPr lang="en-GB" dirty="0"/>
              <a:t>29th September 2022</a:t>
            </a:r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92B48-5466-4BAB-84E6-DF87869DB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914AE-1FE3-44BA-AB1A-455F24E6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A9920-E69C-435A-B17E-CA61D3E8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236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FC457-7648-369A-1D72-7068FDFBD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C8523-E61B-CBDF-944C-C0BC5772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A6696-9247-64E8-FA65-99DED9CA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</a:t>
            </a:fld>
            <a:endParaRPr lang="en-CH"/>
          </a:p>
        </p:txBody>
      </p:sp>
      <p:pic>
        <p:nvPicPr>
          <p:cNvPr id="7" name="Picture 6" descr="A model of a space ship&#10;&#10;Description automatically generated with low confidence">
            <a:extLst>
              <a:ext uri="{FF2B5EF4-FFF2-40B4-BE49-F238E27FC236}">
                <a16:creationId xmlns:a16="http://schemas.microsoft.com/office/drawing/2014/main" id="{1EA1A13A-ECFF-1923-2330-08B09AB5DB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8" t="12705" r="3018" b="4373"/>
          <a:stretch/>
        </p:blipFill>
        <p:spPr>
          <a:xfrm>
            <a:off x="1" y="0"/>
            <a:ext cx="12192000" cy="60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8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5742364D-2627-E9BD-F789-F0539679A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16" y="3251200"/>
            <a:ext cx="4218953" cy="3105150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B6EAAAAD-DB7D-4A94-A217-7B3653764251}"/>
              </a:ext>
            </a:extLst>
          </p:cNvPr>
          <p:cNvSpPr txBox="1">
            <a:spLocks/>
          </p:cNvSpPr>
          <p:nvPr/>
        </p:nvSpPr>
        <p:spPr>
          <a:xfrm>
            <a:off x="518841" y="9967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Summary of RF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tuning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steps</a:t>
            </a:r>
            <a:endParaRPr kumimoji="0" lang="en-CH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A55258-ADB2-C532-085B-9F7557606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41" y="686480"/>
            <a:ext cx="5517892" cy="5300983"/>
          </a:xfrm>
        </p:spPr>
        <p:txBody>
          <a:bodyPr>
            <a:normAutofit/>
          </a:bodyPr>
          <a:lstStyle/>
          <a:p>
            <a:r>
              <a:rPr lang="en-CH" sz="1400" dirty="0"/>
              <a:t>Goals</a:t>
            </a:r>
          </a:p>
          <a:p>
            <a:pPr lvl="1"/>
            <a:r>
              <a:rPr lang="en-CH" sz="1200" dirty="0"/>
              <a:t>Quadrupole = 100 % (± 2 %)</a:t>
            </a:r>
          </a:p>
          <a:p>
            <a:pPr lvl="1"/>
            <a:r>
              <a:rPr lang="en-CH" sz="1200" dirty="0"/>
              <a:t>2x Dipoles = 0 % (± 2%)</a:t>
            </a:r>
          </a:p>
          <a:p>
            <a:pPr lvl="1"/>
            <a:r>
              <a:rPr lang="en-CH" sz="1200" dirty="0"/>
              <a:t>Frequency = 749.48 MHz (± 60 kHz)</a:t>
            </a:r>
          </a:p>
          <a:p>
            <a:r>
              <a:rPr lang="en-CH" sz="1400" dirty="0"/>
              <a:t>4 tuning steps carried out with movable pistons (only last shown here)</a:t>
            </a:r>
          </a:p>
          <a:p>
            <a:r>
              <a:rPr lang="en-CH" sz="1400" dirty="0"/>
              <a:t>some deviations between last tuning step and </a:t>
            </a:r>
            <a:r>
              <a:rPr lang="en-CH" sz="1400" dirty="0" err="1"/>
              <a:t>remachined</a:t>
            </a:r>
            <a:r>
              <a:rPr lang="en-CH" sz="1400" dirty="0"/>
              <a:t> tuners, with and without gaskets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(</a:t>
            </a:r>
            <a:r>
              <a:rPr lang="en-CH" sz="1400" dirty="0">
                <a:sym typeface="Wingdings" panose="05000000000000000000" pitchFamily="2" charset="2"/>
              </a:rPr>
              <a:t>measurement uncertainty, room climate…</a:t>
            </a:r>
            <a:r>
              <a:rPr lang="de-DE" sz="1400" dirty="0">
                <a:sym typeface="Wingdings" panose="05000000000000000000" pitchFamily="2" charset="2"/>
              </a:rPr>
              <a:t>)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but </a:t>
            </a:r>
            <a:r>
              <a:rPr lang="de-DE" sz="14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within</a:t>
            </a:r>
            <a:r>
              <a:rPr lang="de-DE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tolerances</a:t>
            </a:r>
            <a:endParaRPr lang="de-DE" sz="14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de-DE" sz="1400" dirty="0">
                <a:sym typeface="Wingdings" panose="05000000000000000000" pitchFamily="2" charset="2"/>
              </a:rPr>
              <a:t>final </a:t>
            </a:r>
            <a:r>
              <a:rPr lang="de-DE" sz="1400" dirty="0" err="1">
                <a:sym typeface="Wingdings" panose="05000000000000000000" pitchFamily="2" charset="2"/>
              </a:rPr>
              <a:t>frequency</a:t>
            </a:r>
            <a:r>
              <a:rPr lang="de-DE" sz="1400" dirty="0">
                <a:sym typeface="Wingdings" panose="05000000000000000000" pitchFamily="2" charset="2"/>
              </a:rPr>
              <a:t> (</a:t>
            </a:r>
            <a:r>
              <a:rPr lang="de-DE" sz="1400" dirty="0" err="1">
                <a:sym typeface="Wingdings" panose="05000000000000000000" pitchFamily="2" charset="2"/>
              </a:rPr>
              <a:t>vacuum</a:t>
            </a:r>
            <a:r>
              <a:rPr lang="de-DE" sz="1400" dirty="0">
                <a:sym typeface="Wingdings" panose="05000000000000000000" pitchFamily="2" charset="2"/>
              </a:rPr>
              <a:t>, 23 °C) = 749.413 MHz 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 err="1">
                <a:sym typeface="Wingdings" panose="05000000000000000000" pitchFamily="2" charset="2"/>
              </a:rPr>
              <a:t>slightly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below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target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range</a:t>
            </a:r>
            <a:r>
              <a:rPr lang="de-DE" sz="1400" dirty="0">
                <a:sym typeface="Wingdings" panose="05000000000000000000" pitchFamily="2" charset="2"/>
              </a:rPr>
              <a:t> (</a:t>
            </a:r>
            <a:r>
              <a:rPr lang="de-DE" sz="1400" dirty="0" err="1">
                <a:sym typeface="Wingdings" panose="05000000000000000000" pitchFamily="2" charset="2"/>
              </a:rPr>
              <a:t>likely</a:t>
            </a:r>
            <a:r>
              <a:rPr lang="de-DE" sz="1400" dirty="0">
                <a:sym typeface="Wingdings" panose="05000000000000000000" pitchFamily="2" charset="2"/>
              </a:rPr>
              <a:t> due </a:t>
            </a:r>
            <a:r>
              <a:rPr lang="de-DE" sz="1400" dirty="0" err="1">
                <a:sym typeface="Wingdings" panose="05000000000000000000" pitchFamily="2" charset="2"/>
              </a:rPr>
              <a:t>to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gaskets</a:t>
            </a:r>
            <a:r>
              <a:rPr lang="de-DE" sz="1400" dirty="0">
                <a:sym typeface="Wingdings" panose="05000000000000000000" pitchFamily="2" charset="2"/>
              </a:rPr>
              <a:t>, </a:t>
            </a:r>
            <a:r>
              <a:rPr lang="de-DE" sz="1400" dirty="0" err="1">
                <a:sym typeface="Wingdings" panose="05000000000000000000" pitchFamily="2" charset="2"/>
              </a:rPr>
              <a:t>machining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tolerance</a:t>
            </a:r>
            <a:r>
              <a:rPr lang="de-DE" sz="1400" dirty="0">
                <a:sym typeface="Wingdings" panose="05000000000000000000" pitchFamily="2" charset="2"/>
              </a:rPr>
              <a:t>)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not </a:t>
            </a:r>
            <a:r>
              <a:rPr lang="de-DE" sz="14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problematic</a:t>
            </a:r>
            <a:endParaRPr lang="en-CH" sz="1400" b="1" dirty="0">
              <a:solidFill>
                <a:srgbClr val="00B05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A79D3-3A98-4A01-B0D3-5D939AF2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29th September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0483A-BFE9-447A-AB28-0E3B2551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 W. Pommerenke, CERN, SY-RF-MKS</a:t>
            </a:r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A91D-9EA7-4A8F-9A35-4F9DB75D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3FFDA3-607F-4FC8-A795-ACC14F81DF9D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4A7C6B-62A1-4BCE-94FC-6077DE20EF27}"/>
              </a:ext>
            </a:extLst>
          </p:cNvPr>
          <p:cNvSpPr txBox="1"/>
          <p:nvPr/>
        </p:nvSpPr>
        <p:spPr>
          <a:xfrm>
            <a:off x="7637599" y="335761"/>
            <a:ext cx="38855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Field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amplitudes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(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quadrupole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, 2x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dipole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)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during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field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tuning</a:t>
            </a:r>
            <a:endParaRPr kumimoji="0" lang="de-DE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A02A7A1-9B29-8755-A468-B9F49F82C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733" y="532911"/>
            <a:ext cx="5315563" cy="56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B6EAAAAD-DB7D-4A94-A217-7B3653764251}"/>
              </a:ext>
            </a:extLst>
          </p:cNvPr>
          <p:cNvSpPr txBox="1">
            <a:spLocks/>
          </p:cNvSpPr>
          <p:nvPr/>
        </p:nvSpPr>
        <p:spPr>
          <a:xfrm>
            <a:off x="518841" y="9967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Summary of RF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tuning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steps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,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calibration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figures</a:t>
            </a:r>
            <a:endParaRPr kumimoji="0" lang="en-CH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A79D3-3A98-4A01-B0D3-5D939AF2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29th September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0483A-BFE9-447A-AB28-0E3B2551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 W. Pommerenke, CERN, SY-RF-MKS</a:t>
            </a:r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A91D-9EA7-4A8F-9A35-4F9DB75D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3FFDA3-607F-4FC8-A795-ACC14F81DF9D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C2A8BD-8B43-55A1-E31A-5392E394E577}"/>
              </a:ext>
            </a:extLst>
          </p:cNvPr>
          <p:cNvGrpSpPr/>
          <p:nvPr/>
        </p:nvGrpSpPr>
        <p:grpSpPr>
          <a:xfrm>
            <a:off x="6853251" y="769772"/>
            <a:ext cx="5261884" cy="3800043"/>
            <a:chOff x="6782656" y="389689"/>
            <a:chExt cx="5261884" cy="380004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94A7C6B-62A1-4BCE-94FC-6077DE20EF27}"/>
                </a:ext>
              </a:extLst>
            </p:cNvPr>
            <p:cNvSpPr txBox="1"/>
            <p:nvPr/>
          </p:nvSpPr>
          <p:spPr>
            <a:xfrm>
              <a:off x="8159005" y="389689"/>
              <a:ext cx="38855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Continuous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 </a:t>
              </a:r>
              <a:r>
                <a:rPr kumimoji="0" lang="de-DE" sz="11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fields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 </a:t>
              </a:r>
              <a:r>
                <a:rPr kumimoji="0" lang="de-DE" sz="11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before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 and after </a:t>
              </a:r>
              <a:r>
                <a:rPr kumimoji="0" lang="de-DE" sz="11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tuning</a:t>
              </a:r>
              <a:endPara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8862537-B2DC-D106-8353-B277B53F0A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86"/>
            <a:stretch/>
          </p:blipFill>
          <p:spPr>
            <a:xfrm>
              <a:off x="7044267" y="573512"/>
              <a:ext cx="4772826" cy="171248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7FC0A6-79BD-D71B-B3A9-F98310A5BABE}"/>
                </a:ext>
              </a:extLst>
            </p:cNvPr>
            <p:cNvSpPr txBox="1"/>
            <p:nvPr/>
          </p:nvSpPr>
          <p:spPr>
            <a:xfrm rot="16200000">
              <a:off x="6211653" y="1186780"/>
              <a:ext cx="1403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Quadrupole (%)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774906-0644-9250-BB3B-D93DDFEB4C79}"/>
                </a:ext>
              </a:extLst>
            </p:cNvPr>
            <p:cNvSpPr txBox="1"/>
            <p:nvPr/>
          </p:nvSpPr>
          <p:spPr>
            <a:xfrm rot="16200000">
              <a:off x="6314994" y="3144868"/>
              <a:ext cx="1403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Dipole (%)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1BBA40E-138A-6FDB-BDAA-21A2FEAAFC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62" r="493"/>
            <a:stretch/>
          </p:blipFill>
          <p:spPr>
            <a:xfrm>
              <a:off x="7069032" y="2361613"/>
              <a:ext cx="4748061" cy="1828119"/>
            </a:xfrm>
            <a:prstGeom prst="rect">
              <a:avLst/>
            </a:prstGeom>
          </p:spPr>
        </p:pic>
      </p:grp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F62ED74C-331E-F601-DA51-D1A4C6FF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92778"/>
              </p:ext>
            </p:extLst>
          </p:nvPr>
        </p:nvGraphicFramePr>
        <p:xfrm>
          <a:off x="518840" y="769772"/>
          <a:ext cx="5815724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946">
                  <a:extLst>
                    <a:ext uri="{9D8B030D-6E8A-4147-A177-3AD203B41FA5}">
                      <a16:colId xmlns:a16="http://schemas.microsoft.com/office/drawing/2014/main" val="2562620312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val="1460538857"/>
                    </a:ext>
                  </a:extLst>
                </a:gridCol>
                <a:gridCol w="707572">
                  <a:extLst>
                    <a:ext uri="{9D8B030D-6E8A-4147-A177-3AD203B41FA5}">
                      <a16:colId xmlns:a16="http://schemas.microsoft.com/office/drawing/2014/main" val="768904193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1523915528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2587558866"/>
                    </a:ext>
                  </a:extLst>
                </a:gridCol>
                <a:gridCol w="576943">
                  <a:extLst>
                    <a:ext uri="{9D8B030D-6E8A-4147-A177-3AD203B41FA5}">
                      <a16:colId xmlns:a16="http://schemas.microsoft.com/office/drawing/2014/main" val="1866496524"/>
                    </a:ext>
                  </a:extLst>
                </a:gridCol>
                <a:gridCol w="567578">
                  <a:extLst>
                    <a:ext uri="{9D8B030D-6E8A-4147-A177-3AD203B41FA5}">
                      <a16:colId xmlns:a16="http://schemas.microsoft.com/office/drawing/2014/main" val="76821042"/>
                    </a:ext>
                  </a:extLst>
                </a:gridCol>
              </a:tblGrid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RF </a:t>
                      </a:r>
                      <a:r>
                        <a:rPr lang="de-DE" sz="1400" dirty="0" err="1"/>
                        <a:t>tuning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step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/>
                        <a:t>Δ</a:t>
                      </a:r>
                      <a:r>
                        <a:rPr lang="de-DE" sz="1400" dirty="0"/>
                        <a:t>Q (%)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DS (%)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DT (%)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df</a:t>
                      </a:r>
                      <a:r>
                        <a:rPr lang="de-DE" sz="1400" dirty="0"/>
                        <a:t> (kHz)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Q</a:t>
                      </a:r>
                      <a:r>
                        <a:rPr lang="de-DE" sz="1400" baseline="-25000" dirty="0"/>
                        <a:t>0</a:t>
                      </a:r>
                      <a:endParaRPr lang="en-CH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/>
                        <a:t>β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83230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Initial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1.4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2.9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6.4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+224.6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6047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1.27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3076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Tuning </a:t>
                      </a:r>
                      <a:r>
                        <a:rPr lang="de-DE" sz="1400" dirty="0" err="1"/>
                        <a:t>step</a:t>
                      </a:r>
                      <a:r>
                        <a:rPr lang="de-DE" sz="1400" dirty="0"/>
                        <a:t> 1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2.5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+134.3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6044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1.23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440715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Tuning </a:t>
                      </a:r>
                      <a:r>
                        <a:rPr lang="de-DE" sz="1400" dirty="0" err="1"/>
                        <a:t>step</a:t>
                      </a:r>
                      <a:r>
                        <a:rPr lang="de-DE" sz="1400" dirty="0"/>
                        <a:t> 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1.1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+62.9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6057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1.21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834088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Tuning </a:t>
                      </a:r>
                      <a:r>
                        <a:rPr lang="de-DE" sz="1400" dirty="0" err="1"/>
                        <a:t>step</a:t>
                      </a:r>
                      <a:r>
                        <a:rPr lang="de-DE" sz="1400" dirty="0"/>
                        <a:t> 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-47.5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6038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1.21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660110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Tuning </a:t>
                      </a:r>
                      <a:r>
                        <a:rPr lang="de-DE" sz="1400" dirty="0" err="1"/>
                        <a:t>step</a:t>
                      </a:r>
                      <a:r>
                        <a:rPr lang="de-DE" sz="1400" dirty="0"/>
                        <a:t> 4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0.8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-1.5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6052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1.21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389404"/>
                  </a:ext>
                </a:extLst>
              </a:tr>
              <a:tr h="274381">
                <a:tc>
                  <a:txBody>
                    <a:bodyPr/>
                    <a:lstStyle/>
                    <a:p>
                      <a:r>
                        <a:rPr lang="de-DE" sz="1400" dirty="0"/>
                        <a:t>Tuners </a:t>
                      </a:r>
                      <a:r>
                        <a:rPr lang="de-DE" sz="1400" dirty="0" err="1"/>
                        <a:t>remachined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1.9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+91.2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6051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1.19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279612"/>
                  </a:ext>
                </a:extLst>
              </a:tr>
              <a:tr h="274381">
                <a:tc>
                  <a:txBody>
                    <a:bodyPr/>
                    <a:lstStyle/>
                    <a:p>
                      <a:r>
                        <a:rPr lang="de-DE" sz="1400" dirty="0"/>
                        <a:t>Tuners </a:t>
                      </a:r>
                      <a:r>
                        <a:rPr lang="de-DE" sz="1400" dirty="0" err="1"/>
                        <a:t>with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gaskets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1.1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1.3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1.3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-49.3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6167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1.21</a:t>
                      </a:r>
                      <a:endParaRPr lang="en-CH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929199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 err="1"/>
                        <a:t>Under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vacuum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-67.3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6144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1.20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89832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Design/</a:t>
                      </a:r>
                      <a:r>
                        <a:rPr lang="de-DE" sz="1400" dirty="0" err="1"/>
                        <a:t>target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value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0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5995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1.25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96259348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Target </a:t>
                      </a:r>
                      <a:r>
                        <a:rPr lang="de-DE" sz="1400" dirty="0" err="1"/>
                        <a:t>tolerance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  <a:r>
                        <a:rPr lang="de-DE" sz="1400" dirty="0"/>
                        <a:t>.0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  <a:r>
                        <a:rPr lang="de-DE" sz="1400" dirty="0"/>
                        <a:t>.0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  <a:r>
                        <a:rPr lang="de-DE" sz="1400" dirty="0"/>
                        <a:t>.0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±60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595571"/>
                  </a:ext>
                </a:extLst>
              </a:tr>
            </a:tbl>
          </a:graphicData>
        </a:graphic>
      </p:graphicFrame>
      <p:graphicFrame>
        <p:nvGraphicFramePr>
          <p:cNvPr id="16" name="Table 12">
            <a:extLst>
              <a:ext uri="{FF2B5EF4-FFF2-40B4-BE49-F238E27FC236}">
                <a16:creationId xmlns:a16="http://schemas.microsoft.com/office/drawing/2014/main" id="{C2D47AA5-B0B0-4CAB-74EB-69D2273DE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902386"/>
              </p:ext>
            </p:extLst>
          </p:nvPr>
        </p:nvGraphicFramePr>
        <p:xfrm>
          <a:off x="683502" y="4413051"/>
          <a:ext cx="54864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086">
                  <a:extLst>
                    <a:ext uri="{9D8B030D-6E8A-4147-A177-3AD203B41FA5}">
                      <a16:colId xmlns:a16="http://schemas.microsoft.com/office/drawing/2014/main" val="2562620312"/>
                    </a:ext>
                  </a:extLst>
                </a:gridCol>
                <a:gridCol w="1306285">
                  <a:extLst>
                    <a:ext uri="{9D8B030D-6E8A-4147-A177-3AD203B41FA5}">
                      <a16:colId xmlns:a16="http://schemas.microsoft.com/office/drawing/2014/main" val="1460538857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76890419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523915528"/>
                    </a:ext>
                  </a:extLst>
                </a:gridCol>
              </a:tblGrid>
              <a:tr h="274102">
                <a:tc>
                  <a:txBody>
                    <a:bodyPr/>
                    <a:lstStyle/>
                    <a:p>
                      <a:r>
                        <a:rPr lang="de-DE" sz="1400" dirty="0" err="1"/>
                        <a:t>Antenna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</a:t>
                      </a:r>
                      <a:r>
                        <a:rPr lang="de-DE" sz="1400" baseline="-25000" dirty="0"/>
                        <a:t>21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coupler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Power at 65 kW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Rel.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83230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1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-50.60 dB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0.57 W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100.0 %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3076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2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-50.42 dB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0.59 W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104.0 %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440715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3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-50.51 dB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0.58 W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101.6 %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834088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4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-50.99 dB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0.52 W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91.3 %</a:t>
                      </a:r>
                      <a:endParaRPr lang="en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660110"/>
                  </a:ext>
                </a:extLst>
              </a:tr>
              <a:tr h="274102">
                <a:tc>
                  <a:txBody>
                    <a:bodyPr/>
                    <a:lstStyle/>
                    <a:p>
                      <a:r>
                        <a:rPr lang="de-DE" sz="1400" dirty="0"/>
                        <a:t>Design </a:t>
                      </a:r>
                      <a:r>
                        <a:rPr lang="de-DE" sz="1400" dirty="0" err="1"/>
                        <a:t>value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-48.13 dB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1.00 W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-</a:t>
                      </a:r>
                      <a:endParaRPr lang="en-CH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47389404"/>
                  </a:ext>
                </a:extLst>
              </a:tr>
            </a:tbl>
          </a:graphicData>
        </a:graphic>
      </p:graphicFrame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432E7B20-F107-6E1C-AED5-8B07BC7AA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627" y="5189395"/>
            <a:ext cx="3341414" cy="95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400" dirty="0" err="1"/>
              <a:t>Calibrated</a:t>
            </a:r>
            <a:r>
              <a:rPr lang="de-DE" sz="1400" dirty="0"/>
              <a:t> power </a:t>
            </a:r>
            <a:r>
              <a:rPr lang="de-DE" sz="1400" dirty="0" err="1"/>
              <a:t>figures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RF </a:t>
            </a:r>
            <a:r>
              <a:rPr lang="de-DE" sz="1400" dirty="0" err="1"/>
              <a:t>pickup</a:t>
            </a:r>
            <a:r>
              <a:rPr lang="de-DE" sz="1400" dirty="0"/>
              <a:t> </a:t>
            </a:r>
            <a:r>
              <a:rPr lang="de-DE" sz="1400" dirty="0" err="1"/>
              <a:t>antennas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field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tuned</a:t>
            </a:r>
            <a:r>
              <a:rPr lang="de-DE" sz="1400" dirty="0"/>
              <a:t> </a:t>
            </a:r>
            <a:r>
              <a:rPr lang="de-DE" sz="1400" dirty="0" err="1"/>
              <a:t>above</a:t>
            </a:r>
            <a:endParaRPr lang="en-CH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52EC102-390F-EBF3-5141-96644D4C2084}"/>
              </a:ext>
            </a:extLst>
          </p:cNvPr>
          <p:cNvCxnSpPr/>
          <p:nvPr/>
        </p:nvCxnSpPr>
        <p:spPr>
          <a:xfrm flipH="1">
            <a:off x="6433457" y="5327451"/>
            <a:ext cx="68140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091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FC457-7648-369A-1D72-7068FDFBD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29th September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C8523-E61B-CBDF-944C-C0BC5772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Pommerenke, CERN, SY-RF-MKS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A6696-9247-64E8-FA65-99DED9CA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5</a:t>
            </a:fld>
            <a:endParaRPr lang="en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7A7DFE-074C-F847-F2A7-65ADA9A2B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6" b="15979"/>
          <a:stretch/>
        </p:blipFill>
        <p:spPr bwMode="auto">
          <a:xfrm>
            <a:off x="0" y="-198312"/>
            <a:ext cx="12192000" cy="725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743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392</Words>
  <Application>Microsoft Office PowerPoint</Application>
  <PresentationFormat>Widescreen</PresentationFormat>
  <Paragraphs>135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1_Office Theme</vt:lpstr>
      <vt:lpstr>RF tuning summary of ELISA-RFQ &amp; calibration data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 structures RF design  for Positron (and Capture) Linac</dc:title>
  <dc:creator>Hermann Winrich Pommerenke</dc:creator>
  <cp:lastModifiedBy>Hermann Winrich Pommerenke</cp:lastModifiedBy>
  <cp:revision>10</cp:revision>
  <dcterms:created xsi:type="dcterms:W3CDTF">2022-08-25T07:27:29Z</dcterms:created>
  <dcterms:modified xsi:type="dcterms:W3CDTF">2022-09-29T14:48:18Z</dcterms:modified>
</cp:coreProperties>
</file>