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 id="2147483669" r:id="rId4"/>
  </p:sldMasterIdLst>
  <p:notesMasterIdLst>
    <p:notesMasterId r:id="rId49"/>
  </p:notesMasterIdLst>
  <p:sldIdLst>
    <p:sldId id="256" r:id="rId5"/>
    <p:sldId id="277" r:id="rId6"/>
    <p:sldId id="300" r:id="rId7"/>
    <p:sldId id="280" r:id="rId8"/>
    <p:sldId id="282" r:id="rId9"/>
    <p:sldId id="301" r:id="rId10"/>
    <p:sldId id="283" r:id="rId11"/>
    <p:sldId id="302" r:id="rId12"/>
    <p:sldId id="303" r:id="rId13"/>
    <p:sldId id="304" r:id="rId14"/>
    <p:sldId id="305" r:id="rId15"/>
    <p:sldId id="306" r:id="rId16"/>
    <p:sldId id="307" r:id="rId17"/>
    <p:sldId id="308" r:id="rId18"/>
    <p:sldId id="332" r:id="rId19"/>
    <p:sldId id="326" r:id="rId20"/>
    <p:sldId id="335" r:id="rId21"/>
    <p:sldId id="329" r:id="rId22"/>
    <p:sldId id="337" r:id="rId23"/>
    <p:sldId id="338" r:id="rId24"/>
    <p:sldId id="621" r:id="rId25"/>
    <p:sldId id="622" r:id="rId26"/>
    <p:sldId id="623" r:id="rId27"/>
    <p:sldId id="624" r:id="rId28"/>
    <p:sldId id="625" r:id="rId29"/>
    <p:sldId id="626" r:id="rId30"/>
    <p:sldId id="627" r:id="rId31"/>
    <p:sldId id="274" r:id="rId32"/>
    <p:sldId id="281" r:id="rId33"/>
    <p:sldId id="299" r:id="rId34"/>
    <p:sldId id="336" r:id="rId35"/>
    <p:sldId id="285" r:id="rId36"/>
    <p:sldId id="284" r:id="rId37"/>
    <p:sldId id="286" r:id="rId38"/>
    <p:sldId id="287" r:id="rId39"/>
    <p:sldId id="288" r:id="rId40"/>
    <p:sldId id="289" r:id="rId41"/>
    <p:sldId id="290" r:id="rId42"/>
    <p:sldId id="291" r:id="rId43"/>
    <p:sldId id="295" r:id="rId44"/>
    <p:sldId id="293" r:id="rId45"/>
    <p:sldId id="296" r:id="rId46"/>
    <p:sldId id="298" r:id="rId47"/>
    <p:sldId id="294" r:id="rId48"/>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277"/>
            <p14:sldId id="300"/>
            <p14:sldId id="280"/>
            <p14:sldId id="282"/>
            <p14:sldId id="301"/>
            <p14:sldId id="283"/>
            <p14:sldId id="302"/>
            <p14:sldId id="303"/>
            <p14:sldId id="304"/>
            <p14:sldId id="305"/>
            <p14:sldId id="306"/>
            <p14:sldId id="307"/>
            <p14:sldId id="308"/>
            <p14:sldId id="332"/>
            <p14:sldId id="326"/>
            <p14:sldId id="335"/>
            <p14:sldId id="329"/>
            <p14:sldId id="337"/>
            <p14:sldId id="338"/>
            <p14:sldId id="621"/>
            <p14:sldId id="622"/>
            <p14:sldId id="623"/>
            <p14:sldId id="624"/>
            <p14:sldId id="625"/>
            <p14:sldId id="626"/>
            <p14:sldId id="627"/>
            <p14:sldId id="274"/>
          </p14:sldIdLst>
        </p14:section>
        <p14:section name="Toolbox Slides" id="{878827CB-F001-431E-8642-0DF02B629B71}">
          <p14:sldIdLst>
            <p14:sldId id="281"/>
            <p14:sldId id="299"/>
            <p14:sldId id="336"/>
            <p14:sldId id="285"/>
            <p14:sldId id="284"/>
            <p14:sldId id="286"/>
            <p14:sldId id="287"/>
            <p14:sldId id="288"/>
            <p14:sldId id="289"/>
            <p14:sldId id="290"/>
            <p14:sldId id="291"/>
            <p14:sldId id="295"/>
            <p14:sldId id="293"/>
            <p14:sldId id="296"/>
            <p14:sldId id="298"/>
            <p14:sldId id="29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8003"/>
    <a:srgbClr val="0F124A"/>
    <a:srgbClr val="DFDFDF"/>
    <a:srgbClr val="F6FDA3"/>
    <a:srgbClr val="D4BEF7"/>
    <a:srgbClr val="B8BAFA"/>
    <a:srgbClr val="DBDBE4"/>
    <a:srgbClr val="FFE4DF"/>
    <a:srgbClr val="DAEEDB"/>
    <a:srgbClr val="EEE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37" autoAdjust="0"/>
    <p:restoredTop sz="94712" autoAdjust="0"/>
  </p:normalViewPr>
  <p:slideViewPr>
    <p:cSldViewPr>
      <p:cViewPr varScale="1">
        <p:scale>
          <a:sx n="113" d="100"/>
          <a:sy n="113" d="100"/>
        </p:scale>
        <p:origin x="912" y="86"/>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07.06.2023</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‹N›</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2297364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42489047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3928745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953999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2457239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3668202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1214712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36749189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‹N›</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35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228725" y="4463190"/>
            <a:ext cx="7075289" cy="599203"/>
          </a:xfrm>
          <a:prstGeom prst="rect">
            <a:avLst/>
          </a:prstGeom>
          <a:noFill/>
        </p:spPr>
        <p:txBody>
          <a:bodyPr wrap="square" rtlCol="0">
            <a:spAutoFit/>
          </a:bodyPr>
          <a:lstStyle/>
          <a:p>
            <a:pPr marL="0" marR="0" lvl="0" indent="0" algn="l" defTabSz="685727" rtl="0" eaLnBrk="1" fontAlgn="auto" latinLnBrk="0" hangingPunct="1">
              <a:lnSpc>
                <a:spcPts val="1388"/>
              </a:lnSpc>
              <a:spcBef>
                <a:spcPts val="0"/>
              </a:spcBef>
              <a:spcAft>
                <a:spcPts val="0"/>
              </a:spcAft>
              <a:buClrTx/>
              <a:buSzTx/>
              <a:buFontTx/>
              <a:buNone/>
              <a:tabLst/>
              <a:defRPr/>
            </a:pPr>
            <a:r>
              <a:rPr lang="en-GB" sz="450" i="1" dirty="0">
                <a:solidFill>
                  <a:srgbClr val="0F124A"/>
                </a:solidFill>
              </a:rPr>
              <a:t>​</a:t>
            </a:r>
            <a:r>
              <a:rPr lang="en-GB" sz="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600" i="1" dirty="0">
              <a:solidFill>
                <a:srgbClr val="0F124A"/>
              </a:solidFill>
            </a:endParaRPr>
          </a:p>
          <a:p>
            <a:pPr algn="l">
              <a:lnSpc>
                <a:spcPts val="1388"/>
              </a:lnSpc>
            </a:pPr>
            <a:endParaRPr lang="en-GB" sz="45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 y="4427981"/>
            <a:ext cx="685800" cy="458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4732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‹N›</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7599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‹N›</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246415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‹N›</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dirty="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dirty="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dirty="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dirty="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dirty="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42675486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‹N›</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6767466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‹N›</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75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3055926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‹N›</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93414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‹N›</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35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27572358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24000"/>
            <a:ext cx="9144000" cy="4819500"/>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‹N›</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750" b="1">
                <a:solidFill>
                  <a:schemeClr val="bg1"/>
                </a:solidFill>
              </a:defRPr>
            </a:lvl1pPr>
            <a:lvl2pPr marL="0" indent="0">
              <a:lnSpc>
                <a:spcPts val="1013"/>
              </a:lnSpc>
              <a:buFontTx/>
              <a:buNone/>
              <a:defRPr sz="75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1904618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8745300" y="52418"/>
            <a:ext cx="289479" cy="170071"/>
          </a:xfrm>
          <a:prstGeom prst="rect">
            <a:avLst/>
          </a:prstGeom>
        </p:spPr>
        <p:txBody>
          <a:bodyPr/>
          <a:lstStyle/>
          <a:p>
            <a:fld id="{88A1DFE4-5FC5-43BD-BB7E-75EAD82B965F}" type="slidenum">
              <a:rPr lang="en-US" noProof="0" smtClean="0"/>
              <a:pPr/>
              <a:t>‹N›</a:t>
            </a:fld>
            <a:endParaRPr lang="en-US" noProof="0" dirty="0"/>
          </a:p>
        </p:txBody>
      </p:sp>
    </p:spTree>
    <p:extLst>
      <p:ext uri="{BB962C8B-B14F-4D97-AF65-F5344CB8AC3E}">
        <p14:creationId xmlns:p14="http://schemas.microsoft.com/office/powerpoint/2010/main" val="2582491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‹N›</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‹N›</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9.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image" Target="../media/image8.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theme" Target="../theme/theme4.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‹N›</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‹N›</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3550" cy="32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563">
                <a:solidFill>
                  <a:schemeClr val="bg1"/>
                </a:solidFill>
              </a:defRPr>
            </a:lvl1pPr>
          </a:lstStyle>
          <a:p>
            <a:fld id="{88A1DFE4-5FC5-43BD-BB7E-75EAD82B965F}" type="slidenum">
              <a:rPr lang="en-US" noProof="0" smtClean="0"/>
              <a:pPr/>
              <a:t>‹N›</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F7480E9F-30CE-4471-AC6B-A08557DF88BD}"/>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142875" y="75073"/>
            <a:ext cx="514350" cy="182102"/>
          </a:xfrm>
          <a:prstGeom prst="rect">
            <a:avLst/>
          </a:prstGeom>
        </p:spPr>
      </p:pic>
    </p:spTree>
    <p:extLst>
      <p:ext uri="{BB962C8B-B14F-4D97-AF65-F5344CB8AC3E}">
        <p14:creationId xmlns:p14="http://schemas.microsoft.com/office/powerpoint/2010/main" val="298949386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125"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125" kern="1200">
          <a:solidFill>
            <a:schemeClr val="tx1"/>
          </a:solidFill>
          <a:latin typeface="+mn-lt"/>
          <a:ea typeface="+mn-ea"/>
          <a:cs typeface="+mn-cs"/>
        </a:defRPr>
      </a:lvl2pPr>
      <a:lvl3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3pPr>
      <a:lvl4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4pPr>
      <a:lvl5pPr marL="243000" indent="-243000" algn="l" defTabSz="685800" rtl="0" eaLnBrk="1" latinLnBrk="0" hangingPunct="1">
        <a:lnSpc>
          <a:spcPts val="1388"/>
        </a:lnSpc>
        <a:spcBef>
          <a:spcPts val="0"/>
        </a:spcBef>
        <a:buSzPct val="120000"/>
        <a:buFontTx/>
        <a:buBlip>
          <a:blip r:embed="rId13"/>
        </a:buBlip>
        <a:defRPr sz="1125"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cid:image005.png@01D9450F.FC597F50" TargetMode="External"/><Relationship Id="rId2" Type="http://schemas.openxmlformats.org/officeDocument/2006/relationships/image" Target="../media/image18.png"/><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1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1.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hyperlink" Target="https://indico.cern.ch/event/1283820/contributions/5393870/attachments/2646327/4580729/11052023_Status_vibration_dynamic_stability.pdf" TargetMode="External"/><Relationship Id="rId4" Type="http://schemas.openxmlformats.org/officeDocument/2006/relationships/image" Target="../media/image55.png"/></Relationships>
</file>

<file path=ppt/slides/_rels/slide2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hyperlink" Target="https://indico.cern.ch/event/831552/contributions/3484738/attachments/1896993/3131374/2_UAP_final.pdf" TargetMode="External"/><Relationship Id="rId5" Type="http://schemas.openxmlformats.org/officeDocument/2006/relationships/hyperlink" Target="https://cds.cern.ch/record/2687639?ln=fr" TargetMode="External"/><Relationship Id="rId4" Type="http://schemas.openxmlformats.org/officeDocument/2006/relationships/image" Target="../media/image57.png"/></Relationships>
</file>

<file path=ppt/slides/_rels/slide2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40.png"/><Relationship Id="rId7" Type="http://schemas.openxmlformats.org/officeDocument/2006/relationships/image" Target="../media/image180.png"/><Relationship Id="rId2" Type="http://schemas.openxmlformats.org/officeDocument/2006/relationships/hyperlink" Target="https://indico.cern.ch/event/1064327/contributions/4891237/attachments/2452429/4202848/220530%20Accelerator%20Overview%20posted.pdf" TargetMode="External"/><Relationship Id="rId1" Type="http://schemas.openxmlformats.org/officeDocument/2006/relationships/slideLayout" Target="../slideLayouts/slideLayout12.xml"/><Relationship Id="rId6" Type="http://schemas.openxmlformats.org/officeDocument/2006/relationships/image" Target="../media/image170.png"/><Relationship Id="rId5" Type="http://schemas.openxmlformats.org/officeDocument/2006/relationships/image" Target="../media/image61.png"/><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cid:image005.png@01D9450F.FC597F50" TargetMode="External"/><Relationship Id="rId2" Type="http://schemas.openxmlformats.org/officeDocument/2006/relationships/image" Target="../media/image18.png"/><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package" Target="../embeddings/Microsoft_Excel_Worksheet.xlsx"/><Relationship Id="rId1" Type="http://schemas.openxmlformats.org/officeDocument/2006/relationships/slideLayout" Target="../slideLayouts/slideLayout12.xml"/><Relationship Id="rId5" Type="http://schemas.openxmlformats.org/officeDocument/2006/relationships/image" Target="../media/image64.png"/><Relationship Id="rId4" Type="http://schemas.openxmlformats.org/officeDocument/2006/relationships/image" Target="../media/image63.png"/></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hyperlink" Target="https://indico.cern.ch/event/1163471/" TargetMode="External"/><Relationship Id="rId2" Type="http://schemas.openxmlformats.org/officeDocument/2006/relationships/image" Target="../media/image70.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hyperlink" Target="https://indico.cern.ch/event/1163471/" TargetMode="External"/><Relationship Id="rId2" Type="http://schemas.openxmlformats.org/officeDocument/2006/relationships/image" Target="../media/image70.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8" Type="http://schemas.openxmlformats.org/officeDocument/2006/relationships/hyperlink" Target="https://indico.cern.ch/event/1030771/contributions/4327985/attachments/2236691/3791342/RemoteMaintenanceCodeOfPractice.pdf" TargetMode="External"/><Relationship Id="rId3" Type="http://schemas.openxmlformats.org/officeDocument/2006/relationships/image" Target="../media/image79.png"/><Relationship Id="rId7" Type="http://schemas.openxmlformats.org/officeDocument/2006/relationships/image" Target="../media/image82.png"/><Relationship Id="rId2" Type="http://schemas.openxmlformats.org/officeDocument/2006/relationships/image" Target="../media/image78.png"/><Relationship Id="rId1" Type="http://schemas.openxmlformats.org/officeDocument/2006/relationships/slideLayout" Target="../slideLayouts/slideLayout12.xml"/><Relationship Id="rId6" Type="http://schemas.openxmlformats.org/officeDocument/2006/relationships/hyperlink" Target="https://edms.cern.ch/document/1724368" TargetMode="External"/><Relationship Id="rId5" Type="http://schemas.openxmlformats.org/officeDocument/2006/relationships/image" Target="../media/image81.png"/><Relationship Id="rId4" Type="http://schemas.openxmlformats.org/officeDocument/2006/relationships/image" Target="../media/image80.png"/></Relationships>
</file>

<file path=ppt/slides/_rels/slide4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hyperlink" Target="https://indico.cern.ch/category/15513/" TargetMode="Externa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s://www.ipac23.org/preproc/pdf/MOPL061.pdf" TargetMode="External"/><Relationship Id="rId2" Type="http://schemas.openxmlformats.org/officeDocument/2006/relationships/hyperlink" Target="https://edms.cern.ch/document/2817139" TargetMode="External"/><Relationship Id="rId1" Type="http://schemas.openxmlformats.org/officeDocument/2006/relationships/slideLayout" Target="../slideLayouts/slideLayout12.xml"/><Relationship Id="rId6" Type="http://schemas.openxmlformats.org/officeDocument/2006/relationships/hyperlink" Target="https://indico.cern.ch/event/1203316/timetable/" TargetMode="External"/><Relationship Id="rId5" Type="http://schemas.openxmlformats.org/officeDocument/2006/relationships/image" Target="../media/image13.png"/><Relationship Id="rId4" Type="http://schemas.openxmlformats.org/officeDocument/2006/relationships/hyperlink" Target="https://jinst.sissa.it/jinst/common/archiveFile?filePath=JINST_065P_0423/1/JINST_065P_0423.pdf&amp;fileType=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p:txBody>
          <a:bodyPr/>
          <a:lstStyle/>
          <a:p>
            <a:r>
              <a:rPr lang="en-US" dirty="0"/>
              <a:t>FCC-</a:t>
            </a:r>
            <a:r>
              <a:rPr lang="en-US" cap="none" dirty="0" err="1"/>
              <a:t>ee</a:t>
            </a:r>
            <a:r>
              <a:rPr lang="en-US" cap="none" dirty="0"/>
              <a:t> Arc Half-Cell Configuration and Mock-up</a:t>
            </a:r>
            <a:br>
              <a:rPr lang="en-US" cap="none" dirty="0"/>
            </a:br>
            <a:endParaRPr lang="en-US" dirty="0"/>
          </a:p>
        </p:txBody>
      </p:sp>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a:xfrm>
            <a:off x="251520" y="3206637"/>
            <a:ext cx="8640960" cy="1241822"/>
          </a:xfrm>
        </p:spPr>
        <p:txBody>
          <a:bodyPr/>
          <a:lstStyle/>
          <a:p>
            <a:pPr>
              <a:spcAft>
                <a:spcPts val="600"/>
              </a:spcAft>
            </a:pPr>
            <a:r>
              <a:rPr lang="en-US" sz="1600" dirty="0"/>
              <a:t>F. Carra (CERN) </a:t>
            </a:r>
          </a:p>
          <a:p>
            <a:r>
              <a:rPr lang="en-US" i="1" dirty="0"/>
              <a:t>On behalf of the FCC-</a:t>
            </a:r>
            <a:r>
              <a:rPr lang="en-US" i="1" dirty="0" err="1"/>
              <a:t>ee</a:t>
            </a:r>
            <a:r>
              <a:rPr lang="en-US" i="1" dirty="0"/>
              <a:t> Arc Half Cell Mock-up Project team</a:t>
            </a:r>
            <a:endParaRPr lang="de-AT" i="1"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863814" y="87494"/>
            <a:ext cx="2844090" cy="468032"/>
          </a:xfrm>
          <a:prstGeom prst="rect">
            <a:avLst/>
          </a:prstGeom>
          <a:noFill/>
        </p:spPr>
        <p:txBody>
          <a:bodyPr wrap="square" rtlCol="0">
            <a:noAutofit/>
          </a:bodyPr>
          <a:lstStyle/>
          <a:p>
            <a:pPr>
              <a:lnSpc>
                <a:spcPts val="1238"/>
              </a:lnSpc>
            </a:pPr>
            <a:r>
              <a:rPr lang="en-US" sz="1400" dirty="0">
                <a:solidFill>
                  <a:schemeClr val="bg1"/>
                </a:solidFill>
              </a:rPr>
              <a:t>8</a:t>
            </a:r>
            <a:r>
              <a:rPr lang="en-US" sz="1400" baseline="30000" dirty="0">
                <a:solidFill>
                  <a:schemeClr val="bg1"/>
                </a:solidFill>
              </a:rPr>
              <a:t>th</a:t>
            </a:r>
            <a:r>
              <a:rPr lang="en-US" sz="1400" dirty="0">
                <a:solidFill>
                  <a:schemeClr val="bg1"/>
                </a:solidFill>
              </a:rPr>
              <a:t> June 2023 / FCC week 2023</a:t>
            </a:r>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449680" cy="553790"/>
          </a:xfrm>
        </p:spPr>
        <p:txBody>
          <a:bodyPr/>
          <a:lstStyle/>
          <a:p>
            <a:r>
              <a:rPr lang="en-US" dirty="0"/>
              <a:t>Phase I main results: configuration of the SSS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7" name="CasellaDiTesto 16">
            <a:extLst>
              <a:ext uri="{FF2B5EF4-FFF2-40B4-BE49-F238E27FC236}">
                <a16:creationId xmlns:a16="http://schemas.microsoft.com/office/drawing/2014/main" id="{D1ADD9DF-D08F-87EB-2841-719876E54C68}"/>
              </a:ext>
            </a:extLst>
          </p:cNvPr>
          <p:cNvSpPr txBox="1"/>
          <p:nvPr/>
        </p:nvSpPr>
        <p:spPr>
          <a:xfrm>
            <a:off x="251520" y="1131590"/>
            <a:ext cx="8640960" cy="1368152"/>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dirty="0"/>
              <a:t>Preliminary </a:t>
            </a:r>
            <a:r>
              <a:rPr lang="it-IT" dirty="0" err="1"/>
              <a:t>mechanical</a:t>
            </a:r>
            <a:r>
              <a:rPr lang="it-IT" dirty="0"/>
              <a:t> design of SSS </a:t>
            </a:r>
            <a:r>
              <a:rPr lang="it-IT" dirty="0" err="1"/>
              <a:t>supporting</a:t>
            </a:r>
            <a:r>
              <a:rPr lang="it-IT" dirty="0"/>
              <a:t> system, </a:t>
            </a:r>
            <a:r>
              <a:rPr lang="it-IT" dirty="0" err="1"/>
              <a:t>using</a:t>
            </a:r>
            <a:r>
              <a:rPr lang="it-IT" dirty="0"/>
              <a:t> common </a:t>
            </a:r>
            <a:r>
              <a:rPr lang="it-IT" dirty="0" err="1"/>
              <a:t>girders</a:t>
            </a:r>
            <a:r>
              <a:rPr lang="it-IT" dirty="0"/>
              <a:t> </a:t>
            </a:r>
            <a:r>
              <a:rPr lang="it-IT" b="0" dirty="0"/>
              <a:t>to </a:t>
            </a:r>
            <a:r>
              <a:rPr lang="it-IT" b="0" dirty="0" err="1"/>
              <a:t>pre-align</a:t>
            </a:r>
            <a:r>
              <a:rPr lang="it-IT" b="0" dirty="0"/>
              <a:t> </a:t>
            </a:r>
            <a:r>
              <a:rPr lang="it-IT" b="0" dirty="0" err="1"/>
              <a:t>magnets</a:t>
            </a:r>
            <a:r>
              <a:rPr lang="it-IT" b="0" dirty="0"/>
              <a:t> with common vacuum </a:t>
            </a:r>
            <a:r>
              <a:rPr lang="it-IT" b="0" dirty="0" err="1"/>
              <a:t>chamber</a:t>
            </a:r>
            <a:r>
              <a:rPr lang="it-IT" b="0" dirty="0"/>
              <a:t> in a </a:t>
            </a:r>
            <a:r>
              <a:rPr lang="it-IT" b="0" dirty="0" err="1"/>
              <a:t>proper</a:t>
            </a:r>
            <a:r>
              <a:rPr lang="it-IT" b="0" dirty="0"/>
              <a:t> </a:t>
            </a:r>
            <a:r>
              <a:rPr lang="it-IT" b="0" dirty="0" err="1"/>
              <a:t>surface</a:t>
            </a:r>
            <a:r>
              <a:rPr lang="it-IT" b="0" dirty="0"/>
              <a:t> facility.</a:t>
            </a:r>
          </a:p>
          <a:p>
            <a:pPr>
              <a:lnSpc>
                <a:spcPct val="110000"/>
              </a:lnSpc>
            </a:pPr>
            <a:r>
              <a:rPr lang="it-IT" b="0" dirty="0" err="1"/>
              <a:t>Clean</a:t>
            </a:r>
            <a:r>
              <a:rPr lang="it-IT" b="0" dirty="0"/>
              <a:t> </a:t>
            </a:r>
            <a:r>
              <a:rPr lang="it-IT" b="0" dirty="0" err="1"/>
              <a:t>environment</a:t>
            </a:r>
            <a:r>
              <a:rPr lang="it-IT" b="0" dirty="0"/>
              <a:t>, </a:t>
            </a:r>
            <a:r>
              <a:rPr lang="it-IT" b="0" dirty="0" err="1"/>
              <a:t>less</a:t>
            </a:r>
            <a:r>
              <a:rPr lang="it-IT" b="0" dirty="0"/>
              <a:t> in-tunnel work, </a:t>
            </a:r>
            <a:r>
              <a:rPr lang="it-IT" b="0" dirty="0" err="1"/>
              <a:t>less</a:t>
            </a:r>
            <a:r>
              <a:rPr lang="it-IT" b="0" dirty="0"/>
              <a:t> </a:t>
            </a:r>
            <a:r>
              <a:rPr lang="it-IT" b="0" dirty="0" err="1"/>
              <a:t>transports</a:t>
            </a:r>
            <a:r>
              <a:rPr lang="it-IT" b="0" dirty="0"/>
              <a:t>, </a:t>
            </a:r>
            <a:r>
              <a:rPr lang="it-IT" b="0" dirty="0" err="1"/>
              <a:t>less</a:t>
            </a:r>
            <a:r>
              <a:rPr lang="it-IT" b="0" dirty="0"/>
              <a:t> </a:t>
            </a:r>
            <a:r>
              <a:rPr lang="it-IT" b="0" dirty="0" err="1"/>
              <a:t>bellows</a:t>
            </a:r>
            <a:r>
              <a:rPr lang="it-IT" b="0" dirty="0"/>
              <a:t>, easy </a:t>
            </a:r>
            <a:r>
              <a:rPr lang="it-IT" b="0" dirty="0" err="1"/>
              <a:t>replacement</a:t>
            </a:r>
            <a:r>
              <a:rPr lang="it-IT" b="0" dirty="0"/>
              <a:t> / </a:t>
            </a:r>
            <a:r>
              <a:rPr lang="it-IT" b="0" dirty="0" err="1"/>
              <a:t>spare</a:t>
            </a:r>
            <a:r>
              <a:rPr lang="it-IT" b="0" dirty="0"/>
              <a:t> management.</a:t>
            </a:r>
          </a:p>
        </p:txBody>
      </p:sp>
      <p:sp>
        <p:nvSpPr>
          <p:cNvPr id="3" name="Textfeld 1">
            <a:extLst>
              <a:ext uri="{FF2B5EF4-FFF2-40B4-BE49-F238E27FC236}">
                <a16:creationId xmlns:a16="http://schemas.microsoft.com/office/drawing/2014/main" id="{2DA3FB93-6506-5273-70F3-BD1C2A2E6832}"/>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pic>
        <p:nvPicPr>
          <p:cNvPr id="5" name="Picture 20" descr="Diagram&#10;&#10;Description automatically generated">
            <a:extLst>
              <a:ext uri="{FF2B5EF4-FFF2-40B4-BE49-F238E27FC236}">
                <a16:creationId xmlns:a16="http://schemas.microsoft.com/office/drawing/2014/main" id="{3BFB18CA-710D-91E3-94A3-0E165776E2C5}"/>
              </a:ext>
            </a:extLst>
          </p:cNvPr>
          <p:cNvPicPr>
            <a:picLocks noChangeAspect="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107504" y="3062805"/>
            <a:ext cx="4464496" cy="1957217"/>
          </a:xfrm>
          <a:prstGeom prst="rect">
            <a:avLst/>
          </a:prstGeom>
          <a:noFill/>
          <a:ln>
            <a:noFill/>
          </a:ln>
        </p:spPr>
      </p:pic>
      <p:pic>
        <p:nvPicPr>
          <p:cNvPr id="6" name="Picture 34">
            <a:extLst>
              <a:ext uri="{FF2B5EF4-FFF2-40B4-BE49-F238E27FC236}">
                <a16:creationId xmlns:a16="http://schemas.microsoft.com/office/drawing/2014/main" id="{719ED681-F1D4-25F4-7AB1-D976B4AEC1E5}"/>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29960" y="3055169"/>
            <a:ext cx="4818310" cy="1728192"/>
          </a:xfrm>
          <a:prstGeom prst="rect">
            <a:avLst/>
          </a:prstGeom>
          <a:noFill/>
        </p:spPr>
      </p:pic>
      <p:sp>
        <p:nvSpPr>
          <p:cNvPr id="16" name="CasellaDiTesto 15">
            <a:extLst>
              <a:ext uri="{FF2B5EF4-FFF2-40B4-BE49-F238E27FC236}">
                <a16:creationId xmlns:a16="http://schemas.microsoft.com/office/drawing/2014/main" id="{B20DE743-5B59-C39C-7E59-4C7DAB4DE24E}"/>
              </a:ext>
            </a:extLst>
          </p:cNvPr>
          <p:cNvSpPr txBox="1"/>
          <p:nvPr/>
        </p:nvSpPr>
        <p:spPr>
          <a:xfrm>
            <a:off x="634270" y="2427734"/>
            <a:ext cx="8268040" cy="577081"/>
          </a:xfrm>
          <a:prstGeom prst="rect">
            <a:avLst/>
          </a:prstGeom>
          <a:noFill/>
        </p:spPr>
        <p:txBody>
          <a:bodyPr wrap="square">
            <a:spAutoFit/>
          </a:bodyPr>
          <a:lstStyle/>
          <a:p>
            <a:r>
              <a:rPr lang="en-GB" sz="1050" b="1" i="1" dirty="0">
                <a:effectLst/>
                <a:latin typeface="Times New Roman" panose="02020603050405020304" pitchFamily="18" charset="0"/>
                <a:ea typeface="Times New Roman" panose="02020603050405020304" pitchFamily="18" charset="0"/>
              </a:rPr>
              <a:t>Senior Advisors Committee</a:t>
            </a:r>
            <a:r>
              <a:rPr lang="en-GB" sz="1050" i="1" dirty="0">
                <a:effectLst/>
                <a:latin typeface="Times New Roman" panose="02020603050405020304" pitchFamily="18" charset="0"/>
                <a:ea typeface="Times New Roman" panose="02020603050405020304" pitchFamily="18" charset="0"/>
              </a:rPr>
              <a:t>: “Using girders can be an efficient way to install a machine. Pre-assembly can be prepared ahead, with better tools, in a more convenient environment and with more space. Girders allow for reduced installation time and reduced alignment effort in tunnel, since only girder to girder alignment is necessary vs. alignment of each machine component”.</a:t>
            </a:r>
            <a:endParaRPr lang="it-IT" sz="1050" dirty="0"/>
          </a:p>
        </p:txBody>
      </p:sp>
      <p:sp>
        <p:nvSpPr>
          <p:cNvPr id="18" name="TextBox 6">
            <a:extLst>
              <a:ext uri="{FF2B5EF4-FFF2-40B4-BE49-F238E27FC236}">
                <a16:creationId xmlns:a16="http://schemas.microsoft.com/office/drawing/2014/main" id="{2815639D-5EEE-12AB-7FD7-04666D6EFC3F}"/>
              </a:ext>
            </a:extLst>
          </p:cNvPr>
          <p:cNvSpPr txBox="1"/>
          <p:nvPr/>
        </p:nvSpPr>
        <p:spPr>
          <a:xfrm>
            <a:off x="3707905" y="4804318"/>
            <a:ext cx="936104"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C. </a:t>
            </a:r>
            <a:r>
              <a:rPr lang="it-IT" sz="1200" i="1" dirty="0" err="1"/>
              <a:t>Tetrault</a:t>
            </a:r>
            <a:endParaRPr lang="en-GB" sz="1200" i="1" dirty="0"/>
          </a:p>
        </p:txBody>
      </p:sp>
    </p:spTree>
    <p:extLst>
      <p:ext uri="{BB962C8B-B14F-4D97-AF65-F5344CB8AC3E}">
        <p14:creationId xmlns:p14="http://schemas.microsoft.com/office/powerpoint/2010/main" val="3180990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449680" cy="553790"/>
          </a:xfrm>
        </p:spPr>
        <p:txBody>
          <a:bodyPr/>
          <a:lstStyle/>
          <a:p>
            <a:r>
              <a:rPr lang="en-US" dirty="0"/>
              <a:t>Phase I main results: configuration of the SSS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7" name="CasellaDiTesto 16">
            <a:extLst>
              <a:ext uri="{FF2B5EF4-FFF2-40B4-BE49-F238E27FC236}">
                <a16:creationId xmlns:a16="http://schemas.microsoft.com/office/drawing/2014/main" id="{D1ADD9DF-D08F-87EB-2841-719876E54C68}"/>
              </a:ext>
            </a:extLst>
          </p:cNvPr>
          <p:cNvSpPr txBox="1"/>
          <p:nvPr/>
        </p:nvSpPr>
        <p:spPr>
          <a:xfrm>
            <a:off x="251520" y="1131590"/>
            <a:ext cx="8640960" cy="1404579"/>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dirty="0"/>
              <a:t>Preliminary </a:t>
            </a:r>
            <a:r>
              <a:rPr lang="it-IT" dirty="0" err="1"/>
              <a:t>mechanical</a:t>
            </a:r>
            <a:r>
              <a:rPr lang="it-IT" dirty="0"/>
              <a:t> design of SSS </a:t>
            </a:r>
            <a:r>
              <a:rPr lang="it-IT" dirty="0" err="1"/>
              <a:t>supporting</a:t>
            </a:r>
            <a:r>
              <a:rPr lang="it-IT" dirty="0"/>
              <a:t> system, </a:t>
            </a:r>
            <a:r>
              <a:rPr lang="it-IT" dirty="0" err="1"/>
              <a:t>using</a:t>
            </a:r>
            <a:r>
              <a:rPr lang="it-IT" dirty="0"/>
              <a:t> common </a:t>
            </a:r>
            <a:r>
              <a:rPr lang="it-IT" dirty="0" err="1"/>
              <a:t>girders</a:t>
            </a:r>
            <a:r>
              <a:rPr lang="it-IT" dirty="0"/>
              <a:t> </a:t>
            </a:r>
            <a:r>
              <a:rPr lang="it-IT" b="0" dirty="0"/>
              <a:t>to </a:t>
            </a:r>
            <a:r>
              <a:rPr lang="it-IT" b="0" dirty="0" err="1"/>
              <a:t>pre-align</a:t>
            </a:r>
            <a:r>
              <a:rPr lang="it-IT" b="0" dirty="0"/>
              <a:t> </a:t>
            </a:r>
            <a:r>
              <a:rPr lang="it-IT" b="0" dirty="0" err="1"/>
              <a:t>magnets</a:t>
            </a:r>
            <a:r>
              <a:rPr lang="it-IT" b="0" dirty="0"/>
              <a:t> with common vacuum </a:t>
            </a:r>
            <a:r>
              <a:rPr lang="it-IT" b="0" dirty="0" err="1"/>
              <a:t>chamber</a:t>
            </a:r>
            <a:r>
              <a:rPr lang="it-IT" b="0" dirty="0"/>
              <a:t> in a </a:t>
            </a:r>
            <a:r>
              <a:rPr lang="it-IT" b="0" dirty="0" err="1"/>
              <a:t>proper</a:t>
            </a:r>
            <a:r>
              <a:rPr lang="it-IT" b="0" dirty="0"/>
              <a:t> </a:t>
            </a:r>
            <a:r>
              <a:rPr lang="it-IT" b="0" dirty="0" err="1"/>
              <a:t>surface</a:t>
            </a:r>
            <a:r>
              <a:rPr lang="it-IT" b="0" dirty="0"/>
              <a:t> facility</a:t>
            </a:r>
          </a:p>
          <a:p>
            <a:pPr>
              <a:lnSpc>
                <a:spcPct val="110000"/>
              </a:lnSpc>
            </a:pPr>
            <a:r>
              <a:rPr lang="it-IT" b="0" dirty="0" err="1"/>
              <a:t>Clean</a:t>
            </a:r>
            <a:r>
              <a:rPr lang="it-IT" b="0" dirty="0"/>
              <a:t> </a:t>
            </a:r>
            <a:r>
              <a:rPr lang="it-IT" b="0" dirty="0" err="1"/>
              <a:t>environment</a:t>
            </a:r>
            <a:r>
              <a:rPr lang="it-IT" b="0" dirty="0"/>
              <a:t>, </a:t>
            </a:r>
            <a:r>
              <a:rPr lang="it-IT" b="0" dirty="0" err="1"/>
              <a:t>less</a:t>
            </a:r>
            <a:r>
              <a:rPr lang="it-IT" b="0" dirty="0"/>
              <a:t> in-tunnel work, </a:t>
            </a:r>
            <a:r>
              <a:rPr lang="it-IT" b="0" dirty="0" err="1"/>
              <a:t>less</a:t>
            </a:r>
            <a:r>
              <a:rPr lang="it-IT" b="0" dirty="0"/>
              <a:t> </a:t>
            </a:r>
            <a:r>
              <a:rPr lang="it-IT" b="0" dirty="0" err="1"/>
              <a:t>transports</a:t>
            </a:r>
            <a:r>
              <a:rPr lang="it-IT" b="0" dirty="0"/>
              <a:t>, </a:t>
            </a:r>
            <a:r>
              <a:rPr lang="it-IT" b="0" dirty="0" err="1"/>
              <a:t>less</a:t>
            </a:r>
            <a:r>
              <a:rPr lang="it-IT" b="0" dirty="0"/>
              <a:t> </a:t>
            </a:r>
            <a:r>
              <a:rPr lang="it-IT" b="0" dirty="0" err="1"/>
              <a:t>bellows</a:t>
            </a:r>
            <a:r>
              <a:rPr lang="it-IT" b="0" dirty="0"/>
              <a:t>, easy </a:t>
            </a:r>
            <a:r>
              <a:rPr lang="it-IT" b="0" dirty="0" err="1"/>
              <a:t>replacement</a:t>
            </a:r>
            <a:r>
              <a:rPr lang="it-IT" b="0" dirty="0"/>
              <a:t> / </a:t>
            </a:r>
            <a:r>
              <a:rPr lang="it-IT" b="0" dirty="0" err="1"/>
              <a:t>spare</a:t>
            </a:r>
            <a:r>
              <a:rPr lang="it-IT" b="0" dirty="0"/>
              <a:t> management.</a:t>
            </a:r>
          </a:p>
        </p:txBody>
      </p:sp>
      <p:sp>
        <p:nvSpPr>
          <p:cNvPr id="3" name="Textfeld 1">
            <a:extLst>
              <a:ext uri="{FF2B5EF4-FFF2-40B4-BE49-F238E27FC236}">
                <a16:creationId xmlns:a16="http://schemas.microsoft.com/office/drawing/2014/main" id="{2DA3FB93-6506-5273-70F3-BD1C2A2E6832}"/>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
        <p:nvSpPr>
          <p:cNvPr id="16" name="CasellaDiTesto 15">
            <a:extLst>
              <a:ext uri="{FF2B5EF4-FFF2-40B4-BE49-F238E27FC236}">
                <a16:creationId xmlns:a16="http://schemas.microsoft.com/office/drawing/2014/main" id="{B20DE743-5B59-C39C-7E59-4C7DAB4DE24E}"/>
              </a:ext>
            </a:extLst>
          </p:cNvPr>
          <p:cNvSpPr txBox="1"/>
          <p:nvPr/>
        </p:nvSpPr>
        <p:spPr>
          <a:xfrm>
            <a:off x="1835696" y="2607331"/>
            <a:ext cx="5233874" cy="253916"/>
          </a:xfrm>
          <a:prstGeom prst="rect">
            <a:avLst/>
          </a:prstGeom>
          <a:noFill/>
        </p:spPr>
        <p:txBody>
          <a:bodyPr wrap="square">
            <a:spAutoFit/>
          </a:bodyPr>
          <a:lstStyle/>
          <a:p>
            <a:pPr algn="ctr"/>
            <a:r>
              <a:rPr lang="en-GB" sz="1050" i="1" dirty="0">
                <a:effectLst/>
                <a:latin typeface="Times New Roman" panose="02020603050405020304" pitchFamily="18" charset="0"/>
                <a:ea typeface="Times New Roman" panose="02020603050405020304" pitchFamily="18" charset="0"/>
              </a:rPr>
              <a:t>Optimizing </a:t>
            </a:r>
            <a:r>
              <a:rPr lang="en-GB" sz="1050" b="1" i="1" dirty="0">
                <a:effectLst/>
                <a:latin typeface="Times New Roman" panose="02020603050405020304" pitchFamily="18" charset="0"/>
                <a:ea typeface="Times New Roman" panose="02020603050405020304" pitchFamily="18" charset="0"/>
              </a:rPr>
              <a:t>quality-to-cost in collaboration </a:t>
            </a:r>
            <a:r>
              <a:rPr lang="en-GB" sz="1050" i="1" dirty="0">
                <a:effectLst/>
                <a:latin typeface="Times New Roman" panose="02020603050405020304" pitchFamily="18" charset="0"/>
                <a:ea typeface="Times New Roman" panose="02020603050405020304" pitchFamily="18" charset="0"/>
              </a:rPr>
              <a:t>with PSI (J. Wickstroem, M. </a:t>
            </a:r>
            <a:r>
              <a:rPr lang="en-GB" sz="1050" i="1" dirty="0" err="1">
                <a:effectLst/>
                <a:latin typeface="Times New Roman" panose="02020603050405020304" pitchFamily="18" charset="0"/>
                <a:ea typeface="Times New Roman" panose="02020603050405020304" pitchFamily="18" charset="0"/>
              </a:rPr>
              <a:t>Wurm</a:t>
            </a:r>
            <a:r>
              <a:rPr lang="en-GB" sz="1050" i="1" dirty="0">
                <a:effectLst/>
                <a:latin typeface="Times New Roman" panose="02020603050405020304" pitchFamily="18" charset="0"/>
                <a:ea typeface="Times New Roman" panose="02020603050405020304" pitchFamily="18" charset="0"/>
              </a:rPr>
              <a:t>) and industry </a:t>
            </a:r>
            <a:endParaRPr lang="it-IT" sz="1050" dirty="0"/>
          </a:p>
        </p:txBody>
      </p:sp>
      <p:pic>
        <p:nvPicPr>
          <p:cNvPr id="4099" name="Picture 47" descr="A picture containing indoor, miller&#10;&#10;Description automatically generated">
            <a:extLst>
              <a:ext uri="{FF2B5EF4-FFF2-40B4-BE49-F238E27FC236}">
                <a16:creationId xmlns:a16="http://schemas.microsoft.com/office/drawing/2014/main" id="{F658F97C-FB7E-DEEB-2E6C-94C783D3B5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27" y="3019236"/>
            <a:ext cx="2716574" cy="2059735"/>
          </a:xfrm>
          <a:prstGeom prst="rect">
            <a:avLst/>
          </a:prstGeom>
          <a:noFill/>
          <a:extLst>
            <a:ext uri="{909E8E84-426E-40DD-AFC4-6F175D3DCCD1}">
              <a14:hiddenFill xmlns:a14="http://schemas.microsoft.com/office/drawing/2010/main">
                <a:solidFill>
                  <a:srgbClr val="FFFFFF"/>
                </a:solidFill>
              </a14:hiddenFill>
            </a:ext>
          </a:extLst>
        </p:spPr>
      </p:pic>
      <p:pic>
        <p:nvPicPr>
          <p:cNvPr id="4097" name="Picture 29" descr="A picture containing text, outdoor, ground, transport&#10;&#10;Description automatically generated">
            <a:extLst>
              <a:ext uri="{FF2B5EF4-FFF2-40B4-BE49-F238E27FC236}">
                <a16:creationId xmlns:a16="http://schemas.microsoft.com/office/drawing/2014/main" id="{551F67E5-88B5-8CDB-46B3-DE8827BB1B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22696"/>
          <a:stretch>
            <a:fillRect/>
          </a:stretch>
        </p:blipFill>
        <p:spPr bwMode="auto">
          <a:xfrm>
            <a:off x="5600055" y="3019237"/>
            <a:ext cx="3543945" cy="204724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5">
            <a:extLst>
              <a:ext uri="{FF2B5EF4-FFF2-40B4-BE49-F238E27FC236}">
                <a16:creationId xmlns:a16="http://schemas.microsoft.com/office/drawing/2014/main" id="{9C0897D1-B76B-67D0-316C-C91FDC076AD0}"/>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7" name="Rectangle 6">
            <a:extLst>
              <a:ext uri="{FF2B5EF4-FFF2-40B4-BE49-F238E27FC236}">
                <a16:creationId xmlns:a16="http://schemas.microsoft.com/office/drawing/2014/main" id="{B7F5C9CB-7E5F-E514-F4A8-9907BEDC3033}"/>
              </a:ext>
            </a:extLst>
          </p:cNvPr>
          <p:cNvSpPr>
            <a:spLocks noChangeArrowheads="1"/>
          </p:cNvSpPr>
          <p:nvPr/>
        </p:nvSpPr>
        <p:spPr bwMode="auto">
          <a:xfrm>
            <a:off x="0" y="4733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8" name="Rectangle 7">
            <a:extLst>
              <a:ext uri="{FF2B5EF4-FFF2-40B4-BE49-F238E27FC236}">
                <a16:creationId xmlns:a16="http://schemas.microsoft.com/office/drawing/2014/main" id="{F5553E92-1E6B-B85B-06E7-8BCFD00A8003}"/>
              </a:ext>
            </a:extLst>
          </p:cNvPr>
          <p:cNvSpPr>
            <a:spLocks noChangeArrowheads="1"/>
          </p:cNvSpPr>
          <p:nvPr/>
        </p:nvSpPr>
        <p:spPr bwMode="auto">
          <a:xfrm>
            <a:off x="0" y="83534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1" name="TextBox 11">
            <a:extLst>
              <a:ext uri="{FF2B5EF4-FFF2-40B4-BE49-F238E27FC236}">
                <a16:creationId xmlns:a16="http://schemas.microsoft.com/office/drawing/2014/main" id="{7F5F12B3-A02F-1CA9-8F50-91E0518E9CD7}"/>
              </a:ext>
            </a:extLst>
          </p:cNvPr>
          <p:cNvSpPr txBox="1"/>
          <p:nvPr/>
        </p:nvSpPr>
        <p:spPr>
          <a:xfrm>
            <a:off x="442800" y="4625119"/>
            <a:ext cx="1861898" cy="430887"/>
          </a:xfrm>
          <a:prstGeom prst="rect">
            <a:avLst/>
          </a:prstGeom>
          <a:solidFill>
            <a:schemeClr val="accent6">
              <a:lumMod val="10000"/>
              <a:lumOff val="90000"/>
            </a:schemeClr>
          </a:solidFill>
          <a:ln>
            <a:solidFill>
              <a:schemeClr val="accent1"/>
            </a:solidFill>
          </a:ln>
        </p:spPr>
        <p:txBody>
          <a:bodyPr wrap="square" rtlCol="0">
            <a:spAutoFit/>
          </a:bodyPr>
          <a:lstStyle/>
          <a:p>
            <a:pPr algn="ctr"/>
            <a:r>
              <a:rPr lang="en-US" sz="1050" dirty="0"/>
              <a:t>Granite girder for </a:t>
            </a:r>
            <a:r>
              <a:rPr lang="en-US" sz="1050" dirty="0" err="1"/>
              <a:t>SwissFEL</a:t>
            </a:r>
            <a:r>
              <a:rPr lang="en-US" sz="1050" dirty="0"/>
              <a:t>, courtesy J. Wickstroem</a:t>
            </a:r>
            <a:endParaRPr lang="en-GB" sz="1050" dirty="0"/>
          </a:p>
        </p:txBody>
      </p:sp>
      <p:sp>
        <p:nvSpPr>
          <p:cNvPr id="15" name="TextBox 11">
            <a:extLst>
              <a:ext uri="{FF2B5EF4-FFF2-40B4-BE49-F238E27FC236}">
                <a16:creationId xmlns:a16="http://schemas.microsoft.com/office/drawing/2014/main" id="{5E35F4C1-987E-03FB-EA29-33FFEFBBD93B}"/>
              </a:ext>
            </a:extLst>
          </p:cNvPr>
          <p:cNvSpPr txBox="1"/>
          <p:nvPr/>
        </p:nvSpPr>
        <p:spPr>
          <a:xfrm>
            <a:off x="6516216" y="4626662"/>
            <a:ext cx="1766493" cy="415498"/>
          </a:xfrm>
          <a:prstGeom prst="rect">
            <a:avLst/>
          </a:prstGeom>
          <a:solidFill>
            <a:schemeClr val="accent6">
              <a:lumMod val="10000"/>
              <a:lumOff val="90000"/>
            </a:schemeClr>
          </a:solidFill>
          <a:ln>
            <a:solidFill>
              <a:schemeClr val="accent1"/>
            </a:solidFill>
          </a:ln>
        </p:spPr>
        <p:txBody>
          <a:bodyPr wrap="square" rtlCol="0">
            <a:spAutoFit/>
          </a:bodyPr>
          <a:lstStyle>
            <a:defPPr>
              <a:defRPr lang="de-DE"/>
            </a:defPPr>
            <a:lvl1pPr algn="ctr">
              <a:defRPr sz="1050"/>
            </a:lvl1pPr>
          </a:lstStyle>
          <a:p>
            <a:r>
              <a:rPr lang="en-GB" dirty="0"/>
              <a:t>Cast girder for PETRA IV, courtesy R. </a:t>
            </a:r>
            <a:r>
              <a:rPr lang="en-GB" dirty="0" err="1"/>
              <a:t>Losito</a:t>
            </a:r>
            <a:r>
              <a:rPr lang="en-GB" dirty="0"/>
              <a:t> </a:t>
            </a:r>
          </a:p>
        </p:txBody>
      </p:sp>
      <p:pic>
        <p:nvPicPr>
          <p:cNvPr id="18" name="Grafik 6" descr="A picture containing text&#10;&#10;Description automatically generated">
            <a:extLst>
              <a:ext uri="{FF2B5EF4-FFF2-40B4-BE49-F238E27FC236}">
                <a16:creationId xmlns:a16="http://schemas.microsoft.com/office/drawing/2014/main" id="{EC7E6C08-F927-72CF-D677-6106CD9DC3B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368" t="2069" r="20524" b="15210"/>
          <a:stretch/>
        </p:blipFill>
        <p:spPr bwMode="auto">
          <a:xfrm>
            <a:off x="2827028" y="2972991"/>
            <a:ext cx="2717800" cy="2123440"/>
          </a:xfrm>
          <a:prstGeom prst="rect">
            <a:avLst/>
          </a:prstGeom>
          <a:ln>
            <a:noFill/>
          </a:ln>
          <a:extLst>
            <a:ext uri="{53640926-AAD7-44D8-BBD7-CCE9431645EC}">
              <a14:shadowObscured xmlns:a14="http://schemas.microsoft.com/office/drawing/2010/main"/>
            </a:ext>
          </a:extLst>
        </p:spPr>
      </p:pic>
      <p:sp>
        <p:nvSpPr>
          <p:cNvPr id="19" name="TextBox 11">
            <a:extLst>
              <a:ext uri="{FF2B5EF4-FFF2-40B4-BE49-F238E27FC236}">
                <a16:creationId xmlns:a16="http://schemas.microsoft.com/office/drawing/2014/main" id="{9EFDCEC0-9F82-EA30-92E3-F70A66986888}"/>
              </a:ext>
            </a:extLst>
          </p:cNvPr>
          <p:cNvSpPr txBox="1"/>
          <p:nvPr/>
        </p:nvSpPr>
        <p:spPr>
          <a:xfrm>
            <a:off x="3275856" y="4640508"/>
            <a:ext cx="1766493" cy="415498"/>
          </a:xfrm>
          <a:prstGeom prst="rect">
            <a:avLst/>
          </a:prstGeom>
          <a:solidFill>
            <a:schemeClr val="accent6">
              <a:lumMod val="10000"/>
              <a:lumOff val="90000"/>
            </a:schemeClr>
          </a:solidFill>
          <a:ln>
            <a:solidFill>
              <a:schemeClr val="accent1"/>
            </a:solidFill>
          </a:ln>
        </p:spPr>
        <p:txBody>
          <a:bodyPr wrap="square" rtlCol="0">
            <a:spAutoFit/>
          </a:bodyPr>
          <a:lstStyle>
            <a:defPPr>
              <a:defRPr lang="de-DE"/>
            </a:defPPr>
            <a:lvl1pPr algn="ctr">
              <a:defRPr sz="1050"/>
            </a:lvl1pPr>
          </a:lstStyle>
          <a:p>
            <a:r>
              <a:rPr lang="en-GB" dirty="0"/>
              <a:t>Steel girder for SLS, courtesy M. </a:t>
            </a:r>
            <a:r>
              <a:rPr lang="en-GB" dirty="0" err="1"/>
              <a:t>Wurm</a:t>
            </a:r>
            <a:endParaRPr lang="en-GB" dirty="0"/>
          </a:p>
        </p:txBody>
      </p:sp>
    </p:spTree>
    <p:extLst>
      <p:ext uri="{BB962C8B-B14F-4D97-AF65-F5344CB8AC3E}">
        <p14:creationId xmlns:p14="http://schemas.microsoft.com/office/powerpoint/2010/main" val="4058453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483518"/>
            <a:ext cx="8449680" cy="553790"/>
          </a:xfrm>
        </p:spPr>
        <p:txBody>
          <a:bodyPr/>
          <a:lstStyle/>
          <a:p>
            <a:r>
              <a:rPr lang="en-US" dirty="0"/>
              <a:t>Phase I main results: stability studies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2DA3FB93-6506-5273-70F3-BD1C2A2E6832}"/>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
        <p:nvSpPr>
          <p:cNvPr id="4" name="Rectangle 5">
            <a:extLst>
              <a:ext uri="{FF2B5EF4-FFF2-40B4-BE49-F238E27FC236}">
                <a16:creationId xmlns:a16="http://schemas.microsoft.com/office/drawing/2014/main" id="{9C0897D1-B76B-67D0-316C-C91FDC076AD0}"/>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7" name="Rectangle 6">
            <a:extLst>
              <a:ext uri="{FF2B5EF4-FFF2-40B4-BE49-F238E27FC236}">
                <a16:creationId xmlns:a16="http://schemas.microsoft.com/office/drawing/2014/main" id="{B7F5C9CB-7E5F-E514-F4A8-9907BEDC3033}"/>
              </a:ext>
            </a:extLst>
          </p:cNvPr>
          <p:cNvSpPr>
            <a:spLocks noChangeArrowheads="1"/>
          </p:cNvSpPr>
          <p:nvPr/>
        </p:nvSpPr>
        <p:spPr bwMode="auto">
          <a:xfrm>
            <a:off x="0" y="4733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8" name="Rectangle 7">
            <a:extLst>
              <a:ext uri="{FF2B5EF4-FFF2-40B4-BE49-F238E27FC236}">
                <a16:creationId xmlns:a16="http://schemas.microsoft.com/office/drawing/2014/main" id="{F5553E92-1E6B-B85B-06E7-8BCFD00A8003}"/>
              </a:ext>
            </a:extLst>
          </p:cNvPr>
          <p:cNvSpPr>
            <a:spLocks noChangeArrowheads="1"/>
          </p:cNvSpPr>
          <p:nvPr/>
        </p:nvSpPr>
        <p:spPr bwMode="auto">
          <a:xfrm>
            <a:off x="0" y="83534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5" name="Table 56">
            <a:extLst>
              <a:ext uri="{FF2B5EF4-FFF2-40B4-BE49-F238E27FC236}">
                <a16:creationId xmlns:a16="http://schemas.microsoft.com/office/drawing/2014/main" id="{7434147A-E031-4910-2CD9-56065D9BBCEA}"/>
              </a:ext>
            </a:extLst>
          </p:cNvPr>
          <p:cNvGraphicFramePr>
            <a:graphicFrameLocks noGrp="1"/>
          </p:cNvGraphicFramePr>
          <p:nvPr/>
        </p:nvGraphicFramePr>
        <p:xfrm>
          <a:off x="22871" y="1915557"/>
          <a:ext cx="6576719" cy="3248481"/>
        </p:xfrm>
        <a:graphic>
          <a:graphicData uri="http://schemas.openxmlformats.org/drawingml/2006/table">
            <a:tbl>
              <a:tblPr firstRow="1" bandRow="1">
                <a:tableStyleId>{5C22544A-7EE6-4342-B048-85BDC9FD1C3A}</a:tableStyleId>
              </a:tblPr>
              <a:tblGrid>
                <a:gridCol w="1695300">
                  <a:extLst>
                    <a:ext uri="{9D8B030D-6E8A-4147-A177-3AD203B41FA5}">
                      <a16:colId xmlns:a16="http://schemas.microsoft.com/office/drawing/2014/main" val="687475333"/>
                    </a:ext>
                  </a:extLst>
                </a:gridCol>
                <a:gridCol w="940118">
                  <a:extLst>
                    <a:ext uri="{9D8B030D-6E8A-4147-A177-3AD203B41FA5}">
                      <a16:colId xmlns:a16="http://schemas.microsoft.com/office/drawing/2014/main" val="4206030670"/>
                    </a:ext>
                  </a:extLst>
                </a:gridCol>
                <a:gridCol w="940118">
                  <a:extLst>
                    <a:ext uri="{9D8B030D-6E8A-4147-A177-3AD203B41FA5}">
                      <a16:colId xmlns:a16="http://schemas.microsoft.com/office/drawing/2014/main" val="3369687321"/>
                    </a:ext>
                  </a:extLst>
                </a:gridCol>
                <a:gridCol w="976614">
                  <a:extLst>
                    <a:ext uri="{9D8B030D-6E8A-4147-A177-3AD203B41FA5}">
                      <a16:colId xmlns:a16="http://schemas.microsoft.com/office/drawing/2014/main" val="924970881"/>
                    </a:ext>
                  </a:extLst>
                </a:gridCol>
                <a:gridCol w="1040130">
                  <a:extLst>
                    <a:ext uri="{9D8B030D-6E8A-4147-A177-3AD203B41FA5}">
                      <a16:colId xmlns:a16="http://schemas.microsoft.com/office/drawing/2014/main" val="4266135416"/>
                    </a:ext>
                  </a:extLst>
                </a:gridCol>
                <a:gridCol w="984439">
                  <a:extLst>
                    <a:ext uri="{9D8B030D-6E8A-4147-A177-3AD203B41FA5}">
                      <a16:colId xmlns:a16="http://schemas.microsoft.com/office/drawing/2014/main" val="1588978216"/>
                    </a:ext>
                  </a:extLst>
                </a:gridCol>
              </a:tblGrid>
              <a:tr h="571196">
                <a:tc>
                  <a:txBody>
                    <a:bodyPr/>
                    <a:lstStyle/>
                    <a:p>
                      <a:pPr algn="ctr">
                        <a:lnSpc>
                          <a:spcPct val="100000"/>
                        </a:lnSpc>
                        <a:spcAft>
                          <a:spcPts val="600"/>
                        </a:spcAft>
                      </a:pPr>
                      <a:r>
                        <a:rPr lang="en-US" sz="800" kern="1200" dirty="0">
                          <a:effectLst/>
                        </a:rPr>
                        <a:t>Mode Shape</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marL="0" marR="0" lvl="0" indent="0" algn="ctr" defTabSz="685800" rtl="0" eaLnBrk="1" fontAlgn="auto" latinLnBrk="0" hangingPunct="1">
                        <a:lnSpc>
                          <a:spcPct val="100000"/>
                        </a:lnSpc>
                        <a:spcBef>
                          <a:spcPts val="0"/>
                        </a:spcBef>
                        <a:spcAft>
                          <a:spcPts val="400"/>
                        </a:spcAft>
                        <a:buClrTx/>
                        <a:buSzTx/>
                        <a:buFontTx/>
                        <a:buNone/>
                        <a:tabLst/>
                        <a:defRPr/>
                      </a:pPr>
                      <a:r>
                        <a:rPr lang="en-US" sz="800" kern="1200" dirty="0">
                          <a:effectLst/>
                        </a:rPr>
                        <a:t>FCC Week ‘22</a:t>
                      </a:r>
                    </a:p>
                    <a:p>
                      <a:pPr marL="0" marR="0" lvl="0" indent="0" algn="ctr" defTabSz="685800" rtl="0" eaLnBrk="1" fontAlgn="auto" latinLnBrk="0" hangingPunct="1">
                        <a:lnSpc>
                          <a:spcPct val="100000"/>
                        </a:lnSpc>
                        <a:spcBef>
                          <a:spcPts val="0"/>
                        </a:spcBef>
                        <a:spcAft>
                          <a:spcPts val="400"/>
                        </a:spcAft>
                        <a:buClrTx/>
                        <a:buSzTx/>
                        <a:buFontTx/>
                        <a:buNone/>
                        <a:tabLst/>
                        <a:defRPr/>
                      </a:pPr>
                      <a:r>
                        <a:rPr lang="en-US" sz="800" b="0" kern="1200" dirty="0">
                          <a:effectLst/>
                        </a:rPr>
                        <a:t>Frequency [Hz]</a:t>
                      </a:r>
                      <a:endParaRPr lang="en-GB" sz="800" b="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400"/>
                        </a:spcAft>
                      </a:pPr>
                      <a:r>
                        <a:rPr lang="en-US" sz="800" kern="1200" dirty="0">
                          <a:effectLst/>
                        </a:rPr>
                        <a:t>First Iteration</a:t>
                      </a:r>
                      <a:endParaRPr lang="en-GB" sz="800" dirty="0">
                        <a:effectLst/>
                      </a:endParaRPr>
                    </a:p>
                    <a:p>
                      <a:pPr algn="ctr">
                        <a:lnSpc>
                          <a:spcPct val="100000"/>
                        </a:lnSpc>
                        <a:spcAft>
                          <a:spcPts val="400"/>
                        </a:spcAft>
                      </a:pPr>
                      <a:r>
                        <a:rPr lang="en-US" sz="800" b="0" kern="1200" dirty="0">
                          <a:effectLst/>
                        </a:rPr>
                        <a:t>Frequency [Hz]</a:t>
                      </a:r>
                      <a:endParaRPr lang="en-GB" sz="800" b="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400"/>
                        </a:spcAft>
                      </a:pPr>
                      <a:r>
                        <a:rPr lang="en-US" sz="800" kern="1200" dirty="0">
                          <a:effectLst/>
                        </a:rPr>
                        <a:t>Shifted Horizontally</a:t>
                      </a:r>
                      <a:endParaRPr lang="en-GB" sz="800" dirty="0">
                        <a:effectLst/>
                      </a:endParaRPr>
                    </a:p>
                    <a:p>
                      <a:pPr algn="ctr">
                        <a:lnSpc>
                          <a:spcPct val="100000"/>
                        </a:lnSpc>
                        <a:spcAft>
                          <a:spcPts val="400"/>
                        </a:spcAft>
                      </a:pPr>
                      <a:r>
                        <a:rPr lang="en-US" sz="800" b="0" kern="1200" dirty="0">
                          <a:effectLst/>
                        </a:rPr>
                        <a:t>Frequency [Hz]</a:t>
                      </a:r>
                      <a:endParaRPr lang="en-GB" sz="800" b="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0000"/>
                        </a:lnSpc>
                        <a:spcAft>
                          <a:spcPts val="400"/>
                        </a:spcAft>
                      </a:pPr>
                      <a:r>
                        <a:rPr lang="en-US" sz="800" kern="1200" dirty="0">
                          <a:effectLst/>
                        </a:rPr>
                        <a:t>Shifted Vertically</a:t>
                      </a:r>
                      <a:endParaRPr lang="en-GB" sz="800" dirty="0">
                        <a:effectLst/>
                      </a:endParaRPr>
                    </a:p>
                    <a:p>
                      <a:pPr algn="ctr">
                        <a:lnSpc>
                          <a:spcPct val="100000"/>
                        </a:lnSpc>
                        <a:spcAft>
                          <a:spcPts val="400"/>
                        </a:spcAft>
                      </a:pPr>
                      <a:r>
                        <a:rPr lang="en-US" sz="800" b="0" kern="1200" dirty="0">
                          <a:effectLst/>
                        </a:rPr>
                        <a:t>Frequency [Hz]</a:t>
                      </a:r>
                      <a:endParaRPr lang="en-GB" sz="800" b="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400"/>
                        </a:spcAft>
                      </a:pPr>
                      <a:r>
                        <a:rPr lang="en-US" sz="800" kern="1200">
                          <a:effectLst/>
                        </a:rPr>
                        <a:t>Shifted Vertically &amp; Horizontally</a:t>
                      </a:r>
                      <a:endParaRPr lang="en-GB" sz="800" dirty="0">
                        <a:effectLst/>
                      </a:endParaRPr>
                    </a:p>
                    <a:p>
                      <a:pPr algn="ctr">
                        <a:lnSpc>
                          <a:spcPct val="100000"/>
                        </a:lnSpc>
                        <a:spcAft>
                          <a:spcPts val="400"/>
                        </a:spcAft>
                      </a:pPr>
                      <a:r>
                        <a:rPr lang="en-US" sz="800" b="0" kern="1200" dirty="0">
                          <a:effectLst/>
                        </a:rPr>
                        <a:t>Frequency [Hz]</a:t>
                      </a:r>
                      <a:endParaRPr lang="en-GB" sz="800" b="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437235443"/>
                  </a:ext>
                </a:extLst>
              </a:tr>
              <a:tr h="773620">
                <a:tc>
                  <a:txBody>
                    <a:bodyPr/>
                    <a:lstStyle/>
                    <a:p>
                      <a:pPr algn="ctr">
                        <a:lnSpc>
                          <a:spcPct val="100000"/>
                        </a:lnSpc>
                        <a:spcAft>
                          <a:spcPts val="0"/>
                        </a:spcAft>
                      </a:pPr>
                      <a:r>
                        <a:rPr lang="en-GB" sz="900" i="1" kern="1200" dirty="0">
                          <a:effectLst/>
                        </a:rPr>
                        <a:t>Longitudinal</a:t>
                      </a:r>
                      <a:endParaRPr lang="en-GB" sz="900" i="1" kern="1200" dirty="0">
                        <a:effectLst/>
                        <a:latin typeface="Calibri" panose="020F0502020204030204" pitchFamily="34" charset="0"/>
                        <a:cs typeface="Times New Roman" panose="02020603050405020304" pitchFamily="18" charset="0"/>
                      </a:endParaRPr>
                    </a:p>
                    <a:p>
                      <a:pPr algn="ctr">
                        <a:lnSpc>
                          <a:spcPct val="100000"/>
                        </a:lnSpc>
                        <a:spcAft>
                          <a:spcPts val="0"/>
                        </a:spcAft>
                      </a:pPr>
                      <a:endParaRPr lang="en-GB" sz="900" kern="1200" dirty="0">
                        <a:effectLst/>
                        <a:latin typeface="Calibri" panose="020F0502020204030204" pitchFamily="34" charset="0"/>
                        <a:cs typeface="Times New Roman" panose="02020603050405020304" pitchFamily="18" charset="0"/>
                      </a:endParaRPr>
                    </a:p>
                    <a:p>
                      <a:pPr algn="ctr">
                        <a:lnSpc>
                          <a:spcPct val="100000"/>
                        </a:lnSpc>
                        <a:spcAft>
                          <a:spcPts val="0"/>
                        </a:spcAft>
                      </a:pPr>
                      <a:endParaRPr lang="en-GB" sz="900" kern="1200" dirty="0">
                        <a:effectLst/>
                        <a:latin typeface="Calibri" panose="020F0502020204030204" pitchFamily="34" charset="0"/>
                        <a:cs typeface="Times New Roman" panose="02020603050405020304" pitchFamily="18" charset="0"/>
                      </a:endParaRPr>
                    </a:p>
                    <a:p>
                      <a:pPr algn="ctr">
                        <a:lnSpc>
                          <a:spcPct val="100000"/>
                        </a:lnSpc>
                        <a:spcAft>
                          <a:spcPts val="0"/>
                        </a:spcAft>
                      </a:pPr>
                      <a:endParaRPr lang="en-GB" sz="900" kern="1200" dirty="0">
                        <a:effectLst/>
                      </a:endParaRPr>
                    </a:p>
                  </a:txBody>
                  <a:tcPr/>
                </a:tc>
                <a:tc>
                  <a:txBody>
                    <a:bodyPr/>
                    <a:lstStyle/>
                    <a:p>
                      <a:pPr algn="ctr">
                        <a:lnSpc>
                          <a:spcPct val="100000"/>
                        </a:lnSpc>
                        <a:spcAft>
                          <a:spcPts val="0"/>
                        </a:spcAft>
                      </a:pPr>
                      <a:r>
                        <a:rPr lang="en-US" sz="1200" i="1" kern="1200" dirty="0">
                          <a:solidFill>
                            <a:srgbClr val="FF0000"/>
                          </a:solidFill>
                          <a:effectLst/>
                          <a:latin typeface="+mn-lt"/>
                          <a:ea typeface="+mn-ea"/>
                          <a:cs typeface="+mn-cs"/>
                        </a:rPr>
                        <a:t>7</a:t>
                      </a:r>
                      <a:endParaRPr lang="en-GB" sz="1200" i="1" kern="1200" dirty="0">
                        <a:solidFill>
                          <a:srgbClr val="FF0000"/>
                        </a:solidFill>
                        <a:effectLst/>
                        <a:latin typeface="+mn-lt"/>
                        <a:ea typeface="+mn-ea"/>
                        <a:cs typeface="+mn-cs"/>
                      </a:endParaRPr>
                    </a:p>
                  </a:txBody>
                  <a:tcPr anchor="ctr"/>
                </a:tc>
                <a:tc>
                  <a:txBody>
                    <a:bodyPr/>
                    <a:lstStyle/>
                    <a:p>
                      <a:pPr algn="ctr">
                        <a:lnSpc>
                          <a:spcPct val="100000"/>
                        </a:lnSpc>
                        <a:spcAft>
                          <a:spcPts val="0"/>
                        </a:spcAft>
                      </a:pPr>
                      <a:r>
                        <a:rPr lang="en-US" sz="1200" i="1" kern="1200" dirty="0">
                          <a:effectLst/>
                        </a:rPr>
                        <a:t>18</a:t>
                      </a:r>
                      <a:endParaRPr lang="en-GB" sz="1200" i="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i="1" kern="1200" dirty="0">
                          <a:effectLst/>
                        </a:rPr>
                        <a:t>24</a:t>
                      </a:r>
                      <a:endParaRPr lang="en-GB" sz="1200" i="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0000"/>
                        </a:lnSpc>
                        <a:spcAft>
                          <a:spcPts val="0"/>
                        </a:spcAft>
                      </a:pPr>
                      <a:r>
                        <a:rPr lang="en-US" sz="1200" i="1" kern="1200" dirty="0">
                          <a:effectLst/>
                        </a:rPr>
                        <a:t>21</a:t>
                      </a:r>
                      <a:endParaRPr lang="en-GB" sz="1200" i="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b="1" i="1" kern="1200" dirty="0">
                          <a:effectLst/>
                        </a:rPr>
                        <a:t>29</a:t>
                      </a:r>
                      <a:endParaRPr lang="en-GB" sz="1200" b="1" i="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342104148"/>
                  </a:ext>
                </a:extLst>
              </a:tr>
              <a:tr h="1080120">
                <a:tc>
                  <a:txBody>
                    <a:bodyPr/>
                    <a:lstStyle/>
                    <a:p>
                      <a:pPr algn="ctr">
                        <a:lnSpc>
                          <a:spcPct val="100000"/>
                        </a:lnSpc>
                        <a:spcAft>
                          <a:spcPts val="0"/>
                        </a:spcAft>
                      </a:pPr>
                      <a:r>
                        <a:rPr lang="en-GB" sz="900" dirty="0">
                          <a:effectLst/>
                        </a:rPr>
                        <a:t>Bending Cantilever Arms/</a:t>
                      </a:r>
                    </a:p>
                    <a:p>
                      <a:pPr algn="ctr">
                        <a:lnSpc>
                          <a:spcPct val="100000"/>
                        </a:lnSpc>
                        <a:spcAft>
                          <a:spcPts val="0"/>
                        </a:spcAft>
                      </a:pPr>
                      <a:r>
                        <a:rPr lang="en-GB" sz="900" dirty="0">
                          <a:effectLst/>
                        </a:rPr>
                        <a:t>Torsion Horizontal Beam</a:t>
                      </a: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ctr">
                        <a:lnSpc>
                          <a:spcPct val="100000"/>
                        </a:lnSpc>
                        <a:spcAft>
                          <a:spcPts val="0"/>
                        </a:spcAft>
                      </a:pPr>
                      <a:r>
                        <a:rPr lang="en-US" sz="1200" kern="1200" dirty="0">
                          <a:solidFill>
                            <a:srgbClr val="FF0000"/>
                          </a:solidFill>
                          <a:effectLst/>
                          <a:latin typeface="+mn-lt"/>
                          <a:ea typeface="+mn-ea"/>
                          <a:cs typeface="+mn-cs"/>
                        </a:rPr>
                        <a:t>7</a:t>
                      </a:r>
                      <a:endParaRPr lang="en-GB" sz="1200" kern="1200" dirty="0">
                        <a:solidFill>
                          <a:srgbClr val="FF0000"/>
                        </a:solidFill>
                        <a:effectLst/>
                        <a:latin typeface="+mn-lt"/>
                        <a:ea typeface="+mn-ea"/>
                        <a:cs typeface="+mn-cs"/>
                      </a:endParaRPr>
                    </a:p>
                  </a:txBody>
                  <a:tcPr anchor="ctr"/>
                </a:tc>
                <a:tc>
                  <a:txBody>
                    <a:bodyPr/>
                    <a:lstStyle/>
                    <a:p>
                      <a:pPr algn="ctr">
                        <a:lnSpc>
                          <a:spcPct val="100000"/>
                        </a:lnSpc>
                        <a:spcAft>
                          <a:spcPts val="0"/>
                        </a:spcAft>
                      </a:pPr>
                      <a:r>
                        <a:rPr lang="en-US" sz="1200" kern="1200" dirty="0">
                          <a:effectLst/>
                        </a:rPr>
                        <a:t>19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kern="1200" dirty="0">
                          <a:effectLst/>
                        </a:rPr>
                        <a:t>23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0000"/>
                        </a:lnSpc>
                        <a:spcAft>
                          <a:spcPts val="0"/>
                        </a:spcAft>
                      </a:pPr>
                      <a:r>
                        <a:rPr lang="en-US" sz="1200" kern="1200" dirty="0">
                          <a:effectLst/>
                        </a:rPr>
                        <a:t>29</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b="1" kern="1200" dirty="0">
                          <a:effectLst/>
                        </a:rPr>
                        <a:t>29</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948064242"/>
                  </a:ext>
                </a:extLst>
              </a:tr>
              <a:tr h="823545">
                <a:tc>
                  <a:txBody>
                    <a:bodyPr/>
                    <a:lstStyle/>
                    <a:p>
                      <a:pPr algn="ctr">
                        <a:lnSpc>
                          <a:spcPct val="100000"/>
                        </a:lnSpc>
                        <a:spcAft>
                          <a:spcPts val="0"/>
                        </a:spcAft>
                      </a:pPr>
                      <a:r>
                        <a:rPr lang="en-GB" sz="900" dirty="0">
                          <a:effectLst/>
                        </a:rPr>
                        <a:t>Bending Horizontal Beam</a:t>
                      </a: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0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gn="ctr">
                        <a:lnSpc>
                          <a:spcPct val="100000"/>
                        </a:lnSpc>
                        <a:spcAft>
                          <a:spcPts val="0"/>
                        </a:spcAft>
                      </a:pPr>
                      <a:r>
                        <a:rPr lang="en-US" sz="1200" kern="1200" dirty="0">
                          <a:solidFill>
                            <a:srgbClr val="FF0000"/>
                          </a:solidFill>
                          <a:effectLst/>
                          <a:latin typeface="+mn-lt"/>
                          <a:ea typeface="+mn-ea"/>
                          <a:cs typeface="+mn-cs"/>
                        </a:rPr>
                        <a:t>14</a:t>
                      </a:r>
                      <a:endParaRPr lang="en-GB" sz="1200" kern="1200" dirty="0">
                        <a:solidFill>
                          <a:srgbClr val="FF0000"/>
                        </a:solidFill>
                        <a:effectLst/>
                        <a:latin typeface="+mn-lt"/>
                        <a:ea typeface="+mn-ea"/>
                        <a:cs typeface="+mn-cs"/>
                      </a:endParaRPr>
                    </a:p>
                  </a:txBody>
                  <a:tcPr anchor="ctr"/>
                </a:tc>
                <a:tc>
                  <a:txBody>
                    <a:bodyPr/>
                    <a:lstStyle/>
                    <a:p>
                      <a:pPr algn="ctr">
                        <a:lnSpc>
                          <a:spcPct val="100000"/>
                        </a:lnSpc>
                        <a:spcAft>
                          <a:spcPts val="0"/>
                        </a:spcAft>
                      </a:pPr>
                      <a:r>
                        <a:rPr lang="en-US" sz="1200" kern="1200" dirty="0">
                          <a:effectLst/>
                        </a:rPr>
                        <a:t>36</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kern="1200" dirty="0">
                          <a:effectLst/>
                        </a:rPr>
                        <a:t>41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0000"/>
                        </a:lnSpc>
                        <a:spcAft>
                          <a:spcPts val="0"/>
                        </a:spcAft>
                      </a:pPr>
                      <a:r>
                        <a:rPr lang="en-US" sz="1200" kern="1200" dirty="0">
                          <a:effectLst/>
                        </a:rPr>
                        <a:t>40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lnSpc>
                          <a:spcPct val="100000"/>
                        </a:lnSpc>
                        <a:spcAft>
                          <a:spcPts val="0"/>
                        </a:spcAft>
                      </a:pPr>
                      <a:r>
                        <a:rPr lang="en-US" sz="1200" b="1" kern="1200" dirty="0">
                          <a:effectLst/>
                        </a:rPr>
                        <a:t>54</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742499651"/>
                  </a:ext>
                </a:extLst>
              </a:tr>
            </a:tbl>
          </a:graphicData>
        </a:graphic>
      </p:graphicFrame>
      <p:pic>
        <p:nvPicPr>
          <p:cNvPr id="6" name="Picture 57">
            <a:extLst>
              <a:ext uri="{FF2B5EF4-FFF2-40B4-BE49-F238E27FC236}">
                <a16:creationId xmlns:a16="http://schemas.microsoft.com/office/drawing/2014/main" id="{94C1E80F-4812-8822-8D2F-17CDC25066E6}"/>
              </a:ext>
            </a:extLst>
          </p:cNvPr>
          <p:cNvPicPr>
            <a:picLocks noChangeAspect="1"/>
          </p:cNvPicPr>
          <p:nvPr/>
        </p:nvPicPr>
        <p:blipFill>
          <a:blip r:embed="rId2"/>
          <a:stretch>
            <a:fillRect/>
          </a:stretch>
        </p:blipFill>
        <p:spPr>
          <a:xfrm>
            <a:off x="2644333" y="1080998"/>
            <a:ext cx="952909" cy="806769"/>
          </a:xfrm>
          <a:prstGeom prst="rect">
            <a:avLst/>
          </a:prstGeom>
        </p:spPr>
      </p:pic>
      <p:pic>
        <p:nvPicPr>
          <p:cNvPr id="10" name="Picture 58">
            <a:extLst>
              <a:ext uri="{FF2B5EF4-FFF2-40B4-BE49-F238E27FC236}">
                <a16:creationId xmlns:a16="http://schemas.microsoft.com/office/drawing/2014/main" id="{A0B12315-76CE-7895-299B-771850DB4969}"/>
              </a:ext>
            </a:extLst>
          </p:cNvPr>
          <p:cNvPicPr>
            <a:picLocks noChangeAspect="1"/>
          </p:cNvPicPr>
          <p:nvPr/>
        </p:nvPicPr>
        <p:blipFill>
          <a:blip r:embed="rId3"/>
          <a:stretch>
            <a:fillRect/>
          </a:stretch>
        </p:blipFill>
        <p:spPr>
          <a:xfrm>
            <a:off x="3646297" y="1098530"/>
            <a:ext cx="887307" cy="803936"/>
          </a:xfrm>
          <a:prstGeom prst="rect">
            <a:avLst/>
          </a:prstGeom>
        </p:spPr>
      </p:pic>
      <p:pic>
        <p:nvPicPr>
          <p:cNvPr id="12" name="Picture 59">
            <a:extLst>
              <a:ext uri="{FF2B5EF4-FFF2-40B4-BE49-F238E27FC236}">
                <a16:creationId xmlns:a16="http://schemas.microsoft.com/office/drawing/2014/main" id="{5013E8B7-CB93-BB59-8FA8-BED4AB756067}"/>
              </a:ext>
            </a:extLst>
          </p:cNvPr>
          <p:cNvPicPr>
            <a:picLocks noChangeAspect="1"/>
          </p:cNvPicPr>
          <p:nvPr/>
        </p:nvPicPr>
        <p:blipFill>
          <a:blip r:embed="rId4"/>
          <a:stretch>
            <a:fillRect/>
          </a:stretch>
        </p:blipFill>
        <p:spPr>
          <a:xfrm>
            <a:off x="4570742" y="1137708"/>
            <a:ext cx="1026884" cy="764758"/>
          </a:xfrm>
          <a:prstGeom prst="rect">
            <a:avLst/>
          </a:prstGeom>
        </p:spPr>
      </p:pic>
      <p:pic>
        <p:nvPicPr>
          <p:cNvPr id="14" name="Picture 60">
            <a:extLst>
              <a:ext uri="{FF2B5EF4-FFF2-40B4-BE49-F238E27FC236}">
                <a16:creationId xmlns:a16="http://schemas.microsoft.com/office/drawing/2014/main" id="{8285A466-2F7F-D213-CF12-5840D24A125A}"/>
              </a:ext>
            </a:extLst>
          </p:cNvPr>
          <p:cNvPicPr>
            <a:picLocks noChangeAspect="1"/>
          </p:cNvPicPr>
          <p:nvPr/>
        </p:nvPicPr>
        <p:blipFill>
          <a:blip r:embed="rId5"/>
          <a:stretch>
            <a:fillRect/>
          </a:stretch>
        </p:blipFill>
        <p:spPr>
          <a:xfrm>
            <a:off x="5634765" y="1130672"/>
            <a:ext cx="925562" cy="764758"/>
          </a:xfrm>
          <a:prstGeom prst="rect">
            <a:avLst/>
          </a:prstGeom>
        </p:spPr>
      </p:pic>
      <p:cxnSp>
        <p:nvCxnSpPr>
          <p:cNvPr id="20" name="Straight Arrow Connector 61">
            <a:extLst>
              <a:ext uri="{FF2B5EF4-FFF2-40B4-BE49-F238E27FC236}">
                <a16:creationId xmlns:a16="http://schemas.microsoft.com/office/drawing/2014/main" id="{2415277B-825D-21CB-E238-9AB92A998C4C}"/>
              </a:ext>
            </a:extLst>
          </p:cNvPr>
          <p:cNvCxnSpPr>
            <a:cxnSpLocks/>
          </p:cNvCxnSpPr>
          <p:nvPr/>
        </p:nvCxnSpPr>
        <p:spPr>
          <a:xfrm flipH="1">
            <a:off x="4089950" y="1271602"/>
            <a:ext cx="432048"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63">
            <a:extLst>
              <a:ext uri="{FF2B5EF4-FFF2-40B4-BE49-F238E27FC236}">
                <a16:creationId xmlns:a16="http://schemas.microsoft.com/office/drawing/2014/main" id="{B0798BDC-4C37-2DB6-A858-93B5A010AB61}"/>
              </a:ext>
            </a:extLst>
          </p:cNvPr>
          <p:cNvCxnSpPr>
            <a:cxnSpLocks/>
          </p:cNvCxnSpPr>
          <p:nvPr/>
        </p:nvCxnSpPr>
        <p:spPr>
          <a:xfrm>
            <a:off x="5364088" y="950652"/>
            <a:ext cx="0" cy="36004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65">
            <a:extLst>
              <a:ext uri="{FF2B5EF4-FFF2-40B4-BE49-F238E27FC236}">
                <a16:creationId xmlns:a16="http://schemas.microsoft.com/office/drawing/2014/main" id="{ABBC4179-CE3D-F4CF-BF40-DBD2B2E8B331}"/>
              </a:ext>
            </a:extLst>
          </p:cNvPr>
          <p:cNvCxnSpPr>
            <a:cxnSpLocks/>
          </p:cNvCxnSpPr>
          <p:nvPr/>
        </p:nvCxnSpPr>
        <p:spPr>
          <a:xfrm flipH="1">
            <a:off x="6097546" y="1203598"/>
            <a:ext cx="432048"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3" name="Picture 5">
            <a:extLst>
              <a:ext uri="{FF2B5EF4-FFF2-40B4-BE49-F238E27FC236}">
                <a16:creationId xmlns:a16="http://schemas.microsoft.com/office/drawing/2014/main" id="{1E306D91-3F28-EBE4-ACF3-493516C74B3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9328" t="8110" r="20570" b="11134"/>
          <a:stretch>
            <a:fillRect/>
          </a:stretch>
        </p:blipFill>
        <p:spPr bwMode="auto">
          <a:xfrm>
            <a:off x="553856" y="2689906"/>
            <a:ext cx="672176" cy="52991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4">
            <a:extLst>
              <a:ext uri="{FF2B5EF4-FFF2-40B4-BE49-F238E27FC236}">
                <a16:creationId xmlns:a16="http://schemas.microsoft.com/office/drawing/2014/main" id="{294014D4-1479-8F3F-60B9-ED98363331D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9113" t="8475" r="23213" b="10435"/>
          <a:stretch>
            <a:fillRect/>
          </a:stretch>
        </p:blipFill>
        <p:spPr bwMode="auto">
          <a:xfrm>
            <a:off x="490223" y="3579862"/>
            <a:ext cx="864096" cy="71322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5" descr="Diagram, engineering drawing&#10;&#10;Description automatically generated">
            <a:extLst>
              <a:ext uri="{FF2B5EF4-FFF2-40B4-BE49-F238E27FC236}">
                <a16:creationId xmlns:a16="http://schemas.microsoft.com/office/drawing/2014/main" id="{4859F0DC-BD0F-59D5-B239-5A45A4FBEFA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8944" t="7079" r="24387" b="10815"/>
          <a:stretch>
            <a:fillRect/>
          </a:stretch>
        </p:blipFill>
        <p:spPr bwMode="auto">
          <a:xfrm>
            <a:off x="563160" y="4515966"/>
            <a:ext cx="718221" cy="611817"/>
          </a:xfrm>
          <a:prstGeom prst="rect">
            <a:avLst/>
          </a:prstGeom>
          <a:noFill/>
          <a:extLst>
            <a:ext uri="{909E8E84-426E-40DD-AFC4-6F175D3DCCD1}">
              <a14:hiddenFill xmlns:a14="http://schemas.microsoft.com/office/drawing/2010/main">
                <a:solidFill>
                  <a:srgbClr val="FFFFFF"/>
                </a:solidFill>
              </a14:hiddenFill>
            </a:ext>
          </a:extLst>
        </p:spPr>
      </p:pic>
      <p:sp>
        <p:nvSpPr>
          <p:cNvPr id="26" name="Google Shape;167;p25">
            <a:extLst>
              <a:ext uri="{FF2B5EF4-FFF2-40B4-BE49-F238E27FC236}">
                <a16:creationId xmlns:a16="http://schemas.microsoft.com/office/drawing/2014/main" id="{CA669750-6C8B-8819-CCC1-5E34C98DC222}"/>
              </a:ext>
            </a:extLst>
          </p:cNvPr>
          <p:cNvSpPr txBox="1">
            <a:spLocks/>
          </p:cNvSpPr>
          <p:nvPr/>
        </p:nvSpPr>
        <p:spPr>
          <a:xfrm>
            <a:off x="6599590" y="1391185"/>
            <a:ext cx="2544410" cy="365489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21875"/>
              </a:lnSpc>
              <a:spcBef>
                <a:spcPts val="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1pPr>
            <a:lvl2pPr marL="914400" marR="0" lvl="1"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2pPr>
            <a:lvl3pPr marL="1371600" marR="0" lvl="2" indent="-330200" algn="l" rtl="0">
              <a:lnSpc>
                <a:spcPct val="121875"/>
              </a:lnSpc>
              <a:spcBef>
                <a:spcPts val="0"/>
              </a:spcBef>
              <a:spcAft>
                <a:spcPts val="0"/>
              </a:spcAft>
              <a:buClr>
                <a:srgbClr val="0F124A"/>
              </a:buClr>
              <a:buSzPts val="1600"/>
              <a:buFont typeface="Courier New"/>
              <a:buChar char="o"/>
              <a:defRPr sz="1600" b="0" i="0" u="none" strike="noStrike" cap="none">
                <a:solidFill>
                  <a:srgbClr val="0F124A"/>
                </a:solidFill>
                <a:latin typeface="Arial"/>
                <a:ea typeface="Arial"/>
                <a:cs typeface="Arial"/>
                <a:sym typeface="Arial"/>
              </a:defRPr>
            </a:lvl3pPr>
            <a:lvl4pPr marL="1828800" marR="0" lvl="3"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1875"/>
              </a:lnSpc>
              <a:spcBef>
                <a:spcPts val="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pPr marL="228600">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panose="020F0502020204030204" pitchFamily="34" charset="0"/>
                <a:sym typeface="Calibri"/>
              </a:rPr>
              <a:t>Optimization leading </a:t>
            </a:r>
            <a:r>
              <a:rPr lang="en-US" sz="1100" b="1" dirty="0">
                <a:solidFill>
                  <a:srgbClr val="0F124A"/>
                </a:solidFill>
                <a:latin typeface="+mj-lt"/>
                <a:ea typeface="Calibri"/>
                <a:cs typeface="Calibri" panose="020F0502020204030204" pitchFamily="34" charset="0"/>
                <a:sym typeface="Calibri"/>
              </a:rPr>
              <a:t>x15 higher stiffness and x4 higher natural frequencies</a:t>
            </a:r>
          </a:p>
          <a:p>
            <a:pPr marL="228600">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panose="020F0502020204030204" pitchFamily="34" charset="0"/>
                <a:sym typeface="Calibri"/>
              </a:rPr>
              <a:t>Likely conservative (2.5t total magnet weight, 50% less seems feasible)</a:t>
            </a:r>
          </a:p>
          <a:p>
            <a:pPr marL="228600">
              <a:lnSpc>
                <a:spcPct val="100000"/>
              </a:lnSpc>
              <a:spcAft>
                <a:spcPts val="600"/>
              </a:spcAft>
              <a:buClr>
                <a:srgbClr val="115CA9"/>
              </a:buClr>
              <a:buSzPct val="100000"/>
              <a:buFont typeface="Wingdings" panose="05000000000000000000" pitchFamily="2" charset="2"/>
              <a:buChar char="§"/>
            </a:pPr>
            <a:r>
              <a:rPr lang="en-US" sz="1100" b="1" dirty="0">
                <a:solidFill>
                  <a:srgbClr val="0F124A"/>
                </a:solidFill>
                <a:latin typeface="+mj-lt"/>
                <a:ea typeface="Calibri"/>
                <a:cs typeface="Calibri" panose="020F0502020204030204" pitchFamily="34" charset="0"/>
                <a:sym typeface="Calibri"/>
              </a:rPr>
              <a:t>Reasonably robust result</a:t>
            </a:r>
          </a:p>
          <a:p>
            <a:pPr marL="685800" lvl="1">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panose="020F0502020204030204" pitchFamily="34" charset="0"/>
                <a:sym typeface="Calibri"/>
              </a:rPr>
              <a:t>PETRA IV girder 46 Hz</a:t>
            </a:r>
          </a:p>
          <a:p>
            <a:pPr marL="685800" lvl="1">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panose="020F0502020204030204" pitchFamily="34" charset="0"/>
                <a:sym typeface="Calibri"/>
              </a:rPr>
              <a:t>PSB LIU girder 29 Hz</a:t>
            </a:r>
          </a:p>
          <a:p>
            <a:pPr marL="0" indent="0">
              <a:lnSpc>
                <a:spcPct val="100000"/>
              </a:lnSpc>
              <a:spcAft>
                <a:spcPts val="600"/>
              </a:spcAft>
              <a:buClr>
                <a:srgbClr val="115CA9"/>
              </a:buClr>
              <a:buSzPct val="100000"/>
            </a:pPr>
            <a:r>
              <a:rPr lang="en-US" sz="1100" b="1" dirty="0">
                <a:solidFill>
                  <a:srgbClr val="0F124A"/>
                </a:solidFill>
                <a:latin typeface="+mj-lt"/>
                <a:ea typeface="Calibri"/>
                <a:cs typeface="Calibri"/>
                <a:sym typeface="Calibri"/>
              </a:rPr>
              <a:t>Next steps (see slides on 2022 news)</a:t>
            </a:r>
          </a:p>
          <a:p>
            <a:pPr marL="228600">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a:sym typeface="Calibri"/>
              </a:rPr>
              <a:t>Add ground motion &amp; harmonic response to evaluate </a:t>
            </a:r>
            <a:r>
              <a:rPr lang="en-US" sz="1100" b="1" dirty="0">
                <a:solidFill>
                  <a:srgbClr val="0F124A"/>
                </a:solidFill>
                <a:latin typeface="+mj-lt"/>
                <a:ea typeface="Calibri"/>
                <a:cs typeface="Calibri"/>
                <a:sym typeface="Calibri"/>
              </a:rPr>
              <a:t>expected vibration amplitude</a:t>
            </a:r>
            <a:r>
              <a:rPr lang="en-US" sz="1100" dirty="0">
                <a:solidFill>
                  <a:srgbClr val="0F124A"/>
                </a:solidFill>
                <a:latin typeface="+mj-lt"/>
                <a:ea typeface="Calibri"/>
                <a:cs typeface="Calibri"/>
                <a:sym typeface="Calibri"/>
              </a:rPr>
              <a:t>, compare with specs (20 nm @10-100 Hz)</a:t>
            </a:r>
          </a:p>
          <a:p>
            <a:pPr marL="228600">
              <a:lnSpc>
                <a:spcPct val="100000"/>
              </a:lnSpc>
              <a:spcAft>
                <a:spcPts val="600"/>
              </a:spcAft>
              <a:buClr>
                <a:srgbClr val="115CA9"/>
              </a:buClr>
              <a:buSzPct val="100000"/>
              <a:buFont typeface="Wingdings" panose="05000000000000000000" pitchFamily="2" charset="2"/>
              <a:buChar char="§"/>
            </a:pPr>
            <a:r>
              <a:rPr lang="en-US" sz="1100" dirty="0">
                <a:solidFill>
                  <a:srgbClr val="0F124A"/>
                </a:solidFill>
                <a:latin typeface="+mj-lt"/>
                <a:ea typeface="Calibri"/>
                <a:cs typeface="Calibri"/>
                <a:sym typeface="Calibri"/>
              </a:rPr>
              <a:t>Add collider to the model, to evaluate </a:t>
            </a:r>
            <a:r>
              <a:rPr lang="en-US" sz="1100" b="1" dirty="0">
                <a:solidFill>
                  <a:srgbClr val="0F124A"/>
                </a:solidFill>
                <a:latin typeface="+mj-lt"/>
                <a:ea typeface="Calibri"/>
                <a:cs typeface="Calibri"/>
                <a:sym typeface="Calibri"/>
              </a:rPr>
              <a:t>vibrations crosstalk</a:t>
            </a:r>
          </a:p>
        </p:txBody>
      </p:sp>
      <p:sp>
        <p:nvSpPr>
          <p:cNvPr id="27" name="TextBox 72">
            <a:extLst>
              <a:ext uri="{FF2B5EF4-FFF2-40B4-BE49-F238E27FC236}">
                <a16:creationId xmlns:a16="http://schemas.microsoft.com/office/drawing/2014/main" id="{BFD560F3-AFB6-230F-B2EE-8FE9B623BB2E}"/>
              </a:ext>
            </a:extLst>
          </p:cNvPr>
          <p:cNvSpPr txBox="1"/>
          <p:nvPr/>
        </p:nvSpPr>
        <p:spPr>
          <a:xfrm>
            <a:off x="99172" y="1452085"/>
            <a:ext cx="1008112" cy="306302"/>
          </a:xfrm>
          <a:prstGeom prst="rect">
            <a:avLst/>
          </a:prstGeom>
          <a:noFill/>
        </p:spPr>
        <p:txBody>
          <a:bodyPr wrap="square" rtlCol="0">
            <a:spAutoFit/>
          </a:bodyPr>
          <a:lstStyle/>
          <a:p>
            <a:pPr algn="l">
              <a:lnSpc>
                <a:spcPts val="1800"/>
              </a:lnSpc>
            </a:pPr>
            <a:r>
              <a:rPr lang="en-US" sz="1200" i="1" dirty="0"/>
              <a:t>L. Baudin</a:t>
            </a:r>
            <a:endParaRPr lang="en-GB" sz="1200" i="1" dirty="0"/>
          </a:p>
        </p:txBody>
      </p:sp>
      <p:pic>
        <p:nvPicPr>
          <p:cNvPr id="28" name="Picture 73">
            <a:extLst>
              <a:ext uri="{FF2B5EF4-FFF2-40B4-BE49-F238E27FC236}">
                <a16:creationId xmlns:a16="http://schemas.microsoft.com/office/drawing/2014/main" id="{7C868AD8-66D9-0872-3B1F-FD214B352ACF}"/>
              </a:ext>
            </a:extLst>
          </p:cNvPr>
          <p:cNvPicPr>
            <a:picLocks noChangeAspect="1"/>
          </p:cNvPicPr>
          <p:nvPr/>
        </p:nvPicPr>
        <p:blipFill rotWithShape="1">
          <a:blip r:embed="rId9"/>
          <a:srcRect r="52082"/>
          <a:stretch/>
        </p:blipFill>
        <p:spPr>
          <a:xfrm>
            <a:off x="1768720" y="1080998"/>
            <a:ext cx="824716" cy="806768"/>
          </a:xfrm>
          <a:prstGeom prst="rect">
            <a:avLst/>
          </a:prstGeom>
        </p:spPr>
      </p:pic>
    </p:spTree>
    <p:extLst>
      <p:ext uri="{BB962C8B-B14F-4D97-AF65-F5344CB8AC3E}">
        <p14:creationId xmlns:p14="http://schemas.microsoft.com/office/powerpoint/2010/main" val="2870580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449680" cy="553790"/>
          </a:xfrm>
        </p:spPr>
        <p:txBody>
          <a:bodyPr/>
          <a:lstStyle/>
          <a:p>
            <a:r>
              <a:rPr lang="en-US" dirty="0"/>
              <a:t>Phase I main results: mock-up proposal</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13</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2DA3FB93-6506-5273-70F3-BD1C2A2E6832}"/>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pic>
        <p:nvPicPr>
          <p:cNvPr id="4" name="Picture 33" descr="A picture containing brass, music&#10;&#10;Description automatically generated">
            <a:extLst>
              <a:ext uri="{FF2B5EF4-FFF2-40B4-BE49-F238E27FC236}">
                <a16:creationId xmlns:a16="http://schemas.microsoft.com/office/drawing/2014/main" id="{ABA89F90-E42A-8CD2-BAEC-8191CF5170F8}"/>
              </a:ext>
            </a:extLst>
          </p:cNvPr>
          <p:cNvPicPr>
            <a:picLocks noChangeAspect="1"/>
          </p:cNvPicPr>
          <p:nvPr/>
        </p:nvPicPr>
        <p:blipFill rotWithShape="1">
          <a:blip r:embed="rId2">
            <a:extLst>
              <a:ext uri="{28A0092B-C50C-407E-A947-70E740481C1C}">
                <a14:useLocalDpi xmlns:a14="http://schemas.microsoft.com/office/drawing/2010/main" val="0"/>
              </a:ext>
            </a:extLst>
          </a:blip>
          <a:srcRect l="4066" t="33706" b="50000"/>
          <a:stretch/>
        </p:blipFill>
        <p:spPr>
          <a:xfrm flipH="1">
            <a:off x="35496" y="1563488"/>
            <a:ext cx="9073008" cy="868318"/>
          </a:xfrm>
          <a:prstGeom prst="rect">
            <a:avLst/>
          </a:prstGeom>
        </p:spPr>
      </p:pic>
      <p:sp>
        <p:nvSpPr>
          <p:cNvPr id="7" name="Rectangle 34">
            <a:extLst>
              <a:ext uri="{FF2B5EF4-FFF2-40B4-BE49-F238E27FC236}">
                <a16:creationId xmlns:a16="http://schemas.microsoft.com/office/drawing/2014/main" id="{9852715D-5CC9-6143-2132-399167E60E5C}"/>
              </a:ext>
            </a:extLst>
          </p:cNvPr>
          <p:cNvSpPr/>
          <p:nvPr/>
        </p:nvSpPr>
        <p:spPr>
          <a:xfrm>
            <a:off x="4028902" y="2058632"/>
            <a:ext cx="1119162" cy="14401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45">
            <a:extLst>
              <a:ext uri="{FF2B5EF4-FFF2-40B4-BE49-F238E27FC236}">
                <a16:creationId xmlns:a16="http://schemas.microsoft.com/office/drawing/2014/main" id="{DC3F9079-7EF9-2495-E056-0397AEF29D82}"/>
              </a:ext>
            </a:extLst>
          </p:cNvPr>
          <p:cNvSpPr txBox="1"/>
          <p:nvPr/>
        </p:nvSpPr>
        <p:spPr>
          <a:xfrm>
            <a:off x="0" y="1286489"/>
            <a:ext cx="1099981" cy="276999"/>
          </a:xfrm>
          <a:prstGeom prst="rect">
            <a:avLst/>
          </a:prstGeom>
          <a:noFill/>
          <a:ln>
            <a:noFill/>
          </a:ln>
        </p:spPr>
        <p:txBody>
          <a:bodyPr wrap="none" rtlCol="0">
            <a:spAutoFit/>
          </a:bodyPr>
          <a:lstStyle/>
          <a:p>
            <a:pPr algn="l"/>
            <a:r>
              <a:rPr lang="en-GB" sz="1200" b="1" u="sng" dirty="0">
                <a:solidFill>
                  <a:srgbClr val="00B050"/>
                </a:solidFill>
              </a:rPr>
              <a:t>Booster ring</a:t>
            </a:r>
          </a:p>
        </p:txBody>
      </p:sp>
      <p:sp>
        <p:nvSpPr>
          <p:cNvPr id="10" name="TextBox 46">
            <a:extLst>
              <a:ext uri="{FF2B5EF4-FFF2-40B4-BE49-F238E27FC236}">
                <a16:creationId xmlns:a16="http://schemas.microsoft.com/office/drawing/2014/main" id="{59B53BB2-62E7-76FB-5F18-A22D34CB5D86}"/>
              </a:ext>
            </a:extLst>
          </p:cNvPr>
          <p:cNvSpPr txBox="1"/>
          <p:nvPr/>
        </p:nvSpPr>
        <p:spPr>
          <a:xfrm>
            <a:off x="0" y="2293306"/>
            <a:ext cx="870751" cy="276999"/>
          </a:xfrm>
          <a:prstGeom prst="rect">
            <a:avLst/>
          </a:prstGeom>
          <a:noFill/>
          <a:ln>
            <a:noFill/>
          </a:ln>
        </p:spPr>
        <p:txBody>
          <a:bodyPr wrap="none" rtlCol="0">
            <a:spAutoFit/>
          </a:bodyPr>
          <a:lstStyle/>
          <a:p>
            <a:pPr algn="l"/>
            <a:r>
              <a:rPr lang="en-GB" sz="1200" b="1" u="sng" dirty="0">
                <a:solidFill>
                  <a:schemeClr val="accent1"/>
                </a:solidFill>
              </a:rPr>
              <a:t>Main ring</a:t>
            </a:r>
          </a:p>
        </p:txBody>
      </p:sp>
      <p:sp>
        <p:nvSpPr>
          <p:cNvPr id="11" name="TextBox 48">
            <a:extLst>
              <a:ext uri="{FF2B5EF4-FFF2-40B4-BE49-F238E27FC236}">
                <a16:creationId xmlns:a16="http://schemas.microsoft.com/office/drawing/2014/main" id="{5A8718F3-5E32-97F1-475D-0284965C53FE}"/>
              </a:ext>
            </a:extLst>
          </p:cNvPr>
          <p:cNvSpPr txBox="1"/>
          <p:nvPr/>
        </p:nvSpPr>
        <p:spPr>
          <a:xfrm>
            <a:off x="1640378" y="1147989"/>
            <a:ext cx="617477" cy="276999"/>
          </a:xfrm>
          <a:prstGeom prst="rect">
            <a:avLst/>
          </a:prstGeom>
          <a:noFill/>
          <a:ln>
            <a:noFill/>
          </a:ln>
        </p:spPr>
        <p:txBody>
          <a:bodyPr wrap="none" rtlCol="0">
            <a:spAutoFit/>
          </a:bodyPr>
          <a:lstStyle/>
          <a:p>
            <a:pPr algn="l"/>
            <a:r>
              <a:rPr lang="en-GB" sz="1200" dirty="0">
                <a:solidFill>
                  <a:srgbClr val="00B050"/>
                </a:solidFill>
              </a:rPr>
              <a:t>Dipole</a:t>
            </a:r>
          </a:p>
        </p:txBody>
      </p:sp>
      <p:cxnSp>
        <p:nvCxnSpPr>
          <p:cNvPr id="12" name="Straight Arrow Connector 50">
            <a:extLst>
              <a:ext uri="{FF2B5EF4-FFF2-40B4-BE49-F238E27FC236}">
                <a16:creationId xmlns:a16="http://schemas.microsoft.com/office/drawing/2014/main" id="{F4F552C9-F600-777D-0EB6-4E27B30D33A9}"/>
              </a:ext>
            </a:extLst>
          </p:cNvPr>
          <p:cNvCxnSpPr>
            <a:cxnSpLocks/>
          </p:cNvCxnSpPr>
          <p:nvPr/>
        </p:nvCxnSpPr>
        <p:spPr>
          <a:xfrm flipH="1">
            <a:off x="1547664" y="1431912"/>
            <a:ext cx="401453" cy="32692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51">
            <a:extLst>
              <a:ext uri="{FF2B5EF4-FFF2-40B4-BE49-F238E27FC236}">
                <a16:creationId xmlns:a16="http://schemas.microsoft.com/office/drawing/2014/main" id="{725605C7-95AA-2C9C-ED88-16E88BD89965}"/>
              </a:ext>
            </a:extLst>
          </p:cNvPr>
          <p:cNvCxnSpPr>
            <a:cxnSpLocks/>
          </p:cNvCxnSpPr>
          <p:nvPr/>
        </p:nvCxnSpPr>
        <p:spPr>
          <a:xfrm>
            <a:off x="1984613" y="1424988"/>
            <a:ext cx="859195" cy="33385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56">
            <a:extLst>
              <a:ext uri="{FF2B5EF4-FFF2-40B4-BE49-F238E27FC236}">
                <a16:creationId xmlns:a16="http://schemas.microsoft.com/office/drawing/2014/main" id="{E5A3A04A-2AE6-944A-941F-4AA9C0DE286D}"/>
              </a:ext>
            </a:extLst>
          </p:cNvPr>
          <p:cNvSpPr txBox="1"/>
          <p:nvPr/>
        </p:nvSpPr>
        <p:spPr>
          <a:xfrm>
            <a:off x="6532021" y="1147989"/>
            <a:ext cx="617477" cy="276999"/>
          </a:xfrm>
          <a:prstGeom prst="rect">
            <a:avLst/>
          </a:prstGeom>
          <a:noFill/>
          <a:ln>
            <a:noFill/>
          </a:ln>
        </p:spPr>
        <p:txBody>
          <a:bodyPr wrap="none" rtlCol="0">
            <a:spAutoFit/>
          </a:bodyPr>
          <a:lstStyle/>
          <a:p>
            <a:pPr algn="l"/>
            <a:r>
              <a:rPr lang="en-GB" sz="1200" dirty="0">
                <a:solidFill>
                  <a:srgbClr val="00B050"/>
                </a:solidFill>
              </a:rPr>
              <a:t>Dipole</a:t>
            </a:r>
          </a:p>
        </p:txBody>
      </p:sp>
      <p:cxnSp>
        <p:nvCxnSpPr>
          <p:cNvPr id="18" name="Straight Arrow Connector 57">
            <a:extLst>
              <a:ext uri="{FF2B5EF4-FFF2-40B4-BE49-F238E27FC236}">
                <a16:creationId xmlns:a16="http://schemas.microsoft.com/office/drawing/2014/main" id="{26C0C7A9-429E-4193-8AC9-6A70F195CC0E}"/>
              </a:ext>
            </a:extLst>
          </p:cNvPr>
          <p:cNvCxnSpPr>
            <a:cxnSpLocks/>
          </p:cNvCxnSpPr>
          <p:nvPr/>
        </p:nvCxnSpPr>
        <p:spPr>
          <a:xfrm flipH="1">
            <a:off x="6439307" y="1431912"/>
            <a:ext cx="401453" cy="32692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58">
            <a:extLst>
              <a:ext uri="{FF2B5EF4-FFF2-40B4-BE49-F238E27FC236}">
                <a16:creationId xmlns:a16="http://schemas.microsoft.com/office/drawing/2014/main" id="{3BEB31F7-C3E6-108F-0664-DACD70D66CC3}"/>
              </a:ext>
            </a:extLst>
          </p:cNvPr>
          <p:cNvCxnSpPr>
            <a:cxnSpLocks/>
          </p:cNvCxnSpPr>
          <p:nvPr/>
        </p:nvCxnSpPr>
        <p:spPr>
          <a:xfrm>
            <a:off x="6876256" y="1424988"/>
            <a:ext cx="859195" cy="33385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59">
            <a:extLst>
              <a:ext uri="{FF2B5EF4-FFF2-40B4-BE49-F238E27FC236}">
                <a16:creationId xmlns:a16="http://schemas.microsoft.com/office/drawing/2014/main" id="{9F61BF09-4C02-AFEA-371B-4C0703BCDEC3}"/>
              </a:ext>
            </a:extLst>
          </p:cNvPr>
          <p:cNvSpPr txBox="1"/>
          <p:nvPr/>
        </p:nvSpPr>
        <p:spPr>
          <a:xfrm>
            <a:off x="4079717" y="1147987"/>
            <a:ext cx="984565" cy="276999"/>
          </a:xfrm>
          <a:prstGeom prst="rect">
            <a:avLst/>
          </a:prstGeom>
          <a:noFill/>
          <a:ln>
            <a:noFill/>
          </a:ln>
        </p:spPr>
        <p:txBody>
          <a:bodyPr wrap="none" rtlCol="0">
            <a:spAutoFit/>
          </a:bodyPr>
          <a:lstStyle/>
          <a:p>
            <a:pPr algn="l"/>
            <a:r>
              <a:rPr lang="en-GB" sz="1200" dirty="0">
                <a:solidFill>
                  <a:srgbClr val="00B050"/>
                </a:solidFill>
              </a:rPr>
              <a:t>Quadrupole</a:t>
            </a:r>
          </a:p>
        </p:txBody>
      </p:sp>
      <p:sp>
        <p:nvSpPr>
          <p:cNvPr id="21" name="TextBox 60">
            <a:extLst>
              <a:ext uri="{FF2B5EF4-FFF2-40B4-BE49-F238E27FC236}">
                <a16:creationId xmlns:a16="http://schemas.microsoft.com/office/drawing/2014/main" id="{7BE1BE52-43C9-F77E-1656-303ABED22E9D}"/>
              </a:ext>
            </a:extLst>
          </p:cNvPr>
          <p:cNvSpPr txBox="1"/>
          <p:nvPr/>
        </p:nvSpPr>
        <p:spPr>
          <a:xfrm>
            <a:off x="5148918" y="1147988"/>
            <a:ext cx="865943" cy="276999"/>
          </a:xfrm>
          <a:prstGeom prst="rect">
            <a:avLst/>
          </a:prstGeom>
          <a:noFill/>
          <a:ln>
            <a:noFill/>
          </a:ln>
        </p:spPr>
        <p:txBody>
          <a:bodyPr wrap="none" rtlCol="0">
            <a:spAutoFit/>
          </a:bodyPr>
          <a:lstStyle/>
          <a:p>
            <a:pPr algn="l"/>
            <a:r>
              <a:rPr lang="en-GB" sz="1200" dirty="0" err="1">
                <a:solidFill>
                  <a:srgbClr val="00B050"/>
                </a:solidFill>
              </a:rPr>
              <a:t>Sextupole</a:t>
            </a:r>
            <a:endParaRPr lang="en-GB" sz="1200" dirty="0">
              <a:solidFill>
                <a:srgbClr val="00B050"/>
              </a:solidFill>
            </a:endParaRPr>
          </a:p>
        </p:txBody>
      </p:sp>
      <p:cxnSp>
        <p:nvCxnSpPr>
          <p:cNvPr id="22" name="Straight Arrow Connector 61">
            <a:extLst>
              <a:ext uri="{FF2B5EF4-FFF2-40B4-BE49-F238E27FC236}">
                <a16:creationId xmlns:a16="http://schemas.microsoft.com/office/drawing/2014/main" id="{A718BE3F-16C1-C592-5CB1-B498FDBD63B7}"/>
              </a:ext>
            </a:extLst>
          </p:cNvPr>
          <p:cNvCxnSpPr>
            <a:cxnSpLocks/>
          </p:cNvCxnSpPr>
          <p:nvPr/>
        </p:nvCxnSpPr>
        <p:spPr>
          <a:xfrm flipH="1">
            <a:off x="5014927" y="1417982"/>
            <a:ext cx="401453" cy="32692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62">
            <a:extLst>
              <a:ext uri="{FF2B5EF4-FFF2-40B4-BE49-F238E27FC236}">
                <a16:creationId xmlns:a16="http://schemas.microsoft.com/office/drawing/2014/main" id="{A0B7F7C0-ED72-AA1C-3822-CB6D098ED3F9}"/>
              </a:ext>
            </a:extLst>
          </p:cNvPr>
          <p:cNvCxnSpPr>
            <a:cxnSpLocks/>
          </p:cNvCxnSpPr>
          <p:nvPr/>
        </p:nvCxnSpPr>
        <p:spPr>
          <a:xfrm>
            <a:off x="4428974" y="1389637"/>
            <a:ext cx="359050" cy="35180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64">
            <a:extLst>
              <a:ext uri="{FF2B5EF4-FFF2-40B4-BE49-F238E27FC236}">
                <a16:creationId xmlns:a16="http://schemas.microsoft.com/office/drawing/2014/main" id="{B6D4E47F-1001-85A8-EB27-325AE68D8AD6}"/>
              </a:ext>
            </a:extLst>
          </p:cNvPr>
          <p:cNvSpPr txBox="1"/>
          <p:nvPr/>
        </p:nvSpPr>
        <p:spPr>
          <a:xfrm>
            <a:off x="1655399" y="2487173"/>
            <a:ext cx="617477" cy="276999"/>
          </a:xfrm>
          <a:prstGeom prst="rect">
            <a:avLst/>
          </a:prstGeom>
          <a:noFill/>
          <a:ln>
            <a:noFill/>
          </a:ln>
        </p:spPr>
        <p:txBody>
          <a:bodyPr wrap="none" rtlCol="0">
            <a:spAutoFit/>
          </a:bodyPr>
          <a:lstStyle/>
          <a:p>
            <a:pPr algn="l"/>
            <a:r>
              <a:rPr lang="en-GB" sz="1200" dirty="0">
                <a:solidFill>
                  <a:schemeClr val="tx2"/>
                </a:solidFill>
              </a:rPr>
              <a:t>Dipole</a:t>
            </a:r>
          </a:p>
        </p:txBody>
      </p:sp>
      <p:cxnSp>
        <p:nvCxnSpPr>
          <p:cNvPr id="25" name="Straight Arrow Connector 65">
            <a:extLst>
              <a:ext uri="{FF2B5EF4-FFF2-40B4-BE49-F238E27FC236}">
                <a16:creationId xmlns:a16="http://schemas.microsoft.com/office/drawing/2014/main" id="{C7878D61-664F-D1AA-5EE2-A8D9D1D71CDC}"/>
              </a:ext>
            </a:extLst>
          </p:cNvPr>
          <p:cNvCxnSpPr>
            <a:cxnSpLocks/>
          </p:cNvCxnSpPr>
          <p:nvPr/>
        </p:nvCxnSpPr>
        <p:spPr>
          <a:xfrm flipH="1" flipV="1">
            <a:off x="1640378" y="2046870"/>
            <a:ext cx="353776" cy="41952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66">
            <a:extLst>
              <a:ext uri="{FF2B5EF4-FFF2-40B4-BE49-F238E27FC236}">
                <a16:creationId xmlns:a16="http://schemas.microsoft.com/office/drawing/2014/main" id="{98EAC647-6531-371E-C05B-9CA415A33FC3}"/>
              </a:ext>
            </a:extLst>
          </p:cNvPr>
          <p:cNvCxnSpPr>
            <a:cxnSpLocks/>
          </p:cNvCxnSpPr>
          <p:nvPr/>
        </p:nvCxnSpPr>
        <p:spPr>
          <a:xfrm flipV="1">
            <a:off x="2029650" y="2046870"/>
            <a:ext cx="687078" cy="41260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67">
            <a:extLst>
              <a:ext uri="{FF2B5EF4-FFF2-40B4-BE49-F238E27FC236}">
                <a16:creationId xmlns:a16="http://schemas.microsoft.com/office/drawing/2014/main" id="{AE3BF638-FEC6-2BEF-1720-DF9B453CAA42}"/>
              </a:ext>
            </a:extLst>
          </p:cNvPr>
          <p:cNvSpPr txBox="1"/>
          <p:nvPr/>
        </p:nvSpPr>
        <p:spPr>
          <a:xfrm>
            <a:off x="6547042" y="2487173"/>
            <a:ext cx="617477" cy="276999"/>
          </a:xfrm>
          <a:prstGeom prst="rect">
            <a:avLst/>
          </a:prstGeom>
          <a:noFill/>
          <a:ln>
            <a:noFill/>
          </a:ln>
        </p:spPr>
        <p:txBody>
          <a:bodyPr wrap="none" rtlCol="0">
            <a:spAutoFit/>
          </a:bodyPr>
          <a:lstStyle/>
          <a:p>
            <a:pPr algn="l"/>
            <a:r>
              <a:rPr lang="en-GB" sz="1200" dirty="0">
                <a:solidFill>
                  <a:schemeClr val="tx2"/>
                </a:solidFill>
              </a:rPr>
              <a:t>Dipole</a:t>
            </a:r>
          </a:p>
        </p:txBody>
      </p:sp>
      <p:cxnSp>
        <p:nvCxnSpPr>
          <p:cNvPr id="28" name="Straight Arrow Connector 68">
            <a:extLst>
              <a:ext uri="{FF2B5EF4-FFF2-40B4-BE49-F238E27FC236}">
                <a16:creationId xmlns:a16="http://schemas.microsoft.com/office/drawing/2014/main" id="{7C2F7FCD-F943-D347-B9CB-FBEB192631B0}"/>
              </a:ext>
            </a:extLst>
          </p:cNvPr>
          <p:cNvCxnSpPr>
            <a:cxnSpLocks/>
            <a:stCxn id="27" idx="0"/>
          </p:cNvCxnSpPr>
          <p:nvPr/>
        </p:nvCxnSpPr>
        <p:spPr>
          <a:xfrm flipH="1" flipV="1">
            <a:off x="6371512" y="2121524"/>
            <a:ext cx="484269" cy="36564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69">
            <a:extLst>
              <a:ext uri="{FF2B5EF4-FFF2-40B4-BE49-F238E27FC236}">
                <a16:creationId xmlns:a16="http://schemas.microsoft.com/office/drawing/2014/main" id="{4E562903-5138-C8D7-973E-7C5747E8526B}"/>
              </a:ext>
            </a:extLst>
          </p:cNvPr>
          <p:cNvCxnSpPr>
            <a:cxnSpLocks/>
          </p:cNvCxnSpPr>
          <p:nvPr/>
        </p:nvCxnSpPr>
        <p:spPr>
          <a:xfrm flipV="1">
            <a:off x="6876256" y="2045786"/>
            <a:ext cx="859195" cy="42770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70">
            <a:extLst>
              <a:ext uri="{FF2B5EF4-FFF2-40B4-BE49-F238E27FC236}">
                <a16:creationId xmlns:a16="http://schemas.microsoft.com/office/drawing/2014/main" id="{0D021A36-0D9E-C677-F41F-B13DA774E063}"/>
              </a:ext>
            </a:extLst>
          </p:cNvPr>
          <p:cNvSpPr txBox="1"/>
          <p:nvPr/>
        </p:nvSpPr>
        <p:spPr>
          <a:xfrm>
            <a:off x="3090668" y="2487171"/>
            <a:ext cx="984565" cy="276999"/>
          </a:xfrm>
          <a:prstGeom prst="rect">
            <a:avLst/>
          </a:prstGeom>
          <a:noFill/>
          <a:ln>
            <a:noFill/>
          </a:ln>
        </p:spPr>
        <p:txBody>
          <a:bodyPr wrap="none" rtlCol="0">
            <a:spAutoFit/>
          </a:bodyPr>
          <a:lstStyle/>
          <a:p>
            <a:pPr algn="l"/>
            <a:r>
              <a:rPr lang="en-GB" sz="1200" dirty="0">
                <a:solidFill>
                  <a:schemeClr val="tx2"/>
                </a:solidFill>
              </a:rPr>
              <a:t>Quadrupole</a:t>
            </a:r>
          </a:p>
        </p:txBody>
      </p:sp>
      <p:sp>
        <p:nvSpPr>
          <p:cNvPr id="31" name="TextBox 71">
            <a:extLst>
              <a:ext uri="{FF2B5EF4-FFF2-40B4-BE49-F238E27FC236}">
                <a16:creationId xmlns:a16="http://schemas.microsoft.com/office/drawing/2014/main" id="{15439E6C-00EF-A324-866A-9E88A79313BE}"/>
              </a:ext>
            </a:extLst>
          </p:cNvPr>
          <p:cNvSpPr txBox="1"/>
          <p:nvPr/>
        </p:nvSpPr>
        <p:spPr>
          <a:xfrm>
            <a:off x="5163939" y="2487172"/>
            <a:ext cx="865943" cy="276999"/>
          </a:xfrm>
          <a:prstGeom prst="rect">
            <a:avLst/>
          </a:prstGeom>
          <a:noFill/>
          <a:ln>
            <a:noFill/>
          </a:ln>
        </p:spPr>
        <p:txBody>
          <a:bodyPr wrap="none" rtlCol="0">
            <a:spAutoFit/>
          </a:bodyPr>
          <a:lstStyle/>
          <a:p>
            <a:pPr algn="l"/>
            <a:r>
              <a:rPr lang="en-GB" sz="1200" dirty="0" err="1">
                <a:solidFill>
                  <a:schemeClr val="tx2"/>
                </a:solidFill>
              </a:rPr>
              <a:t>Sextupole</a:t>
            </a:r>
            <a:endParaRPr lang="en-GB" sz="1200" dirty="0">
              <a:solidFill>
                <a:schemeClr val="tx2"/>
              </a:solidFill>
            </a:endParaRPr>
          </a:p>
        </p:txBody>
      </p:sp>
      <p:cxnSp>
        <p:nvCxnSpPr>
          <p:cNvPr id="32" name="Straight Arrow Connector 72">
            <a:extLst>
              <a:ext uri="{FF2B5EF4-FFF2-40B4-BE49-F238E27FC236}">
                <a16:creationId xmlns:a16="http://schemas.microsoft.com/office/drawing/2014/main" id="{3B84E672-DDB3-0C42-86C9-37F48F124474}"/>
              </a:ext>
            </a:extLst>
          </p:cNvPr>
          <p:cNvCxnSpPr>
            <a:cxnSpLocks/>
          </p:cNvCxnSpPr>
          <p:nvPr/>
        </p:nvCxnSpPr>
        <p:spPr>
          <a:xfrm flipH="1" flipV="1">
            <a:off x="5163939" y="2045786"/>
            <a:ext cx="298389" cy="436046"/>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73">
            <a:extLst>
              <a:ext uri="{FF2B5EF4-FFF2-40B4-BE49-F238E27FC236}">
                <a16:creationId xmlns:a16="http://schemas.microsoft.com/office/drawing/2014/main" id="{16454E33-12FC-82DB-F6E7-EEFF75E67CB7}"/>
              </a:ext>
            </a:extLst>
          </p:cNvPr>
          <p:cNvCxnSpPr>
            <a:cxnSpLocks/>
            <a:stCxn id="30" idx="0"/>
          </p:cNvCxnSpPr>
          <p:nvPr/>
        </p:nvCxnSpPr>
        <p:spPr>
          <a:xfrm flipV="1">
            <a:off x="3582951" y="2045786"/>
            <a:ext cx="427032" cy="44138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81">
            <a:extLst>
              <a:ext uri="{FF2B5EF4-FFF2-40B4-BE49-F238E27FC236}">
                <a16:creationId xmlns:a16="http://schemas.microsoft.com/office/drawing/2014/main" id="{41154E3B-6040-3071-5348-C2959D3E5E39}"/>
              </a:ext>
            </a:extLst>
          </p:cNvPr>
          <p:cNvCxnSpPr>
            <a:cxnSpLocks/>
          </p:cNvCxnSpPr>
          <p:nvPr/>
        </p:nvCxnSpPr>
        <p:spPr>
          <a:xfrm flipH="1" flipV="1">
            <a:off x="4863069" y="1997647"/>
            <a:ext cx="599259" cy="48127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86">
            <a:extLst>
              <a:ext uri="{FF2B5EF4-FFF2-40B4-BE49-F238E27FC236}">
                <a16:creationId xmlns:a16="http://schemas.microsoft.com/office/drawing/2014/main" id="{434668CC-9833-6EC7-2E2B-228D649F550A}"/>
              </a:ext>
            </a:extLst>
          </p:cNvPr>
          <p:cNvSpPr txBox="1"/>
          <p:nvPr/>
        </p:nvSpPr>
        <p:spPr>
          <a:xfrm>
            <a:off x="4244136" y="2182489"/>
            <a:ext cx="611065" cy="276999"/>
          </a:xfrm>
          <a:prstGeom prst="rect">
            <a:avLst/>
          </a:prstGeom>
          <a:noFill/>
          <a:ln>
            <a:noFill/>
          </a:ln>
        </p:spPr>
        <p:txBody>
          <a:bodyPr wrap="none" rtlCol="0">
            <a:spAutoFit/>
          </a:bodyPr>
          <a:lstStyle/>
          <a:p>
            <a:pPr algn="l"/>
            <a:r>
              <a:rPr lang="en-GB" sz="1200" dirty="0">
                <a:solidFill>
                  <a:srgbClr val="FF0000"/>
                </a:solidFill>
              </a:rPr>
              <a:t>Girder</a:t>
            </a:r>
          </a:p>
        </p:txBody>
      </p:sp>
      <p:sp>
        <p:nvSpPr>
          <p:cNvPr id="36" name="Rectangle 90">
            <a:extLst>
              <a:ext uri="{FF2B5EF4-FFF2-40B4-BE49-F238E27FC236}">
                <a16:creationId xmlns:a16="http://schemas.microsoft.com/office/drawing/2014/main" id="{72E37D2F-9DF9-3329-0B50-73C83DC8DA5C}"/>
              </a:ext>
            </a:extLst>
          </p:cNvPr>
          <p:cNvSpPr/>
          <p:nvPr/>
        </p:nvSpPr>
        <p:spPr>
          <a:xfrm>
            <a:off x="4028903" y="1591913"/>
            <a:ext cx="1291156" cy="814997"/>
          </a:xfrm>
          <a:prstGeom prst="rect">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91">
            <a:extLst>
              <a:ext uri="{FF2B5EF4-FFF2-40B4-BE49-F238E27FC236}">
                <a16:creationId xmlns:a16="http://schemas.microsoft.com/office/drawing/2014/main" id="{7C9B6C07-1187-0A92-10B1-3ADE39BD1C7A}"/>
              </a:ext>
            </a:extLst>
          </p:cNvPr>
          <p:cNvSpPr txBox="1"/>
          <p:nvPr/>
        </p:nvSpPr>
        <p:spPr>
          <a:xfrm>
            <a:off x="3021351" y="1352236"/>
            <a:ext cx="1241045" cy="276999"/>
          </a:xfrm>
          <a:prstGeom prst="rect">
            <a:avLst/>
          </a:prstGeom>
          <a:noFill/>
          <a:ln>
            <a:noFill/>
          </a:ln>
        </p:spPr>
        <p:txBody>
          <a:bodyPr wrap="none" rtlCol="0">
            <a:spAutoFit/>
          </a:bodyPr>
          <a:lstStyle/>
          <a:p>
            <a:pPr algn="l"/>
            <a:r>
              <a:rPr lang="en-GB" sz="1200" dirty="0">
                <a:solidFill>
                  <a:srgbClr val="000000"/>
                </a:solidFill>
              </a:rPr>
              <a:t>Mock-up region</a:t>
            </a:r>
          </a:p>
        </p:txBody>
      </p:sp>
      <p:sp>
        <p:nvSpPr>
          <p:cNvPr id="38" name="TextBox 3">
            <a:extLst>
              <a:ext uri="{FF2B5EF4-FFF2-40B4-BE49-F238E27FC236}">
                <a16:creationId xmlns:a16="http://schemas.microsoft.com/office/drawing/2014/main" id="{FB237A19-41B2-AB52-A0FB-44CB7D62719E}"/>
              </a:ext>
            </a:extLst>
          </p:cNvPr>
          <p:cNvSpPr txBox="1"/>
          <p:nvPr/>
        </p:nvSpPr>
        <p:spPr>
          <a:xfrm>
            <a:off x="7488601" y="2377257"/>
            <a:ext cx="1566137" cy="400110"/>
          </a:xfrm>
          <a:prstGeom prst="rect">
            <a:avLst/>
          </a:prstGeom>
          <a:noFill/>
        </p:spPr>
        <p:txBody>
          <a:bodyPr wrap="square" rtlCol="0">
            <a:spAutoFit/>
          </a:bodyPr>
          <a:lstStyle/>
          <a:p>
            <a:pPr algn="l">
              <a:lnSpc>
                <a:spcPts val="1200"/>
              </a:lnSpc>
            </a:pPr>
            <a:r>
              <a:rPr lang="en-US" sz="1000" i="1" dirty="0"/>
              <a:t>With 0.5% tunnel slope </a:t>
            </a:r>
            <a:r>
              <a:rPr lang="en-US" sz="1000" i="1" dirty="0">
                <a:sym typeface="Wingdings" panose="05000000000000000000" pitchFamily="2" charset="2"/>
              </a:rPr>
              <a:t> 5 cm every 10m</a:t>
            </a:r>
            <a:endParaRPr lang="en-GB" sz="1000" i="1" dirty="0"/>
          </a:p>
        </p:txBody>
      </p:sp>
      <p:sp>
        <p:nvSpPr>
          <p:cNvPr id="39" name="TextBox 20">
            <a:extLst>
              <a:ext uri="{FF2B5EF4-FFF2-40B4-BE49-F238E27FC236}">
                <a16:creationId xmlns:a16="http://schemas.microsoft.com/office/drawing/2014/main" id="{A6A657FF-E5B2-EA88-DCE7-263AAE4C2975}"/>
              </a:ext>
            </a:extLst>
          </p:cNvPr>
          <p:cNvSpPr txBox="1"/>
          <p:nvPr/>
        </p:nvSpPr>
        <p:spPr>
          <a:xfrm>
            <a:off x="6371513" y="4680299"/>
            <a:ext cx="864784" cy="300531"/>
          </a:xfrm>
          <a:prstGeom prst="rect">
            <a:avLst/>
          </a:prstGeom>
          <a:noFill/>
        </p:spPr>
        <p:txBody>
          <a:bodyPr wrap="square" rtlCol="0">
            <a:spAutoFit/>
          </a:bodyPr>
          <a:lstStyle/>
          <a:p>
            <a:pPr algn="l">
              <a:lnSpc>
                <a:spcPts val="1800"/>
              </a:lnSpc>
            </a:pPr>
            <a:r>
              <a:rPr lang="en-US" sz="1000" i="1" dirty="0"/>
              <a:t>M. Timmins</a:t>
            </a:r>
            <a:endParaRPr lang="en-GB" sz="1000" i="1" dirty="0"/>
          </a:p>
        </p:txBody>
      </p:sp>
      <p:pic>
        <p:nvPicPr>
          <p:cNvPr id="40" name="Picture 35">
            <a:extLst>
              <a:ext uri="{FF2B5EF4-FFF2-40B4-BE49-F238E27FC236}">
                <a16:creationId xmlns:a16="http://schemas.microsoft.com/office/drawing/2014/main" id="{4A74BDF7-B1FD-A3A3-3518-D4A484371790}"/>
              </a:ext>
            </a:extLst>
          </p:cNvPr>
          <p:cNvPicPr>
            <a:picLocks noChangeAspect="1"/>
          </p:cNvPicPr>
          <p:nvPr/>
        </p:nvPicPr>
        <p:blipFill>
          <a:blip r:embed="rId3"/>
          <a:stretch>
            <a:fillRect/>
          </a:stretch>
        </p:blipFill>
        <p:spPr>
          <a:xfrm>
            <a:off x="5580080" y="2975291"/>
            <a:ext cx="3528424" cy="1639130"/>
          </a:xfrm>
          <a:prstGeom prst="rect">
            <a:avLst/>
          </a:prstGeom>
          <a:ln>
            <a:solidFill>
              <a:schemeClr val="accent6"/>
            </a:solidFill>
          </a:ln>
        </p:spPr>
      </p:pic>
      <p:sp>
        <p:nvSpPr>
          <p:cNvPr id="41" name="Arrow: Bent-Up 36">
            <a:extLst>
              <a:ext uri="{FF2B5EF4-FFF2-40B4-BE49-F238E27FC236}">
                <a16:creationId xmlns:a16="http://schemas.microsoft.com/office/drawing/2014/main" id="{F8FFAB8E-7C18-262D-7E75-3D68819FEB7E}"/>
              </a:ext>
            </a:extLst>
          </p:cNvPr>
          <p:cNvSpPr/>
          <p:nvPr/>
        </p:nvSpPr>
        <p:spPr>
          <a:xfrm rot="5400000">
            <a:off x="4541013" y="2740896"/>
            <a:ext cx="1078675" cy="599258"/>
          </a:xfrm>
          <a:prstGeom prst="bentUpArrow">
            <a:avLst>
              <a:gd name="adj1" fmla="val 23939"/>
              <a:gd name="adj2" fmla="val 2638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Box 92">
            <a:extLst>
              <a:ext uri="{FF2B5EF4-FFF2-40B4-BE49-F238E27FC236}">
                <a16:creationId xmlns:a16="http://schemas.microsoft.com/office/drawing/2014/main" id="{6775A873-B5A4-2D74-8C50-26D646867BA1}"/>
              </a:ext>
            </a:extLst>
          </p:cNvPr>
          <p:cNvSpPr txBox="1"/>
          <p:nvPr/>
        </p:nvSpPr>
        <p:spPr>
          <a:xfrm>
            <a:off x="-24476" y="2664582"/>
            <a:ext cx="5676596" cy="2485424"/>
          </a:xfrm>
          <a:prstGeom prst="rect">
            <a:avLst/>
          </a:prstGeom>
          <a:noFill/>
        </p:spPr>
        <p:txBody>
          <a:bodyPr wrap="square" rtlCol="0">
            <a:spAutoFit/>
          </a:bodyPr>
          <a:lstStyle/>
          <a:p>
            <a:pPr>
              <a:lnSpc>
                <a:spcPct val="114000"/>
              </a:lnSpc>
              <a:spcAft>
                <a:spcPts val="600"/>
              </a:spcAft>
            </a:pPr>
            <a:r>
              <a:rPr lang="en-GB" sz="1200" b="1" dirty="0"/>
              <a:t>Characteristic size</a:t>
            </a:r>
            <a:r>
              <a:rPr lang="en-GB" sz="1200" dirty="0"/>
              <a:t>:</a:t>
            </a:r>
          </a:p>
          <a:p>
            <a:pPr marL="228600" indent="-228600">
              <a:lnSpc>
                <a:spcPct val="114000"/>
              </a:lnSpc>
              <a:spcAft>
                <a:spcPts val="600"/>
              </a:spcAft>
              <a:buFont typeface="Wingdings" panose="05000000000000000000" pitchFamily="2" charset="2"/>
              <a:buChar char="§"/>
            </a:pPr>
            <a:r>
              <a:rPr lang="en-GB" sz="1100" b="1" dirty="0"/>
              <a:t>Section</a:t>
            </a:r>
            <a:r>
              <a:rPr lang="en-GB" sz="1100" dirty="0"/>
              <a:t>: </a:t>
            </a:r>
            <a:r>
              <a:rPr lang="en-GB" sz="1100" dirty="0">
                <a:solidFill>
                  <a:srgbClr val="FF0000"/>
                </a:solidFill>
              </a:rPr>
              <a:t>5.5m diameter tube</a:t>
            </a:r>
          </a:p>
          <a:p>
            <a:pPr marL="228600" indent="-228600">
              <a:lnSpc>
                <a:spcPct val="114000"/>
              </a:lnSpc>
              <a:spcAft>
                <a:spcPts val="1200"/>
              </a:spcAft>
              <a:buFont typeface="Wingdings" panose="05000000000000000000" pitchFamily="2" charset="2"/>
              <a:buChar char="§"/>
            </a:pPr>
            <a:r>
              <a:rPr lang="en-GB" sz="1100" b="1" dirty="0"/>
              <a:t>Length: </a:t>
            </a:r>
            <a:r>
              <a:rPr lang="en-GB" sz="1100" dirty="0">
                <a:solidFill>
                  <a:srgbClr val="FF0000"/>
                </a:solidFill>
              </a:rPr>
              <a:t>~10m</a:t>
            </a:r>
          </a:p>
          <a:p>
            <a:pPr>
              <a:lnSpc>
                <a:spcPct val="114000"/>
              </a:lnSpc>
              <a:spcAft>
                <a:spcPts val="600"/>
              </a:spcAft>
            </a:pPr>
            <a:r>
              <a:rPr lang="en-GB" sz="1100" b="1" dirty="0"/>
              <a:t>Functional elements:</a:t>
            </a:r>
          </a:p>
          <a:p>
            <a:pPr marL="228600" indent="-228600">
              <a:lnSpc>
                <a:spcPct val="114000"/>
              </a:lnSpc>
              <a:spcAft>
                <a:spcPts val="600"/>
              </a:spcAft>
              <a:buFont typeface="+mj-lt"/>
              <a:buAutoNum type="arabicPeriod"/>
            </a:pPr>
            <a:r>
              <a:rPr lang="en-GB" sz="1100" b="1" dirty="0"/>
              <a:t>Ideally</a:t>
            </a:r>
            <a:r>
              <a:rPr lang="en-GB" sz="1100" dirty="0"/>
              <a:t>: build magnet/vacuum system prototypes and mock-up as a functional testing platform </a:t>
            </a:r>
            <a:r>
              <a:rPr lang="en-GB" sz="1100" i="1" dirty="0"/>
              <a:t>(</a:t>
            </a:r>
            <a:r>
              <a:rPr lang="en-GB" sz="1100" i="1" u="sng" dirty="0"/>
              <a:t>last Senior Advisors Panel: technical potential should be exploited as much as possible, F. Lackner</a:t>
            </a:r>
            <a:r>
              <a:rPr lang="en-GB" sz="1100" i="1" dirty="0"/>
              <a:t>). </a:t>
            </a:r>
            <a:r>
              <a:rPr lang="en-GB" sz="1100" dirty="0"/>
              <a:t>Including alcoves, fire compartmentation? </a:t>
            </a:r>
          </a:p>
          <a:p>
            <a:pPr marL="228600" indent="-228600">
              <a:lnSpc>
                <a:spcPct val="114000"/>
              </a:lnSpc>
              <a:spcAft>
                <a:spcPts val="600"/>
              </a:spcAft>
              <a:buFont typeface="+mj-lt"/>
              <a:buAutoNum type="arabicPeriod"/>
            </a:pPr>
            <a:r>
              <a:rPr lang="en-GB" sz="1100" b="1" dirty="0"/>
              <a:t>Lower-budget option</a:t>
            </a:r>
            <a:r>
              <a:rPr lang="en-GB" sz="1100" dirty="0"/>
              <a:t>: cost-effective solution combining magnet, vacuum, beam instrumentation prototypes and cheap “maquettes” (dipole extra-length, C&amp;V systems, shelves, etc.)</a:t>
            </a:r>
          </a:p>
        </p:txBody>
      </p:sp>
    </p:spTree>
    <p:extLst>
      <p:ext uri="{BB962C8B-B14F-4D97-AF65-F5344CB8AC3E}">
        <p14:creationId xmlns:p14="http://schemas.microsoft.com/office/powerpoint/2010/main" val="1099020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p:bldP spid="4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Arc half-cell mock-up project</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Phase I main results</a:t>
            </a:r>
          </a:p>
          <a:p>
            <a:pPr marL="171450" indent="-171450">
              <a:lnSpc>
                <a:spcPct val="100000"/>
              </a:lnSpc>
              <a:spcBef>
                <a:spcPts val="600"/>
              </a:spcBef>
              <a:spcAft>
                <a:spcPts val="1200"/>
              </a:spcAft>
              <a:buFont typeface="Wingdings" panose="05000000000000000000" pitchFamily="2" charset="2"/>
              <a:buChar char="§"/>
            </a:pPr>
            <a:r>
              <a:rPr lang="en-US" sz="1800" dirty="0"/>
              <a:t>Update on stability studies</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Proposed experimental campaign</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Conclusions</a:t>
            </a:r>
          </a:p>
          <a:p>
            <a:pPr>
              <a:lnSpc>
                <a:spcPct val="100000"/>
              </a:lnSpc>
              <a:spcBef>
                <a:spcPts val="600"/>
              </a:spcBef>
              <a:spcAft>
                <a:spcPts val="1200"/>
              </a:spcAft>
            </a:pPr>
            <a:endParaRPr lang="en-US" sz="14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14</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3F3F7194-484D-82D3-F3DB-8932D6CD92A1}"/>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37993400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3EF787A-5180-FC1D-0F22-02669CF56D4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94988" y="1275695"/>
            <a:ext cx="2026477" cy="1371600"/>
          </a:xfrm>
          <a:prstGeom prst="rect">
            <a:avLst/>
          </a:prstGeom>
        </p:spPr>
      </p:pic>
      <p:pic>
        <p:nvPicPr>
          <p:cNvPr id="7" name="Picture 6">
            <a:extLst>
              <a:ext uri="{FF2B5EF4-FFF2-40B4-BE49-F238E27FC236}">
                <a16:creationId xmlns:a16="http://schemas.microsoft.com/office/drawing/2014/main" id="{FBF30092-CD3C-5AAA-86A2-4936F04F1779}"/>
              </a:ext>
            </a:extLst>
          </p:cNvPr>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t="1931"/>
          <a:stretch/>
        </p:blipFill>
        <p:spPr>
          <a:xfrm>
            <a:off x="2540118" y="1393572"/>
            <a:ext cx="3730824" cy="1290679"/>
          </a:xfrm>
          <a:prstGeom prst="rect">
            <a:avLst/>
          </a:prstGeom>
        </p:spPr>
      </p:pic>
      <p:pic>
        <p:nvPicPr>
          <p:cNvPr id="9" name="Picture 8">
            <a:extLst>
              <a:ext uri="{FF2B5EF4-FFF2-40B4-BE49-F238E27FC236}">
                <a16:creationId xmlns:a16="http://schemas.microsoft.com/office/drawing/2014/main" id="{163CBBAD-A4B6-EE87-D1DD-4D1AC3D0E004}"/>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686550" y="1265515"/>
            <a:ext cx="2026477" cy="1391960"/>
          </a:xfrm>
          <a:prstGeom prst="rect">
            <a:avLst/>
          </a:prstGeom>
        </p:spPr>
      </p:pic>
      <p:pic>
        <p:nvPicPr>
          <p:cNvPr id="13" name="Picture 12">
            <a:extLst>
              <a:ext uri="{FF2B5EF4-FFF2-40B4-BE49-F238E27FC236}">
                <a16:creationId xmlns:a16="http://schemas.microsoft.com/office/drawing/2014/main" id="{1CF3CEE2-4B89-8EFC-FB43-96DB2D14E5C5}"/>
              </a:ext>
            </a:extLst>
          </p:cNvPr>
          <p:cNvPicPr>
            <a:picLocks noChangeAspect="1"/>
          </p:cNvPicPr>
          <p:nvPr/>
        </p:nvPicPr>
        <p:blipFill rotWithShape="1">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6172200" y="3249335"/>
            <a:ext cx="2868457" cy="1692134"/>
          </a:xfrm>
          <a:prstGeom prst="rect">
            <a:avLst/>
          </a:prstGeom>
        </p:spPr>
      </p:pic>
      <p:graphicFrame>
        <p:nvGraphicFramePr>
          <p:cNvPr id="15" name="Table 14">
            <a:extLst>
              <a:ext uri="{FF2B5EF4-FFF2-40B4-BE49-F238E27FC236}">
                <a16:creationId xmlns:a16="http://schemas.microsoft.com/office/drawing/2014/main" id="{E700D732-8FAA-BE49-0E8E-9BF5B896B63F}"/>
              </a:ext>
            </a:extLst>
          </p:cNvPr>
          <p:cNvGraphicFramePr>
            <a:graphicFrameLocks noGrp="1"/>
          </p:cNvGraphicFramePr>
          <p:nvPr/>
        </p:nvGraphicFramePr>
        <p:xfrm>
          <a:off x="3800475" y="3633679"/>
          <a:ext cx="2085976" cy="915731"/>
        </p:xfrm>
        <a:graphic>
          <a:graphicData uri="http://schemas.openxmlformats.org/drawingml/2006/table">
            <a:tbl>
              <a:tblPr/>
              <a:tblGrid>
                <a:gridCol w="1220375">
                  <a:extLst>
                    <a:ext uri="{9D8B030D-6E8A-4147-A177-3AD203B41FA5}">
                      <a16:colId xmlns:a16="http://schemas.microsoft.com/office/drawing/2014/main" val="950104056"/>
                    </a:ext>
                  </a:extLst>
                </a:gridCol>
                <a:gridCol w="865601">
                  <a:extLst>
                    <a:ext uri="{9D8B030D-6E8A-4147-A177-3AD203B41FA5}">
                      <a16:colId xmlns:a16="http://schemas.microsoft.com/office/drawing/2014/main" val="4125352567"/>
                    </a:ext>
                  </a:extLst>
                </a:gridCol>
              </a:tblGrid>
              <a:tr h="230883">
                <a:tc>
                  <a:txBody>
                    <a:bodyPr/>
                    <a:lstStyle/>
                    <a:p>
                      <a:pPr algn="l" fontAlgn="b"/>
                      <a:r>
                        <a:rPr lang="en-US" sz="1100" b="1" kern="1200" dirty="0">
                          <a:solidFill>
                            <a:srgbClr val="000000"/>
                          </a:solidFill>
                          <a:latin typeface="+mn-lt"/>
                          <a:ea typeface="+mn-ea"/>
                          <a:cs typeface="+mn-cs"/>
                        </a:rPr>
                        <a:t>F</a:t>
                      </a:r>
                      <a:r>
                        <a:rPr lang="en-GB" sz="1100" b="1" kern="1200" dirty="0" err="1">
                          <a:solidFill>
                            <a:srgbClr val="000000"/>
                          </a:solidFill>
                          <a:latin typeface="+mn-lt"/>
                          <a:ea typeface="+mn-ea"/>
                          <a:cs typeface="+mn-cs"/>
                        </a:rPr>
                        <a:t>requencies</a:t>
                      </a:r>
                      <a:endParaRPr lang="en-GB" sz="1100" b="1" kern="1200" dirty="0">
                        <a:solidFill>
                          <a:srgbClr val="000000"/>
                        </a:solidFill>
                        <a:latin typeface="+mn-lt"/>
                        <a:ea typeface="+mn-ea"/>
                        <a:cs typeface="+mn-cs"/>
                      </a:endParaRPr>
                    </a:p>
                  </a:txBody>
                  <a:tcPr marL="3572" marR="3572" marT="357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100" b="1" kern="1200" dirty="0">
                          <a:solidFill>
                            <a:srgbClr val="000000"/>
                          </a:solidFill>
                          <a:latin typeface="+mn-lt"/>
                          <a:ea typeface="+mn-ea"/>
                          <a:cs typeface="+mn-cs"/>
                        </a:rPr>
                        <a:t>Tolerance</a:t>
                      </a:r>
                    </a:p>
                  </a:txBody>
                  <a:tcPr marL="3572" marR="3572" marT="357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4497669"/>
                  </a:ext>
                </a:extLst>
              </a:tr>
              <a:tr h="163592">
                <a:tc>
                  <a:txBody>
                    <a:bodyPr/>
                    <a:lstStyle/>
                    <a:p>
                      <a:pPr marL="0" marR="0" lvl="0" indent="0" algn="l" defTabSz="1828800" rtl="0" eaLnBrk="1" fontAlgn="b" latinLnBrk="0" hangingPunct="1">
                        <a:lnSpc>
                          <a:spcPct val="100000"/>
                        </a:lnSpc>
                        <a:spcBef>
                          <a:spcPts val="0"/>
                        </a:spcBef>
                        <a:spcAft>
                          <a:spcPts val="0"/>
                        </a:spcAft>
                        <a:buClrTx/>
                        <a:buSzTx/>
                        <a:buFontTx/>
                        <a:buNone/>
                        <a:tabLst/>
                        <a:defRPr/>
                      </a:pPr>
                      <a:r>
                        <a:rPr lang="en-GB" sz="1100" kern="1200" dirty="0">
                          <a:solidFill>
                            <a:srgbClr val="000000"/>
                          </a:solidFill>
                          <a:latin typeface="+mn-lt"/>
                          <a:ea typeface="+mn-ea"/>
                          <a:cs typeface="+mn-cs"/>
                        </a:rPr>
                        <a:t>1 &gt; f &gt; 0.01 Hz</a:t>
                      </a:r>
                    </a:p>
                  </a:txBody>
                  <a:tcPr marL="3572" marR="3572" marT="357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1828800" rtl="0" eaLnBrk="1" fontAlgn="b" latinLnBrk="0" hangingPunct="1">
                        <a:lnSpc>
                          <a:spcPct val="100000"/>
                        </a:lnSpc>
                        <a:spcBef>
                          <a:spcPts val="0"/>
                        </a:spcBef>
                        <a:spcAft>
                          <a:spcPts val="0"/>
                        </a:spcAft>
                        <a:buClrTx/>
                        <a:buSzTx/>
                        <a:buFontTx/>
                        <a:buNone/>
                        <a:tabLst/>
                        <a:defRPr/>
                      </a:pPr>
                      <a:r>
                        <a:rPr lang="en-GB" sz="1100" kern="1200" dirty="0">
                          <a:solidFill>
                            <a:srgbClr val="000000"/>
                          </a:solidFill>
                          <a:latin typeface="+mn-lt"/>
                          <a:ea typeface="+mn-ea"/>
                          <a:cs typeface="+mn-cs"/>
                        </a:rPr>
                        <a:t>100 nm</a:t>
                      </a:r>
                    </a:p>
                  </a:txBody>
                  <a:tcPr marL="3572" marR="3572" marT="357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7998075"/>
                  </a:ext>
                </a:extLst>
              </a:tr>
              <a:tr h="163592">
                <a:tc>
                  <a:txBody>
                    <a:bodyPr/>
                    <a:lstStyle/>
                    <a:p>
                      <a:pPr algn="l" fontAlgn="b"/>
                      <a:r>
                        <a:rPr lang="en-GB" sz="1100" kern="1200" dirty="0">
                          <a:solidFill>
                            <a:srgbClr val="000000"/>
                          </a:solidFill>
                          <a:latin typeface="+mn-lt"/>
                          <a:ea typeface="+mn-ea"/>
                          <a:cs typeface="+mn-cs"/>
                        </a:rPr>
                        <a:t>10 &gt; f &gt; 1 Hz </a:t>
                      </a:r>
                    </a:p>
                  </a:txBody>
                  <a:tcPr marL="3572" marR="3572" marT="357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1828800" rtl="0" eaLnBrk="1" fontAlgn="b" latinLnBrk="0" hangingPunct="1">
                        <a:lnSpc>
                          <a:spcPct val="100000"/>
                        </a:lnSpc>
                        <a:spcBef>
                          <a:spcPts val="0"/>
                        </a:spcBef>
                        <a:spcAft>
                          <a:spcPts val="0"/>
                        </a:spcAft>
                        <a:buClrTx/>
                        <a:buSzTx/>
                        <a:buFontTx/>
                        <a:buNone/>
                        <a:tabLst/>
                        <a:defRPr/>
                      </a:pPr>
                      <a:r>
                        <a:rPr lang="en-GB" sz="1100" kern="1200" dirty="0">
                          <a:solidFill>
                            <a:srgbClr val="000000"/>
                          </a:solidFill>
                          <a:latin typeface="+mn-lt"/>
                          <a:ea typeface="+mn-ea"/>
                          <a:cs typeface="+mn-cs"/>
                        </a:rPr>
                        <a:t>20 nm</a:t>
                      </a:r>
                    </a:p>
                  </a:txBody>
                  <a:tcPr marL="3572" marR="3572" marT="357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4502258"/>
                  </a:ext>
                </a:extLst>
              </a:tr>
              <a:tr h="163592">
                <a:tc>
                  <a:txBody>
                    <a:bodyPr/>
                    <a:lstStyle/>
                    <a:p>
                      <a:pPr marL="0" marR="0" lvl="0" indent="0" algn="l" defTabSz="1828800" rtl="0" eaLnBrk="1" fontAlgn="b" latinLnBrk="0" hangingPunct="1">
                        <a:lnSpc>
                          <a:spcPct val="100000"/>
                        </a:lnSpc>
                        <a:spcBef>
                          <a:spcPts val="0"/>
                        </a:spcBef>
                        <a:spcAft>
                          <a:spcPts val="0"/>
                        </a:spcAft>
                        <a:buClrTx/>
                        <a:buSzTx/>
                        <a:buFontTx/>
                        <a:buNone/>
                        <a:tabLst/>
                        <a:defRPr/>
                      </a:pPr>
                      <a:r>
                        <a:rPr lang="en-GB" sz="1100" kern="1200" dirty="0">
                          <a:solidFill>
                            <a:srgbClr val="000000"/>
                          </a:solidFill>
                          <a:latin typeface="+mn-lt"/>
                          <a:ea typeface="+mn-ea"/>
                          <a:cs typeface="+mn-cs"/>
                        </a:rPr>
                        <a:t>100 &gt; f &gt; 10 Hz</a:t>
                      </a:r>
                    </a:p>
                  </a:txBody>
                  <a:tcPr marL="3572" marR="3572" marT="357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kern="1200" dirty="0">
                          <a:solidFill>
                            <a:srgbClr val="000000"/>
                          </a:solidFill>
                          <a:latin typeface="+mn-lt"/>
                          <a:ea typeface="+mn-ea"/>
                          <a:cs typeface="+mn-cs"/>
                        </a:rPr>
                        <a:t>5 nm </a:t>
                      </a:r>
                    </a:p>
                  </a:txBody>
                  <a:tcPr marL="3572" marR="3572" marT="357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4547636"/>
                  </a:ext>
                </a:extLst>
              </a:tr>
              <a:tr h="163592">
                <a:tc>
                  <a:txBody>
                    <a:bodyPr/>
                    <a:lstStyle/>
                    <a:p>
                      <a:pPr algn="l" fontAlgn="b"/>
                      <a:r>
                        <a:rPr lang="en-GB" sz="1100" kern="1200" dirty="0">
                          <a:solidFill>
                            <a:srgbClr val="000000"/>
                          </a:solidFill>
                          <a:latin typeface="+mn-lt"/>
                          <a:ea typeface="+mn-ea"/>
                          <a:cs typeface="+mn-cs"/>
                        </a:rPr>
                        <a:t>f &gt; 100 Hz</a:t>
                      </a:r>
                    </a:p>
                  </a:txBody>
                  <a:tcPr marL="3572" marR="3572" marT="357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kern="1200" dirty="0">
                          <a:solidFill>
                            <a:srgbClr val="000000"/>
                          </a:solidFill>
                          <a:latin typeface="+mn-lt"/>
                          <a:ea typeface="+mn-ea"/>
                          <a:cs typeface="+mn-cs"/>
                        </a:rPr>
                        <a:t>1 nm </a:t>
                      </a:r>
                    </a:p>
                  </a:txBody>
                  <a:tcPr marL="3572" marR="3572" marT="357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131083"/>
                  </a:ext>
                </a:extLst>
              </a:tr>
            </a:tbl>
          </a:graphicData>
        </a:graphic>
      </p:graphicFrame>
      <p:sp>
        <p:nvSpPr>
          <p:cNvPr id="18" name="TextBox 17">
            <a:extLst>
              <a:ext uri="{FF2B5EF4-FFF2-40B4-BE49-F238E27FC236}">
                <a16:creationId xmlns:a16="http://schemas.microsoft.com/office/drawing/2014/main" id="{3C962F0F-0C6C-0885-A307-3B71F1857A53}"/>
              </a:ext>
            </a:extLst>
          </p:cNvPr>
          <p:cNvSpPr txBox="1"/>
          <p:nvPr/>
        </p:nvSpPr>
        <p:spPr>
          <a:xfrm>
            <a:off x="285614" y="1006178"/>
            <a:ext cx="2026476" cy="259815"/>
          </a:xfrm>
          <a:prstGeom prst="rect">
            <a:avLst/>
          </a:prstGeom>
          <a:noFill/>
        </p:spPr>
        <p:txBody>
          <a:bodyPr wrap="square" rtlCol="0">
            <a:spAutoFit/>
          </a:bodyPr>
          <a:lstStyle/>
          <a:p>
            <a:pPr algn="ctr">
              <a:lnSpc>
                <a:spcPts val="1388"/>
              </a:lnSpc>
            </a:pPr>
            <a:r>
              <a:rPr lang="en-US" sz="1125" dirty="0">
                <a:solidFill>
                  <a:srgbClr val="396AC0"/>
                </a:solidFill>
              </a:rPr>
              <a:t>PSD of the ground motion</a:t>
            </a:r>
            <a:endParaRPr lang="en-GB" sz="1125" i="1" dirty="0">
              <a:solidFill>
                <a:srgbClr val="396AC0"/>
              </a:solidFill>
            </a:endParaRPr>
          </a:p>
        </p:txBody>
      </p:sp>
      <p:sp>
        <p:nvSpPr>
          <p:cNvPr id="19" name="TextBox 18">
            <a:extLst>
              <a:ext uri="{FF2B5EF4-FFF2-40B4-BE49-F238E27FC236}">
                <a16:creationId xmlns:a16="http://schemas.microsoft.com/office/drawing/2014/main" id="{D9DCA29D-387B-6F31-143F-557B0692958B}"/>
              </a:ext>
            </a:extLst>
          </p:cNvPr>
          <p:cNvSpPr txBox="1"/>
          <p:nvPr/>
        </p:nvSpPr>
        <p:spPr>
          <a:xfrm>
            <a:off x="95786" y="4694377"/>
            <a:ext cx="2306762" cy="439351"/>
          </a:xfrm>
          <a:prstGeom prst="rect">
            <a:avLst/>
          </a:prstGeom>
          <a:noFill/>
        </p:spPr>
        <p:txBody>
          <a:bodyPr wrap="square" rtlCol="0">
            <a:spAutoFit/>
          </a:bodyPr>
          <a:lstStyle/>
          <a:p>
            <a:pPr>
              <a:lnSpc>
                <a:spcPts val="1388"/>
              </a:lnSpc>
            </a:pPr>
            <a:r>
              <a:rPr lang="en-US" sz="1125" dirty="0"/>
              <a:t>PSD = </a:t>
            </a:r>
            <a:r>
              <a:rPr lang="en-US" sz="1125" i="1" dirty="0"/>
              <a:t>Power Spectral Density</a:t>
            </a:r>
            <a:endParaRPr lang="en-US" sz="1125" dirty="0"/>
          </a:p>
          <a:p>
            <a:pPr>
              <a:lnSpc>
                <a:spcPts val="1388"/>
              </a:lnSpc>
            </a:pPr>
            <a:r>
              <a:rPr lang="en-US" sz="1125" dirty="0"/>
              <a:t>RMS = </a:t>
            </a:r>
            <a:r>
              <a:rPr lang="en-US" sz="1125" i="1" dirty="0"/>
              <a:t>Root Mean Squared</a:t>
            </a:r>
            <a:endParaRPr lang="en-GB" sz="1125" i="1" dirty="0"/>
          </a:p>
        </p:txBody>
      </p:sp>
      <p:sp>
        <p:nvSpPr>
          <p:cNvPr id="23" name="TextBox 22">
            <a:extLst>
              <a:ext uri="{FF2B5EF4-FFF2-40B4-BE49-F238E27FC236}">
                <a16:creationId xmlns:a16="http://schemas.microsoft.com/office/drawing/2014/main" id="{D42E5CE7-B4A8-9B92-36E3-E08610C961A4}"/>
              </a:ext>
            </a:extLst>
          </p:cNvPr>
          <p:cNvSpPr txBox="1"/>
          <p:nvPr/>
        </p:nvSpPr>
        <p:spPr>
          <a:xfrm>
            <a:off x="6628226" y="1006942"/>
            <a:ext cx="2421440" cy="259815"/>
          </a:xfrm>
          <a:prstGeom prst="rect">
            <a:avLst/>
          </a:prstGeom>
          <a:noFill/>
        </p:spPr>
        <p:txBody>
          <a:bodyPr wrap="square" rtlCol="0">
            <a:spAutoFit/>
          </a:bodyPr>
          <a:lstStyle/>
          <a:p>
            <a:pPr algn="ctr">
              <a:lnSpc>
                <a:spcPts val="1388"/>
              </a:lnSpc>
            </a:pPr>
            <a:r>
              <a:rPr lang="en-US" sz="1125" dirty="0">
                <a:solidFill>
                  <a:srgbClr val="686868"/>
                </a:solidFill>
              </a:rPr>
              <a:t>PSD at the level of the beamline</a:t>
            </a:r>
            <a:endParaRPr lang="en-GB" sz="1125" i="1" dirty="0">
              <a:solidFill>
                <a:srgbClr val="686868"/>
              </a:solidFill>
            </a:endParaRPr>
          </a:p>
        </p:txBody>
      </p:sp>
      <p:sp>
        <p:nvSpPr>
          <p:cNvPr id="24" name="TextBox 23">
            <a:extLst>
              <a:ext uri="{FF2B5EF4-FFF2-40B4-BE49-F238E27FC236}">
                <a16:creationId xmlns:a16="http://schemas.microsoft.com/office/drawing/2014/main" id="{1468BD45-77E5-E53D-CF7C-0BFC1F643DBD}"/>
              </a:ext>
            </a:extLst>
          </p:cNvPr>
          <p:cNvSpPr txBox="1"/>
          <p:nvPr/>
        </p:nvSpPr>
        <p:spPr>
          <a:xfrm>
            <a:off x="3779481" y="3375930"/>
            <a:ext cx="2343150" cy="259815"/>
          </a:xfrm>
          <a:prstGeom prst="rect">
            <a:avLst/>
          </a:prstGeom>
          <a:noFill/>
        </p:spPr>
        <p:txBody>
          <a:bodyPr wrap="square" rtlCol="0">
            <a:spAutoFit/>
          </a:bodyPr>
          <a:lstStyle/>
          <a:p>
            <a:pPr>
              <a:lnSpc>
                <a:spcPts val="1388"/>
              </a:lnSpc>
            </a:pPr>
            <a:r>
              <a:rPr lang="en-US" sz="1125" b="1" u="sng" dirty="0">
                <a:solidFill>
                  <a:schemeClr val="accent6"/>
                </a:solidFill>
              </a:rPr>
              <a:t>Specifications:</a:t>
            </a:r>
          </a:p>
        </p:txBody>
      </p:sp>
      <p:sp>
        <p:nvSpPr>
          <p:cNvPr id="25" name="TextBox 24">
            <a:extLst>
              <a:ext uri="{FF2B5EF4-FFF2-40B4-BE49-F238E27FC236}">
                <a16:creationId xmlns:a16="http://schemas.microsoft.com/office/drawing/2014/main" id="{1A32F592-B0E1-F9EE-DE2E-521BBC330895}"/>
              </a:ext>
            </a:extLst>
          </p:cNvPr>
          <p:cNvSpPr txBox="1"/>
          <p:nvPr/>
        </p:nvSpPr>
        <p:spPr>
          <a:xfrm>
            <a:off x="6366251" y="3048438"/>
            <a:ext cx="2667074" cy="259815"/>
          </a:xfrm>
          <a:prstGeom prst="rect">
            <a:avLst/>
          </a:prstGeom>
          <a:noFill/>
        </p:spPr>
        <p:txBody>
          <a:bodyPr wrap="square" rtlCol="0">
            <a:spAutoFit/>
          </a:bodyPr>
          <a:lstStyle/>
          <a:p>
            <a:pPr algn="ctr">
              <a:lnSpc>
                <a:spcPts val="1388"/>
              </a:lnSpc>
            </a:pPr>
            <a:r>
              <a:rPr lang="en-US" sz="1125" dirty="0"/>
              <a:t>RMS of the ground and the beam</a:t>
            </a:r>
            <a:endParaRPr lang="en-GB" sz="1125" i="1" dirty="0"/>
          </a:p>
        </p:txBody>
      </p:sp>
      <p:pic>
        <p:nvPicPr>
          <p:cNvPr id="27" name="Picture 26">
            <a:extLst>
              <a:ext uri="{FF2B5EF4-FFF2-40B4-BE49-F238E27FC236}">
                <a16:creationId xmlns:a16="http://schemas.microsoft.com/office/drawing/2014/main" id="{7DE894EE-110C-DD3C-6CF2-4517D8A37C8A}"/>
              </a:ext>
            </a:extLst>
          </p:cNvPr>
          <p:cNvPicPr>
            <a:picLocks noChangeAspect="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519929" y="3413954"/>
            <a:ext cx="2462146" cy="1365215"/>
          </a:xfrm>
          <a:prstGeom prst="rect">
            <a:avLst/>
          </a:prstGeom>
        </p:spPr>
      </p:pic>
      <p:cxnSp>
        <p:nvCxnSpPr>
          <p:cNvPr id="29" name="Straight Arrow Connector 28">
            <a:extLst>
              <a:ext uri="{FF2B5EF4-FFF2-40B4-BE49-F238E27FC236}">
                <a16:creationId xmlns:a16="http://schemas.microsoft.com/office/drawing/2014/main" id="{CEA09810-C428-418B-EDB4-34F51BD9CDCC}"/>
              </a:ext>
            </a:extLst>
          </p:cNvPr>
          <p:cNvCxnSpPr>
            <a:cxnSpLocks/>
          </p:cNvCxnSpPr>
          <p:nvPr/>
        </p:nvCxnSpPr>
        <p:spPr>
          <a:xfrm flipV="1">
            <a:off x="5886450" y="3758312"/>
            <a:ext cx="1114425" cy="170601"/>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FF72CD83-D04C-BEA3-7A4F-4962EA00F9C6}"/>
              </a:ext>
            </a:extLst>
          </p:cNvPr>
          <p:cNvCxnSpPr>
            <a:cxnSpLocks/>
          </p:cNvCxnSpPr>
          <p:nvPr/>
        </p:nvCxnSpPr>
        <p:spPr>
          <a:xfrm flipV="1">
            <a:off x="5886450" y="3857625"/>
            <a:ext cx="1864552" cy="261976"/>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F5170D98-0F65-BB3E-35C1-F0F0B9B64C42}"/>
              </a:ext>
            </a:extLst>
          </p:cNvPr>
          <p:cNvCxnSpPr>
            <a:cxnSpLocks/>
          </p:cNvCxnSpPr>
          <p:nvPr/>
        </p:nvCxnSpPr>
        <p:spPr>
          <a:xfrm flipV="1">
            <a:off x="5886450" y="3951554"/>
            <a:ext cx="2343150" cy="336095"/>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F6CDB0C2-68BF-DF99-77C6-DEC551C17885}"/>
              </a:ext>
            </a:extLst>
          </p:cNvPr>
          <p:cNvCxnSpPr>
            <a:cxnSpLocks/>
          </p:cNvCxnSpPr>
          <p:nvPr/>
        </p:nvCxnSpPr>
        <p:spPr>
          <a:xfrm flipV="1">
            <a:off x="5886450" y="4047581"/>
            <a:ext cx="2884901" cy="375322"/>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50" name="Arrow: Up 49">
            <a:extLst>
              <a:ext uri="{FF2B5EF4-FFF2-40B4-BE49-F238E27FC236}">
                <a16:creationId xmlns:a16="http://schemas.microsoft.com/office/drawing/2014/main" id="{7D3CD4EA-C6EA-8486-E6BC-0E3BE11869EA}"/>
              </a:ext>
            </a:extLst>
          </p:cNvPr>
          <p:cNvSpPr/>
          <p:nvPr/>
        </p:nvSpPr>
        <p:spPr>
          <a:xfrm rot="10800000">
            <a:off x="7556913" y="2765232"/>
            <a:ext cx="285750" cy="200897"/>
          </a:xfrm>
          <a:prstGeom prst="upArrow">
            <a:avLst/>
          </a:prstGeom>
          <a:solidFill>
            <a:schemeClr val="tx1"/>
          </a:solidFill>
          <a:ln>
            <a:solidFill>
              <a:srgbClr val="0000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dirty="0"/>
          </a:p>
        </p:txBody>
      </p:sp>
      <p:cxnSp>
        <p:nvCxnSpPr>
          <p:cNvPr id="52" name="Connector: Elbow 51">
            <a:extLst>
              <a:ext uri="{FF2B5EF4-FFF2-40B4-BE49-F238E27FC236}">
                <a16:creationId xmlns:a16="http://schemas.microsoft.com/office/drawing/2014/main" id="{D518BB55-840C-EFCE-B7BB-8442327BF8BC}"/>
              </a:ext>
            </a:extLst>
          </p:cNvPr>
          <p:cNvCxnSpPr>
            <a:cxnSpLocks/>
            <a:stCxn id="4" idx="2"/>
          </p:cNvCxnSpPr>
          <p:nvPr/>
        </p:nvCxnSpPr>
        <p:spPr>
          <a:xfrm rot="5400000" flipH="1" flipV="1">
            <a:off x="1918670" y="1794190"/>
            <a:ext cx="142661" cy="1563549"/>
          </a:xfrm>
          <a:prstGeom prst="bentConnector4">
            <a:avLst>
              <a:gd name="adj1" fmla="val -60090"/>
              <a:gd name="adj2" fmla="val 82402"/>
            </a:avLst>
          </a:prstGeom>
          <a:ln w="28575">
            <a:solidFill>
              <a:srgbClr val="396AC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8D65133A-DCFF-2D8F-AC09-5F510370649E}"/>
              </a:ext>
            </a:extLst>
          </p:cNvPr>
          <p:cNvCxnSpPr>
            <a:cxnSpLocks/>
            <a:endCxn id="23" idx="1"/>
          </p:cNvCxnSpPr>
          <p:nvPr/>
        </p:nvCxnSpPr>
        <p:spPr>
          <a:xfrm flipV="1">
            <a:off x="4572000" y="1136850"/>
            <a:ext cx="2056226" cy="579965"/>
          </a:xfrm>
          <a:prstGeom prst="bentConnector3">
            <a:avLst>
              <a:gd name="adj1" fmla="val 50000"/>
            </a:avLst>
          </a:prstGeom>
          <a:ln w="28575">
            <a:solidFill>
              <a:srgbClr val="686868"/>
            </a:solidFill>
            <a:tailEnd type="triangle"/>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CACFE5D3-5A6A-7D78-35F9-5F8DE5B2E16F}"/>
              </a:ext>
            </a:extLst>
          </p:cNvPr>
          <p:cNvSpPr/>
          <p:nvPr/>
        </p:nvSpPr>
        <p:spPr>
          <a:xfrm>
            <a:off x="2830099" y="2314575"/>
            <a:ext cx="198851" cy="25717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73" name="Rectangle 72">
            <a:extLst>
              <a:ext uri="{FF2B5EF4-FFF2-40B4-BE49-F238E27FC236}">
                <a16:creationId xmlns:a16="http://schemas.microsoft.com/office/drawing/2014/main" id="{F606FF0A-CE15-49F0-F1E4-42768FC25370}"/>
              </a:ext>
            </a:extLst>
          </p:cNvPr>
          <p:cNvSpPr/>
          <p:nvPr/>
        </p:nvSpPr>
        <p:spPr>
          <a:xfrm>
            <a:off x="5973349" y="1963775"/>
            <a:ext cx="198851" cy="25717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86" name="Rectangle 85">
            <a:extLst>
              <a:ext uri="{FF2B5EF4-FFF2-40B4-BE49-F238E27FC236}">
                <a16:creationId xmlns:a16="http://schemas.microsoft.com/office/drawing/2014/main" id="{0A269CA8-61BA-8949-7CC3-889786BB6D9D}"/>
              </a:ext>
            </a:extLst>
          </p:cNvPr>
          <p:cNvSpPr/>
          <p:nvPr/>
        </p:nvSpPr>
        <p:spPr>
          <a:xfrm rot="21185548">
            <a:off x="3011569" y="2053583"/>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88" name="Rectangle 87">
            <a:extLst>
              <a:ext uri="{FF2B5EF4-FFF2-40B4-BE49-F238E27FC236}">
                <a16:creationId xmlns:a16="http://schemas.microsoft.com/office/drawing/2014/main" id="{E1B9D6BD-F3DD-172D-5ACC-14E7E843DD3D}"/>
              </a:ext>
            </a:extLst>
          </p:cNvPr>
          <p:cNvSpPr/>
          <p:nvPr/>
        </p:nvSpPr>
        <p:spPr>
          <a:xfrm rot="21185548">
            <a:off x="3684754" y="1978277"/>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89" name="Rectangle 88">
            <a:extLst>
              <a:ext uri="{FF2B5EF4-FFF2-40B4-BE49-F238E27FC236}">
                <a16:creationId xmlns:a16="http://schemas.microsoft.com/office/drawing/2014/main" id="{CC6BD2FF-3556-D71C-C808-7714A68A72CB}"/>
              </a:ext>
            </a:extLst>
          </p:cNvPr>
          <p:cNvSpPr/>
          <p:nvPr/>
        </p:nvSpPr>
        <p:spPr>
          <a:xfrm rot="21185548">
            <a:off x="3481698" y="1999489"/>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90" name="Rectangle 89">
            <a:extLst>
              <a:ext uri="{FF2B5EF4-FFF2-40B4-BE49-F238E27FC236}">
                <a16:creationId xmlns:a16="http://schemas.microsoft.com/office/drawing/2014/main" id="{ED386EB7-8264-2A07-952A-72C7A99D3960}"/>
              </a:ext>
            </a:extLst>
          </p:cNvPr>
          <p:cNvSpPr/>
          <p:nvPr/>
        </p:nvSpPr>
        <p:spPr>
          <a:xfrm rot="21185548">
            <a:off x="4503094" y="1927679"/>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91" name="Rectangle 90">
            <a:extLst>
              <a:ext uri="{FF2B5EF4-FFF2-40B4-BE49-F238E27FC236}">
                <a16:creationId xmlns:a16="http://schemas.microsoft.com/office/drawing/2014/main" id="{45739D53-6533-02B3-BF8D-05F2CC704E15}"/>
              </a:ext>
            </a:extLst>
          </p:cNvPr>
          <p:cNvSpPr/>
          <p:nvPr/>
        </p:nvSpPr>
        <p:spPr>
          <a:xfrm rot="21185548">
            <a:off x="5858517" y="1774887"/>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6" name="Rectangle 5">
            <a:extLst>
              <a:ext uri="{FF2B5EF4-FFF2-40B4-BE49-F238E27FC236}">
                <a16:creationId xmlns:a16="http://schemas.microsoft.com/office/drawing/2014/main" id="{17732FD3-817E-B540-5D73-ECBB8C228C7C}"/>
              </a:ext>
            </a:extLst>
          </p:cNvPr>
          <p:cNvSpPr/>
          <p:nvPr/>
        </p:nvSpPr>
        <p:spPr>
          <a:xfrm rot="21185548">
            <a:off x="4231225" y="1921084"/>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8" name="TextBox 7">
            <a:extLst>
              <a:ext uri="{FF2B5EF4-FFF2-40B4-BE49-F238E27FC236}">
                <a16:creationId xmlns:a16="http://schemas.microsoft.com/office/drawing/2014/main" id="{C4FCB472-5A29-370A-370A-DE82861E186D}"/>
              </a:ext>
            </a:extLst>
          </p:cNvPr>
          <p:cNvSpPr txBox="1"/>
          <p:nvPr/>
        </p:nvSpPr>
        <p:spPr>
          <a:xfrm>
            <a:off x="236189" y="3132579"/>
            <a:ext cx="3446040" cy="1528624"/>
          </a:xfrm>
          <a:prstGeom prst="rect">
            <a:avLst/>
          </a:prstGeom>
          <a:noFill/>
        </p:spPr>
        <p:txBody>
          <a:bodyPr wrap="square" rtlCol="0">
            <a:spAutoFit/>
          </a:bodyPr>
          <a:lstStyle/>
          <a:p>
            <a:pPr>
              <a:lnSpc>
                <a:spcPts val="1388"/>
              </a:lnSpc>
            </a:pPr>
            <a:r>
              <a:rPr lang="en-US" sz="1125" b="1" u="sng" dirty="0"/>
              <a:t>Assumptions:</a:t>
            </a:r>
          </a:p>
          <a:p>
            <a:pPr>
              <a:lnSpc>
                <a:spcPts val="1388"/>
              </a:lnSpc>
            </a:pPr>
            <a:r>
              <a:rPr lang="en-US" sz="1200" i="1" dirty="0">
                <a:solidFill>
                  <a:schemeClr val="accent3">
                    <a:lumMod val="50000"/>
                  </a:schemeClr>
                </a:solidFill>
                <a:sym typeface="Wingdings" panose="05000000000000000000" pitchFamily="2" charset="2"/>
              </a:rPr>
              <a:t> </a:t>
            </a:r>
            <a:r>
              <a:rPr lang="en-US" sz="1200" i="1" dirty="0">
                <a:solidFill>
                  <a:schemeClr val="accent3">
                    <a:lumMod val="50000"/>
                  </a:schemeClr>
                </a:solidFill>
              </a:rPr>
              <a:t>Beams model magnets</a:t>
            </a:r>
          </a:p>
          <a:p>
            <a:pPr>
              <a:lnSpc>
                <a:spcPts val="1388"/>
              </a:lnSpc>
            </a:pPr>
            <a:r>
              <a:rPr lang="en-US" sz="1200" i="1" dirty="0">
                <a:solidFill>
                  <a:srgbClr val="0000FF"/>
                </a:solidFill>
                <a:sym typeface="Wingdings" panose="05000000000000000000" pitchFamily="2" charset="2"/>
              </a:rPr>
              <a:t> </a:t>
            </a:r>
            <a:r>
              <a:rPr lang="en-US" sz="1200" i="1" dirty="0">
                <a:solidFill>
                  <a:srgbClr val="0000FF"/>
                </a:solidFill>
              </a:rPr>
              <a:t>Connection between girder and magnets</a:t>
            </a:r>
          </a:p>
          <a:p>
            <a:pPr>
              <a:lnSpc>
                <a:spcPts val="1388"/>
              </a:lnSpc>
            </a:pPr>
            <a:r>
              <a:rPr lang="en-GB" sz="1200" i="1" dirty="0">
                <a:solidFill>
                  <a:srgbClr val="C00000"/>
                </a:solidFill>
                <a:sym typeface="Wingdings" panose="05000000000000000000" pitchFamily="2" charset="2"/>
              </a:rPr>
              <a:t> Value of the s</a:t>
            </a:r>
            <a:r>
              <a:rPr lang="en-GB" sz="1200" i="1" dirty="0">
                <a:solidFill>
                  <a:srgbClr val="C00000"/>
                </a:solidFill>
              </a:rPr>
              <a:t>tiffness of the jacks</a:t>
            </a:r>
          </a:p>
          <a:p>
            <a:pPr>
              <a:lnSpc>
                <a:spcPts val="1388"/>
              </a:lnSpc>
            </a:pPr>
            <a:r>
              <a:rPr lang="en-US" sz="1200" i="1" dirty="0">
                <a:sym typeface="Wingdings" panose="05000000000000000000" pitchFamily="2" charset="2"/>
              </a:rPr>
              <a:t> </a:t>
            </a:r>
            <a:r>
              <a:rPr lang="en-US" sz="1200" i="1" dirty="0"/>
              <a:t>Damping of material = 2%</a:t>
            </a:r>
          </a:p>
          <a:p>
            <a:pPr>
              <a:lnSpc>
                <a:spcPts val="1388"/>
              </a:lnSpc>
            </a:pPr>
            <a:r>
              <a:rPr lang="en-US" sz="1200" i="1" dirty="0">
                <a:solidFill>
                  <a:srgbClr val="396AC0"/>
                </a:solidFill>
                <a:sym typeface="Wingdings" panose="05000000000000000000" pitchFamily="2" charset="2"/>
              </a:rPr>
              <a:t> </a:t>
            </a:r>
            <a:r>
              <a:rPr lang="en-US" sz="1200" i="1" dirty="0">
                <a:solidFill>
                  <a:srgbClr val="396AC0"/>
                </a:solidFill>
              </a:rPr>
              <a:t>PSD input = envelop of measurement graphs</a:t>
            </a:r>
          </a:p>
          <a:p>
            <a:pPr>
              <a:lnSpc>
                <a:spcPts val="1388"/>
              </a:lnSpc>
            </a:pPr>
            <a:r>
              <a:rPr lang="en-US" sz="1200" i="1" dirty="0">
                <a:solidFill>
                  <a:srgbClr val="396AC0"/>
                </a:solidFill>
              </a:rPr>
              <a:t>(LHC tunnel measurements)</a:t>
            </a:r>
          </a:p>
          <a:p>
            <a:pPr>
              <a:lnSpc>
                <a:spcPts val="1388"/>
              </a:lnSpc>
            </a:pPr>
            <a:r>
              <a:rPr lang="en-US" sz="1200" i="1" dirty="0">
                <a:sym typeface="Wingdings" panose="05000000000000000000" pitchFamily="2" charset="2"/>
              </a:rPr>
              <a:t> Extrapolated ground motion above 100 Hz</a:t>
            </a:r>
            <a:endParaRPr lang="en-US" sz="1200" i="1" dirty="0"/>
          </a:p>
        </p:txBody>
      </p:sp>
      <p:sp>
        <p:nvSpPr>
          <p:cNvPr id="10" name="Right Brace 9">
            <a:extLst>
              <a:ext uri="{FF2B5EF4-FFF2-40B4-BE49-F238E27FC236}">
                <a16:creationId xmlns:a16="http://schemas.microsoft.com/office/drawing/2014/main" id="{E81C55F8-579B-E35D-810C-D8FFA9A7F134}"/>
              </a:ext>
            </a:extLst>
          </p:cNvPr>
          <p:cNvSpPr/>
          <p:nvPr/>
        </p:nvSpPr>
        <p:spPr>
          <a:xfrm rot="5400000">
            <a:off x="4758675" y="3613799"/>
            <a:ext cx="169572" cy="2085975"/>
          </a:xfrm>
          <a:prstGeom prst="rightBrace">
            <a:avLst>
              <a:gd name="adj1" fmla="val 87028"/>
              <a:gd name="adj2" fmla="val 50000"/>
            </a:avLst>
          </a:prstGeom>
          <a:ln w="1905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506"/>
          </a:p>
        </p:txBody>
      </p:sp>
      <p:sp>
        <p:nvSpPr>
          <p:cNvPr id="11" name="TextBox 10">
            <a:extLst>
              <a:ext uri="{FF2B5EF4-FFF2-40B4-BE49-F238E27FC236}">
                <a16:creationId xmlns:a16="http://schemas.microsoft.com/office/drawing/2014/main" id="{04569837-AB67-8D7C-511A-1D221EBEA56A}"/>
              </a:ext>
            </a:extLst>
          </p:cNvPr>
          <p:cNvSpPr txBox="1"/>
          <p:nvPr/>
        </p:nvSpPr>
        <p:spPr>
          <a:xfrm>
            <a:off x="3688054" y="4724687"/>
            <a:ext cx="2306762" cy="439351"/>
          </a:xfrm>
          <a:prstGeom prst="rect">
            <a:avLst/>
          </a:prstGeom>
          <a:noFill/>
        </p:spPr>
        <p:txBody>
          <a:bodyPr wrap="square" rtlCol="0">
            <a:spAutoFit/>
          </a:bodyPr>
          <a:lstStyle/>
          <a:p>
            <a:pPr algn="ctr">
              <a:lnSpc>
                <a:spcPts val="1388"/>
              </a:lnSpc>
            </a:pPr>
            <a:r>
              <a:rPr lang="en-US" sz="1125" i="1" dirty="0"/>
              <a:t>Courtesy T. </a:t>
            </a:r>
            <a:r>
              <a:rPr lang="en-US" sz="1125" i="1" dirty="0" err="1"/>
              <a:t>Raubenheimer</a:t>
            </a:r>
            <a:r>
              <a:rPr lang="en-US" sz="1125" i="1" dirty="0"/>
              <a:t>, FCCIS workshop</a:t>
            </a:r>
            <a:endParaRPr lang="en-GB" sz="1125" i="1" dirty="0"/>
          </a:p>
        </p:txBody>
      </p:sp>
      <p:sp>
        <p:nvSpPr>
          <p:cNvPr id="14" name="Titel 1">
            <a:extLst>
              <a:ext uri="{FF2B5EF4-FFF2-40B4-BE49-F238E27FC236}">
                <a16:creationId xmlns:a16="http://schemas.microsoft.com/office/drawing/2014/main" id="{23E0C0F7-5D41-DF78-B07C-FBD909AEAAE1}"/>
              </a:ext>
            </a:extLst>
          </p:cNvPr>
          <p:cNvSpPr>
            <a:spLocks noGrp="1"/>
          </p:cNvSpPr>
          <p:nvPr>
            <p:ph type="title"/>
          </p:nvPr>
        </p:nvSpPr>
        <p:spPr>
          <a:xfrm>
            <a:off x="194988" y="483518"/>
            <a:ext cx="8854678" cy="553790"/>
          </a:xfrm>
        </p:spPr>
        <p:txBody>
          <a:bodyPr/>
          <a:lstStyle/>
          <a:p>
            <a:r>
              <a:rPr lang="en-US" dirty="0"/>
              <a:t>Update on stability studies: collider’s SSS, method</a:t>
            </a:r>
          </a:p>
        </p:txBody>
      </p:sp>
      <p:sp>
        <p:nvSpPr>
          <p:cNvPr id="16" name="Foliennummernplatzhalter 1">
            <a:extLst>
              <a:ext uri="{FF2B5EF4-FFF2-40B4-BE49-F238E27FC236}">
                <a16:creationId xmlns:a16="http://schemas.microsoft.com/office/drawing/2014/main" id="{4C7799E0-E19D-F263-17AD-420E235024A5}"/>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15</a:t>
            </a:fld>
            <a:endParaRPr lang="en-US" noProof="0" dirty="0"/>
          </a:p>
        </p:txBody>
      </p:sp>
      <p:sp>
        <p:nvSpPr>
          <p:cNvPr id="17" name="Textfeld 2">
            <a:extLst>
              <a:ext uri="{FF2B5EF4-FFF2-40B4-BE49-F238E27FC236}">
                <a16:creationId xmlns:a16="http://schemas.microsoft.com/office/drawing/2014/main" id="{154EE327-B777-3EE9-2C5C-9876178B1A64}"/>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20" name="Textfeld 1">
            <a:extLst>
              <a:ext uri="{FF2B5EF4-FFF2-40B4-BE49-F238E27FC236}">
                <a16:creationId xmlns:a16="http://schemas.microsoft.com/office/drawing/2014/main" id="{C4595456-D98B-63E9-0FA6-7792BDB9964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
        <p:nvSpPr>
          <p:cNvPr id="22" name="TextBox 10">
            <a:extLst>
              <a:ext uri="{FF2B5EF4-FFF2-40B4-BE49-F238E27FC236}">
                <a16:creationId xmlns:a16="http://schemas.microsoft.com/office/drawing/2014/main" id="{DF2AF16F-B5F9-03C4-5F48-2422DCF43D71}"/>
              </a:ext>
            </a:extLst>
          </p:cNvPr>
          <p:cNvSpPr txBox="1"/>
          <p:nvPr/>
        </p:nvSpPr>
        <p:spPr>
          <a:xfrm>
            <a:off x="2330764" y="994492"/>
            <a:ext cx="2968362" cy="259815"/>
          </a:xfrm>
          <a:prstGeom prst="rect">
            <a:avLst/>
          </a:prstGeom>
          <a:noFill/>
        </p:spPr>
        <p:txBody>
          <a:bodyPr wrap="square" rtlCol="0">
            <a:spAutoFit/>
          </a:bodyPr>
          <a:lstStyle/>
          <a:p>
            <a:pPr algn="ctr">
              <a:lnSpc>
                <a:spcPts val="1388"/>
              </a:lnSpc>
            </a:pPr>
            <a:r>
              <a:rPr lang="en-US" sz="1125" i="1" dirty="0"/>
              <a:t>A. </a:t>
            </a:r>
            <a:r>
              <a:rPr lang="en-US" sz="1125" i="1" dirty="0" err="1"/>
              <a:t>Piccini</a:t>
            </a:r>
            <a:r>
              <a:rPr lang="en-US" sz="1125" i="1" dirty="0"/>
              <a:t> with L. </a:t>
            </a:r>
            <a:r>
              <a:rPr lang="en-US" sz="1125" i="1" dirty="0" err="1"/>
              <a:t>Baudin</a:t>
            </a:r>
            <a:r>
              <a:rPr lang="en-US" sz="1125" i="1" dirty="0"/>
              <a:t> &amp; M. </a:t>
            </a:r>
            <a:r>
              <a:rPr lang="en-US" sz="1125" i="1" dirty="0" err="1"/>
              <a:t>Guinchard</a:t>
            </a:r>
            <a:endParaRPr lang="en-GB" sz="1125" i="1" dirty="0"/>
          </a:p>
        </p:txBody>
      </p:sp>
      <p:sp>
        <p:nvSpPr>
          <p:cNvPr id="2" name="CasellaDiTesto 1">
            <a:extLst>
              <a:ext uri="{FF2B5EF4-FFF2-40B4-BE49-F238E27FC236}">
                <a16:creationId xmlns:a16="http://schemas.microsoft.com/office/drawing/2014/main" id="{DF2DBE33-0358-B4CE-7FA1-E967123324D1}"/>
              </a:ext>
            </a:extLst>
          </p:cNvPr>
          <p:cNvSpPr txBox="1"/>
          <p:nvPr/>
        </p:nvSpPr>
        <p:spPr>
          <a:xfrm>
            <a:off x="1853974" y="1968910"/>
            <a:ext cx="263409" cy="535724"/>
          </a:xfrm>
          <a:prstGeom prst="rect">
            <a:avLst/>
          </a:prstGeom>
          <a:noFill/>
        </p:spPr>
        <p:txBody>
          <a:bodyPr wrap="square" rtlCol="0">
            <a:spAutoFit/>
          </a:bodyPr>
          <a:lstStyle/>
          <a:p>
            <a:pPr algn="l">
              <a:lnSpc>
                <a:spcPts val="3700"/>
              </a:lnSpc>
            </a:pPr>
            <a:endParaRPr lang="it-IT" sz="3000" dirty="0"/>
          </a:p>
        </p:txBody>
      </p:sp>
    </p:spTree>
    <p:extLst>
      <p:ext uri="{BB962C8B-B14F-4D97-AF65-F5344CB8AC3E}">
        <p14:creationId xmlns:p14="http://schemas.microsoft.com/office/powerpoint/2010/main" val="2536886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50" grpId="0" animBg="1"/>
      <p:bldP spid="10" grpId="0" animBg="1"/>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218EA7D-5E37-6C8B-85B2-22A3804A3D3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4475" y="2943225"/>
            <a:ext cx="4286622" cy="2144454"/>
          </a:xfrm>
          <a:prstGeom prst="rect">
            <a:avLst/>
          </a:prstGeom>
        </p:spPr>
      </p:pic>
      <p:pic>
        <p:nvPicPr>
          <p:cNvPr id="9" name="Picture 8">
            <a:extLst>
              <a:ext uri="{FF2B5EF4-FFF2-40B4-BE49-F238E27FC236}">
                <a16:creationId xmlns:a16="http://schemas.microsoft.com/office/drawing/2014/main" id="{7BBF2052-7AA9-B7CF-72AD-4DE7C818B77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69430" y="946219"/>
            <a:ext cx="4286622" cy="2057579"/>
          </a:xfrm>
          <a:prstGeom prst="rect">
            <a:avLst/>
          </a:prstGeom>
        </p:spPr>
      </p:pic>
      <p:sp>
        <p:nvSpPr>
          <p:cNvPr id="40" name="TextBox 39">
            <a:extLst>
              <a:ext uri="{FF2B5EF4-FFF2-40B4-BE49-F238E27FC236}">
                <a16:creationId xmlns:a16="http://schemas.microsoft.com/office/drawing/2014/main" id="{BF561C7C-BAAF-1EB1-EA9B-511B050609D7}"/>
              </a:ext>
            </a:extLst>
          </p:cNvPr>
          <p:cNvSpPr txBox="1"/>
          <p:nvPr/>
        </p:nvSpPr>
        <p:spPr>
          <a:xfrm>
            <a:off x="7371946" y="1117836"/>
            <a:ext cx="1664148" cy="430631"/>
          </a:xfrm>
          <a:prstGeom prst="rect">
            <a:avLst/>
          </a:prstGeom>
          <a:solidFill>
            <a:schemeClr val="tx1"/>
          </a:solidFill>
        </p:spPr>
        <p:txBody>
          <a:bodyPr wrap="square" rtlCol="0">
            <a:spAutoFit/>
          </a:bodyPr>
          <a:lstStyle/>
          <a:p>
            <a:pPr algn="ctr">
              <a:lnSpc>
                <a:spcPts val="1388"/>
              </a:lnSpc>
            </a:pPr>
            <a:r>
              <a:rPr lang="en-US" sz="825" b="1" dirty="0">
                <a:solidFill>
                  <a:schemeClr val="bg1"/>
                </a:solidFill>
                <a:sym typeface="Wingdings" panose="05000000000000000000" pitchFamily="2" charset="2"/>
              </a:rPr>
              <a:t> </a:t>
            </a:r>
            <a:r>
              <a:rPr lang="en-US" sz="825" b="1" dirty="0">
                <a:solidFill>
                  <a:schemeClr val="bg1"/>
                </a:solidFill>
              </a:rPr>
              <a:t>Increase of the RMS when the beamline is lowered </a:t>
            </a:r>
            <a:endParaRPr lang="en-GB" sz="825" b="1" dirty="0">
              <a:solidFill>
                <a:schemeClr val="bg1"/>
              </a:solidFill>
            </a:endParaRPr>
          </a:p>
        </p:txBody>
      </p:sp>
      <p:sp>
        <p:nvSpPr>
          <p:cNvPr id="45" name="TextBox 44">
            <a:extLst>
              <a:ext uri="{FF2B5EF4-FFF2-40B4-BE49-F238E27FC236}">
                <a16:creationId xmlns:a16="http://schemas.microsoft.com/office/drawing/2014/main" id="{CE6AF407-DBE3-D6FA-C905-EFD8BB90CCCE}"/>
              </a:ext>
            </a:extLst>
          </p:cNvPr>
          <p:cNvSpPr txBox="1"/>
          <p:nvPr/>
        </p:nvSpPr>
        <p:spPr>
          <a:xfrm>
            <a:off x="7371946" y="3159941"/>
            <a:ext cx="1674238" cy="430631"/>
          </a:xfrm>
          <a:prstGeom prst="rect">
            <a:avLst/>
          </a:prstGeom>
          <a:solidFill>
            <a:schemeClr val="tx1"/>
          </a:solidFill>
        </p:spPr>
        <p:txBody>
          <a:bodyPr wrap="square" rtlCol="0">
            <a:spAutoFit/>
          </a:bodyPr>
          <a:lstStyle/>
          <a:p>
            <a:pPr algn="ctr">
              <a:lnSpc>
                <a:spcPts val="1388"/>
              </a:lnSpc>
            </a:pPr>
            <a:r>
              <a:rPr lang="en-US" sz="825" b="1" dirty="0">
                <a:solidFill>
                  <a:schemeClr val="bg1"/>
                </a:solidFill>
                <a:sym typeface="Wingdings" panose="05000000000000000000" pitchFamily="2" charset="2"/>
              </a:rPr>
              <a:t> De</a:t>
            </a:r>
            <a:r>
              <a:rPr lang="en-US" sz="825" b="1" dirty="0">
                <a:solidFill>
                  <a:schemeClr val="bg1"/>
                </a:solidFill>
              </a:rPr>
              <a:t>crease of the RMS when the beamline is lowered </a:t>
            </a:r>
            <a:endParaRPr lang="en-GB" sz="825" b="1" dirty="0">
              <a:solidFill>
                <a:schemeClr val="bg1"/>
              </a:solidFill>
            </a:endParaRPr>
          </a:p>
        </p:txBody>
      </p:sp>
      <p:pic>
        <p:nvPicPr>
          <p:cNvPr id="48" name="Picture 47" descr="Icon&#10;&#10;Description automatically generated">
            <a:extLst>
              <a:ext uri="{FF2B5EF4-FFF2-40B4-BE49-F238E27FC236}">
                <a16:creationId xmlns:a16="http://schemas.microsoft.com/office/drawing/2014/main" id="{D23CDF8F-6C03-4F83-98A3-5249B8FF81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4526" y="3504264"/>
            <a:ext cx="308082" cy="308082"/>
          </a:xfrm>
          <a:prstGeom prst="rect">
            <a:avLst/>
          </a:prstGeom>
        </p:spPr>
      </p:pic>
      <p:pic>
        <p:nvPicPr>
          <p:cNvPr id="50" name="Picture 49" descr="Shape&#10;&#10;Description automatically generated">
            <a:extLst>
              <a:ext uri="{FF2B5EF4-FFF2-40B4-BE49-F238E27FC236}">
                <a16:creationId xmlns:a16="http://schemas.microsoft.com/office/drawing/2014/main" id="{4267E73F-3F63-C842-4BED-2DA168BFCF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94526" y="1533885"/>
            <a:ext cx="308082" cy="308082"/>
          </a:xfrm>
          <a:prstGeom prst="rect">
            <a:avLst/>
          </a:prstGeom>
        </p:spPr>
      </p:pic>
      <p:sp>
        <p:nvSpPr>
          <p:cNvPr id="2" name="TextBox 1">
            <a:extLst>
              <a:ext uri="{FF2B5EF4-FFF2-40B4-BE49-F238E27FC236}">
                <a16:creationId xmlns:a16="http://schemas.microsoft.com/office/drawing/2014/main" id="{DF8F6140-DFC3-47EA-4F16-53CCE969610E}"/>
              </a:ext>
            </a:extLst>
          </p:cNvPr>
          <p:cNvSpPr txBox="1"/>
          <p:nvPr/>
        </p:nvSpPr>
        <p:spPr>
          <a:xfrm>
            <a:off x="8017286" y="1663329"/>
            <a:ext cx="1017493" cy="248914"/>
          </a:xfrm>
          <a:prstGeom prst="rect">
            <a:avLst/>
          </a:prstGeom>
          <a:noFill/>
        </p:spPr>
        <p:txBody>
          <a:bodyPr wrap="square" rtlCol="0">
            <a:spAutoFit/>
          </a:bodyPr>
          <a:lstStyle/>
          <a:p>
            <a:pPr>
              <a:lnSpc>
                <a:spcPts val="1388"/>
              </a:lnSpc>
            </a:pPr>
            <a:r>
              <a:rPr lang="en-US" sz="750" b="1" i="1" dirty="0">
                <a:solidFill>
                  <a:srgbClr val="000000"/>
                </a:solidFill>
              </a:rPr>
              <a:t>Specifications</a:t>
            </a:r>
            <a:endParaRPr lang="en-GB" sz="750" b="1" i="1" dirty="0">
              <a:solidFill>
                <a:srgbClr val="000000"/>
              </a:solidFill>
            </a:endParaRPr>
          </a:p>
        </p:txBody>
      </p:sp>
      <p:sp>
        <p:nvSpPr>
          <p:cNvPr id="3" name="TextBox 2">
            <a:extLst>
              <a:ext uri="{FF2B5EF4-FFF2-40B4-BE49-F238E27FC236}">
                <a16:creationId xmlns:a16="http://schemas.microsoft.com/office/drawing/2014/main" id="{387B75CB-1AAD-3552-DA63-9C36C4DB5A88}"/>
              </a:ext>
            </a:extLst>
          </p:cNvPr>
          <p:cNvSpPr txBox="1"/>
          <p:nvPr/>
        </p:nvSpPr>
        <p:spPr>
          <a:xfrm>
            <a:off x="7998903" y="3618980"/>
            <a:ext cx="893577" cy="248914"/>
          </a:xfrm>
          <a:prstGeom prst="rect">
            <a:avLst/>
          </a:prstGeom>
          <a:noFill/>
        </p:spPr>
        <p:txBody>
          <a:bodyPr wrap="square" rtlCol="0">
            <a:spAutoFit/>
          </a:bodyPr>
          <a:lstStyle/>
          <a:p>
            <a:pPr>
              <a:lnSpc>
                <a:spcPts val="1388"/>
              </a:lnSpc>
            </a:pPr>
            <a:r>
              <a:rPr lang="en-US" sz="750" b="1" i="1" dirty="0">
                <a:solidFill>
                  <a:srgbClr val="000000"/>
                </a:solidFill>
              </a:rPr>
              <a:t>Specifications</a:t>
            </a:r>
            <a:endParaRPr lang="en-GB" sz="750" b="1" i="1" dirty="0">
              <a:solidFill>
                <a:srgbClr val="000000"/>
              </a:solidFill>
            </a:endParaRPr>
          </a:p>
        </p:txBody>
      </p:sp>
      <p:sp>
        <p:nvSpPr>
          <p:cNvPr id="8" name="Titel 1">
            <a:extLst>
              <a:ext uri="{FF2B5EF4-FFF2-40B4-BE49-F238E27FC236}">
                <a16:creationId xmlns:a16="http://schemas.microsoft.com/office/drawing/2014/main" id="{C3BE8E57-23DB-E279-3D36-D37050A93B8C}"/>
              </a:ext>
            </a:extLst>
          </p:cNvPr>
          <p:cNvSpPr txBox="1">
            <a:spLocks/>
          </p:cNvSpPr>
          <p:nvPr/>
        </p:nvSpPr>
        <p:spPr>
          <a:xfrm>
            <a:off x="442799" y="483518"/>
            <a:ext cx="8591979" cy="55379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dirty="0"/>
              <a:t>Update on stability studies: collider’s SSS, results</a:t>
            </a:r>
          </a:p>
        </p:txBody>
      </p:sp>
      <p:sp>
        <p:nvSpPr>
          <p:cNvPr id="10" name="Foliennummernplatzhalter 1">
            <a:extLst>
              <a:ext uri="{FF2B5EF4-FFF2-40B4-BE49-F238E27FC236}">
                <a16:creationId xmlns:a16="http://schemas.microsoft.com/office/drawing/2014/main" id="{35A4E675-A22F-D5EF-2B2D-5AA0A02A698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16</a:t>
            </a:fld>
            <a:endParaRPr lang="en-US" noProof="0" dirty="0"/>
          </a:p>
        </p:txBody>
      </p:sp>
      <p:sp>
        <p:nvSpPr>
          <p:cNvPr id="11" name="Textfeld 2">
            <a:extLst>
              <a:ext uri="{FF2B5EF4-FFF2-40B4-BE49-F238E27FC236}">
                <a16:creationId xmlns:a16="http://schemas.microsoft.com/office/drawing/2014/main" id="{E454A640-8CA3-1932-5CF6-535D8757E110}"/>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3" name="Textfeld 1">
            <a:extLst>
              <a:ext uri="{FF2B5EF4-FFF2-40B4-BE49-F238E27FC236}">
                <a16:creationId xmlns:a16="http://schemas.microsoft.com/office/drawing/2014/main" id="{71416316-A6AC-5B3B-22AB-FAF7D2E60D81}"/>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pic>
        <p:nvPicPr>
          <p:cNvPr id="15" name="Picture 3" descr="Shape&#10;&#10;Description automatically generated with low confidence">
            <a:extLst>
              <a:ext uri="{FF2B5EF4-FFF2-40B4-BE49-F238E27FC236}">
                <a16:creationId xmlns:a16="http://schemas.microsoft.com/office/drawing/2014/main" id="{4B6825A4-0000-F3A5-45B7-5688031D7DFA}"/>
              </a:ext>
            </a:extLst>
          </p:cNvPr>
          <p:cNvPicPr>
            <a:picLocks noChangeAspect="1"/>
          </p:cNvPicPr>
          <p:nvPr/>
        </p:nvPicPr>
        <p:blipFill rotWithShape="1">
          <a:blip r:embed="rId6">
            <a:extLst>
              <a:ext uri="{28A0092B-C50C-407E-A947-70E740481C1C}">
                <a14:useLocalDpi xmlns:a14="http://schemas.microsoft.com/office/drawing/2010/main" val="0"/>
              </a:ext>
            </a:extLst>
          </a:blip>
          <a:srcRect l="25876" t="9059" r="25693" b="7138"/>
          <a:stretch/>
        </p:blipFill>
        <p:spPr>
          <a:xfrm>
            <a:off x="4161911" y="1589234"/>
            <a:ext cx="184857" cy="319870"/>
          </a:xfrm>
          <a:prstGeom prst="rect">
            <a:avLst/>
          </a:prstGeom>
        </p:spPr>
      </p:pic>
      <p:pic>
        <p:nvPicPr>
          <p:cNvPr id="16" name="Picture 41">
            <a:extLst>
              <a:ext uri="{FF2B5EF4-FFF2-40B4-BE49-F238E27FC236}">
                <a16:creationId xmlns:a16="http://schemas.microsoft.com/office/drawing/2014/main" id="{FAC27D51-075F-E778-A98A-5580A8841461}"/>
              </a:ext>
            </a:extLst>
          </p:cNvPr>
          <p:cNvPicPr>
            <a:picLocks noChangeAspect="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7492" y="1253332"/>
            <a:ext cx="4361298" cy="876168"/>
          </a:xfrm>
          <a:prstGeom prst="rect">
            <a:avLst/>
          </a:prstGeom>
        </p:spPr>
      </p:pic>
      <p:pic>
        <p:nvPicPr>
          <p:cNvPr id="18" name="Picture 2" descr="Shape&#10;&#10;Description automatically generated with low confidence">
            <a:extLst>
              <a:ext uri="{FF2B5EF4-FFF2-40B4-BE49-F238E27FC236}">
                <a16:creationId xmlns:a16="http://schemas.microsoft.com/office/drawing/2014/main" id="{2E4F2391-AF37-2446-8BC3-8AD484F47D4A}"/>
              </a:ext>
            </a:extLst>
          </p:cNvPr>
          <p:cNvPicPr>
            <a:picLocks noChangeAspect="1"/>
          </p:cNvPicPr>
          <p:nvPr/>
        </p:nvPicPr>
        <p:blipFill rotWithShape="1">
          <a:blip r:embed="rId6">
            <a:extLst>
              <a:ext uri="{28A0092B-C50C-407E-A947-70E740481C1C}">
                <a14:useLocalDpi xmlns:a14="http://schemas.microsoft.com/office/drawing/2010/main" val="0"/>
              </a:ext>
            </a:extLst>
          </a:blip>
          <a:srcRect l="25876" t="9059" r="25693" b="7138"/>
          <a:stretch/>
        </p:blipFill>
        <p:spPr>
          <a:xfrm>
            <a:off x="177253" y="1810213"/>
            <a:ext cx="184857" cy="319870"/>
          </a:xfrm>
          <a:prstGeom prst="rect">
            <a:avLst/>
          </a:prstGeom>
        </p:spPr>
      </p:pic>
      <p:graphicFrame>
        <p:nvGraphicFramePr>
          <p:cNvPr id="19" name="Table 52">
            <a:extLst>
              <a:ext uri="{FF2B5EF4-FFF2-40B4-BE49-F238E27FC236}">
                <a16:creationId xmlns:a16="http://schemas.microsoft.com/office/drawing/2014/main" id="{9E66AF98-88AE-4B0A-C5DD-20FA0CC33615}"/>
              </a:ext>
            </a:extLst>
          </p:cNvPr>
          <p:cNvGraphicFramePr>
            <a:graphicFrameLocks noGrp="1"/>
          </p:cNvGraphicFramePr>
          <p:nvPr>
            <p:extLst>
              <p:ext uri="{D42A27DB-BD31-4B8C-83A1-F6EECF244321}">
                <p14:modId xmlns:p14="http://schemas.microsoft.com/office/powerpoint/2010/main" val="850507604"/>
              </p:ext>
            </p:extLst>
          </p:nvPr>
        </p:nvGraphicFramePr>
        <p:xfrm>
          <a:off x="926144" y="2186346"/>
          <a:ext cx="2543175" cy="651510"/>
        </p:xfrm>
        <a:graphic>
          <a:graphicData uri="http://schemas.openxmlformats.org/drawingml/2006/table">
            <a:tbl>
              <a:tblPr firstCol="1" bandRow="1">
                <a:tableStyleId>{5C22544A-7EE6-4342-B048-85BDC9FD1C3A}</a:tableStyleId>
              </a:tblPr>
              <a:tblGrid>
                <a:gridCol w="1171575">
                  <a:extLst>
                    <a:ext uri="{9D8B030D-6E8A-4147-A177-3AD203B41FA5}">
                      <a16:colId xmlns:a16="http://schemas.microsoft.com/office/drawing/2014/main" val="2456447639"/>
                    </a:ext>
                  </a:extLst>
                </a:gridCol>
                <a:gridCol w="1371600">
                  <a:extLst>
                    <a:ext uri="{9D8B030D-6E8A-4147-A177-3AD203B41FA5}">
                      <a16:colId xmlns:a16="http://schemas.microsoft.com/office/drawing/2014/main" val="2272202534"/>
                    </a:ext>
                  </a:extLst>
                </a:gridCol>
              </a:tblGrid>
              <a:tr h="171450">
                <a:tc>
                  <a:txBody>
                    <a:bodyPr/>
                    <a:lstStyle/>
                    <a:p>
                      <a:r>
                        <a:rPr lang="en-US" sz="900" dirty="0">
                          <a:solidFill>
                            <a:schemeClr val="bg1"/>
                          </a:solidFill>
                        </a:rPr>
                        <a:t>Height of the girder</a:t>
                      </a:r>
                      <a:endParaRPr lang="en-GB" sz="900" dirty="0">
                        <a:solidFill>
                          <a:schemeClr val="bg1"/>
                        </a:solidFill>
                      </a:endParaRPr>
                    </a:p>
                  </a:txBody>
                  <a:tcPr marL="34290" marR="34290" marT="17145" marB="17145" anchor="ctr">
                    <a:solidFill>
                      <a:schemeClr val="accent6"/>
                    </a:solidFill>
                  </a:tcPr>
                </a:tc>
                <a:tc>
                  <a:txBody>
                    <a:bodyPr/>
                    <a:lstStyle/>
                    <a:p>
                      <a:r>
                        <a:rPr lang="en-US" sz="900" dirty="0"/>
                        <a:t>720mm</a:t>
                      </a:r>
                      <a:endParaRPr lang="en-GB" sz="900" dirty="0"/>
                    </a:p>
                  </a:txBody>
                  <a:tcPr marL="34290" marR="34290" marT="17145" marB="17145"/>
                </a:tc>
                <a:extLst>
                  <a:ext uri="{0D108BD9-81ED-4DB2-BD59-A6C34878D82A}">
                    <a16:rowId xmlns:a16="http://schemas.microsoft.com/office/drawing/2014/main" val="1188999560"/>
                  </a:ext>
                </a:extLst>
              </a:tr>
              <a:tr h="171450">
                <a:tc>
                  <a:txBody>
                    <a:bodyPr/>
                    <a:lstStyle/>
                    <a:p>
                      <a:r>
                        <a:rPr lang="en-US" sz="900" dirty="0">
                          <a:solidFill>
                            <a:schemeClr val="bg1"/>
                          </a:solidFill>
                        </a:rPr>
                        <a:t>Height of jacks</a:t>
                      </a:r>
                      <a:endParaRPr lang="en-GB" sz="900" dirty="0">
                        <a:solidFill>
                          <a:schemeClr val="bg1"/>
                        </a:solidFill>
                      </a:endParaRPr>
                    </a:p>
                  </a:txBody>
                  <a:tcPr marL="34290" marR="34290" marT="17145" marB="17145" anchor="ctr">
                    <a:solidFill>
                      <a:schemeClr val="accent6"/>
                    </a:solidFill>
                  </a:tcPr>
                </a:tc>
                <a:tc>
                  <a:txBody>
                    <a:bodyPr/>
                    <a:lstStyle/>
                    <a:p>
                      <a:r>
                        <a:rPr lang="en-US" sz="900" dirty="0"/>
                        <a:t>360mm</a:t>
                      </a:r>
                      <a:endParaRPr lang="en-GB" sz="900" dirty="0"/>
                    </a:p>
                  </a:txBody>
                  <a:tcPr marL="34290" marR="34290" marT="17145" marB="17145"/>
                </a:tc>
                <a:extLst>
                  <a:ext uri="{0D108BD9-81ED-4DB2-BD59-A6C34878D82A}">
                    <a16:rowId xmlns:a16="http://schemas.microsoft.com/office/drawing/2014/main" val="1264076205"/>
                  </a:ext>
                </a:extLst>
              </a:tr>
              <a:tr h="308610">
                <a:tc>
                  <a:txBody>
                    <a:bodyPr/>
                    <a:lstStyle/>
                    <a:p>
                      <a:r>
                        <a:rPr lang="en-US" sz="900" dirty="0">
                          <a:solidFill>
                            <a:schemeClr val="bg1"/>
                          </a:solidFill>
                        </a:rPr>
                        <a:t>Stiffness of jacks</a:t>
                      </a:r>
                      <a:endParaRPr lang="en-GB" sz="900" dirty="0">
                        <a:solidFill>
                          <a:schemeClr val="bg1"/>
                        </a:solidFill>
                      </a:endParaRPr>
                    </a:p>
                  </a:txBody>
                  <a:tcPr marL="34290" marR="34290" marT="17145" marB="17145" anchor="ctr">
                    <a:solidFill>
                      <a:schemeClr val="accent6"/>
                    </a:solidFill>
                  </a:tcPr>
                </a:tc>
                <a:tc>
                  <a:txBody>
                    <a:bodyPr/>
                    <a:lstStyle/>
                    <a:p>
                      <a:r>
                        <a:rPr lang="en-US" sz="900" dirty="0"/>
                        <a:t>800kN/mm </a:t>
                      </a:r>
                      <a:r>
                        <a:rPr lang="en-US" sz="800" i="1" kern="1200" dirty="0">
                          <a:solidFill>
                            <a:schemeClr val="dk1"/>
                          </a:solidFill>
                          <a:latin typeface="+mn-lt"/>
                          <a:ea typeface="+mn-ea"/>
                          <a:cs typeface="+mn-cs"/>
                        </a:rPr>
                        <a:t>(vert.)</a:t>
                      </a:r>
                    </a:p>
                    <a:p>
                      <a:r>
                        <a:rPr lang="en-US" sz="900" dirty="0"/>
                        <a:t>40kN/mm </a:t>
                      </a:r>
                      <a:r>
                        <a:rPr lang="en-US" sz="800" i="1" dirty="0"/>
                        <a:t>(long. and trans.)</a:t>
                      </a:r>
                      <a:endParaRPr lang="en-GB" sz="900" i="1" dirty="0"/>
                    </a:p>
                  </a:txBody>
                  <a:tcPr marL="34290" marR="34290" marT="17145" marB="17145"/>
                </a:tc>
                <a:extLst>
                  <a:ext uri="{0D108BD9-81ED-4DB2-BD59-A6C34878D82A}">
                    <a16:rowId xmlns:a16="http://schemas.microsoft.com/office/drawing/2014/main" val="269015101"/>
                  </a:ext>
                </a:extLst>
              </a:tr>
            </a:tbl>
          </a:graphicData>
        </a:graphic>
      </p:graphicFrame>
      <p:sp>
        <p:nvSpPr>
          <p:cNvPr id="20" name="TextBox 8">
            <a:extLst>
              <a:ext uri="{FF2B5EF4-FFF2-40B4-BE49-F238E27FC236}">
                <a16:creationId xmlns:a16="http://schemas.microsoft.com/office/drawing/2014/main" id="{35EDC27A-A930-8FF2-569D-1FD6EB911C6D}"/>
              </a:ext>
            </a:extLst>
          </p:cNvPr>
          <p:cNvSpPr txBox="1"/>
          <p:nvPr/>
        </p:nvSpPr>
        <p:spPr>
          <a:xfrm>
            <a:off x="1096497" y="1098438"/>
            <a:ext cx="2372822" cy="259815"/>
          </a:xfrm>
          <a:prstGeom prst="rect">
            <a:avLst/>
          </a:prstGeom>
          <a:noFill/>
        </p:spPr>
        <p:txBody>
          <a:bodyPr wrap="square" rtlCol="0">
            <a:spAutoFit/>
          </a:bodyPr>
          <a:lstStyle/>
          <a:p>
            <a:pPr algn="ctr">
              <a:lnSpc>
                <a:spcPts val="1388"/>
              </a:lnSpc>
            </a:pPr>
            <a:r>
              <a:rPr lang="en-US" sz="1125" b="1" dirty="0"/>
              <a:t>Collider beamline = 1030mm</a:t>
            </a:r>
            <a:endParaRPr lang="en-GB" sz="1125" b="1" dirty="0"/>
          </a:p>
        </p:txBody>
      </p:sp>
      <p:pic>
        <p:nvPicPr>
          <p:cNvPr id="21" name="Picture 5" descr="Shape&#10;&#10;Description automatically generated with low confidence">
            <a:extLst>
              <a:ext uri="{FF2B5EF4-FFF2-40B4-BE49-F238E27FC236}">
                <a16:creationId xmlns:a16="http://schemas.microsoft.com/office/drawing/2014/main" id="{CDAF899B-4D23-2CD7-F299-B2EB31DA164D}"/>
              </a:ext>
            </a:extLst>
          </p:cNvPr>
          <p:cNvPicPr>
            <a:picLocks noChangeAspect="1"/>
          </p:cNvPicPr>
          <p:nvPr/>
        </p:nvPicPr>
        <p:blipFill rotWithShape="1">
          <a:blip r:embed="rId6">
            <a:extLst>
              <a:ext uri="{28A0092B-C50C-407E-A947-70E740481C1C}">
                <a14:useLocalDpi xmlns:a14="http://schemas.microsoft.com/office/drawing/2010/main" val="0"/>
              </a:ext>
            </a:extLst>
          </a:blip>
          <a:srcRect l="25876" t="9059" r="25693" b="7138"/>
          <a:stretch/>
        </p:blipFill>
        <p:spPr>
          <a:xfrm>
            <a:off x="4292449" y="3744802"/>
            <a:ext cx="184857" cy="159935"/>
          </a:xfrm>
          <a:prstGeom prst="rect">
            <a:avLst/>
          </a:prstGeom>
        </p:spPr>
      </p:pic>
      <p:pic>
        <p:nvPicPr>
          <p:cNvPr id="22" name="Picture 43">
            <a:extLst>
              <a:ext uri="{FF2B5EF4-FFF2-40B4-BE49-F238E27FC236}">
                <a16:creationId xmlns:a16="http://schemas.microsoft.com/office/drawing/2014/main" id="{AD781DB1-E5FA-79B9-BC0F-B32C265D3E66}"/>
              </a:ext>
            </a:extLst>
          </p:cNvPr>
          <p:cNvPicPr>
            <a:picLocks noChangeAspect="1"/>
          </p:cNvPicPr>
          <p:nvPr/>
        </p:nvPicPr>
        <p:blipFill>
          <a:blip r:embed="rId8"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9818" y="3472654"/>
            <a:ext cx="4567869" cy="636884"/>
          </a:xfrm>
          <a:prstGeom prst="rect">
            <a:avLst/>
          </a:prstGeom>
        </p:spPr>
      </p:pic>
      <p:graphicFrame>
        <p:nvGraphicFramePr>
          <p:cNvPr id="23" name="Table 52">
            <a:extLst>
              <a:ext uri="{FF2B5EF4-FFF2-40B4-BE49-F238E27FC236}">
                <a16:creationId xmlns:a16="http://schemas.microsoft.com/office/drawing/2014/main" id="{06659094-D252-3BB3-1629-C3EBE1307424}"/>
              </a:ext>
            </a:extLst>
          </p:cNvPr>
          <p:cNvGraphicFramePr>
            <a:graphicFrameLocks noGrp="1"/>
          </p:cNvGraphicFramePr>
          <p:nvPr>
            <p:extLst>
              <p:ext uri="{D42A27DB-BD31-4B8C-83A1-F6EECF244321}">
                <p14:modId xmlns:p14="http://schemas.microsoft.com/office/powerpoint/2010/main" val="1356387842"/>
              </p:ext>
            </p:extLst>
          </p:nvPr>
        </p:nvGraphicFramePr>
        <p:xfrm>
          <a:off x="1001326" y="4221550"/>
          <a:ext cx="2634661" cy="651510"/>
        </p:xfrm>
        <a:graphic>
          <a:graphicData uri="http://schemas.openxmlformats.org/drawingml/2006/table">
            <a:tbl>
              <a:tblPr firstCol="1" bandRow="1">
                <a:tableStyleId>{5C22544A-7EE6-4342-B048-85BDC9FD1C3A}</a:tableStyleId>
              </a:tblPr>
              <a:tblGrid>
                <a:gridCol w="1148761">
                  <a:extLst>
                    <a:ext uri="{9D8B030D-6E8A-4147-A177-3AD203B41FA5}">
                      <a16:colId xmlns:a16="http://schemas.microsoft.com/office/drawing/2014/main" val="2456447639"/>
                    </a:ext>
                  </a:extLst>
                </a:gridCol>
                <a:gridCol w="1485900">
                  <a:extLst>
                    <a:ext uri="{9D8B030D-6E8A-4147-A177-3AD203B41FA5}">
                      <a16:colId xmlns:a16="http://schemas.microsoft.com/office/drawing/2014/main" val="2272202534"/>
                    </a:ext>
                  </a:extLst>
                </a:gridCol>
              </a:tblGrid>
              <a:tr h="171450">
                <a:tc>
                  <a:txBody>
                    <a:bodyPr/>
                    <a:lstStyle/>
                    <a:p>
                      <a:r>
                        <a:rPr lang="en-US" sz="900" dirty="0">
                          <a:solidFill>
                            <a:schemeClr val="bg1"/>
                          </a:solidFill>
                        </a:rPr>
                        <a:t>Height of the girder</a:t>
                      </a:r>
                      <a:endParaRPr lang="en-GB" sz="900" dirty="0">
                        <a:solidFill>
                          <a:schemeClr val="bg1"/>
                        </a:solidFill>
                      </a:endParaRPr>
                    </a:p>
                  </a:txBody>
                  <a:tcPr marL="34290" marR="34290" marT="17145" marB="17145" anchor="ctr">
                    <a:solidFill>
                      <a:schemeClr val="accent6"/>
                    </a:solidFill>
                  </a:tcPr>
                </a:tc>
                <a:tc>
                  <a:txBody>
                    <a:bodyPr/>
                    <a:lstStyle/>
                    <a:p>
                      <a:r>
                        <a:rPr lang="en-US" sz="900" dirty="0"/>
                        <a:t>340mm</a:t>
                      </a:r>
                      <a:endParaRPr lang="en-GB" sz="900" dirty="0"/>
                    </a:p>
                  </a:txBody>
                  <a:tcPr marL="34290" marR="34290" marT="17145" marB="17145"/>
                </a:tc>
                <a:extLst>
                  <a:ext uri="{0D108BD9-81ED-4DB2-BD59-A6C34878D82A}">
                    <a16:rowId xmlns:a16="http://schemas.microsoft.com/office/drawing/2014/main" val="1188999560"/>
                  </a:ext>
                </a:extLst>
              </a:tr>
              <a:tr h="171450">
                <a:tc>
                  <a:txBody>
                    <a:bodyPr/>
                    <a:lstStyle/>
                    <a:p>
                      <a:r>
                        <a:rPr lang="en-US" sz="900" dirty="0">
                          <a:solidFill>
                            <a:schemeClr val="bg1"/>
                          </a:solidFill>
                        </a:rPr>
                        <a:t>Height of jacks</a:t>
                      </a:r>
                      <a:endParaRPr lang="en-GB" sz="900" dirty="0">
                        <a:solidFill>
                          <a:schemeClr val="bg1"/>
                        </a:solidFill>
                      </a:endParaRPr>
                    </a:p>
                  </a:txBody>
                  <a:tcPr marL="34290" marR="34290" marT="17145" marB="17145" anchor="ctr">
                    <a:solidFill>
                      <a:schemeClr val="accent6"/>
                    </a:solidFill>
                  </a:tcPr>
                </a:tc>
                <a:tc>
                  <a:txBody>
                    <a:bodyPr/>
                    <a:lstStyle/>
                    <a:p>
                      <a:r>
                        <a:rPr lang="en-US" sz="900" dirty="0"/>
                        <a:t>150mm</a:t>
                      </a:r>
                      <a:endParaRPr lang="en-GB" sz="900" dirty="0"/>
                    </a:p>
                  </a:txBody>
                  <a:tcPr marL="34290" marR="34290" marT="17145" marB="17145"/>
                </a:tc>
                <a:extLst>
                  <a:ext uri="{0D108BD9-81ED-4DB2-BD59-A6C34878D82A}">
                    <a16:rowId xmlns:a16="http://schemas.microsoft.com/office/drawing/2014/main" val="1264076205"/>
                  </a:ext>
                </a:extLst>
              </a:tr>
              <a:tr h="308610">
                <a:tc>
                  <a:txBody>
                    <a:bodyPr/>
                    <a:lstStyle/>
                    <a:p>
                      <a:r>
                        <a:rPr lang="en-US" sz="900" dirty="0">
                          <a:solidFill>
                            <a:schemeClr val="bg1"/>
                          </a:solidFill>
                        </a:rPr>
                        <a:t>Stiffness of jacks</a:t>
                      </a:r>
                      <a:endParaRPr lang="en-GB" sz="900" dirty="0">
                        <a:solidFill>
                          <a:schemeClr val="bg1"/>
                        </a:solidFill>
                      </a:endParaRPr>
                    </a:p>
                  </a:txBody>
                  <a:tcPr marL="34290" marR="34290" marT="17145" marB="17145" anchor="ctr">
                    <a:solidFill>
                      <a:schemeClr val="accent6"/>
                    </a:solidFill>
                  </a:tcPr>
                </a:tc>
                <a:tc>
                  <a:txBody>
                    <a:bodyPr/>
                    <a:lstStyle/>
                    <a:p>
                      <a:r>
                        <a:rPr lang="en-US" sz="900" dirty="0"/>
                        <a:t>1600kN/mm </a:t>
                      </a:r>
                      <a:r>
                        <a:rPr lang="en-US" sz="800" i="1" kern="1200" dirty="0">
                          <a:solidFill>
                            <a:schemeClr val="dk1"/>
                          </a:solidFill>
                          <a:latin typeface="+mn-lt"/>
                          <a:ea typeface="+mn-ea"/>
                          <a:cs typeface="+mn-cs"/>
                        </a:rPr>
                        <a:t>(vert.)</a:t>
                      </a:r>
                    </a:p>
                    <a:p>
                      <a:r>
                        <a:rPr lang="en-US" sz="900" dirty="0"/>
                        <a:t>320kN/mm </a:t>
                      </a:r>
                      <a:r>
                        <a:rPr lang="en-US" sz="800" i="1" dirty="0"/>
                        <a:t>(long. and trans.)</a:t>
                      </a:r>
                      <a:endParaRPr lang="en-GB" sz="900" i="1" dirty="0"/>
                    </a:p>
                  </a:txBody>
                  <a:tcPr marL="34290" marR="34290" marT="17145" marB="17145"/>
                </a:tc>
                <a:extLst>
                  <a:ext uri="{0D108BD9-81ED-4DB2-BD59-A6C34878D82A}">
                    <a16:rowId xmlns:a16="http://schemas.microsoft.com/office/drawing/2014/main" val="269015101"/>
                  </a:ext>
                </a:extLst>
              </a:tr>
            </a:tbl>
          </a:graphicData>
        </a:graphic>
      </p:graphicFrame>
      <p:pic>
        <p:nvPicPr>
          <p:cNvPr id="24" name="Picture 4" descr="Shape&#10;&#10;Description automatically generated with low confidence">
            <a:extLst>
              <a:ext uri="{FF2B5EF4-FFF2-40B4-BE49-F238E27FC236}">
                <a16:creationId xmlns:a16="http://schemas.microsoft.com/office/drawing/2014/main" id="{D6A370EA-C75C-4DF1-8041-FE72433B25E3}"/>
              </a:ext>
            </a:extLst>
          </p:cNvPr>
          <p:cNvPicPr>
            <a:picLocks noChangeAspect="1"/>
          </p:cNvPicPr>
          <p:nvPr/>
        </p:nvPicPr>
        <p:blipFill rotWithShape="1">
          <a:blip r:embed="rId6">
            <a:extLst>
              <a:ext uri="{28A0092B-C50C-407E-A947-70E740481C1C}">
                <a14:useLocalDpi xmlns:a14="http://schemas.microsoft.com/office/drawing/2010/main" val="0"/>
              </a:ext>
            </a:extLst>
          </a:blip>
          <a:srcRect l="25876" t="9059" r="25693" b="7138"/>
          <a:stretch/>
        </p:blipFill>
        <p:spPr>
          <a:xfrm>
            <a:off x="104644" y="3885127"/>
            <a:ext cx="184857" cy="159935"/>
          </a:xfrm>
          <a:prstGeom prst="rect">
            <a:avLst/>
          </a:prstGeom>
        </p:spPr>
      </p:pic>
      <p:sp>
        <p:nvSpPr>
          <p:cNvPr id="25" name="TextBox 9">
            <a:extLst>
              <a:ext uri="{FF2B5EF4-FFF2-40B4-BE49-F238E27FC236}">
                <a16:creationId xmlns:a16="http://schemas.microsoft.com/office/drawing/2014/main" id="{5188F99D-4797-C244-5CE0-DC7B75FD4ABF}"/>
              </a:ext>
            </a:extLst>
          </p:cNvPr>
          <p:cNvSpPr txBox="1"/>
          <p:nvPr/>
        </p:nvSpPr>
        <p:spPr>
          <a:xfrm>
            <a:off x="1258464" y="3286741"/>
            <a:ext cx="2191866" cy="259815"/>
          </a:xfrm>
          <a:prstGeom prst="rect">
            <a:avLst/>
          </a:prstGeom>
          <a:noFill/>
        </p:spPr>
        <p:txBody>
          <a:bodyPr wrap="square" rtlCol="0">
            <a:spAutoFit/>
          </a:bodyPr>
          <a:lstStyle/>
          <a:p>
            <a:pPr algn="ctr">
              <a:lnSpc>
                <a:spcPts val="1388"/>
              </a:lnSpc>
            </a:pPr>
            <a:r>
              <a:rPr lang="en-US" sz="1125" b="1" dirty="0"/>
              <a:t>Collider beamline = 650mm</a:t>
            </a:r>
            <a:endParaRPr lang="en-GB" sz="1125" b="1" dirty="0"/>
          </a:p>
        </p:txBody>
      </p:sp>
      <p:sp>
        <p:nvSpPr>
          <p:cNvPr id="26" name="TextBox 10">
            <a:extLst>
              <a:ext uri="{FF2B5EF4-FFF2-40B4-BE49-F238E27FC236}">
                <a16:creationId xmlns:a16="http://schemas.microsoft.com/office/drawing/2014/main" id="{322CB3E6-2D5A-5DFF-2AF7-BED237409CF0}"/>
              </a:ext>
            </a:extLst>
          </p:cNvPr>
          <p:cNvSpPr txBox="1"/>
          <p:nvPr/>
        </p:nvSpPr>
        <p:spPr>
          <a:xfrm>
            <a:off x="1508944" y="2995218"/>
            <a:ext cx="2968362" cy="259815"/>
          </a:xfrm>
          <a:prstGeom prst="rect">
            <a:avLst/>
          </a:prstGeom>
          <a:noFill/>
        </p:spPr>
        <p:txBody>
          <a:bodyPr wrap="square" rtlCol="0">
            <a:spAutoFit/>
          </a:bodyPr>
          <a:lstStyle/>
          <a:p>
            <a:pPr algn="ctr">
              <a:lnSpc>
                <a:spcPts val="1388"/>
              </a:lnSpc>
            </a:pPr>
            <a:r>
              <a:rPr lang="en-US" sz="1125" i="1" dirty="0"/>
              <a:t>A. </a:t>
            </a:r>
            <a:r>
              <a:rPr lang="en-US" sz="1125" i="1" dirty="0" err="1"/>
              <a:t>Piccini</a:t>
            </a:r>
            <a:r>
              <a:rPr lang="en-US" sz="1125" i="1" dirty="0"/>
              <a:t> with L. </a:t>
            </a:r>
            <a:r>
              <a:rPr lang="en-US" sz="1125" i="1" dirty="0" err="1"/>
              <a:t>Baudin</a:t>
            </a:r>
            <a:r>
              <a:rPr lang="en-US" sz="1125" i="1" dirty="0"/>
              <a:t> &amp; M. </a:t>
            </a:r>
            <a:r>
              <a:rPr lang="en-US" sz="1125" i="1" dirty="0" err="1"/>
              <a:t>Guinchard</a:t>
            </a:r>
            <a:endParaRPr lang="en-GB" sz="1125" i="1" dirty="0"/>
          </a:p>
        </p:txBody>
      </p:sp>
    </p:spTree>
    <p:extLst>
      <p:ext uri="{BB962C8B-B14F-4D97-AF65-F5344CB8AC3E}">
        <p14:creationId xmlns:p14="http://schemas.microsoft.com/office/powerpoint/2010/main" val="2404373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5" grpId="0" animBg="1"/>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91EA8D-A46A-93FC-E56B-E6A5B4C5892A}"/>
              </a:ext>
            </a:extLst>
          </p:cNvPr>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292568" y="1675274"/>
            <a:ext cx="4270761" cy="1736320"/>
          </a:xfrm>
          <a:prstGeom prst="rect">
            <a:avLst/>
          </a:prstGeom>
        </p:spPr>
      </p:pic>
      <p:sp>
        <p:nvSpPr>
          <p:cNvPr id="35" name="TextBox 34">
            <a:extLst>
              <a:ext uri="{FF2B5EF4-FFF2-40B4-BE49-F238E27FC236}">
                <a16:creationId xmlns:a16="http://schemas.microsoft.com/office/drawing/2014/main" id="{E02586A6-BF24-8CF2-49E1-37E8B0DCF74B}"/>
              </a:ext>
            </a:extLst>
          </p:cNvPr>
          <p:cNvSpPr txBox="1"/>
          <p:nvPr/>
        </p:nvSpPr>
        <p:spPr>
          <a:xfrm>
            <a:off x="4134454" y="1221968"/>
            <a:ext cx="1506379" cy="618887"/>
          </a:xfrm>
          <a:prstGeom prst="rect">
            <a:avLst/>
          </a:prstGeom>
          <a:noFill/>
        </p:spPr>
        <p:txBody>
          <a:bodyPr wrap="square" rtlCol="0">
            <a:spAutoFit/>
          </a:bodyPr>
          <a:lstStyle/>
          <a:p>
            <a:pPr algn="ctr">
              <a:lnSpc>
                <a:spcPts val="1388"/>
              </a:lnSpc>
            </a:pPr>
            <a:r>
              <a:rPr lang="en-US" sz="1125" dirty="0">
                <a:solidFill>
                  <a:schemeClr val="accent3">
                    <a:lumMod val="50000"/>
                  </a:schemeClr>
                </a:solidFill>
              </a:rPr>
              <a:t>Magnets modeled by beams and point mass</a:t>
            </a:r>
            <a:endParaRPr lang="en-GB" sz="1125" dirty="0">
              <a:solidFill>
                <a:schemeClr val="accent3">
                  <a:lumMod val="50000"/>
                </a:schemeClr>
              </a:solidFill>
            </a:endParaRPr>
          </a:p>
        </p:txBody>
      </p:sp>
      <p:cxnSp>
        <p:nvCxnSpPr>
          <p:cNvPr id="36" name="Straight Arrow Connector 35">
            <a:extLst>
              <a:ext uri="{FF2B5EF4-FFF2-40B4-BE49-F238E27FC236}">
                <a16:creationId xmlns:a16="http://schemas.microsoft.com/office/drawing/2014/main" id="{E440CB2A-B62D-FFDD-28F2-60A6E0E79CFD}"/>
              </a:ext>
            </a:extLst>
          </p:cNvPr>
          <p:cNvCxnSpPr>
            <a:cxnSpLocks/>
            <a:stCxn id="35" idx="2"/>
          </p:cNvCxnSpPr>
          <p:nvPr/>
        </p:nvCxnSpPr>
        <p:spPr>
          <a:xfrm flipH="1" flipV="1">
            <a:off x="4606240" y="1838563"/>
            <a:ext cx="281404" cy="2292"/>
          </a:xfrm>
          <a:prstGeom prst="straightConnector1">
            <a:avLst/>
          </a:prstGeom>
          <a:ln w="28575">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4357D319-A3D4-6069-043F-E61ADAE487C6}"/>
              </a:ext>
            </a:extLst>
          </p:cNvPr>
          <p:cNvCxnSpPr>
            <a:cxnSpLocks/>
            <a:stCxn id="35" idx="2"/>
          </p:cNvCxnSpPr>
          <p:nvPr/>
        </p:nvCxnSpPr>
        <p:spPr>
          <a:xfrm>
            <a:off x="4887644" y="1840855"/>
            <a:ext cx="330425" cy="56308"/>
          </a:xfrm>
          <a:prstGeom prst="straightConnector1">
            <a:avLst/>
          </a:prstGeom>
          <a:ln w="28575">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43" name="Picture 42">
            <a:extLst>
              <a:ext uri="{FF2B5EF4-FFF2-40B4-BE49-F238E27FC236}">
                <a16:creationId xmlns:a16="http://schemas.microsoft.com/office/drawing/2014/main" id="{925F845C-90B8-688E-028A-F294DFB217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14325" y="2067722"/>
            <a:ext cx="1589043" cy="1075528"/>
          </a:xfrm>
          <a:prstGeom prst="rect">
            <a:avLst/>
          </a:prstGeom>
        </p:spPr>
      </p:pic>
      <p:sp>
        <p:nvSpPr>
          <p:cNvPr id="44" name="TextBox 43">
            <a:extLst>
              <a:ext uri="{FF2B5EF4-FFF2-40B4-BE49-F238E27FC236}">
                <a16:creationId xmlns:a16="http://schemas.microsoft.com/office/drawing/2014/main" id="{99C62FCF-0B67-190A-6B16-4944B8EB462D}"/>
              </a:ext>
            </a:extLst>
          </p:cNvPr>
          <p:cNvSpPr txBox="1"/>
          <p:nvPr/>
        </p:nvSpPr>
        <p:spPr>
          <a:xfrm>
            <a:off x="312545" y="1859670"/>
            <a:ext cx="1589043" cy="259815"/>
          </a:xfrm>
          <a:prstGeom prst="rect">
            <a:avLst/>
          </a:prstGeom>
          <a:noFill/>
        </p:spPr>
        <p:txBody>
          <a:bodyPr wrap="square" rtlCol="0">
            <a:spAutoFit/>
          </a:bodyPr>
          <a:lstStyle/>
          <a:p>
            <a:pPr algn="ctr">
              <a:lnSpc>
                <a:spcPts val="1388"/>
              </a:lnSpc>
            </a:pPr>
            <a:r>
              <a:rPr lang="en-US" sz="1125" dirty="0">
                <a:solidFill>
                  <a:srgbClr val="396AC0"/>
                </a:solidFill>
              </a:rPr>
              <a:t>PSD of the ground</a:t>
            </a:r>
            <a:endParaRPr lang="en-GB" sz="1125" i="1" dirty="0">
              <a:solidFill>
                <a:srgbClr val="396AC0"/>
              </a:solidFill>
            </a:endParaRPr>
          </a:p>
        </p:txBody>
      </p:sp>
      <p:pic>
        <p:nvPicPr>
          <p:cNvPr id="55" name="Picture 54">
            <a:extLst>
              <a:ext uri="{FF2B5EF4-FFF2-40B4-BE49-F238E27FC236}">
                <a16:creationId xmlns:a16="http://schemas.microsoft.com/office/drawing/2014/main" id="{3507F435-FB13-D09C-2CF0-90FE2D2F5F9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046869" y="2051757"/>
            <a:ext cx="1589043" cy="1091493"/>
          </a:xfrm>
          <a:prstGeom prst="rect">
            <a:avLst/>
          </a:prstGeom>
        </p:spPr>
      </p:pic>
      <p:sp>
        <p:nvSpPr>
          <p:cNvPr id="56" name="TextBox 55">
            <a:extLst>
              <a:ext uri="{FF2B5EF4-FFF2-40B4-BE49-F238E27FC236}">
                <a16:creationId xmlns:a16="http://schemas.microsoft.com/office/drawing/2014/main" id="{C1A76F67-0815-9D84-3F64-3E859847BB69}"/>
              </a:ext>
            </a:extLst>
          </p:cNvPr>
          <p:cNvSpPr txBox="1"/>
          <p:nvPr/>
        </p:nvSpPr>
        <p:spPr>
          <a:xfrm>
            <a:off x="6790863" y="1840337"/>
            <a:ext cx="2243916" cy="259815"/>
          </a:xfrm>
          <a:prstGeom prst="rect">
            <a:avLst/>
          </a:prstGeom>
          <a:noFill/>
        </p:spPr>
        <p:txBody>
          <a:bodyPr wrap="square" rtlCol="0">
            <a:spAutoFit/>
          </a:bodyPr>
          <a:lstStyle/>
          <a:p>
            <a:pPr algn="ctr">
              <a:lnSpc>
                <a:spcPts val="1388"/>
              </a:lnSpc>
            </a:pPr>
            <a:r>
              <a:rPr lang="en-US" sz="1125" dirty="0">
                <a:solidFill>
                  <a:srgbClr val="686868"/>
                </a:solidFill>
              </a:rPr>
              <a:t>PSD at the level of the beamline</a:t>
            </a:r>
            <a:endParaRPr lang="en-GB" sz="1125" i="1" dirty="0">
              <a:solidFill>
                <a:srgbClr val="686868"/>
              </a:solidFill>
            </a:endParaRPr>
          </a:p>
        </p:txBody>
      </p:sp>
      <p:cxnSp>
        <p:nvCxnSpPr>
          <p:cNvPr id="60" name="Straight Arrow Connector 59">
            <a:extLst>
              <a:ext uri="{FF2B5EF4-FFF2-40B4-BE49-F238E27FC236}">
                <a16:creationId xmlns:a16="http://schemas.microsoft.com/office/drawing/2014/main" id="{D53FF216-E643-E98E-E583-F805D3A6B9BE}"/>
              </a:ext>
            </a:extLst>
          </p:cNvPr>
          <p:cNvCxnSpPr>
            <a:cxnSpLocks/>
          </p:cNvCxnSpPr>
          <p:nvPr/>
        </p:nvCxnSpPr>
        <p:spPr>
          <a:xfrm>
            <a:off x="5086350" y="2081989"/>
            <a:ext cx="1704513" cy="95737"/>
          </a:xfrm>
          <a:prstGeom prst="straightConnector1">
            <a:avLst/>
          </a:prstGeom>
          <a:ln w="28575">
            <a:solidFill>
              <a:srgbClr val="686868"/>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29ED7B8-BD26-55EF-3D7B-834BD463B72A}"/>
              </a:ext>
            </a:extLst>
          </p:cNvPr>
          <p:cNvSpPr txBox="1"/>
          <p:nvPr/>
        </p:nvSpPr>
        <p:spPr>
          <a:xfrm>
            <a:off x="2457450" y="1003538"/>
            <a:ext cx="1456011" cy="794064"/>
          </a:xfrm>
          <a:prstGeom prst="rect">
            <a:avLst/>
          </a:prstGeom>
          <a:noFill/>
        </p:spPr>
        <p:txBody>
          <a:bodyPr wrap="square" rtlCol="0">
            <a:spAutoFit/>
          </a:bodyPr>
          <a:lstStyle/>
          <a:p>
            <a:pPr algn="r">
              <a:lnSpc>
                <a:spcPts val="1388"/>
              </a:lnSpc>
            </a:pPr>
            <a:r>
              <a:rPr lang="en-US" sz="1125" i="1" dirty="0">
                <a:solidFill>
                  <a:schemeClr val="accent3">
                    <a:lumMod val="50000"/>
                  </a:schemeClr>
                </a:solidFill>
              </a:rPr>
              <a:t>Quadrupole:</a:t>
            </a:r>
          </a:p>
          <a:p>
            <a:pPr algn="r">
              <a:lnSpc>
                <a:spcPts val="1388"/>
              </a:lnSpc>
            </a:pPr>
            <a:r>
              <a:rPr lang="en-GB" sz="975" i="1" dirty="0">
                <a:solidFill>
                  <a:schemeClr val="accent3">
                    <a:lumMod val="50000"/>
                  </a:schemeClr>
                </a:solidFill>
              </a:rPr>
              <a:t>Mass = 2000kg</a:t>
            </a:r>
          </a:p>
          <a:p>
            <a:pPr algn="r">
              <a:lnSpc>
                <a:spcPts val="1388"/>
              </a:lnSpc>
            </a:pPr>
            <a:r>
              <a:rPr lang="en-GB" sz="975" i="1" dirty="0">
                <a:solidFill>
                  <a:schemeClr val="accent3">
                    <a:lumMod val="50000"/>
                  </a:schemeClr>
                </a:solidFill>
              </a:rPr>
              <a:t>Envelop = 500x500mm</a:t>
            </a:r>
          </a:p>
          <a:p>
            <a:pPr algn="r">
              <a:lnSpc>
                <a:spcPts val="1388"/>
              </a:lnSpc>
            </a:pPr>
            <a:r>
              <a:rPr lang="en-GB" sz="975" i="1" dirty="0">
                <a:solidFill>
                  <a:schemeClr val="accent3">
                    <a:lumMod val="50000"/>
                  </a:schemeClr>
                </a:solidFill>
              </a:rPr>
              <a:t>Length = 1500mm</a:t>
            </a:r>
          </a:p>
        </p:txBody>
      </p:sp>
      <p:sp>
        <p:nvSpPr>
          <p:cNvPr id="23" name="TextBox 22">
            <a:extLst>
              <a:ext uri="{FF2B5EF4-FFF2-40B4-BE49-F238E27FC236}">
                <a16:creationId xmlns:a16="http://schemas.microsoft.com/office/drawing/2014/main" id="{2F33DDE3-F4F2-BED5-EDF5-DC0F9707FC20}"/>
              </a:ext>
            </a:extLst>
          </p:cNvPr>
          <p:cNvSpPr txBox="1"/>
          <p:nvPr/>
        </p:nvSpPr>
        <p:spPr>
          <a:xfrm>
            <a:off x="1592345" y="1704711"/>
            <a:ext cx="1228725" cy="434991"/>
          </a:xfrm>
          <a:prstGeom prst="rect">
            <a:avLst/>
          </a:prstGeom>
          <a:noFill/>
        </p:spPr>
        <p:txBody>
          <a:bodyPr wrap="square" rtlCol="0">
            <a:spAutoFit/>
          </a:bodyPr>
          <a:lstStyle/>
          <a:p>
            <a:pPr algn="r">
              <a:lnSpc>
                <a:spcPts val="1388"/>
              </a:lnSpc>
            </a:pPr>
            <a:r>
              <a:rPr lang="en-US" sz="1125" i="1" dirty="0">
                <a:solidFill>
                  <a:schemeClr val="accent3">
                    <a:lumMod val="50000"/>
                  </a:schemeClr>
                </a:solidFill>
              </a:rPr>
              <a:t>½ Dipoles</a:t>
            </a:r>
          </a:p>
          <a:p>
            <a:pPr algn="r">
              <a:lnSpc>
                <a:spcPts val="1388"/>
              </a:lnSpc>
            </a:pPr>
            <a:r>
              <a:rPr lang="en-GB" sz="975" i="1" dirty="0">
                <a:solidFill>
                  <a:schemeClr val="accent3">
                    <a:lumMod val="50000"/>
                  </a:schemeClr>
                </a:solidFill>
              </a:rPr>
              <a:t>Mass = 500kg</a:t>
            </a:r>
          </a:p>
        </p:txBody>
      </p:sp>
      <p:sp>
        <p:nvSpPr>
          <p:cNvPr id="24" name="TextBox 23">
            <a:extLst>
              <a:ext uri="{FF2B5EF4-FFF2-40B4-BE49-F238E27FC236}">
                <a16:creationId xmlns:a16="http://schemas.microsoft.com/office/drawing/2014/main" id="{E982BE94-74F9-FADB-C6D2-FBA3BD04B560}"/>
              </a:ext>
            </a:extLst>
          </p:cNvPr>
          <p:cNvSpPr txBox="1"/>
          <p:nvPr/>
        </p:nvSpPr>
        <p:spPr>
          <a:xfrm>
            <a:off x="4078417" y="3320950"/>
            <a:ext cx="1797558" cy="618952"/>
          </a:xfrm>
          <a:prstGeom prst="rect">
            <a:avLst/>
          </a:prstGeom>
          <a:noFill/>
        </p:spPr>
        <p:txBody>
          <a:bodyPr wrap="square" rtlCol="0">
            <a:spAutoFit/>
          </a:bodyPr>
          <a:lstStyle/>
          <a:p>
            <a:pPr algn="ctr">
              <a:lnSpc>
                <a:spcPts val="1388"/>
              </a:lnSpc>
            </a:pPr>
            <a:r>
              <a:rPr lang="en-US" sz="1125" dirty="0">
                <a:solidFill>
                  <a:srgbClr val="0000FF"/>
                </a:solidFill>
              </a:rPr>
              <a:t>Contacts between magnets and the girder </a:t>
            </a:r>
            <a:r>
              <a:rPr lang="en-US" sz="1125" dirty="0">
                <a:solidFill>
                  <a:srgbClr val="0000FF"/>
                </a:solidFill>
                <a:sym typeface="Wingdings" panose="05000000000000000000" pitchFamily="2" charset="2"/>
              </a:rPr>
              <a:t> Fixed</a:t>
            </a:r>
            <a:endParaRPr lang="en-GB" sz="1125" dirty="0">
              <a:solidFill>
                <a:srgbClr val="0000FF"/>
              </a:solidFill>
            </a:endParaRPr>
          </a:p>
        </p:txBody>
      </p:sp>
      <p:sp>
        <p:nvSpPr>
          <p:cNvPr id="27" name="Rectangle 26">
            <a:extLst>
              <a:ext uri="{FF2B5EF4-FFF2-40B4-BE49-F238E27FC236}">
                <a16:creationId xmlns:a16="http://schemas.microsoft.com/office/drawing/2014/main" id="{23916799-7E33-4133-0211-6506AD02B51A}"/>
              </a:ext>
            </a:extLst>
          </p:cNvPr>
          <p:cNvSpPr/>
          <p:nvPr/>
        </p:nvSpPr>
        <p:spPr>
          <a:xfrm>
            <a:off x="4348566" y="2203054"/>
            <a:ext cx="171955" cy="95447"/>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38" name="Rectangle 37">
            <a:extLst>
              <a:ext uri="{FF2B5EF4-FFF2-40B4-BE49-F238E27FC236}">
                <a16:creationId xmlns:a16="http://schemas.microsoft.com/office/drawing/2014/main" id="{D4429571-43AB-E6C3-2FAF-D5FF028E2D1F}"/>
              </a:ext>
            </a:extLst>
          </p:cNvPr>
          <p:cNvSpPr/>
          <p:nvPr/>
        </p:nvSpPr>
        <p:spPr>
          <a:xfrm>
            <a:off x="4754744" y="2171123"/>
            <a:ext cx="171955" cy="95447"/>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39" name="Rectangle 38">
            <a:extLst>
              <a:ext uri="{FF2B5EF4-FFF2-40B4-BE49-F238E27FC236}">
                <a16:creationId xmlns:a16="http://schemas.microsoft.com/office/drawing/2014/main" id="{04BAA85C-A4BE-3534-F6C0-69CFFE1B9B3A}"/>
              </a:ext>
            </a:extLst>
          </p:cNvPr>
          <p:cNvSpPr/>
          <p:nvPr/>
        </p:nvSpPr>
        <p:spPr>
          <a:xfrm>
            <a:off x="5366943" y="2032528"/>
            <a:ext cx="102301" cy="131063"/>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40" name="TextBox 39">
            <a:extLst>
              <a:ext uri="{FF2B5EF4-FFF2-40B4-BE49-F238E27FC236}">
                <a16:creationId xmlns:a16="http://schemas.microsoft.com/office/drawing/2014/main" id="{96E1981E-4155-E494-86A1-18CA97DAF935}"/>
              </a:ext>
            </a:extLst>
          </p:cNvPr>
          <p:cNvSpPr txBox="1"/>
          <p:nvPr/>
        </p:nvSpPr>
        <p:spPr>
          <a:xfrm>
            <a:off x="313025" y="3569573"/>
            <a:ext cx="3446040" cy="1349087"/>
          </a:xfrm>
          <a:prstGeom prst="rect">
            <a:avLst/>
          </a:prstGeom>
          <a:noFill/>
        </p:spPr>
        <p:txBody>
          <a:bodyPr wrap="square" rtlCol="0">
            <a:spAutoFit/>
          </a:bodyPr>
          <a:lstStyle/>
          <a:p>
            <a:pPr>
              <a:lnSpc>
                <a:spcPts val="1388"/>
              </a:lnSpc>
            </a:pPr>
            <a:r>
              <a:rPr lang="en-US" sz="1125" b="1" u="sng" dirty="0"/>
              <a:t>Assumptions:</a:t>
            </a:r>
          </a:p>
          <a:p>
            <a:pPr>
              <a:lnSpc>
                <a:spcPts val="1388"/>
              </a:lnSpc>
            </a:pPr>
            <a:r>
              <a:rPr lang="en-US" sz="1200" i="1" dirty="0">
                <a:solidFill>
                  <a:schemeClr val="accent3">
                    <a:lumMod val="50000"/>
                  </a:schemeClr>
                </a:solidFill>
                <a:sym typeface="Wingdings" panose="05000000000000000000" pitchFamily="2" charset="2"/>
              </a:rPr>
              <a:t> </a:t>
            </a:r>
            <a:r>
              <a:rPr lang="en-US" sz="1200" i="1" dirty="0">
                <a:solidFill>
                  <a:schemeClr val="accent3">
                    <a:lumMod val="50000"/>
                  </a:schemeClr>
                </a:solidFill>
              </a:rPr>
              <a:t>Beams model magnets</a:t>
            </a:r>
          </a:p>
          <a:p>
            <a:pPr>
              <a:lnSpc>
                <a:spcPts val="1388"/>
              </a:lnSpc>
            </a:pPr>
            <a:r>
              <a:rPr lang="en-US" sz="1200" i="1" dirty="0">
                <a:solidFill>
                  <a:srgbClr val="0000FF"/>
                </a:solidFill>
                <a:sym typeface="Wingdings" panose="05000000000000000000" pitchFamily="2" charset="2"/>
              </a:rPr>
              <a:t> </a:t>
            </a:r>
            <a:r>
              <a:rPr lang="en-US" sz="1200" i="1" dirty="0">
                <a:solidFill>
                  <a:srgbClr val="0000FF"/>
                </a:solidFill>
              </a:rPr>
              <a:t>Connection between girder and magnets</a:t>
            </a:r>
          </a:p>
          <a:p>
            <a:pPr>
              <a:lnSpc>
                <a:spcPts val="1388"/>
              </a:lnSpc>
            </a:pPr>
            <a:r>
              <a:rPr lang="en-US" sz="1200" i="1" dirty="0">
                <a:sym typeface="Wingdings" panose="05000000000000000000" pitchFamily="2" charset="2"/>
              </a:rPr>
              <a:t> </a:t>
            </a:r>
            <a:r>
              <a:rPr lang="en-US" sz="1200" i="1" dirty="0"/>
              <a:t>Damping of material = 1%</a:t>
            </a:r>
          </a:p>
          <a:p>
            <a:pPr>
              <a:lnSpc>
                <a:spcPts val="1388"/>
              </a:lnSpc>
            </a:pPr>
            <a:r>
              <a:rPr lang="en-US" sz="1200" i="1" dirty="0">
                <a:solidFill>
                  <a:srgbClr val="396AC0"/>
                </a:solidFill>
                <a:sym typeface="Wingdings" panose="05000000000000000000" pitchFamily="2" charset="2"/>
              </a:rPr>
              <a:t> </a:t>
            </a:r>
            <a:r>
              <a:rPr lang="en-US" sz="1200" i="1" dirty="0">
                <a:solidFill>
                  <a:srgbClr val="396AC0"/>
                </a:solidFill>
              </a:rPr>
              <a:t>PSD input = envelop of measurement graphs</a:t>
            </a:r>
          </a:p>
          <a:p>
            <a:pPr>
              <a:lnSpc>
                <a:spcPts val="1388"/>
              </a:lnSpc>
            </a:pPr>
            <a:r>
              <a:rPr lang="en-US" sz="1200" i="1" dirty="0">
                <a:solidFill>
                  <a:srgbClr val="396AC0"/>
                </a:solidFill>
              </a:rPr>
              <a:t>(LHC tunnel measurements)</a:t>
            </a:r>
          </a:p>
          <a:p>
            <a:pPr>
              <a:lnSpc>
                <a:spcPts val="1388"/>
              </a:lnSpc>
            </a:pPr>
            <a:r>
              <a:rPr lang="en-US" sz="1200" i="1" dirty="0">
                <a:sym typeface="Wingdings" panose="05000000000000000000" pitchFamily="2" charset="2"/>
              </a:rPr>
              <a:t> Extrapolated ground motion above 100 Hz</a:t>
            </a:r>
            <a:endParaRPr lang="en-US" sz="1200" i="1" dirty="0"/>
          </a:p>
        </p:txBody>
      </p:sp>
      <p:cxnSp>
        <p:nvCxnSpPr>
          <p:cNvPr id="41" name="Straight Arrow Connector 40">
            <a:extLst>
              <a:ext uri="{FF2B5EF4-FFF2-40B4-BE49-F238E27FC236}">
                <a16:creationId xmlns:a16="http://schemas.microsoft.com/office/drawing/2014/main" id="{5CFF1CC3-7BE2-B049-A67B-EDBA21CD02C5}"/>
              </a:ext>
            </a:extLst>
          </p:cNvPr>
          <p:cNvCxnSpPr>
            <a:cxnSpLocks/>
          </p:cNvCxnSpPr>
          <p:nvPr/>
        </p:nvCxnSpPr>
        <p:spPr>
          <a:xfrm flipH="1" flipV="1">
            <a:off x="4918519" y="2285798"/>
            <a:ext cx="52006" cy="103486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830391B-7A9F-DA4D-7CFB-427A5F0A78BB}"/>
              </a:ext>
            </a:extLst>
          </p:cNvPr>
          <p:cNvCxnSpPr>
            <a:cxnSpLocks/>
            <a:stCxn id="24" idx="0"/>
          </p:cNvCxnSpPr>
          <p:nvPr/>
        </p:nvCxnSpPr>
        <p:spPr>
          <a:xfrm flipV="1">
            <a:off x="4977196" y="2185350"/>
            <a:ext cx="463651" cy="11356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F8C9F64-DF23-8221-DA76-C966CD05675B}"/>
              </a:ext>
            </a:extLst>
          </p:cNvPr>
          <p:cNvCxnSpPr>
            <a:cxnSpLocks/>
          </p:cNvCxnSpPr>
          <p:nvPr/>
        </p:nvCxnSpPr>
        <p:spPr>
          <a:xfrm>
            <a:off x="1903369" y="2723199"/>
            <a:ext cx="1183094" cy="636513"/>
          </a:xfrm>
          <a:prstGeom prst="straightConnector1">
            <a:avLst/>
          </a:prstGeom>
          <a:ln w="28575">
            <a:solidFill>
              <a:srgbClr val="396AC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70FBBF51-85B8-018D-1983-5D31CD509FC1}"/>
              </a:ext>
            </a:extLst>
          </p:cNvPr>
          <p:cNvCxnSpPr>
            <a:cxnSpLocks/>
          </p:cNvCxnSpPr>
          <p:nvPr/>
        </p:nvCxnSpPr>
        <p:spPr>
          <a:xfrm flipV="1">
            <a:off x="1903369" y="2171122"/>
            <a:ext cx="402388" cy="552077"/>
          </a:xfrm>
          <a:prstGeom prst="straightConnector1">
            <a:avLst/>
          </a:prstGeom>
          <a:ln w="28575">
            <a:solidFill>
              <a:srgbClr val="396AC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880907D6-4308-BC8D-FF2F-F93295E15682}"/>
              </a:ext>
            </a:extLst>
          </p:cNvPr>
          <p:cNvCxnSpPr>
            <a:cxnSpLocks/>
            <a:stCxn id="24" idx="0"/>
          </p:cNvCxnSpPr>
          <p:nvPr/>
        </p:nvCxnSpPr>
        <p:spPr>
          <a:xfrm flipH="1" flipV="1">
            <a:off x="4457700" y="2317729"/>
            <a:ext cx="519496" cy="100322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9C97C3C6-30AC-C742-4F9D-E15640556B60}"/>
              </a:ext>
            </a:extLst>
          </p:cNvPr>
          <p:cNvSpPr txBox="1"/>
          <p:nvPr/>
        </p:nvSpPr>
        <p:spPr>
          <a:xfrm>
            <a:off x="6779528" y="3418787"/>
            <a:ext cx="2302088" cy="259815"/>
          </a:xfrm>
          <a:prstGeom prst="rect">
            <a:avLst/>
          </a:prstGeom>
          <a:noFill/>
        </p:spPr>
        <p:txBody>
          <a:bodyPr wrap="square" rtlCol="0">
            <a:spAutoFit/>
          </a:bodyPr>
          <a:lstStyle/>
          <a:p>
            <a:pPr algn="ctr">
              <a:lnSpc>
                <a:spcPts val="1388"/>
              </a:lnSpc>
            </a:pPr>
            <a:r>
              <a:rPr lang="en-US" sz="1125" dirty="0"/>
              <a:t>RMS of the ground and the beam</a:t>
            </a:r>
            <a:endParaRPr lang="en-GB" sz="1125" i="1" dirty="0"/>
          </a:p>
        </p:txBody>
      </p:sp>
      <p:sp>
        <p:nvSpPr>
          <p:cNvPr id="85" name="Arrow: Up 84">
            <a:extLst>
              <a:ext uri="{FF2B5EF4-FFF2-40B4-BE49-F238E27FC236}">
                <a16:creationId xmlns:a16="http://schemas.microsoft.com/office/drawing/2014/main" id="{517C6971-B21E-D610-B8DF-1D89AF28EAE9}"/>
              </a:ext>
            </a:extLst>
          </p:cNvPr>
          <p:cNvSpPr/>
          <p:nvPr/>
        </p:nvSpPr>
        <p:spPr>
          <a:xfrm rot="10800000">
            <a:off x="7787697" y="3193432"/>
            <a:ext cx="285750" cy="200897"/>
          </a:xfrm>
          <a:prstGeom prst="upArrow">
            <a:avLst/>
          </a:prstGeom>
          <a:solidFill>
            <a:schemeClr val="tx1"/>
          </a:solidFill>
          <a:ln>
            <a:solidFill>
              <a:srgbClr val="0000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dirty="0"/>
          </a:p>
        </p:txBody>
      </p:sp>
      <p:pic>
        <p:nvPicPr>
          <p:cNvPr id="88" name="Picture 87">
            <a:extLst>
              <a:ext uri="{FF2B5EF4-FFF2-40B4-BE49-F238E27FC236}">
                <a16:creationId xmlns:a16="http://schemas.microsoft.com/office/drawing/2014/main" id="{F4C05767-41C6-6A73-D72F-5CF5F1CF5A5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90863" y="3644141"/>
            <a:ext cx="2145667" cy="1266884"/>
          </a:xfrm>
          <a:prstGeom prst="rect">
            <a:avLst/>
          </a:prstGeom>
        </p:spPr>
      </p:pic>
      <p:pic>
        <p:nvPicPr>
          <p:cNvPr id="92" name="Picture 91">
            <a:extLst>
              <a:ext uri="{FF2B5EF4-FFF2-40B4-BE49-F238E27FC236}">
                <a16:creationId xmlns:a16="http://schemas.microsoft.com/office/drawing/2014/main" id="{2B0853FE-A8FC-7DFC-35CD-7251C8BAC1B8}"/>
              </a:ext>
            </a:extLst>
          </p:cNvPr>
          <p:cNvPicPr>
            <a:picLocks noChangeAspect="1"/>
          </p:cNvPicPr>
          <p:nvPr/>
        </p:nvPicPr>
        <p:blipFill>
          <a:blip r:embed="rId6"/>
          <a:stretch>
            <a:fillRect/>
          </a:stretch>
        </p:blipFill>
        <p:spPr>
          <a:xfrm>
            <a:off x="3392663" y="2062591"/>
            <a:ext cx="219475" cy="213759"/>
          </a:xfrm>
          <a:prstGeom prst="rect">
            <a:avLst/>
          </a:prstGeom>
        </p:spPr>
      </p:pic>
      <p:pic>
        <p:nvPicPr>
          <p:cNvPr id="93" name="Picture 92">
            <a:extLst>
              <a:ext uri="{FF2B5EF4-FFF2-40B4-BE49-F238E27FC236}">
                <a16:creationId xmlns:a16="http://schemas.microsoft.com/office/drawing/2014/main" id="{A0ECDC29-6E99-1ED1-1E27-51BA8E9CC0DE}"/>
              </a:ext>
            </a:extLst>
          </p:cNvPr>
          <p:cNvPicPr>
            <a:picLocks noChangeAspect="1"/>
          </p:cNvPicPr>
          <p:nvPr/>
        </p:nvPicPr>
        <p:blipFill>
          <a:blip r:embed="rId6"/>
          <a:stretch>
            <a:fillRect/>
          </a:stretch>
        </p:blipFill>
        <p:spPr>
          <a:xfrm>
            <a:off x="6237024" y="1723436"/>
            <a:ext cx="219475" cy="213759"/>
          </a:xfrm>
          <a:prstGeom prst="rect">
            <a:avLst/>
          </a:prstGeom>
        </p:spPr>
      </p:pic>
      <p:sp>
        <p:nvSpPr>
          <p:cNvPr id="96" name="TextBox 95">
            <a:extLst>
              <a:ext uri="{FF2B5EF4-FFF2-40B4-BE49-F238E27FC236}">
                <a16:creationId xmlns:a16="http://schemas.microsoft.com/office/drawing/2014/main" id="{2AE4C9A2-BBA6-551F-0EC7-95E53762EAF0}"/>
              </a:ext>
            </a:extLst>
          </p:cNvPr>
          <p:cNvSpPr txBox="1"/>
          <p:nvPr/>
        </p:nvSpPr>
        <p:spPr>
          <a:xfrm>
            <a:off x="5972175" y="974963"/>
            <a:ext cx="1506379" cy="794064"/>
          </a:xfrm>
          <a:prstGeom prst="rect">
            <a:avLst/>
          </a:prstGeom>
          <a:noFill/>
        </p:spPr>
        <p:txBody>
          <a:bodyPr wrap="square" rtlCol="0">
            <a:spAutoFit/>
          </a:bodyPr>
          <a:lstStyle/>
          <a:p>
            <a:pPr>
              <a:lnSpc>
                <a:spcPts val="1388"/>
              </a:lnSpc>
            </a:pPr>
            <a:r>
              <a:rPr lang="en-US" sz="1125" i="1" dirty="0" err="1">
                <a:solidFill>
                  <a:schemeClr val="accent3">
                    <a:lumMod val="50000"/>
                  </a:schemeClr>
                </a:solidFill>
              </a:rPr>
              <a:t>Sextupole</a:t>
            </a:r>
            <a:endParaRPr lang="en-US" sz="1125" i="1" dirty="0">
              <a:solidFill>
                <a:schemeClr val="accent3">
                  <a:lumMod val="50000"/>
                </a:schemeClr>
              </a:solidFill>
            </a:endParaRPr>
          </a:p>
          <a:p>
            <a:pPr>
              <a:lnSpc>
                <a:spcPts val="1388"/>
              </a:lnSpc>
            </a:pPr>
            <a:r>
              <a:rPr lang="en-GB" sz="975" i="1" dirty="0">
                <a:solidFill>
                  <a:schemeClr val="accent3">
                    <a:lumMod val="50000"/>
                  </a:schemeClr>
                </a:solidFill>
              </a:rPr>
              <a:t>Mass = 200kg</a:t>
            </a:r>
          </a:p>
          <a:p>
            <a:pPr>
              <a:lnSpc>
                <a:spcPts val="1388"/>
              </a:lnSpc>
            </a:pPr>
            <a:r>
              <a:rPr lang="en-GB" sz="975" i="1" dirty="0">
                <a:solidFill>
                  <a:schemeClr val="accent3">
                    <a:lumMod val="50000"/>
                  </a:schemeClr>
                </a:solidFill>
              </a:rPr>
              <a:t>Envelop = Ø300mm</a:t>
            </a:r>
          </a:p>
          <a:p>
            <a:pPr>
              <a:lnSpc>
                <a:spcPts val="1388"/>
              </a:lnSpc>
            </a:pPr>
            <a:r>
              <a:rPr lang="en-GB" sz="975" i="1" dirty="0">
                <a:solidFill>
                  <a:schemeClr val="accent3">
                    <a:lumMod val="50000"/>
                  </a:schemeClr>
                </a:solidFill>
              </a:rPr>
              <a:t>Length = 500mm</a:t>
            </a:r>
          </a:p>
        </p:txBody>
      </p:sp>
      <p:sp>
        <p:nvSpPr>
          <p:cNvPr id="12" name="Titel 1">
            <a:extLst>
              <a:ext uri="{FF2B5EF4-FFF2-40B4-BE49-F238E27FC236}">
                <a16:creationId xmlns:a16="http://schemas.microsoft.com/office/drawing/2014/main" id="{EA2CBB38-86CD-A280-996A-3615FC281EEA}"/>
              </a:ext>
            </a:extLst>
          </p:cNvPr>
          <p:cNvSpPr txBox="1">
            <a:spLocks/>
          </p:cNvSpPr>
          <p:nvPr/>
        </p:nvSpPr>
        <p:spPr>
          <a:xfrm>
            <a:off x="251521" y="483518"/>
            <a:ext cx="8783258" cy="55379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2800" dirty="0"/>
              <a:t>Update on stability studies: booster supports, method</a:t>
            </a:r>
          </a:p>
        </p:txBody>
      </p:sp>
      <p:sp>
        <p:nvSpPr>
          <p:cNvPr id="14" name="TextBox 10">
            <a:extLst>
              <a:ext uri="{FF2B5EF4-FFF2-40B4-BE49-F238E27FC236}">
                <a16:creationId xmlns:a16="http://schemas.microsoft.com/office/drawing/2014/main" id="{7DA82EDE-2622-B7F7-FA00-97926B8A536C}"/>
              </a:ext>
            </a:extLst>
          </p:cNvPr>
          <p:cNvSpPr txBox="1"/>
          <p:nvPr/>
        </p:nvSpPr>
        <p:spPr>
          <a:xfrm>
            <a:off x="3493015" y="4669862"/>
            <a:ext cx="2968362" cy="259815"/>
          </a:xfrm>
          <a:prstGeom prst="rect">
            <a:avLst/>
          </a:prstGeom>
          <a:noFill/>
        </p:spPr>
        <p:txBody>
          <a:bodyPr wrap="square" rtlCol="0">
            <a:spAutoFit/>
          </a:bodyPr>
          <a:lstStyle/>
          <a:p>
            <a:pPr algn="ctr">
              <a:lnSpc>
                <a:spcPts val="1388"/>
              </a:lnSpc>
            </a:pPr>
            <a:r>
              <a:rPr lang="en-US" sz="1125" i="1" dirty="0"/>
              <a:t>A. </a:t>
            </a:r>
            <a:r>
              <a:rPr lang="en-US" sz="1125" i="1" dirty="0" err="1"/>
              <a:t>Piccini</a:t>
            </a:r>
            <a:r>
              <a:rPr lang="en-US" sz="1125" i="1" dirty="0"/>
              <a:t> with L. </a:t>
            </a:r>
            <a:r>
              <a:rPr lang="en-US" sz="1125" i="1" dirty="0" err="1"/>
              <a:t>Baudin</a:t>
            </a:r>
            <a:r>
              <a:rPr lang="en-US" sz="1125" i="1" dirty="0"/>
              <a:t> &amp; M. </a:t>
            </a:r>
            <a:r>
              <a:rPr lang="en-US" sz="1125" i="1" dirty="0" err="1"/>
              <a:t>Guinchard</a:t>
            </a:r>
            <a:endParaRPr lang="en-GB" sz="1125" i="1" dirty="0"/>
          </a:p>
        </p:txBody>
      </p:sp>
      <p:sp>
        <p:nvSpPr>
          <p:cNvPr id="15" name="Foliennummernplatzhalter 1">
            <a:extLst>
              <a:ext uri="{FF2B5EF4-FFF2-40B4-BE49-F238E27FC236}">
                <a16:creationId xmlns:a16="http://schemas.microsoft.com/office/drawing/2014/main" id="{FA439C50-226A-BA33-B0D4-ABC7A00B774A}"/>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17</a:t>
            </a:fld>
            <a:endParaRPr lang="en-US" noProof="0" dirty="0"/>
          </a:p>
        </p:txBody>
      </p:sp>
      <p:sp>
        <p:nvSpPr>
          <p:cNvPr id="16" name="Textfeld 2">
            <a:extLst>
              <a:ext uri="{FF2B5EF4-FFF2-40B4-BE49-F238E27FC236}">
                <a16:creationId xmlns:a16="http://schemas.microsoft.com/office/drawing/2014/main" id="{7F75D05C-2CC7-D3E8-E797-E7A7ED2E6620}"/>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7" name="Textfeld 1">
            <a:extLst>
              <a:ext uri="{FF2B5EF4-FFF2-40B4-BE49-F238E27FC236}">
                <a16:creationId xmlns:a16="http://schemas.microsoft.com/office/drawing/2014/main" id="{90DD6F4B-7B96-5EB5-A737-B6C00C1AEBFF}"/>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369874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6" grpId="0"/>
      <p:bldP spid="83" grpId="0"/>
      <p:bldP spid="85" grpId="0" animBg="1"/>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2CC88FD4-0A1C-5C90-7D3A-B7384524AD32}"/>
              </a:ext>
            </a:extLst>
          </p:cNvPr>
          <p:cNvCxnSpPr/>
          <p:nvPr/>
        </p:nvCxnSpPr>
        <p:spPr>
          <a:xfrm>
            <a:off x="7536656" y="3501167"/>
            <a:ext cx="1228725"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6E1C2-19C6-A411-21D1-657ABB5AB0E0}"/>
              </a:ext>
            </a:extLst>
          </p:cNvPr>
          <p:cNvCxnSpPr/>
          <p:nvPr/>
        </p:nvCxnSpPr>
        <p:spPr>
          <a:xfrm>
            <a:off x="5086350" y="3233452"/>
            <a:ext cx="1228725"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F8C974B-0C9A-6BB5-B8E7-A5607AEDADD8}"/>
              </a:ext>
            </a:extLst>
          </p:cNvPr>
          <p:cNvCxnSpPr/>
          <p:nvPr/>
        </p:nvCxnSpPr>
        <p:spPr>
          <a:xfrm>
            <a:off x="6307931" y="3358292"/>
            <a:ext cx="1228725"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71D9984-570D-8B9E-6F53-049CA7086466}"/>
              </a:ext>
            </a:extLst>
          </p:cNvPr>
          <p:cNvCxnSpPr/>
          <p:nvPr/>
        </p:nvCxnSpPr>
        <p:spPr>
          <a:xfrm>
            <a:off x="7529513" y="1358011"/>
            <a:ext cx="1228725"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78E87F9-3AA8-009A-3CC4-F04FFF4035B2}"/>
              </a:ext>
            </a:extLst>
          </p:cNvPr>
          <p:cNvCxnSpPr/>
          <p:nvPr/>
        </p:nvCxnSpPr>
        <p:spPr>
          <a:xfrm>
            <a:off x="5079206" y="1090296"/>
            <a:ext cx="1228725"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2D679B6-C109-E782-F4F2-5210B86D202A}"/>
              </a:ext>
            </a:extLst>
          </p:cNvPr>
          <p:cNvCxnSpPr/>
          <p:nvPr/>
        </p:nvCxnSpPr>
        <p:spPr>
          <a:xfrm>
            <a:off x="6300788" y="1215136"/>
            <a:ext cx="1228725"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7CB122AA-D0EE-4970-5D95-4C64181D6A8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57564" y="859801"/>
            <a:ext cx="4332345" cy="2080440"/>
          </a:xfrm>
          <a:prstGeom prst="rect">
            <a:avLst/>
          </a:prstGeom>
        </p:spPr>
      </p:pic>
      <p:pic>
        <p:nvPicPr>
          <p:cNvPr id="20" name="Picture 19">
            <a:extLst>
              <a:ext uri="{FF2B5EF4-FFF2-40B4-BE49-F238E27FC236}">
                <a16:creationId xmlns:a16="http://schemas.microsoft.com/office/drawing/2014/main" id="{9AAAD957-AF1E-DAF4-7AAF-37C069A5D06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4475" y="3000375"/>
            <a:ext cx="4332345" cy="2080440"/>
          </a:xfrm>
          <a:prstGeom prst="rect">
            <a:avLst/>
          </a:prstGeom>
        </p:spPr>
      </p:pic>
      <p:pic>
        <p:nvPicPr>
          <p:cNvPr id="2" name="Picture 18">
            <a:extLst>
              <a:ext uri="{FF2B5EF4-FFF2-40B4-BE49-F238E27FC236}">
                <a16:creationId xmlns:a16="http://schemas.microsoft.com/office/drawing/2014/main" id="{8F6465B8-62A1-103B-491C-899BD4FF96EA}"/>
              </a:ext>
            </a:extLst>
          </p:cNvPr>
          <p:cNvPicPr>
            <a:picLocks noChangeAspect="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73704" y="3358292"/>
            <a:ext cx="2463864" cy="1491755"/>
          </a:xfrm>
          <a:prstGeom prst="rect">
            <a:avLst/>
          </a:prstGeom>
        </p:spPr>
      </p:pic>
      <p:cxnSp>
        <p:nvCxnSpPr>
          <p:cNvPr id="3" name="Straight Connector 20">
            <a:extLst>
              <a:ext uri="{FF2B5EF4-FFF2-40B4-BE49-F238E27FC236}">
                <a16:creationId xmlns:a16="http://schemas.microsoft.com/office/drawing/2014/main" id="{1EE03071-178F-B350-BA5E-A77F7BDE2FD5}"/>
              </a:ext>
            </a:extLst>
          </p:cNvPr>
          <p:cNvCxnSpPr>
            <a:cxnSpLocks/>
          </p:cNvCxnSpPr>
          <p:nvPr/>
        </p:nvCxnSpPr>
        <p:spPr>
          <a:xfrm>
            <a:off x="688004" y="3350297"/>
            <a:ext cx="3123778" cy="3076"/>
          </a:xfrm>
          <a:prstGeom prst="line">
            <a:avLst/>
          </a:prstGeom>
          <a:ln w="28575">
            <a:solidFill>
              <a:srgbClr val="686868"/>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Arrow Connector 22">
            <a:extLst>
              <a:ext uri="{FF2B5EF4-FFF2-40B4-BE49-F238E27FC236}">
                <a16:creationId xmlns:a16="http://schemas.microsoft.com/office/drawing/2014/main" id="{566742F1-BC84-986A-5DE5-14756215781C}"/>
              </a:ext>
            </a:extLst>
          </p:cNvPr>
          <p:cNvCxnSpPr>
            <a:cxnSpLocks/>
          </p:cNvCxnSpPr>
          <p:nvPr/>
        </p:nvCxnSpPr>
        <p:spPr>
          <a:xfrm>
            <a:off x="692669" y="3379286"/>
            <a:ext cx="0" cy="1384047"/>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 name="TextBox 26">
            <a:extLst>
              <a:ext uri="{FF2B5EF4-FFF2-40B4-BE49-F238E27FC236}">
                <a16:creationId xmlns:a16="http://schemas.microsoft.com/office/drawing/2014/main" id="{92D91E53-4316-83CC-F1E8-31DCDEFA8480}"/>
              </a:ext>
            </a:extLst>
          </p:cNvPr>
          <p:cNvSpPr txBox="1"/>
          <p:nvPr/>
        </p:nvSpPr>
        <p:spPr>
          <a:xfrm>
            <a:off x="680082" y="3093558"/>
            <a:ext cx="2546437" cy="259815"/>
          </a:xfrm>
          <a:prstGeom prst="rect">
            <a:avLst/>
          </a:prstGeom>
          <a:noFill/>
        </p:spPr>
        <p:txBody>
          <a:bodyPr wrap="square" rtlCol="0">
            <a:spAutoFit/>
          </a:bodyPr>
          <a:lstStyle/>
          <a:p>
            <a:pPr>
              <a:lnSpc>
                <a:spcPts val="1388"/>
              </a:lnSpc>
            </a:pPr>
            <a:r>
              <a:rPr lang="en-US" sz="1125" i="1" dirty="0"/>
              <a:t>Beamline of the booster = 1680mm</a:t>
            </a:r>
            <a:endParaRPr lang="en-GB" sz="1125" i="1" dirty="0"/>
          </a:p>
        </p:txBody>
      </p:sp>
      <p:sp>
        <p:nvSpPr>
          <p:cNvPr id="7" name="TextBox 31">
            <a:extLst>
              <a:ext uri="{FF2B5EF4-FFF2-40B4-BE49-F238E27FC236}">
                <a16:creationId xmlns:a16="http://schemas.microsoft.com/office/drawing/2014/main" id="{439D6EB4-0E76-39B2-349F-D54F8D805359}"/>
              </a:ext>
            </a:extLst>
          </p:cNvPr>
          <p:cNvSpPr txBox="1"/>
          <p:nvPr/>
        </p:nvSpPr>
        <p:spPr>
          <a:xfrm>
            <a:off x="875378" y="3702273"/>
            <a:ext cx="1241376" cy="439351"/>
          </a:xfrm>
          <a:prstGeom prst="rect">
            <a:avLst/>
          </a:prstGeom>
          <a:noFill/>
        </p:spPr>
        <p:txBody>
          <a:bodyPr wrap="square" rtlCol="0">
            <a:spAutoFit/>
          </a:bodyPr>
          <a:lstStyle/>
          <a:p>
            <a:pPr algn="ctr">
              <a:lnSpc>
                <a:spcPts val="1388"/>
              </a:lnSpc>
            </a:pPr>
            <a:r>
              <a:rPr lang="en-US" sz="1125" b="1" dirty="0">
                <a:solidFill>
                  <a:srgbClr val="00B0F0"/>
                </a:solidFill>
              </a:rPr>
              <a:t>SMALL – Shifted</a:t>
            </a:r>
            <a:endParaRPr lang="en-GB" sz="1125" b="1" dirty="0">
              <a:solidFill>
                <a:srgbClr val="00B0F0"/>
              </a:solidFill>
            </a:endParaRPr>
          </a:p>
        </p:txBody>
      </p:sp>
      <p:cxnSp>
        <p:nvCxnSpPr>
          <p:cNvPr id="8" name="Straight Arrow Connector 39">
            <a:extLst>
              <a:ext uri="{FF2B5EF4-FFF2-40B4-BE49-F238E27FC236}">
                <a16:creationId xmlns:a16="http://schemas.microsoft.com/office/drawing/2014/main" id="{C2F86E6A-BCE4-7E30-EF2F-7F4D76224926}"/>
              </a:ext>
            </a:extLst>
          </p:cNvPr>
          <p:cNvCxnSpPr>
            <a:cxnSpLocks/>
          </p:cNvCxnSpPr>
          <p:nvPr/>
        </p:nvCxnSpPr>
        <p:spPr>
          <a:xfrm>
            <a:off x="830879" y="3590273"/>
            <a:ext cx="0" cy="1173060"/>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 name="TextBox 41">
            <a:extLst>
              <a:ext uri="{FF2B5EF4-FFF2-40B4-BE49-F238E27FC236}">
                <a16:creationId xmlns:a16="http://schemas.microsoft.com/office/drawing/2014/main" id="{8D422C1B-7D93-A0EF-94C4-3A3BE2ED22F9}"/>
              </a:ext>
            </a:extLst>
          </p:cNvPr>
          <p:cNvSpPr txBox="1"/>
          <p:nvPr/>
        </p:nvSpPr>
        <p:spPr>
          <a:xfrm>
            <a:off x="883780" y="4208866"/>
            <a:ext cx="698979" cy="439351"/>
          </a:xfrm>
          <a:prstGeom prst="rect">
            <a:avLst/>
          </a:prstGeom>
          <a:noFill/>
        </p:spPr>
        <p:txBody>
          <a:bodyPr wrap="square" rtlCol="0">
            <a:spAutoFit/>
          </a:bodyPr>
          <a:lstStyle/>
          <a:p>
            <a:pPr>
              <a:lnSpc>
                <a:spcPts val="1388"/>
              </a:lnSpc>
            </a:pPr>
            <a:r>
              <a:rPr lang="en-US" sz="1125" i="1" dirty="0">
                <a:latin typeface="Calibri" panose="020F0502020204030204" pitchFamily="34" charset="0"/>
                <a:cs typeface="Calibri" panose="020F0502020204030204" pitchFamily="34" charset="0"/>
              </a:rPr>
              <a:t>≈1400</a:t>
            </a:r>
            <a:r>
              <a:rPr lang="en-US" sz="1125" i="1" dirty="0"/>
              <a:t>mm</a:t>
            </a:r>
            <a:endParaRPr lang="en-GB" sz="1125" i="1" dirty="0"/>
          </a:p>
        </p:txBody>
      </p:sp>
      <p:sp>
        <p:nvSpPr>
          <p:cNvPr id="17" name="Rectangle 49">
            <a:extLst>
              <a:ext uri="{FF2B5EF4-FFF2-40B4-BE49-F238E27FC236}">
                <a16:creationId xmlns:a16="http://schemas.microsoft.com/office/drawing/2014/main" id="{57EC6ECD-863E-F793-FB25-2C8D905CDF3A}"/>
              </a:ext>
            </a:extLst>
          </p:cNvPr>
          <p:cNvSpPr/>
          <p:nvPr/>
        </p:nvSpPr>
        <p:spPr>
          <a:xfrm>
            <a:off x="2576830" y="4109695"/>
            <a:ext cx="342899" cy="645234"/>
          </a:xfrm>
          <a:prstGeom prst="rect">
            <a:avLst/>
          </a:prstGeom>
          <a:solidFill>
            <a:srgbClr val="686868"/>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cxnSp>
        <p:nvCxnSpPr>
          <p:cNvPr id="19" name="Straight Arrow Connector 60">
            <a:extLst>
              <a:ext uri="{FF2B5EF4-FFF2-40B4-BE49-F238E27FC236}">
                <a16:creationId xmlns:a16="http://schemas.microsoft.com/office/drawing/2014/main" id="{CD8AACBB-1B19-C014-5414-D524C85511F4}"/>
              </a:ext>
            </a:extLst>
          </p:cNvPr>
          <p:cNvCxnSpPr>
            <a:cxnSpLocks/>
          </p:cNvCxnSpPr>
          <p:nvPr/>
        </p:nvCxnSpPr>
        <p:spPr>
          <a:xfrm>
            <a:off x="3023999" y="4246069"/>
            <a:ext cx="0" cy="531966"/>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1" name="TextBox 61">
            <a:extLst>
              <a:ext uri="{FF2B5EF4-FFF2-40B4-BE49-F238E27FC236}">
                <a16:creationId xmlns:a16="http://schemas.microsoft.com/office/drawing/2014/main" id="{6E1F3037-4F6C-DC57-318C-B7657813088B}"/>
              </a:ext>
            </a:extLst>
          </p:cNvPr>
          <p:cNvSpPr txBox="1"/>
          <p:nvPr/>
        </p:nvSpPr>
        <p:spPr>
          <a:xfrm>
            <a:off x="3069553" y="4311176"/>
            <a:ext cx="1082697" cy="622991"/>
          </a:xfrm>
          <a:prstGeom prst="rect">
            <a:avLst/>
          </a:prstGeom>
          <a:noFill/>
        </p:spPr>
        <p:txBody>
          <a:bodyPr wrap="square" rtlCol="0">
            <a:spAutoFit/>
          </a:bodyPr>
          <a:lstStyle/>
          <a:p>
            <a:pPr>
              <a:lnSpc>
                <a:spcPts val="1388"/>
              </a:lnSpc>
            </a:pPr>
            <a:r>
              <a:rPr lang="en-US" sz="1125" i="1" dirty="0">
                <a:latin typeface="Calibri" panose="020F0502020204030204" pitchFamily="34" charset="0"/>
                <a:cs typeface="Calibri" panose="020F0502020204030204" pitchFamily="34" charset="0"/>
              </a:rPr>
              <a:t>Beamline of the collider 650</a:t>
            </a:r>
            <a:r>
              <a:rPr lang="en-US" sz="1125" i="1" dirty="0"/>
              <a:t>mm</a:t>
            </a:r>
            <a:endParaRPr lang="en-GB" sz="1125" i="1" dirty="0"/>
          </a:p>
        </p:txBody>
      </p:sp>
      <p:pic>
        <p:nvPicPr>
          <p:cNvPr id="25" name="Picture 15">
            <a:extLst>
              <a:ext uri="{FF2B5EF4-FFF2-40B4-BE49-F238E27FC236}">
                <a16:creationId xmlns:a16="http://schemas.microsoft.com/office/drawing/2014/main" id="{E87D4146-8BFB-6D81-703D-654545634737}"/>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94152" y="1199336"/>
            <a:ext cx="2428875" cy="1793081"/>
          </a:xfrm>
          <a:prstGeom prst="rect">
            <a:avLst/>
          </a:prstGeom>
        </p:spPr>
      </p:pic>
      <p:cxnSp>
        <p:nvCxnSpPr>
          <p:cNvPr id="26" name="Straight Connector 19">
            <a:extLst>
              <a:ext uri="{FF2B5EF4-FFF2-40B4-BE49-F238E27FC236}">
                <a16:creationId xmlns:a16="http://schemas.microsoft.com/office/drawing/2014/main" id="{58E8FF42-EDDD-6F99-0F47-DA4562DCC2C7}"/>
              </a:ext>
            </a:extLst>
          </p:cNvPr>
          <p:cNvCxnSpPr>
            <a:cxnSpLocks/>
          </p:cNvCxnSpPr>
          <p:nvPr/>
        </p:nvCxnSpPr>
        <p:spPr>
          <a:xfrm>
            <a:off x="779877" y="1199336"/>
            <a:ext cx="2890664" cy="0"/>
          </a:xfrm>
          <a:prstGeom prst="line">
            <a:avLst/>
          </a:prstGeom>
          <a:ln w="28575">
            <a:solidFill>
              <a:srgbClr val="686868"/>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Arrow Connector 21">
            <a:extLst>
              <a:ext uri="{FF2B5EF4-FFF2-40B4-BE49-F238E27FC236}">
                <a16:creationId xmlns:a16="http://schemas.microsoft.com/office/drawing/2014/main" id="{23D0D35A-34E1-8E7B-43C7-31CA80258C27}"/>
              </a:ext>
            </a:extLst>
          </p:cNvPr>
          <p:cNvCxnSpPr>
            <a:cxnSpLocks/>
          </p:cNvCxnSpPr>
          <p:nvPr/>
        </p:nvCxnSpPr>
        <p:spPr>
          <a:xfrm flipH="1">
            <a:off x="765477" y="1199336"/>
            <a:ext cx="14400" cy="1725954"/>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8" name="TextBox 23">
            <a:extLst>
              <a:ext uri="{FF2B5EF4-FFF2-40B4-BE49-F238E27FC236}">
                <a16:creationId xmlns:a16="http://schemas.microsoft.com/office/drawing/2014/main" id="{25D684E1-E097-2F33-A475-BE0102D6C13D}"/>
              </a:ext>
            </a:extLst>
          </p:cNvPr>
          <p:cNvSpPr txBox="1"/>
          <p:nvPr/>
        </p:nvSpPr>
        <p:spPr>
          <a:xfrm>
            <a:off x="740289" y="915566"/>
            <a:ext cx="2504416" cy="259815"/>
          </a:xfrm>
          <a:prstGeom prst="rect">
            <a:avLst/>
          </a:prstGeom>
          <a:noFill/>
        </p:spPr>
        <p:txBody>
          <a:bodyPr wrap="square" rtlCol="0">
            <a:spAutoFit/>
          </a:bodyPr>
          <a:lstStyle/>
          <a:p>
            <a:pPr>
              <a:lnSpc>
                <a:spcPts val="1388"/>
              </a:lnSpc>
            </a:pPr>
            <a:r>
              <a:rPr lang="en-US" sz="1125" i="1" dirty="0"/>
              <a:t>Beamline of the booster = 2060mm</a:t>
            </a:r>
            <a:endParaRPr lang="en-GB" sz="1125" i="1" dirty="0"/>
          </a:p>
        </p:txBody>
      </p:sp>
      <p:sp>
        <p:nvSpPr>
          <p:cNvPr id="29" name="TextBox 30">
            <a:extLst>
              <a:ext uri="{FF2B5EF4-FFF2-40B4-BE49-F238E27FC236}">
                <a16:creationId xmlns:a16="http://schemas.microsoft.com/office/drawing/2014/main" id="{709501C8-B29B-5B9C-61A4-E5CF5DC7AEB3}"/>
              </a:ext>
            </a:extLst>
          </p:cNvPr>
          <p:cNvSpPr txBox="1"/>
          <p:nvPr/>
        </p:nvSpPr>
        <p:spPr>
          <a:xfrm>
            <a:off x="995826" y="1501160"/>
            <a:ext cx="1241376" cy="259815"/>
          </a:xfrm>
          <a:prstGeom prst="rect">
            <a:avLst/>
          </a:prstGeom>
          <a:noFill/>
        </p:spPr>
        <p:txBody>
          <a:bodyPr wrap="square" rtlCol="0">
            <a:spAutoFit/>
          </a:bodyPr>
          <a:lstStyle/>
          <a:p>
            <a:pPr algn="ctr">
              <a:lnSpc>
                <a:spcPts val="1388"/>
              </a:lnSpc>
            </a:pPr>
            <a:r>
              <a:rPr lang="en-US" sz="1125" b="1" dirty="0">
                <a:solidFill>
                  <a:srgbClr val="0070C0"/>
                </a:solidFill>
              </a:rPr>
              <a:t>BIG – Shifted</a:t>
            </a:r>
            <a:endParaRPr lang="en-GB" sz="1125" b="1" dirty="0">
              <a:solidFill>
                <a:srgbClr val="0070C0"/>
              </a:solidFill>
            </a:endParaRPr>
          </a:p>
        </p:txBody>
      </p:sp>
      <p:sp>
        <p:nvSpPr>
          <p:cNvPr id="30" name="Rectangle 38">
            <a:extLst>
              <a:ext uri="{FF2B5EF4-FFF2-40B4-BE49-F238E27FC236}">
                <a16:creationId xmlns:a16="http://schemas.microsoft.com/office/drawing/2014/main" id="{E127072D-E63A-7851-9D1B-C5C98FBA239C}"/>
              </a:ext>
            </a:extLst>
          </p:cNvPr>
          <p:cNvSpPr/>
          <p:nvPr/>
        </p:nvSpPr>
        <p:spPr>
          <a:xfrm>
            <a:off x="2671189" y="1901664"/>
            <a:ext cx="342899" cy="1030221"/>
          </a:xfrm>
          <a:prstGeom prst="rect">
            <a:avLst/>
          </a:prstGeom>
          <a:solidFill>
            <a:srgbClr val="686868"/>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cxnSp>
        <p:nvCxnSpPr>
          <p:cNvPr id="31" name="Straight Arrow Connector 45">
            <a:extLst>
              <a:ext uri="{FF2B5EF4-FFF2-40B4-BE49-F238E27FC236}">
                <a16:creationId xmlns:a16="http://schemas.microsoft.com/office/drawing/2014/main" id="{1F11A8AB-D91C-06C6-9B85-4076EC7B6894}"/>
              </a:ext>
            </a:extLst>
          </p:cNvPr>
          <p:cNvCxnSpPr>
            <a:cxnSpLocks/>
          </p:cNvCxnSpPr>
          <p:nvPr/>
        </p:nvCxnSpPr>
        <p:spPr>
          <a:xfrm>
            <a:off x="967664" y="1421356"/>
            <a:ext cx="0" cy="1510529"/>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2" name="TextBox 46">
            <a:extLst>
              <a:ext uri="{FF2B5EF4-FFF2-40B4-BE49-F238E27FC236}">
                <a16:creationId xmlns:a16="http://schemas.microsoft.com/office/drawing/2014/main" id="{ABF3C7B3-0770-90B1-31EE-7FD699F5FFDC}"/>
              </a:ext>
            </a:extLst>
          </p:cNvPr>
          <p:cNvSpPr txBox="1"/>
          <p:nvPr/>
        </p:nvSpPr>
        <p:spPr>
          <a:xfrm>
            <a:off x="1020565" y="2039949"/>
            <a:ext cx="698979" cy="439351"/>
          </a:xfrm>
          <a:prstGeom prst="rect">
            <a:avLst/>
          </a:prstGeom>
          <a:noFill/>
        </p:spPr>
        <p:txBody>
          <a:bodyPr wrap="square" rtlCol="0">
            <a:spAutoFit/>
          </a:bodyPr>
          <a:lstStyle/>
          <a:p>
            <a:pPr>
              <a:lnSpc>
                <a:spcPts val="1388"/>
              </a:lnSpc>
            </a:pPr>
            <a:r>
              <a:rPr lang="en-US" sz="1125" i="1" dirty="0">
                <a:latin typeface="Calibri" panose="020F0502020204030204" pitchFamily="34" charset="0"/>
                <a:cs typeface="Calibri" panose="020F0502020204030204" pitchFamily="34" charset="0"/>
              </a:rPr>
              <a:t>≈1800</a:t>
            </a:r>
            <a:r>
              <a:rPr lang="en-US" sz="1125" i="1" dirty="0"/>
              <a:t>mm</a:t>
            </a:r>
            <a:endParaRPr lang="en-GB" sz="1125" i="1" dirty="0"/>
          </a:p>
        </p:txBody>
      </p:sp>
      <p:cxnSp>
        <p:nvCxnSpPr>
          <p:cNvPr id="33" name="Straight Arrow Connector 56">
            <a:extLst>
              <a:ext uri="{FF2B5EF4-FFF2-40B4-BE49-F238E27FC236}">
                <a16:creationId xmlns:a16="http://schemas.microsoft.com/office/drawing/2014/main" id="{811DD08C-3FA6-3EF1-C28E-754E137F0C41}"/>
              </a:ext>
            </a:extLst>
          </p:cNvPr>
          <p:cNvCxnSpPr>
            <a:cxnSpLocks/>
          </p:cNvCxnSpPr>
          <p:nvPr/>
        </p:nvCxnSpPr>
        <p:spPr>
          <a:xfrm>
            <a:off x="3099339" y="2101038"/>
            <a:ext cx="0" cy="830847"/>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6" name="Titel 1">
            <a:extLst>
              <a:ext uri="{FF2B5EF4-FFF2-40B4-BE49-F238E27FC236}">
                <a16:creationId xmlns:a16="http://schemas.microsoft.com/office/drawing/2014/main" id="{0A01A152-1048-9D19-7D5E-D3C06B9697EE}"/>
              </a:ext>
            </a:extLst>
          </p:cNvPr>
          <p:cNvSpPr txBox="1">
            <a:spLocks/>
          </p:cNvSpPr>
          <p:nvPr/>
        </p:nvSpPr>
        <p:spPr>
          <a:xfrm>
            <a:off x="251521" y="411510"/>
            <a:ext cx="8783258" cy="55379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2800" dirty="0"/>
              <a:t>Update on stability studies: booster supports, results</a:t>
            </a:r>
          </a:p>
        </p:txBody>
      </p:sp>
      <p:sp>
        <p:nvSpPr>
          <p:cNvPr id="37" name="Foliennummernplatzhalter 1">
            <a:extLst>
              <a:ext uri="{FF2B5EF4-FFF2-40B4-BE49-F238E27FC236}">
                <a16:creationId xmlns:a16="http://schemas.microsoft.com/office/drawing/2014/main" id="{0326FDC5-EF95-6F04-6DDA-64571DE590EA}"/>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18</a:t>
            </a:fld>
            <a:endParaRPr lang="en-US" noProof="0" dirty="0"/>
          </a:p>
        </p:txBody>
      </p:sp>
      <p:sp>
        <p:nvSpPr>
          <p:cNvPr id="38" name="Textfeld 2">
            <a:extLst>
              <a:ext uri="{FF2B5EF4-FFF2-40B4-BE49-F238E27FC236}">
                <a16:creationId xmlns:a16="http://schemas.microsoft.com/office/drawing/2014/main" id="{3EA415D8-ED44-474D-7FE7-A5529879B1DF}"/>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9" name="Textfeld 1">
            <a:extLst>
              <a:ext uri="{FF2B5EF4-FFF2-40B4-BE49-F238E27FC236}">
                <a16:creationId xmlns:a16="http://schemas.microsoft.com/office/drawing/2014/main" id="{2A8410CB-415F-AB5A-43D6-452A0E4006E8}"/>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3126768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483518"/>
            <a:ext cx="8449680" cy="553790"/>
          </a:xfrm>
        </p:spPr>
        <p:txBody>
          <a:bodyPr/>
          <a:lstStyle/>
          <a:p>
            <a:r>
              <a:rPr lang="en-US" sz="2400" dirty="0"/>
              <a:t>Update on stability studies: (intermediate) conclusions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19</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7" name="CasellaDiTesto 16">
            <a:extLst>
              <a:ext uri="{FF2B5EF4-FFF2-40B4-BE49-F238E27FC236}">
                <a16:creationId xmlns:a16="http://schemas.microsoft.com/office/drawing/2014/main" id="{D1ADD9DF-D08F-87EB-2841-719876E54C68}"/>
              </a:ext>
            </a:extLst>
          </p:cNvPr>
          <p:cNvSpPr txBox="1"/>
          <p:nvPr/>
        </p:nvSpPr>
        <p:spPr>
          <a:xfrm>
            <a:off x="251520" y="987574"/>
            <a:ext cx="8640960" cy="1368152"/>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b="0" dirty="0"/>
              <a:t>First time </a:t>
            </a:r>
            <a:r>
              <a:rPr lang="it-IT" b="0" dirty="0" err="1"/>
              <a:t>performing</a:t>
            </a:r>
            <a:r>
              <a:rPr lang="it-IT" b="0" dirty="0"/>
              <a:t> </a:t>
            </a:r>
            <a:r>
              <a:rPr lang="it-IT" dirty="0" err="1"/>
              <a:t>vibration</a:t>
            </a:r>
            <a:r>
              <a:rPr lang="it-IT" dirty="0"/>
              <a:t> </a:t>
            </a:r>
            <a:r>
              <a:rPr lang="it-IT" dirty="0" err="1"/>
              <a:t>simulations</a:t>
            </a:r>
            <a:r>
              <a:rPr lang="it-IT" dirty="0"/>
              <a:t> </a:t>
            </a:r>
            <a:r>
              <a:rPr lang="it-IT" b="0" dirty="0"/>
              <a:t>on the </a:t>
            </a:r>
            <a:r>
              <a:rPr lang="it-IT" b="0" dirty="0" err="1"/>
              <a:t>current</a:t>
            </a:r>
            <a:r>
              <a:rPr lang="it-IT" b="0" dirty="0"/>
              <a:t> </a:t>
            </a:r>
            <a:r>
              <a:rPr lang="it-IT" b="0" dirty="0" err="1"/>
              <a:t>supporting</a:t>
            </a:r>
            <a:r>
              <a:rPr lang="it-IT" b="0" dirty="0"/>
              <a:t> system for booster and collider SSS in the </a:t>
            </a:r>
            <a:r>
              <a:rPr lang="it-IT" b="0" dirty="0" err="1"/>
              <a:t>arcs</a:t>
            </a:r>
            <a:r>
              <a:rPr lang="it-IT" b="0" dirty="0"/>
              <a:t> → </a:t>
            </a:r>
            <a:r>
              <a:rPr lang="it-IT" dirty="0" err="1"/>
              <a:t>results</a:t>
            </a:r>
            <a:r>
              <a:rPr lang="it-IT" dirty="0"/>
              <a:t> look </a:t>
            </a:r>
            <a:r>
              <a:rPr lang="it-IT" dirty="0" err="1"/>
              <a:t>promising</a:t>
            </a:r>
            <a:r>
              <a:rPr lang="it-IT" dirty="0"/>
              <a:t> </a:t>
            </a:r>
            <a:r>
              <a:rPr lang="it-IT" b="0" dirty="0"/>
              <a:t>(</a:t>
            </a:r>
            <a:r>
              <a:rPr lang="it-IT" b="0" dirty="0" err="1"/>
              <a:t>order</a:t>
            </a:r>
            <a:r>
              <a:rPr lang="it-IT" b="0" dirty="0"/>
              <a:t> of </a:t>
            </a:r>
            <a:r>
              <a:rPr lang="it-IT" b="0" dirty="0" err="1"/>
              <a:t>magnitude</a:t>
            </a:r>
            <a:r>
              <a:rPr lang="it-IT" b="0" dirty="0"/>
              <a:t>)</a:t>
            </a:r>
            <a:r>
              <a:rPr lang="it-IT" dirty="0"/>
              <a:t>, </a:t>
            </a:r>
            <a:r>
              <a:rPr lang="it-IT" dirty="0" err="1"/>
              <a:t>however</a:t>
            </a:r>
            <a:r>
              <a:rPr lang="it-IT" dirty="0"/>
              <a:t>…</a:t>
            </a:r>
          </a:p>
          <a:p>
            <a:pPr>
              <a:lnSpc>
                <a:spcPct val="110000"/>
              </a:lnSpc>
            </a:pPr>
            <a:r>
              <a:rPr lang="it-IT" dirty="0"/>
              <a:t>…</a:t>
            </a:r>
            <a:r>
              <a:rPr lang="it-IT" dirty="0" err="1"/>
              <a:t>flexibility</a:t>
            </a:r>
            <a:r>
              <a:rPr lang="it-IT" dirty="0"/>
              <a:t> / transfer </a:t>
            </a:r>
            <a:r>
              <a:rPr lang="it-IT" dirty="0" err="1"/>
              <a:t>function</a:t>
            </a:r>
            <a:r>
              <a:rPr lang="it-IT" dirty="0"/>
              <a:t> of </a:t>
            </a:r>
            <a:r>
              <a:rPr lang="it-IT" dirty="0" err="1"/>
              <a:t>several</a:t>
            </a:r>
            <a:r>
              <a:rPr lang="it-IT" dirty="0"/>
              <a:t> links of the chain to be </a:t>
            </a:r>
            <a:r>
              <a:rPr lang="it-IT" dirty="0" err="1"/>
              <a:t>added</a:t>
            </a:r>
            <a:r>
              <a:rPr lang="it-IT" dirty="0"/>
              <a:t> </a:t>
            </a:r>
            <a:r>
              <a:rPr lang="it-IT" b="0" dirty="0"/>
              <a:t>(</a:t>
            </a:r>
            <a:r>
              <a:rPr lang="it-IT" b="0" dirty="0" err="1"/>
              <a:t>will</a:t>
            </a:r>
            <a:r>
              <a:rPr lang="it-IT" b="0" dirty="0"/>
              <a:t> </a:t>
            </a:r>
            <a:r>
              <a:rPr lang="it-IT" b="0" dirty="0" err="1"/>
              <a:t>worsen</a:t>
            </a:r>
            <a:r>
              <a:rPr lang="it-IT" b="0" dirty="0"/>
              <a:t> the </a:t>
            </a:r>
            <a:r>
              <a:rPr lang="it-IT" b="0" dirty="0" err="1"/>
              <a:t>stability</a:t>
            </a:r>
            <a:r>
              <a:rPr lang="it-IT" b="0" dirty="0"/>
              <a:t> </a:t>
            </a:r>
            <a:r>
              <a:rPr lang="it-IT" b="0" dirty="0" err="1"/>
              <a:t>results</a:t>
            </a:r>
            <a:r>
              <a:rPr lang="it-IT" b="0" dirty="0"/>
              <a:t>):</a:t>
            </a:r>
          </a:p>
        </p:txBody>
      </p:sp>
      <p:sp>
        <p:nvSpPr>
          <p:cNvPr id="4" name="TextBox 11">
            <a:extLst>
              <a:ext uri="{FF2B5EF4-FFF2-40B4-BE49-F238E27FC236}">
                <a16:creationId xmlns:a16="http://schemas.microsoft.com/office/drawing/2014/main" id="{6E8FF477-B76E-AFD3-B9FA-7032DFE6BA4A}"/>
              </a:ext>
            </a:extLst>
          </p:cNvPr>
          <p:cNvSpPr txBox="1"/>
          <p:nvPr/>
        </p:nvSpPr>
        <p:spPr>
          <a:xfrm>
            <a:off x="165183" y="3036203"/>
            <a:ext cx="1022441" cy="307777"/>
          </a:xfrm>
          <a:prstGeom prst="rect">
            <a:avLst/>
          </a:prstGeom>
          <a:solidFill>
            <a:srgbClr val="FFFF00"/>
          </a:solidFill>
          <a:ln>
            <a:solidFill>
              <a:schemeClr val="accent1"/>
            </a:solidFill>
          </a:ln>
        </p:spPr>
        <p:txBody>
          <a:bodyPr wrap="square" rtlCol="0">
            <a:spAutoFit/>
          </a:bodyPr>
          <a:lstStyle/>
          <a:p>
            <a:pPr algn="ctr"/>
            <a:r>
              <a:rPr lang="en-US" sz="1400" dirty="0"/>
              <a:t>1. Ground</a:t>
            </a:r>
            <a:endParaRPr lang="en-GB" sz="1400" dirty="0"/>
          </a:p>
        </p:txBody>
      </p:sp>
      <p:sp>
        <p:nvSpPr>
          <p:cNvPr id="7" name="Freccia a destra 6">
            <a:extLst>
              <a:ext uri="{FF2B5EF4-FFF2-40B4-BE49-F238E27FC236}">
                <a16:creationId xmlns:a16="http://schemas.microsoft.com/office/drawing/2014/main" id="{33164612-9CE4-B146-6632-FBCE66BBC426}"/>
              </a:ext>
            </a:extLst>
          </p:cNvPr>
          <p:cNvSpPr/>
          <p:nvPr/>
        </p:nvSpPr>
        <p:spPr>
          <a:xfrm>
            <a:off x="1259632" y="3128929"/>
            <a:ext cx="360040" cy="12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TextBox 11">
            <a:extLst>
              <a:ext uri="{FF2B5EF4-FFF2-40B4-BE49-F238E27FC236}">
                <a16:creationId xmlns:a16="http://schemas.microsoft.com/office/drawing/2014/main" id="{8B53239A-6D48-7A5A-5191-287800B23175}"/>
              </a:ext>
            </a:extLst>
          </p:cNvPr>
          <p:cNvSpPr txBox="1"/>
          <p:nvPr/>
        </p:nvSpPr>
        <p:spPr>
          <a:xfrm>
            <a:off x="1691680" y="3036203"/>
            <a:ext cx="850595" cy="307777"/>
          </a:xfrm>
          <a:prstGeom prst="rect">
            <a:avLst/>
          </a:prstGeom>
          <a:solidFill>
            <a:srgbClr val="FFFF00"/>
          </a:solidFill>
          <a:ln>
            <a:solidFill>
              <a:schemeClr val="accent1"/>
            </a:solidFill>
          </a:ln>
        </p:spPr>
        <p:txBody>
          <a:bodyPr wrap="square" rtlCol="0">
            <a:spAutoFit/>
          </a:bodyPr>
          <a:lstStyle/>
          <a:p>
            <a:pPr algn="ctr"/>
            <a:r>
              <a:rPr lang="en-US" sz="1400" dirty="0"/>
              <a:t>2. Jacks</a:t>
            </a:r>
            <a:endParaRPr lang="en-GB" sz="1400" dirty="0"/>
          </a:p>
        </p:txBody>
      </p:sp>
      <p:sp>
        <p:nvSpPr>
          <p:cNvPr id="10" name="Freccia a destra 9">
            <a:extLst>
              <a:ext uri="{FF2B5EF4-FFF2-40B4-BE49-F238E27FC236}">
                <a16:creationId xmlns:a16="http://schemas.microsoft.com/office/drawing/2014/main" id="{EA3E5136-7CC6-D544-86B9-9C496CD65E9F}"/>
              </a:ext>
            </a:extLst>
          </p:cNvPr>
          <p:cNvSpPr/>
          <p:nvPr/>
        </p:nvSpPr>
        <p:spPr>
          <a:xfrm>
            <a:off x="2627784" y="3128929"/>
            <a:ext cx="360040" cy="12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TextBox 11">
            <a:extLst>
              <a:ext uri="{FF2B5EF4-FFF2-40B4-BE49-F238E27FC236}">
                <a16:creationId xmlns:a16="http://schemas.microsoft.com/office/drawing/2014/main" id="{C152437A-CD80-CCDF-54B2-3663BB7787DC}"/>
              </a:ext>
            </a:extLst>
          </p:cNvPr>
          <p:cNvSpPr txBox="1"/>
          <p:nvPr/>
        </p:nvSpPr>
        <p:spPr>
          <a:xfrm>
            <a:off x="3046331" y="3036203"/>
            <a:ext cx="882057" cy="307777"/>
          </a:xfrm>
          <a:prstGeom prst="rect">
            <a:avLst/>
          </a:prstGeom>
          <a:solidFill>
            <a:srgbClr val="FFFF00"/>
          </a:solidFill>
          <a:ln>
            <a:solidFill>
              <a:schemeClr val="accent1"/>
            </a:solidFill>
          </a:ln>
        </p:spPr>
        <p:txBody>
          <a:bodyPr wrap="square" rtlCol="0">
            <a:spAutoFit/>
          </a:bodyPr>
          <a:lstStyle/>
          <a:p>
            <a:pPr algn="ctr"/>
            <a:r>
              <a:rPr lang="en-US" sz="1400" dirty="0"/>
              <a:t>3. Girder</a:t>
            </a:r>
            <a:endParaRPr lang="en-GB" sz="1400" dirty="0"/>
          </a:p>
        </p:txBody>
      </p:sp>
      <p:sp>
        <p:nvSpPr>
          <p:cNvPr id="12" name="Freccia a destra 11">
            <a:extLst>
              <a:ext uri="{FF2B5EF4-FFF2-40B4-BE49-F238E27FC236}">
                <a16:creationId xmlns:a16="http://schemas.microsoft.com/office/drawing/2014/main" id="{5A65B329-49E4-9B92-EAD7-9A55033EF0F5}"/>
              </a:ext>
            </a:extLst>
          </p:cNvPr>
          <p:cNvSpPr/>
          <p:nvPr/>
        </p:nvSpPr>
        <p:spPr>
          <a:xfrm>
            <a:off x="3982435" y="3128929"/>
            <a:ext cx="360040" cy="12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TextBox 11">
            <a:extLst>
              <a:ext uri="{FF2B5EF4-FFF2-40B4-BE49-F238E27FC236}">
                <a16:creationId xmlns:a16="http://schemas.microsoft.com/office/drawing/2014/main" id="{070A444A-E242-7B82-4972-101F4D9A5C93}"/>
              </a:ext>
            </a:extLst>
          </p:cNvPr>
          <p:cNvSpPr txBox="1"/>
          <p:nvPr/>
        </p:nvSpPr>
        <p:spPr>
          <a:xfrm>
            <a:off x="4427984" y="2980745"/>
            <a:ext cx="1296144" cy="415498"/>
          </a:xfrm>
          <a:prstGeom prst="rect">
            <a:avLst/>
          </a:prstGeom>
          <a:solidFill>
            <a:srgbClr val="FF0000">
              <a:alpha val="56000"/>
            </a:srgbClr>
          </a:solidFill>
          <a:ln>
            <a:solidFill>
              <a:schemeClr val="accent1"/>
            </a:solidFill>
          </a:ln>
        </p:spPr>
        <p:txBody>
          <a:bodyPr wrap="square" rtlCol="0">
            <a:spAutoFit/>
          </a:bodyPr>
          <a:lstStyle/>
          <a:p>
            <a:pPr algn="ctr"/>
            <a:r>
              <a:rPr lang="en-US" sz="1050" dirty="0"/>
              <a:t>4. Individual adjustment system</a:t>
            </a:r>
            <a:endParaRPr lang="en-GB" sz="1050" dirty="0"/>
          </a:p>
        </p:txBody>
      </p:sp>
      <p:sp>
        <p:nvSpPr>
          <p:cNvPr id="15" name="Freccia a destra 14">
            <a:extLst>
              <a:ext uri="{FF2B5EF4-FFF2-40B4-BE49-F238E27FC236}">
                <a16:creationId xmlns:a16="http://schemas.microsoft.com/office/drawing/2014/main" id="{187F5826-6F3B-D83F-DDA8-D1A049293903}"/>
              </a:ext>
            </a:extLst>
          </p:cNvPr>
          <p:cNvSpPr/>
          <p:nvPr/>
        </p:nvSpPr>
        <p:spPr>
          <a:xfrm>
            <a:off x="5754045" y="3126133"/>
            <a:ext cx="360040" cy="12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TextBox 11">
            <a:extLst>
              <a:ext uri="{FF2B5EF4-FFF2-40B4-BE49-F238E27FC236}">
                <a16:creationId xmlns:a16="http://schemas.microsoft.com/office/drawing/2014/main" id="{541B64CB-95B6-DDA2-66DF-FE244ACA5AA3}"/>
              </a:ext>
            </a:extLst>
          </p:cNvPr>
          <p:cNvSpPr txBox="1"/>
          <p:nvPr/>
        </p:nvSpPr>
        <p:spPr>
          <a:xfrm>
            <a:off x="6156176" y="3003798"/>
            <a:ext cx="1020998" cy="307777"/>
          </a:xfrm>
          <a:prstGeom prst="rect">
            <a:avLst/>
          </a:prstGeom>
          <a:solidFill>
            <a:srgbClr val="FF0000">
              <a:alpha val="56000"/>
            </a:srgbClr>
          </a:solidFill>
          <a:ln>
            <a:solidFill>
              <a:schemeClr val="accent1"/>
            </a:solidFill>
          </a:ln>
        </p:spPr>
        <p:txBody>
          <a:bodyPr wrap="square" rtlCol="0">
            <a:spAutoFit/>
          </a:bodyPr>
          <a:lstStyle/>
          <a:p>
            <a:pPr algn="ctr"/>
            <a:r>
              <a:rPr lang="en-US" sz="1400" dirty="0"/>
              <a:t>5. Magnet</a:t>
            </a:r>
            <a:endParaRPr lang="en-GB" sz="1400" dirty="0"/>
          </a:p>
        </p:txBody>
      </p:sp>
      <p:sp>
        <p:nvSpPr>
          <p:cNvPr id="20" name="Freccia a destra 19">
            <a:extLst>
              <a:ext uri="{FF2B5EF4-FFF2-40B4-BE49-F238E27FC236}">
                <a16:creationId xmlns:a16="http://schemas.microsoft.com/office/drawing/2014/main" id="{F9E0997B-65E5-A4B1-CFED-0EEC34D76B98}"/>
              </a:ext>
            </a:extLst>
          </p:cNvPr>
          <p:cNvSpPr/>
          <p:nvPr/>
        </p:nvSpPr>
        <p:spPr>
          <a:xfrm>
            <a:off x="7204077" y="3126133"/>
            <a:ext cx="360040" cy="12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TextBox 11">
            <a:extLst>
              <a:ext uri="{FF2B5EF4-FFF2-40B4-BE49-F238E27FC236}">
                <a16:creationId xmlns:a16="http://schemas.microsoft.com/office/drawing/2014/main" id="{361F9F6B-6750-B325-06CC-D6CE9F65C119}"/>
              </a:ext>
            </a:extLst>
          </p:cNvPr>
          <p:cNvSpPr txBox="1"/>
          <p:nvPr/>
        </p:nvSpPr>
        <p:spPr>
          <a:xfrm>
            <a:off x="7536502" y="2980745"/>
            <a:ext cx="1355978" cy="415498"/>
          </a:xfrm>
          <a:prstGeom prst="rect">
            <a:avLst/>
          </a:prstGeom>
          <a:solidFill>
            <a:srgbClr val="FF0000">
              <a:alpha val="56000"/>
            </a:srgbClr>
          </a:solidFill>
          <a:ln>
            <a:solidFill>
              <a:schemeClr val="accent1"/>
            </a:solidFill>
          </a:ln>
        </p:spPr>
        <p:txBody>
          <a:bodyPr wrap="square" rtlCol="0">
            <a:spAutoFit/>
          </a:bodyPr>
          <a:lstStyle/>
          <a:p>
            <a:pPr algn="ctr"/>
            <a:r>
              <a:rPr lang="en-US" sz="1050" dirty="0"/>
              <a:t>6. Magnet mech. axis to beam axis</a:t>
            </a:r>
            <a:endParaRPr lang="en-GB" sz="1050" dirty="0"/>
          </a:p>
        </p:txBody>
      </p:sp>
      <p:sp>
        <p:nvSpPr>
          <p:cNvPr id="22" name="CasellaDiTesto 21">
            <a:extLst>
              <a:ext uri="{FF2B5EF4-FFF2-40B4-BE49-F238E27FC236}">
                <a16:creationId xmlns:a16="http://schemas.microsoft.com/office/drawing/2014/main" id="{3C98AF1A-BD2D-17EF-C439-3C6ADB56C13A}"/>
              </a:ext>
            </a:extLst>
          </p:cNvPr>
          <p:cNvSpPr txBox="1"/>
          <p:nvPr/>
        </p:nvSpPr>
        <p:spPr>
          <a:xfrm>
            <a:off x="165182" y="4335946"/>
            <a:ext cx="8799305" cy="684076"/>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dirty="0" err="1"/>
              <a:t>Measurement</a:t>
            </a:r>
            <a:r>
              <a:rPr lang="it-IT" dirty="0"/>
              <a:t> </a:t>
            </a:r>
            <a:r>
              <a:rPr lang="it-IT" dirty="0" err="1"/>
              <a:t>campaign</a:t>
            </a:r>
            <a:r>
              <a:rPr lang="it-IT" dirty="0"/>
              <a:t> </a:t>
            </a:r>
            <a:r>
              <a:rPr lang="it-IT" dirty="0" err="1"/>
              <a:t>proposed</a:t>
            </a:r>
            <a:r>
              <a:rPr lang="it-IT" dirty="0"/>
              <a:t> to </a:t>
            </a:r>
            <a:r>
              <a:rPr lang="it-IT" dirty="0" err="1"/>
              <a:t>improve</a:t>
            </a:r>
            <a:r>
              <a:rPr lang="it-IT" dirty="0"/>
              <a:t> the </a:t>
            </a:r>
            <a:r>
              <a:rPr lang="it-IT" dirty="0" err="1"/>
              <a:t>stability</a:t>
            </a:r>
            <a:r>
              <a:rPr lang="it-IT" dirty="0"/>
              <a:t> model and </a:t>
            </a:r>
            <a:r>
              <a:rPr lang="it-IT" dirty="0" err="1"/>
              <a:t>refine</a:t>
            </a:r>
            <a:r>
              <a:rPr lang="it-IT" dirty="0"/>
              <a:t> </a:t>
            </a:r>
            <a:r>
              <a:rPr lang="it-IT" dirty="0" err="1"/>
              <a:t>preliminary</a:t>
            </a:r>
            <a:r>
              <a:rPr lang="it-IT" dirty="0"/>
              <a:t> </a:t>
            </a:r>
            <a:r>
              <a:rPr lang="it-IT" dirty="0" err="1"/>
              <a:t>results</a:t>
            </a:r>
            <a:r>
              <a:rPr lang="it-IT" dirty="0"/>
              <a:t> </a:t>
            </a:r>
            <a:r>
              <a:rPr lang="it-IT" b="0" dirty="0"/>
              <a:t>(</a:t>
            </a:r>
            <a:r>
              <a:rPr lang="it-IT" b="0" dirty="0" err="1"/>
              <a:t>addressing</a:t>
            </a:r>
            <a:r>
              <a:rPr lang="it-IT" b="0" dirty="0"/>
              <a:t> </a:t>
            </a:r>
            <a:r>
              <a:rPr lang="it-IT" b="0" dirty="0">
                <a:solidFill>
                  <a:srgbClr val="FF0000"/>
                </a:solidFill>
              </a:rPr>
              <a:t>«red» items </a:t>
            </a:r>
            <a:r>
              <a:rPr lang="it-IT" b="0" dirty="0"/>
              <a:t>first) → </a:t>
            </a:r>
            <a:r>
              <a:rPr lang="it-IT" b="0" dirty="0" err="1"/>
              <a:t>iterations</a:t>
            </a:r>
            <a:r>
              <a:rPr lang="it-IT" b="0" dirty="0"/>
              <a:t> and design work in the </a:t>
            </a:r>
            <a:r>
              <a:rPr lang="it-IT" b="0" dirty="0" err="1"/>
              <a:t>next</a:t>
            </a:r>
            <a:r>
              <a:rPr lang="it-IT" b="0" dirty="0"/>
              <a:t> </a:t>
            </a:r>
            <a:r>
              <a:rPr lang="it-IT" b="0" dirty="0" err="1"/>
              <a:t>months</a:t>
            </a:r>
            <a:r>
              <a:rPr lang="it-IT" b="0" dirty="0"/>
              <a:t>/</a:t>
            </a:r>
            <a:r>
              <a:rPr lang="it-IT" b="0" dirty="0" err="1"/>
              <a:t>years</a:t>
            </a:r>
            <a:r>
              <a:rPr lang="it-IT" b="0" dirty="0"/>
              <a:t>!</a:t>
            </a:r>
          </a:p>
        </p:txBody>
      </p:sp>
      <p:sp>
        <p:nvSpPr>
          <p:cNvPr id="23" name="CasellaDiTesto 22">
            <a:extLst>
              <a:ext uri="{FF2B5EF4-FFF2-40B4-BE49-F238E27FC236}">
                <a16:creationId xmlns:a16="http://schemas.microsoft.com/office/drawing/2014/main" id="{C90750E5-2058-FFEF-141C-7376265CBB3F}"/>
              </a:ext>
            </a:extLst>
          </p:cNvPr>
          <p:cNvSpPr txBox="1"/>
          <p:nvPr/>
        </p:nvSpPr>
        <p:spPr>
          <a:xfrm>
            <a:off x="2103678" y="2551349"/>
            <a:ext cx="4772578" cy="338554"/>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marL="0" indent="0">
              <a:lnSpc>
                <a:spcPct val="110000"/>
              </a:lnSpc>
              <a:buNone/>
            </a:pPr>
            <a:r>
              <a:rPr lang="it-IT" sz="2000" b="0" dirty="0">
                <a:solidFill>
                  <a:srgbClr val="FF0000"/>
                </a:solidFill>
              </a:rPr>
              <a:t>+ booster / collider </a:t>
            </a:r>
            <a:r>
              <a:rPr lang="it-IT" sz="2000" b="0" dirty="0" err="1">
                <a:solidFill>
                  <a:srgbClr val="FF0000"/>
                </a:solidFill>
              </a:rPr>
              <a:t>vibrational</a:t>
            </a:r>
            <a:r>
              <a:rPr lang="it-IT" sz="2000" b="0" dirty="0">
                <a:solidFill>
                  <a:srgbClr val="FF0000"/>
                </a:solidFill>
              </a:rPr>
              <a:t> </a:t>
            </a:r>
            <a:r>
              <a:rPr lang="it-IT" sz="2000" b="0" dirty="0" err="1">
                <a:solidFill>
                  <a:srgbClr val="FF0000"/>
                </a:solidFill>
              </a:rPr>
              <a:t>crosstalk</a:t>
            </a:r>
            <a:r>
              <a:rPr lang="it-IT" sz="2000" b="0" dirty="0">
                <a:solidFill>
                  <a:srgbClr val="FF0000"/>
                </a:solidFill>
              </a:rPr>
              <a:t>!</a:t>
            </a:r>
          </a:p>
        </p:txBody>
      </p:sp>
      <p:cxnSp>
        <p:nvCxnSpPr>
          <p:cNvPr id="25" name="Connettore diritto 24">
            <a:extLst>
              <a:ext uri="{FF2B5EF4-FFF2-40B4-BE49-F238E27FC236}">
                <a16:creationId xmlns:a16="http://schemas.microsoft.com/office/drawing/2014/main" id="{E8A917DF-1186-5DBA-38E3-AD5D11774D7E}"/>
              </a:ext>
            </a:extLst>
          </p:cNvPr>
          <p:cNvCxnSpPr>
            <a:stCxn id="4" idx="2"/>
          </p:cNvCxnSpPr>
          <p:nvPr/>
        </p:nvCxnSpPr>
        <p:spPr>
          <a:xfrm flipH="1">
            <a:off x="539552" y="3343980"/>
            <a:ext cx="136852" cy="340295"/>
          </a:xfrm>
          <a:prstGeom prst="line">
            <a:avLst/>
          </a:prstGeom>
        </p:spPr>
        <p:style>
          <a:lnRef idx="1">
            <a:schemeClr val="accent1"/>
          </a:lnRef>
          <a:fillRef idx="0">
            <a:schemeClr val="accent1"/>
          </a:fillRef>
          <a:effectRef idx="0">
            <a:schemeClr val="accent1"/>
          </a:effectRef>
          <a:fontRef idx="minor">
            <a:schemeClr val="tx1"/>
          </a:fontRef>
        </p:style>
      </p:cxnSp>
      <p:sp>
        <p:nvSpPr>
          <p:cNvPr id="27" name="CasellaDiTesto 26">
            <a:extLst>
              <a:ext uri="{FF2B5EF4-FFF2-40B4-BE49-F238E27FC236}">
                <a16:creationId xmlns:a16="http://schemas.microsoft.com/office/drawing/2014/main" id="{0FA3BB01-3610-6C1E-4AA9-36E787625510}"/>
              </a:ext>
            </a:extLst>
          </p:cNvPr>
          <p:cNvSpPr txBox="1"/>
          <p:nvPr/>
        </p:nvSpPr>
        <p:spPr>
          <a:xfrm>
            <a:off x="128104" y="3684275"/>
            <a:ext cx="1016579" cy="489767"/>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marL="0" indent="0">
              <a:lnSpc>
                <a:spcPct val="110000"/>
              </a:lnSpc>
              <a:buNone/>
            </a:pPr>
            <a:r>
              <a:rPr lang="it-IT" sz="1200" b="0" dirty="0"/>
              <a:t>LHC ground footprint…</a:t>
            </a:r>
          </a:p>
        </p:txBody>
      </p:sp>
      <p:cxnSp>
        <p:nvCxnSpPr>
          <p:cNvPr id="28" name="Connettore diritto 27">
            <a:extLst>
              <a:ext uri="{FF2B5EF4-FFF2-40B4-BE49-F238E27FC236}">
                <a16:creationId xmlns:a16="http://schemas.microsoft.com/office/drawing/2014/main" id="{91A1B2E7-7F81-EB89-14F3-80806F884EFE}"/>
              </a:ext>
            </a:extLst>
          </p:cNvPr>
          <p:cNvCxnSpPr/>
          <p:nvPr/>
        </p:nvCxnSpPr>
        <p:spPr>
          <a:xfrm flipH="1">
            <a:off x="1966826" y="3396243"/>
            <a:ext cx="136852" cy="309518"/>
          </a:xfrm>
          <a:prstGeom prst="line">
            <a:avLst/>
          </a:prstGeom>
        </p:spPr>
        <p:style>
          <a:lnRef idx="1">
            <a:schemeClr val="accent1"/>
          </a:lnRef>
          <a:fillRef idx="0">
            <a:schemeClr val="accent1"/>
          </a:fillRef>
          <a:effectRef idx="0">
            <a:schemeClr val="accent1"/>
          </a:effectRef>
          <a:fontRef idx="minor">
            <a:schemeClr val="tx1"/>
          </a:fontRef>
        </p:style>
      </p:cxnSp>
      <p:sp>
        <p:nvSpPr>
          <p:cNvPr id="29" name="CasellaDiTesto 28">
            <a:extLst>
              <a:ext uri="{FF2B5EF4-FFF2-40B4-BE49-F238E27FC236}">
                <a16:creationId xmlns:a16="http://schemas.microsoft.com/office/drawing/2014/main" id="{A7028DF1-8091-9A4A-BD7E-B8FA4B2A45FE}"/>
              </a:ext>
            </a:extLst>
          </p:cNvPr>
          <p:cNvSpPr txBox="1"/>
          <p:nvPr/>
        </p:nvSpPr>
        <p:spPr>
          <a:xfrm>
            <a:off x="1555378" y="3705761"/>
            <a:ext cx="1072406" cy="489767"/>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marL="0" indent="0">
              <a:lnSpc>
                <a:spcPct val="110000"/>
              </a:lnSpc>
              <a:buNone/>
            </a:pPr>
            <a:r>
              <a:rPr lang="it-IT" sz="1200" b="0" dirty="0"/>
              <a:t>HL-LHC jacks…</a:t>
            </a:r>
          </a:p>
        </p:txBody>
      </p:sp>
      <p:cxnSp>
        <p:nvCxnSpPr>
          <p:cNvPr id="30" name="Connettore diritto 29">
            <a:extLst>
              <a:ext uri="{FF2B5EF4-FFF2-40B4-BE49-F238E27FC236}">
                <a16:creationId xmlns:a16="http://schemas.microsoft.com/office/drawing/2014/main" id="{01C194B2-8CA0-3C9C-4AC9-958919A58333}"/>
              </a:ext>
            </a:extLst>
          </p:cNvPr>
          <p:cNvCxnSpPr/>
          <p:nvPr/>
        </p:nvCxnSpPr>
        <p:spPr>
          <a:xfrm flipH="1">
            <a:off x="3316102" y="3400069"/>
            <a:ext cx="136852" cy="309518"/>
          </a:xfrm>
          <a:prstGeom prst="line">
            <a:avLst/>
          </a:prstGeom>
        </p:spPr>
        <p:style>
          <a:lnRef idx="1">
            <a:schemeClr val="accent1"/>
          </a:lnRef>
          <a:fillRef idx="0">
            <a:schemeClr val="accent1"/>
          </a:fillRef>
          <a:effectRef idx="0">
            <a:schemeClr val="accent1"/>
          </a:effectRef>
          <a:fontRef idx="minor">
            <a:schemeClr val="tx1"/>
          </a:fontRef>
        </p:style>
      </p:cxnSp>
      <p:sp>
        <p:nvSpPr>
          <p:cNvPr id="31" name="CasellaDiTesto 30">
            <a:extLst>
              <a:ext uri="{FF2B5EF4-FFF2-40B4-BE49-F238E27FC236}">
                <a16:creationId xmlns:a16="http://schemas.microsoft.com/office/drawing/2014/main" id="{10205AEB-D906-3C72-2712-0125B8732800}"/>
              </a:ext>
            </a:extLst>
          </p:cNvPr>
          <p:cNvSpPr txBox="1"/>
          <p:nvPr/>
        </p:nvSpPr>
        <p:spPr>
          <a:xfrm>
            <a:off x="2699792" y="3709587"/>
            <a:ext cx="1277268" cy="489767"/>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marL="0" indent="0">
              <a:lnSpc>
                <a:spcPct val="110000"/>
              </a:lnSpc>
              <a:buNone/>
            </a:pPr>
            <a:r>
              <a:rPr lang="it-IT" sz="1200" b="0" dirty="0" err="1"/>
              <a:t>Assumptions</a:t>
            </a:r>
            <a:r>
              <a:rPr lang="it-IT" sz="1200" b="0" dirty="0"/>
              <a:t> on damping ratio…</a:t>
            </a:r>
          </a:p>
        </p:txBody>
      </p:sp>
      <p:cxnSp>
        <p:nvCxnSpPr>
          <p:cNvPr id="32" name="Connettore diritto 31">
            <a:extLst>
              <a:ext uri="{FF2B5EF4-FFF2-40B4-BE49-F238E27FC236}">
                <a16:creationId xmlns:a16="http://schemas.microsoft.com/office/drawing/2014/main" id="{CCC8EF00-7F00-3681-794B-CFECB0BFB374}"/>
              </a:ext>
            </a:extLst>
          </p:cNvPr>
          <p:cNvCxnSpPr/>
          <p:nvPr/>
        </p:nvCxnSpPr>
        <p:spPr>
          <a:xfrm flipH="1">
            <a:off x="4958785" y="3428649"/>
            <a:ext cx="136852" cy="309518"/>
          </a:xfrm>
          <a:prstGeom prst="line">
            <a:avLst/>
          </a:prstGeom>
        </p:spPr>
        <p:style>
          <a:lnRef idx="1">
            <a:schemeClr val="accent1"/>
          </a:lnRef>
          <a:fillRef idx="0">
            <a:schemeClr val="accent1"/>
          </a:fillRef>
          <a:effectRef idx="0">
            <a:schemeClr val="accent1"/>
          </a:effectRef>
          <a:fontRef idx="minor">
            <a:schemeClr val="tx1"/>
          </a:fontRef>
        </p:style>
      </p:cxnSp>
      <p:sp>
        <p:nvSpPr>
          <p:cNvPr id="33" name="CasellaDiTesto 32">
            <a:extLst>
              <a:ext uri="{FF2B5EF4-FFF2-40B4-BE49-F238E27FC236}">
                <a16:creationId xmlns:a16="http://schemas.microsoft.com/office/drawing/2014/main" id="{504EC4A8-CA2F-F0AF-604E-ABE14AB93412}"/>
              </a:ext>
            </a:extLst>
          </p:cNvPr>
          <p:cNvSpPr txBox="1"/>
          <p:nvPr/>
        </p:nvSpPr>
        <p:spPr>
          <a:xfrm>
            <a:off x="4126451" y="3738167"/>
            <a:ext cx="1597677" cy="489767"/>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marL="0" indent="0">
              <a:lnSpc>
                <a:spcPct val="110000"/>
              </a:lnSpc>
              <a:buNone/>
            </a:pPr>
            <a:r>
              <a:rPr lang="it-IT" sz="1200" b="0" dirty="0"/>
              <a:t>Not </a:t>
            </a:r>
            <a:r>
              <a:rPr lang="it-IT" sz="1200" b="0" dirty="0" err="1"/>
              <a:t>modelled</a:t>
            </a:r>
            <a:r>
              <a:rPr lang="it-IT" sz="1200" b="0" dirty="0"/>
              <a:t>, </a:t>
            </a:r>
            <a:r>
              <a:rPr lang="it-IT" sz="1200" b="0" dirty="0" err="1"/>
              <a:t>shims</a:t>
            </a:r>
            <a:r>
              <a:rPr lang="it-IT" sz="1200" b="0" dirty="0"/>
              <a:t> </a:t>
            </a:r>
            <a:r>
              <a:rPr lang="it-IT" sz="1200" b="0" dirty="0" err="1"/>
              <a:t>assumed</a:t>
            </a:r>
            <a:r>
              <a:rPr lang="it-IT" sz="1200" b="0" dirty="0"/>
              <a:t> so far…</a:t>
            </a:r>
          </a:p>
        </p:txBody>
      </p:sp>
      <p:cxnSp>
        <p:nvCxnSpPr>
          <p:cNvPr id="34" name="Connettore diritto 33">
            <a:extLst>
              <a:ext uri="{FF2B5EF4-FFF2-40B4-BE49-F238E27FC236}">
                <a16:creationId xmlns:a16="http://schemas.microsoft.com/office/drawing/2014/main" id="{28162B89-B304-29F1-C42F-101F24267B25}"/>
              </a:ext>
            </a:extLst>
          </p:cNvPr>
          <p:cNvCxnSpPr/>
          <p:nvPr/>
        </p:nvCxnSpPr>
        <p:spPr>
          <a:xfrm flipH="1">
            <a:off x="6459086" y="3363899"/>
            <a:ext cx="136852" cy="309518"/>
          </a:xfrm>
          <a:prstGeom prst="line">
            <a:avLst/>
          </a:prstGeom>
        </p:spPr>
        <p:style>
          <a:lnRef idx="1">
            <a:schemeClr val="accent1"/>
          </a:lnRef>
          <a:fillRef idx="0">
            <a:schemeClr val="accent1"/>
          </a:fillRef>
          <a:effectRef idx="0">
            <a:schemeClr val="accent1"/>
          </a:effectRef>
          <a:fontRef idx="minor">
            <a:schemeClr val="tx1"/>
          </a:fontRef>
        </p:style>
      </p:cxnSp>
      <p:sp>
        <p:nvSpPr>
          <p:cNvPr id="35" name="CasellaDiTesto 34">
            <a:extLst>
              <a:ext uri="{FF2B5EF4-FFF2-40B4-BE49-F238E27FC236}">
                <a16:creationId xmlns:a16="http://schemas.microsoft.com/office/drawing/2014/main" id="{58F91216-4804-EA93-4275-955C63D4C414}"/>
              </a:ext>
            </a:extLst>
          </p:cNvPr>
          <p:cNvSpPr txBox="1"/>
          <p:nvPr/>
        </p:nvSpPr>
        <p:spPr>
          <a:xfrm>
            <a:off x="5827170" y="3669990"/>
            <a:ext cx="1537536" cy="489767"/>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marL="0" indent="0">
              <a:lnSpc>
                <a:spcPct val="110000"/>
              </a:lnSpc>
              <a:buNone/>
            </a:pPr>
            <a:r>
              <a:rPr lang="it-IT" sz="1200" b="0" dirty="0"/>
              <a:t>Dummy </a:t>
            </a:r>
            <a:r>
              <a:rPr lang="it-IT" sz="1200" b="0" dirty="0" err="1"/>
              <a:t>geometry</a:t>
            </a:r>
            <a:r>
              <a:rPr lang="it-IT" sz="1200" b="0" dirty="0"/>
              <a:t>…</a:t>
            </a:r>
          </a:p>
        </p:txBody>
      </p:sp>
      <p:cxnSp>
        <p:nvCxnSpPr>
          <p:cNvPr id="36" name="Connettore diritto 35">
            <a:extLst>
              <a:ext uri="{FF2B5EF4-FFF2-40B4-BE49-F238E27FC236}">
                <a16:creationId xmlns:a16="http://schemas.microsoft.com/office/drawing/2014/main" id="{19180E1E-09E8-154E-BBFE-6C3CC346E668}"/>
              </a:ext>
            </a:extLst>
          </p:cNvPr>
          <p:cNvCxnSpPr/>
          <p:nvPr/>
        </p:nvCxnSpPr>
        <p:spPr>
          <a:xfrm flipH="1">
            <a:off x="8073915" y="3414929"/>
            <a:ext cx="136852" cy="309518"/>
          </a:xfrm>
          <a:prstGeom prst="line">
            <a:avLst/>
          </a:prstGeom>
        </p:spPr>
        <p:style>
          <a:lnRef idx="1">
            <a:schemeClr val="accent1"/>
          </a:lnRef>
          <a:fillRef idx="0">
            <a:schemeClr val="accent1"/>
          </a:fillRef>
          <a:effectRef idx="0">
            <a:schemeClr val="accent1"/>
          </a:effectRef>
          <a:fontRef idx="minor">
            <a:schemeClr val="tx1"/>
          </a:fontRef>
        </p:style>
      </p:cxnSp>
      <p:sp>
        <p:nvSpPr>
          <p:cNvPr id="37" name="CasellaDiTesto 36">
            <a:extLst>
              <a:ext uri="{FF2B5EF4-FFF2-40B4-BE49-F238E27FC236}">
                <a16:creationId xmlns:a16="http://schemas.microsoft.com/office/drawing/2014/main" id="{708DC960-19F0-9BD5-3FB9-DE585011152E}"/>
              </a:ext>
            </a:extLst>
          </p:cNvPr>
          <p:cNvSpPr txBox="1"/>
          <p:nvPr/>
        </p:nvSpPr>
        <p:spPr>
          <a:xfrm>
            <a:off x="7457605" y="3724447"/>
            <a:ext cx="1277268" cy="489767"/>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marL="0" indent="0">
              <a:lnSpc>
                <a:spcPct val="110000"/>
              </a:lnSpc>
              <a:buNone/>
            </a:pPr>
            <a:r>
              <a:rPr lang="it-IT" sz="1200" b="0" dirty="0"/>
              <a:t>Not </a:t>
            </a:r>
            <a:r>
              <a:rPr lang="it-IT" sz="1200" b="0" dirty="0" err="1"/>
              <a:t>considered</a:t>
            </a:r>
            <a:r>
              <a:rPr lang="it-IT" sz="1200" b="0" dirty="0"/>
              <a:t> so far…</a:t>
            </a:r>
          </a:p>
        </p:txBody>
      </p:sp>
      <p:sp>
        <p:nvSpPr>
          <p:cNvPr id="39" name="CasellaDiTesto 38">
            <a:extLst>
              <a:ext uri="{FF2B5EF4-FFF2-40B4-BE49-F238E27FC236}">
                <a16:creationId xmlns:a16="http://schemas.microsoft.com/office/drawing/2014/main" id="{AF689EDD-B6B6-4D5D-EBF7-178EEBCC7F5F}"/>
              </a:ext>
            </a:extLst>
          </p:cNvPr>
          <p:cNvSpPr txBox="1"/>
          <p:nvPr/>
        </p:nvSpPr>
        <p:spPr>
          <a:xfrm>
            <a:off x="6823817" y="2282948"/>
            <a:ext cx="2304255" cy="461665"/>
          </a:xfrm>
          <a:prstGeom prst="rect">
            <a:avLst/>
          </a:prstGeom>
          <a:noFill/>
        </p:spPr>
        <p:txBody>
          <a:bodyPr wrap="square">
            <a:spAutoFit/>
          </a:bodyPr>
          <a:lstStyle/>
          <a:p>
            <a:r>
              <a:rPr lang="it-IT" sz="1200" b="1" dirty="0">
                <a:highlight>
                  <a:srgbClr val="FFFF00"/>
                </a:highlight>
              </a:rPr>
              <a:t>Yellow: </a:t>
            </a:r>
            <a:r>
              <a:rPr lang="it-IT" sz="1200" b="1" dirty="0" err="1">
                <a:highlight>
                  <a:srgbClr val="FFFF00"/>
                </a:highlight>
              </a:rPr>
              <a:t>average</a:t>
            </a:r>
            <a:r>
              <a:rPr lang="it-IT" sz="1200" b="1" dirty="0">
                <a:highlight>
                  <a:srgbClr val="FFFF00"/>
                </a:highlight>
              </a:rPr>
              <a:t> </a:t>
            </a:r>
            <a:r>
              <a:rPr lang="it-IT" sz="1200" b="1" dirty="0" err="1">
                <a:highlight>
                  <a:srgbClr val="FFFF00"/>
                </a:highlight>
              </a:rPr>
              <a:t>uncertainty</a:t>
            </a:r>
            <a:endParaRPr lang="it-IT" sz="1200" b="1" dirty="0">
              <a:highlight>
                <a:srgbClr val="FFFF00"/>
              </a:highlight>
            </a:endParaRPr>
          </a:p>
          <a:p>
            <a:r>
              <a:rPr lang="it-IT" sz="1200" b="1" dirty="0">
                <a:highlight>
                  <a:srgbClr val="FF0000"/>
                </a:highlight>
              </a:rPr>
              <a:t>Red: strong </a:t>
            </a:r>
            <a:r>
              <a:rPr lang="it-IT" sz="1200" b="1" dirty="0" err="1">
                <a:highlight>
                  <a:srgbClr val="FF0000"/>
                </a:highlight>
              </a:rPr>
              <a:t>uncertainty</a:t>
            </a:r>
            <a:endParaRPr lang="it-IT" sz="1200" b="1" dirty="0">
              <a:highlight>
                <a:srgbClr val="FF0000"/>
              </a:highlight>
            </a:endParaRPr>
          </a:p>
        </p:txBody>
      </p:sp>
      <p:sp>
        <p:nvSpPr>
          <p:cNvPr id="41" name="Textfeld 1">
            <a:extLst>
              <a:ext uri="{FF2B5EF4-FFF2-40B4-BE49-F238E27FC236}">
                <a16:creationId xmlns:a16="http://schemas.microsoft.com/office/drawing/2014/main" id="{DC7EE019-7E48-BAC1-ED6B-FDCC3197A15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393871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0" grpId="0" animBg="1"/>
      <p:bldP spid="11" grpId="0" animBg="1"/>
      <p:bldP spid="12" grpId="0" animBg="1"/>
      <p:bldP spid="14" grpId="0" animBg="1"/>
      <p:bldP spid="15" grpId="0" animBg="1"/>
      <p:bldP spid="19" grpId="0" animBg="1"/>
      <p:bldP spid="20" grpId="0" animBg="1"/>
      <p:bldP spid="21" grpId="0" animBg="1"/>
      <p:bldP spid="22" grpId="0"/>
      <p:bldP spid="23" grpId="0"/>
      <p:bldP spid="27" grpId="0"/>
      <p:bldP spid="29" grpId="0"/>
      <p:bldP spid="31" grpId="0"/>
      <p:bldP spid="33" grpId="0"/>
      <p:bldP spid="35" grpId="0"/>
      <p:bldP spid="37" grpId="0"/>
      <p:bldP spid="3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800" dirty="0"/>
              <a:t>Arc half-cell mock-up project</a:t>
            </a:r>
          </a:p>
          <a:p>
            <a:pPr marL="171450" indent="-171450">
              <a:lnSpc>
                <a:spcPct val="100000"/>
              </a:lnSpc>
              <a:spcBef>
                <a:spcPts val="600"/>
              </a:spcBef>
              <a:spcAft>
                <a:spcPts val="1200"/>
              </a:spcAft>
              <a:buFont typeface="Wingdings" panose="05000000000000000000" pitchFamily="2" charset="2"/>
              <a:buChar char="§"/>
            </a:pPr>
            <a:r>
              <a:rPr lang="en-US" sz="1800" dirty="0"/>
              <a:t>Phase I main results</a:t>
            </a:r>
          </a:p>
          <a:p>
            <a:pPr marL="171450" indent="-171450">
              <a:lnSpc>
                <a:spcPct val="100000"/>
              </a:lnSpc>
              <a:spcBef>
                <a:spcPts val="600"/>
              </a:spcBef>
              <a:spcAft>
                <a:spcPts val="1200"/>
              </a:spcAft>
              <a:buFont typeface="Wingdings" panose="05000000000000000000" pitchFamily="2" charset="2"/>
              <a:buChar char="§"/>
            </a:pPr>
            <a:r>
              <a:rPr lang="en-US" sz="1800" dirty="0"/>
              <a:t>Update on stability studies</a:t>
            </a:r>
          </a:p>
          <a:p>
            <a:pPr marL="171450" indent="-171450">
              <a:lnSpc>
                <a:spcPct val="100000"/>
              </a:lnSpc>
              <a:spcBef>
                <a:spcPts val="600"/>
              </a:spcBef>
              <a:spcAft>
                <a:spcPts val="1200"/>
              </a:spcAft>
              <a:buFont typeface="Wingdings" panose="05000000000000000000" pitchFamily="2" charset="2"/>
              <a:buChar char="§"/>
            </a:pPr>
            <a:r>
              <a:rPr lang="en-US" sz="1800" dirty="0"/>
              <a:t>Proposed experimental campaign</a:t>
            </a:r>
          </a:p>
          <a:p>
            <a:pPr marL="171450" indent="-171450">
              <a:lnSpc>
                <a:spcPct val="100000"/>
              </a:lnSpc>
              <a:spcBef>
                <a:spcPts val="600"/>
              </a:spcBef>
              <a:spcAft>
                <a:spcPts val="1200"/>
              </a:spcAft>
              <a:buFont typeface="Wingdings" panose="05000000000000000000" pitchFamily="2" charset="2"/>
              <a:buChar char="§"/>
            </a:pPr>
            <a:r>
              <a:rPr lang="en-US" sz="1800" dirty="0"/>
              <a:t>Conclusions</a:t>
            </a:r>
          </a:p>
          <a:p>
            <a:pPr>
              <a:lnSpc>
                <a:spcPct val="100000"/>
              </a:lnSpc>
              <a:spcBef>
                <a:spcPts val="600"/>
              </a:spcBef>
              <a:spcAft>
                <a:spcPts val="1200"/>
              </a:spcAft>
            </a:pPr>
            <a:endParaRPr lang="en-US" sz="14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3F3F7194-484D-82D3-F3DB-8932D6CD92A1}"/>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3607723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Arc half-cell mock-up project</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Phase I main results</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Update on stability studies</a:t>
            </a:r>
          </a:p>
          <a:p>
            <a:pPr marL="171450" indent="-171450">
              <a:lnSpc>
                <a:spcPct val="100000"/>
              </a:lnSpc>
              <a:spcBef>
                <a:spcPts val="600"/>
              </a:spcBef>
              <a:spcAft>
                <a:spcPts val="1200"/>
              </a:spcAft>
              <a:buFont typeface="Wingdings" panose="05000000000000000000" pitchFamily="2" charset="2"/>
              <a:buChar char="§"/>
            </a:pPr>
            <a:r>
              <a:rPr lang="en-US" sz="1800" dirty="0"/>
              <a:t>Proposed experimental campaign</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Conclusions</a:t>
            </a:r>
          </a:p>
          <a:p>
            <a:pPr>
              <a:lnSpc>
                <a:spcPct val="100000"/>
              </a:lnSpc>
              <a:spcBef>
                <a:spcPts val="600"/>
              </a:spcBef>
              <a:spcAft>
                <a:spcPts val="1200"/>
              </a:spcAft>
            </a:pPr>
            <a:endParaRPr lang="en-US" sz="14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20</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4" name="Textfeld 1">
            <a:extLst>
              <a:ext uri="{FF2B5EF4-FFF2-40B4-BE49-F238E27FC236}">
                <a16:creationId xmlns:a16="http://schemas.microsoft.com/office/drawing/2014/main" id="{9186995C-E498-69DF-2AFF-4CB121A9A6C8}"/>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41351908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el 1">
            <a:extLst>
              <a:ext uri="{FF2B5EF4-FFF2-40B4-BE49-F238E27FC236}">
                <a16:creationId xmlns:a16="http://schemas.microsoft.com/office/drawing/2014/main" id="{0A01A152-1048-9D19-7D5E-D3C06B9697EE}"/>
              </a:ext>
            </a:extLst>
          </p:cNvPr>
          <p:cNvSpPr txBox="1">
            <a:spLocks/>
          </p:cNvSpPr>
          <p:nvPr/>
        </p:nvSpPr>
        <p:spPr>
          <a:xfrm>
            <a:off x="251521" y="411510"/>
            <a:ext cx="8783258" cy="55379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2800" dirty="0"/>
              <a:t>Proposed experimental campaign</a:t>
            </a:r>
          </a:p>
        </p:txBody>
      </p:sp>
      <p:sp>
        <p:nvSpPr>
          <p:cNvPr id="5" name="Foliennummernplatzhalter 1">
            <a:extLst>
              <a:ext uri="{FF2B5EF4-FFF2-40B4-BE49-F238E27FC236}">
                <a16:creationId xmlns:a16="http://schemas.microsoft.com/office/drawing/2014/main" id="{90F9AE8E-5F82-BFFC-BEE5-722557F442F3}"/>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21</a:t>
            </a:fld>
            <a:endParaRPr lang="en-US" noProof="0" dirty="0"/>
          </a:p>
        </p:txBody>
      </p:sp>
      <p:sp>
        <p:nvSpPr>
          <p:cNvPr id="16" name="Textfeld 2">
            <a:extLst>
              <a:ext uri="{FF2B5EF4-FFF2-40B4-BE49-F238E27FC236}">
                <a16:creationId xmlns:a16="http://schemas.microsoft.com/office/drawing/2014/main" id="{C11CF920-F422-DF25-8CB8-A819947A76B6}"/>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pic>
        <p:nvPicPr>
          <p:cNvPr id="23" name="Picture 5">
            <a:extLst>
              <a:ext uri="{FF2B5EF4-FFF2-40B4-BE49-F238E27FC236}">
                <a16:creationId xmlns:a16="http://schemas.microsoft.com/office/drawing/2014/main" id="{76D6BB5C-55A6-B174-D1FB-9BEBECAB27BF}"/>
              </a:ext>
            </a:extLst>
          </p:cNvPr>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t="1931"/>
          <a:stretch/>
        </p:blipFill>
        <p:spPr>
          <a:xfrm>
            <a:off x="323528" y="3039051"/>
            <a:ext cx="3730824" cy="1290679"/>
          </a:xfrm>
          <a:prstGeom prst="rect">
            <a:avLst/>
          </a:prstGeom>
        </p:spPr>
      </p:pic>
      <p:sp>
        <p:nvSpPr>
          <p:cNvPr id="24" name="TextBox 6">
            <a:extLst>
              <a:ext uri="{FF2B5EF4-FFF2-40B4-BE49-F238E27FC236}">
                <a16:creationId xmlns:a16="http://schemas.microsoft.com/office/drawing/2014/main" id="{38BB4E4C-C85B-BF23-AFCD-1335A1648529}"/>
              </a:ext>
            </a:extLst>
          </p:cNvPr>
          <p:cNvSpPr txBox="1"/>
          <p:nvPr/>
        </p:nvSpPr>
        <p:spPr>
          <a:xfrm>
            <a:off x="2201189" y="2611262"/>
            <a:ext cx="1372423" cy="259815"/>
          </a:xfrm>
          <a:prstGeom prst="rect">
            <a:avLst/>
          </a:prstGeom>
          <a:noFill/>
        </p:spPr>
        <p:txBody>
          <a:bodyPr wrap="square" rtlCol="0">
            <a:spAutoFit/>
          </a:bodyPr>
          <a:lstStyle/>
          <a:p>
            <a:pPr algn="ctr">
              <a:lnSpc>
                <a:spcPts val="1388"/>
              </a:lnSpc>
            </a:pPr>
            <a:r>
              <a:rPr lang="en-US" sz="1125" dirty="0">
                <a:solidFill>
                  <a:schemeClr val="accent3">
                    <a:lumMod val="50000"/>
                  </a:schemeClr>
                </a:solidFill>
              </a:rPr>
              <a:t>Magnet’s model</a:t>
            </a:r>
            <a:endParaRPr lang="en-GB" sz="1125" dirty="0">
              <a:solidFill>
                <a:schemeClr val="accent3">
                  <a:lumMod val="50000"/>
                </a:schemeClr>
              </a:solidFill>
            </a:endParaRPr>
          </a:p>
        </p:txBody>
      </p:sp>
      <p:sp>
        <p:nvSpPr>
          <p:cNvPr id="34" name="TextBox 8">
            <a:extLst>
              <a:ext uri="{FF2B5EF4-FFF2-40B4-BE49-F238E27FC236}">
                <a16:creationId xmlns:a16="http://schemas.microsoft.com/office/drawing/2014/main" id="{1D8F644E-D020-3915-67EF-9A8A6545EC43}"/>
              </a:ext>
            </a:extLst>
          </p:cNvPr>
          <p:cNvSpPr txBox="1"/>
          <p:nvPr/>
        </p:nvSpPr>
        <p:spPr>
          <a:xfrm>
            <a:off x="268283" y="2773891"/>
            <a:ext cx="1797558" cy="259815"/>
          </a:xfrm>
          <a:prstGeom prst="rect">
            <a:avLst/>
          </a:prstGeom>
          <a:noFill/>
        </p:spPr>
        <p:txBody>
          <a:bodyPr wrap="square" rtlCol="0">
            <a:spAutoFit/>
          </a:bodyPr>
          <a:lstStyle/>
          <a:p>
            <a:pPr algn="ctr">
              <a:lnSpc>
                <a:spcPts val="1388"/>
              </a:lnSpc>
            </a:pPr>
            <a:r>
              <a:rPr lang="en-US" sz="1125" dirty="0">
                <a:solidFill>
                  <a:srgbClr val="0000FF"/>
                </a:solidFill>
              </a:rPr>
              <a:t>Adjustment platforms</a:t>
            </a:r>
            <a:endParaRPr lang="en-GB" sz="1125" dirty="0">
              <a:solidFill>
                <a:srgbClr val="0000FF"/>
              </a:solidFill>
            </a:endParaRPr>
          </a:p>
        </p:txBody>
      </p:sp>
      <p:sp>
        <p:nvSpPr>
          <p:cNvPr id="35" name="TextBox 9">
            <a:extLst>
              <a:ext uri="{FF2B5EF4-FFF2-40B4-BE49-F238E27FC236}">
                <a16:creationId xmlns:a16="http://schemas.microsoft.com/office/drawing/2014/main" id="{1504CA92-E5CC-A1D6-5F12-252D3C0677EF}"/>
              </a:ext>
            </a:extLst>
          </p:cNvPr>
          <p:cNvSpPr txBox="1"/>
          <p:nvPr/>
        </p:nvSpPr>
        <p:spPr>
          <a:xfrm>
            <a:off x="888302" y="4264912"/>
            <a:ext cx="2868457" cy="618887"/>
          </a:xfrm>
          <a:prstGeom prst="rect">
            <a:avLst/>
          </a:prstGeom>
          <a:noFill/>
        </p:spPr>
        <p:txBody>
          <a:bodyPr wrap="square" rtlCol="0">
            <a:spAutoFit/>
          </a:bodyPr>
          <a:lstStyle/>
          <a:p>
            <a:pPr>
              <a:lnSpc>
                <a:spcPts val="1388"/>
              </a:lnSpc>
            </a:pPr>
            <a:r>
              <a:rPr lang="en-US" sz="1125" dirty="0">
                <a:solidFill>
                  <a:srgbClr val="C00000"/>
                </a:solidFill>
              </a:rPr>
              <a:t>Contacts between the girder and the ground </a:t>
            </a:r>
            <a:r>
              <a:rPr lang="en-US" sz="1125" dirty="0">
                <a:solidFill>
                  <a:srgbClr val="C00000"/>
                </a:solidFill>
                <a:sym typeface="Wingdings" panose="05000000000000000000" pitchFamily="2" charset="2"/>
              </a:rPr>
              <a:t> Springs with stiffness equivalent to jacks</a:t>
            </a:r>
            <a:endParaRPr lang="en-GB" sz="1125" dirty="0">
              <a:solidFill>
                <a:srgbClr val="C00000"/>
              </a:solidFill>
            </a:endParaRPr>
          </a:p>
        </p:txBody>
      </p:sp>
      <p:sp>
        <p:nvSpPr>
          <p:cNvPr id="37" name="Rectangle 10">
            <a:extLst>
              <a:ext uri="{FF2B5EF4-FFF2-40B4-BE49-F238E27FC236}">
                <a16:creationId xmlns:a16="http://schemas.microsoft.com/office/drawing/2014/main" id="{08D30BF7-0171-066C-5F34-D72BA86AADD7}"/>
              </a:ext>
            </a:extLst>
          </p:cNvPr>
          <p:cNvSpPr/>
          <p:nvPr/>
        </p:nvSpPr>
        <p:spPr>
          <a:xfrm>
            <a:off x="613509" y="3960054"/>
            <a:ext cx="198851" cy="25717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38" name="Rectangle 11">
            <a:extLst>
              <a:ext uri="{FF2B5EF4-FFF2-40B4-BE49-F238E27FC236}">
                <a16:creationId xmlns:a16="http://schemas.microsoft.com/office/drawing/2014/main" id="{4922731F-A6F4-A065-8FAC-ACAB62314E40}"/>
              </a:ext>
            </a:extLst>
          </p:cNvPr>
          <p:cNvSpPr/>
          <p:nvPr/>
        </p:nvSpPr>
        <p:spPr>
          <a:xfrm>
            <a:off x="3756759" y="3609254"/>
            <a:ext cx="198851" cy="25717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cxnSp>
        <p:nvCxnSpPr>
          <p:cNvPr id="39" name="Connector: Elbow 12">
            <a:extLst>
              <a:ext uri="{FF2B5EF4-FFF2-40B4-BE49-F238E27FC236}">
                <a16:creationId xmlns:a16="http://schemas.microsoft.com/office/drawing/2014/main" id="{6E3D8C3F-7ECA-AF73-B2C9-40B30354CFA1}"/>
              </a:ext>
            </a:extLst>
          </p:cNvPr>
          <p:cNvCxnSpPr>
            <a:cxnSpLocks/>
            <a:stCxn id="37" idx="2"/>
            <a:endCxn id="35" idx="1"/>
          </p:cNvCxnSpPr>
          <p:nvPr/>
        </p:nvCxnSpPr>
        <p:spPr>
          <a:xfrm rot="16200000" flipH="1">
            <a:off x="622055" y="4308108"/>
            <a:ext cx="357127" cy="175367"/>
          </a:xfrm>
          <a:prstGeom prst="bentConnector2">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or: Elbow 13">
            <a:extLst>
              <a:ext uri="{FF2B5EF4-FFF2-40B4-BE49-F238E27FC236}">
                <a16:creationId xmlns:a16="http://schemas.microsoft.com/office/drawing/2014/main" id="{B1427577-62B4-6737-FEA1-A14A47A54567}"/>
              </a:ext>
            </a:extLst>
          </p:cNvPr>
          <p:cNvCxnSpPr>
            <a:cxnSpLocks/>
            <a:stCxn id="38" idx="2"/>
            <a:endCxn id="35" idx="3"/>
          </p:cNvCxnSpPr>
          <p:nvPr/>
        </p:nvCxnSpPr>
        <p:spPr>
          <a:xfrm rot="5400000">
            <a:off x="3452509" y="4170679"/>
            <a:ext cx="707927" cy="99426"/>
          </a:xfrm>
          <a:prstGeom prst="bentConnector2">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17">
            <a:extLst>
              <a:ext uri="{FF2B5EF4-FFF2-40B4-BE49-F238E27FC236}">
                <a16:creationId xmlns:a16="http://schemas.microsoft.com/office/drawing/2014/main" id="{DA2D8C0A-E2DE-8EEC-5055-798694E7F19A}"/>
              </a:ext>
            </a:extLst>
          </p:cNvPr>
          <p:cNvSpPr/>
          <p:nvPr/>
        </p:nvSpPr>
        <p:spPr>
          <a:xfrm rot="21185548">
            <a:off x="794979" y="3699062"/>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42" name="Rectangle 20">
            <a:extLst>
              <a:ext uri="{FF2B5EF4-FFF2-40B4-BE49-F238E27FC236}">
                <a16:creationId xmlns:a16="http://schemas.microsoft.com/office/drawing/2014/main" id="{79F78021-CC3F-3E08-BD28-F7C6870700C5}"/>
              </a:ext>
            </a:extLst>
          </p:cNvPr>
          <p:cNvSpPr/>
          <p:nvPr/>
        </p:nvSpPr>
        <p:spPr>
          <a:xfrm rot="21185548">
            <a:off x="1468163" y="3623756"/>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43" name="Rectangle 23">
            <a:extLst>
              <a:ext uri="{FF2B5EF4-FFF2-40B4-BE49-F238E27FC236}">
                <a16:creationId xmlns:a16="http://schemas.microsoft.com/office/drawing/2014/main" id="{0854AE33-B15A-019C-CD08-CDA47F89FAFA}"/>
              </a:ext>
            </a:extLst>
          </p:cNvPr>
          <p:cNvSpPr/>
          <p:nvPr/>
        </p:nvSpPr>
        <p:spPr>
          <a:xfrm rot="21185548">
            <a:off x="1265108" y="3644968"/>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44" name="Rectangle 26">
            <a:extLst>
              <a:ext uri="{FF2B5EF4-FFF2-40B4-BE49-F238E27FC236}">
                <a16:creationId xmlns:a16="http://schemas.microsoft.com/office/drawing/2014/main" id="{F413F9E2-7FE7-70EA-4F77-745849E6B9E5}"/>
              </a:ext>
            </a:extLst>
          </p:cNvPr>
          <p:cNvSpPr/>
          <p:nvPr/>
        </p:nvSpPr>
        <p:spPr>
          <a:xfrm rot="21185548">
            <a:off x="2286504" y="3573158"/>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45" name="Rectangle 28">
            <a:extLst>
              <a:ext uri="{FF2B5EF4-FFF2-40B4-BE49-F238E27FC236}">
                <a16:creationId xmlns:a16="http://schemas.microsoft.com/office/drawing/2014/main" id="{6E6497AC-12FA-72B1-844A-5D4783356AC8}"/>
              </a:ext>
            </a:extLst>
          </p:cNvPr>
          <p:cNvSpPr/>
          <p:nvPr/>
        </p:nvSpPr>
        <p:spPr>
          <a:xfrm rot="21185548">
            <a:off x="3641927" y="3420366"/>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cxnSp>
        <p:nvCxnSpPr>
          <p:cNvPr id="46" name="Straight Arrow Connector 33">
            <a:extLst>
              <a:ext uri="{FF2B5EF4-FFF2-40B4-BE49-F238E27FC236}">
                <a16:creationId xmlns:a16="http://schemas.microsoft.com/office/drawing/2014/main" id="{7B95E5F4-8800-0220-5835-80F8CD35CBAD}"/>
              </a:ext>
            </a:extLst>
          </p:cNvPr>
          <p:cNvCxnSpPr>
            <a:cxnSpLocks/>
            <a:stCxn id="34" idx="2"/>
          </p:cNvCxnSpPr>
          <p:nvPr/>
        </p:nvCxnSpPr>
        <p:spPr>
          <a:xfrm flipH="1">
            <a:off x="888302" y="3033706"/>
            <a:ext cx="278760" cy="64141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34">
            <a:extLst>
              <a:ext uri="{FF2B5EF4-FFF2-40B4-BE49-F238E27FC236}">
                <a16:creationId xmlns:a16="http://schemas.microsoft.com/office/drawing/2014/main" id="{0506C5AD-6A2E-0951-280D-2D954E8200DA}"/>
              </a:ext>
            </a:extLst>
          </p:cNvPr>
          <p:cNvCxnSpPr>
            <a:cxnSpLocks/>
            <a:stCxn id="34" idx="2"/>
          </p:cNvCxnSpPr>
          <p:nvPr/>
        </p:nvCxnSpPr>
        <p:spPr>
          <a:xfrm>
            <a:off x="1167062" y="3033706"/>
            <a:ext cx="154221" cy="58164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35">
            <a:extLst>
              <a:ext uri="{FF2B5EF4-FFF2-40B4-BE49-F238E27FC236}">
                <a16:creationId xmlns:a16="http://schemas.microsoft.com/office/drawing/2014/main" id="{E2C15014-2328-8DAE-577C-57D011591B3C}"/>
              </a:ext>
            </a:extLst>
          </p:cNvPr>
          <p:cNvCxnSpPr>
            <a:cxnSpLocks/>
            <a:stCxn id="24" idx="2"/>
          </p:cNvCxnSpPr>
          <p:nvPr/>
        </p:nvCxnSpPr>
        <p:spPr>
          <a:xfrm flipH="1">
            <a:off x="2887400" y="2871077"/>
            <a:ext cx="1" cy="335833"/>
          </a:xfrm>
          <a:prstGeom prst="straightConnector1">
            <a:avLst/>
          </a:prstGeom>
          <a:ln w="28575">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38">
            <a:extLst>
              <a:ext uri="{FF2B5EF4-FFF2-40B4-BE49-F238E27FC236}">
                <a16:creationId xmlns:a16="http://schemas.microsoft.com/office/drawing/2014/main" id="{6F286FA9-E8C9-7278-95DB-958C3D0F4BB3}"/>
              </a:ext>
            </a:extLst>
          </p:cNvPr>
          <p:cNvCxnSpPr>
            <a:cxnSpLocks/>
            <a:stCxn id="24" idx="2"/>
          </p:cNvCxnSpPr>
          <p:nvPr/>
        </p:nvCxnSpPr>
        <p:spPr>
          <a:xfrm flipH="1">
            <a:off x="1919047" y="2871077"/>
            <a:ext cx="968354" cy="449357"/>
          </a:xfrm>
          <a:prstGeom prst="straightConnector1">
            <a:avLst/>
          </a:prstGeom>
          <a:ln w="28575">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0" name="Rectangle 41">
            <a:extLst>
              <a:ext uri="{FF2B5EF4-FFF2-40B4-BE49-F238E27FC236}">
                <a16:creationId xmlns:a16="http://schemas.microsoft.com/office/drawing/2014/main" id="{BD33309C-6966-0A09-0436-B6909CD78251}"/>
              </a:ext>
            </a:extLst>
          </p:cNvPr>
          <p:cNvSpPr/>
          <p:nvPr/>
        </p:nvSpPr>
        <p:spPr>
          <a:xfrm rot="21185548">
            <a:off x="2014635" y="3566563"/>
            <a:ext cx="142762" cy="50595"/>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6"/>
          </a:p>
        </p:txBody>
      </p:sp>
      <p:sp>
        <p:nvSpPr>
          <p:cNvPr id="53" name="TextBox 47">
            <a:extLst>
              <a:ext uri="{FF2B5EF4-FFF2-40B4-BE49-F238E27FC236}">
                <a16:creationId xmlns:a16="http://schemas.microsoft.com/office/drawing/2014/main" id="{41B27ED6-99BA-376C-F55A-3FDEF7C92001}"/>
              </a:ext>
            </a:extLst>
          </p:cNvPr>
          <p:cNvSpPr txBox="1"/>
          <p:nvPr/>
        </p:nvSpPr>
        <p:spPr>
          <a:xfrm>
            <a:off x="1752278" y="3667701"/>
            <a:ext cx="1372423" cy="259815"/>
          </a:xfrm>
          <a:prstGeom prst="rect">
            <a:avLst/>
          </a:prstGeom>
          <a:noFill/>
        </p:spPr>
        <p:txBody>
          <a:bodyPr wrap="square" rtlCol="0">
            <a:spAutoFit/>
          </a:bodyPr>
          <a:lstStyle/>
          <a:p>
            <a:pPr algn="ctr">
              <a:lnSpc>
                <a:spcPts val="1388"/>
              </a:lnSpc>
            </a:pPr>
            <a:r>
              <a:rPr lang="en-US" sz="1125" dirty="0">
                <a:solidFill>
                  <a:schemeClr val="accent5"/>
                </a:solidFill>
              </a:rPr>
              <a:t>Girder</a:t>
            </a:r>
            <a:endParaRPr lang="en-GB" sz="1125" dirty="0">
              <a:solidFill>
                <a:schemeClr val="accent5"/>
              </a:solidFill>
            </a:endParaRPr>
          </a:p>
        </p:txBody>
      </p:sp>
      <p:sp>
        <p:nvSpPr>
          <p:cNvPr id="55" name="CasellaDiTesto 54">
            <a:extLst>
              <a:ext uri="{FF2B5EF4-FFF2-40B4-BE49-F238E27FC236}">
                <a16:creationId xmlns:a16="http://schemas.microsoft.com/office/drawing/2014/main" id="{26715E6D-50DE-6C3F-D1E6-9E5C34C622B0}"/>
              </a:ext>
            </a:extLst>
          </p:cNvPr>
          <p:cNvSpPr txBox="1"/>
          <p:nvPr/>
        </p:nvSpPr>
        <p:spPr>
          <a:xfrm>
            <a:off x="90734" y="905757"/>
            <a:ext cx="8944045" cy="1602501"/>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dirty="0"/>
              <a:t>Goal: </a:t>
            </a:r>
            <a:r>
              <a:rPr lang="it-IT" b="0" dirty="0"/>
              <a:t>determine </a:t>
            </a:r>
            <a:r>
              <a:rPr lang="it-IT" b="0" dirty="0" err="1"/>
              <a:t>stability</a:t>
            </a:r>
            <a:r>
              <a:rPr lang="it-IT" b="0" dirty="0"/>
              <a:t> and </a:t>
            </a:r>
            <a:r>
              <a:rPr lang="it-IT" b="0" dirty="0" err="1"/>
              <a:t>stiffness</a:t>
            </a:r>
            <a:r>
              <a:rPr lang="it-IT" b="0" dirty="0"/>
              <a:t> of the </a:t>
            </a:r>
            <a:r>
              <a:rPr lang="it-IT" b="0" dirty="0" err="1"/>
              <a:t>different</a:t>
            </a:r>
            <a:r>
              <a:rPr lang="it-IT" b="0" dirty="0"/>
              <a:t> «links of the chain» from ground to </a:t>
            </a:r>
            <a:r>
              <a:rPr lang="it-IT" b="0" dirty="0" err="1"/>
              <a:t>magnetic</a:t>
            </a:r>
            <a:r>
              <a:rPr lang="it-IT" b="0" dirty="0"/>
              <a:t> </a:t>
            </a:r>
            <a:r>
              <a:rPr lang="it-IT" b="0" dirty="0" err="1"/>
              <a:t>axis</a:t>
            </a:r>
            <a:r>
              <a:rPr lang="it-IT" b="0" dirty="0"/>
              <a:t>. </a:t>
            </a:r>
          </a:p>
          <a:p>
            <a:pPr>
              <a:lnSpc>
                <a:spcPct val="110000"/>
              </a:lnSpc>
            </a:pPr>
            <a:r>
              <a:rPr lang="it-IT" dirty="0" err="1"/>
              <a:t>Identification</a:t>
            </a:r>
            <a:r>
              <a:rPr lang="it-IT" dirty="0"/>
              <a:t> of </a:t>
            </a:r>
            <a:r>
              <a:rPr lang="it-IT" dirty="0" err="1"/>
              <a:t>weakest</a:t>
            </a:r>
            <a:r>
              <a:rPr lang="it-IT" dirty="0"/>
              <a:t> link </a:t>
            </a:r>
            <a:r>
              <a:rPr lang="it-IT" b="0" dirty="0"/>
              <a:t>→ </a:t>
            </a:r>
            <a:r>
              <a:rPr lang="it-IT" b="0" i="1" dirty="0"/>
              <a:t>i.e. </a:t>
            </a:r>
            <a:r>
              <a:rPr lang="it-IT" b="0" i="1" dirty="0" err="1"/>
              <a:t>where</a:t>
            </a:r>
            <a:r>
              <a:rPr lang="it-IT" b="0" i="1" dirty="0"/>
              <a:t> to </a:t>
            </a:r>
            <a:r>
              <a:rPr lang="it-IT" b="0" i="1" dirty="0" err="1"/>
              <a:t>invest</a:t>
            </a:r>
            <a:r>
              <a:rPr lang="it-IT" b="0" i="1" dirty="0"/>
              <a:t> </a:t>
            </a:r>
            <a:r>
              <a:rPr lang="it-IT" b="0" i="1" dirty="0" err="1"/>
              <a:t>most</a:t>
            </a:r>
            <a:r>
              <a:rPr lang="it-IT" b="0" i="1" dirty="0"/>
              <a:t> of the </a:t>
            </a:r>
            <a:r>
              <a:rPr lang="it-IT" b="0" i="1" dirty="0" err="1"/>
              <a:t>efforts</a:t>
            </a:r>
            <a:r>
              <a:rPr lang="it-IT" b="0" i="1" dirty="0"/>
              <a:t>!</a:t>
            </a:r>
          </a:p>
          <a:p>
            <a:pPr>
              <a:lnSpc>
                <a:spcPct val="110000"/>
              </a:lnSpc>
            </a:pPr>
            <a:r>
              <a:rPr lang="it-IT" b="0" dirty="0" err="1"/>
              <a:t>Improvement</a:t>
            </a:r>
            <a:r>
              <a:rPr lang="it-IT" b="0" dirty="0"/>
              <a:t> / </a:t>
            </a:r>
            <a:r>
              <a:rPr lang="it-IT" b="0" dirty="0" err="1"/>
              <a:t>validation</a:t>
            </a:r>
            <a:r>
              <a:rPr lang="it-IT" b="0" dirty="0"/>
              <a:t> of the </a:t>
            </a:r>
            <a:r>
              <a:rPr lang="it-IT" dirty="0"/>
              <a:t>system </a:t>
            </a:r>
            <a:r>
              <a:rPr lang="it-IT" dirty="0" err="1"/>
              <a:t>stability</a:t>
            </a:r>
            <a:r>
              <a:rPr lang="it-IT" dirty="0"/>
              <a:t> model and </a:t>
            </a:r>
            <a:r>
              <a:rPr lang="it-IT" dirty="0" err="1"/>
              <a:t>architecture</a:t>
            </a:r>
            <a:r>
              <a:rPr lang="it-IT" b="0" dirty="0"/>
              <a:t>.</a:t>
            </a:r>
          </a:p>
        </p:txBody>
      </p:sp>
      <p:graphicFrame>
        <p:nvGraphicFramePr>
          <p:cNvPr id="56" name="Table 44">
            <a:extLst>
              <a:ext uri="{FF2B5EF4-FFF2-40B4-BE49-F238E27FC236}">
                <a16:creationId xmlns:a16="http://schemas.microsoft.com/office/drawing/2014/main" id="{3CFE0AA1-A19B-8152-FCEC-B5A2384A8B4D}"/>
              </a:ext>
            </a:extLst>
          </p:cNvPr>
          <p:cNvGraphicFramePr>
            <a:graphicFrameLocks noGrp="1"/>
          </p:cNvGraphicFramePr>
          <p:nvPr>
            <p:extLst>
              <p:ext uri="{D42A27DB-BD31-4B8C-83A1-F6EECF244321}">
                <p14:modId xmlns:p14="http://schemas.microsoft.com/office/powerpoint/2010/main" val="3592774077"/>
              </p:ext>
            </p:extLst>
          </p:nvPr>
        </p:nvGraphicFramePr>
        <p:xfrm>
          <a:off x="4587668" y="2840608"/>
          <a:ext cx="4084321" cy="2051640"/>
        </p:xfrm>
        <a:graphic>
          <a:graphicData uri="http://schemas.openxmlformats.org/drawingml/2006/table">
            <a:tbl>
              <a:tblPr firstRow="1" bandRow="1">
                <a:tableStyleId>{5C22544A-7EE6-4342-B048-85BDC9FD1C3A}</a:tableStyleId>
              </a:tblPr>
              <a:tblGrid>
                <a:gridCol w="3064899">
                  <a:extLst>
                    <a:ext uri="{9D8B030D-6E8A-4147-A177-3AD203B41FA5}">
                      <a16:colId xmlns:a16="http://schemas.microsoft.com/office/drawing/2014/main" val="1591716432"/>
                    </a:ext>
                  </a:extLst>
                </a:gridCol>
                <a:gridCol w="1019422">
                  <a:extLst>
                    <a:ext uri="{9D8B030D-6E8A-4147-A177-3AD203B41FA5}">
                      <a16:colId xmlns:a16="http://schemas.microsoft.com/office/drawing/2014/main" val="630030316"/>
                    </a:ext>
                  </a:extLst>
                </a:gridCol>
              </a:tblGrid>
              <a:tr h="194310">
                <a:tc>
                  <a:txBody>
                    <a:bodyPr/>
                    <a:lstStyle/>
                    <a:p>
                      <a:pPr algn="l"/>
                      <a:r>
                        <a:rPr lang="en-US" sz="1800" dirty="0"/>
                        <a:t>Step</a:t>
                      </a:r>
                      <a:endParaRPr lang="en-GB" sz="1800" dirty="0"/>
                    </a:p>
                  </a:txBody>
                  <a:tcPr marL="34290" marR="34290" marT="17145" marB="17145"/>
                </a:tc>
                <a:tc>
                  <a:txBody>
                    <a:bodyPr/>
                    <a:lstStyle/>
                    <a:p>
                      <a:pPr algn="l"/>
                      <a:r>
                        <a:rPr lang="en-US" sz="1800" dirty="0"/>
                        <a:t>Timeline</a:t>
                      </a:r>
                      <a:endParaRPr lang="en-GB" sz="1800" dirty="0"/>
                    </a:p>
                  </a:txBody>
                  <a:tcPr marL="34290" marR="34290" marT="17145" marB="17145"/>
                </a:tc>
                <a:extLst>
                  <a:ext uri="{0D108BD9-81ED-4DB2-BD59-A6C34878D82A}">
                    <a16:rowId xmlns:a16="http://schemas.microsoft.com/office/drawing/2014/main" val="1831001014"/>
                  </a:ext>
                </a:extLst>
              </a:tr>
              <a:tr h="360000">
                <a:tc>
                  <a:txBody>
                    <a:bodyPr/>
                    <a:lstStyle/>
                    <a:p>
                      <a:r>
                        <a:rPr lang="en-GB" sz="1400" dirty="0"/>
                        <a:t>Quadrupole prototype characterisation </a:t>
                      </a:r>
                    </a:p>
                  </a:txBody>
                  <a:tcPr marL="34290" marR="34290" marT="17145" marB="17145" anchor="ctr"/>
                </a:tc>
                <a:tc>
                  <a:txBody>
                    <a:bodyPr/>
                    <a:lstStyle/>
                    <a:p>
                      <a:r>
                        <a:rPr lang="en-US" sz="1400" dirty="0"/>
                        <a:t>2023 Q3</a:t>
                      </a:r>
                      <a:endParaRPr lang="en-GB" sz="1400" dirty="0"/>
                    </a:p>
                  </a:txBody>
                  <a:tcPr marL="34290" marR="34290" marT="17145" marB="17145" anchor="ctr"/>
                </a:tc>
                <a:extLst>
                  <a:ext uri="{0D108BD9-81ED-4DB2-BD59-A6C34878D82A}">
                    <a16:rowId xmlns:a16="http://schemas.microsoft.com/office/drawing/2014/main" val="2319346450"/>
                  </a:ext>
                </a:extLst>
              </a:tr>
              <a:tr h="360000">
                <a:tc>
                  <a:txBody>
                    <a:bodyPr/>
                    <a:lstStyle/>
                    <a:p>
                      <a:r>
                        <a:rPr lang="en-GB" sz="1400" dirty="0"/>
                        <a:t>Adjustment platform characterisation </a:t>
                      </a:r>
                    </a:p>
                  </a:txBody>
                  <a:tcPr marL="34290" marR="34290" marT="17145" marB="17145" anchor="ctr"/>
                </a:tc>
                <a:tc>
                  <a:txBody>
                    <a:bodyPr/>
                    <a:lstStyle/>
                    <a:p>
                      <a:r>
                        <a:rPr lang="en-GB" sz="1400" dirty="0"/>
                        <a:t>2023 Q4</a:t>
                      </a:r>
                    </a:p>
                  </a:txBody>
                  <a:tcPr marL="34290" marR="34290" marT="17145" marB="17145" anchor="ctr"/>
                </a:tc>
                <a:extLst>
                  <a:ext uri="{0D108BD9-81ED-4DB2-BD59-A6C34878D82A}">
                    <a16:rowId xmlns:a16="http://schemas.microsoft.com/office/drawing/2014/main" val="288765631"/>
                  </a:ext>
                </a:extLst>
              </a:tr>
              <a:tr h="280070">
                <a:tc>
                  <a:txBody>
                    <a:bodyPr/>
                    <a:lstStyle/>
                    <a:p>
                      <a:r>
                        <a:rPr lang="en-GB" sz="1400" dirty="0"/>
                        <a:t>Characterisation of a simplified collider Short Straight Section</a:t>
                      </a:r>
                    </a:p>
                  </a:txBody>
                  <a:tcPr marL="34290" marR="34290" marT="17145" marB="17145" anchor="ctr"/>
                </a:tc>
                <a:tc>
                  <a:txBody>
                    <a:bodyPr/>
                    <a:lstStyle/>
                    <a:p>
                      <a:r>
                        <a:rPr lang="en-GB" sz="1400" dirty="0"/>
                        <a:t>2024 S1</a:t>
                      </a:r>
                    </a:p>
                  </a:txBody>
                  <a:tcPr marL="34290" marR="34290" marT="17145" marB="17145" anchor="ctr"/>
                </a:tc>
                <a:extLst>
                  <a:ext uri="{0D108BD9-81ED-4DB2-BD59-A6C34878D82A}">
                    <a16:rowId xmlns:a16="http://schemas.microsoft.com/office/drawing/2014/main" val="3767987424"/>
                  </a:ext>
                </a:extLst>
              </a:tr>
              <a:tr h="280070">
                <a:tc>
                  <a:txBody>
                    <a:bodyPr/>
                    <a:lstStyle/>
                    <a:p>
                      <a:r>
                        <a:rPr lang="en-GB" sz="1400" dirty="0"/>
                        <a:t>Characterisation of a simplified booster Short Straight Section</a:t>
                      </a:r>
                    </a:p>
                  </a:txBody>
                  <a:tcPr marL="34290" marR="34290" marT="17145" marB="17145" anchor="ctr"/>
                </a:tc>
                <a:tc>
                  <a:txBody>
                    <a:bodyPr/>
                    <a:lstStyle/>
                    <a:p>
                      <a:r>
                        <a:rPr lang="en-GB" sz="1400" dirty="0"/>
                        <a:t>2024 S2</a:t>
                      </a:r>
                    </a:p>
                  </a:txBody>
                  <a:tcPr marL="34290" marR="34290" marT="17145" marB="17145" anchor="ctr"/>
                </a:tc>
                <a:extLst>
                  <a:ext uri="{0D108BD9-81ED-4DB2-BD59-A6C34878D82A}">
                    <a16:rowId xmlns:a16="http://schemas.microsoft.com/office/drawing/2014/main" val="3919508909"/>
                  </a:ext>
                </a:extLst>
              </a:tr>
            </a:tbl>
          </a:graphicData>
        </a:graphic>
      </p:graphicFrame>
      <p:sp>
        <p:nvSpPr>
          <p:cNvPr id="57" name="TextBox 45">
            <a:extLst>
              <a:ext uri="{FF2B5EF4-FFF2-40B4-BE49-F238E27FC236}">
                <a16:creationId xmlns:a16="http://schemas.microsoft.com/office/drawing/2014/main" id="{307C1F72-E330-6F25-C558-DBE48A1654F0}"/>
              </a:ext>
            </a:extLst>
          </p:cNvPr>
          <p:cNvSpPr txBox="1"/>
          <p:nvPr/>
        </p:nvSpPr>
        <p:spPr>
          <a:xfrm>
            <a:off x="4559093" y="2530100"/>
            <a:ext cx="4070226" cy="307777"/>
          </a:xfrm>
          <a:prstGeom prst="rect">
            <a:avLst/>
          </a:prstGeom>
          <a:noFill/>
        </p:spPr>
        <p:txBody>
          <a:bodyPr wrap="square">
            <a:spAutoFit/>
          </a:bodyPr>
          <a:lstStyle/>
          <a:p>
            <a:r>
              <a:rPr lang="en-US" sz="1400" b="1" dirty="0"/>
              <a:t>Proposed experimental campaign program:</a:t>
            </a:r>
          </a:p>
        </p:txBody>
      </p:sp>
      <p:sp>
        <p:nvSpPr>
          <p:cNvPr id="58" name="Textfeld 1">
            <a:extLst>
              <a:ext uri="{FF2B5EF4-FFF2-40B4-BE49-F238E27FC236}">
                <a16:creationId xmlns:a16="http://schemas.microsoft.com/office/drawing/2014/main" id="{A7C9038A-8C6D-79B0-39B6-AA85A6C63900}"/>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2199740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a:extLst>
              <a:ext uri="{FF2B5EF4-FFF2-40B4-BE49-F238E27FC236}">
                <a16:creationId xmlns:a16="http://schemas.microsoft.com/office/drawing/2014/main" id="{9854C57B-D14D-CC78-28F3-B1DBC37470C3}"/>
              </a:ext>
            </a:extLst>
          </p:cNvPr>
          <p:cNvPicPr>
            <a:picLocks noChangeAspect="1"/>
          </p:cNvPicPr>
          <p:nvPr/>
        </p:nvPicPr>
        <p:blipFill>
          <a:blip r:embed="rId3"/>
          <a:stretch>
            <a:fillRect/>
          </a:stretch>
        </p:blipFill>
        <p:spPr>
          <a:xfrm>
            <a:off x="5868144" y="812292"/>
            <a:ext cx="3240000" cy="1837578"/>
          </a:xfrm>
          <a:prstGeom prst="rect">
            <a:avLst/>
          </a:prstGeom>
        </p:spPr>
      </p:pic>
      <p:sp>
        <p:nvSpPr>
          <p:cNvPr id="36" name="Titel 1">
            <a:extLst>
              <a:ext uri="{FF2B5EF4-FFF2-40B4-BE49-F238E27FC236}">
                <a16:creationId xmlns:a16="http://schemas.microsoft.com/office/drawing/2014/main" id="{0A01A152-1048-9D19-7D5E-D3C06B9697EE}"/>
              </a:ext>
            </a:extLst>
          </p:cNvPr>
          <p:cNvSpPr txBox="1">
            <a:spLocks/>
          </p:cNvSpPr>
          <p:nvPr/>
        </p:nvSpPr>
        <p:spPr>
          <a:xfrm>
            <a:off x="251521" y="361776"/>
            <a:ext cx="8783258" cy="55379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2800" dirty="0"/>
              <a:t>Proposed experimental campaign: Step 1</a:t>
            </a:r>
          </a:p>
        </p:txBody>
      </p:sp>
      <p:sp>
        <p:nvSpPr>
          <p:cNvPr id="5" name="Foliennummernplatzhalter 1">
            <a:extLst>
              <a:ext uri="{FF2B5EF4-FFF2-40B4-BE49-F238E27FC236}">
                <a16:creationId xmlns:a16="http://schemas.microsoft.com/office/drawing/2014/main" id="{90F9AE8E-5F82-BFFC-BEE5-722557F442F3}"/>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22</a:t>
            </a:fld>
            <a:endParaRPr lang="en-US" noProof="0" dirty="0"/>
          </a:p>
        </p:txBody>
      </p:sp>
      <p:sp>
        <p:nvSpPr>
          <p:cNvPr id="16" name="Textfeld 2">
            <a:extLst>
              <a:ext uri="{FF2B5EF4-FFF2-40B4-BE49-F238E27FC236}">
                <a16:creationId xmlns:a16="http://schemas.microsoft.com/office/drawing/2014/main" id="{C11CF920-F422-DF25-8CB8-A819947A76B6}"/>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55" name="CasellaDiTesto 54">
            <a:extLst>
              <a:ext uri="{FF2B5EF4-FFF2-40B4-BE49-F238E27FC236}">
                <a16:creationId xmlns:a16="http://schemas.microsoft.com/office/drawing/2014/main" id="{26715E6D-50DE-6C3F-D1E6-9E5C34C622B0}"/>
              </a:ext>
            </a:extLst>
          </p:cNvPr>
          <p:cNvSpPr txBox="1"/>
          <p:nvPr/>
        </p:nvSpPr>
        <p:spPr>
          <a:xfrm>
            <a:off x="90735" y="905757"/>
            <a:ext cx="5413142" cy="4150249"/>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dirty="0"/>
              <a:t>Goal: </a:t>
            </a:r>
            <a:r>
              <a:rPr lang="it-IT" b="0" dirty="0"/>
              <a:t>Quadrupole </a:t>
            </a:r>
            <a:r>
              <a:rPr lang="it-IT" b="0" dirty="0" err="1"/>
              <a:t>prototype</a:t>
            </a:r>
            <a:r>
              <a:rPr lang="it-IT" b="0" dirty="0"/>
              <a:t> </a:t>
            </a:r>
            <a:r>
              <a:rPr lang="it-IT" b="0" dirty="0" err="1"/>
              <a:t>characterization</a:t>
            </a:r>
            <a:r>
              <a:rPr lang="it-IT" b="0" dirty="0"/>
              <a:t> (2023 Q3)</a:t>
            </a:r>
          </a:p>
          <a:p>
            <a:pPr>
              <a:lnSpc>
                <a:spcPct val="110000"/>
              </a:lnSpc>
            </a:pPr>
            <a:r>
              <a:rPr lang="en-GB" b="0" dirty="0"/>
              <a:t>1m-long Quadrupole Prototype already existing at CERN, built by TE-MSC based on design parameters of CDR (1.5 t)</a:t>
            </a:r>
          </a:p>
          <a:p>
            <a:pPr>
              <a:lnSpc>
                <a:spcPct val="110000"/>
              </a:lnSpc>
            </a:pPr>
            <a:r>
              <a:rPr lang="en-GB" dirty="0"/>
              <a:t>How: </a:t>
            </a:r>
          </a:p>
          <a:p>
            <a:pPr lvl="1">
              <a:lnSpc>
                <a:spcPct val="110000"/>
              </a:lnSpc>
            </a:pPr>
            <a:r>
              <a:rPr lang="en-GB" b="0" dirty="0"/>
              <a:t>Instrument it and perform </a:t>
            </a:r>
            <a:r>
              <a:rPr lang="en-GB" b="1" dirty="0"/>
              <a:t>experimental modal analysis </a:t>
            </a:r>
          </a:p>
          <a:p>
            <a:pPr lvl="1">
              <a:lnSpc>
                <a:spcPct val="110000"/>
              </a:lnSpc>
            </a:pPr>
            <a:r>
              <a:rPr lang="en-GB" dirty="0"/>
              <a:t>Comparison with </a:t>
            </a:r>
            <a:r>
              <a:rPr lang="en-GB" b="1" dirty="0"/>
              <a:t>numerical simulations </a:t>
            </a:r>
          </a:p>
          <a:p>
            <a:pPr lvl="1">
              <a:lnSpc>
                <a:spcPct val="110000"/>
              </a:lnSpc>
            </a:pPr>
            <a:r>
              <a:rPr lang="en-GB" dirty="0"/>
              <a:t>Definition of </a:t>
            </a:r>
            <a:r>
              <a:rPr lang="en-GB" b="1" dirty="0"/>
              <a:t>simplified model with response equivalent to that measured</a:t>
            </a:r>
            <a:r>
              <a:rPr lang="en-GB" dirty="0"/>
              <a:t>, for use in global stability model</a:t>
            </a:r>
          </a:p>
          <a:p>
            <a:pPr lvl="1">
              <a:lnSpc>
                <a:spcPct val="110000"/>
              </a:lnSpc>
              <a:buFont typeface="Wingdings" panose="05000000000000000000" pitchFamily="2" charset="2"/>
              <a:buChar char="§"/>
            </a:pPr>
            <a:endParaRPr lang="en-GB" b="0" dirty="0"/>
          </a:p>
          <a:p>
            <a:pPr>
              <a:lnSpc>
                <a:spcPct val="110000"/>
              </a:lnSpc>
            </a:pPr>
            <a:endParaRPr lang="it-IT" b="0" dirty="0"/>
          </a:p>
        </p:txBody>
      </p:sp>
      <p:sp>
        <p:nvSpPr>
          <p:cNvPr id="2" name="Oval 16">
            <a:extLst>
              <a:ext uri="{FF2B5EF4-FFF2-40B4-BE49-F238E27FC236}">
                <a16:creationId xmlns:a16="http://schemas.microsoft.com/office/drawing/2014/main" id="{7F6F58E4-189C-B23A-FE4A-822933C04393}"/>
              </a:ext>
            </a:extLst>
          </p:cNvPr>
          <p:cNvSpPr/>
          <p:nvPr/>
        </p:nvSpPr>
        <p:spPr>
          <a:xfrm>
            <a:off x="7377156" y="3668257"/>
            <a:ext cx="810000" cy="810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3" name="Oval 18">
            <a:extLst>
              <a:ext uri="{FF2B5EF4-FFF2-40B4-BE49-F238E27FC236}">
                <a16:creationId xmlns:a16="http://schemas.microsoft.com/office/drawing/2014/main" id="{B24381CC-67B2-EAFC-BE56-DB4F55FBE99D}"/>
              </a:ext>
            </a:extLst>
          </p:cNvPr>
          <p:cNvSpPr/>
          <p:nvPr/>
        </p:nvSpPr>
        <p:spPr>
          <a:xfrm>
            <a:off x="7534318" y="3832564"/>
            <a:ext cx="486000" cy="486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a:p>
        </p:txBody>
      </p:sp>
      <p:cxnSp>
        <p:nvCxnSpPr>
          <p:cNvPr id="4" name="Straight Arrow Connector 19">
            <a:extLst>
              <a:ext uri="{FF2B5EF4-FFF2-40B4-BE49-F238E27FC236}">
                <a16:creationId xmlns:a16="http://schemas.microsoft.com/office/drawing/2014/main" id="{F79D403D-C236-602F-A844-766ABC7FC7C9}"/>
              </a:ext>
            </a:extLst>
          </p:cNvPr>
          <p:cNvCxnSpPr>
            <a:cxnSpLocks/>
          </p:cNvCxnSpPr>
          <p:nvPr/>
        </p:nvCxnSpPr>
        <p:spPr>
          <a:xfrm>
            <a:off x="7370012" y="3596820"/>
            <a:ext cx="810000" cy="0"/>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xtBox 21">
            <a:extLst>
              <a:ext uri="{FF2B5EF4-FFF2-40B4-BE49-F238E27FC236}">
                <a16:creationId xmlns:a16="http://schemas.microsoft.com/office/drawing/2014/main" id="{D34FE3B0-3F24-836C-3EBE-D558DEC928F0}"/>
              </a:ext>
            </a:extLst>
          </p:cNvPr>
          <p:cNvSpPr txBox="1"/>
          <p:nvPr/>
        </p:nvSpPr>
        <p:spPr>
          <a:xfrm>
            <a:off x="7484312" y="3411082"/>
            <a:ext cx="671979" cy="253916"/>
          </a:xfrm>
          <a:prstGeom prst="rect">
            <a:avLst/>
          </a:prstGeom>
          <a:noFill/>
        </p:spPr>
        <p:txBody>
          <a:bodyPr wrap="none" rtlCol="0">
            <a:spAutoFit/>
          </a:bodyPr>
          <a:lstStyle/>
          <a:p>
            <a:r>
              <a:rPr lang="en-US" sz="1050" dirty="0"/>
              <a:t>300 mm</a:t>
            </a:r>
            <a:endParaRPr lang="en-GB" sz="1050" dirty="0"/>
          </a:p>
        </p:txBody>
      </p:sp>
      <p:cxnSp>
        <p:nvCxnSpPr>
          <p:cNvPr id="7" name="Straight Arrow Connector 24">
            <a:extLst>
              <a:ext uri="{FF2B5EF4-FFF2-40B4-BE49-F238E27FC236}">
                <a16:creationId xmlns:a16="http://schemas.microsoft.com/office/drawing/2014/main" id="{1F723122-0579-73CF-F40F-7104FC6F5C2A}"/>
              </a:ext>
            </a:extLst>
          </p:cNvPr>
          <p:cNvCxnSpPr>
            <a:cxnSpLocks/>
          </p:cNvCxnSpPr>
          <p:nvPr/>
        </p:nvCxnSpPr>
        <p:spPr>
          <a:xfrm>
            <a:off x="7548606" y="4061276"/>
            <a:ext cx="464569" cy="0"/>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25">
            <a:extLst>
              <a:ext uri="{FF2B5EF4-FFF2-40B4-BE49-F238E27FC236}">
                <a16:creationId xmlns:a16="http://schemas.microsoft.com/office/drawing/2014/main" id="{63311AF4-5E11-CD51-F78F-A0881DA5FAC9}"/>
              </a:ext>
            </a:extLst>
          </p:cNvPr>
          <p:cNvSpPr txBox="1"/>
          <p:nvPr/>
        </p:nvSpPr>
        <p:spPr>
          <a:xfrm>
            <a:off x="7491456" y="4032588"/>
            <a:ext cx="671979" cy="253916"/>
          </a:xfrm>
          <a:prstGeom prst="rect">
            <a:avLst/>
          </a:prstGeom>
          <a:noFill/>
        </p:spPr>
        <p:txBody>
          <a:bodyPr wrap="none" rtlCol="0">
            <a:spAutoFit/>
          </a:bodyPr>
          <a:lstStyle/>
          <a:p>
            <a:r>
              <a:rPr lang="en-US" sz="1050" dirty="0"/>
              <a:t>180 mm</a:t>
            </a:r>
            <a:endParaRPr lang="en-GB" sz="1050" dirty="0"/>
          </a:p>
        </p:txBody>
      </p:sp>
      <p:sp>
        <p:nvSpPr>
          <p:cNvPr id="9" name="Rectangle 29">
            <a:extLst>
              <a:ext uri="{FF2B5EF4-FFF2-40B4-BE49-F238E27FC236}">
                <a16:creationId xmlns:a16="http://schemas.microsoft.com/office/drawing/2014/main" id="{86DF105A-C1D6-8C1C-A5B4-B13A2216E974}"/>
              </a:ext>
            </a:extLst>
          </p:cNvPr>
          <p:cNvSpPr/>
          <p:nvPr/>
        </p:nvSpPr>
        <p:spPr>
          <a:xfrm>
            <a:off x="5796136" y="3339644"/>
            <a:ext cx="1350000" cy="135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a:p>
        </p:txBody>
      </p:sp>
      <p:sp>
        <p:nvSpPr>
          <p:cNvPr id="10" name="Rectangle 30">
            <a:extLst>
              <a:ext uri="{FF2B5EF4-FFF2-40B4-BE49-F238E27FC236}">
                <a16:creationId xmlns:a16="http://schemas.microsoft.com/office/drawing/2014/main" id="{F6109ED1-AB8A-88F5-33C6-9EF208875B75}"/>
              </a:ext>
            </a:extLst>
          </p:cNvPr>
          <p:cNvSpPr/>
          <p:nvPr/>
        </p:nvSpPr>
        <p:spPr>
          <a:xfrm>
            <a:off x="6146179" y="3677860"/>
            <a:ext cx="648000" cy="64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700"/>
          </a:p>
        </p:txBody>
      </p:sp>
      <p:cxnSp>
        <p:nvCxnSpPr>
          <p:cNvPr id="11" name="Straight Arrow Connector 31">
            <a:extLst>
              <a:ext uri="{FF2B5EF4-FFF2-40B4-BE49-F238E27FC236}">
                <a16:creationId xmlns:a16="http://schemas.microsoft.com/office/drawing/2014/main" id="{7F3575DB-09C5-366D-045E-30CFAC17589D}"/>
              </a:ext>
            </a:extLst>
          </p:cNvPr>
          <p:cNvCxnSpPr>
            <a:cxnSpLocks/>
          </p:cNvCxnSpPr>
          <p:nvPr/>
        </p:nvCxnSpPr>
        <p:spPr>
          <a:xfrm>
            <a:off x="5788991" y="3261441"/>
            <a:ext cx="1350000" cy="0"/>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32">
            <a:extLst>
              <a:ext uri="{FF2B5EF4-FFF2-40B4-BE49-F238E27FC236}">
                <a16:creationId xmlns:a16="http://schemas.microsoft.com/office/drawing/2014/main" id="{719A2981-A4E8-9804-2C2B-0A7EB6A5577C}"/>
              </a:ext>
            </a:extLst>
          </p:cNvPr>
          <p:cNvSpPr txBox="1"/>
          <p:nvPr/>
        </p:nvSpPr>
        <p:spPr>
          <a:xfrm>
            <a:off x="6181898" y="3038958"/>
            <a:ext cx="671979" cy="253916"/>
          </a:xfrm>
          <a:prstGeom prst="rect">
            <a:avLst/>
          </a:prstGeom>
          <a:noFill/>
        </p:spPr>
        <p:txBody>
          <a:bodyPr wrap="none" rtlCol="0">
            <a:spAutoFit/>
          </a:bodyPr>
          <a:lstStyle/>
          <a:p>
            <a:r>
              <a:rPr lang="en-US" sz="1050" dirty="0"/>
              <a:t>500 mm</a:t>
            </a:r>
            <a:endParaRPr lang="en-GB" sz="1050" dirty="0"/>
          </a:p>
        </p:txBody>
      </p:sp>
      <p:cxnSp>
        <p:nvCxnSpPr>
          <p:cNvPr id="13" name="Straight Arrow Connector 36">
            <a:extLst>
              <a:ext uri="{FF2B5EF4-FFF2-40B4-BE49-F238E27FC236}">
                <a16:creationId xmlns:a16="http://schemas.microsoft.com/office/drawing/2014/main" id="{E298FB20-6B38-EECB-D5CB-14921F1888D4}"/>
              </a:ext>
            </a:extLst>
          </p:cNvPr>
          <p:cNvCxnSpPr>
            <a:cxnSpLocks/>
          </p:cNvCxnSpPr>
          <p:nvPr/>
        </p:nvCxnSpPr>
        <p:spPr>
          <a:xfrm>
            <a:off x="6146179" y="3761126"/>
            <a:ext cx="648000" cy="0"/>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37">
            <a:extLst>
              <a:ext uri="{FF2B5EF4-FFF2-40B4-BE49-F238E27FC236}">
                <a16:creationId xmlns:a16="http://schemas.microsoft.com/office/drawing/2014/main" id="{FB31D0FB-421B-AABA-99A8-34BADD2AAF0A}"/>
              </a:ext>
            </a:extLst>
          </p:cNvPr>
          <p:cNvSpPr txBox="1"/>
          <p:nvPr/>
        </p:nvSpPr>
        <p:spPr>
          <a:xfrm>
            <a:off x="6181898" y="3725407"/>
            <a:ext cx="671979" cy="253916"/>
          </a:xfrm>
          <a:prstGeom prst="rect">
            <a:avLst/>
          </a:prstGeom>
          <a:noFill/>
        </p:spPr>
        <p:txBody>
          <a:bodyPr wrap="none" rtlCol="0">
            <a:spAutoFit/>
          </a:bodyPr>
          <a:lstStyle/>
          <a:p>
            <a:r>
              <a:rPr lang="en-US" sz="1050" dirty="0"/>
              <a:t>240 mm</a:t>
            </a:r>
            <a:endParaRPr lang="en-GB" sz="1050" dirty="0"/>
          </a:p>
        </p:txBody>
      </p:sp>
      <p:pic>
        <p:nvPicPr>
          <p:cNvPr id="15" name="Picture 14">
            <a:extLst>
              <a:ext uri="{FF2B5EF4-FFF2-40B4-BE49-F238E27FC236}">
                <a16:creationId xmlns:a16="http://schemas.microsoft.com/office/drawing/2014/main" id="{653277A8-31E7-4758-9F99-951C80F0546F}"/>
              </a:ext>
            </a:extLst>
          </p:cNvPr>
          <p:cNvPicPr>
            <a:picLocks noChangeAspect="1"/>
          </p:cNvPicPr>
          <p:nvPr/>
        </p:nvPicPr>
        <p:blipFill>
          <a:blip r:embed="rId4"/>
          <a:stretch>
            <a:fillRect/>
          </a:stretch>
        </p:blipFill>
        <p:spPr>
          <a:xfrm>
            <a:off x="5650039" y="1236376"/>
            <a:ext cx="3240000" cy="1830521"/>
          </a:xfrm>
          <a:prstGeom prst="rect">
            <a:avLst/>
          </a:prstGeom>
        </p:spPr>
      </p:pic>
      <p:sp>
        <p:nvSpPr>
          <p:cNvPr id="17" name="TextBox 22">
            <a:extLst>
              <a:ext uri="{FF2B5EF4-FFF2-40B4-BE49-F238E27FC236}">
                <a16:creationId xmlns:a16="http://schemas.microsoft.com/office/drawing/2014/main" id="{9993F89A-327D-BA5F-FC5A-059E4CC28B57}"/>
              </a:ext>
            </a:extLst>
          </p:cNvPr>
          <p:cNvSpPr txBox="1"/>
          <p:nvPr/>
        </p:nvSpPr>
        <p:spPr>
          <a:xfrm>
            <a:off x="5846783" y="4761080"/>
            <a:ext cx="3043979" cy="369332"/>
          </a:xfrm>
          <a:prstGeom prst="rect">
            <a:avLst/>
          </a:prstGeom>
          <a:noFill/>
        </p:spPr>
        <p:txBody>
          <a:bodyPr wrap="square">
            <a:spAutoFit/>
          </a:bodyPr>
          <a:lstStyle/>
          <a:p>
            <a:r>
              <a:rPr lang="en-GB" sz="900" i="1" dirty="0"/>
              <a:t>Cross section of the stainless steel beams used as models of the SSS magnets in </a:t>
            </a:r>
            <a:r>
              <a:rPr lang="en-GB" sz="900" i="1" dirty="0">
                <a:hlinkClick r:id="rId5"/>
              </a:rPr>
              <a:t>current studies</a:t>
            </a:r>
            <a:r>
              <a:rPr lang="en-GB" sz="900" dirty="0"/>
              <a:t>, </a:t>
            </a:r>
            <a:r>
              <a:rPr lang="en-GB" sz="900" i="1" dirty="0"/>
              <a:t>A. </a:t>
            </a:r>
            <a:r>
              <a:rPr lang="en-GB" sz="900" i="1" dirty="0" err="1"/>
              <a:t>Piccini</a:t>
            </a:r>
            <a:endParaRPr lang="en-GB" sz="900" i="1" dirty="0"/>
          </a:p>
        </p:txBody>
      </p:sp>
      <p:sp>
        <p:nvSpPr>
          <p:cNvPr id="19" name="Textfeld 1">
            <a:extLst>
              <a:ext uri="{FF2B5EF4-FFF2-40B4-BE49-F238E27FC236}">
                <a16:creationId xmlns:a16="http://schemas.microsoft.com/office/drawing/2014/main" id="{37A495AE-E68A-5CB5-5325-47485AA9CA3D}"/>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26424390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el 1">
            <a:extLst>
              <a:ext uri="{FF2B5EF4-FFF2-40B4-BE49-F238E27FC236}">
                <a16:creationId xmlns:a16="http://schemas.microsoft.com/office/drawing/2014/main" id="{0A01A152-1048-9D19-7D5E-D3C06B9697EE}"/>
              </a:ext>
            </a:extLst>
          </p:cNvPr>
          <p:cNvSpPr txBox="1">
            <a:spLocks/>
          </p:cNvSpPr>
          <p:nvPr/>
        </p:nvSpPr>
        <p:spPr>
          <a:xfrm>
            <a:off x="251521" y="361776"/>
            <a:ext cx="8783258" cy="55379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2800" dirty="0"/>
              <a:t>Proposed experimental campaign: Step 2</a:t>
            </a:r>
          </a:p>
        </p:txBody>
      </p:sp>
      <p:sp>
        <p:nvSpPr>
          <p:cNvPr id="5" name="Foliennummernplatzhalter 1">
            <a:extLst>
              <a:ext uri="{FF2B5EF4-FFF2-40B4-BE49-F238E27FC236}">
                <a16:creationId xmlns:a16="http://schemas.microsoft.com/office/drawing/2014/main" id="{90F9AE8E-5F82-BFFC-BEE5-722557F442F3}"/>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23</a:t>
            </a:fld>
            <a:endParaRPr lang="en-US" noProof="0" dirty="0"/>
          </a:p>
        </p:txBody>
      </p:sp>
      <p:sp>
        <p:nvSpPr>
          <p:cNvPr id="16" name="Textfeld 2">
            <a:extLst>
              <a:ext uri="{FF2B5EF4-FFF2-40B4-BE49-F238E27FC236}">
                <a16:creationId xmlns:a16="http://schemas.microsoft.com/office/drawing/2014/main" id="{C11CF920-F422-DF25-8CB8-A819947A76B6}"/>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55" name="CasellaDiTesto 54">
            <a:extLst>
              <a:ext uri="{FF2B5EF4-FFF2-40B4-BE49-F238E27FC236}">
                <a16:creationId xmlns:a16="http://schemas.microsoft.com/office/drawing/2014/main" id="{26715E6D-50DE-6C3F-D1E6-9E5C34C622B0}"/>
              </a:ext>
            </a:extLst>
          </p:cNvPr>
          <p:cNvSpPr txBox="1"/>
          <p:nvPr/>
        </p:nvSpPr>
        <p:spPr>
          <a:xfrm>
            <a:off x="90735" y="905757"/>
            <a:ext cx="5367225" cy="4150249"/>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sz="1400" dirty="0"/>
              <a:t>Goal: </a:t>
            </a:r>
            <a:r>
              <a:rPr lang="it-IT" sz="1400" b="0" dirty="0" err="1"/>
              <a:t>Adjustment</a:t>
            </a:r>
            <a:r>
              <a:rPr lang="it-IT" sz="1400" b="0" dirty="0"/>
              <a:t> </a:t>
            </a:r>
            <a:r>
              <a:rPr lang="it-IT" sz="1400" b="0" dirty="0" err="1"/>
              <a:t>platform</a:t>
            </a:r>
            <a:r>
              <a:rPr lang="it-IT" sz="1400" b="0" dirty="0"/>
              <a:t> </a:t>
            </a:r>
            <a:r>
              <a:rPr lang="it-IT" sz="1400" b="0" dirty="0" err="1"/>
              <a:t>characterization</a:t>
            </a:r>
            <a:r>
              <a:rPr lang="it-IT" sz="1400" b="0" dirty="0"/>
              <a:t> (2023 Q4)</a:t>
            </a:r>
          </a:p>
          <a:p>
            <a:pPr>
              <a:lnSpc>
                <a:spcPct val="110000"/>
              </a:lnSpc>
            </a:pPr>
            <a:r>
              <a:rPr lang="en-US" sz="1400" b="0" dirty="0"/>
              <a:t>WEPLATE and BIG UAP are existing adjustment platforms developed at CERN BE-GM, BE-EA</a:t>
            </a:r>
          </a:p>
          <a:p>
            <a:pPr>
              <a:lnSpc>
                <a:spcPct val="110000"/>
              </a:lnSpc>
            </a:pPr>
            <a:r>
              <a:rPr lang="en-US" sz="1400" b="0" dirty="0"/>
              <a:t>BIG UAP is compatible with Quadrupole Prototype of FCC-</a:t>
            </a:r>
            <a:r>
              <a:rPr lang="en-US" sz="1400" b="0" dirty="0" err="1"/>
              <a:t>ee</a:t>
            </a:r>
            <a:r>
              <a:rPr lang="en-US" sz="1400" b="0" dirty="0"/>
              <a:t> (&lt; 2t); WEPLATE possibly as adjustment system for a dummy </a:t>
            </a:r>
            <a:r>
              <a:rPr lang="en-US" sz="1400" b="0" dirty="0" err="1"/>
              <a:t>sextupole</a:t>
            </a:r>
            <a:r>
              <a:rPr lang="en-US" sz="1400" b="0" dirty="0"/>
              <a:t> (500 kg max)</a:t>
            </a:r>
          </a:p>
          <a:p>
            <a:pPr>
              <a:lnSpc>
                <a:spcPct val="110000"/>
              </a:lnSpc>
            </a:pPr>
            <a:r>
              <a:rPr lang="en-US" sz="1400" b="0" dirty="0"/>
              <a:t>Ideally test existing equipment</a:t>
            </a:r>
          </a:p>
          <a:p>
            <a:pPr>
              <a:lnSpc>
                <a:spcPct val="110000"/>
              </a:lnSpc>
            </a:pPr>
            <a:r>
              <a:rPr lang="en-GB" sz="1400" dirty="0"/>
              <a:t>How: </a:t>
            </a:r>
          </a:p>
          <a:p>
            <a:pPr lvl="1">
              <a:lnSpc>
                <a:spcPct val="110000"/>
              </a:lnSpc>
            </a:pPr>
            <a:r>
              <a:rPr lang="en-GB" sz="1400" b="0" dirty="0"/>
              <a:t>Instrument them and perform </a:t>
            </a:r>
            <a:r>
              <a:rPr lang="en-GB" sz="1400" b="1" dirty="0"/>
              <a:t>experimental transfer function measurements </a:t>
            </a:r>
          </a:p>
          <a:p>
            <a:pPr lvl="1">
              <a:lnSpc>
                <a:spcPct val="110000"/>
              </a:lnSpc>
            </a:pPr>
            <a:r>
              <a:rPr lang="en-GB" sz="1400" i="1" dirty="0"/>
              <a:t>Comparison with </a:t>
            </a:r>
            <a:r>
              <a:rPr lang="en-GB" sz="1400" b="1" i="1" dirty="0"/>
              <a:t>numerical simulations??? </a:t>
            </a:r>
          </a:p>
          <a:p>
            <a:pPr lvl="1">
              <a:lnSpc>
                <a:spcPct val="110000"/>
              </a:lnSpc>
            </a:pPr>
            <a:r>
              <a:rPr lang="en-GB" sz="1400" dirty="0"/>
              <a:t>Definition of </a:t>
            </a:r>
            <a:r>
              <a:rPr lang="en-GB" sz="1400" b="1" dirty="0"/>
              <a:t>simplified model with response equivalent to that measured</a:t>
            </a:r>
            <a:r>
              <a:rPr lang="en-GB" sz="1400" dirty="0"/>
              <a:t>, for use in global stability model</a:t>
            </a:r>
          </a:p>
          <a:p>
            <a:pPr lvl="1">
              <a:lnSpc>
                <a:spcPct val="110000"/>
              </a:lnSpc>
              <a:buFont typeface="Wingdings" panose="05000000000000000000" pitchFamily="2" charset="2"/>
              <a:buChar char="§"/>
            </a:pPr>
            <a:endParaRPr lang="en-GB" sz="1400" b="0" dirty="0"/>
          </a:p>
          <a:p>
            <a:pPr>
              <a:lnSpc>
                <a:spcPct val="110000"/>
              </a:lnSpc>
            </a:pPr>
            <a:endParaRPr lang="it-IT" sz="1400" b="0" dirty="0"/>
          </a:p>
        </p:txBody>
      </p:sp>
      <p:pic>
        <p:nvPicPr>
          <p:cNvPr id="19" name="Picture 4">
            <a:extLst>
              <a:ext uri="{FF2B5EF4-FFF2-40B4-BE49-F238E27FC236}">
                <a16:creationId xmlns:a16="http://schemas.microsoft.com/office/drawing/2014/main" id="{EEBD7170-3605-6C46-2280-00B1527D9C1A}"/>
              </a:ext>
            </a:extLst>
          </p:cNvPr>
          <p:cNvPicPr>
            <a:picLocks noChangeAspect="1"/>
          </p:cNvPicPr>
          <p:nvPr/>
        </p:nvPicPr>
        <p:blipFill>
          <a:blip r:embed="rId3"/>
          <a:stretch>
            <a:fillRect/>
          </a:stretch>
        </p:blipFill>
        <p:spPr>
          <a:xfrm>
            <a:off x="5748756" y="833753"/>
            <a:ext cx="3240000" cy="2417409"/>
          </a:xfrm>
          <a:prstGeom prst="rect">
            <a:avLst/>
          </a:prstGeom>
        </p:spPr>
      </p:pic>
      <p:pic>
        <p:nvPicPr>
          <p:cNvPr id="20" name="Picture 6">
            <a:extLst>
              <a:ext uri="{FF2B5EF4-FFF2-40B4-BE49-F238E27FC236}">
                <a16:creationId xmlns:a16="http://schemas.microsoft.com/office/drawing/2014/main" id="{842D3ADE-0B22-C016-5BEA-7BE1FD801C0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2105"/>
          <a:stretch/>
        </p:blipFill>
        <p:spPr bwMode="auto">
          <a:xfrm>
            <a:off x="5345271" y="2980881"/>
            <a:ext cx="2492542" cy="1633538"/>
          </a:xfrm>
          <a:prstGeom prst="rect">
            <a:avLst/>
          </a:prstGeom>
          <a:noFill/>
          <a:ln>
            <a:noFill/>
          </a:ln>
        </p:spPr>
      </p:pic>
      <p:sp>
        <p:nvSpPr>
          <p:cNvPr id="21" name="TextBox 8">
            <a:extLst>
              <a:ext uri="{FF2B5EF4-FFF2-40B4-BE49-F238E27FC236}">
                <a16:creationId xmlns:a16="http://schemas.microsoft.com/office/drawing/2014/main" id="{C70419AF-31B4-A530-112D-4D37A5235BB5}"/>
              </a:ext>
            </a:extLst>
          </p:cNvPr>
          <p:cNvSpPr txBox="1"/>
          <p:nvPr/>
        </p:nvSpPr>
        <p:spPr>
          <a:xfrm>
            <a:off x="7249509" y="4605653"/>
            <a:ext cx="1774658" cy="230832"/>
          </a:xfrm>
          <a:prstGeom prst="rect">
            <a:avLst/>
          </a:prstGeom>
          <a:noFill/>
        </p:spPr>
        <p:txBody>
          <a:bodyPr wrap="square">
            <a:spAutoFit/>
          </a:bodyPr>
          <a:lstStyle/>
          <a:p>
            <a:r>
              <a:rPr lang="en-GB" sz="900" dirty="0">
                <a:hlinkClick r:id="rId5"/>
              </a:rPr>
              <a:t>WEPLATE</a:t>
            </a:r>
            <a:endParaRPr lang="en-GB" sz="900" dirty="0"/>
          </a:p>
        </p:txBody>
      </p:sp>
      <p:sp>
        <p:nvSpPr>
          <p:cNvPr id="23" name="TextBox 20">
            <a:extLst>
              <a:ext uri="{FF2B5EF4-FFF2-40B4-BE49-F238E27FC236}">
                <a16:creationId xmlns:a16="http://schemas.microsoft.com/office/drawing/2014/main" id="{C73C16BA-0477-107D-1819-584694A992BD}"/>
              </a:ext>
            </a:extLst>
          </p:cNvPr>
          <p:cNvSpPr txBox="1"/>
          <p:nvPr/>
        </p:nvSpPr>
        <p:spPr>
          <a:xfrm>
            <a:off x="7801986" y="3251162"/>
            <a:ext cx="1285875" cy="230832"/>
          </a:xfrm>
          <a:prstGeom prst="rect">
            <a:avLst/>
          </a:prstGeom>
          <a:noFill/>
        </p:spPr>
        <p:txBody>
          <a:bodyPr wrap="square">
            <a:spAutoFit/>
          </a:bodyPr>
          <a:lstStyle/>
          <a:p>
            <a:r>
              <a:rPr lang="en-GB" sz="900" dirty="0">
                <a:hlinkClick r:id="rId6"/>
              </a:rPr>
              <a:t>5DOF/6DOF Platform</a:t>
            </a:r>
            <a:endParaRPr lang="en-GB" sz="900" dirty="0"/>
          </a:p>
        </p:txBody>
      </p:sp>
      <p:sp>
        <p:nvSpPr>
          <p:cNvPr id="25" name="CasellaDiTesto 24">
            <a:extLst>
              <a:ext uri="{FF2B5EF4-FFF2-40B4-BE49-F238E27FC236}">
                <a16:creationId xmlns:a16="http://schemas.microsoft.com/office/drawing/2014/main" id="{D2B18C2B-89A1-9EBB-D6D4-7161F9CE61D5}"/>
              </a:ext>
            </a:extLst>
          </p:cNvPr>
          <p:cNvSpPr txBox="1"/>
          <p:nvPr/>
        </p:nvSpPr>
        <p:spPr>
          <a:xfrm>
            <a:off x="5457960" y="4801072"/>
            <a:ext cx="3686040" cy="276999"/>
          </a:xfrm>
          <a:prstGeom prst="rect">
            <a:avLst/>
          </a:prstGeom>
          <a:noFill/>
        </p:spPr>
        <p:txBody>
          <a:bodyPr wrap="square">
            <a:spAutoFit/>
          </a:bodyPr>
          <a:lstStyle/>
          <a:p>
            <a:r>
              <a:rPr lang="en-GB" sz="1200" i="1" dirty="0"/>
              <a:t>Courtesy M. </a:t>
            </a:r>
            <a:r>
              <a:rPr lang="en-GB" sz="1200" i="1" dirty="0" err="1"/>
              <a:t>Sosin</a:t>
            </a:r>
            <a:r>
              <a:rPr lang="en-GB" sz="1200" i="1" dirty="0"/>
              <a:t>, F. Sanchez Galan and A. </a:t>
            </a:r>
            <a:r>
              <a:rPr lang="en-GB" sz="1200" i="1" dirty="0" err="1"/>
              <a:t>Piccini</a:t>
            </a:r>
            <a:endParaRPr lang="it-IT" sz="1200" i="1" dirty="0"/>
          </a:p>
        </p:txBody>
      </p:sp>
      <p:sp>
        <p:nvSpPr>
          <p:cNvPr id="26" name="Textfeld 1">
            <a:extLst>
              <a:ext uri="{FF2B5EF4-FFF2-40B4-BE49-F238E27FC236}">
                <a16:creationId xmlns:a16="http://schemas.microsoft.com/office/drawing/2014/main" id="{98713F4D-7326-09C5-C11A-20B004A6A8DB}"/>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3637812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el 1">
            <a:extLst>
              <a:ext uri="{FF2B5EF4-FFF2-40B4-BE49-F238E27FC236}">
                <a16:creationId xmlns:a16="http://schemas.microsoft.com/office/drawing/2014/main" id="{0A01A152-1048-9D19-7D5E-D3C06B9697EE}"/>
              </a:ext>
            </a:extLst>
          </p:cNvPr>
          <p:cNvSpPr txBox="1">
            <a:spLocks/>
          </p:cNvSpPr>
          <p:nvPr/>
        </p:nvSpPr>
        <p:spPr>
          <a:xfrm>
            <a:off x="251521" y="361776"/>
            <a:ext cx="8783258" cy="55379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2800" dirty="0"/>
              <a:t>Proposed experimental campaign: Step 3</a:t>
            </a:r>
          </a:p>
        </p:txBody>
      </p:sp>
      <p:sp>
        <p:nvSpPr>
          <p:cNvPr id="5" name="Foliennummernplatzhalter 1">
            <a:extLst>
              <a:ext uri="{FF2B5EF4-FFF2-40B4-BE49-F238E27FC236}">
                <a16:creationId xmlns:a16="http://schemas.microsoft.com/office/drawing/2014/main" id="{90F9AE8E-5F82-BFFC-BEE5-722557F442F3}"/>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24</a:t>
            </a:fld>
            <a:endParaRPr lang="en-US" noProof="0" dirty="0"/>
          </a:p>
        </p:txBody>
      </p:sp>
      <p:sp>
        <p:nvSpPr>
          <p:cNvPr id="16" name="Textfeld 2">
            <a:extLst>
              <a:ext uri="{FF2B5EF4-FFF2-40B4-BE49-F238E27FC236}">
                <a16:creationId xmlns:a16="http://schemas.microsoft.com/office/drawing/2014/main" id="{C11CF920-F422-DF25-8CB8-A819947A76B6}"/>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55" name="CasellaDiTesto 54">
            <a:extLst>
              <a:ext uri="{FF2B5EF4-FFF2-40B4-BE49-F238E27FC236}">
                <a16:creationId xmlns:a16="http://schemas.microsoft.com/office/drawing/2014/main" id="{26715E6D-50DE-6C3F-D1E6-9E5C34C622B0}"/>
              </a:ext>
            </a:extLst>
          </p:cNvPr>
          <p:cNvSpPr txBox="1"/>
          <p:nvPr/>
        </p:nvSpPr>
        <p:spPr>
          <a:xfrm>
            <a:off x="90735" y="905757"/>
            <a:ext cx="5561385" cy="4150249"/>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sz="1400" dirty="0"/>
              <a:t>Goal: </a:t>
            </a:r>
            <a:r>
              <a:rPr lang="it-IT" sz="1400" b="0" dirty="0" err="1"/>
              <a:t>characterization</a:t>
            </a:r>
            <a:r>
              <a:rPr lang="it-IT" sz="1400" b="0" dirty="0"/>
              <a:t> of </a:t>
            </a:r>
            <a:r>
              <a:rPr lang="it-IT" sz="1400" b="0" dirty="0" err="1"/>
              <a:t>simplified</a:t>
            </a:r>
            <a:r>
              <a:rPr lang="it-IT" sz="1400" b="0" dirty="0"/>
              <a:t> collider SSS (2024 S1)</a:t>
            </a:r>
          </a:p>
          <a:p>
            <a:pPr>
              <a:lnSpc>
                <a:spcPct val="110000"/>
              </a:lnSpc>
            </a:pPr>
            <a:r>
              <a:rPr lang="en-US" sz="1400" b="0" dirty="0"/>
              <a:t>Construction of cheap 2m dummy girders (steel, mineral cast, hybrid) </a:t>
            </a:r>
          </a:p>
          <a:p>
            <a:pPr>
              <a:lnSpc>
                <a:spcPct val="110000"/>
              </a:lnSpc>
            </a:pPr>
            <a:r>
              <a:rPr lang="en-US" sz="1400" b="0" dirty="0"/>
              <a:t>Existing HL-LHC jacks or production of </a:t>
            </a:r>
            <a:r>
              <a:rPr lang="en-US" sz="1400" b="0" dirty="0" err="1"/>
              <a:t>SwissFEL</a:t>
            </a:r>
            <a:r>
              <a:rPr lang="en-US" sz="1400" b="0" dirty="0"/>
              <a:t> PSI – like jacks</a:t>
            </a:r>
          </a:p>
          <a:p>
            <a:r>
              <a:rPr lang="en-GB" sz="1400" b="0" dirty="0"/>
              <a:t>Adjustment Platforms or shims (existing UAP and WEPLATE)</a:t>
            </a:r>
          </a:p>
          <a:p>
            <a:r>
              <a:rPr lang="en-GB" sz="1400" b="0" dirty="0"/>
              <a:t>Quadrupole Prototype (existing) + dummy </a:t>
            </a:r>
            <a:r>
              <a:rPr lang="en-GB" sz="1400" b="0" dirty="0" err="1"/>
              <a:t>Sextupole</a:t>
            </a:r>
            <a:endParaRPr lang="en-US" sz="1400" b="0" dirty="0"/>
          </a:p>
          <a:p>
            <a:pPr>
              <a:lnSpc>
                <a:spcPct val="110000"/>
              </a:lnSpc>
            </a:pPr>
            <a:r>
              <a:rPr lang="en-GB" sz="1400" dirty="0"/>
              <a:t>How: </a:t>
            </a:r>
          </a:p>
          <a:p>
            <a:pPr lvl="1">
              <a:lnSpc>
                <a:spcPct val="110000"/>
              </a:lnSpc>
            </a:pPr>
            <a:r>
              <a:rPr lang="en-GB" sz="1400" b="0" dirty="0"/>
              <a:t>Measure dynamic response progressively at different assembling steps </a:t>
            </a:r>
            <a:r>
              <a:rPr lang="en-GB" sz="1400" b="0" i="1" dirty="0"/>
              <a:t>(i.e. first jacks + marble, then girder on ground, then girder on jacks, etc.)</a:t>
            </a:r>
            <a:endParaRPr lang="en-GB" sz="1400" b="0" dirty="0"/>
          </a:p>
          <a:p>
            <a:pPr lvl="1">
              <a:lnSpc>
                <a:spcPct val="110000"/>
              </a:lnSpc>
            </a:pPr>
            <a:r>
              <a:rPr lang="en-GB" sz="1400" dirty="0"/>
              <a:t>Compare with numerical model, built also through Steps 1 and 2</a:t>
            </a:r>
          </a:p>
          <a:p>
            <a:pPr lvl="1">
              <a:lnSpc>
                <a:spcPct val="110000"/>
              </a:lnSpc>
            </a:pPr>
            <a:r>
              <a:rPr lang="en-GB" sz="1400" b="1" dirty="0"/>
              <a:t>Extrapolate numerically to a longer SSS (2m to 6.5m)</a:t>
            </a:r>
          </a:p>
          <a:p>
            <a:pPr lvl="1">
              <a:lnSpc>
                <a:spcPct val="110000"/>
              </a:lnSpc>
              <a:buFont typeface="Wingdings" panose="05000000000000000000" pitchFamily="2" charset="2"/>
              <a:buChar char="§"/>
            </a:pPr>
            <a:endParaRPr lang="en-GB" sz="1400" b="0" dirty="0"/>
          </a:p>
          <a:p>
            <a:pPr>
              <a:lnSpc>
                <a:spcPct val="110000"/>
              </a:lnSpc>
            </a:pPr>
            <a:endParaRPr lang="it-IT" sz="1400" b="0" dirty="0"/>
          </a:p>
        </p:txBody>
      </p:sp>
      <p:sp>
        <p:nvSpPr>
          <p:cNvPr id="2" name="TextBox 2">
            <a:extLst>
              <a:ext uri="{FF2B5EF4-FFF2-40B4-BE49-F238E27FC236}">
                <a16:creationId xmlns:a16="http://schemas.microsoft.com/office/drawing/2014/main" id="{57FCC132-DC28-A621-83DC-7EE16C7BE822}"/>
              </a:ext>
            </a:extLst>
          </p:cNvPr>
          <p:cNvSpPr txBox="1"/>
          <p:nvPr/>
        </p:nvSpPr>
        <p:spPr>
          <a:xfrm>
            <a:off x="6087850" y="1361516"/>
            <a:ext cx="2933816" cy="259815"/>
          </a:xfrm>
          <a:prstGeom prst="rect">
            <a:avLst/>
          </a:prstGeom>
          <a:noFill/>
        </p:spPr>
        <p:txBody>
          <a:bodyPr wrap="none" rtlCol="0">
            <a:spAutoFit/>
          </a:bodyPr>
          <a:lstStyle/>
          <a:p>
            <a:pPr>
              <a:lnSpc>
                <a:spcPts val="1388"/>
              </a:lnSpc>
            </a:pPr>
            <a:r>
              <a:rPr lang="en-US" sz="1125" dirty="0"/>
              <a:t>Preliminary 2m-long collider SSS prototype</a:t>
            </a:r>
            <a:endParaRPr lang="en-GB" sz="1125" dirty="0"/>
          </a:p>
        </p:txBody>
      </p:sp>
      <p:pic>
        <p:nvPicPr>
          <p:cNvPr id="3" name="Picture 19">
            <a:extLst>
              <a:ext uri="{FF2B5EF4-FFF2-40B4-BE49-F238E27FC236}">
                <a16:creationId xmlns:a16="http://schemas.microsoft.com/office/drawing/2014/main" id="{C9D816F1-9C62-E7A6-B277-CB624BCE89C1}"/>
              </a:ext>
            </a:extLst>
          </p:cNvPr>
          <p:cNvPicPr>
            <a:picLocks noChangeAspect="1"/>
          </p:cNvPicPr>
          <p:nvPr/>
        </p:nvPicPr>
        <p:blipFill>
          <a:blip r:embed="rId3"/>
          <a:stretch>
            <a:fillRect/>
          </a:stretch>
        </p:blipFill>
        <p:spPr>
          <a:xfrm>
            <a:off x="5525304" y="1640229"/>
            <a:ext cx="3611800" cy="1872208"/>
          </a:xfrm>
          <a:prstGeom prst="rect">
            <a:avLst/>
          </a:prstGeom>
        </p:spPr>
      </p:pic>
      <p:sp>
        <p:nvSpPr>
          <p:cNvPr id="4" name="CasellaDiTesto 3">
            <a:extLst>
              <a:ext uri="{FF2B5EF4-FFF2-40B4-BE49-F238E27FC236}">
                <a16:creationId xmlns:a16="http://schemas.microsoft.com/office/drawing/2014/main" id="{A364F1D4-B70F-0230-9241-FA9089A1AA4D}"/>
              </a:ext>
            </a:extLst>
          </p:cNvPr>
          <p:cNvSpPr txBox="1"/>
          <p:nvPr/>
        </p:nvSpPr>
        <p:spPr>
          <a:xfrm>
            <a:off x="7595396" y="1096908"/>
            <a:ext cx="1548604" cy="282633"/>
          </a:xfrm>
          <a:prstGeom prst="rect">
            <a:avLst/>
          </a:prstGeom>
          <a:noFill/>
        </p:spPr>
        <p:txBody>
          <a:bodyPr wrap="square">
            <a:spAutoFit/>
          </a:bodyPr>
          <a:lstStyle/>
          <a:p>
            <a:r>
              <a:rPr lang="en-GB" sz="1200" i="1" dirty="0"/>
              <a:t>Courtesy A. </a:t>
            </a:r>
            <a:r>
              <a:rPr lang="en-GB" sz="1200" i="1" dirty="0" err="1"/>
              <a:t>Piccini</a:t>
            </a:r>
            <a:endParaRPr lang="it-IT" sz="1200" i="1" dirty="0"/>
          </a:p>
        </p:txBody>
      </p:sp>
      <p:sp>
        <p:nvSpPr>
          <p:cNvPr id="6" name="Textfeld 1">
            <a:extLst>
              <a:ext uri="{FF2B5EF4-FFF2-40B4-BE49-F238E27FC236}">
                <a16:creationId xmlns:a16="http://schemas.microsoft.com/office/drawing/2014/main" id="{C95C5B14-4F8A-46E8-736B-175958D07384}"/>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41083369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el 1">
            <a:extLst>
              <a:ext uri="{FF2B5EF4-FFF2-40B4-BE49-F238E27FC236}">
                <a16:creationId xmlns:a16="http://schemas.microsoft.com/office/drawing/2014/main" id="{0A01A152-1048-9D19-7D5E-D3C06B9697EE}"/>
              </a:ext>
            </a:extLst>
          </p:cNvPr>
          <p:cNvSpPr txBox="1">
            <a:spLocks/>
          </p:cNvSpPr>
          <p:nvPr/>
        </p:nvSpPr>
        <p:spPr>
          <a:xfrm>
            <a:off x="251521" y="361776"/>
            <a:ext cx="8783258" cy="55379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2800" dirty="0"/>
              <a:t>Proposed experimental campaign: Step 4</a:t>
            </a:r>
          </a:p>
        </p:txBody>
      </p:sp>
      <p:sp>
        <p:nvSpPr>
          <p:cNvPr id="5" name="Foliennummernplatzhalter 1">
            <a:extLst>
              <a:ext uri="{FF2B5EF4-FFF2-40B4-BE49-F238E27FC236}">
                <a16:creationId xmlns:a16="http://schemas.microsoft.com/office/drawing/2014/main" id="{90F9AE8E-5F82-BFFC-BEE5-722557F442F3}"/>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25</a:t>
            </a:fld>
            <a:endParaRPr lang="en-US" noProof="0" dirty="0"/>
          </a:p>
        </p:txBody>
      </p:sp>
      <p:sp>
        <p:nvSpPr>
          <p:cNvPr id="16" name="Textfeld 2">
            <a:extLst>
              <a:ext uri="{FF2B5EF4-FFF2-40B4-BE49-F238E27FC236}">
                <a16:creationId xmlns:a16="http://schemas.microsoft.com/office/drawing/2014/main" id="{C11CF920-F422-DF25-8CB8-A819947A76B6}"/>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55" name="CasellaDiTesto 54">
            <a:extLst>
              <a:ext uri="{FF2B5EF4-FFF2-40B4-BE49-F238E27FC236}">
                <a16:creationId xmlns:a16="http://schemas.microsoft.com/office/drawing/2014/main" id="{26715E6D-50DE-6C3F-D1E6-9E5C34C622B0}"/>
              </a:ext>
            </a:extLst>
          </p:cNvPr>
          <p:cNvSpPr txBox="1"/>
          <p:nvPr/>
        </p:nvSpPr>
        <p:spPr>
          <a:xfrm>
            <a:off x="90735" y="905757"/>
            <a:ext cx="8944044" cy="2602097"/>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sz="1400" dirty="0"/>
              <a:t>Goal: </a:t>
            </a:r>
            <a:r>
              <a:rPr lang="it-IT" sz="1400" b="0" dirty="0" err="1"/>
              <a:t>characterization</a:t>
            </a:r>
            <a:r>
              <a:rPr lang="it-IT" sz="1400" b="0" dirty="0"/>
              <a:t> of </a:t>
            </a:r>
            <a:r>
              <a:rPr lang="it-IT" sz="1400" b="0" dirty="0" err="1"/>
              <a:t>simplified</a:t>
            </a:r>
            <a:r>
              <a:rPr lang="it-IT" sz="1400" b="0" dirty="0"/>
              <a:t> booster SSS (2024 S2)</a:t>
            </a:r>
          </a:p>
          <a:p>
            <a:pPr>
              <a:lnSpc>
                <a:spcPct val="110000"/>
              </a:lnSpc>
            </a:pPr>
            <a:r>
              <a:rPr lang="it-IT" sz="1400" b="0" dirty="0"/>
              <a:t>Re-use of </a:t>
            </a:r>
            <a:r>
              <a:rPr lang="it-IT" sz="1400" b="0" dirty="0" err="1"/>
              <a:t>elements</a:t>
            </a:r>
            <a:r>
              <a:rPr lang="it-IT" sz="1400" b="0" dirty="0"/>
              <a:t> of Step 3 + </a:t>
            </a:r>
            <a:r>
              <a:rPr lang="it-IT" sz="1400" b="0" dirty="0" err="1"/>
              <a:t>construction</a:t>
            </a:r>
            <a:r>
              <a:rPr lang="it-IT" sz="1400" b="0" dirty="0"/>
              <a:t> of booster support</a:t>
            </a:r>
          </a:p>
          <a:p>
            <a:pPr>
              <a:lnSpc>
                <a:spcPct val="110000"/>
              </a:lnSpc>
            </a:pPr>
            <a:r>
              <a:rPr lang="it-IT" sz="1400" b="0" dirty="0" err="1"/>
              <a:t>Maybe</a:t>
            </a:r>
            <a:r>
              <a:rPr lang="it-IT" sz="1400" b="0" dirty="0"/>
              <a:t> booster </a:t>
            </a:r>
            <a:r>
              <a:rPr lang="it-IT" sz="1400" b="0" dirty="0" err="1"/>
              <a:t>prototype</a:t>
            </a:r>
            <a:r>
              <a:rPr lang="it-IT" sz="1400" b="0" dirty="0"/>
              <a:t> </a:t>
            </a:r>
            <a:r>
              <a:rPr lang="it-IT" sz="1400" b="0" dirty="0" err="1"/>
              <a:t>magnets</a:t>
            </a:r>
            <a:r>
              <a:rPr lang="it-IT" sz="1400" b="0" dirty="0"/>
              <a:t> </a:t>
            </a:r>
            <a:r>
              <a:rPr lang="it-IT" sz="1400" b="0" dirty="0" err="1"/>
              <a:t>available</a:t>
            </a:r>
            <a:r>
              <a:rPr lang="it-IT" sz="1400" b="0" dirty="0"/>
              <a:t>? If not, dummy </a:t>
            </a:r>
            <a:r>
              <a:rPr lang="it-IT" sz="1400" b="0" dirty="0" err="1"/>
              <a:t>magnets</a:t>
            </a:r>
            <a:endParaRPr lang="en-US" sz="1400" b="0" dirty="0"/>
          </a:p>
          <a:p>
            <a:pPr>
              <a:lnSpc>
                <a:spcPct val="110000"/>
              </a:lnSpc>
            </a:pPr>
            <a:r>
              <a:rPr lang="en-GB" sz="1400" dirty="0"/>
              <a:t>How: </a:t>
            </a:r>
          </a:p>
          <a:p>
            <a:pPr lvl="1">
              <a:lnSpc>
                <a:spcPct val="110000"/>
              </a:lnSpc>
              <a:buFont typeface="Wingdings" panose="05000000000000000000" pitchFamily="2" charset="2"/>
              <a:buChar char="§"/>
            </a:pPr>
            <a:r>
              <a:rPr lang="en-GB" sz="1400" b="0" dirty="0"/>
              <a:t>Same as step 3, except that here we don’t need to extrapolate, </a:t>
            </a:r>
            <a:r>
              <a:rPr lang="en-GB" sz="1400" b="1" dirty="0"/>
              <a:t>since real booster SSS is of the same length (2m)</a:t>
            </a:r>
            <a:endParaRPr lang="en-GB" sz="1400" dirty="0"/>
          </a:p>
          <a:p>
            <a:pPr lvl="1">
              <a:lnSpc>
                <a:spcPct val="110000"/>
              </a:lnSpc>
              <a:buFont typeface="Wingdings" panose="05000000000000000000" pitchFamily="2" charset="2"/>
              <a:buChar char="§"/>
            </a:pPr>
            <a:r>
              <a:rPr lang="en-GB" sz="1400" dirty="0"/>
              <a:t>This structure could also eventually be </a:t>
            </a:r>
            <a:r>
              <a:rPr lang="en-GB" sz="1400" b="1" dirty="0"/>
              <a:t>direct part of the final arc mock-up</a:t>
            </a:r>
            <a:r>
              <a:rPr lang="en-GB" sz="1400" dirty="0"/>
              <a:t>… if behaviour satisfactory!</a:t>
            </a:r>
          </a:p>
          <a:p>
            <a:pPr>
              <a:lnSpc>
                <a:spcPct val="110000"/>
              </a:lnSpc>
            </a:pPr>
            <a:endParaRPr lang="it-IT" sz="1400" b="0" dirty="0"/>
          </a:p>
        </p:txBody>
      </p:sp>
      <p:pic>
        <p:nvPicPr>
          <p:cNvPr id="6" name="Picture 3">
            <a:extLst>
              <a:ext uri="{FF2B5EF4-FFF2-40B4-BE49-F238E27FC236}">
                <a16:creationId xmlns:a16="http://schemas.microsoft.com/office/drawing/2014/main" id="{6AB712B8-8F0A-0627-F5CB-7D1791644B0A}"/>
              </a:ext>
            </a:extLst>
          </p:cNvPr>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123728" y="3546337"/>
            <a:ext cx="3925185" cy="1595823"/>
          </a:xfrm>
          <a:prstGeom prst="rect">
            <a:avLst/>
          </a:prstGeom>
        </p:spPr>
      </p:pic>
      <p:sp>
        <p:nvSpPr>
          <p:cNvPr id="7" name="Rettangolo 6">
            <a:extLst>
              <a:ext uri="{FF2B5EF4-FFF2-40B4-BE49-F238E27FC236}">
                <a16:creationId xmlns:a16="http://schemas.microsoft.com/office/drawing/2014/main" id="{A01BC32C-440A-C1EE-8928-E6535DE57ABD}"/>
              </a:ext>
            </a:extLst>
          </p:cNvPr>
          <p:cNvSpPr/>
          <p:nvPr/>
        </p:nvSpPr>
        <p:spPr>
          <a:xfrm>
            <a:off x="3275856" y="3538358"/>
            <a:ext cx="2016224" cy="1512168"/>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TextBox 2">
            <a:extLst>
              <a:ext uri="{FF2B5EF4-FFF2-40B4-BE49-F238E27FC236}">
                <a16:creationId xmlns:a16="http://schemas.microsoft.com/office/drawing/2014/main" id="{C720C0D5-A609-1064-E905-A5C82F0C4696}"/>
              </a:ext>
            </a:extLst>
          </p:cNvPr>
          <p:cNvSpPr txBox="1"/>
          <p:nvPr/>
        </p:nvSpPr>
        <p:spPr>
          <a:xfrm>
            <a:off x="2627784" y="3248039"/>
            <a:ext cx="2957861" cy="259815"/>
          </a:xfrm>
          <a:prstGeom prst="rect">
            <a:avLst/>
          </a:prstGeom>
          <a:noFill/>
        </p:spPr>
        <p:txBody>
          <a:bodyPr wrap="none" rtlCol="0">
            <a:spAutoFit/>
          </a:bodyPr>
          <a:lstStyle/>
          <a:p>
            <a:pPr>
              <a:lnSpc>
                <a:spcPts val="1388"/>
              </a:lnSpc>
            </a:pPr>
            <a:r>
              <a:rPr lang="en-US" sz="1125" dirty="0"/>
              <a:t>Preliminary 2m-long booster SSS prototype</a:t>
            </a:r>
            <a:endParaRPr lang="en-GB" sz="1125" dirty="0"/>
          </a:p>
        </p:txBody>
      </p:sp>
      <p:sp>
        <p:nvSpPr>
          <p:cNvPr id="9" name="Textfeld 1">
            <a:extLst>
              <a:ext uri="{FF2B5EF4-FFF2-40B4-BE49-F238E27FC236}">
                <a16:creationId xmlns:a16="http://schemas.microsoft.com/office/drawing/2014/main" id="{03180295-CB7D-9AC6-1C3E-E6EF193798B5}"/>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39965045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Arc half-cell mock-up project</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Phase I main results</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Update on stability studies</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Proposed experimental campaign</a:t>
            </a:r>
          </a:p>
          <a:p>
            <a:pPr marL="171450" indent="-171450">
              <a:lnSpc>
                <a:spcPct val="100000"/>
              </a:lnSpc>
              <a:spcBef>
                <a:spcPts val="600"/>
              </a:spcBef>
              <a:spcAft>
                <a:spcPts val="1200"/>
              </a:spcAft>
              <a:buFont typeface="Wingdings" panose="05000000000000000000" pitchFamily="2" charset="2"/>
              <a:buChar char="§"/>
            </a:pPr>
            <a:r>
              <a:rPr lang="en-US" sz="1800" dirty="0"/>
              <a:t>Conclusions</a:t>
            </a:r>
          </a:p>
          <a:p>
            <a:pPr>
              <a:lnSpc>
                <a:spcPct val="100000"/>
              </a:lnSpc>
              <a:spcBef>
                <a:spcPts val="600"/>
              </a:spcBef>
              <a:spcAft>
                <a:spcPts val="1200"/>
              </a:spcAft>
            </a:pPr>
            <a:endParaRPr lang="en-US" sz="14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26</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4" name="Textfeld 1">
            <a:extLst>
              <a:ext uri="{FF2B5EF4-FFF2-40B4-BE49-F238E27FC236}">
                <a16:creationId xmlns:a16="http://schemas.microsoft.com/office/drawing/2014/main" id="{C47A6314-B2D7-AB31-088A-68816EDDA660}"/>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12629066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el 1">
            <a:extLst>
              <a:ext uri="{FF2B5EF4-FFF2-40B4-BE49-F238E27FC236}">
                <a16:creationId xmlns:a16="http://schemas.microsoft.com/office/drawing/2014/main" id="{0A01A152-1048-9D19-7D5E-D3C06B9697EE}"/>
              </a:ext>
            </a:extLst>
          </p:cNvPr>
          <p:cNvSpPr txBox="1">
            <a:spLocks/>
          </p:cNvSpPr>
          <p:nvPr/>
        </p:nvSpPr>
        <p:spPr>
          <a:xfrm>
            <a:off x="251521" y="361776"/>
            <a:ext cx="8783258" cy="553790"/>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2800" dirty="0"/>
              <a:t>Conclusions</a:t>
            </a:r>
          </a:p>
        </p:txBody>
      </p:sp>
      <p:sp>
        <p:nvSpPr>
          <p:cNvPr id="5" name="Foliennummernplatzhalter 1">
            <a:extLst>
              <a:ext uri="{FF2B5EF4-FFF2-40B4-BE49-F238E27FC236}">
                <a16:creationId xmlns:a16="http://schemas.microsoft.com/office/drawing/2014/main" id="{90F9AE8E-5F82-BFFC-BEE5-722557F442F3}"/>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27</a:t>
            </a:fld>
            <a:endParaRPr lang="en-US" noProof="0" dirty="0"/>
          </a:p>
        </p:txBody>
      </p:sp>
      <p:sp>
        <p:nvSpPr>
          <p:cNvPr id="16" name="Textfeld 2">
            <a:extLst>
              <a:ext uri="{FF2B5EF4-FFF2-40B4-BE49-F238E27FC236}">
                <a16:creationId xmlns:a16="http://schemas.microsoft.com/office/drawing/2014/main" id="{C11CF920-F422-DF25-8CB8-A819947A76B6}"/>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55" name="CasellaDiTesto 54">
            <a:extLst>
              <a:ext uri="{FF2B5EF4-FFF2-40B4-BE49-F238E27FC236}">
                <a16:creationId xmlns:a16="http://schemas.microsoft.com/office/drawing/2014/main" id="{26715E6D-50DE-6C3F-D1E6-9E5C34C622B0}"/>
              </a:ext>
            </a:extLst>
          </p:cNvPr>
          <p:cNvSpPr txBox="1"/>
          <p:nvPr/>
        </p:nvSpPr>
        <p:spPr>
          <a:xfrm>
            <a:off x="90735" y="905757"/>
            <a:ext cx="8944044" cy="3610209"/>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sz="1400" b="0" dirty="0"/>
              <a:t>The </a:t>
            </a:r>
            <a:r>
              <a:rPr lang="it-IT" sz="1400" dirty="0"/>
              <a:t>Phase I</a:t>
            </a:r>
            <a:r>
              <a:rPr lang="it-IT" sz="1400" b="0" dirty="0"/>
              <a:t> of the </a:t>
            </a:r>
            <a:r>
              <a:rPr lang="it-IT" sz="1400" b="0" dirty="0" err="1"/>
              <a:t>Arc</a:t>
            </a:r>
            <a:r>
              <a:rPr lang="it-IT" sz="1400" b="0" dirty="0"/>
              <a:t> Half-Cell Integration &amp; </a:t>
            </a:r>
            <a:r>
              <a:rPr lang="it-IT" sz="1400" b="0" dirty="0" err="1"/>
              <a:t>Mock</a:t>
            </a:r>
            <a:r>
              <a:rPr lang="it-IT" sz="1400" b="0" dirty="0"/>
              <a:t>-up project </a:t>
            </a:r>
            <a:r>
              <a:rPr lang="it-IT" sz="1400" b="0" dirty="0" err="1"/>
              <a:t>has</a:t>
            </a:r>
            <a:r>
              <a:rPr lang="it-IT" sz="1400" b="0" dirty="0"/>
              <a:t> </a:t>
            </a:r>
            <a:r>
              <a:rPr lang="it-IT" sz="1400" b="0" dirty="0" err="1"/>
              <a:t>been</a:t>
            </a:r>
            <a:r>
              <a:rPr lang="it-IT" sz="1400" b="0" dirty="0"/>
              <a:t> </a:t>
            </a:r>
            <a:r>
              <a:rPr lang="it-IT" sz="1400" b="0" dirty="0" err="1"/>
              <a:t>succesfully</a:t>
            </a:r>
            <a:r>
              <a:rPr lang="it-IT" sz="1400" b="0" dirty="0"/>
              <a:t> </a:t>
            </a:r>
            <a:r>
              <a:rPr lang="it-IT" sz="1400" dirty="0" err="1"/>
              <a:t>completed</a:t>
            </a:r>
            <a:r>
              <a:rPr lang="it-IT" sz="1400" dirty="0"/>
              <a:t> in 2022 </a:t>
            </a:r>
            <a:r>
              <a:rPr lang="it-IT" sz="1400" b="0" dirty="0"/>
              <a:t>and </a:t>
            </a:r>
            <a:r>
              <a:rPr lang="it-IT" sz="1400" b="0" dirty="0" err="1"/>
              <a:t>results</a:t>
            </a:r>
            <a:r>
              <a:rPr lang="it-IT" sz="1400" b="0" dirty="0"/>
              <a:t> </a:t>
            </a:r>
            <a:r>
              <a:rPr lang="it-IT" sz="1400" b="0" dirty="0" err="1"/>
              <a:t>reported</a:t>
            </a:r>
            <a:r>
              <a:rPr lang="it-IT" sz="1400" b="0" dirty="0"/>
              <a:t> in a </a:t>
            </a:r>
            <a:r>
              <a:rPr lang="it-IT" sz="1400" b="0" dirty="0" err="1"/>
              <a:t>number</a:t>
            </a:r>
            <a:r>
              <a:rPr lang="it-IT" sz="1400" b="0" dirty="0"/>
              <a:t> of </a:t>
            </a:r>
            <a:r>
              <a:rPr lang="it-IT" sz="1400" b="0" dirty="0" err="1"/>
              <a:t>documents</a:t>
            </a:r>
            <a:r>
              <a:rPr lang="it-IT" sz="1400" b="0" dirty="0"/>
              <a:t> and papers.</a:t>
            </a:r>
          </a:p>
          <a:p>
            <a:pPr>
              <a:lnSpc>
                <a:spcPct val="110000"/>
              </a:lnSpc>
            </a:pPr>
            <a:r>
              <a:rPr lang="it-IT" sz="1400" b="0" dirty="0"/>
              <a:t> </a:t>
            </a:r>
            <a:r>
              <a:rPr lang="it-IT" sz="1400" dirty="0"/>
              <a:t>Phase II </a:t>
            </a:r>
            <a:r>
              <a:rPr lang="it-IT" sz="1400" b="0" dirty="0" err="1"/>
              <a:t>has</a:t>
            </a:r>
            <a:r>
              <a:rPr lang="it-IT" sz="1400" b="0" dirty="0"/>
              <a:t> </a:t>
            </a:r>
            <a:r>
              <a:rPr lang="it-IT" sz="1400" b="0" dirty="0" err="1"/>
              <a:t>started</a:t>
            </a:r>
            <a:r>
              <a:rPr lang="it-IT" sz="1400" b="0" dirty="0"/>
              <a:t> in 2023, </a:t>
            </a:r>
            <a:r>
              <a:rPr lang="it-IT" sz="1400" b="0" dirty="0" err="1"/>
              <a:t>initially</a:t>
            </a:r>
            <a:r>
              <a:rPr lang="it-IT" sz="1400" b="0" dirty="0"/>
              <a:t> </a:t>
            </a:r>
            <a:r>
              <a:rPr lang="it-IT" sz="1400" b="0" dirty="0" err="1"/>
              <a:t>focusing</a:t>
            </a:r>
            <a:r>
              <a:rPr lang="it-IT" sz="1400" b="0" dirty="0"/>
              <a:t> on the </a:t>
            </a:r>
            <a:r>
              <a:rPr lang="it-IT" sz="1400" dirty="0" err="1"/>
              <a:t>validation</a:t>
            </a:r>
            <a:r>
              <a:rPr lang="it-IT" sz="1400" dirty="0"/>
              <a:t> of the </a:t>
            </a:r>
            <a:r>
              <a:rPr lang="it-IT" sz="1400" dirty="0" err="1"/>
              <a:t>supporting</a:t>
            </a:r>
            <a:r>
              <a:rPr lang="it-IT" sz="1400" dirty="0"/>
              <a:t> system </a:t>
            </a:r>
            <a:r>
              <a:rPr lang="it-IT" sz="1400" b="0" dirty="0" err="1"/>
              <a:t>proposed</a:t>
            </a:r>
            <a:r>
              <a:rPr lang="it-IT" sz="1400" b="0" dirty="0"/>
              <a:t> for the Short-</a:t>
            </a:r>
            <a:r>
              <a:rPr lang="it-IT" sz="1400" b="0" dirty="0" err="1"/>
              <a:t>Straight</a:t>
            </a:r>
            <a:r>
              <a:rPr lang="it-IT" sz="1400" b="0" dirty="0"/>
              <a:t> </a:t>
            </a:r>
            <a:r>
              <a:rPr lang="it-IT" sz="1400" b="0" dirty="0" err="1"/>
              <a:t>Sections</a:t>
            </a:r>
            <a:r>
              <a:rPr lang="it-IT" sz="1400" b="0" dirty="0"/>
              <a:t> of the </a:t>
            </a:r>
            <a:r>
              <a:rPr lang="it-IT" sz="1400" b="0" dirty="0" err="1"/>
              <a:t>arcs</a:t>
            </a:r>
            <a:r>
              <a:rPr lang="it-IT" sz="1400" b="0" dirty="0"/>
              <a:t>.</a:t>
            </a:r>
          </a:p>
          <a:p>
            <a:pPr>
              <a:lnSpc>
                <a:spcPct val="110000"/>
              </a:lnSpc>
            </a:pPr>
            <a:r>
              <a:rPr lang="it-IT" sz="1400" dirty="0"/>
              <a:t>Preliminary </a:t>
            </a:r>
            <a:r>
              <a:rPr lang="it-IT" sz="1400" dirty="0" err="1"/>
              <a:t>vibrations</a:t>
            </a:r>
            <a:r>
              <a:rPr lang="it-IT" sz="1400" dirty="0"/>
              <a:t> </a:t>
            </a:r>
            <a:r>
              <a:rPr lang="it-IT" sz="1400" dirty="0" err="1"/>
              <a:t>results</a:t>
            </a:r>
            <a:r>
              <a:rPr lang="it-IT" sz="1400" dirty="0"/>
              <a:t> </a:t>
            </a:r>
            <a:r>
              <a:rPr lang="it-IT" sz="1400" b="0" dirty="0"/>
              <a:t>have </a:t>
            </a:r>
            <a:r>
              <a:rPr lang="it-IT" sz="1400" b="0" dirty="0" err="1"/>
              <a:t>been</a:t>
            </a:r>
            <a:r>
              <a:rPr lang="it-IT" sz="1400" b="0" dirty="0"/>
              <a:t> </a:t>
            </a:r>
            <a:r>
              <a:rPr lang="it-IT" sz="1400" b="0" dirty="0" err="1"/>
              <a:t>presented</a:t>
            </a:r>
            <a:r>
              <a:rPr lang="it-IT" sz="1400" b="0" dirty="0"/>
              <a:t>; </a:t>
            </a:r>
            <a:r>
              <a:rPr lang="it-IT" sz="1400" b="0" dirty="0" err="1"/>
              <a:t>however</a:t>
            </a:r>
            <a:r>
              <a:rPr lang="it-IT" sz="1400" b="0" dirty="0"/>
              <a:t>, </a:t>
            </a:r>
            <a:r>
              <a:rPr lang="it-IT" sz="1400" dirty="0" err="1"/>
              <a:t>experimental</a:t>
            </a:r>
            <a:r>
              <a:rPr lang="it-IT" sz="1400" dirty="0"/>
              <a:t> </a:t>
            </a:r>
            <a:r>
              <a:rPr lang="it-IT" sz="1400" dirty="0" err="1"/>
              <a:t>tests</a:t>
            </a:r>
            <a:r>
              <a:rPr lang="it-IT" sz="1400" dirty="0"/>
              <a:t> </a:t>
            </a:r>
            <a:r>
              <a:rPr lang="it-IT" sz="1400" b="0" dirty="0"/>
              <a:t>are </a:t>
            </a:r>
            <a:r>
              <a:rPr lang="it-IT" sz="1400" b="0" dirty="0" err="1"/>
              <a:t>needed</a:t>
            </a:r>
            <a:r>
              <a:rPr lang="it-IT" sz="1400" b="0" dirty="0"/>
              <a:t> to </a:t>
            </a:r>
            <a:r>
              <a:rPr lang="it-IT" sz="1400" b="0" dirty="0" err="1"/>
              <a:t>evaluate</a:t>
            </a:r>
            <a:r>
              <a:rPr lang="it-IT" sz="1400" b="0" dirty="0"/>
              <a:t> the </a:t>
            </a:r>
            <a:r>
              <a:rPr lang="it-IT" sz="1400" b="0" dirty="0" err="1"/>
              <a:t>dynamic</a:t>
            </a:r>
            <a:r>
              <a:rPr lang="it-IT" sz="1400" b="0" dirty="0"/>
              <a:t> behaviour of </a:t>
            </a:r>
            <a:r>
              <a:rPr lang="it-IT" sz="1400" b="0" dirty="0" err="1"/>
              <a:t>several</a:t>
            </a:r>
            <a:r>
              <a:rPr lang="it-IT" sz="1400" b="0" dirty="0"/>
              <a:t> of the </a:t>
            </a:r>
            <a:r>
              <a:rPr lang="it-IT" sz="1400" b="0" dirty="0" err="1"/>
              <a:t>elements</a:t>
            </a:r>
            <a:r>
              <a:rPr lang="it-IT" sz="1400" b="0" dirty="0"/>
              <a:t> from the ground to the </a:t>
            </a:r>
            <a:r>
              <a:rPr lang="it-IT" sz="1400" b="0" dirty="0" err="1"/>
              <a:t>magnet</a:t>
            </a:r>
            <a:r>
              <a:rPr lang="it-IT" sz="1400" b="0" dirty="0"/>
              <a:t> </a:t>
            </a:r>
            <a:r>
              <a:rPr lang="it-IT" sz="1400" b="0" dirty="0" err="1"/>
              <a:t>axis</a:t>
            </a:r>
            <a:r>
              <a:rPr lang="it-IT" sz="1400" b="0" dirty="0"/>
              <a:t>. </a:t>
            </a:r>
            <a:r>
              <a:rPr lang="it-IT" sz="1400" b="0" dirty="0" err="1"/>
              <a:t>These</a:t>
            </a:r>
            <a:r>
              <a:rPr lang="it-IT" sz="1400" b="0" dirty="0"/>
              <a:t> </a:t>
            </a:r>
            <a:r>
              <a:rPr lang="it-IT" sz="1400" b="0" dirty="0" err="1"/>
              <a:t>will</a:t>
            </a:r>
            <a:r>
              <a:rPr lang="it-IT" sz="1400" b="0" dirty="0"/>
              <a:t> be </a:t>
            </a:r>
            <a:r>
              <a:rPr lang="it-IT" sz="1400" b="0" dirty="0" err="1"/>
              <a:t>launched</a:t>
            </a:r>
            <a:r>
              <a:rPr lang="it-IT" sz="1400" b="0" dirty="0"/>
              <a:t> in the second </a:t>
            </a:r>
            <a:r>
              <a:rPr lang="it-IT" sz="1400" b="0" dirty="0" err="1"/>
              <a:t>half</a:t>
            </a:r>
            <a:r>
              <a:rPr lang="it-IT" sz="1400" b="0" dirty="0"/>
              <a:t> of 2023.</a:t>
            </a:r>
          </a:p>
          <a:p>
            <a:pPr>
              <a:lnSpc>
                <a:spcPct val="110000"/>
              </a:lnSpc>
            </a:pPr>
            <a:r>
              <a:rPr lang="it-IT" sz="1400" b="0" dirty="0"/>
              <a:t>The working group </a:t>
            </a:r>
            <a:r>
              <a:rPr lang="it-IT" sz="1400" b="0" dirty="0" err="1"/>
              <a:t>also</a:t>
            </a:r>
            <a:r>
              <a:rPr lang="it-IT" sz="1400" b="0" dirty="0"/>
              <a:t> </a:t>
            </a:r>
            <a:r>
              <a:rPr lang="it-IT" sz="1400" b="0" dirty="0" err="1"/>
              <a:t>collected</a:t>
            </a:r>
            <a:r>
              <a:rPr lang="it-IT" sz="1400" b="0" dirty="0"/>
              <a:t> the information </a:t>
            </a:r>
            <a:r>
              <a:rPr lang="it-IT" sz="1400" b="0" dirty="0" err="1"/>
              <a:t>needed</a:t>
            </a:r>
            <a:r>
              <a:rPr lang="it-IT" sz="1400" b="0" dirty="0"/>
              <a:t> to </a:t>
            </a:r>
            <a:r>
              <a:rPr lang="it-IT" sz="1400" b="0" dirty="0" err="1"/>
              <a:t>allow</a:t>
            </a:r>
            <a:r>
              <a:rPr lang="it-IT" sz="1400" b="0" dirty="0"/>
              <a:t> a </a:t>
            </a:r>
            <a:r>
              <a:rPr lang="it-IT" sz="1400" dirty="0"/>
              <a:t>cost estimation of the </a:t>
            </a:r>
            <a:r>
              <a:rPr lang="it-IT" sz="1400" dirty="0" err="1"/>
              <a:t>current</a:t>
            </a:r>
            <a:r>
              <a:rPr lang="it-IT" sz="1400" dirty="0"/>
              <a:t> support and </a:t>
            </a:r>
            <a:r>
              <a:rPr lang="it-IT" sz="1400" dirty="0" err="1"/>
              <a:t>girder</a:t>
            </a:r>
            <a:r>
              <a:rPr lang="it-IT" sz="1400" dirty="0"/>
              <a:t> system</a:t>
            </a:r>
            <a:r>
              <a:rPr lang="it-IT" sz="1400" b="0" dirty="0"/>
              <a:t>, </a:t>
            </a:r>
            <a:r>
              <a:rPr lang="it-IT" sz="1400" b="0" dirty="0" err="1"/>
              <a:t>providing</a:t>
            </a:r>
            <a:r>
              <a:rPr lang="it-IT" sz="1400" b="0" dirty="0"/>
              <a:t> inputs to the mid-term review (M. </a:t>
            </a:r>
            <a:r>
              <a:rPr lang="it-IT" sz="1400" b="0" dirty="0" err="1"/>
              <a:t>Timmins</a:t>
            </a:r>
            <a:r>
              <a:rPr lang="it-IT" sz="1400" b="0" dirty="0"/>
              <a:t>).</a:t>
            </a:r>
          </a:p>
          <a:p>
            <a:pPr>
              <a:lnSpc>
                <a:spcPct val="110000"/>
              </a:lnSpc>
            </a:pPr>
            <a:r>
              <a:rPr lang="en-GB" sz="1400" dirty="0"/>
              <a:t>Several collaborations </a:t>
            </a:r>
            <a:r>
              <a:rPr lang="en-GB" sz="1400" b="0" dirty="0"/>
              <a:t>have been defined or are under definition: LAPP (FR), PSI (CH), University of Malta (MA) and University of La Sapienza - DIMA (IT).</a:t>
            </a:r>
          </a:p>
          <a:p>
            <a:pPr>
              <a:lnSpc>
                <a:spcPct val="110000"/>
              </a:lnSpc>
            </a:pPr>
            <a:endParaRPr lang="it-IT" sz="1400" b="0" dirty="0"/>
          </a:p>
        </p:txBody>
      </p:sp>
      <p:sp>
        <p:nvSpPr>
          <p:cNvPr id="2" name="Textfeld 1">
            <a:extLst>
              <a:ext uri="{FF2B5EF4-FFF2-40B4-BE49-F238E27FC236}">
                <a16:creationId xmlns:a16="http://schemas.microsoft.com/office/drawing/2014/main" id="{7A312547-F2D8-D1B0-F9EB-24350B47FCDE}"/>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10138634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28</a:t>
            </a:fld>
            <a:endParaRPr lang="en-US" dirty="0"/>
          </a:p>
        </p:txBody>
      </p:sp>
      <p:sp>
        <p:nvSpPr>
          <p:cNvPr id="9" name="Foliennummernplatzhalter 7">
            <a:extLst>
              <a:ext uri="{FF2B5EF4-FFF2-40B4-BE49-F238E27FC236}">
                <a16:creationId xmlns:a16="http://schemas.microsoft.com/office/drawing/2014/main" id="{BB39F7CA-3DDB-E9A7-AE1D-45E90414CDDB}"/>
              </a:ext>
            </a:extLst>
          </p:cNvPr>
          <p:cNvSpPr txBox="1">
            <a:spLocks/>
          </p:cNvSpPr>
          <p:nvPr/>
        </p:nvSpPr>
        <p:spPr>
          <a:xfrm>
            <a:off x="8745300" y="87494"/>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mtClean="0"/>
              <a:pPr/>
              <a:t>28</a:t>
            </a:fld>
            <a:endParaRPr lang="de-AT" dirty="0"/>
          </a:p>
        </p:txBody>
      </p:sp>
      <p:sp>
        <p:nvSpPr>
          <p:cNvPr id="14" name="Textfeld 2">
            <a:extLst>
              <a:ext uri="{FF2B5EF4-FFF2-40B4-BE49-F238E27FC236}">
                <a16:creationId xmlns:a16="http://schemas.microsoft.com/office/drawing/2014/main" id="{63B95CB7-616E-D0F9-91CE-C2901904995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5FB6B387-03AD-DF3C-F5EF-2F374378354D}"/>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12949502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4615057" cy="3605874"/>
          </a:xfrm>
        </p:spPr>
        <p:txBody>
          <a:bodyPr/>
          <a:lstStyle/>
          <a:p>
            <a:pPr marL="171450" indent="-171450">
              <a:lnSpc>
                <a:spcPct val="110000"/>
              </a:lnSpc>
              <a:spcAft>
                <a:spcPts val="600"/>
              </a:spcAft>
              <a:buFont typeface="Wingdings" panose="05000000000000000000" pitchFamily="2" charset="2"/>
              <a:buChar char="§"/>
            </a:pPr>
            <a:r>
              <a:rPr lang="it-IT" sz="1600" b="1" dirty="0" err="1"/>
              <a:t>Arc</a:t>
            </a:r>
            <a:r>
              <a:rPr lang="it-IT" sz="1600" b="1" dirty="0"/>
              <a:t> </a:t>
            </a:r>
            <a:r>
              <a:rPr lang="it-IT" sz="1600" b="1" dirty="0" err="1"/>
              <a:t>configuration</a:t>
            </a:r>
            <a:r>
              <a:rPr lang="it-IT" sz="1600" dirty="0"/>
              <a:t>: CDR (2019) + updates </a:t>
            </a:r>
            <a:r>
              <a:rPr lang="it-IT" sz="1600" dirty="0" err="1"/>
              <a:t>during</a:t>
            </a:r>
            <a:r>
              <a:rPr lang="it-IT" sz="1600" dirty="0"/>
              <a:t> FCC </a:t>
            </a:r>
            <a:r>
              <a:rPr lang="it-IT" sz="1600" dirty="0" err="1"/>
              <a:t>feasibility</a:t>
            </a:r>
            <a:r>
              <a:rPr lang="it-IT" sz="1600" dirty="0"/>
              <a:t> study </a:t>
            </a:r>
          </a:p>
          <a:p>
            <a:pPr marL="171450" indent="-171450">
              <a:lnSpc>
                <a:spcPct val="110000"/>
              </a:lnSpc>
              <a:spcAft>
                <a:spcPts val="600"/>
              </a:spcAft>
              <a:buFont typeface="Wingdings" panose="05000000000000000000" pitchFamily="2" charset="2"/>
              <a:buChar char="§"/>
            </a:pPr>
            <a:r>
              <a:rPr lang="it-IT" sz="1600" b="1" dirty="0" err="1"/>
              <a:t>Conceptual</a:t>
            </a:r>
            <a:r>
              <a:rPr lang="it-IT" sz="1600" b="1" dirty="0"/>
              <a:t> design to </a:t>
            </a:r>
            <a:r>
              <a:rPr lang="it-IT" sz="1600" b="1" dirty="0" err="1"/>
              <a:t>fabrication</a:t>
            </a:r>
            <a:endParaRPr lang="it-IT" sz="1600" b="1" dirty="0"/>
          </a:p>
          <a:p>
            <a:pPr marL="585900" lvl="1" indent="-342900">
              <a:lnSpc>
                <a:spcPct val="110000"/>
              </a:lnSpc>
              <a:spcAft>
                <a:spcPts val="600"/>
              </a:spcAft>
              <a:buFont typeface="+mj-lt"/>
              <a:buAutoNum type="arabicPeriod"/>
            </a:pPr>
            <a:r>
              <a:rPr lang="it-IT" sz="1600" dirty="0" err="1"/>
              <a:t>Confirmation</a:t>
            </a:r>
            <a:r>
              <a:rPr lang="it-IT" sz="1600" dirty="0"/>
              <a:t>/update of the </a:t>
            </a:r>
            <a:r>
              <a:rPr lang="it-IT" sz="1600" dirty="0" err="1"/>
              <a:t>functional</a:t>
            </a:r>
            <a:r>
              <a:rPr lang="it-IT" sz="1600" dirty="0"/>
              <a:t> </a:t>
            </a:r>
            <a:r>
              <a:rPr lang="it-IT" sz="1600" dirty="0" err="1"/>
              <a:t>specifications</a:t>
            </a:r>
            <a:endParaRPr lang="it-IT" sz="1600" dirty="0"/>
          </a:p>
          <a:p>
            <a:pPr marL="585900" lvl="1" indent="-342900">
              <a:lnSpc>
                <a:spcPct val="110000"/>
              </a:lnSpc>
              <a:spcAft>
                <a:spcPts val="600"/>
              </a:spcAft>
              <a:buFont typeface="+mj-lt"/>
              <a:buAutoNum type="arabicPeriod"/>
            </a:pPr>
            <a:r>
              <a:rPr lang="it-IT" sz="1600" dirty="0" err="1"/>
              <a:t>Arc</a:t>
            </a:r>
            <a:r>
              <a:rPr lang="it-IT" sz="1600" dirty="0"/>
              <a:t> </a:t>
            </a:r>
            <a:r>
              <a:rPr lang="it-IT" sz="1600" dirty="0" err="1"/>
              <a:t>integration</a:t>
            </a:r>
            <a:r>
              <a:rPr lang="it-IT" sz="1600" dirty="0"/>
              <a:t> study</a:t>
            </a:r>
          </a:p>
          <a:p>
            <a:pPr marL="585900" lvl="1" indent="-342900">
              <a:lnSpc>
                <a:spcPct val="110000"/>
              </a:lnSpc>
              <a:spcAft>
                <a:spcPts val="600"/>
              </a:spcAft>
              <a:buFont typeface="+mj-lt"/>
              <a:buAutoNum type="arabicPeriod"/>
            </a:pPr>
            <a:r>
              <a:rPr lang="it-IT" sz="1600" dirty="0"/>
              <a:t>Engineering design of systems and </a:t>
            </a:r>
            <a:r>
              <a:rPr lang="it-IT" sz="1600" dirty="0" err="1"/>
              <a:t>interfaces</a:t>
            </a:r>
            <a:endParaRPr lang="it-IT" sz="1600" dirty="0"/>
          </a:p>
          <a:p>
            <a:pPr marL="342900" indent="-342900">
              <a:lnSpc>
                <a:spcPct val="110000"/>
              </a:lnSpc>
              <a:spcAft>
                <a:spcPts val="600"/>
              </a:spcAft>
              <a:buFont typeface="Wingdings" panose="05000000000000000000" pitchFamily="2" charset="2"/>
              <a:buChar char="§"/>
            </a:pPr>
            <a:r>
              <a:rPr lang="it-IT" sz="1600" dirty="0"/>
              <a:t>For </a:t>
            </a:r>
            <a:r>
              <a:rPr lang="it-IT" sz="1600" b="1" dirty="0"/>
              <a:t>collider AND booster</a:t>
            </a:r>
            <a:endParaRPr lang="en-US" sz="1600" b="1" dirty="0"/>
          </a:p>
          <a:p>
            <a:pPr>
              <a:lnSpc>
                <a:spcPct val="110000"/>
              </a:lnSpc>
              <a:spcAft>
                <a:spcPts val="600"/>
              </a:spcAft>
            </a:pPr>
            <a:endParaRPr lang="en-US" sz="16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Status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29</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pic>
        <p:nvPicPr>
          <p:cNvPr id="16" name="Picture 3" descr="Table&#10;&#10;Description automatically generated">
            <a:extLst>
              <a:ext uri="{FF2B5EF4-FFF2-40B4-BE49-F238E27FC236}">
                <a16:creationId xmlns:a16="http://schemas.microsoft.com/office/drawing/2014/main" id="{DF0F4B0F-DA6F-4CF4-A631-EB1F9901DC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8914" y="771550"/>
            <a:ext cx="4095865" cy="3056885"/>
          </a:xfrm>
          <a:prstGeom prst="rect">
            <a:avLst/>
          </a:prstGeom>
        </p:spPr>
      </p:pic>
      <p:sp>
        <p:nvSpPr>
          <p:cNvPr id="17" name="TextBox 6">
            <a:extLst>
              <a:ext uri="{FF2B5EF4-FFF2-40B4-BE49-F238E27FC236}">
                <a16:creationId xmlns:a16="http://schemas.microsoft.com/office/drawing/2014/main" id="{9EB13C28-E510-4754-AEDD-60817A8C8EC6}"/>
              </a:ext>
            </a:extLst>
          </p:cNvPr>
          <p:cNvSpPr txBox="1"/>
          <p:nvPr/>
        </p:nvSpPr>
        <p:spPr>
          <a:xfrm>
            <a:off x="4938914" y="3894969"/>
            <a:ext cx="413735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i="1" dirty="0"/>
              <a:t>T. Charles et al., “</a:t>
            </a:r>
            <a:r>
              <a:rPr lang="en-GB" sz="1200" i="1" dirty="0"/>
              <a:t>Update on the Low Emittance Tuning</a:t>
            </a:r>
          </a:p>
          <a:p>
            <a:r>
              <a:rPr lang="en-GB" sz="1200" i="1" dirty="0"/>
              <a:t>Of the e+/e- Future Circular Collider,” IPAC’21</a:t>
            </a:r>
          </a:p>
        </p:txBody>
      </p:sp>
      <p:cxnSp>
        <p:nvCxnSpPr>
          <p:cNvPr id="19" name="Connettore diritto 18">
            <a:extLst>
              <a:ext uri="{FF2B5EF4-FFF2-40B4-BE49-F238E27FC236}">
                <a16:creationId xmlns:a16="http://schemas.microsoft.com/office/drawing/2014/main" id="{0C4B10AA-6B11-5EF8-C64A-BBA3150C782B}"/>
              </a:ext>
            </a:extLst>
          </p:cNvPr>
          <p:cNvCxnSpPr>
            <a:cxnSpLocks/>
          </p:cNvCxnSpPr>
          <p:nvPr/>
        </p:nvCxnSpPr>
        <p:spPr>
          <a:xfrm>
            <a:off x="7812360" y="1851670"/>
            <a:ext cx="301064" cy="650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ttore diritto 19">
            <a:extLst>
              <a:ext uri="{FF2B5EF4-FFF2-40B4-BE49-F238E27FC236}">
                <a16:creationId xmlns:a16="http://schemas.microsoft.com/office/drawing/2014/main" id="{1B61F58B-B908-7B43-7EBE-6D7677518C4A}"/>
              </a:ext>
            </a:extLst>
          </p:cNvPr>
          <p:cNvCxnSpPr>
            <a:cxnSpLocks/>
          </p:cNvCxnSpPr>
          <p:nvPr/>
        </p:nvCxnSpPr>
        <p:spPr>
          <a:xfrm flipV="1">
            <a:off x="7825392" y="1853726"/>
            <a:ext cx="288032" cy="648072"/>
          </a:xfrm>
          <a:prstGeom prst="line">
            <a:avLst/>
          </a:prstGeom>
        </p:spPr>
        <p:style>
          <a:lnRef idx="1">
            <a:schemeClr val="accent1"/>
          </a:lnRef>
          <a:fillRef idx="0">
            <a:schemeClr val="accent1"/>
          </a:fillRef>
          <a:effectRef idx="0">
            <a:schemeClr val="accent1"/>
          </a:effectRef>
          <a:fontRef idx="minor">
            <a:schemeClr val="tx1"/>
          </a:fontRef>
        </p:style>
      </p:cxnSp>
      <p:sp>
        <p:nvSpPr>
          <p:cNvPr id="22" name="CasellaDiTesto 21">
            <a:extLst>
              <a:ext uri="{FF2B5EF4-FFF2-40B4-BE49-F238E27FC236}">
                <a16:creationId xmlns:a16="http://schemas.microsoft.com/office/drawing/2014/main" id="{52C1D582-4E8C-8E4F-ACB1-0D74750C7E33}"/>
              </a:ext>
            </a:extLst>
          </p:cNvPr>
          <p:cNvSpPr txBox="1"/>
          <p:nvPr/>
        </p:nvSpPr>
        <p:spPr>
          <a:xfrm>
            <a:off x="8028384" y="1946349"/>
            <a:ext cx="576064" cy="307777"/>
          </a:xfrm>
          <a:prstGeom prst="rect">
            <a:avLst/>
          </a:prstGeom>
          <a:noFill/>
        </p:spPr>
        <p:txBody>
          <a:bodyPr wrap="square" rtlCol="0">
            <a:spAutoFit/>
          </a:bodyPr>
          <a:lstStyle/>
          <a:p>
            <a:pPr algn="l"/>
            <a:r>
              <a:rPr lang="it-IT" sz="1400" dirty="0">
                <a:solidFill>
                  <a:schemeClr val="tx2">
                    <a:lumMod val="75000"/>
                  </a:schemeClr>
                </a:solidFill>
              </a:rPr>
              <a:t>300</a:t>
            </a:r>
          </a:p>
        </p:txBody>
      </p:sp>
      <p:sp>
        <p:nvSpPr>
          <p:cNvPr id="23" name="TextBox 6">
            <a:extLst>
              <a:ext uri="{FF2B5EF4-FFF2-40B4-BE49-F238E27FC236}">
                <a16:creationId xmlns:a16="http://schemas.microsoft.com/office/drawing/2014/main" id="{6CD865C7-AD47-61F2-7ADC-9A4F0849E6D6}"/>
              </a:ext>
            </a:extLst>
          </p:cNvPr>
          <p:cNvSpPr txBox="1"/>
          <p:nvPr/>
        </p:nvSpPr>
        <p:spPr>
          <a:xfrm>
            <a:off x="4938914" y="4342333"/>
            <a:ext cx="3806386"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T. Charles, "</a:t>
            </a:r>
            <a:r>
              <a:rPr lang="en-US" sz="1200" i="1" dirty="0"/>
              <a:t>Optics correction studies</a:t>
            </a:r>
            <a:r>
              <a:rPr lang="it-IT" sz="1200" i="1" dirty="0"/>
              <a:t>", FCC week, 31</a:t>
            </a:r>
            <a:r>
              <a:rPr lang="it-IT" sz="1200" i="1" baseline="30000" dirty="0"/>
              <a:t>st</a:t>
            </a:r>
            <a:r>
              <a:rPr lang="it-IT" sz="1200" i="1" dirty="0"/>
              <a:t> </a:t>
            </a:r>
            <a:r>
              <a:rPr lang="it-IT" sz="1200" i="1" dirty="0" err="1"/>
              <a:t>May</a:t>
            </a:r>
            <a:r>
              <a:rPr lang="it-IT" sz="1200" i="1" dirty="0"/>
              <a:t> 2022.</a:t>
            </a:r>
            <a:endParaRPr lang="en-GB" sz="1200" i="1" dirty="0"/>
          </a:p>
        </p:txBody>
      </p:sp>
    </p:spTree>
    <p:extLst>
      <p:ext uri="{BB962C8B-B14F-4D97-AF65-F5344CB8AC3E}">
        <p14:creationId xmlns:p14="http://schemas.microsoft.com/office/powerpoint/2010/main" val="2754700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800" dirty="0"/>
              <a:t>Arc half-cell mock-up project</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Phase I main results</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Update on stability studies</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Proposed experimental campaign</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Conclusions</a:t>
            </a:r>
          </a:p>
          <a:p>
            <a:pPr>
              <a:lnSpc>
                <a:spcPct val="100000"/>
              </a:lnSpc>
              <a:spcBef>
                <a:spcPts val="600"/>
              </a:spcBef>
              <a:spcAft>
                <a:spcPts val="1200"/>
              </a:spcAft>
            </a:pPr>
            <a:endParaRPr lang="en-US" sz="14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3F3F7194-484D-82D3-F3DB-8932D6CD92A1}"/>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3750502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Arc cell configuration(s)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30</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mc:AlternateContent xmlns:mc="http://schemas.openxmlformats.org/markup-compatibility/2006" xmlns:a14="http://schemas.microsoft.com/office/drawing/2010/main">
        <mc:Choice Requires="a14">
          <p:sp>
            <p:nvSpPr>
              <p:cNvPr id="17" name="CasellaDiTesto 16">
                <a:extLst>
                  <a:ext uri="{FF2B5EF4-FFF2-40B4-BE49-F238E27FC236}">
                    <a16:creationId xmlns:a16="http://schemas.microsoft.com/office/drawing/2014/main" id="{D1ADD9DF-D08F-87EB-2841-719876E54C68}"/>
                  </a:ext>
                </a:extLst>
              </p:cNvPr>
              <p:cNvSpPr txBox="1"/>
              <p:nvPr/>
            </p:nvSpPr>
            <p:spPr>
              <a:xfrm>
                <a:off x="116266" y="3372931"/>
                <a:ext cx="4023686" cy="1431067"/>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en-US" b="0" dirty="0"/>
                  <a:t>New configuration for arc optics with long ~100 m FODO cells at Z &amp; W and short ~50 m cells at </a:t>
                </a:r>
                <a:r>
                  <a:rPr lang="en-US" b="0" dirty="0" err="1"/>
                  <a:t>Zh</a:t>
                </a:r>
                <a:r>
                  <a:rPr lang="en-US" b="0" dirty="0"/>
                  <a:t> and </a:t>
                </a:r>
                <a14:m>
                  <m:oMath xmlns:m="http://schemas.openxmlformats.org/officeDocument/2006/math">
                    <m:r>
                      <m:rPr>
                        <m:sty m:val="p"/>
                      </m:rPr>
                      <a:rPr lang="it-IT" sz="1800" b="0" i="0" smtClean="0">
                        <a:latin typeface="Cambria Math" panose="02040503050406030204" pitchFamily="18" charset="0"/>
                      </a:rPr>
                      <m:t>t</m:t>
                    </m:r>
                    <m:acc>
                      <m:accPr>
                        <m:chr m:val="̅"/>
                        <m:ctrlPr>
                          <a:rPr lang="en-US" sz="1800" b="0" i="1">
                            <a:latin typeface="Cambria Math" panose="02040503050406030204" pitchFamily="18" charset="0"/>
                          </a:rPr>
                        </m:ctrlPr>
                      </m:accPr>
                      <m:e>
                        <m:r>
                          <m:rPr>
                            <m:sty m:val="p"/>
                          </m:rPr>
                          <a:rPr lang="it-IT" sz="1800" b="0" i="0">
                            <a:latin typeface="Cambria Math" panose="02040503050406030204" pitchFamily="18" charset="0"/>
                          </a:rPr>
                          <m:t>t</m:t>
                        </m:r>
                      </m:e>
                    </m:acc>
                  </m:oMath>
                </a14:m>
                <a:r>
                  <a:rPr lang="it-IT" b="0" dirty="0"/>
                  <a:t> (more </a:t>
                </a:r>
                <a:r>
                  <a:rPr lang="it-IT" b="0" dirty="0" err="1"/>
                  <a:t>details</a:t>
                </a:r>
                <a:r>
                  <a:rPr lang="it-IT" b="0" dirty="0"/>
                  <a:t> in </a:t>
                </a:r>
                <a:r>
                  <a:rPr lang="it-IT" b="0" dirty="0" err="1"/>
                  <a:t>Tor’s</a:t>
                </a:r>
                <a:r>
                  <a:rPr lang="it-IT" b="0" dirty="0"/>
                  <a:t> </a:t>
                </a:r>
                <a:r>
                  <a:rPr lang="it-IT" b="0" dirty="0">
                    <a:hlinkClick r:id="rId2"/>
                  </a:rPr>
                  <a:t>talk</a:t>
                </a:r>
                <a:r>
                  <a:rPr lang="it-IT" b="0" dirty="0"/>
                  <a:t> </a:t>
                </a:r>
                <a:r>
                  <a:rPr lang="it-IT" b="0" dirty="0" err="1"/>
                  <a:t>earlier</a:t>
                </a:r>
                <a:r>
                  <a:rPr lang="it-IT" b="0" dirty="0"/>
                  <a:t> this week)</a:t>
                </a:r>
              </a:p>
              <a:p>
                <a:pPr>
                  <a:lnSpc>
                    <a:spcPct val="110000"/>
                  </a:lnSpc>
                </a:pPr>
                <a:r>
                  <a:rPr lang="it-IT" b="0" dirty="0"/>
                  <a:t>Total </a:t>
                </a:r>
                <a:r>
                  <a:rPr lang="it-IT" b="0" dirty="0" err="1"/>
                  <a:t>arc</a:t>
                </a:r>
                <a:r>
                  <a:rPr lang="it-IT" b="0" dirty="0"/>
                  <a:t> </a:t>
                </a:r>
                <a:r>
                  <a:rPr lang="it-IT" b="0" dirty="0" err="1"/>
                  <a:t>length</a:t>
                </a:r>
                <a:r>
                  <a:rPr lang="it-IT" b="0" dirty="0"/>
                  <a:t> 9.6 x 8 ~ 77 km</a:t>
                </a:r>
              </a:p>
              <a:p>
                <a:pPr>
                  <a:lnSpc>
                    <a:spcPct val="110000"/>
                  </a:lnSpc>
                </a:pPr>
                <a:endParaRPr lang="it-IT" b="0" dirty="0"/>
              </a:p>
            </p:txBody>
          </p:sp>
        </mc:Choice>
        <mc:Fallback xmlns="">
          <p:sp>
            <p:nvSpPr>
              <p:cNvPr id="17" name="CasellaDiTesto 16">
                <a:extLst>
                  <a:ext uri="{FF2B5EF4-FFF2-40B4-BE49-F238E27FC236}">
                    <a16:creationId xmlns:a16="http://schemas.microsoft.com/office/drawing/2014/main" id="{D1ADD9DF-D08F-87EB-2841-719876E54C68}"/>
                  </a:ext>
                </a:extLst>
              </p:cNvPr>
              <p:cNvSpPr txBox="1">
                <a:spLocks noRot="1" noChangeAspect="1" noMove="1" noResize="1" noEditPoints="1" noAdjustHandles="1" noChangeArrowheads="1" noChangeShapeType="1" noTextEdit="1"/>
              </p:cNvSpPr>
              <p:nvPr/>
            </p:nvSpPr>
            <p:spPr>
              <a:xfrm>
                <a:off x="116266" y="3372931"/>
                <a:ext cx="4023686" cy="1431067"/>
              </a:xfrm>
              <a:prstGeom prst="rect">
                <a:avLst/>
              </a:prstGeom>
              <a:blipFill>
                <a:blip r:embed="rId3"/>
                <a:stretch>
                  <a:fillRect l="-606" t="-851" b="-16596"/>
                </a:stretch>
              </a:blipFill>
            </p:spPr>
            <p:txBody>
              <a:bodyPr/>
              <a:lstStyle/>
              <a:p>
                <a:r>
                  <a:rPr lang="it-IT">
                    <a:noFill/>
                  </a:rPr>
                  <a:t> </a:t>
                </a:r>
              </a:p>
            </p:txBody>
          </p:sp>
        </mc:Fallback>
      </mc:AlternateContent>
      <p:sp>
        <p:nvSpPr>
          <p:cNvPr id="18" name="TextBox 6">
            <a:extLst>
              <a:ext uri="{FF2B5EF4-FFF2-40B4-BE49-F238E27FC236}">
                <a16:creationId xmlns:a16="http://schemas.microsoft.com/office/drawing/2014/main" id="{25F361B9-A4E4-EC72-5961-10FC1277A1A4}"/>
              </a:ext>
            </a:extLst>
          </p:cNvPr>
          <p:cNvSpPr txBox="1"/>
          <p:nvPr/>
        </p:nvSpPr>
        <p:spPr>
          <a:xfrm>
            <a:off x="5652121" y="374506"/>
            <a:ext cx="3491879"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T. </a:t>
            </a:r>
            <a:r>
              <a:rPr lang="it-IT" sz="1200" i="1" dirty="0" err="1"/>
              <a:t>Raubenheimer</a:t>
            </a:r>
            <a:r>
              <a:rPr lang="it-IT" sz="1200" i="1" dirty="0"/>
              <a:t>, "Accelerator </a:t>
            </a:r>
            <a:r>
              <a:rPr lang="it-IT" sz="1200" i="1" dirty="0" err="1"/>
              <a:t>Overview</a:t>
            </a:r>
            <a:r>
              <a:rPr lang="it-IT" sz="1200" i="1" dirty="0"/>
              <a:t>", FCC week, 30</a:t>
            </a:r>
            <a:r>
              <a:rPr lang="it-IT" sz="1200" i="1" baseline="30000" dirty="0"/>
              <a:t>th</a:t>
            </a:r>
            <a:r>
              <a:rPr lang="it-IT" sz="1200" i="1" dirty="0"/>
              <a:t> </a:t>
            </a:r>
            <a:r>
              <a:rPr lang="it-IT" sz="1200" i="1" dirty="0" err="1"/>
              <a:t>May</a:t>
            </a:r>
            <a:r>
              <a:rPr lang="it-IT" sz="1200" i="1" dirty="0"/>
              <a:t> 2022.</a:t>
            </a:r>
            <a:endParaRPr lang="en-GB" sz="1200" i="1" dirty="0"/>
          </a:p>
        </p:txBody>
      </p:sp>
      <p:sp>
        <p:nvSpPr>
          <p:cNvPr id="20" name="CasellaDiTesto 19">
            <a:extLst>
              <a:ext uri="{FF2B5EF4-FFF2-40B4-BE49-F238E27FC236}">
                <a16:creationId xmlns:a16="http://schemas.microsoft.com/office/drawing/2014/main" id="{CB30875E-859A-7E26-F3A4-B108E53C3BE9}"/>
              </a:ext>
            </a:extLst>
          </p:cNvPr>
          <p:cNvSpPr txBox="1"/>
          <p:nvPr/>
        </p:nvSpPr>
        <p:spPr>
          <a:xfrm>
            <a:off x="5070487" y="3372930"/>
            <a:ext cx="3906875" cy="2151147"/>
          </a:xfrm>
          <a:prstGeom prst="rect">
            <a:avLst/>
          </a:prstGeom>
        </p:spPr>
        <p:txBody>
          <a:bodyPr vert="horz" lIns="91440" tIns="45720" rIns="91440" bIns="45720" rtlCol="0">
            <a:noAutofit/>
          </a:bodyPr>
          <a:lstStyle>
            <a:defPPr>
              <a:defRPr lang="de-DE"/>
            </a:defPPr>
            <a:lvl1pPr marL="171450" indent="-171450" defTabSz="685800">
              <a:lnSpc>
                <a:spcPct val="110000"/>
              </a:lnSpc>
              <a:spcBef>
                <a:spcPts val="600"/>
              </a:spcBef>
              <a:spcAft>
                <a:spcPts val="600"/>
              </a:spcAft>
              <a:buFont typeface="Wingdings" panose="05000000000000000000" pitchFamily="2" charset="2"/>
              <a:buChar char="§"/>
              <a:defRPr sz="1600" b="0"/>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r>
              <a:rPr lang="en-US" dirty="0"/>
              <a:t>FCC arcs are constructed from roughly 750 long cells or 1500 short cells</a:t>
            </a:r>
          </a:p>
          <a:p>
            <a:r>
              <a:rPr lang="en-US" dirty="0"/>
              <a:t>Integration study (Phase I): to give also inputs on how to best </a:t>
            </a:r>
            <a:r>
              <a:rPr lang="en-US" b="1" dirty="0"/>
              <a:t>evolve from long cell (low energy) to short cell </a:t>
            </a:r>
          </a:p>
          <a:p>
            <a:pPr marL="0" indent="0">
              <a:buNone/>
            </a:pPr>
            <a:endParaRPr lang="en-US" dirty="0"/>
          </a:p>
          <a:p>
            <a:pPr marL="0" indent="0">
              <a:buNone/>
            </a:pPr>
            <a:endParaRPr lang="it-IT" dirty="0"/>
          </a:p>
        </p:txBody>
      </p:sp>
      <p:sp>
        <p:nvSpPr>
          <p:cNvPr id="5" name="Freccia a destra 4">
            <a:extLst>
              <a:ext uri="{FF2B5EF4-FFF2-40B4-BE49-F238E27FC236}">
                <a16:creationId xmlns:a16="http://schemas.microsoft.com/office/drawing/2014/main" id="{ADC636F5-F011-2AE5-AC4A-A651A20E3597}"/>
              </a:ext>
            </a:extLst>
          </p:cNvPr>
          <p:cNvSpPr/>
          <p:nvPr/>
        </p:nvSpPr>
        <p:spPr>
          <a:xfrm>
            <a:off x="4246218" y="3867514"/>
            <a:ext cx="581633" cy="5809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4" name="Picture 2" descr="A picture containing graphical user interface&#10;&#10;Description automatically generated">
            <a:extLst>
              <a:ext uri="{FF2B5EF4-FFF2-40B4-BE49-F238E27FC236}">
                <a16:creationId xmlns:a16="http://schemas.microsoft.com/office/drawing/2014/main" id="{F1213538-8B8D-F982-38BB-6A3EC7A678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1203838"/>
            <a:ext cx="2160000" cy="2160000"/>
          </a:xfrm>
          <a:prstGeom prst="rect">
            <a:avLst/>
          </a:prstGeom>
        </p:spPr>
      </p:pic>
      <p:pic>
        <p:nvPicPr>
          <p:cNvPr id="25" name="Picture 8">
            <a:extLst>
              <a:ext uri="{FF2B5EF4-FFF2-40B4-BE49-F238E27FC236}">
                <a16:creationId xmlns:a16="http://schemas.microsoft.com/office/drawing/2014/main" id="{C6FC8915-B9C2-6FB1-8C4D-4DB36E4FDCED}"/>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35696" y="1203838"/>
            <a:ext cx="2160000" cy="2160000"/>
          </a:xfrm>
          <a:prstGeom prst="rect">
            <a:avLst/>
          </a:prstGeom>
        </p:spPr>
      </p:pic>
      <mc:AlternateContent xmlns:mc="http://schemas.openxmlformats.org/markup-compatibility/2006" xmlns:a14="http://schemas.microsoft.com/office/drawing/2010/main">
        <mc:Choice Requires="a14">
          <p:sp>
            <p:nvSpPr>
              <p:cNvPr id="26" name="TextBox 7">
                <a:extLst>
                  <a:ext uri="{FF2B5EF4-FFF2-40B4-BE49-F238E27FC236}">
                    <a16:creationId xmlns:a16="http://schemas.microsoft.com/office/drawing/2014/main" id="{F2FA0CFB-B204-714C-94AE-2A3EED13DCE6}"/>
                  </a:ext>
                </a:extLst>
              </p:cNvPr>
              <p:cNvSpPr txBox="1"/>
              <p:nvPr/>
            </p:nvSpPr>
            <p:spPr>
              <a:xfrm>
                <a:off x="4340214" y="1168414"/>
                <a:ext cx="652127" cy="566822"/>
              </a:xfrm>
              <a:prstGeom prst="rect">
                <a:avLst/>
              </a:prstGeom>
              <a:noFill/>
            </p:spPr>
            <p:txBody>
              <a:bodyPr wrap="square" rtlCol="0">
                <a:spAutoFit/>
              </a:bodyPr>
              <a:lstStyle/>
              <a:p>
                <a:pPr algn="l">
                  <a:lnSpc>
                    <a:spcPts val="3700"/>
                  </a:lnSpc>
                </a:pPr>
                <a14:m>
                  <m:oMathPara xmlns:m="http://schemas.openxmlformats.org/officeDocument/2006/math">
                    <m:oMathParaPr>
                      <m:jc m:val="centerGroup"/>
                    </m:oMathParaPr>
                    <m:oMath xmlns:m="http://schemas.openxmlformats.org/officeDocument/2006/math">
                      <m:r>
                        <a:rPr lang="en-US" sz="3000" b="0" i="1" smtClean="0">
                          <a:latin typeface="Cambria Math" panose="02040503050406030204" pitchFamily="18" charset="0"/>
                        </a:rPr>
                        <m:t>𝑡</m:t>
                      </m:r>
                      <m:acc>
                        <m:accPr>
                          <m:chr m:val="̅"/>
                          <m:ctrlPr>
                            <a:rPr lang="en-US" sz="3000" b="0" i="1" smtClean="0">
                              <a:latin typeface="Cambria Math" panose="02040503050406030204" pitchFamily="18" charset="0"/>
                            </a:rPr>
                          </m:ctrlPr>
                        </m:accPr>
                        <m:e>
                          <m:r>
                            <a:rPr lang="en-US" sz="3000" b="0" i="1" smtClean="0">
                              <a:latin typeface="Cambria Math" panose="02040503050406030204" pitchFamily="18" charset="0"/>
                            </a:rPr>
                            <m:t>𝑡</m:t>
                          </m:r>
                        </m:e>
                      </m:acc>
                    </m:oMath>
                  </m:oMathPara>
                </a14:m>
                <a:endParaRPr lang="en-GB" sz="3000" dirty="0"/>
              </a:p>
            </p:txBody>
          </p:sp>
        </mc:Choice>
        <mc:Fallback xmlns="">
          <p:sp>
            <p:nvSpPr>
              <p:cNvPr id="26" name="TextBox 7">
                <a:extLst>
                  <a:ext uri="{FF2B5EF4-FFF2-40B4-BE49-F238E27FC236}">
                    <a16:creationId xmlns:a16="http://schemas.microsoft.com/office/drawing/2014/main" id="{F2FA0CFB-B204-714C-94AE-2A3EED13DCE6}"/>
                  </a:ext>
                </a:extLst>
              </p:cNvPr>
              <p:cNvSpPr txBox="1">
                <a:spLocks noRot="1" noChangeAspect="1" noMove="1" noResize="1" noEditPoints="1" noAdjustHandles="1" noChangeArrowheads="1" noChangeShapeType="1" noTextEdit="1"/>
              </p:cNvSpPr>
              <p:nvPr/>
            </p:nvSpPr>
            <p:spPr>
              <a:xfrm>
                <a:off x="4340214" y="1168414"/>
                <a:ext cx="652127" cy="566822"/>
              </a:xfrm>
              <a:prstGeom prst="rect">
                <a:avLst/>
              </a:prstGeom>
              <a:blipFill>
                <a:blip r:embed="rId6"/>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9" name="TextBox 9">
                <a:extLst>
                  <a:ext uri="{FF2B5EF4-FFF2-40B4-BE49-F238E27FC236}">
                    <a16:creationId xmlns:a16="http://schemas.microsoft.com/office/drawing/2014/main" id="{C940B455-E1C7-92D8-E6BE-EBB7A0E87DB3}"/>
                  </a:ext>
                </a:extLst>
              </p:cNvPr>
              <p:cNvSpPr txBox="1"/>
              <p:nvPr/>
            </p:nvSpPr>
            <p:spPr>
              <a:xfrm>
                <a:off x="1471601" y="1203747"/>
                <a:ext cx="652127" cy="566822"/>
              </a:xfrm>
              <a:prstGeom prst="rect">
                <a:avLst/>
              </a:prstGeom>
              <a:noFill/>
            </p:spPr>
            <p:txBody>
              <a:bodyPr wrap="square" rtlCol="0">
                <a:spAutoFit/>
              </a:bodyPr>
              <a:lstStyle/>
              <a:p>
                <a:pPr algn="l">
                  <a:lnSpc>
                    <a:spcPts val="3700"/>
                  </a:lnSpc>
                </a:pPr>
                <a14:m>
                  <m:oMathPara xmlns:m="http://schemas.openxmlformats.org/officeDocument/2006/math">
                    <m:oMathParaPr>
                      <m:jc m:val="centerGroup"/>
                    </m:oMathParaPr>
                    <m:oMath xmlns:m="http://schemas.openxmlformats.org/officeDocument/2006/math">
                      <m:r>
                        <a:rPr lang="en-US" sz="3000" b="0" i="1" smtClean="0">
                          <a:latin typeface="Cambria Math" panose="02040503050406030204" pitchFamily="18" charset="0"/>
                        </a:rPr>
                        <m:t>𝑍</m:t>
                      </m:r>
                    </m:oMath>
                  </m:oMathPara>
                </a14:m>
                <a:endParaRPr lang="en-GB" sz="3000" dirty="0"/>
              </a:p>
            </p:txBody>
          </p:sp>
        </mc:Choice>
        <mc:Fallback xmlns="">
          <p:sp>
            <p:nvSpPr>
              <p:cNvPr id="29" name="TextBox 9">
                <a:extLst>
                  <a:ext uri="{FF2B5EF4-FFF2-40B4-BE49-F238E27FC236}">
                    <a16:creationId xmlns:a16="http://schemas.microsoft.com/office/drawing/2014/main" id="{C940B455-E1C7-92D8-E6BE-EBB7A0E87DB3}"/>
                  </a:ext>
                </a:extLst>
              </p:cNvPr>
              <p:cNvSpPr txBox="1">
                <a:spLocks noRot="1" noChangeAspect="1" noMove="1" noResize="1" noEditPoints="1" noAdjustHandles="1" noChangeArrowheads="1" noChangeShapeType="1" noTextEdit="1"/>
              </p:cNvSpPr>
              <p:nvPr/>
            </p:nvSpPr>
            <p:spPr>
              <a:xfrm>
                <a:off x="1471601" y="1203747"/>
                <a:ext cx="652127" cy="566822"/>
              </a:xfrm>
              <a:prstGeom prst="rect">
                <a:avLst/>
              </a:prstGeom>
              <a:blipFill>
                <a:blip r:embed="rId7"/>
                <a:stretch>
                  <a:fillRect/>
                </a:stretch>
              </a:blipFill>
            </p:spPr>
            <p:txBody>
              <a:bodyPr/>
              <a:lstStyle/>
              <a:p>
                <a:r>
                  <a:rPr lang="it-IT">
                    <a:noFill/>
                  </a:rPr>
                  <a:t> </a:t>
                </a:r>
              </a:p>
            </p:txBody>
          </p:sp>
        </mc:Fallback>
      </mc:AlternateContent>
      <p:sp>
        <p:nvSpPr>
          <p:cNvPr id="31" name="TextBox 6">
            <a:extLst>
              <a:ext uri="{FF2B5EF4-FFF2-40B4-BE49-F238E27FC236}">
                <a16:creationId xmlns:a16="http://schemas.microsoft.com/office/drawing/2014/main" id="{6F3C6FBB-BF63-FDE9-B9A8-FABFAB9A9DA1}"/>
              </a:ext>
            </a:extLst>
          </p:cNvPr>
          <p:cNvSpPr txBox="1"/>
          <p:nvPr/>
        </p:nvSpPr>
        <p:spPr>
          <a:xfrm>
            <a:off x="5652121" y="784237"/>
            <a:ext cx="3491880"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M. Hofer, "</a:t>
            </a:r>
            <a:r>
              <a:rPr lang="en-US" sz="1200" i="1" dirty="0"/>
              <a:t>Baseline optics and layout of the FCC-</a:t>
            </a:r>
            <a:r>
              <a:rPr lang="en-US" sz="1200" i="1" dirty="0" err="1"/>
              <a:t>ee</a:t>
            </a:r>
            <a:r>
              <a:rPr lang="en-US" sz="1200" i="1" dirty="0"/>
              <a:t> collider ring</a:t>
            </a:r>
            <a:r>
              <a:rPr lang="it-IT" sz="1200" i="1" dirty="0"/>
              <a:t>", FCC week, 31</a:t>
            </a:r>
            <a:r>
              <a:rPr lang="it-IT" sz="1200" i="1" baseline="30000" dirty="0"/>
              <a:t>st</a:t>
            </a:r>
            <a:r>
              <a:rPr lang="it-IT" sz="1200" i="1" dirty="0"/>
              <a:t> </a:t>
            </a:r>
            <a:r>
              <a:rPr lang="it-IT" sz="1200" i="1" dirty="0" err="1"/>
              <a:t>May</a:t>
            </a:r>
            <a:r>
              <a:rPr lang="it-IT" sz="1200" i="1" dirty="0"/>
              <a:t> 2022.</a:t>
            </a:r>
            <a:endParaRPr lang="en-GB" sz="1200" i="1" dirty="0"/>
          </a:p>
        </p:txBody>
      </p:sp>
      <p:sp>
        <p:nvSpPr>
          <p:cNvPr id="3" name="Textfeld 1">
            <a:extLst>
              <a:ext uri="{FF2B5EF4-FFF2-40B4-BE49-F238E27FC236}">
                <a16:creationId xmlns:a16="http://schemas.microsoft.com/office/drawing/2014/main" id="{2DA3FB93-6506-5273-70F3-BD1C2A2E6832}"/>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2022 / FCC week 2023</a:t>
            </a:r>
          </a:p>
        </p:txBody>
      </p:sp>
    </p:spTree>
    <p:extLst>
      <p:ext uri="{BB962C8B-B14F-4D97-AF65-F5344CB8AC3E}">
        <p14:creationId xmlns:p14="http://schemas.microsoft.com/office/powerpoint/2010/main" val="11464098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449680" cy="553790"/>
          </a:xfrm>
        </p:spPr>
        <p:txBody>
          <a:bodyPr/>
          <a:lstStyle/>
          <a:p>
            <a:r>
              <a:rPr lang="en-US" dirty="0"/>
              <a:t>Phase I main results: configuration of the SSS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31</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7" name="CasellaDiTesto 16">
            <a:extLst>
              <a:ext uri="{FF2B5EF4-FFF2-40B4-BE49-F238E27FC236}">
                <a16:creationId xmlns:a16="http://schemas.microsoft.com/office/drawing/2014/main" id="{D1ADD9DF-D08F-87EB-2841-719876E54C68}"/>
              </a:ext>
            </a:extLst>
          </p:cNvPr>
          <p:cNvSpPr txBox="1"/>
          <p:nvPr/>
        </p:nvSpPr>
        <p:spPr>
          <a:xfrm>
            <a:off x="251520" y="1131590"/>
            <a:ext cx="8640960" cy="1368152"/>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dirty="0"/>
              <a:t>Preliminary </a:t>
            </a:r>
            <a:r>
              <a:rPr lang="it-IT" dirty="0" err="1"/>
              <a:t>mechanical</a:t>
            </a:r>
            <a:r>
              <a:rPr lang="it-IT" dirty="0"/>
              <a:t> design of SSS </a:t>
            </a:r>
            <a:r>
              <a:rPr lang="it-IT" dirty="0" err="1"/>
              <a:t>supporting</a:t>
            </a:r>
            <a:r>
              <a:rPr lang="it-IT" dirty="0"/>
              <a:t> system, </a:t>
            </a:r>
            <a:r>
              <a:rPr lang="it-IT" dirty="0" err="1"/>
              <a:t>using</a:t>
            </a:r>
            <a:r>
              <a:rPr lang="it-IT" dirty="0"/>
              <a:t> common </a:t>
            </a:r>
            <a:r>
              <a:rPr lang="it-IT" dirty="0" err="1"/>
              <a:t>girders</a:t>
            </a:r>
            <a:r>
              <a:rPr lang="it-IT" dirty="0"/>
              <a:t> </a:t>
            </a:r>
            <a:r>
              <a:rPr lang="it-IT" b="0" dirty="0"/>
              <a:t>to </a:t>
            </a:r>
            <a:r>
              <a:rPr lang="it-IT" b="0" dirty="0" err="1"/>
              <a:t>pre-align</a:t>
            </a:r>
            <a:r>
              <a:rPr lang="it-IT" b="0" dirty="0"/>
              <a:t> </a:t>
            </a:r>
            <a:r>
              <a:rPr lang="it-IT" b="0" dirty="0" err="1"/>
              <a:t>magnets</a:t>
            </a:r>
            <a:r>
              <a:rPr lang="it-IT" b="0" dirty="0"/>
              <a:t> with common vacuum </a:t>
            </a:r>
            <a:r>
              <a:rPr lang="it-IT" b="0" dirty="0" err="1"/>
              <a:t>chamber</a:t>
            </a:r>
            <a:r>
              <a:rPr lang="it-IT" b="0" dirty="0"/>
              <a:t> in a </a:t>
            </a:r>
            <a:r>
              <a:rPr lang="it-IT" b="0" dirty="0" err="1"/>
              <a:t>proper</a:t>
            </a:r>
            <a:r>
              <a:rPr lang="it-IT" b="0" dirty="0"/>
              <a:t> </a:t>
            </a:r>
            <a:r>
              <a:rPr lang="it-IT" b="0" dirty="0" err="1"/>
              <a:t>surface</a:t>
            </a:r>
            <a:r>
              <a:rPr lang="it-IT" b="0" dirty="0"/>
              <a:t> facility.</a:t>
            </a:r>
          </a:p>
          <a:p>
            <a:pPr>
              <a:lnSpc>
                <a:spcPct val="110000"/>
              </a:lnSpc>
            </a:pPr>
            <a:r>
              <a:rPr lang="it-IT" b="0" dirty="0" err="1"/>
              <a:t>Clean</a:t>
            </a:r>
            <a:r>
              <a:rPr lang="it-IT" b="0" dirty="0"/>
              <a:t> </a:t>
            </a:r>
            <a:r>
              <a:rPr lang="it-IT" b="0" dirty="0" err="1"/>
              <a:t>environment</a:t>
            </a:r>
            <a:r>
              <a:rPr lang="it-IT" b="0" dirty="0"/>
              <a:t>, </a:t>
            </a:r>
            <a:r>
              <a:rPr lang="it-IT" b="0" dirty="0" err="1"/>
              <a:t>less</a:t>
            </a:r>
            <a:r>
              <a:rPr lang="it-IT" b="0" dirty="0"/>
              <a:t> in-tunnel work, </a:t>
            </a:r>
            <a:r>
              <a:rPr lang="it-IT" b="0" dirty="0" err="1"/>
              <a:t>less</a:t>
            </a:r>
            <a:r>
              <a:rPr lang="it-IT" b="0" dirty="0"/>
              <a:t> </a:t>
            </a:r>
            <a:r>
              <a:rPr lang="it-IT" b="0" dirty="0" err="1"/>
              <a:t>transports</a:t>
            </a:r>
            <a:r>
              <a:rPr lang="it-IT" b="0" dirty="0"/>
              <a:t>, </a:t>
            </a:r>
            <a:r>
              <a:rPr lang="it-IT" b="0" dirty="0" err="1"/>
              <a:t>less</a:t>
            </a:r>
            <a:r>
              <a:rPr lang="it-IT" b="0" dirty="0"/>
              <a:t> </a:t>
            </a:r>
            <a:r>
              <a:rPr lang="it-IT" b="0" dirty="0" err="1"/>
              <a:t>bellows</a:t>
            </a:r>
            <a:r>
              <a:rPr lang="it-IT" b="0" dirty="0"/>
              <a:t>, easy </a:t>
            </a:r>
            <a:r>
              <a:rPr lang="it-IT" b="0" dirty="0" err="1"/>
              <a:t>replacement</a:t>
            </a:r>
            <a:r>
              <a:rPr lang="it-IT" b="0" dirty="0"/>
              <a:t> / </a:t>
            </a:r>
            <a:r>
              <a:rPr lang="it-IT" b="0" dirty="0" err="1"/>
              <a:t>spare</a:t>
            </a:r>
            <a:r>
              <a:rPr lang="it-IT" b="0" dirty="0"/>
              <a:t> management.</a:t>
            </a:r>
          </a:p>
        </p:txBody>
      </p:sp>
      <p:sp>
        <p:nvSpPr>
          <p:cNvPr id="3" name="Textfeld 1">
            <a:extLst>
              <a:ext uri="{FF2B5EF4-FFF2-40B4-BE49-F238E27FC236}">
                <a16:creationId xmlns:a16="http://schemas.microsoft.com/office/drawing/2014/main" id="{2DA3FB93-6506-5273-70F3-BD1C2A2E6832}"/>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2022 / FCC week 2023</a:t>
            </a:r>
          </a:p>
        </p:txBody>
      </p:sp>
      <p:pic>
        <p:nvPicPr>
          <p:cNvPr id="5" name="Picture 20" descr="Diagram&#10;&#10;Description automatically generated">
            <a:extLst>
              <a:ext uri="{FF2B5EF4-FFF2-40B4-BE49-F238E27FC236}">
                <a16:creationId xmlns:a16="http://schemas.microsoft.com/office/drawing/2014/main" id="{3BFB18CA-710D-91E3-94A3-0E165776E2C5}"/>
              </a:ext>
            </a:extLst>
          </p:cNvPr>
          <p:cNvPicPr>
            <a:picLocks noChangeAspect="1"/>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107504" y="3062805"/>
            <a:ext cx="4464496" cy="1957217"/>
          </a:xfrm>
          <a:prstGeom prst="rect">
            <a:avLst/>
          </a:prstGeom>
          <a:noFill/>
          <a:ln>
            <a:noFill/>
          </a:ln>
        </p:spPr>
      </p:pic>
      <p:pic>
        <p:nvPicPr>
          <p:cNvPr id="6" name="Picture 34">
            <a:extLst>
              <a:ext uri="{FF2B5EF4-FFF2-40B4-BE49-F238E27FC236}">
                <a16:creationId xmlns:a16="http://schemas.microsoft.com/office/drawing/2014/main" id="{719ED681-F1D4-25F4-7AB1-D976B4AEC1E5}"/>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29960" y="3055169"/>
            <a:ext cx="4818310" cy="1728192"/>
          </a:xfrm>
          <a:prstGeom prst="rect">
            <a:avLst/>
          </a:prstGeom>
          <a:noFill/>
        </p:spPr>
      </p:pic>
      <p:sp>
        <p:nvSpPr>
          <p:cNvPr id="16" name="CasellaDiTesto 15">
            <a:extLst>
              <a:ext uri="{FF2B5EF4-FFF2-40B4-BE49-F238E27FC236}">
                <a16:creationId xmlns:a16="http://schemas.microsoft.com/office/drawing/2014/main" id="{B20DE743-5B59-C39C-7E59-4C7DAB4DE24E}"/>
              </a:ext>
            </a:extLst>
          </p:cNvPr>
          <p:cNvSpPr txBox="1"/>
          <p:nvPr/>
        </p:nvSpPr>
        <p:spPr>
          <a:xfrm>
            <a:off x="634270" y="2427734"/>
            <a:ext cx="8268040" cy="577081"/>
          </a:xfrm>
          <a:prstGeom prst="rect">
            <a:avLst/>
          </a:prstGeom>
          <a:noFill/>
        </p:spPr>
        <p:txBody>
          <a:bodyPr wrap="square">
            <a:spAutoFit/>
          </a:bodyPr>
          <a:lstStyle/>
          <a:p>
            <a:r>
              <a:rPr lang="en-GB" sz="1050" b="1" i="1" dirty="0">
                <a:effectLst/>
                <a:latin typeface="Times New Roman" panose="02020603050405020304" pitchFamily="18" charset="0"/>
                <a:ea typeface="Times New Roman" panose="02020603050405020304" pitchFamily="18" charset="0"/>
              </a:rPr>
              <a:t>Senior Advisors Committee</a:t>
            </a:r>
            <a:r>
              <a:rPr lang="en-GB" sz="1050" i="1" dirty="0">
                <a:effectLst/>
                <a:latin typeface="Times New Roman" panose="02020603050405020304" pitchFamily="18" charset="0"/>
                <a:ea typeface="Times New Roman" panose="02020603050405020304" pitchFamily="18" charset="0"/>
              </a:rPr>
              <a:t>: “Using girders can be an efficient way to install a machine. Pre-assembly can be prepared ahead, with better tools, in a more convenient environment and with more space. Girders allow for reduced installation time and reduced alignment effort in tunnel, since only girder to girder alignment is necessary vs. alignment of each machine component”.</a:t>
            </a:r>
            <a:endParaRPr lang="it-IT" sz="1050" dirty="0"/>
          </a:p>
        </p:txBody>
      </p:sp>
      <p:sp>
        <p:nvSpPr>
          <p:cNvPr id="18" name="TextBox 6">
            <a:extLst>
              <a:ext uri="{FF2B5EF4-FFF2-40B4-BE49-F238E27FC236}">
                <a16:creationId xmlns:a16="http://schemas.microsoft.com/office/drawing/2014/main" id="{2815639D-5EEE-12AB-7FD7-04666D6EFC3F}"/>
              </a:ext>
            </a:extLst>
          </p:cNvPr>
          <p:cNvSpPr txBox="1"/>
          <p:nvPr/>
        </p:nvSpPr>
        <p:spPr>
          <a:xfrm>
            <a:off x="3707905" y="4804318"/>
            <a:ext cx="936104"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C. </a:t>
            </a:r>
            <a:r>
              <a:rPr lang="it-IT" sz="1200" i="1" dirty="0" err="1"/>
              <a:t>Tetrault</a:t>
            </a:r>
            <a:endParaRPr lang="en-GB" sz="1200" i="1" dirty="0"/>
          </a:p>
        </p:txBody>
      </p:sp>
    </p:spTree>
    <p:extLst>
      <p:ext uri="{BB962C8B-B14F-4D97-AF65-F5344CB8AC3E}">
        <p14:creationId xmlns:p14="http://schemas.microsoft.com/office/powerpoint/2010/main" val="16249519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Arc cell configuration(s)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32</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4" name="CasellaDiTesto 13">
            <a:extLst>
              <a:ext uri="{FF2B5EF4-FFF2-40B4-BE49-F238E27FC236}">
                <a16:creationId xmlns:a16="http://schemas.microsoft.com/office/drawing/2014/main" id="{269C72DE-C1F9-378A-7D25-2BC7197AD928}"/>
              </a:ext>
            </a:extLst>
          </p:cNvPr>
          <p:cNvSpPr txBox="1"/>
          <p:nvPr/>
        </p:nvSpPr>
        <p:spPr>
          <a:xfrm>
            <a:off x="276894" y="1275606"/>
            <a:ext cx="4223099" cy="1656351"/>
          </a:xfrm>
          <a:prstGeom prst="rect">
            <a:avLst/>
          </a:prstGeom>
          <a:noFill/>
        </p:spPr>
        <p:txBody>
          <a:bodyPr wrap="square">
            <a:spAutoFit/>
          </a:bodyPr>
          <a:lstStyle/>
          <a:p>
            <a:pPr marL="285750" indent="-285750">
              <a:lnSpc>
                <a:spcPct val="110000"/>
              </a:lnSpc>
              <a:spcAft>
                <a:spcPts val="600"/>
              </a:spcAft>
              <a:buFont typeface="Wingdings" panose="05000000000000000000" pitchFamily="2" charset="2"/>
              <a:buChar char="§"/>
            </a:pPr>
            <a:r>
              <a:rPr lang="en-US" sz="1600" b="1" dirty="0"/>
              <a:t>Arc half-cell</a:t>
            </a:r>
          </a:p>
          <a:p>
            <a:pPr marL="628613" lvl="1" indent="-285750">
              <a:lnSpc>
                <a:spcPct val="110000"/>
              </a:lnSpc>
              <a:spcAft>
                <a:spcPts val="600"/>
              </a:spcAft>
              <a:buFont typeface="Wingdings" panose="05000000000000000000" pitchFamily="2" charset="2"/>
              <a:buChar char="§"/>
            </a:pPr>
            <a:r>
              <a:rPr lang="en-US" sz="1600" dirty="0"/>
              <a:t>1 </a:t>
            </a:r>
            <a:r>
              <a:rPr lang="en-US" sz="1600" b="1" dirty="0"/>
              <a:t>Quadrupole</a:t>
            </a:r>
          </a:p>
          <a:p>
            <a:pPr marL="628613" lvl="1" indent="-285750">
              <a:lnSpc>
                <a:spcPct val="110000"/>
              </a:lnSpc>
              <a:spcAft>
                <a:spcPts val="600"/>
              </a:spcAft>
              <a:buFont typeface="Wingdings" panose="05000000000000000000" pitchFamily="2" charset="2"/>
              <a:buChar char="§"/>
            </a:pPr>
            <a:r>
              <a:rPr lang="en-US" sz="1600" dirty="0"/>
              <a:t>0, 1, 2 </a:t>
            </a:r>
            <a:r>
              <a:rPr lang="en-US" sz="1600" b="1" dirty="0" err="1"/>
              <a:t>Sextupoles</a:t>
            </a:r>
            <a:endParaRPr lang="en-US" sz="1600" b="1" dirty="0"/>
          </a:p>
          <a:p>
            <a:pPr marL="628613" lvl="1" indent="-285750">
              <a:lnSpc>
                <a:spcPct val="110000"/>
              </a:lnSpc>
              <a:spcAft>
                <a:spcPts val="600"/>
              </a:spcAft>
              <a:buFont typeface="Wingdings" panose="05000000000000000000" pitchFamily="2" charset="2"/>
              <a:buChar char="§"/>
            </a:pPr>
            <a:r>
              <a:rPr lang="en-US" sz="1600" dirty="0"/>
              <a:t>Up to ~24 m </a:t>
            </a:r>
            <a:r>
              <a:rPr lang="en-US" sz="1600" b="1" dirty="0"/>
              <a:t>Dipoles </a:t>
            </a:r>
            <a:r>
              <a:rPr lang="en-US" sz="1600" dirty="0"/>
              <a:t>(segmented, variable length)</a:t>
            </a:r>
            <a:endParaRPr lang="en-US" sz="1600" b="1" dirty="0"/>
          </a:p>
        </p:txBody>
      </p:sp>
      <p:graphicFrame>
        <p:nvGraphicFramePr>
          <p:cNvPr id="7" name="Oggetto 6">
            <a:extLst>
              <a:ext uri="{FF2B5EF4-FFF2-40B4-BE49-F238E27FC236}">
                <a16:creationId xmlns:a16="http://schemas.microsoft.com/office/drawing/2014/main" id="{93769310-15E2-A0E6-0463-84B9E68EBF9B}"/>
              </a:ext>
            </a:extLst>
          </p:cNvPr>
          <p:cNvGraphicFramePr>
            <a:graphicFrameLocks noChangeAspect="1"/>
          </p:cNvGraphicFramePr>
          <p:nvPr/>
        </p:nvGraphicFramePr>
        <p:xfrm>
          <a:off x="4644008" y="1294234"/>
          <a:ext cx="3717925" cy="2933700"/>
        </p:xfrm>
        <a:graphic>
          <a:graphicData uri="http://schemas.openxmlformats.org/presentationml/2006/ole">
            <mc:AlternateContent xmlns:mc="http://schemas.openxmlformats.org/markup-compatibility/2006">
              <mc:Choice xmlns:v="urn:schemas-microsoft-com:vml" Requires="v">
                <p:oleObj name="Worksheet" r:id="rId2" imgW="3718490" imgH="2933810" progId="Excel.Sheet.12">
                  <p:embed/>
                </p:oleObj>
              </mc:Choice>
              <mc:Fallback>
                <p:oleObj name="Worksheet" r:id="rId2" imgW="3718490" imgH="2933810" progId="Excel.Sheet.12">
                  <p:embed/>
                  <p:pic>
                    <p:nvPicPr>
                      <p:cNvPr id="7" name="Oggetto 6">
                        <a:extLst>
                          <a:ext uri="{FF2B5EF4-FFF2-40B4-BE49-F238E27FC236}">
                            <a16:creationId xmlns:a16="http://schemas.microsoft.com/office/drawing/2014/main" id="{93769310-15E2-A0E6-0463-84B9E68EBF9B}"/>
                          </a:ext>
                        </a:extLst>
                      </p:cNvPr>
                      <p:cNvPicPr/>
                      <p:nvPr/>
                    </p:nvPicPr>
                    <p:blipFill>
                      <a:blip r:embed="rId3"/>
                      <a:stretch>
                        <a:fillRect/>
                      </a:stretch>
                    </p:blipFill>
                    <p:spPr>
                      <a:xfrm>
                        <a:off x="4644008" y="1294234"/>
                        <a:ext cx="3717925" cy="2933700"/>
                      </a:xfrm>
                      <a:prstGeom prst="rect">
                        <a:avLst/>
                      </a:prstGeom>
                    </p:spPr>
                  </p:pic>
                </p:oleObj>
              </mc:Fallback>
            </mc:AlternateContent>
          </a:graphicData>
        </a:graphic>
      </p:graphicFrame>
      <p:pic>
        <p:nvPicPr>
          <p:cNvPr id="21" name="Picture 3">
            <a:extLst>
              <a:ext uri="{FF2B5EF4-FFF2-40B4-BE49-F238E27FC236}">
                <a16:creationId xmlns:a16="http://schemas.microsoft.com/office/drawing/2014/main" id="{A2C0CE78-A76E-23E0-7A78-8A574045BF10}"/>
              </a:ext>
            </a:extLst>
          </p:cNvPr>
          <p:cNvPicPr>
            <a:picLocks noChangeAspect="1"/>
          </p:cNvPicPr>
          <p:nvPr/>
        </p:nvPicPr>
        <p:blipFill rotWithShape="1">
          <a:blip r:embed="rId4"/>
          <a:srcRect l="74018" t="41810" r="12004" b="38199"/>
          <a:stretch/>
        </p:blipFill>
        <p:spPr>
          <a:xfrm>
            <a:off x="6456935" y="1510961"/>
            <a:ext cx="2577844" cy="1152128"/>
          </a:xfrm>
          <a:prstGeom prst="rect">
            <a:avLst/>
          </a:prstGeom>
        </p:spPr>
      </p:pic>
      <p:sp>
        <p:nvSpPr>
          <p:cNvPr id="11" name="TextBox 6">
            <a:extLst>
              <a:ext uri="{FF2B5EF4-FFF2-40B4-BE49-F238E27FC236}">
                <a16:creationId xmlns:a16="http://schemas.microsoft.com/office/drawing/2014/main" id="{BE9357F4-6FD6-3B24-DF61-A126F7F7FA83}"/>
              </a:ext>
            </a:extLst>
          </p:cNvPr>
          <p:cNvSpPr txBox="1"/>
          <p:nvPr/>
        </p:nvSpPr>
        <p:spPr>
          <a:xfrm>
            <a:off x="4666828" y="4373595"/>
            <a:ext cx="188564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F. </a:t>
            </a:r>
            <a:r>
              <a:rPr lang="it-IT" sz="1200" i="1" dirty="0" err="1"/>
              <a:t>Valchkova-Georgieva</a:t>
            </a:r>
            <a:endParaRPr lang="en-GB" sz="1200" i="1" dirty="0"/>
          </a:p>
        </p:txBody>
      </p:sp>
      <p:pic>
        <p:nvPicPr>
          <p:cNvPr id="15" name="Picture 7">
            <a:extLst>
              <a:ext uri="{FF2B5EF4-FFF2-40B4-BE49-F238E27FC236}">
                <a16:creationId xmlns:a16="http://schemas.microsoft.com/office/drawing/2014/main" id="{825AC880-360F-789E-5104-D73649D46FCC}"/>
              </a:ext>
            </a:extLst>
          </p:cNvPr>
          <p:cNvPicPr>
            <a:picLocks noChangeAspect="1"/>
          </p:cNvPicPr>
          <p:nvPr/>
        </p:nvPicPr>
        <p:blipFill rotWithShape="1">
          <a:blip r:embed="rId5"/>
          <a:srcRect l="71263" t="22911" r="6688" b="21650"/>
          <a:stretch/>
        </p:blipFill>
        <p:spPr>
          <a:xfrm>
            <a:off x="782066" y="3073072"/>
            <a:ext cx="2493789" cy="1959406"/>
          </a:xfrm>
          <a:prstGeom prst="rect">
            <a:avLst/>
          </a:prstGeom>
        </p:spPr>
      </p:pic>
      <p:sp>
        <p:nvSpPr>
          <p:cNvPr id="16" name="TextBox 6">
            <a:extLst>
              <a:ext uri="{FF2B5EF4-FFF2-40B4-BE49-F238E27FC236}">
                <a16:creationId xmlns:a16="http://schemas.microsoft.com/office/drawing/2014/main" id="{9B50B1E6-CF65-7724-4967-2C19A4A79DAF}"/>
              </a:ext>
            </a:extLst>
          </p:cNvPr>
          <p:cNvSpPr txBox="1"/>
          <p:nvPr/>
        </p:nvSpPr>
        <p:spPr>
          <a:xfrm>
            <a:off x="2209985" y="4893978"/>
            <a:ext cx="842581"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Booster</a:t>
            </a:r>
            <a:endParaRPr lang="en-GB" sz="1200" i="1" dirty="0"/>
          </a:p>
        </p:txBody>
      </p:sp>
    </p:spTree>
    <p:extLst>
      <p:ext uri="{BB962C8B-B14F-4D97-AF65-F5344CB8AC3E}">
        <p14:creationId xmlns:p14="http://schemas.microsoft.com/office/powerpoint/2010/main" val="39286920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Arc cell configuration(s)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33</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30" name="TextBox 71">
            <a:extLst>
              <a:ext uri="{FF2B5EF4-FFF2-40B4-BE49-F238E27FC236}">
                <a16:creationId xmlns:a16="http://schemas.microsoft.com/office/drawing/2014/main" id="{AFC3E4B6-83C3-A2F1-12C3-F7FB02A8D055}"/>
              </a:ext>
            </a:extLst>
          </p:cNvPr>
          <p:cNvSpPr txBox="1"/>
          <p:nvPr/>
        </p:nvSpPr>
        <p:spPr>
          <a:xfrm>
            <a:off x="87142" y="1134308"/>
            <a:ext cx="5288756" cy="369332"/>
          </a:xfrm>
          <a:prstGeom prst="rect">
            <a:avLst/>
          </a:prstGeom>
          <a:noFill/>
        </p:spPr>
        <p:txBody>
          <a:bodyPr wrap="none" rtlCol="0">
            <a:spAutoFit/>
          </a:bodyPr>
          <a:lstStyle/>
          <a:p>
            <a:r>
              <a:rPr lang="en-US" b="1" u="sng" dirty="0">
                <a:solidFill>
                  <a:srgbClr val="FF0000"/>
                </a:solidFill>
              </a:rPr>
              <a:t>“Case A”: quadrupole followed by 24.432 m dipole(s) </a:t>
            </a:r>
            <a:endParaRPr lang="en-GB" b="1" u="sng" dirty="0">
              <a:solidFill>
                <a:srgbClr val="FF0000"/>
              </a:solidFill>
            </a:endParaRPr>
          </a:p>
        </p:txBody>
      </p:sp>
      <p:pic>
        <p:nvPicPr>
          <p:cNvPr id="131" name="Picture 3">
            <a:extLst>
              <a:ext uri="{FF2B5EF4-FFF2-40B4-BE49-F238E27FC236}">
                <a16:creationId xmlns:a16="http://schemas.microsoft.com/office/drawing/2014/main" id="{B5E0EC6B-89C5-8387-4580-B316A156A073}"/>
              </a:ext>
            </a:extLst>
          </p:cNvPr>
          <p:cNvPicPr>
            <a:picLocks noChangeAspect="1"/>
          </p:cNvPicPr>
          <p:nvPr/>
        </p:nvPicPr>
        <p:blipFill rotWithShape="1">
          <a:blip r:embed="rId2"/>
          <a:srcRect r="13187"/>
          <a:stretch/>
        </p:blipFill>
        <p:spPr>
          <a:xfrm>
            <a:off x="107504" y="2488930"/>
            <a:ext cx="9008021" cy="1365622"/>
          </a:xfrm>
          <a:prstGeom prst="rect">
            <a:avLst/>
          </a:prstGeom>
        </p:spPr>
      </p:pic>
      <p:sp>
        <p:nvSpPr>
          <p:cNvPr id="132" name="TextBox 75">
            <a:extLst>
              <a:ext uri="{FF2B5EF4-FFF2-40B4-BE49-F238E27FC236}">
                <a16:creationId xmlns:a16="http://schemas.microsoft.com/office/drawing/2014/main" id="{BFEA244C-ABB4-E8A1-D7AB-CCBDBE0A75B8}"/>
              </a:ext>
            </a:extLst>
          </p:cNvPr>
          <p:cNvSpPr txBox="1"/>
          <p:nvPr/>
        </p:nvSpPr>
        <p:spPr>
          <a:xfrm>
            <a:off x="359703" y="1633401"/>
            <a:ext cx="654346" cy="338554"/>
          </a:xfrm>
          <a:prstGeom prst="rect">
            <a:avLst/>
          </a:prstGeom>
          <a:noFill/>
        </p:spPr>
        <p:txBody>
          <a:bodyPr wrap="none" rtlCol="0">
            <a:spAutoFit/>
          </a:bodyPr>
          <a:lstStyle/>
          <a:p>
            <a:r>
              <a:rPr lang="en-US" sz="1600" dirty="0"/>
              <a:t>1.5 m</a:t>
            </a:r>
            <a:endParaRPr lang="en-GB" sz="1600" dirty="0"/>
          </a:p>
        </p:txBody>
      </p:sp>
      <p:sp>
        <p:nvSpPr>
          <p:cNvPr id="133" name="TextBox 77">
            <a:extLst>
              <a:ext uri="{FF2B5EF4-FFF2-40B4-BE49-F238E27FC236}">
                <a16:creationId xmlns:a16="http://schemas.microsoft.com/office/drawing/2014/main" id="{FF4B9E65-7F58-C8EC-AA9F-23F09CA96E06}"/>
              </a:ext>
            </a:extLst>
          </p:cNvPr>
          <p:cNvSpPr txBox="1"/>
          <p:nvPr/>
        </p:nvSpPr>
        <p:spPr>
          <a:xfrm>
            <a:off x="2766938" y="1666698"/>
            <a:ext cx="654346" cy="338554"/>
          </a:xfrm>
          <a:prstGeom prst="rect">
            <a:avLst/>
          </a:prstGeom>
          <a:noFill/>
        </p:spPr>
        <p:txBody>
          <a:bodyPr wrap="none" rtlCol="0">
            <a:spAutoFit/>
          </a:bodyPr>
          <a:lstStyle/>
          <a:p>
            <a:r>
              <a:rPr lang="en-US" sz="1600" dirty="0"/>
              <a:t>7.4 m</a:t>
            </a:r>
            <a:endParaRPr lang="en-GB" sz="1600" dirty="0"/>
          </a:p>
        </p:txBody>
      </p:sp>
      <p:cxnSp>
        <p:nvCxnSpPr>
          <p:cNvPr id="134" name="Straight Connector 79">
            <a:extLst>
              <a:ext uri="{FF2B5EF4-FFF2-40B4-BE49-F238E27FC236}">
                <a16:creationId xmlns:a16="http://schemas.microsoft.com/office/drawing/2014/main" id="{B7F373B9-362C-70E3-6816-00893BBC5FFC}"/>
              </a:ext>
            </a:extLst>
          </p:cNvPr>
          <p:cNvCxnSpPr/>
          <p:nvPr/>
        </p:nvCxnSpPr>
        <p:spPr>
          <a:xfrm>
            <a:off x="343850" y="1892159"/>
            <a:ext cx="793" cy="846937"/>
          </a:xfrm>
          <a:prstGeom prst="line">
            <a:avLst/>
          </a:prstGeom>
          <a:ln w="19050"/>
        </p:spPr>
        <p:style>
          <a:lnRef idx="1">
            <a:schemeClr val="dk1"/>
          </a:lnRef>
          <a:fillRef idx="0">
            <a:schemeClr val="dk1"/>
          </a:fillRef>
          <a:effectRef idx="0">
            <a:schemeClr val="dk1"/>
          </a:effectRef>
          <a:fontRef idx="minor">
            <a:schemeClr val="tx1"/>
          </a:fontRef>
        </p:style>
      </p:cxnSp>
      <p:cxnSp>
        <p:nvCxnSpPr>
          <p:cNvPr id="135" name="Straight Connector 85">
            <a:extLst>
              <a:ext uri="{FF2B5EF4-FFF2-40B4-BE49-F238E27FC236}">
                <a16:creationId xmlns:a16="http://schemas.microsoft.com/office/drawing/2014/main" id="{C606E368-A1B4-7A28-A570-CCF08F9FD28F}"/>
              </a:ext>
            </a:extLst>
          </p:cNvPr>
          <p:cNvCxnSpPr/>
          <p:nvPr/>
        </p:nvCxnSpPr>
        <p:spPr>
          <a:xfrm>
            <a:off x="238335" y="2024094"/>
            <a:ext cx="8632606" cy="23659"/>
          </a:xfrm>
          <a:prstGeom prst="line">
            <a:avLst/>
          </a:prstGeom>
        </p:spPr>
        <p:style>
          <a:lnRef idx="1">
            <a:schemeClr val="dk1"/>
          </a:lnRef>
          <a:fillRef idx="0">
            <a:schemeClr val="dk1"/>
          </a:fillRef>
          <a:effectRef idx="0">
            <a:schemeClr val="dk1"/>
          </a:effectRef>
          <a:fontRef idx="minor">
            <a:schemeClr val="tx1"/>
          </a:fontRef>
        </p:style>
      </p:cxnSp>
      <p:sp>
        <p:nvSpPr>
          <p:cNvPr id="136" name="TextBox 86">
            <a:extLst>
              <a:ext uri="{FF2B5EF4-FFF2-40B4-BE49-F238E27FC236}">
                <a16:creationId xmlns:a16="http://schemas.microsoft.com/office/drawing/2014/main" id="{2CF8BBBE-F4E9-4BF8-6C48-9F6F38A2EE98}"/>
              </a:ext>
            </a:extLst>
          </p:cNvPr>
          <p:cNvSpPr txBox="1"/>
          <p:nvPr/>
        </p:nvSpPr>
        <p:spPr>
          <a:xfrm>
            <a:off x="6127554" y="1679984"/>
            <a:ext cx="654346" cy="338554"/>
          </a:xfrm>
          <a:prstGeom prst="rect">
            <a:avLst/>
          </a:prstGeom>
          <a:noFill/>
        </p:spPr>
        <p:txBody>
          <a:bodyPr wrap="none" rtlCol="0">
            <a:spAutoFit/>
          </a:bodyPr>
          <a:lstStyle/>
          <a:p>
            <a:r>
              <a:rPr lang="en-US" sz="1600" dirty="0"/>
              <a:t>7.4 m</a:t>
            </a:r>
            <a:endParaRPr lang="en-GB" sz="1600" dirty="0"/>
          </a:p>
        </p:txBody>
      </p:sp>
      <p:cxnSp>
        <p:nvCxnSpPr>
          <p:cNvPr id="137" name="Straight Connector 87">
            <a:extLst>
              <a:ext uri="{FF2B5EF4-FFF2-40B4-BE49-F238E27FC236}">
                <a16:creationId xmlns:a16="http://schemas.microsoft.com/office/drawing/2014/main" id="{552621B4-53A5-9257-A905-74C8B1E87908}"/>
              </a:ext>
            </a:extLst>
          </p:cNvPr>
          <p:cNvCxnSpPr/>
          <p:nvPr/>
        </p:nvCxnSpPr>
        <p:spPr>
          <a:xfrm>
            <a:off x="940630" y="1897801"/>
            <a:ext cx="793" cy="846937"/>
          </a:xfrm>
          <a:prstGeom prst="line">
            <a:avLst/>
          </a:prstGeom>
          <a:ln w="19050"/>
        </p:spPr>
        <p:style>
          <a:lnRef idx="1">
            <a:schemeClr val="dk1"/>
          </a:lnRef>
          <a:fillRef idx="0">
            <a:schemeClr val="dk1"/>
          </a:fillRef>
          <a:effectRef idx="0">
            <a:schemeClr val="dk1"/>
          </a:effectRef>
          <a:fontRef idx="minor">
            <a:schemeClr val="tx1"/>
          </a:fontRef>
        </p:style>
      </p:cxnSp>
      <p:cxnSp>
        <p:nvCxnSpPr>
          <p:cNvPr id="138" name="Straight Connector 88">
            <a:extLst>
              <a:ext uri="{FF2B5EF4-FFF2-40B4-BE49-F238E27FC236}">
                <a16:creationId xmlns:a16="http://schemas.microsoft.com/office/drawing/2014/main" id="{AE6A8FC6-42CE-0D6A-60A6-C14F7DA32A48}"/>
              </a:ext>
            </a:extLst>
          </p:cNvPr>
          <p:cNvCxnSpPr/>
          <p:nvPr/>
        </p:nvCxnSpPr>
        <p:spPr>
          <a:xfrm flipH="1">
            <a:off x="880164" y="1947851"/>
            <a:ext cx="100224" cy="145187"/>
          </a:xfrm>
          <a:prstGeom prst="line">
            <a:avLst/>
          </a:prstGeom>
          <a:ln w="3175"/>
        </p:spPr>
        <p:style>
          <a:lnRef idx="1">
            <a:schemeClr val="dk1"/>
          </a:lnRef>
          <a:fillRef idx="0">
            <a:schemeClr val="dk1"/>
          </a:fillRef>
          <a:effectRef idx="0">
            <a:schemeClr val="dk1"/>
          </a:effectRef>
          <a:fontRef idx="minor">
            <a:schemeClr val="tx1"/>
          </a:fontRef>
        </p:style>
      </p:cxnSp>
      <p:cxnSp>
        <p:nvCxnSpPr>
          <p:cNvPr id="139" name="Straight Connector 89">
            <a:extLst>
              <a:ext uri="{FF2B5EF4-FFF2-40B4-BE49-F238E27FC236}">
                <a16:creationId xmlns:a16="http://schemas.microsoft.com/office/drawing/2014/main" id="{A057A7A9-E332-C6FD-F333-A520A5C0A577}"/>
              </a:ext>
            </a:extLst>
          </p:cNvPr>
          <p:cNvCxnSpPr/>
          <p:nvPr/>
        </p:nvCxnSpPr>
        <p:spPr>
          <a:xfrm>
            <a:off x="992053" y="1892158"/>
            <a:ext cx="793" cy="846937"/>
          </a:xfrm>
          <a:prstGeom prst="line">
            <a:avLst/>
          </a:prstGeom>
          <a:ln w="19050"/>
        </p:spPr>
        <p:style>
          <a:lnRef idx="1">
            <a:schemeClr val="dk1"/>
          </a:lnRef>
          <a:fillRef idx="0">
            <a:schemeClr val="dk1"/>
          </a:fillRef>
          <a:effectRef idx="0">
            <a:schemeClr val="dk1"/>
          </a:effectRef>
          <a:fontRef idx="minor">
            <a:schemeClr val="tx1"/>
          </a:fontRef>
        </p:style>
      </p:cxnSp>
      <p:cxnSp>
        <p:nvCxnSpPr>
          <p:cNvPr id="140" name="Straight Connector 92">
            <a:extLst>
              <a:ext uri="{FF2B5EF4-FFF2-40B4-BE49-F238E27FC236}">
                <a16:creationId xmlns:a16="http://schemas.microsoft.com/office/drawing/2014/main" id="{7BADA0F8-613F-51B3-EDE3-8059DBADB3F2}"/>
              </a:ext>
            </a:extLst>
          </p:cNvPr>
          <p:cNvCxnSpPr/>
          <p:nvPr/>
        </p:nvCxnSpPr>
        <p:spPr>
          <a:xfrm flipH="1">
            <a:off x="945593" y="1956086"/>
            <a:ext cx="100224" cy="145187"/>
          </a:xfrm>
          <a:prstGeom prst="line">
            <a:avLst/>
          </a:prstGeom>
          <a:ln w="3175"/>
        </p:spPr>
        <p:style>
          <a:lnRef idx="1">
            <a:schemeClr val="dk1"/>
          </a:lnRef>
          <a:fillRef idx="0">
            <a:schemeClr val="dk1"/>
          </a:fillRef>
          <a:effectRef idx="0">
            <a:schemeClr val="dk1"/>
          </a:effectRef>
          <a:fontRef idx="minor">
            <a:schemeClr val="tx1"/>
          </a:fontRef>
        </p:style>
      </p:cxnSp>
      <p:cxnSp>
        <p:nvCxnSpPr>
          <p:cNvPr id="141" name="Straight Connector 93">
            <a:extLst>
              <a:ext uri="{FF2B5EF4-FFF2-40B4-BE49-F238E27FC236}">
                <a16:creationId xmlns:a16="http://schemas.microsoft.com/office/drawing/2014/main" id="{86A6FA72-26E8-BF67-A6AF-226DA9BE1FE1}"/>
              </a:ext>
            </a:extLst>
          </p:cNvPr>
          <p:cNvCxnSpPr/>
          <p:nvPr/>
        </p:nvCxnSpPr>
        <p:spPr>
          <a:xfrm flipH="1">
            <a:off x="279170" y="1963329"/>
            <a:ext cx="100224" cy="145187"/>
          </a:xfrm>
          <a:prstGeom prst="line">
            <a:avLst/>
          </a:prstGeom>
          <a:ln w="3175"/>
        </p:spPr>
        <p:style>
          <a:lnRef idx="1">
            <a:schemeClr val="dk1"/>
          </a:lnRef>
          <a:fillRef idx="0">
            <a:schemeClr val="dk1"/>
          </a:fillRef>
          <a:effectRef idx="0">
            <a:schemeClr val="dk1"/>
          </a:effectRef>
          <a:fontRef idx="minor">
            <a:schemeClr val="tx1"/>
          </a:fontRef>
        </p:style>
      </p:cxnSp>
      <p:cxnSp>
        <p:nvCxnSpPr>
          <p:cNvPr id="142" name="Straight Connector 94">
            <a:extLst>
              <a:ext uri="{FF2B5EF4-FFF2-40B4-BE49-F238E27FC236}">
                <a16:creationId xmlns:a16="http://schemas.microsoft.com/office/drawing/2014/main" id="{0A0939FD-42D0-B893-BCE4-8ABC3EF6274B}"/>
              </a:ext>
            </a:extLst>
          </p:cNvPr>
          <p:cNvCxnSpPr/>
          <p:nvPr/>
        </p:nvCxnSpPr>
        <p:spPr>
          <a:xfrm>
            <a:off x="1206016" y="1897801"/>
            <a:ext cx="793" cy="846937"/>
          </a:xfrm>
          <a:prstGeom prst="line">
            <a:avLst/>
          </a:prstGeom>
          <a:ln w="19050"/>
        </p:spPr>
        <p:style>
          <a:lnRef idx="1">
            <a:schemeClr val="dk1"/>
          </a:lnRef>
          <a:fillRef idx="0">
            <a:schemeClr val="dk1"/>
          </a:fillRef>
          <a:effectRef idx="0">
            <a:schemeClr val="dk1"/>
          </a:effectRef>
          <a:fontRef idx="minor">
            <a:schemeClr val="tx1"/>
          </a:fontRef>
        </p:style>
      </p:cxnSp>
      <p:cxnSp>
        <p:nvCxnSpPr>
          <p:cNvPr id="143" name="Straight Connector 95">
            <a:extLst>
              <a:ext uri="{FF2B5EF4-FFF2-40B4-BE49-F238E27FC236}">
                <a16:creationId xmlns:a16="http://schemas.microsoft.com/office/drawing/2014/main" id="{A8B8B67B-174D-7A6E-3708-A2EA1E90E14C}"/>
              </a:ext>
            </a:extLst>
          </p:cNvPr>
          <p:cNvCxnSpPr/>
          <p:nvPr/>
        </p:nvCxnSpPr>
        <p:spPr>
          <a:xfrm flipH="1">
            <a:off x="1144153" y="1963021"/>
            <a:ext cx="100224" cy="145187"/>
          </a:xfrm>
          <a:prstGeom prst="line">
            <a:avLst/>
          </a:prstGeom>
          <a:ln w="3175"/>
        </p:spPr>
        <p:style>
          <a:lnRef idx="1">
            <a:schemeClr val="dk1"/>
          </a:lnRef>
          <a:fillRef idx="0">
            <a:schemeClr val="dk1"/>
          </a:fillRef>
          <a:effectRef idx="0">
            <a:schemeClr val="dk1"/>
          </a:effectRef>
          <a:fontRef idx="minor">
            <a:schemeClr val="tx1"/>
          </a:fontRef>
        </p:style>
      </p:cxnSp>
      <p:cxnSp>
        <p:nvCxnSpPr>
          <p:cNvPr id="144" name="Straight Connector 96">
            <a:extLst>
              <a:ext uri="{FF2B5EF4-FFF2-40B4-BE49-F238E27FC236}">
                <a16:creationId xmlns:a16="http://schemas.microsoft.com/office/drawing/2014/main" id="{F3226256-2B40-9348-F47E-6C092FC6D8F0}"/>
              </a:ext>
            </a:extLst>
          </p:cNvPr>
          <p:cNvCxnSpPr/>
          <p:nvPr/>
        </p:nvCxnSpPr>
        <p:spPr>
          <a:xfrm>
            <a:off x="1569468" y="1892158"/>
            <a:ext cx="793" cy="846937"/>
          </a:xfrm>
          <a:prstGeom prst="line">
            <a:avLst/>
          </a:prstGeom>
          <a:ln w="19050"/>
        </p:spPr>
        <p:style>
          <a:lnRef idx="1">
            <a:schemeClr val="dk1"/>
          </a:lnRef>
          <a:fillRef idx="0">
            <a:schemeClr val="dk1"/>
          </a:fillRef>
          <a:effectRef idx="0">
            <a:schemeClr val="dk1"/>
          </a:effectRef>
          <a:fontRef idx="minor">
            <a:schemeClr val="tx1"/>
          </a:fontRef>
        </p:style>
      </p:cxnSp>
      <p:cxnSp>
        <p:nvCxnSpPr>
          <p:cNvPr id="145" name="Straight Connector 97">
            <a:extLst>
              <a:ext uri="{FF2B5EF4-FFF2-40B4-BE49-F238E27FC236}">
                <a16:creationId xmlns:a16="http://schemas.microsoft.com/office/drawing/2014/main" id="{DE869BBD-7AFF-3DD0-6383-3AAF0212819F}"/>
              </a:ext>
            </a:extLst>
          </p:cNvPr>
          <p:cNvCxnSpPr/>
          <p:nvPr/>
        </p:nvCxnSpPr>
        <p:spPr>
          <a:xfrm>
            <a:off x="4626345" y="1897801"/>
            <a:ext cx="793" cy="846937"/>
          </a:xfrm>
          <a:prstGeom prst="line">
            <a:avLst/>
          </a:prstGeom>
          <a:ln w="19050"/>
        </p:spPr>
        <p:style>
          <a:lnRef idx="1">
            <a:schemeClr val="dk1"/>
          </a:lnRef>
          <a:fillRef idx="0">
            <a:schemeClr val="dk1"/>
          </a:fillRef>
          <a:effectRef idx="0">
            <a:schemeClr val="dk1"/>
          </a:effectRef>
          <a:fontRef idx="minor">
            <a:schemeClr val="tx1"/>
          </a:fontRef>
        </p:style>
      </p:cxnSp>
      <p:cxnSp>
        <p:nvCxnSpPr>
          <p:cNvPr id="146" name="Straight Connector 98">
            <a:extLst>
              <a:ext uri="{FF2B5EF4-FFF2-40B4-BE49-F238E27FC236}">
                <a16:creationId xmlns:a16="http://schemas.microsoft.com/office/drawing/2014/main" id="{825F5964-F277-38B3-3E01-FD2D6E6E9628}"/>
              </a:ext>
            </a:extLst>
          </p:cNvPr>
          <p:cNvCxnSpPr/>
          <p:nvPr/>
        </p:nvCxnSpPr>
        <p:spPr>
          <a:xfrm>
            <a:off x="4707481" y="1902442"/>
            <a:ext cx="793" cy="846937"/>
          </a:xfrm>
          <a:prstGeom prst="line">
            <a:avLst/>
          </a:prstGeom>
          <a:ln w="19050"/>
        </p:spPr>
        <p:style>
          <a:lnRef idx="1">
            <a:schemeClr val="dk1"/>
          </a:lnRef>
          <a:fillRef idx="0">
            <a:schemeClr val="dk1"/>
          </a:fillRef>
          <a:effectRef idx="0">
            <a:schemeClr val="dk1"/>
          </a:effectRef>
          <a:fontRef idx="minor">
            <a:schemeClr val="tx1"/>
          </a:fontRef>
        </p:style>
      </p:cxnSp>
      <p:cxnSp>
        <p:nvCxnSpPr>
          <p:cNvPr id="147" name="Straight Connector 99">
            <a:extLst>
              <a:ext uri="{FF2B5EF4-FFF2-40B4-BE49-F238E27FC236}">
                <a16:creationId xmlns:a16="http://schemas.microsoft.com/office/drawing/2014/main" id="{AE1077F9-D3E9-C89C-67F5-D2CFA64B0537}"/>
              </a:ext>
            </a:extLst>
          </p:cNvPr>
          <p:cNvCxnSpPr/>
          <p:nvPr/>
        </p:nvCxnSpPr>
        <p:spPr>
          <a:xfrm>
            <a:off x="7763565" y="1940499"/>
            <a:ext cx="793" cy="846937"/>
          </a:xfrm>
          <a:prstGeom prst="line">
            <a:avLst/>
          </a:prstGeom>
          <a:ln w="19050"/>
        </p:spPr>
        <p:style>
          <a:lnRef idx="1">
            <a:schemeClr val="dk1"/>
          </a:lnRef>
          <a:fillRef idx="0">
            <a:schemeClr val="dk1"/>
          </a:fillRef>
          <a:effectRef idx="0">
            <a:schemeClr val="dk1"/>
          </a:effectRef>
          <a:fontRef idx="minor">
            <a:schemeClr val="tx1"/>
          </a:fontRef>
        </p:style>
      </p:cxnSp>
      <p:cxnSp>
        <p:nvCxnSpPr>
          <p:cNvPr id="148" name="Straight Connector 100">
            <a:extLst>
              <a:ext uri="{FF2B5EF4-FFF2-40B4-BE49-F238E27FC236}">
                <a16:creationId xmlns:a16="http://schemas.microsoft.com/office/drawing/2014/main" id="{96F78BF0-F3BF-A180-4041-461861657D4A}"/>
              </a:ext>
            </a:extLst>
          </p:cNvPr>
          <p:cNvCxnSpPr/>
          <p:nvPr/>
        </p:nvCxnSpPr>
        <p:spPr>
          <a:xfrm>
            <a:off x="7844701" y="1945140"/>
            <a:ext cx="793" cy="846937"/>
          </a:xfrm>
          <a:prstGeom prst="line">
            <a:avLst/>
          </a:prstGeom>
          <a:ln w="19050"/>
        </p:spPr>
        <p:style>
          <a:lnRef idx="1">
            <a:schemeClr val="dk1"/>
          </a:lnRef>
          <a:fillRef idx="0">
            <a:schemeClr val="dk1"/>
          </a:fillRef>
          <a:effectRef idx="0">
            <a:schemeClr val="dk1"/>
          </a:effectRef>
          <a:fontRef idx="minor">
            <a:schemeClr val="tx1"/>
          </a:fontRef>
        </p:style>
      </p:cxnSp>
      <p:cxnSp>
        <p:nvCxnSpPr>
          <p:cNvPr id="149" name="Straight Connector 101">
            <a:extLst>
              <a:ext uri="{FF2B5EF4-FFF2-40B4-BE49-F238E27FC236}">
                <a16:creationId xmlns:a16="http://schemas.microsoft.com/office/drawing/2014/main" id="{8EACDAED-45D0-4F14-C238-AB0F3925A8A0}"/>
              </a:ext>
            </a:extLst>
          </p:cNvPr>
          <p:cNvCxnSpPr/>
          <p:nvPr/>
        </p:nvCxnSpPr>
        <p:spPr>
          <a:xfrm flipH="1">
            <a:off x="1522551" y="1947851"/>
            <a:ext cx="100224" cy="145187"/>
          </a:xfrm>
          <a:prstGeom prst="line">
            <a:avLst/>
          </a:prstGeom>
          <a:ln w="3175"/>
        </p:spPr>
        <p:style>
          <a:lnRef idx="1">
            <a:schemeClr val="dk1"/>
          </a:lnRef>
          <a:fillRef idx="0">
            <a:schemeClr val="dk1"/>
          </a:fillRef>
          <a:effectRef idx="0">
            <a:schemeClr val="dk1"/>
          </a:effectRef>
          <a:fontRef idx="minor">
            <a:schemeClr val="tx1"/>
          </a:fontRef>
        </p:style>
      </p:cxnSp>
      <p:cxnSp>
        <p:nvCxnSpPr>
          <p:cNvPr id="150" name="Straight Connector 102">
            <a:extLst>
              <a:ext uri="{FF2B5EF4-FFF2-40B4-BE49-F238E27FC236}">
                <a16:creationId xmlns:a16="http://schemas.microsoft.com/office/drawing/2014/main" id="{C9D752FB-A651-6C6B-D5D0-63E83DEC7F76}"/>
              </a:ext>
            </a:extLst>
          </p:cNvPr>
          <p:cNvCxnSpPr/>
          <p:nvPr/>
        </p:nvCxnSpPr>
        <p:spPr>
          <a:xfrm flipH="1">
            <a:off x="4567086" y="1966878"/>
            <a:ext cx="100224" cy="145187"/>
          </a:xfrm>
          <a:prstGeom prst="line">
            <a:avLst/>
          </a:prstGeom>
          <a:ln w="3175"/>
        </p:spPr>
        <p:style>
          <a:lnRef idx="1">
            <a:schemeClr val="dk1"/>
          </a:lnRef>
          <a:fillRef idx="0">
            <a:schemeClr val="dk1"/>
          </a:fillRef>
          <a:effectRef idx="0">
            <a:schemeClr val="dk1"/>
          </a:effectRef>
          <a:fontRef idx="minor">
            <a:schemeClr val="tx1"/>
          </a:fontRef>
        </p:style>
      </p:cxnSp>
      <p:cxnSp>
        <p:nvCxnSpPr>
          <p:cNvPr id="151" name="Straight Connector 103">
            <a:extLst>
              <a:ext uri="{FF2B5EF4-FFF2-40B4-BE49-F238E27FC236}">
                <a16:creationId xmlns:a16="http://schemas.microsoft.com/office/drawing/2014/main" id="{A48A754D-E4F2-DF0C-E09A-87CD433C2F91}"/>
              </a:ext>
            </a:extLst>
          </p:cNvPr>
          <p:cNvCxnSpPr/>
          <p:nvPr/>
        </p:nvCxnSpPr>
        <p:spPr>
          <a:xfrm flipH="1">
            <a:off x="4671630" y="1963021"/>
            <a:ext cx="100224" cy="145187"/>
          </a:xfrm>
          <a:prstGeom prst="line">
            <a:avLst/>
          </a:prstGeom>
          <a:ln w="3175"/>
        </p:spPr>
        <p:style>
          <a:lnRef idx="1">
            <a:schemeClr val="dk1"/>
          </a:lnRef>
          <a:fillRef idx="0">
            <a:schemeClr val="dk1"/>
          </a:fillRef>
          <a:effectRef idx="0">
            <a:schemeClr val="dk1"/>
          </a:effectRef>
          <a:fontRef idx="minor">
            <a:schemeClr val="tx1"/>
          </a:fontRef>
        </p:style>
      </p:cxnSp>
      <p:cxnSp>
        <p:nvCxnSpPr>
          <p:cNvPr id="152" name="Straight Connector 104">
            <a:extLst>
              <a:ext uri="{FF2B5EF4-FFF2-40B4-BE49-F238E27FC236}">
                <a16:creationId xmlns:a16="http://schemas.microsoft.com/office/drawing/2014/main" id="{7E9FB40E-2023-B591-AA4B-3B5E9271965B}"/>
              </a:ext>
            </a:extLst>
          </p:cNvPr>
          <p:cNvCxnSpPr/>
          <p:nvPr/>
        </p:nvCxnSpPr>
        <p:spPr>
          <a:xfrm flipH="1">
            <a:off x="7717804" y="1960360"/>
            <a:ext cx="100224" cy="145187"/>
          </a:xfrm>
          <a:prstGeom prst="line">
            <a:avLst/>
          </a:prstGeom>
          <a:ln w="3175"/>
        </p:spPr>
        <p:style>
          <a:lnRef idx="1">
            <a:schemeClr val="dk1"/>
          </a:lnRef>
          <a:fillRef idx="0">
            <a:schemeClr val="dk1"/>
          </a:fillRef>
          <a:effectRef idx="0">
            <a:schemeClr val="dk1"/>
          </a:effectRef>
          <a:fontRef idx="minor">
            <a:schemeClr val="tx1"/>
          </a:fontRef>
        </p:style>
      </p:cxnSp>
      <p:cxnSp>
        <p:nvCxnSpPr>
          <p:cNvPr id="153" name="Straight Connector 105">
            <a:extLst>
              <a:ext uri="{FF2B5EF4-FFF2-40B4-BE49-F238E27FC236}">
                <a16:creationId xmlns:a16="http://schemas.microsoft.com/office/drawing/2014/main" id="{E478C21A-830C-5658-41F3-19FEC7EF336D}"/>
              </a:ext>
            </a:extLst>
          </p:cNvPr>
          <p:cNvCxnSpPr/>
          <p:nvPr/>
        </p:nvCxnSpPr>
        <p:spPr>
          <a:xfrm flipH="1">
            <a:off x="7818028" y="1964879"/>
            <a:ext cx="100224" cy="145187"/>
          </a:xfrm>
          <a:prstGeom prst="line">
            <a:avLst/>
          </a:prstGeom>
          <a:ln w="3175"/>
        </p:spPr>
        <p:style>
          <a:lnRef idx="1">
            <a:schemeClr val="dk1"/>
          </a:lnRef>
          <a:fillRef idx="0">
            <a:schemeClr val="dk1"/>
          </a:fillRef>
          <a:effectRef idx="0">
            <a:schemeClr val="dk1"/>
          </a:effectRef>
          <a:fontRef idx="minor">
            <a:schemeClr val="tx1"/>
          </a:fontRef>
        </p:style>
      </p:cxnSp>
      <p:sp>
        <p:nvSpPr>
          <p:cNvPr id="154" name="TextBox 106">
            <a:extLst>
              <a:ext uri="{FF2B5EF4-FFF2-40B4-BE49-F238E27FC236}">
                <a16:creationId xmlns:a16="http://schemas.microsoft.com/office/drawing/2014/main" id="{976CDE7D-47B6-8115-D043-E99FFB82524B}"/>
              </a:ext>
            </a:extLst>
          </p:cNvPr>
          <p:cNvSpPr txBox="1"/>
          <p:nvPr/>
        </p:nvSpPr>
        <p:spPr>
          <a:xfrm>
            <a:off x="686282" y="1447595"/>
            <a:ext cx="686406" cy="307777"/>
          </a:xfrm>
          <a:prstGeom prst="rect">
            <a:avLst/>
          </a:prstGeom>
          <a:noFill/>
        </p:spPr>
        <p:txBody>
          <a:bodyPr wrap="none" rtlCol="0">
            <a:spAutoFit/>
          </a:bodyPr>
          <a:lstStyle/>
          <a:p>
            <a:r>
              <a:rPr lang="en-US" sz="1400" dirty="0">
                <a:solidFill>
                  <a:srgbClr val="FF0000"/>
                </a:solidFill>
              </a:rPr>
              <a:t>0.15 m</a:t>
            </a:r>
            <a:endParaRPr lang="en-GB" sz="1400" dirty="0">
              <a:solidFill>
                <a:srgbClr val="FF0000"/>
              </a:solidFill>
            </a:endParaRPr>
          </a:p>
        </p:txBody>
      </p:sp>
      <p:sp>
        <p:nvSpPr>
          <p:cNvPr id="155" name="TextBox 107">
            <a:extLst>
              <a:ext uri="{FF2B5EF4-FFF2-40B4-BE49-F238E27FC236}">
                <a16:creationId xmlns:a16="http://schemas.microsoft.com/office/drawing/2014/main" id="{0C106E2F-0E8E-B978-9846-EDD0930C6964}"/>
              </a:ext>
            </a:extLst>
          </p:cNvPr>
          <p:cNvSpPr txBox="1"/>
          <p:nvPr/>
        </p:nvSpPr>
        <p:spPr>
          <a:xfrm>
            <a:off x="885493" y="1632020"/>
            <a:ext cx="654346" cy="338554"/>
          </a:xfrm>
          <a:prstGeom prst="rect">
            <a:avLst/>
          </a:prstGeom>
          <a:noFill/>
        </p:spPr>
        <p:txBody>
          <a:bodyPr wrap="none" rtlCol="0">
            <a:spAutoFit/>
          </a:bodyPr>
          <a:lstStyle/>
          <a:p>
            <a:r>
              <a:rPr lang="en-US" sz="1600" dirty="0"/>
              <a:t>0.5 m</a:t>
            </a:r>
            <a:endParaRPr lang="en-GB" sz="1600" dirty="0"/>
          </a:p>
        </p:txBody>
      </p:sp>
      <p:sp>
        <p:nvSpPr>
          <p:cNvPr id="156" name="TextBox 108">
            <a:extLst>
              <a:ext uri="{FF2B5EF4-FFF2-40B4-BE49-F238E27FC236}">
                <a16:creationId xmlns:a16="http://schemas.microsoft.com/office/drawing/2014/main" id="{D0981E27-FFBF-D72B-9698-5290C87A4CEE}"/>
              </a:ext>
            </a:extLst>
          </p:cNvPr>
          <p:cNvSpPr txBox="1"/>
          <p:nvPr/>
        </p:nvSpPr>
        <p:spPr>
          <a:xfrm>
            <a:off x="1267946" y="1467414"/>
            <a:ext cx="686406" cy="307777"/>
          </a:xfrm>
          <a:prstGeom prst="rect">
            <a:avLst/>
          </a:prstGeom>
          <a:noFill/>
        </p:spPr>
        <p:txBody>
          <a:bodyPr wrap="none" rtlCol="0">
            <a:spAutoFit/>
          </a:bodyPr>
          <a:lstStyle/>
          <a:p>
            <a:r>
              <a:rPr lang="en-US" sz="1400" dirty="0">
                <a:solidFill>
                  <a:srgbClr val="FF0000"/>
                </a:solidFill>
              </a:rPr>
              <a:t>0.89 m</a:t>
            </a:r>
            <a:endParaRPr lang="en-GB" sz="1400" dirty="0">
              <a:solidFill>
                <a:srgbClr val="FF0000"/>
              </a:solidFill>
            </a:endParaRPr>
          </a:p>
        </p:txBody>
      </p:sp>
      <p:sp>
        <p:nvSpPr>
          <p:cNvPr id="157" name="TextBox 109">
            <a:extLst>
              <a:ext uri="{FF2B5EF4-FFF2-40B4-BE49-F238E27FC236}">
                <a16:creationId xmlns:a16="http://schemas.microsoft.com/office/drawing/2014/main" id="{E2A4AF88-7A4B-4668-12D4-BD2D7518B431}"/>
              </a:ext>
            </a:extLst>
          </p:cNvPr>
          <p:cNvSpPr txBox="1"/>
          <p:nvPr/>
        </p:nvSpPr>
        <p:spPr>
          <a:xfrm>
            <a:off x="4364278" y="1568757"/>
            <a:ext cx="686406" cy="307777"/>
          </a:xfrm>
          <a:prstGeom prst="rect">
            <a:avLst/>
          </a:prstGeom>
          <a:noFill/>
        </p:spPr>
        <p:txBody>
          <a:bodyPr wrap="none" rtlCol="0">
            <a:spAutoFit/>
          </a:bodyPr>
          <a:lstStyle/>
          <a:p>
            <a:r>
              <a:rPr lang="en-US" sz="1400" dirty="0">
                <a:solidFill>
                  <a:srgbClr val="FF0000"/>
                </a:solidFill>
              </a:rPr>
              <a:t>0.32 m</a:t>
            </a:r>
            <a:endParaRPr lang="en-GB" sz="1400" dirty="0">
              <a:solidFill>
                <a:srgbClr val="FF0000"/>
              </a:solidFill>
            </a:endParaRPr>
          </a:p>
        </p:txBody>
      </p:sp>
      <p:sp>
        <p:nvSpPr>
          <p:cNvPr id="158" name="TextBox 110">
            <a:extLst>
              <a:ext uri="{FF2B5EF4-FFF2-40B4-BE49-F238E27FC236}">
                <a16:creationId xmlns:a16="http://schemas.microsoft.com/office/drawing/2014/main" id="{079D81DE-4B01-C2F0-52E7-8B526B959A41}"/>
              </a:ext>
            </a:extLst>
          </p:cNvPr>
          <p:cNvSpPr txBox="1"/>
          <p:nvPr/>
        </p:nvSpPr>
        <p:spPr>
          <a:xfrm>
            <a:off x="7504539" y="1581460"/>
            <a:ext cx="686406" cy="307777"/>
          </a:xfrm>
          <a:prstGeom prst="rect">
            <a:avLst/>
          </a:prstGeom>
          <a:noFill/>
        </p:spPr>
        <p:txBody>
          <a:bodyPr wrap="none" rtlCol="0">
            <a:spAutoFit/>
          </a:bodyPr>
          <a:lstStyle/>
          <a:p>
            <a:r>
              <a:rPr lang="en-US" sz="1400" dirty="0">
                <a:solidFill>
                  <a:srgbClr val="FF0000"/>
                </a:solidFill>
              </a:rPr>
              <a:t>0.32 m</a:t>
            </a:r>
            <a:endParaRPr lang="en-GB" sz="1400" dirty="0">
              <a:solidFill>
                <a:srgbClr val="FF0000"/>
              </a:solidFill>
            </a:endParaRPr>
          </a:p>
        </p:txBody>
      </p:sp>
      <p:sp>
        <p:nvSpPr>
          <p:cNvPr id="159" name="Oval 63">
            <a:extLst>
              <a:ext uri="{FF2B5EF4-FFF2-40B4-BE49-F238E27FC236}">
                <a16:creationId xmlns:a16="http://schemas.microsoft.com/office/drawing/2014/main" id="{531768A9-355C-7061-5FD5-08C3E4C78E08}"/>
              </a:ext>
            </a:extLst>
          </p:cNvPr>
          <p:cNvSpPr/>
          <p:nvPr/>
        </p:nvSpPr>
        <p:spPr>
          <a:xfrm>
            <a:off x="4965200" y="3140535"/>
            <a:ext cx="134297" cy="392524"/>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0" name="Picture 64">
            <a:extLst>
              <a:ext uri="{FF2B5EF4-FFF2-40B4-BE49-F238E27FC236}">
                <a16:creationId xmlns:a16="http://schemas.microsoft.com/office/drawing/2014/main" id="{3B760780-AB20-1DDA-8ACD-2FEAFB04648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3505" y="3605754"/>
            <a:ext cx="1134679" cy="640301"/>
          </a:xfrm>
          <a:prstGeom prst="rect">
            <a:avLst/>
          </a:prstGeom>
        </p:spPr>
      </p:pic>
      <p:cxnSp>
        <p:nvCxnSpPr>
          <p:cNvPr id="161" name="Straight Arrow Connector 65">
            <a:extLst>
              <a:ext uri="{FF2B5EF4-FFF2-40B4-BE49-F238E27FC236}">
                <a16:creationId xmlns:a16="http://schemas.microsoft.com/office/drawing/2014/main" id="{35B807C7-E424-25C0-8689-94E683A3A37C}"/>
              </a:ext>
            </a:extLst>
          </p:cNvPr>
          <p:cNvCxnSpPr>
            <a:stCxn id="159" idx="5"/>
          </p:cNvCxnSpPr>
          <p:nvPr/>
        </p:nvCxnSpPr>
        <p:spPr>
          <a:xfrm>
            <a:off x="5079830" y="3475575"/>
            <a:ext cx="320993" cy="34034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162" name="Straight Connector 66">
            <a:extLst>
              <a:ext uri="{FF2B5EF4-FFF2-40B4-BE49-F238E27FC236}">
                <a16:creationId xmlns:a16="http://schemas.microsoft.com/office/drawing/2014/main" id="{6DE6849E-C39E-5A76-B137-AE0FFD393D97}"/>
              </a:ext>
            </a:extLst>
          </p:cNvPr>
          <p:cNvCxnSpPr/>
          <p:nvPr/>
        </p:nvCxnSpPr>
        <p:spPr>
          <a:xfrm>
            <a:off x="1558800" y="3342451"/>
            <a:ext cx="0" cy="1440160"/>
          </a:xfrm>
          <a:prstGeom prst="line">
            <a:avLst/>
          </a:prstGeom>
          <a:ln w="19050"/>
        </p:spPr>
        <p:style>
          <a:lnRef idx="1">
            <a:schemeClr val="dk1"/>
          </a:lnRef>
          <a:fillRef idx="0">
            <a:schemeClr val="dk1"/>
          </a:fillRef>
          <a:effectRef idx="0">
            <a:schemeClr val="dk1"/>
          </a:effectRef>
          <a:fontRef idx="minor">
            <a:schemeClr val="tx1"/>
          </a:fontRef>
        </p:style>
      </p:cxnSp>
      <p:cxnSp>
        <p:nvCxnSpPr>
          <p:cNvPr id="163" name="Straight Connector 67">
            <a:extLst>
              <a:ext uri="{FF2B5EF4-FFF2-40B4-BE49-F238E27FC236}">
                <a16:creationId xmlns:a16="http://schemas.microsoft.com/office/drawing/2014/main" id="{26C1EE7D-3E74-9F3B-C82B-B2A41948A365}"/>
              </a:ext>
            </a:extLst>
          </p:cNvPr>
          <p:cNvCxnSpPr/>
          <p:nvPr/>
        </p:nvCxnSpPr>
        <p:spPr>
          <a:xfrm>
            <a:off x="1701771" y="3342451"/>
            <a:ext cx="0" cy="1440160"/>
          </a:xfrm>
          <a:prstGeom prst="line">
            <a:avLst/>
          </a:prstGeom>
          <a:ln w="19050"/>
        </p:spPr>
        <p:style>
          <a:lnRef idx="1">
            <a:schemeClr val="dk1"/>
          </a:lnRef>
          <a:fillRef idx="0">
            <a:schemeClr val="dk1"/>
          </a:fillRef>
          <a:effectRef idx="0">
            <a:schemeClr val="dk1"/>
          </a:effectRef>
          <a:fontRef idx="minor">
            <a:schemeClr val="tx1"/>
          </a:fontRef>
        </p:style>
      </p:cxnSp>
      <p:cxnSp>
        <p:nvCxnSpPr>
          <p:cNvPr id="164" name="Straight Connector 68">
            <a:extLst>
              <a:ext uri="{FF2B5EF4-FFF2-40B4-BE49-F238E27FC236}">
                <a16:creationId xmlns:a16="http://schemas.microsoft.com/office/drawing/2014/main" id="{169CFB6D-C0F1-5932-66ED-CFDFB07AEDDF}"/>
              </a:ext>
            </a:extLst>
          </p:cNvPr>
          <p:cNvCxnSpPr/>
          <p:nvPr/>
        </p:nvCxnSpPr>
        <p:spPr>
          <a:xfrm>
            <a:off x="8272254" y="3343897"/>
            <a:ext cx="0" cy="1440160"/>
          </a:xfrm>
          <a:prstGeom prst="line">
            <a:avLst/>
          </a:prstGeom>
          <a:ln w="19050"/>
        </p:spPr>
        <p:style>
          <a:lnRef idx="1">
            <a:schemeClr val="dk1"/>
          </a:lnRef>
          <a:fillRef idx="0">
            <a:schemeClr val="dk1"/>
          </a:fillRef>
          <a:effectRef idx="0">
            <a:schemeClr val="dk1"/>
          </a:effectRef>
          <a:fontRef idx="minor">
            <a:schemeClr val="tx1"/>
          </a:fontRef>
        </p:style>
      </p:cxnSp>
      <p:cxnSp>
        <p:nvCxnSpPr>
          <p:cNvPr id="165" name="Straight Connector 69">
            <a:extLst>
              <a:ext uri="{FF2B5EF4-FFF2-40B4-BE49-F238E27FC236}">
                <a16:creationId xmlns:a16="http://schemas.microsoft.com/office/drawing/2014/main" id="{C9A08B82-5CF2-253C-C386-C84004C5A4B9}"/>
              </a:ext>
            </a:extLst>
          </p:cNvPr>
          <p:cNvCxnSpPr/>
          <p:nvPr/>
        </p:nvCxnSpPr>
        <p:spPr>
          <a:xfrm>
            <a:off x="8416270" y="3343897"/>
            <a:ext cx="0" cy="1440160"/>
          </a:xfrm>
          <a:prstGeom prst="line">
            <a:avLst/>
          </a:prstGeom>
          <a:ln w="19050"/>
        </p:spPr>
        <p:style>
          <a:lnRef idx="1">
            <a:schemeClr val="dk1"/>
          </a:lnRef>
          <a:fillRef idx="0">
            <a:schemeClr val="dk1"/>
          </a:fillRef>
          <a:effectRef idx="0">
            <a:schemeClr val="dk1"/>
          </a:effectRef>
          <a:fontRef idx="minor">
            <a:schemeClr val="tx1"/>
          </a:fontRef>
        </p:style>
      </p:cxnSp>
      <p:cxnSp>
        <p:nvCxnSpPr>
          <p:cNvPr id="166" name="Straight Connector 70">
            <a:extLst>
              <a:ext uri="{FF2B5EF4-FFF2-40B4-BE49-F238E27FC236}">
                <a16:creationId xmlns:a16="http://schemas.microsoft.com/office/drawing/2014/main" id="{314AB0D8-F6EB-B1CD-2A22-34E8BE42A76D}"/>
              </a:ext>
            </a:extLst>
          </p:cNvPr>
          <p:cNvCxnSpPr/>
          <p:nvPr/>
        </p:nvCxnSpPr>
        <p:spPr>
          <a:xfrm flipH="1">
            <a:off x="205906" y="4474290"/>
            <a:ext cx="205269" cy="232780"/>
          </a:xfrm>
          <a:prstGeom prst="line">
            <a:avLst/>
          </a:prstGeom>
          <a:ln w="3175"/>
        </p:spPr>
        <p:style>
          <a:lnRef idx="1">
            <a:schemeClr val="dk1"/>
          </a:lnRef>
          <a:fillRef idx="0">
            <a:schemeClr val="dk1"/>
          </a:fillRef>
          <a:effectRef idx="0">
            <a:schemeClr val="dk1"/>
          </a:effectRef>
          <a:fontRef idx="minor">
            <a:schemeClr val="tx1"/>
          </a:fontRef>
        </p:style>
      </p:cxnSp>
      <p:cxnSp>
        <p:nvCxnSpPr>
          <p:cNvPr id="167" name="Straight Connector 72">
            <a:extLst>
              <a:ext uri="{FF2B5EF4-FFF2-40B4-BE49-F238E27FC236}">
                <a16:creationId xmlns:a16="http://schemas.microsoft.com/office/drawing/2014/main" id="{93EA4E63-1C95-BD13-1C98-F887E204FFB4}"/>
              </a:ext>
            </a:extLst>
          </p:cNvPr>
          <p:cNvCxnSpPr/>
          <p:nvPr/>
        </p:nvCxnSpPr>
        <p:spPr>
          <a:xfrm flipH="1">
            <a:off x="1468789" y="4474290"/>
            <a:ext cx="180021" cy="249535"/>
          </a:xfrm>
          <a:prstGeom prst="line">
            <a:avLst/>
          </a:prstGeom>
          <a:ln w="3175"/>
        </p:spPr>
        <p:style>
          <a:lnRef idx="1">
            <a:schemeClr val="dk1"/>
          </a:lnRef>
          <a:fillRef idx="0">
            <a:schemeClr val="dk1"/>
          </a:fillRef>
          <a:effectRef idx="0">
            <a:schemeClr val="dk1"/>
          </a:effectRef>
          <a:fontRef idx="minor">
            <a:schemeClr val="tx1"/>
          </a:fontRef>
        </p:style>
      </p:cxnSp>
      <p:cxnSp>
        <p:nvCxnSpPr>
          <p:cNvPr id="168" name="Straight Connector 73">
            <a:extLst>
              <a:ext uri="{FF2B5EF4-FFF2-40B4-BE49-F238E27FC236}">
                <a16:creationId xmlns:a16="http://schemas.microsoft.com/office/drawing/2014/main" id="{8B535DAD-E75E-FE9A-3A06-D96B0C954216}"/>
              </a:ext>
            </a:extLst>
          </p:cNvPr>
          <p:cNvCxnSpPr/>
          <p:nvPr/>
        </p:nvCxnSpPr>
        <p:spPr>
          <a:xfrm flipH="1">
            <a:off x="1630807" y="4463573"/>
            <a:ext cx="180021" cy="249535"/>
          </a:xfrm>
          <a:prstGeom prst="line">
            <a:avLst/>
          </a:prstGeom>
          <a:ln w="3175"/>
        </p:spPr>
        <p:style>
          <a:lnRef idx="1">
            <a:schemeClr val="dk1"/>
          </a:lnRef>
          <a:fillRef idx="0">
            <a:schemeClr val="dk1"/>
          </a:fillRef>
          <a:effectRef idx="0">
            <a:schemeClr val="dk1"/>
          </a:effectRef>
          <a:fontRef idx="minor">
            <a:schemeClr val="tx1"/>
          </a:fontRef>
        </p:style>
      </p:cxnSp>
      <p:cxnSp>
        <p:nvCxnSpPr>
          <p:cNvPr id="169" name="Straight Connector 74">
            <a:extLst>
              <a:ext uri="{FF2B5EF4-FFF2-40B4-BE49-F238E27FC236}">
                <a16:creationId xmlns:a16="http://schemas.microsoft.com/office/drawing/2014/main" id="{39941E5D-6973-36E9-6FFC-FADA08030545}"/>
              </a:ext>
            </a:extLst>
          </p:cNvPr>
          <p:cNvCxnSpPr/>
          <p:nvPr/>
        </p:nvCxnSpPr>
        <p:spPr>
          <a:xfrm flipH="1">
            <a:off x="8178222" y="4534522"/>
            <a:ext cx="180021" cy="249535"/>
          </a:xfrm>
          <a:prstGeom prst="line">
            <a:avLst/>
          </a:prstGeom>
          <a:ln w="3175"/>
        </p:spPr>
        <p:style>
          <a:lnRef idx="1">
            <a:schemeClr val="dk1"/>
          </a:lnRef>
          <a:fillRef idx="0">
            <a:schemeClr val="dk1"/>
          </a:fillRef>
          <a:effectRef idx="0">
            <a:schemeClr val="dk1"/>
          </a:effectRef>
          <a:fontRef idx="minor">
            <a:schemeClr val="tx1"/>
          </a:fontRef>
        </p:style>
      </p:cxnSp>
      <p:cxnSp>
        <p:nvCxnSpPr>
          <p:cNvPr id="170" name="Straight Connector 76">
            <a:extLst>
              <a:ext uri="{FF2B5EF4-FFF2-40B4-BE49-F238E27FC236}">
                <a16:creationId xmlns:a16="http://schemas.microsoft.com/office/drawing/2014/main" id="{EB4098C7-002D-9998-CED9-6EF4C07EC262}"/>
              </a:ext>
            </a:extLst>
          </p:cNvPr>
          <p:cNvCxnSpPr/>
          <p:nvPr/>
        </p:nvCxnSpPr>
        <p:spPr>
          <a:xfrm flipH="1">
            <a:off x="8316298" y="4534522"/>
            <a:ext cx="180021" cy="249535"/>
          </a:xfrm>
          <a:prstGeom prst="line">
            <a:avLst/>
          </a:prstGeom>
          <a:ln w="3175"/>
        </p:spPr>
        <p:style>
          <a:lnRef idx="1">
            <a:schemeClr val="dk1"/>
          </a:lnRef>
          <a:fillRef idx="0">
            <a:schemeClr val="dk1"/>
          </a:fillRef>
          <a:effectRef idx="0">
            <a:schemeClr val="dk1"/>
          </a:effectRef>
          <a:fontRef idx="minor">
            <a:schemeClr val="tx1"/>
          </a:fontRef>
        </p:style>
      </p:cxnSp>
      <p:sp>
        <p:nvSpPr>
          <p:cNvPr id="171" name="TextBox 78">
            <a:extLst>
              <a:ext uri="{FF2B5EF4-FFF2-40B4-BE49-F238E27FC236}">
                <a16:creationId xmlns:a16="http://schemas.microsoft.com/office/drawing/2014/main" id="{2E5D11C2-DE7C-4BE0-2548-E357419ED4E1}"/>
              </a:ext>
            </a:extLst>
          </p:cNvPr>
          <p:cNvSpPr txBox="1"/>
          <p:nvPr/>
        </p:nvSpPr>
        <p:spPr>
          <a:xfrm>
            <a:off x="539552" y="4280105"/>
            <a:ext cx="654346" cy="338554"/>
          </a:xfrm>
          <a:prstGeom prst="rect">
            <a:avLst/>
          </a:prstGeom>
          <a:noFill/>
        </p:spPr>
        <p:txBody>
          <a:bodyPr wrap="none" rtlCol="0">
            <a:spAutoFit/>
          </a:bodyPr>
          <a:lstStyle/>
          <a:p>
            <a:r>
              <a:rPr lang="en-US" sz="1600" dirty="0"/>
              <a:t>2.9 m</a:t>
            </a:r>
            <a:endParaRPr lang="en-GB" sz="1600" dirty="0"/>
          </a:p>
        </p:txBody>
      </p:sp>
      <p:sp>
        <p:nvSpPr>
          <p:cNvPr id="172" name="TextBox 80">
            <a:extLst>
              <a:ext uri="{FF2B5EF4-FFF2-40B4-BE49-F238E27FC236}">
                <a16:creationId xmlns:a16="http://schemas.microsoft.com/office/drawing/2014/main" id="{0C56D418-198C-4B78-3814-4E66225E9494}"/>
              </a:ext>
            </a:extLst>
          </p:cNvPr>
          <p:cNvSpPr txBox="1"/>
          <p:nvPr/>
        </p:nvSpPr>
        <p:spPr>
          <a:xfrm>
            <a:off x="1344942" y="4784253"/>
            <a:ext cx="595035" cy="307777"/>
          </a:xfrm>
          <a:prstGeom prst="rect">
            <a:avLst/>
          </a:prstGeom>
          <a:noFill/>
        </p:spPr>
        <p:txBody>
          <a:bodyPr wrap="none" rtlCol="0">
            <a:spAutoFit/>
          </a:bodyPr>
          <a:lstStyle/>
          <a:p>
            <a:r>
              <a:rPr lang="en-US" sz="1400" dirty="0">
                <a:solidFill>
                  <a:srgbClr val="FF0000"/>
                </a:solidFill>
              </a:rPr>
              <a:t>0.3 m</a:t>
            </a:r>
            <a:endParaRPr lang="en-GB" sz="1400" dirty="0">
              <a:solidFill>
                <a:srgbClr val="FF0000"/>
              </a:solidFill>
            </a:endParaRPr>
          </a:p>
        </p:txBody>
      </p:sp>
      <p:sp>
        <p:nvSpPr>
          <p:cNvPr id="173" name="TextBox 81">
            <a:extLst>
              <a:ext uri="{FF2B5EF4-FFF2-40B4-BE49-F238E27FC236}">
                <a16:creationId xmlns:a16="http://schemas.microsoft.com/office/drawing/2014/main" id="{C2E0DF9B-D1AD-8193-11E5-E2D04658E5F9}"/>
              </a:ext>
            </a:extLst>
          </p:cNvPr>
          <p:cNvSpPr txBox="1"/>
          <p:nvPr/>
        </p:nvSpPr>
        <p:spPr>
          <a:xfrm>
            <a:off x="3016179" y="4289624"/>
            <a:ext cx="758541" cy="338554"/>
          </a:xfrm>
          <a:prstGeom prst="rect">
            <a:avLst/>
          </a:prstGeom>
          <a:noFill/>
        </p:spPr>
        <p:txBody>
          <a:bodyPr wrap="none" rtlCol="0">
            <a:spAutoFit/>
          </a:bodyPr>
          <a:lstStyle/>
          <a:p>
            <a:r>
              <a:rPr lang="en-US" sz="1600" dirty="0"/>
              <a:t>7.94 m</a:t>
            </a:r>
            <a:endParaRPr lang="en-GB" sz="1600" dirty="0"/>
          </a:p>
        </p:txBody>
      </p:sp>
      <p:sp>
        <p:nvSpPr>
          <p:cNvPr id="174" name="TextBox 82">
            <a:extLst>
              <a:ext uri="{FF2B5EF4-FFF2-40B4-BE49-F238E27FC236}">
                <a16:creationId xmlns:a16="http://schemas.microsoft.com/office/drawing/2014/main" id="{C23A24C3-98D9-0F41-086E-B652B802C42B}"/>
              </a:ext>
            </a:extLst>
          </p:cNvPr>
          <p:cNvSpPr txBox="1"/>
          <p:nvPr/>
        </p:nvSpPr>
        <p:spPr>
          <a:xfrm>
            <a:off x="8139490" y="4737495"/>
            <a:ext cx="595035" cy="307777"/>
          </a:xfrm>
          <a:prstGeom prst="rect">
            <a:avLst/>
          </a:prstGeom>
          <a:noFill/>
        </p:spPr>
        <p:txBody>
          <a:bodyPr wrap="none" rtlCol="0">
            <a:spAutoFit/>
          </a:bodyPr>
          <a:lstStyle/>
          <a:p>
            <a:r>
              <a:rPr lang="en-US" sz="1400" dirty="0">
                <a:solidFill>
                  <a:srgbClr val="FF0000"/>
                </a:solidFill>
              </a:rPr>
              <a:t>0.3 m</a:t>
            </a:r>
            <a:endParaRPr lang="en-GB" sz="1400" dirty="0">
              <a:solidFill>
                <a:srgbClr val="FF0000"/>
              </a:solidFill>
            </a:endParaRPr>
          </a:p>
        </p:txBody>
      </p:sp>
      <p:cxnSp>
        <p:nvCxnSpPr>
          <p:cNvPr id="175" name="Straight Connector 83">
            <a:extLst>
              <a:ext uri="{FF2B5EF4-FFF2-40B4-BE49-F238E27FC236}">
                <a16:creationId xmlns:a16="http://schemas.microsoft.com/office/drawing/2014/main" id="{638C3F09-2A22-F552-3996-8B8C670E9177}"/>
              </a:ext>
            </a:extLst>
          </p:cNvPr>
          <p:cNvCxnSpPr/>
          <p:nvPr/>
        </p:nvCxnSpPr>
        <p:spPr>
          <a:xfrm>
            <a:off x="294174" y="3324648"/>
            <a:ext cx="0" cy="1440160"/>
          </a:xfrm>
          <a:prstGeom prst="line">
            <a:avLst/>
          </a:prstGeom>
          <a:ln w="19050"/>
        </p:spPr>
        <p:style>
          <a:lnRef idx="1">
            <a:schemeClr val="dk1"/>
          </a:lnRef>
          <a:fillRef idx="0">
            <a:schemeClr val="dk1"/>
          </a:fillRef>
          <a:effectRef idx="0">
            <a:schemeClr val="dk1"/>
          </a:effectRef>
          <a:fontRef idx="minor">
            <a:schemeClr val="tx1"/>
          </a:fontRef>
        </p:style>
      </p:cxnSp>
      <p:cxnSp>
        <p:nvCxnSpPr>
          <p:cNvPr id="176" name="Straight Connector 84">
            <a:extLst>
              <a:ext uri="{FF2B5EF4-FFF2-40B4-BE49-F238E27FC236}">
                <a16:creationId xmlns:a16="http://schemas.microsoft.com/office/drawing/2014/main" id="{3AA14590-879C-57EE-3684-7C8234837FCB}"/>
              </a:ext>
            </a:extLst>
          </p:cNvPr>
          <p:cNvCxnSpPr/>
          <p:nvPr/>
        </p:nvCxnSpPr>
        <p:spPr>
          <a:xfrm>
            <a:off x="4907172" y="3343897"/>
            <a:ext cx="0" cy="1440160"/>
          </a:xfrm>
          <a:prstGeom prst="line">
            <a:avLst/>
          </a:prstGeom>
          <a:ln w="19050"/>
        </p:spPr>
        <p:style>
          <a:lnRef idx="1">
            <a:schemeClr val="dk1"/>
          </a:lnRef>
          <a:fillRef idx="0">
            <a:schemeClr val="dk1"/>
          </a:fillRef>
          <a:effectRef idx="0">
            <a:schemeClr val="dk1"/>
          </a:effectRef>
          <a:fontRef idx="minor">
            <a:schemeClr val="tx1"/>
          </a:fontRef>
        </p:style>
      </p:cxnSp>
      <p:cxnSp>
        <p:nvCxnSpPr>
          <p:cNvPr id="177" name="Straight Connector 90">
            <a:extLst>
              <a:ext uri="{FF2B5EF4-FFF2-40B4-BE49-F238E27FC236}">
                <a16:creationId xmlns:a16="http://schemas.microsoft.com/office/drawing/2014/main" id="{54482BCF-3776-D505-0DBF-84F04698F768}"/>
              </a:ext>
            </a:extLst>
          </p:cNvPr>
          <p:cNvCxnSpPr/>
          <p:nvPr/>
        </p:nvCxnSpPr>
        <p:spPr>
          <a:xfrm>
            <a:off x="5050143" y="3343897"/>
            <a:ext cx="0" cy="1440160"/>
          </a:xfrm>
          <a:prstGeom prst="line">
            <a:avLst/>
          </a:prstGeom>
          <a:ln w="19050"/>
        </p:spPr>
        <p:style>
          <a:lnRef idx="1">
            <a:schemeClr val="dk1"/>
          </a:lnRef>
          <a:fillRef idx="0">
            <a:schemeClr val="dk1"/>
          </a:fillRef>
          <a:effectRef idx="0">
            <a:schemeClr val="dk1"/>
          </a:effectRef>
          <a:fontRef idx="minor">
            <a:schemeClr val="tx1"/>
          </a:fontRef>
        </p:style>
      </p:cxnSp>
      <p:cxnSp>
        <p:nvCxnSpPr>
          <p:cNvPr id="178" name="Straight Connector 91">
            <a:extLst>
              <a:ext uri="{FF2B5EF4-FFF2-40B4-BE49-F238E27FC236}">
                <a16:creationId xmlns:a16="http://schemas.microsoft.com/office/drawing/2014/main" id="{0C4404FE-F409-DA81-0C81-0CF3CDABFE24}"/>
              </a:ext>
            </a:extLst>
          </p:cNvPr>
          <p:cNvCxnSpPr/>
          <p:nvPr/>
        </p:nvCxnSpPr>
        <p:spPr>
          <a:xfrm flipH="1">
            <a:off x="4817161" y="4475736"/>
            <a:ext cx="180021" cy="249535"/>
          </a:xfrm>
          <a:prstGeom prst="line">
            <a:avLst/>
          </a:prstGeom>
          <a:ln w="3175"/>
        </p:spPr>
        <p:style>
          <a:lnRef idx="1">
            <a:schemeClr val="dk1"/>
          </a:lnRef>
          <a:fillRef idx="0">
            <a:schemeClr val="dk1"/>
          </a:fillRef>
          <a:effectRef idx="0">
            <a:schemeClr val="dk1"/>
          </a:effectRef>
          <a:fontRef idx="minor">
            <a:schemeClr val="tx1"/>
          </a:fontRef>
        </p:style>
      </p:cxnSp>
      <p:cxnSp>
        <p:nvCxnSpPr>
          <p:cNvPr id="179" name="Straight Connector 111">
            <a:extLst>
              <a:ext uri="{FF2B5EF4-FFF2-40B4-BE49-F238E27FC236}">
                <a16:creationId xmlns:a16="http://schemas.microsoft.com/office/drawing/2014/main" id="{6DA99DA3-F724-1286-FDC5-B6EB6E2B9FEC}"/>
              </a:ext>
            </a:extLst>
          </p:cNvPr>
          <p:cNvCxnSpPr/>
          <p:nvPr/>
        </p:nvCxnSpPr>
        <p:spPr>
          <a:xfrm flipH="1">
            <a:off x="4979179" y="4465019"/>
            <a:ext cx="180021" cy="249535"/>
          </a:xfrm>
          <a:prstGeom prst="line">
            <a:avLst/>
          </a:prstGeom>
          <a:ln w="3175"/>
        </p:spPr>
        <p:style>
          <a:lnRef idx="1">
            <a:schemeClr val="dk1"/>
          </a:lnRef>
          <a:fillRef idx="0">
            <a:schemeClr val="dk1"/>
          </a:fillRef>
          <a:effectRef idx="0">
            <a:schemeClr val="dk1"/>
          </a:effectRef>
          <a:fontRef idx="minor">
            <a:schemeClr val="tx1"/>
          </a:fontRef>
        </p:style>
      </p:cxnSp>
      <p:sp>
        <p:nvSpPr>
          <p:cNvPr id="180" name="TextBox 112">
            <a:extLst>
              <a:ext uri="{FF2B5EF4-FFF2-40B4-BE49-F238E27FC236}">
                <a16:creationId xmlns:a16="http://schemas.microsoft.com/office/drawing/2014/main" id="{5F8890CA-258B-B5D1-3EA4-7CBE4FD9320B}"/>
              </a:ext>
            </a:extLst>
          </p:cNvPr>
          <p:cNvSpPr txBox="1"/>
          <p:nvPr/>
        </p:nvSpPr>
        <p:spPr>
          <a:xfrm>
            <a:off x="4646367" y="4722743"/>
            <a:ext cx="595035" cy="307777"/>
          </a:xfrm>
          <a:prstGeom prst="rect">
            <a:avLst/>
          </a:prstGeom>
          <a:noFill/>
        </p:spPr>
        <p:txBody>
          <a:bodyPr wrap="none" rtlCol="0">
            <a:spAutoFit/>
          </a:bodyPr>
          <a:lstStyle/>
          <a:p>
            <a:r>
              <a:rPr lang="en-US" sz="1400" dirty="0">
                <a:solidFill>
                  <a:srgbClr val="FF0000"/>
                </a:solidFill>
              </a:rPr>
              <a:t>0.3 m</a:t>
            </a:r>
            <a:endParaRPr lang="en-GB" sz="1400" dirty="0">
              <a:solidFill>
                <a:srgbClr val="FF0000"/>
              </a:solidFill>
            </a:endParaRPr>
          </a:p>
        </p:txBody>
      </p:sp>
      <p:cxnSp>
        <p:nvCxnSpPr>
          <p:cNvPr id="181" name="Straight Connector 113">
            <a:extLst>
              <a:ext uri="{FF2B5EF4-FFF2-40B4-BE49-F238E27FC236}">
                <a16:creationId xmlns:a16="http://schemas.microsoft.com/office/drawing/2014/main" id="{2F89D0D3-2FAC-DC6F-001E-C1921ADC8081}"/>
              </a:ext>
            </a:extLst>
          </p:cNvPr>
          <p:cNvCxnSpPr/>
          <p:nvPr/>
        </p:nvCxnSpPr>
        <p:spPr>
          <a:xfrm>
            <a:off x="187866" y="4625778"/>
            <a:ext cx="8632606" cy="23659"/>
          </a:xfrm>
          <a:prstGeom prst="line">
            <a:avLst/>
          </a:prstGeom>
        </p:spPr>
        <p:style>
          <a:lnRef idx="1">
            <a:schemeClr val="dk1"/>
          </a:lnRef>
          <a:fillRef idx="0">
            <a:schemeClr val="dk1"/>
          </a:fillRef>
          <a:effectRef idx="0">
            <a:schemeClr val="dk1"/>
          </a:effectRef>
          <a:fontRef idx="minor">
            <a:schemeClr val="tx1"/>
          </a:fontRef>
        </p:style>
      </p:cxnSp>
      <p:sp>
        <p:nvSpPr>
          <p:cNvPr id="182" name="TextBox 114">
            <a:extLst>
              <a:ext uri="{FF2B5EF4-FFF2-40B4-BE49-F238E27FC236}">
                <a16:creationId xmlns:a16="http://schemas.microsoft.com/office/drawing/2014/main" id="{DA4FE10F-667C-39FB-267F-8957225466DD}"/>
              </a:ext>
            </a:extLst>
          </p:cNvPr>
          <p:cNvSpPr txBox="1"/>
          <p:nvPr/>
        </p:nvSpPr>
        <p:spPr>
          <a:xfrm>
            <a:off x="6353595" y="4308366"/>
            <a:ext cx="758541" cy="338554"/>
          </a:xfrm>
          <a:prstGeom prst="rect">
            <a:avLst/>
          </a:prstGeom>
          <a:noFill/>
        </p:spPr>
        <p:txBody>
          <a:bodyPr wrap="none" rtlCol="0">
            <a:spAutoFit/>
          </a:bodyPr>
          <a:lstStyle/>
          <a:p>
            <a:r>
              <a:rPr lang="en-US" sz="1600" dirty="0"/>
              <a:t>7.94 m</a:t>
            </a:r>
            <a:endParaRPr lang="en-GB" sz="1600" dirty="0"/>
          </a:p>
        </p:txBody>
      </p:sp>
      <p:sp>
        <p:nvSpPr>
          <p:cNvPr id="183" name="TextBox 1">
            <a:extLst>
              <a:ext uri="{FF2B5EF4-FFF2-40B4-BE49-F238E27FC236}">
                <a16:creationId xmlns:a16="http://schemas.microsoft.com/office/drawing/2014/main" id="{290AEC14-7CEB-31A3-4753-45750DC204D1}"/>
              </a:ext>
            </a:extLst>
          </p:cNvPr>
          <p:cNvSpPr txBox="1"/>
          <p:nvPr/>
        </p:nvSpPr>
        <p:spPr>
          <a:xfrm>
            <a:off x="8015549" y="1202707"/>
            <a:ext cx="1099976" cy="369332"/>
          </a:xfrm>
          <a:prstGeom prst="rect">
            <a:avLst/>
          </a:prstGeom>
          <a:noFill/>
        </p:spPr>
        <p:txBody>
          <a:bodyPr wrap="square" rtlCol="0">
            <a:spAutoFit/>
          </a:bodyPr>
          <a:lstStyle/>
          <a:p>
            <a:r>
              <a:rPr lang="de-DE" dirty="0"/>
              <a:t>Side view</a:t>
            </a:r>
            <a:endParaRPr lang="de-CH" dirty="0"/>
          </a:p>
        </p:txBody>
      </p:sp>
      <p:sp>
        <p:nvSpPr>
          <p:cNvPr id="184" name="TextBox 6">
            <a:extLst>
              <a:ext uri="{FF2B5EF4-FFF2-40B4-BE49-F238E27FC236}">
                <a16:creationId xmlns:a16="http://schemas.microsoft.com/office/drawing/2014/main" id="{072CA3D0-E9F3-A597-A694-6D6F12E9C625}"/>
              </a:ext>
            </a:extLst>
          </p:cNvPr>
          <p:cNvSpPr txBox="1"/>
          <p:nvPr/>
        </p:nvSpPr>
        <p:spPr>
          <a:xfrm>
            <a:off x="5285361" y="4839842"/>
            <a:ext cx="188564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F. </a:t>
            </a:r>
            <a:r>
              <a:rPr lang="it-IT" sz="1200" i="1" dirty="0" err="1"/>
              <a:t>Valchkova-Georgieva</a:t>
            </a:r>
            <a:endParaRPr lang="en-GB" sz="1200" i="1" dirty="0"/>
          </a:p>
        </p:txBody>
      </p:sp>
    </p:spTree>
    <p:extLst>
      <p:ext uri="{BB962C8B-B14F-4D97-AF65-F5344CB8AC3E}">
        <p14:creationId xmlns:p14="http://schemas.microsoft.com/office/powerpoint/2010/main" val="10814116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Arc cell configuration(s)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34</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30" name="TextBox 71">
            <a:extLst>
              <a:ext uri="{FF2B5EF4-FFF2-40B4-BE49-F238E27FC236}">
                <a16:creationId xmlns:a16="http://schemas.microsoft.com/office/drawing/2014/main" id="{AFC3E4B6-83C3-A2F1-12C3-F7FB02A8D055}"/>
              </a:ext>
            </a:extLst>
          </p:cNvPr>
          <p:cNvSpPr txBox="1"/>
          <p:nvPr/>
        </p:nvSpPr>
        <p:spPr>
          <a:xfrm>
            <a:off x="87142" y="1134308"/>
            <a:ext cx="3948517" cy="300082"/>
          </a:xfrm>
          <a:prstGeom prst="rect">
            <a:avLst/>
          </a:prstGeom>
          <a:noFill/>
        </p:spPr>
        <p:txBody>
          <a:bodyPr wrap="none" rtlCol="0">
            <a:spAutoFit/>
          </a:bodyPr>
          <a:lstStyle/>
          <a:p>
            <a:r>
              <a:rPr lang="en-US" b="1" u="sng" dirty="0">
                <a:solidFill>
                  <a:srgbClr val="FF0000"/>
                </a:solidFill>
              </a:rPr>
              <a:t>“Case A”: 1 quadrupole followed by dipole(s) </a:t>
            </a:r>
            <a:endParaRPr lang="en-GB" b="1" u="sng" dirty="0">
              <a:solidFill>
                <a:srgbClr val="FF0000"/>
              </a:solidFill>
            </a:endParaRPr>
          </a:p>
        </p:txBody>
      </p:sp>
      <p:sp>
        <p:nvSpPr>
          <p:cNvPr id="184" name="TextBox 6">
            <a:extLst>
              <a:ext uri="{FF2B5EF4-FFF2-40B4-BE49-F238E27FC236}">
                <a16:creationId xmlns:a16="http://schemas.microsoft.com/office/drawing/2014/main" id="{072CA3D0-E9F3-A597-A694-6D6F12E9C625}"/>
              </a:ext>
            </a:extLst>
          </p:cNvPr>
          <p:cNvSpPr txBox="1"/>
          <p:nvPr/>
        </p:nvSpPr>
        <p:spPr>
          <a:xfrm>
            <a:off x="5285361" y="4839842"/>
            <a:ext cx="188564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F. </a:t>
            </a:r>
            <a:r>
              <a:rPr lang="it-IT" sz="1200" i="1" dirty="0" err="1"/>
              <a:t>Valchkova-Georgieva</a:t>
            </a:r>
            <a:endParaRPr lang="en-GB" sz="1200" i="1" dirty="0"/>
          </a:p>
        </p:txBody>
      </p:sp>
      <p:pic>
        <p:nvPicPr>
          <p:cNvPr id="61" name="Picture 58">
            <a:extLst>
              <a:ext uri="{FF2B5EF4-FFF2-40B4-BE49-F238E27FC236}">
                <a16:creationId xmlns:a16="http://schemas.microsoft.com/office/drawing/2014/main" id="{A4884B9A-79B7-32FE-C6CD-5A8EF61C0EE8}"/>
              </a:ext>
            </a:extLst>
          </p:cNvPr>
          <p:cNvPicPr>
            <a:picLocks noChangeAspect="1"/>
          </p:cNvPicPr>
          <p:nvPr/>
        </p:nvPicPr>
        <p:blipFill>
          <a:blip r:embed="rId2"/>
          <a:stretch>
            <a:fillRect/>
          </a:stretch>
        </p:blipFill>
        <p:spPr>
          <a:xfrm>
            <a:off x="827584" y="2448636"/>
            <a:ext cx="7755573" cy="2065554"/>
          </a:xfrm>
          <a:prstGeom prst="rect">
            <a:avLst/>
          </a:prstGeom>
        </p:spPr>
      </p:pic>
      <p:cxnSp>
        <p:nvCxnSpPr>
          <p:cNvPr id="62" name="Straight Connector 59">
            <a:extLst>
              <a:ext uri="{FF2B5EF4-FFF2-40B4-BE49-F238E27FC236}">
                <a16:creationId xmlns:a16="http://schemas.microsoft.com/office/drawing/2014/main" id="{472720C7-F157-A387-C49A-7DACC0B2495F}"/>
              </a:ext>
            </a:extLst>
          </p:cNvPr>
          <p:cNvCxnSpPr/>
          <p:nvPr/>
        </p:nvCxnSpPr>
        <p:spPr>
          <a:xfrm flipV="1">
            <a:off x="1259632" y="1777886"/>
            <a:ext cx="0" cy="1174806"/>
          </a:xfrm>
          <a:prstGeom prst="line">
            <a:avLst/>
          </a:prstGeom>
          <a:ln w="12700"/>
        </p:spPr>
        <p:style>
          <a:lnRef idx="1">
            <a:schemeClr val="dk1"/>
          </a:lnRef>
          <a:fillRef idx="0">
            <a:schemeClr val="dk1"/>
          </a:fillRef>
          <a:effectRef idx="0">
            <a:schemeClr val="dk1"/>
          </a:effectRef>
          <a:fontRef idx="minor">
            <a:schemeClr val="tx1"/>
          </a:fontRef>
        </p:style>
      </p:cxnSp>
      <p:cxnSp>
        <p:nvCxnSpPr>
          <p:cNvPr id="63" name="Straight Connector 60">
            <a:extLst>
              <a:ext uri="{FF2B5EF4-FFF2-40B4-BE49-F238E27FC236}">
                <a16:creationId xmlns:a16="http://schemas.microsoft.com/office/drawing/2014/main" id="{F9E8F20B-7F03-B537-5F37-A7CE7CA470B0}"/>
              </a:ext>
            </a:extLst>
          </p:cNvPr>
          <p:cNvCxnSpPr/>
          <p:nvPr/>
        </p:nvCxnSpPr>
        <p:spPr>
          <a:xfrm flipV="1">
            <a:off x="3131840" y="2376628"/>
            <a:ext cx="0" cy="576064"/>
          </a:xfrm>
          <a:prstGeom prst="line">
            <a:avLst/>
          </a:prstGeom>
          <a:ln w="12700"/>
        </p:spPr>
        <p:style>
          <a:lnRef idx="1">
            <a:schemeClr val="dk1"/>
          </a:lnRef>
          <a:fillRef idx="0">
            <a:schemeClr val="dk1"/>
          </a:fillRef>
          <a:effectRef idx="0">
            <a:schemeClr val="dk1"/>
          </a:effectRef>
          <a:fontRef idx="minor">
            <a:schemeClr val="tx1"/>
          </a:fontRef>
        </p:style>
      </p:cxnSp>
      <p:cxnSp>
        <p:nvCxnSpPr>
          <p:cNvPr id="64" name="Straight Connector 61">
            <a:extLst>
              <a:ext uri="{FF2B5EF4-FFF2-40B4-BE49-F238E27FC236}">
                <a16:creationId xmlns:a16="http://schemas.microsoft.com/office/drawing/2014/main" id="{184979A0-20E6-850A-A0E8-A1B68DC2D405}"/>
              </a:ext>
            </a:extLst>
          </p:cNvPr>
          <p:cNvCxnSpPr/>
          <p:nvPr/>
        </p:nvCxnSpPr>
        <p:spPr>
          <a:xfrm flipV="1">
            <a:off x="3275856" y="2376628"/>
            <a:ext cx="0" cy="576064"/>
          </a:xfrm>
          <a:prstGeom prst="line">
            <a:avLst/>
          </a:prstGeom>
          <a:ln w="12700"/>
        </p:spPr>
        <p:style>
          <a:lnRef idx="1">
            <a:schemeClr val="dk1"/>
          </a:lnRef>
          <a:fillRef idx="0">
            <a:schemeClr val="dk1"/>
          </a:fillRef>
          <a:effectRef idx="0">
            <a:schemeClr val="dk1"/>
          </a:effectRef>
          <a:fontRef idx="minor">
            <a:schemeClr val="tx1"/>
          </a:fontRef>
        </p:style>
      </p:cxnSp>
      <p:cxnSp>
        <p:nvCxnSpPr>
          <p:cNvPr id="65" name="Straight Connector 62">
            <a:extLst>
              <a:ext uri="{FF2B5EF4-FFF2-40B4-BE49-F238E27FC236}">
                <a16:creationId xmlns:a16="http://schemas.microsoft.com/office/drawing/2014/main" id="{62ACFC5E-1DC4-FB78-987D-24105DE72089}"/>
              </a:ext>
            </a:extLst>
          </p:cNvPr>
          <p:cNvCxnSpPr/>
          <p:nvPr/>
        </p:nvCxnSpPr>
        <p:spPr>
          <a:xfrm flipV="1">
            <a:off x="3491880" y="1777886"/>
            <a:ext cx="0" cy="1174806"/>
          </a:xfrm>
          <a:prstGeom prst="line">
            <a:avLst/>
          </a:prstGeom>
          <a:ln w="12700"/>
        </p:spPr>
        <p:style>
          <a:lnRef idx="1">
            <a:schemeClr val="dk1"/>
          </a:lnRef>
          <a:fillRef idx="0">
            <a:schemeClr val="dk1"/>
          </a:fillRef>
          <a:effectRef idx="0">
            <a:schemeClr val="dk1"/>
          </a:effectRef>
          <a:fontRef idx="minor">
            <a:schemeClr val="tx1"/>
          </a:fontRef>
        </p:style>
      </p:cxnSp>
      <p:cxnSp>
        <p:nvCxnSpPr>
          <p:cNvPr id="66" name="Straight Connector 115">
            <a:extLst>
              <a:ext uri="{FF2B5EF4-FFF2-40B4-BE49-F238E27FC236}">
                <a16:creationId xmlns:a16="http://schemas.microsoft.com/office/drawing/2014/main" id="{0E4668DD-3C88-DA63-E362-39E8260F8D55}"/>
              </a:ext>
            </a:extLst>
          </p:cNvPr>
          <p:cNvCxnSpPr/>
          <p:nvPr/>
        </p:nvCxnSpPr>
        <p:spPr>
          <a:xfrm>
            <a:off x="1187624" y="2520644"/>
            <a:ext cx="2304256" cy="0"/>
          </a:xfrm>
          <a:prstGeom prst="line">
            <a:avLst/>
          </a:prstGeom>
          <a:ln w="12700"/>
        </p:spPr>
        <p:style>
          <a:lnRef idx="1">
            <a:schemeClr val="dk1"/>
          </a:lnRef>
          <a:fillRef idx="0">
            <a:schemeClr val="dk1"/>
          </a:fillRef>
          <a:effectRef idx="0">
            <a:schemeClr val="dk1"/>
          </a:effectRef>
          <a:fontRef idx="minor">
            <a:schemeClr val="tx1"/>
          </a:fontRef>
        </p:style>
      </p:cxnSp>
      <p:sp>
        <p:nvSpPr>
          <p:cNvPr id="67" name="TextBox 116">
            <a:extLst>
              <a:ext uri="{FF2B5EF4-FFF2-40B4-BE49-F238E27FC236}">
                <a16:creationId xmlns:a16="http://schemas.microsoft.com/office/drawing/2014/main" id="{58E9CF73-970D-AEAB-8524-CAA264232ABE}"/>
              </a:ext>
            </a:extLst>
          </p:cNvPr>
          <p:cNvSpPr txBox="1"/>
          <p:nvPr/>
        </p:nvSpPr>
        <p:spPr>
          <a:xfrm>
            <a:off x="1935012" y="1993909"/>
            <a:ext cx="554960" cy="307777"/>
          </a:xfrm>
          <a:prstGeom prst="rect">
            <a:avLst/>
          </a:prstGeom>
          <a:noFill/>
        </p:spPr>
        <p:txBody>
          <a:bodyPr wrap="none" rtlCol="0">
            <a:spAutoFit/>
          </a:bodyPr>
          <a:lstStyle/>
          <a:p>
            <a:r>
              <a:rPr lang="en-US" sz="1400" dirty="0"/>
              <a:t>2.9m</a:t>
            </a:r>
            <a:endParaRPr lang="en-GB" sz="1400" dirty="0"/>
          </a:p>
        </p:txBody>
      </p:sp>
      <p:sp>
        <p:nvSpPr>
          <p:cNvPr id="68" name="TextBox 117">
            <a:extLst>
              <a:ext uri="{FF2B5EF4-FFF2-40B4-BE49-F238E27FC236}">
                <a16:creationId xmlns:a16="http://schemas.microsoft.com/office/drawing/2014/main" id="{B3198216-E6E0-B8CB-5B00-6FAED0F6EEA4}"/>
              </a:ext>
            </a:extLst>
          </p:cNvPr>
          <p:cNvSpPr txBox="1"/>
          <p:nvPr/>
        </p:nvSpPr>
        <p:spPr>
          <a:xfrm>
            <a:off x="3008928" y="1993910"/>
            <a:ext cx="554960" cy="307777"/>
          </a:xfrm>
          <a:prstGeom prst="rect">
            <a:avLst/>
          </a:prstGeom>
          <a:noFill/>
        </p:spPr>
        <p:txBody>
          <a:bodyPr wrap="none" rtlCol="0">
            <a:spAutoFit/>
          </a:bodyPr>
          <a:lstStyle/>
          <a:p>
            <a:r>
              <a:rPr lang="en-US" sz="1400" dirty="0"/>
              <a:t>0.3m</a:t>
            </a:r>
            <a:endParaRPr lang="en-GB" sz="1400" dirty="0"/>
          </a:p>
        </p:txBody>
      </p:sp>
      <p:sp>
        <p:nvSpPr>
          <p:cNvPr id="69" name="TextBox 118">
            <a:extLst>
              <a:ext uri="{FF2B5EF4-FFF2-40B4-BE49-F238E27FC236}">
                <a16:creationId xmlns:a16="http://schemas.microsoft.com/office/drawing/2014/main" id="{6E702A74-FA76-705C-86D6-912EA68ED34A}"/>
              </a:ext>
            </a:extLst>
          </p:cNvPr>
          <p:cNvSpPr txBox="1"/>
          <p:nvPr/>
        </p:nvSpPr>
        <p:spPr>
          <a:xfrm>
            <a:off x="2920281" y="2200061"/>
            <a:ext cx="463588" cy="253916"/>
          </a:xfrm>
          <a:prstGeom prst="rect">
            <a:avLst/>
          </a:prstGeom>
          <a:noFill/>
        </p:spPr>
        <p:txBody>
          <a:bodyPr wrap="none" rtlCol="0">
            <a:spAutoFit/>
          </a:bodyPr>
          <a:lstStyle/>
          <a:p>
            <a:r>
              <a:rPr lang="en-US" sz="1050" dirty="0">
                <a:solidFill>
                  <a:srgbClr val="FF0000"/>
                </a:solidFill>
              </a:rPr>
              <a:t>0.3m</a:t>
            </a:r>
            <a:endParaRPr lang="en-GB" sz="1050" dirty="0">
              <a:solidFill>
                <a:srgbClr val="FF0000"/>
              </a:solidFill>
            </a:endParaRPr>
          </a:p>
        </p:txBody>
      </p:sp>
      <p:sp>
        <p:nvSpPr>
          <p:cNvPr id="70" name="TextBox 119">
            <a:extLst>
              <a:ext uri="{FF2B5EF4-FFF2-40B4-BE49-F238E27FC236}">
                <a16:creationId xmlns:a16="http://schemas.microsoft.com/office/drawing/2014/main" id="{B20AFB6D-152A-A369-CBD4-13ED68B94DE8}"/>
              </a:ext>
            </a:extLst>
          </p:cNvPr>
          <p:cNvSpPr txBox="1"/>
          <p:nvPr/>
        </p:nvSpPr>
        <p:spPr>
          <a:xfrm>
            <a:off x="1514335" y="4163614"/>
            <a:ext cx="1308371" cy="369332"/>
          </a:xfrm>
          <a:prstGeom prst="rect">
            <a:avLst/>
          </a:prstGeom>
          <a:noFill/>
        </p:spPr>
        <p:txBody>
          <a:bodyPr wrap="none" rtlCol="0">
            <a:spAutoFit/>
          </a:bodyPr>
          <a:lstStyle/>
          <a:p>
            <a:r>
              <a:rPr lang="en-US" dirty="0"/>
              <a:t>Quadrupole</a:t>
            </a:r>
            <a:endParaRPr lang="en-GB" dirty="0"/>
          </a:p>
        </p:txBody>
      </p:sp>
      <p:cxnSp>
        <p:nvCxnSpPr>
          <p:cNvPr id="71" name="Straight Arrow Connector 120">
            <a:extLst>
              <a:ext uri="{FF2B5EF4-FFF2-40B4-BE49-F238E27FC236}">
                <a16:creationId xmlns:a16="http://schemas.microsoft.com/office/drawing/2014/main" id="{C0AF7136-0FCE-00C1-2BDB-FAE45FA25CBD}"/>
              </a:ext>
            </a:extLst>
          </p:cNvPr>
          <p:cNvCxnSpPr/>
          <p:nvPr/>
        </p:nvCxnSpPr>
        <p:spPr>
          <a:xfrm flipH="1" flipV="1">
            <a:off x="2069298" y="3332751"/>
            <a:ext cx="198446" cy="8121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2" name="TextBox 121">
            <a:extLst>
              <a:ext uri="{FF2B5EF4-FFF2-40B4-BE49-F238E27FC236}">
                <a16:creationId xmlns:a16="http://schemas.microsoft.com/office/drawing/2014/main" id="{B45AE1BC-A976-DE9A-E608-5C25CD0C60E3}"/>
              </a:ext>
            </a:extLst>
          </p:cNvPr>
          <p:cNvSpPr txBox="1"/>
          <p:nvPr/>
        </p:nvSpPr>
        <p:spPr>
          <a:xfrm>
            <a:off x="3126135" y="4180098"/>
            <a:ext cx="1077090" cy="369332"/>
          </a:xfrm>
          <a:prstGeom prst="rect">
            <a:avLst/>
          </a:prstGeom>
          <a:noFill/>
        </p:spPr>
        <p:txBody>
          <a:bodyPr wrap="none" rtlCol="0">
            <a:spAutoFit/>
          </a:bodyPr>
          <a:lstStyle/>
          <a:p>
            <a:r>
              <a:rPr lang="en-US" dirty="0"/>
              <a:t>Corrector</a:t>
            </a:r>
            <a:endParaRPr lang="en-GB" dirty="0"/>
          </a:p>
        </p:txBody>
      </p:sp>
      <p:cxnSp>
        <p:nvCxnSpPr>
          <p:cNvPr id="73" name="Straight Arrow Connector 122">
            <a:extLst>
              <a:ext uri="{FF2B5EF4-FFF2-40B4-BE49-F238E27FC236}">
                <a16:creationId xmlns:a16="http://schemas.microsoft.com/office/drawing/2014/main" id="{C301C245-E97C-7AF2-F643-5AE9D9EE588F}"/>
              </a:ext>
            </a:extLst>
          </p:cNvPr>
          <p:cNvCxnSpPr/>
          <p:nvPr/>
        </p:nvCxnSpPr>
        <p:spPr>
          <a:xfrm flipH="1" flipV="1">
            <a:off x="3491883" y="3381953"/>
            <a:ext cx="198446" cy="8121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4" name="TextBox 123">
            <a:extLst>
              <a:ext uri="{FF2B5EF4-FFF2-40B4-BE49-F238E27FC236}">
                <a16:creationId xmlns:a16="http://schemas.microsoft.com/office/drawing/2014/main" id="{2B67722E-6079-B6DC-9396-A17D2DAFCEB5}"/>
              </a:ext>
            </a:extLst>
          </p:cNvPr>
          <p:cNvSpPr txBox="1"/>
          <p:nvPr/>
        </p:nvSpPr>
        <p:spPr>
          <a:xfrm>
            <a:off x="5227744" y="4154236"/>
            <a:ext cx="792205" cy="369332"/>
          </a:xfrm>
          <a:prstGeom prst="rect">
            <a:avLst/>
          </a:prstGeom>
          <a:noFill/>
        </p:spPr>
        <p:txBody>
          <a:bodyPr wrap="none" rtlCol="0">
            <a:spAutoFit/>
          </a:bodyPr>
          <a:lstStyle/>
          <a:p>
            <a:r>
              <a:rPr lang="en-US" dirty="0"/>
              <a:t>Dipole</a:t>
            </a:r>
            <a:endParaRPr lang="en-GB" dirty="0"/>
          </a:p>
        </p:txBody>
      </p:sp>
      <p:cxnSp>
        <p:nvCxnSpPr>
          <p:cNvPr id="75" name="Straight Arrow Connector 124">
            <a:extLst>
              <a:ext uri="{FF2B5EF4-FFF2-40B4-BE49-F238E27FC236}">
                <a16:creationId xmlns:a16="http://schemas.microsoft.com/office/drawing/2014/main" id="{570FB1FF-D4C1-08D1-BFC1-19400D5ACF04}"/>
              </a:ext>
            </a:extLst>
          </p:cNvPr>
          <p:cNvCxnSpPr/>
          <p:nvPr/>
        </p:nvCxnSpPr>
        <p:spPr>
          <a:xfrm flipH="1" flipV="1">
            <a:off x="5425401" y="3346713"/>
            <a:ext cx="198446" cy="8121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6" name="TextBox 125">
            <a:extLst>
              <a:ext uri="{FF2B5EF4-FFF2-40B4-BE49-F238E27FC236}">
                <a16:creationId xmlns:a16="http://schemas.microsoft.com/office/drawing/2014/main" id="{311A5B25-DB2E-7F85-4EE5-882C1889BF44}"/>
              </a:ext>
            </a:extLst>
          </p:cNvPr>
          <p:cNvSpPr txBox="1"/>
          <p:nvPr/>
        </p:nvSpPr>
        <p:spPr>
          <a:xfrm>
            <a:off x="198604" y="4113506"/>
            <a:ext cx="1077090" cy="369332"/>
          </a:xfrm>
          <a:prstGeom prst="rect">
            <a:avLst/>
          </a:prstGeom>
          <a:noFill/>
        </p:spPr>
        <p:txBody>
          <a:bodyPr wrap="square" rtlCol="0">
            <a:spAutoFit/>
          </a:bodyPr>
          <a:lstStyle/>
          <a:p>
            <a:r>
              <a:rPr lang="en-US" dirty="0"/>
              <a:t>Girder</a:t>
            </a:r>
            <a:endParaRPr lang="en-GB" dirty="0"/>
          </a:p>
        </p:txBody>
      </p:sp>
      <p:cxnSp>
        <p:nvCxnSpPr>
          <p:cNvPr id="77" name="Straight Arrow Connector 126">
            <a:extLst>
              <a:ext uri="{FF2B5EF4-FFF2-40B4-BE49-F238E27FC236}">
                <a16:creationId xmlns:a16="http://schemas.microsoft.com/office/drawing/2014/main" id="{05DE8E3C-95B7-0805-7A23-A5BFCE97ABE3}"/>
              </a:ext>
            </a:extLst>
          </p:cNvPr>
          <p:cNvCxnSpPr/>
          <p:nvPr/>
        </p:nvCxnSpPr>
        <p:spPr>
          <a:xfrm flipV="1">
            <a:off x="762798" y="3650094"/>
            <a:ext cx="585081" cy="4773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8" name="Straight Arrow Connector 128">
            <a:extLst>
              <a:ext uri="{FF2B5EF4-FFF2-40B4-BE49-F238E27FC236}">
                <a16:creationId xmlns:a16="http://schemas.microsoft.com/office/drawing/2014/main" id="{C58BBD48-EBB4-047B-0E4C-6920C4279156}"/>
              </a:ext>
            </a:extLst>
          </p:cNvPr>
          <p:cNvCxnSpPr/>
          <p:nvPr/>
        </p:nvCxnSpPr>
        <p:spPr>
          <a:xfrm>
            <a:off x="1259632" y="1777886"/>
            <a:ext cx="2232248" cy="0"/>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79" name="TextBox 129">
            <a:extLst>
              <a:ext uri="{FF2B5EF4-FFF2-40B4-BE49-F238E27FC236}">
                <a16:creationId xmlns:a16="http://schemas.microsoft.com/office/drawing/2014/main" id="{424B3E21-1107-E181-8B72-EEED4D5D9A54}"/>
              </a:ext>
            </a:extLst>
          </p:cNvPr>
          <p:cNvSpPr txBox="1"/>
          <p:nvPr/>
        </p:nvSpPr>
        <p:spPr>
          <a:xfrm>
            <a:off x="2147659" y="1516565"/>
            <a:ext cx="554960" cy="307777"/>
          </a:xfrm>
          <a:prstGeom prst="rect">
            <a:avLst/>
          </a:prstGeom>
          <a:noFill/>
        </p:spPr>
        <p:txBody>
          <a:bodyPr wrap="none" rtlCol="0">
            <a:spAutoFit/>
          </a:bodyPr>
          <a:lstStyle/>
          <a:p>
            <a:r>
              <a:rPr lang="en-US" sz="1400" dirty="0"/>
              <a:t>3.5m</a:t>
            </a:r>
            <a:endParaRPr lang="en-GB" sz="1400" dirty="0"/>
          </a:p>
        </p:txBody>
      </p:sp>
    </p:spTree>
    <p:extLst>
      <p:ext uri="{BB962C8B-B14F-4D97-AF65-F5344CB8AC3E}">
        <p14:creationId xmlns:p14="http://schemas.microsoft.com/office/powerpoint/2010/main" val="31944696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Arc cell configuration(s)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35</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30" name="TextBox 71">
            <a:extLst>
              <a:ext uri="{FF2B5EF4-FFF2-40B4-BE49-F238E27FC236}">
                <a16:creationId xmlns:a16="http://schemas.microsoft.com/office/drawing/2014/main" id="{AFC3E4B6-83C3-A2F1-12C3-F7FB02A8D055}"/>
              </a:ext>
            </a:extLst>
          </p:cNvPr>
          <p:cNvSpPr txBox="1"/>
          <p:nvPr/>
        </p:nvSpPr>
        <p:spPr>
          <a:xfrm>
            <a:off x="87142" y="1134308"/>
            <a:ext cx="5152373" cy="300082"/>
          </a:xfrm>
          <a:prstGeom prst="rect">
            <a:avLst/>
          </a:prstGeom>
          <a:noFill/>
        </p:spPr>
        <p:txBody>
          <a:bodyPr wrap="none" rtlCol="0">
            <a:spAutoFit/>
          </a:bodyPr>
          <a:lstStyle/>
          <a:p>
            <a:r>
              <a:rPr lang="en-US" b="1" u="sng" dirty="0">
                <a:solidFill>
                  <a:srgbClr val="FF0000"/>
                </a:solidFill>
              </a:rPr>
              <a:t>“Case B”: 1 quadrupole + 1 </a:t>
            </a:r>
            <a:r>
              <a:rPr lang="en-US" b="1" u="sng" dirty="0" err="1">
                <a:solidFill>
                  <a:srgbClr val="FF0000"/>
                </a:solidFill>
              </a:rPr>
              <a:t>sextupole</a:t>
            </a:r>
            <a:r>
              <a:rPr lang="en-US" b="1" u="sng" dirty="0">
                <a:solidFill>
                  <a:srgbClr val="FF0000"/>
                </a:solidFill>
              </a:rPr>
              <a:t>, followed by dipole(s) </a:t>
            </a:r>
            <a:endParaRPr lang="en-GB" b="1" u="sng" dirty="0">
              <a:solidFill>
                <a:srgbClr val="FF0000"/>
              </a:solidFill>
            </a:endParaRPr>
          </a:p>
        </p:txBody>
      </p:sp>
      <p:sp>
        <p:nvSpPr>
          <p:cNvPr id="184" name="TextBox 6">
            <a:extLst>
              <a:ext uri="{FF2B5EF4-FFF2-40B4-BE49-F238E27FC236}">
                <a16:creationId xmlns:a16="http://schemas.microsoft.com/office/drawing/2014/main" id="{072CA3D0-E9F3-A597-A694-6D6F12E9C625}"/>
              </a:ext>
            </a:extLst>
          </p:cNvPr>
          <p:cNvSpPr txBox="1"/>
          <p:nvPr/>
        </p:nvSpPr>
        <p:spPr>
          <a:xfrm>
            <a:off x="5285361" y="4839842"/>
            <a:ext cx="188564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F. </a:t>
            </a:r>
            <a:r>
              <a:rPr lang="it-IT" sz="1200" i="1" dirty="0" err="1"/>
              <a:t>Valchkova-Georgieva</a:t>
            </a:r>
            <a:endParaRPr lang="en-GB" sz="1200" i="1" dirty="0"/>
          </a:p>
        </p:txBody>
      </p:sp>
      <p:pic>
        <p:nvPicPr>
          <p:cNvPr id="46" name="Picture 23">
            <a:extLst>
              <a:ext uri="{FF2B5EF4-FFF2-40B4-BE49-F238E27FC236}">
                <a16:creationId xmlns:a16="http://schemas.microsoft.com/office/drawing/2014/main" id="{A1B2889E-0035-83E2-F544-425123995D30}"/>
              </a:ext>
            </a:extLst>
          </p:cNvPr>
          <p:cNvPicPr>
            <a:picLocks noChangeAspect="1"/>
          </p:cNvPicPr>
          <p:nvPr/>
        </p:nvPicPr>
        <p:blipFill>
          <a:blip r:embed="rId2"/>
          <a:stretch>
            <a:fillRect/>
          </a:stretch>
        </p:blipFill>
        <p:spPr>
          <a:xfrm>
            <a:off x="906678" y="1915633"/>
            <a:ext cx="8022640" cy="2381360"/>
          </a:xfrm>
          <a:prstGeom prst="rect">
            <a:avLst/>
          </a:prstGeom>
        </p:spPr>
      </p:pic>
      <p:cxnSp>
        <p:nvCxnSpPr>
          <p:cNvPr id="47" name="Straight Connector 25">
            <a:extLst>
              <a:ext uri="{FF2B5EF4-FFF2-40B4-BE49-F238E27FC236}">
                <a16:creationId xmlns:a16="http://schemas.microsoft.com/office/drawing/2014/main" id="{7A007F61-6D83-00E3-896E-F68F1FE0F1F9}"/>
              </a:ext>
            </a:extLst>
          </p:cNvPr>
          <p:cNvCxnSpPr/>
          <p:nvPr/>
        </p:nvCxnSpPr>
        <p:spPr>
          <a:xfrm flipH="1" flipV="1">
            <a:off x="906678" y="2143731"/>
            <a:ext cx="334767" cy="943581"/>
          </a:xfrm>
          <a:prstGeom prst="line">
            <a:avLst/>
          </a:prstGeom>
          <a:ln w="12700"/>
        </p:spPr>
        <p:style>
          <a:lnRef idx="1">
            <a:schemeClr val="dk1"/>
          </a:lnRef>
          <a:fillRef idx="0">
            <a:schemeClr val="dk1"/>
          </a:fillRef>
          <a:effectRef idx="0">
            <a:schemeClr val="dk1"/>
          </a:effectRef>
          <a:fontRef idx="minor">
            <a:schemeClr val="tx1"/>
          </a:fontRef>
        </p:style>
      </p:cxnSp>
      <p:cxnSp>
        <p:nvCxnSpPr>
          <p:cNvPr id="48" name="Straight Connector 26">
            <a:extLst>
              <a:ext uri="{FF2B5EF4-FFF2-40B4-BE49-F238E27FC236}">
                <a16:creationId xmlns:a16="http://schemas.microsoft.com/office/drawing/2014/main" id="{81E264EC-E99A-ACBF-AC7C-E71840BAAD8C}"/>
              </a:ext>
            </a:extLst>
          </p:cNvPr>
          <p:cNvCxnSpPr/>
          <p:nvPr/>
        </p:nvCxnSpPr>
        <p:spPr>
          <a:xfrm flipV="1">
            <a:off x="1050813" y="2183631"/>
            <a:ext cx="2957175" cy="467500"/>
          </a:xfrm>
          <a:prstGeom prst="line">
            <a:avLst/>
          </a:prstGeom>
          <a:ln w="12700"/>
        </p:spPr>
        <p:style>
          <a:lnRef idx="1">
            <a:schemeClr val="dk1"/>
          </a:lnRef>
          <a:fillRef idx="0">
            <a:schemeClr val="dk1"/>
          </a:fillRef>
          <a:effectRef idx="0">
            <a:schemeClr val="dk1"/>
          </a:effectRef>
          <a:fontRef idx="minor">
            <a:schemeClr val="tx1"/>
          </a:fontRef>
        </p:style>
      </p:cxnSp>
      <p:sp>
        <p:nvSpPr>
          <p:cNvPr id="49" name="TextBox 27">
            <a:extLst>
              <a:ext uri="{FF2B5EF4-FFF2-40B4-BE49-F238E27FC236}">
                <a16:creationId xmlns:a16="http://schemas.microsoft.com/office/drawing/2014/main" id="{49B9ED0E-4CFE-167B-83FD-CE2959C3D3E0}"/>
              </a:ext>
            </a:extLst>
          </p:cNvPr>
          <p:cNvSpPr txBox="1"/>
          <p:nvPr/>
        </p:nvSpPr>
        <p:spPr>
          <a:xfrm>
            <a:off x="1698935" y="2124458"/>
            <a:ext cx="554960" cy="307777"/>
          </a:xfrm>
          <a:prstGeom prst="rect">
            <a:avLst/>
          </a:prstGeom>
          <a:noFill/>
        </p:spPr>
        <p:txBody>
          <a:bodyPr wrap="none" rtlCol="0">
            <a:spAutoFit/>
          </a:bodyPr>
          <a:lstStyle/>
          <a:p>
            <a:r>
              <a:rPr lang="en-US" sz="1400" dirty="0"/>
              <a:t>2.9m</a:t>
            </a:r>
            <a:endParaRPr lang="en-GB" sz="1400" dirty="0"/>
          </a:p>
        </p:txBody>
      </p:sp>
      <p:sp>
        <p:nvSpPr>
          <p:cNvPr id="50" name="TextBox 28">
            <a:extLst>
              <a:ext uri="{FF2B5EF4-FFF2-40B4-BE49-F238E27FC236}">
                <a16:creationId xmlns:a16="http://schemas.microsoft.com/office/drawing/2014/main" id="{D3F9FFEA-6438-D71C-CEC2-FF97F1288B3D}"/>
              </a:ext>
            </a:extLst>
          </p:cNvPr>
          <p:cNvSpPr txBox="1"/>
          <p:nvPr/>
        </p:nvSpPr>
        <p:spPr>
          <a:xfrm>
            <a:off x="3241420" y="1924539"/>
            <a:ext cx="554960" cy="307777"/>
          </a:xfrm>
          <a:prstGeom prst="rect">
            <a:avLst/>
          </a:prstGeom>
          <a:noFill/>
        </p:spPr>
        <p:txBody>
          <a:bodyPr wrap="none" rtlCol="0">
            <a:spAutoFit/>
          </a:bodyPr>
          <a:lstStyle/>
          <a:p>
            <a:r>
              <a:rPr lang="en-US" sz="1400" dirty="0"/>
              <a:t>2.3m</a:t>
            </a:r>
            <a:endParaRPr lang="en-GB" sz="1400" dirty="0"/>
          </a:p>
        </p:txBody>
      </p:sp>
      <p:sp>
        <p:nvSpPr>
          <p:cNvPr id="51" name="TextBox 29">
            <a:extLst>
              <a:ext uri="{FF2B5EF4-FFF2-40B4-BE49-F238E27FC236}">
                <a16:creationId xmlns:a16="http://schemas.microsoft.com/office/drawing/2014/main" id="{CFC2B432-4839-7909-5BD5-DC97D0C0A283}"/>
              </a:ext>
            </a:extLst>
          </p:cNvPr>
          <p:cNvSpPr txBox="1"/>
          <p:nvPr/>
        </p:nvSpPr>
        <p:spPr>
          <a:xfrm>
            <a:off x="2612347" y="1960849"/>
            <a:ext cx="554960" cy="307777"/>
          </a:xfrm>
          <a:prstGeom prst="rect">
            <a:avLst/>
          </a:prstGeom>
          <a:noFill/>
        </p:spPr>
        <p:txBody>
          <a:bodyPr wrap="none" rtlCol="0">
            <a:spAutoFit/>
          </a:bodyPr>
          <a:lstStyle/>
          <a:p>
            <a:r>
              <a:rPr lang="en-US" sz="1400" dirty="0">
                <a:solidFill>
                  <a:srgbClr val="FF0000"/>
                </a:solidFill>
              </a:rPr>
              <a:t>0.3m</a:t>
            </a:r>
            <a:endParaRPr lang="en-GB" sz="1400" dirty="0">
              <a:solidFill>
                <a:srgbClr val="FF0000"/>
              </a:solidFill>
            </a:endParaRPr>
          </a:p>
        </p:txBody>
      </p:sp>
      <p:sp>
        <p:nvSpPr>
          <p:cNvPr id="52" name="TextBox 30">
            <a:extLst>
              <a:ext uri="{FF2B5EF4-FFF2-40B4-BE49-F238E27FC236}">
                <a16:creationId xmlns:a16="http://schemas.microsoft.com/office/drawing/2014/main" id="{6846BEFC-66C6-1FBA-11C6-ACA3C922877C}"/>
              </a:ext>
            </a:extLst>
          </p:cNvPr>
          <p:cNvSpPr txBox="1"/>
          <p:nvPr/>
        </p:nvSpPr>
        <p:spPr>
          <a:xfrm>
            <a:off x="1575386" y="4180374"/>
            <a:ext cx="1308371" cy="369332"/>
          </a:xfrm>
          <a:prstGeom prst="rect">
            <a:avLst/>
          </a:prstGeom>
          <a:noFill/>
        </p:spPr>
        <p:txBody>
          <a:bodyPr wrap="none" rtlCol="0">
            <a:spAutoFit/>
          </a:bodyPr>
          <a:lstStyle/>
          <a:p>
            <a:r>
              <a:rPr lang="en-US" dirty="0"/>
              <a:t>Quadrupole</a:t>
            </a:r>
            <a:endParaRPr lang="en-GB" dirty="0"/>
          </a:p>
        </p:txBody>
      </p:sp>
      <p:cxnSp>
        <p:nvCxnSpPr>
          <p:cNvPr id="53" name="Straight Arrow Connector 31">
            <a:extLst>
              <a:ext uri="{FF2B5EF4-FFF2-40B4-BE49-F238E27FC236}">
                <a16:creationId xmlns:a16="http://schemas.microsoft.com/office/drawing/2014/main" id="{E2EBE686-7D28-261C-0FCA-23AF05CBAF46}"/>
              </a:ext>
            </a:extLst>
          </p:cNvPr>
          <p:cNvCxnSpPr/>
          <p:nvPr/>
        </p:nvCxnSpPr>
        <p:spPr>
          <a:xfrm flipH="1" flipV="1">
            <a:off x="2130349" y="3349511"/>
            <a:ext cx="198446" cy="8121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4" name="TextBox 32">
            <a:extLst>
              <a:ext uri="{FF2B5EF4-FFF2-40B4-BE49-F238E27FC236}">
                <a16:creationId xmlns:a16="http://schemas.microsoft.com/office/drawing/2014/main" id="{8F070345-0344-5ABA-8055-5CBFD9F0795C}"/>
              </a:ext>
            </a:extLst>
          </p:cNvPr>
          <p:cNvSpPr txBox="1"/>
          <p:nvPr/>
        </p:nvSpPr>
        <p:spPr>
          <a:xfrm>
            <a:off x="3827846" y="3961672"/>
            <a:ext cx="1219052" cy="369332"/>
          </a:xfrm>
          <a:prstGeom prst="rect">
            <a:avLst/>
          </a:prstGeom>
          <a:noFill/>
        </p:spPr>
        <p:txBody>
          <a:bodyPr wrap="none" rtlCol="0">
            <a:spAutoFit/>
          </a:bodyPr>
          <a:lstStyle/>
          <a:p>
            <a:r>
              <a:rPr lang="en-GB" dirty="0" err="1"/>
              <a:t>Sextupole</a:t>
            </a:r>
            <a:r>
              <a:rPr lang="en-GB" dirty="0"/>
              <a:t> </a:t>
            </a:r>
            <a:r>
              <a:rPr lang="en-US" dirty="0"/>
              <a:t> </a:t>
            </a:r>
            <a:endParaRPr lang="en-GB" dirty="0"/>
          </a:p>
        </p:txBody>
      </p:sp>
      <p:cxnSp>
        <p:nvCxnSpPr>
          <p:cNvPr id="55" name="Straight Arrow Connector 33">
            <a:extLst>
              <a:ext uri="{FF2B5EF4-FFF2-40B4-BE49-F238E27FC236}">
                <a16:creationId xmlns:a16="http://schemas.microsoft.com/office/drawing/2014/main" id="{6C9EF925-4A67-BF0F-C340-E1E34BE9AF95}"/>
              </a:ext>
            </a:extLst>
          </p:cNvPr>
          <p:cNvCxnSpPr/>
          <p:nvPr/>
        </p:nvCxnSpPr>
        <p:spPr>
          <a:xfrm flipH="1" flipV="1">
            <a:off x="3728623" y="3031179"/>
            <a:ext cx="198446" cy="8121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6" name="TextBox 34">
            <a:extLst>
              <a:ext uri="{FF2B5EF4-FFF2-40B4-BE49-F238E27FC236}">
                <a16:creationId xmlns:a16="http://schemas.microsoft.com/office/drawing/2014/main" id="{7A90828C-D8AB-3285-2A20-6BD3755C5533}"/>
              </a:ext>
            </a:extLst>
          </p:cNvPr>
          <p:cNvSpPr txBox="1"/>
          <p:nvPr/>
        </p:nvSpPr>
        <p:spPr>
          <a:xfrm>
            <a:off x="5764861" y="3458654"/>
            <a:ext cx="792205" cy="369332"/>
          </a:xfrm>
          <a:prstGeom prst="rect">
            <a:avLst/>
          </a:prstGeom>
          <a:noFill/>
        </p:spPr>
        <p:txBody>
          <a:bodyPr wrap="none" rtlCol="0">
            <a:spAutoFit/>
          </a:bodyPr>
          <a:lstStyle/>
          <a:p>
            <a:r>
              <a:rPr lang="en-US" dirty="0"/>
              <a:t>Dipole</a:t>
            </a:r>
            <a:endParaRPr lang="en-GB" dirty="0"/>
          </a:p>
        </p:txBody>
      </p:sp>
      <p:cxnSp>
        <p:nvCxnSpPr>
          <p:cNvPr id="57" name="Straight Arrow Connector 35">
            <a:extLst>
              <a:ext uri="{FF2B5EF4-FFF2-40B4-BE49-F238E27FC236}">
                <a16:creationId xmlns:a16="http://schemas.microsoft.com/office/drawing/2014/main" id="{46C6E41A-F13B-0FA1-B694-A962E637C7F4}"/>
              </a:ext>
            </a:extLst>
          </p:cNvPr>
          <p:cNvCxnSpPr/>
          <p:nvPr/>
        </p:nvCxnSpPr>
        <p:spPr>
          <a:xfrm flipH="1" flipV="1">
            <a:off x="5962518" y="2651131"/>
            <a:ext cx="198446" cy="8121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8" name="TextBox 36">
            <a:extLst>
              <a:ext uri="{FF2B5EF4-FFF2-40B4-BE49-F238E27FC236}">
                <a16:creationId xmlns:a16="http://schemas.microsoft.com/office/drawing/2014/main" id="{EDFEF3F3-EA84-39C5-D27B-B1EC08F40FF1}"/>
              </a:ext>
            </a:extLst>
          </p:cNvPr>
          <p:cNvSpPr txBox="1"/>
          <p:nvPr/>
        </p:nvSpPr>
        <p:spPr>
          <a:xfrm>
            <a:off x="108846" y="4146338"/>
            <a:ext cx="1077090" cy="369332"/>
          </a:xfrm>
          <a:prstGeom prst="rect">
            <a:avLst/>
          </a:prstGeom>
          <a:noFill/>
        </p:spPr>
        <p:txBody>
          <a:bodyPr wrap="square" rtlCol="0">
            <a:spAutoFit/>
          </a:bodyPr>
          <a:lstStyle/>
          <a:p>
            <a:r>
              <a:rPr lang="en-US" dirty="0"/>
              <a:t>Girder</a:t>
            </a:r>
            <a:endParaRPr lang="en-GB" dirty="0"/>
          </a:p>
        </p:txBody>
      </p:sp>
      <p:cxnSp>
        <p:nvCxnSpPr>
          <p:cNvPr id="59" name="Straight Arrow Connector 37">
            <a:extLst>
              <a:ext uri="{FF2B5EF4-FFF2-40B4-BE49-F238E27FC236}">
                <a16:creationId xmlns:a16="http://schemas.microsoft.com/office/drawing/2014/main" id="{9631619E-6464-8CAF-C32E-0C21FF8CA42C}"/>
              </a:ext>
            </a:extLst>
          </p:cNvPr>
          <p:cNvCxnSpPr/>
          <p:nvPr/>
        </p:nvCxnSpPr>
        <p:spPr>
          <a:xfrm flipV="1">
            <a:off x="673040" y="3682926"/>
            <a:ext cx="585081" cy="4773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0" name="Straight Connector 38">
            <a:extLst>
              <a:ext uri="{FF2B5EF4-FFF2-40B4-BE49-F238E27FC236}">
                <a16:creationId xmlns:a16="http://schemas.microsoft.com/office/drawing/2014/main" id="{70340EB5-0D93-68DE-05EB-AD6D73B07123}"/>
              </a:ext>
            </a:extLst>
          </p:cNvPr>
          <p:cNvCxnSpPr/>
          <p:nvPr/>
        </p:nvCxnSpPr>
        <p:spPr>
          <a:xfrm flipH="1" flipV="1">
            <a:off x="2906654" y="2219082"/>
            <a:ext cx="190631" cy="576064"/>
          </a:xfrm>
          <a:prstGeom prst="line">
            <a:avLst/>
          </a:prstGeom>
          <a:ln w="12700"/>
        </p:spPr>
        <p:style>
          <a:lnRef idx="1">
            <a:schemeClr val="dk1"/>
          </a:lnRef>
          <a:fillRef idx="0">
            <a:schemeClr val="dk1"/>
          </a:fillRef>
          <a:effectRef idx="0">
            <a:schemeClr val="dk1"/>
          </a:effectRef>
          <a:fontRef idx="minor">
            <a:schemeClr val="tx1"/>
          </a:fontRef>
        </p:style>
      </p:cxnSp>
      <p:cxnSp>
        <p:nvCxnSpPr>
          <p:cNvPr id="80" name="Straight Connector 39">
            <a:extLst>
              <a:ext uri="{FF2B5EF4-FFF2-40B4-BE49-F238E27FC236}">
                <a16:creationId xmlns:a16="http://schemas.microsoft.com/office/drawing/2014/main" id="{E59C8F36-75E9-16F6-E825-DE29080D9A96}"/>
              </a:ext>
            </a:extLst>
          </p:cNvPr>
          <p:cNvCxnSpPr/>
          <p:nvPr/>
        </p:nvCxnSpPr>
        <p:spPr>
          <a:xfrm flipH="1" flipV="1">
            <a:off x="3068599" y="2212939"/>
            <a:ext cx="190631" cy="576064"/>
          </a:xfrm>
          <a:prstGeom prst="line">
            <a:avLst/>
          </a:prstGeom>
          <a:ln w="12700"/>
        </p:spPr>
        <p:style>
          <a:lnRef idx="1">
            <a:schemeClr val="dk1"/>
          </a:lnRef>
          <a:fillRef idx="0">
            <a:schemeClr val="dk1"/>
          </a:fillRef>
          <a:effectRef idx="0">
            <a:schemeClr val="dk1"/>
          </a:effectRef>
          <a:fontRef idx="minor">
            <a:schemeClr val="tx1"/>
          </a:fontRef>
        </p:style>
      </p:cxnSp>
      <p:cxnSp>
        <p:nvCxnSpPr>
          <p:cNvPr id="81" name="Straight Connector 40">
            <a:extLst>
              <a:ext uri="{FF2B5EF4-FFF2-40B4-BE49-F238E27FC236}">
                <a16:creationId xmlns:a16="http://schemas.microsoft.com/office/drawing/2014/main" id="{F3BB324F-946A-3E4E-5DB3-A28808656C69}"/>
              </a:ext>
            </a:extLst>
          </p:cNvPr>
          <p:cNvCxnSpPr/>
          <p:nvPr/>
        </p:nvCxnSpPr>
        <p:spPr>
          <a:xfrm flipH="1" flipV="1">
            <a:off x="3775331" y="1720128"/>
            <a:ext cx="296963" cy="929790"/>
          </a:xfrm>
          <a:prstGeom prst="line">
            <a:avLst/>
          </a:prstGeom>
          <a:ln w="12700"/>
        </p:spPr>
        <p:style>
          <a:lnRef idx="1">
            <a:schemeClr val="dk1"/>
          </a:lnRef>
          <a:fillRef idx="0">
            <a:schemeClr val="dk1"/>
          </a:fillRef>
          <a:effectRef idx="0">
            <a:schemeClr val="dk1"/>
          </a:effectRef>
          <a:fontRef idx="minor">
            <a:schemeClr val="tx1"/>
          </a:fontRef>
        </p:style>
      </p:cxnSp>
      <p:cxnSp>
        <p:nvCxnSpPr>
          <p:cNvPr id="82" name="Straight Arrow Connector 42">
            <a:extLst>
              <a:ext uri="{FF2B5EF4-FFF2-40B4-BE49-F238E27FC236}">
                <a16:creationId xmlns:a16="http://schemas.microsoft.com/office/drawing/2014/main" id="{95CCC977-DF19-E085-BD33-ECDAED775E85}"/>
              </a:ext>
            </a:extLst>
          </p:cNvPr>
          <p:cNvCxnSpPr/>
          <p:nvPr/>
        </p:nvCxnSpPr>
        <p:spPr>
          <a:xfrm flipV="1">
            <a:off x="933994" y="1770158"/>
            <a:ext cx="2830849" cy="44223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83" name="TextBox 43">
            <a:extLst>
              <a:ext uri="{FF2B5EF4-FFF2-40B4-BE49-F238E27FC236}">
                <a16:creationId xmlns:a16="http://schemas.microsoft.com/office/drawing/2014/main" id="{8B38FC06-3929-C799-7FE3-304DE181ADFE}"/>
              </a:ext>
            </a:extLst>
          </p:cNvPr>
          <p:cNvSpPr txBox="1"/>
          <p:nvPr/>
        </p:nvSpPr>
        <p:spPr>
          <a:xfrm>
            <a:off x="2010064" y="1675860"/>
            <a:ext cx="554960" cy="307777"/>
          </a:xfrm>
          <a:prstGeom prst="rect">
            <a:avLst/>
          </a:prstGeom>
          <a:noFill/>
        </p:spPr>
        <p:txBody>
          <a:bodyPr wrap="none" rtlCol="0">
            <a:spAutoFit/>
          </a:bodyPr>
          <a:lstStyle/>
          <a:p>
            <a:r>
              <a:rPr lang="en-US" sz="1400" dirty="0"/>
              <a:t>5.5m</a:t>
            </a:r>
            <a:endParaRPr lang="en-GB" sz="1400" dirty="0"/>
          </a:p>
        </p:txBody>
      </p:sp>
    </p:spTree>
    <p:extLst>
      <p:ext uri="{BB962C8B-B14F-4D97-AF65-F5344CB8AC3E}">
        <p14:creationId xmlns:p14="http://schemas.microsoft.com/office/powerpoint/2010/main" val="14890240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Arc cell configuration(s)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36</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30" name="TextBox 71">
            <a:extLst>
              <a:ext uri="{FF2B5EF4-FFF2-40B4-BE49-F238E27FC236}">
                <a16:creationId xmlns:a16="http://schemas.microsoft.com/office/drawing/2014/main" id="{AFC3E4B6-83C3-A2F1-12C3-F7FB02A8D055}"/>
              </a:ext>
            </a:extLst>
          </p:cNvPr>
          <p:cNvSpPr txBox="1"/>
          <p:nvPr/>
        </p:nvSpPr>
        <p:spPr>
          <a:xfrm>
            <a:off x="87142" y="1134308"/>
            <a:ext cx="5248553" cy="300082"/>
          </a:xfrm>
          <a:prstGeom prst="rect">
            <a:avLst/>
          </a:prstGeom>
          <a:noFill/>
        </p:spPr>
        <p:txBody>
          <a:bodyPr wrap="none" rtlCol="0">
            <a:spAutoFit/>
          </a:bodyPr>
          <a:lstStyle/>
          <a:p>
            <a:r>
              <a:rPr lang="en-US" b="1" u="sng" dirty="0">
                <a:solidFill>
                  <a:srgbClr val="FF0000"/>
                </a:solidFill>
              </a:rPr>
              <a:t>“Case C”: 1 quadrupole + 2 </a:t>
            </a:r>
            <a:r>
              <a:rPr lang="en-US" b="1" u="sng" dirty="0" err="1">
                <a:solidFill>
                  <a:srgbClr val="FF0000"/>
                </a:solidFill>
              </a:rPr>
              <a:t>sextupoles</a:t>
            </a:r>
            <a:r>
              <a:rPr lang="en-US" b="1" u="sng" dirty="0">
                <a:solidFill>
                  <a:srgbClr val="FF0000"/>
                </a:solidFill>
              </a:rPr>
              <a:t>, followed by dipole(s) </a:t>
            </a:r>
            <a:endParaRPr lang="en-GB" b="1" u="sng" dirty="0">
              <a:solidFill>
                <a:srgbClr val="FF0000"/>
              </a:solidFill>
            </a:endParaRPr>
          </a:p>
        </p:txBody>
      </p:sp>
      <p:sp>
        <p:nvSpPr>
          <p:cNvPr id="184" name="TextBox 6">
            <a:extLst>
              <a:ext uri="{FF2B5EF4-FFF2-40B4-BE49-F238E27FC236}">
                <a16:creationId xmlns:a16="http://schemas.microsoft.com/office/drawing/2014/main" id="{072CA3D0-E9F3-A597-A694-6D6F12E9C625}"/>
              </a:ext>
            </a:extLst>
          </p:cNvPr>
          <p:cNvSpPr txBox="1"/>
          <p:nvPr/>
        </p:nvSpPr>
        <p:spPr>
          <a:xfrm>
            <a:off x="5285361" y="4839842"/>
            <a:ext cx="188564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F. </a:t>
            </a:r>
            <a:r>
              <a:rPr lang="it-IT" sz="1200" i="1" dirty="0" err="1"/>
              <a:t>Valchkova-Georgieva</a:t>
            </a:r>
            <a:endParaRPr lang="en-GB" sz="1200" i="1" dirty="0"/>
          </a:p>
        </p:txBody>
      </p:sp>
      <p:pic>
        <p:nvPicPr>
          <p:cNvPr id="27" name="Picture 41">
            <a:extLst>
              <a:ext uri="{FF2B5EF4-FFF2-40B4-BE49-F238E27FC236}">
                <a16:creationId xmlns:a16="http://schemas.microsoft.com/office/drawing/2014/main" id="{B7571040-FF78-6CE1-BBE5-F762E06CDDA7}"/>
              </a:ext>
            </a:extLst>
          </p:cNvPr>
          <p:cNvPicPr>
            <a:picLocks noChangeAspect="1"/>
          </p:cNvPicPr>
          <p:nvPr/>
        </p:nvPicPr>
        <p:blipFill>
          <a:blip r:embed="rId2"/>
          <a:stretch>
            <a:fillRect/>
          </a:stretch>
        </p:blipFill>
        <p:spPr>
          <a:xfrm>
            <a:off x="868613" y="1727367"/>
            <a:ext cx="8068426" cy="2809675"/>
          </a:xfrm>
          <a:prstGeom prst="rect">
            <a:avLst/>
          </a:prstGeom>
        </p:spPr>
      </p:pic>
      <p:cxnSp>
        <p:nvCxnSpPr>
          <p:cNvPr id="28" name="Straight Connector 45">
            <a:extLst>
              <a:ext uri="{FF2B5EF4-FFF2-40B4-BE49-F238E27FC236}">
                <a16:creationId xmlns:a16="http://schemas.microsoft.com/office/drawing/2014/main" id="{0A14C166-969B-7395-77F2-6584B1B501BF}"/>
              </a:ext>
            </a:extLst>
          </p:cNvPr>
          <p:cNvCxnSpPr/>
          <p:nvPr/>
        </p:nvCxnSpPr>
        <p:spPr>
          <a:xfrm flipH="1" flipV="1">
            <a:off x="724450" y="2303381"/>
            <a:ext cx="441957" cy="933633"/>
          </a:xfrm>
          <a:prstGeom prst="line">
            <a:avLst/>
          </a:prstGeom>
          <a:ln w="12700"/>
        </p:spPr>
        <p:style>
          <a:lnRef idx="1">
            <a:schemeClr val="dk1"/>
          </a:lnRef>
          <a:fillRef idx="0">
            <a:schemeClr val="dk1"/>
          </a:fillRef>
          <a:effectRef idx="0">
            <a:schemeClr val="dk1"/>
          </a:effectRef>
          <a:fontRef idx="minor">
            <a:schemeClr val="tx1"/>
          </a:fontRef>
        </p:style>
      </p:cxnSp>
      <p:cxnSp>
        <p:nvCxnSpPr>
          <p:cNvPr id="29" name="Straight Connector 46">
            <a:extLst>
              <a:ext uri="{FF2B5EF4-FFF2-40B4-BE49-F238E27FC236}">
                <a16:creationId xmlns:a16="http://schemas.microsoft.com/office/drawing/2014/main" id="{2822A31B-7D4E-3FEA-66A3-C3FB55612AFF}"/>
              </a:ext>
            </a:extLst>
          </p:cNvPr>
          <p:cNvCxnSpPr/>
          <p:nvPr/>
        </p:nvCxnSpPr>
        <p:spPr>
          <a:xfrm flipV="1">
            <a:off x="868612" y="2038895"/>
            <a:ext cx="3999060" cy="775278"/>
          </a:xfrm>
          <a:prstGeom prst="line">
            <a:avLst/>
          </a:prstGeom>
          <a:ln w="12700"/>
        </p:spPr>
        <p:style>
          <a:lnRef idx="1">
            <a:schemeClr val="dk1"/>
          </a:lnRef>
          <a:fillRef idx="0">
            <a:schemeClr val="dk1"/>
          </a:fillRef>
          <a:effectRef idx="0">
            <a:schemeClr val="dk1"/>
          </a:effectRef>
          <a:fontRef idx="minor">
            <a:schemeClr val="tx1"/>
          </a:fontRef>
        </p:style>
      </p:cxnSp>
      <p:sp>
        <p:nvSpPr>
          <p:cNvPr id="30" name="TextBox 47">
            <a:extLst>
              <a:ext uri="{FF2B5EF4-FFF2-40B4-BE49-F238E27FC236}">
                <a16:creationId xmlns:a16="http://schemas.microsoft.com/office/drawing/2014/main" id="{E0404A0F-1993-6C02-7A81-76B7B23348CB}"/>
              </a:ext>
            </a:extLst>
          </p:cNvPr>
          <p:cNvSpPr txBox="1"/>
          <p:nvPr/>
        </p:nvSpPr>
        <p:spPr>
          <a:xfrm>
            <a:off x="1476294" y="2223790"/>
            <a:ext cx="554960" cy="307777"/>
          </a:xfrm>
          <a:prstGeom prst="rect">
            <a:avLst/>
          </a:prstGeom>
          <a:noFill/>
        </p:spPr>
        <p:txBody>
          <a:bodyPr wrap="none" rtlCol="0">
            <a:spAutoFit/>
          </a:bodyPr>
          <a:lstStyle/>
          <a:p>
            <a:r>
              <a:rPr lang="en-US" sz="1400" dirty="0"/>
              <a:t>2.9m</a:t>
            </a:r>
            <a:endParaRPr lang="en-GB" sz="1400" dirty="0"/>
          </a:p>
        </p:txBody>
      </p:sp>
      <p:sp>
        <p:nvSpPr>
          <p:cNvPr id="31" name="TextBox 48">
            <a:extLst>
              <a:ext uri="{FF2B5EF4-FFF2-40B4-BE49-F238E27FC236}">
                <a16:creationId xmlns:a16="http://schemas.microsoft.com/office/drawing/2014/main" id="{9A246A9D-897A-713A-6085-B9C94C33C088}"/>
              </a:ext>
            </a:extLst>
          </p:cNvPr>
          <p:cNvSpPr txBox="1"/>
          <p:nvPr/>
        </p:nvSpPr>
        <p:spPr>
          <a:xfrm>
            <a:off x="2999001" y="1942982"/>
            <a:ext cx="554960" cy="307777"/>
          </a:xfrm>
          <a:prstGeom prst="rect">
            <a:avLst/>
          </a:prstGeom>
          <a:noFill/>
        </p:spPr>
        <p:txBody>
          <a:bodyPr wrap="none" rtlCol="0">
            <a:spAutoFit/>
          </a:bodyPr>
          <a:lstStyle/>
          <a:p>
            <a:r>
              <a:rPr lang="en-US" sz="1400" dirty="0"/>
              <a:t>1.9m</a:t>
            </a:r>
            <a:endParaRPr lang="en-GB" sz="1400" dirty="0"/>
          </a:p>
        </p:txBody>
      </p:sp>
      <p:sp>
        <p:nvSpPr>
          <p:cNvPr id="32" name="TextBox 49">
            <a:extLst>
              <a:ext uri="{FF2B5EF4-FFF2-40B4-BE49-F238E27FC236}">
                <a16:creationId xmlns:a16="http://schemas.microsoft.com/office/drawing/2014/main" id="{8581E077-64D4-70C8-7774-139F9ECB4090}"/>
              </a:ext>
            </a:extLst>
          </p:cNvPr>
          <p:cNvSpPr txBox="1"/>
          <p:nvPr/>
        </p:nvSpPr>
        <p:spPr>
          <a:xfrm>
            <a:off x="2422781" y="2056049"/>
            <a:ext cx="554960" cy="307777"/>
          </a:xfrm>
          <a:prstGeom prst="rect">
            <a:avLst/>
          </a:prstGeom>
          <a:noFill/>
        </p:spPr>
        <p:txBody>
          <a:bodyPr wrap="none" rtlCol="0">
            <a:spAutoFit/>
          </a:bodyPr>
          <a:lstStyle/>
          <a:p>
            <a:r>
              <a:rPr lang="en-US" sz="1400" dirty="0">
                <a:solidFill>
                  <a:srgbClr val="FF0000"/>
                </a:solidFill>
              </a:rPr>
              <a:t>0.3m</a:t>
            </a:r>
            <a:endParaRPr lang="en-GB" sz="1400" dirty="0">
              <a:solidFill>
                <a:srgbClr val="FF0000"/>
              </a:solidFill>
            </a:endParaRPr>
          </a:p>
        </p:txBody>
      </p:sp>
      <p:sp>
        <p:nvSpPr>
          <p:cNvPr id="33" name="TextBox 50">
            <a:extLst>
              <a:ext uri="{FF2B5EF4-FFF2-40B4-BE49-F238E27FC236}">
                <a16:creationId xmlns:a16="http://schemas.microsoft.com/office/drawing/2014/main" id="{3D1C9601-A118-AFE5-4C1E-0D716E587E84}"/>
              </a:ext>
            </a:extLst>
          </p:cNvPr>
          <p:cNvSpPr txBox="1"/>
          <p:nvPr/>
        </p:nvSpPr>
        <p:spPr>
          <a:xfrm>
            <a:off x="1899651" y="4308485"/>
            <a:ext cx="1308371" cy="369332"/>
          </a:xfrm>
          <a:prstGeom prst="rect">
            <a:avLst/>
          </a:prstGeom>
          <a:noFill/>
        </p:spPr>
        <p:txBody>
          <a:bodyPr wrap="none" rtlCol="0">
            <a:spAutoFit/>
          </a:bodyPr>
          <a:lstStyle/>
          <a:p>
            <a:r>
              <a:rPr lang="en-US" dirty="0"/>
              <a:t>Quadrupole</a:t>
            </a:r>
            <a:endParaRPr lang="en-GB" dirty="0"/>
          </a:p>
        </p:txBody>
      </p:sp>
      <p:cxnSp>
        <p:nvCxnSpPr>
          <p:cNvPr id="34" name="Straight Arrow Connector 51">
            <a:extLst>
              <a:ext uri="{FF2B5EF4-FFF2-40B4-BE49-F238E27FC236}">
                <a16:creationId xmlns:a16="http://schemas.microsoft.com/office/drawing/2014/main" id="{7DD56106-4CB5-4FD1-4119-C887F4766EED}"/>
              </a:ext>
            </a:extLst>
          </p:cNvPr>
          <p:cNvCxnSpPr/>
          <p:nvPr/>
        </p:nvCxnSpPr>
        <p:spPr>
          <a:xfrm flipH="1" flipV="1">
            <a:off x="2454614" y="3477622"/>
            <a:ext cx="198446" cy="8121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5" name="TextBox 52">
            <a:extLst>
              <a:ext uri="{FF2B5EF4-FFF2-40B4-BE49-F238E27FC236}">
                <a16:creationId xmlns:a16="http://schemas.microsoft.com/office/drawing/2014/main" id="{4C9C9D8E-690F-4A01-9DA9-7FEF65A991E1}"/>
              </a:ext>
            </a:extLst>
          </p:cNvPr>
          <p:cNvSpPr txBox="1"/>
          <p:nvPr/>
        </p:nvSpPr>
        <p:spPr>
          <a:xfrm>
            <a:off x="3832778" y="4182517"/>
            <a:ext cx="1219052" cy="300082"/>
          </a:xfrm>
          <a:prstGeom prst="rect">
            <a:avLst/>
          </a:prstGeom>
          <a:noFill/>
        </p:spPr>
        <p:txBody>
          <a:bodyPr wrap="square" rtlCol="0">
            <a:spAutoFit/>
          </a:bodyPr>
          <a:lstStyle/>
          <a:p>
            <a:r>
              <a:rPr lang="en-GB" dirty="0" err="1"/>
              <a:t>Sextupoles</a:t>
            </a:r>
            <a:r>
              <a:rPr lang="en-GB" dirty="0"/>
              <a:t> </a:t>
            </a:r>
            <a:r>
              <a:rPr lang="en-US" dirty="0"/>
              <a:t> </a:t>
            </a:r>
            <a:endParaRPr lang="en-GB" dirty="0"/>
          </a:p>
        </p:txBody>
      </p:sp>
      <p:cxnSp>
        <p:nvCxnSpPr>
          <p:cNvPr id="36" name="Straight Arrow Connector 53">
            <a:extLst>
              <a:ext uri="{FF2B5EF4-FFF2-40B4-BE49-F238E27FC236}">
                <a16:creationId xmlns:a16="http://schemas.microsoft.com/office/drawing/2014/main" id="{48449704-2452-AF14-4A41-35982A457426}"/>
              </a:ext>
            </a:extLst>
          </p:cNvPr>
          <p:cNvCxnSpPr/>
          <p:nvPr/>
        </p:nvCxnSpPr>
        <p:spPr>
          <a:xfrm flipH="1" flipV="1">
            <a:off x="3733555" y="3252025"/>
            <a:ext cx="591295" cy="7850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7" name="TextBox 54">
            <a:extLst>
              <a:ext uri="{FF2B5EF4-FFF2-40B4-BE49-F238E27FC236}">
                <a16:creationId xmlns:a16="http://schemas.microsoft.com/office/drawing/2014/main" id="{B631EFC2-48A7-9C3A-BDC8-3AB7642F721C}"/>
              </a:ext>
            </a:extLst>
          </p:cNvPr>
          <p:cNvSpPr txBox="1"/>
          <p:nvPr/>
        </p:nvSpPr>
        <p:spPr>
          <a:xfrm>
            <a:off x="6025204" y="3529855"/>
            <a:ext cx="792205" cy="369332"/>
          </a:xfrm>
          <a:prstGeom prst="rect">
            <a:avLst/>
          </a:prstGeom>
          <a:noFill/>
        </p:spPr>
        <p:txBody>
          <a:bodyPr wrap="none" rtlCol="0">
            <a:spAutoFit/>
          </a:bodyPr>
          <a:lstStyle/>
          <a:p>
            <a:r>
              <a:rPr lang="en-US" dirty="0"/>
              <a:t>Dipole</a:t>
            </a:r>
            <a:endParaRPr lang="en-GB" dirty="0"/>
          </a:p>
        </p:txBody>
      </p:sp>
      <p:cxnSp>
        <p:nvCxnSpPr>
          <p:cNvPr id="38" name="Straight Arrow Connector 55">
            <a:extLst>
              <a:ext uri="{FF2B5EF4-FFF2-40B4-BE49-F238E27FC236}">
                <a16:creationId xmlns:a16="http://schemas.microsoft.com/office/drawing/2014/main" id="{5B2955EB-CFB2-3710-5009-2455FACFBDA9}"/>
              </a:ext>
            </a:extLst>
          </p:cNvPr>
          <p:cNvCxnSpPr/>
          <p:nvPr/>
        </p:nvCxnSpPr>
        <p:spPr>
          <a:xfrm flipH="1" flipV="1">
            <a:off x="6222861" y="2722332"/>
            <a:ext cx="198446" cy="8121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9" name="TextBox 56">
            <a:extLst>
              <a:ext uri="{FF2B5EF4-FFF2-40B4-BE49-F238E27FC236}">
                <a16:creationId xmlns:a16="http://schemas.microsoft.com/office/drawing/2014/main" id="{04E0E2AA-015E-3DAA-CECD-D0ACC4488997}"/>
              </a:ext>
            </a:extLst>
          </p:cNvPr>
          <p:cNvSpPr txBox="1"/>
          <p:nvPr/>
        </p:nvSpPr>
        <p:spPr>
          <a:xfrm>
            <a:off x="11878" y="4362599"/>
            <a:ext cx="1077090" cy="369332"/>
          </a:xfrm>
          <a:prstGeom prst="rect">
            <a:avLst/>
          </a:prstGeom>
          <a:noFill/>
        </p:spPr>
        <p:txBody>
          <a:bodyPr wrap="square" rtlCol="0">
            <a:spAutoFit/>
          </a:bodyPr>
          <a:lstStyle/>
          <a:p>
            <a:r>
              <a:rPr lang="en-US" dirty="0"/>
              <a:t>Girder</a:t>
            </a:r>
            <a:endParaRPr lang="en-GB" dirty="0"/>
          </a:p>
        </p:txBody>
      </p:sp>
      <p:cxnSp>
        <p:nvCxnSpPr>
          <p:cNvPr id="40" name="Straight Arrow Connector 57">
            <a:extLst>
              <a:ext uri="{FF2B5EF4-FFF2-40B4-BE49-F238E27FC236}">
                <a16:creationId xmlns:a16="http://schemas.microsoft.com/office/drawing/2014/main" id="{DC73B645-1DAA-3C72-3F3E-3B3DD89A0DCE}"/>
              </a:ext>
            </a:extLst>
          </p:cNvPr>
          <p:cNvCxnSpPr/>
          <p:nvPr/>
        </p:nvCxnSpPr>
        <p:spPr>
          <a:xfrm flipV="1">
            <a:off x="576072" y="3899187"/>
            <a:ext cx="585081" cy="4773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58">
            <a:extLst>
              <a:ext uri="{FF2B5EF4-FFF2-40B4-BE49-F238E27FC236}">
                <a16:creationId xmlns:a16="http://schemas.microsoft.com/office/drawing/2014/main" id="{174443CB-0E41-350E-3B9E-371825175270}"/>
              </a:ext>
            </a:extLst>
          </p:cNvPr>
          <p:cNvCxnSpPr/>
          <p:nvPr/>
        </p:nvCxnSpPr>
        <p:spPr>
          <a:xfrm flipV="1">
            <a:off x="4418756" y="3066102"/>
            <a:ext cx="291143" cy="9957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2" name="Straight Connector 59">
            <a:extLst>
              <a:ext uri="{FF2B5EF4-FFF2-40B4-BE49-F238E27FC236}">
                <a16:creationId xmlns:a16="http://schemas.microsoft.com/office/drawing/2014/main" id="{CF4C0952-2CB3-C39A-EF5B-98FCBCF798E7}"/>
              </a:ext>
            </a:extLst>
          </p:cNvPr>
          <p:cNvCxnSpPr/>
          <p:nvPr/>
        </p:nvCxnSpPr>
        <p:spPr>
          <a:xfrm flipH="1" flipV="1">
            <a:off x="2685568" y="2303381"/>
            <a:ext cx="297793" cy="520342"/>
          </a:xfrm>
          <a:prstGeom prst="line">
            <a:avLst/>
          </a:prstGeom>
          <a:ln w="12700"/>
        </p:spPr>
        <p:style>
          <a:lnRef idx="1">
            <a:schemeClr val="dk1"/>
          </a:lnRef>
          <a:fillRef idx="0">
            <a:schemeClr val="dk1"/>
          </a:fillRef>
          <a:effectRef idx="0">
            <a:schemeClr val="dk1"/>
          </a:effectRef>
          <a:fontRef idx="minor">
            <a:schemeClr val="tx1"/>
          </a:fontRef>
        </p:style>
      </p:cxnSp>
      <p:cxnSp>
        <p:nvCxnSpPr>
          <p:cNvPr id="43" name="Straight Connector 60">
            <a:extLst>
              <a:ext uri="{FF2B5EF4-FFF2-40B4-BE49-F238E27FC236}">
                <a16:creationId xmlns:a16="http://schemas.microsoft.com/office/drawing/2014/main" id="{9A6A37E1-3C8F-10DF-8E8C-60DED25F2D8F}"/>
              </a:ext>
            </a:extLst>
          </p:cNvPr>
          <p:cNvCxnSpPr/>
          <p:nvPr/>
        </p:nvCxnSpPr>
        <p:spPr>
          <a:xfrm flipH="1" flipV="1">
            <a:off x="2854923" y="2284625"/>
            <a:ext cx="297793" cy="520342"/>
          </a:xfrm>
          <a:prstGeom prst="line">
            <a:avLst/>
          </a:prstGeom>
          <a:ln w="12700"/>
        </p:spPr>
        <p:style>
          <a:lnRef idx="1">
            <a:schemeClr val="dk1"/>
          </a:lnRef>
          <a:fillRef idx="0">
            <a:schemeClr val="dk1"/>
          </a:fillRef>
          <a:effectRef idx="0">
            <a:schemeClr val="dk1"/>
          </a:effectRef>
          <a:fontRef idx="minor">
            <a:schemeClr val="tx1"/>
          </a:fontRef>
        </p:style>
      </p:cxnSp>
      <p:cxnSp>
        <p:nvCxnSpPr>
          <p:cNvPr id="44" name="Straight Connector 61">
            <a:extLst>
              <a:ext uri="{FF2B5EF4-FFF2-40B4-BE49-F238E27FC236}">
                <a16:creationId xmlns:a16="http://schemas.microsoft.com/office/drawing/2014/main" id="{F8EE8977-A893-4B4F-AA59-4DBA1ED62A34}"/>
              </a:ext>
            </a:extLst>
          </p:cNvPr>
          <p:cNvCxnSpPr/>
          <p:nvPr/>
        </p:nvCxnSpPr>
        <p:spPr>
          <a:xfrm flipH="1" flipV="1">
            <a:off x="3731409" y="2121899"/>
            <a:ext cx="297793" cy="520342"/>
          </a:xfrm>
          <a:prstGeom prst="line">
            <a:avLst/>
          </a:prstGeom>
          <a:ln w="12700"/>
        </p:spPr>
        <p:style>
          <a:lnRef idx="1">
            <a:schemeClr val="dk1"/>
          </a:lnRef>
          <a:fillRef idx="0">
            <a:schemeClr val="dk1"/>
          </a:fillRef>
          <a:effectRef idx="0">
            <a:schemeClr val="dk1"/>
          </a:effectRef>
          <a:fontRef idx="minor">
            <a:schemeClr val="tx1"/>
          </a:fontRef>
        </p:style>
      </p:cxnSp>
      <p:cxnSp>
        <p:nvCxnSpPr>
          <p:cNvPr id="45" name="Straight Connector 62">
            <a:extLst>
              <a:ext uri="{FF2B5EF4-FFF2-40B4-BE49-F238E27FC236}">
                <a16:creationId xmlns:a16="http://schemas.microsoft.com/office/drawing/2014/main" id="{9308F4FD-E9BE-D4FE-7DAD-343069375756}"/>
              </a:ext>
            </a:extLst>
          </p:cNvPr>
          <p:cNvCxnSpPr/>
          <p:nvPr/>
        </p:nvCxnSpPr>
        <p:spPr>
          <a:xfrm flipH="1" flipV="1">
            <a:off x="3868430" y="2121899"/>
            <a:ext cx="297793" cy="520342"/>
          </a:xfrm>
          <a:prstGeom prst="line">
            <a:avLst/>
          </a:prstGeom>
          <a:ln w="12700"/>
        </p:spPr>
        <p:style>
          <a:lnRef idx="1">
            <a:schemeClr val="dk1"/>
          </a:lnRef>
          <a:fillRef idx="0">
            <a:schemeClr val="dk1"/>
          </a:fillRef>
          <a:effectRef idx="0">
            <a:schemeClr val="dk1"/>
          </a:effectRef>
          <a:fontRef idx="minor">
            <a:schemeClr val="tx1"/>
          </a:fontRef>
        </p:style>
      </p:cxnSp>
      <p:cxnSp>
        <p:nvCxnSpPr>
          <p:cNvPr id="61" name="Straight Connector 63">
            <a:extLst>
              <a:ext uri="{FF2B5EF4-FFF2-40B4-BE49-F238E27FC236}">
                <a16:creationId xmlns:a16="http://schemas.microsoft.com/office/drawing/2014/main" id="{8EC604BA-3F50-35B3-9CE2-509BE5044015}"/>
              </a:ext>
            </a:extLst>
          </p:cNvPr>
          <p:cNvCxnSpPr/>
          <p:nvPr/>
        </p:nvCxnSpPr>
        <p:spPr>
          <a:xfrm flipH="1" flipV="1">
            <a:off x="4612882" y="1553934"/>
            <a:ext cx="438949" cy="885838"/>
          </a:xfrm>
          <a:prstGeom prst="line">
            <a:avLst/>
          </a:prstGeom>
          <a:ln w="12700"/>
        </p:spPr>
        <p:style>
          <a:lnRef idx="1">
            <a:schemeClr val="dk1"/>
          </a:lnRef>
          <a:fillRef idx="0">
            <a:schemeClr val="dk1"/>
          </a:fillRef>
          <a:effectRef idx="0">
            <a:schemeClr val="dk1"/>
          </a:effectRef>
          <a:fontRef idx="minor">
            <a:schemeClr val="tx1"/>
          </a:fontRef>
        </p:style>
      </p:cxnSp>
      <p:sp>
        <p:nvSpPr>
          <p:cNvPr id="62" name="TextBox 64">
            <a:extLst>
              <a:ext uri="{FF2B5EF4-FFF2-40B4-BE49-F238E27FC236}">
                <a16:creationId xmlns:a16="http://schemas.microsoft.com/office/drawing/2014/main" id="{3620394E-4103-D31B-CE1C-4AAE419B2726}"/>
              </a:ext>
            </a:extLst>
          </p:cNvPr>
          <p:cNvSpPr txBox="1"/>
          <p:nvPr/>
        </p:nvSpPr>
        <p:spPr>
          <a:xfrm>
            <a:off x="4122353" y="1683161"/>
            <a:ext cx="554960" cy="307777"/>
          </a:xfrm>
          <a:prstGeom prst="rect">
            <a:avLst/>
          </a:prstGeom>
          <a:noFill/>
        </p:spPr>
        <p:txBody>
          <a:bodyPr wrap="none" rtlCol="0">
            <a:spAutoFit/>
          </a:bodyPr>
          <a:lstStyle/>
          <a:p>
            <a:r>
              <a:rPr lang="en-US" sz="1400" dirty="0"/>
              <a:t>1.9m</a:t>
            </a:r>
            <a:endParaRPr lang="en-GB" sz="1400" dirty="0"/>
          </a:p>
        </p:txBody>
      </p:sp>
      <p:sp>
        <p:nvSpPr>
          <p:cNvPr id="63" name="TextBox 65">
            <a:extLst>
              <a:ext uri="{FF2B5EF4-FFF2-40B4-BE49-F238E27FC236}">
                <a16:creationId xmlns:a16="http://schemas.microsoft.com/office/drawing/2014/main" id="{6A61CD4B-82E6-DE79-07EF-699C918C6054}"/>
              </a:ext>
            </a:extLst>
          </p:cNvPr>
          <p:cNvSpPr txBox="1"/>
          <p:nvPr/>
        </p:nvSpPr>
        <p:spPr>
          <a:xfrm>
            <a:off x="3490670" y="1828243"/>
            <a:ext cx="554960" cy="307777"/>
          </a:xfrm>
          <a:prstGeom prst="rect">
            <a:avLst/>
          </a:prstGeom>
          <a:noFill/>
        </p:spPr>
        <p:txBody>
          <a:bodyPr wrap="none" rtlCol="0">
            <a:spAutoFit/>
          </a:bodyPr>
          <a:lstStyle/>
          <a:p>
            <a:r>
              <a:rPr lang="en-US" sz="1400" dirty="0">
                <a:solidFill>
                  <a:srgbClr val="FF0000"/>
                </a:solidFill>
              </a:rPr>
              <a:t>0.2m</a:t>
            </a:r>
            <a:endParaRPr lang="en-GB" sz="1400" dirty="0">
              <a:solidFill>
                <a:srgbClr val="FF0000"/>
              </a:solidFill>
            </a:endParaRPr>
          </a:p>
        </p:txBody>
      </p:sp>
      <p:cxnSp>
        <p:nvCxnSpPr>
          <p:cNvPr id="64" name="Straight Arrow Connector 67">
            <a:extLst>
              <a:ext uri="{FF2B5EF4-FFF2-40B4-BE49-F238E27FC236}">
                <a16:creationId xmlns:a16="http://schemas.microsoft.com/office/drawing/2014/main" id="{E2694FB6-6ECA-98E3-5A40-BD8F5AF20FE8}"/>
              </a:ext>
            </a:extLst>
          </p:cNvPr>
          <p:cNvCxnSpPr/>
          <p:nvPr/>
        </p:nvCxnSpPr>
        <p:spPr>
          <a:xfrm flipV="1">
            <a:off x="724450" y="1553934"/>
            <a:ext cx="3888432" cy="74944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65" name="TextBox 68">
            <a:extLst>
              <a:ext uri="{FF2B5EF4-FFF2-40B4-BE49-F238E27FC236}">
                <a16:creationId xmlns:a16="http://schemas.microsoft.com/office/drawing/2014/main" id="{B7C84BC2-B89E-194D-8A0C-129D6764A5AA}"/>
              </a:ext>
            </a:extLst>
          </p:cNvPr>
          <p:cNvSpPr txBox="1"/>
          <p:nvPr/>
        </p:nvSpPr>
        <p:spPr>
          <a:xfrm>
            <a:off x="2165679" y="1585006"/>
            <a:ext cx="554960" cy="307777"/>
          </a:xfrm>
          <a:prstGeom prst="rect">
            <a:avLst/>
          </a:prstGeom>
          <a:noFill/>
        </p:spPr>
        <p:txBody>
          <a:bodyPr wrap="none" rtlCol="0">
            <a:spAutoFit/>
          </a:bodyPr>
          <a:lstStyle/>
          <a:p>
            <a:r>
              <a:rPr lang="en-US" sz="1400" dirty="0"/>
              <a:t>7.2m</a:t>
            </a:r>
            <a:endParaRPr lang="en-GB" sz="1400" dirty="0"/>
          </a:p>
        </p:txBody>
      </p:sp>
    </p:spTree>
    <p:extLst>
      <p:ext uri="{BB962C8B-B14F-4D97-AF65-F5344CB8AC3E}">
        <p14:creationId xmlns:p14="http://schemas.microsoft.com/office/powerpoint/2010/main" val="18345083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5526764" cy="3605874"/>
          </a:xfrm>
        </p:spPr>
        <p:txBody>
          <a:bodyPr/>
          <a:lstStyle/>
          <a:p>
            <a:pPr marL="171450" indent="-171450">
              <a:lnSpc>
                <a:spcPct val="110000"/>
              </a:lnSpc>
              <a:spcAft>
                <a:spcPts val="600"/>
              </a:spcAft>
              <a:buFont typeface="Wingdings" panose="05000000000000000000" pitchFamily="2" charset="2"/>
              <a:buChar char="§"/>
            </a:pPr>
            <a:r>
              <a:rPr lang="it-IT" sz="1600" b="1" dirty="0"/>
              <a:t>Mandate*</a:t>
            </a:r>
          </a:p>
          <a:p>
            <a:pPr marL="585900" lvl="1" indent="-342900">
              <a:lnSpc>
                <a:spcPct val="110000"/>
              </a:lnSpc>
              <a:spcAft>
                <a:spcPts val="600"/>
              </a:spcAft>
              <a:buFont typeface="Wingdings" panose="05000000000000000000" pitchFamily="2" charset="2"/>
              <a:buChar char="§"/>
            </a:pPr>
            <a:r>
              <a:rPr lang="en-US" sz="1600" i="1" dirty="0"/>
              <a:t>Develop an optimal integrated solution for the mechanical layout of an Arc Half-Cell considering machine performance, installation, operation, and maintenance, as well as necessary technical infrastructure in the tunnel.</a:t>
            </a:r>
          </a:p>
          <a:p>
            <a:pPr marL="585900" lvl="1" indent="-342900">
              <a:lnSpc>
                <a:spcPct val="110000"/>
              </a:lnSpc>
              <a:spcAft>
                <a:spcPts val="600"/>
              </a:spcAft>
              <a:buFont typeface="Wingdings" panose="05000000000000000000" pitchFamily="2" charset="2"/>
              <a:buChar char="§"/>
            </a:pPr>
            <a:r>
              <a:rPr lang="en-US" sz="1600" i="1" dirty="0"/>
              <a:t>Identify the components of a representative Arc Half-Cell that will verify the key challenges.</a:t>
            </a:r>
          </a:p>
          <a:p>
            <a:pPr marL="171450" indent="-171450">
              <a:lnSpc>
                <a:spcPct val="110000"/>
              </a:lnSpc>
              <a:spcAft>
                <a:spcPts val="600"/>
              </a:spcAft>
              <a:buFont typeface="Wingdings" panose="05000000000000000000" pitchFamily="2" charset="2"/>
              <a:buChar char="§"/>
            </a:pPr>
            <a:r>
              <a:rPr lang="it-IT" sz="1600" b="1" dirty="0" err="1"/>
              <a:t>Main</a:t>
            </a:r>
            <a:r>
              <a:rPr lang="it-IT" sz="1600" b="1" dirty="0"/>
              <a:t> deliverables</a:t>
            </a:r>
            <a:endParaRPr lang="it-IT" sz="1600" dirty="0"/>
          </a:p>
          <a:p>
            <a:pPr marL="414450" lvl="1" indent="-171450">
              <a:lnSpc>
                <a:spcPct val="110000"/>
              </a:lnSpc>
              <a:spcAft>
                <a:spcPts val="600"/>
              </a:spcAft>
              <a:buFont typeface="Wingdings" panose="05000000000000000000" pitchFamily="2" charset="2"/>
              <a:buChar char="§"/>
            </a:pPr>
            <a:r>
              <a:rPr lang="it-IT" sz="1600" dirty="0"/>
              <a:t>3D model + 2D cross-</a:t>
            </a:r>
            <a:r>
              <a:rPr lang="it-IT" sz="1600" dirty="0" err="1"/>
              <a:t>section</a:t>
            </a:r>
            <a:r>
              <a:rPr lang="it-IT" sz="1600" dirty="0"/>
              <a:t> </a:t>
            </a:r>
            <a:r>
              <a:rPr lang="it-IT" sz="1600" dirty="0" err="1"/>
              <a:t>drawings</a:t>
            </a:r>
            <a:r>
              <a:rPr lang="it-IT" sz="1600" dirty="0"/>
              <a:t> of </a:t>
            </a:r>
            <a:r>
              <a:rPr lang="it-IT" sz="1600" dirty="0" err="1"/>
              <a:t>arc</a:t>
            </a:r>
            <a:r>
              <a:rPr lang="it-IT" sz="1600" dirty="0"/>
              <a:t> </a:t>
            </a:r>
            <a:r>
              <a:rPr lang="it-IT" sz="1600" dirty="0" err="1"/>
              <a:t>region</a:t>
            </a:r>
            <a:endParaRPr lang="it-IT" sz="1600" dirty="0"/>
          </a:p>
          <a:p>
            <a:pPr marL="414450" lvl="1" indent="-171450">
              <a:lnSpc>
                <a:spcPct val="110000"/>
              </a:lnSpc>
              <a:spcAft>
                <a:spcPts val="600"/>
              </a:spcAft>
              <a:buFont typeface="Wingdings" panose="05000000000000000000" pitchFamily="2" charset="2"/>
              <a:buChar char="§"/>
            </a:pPr>
            <a:r>
              <a:rPr lang="it-IT" sz="1600" dirty="0"/>
              <a:t>Compact report </a:t>
            </a:r>
            <a:r>
              <a:rPr lang="it-IT" sz="1600" dirty="0" err="1"/>
              <a:t>explaining</a:t>
            </a:r>
            <a:r>
              <a:rPr lang="it-IT" sz="1600" dirty="0"/>
              <a:t> </a:t>
            </a:r>
            <a:r>
              <a:rPr lang="it-IT" sz="1600" dirty="0" err="1"/>
              <a:t>main</a:t>
            </a:r>
            <a:r>
              <a:rPr lang="it-IT" sz="1600" dirty="0"/>
              <a:t> </a:t>
            </a:r>
            <a:r>
              <a:rPr lang="it-IT" sz="1600" dirty="0" err="1"/>
              <a:t>choices</a:t>
            </a:r>
            <a:endParaRPr lang="it-IT" sz="1600" dirty="0"/>
          </a:p>
          <a:p>
            <a:pPr marL="414450" lvl="1" indent="-171450">
              <a:lnSpc>
                <a:spcPct val="110000"/>
              </a:lnSpc>
              <a:spcAft>
                <a:spcPts val="600"/>
              </a:spcAft>
              <a:buFont typeface="Wingdings" panose="05000000000000000000" pitchFamily="2" charset="2"/>
              <a:buChar char="§"/>
            </a:pPr>
            <a:r>
              <a:rPr lang="it-IT" sz="1600" dirty="0"/>
              <a:t>To be </a:t>
            </a:r>
            <a:r>
              <a:rPr lang="it-IT" sz="1600" dirty="0" err="1"/>
              <a:t>presented</a:t>
            </a:r>
            <a:r>
              <a:rPr lang="it-IT" sz="1600" dirty="0"/>
              <a:t> </a:t>
            </a:r>
            <a:r>
              <a:rPr lang="it-IT" sz="1600" dirty="0" err="1"/>
              <a:t>at</a:t>
            </a:r>
            <a:r>
              <a:rPr lang="it-IT" sz="1600" dirty="0"/>
              <a:t> </a:t>
            </a:r>
            <a:r>
              <a:rPr lang="en-US" sz="1600" dirty="0"/>
              <a:t>FCCIS meeting in December ‘22</a:t>
            </a:r>
            <a:endParaRPr lang="it-IT" sz="16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Arc Half-Cell Mock-up Project (Phase I)</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37</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pic>
        <p:nvPicPr>
          <p:cNvPr id="10" name="Picture 8" descr="A picture containing diagram&#10;&#10;Description automatically generated">
            <a:extLst>
              <a:ext uri="{FF2B5EF4-FFF2-40B4-BE49-F238E27FC236}">
                <a16:creationId xmlns:a16="http://schemas.microsoft.com/office/drawing/2014/main" id="{3F0EF6FB-8C9C-19C2-7399-B3047C451402}"/>
              </a:ext>
            </a:extLst>
          </p:cNvPr>
          <p:cNvPicPr>
            <a:picLocks noChangeAspect="1"/>
          </p:cNvPicPr>
          <p:nvPr/>
        </p:nvPicPr>
        <p:blipFill rotWithShape="1">
          <a:blip r:embed="rId2">
            <a:extLst>
              <a:ext uri="{28A0092B-C50C-407E-A947-70E740481C1C}">
                <a14:useLocalDpi xmlns:a14="http://schemas.microsoft.com/office/drawing/2010/main" val="0"/>
              </a:ext>
            </a:extLst>
          </a:blip>
          <a:srcRect l="27163" t="10588" r="33463" b="6205"/>
          <a:stretch/>
        </p:blipFill>
        <p:spPr>
          <a:xfrm>
            <a:off x="5964614" y="1059582"/>
            <a:ext cx="3035061" cy="3113875"/>
          </a:xfrm>
          <a:prstGeom prst="rect">
            <a:avLst/>
          </a:prstGeom>
        </p:spPr>
      </p:pic>
      <p:sp>
        <p:nvSpPr>
          <p:cNvPr id="11" name="TextBox 11">
            <a:extLst>
              <a:ext uri="{FF2B5EF4-FFF2-40B4-BE49-F238E27FC236}">
                <a16:creationId xmlns:a16="http://schemas.microsoft.com/office/drawing/2014/main" id="{FF316A51-3EDA-D343-434C-F4A5EA3F066E}"/>
              </a:ext>
            </a:extLst>
          </p:cNvPr>
          <p:cNvSpPr txBox="1"/>
          <p:nvPr/>
        </p:nvSpPr>
        <p:spPr>
          <a:xfrm>
            <a:off x="7543185" y="4576733"/>
            <a:ext cx="1352100" cy="276999"/>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12" name="Straight Arrow Connector 12">
            <a:extLst>
              <a:ext uri="{FF2B5EF4-FFF2-40B4-BE49-F238E27FC236}">
                <a16:creationId xmlns:a16="http://schemas.microsoft.com/office/drawing/2014/main" id="{47385DA5-4F4B-6D58-7E1B-1C6440AE2AC1}"/>
              </a:ext>
            </a:extLst>
          </p:cNvPr>
          <p:cNvCxnSpPr>
            <a:cxnSpLocks/>
          </p:cNvCxnSpPr>
          <p:nvPr/>
        </p:nvCxnSpPr>
        <p:spPr>
          <a:xfrm>
            <a:off x="7831217" y="4970065"/>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6">
            <a:extLst>
              <a:ext uri="{FF2B5EF4-FFF2-40B4-BE49-F238E27FC236}">
                <a16:creationId xmlns:a16="http://schemas.microsoft.com/office/drawing/2014/main" id="{4771A68E-FC9F-D7E8-DCE1-03F5075F8AD5}"/>
              </a:ext>
            </a:extLst>
          </p:cNvPr>
          <p:cNvSpPr txBox="1"/>
          <p:nvPr/>
        </p:nvSpPr>
        <p:spPr>
          <a:xfrm>
            <a:off x="6790063" y="4241567"/>
            <a:ext cx="188564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F. </a:t>
            </a:r>
            <a:r>
              <a:rPr lang="it-IT" sz="1200" i="1" dirty="0" err="1"/>
              <a:t>Valchkova-Georgieva</a:t>
            </a:r>
            <a:endParaRPr lang="en-GB" sz="1200" i="1" dirty="0"/>
          </a:p>
        </p:txBody>
      </p:sp>
      <p:sp>
        <p:nvSpPr>
          <p:cNvPr id="15" name="CasellaDiTesto 14">
            <a:extLst>
              <a:ext uri="{FF2B5EF4-FFF2-40B4-BE49-F238E27FC236}">
                <a16:creationId xmlns:a16="http://schemas.microsoft.com/office/drawing/2014/main" id="{68261C1D-CA48-1C5D-5911-A752D5BCC6B3}"/>
              </a:ext>
            </a:extLst>
          </p:cNvPr>
          <p:cNvSpPr txBox="1"/>
          <p:nvPr/>
        </p:nvSpPr>
        <p:spPr>
          <a:xfrm>
            <a:off x="3542709" y="1131590"/>
            <a:ext cx="2834629" cy="417743"/>
          </a:xfrm>
          <a:prstGeom prst="rect">
            <a:avLst/>
          </a:prstGeom>
          <a:noFill/>
        </p:spPr>
        <p:txBody>
          <a:bodyPr wrap="square">
            <a:spAutoFit/>
          </a:bodyPr>
          <a:lstStyle/>
          <a:p>
            <a:pPr>
              <a:lnSpc>
                <a:spcPct val="110000"/>
              </a:lnSpc>
              <a:spcAft>
                <a:spcPts val="600"/>
              </a:spcAft>
            </a:pPr>
            <a:r>
              <a:rPr lang="it-IT" sz="1000" i="1" dirty="0"/>
              <a:t>* </a:t>
            </a:r>
            <a:r>
              <a:rPr lang="it-IT" sz="1000" i="1" dirty="0" err="1"/>
              <a:t>Extract</a:t>
            </a:r>
            <a:r>
              <a:rPr lang="it-IT" sz="1000" i="1" dirty="0"/>
              <a:t> from T. </a:t>
            </a:r>
            <a:r>
              <a:rPr lang="it-IT" sz="1000" i="1" dirty="0" err="1"/>
              <a:t>Raubenheimer’s</a:t>
            </a:r>
            <a:r>
              <a:rPr lang="it-IT" sz="1000" i="1" dirty="0"/>
              <a:t> </a:t>
            </a:r>
            <a:r>
              <a:rPr lang="it-IT" sz="1000" i="1" dirty="0" err="1">
                <a:hlinkClick r:id="rId3"/>
              </a:rPr>
              <a:t>presentation</a:t>
            </a:r>
            <a:r>
              <a:rPr lang="it-IT" sz="1000" i="1" dirty="0"/>
              <a:t> </a:t>
            </a:r>
            <a:r>
              <a:rPr lang="it-IT" sz="1000" i="1" dirty="0" err="1"/>
              <a:t>at</a:t>
            </a:r>
            <a:r>
              <a:rPr lang="it-IT" sz="1000" i="1" dirty="0"/>
              <a:t> the </a:t>
            </a:r>
            <a:r>
              <a:rPr lang="it-IT" sz="1000" i="1" dirty="0" err="1"/>
              <a:t>Arc</a:t>
            </a:r>
            <a:r>
              <a:rPr lang="it-IT" sz="1000" i="1" dirty="0"/>
              <a:t> Half-Cell </a:t>
            </a:r>
            <a:r>
              <a:rPr lang="it-IT" sz="1000" i="1" dirty="0" err="1"/>
              <a:t>Mock</a:t>
            </a:r>
            <a:r>
              <a:rPr lang="it-IT" sz="1000" i="1" dirty="0"/>
              <a:t>-up kickoff</a:t>
            </a:r>
          </a:p>
        </p:txBody>
      </p:sp>
    </p:spTree>
    <p:extLst>
      <p:ext uri="{BB962C8B-B14F-4D97-AF65-F5344CB8AC3E}">
        <p14:creationId xmlns:p14="http://schemas.microsoft.com/office/powerpoint/2010/main" val="5897150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323528" y="1085695"/>
            <a:ext cx="5832648" cy="3945376"/>
          </a:xfrm>
        </p:spPr>
        <p:txBody>
          <a:bodyPr/>
          <a:lstStyle/>
          <a:p>
            <a:pPr marL="171450" indent="-171450">
              <a:lnSpc>
                <a:spcPct val="110000"/>
              </a:lnSpc>
              <a:spcAft>
                <a:spcPts val="600"/>
              </a:spcAft>
              <a:buFont typeface="Wingdings" panose="05000000000000000000" pitchFamily="2" charset="2"/>
              <a:buChar char="§"/>
            </a:pPr>
            <a:r>
              <a:rPr lang="it-IT" sz="1600" b="1" dirty="0" err="1"/>
              <a:t>Needed</a:t>
            </a:r>
            <a:r>
              <a:rPr lang="it-IT" sz="1600" b="1" dirty="0"/>
              <a:t> studies &amp; challenges*</a:t>
            </a:r>
            <a:endParaRPr lang="it-IT" sz="1600" dirty="0"/>
          </a:p>
          <a:p>
            <a:pPr marL="414450" lvl="1" indent="-171450">
              <a:lnSpc>
                <a:spcPct val="110000"/>
              </a:lnSpc>
              <a:spcAft>
                <a:spcPts val="600"/>
              </a:spcAft>
              <a:buFont typeface="Wingdings" panose="05000000000000000000" pitchFamily="2" charset="2"/>
              <a:buChar char="§"/>
            </a:pPr>
            <a:r>
              <a:rPr lang="en-US" sz="1600" dirty="0"/>
              <a:t>Horizontal separation of the e+ and e- rings in the arcs</a:t>
            </a:r>
          </a:p>
          <a:p>
            <a:pPr marL="414450" lvl="1" indent="-171450">
              <a:lnSpc>
                <a:spcPct val="110000"/>
              </a:lnSpc>
              <a:spcAft>
                <a:spcPts val="600"/>
              </a:spcAft>
              <a:buFont typeface="Wingdings" panose="05000000000000000000" pitchFamily="2" charset="2"/>
              <a:buChar char="§"/>
            </a:pPr>
            <a:r>
              <a:rPr lang="en-US" sz="1600" dirty="0"/>
              <a:t>Vertical placement / separation between collider and booster </a:t>
            </a:r>
            <a:r>
              <a:rPr lang="en-US" sz="1600" i="1" dirty="0"/>
              <a:t>(and: is vertical superposition the only solution?) </a:t>
            </a:r>
          </a:p>
          <a:p>
            <a:pPr lvl="1" indent="0">
              <a:lnSpc>
                <a:spcPct val="110000"/>
              </a:lnSpc>
              <a:spcAft>
                <a:spcPts val="600"/>
              </a:spcAft>
              <a:buNone/>
            </a:pPr>
            <a:endParaRPr lang="en-US" sz="1600" dirty="0"/>
          </a:p>
          <a:p>
            <a:pPr marL="414450" lvl="1" indent="-171450">
              <a:lnSpc>
                <a:spcPct val="110000"/>
              </a:lnSpc>
              <a:spcAft>
                <a:spcPts val="600"/>
              </a:spcAft>
              <a:buFont typeface="Wingdings" panose="05000000000000000000" pitchFamily="2" charset="2"/>
              <a:buChar char="§"/>
            </a:pPr>
            <a:endParaRPr lang="it-IT" sz="16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Needed studies and challenges (Phase I) </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38</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pic>
        <p:nvPicPr>
          <p:cNvPr id="15" name="Picture 8" descr="A picture containing diagram&#10;&#10;Description automatically generated">
            <a:extLst>
              <a:ext uri="{FF2B5EF4-FFF2-40B4-BE49-F238E27FC236}">
                <a16:creationId xmlns:a16="http://schemas.microsoft.com/office/drawing/2014/main" id="{AEB17210-8023-93C3-FC99-4EEF91AF42B6}"/>
              </a:ext>
            </a:extLst>
          </p:cNvPr>
          <p:cNvPicPr>
            <a:picLocks noChangeAspect="1"/>
          </p:cNvPicPr>
          <p:nvPr/>
        </p:nvPicPr>
        <p:blipFill rotWithShape="1">
          <a:blip r:embed="rId2">
            <a:extLst>
              <a:ext uri="{28A0092B-C50C-407E-A947-70E740481C1C}">
                <a14:useLocalDpi xmlns:a14="http://schemas.microsoft.com/office/drawing/2010/main" val="0"/>
              </a:ext>
            </a:extLst>
          </a:blip>
          <a:srcRect l="27163" t="10588" r="33463" b="6205"/>
          <a:stretch/>
        </p:blipFill>
        <p:spPr>
          <a:xfrm>
            <a:off x="6008806" y="1131590"/>
            <a:ext cx="3035061" cy="3113875"/>
          </a:xfrm>
          <a:prstGeom prst="rect">
            <a:avLst/>
          </a:prstGeom>
        </p:spPr>
      </p:pic>
      <p:sp>
        <p:nvSpPr>
          <p:cNvPr id="16" name="CasellaDiTesto 15">
            <a:extLst>
              <a:ext uri="{FF2B5EF4-FFF2-40B4-BE49-F238E27FC236}">
                <a16:creationId xmlns:a16="http://schemas.microsoft.com/office/drawing/2014/main" id="{E9A59DDE-796B-37B8-6B2A-39A26F1A0B34}"/>
              </a:ext>
            </a:extLst>
          </p:cNvPr>
          <p:cNvSpPr txBox="1"/>
          <p:nvPr/>
        </p:nvSpPr>
        <p:spPr>
          <a:xfrm>
            <a:off x="6034662" y="4412117"/>
            <a:ext cx="3035061" cy="587020"/>
          </a:xfrm>
          <a:prstGeom prst="rect">
            <a:avLst/>
          </a:prstGeom>
          <a:noFill/>
        </p:spPr>
        <p:txBody>
          <a:bodyPr wrap="square">
            <a:spAutoFit/>
          </a:bodyPr>
          <a:lstStyle/>
          <a:p>
            <a:pPr>
              <a:lnSpc>
                <a:spcPct val="110000"/>
              </a:lnSpc>
              <a:spcAft>
                <a:spcPts val="600"/>
              </a:spcAft>
            </a:pPr>
            <a:r>
              <a:rPr lang="it-IT" sz="1000" i="1" dirty="0"/>
              <a:t>* More </a:t>
            </a:r>
            <a:r>
              <a:rPr lang="it-IT" sz="1000" i="1" dirty="0" err="1"/>
              <a:t>detailed</a:t>
            </a:r>
            <a:r>
              <a:rPr lang="it-IT" sz="1000" i="1" dirty="0"/>
              <a:t> list &amp; Project </a:t>
            </a:r>
            <a:r>
              <a:rPr lang="it-IT" sz="1000" i="1" dirty="0" err="1"/>
              <a:t>structure</a:t>
            </a:r>
            <a:r>
              <a:rPr lang="it-IT" sz="1000" i="1" dirty="0"/>
              <a:t> in T. </a:t>
            </a:r>
            <a:r>
              <a:rPr lang="it-IT" sz="1000" i="1" dirty="0" err="1"/>
              <a:t>Raubenheimer’s</a:t>
            </a:r>
            <a:r>
              <a:rPr lang="it-IT" sz="1000" i="1" dirty="0"/>
              <a:t> </a:t>
            </a:r>
            <a:r>
              <a:rPr lang="it-IT" sz="1000" i="1" dirty="0" err="1">
                <a:hlinkClick r:id="rId3"/>
              </a:rPr>
              <a:t>presentation</a:t>
            </a:r>
            <a:r>
              <a:rPr lang="it-IT" sz="1000" i="1" dirty="0"/>
              <a:t> </a:t>
            </a:r>
            <a:r>
              <a:rPr lang="it-IT" sz="1000" i="1" dirty="0" err="1"/>
              <a:t>at</a:t>
            </a:r>
            <a:r>
              <a:rPr lang="it-IT" sz="1000" i="1" dirty="0"/>
              <a:t> the </a:t>
            </a:r>
            <a:r>
              <a:rPr lang="it-IT" sz="1000" i="1" dirty="0" err="1"/>
              <a:t>Arc</a:t>
            </a:r>
            <a:r>
              <a:rPr lang="it-IT" sz="1000" i="1" dirty="0"/>
              <a:t> Half-Cell </a:t>
            </a:r>
            <a:r>
              <a:rPr lang="it-IT" sz="1000" i="1" dirty="0" err="1"/>
              <a:t>Mock</a:t>
            </a:r>
            <a:r>
              <a:rPr lang="it-IT" sz="1000" i="1" dirty="0"/>
              <a:t>-up kickoff</a:t>
            </a:r>
          </a:p>
        </p:txBody>
      </p:sp>
    </p:spTree>
    <p:extLst>
      <p:ext uri="{BB962C8B-B14F-4D97-AF65-F5344CB8AC3E}">
        <p14:creationId xmlns:p14="http://schemas.microsoft.com/office/powerpoint/2010/main" val="29977567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323528" y="1085695"/>
            <a:ext cx="5832648" cy="3945376"/>
          </a:xfrm>
        </p:spPr>
        <p:txBody>
          <a:bodyPr/>
          <a:lstStyle/>
          <a:p>
            <a:pPr marL="171450" indent="-171450">
              <a:lnSpc>
                <a:spcPct val="110000"/>
              </a:lnSpc>
              <a:spcAft>
                <a:spcPts val="600"/>
              </a:spcAft>
              <a:buFont typeface="Wingdings" panose="05000000000000000000" pitchFamily="2" charset="2"/>
              <a:buChar char="§"/>
            </a:pPr>
            <a:r>
              <a:rPr lang="it-IT" sz="1600" b="1" dirty="0" err="1"/>
              <a:t>Needed</a:t>
            </a:r>
            <a:r>
              <a:rPr lang="it-IT" sz="1600" b="1" dirty="0"/>
              <a:t> studies &amp; challenges*</a:t>
            </a:r>
            <a:endParaRPr lang="it-IT" sz="1600" dirty="0"/>
          </a:p>
          <a:p>
            <a:pPr marL="414450" lvl="1" indent="-171450">
              <a:lnSpc>
                <a:spcPct val="110000"/>
              </a:lnSpc>
              <a:spcAft>
                <a:spcPts val="600"/>
              </a:spcAft>
              <a:buFont typeface="Wingdings" panose="05000000000000000000" pitchFamily="2" charset="2"/>
              <a:buChar char="§"/>
            </a:pPr>
            <a:r>
              <a:rPr lang="en-US" sz="1600" dirty="0"/>
              <a:t>Horizontal separation of the e+ and e- rings in the arcs</a:t>
            </a:r>
          </a:p>
          <a:p>
            <a:pPr marL="414450" lvl="1" indent="-171450">
              <a:lnSpc>
                <a:spcPct val="110000"/>
              </a:lnSpc>
              <a:spcAft>
                <a:spcPts val="600"/>
              </a:spcAft>
              <a:buFont typeface="Wingdings" panose="05000000000000000000" pitchFamily="2" charset="2"/>
              <a:buChar char="§"/>
            </a:pPr>
            <a:r>
              <a:rPr lang="en-US" sz="1600" dirty="0"/>
              <a:t>Vertical placement / separation between collider and booster </a:t>
            </a:r>
            <a:r>
              <a:rPr lang="en-US" sz="1600" i="1" dirty="0"/>
              <a:t>(and: is vertical superposition the only solution?) </a:t>
            </a:r>
          </a:p>
          <a:p>
            <a:pPr marL="414450" lvl="1" indent="-171450">
              <a:lnSpc>
                <a:spcPct val="110000"/>
              </a:lnSpc>
              <a:spcAft>
                <a:spcPts val="600"/>
              </a:spcAft>
              <a:buFont typeface="Wingdings" panose="05000000000000000000" pitchFamily="2" charset="2"/>
              <a:buChar char="§"/>
            </a:pPr>
            <a:r>
              <a:rPr lang="en-US" sz="1600" dirty="0"/>
              <a:t>Define preferred dipole length (</a:t>
            </a:r>
            <a:r>
              <a:rPr lang="en-US" sz="1600" i="1" dirty="0"/>
              <a:t>and: continuity or separation between dipoles/busbars?</a:t>
            </a:r>
            <a:r>
              <a:rPr lang="en-US" sz="1600" dirty="0"/>
              <a:t>)</a:t>
            </a:r>
          </a:p>
          <a:p>
            <a:pPr marL="414450" lvl="1" indent="-171450">
              <a:lnSpc>
                <a:spcPct val="110000"/>
              </a:lnSpc>
              <a:spcAft>
                <a:spcPts val="600"/>
              </a:spcAft>
              <a:buFont typeface="Wingdings" panose="05000000000000000000" pitchFamily="2" charset="2"/>
              <a:buChar char="§"/>
            </a:pPr>
            <a:r>
              <a:rPr lang="en-US" sz="1600" dirty="0"/>
              <a:t>Design interfaces between magnet and vacuum systems</a:t>
            </a:r>
          </a:p>
          <a:p>
            <a:pPr marL="414450" lvl="1" indent="-171450">
              <a:lnSpc>
                <a:spcPct val="110000"/>
              </a:lnSpc>
              <a:spcAft>
                <a:spcPts val="600"/>
              </a:spcAft>
              <a:buFont typeface="Wingdings" panose="05000000000000000000" pitchFamily="2" charset="2"/>
              <a:buChar char="§"/>
            </a:pPr>
            <a:endParaRPr lang="it-IT" sz="16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Needed studies and challenges (Phase I) </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39</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2" name="CasellaDiTesto 11">
            <a:extLst>
              <a:ext uri="{FF2B5EF4-FFF2-40B4-BE49-F238E27FC236}">
                <a16:creationId xmlns:a16="http://schemas.microsoft.com/office/drawing/2014/main" id="{3DDB06A3-876B-0CC9-0A3F-17352401ABB5}"/>
              </a:ext>
            </a:extLst>
          </p:cNvPr>
          <p:cNvSpPr txBox="1"/>
          <p:nvPr/>
        </p:nvSpPr>
        <p:spPr>
          <a:xfrm>
            <a:off x="7380312" y="2499742"/>
            <a:ext cx="1239442" cy="489045"/>
          </a:xfrm>
          <a:prstGeom prst="rect">
            <a:avLst/>
          </a:prstGeom>
          <a:noFill/>
        </p:spPr>
        <p:txBody>
          <a:bodyPr wrap="none" rtlCol="0">
            <a:spAutoFit/>
          </a:bodyPr>
          <a:lstStyle/>
          <a:p>
            <a:pPr algn="l">
              <a:lnSpc>
                <a:spcPts val="3700"/>
              </a:lnSpc>
            </a:pPr>
            <a:r>
              <a:rPr lang="it-IT" sz="1400" dirty="0"/>
              <a:t>D-D </a:t>
            </a:r>
            <a:r>
              <a:rPr lang="it-IT" sz="1400" dirty="0" err="1"/>
              <a:t>interface</a:t>
            </a:r>
            <a:endParaRPr lang="it-IT" sz="1400" dirty="0"/>
          </a:p>
        </p:txBody>
      </p:sp>
      <p:pic>
        <p:nvPicPr>
          <p:cNvPr id="14" name="Picture 49">
            <a:extLst>
              <a:ext uri="{FF2B5EF4-FFF2-40B4-BE49-F238E27FC236}">
                <a16:creationId xmlns:a16="http://schemas.microsoft.com/office/drawing/2014/main" id="{B50B3FC8-3C17-06B9-DD6A-634717C9AFA2}"/>
              </a:ext>
            </a:extLst>
          </p:cNvPr>
          <p:cNvPicPr>
            <a:picLocks noChangeAspect="1"/>
          </p:cNvPicPr>
          <p:nvPr/>
        </p:nvPicPr>
        <p:blipFill>
          <a:blip r:embed="rId2"/>
          <a:stretch>
            <a:fillRect/>
          </a:stretch>
        </p:blipFill>
        <p:spPr>
          <a:xfrm rot="381036">
            <a:off x="226382" y="4160353"/>
            <a:ext cx="1917277" cy="810693"/>
          </a:xfrm>
          <a:prstGeom prst="rect">
            <a:avLst/>
          </a:prstGeom>
        </p:spPr>
      </p:pic>
      <p:pic>
        <p:nvPicPr>
          <p:cNvPr id="17" name="Picture 53">
            <a:extLst>
              <a:ext uri="{FF2B5EF4-FFF2-40B4-BE49-F238E27FC236}">
                <a16:creationId xmlns:a16="http://schemas.microsoft.com/office/drawing/2014/main" id="{4485C153-20BF-2FA3-0310-B91911475C26}"/>
              </a:ext>
            </a:extLst>
          </p:cNvPr>
          <p:cNvPicPr>
            <a:picLocks noChangeAspect="1"/>
          </p:cNvPicPr>
          <p:nvPr/>
        </p:nvPicPr>
        <p:blipFill>
          <a:blip r:embed="rId3"/>
          <a:stretch>
            <a:fillRect/>
          </a:stretch>
        </p:blipFill>
        <p:spPr>
          <a:xfrm rot="999654">
            <a:off x="4624067" y="3641550"/>
            <a:ext cx="2090047" cy="1043516"/>
          </a:xfrm>
          <a:prstGeom prst="rect">
            <a:avLst/>
          </a:prstGeom>
        </p:spPr>
      </p:pic>
      <p:pic>
        <p:nvPicPr>
          <p:cNvPr id="18" name="Picture 59">
            <a:extLst>
              <a:ext uri="{FF2B5EF4-FFF2-40B4-BE49-F238E27FC236}">
                <a16:creationId xmlns:a16="http://schemas.microsoft.com/office/drawing/2014/main" id="{91963097-1B72-B54C-E210-BEFBAE5BAF7C}"/>
              </a:ext>
            </a:extLst>
          </p:cNvPr>
          <p:cNvPicPr>
            <a:picLocks noChangeAspect="1"/>
          </p:cNvPicPr>
          <p:nvPr/>
        </p:nvPicPr>
        <p:blipFill>
          <a:blip r:embed="rId4"/>
          <a:stretch>
            <a:fillRect/>
          </a:stretch>
        </p:blipFill>
        <p:spPr>
          <a:xfrm rot="1486755">
            <a:off x="2681293" y="3815080"/>
            <a:ext cx="1522542" cy="1090249"/>
          </a:xfrm>
          <a:prstGeom prst="rect">
            <a:avLst/>
          </a:prstGeom>
        </p:spPr>
      </p:pic>
      <p:sp>
        <p:nvSpPr>
          <p:cNvPr id="19" name="TextBox 6">
            <a:extLst>
              <a:ext uri="{FF2B5EF4-FFF2-40B4-BE49-F238E27FC236}">
                <a16:creationId xmlns:a16="http://schemas.microsoft.com/office/drawing/2014/main" id="{F8F0D252-B790-933F-A563-F3B3D144B195}"/>
              </a:ext>
            </a:extLst>
          </p:cNvPr>
          <p:cNvSpPr txBox="1"/>
          <p:nvPr/>
        </p:nvSpPr>
        <p:spPr>
          <a:xfrm>
            <a:off x="2675844" y="4700357"/>
            <a:ext cx="188564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F. </a:t>
            </a:r>
            <a:r>
              <a:rPr lang="it-IT" sz="1200" i="1" dirty="0" err="1"/>
              <a:t>Valchkova-Georgieva</a:t>
            </a:r>
            <a:endParaRPr lang="en-GB" sz="1200" i="1" dirty="0"/>
          </a:p>
        </p:txBody>
      </p:sp>
      <p:sp>
        <p:nvSpPr>
          <p:cNvPr id="5" name="Figura a mano libera: forma 4">
            <a:extLst>
              <a:ext uri="{FF2B5EF4-FFF2-40B4-BE49-F238E27FC236}">
                <a16:creationId xmlns:a16="http://schemas.microsoft.com/office/drawing/2014/main" id="{7D439FF8-16CB-BF1A-1C7A-DD42AC1711B2}"/>
              </a:ext>
            </a:extLst>
          </p:cNvPr>
          <p:cNvSpPr/>
          <p:nvPr/>
        </p:nvSpPr>
        <p:spPr>
          <a:xfrm>
            <a:off x="2186960" y="4416314"/>
            <a:ext cx="426546" cy="146810"/>
          </a:xfrm>
          <a:custGeom>
            <a:avLst/>
            <a:gdLst>
              <a:gd name="connsiteX0" fmla="*/ 0 w 872836"/>
              <a:gd name="connsiteY0" fmla="*/ 138757 h 166504"/>
              <a:gd name="connsiteX1" fmla="*/ 263236 w 872836"/>
              <a:gd name="connsiteY1" fmla="*/ 212 h 166504"/>
              <a:gd name="connsiteX2" fmla="*/ 595745 w 872836"/>
              <a:gd name="connsiteY2" fmla="*/ 166467 h 166504"/>
              <a:gd name="connsiteX3" fmla="*/ 872836 w 872836"/>
              <a:gd name="connsiteY3" fmla="*/ 14067 h 166504"/>
            </a:gdLst>
            <a:ahLst/>
            <a:cxnLst>
              <a:cxn ang="0">
                <a:pos x="connsiteX0" y="connsiteY0"/>
              </a:cxn>
              <a:cxn ang="0">
                <a:pos x="connsiteX1" y="connsiteY1"/>
              </a:cxn>
              <a:cxn ang="0">
                <a:pos x="connsiteX2" y="connsiteY2"/>
              </a:cxn>
              <a:cxn ang="0">
                <a:pos x="connsiteX3" y="connsiteY3"/>
              </a:cxn>
            </a:cxnLst>
            <a:rect l="l" t="t" r="r" b="b"/>
            <a:pathLst>
              <a:path w="872836" h="166504">
                <a:moveTo>
                  <a:pt x="0" y="138757"/>
                </a:moveTo>
                <a:cubicBezTo>
                  <a:pt x="81972" y="67175"/>
                  <a:pt x="163945" y="-4406"/>
                  <a:pt x="263236" y="212"/>
                </a:cubicBezTo>
                <a:cubicBezTo>
                  <a:pt x="362527" y="4830"/>
                  <a:pt x="494145" y="164158"/>
                  <a:pt x="595745" y="166467"/>
                </a:cubicBezTo>
                <a:cubicBezTo>
                  <a:pt x="697345" y="168776"/>
                  <a:pt x="835891" y="63712"/>
                  <a:pt x="872836" y="1406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Figura a mano libera: forma 19">
            <a:extLst>
              <a:ext uri="{FF2B5EF4-FFF2-40B4-BE49-F238E27FC236}">
                <a16:creationId xmlns:a16="http://schemas.microsoft.com/office/drawing/2014/main" id="{17873A8F-DC1A-6089-C56D-348E06A6E3D1}"/>
              </a:ext>
            </a:extLst>
          </p:cNvPr>
          <p:cNvSpPr/>
          <p:nvPr/>
        </p:nvSpPr>
        <p:spPr>
          <a:xfrm>
            <a:off x="4222750" y="4284070"/>
            <a:ext cx="426546" cy="146810"/>
          </a:xfrm>
          <a:custGeom>
            <a:avLst/>
            <a:gdLst>
              <a:gd name="connsiteX0" fmla="*/ 0 w 872836"/>
              <a:gd name="connsiteY0" fmla="*/ 138757 h 166504"/>
              <a:gd name="connsiteX1" fmla="*/ 263236 w 872836"/>
              <a:gd name="connsiteY1" fmla="*/ 212 h 166504"/>
              <a:gd name="connsiteX2" fmla="*/ 595745 w 872836"/>
              <a:gd name="connsiteY2" fmla="*/ 166467 h 166504"/>
              <a:gd name="connsiteX3" fmla="*/ 872836 w 872836"/>
              <a:gd name="connsiteY3" fmla="*/ 14067 h 166504"/>
            </a:gdLst>
            <a:ahLst/>
            <a:cxnLst>
              <a:cxn ang="0">
                <a:pos x="connsiteX0" y="connsiteY0"/>
              </a:cxn>
              <a:cxn ang="0">
                <a:pos x="connsiteX1" y="connsiteY1"/>
              </a:cxn>
              <a:cxn ang="0">
                <a:pos x="connsiteX2" y="connsiteY2"/>
              </a:cxn>
              <a:cxn ang="0">
                <a:pos x="connsiteX3" y="connsiteY3"/>
              </a:cxn>
            </a:cxnLst>
            <a:rect l="l" t="t" r="r" b="b"/>
            <a:pathLst>
              <a:path w="872836" h="166504">
                <a:moveTo>
                  <a:pt x="0" y="138757"/>
                </a:moveTo>
                <a:cubicBezTo>
                  <a:pt x="81972" y="67175"/>
                  <a:pt x="163945" y="-4406"/>
                  <a:pt x="263236" y="212"/>
                </a:cubicBezTo>
                <a:cubicBezTo>
                  <a:pt x="362527" y="4830"/>
                  <a:pt x="494145" y="164158"/>
                  <a:pt x="595745" y="166467"/>
                </a:cubicBezTo>
                <a:cubicBezTo>
                  <a:pt x="697345" y="168776"/>
                  <a:pt x="835891" y="63712"/>
                  <a:pt x="872836" y="1406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2" name="Picture 29">
            <a:extLst>
              <a:ext uri="{FF2B5EF4-FFF2-40B4-BE49-F238E27FC236}">
                <a16:creationId xmlns:a16="http://schemas.microsoft.com/office/drawing/2014/main" id="{8C2E4BCB-9F2D-CD0D-1F2A-3BC7F1232723}"/>
              </a:ext>
            </a:extLst>
          </p:cNvPr>
          <p:cNvPicPr>
            <a:picLocks noChangeAspect="1"/>
          </p:cNvPicPr>
          <p:nvPr/>
        </p:nvPicPr>
        <p:blipFill>
          <a:blip r:embed="rId5"/>
          <a:stretch>
            <a:fillRect/>
          </a:stretch>
        </p:blipFill>
        <p:spPr>
          <a:xfrm>
            <a:off x="5968701" y="1425948"/>
            <a:ext cx="3126140" cy="1093523"/>
          </a:xfrm>
          <a:prstGeom prst="rect">
            <a:avLst/>
          </a:prstGeom>
        </p:spPr>
      </p:pic>
      <p:sp>
        <p:nvSpPr>
          <p:cNvPr id="7" name="CasellaDiTesto 6">
            <a:extLst>
              <a:ext uri="{FF2B5EF4-FFF2-40B4-BE49-F238E27FC236}">
                <a16:creationId xmlns:a16="http://schemas.microsoft.com/office/drawing/2014/main" id="{4C2304E5-A4DE-ACA0-2842-8B11B6BA035A}"/>
              </a:ext>
            </a:extLst>
          </p:cNvPr>
          <p:cNvSpPr txBox="1"/>
          <p:nvPr/>
        </p:nvSpPr>
        <p:spPr>
          <a:xfrm>
            <a:off x="5014103" y="3527957"/>
            <a:ext cx="1309974" cy="494879"/>
          </a:xfrm>
          <a:prstGeom prst="rect">
            <a:avLst/>
          </a:prstGeom>
          <a:noFill/>
        </p:spPr>
        <p:txBody>
          <a:bodyPr wrap="none" rtlCol="0">
            <a:spAutoFit/>
          </a:bodyPr>
          <a:lstStyle/>
          <a:p>
            <a:pPr algn="l">
              <a:lnSpc>
                <a:spcPts val="3700"/>
              </a:lnSpc>
            </a:pPr>
            <a:r>
              <a:rPr lang="it-IT" sz="1600" dirty="0"/>
              <a:t>L=8, 12, …?</a:t>
            </a:r>
          </a:p>
        </p:txBody>
      </p:sp>
      <p:pic>
        <p:nvPicPr>
          <p:cNvPr id="47" name="Immagine 46">
            <a:extLst>
              <a:ext uri="{FF2B5EF4-FFF2-40B4-BE49-F238E27FC236}">
                <a16:creationId xmlns:a16="http://schemas.microsoft.com/office/drawing/2014/main" id="{734B8AAB-E2C9-0526-A2FE-3C235D5D4407}"/>
              </a:ext>
            </a:extLst>
          </p:cNvPr>
          <p:cNvPicPr>
            <a:picLocks noChangeAspect="1"/>
          </p:cNvPicPr>
          <p:nvPr/>
        </p:nvPicPr>
        <p:blipFill>
          <a:blip r:embed="rId6"/>
          <a:stretch>
            <a:fillRect/>
          </a:stretch>
        </p:blipFill>
        <p:spPr>
          <a:xfrm>
            <a:off x="6932029" y="3022099"/>
            <a:ext cx="2136007" cy="1229823"/>
          </a:xfrm>
          <a:prstGeom prst="rect">
            <a:avLst/>
          </a:prstGeom>
        </p:spPr>
      </p:pic>
      <p:sp>
        <p:nvSpPr>
          <p:cNvPr id="48" name="CasellaDiTesto 47">
            <a:extLst>
              <a:ext uri="{FF2B5EF4-FFF2-40B4-BE49-F238E27FC236}">
                <a16:creationId xmlns:a16="http://schemas.microsoft.com/office/drawing/2014/main" id="{79E194D2-C33F-BA63-F784-49E60B1BF925}"/>
              </a:ext>
            </a:extLst>
          </p:cNvPr>
          <p:cNvSpPr txBox="1"/>
          <p:nvPr/>
        </p:nvSpPr>
        <p:spPr>
          <a:xfrm>
            <a:off x="6557619" y="953405"/>
            <a:ext cx="2022798" cy="489045"/>
          </a:xfrm>
          <a:prstGeom prst="rect">
            <a:avLst/>
          </a:prstGeom>
          <a:noFill/>
        </p:spPr>
        <p:txBody>
          <a:bodyPr wrap="none" rtlCol="0">
            <a:spAutoFit/>
          </a:bodyPr>
          <a:lstStyle/>
          <a:p>
            <a:pPr algn="l">
              <a:lnSpc>
                <a:spcPts val="3700"/>
              </a:lnSpc>
            </a:pPr>
            <a:r>
              <a:rPr lang="it-IT" sz="1400" dirty="0" err="1"/>
              <a:t>Dipole</a:t>
            </a:r>
            <a:r>
              <a:rPr lang="it-IT" sz="1400" dirty="0"/>
              <a:t> / Vacuum flange</a:t>
            </a:r>
          </a:p>
        </p:txBody>
      </p:sp>
      <p:sp>
        <p:nvSpPr>
          <p:cNvPr id="49" name="TextBox 6">
            <a:extLst>
              <a:ext uri="{FF2B5EF4-FFF2-40B4-BE49-F238E27FC236}">
                <a16:creationId xmlns:a16="http://schemas.microsoft.com/office/drawing/2014/main" id="{EED88E69-741F-EF28-A1EF-AD53478A0C9A}"/>
              </a:ext>
            </a:extLst>
          </p:cNvPr>
          <p:cNvSpPr txBox="1"/>
          <p:nvPr/>
        </p:nvSpPr>
        <p:spPr>
          <a:xfrm>
            <a:off x="5457188" y="4622702"/>
            <a:ext cx="3610848"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See </a:t>
            </a:r>
            <a:r>
              <a:rPr lang="it-IT" sz="1200" i="1" dirty="0" err="1"/>
              <a:t>also</a:t>
            </a:r>
            <a:r>
              <a:rPr lang="it-IT" sz="1200" i="1" dirty="0"/>
              <a:t> </a:t>
            </a:r>
            <a:r>
              <a:rPr lang="it-IT" sz="1200" i="1" dirty="0" err="1"/>
              <a:t>presentations</a:t>
            </a:r>
            <a:r>
              <a:rPr lang="it-IT" sz="1200" i="1" dirty="0"/>
              <a:t> from J. </a:t>
            </a:r>
            <a:r>
              <a:rPr lang="it-IT" sz="1200" i="1" dirty="0" err="1"/>
              <a:t>Bauche</a:t>
            </a:r>
            <a:r>
              <a:rPr lang="it-IT" sz="1200" i="1" dirty="0"/>
              <a:t>, C. </a:t>
            </a:r>
            <a:r>
              <a:rPr lang="it-IT" sz="1200" i="1" dirty="0" err="1"/>
              <a:t>Garion</a:t>
            </a:r>
            <a:r>
              <a:rPr lang="it-IT" sz="1200" i="1" dirty="0"/>
              <a:t> (</a:t>
            </a:r>
            <a:r>
              <a:rPr lang="it-IT" sz="1200" i="1" dirty="0" err="1"/>
              <a:t>yesterday</a:t>
            </a:r>
            <a:r>
              <a:rPr lang="it-IT" sz="1200" i="1" dirty="0"/>
              <a:t> </a:t>
            </a:r>
            <a:r>
              <a:rPr lang="it-IT" sz="1200" i="1" dirty="0" err="1"/>
              <a:t>morning</a:t>
            </a:r>
            <a:r>
              <a:rPr lang="it-IT" sz="1200" i="1" dirty="0"/>
              <a:t>, Technology R&amp;D session)</a:t>
            </a:r>
            <a:endParaRPr lang="en-GB" sz="1200" i="1" dirty="0"/>
          </a:p>
        </p:txBody>
      </p:sp>
    </p:spTree>
    <p:extLst>
      <p:ext uri="{BB962C8B-B14F-4D97-AF65-F5344CB8AC3E}">
        <p14:creationId xmlns:p14="http://schemas.microsoft.com/office/powerpoint/2010/main" val="2528245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4635398" cy="3605874"/>
          </a:xfrm>
        </p:spPr>
        <p:txBody>
          <a:bodyPr/>
          <a:lstStyle/>
          <a:p>
            <a:pPr marL="171450" indent="-171450">
              <a:lnSpc>
                <a:spcPct val="110000"/>
              </a:lnSpc>
              <a:spcBef>
                <a:spcPts val="600"/>
              </a:spcBef>
              <a:spcAft>
                <a:spcPts val="600"/>
              </a:spcAft>
              <a:buFont typeface="Wingdings" panose="05000000000000000000" pitchFamily="2" charset="2"/>
              <a:buChar char="§"/>
            </a:pPr>
            <a:r>
              <a:rPr lang="en-US" sz="1600" b="1" dirty="0"/>
              <a:t>Arc half-cell</a:t>
            </a:r>
            <a:r>
              <a:rPr lang="en-US" sz="1600" dirty="0"/>
              <a:t>: most recurrent assembly of mechanical hardware in the accelerator (~1500 similar FODO cells in the FCC-</a:t>
            </a:r>
            <a:r>
              <a:rPr lang="en-US" sz="1600" dirty="0" err="1"/>
              <a:t>ee</a:t>
            </a:r>
            <a:r>
              <a:rPr lang="en-US" sz="1600" dirty="0"/>
              <a:t>)</a:t>
            </a:r>
          </a:p>
          <a:p>
            <a:pPr marL="171450" indent="-171450">
              <a:lnSpc>
                <a:spcPct val="110000"/>
              </a:lnSpc>
              <a:spcBef>
                <a:spcPts val="600"/>
              </a:spcBef>
              <a:spcAft>
                <a:spcPts val="600"/>
              </a:spcAft>
              <a:buFont typeface="Wingdings" panose="05000000000000000000" pitchFamily="2" charset="2"/>
              <a:buChar char="§"/>
            </a:pPr>
            <a:r>
              <a:rPr lang="en-US" sz="1600" b="1" dirty="0"/>
              <a:t>Mock-up</a:t>
            </a:r>
            <a:r>
              <a:rPr lang="en-US" sz="1600" dirty="0"/>
              <a:t> </a:t>
            </a:r>
            <a:r>
              <a:rPr lang="fr-CH" sz="1600" dirty="0">
                <a:sym typeface="Wingdings" panose="05000000000000000000" pitchFamily="2" charset="2"/>
              </a:rPr>
              <a:t> Functional prototype(s)  Pre-series  Series</a:t>
            </a:r>
            <a:endParaRPr lang="fr-CH" sz="1600" dirty="0"/>
          </a:p>
          <a:p>
            <a:pPr marL="171450" indent="-171450">
              <a:lnSpc>
                <a:spcPct val="110000"/>
              </a:lnSpc>
              <a:spcBef>
                <a:spcPts val="600"/>
              </a:spcBef>
              <a:spcAft>
                <a:spcPts val="600"/>
              </a:spcAft>
              <a:buFont typeface="Wingdings" panose="05000000000000000000" pitchFamily="2" charset="2"/>
              <a:buChar char="§"/>
            </a:pPr>
            <a:r>
              <a:rPr lang="en-US" sz="1600" dirty="0"/>
              <a:t>Building a mock-up allows optimizing and testing </a:t>
            </a:r>
            <a:r>
              <a:rPr lang="en-US" sz="1600" b="1" dirty="0"/>
              <a:t>fabrication, integration, installation, assembly, transport, maintenance, robotics</a:t>
            </a:r>
          </a:p>
          <a:p>
            <a:pPr marL="171450" indent="-171450">
              <a:lnSpc>
                <a:spcPct val="110000"/>
              </a:lnSpc>
              <a:spcBef>
                <a:spcPts val="600"/>
              </a:spcBef>
              <a:spcAft>
                <a:spcPts val="600"/>
              </a:spcAft>
              <a:buFont typeface="Wingdings" panose="05000000000000000000" pitchFamily="2" charset="2"/>
              <a:buChar char="§"/>
            </a:pPr>
            <a:r>
              <a:rPr lang="en-US" sz="1600" dirty="0"/>
              <a:t>Working with demonstrators of the different equipment, and/or structures with equivalent volumes, weights, stiffness</a:t>
            </a:r>
          </a:p>
          <a:p>
            <a:pPr>
              <a:lnSpc>
                <a:spcPct val="110000"/>
              </a:lnSpc>
              <a:spcBef>
                <a:spcPts val="600"/>
              </a:spcBef>
              <a:spcAft>
                <a:spcPts val="600"/>
              </a:spcAft>
            </a:pPr>
            <a:endParaRPr lang="en-US" sz="16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Aim of the project</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1" name="TextBox 6">
            <a:extLst>
              <a:ext uri="{FF2B5EF4-FFF2-40B4-BE49-F238E27FC236}">
                <a16:creationId xmlns:a16="http://schemas.microsoft.com/office/drawing/2014/main" id="{E4AC2A71-1C9D-89D3-BAF8-B5C5ED2994D8}"/>
              </a:ext>
            </a:extLst>
          </p:cNvPr>
          <p:cNvSpPr txBox="1"/>
          <p:nvPr/>
        </p:nvSpPr>
        <p:spPr>
          <a:xfrm>
            <a:off x="5006647" y="4457748"/>
            <a:ext cx="4137353"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err="1"/>
              <a:t>Arc</a:t>
            </a:r>
            <a:r>
              <a:rPr lang="it-IT" sz="1200" i="1" dirty="0"/>
              <a:t> </a:t>
            </a:r>
            <a:r>
              <a:rPr lang="it-IT" sz="1200" i="1" dirty="0" err="1"/>
              <a:t>perspective</a:t>
            </a:r>
            <a:r>
              <a:rPr lang="it-IT" sz="1200" i="1" dirty="0"/>
              <a:t> </a:t>
            </a:r>
            <a:r>
              <a:rPr lang="it-IT" sz="1200" i="1" dirty="0" err="1"/>
              <a:t>view</a:t>
            </a:r>
            <a:r>
              <a:rPr lang="it-IT" sz="1200" i="1" dirty="0"/>
              <a:t>, F. </a:t>
            </a:r>
            <a:r>
              <a:rPr lang="it-IT" sz="1200" i="1" dirty="0" err="1"/>
              <a:t>Valchkova-Georgieva</a:t>
            </a:r>
            <a:r>
              <a:rPr lang="it-IT" sz="1200" i="1" dirty="0"/>
              <a:t> </a:t>
            </a:r>
            <a:endParaRPr lang="en-GB" sz="1200" i="1" dirty="0"/>
          </a:p>
        </p:txBody>
      </p:sp>
      <p:sp>
        <p:nvSpPr>
          <p:cNvPr id="3" name="Textfeld 1">
            <a:extLst>
              <a:ext uri="{FF2B5EF4-FFF2-40B4-BE49-F238E27FC236}">
                <a16:creationId xmlns:a16="http://schemas.microsoft.com/office/drawing/2014/main" id="{42ED129C-7AB3-28F1-4AE9-88301F38288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pic>
        <p:nvPicPr>
          <p:cNvPr id="4" name="Picture 7" descr="A picture containing circle, screenshot&#10;&#10;Description automatically generated">
            <a:extLst>
              <a:ext uri="{FF2B5EF4-FFF2-40B4-BE49-F238E27FC236}">
                <a16:creationId xmlns:a16="http://schemas.microsoft.com/office/drawing/2014/main" id="{2788F87E-3AFE-2138-19C5-43EBE1DF9AAD}"/>
              </a:ext>
            </a:extLst>
          </p:cNvPr>
          <p:cNvPicPr>
            <a:picLocks noChangeAspect="1"/>
          </p:cNvPicPr>
          <p:nvPr/>
        </p:nvPicPr>
        <p:blipFill rotWithShape="1">
          <a:blip r:embed="rId2">
            <a:extLst>
              <a:ext uri="{28A0092B-C50C-407E-A947-70E740481C1C}">
                <a14:useLocalDpi xmlns:a14="http://schemas.microsoft.com/office/drawing/2010/main" val="0"/>
              </a:ext>
            </a:extLst>
          </a:blip>
          <a:srcRect l="22233" r="20249"/>
          <a:stretch/>
        </p:blipFill>
        <p:spPr>
          <a:xfrm>
            <a:off x="4996871" y="570738"/>
            <a:ext cx="3804897" cy="3813839"/>
          </a:xfrm>
          <a:prstGeom prst="rect">
            <a:avLst/>
          </a:prstGeom>
        </p:spPr>
      </p:pic>
    </p:spTree>
    <p:extLst>
      <p:ext uri="{BB962C8B-B14F-4D97-AF65-F5344CB8AC3E}">
        <p14:creationId xmlns:p14="http://schemas.microsoft.com/office/powerpoint/2010/main" val="24723032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323527" y="1085694"/>
            <a:ext cx="5927263" cy="4057805"/>
          </a:xfrm>
        </p:spPr>
        <p:txBody>
          <a:bodyPr/>
          <a:lstStyle/>
          <a:p>
            <a:pPr marL="171450" indent="-171450">
              <a:lnSpc>
                <a:spcPct val="110000"/>
              </a:lnSpc>
              <a:spcAft>
                <a:spcPts val="600"/>
              </a:spcAft>
              <a:buFont typeface="Wingdings" panose="05000000000000000000" pitchFamily="2" charset="2"/>
              <a:buChar char="§"/>
            </a:pPr>
            <a:r>
              <a:rPr lang="it-IT" sz="1600" b="1" dirty="0" err="1"/>
              <a:t>Needed</a:t>
            </a:r>
            <a:r>
              <a:rPr lang="it-IT" sz="1600" b="1" dirty="0"/>
              <a:t> studies &amp; challenges*</a:t>
            </a:r>
            <a:endParaRPr lang="it-IT" sz="1600" dirty="0"/>
          </a:p>
          <a:p>
            <a:pPr marL="414450" lvl="1" indent="-171450">
              <a:lnSpc>
                <a:spcPct val="110000"/>
              </a:lnSpc>
              <a:spcAft>
                <a:spcPts val="600"/>
              </a:spcAft>
              <a:buFont typeface="Wingdings" panose="05000000000000000000" pitchFamily="2" charset="2"/>
              <a:buChar char="§"/>
            </a:pPr>
            <a:r>
              <a:rPr lang="en-US" sz="1600" dirty="0"/>
              <a:t>Horizontal separation of the e+ and e- rings in the arcs</a:t>
            </a:r>
          </a:p>
          <a:p>
            <a:pPr marL="414450" lvl="1" indent="-171450">
              <a:lnSpc>
                <a:spcPct val="110000"/>
              </a:lnSpc>
              <a:spcAft>
                <a:spcPts val="600"/>
              </a:spcAft>
              <a:buFont typeface="Wingdings" panose="05000000000000000000" pitchFamily="2" charset="2"/>
              <a:buChar char="§"/>
            </a:pPr>
            <a:r>
              <a:rPr lang="en-US" sz="1600" dirty="0"/>
              <a:t>Vertical placement / separation between collider and booster </a:t>
            </a:r>
            <a:r>
              <a:rPr lang="en-US" sz="1600" i="1" dirty="0"/>
              <a:t>(and: is vertical superposition the only solution?) </a:t>
            </a:r>
          </a:p>
          <a:p>
            <a:pPr marL="414450" lvl="1" indent="-171450">
              <a:lnSpc>
                <a:spcPct val="110000"/>
              </a:lnSpc>
              <a:spcAft>
                <a:spcPts val="600"/>
              </a:spcAft>
              <a:buFont typeface="Wingdings" panose="05000000000000000000" pitchFamily="2" charset="2"/>
              <a:buChar char="§"/>
            </a:pPr>
            <a:r>
              <a:rPr lang="en-US" sz="1600" dirty="0"/>
              <a:t>Define preferred dipole length (</a:t>
            </a:r>
            <a:r>
              <a:rPr lang="en-US" sz="1600" i="1" dirty="0"/>
              <a:t>and: continuity or separation between dipoles/busbars?</a:t>
            </a:r>
            <a:r>
              <a:rPr lang="en-US" sz="1600" dirty="0"/>
              <a:t>)</a:t>
            </a:r>
          </a:p>
          <a:p>
            <a:pPr marL="414450" lvl="1" indent="-171450">
              <a:lnSpc>
                <a:spcPct val="110000"/>
              </a:lnSpc>
              <a:spcAft>
                <a:spcPts val="600"/>
              </a:spcAft>
              <a:buFont typeface="Wingdings" panose="05000000000000000000" pitchFamily="2" charset="2"/>
              <a:buChar char="§"/>
            </a:pPr>
            <a:r>
              <a:rPr lang="en-US" sz="1600" dirty="0"/>
              <a:t>Design interfaces between magnet and vacuum systems (</a:t>
            </a:r>
            <a:r>
              <a:rPr lang="en-US" sz="1600" i="1" dirty="0"/>
              <a:t>and: integration of correctors, beam instrumentation, …</a:t>
            </a:r>
            <a:r>
              <a:rPr lang="en-US" sz="1600" dirty="0"/>
              <a:t>)</a:t>
            </a:r>
          </a:p>
          <a:p>
            <a:pPr marL="414450" lvl="1" indent="-171450">
              <a:lnSpc>
                <a:spcPct val="110000"/>
              </a:lnSpc>
              <a:spcAft>
                <a:spcPts val="600"/>
              </a:spcAft>
              <a:buFont typeface="Wingdings" panose="05000000000000000000" pitchFamily="2" charset="2"/>
              <a:buChar char="§"/>
            </a:pPr>
            <a:r>
              <a:rPr lang="en-US" sz="1600" dirty="0"/>
              <a:t>Optimize the power &amp; cooling connections for the magnets, vacuum, and beam diagnostics</a:t>
            </a:r>
          </a:p>
          <a:p>
            <a:pPr marL="414450" lvl="1" indent="-171450">
              <a:lnSpc>
                <a:spcPct val="110000"/>
              </a:lnSpc>
              <a:spcAft>
                <a:spcPts val="600"/>
              </a:spcAft>
              <a:buFont typeface="Wingdings" panose="05000000000000000000" pitchFamily="2" charset="2"/>
              <a:buChar char="§"/>
            </a:pPr>
            <a:r>
              <a:rPr lang="en-US" sz="1600" dirty="0"/>
              <a:t>Develop supporting system in line with installation and alignment procedures (</a:t>
            </a:r>
            <a:r>
              <a:rPr lang="en-US" sz="1600" i="1" dirty="0"/>
              <a:t>w. girder</a:t>
            </a:r>
            <a:r>
              <a:rPr lang="en-US" sz="1600" dirty="0"/>
              <a:t>)</a:t>
            </a:r>
          </a:p>
          <a:p>
            <a:pPr marL="414450" lvl="1" indent="-171450">
              <a:lnSpc>
                <a:spcPct val="110000"/>
              </a:lnSpc>
              <a:spcAft>
                <a:spcPts val="600"/>
              </a:spcAft>
              <a:buFont typeface="Wingdings" panose="05000000000000000000" pitchFamily="2" charset="2"/>
              <a:buChar char="§"/>
            </a:pPr>
            <a:r>
              <a:rPr lang="en-US" sz="1600" b="1" dirty="0"/>
              <a:t>And… booster elements!!!</a:t>
            </a:r>
          </a:p>
          <a:p>
            <a:pPr marL="414450" lvl="1" indent="-171450">
              <a:lnSpc>
                <a:spcPct val="110000"/>
              </a:lnSpc>
              <a:spcAft>
                <a:spcPts val="600"/>
              </a:spcAft>
              <a:buFont typeface="Wingdings" panose="05000000000000000000" pitchFamily="2" charset="2"/>
              <a:buChar char="§"/>
            </a:pPr>
            <a:endParaRPr lang="it-IT" sz="16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Needed studies and challenges (Phase I) </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40</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pic>
        <p:nvPicPr>
          <p:cNvPr id="3" name="Immagine 2">
            <a:extLst>
              <a:ext uri="{FF2B5EF4-FFF2-40B4-BE49-F238E27FC236}">
                <a16:creationId xmlns:a16="http://schemas.microsoft.com/office/drawing/2014/main" id="{133CD1CB-758B-7E3A-7D27-A322736B92F1}"/>
              </a:ext>
            </a:extLst>
          </p:cNvPr>
          <p:cNvPicPr>
            <a:picLocks noChangeAspect="1"/>
          </p:cNvPicPr>
          <p:nvPr/>
        </p:nvPicPr>
        <p:blipFill>
          <a:blip r:embed="rId2"/>
          <a:stretch>
            <a:fillRect/>
          </a:stretch>
        </p:blipFill>
        <p:spPr>
          <a:xfrm>
            <a:off x="6939678" y="1095999"/>
            <a:ext cx="1409256" cy="1706765"/>
          </a:xfrm>
          <a:prstGeom prst="rect">
            <a:avLst/>
          </a:prstGeom>
        </p:spPr>
      </p:pic>
      <p:sp>
        <p:nvSpPr>
          <p:cNvPr id="11" name="CasellaDiTesto 10">
            <a:extLst>
              <a:ext uri="{FF2B5EF4-FFF2-40B4-BE49-F238E27FC236}">
                <a16:creationId xmlns:a16="http://schemas.microsoft.com/office/drawing/2014/main" id="{447E5388-D7CB-DFF3-6DE2-B583340D231B}"/>
              </a:ext>
            </a:extLst>
          </p:cNvPr>
          <p:cNvSpPr txBox="1"/>
          <p:nvPr/>
        </p:nvSpPr>
        <p:spPr>
          <a:xfrm>
            <a:off x="6608007" y="2768029"/>
            <a:ext cx="2212465" cy="307777"/>
          </a:xfrm>
          <a:prstGeom prst="rect">
            <a:avLst/>
          </a:prstGeom>
          <a:solidFill>
            <a:schemeClr val="bg1"/>
          </a:solidFill>
        </p:spPr>
        <p:txBody>
          <a:bodyPr wrap="square" rtlCol="0">
            <a:spAutoFit/>
          </a:bodyPr>
          <a:lstStyle/>
          <a:p>
            <a:pPr algn="l"/>
            <a:r>
              <a:rPr lang="it-IT" sz="1400" dirty="0"/>
              <a:t>300 mm </a:t>
            </a:r>
            <a:r>
              <a:rPr lang="it-IT" sz="1400" dirty="0" err="1"/>
              <a:t>beam</a:t>
            </a:r>
            <a:r>
              <a:rPr lang="it-IT" sz="1400" dirty="0"/>
              <a:t> </a:t>
            </a:r>
            <a:r>
              <a:rPr lang="it-IT" sz="1400" dirty="0" err="1"/>
              <a:t>separation</a:t>
            </a:r>
            <a:endParaRPr lang="it-IT" sz="1400" dirty="0"/>
          </a:p>
        </p:txBody>
      </p:sp>
      <p:sp>
        <p:nvSpPr>
          <p:cNvPr id="14" name="CasellaDiTesto 13">
            <a:extLst>
              <a:ext uri="{FF2B5EF4-FFF2-40B4-BE49-F238E27FC236}">
                <a16:creationId xmlns:a16="http://schemas.microsoft.com/office/drawing/2014/main" id="{956DF93B-056C-0941-68ED-E2AD648240E1}"/>
              </a:ext>
            </a:extLst>
          </p:cNvPr>
          <p:cNvSpPr txBox="1"/>
          <p:nvPr/>
        </p:nvSpPr>
        <p:spPr>
          <a:xfrm>
            <a:off x="6562675" y="4833049"/>
            <a:ext cx="2212465" cy="307777"/>
          </a:xfrm>
          <a:prstGeom prst="rect">
            <a:avLst/>
          </a:prstGeom>
          <a:solidFill>
            <a:schemeClr val="bg1"/>
          </a:solidFill>
        </p:spPr>
        <p:txBody>
          <a:bodyPr wrap="square" rtlCol="0">
            <a:spAutoFit/>
          </a:bodyPr>
          <a:lstStyle/>
          <a:p>
            <a:pPr algn="l"/>
            <a:r>
              <a:rPr lang="it-IT" sz="1400" dirty="0"/>
              <a:t>350 mm </a:t>
            </a:r>
            <a:r>
              <a:rPr lang="it-IT" sz="1400" dirty="0" err="1"/>
              <a:t>beam</a:t>
            </a:r>
            <a:r>
              <a:rPr lang="it-IT" sz="1400" dirty="0"/>
              <a:t> </a:t>
            </a:r>
            <a:r>
              <a:rPr lang="it-IT" sz="1400" dirty="0" err="1"/>
              <a:t>separation</a:t>
            </a:r>
            <a:endParaRPr lang="it-IT" sz="1400" dirty="0"/>
          </a:p>
        </p:txBody>
      </p:sp>
      <p:pic>
        <p:nvPicPr>
          <p:cNvPr id="4" name="Immagine 3">
            <a:extLst>
              <a:ext uri="{FF2B5EF4-FFF2-40B4-BE49-F238E27FC236}">
                <a16:creationId xmlns:a16="http://schemas.microsoft.com/office/drawing/2014/main" id="{77B71785-00C2-6AA2-C922-C08235FC1CA4}"/>
              </a:ext>
            </a:extLst>
          </p:cNvPr>
          <p:cNvPicPr>
            <a:picLocks noChangeAspect="1"/>
          </p:cNvPicPr>
          <p:nvPr/>
        </p:nvPicPr>
        <p:blipFill>
          <a:blip r:embed="rId3"/>
          <a:stretch>
            <a:fillRect/>
          </a:stretch>
        </p:blipFill>
        <p:spPr>
          <a:xfrm>
            <a:off x="6939678" y="3075806"/>
            <a:ext cx="1409256" cy="1820222"/>
          </a:xfrm>
          <a:prstGeom prst="rect">
            <a:avLst/>
          </a:prstGeom>
        </p:spPr>
      </p:pic>
      <p:sp>
        <p:nvSpPr>
          <p:cNvPr id="15" name="TextBox 6">
            <a:extLst>
              <a:ext uri="{FF2B5EF4-FFF2-40B4-BE49-F238E27FC236}">
                <a16:creationId xmlns:a16="http://schemas.microsoft.com/office/drawing/2014/main" id="{8AFC9698-88DA-5313-8BD0-FA69DFCA5810}"/>
              </a:ext>
            </a:extLst>
          </p:cNvPr>
          <p:cNvSpPr txBox="1"/>
          <p:nvPr/>
        </p:nvSpPr>
        <p:spPr>
          <a:xfrm>
            <a:off x="7406111" y="819000"/>
            <a:ext cx="1885646"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J. </a:t>
            </a:r>
            <a:r>
              <a:rPr lang="it-IT" sz="1200" i="1" dirty="0" err="1"/>
              <a:t>Bauche</a:t>
            </a:r>
            <a:r>
              <a:rPr lang="it-IT" sz="1200" i="1" dirty="0"/>
              <a:t>, C. Eriksson</a:t>
            </a:r>
            <a:endParaRPr lang="en-GB" sz="1200" i="1" dirty="0"/>
          </a:p>
        </p:txBody>
      </p:sp>
    </p:spTree>
    <p:extLst>
      <p:ext uri="{BB962C8B-B14F-4D97-AF65-F5344CB8AC3E}">
        <p14:creationId xmlns:p14="http://schemas.microsoft.com/office/powerpoint/2010/main" val="7322005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41</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0" name="Titel 1">
            <a:extLst>
              <a:ext uri="{FF2B5EF4-FFF2-40B4-BE49-F238E27FC236}">
                <a16:creationId xmlns:a16="http://schemas.microsoft.com/office/drawing/2014/main" id="{617E07C4-72A6-E7AA-7F1C-F0E4C983FCD0}"/>
              </a:ext>
            </a:extLst>
          </p:cNvPr>
          <p:cNvSpPr>
            <a:spLocks noGrp="1"/>
          </p:cNvSpPr>
          <p:nvPr>
            <p:ph type="title"/>
          </p:nvPr>
        </p:nvSpPr>
        <p:spPr>
          <a:xfrm>
            <a:off x="442800" y="577800"/>
            <a:ext cx="8263350" cy="409774"/>
          </a:xfrm>
        </p:spPr>
        <p:txBody>
          <a:bodyPr/>
          <a:lstStyle/>
          <a:p>
            <a:r>
              <a:rPr lang="en-US" dirty="0"/>
              <a:t>Design standards</a:t>
            </a:r>
          </a:p>
        </p:txBody>
      </p:sp>
      <p:pic>
        <p:nvPicPr>
          <p:cNvPr id="12" name="Picture 7" descr="Graphical user interface, application&#10;&#10;Description automatically generated">
            <a:extLst>
              <a:ext uri="{FF2B5EF4-FFF2-40B4-BE49-F238E27FC236}">
                <a16:creationId xmlns:a16="http://schemas.microsoft.com/office/drawing/2014/main" id="{94592DD7-2036-43CB-823B-A275F6E73BB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893754" y="378985"/>
            <a:ext cx="1771259" cy="2470440"/>
          </a:xfrm>
          <a:prstGeom prst="rect">
            <a:avLst/>
          </a:prstGeom>
        </p:spPr>
      </p:pic>
      <p:pic>
        <p:nvPicPr>
          <p:cNvPr id="14" name="Picture 8" descr="Graphical user interface&#10;&#10;Description automatically generated">
            <a:extLst>
              <a:ext uri="{FF2B5EF4-FFF2-40B4-BE49-F238E27FC236}">
                <a16:creationId xmlns:a16="http://schemas.microsoft.com/office/drawing/2014/main" id="{EA9A24DE-75FD-4C0A-835A-C1FDA0096CB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84776" y="357796"/>
            <a:ext cx="1635912" cy="2324718"/>
          </a:xfrm>
          <a:prstGeom prst="rect">
            <a:avLst/>
          </a:prstGeom>
        </p:spPr>
      </p:pic>
      <p:pic>
        <p:nvPicPr>
          <p:cNvPr id="15" name="Picture 9" descr="Graphical user interface&#10;&#10;Description automatically generated">
            <a:extLst>
              <a:ext uri="{FF2B5EF4-FFF2-40B4-BE49-F238E27FC236}">
                <a16:creationId xmlns:a16="http://schemas.microsoft.com/office/drawing/2014/main" id="{C7003FBD-26D6-43CB-9C9C-ECE656D8FDF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893754" y="1878360"/>
            <a:ext cx="1739330" cy="2471680"/>
          </a:xfrm>
          <a:prstGeom prst="rect">
            <a:avLst/>
          </a:prstGeom>
        </p:spPr>
      </p:pic>
      <p:pic>
        <p:nvPicPr>
          <p:cNvPr id="11" name="Picture 3" descr="Graphical user interface, application&#10;&#10;Description automatically generated">
            <a:extLst>
              <a:ext uri="{FF2B5EF4-FFF2-40B4-BE49-F238E27FC236}">
                <a16:creationId xmlns:a16="http://schemas.microsoft.com/office/drawing/2014/main" id="{7CE6F2B9-5FE3-46D9-BEE6-C029E3B99D7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216705" y="1904169"/>
            <a:ext cx="1667264" cy="2366440"/>
          </a:xfrm>
          <a:prstGeom prst="rect">
            <a:avLst/>
          </a:prstGeom>
        </p:spPr>
      </p:pic>
      <p:sp>
        <p:nvSpPr>
          <p:cNvPr id="16" name="Textplatzhalter 5">
            <a:extLst>
              <a:ext uri="{FF2B5EF4-FFF2-40B4-BE49-F238E27FC236}">
                <a16:creationId xmlns:a16="http://schemas.microsoft.com/office/drawing/2014/main" id="{9A5ADAD9-48FA-8B47-B897-84C7D6EB54C4}"/>
              </a:ext>
            </a:extLst>
          </p:cNvPr>
          <p:cNvSpPr txBox="1">
            <a:spLocks/>
          </p:cNvSpPr>
          <p:nvPr/>
        </p:nvSpPr>
        <p:spPr>
          <a:xfrm>
            <a:off x="323528" y="1085695"/>
            <a:ext cx="4550964" cy="232471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lnSpc>
                <a:spcPct val="110000"/>
              </a:lnSpc>
              <a:spcAft>
                <a:spcPts val="600"/>
              </a:spcAft>
              <a:buFont typeface="Wingdings" panose="05000000000000000000" pitchFamily="2" charset="2"/>
              <a:buChar char="§"/>
            </a:pPr>
            <a:r>
              <a:rPr lang="it-IT" sz="1600" b="1" dirty="0"/>
              <a:t>Quality standards </a:t>
            </a:r>
            <a:r>
              <a:rPr lang="it-IT" sz="1600" dirty="0"/>
              <a:t>for the design of </a:t>
            </a:r>
            <a:r>
              <a:rPr lang="it-IT" sz="1600" dirty="0" err="1"/>
              <a:t>components</a:t>
            </a:r>
            <a:r>
              <a:rPr lang="it-IT" sz="1600" dirty="0"/>
              <a:t> must be </a:t>
            </a:r>
            <a:r>
              <a:rPr lang="it-IT" sz="1600" dirty="0" err="1"/>
              <a:t>used</a:t>
            </a:r>
            <a:r>
              <a:rPr lang="it-IT" sz="1600" dirty="0"/>
              <a:t> </a:t>
            </a:r>
            <a:r>
              <a:rPr lang="it-IT" sz="1600" dirty="0" err="1"/>
              <a:t>at</a:t>
            </a:r>
            <a:r>
              <a:rPr lang="it-IT" sz="1600" dirty="0"/>
              <a:t> the </a:t>
            </a:r>
            <a:r>
              <a:rPr lang="it-IT" sz="1600" dirty="0" err="1"/>
              <a:t>earliest</a:t>
            </a:r>
            <a:r>
              <a:rPr lang="it-IT" sz="1600" dirty="0"/>
              <a:t> stage</a:t>
            </a:r>
          </a:p>
          <a:p>
            <a:pPr marL="171450" indent="-171450">
              <a:lnSpc>
                <a:spcPct val="110000"/>
              </a:lnSpc>
              <a:spcAft>
                <a:spcPts val="600"/>
              </a:spcAft>
              <a:buFont typeface="Wingdings" panose="05000000000000000000" pitchFamily="2" charset="2"/>
              <a:buChar char="§"/>
            </a:pPr>
            <a:r>
              <a:rPr lang="it-IT" sz="1600" i="1" dirty="0"/>
              <a:t>EN-MME </a:t>
            </a:r>
            <a:r>
              <a:rPr lang="it-IT" sz="1600" i="1" dirty="0" err="1"/>
              <a:t>quality</a:t>
            </a:r>
            <a:r>
              <a:rPr lang="it-IT" sz="1600" i="1" dirty="0"/>
              <a:t> </a:t>
            </a:r>
            <a:r>
              <a:rPr lang="it-IT" sz="1600" i="1" dirty="0" err="1"/>
              <a:t>manual</a:t>
            </a:r>
            <a:r>
              <a:rPr lang="it-IT" sz="1600" i="1" dirty="0"/>
              <a:t> </a:t>
            </a:r>
            <a:r>
              <a:rPr lang="it-IT" sz="1600" dirty="0" err="1"/>
              <a:t>available</a:t>
            </a:r>
            <a:r>
              <a:rPr lang="it-IT" sz="1600" i="1" dirty="0"/>
              <a:t> </a:t>
            </a:r>
            <a:r>
              <a:rPr lang="it-IT" sz="1600" dirty="0"/>
              <a:t>(EDMS</a:t>
            </a:r>
            <a:r>
              <a:rPr lang="it-IT" sz="1600" dirty="0">
                <a:solidFill>
                  <a:srgbClr val="FF0000"/>
                </a:solidFill>
              </a:rPr>
              <a:t> </a:t>
            </a:r>
            <a:r>
              <a:rPr lang="it-IT" sz="1600" dirty="0">
                <a:solidFill>
                  <a:srgbClr val="FF0000"/>
                </a:solidFill>
                <a:hlinkClick r:id="rId6"/>
              </a:rPr>
              <a:t>1724368</a:t>
            </a:r>
            <a:r>
              <a:rPr lang="it-IT" sz="1600" dirty="0"/>
              <a:t>)</a:t>
            </a:r>
          </a:p>
          <a:p>
            <a:pPr marL="171450" indent="-171450">
              <a:lnSpc>
                <a:spcPct val="110000"/>
              </a:lnSpc>
              <a:spcAft>
                <a:spcPts val="600"/>
              </a:spcAft>
              <a:buFont typeface="Wingdings" panose="05000000000000000000" pitchFamily="2" charset="2"/>
              <a:buChar char="§"/>
            </a:pPr>
            <a:r>
              <a:rPr lang="it-IT" sz="1600" dirty="0"/>
              <a:t>To be </a:t>
            </a:r>
            <a:r>
              <a:rPr lang="it-IT" sz="1600" dirty="0" err="1"/>
              <a:t>linked</a:t>
            </a:r>
            <a:r>
              <a:rPr lang="it-IT" sz="1600" dirty="0"/>
              <a:t>/</a:t>
            </a:r>
            <a:r>
              <a:rPr lang="it-IT" sz="1600" dirty="0" err="1"/>
              <a:t>integrated</a:t>
            </a:r>
            <a:r>
              <a:rPr lang="it-IT" sz="1600" dirty="0"/>
              <a:t> with </a:t>
            </a:r>
            <a:r>
              <a:rPr lang="it-IT" sz="1600" b="1" dirty="0"/>
              <a:t>guidelines for robot-friendly design </a:t>
            </a:r>
            <a:r>
              <a:rPr lang="it-IT" sz="1600" i="1" dirty="0"/>
              <a:t>(from Remote </a:t>
            </a:r>
            <a:r>
              <a:rPr lang="it-IT" sz="1600" i="1" dirty="0" err="1"/>
              <a:t>maintenance</a:t>
            </a:r>
            <a:r>
              <a:rPr lang="it-IT" sz="1600" i="1" dirty="0"/>
              <a:t> code of practice*)</a:t>
            </a:r>
          </a:p>
        </p:txBody>
      </p:sp>
      <p:pic>
        <p:nvPicPr>
          <p:cNvPr id="18" name="Immagine 17">
            <a:extLst>
              <a:ext uri="{FF2B5EF4-FFF2-40B4-BE49-F238E27FC236}">
                <a16:creationId xmlns:a16="http://schemas.microsoft.com/office/drawing/2014/main" id="{C1FAD66D-23D6-8A5C-5028-930E44BDE28E}"/>
              </a:ext>
            </a:extLst>
          </p:cNvPr>
          <p:cNvPicPr>
            <a:picLocks noChangeAspect="1"/>
          </p:cNvPicPr>
          <p:nvPr/>
        </p:nvPicPr>
        <p:blipFill rotWithShape="1">
          <a:blip r:embed="rId7"/>
          <a:srcRect l="1963" t="41528" r="23799" b="8001"/>
          <a:stretch/>
        </p:blipFill>
        <p:spPr>
          <a:xfrm>
            <a:off x="4355976" y="3173069"/>
            <a:ext cx="4678803" cy="1789280"/>
          </a:xfrm>
          <a:prstGeom prst="rect">
            <a:avLst/>
          </a:prstGeom>
        </p:spPr>
      </p:pic>
      <p:sp>
        <p:nvSpPr>
          <p:cNvPr id="19" name="TextBox 6">
            <a:extLst>
              <a:ext uri="{FF2B5EF4-FFF2-40B4-BE49-F238E27FC236}">
                <a16:creationId xmlns:a16="http://schemas.microsoft.com/office/drawing/2014/main" id="{F1E7C87E-9919-5054-3B4A-5908850A2D52}"/>
              </a:ext>
            </a:extLst>
          </p:cNvPr>
          <p:cNvSpPr txBox="1"/>
          <p:nvPr/>
        </p:nvSpPr>
        <p:spPr>
          <a:xfrm>
            <a:off x="4419339" y="563417"/>
            <a:ext cx="910305"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D. Perini</a:t>
            </a:r>
            <a:endParaRPr lang="en-GB" sz="1200" i="1" dirty="0"/>
          </a:p>
        </p:txBody>
      </p:sp>
      <p:sp>
        <p:nvSpPr>
          <p:cNvPr id="20" name="TextBox 6">
            <a:extLst>
              <a:ext uri="{FF2B5EF4-FFF2-40B4-BE49-F238E27FC236}">
                <a16:creationId xmlns:a16="http://schemas.microsoft.com/office/drawing/2014/main" id="{7F9C308C-3172-CD07-0602-069AE2B86EC6}"/>
              </a:ext>
            </a:extLst>
          </p:cNvPr>
          <p:cNvSpPr txBox="1"/>
          <p:nvPr/>
        </p:nvSpPr>
        <p:spPr>
          <a:xfrm>
            <a:off x="6002732" y="4896420"/>
            <a:ext cx="1175899"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M. Di Castro</a:t>
            </a:r>
            <a:endParaRPr lang="en-GB" sz="1200" i="1" dirty="0"/>
          </a:p>
        </p:txBody>
      </p:sp>
      <p:sp>
        <p:nvSpPr>
          <p:cNvPr id="21" name="CasellaDiTesto 20">
            <a:extLst>
              <a:ext uri="{FF2B5EF4-FFF2-40B4-BE49-F238E27FC236}">
                <a16:creationId xmlns:a16="http://schemas.microsoft.com/office/drawing/2014/main" id="{4B5BF1A6-5292-6470-2D55-3549523E68E4}"/>
              </a:ext>
            </a:extLst>
          </p:cNvPr>
          <p:cNvSpPr txBox="1"/>
          <p:nvPr/>
        </p:nvSpPr>
        <p:spPr>
          <a:xfrm>
            <a:off x="410100" y="4026874"/>
            <a:ext cx="3774769" cy="646331"/>
          </a:xfrm>
          <a:prstGeom prst="rect">
            <a:avLst/>
          </a:prstGeom>
          <a:noFill/>
        </p:spPr>
        <p:txBody>
          <a:bodyPr wrap="square" rtlCol="0">
            <a:spAutoFit/>
          </a:bodyPr>
          <a:lstStyle/>
          <a:p>
            <a:pPr algn="l"/>
            <a:r>
              <a:rPr lang="it-IT" sz="1200" i="1" dirty="0"/>
              <a:t>*see M. Di Castro, "</a:t>
            </a:r>
            <a:r>
              <a:rPr lang="en-US" sz="1200" i="1" dirty="0"/>
              <a:t>Code of practice for robotic-friendly design“, 2</a:t>
            </a:r>
            <a:r>
              <a:rPr lang="en-US" sz="1200" i="1" baseline="30000" dirty="0"/>
              <a:t>nd</a:t>
            </a:r>
            <a:r>
              <a:rPr lang="en-US" sz="1200" i="1" dirty="0"/>
              <a:t> Coordination of FCC Technology R&amp;D </a:t>
            </a:r>
            <a:r>
              <a:rPr lang="en-US" sz="1200" i="1" dirty="0" err="1"/>
              <a:t>programme</a:t>
            </a:r>
            <a:r>
              <a:rPr lang="en-US" sz="1200" i="1" dirty="0"/>
              <a:t> </a:t>
            </a:r>
            <a:r>
              <a:rPr lang="en-US" sz="1200" i="1" dirty="0">
                <a:hlinkClick r:id="rId8"/>
              </a:rPr>
              <a:t>meeting</a:t>
            </a:r>
            <a:r>
              <a:rPr lang="en-US" sz="1200" i="1" dirty="0"/>
              <a:t>.</a:t>
            </a:r>
            <a:endParaRPr lang="it-IT" sz="1200" dirty="0"/>
          </a:p>
        </p:txBody>
      </p:sp>
    </p:spTree>
    <p:extLst>
      <p:ext uri="{BB962C8B-B14F-4D97-AF65-F5344CB8AC3E}">
        <p14:creationId xmlns:p14="http://schemas.microsoft.com/office/powerpoint/2010/main" val="42141321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409774"/>
          </a:xfrm>
        </p:spPr>
        <p:txBody>
          <a:bodyPr/>
          <a:lstStyle/>
          <a:p>
            <a:r>
              <a:rPr lang="en-US" dirty="0"/>
              <a:t>Novel concepts: Digital Twins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42</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pic>
        <p:nvPicPr>
          <p:cNvPr id="3" name="Immagine 2">
            <a:extLst>
              <a:ext uri="{FF2B5EF4-FFF2-40B4-BE49-F238E27FC236}">
                <a16:creationId xmlns:a16="http://schemas.microsoft.com/office/drawing/2014/main" id="{8A38C97E-107E-DB7D-BE91-E574EAFAED3D}"/>
              </a:ext>
            </a:extLst>
          </p:cNvPr>
          <p:cNvPicPr>
            <a:picLocks noChangeAspect="1"/>
          </p:cNvPicPr>
          <p:nvPr/>
        </p:nvPicPr>
        <p:blipFill>
          <a:blip r:embed="rId2"/>
          <a:stretch>
            <a:fillRect/>
          </a:stretch>
        </p:blipFill>
        <p:spPr>
          <a:xfrm>
            <a:off x="1007831" y="1292146"/>
            <a:ext cx="6804248" cy="3569383"/>
          </a:xfrm>
          <a:prstGeom prst="rect">
            <a:avLst/>
          </a:prstGeom>
        </p:spPr>
      </p:pic>
      <p:sp>
        <p:nvSpPr>
          <p:cNvPr id="21" name="TextBox 6">
            <a:extLst>
              <a:ext uri="{FF2B5EF4-FFF2-40B4-BE49-F238E27FC236}">
                <a16:creationId xmlns:a16="http://schemas.microsoft.com/office/drawing/2014/main" id="{437A55BF-5DE9-68E4-D6C5-C8F6563C4E51}"/>
              </a:ext>
            </a:extLst>
          </p:cNvPr>
          <p:cNvSpPr txBox="1"/>
          <p:nvPr/>
        </p:nvSpPr>
        <p:spPr>
          <a:xfrm>
            <a:off x="4716016" y="4723029"/>
            <a:ext cx="223224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D. </a:t>
            </a:r>
            <a:r>
              <a:rPr lang="it-IT" sz="1200" i="1" dirty="0" err="1"/>
              <a:t>Smakulska</a:t>
            </a:r>
            <a:r>
              <a:rPr lang="it-IT" sz="1200" i="1" dirty="0"/>
              <a:t>, M. </a:t>
            </a:r>
            <a:r>
              <a:rPr lang="it-IT" sz="1200" i="1" dirty="0" err="1"/>
              <a:t>Garlasché</a:t>
            </a:r>
            <a:endParaRPr lang="en-GB" sz="1200" i="1" dirty="0"/>
          </a:p>
        </p:txBody>
      </p:sp>
    </p:spTree>
    <p:extLst>
      <p:ext uri="{BB962C8B-B14F-4D97-AF65-F5344CB8AC3E}">
        <p14:creationId xmlns:p14="http://schemas.microsoft.com/office/powerpoint/2010/main" val="541279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409774"/>
          </a:xfrm>
        </p:spPr>
        <p:txBody>
          <a:bodyPr/>
          <a:lstStyle/>
          <a:p>
            <a:r>
              <a:rPr lang="en-US" dirty="0"/>
              <a:t>Novel concepts: Digital Twins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43</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21" name="TextBox 6">
            <a:extLst>
              <a:ext uri="{FF2B5EF4-FFF2-40B4-BE49-F238E27FC236}">
                <a16:creationId xmlns:a16="http://schemas.microsoft.com/office/drawing/2014/main" id="{437A55BF-5DE9-68E4-D6C5-C8F6563C4E51}"/>
              </a:ext>
            </a:extLst>
          </p:cNvPr>
          <p:cNvSpPr txBox="1"/>
          <p:nvPr/>
        </p:nvSpPr>
        <p:spPr>
          <a:xfrm>
            <a:off x="219149" y="4596997"/>
            <a:ext cx="2232248"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D. </a:t>
            </a:r>
            <a:r>
              <a:rPr lang="it-IT" sz="1200" i="1" dirty="0" err="1"/>
              <a:t>Smakulska</a:t>
            </a:r>
            <a:r>
              <a:rPr lang="it-IT" sz="1200" i="1" dirty="0"/>
              <a:t>, M. </a:t>
            </a:r>
            <a:r>
              <a:rPr lang="it-IT" sz="1200" i="1" dirty="0" err="1"/>
              <a:t>Garlasché</a:t>
            </a:r>
            <a:endParaRPr lang="en-GB" sz="1200" i="1" dirty="0"/>
          </a:p>
        </p:txBody>
      </p:sp>
      <p:pic>
        <p:nvPicPr>
          <p:cNvPr id="15" name="Content Placeholder 6">
            <a:extLst>
              <a:ext uri="{FF2B5EF4-FFF2-40B4-BE49-F238E27FC236}">
                <a16:creationId xmlns:a16="http://schemas.microsoft.com/office/drawing/2014/main" id="{75AF3B66-F973-A4A6-CFEA-6C961AD56B42}"/>
              </a:ext>
            </a:extLst>
          </p:cNvPr>
          <p:cNvPicPr>
            <a:picLocks noChangeAspect="1"/>
          </p:cNvPicPr>
          <p:nvPr/>
        </p:nvPicPr>
        <p:blipFill rotWithShape="1">
          <a:blip r:embed="rId2"/>
          <a:srcRect r="53562" b="16888"/>
          <a:stretch/>
        </p:blipFill>
        <p:spPr>
          <a:xfrm>
            <a:off x="406472" y="1131590"/>
            <a:ext cx="3535658" cy="3861904"/>
          </a:xfrm>
          <a:prstGeom prst="rect">
            <a:avLst/>
          </a:prstGeom>
        </p:spPr>
      </p:pic>
      <p:sp>
        <p:nvSpPr>
          <p:cNvPr id="16" name="TextBox 8">
            <a:extLst>
              <a:ext uri="{FF2B5EF4-FFF2-40B4-BE49-F238E27FC236}">
                <a16:creationId xmlns:a16="http://schemas.microsoft.com/office/drawing/2014/main" id="{F6993D87-92F4-1BF0-3CD8-821933B99152}"/>
              </a:ext>
            </a:extLst>
          </p:cNvPr>
          <p:cNvSpPr txBox="1"/>
          <p:nvPr/>
        </p:nvSpPr>
        <p:spPr>
          <a:xfrm>
            <a:off x="4716016" y="1226680"/>
            <a:ext cx="3888432" cy="830997"/>
          </a:xfrm>
          <a:prstGeom prst="rect">
            <a:avLst/>
          </a:prstGeom>
          <a:ln w="28575">
            <a:noFill/>
          </a:ln>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p>
            <a:r>
              <a:rPr lang="en-US" dirty="0">
                <a:solidFill>
                  <a:schemeClr val="accent3"/>
                </a:solidFill>
              </a:rPr>
              <a:t>Digital Twin IS MORE than just</a:t>
            </a:r>
          </a:p>
          <a:p>
            <a:pPr marL="285750" indent="-285750">
              <a:buFont typeface="Wingdings" panose="05000000000000000000" pitchFamily="2" charset="2"/>
              <a:buChar char="§"/>
            </a:pPr>
            <a:r>
              <a:rPr lang="en-US" dirty="0">
                <a:solidFill>
                  <a:schemeClr val="accent3"/>
                </a:solidFill>
              </a:rPr>
              <a:t>data acquisition &amp; monitoring </a:t>
            </a:r>
          </a:p>
          <a:p>
            <a:pPr marL="285750" indent="-285750">
              <a:buFont typeface="Wingdings" panose="05000000000000000000" pitchFamily="2" charset="2"/>
              <a:buChar char="§"/>
            </a:pPr>
            <a:r>
              <a:rPr lang="en-US" dirty="0">
                <a:solidFill>
                  <a:schemeClr val="accent3"/>
                </a:solidFill>
              </a:rPr>
              <a:t>a set of simulations</a:t>
            </a:r>
          </a:p>
          <a:p>
            <a:pPr marL="285750" indent="-285750">
              <a:buFont typeface="Wingdings" panose="05000000000000000000" pitchFamily="2" charset="2"/>
              <a:buChar char="§"/>
            </a:pPr>
            <a:r>
              <a:rPr lang="en-US" dirty="0">
                <a:solidFill>
                  <a:schemeClr val="accent3"/>
                </a:solidFill>
              </a:rPr>
              <a:t>experience from historical</a:t>
            </a:r>
            <a:endParaRPr lang="en-GB" dirty="0">
              <a:solidFill>
                <a:schemeClr val="accent3"/>
              </a:solidFill>
            </a:endParaRPr>
          </a:p>
        </p:txBody>
      </p:sp>
      <p:sp>
        <p:nvSpPr>
          <p:cNvPr id="17" name="TextBox 9">
            <a:extLst>
              <a:ext uri="{FF2B5EF4-FFF2-40B4-BE49-F238E27FC236}">
                <a16:creationId xmlns:a16="http://schemas.microsoft.com/office/drawing/2014/main" id="{CFBC1ABD-F8D6-2BCF-E3E0-27363928EC2E}"/>
              </a:ext>
            </a:extLst>
          </p:cNvPr>
          <p:cNvSpPr txBox="1"/>
          <p:nvPr/>
        </p:nvSpPr>
        <p:spPr>
          <a:xfrm>
            <a:off x="4704907" y="2186593"/>
            <a:ext cx="4427984" cy="1454244"/>
          </a:xfrm>
          <a:prstGeom prst="rect">
            <a:avLst/>
          </a:prstGeom>
          <a:ln w="28575">
            <a:noFill/>
          </a:ln>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defPPr>
              <a:defRPr lang="en-US"/>
            </a:defPPr>
            <a:lvl1pPr algn="ctr">
              <a:defRPr>
                <a:solidFill>
                  <a:schemeClr val="accent3"/>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a:r>
              <a:rPr lang="en-US" b="1" dirty="0">
                <a:solidFill>
                  <a:schemeClr val="tx1"/>
                </a:solidFill>
              </a:rPr>
              <a:t>OUTPUT</a:t>
            </a:r>
          </a:p>
          <a:p>
            <a:pPr algn="l"/>
            <a:r>
              <a:rPr lang="en-US" u="sng" dirty="0">
                <a:solidFill>
                  <a:schemeClr val="tx1"/>
                </a:solidFill>
              </a:rPr>
              <a:t>Normal Operation</a:t>
            </a:r>
            <a:r>
              <a:rPr lang="en-US" dirty="0">
                <a:solidFill>
                  <a:schemeClr val="tx1"/>
                </a:solidFill>
              </a:rPr>
              <a:t>:</a:t>
            </a:r>
          </a:p>
          <a:p>
            <a:pPr marL="285750" indent="-285750" algn="l">
              <a:buFont typeface="Wingdings" panose="05000000000000000000" pitchFamily="2" charset="2"/>
              <a:buChar char="§"/>
            </a:pPr>
            <a:r>
              <a:rPr lang="en-US" dirty="0">
                <a:solidFill>
                  <a:schemeClr val="tx1"/>
                </a:solidFill>
              </a:rPr>
              <a:t>Determine system state through data acquisition</a:t>
            </a:r>
          </a:p>
          <a:p>
            <a:pPr marL="285750" indent="-285750" algn="l">
              <a:buFont typeface="Wingdings" panose="05000000000000000000" pitchFamily="2" charset="2"/>
              <a:buChar char="§"/>
            </a:pPr>
            <a:r>
              <a:rPr lang="en-US" dirty="0">
                <a:solidFill>
                  <a:schemeClr val="tx1"/>
                </a:solidFill>
              </a:rPr>
              <a:t>Real time, ALSO for parameters not directly acquired</a:t>
            </a:r>
          </a:p>
          <a:p>
            <a:pPr algn="l"/>
            <a:r>
              <a:rPr lang="en-US" u="sng" dirty="0">
                <a:solidFill>
                  <a:schemeClr val="tx1"/>
                </a:solidFill>
              </a:rPr>
              <a:t>Failure</a:t>
            </a:r>
            <a:r>
              <a:rPr lang="en-US" dirty="0">
                <a:solidFill>
                  <a:schemeClr val="tx1"/>
                </a:solidFill>
              </a:rPr>
              <a:t>:</a:t>
            </a:r>
          </a:p>
          <a:p>
            <a:pPr marL="285750" indent="-285750" algn="l">
              <a:buFont typeface="Wingdings" panose="05000000000000000000" pitchFamily="2" charset="2"/>
              <a:buChar char="§"/>
            </a:pPr>
            <a:r>
              <a:rPr lang="en-US" dirty="0">
                <a:solidFill>
                  <a:schemeClr val="tx1"/>
                </a:solidFill>
              </a:rPr>
              <a:t>Forecast system state, real time interpretation</a:t>
            </a:r>
          </a:p>
          <a:p>
            <a:pPr marL="285750" indent="-285750" algn="l">
              <a:buFont typeface="Wingdings" panose="05000000000000000000" pitchFamily="2" charset="2"/>
              <a:buChar char="§"/>
            </a:pPr>
            <a:r>
              <a:rPr lang="en-US" dirty="0">
                <a:solidFill>
                  <a:schemeClr val="tx1"/>
                </a:solidFill>
              </a:rPr>
              <a:t>Repair scenarios: real time analysis, system-wide </a:t>
            </a:r>
          </a:p>
        </p:txBody>
      </p:sp>
      <p:sp>
        <p:nvSpPr>
          <p:cNvPr id="18" name="TextBox 10">
            <a:extLst>
              <a:ext uri="{FF2B5EF4-FFF2-40B4-BE49-F238E27FC236}">
                <a16:creationId xmlns:a16="http://schemas.microsoft.com/office/drawing/2014/main" id="{B5DEACF4-B9ED-1D29-072E-79F361CDFF51}"/>
              </a:ext>
            </a:extLst>
          </p:cNvPr>
          <p:cNvSpPr txBox="1"/>
          <p:nvPr/>
        </p:nvSpPr>
        <p:spPr>
          <a:xfrm>
            <a:off x="4671310" y="3755739"/>
            <a:ext cx="4461581" cy="207749"/>
          </a:xfrm>
          <a:prstGeom prst="rect">
            <a:avLst/>
          </a:prstGeom>
          <a:ln w="28575">
            <a:noFill/>
          </a:ln>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p>
            <a:r>
              <a:rPr lang="en-US" dirty="0">
                <a:solidFill>
                  <a:schemeClr val="accent3"/>
                </a:solidFill>
              </a:rPr>
              <a:t>Complexity of the system is tailored to the specific needs </a:t>
            </a:r>
            <a:endParaRPr lang="en-GB" dirty="0">
              <a:solidFill>
                <a:schemeClr val="accent3"/>
              </a:solidFill>
            </a:endParaRPr>
          </a:p>
        </p:txBody>
      </p:sp>
      <p:sp>
        <p:nvSpPr>
          <p:cNvPr id="4" name="Freccia a destra 3">
            <a:extLst>
              <a:ext uri="{FF2B5EF4-FFF2-40B4-BE49-F238E27FC236}">
                <a16:creationId xmlns:a16="http://schemas.microsoft.com/office/drawing/2014/main" id="{B9B7BF04-358E-2FD3-9375-309320D7E33C}"/>
              </a:ext>
            </a:extLst>
          </p:cNvPr>
          <p:cNvSpPr/>
          <p:nvPr/>
        </p:nvSpPr>
        <p:spPr>
          <a:xfrm>
            <a:off x="3635896" y="4336195"/>
            <a:ext cx="784824" cy="4590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Textplatzhalter 5">
            <a:extLst>
              <a:ext uri="{FF2B5EF4-FFF2-40B4-BE49-F238E27FC236}">
                <a16:creationId xmlns:a16="http://schemas.microsoft.com/office/drawing/2014/main" id="{9833406E-D326-F632-90C4-8DC361C9BA9C}"/>
              </a:ext>
            </a:extLst>
          </p:cNvPr>
          <p:cNvSpPr txBox="1">
            <a:spLocks/>
          </p:cNvSpPr>
          <p:nvPr/>
        </p:nvSpPr>
        <p:spPr>
          <a:xfrm>
            <a:off x="4355976" y="4107887"/>
            <a:ext cx="4848923" cy="77372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indent="0">
              <a:lnSpc>
                <a:spcPct val="110000"/>
              </a:lnSpc>
              <a:spcAft>
                <a:spcPts val="600"/>
              </a:spcAft>
              <a:buNone/>
            </a:pPr>
            <a:r>
              <a:rPr lang="en-US" sz="1600" b="1" dirty="0"/>
              <a:t>To be considered for mock-up girder and magnets</a:t>
            </a:r>
            <a:r>
              <a:rPr lang="en-US" sz="1600" dirty="0"/>
              <a:t>: displacements, vibrations, strains, temperature, etc.</a:t>
            </a:r>
            <a:endParaRPr lang="en-US" sz="1600" i="1" dirty="0"/>
          </a:p>
          <a:p>
            <a:pPr lvl="1" indent="0">
              <a:lnSpc>
                <a:spcPct val="110000"/>
              </a:lnSpc>
              <a:spcAft>
                <a:spcPts val="600"/>
              </a:spcAft>
              <a:buFont typeface="Arial" panose="020B0604020202020204" pitchFamily="34" charset="0"/>
              <a:buNone/>
            </a:pPr>
            <a:endParaRPr lang="en-US" sz="1600" b="1" dirty="0"/>
          </a:p>
          <a:p>
            <a:pPr marL="414450" lvl="1" indent="-171450">
              <a:lnSpc>
                <a:spcPct val="110000"/>
              </a:lnSpc>
              <a:spcAft>
                <a:spcPts val="600"/>
              </a:spcAft>
              <a:buFont typeface="Wingdings" panose="05000000000000000000" pitchFamily="2" charset="2"/>
              <a:buChar char="§"/>
            </a:pPr>
            <a:endParaRPr lang="it-IT" sz="1600" b="1" dirty="0"/>
          </a:p>
        </p:txBody>
      </p:sp>
      <p:sp>
        <p:nvSpPr>
          <p:cNvPr id="20" name="TextBox 6">
            <a:extLst>
              <a:ext uri="{FF2B5EF4-FFF2-40B4-BE49-F238E27FC236}">
                <a16:creationId xmlns:a16="http://schemas.microsoft.com/office/drawing/2014/main" id="{7F62CC95-6C1F-D38A-F2C7-74301B0E4AC3}"/>
              </a:ext>
            </a:extLst>
          </p:cNvPr>
          <p:cNvSpPr txBox="1"/>
          <p:nvPr/>
        </p:nvSpPr>
        <p:spPr>
          <a:xfrm>
            <a:off x="5652120" y="362006"/>
            <a:ext cx="3491880"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t-IT" sz="1200" i="1" dirty="0"/>
              <a:t>See </a:t>
            </a:r>
            <a:r>
              <a:rPr lang="it-IT" sz="1200" i="1" dirty="0" err="1"/>
              <a:t>also</a:t>
            </a:r>
            <a:r>
              <a:rPr lang="it-IT" sz="1200" i="1" dirty="0"/>
              <a:t> the </a:t>
            </a:r>
            <a:r>
              <a:rPr lang="it-IT" sz="1200" i="1" dirty="0" err="1"/>
              <a:t>interesting</a:t>
            </a:r>
            <a:r>
              <a:rPr lang="it-IT" sz="1200" i="1" dirty="0"/>
              <a:t> </a:t>
            </a:r>
            <a:r>
              <a:rPr lang="it-IT" sz="1200" i="1" dirty="0" err="1"/>
              <a:t>presentations</a:t>
            </a:r>
            <a:r>
              <a:rPr lang="it-IT" sz="1200" i="1" dirty="0"/>
              <a:t> from </a:t>
            </a:r>
            <a:r>
              <a:rPr lang="it-IT" sz="1200" i="1" dirty="0" err="1"/>
              <a:t>yesterday</a:t>
            </a:r>
            <a:r>
              <a:rPr lang="it-IT" sz="1200" i="1" dirty="0"/>
              <a:t> </a:t>
            </a:r>
            <a:r>
              <a:rPr lang="it-IT" sz="1200" i="1" dirty="0" err="1"/>
              <a:t>afternoon</a:t>
            </a:r>
            <a:r>
              <a:rPr lang="it-IT" sz="1200" i="1" dirty="0"/>
              <a:t> on </a:t>
            </a:r>
            <a:r>
              <a:rPr lang="it-IT" sz="1200" i="1" dirty="0" err="1"/>
              <a:t>alignment</a:t>
            </a:r>
            <a:r>
              <a:rPr lang="it-IT" sz="1200" i="1" dirty="0"/>
              <a:t>, </a:t>
            </a:r>
            <a:r>
              <a:rPr lang="it-IT" sz="1200" i="1" dirty="0" err="1"/>
              <a:t>vibrations</a:t>
            </a:r>
            <a:r>
              <a:rPr lang="it-IT" sz="1200" i="1" dirty="0"/>
              <a:t> (FCC-</a:t>
            </a:r>
            <a:r>
              <a:rPr lang="it-IT" sz="1200" i="1" dirty="0" err="1"/>
              <a:t>ee</a:t>
            </a:r>
            <a:r>
              <a:rPr lang="it-IT" sz="1200" i="1" dirty="0"/>
              <a:t> </a:t>
            </a:r>
            <a:r>
              <a:rPr lang="it-IT" sz="1200" i="1" dirty="0" err="1"/>
              <a:t>afternoon</a:t>
            </a:r>
            <a:r>
              <a:rPr lang="it-IT" sz="1200" i="1" dirty="0"/>
              <a:t> session)</a:t>
            </a:r>
            <a:endParaRPr lang="en-GB" sz="1200" i="1" dirty="0"/>
          </a:p>
        </p:txBody>
      </p:sp>
    </p:spTree>
    <p:extLst>
      <p:ext uri="{BB962C8B-B14F-4D97-AF65-F5344CB8AC3E}">
        <p14:creationId xmlns:p14="http://schemas.microsoft.com/office/powerpoint/2010/main" val="20292910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409774"/>
          </a:xfrm>
        </p:spPr>
        <p:txBody>
          <a:bodyPr/>
          <a:lstStyle/>
          <a:p>
            <a:r>
              <a:rPr lang="en-US" dirty="0"/>
              <a:t>Conclusions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44</a:t>
            </a:fld>
            <a:endParaRPr lang="en-US" noProof="0" dirty="0"/>
          </a:p>
        </p:txBody>
      </p:sp>
      <p:sp>
        <p:nvSpPr>
          <p:cNvPr id="8" name="Textfeld 1">
            <a:extLst>
              <a:ext uri="{FF2B5EF4-FFF2-40B4-BE49-F238E27FC236}">
                <a16:creationId xmlns:a16="http://schemas.microsoft.com/office/drawing/2014/main" id="{CA488017-3D08-D3AE-1033-B9AF131F1937}"/>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2</a:t>
            </a:r>
            <a:r>
              <a:rPr lang="en-US" sz="900" baseline="30000" dirty="0">
                <a:solidFill>
                  <a:schemeClr val="bg1"/>
                </a:solidFill>
              </a:rPr>
              <a:t>nd</a:t>
            </a:r>
            <a:r>
              <a:rPr lang="en-US" sz="900" dirty="0">
                <a:solidFill>
                  <a:schemeClr val="bg1"/>
                </a:solidFill>
              </a:rPr>
              <a:t> June 2022 / FCC week 2022</a:t>
            </a:r>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6" name="Textplatzhalter 5">
            <a:extLst>
              <a:ext uri="{FF2B5EF4-FFF2-40B4-BE49-F238E27FC236}">
                <a16:creationId xmlns:a16="http://schemas.microsoft.com/office/drawing/2014/main" id="{1CA42733-DB32-09E2-027F-0DD5F546A607}"/>
              </a:ext>
            </a:extLst>
          </p:cNvPr>
          <p:cNvSpPr txBox="1">
            <a:spLocks/>
          </p:cNvSpPr>
          <p:nvPr/>
        </p:nvSpPr>
        <p:spPr>
          <a:xfrm>
            <a:off x="323527" y="1085694"/>
            <a:ext cx="8568953" cy="4057805"/>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lnSpc>
                <a:spcPct val="110000"/>
              </a:lnSpc>
              <a:spcAft>
                <a:spcPts val="600"/>
              </a:spcAft>
              <a:buFont typeface="Wingdings" panose="05000000000000000000" pitchFamily="2" charset="2"/>
              <a:buChar char="§"/>
            </a:pPr>
            <a:r>
              <a:rPr lang="it-IT" sz="1400" dirty="0"/>
              <a:t>The design and </a:t>
            </a:r>
            <a:r>
              <a:rPr lang="it-IT" sz="1400" dirty="0" err="1"/>
              <a:t>construction</a:t>
            </a:r>
            <a:r>
              <a:rPr lang="it-IT" sz="1400" dirty="0"/>
              <a:t> of a </a:t>
            </a:r>
            <a:r>
              <a:rPr lang="it-IT" sz="1400" b="1" dirty="0" err="1"/>
              <a:t>mock</a:t>
            </a:r>
            <a:r>
              <a:rPr lang="it-IT" sz="1400" b="1" dirty="0"/>
              <a:t>-up of an </a:t>
            </a:r>
            <a:r>
              <a:rPr lang="it-IT" sz="1400" b="1" dirty="0" err="1"/>
              <a:t>arc</a:t>
            </a:r>
            <a:r>
              <a:rPr lang="it-IT" sz="1400" b="1" dirty="0"/>
              <a:t> </a:t>
            </a:r>
            <a:r>
              <a:rPr lang="it-IT" sz="1400" b="1" dirty="0" err="1"/>
              <a:t>half-cell</a:t>
            </a:r>
            <a:r>
              <a:rPr lang="it-IT" sz="1400" b="1" dirty="0"/>
              <a:t> </a:t>
            </a:r>
            <a:r>
              <a:rPr lang="it-IT" sz="1400" dirty="0"/>
              <a:t>of the FCC-</a:t>
            </a:r>
            <a:r>
              <a:rPr lang="it-IT" sz="1400" dirty="0" err="1"/>
              <a:t>ee</a:t>
            </a:r>
            <a:r>
              <a:rPr lang="it-IT" sz="1400" dirty="0"/>
              <a:t> </a:t>
            </a:r>
            <a:r>
              <a:rPr lang="it-IT" sz="1400" dirty="0" err="1"/>
              <a:t>is</a:t>
            </a:r>
            <a:r>
              <a:rPr lang="it-IT" sz="1400" dirty="0"/>
              <a:t> </a:t>
            </a:r>
            <a:r>
              <a:rPr lang="it-IT" sz="1400" dirty="0" err="1"/>
              <a:t>proposed</a:t>
            </a:r>
            <a:r>
              <a:rPr lang="it-IT" sz="1400" dirty="0"/>
              <a:t>, in order to investigate </a:t>
            </a:r>
            <a:r>
              <a:rPr lang="it-IT" sz="1400" dirty="0" err="1"/>
              <a:t>aspects</a:t>
            </a:r>
            <a:r>
              <a:rPr lang="it-IT" sz="1400" dirty="0"/>
              <a:t> </a:t>
            </a:r>
            <a:r>
              <a:rPr lang="it-IT" sz="1400" dirty="0" err="1"/>
              <a:t>such</a:t>
            </a:r>
            <a:r>
              <a:rPr lang="it-IT" sz="1400" dirty="0"/>
              <a:t> as </a:t>
            </a:r>
            <a:r>
              <a:rPr lang="en-US" sz="1400" dirty="0"/>
              <a:t>fabrication techniques, integration, installation, assembly, transport, maintenance.</a:t>
            </a:r>
          </a:p>
          <a:p>
            <a:pPr marL="171450" indent="-171450">
              <a:lnSpc>
                <a:spcPct val="110000"/>
              </a:lnSpc>
              <a:spcAft>
                <a:spcPts val="600"/>
              </a:spcAft>
              <a:buFont typeface="Wingdings" panose="05000000000000000000" pitchFamily="2" charset="2"/>
              <a:buChar char="§"/>
            </a:pPr>
            <a:r>
              <a:rPr lang="en-US" sz="1400" dirty="0"/>
              <a:t>The project is divided into </a:t>
            </a:r>
            <a:r>
              <a:rPr lang="en-US" sz="1400" b="1" dirty="0"/>
              <a:t>three phases</a:t>
            </a:r>
            <a:r>
              <a:rPr lang="en-US" sz="1400" dirty="0"/>
              <a:t>:</a:t>
            </a:r>
          </a:p>
          <a:p>
            <a:pPr marL="414450" lvl="1" indent="-171450">
              <a:lnSpc>
                <a:spcPct val="110000"/>
              </a:lnSpc>
              <a:spcAft>
                <a:spcPts val="600"/>
              </a:spcAft>
              <a:buFont typeface="Wingdings" panose="05000000000000000000" pitchFamily="2" charset="2"/>
              <a:buChar char="§"/>
            </a:pPr>
            <a:r>
              <a:rPr lang="en-US" sz="1400" b="1" dirty="0"/>
              <a:t>Phase I </a:t>
            </a:r>
            <a:r>
              <a:rPr lang="en-US" sz="1400" dirty="0"/>
              <a:t>(end of 2022) focuses on the integration studies of the arc configuration and the interfaces between its systems</a:t>
            </a:r>
          </a:p>
          <a:p>
            <a:pPr marL="414450" lvl="1" indent="-171450">
              <a:lnSpc>
                <a:spcPct val="110000"/>
              </a:lnSpc>
              <a:spcAft>
                <a:spcPts val="600"/>
              </a:spcAft>
              <a:buFont typeface="Wingdings" panose="05000000000000000000" pitchFamily="2" charset="2"/>
              <a:buChar char="§"/>
            </a:pPr>
            <a:r>
              <a:rPr lang="en-US" sz="1400" b="1" dirty="0"/>
              <a:t>Phase II </a:t>
            </a:r>
            <a:r>
              <a:rPr lang="en-US" sz="1400" dirty="0"/>
              <a:t>(2023-2024) will tackle the engineering design of each element</a:t>
            </a:r>
          </a:p>
          <a:p>
            <a:pPr marL="414450" lvl="1" indent="-171450">
              <a:lnSpc>
                <a:spcPct val="110000"/>
              </a:lnSpc>
              <a:spcAft>
                <a:spcPts val="600"/>
              </a:spcAft>
              <a:buFont typeface="Wingdings" panose="05000000000000000000" pitchFamily="2" charset="2"/>
              <a:buChar char="§"/>
            </a:pPr>
            <a:r>
              <a:rPr lang="en-US" sz="1400" b="1" dirty="0"/>
              <a:t>Phase III </a:t>
            </a:r>
            <a:r>
              <a:rPr lang="en-US" sz="1400" dirty="0"/>
              <a:t>(2024-2025) will involve fabrication and assembling steps</a:t>
            </a:r>
          </a:p>
          <a:p>
            <a:pPr marL="171450" indent="-171450">
              <a:lnSpc>
                <a:spcPct val="110000"/>
              </a:lnSpc>
              <a:spcAft>
                <a:spcPts val="600"/>
              </a:spcAft>
              <a:buFont typeface="Wingdings" panose="05000000000000000000" pitchFamily="2" charset="2"/>
              <a:buChar char="§"/>
            </a:pPr>
            <a:r>
              <a:rPr lang="en-US" sz="1400" dirty="0"/>
              <a:t>Concepts such as </a:t>
            </a:r>
            <a:r>
              <a:rPr lang="en-US" sz="1400" b="1" dirty="0"/>
              <a:t>robot-friendly systems</a:t>
            </a:r>
            <a:r>
              <a:rPr lang="en-US" sz="1400" dirty="0"/>
              <a:t> and </a:t>
            </a:r>
            <a:r>
              <a:rPr lang="en-US" sz="1400" b="1" dirty="0"/>
              <a:t>digital twins</a:t>
            </a:r>
            <a:r>
              <a:rPr lang="en-US" sz="1400" dirty="0"/>
              <a:t> must be taken into consideration already during the early stage of the design.</a:t>
            </a:r>
          </a:p>
          <a:p>
            <a:pPr marL="171450" indent="-171450">
              <a:lnSpc>
                <a:spcPct val="110000"/>
              </a:lnSpc>
              <a:spcAft>
                <a:spcPts val="600"/>
              </a:spcAft>
              <a:buFont typeface="Wingdings" panose="05000000000000000000" pitchFamily="2" charset="2"/>
              <a:buChar char="§"/>
            </a:pPr>
            <a:r>
              <a:rPr lang="en-US" sz="1400" b="1" dirty="0"/>
              <a:t>Strong interaction and feedback </a:t>
            </a:r>
            <a:r>
              <a:rPr lang="en-US" sz="1400" dirty="0"/>
              <a:t>from Accelerator and Infrastructure Pillars, and in particular with Integration, Technology R&amp;D, Collider Ring Optics, Booster Ring, Geodesy and Survey, will be key</a:t>
            </a:r>
          </a:p>
          <a:p>
            <a:pPr marL="171450" indent="-171450">
              <a:lnSpc>
                <a:spcPct val="110000"/>
              </a:lnSpc>
              <a:spcAft>
                <a:spcPts val="600"/>
              </a:spcAft>
              <a:buFont typeface="Wingdings" panose="05000000000000000000" pitchFamily="2" charset="2"/>
              <a:buChar char="§"/>
            </a:pPr>
            <a:r>
              <a:rPr lang="en-US" sz="1400" dirty="0"/>
              <a:t>Phase I has started, and a platform for discussion has been set (</a:t>
            </a:r>
            <a:r>
              <a:rPr lang="en-US" sz="1400" dirty="0">
                <a:hlinkClick r:id="rId2"/>
              </a:rPr>
              <a:t>https://indico.cern.ch/category/15513/</a:t>
            </a:r>
            <a:r>
              <a:rPr lang="en-US" sz="1400" dirty="0"/>
              <a:t>) </a:t>
            </a:r>
            <a:r>
              <a:rPr lang="fr-CH" sz="1400" dirty="0">
                <a:sym typeface="Wingdings" panose="05000000000000000000" pitchFamily="2" charset="2"/>
              </a:rPr>
              <a:t></a:t>
            </a:r>
            <a:r>
              <a:rPr lang="en-US" sz="1400" dirty="0"/>
              <a:t> </a:t>
            </a:r>
            <a:r>
              <a:rPr lang="en-US" sz="1400" b="1" dirty="0"/>
              <a:t>contact us to discuss inputs and ideas!</a:t>
            </a:r>
          </a:p>
          <a:p>
            <a:pPr marL="171450" indent="-171450">
              <a:lnSpc>
                <a:spcPct val="110000"/>
              </a:lnSpc>
              <a:spcAft>
                <a:spcPts val="600"/>
              </a:spcAft>
              <a:buFont typeface="Wingdings" panose="05000000000000000000" pitchFamily="2" charset="2"/>
              <a:buChar char="§"/>
            </a:pPr>
            <a:endParaRPr lang="it-IT" sz="1400" dirty="0"/>
          </a:p>
          <a:p>
            <a:pPr marL="171450" indent="-171450">
              <a:lnSpc>
                <a:spcPct val="110000"/>
              </a:lnSpc>
              <a:spcAft>
                <a:spcPts val="600"/>
              </a:spcAft>
              <a:buFont typeface="Wingdings" panose="05000000000000000000" pitchFamily="2" charset="2"/>
              <a:buChar char="§"/>
            </a:pPr>
            <a:endParaRPr lang="it-IT" sz="1400" dirty="0"/>
          </a:p>
        </p:txBody>
      </p:sp>
    </p:spTree>
    <p:extLst>
      <p:ext uri="{BB962C8B-B14F-4D97-AF65-F5344CB8AC3E}">
        <p14:creationId xmlns:p14="http://schemas.microsoft.com/office/powerpoint/2010/main" val="2503064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Timeline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27" name="Content Placeholder 5">
            <a:extLst>
              <a:ext uri="{FF2B5EF4-FFF2-40B4-BE49-F238E27FC236}">
                <a16:creationId xmlns:a16="http://schemas.microsoft.com/office/drawing/2014/main" id="{18732317-B34C-B24F-957D-015EF2D33B3F}"/>
              </a:ext>
            </a:extLst>
          </p:cNvPr>
          <p:cNvSpPr txBox="1">
            <a:spLocks/>
          </p:cNvSpPr>
          <p:nvPr/>
        </p:nvSpPr>
        <p:spPr>
          <a:xfrm>
            <a:off x="265480" y="2568755"/>
            <a:ext cx="8769300" cy="2091227"/>
          </a:xfrm>
          <a:prstGeom prst="rect">
            <a:avLst/>
          </a:prstGeom>
        </p:spPr>
        <p:txBody>
          <a:bodyPr vert="horz" lIns="91440" tIns="45720" rIns="91440" bIns="45720" rtlCol="0">
            <a:noAutofit/>
          </a:bodyPr>
          <a:lstStyle>
            <a:lvl1pPr marL="171450" indent="-171450" defTabSz="685800">
              <a:lnSpc>
                <a:spcPct val="114000"/>
              </a:lnSpc>
              <a:spcBef>
                <a:spcPts val="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spcBef>
                <a:spcPts val="600"/>
              </a:spcBef>
            </a:pPr>
            <a:r>
              <a:rPr lang="en-US" dirty="0"/>
              <a:t>Phase 1: Concept development </a:t>
            </a:r>
            <a:r>
              <a:rPr lang="en-US" b="0" dirty="0">
                <a:sym typeface="Wingdings" panose="05000000000000000000" pitchFamily="2" charset="2"/>
              </a:rPr>
              <a:t> functional spec + integration studies. Develop 3D model for ‘representative’ arc half-cell.</a:t>
            </a:r>
            <a:endParaRPr lang="en-US" b="0" dirty="0"/>
          </a:p>
          <a:p>
            <a:pPr>
              <a:lnSpc>
                <a:spcPct val="110000"/>
              </a:lnSpc>
              <a:spcBef>
                <a:spcPts val="600"/>
              </a:spcBef>
            </a:pPr>
            <a:r>
              <a:rPr lang="en-US" dirty="0"/>
              <a:t>Phase 2: Engineering design </a:t>
            </a:r>
            <a:r>
              <a:rPr lang="en-US" b="0" dirty="0">
                <a:sym typeface="Wingdings" panose="05000000000000000000" pitchFamily="2" charset="2"/>
              </a:rPr>
              <a:t>of half-cell mock-up systems and delivery of 2D functional and fabrication drawings.</a:t>
            </a:r>
            <a:endParaRPr lang="en-US" b="0" dirty="0"/>
          </a:p>
          <a:p>
            <a:pPr>
              <a:lnSpc>
                <a:spcPct val="110000"/>
              </a:lnSpc>
              <a:spcBef>
                <a:spcPts val="600"/>
              </a:spcBef>
            </a:pPr>
            <a:r>
              <a:rPr lang="en-US" dirty="0"/>
              <a:t>Phase 3</a:t>
            </a:r>
            <a:r>
              <a:rPr lang="en-US" b="0" dirty="0"/>
              <a:t>: </a:t>
            </a:r>
            <a:r>
              <a:rPr lang="en-US" dirty="0"/>
              <a:t>Fabrication</a:t>
            </a:r>
            <a:r>
              <a:rPr lang="en-US" b="0" dirty="0"/>
              <a:t> of half-cell mock-up with tunnel boundary with representative components and systems (non-operational).</a:t>
            </a:r>
            <a:br>
              <a:rPr lang="en-US" b="0" dirty="0"/>
            </a:br>
            <a:endParaRPr lang="en-US" b="0" dirty="0"/>
          </a:p>
        </p:txBody>
      </p:sp>
      <p:pic>
        <p:nvPicPr>
          <p:cNvPr id="28" name="Picture 8">
            <a:extLst>
              <a:ext uri="{FF2B5EF4-FFF2-40B4-BE49-F238E27FC236}">
                <a16:creationId xmlns:a16="http://schemas.microsoft.com/office/drawing/2014/main" id="{690F4EFB-6401-E4B3-5290-958329FAE2AB}"/>
              </a:ext>
            </a:extLst>
          </p:cNvPr>
          <p:cNvPicPr>
            <a:picLocks noChangeAspect="1"/>
          </p:cNvPicPr>
          <p:nvPr/>
        </p:nvPicPr>
        <p:blipFill>
          <a:blip r:embed="rId2"/>
          <a:stretch>
            <a:fillRect/>
          </a:stretch>
        </p:blipFill>
        <p:spPr>
          <a:xfrm>
            <a:off x="486854" y="1275606"/>
            <a:ext cx="8403185" cy="973087"/>
          </a:xfrm>
          <a:prstGeom prst="rect">
            <a:avLst/>
          </a:prstGeom>
        </p:spPr>
      </p:pic>
      <p:sp>
        <p:nvSpPr>
          <p:cNvPr id="32" name="Arrow: Right 10">
            <a:extLst>
              <a:ext uri="{FF2B5EF4-FFF2-40B4-BE49-F238E27FC236}">
                <a16:creationId xmlns:a16="http://schemas.microsoft.com/office/drawing/2014/main" id="{B694CE6F-8C4C-728C-9CCE-041F83BA9872}"/>
              </a:ext>
            </a:extLst>
          </p:cNvPr>
          <p:cNvSpPr/>
          <p:nvPr/>
        </p:nvSpPr>
        <p:spPr>
          <a:xfrm>
            <a:off x="2634711" y="1831823"/>
            <a:ext cx="4169539" cy="241980"/>
          </a:xfrm>
          <a:prstGeom prst="rightArrow">
            <a:avLst/>
          </a:prstGeom>
          <a:solidFill>
            <a:srgbClr val="69BE28"/>
          </a:solidFill>
          <a:ln w="25400" cap="flat" cmpd="sng" algn="ctr">
            <a:solidFill>
              <a:srgbClr val="00B05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a:ea typeface="+mn-ea"/>
              <a:cs typeface="+mn-cs"/>
            </a:endParaRPr>
          </a:p>
        </p:txBody>
      </p:sp>
      <p:sp>
        <p:nvSpPr>
          <p:cNvPr id="34" name="Arrow: Right 16">
            <a:extLst>
              <a:ext uri="{FF2B5EF4-FFF2-40B4-BE49-F238E27FC236}">
                <a16:creationId xmlns:a16="http://schemas.microsoft.com/office/drawing/2014/main" id="{04665101-D30E-F815-A93D-8774DB5FF18E}"/>
              </a:ext>
            </a:extLst>
          </p:cNvPr>
          <p:cNvSpPr/>
          <p:nvPr/>
        </p:nvSpPr>
        <p:spPr>
          <a:xfrm>
            <a:off x="1475656" y="1694730"/>
            <a:ext cx="1080120" cy="217206"/>
          </a:xfrm>
          <a:prstGeom prst="rightArrow">
            <a:avLst/>
          </a:prstGeom>
          <a:solidFill>
            <a:srgbClr val="A4001D"/>
          </a:solidFill>
          <a:ln w="25400" cap="flat" cmpd="sng" algn="ctr">
            <a:solidFill>
              <a:srgbClr val="A4001D">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a:ea typeface="+mn-ea"/>
              <a:cs typeface="+mn-cs"/>
            </a:endParaRPr>
          </a:p>
        </p:txBody>
      </p:sp>
      <p:sp>
        <p:nvSpPr>
          <p:cNvPr id="35" name="TextBox 17">
            <a:extLst>
              <a:ext uri="{FF2B5EF4-FFF2-40B4-BE49-F238E27FC236}">
                <a16:creationId xmlns:a16="http://schemas.microsoft.com/office/drawing/2014/main" id="{A617CC66-DDA7-2829-B2AA-F84B271A75B7}"/>
              </a:ext>
            </a:extLst>
          </p:cNvPr>
          <p:cNvSpPr txBox="1"/>
          <p:nvPr/>
        </p:nvSpPr>
        <p:spPr>
          <a:xfrm>
            <a:off x="1691680" y="1689392"/>
            <a:ext cx="648072" cy="241980"/>
          </a:xfrm>
          <a:prstGeom prst="rect">
            <a:avLst/>
          </a:prstGeom>
          <a:solidFill>
            <a:schemeClr val="bg1"/>
          </a:solidFill>
        </p:spPr>
        <p:txBody>
          <a:bodyPr wrap="square" lIns="36000" tIns="36000" rIns="36000" bIns="36000" rtlCol="0">
            <a:spAutoFit/>
          </a:bodyPr>
          <a:lstStyle/>
          <a:p>
            <a:pPr algn="ctr"/>
            <a:r>
              <a:rPr lang="en-US" sz="1100" b="1" dirty="0">
                <a:solidFill>
                  <a:srgbClr val="FF0000"/>
                </a:solidFill>
              </a:rPr>
              <a:t>Phase 1</a:t>
            </a:r>
          </a:p>
        </p:txBody>
      </p:sp>
      <p:sp>
        <p:nvSpPr>
          <p:cNvPr id="37" name="TextBox 17">
            <a:extLst>
              <a:ext uri="{FF2B5EF4-FFF2-40B4-BE49-F238E27FC236}">
                <a16:creationId xmlns:a16="http://schemas.microsoft.com/office/drawing/2014/main" id="{A41BE67D-C86C-722A-C2FD-8B302F3EDD9D}"/>
              </a:ext>
            </a:extLst>
          </p:cNvPr>
          <p:cNvSpPr txBox="1"/>
          <p:nvPr/>
        </p:nvSpPr>
        <p:spPr>
          <a:xfrm>
            <a:off x="4487609" y="1806700"/>
            <a:ext cx="648072" cy="241980"/>
          </a:xfrm>
          <a:prstGeom prst="rect">
            <a:avLst/>
          </a:prstGeom>
          <a:solidFill>
            <a:schemeClr val="bg1"/>
          </a:solidFill>
        </p:spPr>
        <p:txBody>
          <a:bodyPr wrap="square" lIns="36000" tIns="36000" rIns="36000" bIns="36000" rtlCol="0">
            <a:spAutoFit/>
          </a:bodyPr>
          <a:lstStyle/>
          <a:p>
            <a:pPr algn="ctr"/>
            <a:r>
              <a:rPr lang="en-US" sz="1100" b="1" dirty="0">
                <a:solidFill>
                  <a:srgbClr val="FF0000"/>
                </a:solidFill>
              </a:rPr>
              <a:t>Phase 2</a:t>
            </a:r>
          </a:p>
        </p:txBody>
      </p:sp>
      <p:sp>
        <p:nvSpPr>
          <p:cNvPr id="39" name="TextBox 6">
            <a:extLst>
              <a:ext uri="{FF2B5EF4-FFF2-40B4-BE49-F238E27FC236}">
                <a16:creationId xmlns:a16="http://schemas.microsoft.com/office/drawing/2014/main" id="{067AAB5C-F43F-CBCE-E71C-C24154900906}"/>
              </a:ext>
            </a:extLst>
          </p:cNvPr>
          <p:cNvSpPr txBox="1"/>
          <p:nvPr/>
        </p:nvSpPr>
        <p:spPr>
          <a:xfrm>
            <a:off x="7668801" y="971737"/>
            <a:ext cx="1475199"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200" i="1" dirty="0"/>
              <a:t>T. </a:t>
            </a:r>
            <a:r>
              <a:rPr lang="it-IT" sz="1200" i="1" dirty="0" err="1"/>
              <a:t>Raubenheimer</a:t>
            </a:r>
            <a:endParaRPr lang="en-GB" sz="1200" i="1" dirty="0"/>
          </a:p>
        </p:txBody>
      </p:sp>
      <p:sp>
        <p:nvSpPr>
          <p:cNvPr id="3" name="CasellaDiTesto 2">
            <a:extLst>
              <a:ext uri="{FF2B5EF4-FFF2-40B4-BE49-F238E27FC236}">
                <a16:creationId xmlns:a16="http://schemas.microsoft.com/office/drawing/2014/main" id="{B0D56895-6318-54A6-7D98-A0E4D920BCD2}"/>
              </a:ext>
            </a:extLst>
          </p:cNvPr>
          <p:cNvSpPr txBox="1"/>
          <p:nvPr/>
        </p:nvSpPr>
        <p:spPr>
          <a:xfrm>
            <a:off x="4644008" y="2048680"/>
            <a:ext cx="1152128" cy="520075"/>
          </a:xfrm>
          <a:prstGeom prst="rect">
            <a:avLst/>
          </a:prstGeom>
          <a:solidFill>
            <a:schemeClr val="bg1"/>
          </a:solidFill>
        </p:spPr>
        <p:txBody>
          <a:bodyPr wrap="square" rtlCol="0">
            <a:spAutoFit/>
          </a:bodyPr>
          <a:lstStyle/>
          <a:p>
            <a:pPr algn="l">
              <a:lnSpc>
                <a:spcPts val="3700"/>
              </a:lnSpc>
            </a:pPr>
            <a:endParaRPr lang="it-IT" sz="3000" dirty="0"/>
          </a:p>
        </p:txBody>
      </p:sp>
      <p:sp>
        <p:nvSpPr>
          <p:cNvPr id="33" name="Arrow: Right 14">
            <a:extLst>
              <a:ext uri="{FF2B5EF4-FFF2-40B4-BE49-F238E27FC236}">
                <a16:creationId xmlns:a16="http://schemas.microsoft.com/office/drawing/2014/main" id="{661272AB-B6A5-FA7B-D16D-B26E4927F297}"/>
              </a:ext>
            </a:extLst>
          </p:cNvPr>
          <p:cNvSpPr/>
          <p:nvPr/>
        </p:nvSpPr>
        <p:spPr>
          <a:xfrm>
            <a:off x="6732240" y="1995686"/>
            <a:ext cx="2376264" cy="242330"/>
          </a:xfrm>
          <a:prstGeom prst="rightArrow">
            <a:avLst/>
          </a:prstGeom>
          <a:solidFill>
            <a:srgbClr val="0033CC"/>
          </a:solidFill>
          <a:ln w="25400" cap="flat" cmpd="sng" algn="ctr">
            <a:solidFill>
              <a:schemeClr val="accent1">
                <a:lumMod val="50000"/>
              </a:scheme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Arial"/>
              <a:ea typeface="+mn-ea"/>
              <a:cs typeface="+mn-cs"/>
            </a:endParaRPr>
          </a:p>
        </p:txBody>
      </p:sp>
      <p:sp>
        <p:nvSpPr>
          <p:cNvPr id="38" name="TextBox 17">
            <a:extLst>
              <a:ext uri="{FF2B5EF4-FFF2-40B4-BE49-F238E27FC236}">
                <a16:creationId xmlns:a16="http://schemas.microsoft.com/office/drawing/2014/main" id="{E3D5B130-B339-9236-13C5-751D8772984F}"/>
              </a:ext>
            </a:extLst>
          </p:cNvPr>
          <p:cNvSpPr txBox="1"/>
          <p:nvPr/>
        </p:nvSpPr>
        <p:spPr>
          <a:xfrm>
            <a:off x="7236296" y="1990702"/>
            <a:ext cx="648072" cy="241980"/>
          </a:xfrm>
          <a:prstGeom prst="rect">
            <a:avLst/>
          </a:prstGeom>
          <a:solidFill>
            <a:schemeClr val="bg1"/>
          </a:solidFill>
        </p:spPr>
        <p:txBody>
          <a:bodyPr wrap="square" lIns="36000" tIns="36000" rIns="36000" bIns="36000" rtlCol="0">
            <a:spAutoFit/>
          </a:bodyPr>
          <a:lstStyle/>
          <a:p>
            <a:pPr algn="ctr"/>
            <a:r>
              <a:rPr lang="en-US" sz="1100" b="1" dirty="0">
                <a:solidFill>
                  <a:srgbClr val="FF0000"/>
                </a:solidFill>
              </a:rPr>
              <a:t>Phase 3</a:t>
            </a:r>
          </a:p>
        </p:txBody>
      </p:sp>
      <p:sp>
        <p:nvSpPr>
          <p:cNvPr id="4" name="Textfeld 1">
            <a:extLst>
              <a:ext uri="{FF2B5EF4-FFF2-40B4-BE49-F238E27FC236}">
                <a16:creationId xmlns:a16="http://schemas.microsoft.com/office/drawing/2014/main" id="{4359934A-020F-0DBC-F677-F06D84B333E3}"/>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2933000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5E203B36-C70A-4E24-91E8-52A9540DDB1E}"/>
              </a:ext>
            </a:extLst>
          </p:cNvPr>
          <p:cNvSpPr>
            <a:spLocks noGrp="1"/>
          </p:cNvSpPr>
          <p:nvPr>
            <p:ph type="body" sz="quarter" idx="12"/>
          </p:nvPr>
        </p:nvSpPr>
        <p:spPr>
          <a:xfrm>
            <a:off x="437850" y="1198124"/>
            <a:ext cx="8382622" cy="3605874"/>
          </a:xfrm>
        </p:spPr>
        <p:txBody>
          <a:bodyPr/>
          <a:lstStyle/>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Arc half-cell mock-up project</a:t>
            </a:r>
          </a:p>
          <a:p>
            <a:pPr marL="171450" indent="-171450">
              <a:lnSpc>
                <a:spcPct val="100000"/>
              </a:lnSpc>
              <a:spcBef>
                <a:spcPts val="600"/>
              </a:spcBef>
              <a:spcAft>
                <a:spcPts val="1200"/>
              </a:spcAft>
              <a:buFont typeface="Wingdings" panose="05000000000000000000" pitchFamily="2" charset="2"/>
              <a:buChar char="§"/>
            </a:pPr>
            <a:r>
              <a:rPr lang="en-US" sz="1800" dirty="0"/>
              <a:t>Phase I main results</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Update on stability studies</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Proposed experimental campaign</a:t>
            </a:r>
          </a:p>
          <a:p>
            <a:pPr marL="171450" indent="-171450">
              <a:lnSpc>
                <a:spcPct val="100000"/>
              </a:lnSpc>
              <a:spcBef>
                <a:spcPts val="600"/>
              </a:spcBef>
              <a:spcAft>
                <a:spcPts val="1200"/>
              </a:spcAft>
              <a:buFont typeface="Wingdings" panose="05000000000000000000" pitchFamily="2" charset="2"/>
              <a:buChar char="§"/>
            </a:pPr>
            <a:r>
              <a:rPr lang="en-US" sz="1800" dirty="0">
                <a:solidFill>
                  <a:schemeClr val="accent6">
                    <a:lumMod val="10000"/>
                    <a:lumOff val="90000"/>
                  </a:schemeClr>
                </a:solidFill>
              </a:rPr>
              <a:t>Conclusions</a:t>
            </a:r>
          </a:p>
          <a:p>
            <a:pPr>
              <a:lnSpc>
                <a:spcPct val="100000"/>
              </a:lnSpc>
              <a:spcBef>
                <a:spcPts val="600"/>
              </a:spcBef>
              <a:spcAft>
                <a:spcPts val="1200"/>
              </a:spcAft>
            </a:pPr>
            <a:endParaRPr lang="en-US" sz="1400" dirty="0"/>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Outline</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3F3F7194-484D-82D3-F3DB-8932D6CD92A1}"/>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Tree>
    <p:extLst>
      <p:ext uri="{BB962C8B-B14F-4D97-AF65-F5344CB8AC3E}">
        <p14:creationId xmlns:p14="http://schemas.microsoft.com/office/powerpoint/2010/main" val="1679278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553790"/>
          </a:xfrm>
        </p:spPr>
        <p:txBody>
          <a:bodyPr/>
          <a:lstStyle/>
          <a:p>
            <a:r>
              <a:rPr lang="en-US" dirty="0"/>
              <a:t>Phase I main results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7" name="CasellaDiTesto 16">
            <a:extLst>
              <a:ext uri="{FF2B5EF4-FFF2-40B4-BE49-F238E27FC236}">
                <a16:creationId xmlns:a16="http://schemas.microsoft.com/office/drawing/2014/main" id="{D1ADD9DF-D08F-87EB-2841-719876E54C68}"/>
              </a:ext>
            </a:extLst>
          </p:cNvPr>
          <p:cNvSpPr txBox="1"/>
          <p:nvPr/>
        </p:nvSpPr>
        <p:spPr>
          <a:xfrm>
            <a:off x="251520" y="1131590"/>
            <a:ext cx="3672408" cy="2231411"/>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b="0" dirty="0"/>
              <a:t>Booster/collider placement</a:t>
            </a:r>
          </a:p>
          <a:p>
            <a:pPr>
              <a:lnSpc>
                <a:spcPct val="110000"/>
              </a:lnSpc>
            </a:pPr>
            <a:r>
              <a:rPr lang="it-IT" b="0" dirty="0" err="1"/>
              <a:t>Configuration</a:t>
            </a:r>
            <a:r>
              <a:rPr lang="it-IT" b="0" dirty="0"/>
              <a:t> of Short </a:t>
            </a:r>
            <a:r>
              <a:rPr lang="it-IT" b="0" dirty="0" err="1"/>
              <a:t>Straight</a:t>
            </a:r>
            <a:r>
              <a:rPr lang="it-IT" b="0" dirty="0"/>
              <a:t> </a:t>
            </a:r>
            <a:r>
              <a:rPr lang="it-IT" b="0" dirty="0" err="1"/>
              <a:t>Sections</a:t>
            </a:r>
            <a:endParaRPr lang="it-IT" b="0" dirty="0"/>
          </a:p>
          <a:p>
            <a:pPr>
              <a:lnSpc>
                <a:spcPct val="110000"/>
              </a:lnSpc>
            </a:pPr>
            <a:r>
              <a:rPr lang="it-IT" b="0" dirty="0" err="1"/>
              <a:t>Stability</a:t>
            </a:r>
            <a:r>
              <a:rPr lang="it-IT" b="0" dirty="0"/>
              <a:t> studies</a:t>
            </a:r>
          </a:p>
          <a:p>
            <a:pPr>
              <a:lnSpc>
                <a:spcPct val="110000"/>
              </a:lnSpc>
            </a:pPr>
            <a:r>
              <a:rPr lang="it-IT" b="0" dirty="0" err="1"/>
              <a:t>Mock</a:t>
            </a:r>
            <a:r>
              <a:rPr lang="it-IT" b="0" dirty="0"/>
              <a:t>-up </a:t>
            </a:r>
            <a:r>
              <a:rPr lang="it-IT" b="0" dirty="0" err="1"/>
              <a:t>proposal</a:t>
            </a:r>
            <a:endParaRPr lang="it-IT" b="0" dirty="0"/>
          </a:p>
        </p:txBody>
      </p:sp>
      <p:sp>
        <p:nvSpPr>
          <p:cNvPr id="20" name="CasellaDiTesto 19">
            <a:extLst>
              <a:ext uri="{FF2B5EF4-FFF2-40B4-BE49-F238E27FC236}">
                <a16:creationId xmlns:a16="http://schemas.microsoft.com/office/drawing/2014/main" id="{CB30875E-859A-7E26-F3A4-B108E53C3BE9}"/>
              </a:ext>
            </a:extLst>
          </p:cNvPr>
          <p:cNvSpPr txBox="1"/>
          <p:nvPr/>
        </p:nvSpPr>
        <p:spPr>
          <a:xfrm>
            <a:off x="4244278" y="499519"/>
            <a:ext cx="4790501" cy="2504279"/>
          </a:xfrm>
          <a:prstGeom prst="rect">
            <a:avLst/>
          </a:prstGeom>
        </p:spPr>
        <p:txBody>
          <a:bodyPr vert="horz" lIns="91440" tIns="45720" rIns="91440" bIns="45720" rtlCol="0">
            <a:noAutofit/>
          </a:bodyPr>
          <a:lstStyle>
            <a:defPPr>
              <a:defRPr lang="de-DE"/>
            </a:defPPr>
            <a:lvl1pPr marL="171450" indent="-171450" defTabSz="685800">
              <a:lnSpc>
                <a:spcPct val="110000"/>
              </a:lnSpc>
              <a:spcBef>
                <a:spcPts val="600"/>
              </a:spcBef>
              <a:spcAft>
                <a:spcPts val="600"/>
              </a:spcAft>
              <a:buFont typeface="Wingdings" panose="05000000000000000000" pitchFamily="2" charset="2"/>
              <a:buChar char="§"/>
              <a:defRPr sz="1600" b="0"/>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r>
              <a:rPr lang="en-US" sz="1200" b="1" i="1" dirty="0"/>
              <a:t>“FCC-</a:t>
            </a:r>
            <a:r>
              <a:rPr lang="en-US" sz="1200" b="1" i="1" dirty="0" err="1"/>
              <a:t>ee</a:t>
            </a:r>
            <a:r>
              <a:rPr lang="en-US" sz="1200" b="1" i="1" dirty="0"/>
              <a:t> Arc Half-Cell Mock-up Project – Phase 1 Summary Report”</a:t>
            </a:r>
            <a:r>
              <a:rPr lang="en-US" sz="1200" i="1" dirty="0"/>
              <a:t>,</a:t>
            </a:r>
            <a:r>
              <a:rPr lang="en-US" sz="1200" b="1" i="1" dirty="0"/>
              <a:t> </a:t>
            </a:r>
            <a:r>
              <a:rPr lang="en-US" sz="1200" i="1" dirty="0"/>
              <a:t>CERN EDMS document n. </a:t>
            </a:r>
            <a:r>
              <a:rPr lang="en-US" sz="1200" i="1" dirty="0">
                <a:hlinkClick r:id="rId2"/>
              </a:rPr>
              <a:t>2817139</a:t>
            </a:r>
            <a:endParaRPr lang="en-US" sz="1200" i="1" dirty="0"/>
          </a:p>
          <a:p>
            <a:r>
              <a:rPr lang="en-US" sz="1200" b="1" i="1" dirty="0"/>
              <a:t>“FCC-</a:t>
            </a:r>
            <a:r>
              <a:rPr lang="en-US" sz="1200" b="1" i="1" dirty="0" err="1"/>
              <a:t>ee</a:t>
            </a:r>
            <a:r>
              <a:rPr lang="en-US" sz="1200" b="1" i="1" dirty="0"/>
              <a:t> Arc Half-Cell: Preliminary Design and Integration Studies, with Ideas for a Mock-up”</a:t>
            </a:r>
            <a:r>
              <a:rPr lang="en-US" sz="1200" i="1" dirty="0"/>
              <a:t>,</a:t>
            </a:r>
            <a:r>
              <a:rPr lang="en-US" sz="1200" b="1" i="1" dirty="0"/>
              <a:t> </a:t>
            </a:r>
            <a:r>
              <a:rPr lang="en-US" sz="1200" i="1" dirty="0">
                <a:hlinkClick r:id="rId3"/>
              </a:rPr>
              <a:t>Proc. of IPAC’23 </a:t>
            </a:r>
            <a:r>
              <a:rPr lang="en-US" sz="1200" i="1" dirty="0"/>
              <a:t>and accepted for publication on IOP special issue</a:t>
            </a:r>
          </a:p>
          <a:p>
            <a:r>
              <a:rPr lang="en-US" sz="1200" b="1" i="1" dirty="0"/>
              <a:t>“First Considerations on the Supporting Structures of FCC-</a:t>
            </a:r>
            <a:r>
              <a:rPr lang="en-US" sz="1200" b="1" i="1" dirty="0" err="1"/>
              <a:t>ee</a:t>
            </a:r>
            <a:r>
              <a:rPr lang="en-US" sz="1200" b="1" i="1" dirty="0"/>
              <a:t> Booster and Collider in the Arc Regions”</a:t>
            </a:r>
            <a:r>
              <a:rPr lang="en-US" sz="1200" i="1" dirty="0"/>
              <a:t>, accepted for publication on </a:t>
            </a:r>
            <a:r>
              <a:rPr lang="en-US" sz="1200" i="1" dirty="0">
                <a:hlinkClick r:id="rId4"/>
              </a:rPr>
              <a:t>JINST special issue </a:t>
            </a:r>
            <a:endParaRPr lang="en-US" sz="1200" i="1" dirty="0"/>
          </a:p>
          <a:p>
            <a:r>
              <a:rPr lang="en-US" sz="1200" b="1" i="1" dirty="0"/>
              <a:t>Dedicated section in FCC FS Mid-Term Review Report</a:t>
            </a:r>
          </a:p>
        </p:txBody>
      </p:sp>
      <p:sp>
        <p:nvSpPr>
          <p:cNvPr id="3" name="Textfeld 1">
            <a:extLst>
              <a:ext uri="{FF2B5EF4-FFF2-40B4-BE49-F238E27FC236}">
                <a16:creationId xmlns:a16="http://schemas.microsoft.com/office/drawing/2014/main" id="{2DA3FB93-6506-5273-70F3-BD1C2A2E6832}"/>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pic>
        <p:nvPicPr>
          <p:cNvPr id="35" name="Immagine 34">
            <a:extLst>
              <a:ext uri="{FF2B5EF4-FFF2-40B4-BE49-F238E27FC236}">
                <a16:creationId xmlns:a16="http://schemas.microsoft.com/office/drawing/2014/main" id="{56B89094-16B7-F915-ED95-88290BF6DBA4}"/>
              </a:ext>
            </a:extLst>
          </p:cNvPr>
          <p:cNvPicPr>
            <a:picLocks noChangeAspect="1"/>
          </p:cNvPicPr>
          <p:nvPr/>
        </p:nvPicPr>
        <p:blipFill>
          <a:blip r:embed="rId5"/>
          <a:stretch>
            <a:fillRect/>
          </a:stretch>
        </p:blipFill>
        <p:spPr>
          <a:xfrm>
            <a:off x="179512" y="2904859"/>
            <a:ext cx="5018131" cy="2151147"/>
          </a:xfrm>
          <a:prstGeom prst="rect">
            <a:avLst/>
          </a:prstGeom>
        </p:spPr>
      </p:pic>
      <p:sp>
        <p:nvSpPr>
          <p:cNvPr id="36" name="Freccia a destra 35">
            <a:extLst>
              <a:ext uri="{FF2B5EF4-FFF2-40B4-BE49-F238E27FC236}">
                <a16:creationId xmlns:a16="http://schemas.microsoft.com/office/drawing/2014/main" id="{9DCB7BB4-067A-D46D-7B66-1C75D7DCDD7D}"/>
              </a:ext>
            </a:extLst>
          </p:cNvPr>
          <p:cNvSpPr/>
          <p:nvPr/>
        </p:nvSpPr>
        <p:spPr>
          <a:xfrm>
            <a:off x="3203848" y="2072240"/>
            <a:ext cx="792088" cy="427502"/>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
        <p:nvSpPr>
          <p:cNvPr id="37" name="Parentesi graffa aperta 36">
            <a:extLst>
              <a:ext uri="{FF2B5EF4-FFF2-40B4-BE49-F238E27FC236}">
                <a16:creationId xmlns:a16="http://schemas.microsoft.com/office/drawing/2014/main" id="{420BCFF3-8181-D2A3-74AD-8C7C0D03B847}"/>
              </a:ext>
            </a:extLst>
          </p:cNvPr>
          <p:cNvSpPr/>
          <p:nvPr/>
        </p:nvSpPr>
        <p:spPr>
          <a:xfrm>
            <a:off x="4044438" y="522731"/>
            <a:ext cx="285555" cy="2382127"/>
          </a:xfrm>
          <a:prstGeom prst="leftBrace">
            <a:avLst>
              <a:gd name="adj1" fmla="val 60462"/>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39" name="CasellaDiTesto 38">
            <a:extLst>
              <a:ext uri="{FF2B5EF4-FFF2-40B4-BE49-F238E27FC236}">
                <a16:creationId xmlns:a16="http://schemas.microsoft.com/office/drawing/2014/main" id="{739F8C4D-91CE-5D35-D424-D059D8CAD8E1}"/>
              </a:ext>
            </a:extLst>
          </p:cNvPr>
          <p:cNvSpPr txBox="1"/>
          <p:nvPr/>
        </p:nvSpPr>
        <p:spPr>
          <a:xfrm>
            <a:off x="5275465" y="3503378"/>
            <a:ext cx="3689023" cy="461665"/>
          </a:xfrm>
          <a:prstGeom prst="rect">
            <a:avLst/>
          </a:prstGeom>
          <a:noFill/>
          <a:ln>
            <a:solidFill>
              <a:schemeClr val="tx1"/>
            </a:solidFill>
          </a:ln>
        </p:spPr>
        <p:txBody>
          <a:bodyPr wrap="square">
            <a:spAutoFit/>
          </a:bodyPr>
          <a:lstStyle/>
          <a:p>
            <a:r>
              <a:rPr lang="en-US" sz="1200" b="1" i="1" dirty="0"/>
              <a:t>“FCC-</a:t>
            </a:r>
            <a:r>
              <a:rPr lang="en-US" sz="1200" b="1" i="1" dirty="0" err="1"/>
              <a:t>ee</a:t>
            </a:r>
            <a:r>
              <a:rPr lang="en-US" sz="1200" b="1" i="1" dirty="0"/>
              <a:t> Arc Half-Cell Configuration Project &amp; Mock-up”</a:t>
            </a:r>
            <a:r>
              <a:rPr lang="en-US" sz="1200" i="1" dirty="0"/>
              <a:t>, presented at </a:t>
            </a:r>
            <a:r>
              <a:rPr lang="en-US" sz="1200" i="1" dirty="0">
                <a:hlinkClick r:id="rId6"/>
              </a:rPr>
              <a:t>the FCCIS 2022</a:t>
            </a:r>
            <a:r>
              <a:rPr lang="en-US" sz="1200" i="1" dirty="0"/>
              <a:t>.</a:t>
            </a:r>
            <a:endParaRPr lang="en-US" sz="1200" b="1" i="1" dirty="0"/>
          </a:p>
        </p:txBody>
      </p:sp>
    </p:spTree>
    <p:extLst>
      <p:ext uri="{BB962C8B-B14F-4D97-AF65-F5344CB8AC3E}">
        <p14:creationId xmlns:p14="http://schemas.microsoft.com/office/powerpoint/2010/main" val="398666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6" grpId="0" animBg="1"/>
      <p:bldP spid="37" grpId="0" animBg="1"/>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449680" cy="553790"/>
          </a:xfrm>
        </p:spPr>
        <p:txBody>
          <a:bodyPr/>
          <a:lstStyle/>
          <a:p>
            <a:r>
              <a:rPr lang="en-US" dirty="0"/>
              <a:t>Phase I main results: booster/collider placement</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17" name="CasellaDiTesto 16">
            <a:extLst>
              <a:ext uri="{FF2B5EF4-FFF2-40B4-BE49-F238E27FC236}">
                <a16:creationId xmlns:a16="http://schemas.microsoft.com/office/drawing/2014/main" id="{D1ADD9DF-D08F-87EB-2841-719876E54C68}"/>
              </a:ext>
            </a:extLst>
          </p:cNvPr>
          <p:cNvSpPr txBox="1"/>
          <p:nvPr/>
        </p:nvSpPr>
        <p:spPr>
          <a:xfrm>
            <a:off x="251520" y="1131591"/>
            <a:ext cx="8640960" cy="504056"/>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dirty="0" err="1"/>
              <a:t>Azimuthal</a:t>
            </a:r>
            <a:r>
              <a:rPr lang="it-IT" b="0" dirty="0"/>
              <a:t>: shift of SSS by </a:t>
            </a:r>
            <a:r>
              <a:rPr lang="it-IT" b="0" dirty="0" err="1"/>
              <a:t>maintaining</a:t>
            </a:r>
            <a:r>
              <a:rPr lang="it-IT" b="0" dirty="0"/>
              <a:t> </a:t>
            </a:r>
            <a:r>
              <a:rPr lang="it-IT" b="0" dirty="0" err="1"/>
              <a:t>periodicity</a:t>
            </a:r>
            <a:r>
              <a:rPr lang="it-IT" b="0" dirty="0"/>
              <a:t> → more compact, gain of </a:t>
            </a:r>
            <a:r>
              <a:rPr lang="it-IT" b="0" dirty="0" err="1"/>
              <a:t>space</a:t>
            </a:r>
            <a:r>
              <a:rPr lang="it-IT" b="0" dirty="0"/>
              <a:t> </a:t>
            </a:r>
            <a:r>
              <a:rPr lang="it-IT" b="0" dirty="0" err="1"/>
              <a:t>vertically</a:t>
            </a:r>
            <a:endParaRPr lang="it-IT" b="0" dirty="0"/>
          </a:p>
        </p:txBody>
      </p:sp>
      <p:sp>
        <p:nvSpPr>
          <p:cNvPr id="3" name="Textfeld 1">
            <a:extLst>
              <a:ext uri="{FF2B5EF4-FFF2-40B4-BE49-F238E27FC236}">
                <a16:creationId xmlns:a16="http://schemas.microsoft.com/office/drawing/2014/main" id="{2DA3FB93-6506-5273-70F3-BD1C2A2E6832}"/>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pic>
        <p:nvPicPr>
          <p:cNvPr id="4" name="Picture 2" descr="Graphical user interface&#10;&#10;Description automatically generated with medium confidence">
            <a:extLst>
              <a:ext uri="{FF2B5EF4-FFF2-40B4-BE49-F238E27FC236}">
                <a16:creationId xmlns:a16="http://schemas.microsoft.com/office/drawing/2014/main" id="{E6827424-BCE6-2A78-80F3-0CCCD87CEA82}"/>
              </a:ext>
            </a:extLst>
          </p:cNvPr>
          <p:cNvPicPr>
            <a:picLocks noChangeAspect="1"/>
          </p:cNvPicPr>
          <p:nvPr/>
        </p:nvPicPr>
        <p:blipFill>
          <a:blip r:embed="rId2"/>
          <a:stretch>
            <a:fillRect/>
          </a:stretch>
        </p:blipFill>
        <p:spPr>
          <a:xfrm>
            <a:off x="35496" y="1563638"/>
            <a:ext cx="9036496" cy="1290663"/>
          </a:xfrm>
          <a:prstGeom prst="rect">
            <a:avLst/>
          </a:prstGeom>
        </p:spPr>
      </p:pic>
      <p:sp>
        <p:nvSpPr>
          <p:cNvPr id="7" name="CasellaDiTesto 6">
            <a:extLst>
              <a:ext uri="{FF2B5EF4-FFF2-40B4-BE49-F238E27FC236}">
                <a16:creationId xmlns:a16="http://schemas.microsoft.com/office/drawing/2014/main" id="{ACC718F0-DD59-8E03-BCEB-798AF993DC05}"/>
              </a:ext>
            </a:extLst>
          </p:cNvPr>
          <p:cNvSpPr txBox="1"/>
          <p:nvPr/>
        </p:nvSpPr>
        <p:spPr>
          <a:xfrm>
            <a:off x="251520" y="2931791"/>
            <a:ext cx="2664296" cy="504056"/>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dirty="0" err="1"/>
              <a:t>Radial</a:t>
            </a:r>
            <a:r>
              <a:rPr lang="it-IT" dirty="0"/>
              <a:t> &amp; Vertical</a:t>
            </a:r>
            <a:r>
              <a:rPr lang="it-IT" b="0" dirty="0"/>
              <a:t>: study of best </a:t>
            </a:r>
            <a:r>
              <a:rPr lang="it-IT" b="0" dirty="0" err="1"/>
              <a:t>configuration</a:t>
            </a:r>
            <a:r>
              <a:rPr lang="it-IT" b="0" dirty="0"/>
              <a:t> </a:t>
            </a:r>
            <a:r>
              <a:rPr lang="it-IT" b="0" dirty="0" err="1"/>
              <a:t>together</a:t>
            </a:r>
            <a:r>
              <a:rPr lang="it-IT" b="0" dirty="0"/>
              <a:t> with FCCIS TI pillar, </a:t>
            </a:r>
            <a:r>
              <a:rPr lang="it-IT" b="0" dirty="0" err="1"/>
              <a:t>compared</a:t>
            </a:r>
            <a:r>
              <a:rPr lang="it-IT" b="0" dirty="0"/>
              <a:t> by ranking </a:t>
            </a:r>
            <a:r>
              <a:rPr lang="it-IT" b="0" dirty="0" err="1"/>
              <a:t>relevant</a:t>
            </a:r>
            <a:r>
              <a:rPr lang="it-IT" b="0" dirty="0"/>
              <a:t> </a:t>
            </a:r>
            <a:r>
              <a:rPr lang="it-IT" b="0" dirty="0" err="1"/>
              <a:t>KPIs</a:t>
            </a:r>
            <a:endParaRPr lang="it-IT" b="0" dirty="0"/>
          </a:p>
        </p:txBody>
      </p:sp>
      <p:pic>
        <p:nvPicPr>
          <p:cNvPr id="8" name="Picture 5" descr="Diagram&#10;&#10;Description automatically generated">
            <a:extLst>
              <a:ext uri="{FF2B5EF4-FFF2-40B4-BE49-F238E27FC236}">
                <a16:creationId xmlns:a16="http://schemas.microsoft.com/office/drawing/2014/main" id="{1F051064-66E1-30EF-FE5D-2D140B6D5EA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1857" r="20446" b="8184"/>
          <a:stretch/>
        </p:blipFill>
        <p:spPr bwMode="auto">
          <a:xfrm>
            <a:off x="2933269" y="2715766"/>
            <a:ext cx="2157024" cy="2340240"/>
          </a:xfrm>
          <a:prstGeom prst="rect">
            <a:avLst/>
          </a:prstGeom>
          <a:ln>
            <a:noFill/>
          </a:ln>
          <a:extLst>
            <a:ext uri="{53640926-AAD7-44D8-BBD7-CCE9431645EC}">
              <a14:shadowObscured xmlns:a14="http://schemas.microsoft.com/office/drawing/2010/main"/>
            </a:ext>
          </a:extLst>
        </p:spPr>
      </p:pic>
      <p:pic>
        <p:nvPicPr>
          <p:cNvPr id="10" name="Picture 17" descr="A picture containing diagram&#10;&#10;Description automatically generated">
            <a:extLst>
              <a:ext uri="{FF2B5EF4-FFF2-40B4-BE49-F238E27FC236}">
                <a16:creationId xmlns:a16="http://schemas.microsoft.com/office/drawing/2014/main" id="{EE2A4827-0207-62F6-1987-5036E003DB06}"/>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28737" t="8516" r="24013" b="8296"/>
          <a:stretch/>
        </p:blipFill>
        <p:spPr>
          <a:xfrm>
            <a:off x="5801885" y="2748851"/>
            <a:ext cx="2226499" cy="2158201"/>
          </a:xfrm>
          <a:prstGeom prst="rect">
            <a:avLst/>
          </a:prstGeom>
        </p:spPr>
      </p:pic>
      <p:sp>
        <p:nvSpPr>
          <p:cNvPr id="11" name="CasellaDiTesto 10">
            <a:extLst>
              <a:ext uri="{FF2B5EF4-FFF2-40B4-BE49-F238E27FC236}">
                <a16:creationId xmlns:a16="http://schemas.microsoft.com/office/drawing/2014/main" id="{C470D8D5-5C05-6B04-1222-FFDEB12D3AA1}"/>
              </a:ext>
            </a:extLst>
          </p:cNvPr>
          <p:cNvSpPr txBox="1"/>
          <p:nvPr/>
        </p:nvSpPr>
        <p:spPr>
          <a:xfrm>
            <a:off x="5156552" y="3723878"/>
            <a:ext cx="711592" cy="535724"/>
          </a:xfrm>
          <a:prstGeom prst="rect">
            <a:avLst/>
          </a:prstGeom>
          <a:noFill/>
        </p:spPr>
        <p:txBody>
          <a:bodyPr wrap="square" rtlCol="0">
            <a:spAutoFit/>
          </a:bodyPr>
          <a:lstStyle/>
          <a:p>
            <a:pPr algn="l">
              <a:lnSpc>
                <a:spcPts val="3700"/>
              </a:lnSpc>
            </a:pPr>
            <a:r>
              <a:rPr lang="it-IT" sz="3000" dirty="0"/>
              <a:t>vs.</a:t>
            </a:r>
          </a:p>
        </p:txBody>
      </p:sp>
      <p:sp>
        <p:nvSpPr>
          <p:cNvPr id="12" name="CasellaDiTesto 11">
            <a:extLst>
              <a:ext uri="{FF2B5EF4-FFF2-40B4-BE49-F238E27FC236}">
                <a16:creationId xmlns:a16="http://schemas.microsoft.com/office/drawing/2014/main" id="{1B9EB5E1-C52D-F344-3CD7-8621939D41BE}"/>
              </a:ext>
            </a:extLst>
          </p:cNvPr>
          <p:cNvSpPr txBox="1"/>
          <p:nvPr/>
        </p:nvSpPr>
        <p:spPr>
          <a:xfrm>
            <a:off x="4550869" y="2808566"/>
            <a:ext cx="711592" cy="535724"/>
          </a:xfrm>
          <a:prstGeom prst="rect">
            <a:avLst/>
          </a:prstGeom>
          <a:noFill/>
        </p:spPr>
        <p:txBody>
          <a:bodyPr wrap="square" rtlCol="0">
            <a:spAutoFit/>
          </a:bodyPr>
          <a:lstStyle/>
          <a:p>
            <a:pPr algn="l">
              <a:lnSpc>
                <a:spcPts val="3700"/>
              </a:lnSpc>
            </a:pPr>
            <a:r>
              <a:rPr lang="it-IT" sz="3000" dirty="0"/>
              <a:t>H</a:t>
            </a:r>
          </a:p>
        </p:txBody>
      </p:sp>
      <p:sp>
        <p:nvSpPr>
          <p:cNvPr id="14" name="CasellaDiTesto 13">
            <a:extLst>
              <a:ext uri="{FF2B5EF4-FFF2-40B4-BE49-F238E27FC236}">
                <a16:creationId xmlns:a16="http://schemas.microsoft.com/office/drawing/2014/main" id="{82C6AC57-C9D8-C207-B268-FAF456F3A952}"/>
              </a:ext>
            </a:extLst>
          </p:cNvPr>
          <p:cNvSpPr txBox="1"/>
          <p:nvPr/>
        </p:nvSpPr>
        <p:spPr>
          <a:xfrm>
            <a:off x="7482800" y="2801552"/>
            <a:ext cx="711592" cy="535724"/>
          </a:xfrm>
          <a:prstGeom prst="rect">
            <a:avLst/>
          </a:prstGeom>
          <a:noFill/>
        </p:spPr>
        <p:txBody>
          <a:bodyPr wrap="square" rtlCol="0">
            <a:spAutoFit/>
          </a:bodyPr>
          <a:lstStyle/>
          <a:p>
            <a:pPr algn="l">
              <a:lnSpc>
                <a:spcPts val="3700"/>
              </a:lnSpc>
            </a:pPr>
            <a:r>
              <a:rPr lang="it-IT" sz="3000" dirty="0"/>
              <a:t>V</a:t>
            </a:r>
          </a:p>
        </p:txBody>
      </p:sp>
    </p:spTree>
    <p:extLst>
      <p:ext uri="{BB962C8B-B14F-4D97-AF65-F5344CB8AC3E}">
        <p14:creationId xmlns:p14="http://schemas.microsoft.com/office/powerpoint/2010/main" val="1254056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449680" cy="553790"/>
          </a:xfrm>
        </p:spPr>
        <p:txBody>
          <a:bodyPr/>
          <a:lstStyle/>
          <a:p>
            <a:r>
              <a:rPr lang="en-US" dirty="0"/>
              <a:t>Phase I main results: booster/collider placement</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9</a:t>
            </a:fld>
            <a:endParaRPr lang="en-US" noProof="0" dirty="0"/>
          </a:p>
        </p:txBody>
      </p:sp>
      <p:sp>
        <p:nvSpPr>
          <p:cNvPr id="9" name="Textfeld 2">
            <a:extLst>
              <a:ext uri="{FF2B5EF4-FFF2-40B4-BE49-F238E27FC236}">
                <a16:creationId xmlns:a16="http://schemas.microsoft.com/office/drawing/2014/main" id="{DFD418E3-DED6-89BD-1C00-302DC6F309A5}"/>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Federico Carra / CERN</a:t>
            </a:r>
          </a:p>
        </p:txBody>
      </p:sp>
      <p:sp>
        <p:nvSpPr>
          <p:cNvPr id="3" name="Textfeld 1">
            <a:extLst>
              <a:ext uri="{FF2B5EF4-FFF2-40B4-BE49-F238E27FC236}">
                <a16:creationId xmlns:a16="http://schemas.microsoft.com/office/drawing/2014/main" id="{2DA3FB93-6506-5273-70F3-BD1C2A2E6832}"/>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8</a:t>
            </a:r>
            <a:r>
              <a:rPr lang="en-US" sz="900" baseline="30000" dirty="0">
                <a:solidFill>
                  <a:schemeClr val="bg1"/>
                </a:solidFill>
              </a:rPr>
              <a:t>th</a:t>
            </a:r>
            <a:r>
              <a:rPr lang="en-US" sz="900" dirty="0">
                <a:solidFill>
                  <a:schemeClr val="bg1"/>
                </a:solidFill>
              </a:rPr>
              <a:t> June 2023 / FCC week 2023</a:t>
            </a:r>
          </a:p>
        </p:txBody>
      </p:sp>
      <p:sp>
        <p:nvSpPr>
          <p:cNvPr id="7" name="CasellaDiTesto 6">
            <a:extLst>
              <a:ext uri="{FF2B5EF4-FFF2-40B4-BE49-F238E27FC236}">
                <a16:creationId xmlns:a16="http://schemas.microsoft.com/office/drawing/2014/main" id="{ACC718F0-DD59-8E03-BCEB-798AF993DC05}"/>
              </a:ext>
            </a:extLst>
          </p:cNvPr>
          <p:cNvSpPr txBox="1"/>
          <p:nvPr/>
        </p:nvSpPr>
        <p:spPr>
          <a:xfrm>
            <a:off x="251520" y="2931791"/>
            <a:ext cx="2664296" cy="504056"/>
          </a:xfrm>
          <a:prstGeom prst="rect">
            <a:avLst/>
          </a:prstGeom>
        </p:spPr>
        <p:txBody>
          <a:bodyPr vert="horz" lIns="91440" tIns="45720" rIns="91440" bIns="45720" rtlCol="0">
            <a:noAutofit/>
          </a:bodyPr>
          <a:lstStyle>
            <a:defPPr>
              <a:defRPr lang="de-DE"/>
            </a:defPPr>
            <a:lvl1pPr marL="171450" indent="-171450" defTabSz="685800">
              <a:lnSpc>
                <a:spcPct val="114000"/>
              </a:lnSpc>
              <a:spcBef>
                <a:spcPts val="600"/>
              </a:spcBef>
              <a:spcAft>
                <a:spcPts val="600"/>
              </a:spcAft>
              <a:buFont typeface="Wingdings" panose="05000000000000000000" pitchFamily="2" charset="2"/>
              <a:buChar char="§"/>
              <a:defRPr sz="1600" b="1"/>
            </a:lvl1pPr>
            <a:lvl2pPr marL="585900" lvl="1" indent="-342900" defTabSz="685800">
              <a:lnSpc>
                <a:spcPct val="114000"/>
              </a:lnSpc>
              <a:spcBef>
                <a:spcPts val="0"/>
              </a:spcBef>
              <a:spcAft>
                <a:spcPts val="600"/>
              </a:spcAft>
              <a:buFont typeface="+mj-lt"/>
              <a:buAutoNum type="arabicPeriod"/>
              <a:defRPr sz="16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a:lnSpc>
                <a:spcPct val="110000"/>
              </a:lnSpc>
            </a:pPr>
            <a:r>
              <a:rPr lang="it-IT" dirty="0" err="1"/>
              <a:t>Radial</a:t>
            </a:r>
            <a:r>
              <a:rPr lang="it-IT" dirty="0"/>
              <a:t> &amp; Vertical</a:t>
            </a:r>
            <a:r>
              <a:rPr lang="it-IT" b="0" dirty="0"/>
              <a:t>: study of best </a:t>
            </a:r>
            <a:r>
              <a:rPr lang="it-IT" b="0" dirty="0" err="1"/>
              <a:t>configuration</a:t>
            </a:r>
            <a:r>
              <a:rPr lang="it-IT" b="0" dirty="0"/>
              <a:t> </a:t>
            </a:r>
            <a:r>
              <a:rPr lang="it-IT" b="0" dirty="0" err="1"/>
              <a:t>together</a:t>
            </a:r>
            <a:r>
              <a:rPr lang="it-IT" b="0" dirty="0"/>
              <a:t> with FCCIS TI pillar, </a:t>
            </a:r>
            <a:r>
              <a:rPr lang="it-IT" b="0" dirty="0" err="1"/>
              <a:t>compared</a:t>
            </a:r>
            <a:r>
              <a:rPr lang="it-IT" b="0" dirty="0"/>
              <a:t> by ranking </a:t>
            </a:r>
            <a:r>
              <a:rPr lang="it-IT" b="0" dirty="0" err="1"/>
              <a:t>relevant</a:t>
            </a:r>
            <a:r>
              <a:rPr lang="it-IT" b="0" dirty="0"/>
              <a:t> </a:t>
            </a:r>
            <a:r>
              <a:rPr lang="it-IT" b="0" dirty="0" err="1"/>
              <a:t>KPIs</a:t>
            </a:r>
            <a:endParaRPr lang="it-IT" b="0" dirty="0"/>
          </a:p>
        </p:txBody>
      </p:sp>
      <p:pic>
        <p:nvPicPr>
          <p:cNvPr id="8" name="Picture 5" descr="Diagram&#10;&#10;Description automatically generated">
            <a:extLst>
              <a:ext uri="{FF2B5EF4-FFF2-40B4-BE49-F238E27FC236}">
                <a16:creationId xmlns:a16="http://schemas.microsoft.com/office/drawing/2014/main" id="{1F051064-66E1-30EF-FE5D-2D140B6D5EA3}"/>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1857" r="20446" b="8184"/>
          <a:stretch/>
        </p:blipFill>
        <p:spPr bwMode="auto">
          <a:xfrm>
            <a:off x="2933269" y="2751790"/>
            <a:ext cx="2157024" cy="2340240"/>
          </a:xfrm>
          <a:prstGeom prst="rect">
            <a:avLst/>
          </a:prstGeom>
          <a:ln>
            <a:noFill/>
          </a:ln>
          <a:extLst>
            <a:ext uri="{53640926-AAD7-44D8-BBD7-CCE9431645EC}">
              <a14:shadowObscured xmlns:a14="http://schemas.microsoft.com/office/drawing/2010/main"/>
            </a:ext>
          </a:extLst>
        </p:spPr>
      </p:pic>
      <p:sp>
        <p:nvSpPr>
          <p:cNvPr id="11" name="CasellaDiTesto 10">
            <a:extLst>
              <a:ext uri="{FF2B5EF4-FFF2-40B4-BE49-F238E27FC236}">
                <a16:creationId xmlns:a16="http://schemas.microsoft.com/office/drawing/2014/main" id="{C470D8D5-5C05-6B04-1222-FFDEB12D3AA1}"/>
              </a:ext>
            </a:extLst>
          </p:cNvPr>
          <p:cNvSpPr txBox="1"/>
          <p:nvPr/>
        </p:nvSpPr>
        <p:spPr>
          <a:xfrm>
            <a:off x="5156552" y="3723878"/>
            <a:ext cx="711592" cy="535724"/>
          </a:xfrm>
          <a:prstGeom prst="rect">
            <a:avLst/>
          </a:prstGeom>
          <a:noFill/>
        </p:spPr>
        <p:txBody>
          <a:bodyPr wrap="square" rtlCol="0">
            <a:spAutoFit/>
          </a:bodyPr>
          <a:lstStyle/>
          <a:p>
            <a:pPr algn="l">
              <a:lnSpc>
                <a:spcPts val="3700"/>
              </a:lnSpc>
            </a:pPr>
            <a:r>
              <a:rPr lang="it-IT" sz="3000" dirty="0"/>
              <a:t>vs.</a:t>
            </a:r>
          </a:p>
        </p:txBody>
      </p:sp>
      <p:sp>
        <p:nvSpPr>
          <p:cNvPr id="12" name="CasellaDiTesto 11">
            <a:extLst>
              <a:ext uri="{FF2B5EF4-FFF2-40B4-BE49-F238E27FC236}">
                <a16:creationId xmlns:a16="http://schemas.microsoft.com/office/drawing/2014/main" id="{1B9EB5E1-C52D-F344-3CD7-8621939D41BE}"/>
              </a:ext>
            </a:extLst>
          </p:cNvPr>
          <p:cNvSpPr txBox="1"/>
          <p:nvPr/>
        </p:nvSpPr>
        <p:spPr>
          <a:xfrm>
            <a:off x="4550869" y="2808566"/>
            <a:ext cx="711592" cy="535724"/>
          </a:xfrm>
          <a:prstGeom prst="rect">
            <a:avLst/>
          </a:prstGeom>
          <a:noFill/>
        </p:spPr>
        <p:txBody>
          <a:bodyPr wrap="square" rtlCol="0">
            <a:spAutoFit/>
          </a:bodyPr>
          <a:lstStyle/>
          <a:p>
            <a:pPr algn="l">
              <a:lnSpc>
                <a:spcPts val="3700"/>
              </a:lnSpc>
            </a:pPr>
            <a:r>
              <a:rPr lang="it-IT" sz="3000" dirty="0"/>
              <a:t>H</a:t>
            </a:r>
          </a:p>
        </p:txBody>
      </p:sp>
      <p:sp>
        <p:nvSpPr>
          <p:cNvPr id="14" name="CasellaDiTesto 13">
            <a:extLst>
              <a:ext uri="{FF2B5EF4-FFF2-40B4-BE49-F238E27FC236}">
                <a16:creationId xmlns:a16="http://schemas.microsoft.com/office/drawing/2014/main" id="{82C6AC57-C9D8-C207-B268-FAF456F3A952}"/>
              </a:ext>
            </a:extLst>
          </p:cNvPr>
          <p:cNvSpPr txBox="1"/>
          <p:nvPr/>
        </p:nvSpPr>
        <p:spPr>
          <a:xfrm>
            <a:off x="7482800" y="2801552"/>
            <a:ext cx="711592" cy="535724"/>
          </a:xfrm>
          <a:prstGeom prst="rect">
            <a:avLst/>
          </a:prstGeom>
          <a:noFill/>
        </p:spPr>
        <p:txBody>
          <a:bodyPr wrap="square" rtlCol="0">
            <a:spAutoFit/>
          </a:bodyPr>
          <a:lstStyle/>
          <a:p>
            <a:pPr algn="l">
              <a:lnSpc>
                <a:spcPts val="3700"/>
              </a:lnSpc>
            </a:pPr>
            <a:r>
              <a:rPr lang="it-IT" sz="3000" dirty="0"/>
              <a:t>V</a:t>
            </a:r>
          </a:p>
        </p:txBody>
      </p:sp>
      <p:graphicFrame>
        <p:nvGraphicFramePr>
          <p:cNvPr id="5" name="Tabella 4">
            <a:extLst>
              <a:ext uri="{FF2B5EF4-FFF2-40B4-BE49-F238E27FC236}">
                <a16:creationId xmlns:a16="http://schemas.microsoft.com/office/drawing/2014/main" id="{181FB59D-2DB2-5F5F-C030-E9596DDC4F79}"/>
              </a:ext>
            </a:extLst>
          </p:cNvPr>
          <p:cNvGraphicFramePr>
            <a:graphicFrameLocks noGrp="1"/>
          </p:cNvGraphicFramePr>
          <p:nvPr>
            <p:extLst>
              <p:ext uri="{D42A27DB-BD31-4B8C-83A1-F6EECF244321}">
                <p14:modId xmlns:p14="http://schemas.microsoft.com/office/powerpoint/2010/main" val="808258093"/>
              </p:ext>
            </p:extLst>
          </p:nvPr>
        </p:nvGraphicFramePr>
        <p:xfrm>
          <a:off x="2546416" y="1052541"/>
          <a:ext cx="4256088" cy="1764000"/>
        </p:xfrm>
        <a:graphic>
          <a:graphicData uri="http://schemas.openxmlformats.org/drawingml/2006/table">
            <a:tbl>
              <a:tblPr firstRow="1" firstCol="1" bandRow="1">
                <a:tableStyleId>{5C22544A-7EE6-4342-B048-85BDC9FD1C3A}</a:tableStyleId>
              </a:tblPr>
              <a:tblGrid>
                <a:gridCol w="2456498">
                  <a:extLst>
                    <a:ext uri="{9D8B030D-6E8A-4147-A177-3AD203B41FA5}">
                      <a16:colId xmlns:a16="http://schemas.microsoft.com/office/drawing/2014/main" val="3368725363"/>
                    </a:ext>
                  </a:extLst>
                </a:gridCol>
                <a:gridCol w="899795">
                  <a:extLst>
                    <a:ext uri="{9D8B030D-6E8A-4147-A177-3AD203B41FA5}">
                      <a16:colId xmlns:a16="http://schemas.microsoft.com/office/drawing/2014/main" val="3873336624"/>
                    </a:ext>
                  </a:extLst>
                </a:gridCol>
                <a:gridCol w="899795">
                  <a:extLst>
                    <a:ext uri="{9D8B030D-6E8A-4147-A177-3AD203B41FA5}">
                      <a16:colId xmlns:a16="http://schemas.microsoft.com/office/drawing/2014/main" val="3029078132"/>
                    </a:ext>
                  </a:extLst>
                </a:gridCol>
              </a:tblGrid>
              <a:tr h="252000">
                <a:tc>
                  <a:txBody>
                    <a:bodyPr/>
                    <a:lstStyle/>
                    <a:p>
                      <a:pPr algn="ctr">
                        <a:spcBef>
                          <a:spcPts val="200"/>
                        </a:spcBef>
                        <a:spcAft>
                          <a:spcPts val="200"/>
                        </a:spcAft>
                      </a:pPr>
                      <a:r>
                        <a:rPr lang="en-GB" sz="1200" dirty="0">
                          <a:effectLst/>
                        </a:rPr>
                        <a:t>Technical KPI</a:t>
                      </a:r>
                      <a:endParaRPr lang="it-IT"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200" dirty="0">
                          <a:effectLst/>
                        </a:rPr>
                        <a:t>Horizontal</a:t>
                      </a:r>
                      <a:endParaRPr lang="it-IT"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200" dirty="0">
                          <a:effectLst/>
                        </a:rPr>
                        <a:t>Vertical</a:t>
                      </a:r>
                      <a:endParaRPr lang="it-IT"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961224235"/>
                  </a:ext>
                </a:extLst>
              </a:tr>
              <a:tr h="216000">
                <a:tc>
                  <a:txBody>
                    <a:bodyPr/>
                    <a:lstStyle/>
                    <a:p>
                      <a:pPr algn="just">
                        <a:spcBef>
                          <a:spcPts val="200"/>
                        </a:spcBef>
                        <a:spcAft>
                          <a:spcPts val="200"/>
                        </a:spcAft>
                      </a:pPr>
                      <a:r>
                        <a:rPr lang="en-GB" sz="1100" dirty="0">
                          <a:effectLst/>
                        </a:rPr>
                        <a:t>Integration in Ø5.5m tunnel</a:t>
                      </a:r>
                      <a:endParaRPr lang="it-IT" sz="11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FF0000"/>
                          </a:solidFill>
                          <a:effectLst/>
                        </a:rPr>
                        <a:t>1</a:t>
                      </a:r>
                      <a:endParaRPr lang="it-IT" sz="11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00B050"/>
                          </a:solidFill>
                          <a:effectLst/>
                        </a:rPr>
                        <a:t>3</a:t>
                      </a:r>
                      <a:endParaRPr lang="it-IT" sz="1100" b="1" dirty="0">
                        <a:solidFill>
                          <a:srgbClr val="00B05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666984896"/>
                  </a:ext>
                </a:extLst>
              </a:tr>
              <a:tr h="216000">
                <a:tc>
                  <a:txBody>
                    <a:bodyPr/>
                    <a:lstStyle/>
                    <a:p>
                      <a:pPr algn="just">
                        <a:spcBef>
                          <a:spcPts val="200"/>
                        </a:spcBef>
                        <a:spcAft>
                          <a:spcPts val="200"/>
                        </a:spcAft>
                      </a:pPr>
                      <a:r>
                        <a:rPr lang="en-GB" sz="1100" dirty="0">
                          <a:effectLst/>
                        </a:rPr>
                        <a:t>Interface with other tunnel regions</a:t>
                      </a:r>
                      <a:endParaRPr lang="it-IT" sz="11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FD8003"/>
                          </a:solidFill>
                          <a:effectLst/>
                        </a:rPr>
                        <a:t>2</a:t>
                      </a:r>
                      <a:endParaRPr lang="it-IT" sz="1100" b="1" dirty="0">
                        <a:solidFill>
                          <a:srgbClr val="FD8003"/>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00B050"/>
                          </a:solidFill>
                          <a:effectLst/>
                        </a:rPr>
                        <a:t>3</a:t>
                      </a:r>
                      <a:endParaRPr lang="it-IT" sz="1100" b="1" dirty="0">
                        <a:solidFill>
                          <a:srgbClr val="00B05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132875948"/>
                  </a:ext>
                </a:extLst>
              </a:tr>
              <a:tr h="216000">
                <a:tc>
                  <a:txBody>
                    <a:bodyPr/>
                    <a:lstStyle/>
                    <a:p>
                      <a:pPr algn="just">
                        <a:spcBef>
                          <a:spcPts val="200"/>
                        </a:spcBef>
                        <a:spcAft>
                          <a:spcPts val="200"/>
                        </a:spcAft>
                      </a:pPr>
                      <a:r>
                        <a:rPr lang="en-GB" sz="1100" dirty="0">
                          <a:effectLst/>
                        </a:rPr>
                        <a:t>Maintenance</a:t>
                      </a:r>
                      <a:endParaRPr lang="it-IT" sz="11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FD8003"/>
                          </a:solidFill>
                          <a:effectLst/>
                        </a:rPr>
                        <a:t>2</a:t>
                      </a:r>
                      <a:endParaRPr lang="it-IT" sz="1100" b="1" dirty="0">
                        <a:solidFill>
                          <a:srgbClr val="FD8003"/>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FD8003"/>
                          </a:solidFill>
                          <a:effectLst/>
                        </a:rPr>
                        <a:t>2</a:t>
                      </a:r>
                      <a:endParaRPr lang="it-IT" sz="1100" b="1" dirty="0">
                        <a:solidFill>
                          <a:srgbClr val="FD8003"/>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468596316"/>
                  </a:ext>
                </a:extLst>
              </a:tr>
              <a:tr h="216000">
                <a:tc>
                  <a:txBody>
                    <a:bodyPr/>
                    <a:lstStyle/>
                    <a:p>
                      <a:pPr algn="just">
                        <a:spcBef>
                          <a:spcPts val="200"/>
                        </a:spcBef>
                        <a:spcAft>
                          <a:spcPts val="200"/>
                        </a:spcAft>
                      </a:pPr>
                      <a:r>
                        <a:rPr lang="en-GB" sz="1100" dirty="0">
                          <a:effectLst/>
                        </a:rPr>
                        <a:t>Transport</a:t>
                      </a:r>
                      <a:endParaRPr lang="it-IT" sz="11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FD8003"/>
                          </a:solidFill>
                          <a:effectLst/>
                        </a:rPr>
                        <a:t>2</a:t>
                      </a:r>
                      <a:endParaRPr lang="it-IT" sz="1100" b="1" dirty="0">
                        <a:solidFill>
                          <a:srgbClr val="FD8003"/>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00B050"/>
                          </a:solidFill>
                          <a:effectLst/>
                        </a:rPr>
                        <a:t>3</a:t>
                      </a:r>
                      <a:endParaRPr lang="it-IT" sz="1100" b="1" dirty="0">
                        <a:solidFill>
                          <a:srgbClr val="00B05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615490423"/>
                  </a:ext>
                </a:extLst>
              </a:tr>
              <a:tr h="216000">
                <a:tc>
                  <a:txBody>
                    <a:bodyPr/>
                    <a:lstStyle/>
                    <a:p>
                      <a:pPr algn="just">
                        <a:spcBef>
                          <a:spcPts val="200"/>
                        </a:spcBef>
                        <a:spcAft>
                          <a:spcPts val="200"/>
                        </a:spcAft>
                      </a:pPr>
                      <a:r>
                        <a:rPr lang="en-GB" sz="1100" dirty="0">
                          <a:effectLst/>
                        </a:rPr>
                        <a:t>Stability</a:t>
                      </a:r>
                      <a:endParaRPr lang="it-IT" sz="11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00B050"/>
                          </a:solidFill>
                          <a:effectLst/>
                        </a:rPr>
                        <a:t>3</a:t>
                      </a:r>
                      <a:endParaRPr lang="it-IT" sz="1100" b="1" dirty="0">
                        <a:solidFill>
                          <a:srgbClr val="00B05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FD8003"/>
                          </a:solidFill>
                          <a:effectLst/>
                        </a:rPr>
                        <a:t>2</a:t>
                      </a:r>
                      <a:endParaRPr lang="it-IT" sz="1100" b="1" dirty="0">
                        <a:solidFill>
                          <a:srgbClr val="FD8003"/>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436993473"/>
                  </a:ext>
                </a:extLst>
              </a:tr>
              <a:tr h="216000">
                <a:tc>
                  <a:txBody>
                    <a:bodyPr/>
                    <a:lstStyle/>
                    <a:p>
                      <a:pPr algn="just">
                        <a:spcBef>
                          <a:spcPts val="200"/>
                        </a:spcBef>
                        <a:spcAft>
                          <a:spcPts val="200"/>
                        </a:spcAft>
                      </a:pPr>
                      <a:r>
                        <a:rPr lang="en-GB" sz="1100">
                          <a:effectLst/>
                        </a:rPr>
                        <a:t>Radiation</a:t>
                      </a:r>
                      <a:endParaRPr lang="it-IT"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FF0000"/>
                          </a:solidFill>
                          <a:effectLst/>
                        </a:rPr>
                        <a:t>1</a:t>
                      </a:r>
                      <a:endParaRPr lang="it-IT" sz="1100" b="1"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FD8003"/>
                          </a:solidFill>
                          <a:effectLst/>
                        </a:rPr>
                        <a:t>2</a:t>
                      </a:r>
                      <a:endParaRPr lang="it-IT" sz="1100" b="1" dirty="0">
                        <a:solidFill>
                          <a:srgbClr val="FD8003"/>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758827184"/>
                  </a:ext>
                </a:extLst>
              </a:tr>
              <a:tr h="216000">
                <a:tc>
                  <a:txBody>
                    <a:bodyPr/>
                    <a:lstStyle/>
                    <a:p>
                      <a:pPr algn="just">
                        <a:spcBef>
                          <a:spcPts val="200"/>
                        </a:spcBef>
                        <a:spcAft>
                          <a:spcPts val="200"/>
                        </a:spcAft>
                      </a:pPr>
                      <a:r>
                        <a:rPr lang="en-GB" sz="1100">
                          <a:effectLst/>
                        </a:rPr>
                        <a:t>Compatibility with FCC-hh</a:t>
                      </a:r>
                      <a:endParaRPr lang="it-IT" sz="11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FD8003"/>
                          </a:solidFill>
                          <a:effectLst/>
                        </a:rPr>
                        <a:t>2</a:t>
                      </a:r>
                      <a:endParaRPr lang="it-IT" sz="1100" b="1" dirty="0">
                        <a:solidFill>
                          <a:srgbClr val="FD8003"/>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Bef>
                          <a:spcPts val="200"/>
                        </a:spcBef>
                        <a:spcAft>
                          <a:spcPts val="200"/>
                        </a:spcAft>
                      </a:pPr>
                      <a:r>
                        <a:rPr lang="en-GB" sz="1100" b="1" dirty="0">
                          <a:solidFill>
                            <a:srgbClr val="00B050"/>
                          </a:solidFill>
                          <a:effectLst/>
                        </a:rPr>
                        <a:t>3</a:t>
                      </a:r>
                      <a:endParaRPr lang="it-IT" sz="1100" b="1" dirty="0">
                        <a:solidFill>
                          <a:srgbClr val="00B05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776330405"/>
                  </a:ext>
                </a:extLst>
              </a:tr>
            </a:tbl>
          </a:graphicData>
        </a:graphic>
      </p:graphicFrame>
      <p:cxnSp>
        <p:nvCxnSpPr>
          <p:cNvPr id="15" name="Connettore diritto 14">
            <a:extLst>
              <a:ext uri="{FF2B5EF4-FFF2-40B4-BE49-F238E27FC236}">
                <a16:creationId xmlns:a16="http://schemas.microsoft.com/office/drawing/2014/main" id="{25DB5010-9773-A8BE-88CF-E6F2C050B84C}"/>
              </a:ext>
            </a:extLst>
          </p:cNvPr>
          <p:cNvCxnSpPr/>
          <p:nvPr/>
        </p:nvCxnSpPr>
        <p:spPr>
          <a:xfrm>
            <a:off x="2933269" y="2931791"/>
            <a:ext cx="2070779" cy="187220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id="{07816690-691B-2902-8C9B-E5D9FF1DC9E4}"/>
              </a:ext>
            </a:extLst>
          </p:cNvPr>
          <p:cNvCxnSpPr>
            <a:cxnSpLocks/>
          </p:cNvCxnSpPr>
          <p:nvPr/>
        </p:nvCxnSpPr>
        <p:spPr>
          <a:xfrm flipV="1">
            <a:off x="2835886" y="2905042"/>
            <a:ext cx="2070779" cy="187220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CasellaDiTesto 18">
            <a:extLst>
              <a:ext uri="{FF2B5EF4-FFF2-40B4-BE49-F238E27FC236}">
                <a16:creationId xmlns:a16="http://schemas.microsoft.com/office/drawing/2014/main" id="{0435B27A-BF91-61CA-D22E-2ED8F8090F9C}"/>
              </a:ext>
            </a:extLst>
          </p:cNvPr>
          <p:cNvSpPr txBox="1"/>
          <p:nvPr/>
        </p:nvSpPr>
        <p:spPr>
          <a:xfrm>
            <a:off x="6802504" y="1054900"/>
            <a:ext cx="1827328" cy="523220"/>
          </a:xfrm>
          <a:prstGeom prst="rect">
            <a:avLst/>
          </a:prstGeom>
          <a:noFill/>
        </p:spPr>
        <p:txBody>
          <a:bodyPr wrap="square">
            <a:spAutoFit/>
          </a:bodyPr>
          <a:lstStyle/>
          <a:p>
            <a:r>
              <a:rPr lang="en-US" sz="1400" b="1" i="1" dirty="0">
                <a:solidFill>
                  <a:srgbClr val="FF0000"/>
                </a:solidFill>
                <a:effectLst/>
                <a:latin typeface="Times New Roman" panose="02020603050405020304" pitchFamily="18" charset="0"/>
                <a:ea typeface="Times New Roman" panose="02020603050405020304" pitchFamily="18" charset="0"/>
              </a:rPr>
              <a:t>1 = poor</a:t>
            </a:r>
            <a:r>
              <a:rPr lang="en-US" sz="1400" b="1" i="1" dirty="0">
                <a:effectLst/>
                <a:latin typeface="Times New Roman" panose="02020603050405020304" pitchFamily="18" charset="0"/>
                <a:ea typeface="Times New Roman" panose="02020603050405020304" pitchFamily="18" charset="0"/>
              </a:rPr>
              <a:t>   </a:t>
            </a:r>
            <a:r>
              <a:rPr lang="en-US" sz="1400" b="1" i="1" dirty="0">
                <a:solidFill>
                  <a:srgbClr val="FD8003"/>
                </a:solidFill>
                <a:effectLst/>
                <a:latin typeface="Times New Roman" panose="02020603050405020304" pitchFamily="18" charset="0"/>
                <a:ea typeface="Times New Roman" panose="02020603050405020304" pitchFamily="18" charset="0"/>
              </a:rPr>
              <a:t>2 = average</a:t>
            </a:r>
            <a:r>
              <a:rPr lang="en-US" sz="1400" b="1" i="1" dirty="0">
                <a:effectLst/>
                <a:latin typeface="Times New Roman" panose="02020603050405020304" pitchFamily="18" charset="0"/>
                <a:ea typeface="Times New Roman" panose="02020603050405020304" pitchFamily="18" charset="0"/>
              </a:rPr>
              <a:t> </a:t>
            </a:r>
            <a:r>
              <a:rPr lang="en-US" sz="1400" b="1" i="1" dirty="0">
                <a:solidFill>
                  <a:srgbClr val="00B050"/>
                </a:solidFill>
                <a:effectLst/>
                <a:latin typeface="Times New Roman" panose="02020603050405020304" pitchFamily="18" charset="0"/>
                <a:ea typeface="Times New Roman" panose="02020603050405020304" pitchFamily="18" charset="0"/>
              </a:rPr>
              <a:t>3 = good</a:t>
            </a:r>
            <a:endParaRPr lang="it-IT" b="1" dirty="0">
              <a:solidFill>
                <a:srgbClr val="00B050"/>
              </a:solidFill>
            </a:endParaRPr>
          </a:p>
        </p:txBody>
      </p:sp>
      <p:pic>
        <p:nvPicPr>
          <p:cNvPr id="4" name="Picture 96" descr="A picture containing text, circle, screenshot, diagram&#10;&#10;Description automatically generated">
            <a:extLst>
              <a:ext uri="{FF2B5EF4-FFF2-40B4-BE49-F238E27FC236}">
                <a16:creationId xmlns:a16="http://schemas.microsoft.com/office/drawing/2014/main" id="{C726606D-AA5F-BED7-65FA-85B97F4E176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5470" r="23839"/>
          <a:stretch/>
        </p:blipFill>
        <p:spPr>
          <a:xfrm>
            <a:off x="5919288" y="2816541"/>
            <a:ext cx="2115960" cy="2297859"/>
          </a:xfrm>
          <a:prstGeom prst="rect">
            <a:avLst/>
          </a:prstGeom>
          <a:ln w="12700">
            <a:solidFill>
              <a:srgbClr val="00B050"/>
            </a:solidFill>
          </a:ln>
        </p:spPr>
      </p:pic>
    </p:spTree>
    <p:extLst>
      <p:ext uri="{BB962C8B-B14F-4D97-AF65-F5344CB8AC3E}">
        <p14:creationId xmlns:p14="http://schemas.microsoft.com/office/powerpoint/2010/main" val="1725949153"/>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0</TotalTime>
  <Words>4060</Words>
  <Application>Microsoft Office PowerPoint</Application>
  <PresentationFormat>Presentazione su schermo (16:9)</PresentationFormat>
  <Paragraphs>634</Paragraphs>
  <Slides>44</Slides>
  <Notes>8</Notes>
  <HiddenSlides>0</HiddenSlides>
  <MMClips>0</MMClips>
  <ScaleCrop>false</ScaleCrop>
  <HeadingPairs>
    <vt:vector size="8" baseType="variant">
      <vt:variant>
        <vt:lpstr>Caratteri utilizzati</vt:lpstr>
      </vt:variant>
      <vt:variant>
        <vt:i4>5</vt:i4>
      </vt:variant>
      <vt:variant>
        <vt:lpstr>Tema</vt:lpstr>
      </vt:variant>
      <vt:variant>
        <vt:i4>4</vt:i4>
      </vt:variant>
      <vt:variant>
        <vt:lpstr>Server OLE incorporati</vt:lpstr>
      </vt:variant>
      <vt:variant>
        <vt:i4>1</vt:i4>
      </vt:variant>
      <vt:variant>
        <vt:lpstr>Titoli diapositive</vt:lpstr>
      </vt:variant>
      <vt:variant>
        <vt:i4>44</vt:i4>
      </vt:variant>
    </vt:vector>
  </HeadingPairs>
  <TitlesOfParts>
    <vt:vector size="54" baseType="lpstr">
      <vt:lpstr>Arial</vt:lpstr>
      <vt:lpstr>Calibri</vt:lpstr>
      <vt:lpstr>Cambria Math</vt:lpstr>
      <vt:lpstr>Times New Roman</vt:lpstr>
      <vt:lpstr>Wingdings</vt:lpstr>
      <vt:lpstr>Introslides</vt:lpstr>
      <vt:lpstr>Titleslides, Conclusion</vt:lpstr>
      <vt:lpstr>Content Slides - Deep Blue</vt:lpstr>
      <vt:lpstr>1_Content Slides - Deep Blue</vt:lpstr>
      <vt:lpstr>Worksheet</vt:lpstr>
      <vt:lpstr>FCC-ee Arc Half-Cell Configuration and Mock-up </vt:lpstr>
      <vt:lpstr>Outline</vt:lpstr>
      <vt:lpstr>Outline</vt:lpstr>
      <vt:lpstr>Aim of the project</vt:lpstr>
      <vt:lpstr>Timeline</vt:lpstr>
      <vt:lpstr>Outline</vt:lpstr>
      <vt:lpstr>Phase I main results</vt:lpstr>
      <vt:lpstr>Phase I main results: booster/collider placement</vt:lpstr>
      <vt:lpstr>Phase I main results: booster/collider placement</vt:lpstr>
      <vt:lpstr>Phase I main results: configuration of the SSS</vt:lpstr>
      <vt:lpstr>Phase I main results: configuration of the SSS</vt:lpstr>
      <vt:lpstr>Phase I main results: stability studies</vt:lpstr>
      <vt:lpstr>Phase I main results: mock-up proposal</vt:lpstr>
      <vt:lpstr>Outline</vt:lpstr>
      <vt:lpstr>Update on stability studies: collider’s SSS, method</vt:lpstr>
      <vt:lpstr>Presentazione standard di PowerPoint</vt:lpstr>
      <vt:lpstr>Presentazione standard di PowerPoint</vt:lpstr>
      <vt:lpstr>Presentazione standard di PowerPoint</vt:lpstr>
      <vt:lpstr>Update on stability studies: (intermediate) conclusions</vt:lpstr>
      <vt:lpstr>Outline</vt:lpstr>
      <vt:lpstr>Presentazione standard di PowerPoint</vt:lpstr>
      <vt:lpstr>Presentazione standard di PowerPoint</vt:lpstr>
      <vt:lpstr>Presentazione standard di PowerPoint</vt:lpstr>
      <vt:lpstr>Presentazione standard di PowerPoint</vt:lpstr>
      <vt:lpstr>Presentazione standard di PowerPoint</vt:lpstr>
      <vt:lpstr>Outline</vt:lpstr>
      <vt:lpstr>Presentazione standard di PowerPoint</vt:lpstr>
      <vt:lpstr>Thank you  for your attention.</vt:lpstr>
      <vt:lpstr>Status</vt:lpstr>
      <vt:lpstr>Arc cell configuration(s)</vt:lpstr>
      <vt:lpstr>Phase I main results: configuration of the SSS</vt:lpstr>
      <vt:lpstr>Arc cell configuration(s)</vt:lpstr>
      <vt:lpstr>Arc cell configuration(s)</vt:lpstr>
      <vt:lpstr>Arc cell configuration(s)</vt:lpstr>
      <vt:lpstr>Arc cell configuration(s)</vt:lpstr>
      <vt:lpstr>Arc cell configuration(s)</vt:lpstr>
      <vt:lpstr>Arc Half-Cell Mock-up Project (Phase I)</vt:lpstr>
      <vt:lpstr>Needed studies and challenges (Phase I) </vt:lpstr>
      <vt:lpstr>Needed studies and challenges (Phase I) </vt:lpstr>
      <vt:lpstr>Needed studies and challenges (Phase I) </vt:lpstr>
      <vt:lpstr>Design standards</vt:lpstr>
      <vt:lpstr>Novel concepts: Digital Twins</vt:lpstr>
      <vt:lpstr>Novel concepts: Digital Twins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Federico Carra</cp:lastModifiedBy>
  <cp:revision>142</cp:revision>
  <dcterms:created xsi:type="dcterms:W3CDTF">2020-10-27T09:23:42Z</dcterms:created>
  <dcterms:modified xsi:type="dcterms:W3CDTF">2023-06-08T09:33:37Z</dcterms:modified>
</cp:coreProperties>
</file>