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41"/>
  </p:notesMasterIdLst>
  <p:sldIdLst>
    <p:sldId id="588" r:id="rId2"/>
    <p:sldId id="842" r:id="rId3"/>
    <p:sldId id="844" r:id="rId4"/>
    <p:sldId id="811" r:id="rId5"/>
    <p:sldId id="843" r:id="rId6"/>
    <p:sldId id="845" r:id="rId7"/>
    <p:sldId id="846" r:id="rId8"/>
    <p:sldId id="847" r:id="rId9"/>
    <p:sldId id="848" r:id="rId10"/>
    <p:sldId id="813" r:id="rId11"/>
    <p:sldId id="803" r:id="rId12"/>
    <p:sldId id="850" r:id="rId13"/>
    <p:sldId id="766" r:id="rId14"/>
    <p:sldId id="769" r:id="rId15"/>
    <p:sldId id="770" r:id="rId16"/>
    <p:sldId id="771" r:id="rId17"/>
    <p:sldId id="859" r:id="rId18"/>
    <p:sldId id="871" r:id="rId19"/>
    <p:sldId id="698" r:id="rId20"/>
    <p:sldId id="873" r:id="rId21"/>
    <p:sldId id="810" r:id="rId22"/>
    <p:sldId id="856" r:id="rId23"/>
    <p:sldId id="864" r:id="rId24"/>
    <p:sldId id="866" r:id="rId25"/>
    <p:sldId id="867" r:id="rId26"/>
    <p:sldId id="784" r:id="rId27"/>
    <p:sldId id="783" r:id="rId28"/>
    <p:sldId id="849" r:id="rId29"/>
    <p:sldId id="872" r:id="rId30"/>
    <p:sldId id="853" r:id="rId31"/>
    <p:sldId id="854" r:id="rId32"/>
    <p:sldId id="875" r:id="rId33"/>
    <p:sldId id="876" r:id="rId34"/>
    <p:sldId id="709" r:id="rId35"/>
    <p:sldId id="874" r:id="rId36"/>
    <p:sldId id="868" r:id="rId37"/>
    <p:sldId id="869" r:id="rId38"/>
    <p:sldId id="870" r:id="rId39"/>
    <p:sldId id="786" r:id="rId40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EFF7"/>
    <a:srgbClr val="FFC1FF"/>
    <a:srgbClr val="C1EDDE"/>
    <a:srgbClr val="FF99FF"/>
    <a:srgbClr val="FFFF99"/>
    <a:srgbClr val="FFD5FF"/>
    <a:srgbClr val="FF5757"/>
    <a:srgbClr val="FFFF00"/>
    <a:srgbClr val="18C1D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4" autoAdjust="0"/>
    <p:restoredTop sz="94660"/>
  </p:normalViewPr>
  <p:slideViewPr>
    <p:cSldViewPr>
      <p:cViewPr>
        <p:scale>
          <a:sx n="70" d="100"/>
          <a:sy n="70" d="100"/>
        </p:scale>
        <p:origin x="338" y="11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CST\power_loss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k</a:t>
            </a:r>
            <a:r>
              <a:rPr lang="en-GB" baseline="0" dirty="0">
                <a:solidFill>
                  <a:schemeClr val="tx1"/>
                </a:solidFill>
              </a:rPr>
              <a:t> factor vs jaw position</a:t>
            </a:r>
            <a:endParaRPr lang="en-GB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Sheet1!$F$33:$F$52</c:f>
              <c:numCache>
                <c:formatCode>General</c:formatCode>
                <c:ptCount val="20"/>
                <c:pt idx="1">
                  <c:v>29</c:v>
                </c:pt>
                <c:pt idx="2">
                  <c:v>31</c:v>
                </c:pt>
                <c:pt idx="3">
                  <c:v>33</c:v>
                </c:pt>
                <c:pt idx="4">
                  <c:v>34</c:v>
                </c:pt>
                <c:pt idx="5">
                  <c:v>35</c:v>
                </c:pt>
                <c:pt idx="6">
                  <c:v>36</c:v>
                </c:pt>
                <c:pt idx="7">
                  <c:v>39</c:v>
                </c:pt>
                <c:pt idx="8">
                  <c:v>41</c:v>
                </c:pt>
                <c:pt idx="9">
                  <c:v>37</c:v>
                </c:pt>
                <c:pt idx="10">
                  <c:v>42.5</c:v>
                </c:pt>
                <c:pt idx="14">
                  <c:v>30</c:v>
                </c:pt>
                <c:pt idx="15">
                  <c:v>30</c:v>
                </c:pt>
                <c:pt idx="18">
                  <c:v>32</c:v>
                </c:pt>
              </c:numCache>
            </c:numRef>
          </c:xVal>
          <c:yVal>
            <c:numRef>
              <c:f>Sheet1!$G$33:$G$52</c:f>
              <c:numCache>
                <c:formatCode>0.00E+00</c:formatCode>
                <c:ptCount val="20"/>
                <c:pt idx="0">
                  <c:v>6.4400000000000004E-4</c:v>
                </c:pt>
                <c:pt idx="1">
                  <c:v>1.052309E-3</c:v>
                </c:pt>
                <c:pt idx="2">
                  <c:v>6.9200000000000002E-4</c:v>
                </c:pt>
                <c:pt idx="3">
                  <c:v>5.3899999999999998E-4</c:v>
                </c:pt>
                <c:pt idx="4">
                  <c:v>4.9441260000000005E-4</c:v>
                </c:pt>
                <c:pt idx="5">
                  <c:v>4.3800000000000002E-4</c:v>
                </c:pt>
                <c:pt idx="6">
                  <c:v>4.3679999999999999E-4</c:v>
                </c:pt>
                <c:pt idx="7">
                  <c:v>4.6799999999999999E-4</c:v>
                </c:pt>
                <c:pt idx="8">
                  <c:v>4.6900000000000002E-4</c:v>
                </c:pt>
                <c:pt idx="9">
                  <c:v>4.6700000000000002E-4</c:v>
                </c:pt>
                <c:pt idx="10">
                  <c:v>4.6949999999999997E-4</c:v>
                </c:pt>
                <c:pt idx="11">
                  <c:v>8.5700000000000001E-4</c:v>
                </c:pt>
                <c:pt idx="12">
                  <c:v>3.8500000000000001E-3</c:v>
                </c:pt>
                <c:pt idx="13">
                  <c:v>2.5200000000000001E-3</c:v>
                </c:pt>
                <c:pt idx="14">
                  <c:v>8.4400000000000002E-4</c:v>
                </c:pt>
                <c:pt idx="15">
                  <c:v>8.8699999999999998E-4</c:v>
                </c:pt>
                <c:pt idx="16">
                  <c:v>7.7999999999999999E-4</c:v>
                </c:pt>
                <c:pt idx="17">
                  <c:v>1.3979999999999999E-3</c:v>
                </c:pt>
                <c:pt idx="18">
                  <c:v>5.6064370000000001E-4</c:v>
                </c:pt>
                <c:pt idx="19">
                  <c:v>4.4099999999999999E-4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5C-49F8-8362-42B2C4DC32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915928"/>
        <c:axId val="454913304"/>
      </c:scatterChart>
      <c:valAx>
        <c:axId val="454915928"/>
        <c:scaling>
          <c:orientation val="minMax"/>
          <c:min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dirty="0">
                    <a:solidFill>
                      <a:schemeClr val="tx1"/>
                    </a:solidFill>
                  </a:rPr>
                  <a:t>jaw position from beam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913304"/>
        <c:crosses val="autoZero"/>
        <c:crossBetween val="midCat"/>
      </c:valAx>
      <c:valAx>
        <c:axId val="454913304"/>
        <c:scaling>
          <c:orientation val="minMax"/>
          <c:max val="1.2000000000000003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chemeClr val="tx1"/>
                    </a:solidFill>
                  </a:rPr>
                  <a:t>loss factor per 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9159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04/06/2023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16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263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83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5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chart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ink.springer.com/article/10.1140/epjp/s13360-022-03319-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indico.cern.ch/event/1113474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rat-gui.ch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arxiv.org/abs/1501.07166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8FD825B-A963-E091-07F8-BD2FD618A6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2865" b="99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899" y="1366413"/>
            <a:ext cx="9982200" cy="1755775"/>
          </a:xfrm>
        </p:spPr>
        <p:txBody>
          <a:bodyPr>
            <a:noAutofit/>
          </a:bodyPr>
          <a:lstStyle/>
          <a:p>
            <a:r>
              <a:rPr lang="en-GB" sz="6600" b="1" dirty="0"/>
              <a:t>The FCCee-HTS4 project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258713"/>
            <a:ext cx="8534400" cy="2961112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FCC week, London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07/06/2023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pic>
        <p:nvPicPr>
          <p:cNvPr id="6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4822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14835"/>
            <a:ext cx="2592002" cy="172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407691"/>
            <a:ext cx="3886200" cy="1313784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5DE0F843-213F-706A-94CF-7DF262B977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3" b="20667"/>
          <a:stretch/>
        </p:blipFill>
        <p:spPr bwMode="auto">
          <a:xfrm>
            <a:off x="9334498" y="14836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67268-7E81-A8B5-F7FF-9CC6E80FC042}"/>
              </a:ext>
            </a:extLst>
          </p:cNvPr>
          <p:cNvSpPr txBox="1"/>
          <p:nvPr/>
        </p:nvSpPr>
        <p:spPr>
          <a:xfrm>
            <a:off x="7696200" y="6427113"/>
            <a:ext cx="44958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work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performed under the auspices and with support from the </a:t>
            </a: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Accelerator Research and Technology (CHART) 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program 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1100" u="sng" dirty="0">
                <a:solidFill>
                  <a:srgbClr val="044A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www.chart.ch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9ABADE90-805D-96CD-1201-61FF02D2D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83391" y="-84991"/>
            <a:ext cx="2804418" cy="5412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424A174-2CA7-BB86-B50B-6E2185F20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436" y="0"/>
            <a:ext cx="10972800" cy="914400"/>
          </a:xfrm>
        </p:spPr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77703-4DF6-3C51-E41D-21E100E9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E1595B-CD72-4897-2F75-8290033F35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6" r="2288"/>
          <a:stretch/>
        </p:blipFill>
        <p:spPr>
          <a:xfrm>
            <a:off x="76201" y="1066800"/>
            <a:ext cx="6781800" cy="4191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118660-EA72-D913-1139-67A7BF5E6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3915" y="4694238"/>
            <a:ext cx="5412800" cy="1662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dirty="0"/>
              <a:t>Project duration: 3 years (starting 1/7/2022)</a:t>
            </a:r>
          </a:p>
          <a:p>
            <a:pPr marL="0" indent="0">
              <a:buNone/>
            </a:pPr>
            <a:r>
              <a:rPr lang="en-US" sz="1800" dirty="0"/>
              <a:t>Deliverables: </a:t>
            </a:r>
          </a:p>
          <a:p>
            <a:r>
              <a:rPr lang="en-US" sz="1800" dirty="0"/>
              <a:t>Beam dynamics report</a:t>
            </a:r>
          </a:p>
          <a:p>
            <a:r>
              <a:rPr lang="en-US" sz="1800" dirty="0"/>
              <a:t>Enabling technologies report</a:t>
            </a:r>
          </a:p>
          <a:p>
            <a:r>
              <a:rPr lang="en-US" sz="1800" dirty="0"/>
              <a:t>One or more demonstrator hardware</a:t>
            </a:r>
          </a:p>
          <a:p>
            <a:r>
              <a:rPr lang="en-US" sz="1800" dirty="0"/>
              <a:t>One prototype designed, manufactured and tested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96152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876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latest optics design layout has the following specifications:</a:t>
            </a:r>
          </a:p>
          <a:p>
            <a:r>
              <a:rPr lang="en-GB" dirty="0"/>
              <a:t>Length of quads is 2.9m (from 3.2m). Quads </a:t>
            </a:r>
            <a:r>
              <a:rPr lang="en-GB" dirty="0">
                <a:solidFill>
                  <a:srgbClr val="FF0000"/>
                </a:solidFill>
              </a:rPr>
              <a:t>should not be shorter</a:t>
            </a:r>
            <a:r>
              <a:rPr lang="en-GB" dirty="0"/>
              <a:t>, due to SR issues</a:t>
            </a:r>
          </a:p>
          <a:p>
            <a:r>
              <a:rPr lang="en-GB" dirty="0"/>
              <a:t>Strength of quads is 11.84 T/m at </a:t>
            </a:r>
            <a:r>
              <a:rPr lang="en-GB" dirty="0" err="1"/>
              <a:t>tt</a:t>
            </a:r>
            <a:r>
              <a:rPr lang="en-GB" dirty="0"/>
              <a:t> (was 10T/m)</a:t>
            </a:r>
          </a:p>
          <a:p>
            <a:r>
              <a:rPr lang="en-GB" dirty="0"/>
              <a:t>Length of sextupoles is 1.5m. Sextupoles can be made stronger and shorter at will.</a:t>
            </a:r>
          </a:p>
          <a:p>
            <a:r>
              <a:rPr lang="en-GB" dirty="0"/>
              <a:t>Strength of sextupoles is 812 T/m^2 at </a:t>
            </a:r>
            <a:r>
              <a:rPr lang="en-GB" dirty="0" err="1"/>
              <a:t>tt</a:t>
            </a:r>
            <a:r>
              <a:rPr lang="en-GB" dirty="0"/>
              <a:t>.</a:t>
            </a:r>
          </a:p>
          <a:p>
            <a:r>
              <a:rPr lang="en-US" dirty="0"/>
              <a:t>Together with necessary gaps and with all services, the length of the SSS will be 3.5m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SSS main parameters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8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3664F2-F694-68FC-8430-62CB635C6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2567"/>
            <a:ext cx="10972800" cy="50558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First design choice is aperture: we have chosen a </a:t>
            </a:r>
            <a:r>
              <a:rPr lang="en-US" b="1" dirty="0"/>
              <a:t>90mm</a:t>
            </a:r>
            <a:r>
              <a:rPr lang="en-US" dirty="0"/>
              <a:t> aperture magnet.</a:t>
            </a:r>
          </a:p>
          <a:p>
            <a:r>
              <a:rPr lang="en-US" dirty="0"/>
              <a:t>(inner diameter of the beampipe in the CDR is 70mm, with a lively debate if we should go to 60mm or not)</a:t>
            </a:r>
          </a:p>
          <a:p>
            <a:r>
              <a:rPr lang="en-US" dirty="0"/>
              <a:t>What is important in our case is not only the beam pipe diameter, but also the position of the last photon stopper: photons that have just missed the photon stopper are at an angle of ~2.5mrad. As the distance of the last photon stopper to the end of the SSS is ~4m, the radius of the aperture needs to be ~10mm larger than the position of the stopper</a:t>
            </a:r>
          </a:p>
          <a:p>
            <a:r>
              <a:rPr lang="en-US" dirty="0"/>
              <a:t>Strength of the sextupole (closest to the beam pipe): 1000T/m2 (specification is 812T/m2, but we have made the magnet can be made shorter)</a:t>
            </a:r>
          </a:p>
          <a:p>
            <a:r>
              <a:rPr lang="en-US" dirty="0"/>
              <a:t>If there is a firm decision to go to 60mm beam pipe, we will reduce our aperture accordingly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D03FCB-0564-940B-7DA0-856A4A1B4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592"/>
            <a:ext cx="10972800" cy="1143000"/>
          </a:xfrm>
        </p:spPr>
        <p:txBody>
          <a:bodyPr/>
          <a:lstStyle/>
          <a:p>
            <a:r>
              <a:rPr lang="en-US" dirty="0"/>
              <a:t>Choice of aperture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042DA-77D8-5CE8-B325-3C1E64B8A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8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4409" y="1224516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How much would this idea increase the resistive wall impedance budget (and, therefore, wasted power) of the machine?</a:t>
            </a:r>
          </a:p>
          <a:p>
            <a:r>
              <a:rPr lang="en-GB" dirty="0"/>
              <a:t>Since space is at a premium, this idea accommodates much smaller winglets than the CDR design (110mm to 86mm) for the entire length of the SSS (3.5m)</a:t>
            </a:r>
          </a:p>
          <a:p>
            <a:r>
              <a:rPr lang="en-GB" dirty="0"/>
              <a:t>It also calls for photon stoppers that protrude more into the beam pipe than the CDR design</a:t>
            </a:r>
          </a:p>
          <a:p>
            <a:r>
              <a:rPr lang="en-US" dirty="0"/>
              <a:t>A complete study using </a:t>
            </a:r>
            <a:r>
              <a:rPr lang="en-US" i="1" dirty="0"/>
              <a:t>CST studio suite 2020 </a:t>
            </a:r>
            <a:r>
              <a:rPr lang="en-US" dirty="0"/>
              <a:t>was performed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"/>
            <a:ext cx="10972800" cy="1143000"/>
          </a:xfrm>
        </p:spPr>
        <p:txBody>
          <a:bodyPr/>
          <a:lstStyle/>
          <a:p>
            <a:r>
              <a:rPr lang="en-GB" dirty="0"/>
              <a:t>Photon stoppers, winglet, impedance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36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838200"/>
            <a:ext cx="3827286" cy="1514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We tried different stopper protrusions to see their effect on impedance</a:t>
            </a:r>
          </a:p>
          <a:p>
            <a:pPr marL="0" indent="0">
              <a:buNone/>
            </a:pPr>
            <a:r>
              <a:rPr lang="en-GB" sz="2000" b="1" dirty="0"/>
              <a:t>d</a:t>
            </a:r>
            <a:r>
              <a:rPr lang="en-GB" sz="2000" dirty="0"/>
              <a:t> is distance from the beam: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8353"/>
            <a:ext cx="10972800" cy="886047"/>
          </a:xfrm>
        </p:spPr>
        <p:txBody>
          <a:bodyPr/>
          <a:lstStyle/>
          <a:p>
            <a:r>
              <a:rPr lang="en-GB" dirty="0"/>
              <a:t>Variable stopper sizes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958" y="3499800"/>
            <a:ext cx="3767042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065" y="1018401"/>
            <a:ext cx="3775135" cy="25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21076" y="1158960"/>
            <a:ext cx="1569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d=42.5 (CDR)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8424958" y="1018401"/>
            <a:ext cx="3768681" cy="2520000"/>
            <a:chOff x="4689519" y="3499800"/>
            <a:chExt cx="3768681" cy="252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89519" y="3499800"/>
              <a:ext cx="3768681" cy="2520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548194" y="3789612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d=35 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683065" y="3492712"/>
            <a:ext cx="3820876" cy="2520000"/>
            <a:chOff x="8447324" y="1020600"/>
            <a:chExt cx="3820876" cy="252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47324" y="1020600"/>
              <a:ext cx="3762255" cy="252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500041" y="1207045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d=32 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378285" y="3774758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d=30 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52401" y="2514600"/>
          <a:ext cx="4190999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4" name="Straight Connector 13"/>
          <p:cNvCxnSpPr/>
          <p:nvPr/>
        </p:nvCxnSpPr>
        <p:spPr>
          <a:xfrm flipV="1">
            <a:off x="1143000" y="4542454"/>
            <a:ext cx="2895600" cy="1505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99615" y="4414104"/>
            <a:ext cx="1029585" cy="27699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No stopper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806234" y="3723158"/>
            <a:ext cx="876831" cy="546871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39599" y="3511968"/>
            <a:ext cx="552184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CDR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590800" y="3124200"/>
            <a:ext cx="762000" cy="1066801"/>
          </a:xfrm>
          <a:prstGeom prst="straightConnector1">
            <a:avLst/>
          </a:prstGeom>
          <a:ln w="762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95330" y="2273387"/>
            <a:ext cx="944689" cy="830997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Choice for this proposal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669666" y="6183325"/>
            <a:ext cx="1303259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N. Nikolopoulos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DB1913-136A-BA3D-4C88-485C6AD8AEC0}"/>
              </a:ext>
            </a:extLst>
          </p:cNvPr>
          <p:cNvCxnSpPr>
            <a:cxnSpLocks/>
          </p:cNvCxnSpPr>
          <p:nvPr/>
        </p:nvCxnSpPr>
        <p:spPr>
          <a:xfrm>
            <a:off x="2644140" y="5715000"/>
            <a:ext cx="0" cy="533400"/>
          </a:xfrm>
          <a:prstGeom prst="straightConnector1">
            <a:avLst/>
          </a:prstGeom>
          <a:ln w="76200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83301A5-0E6F-B58F-7A2F-44FB3002BDE5}"/>
              </a:ext>
            </a:extLst>
          </p:cNvPr>
          <p:cNvSpPr txBox="1"/>
          <p:nvPr/>
        </p:nvSpPr>
        <p:spPr>
          <a:xfrm>
            <a:off x="1691640" y="6172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pipe radius</a:t>
            </a:r>
          </a:p>
        </p:txBody>
      </p:sp>
    </p:spTree>
    <p:extLst>
      <p:ext uri="{BB962C8B-B14F-4D97-AF65-F5344CB8AC3E}">
        <p14:creationId xmlns:p14="http://schemas.microsoft.com/office/powerpoint/2010/main" val="253563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69" y="5175700"/>
            <a:ext cx="3610559" cy="165032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2009" y="981075"/>
            <a:ext cx="3581400" cy="25241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 smooth transition between a 110mm winglet to a 86mm winglet was developed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651" y="0"/>
            <a:ext cx="10972800" cy="981075"/>
          </a:xfrm>
        </p:spPr>
        <p:txBody>
          <a:bodyPr/>
          <a:lstStyle/>
          <a:p>
            <a:r>
              <a:rPr lang="en-GB" dirty="0"/>
              <a:t>Transitions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981075"/>
            <a:ext cx="7267575" cy="5876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70" y="3605464"/>
            <a:ext cx="3637140" cy="15702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412646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110mm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63534" y="598701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110mm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20993" y="411480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85mm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7312" y="574980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85mm</a:t>
            </a:r>
          </a:p>
        </p:txBody>
      </p:sp>
    </p:spTree>
    <p:extLst>
      <p:ext uri="{BB962C8B-B14F-4D97-AF65-F5344CB8AC3E}">
        <p14:creationId xmlns:p14="http://schemas.microsoft.com/office/powerpoint/2010/main" val="3680999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12192000" cy="32004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 copper 35mm radius round pipe has a loss factor of 3.6×10</a:t>
            </a:r>
            <a:r>
              <a:rPr lang="en-GB" baseline="30000" dirty="0"/>
              <a:t>-4</a:t>
            </a:r>
            <a:r>
              <a:rPr lang="en-GB" dirty="0"/>
              <a:t> V/</a:t>
            </a:r>
            <a:r>
              <a:rPr lang="en-GB" dirty="0" err="1"/>
              <a:t>pC</a:t>
            </a:r>
            <a:r>
              <a:rPr lang="en-GB" dirty="0"/>
              <a:t> at the Z. This corresponds to a total power of 2.3MW for both beams</a:t>
            </a:r>
          </a:p>
          <a:p>
            <a:r>
              <a:rPr lang="en-GB" dirty="0"/>
              <a:t>A 35mm inner diameter pipe with winglets has a loss factor of 3.7×10</a:t>
            </a:r>
            <a:r>
              <a:rPr lang="en-GB" baseline="30000" dirty="0"/>
              <a:t>-4</a:t>
            </a:r>
            <a:r>
              <a:rPr lang="en-GB" dirty="0"/>
              <a:t> V/</a:t>
            </a:r>
            <a:r>
              <a:rPr lang="en-GB" dirty="0" err="1"/>
              <a:t>pC</a:t>
            </a:r>
            <a:r>
              <a:rPr lang="en-GB" dirty="0"/>
              <a:t>, close to the totally round case.</a:t>
            </a:r>
          </a:p>
          <a:p>
            <a:r>
              <a:rPr lang="en-GB" dirty="0"/>
              <a:t>Having a stopper as in the CDR increases the impedance of a 1m pipe to 4.7V/</a:t>
            </a:r>
            <a:r>
              <a:rPr lang="en-GB" dirty="0" err="1"/>
              <a:t>pC</a:t>
            </a:r>
            <a:endParaRPr lang="en-GB" dirty="0"/>
          </a:p>
          <a:p>
            <a:r>
              <a:rPr lang="en-GB" b="1" dirty="0"/>
              <a:t>Results indicate that the premium we need to pay in terms of power for this design is minimal (0.15MW on top of 2.73MW or 5%) even for a stopper @29mm from the beam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18626"/>
          </a:xfrm>
        </p:spPr>
        <p:txBody>
          <a:bodyPr/>
          <a:lstStyle/>
          <a:p>
            <a:r>
              <a:rPr lang="en-GB" dirty="0"/>
              <a:t>Results of impedance calculations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219200" y="3960630"/>
          <a:ext cx="9829800" cy="2793797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798763">
                  <a:extLst>
                    <a:ext uri="{9D8B030D-6E8A-4147-A177-3AD203B41FA5}">
                      <a16:colId xmlns:a16="http://schemas.microsoft.com/office/drawing/2014/main" val="3618904004"/>
                    </a:ext>
                  </a:extLst>
                </a:gridCol>
                <a:gridCol w="955675">
                  <a:extLst>
                    <a:ext uri="{9D8B030D-6E8A-4147-A177-3AD203B41FA5}">
                      <a16:colId xmlns:a16="http://schemas.microsoft.com/office/drawing/2014/main" val="2094064559"/>
                    </a:ext>
                  </a:extLst>
                </a:gridCol>
                <a:gridCol w="1023937">
                  <a:extLst>
                    <a:ext uri="{9D8B030D-6E8A-4147-A177-3AD203B41FA5}">
                      <a16:colId xmlns:a16="http://schemas.microsoft.com/office/drawing/2014/main" val="463961671"/>
                    </a:ext>
                  </a:extLst>
                </a:gridCol>
                <a:gridCol w="887412">
                  <a:extLst>
                    <a:ext uri="{9D8B030D-6E8A-4147-A177-3AD203B41FA5}">
                      <a16:colId xmlns:a16="http://schemas.microsoft.com/office/drawing/2014/main" val="771657442"/>
                    </a:ext>
                  </a:extLst>
                </a:gridCol>
                <a:gridCol w="1160463">
                  <a:extLst>
                    <a:ext uri="{9D8B030D-6E8A-4147-A177-3AD203B41FA5}">
                      <a16:colId xmlns:a16="http://schemas.microsoft.com/office/drawing/2014/main" val="1036207204"/>
                    </a:ext>
                  </a:extLst>
                </a:gridCol>
                <a:gridCol w="979231">
                  <a:extLst>
                    <a:ext uri="{9D8B030D-6E8A-4147-A177-3AD203B41FA5}">
                      <a16:colId xmlns:a16="http://schemas.microsoft.com/office/drawing/2014/main" val="2635223275"/>
                    </a:ext>
                  </a:extLst>
                </a:gridCol>
                <a:gridCol w="1148937">
                  <a:extLst>
                    <a:ext uri="{9D8B030D-6E8A-4147-A177-3AD203B41FA5}">
                      <a16:colId xmlns:a16="http://schemas.microsoft.com/office/drawing/2014/main" val="3746417655"/>
                    </a:ext>
                  </a:extLst>
                </a:gridCol>
                <a:gridCol w="875382">
                  <a:extLst>
                    <a:ext uri="{9D8B030D-6E8A-4147-A177-3AD203B41FA5}">
                      <a16:colId xmlns:a16="http://schemas.microsoft.com/office/drawing/2014/main" val="734028024"/>
                    </a:ext>
                  </a:extLst>
                </a:gridCol>
              </a:tblGrid>
              <a:tr h="43227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This proposal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CDR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7835325"/>
                  </a:ext>
                </a:extLst>
              </a:tr>
              <a:tr h="53272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k factor / 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no. of units (m)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k 100km ring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power two rings (MW)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k factor/m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power two rings (MW)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Premium (MW)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518225"/>
                  </a:ext>
                </a:extLst>
              </a:tr>
              <a:tr h="28960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35mm pipe with winglet 110mm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3.67E-04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83250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30.55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2.31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3.67E-04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2.31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488418"/>
                  </a:ext>
                </a:extLst>
              </a:tr>
              <a:tr h="28960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beam pipe with stopper @29mm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1.05E-03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2900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0.23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4.70E-04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489429"/>
                  </a:ext>
                </a:extLst>
              </a:tr>
              <a:tr h="28960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transition 110mm to 86mm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4.40E-04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2900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1.28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3.67E-04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744511"/>
                  </a:ext>
                </a:extLst>
              </a:tr>
              <a:tr h="25420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35mm SSS pipe with winglet 86mm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3.72E-04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5800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2.16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3.67E-04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388026"/>
                  </a:ext>
                </a:extLst>
              </a:tr>
              <a:tr h="28960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transition 86mm to 110mm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4.04E-04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2900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3.67E-04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480214"/>
                  </a:ext>
                </a:extLst>
              </a:tr>
              <a:tr h="28960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totals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97750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2.89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2.73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0.15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59309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2BD8A86-E894-F032-8519-1E45465D6E23}"/>
              </a:ext>
            </a:extLst>
          </p:cNvPr>
          <p:cNvSpPr/>
          <p:nvPr/>
        </p:nvSpPr>
        <p:spPr>
          <a:xfrm>
            <a:off x="10166410" y="5257800"/>
            <a:ext cx="914400" cy="228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0380E4-8DD6-1F1D-C9D6-B9463EAB4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3" y="1066801"/>
            <a:ext cx="7744289" cy="1797049"/>
          </a:xfrm>
          <a:solidFill>
            <a:srgbClr val="FFD5FF"/>
          </a:solidFill>
        </p:spPr>
        <p:txBody>
          <a:bodyPr>
            <a:normAutofit lnSpcReduction="10000"/>
          </a:bodyPr>
          <a:lstStyle/>
          <a:p>
            <a:r>
              <a:rPr lang="en-US" sz="1800" dirty="0"/>
              <a:t>The cold SSS idea cannot cost more than the price of the normal conducting system. The major cost driver today is the HTS </a:t>
            </a:r>
            <a:r>
              <a:rPr lang="en-US" sz="1800" dirty="0" err="1"/>
              <a:t>condutor</a:t>
            </a:r>
            <a:r>
              <a:rPr lang="en-US" sz="1800" dirty="0"/>
              <a:t> </a:t>
            </a:r>
          </a:p>
          <a:p>
            <a:r>
              <a:rPr lang="en-US" sz="1800" dirty="0"/>
              <a:t>For the above to be the case, we need a reduction in price of HTS tapes of about 3-4 compared to now in 20 years.</a:t>
            </a:r>
          </a:p>
          <a:p>
            <a:r>
              <a:rPr lang="en-US" sz="1800" dirty="0"/>
              <a:t>We believe that the advent of fusion projects will help reduce the price of HTS by a factor 10 in 20 years, so we think we are competitive.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D9D22-F087-A1DC-6F46-D079CA9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845"/>
            <a:ext cx="10972800" cy="1143000"/>
          </a:xfrm>
        </p:spPr>
        <p:txBody>
          <a:bodyPr/>
          <a:lstStyle/>
          <a:p>
            <a:r>
              <a:rPr lang="en-US" dirty="0"/>
              <a:t>A question of cost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4733D3-1BAE-9AE5-37DC-7426ABEB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C25583-D63A-BCB0-B662-B3CBD8947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5" y="1174845"/>
            <a:ext cx="4333875" cy="46386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2AE077D-35C5-ACFA-00E8-47DB802581E4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3090742"/>
            <a:ext cx="6477000" cy="3691057"/>
            <a:chOff x="6880884" y="2163935"/>
            <a:chExt cx="4091916" cy="23318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E1C4A0-DB86-551E-476A-ADB25F8256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90"/>
            <a:stretch/>
          </p:blipFill>
          <p:spPr>
            <a:xfrm>
              <a:off x="6880884" y="2455255"/>
              <a:ext cx="4091916" cy="20405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EE41C2-A174-30C4-996C-C8F9AAA1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0884" y="2163935"/>
              <a:ext cx="4091916" cy="350665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7293A27-943F-30DD-508D-44839F41500C}"/>
              </a:ext>
            </a:extLst>
          </p:cNvPr>
          <p:cNvSpPr txBox="1"/>
          <p:nvPr/>
        </p:nvSpPr>
        <p:spPr>
          <a:xfrm>
            <a:off x="4572000" y="2981286"/>
            <a:ext cx="2519777" cy="1477328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Synergies with Fusion projects</a:t>
            </a:r>
          </a:p>
          <a:p>
            <a:r>
              <a:rPr lang="en-US" dirty="0"/>
              <a:t>Cf: SPARK fusion project  needs 10,000 kms of HTS cable ~today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E1CB6-0246-92D7-D5D1-7F7F798E6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5900921"/>
            <a:ext cx="6553200" cy="619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45DDB-2534-DA88-68FE-0137553962B6}"/>
              </a:ext>
            </a:extLst>
          </p:cNvPr>
          <p:cNvSpPr txBox="1"/>
          <p:nvPr/>
        </p:nvSpPr>
        <p:spPr>
          <a:xfrm>
            <a:off x="6019800" y="6535579"/>
            <a:ext cx="6095128" cy="2462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/>
              <a:t>Nature</a:t>
            </a:r>
            <a:r>
              <a:rPr lang="en-GB" sz="1000" dirty="0"/>
              <a:t>, Scientific Reports | (2021) 11:2084 | https://doi.org/10.1038/s41598-021-81559-z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2F76F-9DF4-DBB8-9CD8-0DE01E817203}"/>
              </a:ext>
            </a:extLst>
          </p:cNvPr>
          <p:cNvSpPr txBox="1"/>
          <p:nvPr/>
        </p:nvSpPr>
        <p:spPr>
          <a:xfrm>
            <a:off x="8198248" y="682970"/>
            <a:ext cx="3904488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https://www.snowmass21.org/docs/files/summaries/AF/SNOWMASS21-AF7_AF0_Vladimir_Matias-251.pdf</a:t>
            </a:r>
          </a:p>
        </p:txBody>
      </p:sp>
    </p:spTree>
    <p:extLst>
      <p:ext uri="{BB962C8B-B14F-4D97-AF65-F5344CB8AC3E}">
        <p14:creationId xmlns:p14="http://schemas.microsoft.com/office/powerpoint/2010/main" val="3250220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A4EA85-308A-1FE7-06EF-B6B5F3D40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792" y="1166018"/>
            <a:ext cx="10972800" cy="4525963"/>
          </a:xfrm>
        </p:spPr>
        <p:txBody>
          <a:bodyPr/>
          <a:lstStyle/>
          <a:p>
            <a:r>
              <a:rPr lang="en-US" dirty="0"/>
              <a:t>The current design calls for individual dry cooling, using commercially available cryocoolers</a:t>
            </a:r>
          </a:p>
          <a:p>
            <a:r>
              <a:rPr lang="en-US" dirty="0"/>
              <a:t>Questions to be answered: </a:t>
            </a:r>
          </a:p>
          <a:p>
            <a:pPr lvl="1"/>
            <a:r>
              <a:rPr lang="en-US" dirty="0"/>
              <a:t>Need to have adequate mean-time-between-failures</a:t>
            </a:r>
          </a:p>
          <a:p>
            <a:pPr lvl="1"/>
            <a:r>
              <a:rPr lang="en-US" dirty="0"/>
              <a:t>Need to consume as little as possible</a:t>
            </a:r>
          </a:p>
          <a:p>
            <a:pPr lvl="1"/>
            <a:r>
              <a:rPr lang="en-US" dirty="0"/>
              <a:t>Need to ensure operation in the harsh radiation environment of the tunnel</a:t>
            </a:r>
          </a:p>
          <a:p>
            <a:pPr lvl="1"/>
            <a:r>
              <a:rPr lang="en-US" dirty="0"/>
              <a:t>Are there any vibration issues?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2E92EA-2AAE-0D56-4C84-785662F38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0"/>
            <a:ext cx="10972800" cy="1143000"/>
          </a:xfrm>
        </p:spPr>
        <p:txBody>
          <a:bodyPr/>
          <a:lstStyle/>
          <a:p>
            <a:r>
              <a:rPr lang="en-US" dirty="0"/>
              <a:t>Cooling the SSS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E709AD-7580-B174-E523-A27DF0280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02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/>
              <a:t>Example cryocooler from SHI cryogenics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1" y="1143000"/>
            <a:ext cx="4572000" cy="1631216"/>
          </a:xfrm>
          <a:prstGeom prst="rect">
            <a:avLst/>
          </a:prstGeom>
          <a:solidFill>
            <a:srgbClr val="FFC1FF"/>
          </a:solidFill>
          <a:ln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Cooling capacity: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 33W@77K,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12W@40K</a:t>
            </a:r>
          </a:p>
          <a:p>
            <a:r>
              <a:rPr lang="en-GB" sz="2000" dirty="0"/>
              <a:t>Power consumption: 1.3kW,</a:t>
            </a:r>
          </a:p>
          <a:p>
            <a:r>
              <a:rPr lang="en-GB" sz="2000" dirty="0"/>
              <a:t>Price today: 15.5k euros ready to cool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2930" y="3836724"/>
            <a:ext cx="5139070" cy="1569660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Power consumption of 2900 units: </a:t>
            </a:r>
            <a:r>
              <a:rPr lang="en-GB" sz="2400" b="1" dirty="0"/>
              <a:t>4.1MW</a:t>
            </a:r>
            <a:r>
              <a:rPr lang="en-GB" sz="2400" dirty="0"/>
              <a:t> power or 20GWh per year </a:t>
            </a:r>
          </a:p>
          <a:p>
            <a:r>
              <a:rPr lang="en-GB" sz="2400" dirty="0"/>
              <a:t>This is </a:t>
            </a:r>
            <a:r>
              <a:rPr lang="en-GB" sz="2400" b="1" dirty="0"/>
              <a:t>~5% of the warm magnets consumption</a:t>
            </a:r>
            <a:r>
              <a:rPr lang="en-GB" sz="2400" dirty="0"/>
              <a:t> at the top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41162"/>
          <a:stretch/>
        </p:blipFill>
        <p:spPr>
          <a:xfrm>
            <a:off x="228601" y="912580"/>
            <a:ext cx="6400799" cy="25905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0113" t="59119" r="56246" b="2940"/>
          <a:stretch/>
        </p:blipFill>
        <p:spPr>
          <a:xfrm>
            <a:off x="0" y="3503162"/>
            <a:ext cx="4324349" cy="33548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3147300"/>
            <a:ext cx="4018515" cy="57970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F221FAE-7626-C9C0-0D41-B70E933737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03" t="8957" r="8308"/>
          <a:stretch/>
        </p:blipFill>
        <p:spPr>
          <a:xfrm>
            <a:off x="4010787" y="4282999"/>
            <a:ext cx="2895600" cy="22467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1FF18B-3A10-6330-2CF6-F85E894799E7}"/>
              </a:ext>
            </a:extLst>
          </p:cNvPr>
          <p:cNvSpPr txBox="1"/>
          <p:nvPr/>
        </p:nvSpPr>
        <p:spPr>
          <a:xfrm>
            <a:off x="3945000" y="6451184"/>
            <a:ext cx="3028586" cy="338554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Size of unit is 320 X 450 X 610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9658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A938F-2B6B-8335-553D-12356B1FA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1417"/>
            <a:ext cx="6781800" cy="524938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FCC-ee is the most energy-efficient accelerator proposed (and the one with the smallest CO2 footprint (see “the carbon footprint of proposed </a:t>
            </a:r>
            <a:r>
              <a:rPr lang="en-US" sz="2400" dirty="0" err="1"/>
              <a:t>e+e</a:t>
            </a:r>
            <a:r>
              <a:rPr lang="en-US" sz="2400" dirty="0"/>
              <a:t>- factories”, </a:t>
            </a:r>
            <a:r>
              <a:rPr lang="en-US" sz="2400" dirty="0" err="1"/>
              <a:t>Janot</a:t>
            </a:r>
            <a:r>
              <a:rPr lang="en-US" sz="2400" dirty="0"/>
              <a:t> and Blondel, </a:t>
            </a:r>
            <a:r>
              <a:rPr lang="en-US" sz="2400" dirty="0">
                <a:hlinkClick r:id="rId2"/>
              </a:rPr>
              <a:t>https://link.springer.com/article/10.1140/epjp/s13360-022-03319-w</a:t>
            </a:r>
            <a:r>
              <a:rPr lang="en-US" sz="2400" dirty="0"/>
              <a:t> </a:t>
            </a:r>
          </a:p>
          <a:p>
            <a:r>
              <a:rPr lang="en-US" sz="2400" dirty="0"/>
              <a:t>This is an attempt to make FCC-ee even more </a:t>
            </a:r>
            <a:r>
              <a:rPr lang="en-US" sz="2400" i="1" dirty="0"/>
              <a:t>sustainable</a:t>
            </a:r>
            <a:r>
              <a:rPr lang="en-US" sz="2400" dirty="0"/>
              <a:t> and at the same time increase </a:t>
            </a:r>
            <a:r>
              <a:rPr lang="en-US" sz="2400" i="1" dirty="0"/>
              <a:t>performance </a:t>
            </a:r>
            <a:r>
              <a:rPr lang="en-US" sz="2400" dirty="0"/>
              <a:t>by looking at the </a:t>
            </a:r>
            <a:r>
              <a:rPr lang="en-US" sz="2400" b="1" dirty="0"/>
              <a:t>main magnet systems</a:t>
            </a:r>
            <a:r>
              <a:rPr lang="en-US" sz="2400" dirty="0"/>
              <a:t> of FCC-ee</a:t>
            </a:r>
          </a:p>
          <a:p>
            <a:r>
              <a:rPr lang="en-US" sz="2400" dirty="0"/>
              <a:t>We re also looking into increasing the </a:t>
            </a:r>
            <a:r>
              <a:rPr lang="en-US" sz="2400" i="1" dirty="0"/>
              <a:t>relevance</a:t>
            </a:r>
            <a:r>
              <a:rPr lang="en-US" sz="2400" dirty="0"/>
              <a:t> of FCC to </a:t>
            </a:r>
            <a:r>
              <a:rPr lang="en-US" sz="2400" i="1" dirty="0"/>
              <a:t>society</a:t>
            </a:r>
            <a:r>
              <a:rPr lang="en-US" sz="2400" dirty="0"/>
              <a:t> by adopting state-of-the-art technologies and trying to play a leading role in our respective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44B3C5-9E7D-7C4A-32B0-DD2C1D71F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62"/>
            <a:ext cx="10972800" cy="1143000"/>
          </a:xfrm>
        </p:spPr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8FDD4-DFAC-AA7C-C13D-4212F703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74EF54-781E-A96D-F216-6E493236F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304800"/>
            <a:ext cx="4419600" cy="3109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714225-C2A3-6C7C-0925-34D11C1AA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080" y="3337286"/>
            <a:ext cx="4735920" cy="338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D8D9BA-8719-36D8-C33C-9415D76C6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194677"/>
            <a:ext cx="3886200" cy="2377323"/>
          </a:xfrm>
          <a:solidFill>
            <a:srgbClr val="FFC1FF"/>
          </a:solidFill>
        </p:spPr>
        <p:txBody>
          <a:bodyPr>
            <a:normAutofit/>
          </a:bodyPr>
          <a:lstStyle/>
          <a:p>
            <a:r>
              <a:rPr lang="en-US" sz="2800" dirty="0"/>
              <a:t>We are estimating the mean time to failure (MTTF) given a mean time to repair (MTTR)</a:t>
            </a:r>
          </a:p>
          <a:p>
            <a:r>
              <a:rPr lang="en-US" sz="2800" dirty="0"/>
              <a:t>Paper in preparation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F710E5-BD39-B474-CD10-5F62FBDAF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14400"/>
          </a:xfrm>
        </p:spPr>
        <p:txBody>
          <a:bodyPr/>
          <a:lstStyle/>
          <a:p>
            <a:r>
              <a:rPr lang="en-US" dirty="0"/>
              <a:t>Reliability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5247A0-FB6E-0F6E-8990-4583C832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4D7E47-03CB-2DC8-B7BC-295DAE164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426307"/>
            <a:ext cx="6413399" cy="42037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311DD0-12DA-71ED-EF63-E9FF48A53686}"/>
              </a:ext>
            </a:extLst>
          </p:cNvPr>
          <p:cNvSpPr txBox="1"/>
          <p:nvPr/>
        </p:nvSpPr>
        <p:spPr>
          <a:xfrm>
            <a:off x="10397222" y="5985945"/>
            <a:ext cx="11871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Jaap Kosse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825FBE-4267-3F60-4099-8409B7105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14400"/>
            <a:ext cx="6313718" cy="10779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186F1F-EF66-CB06-BDBB-79B8542308A2}"/>
              </a:ext>
            </a:extLst>
          </p:cNvPr>
          <p:cNvSpPr txBox="1"/>
          <p:nvPr/>
        </p:nvSpPr>
        <p:spPr>
          <a:xfrm>
            <a:off x="152400" y="4786131"/>
            <a:ext cx="4876800" cy="1754326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MTTF of 10</a:t>
            </a:r>
            <a:r>
              <a:rPr lang="en-US" baseline="30000" dirty="0"/>
              <a:t>7 </a:t>
            </a:r>
            <a:r>
              <a:rPr lang="en-US" dirty="0"/>
              <a:t>hours means that the failure rate within a 30.000 h maintenance interval is 1.5% </a:t>
            </a:r>
            <a:r>
              <a:rPr lang="en-US" baseline="30000" dirty="0"/>
              <a:t> </a:t>
            </a:r>
            <a:r>
              <a:rPr lang="en-US" dirty="0"/>
              <a:t>(this is a real life scenario of  six MD-120 </a:t>
            </a:r>
            <a:r>
              <a:rPr lang="en-US" dirty="0" err="1"/>
              <a:t>coldheads</a:t>
            </a:r>
            <a:r>
              <a:rPr lang="en-US" dirty="0"/>
              <a:t>-which in the application of </a:t>
            </a:r>
            <a:r>
              <a:rPr lang="en-US" dirty="0" err="1"/>
              <a:t>cryopumping</a:t>
            </a:r>
            <a:r>
              <a:rPr lang="en-US" dirty="0"/>
              <a:t> all need to operate (k = n = 6) coupled to a TM-30 compressor.</a:t>
            </a:r>
          </a:p>
        </p:txBody>
      </p:sp>
    </p:spTree>
    <p:extLst>
      <p:ext uri="{BB962C8B-B14F-4D97-AF65-F5344CB8AC3E}">
        <p14:creationId xmlns:p14="http://schemas.microsoft.com/office/powerpoint/2010/main" val="3182649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9962" y="914400"/>
            <a:ext cx="10972800" cy="26669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We need to pay attention to the following:</a:t>
            </a:r>
          </a:p>
          <a:p>
            <a:r>
              <a:rPr lang="en-GB" dirty="0"/>
              <a:t>Resistive wall heating due to the extra photon stoppers and different beam pipe design (not a problem – see slides before)</a:t>
            </a:r>
          </a:p>
          <a:p>
            <a:r>
              <a:rPr lang="en-GB" dirty="0"/>
              <a:t>Heat losses of the cryostat – radiation and conduction through supports (calculated to be ~12W)</a:t>
            </a:r>
          </a:p>
          <a:p>
            <a:r>
              <a:rPr lang="en-GB" dirty="0"/>
              <a:t>Cryostat heating due to debris from photon stoppers (calculated to be &lt;2W)</a:t>
            </a:r>
          </a:p>
          <a:p>
            <a:r>
              <a:rPr lang="en-GB" dirty="0"/>
              <a:t>Conduction and ohmic heating of current leads – our sister project </a:t>
            </a:r>
            <a:r>
              <a:rPr lang="en-GB" dirty="0" err="1"/>
              <a:t>FCCee</a:t>
            </a:r>
            <a:r>
              <a:rPr lang="en-GB" dirty="0"/>
              <a:t> CPES aims at a value of ~10W)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5316"/>
            <a:ext cx="10972800" cy="995916"/>
          </a:xfrm>
        </p:spPr>
        <p:txBody>
          <a:bodyPr/>
          <a:lstStyle/>
          <a:p>
            <a:r>
              <a:rPr lang="en-GB" dirty="0"/>
              <a:t>Heating budget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272" y="3352800"/>
            <a:ext cx="6397361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2800"/>
            <a:ext cx="6136640" cy="350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00" y="5644116"/>
            <a:ext cx="2326640" cy="1200329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First model of cold SSS with magnet formers, cryostat, beam pipe, absorber</a:t>
            </a:r>
          </a:p>
        </p:txBody>
      </p:sp>
    </p:spTree>
    <p:extLst>
      <p:ext uri="{BB962C8B-B14F-4D97-AF65-F5344CB8AC3E}">
        <p14:creationId xmlns:p14="http://schemas.microsoft.com/office/powerpoint/2010/main" val="429111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A98A26-6997-F061-9D29-1FABFBF09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FCC-ee tunnel is a harsh radiation environment.</a:t>
            </a:r>
          </a:p>
          <a:p>
            <a:r>
              <a:rPr lang="en-US" dirty="0"/>
              <a:t>We need to ensure that:</a:t>
            </a:r>
          </a:p>
          <a:p>
            <a:pPr lvl="1"/>
            <a:r>
              <a:rPr lang="en-US" dirty="0"/>
              <a:t>The cryostat is protected from radiation which will increase thermal loads</a:t>
            </a:r>
          </a:p>
          <a:p>
            <a:pPr lvl="1"/>
            <a:r>
              <a:rPr lang="en-US" dirty="0"/>
              <a:t>Any associated equipment with electronics (power supply, cryocoolers) will continue functioning for the lifetime of the accelerator.</a:t>
            </a:r>
          </a:p>
          <a:p>
            <a:r>
              <a:rPr lang="en-US" dirty="0"/>
              <a:t>We have performed an exercise of including extra radiation shields around the photon stoppers in an attempt to see </a:t>
            </a:r>
            <a:r>
              <a:rPr lang="en-US" b="1" dirty="0"/>
              <a:t>how low we can push </a:t>
            </a:r>
            <a:r>
              <a:rPr lang="en-US" dirty="0"/>
              <a:t>the radiation reaching our cryostats and electronic equipment of the cryocoolers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D5474C-DA70-C9EE-6F37-4B14E23E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48FD26-E28E-F255-C94E-173FDFB3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2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17881B-26D5-5419-84AA-BC40C9E33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2065"/>
            <a:ext cx="10972800" cy="114300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See old presentation by N. Nikolopoulos </a:t>
            </a:r>
            <a:r>
              <a:rPr lang="en-US" sz="2400" dirty="0">
                <a:hlinkClick r:id="rId2"/>
              </a:rPr>
              <a:t>https://indico.cern.ch/event/1113474/</a:t>
            </a:r>
            <a:r>
              <a:rPr lang="en-US" sz="2400" dirty="0"/>
              <a:t> in 2022</a:t>
            </a:r>
          </a:p>
          <a:p>
            <a:r>
              <a:rPr lang="en-US" sz="2400" dirty="0"/>
              <a:t>A full system with tunnel, dipoles, beam pipe, photon absorbers, shields was simulated in FLUKA</a:t>
            </a:r>
          </a:p>
          <a:p>
            <a:r>
              <a:rPr lang="en-US" sz="2400" dirty="0"/>
              <a:t>We have used tungsten for the extra shielding, which however can be replaced by lead of 1.5 times the thickness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4C9AF1-5514-DC60-F5E6-4DA5A7A2D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1465"/>
            <a:ext cx="10972800" cy="1066800"/>
          </a:xfrm>
        </p:spPr>
        <p:txBody>
          <a:bodyPr/>
          <a:lstStyle/>
          <a:p>
            <a:r>
              <a:rPr lang="en-US" dirty="0"/>
              <a:t>Radiation in the tunnel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234343-FC7E-5250-86A3-E58196FEB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91681A-9492-6650-AEBA-8AB831250A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66" t="7751" r="11116"/>
          <a:stretch/>
        </p:blipFill>
        <p:spPr>
          <a:xfrm>
            <a:off x="5678771" y="2537215"/>
            <a:ext cx="4055130" cy="2949185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9CC6DC5-67FC-3FAF-97BE-18E2E1FEA2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763" t="6250" r="26199" b="6250"/>
          <a:stretch/>
        </p:blipFill>
        <p:spPr>
          <a:xfrm>
            <a:off x="4482" y="2111189"/>
            <a:ext cx="3805518" cy="363254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B8D134-AD75-88C7-9A59-649B31395131}"/>
              </a:ext>
            </a:extLst>
          </p:cNvPr>
          <p:cNvCxnSpPr>
            <a:cxnSpLocks/>
          </p:cNvCxnSpPr>
          <p:nvPr/>
        </p:nvCxnSpPr>
        <p:spPr>
          <a:xfrm flipV="1">
            <a:off x="2514600" y="2627780"/>
            <a:ext cx="4572000" cy="8763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0E94F2-6EC3-FF80-4D9F-4387F171D9CD}"/>
              </a:ext>
            </a:extLst>
          </p:cNvPr>
          <p:cNvCxnSpPr>
            <a:cxnSpLocks/>
          </p:cNvCxnSpPr>
          <p:nvPr/>
        </p:nvCxnSpPr>
        <p:spPr>
          <a:xfrm>
            <a:off x="1886156" y="4239945"/>
            <a:ext cx="3164170" cy="762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1C0C52FC-F527-DA50-C9CA-D3D528C31E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67" t="1920" r="6532" b="7660"/>
          <a:stretch/>
        </p:blipFill>
        <p:spPr>
          <a:xfrm>
            <a:off x="8434973" y="4239944"/>
            <a:ext cx="3752546" cy="261805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0F18E1-AB4D-BF69-6306-B1270063C296}"/>
              </a:ext>
            </a:extLst>
          </p:cNvPr>
          <p:cNvCxnSpPr>
            <a:cxnSpLocks/>
          </p:cNvCxnSpPr>
          <p:nvPr/>
        </p:nvCxnSpPr>
        <p:spPr>
          <a:xfrm>
            <a:off x="8763000" y="4057090"/>
            <a:ext cx="876438" cy="23774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DF9D92C-5F3F-4BEA-56C0-672FA6BD87C9}"/>
              </a:ext>
            </a:extLst>
          </p:cNvPr>
          <p:cNvCxnSpPr>
            <a:cxnSpLocks/>
          </p:cNvCxnSpPr>
          <p:nvPr/>
        </p:nvCxnSpPr>
        <p:spPr>
          <a:xfrm>
            <a:off x="8458200" y="4294839"/>
            <a:ext cx="76200" cy="58196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01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5" b="5641"/>
          <a:stretch/>
        </p:blipFill>
        <p:spPr>
          <a:xfrm>
            <a:off x="7436400" y="732634"/>
            <a:ext cx="4656000" cy="30011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1" b="4347"/>
          <a:stretch/>
        </p:blipFill>
        <p:spPr>
          <a:xfrm>
            <a:off x="7772400" y="3769050"/>
            <a:ext cx="4320000" cy="2860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" y="533400"/>
            <a:ext cx="7727400" cy="57955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19928"/>
            <a:ext cx="10972800" cy="858128"/>
          </a:xfrm>
        </p:spPr>
        <p:txBody>
          <a:bodyPr/>
          <a:lstStyle/>
          <a:p>
            <a:r>
              <a:rPr lang="en-GB" dirty="0"/>
              <a:t>FLUKA results, inside beam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E2C515-AA9A-343D-0372-B2C6725BA358}"/>
              </a:ext>
            </a:extLst>
          </p:cNvPr>
          <p:cNvSpPr txBox="1"/>
          <p:nvPr/>
        </p:nvSpPr>
        <p:spPr>
          <a:xfrm>
            <a:off x="603504" y="5989431"/>
            <a:ext cx="664239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&gt;99% of energy absorbed by various absorbers, </a:t>
            </a:r>
            <a:r>
              <a:rPr lang="en-GB" dirty="0" err="1"/>
              <a:t>beampipe</a:t>
            </a:r>
            <a:r>
              <a:rPr lang="en-GB" dirty="0"/>
              <a:t> or magnet</a:t>
            </a:r>
          </a:p>
        </p:txBody>
      </p:sp>
    </p:spTree>
    <p:extLst>
      <p:ext uri="{BB962C8B-B14F-4D97-AF65-F5344CB8AC3E}">
        <p14:creationId xmlns:p14="http://schemas.microsoft.com/office/powerpoint/2010/main" val="963698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0" y="986006"/>
            <a:ext cx="5234060" cy="392554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8100"/>
            <a:ext cx="10972800" cy="947906"/>
          </a:xfrm>
        </p:spPr>
        <p:txBody>
          <a:bodyPr/>
          <a:lstStyle/>
          <a:p>
            <a:r>
              <a:rPr lang="en-US" dirty="0"/>
              <a:t>Both beams – dose and 1MeV n equiv. per year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-40956" y="5041692"/>
            <a:ext cx="5324022" cy="707886"/>
          </a:xfrm>
          <a:prstGeom prst="rect">
            <a:avLst/>
          </a:prstGeom>
          <a:solidFill>
            <a:srgbClr val="4BD8EB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Dose: 	1m from the </a:t>
            </a:r>
            <a:r>
              <a:rPr lang="en-US" sz="2000" dirty="0" err="1"/>
              <a:t>beampipe</a:t>
            </a:r>
            <a:r>
              <a:rPr lang="en-US" sz="2000" dirty="0"/>
              <a:t>, inside: ~600Gy</a:t>
            </a:r>
          </a:p>
          <a:p>
            <a:r>
              <a:rPr lang="en-US" sz="2000" dirty="0"/>
              <a:t>	1m from the </a:t>
            </a:r>
            <a:r>
              <a:rPr lang="en-US" sz="2000" dirty="0" err="1"/>
              <a:t>beampipe</a:t>
            </a:r>
            <a:r>
              <a:rPr lang="en-US" sz="2000" dirty="0"/>
              <a:t>, outside: ~10kGy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34370" y="5041692"/>
            <a:ext cx="5448030" cy="70788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1MeV n equiv.: 1m from the </a:t>
            </a:r>
            <a:r>
              <a:rPr lang="en-US" sz="2000" dirty="0" err="1"/>
              <a:t>bp</a:t>
            </a:r>
            <a:r>
              <a:rPr lang="en-US" sz="2000" dirty="0"/>
              <a:t>, inside: ~1E10</a:t>
            </a:r>
          </a:p>
          <a:p>
            <a:r>
              <a:rPr lang="en-US" sz="2000" dirty="0"/>
              <a:t>		  1m from the </a:t>
            </a:r>
            <a:r>
              <a:rPr lang="en-US" sz="2000" dirty="0" err="1"/>
              <a:t>bp</a:t>
            </a:r>
            <a:r>
              <a:rPr lang="en-US" sz="2000" dirty="0"/>
              <a:t>, outside: ~2E11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986006"/>
            <a:ext cx="5234060" cy="39255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A9AE95-41CD-C256-83B5-FA38E656F06E}"/>
              </a:ext>
            </a:extLst>
          </p:cNvPr>
          <p:cNvSpPr txBox="1"/>
          <p:nvPr/>
        </p:nvSpPr>
        <p:spPr>
          <a:xfrm>
            <a:off x="126301" y="6008354"/>
            <a:ext cx="10186635" cy="369332"/>
          </a:xfrm>
          <a:prstGeom prst="rect">
            <a:avLst/>
          </a:prstGeom>
          <a:solidFill>
            <a:srgbClr val="FF99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Doze can be </a:t>
            </a:r>
            <a:r>
              <a:rPr lang="en-US" b="1" dirty="0"/>
              <a:t>&lt;1kGy per year 1m off the accelerator plane</a:t>
            </a:r>
            <a:r>
              <a:rPr lang="en-US" dirty="0"/>
              <a:t>. This analysis will be verified as design evolves</a:t>
            </a:r>
          </a:p>
        </p:txBody>
      </p:sp>
    </p:spTree>
    <p:extLst>
      <p:ext uri="{BB962C8B-B14F-4D97-AF65-F5344CB8AC3E}">
        <p14:creationId xmlns:p14="http://schemas.microsoft.com/office/powerpoint/2010/main" val="390775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10400" y="1433587"/>
            <a:ext cx="5029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HTS performance at 40K compared to 77K differs by a factor ~10</a:t>
            </a:r>
          </a:p>
          <a:p>
            <a:r>
              <a:rPr lang="en-US" dirty="0"/>
              <a:t>The cost of cryo cooling, only increases by a factor ~2</a:t>
            </a:r>
          </a:p>
          <a:p>
            <a:r>
              <a:rPr lang="en-GB" dirty="0"/>
              <a:t>Heat losses do not change significantly (due to the fourth power law of black body radiation)</a:t>
            </a:r>
            <a:endParaRPr lang="en-US" dirty="0"/>
          </a:p>
          <a:p>
            <a:r>
              <a:rPr lang="en-US" dirty="0"/>
              <a:t>We aim to work at ~40K at the top energies</a:t>
            </a:r>
          </a:p>
          <a:p>
            <a:r>
              <a:rPr lang="en-US" dirty="0"/>
              <a:t>Note that at 40K, materials still possess some heat capacity, so there will be no LHC-type quench problems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316"/>
            <a:ext cx="10972800" cy="997091"/>
          </a:xfrm>
        </p:spPr>
        <p:txBody>
          <a:bodyPr/>
          <a:lstStyle/>
          <a:p>
            <a:r>
              <a:rPr lang="en-US" dirty="0"/>
              <a:t>Choice of operating temperature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1399207"/>
            <a:ext cx="6705600" cy="40323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351" y="5553004"/>
            <a:ext cx="7070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Above is typical ReBCO technology performance, all HTS companies will be considered (but difference in performance and price/performance is small.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ED01BF-58F1-B428-22AE-29D67CFB10B5}"/>
              </a:ext>
            </a:extLst>
          </p:cNvPr>
          <p:cNvSpPr txBox="1"/>
          <p:nvPr/>
        </p:nvSpPr>
        <p:spPr>
          <a:xfrm>
            <a:off x="8153400" y="6134470"/>
            <a:ext cx="3102581" cy="369332"/>
          </a:xfrm>
          <a:prstGeom prst="rect">
            <a:avLst/>
          </a:prstGeom>
          <a:solidFill>
            <a:srgbClr val="FF99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We are using 4mm ReBCO tape</a:t>
            </a:r>
          </a:p>
        </p:txBody>
      </p:sp>
    </p:spTree>
    <p:extLst>
      <p:ext uri="{BB962C8B-B14F-4D97-AF65-F5344CB8AC3E}">
        <p14:creationId xmlns:p14="http://schemas.microsoft.com/office/powerpoint/2010/main" val="187910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48400" y="1224516"/>
            <a:ext cx="5867400" cy="327128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This is a low field application (1.7T max) gradients: 12T/m; 1000T/m</a:t>
            </a:r>
            <a:r>
              <a:rPr lang="en-US" baseline="30000" dirty="0"/>
              <a:t>2</a:t>
            </a:r>
          </a:p>
          <a:p>
            <a:r>
              <a:rPr lang="en-US" dirty="0"/>
              <a:t>There is no problem attaining the performance with today’s HTS tapes</a:t>
            </a:r>
          </a:p>
          <a:p>
            <a:r>
              <a:rPr lang="en-US" dirty="0"/>
              <a:t>The question is only related to cost: the higher the performance, the lower the length of HTS tape needed, the lower the cost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44562"/>
          </a:xfrm>
        </p:spPr>
        <p:txBody>
          <a:bodyPr/>
          <a:lstStyle/>
          <a:p>
            <a:r>
              <a:rPr lang="en-US" dirty="0"/>
              <a:t>Magnetic analysis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0549"/>
            <a:ext cx="5867400" cy="56374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7721" y="757330"/>
            <a:ext cx="3493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and sextupole at full strength</a:t>
            </a:r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985592" y="4377702"/>
            <a:ext cx="3750822" cy="346698"/>
          </a:xfrm>
          <a:prstGeom prst="rect">
            <a:avLst/>
          </a:prstGeom>
          <a:solidFill>
            <a:srgbClr val="B7EFF7"/>
          </a:solidFill>
          <a:ln>
            <a:solidFill>
              <a:srgbClr val="FF99FF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B2 @10mm: 0.1T; B3 @10mm: 0.04T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647" y="4699947"/>
            <a:ext cx="3143234" cy="2143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801" y="4714124"/>
            <a:ext cx="3086100" cy="214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DE84DA-330A-7C67-1F5E-8CEED2BE3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54097"/>
            <a:ext cx="10972800" cy="53991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Since we are dealing with a new technology (quads and sextupoles using HTS conductor) one (or more) short-length demonstrators are needed to prove that our technology choices are correct.</a:t>
            </a:r>
          </a:p>
          <a:p>
            <a:r>
              <a:rPr lang="en-US" dirty="0"/>
              <a:t>A sextupole demonstrator has been designed and is being manufactured</a:t>
            </a:r>
          </a:p>
          <a:p>
            <a:r>
              <a:rPr lang="en-US" dirty="0"/>
              <a:t>The sextupole was chosen since in a nested (quad/sextupole) system, the higher order multipole goes closer to the beam pipe</a:t>
            </a:r>
          </a:p>
          <a:p>
            <a:r>
              <a:rPr lang="en-US" dirty="0"/>
              <a:t>Progress:</a:t>
            </a:r>
          </a:p>
          <a:p>
            <a:pPr lvl="1"/>
            <a:r>
              <a:rPr lang="en-US" dirty="0"/>
              <a:t>Magnetic design finished using the RAT GUI from </a:t>
            </a:r>
            <a:r>
              <a:rPr lang="en-US" i="1" dirty="0"/>
              <a:t>Little Beast Engineering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https://rat-gui.ch/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CAD design finished</a:t>
            </a:r>
          </a:p>
          <a:p>
            <a:pPr lvl="1"/>
            <a:r>
              <a:rPr lang="en-US" dirty="0"/>
              <a:t>Material ordered</a:t>
            </a:r>
          </a:p>
          <a:p>
            <a:pPr lvl="1"/>
            <a:r>
              <a:rPr lang="en-US" dirty="0"/>
              <a:t>Waiting for manufacturing in the CERN main workshop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BC3A-2ED6-C6F4-38F2-5CF98426B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16C82B-B948-7DD0-A20B-8432D693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7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BF1EDB-BA2B-DA57-1B59-897862F0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73480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have chosen a CCT magnet layout due to </a:t>
            </a:r>
          </a:p>
          <a:p>
            <a:pPr lvl="1"/>
            <a:r>
              <a:rPr lang="en-US" dirty="0"/>
              <a:t>Ease of construction</a:t>
            </a:r>
          </a:p>
          <a:p>
            <a:pPr lvl="1"/>
            <a:r>
              <a:rPr lang="en-US" dirty="0"/>
              <a:t>Good field quality</a:t>
            </a:r>
          </a:p>
          <a:p>
            <a:pPr lvl="1"/>
            <a:r>
              <a:rPr lang="en-US" dirty="0"/>
              <a:t>Quick design cycle</a:t>
            </a:r>
          </a:p>
          <a:p>
            <a:r>
              <a:rPr lang="en-US" dirty="0"/>
              <a:t>Other approaches (i.e. standard cosine-theta) will also be considered</a:t>
            </a:r>
          </a:p>
          <a:p>
            <a:r>
              <a:rPr lang="en-US" dirty="0"/>
              <a:t>The use of HTS tape makes the design non-trivial compared to a round-conductor CCT, like the final focus prototype quadrupole already constructed and tested at warm.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FC31D4-12FE-F305-51FA-24627744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"/>
            <a:ext cx="10972800" cy="1143000"/>
          </a:xfrm>
        </p:spPr>
        <p:txBody>
          <a:bodyPr/>
          <a:lstStyle/>
          <a:p>
            <a:r>
              <a:rPr lang="en-US" dirty="0"/>
              <a:t>Demonstrator – choice of technology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0359F-8AC2-FC9B-E78C-EB5F07CD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2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283264-67DF-3178-0550-001DAEF02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1"/>
            <a:ext cx="8458200" cy="4571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See presentation of </a:t>
            </a:r>
            <a:r>
              <a:rPr lang="en-GB" sz="3200" dirty="0"/>
              <a:t>Jean-Paul Burnet (CERN) </a:t>
            </a:r>
            <a:r>
              <a:rPr lang="en-US" sz="3200" dirty="0"/>
              <a:t>at FCC week 2022:</a:t>
            </a:r>
            <a:endParaRPr lang="en-GB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BCF584-9A3B-1C8A-526B-7071925CA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consumption – collider main magnet systems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8B666-4A20-4D96-4C95-C4989486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2BA6749-A8BB-2C8A-0B61-7A42E6E68F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922268"/>
              </p:ext>
            </p:extLst>
          </p:nvPr>
        </p:nvGraphicFramePr>
        <p:xfrm>
          <a:off x="5257800" y="2057401"/>
          <a:ext cx="6592144" cy="3276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3214">
                  <a:extLst>
                    <a:ext uri="{9D8B030D-6E8A-4147-A177-3AD203B41FA5}">
                      <a16:colId xmlns:a16="http://schemas.microsoft.com/office/drawing/2014/main" val="3756858259"/>
                    </a:ext>
                  </a:extLst>
                </a:gridCol>
                <a:gridCol w="894263">
                  <a:extLst>
                    <a:ext uri="{9D8B030D-6E8A-4147-A177-3AD203B41FA5}">
                      <a16:colId xmlns:a16="http://schemas.microsoft.com/office/drawing/2014/main" val="3278475668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4017374349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3491270325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1592272091"/>
                    </a:ext>
                  </a:extLst>
                </a:gridCol>
              </a:tblGrid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Storage Ring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1943000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4027552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Magnet current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25%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44%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66%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8855353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ratio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6%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19%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43%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5992784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Dipoles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13.3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4207066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Quadrupoles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9.8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460818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  <a:latin typeface="+mn-lt"/>
                        </a:rPr>
                        <a:t>Sextupoles</a:t>
                      </a:r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0792272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cables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198684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6847327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Total magnet losses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14.7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33.0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76.4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4851990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demand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89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643207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04EBF5C-C2FD-8AA2-3DC5-AD3D41685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963583"/>
              </p:ext>
            </p:extLst>
          </p:nvPr>
        </p:nvGraphicFramePr>
        <p:xfrm>
          <a:off x="5248963" y="5518067"/>
          <a:ext cx="6592145" cy="851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9170">
                  <a:extLst>
                    <a:ext uri="{9D8B030D-6E8A-4147-A177-3AD203B41FA5}">
                      <a16:colId xmlns:a16="http://schemas.microsoft.com/office/drawing/2014/main" val="528667075"/>
                    </a:ext>
                  </a:extLst>
                </a:gridCol>
                <a:gridCol w="576903">
                  <a:extLst>
                    <a:ext uri="{9D8B030D-6E8A-4147-A177-3AD203B41FA5}">
                      <a16:colId xmlns:a16="http://schemas.microsoft.com/office/drawing/2014/main" val="2980119735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4016372471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297368291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24188335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5988428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Cooling and ventilation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361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701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Pcv (MW)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all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643453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F2B4FE7-2810-D68A-3858-6861B91DC647}"/>
              </a:ext>
            </a:extLst>
          </p:cNvPr>
          <p:cNvSpPr txBox="1"/>
          <p:nvPr/>
        </p:nvSpPr>
        <p:spPr>
          <a:xfrm>
            <a:off x="583096" y="2158005"/>
            <a:ext cx="3886200" cy="1200329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We pay twice for normal conducting magnets: one through ohmic losses, and again for removing the heat with our cooling and ventilation (CV) system.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94756D-2A9B-DABD-CE04-75039E1F33FE}"/>
              </a:ext>
            </a:extLst>
          </p:cNvPr>
          <p:cNvSpPr txBox="1"/>
          <p:nvPr/>
        </p:nvSpPr>
        <p:spPr>
          <a:xfrm>
            <a:off x="583096" y="3657600"/>
            <a:ext cx="3886200" cy="2031325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CV needs to remove the heat of the storage and booster magnets (100MW at top), storage and booster RF (148 at top) and experiments (8MW). Total is 256MW</a:t>
            </a:r>
          </a:p>
          <a:p>
            <a:r>
              <a:rPr lang="en-US" dirty="0"/>
              <a:t>The share of storage ring magnets on CV is 35%, or </a:t>
            </a:r>
            <a:r>
              <a:rPr lang="en-US" b="1" dirty="0"/>
              <a:t>14MW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17726-5CE4-D19F-6E68-2AD01E14AFED}"/>
              </a:ext>
            </a:extLst>
          </p:cNvPr>
          <p:cNvSpPr txBox="1"/>
          <p:nvPr/>
        </p:nvSpPr>
        <p:spPr>
          <a:xfrm>
            <a:off x="304800" y="5867400"/>
            <a:ext cx="464819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Total contribution of the collider ring magnets is therefore </a:t>
            </a:r>
            <a:r>
              <a:rPr lang="en-US" b="1" dirty="0"/>
              <a:t>~100MW </a:t>
            </a:r>
            <a:r>
              <a:rPr lang="en-US" dirty="0"/>
              <a:t>at the top, 76% of which comes from the quads and sextupoles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36DCE5-35EC-B378-5B32-0B11EC5BEB4C}"/>
              </a:ext>
            </a:extLst>
          </p:cNvPr>
          <p:cNvSpPr/>
          <p:nvPr/>
        </p:nvSpPr>
        <p:spPr>
          <a:xfrm>
            <a:off x="11049000" y="5035916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FB0A2A-D089-40A2-E17A-9A972363EE93}"/>
              </a:ext>
            </a:extLst>
          </p:cNvPr>
          <p:cNvSpPr/>
          <p:nvPr/>
        </p:nvSpPr>
        <p:spPr>
          <a:xfrm>
            <a:off x="11120024" y="6069220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580600E-7884-4D24-F427-1D5F22FCE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29" t="5507" r="9615" b="1687"/>
          <a:stretch/>
        </p:blipFill>
        <p:spPr>
          <a:xfrm>
            <a:off x="27432" y="120829"/>
            <a:ext cx="8049768" cy="67341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D65277-92B0-C34D-DE65-A52E62A2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0"/>
            <a:ext cx="10972800" cy="731837"/>
          </a:xfrm>
        </p:spPr>
        <p:txBody>
          <a:bodyPr>
            <a:normAutofit fontScale="90000"/>
          </a:bodyPr>
          <a:lstStyle/>
          <a:p>
            <a:r>
              <a:rPr lang="en-US" dirty="0"/>
              <a:t>CAD design of sextupole 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6057B-C9A6-5E8A-7080-D1CEFBE8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ADA84D-593C-46BD-46F3-A5498B7DFD38}"/>
              </a:ext>
            </a:extLst>
          </p:cNvPr>
          <p:cNvSpPr txBox="1"/>
          <p:nvPr/>
        </p:nvSpPr>
        <p:spPr>
          <a:xfrm>
            <a:off x="8686799" y="984168"/>
            <a:ext cx="2895600" cy="2308324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Specifications</a:t>
            </a:r>
            <a:r>
              <a:rPr lang="en-US" dirty="0"/>
              <a:t>:</a:t>
            </a:r>
          </a:p>
          <a:p>
            <a:r>
              <a:rPr lang="en-US" dirty="0"/>
              <a:t>Aperture: 90mm</a:t>
            </a:r>
          </a:p>
          <a:p>
            <a:r>
              <a:rPr lang="en-US" dirty="0"/>
              <a:t>Current: 260A</a:t>
            </a:r>
          </a:p>
          <a:p>
            <a:r>
              <a:rPr lang="en-US" dirty="0"/>
              <a:t>Temperature: 40K</a:t>
            </a:r>
          </a:p>
          <a:p>
            <a:r>
              <a:rPr lang="en-US" dirty="0"/>
              <a:t>Field gradient: 1000T/m2</a:t>
            </a:r>
          </a:p>
          <a:p>
            <a:r>
              <a:rPr lang="en-US" dirty="0"/>
              <a:t>Max. field @conductor:1.5T</a:t>
            </a:r>
          </a:p>
          <a:p>
            <a:r>
              <a:rPr lang="en-US" dirty="0"/>
              <a:t>Crit. Current fraction: 49%</a:t>
            </a:r>
          </a:p>
          <a:p>
            <a:r>
              <a:rPr lang="en-US" dirty="0"/>
              <a:t>Temp. margin: 14K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F551F-E72E-2DC4-83A7-70B0F636F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405" y="3810000"/>
            <a:ext cx="440559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448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424B88-E93E-300E-33B6-A000E0805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3581400" cy="2286000"/>
          </a:xfrm>
          <a:solidFill>
            <a:srgbClr val="B7EFF7"/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 CCT magnet can very easily correct for multipole errors, which are in any case small.</a:t>
            </a:r>
          </a:p>
          <a:p>
            <a:pPr marL="0" indent="0">
              <a:buNone/>
            </a:pPr>
            <a:r>
              <a:rPr lang="en-US" dirty="0"/>
              <a:t>B3dl corresponds to a strength of 1000T/m2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78F6BD-DD75-B794-8DDC-E9F46C7D5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436" y="0"/>
            <a:ext cx="10972800" cy="1143000"/>
          </a:xfrm>
        </p:spPr>
        <p:txBody>
          <a:bodyPr/>
          <a:lstStyle/>
          <a:p>
            <a:r>
              <a:rPr lang="en-US" dirty="0"/>
              <a:t>Multipole errors - sextupole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FD0D8-286F-7440-88D0-F7BF6288E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9ADEFB-9770-AE1F-E4C3-89A87FD6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2408"/>
            <a:ext cx="4840714" cy="30555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26C59B-65FE-6602-58D5-A6E10F901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990600"/>
            <a:ext cx="8138179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370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8F2403-FF26-9B8E-BDDC-E24A50D91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the prototype stage, there are two main manufacturing techniques:</a:t>
            </a:r>
          </a:p>
          <a:p>
            <a:r>
              <a:rPr lang="en-US" dirty="0"/>
              <a:t>Additive manufacturing (metal 3D printing)</a:t>
            </a:r>
          </a:p>
          <a:p>
            <a:pPr lvl="1"/>
            <a:r>
              <a:rPr lang="en-US" dirty="0"/>
              <a:t>Advantages: any geometry is realizable	</a:t>
            </a:r>
          </a:p>
          <a:p>
            <a:pPr lvl="1"/>
            <a:r>
              <a:rPr lang="en-US" dirty="0"/>
              <a:t>Disadvantages: surface roughness</a:t>
            </a:r>
          </a:p>
          <a:p>
            <a:r>
              <a:rPr lang="en-US" dirty="0"/>
              <a:t>Subtractive manufacturing (CNC machine milling)</a:t>
            </a:r>
          </a:p>
          <a:p>
            <a:pPr lvl="1"/>
            <a:r>
              <a:rPr lang="en-US" dirty="0"/>
              <a:t>Advantages: mirror-like finish</a:t>
            </a:r>
          </a:p>
          <a:p>
            <a:pPr lvl="1"/>
            <a:r>
              <a:rPr lang="en-US" dirty="0"/>
              <a:t>Disadvantages: not all geometries realizable</a:t>
            </a:r>
          </a:p>
          <a:p>
            <a:r>
              <a:rPr lang="en-US" dirty="0"/>
              <a:t>We are actively looking at both techniques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322738-E436-A84E-B896-B71591D60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296"/>
            <a:ext cx="10972800" cy="1143000"/>
          </a:xfrm>
        </p:spPr>
        <p:txBody>
          <a:bodyPr/>
          <a:lstStyle/>
          <a:p>
            <a:r>
              <a:rPr lang="en-US" dirty="0"/>
              <a:t>Manufacturing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0FE9C7-B4B1-449B-F39B-428CF49C6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D_printing_sextupole_inner_720">
            <a:hlinkClick r:id="" action="ppaction://media"/>
            <a:extLst>
              <a:ext uri="{FF2B5EF4-FFF2-40B4-BE49-F238E27FC236}">
                <a16:creationId xmlns:a16="http://schemas.microsoft.com/office/drawing/2014/main" id="{9B6B8749-2933-D0CC-25E0-8C098ABED22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0929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E0377B-1769-6494-E9FC-B6E94078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E9AA5-63DA-FA19-4E37-A06D0FA5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297B25-F427-514B-B514-68C7E651B9CC}"/>
              </a:ext>
            </a:extLst>
          </p:cNvPr>
          <p:cNvSpPr txBox="1"/>
          <p:nvPr/>
        </p:nvSpPr>
        <p:spPr>
          <a:xfrm>
            <a:off x="10058400" y="5334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Romain Gerard, 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Numan</a:t>
            </a:r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Ghazali (EN-MME-FW)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3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837" y="1082171"/>
            <a:ext cx="6726973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dipoles are not part of the scope of FCCee-HTS4</a:t>
            </a:r>
          </a:p>
          <a:p>
            <a:r>
              <a:rPr lang="en-GB" dirty="0"/>
              <a:t>However, a very simple and elegant system of two HTS transmission lines can be envisaged: warm magnet, cold conductor (transmission line style)</a:t>
            </a:r>
          </a:p>
          <a:p>
            <a:r>
              <a:rPr lang="en-GB" dirty="0"/>
              <a:t>We can leave the rest of the design as is</a:t>
            </a:r>
          </a:p>
          <a:p>
            <a:r>
              <a:rPr lang="en-GB" dirty="0"/>
              <a:t>Need to investigate if conductor can be placed in the mid plane</a:t>
            </a:r>
          </a:p>
          <a:p>
            <a:r>
              <a:rPr lang="en-GB" dirty="0"/>
              <a:t>C.f.: maximum current is 1900 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45865"/>
            <a:ext cx="10972800" cy="869760"/>
          </a:xfrm>
        </p:spPr>
        <p:txBody>
          <a:bodyPr/>
          <a:lstStyle/>
          <a:p>
            <a:r>
              <a:rPr lang="en-GB" dirty="0"/>
              <a:t>What about the arc dipoles?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377" y="685800"/>
            <a:ext cx="5050837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565" r="1524"/>
          <a:stretch/>
        </p:blipFill>
        <p:spPr>
          <a:xfrm>
            <a:off x="6984123" y="4343400"/>
            <a:ext cx="5181601" cy="2514600"/>
          </a:xfrm>
          <a:prstGeom prst="rect">
            <a:avLst/>
          </a:prstGeom>
        </p:spPr>
      </p:pic>
      <p:sp>
        <p:nvSpPr>
          <p:cNvPr id="8" name="Flowchart: Direct Access Storage 7"/>
          <p:cNvSpPr>
            <a:spLocks noChangeAspect="1"/>
          </p:cNvSpPr>
          <p:nvPr/>
        </p:nvSpPr>
        <p:spPr>
          <a:xfrm rot="3056165">
            <a:off x="9788162" y="3419862"/>
            <a:ext cx="1344000" cy="432000"/>
          </a:xfrm>
          <a:prstGeom prst="flowChartMagneticDrum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961114" y="4981859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9524123" y="50353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8964000" y="5257800"/>
            <a:ext cx="180000" cy="180000"/>
          </a:xfrm>
          <a:prstGeom prst="ellipse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Direct Access Storage 11"/>
          <p:cNvSpPr>
            <a:spLocks noChangeAspect="1"/>
          </p:cNvSpPr>
          <p:nvPr/>
        </p:nvSpPr>
        <p:spPr>
          <a:xfrm rot="3154002">
            <a:off x="9158610" y="3538459"/>
            <a:ext cx="784000" cy="252000"/>
          </a:xfrm>
          <a:prstGeom prst="flowChartMagneticDrum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Direct Access Storage 6"/>
          <p:cNvSpPr>
            <a:spLocks noChangeAspect="1"/>
          </p:cNvSpPr>
          <p:nvPr/>
        </p:nvSpPr>
        <p:spPr>
          <a:xfrm rot="3154002">
            <a:off x="9182922" y="3309859"/>
            <a:ext cx="784000" cy="252000"/>
          </a:xfrm>
          <a:prstGeom prst="flowChartMagneticDrum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0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9" grpId="0" animBg="1"/>
      <p:bldP spid="10" grpId="0" animBg="1"/>
      <p:bldP spid="11" grpId="0" animBg="1"/>
      <p:bldP spid="12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3F0759A-C21E-B7D3-CD28-DA8E82F77A52}"/>
              </a:ext>
            </a:extLst>
          </p:cNvPr>
          <p:cNvGrpSpPr>
            <a:grpSpLocks noChangeAspect="1"/>
          </p:cNvGrpSpPr>
          <p:nvPr/>
        </p:nvGrpSpPr>
        <p:grpSpPr>
          <a:xfrm>
            <a:off x="5029200" y="3752892"/>
            <a:ext cx="7086600" cy="3028907"/>
            <a:chOff x="3657600" y="3048000"/>
            <a:chExt cx="8077200" cy="34523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349F69-CA4E-1C64-D7DB-165AC8127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57600" y="3048000"/>
              <a:ext cx="8077200" cy="345230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E4ECEF-3E7A-00F7-F313-BCE37D02CDF7}"/>
                </a:ext>
              </a:extLst>
            </p:cNvPr>
            <p:cNvSpPr/>
            <p:nvPr/>
          </p:nvSpPr>
          <p:spPr>
            <a:xfrm>
              <a:off x="3657600" y="4495800"/>
              <a:ext cx="114300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F675A1-155B-E496-B30A-EF66EC359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1672"/>
            <a:ext cx="11582400" cy="3019499"/>
          </a:xfrm>
        </p:spPr>
        <p:txBody>
          <a:bodyPr>
            <a:noAutofit/>
          </a:bodyPr>
          <a:lstStyle/>
          <a:p>
            <a:r>
              <a:rPr lang="en-GB" sz="2400" dirty="0"/>
              <a:t>For the CDR, the quad and sextupole magnets will be mounted on  a girder (in yellow, below), alignment presumably done before transportation to the tunnel.</a:t>
            </a:r>
          </a:p>
          <a:p>
            <a:r>
              <a:rPr lang="en-GB" sz="2400" dirty="0"/>
              <a:t>Then the girder, as a whole, will be aligned in situ. </a:t>
            </a:r>
          </a:p>
          <a:p>
            <a:r>
              <a:rPr lang="en-US" sz="2400" dirty="0"/>
              <a:t>In the case of HTS4, the weight of the SSS is substantially reduced </a:t>
            </a:r>
            <a:endParaRPr lang="en-GB" sz="2400" dirty="0"/>
          </a:p>
          <a:p>
            <a:r>
              <a:rPr lang="en-GB" sz="2400" dirty="0"/>
              <a:t>Having a much lighter and nested (therefore shorter) system would </a:t>
            </a:r>
            <a:r>
              <a:rPr lang="en-GB" sz="2400" dirty="0">
                <a:solidFill>
                  <a:srgbClr val="0070C0"/>
                </a:solidFill>
              </a:rPr>
              <a:t>greatly reduce the cost of the girder and alignment uncertainties</a:t>
            </a:r>
            <a:r>
              <a:rPr lang="en-GB" sz="2400" dirty="0"/>
              <a:t>. </a:t>
            </a:r>
          </a:p>
          <a:p>
            <a:r>
              <a:rPr lang="en-US" sz="2400" dirty="0"/>
              <a:t>The girder will be a very simple object – an SSS cryostat mechanical support</a:t>
            </a:r>
            <a:endParaRPr lang="en-GB" sz="2400" dirty="0"/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08F9CB-7F20-7586-F538-10D64AA12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8977"/>
            <a:ext cx="10972800" cy="1019577"/>
          </a:xfrm>
        </p:spPr>
        <p:txBody>
          <a:bodyPr/>
          <a:lstStyle/>
          <a:p>
            <a:r>
              <a:rPr lang="en-US" dirty="0"/>
              <a:t>The girder and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3A8CA-9349-E94C-4423-DD35E5440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F85D20-F104-F412-D445-70ABEEFE0105}"/>
              </a:ext>
            </a:extLst>
          </p:cNvPr>
          <p:cNvSpPr txBox="1"/>
          <p:nvPr/>
        </p:nvSpPr>
        <p:spPr>
          <a:xfrm>
            <a:off x="9753600" y="6260068"/>
            <a:ext cx="19812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414025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8877D2-C311-94AB-8938-FAE0211D1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01315"/>
            <a:ext cx="10972800" cy="14477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Our sister project: FCCee CPES (PES, ETHZ) Jonas Huber, Danqing Cao, Daifei Zhang</a:t>
            </a:r>
          </a:p>
          <a:p>
            <a:pPr algn="just"/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C939A1-3795-F4A4-85A4-7A48AC642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76" y="0"/>
            <a:ext cx="10972800" cy="1143000"/>
          </a:xfrm>
        </p:spPr>
        <p:txBody>
          <a:bodyPr/>
          <a:lstStyle/>
          <a:p>
            <a:r>
              <a:rPr lang="en-US" dirty="0"/>
              <a:t>Cold power supply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CB92B-31EE-1944-B046-1E41832FE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1F5876-CB12-0C82-BDE5-ACD828D63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5615"/>
            <a:ext cx="12192000" cy="14067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8DC668-CCBA-54E7-B824-2DA31D954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3065"/>
            <a:ext cx="12192000" cy="295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269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B693ED-ED06-9783-5CD6-B32D58497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944" y="1292259"/>
            <a:ext cx="4715256" cy="5184741"/>
          </a:xfrm>
          <a:solidFill>
            <a:srgbClr val="FFFF99"/>
          </a:solidFill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Traditional systems have a heat loss due to the copper power supply leads of </a:t>
            </a:r>
            <a:r>
              <a:rPr lang="en-US" sz="2000" b="1" dirty="0"/>
              <a:t>~90W/kA </a:t>
            </a:r>
            <a:r>
              <a:rPr lang="en-US" sz="2000" dirty="0"/>
              <a:t>(two leads) see </a:t>
            </a:r>
            <a:r>
              <a:rPr lang="en-GB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https://arxiv.org/abs/1501.07166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Although we have pushed the current down to 250A (at the expense of more coil windings), this still corresponds to a heat budget of 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45W</a:t>
            </a: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 for four current leads.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By comparison, the heat load due to radiation and conduction through the feet of the cryostat are expected to be ~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12W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By moving the power supply inside the cryostat and operating it at 60-70K, we need only very thin wires to the outside word (this is a DC application with long charging times).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the aim of the project is to decrease power consumption roughly 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five-fold</a:t>
            </a: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78025-F9EC-7B9B-25C9-43FD8F619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The idea behind FCCee-CPES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55D338-15D9-AF1F-79E7-97E65231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BCB414-EFDD-C6EE-0B37-C4D25843AB05}"/>
              </a:ext>
            </a:extLst>
          </p:cNvPr>
          <p:cNvGrpSpPr/>
          <p:nvPr/>
        </p:nvGrpSpPr>
        <p:grpSpPr>
          <a:xfrm>
            <a:off x="6858000" y="1575817"/>
            <a:ext cx="5078586" cy="5105400"/>
            <a:chOff x="7010400" y="1646555"/>
            <a:chExt cx="5078586" cy="5105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0E65C5A-8692-BF6B-9A9B-C7DEEB560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0400" y="1646555"/>
              <a:ext cx="5078586" cy="51054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7B45BD-3BD2-DFB2-EA05-09CC482A4990}"/>
                </a:ext>
              </a:extLst>
            </p:cNvPr>
            <p:cNvSpPr/>
            <p:nvPr/>
          </p:nvSpPr>
          <p:spPr>
            <a:xfrm>
              <a:off x="7010400" y="1752600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42CA6C1-35CC-B478-3512-61420E7B4224}"/>
                </a:ext>
              </a:extLst>
            </p:cNvPr>
            <p:cNvSpPr/>
            <p:nvPr/>
          </p:nvSpPr>
          <p:spPr>
            <a:xfrm>
              <a:off x="7046976" y="3650298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B5660F-D5F8-DD4A-68FA-E3ABC6586E61}"/>
                </a:ext>
              </a:extLst>
            </p:cNvPr>
            <p:cNvSpPr/>
            <p:nvPr/>
          </p:nvSpPr>
          <p:spPr>
            <a:xfrm>
              <a:off x="7121652" y="6142355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0E5A5B9-08CF-B99B-8A91-C93D8DD40887}"/>
              </a:ext>
            </a:extLst>
          </p:cNvPr>
          <p:cNvSpPr txBox="1"/>
          <p:nvPr/>
        </p:nvSpPr>
        <p:spPr>
          <a:xfrm>
            <a:off x="5430774" y="2663859"/>
            <a:ext cx="1330452" cy="646331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Traditional system: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7D6F09-EEB3-D6AD-E065-AEC551B195D1}"/>
              </a:ext>
            </a:extLst>
          </p:cNvPr>
          <p:cNvSpPr txBox="1"/>
          <p:nvPr/>
        </p:nvSpPr>
        <p:spPr>
          <a:xfrm>
            <a:off x="5430774" y="5207888"/>
            <a:ext cx="1330452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This proposal:</a:t>
            </a:r>
          </a:p>
        </p:txBody>
      </p:sp>
    </p:spTree>
    <p:extLst>
      <p:ext uri="{BB962C8B-B14F-4D97-AF65-F5344CB8AC3E}">
        <p14:creationId xmlns:p14="http://schemas.microsoft.com/office/powerpoint/2010/main" val="175611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0B051F-9172-CEEA-78BA-FEC084958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0061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idea of cold Short Straight Sections has substantial electrical power reduction and cost benefits, while increasing the performance and flexibility of the accelerator.</a:t>
            </a:r>
          </a:p>
          <a:p>
            <a:r>
              <a:rPr lang="en-US" dirty="0"/>
              <a:t>The FCCee-HTS4 project aims at demonstrating that this idea is feasible.</a:t>
            </a:r>
          </a:p>
          <a:p>
            <a:r>
              <a:rPr lang="en-US" dirty="0"/>
              <a:t>Our sister project FCCee CPES goes a step further and reduces cooling costs by developing a power supply that will operate at cryogenic temperatures.</a:t>
            </a:r>
          </a:p>
          <a:p>
            <a:r>
              <a:rPr lang="en-US" dirty="0"/>
              <a:t>These projects will increase the sustainability credentials of FCC-ee as well as increase performance.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F06A4-A0F1-9017-DEB0-D7EB06FB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30EC3-3C3B-1868-B6F4-D0268DBA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94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10363200" cy="1362075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58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C29062-E490-AA69-C0DB-2B07A6AFF19A}"/>
              </a:ext>
            </a:extLst>
          </p:cNvPr>
          <p:cNvSpPr txBox="1"/>
          <p:nvPr/>
        </p:nvSpPr>
        <p:spPr>
          <a:xfrm>
            <a:off x="195518" y="1029372"/>
            <a:ext cx="11578552" cy="1200329"/>
          </a:xfrm>
          <a:prstGeom prst="rect">
            <a:avLst/>
          </a:prstGeom>
          <a:solidFill>
            <a:srgbClr val="B7EFF7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The situation at the Conceptual Design Report: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FCC-ee CDR has </a:t>
            </a:r>
            <a:r>
              <a:rPr lang="en-US" sz="1800" b="1" dirty="0"/>
              <a:t>2900</a:t>
            </a:r>
            <a:r>
              <a:rPr lang="en-US" sz="1800" dirty="0"/>
              <a:t> (20m-long) dipole, </a:t>
            </a:r>
            <a:r>
              <a:rPr lang="en-US" sz="1800" b="1" dirty="0"/>
              <a:t>2900</a:t>
            </a:r>
            <a:r>
              <a:rPr lang="en-US" sz="1800" dirty="0"/>
              <a:t> quadrupole and </a:t>
            </a:r>
            <a:r>
              <a:rPr lang="en-US" sz="1800" b="1" dirty="0"/>
              <a:t>4704</a:t>
            </a:r>
            <a:r>
              <a:rPr lang="en-US" sz="1800" dirty="0"/>
              <a:t> sextupole magnets, all normal 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effort was made to have a “power saving” design for the quads (50% saving, but with some compromises)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power loss is dominated by the quadrupole and sextupole magnets. </a:t>
            </a:r>
            <a:endParaRPr lang="en-US" sz="18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The power challenge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54FA9-1942-8FCC-78A1-A5CEB7AE8523}"/>
              </a:ext>
            </a:extLst>
          </p:cNvPr>
          <p:cNvSpPr txBox="1"/>
          <p:nvPr/>
        </p:nvSpPr>
        <p:spPr>
          <a:xfrm>
            <a:off x="7703807" y="660954"/>
            <a:ext cx="4452682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CDR: FCC-ee is a conventional (warm) accelerator, much like LEP (CERN, 1989-2002)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6BD95B-5509-C593-37DD-DDAC9D0F0120}"/>
              </a:ext>
            </a:extLst>
          </p:cNvPr>
          <p:cNvSpPr txBox="1"/>
          <p:nvPr/>
        </p:nvSpPr>
        <p:spPr>
          <a:xfrm>
            <a:off x="8575089" y="6356350"/>
            <a:ext cx="35814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Big, heavy quads and sextupoles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1D677F-A6BF-A613-14D4-F24CBF6926FF}"/>
              </a:ext>
            </a:extLst>
          </p:cNvPr>
          <p:cNvGrpSpPr/>
          <p:nvPr/>
        </p:nvGrpSpPr>
        <p:grpSpPr>
          <a:xfrm>
            <a:off x="5257800" y="2250866"/>
            <a:ext cx="2668145" cy="2395015"/>
            <a:chOff x="4557002" y="698815"/>
            <a:chExt cx="3360726" cy="2958785"/>
          </a:xfrm>
        </p:grpSpPr>
        <p:pic>
          <p:nvPicPr>
            <p:cNvPr id="16" name="Content Placeholder 4">
              <a:extLst>
                <a:ext uri="{FF2B5EF4-FFF2-40B4-BE49-F238E27FC236}">
                  <a16:creationId xmlns:a16="http://schemas.microsoft.com/office/drawing/2014/main" id="{CD4D3745-DF58-DBC4-7B24-0CEE50703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30" r="6230"/>
            <a:stretch/>
          </p:blipFill>
          <p:spPr>
            <a:xfrm>
              <a:off x="4557002" y="698815"/>
              <a:ext cx="3360726" cy="295878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B60D605-32BE-E60E-B05A-78EC2C3DB372}"/>
                </a:ext>
              </a:extLst>
            </p:cNvPr>
            <p:cNvSpPr txBox="1"/>
            <p:nvPr/>
          </p:nvSpPr>
          <p:spPr>
            <a:xfrm>
              <a:off x="5181600" y="902348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1A02A9-13B3-8925-0689-C7E1175CA19C}"/>
              </a:ext>
            </a:extLst>
          </p:cNvPr>
          <p:cNvGrpSpPr/>
          <p:nvPr/>
        </p:nvGrpSpPr>
        <p:grpSpPr>
          <a:xfrm>
            <a:off x="8757319" y="2366514"/>
            <a:ext cx="3139046" cy="2168795"/>
            <a:chOff x="4648201" y="3429000"/>
            <a:chExt cx="3139046" cy="2168795"/>
          </a:xfrm>
        </p:grpSpPr>
        <p:pic>
          <p:nvPicPr>
            <p:cNvPr id="17" name="Content Placeholder 4">
              <a:extLst>
                <a:ext uri="{FF2B5EF4-FFF2-40B4-BE49-F238E27FC236}">
                  <a16:creationId xmlns:a16="http://schemas.microsoft.com/office/drawing/2014/main" id="{93D47445-AF44-B86B-F70E-3D53D576D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08" t="3683" r="4204" b="3003"/>
            <a:stretch/>
          </p:blipFill>
          <p:spPr>
            <a:xfrm>
              <a:off x="4648201" y="3429000"/>
              <a:ext cx="3139046" cy="216879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31E390-2D49-B17A-DA21-1FC8782648BD}"/>
                </a:ext>
              </a:extLst>
            </p:cNvPr>
            <p:cNvSpPr txBox="1"/>
            <p:nvPr/>
          </p:nvSpPr>
          <p:spPr>
            <a:xfrm>
              <a:off x="4724400" y="3657600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00292DC-1126-147D-48BF-39D89170C19E}"/>
              </a:ext>
            </a:extLst>
          </p:cNvPr>
          <p:cNvGrpSpPr/>
          <p:nvPr/>
        </p:nvGrpSpPr>
        <p:grpSpPr>
          <a:xfrm>
            <a:off x="5410199" y="4689205"/>
            <a:ext cx="2668145" cy="2168795"/>
            <a:chOff x="8327895" y="1752599"/>
            <a:chExt cx="3812290" cy="271358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A44A19D-ADA9-2B43-202A-951B75FB52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15" r="3426"/>
            <a:stretch/>
          </p:blipFill>
          <p:spPr>
            <a:xfrm>
              <a:off x="8327895" y="1752599"/>
              <a:ext cx="3812290" cy="271358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235321-D4C4-8407-131B-3761B4D4A1DD}"/>
                </a:ext>
              </a:extLst>
            </p:cNvPr>
            <p:cNvSpPr txBox="1"/>
            <p:nvPr/>
          </p:nvSpPr>
          <p:spPr>
            <a:xfrm>
              <a:off x="8409389" y="1916668"/>
              <a:ext cx="2448526" cy="462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4D316-1179-C346-FEAB-B3CE603FFA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65" r="1524"/>
          <a:stretch/>
        </p:blipFill>
        <p:spPr>
          <a:xfrm>
            <a:off x="11097" y="2306090"/>
            <a:ext cx="4741289" cy="230091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4F204F52-0F98-9BD9-6A45-A993E2435D69}"/>
              </a:ext>
            </a:extLst>
          </p:cNvPr>
          <p:cNvGrpSpPr/>
          <p:nvPr/>
        </p:nvGrpSpPr>
        <p:grpSpPr>
          <a:xfrm>
            <a:off x="80048" y="4689205"/>
            <a:ext cx="2933804" cy="2168796"/>
            <a:chOff x="80048" y="4689205"/>
            <a:chExt cx="2933804" cy="216879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75445-EDBC-D114-7CE7-77DBDE141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048" y="4689205"/>
              <a:ext cx="2933804" cy="216879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E86B91-F647-3484-A010-03BFD6ADA4EF}"/>
                </a:ext>
              </a:extLst>
            </p:cNvPr>
            <p:cNvSpPr txBox="1"/>
            <p:nvPr/>
          </p:nvSpPr>
          <p:spPr>
            <a:xfrm>
              <a:off x="1219200" y="4724400"/>
              <a:ext cx="1713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CC4ABF0-E6DF-F4C0-6BA4-B01B598C8CE7}"/>
              </a:ext>
            </a:extLst>
          </p:cNvPr>
          <p:cNvSpPr txBox="1"/>
          <p:nvPr/>
        </p:nvSpPr>
        <p:spPr>
          <a:xfrm>
            <a:off x="8712008" y="5254745"/>
            <a:ext cx="322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(no prototype exists yet)</a:t>
            </a:r>
          </a:p>
        </p:txBody>
      </p:sp>
    </p:spTree>
    <p:extLst>
      <p:ext uri="{BB962C8B-B14F-4D97-AF65-F5344CB8AC3E}">
        <p14:creationId xmlns:p14="http://schemas.microsoft.com/office/powerpoint/2010/main" val="311581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The power challenge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973F7-9373-0487-A6CE-987A46E67403}"/>
              </a:ext>
            </a:extLst>
          </p:cNvPr>
          <p:cNvSpPr txBox="1"/>
          <p:nvPr/>
        </p:nvSpPr>
        <p:spPr>
          <a:xfrm>
            <a:off x="533400" y="935005"/>
            <a:ext cx="8458200" cy="255454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Can we do better? </a:t>
            </a:r>
          </a:p>
          <a:p>
            <a:r>
              <a:rPr lang="en-US" sz="2000" dirty="0"/>
              <a:t>Yes! Make the magnets superconducting. Then, energy is only spent cooling the magnets (zero Ohmic losses). </a:t>
            </a:r>
          </a:p>
          <a:p>
            <a:r>
              <a:rPr lang="en-US" sz="2000" dirty="0"/>
              <a:t>Also, we can “nest” the magnets, so that they take less space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dirty="0">
                <a:sym typeface="Wingdings" panose="05000000000000000000" pitchFamily="2" charset="2"/>
              </a:rPr>
              <a:t>This means that there is more space available for bending, so performance of the accelerator also increases.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Potential power reduction for these systems: ~90%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2900 cryostats, 3.5m long each</a:t>
            </a:r>
            <a:endParaRPr lang="en-US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7A36A1-D6CD-D23B-6BD2-ABBF262ED00F}"/>
              </a:ext>
            </a:extLst>
          </p:cNvPr>
          <p:cNvSpPr txBox="1"/>
          <p:nvPr/>
        </p:nvSpPr>
        <p:spPr>
          <a:xfrm flipH="1">
            <a:off x="2004435" y="6249438"/>
            <a:ext cx="1878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Half cell length: 27.9 m</a:t>
            </a:r>
            <a:endParaRPr lang="en-GB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2C368F-B420-E29D-A673-DFEC41C51FB8}"/>
              </a:ext>
            </a:extLst>
          </p:cNvPr>
          <p:cNvGrpSpPr/>
          <p:nvPr/>
        </p:nvGrpSpPr>
        <p:grpSpPr>
          <a:xfrm>
            <a:off x="507365" y="3962400"/>
            <a:ext cx="4598035" cy="2160000"/>
            <a:chOff x="507365" y="3962400"/>
            <a:chExt cx="4598035" cy="216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A3B3594-42CE-88F3-2A7D-797EF225B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532" r="9401" b="31584"/>
            <a:stretch/>
          </p:blipFill>
          <p:spPr>
            <a:xfrm>
              <a:off x="507365" y="4299653"/>
              <a:ext cx="4598035" cy="182274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3C748B-71B6-4443-1F68-D13E0205609F}"/>
                </a:ext>
              </a:extLst>
            </p:cNvPr>
            <p:cNvSpPr txBox="1"/>
            <p:nvPr/>
          </p:nvSpPr>
          <p:spPr>
            <a:xfrm>
              <a:off x="2339681" y="3962400"/>
              <a:ext cx="1207815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CDR</a:t>
              </a:r>
              <a:endParaRPr lang="en-GB" sz="20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8820E66-67E3-AD60-9920-E6994481007A}"/>
              </a:ext>
            </a:extLst>
          </p:cNvPr>
          <p:cNvGrpSpPr/>
          <p:nvPr/>
        </p:nvGrpSpPr>
        <p:grpSpPr>
          <a:xfrm>
            <a:off x="6508525" y="3985547"/>
            <a:ext cx="5760000" cy="2136853"/>
            <a:chOff x="9165583" y="5587745"/>
            <a:chExt cx="2971800" cy="12338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A431C4-EBB2-06D8-488E-F2283A619C45}"/>
                </a:ext>
              </a:extLst>
            </p:cNvPr>
            <p:cNvSpPr txBox="1"/>
            <p:nvPr/>
          </p:nvSpPr>
          <p:spPr>
            <a:xfrm>
              <a:off x="10131980" y="5587745"/>
              <a:ext cx="1033552" cy="213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This proposal</a:t>
              </a:r>
              <a:endParaRPr lang="en-GB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456ECF6-E34E-1919-0BEA-4419CCA10786}"/>
                </a:ext>
              </a:extLst>
            </p:cNvPr>
            <p:cNvGrpSpPr/>
            <p:nvPr/>
          </p:nvGrpSpPr>
          <p:grpSpPr>
            <a:xfrm>
              <a:off x="9165583" y="5783485"/>
              <a:ext cx="2971800" cy="1038070"/>
              <a:chOff x="12543143" y="5984926"/>
              <a:chExt cx="2971800" cy="103807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BF25E0F-3FA7-6A1E-405F-D84F7B04A5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215" b="31584"/>
              <a:stretch/>
            </p:blipFill>
            <p:spPr>
              <a:xfrm>
                <a:off x="12543143" y="5984926"/>
                <a:ext cx="2971800" cy="103807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609CC53-929A-4F75-7F19-E42AAC7F23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384801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67AE360-2CD6-85E8-9C4D-D59693DCB1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738333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46C6868-C943-1E94-0D47-2EFC38C24D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3975" b="37535"/>
              <a:stretch/>
            </p:blipFill>
            <p:spPr>
              <a:xfrm>
                <a:off x="13904697" y="6791102"/>
                <a:ext cx="210279" cy="12821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AAFEB8EE-4621-10B0-3E18-A988F303C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8116" b="37535"/>
              <a:stretch/>
            </p:blipFill>
            <p:spPr>
              <a:xfrm>
                <a:off x="13907002" y="6427593"/>
                <a:ext cx="102878" cy="128214"/>
              </a:xfrm>
              <a:prstGeom prst="rect">
                <a:avLst/>
              </a:prstGeom>
            </p:spPr>
          </p:pic>
        </p:grp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D1A53DD-C4F3-3A8A-B5F2-59B29EBC3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839" y="2533448"/>
            <a:ext cx="2454500" cy="14019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F32D5B-C1BE-D0BD-74CE-15FFB703F62A}"/>
              </a:ext>
            </a:extLst>
          </p:cNvPr>
          <p:cNvSpPr txBox="1"/>
          <p:nvPr/>
        </p:nvSpPr>
        <p:spPr>
          <a:xfrm>
            <a:off x="9147516" y="1289525"/>
            <a:ext cx="2611422" cy="1077218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Many additional benefits</a:t>
            </a:r>
            <a:r>
              <a:rPr lang="en-US" sz="1600" dirty="0"/>
              <a:t>: increase packing factor (and luminosity) by 7%, increase optics flexibility (next slide)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31E390-2D49-B17A-DA21-1FC8782648BD}"/>
              </a:ext>
            </a:extLst>
          </p:cNvPr>
          <p:cNvSpPr txBox="1"/>
          <p:nvPr/>
        </p:nvSpPr>
        <p:spPr>
          <a:xfrm>
            <a:off x="4724400" y="36576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CDR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F249D-8B52-A695-8D20-4E7B975F9EFC}"/>
              </a:ext>
            </a:extLst>
          </p:cNvPr>
          <p:cNvSpPr txBox="1"/>
          <p:nvPr/>
        </p:nvSpPr>
        <p:spPr>
          <a:xfrm flipH="1">
            <a:off x="1676400" y="6249438"/>
            <a:ext cx="2654511" cy="400110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Half cell length: 27.9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05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BF9EC1-2C3B-C31F-719B-744A48F3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41" y="1143001"/>
            <a:ext cx="10972800" cy="2286000"/>
          </a:xfrm>
          <a:solidFill>
            <a:srgbClr val="B7EFF7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Apart from the power consumption reduction, the gains of a nested system are:</a:t>
            </a:r>
          </a:p>
          <a:p>
            <a:r>
              <a:rPr lang="en-US" sz="2000" dirty="0"/>
              <a:t>The packing factor increases by 7%, so for the same luminosity RF power can be reduced by 7%</a:t>
            </a:r>
          </a:p>
          <a:p>
            <a:r>
              <a:rPr lang="en-US" sz="2000" dirty="0"/>
              <a:t>The higher packing factor also reduces the total voltage needed by the RF by 7%</a:t>
            </a:r>
          </a:p>
          <a:p>
            <a:r>
              <a:rPr lang="en-US" sz="2000" dirty="0"/>
              <a:t>Total gain ~14% in the price of the RF system (which is O(1BnCHF). If the price of the magnet systems concerned is ~25% of the price of the total RF system,  then ~40% of the cost of the SSSs would come from the reduction in the RF costs!</a:t>
            </a:r>
          </a:p>
          <a:p>
            <a:r>
              <a:rPr lang="en-US" sz="2000" dirty="0"/>
              <a:t>We aim to produce the superconducting SSSs in the same price envelope as in the CDR.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49A3B3-5A29-0281-5F39-C42B12174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Other potential gains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4EF6E-E3F0-D7E2-0DD9-6C7A3D0C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FC0A031-2431-1863-DF22-C7ED02E1770F}"/>
              </a:ext>
            </a:extLst>
          </p:cNvPr>
          <p:cNvSpPr txBox="1">
            <a:spLocks/>
          </p:cNvSpPr>
          <p:nvPr/>
        </p:nvSpPr>
        <p:spPr>
          <a:xfrm>
            <a:off x="609600" y="3352800"/>
            <a:ext cx="10972800" cy="1524000"/>
          </a:xfrm>
          <a:prstGeom prst="rect">
            <a:avLst/>
          </a:prstGeom>
          <a:solidFill>
            <a:srgbClr val="FFC1F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optics design is much more flexible:</a:t>
            </a:r>
          </a:p>
          <a:p>
            <a:pPr lvl="1"/>
            <a:r>
              <a:rPr lang="en-US" sz="1600" dirty="0"/>
              <a:t>No requirement for fixed polarity electron/positron quadrupoles</a:t>
            </a:r>
          </a:p>
          <a:p>
            <a:pPr lvl="1"/>
            <a:r>
              <a:rPr lang="en-US" sz="1600" dirty="0"/>
              <a:t>Sextupoles available in all SSSs</a:t>
            </a:r>
          </a:p>
          <a:p>
            <a:pPr lvl="1"/>
            <a:r>
              <a:rPr lang="en-US" sz="1600" dirty="0"/>
              <a:t>Opens the path for 100% filling factor and tapering management (see next slide)</a:t>
            </a:r>
          </a:p>
          <a:p>
            <a:endParaRPr lang="en-US" sz="2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7325A6D-CC8A-090A-41CF-EE7C27D1A4A7}"/>
              </a:ext>
            </a:extLst>
          </p:cNvPr>
          <p:cNvSpPr txBox="1">
            <a:spLocks/>
          </p:cNvSpPr>
          <p:nvPr/>
        </p:nvSpPr>
        <p:spPr>
          <a:xfrm>
            <a:off x="606641" y="5137551"/>
            <a:ext cx="10972800" cy="103464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It should be made clear that this is a big change in the design of FCC-ee and many systems are affected, for instance photon stopper design, radiation environment in the tunnel, BPM design, girder design, optics, etc.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144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348A26-BDCC-3B8C-5762-B6CA4DB81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Move the power supply inside the cryostat instead of the traditional cold magnet/warm power supply (FCCee-CPES project, discussed later)</a:t>
            </a:r>
          </a:p>
          <a:p>
            <a:r>
              <a:rPr lang="en-US" dirty="0"/>
              <a:t>This system can naturally be adapted to also have a nested dipole covering the entire length of the SSS (another potential gain of 7% in packing factor, reaching almost 100%).</a:t>
            </a:r>
          </a:p>
          <a:p>
            <a:r>
              <a:rPr lang="en-US" dirty="0"/>
              <a:t>A nested dipole system (which will be individually powered) will also solve all our tapering needs (maximum dipole strength needed at the top is ~30%).</a:t>
            </a:r>
          </a:p>
          <a:p>
            <a:r>
              <a:rPr lang="en-US" dirty="0"/>
              <a:t>The inclusion of a nested dipole system is not the baseline solution now, but it is useful to keep it in mind as a possible improvement (plus also an extra complication!).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D4B53-CA40-8237-E7D5-1EA99CE3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do even better?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76C05-E8F9-5CBA-0FB5-6C80532E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5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2D3D1D-AC41-F9F7-0714-69B6F7C43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495518"/>
            <a:ext cx="6324600" cy="38669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FB648-801D-350F-1BC6-0AD48477B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9"/>
            <a:ext cx="10972800" cy="967582"/>
          </a:xfrm>
        </p:spPr>
        <p:txBody>
          <a:bodyPr>
            <a:normAutofit/>
          </a:bodyPr>
          <a:lstStyle/>
          <a:p>
            <a:r>
              <a:rPr lang="en-US" sz="2400" dirty="0"/>
              <a:t>A proposal was submitted and approved by the Swiss accelerator research and technology forum CHART in April 2022: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6D7317-8FA2-F99A-37DA-DDD3E0F6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592"/>
            <a:ext cx="10972800" cy="1143000"/>
          </a:xfrm>
        </p:spPr>
        <p:txBody>
          <a:bodyPr/>
          <a:lstStyle/>
          <a:p>
            <a:r>
              <a:rPr lang="en-US" dirty="0"/>
              <a:t>The proposal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F68BEE-50C3-2934-3437-6C667CEF1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535D472-F6F6-5F0A-D86B-2B6E7E65744E}"/>
              </a:ext>
            </a:extLst>
          </p:cNvPr>
          <p:cNvSpPr txBox="1">
            <a:spLocks/>
          </p:cNvSpPr>
          <p:nvPr/>
        </p:nvSpPr>
        <p:spPr>
          <a:xfrm>
            <a:off x="304800" y="5395341"/>
            <a:ext cx="10972800" cy="967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Our sister project, FCC-ee CPES, investigating the possibility of a cold power supply system, was also approved at the same session.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E4D145-CF32-B0E8-B990-1796A3CB1F12}"/>
              </a:ext>
            </a:extLst>
          </p:cNvPr>
          <p:cNvSpPr txBox="1"/>
          <p:nvPr/>
        </p:nvSpPr>
        <p:spPr>
          <a:xfrm>
            <a:off x="7924800" y="2971800"/>
            <a:ext cx="4114800" cy="1200329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FCCee-HTS4 are: B. Auchmann, J. Kosse, V. Batsari, A. </a:t>
            </a:r>
            <a:r>
              <a:rPr lang="en-US" sz="2400" dirty="0" err="1"/>
              <a:t>Thabuis</a:t>
            </a:r>
            <a:r>
              <a:rPr lang="en-US" sz="2400" dirty="0"/>
              <a:t> (from 1/9/2023), M.K.</a:t>
            </a:r>
          </a:p>
        </p:txBody>
      </p:sp>
    </p:spTree>
    <p:extLst>
      <p:ext uri="{BB962C8B-B14F-4D97-AF65-F5344CB8AC3E}">
        <p14:creationId xmlns:p14="http://schemas.microsoft.com/office/powerpoint/2010/main" val="2135306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F3D504-FBE6-4E35-ADE8-973E52070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51371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Investigate the replacement of all FCCee short straight sections (SSSs) that contain arc quads, arc sextupoles and assorted correctors by superconducting ones.</a:t>
            </a:r>
          </a:p>
          <a:p>
            <a:r>
              <a:rPr lang="en-US" dirty="0"/>
              <a:t>Nest the sextupoles and quadrupoles in the same unit.</a:t>
            </a:r>
          </a:p>
          <a:p>
            <a:r>
              <a:rPr lang="en-US" dirty="0"/>
              <a:t>Use HTS conductors (ReBCO tapes) </a:t>
            </a:r>
          </a:p>
          <a:p>
            <a:r>
              <a:rPr lang="en-US" dirty="0"/>
              <a:t>Operate at around 40K</a:t>
            </a:r>
          </a:p>
          <a:p>
            <a:r>
              <a:rPr lang="en-US" dirty="0"/>
              <a:t>Investigate all integration issues</a:t>
            </a:r>
          </a:p>
          <a:p>
            <a:r>
              <a:rPr lang="en-US" dirty="0"/>
              <a:t>Produce a ~1m prototype</a:t>
            </a:r>
          </a:p>
          <a:p>
            <a:r>
              <a:rPr lang="en-US" dirty="0"/>
              <a:t>(superconducting arc dipoles as well as a dipole component in the SSS to be used for tapering also, is beyond the scope of this phase of the project)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974D6E-1705-B542-5229-1618F15C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871"/>
            <a:ext cx="10972800" cy="1143000"/>
          </a:xfrm>
        </p:spPr>
        <p:txBody>
          <a:bodyPr/>
          <a:lstStyle/>
          <a:p>
            <a:r>
              <a:rPr lang="en-US" dirty="0"/>
              <a:t>FCCee-HTS4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2B9B0-2742-D24D-7521-5CFB5E0B2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19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122051</TotalTime>
  <Words>3502</Words>
  <Application>Microsoft Office PowerPoint</Application>
  <PresentationFormat>Widescreen</PresentationFormat>
  <Paragraphs>417</Paragraphs>
  <Slides>39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Wingdings</vt:lpstr>
      <vt:lpstr>Office Theme</vt:lpstr>
      <vt:lpstr>The FCCee-HTS4 project</vt:lpstr>
      <vt:lpstr>Abstract</vt:lpstr>
      <vt:lpstr>Power consumption – collider main magnet systems </vt:lpstr>
      <vt:lpstr>PowerPoint Presentation</vt:lpstr>
      <vt:lpstr>PowerPoint Presentation</vt:lpstr>
      <vt:lpstr>Other potential gains</vt:lpstr>
      <vt:lpstr>Can we do even better?</vt:lpstr>
      <vt:lpstr>The proposal </vt:lpstr>
      <vt:lpstr>FCCee-HTS4 in a nutshell</vt:lpstr>
      <vt:lpstr>The project</vt:lpstr>
      <vt:lpstr>SSS main parameters</vt:lpstr>
      <vt:lpstr>Choice of aperture</vt:lpstr>
      <vt:lpstr>Photon stoppers, winglet, impedance </vt:lpstr>
      <vt:lpstr>Variable stopper sizes</vt:lpstr>
      <vt:lpstr>Transitions</vt:lpstr>
      <vt:lpstr>Results of impedance calculations</vt:lpstr>
      <vt:lpstr>A question of cost</vt:lpstr>
      <vt:lpstr>Cooling the SSS</vt:lpstr>
      <vt:lpstr>Example cryocooler from SHI cryogenics</vt:lpstr>
      <vt:lpstr>Reliability</vt:lpstr>
      <vt:lpstr>Heating budget</vt:lpstr>
      <vt:lpstr>Radiation environment</vt:lpstr>
      <vt:lpstr>Radiation in the tunnel</vt:lpstr>
      <vt:lpstr>FLUKA results, inside beam</vt:lpstr>
      <vt:lpstr>Both beams – dose and 1MeV n equiv. per year</vt:lpstr>
      <vt:lpstr>Choice of operating temperature</vt:lpstr>
      <vt:lpstr>Magnetic analysis</vt:lpstr>
      <vt:lpstr>Demonstrator</vt:lpstr>
      <vt:lpstr>Demonstrator – choice of technology</vt:lpstr>
      <vt:lpstr>CAD design of sextupole demonstrator</vt:lpstr>
      <vt:lpstr>Multipole errors - sextupole</vt:lpstr>
      <vt:lpstr>Manufacturing </vt:lpstr>
      <vt:lpstr>PowerPoint Presentation</vt:lpstr>
      <vt:lpstr>What about the arc dipoles?</vt:lpstr>
      <vt:lpstr>The girder and alignment</vt:lpstr>
      <vt:lpstr>Cold power supply</vt:lpstr>
      <vt:lpstr>The idea behind FCCee-CPES</vt:lpstr>
      <vt:lpstr>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759</cp:revision>
  <cp:lastPrinted>2020-11-10T10:10:53Z</cp:lastPrinted>
  <dcterms:created xsi:type="dcterms:W3CDTF">2006-08-16T00:00:00Z</dcterms:created>
  <dcterms:modified xsi:type="dcterms:W3CDTF">2023-06-06T18:03:06Z</dcterms:modified>
</cp:coreProperties>
</file>