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49"/>
  </p:notesMasterIdLst>
  <p:handoutMasterIdLst>
    <p:handoutMasterId r:id="rId50"/>
  </p:handoutMasterIdLst>
  <p:sldIdLst>
    <p:sldId id="447" r:id="rId4"/>
    <p:sldId id="339" r:id="rId5"/>
    <p:sldId id="372" r:id="rId6"/>
    <p:sldId id="357" r:id="rId7"/>
    <p:sldId id="360" r:id="rId8"/>
    <p:sldId id="446" r:id="rId9"/>
    <p:sldId id="433" r:id="rId10"/>
    <p:sldId id="411" r:id="rId11"/>
    <p:sldId id="410" r:id="rId12"/>
    <p:sldId id="381" r:id="rId13"/>
    <p:sldId id="382" r:id="rId14"/>
    <p:sldId id="383" r:id="rId15"/>
    <p:sldId id="421" r:id="rId16"/>
    <p:sldId id="422" r:id="rId17"/>
    <p:sldId id="443" r:id="rId18"/>
    <p:sldId id="423" r:id="rId19"/>
    <p:sldId id="424" r:id="rId20"/>
    <p:sldId id="425" r:id="rId21"/>
    <p:sldId id="426" r:id="rId22"/>
    <p:sldId id="427" r:id="rId23"/>
    <p:sldId id="434" r:id="rId24"/>
    <p:sldId id="435" r:id="rId25"/>
    <p:sldId id="442" r:id="rId26"/>
    <p:sldId id="429" r:id="rId27"/>
    <p:sldId id="437" r:id="rId28"/>
    <p:sldId id="430" r:id="rId29"/>
    <p:sldId id="431" r:id="rId30"/>
    <p:sldId id="445" r:id="rId31"/>
    <p:sldId id="332" r:id="rId32"/>
    <p:sldId id="397" r:id="rId33"/>
    <p:sldId id="417" r:id="rId34"/>
    <p:sldId id="333" r:id="rId35"/>
    <p:sldId id="402" r:id="rId36"/>
    <p:sldId id="403" r:id="rId37"/>
    <p:sldId id="413" r:id="rId38"/>
    <p:sldId id="414" r:id="rId39"/>
    <p:sldId id="324" r:id="rId40"/>
    <p:sldId id="441" r:id="rId41"/>
    <p:sldId id="405" r:id="rId42"/>
    <p:sldId id="394" r:id="rId43"/>
    <p:sldId id="440" r:id="rId44"/>
    <p:sldId id="439" r:id="rId45"/>
    <p:sldId id="438" r:id="rId46"/>
    <p:sldId id="395" r:id="rId47"/>
    <p:sldId id="448" r:id="rId48"/>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447"/>
            <p14:sldId id="339"/>
            <p14:sldId id="372"/>
            <p14:sldId id="357"/>
            <p14:sldId id="360"/>
            <p14:sldId id="446"/>
            <p14:sldId id="433"/>
            <p14:sldId id="411"/>
            <p14:sldId id="410"/>
            <p14:sldId id="381"/>
            <p14:sldId id="382"/>
            <p14:sldId id="383"/>
          </p14:sldIdLst>
        </p14:section>
        <p14:section name="Site PA" id="{97FBDD1C-60FB-40A3-83CC-1B08D7827DC7}">
          <p14:sldIdLst>
            <p14:sldId id="421"/>
            <p14:sldId id="422"/>
            <p14:sldId id="443"/>
            <p14:sldId id="423"/>
            <p14:sldId id="424"/>
            <p14:sldId id="425"/>
            <p14:sldId id="426"/>
            <p14:sldId id="427"/>
            <p14:sldId id="434"/>
            <p14:sldId id="435"/>
            <p14:sldId id="442"/>
            <p14:sldId id="429"/>
            <p14:sldId id="437"/>
            <p14:sldId id="430"/>
            <p14:sldId id="431"/>
            <p14:sldId id="445"/>
          </p14:sldIdLst>
        </p14:section>
        <p14:section name="Site PB" id="{C24EA53C-A340-4FDC-835B-0B1785A0D7D7}">
          <p14:sldIdLst>
            <p14:sldId id="332"/>
            <p14:sldId id="397"/>
            <p14:sldId id="417"/>
            <p14:sldId id="333"/>
            <p14:sldId id="402"/>
            <p14:sldId id="403"/>
            <p14:sldId id="413"/>
            <p14:sldId id="414"/>
            <p14:sldId id="324"/>
            <p14:sldId id="441"/>
            <p14:sldId id="405"/>
            <p14:sldId id="394"/>
            <p14:sldId id="440"/>
            <p14:sldId id="439"/>
            <p14:sldId id="438"/>
            <p14:sldId id="395"/>
            <p14:sldId id="448"/>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cqueline Bucher" initials="JB" lastIdx="2" clrIdx="0">
    <p:extLst>
      <p:ext uri="{19B8F6BF-5375-455C-9EA6-DF929625EA0E}">
        <p15:presenceInfo xmlns:p15="http://schemas.microsoft.com/office/powerpoint/2012/main" userId="S::jacquie@services.fnal.gov::6e280df0-6be8-48c0-b772-7e5ac3038a8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4E97"/>
    <a:srgbClr val="949F81"/>
    <a:srgbClr val="FF7F00"/>
    <a:srgbClr val="267EB0"/>
    <a:srgbClr val="2B9F80"/>
    <a:srgbClr val="7C3D39"/>
    <a:srgbClr val="146392"/>
    <a:srgbClr val="2C9D88"/>
    <a:srgbClr val="161B6D"/>
    <a:srgbClr val="F6F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99B812-EC9D-491B-B7DA-66567BAB3C1D}" v="87" dt="2023-06-06T12:31:52.9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6927" autoAdjust="0"/>
  </p:normalViewPr>
  <p:slideViewPr>
    <p:cSldViewPr>
      <p:cViewPr>
        <p:scale>
          <a:sx n="33" d="100"/>
          <a:sy n="33" d="100"/>
        </p:scale>
        <p:origin x="446" y="72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microsoft.com/office/2015/10/relationships/revisionInfo" Target="revisionInfo.xml"/><Relationship Id="rId8" Type="http://schemas.openxmlformats.org/officeDocument/2006/relationships/slide" Target="slides/slide5.xml"/><Relationship Id="rId51" Type="http://schemas.openxmlformats.org/officeDocument/2006/relationships/commentAuthors" Target="commentAuthors.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06/06/2023</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06.06.2023</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site, shown on this slide, is about 10sq miles (or ~26 sq kilometers) in size.  </a:t>
            </a:r>
          </a:p>
          <a:p>
            <a:endParaRPr lang="en-US" dirty="0"/>
          </a:p>
          <a:p>
            <a:r>
              <a:rPr lang="en-US" dirty="0"/>
              <a:t>When built in the early 1970’s, the lab was surrounded by farmland but now it’s pretty much surrounded by residential and low-rise industrial facilities.  The two circles shown on this slide indicate the locations of our underground particle accelerators.  Most of our infrastructure was built 50-60 years ago, which presents energy efficiency and resiliency challenges, especially as we experience more climate-related severe weather events.  Also, the type of research we do consumes vast amounts of energy, and we’re continually adding new experiments to our work portfolio. </a:t>
            </a:r>
          </a:p>
          <a:p>
            <a:endParaRPr lang="en-US" dirty="0"/>
          </a:p>
          <a:p>
            <a:r>
              <a:rPr lang="en-US" dirty="0"/>
              <a:t>Despite this, we see ourselves in a position of great opportunity.  As our infrastructure ages, we have the chance to repurpose and improve our existing facilities, upgrade or replace our utility infrastructure, and take better advantage of our campus as a whole in ways that are more efficient, effective, and have a more positive impact on our environment and community.</a:t>
            </a:r>
          </a:p>
          <a:p>
            <a:endParaRPr lang="en-US" dirty="0"/>
          </a:p>
        </p:txBody>
      </p:sp>
      <p:sp>
        <p:nvSpPr>
          <p:cNvPr id="4" name="Slide Number Placeholder 3"/>
          <p:cNvSpPr>
            <a:spLocks noGrp="1"/>
          </p:cNvSpPr>
          <p:nvPr>
            <p:ph type="sldNum" sz="quarter" idx="5"/>
          </p:nvPr>
        </p:nvSpPr>
        <p:spPr/>
        <p:txBody>
          <a:bodyPr/>
          <a:lstStyle/>
          <a:p>
            <a:pPr marL="0" marR="0" lvl="0" indent="0" algn="r" defTabSz="1828606" rtl="0" eaLnBrk="1" fontAlgn="auto" latinLnBrk="0" hangingPunct="1">
              <a:lnSpc>
                <a:spcPct val="100000"/>
              </a:lnSpc>
              <a:spcBef>
                <a:spcPts val="0"/>
              </a:spcBef>
              <a:spcAft>
                <a:spcPts val="0"/>
              </a:spcAft>
              <a:buClrTx/>
              <a:buSzTx/>
              <a:buFontTx/>
              <a:buNone/>
              <a:tabLst/>
              <a:defRPr/>
            </a:pPr>
            <a:fld id="{2051A1F9-7DD7-E742-AEC9-095EC415778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1828606"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7667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1781983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2395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9674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212121"/>
                </a:solidFill>
                <a:effectLst/>
                <a:latin typeface="Artifakt"/>
              </a:rPr>
              <a:t>BIM integrates structured, multi-disciplinary data to produce a digital representation of an asset across its lifecycle, from planning and design to construction and operations</a:t>
            </a:r>
            <a:endParaRPr lang="en-US" sz="1200" dirty="0"/>
          </a:p>
          <a:p>
            <a:endParaRPr lang="en-US" dirty="0"/>
          </a:p>
        </p:txBody>
      </p:sp>
      <p:sp>
        <p:nvSpPr>
          <p:cNvPr id="4" name="Footer Placehold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2249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9273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11656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7676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1464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3692629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a:t>Insert </a:t>
            </a:r>
            <a:r>
              <a:rPr lang="en-US" noProof="0"/>
              <a:t>Background</a:t>
            </a:r>
            <a:r>
              <a:rPr lang="de-AT"/>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extLst>
                <a:ext uri="{28A0092B-C50C-407E-A947-70E740481C1C}">
                  <a14:useLocalDpi xmlns:a14="http://schemas.microsoft.com/office/drawing/2010/main"/>
                </a:ext>
              </a:extLst>
            </a:blip>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Tree>
    <p:extLst>
      <p:ext uri="{BB962C8B-B14F-4D97-AF65-F5344CB8AC3E}">
        <p14:creationId xmlns:p14="http://schemas.microsoft.com/office/powerpoint/2010/main" val="11356280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no backgroun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C17BED-FF3F-324A-A480-D86377021B72}"/>
              </a:ext>
            </a:extLst>
          </p:cNvPr>
          <p:cNvSpPr>
            <a:spLocks noGrp="1"/>
          </p:cNvSpPr>
          <p:nvPr>
            <p:ph type="dt" sz="half" idx="10"/>
          </p:nvPr>
        </p:nvSpPr>
        <p:spPr/>
        <p:txBody>
          <a:bodyPr/>
          <a:lstStyle>
            <a:lvl1pPr>
              <a:defRPr>
                <a:solidFill>
                  <a:schemeClr val="tx1"/>
                </a:solidFill>
                <a:latin typeface="Century Gothic" panose="020B0502020202020204" pitchFamily="34" charset="0"/>
              </a:defRPr>
            </a:lvl1pPr>
          </a:lstStyle>
          <a:p>
            <a:pPr marL="0" marR="0" lvl="0" indent="0" algn="l" defTabSz="1828606" rtl="0" eaLnBrk="1" fontAlgn="auto" latinLnBrk="0" hangingPunct="1">
              <a:lnSpc>
                <a:spcPct val="100000"/>
              </a:lnSpc>
              <a:spcBef>
                <a:spcPts val="0"/>
              </a:spcBef>
              <a:spcAft>
                <a:spcPts val="0"/>
              </a:spcAft>
              <a:buClrTx/>
              <a:buSzTx/>
              <a:buFontTx/>
              <a:buNone/>
              <a:tabLst/>
              <a:defRPr/>
            </a:pPr>
            <a:fld id="{C7433A83-5A7D-4571-B9F3-45C600F65EAC}" type="datetime1">
              <a:rPr kumimoji="0" lang="en-US" sz="3600" b="0" i="0" u="none" strike="noStrike" kern="1200" cap="none" spc="0" normalizeH="0" baseline="0" noProof="0" smtClean="0">
                <a:ln>
                  <a:noFill/>
                </a:ln>
                <a:solidFill>
                  <a:srgbClr val="0F124A"/>
                </a:solidFill>
                <a:effectLst/>
                <a:uLnTx/>
                <a:uFillTx/>
                <a:latin typeface="Century Gothic" panose="020B0502020202020204" pitchFamily="34" charset="0"/>
                <a:ea typeface="+mn-ea"/>
                <a:cs typeface="+mn-cs"/>
              </a:rPr>
              <a:pPr marL="0" marR="0" lvl="0" indent="0" algn="l" defTabSz="1828606" rtl="0" eaLnBrk="1" fontAlgn="auto" latinLnBrk="0" hangingPunct="1">
                <a:lnSpc>
                  <a:spcPct val="100000"/>
                </a:lnSpc>
                <a:spcBef>
                  <a:spcPts val="0"/>
                </a:spcBef>
                <a:spcAft>
                  <a:spcPts val="0"/>
                </a:spcAft>
                <a:buClrTx/>
                <a:buSzTx/>
                <a:buFontTx/>
                <a:buNone/>
                <a:tabLst/>
                <a:defRPr/>
              </a:pPr>
              <a:t>6/6/2023</a:t>
            </a:fld>
            <a:endParaRPr kumimoji="0" lang="en-US" sz="3600" b="0" i="0" u="none" strike="noStrike" kern="1200" cap="none" spc="0" normalizeH="0" baseline="0" noProof="0" dirty="0">
              <a:ln>
                <a:noFill/>
              </a:ln>
              <a:solidFill>
                <a:srgbClr val="0F124A"/>
              </a:solidFill>
              <a:effectLst/>
              <a:uLnTx/>
              <a:uFillTx/>
              <a:latin typeface="Century Gothic" panose="020B0502020202020204" pitchFamily="34" charset="0"/>
              <a:ea typeface="+mn-ea"/>
              <a:cs typeface="+mn-cs"/>
            </a:endParaRPr>
          </a:p>
        </p:txBody>
      </p:sp>
      <p:sp>
        <p:nvSpPr>
          <p:cNvPr id="3" name="Footer Placeholder 2">
            <a:extLst>
              <a:ext uri="{FF2B5EF4-FFF2-40B4-BE49-F238E27FC236}">
                <a16:creationId xmlns:a16="http://schemas.microsoft.com/office/drawing/2014/main" id="{A2854939-276B-5E4F-A2AC-5F8652C9DDBE}"/>
              </a:ext>
            </a:extLst>
          </p:cNvPr>
          <p:cNvSpPr>
            <a:spLocks noGrp="1"/>
          </p:cNvSpPr>
          <p:nvPr>
            <p:ph type="ftr" sz="quarter" idx="11"/>
          </p:nvPr>
        </p:nvSpPr>
        <p:spPr/>
        <p:txBody>
          <a:bodyPr/>
          <a:lstStyle>
            <a:lvl1pPr>
              <a:defRPr>
                <a:solidFill>
                  <a:schemeClr val="tx1"/>
                </a:solidFill>
                <a:latin typeface="Century Gothic" panose="020B0502020202020204" pitchFamily="34" charset="0"/>
              </a:defRPr>
            </a:lvl1pPr>
          </a:lstStyle>
          <a:p>
            <a:pPr marL="0" marR="0" lvl="0" indent="0" algn="l"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Century Gothic" panose="020B0502020202020204" pitchFamily="34" charset="0"/>
              <a:ea typeface="+mn-ea"/>
              <a:cs typeface="+mn-cs"/>
            </a:endParaRPr>
          </a:p>
        </p:txBody>
      </p:sp>
      <p:sp>
        <p:nvSpPr>
          <p:cNvPr id="4" name="Slide Number Placeholder 3">
            <a:extLst>
              <a:ext uri="{FF2B5EF4-FFF2-40B4-BE49-F238E27FC236}">
                <a16:creationId xmlns:a16="http://schemas.microsoft.com/office/drawing/2014/main" id="{916D400D-FD65-2142-A84C-B9C06D5A3CCD}"/>
              </a:ext>
            </a:extLst>
          </p:cNvPr>
          <p:cNvSpPr>
            <a:spLocks noGrp="1"/>
          </p:cNvSpPr>
          <p:nvPr>
            <p:ph type="sldNum" sz="quarter" idx="12"/>
          </p:nvPr>
        </p:nvSpPr>
        <p:spPr/>
        <p:txBody>
          <a:bodyPr/>
          <a:lstStyle>
            <a:lvl1pPr>
              <a:defRPr>
                <a:solidFill>
                  <a:schemeClr val="tx1"/>
                </a:solidFill>
                <a:latin typeface="Century Gothic" panose="020B0502020202020204" pitchFamily="34" charset="0"/>
              </a:defRPr>
            </a:lvl1pPr>
          </a:lstStyle>
          <a:p>
            <a:pPr marL="0" marR="0" lvl="0" indent="0" algn="r" defTabSz="1828606" rtl="0" eaLnBrk="1" fontAlgn="auto" latinLnBrk="0" hangingPunct="1">
              <a:lnSpc>
                <a:spcPts val="3300"/>
              </a:lnSpc>
              <a:spcBef>
                <a:spcPts val="0"/>
              </a:spcBef>
              <a:spcAft>
                <a:spcPts val="0"/>
              </a:spcAft>
              <a:buClrTx/>
              <a:buSzTx/>
              <a:buFontTx/>
              <a:buNone/>
              <a:tabLst/>
              <a:defRPr/>
            </a:pPr>
            <a:fld id="{773D2927-E60A-154D-AE4C-9C9B1BCDDFC0}" type="slidenum">
              <a:rPr kumimoji="0" lang="en-US" sz="1500" b="0" i="0" u="none" strike="noStrike" kern="1200" cap="none" spc="0" normalizeH="0" baseline="0" noProof="0" smtClean="0">
                <a:ln>
                  <a:noFill/>
                </a:ln>
                <a:solidFill>
                  <a:srgbClr val="0F124A"/>
                </a:solidFill>
                <a:effectLst/>
                <a:uLnTx/>
                <a:uFillTx/>
                <a:latin typeface="Century Gothic" panose="020B0502020202020204" pitchFamily="34" charset="0"/>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a:t>
            </a:fld>
            <a:endParaRPr kumimoji="0" lang="en-US" sz="1500" b="0" i="0" u="none" strike="noStrike" kern="1200" cap="none" spc="0" normalizeH="0" baseline="0" noProof="0" dirty="0">
              <a:ln>
                <a:noFill/>
              </a:ln>
              <a:solidFill>
                <a:srgbClr val="0F124A"/>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867599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email">
            <a:alphaModFix amt="40000"/>
            <a:extLst>
              <a:ext uri="{28A0092B-C50C-407E-A947-70E740481C1C}">
                <a14:useLocalDpi xmlns:a14="http://schemas.microsoft.com/office/drawing/2010/main"/>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2500315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extLst>
                <a:ext uri="{28A0092B-C50C-407E-A947-70E740481C1C}">
                  <a14:useLocalDpi xmlns:a14="http://schemas.microsoft.com/office/drawing/2010/main"/>
                </a:ext>
              </a:extLst>
            </a:blip>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40392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2734896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a:solidFill>
                  <a:srgbClr val="0F124A"/>
                </a:solidFill>
              </a:rPr>
              <a:t>​</a:t>
            </a:r>
            <a:r>
              <a:rPr lang="en-GB" sz="1600" i="1">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a:solidFill>
                <a:srgbClr val="0F124A"/>
              </a:solidFill>
            </a:endParaRPr>
          </a:p>
          <a:p>
            <a:pPr algn="l">
              <a:lnSpc>
                <a:spcPts val="3700"/>
              </a:lnSpc>
            </a:pPr>
            <a:endParaRPr lang="en-GB" sz="120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3.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a:t> </a:t>
            </a:r>
            <a:fld id="{88A1DFE4-5FC5-43BD-BB7E-75EAD82B965F}" type="slidenum">
              <a:rPr lang="en-US" noProof="0" smtClean="0"/>
              <a:pPr/>
              <a:t>‹#›</a:t>
            </a:fld>
            <a:endParaRPr lang="en-US" noProof="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 id="2147483668" r:id="rId5"/>
    <p:sldLayoutId id="2147483669" r:id="rId6"/>
    <p:sldLayoutId id="2147483670" r:id="rId7"/>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9"/>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9"/>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9"/>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 id="2147483671" r:id="rId1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1.png"/><Relationship Id="rId1" Type="http://schemas.openxmlformats.org/officeDocument/2006/relationships/slideLayout" Target="../slideLayouts/slideLayout18.xml"/><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8.svg"/><Relationship Id="rId2"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image" Target="../media/image37.png"/><Relationship Id="rId5" Type="http://schemas.microsoft.com/office/2007/relationships/hdphoto" Target="../media/hdphoto1.wdp"/><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4.xml"/><Relationship Id="rId5" Type="http://schemas.openxmlformats.org/officeDocument/2006/relationships/image" Target="../media/image1.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png"/><Relationship Id="rId1" Type="http://schemas.openxmlformats.org/officeDocument/2006/relationships/slideLayout" Target="../slideLayouts/slideLayout14.xml"/><Relationship Id="rId5" Type="http://schemas.openxmlformats.org/officeDocument/2006/relationships/image" Target="../media/image43.png"/><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7.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7.xml"/><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4.xml"/><Relationship Id="rId5" Type="http://schemas.openxmlformats.org/officeDocument/2006/relationships/image" Target="../media/image1.png"/><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microsoft.com/office/2007/relationships/hdphoto" Target="../media/hdphoto3.wdp"/><Relationship Id="rId5" Type="http://schemas.openxmlformats.org/officeDocument/2006/relationships/image" Target="../media/image59.png"/><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60.png"/><Relationship Id="rId7" Type="http://schemas.openxmlformats.org/officeDocument/2006/relationships/image" Target="../media/image63.pn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8.png"/><Relationship Id="rId1" Type="http://schemas.openxmlformats.org/officeDocument/2006/relationships/slideLayout" Target="../slideLayouts/slideLayout14.xml"/><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gif"/><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6.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7.png"/><Relationship Id="rId1" Type="http://schemas.openxmlformats.org/officeDocument/2006/relationships/slideLayout" Target="../slideLayouts/slideLayout14.xml"/><Relationship Id="rId4" Type="http://schemas.openxmlformats.org/officeDocument/2006/relationships/image" Target="../media/image18.svg"/></Relationships>
</file>

<file path=ppt/slides/_rels/slide4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2.png"/><Relationship Id="rId1" Type="http://schemas.openxmlformats.org/officeDocument/2006/relationships/slideLayout" Target="../slideLayouts/slideLayout18.xml"/><Relationship Id="rId4" Type="http://schemas.openxmlformats.org/officeDocument/2006/relationships/image" Target="../media/image81.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8.sv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Layout" Target="../slideLayouts/slideLayout18.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8.svg"/></Relationships>
</file>

<file path=ppt/slides/_rels/slide7.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18.xml"/><Relationship Id="rId6" Type="http://schemas.openxmlformats.org/officeDocument/2006/relationships/image" Target="../media/image22.png"/><Relationship Id="rId5" Type="http://schemas.openxmlformats.org/officeDocument/2006/relationships/image" Target="../media/image26.sv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18.sv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xml"/><Relationship Id="rId1" Type="http://schemas.openxmlformats.org/officeDocument/2006/relationships/slideLayout" Target="../slideLayouts/slideLayout11.xml"/><Relationship Id="rId5" Type="http://schemas.openxmlformats.org/officeDocument/2006/relationships/image" Target="../media/image18.sv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1FF15-5A70-CCB6-68C6-03D5C12B7ADB}"/>
              </a:ext>
            </a:extLst>
          </p:cNvPr>
          <p:cNvSpPr>
            <a:spLocks noGrp="1"/>
          </p:cNvSpPr>
          <p:nvPr>
            <p:ph type="ctrTitle"/>
          </p:nvPr>
        </p:nvSpPr>
        <p:spPr/>
        <p:txBody>
          <a:bodyPr/>
          <a:lstStyle/>
          <a:p>
            <a:r>
              <a:rPr lang="en-US" dirty="0"/>
              <a:t>Preliminary layouts and designs for two of the FCC surface sites</a:t>
            </a:r>
          </a:p>
        </p:txBody>
      </p:sp>
      <p:sp>
        <p:nvSpPr>
          <p:cNvPr id="3" name="Subtitle 2">
            <a:extLst>
              <a:ext uri="{FF2B5EF4-FFF2-40B4-BE49-F238E27FC236}">
                <a16:creationId xmlns:a16="http://schemas.microsoft.com/office/drawing/2014/main" id="{43F2B377-0F42-759A-3059-510CEDA2A050}"/>
              </a:ext>
            </a:extLst>
          </p:cNvPr>
          <p:cNvSpPr>
            <a:spLocks noGrp="1"/>
          </p:cNvSpPr>
          <p:nvPr>
            <p:ph type="subTitle" idx="1"/>
          </p:nvPr>
        </p:nvSpPr>
        <p:spPr/>
        <p:txBody>
          <a:bodyPr/>
          <a:lstStyle/>
          <a:p>
            <a:r>
              <a:rPr lang="en-US" dirty="0"/>
              <a:t>Damian DOCKERY (Fermilab)</a:t>
            </a:r>
          </a:p>
          <a:p>
            <a:r>
              <a:rPr lang="en-US" dirty="0"/>
              <a:t>Andrew FEDEROWICZ (Fermilab)</a:t>
            </a:r>
          </a:p>
          <a:p>
            <a:r>
              <a:rPr lang="en-US" dirty="0"/>
              <a:t>Brian RUBIK (Fermilab)</a:t>
            </a:r>
          </a:p>
        </p:txBody>
      </p:sp>
    </p:spTree>
    <p:extLst>
      <p:ext uri="{BB962C8B-B14F-4D97-AF65-F5344CB8AC3E}">
        <p14:creationId xmlns:p14="http://schemas.microsoft.com/office/powerpoint/2010/main" val="3257763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5C81FA4-2426-A89F-96E5-42779BF93F0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859000" y="1065702"/>
            <a:ext cx="8281367" cy="10822579"/>
          </a:xfrm>
          <a:prstGeom prst="rect">
            <a:avLst/>
          </a:prstGeom>
        </p:spPr>
      </p:pic>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6" name="Title 5">
            <a:extLst>
              <a:ext uri="{FF2B5EF4-FFF2-40B4-BE49-F238E27FC236}">
                <a16:creationId xmlns:a16="http://schemas.microsoft.com/office/drawing/2014/main" id="{E20F8284-9F8F-FB32-076B-A280C4BAA992}"/>
              </a:ext>
            </a:extLst>
          </p:cNvPr>
          <p:cNvSpPr>
            <a:spLocks noGrp="1"/>
          </p:cNvSpPr>
          <p:nvPr>
            <p:ph type="title" idx="4294967295"/>
          </p:nvPr>
        </p:nvSpPr>
        <p:spPr>
          <a:xfrm>
            <a:off x="1243632" y="1541463"/>
            <a:ext cx="7938467" cy="2143125"/>
          </a:xfrm>
        </p:spPr>
        <p:txBody>
          <a:bodyPr/>
          <a:lstStyle/>
          <a:p>
            <a:r>
              <a:rPr lang="en-US" dirty="0"/>
              <a:t>Scope of Work</a:t>
            </a:r>
          </a:p>
        </p:txBody>
      </p:sp>
      <p:sp>
        <p:nvSpPr>
          <p:cNvPr id="3152" name="Text Placeholder 7">
            <a:extLst>
              <a:ext uri="{FF2B5EF4-FFF2-40B4-BE49-F238E27FC236}">
                <a16:creationId xmlns:a16="http://schemas.microsoft.com/office/drawing/2014/main" id="{EC8A4653-FB00-5096-1C98-219994F89508}"/>
              </a:ext>
            </a:extLst>
          </p:cNvPr>
          <p:cNvSpPr txBox="1">
            <a:spLocks/>
          </p:cNvSpPr>
          <p:nvPr/>
        </p:nvSpPr>
        <p:spPr>
          <a:xfrm>
            <a:off x="13041738" y="2242219"/>
            <a:ext cx="3198087" cy="1134965"/>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00000"/>
              </a:lnSpc>
            </a:pPr>
            <a:r>
              <a:rPr lang="en-US" sz="2800" dirty="0">
                <a:solidFill>
                  <a:schemeClr val="accent5"/>
                </a:solidFill>
              </a:rPr>
              <a:t>Site PA (Experimental)</a:t>
            </a:r>
          </a:p>
        </p:txBody>
      </p:sp>
      <p:sp>
        <p:nvSpPr>
          <p:cNvPr id="15" name="Text Placeholder 30">
            <a:extLst>
              <a:ext uri="{FF2B5EF4-FFF2-40B4-BE49-F238E27FC236}">
                <a16:creationId xmlns:a16="http://schemas.microsoft.com/office/drawing/2014/main" id="{2C73DEC7-0181-7D78-C103-09704ADF98CA}"/>
              </a:ext>
            </a:extLst>
          </p:cNvPr>
          <p:cNvSpPr txBox="1">
            <a:spLocks/>
          </p:cNvSpPr>
          <p:nvPr/>
        </p:nvSpPr>
        <p:spPr>
          <a:xfrm>
            <a:off x="16383000" y="12165410"/>
            <a:ext cx="7162800" cy="914400"/>
          </a:xfrm>
          <a:prstGeom prst="rect">
            <a:avLst/>
          </a:prstGeom>
        </p:spPr>
        <p:txBody>
          <a:bodyPr vert="horz" lIns="91440" tIns="45720" rIns="91440" bIns="45720" rtlCol="0">
            <a:noAutofit/>
          </a:bodyPr>
          <a:lstStyle>
            <a:lvl1pPr marL="0" indent="0" algn="l" defTabSz="1828800" rtl="0" eaLnBrk="1" latinLnBrk="0" hangingPunct="1">
              <a:lnSpc>
                <a:spcPts val="27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1828800" rtl="0" eaLnBrk="1" latinLnBrk="0" hangingPunct="1">
              <a:lnSpc>
                <a:spcPts val="2700"/>
              </a:lnSpc>
              <a:spcBef>
                <a:spcPts val="0"/>
              </a:spcBef>
              <a:buFont typeface="Arial" panose="020B0604020202020204" pitchFamily="34" charset="0"/>
              <a:buNone/>
              <a:defRPr sz="2000" kern="1200">
                <a:solidFill>
                  <a:schemeClr val="tx1"/>
                </a:solidFill>
                <a:latin typeface="+mn-lt"/>
                <a:ea typeface="+mn-ea"/>
                <a:cs typeface="+mn-cs"/>
              </a:defRPr>
            </a:lvl2pPr>
            <a:lvl3pPr marL="0" indent="0" algn="l" defTabSz="1828800" rtl="0" eaLnBrk="1" latinLnBrk="0" hangingPunct="1">
              <a:lnSpc>
                <a:spcPts val="2700"/>
              </a:lnSpc>
              <a:spcBef>
                <a:spcPts val="0"/>
              </a:spcBef>
              <a:buSzPct val="120000"/>
              <a:buFont typeface="Arial" panose="020B0604020202020204" pitchFamily="34" charset="0"/>
              <a:buNone/>
              <a:defRPr sz="2000" kern="1200">
                <a:solidFill>
                  <a:schemeClr val="tx1"/>
                </a:solidFill>
                <a:latin typeface="+mn-lt"/>
                <a:ea typeface="+mn-ea"/>
                <a:cs typeface="+mn-cs"/>
              </a:defRPr>
            </a:lvl3pPr>
            <a:lvl4pPr marL="0" indent="0" algn="l" defTabSz="1828800" rtl="0" eaLnBrk="1" latinLnBrk="0" hangingPunct="1">
              <a:lnSpc>
                <a:spcPts val="2700"/>
              </a:lnSpc>
              <a:spcBef>
                <a:spcPts val="0"/>
              </a:spcBef>
              <a:buSzPct val="120000"/>
              <a:buFont typeface="Arial" panose="020B0604020202020204" pitchFamily="34" charset="0"/>
              <a:buNone/>
              <a:defRPr sz="2000" kern="1200">
                <a:solidFill>
                  <a:schemeClr val="tx1"/>
                </a:solidFill>
                <a:latin typeface="+mn-lt"/>
                <a:ea typeface="+mn-ea"/>
                <a:cs typeface="+mn-cs"/>
              </a:defRPr>
            </a:lvl4pPr>
            <a:lvl5pPr marL="0" indent="0" algn="l" defTabSz="1828800" rtl="0" eaLnBrk="1" latinLnBrk="0" hangingPunct="1">
              <a:lnSpc>
                <a:spcPts val="2700"/>
              </a:lnSpc>
              <a:spcBef>
                <a:spcPts val="0"/>
              </a:spcBef>
              <a:buSzPct val="120000"/>
              <a:buFont typeface="Arial" panose="020B0604020202020204" pitchFamily="34" charset="0"/>
              <a:buNone/>
              <a:defRPr sz="2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00000"/>
              </a:lnSpc>
            </a:pPr>
            <a:r>
              <a:rPr lang="en-US" sz="2400" i="1" dirty="0">
                <a:solidFill>
                  <a:schemeClr val="bg1">
                    <a:lumMod val="50000"/>
                  </a:schemeClr>
                </a:solidFill>
              </a:rPr>
              <a:t>Surface sites PA and PB (FNAL deliverables)  </a:t>
            </a:r>
            <a:endParaRPr lang="en-US" sz="1800" dirty="0">
              <a:solidFill>
                <a:schemeClr val="bg1">
                  <a:lumMod val="50000"/>
                </a:schemeClr>
              </a:solidFill>
            </a:endParaRPr>
          </a:p>
        </p:txBody>
      </p:sp>
      <p:sp>
        <p:nvSpPr>
          <p:cNvPr id="3" name="Text Placeholder 7">
            <a:extLst>
              <a:ext uri="{FF2B5EF4-FFF2-40B4-BE49-F238E27FC236}">
                <a16:creationId xmlns:a16="http://schemas.microsoft.com/office/drawing/2014/main" id="{71D617B9-7F40-7F9A-97DC-ECE6B8973C77}"/>
              </a:ext>
            </a:extLst>
          </p:cNvPr>
          <p:cNvSpPr txBox="1">
            <a:spLocks/>
          </p:cNvSpPr>
          <p:nvPr/>
        </p:nvSpPr>
        <p:spPr>
          <a:xfrm>
            <a:off x="1169914" y="4724399"/>
            <a:ext cx="11707886" cy="8991601"/>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742950" indent="-742950">
              <a:lnSpc>
                <a:spcPct val="100000"/>
              </a:lnSpc>
              <a:spcAft>
                <a:spcPts val="600"/>
              </a:spcAft>
              <a:buFont typeface="Arial" panose="020B0604020202020204" pitchFamily="34" charset="0"/>
              <a:buChar char="•"/>
            </a:pPr>
            <a:r>
              <a:rPr lang="en-US" sz="3200" b="0" dirty="0"/>
              <a:t>Develop building design and site layout for </a:t>
            </a:r>
            <a:r>
              <a:rPr lang="en-US" sz="3200" dirty="0">
                <a:solidFill>
                  <a:schemeClr val="tx2"/>
                </a:solidFill>
              </a:rPr>
              <a:t>2 surface sites.  </a:t>
            </a:r>
          </a:p>
          <a:p>
            <a:pPr marL="742950" indent="-742950">
              <a:lnSpc>
                <a:spcPct val="100000"/>
              </a:lnSpc>
              <a:spcAft>
                <a:spcPts val="600"/>
              </a:spcAft>
              <a:buFont typeface="Arial" panose="020B0604020202020204" pitchFamily="34" charset="0"/>
              <a:buChar char="•"/>
            </a:pPr>
            <a:r>
              <a:rPr lang="en-US" sz="3200" b="0" dirty="0"/>
              <a:t>These sites would be used a basis for estimating all 8 sites.</a:t>
            </a:r>
          </a:p>
          <a:p>
            <a:pPr marL="742950" indent="-742950">
              <a:lnSpc>
                <a:spcPts val="5500"/>
              </a:lnSpc>
              <a:spcAft>
                <a:spcPts val="600"/>
              </a:spcAft>
              <a:buFont typeface="Arial" panose="020B0604020202020204" pitchFamily="34" charset="0"/>
              <a:buChar char="•"/>
            </a:pPr>
            <a:r>
              <a:rPr lang="en-US" sz="3200" dirty="0">
                <a:solidFill>
                  <a:schemeClr val="tx2"/>
                </a:solidFill>
              </a:rPr>
              <a:t>Final Deliverable includes:</a:t>
            </a:r>
          </a:p>
          <a:p>
            <a:pPr marL="1600200" indent="-631825">
              <a:lnSpc>
                <a:spcPts val="3360"/>
              </a:lnSpc>
              <a:spcAft>
                <a:spcPts val="600"/>
              </a:spcAft>
              <a:buFont typeface="Arial" panose="020B0604020202020204" pitchFamily="34" charset="0"/>
              <a:buChar char="•"/>
            </a:pPr>
            <a:r>
              <a:rPr lang="en-US" sz="3200" b="0" dirty="0">
                <a:solidFill>
                  <a:schemeClr val="tx2"/>
                </a:solidFill>
              </a:rPr>
              <a:t>Preliminary Drawings w/specifications</a:t>
            </a:r>
          </a:p>
          <a:p>
            <a:pPr marL="1600200" indent="-631825">
              <a:lnSpc>
                <a:spcPts val="3360"/>
              </a:lnSpc>
              <a:spcAft>
                <a:spcPts val="600"/>
              </a:spcAft>
              <a:buFont typeface="Arial" panose="020B0604020202020204" pitchFamily="34" charset="0"/>
              <a:buChar char="•"/>
            </a:pPr>
            <a:r>
              <a:rPr lang="en-US" sz="3200" b="0" dirty="0">
                <a:solidFill>
                  <a:schemeClr val="tx2"/>
                </a:solidFill>
              </a:rPr>
              <a:t>Bill of Quantities</a:t>
            </a:r>
          </a:p>
          <a:p>
            <a:pPr marL="1600200" indent="-631825">
              <a:lnSpc>
                <a:spcPts val="3360"/>
              </a:lnSpc>
              <a:spcAft>
                <a:spcPts val="600"/>
              </a:spcAft>
              <a:buFont typeface="Arial" panose="020B0604020202020204" pitchFamily="34" charset="0"/>
              <a:buChar char="•"/>
            </a:pPr>
            <a:r>
              <a:rPr lang="en-US" sz="3200" b="0" dirty="0">
                <a:solidFill>
                  <a:schemeClr val="tx2"/>
                </a:solidFill>
              </a:rPr>
              <a:t>Architectural Visualizations</a:t>
            </a:r>
          </a:p>
          <a:p>
            <a:pPr marL="742950" indent="-742950">
              <a:lnSpc>
                <a:spcPct val="100000"/>
              </a:lnSpc>
              <a:spcBef>
                <a:spcPts val="1800"/>
              </a:spcBef>
              <a:spcAft>
                <a:spcPts val="600"/>
              </a:spcAft>
              <a:buFont typeface="Arial" panose="020B0604020202020204" pitchFamily="34" charset="0"/>
              <a:buChar char="•"/>
            </a:pPr>
            <a:r>
              <a:rPr lang="en-US" sz="3200" b="0" dirty="0"/>
              <a:t>FNAL deliverables are a collaboration with CERN that coordinates with SCE department strategy document describing industry standard contracting practices for large scale civil engineering projects. </a:t>
            </a:r>
          </a:p>
          <a:p>
            <a:pPr marL="742950" indent="-742950">
              <a:lnSpc>
                <a:spcPct val="100000"/>
              </a:lnSpc>
              <a:spcBef>
                <a:spcPts val="1800"/>
              </a:spcBef>
              <a:spcAft>
                <a:spcPts val="600"/>
              </a:spcAft>
              <a:buFont typeface="Arial" panose="020B0604020202020204" pitchFamily="34" charset="0"/>
              <a:buChar char="•"/>
            </a:pPr>
            <a:r>
              <a:rPr lang="en-US" sz="3200" b="0" dirty="0"/>
              <a:t>All renderings are conceptual and will be developed further as the study evolves</a:t>
            </a:r>
          </a:p>
          <a:p>
            <a:pPr marL="968375">
              <a:lnSpc>
                <a:spcPct val="100000"/>
              </a:lnSpc>
              <a:spcAft>
                <a:spcPts val="600"/>
              </a:spcAft>
            </a:pPr>
            <a:endParaRPr lang="en-US" b="0" dirty="0"/>
          </a:p>
        </p:txBody>
      </p:sp>
      <p:sp>
        <p:nvSpPr>
          <p:cNvPr id="7" name="Text Placeholder 7">
            <a:extLst>
              <a:ext uri="{FF2B5EF4-FFF2-40B4-BE49-F238E27FC236}">
                <a16:creationId xmlns:a16="http://schemas.microsoft.com/office/drawing/2014/main" id="{8182B7D3-12E3-3318-F52A-72CA2250B973}"/>
              </a:ext>
            </a:extLst>
          </p:cNvPr>
          <p:cNvSpPr txBox="1">
            <a:spLocks/>
          </p:cNvSpPr>
          <p:nvPr/>
        </p:nvSpPr>
        <p:spPr>
          <a:xfrm>
            <a:off x="19353063" y="1244692"/>
            <a:ext cx="4854242" cy="894819"/>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00000"/>
              </a:lnSpc>
            </a:pPr>
            <a:r>
              <a:rPr lang="en-US" sz="2800" dirty="0">
                <a:solidFill>
                  <a:schemeClr val="accent5"/>
                </a:solidFill>
              </a:rPr>
              <a:t>Site PB </a:t>
            </a:r>
          </a:p>
          <a:p>
            <a:pPr algn="ctr">
              <a:lnSpc>
                <a:spcPct val="100000"/>
              </a:lnSpc>
            </a:pPr>
            <a:r>
              <a:rPr lang="en-US" sz="2800" dirty="0">
                <a:solidFill>
                  <a:schemeClr val="accent5"/>
                </a:solidFill>
              </a:rPr>
              <a:t>(Technical)</a:t>
            </a:r>
          </a:p>
        </p:txBody>
      </p:sp>
      <p:sp>
        <p:nvSpPr>
          <p:cNvPr id="21" name="Text Placeholder 3143">
            <a:extLst>
              <a:ext uri="{FF2B5EF4-FFF2-40B4-BE49-F238E27FC236}">
                <a16:creationId xmlns:a16="http://schemas.microsoft.com/office/drawing/2014/main" id="{4A1967E6-D00D-8896-FD6E-42A858DA8379}"/>
              </a:ext>
            </a:extLst>
          </p:cNvPr>
          <p:cNvSpPr txBox="1">
            <a:spLocks/>
          </p:cNvSpPr>
          <p:nvPr/>
        </p:nvSpPr>
        <p:spPr>
          <a:xfrm>
            <a:off x="1180799" y="374559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tx2"/>
                </a:solidFill>
              </a:rPr>
              <a:t>Deliverables: </a:t>
            </a:r>
            <a:r>
              <a:rPr lang="en-US" b="0" dirty="0">
                <a:solidFill>
                  <a:schemeClr val="tx2"/>
                </a:solidFill>
              </a:rPr>
              <a:t>General Requirements </a:t>
            </a:r>
          </a:p>
        </p:txBody>
      </p:sp>
    </p:spTree>
    <p:extLst>
      <p:ext uri="{BB962C8B-B14F-4D97-AF65-F5344CB8AC3E}">
        <p14:creationId xmlns:p14="http://schemas.microsoft.com/office/powerpoint/2010/main" val="1605731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6" name="Title 5">
            <a:extLst>
              <a:ext uri="{FF2B5EF4-FFF2-40B4-BE49-F238E27FC236}">
                <a16:creationId xmlns:a16="http://schemas.microsoft.com/office/drawing/2014/main" id="{E20F8284-9F8F-FB32-076B-A280C4BAA992}"/>
              </a:ext>
            </a:extLst>
          </p:cNvPr>
          <p:cNvSpPr>
            <a:spLocks noGrp="1"/>
          </p:cNvSpPr>
          <p:nvPr>
            <p:ph type="title" idx="4294967295"/>
          </p:nvPr>
        </p:nvSpPr>
        <p:spPr>
          <a:xfrm>
            <a:off x="1180798" y="1541463"/>
            <a:ext cx="8001301" cy="2143125"/>
          </a:xfrm>
        </p:spPr>
        <p:txBody>
          <a:bodyPr/>
          <a:lstStyle/>
          <a:p>
            <a:r>
              <a:rPr lang="en-US" dirty="0"/>
              <a:t>Scope of Work</a:t>
            </a:r>
          </a:p>
        </p:txBody>
      </p:sp>
      <p:sp>
        <p:nvSpPr>
          <p:cNvPr id="5" name="Text Placeholder 7">
            <a:extLst>
              <a:ext uri="{FF2B5EF4-FFF2-40B4-BE49-F238E27FC236}">
                <a16:creationId xmlns:a16="http://schemas.microsoft.com/office/drawing/2014/main" id="{27126899-34C9-2569-FC1A-F66401480D3A}"/>
              </a:ext>
            </a:extLst>
          </p:cNvPr>
          <p:cNvSpPr>
            <a:spLocks noGrp="1"/>
          </p:cNvSpPr>
          <p:nvPr>
            <p:ph type="body" sz="quarter" idx="4294967295"/>
          </p:nvPr>
        </p:nvSpPr>
        <p:spPr>
          <a:xfrm>
            <a:off x="1180798" y="4432300"/>
            <a:ext cx="11673190" cy="1816100"/>
          </a:xfrm>
        </p:spPr>
        <p:txBody>
          <a:bodyPr/>
          <a:lstStyle/>
          <a:p>
            <a:pPr marL="457200" marR="0" lvl="0" indent="-457200" algn="l" defTabSz="1828606" rtl="0" eaLnBrk="1" fontAlgn="auto" latinLnBrk="0" hangingPunct="1">
              <a:lnSpc>
                <a:spcPct val="100000"/>
              </a:lnSpc>
              <a:spcBef>
                <a:spcPts val="0"/>
              </a:spcBef>
              <a:spcAft>
                <a:spcPts val="1800"/>
              </a:spcAft>
              <a:buClrTx/>
              <a:buSzTx/>
              <a:buFont typeface="Arial" panose="020B0604020202020204" pitchFamily="34" charset="0"/>
              <a:buChar char="•"/>
              <a:tabLst/>
              <a:defRPr/>
            </a:pPr>
            <a:r>
              <a:rPr lang="en-US" sz="3200" b="0" dirty="0">
                <a:solidFill>
                  <a:srgbClr val="0F124A"/>
                </a:solidFill>
                <a:latin typeface="Arial"/>
              </a:rPr>
              <a:t>Technical drawings for buildings developed using BIM software Autodesk Revit in accordance with SCE drafting standards</a:t>
            </a:r>
          </a:p>
          <a:p>
            <a:pPr>
              <a:lnSpc>
                <a:spcPct val="100000"/>
              </a:lnSpc>
            </a:pPr>
            <a:endParaRPr lang="en-US" b="0" dirty="0"/>
          </a:p>
        </p:txBody>
      </p:sp>
      <p:sp>
        <p:nvSpPr>
          <p:cNvPr id="16" name="Text Placeholder 3143">
            <a:extLst>
              <a:ext uri="{FF2B5EF4-FFF2-40B4-BE49-F238E27FC236}">
                <a16:creationId xmlns:a16="http://schemas.microsoft.com/office/drawing/2014/main" id="{A2DB0611-E011-B8FB-FA77-46C7D4B85646}"/>
              </a:ext>
            </a:extLst>
          </p:cNvPr>
          <p:cNvSpPr txBox="1">
            <a:spLocks/>
          </p:cNvSpPr>
          <p:nvPr/>
        </p:nvSpPr>
        <p:spPr>
          <a:xfrm>
            <a:off x="1180799" y="374559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tx2"/>
                </a:solidFill>
              </a:rPr>
              <a:t>Deliverables: </a:t>
            </a:r>
            <a:r>
              <a:rPr lang="en-US" b="0" dirty="0">
                <a:solidFill>
                  <a:schemeClr val="tx2"/>
                </a:solidFill>
              </a:rPr>
              <a:t>Preliminary Drawings</a:t>
            </a:r>
          </a:p>
        </p:txBody>
      </p:sp>
      <p:pic>
        <p:nvPicPr>
          <p:cNvPr id="10" name="Picture 9" descr="Diagram, engineering drawing&#10;&#10;Description automatically generated">
            <a:extLst>
              <a:ext uri="{FF2B5EF4-FFF2-40B4-BE49-F238E27FC236}">
                <a16:creationId xmlns:a16="http://schemas.microsoft.com/office/drawing/2014/main" id="{8C91C375-52E9-E117-6957-6D31440F64A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6833" y="6694715"/>
            <a:ext cx="7408067" cy="5240785"/>
          </a:xfrm>
          <a:prstGeom prst="rect">
            <a:avLst/>
          </a:prstGeom>
          <a:ln>
            <a:noFill/>
          </a:ln>
          <a:effectLst>
            <a:outerShdw blurRad="292100" dist="139700" dir="2700000" algn="tl" rotWithShape="0">
              <a:srgbClr val="333333">
                <a:alpha val="65000"/>
              </a:srgbClr>
            </a:outerShdw>
          </a:effectLst>
        </p:spPr>
      </p:pic>
      <p:pic>
        <p:nvPicPr>
          <p:cNvPr id="17" name="Picture 16" descr="Diagram, engineering drawing&#10;&#10;Description automatically generated">
            <a:extLst>
              <a:ext uri="{FF2B5EF4-FFF2-40B4-BE49-F238E27FC236}">
                <a16:creationId xmlns:a16="http://schemas.microsoft.com/office/drawing/2014/main" id="{53B715D8-33D1-EC90-858E-1D178BEF9FE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154400" y="6705600"/>
            <a:ext cx="7408067" cy="5240785"/>
          </a:xfrm>
          <a:prstGeom prst="rect">
            <a:avLst/>
          </a:prstGeom>
          <a:ln>
            <a:noFill/>
          </a:ln>
          <a:effectLst>
            <a:outerShdw blurRad="292100" dist="139700" dir="2700000" algn="tl" rotWithShape="0">
              <a:srgbClr val="333333">
                <a:alpha val="65000"/>
              </a:srgbClr>
            </a:outerShdw>
          </a:effectLst>
        </p:spPr>
      </p:pic>
      <p:pic>
        <p:nvPicPr>
          <p:cNvPr id="18" name="Picture 17" descr="Diagram, engineering drawing&#10;&#10;Description automatically generated">
            <a:extLst>
              <a:ext uri="{FF2B5EF4-FFF2-40B4-BE49-F238E27FC236}">
                <a16:creationId xmlns:a16="http://schemas.microsoft.com/office/drawing/2014/main" id="{1802F7DE-9D33-D04A-B802-E35DCF0C0D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58200" y="6694714"/>
            <a:ext cx="7408067" cy="5240785"/>
          </a:xfrm>
          <a:prstGeom prst="rect">
            <a:avLst/>
          </a:prstGeom>
          <a:ln>
            <a:noFill/>
          </a:ln>
          <a:effectLst>
            <a:outerShdw blurRad="292100" dist="139700" dir="2700000" algn="tl" rotWithShape="0">
              <a:srgbClr val="333333">
                <a:alpha val="65000"/>
              </a:srgbClr>
            </a:outerShdw>
          </a:effectLst>
        </p:spPr>
      </p:pic>
      <p:sp>
        <p:nvSpPr>
          <p:cNvPr id="19" name="Text Placeholder 7">
            <a:extLst>
              <a:ext uri="{FF2B5EF4-FFF2-40B4-BE49-F238E27FC236}">
                <a16:creationId xmlns:a16="http://schemas.microsoft.com/office/drawing/2014/main" id="{7B24A750-9165-6DC4-1757-311E6F644D44}"/>
              </a:ext>
            </a:extLst>
          </p:cNvPr>
          <p:cNvSpPr txBox="1">
            <a:spLocks/>
          </p:cNvSpPr>
          <p:nvPr/>
        </p:nvSpPr>
        <p:spPr>
          <a:xfrm>
            <a:off x="786833" y="12443243"/>
            <a:ext cx="7239000" cy="6096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defTabSz="1828606">
              <a:lnSpc>
                <a:spcPct val="100000"/>
              </a:lnSpc>
              <a:spcAft>
                <a:spcPts val="1800"/>
              </a:spcAft>
              <a:defRPr/>
            </a:pPr>
            <a:r>
              <a:rPr lang="en-US" sz="2800" i="1" dirty="0">
                <a:solidFill>
                  <a:srgbClr val="0F124A"/>
                </a:solidFill>
                <a:latin typeface="Arial"/>
              </a:rPr>
              <a:t>Plans: </a:t>
            </a:r>
            <a:r>
              <a:rPr lang="en-US" sz="2800" b="0" i="1" dirty="0">
                <a:solidFill>
                  <a:srgbClr val="0F124A"/>
                </a:solidFill>
                <a:latin typeface="Arial"/>
              </a:rPr>
              <a:t>Grounds/Foundation/Basement/Roof</a:t>
            </a:r>
            <a:endParaRPr lang="en-US" sz="4400" b="0" dirty="0"/>
          </a:p>
        </p:txBody>
      </p:sp>
      <p:sp>
        <p:nvSpPr>
          <p:cNvPr id="20" name="Text Placeholder 7">
            <a:extLst>
              <a:ext uri="{FF2B5EF4-FFF2-40B4-BE49-F238E27FC236}">
                <a16:creationId xmlns:a16="http://schemas.microsoft.com/office/drawing/2014/main" id="{004C7F76-1B10-F718-23E6-CECB739B61AD}"/>
              </a:ext>
            </a:extLst>
          </p:cNvPr>
          <p:cNvSpPr txBox="1">
            <a:spLocks/>
          </p:cNvSpPr>
          <p:nvPr/>
        </p:nvSpPr>
        <p:spPr>
          <a:xfrm>
            <a:off x="9016435" y="12409715"/>
            <a:ext cx="7239000" cy="6096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defTabSz="1828606">
              <a:lnSpc>
                <a:spcPct val="100000"/>
              </a:lnSpc>
              <a:spcAft>
                <a:spcPts val="1800"/>
              </a:spcAft>
              <a:defRPr/>
            </a:pPr>
            <a:r>
              <a:rPr lang="en-US" sz="2800" i="1" dirty="0">
                <a:solidFill>
                  <a:srgbClr val="0F124A"/>
                </a:solidFill>
                <a:latin typeface="Arial"/>
              </a:rPr>
              <a:t>Sections:</a:t>
            </a:r>
            <a:r>
              <a:rPr lang="en-US" sz="2800" b="0" i="1" dirty="0">
                <a:solidFill>
                  <a:srgbClr val="0F124A"/>
                </a:solidFill>
                <a:latin typeface="Arial"/>
              </a:rPr>
              <a:t> Building, Typical Wall </a:t>
            </a:r>
          </a:p>
          <a:p>
            <a:pPr>
              <a:lnSpc>
                <a:spcPct val="100000"/>
              </a:lnSpc>
            </a:pPr>
            <a:endParaRPr lang="en-US" sz="4400" b="0" dirty="0"/>
          </a:p>
        </p:txBody>
      </p:sp>
      <p:sp>
        <p:nvSpPr>
          <p:cNvPr id="21" name="Text Placeholder 7">
            <a:extLst>
              <a:ext uri="{FF2B5EF4-FFF2-40B4-BE49-F238E27FC236}">
                <a16:creationId xmlns:a16="http://schemas.microsoft.com/office/drawing/2014/main" id="{34517002-5743-DA97-69DF-99502DD4496A}"/>
              </a:ext>
            </a:extLst>
          </p:cNvPr>
          <p:cNvSpPr txBox="1">
            <a:spLocks/>
          </p:cNvSpPr>
          <p:nvPr/>
        </p:nvSpPr>
        <p:spPr>
          <a:xfrm>
            <a:off x="16687800" y="12409715"/>
            <a:ext cx="5880943" cy="6096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defTabSz="1828606">
              <a:lnSpc>
                <a:spcPct val="100000"/>
              </a:lnSpc>
              <a:spcAft>
                <a:spcPts val="1800"/>
              </a:spcAft>
              <a:defRPr/>
            </a:pPr>
            <a:r>
              <a:rPr lang="en-US" sz="2800" i="1" dirty="0">
                <a:solidFill>
                  <a:srgbClr val="0F124A"/>
                </a:solidFill>
                <a:latin typeface="Arial"/>
              </a:rPr>
              <a:t>Elevations: </a:t>
            </a:r>
            <a:r>
              <a:rPr lang="en-US" sz="2800" b="0" i="1" dirty="0">
                <a:solidFill>
                  <a:srgbClr val="0F124A"/>
                </a:solidFill>
                <a:latin typeface="Arial"/>
              </a:rPr>
              <a:t>North/South/East/West</a:t>
            </a:r>
          </a:p>
        </p:txBody>
      </p:sp>
    </p:spTree>
    <p:extLst>
      <p:ext uri="{BB962C8B-B14F-4D97-AF65-F5344CB8AC3E}">
        <p14:creationId xmlns:p14="http://schemas.microsoft.com/office/powerpoint/2010/main" val="3540915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6" name="Title 5">
            <a:extLst>
              <a:ext uri="{FF2B5EF4-FFF2-40B4-BE49-F238E27FC236}">
                <a16:creationId xmlns:a16="http://schemas.microsoft.com/office/drawing/2014/main" id="{E20F8284-9F8F-FB32-076B-A280C4BAA992}"/>
              </a:ext>
            </a:extLst>
          </p:cNvPr>
          <p:cNvSpPr>
            <a:spLocks noGrp="1"/>
          </p:cNvSpPr>
          <p:nvPr>
            <p:ph type="title" idx="4294967295"/>
          </p:nvPr>
        </p:nvSpPr>
        <p:spPr>
          <a:xfrm>
            <a:off x="1219200" y="1541463"/>
            <a:ext cx="9182100" cy="2143125"/>
          </a:xfrm>
        </p:spPr>
        <p:txBody>
          <a:bodyPr/>
          <a:lstStyle/>
          <a:p>
            <a:r>
              <a:rPr lang="en-US" dirty="0"/>
              <a:t>Scope of Work</a:t>
            </a:r>
          </a:p>
        </p:txBody>
      </p:sp>
      <p:sp>
        <p:nvSpPr>
          <p:cNvPr id="16" name="Text Placeholder 3143">
            <a:extLst>
              <a:ext uri="{FF2B5EF4-FFF2-40B4-BE49-F238E27FC236}">
                <a16:creationId xmlns:a16="http://schemas.microsoft.com/office/drawing/2014/main" id="{A2DB0611-E011-B8FB-FA77-46C7D4B85646}"/>
              </a:ext>
            </a:extLst>
          </p:cNvPr>
          <p:cNvSpPr txBox="1">
            <a:spLocks/>
          </p:cNvSpPr>
          <p:nvPr/>
        </p:nvSpPr>
        <p:spPr>
          <a:xfrm>
            <a:off x="1180799" y="374559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tx2"/>
                </a:solidFill>
              </a:rPr>
              <a:t>Deliverables: </a:t>
            </a:r>
            <a:r>
              <a:rPr lang="en-US" b="0" dirty="0">
                <a:solidFill>
                  <a:schemeClr val="tx2"/>
                </a:solidFill>
              </a:rPr>
              <a:t>Bill of Quantities / Technical Report</a:t>
            </a:r>
          </a:p>
        </p:txBody>
      </p:sp>
      <p:sp>
        <p:nvSpPr>
          <p:cNvPr id="9" name="Text Placeholder 4">
            <a:extLst>
              <a:ext uri="{FF2B5EF4-FFF2-40B4-BE49-F238E27FC236}">
                <a16:creationId xmlns:a16="http://schemas.microsoft.com/office/drawing/2014/main" id="{43E1631B-8D07-9A8D-FF78-C6BD510A401F}"/>
              </a:ext>
            </a:extLst>
          </p:cNvPr>
          <p:cNvSpPr txBox="1">
            <a:spLocks/>
          </p:cNvSpPr>
          <p:nvPr/>
        </p:nvSpPr>
        <p:spPr>
          <a:xfrm>
            <a:off x="1180799" y="4658207"/>
            <a:ext cx="10020601" cy="6075514"/>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spcAft>
                <a:spcPts val="1800"/>
              </a:spcAft>
              <a:buFont typeface="Arial" panose="020B0604020202020204" pitchFamily="34" charset="0"/>
              <a:buChar char="•"/>
            </a:pPr>
            <a:r>
              <a:rPr lang="en-US" sz="3200" dirty="0"/>
              <a:t>Based on Revit model output + some manual entry for quantities not able to be modeled </a:t>
            </a:r>
          </a:p>
          <a:p>
            <a:pPr marL="457200" indent="-457200">
              <a:spcAft>
                <a:spcPts val="1800"/>
              </a:spcAft>
              <a:buFont typeface="Arial" panose="020B0604020202020204" pitchFamily="34" charset="0"/>
              <a:buChar char="•"/>
            </a:pPr>
            <a:r>
              <a:rPr lang="en-US" sz="3200" dirty="0"/>
              <a:t>Quantities of each material for all buildings (steel, concrete, insulation, paving, excavation, </a:t>
            </a:r>
            <a:r>
              <a:rPr lang="en-US" sz="3200" dirty="0" err="1"/>
              <a:t>etc</a:t>
            </a:r>
            <a:r>
              <a:rPr lang="en-US" sz="3200" dirty="0"/>
              <a:t>)</a:t>
            </a:r>
          </a:p>
          <a:p>
            <a:pPr marL="457200" indent="-457200">
              <a:spcAft>
                <a:spcPts val="1800"/>
              </a:spcAft>
              <a:buFont typeface="Arial" panose="020B0604020202020204" pitchFamily="34" charset="0"/>
              <a:buChar char="•"/>
            </a:pPr>
            <a:r>
              <a:rPr lang="en-US" sz="3200" dirty="0"/>
              <a:t>Combined with Technical Report will allow for a cost estimate to be generated for each site (and extrapolated to other sites)</a:t>
            </a:r>
          </a:p>
          <a:p>
            <a:pPr marL="457200" indent="-457200">
              <a:spcAft>
                <a:spcPts val="1800"/>
              </a:spcAft>
              <a:buFont typeface="Arial" panose="020B0604020202020204" pitchFamily="34" charset="0"/>
              <a:buChar char="•"/>
            </a:pPr>
            <a:r>
              <a:rPr lang="en-US" sz="3200" dirty="0"/>
              <a:t>Uses standards established by the </a:t>
            </a:r>
            <a:r>
              <a:rPr lang="en-US" sz="3200" i="1" dirty="0"/>
              <a:t>Civil Engineering Standard Method of Measurement (CESMM4) </a:t>
            </a:r>
            <a:r>
              <a:rPr lang="en-US" sz="3200" dirty="0"/>
              <a:t>by the Institution of Civil Engineers</a:t>
            </a:r>
          </a:p>
        </p:txBody>
      </p:sp>
      <p:pic>
        <p:nvPicPr>
          <p:cNvPr id="10" name="Picture 9">
            <a:extLst>
              <a:ext uri="{FF2B5EF4-FFF2-40B4-BE49-F238E27FC236}">
                <a16:creationId xmlns:a16="http://schemas.microsoft.com/office/drawing/2014/main" id="{AC9C4F02-8C41-9A98-88D7-B2E9B3AA6CC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658600" y="4373031"/>
            <a:ext cx="12205295" cy="7692150"/>
          </a:xfrm>
          <a:prstGeom prst="rect">
            <a:avLst/>
          </a:prstGeom>
        </p:spPr>
      </p:pic>
      <p:pic>
        <p:nvPicPr>
          <p:cNvPr id="1026" name="Picture 2" descr="CESMM4 Revised: Civil Engineering Standard Method of Measurement | ICE  Bookshop">
            <a:extLst>
              <a:ext uri="{FF2B5EF4-FFF2-40B4-BE49-F238E27FC236}">
                <a16:creationId xmlns:a16="http://schemas.microsoft.com/office/drawing/2014/main" id="{42D09DEC-0F85-90F4-C3BE-A33D33C4E29D}"/>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8257752" y="1703388"/>
            <a:ext cx="5600700"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5988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53A7DD95-C351-1971-8C8A-6E1D8FF1F6A5}"/>
              </a:ext>
            </a:extLst>
          </p:cNvPr>
          <p:cNvSpPr>
            <a:spLocks noGrp="1"/>
          </p:cNvSpPr>
          <p:nvPr>
            <p:ph type="ctrTitle"/>
          </p:nvPr>
        </p:nvSpPr>
        <p:spPr/>
        <p:txBody>
          <a:bodyPr/>
          <a:lstStyle/>
          <a:p>
            <a:r>
              <a:rPr lang="en-US" dirty="0"/>
              <a:t>Site PA</a:t>
            </a:r>
          </a:p>
        </p:txBody>
      </p:sp>
      <p:sp>
        <p:nvSpPr>
          <p:cNvPr id="13" name="Subtitle 12">
            <a:extLst>
              <a:ext uri="{FF2B5EF4-FFF2-40B4-BE49-F238E27FC236}">
                <a16:creationId xmlns:a16="http://schemas.microsoft.com/office/drawing/2014/main" id="{1A839031-455F-11B5-837B-A8D6D1B29532}"/>
              </a:ext>
            </a:extLst>
          </p:cNvPr>
          <p:cNvSpPr>
            <a:spLocks noGrp="1"/>
          </p:cNvSpPr>
          <p:nvPr>
            <p:ph type="subTitle" idx="1"/>
          </p:nvPr>
        </p:nvSpPr>
        <p:spPr/>
        <p:txBody>
          <a:bodyPr/>
          <a:lstStyle/>
          <a:p>
            <a:r>
              <a:rPr lang="en-US" dirty="0"/>
              <a:t>Experimental Site (</a:t>
            </a:r>
            <a:r>
              <a:rPr lang="en-US" dirty="0" err="1"/>
              <a:t>Ferney</a:t>
            </a:r>
            <a:r>
              <a:rPr lang="en-US" dirty="0"/>
              <a:t>-Voltaire, France)</a:t>
            </a:r>
          </a:p>
        </p:txBody>
      </p:sp>
      <p:sp>
        <p:nvSpPr>
          <p:cNvPr id="2" name="Slide Number Placeholder 1">
            <a:extLst>
              <a:ext uri="{FF2B5EF4-FFF2-40B4-BE49-F238E27FC236}">
                <a16:creationId xmlns:a16="http://schemas.microsoft.com/office/drawing/2014/main" id="{AF103476-0D17-FEF2-0CEF-A91AF809DA97}"/>
              </a:ext>
            </a:extLst>
          </p:cNvPr>
          <p:cNvSpPr>
            <a:spLocks noGrp="1"/>
          </p:cNvSpPr>
          <p:nvPr>
            <p:ph type="sldNum" sz="quarter" idx="12"/>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13</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723908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048C324-8FA4-08F2-CC4A-AAE714F5BE2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838201"/>
            <a:ext cx="24383998" cy="12877799"/>
          </a:xfrm>
          <a:prstGeom prst="rect">
            <a:avLst/>
          </a:prstGeom>
          <a:ln>
            <a:noFill/>
          </a:ln>
        </p:spPr>
      </p:pic>
      <p:sp>
        <p:nvSpPr>
          <p:cNvPr id="4" name="Rectangle 3">
            <a:extLst>
              <a:ext uri="{FF2B5EF4-FFF2-40B4-BE49-F238E27FC236}">
                <a16:creationId xmlns:a16="http://schemas.microsoft.com/office/drawing/2014/main" id="{8BF97CC9-CF3C-7349-436A-EA077A69B147}"/>
              </a:ext>
            </a:extLst>
          </p:cNvPr>
          <p:cNvSpPr/>
          <p:nvPr/>
        </p:nvSpPr>
        <p:spPr>
          <a:xfrm>
            <a:off x="1" y="838201"/>
            <a:ext cx="17678399" cy="12877800"/>
          </a:xfrm>
          <a:prstGeom prst="rect">
            <a:avLst/>
          </a:prstGeom>
          <a:gradFill>
            <a:gsLst>
              <a:gs pos="13000">
                <a:srgbClr val="FFFFFF">
                  <a:alpha val="91000"/>
                </a:srgbClr>
              </a:gs>
              <a:gs pos="42000">
                <a:srgbClr val="FFFFFF">
                  <a:alpha val="66667"/>
                </a:srgbClr>
              </a:gs>
              <a:gs pos="86000">
                <a:srgbClr val="FFFFF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14</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p:txBody>
          <a:bodyPr/>
          <a:lstStyle/>
          <a:p>
            <a:r>
              <a:rPr lang="en-US" dirty="0">
                <a:ln w="0"/>
                <a:effectLst>
                  <a:outerShdw blurRad="38100" dist="19050" dir="2700000" algn="tl" rotWithShape="0">
                    <a:schemeClr val="dk1">
                      <a:alpha val="40000"/>
                    </a:schemeClr>
                  </a:outerShdw>
                </a:effectLst>
              </a:rPr>
              <a:t>SITE PA</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Existing Site: </a:t>
            </a:r>
            <a:r>
              <a:rPr kumimoji="0" lang="en-US" sz="3600" b="0" i="0" u="none" strike="noStrike" kern="1200" cap="none" spc="0" normalizeH="0" baseline="0" noProof="0" dirty="0">
                <a:ln>
                  <a:noFill/>
                </a:ln>
                <a:solidFill>
                  <a:srgbClr val="0000FF"/>
                </a:solidFill>
                <a:effectLst/>
                <a:uLnTx/>
                <a:uFillTx/>
                <a:latin typeface="Arial"/>
                <a:ea typeface="+mn-ea"/>
                <a:cs typeface="+mn-cs"/>
              </a:rPr>
              <a:t>Local Area</a:t>
            </a:r>
            <a:r>
              <a:rPr kumimoji="0" lang="en-US" sz="3600" b="1" i="0" u="none" strike="noStrike" kern="1200" cap="none" spc="0" normalizeH="0" baseline="0" noProof="0" dirty="0">
                <a:ln>
                  <a:noFill/>
                </a:ln>
                <a:solidFill>
                  <a:srgbClr val="0000FF"/>
                </a:solidFill>
                <a:effectLst/>
                <a:uLnTx/>
                <a:uFillTx/>
                <a:latin typeface="Arial"/>
                <a:ea typeface="+mn-ea"/>
                <a:cs typeface="+mn-cs"/>
              </a:rPr>
              <a:t> </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sp>
        <p:nvSpPr>
          <p:cNvPr id="7" name="Text Placeholder 4">
            <a:extLst>
              <a:ext uri="{FF2B5EF4-FFF2-40B4-BE49-F238E27FC236}">
                <a16:creationId xmlns:a16="http://schemas.microsoft.com/office/drawing/2014/main" id="{38D5C05D-272F-17A3-CD72-0C569403541D}"/>
              </a:ext>
            </a:extLst>
          </p:cNvPr>
          <p:cNvSpPr txBox="1">
            <a:spLocks/>
          </p:cNvSpPr>
          <p:nvPr/>
        </p:nvSpPr>
        <p:spPr>
          <a:xfrm>
            <a:off x="1180800" y="4757497"/>
            <a:ext cx="7963200" cy="7838593"/>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lnSpc>
                <a:spcPct val="100000"/>
              </a:lnSpc>
              <a:spcAft>
                <a:spcPts val="1800"/>
              </a:spcAft>
              <a:buFont typeface="Arial" panose="020B0604020202020204" pitchFamily="34" charset="0"/>
              <a:buChar char="•"/>
            </a:pPr>
            <a:r>
              <a:rPr lang="en-US" sz="4000" b="1" dirty="0"/>
              <a:t>~5.5 ha</a:t>
            </a:r>
            <a:r>
              <a:rPr lang="en-US" sz="4000" dirty="0"/>
              <a:t> site located in France near semi-urban development</a:t>
            </a:r>
          </a:p>
          <a:p>
            <a:pPr marL="457200" indent="-457200">
              <a:lnSpc>
                <a:spcPct val="100000"/>
              </a:lnSpc>
              <a:spcAft>
                <a:spcPts val="1800"/>
              </a:spcAft>
              <a:buFont typeface="Arial" panose="020B0604020202020204" pitchFamily="34" charset="0"/>
              <a:buChar char="•"/>
            </a:pPr>
            <a:r>
              <a:rPr lang="en-US" sz="4000" b="1" dirty="0"/>
              <a:t>5km</a:t>
            </a:r>
            <a:r>
              <a:rPr lang="en-US" sz="4000" dirty="0"/>
              <a:t> northeast of CERN campus</a:t>
            </a:r>
          </a:p>
          <a:p>
            <a:pPr marL="457200" indent="-457200">
              <a:lnSpc>
                <a:spcPct val="100000"/>
              </a:lnSpc>
              <a:spcAft>
                <a:spcPts val="1800"/>
              </a:spcAft>
              <a:buFont typeface="Arial" panose="020B0604020202020204" pitchFamily="34" charset="0"/>
              <a:buChar char="•"/>
            </a:pPr>
            <a:r>
              <a:rPr lang="en-US" sz="4000" b="1" dirty="0"/>
              <a:t>2km</a:t>
            </a:r>
            <a:r>
              <a:rPr lang="en-US" sz="4000" dirty="0"/>
              <a:t> west of Geneva Airport</a:t>
            </a:r>
          </a:p>
          <a:p>
            <a:pPr marL="457200" indent="-457200">
              <a:lnSpc>
                <a:spcPct val="100000"/>
              </a:lnSpc>
              <a:spcAft>
                <a:spcPts val="1800"/>
              </a:spcAft>
              <a:buFont typeface="Arial" panose="020B0604020202020204" pitchFamily="34" charset="0"/>
              <a:buChar char="•"/>
            </a:pPr>
            <a:r>
              <a:rPr lang="en-US" sz="4000" dirty="0"/>
              <a:t>Neighbors existing LHC surface site (Point 8)</a:t>
            </a:r>
          </a:p>
          <a:p>
            <a:pPr marL="457200" indent="-457200">
              <a:lnSpc>
                <a:spcPct val="100000"/>
              </a:lnSpc>
              <a:spcAft>
                <a:spcPts val="1800"/>
              </a:spcAft>
              <a:buFont typeface="Arial" panose="020B0604020202020204" pitchFamily="34" charset="0"/>
              <a:buChar char="•"/>
            </a:pPr>
            <a:endParaRPr lang="en-US" sz="4800" dirty="0"/>
          </a:p>
          <a:p>
            <a:pPr marL="457200" indent="-457200">
              <a:spcAft>
                <a:spcPts val="1800"/>
              </a:spcAft>
              <a:buFont typeface="Arial" panose="020B0604020202020204" pitchFamily="34" charset="0"/>
              <a:buChar char="•"/>
            </a:pPr>
            <a:endParaRPr lang="en-US" sz="2800" dirty="0"/>
          </a:p>
        </p:txBody>
      </p:sp>
      <p:pic>
        <p:nvPicPr>
          <p:cNvPr id="9" name="Picture 8">
            <a:extLst>
              <a:ext uri="{FF2B5EF4-FFF2-40B4-BE49-F238E27FC236}">
                <a16:creationId xmlns:a16="http://schemas.microsoft.com/office/drawing/2014/main" id="{528EA3BA-AA60-C80E-0F5F-18E4C823B807}"/>
              </a:ext>
            </a:extLst>
          </p:cNvPr>
          <p:cNvPicPr>
            <a:picLocks noChangeAspect="1"/>
          </p:cNvPicPr>
          <p:nvPr/>
        </p:nvPicPr>
        <p:blipFill>
          <a:blip r:embed="rId4" cstate="email">
            <a:alphaModFix/>
            <a:extLst>
              <a:ext uri="{BEBA8EAE-BF5A-486C-A8C5-ECC9F3942E4B}">
                <a14:imgProps xmlns:a14="http://schemas.microsoft.com/office/drawing/2010/main">
                  <a14:imgLayer r:embed="rId5">
                    <a14:imgEffect>
                      <a14:backgroundRemoval t="5141" b="91065" l="9783" r="89976">
                        <a14:foregroundMark x1="30676" y1="35618" x2="30676" y2="35618"/>
                        <a14:foregroundMark x1="34058" y1="35741" x2="34058" y2="35741"/>
                        <a14:foregroundMark x1="31280" y1="29865" x2="31280" y2="29865"/>
                        <a14:foregroundMark x1="41667" y1="15789" x2="41667" y2="15789"/>
                        <a14:foregroundMark x1="51329" y1="55936" x2="51329" y2="55936"/>
                        <a14:foregroundMark x1="57126" y1="53366" x2="57126" y2="53366"/>
                        <a14:foregroundMark x1="50000" y1="57772" x2="51691" y2="59119"/>
                        <a14:foregroundMark x1="58696" y1="55324" x2="60990" y2="55814"/>
                        <a14:foregroundMark x1="63043" y1="60588" x2="55435" y2="51652"/>
                        <a14:foregroundMark x1="55435" y1="51652" x2="53019" y2="50061"/>
                        <a14:foregroundMark x1="38043" y1="47858" x2="59783" y2="65728"/>
                        <a14:foregroundMark x1="54348" y1="80661" x2="42874" y2="68666"/>
                        <a14:foregroundMark x1="42874" y1="68666" x2="38768" y2="62179"/>
                        <a14:foregroundMark x1="38768" y1="62179" x2="38768" y2="62179"/>
                        <a14:foregroundMark x1="57729" y1="79804" x2="63406" y2="69890"/>
                        <a14:foregroundMark x1="63406" y1="69890" x2="64976" y2="68666"/>
                        <a14:foregroundMark x1="76691" y1="49939" x2="70652" y2="43452"/>
                        <a14:foregroundMark x1="70652" y1="43452" x2="70652" y2="43452"/>
                        <a14:foregroundMark x1="37923" y1="9914" x2="36111" y2="8201"/>
                        <a14:foregroundMark x1="58696" y1="91065" x2="58816" y2="90698"/>
                        <a14:foregroundMark x1="38768" y1="5141" x2="38647" y2="5263"/>
                      </a14:backgroundRemoval>
                    </a14:imgEffect>
                  </a14:imgLayer>
                </a14:imgProps>
              </a:ext>
              <a:ext uri="{28A0092B-C50C-407E-A947-70E740481C1C}">
                <a14:useLocalDpi xmlns:a14="http://schemas.microsoft.com/office/drawing/2010/main"/>
              </a:ext>
            </a:extLst>
          </a:blip>
          <a:stretch>
            <a:fillRect/>
          </a:stretch>
        </p:blipFill>
        <p:spPr>
          <a:xfrm>
            <a:off x="19354800" y="2612888"/>
            <a:ext cx="1820772" cy="1796583"/>
          </a:xfrm>
          <a:prstGeom prst="rect">
            <a:avLst/>
          </a:prstGeom>
          <a:effectLst>
            <a:glow rad="228600">
              <a:schemeClr val="accent3">
                <a:satMod val="175000"/>
                <a:alpha val="40000"/>
              </a:schemeClr>
            </a:glow>
          </a:effectLst>
        </p:spPr>
      </p:pic>
      <p:sp>
        <p:nvSpPr>
          <p:cNvPr id="12" name="TextBox 11">
            <a:extLst>
              <a:ext uri="{FF2B5EF4-FFF2-40B4-BE49-F238E27FC236}">
                <a16:creationId xmlns:a16="http://schemas.microsoft.com/office/drawing/2014/main" id="{78FE41EE-8E6C-3285-7C36-7447ACB55823}"/>
              </a:ext>
            </a:extLst>
          </p:cNvPr>
          <p:cNvSpPr txBox="1"/>
          <p:nvPr/>
        </p:nvSpPr>
        <p:spPr>
          <a:xfrm>
            <a:off x="16535400" y="11963400"/>
            <a:ext cx="7871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1200"/>
              </a:spcAft>
              <a:buClrTx/>
              <a:buSzTx/>
              <a:buFontTx/>
              <a:buNone/>
              <a:tabLst/>
              <a:defRPr/>
            </a:pPr>
            <a:r>
              <a:rPr kumimoji="0" lang="en-US" sz="2800" b="0" i="1" u="none" strike="noStrike" kern="1200" cap="none" spc="0" normalizeH="0" baseline="0" noProof="0" dirty="0">
                <a:ln>
                  <a:noFill/>
                </a:ln>
                <a:solidFill>
                  <a:srgbClr val="FFFFFF"/>
                </a:solidFill>
                <a:effectLst/>
                <a:uLnTx/>
                <a:uFillTx/>
                <a:latin typeface="Arial"/>
                <a:ea typeface="+mn-ea"/>
                <a:cs typeface="+mn-cs"/>
              </a:rPr>
              <a:t>Localized Plan of surrounding area at Site PA.</a:t>
            </a:r>
          </a:p>
        </p:txBody>
      </p:sp>
      <p:sp>
        <p:nvSpPr>
          <p:cNvPr id="13" name="TextBox 12">
            <a:extLst>
              <a:ext uri="{FF2B5EF4-FFF2-40B4-BE49-F238E27FC236}">
                <a16:creationId xmlns:a16="http://schemas.microsoft.com/office/drawing/2014/main" id="{38D4C42A-F6CA-2C34-4F60-650E3BFF2E4A}"/>
              </a:ext>
            </a:extLst>
          </p:cNvPr>
          <p:cNvSpPr txBox="1"/>
          <p:nvPr/>
        </p:nvSpPr>
        <p:spPr>
          <a:xfrm rot="21427118">
            <a:off x="19203082" y="4795100"/>
            <a:ext cx="1197174" cy="879290"/>
          </a:xfrm>
          <a:prstGeom prst="rect">
            <a:avLst/>
          </a:prstGeom>
          <a:no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wrap="square">
            <a:noAutofit/>
          </a:bodyPr>
          <a:lstStyle/>
          <a:p>
            <a:pPr algn="ctr"/>
            <a:r>
              <a:rPr lang="en-US" sz="2400" b="1" dirty="0">
                <a:ln w="0"/>
                <a:solidFill>
                  <a:schemeClr val="bg1"/>
                </a:solidFill>
                <a:effectLst>
                  <a:outerShdw blurRad="38100" dist="25400" dir="5400000" algn="ctr" rotWithShape="0">
                    <a:srgbClr val="6E747A">
                      <a:alpha val="43000"/>
                    </a:srgbClr>
                  </a:outerShdw>
                </a:effectLst>
              </a:rPr>
              <a:t>LHC P8</a:t>
            </a:r>
          </a:p>
        </p:txBody>
      </p:sp>
      <p:sp>
        <p:nvSpPr>
          <p:cNvPr id="15" name="TextBox 14">
            <a:extLst>
              <a:ext uri="{FF2B5EF4-FFF2-40B4-BE49-F238E27FC236}">
                <a16:creationId xmlns:a16="http://schemas.microsoft.com/office/drawing/2014/main" id="{BA0B8EEF-DA71-8D3A-BBE3-4F9AC44C9838}"/>
              </a:ext>
            </a:extLst>
          </p:cNvPr>
          <p:cNvSpPr txBox="1"/>
          <p:nvPr/>
        </p:nvSpPr>
        <p:spPr>
          <a:xfrm rot="21427118">
            <a:off x="21279969" y="9653832"/>
            <a:ext cx="1817745" cy="1071033"/>
          </a:xfrm>
          <a:prstGeom prst="rect">
            <a:avLst/>
          </a:prstGeom>
          <a:no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wrap="square">
            <a:noAutofit/>
          </a:bodyPr>
          <a:lstStyle/>
          <a:p>
            <a:pPr algn="ctr"/>
            <a:r>
              <a:rPr lang="en-US" sz="3200" b="1" dirty="0">
                <a:ln w="0"/>
                <a:solidFill>
                  <a:schemeClr val="accent2"/>
                </a:solidFill>
                <a:effectLst>
                  <a:outerShdw blurRad="38100" dist="25400" dir="5400000" algn="ctr" rotWithShape="0">
                    <a:srgbClr val="6E747A">
                      <a:alpha val="43000"/>
                    </a:srgbClr>
                  </a:outerShdw>
                </a:effectLst>
              </a:rPr>
              <a:t>Geneva Airport</a:t>
            </a:r>
          </a:p>
        </p:txBody>
      </p:sp>
      <p:pic>
        <p:nvPicPr>
          <p:cNvPr id="18" name="Graphic 17" descr="Airplane with solid fill">
            <a:extLst>
              <a:ext uri="{FF2B5EF4-FFF2-40B4-BE49-F238E27FC236}">
                <a16:creationId xmlns:a16="http://schemas.microsoft.com/office/drawing/2014/main" id="{F8DBB6B6-D64C-90DB-B250-0ADF2A0986CD}"/>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21668307" y="8610600"/>
            <a:ext cx="1041070" cy="104107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63964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C9B439-3B56-D179-E09C-7EEBF1FF880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914401"/>
            <a:ext cx="24384000" cy="12801600"/>
          </a:xfrm>
          <a:prstGeom prst="rect">
            <a:avLst/>
          </a:prstGeom>
        </p:spPr>
      </p:pic>
      <p:sp>
        <p:nvSpPr>
          <p:cNvPr id="17" name="Rectangle 16">
            <a:extLst>
              <a:ext uri="{FF2B5EF4-FFF2-40B4-BE49-F238E27FC236}">
                <a16:creationId xmlns:a16="http://schemas.microsoft.com/office/drawing/2014/main" id="{57DF31B3-DC9D-74C9-45E6-572E9C869F85}"/>
              </a:ext>
            </a:extLst>
          </p:cNvPr>
          <p:cNvSpPr/>
          <p:nvPr/>
        </p:nvSpPr>
        <p:spPr>
          <a:xfrm>
            <a:off x="1" y="838201"/>
            <a:ext cx="18745199" cy="12877800"/>
          </a:xfrm>
          <a:prstGeom prst="rect">
            <a:avLst/>
          </a:prstGeom>
          <a:gradFill>
            <a:gsLst>
              <a:gs pos="13000">
                <a:srgbClr val="FFFFFF">
                  <a:alpha val="91000"/>
                </a:srgbClr>
              </a:gs>
              <a:gs pos="42000">
                <a:srgbClr val="FFFFFF">
                  <a:alpha val="66667"/>
                </a:srgbClr>
              </a:gs>
              <a:gs pos="86000">
                <a:srgbClr val="FFFFF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291363B-3512-5823-4C1A-FEF5487FC4ED}"/>
              </a:ext>
            </a:extLst>
          </p:cNvPr>
          <p:cNvPicPr>
            <a:picLocks noChangeAspect="1"/>
          </p:cNvPicPr>
          <p:nvPr/>
        </p:nvPicPr>
        <p:blipFill>
          <a:blip r:embed="rId3" cstate="email">
            <a:alphaModFix/>
            <a:extLst>
              <a:ext uri="{BEBA8EAE-BF5A-486C-A8C5-ECC9F3942E4B}">
                <a14:imgProps xmlns:a14="http://schemas.microsoft.com/office/drawing/2010/main">
                  <a14:imgLayer r:embed="rId4">
                    <a14:imgEffect>
                      <a14:backgroundRemoval t="5141" b="91065" l="9783" r="89976">
                        <a14:foregroundMark x1="30676" y1="35618" x2="30676" y2="35618"/>
                        <a14:foregroundMark x1="34058" y1="35741" x2="34058" y2="35741"/>
                        <a14:foregroundMark x1="31280" y1="29865" x2="31280" y2="29865"/>
                        <a14:foregroundMark x1="41667" y1="15789" x2="41667" y2="15789"/>
                        <a14:foregroundMark x1="51329" y1="55936" x2="51329" y2="55936"/>
                        <a14:foregroundMark x1="57126" y1="53366" x2="57126" y2="53366"/>
                        <a14:foregroundMark x1="50000" y1="57772" x2="51691" y2="59119"/>
                        <a14:foregroundMark x1="58696" y1="55324" x2="60990" y2="55814"/>
                        <a14:foregroundMark x1="63043" y1="60588" x2="55435" y2="51652"/>
                        <a14:foregroundMark x1="55435" y1="51652" x2="53019" y2="50061"/>
                        <a14:foregroundMark x1="38043" y1="47858" x2="59783" y2="65728"/>
                        <a14:foregroundMark x1="54348" y1="80661" x2="42874" y2="68666"/>
                        <a14:foregroundMark x1="42874" y1="68666" x2="38768" y2="62179"/>
                        <a14:foregroundMark x1="38768" y1="62179" x2="38768" y2="62179"/>
                        <a14:foregroundMark x1="57729" y1="79804" x2="63406" y2="69890"/>
                        <a14:foregroundMark x1="63406" y1="69890" x2="64976" y2="68666"/>
                        <a14:foregroundMark x1="76691" y1="49939" x2="70652" y2="43452"/>
                        <a14:foregroundMark x1="70652" y1="43452" x2="70652" y2="43452"/>
                        <a14:foregroundMark x1="37923" y1="9914" x2="36111" y2="8201"/>
                        <a14:foregroundMark x1="58696" y1="91065" x2="58816" y2="90698"/>
                        <a14:foregroundMark x1="38768" y1="5141" x2="38647" y2="5263"/>
                      </a14:backgroundRemoval>
                    </a14:imgEffect>
                  </a14:imgLayer>
                </a14:imgProps>
              </a:ext>
              <a:ext uri="{28A0092B-C50C-407E-A947-70E740481C1C}">
                <a14:useLocalDpi xmlns:a14="http://schemas.microsoft.com/office/drawing/2010/main"/>
              </a:ext>
            </a:extLst>
          </a:blip>
          <a:stretch>
            <a:fillRect/>
          </a:stretch>
        </p:blipFill>
        <p:spPr>
          <a:xfrm>
            <a:off x="14354237" y="2715637"/>
            <a:ext cx="5118088" cy="5050093"/>
          </a:xfrm>
          <a:prstGeom prst="rect">
            <a:avLst/>
          </a:prstGeom>
          <a:effectLst>
            <a:glow rad="228600">
              <a:schemeClr val="accent3">
                <a:satMod val="175000"/>
                <a:alpha val="40000"/>
              </a:schemeClr>
            </a:glow>
          </a:effectLst>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15</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p:txBody>
          <a:bodyPr/>
          <a:lstStyle/>
          <a:p>
            <a:r>
              <a:rPr lang="en-US" dirty="0"/>
              <a:t>SITE PA</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Existing Site: </a:t>
            </a:r>
            <a:r>
              <a:rPr kumimoji="0" lang="en-US" sz="3600" b="0" i="0" u="none" strike="noStrike" kern="1200" cap="none" spc="0" normalizeH="0" baseline="0" noProof="0" dirty="0">
                <a:ln>
                  <a:noFill/>
                </a:ln>
                <a:solidFill>
                  <a:srgbClr val="0000FF"/>
                </a:solidFill>
                <a:effectLst/>
                <a:uLnTx/>
                <a:uFillTx/>
                <a:latin typeface="Arial"/>
                <a:ea typeface="+mn-ea"/>
                <a:cs typeface="+mn-cs"/>
              </a:rPr>
              <a:t>Local Area</a:t>
            </a:r>
            <a:r>
              <a:rPr kumimoji="0" lang="en-US" sz="3600" b="1" i="0" u="none" strike="noStrike" kern="1200" cap="none" spc="0" normalizeH="0" baseline="0" noProof="0" dirty="0">
                <a:ln>
                  <a:noFill/>
                </a:ln>
                <a:solidFill>
                  <a:srgbClr val="0000FF"/>
                </a:solidFill>
                <a:effectLst/>
                <a:uLnTx/>
                <a:uFillTx/>
                <a:latin typeface="Arial"/>
                <a:ea typeface="+mn-ea"/>
                <a:cs typeface="+mn-cs"/>
              </a:rPr>
              <a:t> </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sp>
        <p:nvSpPr>
          <p:cNvPr id="20" name="TextBox 19">
            <a:extLst>
              <a:ext uri="{FF2B5EF4-FFF2-40B4-BE49-F238E27FC236}">
                <a16:creationId xmlns:a16="http://schemas.microsoft.com/office/drawing/2014/main" id="{DA083021-8CB1-3D12-9191-BCE261A1BB28}"/>
              </a:ext>
            </a:extLst>
          </p:cNvPr>
          <p:cNvSpPr txBox="1"/>
          <p:nvPr/>
        </p:nvSpPr>
        <p:spPr>
          <a:xfrm>
            <a:off x="16535400" y="11963400"/>
            <a:ext cx="7871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1200"/>
              </a:spcAft>
              <a:buClrTx/>
              <a:buSzTx/>
              <a:buFontTx/>
              <a:buNone/>
              <a:tabLst/>
              <a:defRPr/>
            </a:pPr>
            <a:r>
              <a:rPr kumimoji="0" lang="en-US" sz="2800" b="0" i="1" u="none" strike="noStrike" kern="1200" cap="none" spc="0" normalizeH="0" baseline="0" noProof="0" dirty="0">
                <a:ln>
                  <a:noFill/>
                </a:ln>
                <a:solidFill>
                  <a:srgbClr val="FFFFFF"/>
                </a:solidFill>
                <a:effectLst/>
                <a:uLnTx/>
                <a:uFillTx/>
                <a:latin typeface="Arial"/>
                <a:ea typeface="+mn-ea"/>
                <a:cs typeface="+mn-cs"/>
              </a:rPr>
              <a:t>Localized Plan of surrounding area at Site PA.</a:t>
            </a:r>
          </a:p>
        </p:txBody>
      </p:sp>
      <p:sp>
        <p:nvSpPr>
          <p:cNvPr id="28" name="Text Placeholder 4">
            <a:extLst>
              <a:ext uri="{FF2B5EF4-FFF2-40B4-BE49-F238E27FC236}">
                <a16:creationId xmlns:a16="http://schemas.microsoft.com/office/drawing/2014/main" id="{D0E3F3A7-5ADD-21C4-3642-1DFFAC8315F9}"/>
              </a:ext>
            </a:extLst>
          </p:cNvPr>
          <p:cNvSpPr txBox="1">
            <a:spLocks/>
          </p:cNvSpPr>
          <p:nvPr/>
        </p:nvSpPr>
        <p:spPr>
          <a:xfrm>
            <a:off x="1180800" y="4757497"/>
            <a:ext cx="7963200" cy="7838593"/>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lnSpc>
                <a:spcPct val="100000"/>
              </a:lnSpc>
              <a:spcAft>
                <a:spcPts val="1800"/>
              </a:spcAft>
              <a:buFont typeface="Arial" panose="020B0604020202020204" pitchFamily="34" charset="0"/>
              <a:buChar char="•"/>
            </a:pPr>
            <a:r>
              <a:rPr lang="en-US" sz="4000" b="1" dirty="0"/>
              <a:t>~5.5 ha</a:t>
            </a:r>
            <a:r>
              <a:rPr lang="en-US" sz="4000" dirty="0"/>
              <a:t> site located in France near semi-urban development</a:t>
            </a:r>
          </a:p>
          <a:p>
            <a:pPr marL="457200" indent="-457200">
              <a:lnSpc>
                <a:spcPct val="100000"/>
              </a:lnSpc>
              <a:spcAft>
                <a:spcPts val="1800"/>
              </a:spcAft>
              <a:buFont typeface="Arial" panose="020B0604020202020204" pitchFamily="34" charset="0"/>
              <a:buChar char="•"/>
            </a:pPr>
            <a:r>
              <a:rPr lang="en-US" sz="4000" b="1" dirty="0"/>
              <a:t>5km</a:t>
            </a:r>
            <a:r>
              <a:rPr lang="en-US" sz="4000" dirty="0"/>
              <a:t> northeast of CERN campus</a:t>
            </a:r>
          </a:p>
          <a:p>
            <a:pPr marL="457200" indent="-457200">
              <a:lnSpc>
                <a:spcPct val="100000"/>
              </a:lnSpc>
              <a:spcAft>
                <a:spcPts val="1800"/>
              </a:spcAft>
              <a:buFont typeface="Arial" panose="020B0604020202020204" pitchFamily="34" charset="0"/>
              <a:buChar char="•"/>
            </a:pPr>
            <a:r>
              <a:rPr lang="en-US" sz="4000" b="1" dirty="0"/>
              <a:t>2km</a:t>
            </a:r>
            <a:r>
              <a:rPr lang="en-US" sz="4000" dirty="0"/>
              <a:t> west of Geneva Airport</a:t>
            </a:r>
          </a:p>
          <a:p>
            <a:pPr marL="457200" indent="-457200">
              <a:lnSpc>
                <a:spcPct val="100000"/>
              </a:lnSpc>
              <a:spcAft>
                <a:spcPts val="1800"/>
              </a:spcAft>
              <a:buFont typeface="Arial" panose="020B0604020202020204" pitchFamily="34" charset="0"/>
              <a:buChar char="•"/>
            </a:pPr>
            <a:r>
              <a:rPr lang="en-US" sz="4000" dirty="0"/>
              <a:t>Neighbors existing LHC surface site (Point 8)</a:t>
            </a:r>
          </a:p>
          <a:p>
            <a:pPr marL="457200" indent="-457200">
              <a:lnSpc>
                <a:spcPct val="100000"/>
              </a:lnSpc>
              <a:spcAft>
                <a:spcPts val="1800"/>
              </a:spcAft>
              <a:buFont typeface="Arial" panose="020B0604020202020204" pitchFamily="34" charset="0"/>
              <a:buChar char="•"/>
            </a:pPr>
            <a:endParaRPr lang="en-US" sz="4800" dirty="0"/>
          </a:p>
          <a:p>
            <a:pPr marL="457200" indent="-457200">
              <a:spcAft>
                <a:spcPts val="1800"/>
              </a:spcAft>
              <a:buFont typeface="Arial" panose="020B0604020202020204" pitchFamily="34" charset="0"/>
              <a:buChar char="•"/>
            </a:pPr>
            <a:endParaRPr lang="en-US" sz="2800" dirty="0"/>
          </a:p>
        </p:txBody>
      </p:sp>
      <p:sp>
        <p:nvSpPr>
          <p:cNvPr id="30" name="TextBox 29">
            <a:extLst>
              <a:ext uri="{FF2B5EF4-FFF2-40B4-BE49-F238E27FC236}">
                <a16:creationId xmlns:a16="http://schemas.microsoft.com/office/drawing/2014/main" id="{B3D1747E-AE5F-172B-786A-B5DC85D1E85A}"/>
              </a:ext>
            </a:extLst>
          </p:cNvPr>
          <p:cNvSpPr txBox="1"/>
          <p:nvPr/>
        </p:nvSpPr>
        <p:spPr>
          <a:xfrm rot="21427118">
            <a:off x="14689714" y="9433178"/>
            <a:ext cx="2361872" cy="1302792"/>
          </a:xfrm>
          <a:prstGeom prst="rect">
            <a:avLst/>
          </a:prstGeom>
          <a:no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wrap="square">
            <a:noAutofit/>
          </a:bodyPr>
          <a:lstStyle/>
          <a:p>
            <a:pPr algn="ctr"/>
            <a:r>
              <a:rPr lang="en-US" sz="4800" b="1" dirty="0">
                <a:ln w="0">
                  <a:solidFill>
                    <a:schemeClr val="tx2">
                      <a:lumMod val="50000"/>
                    </a:schemeClr>
                  </a:solidFill>
                </a:ln>
                <a:solidFill>
                  <a:schemeClr val="bg1"/>
                </a:solidFill>
                <a:effectLst>
                  <a:outerShdw blurRad="38100" dist="25400" dir="5400000" algn="ctr" rotWithShape="0">
                    <a:srgbClr val="6E747A">
                      <a:alpha val="43000"/>
                    </a:srgbClr>
                  </a:outerShdw>
                </a:effectLst>
              </a:rPr>
              <a:t>LHC Point 8</a:t>
            </a:r>
          </a:p>
        </p:txBody>
      </p:sp>
    </p:spTree>
    <p:extLst>
      <p:ext uri="{BB962C8B-B14F-4D97-AF65-F5344CB8AC3E}">
        <p14:creationId xmlns:p14="http://schemas.microsoft.com/office/powerpoint/2010/main" val="1831106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16</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p:txBody>
          <a:bodyPr/>
          <a:lstStyle/>
          <a:p>
            <a:r>
              <a:rPr lang="en-US" dirty="0"/>
              <a:t>SITE PA</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Existing Site: </a:t>
            </a:r>
            <a:r>
              <a:rPr kumimoji="0" lang="en-US" sz="3600" b="0" i="0" u="none" strike="noStrike" kern="1200" cap="none" spc="0" normalizeH="0" baseline="0" noProof="0" dirty="0">
                <a:ln>
                  <a:noFill/>
                </a:ln>
                <a:solidFill>
                  <a:srgbClr val="0000FF"/>
                </a:solidFill>
                <a:effectLst/>
                <a:uLnTx/>
                <a:uFillTx/>
                <a:latin typeface="Arial"/>
                <a:ea typeface="+mn-ea"/>
                <a:cs typeface="+mn-cs"/>
              </a:rPr>
              <a:t>Constraints &amp; Considerations</a:t>
            </a:r>
            <a:r>
              <a:rPr kumimoji="0" lang="en-US" sz="3600" b="1" i="0" u="none" strike="noStrike" kern="1200" cap="none" spc="0" normalizeH="0" baseline="0" noProof="0" dirty="0">
                <a:ln>
                  <a:noFill/>
                </a:ln>
                <a:solidFill>
                  <a:srgbClr val="0000FF"/>
                </a:solidFill>
                <a:effectLst/>
                <a:uLnTx/>
                <a:uFillTx/>
                <a:latin typeface="Arial"/>
                <a:ea typeface="+mn-ea"/>
                <a:cs typeface="+mn-cs"/>
              </a:rPr>
              <a:t> </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sp>
        <p:nvSpPr>
          <p:cNvPr id="18" name="Text Placeholder 4">
            <a:extLst>
              <a:ext uri="{FF2B5EF4-FFF2-40B4-BE49-F238E27FC236}">
                <a16:creationId xmlns:a16="http://schemas.microsoft.com/office/drawing/2014/main" id="{C5AD21B4-B01D-8892-039F-A3CD59A318E7}"/>
              </a:ext>
            </a:extLst>
          </p:cNvPr>
          <p:cNvSpPr txBox="1">
            <a:spLocks/>
          </p:cNvSpPr>
          <p:nvPr/>
        </p:nvSpPr>
        <p:spPr>
          <a:xfrm>
            <a:off x="1180799" y="4658206"/>
            <a:ext cx="8261765" cy="8371994"/>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1" i="1" u="none" strike="noStrike" kern="1200" cap="none" spc="0" normalizeH="0" baseline="0" noProof="0" dirty="0">
                <a:ln>
                  <a:noFill/>
                </a:ln>
                <a:solidFill>
                  <a:srgbClr val="0000FF"/>
                </a:solidFill>
                <a:effectLst/>
                <a:uLnTx/>
                <a:uFillTx/>
                <a:latin typeface="Arial"/>
                <a:ea typeface="+mn-ea"/>
                <a:cs typeface="+mn-cs"/>
              </a:rPr>
              <a:t>Constraints</a:t>
            </a:r>
            <a:r>
              <a:rPr kumimoji="0" lang="en-US" sz="2800" b="0" i="1" u="none" strike="noStrike" kern="1200" cap="none" spc="0" normalizeH="0" baseline="0" noProof="0" dirty="0">
                <a:ln>
                  <a:noFill/>
                </a:ln>
                <a:solidFill>
                  <a:srgbClr val="0000FF"/>
                </a:solidFill>
                <a:effectLst/>
                <a:uLnTx/>
                <a:uFillTx/>
                <a:latin typeface="Arial"/>
                <a:ea typeface="+mn-ea"/>
                <a:cs typeface="+mn-cs"/>
              </a:rPr>
              <a:t> identified by CERN SCE :</a:t>
            </a:r>
          </a:p>
          <a:p>
            <a:pPr marL="457200" marR="0" lvl="0" indent="-457200" algn="l" defTabSz="1828800" rtl="0" eaLnBrk="1" fontAlgn="auto" latinLnBrk="0" hangingPunct="1">
              <a:lnSpc>
                <a:spcPts val="3700"/>
              </a:lnSpc>
              <a:spcBef>
                <a:spcPts val="0"/>
              </a:spcBef>
              <a:spcAft>
                <a:spcPts val="18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F124A"/>
                </a:solidFill>
                <a:effectLst/>
                <a:uLnTx/>
                <a:uFillTx/>
                <a:latin typeface="Arial"/>
                <a:ea typeface="+mn-ea"/>
                <a:cs typeface="+mn-cs"/>
              </a:rPr>
              <a:t>Located  in semi urban area</a:t>
            </a:r>
          </a:p>
          <a:p>
            <a:pPr marL="457200" marR="0" lvl="0" indent="-457200" algn="l" defTabSz="1828800" rtl="0" eaLnBrk="1" fontAlgn="auto" latinLnBrk="0" hangingPunct="1">
              <a:lnSpc>
                <a:spcPts val="3700"/>
              </a:lnSpc>
              <a:spcBef>
                <a:spcPts val="0"/>
              </a:spcBef>
              <a:spcAft>
                <a:spcPts val="18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F124A"/>
                </a:solidFill>
                <a:effectLst/>
                <a:uLnTx/>
                <a:uFillTx/>
                <a:latin typeface="Arial"/>
                <a:ea typeface="+mn-ea"/>
                <a:cs typeface="+mn-cs"/>
              </a:rPr>
              <a:t>Ongoing construction projects</a:t>
            </a:r>
          </a:p>
          <a:p>
            <a:pPr marL="457200" marR="0" lvl="0" indent="-457200" algn="l" defTabSz="1828800" rtl="0" eaLnBrk="1" fontAlgn="auto" latinLnBrk="0" hangingPunct="1">
              <a:lnSpc>
                <a:spcPts val="3700"/>
              </a:lnSpc>
              <a:spcBef>
                <a:spcPts val="0"/>
              </a:spcBef>
              <a:spcAft>
                <a:spcPts val="18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F124A"/>
                </a:solidFill>
                <a:effectLst/>
                <a:uLnTx/>
                <a:uFillTx/>
                <a:latin typeface="Arial"/>
                <a:ea typeface="+mn-ea"/>
                <a:cs typeface="+mn-cs"/>
              </a:rPr>
              <a:t>Protected “Zone </a:t>
            </a:r>
            <a:r>
              <a:rPr kumimoji="0" lang="en-US" sz="2800" b="0" i="0" u="none" strike="noStrike" kern="1200" cap="none" spc="0" normalizeH="0" baseline="0" noProof="0" dirty="0" err="1">
                <a:ln>
                  <a:noFill/>
                </a:ln>
                <a:solidFill>
                  <a:srgbClr val="0F124A"/>
                </a:solidFill>
                <a:effectLst/>
                <a:uLnTx/>
                <a:uFillTx/>
                <a:latin typeface="Arial"/>
                <a:ea typeface="+mn-ea"/>
                <a:cs typeface="+mn-cs"/>
              </a:rPr>
              <a:t>Humide</a:t>
            </a:r>
            <a:r>
              <a:rPr kumimoji="0" lang="en-US" sz="2800" b="0" i="0" u="none" strike="noStrike" kern="1200" cap="none" spc="0" normalizeH="0" baseline="0" noProof="0" dirty="0">
                <a:ln>
                  <a:noFill/>
                </a:ln>
                <a:solidFill>
                  <a:srgbClr val="0F124A"/>
                </a:solidFill>
                <a:effectLst/>
                <a:uLnTx/>
                <a:uFillTx/>
                <a:latin typeface="Arial"/>
                <a:ea typeface="+mn-ea"/>
                <a:cs typeface="+mn-cs"/>
              </a:rPr>
              <a:t>” and compensation zone north of parcel </a:t>
            </a:r>
          </a:p>
          <a:p>
            <a:pPr marL="457200" marR="0" lvl="0" indent="-457200" algn="l" defTabSz="1828800" rtl="0" eaLnBrk="1" fontAlgn="auto" latinLnBrk="0" hangingPunct="1">
              <a:lnSpc>
                <a:spcPts val="3700"/>
              </a:lnSpc>
              <a:spcBef>
                <a:spcPts val="0"/>
              </a:spcBef>
              <a:spcAft>
                <a:spcPts val="18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F124A"/>
                </a:solidFill>
                <a:effectLst/>
                <a:uLnTx/>
                <a:uFillTx/>
                <a:latin typeface="Arial"/>
                <a:ea typeface="+mn-ea"/>
                <a:cs typeface="+mn-cs"/>
              </a:rPr>
              <a:t>Gas Pipeline south of parcel </a:t>
            </a:r>
          </a:p>
          <a:p>
            <a:pPr marL="457200" marR="0" lvl="0" indent="-457200" algn="l" defTabSz="1828800" rtl="0" eaLnBrk="1" fontAlgn="auto" latinLnBrk="0" hangingPunct="1">
              <a:lnSpc>
                <a:spcPts val="3700"/>
              </a:lnSpc>
              <a:spcBef>
                <a:spcPts val="0"/>
              </a:spcBef>
              <a:spcAft>
                <a:spcPts val="18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F124A"/>
                </a:solidFill>
                <a:effectLst/>
                <a:uLnTx/>
                <a:uFillTx/>
                <a:latin typeface="Arial"/>
                <a:ea typeface="+mn-ea"/>
                <a:cs typeface="+mn-cs"/>
              </a:rPr>
              <a:t>Required site access along east side of parcel</a:t>
            </a:r>
          </a:p>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1" i="1" u="none" strike="noStrike" kern="1200" cap="none" spc="0" normalizeH="0" baseline="0" noProof="0" dirty="0">
                <a:ln>
                  <a:noFill/>
                </a:ln>
                <a:solidFill>
                  <a:srgbClr val="0000FF"/>
                </a:solidFill>
                <a:effectLst/>
                <a:uLnTx/>
                <a:uFillTx/>
                <a:latin typeface="Arial"/>
                <a:ea typeface="+mn-ea"/>
                <a:cs typeface="+mn-cs"/>
              </a:rPr>
              <a:t>Considerations</a:t>
            </a:r>
            <a:r>
              <a:rPr kumimoji="0" lang="en-US" sz="2800" b="0" i="1" u="none" strike="noStrike" kern="1200" cap="none" spc="0" normalizeH="0" baseline="0" noProof="0" dirty="0">
                <a:ln>
                  <a:noFill/>
                </a:ln>
                <a:solidFill>
                  <a:srgbClr val="0000FF"/>
                </a:solidFill>
                <a:effectLst/>
                <a:uLnTx/>
                <a:uFillTx/>
                <a:latin typeface="Arial"/>
                <a:ea typeface="+mn-ea"/>
                <a:cs typeface="+mn-cs"/>
              </a:rPr>
              <a:t> identified by CERN SCE:</a:t>
            </a:r>
          </a:p>
          <a:p>
            <a:pPr marL="457200" marR="0" lvl="0" indent="-457200" algn="l" defTabSz="1828800" rtl="0" eaLnBrk="1" fontAlgn="auto" latinLnBrk="0" hangingPunct="1">
              <a:lnSpc>
                <a:spcPts val="3700"/>
              </a:lnSpc>
              <a:spcBef>
                <a:spcPts val="0"/>
              </a:spcBef>
              <a:spcAft>
                <a:spcPts val="18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F124A"/>
                </a:solidFill>
                <a:effectLst/>
                <a:uLnTx/>
                <a:uFillTx/>
                <a:latin typeface="Arial"/>
                <a:ea typeface="+mn-ea"/>
                <a:cs typeface="+mn-cs"/>
              </a:rPr>
              <a:t>Maintain visibility from the adjacent road toward the Alps. </a:t>
            </a:r>
          </a:p>
          <a:p>
            <a:pPr marL="457200" marR="0" lvl="0" indent="-457200" algn="l" defTabSz="1828800" rtl="0" eaLnBrk="1" fontAlgn="auto" latinLnBrk="0" hangingPunct="1">
              <a:lnSpc>
                <a:spcPts val="3700"/>
              </a:lnSpc>
              <a:spcBef>
                <a:spcPts val="0"/>
              </a:spcBef>
              <a:spcAft>
                <a:spcPts val="180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0F124A"/>
                </a:solidFill>
                <a:effectLst/>
                <a:uLnTx/>
                <a:uFillTx/>
                <a:latin typeface="Arial"/>
                <a:ea typeface="+mn-ea"/>
                <a:cs typeface="+mn-cs"/>
              </a:rPr>
              <a:t>Proposed building heights should be similar to existing structures in area</a:t>
            </a:r>
          </a:p>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srgbClr val="0F124A"/>
              </a:solidFill>
              <a:effectLst/>
              <a:uLnTx/>
              <a:uFillTx/>
              <a:latin typeface="Arial"/>
              <a:ea typeface="+mn-ea"/>
              <a:cs typeface="+mn-cs"/>
            </a:endParaRPr>
          </a:p>
        </p:txBody>
      </p:sp>
      <p:sp>
        <p:nvSpPr>
          <p:cNvPr id="11" name="Arrow: Bent-Up 10">
            <a:extLst>
              <a:ext uri="{FF2B5EF4-FFF2-40B4-BE49-F238E27FC236}">
                <a16:creationId xmlns:a16="http://schemas.microsoft.com/office/drawing/2014/main" id="{9D924828-EFFB-2EAF-E7BF-D7A276C28C43}"/>
              </a:ext>
            </a:extLst>
          </p:cNvPr>
          <p:cNvSpPr/>
          <p:nvPr/>
        </p:nvSpPr>
        <p:spPr>
          <a:xfrm rot="698305">
            <a:off x="18982489" y="9279731"/>
            <a:ext cx="2209800" cy="10668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Arial"/>
              <a:ea typeface="+mn-ea"/>
              <a:cs typeface="+mn-cs"/>
            </a:endParaRPr>
          </a:p>
        </p:txBody>
      </p:sp>
      <p:sp>
        <p:nvSpPr>
          <p:cNvPr id="17" name="Text Placeholder 3143">
            <a:extLst>
              <a:ext uri="{FF2B5EF4-FFF2-40B4-BE49-F238E27FC236}">
                <a16:creationId xmlns:a16="http://schemas.microsoft.com/office/drawing/2014/main" id="{FAC9AC79-6FF8-52B2-E2E2-DD78874233AB}"/>
              </a:ext>
            </a:extLst>
          </p:cNvPr>
          <p:cNvSpPr txBox="1">
            <a:spLocks/>
          </p:cNvSpPr>
          <p:nvPr/>
        </p:nvSpPr>
        <p:spPr>
          <a:xfrm>
            <a:off x="16992600" y="4074180"/>
            <a:ext cx="28032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Zone </a:t>
            </a:r>
            <a:r>
              <a:rPr kumimoji="0" lang="en-US" sz="3600" b="1" i="0" u="none" strike="noStrike" kern="1200" cap="none" spc="0" normalizeH="0" baseline="0" noProof="0" dirty="0" err="1">
                <a:ln>
                  <a:noFill/>
                </a:ln>
                <a:solidFill>
                  <a:srgbClr val="0000FF"/>
                </a:solidFill>
                <a:effectLst/>
                <a:uLnTx/>
                <a:uFillTx/>
                <a:latin typeface="Arial"/>
                <a:ea typeface="+mn-ea"/>
                <a:cs typeface="+mn-cs"/>
              </a:rPr>
              <a:t>Humide</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sp>
        <p:nvSpPr>
          <p:cNvPr id="19" name="Text Placeholder 3143">
            <a:extLst>
              <a:ext uri="{FF2B5EF4-FFF2-40B4-BE49-F238E27FC236}">
                <a16:creationId xmlns:a16="http://schemas.microsoft.com/office/drawing/2014/main" id="{640C2759-FC9D-7083-B89E-C878941200B0}"/>
              </a:ext>
            </a:extLst>
          </p:cNvPr>
          <p:cNvSpPr txBox="1">
            <a:spLocks/>
          </p:cNvSpPr>
          <p:nvPr/>
        </p:nvSpPr>
        <p:spPr>
          <a:xfrm>
            <a:off x="16094400" y="10455871"/>
            <a:ext cx="28032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Le Clerc</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sp>
        <p:nvSpPr>
          <p:cNvPr id="20" name="Text Placeholder 3143">
            <a:extLst>
              <a:ext uri="{FF2B5EF4-FFF2-40B4-BE49-F238E27FC236}">
                <a16:creationId xmlns:a16="http://schemas.microsoft.com/office/drawing/2014/main" id="{DE68D381-6CAC-8B6D-1915-41D109CAB2B0}"/>
              </a:ext>
            </a:extLst>
          </p:cNvPr>
          <p:cNvSpPr txBox="1">
            <a:spLocks/>
          </p:cNvSpPr>
          <p:nvPr/>
        </p:nvSpPr>
        <p:spPr>
          <a:xfrm>
            <a:off x="14249400" y="9195014"/>
            <a:ext cx="28032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Mall</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grpSp>
        <p:nvGrpSpPr>
          <p:cNvPr id="21" name="Group 20">
            <a:extLst>
              <a:ext uri="{FF2B5EF4-FFF2-40B4-BE49-F238E27FC236}">
                <a16:creationId xmlns:a16="http://schemas.microsoft.com/office/drawing/2014/main" id="{3D1F476E-9E74-40AA-F3BA-C4884A570D47}"/>
              </a:ext>
            </a:extLst>
          </p:cNvPr>
          <p:cNvGrpSpPr/>
          <p:nvPr/>
        </p:nvGrpSpPr>
        <p:grpSpPr>
          <a:xfrm>
            <a:off x="5564455" y="2185929"/>
            <a:ext cx="18685817" cy="9707178"/>
            <a:chOff x="5564455" y="2185929"/>
            <a:chExt cx="18685817" cy="9707178"/>
          </a:xfrm>
        </p:grpSpPr>
        <p:pic>
          <p:nvPicPr>
            <p:cNvPr id="22" name="Picture 21">
              <a:extLst>
                <a:ext uri="{FF2B5EF4-FFF2-40B4-BE49-F238E27FC236}">
                  <a16:creationId xmlns:a16="http://schemas.microsoft.com/office/drawing/2014/main" id="{357DCC32-1266-AEF3-729D-88275D3F6A0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736996" y="3229319"/>
              <a:ext cx="10600257" cy="8613402"/>
            </a:xfrm>
            <a:prstGeom prst="rect">
              <a:avLst/>
            </a:prstGeom>
          </p:spPr>
        </p:pic>
        <p:sp>
          <p:nvSpPr>
            <p:cNvPr id="23" name="Isosceles Triangle 22">
              <a:extLst>
                <a:ext uri="{FF2B5EF4-FFF2-40B4-BE49-F238E27FC236}">
                  <a16:creationId xmlns:a16="http://schemas.microsoft.com/office/drawing/2014/main" id="{E0E05A60-B069-B73B-6BB2-E70C74C2378E}"/>
                </a:ext>
              </a:extLst>
            </p:cNvPr>
            <p:cNvSpPr/>
            <p:nvPr/>
          </p:nvSpPr>
          <p:spPr>
            <a:xfrm rot="16200000">
              <a:off x="19058038" y="4098260"/>
              <a:ext cx="5617546" cy="4766922"/>
            </a:xfrm>
            <a:prstGeom prst="triangle">
              <a:avLst/>
            </a:prstGeom>
            <a:gradFill flip="none" rotWithShape="1">
              <a:gsLst>
                <a:gs pos="0">
                  <a:schemeClr val="accent1">
                    <a:tint val="66000"/>
                    <a:satMod val="160000"/>
                    <a:alpha val="38000"/>
                  </a:schemeClr>
                </a:gs>
                <a:gs pos="50000">
                  <a:schemeClr val="accent1">
                    <a:tint val="44500"/>
                    <a:satMod val="160000"/>
                    <a:alpha val="85000"/>
                    <a:lumMod val="100000"/>
                  </a:schemeClr>
                </a:gs>
                <a:gs pos="100000">
                  <a:schemeClr val="bg1">
                    <a:alpha val="0"/>
                  </a:schemeClr>
                </a:gs>
              </a:gsLst>
              <a:lin ang="5400000" scaled="0"/>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Arial"/>
                <a:ea typeface="+mn-ea"/>
                <a:cs typeface="+mn-cs"/>
              </a:endParaRPr>
            </a:p>
          </p:txBody>
        </p:sp>
        <p:sp>
          <p:nvSpPr>
            <p:cNvPr id="24" name="TextBox 23">
              <a:extLst>
                <a:ext uri="{FF2B5EF4-FFF2-40B4-BE49-F238E27FC236}">
                  <a16:creationId xmlns:a16="http://schemas.microsoft.com/office/drawing/2014/main" id="{96EC4D73-193E-164C-FED0-D74F1305E6A6}"/>
                </a:ext>
              </a:extLst>
            </p:cNvPr>
            <p:cNvSpPr txBox="1"/>
            <p:nvPr/>
          </p:nvSpPr>
          <p:spPr>
            <a:xfrm>
              <a:off x="20718265" y="5822099"/>
              <a:ext cx="3484387" cy="1200329"/>
            </a:xfrm>
            <a:prstGeom prst="rect">
              <a:avLst/>
            </a:prstGeom>
            <a:noFill/>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srgbClr val="FF4A29"/>
                  </a:solidFill>
                  <a:effectLst/>
                  <a:uLnTx/>
                  <a:uFillTx/>
                  <a:latin typeface="Arial"/>
                  <a:ea typeface="+mn-ea"/>
                  <a:cs typeface="+mn-cs"/>
                </a:rPr>
                <a:t>Preserve the existing view of Alps </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1" u="none" strike="noStrike" kern="1200" cap="none" spc="0" normalizeH="0" baseline="0" noProof="0" dirty="0">
                  <a:ln>
                    <a:noFill/>
                  </a:ln>
                  <a:solidFill>
                    <a:srgbClr val="FF4A29"/>
                  </a:solidFill>
                  <a:effectLst/>
                  <a:uLnTx/>
                  <a:uFillTx/>
                  <a:latin typeface="Arial"/>
                  <a:ea typeface="+mn-ea"/>
                  <a:cs typeface="+mn-cs"/>
                </a:rPr>
                <a:t>(as much as possible)</a:t>
              </a:r>
            </a:p>
          </p:txBody>
        </p:sp>
        <p:cxnSp>
          <p:nvCxnSpPr>
            <p:cNvPr id="27" name="Straight Arrow Connector 26">
              <a:extLst>
                <a:ext uri="{FF2B5EF4-FFF2-40B4-BE49-F238E27FC236}">
                  <a16:creationId xmlns:a16="http://schemas.microsoft.com/office/drawing/2014/main" id="{C14210E1-A4F6-5C70-81D1-0C5B1B96AD47}"/>
                </a:ext>
              </a:extLst>
            </p:cNvPr>
            <p:cNvCxnSpPr>
              <a:cxnSpLocks/>
            </p:cNvCxnSpPr>
            <p:nvPr/>
          </p:nvCxnSpPr>
          <p:spPr>
            <a:xfrm flipV="1">
              <a:off x="18785183" y="10968716"/>
              <a:ext cx="0" cy="360911"/>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8" name="TextBox 27">
              <a:extLst>
                <a:ext uri="{FF2B5EF4-FFF2-40B4-BE49-F238E27FC236}">
                  <a16:creationId xmlns:a16="http://schemas.microsoft.com/office/drawing/2014/main" id="{02301CF6-DBF1-2126-CAA7-0C6830DB0648}"/>
                </a:ext>
              </a:extLst>
            </p:cNvPr>
            <p:cNvSpPr txBox="1"/>
            <p:nvPr/>
          </p:nvSpPr>
          <p:spPr>
            <a:xfrm>
              <a:off x="18446536" y="11145790"/>
              <a:ext cx="853249" cy="747317"/>
            </a:xfrm>
            <a:prstGeom prst="rect">
              <a:avLst/>
            </a:prstGeom>
            <a:noFill/>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w="0"/>
                  <a:solidFill>
                    <a:srgbClr val="C00000"/>
                  </a:solidFill>
                  <a:effectLst>
                    <a:outerShdw blurRad="38100" dist="19050" dir="2700000" algn="tl" rotWithShape="0">
                      <a:srgbClr val="0F124A">
                        <a:alpha val="40000"/>
                      </a:srgbClr>
                    </a:outerShdw>
                  </a:effectLst>
                  <a:uLnTx/>
                  <a:uFillTx/>
                  <a:latin typeface="Arial"/>
                  <a:ea typeface="+mn-ea"/>
                  <a:cs typeface="+mn-cs"/>
                </a:rPr>
                <a:t>N</a:t>
              </a:r>
            </a:p>
          </p:txBody>
        </p:sp>
        <p:pic>
          <p:nvPicPr>
            <p:cNvPr id="30" name="Picture 29">
              <a:extLst>
                <a:ext uri="{FF2B5EF4-FFF2-40B4-BE49-F238E27FC236}">
                  <a16:creationId xmlns:a16="http://schemas.microsoft.com/office/drawing/2014/main" id="{AAE24813-070C-6790-16C4-2242DA47AF0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605929" y="9734514"/>
              <a:ext cx="2352725" cy="583607"/>
            </a:xfrm>
            <a:prstGeom prst="rect">
              <a:avLst/>
            </a:prstGeom>
          </p:spPr>
        </p:pic>
        <p:pic>
          <p:nvPicPr>
            <p:cNvPr id="31" name="Picture 30">
              <a:extLst>
                <a:ext uri="{FF2B5EF4-FFF2-40B4-BE49-F238E27FC236}">
                  <a16:creationId xmlns:a16="http://schemas.microsoft.com/office/drawing/2014/main" id="{BB9635FB-7082-72E8-3790-92C7EF72206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353662" y="9108899"/>
              <a:ext cx="849730" cy="583607"/>
            </a:xfrm>
            <a:prstGeom prst="rect">
              <a:avLst/>
            </a:prstGeom>
          </p:spPr>
        </p:pic>
        <p:sp>
          <p:nvSpPr>
            <p:cNvPr id="32" name="TextBox 31">
              <a:extLst>
                <a:ext uri="{FF2B5EF4-FFF2-40B4-BE49-F238E27FC236}">
                  <a16:creationId xmlns:a16="http://schemas.microsoft.com/office/drawing/2014/main" id="{C4171C44-45D7-C315-80B1-4AC4A4DDD759}"/>
                </a:ext>
              </a:extLst>
            </p:cNvPr>
            <p:cNvSpPr txBox="1"/>
            <p:nvPr/>
          </p:nvSpPr>
          <p:spPr>
            <a:xfrm>
              <a:off x="16904959" y="2185929"/>
              <a:ext cx="6089729" cy="523220"/>
            </a:xfrm>
            <a:prstGeom prst="rect">
              <a:avLst/>
            </a:prstGeom>
            <a:noFill/>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800" b="0" i="1" u="none" strike="noStrike" kern="1200" cap="none" spc="0" normalizeH="0" baseline="0" noProof="0" dirty="0">
                  <a:ln>
                    <a:noFill/>
                  </a:ln>
                  <a:solidFill>
                    <a:srgbClr val="FF4A29"/>
                  </a:solidFill>
                  <a:effectLst/>
                  <a:uLnTx/>
                  <a:uFillTx/>
                  <a:latin typeface="Arial"/>
                  <a:ea typeface="+mn-ea"/>
                  <a:cs typeface="+mn-cs"/>
                </a:rPr>
                <a:t>Protected habitat zone to the north</a:t>
              </a:r>
            </a:p>
          </p:txBody>
        </p:sp>
        <p:cxnSp>
          <p:nvCxnSpPr>
            <p:cNvPr id="33" name="Straight Arrow Connector 32">
              <a:extLst>
                <a:ext uri="{FF2B5EF4-FFF2-40B4-BE49-F238E27FC236}">
                  <a16:creationId xmlns:a16="http://schemas.microsoft.com/office/drawing/2014/main" id="{BC1C73A7-F228-FF91-AD31-059ED3A2399C}"/>
                </a:ext>
              </a:extLst>
            </p:cNvPr>
            <p:cNvCxnSpPr>
              <a:cxnSpLocks/>
            </p:cNvCxnSpPr>
            <p:nvPr/>
          </p:nvCxnSpPr>
          <p:spPr>
            <a:xfrm flipH="1">
              <a:off x="16237547" y="2782690"/>
              <a:ext cx="799577" cy="1012903"/>
            </a:xfrm>
            <a:prstGeom prst="straightConnector1">
              <a:avLst/>
            </a:prstGeom>
            <a:ln w="34925">
              <a:headEnd w="lg" len="med"/>
              <a:tailEnd type="triangle"/>
            </a:ln>
          </p:spPr>
          <p:style>
            <a:lnRef idx="2">
              <a:schemeClr val="accent5"/>
            </a:lnRef>
            <a:fillRef idx="0">
              <a:schemeClr val="accent5"/>
            </a:fillRef>
            <a:effectRef idx="1">
              <a:schemeClr val="accent5"/>
            </a:effectRef>
            <a:fontRef idx="minor">
              <a:schemeClr val="tx1"/>
            </a:fontRef>
          </p:style>
        </p:cxnSp>
        <p:sp>
          <p:nvSpPr>
            <p:cNvPr id="36" name="TextBox 35">
              <a:extLst>
                <a:ext uri="{FF2B5EF4-FFF2-40B4-BE49-F238E27FC236}">
                  <a16:creationId xmlns:a16="http://schemas.microsoft.com/office/drawing/2014/main" id="{C5091715-BCAE-5A0B-F5B7-7428B78D48CE}"/>
                </a:ext>
              </a:extLst>
            </p:cNvPr>
            <p:cNvSpPr txBox="1"/>
            <p:nvPr/>
          </p:nvSpPr>
          <p:spPr>
            <a:xfrm>
              <a:off x="14768351" y="5550801"/>
              <a:ext cx="4016832" cy="646331"/>
            </a:xfrm>
            <a:prstGeom prst="rect">
              <a:avLst/>
            </a:prstGeom>
            <a:noFill/>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FF4A29"/>
                  </a:solidFill>
                  <a:effectLst/>
                  <a:uLnTx/>
                  <a:uFillTx/>
                  <a:latin typeface="Arial"/>
                  <a:ea typeface="+mn-ea"/>
                  <a:cs typeface="+mn-cs"/>
                </a:rPr>
                <a:t>Permeable Fence at perimeter allowing animals to pass through</a:t>
              </a:r>
            </a:p>
          </p:txBody>
        </p:sp>
        <p:cxnSp>
          <p:nvCxnSpPr>
            <p:cNvPr id="37" name="Straight Arrow Connector 36">
              <a:extLst>
                <a:ext uri="{FF2B5EF4-FFF2-40B4-BE49-F238E27FC236}">
                  <a16:creationId xmlns:a16="http://schemas.microsoft.com/office/drawing/2014/main" id="{3B37DFF0-D47A-5AFC-0B53-034AB68FB680}"/>
                </a:ext>
              </a:extLst>
            </p:cNvPr>
            <p:cNvCxnSpPr>
              <a:cxnSpLocks/>
            </p:cNvCxnSpPr>
            <p:nvPr/>
          </p:nvCxnSpPr>
          <p:spPr>
            <a:xfrm flipH="1" flipV="1">
              <a:off x="14512683" y="4718456"/>
              <a:ext cx="457510" cy="97535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8" name="TextBox 37">
              <a:extLst>
                <a:ext uri="{FF2B5EF4-FFF2-40B4-BE49-F238E27FC236}">
                  <a16:creationId xmlns:a16="http://schemas.microsoft.com/office/drawing/2014/main" id="{6AA35C97-6407-8DBE-4DBD-22C4904A1032}"/>
                </a:ext>
              </a:extLst>
            </p:cNvPr>
            <p:cNvSpPr txBox="1"/>
            <p:nvPr/>
          </p:nvSpPr>
          <p:spPr>
            <a:xfrm>
              <a:off x="15182067" y="6458341"/>
              <a:ext cx="3460629" cy="707886"/>
            </a:xfrm>
            <a:prstGeom prst="rect">
              <a:avLst/>
            </a:prstGeom>
            <a:noFill/>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srgbClr val="FF4A29"/>
                  </a:solidFill>
                  <a:effectLst/>
                  <a:uLnTx/>
                  <a:uFillTx/>
                  <a:latin typeface="Arial"/>
                  <a:ea typeface="+mn-ea"/>
                  <a:cs typeface="+mn-cs"/>
                </a:rPr>
                <a:t>“Green” parking areas (Permeable Pavers)</a:t>
              </a:r>
            </a:p>
          </p:txBody>
        </p:sp>
        <p:sp>
          <p:nvSpPr>
            <p:cNvPr id="39" name="Arrow: Bent-Up 38">
              <a:extLst>
                <a:ext uri="{FF2B5EF4-FFF2-40B4-BE49-F238E27FC236}">
                  <a16:creationId xmlns:a16="http://schemas.microsoft.com/office/drawing/2014/main" id="{10844C43-2B22-8683-1B61-3BDBB856A4D1}"/>
                </a:ext>
              </a:extLst>
            </p:cNvPr>
            <p:cNvSpPr/>
            <p:nvPr/>
          </p:nvSpPr>
          <p:spPr>
            <a:xfrm rot="419552">
              <a:off x="17699164" y="8332767"/>
              <a:ext cx="1276785" cy="536598"/>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Arial"/>
                <a:ea typeface="+mn-ea"/>
                <a:cs typeface="+mn-cs"/>
              </a:endParaRPr>
            </a:p>
          </p:txBody>
        </p:sp>
        <p:sp>
          <p:nvSpPr>
            <p:cNvPr id="40" name="TextBox 39">
              <a:extLst>
                <a:ext uri="{FF2B5EF4-FFF2-40B4-BE49-F238E27FC236}">
                  <a16:creationId xmlns:a16="http://schemas.microsoft.com/office/drawing/2014/main" id="{60164F94-C5C5-7257-5DAC-78C59EEA6A30}"/>
                </a:ext>
              </a:extLst>
            </p:cNvPr>
            <p:cNvSpPr txBox="1"/>
            <p:nvPr/>
          </p:nvSpPr>
          <p:spPr>
            <a:xfrm>
              <a:off x="18174857" y="7307841"/>
              <a:ext cx="2249855" cy="1077218"/>
            </a:xfrm>
            <a:prstGeom prst="rect">
              <a:avLst/>
            </a:prstGeom>
            <a:noFill/>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200" b="0" i="1" u="none" strike="noStrike" kern="1200" cap="none" spc="0" normalizeH="0" baseline="0" noProof="0" dirty="0">
                  <a:ln>
                    <a:noFill/>
                  </a:ln>
                  <a:solidFill>
                    <a:srgbClr val="FF4A29"/>
                  </a:solidFill>
                  <a:effectLst/>
                  <a:uLnTx/>
                  <a:uFillTx/>
                  <a:latin typeface="Arial"/>
                  <a:ea typeface="+mn-ea"/>
                  <a:cs typeface="+mn-cs"/>
                </a:rPr>
                <a:t>Main Access</a:t>
              </a:r>
            </a:p>
          </p:txBody>
        </p:sp>
        <p:sp>
          <p:nvSpPr>
            <p:cNvPr id="42" name="Title 3">
              <a:extLst>
                <a:ext uri="{FF2B5EF4-FFF2-40B4-BE49-F238E27FC236}">
                  <a16:creationId xmlns:a16="http://schemas.microsoft.com/office/drawing/2014/main" id="{2C1EA5AE-754B-4C66-8114-27CBCFCC7B20}"/>
                </a:ext>
              </a:extLst>
            </p:cNvPr>
            <p:cNvSpPr txBox="1">
              <a:spLocks/>
            </p:cNvSpPr>
            <p:nvPr/>
          </p:nvSpPr>
          <p:spPr>
            <a:xfrm>
              <a:off x="5564455" y="10342150"/>
              <a:ext cx="4665950" cy="708365"/>
            </a:xfrm>
            <a:prstGeom prst="rect">
              <a:avLst/>
            </a:prstGeom>
          </p:spPr>
          <p:txBody>
            <a:bodyPr lIns="0" tIns="0" rIns="0" bIns="0" anchor="b" anchorCtr="0"/>
            <a:lstStyle>
              <a:lvl1pPr algn="l" defTabSz="457200" rtl="0" eaLnBrk="1" fontAlgn="base" hangingPunct="1">
                <a:spcBef>
                  <a:spcPct val="0"/>
                </a:spcBef>
                <a:spcAft>
                  <a:spcPct val="0"/>
                </a:spcAft>
                <a:defRPr sz="22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Helvetica"/>
                </a:rPr>
                <a:t>Height ~10m </a:t>
              </a:r>
            </a:p>
          </p:txBody>
        </p:sp>
      </p:grpSp>
      <p:sp>
        <p:nvSpPr>
          <p:cNvPr id="4" name="TextBox 3">
            <a:extLst>
              <a:ext uri="{FF2B5EF4-FFF2-40B4-BE49-F238E27FC236}">
                <a16:creationId xmlns:a16="http://schemas.microsoft.com/office/drawing/2014/main" id="{30917AA1-7922-CD47-747A-E8ECECDBC51E}"/>
              </a:ext>
            </a:extLst>
          </p:cNvPr>
          <p:cNvSpPr txBox="1"/>
          <p:nvPr/>
        </p:nvSpPr>
        <p:spPr>
          <a:xfrm>
            <a:off x="15544800" y="9655314"/>
            <a:ext cx="2413853" cy="70788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i="1" dirty="0"/>
              <a:t>Existing supermarket</a:t>
            </a:r>
          </a:p>
        </p:txBody>
      </p:sp>
      <p:sp>
        <p:nvSpPr>
          <p:cNvPr id="5" name="TextBox 4">
            <a:extLst>
              <a:ext uri="{FF2B5EF4-FFF2-40B4-BE49-F238E27FC236}">
                <a16:creationId xmlns:a16="http://schemas.microsoft.com/office/drawing/2014/main" id="{0B949B81-D226-DA7A-7535-5AED3C663634}"/>
              </a:ext>
            </a:extLst>
          </p:cNvPr>
          <p:cNvSpPr txBox="1"/>
          <p:nvPr/>
        </p:nvSpPr>
        <p:spPr>
          <a:xfrm>
            <a:off x="13185849" y="9154180"/>
            <a:ext cx="1139751" cy="52322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400" i="1" dirty="0"/>
              <a:t>Existing Commercial</a:t>
            </a:r>
          </a:p>
        </p:txBody>
      </p:sp>
    </p:spTree>
    <p:extLst>
      <p:ext uri="{BB962C8B-B14F-4D97-AF65-F5344CB8AC3E}">
        <p14:creationId xmlns:p14="http://schemas.microsoft.com/office/powerpoint/2010/main" val="782703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65840DBE-5FDD-9824-93E4-3AE7991DE278}"/>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a:ext>
            </a:extLst>
          </a:blip>
          <a:srcRect/>
          <a:stretch/>
        </p:blipFill>
        <p:spPr>
          <a:xfrm>
            <a:off x="0" y="863999"/>
            <a:ext cx="24384000" cy="12852000"/>
          </a:xfrm>
        </p:spPr>
      </p:pic>
      <p:sp>
        <p:nvSpPr>
          <p:cNvPr id="4" name="Slide Number Placeholder 3">
            <a:extLst>
              <a:ext uri="{FF2B5EF4-FFF2-40B4-BE49-F238E27FC236}">
                <a16:creationId xmlns:a16="http://schemas.microsoft.com/office/drawing/2014/main" id="{1A7F09AF-8FEB-9573-BF6E-7EA883235C77}"/>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17</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0CC15051-B1E2-79C3-54D4-2CD1EE5E0F82}"/>
              </a:ext>
            </a:extLst>
          </p:cNvPr>
          <p:cNvSpPr txBox="1"/>
          <p:nvPr/>
        </p:nvSpPr>
        <p:spPr>
          <a:xfrm>
            <a:off x="16535400" y="11963400"/>
            <a:ext cx="7871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1200"/>
              </a:spcAft>
              <a:buClrTx/>
              <a:buSzTx/>
              <a:buFontTx/>
              <a:buNone/>
              <a:tabLst/>
              <a:defRPr/>
            </a:pPr>
            <a:r>
              <a:rPr kumimoji="0" lang="en-US" sz="2800" b="0" i="1" u="none" strike="noStrike" kern="1200" cap="none" spc="0" normalizeH="0" baseline="0" noProof="0" dirty="0">
                <a:ln>
                  <a:noFill/>
                </a:ln>
                <a:solidFill>
                  <a:srgbClr val="FFFFFF"/>
                </a:solidFill>
                <a:effectLst/>
                <a:uLnTx/>
                <a:uFillTx/>
                <a:latin typeface="Arial"/>
                <a:ea typeface="+mn-ea"/>
                <a:cs typeface="+mn-cs"/>
              </a:rPr>
              <a:t>Existing viewshed of the Alps from Site PA </a:t>
            </a:r>
          </a:p>
        </p:txBody>
      </p:sp>
    </p:spTree>
    <p:extLst>
      <p:ext uri="{BB962C8B-B14F-4D97-AF65-F5344CB8AC3E}">
        <p14:creationId xmlns:p14="http://schemas.microsoft.com/office/powerpoint/2010/main" val="2221321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65840DBE-5FDD-9824-93E4-3AE7991DE278}"/>
              </a:ext>
            </a:extLst>
          </p:cNvPr>
          <p:cNvPicPr>
            <a:picLocks noGrp="1" noChangeAspect="1"/>
          </p:cNvPicPr>
          <p:nvPr>
            <p:ph type="pic" sz="quarter" idx="13"/>
          </p:nvPr>
        </p:nvPicPr>
        <p:blipFill rotWithShape="1">
          <a:blip r:embed="rId3" cstate="email">
            <a:extLst>
              <a:ext uri="{28A0092B-C50C-407E-A947-70E740481C1C}">
                <a14:useLocalDpi xmlns:a14="http://schemas.microsoft.com/office/drawing/2010/main"/>
              </a:ext>
            </a:extLst>
          </a:blip>
          <a:srcRect/>
          <a:stretch/>
        </p:blipFill>
        <p:spPr>
          <a:xfrm>
            <a:off x="0" y="863999"/>
            <a:ext cx="24384000" cy="12852000"/>
          </a:xfrm>
        </p:spPr>
      </p:pic>
      <p:sp>
        <p:nvSpPr>
          <p:cNvPr id="4" name="Slide Number Placeholder 3">
            <a:extLst>
              <a:ext uri="{FF2B5EF4-FFF2-40B4-BE49-F238E27FC236}">
                <a16:creationId xmlns:a16="http://schemas.microsoft.com/office/drawing/2014/main" id="{1A7F09AF-8FEB-9573-BF6E-7EA883235C77}"/>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18</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4616662A-8E1F-24C0-CE75-FC1C8F9074D7}"/>
              </a:ext>
            </a:extLst>
          </p:cNvPr>
          <p:cNvSpPr txBox="1"/>
          <p:nvPr/>
        </p:nvSpPr>
        <p:spPr>
          <a:xfrm>
            <a:off x="13106400" y="11963400"/>
            <a:ext cx="11300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1200"/>
              </a:spcAft>
              <a:buClrTx/>
              <a:buSzTx/>
              <a:buFontTx/>
              <a:buNone/>
              <a:tabLst/>
              <a:defRPr/>
            </a:pPr>
            <a:r>
              <a:rPr kumimoji="0" lang="en-US" sz="2800" b="0" i="1" u="none" strike="noStrike" kern="1200" cap="none" spc="0" normalizeH="0" baseline="0" noProof="0" dirty="0">
                <a:ln>
                  <a:noFill/>
                </a:ln>
                <a:solidFill>
                  <a:srgbClr val="FFFFFF"/>
                </a:solidFill>
                <a:effectLst/>
                <a:uLnTx/>
                <a:uFillTx/>
                <a:latin typeface="Arial"/>
                <a:ea typeface="+mn-ea"/>
                <a:cs typeface="+mn-cs"/>
              </a:rPr>
              <a:t>Existing semi urban development located south of proposed Site PA </a:t>
            </a:r>
          </a:p>
        </p:txBody>
      </p:sp>
    </p:spTree>
    <p:extLst>
      <p:ext uri="{BB962C8B-B14F-4D97-AF65-F5344CB8AC3E}">
        <p14:creationId xmlns:p14="http://schemas.microsoft.com/office/powerpoint/2010/main" val="3522059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4AC1A87A-E1F2-4D89-4021-F75AFBB13D1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0600" y="4114800"/>
            <a:ext cx="18342908" cy="9149682"/>
          </a:xfrm>
          <a:prstGeom prst="rect">
            <a:avLst/>
          </a:prstGeom>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19</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a:xfrm>
            <a:off x="1180800" y="1540801"/>
            <a:ext cx="22035600" cy="1050000"/>
          </a:xfrm>
        </p:spPr>
        <p:txBody>
          <a:bodyPr/>
          <a:lstStyle/>
          <a:p>
            <a:r>
              <a:rPr lang="en-US" dirty="0"/>
              <a:t>SITE PA</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Proposed Site: </a:t>
            </a:r>
            <a:r>
              <a:rPr kumimoji="0" lang="en-US" sz="3600" b="0" i="0" u="none" strike="noStrike" kern="1200" cap="none" spc="0" normalizeH="0" baseline="0" noProof="0" dirty="0">
                <a:ln>
                  <a:noFill/>
                </a:ln>
                <a:solidFill>
                  <a:srgbClr val="0000FF"/>
                </a:solidFill>
                <a:effectLst/>
                <a:uLnTx/>
                <a:uFillTx/>
                <a:latin typeface="Arial"/>
                <a:ea typeface="+mn-ea"/>
                <a:cs typeface="+mn-cs"/>
              </a:rPr>
              <a:t>Buildings</a:t>
            </a:r>
          </a:p>
        </p:txBody>
      </p:sp>
      <p:sp>
        <p:nvSpPr>
          <p:cNvPr id="5" name="Rectangle 4">
            <a:extLst>
              <a:ext uri="{FF2B5EF4-FFF2-40B4-BE49-F238E27FC236}">
                <a16:creationId xmlns:a16="http://schemas.microsoft.com/office/drawing/2014/main" id="{130301A0-FF10-8105-828B-2C67304EC8E4}"/>
              </a:ext>
            </a:extLst>
          </p:cNvPr>
          <p:cNvSpPr/>
          <p:nvPr/>
        </p:nvSpPr>
        <p:spPr>
          <a:xfrm>
            <a:off x="990600" y="4648200"/>
            <a:ext cx="8839200" cy="8305800"/>
          </a:xfrm>
          <a:prstGeom prst="rect">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a:extLst>
              <a:ext uri="{FF2B5EF4-FFF2-40B4-BE49-F238E27FC236}">
                <a16:creationId xmlns:a16="http://schemas.microsoft.com/office/drawing/2014/main" id="{47118942-85AD-73CF-AC3B-E9B61ECF8013}"/>
              </a:ext>
            </a:extLst>
          </p:cNvPr>
          <p:cNvSpPr txBox="1"/>
          <p:nvPr/>
        </p:nvSpPr>
        <p:spPr>
          <a:xfrm>
            <a:off x="3429000" y="4493476"/>
            <a:ext cx="3657600" cy="535724"/>
          </a:xfrm>
          <a:prstGeom prst="rect">
            <a:avLst/>
          </a:prstGeom>
          <a:solidFill>
            <a:schemeClr val="bg1"/>
          </a:solidFill>
          <a:ln>
            <a:solidFill>
              <a:schemeClr val="bg1"/>
            </a:solidFill>
          </a:ln>
        </p:spPr>
        <p:txBody>
          <a:bodyPr wrap="square" rtlCol="0">
            <a:spAutoFit/>
          </a:bodyPr>
          <a:lstStyle/>
          <a:p>
            <a:pPr algn="ctr">
              <a:lnSpc>
                <a:spcPts val="3700"/>
              </a:lnSpc>
            </a:pPr>
            <a:r>
              <a:rPr lang="en-US" sz="3000" b="1" dirty="0"/>
              <a:t>FCC-</a:t>
            </a:r>
            <a:r>
              <a:rPr lang="en-US" sz="3000" b="1" dirty="0" err="1"/>
              <a:t>ee</a:t>
            </a:r>
            <a:r>
              <a:rPr lang="en-US" sz="3000" b="1" dirty="0"/>
              <a:t> Buildings</a:t>
            </a:r>
          </a:p>
        </p:txBody>
      </p:sp>
      <p:sp>
        <p:nvSpPr>
          <p:cNvPr id="7" name="Rectangle 6">
            <a:extLst>
              <a:ext uri="{FF2B5EF4-FFF2-40B4-BE49-F238E27FC236}">
                <a16:creationId xmlns:a16="http://schemas.microsoft.com/office/drawing/2014/main" id="{3260B0C2-6278-BC1E-0148-0B041523E187}"/>
              </a:ext>
            </a:extLst>
          </p:cNvPr>
          <p:cNvSpPr/>
          <p:nvPr/>
        </p:nvSpPr>
        <p:spPr>
          <a:xfrm>
            <a:off x="10058400" y="4648200"/>
            <a:ext cx="8839200" cy="8305800"/>
          </a:xfrm>
          <a:prstGeom prst="rect">
            <a:avLst/>
          </a:prstGeom>
          <a:noFill/>
          <a:ln w="38100">
            <a:solidFill>
              <a:schemeClr val="bg1">
                <a:lumMod val="75000"/>
              </a:schemeClr>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5">
            <a:extLst>
              <a:ext uri="{FF2B5EF4-FFF2-40B4-BE49-F238E27FC236}">
                <a16:creationId xmlns:a16="http://schemas.microsoft.com/office/drawing/2014/main" id="{55756D2B-B82F-F2FA-EE76-951CF384ADC7}"/>
              </a:ext>
            </a:extLst>
          </p:cNvPr>
          <p:cNvSpPr txBox="1"/>
          <p:nvPr/>
        </p:nvSpPr>
        <p:spPr>
          <a:xfrm>
            <a:off x="11734800" y="4456538"/>
            <a:ext cx="3657600" cy="535724"/>
          </a:xfrm>
          <a:prstGeom prst="rect">
            <a:avLst/>
          </a:prstGeom>
          <a:solidFill>
            <a:schemeClr val="bg1"/>
          </a:solidFill>
          <a:ln>
            <a:solidFill>
              <a:schemeClr val="bg1"/>
            </a:solidFill>
          </a:ln>
        </p:spPr>
        <p:txBody>
          <a:bodyPr wrap="square" rtlCol="0">
            <a:spAutoFit/>
          </a:bodyPr>
          <a:lstStyle/>
          <a:p>
            <a:pPr algn="ctr">
              <a:lnSpc>
                <a:spcPts val="3700"/>
              </a:lnSpc>
            </a:pPr>
            <a:r>
              <a:rPr lang="en-US" sz="3000" b="1" dirty="0">
                <a:solidFill>
                  <a:schemeClr val="bg1">
                    <a:lumMod val="50000"/>
                  </a:schemeClr>
                </a:solidFill>
              </a:rPr>
              <a:t>FCC-</a:t>
            </a:r>
            <a:r>
              <a:rPr lang="en-US" sz="3000" b="1" dirty="0" err="1">
                <a:solidFill>
                  <a:schemeClr val="bg1">
                    <a:lumMod val="50000"/>
                  </a:schemeClr>
                </a:solidFill>
              </a:rPr>
              <a:t>hh</a:t>
            </a:r>
            <a:r>
              <a:rPr lang="en-US" sz="3000" b="1" dirty="0">
                <a:solidFill>
                  <a:schemeClr val="bg1">
                    <a:lumMod val="50000"/>
                  </a:schemeClr>
                </a:solidFill>
              </a:rPr>
              <a:t> Buildings</a:t>
            </a:r>
          </a:p>
        </p:txBody>
      </p:sp>
    </p:spTree>
    <p:extLst>
      <p:ext uri="{BB962C8B-B14F-4D97-AF65-F5344CB8AC3E}">
        <p14:creationId xmlns:p14="http://schemas.microsoft.com/office/powerpoint/2010/main" val="1330891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a:t>
            </a:fld>
            <a:endParaRPr kumimoji="0" lang="en-US" sz="15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itle 5">
            <a:extLst>
              <a:ext uri="{FF2B5EF4-FFF2-40B4-BE49-F238E27FC236}">
                <a16:creationId xmlns:a16="http://schemas.microsoft.com/office/drawing/2014/main" id="{E20F8284-9F8F-FB32-076B-A280C4BAA992}"/>
              </a:ext>
            </a:extLst>
          </p:cNvPr>
          <p:cNvSpPr>
            <a:spLocks noGrp="1"/>
          </p:cNvSpPr>
          <p:nvPr>
            <p:ph type="title"/>
          </p:nvPr>
        </p:nvSpPr>
        <p:spPr/>
        <p:txBody>
          <a:bodyPr/>
          <a:lstStyle/>
          <a:p>
            <a:r>
              <a:rPr lang="en-US" dirty="0"/>
              <a:t>Overview</a:t>
            </a:r>
          </a:p>
        </p:txBody>
      </p:sp>
      <p:sp>
        <p:nvSpPr>
          <p:cNvPr id="8" name="Text Placeholder 7">
            <a:extLst>
              <a:ext uri="{FF2B5EF4-FFF2-40B4-BE49-F238E27FC236}">
                <a16:creationId xmlns:a16="http://schemas.microsoft.com/office/drawing/2014/main" id="{3F15EF10-B3A9-0D77-035B-DD12D4A4DB35}"/>
              </a:ext>
            </a:extLst>
          </p:cNvPr>
          <p:cNvSpPr>
            <a:spLocks noGrp="1"/>
          </p:cNvSpPr>
          <p:nvPr>
            <p:ph type="body" sz="quarter" idx="11"/>
          </p:nvPr>
        </p:nvSpPr>
        <p:spPr/>
        <p:txBody>
          <a:bodyPr/>
          <a:lstStyle/>
          <a:p>
            <a:r>
              <a:rPr lang="en-US" dirty="0">
                <a:solidFill>
                  <a:schemeClr val="tx2"/>
                </a:solidFill>
              </a:rPr>
              <a:t>CERN x FNAL Collaboration </a:t>
            </a:r>
          </a:p>
        </p:txBody>
      </p:sp>
      <p:sp>
        <p:nvSpPr>
          <p:cNvPr id="11" name="TextBox 10">
            <a:extLst>
              <a:ext uri="{FF2B5EF4-FFF2-40B4-BE49-F238E27FC236}">
                <a16:creationId xmlns:a16="http://schemas.microsoft.com/office/drawing/2014/main" id="{BFC16D88-CAE8-94A2-26C8-8CE933815108}"/>
              </a:ext>
            </a:extLst>
          </p:cNvPr>
          <p:cNvSpPr txBox="1"/>
          <p:nvPr/>
        </p:nvSpPr>
        <p:spPr>
          <a:xfrm>
            <a:off x="1447800" y="4693824"/>
            <a:ext cx="12197442" cy="6846233"/>
          </a:xfrm>
          <a:prstGeom prst="rect">
            <a:avLst/>
          </a:prstGeom>
          <a:noFill/>
        </p:spPr>
        <p:txBody>
          <a:bodyPr wrap="square">
            <a:spAutoFit/>
          </a:bodyPr>
          <a:lstStyle/>
          <a:p>
            <a:pPr marL="571500" marR="0" lvl="0" indent="-571500" algn="l" defTabSz="1828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6000" b="0" i="0" u="none" strike="noStrike" kern="1200" cap="none" spc="0" normalizeH="0" baseline="0" noProof="0" dirty="0">
                <a:ln>
                  <a:noFill/>
                </a:ln>
                <a:solidFill>
                  <a:srgbClr val="0F124A"/>
                </a:solidFill>
                <a:effectLst/>
                <a:uLnTx/>
                <a:uFillTx/>
                <a:latin typeface="Arial"/>
                <a:ea typeface="+mn-ea"/>
                <a:cs typeface="+mn-cs"/>
              </a:rPr>
              <a:t>Background on Collaboration</a:t>
            </a:r>
          </a:p>
          <a:p>
            <a:pPr marL="1485802" marR="0" lvl="1" indent="-571500" algn="l" defTabSz="1828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6000" b="0" i="0" u="none" strike="noStrike" kern="1200" cap="none" spc="0" normalizeH="0" baseline="0" noProof="0" dirty="0">
                <a:ln>
                  <a:noFill/>
                </a:ln>
                <a:solidFill>
                  <a:srgbClr val="0F124A"/>
                </a:solidFill>
                <a:effectLst/>
                <a:uLnTx/>
                <a:uFillTx/>
                <a:latin typeface="Arial"/>
                <a:ea typeface="+mn-ea"/>
                <a:cs typeface="+mn-cs"/>
              </a:rPr>
              <a:t>FNAL Team, CERN Visit </a:t>
            </a:r>
          </a:p>
          <a:p>
            <a:pPr marL="571500" marR="0" lvl="0" indent="-571500" algn="l" defTabSz="1828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6000" b="0" i="0" u="none" strike="noStrike" kern="1200" cap="none" spc="0" normalizeH="0" baseline="0" noProof="0" dirty="0">
                <a:ln>
                  <a:noFill/>
                </a:ln>
                <a:solidFill>
                  <a:srgbClr val="0F124A"/>
                </a:solidFill>
                <a:effectLst/>
                <a:uLnTx/>
                <a:uFillTx/>
                <a:latin typeface="Arial"/>
                <a:ea typeface="+mn-ea"/>
                <a:cs typeface="+mn-cs"/>
              </a:rPr>
              <a:t>Scope of work</a:t>
            </a:r>
          </a:p>
          <a:p>
            <a:pPr marL="571500" marR="0" lvl="0" indent="-571500" algn="l" defTabSz="1828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6000" b="0" i="0" u="none" strike="noStrike" kern="1200" cap="none" spc="0" normalizeH="0" baseline="0" noProof="0" dirty="0">
                <a:ln>
                  <a:noFill/>
                </a:ln>
                <a:solidFill>
                  <a:srgbClr val="0F124A"/>
                </a:solidFill>
                <a:effectLst/>
                <a:uLnTx/>
                <a:uFillTx/>
                <a:latin typeface="Arial"/>
                <a:ea typeface="+mn-ea"/>
                <a:cs typeface="+mn-cs"/>
              </a:rPr>
              <a:t>SITE PA (Experiment Site) </a:t>
            </a:r>
          </a:p>
          <a:p>
            <a:pPr marL="571500" marR="0" lvl="0" indent="-571500" algn="l" defTabSz="18288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6000" b="0" i="0" u="none" strike="noStrike" kern="1200" cap="none" spc="0" normalizeH="0" baseline="0" noProof="0" dirty="0">
                <a:ln>
                  <a:noFill/>
                </a:ln>
                <a:solidFill>
                  <a:srgbClr val="0F124A"/>
                </a:solidFill>
                <a:effectLst/>
                <a:uLnTx/>
                <a:uFillTx/>
                <a:latin typeface="Arial"/>
                <a:ea typeface="+mn-ea"/>
                <a:cs typeface="+mn-cs"/>
              </a:rPr>
              <a:t>SITE PB (Technical Site)</a:t>
            </a:r>
          </a:p>
        </p:txBody>
      </p:sp>
    </p:spTree>
    <p:extLst>
      <p:ext uri="{BB962C8B-B14F-4D97-AF65-F5344CB8AC3E}">
        <p14:creationId xmlns:p14="http://schemas.microsoft.com/office/powerpoint/2010/main" val="2332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0AA295-23F6-505C-699D-104A659F7408}"/>
              </a:ext>
            </a:extLst>
          </p:cNvPr>
          <p:cNvPicPr>
            <a:picLocks noChangeAspect="1"/>
          </p:cNvPicPr>
          <p:nvPr/>
        </p:nvPicPr>
        <p:blipFill rotWithShape="1">
          <a:blip r:embed="rId2"/>
          <a:srcRect t="738"/>
          <a:stretch/>
        </p:blipFill>
        <p:spPr>
          <a:xfrm>
            <a:off x="6430200" y="2133600"/>
            <a:ext cx="17953799" cy="10254000"/>
          </a:xfrm>
          <a:prstGeom prst="rect">
            <a:avLst/>
          </a:prstGeom>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20</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a:xfrm>
            <a:off x="1180800" y="1540801"/>
            <a:ext cx="22035600" cy="1050000"/>
          </a:xfrm>
        </p:spPr>
        <p:txBody>
          <a:bodyPr/>
          <a:lstStyle/>
          <a:p>
            <a:r>
              <a:rPr lang="en-US" dirty="0"/>
              <a:t>SITE PA</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Proposed Site: Layout</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sp>
        <p:nvSpPr>
          <p:cNvPr id="18" name="Text Placeholder 4">
            <a:extLst>
              <a:ext uri="{FF2B5EF4-FFF2-40B4-BE49-F238E27FC236}">
                <a16:creationId xmlns:a16="http://schemas.microsoft.com/office/drawing/2014/main" id="{C5AD21B4-B01D-8892-039F-A3CD59A318E7}"/>
              </a:ext>
            </a:extLst>
          </p:cNvPr>
          <p:cNvSpPr txBox="1">
            <a:spLocks/>
          </p:cNvSpPr>
          <p:nvPr/>
        </p:nvSpPr>
        <p:spPr>
          <a:xfrm>
            <a:off x="1180799" y="4038600"/>
            <a:ext cx="7582201" cy="1142999"/>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0" i="1" u="none" strike="noStrike" kern="1200" cap="none" spc="0" normalizeH="0" baseline="0" noProof="0" dirty="0">
                <a:ln>
                  <a:noFill/>
                </a:ln>
                <a:solidFill>
                  <a:srgbClr val="0000FF"/>
                </a:solidFill>
                <a:effectLst/>
                <a:uLnTx/>
                <a:uFillTx/>
                <a:latin typeface="Arial"/>
                <a:ea typeface="+mn-ea"/>
                <a:cs typeface="+mn-cs"/>
              </a:rPr>
              <a:t>Responding to existing constraints and general considerations</a:t>
            </a:r>
          </a:p>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endParaRPr lang="en-US" sz="2800" i="1" dirty="0">
              <a:solidFill>
                <a:srgbClr val="0000FF"/>
              </a:solidFill>
              <a:latin typeface="Arial"/>
            </a:endParaRPr>
          </a:p>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lang="en-US" sz="2800" i="1" dirty="0">
                <a:solidFill>
                  <a:srgbClr val="0000FF"/>
                </a:solidFill>
                <a:latin typeface="Arial"/>
              </a:rPr>
              <a:t>FCC-</a:t>
            </a:r>
            <a:r>
              <a:rPr lang="en-US" sz="2800" i="1" dirty="0" err="1">
                <a:solidFill>
                  <a:srgbClr val="0000FF"/>
                </a:solidFill>
                <a:latin typeface="Arial"/>
              </a:rPr>
              <a:t>ee</a:t>
            </a:r>
            <a:r>
              <a:rPr lang="en-US" sz="2800" i="1" dirty="0">
                <a:solidFill>
                  <a:srgbClr val="0000FF"/>
                </a:solidFill>
                <a:latin typeface="Arial"/>
              </a:rPr>
              <a:t> structures shown</a:t>
            </a:r>
            <a:r>
              <a:rPr kumimoji="0" lang="en-US" sz="2800" b="0" i="1" u="none" strike="noStrike" kern="1200" cap="none" spc="0" normalizeH="0" baseline="0" noProof="0" dirty="0">
                <a:ln>
                  <a:noFill/>
                </a:ln>
                <a:solidFill>
                  <a:srgbClr val="0000FF"/>
                </a:solidFill>
                <a:effectLst/>
                <a:uLnTx/>
                <a:uFillTx/>
                <a:latin typeface="Arial"/>
                <a:ea typeface="+mn-ea"/>
                <a:cs typeface="+mn-cs"/>
              </a:rPr>
              <a:t> in blue</a:t>
            </a:r>
          </a:p>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lang="en-US" sz="2800" i="1" dirty="0">
                <a:solidFill>
                  <a:srgbClr val="0000FF"/>
                </a:solidFill>
                <a:latin typeface="Arial"/>
              </a:rPr>
              <a:t>FCC-</a:t>
            </a:r>
            <a:r>
              <a:rPr lang="en-US" sz="2800" i="1" dirty="0" err="1">
                <a:solidFill>
                  <a:srgbClr val="0000FF"/>
                </a:solidFill>
                <a:latin typeface="Arial"/>
              </a:rPr>
              <a:t>hh</a:t>
            </a:r>
            <a:r>
              <a:rPr lang="en-US" sz="2800" i="1" dirty="0">
                <a:solidFill>
                  <a:srgbClr val="0000FF"/>
                </a:solidFill>
                <a:latin typeface="Arial"/>
              </a:rPr>
              <a:t> structures shown in white</a:t>
            </a:r>
            <a:endParaRPr kumimoji="0" lang="en-US" sz="2800" b="0" i="1"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40100958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004E977-3C7F-A7B5-2C8C-2E17889B0B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01028" y="2057400"/>
            <a:ext cx="16478172" cy="11125199"/>
          </a:xfrm>
          <a:prstGeom prst="rect">
            <a:avLst/>
          </a:prstGeom>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21</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a:xfrm>
            <a:off x="1180800" y="1540801"/>
            <a:ext cx="22035600" cy="1050000"/>
          </a:xfrm>
        </p:spPr>
        <p:txBody>
          <a:bodyPr/>
          <a:lstStyle/>
          <a:p>
            <a:r>
              <a:rPr lang="en-US" dirty="0"/>
              <a:t>SITE PA</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Proposed Site: Layout at FCC-</a:t>
            </a:r>
            <a:r>
              <a:rPr kumimoji="0" lang="en-US" sz="3600" b="1" i="0" u="none" strike="noStrike" kern="1200" cap="none" spc="0" normalizeH="0" baseline="0" noProof="0" dirty="0" err="1">
                <a:ln>
                  <a:noFill/>
                </a:ln>
                <a:solidFill>
                  <a:srgbClr val="0000FF"/>
                </a:solidFill>
                <a:effectLst/>
                <a:uLnTx/>
                <a:uFillTx/>
                <a:latin typeface="Arial"/>
                <a:ea typeface="+mn-ea"/>
                <a:cs typeface="+mn-cs"/>
              </a:rPr>
              <a:t>ee</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10024732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52F0311-AE7D-084D-942D-F4BCE303488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999885" y="2819400"/>
            <a:ext cx="15229290" cy="10776352"/>
          </a:xfrm>
          <a:prstGeom prst="rect">
            <a:avLst/>
          </a:prstGeom>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22</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a:xfrm>
            <a:off x="1180800" y="1540801"/>
            <a:ext cx="22035600" cy="1050000"/>
          </a:xfrm>
        </p:spPr>
        <p:txBody>
          <a:bodyPr/>
          <a:lstStyle/>
          <a:p>
            <a:r>
              <a:rPr lang="en-US" dirty="0"/>
              <a:t>SITE PA</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Proposed Site: Layout at FCC-</a:t>
            </a:r>
            <a:r>
              <a:rPr kumimoji="0" lang="en-US" sz="3600" b="1" i="0" u="none" strike="noStrike" kern="1200" cap="none" spc="0" normalizeH="0" baseline="0" noProof="0" dirty="0" err="1">
                <a:ln>
                  <a:noFill/>
                </a:ln>
                <a:solidFill>
                  <a:srgbClr val="0000FF"/>
                </a:solidFill>
                <a:effectLst/>
                <a:uLnTx/>
                <a:uFillTx/>
                <a:latin typeface="Arial"/>
                <a:ea typeface="+mn-ea"/>
                <a:cs typeface="+mn-cs"/>
              </a:rPr>
              <a:t>hh</a:t>
            </a:r>
            <a:endParaRPr kumimoji="0" lang="en-US" sz="3600" b="1" i="0" u="none" strike="noStrike" kern="1200" cap="none" spc="0" normalizeH="0" baseline="0" noProof="0" dirty="0">
              <a:ln>
                <a:noFill/>
              </a:ln>
              <a:solidFill>
                <a:srgbClr val="0000FF"/>
              </a:solidFill>
              <a:effectLst/>
              <a:uLnTx/>
              <a:uFillTx/>
              <a:latin typeface="Arial"/>
              <a:ea typeface="+mn-ea"/>
              <a:cs typeface="+mn-cs"/>
            </a:endParaRPr>
          </a:p>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endParaRPr lang="en-US" dirty="0">
              <a:solidFill>
                <a:srgbClr val="0000FF"/>
              </a:solidFill>
              <a:latin typeface="Arial"/>
            </a:endParaRPr>
          </a:p>
        </p:txBody>
      </p:sp>
      <p:sp>
        <p:nvSpPr>
          <p:cNvPr id="4" name="Rectangle 3">
            <a:extLst>
              <a:ext uri="{FF2B5EF4-FFF2-40B4-BE49-F238E27FC236}">
                <a16:creationId xmlns:a16="http://schemas.microsoft.com/office/drawing/2014/main" id="{51303040-C96D-6463-B28F-4FC3FF128FDA}"/>
              </a:ext>
            </a:extLst>
          </p:cNvPr>
          <p:cNvSpPr/>
          <p:nvPr/>
        </p:nvSpPr>
        <p:spPr>
          <a:xfrm>
            <a:off x="17221200" y="3148463"/>
            <a:ext cx="6858000" cy="6615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2800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2BEFD5-EB09-E142-726B-BE3283AC2C9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622" t="4416" b="2278"/>
          <a:stretch/>
        </p:blipFill>
        <p:spPr>
          <a:xfrm>
            <a:off x="0" y="838200"/>
            <a:ext cx="24384000" cy="12877800"/>
          </a:xfrm>
          <a:prstGeom prst="rect">
            <a:avLst/>
          </a:prstGeom>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23</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401581D0-DFC6-97B5-1B31-DF56F85F0F96}"/>
              </a:ext>
            </a:extLst>
          </p:cNvPr>
          <p:cNvSpPr txBox="1"/>
          <p:nvPr/>
        </p:nvSpPr>
        <p:spPr>
          <a:xfrm>
            <a:off x="18059400" y="11963400"/>
            <a:ext cx="6347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1200"/>
              </a:spcAft>
              <a:buClrTx/>
              <a:buSzTx/>
              <a:buFontTx/>
              <a:buNone/>
              <a:tabLst/>
              <a:defRPr/>
            </a:pPr>
            <a:r>
              <a:rPr kumimoji="0" lang="en-US" sz="2800" b="0" i="1" u="none" strike="noStrike" kern="1200" cap="none" spc="0" normalizeH="0" baseline="0" noProof="0" dirty="0">
                <a:ln>
                  <a:noFill/>
                </a:ln>
                <a:solidFill>
                  <a:srgbClr val="FFFFFF"/>
                </a:solidFill>
                <a:effectLst/>
                <a:uLnTx/>
                <a:uFillTx/>
                <a:latin typeface="Arial"/>
                <a:ea typeface="+mn-ea"/>
                <a:cs typeface="+mn-cs"/>
              </a:rPr>
              <a:t>Aerial view of proposed Site PA</a:t>
            </a:r>
          </a:p>
        </p:txBody>
      </p:sp>
    </p:spTree>
    <p:extLst>
      <p:ext uri="{BB962C8B-B14F-4D97-AF65-F5344CB8AC3E}">
        <p14:creationId xmlns:p14="http://schemas.microsoft.com/office/powerpoint/2010/main" val="3111027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6A625A8B-B299-D296-29D9-79D99D89D13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3364" r="13442" b="5161"/>
          <a:stretch/>
        </p:blipFill>
        <p:spPr>
          <a:xfrm>
            <a:off x="21388" y="838200"/>
            <a:ext cx="24385625" cy="12877800"/>
          </a:xfrm>
          <a:prstGeom prst="rect">
            <a:avLst/>
          </a:prstGeom>
        </p:spPr>
      </p:pic>
      <p:sp>
        <p:nvSpPr>
          <p:cNvPr id="4" name="Slide Number Placeholder 3">
            <a:extLst>
              <a:ext uri="{FF2B5EF4-FFF2-40B4-BE49-F238E27FC236}">
                <a16:creationId xmlns:a16="http://schemas.microsoft.com/office/drawing/2014/main" id="{87BF8624-5404-6307-E11F-354648AB5202}"/>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24</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363D5FA2-40B5-1C3E-B4A0-153FFCFB3A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659600" y="5707227"/>
            <a:ext cx="2575783" cy="1760373"/>
          </a:xfrm>
          <a:prstGeom prst="rect">
            <a:avLst/>
          </a:prstGeom>
        </p:spPr>
      </p:pic>
      <p:pic>
        <p:nvPicPr>
          <p:cNvPr id="8" name="Picture 7">
            <a:extLst>
              <a:ext uri="{FF2B5EF4-FFF2-40B4-BE49-F238E27FC236}">
                <a16:creationId xmlns:a16="http://schemas.microsoft.com/office/drawing/2014/main" id="{4CDD533A-2FC9-ECD5-B01B-54D33443E2F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026031" y="5525408"/>
            <a:ext cx="3168277" cy="1751692"/>
          </a:xfrm>
          <a:prstGeom prst="rect">
            <a:avLst/>
          </a:prstGeom>
        </p:spPr>
      </p:pic>
      <p:cxnSp>
        <p:nvCxnSpPr>
          <p:cNvPr id="12" name="Straight Arrow Connector 11">
            <a:extLst>
              <a:ext uri="{FF2B5EF4-FFF2-40B4-BE49-F238E27FC236}">
                <a16:creationId xmlns:a16="http://schemas.microsoft.com/office/drawing/2014/main" id="{C3D185C5-7C40-AC37-C4E7-8934A2A8F5F3}"/>
              </a:ext>
            </a:extLst>
          </p:cNvPr>
          <p:cNvCxnSpPr>
            <a:cxnSpLocks/>
          </p:cNvCxnSpPr>
          <p:nvPr/>
        </p:nvCxnSpPr>
        <p:spPr>
          <a:xfrm>
            <a:off x="17526000" y="7315200"/>
            <a:ext cx="0" cy="3810000"/>
          </a:xfrm>
          <a:prstGeom prst="straightConnector1">
            <a:avLst/>
          </a:prstGeom>
          <a:ln w="76200" cap="flat" cmpd="sng" algn="ctr">
            <a:solidFill>
              <a:schemeClr val="bg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 name="TextBox 1">
            <a:extLst>
              <a:ext uri="{FF2B5EF4-FFF2-40B4-BE49-F238E27FC236}">
                <a16:creationId xmlns:a16="http://schemas.microsoft.com/office/drawing/2014/main" id="{056A9087-62D7-5342-11F7-6943FCD57B75}"/>
              </a:ext>
            </a:extLst>
          </p:cNvPr>
          <p:cNvSpPr txBox="1"/>
          <p:nvPr/>
        </p:nvSpPr>
        <p:spPr>
          <a:xfrm>
            <a:off x="16306800" y="12125980"/>
            <a:ext cx="81002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1200"/>
              </a:spcAft>
              <a:buClrTx/>
              <a:buSzTx/>
              <a:buFontTx/>
              <a:buNone/>
              <a:tabLst/>
              <a:defRPr/>
            </a:pPr>
            <a:r>
              <a:rPr kumimoji="0" lang="en-US" sz="2800" b="0" i="1" u="none" strike="noStrike" kern="1200" cap="none" spc="0" normalizeH="0" baseline="0" noProof="0" dirty="0">
                <a:ln>
                  <a:noFill/>
                </a:ln>
                <a:solidFill>
                  <a:srgbClr val="FFFFFF"/>
                </a:solidFill>
                <a:effectLst/>
                <a:uLnTx/>
                <a:uFillTx/>
                <a:latin typeface="Arial"/>
                <a:ea typeface="+mn-ea"/>
                <a:cs typeface="+mn-cs"/>
              </a:rPr>
              <a:t>Existing heights of surrounding buildings</a:t>
            </a:r>
          </a:p>
        </p:txBody>
      </p:sp>
      <p:cxnSp>
        <p:nvCxnSpPr>
          <p:cNvPr id="18" name="Straight Arrow Connector 17">
            <a:extLst>
              <a:ext uri="{FF2B5EF4-FFF2-40B4-BE49-F238E27FC236}">
                <a16:creationId xmlns:a16="http://schemas.microsoft.com/office/drawing/2014/main" id="{3D96D807-5437-CB0A-9174-2611522F3116}"/>
              </a:ext>
            </a:extLst>
          </p:cNvPr>
          <p:cNvCxnSpPr>
            <a:cxnSpLocks/>
          </p:cNvCxnSpPr>
          <p:nvPr/>
        </p:nvCxnSpPr>
        <p:spPr>
          <a:xfrm>
            <a:off x="20955000" y="7467600"/>
            <a:ext cx="0" cy="3810000"/>
          </a:xfrm>
          <a:prstGeom prst="straightConnector1">
            <a:avLst/>
          </a:prstGeom>
          <a:ln w="76200" cap="flat" cmpd="sng" algn="ctr">
            <a:solidFill>
              <a:schemeClr val="bg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110042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7BF8624-5404-6307-E11F-354648AB5202}"/>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25</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13" name="Title 2">
            <a:extLst>
              <a:ext uri="{FF2B5EF4-FFF2-40B4-BE49-F238E27FC236}">
                <a16:creationId xmlns:a16="http://schemas.microsoft.com/office/drawing/2014/main" id="{D9B79051-9882-AFBF-B6A6-C1CEB7934524}"/>
              </a:ext>
            </a:extLst>
          </p:cNvPr>
          <p:cNvSpPr txBox="1">
            <a:spLocks/>
          </p:cNvSpPr>
          <p:nvPr/>
        </p:nvSpPr>
        <p:spPr>
          <a:xfrm>
            <a:off x="1180800" y="1540801"/>
            <a:ext cx="22035600" cy="1050000"/>
          </a:xfrm>
          <a:prstGeom prst="rect">
            <a:avLst/>
          </a:prstGeom>
        </p:spPr>
        <p:txBody>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pPr marL="0" marR="0" lvl="0" indent="0" algn="l" defTabSz="1828800" rtl="0" eaLnBrk="1" fontAlgn="auto" latinLnBrk="0" hangingPunct="1">
              <a:lnSpc>
                <a:spcPts val="8000"/>
              </a:lnSpc>
              <a:spcBef>
                <a:spcPct val="0"/>
              </a:spcBef>
              <a:spcAft>
                <a:spcPts val="0"/>
              </a:spcAft>
              <a:buClrTx/>
              <a:buSzTx/>
              <a:buFontTx/>
              <a:buNone/>
              <a:tabLst/>
              <a:defRPr/>
            </a:pPr>
            <a:r>
              <a:rPr kumimoji="0" lang="en-US" sz="8000" b="0" i="0" u="none" strike="noStrike" kern="1200" cap="none" spc="0" normalizeH="0" baseline="0" noProof="0">
                <a:ln>
                  <a:noFill/>
                </a:ln>
                <a:solidFill>
                  <a:srgbClr val="0F124A"/>
                </a:solidFill>
                <a:effectLst/>
                <a:uLnTx/>
                <a:uFillTx/>
                <a:latin typeface="Arial"/>
                <a:ea typeface="+mj-ea"/>
                <a:cs typeface="+mj-cs"/>
              </a:rPr>
              <a:t>SITE PA</a:t>
            </a:r>
            <a:endParaRPr kumimoji="0" lang="en-US" sz="8000" b="0" i="0" u="none" strike="noStrike" kern="1200" cap="none" spc="0" normalizeH="0" baseline="0" noProof="0" dirty="0">
              <a:ln>
                <a:noFill/>
              </a:ln>
              <a:solidFill>
                <a:srgbClr val="0F124A"/>
              </a:solidFill>
              <a:effectLst/>
              <a:uLnTx/>
              <a:uFillTx/>
              <a:latin typeface="Arial"/>
              <a:ea typeface="+mj-ea"/>
              <a:cs typeface="+mj-cs"/>
            </a:endParaRPr>
          </a:p>
        </p:txBody>
      </p:sp>
      <p:sp>
        <p:nvSpPr>
          <p:cNvPr id="14" name="Text Placeholder 3143">
            <a:extLst>
              <a:ext uri="{FF2B5EF4-FFF2-40B4-BE49-F238E27FC236}">
                <a16:creationId xmlns:a16="http://schemas.microsoft.com/office/drawing/2014/main" id="{426414E4-9AFD-6DBE-52F3-51F88651944E}"/>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Proposed Site: Building Heights</a:t>
            </a:r>
            <a:endParaRPr kumimoji="0" lang="en-US" sz="3600" b="0" i="0" u="none" strike="noStrike" kern="1200" cap="none" spc="0" normalizeH="0" baseline="0" noProof="0" dirty="0">
              <a:ln>
                <a:noFill/>
              </a:ln>
              <a:solidFill>
                <a:srgbClr val="0000FF"/>
              </a:solidFill>
              <a:effectLst/>
              <a:uLnTx/>
              <a:uFillTx/>
              <a:latin typeface="Arial"/>
              <a:ea typeface="+mn-ea"/>
              <a:cs typeface="+mn-cs"/>
            </a:endParaRPr>
          </a:p>
        </p:txBody>
      </p:sp>
      <p:pic>
        <p:nvPicPr>
          <p:cNvPr id="7" name="Picture 6">
            <a:extLst>
              <a:ext uri="{FF2B5EF4-FFF2-40B4-BE49-F238E27FC236}">
                <a16:creationId xmlns:a16="http://schemas.microsoft.com/office/drawing/2014/main" id="{EFB3BB47-57E2-DA23-7D57-F8EE6FD734EA}"/>
              </a:ext>
            </a:extLst>
          </p:cNvPr>
          <p:cNvPicPr>
            <a:picLocks noGrp="1" noRot="1" noChangeAspect="1" noMove="1" noResize="1" noEditPoints="1" noAdjustHandles="1" noChangeArrowheads="1" noChangeShapeType="1" noCrop="1"/>
          </p:cNvPicPr>
          <p:nvPr/>
        </p:nvPicPr>
        <p:blipFill rotWithShape="1">
          <a:blip r:embed="rId2" cstate="email">
            <a:extLst>
              <a:ext uri="{28A0092B-C50C-407E-A947-70E740481C1C}">
                <a14:useLocalDpi xmlns:a14="http://schemas.microsoft.com/office/drawing/2010/main"/>
              </a:ext>
            </a:extLst>
          </a:blip>
          <a:srcRect/>
          <a:stretch/>
        </p:blipFill>
        <p:spPr>
          <a:xfrm>
            <a:off x="1066800" y="5562600"/>
            <a:ext cx="21730543" cy="5798667"/>
          </a:xfrm>
          <a:prstGeom prst="rect">
            <a:avLst/>
          </a:prstGeom>
        </p:spPr>
      </p:pic>
      <p:sp>
        <p:nvSpPr>
          <p:cNvPr id="2" name="Text Placeholder 3143">
            <a:extLst>
              <a:ext uri="{FF2B5EF4-FFF2-40B4-BE49-F238E27FC236}">
                <a16:creationId xmlns:a16="http://schemas.microsoft.com/office/drawing/2014/main" id="{A013BE5F-70DE-CB82-EADC-CDB504632137}"/>
              </a:ext>
            </a:extLst>
          </p:cNvPr>
          <p:cNvSpPr txBox="1">
            <a:spLocks/>
          </p:cNvSpPr>
          <p:nvPr/>
        </p:nvSpPr>
        <p:spPr>
          <a:xfrm>
            <a:off x="21869400" y="8305801"/>
            <a:ext cx="1981200" cy="609600"/>
          </a:xfrm>
          <a:prstGeom prst="rect">
            <a:avLst/>
          </a:prstGeom>
          <a:solidFill>
            <a:schemeClr val="bg1"/>
          </a:solidFill>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sz="3200" dirty="0">
                <a:solidFill>
                  <a:schemeClr val="accent5"/>
                </a:solidFill>
                <a:latin typeface="Trebuchet MS" panose="020B0603020202020204" pitchFamily="34" charset="0"/>
              </a:rPr>
              <a:t>+444m</a:t>
            </a:r>
            <a:endParaRPr kumimoji="0" lang="en-US" sz="3200" b="0" i="0" u="none" strike="noStrike" kern="1200" cap="none" spc="0" normalizeH="0" baseline="0" noProof="0" dirty="0">
              <a:ln>
                <a:noFill/>
              </a:ln>
              <a:solidFill>
                <a:schemeClr val="accent5"/>
              </a:solidFill>
              <a:effectLst/>
              <a:uLnTx/>
              <a:uFillTx/>
              <a:latin typeface="Trebuchet MS" panose="020B0603020202020204" pitchFamily="34" charset="0"/>
            </a:endParaRPr>
          </a:p>
        </p:txBody>
      </p:sp>
      <p:sp>
        <p:nvSpPr>
          <p:cNvPr id="3" name="Text Placeholder 3143">
            <a:extLst>
              <a:ext uri="{FF2B5EF4-FFF2-40B4-BE49-F238E27FC236}">
                <a16:creationId xmlns:a16="http://schemas.microsoft.com/office/drawing/2014/main" id="{13FBF593-AABF-FC87-98BB-525DA82171BA}"/>
              </a:ext>
            </a:extLst>
          </p:cNvPr>
          <p:cNvSpPr txBox="1">
            <a:spLocks/>
          </p:cNvSpPr>
          <p:nvPr/>
        </p:nvSpPr>
        <p:spPr>
          <a:xfrm>
            <a:off x="21806743" y="9601200"/>
            <a:ext cx="1981200" cy="609600"/>
          </a:xfrm>
          <a:prstGeom prst="rect">
            <a:avLst/>
          </a:prstGeom>
          <a:solidFill>
            <a:schemeClr val="bg1"/>
          </a:solidFill>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sz="3200" dirty="0">
                <a:solidFill>
                  <a:schemeClr val="accent5"/>
                </a:solidFill>
                <a:latin typeface="Trebuchet MS" panose="020B0603020202020204" pitchFamily="34" charset="0"/>
              </a:rPr>
              <a:t>+422m</a:t>
            </a:r>
            <a:endParaRPr kumimoji="0" lang="en-US" sz="3200" b="0" i="0" u="none" strike="noStrike" kern="1200" cap="none" spc="0" normalizeH="0" baseline="0" noProof="0" dirty="0">
              <a:ln>
                <a:noFill/>
              </a:ln>
              <a:solidFill>
                <a:schemeClr val="accent5"/>
              </a:solidFill>
              <a:effectLst/>
              <a:uLnTx/>
              <a:uFillTx/>
              <a:latin typeface="Trebuchet MS" panose="020B0603020202020204" pitchFamily="34" charset="0"/>
            </a:endParaRPr>
          </a:p>
        </p:txBody>
      </p:sp>
      <p:sp>
        <p:nvSpPr>
          <p:cNvPr id="10" name="Text Placeholder 3143">
            <a:extLst>
              <a:ext uri="{FF2B5EF4-FFF2-40B4-BE49-F238E27FC236}">
                <a16:creationId xmlns:a16="http://schemas.microsoft.com/office/drawing/2014/main" id="{1300B746-8A9D-F27E-665B-C055F81048FB}"/>
              </a:ext>
            </a:extLst>
          </p:cNvPr>
          <p:cNvSpPr txBox="1">
            <a:spLocks/>
          </p:cNvSpPr>
          <p:nvPr/>
        </p:nvSpPr>
        <p:spPr>
          <a:xfrm>
            <a:off x="4114800" y="5562600"/>
            <a:ext cx="2743200" cy="1676400"/>
          </a:xfrm>
          <a:prstGeom prst="rect">
            <a:avLst/>
          </a:prstGeom>
          <a:solidFill>
            <a:schemeClr val="bg1"/>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3200" dirty="0">
                <a:solidFill>
                  <a:schemeClr val="accent5"/>
                </a:solidFill>
                <a:latin typeface="Trebuchet MS" panose="020B0603020202020204" pitchFamily="34" charset="0"/>
              </a:rPr>
              <a:t>SX</a:t>
            </a:r>
          </a:p>
          <a:p>
            <a:pPr marL="0" marR="0" lvl="0" indent="0" algn="ctr"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chemeClr val="accent5"/>
                </a:solidFill>
                <a:effectLst/>
                <a:uLnTx/>
                <a:uFillTx/>
                <a:latin typeface="Trebuchet MS" panose="020B0603020202020204" pitchFamily="34" charset="0"/>
              </a:rPr>
              <a:t>Assembly Building </a:t>
            </a:r>
          </a:p>
          <a:p>
            <a:pPr marL="0" marR="0" lvl="0" indent="0" algn="ctr"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0" dirty="0">
                <a:solidFill>
                  <a:schemeClr val="accent5"/>
                </a:solidFill>
                <a:latin typeface="Trebuchet MS" panose="020B0603020202020204" pitchFamily="34" charset="0"/>
              </a:rPr>
              <a:t>T/SLAB: 422m</a:t>
            </a:r>
          </a:p>
          <a:p>
            <a:pPr marL="0" marR="0" lvl="0" indent="0" algn="ctr"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chemeClr val="accent5"/>
                </a:solidFill>
                <a:effectLst/>
                <a:uLnTx/>
                <a:uFillTx/>
                <a:latin typeface="Trebuchet MS" panose="020B0603020202020204" pitchFamily="34" charset="0"/>
              </a:rPr>
              <a:t>BLDG. HT 23m</a:t>
            </a:r>
          </a:p>
        </p:txBody>
      </p:sp>
      <p:cxnSp>
        <p:nvCxnSpPr>
          <p:cNvPr id="12" name="Straight Arrow Connector 11">
            <a:extLst>
              <a:ext uri="{FF2B5EF4-FFF2-40B4-BE49-F238E27FC236}">
                <a16:creationId xmlns:a16="http://schemas.microsoft.com/office/drawing/2014/main" id="{0BEE11FC-5974-CAFD-F21E-91E891A845B4}"/>
              </a:ext>
            </a:extLst>
          </p:cNvPr>
          <p:cNvCxnSpPr/>
          <p:nvPr/>
        </p:nvCxnSpPr>
        <p:spPr>
          <a:xfrm flipV="1">
            <a:off x="4267200" y="8534400"/>
            <a:ext cx="0" cy="1295400"/>
          </a:xfrm>
          <a:prstGeom prst="straightConnector1">
            <a:avLst/>
          </a:prstGeom>
          <a:ln w="57150">
            <a:headEnd type="triangle"/>
            <a:tailEnd type="triangle"/>
          </a:ln>
        </p:spPr>
        <p:style>
          <a:lnRef idx="1">
            <a:schemeClr val="accent5"/>
          </a:lnRef>
          <a:fillRef idx="0">
            <a:schemeClr val="accent5"/>
          </a:fillRef>
          <a:effectRef idx="0">
            <a:schemeClr val="accent5"/>
          </a:effectRef>
          <a:fontRef idx="minor">
            <a:schemeClr val="tx1"/>
          </a:fontRef>
        </p:style>
      </p:cxnSp>
      <p:sp>
        <p:nvSpPr>
          <p:cNvPr id="15" name="Text Placeholder 3143">
            <a:extLst>
              <a:ext uri="{FF2B5EF4-FFF2-40B4-BE49-F238E27FC236}">
                <a16:creationId xmlns:a16="http://schemas.microsoft.com/office/drawing/2014/main" id="{BE27DD4F-3DA2-8286-64D6-A1BB7238BA2B}"/>
              </a:ext>
            </a:extLst>
          </p:cNvPr>
          <p:cNvSpPr txBox="1">
            <a:spLocks/>
          </p:cNvSpPr>
          <p:nvPr/>
        </p:nvSpPr>
        <p:spPr>
          <a:xfrm>
            <a:off x="2971800" y="8839200"/>
            <a:ext cx="1173479" cy="609600"/>
          </a:xfrm>
          <a:prstGeom prst="rect">
            <a:avLst/>
          </a:prstGeom>
          <a:solidFill>
            <a:schemeClr val="bg1"/>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3200" dirty="0">
                <a:solidFill>
                  <a:schemeClr val="accent5"/>
                </a:solidFill>
                <a:latin typeface="Trebuchet MS" panose="020B0603020202020204" pitchFamily="34" charset="0"/>
              </a:rPr>
              <a:t>23m</a:t>
            </a:r>
          </a:p>
        </p:txBody>
      </p:sp>
      <p:sp>
        <p:nvSpPr>
          <p:cNvPr id="18" name="Text Placeholder 3143">
            <a:extLst>
              <a:ext uri="{FF2B5EF4-FFF2-40B4-BE49-F238E27FC236}">
                <a16:creationId xmlns:a16="http://schemas.microsoft.com/office/drawing/2014/main" id="{D25AE7F4-1607-FFC7-BB2D-9EC96C9C6885}"/>
              </a:ext>
            </a:extLst>
          </p:cNvPr>
          <p:cNvSpPr txBox="1">
            <a:spLocks/>
          </p:cNvSpPr>
          <p:nvPr/>
        </p:nvSpPr>
        <p:spPr>
          <a:xfrm>
            <a:off x="15087600" y="7086600"/>
            <a:ext cx="2286000" cy="457200"/>
          </a:xfrm>
          <a:prstGeom prst="rect">
            <a:avLst/>
          </a:prstGeom>
          <a:solidFill>
            <a:schemeClr val="bg1"/>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dirty="0">
                <a:solidFill>
                  <a:schemeClr val="accent5"/>
                </a:solidFill>
                <a:latin typeface="Trebuchet MS" panose="020B0603020202020204" pitchFamily="34" charset="0"/>
              </a:rPr>
              <a:t>BLDG HT~13m</a:t>
            </a:r>
          </a:p>
        </p:txBody>
      </p:sp>
      <p:sp>
        <p:nvSpPr>
          <p:cNvPr id="19" name="Text Placeholder 3143">
            <a:extLst>
              <a:ext uri="{FF2B5EF4-FFF2-40B4-BE49-F238E27FC236}">
                <a16:creationId xmlns:a16="http://schemas.microsoft.com/office/drawing/2014/main" id="{2FB0C1EE-A55B-FF55-13CE-39950F7DC847}"/>
              </a:ext>
            </a:extLst>
          </p:cNvPr>
          <p:cNvSpPr txBox="1">
            <a:spLocks/>
          </p:cNvSpPr>
          <p:nvPr/>
        </p:nvSpPr>
        <p:spPr>
          <a:xfrm>
            <a:off x="18745200" y="7391400"/>
            <a:ext cx="2286000" cy="457200"/>
          </a:xfrm>
          <a:prstGeom prst="rect">
            <a:avLst/>
          </a:prstGeom>
          <a:solidFill>
            <a:schemeClr val="bg1"/>
          </a:solidFill>
          <a:effectLst>
            <a:outerShdw blurRad="50800" dist="38100" dir="2700000" algn="tl" rotWithShape="0">
              <a:prstClr val="black">
                <a:alpha val="40000"/>
              </a:prstClr>
            </a:outerShdw>
          </a:effectLst>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dirty="0">
                <a:solidFill>
                  <a:schemeClr val="accent5"/>
                </a:solidFill>
                <a:latin typeface="Trebuchet MS" panose="020B0603020202020204" pitchFamily="34" charset="0"/>
              </a:rPr>
              <a:t>BLDG HT~10m</a:t>
            </a:r>
          </a:p>
        </p:txBody>
      </p:sp>
    </p:spTree>
    <p:extLst>
      <p:ext uri="{BB962C8B-B14F-4D97-AF65-F5344CB8AC3E}">
        <p14:creationId xmlns:p14="http://schemas.microsoft.com/office/powerpoint/2010/main" val="34105019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9FC0B8-C9D1-4331-4DAD-6A791B297C83}"/>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26</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6" name="Title 5">
            <a:extLst>
              <a:ext uri="{FF2B5EF4-FFF2-40B4-BE49-F238E27FC236}">
                <a16:creationId xmlns:a16="http://schemas.microsoft.com/office/drawing/2014/main" id="{3903F8CA-5FBF-7541-C47F-0844C55389FE}"/>
              </a:ext>
            </a:extLst>
          </p:cNvPr>
          <p:cNvSpPr>
            <a:spLocks noGrp="1"/>
          </p:cNvSpPr>
          <p:nvPr>
            <p:ph type="title"/>
          </p:nvPr>
        </p:nvSpPr>
        <p:spPr>
          <a:xfrm>
            <a:off x="1180800" y="1540801"/>
            <a:ext cx="22035600" cy="1050000"/>
          </a:xfrm>
        </p:spPr>
        <p:txBody>
          <a:bodyPr/>
          <a:lstStyle/>
          <a:p>
            <a:r>
              <a:rPr lang="en-US" dirty="0"/>
              <a:t>SITE PA </a:t>
            </a:r>
          </a:p>
        </p:txBody>
      </p:sp>
      <p:sp>
        <p:nvSpPr>
          <p:cNvPr id="4" name="Text Placeholder 4">
            <a:extLst>
              <a:ext uri="{FF2B5EF4-FFF2-40B4-BE49-F238E27FC236}">
                <a16:creationId xmlns:a16="http://schemas.microsoft.com/office/drawing/2014/main" id="{24064476-BDA0-745B-3836-51C8AF8AF000}"/>
              </a:ext>
            </a:extLst>
          </p:cNvPr>
          <p:cNvSpPr>
            <a:spLocks noGrp="1"/>
          </p:cNvSpPr>
          <p:nvPr>
            <p:ph type="body" sz="quarter" idx="12"/>
          </p:nvPr>
        </p:nvSpPr>
        <p:spPr>
          <a:xfrm>
            <a:off x="13868400" y="4627997"/>
            <a:ext cx="9885678" cy="6075514"/>
          </a:xfrm>
        </p:spPr>
        <p:txBody>
          <a:bodyPr/>
          <a:lstStyle/>
          <a:p>
            <a:pPr marL="457200" indent="-457200">
              <a:spcAft>
                <a:spcPts val="1800"/>
              </a:spcAft>
              <a:buFont typeface="Arial" panose="020B0604020202020204" pitchFamily="34" charset="0"/>
              <a:buChar char="•"/>
            </a:pPr>
            <a:r>
              <a:rPr lang="en-US" sz="2800" dirty="0"/>
              <a:t>Reinforced concrete foundation: piles, grade beams, slab </a:t>
            </a:r>
          </a:p>
          <a:p>
            <a:pPr marL="457200" indent="-457200">
              <a:spcAft>
                <a:spcPts val="1800"/>
              </a:spcAft>
              <a:buFont typeface="Arial" panose="020B0604020202020204" pitchFamily="34" charset="0"/>
              <a:buChar char="•"/>
            </a:pPr>
            <a:r>
              <a:rPr lang="en-US" sz="2800" dirty="0"/>
              <a:t>Steel superstructure and roof decking</a:t>
            </a:r>
          </a:p>
          <a:p>
            <a:pPr marL="457200" indent="-457200">
              <a:spcAft>
                <a:spcPts val="1800"/>
              </a:spcAft>
              <a:buFont typeface="Arial" panose="020B0604020202020204" pitchFamily="34" charset="0"/>
              <a:buChar char="•"/>
            </a:pPr>
            <a:r>
              <a:rPr lang="en-US" sz="2800" dirty="0"/>
              <a:t>Perforated steel columns to allow for mechanical / electrical services to pass through</a:t>
            </a:r>
          </a:p>
          <a:p>
            <a:pPr marL="457200" indent="-457200">
              <a:spcAft>
                <a:spcPts val="1800"/>
              </a:spcAft>
              <a:buFont typeface="Arial" panose="020B0604020202020204" pitchFamily="34" charset="0"/>
              <a:buChar char="•"/>
            </a:pPr>
            <a:r>
              <a:rPr lang="en-US" sz="2800" dirty="0"/>
              <a:t>Steel panel cladding with insulation</a:t>
            </a:r>
          </a:p>
          <a:p>
            <a:pPr marL="457200" indent="-457200">
              <a:spcAft>
                <a:spcPts val="1800"/>
              </a:spcAft>
              <a:buFont typeface="Arial" panose="020B0604020202020204" pitchFamily="34" charset="0"/>
              <a:buChar char="•"/>
            </a:pPr>
            <a:r>
              <a:rPr lang="en-US" sz="2800" dirty="0"/>
              <a:t>Precast concrete shielding blocks over shaft opening</a:t>
            </a:r>
          </a:p>
          <a:p>
            <a:pPr marL="457200" indent="-457200">
              <a:spcAft>
                <a:spcPts val="1800"/>
              </a:spcAft>
              <a:buFont typeface="Arial" panose="020B0604020202020204" pitchFamily="34" charset="0"/>
              <a:buChar char="•"/>
            </a:pPr>
            <a:r>
              <a:rPr lang="en-US" sz="2800" dirty="0"/>
              <a:t>Steel columns support a 120 </a:t>
            </a:r>
            <a:r>
              <a:rPr lang="en-US" sz="2800" dirty="0" err="1"/>
              <a:t>tonne</a:t>
            </a:r>
            <a:r>
              <a:rPr lang="en-US" sz="2800" dirty="0"/>
              <a:t> overhead crane</a:t>
            </a:r>
          </a:p>
        </p:txBody>
      </p:sp>
      <p:pic>
        <p:nvPicPr>
          <p:cNvPr id="7" name="Picture 6">
            <a:extLst>
              <a:ext uri="{FF2B5EF4-FFF2-40B4-BE49-F238E27FC236}">
                <a16:creationId xmlns:a16="http://schemas.microsoft.com/office/drawing/2014/main" id="{DBA77A00-3B2E-CC80-150B-B43019E6A7C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9922" y="4638626"/>
            <a:ext cx="12218465" cy="8175300"/>
          </a:xfrm>
          <a:prstGeom prst="rect">
            <a:avLst/>
          </a:prstGeom>
        </p:spPr>
      </p:pic>
      <p:sp>
        <p:nvSpPr>
          <p:cNvPr id="5" name="TextBox 4">
            <a:extLst>
              <a:ext uri="{FF2B5EF4-FFF2-40B4-BE49-F238E27FC236}">
                <a16:creationId xmlns:a16="http://schemas.microsoft.com/office/drawing/2014/main" id="{66E64C64-FDC5-72C9-B6F3-FD59CCE84F5F}"/>
              </a:ext>
            </a:extLst>
          </p:cNvPr>
          <p:cNvSpPr txBox="1"/>
          <p:nvPr/>
        </p:nvSpPr>
        <p:spPr>
          <a:xfrm>
            <a:off x="1180799" y="2805708"/>
            <a:ext cx="12197442" cy="646331"/>
          </a:xfrm>
          <a:prstGeom prst="rect">
            <a:avLst/>
          </a:prstGeom>
          <a:noFill/>
        </p:spPr>
        <p:txBody>
          <a:bodyPr wrap="square">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SX Assembly Building: </a:t>
            </a:r>
            <a:r>
              <a:rPr kumimoji="0" lang="en-US" sz="3600" b="0" i="0" u="none" strike="noStrike" kern="1200" cap="none" spc="0" normalizeH="0" baseline="0" noProof="0" dirty="0">
                <a:ln>
                  <a:noFill/>
                </a:ln>
                <a:solidFill>
                  <a:srgbClr val="0000FF"/>
                </a:solidFill>
                <a:effectLst/>
                <a:uLnTx/>
                <a:uFillTx/>
                <a:latin typeface="Arial"/>
                <a:ea typeface="+mn-ea"/>
                <a:cs typeface="+mn-cs"/>
              </a:rPr>
              <a:t>Structural System </a:t>
            </a:r>
          </a:p>
        </p:txBody>
      </p:sp>
    </p:spTree>
    <p:extLst>
      <p:ext uri="{BB962C8B-B14F-4D97-AF65-F5344CB8AC3E}">
        <p14:creationId xmlns:p14="http://schemas.microsoft.com/office/powerpoint/2010/main" val="33396671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9FC0B8-C9D1-4331-4DAD-6A791B297C83}"/>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27</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4" name="Text Placeholder 4">
            <a:extLst>
              <a:ext uri="{FF2B5EF4-FFF2-40B4-BE49-F238E27FC236}">
                <a16:creationId xmlns:a16="http://schemas.microsoft.com/office/drawing/2014/main" id="{24064476-BDA0-745B-3836-51C8AF8AF000}"/>
              </a:ext>
            </a:extLst>
          </p:cNvPr>
          <p:cNvSpPr>
            <a:spLocks noGrp="1"/>
          </p:cNvSpPr>
          <p:nvPr>
            <p:ph type="body" sz="quarter" idx="12"/>
          </p:nvPr>
        </p:nvSpPr>
        <p:spPr>
          <a:xfrm>
            <a:off x="15621000" y="4538010"/>
            <a:ext cx="3610814" cy="629803"/>
          </a:xfrm>
        </p:spPr>
        <p:txBody>
          <a:bodyPr/>
          <a:lstStyle/>
          <a:p>
            <a:pPr>
              <a:spcAft>
                <a:spcPts val="1800"/>
              </a:spcAft>
            </a:pPr>
            <a:r>
              <a:rPr lang="en-US" sz="2800" dirty="0">
                <a:solidFill>
                  <a:srgbClr val="FF0000"/>
                </a:solidFill>
              </a:rPr>
              <a:t>Crane support beam</a:t>
            </a:r>
          </a:p>
        </p:txBody>
      </p:sp>
      <p:pic>
        <p:nvPicPr>
          <p:cNvPr id="7" name="Picture 6">
            <a:extLst>
              <a:ext uri="{FF2B5EF4-FFF2-40B4-BE49-F238E27FC236}">
                <a16:creationId xmlns:a16="http://schemas.microsoft.com/office/drawing/2014/main" id="{C720CB0F-405F-FB32-F834-DF1E3BD6A28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863600" y="2708735"/>
            <a:ext cx="3352800" cy="10415411"/>
          </a:xfrm>
          <a:prstGeom prst="rect">
            <a:avLst/>
          </a:prstGeom>
        </p:spPr>
      </p:pic>
      <p:pic>
        <p:nvPicPr>
          <p:cNvPr id="9" name="Picture 8">
            <a:extLst>
              <a:ext uri="{FF2B5EF4-FFF2-40B4-BE49-F238E27FC236}">
                <a16:creationId xmlns:a16="http://schemas.microsoft.com/office/drawing/2014/main" id="{84BD6453-BA72-E161-7B43-12FD8DA7DC96}"/>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12806" y="4538010"/>
            <a:ext cx="11963401" cy="8273869"/>
          </a:xfrm>
          <a:prstGeom prst="rect">
            <a:avLst/>
          </a:prstGeom>
        </p:spPr>
      </p:pic>
      <p:cxnSp>
        <p:nvCxnSpPr>
          <p:cNvPr id="13" name="Straight Arrow Connector 12">
            <a:extLst>
              <a:ext uri="{FF2B5EF4-FFF2-40B4-BE49-F238E27FC236}">
                <a16:creationId xmlns:a16="http://schemas.microsoft.com/office/drawing/2014/main" id="{B5DCE197-CC3A-A692-EEB2-549C6FB7D732}"/>
              </a:ext>
            </a:extLst>
          </p:cNvPr>
          <p:cNvCxnSpPr>
            <a:cxnSpLocks/>
          </p:cNvCxnSpPr>
          <p:nvPr/>
        </p:nvCxnSpPr>
        <p:spPr>
          <a:xfrm>
            <a:off x="19126200" y="4852912"/>
            <a:ext cx="1981200" cy="17260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716FFB54-3D46-7785-26CA-CEE96AFB132D}"/>
              </a:ext>
            </a:extLst>
          </p:cNvPr>
          <p:cNvSpPr txBox="1">
            <a:spLocks/>
          </p:cNvSpPr>
          <p:nvPr/>
        </p:nvSpPr>
        <p:spPr>
          <a:xfrm>
            <a:off x="15551153" y="7986212"/>
            <a:ext cx="3610814" cy="629803"/>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0" i="0" u="none" strike="noStrike" kern="1200" cap="none" spc="0" normalizeH="0" baseline="0" noProof="0" dirty="0">
                <a:ln>
                  <a:noFill/>
                </a:ln>
                <a:solidFill>
                  <a:srgbClr val="FF0000"/>
                </a:solidFill>
                <a:effectLst/>
                <a:uLnTx/>
                <a:uFillTx/>
                <a:latin typeface="Arial"/>
                <a:ea typeface="+mn-ea"/>
                <a:cs typeface="+mn-cs"/>
              </a:rPr>
              <a:t>Perforated column</a:t>
            </a:r>
          </a:p>
        </p:txBody>
      </p:sp>
      <p:cxnSp>
        <p:nvCxnSpPr>
          <p:cNvPr id="18" name="Straight Arrow Connector 17">
            <a:extLst>
              <a:ext uri="{FF2B5EF4-FFF2-40B4-BE49-F238E27FC236}">
                <a16:creationId xmlns:a16="http://schemas.microsoft.com/office/drawing/2014/main" id="{A106998A-58C6-DF76-C676-1F27FDC3D717}"/>
              </a:ext>
            </a:extLst>
          </p:cNvPr>
          <p:cNvCxnSpPr>
            <a:cxnSpLocks/>
          </p:cNvCxnSpPr>
          <p:nvPr/>
        </p:nvCxnSpPr>
        <p:spPr>
          <a:xfrm>
            <a:off x="18973800" y="8318260"/>
            <a:ext cx="1981200" cy="17260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EBB47548-E4CB-EDFD-F6C8-C1E0F7696BA6}"/>
              </a:ext>
            </a:extLst>
          </p:cNvPr>
          <p:cNvSpPr txBox="1">
            <a:spLocks/>
          </p:cNvSpPr>
          <p:nvPr/>
        </p:nvSpPr>
        <p:spPr>
          <a:xfrm>
            <a:off x="14310893" y="10287000"/>
            <a:ext cx="4129507" cy="629803"/>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0" i="0" u="none" strike="noStrike" kern="1200" cap="none" spc="0" normalizeH="0" baseline="0" noProof="0" dirty="0">
                <a:ln>
                  <a:noFill/>
                </a:ln>
                <a:solidFill>
                  <a:srgbClr val="FF0000"/>
                </a:solidFill>
                <a:effectLst/>
                <a:uLnTx/>
                <a:uFillTx/>
                <a:latin typeface="Arial"/>
                <a:ea typeface="+mn-ea"/>
                <a:cs typeface="+mn-cs"/>
              </a:rPr>
              <a:t>Concrete pile foundation</a:t>
            </a:r>
          </a:p>
        </p:txBody>
      </p:sp>
      <p:cxnSp>
        <p:nvCxnSpPr>
          <p:cNvPr id="20" name="Straight Arrow Connector 19">
            <a:extLst>
              <a:ext uri="{FF2B5EF4-FFF2-40B4-BE49-F238E27FC236}">
                <a16:creationId xmlns:a16="http://schemas.microsoft.com/office/drawing/2014/main" id="{82E54C40-0CCC-16D9-253B-28CA9DF7AE8C}"/>
              </a:ext>
            </a:extLst>
          </p:cNvPr>
          <p:cNvCxnSpPr>
            <a:cxnSpLocks/>
          </p:cNvCxnSpPr>
          <p:nvPr/>
        </p:nvCxnSpPr>
        <p:spPr>
          <a:xfrm flipH="1">
            <a:off x="12489448" y="10515599"/>
            <a:ext cx="1645653" cy="30480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872C06D-ED5F-5295-3454-39A331BE44E5}"/>
              </a:ext>
            </a:extLst>
          </p:cNvPr>
          <p:cNvSpPr txBox="1"/>
          <p:nvPr/>
        </p:nvSpPr>
        <p:spPr>
          <a:xfrm>
            <a:off x="1180799" y="2805708"/>
            <a:ext cx="12197442" cy="646331"/>
          </a:xfrm>
          <a:prstGeom prst="rect">
            <a:avLst/>
          </a:prstGeom>
          <a:noFill/>
        </p:spPr>
        <p:txBody>
          <a:bodyPr wrap="square">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SX Assembly Building: </a:t>
            </a:r>
            <a:r>
              <a:rPr kumimoji="0" lang="en-US" sz="3600" b="0" i="0" u="none" strike="noStrike" kern="1200" cap="none" spc="0" normalizeH="0" baseline="0" noProof="0" dirty="0">
                <a:ln>
                  <a:noFill/>
                </a:ln>
                <a:solidFill>
                  <a:srgbClr val="0000FF"/>
                </a:solidFill>
                <a:effectLst/>
                <a:uLnTx/>
                <a:uFillTx/>
                <a:latin typeface="Arial"/>
                <a:ea typeface="+mn-ea"/>
                <a:cs typeface="+mn-cs"/>
              </a:rPr>
              <a:t>Structural System </a:t>
            </a:r>
          </a:p>
        </p:txBody>
      </p:sp>
      <p:sp>
        <p:nvSpPr>
          <p:cNvPr id="12" name="Title 5">
            <a:extLst>
              <a:ext uri="{FF2B5EF4-FFF2-40B4-BE49-F238E27FC236}">
                <a16:creationId xmlns:a16="http://schemas.microsoft.com/office/drawing/2014/main" id="{8D569960-0087-66F1-BE3C-F4CE6AF209CA}"/>
              </a:ext>
            </a:extLst>
          </p:cNvPr>
          <p:cNvSpPr>
            <a:spLocks noGrp="1"/>
          </p:cNvSpPr>
          <p:nvPr>
            <p:ph type="title"/>
          </p:nvPr>
        </p:nvSpPr>
        <p:spPr>
          <a:xfrm>
            <a:off x="1180800" y="1540801"/>
            <a:ext cx="22035600" cy="1050000"/>
          </a:xfrm>
        </p:spPr>
        <p:txBody>
          <a:bodyPr/>
          <a:lstStyle/>
          <a:p>
            <a:r>
              <a:rPr lang="en-US" dirty="0"/>
              <a:t>SITE PA </a:t>
            </a:r>
          </a:p>
        </p:txBody>
      </p:sp>
    </p:spTree>
    <p:extLst>
      <p:ext uri="{BB962C8B-B14F-4D97-AF65-F5344CB8AC3E}">
        <p14:creationId xmlns:p14="http://schemas.microsoft.com/office/powerpoint/2010/main" val="16099523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C9B439-3B56-D179-E09C-7EEBF1FF880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914401"/>
            <a:ext cx="24384000" cy="12801600"/>
          </a:xfrm>
          <a:prstGeom prst="rect">
            <a:avLst/>
          </a:prstGeom>
        </p:spPr>
      </p:pic>
      <p:cxnSp>
        <p:nvCxnSpPr>
          <p:cNvPr id="29" name="Straight Connector 28">
            <a:extLst>
              <a:ext uri="{FF2B5EF4-FFF2-40B4-BE49-F238E27FC236}">
                <a16:creationId xmlns:a16="http://schemas.microsoft.com/office/drawing/2014/main" id="{325BC6B9-8E0B-5E18-6F86-F7FFB2D28508}"/>
              </a:ext>
            </a:extLst>
          </p:cNvPr>
          <p:cNvCxnSpPr>
            <a:cxnSpLocks/>
          </p:cNvCxnSpPr>
          <p:nvPr/>
        </p:nvCxnSpPr>
        <p:spPr>
          <a:xfrm flipH="1">
            <a:off x="4876800" y="951028"/>
            <a:ext cx="13425744" cy="12626261"/>
          </a:xfrm>
          <a:prstGeom prst="line">
            <a:avLst/>
          </a:prstGeom>
          <a:ln w="142875" cmpd="dbl">
            <a:solidFill>
              <a:schemeClr val="accent5"/>
            </a:solidFill>
            <a:prstDash val="solid"/>
          </a:ln>
        </p:spPr>
        <p:style>
          <a:lnRef idx="3">
            <a:schemeClr val="accent1"/>
          </a:lnRef>
          <a:fillRef idx="0">
            <a:schemeClr val="accent1"/>
          </a:fillRef>
          <a:effectRef idx="2">
            <a:schemeClr val="accent1"/>
          </a:effectRef>
          <a:fontRef idx="minor">
            <a:schemeClr val="tx1"/>
          </a:fontRef>
        </p:style>
      </p:cxnSp>
      <p:sp>
        <p:nvSpPr>
          <p:cNvPr id="17" name="Rectangle 16">
            <a:extLst>
              <a:ext uri="{FF2B5EF4-FFF2-40B4-BE49-F238E27FC236}">
                <a16:creationId xmlns:a16="http://schemas.microsoft.com/office/drawing/2014/main" id="{57DF31B3-DC9D-74C9-45E6-572E9C869F85}"/>
              </a:ext>
            </a:extLst>
          </p:cNvPr>
          <p:cNvSpPr/>
          <p:nvPr/>
        </p:nvSpPr>
        <p:spPr>
          <a:xfrm>
            <a:off x="-76200" y="914401"/>
            <a:ext cx="24460200" cy="12801600"/>
          </a:xfrm>
          <a:prstGeom prst="rect">
            <a:avLst/>
          </a:prstGeom>
          <a:gradFill>
            <a:gsLst>
              <a:gs pos="13000">
                <a:srgbClr val="FFFFFF">
                  <a:alpha val="91000"/>
                </a:srgbClr>
              </a:gs>
              <a:gs pos="42000">
                <a:srgbClr val="FFFFFF">
                  <a:alpha val="66667"/>
                </a:srgbClr>
              </a:gs>
              <a:gs pos="86000">
                <a:srgbClr val="FFFFF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D291363B-3512-5823-4C1A-FEF5487FC4ED}"/>
              </a:ext>
            </a:extLst>
          </p:cNvPr>
          <p:cNvPicPr>
            <a:picLocks noChangeAspect="1"/>
          </p:cNvPicPr>
          <p:nvPr/>
        </p:nvPicPr>
        <p:blipFill>
          <a:blip r:embed="rId3" cstate="email">
            <a:alphaModFix/>
            <a:extLst>
              <a:ext uri="{BEBA8EAE-BF5A-486C-A8C5-ECC9F3942E4B}">
                <a14:imgProps xmlns:a14="http://schemas.microsoft.com/office/drawing/2010/main">
                  <a14:imgLayer r:embed="rId4">
                    <a14:imgEffect>
                      <a14:backgroundRemoval t="5141" b="91065" l="9783" r="89976">
                        <a14:foregroundMark x1="30676" y1="35618" x2="30676" y2="35618"/>
                        <a14:foregroundMark x1="34058" y1="35741" x2="34058" y2="35741"/>
                        <a14:foregroundMark x1="31280" y1="29865" x2="31280" y2="29865"/>
                        <a14:foregroundMark x1="41667" y1="15789" x2="41667" y2="15789"/>
                        <a14:foregroundMark x1="51329" y1="55936" x2="51329" y2="55936"/>
                        <a14:foregroundMark x1="57126" y1="53366" x2="57126" y2="53366"/>
                        <a14:foregroundMark x1="50000" y1="57772" x2="51691" y2="59119"/>
                        <a14:foregroundMark x1="58696" y1="55324" x2="60990" y2="55814"/>
                        <a14:foregroundMark x1="63043" y1="60588" x2="55435" y2="51652"/>
                        <a14:foregroundMark x1="55435" y1="51652" x2="53019" y2="50061"/>
                        <a14:foregroundMark x1="38043" y1="47858" x2="59783" y2="65728"/>
                        <a14:foregroundMark x1="54348" y1="80661" x2="42874" y2="68666"/>
                        <a14:foregroundMark x1="42874" y1="68666" x2="38768" y2="62179"/>
                        <a14:foregroundMark x1="38768" y1="62179" x2="38768" y2="62179"/>
                        <a14:foregroundMark x1="57729" y1="79804" x2="63406" y2="69890"/>
                        <a14:foregroundMark x1="63406" y1="69890" x2="64976" y2="68666"/>
                        <a14:foregroundMark x1="76691" y1="49939" x2="70652" y2="43452"/>
                        <a14:foregroundMark x1="70652" y1="43452" x2="70652" y2="43452"/>
                        <a14:foregroundMark x1="37923" y1="9914" x2="36111" y2="8201"/>
                        <a14:foregroundMark x1="58696" y1="91065" x2="58816" y2="90698"/>
                        <a14:foregroundMark x1="38768" y1="5141" x2="38647" y2="5263"/>
                      </a14:backgroundRemoval>
                    </a14:imgEffect>
                  </a14:imgLayer>
                </a14:imgProps>
              </a:ext>
              <a:ext uri="{28A0092B-C50C-407E-A947-70E740481C1C}">
                <a14:useLocalDpi xmlns:a14="http://schemas.microsoft.com/office/drawing/2010/main"/>
              </a:ext>
            </a:extLst>
          </a:blip>
          <a:stretch>
            <a:fillRect/>
          </a:stretch>
        </p:blipFill>
        <p:spPr>
          <a:xfrm>
            <a:off x="14354237" y="2715637"/>
            <a:ext cx="5118088" cy="5050093"/>
          </a:xfrm>
          <a:prstGeom prst="rect">
            <a:avLst/>
          </a:prstGeom>
          <a:effectLst>
            <a:glow rad="228600">
              <a:schemeClr val="accent3">
                <a:satMod val="175000"/>
                <a:alpha val="40000"/>
              </a:schemeClr>
            </a:glow>
          </a:effectLst>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28</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p:txBody>
          <a:bodyPr/>
          <a:lstStyle/>
          <a:p>
            <a:r>
              <a:rPr lang="en-US" dirty="0"/>
              <a:t>SITE PA</a:t>
            </a:r>
          </a:p>
        </p:txBody>
      </p:sp>
      <p:sp>
        <p:nvSpPr>
          <p:cNvPr id="20" name="TextBox 19">
            <a:extLst>
              <a:ext uri="{FF2B5EF4-FFF2-40B4-BE49-F238E27FC236}">
                <a16:creationId xmlns:a16="http://schemas.microsoft.com/office/drawing/2014/main" id="{DA083021-8CB1-3D12-9191-BCE261A1BB28}"/>
              </a:ext>
            </a:extLst>
          </p:cNvPr>
          <p:cNvSpPr txBox="1"/>
          <p:nvPr/>
        </p:nvSpPr>
        <p:spPr>
          <a:xfrm>
            <a:off x="16535400" y="11963400"/>
            <a:ext cx="7871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1200"/>
              </a:spcAft>
              <a:buClrTx/>
              <a:buSzTx/>
              <a:buFontTx/>
              <a:buNone/>
              <a:tabLst/>
              <a:defRPr/>
            </a:pPr>
            <a:r>
              <a:rPr kumimoji="0" lang="en-US" sz="2800" b="0" i="1" u="none" strike="noStrike" kern="1200" cap="none" spc="0" normalizeH="0" baseline="0" noProof="0" dirty="0">
                <a:ln>
                  <a:noFill/>
                </a:ln>
                <a:solidFill>
                  <a:srgbClr val="FFFFFF"/>
                </a:solidFill>
                <a:effectLst/>
                <a:uLnTx/>
                <a:uFillTx/>
                <a:latin typeface="Arial"/>
                <a:ea typeface="+mn-ea"/>
                <a:cs typeface="+mn-cs"/>
              </a:rPr>
              <a:t>Expansion options</a:t>
            </a:r>
            <a:r>
              <a:rPr lang="en-US" sz="2800" i="1" dirty="0">
                <a:solidFill>
                  <a:srgbClr val="FFFFFF"/>
                </a:solidFill>
                <a:latin typeface="Arial"/>
              </a:rPr>
              <a:t> surrounding Site PA</a:t>
            </a:r>
            <a:r>
              <a:rPr kumimoji="0" lang="en-US" sz="2800" b="0" i="1" u="none" strike="noStrike" kern="1200" cap="none" spc="0" normalizeH="0" baseline="0" noProof="0" dirty="0">
                <a:ln>
                  <a:noFill/>
                </a:ln>
                <a:solidFill>
                  <a:srgbClr val="FFFFFF"/>
                </a:solidFill>
                <a:effectLst/>
                <a:uLnTx/>
                <a:uFillTx/>
                <a:latin typeface="Arial"/>
                <a:ea typeface="+mn-ea"/>
                <a:cs typeface="+mn-cs"/>
              </a:rPr>
              <a:t>.</a:t>
            </a:r>
          </a:p>
        </p:txBody>
      </p:sp>
      <p:sp>
        <p:nvSpPr>
          <p:cNvPr id="4" name="Text Placeholder 4">
            <a:extLst>
              <a:ext uri="{FF2B5EF4-FFF2-40B4-BE49-F238E27FC236}">
                <a16:creationId xmlns:a16="http://schemas.microsoft.com/office/drawing/2014/main" id="{C26D83E4-D819-7C0A-67AD-CA1F5583D360}"/>
              </a:ext>
            </a:extLst>
          </p:cNvPr>
          <p:cNvSpPr txBox="1">
            <a:spLocks/>
          </p:cNvSpPr>
          <p:nvPr/>
        </p:nvSpPr>
        <p:spPr>
          <a:xfrm>
            <a:off x="1295402" y="3877480"/>
            <a:ext cx="8991320" cy="9838519"/>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5"/>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00000"/>
              </a:lnSpc>
              <a:spcAft>
                <a:spcPts val="1800"/>
              </a:spcAft>
            </a:pPr>
            <a:r>
              <a:rPr lang="en-US" sz="4000" b="1" dirty="0">
                <a:solidFill>
                  <a:schemeClr val="accent5"/>
                </a:solidFill>
              </a:rPr>
              <a:t>Challenges:</a:t>
            </a:r>
          </a:p>
          <a:p>
            <a:pPr marL="457200" indent="-457200">
              <a:lnSpc>
                <a:spcPct val="100000"/>
              </a:lnSpc>
              <a:spcAft>
                <a:spcPts val="1800"/>
              </a:spcAft>
              <a:buFont typeface="Arial" panose="020B0604020202020204" pitchFamily="34" charset="0"/>
              <a:buChar char="•"/>
            </a:pPr>
            <a:r>
              <a:rPr lang="en-US" sz="4000" dirty="0"/>
              <a:t>FCC-</a:t>
            </a:r>
            <a:r>
              <a:rPr lang="en-US" sz="4000" dirty="0" err="1"/>
              <a:t>hh</a:t>
            </a:r>
            <a:r>
              <a:rPr lang="en-US" sz="4000" dirty="0"/>
              <a:t> footprint expansion</a:t>
            </a:r>
          </a:p>
          <a:p>
            <a:pPr marL="1105200" lvl="1" indent="-457200">
              <a:lnSpc>
                <a:spcPct val="100000"/>
              </a:lnSpc>
              <a:spcAft>
                <a:spcPts val="1800"/>
              </a:spcAft>
            </a:pPr>
            <a:r>
              <a:rPr lang="en-US" sz="4000" dirty="0"/>
              <a:t>Further study needed on site layout to verify </a:t>
            </a:r>
            <a:r>
              <a:rPr lang="en-US" sz="4000" b="1" dirty="0">
                <a:solidFill>
                  <a:schemeClr val="tx2"/>
                </a:solidFill>
              </a:rPr>
              <a:t>ee</a:t>
            </a:r>
            <a:r>
              <a:rPr lang="en-US" sz="4000" dirty="0"/>
              <a:t> and </a:t>
            </a:r>
            <a:r>
              <a:rPr lang="en-US" sz="4000" b="1" dirty="0">
                <a:solidFill>
                  <a:schemeClr val="tx2"/>
                </a:solidFill>
              </a:rPr>
              <a:t>hh</a:t>
            </a:r>
            <a:r>
              <a:rPr lang="en-US" sz="4000" dirty="0"/>
              <a:t> layouts will fit on parcel.</a:t>
            </a:r>
          </a:p>
          <a:p>
            <a:pPr marL="1105200" lvl="1" indent="-457200">
              <a:lnSpc>
                <a:spcPct val="100000"/>
              </a:lnSpc>
              <a:spcAft>
                <a:spcPts val="1800"/>
              </a:spcAft>
            </a:pPr>
            <a:r>
              <a:rPr lang="en-US" sz="4000" dirty="0"/>
              <a:t>Need to further study synergies with </a:t>
            </a:r>
            <a:r>
              <a:rPr lang="en-US" sz="4000" b="1" dirty="0">
                <a:solidFill>
                  <a:schemeClr val="tx2"/>
                </a:solidFill>
              </a:rPr>
              <a:t>LHC Point 8 </a:t>
            </a:r>
          </a:p>
          <a:p>
            <a:pPr marL="1105200" lvl="1" indent="-457200">
              <a:lnSpc>
                <a:spcPct val="100000"/>
              </a:lnSpc>
              <a:spcAft>
                <a:spcPts val="1800"/>
              </a:spcAft>
            </a:pPr>
            <a:r>
              <a:rPr lang="en-US" sz="4000" dirty="0"/>
              <a:t>Limited opportunity to increase building heights. Stacking building programs on multiple levels below grade could be an option.</a:t>
            </a:r>
          </a:p>
          <a:p>
            <a:pPr marL="1105200" lvl="1" indent="-457200">
              <a:lnSpc>
                <a:spcPct val="100000"/>
              </a:lnSpc>
              <a:spcAft>
                <a:spcPts val="1800"/>
              </a:spcAft>
            </a:pPr>
            <a:endParaRPr lang="en-US" sz="4000" dirty="0"/>
          </a:p>
          <a:p>
            <a:pPr marL="457200" indent="-457200">
              <a:lnSpc>
                <a:spcPct val="100000"/>
              </a:lnSpc>
              <a:spcAft>
                <a:spcPts val="1800"/>
              </a:spcAft>
              <a:buFont typeface="Arial" panose="020B0604020202020204" pitchFamily="34" charset="0"/>
              <a:buChar char="•"/>
            </a:pPr>
            <a:endParaRPr lang="en-US" sz="3600" dirty="0"/>
          </a:p>
        </p:txBody>
      </p:sp>
      <p:sp>
        <p:nvSpPr>
          <p:cNvPr id="5" name="Text Placeholder 15">
            <a:extLst>
              <a:ext uri="{FF2B5EF4-FFF2-40B4-BE49-F238E27FC236}">
                <a16:creationId xmlns:a16="http://schemas.microsoft.com/office/drawing/2014/main" id="{AFA9C545-1886-8788-94FA-2C6340C703A7}"/>
              </a:ext>
            </a:extLst>
          </p:cNvPr>
          <p:cNvSpPr>
            <a:spLocks noGrp="1"/>
          </p:cNvSpPr>
          <p:nvPr>
            <p:ph type="body" sz="quarter" idx="11"/>
          </p:nvPr>
        </p:nvSpPr>
        <p:spPr>
          <a:xfrm>
            <a:off x="1180799" y="2706170"/>
            <a:ext cx="10728000" cy="566822"/>
          </a:xfrm>
        </p:spPr>
        <p:txBody>
          <a:bodyPr/>
          <a:lstStyle/>
          <a:p>
            <a:r>
              <a:rPr lang="en-US" dirty="0">
                <a:solidFill>
                  <a:schemeClr val="accent1"/>
                </a:solidFill>
              </a:rPr>
              <a:t>Thoughts/Considerations/Recommendations </a:t>
            </a:r>
            <a:endParaRPr lang="en-US" sz="3600" dirty="0">
              <a:solidFill>
                <a:schemeClr val="accent1"/>
              </a:solidFill>
            </a:endParaRPr>
          </a:p>
          <a:p>
            <a:endParaRPr lang="en-US" dirty="0"/>
          </a:p>
        </p:txBody>
      </p:sp>
      <p:sp>
        <p:nvSpPr>
          <p:cNvPr id="8" name="Oval 7">
            <a:extLst>
              <a:ext uri="{FF2B5EF4-FFF2-40B4-BE49-F238E27FC236}">
                <a16:creationId xmlns:a16="http://schemas.microsoft.com/office/drawing/2014/main" id="{5E0B894D-42E7-9D60-8AB2-618CCA507FF6}"/>
              </a:ext>
            </a:extLst>
          </p:cNvPr>
          <p:cNvSpPr/>
          <p:nvPr/>
        </p:nvSpPr>
        <p:spPr>
          <a:xfrm rot="19181580">
            <a:off x="17025838" y="1798672"/>
            <a:ext cx="2266590" cy="2381819"/>
          </a:xfrm>
          <a:prstGeom prst="ellipse">
            <a:avLst/>
          </a:prstGeom>
          <a:solidFill>
            <a:schemeClr val="accent4">
              <a:lumMod val="75000"/>
              <a:alpha val="15000"/>
            </a:schemeClr>
          </a:solidFill>
          <a:ln w="57150" cap="flat" cmpd="sng" algn="ctr">
            <a:solidFill>
              <a:schemeClr val="accent4">
                <a:lumMod val="50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solidFill>
                <a:schemeClr val="accent1"/>
              </a:solidFill>
            </a:endParaRPr>
          </a:p>
        </p:txBody>
      </p:sp>
      <p:cxnSp>
        <p:nvCxnSpPr>
          <p:cNvPr id="12" name="Straight Arrow Connector 11">
            <a:extLst>
              <a:ext uri="{FF2B5EF4-FFF2-40B4-BE49-F238E27FC236}">
                <a16:creationId xmlns:a16="http://schemas.microsoft.com/office/drawing/2014/main" id="{3662F36F-0852-5C5D-97CF-9DE50D36F8D3}"/>
              </a:ext>
            </a:extLst>
          </p:cNvPr>
          <p:cNvCxnSpPr>
            <a:cxnSpLocks/>
          </p:cNvCxnSpPr>
          <p:nvPr/>
        </p:nvCxnSpPr>
        <p:spPr>
          <a:xfrm flipH="1">
            <a:off x="19015120" y="1905000"/>
            <a:ext cx="778631" cy="1143000"/>
          </a:xfrm>
          <a:prstGeom prst="straightConnector1">
            <a:avLst/>
          </a:prstGeom>
          <a:ln w="73025" cap="flat" cmpd="sng" algn="ctr">
            <a:solidFill>
              <a:schemeClr val="accent4">
                <a:lumMod val="50000"/>
              </a:schemeClr>
            </a:solidFill>
            <a:prstDash val="solid"/>
            <a:round/>
            <a:headEnd type="none" w="med" len="med"/>
            <a:tailEnd type="arrow" w="lg" len="med"/>
          </a:ln>
        </p:spPr>
        <p:style>
          <a:lnRef idx="0">
            <a:scrgbClr r="0" g="0" b="0"/>
          </a:lnRef>
          <a:fillRef idx="0">
            <a:scrgbClr r="0" g="0" b="0"/>
          </a:fillRef>
          <a:effectRef idx="0">
            <a:scrgbClr r="0" g="0" b="0"/>
          </a:effectRef>
          <a:fontRef idx="minor">
            <a:schemeClr val="tx1"/>
          </a:fontRef>
        </p:style>
      </p:cxnSp>
      <p:sp>
        <p:nvSpPr>
          <p:cNvPr id="19" name="TextBox 18">
            <a:extLst>
              <a:ext uri="{FF2B5EF4-FFF2-40B4-BE49-F238E27FC236}">
                <a16:creationId xmlns:a16="http://schemas.microsoft.com/office/drawing/2014/main" id="{1E566767-BA57-6C40-1855-254EB103EEA8}"/>
              </a:ext>
            </a:extLst>
          </p:cNvPr>
          <p:cNvSpPr txBox="1"/>
          <p:nvPr/>
        </p:nvSpPr>
        <p:spPr>
          <a:xfrm>
            <a:off x="19910108" y="997767"/>
            <a:ext cx="3886690" cy="902790"/>
          </a:xfrm>
          <a:prstGeom prst="rect">
            <a:avLst/>
          </a:prstGeom>
          <a:solidFill>
            <a:schemeClr val="bg1">
              <a:alpha val="93000"/>
            </a:schemeClr>
          </a:solidFill>
          <a:ln>
            <a:noFill/>
          </a:ln>
        </p:spPr>
        <p:style>
          <a:lnRef idx="0">
            <a:scrgbClr r="0" g="0" b="0"/>
          </a:lnRef>
          <a:fillRef idx="0">
            <a:scrgbClr r="0" g="0" b="0"/>
          </a:fillRef>
          <a:effectRef idx="0">
            <a:scrgbClr r="0" g="0" b="0"/>
          </a:effectRef>
          <a:fontRef idx="minor">
            <a:schemeClr val="lt1"/>
          </a:fontRef>
        </p:style>
        <p:txBody>
          <a:bodyPr wrap="square">
            <a:noAutofit/>
          </a:bodyPr>
          <a:lstStyle/>
          <a:p>
            <a:r>
              <a:rPr lang="en-US" sz="2800" b="1" i="1" u="sng" dirty="0">
                <a:ln w="0"/>
                <a:solidFill>
                  <a:schemeClr val="accent4">
                    <a:lumMod val="50000"/>
                  </a:schemeClr>
                </a:solidFill>
                <a:effectLst>
                  <a:outerShdw blurRad="38100" dist="19050" dir="2700000" algn="tl" rotWithShape="0">
                    <a:schemeClr val="dk1">
                      <a:alpha val="40000"/>
                    </a:schemeClr>
                  </a:outerShdw>
                </a:effectLst>
              </a:rPr>
              <a:t>North limitations: </a:t>
            </a:r>
            <a:r>
              <a:rPr lang="en-US" sz="2800" dirty="0">
                <a:ln w="0"/>
                <a:solidFill>
                  <a:schemeClr val="accent4">
                    <a:lumMod val="50000"/>
                  </a:schemeClr>
                </a:solidFill>
                <a:effectLst>
                  <a:outerShdw blurRad="38100" dist="19050" dir="2700000" algn="tl" rotWithShape="0">
                    <a:schemeClr val="dk1">
                      <a:alpha val="40000"/>
                    </a:schemeClr>
                  </a:outerShdw>
                </a:effectLst>
              </a:rPr>
              <a:t>Protected habitat area</a:t>
            </a:r>
            <a:endParaRPr lang="en-US" sz="2800" b="1" dirty="0">
              <a:solidFill>
                <a:schemeClr val="accent4">
                  <a:lumMod val="50000"/>
                </a:schemeClr>
              </a:solidFill>
            </a:endParaRPr>
          </a:p>
        </p:txBody>
      </p:sp>
      <p:sp>
        <p:nvSpPr>
          <p:cNvPr id="22" name="TextBox 21">
            <a:extLst>
              <a:ext uri="{FF2B5EF4-FFF2-40B4-BE49-F238E27FC236}">
                <a16:creationId xmlns:a16="http://schemas.microsoft.com/office/drawing/2014/main" id="{0AD4A17B-5C2E-3E1F-4085-8895F0FA8635}"/>
              </a:ext>
            </a:extLst>
          </p:cNvPr>
          <p:cNvSpPr txBox="1"/>
          <p:nvPr/>
        </p:nvSpPr>
        <p:spPr>
          <a:xfrm>
            <a:off x="10932444" y="8352833"/>
            <a:ext cx="3269236" cy="987042"/>
          </a:xfrm>
          <a:prstGeom prst="rect">
            <a:avLst/>
          </a:prstGeom>
          <a:solidFill>
            <a:schemeClr val="bg1">
              <a:alpha val="50000"/>
            </a:schemeClr>
          </a:solidFill>
          <a:ln>
            <a:noFill/>
          </a:ln>
        </p:spPr>
        <p:style>
          <a:lnRef idx="0">
            <a:scrgbClr r="0" g="0" b="0"/>
          </a:lnRef>
          <a:fillRef idx="0">
            <a:scrgbClr r="0" g="0" b="0"/>
          </a:fillRef>
          <a:effectRef idx="0">
            <a:scrgbClr r="0" g="0" b="0"/>
          </a:effectRef>
          <a:fontRef idx="minor">
            <a:schemeClr val="lt1"/>
          </a:fontRef>
        </p:style>
        <p:txBody>
          <a:bodyPr wrap="square">
            <a:noAutofit/>
          </a:bodyPr>
          <a:lstStyle/>
          <a:p>
            <a:r>
              <a:rPr lang="en-US" sz="2800" b="1" u="sng" dirty="0">
                <a:ln w="0"/>
                <a:solidFill>
                  <a:schemeClr val="tx1"/>
                </a:solidFill>
                <a:effectLst>
                  <a:outerShdw blurRad="38100" dist="19050" dir="2700000" algn="tl" rotWithShape="0">
                    <a:schemeClr val="dk1">
                      <a:alpha val="40000"/>
                    </a:schemeClr>
                  </a:outerShdw>
                </a:effectLst>
              </a:rPr>
              <a:t>South limitations: </a:t>
            </a:r>
            <a:r>
              <a:rPr lang="en-US" sz="2800" dirty="0">
                <a:ln w="0"/>
                <a:solidFill>
                  <a:schemeClr val="tx1"/>
                </a:solidFill>
                <a:effectLst>
                  <a:outerShdw blurRad="38100" dist="19050" dir="2700000" algn="tl" rotWithShape="0">
                    <a:schemeClr val="dk1">
                      <a:alpha val="40000"/>
                    </a:schemeClr>
                  </a:outerShdw>
                </a:effectLst>
              </a:rPr>
              <a:t>shopping center</a:t>
            </a:r>
            <a:endParaRPr lang="en-US" sz="2800" dirty="0">
              <a:solidFill>
                <a:schemeClr val="accent5"/>
              </a:solidFill>
            </a:endParaRPr>
          </a:p>
        </p:txBody>
      </p:sp>
      <p:cxnSp>
        <p:nvCxnSpPr>
          <p:cNvPr id="23" name="Straight Arrow Connector 22">
            <a:extLst>
              <a:ext uri="{FF2B5EF4-FFF2-40B4-BE49-F238E27FC236}">
                <a16:creationId xmlns:a16="http://schemas.microsoft.com/office/drawing/2014/main" id="{E5EE84F1-C3DE-5D92-27E9-2763F6DAE087}"/>
              </a:ext>
            </a:extLst>
          </p:cNvPr>
          <p:cNvCxnSpPr>
            <a:cxnSpLocks/>
          </p:cNvCxnSpPr>
          <p:nvPr/>
        </p:nvCxnSpPr>
        <p:spPr>
          <a:xfrm flipV="1">
            <a:off x="13398491" y="7264158"/>
            <a:ext cx="634320" cy="1227084"/>
          </a:xfrm>
          <a:prstGeom prst="straightConnector1">
            <a:avLst/>
          </a:prstGeom>
          <a:ln w="73025" cap="flat" cmpd="sng" algn="ctr">
            <a:solidFill>
              <a:schemeClr val="accent6"/>
            </a:solidFill>
            <a:prstDash val="solid"/>
            <a:round/>
            <a:headEnd type="none" w="med" len="med"/>
            <a:tailEnd type="arrow" w="lg" len="med"/>
          </a:ln>
        </p:spPr>
        <p:style>
          <a:lnRef idx="0">
            <a:scrgbClr r="0" g="0" b="0"/>
          </a:lnRef>
          <a:fillRef idx="0">
            <a:scrgbClr r="0" g="0" b="0"/>
          </a:fillRef>
          <a:effectRef idx="0">
            <a:scrgbClr r="0" g="0" b="0"/>
          </a:effectRef>
          <a:fontRef idx="minor">
            <a:schemeClr val="tx1"/>
          </a:fontRef>
        </p:style>
      </p:cxnSp>
      <p:sp>
        <p:nvSpPr>
          <p:cNvPr id="26" name="TextBox 25">
            <a:extLst>
              <a:ext uri="{FF2B5EF4-FFF2-40B4-BE49-F238E27FC236}">
                <a16:creationId xmlns:a16="http://schemas.microsoft.com/office/drawing/2014/main" id="{53E099BA-313B-C587-5317-AA6F31748770}"/>
              </a:ext>
            </a:extLst>
          </p:cNvPr>
          <p:cNvSpPr txBox="1"/>
          <p:nvPr/>
        </p:nvSpPr>
        <p:spPr>
          <a:xfrm>
            <a:off x="11685559" y="1435326"/>
            <a:ext cx="3269236" cy="987042"/>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wrap="square">
            <a:noAutofit/>
          </a:bodyPr>
          <a:lstStyle/>
          <a:p>
            <a:r>
              <a:rPr lang="en-US" sz="2800" b="1" u="sng" dirty="0">
                <a:ln w="0"/>
                <a:solidFill>
                  <a:schemeClr val="accent5"/>
                </a:solidFill>
                <a:effectLst>
                  <a:outerShdw blurRad="38100" dist="19050" dir="2700000" algn="tl" rotWithShape="0">
                    <a:schemeClr val="dk1">
                      <a:alpha val="40000"/>
                    </a:schemeClr>
                  </a:outerShdw>
                </a:effectLst>
              </a:rPr>
              <a:t>West limitations: </a:t>
            </a:r>
            <a:r>
              <a:rPr lang="en-US" sz="2800" dirty="0">
                <a:ln w="0"/>
                <a:solidFill>
                  <a:schemeClr val="accent5"/>
                </a:solidFill>
                <a:effectLst>
                  <a:outerShdw blurRad="38100" dist="19050" dir="2700000" algn="tl" rotWithShape="0">
                    <a:schemeClr val="dk1">
                      <a:alpha val="40000"/>
                    </a:schemeClr>
                  </a:outerShdw>
                </a:effectLst>
              </a:rPr>
              <a:t>Roadway</a:t>
            </a:r>
            <a:endParaRPr lang="en-US" sz="2800" dirty="0">
              <a:solidFill>
                <a:schemeClr val="accent5"/>
              </a:solidFill>
            </a:endParaRPr>
          </a:p>
        </p:txBody>
      </p:sp>
      <p:cxnSp>
        <p:nvCxnSpPr>
          <p:cNvPr id="32" name="Straight Arrow Connector 31">
            <a:extLst>
              <a:ext uri="{FF2B5EF4-FFF2-40B4-BE49-F238E27FC236}">
                <a16:creationId xmlns:a16="http://schemas.microsoft.com/office/drawing/2014/main" id="{CFB53D42-4F38-49B1-B77D-4AA024196AD7}"/>
              </a:ext>
            </a:extLst>
          </p:cNvPr>
          <p:cNvCxnSpPr>
            <a:cxnSpLocks/>
          </p:cNvCxnSpPr>
          <p:nvPr/>
        </p:nvCxnSpPr>
        <p:spPr>
          <a:xfrm>
            <a:off x="13320177" y="2576925"/>
            <a:ext cx="1034060" cy="2053941"/>
          </a:xfrm>
          <a:prstGeom prst="straightConnector1">
            <a:avLst/>
          </a:prstGeom>
          <a:ln w="73025" cap="flat" cmpd="sng" algn="ctr">
            <a:solidFill>
              <a:srgbClr val="FF0000"/>
            </a:solidFill>
            <a:prstDash val="solid"/>
            <a:round/>
            <a:headEnd type="none" w="med" len="med"/>
            <a:tailEnd type="arrow" w="lg" len="med"/>
          </a:ln>
        </p:spPr>
        <p:style>
          <a:lnRef idx="0">
            <a:scrgbClr r="0" g="0" b="0"/>
          </a:lnRef>
          <a:fillRef idx="0">
            <a:scrgbClr r="0" g="0" b="0"/>
          </a:fillRef>
          <a:effectRef idx="0">
            <a:scrgbClr r="0" g="0" b="0"/>
          </a:effectRef>
          <a:fontRef idx="minor">
            <a:schemeClr val="tx1"/>
          </a:fontRef>
        </p:style>
      </p:cxnSp>
      <p:sp>
        <p:nvSpPr>
          <p:cNvPr id="37" name="Rectangle 36">
            <a:extLst>
              <a:ext uri="{FF2B5EF4-FFF2-40B4-BE49-F238E27FC236}">
                <a16:creationId xmlns:a16="http://schemas.microsoft.com/office/drawing/2014/main" id="{8327FC75-FAA8-4B94-864A-405F91262CDF}"/>
              </a:ext>
            </a:extLst>
          </p:cNvPr>
          <p:cNvSpPr/>
          <p:nvPr/>
        </p:nvSpPr>
        <p:spPr>
          <a:xfrm rot="2863475">
            <a:off x="13131248" y="5276818"/>
            <a:ext cx="2834223" cy="2675731"/>
          </a:xfrm>
          <a:prstGeom prst="rect">
            <a:avLst/>
          </a:prstGeom>
          <a:solidFill>
            <a:schemeClr val="tx2">
              <a:alpha val="15000"/>
            </a:schemeClr>
          </a:solidFill>
          <a:ln w="5715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38" name="TextBox 37">
            <a:extLst>
              <a:ext uri="{FF2B5EF4-FFF2-40B4-BE49-F238E27FC236}">
                <a16:creationId xmlns:a16="http://schemas.microsoft.com/office/drawing/2014/main" id="{4C0C3A6A-41D5-47A1-26A9-356564A2732F}"/>
              </a:ext>
            </a:extLst>
          </p:cNvPr>
          <p:cNvSpPr txBox="1"/>
          <p:nvPr/>
        </p:nvSpPr>
        <p:spPr>
          <a:xfrm>
            <a:off x="15163800" y="9657041"/>
            <a:ext cx="1315274" cy="1343321"/>
          </a:xfrm>
          <a:prstGeom prst="rect">
            <a:avLst/>
          </a:prstGeom>
          <a:solidFill>
            <a:schemeClr val="bg1">
              <a:alpha val="50000"/>
            </a:schemeClr>
          </a:solidFill>
          <a:ln>
            <a:noFill/>
          </a:ln>
        </p:spPr>
        <p:style>
          <a:lnRef idx="0">
            <a:scrgbClr r="0" g="0" b="0"/>
          </a:lnRef>
          <a:fillRef idx="0">
            <a:scrgbClr r="0" g="0" b="0"/>
          </a:fillRef>
          <a:effectRef idx="0">
            <a:scrgbClr r="0" g="0" b="0"/>
          </a:effectRef>
          <a:fontRef idx="minor">
            <a:schemeClr val="lt1"/>
          </a:fontRef>
        </p:style>
        <p:txBody>
          <a:bodyPr wrap="square">
            <a:noAutofit/>
          </a:bodyPr>
          <a:lstStyle/>
          <a:p>
            <a:pPr algn="ctr"/>
            <a:r>
              <a:rPr lang="en-US" sz="2800" b="1" dirty="0">
                <a:ln w="0"/>
                <a:solidFill>
                  <a:schemeClr val="tx1"/>
                </a:solidFill>
                <a:effectLst>
                  <a:outerShdw blurRad="38100" dist="19050" dir="2700000" algn="tl" rotWithShape="0">
                    <a:schemeClr val="dk1">
                      <a:alpha val="40000"/>
                    </a:schemeClr>
                  </a:outerShdw>
                </a:effectLst>
              </a:rPr>
              <a:t>LHC Point 8</a:t>
            </a:r>
            <a:endParaRPr lang="en-US" sz="2800" dirty="0">
              <a:solidFill>
                <a:schemeClr val="accent5"/>
              </a:solidFill>
            </a:endParaRPr>
          </a:p>
        </p:txBody>
      </p:sp>
      <p:sp>
        <p:nvSpPr>
          <p:cNvPr id="41" name="Oval 40">
            <a:extLst>
              <a:ext uri="{FF2B5EF4-FFF2-40B4-BE49-F238E27FC236}">
                <a16:creationId xmlns:a16="http://schemas.microsoft.com/office/drawing/2014/main" id="{A37C424B-DF14-3BFE-F46E-6E35BD3502F9}"/>
              </a:ext>
            </a:extLst>
          </p:cNvPr>
          <p:cNvSpPr/>
          <p:nvPr/>
        </p:nvSpPr>
        <p:spPr>
          <a:xfrm rot="20888648">
            <a:off x="17748005" y="6224022"/>
            <a:ext cx="3017854" cy="2260153"/>
          </a:xfrm>
          <a:prstGeom prst="ellipse">
            <a:avLst/>
          </a:prstGeom>
          <a:solidFill>
            <a:schemeClr val="accent2">
              <a:alpha val="15000"/>
            </a:schemeClr>
          </a:solidFill>
          <a:ln w="57150" cap="flat" cmpd="sng" algn="ctr">
            <a:solidFill>
              <a:schemeClr val="accent2"/>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solidFill>
                <a:schemeClr val="accent1"/>
              </a:solidFill>
            </a:endParaRPr>
          </a:p>
        </p:txBody>
      </p:sp>
      <p:sp>
        <p:nvSpPr>
          <p:cNvPr id="42" name="TextBox 41">
            <a:extLst>
              <a:ext uri="{FF2B5EF4-FFF2-40B4-BE49-F238E27FC236}">
                <a16:creationId xmlns:a16="http://schemas.microsoft.com/office/drawing/2014/main" id="{CA370AEE-3959-FC92-6914-C9A1F54375BE}"/>
              </a:ext>
            </a:extLst>
          </p:cNvPr>
          <p:cNvSpPr txBox="1"/>
          <p:nvPr/>
        </p:nvSpPr>
        <p:spPr>
          <a:xfrm>
            <a:off x="18288000" y="6858000"/>
            <a:ext cx="2089384" cy="987042"/>
          </a:xfrm>
          <a:prstGeom prst="rect">
            <a:avLst/>
          </a:prstGeom>
          <a:solidFill>
            <a:schemeClr val="bg1">
              <a:alpha val="49000"/>
            </a:schemeClr>
          </a:solidFill>
          <a:ln>
            <a:noFill/>
          </a:ln>
        </p:spPr>
        <p:style>
          <a:lnRef idx="0">
            <a:scrgbClr r="0" g="0" b="0"/>
          </a:lnRef>
          <a:fillRef idx="0">
            <a:scrgbClr r="0" g="0" b="0"/>
          </a:fillRef>
          <a:effectRef idx="0">
            <a:scrgbClr r="0" g="0" b="0"/>
          </a:effectRef>
          <a:fontRef idx="minor">
            <a:schemeClr val="lt1"/>
          </a:fontRef>
        </p:style>
        <p:txBody>
          <a:bodyPr wrap="square">
            <a:noAutofit/>
          </a:bodyPr>
          <a:lstStyle/>
          <a:p>
            <a:r>
              <a:rPr lang="en-US" sz="2800" b="1" i="1" u="sng" dirty="0">
                <a:ln w="0"/>
                <a:solidFill>
                  <a:schemeClr val="accent2"/>
                </a:solidFill>
                <a:effectLst>
                  <a:outerShdw blurRad="38100" dist="19050" dir="2700000" algn="tl" rotWithShape="0">
                    <a:schemeClr val="dk1">
                      <a:alpha val="40000"/>
                    </a:schemeClr>
                  </a:outerShdw>
                </a:effectLst>
              </a:rPr>
              <a:t>East:</a:t>
            </a:r>
          </a:p>
          <a:p>
            <a:r>
              <a:rPr lang="en-US" sz="2800" dirty="0">
                <a:ln w="0"/>
                <a:solidFill>
                  <a:schemeClr val="accent2"/>
                </a:solidFill>
                <a:effectLst>
                  <a:outerShdw blurRad="38100" dist="19050" dir="2700000" algn="tl" rotWithShape="0">
                    <a:schemeClr val="dk1">
                      <a:alpha val="40000"/>
                    </a:schemeClr>
                  </a:outerShdw>
                </a:effectLst>
              </a:rPr>
              <a:t>Open land</a:t>
            </a:r>
            <a:endParaRPr lang="en-US" sz="2800" dirty="0">
              <a:solidFill>
                <a:schemeClr val="accent2"/>
              </a:solidFill>
            </a:endParaRPr>
          </a:p>
        </p:txBody>
      </p:sp>
    </p:spTree>
    <p:extLst>
      <p:ext uri="{BB962C8B-B14F-4D97-AF65-F5344CB8AC3E}">
        <p14:creationId xmlns:p14="http://schemas.microsoft.com/office/powerpoint/2010/main" val="12673270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53A7DD95-C351-1971-8C8A-6E1D8FF1F6A5}"/>
              </a:ext>
            </a:extLst>
          </p:cNvPr>
          <p:cNvSpPr>
            <a:spLocks noGrp="1"/>
          </p:cNvSpPr>
          <p:nvPr>
            <p:ph type="ctrTitle"/>
          </p:nvPr>
        </p:nvSpPr>
        <p:spPr/>
        <p:txBody>
          <a:bodyPr/>
          <a:lstStyle/>
          <a:p>
            <a:r>
              <a:rPr lang="en-US" dirty="0"/>
              <a:t>Site PB </a:t>
            </a:r>
          </a:p>
        </p:txBody>
      </p:sp>
      <p:sp>
        <p:nvSpPr>
          <p:cNvPr id="13" name="Subtitle 12">
            <a:extLst>
              <a:ext uri="{FF2B5EF4-FFF2-40B4-BE49-F238E27FC236}">
                <a16:creationId xmlns:a16="http://schemas.microsoft.com/office/drawing/2014/main" id="{1A839031-455F-11B5-837B-A8D6D1B29532}"/>
              </a:ext>
            </a:extLst>
          </p:cNvPr>
          <p:cNvSpPr>
            <a:spLocks noGrp="1"/>
          </p:cNvSpPr>
          <p:nvPr>
            <p:ph type="subTitle" idx="1"/>
          </p:nvPr>
        </p:nvSpPr>
        <p:spPr/>
        <p:txBody>
          <a:bodyPr/>
          <a:lstStyle/>
          <a:p>
            <a:r>
              <a:rPr lang="en-US" dirty="0"/>
              <a:t>Technical Site (Switzerland )</a:t>
            </a:r>
          </a:p>
        </p:txBody>
      </p:sp>
      <p:sp>
        <p:nvSpPr>
          <p:cNvPr id="2" name="Slide Number Placeholder 1">
            <a:extLst>
              <a:ext uri="{FF2B5EF4-FFF2-40B4-BE49-F238E27FC236}">
                <a16:creationId xmlns:a16="http://schemas.microsoft.com/office/drawing/2014/main" id="{AF103476-0D17-FEF2-0CEF-A91AF809DA97}"/>
              </a:ext>
            </a:extLst>
          </p:cNvPr>
          <p:cNvSpPr>
            <a:spLocks noGrp="1"/>
          </p:cNvSpPr>
          <p:nvPr>
            <p:ph type="sldNum" sz="quarter" idx="12"/>
          </p:nvPr>
        </p:nvSpPr>
        <p:spPr/>
        <p:txBody>
          <a:bodyPr/>
          <a:lstStyle/>
          <a:p>
            <a:fld id="{88A1DFE4-5FC5-43BD-BB7E-75EAD82B965F}" type="slidenum">
              <a:rPr lang="en-US" noProof="0" smtClean="0"/>
              <a:pPr/>
              <a:t>29</a:t>
            </a:fld>
            <a:endParaRPr lang="en-US" noProof="0"/>
          </a:p>
        </p:txBody>
      </p:sp>
    </p:spTree>
    <p:extLst>
      <p:ext uri="{BB962C8B-B14F-4D97-AF65-F5344CB8AC3E}">
        <p14:creationId xmlns:p14="http://schemas.microsoft.com/office/powerpoint/2010/main" val="2320322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9797056-9E7D-416F-BB66-F62322DEB428}"/>
              </a:ext>
            </a:extLst>
          </p:cNvPr>
          <p:cNvSpPr>
            <a:spLocks noGrp="1"/>
          </p:cNvSpPr>
          <p:nvPr>
            <p:ph type="sldNum" sz="quarter" idx="12"/>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773D2927-E60A-154D-AE4C-9C9B1BCDDFC0}" type="slidenum">
              <a:rPr kumimoji="0" lang="en-US" sz="1500" b="0" i="0" u="none" strike="noStrike" kern="1200" cap="none" spc="0" normalizeH="0" baseline="0" noProof="0" smtClean="0">
                <a:ln>
                  <a:noFill/>
                </a:ln>
                <a:solidFill>
                  <a:srgbClr val="0F124A"/>
                </a:solidFill>
                <a:effectLst/>
                <a:uLnTx/>
                <a:uFillTx/>
                <a:latin typeface="Century Gothic" panose="020B0502020202020204" pitchFamily="34" charset="0"/>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3</a:t>
            </a:fld>
            <a:endParaRPr kumimoji="0" lang="en-US" sz="1500" b="0" i="0" u="none" strike="noStrike" kern="1200" cap="none" spc="0" normalizeH="0" baseline="0" noProof="0" dirty="0">
              <a:ln>
                <a:noFill/>
              </a:ln>
              <a:solidFill>
                <a:srgbClr val="0F124A"/>
              </a:solidFill>
              <a:effectLst/>
              <a:uLnTx/>
              <a:uFillTx/>
              <a:latin typeface="Century Gothic" panose="020B0502020202020204" pitchFamily="34" charset="0"/>
              <a:ea typeface="+mn-ea"/>
              <a:cs typeface="+mn-cs"/>
            </a:endParaRPr>
          </a:p>
        </p:txBody>
      </p:sp>
      <p:pic>
        <p:nvPicPr>
          <p:cNvPr id="3" name="Picture 2">
            <a:extLst>
              <a:ext uri="{FF2B5EF4-FFF2-40B4-BE49-F238E27FC236}">
                <a16:creationId xmlns:a16="http://schemas.microsoft.com/office/drawing/2014/main" id="{0602D496-3885-4544-9216-36F19AD8CE5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7636" b="7636"/>
          <a:stretch/>
        </p:blipFill>
        <p:spPr>
          <a:xfrm>
            <a:off x="1" y="0"/>
            <a:ext cx="24383998" cy="13716000"/>
          </a:xfrm>
          <a:prstGeom prst="rect">
            <a:avLst/>
          </a:prstGeom>
        </p:spPr>
      </p:pic>
      <p:sp>
        <p:nvSpPr>
          <p:cNvPr id="9" name="TextBox 8">
            <a:extLst>
              <a:ext uri="{FF2B5EF4-FFF2-40B4-BE49-F238E27FC236}">
                <a16:creationId xmlns:a16="http://schemas.microsoft.com/office/drawing/2014/main" id="{7F1B01D9-71DC-40C0-87A4-3A411BB5607B}"/>
              </a:ext>
            </a:extLst>
          </p:cNvPr>
          <p:cNvSpPr txBox="1"/>
          <p:nvPr/>
        </p:nvSpPr>
        <p:spPr>
          <a:xfrm>
            <a:off x="11049000" y="12572683"/>
            <a:ext cx="13367653" cy="830997"/>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algn="l">
              <a:spcAft>
                <a:spcPts val="0"/>
              </a:spcAft>
            </a:pPr>
            <a:r>
              <a:rPr kumimoji="0" lang="en-US" sz="2400" b="0" i="1" u="none" strike="noStrike" kern="1200" cap="none" spc="0" normalizeH="0" baseline="0" noProof="0" dirty="0">
                <a:ln>
                  <a:noFill/>
                </a:ln>
                <a:solidFill>
                  <a:schemeClr val="bg1"/>
                </a:solidFill>
                <a:effectLst/>
                <a:uLnTx/>
                <a:uFillTx/>
                <a:latin typeface="Arial"/>
                <a:ea typeface="+mn-ea"/>
                <a:cs typeface="+mn-cs"/>
              </a:rPr>
              <a:t>Aerial view of Fermilab campus.  Fermilab is </a:t>
            </a:r>
            <a:r>
              <a:rPr lang="en-US" sz="2400" i="1" dirty="0">
                <a:solidFill>
                  <a:schemeClr val="bg1"/>
                </a:solidFill>
              </a:rPr>
              <a:t>America's particle physics and accelerator laboratory. We bring the world together to solve the mysteries of matter, energy, space and time.</a:t>
            </a:r>
          </a:p>
        </p:txBody>
      </p:sp>
      <p:pic>
        <p:nvPicPr>
          <p:cNvPr id="4" name="Picture 2">
            <a:extLst>
              <a:ext uri="{FF2B5EF4-FFF2-40B4-BE49-F238E27FC236}">
                <a16:creationId xmlns:a16="http://schemas.microsoft.com/office/drawing/2014/main" id="{46A1213F-3A94-D21A-C6C0-2F9BE8B165F0}"/>
              </a:ext>
            </a:extLst>
          </p:cNvPr>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18135600" y="733086"/>
            <a:ext cx="5373560" cy="101566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840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BFE771B0-8933-318E-44C6-5F11FE64853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838200"/>
            <a:ext cx="24388156" cy="13096611"/>
          </a:xfrm>
          <a:prstGeom prst="rect">
            <a:avLst/>
          </a:prstGeom>
        </p:spPr>
      </p:pic>
      <p:sp>
        <p:nvSpPr>
          <p:cNvPr id="8" name="TextBox 7">
            <a:extLst>
              <a:ext uri="{FF2B5EF4-FFF2-40B4-BE49-F238E27FC236}">
                <a16:creationId xmlns:a16="http://schemas.microsoft.com/office/drawing/2014/main" id="{40589881-C1E1-778E-6AF7-62B5C304111A}"/>
              </a:ext>
            </a:extLst>
          </p:cNvPr>
          <p:cNvSpPr txBox="1"/>
          <p:nvPr/>
        </p:nvSpPr>
        <p:spPr>
          <a:xfrm>
            <a:off x="10448617" y="6550876"/>
            <a:ext cx="2048183" cy="535724"/>
          </a:xfrm>
          <a:prstGeom prst="rect">
            <a:avLst/>
          </a:prstGeom>
          <a:noFill/>
        </p:spPr>
        <p:txBody>
          <a:bodyPr wrap="square" rtlCol="0">
            <a:spAutoFit/>
          </a:bodyPr>
          <a:lstStyle/>
          <a:p>
            <a:pPr algn="l">
              <a:lnSpc>
                <a:spcPts val="3700"/>
              </a:lnSpc>
            </a:pPr>
            <a:r>
              <a:rPr lang="en-US" sz="3000" b="1" spc="50" dirty="0" err="1">
                <a:ln w="15875" cmpd="sng">
                  <a:solidFill>
                    <a:schemeClr val="accent6"/>
                  </a:solidFill>
                  <a:prstDash val="solid"/>
                </a:ln>
                <a:solidFill>
                  <a:srgbClr val="70AD47">
                    <a:tint val="1000"/>
                  </a:srgbClr>
                </a:solidFill>
                <a:effectLst>
                  <a:glow rad="38100">
                    <a:schemeClr val="accent1">
                      <a:alpha val="40000"/>
                    </a:schemeClr>
                  </a:glow>
                </a:effectLst>
              </a:rPr>
              <a:t>Choulex</a:t>
            </a:r>
            <a:endParaRPr lang="en-US" sz="3000" b="1" spc="50" dirty="0">
              <a:ln w="15875" cmpd="sng">
                <a:solidFill>
                  <a:schemeClr val="accent6"/>
                </a:solidFill>
                <a:prstDash val="solid"/>
              </a:ln>
              <a:solidFill>
                <a:srgbClr val="70AD47">
                  <a:tint val="1000"/>
                </a:srgbClr>
              </a:solidFill>
              <a:effectLst>
                <a:glow rad="38100">
                  <a:schemeClr val="accent1">
                    <a:alpha val="40000"/>
                  </a:schemeClr>
                </a:glow>
              </a:effectLst>
            </a:endParaRPr>
          </a:p>
        </p:txBody>
      </p:sp>
      <p:sp>
        <p:nvSpPr>
          <p:cNvPr id="28" name="Rectangle 27">
            <a:extLst>
              <a:ext uri="{FF2B5EF4-FFF2-40B4-BE49-F238E27FC236}">
                <a16:creationId xmlns:a16="http://schemas.microsoft.com/office/drawing/2014/main" id="{31BFC7FF-C710-5C63-C822-640341BCFFDD}"/>
              </a:ext>
            </a:extLst>
          </p:cNvPr>
          <p:cNvSpPr/>
          <p:nvPr/>
        </p:nvSpPr>
        <p:spPr>
          <a:xfrm>
            <a:off x="0" y="838200"/>
            <a:ext cx="24383999" cy="13096611"/>
          </a:xfrm>
          <a:prstGeom prst="rect">
            <a:avLst/>
          </a:prstGeom>
          <a:gradFill>
            <a:gsLst>
              <a:gs pos="13000">
                <a:srgbClr val="FFFFFF">
                  <a:alpha val="91000"/>
                </a:srgbClr>
              </a:gs>
              <a:gs pos="42000">
                <a:srgbClr val="FFFFFF">
                  <a:alpha val="66667"/>
                </a:srgbClr>
              </a:gs>
              <a:gs pos="86000">
                <a:srgbClr val="FFFFFF">
                  <a:alpha val="0"/>
                </a:srgbClr>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fld id="{88A1DFE4-5FC5-43BD-BB7E-75EAD82B965F}" type="slidenum">
              <a:rPr lang="en-US" noProof="0" smtClean="0"/>
              <a:pPr/>
              <a:t>30</a:t>
            </a:fld>
            <a:endParaRPr lang="en-US" noProof="0"/>
          </a:p>
        </p:txBody>
      </p:sp>
      <p:sp>
        <p:nvSpPr>
          <p:cNvPr id="3" name="Title 2">
            <a:extLst>
              <a:ext uri="{FF2B5EF4-FFF2-40B4-BE49-F238E27FC236}">
                <a16:creationId xmlns:a16="http://schemas.microsoft.com/office/drawing/2014/main" id="{9C1518B3-87A9-997A-9FF8-248A714F0ADC}"/>
              </a:ext>
            </a:extLst>
          </p:cNvPr>
          <p:cNvSpPr>
            <a:spLocks noGrp="1"/>
          </p:cNvSpPr>
          <p:nvPr>
            <p:ph type="title" idx="4294967295"/>
          </p:nvPr>
        </p:nvSpPr>
        <p:spPr>
          <a:xfrm>
            <a:off x="1219201" y="1546225"/>
            <a:ext cx="23164800" cy="2143125"/>
          </a:xfrm>
        </p:spPr>
        <p:txBody>
          <a:bodyPr/>
          <a:lstStyle/>
          <a:p>
            <a:r>
              <a:rPr lang="en-US" dirty="0"/>
              <a:t>SITE PB</a:t>
            </a:r>
          </a:p>
        </p:txBody>
      </p:sp>
      <p:sp>
        <p:nvSpPr>
          <p:cNvPr id="9" name="Text Placeholder 4">
            <a:extLst>
              <a:ext uri="{FF2B5EF4-FFF2-40B4-BE49-F238E27FC236}">
                <a16:creationId xmlns:a16="http://schemas.microsoft.com/office/drawing/2014/main" id="{0ED922BE-8C32-3DCE-438B-12BEC4484883}"/>
              </a:ext>
            </a:extLst>
          </p:cNvPr>
          <p:cNvSpPr txBox="1">
            <a:spLocks/>
          </p:cNvSpPr>
          <p:nvPr/>
        </p:nvSpPr>
        <p:spPr>
          <a:xfrm>
            <a:off x="1180800" y="4658206"/>
            <a:ext cx="8725200" cy="7838593"/>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lnSpc>
                <a:spcPct val="100000"/>
              </a:lnSpc>
              <a:spcAft>
                <a:spcPts val="1800"/>
              </a:spcAft>
              <a:buFont typeface="Arial" panose="020B0604020202020204" pitchFamily="34" charset="0"/>
              <a:buChar char="•"/>
            </a:pPr>
            <a:r>
              <a:rPr lang="en-US" sz="4800" b="1" dirty="0"/>
              <a:t>~4ha </a:t>
            </a:r>
            <a:r>
              <a:rPr lang="en-US" sz="4800" dirty="0"/>
              <a:t>site located on Swiss rural land approximately </a:t>
            </a:r>
            <a:r>
              <a:rPr lang="en-US" sz="4800" b="1" dirty="0"/>
              <a:t>15km</a:t>
            </a:r>
            <a:r>
              <a:rPr lang="en-US" sz="4800" dirty="0"/>
              <a:t> east of the CERN campus </a:t>
            </a:r>
          </a:p>
          <a:p>
            <a:pPr marL="457200" indent="-457200">
              <a:lnSpc>
                <a:spcPct val="100000"/>
              </a:lnSpc>
              <a:spcAft>
                <a:spcPts val="1800"/>
              </a:spcAft>
              <a:buFont typeface="Arial" panose="020B0604020202020204" pitchFamily="34" charset="0"/>
              <a:buChar char="•"/>
            </a:pPr>
            <a:r>
              <a:rPr lang="en-US" sz="4800" dirty="0"/>
              <a:t>Local opposition to new industrial buildings by is anticipated.</a:t>
            </a:r>
          </a:p>
          <a:p>
            <a:pPr marL="457200" indent="-457200">
              <a:spcAft>
                <a:spcPts val="1800"/>
              </a:spcAft>
              <a:buFont typeface="Arial" panose="020B0604020202020204" pitchFamily="34" charset="0"/>
              <a:buChar char="•"/>
            </a:pPr>
            <a:endParaRPr lang="en-US" sz="2800" dirty="0"/>
          </a:p>
        </p:txBody>
      </p:sp>
      <p:sp>
        <p:nvSpPr>
          <p:cNvPr id="10" name="Text Placeholder 3143">
            <a:extLst>
              <a:ext uri="{FF2B5EF4-FFF2-40B4-BE49-F238E27FC236}">
                <a16:creationId xmlns:a16="http://schemas.microsoft.com/office/drawing/2014/main" id="{E6B809BE-A294-18E7-2B9F-CBE79B1C5C52}"/>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tx2"/>
                </a:solidFill>
              </a:rPr>
              <a:t>Existing Site: </a:t>
            </a:r>
            <a:r>
              <a:rPr lang="en-US" b="0" dirty="0">
                <a:solidFill>
                  <a:schemeClr val="tx2"/>
                </a:solidFill>
              </a:rPr>
              <a:t>Overview</a:t>
            </a:r>
          </a:p>
        </p:txBody>
      </p:sp>
      <p:pic>
        <p:nvPicPr>
          <p:cNvPr id="11" name="Picture 10">
            <a:extLst>
              <a:ext uri="{FF2B5EF4-FFF2-40B4-BE49-F238E27FC236}">
                <a16:creationId xmlns:a16="http://schemas.microsoft.com/office/drawing/2014/main" id="{094147C2-7615-9635-115A-A72F1953687E}"/>
              </a:ext>
            </a:extLst>
          </p:cNvPr>
          <p:cNvPicPr>
            <a:picLocks noChangeAspect="1"/>
          </p:cNvPicPr>
          <p:nvPr/>
        </p:nvPicPr>
        <p:blipFill rotWithShape="1">
          <a:blip r:embed="rId5" cstate="email">
            <a:alphaModFix/>
            <a:extLst>
              <a:ext uri="{BEBA8EAE-BF5A-486C-A8C5-ECC9F3942E4B}">
                <a14:imgProps xmlns:a14="http://schemas.microsoft.com/office/drawing/2010/main">
                  <a14:imgLayer r:embed="rId6">
                    <a14:imgEffect>
                      <a14:backgroundRemoval t="2513" b="97944" l="5186" r="96077">
                        <a14:foregroundMark x1="24468" y1="28637" x2="24468" y2="28637"/>
                        <a14:foregroundMark x1="32380" y1="36862" x2="39827" y2="29094"/>
                        <a14:foregroundMark x1="39827" y1="29094" x2="36503" y2="23762"/>
                        <a14:foregroundMark x1="48604" y1="44935" x2="52593" y2="38233"/>
                        <a14:foregroundMark x1="55652" y1="62376" x2="25332" y2="50647"/>
                        <a14:foregroundMark x1="25332" y1="50647" x2="24335" y2="49733"/>
                        <a14:foregroundMark x1="64362" y1="40213" x2="67154" y2="37852"/>
                        <a14:foregroundMark x1="8843" y1="39680" x2="8843" y2="39680"/>
                        <a14:foregroundMark x1="5186" y1="43031" x2="5186" y2="43031"/>
                        <a14:foregroundMark x1="92287" y1="39452" x2="92287" y2="39452"/>
                        <a14:foregroundMark x1="96077" y1="37928" x2="96077" y2="37928"/>
                        <a14:foregroundMark x1="60306" y1="93526" x2="60306" y2="93526"/>
                        <a14:foregroundMark x1="62766" y1="97944" x2="62766" y2="97944"/>
                        <a14:foregroundMark x1="24003" y1="8225" x2="24003" y2="8225"/>
                        <a14:foregroundMark x1="27061" y1="2589" x2="27061" y2="2589"/>
                        <a14:foregroundMark x1="29787" y1="21554" x2="29787" y2="21554"/>
                      </a14:backgroundRemoval>
                    </a14:imgEffect>
                  </a14:imgLayer>
                </a14:imgProps>
              </a:ext>
              <a:ext uri="{28A0092B-C50C-407E-A947-70E740481C1C}">
                <a14:useLocalDpi xmlns:a14="http://schemas.microsoft.com/office/drawing/2010/main"/>
              </a:ext>
            </a:extLst>
          </a:blip>
          <a:srcRect/>
          <a:stretch/>
        </p:blipFill>
        <p:spPr>
          <a:xfrm rot="21073008">
            <a:off x="16581218" y="5109093"/>
            <a:ext cx="3261174" cy="2846695"/>
          </a:xfrm>
          <a:prstGeom prst="rect">
            <a:avLst/>
          </a:prstGeom>
          <a:effectLst>
            <a:glow rad="165100">
              <a:schemeClr val="accent2">
                <a:lumMod val="60000"/>
                <a:lumOff val="40000"/>
                <a:alpha val="84000"/>
              </a:schemeClr>
            </a:glow>
            <a:outerShdw blurRad="50800" dist="38100" dir="2700000" algn="tl" rotWithShape="0">
              <a:prstClr val="black">
                <a:alpha val="40000"/>
              </a:prstClr>
            </a:outerShdw>
          </a:effectLst>
        </p:spPr>
      </p:pic>
    </p:spTree>
    <p:extLst>
      <p:ext uri="{BB962C8B-B14F-4D97-AF65-F5344CB8AC3E}">
        <p14:creationId xmlns:p14="http://schemas.microsoft.com/office/powerpoint/2010/main" val="9563745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a:xfrm>
            <a:off x="23393400" y="381000"/>
            <a:ext cx="482582" cy="283520"/>
          </a:xfrm>
        </p:spPr>
        <p:txBody>
          <a:bodyPr/>
          <a:lstStyle/>
          <a:p>
            <a:fld id="{88A1DFE4-5FC5-43BD-BB7E-75EAD82B965F}" type="slidenum">
              <a:rPr lang="en-US" noProof="0" smtClean="0"/>
              <a:pPr/>
              <a:t>31</a:t>
            </a:fld>
            <a:endParaRPr lang="en-US" noProof="0"/>
          </a:p>
        </p:txBody>
      </p:sp>
      <p:sp>
        <p:nvSpPr>
          <p:cNvPr id="3" name="Title 2">
            <a:extLst>
              <a:ext uri="{FF2B5EF4-FFF2-40B4-BE49-F238E27FC236}">
                <a16:creationId xmlns:a16="http://schemas.microsoft.com/office/drawing/2014/main" id="{9C1518B3-87A9-997A-9FF8-248A714F0ADC}"/>
              </a:ext>
            </a:extLst>
          </p:cNvPr>
          <p:cNvSpPr>
            <a:spLocks noGrp="1"/>
          </p:cNvSpPr>
          <p:nvPr>
            <p:ph type="title" idx="4294967295"/>
          </p:nvPr>
        </p:nvSpPr>
        <p:spPr>
          <a:xfrm>
            <a:off x="1219201" y="1546225"/>
            <a:ext cx="23164800" cy="2143125"/>
          </a:xfrm>
        </p:spPr>
        <p:txBody>
          <a:bodyPr/>
          <a:lstStyle/>
          <a:p>
            <a:r>
              <a:rPr lang="en-US" dirty="0"/>
              <a:t>SITE PB</a:t>
            </a:r>
          </a:p>
        </p:txBody>
      </p:sp>
      <p:sp>
        <p:nvSpPr>
          <p:cNvPr id="10" name="Text Placeholder 3143">
            <a:extLst>
              <a:ext uri="{FF2B5EF4-FFF2-40B4-BE49-F238E27FC236}">
                <a16:creationId xmlns:a16="http://schemas.microsoft.com/office/drawing/2014/main" id="{E6B809BE-A294-18E7-2B9F-CBE79B1C5C52}"/>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tx2"/>
                </a:solidFill>
              </a:rPr>
              <a:t>Existing Site: </a:t>
            </a:r>
            <a:r>
              <a:rPr lang="en-US" b="0" dirty="0">
                <a:solidFill>
                  <a:schemeClr val="tx2"/>
                </a:solidFill>
              </a:rPr>
              <a:t>Overview</a:t>
            </a:r>
          </a:p>
        </p:txBody>
      </p:sp>
      <p:pic>
        <p:nvPicPr>
          <p:cNvPr id="17" name="Picture 16">
            <a:extLst>
              <a:ext uri="{FF2B5EF4-FFF2-40B4-BE49-F238E27FC236}">
                <a16:creationId xmlns:a16="http://schemas.microsoft.com/office/drawing/2014/main" id="{E17E8848-4133-CD2D-C830-1884773A4A9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220200" y="1600200"/>
            <a:ext cx="14579582" cy="11619428"/>
          </a:xfrm>
          <a:prstGeom prst="rect">
            <a:avLst/>
          </a:prstGeom>
        </p:spPr>
      </p:pic>
      <p:sp>
        <p:nvSpPr>
          <p:cNvPr id="18" name="Text Placeholder 4">
            <a:extLst>
              <a:ext uri="{FF2B5EF4-FFF2-40B4-BE49-F238E27FC236}">
                <a16:creationId xmlns:a16="http://schemas.microsoft.com/office/drawing/2014/main" id="{4419DCE4-76DB-0CA3-09CB-EE9AFD1B9D6F}"/>
              </a:ext>
            </a:extLst>
          </p:cNvPr>
          <p:cNvSpPr txBox="1">
            <a:spLocks/>
          </p:cNvSpPr>
          <p:nvPr/>
        </p:nvSpPr>
        <p:spPr>
          <a:xfrm>
            <a:off x="1180799" y="4658206"/>
            <a:ext cx="6744001" cy="7838593"/>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Aft>
                <a:spcPts val="1800"/>
              </a:spcAft>
            </a:pPr>
            <a:r>
              <a:rPr lang="en-US" sz="2800" b="1" i="1" dirty="0">
                <a:solidFill>
                  <a:schemeClr val="tx2"/>
                </a:solidFill>
              </a:rPr>
              <a:t>Constraints</a:t>
            </a:r>
            <a:r>
              <a:rPr lang="en-US" sz="2800" i="1" dirty="0">
                <a:solidFill>
                  <a:schemeClr val="tx2"/>
                </a:solidFill>
              </a:rPr>
              <a:t> identified by CERN SCE :</a:t>
            </a:r>
          </a:p>
          <a:p>
            <a:pPr marL="457200" indent="-457200">
              <a:spcAft>
                <a:spcPts val="1800"/>
              </a:spcAft>
              <a:buFont typeface="Arial" panose="020B0604020202020204" pitchFamily="34" charset="0"/>
              <a:buChar char="•"/>
            </a:pPr>
            <a:r>
              <a:rPr lang="en-US" sz="2800" dirty="0"/>
              <a:t>Located on Swiss rural land with expensive properties in surrounding area opposed new “industrial buildings”</a:t>
            </a:r>
          </a:p>
          <a:p>
            <a:pPr marL="457200" indent="-457200">
              <a:spcAft>
                <a:spcPts val="1800"/>
              </a:spcAft>
              <a:buFont typeface="Arial" panose="020B0604020202020204" pitchFamily="34" charset="0"/>
              <a:buChar char="•"/>
            </a:pPr>
            <a:r>
              <a:rPr lang="en-US" sz="2800" dirty="0"/>
              <a:t>Protected forest (west), Protected stream (north), Buried gas pipeline (south) </a:t>
            </a:r>
          </a:p>
          <a:p>
            <a:pPr>
              <a:spcAft>
                <a:spcPts val="1800"/>
              </a:spcAft>
            </a:pPr>
            <a:r>
              <a:rPr lang="en-US" sz="2800" b="1" i="1" dirty="0">
                <a:solidFill>
                  <a:schemeClr val="tx2"/>
                </a:solidFill>
              </a:rPr>
              <a:t>Considerations</a:t>
            </a:r>
            <a:r>
              <a:rPr lang="en-US" sz="2800" i="1" dirty="0">
                <a:solidFill>
                  <a:schemeClr val="tx2"/>
                </a:solidFill>
              </a:rPr>
              <a:t> identified by CERN SCE:</a:t>
            </a:r>
          </a:p>
          <a:p>
            <a:pPr marL="457200" indent="-457200">
              <a:spcAft>
                <a:spcPts val="1800"/>
              </a:spcAft>
              <a:buFont typeface="Arial" panose="020B0604020202020204" pitchFamily="34" charset="0"/>
              <a:buChar char="•"/>
            </a:pPr>
            <a:r>
              <a:rPr lang="en-US" sz="2800" dirty="0"/>
              <a:t>Entrance to site located on the NW side of site. Road external to site will follow path of existing track.</a:t>
            </a:r>
          </a:p>
        </p:txBody>
      </p:sp>
      <p:pic>
        <p:nvPicPr>
          <p:cNvPr id="20" name="Graphic 19" descr="Forest scene with solid fill">
            <a:extLst>
              <a:ext uri="{FF2B5EF4-FFF2-40B4-BE49-F238E27FC236}">
                <a16:creationId xmlns:a16="http://schemas.microsoft.com/office/drawing/2014/main" id="{83BC7BAF-D5FF-3FA3-19EB-B85305967543}"/>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811000" y="4366302"/>
            <a:ext cx="914400" cy="914400"/>
          </a:xfrm>
          <a:prstGeom prst="rect">
            <a:avLst/>
          </a:prstGeom>
          <a:effectLst>
            <a:outerShdw blurRad="50800" dist="38100" dir="2700000" algn="tl" rotWithShape="0">
              <a:prstClr val="black">
                <a:alpha val="40000"/>
              </a:prstClr>
            </a:outerShdw>
          </a:effectLst>
        </p:spPr>
      </p:pic>
      <p:pic>
        <p:nvPicPr>
          <p:cNvPr id="27" name="Graphic 26" descr="Water with solid fill">
            <a:extLst>
              <a:ext uri="{FF2B5EF4-FFF2-40B4-BE49-F238E27FC236}">
                <a16:creationId xmlns:a16="http://schemas.microsoft.com/office/drawing/2014/main" id="{793371CA-9E55-CDB2-1C28-1FAF14F109E7}"/>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306800" y="1676400"/>
            <a:ext cx="693287" cy="693287"/>
          </a:xfrm>
          <a:prstGeom prst="rect">
            <a:avLst/>
          </a:prstGeom>
          <a:effectLst>
            <a:outerShdw blurRad="50800" dist="38100" dir="2700000" algn="tl" rotWithShape="0">
              <a:prstClr val="black">
                <a:alpha val="40000"/>
              </a:prstClr>
            </a:outerShdw>
          </a:effectLst>
        </p:spPr>
      </p:pic>
      <p:sp>
        <p:nvSpPr>
          <p:cNvPr id="60" name="Graphic 30" descr="Frog with solid fill">
            <a:extLst>
              <a:ext uri="{FF2B5EF4-FFF2-40B4-BE49-F238E27FC236}">
                <a16:creationId xmlns:a16="http://schemas.microsoft.com/office/drawing/2014/main" id="{C6A55F28-1785-D1C3-4C49-86131237B2F7}"/>
              </a:ext>
            </a:extLst>
          </p:cNvPr>
          <p:cNvSpPr/>
          <p:nvPr/>
        </p:nvSpPr>
        <p:spPr>
          <a:xfrm>
            <a:off x="20040600" y="2516495"/>
            <a:ext cx="627890" cy="531505"/>
          </a:xfrm>
          <a:custGeom>
            <a:avLst/>
            <a:gdLst>
              <a:gd name="connsiteX0" fmla="*/ 379428 w 462885"/>
              <a:gd name="connsiteY0" fmla="*/ 163023 h 391829"/>
              <a:gd name="connsiteX1" fmla="*/ 462885 w 462885"/>
              <a:gd name="connsiteY1" fmla="*/ 96635 h 391829"/>
              <a:gd name="connsiteX2" fmla="*/ 385096 w 462885"/>
              <a:gd name="connsiteY2" fmla="*/ 41648 h 391829"/>
              <a:gd name="connsiteX3" fmla="*/ 380210 w 462885"/>
              <a:gd name="connsiteY3" fmla="*/ 40540 h 391829"/>
              <a:gd name="connsiteX4" fmla="*/ 285873 w 462885"/>
              <a:gd name="connsiteY4" fmla="*/ 23992 h 391829"/>
              <a:gd name="connsiteX5" fmla="*/ 272843 w 462885"/>
              <a:gd name="connsiteY5" fmla="*/ 26989 h 391829"/>
              <a:gd name="connsiteX6" fmla="*/ 272843 w 462885"/>
              <a:gd name="connsiteY6" fmla="*/ 26989 h 391829"/>
              <a:gd name="connsiteX7" fmla="*/ 385 w 462885"/>
              <a:gd name="connsiteY7" fmla="*/ 284137 h 391829"/>
              <a:gd name="connsiteX8" fmla="*/ 27813 w 462885"/>
              <a:gd name="connsiteY8" fmla="*/ 332022 h 391829"/>
              <a:gd name="connsiteX9" fmla="*/ 64818 w 462885"/>
              <a:gd name="connsiteY9" fmla="*/ 347658 h 391829"/>
              <a:gd name="connsiteX10" fmla="*/ 59737 w 462885"/>
              <a:gd name="connsiteY10" fmla="*/ 354173 h 391829"/>
              <a:gd name="connsiteX11" fmla="*/ 62747 w 462885"/>
              <a:gd name="connsiteY11" fmla="*/ 377753 h 391829"/>
              <a:gd name="connsiteX12" fmla="*/ 67229 w 462885"/>
              <a:gd name="connsiteY12" fmla="*/ 380233 h 391829"/>
              <a:gd name="connsiteX13" fmla="*/ 67229 w 462885"/>
              <a:gd name="connsiteY13" fmla="*/ 380233 h 391829"/>
              <a:gd name="connsiteX14" fmla="*/ 157201 w 462885"/>
              <a:gd name="connsiteY14" fmla="*/ 391830 h 391829"/>
              <a:gd name="connsiteX15" fmla="*/ 254926 w 462885"/>
              <a:gd name="connsiteY15" fmla="*/ 391830 h 391829"/>
              <a:gd name="connsiteX16" fmla="*/ 222351 w 462885"/>
              <a:gd name="connsiteY16" fmla="*/ 365770 h 391829"/>
              <a:gd name="connsiteX17" fmla="*/ 254926 w 462885"/>
              <a:gd name="connsiteY17" fmla="*/ 339710 h 391829"/>
              <a:gd name="connsiteX18" fmla="*/ 177007 w 462885"/>
              <a:gd name="connsiteY18" fmla="*/ 339710 h 391829"/>
              <a:gd name="connsiteX19" fmla="*/ 191137 w 462885"/>
              <a:gd name="connsiteY19" fmla="*/ 230053 h 391829"/>
              <a:gd name="connsiteX20" fmla="*/ 129577 w 462885"/>
              <a:gd name="connsiteY20" fmla="*/ 199637 h 391829"/>
              <a:gd name="connsiteX21" fmla="*/ 109381 w 462885"/>
              <a:gd name="connsiteY21" fmla="*/ 202243 h 391829"/>
              <a:gd name="connsiteX22" fmla="*/ 97654 w 462885"/>
              <a:gd name="connsiteY22" fmla="*/ 195076 h 391829"/>
              <a:gd name="connsiteX23" fmla="*/ 104820 w 462885"/>
              <a:gd name="connsiteY23" fmla="*/ 183349 h 391829"/>
              <a:gd name="connsiteX24" fmla="*/ 130229 w 462885"/>
              <a:gd name="connsiteY24" fmla="*/ 180092 h 391829"/>
              <a:gd name="connsiteX25" fmla="*/ 227954 w 462885"/>
              <a:gd name="connsiteY25" fmla="*/ 277817 h 391829"/>
              <a:gd name="connsiteX26" fmla="*/ 221439 w 462885"/>
              <a:gd name="connsiteY26" fmla="*/ 311760 h 391829"/>
              <a:gd name="connsiteX27" fmla="*/ 280530 w 462885"/>
              <a:gd name="connsiteY27" fmla="*/ 251822 h 391829"/>
              <a:gd name="connsiteX28" fmla="*/ 280530 w 462885"/>
              <a:gd name="connsiteY28" fmla="*/ 274560 h 391829"/>
              <a:gd name="connsiteX29" fmla="*/ 283006 w 462885"/>
              <a:gd name="connsiteY29" fmla="*/ 284071 h 391829"/>
              <a:gd name="connsiteX30" fmla="*/ 315581 w 462885"/>
              <a:gd name="connsiteY30" fmla="*/ 342707 h 391829"/>
              <a:gd name="connsiteX31" fmla="*/ 332976 w 462885"/>
              <a:gd name="connsiteY31" fmla="*/ 352740 h 391829"/>
              <a:gd name="connsiteX32" fmla="*/ 424186 w 462885"/>
              <a:gd name="connsiteY32" fmla="*/ 352740 h 391829"/>
              <a:gd name="connsiteX33" fmla="*/ 404641 w 462885"/>
              <a:gd name="connsiteY33" fmla="*/ 333195 h 391829"/>
              <a:gd name="connsiteX34" fmla="*/ 424186 w 462885"/>
              <a:gd name="connsiteY34" fmla="*/ 313650 h 391829"/>
              <a:gd name="connsiteX35" fmla="*/ 344508 w 462885"/>
              <a:gd name="connsiteY35" fmla="*/ 313650 h 391829"/>
              <a:gd name="connsiteX36" fmla="*/ 319946 w 462885"/>
              <a:gd name="connsiteY36" fmla="*/ 269478 h 391829"/>
              <a:gd name="connsiteX37" fmla="*/ 319946 w 462885"/>
              <a:gd name="connsiteY37" fmla="*/ 209409 h 391829"/>
              <a:gd name="connsiteX38" fmla="*/ 379428 w 462885"/>
              <a:gd name="connsiteY38" fmla="*/ 163023 h 39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62885" h="391829">
                <a:moveTo>
                  <a:pt x="379428" y="163023"/>
                </a:moveTo>
                <a:cubicBezTo>
                  <a:pt x="424186" y="150774"/>
                  <a:pt x="462885" y="118199"/>
                  <a:pt x="462885" y="96635"/>
                </a:cubicBezTo>
                <a:cubicBezTo>
                  <a:pt x="462885" y="66079"/>
                  <a:pt x="385096" y="41648"/>
                  <a:pt x="385096" y="41648"/>
                </a:cubicBezTo>
                <a:lnTo>
                  <a:pt x="380210" y="40540"/>
                </a:lnTo>
                <a:cubicBezTo>
                  <a:pt x="378581" y="929"/>
                  <a:pt x="319946" y="-18616"/>
                  <a:pt x="285873" y="23992"/>
                </a:cubicBezTo>
                <a:lnTo>
                  <a:pt x="272843" y="26989"/>
                </a:lnTo>
                <a:lnTo>
                  <a:pt x="272843" y="26989"/>
                </a:lnTo>
                <a:cubicBezTo>
                  <a:pt x="139871" y="50248"/>
                  <a:pt x="18040" y="150774"/>
                  <a:pt x="385" y="284137"/>
                </a:cubicBezTo>
                <a:cubicBezTo>
                  <a:pt x="-2263" y="304447"/>
                  <a:pt x="8955" y="324031"/>
                  <a:pt x="27813" y="332022"/>
                </a:cubicBezTo>
                <a:lnTo>
                  <a:pt x="64818" y="347658"/>
                </a:lnTo>
                <a:lnTo>
                  <a:pt x="59737" y="354173"/>
                </a:lnTo>
                <a:cubicBezTo>
                  <a:pt x="54057" y="361515"/>
                  <a:pt x="55404" y="372073"/>
                  <a:pt x="62747" y="377753"/>
                </a:cubicBezTo>
                <a:cubicBezTo>
                  <a:pt x="64106" y="378804"/>
                  <a:pt x="65617" y="379640"/>
                  <a:pt x="67229" y="380233"/>
                </a:cubicBezTo>
                <a:lnTo>
                  <a:pt x="67229" y="380233"/>
                </a:lnTo>
                <a:cubicBezTo>
                  <a:pt x="96595" y="387957"/>
                  <a:pt x="126836" y="391854"/>
                  <a:pt x="157201" y="391830"/>
                </a:cubicBezTo>
                <a:lnTo>
                  <a:pt x="254926" y="391830"/>
                </a:lnTo>
                <a:lnTo>
                  <a:pt x="222351" y="365770"/>
                </a:lnTo>
                <a:lnTo>
                  <a:pt x="254926" y="339710"/>
                </a:lnTo>
                <a:lnTo>
                  <a:pt x="177007" y="339710"/>
                </a:lnTo>
                <a:cubicBezTo>
                  <a:pt x="211190" y="313330"/>
                  <a:pt x="217516" y="264236"/>
                  <a:pt x="191137" y="230053"/>
                </a:cubicBezTo>
                <a:cubicBezTo>
                  <a:pt x="176405" y="210964"/>
                  <a:pt x="153690" y="199740"/>
                  <a:pt x="129577" y="199637"/>
                </a:cubicBezTo>
                <a:cubicBezTo>
                  <a:pt x="122753" y="199498"/>
                  <a:pt x="115946" y="200376"/>
                  <a:pt x="109381" y="202243"/>
                </a:cubicBezTo>
                <a:cubicBezTo>
                  <a:pt x="104164" y="203502"/>
                  <a:pt x="98913" y="200294"/>
                  <a:pt x="97654" y="195076"/>
                </a:cubicBezTo>
                <a:cubicBezTo>
                  <a:pt x="96395" y="189859"/>
                  <a:pt x="99603" y="184609"/>
                  <a:pt x="104820" y="183349"/>
                </a:cubicBezTo>
                <a:cubicBezTo>
                  <a:pt x="113139" y="181306"/>
                  <a:pt x="121664" y="180212"/>
                  <a:pt x="130229" y="180092"/>
                </a:cubicBezTo>
                <a:cubicBezTo>
                  <a:pt x="184201" y="180092"/>
                  <a:pt x="227954" y="223845"/>
                  <a:pt x="227954" y="277817"/>
                </a:cubicBezTo>
                <a:cubicBezTo>
                  <a:pt x="227847" y="289432"/>
                  <a:pt x="225640" y="300932"/>
                  <a:pt x="221439" y="311760"/>
                </a:cubicBezTo>
                <a:cubicBezTo>
                  <a:pt x="243890" y="294697"/>
                  <a:pt x="263788" y="274513"/>
                  <a:pt x="280530" y="251822"/>
                </a:cubicBezTo>
                <a:lnTo>
                  <a:pt x="280530" y="274560"/>
                </a:lnTo>
                <a:cubicBezTo>
                  <a:pt x="280532" y="277889"/>
                  <a:pt x="281384" y="281163"/>
                  <a:pt x="283006" y="284071"/>
                </a:cubicBezTo>
                <a:lnTo>
                  <a:pt x="315581" y="342707"/>
                </a:lnTo>
                <a:cubicBezTo>
                  <a:pt x="319087" y="349001"/>
                  <a:pt x="325772" y="352858"/>
                  <a:pt x="332976" y="352740"/>
                </a:cubicBezTo>
                <a:lnTo>
                  <a:pt x="424186" y="352740"/>
                </a:lnTo>
                <a:lnTo>
                  <a:pt x="404641" y="333195"/>
                </a:lnTo>
                <a:lnTo>
                  <a:pt x="424186" y="313650"/>
                </a:lnTo>
                <a:lnTo>
                  <a:pt x="344508" y="313650"/>
                </a:lnTo>
                <a:lnTo>
                  <a:pt x="319946" y="269478"/>
                </a:lnTo>
                <a:lnTo>
                  <a:pt x="319946" y="209409"/>
                </a:lnTo>
                <a:cubicBezTo>
                  <a:pt x="331966" y="185935"/>
                  <a:pt x="353732" y="168960"/>
                  <a:pt x="379428" y="163023"/>
                </a:cubicBezTo>
                <a:close/>
              </a:path>
            </a:pathLst>
          </a:custGeom>
          <a:pattFill prst="pct90">
            <a:fgClr>
              <a:schemeClr val="accent4">
                <a:lumMod val="60000"/>
                <a:lumOff val="40000"/>
              </a:schemeClr>
            </a:fgClr>
            <a:bgClr>
              <a:schemeClr val="bg1"/>
            </a:bgClr>
          </a:pattFill>
          <a:ln w="19050" cap="flat">
            <a:solidFill>
              <a:schemeClr val="bg1"/>
            </a:solidFill>
            <a:prstDash val="solid"/>
            <a:miter/>
          </a:ln>
        </p:spPr>
        <p:txBody>
          <a:bodyPr rtlCol="0" anchor="ctr"/>
          <a:lstStyle/>
          <a:p>
            <a:endParaRPr lang="en-US"/>
          </a:p>
        </p:txBody>
      </p:sp>
      <p:cxnSp>
        <p:nvCxnSpPr>
          <p:cNvPr id="33" name="Straight Arrow Connector 32">
            <a:extLst>
              <a:ext uri="{FF2B5EF4-FFF2-40B4-BE49-F238E27FC236}">
                <a16:creationId xmlns:a16="http://schemas.microsoft.com/office/drawing/2014/main" id="{CEA4B5C3-4C81-375A-AB15-50AEF5C8D2CB}"/>
              </a:ext>
            </a:extLst>
          </p:cNvPr>
          <p:cNvCxnSpPr>
            <a:cxnSpLocks/>
          </p:cNvCxnSpPr>
          <p:nvPr/>
        </p:nvCxnSpPr>
        <p:spPr>
          <a:xfrm>
            <a:off x="20421600" y="4163529"/>
            <a:ext cx="0" cy="2652059"/>
          </a:xfrm>
          <a:prstGeom prst="straightConnector1">
            <a:avLst/>
          </a:prstGeom>
          <a:ln w="34925" cap="flat" cmpd="sng" algn="ctr">
            <a:solidFill>
              <a:schemeClr val="bg1"/>
            </a:solidFill>
            <a:prstDash val="solid"/>
            <a:round/>
            <a:headEnd type="none" w="med" len="med"/>
            <a:tailEnd type="arrow" w="lg" len="med"/>
          </a:ln>
        </p:spPr>
        <p:style>
          <a:lnRef idx="0">
            <a:scrgbClr r="0" g="0" b="0"/>
          </a:lnRef>
          <a:fillRef idx="0">
            <a:scrgbClr r="0" g="0" b="0"/>
          </a:fillRef>
          <a:effectRef idx="0">
            <a:scrgbClr r="0" g="0" b="0"/>
          </a:effectRef>
          <a:fontRef idx="minor">
            <a:schemeClr val="tx1"/>
          </a:fontRef>
        </p:style>
      </p:cxnSp>
      <p:sp>
        <p:nvSpPr>
          <p:cNvPr id="35" name="TextBox 34">
            <a:extLst>
              <a:ext uri="{FF2B5EF4-FFF2-40B4-BE49-F238E27FC236}">
                <a16:creationId xmlns:a16="http://schemas.microsoft.com/office/drawing/2014/main" id="{F011F814-1437-971C-E889-8BF137A60B3C}"/>
              </a:ext>
            </a:extLst>
          </p:cNvPr>
          <p:cNvSpPr txBox="1"/>
          <p:nvPr/>
        </p:nvSpPr>
        <p:spPr>
          <a:xfrm>
            <a:off x="19354800" y="3063333"/>
            <a:ext cx="1905000" cy="92333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800" b="1" dirty="0">
                <a:solidFill>
                  <a:schemeClr val="bg1"/>
                </a:solidFill>
              </a:rPr>
              <a:t>Protected Amphibian Zone</a:t>
            </a:r>
          </a:p>
        </p:txBody>
      </p:sp>
      <p:sp>
        <p:nvSpPr>
          <p:cNvPr id="36" name="TextBox 35">
            <a:extLst>
              <a:ext uri="{FF2B5EF4-FFF2-40B4-BE49-F238E27FC236}">
                <a16:creationId xmlns:a16="http://schemas.microsoft.com/office/drawing/2014/main" id="{5D30AEB0-003D-7676-697F-08CE6EC112CE}"/>
              </a:ext>
            </a:extLst>
          </p:cNvPr>
          <p:cNvSpPr txBox="1"/>
          <p:nvPr/>
        </p:nvSpPr>
        <p:spPr>
          <a:xfrm>
            <a:off x="15697200" y="2185554"/>
            <a:ext cx="1968385" cy="50661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ts val="3700"/>
              </a:lnSpc>
            </a:pPr>
            <a:r>
              <a:rPr lang="en-US" sz="2000" b="1" dirty="0">
                <a:solidFill>
                  <a:schemeClr val="bg1"/>
                </a:solidFill>
              </a:rPr>
              <a:t>Watercourse</a:t>
            </a:r>
          </a:p>
        </p:txBody>
      </p:sp>
      <p:sp>
        <p:nvSpPr>
          <p:cNvPr id="59" name="Graphic 47" descr="Water with solid fill">
            <a:extLst>
              <a:ext uri="{FF2B5EF4-FFF2-40B4-BE49-F238E27FC236}">
                <a16:creationId xmlns:a16="http://schemas.microsoft.com/office/drawing/2014/main" id="{52D133ED-DCBD-7A78-EC16-2C10D9CB832F}"/>
              </a:ext>
            </a:extLst>
          </p:cNvPr>
          <p:cNvSpPr/>
          <p:nvPr/>
        </p:nvSpPr>
        <p:spPr>
          <a:xfrm>
            <a:off x="18516600" y="1828800"/>
            <a:ext cx="457195" cy="694936"/>
          </a:xfrm>
          <a:custGeom>
            <a:avLst/>
            <a:gdLst>
              <a:gd name="connsiteX0" fmla="*/ 119063 w 238125"/>
              <a:gd name="connsiteY0" fmla="*/ 0 h 361950"/>
              <a:gd name="connsiteX1" fmla="*/ 0 w 238125"/>
              <a:gd name="connsiteY1" fmla="*/ 242888 h 361950"/>
              <a:gd name="connsiteX2" fmla="*/ 119063 w 238125"/>
              <a:gd name="connsiteY2" fmla="*/ 361950 h 361950"/>
              <a:gd name="connsiteX3" fmla="*/ 238125 w 238125"/>
              <a:gd name="connsiteY3" fmla="*/ 242888 h 361950"/>
              <a:gd name="connsiteX4" fmla="*/ 119063 w 238125"/>
              <a:gd name="connsiteY4" fmla="*/ 0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361950">
                <a:moveTo>
                  <a:pt x="119063" y="0"/>
                </a:moveTo>
                <a:cubicBezTo>
                  <a:pt x="119063" y="0"/>
                  <a:pt x="0" y="167640"/>
                  <a:pt x="0" y="242888"/>
                </a:cubicBezTo>
                <a:cubicBezTo>
                  <a:pt x="0" y="308610"/>
                  <a:pt x="53340" y="361950"/>
                  <a:pt x="119063" y="361950"/>
                </a:cubicBezTo>
                <a:cubicBezTo>
                  <a:pt x="184785" y="361950"/>
                  <a:pt x="238125" y="308610"/>
                  <a:pt x="238125" y="242888"/>
                </a:cubicBezTo>
                <a:cubicBezTo>
                  <a:pt x="238125" y="167164"/>
                  <a:pt x="119063" y="0"/>
                  <a:pt x="119063" y="0"/>
                </a:cubicBezTo>
                <a:close/>
              </a:path>
            </a:pathLst>
          </a:custGeom>
          <a:pattFill prst="wdUpDiag">
            <a:fgClr>
              <a:srgbClr val="FFC000"/>
            </a:fgClr>
            <a:bgClr>
              <a:srgbClr val="949F81"/>
            </a:bgClr>
          </a:pattFill>
          <a:ln w="28575" cap="flat">
            <a:solidFill>
              <a:srgbClr val="FF7F00"/>
            </a:solidFill>
            <a:prstDash val="solid"/>
            <a:miter/>
          </a:ln>
        </p:spPr>
        <p:txBody>
          <a:bodyPr rtlCol="0" anchor="ctr"/>
          <a:lstStyle/>
          <a:p>
            <a:endParaRPr lang="en-US"/>
          </a:p>
        </p:txBody>
      </p:sp>
      <p:sp>
        <p:nvSpPr>
          <p:cNvPr id="49" name="TextBox 48">
            <a:extLst>
              <a:ext uri="{FF2B5EF4-FFF2-40B4-BE49-F238E27FC236}">
                <a16:creationId xmlns:a16="http://schemas.microsoft.com/office/drawing/2014/main" id="{C89E606F-24DF-5F0F-30FA-FF57998C8186}"/>
              </a:ext>
            </a:extLst>
          </p:cNvPr>
          <p:cNvSpPr txBox="1"/>
          <p:nvPr/>
        </p:nvSpPr>
        <p:spPr>
          <a:xfrm>
            <a:off x="17678400" y="2513301"/>
            <a:ext cx="2148213" cy="646331"/>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800" b="1" dirty="0">
                <a:solidFill>
                  <a:schemeClr val="bg1"/>
                </a:solidFill>
              </a:rPr>
              <a:t>Watercourse (Non-buildable)</a:t>
            </a:r>
          </a:p>
        </p:txBody>
      </p:sp>
      <p:cxnSp>
        <p:nvCxnSpPr>
          <p:cNvPr id="54" name="Straight Arrow Connector 53">
            <a:extLst>
              <a:ext uri="{FF2B5EF4-FFF2-40B4-BE49-F238E27FC236}">
                <a16:creationId xmlns:a16="http://schemas.microsoft.com/office/drawing/2014/main" id="{53CC8CEA-43F9-33ED-BBED-7A32AA9C686F}"/>
              </a:ext>
            </a:extLst>
          </p:cNvPr>
          <p:cNvCxnSpPr>
            <a:cxnSpLocks/>
          </p:cNvCxnSpPr>
          <p:nvPr/>
        </p:nvCxnSpPr>
        <p:spPr>
          <a:xfrm flipH="1">
            <a:off x="18840333" y="3200400"/>
            <a:ext cx="41501" cy="1357884"/>
          </a:xfrm>
          <a:prstGeom prst="straightConnector1">
            <a:avLst/>
          </a:prstGeom>
          <a:ln w="38100">
            <a:solidFill>
              <a:srgbClr val="FF7F00"/>
            </a:solidFill>
            <a:headEnd type="none" w="med" len="med"/>
            <a:tailEnd type="arrow" w="lg" len="med"/>
          </a:ln>
        </p:spPr>
        <p:style>
          <a:lnRef idx="3">
            <a:schemeClr val="accent5"/>
          </a:lnRef>
          <a:fillRef idx="0">
            <a:schemeClr val="accent5"/>
          </a:fillRef>
          <a:effectRef idx="2">
            <a:schemeClr val="accent5"/>
          </a:effectRef>
          <a:fontRef idx="minor">
            <a:schemeClr val="tx1"/>
          </a:fontRef>
        </p:style>
      </p:cxnSp>
      <p:cxnSp>
        <p:nvCxnSpPr>
          <p:cNvPr id="56" name="Straight Arrow Connector 55">
            <a:extLst>
              <a:ext uri="{FF2B5EF4-FFF2-40B4-BE49-F238E27FC236}">
                <a16:creationId xmlns:a16="http://schemas.microsoft.com/office/drawing/2014/main" id="{0D54F720-A2C1-888B-29F6-8D37F0FF3EE5}"/>
              </a:ext>
            </a:extLst>
          </p:cNvPr>
          <p:cNvCxnSpPr>
            <a:cxnSpLocks/>
          </p:cNvCxnSpPr>
          <p:nvPr/>
        </p:nvCxnSpPr>
        <p:spPr>
          <a:xfrm>
            <a:off x="16687800" y="2667000"/>
            <a:ext cx="0" cy="609600"/>
          </a:xfrm>
          <a:prstGeom prst="straightConnector1">
            <a:avLst/>
          </a:prstGeom>
          <a:ln w="38100">
            <a:solidFill>
              <a:srgbClr val="267EB0"/>
            </a:solidFill>
            <a:headEnd type="none" w="med" len="med"/>
            <a:tailEnd type="arrow" w="lg" len="med"/>
          </a:ln>
        </p:spPr>
        <p:style>
          <a:lnRef idx="3">
            <a:schemeClr val="accent5"/>
          </a:lnRef>
          <a:fillRef idx="0">
            <a:schemeClr val="accent5"/>
          </a:fillRef>
          <a:effectRef idx="2">
            <a:schemeClr val="accent5"/>
          </a:effectRef>
          <a:fontRef idx="minor">
            <a:schemeClr val="tx1"/>
          </a:fontRef>
        </p:style>
      </p:cxnSp>
      <p:cxnSp>
        <p:nvCxnSpPr>
          <p:cNvPr id="68" name="Straight Arrow Connector 67">
            <a:extLst>
              <a:ext uri="{FF2B5EF4-FFF2-40B4-BE49-F238E27FC236}">
                <a16:creationId xmlns:a16="http://schemas.microsoft.com/office/drawing/2014/main" id="{D0B97B75-3448-49B1-313A-84E78DB7A748}"/>
              </a:ext>
            </a:extLst>
          </p:cNvPr>
          <p:cNvCxnSpPr>
            <a:cxnSpLocks/>
          </p:cNvCxnSpPr>
          <p:nvPr/>
        </p:nvCxnSpPr>
        <p:spPr>
          <a:xfrm flipH="1">
            <a:off x="12649200" y="10591800"/>
            <a:ext cx="914400" cy="0"/>
          </a:xfrm>
          <a:prstGeom prst="straightConnector1">
            <a:avLst/>
          </a:prstGeom>
          <a:ln w="34925" cap="flat" cmpd="sng" algn="ctr">
            <a:solidFill>
              <a:schemeClr val="bg1"/>
            </a:solidFill>
            <a:prstDash val="solid"/>
            <a:round/>
            <a:headEnd type="none" w="med" len="med"/>
            <a:tailEnd type="arrow" w="lg" len="med"/>
          </a:ln>
        </p:spPr>
        <p:style>
          <a:lnRef idx="0">
            <a:scrgbClr r="0" g="0" b="0"/>
          </a:lnRef>
          <a:fillRef idx="0">
            <a:scrgbClr r="0" g="0" b="0"/>
          </a:fillRef>
          <a:effectRef idx="0">
            <a:scrgbClr r="0" g="0" b="0"/>
          </a:effectRef>
          <a:fontRef idx="minor">
            <a:schemeClr val="tx1"/>
          </a:fontRef>
        </p:style>
      </p:cxnSp>
      <p:sp>
        <p:nvSpPr>
          <p:cNvPr id="70" name="TextBox 69">
            <a:extLst>
              <a:ext uri="{FF2B5EF4-FFF2-40B4-BE49-F238E27FC236}">
                <a16:creationId xmlns:a16="http://schemas.microsoft.com/office/drawing/2014/main" id="{F34CC8D2-B518-8780-7F4A-A35EF0B8A69F}"/>
              </a:ext>
            </a:extLst>
          </p:cNvPr>
          <p:cNvSpPr txBox="1"/>
          <p:nvPr/>
        </p:nvSpPr>
        <p:spPr>
          <a:xfrm>
            <a:off x="13563600" y="10287000"/>
            <a:ext cx="1447800" cy="506614"/>
          </a:xfrm>
          <a:prstGeom prst="rect">
            <a:avLst/>
          </a:prstGeom>
          <a:noFill/>
          <a:effectLst>
            <a:outerShdw blurRad="50800" dist="38100" dir="2700000" algn="tl" rotWithShape="0">
              <a:prstClr val="black">
                <a:alpha val="40000"/>
              </a:prstClr>
            </a:outerShdw>
          </a:effectLst>
        </p:spPr>
        <p:txBody>
          <a:bodyPr wrap="square" rtlCol="0">
            <a:spAutoFit/>
          </a:bodyPr>
          <a:lstStyle/>
          <a:p>
            <a:pPr algn="l">
              <a:lnSpc>
                <a:spcPts val="3700"/>
              </a:lnSpc>
            </a:pPr>
            <a:r>
              <a:rPr lang="en-US" sz="2000" b="1" dirty="0">
                <a:solidFill>
                  <a:schemeClr val="bg1"/>
                </a:solidFill>
              </a:rPr>
              <a:t>Gas Utility</a:t>
            </a:r>
          </a:p>
        </p:txBody>
      </p:sp>
      <p:sp>
        <p:nvSpPr>
          <p:cNvPr id="72" name="TextBox 71">
            <a:extLst>
              <a:ext uri="{FF2B5EF4-FFF2-40B4-BE49-F238E27FC236}">
                <a16:creationId xmlns:a16="http://schemas.microsoft.com/office/drawing/2014/main" id="{CBA61A2E-15E0-700B-AF69-960776352423}"/>
              </a:ext>
            </a:extLst>
          </p:cNvPr>
          <p:cNvSpPr txBox="1"/>
          <p:nvPr/>
        </p:nvSpPr>
        <p:spPr>
          <a:xfrm>
            <a:off x="11582400" y="5132186"/>
            <a:ext cx="1447800" cy="506614"/>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ts val="3700"/>
              </a:lnSpc>
            </a:pPr>
            <a:r>
              <a:rPr lang="en-US" sz="2000" b="1" dirty="0">
                <a:solidFill>
                  <a:schemeClr val="bg1"/>
                </a:solidFill>
              </a:rPr>
              <a:t>Forest</a:t>
            </a:r>
          </a:p>
        </p:txBody>
      </p:sp>
      <p:sp>
        <p:nvSpPr>
          <p:cNvPr id="74" name="TextBox 73">
            <a:extLst>
              <a:ext uri="{FF2B5EF4-FFF2-40B4-BE49-F238E27FC236}">
                <a16:creationId xmlns:a16="http://schemas.microsoft.com/office/drawing/2014/main" id="{720D153E-D074-400D-BF36-4C12446D1E18}"/>
              </a:ext>
            </a:extLst>
          </p:cNvPr>
          <p:cNvSpPr txBox="1"/>
          <p:nvPr/>
        </p:nvSpPr>
        <p:spPr>
          <a:xfrm>
            <a:off x="20345400" y="9376047"/>
            <a:ext cx="1447800" cy="529953"/>
          </a:xfrm>
          <a:prstGeom prst="rect">
            <a:avLst/>
          </a:prstGeom>
          <a:noFill/>
          <a:effectLst>
            <a:outerShdw blurRad="50800" dist="38100" dir="2700000" algn="tl" rotWithShape="0">
              <a:prstClr val="black">
                <a:alpha val="40000"/>
              </a:prstClr>
            </a:outerShdw>
          </a:effectLst>
        </p:spPr>
        <p:txBody>
          <a:bodyPr wrap="square" rtlCol="0">
            <a:spAutoFit/>
          </a:bodyPr>
          <a:lstStyle/>
          <a:p>
            <a:pPr algn="l">
              <a:lnSpc>
                <a:spcPts val="3700"/>
              </a:lnSpc>
            </a:pPr>
            <a:r>
              <a:rPr lang="en-US" sz="2800" b="1" dirty="0">
                <a:solidFill>
                  <a:srgbClr val="FF0000"/>
                </a:solidFill>
              </a:rPr>
              <a:t>Site PB</a:t>
            </a:r>
          </a:p>
        </p:txBody>
      </p:sp>
      <p:cxnSp>
        <p:nvCxnSpPr>
          <p:cNvPr id="75" name="Straight Arrow Connector 74">
            <a:extLst>
              <a:ext uri="{FF2B5EF4-FFF2-40B4-BE49-F238E27FC236}">
                <a16:creationId xmlns:a16="http://schemas.microsoft.com/office/drawing/2014/main" id="{A3F0F0EA-614A-99DB-98E1-C7612224FD85}"/>
              </a:ext>
            </a:extLst>
          </p:cNvPr>
          <p:cNvCxnSpPr>
            <a:cxnSpLocks/>
          </p:cNvCxnSpPr>
          <p:nvPr/>
        </p:nvCxnSpPr>
        <p:spPr>
          <a:xfrm flipH="1">
            <a:off x="18973795" y="9616794"/>
            <a:ext cx="1380750" cy="0"/>
          </a:xfrm>
          <a:prstGeom prst="straightConnector1">
            <a:avLst/>
          </a:prstGeom>
          <a:ln w="34925" cap="flat" cmpd="sng" algn="ctr">
            <a:solidFill>
              <a:srgbClr val="FF0000"/>
            </a:solidFill>
            <a:prstDash val="solid"/>
            <a:round/>
            <a:headEnd type="none" w="med" len="med"/>
            <a:tailEnd type="arrow" w="lg"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5602470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65840DBE-5FDD-9824-93E4-3AE7991DE278}"/>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a:ext>
            </a:extLst>
          </a:blip>
          <a:srcRect/>
          <a:stretch/>
        </p:blipFill>
        <p:spPr/>
      </p:pic>
      <p:sp>
        <p:nvSpPr>
          <p:cNvPr id="4" name="Slide Number Placeholder 3">
            <a:extLst>
              <a:ext uri="{FF2B5EF4-FFF2-40B4-BE49-F238E27FC236}">
                <a16:creationId xmlns:a16="http://schemas.microsoft.com/office/drawing/2014/main" id="{1A7F09AF-8FEB-9573-BF6E-7EA883235C77}"/>
              </a:ext>
            </a:extLst>
          </p:cNvPr>
          <p:cNvSpPr>
            <a:spLocks noGrp="1"/>
          </p:cNvSpPr>
          <p:nvPr>
            <p:ph type="sldNum" sz="quarter" idx="10"/>
          </p:nvPr>
        </p:nvSpPr>
        <p:spPr/>
        <p:txBody>
          <a:bodyPr/>
          <a:lstStyle/>
          <a:p>
            <a:fld id="{88A1DFE4-5FC5-43BD-BB7E-75EAD82B965F}" type="slidenum">
              <a:rPr lang="en-US" noProof="0" smtClean="0"/>
              <a:pPr/>
              <a:t>32</a:t>
            </a:fld>
            <a:endParaRPr lang="en-US" noProof="0"/>
          </a:p>
        </p:txBody>
      </p:sp>
      <p:sp>
        <p:nvSpPr>
          <p:cNvPr id="2" name="TextBox 1">
            <a:extLst>
              <a:ext uri="{FF2B5EF4-FFF2-40B4-BE49-F238E27FC236}">
                <a16:creationId xmlns:a16="http://schemas.microsoft.com/office/drawing/2014/main" id="{7210A6F8-A44E-E028-E3B4-E97031306160}"/>
              </a:ext>
            </a:extLst>
          </p:cNvPr>
          <p:cNvSpPr txBox="1"/>
          <p:nvPr/>
        </p:nvSpPr>
        <p:spPr>
          <a:xfrm>
            <a:off x="16535400" y="11963400"/>
            <a:ext cx="7871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a:spcAft>
                <a:spcPts val="1200"/>
              </a:spcAft>
            </a:pPr>
            <a:r>
              <a:rPr lang="en-US" sz="2800" i="1" dirty="0">
                <a:solidFill>
                  <a:schemeClr val="bg1"/>
                </a:solidFill>
              </a:rPr>
              <a:t>Existing view at Site PB </a:t>
            </a:r>
          </a:p>
        </p:txBody>
      </p:sp>
    </p:spTree>
    <p:extLst>
      <p:ext uri="{BB962C8B-B14F-4D97-AF65-F5344CB8AC3E}">
        <p14:creationId xmlns:p14="http://schemas.microsoft.com/office/powerpoint/2010/main" val="28478034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33</a:t>
            </a:fld>
            <a:endParaRPr kumimoji="0" lang="en-US" sz="1500" b="0" i="0" u="none" strike="noStrike" kern="1200" cap="none" spc="0" normalizeH="0" baseline="0" noProof="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9C1518B3-87A9-997A-9FF8-248A714F0ADC}"/>
              </a:ext>
            </a:extLst>
          </p:cNvPr>
          <p:cNvSpPr>
            <a:spLocks noGrp="1"/>
          </p:cNvSpPr>
          <p:nvPr>
            <p:ph type="title" idx="4294967295"/>
          </p:nvPr>
        </p:nvSpPr>
        <p:spPr>
          <a:xfrm>
            <a:off x="1182640" y="1600200"/>
            <a:ext cx="22036087" cy="1049337"/>
          </a:xfrm>
        </p:spPr>
        <p:txBody>
          <a:bodyPr/>
          <a:lstStyle/>
          <a:p>
            <a:r>
              <a:rPr lang="en-US" dirty="0"/>
              <a:t>SITE PB</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Proposed Site: </a:t>
            </a:r>
            <a:r>
              <a:rPr kumimoji="0" lang="en-US" sz="3600" b="0" i="0" u="none" strike="noStrike" kern="1200" cap="none" spc="0" normalizeH="0" baseline="0" noProof="0" dirty="0">
                <a:ln>
                  <a:noFill/>
                </a:ln>
                <a:solidFill>
                  <a:srgbClr val="0000FF"/>
                </a:solidFill>
                <a:effectLst/>
                <a:uLnTx/>
                <a:uFillTx/>
                <a:latin typeface="Arial"/>
                <a:ea typeface="+mn-ea"/>
                <a:cs typeface="+mn-cs"/>
              </a:rPr>
              <a:t>Buildings</a:t>
            </a:r>
          </a:p>
        </p:txBody>
      </p:sp>
      <p:pic>
        <p:nvPicPr>
          <p:cNvPr id="8" name="Picture 7">
            <a:extLst>
              <a:ext uri="{FF2B5EF4-FFF2-40B4-BE49-F238E27FC236}">
                <a16:creationId xmlns:a16="http://schemas.microsoft.com/office/drawing/2014/main" id="{6A259A6C-7AA5-6B15-1682-BB40ABB10F3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91600" y="4214211"/>
            <a:ext cx="7832341" cy="4454945"/>
          </a:xfrm>
          <a:prstGeom prst="rect">
            <a:avLst/>
          </a:prstGeom>
        </p:spPr>
      </p:pic>
      <p:pic>
        <p:nvPicPr>
          <p:cNvPr id="11" name="Picture 10">
            <a:extLst>
              <a:ext uri="{FF2B5EF4-FFF2-40B4-BE49-F238E27FC236}">
                <a16:creationId xmlns:a16="http://schemas.microsoft.com/office/drawing/2014/main" id="{035D36D9-A737-09C7-0A4D-918DAC5CFA7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76400" y="4214211"/>
            <a:ext cx="6682418" cy="8186163"/>
          </a:xfrm>
          <a:prstGeom prst="rect">
            <a:avLst/>
          </a:prstGeom>
        </p:spPr>
      </p:pic>
      <p:sp>
        <p:nvSpPr>
          <p:cNvPr id="4" name="Rectangle 3">
            <a:extLst>
              <a:ext uri="{FF2B5EF4-FFF2-40B4-BE49-F238E27FC236}">
                <a16:creationId xmlns:a16="http://schemas.microsoft.com/office/drawing/2014/main" id="{DDEFDDD7-BD16-CCFC-9448-94A18ECEA5F3}"/>
              </a:ext>
            </a:extLst>
          </p:cNvPr>
          <p:cNvSpPr/>
          <p:nvPr/>
        </p:nvSpPr>
        <p:spPr>
          <a:xfrm>
            <a:off x="1295400" y="4343400"/>
            <a:ext cx="7315200" cy="8305800"/>
          </a:xfrm>
          <a:prstGeom prst="rect">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BAF4395E-24FE-CBBC-034B-38D19AA98FD8}"/>
              </a:ext>
            </a:extLst>
          </p:cNvPr>
          <p:cNvSpPr txBox="1"/>
          <p:nvPr/>
        </p:nvSpPr>
        <p:spPr>
          <a:xfrm>
            <a:off x="2667000" y="4114800"/>
            <a:ext cx="3657600" cy="535724"/>
          </a:xfrm>
          <a:prstGeom prst="rect">
            <a:avLst/>
          </a:prstGeom>
          <a:solidFill>
            <a:schemeClr val="bg1"/>
          </a:solidFill>
          <a:ln>
            <a:solidFill>
              <a:schemeClr val="bg1"/>
            </a:solidFill>
          </a:ln>
        </p:spPr>
        <p:txBody>
          <a:bodyPr wrap="square" rtlCol="0">
            <a:spAutoFit/>
          </a:bodyPr>
          <a:lstStyle/>
          <a:p>
            <a:pPr algn="ctr">
              <a:lnSpc>
                <a:spcPts val="3700"/>
              </a:lnSpc>
            </a:pPr>
            <a:r>
              <a:rPr lang="en-US" sz="3000" b="1" dirty="0"/>
              <a:t>FCC-</a:t>
            </a:r>
            <a:r>
              <a:rPr lang="en-US" sz="3000" b="1" dirty="0" err="1"/>
              <a:t>ee</a:t>
            </a:r>
            <a:r>
              <a:rPr lang="en-US" sz="3000" b="1" dirty="0"/>
              <a:t> Buildings</a:t>
            </a:r>
          </a:p>
        </p:txBody>
      </p:sp>
      <p:sp>
        <p:nvSpPr>
          <p:cNvPr id="6" name="Rectangle 5">
            <a:extLst>
              <a:ext uri="{FF2B5EF4-FFF2-40B4-BE49-F238E27FC236}">
                <a16:creationId xmlns:a16="http://schemas.microsoft.com/office/drawing/2014/main" id="{01507C3E-39DF-F98C-E73B-279B5B08D20B}"/>
              </a:ext>
            </a:extLst>
          </p:cNvPr>
          <p:cNvSpPr/>
          <p:nvPr/>
        </p:nvSpPr>
        <p:spPr>
          <a:xfrm>
            <a:off x="8839200" y="4343400"/>
            <a:ext cx="7832341" cy="8305800"/>
          </a:xfrm>
          <a:prstGeom prst="rect">
            <a:avLst/>
          </a:prstGeom>
          <a:noFill/>
          <a:ln w="38100">
            <a:solidFill>
              <a:schemeClr val="bg1">
                <a:lumMod val="75000"/>
              </a:schemeClr>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E957828D-85D4-58CE-105B-55A1378F237D}"/>
              </a:ext>
            </a:extLst>
          </p:cNvPr>
          <p:cNvSpPr txBox="1"/>
          <p:nvPr/>
        </p:nvSpPr>
        <p:spPr>
          <a:xfrm>
            <a:off x="10439400" y="4151738"/>
            <a:ext cx="3657600" cy="535724"/>
          </a:xfrm>
          <a:prstGeom prst="rect">
            <a:avLst/>
          </a:prstGeom>
          <a:solidFill>
            <a:schemeClr val="bg1"/>
          </a:solidFill>
          <a:ln>
            <a:solidFill>
              <a:schemeClr val="bg1"/>
            </a:solidFill>
          </a:ln>
        </p:spPr>
        <p:txBody>
          <a:bodyPr wrap="square" rtlCol="0">
            <a:spAutoFit/>
          </a:bodyPr>
          <a:lstStyle/>
          <a:p>
            <a:pPr algn="ctr">
              <a:lnSpc>
                <a:spcPts val="3700"/>
              </a:lnSpc>
            </a:pPr>
            <a:r>
              <a:rPr lang="en-US" sz="3000" b="1" dirty="0">
                <a:solidFill>
                  <a:schemeClr val="bg1">
                    <a:lumMod val="50000"/>
                  </a:schemeClr>
                </a:solidFill>
              </a:rPr>
              <a:t>FCC-</a:t>
            </a:r>
            <a:r>
              <a:rPr lang="en-US" sz="3000" b="1" dirty="0" err="1">
                <a:solidFill>
                  <a:schemeClr val="bg1">
                    <a:lumMod val="50000"/>
                  </a:schemeClr>
                </a:solidFill>
              </a:rPr>
              <a:t>hh</a:t>
            </a:r>
            <a:r>
              <a:rPr lang="en-US" sz="3000" b="1" dirty="0">
                <a:solidFill>
                  <a:schemeClr val="bg1">
                    <a:lumMod val="50000"/>
                  </a:schemeClr>
                </a:solidFill>
              </a:rPr>
              <a:t> Buildings</a:t>
            </a:r>
          </a:p>
        </p:txBody>
      </p:sp>
    </p:spTree>
    <p:extLst>
      <p:ext uri="{BB962C8B-B14F-4D97-AF65-F5344CB8AC3E}">
        <p14:creationId xmlns:p14="http://schemas.microsoft.com/office/powerpoint/2010/main" val="8350941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03F45DA-568E-B5F2-689B-E2BF641C325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467600" y="1019970"/>
            <a:ext cx="14020800" cy="12238829"/>
          </a:xfrm>
          <a:prstGeom prst="rect">
            <a:avLst/>
          </a:prstGeom>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fld id="{88A1DFE4-5FC5-43BD-BB7E-75EAD82B965F}" type="slidenum">
              <a:rPr lang="en-US" noProof="0" smtClean="0"/>
              <a:pPr/>
              <a:t>34</a:t>
            </a:fld>
            <a:endParaRPr lang="en-US" noProof="0"/>
          </a:p>
        </p:txBody>
      </p:sp>
      <p:sp>
        <p:nvSpPr>
          <p:cNvPr id="3" name="Title 2">
            <a:extLst>
              <a:ext uri="{FF2B5EF4-FFF2-40B4-BE49-F238E27FC236}">
                <a16:creationId xmlns:a16="http://schemas.microsoft.com/office/drawing/2014/main" id="{9C1518B3-87A9-997A-9FF8-248A714F0ADC}"/>
              </a:ext>
            </a:extLst>
          </p:cNvPr>
          <p:cNvSpPr>
            <a:spLocks noGrp="1"/>
          </p:cNvSpPr>
          <p:nvPr>
            <p:ph type="title"/>
          </p:nvPr>
        </p:nvSpPr>
        <p:spPr/>
        <p:txBody>
          <a:bodyPr/>
          <a:lstStyle/>
          <a:p>
            <a:r>
              <a:rPr lang="en-US" dirty="0"/>
              <a:t>SITE PB</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tx2"/>
                </a:solidFill>
              </a:rPr>
              <a:t>Proposed Site: Layout</a:t>
            </a:r>
            <a:endParaRPr lang="en-US" b="0" dirty="0">
              <a:solidFill>
                <a:schemeClr val="tx2"/>
              </a:solidFill>
            </a:endParaRPr>
          </a:p>
        </p:txBody>
      </p:sp>
      <p:sp>
        <p:nvSpPr>
          <p:cNvPr id="18" name="Text Placeholder 4">
            <a:extLst>
              <a:ext uri="{FF2B5EF4-FFF2-40B4-BE49-F238E27FC236}">
                <a16:creationId xmlns:a16="http://schemas.microsoft.com/office/drawing/2014/main" id="{C5AD21B4-B01D-8892-039F-A3CD59A318E7}"/>
              </a:ext>
            </a:extLst>
          </p:cNvPr>
          <p:cNvSpPr txBox="1">
            <a:spLocks/>
          </p:cNvSpPr>
          <p:nvPr/>
        </p:nvSpPr>
        <p:spPr>
          <a:xfrm>
            <a:off x="1180800" y="4038600"/>
            <a:ext cx="5067600" cy="16764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Aft>
                <a:spcPts val="1800"/>
              </a:spcAft>
            </a:pPr>
            <a:r>
              <a:rPr lang="en-US" sz="2800" i="1" dirty="0">
                <a:solidFill>
                  <a:schemeClr val="tx2"/>
                </a:solidFill>
              </a:rPr>
              <a:t>Responding to existing constraints and general considerations</a:t>
            </a:r>
          </a:p>
        </p:txBody>
      </p:sp>
      <p:pic>
        <p:nvPicPr>
          <p:cNvPr id="9" name="Picture 8">
            <a:extLst>
              <a:ext uri="{FF2B5EF4-FFF2-40B4-BE49-F238E27FC236}">
                <a16:creationId xmlns:a16="http://schemas.microsoft.com/office/drawing/2014/main" id="{E97059A5-DDB1-3CD5-8160-EE5168B2A1E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1867" y="9296400"/>
            <a:ext cx="11281934" cy="4189064"/>
          </a:xfrm>
          <a:prstGeom prst="rect">
            <a:avLst/>
          </a:prstGeom>
        </p:spPr>
      </p:pic>
    </p:spTree>
    <p:extLst>
      <p:ext uri="{BB962C8B-B14F-4D97-AF65-F5344CB8AC3E}">
        <p14:creationId xmlns:p14="http://schemas.microsoft.com/office/powerpoint/2010/main" val="27825149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DD16B18-FF17-8F53-6E55-FA11BB640EA1}"/>
              </a:ext>
            </a:extLst>
          </p:cNvPr>
          <p:cNvPicPr>
            <a:picLocks noChangeAspect="1"/>
          </p:cNvPicPr>
          <p:nvPr/>
        </p:nvPicPr>
        <p:blipFill>
          <a:blip r:embed="rId2" cstate="email">
            <a:alphaModFix/>
            <a:extLst>
              <a:ext uri="{28A0092B-C50C-407E-A947-70E740481C1C}">
                <a14:useLocalDpi xmlns:a14="http://schemas.microsoft.com/office/drawing/2010/main"/>
              </a:ext>
            </a:extLst>
          </a:blip>
          <a:stretch>
            <a:fillRect/>
          </a:stretch>
        </p:blipFill>
        <p:spPr>
          <a:xfrm>
            <a:off x="4535055" y="2133600"/>
            <a:ext cx="18365838" cy="11493405"/>
          </a:xfrm>
          <a:prstGeom prst="rect">
            <a:avLst/>
          </a:prstGeom>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fld id="{88A1DFE4-5FC5-43BD-BB7E-75EAD82B965F}" type="slidenum">
              <a:rPr lang="en-US" noProof="0" smtClean="0"/>
              <a:pPr/>
              <a:t>35</a:t>
            </a:fld>
            <a:endParaRPr lang="en-US" noProof="0"/>
          </a:p>
        </p:txBody>
      </p:sp>
      <p:sp>
        <p:nvSpPr>
          <p:cNvPr id="3" name="Title 2">
            <a:extLst>
              <a:ext uri="{FF2B5EF4-FFF2-40B4-BE49-F238E27FC236}">
                <a16:creationId xmlns:a16="http://schemas.microsoft.com/office/drawing/2014/main" id="{9C1518B3-87A9-997A-9FF8-248A714F0ADC}"/>
              </a:ext>
            </a:extLst>
          </p:cNvPr>
          <p:cNvSpPr>
            <a:spLocks noGrp="1"/>
          </p:cNvSpPr>
          <p:nvPr>
            <p:ph type="title" idx="4294967295"/>
          </p:nvPr>
        </p:nvSpPr>
        <p:spPr>
          <a:xfrm>
            <a:off x="1182640" y="1600200"/>
            <a:ext cx="22036087" cy="1049337"/>
          </a:xfrm>
        </p:spPr>
        <p:txBody>
          <a:bodyPr/>
          <a:lstStyle/>
          <a:p>
            <a:r>
              <a:rPr lang="en-US" dirty="0"/>
              <a:t>SITE PB</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tx2"/>
                </a:solidFill>
              </a:rPr>
              <a:t>Proposed Site: </a:t>
            </a:r>
            <a:r>
              <a:rPr lang="en-US" b="0" dirty="0">
                <a:solidFill>
                  <a:schemeClr val="tx2"/>
                </a:solidFill>
              </a:rPr>
              <a:t>Buildings at FCC-</a:t>
            </a:r>
            <a:r>
              <a:rPr lang="en-US" b="0" dirty="0" err="1">
                <a:solidFill>
                  <a:schemeClr val="tx2"/>
                </a:solidFill>
              </a:rPr>
              <a:t>ee</a:t>
            </a:r>
            <a:endParaRPr lang="en-US" b="0" dirty="0">
              <a:solidFill>
                <a:schemeClr val="tx2"/>
              </a:solidFill>
            </a:endParaRPr>
          </a:p>
        </p:txBody>
      </p:sp>
    </p:spTree>
    <p:extLst>
      <p:ext uri="{BB962C8B-B14F-4D97-AF65-F5344CB8AC3E}">
        <p14:creationId xmlns:p14="http://schemas.microsoft.com/office/powerpoint/2010/main" val="1802851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21F8241-F11E-8D6F-CCB3-6A3755BB576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419600" y="2873433"/>
            <a:ext cx="18163459" cy="10842567"/>
          </a:xfrm>
          <a:prstGeom prst="rect">
            <a:avLst/>
          </a:prstGeom>
        </p:spPr>
      </p:pic>
      <p:sp>
        <p:nvSpPr>
          <p:cNvPr id="2" name="Slide Number Placeholder 1">
            <a:extLst>
              <a:ext uri="{FF2B5EF4-FFF2-40B4-BE49-F238E27FC236}">
                <a16:creationId xmlns:a16="http://schemas.microsoft.com/office/drawing/2014/main" id="{868F61A9-5FFB-E3AA-79C5-98EF4ECC7B45}"/>
              </a:ext>
            </a:extLst>
          </p:cNvPr>
          <p:cNvSpPr>
            <a:spLocks noGrp="1"/>
          </p:cNvSpPr>
          <p:nvPr>
            <p:ph type="sldNum" sz="quarter" idx="10"/>
          </p:nvPr>
        </p:nvSpPr>
        <p:spPr/>
        <p:txBody>
          <a:bodyPr/>
          <a:lstStyle/>
          <a:p>
            <a:fld id="{88A1DFE4-5FC5-43BD-BB7E-75EAD82B965F}" type="slidenum">
              <a:rPr lang="en-US" noProof="0" smtClean="0"/>
              <a:pPr/>
              <a:t>36</a:t>
            </a:fld>
            <a:endParaRPr lang="en-US" noProof="0"/>
          </a:p>
        </p:txBody>
      </p:sp>
      <p:sp>
        <p:nvSpPr>
          <p:cNvPr id="3" name="Title 2">
            <a:extLst>
              <a:ext uri="{FF2B5EF4-FFF2-40B4-BE49-F238E27FC236}">
                <a16:creationId xmlns:a16="http://schemas.microsoft.com/office/drawing/2014/main" id="{9C1518B3-87A9-997A-9FF8-248A714F0ADC}"/>
              </a:ext>
            </a:extLst>
          </p:cNvPr>
          <p:cNvSpPr>
            <a:spLocks noGrp="1"/>
          </p:cNvSpPr>
          <p:nvPr>
            <p:ph type="title" idx="4294967295"/>
          </p:nvPr>
        </p:nvSpPr>
        <p:spPr>
          <a:xfrm>
            <a:off x="1182640" y="1600200"/>
            <a:ext cx="22036087" cy="1049337"/>
          </a:xfrm>
        </p:spPr>
        <p:txBody>
          <a:bodyPr/>
          <a:lstStyle/>
          <a:p>
            <a:r>
              <a:rPr lang="en-US" dirty="0"/>
              <a:t>SITE PB</a:t>
            </a:r>
          </a:p>
        </p:txBody>
      </p:sp>
      <p:sp>
        <p:nvSpPr>
          <p:cNvPr id="14" name="Text Placeholder 3143">
            <a:extLst>
              <a:ext uri="{FF2B5EF4-FFF2-40B4-BE49-F238E27FC236}">
                <a16:creationId xmlns:a16="http://schemas.microsoft.com/office/drawing/2014/main" id="{0D1A1269-8936-07E4-BA08-E6ED12E2B596}"/>
              </a:ext>
            </a:extLst>
          </p:cNvPr>
          <p:cNvSpPr txBox="1">
            <a:spLocks/>
          </p:cNvSpPr>
          <p:nvPr/>
        </p:nvSpPr>
        <p:spPr>
          <a:xfrm>
            <a:off x="1149983" y="314846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tx2"/>
                </a:solidFill>
              </a:rPr>
              <a:t>Proposed Site:  </a:t>
            </a:r>
            <a:r>
              <a:rPr lang="en-US" b="0" dirty="0">
                <a:solidFill>
                  <a:schemeClr val="tx2"/>
                </a:solidFill>
              </a:rPr>
              <a:t>Buildings at FCC-</a:t>
            </a:r>
            <a:r>
              <a:rPr lang="en-US" b="0" dirty="0" err="1">
                <a:solidFill>
                  <a:schemeClr val="tx2"/>
                </a:solidFill>
              </a:rPr>
              <a:t>hh</a:t>
            </a:r>
            <a:endParaRPr lang="en-US" b="0" dirty="0">
              <a:solidFill>
                <a:schemeClr val="tx2"/>
              </a:solidFill>
            </a:endParaRPr>
          </a:p>
        </p:txBody>
      </p:sp>
    </p:spTree>
    <p:extLst>
      <p:ext uri="{BB962C8B-B14F-4D97-AF65-F5344CB8AC3E}">
        <p14:creationId xmlns:p14="http://schemas.microsoft.com/office/powerpoint/2010/main" val="24646311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A1F2DE1-470D-2E29-1D73-552D287440A7}"/>
              </a:ext>
            </a:extLst>
          </p:cNvPr>
          <p:cNvSpPr>
            <a:spLocks noGrp="1"/>
          </p:cNvSpPr>
          <p:nvPr>
            <p:ph type="sldNum" sz="quarter" idx="10"/>
          </p:nvPr>
        </p:nvSpPr>
        <p:spPr/>
        <p:txBody>
          <a:bodyPr/>
          <a:lstStyle/>
          <a:p>
            <a:fld id="{88A1DFE4-5FC5-43BD-BB7E-75EAD82B965F}" type="slidenum">
              <a:rPr lang="en-US" noProof="0" smtClean="0"/>
              <a:pPr/>
              <a:t>37</a:t>
            </a:fld>
            <a:endParaRPr lang="en-US" noProof="0"/>
          </a:p>
        </p:txBody>
      </p:sp>
      <p:pic>
        <p:nvPicPr>
          <p:cNvPr id="8" name="Picture 7">
            <a:extLst>
              <a:ext uri="{FF2B5EF4-FFF2-40B4-BE49-F238E27FC236}">
                <a16:creationId xmlns:a16="http://schemas.microsoft.com/office/drawing/2014/main" id="{16A787F2-7304-43E8-2F81-416585F2372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52800" y="1295400"/>
            <a:ext cx="17068800" cy="11793599"/>
          </a:xfrm>
          <a:prstGeom prst="rect">
            <a:avLst/>
          </a:prstGeom>
        </p:spPr>
      </p:pic>
      <p:sp>
        <p:nvSpPr>
          <p:cNvPr id="4" name="TextBox 3">
            <a:extLst>
              <a:ext uri="{FF2B5EF4-FFF2-40B4-BE49-F238E27FC236}">
                <a16:creationId xmlns:a16="http://schemas.microsoft.com/office/drawing/2014/main" id="{A2D539AC-9FDA-B787-1C67-C2E529C53485}"/>
              </a:ext>
            </a:extLst>
          </p:cNvPr>
          <p:cNvSpPr txBox="1"/>
          <p:nvPr/>
        </p:nvSpPr>
        <p:spPr>
          <a:xfrm>
            <a:off x="16535400" y="11963400"/>
            <a:ext cx="7871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a:spcAft>
                <a:spcPts val="1200"/>
              </a:spcAft>
            </a:pPr>
            <a:r>
              <a:rPr lang="en-US" sz="2800" i="1" dirty="0">
                <a:solidFill>
                  <a:schemeClr val="bg1"/>
                </a:solidFill>
              </a:rPr>
              <a:t> Aerial View of Proposed Site PB</a:t>
            </a:r>
          </a:p>
        </p:txBody>
      </p:sp>
    </p:spTree>
    <p:extLst>
      <p:ext uri="{BB962C8B-B14F-4D97-AF65-F5344CB8AC3E}">
        <p14:creationId xmlns:p14="http://schemas.microsoft.com/office/powerpoint/2010/main" val="5104462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126B263-CBD1-C2ED-A5FD-F8FCF53853B7}"/>
              </a:ext>
            </a:extLst>
          </p:cNvPr>
          <p:cNvPicPr>
            <a:picLocks noChangeAspect="1"/>
          </p:cNvPicPr>
          <p:nvPr/>
        </p:nvPicPr>
        <p:blipFill>
          <a:blip r:embed="rId2"/>
          <a:stretch>
            <a:fillRect/>
          </a:stretch>
        </p:blipFill>
        <p:spPr>
          <a:xfrm>
            <a:off x="2209800" y="1752600"/>
            <a:ext cx="20573427" cy="11353799"/>
          </a:xfrm>
          <a:prstGeom prst="rect">
            <a:avLst/>
          </a:prstGeom>
        </p:spPr>
      </p:pic>
      <p:sp>
        <p:nvSpPr>
          <p:cNvPr id="2" name="Slide Number Placeholder 1">
            <a:extLst>
              <a:ext uri="{FF2B5EF4-FFF2-40B4-BE49-F238E27FC236}">
                <a16:creationId xmlns:a16="http://schemas.microsoft.com/office/drawing/2014/main" id="{4A1F2DE1-470D-2E29-1D73-552D287440A7}"/>
              </a:ext>
            </a:extLst>
          </p:cNvPr>
          <p:cNvSpPr>
            <a:spLocks noGrp="1"/>
          </p:cNvSpPr>
          <p:nvPr>
            <p:ph type="sldNum" sz="quarter" idx="10"/>
          </p:nvPr>
        </p:nvSpPr>
        <p:spPr/>
        <p:txBody>
          <a:bodyPr/>
          <a:lstStyle/>
          <a:p>
            <a:fld id="{88A1DFE4-5FC5-43BD-BB7E-75EAD82B965F}" type="slidenum">
              <a:rPr lang="en-US" noProof="0" smtClean="0"/>
              <a:pPr/>
              <a:t>38</a:t>
            </a:fld>
            <a:endParaRPr lang="en-US" noProof="0"/>
          </a:p>
        </p:txBody>
      </p:sp>
    </p:spTree>
    <p:extLst>
      <p:ext uri="{BB962C8B-B14F-4D97-AF65-F5344CB8AC3E}">
        <p14:creationId xmlns:p14="http://schemas.microsoft.com/office/powerpoint/2010/main" val="12592041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7BF8624-5404-6307-E11F-354648AB5202}"/>
              </a:ext>
            </a:extLst>
          </p:cNvPr>
          <p:cNvSpPr>
            <a:spLocks noGrp="1"/>
          </p:cNvSpPr>
          <p:nvPr>
            <p:ph type="sldNum" sz="quarter" idx="10"/>
          </p:nvPr>
        </p:nvSpPr>
        <p:spPr/>
        <p:txBody>
          <a:bodyPr/>
          <a:lstStyle/>
          <a:p>
            <a:fld id="{88A1DFE4-5FC5-43BD-BB7E-75EAD82B965F}" type="slidenum">
              <a:rPr lang="en-US" noProof="0" smtClean="0"/>
              <a:pPr/>
              <a:t>39</a:t>
            </a:fld>
            <a:endParaRPr lang="en-US" noProof="0"/>
          </a:p>
        </p:txBody>
      </p:sp>
      <p:sp>
        <p:nvSpPr>
          <p:cNvPr id="12" name="TextBox 11">
            <a:extLst>
              <a:ext uri="{FF2B5EF4-FFF2-40B4-BE49-F238E27FC236}">
                <a16:creationId xmlns:a16="http://schemas.microsoft.com/office/drawing/2014/main" id="{50DCBF7F-F4B0-DF54-8314-D1293F26118E}"/>
              </a:ext>
            </a:extLst>
          </p:cNvPr>
          <p:cNvSpPr txBox="1"/>
          <p:nvPr/>
        </p:nvSpPr>
        <p:spPr>
          <a:xfrm>
            <a:off x="15392400" y="11963400"/>
            <a:ext cx="9014613" cy="52322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a:spcAft>
                <a:spcPts val="1200"/>
              </a:spcAft>
            </a:pPr>
            <a:r>
              <a:rPr lang="en-US" sz="2800" i="1" dirty="0">
                <a:solidFill>
                  <a:schemeClr val="bg1"/>
                </a:solidFill>
              </a:rPr>
              <a:t>View from main gate of proposed Site PB</a:t>
            </a:r>
          </a:p>
        </p:txBody>
      </p:sp>
      <p:pic>
        <p:nvPicPr>
          <p:cNvPr id="3" name="Picture 2">
            <a:extLst>
              <a:ext uri="{FF2B5EF4-FFF2-40B4-BE49-F238E27FC236}">
                <a16:creationId xmlns:a16="http://schemas.microsoft.com/office/drawing/2014/main" id="{8BD26D4D-66B9-5072-CE28-2AC67B0A1CC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6200"/>
          <a:stretch/>
        </p:blipFill>
        <p:spPr>
          <a:xfrm>
            <a:off x="-1" y="838200"/>
            <a:ext cx="24407014" cy="12877800"/>
          </a:xfrm>
          <a:prstGeom prst="rect">
            <a:avLst/>
          </a:prstGeom>
        </p:spPr>
      </p:pic>
      <p:sp>
        <p:nvSpPr>
          <p:cNvPr id="5" name="TextBox 4">
            <a:extLst>
              <a:ext uri="{FF2B5EF4-FFF2-40B4-BE49-F238E27FC236}">
                <a16:creationId xmlns:a16="http://schemas.microsoft.com/office/drawing/2014/main" id="{92227840-AEFC-83DD-5AA0-9F68CB2C754B}"/>
              </a:ext>
            </a:extLst>
          </p:cNvPr>
          <p:cNvSpPr txBox="1"/>
          <p:nvPr/>
        </p:nvSpPr>
        <p:spPr>
          <a:xfrm>
            <a:off x="18516600" y="12046803"/>
            <a:ext cx="5890413" cy="461665"/>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r>
              <a:rPr lang="en-US" sz="2400" i="1" dirty="0">
                <a:solidFill>
                  <a:schemeClr val="bg1"/>
                </a:solidFill>
              </a:rPr>
              <a:t>View overlooking Site PB entrance</a:t>
            </a:r>
          </a:p>
        </p:txBody>
      </p:sp>
    </p:spTree>
    <p:extLst>
      <p:ext uri="{BB962C8B-B14F-4D97-AF65-F5344CB8AC3E}">
        <p14:creationId xmlns:p14="http://schemas.microsoft.com/office/powerpoint/2010/main" val="2318291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0D2870E-8004-7290-9668-F6D7B7D538DE}"/>
              </a:ext>
            </a:extLst>
          </p:cNvPr>
          <p:cNvPicPr>
            <a:picLocks noGrp="1" noRot="1" noChangeAspect="1" noMove="1" noResize="1" noEditPoints="1" noAdjustHandles="1" noChangeArrowheads="1" noChangeShapeType="1" noCrop="1"/>
          </p:cNvPicPr>
          <p:nvPr/>
        </p:nvPicPr>
        <p:blipFill rotWithShape="1">
          <a:blip r:embed="rId3" cstate="email">
            <a:duotone>
              <a:schemeClr val="bg2">
                <a:shade val="45000"/>
                <a:satMod val="135000"/>
              </a:schemeClr>
              <a:prstClr val="white"/>
            </a:duotone>
            <a:alphaModFix amt="20000"/>
            <a:extLst>
              <a:ext uri="{28A0092B-C50C-407E-A947-70E740481C1C}">
                <a14:useLocalDpi xmlns:a14="http://schemas.microsoft.com/office/drawing/2010/main"/>
              </a:ext>
            </a:extLst>
          </a:blip>
          <a:srcRect l="6734" t="20202" r="3487" b="8676"/>
          <a:stretch/>
        </p:blipFill>
        <p:spPr bwMode="auto">
          <a:xfrm>
            <a:off x="0" y="838495"/>
            <a:ext cx="24384000" cy="12877800"/>
          </a:xfrm>
          <a:prstGeom prst="rect">
            <a:avLst/>
          </a:prstGeom>
          <a:noFill/>
        </p:spPr>
      </p:pic>
      <p:sp>
        <p:nvSpPr>
          <p:cNvPr id="3180" name="Rectangle 3179">
            <a:extLst>
              <a:ext uri="{FF2B5EF4-FFF2-40B4-BE49-F238E27FC236}">
                <a16:creationId xmlns:a16="http://schemas.microsoft.com/office/drawing/2014/main" id="{AF10B24F-EF61-8E32-C21C-928235B9BAE5}"/>
              </a:ext>
            </a:extLst>
          </p:cNvPr>
          <p:cNvSpPr/>
          <p:nvPr/>
        </p:nvSpPr>
        <p:spPr>
          <a:xfrm>
            <a:off x="1066800" y="3453017"/>
            <a:ext cx="7848599" cy="1759717"/>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3140" name="Straight Connector 3139">
            <a:extLst>
              <a:ext uri="{FF2B5EF4-FFF2-40B4-BE49-F238E27FC236}">
                <a16:creationId xmlns:a16="http://schemas.microsoft.com/office/drawing/2014/main" id="{988F25F7-9F9B-4E16-BBAD-DFD20367103E}"/>
              </a:ext>
            </a:extLst>
          </p:cNvPr>
          <p:cNvCxnSpPr>
            <a:cxnSpLocks/>
          </p:cNvCxnSpPr>
          <p:nvPr/>
        </p:nvCxnSpPr>
        <p:spPr>
          <a:xfrm>
            <a:off x="4876800" y="10672391"/>
            <a:ext cx="16687800" cy="0"/>
          </a:xfrm>
          <a:prstGeom prst="line">
            <a:avLst/>
          </a:prstGeom>
          <a:ln w="279400" cap="rnd">
            <a:solidFill>
              <a:schemeClr val="accent4"/>
            </a:solidFill>
          </a:ln>
        </p:spPr>
        <p:style>
          <a:lnRef idx="3">
            <a:schemeClr val="accent5"/>
          </a:lnRef>
          <a:fillRef idx="0">
            <a:schemeClr val="accent5"/>
          </a:fillRef>
          <a:effectRef idx="2">
            <a:schemeClr val="accent5"/>
          </a:effectRef>
          <a:fontRef idx="minor">
            <a:schemeClr val="tx1"/>
          </a:fontRef>
        </p:style>
      </p:cxnSp>
      <p:cxnSp>
        <p:nvCxnSpPr>
          <p:cNvPr id="3158" name="Straight Connector 3157">
            <a:extLst>
              <a:ext uri="{FF2B5EF4-FFF2-40B4-BE49-F238E27FC236}">
                <a16:creationId xmlns:a16="http://schemas.microsoft.com/office/drawing/2014/main" id="{EC06FEE8-3178-5F9F-1483-FF5526D16477}"/>
              </a:ext>
            </a:extLst>
          </p:cNvPr>
          <p:cNvCxnSpPr>
            <a:cxnSpLocks/>
          </p:cNvCxnSpPr>
          <p:nvPr/>
        </p:nvCxnSpPr>
        <p:spPr>
          <a:xfrm>
            <a:off x="4191000" y="8501143"/>
            <a:ext cx="1840774" cy="2139197"/>
          </a:xfrm>
          <a:prstGeom prst="line">
            <a:avLst/>
          </a:prstGeom>
          <a:ln w="127000" cap="rnd">
            <a:gradFill>
              <a:gsLst>
                <a:gs pos="37000">
                  <a:schemeClr val="accent1">
                    <a:lumMod val="20000"/>
                    <a:lumOff val="80000"/>
                    <a:alpha val="32000"/>
                  </a:schemeClr>
                </a:gs>
                <a:gs pos="77000">
                  <a:schemeClr val="accent1"/>
                </a:gs>
              </a:gsLst>
              <a:lin ang="2700000" scaled="0"/>
            </a:gradFill>
          </a:ln>
        </p:spPr>
        <p:style>
          <a:lnRef idx="3">
            <a:schemeClr val="accent5"/>
          </a:lnRef>
          <a:fillRef idx="0">
            <a:schemeClr val="accent5"/>
          </a:fillRef>
          <a:effectRef idx="2">
            <a:schemeClr val="accent5"/>
          </a:effectRef>
          <a:fontRef idx="minor">
            <a:schemeClr val="tx1"/>
          </a:fontRef>
        </p:style>
      </p:cxnSp>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4</a:t>
            </a:fld>
            <a:endParaRPr kumimoji="0" lang="en-US" sz="15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itle 5">
            <a:extLst>
              <a:ext uri="{FF2B5EF4-FFF2-40B4-BE49-F238E27FC236}">
                <a16:creationId xmlns:a16="http://schemas.microsoft.com/office/drawing/2014/main" id="{E20F8284-9F8F-FB32-076B-A280C4BAA992}"/>
              </a:ext>
            </a:extLst>
          </p:cNvPr>
          <p:cNvSpPr>
            <a:spLocks noGrp="1"/>
          </p:cNvSpPr>
          <p:nvPr>
            <p:ph type="title"/>
          </p:nvPr>
        </p:nvSpPr>
        <p:spPr>
          <a:xfrm>
            <a:off x="1180800" y="1540800"/>
            <a:ext cx="14668800" cy="969409"/>
          </a:xfrm>
        </p:spPr>
        <p:txBody>
          <a:bodyPr/>
          <a:lstStyle/>
          <a:p>
            <a:r>
              <a:rPr lang="en-US" dirty="0">
                <a:ln w="0"/>
                <a:effectLst>
                  <a:outerShdw blurRad="38100" dist="19050" dir="2700000" algn="tl" rotWithShape="0">
                    <a:schemeClr val="dk1">
                      <a:alpha val="40000"/>
                    </a:schemeClr>
                  </a:outerShdw>
                </a:effectLst>
              </a:rPr>
              <a:t>Background on Collaboration </a:t>
            </a:r>
          </a:p>
        </p:txBody>
      </p:sp>
      <p:sp>
        <p:nvSpPr>
          <p:cNvPr id="19" name="Text Placeholder 4">
            <a:extLst>
              <a:ext uri="{FF2B5EF4-FFF2-40B4-BE49-F238E27FC236}">
                <a16:creationId xmlns:a16="http://schemas.microsoft.com/office/drawing/2014/main" id="{366608DD-CB06-D451-F7F7-BFF64F727823}"/>
              </a:ext>
            </a:extLst>
          </p:cNvPr>
          <p:cNvSpPr txBox="1">
            <a:spLocks/>
          </p:cNvSpPr>
          <p:nvPr/>
        </p:nvSpPr>
        <p:spPr>
          <a:xfrm>
            <a:off x="3908811" y="11303700"/>
            <a:ext cx="1791001" cy="9108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1" i="0" u="none" strike="noStrike" kern="1200" cap="none" spc="0" normalizeH="0" baseline="0" noProof="0" dirty="0">
                <a:ln>
                  <a:noFill/>
                </a:ln>
                <a:solidFill>
                  <a:srgbClr val="0F124A"/>
                </a:solidFill>
                <a:effectLst/>
                <a:uLnTx/>
                <a:uFillTx/>
                <a:latin typeface="Arial"/>
                <a:ea typeface="+mn-ea"/>
                <a:cs typeface="+mn-cs"/>
              </a:rPr>
              <a:t>APR 2022</a:t>
            </a:r>
            <a:endParaRPr kumimoji="0" lang="en-US" sz="2800" b="0" i="0" u="none" strike="noStrike" kern="1200" cap="none" spc="0" normalizeH="0" baseline="0" noProof="0" dirty="0">
              <a:ln>
                <a:noFill/>
              </a:ln>
              <a:solidFill>
                <a:srgbClr val="0F124A"/>
              </a:solidFill>
              <a:effectLst/>
              <a:uLnTx/>
              <a:uFillTx/>
              <a:latin typeface="Arial"/>
              <a:ea typeface="+mn-ea"/>
              <a:cs typeface="+mn-cs"/>
            </a:endParaRPr>
          </a:p>
        </p:txBody>
      </p:sp>
      <p:sp>
        <p:nvSpPr>
          <p:cNvPr id="21" name="Text Placeholder 4">
            <a:extLst>
              <a:ext uri="{FF2B5EF4-FFF2-40B4-BE49-F238E27FC236}">
                <a16:creationId xmlns:a16="http://schemas.microsoft.com/office/drawing/2014/main" id="{1B4E16BF-A0B0-4225-6319-3208026B1876}"/>
              </a:ext>
            </a:extLst>
          </p:cNvPr>
          <p:cNvSpPr txBox="1">
            <a:spLocks/>
          </p:cNvSpPr>
          <p:nvPr/>
        </p:nvSpPr>
        <p:spPr>
          <a:xfrm>
            <a:off x="3828899" y="12254357"/>
            <a:ext cx="1791001" cy="1280135"/>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ct val="100000"/>
              </a:lnSpc>
              <a:spcBef>
                <a:spcPts val="0"/>
              </a:spcBef>
              <a:spcAft>
                <a:spcPts val="1800"/>
              </a:spcAft>
              <a:buClrTx/>
              <a:buSzTx/>
              <a:buFont typeface="Arial" panose="020B0604020202020204" pitchFamily="34" charset="0"/>
              <a:buNone/>
              <a:tabLst/>
              <a:defRPr/>
            </a:pPr>
            <a:r>
              <a:rPr kumimoji="0" lang="en-US" sz="2000" b="0" i="1" u="none" strike="noStrike" kern="1200" cap="none" spc="0" normalizeH="0" baseline="0" noProof="0" dirty="0">
                <a:ln>
                  <a:noFill/>
                </a:ln>
                <a:solidFill>
                  <a:srgbClr val="0F124A"/>
                </a:solidFill>
                <a:effectLst/>
                <a:uLnTx/>
                <a:uFillTx/>
                <a:latin typeface="Arial"/>
                <a:ea typeface="+mn-ea"/>
                <a:cs typeface="+mn-cs"/>
              </a:rPr>
              <a:t>Draft</a:t>
            </a:r>
            <a:r>
              <a:rPr kumimoji="0" lang="en-US" sz="2000" b="1" i="1" u="none" strike="noStrike" kern="1200" cap="none" spc="0" normalizeH="0" baseline="0" noProof="0" dirty="0">
                <a:ln>
                  <a:noFill/>
                </a:ln>
                <a:solidFill>
                  <a:srgbClr val="0F124A"/>
                </a:solidFill>
                <a:effectLst/>
                <a:uLnTx/>
                <a:uFillTx/>
                <a:latin typeface="Arial"/>
                <a:ea typeface="+mn-ea"/>
                <a:cs typeface="+mn-cs"/>
              </a:rPr>
              <a:t> </a:t>
            </a:r>
            <a:r>
              <a:rPr kumimoji="0" lang="en-US" sz="2000" b="0" i="1" u="none" strike="noStrike" kern="1200" cap="none" spc="0" normalizeH="0" baseline="0" noProof="0" dirty="0">
                <a:ln>
                  <a:noFill/>
                </a:ln>
                <a:solidFill>
                  <a:srgbClr val="0F124A"/>
                </a:solidFill>
                <a:effectLst/>
                <a:uLnTx/>
                <a:uFillTx/>
                <a:latin typeface="Arial"/>
                <a:ea typeface="+mn-ea"/>
                <a:cs typeface="+mn-cs"/>
              </a:rPr>
              <a:t>agreement CERN &amp; DOE</a:t>
            </a:r>
          </a:p>
        </p:txBody>
      </p:sp>
      <p:sp>
        <p:nvSpPr>
          <p:cNvPr id="3079" name="Text Placeholder 4">
            <a:extLst>
              <a:ext uri="{FF2B5EF4-FFF2-40B4-BE49-F238E27FC236}">
                <a16:creationId xmlns:a16="http://schemas.microsoft.com/office/drawing/2014/main" id="{1A8A2D07-C1EC-2165-D976-228927810E55}"/>
              </a:ext>
            </a:extLst>
          </p:cNvPr>
          <p:cNvSpPr txBox="1">
            <a:spLocks/>
          </p:cNvSpPr>
          <p:nvPr/>
        </p:nvSpPr>
        <p:spPr>
          <a:xfrm>
            <a:off x="10187962" y="11303700"/>
            <a:ext cx="1791000" cy="9108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1" i="0" u="none" strike="noStrike" kern="1200" cap="none" spc="0" normalizeH="0" baseline="0" noProof="0" dirty="0">
                <a:ln>
                  <a:noFill/>
                </a:ln>
                <a:solidFill>
                  <a:srgbClr val="0F124A"/>
                </a:solidFill>
                <a:effectLst/>
                <a:uLnTx/>
                <a:uFillTx/>
                <a:latin typeface="Arial"/>
                <a:ea typeface="+mn-ea"/>
                <a:cs typeface="+mn-cs"/>
              </a:rPr>
              <a:t>NOV 2022</a:t>
            </a:r>
            <a:endParaRPr kumimoji="0" lang="en-US" sz="2800" b="0" i="0" u="none" strike="noStrike" kern="1200" cap="none" spc="0" normalizeH="0" baseline="0" noProof="0" dirty="0">
              <a:ln>
                <a:noFill/>
              </a:ln>
              <a:solidFill>
                <a:srgbClr val="0F124A"/>
              </a:solidFill>
              <a:effectLst/>
              <a:uLnTx/>
              <a:uFillTx/>
              <a:latin typeface="Arial"/>
              <a:ea typeface="+mn-ea"/>
              <a:cs typeface="+mn-cs"/>
            </a:endParaRPr>
          </a:p>
        </p:txBody>
      </p:sp>
      <p:sp>
        <p:nvSpPr>
          <p:cNvPr id="3080" name="Text Placeholder 4">
            <a:extLst>
              <a:ext uri="{FF2B5EF4-FFF2-40B4-BE49-F238E27FC236}">
                <a16:creationId xmlns:a16="http://schemas.microsoft.com/office/drawing/2014/main" id="{36B42067-1B63-DDA8-1FCC-218200D0E946}"/>
              </a:ext>
            </a:extLst>
          </p:cNvPr>
          <p:cNvSpPr txBox="1">
            <a:spLocks/>
          </p:cNvSpPr>
          <p:nvPr/>
        </p:nvSpPr>
        <p:spPr>
          <a:xfrm>
            <a:off x="10376662" y="12254358"/>
            <a:ext cx="1551595" cy="872808"/>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ct val="100000"/>
              </a:lnSpc>
              <a:spcBef>
                <a:spcPts val="0"/>
              </a:spcBef>
              <a:spcAft>
                <a:spcPts val="1800"/>
              </a:spcAft>
              <a:buClrTx/>
              <a:buSzTx/>
              <a:buFont typeface="Arial" panose="020B0604020202020204" pitchFamily="34" charset="0"/>
              <a:buNone/>
              <a:tabLst/>
              <a:defRPr/>
            </a:pPr>
            <a:r>
              <a:rPr kumimoji="0" lang="en-US" sz="2000" b="0" i="1" u="none" strike="noStrike" kern="1200" cap="none" spc="0" normalizeH="0" baseline="0" noProof="0" dirty="0">
                <a:ln>
                  <a:noFill/>
                </a:ln>
                <a:solidFill>
                  <a:srgbClr val="0F124A"/>
                </a:solidFill>
                <a:effectLst/>
                <a:uLnTx/>
                <a:uFillTx/>
                <a:latin typeface="Arial"/>
                <a:ea typeface="+mn-ea"/>
                <a:cs typeface="+mn-cs"/>
              </a:rPr>
              <a:t>FNAL Visit CERN</a:t>
            </a:r>
          </a:p>
        </p:txBody>
      </p:sp>
      <p:cxnSp>
        <p:nvCxnSpPr>
          <p:cNvPr id="3102" name="Straight Connector 3101">
            <a:extLst>
              <a:ext uri="{FF2B5EF4-FFF2-40B4-BE49-F238E27FC236}">
                <a16:creationId xmlns:a16="http://schemas.microsoft.com/office/drawing/2014/main" id="{1903426C-0955-CF21-997B-607E92618596}"/>
              </a:ext>
            </a:extLst>
          </p:cNvPr>
          <p:cNvCxnSpPr>
            <a:cxnSpLocks/>
          </p:cNvCxnSpPr>
          <p:nvPr/>
        </p:nvCxnSpPr>
        <p:spPr>
          <a:xfrm>
            <a:off x="8077200" y="10948650"/>
            <a:ext cx="13411200" cy="0"/>
          </a:xfrm>
          <a:prstGeom prst="line">
            <a:avLst/>
          </a:prstGeom>
          <a:ln w="279400" cap="rnd">
            <a:solidFill>
              <a:schemeClr val="accent6">
                <a:lumMod val="90000"/>
                <a:lumOff val="10000"/>
              </a:schemeClr>
            </a:solidFill>
          </a:ln>
        </p:spPr>
        <p:style>
          <a:lnRef idx="3">
            <a:schemeClr val="accent5"/>
          </a:lnRef>
          <a:fillRef idx="0">
            <a:schemeClr val="accent5"/>
          </a:fillRef>
          <a:effectRef idx="2">
            <a:schemeClr val="accent5"/>
          </a:effectRef>
          <a:fontRef idx="minor">
            <a:schemeClr val="tx1"/>
          </a:fontRef>
        </p:style>
      </p:cxnSp>
      <p:cxnSp>
        <p:nvCxnSpPr>
          <p:cNvPr id="3131" name="Straight Connector 3130">
            <a:extLst>
              <a:ext uri="{FF2B5EF4-FFF2-40B4-BE49-F238E27FC236}">
                <a16:creationId xmlns:a16="http://schemas.microsoft.com/office/drawing/2014/main" id="{57E5868E-15A0-6E71-4F16-F28FD46CE689}"/>
              </a:ext>
            </a:extLst>
          </p:cNvPr>
          <p:cNvCxnSpPr>
            <a:cxnSpLocks/>
          </p:cNvCxnSpPr>
          <p:nvPr/>
        </p:nvCxnSpPr>
        <p:spPr>
          <a:xfrm>
            <a:off x="2590800" y="10948650"/>
            <a:ext cx="6248400" cy="0"/>
          </a:xfrm>
          <a:prstGeom prst="line">
            <a:avLst/>
          </a:prstGeom>
          <a:ln w="279400" cap="rnd">
            <a:gradFill flip="none" rotWithShape="1">
              <a:gsLst>
                <a:gs pos="26000">
                  <a:schemeClr val="accent1">
                    <a:lumMod val="5000"/>
                    <a:lumOff val="95000"/>
                  </a:schemeClr>
                </a:gs>
                <a:gs pos="77000">
                  <a:srgbClr val="161B6D"/>
                </a:gs>
              </a:gsLst>
              <a:lin ang="0" scaled="0"/>
              <a:tileRect/>
            </a:gradFill>
          </a:ln>
        </p:spPr>
        <p:style>
          <a:lnRef idx="3">
            <a:schemeClr val="accent5"/>
          </a:lnRef>
          <a:fillRef idx="0">
            <a:schemeClr val="accent5"/>
          </a:fillRef>
          <a:effectRef idx="2">
            <a:schemeClr val="accent5"/>
          </a:effectRef>
          <a:fontRef idx="minor">
            <a:schemeClr val="tx1"/>
          </a:fontRef>
        </p:style>
      </p:cxnSp>
      <p:cxnSp>
        <p:nvCxnSpPr>
          <p:cNvPr id="3139" name="Straight Connector 3138">
            <a:extLst>
              <a:ext uri="{FF2B5EF4-FFF2-40B4-BE49-F238E27FC236}">
                <a16:creationId xmlns:a16="http://schemas.microsoft.com/office/drawing/2014/main" id="{B6C349C5-4D17-A54C-262A-CA6D05F7DD67}"/>
              </a:ext>
            </a:extLst>
          </p:cNvPr>
          <p:cNvCxnSpPr>
            <a:cxnSpLocks/>
          </p:cNvCxnSpPr>
          <p:nvPr/>
        </p:nvCxnSpPr>
        <p:spPr>
          <a:xfrm>
            <a:off x="2150466" y="7504070"/>
            <a:ext cx="2726334" cy="3168321"/>
          </a:xfrm>
          <a:prstGeom prst="line">
            <a:avLst/>
          </a:prstGeom>
          <a:ln w="279400" cap="rnd">
            <a:gradFill>
              <a:gsLst>
                <a:gs pos="0">
                  <a:schemeClr val="accent4">
                    <a:lumMod val="20000"/>
                    <a:lumOff val="80000"/>
                    <a:alpha val="0"/>
                  </a:schemeClr>
                </a:gs>
                <a:gs pos="92000">
                  <a:schemeClr val="accent4"/>
                </a:gs>
              </a:gsLst>
              <a:lin ang="5400000" scaled="1"/>
            </a:gradFill>
          </a:ln>
        </p:spPr>
        <p:style>
          <a:lnRef idx="3">
            <a:schemeClr val="accent5"/>
          </a:lnRef>
          <a:fillRef idx="0">
            <a:schemeClr val="accent5"/>
          </a:fillRef>
          <a:effectRef idx="2">
            <a:schemeClr val="accent5"/>
          </a:effectRef>
          <a:fontRef idx="minor">
            <a:schemeClr val="tx1"/>
          </a:fontRef>
        </p:style>
      </p:cxnSp>
      <p:pic>
        <p:nvPicPr>
          <p:cNvPr id="9" name="Picture 8" descr="A picture containing logo&#10;&#10;Description automatically generated">
            <a:extLst>
              <a:ext uri="{FF2B5EF4-FFF2-40B4-BE49-F238E27FC236}">
                <a16:creationId xmlns:a16="http://schemas.microsoft.com/office/drawing/2014/main" id="{0A24579B-3100-059F-D8BC-BB4114542C66}"/>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823694" y="9673758"/>
            <a:ext cx="2140385" cy="2387954"/>
          </a:xfrm>
          <a:prstGeom prst="rect">
            <a:avLst/>
          </a:prstGeom>
          <a:solidFill>
            <a:schemeClr val="bg2"/>
          </a:solidFill>
        </p:spPr>
      </p:pic>
      <p:pic>
        <p:nvPicPr>
          <p:cNvPr id="3157" name="Picture 4">
            <a:extLst>
              <a:ext uri="{FF2B5EF4-FFF2-40B4-BE49-F238E27FC236}">
                <a16:creationId xmlns:a16="http://schemas.microsoft.com/office/drawing/2014/main" id="{8E76D076-9AC3-F289-9239-82D137D13FF0}"/>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0155" y="5209815"/>
            <a:ext cx="5486400" cy="177622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2935BAF3-7361-C093-7BC9-00DF31EA7B8C}"/>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785578" y="7766212"/>
            <a:ext cx="5358422" cy="101280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182" name="Text Placeholder 4">
            <a:extLst>
              <a:ext uri="{FF2B5EF4-FFF2-40B4-BE49-F238E27FC236}">
                <a16:creationId xmlns:a16="http://schemas.microsoft.com/office/drawing/2014/main" id="{6B3EEDBD-7E82-23D2-D6A6-BDB6C22499C7}"/>
              </a:ext>
            </a:extLst>
          </p:cNvPr>
          <p:cNvSpPr txBox="1">
            <a:spLocks/>
          </p:cNvSpPr>
          <p:nvPr/>
        </p:nvSpPr>
        <p:spPr>
          <a:xfrm>
            <a:off x="6329090" y="12254357"/>
            <a:ext cx="1551595" cy="2071243"/>
          </a:xfrm>
          <a:prstGeom prst="rect">
            <a:avLst/>
          </a:prstGeom>
        </p:spPr>
        <p:txBody>
          <a:bodyPr vert="horz" lIns="91440" tIns="45720" rIns="91440" bIns="45720" rtlCol="0">
            <a:noAutofit/>
          </a:bodyPr>
          <a:lstStyle>
            <a:defPPr>
              <a:defRPr lang="de-DE"/>
            </a:defPPr>
            <a:lvl1pPr indent="0" defTabSz="1828800">
              <a:lnSpc>
                <a:spcPct val="100000"/>
              </a:lnSpc>
              <a:spcBef>
                <a:spcPts val="0"/>
              </a:spcBef>
              <a:spcAft>
                <a:spcPts val="1800"/>
              </a:spcAft>
              <a:buFont typeface="Arial" panose="020B0604020202020204" pitchFamily="34" charset="0"/>
              <a:buNone/>
              <a:defRPr sz="2000" i="1"/>
            </a:lvl1pPr>
            <a:lvl2pPr marL="648000" indent="-648000" defTabSz="1828800">
              <a:lnSpc>
                <a:spcPts val="3700"/>
              </a:lnSpc>
              <a:spcBef>
                <a:spcPts val="0"/>
              </a:spcBef>
              <a:buFont typeface="Arial" panose="020B0604020202020204" pitchFamily="34" charset="0"/>
              <a:buChar char="•"/>
              <a:defRPr sz="3000"/>
            </a:lvl2pPr>
            <a:lvl3pPr marL="648000" indent="-648000" defTabSz="1828800">
              <a:lnSpc>
                <a:spcPts val="3700"/>
              </a:lnSpc>
              <a:spcBef>
                <a:spcPts val="0"/>
              </a:spcBef>
              <a:buSzPct val="120000"/>
              <a:buFontTx/>
              <a:buBlip>
                <a:blip r:embed="rId4"/>
              </a:buBlip>
              <a:defRPr sz="3000"/>
            </a:lvl3pPr>
            <a:lvl4pPr marL="648000" indent="-648000" defTabSz="1828800">
              <a:lnSpc>
                <a:spcPts val="3700"/>
              </a:lnSpc>
              <a:spcBef>
                <a:spcPts val="0"/>
              </a:spcBef>
              <a:buSzPct val="120000"/>
              <a:buFontTx/>
              <a:buBlip>
                <a:blip r:embed="rId4"/>
              </a:buBlip>
              <a:defRPr sz="3000"/>
            </a:lvl4pPr>
            <a:lvl5pPr marL="648000" indent="-648000" defTabSz="1828800">
              <a:lnSpc>
                <a:spcPts val="3700"/>
              </a:lnSpc>
              <a:spcBef>
                <a:spcPts val="0"/>
              </a:spcBef>
              <a:buSzPct val="120000"/>
              <a:buFontTx/>
              <a:buBlip>
                <a:blip r:embed="rId4"/>
              </a:buBlip>
              <a:defRPr sz="3000"/>
            </a:lvl5pPr>
            <a:lvl6pPr marL="5029200" indent="-457200" defTabSz="1828800">
              <a:lnSpc>
                <a:spcPct val="90000"/>
              </a:lnSpc>
              <a:spcBef>
                <a:spcPts val="1000"/>
              </a:spcBef>
              <a:buFont typeface="Arial" panose="020B0604020202020204" pitchFamily="34" charset="0"/>
              <a:buChar char="•"/>
            </a:lvl6pPr>
            <a:lvl7pPr marL="5943600" indent="-457200" defTabSz="1828800">
              <a:lnSpc>
                <a:spcPct val="90000"/>
              </a:lnSpc>
              <a:spcBef>
                <a:spcPts val="1000"/>
              </a:spcBef>
              <a:buFont typeface="Arial" panose="020B0604020202020204" pitchFamily="34" charset="0"/>
              <a:buChar char="•"/>
            </a:lvl7pPr>
            <a:lvl8pPr marL="6858000" indent="-457200" defTabSz="1828800">
              <a:lnSpc>
                <a:spcPct val="90000"/>
              </a:lnSpc>
              <a:spcBef>
                <a:spcPts val="1000"/>
              </a:spcBef>
              <a:buFont typeface="Arial" panose="020B0604020202020204" pitchFamily="34" charset="0"/>
              <a:buChar char="•"/>
            </a:lvl8pPr>
            <a:lvl9pPr marL="7772400" indent="-457200" defTabSz="1828800">
              <a:lnSpc>
                <a:spcPct val="90000"/>
              </a:lnSpc>
              <a:spcBef>
                <a:spcPts val="1000"/>
              </a:spcBef>
              <a:buFont typeface="Arial" panose="020B0604020202020204" pitchFamily="34" charset="0"/>
              <a:buChar char="•"/>
            </a:lvl9pPr>
          </a:lstStyle>
          <a:p>
            <a:pPr marL="0" marR="0" lvl="0" indent="0" algn="ctr" defTabSz="1828800" rtl="0" eaLnBrk="1" fontAlgn="auto" latinLnBrk="0" hangingPunct="1">
              <a:lnSpc>
                <a:spcPct val="100000"/>
              </a:lnSpc>
              <a:spcBef>
                <a:spcPts val="0"/>
              </a:spcBef>
              <a:spcAft>
                <a:spcPts val="1800"/>
              </a:spcAft>
              <a:buClrTx/>
              <a:buSzTx/>
              <a:buFont typeface="Arial" panose="020B0604020202020204" pitchFamily="34" charset="0"/>
              <a:buNone/>
              <a:tabLst/>
              <a:defRPr/>
            </a:pPr>
            <a:r>
              <a:rPr kumimoji="0" lang="en-US" sz="2000" b="0" i="1" u="none" strike="noStrike" kern="1200" cap="none" spc="0" normalizeH="0" baseline="0" noProof="0" dirty="0">
                <a:ln>
                  <a:noFill/>
                </a:ln>
                <a:solidFill>
                  <a:srgbClr val="0F124A"/>
                </a:solidFill>
                <a:effectLst/>
                <a:uLnTx/>
                <a:uFillTx/>
                <a:latin typeface="Arial"/>
                <a:ea typeface="+mn-ea"/>
                <a:cs typeface="+mn-cs"/>
              </a:rPr>
              <a:t>FNAL project team on board</a:t>
            </a:r>
          </a:p>
        </p:txBody>
      </p:sp>
      <p:sp>
        <p:nvSpPr>
          <p:cNvPr id="22" name="Text Placeholder 4">
            <a:extLst>
              <a:ext uri="{FF2B5EF4-FFF2-40B4-BE49-F238E27FC236}">
                <a16:creationId xmlns:a16="http://schemas.microsoft.com/office/drawing/2014/main" id="{9A89B0E5-DCD8-9D0F-4ECD-9ABF1F6965D4}"/>
              </a:ext>
            </a:extLst>
          </p:cNvPr>
          <p:cNvSpPr txBox="1">
            <a:spLocks/>
          </p:cNvSpPr>
          <p:nvPr/>
        </p:nvSpPr>
        <p:spPr>
          <a:xfrm>
            <a:off x="13495188" y="11303700"/>
            <a:ext cx="1447800" cy="9108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1" i="0" u="none" strike="noStrike" kern="1200" cap="none" spc="0" normalizeH="0" baseline="0" noProof="0" dirty="0">
                <a:ln>
                  <a:noFill/>
                </a:ln>
                <a:solidFill>
                  <a:srgbClr val="0F124A"/>
                </a:solidFill>
                <a:effectLst/>
                <a:uLnTx/>
                <a:uFillTx/>
                <a:latin typeface="Arial"/>
                <a:ea typeface="+mn-ea"/>
                <a:cs typeface="+mn-cs"/>
              </a:rPr>
              <a:t>JAN 2023</a:t>
            </a:r>
            <a:endParaRPr kumimoji="0" lang="en-US" sz="2800" b="0" i="0" u="none" strike="noStrike" kern="1200" cap="none" spc="0" normalizeH="0" baseline="0" noProof="0" dirty="0">
              <a:ln>
                <a:noFill/>
              </a:ln>
              <a:solidFill>
                <a:srgbClr val="0F124A"/>
              </a:solidFill>
              <a:effectLst/>
              <a:uLnTx/>
              <a:uFillTx/>
              <a:latin typeface="Arial"/>
              <a:ea typeface="+mn-ea"/>
              <a:cs typeface="+mn-cs"/>
            </a:endParaRPr>
          </a:p>
        </p:txBody>
      </p:sp>
      <p:sp>
        <p:nvSpPr>
          <p:cNvPr id="27" name="Text Placeholder 4">
            <a:extLst>
              <a:ext uri="{FF2B5EF4-FFF2-40B4-BE49-F238E27FC236}">
                <a16:creationId xmlns:a16="http://schemas.microsoft.com/office/drawing/2014/main" id="{2E2754C1-1D56-258A-F8E6-ACC8E8FACB45}"/>
              </a:ext>
            </a:extLst>
          </p:cNvPr>
          <p:cNvSpPr txBox="1">
            <a:spLocks/>
          </p:cNvSpPr>
          <p:nvPr/>
        </p:nvSpPr>
        <p:spPr>
          <a:xfrm>
            <a:off x="19698725" y="9642944"/>
            <a:ext cx="2853925" cy="772306"/>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5400" b="1" i="0" u="none" strike="noStrike" kern="1200" cap="none" spc="0" normalizeH="0" baseline="0" noProof="0" dirty="0">
                <a:ln>
                  <a:noFill/>
                </a:ln>
                <a:solidFill>
                  <a:srgbClr val="0F124A"/>
                </a:solidFill>
                <a:effectLst/>
                <a:uLnTx/>
                <a:uFillTx/>
                <a:latin typeface="Arial"/>
                <a:ea typeface="+mn-ea"/>
                <a:cs typeface="+mn-cs"/>
              </a:rPr>
              <a:t>TODAY!</a:t>
            </a:r>
            <a:endParaRPr kumimoji="0" lang="en-US" sz="5400" b="0" i="0" u="none" strike="noStrike" kern="1200" cap="none" spc="0" normalizeH="0" baseline="0" noProof="0" dirty="0">
              <a:ln>
                <a:noFill/>
              </a:ln>
              <a:solidFill>
                <a:srgbClr val="0F124A"/>
              </a:solidFill>
              <a:effectLst/>
              <a:uLnTx/>
              <a:uFillTx/>
              <a:latin typeface="Arial"/>
              <a:ea typeface="+mn-ea"/>
              <a:cs typeface="+mn-cs"/>
            </a:endParaRPr>
          </a:p>
        </p:txBody>
      </p:sp>
      <p:sp>
        <p:nvSpPr>
          <p:cNvPr id="28" name="Text Placeholder 4">
            <a:extLst>
              <a:ext uri="{FF2B5EF4-FFF2-40B4-BE49-F238E27FC236}">
                <a16:creationId xmlns:a16="http://schemas.microsoft.com/office/drawing/2014/main" id="{EE9E00E7-1A78-DE17-F9FD-05E7F6A49CDB}"/>
              </a:ext>
            </a:extLst>
          </p:cNvPr>
          <p:cNvSpPr txBox="1">
            <a:spLocks/>
          </p:cNvSpPr>
          <p:nvPr/>
        </p:nvSpPr>
        <p:spPr>
          <a:xfrm>
            <a:off x="12815688" y="12254357"/>
            <a:ext cx="2806800" cy="910801"/>
          </a:xfrm>
          <a:prstGeom prst="rect">
            <a:avLst/>
          </a:prstGeom>
        </p:spPr>
        <p:txBody>
          <a:bodyPr vert="horz" lIns="91440" tIns="45720" rIns="91440" bIns="45720" rtlCol="0">
            <a:noAutofit/>
          </a:bodyPr>
          <a:lstStyle>
            <a:defPPr>
              <a:defRPr lang="de-DE"/>
            </a:defPPr>
            <a:lvl1pPr indent="0" algn="ctr" defTabSz="1828800">
              <a:lnSpc>
                <a:spcPct val="100000"/>
              </a:lnSpc>
              <a:spcBef>
                <a:spcPts val="0"/>
              </a:spcBef>
              <a:spcAft>
                <a:spcPts val="1800"/>
              </a:spcAft>
              <a:buFont typeface="Arial" panose="020B0604020202020204" pitchFamily="34" charset="0"/>
              <a:buNone/>
              <a:defRPr sz="2000" i="1"/>
            </a:lvl1pPr>
            <a:lvl2pPr marL="648000" indent="-648000" defTabSz="1828800">
              <a:lnSpc>
                <a:spcPts val="3700"/>
              </a:lnSpc>
              <a:spcBef>
                <a:spcPts val="0"/>
              </a:spcBef>
              <a:buFont typeface="Arial" panose="020B0604020202020204" pitchFamily="34" charset="0"/>
              <a:buChar char="•"/>
              <a:defRPr sz="3000"/>
            </a:lvl2pPr>
            <a:lvl3pPr marL="648000" indent="-648000" defTabSz="1828800">
              <a:lnSpc>
                <a:spcPts val="3700"/>
              </a:lnSpc>
              <a:spcBef>
                <a:spcPts val="0"/>
              </a:spcBef>
              <a:buSzPct val="120000"/>
              <a:buFontTx/>
              <a:buBlip>
                <a:blip r:embed="rId4"/>
              </a:buBlip>
              <a:defRPr sz="3000"/>
            </a:lvl3pPr>
            <a:lvl4pPr marL="648000" indent="-648000" defTabSz="1828800">
              <a:lnSpc>
                <a:spcPts val="3700"/>
              </a:lnSpc>
              <a:spcBef>
                <a:spcPts val="0"/>
              </a:spcBef>
              <a:buSzPct val="120000"/>
              <a:buFontTx/>
              <a:buBlip>
                <a:blip r:embed="rId4"/>
              </a:buBlip>
              <a:defRPr sz="3000"/>
            </a:lvl4pPr>
            <a:lvl5pPr marL="648000" indent="-648000" defTabSz="1828800">
              <a:lnSpc>
                <a:spcPts val="3700"/>
              </a:lnSpc>
              <a:spcBef>
                <a:spcPts val="0"/>
              </a:spcBef>
              <a:buSzPct val="120000"/>
              <a:buFontTx/>
              <a:buBlip>
                <a:blip r:embed="rId4"/>
              </a:buBlip>
              <a:defRPr sz="3000"/>
            </a:lvl5pPr>
            <a:lvl6pPr marL="5029200" indent="-457200" defTabSz="1828800">
              <a:lnSpc>
                <a:spcPct val="90000"/>
              </a:lnSpc>
              <a:spcBef>
                <a:spcPts val="1000"/>
              </a:spcBef>
              <a:buFont typeface="Arial" panose="020B0604020202020204" pitchFamily="34" charset="0"/>
              <a:buChar char="•"/>
            </a:lvl6pPr>
            <a:lvl7pPr marL="5943600" indent="-457200" defTabSz="1828800">
              <a:lnSpc>
                <a:spcPct val="90000"/>
              </a:lnSpc>
              <a:spcBef>
                <a:spcPts val="1000"/>
              </a:spcBef>
              <a:buFont typeface="Arial" panose="020B0604020202020204" pitchFamily="34" charset="0"/>
              <a:buChar char="•"/>
            </a:lvl7pPr>
            <a:lvl8pPr marL="6858000" indent="-457200" defTabSz="1828800">
              <a:lnSpc>
                <a:spcPct val="90000"/>
              </a:lnSpc>
              <a:spcBef>
                <a:spcPts val="1000"/>
              </a:spcBef>
              <a:buFont typeface="Arial" panose="020B0604020202020204" pitchFamily="34" charset="0"/>
              <a:buChar char="•"/>
            </a:lvl8pPr>
            <a:lvl9pPr marL="7772400" indent="-457200" defTabSz="1828800">
              <a:lnSpc>
                <a:spcPct val="90000"/>
              </a:lnSpc>
              <a:spcBef>
                <a:spcPts val="1000"/>
              </a:spcBef>
              <a:buFont typeface="Arial" panose="020B0604020202020204" pitchFamily="34" charset="0"/>
              <a:buChar char="•"/>
            </a:lvl9pPr>
          </a:lstStyle>
          <a:p>
            <a:pPr marL="0" marR="0" lvl="0" indent="0" algn="ctr" defTabSz="1828800" rtl="0" eaLnBrk="1" fontAlgn="auto" latinLnBrk="0" hangingPunct="1">
              <a:lnSpc>
                <a:spcPct val="100000"/>
              </a:lnSpc>
              <a:spcBef>
                <a:spcPts val="0"/>
              </a:spcBef>
              <a:spcAft>
                <a:spcPts val="1800"/>
              </a:spcAft>
              <a:buClrTx/>
              <a:buSzTx/>
              <a:buFont typeface="Arial" panose="020B0604020202020204" pitchFamily="34" charset="0"/>
              <a:buNone/>
              <a:tabLst/>
              <a:defRPr/>
            </a:pPr>
            <a:r>
              <a:rPr kumimoji="0" lang="en-US" sz="2000" b="0" i="1" u="none" strike="noStrike" kern="1200" cap="none" spc="0" normalizeH="0" baseline="0" noProof="0" dirty="0">
                <a:ln>
                  <a:noFill/>
                </a:ln>
                <a:solidFill>
                  <a:srgbClr val="0F124A"/>
                </a:solidFill>
                <a:effectLst/>
                <a:uLnTx/>
                <a:uFillTx/>
                <a:latin typeface="Arial"/>
                <a:ea typeface="+mn-ea"/>
                <a:cs typeface="+mn-cs"/>
              </a:rPr>
              <a:t>Start of Conceptual Design Development</a:t>
            </a:r>
          </a:p>
        </p:txBody>
      </p:sp>
      <p:pic>
        <p:nvPicPr>
          <p:cNvPr id="30" name="Picture 29">
            <a:extLst>
              <a:ext uri="{FF2B5EF4-FFF2-40B4-BE49-F238E27FC236}">
                <a16:creationId xmlns:a16="http://schemas.microsoft.com/office/drawing/2014/main" id="{B1783A8C-E97A-9D35-2602-3EA441298DC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9278600" y="5752043"/>
            <a:ext cx="3729924" cy="3544357"/>
          </a:xfrm>
          <a:prstGeom prst="rect">
            <a:avLst/>
          </a:prstGeom>
        </p:spPr>
      </p:pic>
      <p:grpSp>
        <p:nvGrpSpPr>
          <p:cNvPr id="31" name="Group 30">
            <a:extLst>
              <a:ext uri="{FF2B5EF4-FFF2-40B4-BE49-F238E27FC236}">
                <a16:creationId xmlns:a16="http://schemas.microsoft.com/office/drawing/2014/main" id="{33528CA9-5805-E4D1-5BE7-BC028BD22230}"/>
              </a:ext>
            </a:extLst>
          </p:cNvPr>
          <p:cNvGrpSpPr/>
          <p:nvPr/>
        </p:nvGrpSpPr>
        <p:grpSpPr>
          <a:xfrm>
            <a:off x="4724400" y="10442729"/>
            <a:ext cx="348566" cy="763062"/>
            <a:chOff x="4547884" y="9597832"/>
            <a:chExt cx="523659" cy="1146368"/>
          </a:xfrm>
        </p:grpSpPr>
        <p:sp>
          <p:nvSpPr>
            <p:cNvPr id="3136" name="Oval 3135">
              <a:extLst>
                <a:ext uri="{FF2B5EF4-FFF2-40B4-BE49-F238E27FC236}">
                  <a16:creationId xmlns:a16="http://schemas.microsoft.com/office/drawing/2014/main" id="{0563EC1E-3A63-76A4-BD9A-4C2B13A426CD}"/>
                </a:ext>
              </a:extLst>
            </p:cNvPr>
            <p:cNvSpPr/>
            <p:nvPr/>
          </p:nvSpPr>
          <p:spPr>
            <a:xfrm>
              <a:off x="4547885" y="10196959"/>
              <a:ext cx="523658" cy="547241"/>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3137" name="Oval 3136">
              <a:extLst>
                <a:ext uri="{FF2B5EF4-FFF2-40B4-BE49-F238E27FC236}">
                  <a16:creationId xmlns:a16="http://schemas.microsoft.com/office/drawing/2014/main" id="{110DD1A6-8775-34DC-F601-037ACB23404C}"/>
                </a:ext>
              </a:extLst>
            </p:cNvPr>
            <p:cNvSpPr/>
            <p:nvPr/>
          </p:nvSpPr>
          <p:spPr>
            <a:xfrm>
              <a:off x="4547884" y="9597832"/>
              <a:ext cx="523657" cy="547242"/>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3138" name="Straight Connector 3137">
              <a:extLst>
                <a:ext uri="{FF2B5EF4-FFF2-40B4-BE49-F238E27FC236}">
                  <a16:creationId xmlns:a16="http://schemas.microsoft.com/office/drawing/2014/main" id="{7080BB80-FC4E-5B9E-E3E1-D4177899E19D}"/>
                </a:ext>
              </a:extLst>
            </p:cNvPr>
            <p:cNvCxnSpPr>
              <a:cxnSpLocks/>
            </p:cNvCxnSpPr>
            <p:nvPr/>
          </p:nvCxnSpPr>
          <p:spPr>
            <a:xfrm>
              <a:off x="4804312" y="9753600"/>
              <a:ext cx="0" cy="609600"/>
            </a:xfrm>
            <a:prstGeom prst="line">
              <a:avLst/>
            </a:prstGeom>
            <a:ln w="793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41" name="Text Placeholder 4">
            <a:extLst>
              <a:ext uri="{FF2B5EF4-FFF2-40B4-BE49-F238E27FC236}">
                <a16:creationId xmlns:a16="http://schemas.microsoft.com/office/drawing/2014/main" id="{135908D0-5BAB-14F3-1A1E-8255FAA1BF21}"/>
              </a:ext>
            </a:extLst>
          </p:cNvPr>
          <p:cNvSpPr txBox="1">
            <a:spLocks/>
          </p:cNvSpPr>
          <p:nvPr/>
        </p:nvSpPr>
        <p:spPr>
          <a:xfrm>
            <a:off x="6238855" y="11303700"/>
            <a:ext cx="1791001" cy="9108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ctr" defTabSz="1828800" rtl="0" eaLnBrk="1" fontAlgn="auto" latinLnBrk="0" hangingPunct="1">
              <a:lnSpc>
                <a:spcPts val="3700"/>
              </a:lnSpc>
              <a:spcBef>
                <a:spcPts val="0"/>
              </a:spcBef>
              <a:spcAft>
                <a:spcPts val="1800"/>
              </a:spcAft>
              <a:buClrTx/>
              <a:buSzTx/>
              <a:buFont typeface="Arial" panose="020B0604020202020204" pitchFamily="34" charset="0"/>
              <a:buNone/>
              <a:tabLst/>
              <a:defRPr/>
            </a:pPr>
            <a:r>
              <a:rPr kumimoji="0" lang="en-US" sz="2800" b="1" i="0" u="none" strike="noStrike" kern="1200" cap="none" spc="0" normalizeH="0" baseline="0" noProof="0" dirty="0">
                <a:ln>
                  <a:noFill/>
                </a:ln>
                <a:solidFill>
                  <a:srgbClr val="0F124A"/>
                </a:solidFill>
                <a:effectLst/>
                <a:uLnTx/>
                <a:uFillTx/>
                <a:latin typeface="Arial"/>
                <a:ea typeface="+mn-ea"/>
                <a:cs typeface="+mn-cs"/>
              </a:rPr>
              <a:t>JUNE 2022</a:t>
            </a:r>
          </a:p>
        </p:txBody>
      </p:sp>
      <p:sp>
        <p:nvSpPr>
          <p:cNvPr id="3152" name="Text Placeholder 7">
            <a:extLst>
              <a:ext uri="{FF2B5EF4-FFF2-40B4-BE49-F238E27FC236}">
                <a16:creationId xmlns:a16="http://schemas.microsoft.com/office/drawing/2014/main" id="{EC8A4653-FB00-5096-1C98-219994F89508}"/>
              </a:ext>
            </a:extLst>
          </p:cNvPr>
          <p:cNvSpPr txBox="1">
            <a:spLocks/>
          </p:cNvSpPr>
          <p:nvPr/>
        </p:nvSpPr>
        <p:spPr>
          <a:xfrm>
            <a:off x="1180799" y="374559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0" i="1" u="none" strike="noStrike" kern="1200" cap="none" spc="0" normalizeH="0" baseline="0" noProof="0" dirty="0">
                <a:ln>
                  <a:noFill/>
                </a:ln>
                <a:solidFill>
                  <a:srgbClr val="0000FF"/>
                </a:solidFill>
                <a:effectLst/>
                <a:uLnTx/>
                <a:uFillTx/>
                <a:latin typeface="Arial"/>
                <a:ea typeface="+mn-ea"/>
                <a:cs typeface="+mn-cs"/>
              </a:rPr>
              <a:t>The route to FCC Week 2023</a:t>
            </a:r>
          </a:p>
        </p:txBody>
      </p:sp>
      <p:cxnSp>
        <p:nvCxnSpPr>
          <p:cNvPr id="3153" name="Straight Connector 3152">
            <a:extLst>
              <a:ext uri="{FF2B5EF4-FFF2-40B4-BE49-F238E27FC236}">
                <a16:creationId xmlns:a16="http://schemas.microsoft.com/office/drawing/2014/main" id="{703D180F-8E73-16E1-168F-6ED2EB15DDEC}"/>
              </a:ext>
            </a:extLst>
          </p:cNvPr>
          <p:cNvCxnSpPr>
            <a:cxnSpLocks/>
          </p:cNvCxnSpPr>
          <p:nvPr/>
        </p:nvCxnSpPr>
        <p:spPr>
          <a:xfrm flipH="1">
            <a:off x="21587544" y="10672391"/>
            <a:ext cx="2720256" cy="0"/>
          </a:xfrm>
          <a:prstGeom prst="line">
            <a:avLst/>
          </a:prstGeom>
          <a:ln w="279400" cap="rnd">
            <a:gradFill>
              <a:gsLst>
                <a:gs pos="0">
                  <a:schemeClr val="accent4">
                    <a:lumMod val="20000"/>
                    <a:lumOff val="80000"/>
                    <a:alpha val="0"/>
                  </a:schemeClr>
                </a:gs>
                <a:gs pos="92000">
                  <a:schemeClr val="accent4"/>
                </a:gs>
              </a:gsLst>
              <a:lin ang="2700000" scaled="0"/>
            </a:gradFill>
          </a:ln>
        </p:spPr>
        <p:style>
          <a:lnRef idx="3">
            <a:schemeClr val="accent5"/>
          </a:lnRef>
          <a:fillRef idx="0">
            <a:schemeClr val="accent5"/>
          </a:fillRef>
          <a:effectRef idx="2">
            <a:schemeClr val="accent5"/>
          </a:effectRef>
          <a:fontRef idx="minor">
            <a:schemeClr val="tx1"/>
          </a:fontRef>
        </p:style>
      </p:cxnSp>
      <p:cxnSp>
        <p:nvCxnSpPr>
          <p:cNvPr id="3159" name="Straight Connector 3158">
            <a:extLst>
              <a:ext uri="{FF2B5EF4-FFF2-40B4-BE49-F238E27FC236}">
                <a16:creationId xmlns:a16="http://schemas.microsoft.com/office/drawing/2014/main" id="{708BA957-A1B0-B5D7-9030-9C7C020CDAA6}"/>
              </a:ext>
            </a:extLst>
          </p:cNvPr>
          <p:cNvCxnSpPr>
            <a:cxnSpLocks/>
          </p:cNvCxnSpPr>
          <p:nvPr/>
        </p:nvCxnSpPr>
        <p:spPr>
          <a:xfrm>
            <a:off x="6112866" y="10672391"/>
            <a:ext cx="15527934" cy="0"/>
          </a:xfrm>
          <a:prstGeom prst="line">
            <a:avLst/>
          </a:prstGeom>
          <a:ln w="127000" cap="rnd">
            <a:solidFill>
              <a:schemeClr val="accent1"/>
            </a:solidFill>
          </a:ln>
        </p:spPr>
        <p:style>
          <a:lnRef idx="3">
            <a:schemeClr val="accent5"/>
          </a:lnRef>
          <a:fillRef idx="0">
            <a:schemeClr val="accent5"/>
          </a:fillRef>
          <a:effectRef idx="2">
            <a:schemeClr val="accent5"/>
          </a:effectRef>
          <a:fontRef idx="minor">
            <a:schemeClr val="tx1"/>
          </a:fontRef>
        </p:style>
      </p:cxnSp>
      <p:grpSp>
        <p:nvGrpSpPr>
          <p:cNvPr id="23" name="Group 22">
            <a:extLst>
              <a:ext uri="{FF2B5EF4-FFF2-40B4-BE49-F238E27FC236}">
                <a16:creationId xmlns:a16="http://schemas.microsoft.com/office/drawing/2014/main" id="{D1202E43-9CC4-8C38-B8FC-2C2AD0D7D7E0}"/>
              </a:ext>
            </a:extLst>
          </p:cNvPr>
          <p:cNvGrpSpPr/>
          <p:nvPr/>
        </p:nvGrpSpPr>
        <p:grpSpPr>
          <a:xfrm>
            <a:off x="13977034" y="10442729"/>
            <a:ext cx="348566" cy="763062"/>
            <a:chOff x="4547884" y="9597832"/>
            <a:chExt cx="523659" cy="1146368"/>
          </a:xfrm>
        </p:grpSpPr>
        <p:sp>
          <p:nvSpPr>
            <p:cNvPr id="24" name="Oval 23">
              <a:extLst>
                <a:ext uri="{FF2B5EF4-FFF2-40B4-BE49-F238E27FC236}">
                  <a16:creationId xmlns:a16="http://schemas.microsoft.com/office/drawing/2014/main" id="{28C92C96-B1BC-F9EE-64B7-E8C89B028808}"/>
                </a:ext>
              </a:extLst>
            </p:cNvPr>
            <p:cNvSpPr/>
            <p:nvPr/>
          </p:nvSpPr>
          <p:spPr>
            <a:xfrm>
              <a:off x="4547885" y="10196959"/>
              <a:ext cx="523658" cy="547241"/>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25" name="Oval 24">
              <a:extLst>
                <a:ext uri="{FF2B5EF4-FFF2-40B4-BE49-F238E27FC236}">
                  <a16:creationId xmlns:a16="http://schemas.microsoft.com/office/drawing/2014/main" id="{8490E9A3-EFBE-CB79-D5F5-D775C4202B75}"/>
                </a:ext>
              </a:extLst>
            </p:cNvPr>
            <p:cNvSpPr/>
            <p:nvPr/>
          </p:nvSpPr>
          <p:spPr>
            <a:xfrm>
              <a:off x="4547884" y="9597832"/>
              <a:ext cx="523657" cy="547242"/>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26" name="Straight Connector 25">
              <a:extLst>
                <a:ext uri="{FF2B5EF4-FFF2-40B4-BE49-F238E27FC236}">
                  <a16:creationId xmlns:a16="http://schemas.microsoft.com/office/drawing/2014/main" id="{4430F190-DE47-2DC9-FF15-0E55B3D15D64}"/>
                </a:ext>
              </a:extLst>
            </p:cNvPr>
            <p:cNvCxnSpPr>
              <a:cxnSpLocks/>
            </p:cNvCxnSpPr>
            <p:nvPr/>
          </p:nvCxnSpPr>
          <p:spPr>
            <a:xfrm>
              <a:off x="4804312" y="9753600"/>
              <a:ext cx="0" cy="609600"/>
            </a:xfrm>
            <a:prstGeom prst="line">
              <a:avLst/>
            </a:prstGeom>
            <a:ln w="793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1ECAD4C6-2275-71BF-AB16-A01FA0716661}"/>
              </a:ext>
            </a:extLst>
          </p:cNvPr>
          <p:cNvGrpSpPr/>
          <p:nvPr/>
        </p:nvGrpSpPr>
        <p:grpSpPr>
          <a:xfrm>
            <a:off x="10909179" y="10442729"/>
            <a:ext cx="348566" cy="763062"/>
            <a:chOff x="4547884" y="9597832"/>
            <a:chExt cx="523659" cy="1146368"/>
          </a:xfrm>
        </p:grpSpPr>
        <p:sp>
          <p:nvSpPr>
            <p:cNvPr id="13" name="Oval 12">
              <a:extLst>
                <a:ext uri="{FF2B5EF4-FFF2-40B4-BE49-F238E27FC236}">
                  <a16:creationId xmlns:a16="http://schemas.microsoft.com/office/drawing/2014/main" id="{30162C9C-F4D3-10BA-3601-458322615F1E}"/>
                </a:ext>
              </a:extLst>
            </p:cNvPr>
            <p:cNvSpPr/>
            <p:nvPr/>
          </p:nvSpPr>
          <p:spPr>
            <a:xfrm>
              <a:off x="4547885" y="10196959"/>
              <a:ext cx="523658" cy="547241"/>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14" name="Oval 13">
              <a:extLst>
                <a:ext uri="{FF2B5EF4-FFF2-40B4-BE49-F238E27FC236}">
                  <a16:creationId xmlns:a16="http://schemas.microsoft.com/office/drawing/2014/main" id="{7F0D6B44-386D-DBE7-7EBC-ED846A1F44EB}"/>
                </a:ext>
              </a:extLst>
            </p:cNvPr>
            <p:cNvSpPr/>
            <p:nvPr/>
          </p:nvSpPr>
          <p:spPr>
            <a:xfrm>
              <a:off x="4547884" y="9597832"/>
              <a:ext cx="523657" cy="547242"/>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15" name="Straight Connector 14">
              <a:extLst>
                <a:ext uri="{FF2B5EF4-FFF2-40B4-BE49-F238E27FC236}">
                  <a16:creationId xmlns:a16="http://schemas.microsoft.com/office/drawing/2014/main" id="{69C13D7F-50C6-ADA9-CC1A-964B8900202F}"/>
                </a:ext>
              </a:extLst>
            </p:cNvPr>
            <p:cNvCxnSpPr>
              <a:cxnSpLocks/>
            </p:cNvCxnSpPr>
            <p:nvPr/>
          </p:nvCxnSpPr>
          <p:spPr>
            <a:xfrm>
              <a:off x="4804312" y="9753600"/>
              <a:ext cx="0" cy="609600"/>
            </a:xfrm>
            <a:prstGeom prst="line">
              <a:avLst/>
            </a:prstGeom>
            <a:ln w="793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3165" name="Straight Connector 3164">
            <a:extLst>
              <a:ext uri="{FF2B5EF4-FFF2-40B4-BE49-F238E27FC236}">
                <a16:creationId xmlns:a16="http://schemas.microsoft.com/office/drawing/2014/main" id="{C59033D6-31B6-1441-F36E-F7676AD2F8E5}"/>
              </a:ext>
            </a:extLst>
          </p:cNvPr>
          <p:cNvCxnSpPr>
            <a:cxnSpLocks/>
          </p:cNvCxnSpPr>
          <p:nvPr/>
        </p:nvCxnSpPr>
        <p:spPr>
          <a:xfrm flipH="1">
            <a:off x="21488400" y="10672391"/>
            <a:ext cx="2819400" cy="0"/>
          </a:xfrm>
          <a:prstGeom prst="line">
            <a:avLst/>
          </a:prstGeom>
          <a:ln w="127000" cap="rnd">
            <a:gradFill>
              <a:gsLst>
                <a:gs pos="37000">
                  <a:schemeClr val="accent1">
                    <a:lumMod val="20000"/>
                    <a:lumOff val="80000"/>
                    <a:alpha val="32000"/>
                  </a:schemeClr>
                </a:gs>
                <a:gs pos="77000">
                  <a:schemeClr val="accent1"/>
                </a:gs>
              </a:gsLst>
              <a:lin ang="2700000" scaled="0"/>
            </a:gradFill>
          </a:ln>
        </p:spPr>
        <p:style>
          <a:lnRef idx="3">
            <a:schemeClr val="accent5"/>
          </a:lnRef>
          <a:fillRef idx="0">
            <a:schemeClr val="accent5"/>
          </a:fillRef>
          <a:effectRef idx="2">
            <a:schemeClr val="accent5"/>
          </a:effectRef>
          <a:fontRef idx="minor">
            <a:schemeClr val="tx1"/>
          </a:fontRef>
        </p:style>
      </p:cxnSp>
      <p:cxnSp>
        <p:nvCxnSpPr>
          <p:cNvPr id="3171" name="Straight Connector 3170">
            <a:extLst>
              <a:ext uri="{FF2B5EF4-FFF2-40B4-BE49-F238E27FC236}">
                <a16:creationId xmlns:a16="http://schemas.microsoft.com/office/drawing/2014/main" id="{71A549EE-394F-5936-9A22-7E0AAD4E43C8}"/>
              </a:ext>
            </a:extLst>
          </p:cNvPr>
          <p:cNvCxnSpPr>
            <a:cxnSpLocks/>
          </p:cNvCxnSpPr>
          <p:nvPr/>
        </p:nvCxnSpPr>
        <p:spPr>
          <a:xfrm flipH="1">
            <a:off x="20421600" y="10948650"/>
            <a:ext cx="3886200" cy="0"/>
          </a:xfrm>
          <a:prstGeom prst="line">
            <a:avLst/>
          </a:prstGeom>
          <a:ln w="279400" cap="rnd">
            <a:gradFill flip="none" rotWithShape="1">
              <a:gsLst>
                <a:gs pos="48000">
                  <a:schemeClr val="accent1">
                    <a:lumMod val="5000"/>
                    <a:lumOff val="95000"/>
                  </a:schemeClr>
                </a:gs>
                <a:gs pos="100000">
                  <a:srgbClr val="161B6D"/>
                </a:gs>
              </a:gsLst>
              <a:lin ang="0" scaled="0"/>
              <a:tileRect/>
            </a:gradFill>
          </a:ln>
        </p:spPr>
        <p:style>
          <a:lnRef idx="3">
            <a:schemeClr val="accent5"/>
          </a:lnRef>
          <a:fillRef idx="0">
            <a:schemeClr val="accent5"/>
          </a:fillRef>
          <a:effectRef idx="2">
            <a:schemeClr val="accent5"/>
          </a:effectRef>
          <a:fontRef idx="minor">
            <a:schemeClr val="tx1"/>
          </a:fontRef>
        </p:style>
      </p:cxnSp>
      <p:grpSp>
        <p:nvGrpSpPr>
          <p:cNvPr id="16" name="Group 15">
            <a:extLst>
              <a:ext uri="{FF2B5EF4-FFF2-40B4-BE49-F238E27FC236}">
                <a16:creationId xmlns:a16="http://schemas.microsoft.com/office/drawing/2014/main" id="{38B6B7D8-B10A-AC14-FEDB-EFF5E79DA5B3}"/>
              </a:ext>
            </a:extLst>
          </p:cNvPr>
          <p:cNvGrpSpPr/>
          <p:nvPr/>
        </p:nvGrpSpPr>
        <p:grpSpPr>
          <a:xfrm>
            <a:off x="20955000" y="10442729"/>
            <a:ext cx="348566" cy="763062"/>
            <a:chOff x="4547884" y="9597832"/>
            <a:chExt cx="523659" cy="1146368"/>
          </a:xfrm>
        </p:grpSpPr>
        <p:sp>
          <p:nvSpPr>
            <p:cNvPr id="17" name="Oval 16">
              <a:extLst>
                <a:ext uri="{FF2B5EF4-FFF2-40B4-BE49-F238E27FC236}">
                  <a16:creationId xmlns:a16="http://schemas.microsoft.com/office/drawing/2014/main" id="{9FDB9C95-A3FC-4373-0827-1496FE3EEC2A}"/>
                </a:ext>
              </a:extLst>
            </p:cNvPr>
            <p:cNvSpPr/>
            <p:nvPr/>
          </p:nvSpPr>
          <p:spPr>
            <a:xfrm>
              <a:off x="4547885" y="10196959"/>
              <a:ext cx="523658" cy="547241"/>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18" name="Oval 17">
              <a:extLst>
                <a:ext uri="{FF2B5EF4-FFF2-40B4-BE49-F238E27FC236}">
                  <a16:creationId xmlns:a16="http://schemas.microsoft.com/office/drawing/2014/main" id="{E46163CE-FAED-179D-CB3E-2F4DD9E83FEE}"/>
                </a:ext>
              </a:extLst>
            </p:cNvPr>
            <p:cNvSpPr/>
            <p:nvPr/>
          </p:nvSpPr>
          <p:spPr>
            <a:xfrm>
              <a:off x="4547884" y="9597832"/>
              <a:ext cx="523657" cy="547242"/>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20" name="Straight Connector 19">
              <a:extLst>
                <a:ext uri="{FF2B5EF4-FFF2-40B4-BE49-F238E27FC236}">
                  <a16:creationId xmlns:a16="http://schemas.microsoft.com/office/drawing/2014/main" id="{892AF0E5-1B0F-BBF2-632A-CAF40B7E29EA}"/>
                </a:ext>
              </a:extLst>
            </p:cNvPr>
            <p:cNvCxnSpPr>
              <a:cxnSpLocks/>
            </p:cNvCxnSpPr>
            <p:nvPr/>
          </p:nvCxnSpPr>
          <p:spPr>
            <a:xfrm>
              <a:off x="4804312" y="9753600"/>
              <a:ext cx="0" cy="609600"/>
            </a:xfrm>
            <a:prstGeom prst="line">
              <a:avLst/>
            </a:prstGeom>
            <a:ln w="793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184" name="Group 3183">
            <a:extLst>
              <a:ext uri="{FF2B5EF4-FFF2-40B4-BE49-F238E27FC236}">
                <a16:creationId xmlns:a16="http://schemas.microsoft.com/office/drawing/2014/main" id="{EDF6D257-4804-8DCB-7F34-169E5B7DDD13}"/>
              </a:ext>
            </a:extLst>
          </p:cNvPr>
          <p:cNvGrpSpPr/>
          <p:nvPr/>
        </p:nvGrpSpPr>
        <p:grpSpPr>
          <a:xfrm>
            <a:off x="6934200" y="10442729"/>
            <a:ext cx="348566" cy="763062"/>
            <a:chOff x="4547884" y="9597832"/>
            <a:chExt cx="523659" cy="1146368"/>
          </a:xfrm>
        </p:grpSpPr>
        <p:sp>
          <p:nvSpPr>
            <p:cNvPr id="3185" name="Oval 3184">
              <a:extLst>
                <a:ext uri="{FF2B5EF4-FFF2-40B4-BE49-F238E27FC236}">
                  <a16:creationId xmlns:a16="http://schemas.microsoft.com/office/drawing/2014/main" id="{CC89B012-75D3-D8B6-36F4-65668A1D7217}"/>
                </a:ext>
              </a:extLst>
            </p:cNvPr>
            <p:cNvSpPr/>
            <p:nvPr/>
          </p:nvSpPr>
          <p:spPr>
            <a:xfrm>
              <a:off x="4547885" y="10196959"/>
              <a:ext cx="523658" cy="547241"/>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3186" name="Oval 3185">
              <a:extLst>
                <a:ext uri="{FF2B5EF4-FFF2-40B4-BE49-F238E27FC236}">
                  <a16:creationId xmlns:a16="http://schemas.microsoft.com/office/drawing/2014/main" id="{49CCBA0C-D39B-AC7F-A908-1B540870350C}"/>
                </a:ext>
              </a:extLst>
            </p:cNvPr>
            <p:cNvSpPr/>
            <p:nvPr/>
          </p:nvSpPr>
          <p:spPr>
            <a:xfrm>
              <a:off x="4547884" y="9597832"/>
              <a:ext cx="523657" cy="547242"/>
            </a:xfrm>
            <a:prstGeom prst="ellipse">
              <a:avLst/>
            </a:prstGeom>
            <a:ln w="762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3187" name="Straight Connector 3186">
              <a:extLst>
                <a:ext uri="{FF2B5EF4-FFF2-40B4-BE49-F238E27FC236}">
                  <a16:creationId xmlns:a16="http://schemas.microsoft.com/office/drawing/2014/main" id="{16143FE9-FB48-E179-970D-7E75F98DB4C3}"/>
                </a:ext>
              </a:extLst>
            </p:cNvPr>
            <p:cNvCxnSpPr>
              <a:cxnSpLocks/>
            </p:cNvCxnSpPr>
            <p:nvPr/>
          </p:nvCxnSpPr>
          <p:spPr>
            <a:xfrm>
              <a:off x="4804312" y="9753600"/>
              <a:ext cx="0" cy="609600"/>
            </a:xfrm>
            <a:prstGeom prst="line">
              <a:avLst/>
            </a:prstGeom>
            <a:ln w="793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933700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picture containing text, sky, outdoor, scene&#10;&#10;Description automatically generated">
            <a:extLst>
              <a:ext uri="{FF2B5EF4-FFF2-40B4-BE49-F238E27FC236}">
                <a16:creationId xmlns:a16="http://schemas.microsoft.com/office/drawing/2014/main" id="{83F96B73-D26E-59C5-5E6D-6A7D263BBB0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838200"/>
            <a:ext cx="24384000" cy="12877800"/>
          </a:xfrm>
          <a:prstGeom prst="rect">
            <a:avLst/>
          </a:prstGeom>
        </p:spPr>
      </p:pic>
      <p:sp>
        <p:nvSpPr>
          <p:cNvPr id="2" name="Slide Number Placeholder 1">
            <a:extLst>
              <a:ext uri="{FF2B5EF4-FFF2-40B4-BE49-F238E27FC236}">
                <a16:creationId xmlns:a16="http://schemas.microsoft.com/office/drawing/2014/main" id="{659FC0B8-C9D1-4331-4DAD-6A791B297C83}"/>
              </a:ext>
            </a:extLst>
          </p:cNvPr>
          <p:cNvSpPr>
            <a:spLocks noGrp="1"/>
          </p:cNvSpPr>
          <p:nvPr>
            <p:ph type="sldNum" sz="quarter" idx="10"/>
          </p:nvPr>
        </p:nvSpPr>
        <p:spPr/>
        <p:txBody>
          <a:bodyPr/>
          <a:lstStyle/>
          <a:p>
            <a:fld id="{88A1DFE4-5FC5-43BD-BB7E-75EAD82B965F}" type="slidenum">
              <a:rPr lang="en-US" noProof="0" smtClean="0"/>
              <a:pPr/>
              <a:t>40</a:t>
            </a:fld>
            <a:endParaRPr lang="en-US" noProof="0"/>
          </a:p>
        </p:txBody>
      </p:sp>
      <p:sp>
        <p:nvSpPr>
          <p:cNvPr id="6" name="Title 5">
            <a:extLst>
              <a:ext uri="{FF2B5EF4-FFF2-40B4-BE49-F238E27FC236}">
                <a16:creationId xmlns:a16="http://schemas.microsoft.com/office/drawing/2014/main" id="{3903F8CA-5FBF-7541-C47F-0844C55389FE}"/>
              </a:ext>
            </a:extLst>
          </p:cNvPr>
          <p:cNvSpPr>
            <a:spLocks noGrp="1"/>
          </p:cNvSpPr>
          <p:nvPr>
            <p:ph type="title"/>
          </p:nvPr>
        </p:nvSpPr>
        <p:spPr/>
        <p:txBody>
          <a:bodyPr/>
          <a:lstStyle/>
          <a:p>
            <a:r>
              <a:rPr lang="en-US" dirty="0">
                <a:ln w="0"/>
                <a:effectLst>
                  <a:outerShdw blurRad="38100" dist="19050" dir="2700000" algn="tl" rotWithShape="0">
                    <a:schemeClr val="dk1">
                      <a:alpha val="40000"/>
                    </a:schemeClr>
                  </a:outerShdw>
                </a:effectLst>
              </a:rPr>
              <a:t>SY Access Building</a:t>
            </a:r>
          </a:p>
        </p:txBody>
      </p:sp>
      <p:sp>
        <p:nvSpPr>
          <p:cNvPr id="20" name="TextBox 19">
            <a:extLst>
              <a:ext uri="{FF2B5EF4-FFF2-40B4-BE49-F238E27FC236}">
                <a16:creationId xmlns:a16="http://schemas.microsoft.com/office/drawing/2014/main" id="{C5E73D45-01DE-150E-C465-F381A6575092}"/>
              </a:ext>
            </a:extLst>
          </p:cNvPr>
          <p:cNvSpPr txBox="1"/>
          <p:nvPr/>
        </p:nvSpPr>
        <p:spPr>
          <a:xfrm>
            <a:off x="12268200" y="12046803"/>
            <a:ext cx="12138813" cy="461665"/>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r>
              <a:rPr lang="en-US" sz="2400" i="1" dirty="0">
                <a:solidFill>
                  <a:schemeClr val="bg1"/>
                </a:solidFill>
              </a:rPr>
              <a:t>SY Access Control Building shown adjacent to the main site entrance</a:t>
            </a:r>
          </a:p>
        </p:txBody>
      </p:sp>
    </p:spTree>
    <p:extLst>
      <p:ext uri="{BB962C8B-B14F-4D97-AF65-F5344CB8AC3E}">
        <p14:creationId xmlns:p14="http://schemas.microsoft.com/office/powerpoint/2010/main" val="25027929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C5B4B3-A1E0-4B08-B071-0687F782BDD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10385193" y="-1397193"/>
            <a:ext cx="10315613" cy="16462800"/>
          </a:xfrm>
          <a:prstGeom prst="rect">
            <a:avLst/>
          </a:prstGeom>
        </p:spPr>
      </p:pic>
      <p:sp>
        <p:nvSpPr>
          <p:cNvPr id="14" name="Oval 13">
            <a:extLst>
              <a:ext uri="{FF2B5EF4-FFF2-40B4-BE49-F238E27FC236}">
                <a16:creationId xmlns:a16="http://schemas.microsoft.com/office/drawing/2014/main" id="{60FD4474-5C68-4752-F3E9-3DA7ED356055}"/>
              </a:ext>
            </a:extLst>
          </p:cNvPr>
          <p:cNvSpPr/>
          <p:nvPr/>
        </p:nvSpPr>
        <p:spPr>
          <a:xfrm>
            <a:off x="18535890" y="7580972"/>
            <a:ext cx="698222" cy="69822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a:t>4</a:t>
            </a:r>
          </a:p>
        </p:txBody>
      </p:sp>
      <p:sp>
        <p:nvSpPr>
          <p:cNvPr id="15" name="Oval 14">
            <a:extLst>
              <a:ext uri="{FF2B5EF4-FFF2-40B4-BE49-F238E27FC236}">
                <a16:creationId xmlns:a16="http://schemas.microsoft.com/office/drawing/2014/main" id="{5558AB0D-60AC-2630-2CC4-4AF4C6CAC820}"/>
              </a:ext>
            </a:extLst>
          </p:cNvPr>
          <p:cNvSpPr/>
          <p:nvPr/>
        </p:nvSpPr>
        <p:spPr>
          <a:xfrm>
            <a:off x="18663797" y="4238058"/>
            <a:ext cx="698222" cy="6982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6</a:t>
            </a:r>
          </a:p>
        </p:txBody>
      </p:sp>
      <p:sp>
        <p:nvSpPr>
          <p:cNvPr id="16" name="Oval 15">
            <a:extLst>
              <a:ext uri="{FF2B5EF4-FFF2-40B4-BE49-F238E27FC236}">
                <a16:creationId xmlns:a16="http://schemas.microsoft.com/office/drawing/2014/main" id="{07D2412A-EA98-FC43-79FE-F8504E94ED5A}"/>
              </a:ext>
            </a:extLst>
          </p:cNvPr>
          <p:cNvSpPr/>
          <p:nvPr/>
        </p:nvSpPr>
        <p:spPr>
          <a:xfrm>
            <a:off x="15146721" y="8267119"/>
            <a:ext cx="698222" cy="69822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b="1" dirty="0"/>
              <a:t>7</a:t>
            </a:r>
          </a:p>
        </p:txBody>
      </p:sp>
      <p:sp>
        <p:nvSpPr>
          <p:cNvPr id="18" name="Oval 17">
            <a:extLst>
              <a:ext uri="{FF2B5EF4-FFF2-40B4-BE49-F238E27FC236}">
                <a16:creationId xmlns:a16="http://schemas.microsoft.com/office/drawing/2014/main" id="{9E806C35-1867-9D0E-D0D5-5F30627208CC}"/>
              </a:ext>
            </a:extLst>
          </p:cNvPr>
          <p:cNvSpPr/>
          <p:nvPr/>
        </p:nvSpPr>
        <p:spPr>
          <a:xfrm>
            <a:off x="21198307" y="4217032"/>
            <a:ext cx="698222" cy="69822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b="1" dirty="0"/>
              <a:t>9</a:t>
            </a:r>
          </a:p>
        </p:txBody>
      </p:sp>
      <p:sp>
        <p:nvSpPr>
          <p:cNvPr id="23" name="Oval 22">
            <a:extLst>
              <a:ext uri="{FF2B5EF4-FFF2-40B4-BE49-F238E27FC236}">
                <a16:creationId xmlns:a16="http://schemas.microsoft.com/office/drawing/2014/main" id="{F6499999-2C0E-FE08-A5F4-D06649D729F1}"/>
              </a:ext>
            </a:extLst>
          </p:cNvPr>
          <p:cNvSpPr/>
          <p:nvPr/>
        </p:nvSpPr>
        <p:spPr>
          <a:xfrm>
            <a:off x="15693392" y="4259829"/>
            <a:ext cx="698222" cy="69822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b="1" dirty="0"/>
              <a:t>8</a:t>
            </a:r>
          </a:p>
        </p:txBody>
      </p:sp>
      <p:sp>
        <p:nvSpPr>
          <p:cNvPr id="25" name="Oval 24">
            <a:extLst>
              <a:ext uri="{FF2B5EF4-FFF2-40B4-BE49-F238E27FC236}">
                <a16:creationId xmlns:a16="http://schemas.microsoft.com/office/drawing/2014/main" id="{0DA7FB72-B76C-9E23-435B-6714037C12C9}"/>
              </a:ext>
            </a:extLst>
          </p:cNvPr>
          <p:cNvSpPr/>
          <p:nvPr/>
        </p:nvSpPr>
        <p:spPr>
          <a:xfrm>
            <a:off x="15739382" y="6678238"/>
            <a:ext cx="698222" cy="69822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wrap="none" lIns="0" tIns="0" rIns="0" bIns="0" rtlCol="0" anchor="ctr"/>
          <a:lstStyle/>
          <a:p>
            <a:pPr algn="ctr"/>
            <a:r>
              <a:rPr lang="en-US" sz="2800" b="1" dirty="0"/>
              <a:t>5</a:t>
            </a:r>
          </a:p>
        </p:txBody>
      </p:sp>
      <p:sp>
        <p:nvSpPr>
          <p:cNvPr id="26" name="Oval 25">
            <a:extLst>
              <a:ext uri="{FF2B5EF4-FFF2-40B4-BE49-F238E27FC236}">
                <a16:creationId xmlns:a16="http://schemas.microsoft.com/office/drawing/2014/main" id="{D831F80E-61CC-4CE8-FCF0-ADF1B38C62AF}"/>
              </a:ext>
            </a:extLst>
          </p:cNvPr>
          <p:cNvSpPr/>
          <p:nvPr/>
        </p:nvSpPr>
        <p:spPr>
          <a:xfrm>
            <a:off x="21155145" y="9675398"/>
            <a:ext cx="698222" cy="69822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wrap="none" lIns="0" tIns="0" rIns="0" bIns="0" rtlCol="0" anchor="ctr"/>
          <a:lstStyle/>
          <a:p>
            <a:pPr algn="ctr"/>
            <a:r>
              <a:rPr lang="en-US" sz="2800" b="1" dirty="0"/>
              <a:t>1</a:t>
            </a:r>
          </a:p>
        </p:txBody>
      </p:sp>
      <p:sp>
        <p:nvSpPr>
          <p:cNvPr id="27" name="Oval 26">
            <a:extLst>
              <a:ext uri="{FF2B5EF4-FFF2-40B4-BE49-F238E27FC236}">
                <a16:creationId xmlns:a16="http://schemas.microsoft.com/office/drawing/2014/main" id="{0396FF20-5D05-D282-AD23-8C572C399A4C}"/>
              </a:ext>
            </a:extLst>
          </p:cNvPr>
          <p:cNvSpPr/>
          <p:nvPr/>
        </p:nvSpPr>
        <p:spPr>
          <a:xfrm>
            <a:off x="8686455" y="4069851"/>
            <a:ext cx="698222" cy="69822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a:t>2</a:t>
            </a:r>
          </a:p>
        </p:txBody>
      </p:sp>
      <p:sp>
        <p:nvSpPr>
          <p:cNvPr id="29" name="Oval 28">
            <a:extLst>
              <a:ext uri="{FF2B5EF4-FFF2-40B4-BE49-F238E27FC236}">
                <a16:creationId xmlns:a16="http://schemas.microsoft.com/office/drawing/2014/main" id="{83C4229F-3162-DCCA-1C97-F527B81BF7E8}"/>
              </a:ext>
            </a:extLst>
          </p:cNvPr>
          <p:cNvSpPr/>
          <p:nvPr/>
        </p:nvSpPr>
        <p:spPr>
          <a:xfrm>
            <a:off x="12958082" y="7489384"/>
            <a:ext cx="698222" cy="698222"/>
          </a:xfrm>
          <a:prstGeom prst="ellipse">
            <a:avLst/>
          </a:prstGeom>
        </p:spPr>
        <p:style>
          <a:lnRef idx="2">
            <a:schemeClr val="dk1">
              <a:shade val="50000"/>
            </a:schemeClr>
          </a:lnRef>
          <a:fillRef idx="1">
            <a:schemeClr val="dk1"/>
          </a:fillRef>
          <a:effectRef idx="0">
            <a:schemeClr val="dk1"/>
          </a:effectRef>
          <a:fontRef idx="minor">
            <a:schemeClr val="lt1"/>
          </a:fontRef>
        </p:style>
        <p:txBody>
          <a:bodyPr wrap="none" lIns="0" tIns="0" rIns="0" bIns="0" rtlCol="0" anchor="ctr"/>
          <a:lstStyle/>
          <a:p>
            <a:pPr algn="ctr"/>
            <a:r>
              <a:rPr lang="en-US" sz="2800" b="1" dirty="0"/>
              <a:t>10</a:t>
            </a:r>
          </a:p>
        </p:txBody>
      </p:sp>
      <p:sp>
        <p:nvSpPr>
          <p:cNvPr id="30" name="Oval 29">
            <a:extLst>
              <a:ext uri="{FF2B5EF4-FFF2-40B4-BE49-F238E27FC236}">
                <a16:creationId xmlns:a16="http://schemas.microsoft.com/office/drawing/2014/main" id="{3340ECB9-6EB2-7A78-C801-25B2D17171E0}"/>
              </a:ext>
            </a:extLst>
          </p:cNvPr>
          <p:cNvSpPr/>
          <p:nvPr/>
        </p:nvSpPr>
        <p:spPr>
          <a:xfrm>
            <a:off x="11987754" y="6485096"/>
            <a:ext cx="698222" cy="698222"/>
          </a:xfrm>
          <a:prstGeom prst="ellipse">
            <a:avLst/>
          </a:prstGeom>
        </p:spPr>
        <p:style>
          <a:lnRef idx="2">
            <a:schemeClr val="dk1">
              <a:shade val="50000"/>
            </a:schemeClr>
          </a:lnRef>
          <a:fillRef idx="1">
            <a:schemeClr val="dk1"/>
          </a:fillRef>
          <a:effectRef idx="0">
            <a:schemeClr val="dk1"/>
          </a:effectRef>
          <a:fontRef idx="minor">
            <a:schemeClr val="lt1"/>
          </a:fontRef>
        </p:style>
        <p:txBody>
          <a:bodyPr wrap="none" lIns="0" tIns="0" rIns="0" bIns="0" rtlCol="0" anchor="ctr"/>
          <a:lstStyle/>
          <a:p>
            <a:pPr algn="ctr"/>
            <a:r>
              <a:rPr lang="en-US" sz="2800" b="1" dirty="0"/>
              <a:t>12</a:t>
            </a:r>
          </a:p>
        </p:txBody>
      </p:sp>
      <p:sp>
        <p:nvSpPr>
          <p:cNvPr id="31" name="Oval 30">
            <a:extLst>
              <a:ext uri="{FF2B5EF4-FFF2-40B4-BE49-F238E27FC236}">
                <a16:creationId xmlns:a16="http://schemas.microsoft.com/office/drawing/2014/main" id="{B4D17BC9-D213-3979-FB63-FD564916898F}"/>
              </a:ext>
            </a:extLst>
          </p:cNvPr>
          <p:cNvSpPr/>
          <p:nvPr/>
        </p:nvSpPr>
        <p:spPr>
          <a:xfrm>
            <a:off x="12788302" y="4163113"/>
            <a:ext cx="698222" cy="698222"/>
          </a:xfrm>
          <a:prstGeom prst="ellipse">
            <a:avLst/>
          </a:prstGeom>
        </p:spPr>
        <p:style>
          <a:lnRef idx="2">
            <a:schemeClr val="dk1">
              <a:shade val="50000"/>
            </a:schemeClr>
          </a:lnRef>
          <a:fillRef idx="1">
            <a:schemeClr val="dk1"/>
          </a:fillRef>
          <a:effectRef idx="0">
            <a:schemeClr val="dk1"/>
          </a:effectRef>
          <a:fontRef idx="minor">
            <a:schemeClr val="lt1"/>
          </a:fontRef>
        </p:style>
        <p:txBody>
          <a:bodyPr wrap="none" lIns="0" tIns="0" rIns="0" bIns="0" rtlCol="0" anchor="ctr"/>
          <a:lstStyle/>
          <a:p>
            <a:pPr algn="ctr"/>
            <a:r>
              <a:rPr lang="en-US" sz="2800" b="1" dirty="0"/>
              <a:t>12</a:t>
            </a:r>
          </a:p>
        </p:txBody>
      </p:sp>
      <p:sp>
        <p:nvSpPr>
          <p:cNvPr id="2" name="Slide Number Placeholder 1">
            <a:extLst>
              <a:ext uri="{FF2B5EF4-FFF2-40B4-BE49-F238E27FC236}">
                <a16:creationId xmlns:a16="http://schemas.microsoft.com/office/drawing/2014/main" id="{659FC0B8-C9D1-4331-4DAD-6A791B297C83}"/>
              </a:ext>
            </a:extLst>
          </p:cNvPr>
          <p:cNvSpPr>
            <a:spLocks noGrp="1"/>
          </p:cNvSpPr>
          <p:nvPr>
            <p:ph type="sldNum" sz="quarter" idx="10"/>
          </p:nvPr>
        </p:nvSpPr>
        <p:spPr/>
        <p:txBody>
          <a:bodyPr/>
          <a:lstStyle/>
          <a:p>
            <a:fld id="{88A1DFE4-5FC5-43BD-BB7E-75EAD82B965F}" type="slidenum">
              <a:rPr lang="en-US" noProof="0" smtClean="0"/>
              <a:pPr/>
              <a:t>41</a:t>
            </a:fld>
            <a:endParaRPr lang="en-US" noProof="0"/>
          </a:p>
        </p:txBody>
      </p:sp>
      <p:sp>
        <p:nvSpPr>
          <p:cNvPr id="6" name="Title 5">
            <a:extLst>
              <a:ext uri="{FF2B5EF4-FFF2-40B4-BE49-F238E27FC236}">
                <a16:creationId xmlns:a16="http://schemas.microsoft.com/office/drawing/2014/main" id="{3903F8CA-5FBF-7541-C47F-0844C55389FE}"/>
              </a:ext>
            </a:extLst>
          </p:cNvPr>
          <p:cNvSpPr>
            <a:spLocks noGrp="1"/>
          </p:cNvSpPr>
          <p:nvPr>
            <p:ph type="title"/>
          </p:nvPr>
        </p:nvSpPr>
        <p:spPr/>
        <p:txBody>
          <a:bodyPr/>
          <a:lstStyle/>
          <a:p>
            <a:r>
              <a:rPr lang="en-US" dirty="0"/>
              <a:t>SY Access Building</a:t>
            </a:r>
          </a:p>
        </p:txBody>
      </p:sp>
      <p:sp>
        <p:nvSpPr>
          <p:cNvPr id="8" name="Text Placeholder 4">
            <a:extLst>
              <a:ext uri="{FF2B5EF4-FFF2-40B4-BE49-F238E27FC236}">
                <a16:creationId xmlns:a16="http://schemas.microsoft.com/office/drawing/2014/main" id="{649A468F-1FEE-3C5E-7175-471CB111FB1D}"/>
              </a:ext>
            </a:extLst>
          </p:cNvPr>
          <p:cNvSpPr txBox="1">
            <a:spLocks/>
          </p:cNvSpPr>
          <p:nvPr/>
        </p:nvSpPr>
        <p:spPr>
          <a:xfrm>
            <a:off x="1252208" y="4566143"/>
            <a:ext cx="7848600" cy="8382000"/>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514350" indent="-514350">
              <a:lnSpc>
                <a:spcPct val="100000"/>
              </a:lnSpc>
              <a:spcAft>
                <a:spcPts val="1200"/>
              </a:spcAft>
              <a:buFont typeface="+mj-lt"/>
              <a:buAutoNum type="arabicPeriod"/>
            </a:pPr>
            <a:r>
              <a:rPr lang="en-US" sz="2800" dirty="0">
                <a:solidFill>
                  <a:schemeClr val="accent5"/>
                </a:solidFill>
              </a:rPr>
              <a:t>Main Entrance</a:t>
            </a:r>
          </a:p>
          <a:p>
            <a:pPr marL="514350" indent="-514350">
              <a:lnSpc>
                <a:spcPct val="100000"/>
              </a:lnSpc>
              <a:spcAft>
                <a:spcPts val="1200"/>
              </a:spcAft>
              <a:buFont typeface="+mj-lt"/>
              <a:buAutoNum type="arabicPeriod"/>
            </a:pPr>
            <a:r>
              <a:rPr lang="en-US" sz="2800" dirty="0">
                <a:solidFill>
                  <a:schemeClr val="accent5"/>
                </a:solidFill>
              </a:rPr>
              <a:t>Secondary Entrance</a:t>
            </a:r>
          </a:p>
          <a:p>
            <a:pPr marL="514350" indent="-514350">
              <a:lnSpc>
                <a:spcPct val="100000"/>
              </a:lnSpc>
              <a:spcAft>
                <a:spcPts val="1200"/>
              </a:spcAft>
              <a:buFont typeface="+mj-lt"/>
              <a:buAutoNum type="arabicPeriod"/>
            </a:pPr>
            <a:r>
              <a:rPr lang="en-US" sz="2800" dirty="0">
                <a:solidFill>
                  <a:schemeClr val="accent5"/>
                </a:solidFill>
              </a:rPr>
              <a:t>Lobby/Display Area</a:t>
            </a:r>
          </a:p>
          <a:p>
            <a:pPr marL="514350" indent="-514350">
              <a:lnSpc>
                <a:spcPct val="100000"/>
              </a:lnSpc>
              <a:spcAft>
                <a:spcPts val="1200"/>
              </a:spcAft>
              <a:buFont typeface="+mj-lt"/>
              <a:buAutoNum type="arabicPeriod"/>
            </a:pPr>
            <a:r>
              <a:rPr lang="en-US" sz="2800" dirty="0">
                <a:solidFill>
                  <a:schemeClr val="accent3"/>
                </a:solidFill>
              </a:rPr>
              <a:t>Control Room </a:t>
            </a:r>
          </a:p>
          <a:p>
            <a:pPr marL="514350" indent="-514350">
              <a:lnSpc>
                <a:spcPct val="100000"/>
              </a:lnSpc>
              <a:spcAft>
                <a:spcPts val="1200"/>
              </a:spcAft>
              <a:buFont typeface="+mj-lt"/>
              <a:buAutoNum type="arabicPeriod"/>
            </a:pPr>
            <a:r>
              <a:rPr lang="en-US" sz="2800" dirty="0">
                <a:solidFill>
                  <a:schemeClr val="accent3"/>
                </a:solidFill>
              </a:rPr>
              <a:t>Networking/Data Room</a:t>
            </a:r>
          </a:p>
          <a:p>
            <a:pPr marL="514350" indent="-514350">
              <a:lnSpc>
                <a:spcPct val="100000"/>
              </a:lnSpc>
              <a:spcAft>
                <a:spcPts val="1200"/>
              </a:spcAft>
              <a:buFont typeface="+mj-lt"/>
              <a:buAutoNum type="arabicPeriod"/>
            </a:pPr>
            <a:r>
              <a:rPr lang="en-US" sz="2800" dirty="0">
                <a:solidFill>
                  <a:schemeClr val="tx2"/>
                </a:solidFill>
              </a:rPr>
              <a:t>Medical First-aid Room</a:t>
            </a:r>
          </a:p>
          <a:p>
            <a:pPr marL="514350" indent="-514350">
              <a:lnSpc>
                <a:spcPct val="100000"/>
              </a:lnSpc>
              <a:spcAft>
                <a:spcPts val="1200"/>
              </a:spcAft>
              <a:buFont typeface="+mj-lt"/>
              <a:buAutoNum type="arabicPeriod"/>
            </a:pPr>
            <a:r>
              <a:rPr lang="en-US" sz="2800" dirty="0">
                <a:solidFill>
                  <a:schemeClr val="accent4"/>
                </a:solidFill>
              </a:rPr>
              <a:t>Conference Room (10 People)</a:t>
            </a:r>
          </a:p>
          <a:p>
            <a:pPr marL="514350" indent="-514350">
              <a:lnSpc>
                <a:spcPct val="100000"/>
              </a:lnSpc>
              <a:spcAft>
                <a:spcPts val="1200"/>
              </a:spcAft>
              <a:buFont typeface="+mj-lt"/>
              <a:buAutoNum type="arabicPeriod"/>
            </a:pPr>
            <a:r>
              <a:rPr lang="en-US" sz="2800" dirty="0">
                <a:solidFill>
                  <a:schemeClr val="accent4"/>
                </a:solidFill>
              </a:rPr>
              <a:t>Private Offices</a:t>
            </a:r>
          </a:p>
          <a:p>
            <a:pPr marL="514350" indent="-514350">
              <a:lnSpc>
                <a:spcPct val="100000"/>
              </a:lnSpc>
              <a:spcAft>
                <a:spcPts val="1200"/>
              </a:spcAft>
              <a:buFont typeface="+mj-lt"/>
              <a:buAutoNum type="arabicPeriod"/>
            </a:pPr>
            <a:r>
              <a:rPr lang="en-US" sz="2800" dirty="0">
                <a:solidFill>
                  <a:schemeClr val="accent4"/>
                </a:solidFill>
              </a:rPr>
              <a:t>Security Guard Office</a:t>
            </a:r>
          </a:p>
          <a:p>
            <a:pPr marL="514350" indent="-514350">
              <a:lnSpc>
                <a:spcPct val="100000"/>
              </a:lnSpc>
              <a:spcAft>
                <a:spcPts val="1200"/>
              </a:spcAft>
              <a:buFont typeface="+mj-lt"/>
              <a:buAutoNum type="arabicPeriod"/>
            </a:pPr>
            <a:r>
              <a:rPr lang="en-US" sz="2800" dirty="0"/>
              <a:t>Kitchenette/Break Room </a:t>
            </a:r>
          </a:p>
          <a:p>
            <a:pPr marL="514350" indent="-514350">
              <a:lnSpc>
                <a:spcPct val="100000"/>
              </a:lnSpc>
              <a:spcAft>
                <a:spcPts val="1200"/>
              </a:spcAft>
              <a:buFont typeface="+mj-lt"/>
              <a:buAutoNum type="arabicPeriod"/>
            </a:pPr>
            <a:r>
              <a:rPr lang="en-US" sz="2800" dirty="0"/>
              <a:t>Restrooms</a:t>
            </a:r>
          </a:p>
          <a:p>
            <a:pPr marL="514350" indent="-514350">
              <a:lnSpc>
                <a:spcPct val="100000"/>
              </a:lnSpc>
              <a:spcAft>
                <a:spcPts val="1200"/>
              </a:spcAft>
              <a:buFont typeface="+mj-lt"/>
              <a:buAutoNum type="arabicPeriod"/>
            </a:pPr>
            <a:r>
              <a:rPr lang="en-US" sz="2800" dirty="0"/>
              <a:t>Storage</a:t>
            </a:r>
          </a:p>
          <a:p>
            <a:pPr marL="457200" indent="-457200">
              <a:spcAft>
                <a:spcPts val="1800"/>
              </a:spcAft>
              <a:buFont typeface="Arial" panose="020B0604020202020204" pitchFamily="34" charset="0"/>
              <a:buChar char="•"/>
            </a:pPr>
            <a:endParaRPr lang="en-US" sz="2800" dirty="0"/>
          </a:p>
        </p:txBody>
      </p:sp>
      <p:sp>
        <p:nvSpPr>
          <p:cNvPr id="12" name="Text Placeholder 15">
            <a:extLst>
              <a:ext uri="{FF2B5EF4-FFF2-40B4-BE49-F238E27FC236}">
                <a16:creationId xmlns:a16="http://schemas.microsoft.com/office/drawing/2014/main" id="{5333045C-1DC2-4610-4CC9-6D7E95CC671A}"/>
              </a:ext>
            </a:extLst>
          </p:cNvPr>
          <p:cNvSpPr>
            <a:spLocks noGrp="1"/>
          </p:cNvSpPr>
          <p:nvPr>
            <p:ph type="body" sz="quarter" idx="11"/>
          </p:nvPr>
        </p:nvSpPr>
        <p:spPr>
          <a:xfrm>
            <a:off x="1180799" y="3745593"/>
            <a:ext cx="10728000" cy="566822"/>
          </a:xfrm>
        </p:spPr>
        <p:txBody>
          <a:bodyPr/>
          <a:lstStyle/>
          <a:p>
            <a:r>
              <a:rPr lang="en-US" sz="3600" dirty="0"/>
              <a:t>Building Pro</a:t>
            </a:r>
            <a:r>
              <a:rPr lang="en-US" dirty="0"/>
              <a:t>gram</a:t>
            </a:r>
            <a:endParaRPr lang="en-US" sz="3600" dirty="0"/>
          </a:p>
        </p:txBody>
      </p:sp>
      <p:sp>
        <p:nvSpPr>
          <p:cNvPr id="32" name="TextBox 31">
            <a:extLst>
              <a:ext uri="{FF2B5EF4-FFF2-40B4-BE49-F238E27FC236}">
                <a16:creationId xmlns:a16="http://schemas.microsoft.com/office/drawing/2014/main" id="{16FCF59F-881A-0500-3C34-1FBEA9215FA8}"/>
              </a:ext>
            </a:extLst>
          </p:cNvPr>
          <p:cNvSpPr txBox="1"/>
          <p:nvPr/>
        </p:nvSpPr>
        <p:spPr>
          <a:xfrm>
            <a:off x="18211800" y="12046803"/>
            <a:ext cx="6195213" cy="461665"/>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r>
              <a:rPr lang="en-US" sz="2400" i="1" dirty="0">
                <a:solidFill>
                  <a:schemeClr val="bg1"/>
                </a:solidFill>
              </a:rPr>
              <a:t>SY Access Control Building Plan</a:t>
            </a:r>
          </a:p>
        </p:txBody>
      </p:sp>
      <p:sp>
        <p:nvSpPr>
          <p:cNvPr id="33" name="Oval 32">
            <a:extLst>
              <a:ext uri="{FF2B5EF4-FFF2-40B4-BE49-F238E27FC236}">
                <a16:creationId xmlns:a16="http://schemas.microsoft.com/office/drawing/2014/main" id="{F514145F-438F-F2F8-80FD-60DAC118DEEC}"/>
              </a:ext>
            </a:extLst>
          </p:cNvPr>
          <p:cNvSpPr/>
          <p:nvPr/>
        </p:nvSpPr>
        <p:spPr>
          <a:xfrm>
            <a:off x="9586015" y="7803103"/>
            <a:ext cx="698222" cy="698222"/>
          </a:xfrm>
          <a:prstGeom prst="ellipse">
            <a:avLst/>
          </a:prstGeom>
        </p:spPr>
        <p:style>
          <a:lnRef idx="2">
            <a:schemeClr val="dk1">
              <a:shade val="50000"/>
            </a:schemeClr>
          </a:lnRef>
          <a:fillRef idx="1">
            <a:schemeClr val="dk1"/>
          </a:fillRef>
          <a:effectRef idx="0">
            <a:schemeClr val="dk1"/>
          </a:effectRef>
          <a:fontRef idx="minor">
            <a:schemeClr val="lt1"/>
          </a:fontRef>
        </p:style>
        <p:txBody>
          <a:bodyPr wrap="none" lIns="0" tIns="0" rIns="0" bIns="0" rtlCol="0" anchor="ctr"/>
          <a:lstStyle/>
          <a:p>
            <a:pPr algn="ctr"/>
            <a:r>
              <a:rPr lang="en-US" sz="2800" b="1" dirty="0"/>
              <a:t>11</a:t>
            </a:r>
          </a:p>
        </p:txBody>
      </p:sp>
      <p:sp>
        <p:nvSpPr>
          <p:cNvPr id="34" name="Oval 33">
            <a:extLst>
              <a:ext uri="{FF2B5EF4-FFF2-40B4-BE49-F238E27FC236}">
                <a16:creationId xmlns:a16="http://schemas.microsoft.com/office/drawing/2014/main" id="{A8AF25D6-34BC-15EA-4F9A-D5B088466722}"/>
              </a:ext>
            </a:extLst>
          </p:cNvPr>
          <p:cNvSpPr/>
          <p:nvPr/>
        </p:nvSpPr>
        <p:spPr>
          <a:xfrm>
            <a:off x="1295400" y="4572000"/>
            <a:ext cx="457200" cy="4572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wrap="none" lIns="0" tIns="0" rIns="0" bIns="0" rtlCol="0" anchor="ctr"/>
          <a:lstStyle/>
          <a:p>
            <a:pPr algn="ctr"/>
            <a:r>
              <a:rPr lang="en-US" sz="2800" b="1" dirty="0"/>
              <a:t>1</a:t>
            </a:r>
          </a:p>
        </p:txBody>
      </p:sp>
      <p:sp>
        <p:nvSpPr>
          <p:cNvPr id="35" name="Oval 34">
            <a:extLst>
              <a:ext uri="{FF2B5EF4-FFF2-40B4-BE49-F238E27FC236}">
                <a16:creationId xmlns:a16="http://schemas.microsoft.com/office/drawing/2014/main" id="{93515347-727C-3C91-FB7C-6B464DA32120}"/>
              </a:ext>
            </a:extLst>
          </p:cNvPr>
          <p:cNvSpPr/>
          <p:nvPr/>
        </p:nvSpPr>
        <p:spPr>
          <a:xfrm>
            <a:off x="1295400" y="5150497"/>
            <a:ext cx="457200" cy="4572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wrap="none" lIns="0" tIns="0" rIns="0" bIns="0" rtlCol="0" anchor="ctr"/>
          <a:lstStyle/>
          <a:p>
            <a:pPr algn="ctr"/>
            <a:r>
              <a:rPr lang="en-US" sz="2800" b="1" dirty="0"/>
              <a:t>2</a:t>
            </a:r>
          </a:p>
        </p:txBody>
      </p:sp>
      <p:sp>
        <p:nvSpPr>
          <p:cNvPr id="36" name="Oval 35">
            <a:extLst>
              <a:ext uri="{FF2B5EF4-FFF2-40B4-BE49-F238E27FC236}">
                <a16:creationId xmlns:a16="http://schemas.microsoft.com/office/drawing/2014/main" id="{D8B0E9B5-FCE1-BBE1-024C-48897273C809}"/>
              </a:ext>
            </a:extLst>
          </p:cNvPr>
          <p:cNvSpPr/>
          <p:nvPr/>
        </p:nvSpPr>
        <p:spPr>
          <a:xfrm>
            <a:off x="1295400" y="5747448"/>
            <a:ext cx="457200" cy="4572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wrap="none" lIns="0" tIns="0" rIns="0" bIns="0" rtlCol="0" anchor="ctr"/>
          <a:lstStyle/>
          <a:p>
            <a:pPr algn="ctr"/>
            <a:r>
              <a:rPr lang="en-US" sz="2800" b="1" dirty="0"/>
              <a:t>3</a:t>
            </a:r>
          </a:p>
        </p:txBody>
      </p:sp>
      <p:sp>
        <p:nvSpPr>
          <p:cNvPr id="37" name="Oval 36">
            <a:extLst>
              <a:ext uri="{FF2B5EF4-FFF2-40B4-BE49-F238E27FC236}">
                <a16:creationId xmlns:a16="http://schemas.microsoft.com/office/drawing/2014/main" id="{4C91F4D7-DC53-77AA-22A2-E668173D43C0}"/>
              </a:ext>
            </a:extLst>
          </p:cNvPr>
          <p:cNvSpPr/>
          <p:nvPr/>
        </p:nvSpPr>
        <p:spPr>
          <a:xfrm>
            <a:off x="1295400" y="6346540"/>
            <a:ext cx="457200" cy="4572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wrap="none" lIns="0" tIns="0" rIns="0" bIns="0" rtlCol="0" anchor="ctr"/>
          <a:lstStyle/>
          <a:p>
            <a:pPr algn="ctr"/>
            <a:r>
              <a:rPr lang="en-US" sz="2800" b="1" dirty="0"/>
              <a:t>4</a:t>
            </a:r>
          </a:p>
        </p:txBody>
      </p:sp>
      <p:sp>
        <p:nvSpPr>
          <p:cNvPr id="38" name="Oval 37">
            <a:extLst>
              <a:ext uri="{FF2B5EF4-FFF2-40B4-BE49-F238E27FC236}">
                <a16:creationId xmlns:a16="http://schemas.microsoft.com/office/drawing/2014/main" id="{2BE91743-9414-12DD-195A-A9B5510108D5}"/>
              </a:ext>
            </a:extLst>
          </p:cNvPr>
          <p:cNvSpPr/>
          <p:nvPr/>
        </p:nvSpPr>
        <p:spPr>
          <a:xfrm>
            <a:off x="1295400" y="6958648"/>
            <a:ext cx="457200" cy="4572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wrap="none" lIns="0" tIns="0" rIns="0" bIns="0" rtlCol="0" anchor="ctr"/>
          <a:lstStyle/>
          <a:p>
            <a:pPr algn="ctr"/>
            <a:r>
              <a:rPr lang="en-US" sz="2800" b="1" dirty="0"/>
              <a:t>5</a:t>
            </a:r>
          </a:p>
        </p:txBody>
      </p:sp>
      <p:sp>
        <p:nvSpPr>
          <p:cNvPr id="39" name="Oval 38">
            <a:extLst>
              <a:ext uri="{FF2B5EF4-FFF2-40B4-BE49-F238E27FC236}">
                <a16:creationId xmlns:a16="http://schemas.microsoft.com/office/drawing/2014/main" id="{80551F52-FC33-1762-1E17-F7B2F2CE9CF4}"/>
              </a:ext>
            </a:extLst>
          </p:cNvPr>
          <p:cNvSpPr/>
          <p:nvPr/>
        </p:nvSpPr>
        <p:spPr>
          <a:xfrm>
            <a:off x="1295400" y="7489384"/>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2800" b="1" dirty="0"/>
              <a:t>6</a:t>
            </a:r>
          </a:p>
        </p:txBody>
      </p:sp>
      <p:sp>
        <p:nvSpPr>
          <p:cNvPr id="40" name="Oval 39">
            <a:extLst>
              <a:ext uri="{FF2B5EF4-FFF2-40B4-BE49-F238E27FC236}">
                <a16:creationId xmlns:a16="http://schemas.microsoft.com/office/drawing/2014/main" id="{1F466368-A13F-3E08-3C8B-888FA916C4DF}"/>
              </a:ext>
            </a:extLst>
          </p:cNvPr>
          <p:cNvSpPr/>
          <p:nvPr/>
        </p:nvSpPr>
        <p:spPr>
          <a:xfrm>
            <a:off x="1295400" y="8077200"/>
            <a:ext cx="457200" cy="4572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wrap="none" lIns="0" tIns="0" rIns="0" bIns="0" rtlCol="0" anchor="ctr"/>
          <a:lstStyle/>
          <a:p>
            <a:pPr algn="ctr"/>
            <a:r>
              <a:rPr lang="en-US" sz="2800" b="1" dirty="0"/>
              <a:t>7</a:t>
            </a:r>
          </a:p>
        </p:txBody>
      </p:sp>
      <p:sp>
        <p:nvSpPr>
          <p:cNvPr id="41" name="Oval 40">
            <a:extLst>
              <a:ext uri="{FF2B5EF4-FFF2-40B4-BE49-F238E27FC236}">
                <a16:creationId xmlns:a16="http://schemas.microsoft.com/office/drawing/2014/main" id="{7F0218CF-5343-0946-6043-1CDA282135F8}"/>
              </a:ext>
            </a:extLst>
          </p:cNvPr>
          <p:cNvSpPr/>
          <p:nvPr/>
        </p:nvSpPr>
        <p:spPr>
          <a:xfrm>
            <a:off x="1295400" y="8622281"/>
            <a:ext cx="457200" cy="4572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wrap="none" lIns="0" tIns="0" rIns="0" bIns="0" rtlCol="0" anchor="ctr"/>
          <a:lstStyle/>
          <a:p>
            <a:pPr algn="ctr"/>
            <a:r>
              <a:rPr lang="en-US" sz="2800" b="1" dirty="0"/>
              <a:t>8</a:t>
            </a:r>
          </a:p>
        </p:txBody>
      </p:sp>
      <p:sp>
        <p:nvSpPr>
          <p:cNvPr id="42" name="Oval 41">
            <a:extLst>
              <a:ext uri="{FF2B5EF4-FFF2-40B4-BE49-F238E27FC236}">
                <a16:creationId xmlns:a16="http://schemas.microsoft.com/office/drawing/2014/main" id="{A5F2B8E3-B8DF-872A-F064-546549C4A8DF}"/>
              </a:ext>
            </a:extLst>
          </p:cNvPr>
          <p:cNvSpPr/>
          <p:nvPr/>
        </p:nvSpPr>
        <p:spPr>
          <a:xfrm>
            <a:off x="1295400" y="9220200"/>
            <a:ext cx="457200" cy="4572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wrap="none" lIns="0" tIns="0" rIns="0" bIns="0" rtlCol="0" anchor="ctr"/>
          <a:lstStyle/>
          <a:p>
            <a:pPr algn="ctr"/>
            <a:r>
              <a:rPr lang="en-US" sz="2800" b="1" dirty="0"/>
              <a:t>9</a:t>
            </a:r>
          </a:p>
        </p:txBody>
      </p:sp>
      <p:sp>
        <p:nvSpPr>
          <p:cNvPr id="43" name="Oval 42">
            <a:extLst>
              <a:ext uri="{FF2B5EF4-FFF2-40B4-BE49-F238E27FC236}">
                <a16:creationId xmlns:a16="http://schemas.microsoft.com/office/drawing/2014/main" id="{CF1055C1-EE94-3C4D-CA53-EA01B3C5E7A5}"/>
              </a:ext>
            </a:extLst>
          </p:cNvPr>
          <p:cNvSpPr/>
          <p:nvPr/>
        </p:nvSpPr>
        <p:spPr>
          <a:xfrm>
            <a:off x="1295400" y="9811260"/>
            <a:ext cx="457200" cy="457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wrap="none" lIns="0" tIns="0" rIns="0" bIns="0" rtlCol="0" anchor="ctr"/>
          <a:lstStyle/>
          <a:p>
            <a:pPr algn="ctr"/>
            <a:r>
              <a:rPr lang="en-US" sz="2800" b="1" dirty="0"/>
              <a:t>10</a:t>
            </a:r>
          </a:p>
        </p:txBody>
      </p:sp>
      <p:sp>
        <p:nvSpPr>
          <p:cNvPr id="44" name="Oval 43">
            <a:extLst>
              <a:ext uri="{FF2B5EF4-FFF2-40B4-BE49-F238E27FC236}">
                <a16:creationId xmlns:a16="http://schemas.microsoft.com/office/drawing/2014/main" id="{6E9A11FA-5D21-AC9A-4763-EE297D6BE263}"/>
              </a:ext>
            </a:extLst>
          </p:cNvPr>
          <p:cNvSpPr/>
          <p:nvPr/>
        </p:nvSpPr>
        <p:spPr>
          <a:xfrm>
            <a:off x="1295400" y="10373620"/>
            <a:ext cx="457200" cy="457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wrap="none" lIns="0" tIns="0" rIns="0" bIns="0" rtlCol="0" anchor="ctr"/>
          <a:lstStyle/>
          <a:p>
            <a:pPr algn="ctr"/>
            <a:r>
              <a:rPr lang="en-US" sz="2800" b="1" dirty="0"/>
              <a:t>11</a:t>
            </a:r>
          </a:p>
        </p:txBody>
      </p:sp>
      <p:sp>
        <p:nvSpPr>
          <p:cNvPr id="45" name="Oval 44">
            <a:extLst>
              <a:ext uri="{FF2B5EF4-FFF2-40B4-BE49-F238E27FC236}">
                <a16:creationId xmlns:a16="http://schemas.microsoft.com/office/drawing/2014/main" id="{01E7232D-FF5F-FD42-3882-2D1DC2D3AF96}"/>
              </a:ext>
            </a:extLst>
          </p:cNvPr>
          <p:cNvSpPr/>
          <p:nvPr/>
        </p:nvSpPr>
        <p:spPr>
          <a:xfrm>
            <a:off x="1295400" y="11000239"/>
            <a:ext cx="457200" cy="457200"/>
          </a:xfrm>
          <a:prstGeom prst="ellipse">
            <a:avLst/>
          </a:prstGeom>
        </p:spPr>
        <p:style>
          <a:lnRef idx="2">
            <a:schemeClr val="dk1">
              <a:shade val="50000"/>
            </a:schemeClr>
          </a:lnRef>
          <a:fillRef idx="1">
            <a:schemeClr val="dk1"/>
          </a:fillRef>
          <a:effectRef idx="0">
            <a:schemeClr val="dk1"/>
          </a:effectRef>
          <a:fontRef idx="minor">
            <a:schemeClr val="lt1"/>
          </a:fontRef>
        </p:style>
        <p:txBody>
          <a:bodyPr wrap="none" lIns="0" tIns="0" rIns="0" bIns="0" rtlCol="0" anchor="ctr"/>
          <a:lstStyle/>
          <a:p>
            <a:pPr algn="ctr"/>
            <a:r>
              <a:rPr lang="en-US" sz="2800" b="1" dirty="0"/>
              <a:t>12</a:t>
            </a:r>
          </a:p>
        </p:txBody>
      </p:sp>
      <p:sp>
        <p:nvSpPr>
          <p:cNvPr id="46" name="Oval 45">
            <a:extLst>
              <a:ext uri="{FF2B5EF4-FFF2-40B4-BE49-F238E27FC236}">
                <a16:creationId xmlns:a16="http://schemas.microsoft.com/office/drawing/2014/main" id="{79179041-B518-F60D-6983-854D4D16A151}"/>
              </a:ext>
            </a:extLst>
          </p:cNvPr>
          <p:cNvSpPr/>
          <p:nvPr/>
        </p:nvSpPr>
        <p:spPr>
          <a:xfrm>
            <a:off x="21183600" y="7378978"/>
            <a:ext cx="698222" cy="69822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wrap="none" lIns="0" tIns="0" rIns="0" bIns="0" rtlCol="0" anchor="ctr"/>
          <a:lstStyle/>
          <a:p>
            <a:pPr algn="ctr"/>
            <a:r>
              <a:rPr lang="en-US" sz="2800" b="1" dirty="0"/>
              <a:t>3</a:t>
            </a:r>
          </a:p>
        </p:txBody>
      </p:sp>
    </p:spTree>
    <p:extLst>
      <p:ext uri="{BB962C8B-B14F-4D97-AF65-F5344CB8AC3E}">
        <p14:creationId xmlns:p14="http://schemas.microsoft.com/office/powerpoint/2010/main" val="31458597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270E53D-0E41-7868-9CAE-8A21A5D26C2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5585"/>
          <a:stretch/>
        </p:blipFill>
        <p:spPr>
          <a:xfrm>
            <a:off x="0" y="833700"/>
            <a:ext cx="24384000" cy="12882300"/>
          </a:xfrm>
          <a:prstGeom prst="rect">
            <a:avLst/>
          </a:prstGeom>
        </p:spPr>
      </p:pic>
      <p:pic>
        <p:nvPicPr>
          <p:cNvPr id="12" name="Graphic 11">
            <a:extLst>
              <a:ext uri="{FF2B5EF4-FFF2-40B4-BE49-F238E27FC236}">
                <a16:creationId xmlns:a16="http://schemas.microsoft.com/office/drawing/2014/main" id="{D9B30B55-519D-D748-B605-424BC29485B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0" y="801016"/>
            <a:ext cx="7696200" cy="12914984"/>
          </a:xfrm>
          <a:prstGeom prst="rect">
            <a:avLst/>
          </a:prstGeom>
        </p:spPr>
      </p:pic>
      <p:sp>
        <p:nvSpPr>
          <p:cNvPr id="2" name="Slide Number Placeholder 1">
            <a:extLst>
              <a:ext uri="{FF2B5EF4-FFF2-40B4-BE49-F238E27FC236}">
                <a16:creationId xmlns:a16="http://schemas.microsoft.com/office/drawing/2014/main" id="{659FC0B8-C9D1-4331-4DAD-6A791B297C83}"/>
              </a:ext>
            </a:extLst>
          </p:cNvPr>
          <p:cNvSpPr>
            <a:spLocks noGrp="1"/>
          </p:cNvSpPr>
          <p:nvPr>
            <p:ph type="sldNum" sz="quarter" idx="10"/>
          </p:nvPr>
        </p:nvSpPr>
        <p:spPr/>
        <p:txBody>
          <a:bodyPr/>
          <a:lstStyle/>
          <a:p>
            <a:fld id="{88A1DFE4-5FC5-43BD-BB7E-75EAD82B965F}" type="slidenum">
              <a:rPr lang="en-US" noProof="0" smtClean="0"/>
              <a:pPr/>
              <a:t>42</a:t>
            </a:fld>
            <a:endParaRPr lang="en-US" noProof="0"/>
          </a:p>
        </p:txBody>
      </p:sp>
      <p:sp>
        <p:nvSpPr>
          <p:cNvPr id="6" name="Title 5">
            <a:extLst>
              <a:ext uri="{FF2B5EF4-FFF2-40B4-BE49-F238E27FC236}">
                <a16:creationId xmlns:a16="http://schemas.microsoft.com/office/drawing/2014/main" id="{3903F8CA-5FBF-7541-C47F-0844C55389FE}"/>
              </a:ext>
            </a:extLst>
          </p:cNvPr>
          <p:cNvSpPr>
            <a:spLocks noGrp="1"/>
          </p:cNvSpPr>
          <p:nvPr>
            <p:ph type="title"/>
          </p:nvPr>
        </p:nvSpPr>
        <p:spPr/>
        <p:txBody>
          <a:bodyPr/>
          <a:lstStyle/>
          <a:p>
            <a:r>
              <a:rPr lang="en-US" dirty="0"/>
              <a:t>Site PB / SF Cooling Plant</a:t>
            </a:r>
          </a:p>
        </p:txBody>
      </p:sp>
      <p:sp>
        <p:nvSpPr>
          <p:cNvPr id="20" name="TextBox 19">
            <a:extLst>
              <a:ext uri="{FF2B5EF4-FFF2-40B4-BE49-F238E27FC236}">
                <a16:creationId xmlns:a16="http://schemas.microsoft.com/office/drawing/2014/main" id="{C5E73D45-01DE-150E-C465-F381A6575092}"/>
              </a:ext>
            </a:extLst>
          </p:cNvPr>
          <p:cNvSpPr txBox="1"/>
          <p:nvPr/>
        </p:nvSpPr>
        <p:spPr>
          <a:xfrm>
            <a:off x="12268200" y="12046803"/>
            <a:ext cx="12138813" cy="830997"/>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r>
              <a:rPr lang="en-US" sz="2400" i="1" dirty="0">
                <a:solidFill>
                  <a:schemeClr val="bg1"/>
                </a:solidFill>
              </a:rPr>
              <a:t>The SF building host the cooling tower structures that are required to extract the heat loads from the machines for the underground. </a:t>
            </a:r>
          </a:p>
        </p:txBody>
      </p:sp>
    </p:spTree>
    <p:extLst>
      <p:ext uri="{BB962C8B-B14F-4D97-AF65-F5344CB8AC3E}">
        <p14:creationId xmlns:p14="http://schemas.microsoft.com/office/powerpoint/2010/main" val="18784650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9FC0B8-C9D1-4331-4DAD-6A791B297C83}"/>
              </a:ext>
            </a:extLst>
          </p:cNvPr>
          <p:cNvSpPr>
            <a:spLocks noGrp="1"/>
          </p:cNvSpPr>
          <p:nvPr>
            <p:ph type="sldNum" sz="quarter" idx="10"/>
          </p:nvPr>
        </p:nvSpPr>
        <p:spPr/>
        <p:txBody>
          <a:bodyPr/>
          <a:lstStyle/>
          <a:p>
            <a:fld id="{88A1DFE4-5FC5-43BD-BB7E-75EAD82B965F}" type="slidenum">
              <a:rPr lang="en-US" noProof="0" smtClean="0"/>
              <a:pPr/>
              <a:t>43</a:t>
            </a:fld>
            <a:endParaRPr lang="en-US" noProof="0"/>
          </a:p>
        </p:txBody>
      </p:sp>
      <p:sp>
        <p:nvSpPr>
          <p:cNvPr id="6" name="Title 5">
            <a:extLst>
              <a:ext uri="{FF2B5EF4-FFF2-40B4-BE49-F238E27FC236}">
                <a16:creationId xmlns:a16="http://schemas.microsoft.com/office/drawing/2014/main" id="{3903F8CA-5FBF-7541-C47F-0844C55389FE}"/>
              </a:ext>
            </a:extLst>
          </p:cNvPr>
          <p:cNvSpPr>
            <a:spLocks noGrp="1"/>
          </p:cNvSpPr>
          <p:nvPr>
            <p:ph type="title"/>
          </p:nvPr>
        </p:nvSpPr>
        <p:spPr/>
        <p:txBody>
          <a:bodyPr/>
          <a:lstStyle/>
          <a:p>
            <a:r>
              <a:rPr lang="en-US" dirty="0"/>
              <a:t>Site PB / SF Cooling Plant</a:t>
            </a:r>
          </a:p>
        </p:txBody>
      </p:sp>
      <p:sp>
        <p:nvSpPr>
          <p:cNvPr id="16" name="Text Placeholder 15">
            <a:extLst>
              <a:ext uri="{FF2B5EF4-FFF2-40B4-BE49-F238E27FC236}">
                <a16:creationId xmlns:a16="http://schemas.microsoft.com/office/drawing/2014/main" id="{D7E89AEB-0A01-C5D6-EEDD-E9DEF9196878}"/>
              </a:ext>
            </a:extLst>
          </p:cNvPr>
          <p:cNvSpPr>
            <a:spLocks noGrp="1"/>
          </p:cNvSpPr>
          <p:nvPr>
            <p:ph type="body" sz="quarter" idx="11"/>
          </p:nvPr>
        </p:nvSpPr>
        <p:spPr/>
        <p:txBody>
          <a:bodyPr/>
          <a:lstStyle/>
          <a:p>
            <a:r>
              <a:rPr lang="en-US" dirty="0"/>
              <a:t>Proposed Structural System</a:t>
            </a:r>
            <a:endParaRPr lang="en-US" sz="3600" dirty="0"/>
          </a:p>
          <a:p>
            <a:endParaRPr lang="en-US" dirty="0"/>
          </a:p>
        </p:txBody>
      </p:sp>
      <p:sp>
        <p:nvSpPr>
          <p:cNvPr id="4" name="Text Placeholder 4">
            <a:extLst>
              <a:ext uri="{FF2B5EF4-FFF2-40B4-BE49-F238E27FC236}">
                <a16:creationId xmlns:a16="http://schemas.microsoft.com/office/drawing/2014/main" id="{24064476-BDA0-745B-3836-51C8AF8AF000}"/>
              </a:ext>
            </a:extLst>
          </p:cNvPr>
          <p:cNvSpPr>
            <a:spLocks noGrp="1"/>
          </p:cNvSpPr>
          <p:nvPr>
            <p:ph type="body" sz="quarter" idx="12"/>
          </p:nvPr>
        </p:nvSpPr>
        <p:spPr>
          <a:xfrm>
            <a:off x="13868400" y="4627997"/>
            <a:ext cx="9885678" cy="6075514"/>
          </a:xfrm>
        </p:spPr>
        <p:txBody>
          <a:bodyPr/>
          <a:lstStyle/>
          <a:p>
            <a:pPr marL="457200" indent="-457200">
              <a:spcAft>
                <a:spcPts val="1800"/>
              </a:spcAft>
              <a:buFont typeface="Arial" panose="020B0604020202020204" pitchFamily="34" charset="0"/>
              <a:buChar char="•"/>
            </a:pPr>
            <a:r>
              <a:rPr lang="en-US" sz="2800" dirty="0"/>
              <a:t>Reinforced concrete foundation: spread footings, slab on ground</a:t>
            </a:r>
          </a:p>
          <a:p>
            <a:pPr marL="457200" indent="-457200">
              <a:spcAft>
                <a:spcPts val="1800"/>
              </a:spcAft>
              <a:buFont typeface="Arial" panose="020B0604020202020204" pitchFamily="34" charset="0"/>
              <a:buChar char="•"/>
            </a:pPr>
            <a:r>
              <a:rPr lang="en-US" sz="2800" dirty="0"/>
              <a:t>Reinforced concrete superstructure to help with sound attenuation</a:t>
            </a:r>
          </a:p>
          <a:p>
            <a:pPr marL="457200" indent="-457200">
              <a:spcAft>
                <a:spcPts val="1800"/>
              </a:spcAft>
              <a:buFont typeface="Arial" panose="020B0604020202020204" pitchFamily="34" charset="0"/>
              <a:buChar char="•"/>
            </a:pPr>
            <a:r>
              <a:rPr lang="en-US" sz="2800" dirty="0"/>
              <a:t>Acoustic insulation panels on the interior walls to further reduce noise transmission to exterior</a:t>
            </a:r>
          </a:p>
          <a:p>
            <a:pPr marL="457200" indent="-457200">
              <a:spcAft>
                <a:spcPts val="1800"/>
              </a:spcAft>
              <a:buFont typeface="Arial" panose="020B0604020202020204" pitchFamily="34" charset="0"/>
              <a:buChar char="•"/>
            </a:pPr>
            <a:r>
              <a:rPr lang="en-US" sz="2800" dirty="0"/>
              <a:t>Prefabricated concrete exterior wall panels with insulation</a:t>
            </a:r>
          </a:p>
          <a:p>
            <a:pPr marL="457200" indent="-457200">
              <a:spcAft>
                <a:spcPts val="1800"/>
              </a:spcAft>
              <a:buFont typeface="Arial" panose="020B0604020202020204" pitchFamily="34" charset="0"/>
              <a:buChar char="•"/>
            </a:pPr>
            <a:r>
              <a:rPr lang="en-US" sz="2800" dirty="0"/>
              <a:t>Crane support beams for 3.5 </a:t>
            </a:r>
            <a:r>
              <a:rPr lang="en-US" sz="2800" dirty="0" err="1"/>
              <a:t>tonne</a:t>
            </a:r>
            <a:r>
              <a:rPr lang="en-US" sz="2800" dirty="0"/>
              <a:t> overhead crane</a:t>
            </a:r>
          </a:p>
          <a:p>
            <a:pPr marL="457200" indent="-457200">
              <a:spcAft>
                <a:spcPts val="1800"/>
              </a:spcAft>
              <a:buFont typeface="Arial" panose="020B0604020202020204" pitchFamily="34" charset="0"/>
              <a:buChar char="•"/>
            </a:pPr>
            <a:r>
              <a:rPr lang="en-US" sz="2800" dirty="0"/>
              <a:t>Steel grating “false floor” to allow easy access to basement equipment level</a:t>
            </a:r>
          </a:p>
          <a:p>
            <a:pPr marL="457200" indent="-457200">
              <a:spcAft>
                <a:spcPts val="1800"/>
              </a:spcAft>
              <a:buFont typeface="Arial" panose="020B0604020202020204" pitchFamily="34" charset="0"/>
              <a:buChar char="•"/>
            </a:pPr>
            <a:endParaRPr lang="en-US" sz="2800" dirty="0"/>
          </a:p>
        </p:txBody>
      </p:sp>
      <p:pic>
        <p:nvPicPr>
          <p:cNvPr id="5" name="Picture 4">
            <a:extLst>
              <a:ext uri="{FF2B5EF4-FFF2-40B4-BE49-F238E27FC236}">
                <a16:creationId xmlns:a16="http://schemas.microsoft.com/office/drawing/2014/main" id="{1ED6244D-DE06-6F91-B0DE-D3307ED4989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9922" y="4376141"/>
            <a:ext cx="10728000" cy="9113535"/>
          </a:xfrm>
          <a:prstGeom prst="rect">
            <a:avLst/>
          </a:prstGeom>
        </p:spPr>
      </p:pic>
    </p:spTree>
    <p:extLst>
      <p:ext uri="{BB962C8B-B14F-4D97-AF65-F5344CB8AC3E}">
        <p14:creationId xmlns:p14="http://schemas.microsoft.com/office/powerpoint/2010/main" val="27743837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9FC0B8-C9D1-4331-4DAD-6A791B297C83}"/>
              </a:ext>
            </a:extLst>
          </p:cNvPr>
          <p:cNvSpPr>
            <a:spLocks noGrp="1"/>
          </p:cNvSpPr>
          <p:nvPr>
            <p:ph type="sldNum" sz="quarter" idx="10"/>
          </p:nvPr>
        </p:nvSpPr>
        <p:spPr/>
        <p:txBody>
          <a:bodyPr/>
          <a:lstStyle/>
          <a:p>
            <a:fld id="{88A1DFE4-5FC5-43BD-BB7E-75EAD82B965F}" type="slidenum">
              <a:rPr lang="en-US" noProof="0" smtClean="0"/>
              <a:pPr/>
              <a:t>44</a:t>
            </a:fld>
            <a:endParaRPr lang="en-US" noProof="0"/>
          </a:p>
        </p:txBody>
      </p:sp>
      <p:sp>
        <p:nvSpPr>
          <p:cNvPr id="6" name="Title 5">
            <a:extLst>
              <a:ext uri="{FF2B5EF4-FFF2-40B4-BE49-F238E27FC236}">
                <a16:creationId xmlns:a16="http://schemas.microsoft.com/office/drawing/2014/main" id="{3903F8CA-5FBF-7541-C47F-0844C55389FE}"/>
              </a:ext>
            </a:extLst>
          </p:cNvPr>
          <p:cNvSpPr>
            <a:spLocks noGrp="1"/>
          </p:cNvSpPr>
          <p:nvPr>
            <p:ph type="title"/>
          </p:nvPr>
        </p:nvSpPr>
        <p:spPr/>
        <p:txBody>
          <a:bodyPr/>
          <a:lstStyle/>
          <a:p>
            <a:r>
              <a:rPr lang="en-US" dirty="0"/>
              <a:t>Site PB / SF Cooling Plant</a:t>
            </a:r>
          </a:p>
        </p:txBody>
      </p:sp>
      <p:sp>
        <p:nvSpPr>
          <p:cNvPr id="16" name="Text Placeholder 15">
            <a:extLst>
              <a:ext uri="{FF2B5EF4-FFF2-40B4-BE49-F238E27FC236}">
                <a16:creationId xmlns:a16="http://schemas.microsoft.com/office/drawing/2014/main" id="{D7E89AEB-0A01-C5D6-EEDD-E9DEF9196878}"/>
              </a:ext>
            </a:extLst>
          </p:cNvPr>
          <p:cNvSpPr>
            <a:spLocks noGrp="1"/>
          </p:cNvSpPr>
          <p:nvPr>
            <p:ph type="body" sz="quarter" idx="11"/>
          </p:nvPr>
        </p:nvSpPr>
        <p:spPr/>
        <p:txBody>
          <a:bodyPr/>
          <a:lstStyle/>
          <a:p>
            <a:r>
              <a:rPr lang="en-US" dirty="0"/>
              <a:t>Proposed Structural System</a:t>
            </a:r>
            <a:endParaRPr lang="en-US" sz="3600" dirty="0"/>
          </a:p>
          <a:p>
            <a:endParaRPr lang="en-US" dirty="0"/>
          </a:p>
        </p:txBody>
      </p:sp>
      <p:pic>
        <p:nvPicPr>
          <p:cNvPr id="5" name="Picture 4">
            <a:extLst>
              <a:ext uri="{FF2B5EF4-FFF2-40B4-BE49-F238E27FC236}">
                <a16:creationId xmlns:a16="http://schemas.microsoft.com/office/drawing/2014/main" id="{6758DE17-9A31-B133-0FCC-55A7D73B6FE4}"/>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9605586" y="3276600"/>
            <a:ext cx="3610814" cy="10193112"/>
          </a:xfrm>
          <a:prstGeom prst="rect">
            <a:avLst/>
          </a:prstGeom>
        </p:spPr>
      </p:pic>
      <p:sp>
        <p:nvSpPr>
          <p:cNvPr id="7" name="Text Placeholder 4">
            <a:extLst>
              <a:ext uri="{FF2B5EF4-FFF2-40B4-BE49-F238E27FC236}">
                <a16:creationId xmlns:a16="http://schemas.microsoft.com/office/drawing/2014/main" id="{BB8DA366-87F0-A6BD-BF0D-B6F69B3AE15D}"/>
              </a:ext>
            </a:extLst>
          </p:cNvPr>
          <p:cNvSpPr>
            <a:spLocks noGrp="1"/>
          </p:cNvSpPr>
          <p:nvPr>
            <p:ph type="body" sz="quarter" idx="12"/>
          </p:nvPr>
        </p:nvSpPr>
        <p:spPr>
          <a:xfrm>
            <a:off x="16644390" y="5482196"/>
            <a:ext cx="3610814" cy="629803"/>
          </a:xfrm>
        </p:spPr>
        <p:txBody>
          <a:bodyPr/>
          <a:lstStyle/>
          <a:p>
            <a:pPr>
              <a:spcAft>
                <a:spcPts val="1800"/>
              </a:spcAft>
            </a:pPr>
            <a:r>
              <a:rPr lang="en-US" sz="2800" dirty="0">
                <a:solidFill>
                  <a:srgbClr val="FF0000"/>
                </a:solidFill>
              </a:rPr>
              <a:t>Crane support beam</a:t>
            </a:r>
          </a:p>
        </p:txBody>
      </p:sp>
      <p:cxnSp>
        <p:nvCxnSpPr>
          <p:cNvPr id="8" name="Straight Arrow Connector 7">
            <a:extLst>
              <a:ext uri="{FF2B5EF4-FFF2-40B4-BE49-F238E27FC236}">
                <a16:creationId xmlns:a16="http://schemas.microsoft.com/office/drawing/2014/main" id="{82D589A6-C9A6-08C1-4191-614F77ED5478}"/>
              </a:ext>
            </a:extLst>
          </p:cNvPr>
          <p:cNvCxnSpPr>
            <a:cxnSpLocks/>
          </p:cNvCxnSpPr>
          <p:nvPr/>
        </p:nvCxnSpPr>
        <p:spPr>
          <a:xfrm>
            <a:off x="20269200" y="5797098"/>
            <a:ext cx="838200" cy="17260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296825DC-8CF5-27B2-CF8A-A4E9831D81D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2400" y="4775943"/>
            <a:ext cx="13957385" cy="7194425"/>
          </a:xfrm>
          <a:prstGeom prst="rect">
            <a:avLst/>
          </a:prstGeom>
        </p:spPr>
      </p:pic>
      <p:sp>
        <p:nvSpPr>
          <p:cNvPr id="14" name="Text Placeholder 4">
            <a:extLst>
              <a:ext uri="{FF2B5EF4-FFF2-40B4-BE49-F238E27FC236}">
                <a16:creationId xmlns:a16="http://schemas.microsoft.com/office/drawing/2014/main" id="{147BBFF1-669C-3197-BE6E-853C46315649}"/>
              </a:ext>
            </a:extLst>
          </p:cNvPr>
          <p:cNvSpPr txBox="1">
            <a:spLocks/>
          </p:cNvSpPr>
          <p:nvPr/>
        </p:nvSpPr>
        <p:spPr>
          <a:xfrm>
            <a:off x="15849600" y="10031024"/>
            <a:ext cx="4068014" cy="629803"/>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spcAft>
                <a:spcPts val="1800"/>
              </a:spcAft>
            </a:pPr>
            <a:r>
              <a:rPr lang="en-US" sz="2800" dirty="0">
                <a:solidFill>
                  <a:srgbClr val="FF0000"/>
                </a:solidFill>
              </a:rPr>
              <a:t>Steel grating “false floor” with basement below</a:t>
            </a:r>
          </a:p>
        </p:txBody>
      </p:sp>
      <p:cxnSp>
        <p:nvCxnSpPr>
          <p:cNvPr id="15" name="Straight Arrow Connector 14">
            <a:extLst>
              <a:ext uri="{FF2B5EF4-FFF2-40B4-BE49-F238E27FC236}">
                <a16:creationId xmlns:a16="http://schemas.microsoft.com/office/drawing/2014/main" id="{A3F4776B-4461-CEFA-A3D8-2A9C417690FB}"/>
              </a:ext>
            </a:extLst>
          </p:cNvPr>
          <p:cNvCxnSpPr>
            <a:cxnSpLocks/>
          </p:cNvCxnSpPr>
          <p:nvPr/>
        </p:nvCxnSpPr>
        <p:spPr>
          <a:xfrm>
            <a:off x="19931610" y="10419196"/>
            <a:ext cx="838200" cy="17260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3560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CFC44F0-9CF4-A3C5-4AA6-1C16EB242D58}"/>
              </a:ext>
            </a:extLst>
          </p:cNvPr>
          <p:cNvSpPr/>
          <p:nvPr/>
        </p:nvSpPr>
        <p:spPr>
          <a:xfrm>
            <a:off x="14706600" y="3200401"/>
            <a:ext cx="7924800" cy="7315199"/>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fld id="{88A1DFE4-5FC5-43BD-BB7E-75EAD82B965F}" type="slidenum">
              <a:rPr lang="en-US" noProof="0" smtClean="0"/>
              <a:pPr/>
              <a:t>45</a:t>
            </a:fld>
            <a:endParaRPr lang="en-US" noProof="0" dirty="0"/>
          </a:p>
        </p:txBody>
      </p:sp>
      <p:sp>
        <p:nvSpPr>
          <p:cNvPr id="6" name="Title 5">
            <a:extLst>
              <a:ext uri="{FF2B5EF4-FFF2-40B4-BE49-F238E27FC236}">
                <a16:creationId xmlns:a16="http://schemas.microsoft.com/office/drawing/2014/main" id="{E20F8284-9F8F-FB32-076B-A280C4BAA992}"/>
              </a:ext>
            </a:extLst>
          </p:cNvPr>
          <p:cNvSpPr>
            <a:spLocks noGrp="1"/>
          </p:cNvSpPr>
          <p:nvPr>
            <p:ph type="title" idx="4294967295"/>
          </p:nvPr>
        </p:nvSpPr>
        <p:spPr>
          <a:xfrm>
            <a:off x="1169914" y="1541463"/>
            <a:ext cx="6769174" cy="2143125"/>
          </a:xfrm>
        </p:spPr>
        <p:txBody>
          <a:bodyPr/>
          <a:lstStyle/>
          <a:p>
            <a:r>
              <a:rPr lang="en-US" dirty="0"/>
              <a:t>Conclusion</a:t>
            </a:r>
          </a:p>
        </p:txBody>
      </p:sp>
      <p:sp>
        <p:nvSpPr>
          <p:cNvPr id="3" name="Text Placeholder 7">
            <a:extLst>
              <a:ext uri="{FF2B5EF4-FFF2-40B4-BE49-F238E27FC236}">
                <a16:creationId xmlns:a16="http://schemas.microsoft.com/office/drawing/2014/main" id="{71D617B9-7F40-7F9A-97DC-ECE6B8973C77}"/>
              </a:ext>
            </a:extLst>
          </p:cNvPr>
          <p:cNvSpPr txBox="1">
            <a:spLocks/>
          </p:cNvSpPr>
          <p:nvPr/>
        </p:nvSpPr>
        <p:spPr>
          <a:xfrm>
            <a:off x="1169914" y="3200401"/>
            <a:ext cx="11707886" cy="9296399"/>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742950" indent="-742950">
              <a:lnSpc>
                <a:spcPct val="100000"/>
              </a:lnSpc>
              <a:spcAft>
                <a:spcPts val="600"/>
              </a:spcAft>
              <a:buFont typeface="Arial" panose="020B0604020202020204" pitchFamily="34" charset="0"/>
              <a:buChar char="•"/>
            </a:pPr>
            <a:r>
              <a:rPr lang="en-US" sz="3200" b="0" dirty="0"/>
              <a:t>All deliverables (Revit models, preliminary drawings, bill of quantities, technical report) have been transferred to CERN</a:t>
            </a:r>
          </a:p>
          <a:p>
            <a:pPr marL="742950" indent="-742950">
              <a:lnSpc>
                <a:spcPct val="100000"/>
              </a:lnSpc>
              <a:spcAft>
                <a:spcPts val="600"/>
              </a:spcAft>
              <a:buFont typeface="Arial" panose="020B0604020202020204" pitchFamily="34" charset="0"/>
              <a:buChar char="•"/>
            </a:pPr>
            <a:endParaRPr lang="en-US" sz="3200" b="0" dirty="0"/>
          </a:p>
          <a:p>
            <a:pPr marL="742950" indent="-742950">
              <a:lnSpc>
                <a:spcPct val="100000"/>
              </a:lnSpc>
              <a:spcAft>
                <a:spcPts val="600"/>
              </a:spcAft>
              <a:buFont typeface="Arial" panose="020B0604020202020204" pitchFamily="34" charset="0"/>
              <a:buChar char="•"/>
            </a:pPr>
            <a:r>
              <a:rPr lang="en-US" sz="3200" b="0" dirty="0"/>
              <a:t>CERN has contracted a cost estimating firm to take this information and generate cost and schedule estimates that will be incorporated into the overall FCC feasibility study</a:t>
            </a:r>
          </a:p>
          <a:p>
            <a:pPr marL="742950" indent="-742950">
              <a:lnSpc>
                <a:spcPct val="100000"/>
              </a:lnSpc>
              <a:spcAft>
                <a:spcPts val="600"/>
              </a:spcAft>
              <a:buFont typeface="Arial" panose="020B0604020202020204" pitchFamily="34" charset="0"/>
              <a:buChar char="•"/>
            </a:pPr>
            <a:endParaRPr lang="en-US" sz="3200" b="0" dirty="0"/>
          </a:p>
          <a:p>
            <a:pPr marL="742950" indent="-742950">
              <a:lnSpc>
                <a:spcPct val="100000"/>
              </a:lnSpc>
              <a:spcAft>
                <a:spcPts val="600"/>
              </a:spcAft>
              <a:buFont typeface="Arial" panose="020B0604020202020204" pitchFamily="34" charset="0"/>
              <a:buChar char="•"/>
            </a:pPr>
            <a:r>
              <a:rPr lang="en-US" sz="3200" b="0" dirty="0"/>
              <a:t>We’ve thoroughly enjoyed this opportunity for continued collaboration with our CERN colleagues and hope to remain a part of this effort in the future</a:t>
            </a:r>
          </a:p>
          <a:p>
            <a:pPr marL="742950" indent="-742950">
              <a:lnSpc>
                <a:spcPct val="100000"/>
              </a:lnSpc>
              <a:spcAft>
                <a:spcPts val="600"/>
              </a:spcAft>
              <a:buFont typeface="Arial" panose="020B0604020202020204" pitchFamily="34" charset="0"/>
              <a:buChar char="•"/>
            </a:pPr>
            <a:endParaRPr lang="en-US" sz="3200" b="0" dirty="0"/>
          </a:p>
          <a:p>
            <a:pPr marL="742950" indent="-742950">
              <a:lnSpc>
                <a:spcPct val="100000"/>
              </a:lnSpc>
              <a:spcAft>
                <a:spcPts val="600"/>
              </a:spcAft>
              <a:buFont typeface="Arial" panose="020B0604020202020204" pitchFamily="34" charset="0"/>
              <a:buChar char="•"/>
            </a:pPr>
            <a:r>
              <a:rPr lang="en-US" sz="3200" b="0" dirty="0"/>
              <a:t>Special thanks to our CERN colleagues: </a:t>
            </a:r>
            <a:r>
              <a:rPr lang="en-US" sz="3200" b="0" dirty="0">
                <a:solidFill>
                  <a:schemeClr val="tx2"/>
                </a:solidFill>
              </a:rPr>
              <a:t>Tim Watson, Antoine Mayoux, Ludovic Barthelemy, Angel Navascues Cornago.</a:t>
            </a:r>
          </a:p>
          <a:p>
            <a:pPr marL="742950" lvl="2" indent="-742950">
              <a:lnSpc>
                <a:spcPct val="100000"/>
              </a:lnSpc>
              <a:spcAft>
                <a:spcPts val="600"/>
              </a:spcAft>
              <a:buFont typeface="Arial" panose="020B0604020202020204" pitchFamily="34" charset="0"/>
              <a:buChar char="•"/>
            </a:pPr>
            <a:endParaRPr lang="en-US" b="0" dirty="0"/>
          </a:p>
          <a:p>
            <a:pPr marL="742950" indent="-742950">
              <a:lnSpc>
                <a:spcPct val="100000"/>
              </a:lnSpc>
              <a:spcAft>
                <a:spcPts val="600"/>
              </a:spcAft>
              <a:buFont typeface="Arial" panose="020B0604020202020204" pitchFamily="34" charset="0"/>
              <a:buChar char="•"/>
            </a:pPr>
            <a:endParaRPr lang="en-US" b="0" dirty="0"/>
          </a:p>
          <a:p>
            <a:pPr marL="968375">
              <a:lnSpc>
                <a:spcPct val="100000"/>
              </a:lnSpc>
              <a:spcAft>
                <a:spcPts val="600"/>
              </a:spcAft>
            </a:pPr>
            <a:endParaRPr lang="en-US" b="0" dirty="0"/>
          </a:p>
        </p:txBody>
      </p:sp>
      <p:pic>
        <p:nvPicPr>
          <p:cNvPr id="5" name="Picture 4" descr="A picture containing logo&#10;&#10;Description automatically generated">
            <a:extLst>
              <a:ext uri="{FF2B5EF4-FFF2-40B4-BE49-F238E27FC236}">
                <a16:creationId xmlns:a16="http://schemas.microsoft.com/office/drawing/2014/main" id="{237C9D74-516C-D14B-B133-F9C7BFD9A219}"/>
              </a:ext>
            </a:extLst>
          </p:cNvPr>
          <p:cNvPicPr>
            <a:picLocks noChangeAspect="1"/>
          </p:cNvPicPr>
          <p:nvPr/>
        </p:nvPicPr>
        <p:blipFill>
          <a:blip r:embed="rId2">
            <a:lum bright="70000" contrast="-70000"/>
            <a:extLst>
              <a:ext uri="{28A0092B-C50C-407E-A947-70E740481C1C}">
                <a14:useLocalDpi xmlns:a14="http://schemas.microsoft.com/office/drawing/2010/main"/>
              </a:ext>
            </a:extLst>
          </a:blip>
          <a:stretch>
            <a:fillRect/>
          </a:stretch>
        </p:blipFill>
        <p:spPr>
          <a:xfrm>
            <a:off x="15163800" y="5848615"/>
            <a:ext cx="6950769" cy="1999985"/>
          </a:xfrm>
          <a:prstGeom prst="rect">
            <a:avLst/>
          </a:prstGeom>
        </p:spPr>
      </p:pic>
      <p:pic>
        <p:nvPicPr>
          <p:cNvPr id="7" name="Picture 2">
            <a:extLst>
              <a:ext uri="{FF2B5EF4-FFF2-40B4-BE49-F238E27FC236}">
                <a16:creationId xmlns:a16="http://schemas.microsoft.com/office/drawing/2014/main" id="{26A2E6C1-C825-C160-A497-B32701A071E7}"/>
              </a:ext>
            </a:extLst>
          </p:cNvPr>
          <p:cNvPicPr>
            <a:picLocks noChangeAspect="1" noChangeArrowheads="1"/>
          </p:cNvPicPr>
          <p:nvPr/>
        </p:nvPicPr>
        <p:blipFill>
          <a:blip r:embed="rId3">
            <a:biLevel thresh="25000"/>
            <a:extLst>
              <a:ext uri="{28A0092B-C50C-407E-A947-70E740481C1C}">
                <a14:useLocalDpi xmlns:a14="http://schemas.microsoft.com/office/drawing/2010/main"/>
              </a:ext>
            </a:extLst>
          </a:blip>
          <a:srcRect/>
          <a:stretch>
            <a:fillRect/>
          </a:stretch>
        </p:blipFill>
        <p:spPr bwMode="auto">
          <a:xfrm>
            <a:off x="15621000" y="8229600"/>
            <a:ext cx="5644110" cy="1066800"/>
          </a:xfrm>
          <a:prstGeom prst="rect">
            <a:avLst/>
          </a:prstGeom>
          <a:noFill/>
          <a:effectLst/>
          <a:extLst>
            <a:ext uri="{909E8E84-426E-40DD-AFC4-6F175D3DCCD1}">
              <a14:hiddenFill xmlns:a14="http://schemas.microsoft.com/office/drawing/2010/main">
                <a:solidFill>
                  <a:srgbClr val="FFFFFF"/>
                </a:solidFill>
              </a14:hiddenFill>
            </a:ext>
          </a:extLst>
        </p:spPr>
      </p:pic>
      <p:sp>
        <p:nvSpPr>
          <p:cNvPr id="8" name="Text Placeholder 7">
            <a:extLst>
              <a:ext uri="{FF2B5EF4-FFF2-40B4-BE49-F238E27FC236}">
                <a16:creationId xmlns:a16="http://schemas.microsoft.com/office/drawing/2014/main" id="{2CEDDCB2-1A2E-7C89-47ED-15DB9D39F17F}"/>
              </a:ext>
            </a:extLst>
          </p:cNvPr>
          <p:cNvSpPr txBox="1">
            <a:spLocks/>
          </p:cNvSpPr>
          <p:nvPr/>
        </p:nvSpPr>
        <p:spPr>
          <a:xfrm>
            <a:off x="16840200" y="9372600"/>
            <a:ext cx="5105400" cy="415025"/>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lvl="2">
              <a:lnSpc>
                <a:spcPct val="100000"/>
              </a:lnSpc>
              <a:spcAft>
                <a:spcPts val="600"/>
              </a:spcAft>
            </a:pPr>
            <a:r>
              <a:rPr lang="en-US" sz="2400" dirty="0">
                <a:solidFill>
                  <a:schemeClr val="bg1"/>
                </a:solidFill>
              </a:rPr>
              <a:t>ISD</a:t>
            </a:r>
            <a:r>
              <a:rPr lang="en-US" sz="2400" b="0" dirty="0">
                <a:solidFill>
                  <a:schemeClr val="bg1"/>
                </a:solidFill>
              </a:rPr>
              <a:t> Infrastructure Services Division</a:t>
            </a:r>
          </a:p>
          <a:p>
            <a:pPr marL="742950" indent="-742950">
              <a:lnSpc>
                <a:spcPct val="100000"/>
              </a:lnSpc>
              <a:spcAft>
                <a:spcPts val="600"/>
              </a:spcAft>
              <a:buFont typeface="Arial" panose="020B0604020202020204" pitchFamily="34" charset="0"/>
              <a:buChar char="•"/>
            </a:pPr>
            <a:endParaRPr lang="en-US" b="0" dirty="0"/>
          </a:p>
          <a:p>
            <a:pPr marL="968375">
              <a:lnSpc>
                <a:spcPct val="100000"/>
              </a:lnSpc>
              <a:spcAft>
                <a:spcPts val="600"/>
              </a:spcAft>
            </a:pPr>
            <a:endParaRPr lang="en-US" b="0" dirty="0"/>
          </a:p>
        </p:txBody>
      </p:sp>
      <p:pic>
        <p:nvPicPr>
          <p:cNvPr id="1030" name="Picture 6">
            <a:extLst>
              <a:ext uri="{FF2B5EF4-FFF2-40B4-BE49-F238E27FC236}">
                <a16:creationId xmlns:a16="http://schemas.microsoft.com/office/drawing/2014/main" id="{AFB6869F-950E-5DCF-E60A-259AA2BCA3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02301" y="4114800"/>
            <a:ext cx="3700099" cy="1250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599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 name="Picture Placeholder 3136">
            <a:extLst>
              <a:ext uri="{FF2B5EF4-FFF2-40B4-BE49-F238E27FC236}">
                <a16:creationId xmlns:a16="http://schemas.microsoft.com/office/drawing/2014/main" id="{8A1415DB-914D-5BAB-3799-51AB45399B5F}"/>
              </a:ext>
            </a:extLst>
          </p:cNvPr>
          <p:cNvPicPr>
            <a:picLocks/>
          </p:cNvPicPr>
          <p:nvPr/>
        </p:nvPicPr>
        <p:blipFill rotWithShape="1">
          <a:blip r:embed="rId3">
            <a:extLst>
              <a:ext uri="{28A0092B-C50C-407E-A947-70E740481C1C}">
                <a14:useLocalDpi xmlns:a14="http://schemas.microsoft.com/office/drawing/2010/main"/>
              </a:ext>
            </a:extLst>
          </a:blip>
          <a:srcRect/>
          <a:stretch/>
        </p:blipFill>
        <p:spPr>
          <a:xfrm>
            <a:off x="0" y="838200"/>
            <a:ext cx="24384000" cy="12877800"/>
          </a:xfrm>
          <a:prstGeom prst="rect">
            <a:avLst/>
          </a:prstGeom>
          <a:gradFill>
            <a:gsLst>
              <a:gs pos="0">
                <a:schemeClr val="bg1"/>
              </a:gs>
              <a:gs pos="67000">
                <a:srgbClr val="FFFFFF">
                  <a:alpha val="86000"/>
                </a:srgbClr>
              </a:gs>
              <a:gs pos="100000">
                <a:schemeClr val="bg1">
                  <a:alpha val="0"/>
                </a:schemeClr>
              </a:gs>
            </a:gsLst>
            <a:lin ang="2700000" scaled="1"/>
          </a:gradFill>
        </p:spPr>
      </p:pic>
      <p:pic>
        <p:nvPicPr>
          <p:cNvPr id="2066" name="Graphic 2065">
            <a:extLst>
              <a:ext uri="{FF2B5EF4-FFF2-40B4-BE49-F238E27FC236}">
                <a16:creationId xmlns:a16="http://schemas.microsoft.com/office/drawing/2014/main" id="{F75FF917-3E14-6C81-BA0B-8E66F73F5DA1}"/>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3013" y="801016"/>
            <a:ext cx="24384000" cy="12914984"/>
          </a:xfrm>
          <a:prstGeom prst="rect">
            <a:avLst/>
          </a:prstGeom>
        </p:spPr>
      </p:pic>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5</a:t>
            </a:fld>
            <a:endParaRPr kumimoji="0" lang="en-US" sz="1500" b="0" i="0" u="none" strike="noStrike" kern="1200" cap="none" spc="0" normalizeH="0" baseline="0" noProof="0" dirty="0">
              <a:ln>
                <a:noFill/>
              </a:ln>
              <a:solidFill>
                <a:srgbClr val="FFFFFF"/>
              </a:solidFill>
              <a:effectLst/>
              <a:uLnTx/>
              <a:uFillTx/>
              <a:latin typeface="Arial"/>
              <a:ea typeface="+mn-ea"/>
              <a:cs typeface="+mn-cs"/>
            </a:endParaRPr>
          </a:p>
        </p:txBody>
      </p:sp>
      <p:sp>
        <p:nvSpPr>
          <p:cNvPr id="3144" name="Text Placeholder 3143">
            <a:extLst>
              <a:ext uri="{FF2B5EF4-FFF2-40B4-BE49-F238E27FC236}">
                <a16:creationId xmlns:a16="http://schemas.microsoft.com/office/drawing/2014/main" id="{B4EDEB25-56D2-CA9A-E30D-53063FD75A41}"/>
              </a:ext>
            </a:extLst>
          </p:cNvPr>
          <p:cNvSpPr>
            <a:spLocks noGrp="1"/>
          </p:cNvSpPr>
          <p:nvPr>
            <p:ph type="body" sz="quarter" idx="11"/>
          </p:nvPr>
        </p:nvSpPr>
        <p:spPr>
          <a:xfrm>
            <a:off x="1311600" y="3014578"/>
            <a:ext cx="10728000" cy="566822"/>
          </a:xfrm>
        </p:spPr>
        <p:txBody>
          <a:bodyPr/>
          <a:lstStyle/>
          <a:p>
            <a:r>
              <a:rPr lang="en-US" dirty="0">
                <a:solidFill>
                  <a:schemeClr val="tx2"/>
                </a:solidFill>
              </a:rPr>
              <a:t>The FNAL Team</a:t>
            </a:r>
          </a:p>
        </p:txBody>
      </p:sp>
      <p:sp>
        <p:nvSpPr>
          <p:cNvPr id="17" name="Title 16">
            <a:extLst>
              <a:ext uri="{FF2B5EF4-FFF2-40B4-BE49-F238E27FC236}">
                <a16:creationId xmlns:a16="http://schemas.microsoft.com/office/drawing/2014/main" id="{FEB9B92B-5E20-22EC-3A0B-F6F93D5467E9}"/>
              </a:ext>
            </a:extLst>
          </p:cNvPr>
          <p:cNvSpPr>
            <a:spLocks noGrp="1"/>
          </p:cNvSpPr>
          <p:nvPr>
            <p:ph type="title"/>
          </p:nvPr>
        </p:nvSpPr>
        <p:spPr>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a:lstStyle/>
          <a:p>
            <a:r>
              <a:rPr lang="en-US" dirty="0">
                <a:ln w="0"/>
                <a:solidFill>
                  <a:schemeClr val="tx1"/>
                </a:solidFill>
                <a:effectLst>
                  <a:outerShdw blurRad="38100" dist="19050" dir="2700000" algn="tl" rotWithShape="0">
                    <a:schemeClr val="dk1">
                      <a:alpha val="40000"/>
                    </a:schemeClr>
                  </a:outerShdw>
                </a:effectLst>
              </a:rPr>
              <a:t>Background on Collaboration</a:t>
            </a:r>
          </a:p>
        </p:txBody>
      </p:sp>
      <p:pic>
        <p:nvPicPr>
          <p:cNvPr id="2064" name="Picture 2">
            <a:extLst>
              <a:ext uri="{FF2B5EF4-FFF2-40B4-BE49-F238E27FC236}">
                <a16:creationId xmlns:a16="http://schemas.microsoft.com/office/drawing/2014/main" id="{2356DFF3-D2EB-1A94-115C-291E875E810A}"/>
              </a:ext>
            </a:extLst>
          </p:cNvPr>
          <p:cNvPicPr>
            <a:picLocks noChangeAspect="1" noChangeArrowheads="1"/>
          </p:cNvPicPr>
          <p:nvPr/>
        </p:nvPicPr>
        <p:blipFill>
          <a:blip r:embed="rId6">
            <a:biLevel thresh="25000"/>
            <a:extLst>
              <a:ext uri="{28A0092B-C50C-407E-A947-70E740481C1C}">
                <a14:useLocalDpi xmlns:a14="http://schemas.microsoft.com/office/drawing/2010/main"/>
              </a:ext>
            </a:extLst>
          </a:blip>
          <a:srcRect/>
          <a:stretch>
            <a:fillRect/>
          </a:stretch>
        </p:blipFill>
        <p:spPr bwMode="auto">
          <a:xfrm>
            <a:off x="18211800" y="1752600"/>
            <a:ext cx="5373560" cy="101566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065" name="TextBox 2064">
            <a:extLst>
              <a:ext uri="{FF2B5EF4-FFF2-40B4-BE49-F238E27FC236}">
                <a16:creationId xmlns:a16="http://schemas.microsoft.com/office/drawing/2014/main" id="{EC0D98AD-260E-337E-F3BC-339747CAF250}"/>
              </a:ext>
            </a:extLst>
          </p:cNvPr>
          <p:cNvSpPr txBox="1"/>
          <p:nvPr/>
        </p:nvSpPr>
        <p:spPr>
          <a:xfrm>
            <a:off x="12573000" y="11963400"/>
            <a:ext cx="11834013" cy="1015663"/>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1200"/>
              </a:spcAft>
              <a:buClrTx/>
              <a:buSzTx/>
              <a:buFontTx/>
              <a:buNone/>
              <a:tabLst/>
              <a:defRPr/>
            </a:pPr>
            <a:r>
              <a:rPr kumimoji="0" lang="en-US" sz="2000" b="0" i="1" u="none" strike="noStrike" kern="1200" cap="none" spc="0" normalizeH="0" baseline="0" noProof="0" dirty="0">
                <a:ln>
                  <a:noFill/>
                </a:ln>
                <a:solidFill>
                  <a:srgbClr val="FFFFFF"/>
                </a:solidFill>
                <a:effectLst/>
                <a:uLnTx/>
                <a:uFillTx/>
                <a:latin typeface="Arial"/>
                <a:ea typeface="+mn-ea"/>
                <a:cs typeface="+mn-cs"/>
              </a:rPr>
              <a:t>Fermilab Campus located 65km outside Chicago.  Above: Aerial view of new buildings recently completed in the central campus surrounding Wilson Hall.  Bottom Left: Integrated Engineering Research Building  (IERC). Top Left: PIP-II Complex</a:t>
            </a:r>
          </a:p>
        </p:txBody>
      </p:sp>
      <p:sp>
        <p:nvSpPr>
          <p:cNvPr id="12" name="Rectangle 11">
            <a:extLst>
              <a:ext uri="{FF2B5EF4-FFF2-40B4-BE49-F238E27FC236}">
                <a16:creationId xmlns:a16="http://schemas.microsoft.com/office/drawing/2014/main" id="{0CE9404E-D262-6784-9E05-7D6CC9475C71}"/>
              </a:ext>
            </a:extLst>
          </p:cNvPr>
          <p:cNvSpPr/>
          <p:nvPr/>
        </p:nvSpPr>
        <p:spPr>
          <a:xfrm>
            <a:off x="1288587" y="9506603"/>
            <a:ext cx="8238209" cy="2990197"/>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dirty="0">
              <a:ln>
                <a:noFill/>
              </a:ln>
              <a:solidFill>
                <a:srgbClr val="FFFFFF"/>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427775C7-B83A-1A90-DDF7-EBC7B714CB26}"/>
              </a:ext>
            </a:extLst>
          </p:cNvPr>
          <p:cNvSpPr/>
          <p:nvPr/>
        </p:nvSpPr>
        <p:spPr>
          <a:xfrm>
            <a:off x="1564441" y="10645216"/>
            <a:ext cx="4634111" cy="762000"/>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Arial"/>
                <a:ea typeface="+mn-ea"/>
                <a:cs typeface="+mn-cs"/>
              </a:rPr>
              <a:t>Thomas Hamernik</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LBNF-NSCF Project Manager</a:t>
            </a:r>
          </a:p>
        </p:txBody>
      </p:sp>
      <p:sp>
        <p:nvSpPr>
          <p:cNvPr id="14" name="Rectangle 13">
            <a:extLst>
              <a:ext uri="{FF2B5EF4-FFF2-40B4-BE49-F238E27FC236}">
                <a16:creationId xmlns:a16="http://schemas.microsoft.com/office/drawing/2014/main" id="{41876675-6821-8D52-4520-029A2C5CC716}"/>
              </a:ext>
            </a:extLst>
          </p:cNvPr>
          <p:cNvSpPr/>
          <p:nvPr/>
        </p:nvSpPr>
        <p:spPr>
          <a:xfrm>
            <a:off x="1571420" y="11559616"/>
            <a:ext cx="4426781" cy="762000"/>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Arial"/>
                <a:ea typeface="+mn-ea"/>
                <a:cs typeface="+mn-cs"/>
              </a:rPr>
              <a:t>Kennedy Hartsfield</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LBNF-NSCF Deputy Project Manager</a:t>
            </a:r>
          </a:p>
        </p:txBody>
      </p:sp>
      <p:sp>
        <p:nvSpPr>
          <p:cNvPr id="15" name="Rectangle 14">
            <a:extLst>
              <a:ext uri="{FF2B5EF4-FFF2-40B4-BE49-F238E27FC236}">
                <a16:creationId xmlns:a16="http://schemas.microsoft.com/office/drawing/2014/main" id="{3CB7D290-55D7-2C47-CC39-B70F71B7F58C}"/>
              </a:ext>
            </a:extLst>
          </p:cNvPr>
          <p:cNvSpPr/>
          <p:nvPr/>
        </p:nvSpPr>
        <p:spPr>
          <a:xfrm>
            <a:off x="1593387" y="9625863"/>
            <a:ext cx="7181305" cy="889737"/>
          </a:xfrm>
          <a:prstGeom prst="rect">
            <a:avLst/>
          </a:prstGeo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a:ea typeface="+mn-ea"/>
                <a:cs typeface="+mn-cs"/>
              </a:rPr>
              <a:t>LBNF Long Baseline Neutrino Facility</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a:ea typeface="+mn-ea"/>
                <a:cs typeface="+mn-cs"/>
              </a:rPr>
              <a:t>Near Site Conventional Facilities </a:t>
            </a:r>
          </a:p>
        </p:txBody>
      </p:sp>
      <p:sp>
        <p:nvSpPr>
          <p:cNvPr id="16" name="Rectangle 15">
            <a:extLst>
              <a:ext uri="{FF2B5EF4-FFF2-40B4-BE49-F238E27FC236}">
                <a16:creationId xmlns:a16="http://schemas.microsoft.com/office/drawing/2014/main" id="{1D70784F-CC41-B057-6D06-7F99224087DE}"/>
              </a:ext>
            </a:extLst>
          </p:cNvPr>
          <p:cNvSpPr/>
          <p:nvPr/>
        </p:nvSpPr>
        <p:spPr>
          <a:xfrm>
            <a:off x="1288587" y="3892690"/>
            <a:ext cx="8238208" cy="547064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1828606" rtl="0" eaLnBrk="1" fontAlgn="auto" latinLnBrk="0" hangingPunct="1">
              <a:lnSpc>
                <a:spcPct val="100000"/>
              </a:lnSpc>
              <a:spcBef>
                <a:spcPts val="0"/>
              </a:spcBef>
              <a:spcAft>
                <a:spcPts val="0"/>
              </a:spcAft>
              <a:buClrTx/>
              <a:buSzTx/>
              <a:buFontTx/>
              <a:buNone/>
              <a:tabLst/>
              <a:defRPr/>
            </a:pPr>
            <a:endParaRPr kumimoji="0" lang="en-US" sz="400" b="0" i="0" u="none" strike="noStrike" kern="1200" cap="none" spc="0" normalizeH="0" baseline="0" noProof="0" dirty="0">
              <a:ln>
                <a:noFill/>
              </a:ln>
              <a:solidFill>
                <a:srgbClr val="FFFFFF"/>
              </a:solidFill>
              <a:effectLst/>
              <a:uLnTx/>
              <a:uFillTx/>
              <a:latin typeface="Arial"/>
              <a:ea typeface="+mn-ea"/>
              <a:cs typeface="+mn-cs"/>
            </a:endParaRPr>
          </a:p>
        </p:txBody>
      </p:sp>
      <p:sp>
        <p:nvSpPr>
          <p:cNvPr id="31" name="Text Placeholder 30">
            <a:extLst>
              <a:ext uri="{FF2B5EF4-FFF2-40B4-BE49-F238E27FC236}">
                <a16:creationId xmlns:a16="http://schemas.microsoft.com/office/drawing/2014/main" id="{A327651A-D826-C487-5831-D33D525F61F7}"/>
              </a:ext>
            </a:extLst>
          </p:cNvPr>
          <p:cNvSpPr>
            <a:spLocks noGrp="1"/>
          </p:cNvSpPr>
          <p:nvPr>
            <p:ph type="body" sz="quarter" idx="14"/>
          </p:nvPr>
        </p:nvSpPr>
        <p:spPr>
          <a:xfrm>
            <a:off x="1458089" y="4953000"/>
            <a:ext cx="7816712" cy="1102024"/>
          </a:xfrm>
        </p:spPr>
        <p:txBody>
          <a:bodyPr/>
          <a:lstStyle/>
          <a:p>
            <a:pPr>
              <a:lnSpc>
                <a:spcPct val="100000"/>
              </a:lnSpc>
            </a:pPr>
            <a:r>
              <a:rPr lang="en-US" i="1" dirty="0">
                <a:solidFill>
                  <a:schemeClr val="bg2"/>
                </a:solidFill>
              </a:rPr>
              <a:t>Fermilab’s in-house Architectural/Engineering (A/E) firm. The Engineering Department provides expertise for conventional facility design and construction activities and directs outside A/E services.</a:t>
            </a:r>
          </a:p>
          <a:p>
            <a:pPr>
              <a:lnSpc>
                <a:spcPct val="150000"/>
              </a:lnSpc>
            </a:pPr>
            <a:endParaRPr lang="en-US" sz="3200" dirty="0"/>
          </a:p>
          <a:p>
            <a:pPr>
              <a:lnSpc>
                <a:spcPct val="150000"/>
              </a:lnSpc>
            </a:pPr>
            <a:endParaRPr lang="en-US" sz="3200" dirty="0"/>
          </a:p>
          <a:p>
            <a:pPr>
              <a:lnSpc>
                <a:spcPct val="150000"/>
              </a:lnSpc>
            </a:pPr>
            <a:endParaRPr lang="en-US" sz="1800" dirty="0">
              <a:solidFill>
                <a:schemeClr val="bg1">
                  <a:lumMod val="50000"/>
                </a:schemeClr>
              </a:solidFill>
            </a:endParaRPr>
          </a:p>
        </p:txBody>
      </p:sp>
      <p:grpSp>
        <p:nvGrpSpPr>
          <p:cNvPr id="3" name="Group 2">
            <a:extLst>
              <a:ext uri="{FF2B5EF4-FFF2-40B4-BE49-F238E27FC236}">
                <a16:creationId xmlns:a16="http://schemas.microsoft.com/office/drawing/2014/main" id="{1C0315D7-F071-8E4F-EAA2-2282661CDC0A}"/>
              </a:ext>
            </a:extLst>
          </p:cNvPr>
          <p:cNvGrpSpPr/>
          <p:nvPr/>
        </p:nvGrpSpPr>
        <p:grpSpPr>
          <a:xfrm>
            <a:off x="1549075" y="6096000"/>
            <a:ext cx="7725726" cy="2883437"/>
            <a:chOff x="1403488" y="5881057"/>
            <a:chExt cx="8767400" cy="2883437"/>
          </a:xfrm>
        </p:grpSpPr>
        <p:sp>
          <p:nvSpPr>
            <p:cNvPr id="5" name="Rectangle 4">
              <a:extLst>
                <a:ext uri="{FF2B5EF4-FFF2-40B4-BE49-F238E27FC236}">
                  <a16:creationId xmlns:a16="http://schemas.microsoft.com/office/drawing/2014/main" id="{F7AF835D-EB34-D2AE-8C60-12CA1E999D13}"/>
                </a:ext>
              </a:extLst>
            </p:cNvPr>
            <p:cNvSpPr/>
            <p:nvPr/>
          </p:nvSpPr>
          <p:spPr>
            <a:xfrm>
              <a:off x="1403488" y="6993219"/>
              <a:ext cx="4114800" cy="76200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a:ea typeface="+mn-ea"/>
                  <a:cs typeface="+mn-cs"/>
                </a:rPr>
                <a:t>Andrew Federowicz</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a:ea typeface="+mn-ea"/>
                  <a:cs typeface="+mn-cs"/>
                </a:rPr>
                <a:t>Senior Architect</a:t>
              </a:r>
            </a:p>
          </p:txBody>
        </p:sp>
        <p:sp>
          <p:nvSpPr>
            <p:cNvPr id="6" name="Rectangle 5">
              <a:extLst>
                <a:ext uri="{FF2B5EF4-FFF2-40B4-BE49-F238E27FC236}">
                  <a16:creationId xmlns:a16="http://schemas.microsoft.com/office/drawing/2014/main" id="{6B4F32D3-AB50-F6AC-9BC6-9551C2EF2F8E}"/>
                </a:ext>
              </a:extLst>
            </p:cNvPr>
            <p:cNvSpPr/>
            <p:nvPr/>
          </p:nvSpPr>
          <p:spPr>
            <a:xfrm>
              <a:off x="5329988" y="6986812"/>
              <a:ext cx="4051222" cy="7620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a:ea typeface="+mn-ea"/>
                  <a:cs typeface="+mn-cs"/>
                </a:rPr>
                <a:t>Brian Rubik </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a:ea typeface="+mn-ea"/>
                  <a:cs typeface="+mn-cs"/>
                </a:rPr>
                <a:t>Senior Structural Engineer</a:t>
              </a:r>
            </a:p>
          </p:txBody>
        </p:sp>
        <p:sp>
          <p:nvSpPr>
            <p:cNvPr id="7" name="Rectangle 6">
              <a:extLst>
                <a:ext uri="{FF2B5EF4-FFF2-40B4-BE49-F238E27FC236}">
                  <a16:creationId xmlns:a16="http://schemas.microsoft.com/office/drawing/2014/main" id="{C4529F37-E266-2AA8-58DF-216415D67D42}"/>
                </a:ext>
              </a:extLst>
            </p:cNvPr>
            <p:cNvSpPr/>
            <p:nvPr/>
          </p:nvSpPr>
          <p:spPr>
            <a:xfrm>
              <a:off x="1403488" y="8002494"/>
              <a:ext cx="4051222" cy="7620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a:ea typeface="+mn-ea"/>
                  <a:cs typeface="+mn-cs"/>
                </a:rPr>
                <a:t>Jacquelyn Dragovich </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a:ea typeface="+mn-ea"/>
                  <a:cs typeface="+mn-cs"/>
                </a:rPr>
                <a:t>BIM Manager / Architect</a:t>
              </a:r>
            </a:p>
          </p:txBody>
        </p:sp>
        <p:sp>
          <p:nvSpPr>
            <p:cNvPr id="8" name="Rectangle 7">
              <a:extLst>
                <a:ext uri="{FF2B5EF4-FFF2-40B4-BE49-F238E27FC236}">
                  <a16:creationId xmlns:a16="http://schemas.microsoft.com/office/drawing/2014/main" id="{2A5E977B-ADEA-A958-65B5-725D40BC5573}"/>
                </a:ext>
              </a:extLst>
            </p:cNvPr>
            <p:cNvSpPr/>
            <p:nvPr/>
          </p:nvSpPr>
          <p:spPr>
            <a:xfrm>
              <a:off x="1403488" y="5943600"/>
              <a:ext cx="4728038" cy="84512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a:ea typeface="+mn-ea"/>
                  <a:cs typeface="+mn-cs"/>
                </a:rPr>
                <a:t>Tracy Lundin</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a:ea typeface="+mn-ea"/>
                  <a:cs typeface="+mn-cs"/>
                </a:rPr>
                <a:t>Senior Strategic Planner</a:t>
              </a:r>
            </a:p>
          </p:txBody>
        </p:sp>
        <p:sp>
          <p:nvSpPr>
            <p:cNvPr id="9" name="Rectangle 8">
              <a:extLst>
                <a:ext uri="{FF2B5EF4-FFF2-40B4-BE49-F238E27FC236}">
                  <a16:creationId xmlns:a16="http://schemas.microsoft.com/office/drawing/2014/main" id="{C082811F-327A-A176-DFA2-247D579E9606}"/>
                </a:ext>
              </a:extLst>
            </p:cNvPr>
            <p:cNvSpPr/>
            <p:nvPr/>
          </p:nvSpPr>
          <p:spPr>
            <a:xfrm>
              <a:off x="5329988" y="5881057"/>
              <a:ext cx="4840900" cy="90794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a:ea typeface="+mn-ea"/>
                  <a:cs typeface="+mn-cs"/>
                </a:rPr>
                <a:t>Damian Dockery</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a:ea typeface="+mn-ea"/>
                  <a:cs typeface="+mn-cs"/>
                </a:rPr>
                <a:t>ISD/Deputy Director</a:t>
              </a:r>
            </a:p>
          </p:txBody>
        </p:sp>
      </p:grpSp>
      <p:sp>
        <p:nvSpPr>
          <p:cNvPr id="2069" name="Rectangle 2068">
            <a:extLst>
              <a:ext uri="{FF2B5EF4-FFF2-40B4-BE49-F238E27FC236}">
                <a16:creationId xmlns:a16="http://schemas.microsoft.com/office/drawing/2014/main" id="{5DB32E52-CF85-6758-FA93-3E220896F4A8}"/>
              </a:ext>
            </a:extLst>
          </p:cNvPr>
          <p:cNvSpPr/>
          <p:nvPr/>
        </p:nvSpPr>
        <p:spPr>
          <a:xfrm>
            <a:off x="1458089" y="3886200"/>
            <a:ext cx="7203100" cy="108092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300" normalizeH="0" baseline="0" noProof="0" dirty="0">
                <a:ln>
                  <a:noFill/>
                </a:ln>
                <a:solidFill>
                  <a:srgbClr val="FFFFFF"/>
                </a:solidFill>
                <a:effectLst/>
                <a:uLnTx/>
                <a:uFillTx/>
                <a:latin typeface="Arial"/>
                <a:ea typeface="+mn-ea"/>
                <a:cs typeface="+mn-cs"/>
              </a:rPr>
              <a:t>ISD</a:t>
            </a:r>
            <a:r>
              <a:rPr kumimoji="0" lang="en-US" sz="2400" b="1" i="0" u="none" strike="noStrike" kern="1200" cap="none" spc="0" normalizeH="0" baseline="0" noProof="0" dirty="0">
                <a:ln>
                  <a:noFill/>
                </a:ln>
                <a:solidFill>
                  <a:srgbClr val="FFFFFF"/>
                </a:solidFill>
                <a:effectLst/>
                <a:uLnTx/>
                <a:uFillTx/>
                <a:latin typeface="Arial"/>
                <a:ea typeface="+mn-ea"/>
                <a:cs typeface="+mn-cs"/>
              </a:rPr>
              <a:t> Infrastructure Services Division</a:t>
            </a:r>
          </a:p>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mn-ea"/>
                <a:cs typeface="+mn-cs"/>
              </a:rPr>
              <a:t>Engineering Group</a:t>
            </a:r>
          </a:p>
        </p:txBody>
      </p:sp>
    </p:spTree>
    <p:extLst>
      <p:ext uri="{BB962C8B-B14F-4D97-AF65-F5344CB8AC3E}">
        <p14:creationId xmlns:p14="http://schemas.microsoft.com/office/powerpoint/2010/main" val="150794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A24C963-A23F-B50B-8007-64B3ADA36403}"/>
              </a:ext>
            </a:extLst>
          </p:cNvPr>
          <p:cNvPicPr>
            <a:picLocks noChangeAspect="1"/>
          </p:cNvPicPr>
          <p:nvPr/>
        </p:nvPicPr>
        <p:blipFill rotWithShape="1">
          <a:blip r:embed="rId2" cstate="email">
            <a:alphaModFix amt="42000"/>
            <a:extLst>
              <a:ext uri="{28A0092B-C50C-407E-A947-70E740481C1C}">
                <a14:useLocalDpi xmlns:a14="http://schemas.microsoft.com/office/drawing/2010/main"/>
              </a:ext>
            </a:extLst>
          </a:blip>
          <a:srcRect t="17241" b="12202"/>
          <a:stretch/>
        </p:blipFill>
        <p:spPr>
          <a:xfrm>
            <a:off x="0" y="914401"/>
            <a:ext cx="24384000" cy="12801600"/>
          </a:xfrm>
          <a:prstGeom prst="rect">
            <a:avLst/>
          </a:prstGeom>
        </p:spPr>
      </p:pic>
      <p:pic>
        <p:nvPicPr>
          <p:cNvPr id="7" name="Graphic 6">
            <a:extLst>
              <a:ext uri="{FF2B5EF4-FFF2-40B4-BE49-F238E27FC236}">
                <a16:creationId xmlns:a16="http://schemas.microsoft.com/office/drawing/2014/main" id="{31EE16A7-3F14-2168-C034-E2A3F61792E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3011" y="838200"/>
            <a:ext cx="22608389" cy="12877800"/>
          </a:xfrm>
          <a:prstGeom prst="rect">
            <a:avLst/>
          </a:prstGeom>
        </p:spPr>
      </p:pic>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5" name="Title 5">
            <a:extLst>
              <a:ext uri="{FF2B5EF4-FFF2-40B4-BE49-F238E27FC236}">
                <a16:creationId xmlns:a16="http://schemas.microsoft.com/office/drawing/2014/main" id="{DCBC3597-11DD-9148-99F5-FBEBCF95FCB7}"/>
              </a:ext>
            </a:extLst>
          </p:cNvPr>
          <p:cNvSpPr>
            <a:spLocks noGrp="1"/>
          </p:cNvSpPr>
          <p:nvPr>
            <p:ph type="title" idx="4294967295"/>
          </p:nvPr>
        </p:nvSpPr>
        <p:spPr>
          <a:xfrm>
            <a:off x="1169913" y="1541463"/>
            <a:ext cx="15365487" cy="968375"/>
          </a:xfrm>
        </p:spPr>
        <p:txBody>
          <a:bodyPr/>
          <a:lstStyle/>
          <a:p>
            <a:r>
              <a:rPr lang="en-US" dirty="0"/>
              <a:t>Background on Collaboration </a:t>
            </a:r>
          </a:p>
        </p:txBody>
      </p:sp>
      <p:sp>
        <p:nvSpPr>
          <p:cNvPr id="51" name="Text Placeholder 3143">
            <a:extLst>
              <a:ext uri="{FF2B5EF4-FFF2-40B4-BE49-F238E27FC236}">
                <a16:creationId xmlns:a16="http://schemas.microsoft.com/office/drawing/2014/main" id="{555649F9-C84B-22F2-9567-94361A026F45}"/>
              </a:ext>
            </a:extLst>
          </p:cNvPr>
          <p:cNvSpPr>
            <a:spLocks noGrp="1"/>
          </p:cNvSpPr>
          <p:nvPr>
            <p:ph type="body" sz="quarter" idx="4294967295"/>
          </p:nvPr>
        </p:nvSpPr>
        <p:spPr>
          <a:xfrm>
            <a:off x="1169913" y="3014663"/>
            <a:ext cx="9558412" cy="566737"/>
          </a:xfrm>
        </p:spPr>
        <p:txBody>
          <a:bodyPr/>
          <a:lstStyle/>
          <a:p>
            <a:r>
              <a:rPr lang="en-US" dirty="0">
                <a:solidFill>
                  <a:schemeClr val="tx2"/>
                </a:solidFill>
              </a:rPr>
              <a:t>CERN Trip: </a:t>
            </a:r>
            <a:r>
              <a:rPr lang="en-US" b="0" dirty="0">
                <a:solidFill>
                  <a:schemeClr val="tx2"/>
                </a:solidFill>
              </a:rPr>
              <a:t>November 14-19</a:t>
            </a:r>
            <a:r>
              <a:rPr lang="en-US" b="0" baseline="30000" dirty="0">
                <a:solidFill>
                  <a:schemeClr val="tx2"/>
                </a:solidFill>
              </a:rPr>
              <a:t>th</a:t>
            </a:r>
            <a:r>
              <a:rPr lang="en-US" b="0" dirty="0">
                <a:solidFill>
                  <a:schemeClr val="tx2"/>
                </a:solidFill>
              </a:rPr>
              <a:t> </a:t>
            </a:r>
          </a:p>
        </p:txBody>
      </p:sp>
      <p:pic>
        <p:nvPicPr>
          <p:cNvPr id="1095" name="Graphic 1094" descr="Marker with solid fill">
            <a:extLst>
              <a:ext uri="{FF2B5EF4-FFF2-40B4-BE49-F238E27FC236}">
                <a16:creationId xmlns:a16="http://schemas.microsoft.com/office/drawing/2014/main" id="{4C8F565E-1E3D-19DC-2B65-1EB8CAFA1726}"/>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6186591" y="8927789"/>
            <a:ext cx="636993" cy="636993"/>
          </a:xfrm>
          <a:prstGeom prst="rect">
            <a:avLst/>
          </a:prstGeom>
        </p:spPr>
      </p:pic>
      <p:sp>
        <p:nvSpPr>
          <p:cNvPr id="13" name="TextBox 12">
            <a:extLst>
              <a:ext uri="{FF2B5EF4-FFF2-40B4-BE49-F238E27FC236}">
                <a16:creationId xmlns:a16="http://schemas.microsoft.com/office/drawing/2014/main" id="{A8CBAAAD-7A17-D616-EA50-7B251E2E4F82}"/>
              </a:ext>
            </a:extLst>
          </p:cNvPr>
          <p:cNvSpPr txBox="1"/>
          <p:nvPr/>
        </p:nvSpPr>
        <p:spPr>
          <a:xfrm>
            <a:off x="1470806" y="3886200"/>
            <a:ext cx="10191945" cy="7109639"/>
          </a:xfrm>
          <a:prstGeom prst="rect">
            <a:avLst/>
          </a:prstGeom>
          <a:noFill/>
        </p:spPr>
        <p:txBody>
          <a:bodyPr wrap="square">
            <a:spAutoFit/>
          </a:bodyPr>
          <a:lstStyle/>
          <a:p>
            <a:pPr marL="742950" indent="-742950">
              <a:lnSpc>
                <a:spcPct val="100000"/>
              </a:lnSpc>
              <a:spcAft>
                <a:spcPts val="2400"/>
              </a:spcAft>
              <a:buFont typeface="Arial" panose="020B0604020202020204" pitchFamily="34" charset="0"/>
              <a:buChar char="•"/>
            </a:pPr>
            <a:r>
              <a:rPr lang="en-US" b="0" dirty="0"/>
              <a:t>Total of 3 FNAL staff spent one week at CERN visiting LHC locations and proposed FCC sites with SCE team </a:t>
            </a:r>
            <a:r>
              <a:rPr lang="en-US" b="1" dirty="0">
                <a:solidFill>
                  <a:schemeClr val="accent1"/>
                </a:solidFill>
              </a:rPr>
              <a:t>Tim Watson </a:t>
            </a:r>
            <a:r>
              <a:rPr lang="en-US" b="0" dirty="0"/>
              <a:t>and </a:t>
            </a:r>
            <a:r>
              <a:rPr lang="en-US" b="1" dirty="0">
                <a:solidFill>
                  <a:schemeClr val="accent1"/>
                </a:solidFill>
              </a:rPr>
              <a:t>Antoine Mayoux</a:t>
            </a:r>
            <a:r>
              <a:rPr lang="en-US" b="0" dirty="0"/>
              <a:t>.  </a:t>
            </a:r>
          </a:p>
          <a:p>
            <a:pPr marL="742950" indent="-742950">
              <a:lnSpc>
                <a:spcPct val="100000"/>
              </a:lnSpc>
              <a:spcAft>
                <a:spcPts val="2400"/>
              </a:spcAft>
              <a:buFont typeface="Arial" panose="020B0604020202020204" pitchFamily="34" charset="0"/>
              <a:buChar char="•"/>
            </a:pPr>
            <a:r>
              <a:rPr lang="en-US" b="0" dirty="0"/>
              <a:t>The trip’s intent and itinerary at a glance:</a:t>
            </a:r>
          </a:p>
          <a:p>
            <a:pPr marL="1490663" indent="-630238">
              <a:lnSpc>
                <a:spcPct val="100000"/>
              </a:lnSpc>
              <a:spcAft>
                <a:spcPts val="2400"/>
              </a:spcAft>
              <a:buFont typeface="Arial" panose="020B0604020202020204" pitchFamily="34" charset="0"/>
              <a:buChar char="•"/>
            </a:pPr>
            <a:r>
              <a:rPr lang="en-US" b="0" dirty="0"/>
              <a:t>Meeting with CERN staff and FCC stakeholders to tour existing LHC facilities. </a:t>
            </a:r>
          </a:p>
          <a:p>
            <a:pPr marL="1490663" indent="-630238">
              <a:lnSpc>
                <a:spcPct val="100000"/>
              </a:lnSpc>
              <a:spcAft>
                <a:spcPts val="2400"/>
              </a:spcAft>
              <a:buFont typeface="Arial" panose="020B0604020202020204" pitchFamily="34" charset="0"/>
              <a:buChar char="•"/>
            </a:pPr>
            <a:r>
              <a:rPr lang="en-US" b="0" dirty="0"/>
              <a:t>Gain better understanding of the  CERN building types, construction methods, and unique challenges at LHC surface sites.</a:t>
            </a:r>
          </a:p>
        </p:txBody>
      </p:sp>
      <p:sp>
        <p:nvSpPr>
          <p:cNvPr id="14" name="TextBox 13">
            <a:extLst>
              <a:ext uri="{FF2B5EF4-FFF2-40B4-BE49-F238E27FC236}">
                <a16:creationId xmlns:a16="http://schemas.microsoft.com/office/drawing/2014/main" id="{E171FA28-E61E-DA31-8A9C-8785BBFE2C72}"/>
              </a:ext>
            </a:extLst>
          </p:cNvPr>
          <p:cNvSpPr txBox="1"/>
          <p:nvPr/>
        </p:nvSpPr>
        <p:spPr>
          <a:xfrm>
            <a:off x="13587292" y="12803811"/>
            <a:ext cx="10819721" cy="400110"/>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srgbClr val="FFFFFF"/>
                </a:solidFill>
                <a:effectLst/>
                <a:uLnTx/>
                <a:uFillTx/>
                <a:latin typeface="Arial"/>
                <a:ea typeface="+mn-ea"/>
                <a:cs typeface="+mn-cs"/>
              </a:rPr>
              <a:t>Locations visited and meetings with FCC stakeholders</a:t>
            </a:r>
            <a:endParaRPr kumimoji="0" lang="en-US" sz="1600" b="0" i="0" u="none" strike="noStrike" kern="1200" cap="none" spc="0" normalizeH="0" baseline="0" noProof="0" dirty="0">
              <a:ln>
                <a:noFill/>
              </a:ln>
              <a:solidFill>
                <a:srgbClr val="FFFFFF"/>
              </a:solidFill>
              <a:effectLst/>
              <a:uLnTx/>
              <a:uFillTx/>
              <a:latin typeface="Arial"/>
              <a:ea typeface="+mn-ea"/>
              <a:cs typeface="+mn-cs"/>
            </a:endParaRPr>
          </a:p>
        </p:txBody>
      </p:sp>
      <p:pic>
        <p:nvPicPr>
          <p:cNvPr id="4" name="Picture 3" descr="A picture containing logo&#10;&#10;Description automatically generated">
            <a:extLst>
              <a:ext uri="{FF2B5EF4-FFF2-40B4-BE49-F238E27FC236}">
                <a16:creationId xmlns:a16="http://schemas.microsoft.com/office/drawing/2014/main" id="{9F5C5A60-49FE-A26B-6AFE-B00AC15FCD1F}"/>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5528231" y="1492353"/>
            <a:ext cx="8246169" cy="2372718"/>
          </a:xfrm>
          <a:prstGeom prst="rect">
            <a:avLst/>
          </a:prstGeom>
        </p:spPr>
      </p:pic>
    </p:spTree>
    <p:extLst>
      <p:ext uri="{BB962C8B-B14F-4D97-AF65-F5344CB8AC3E}">
        <p14:creationId xmlns:p14="http://schemas.microsoft.com/office/powerpoint/2010/main" val="1595736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5" name="Title 5">
            <a:extLst>
              <a:ext uri="{FF2B5EF4-FFF2-40B4-BE49-F238E27FC236}">
                <a16:creationId xmlns:a16="http://schemas.microsoft.com/office/drawing/2014/main" id="{DCBC3597-11DD-9148-99F5-FBEBCF95FCB7}"/>
              </a:ext>
            </a:extLst>
          </p:cNvPr>
          <p:cNvSpPr>
            <a:spLocks noGrp="1"/>
          </p:cNvSpPr>
          <p:nvPr>
            <p:ph type="title" idx="4294967295"/>
          </p:nvPr>
        </p:nvSpPr>
        <p:spPr>
          <a:xfrm>
            <a:off x="1169913" y="1541463"/>
            <a:ext cx="15365487" cy="968375"/>
          </a:xfrm>
        </p:spPr>
        <p:txBody>
          <a:bodyPr/>
          <a:lstStyle/>
          <a:p>
            <a:r>
              <a:rPr lang="en-US" dirty="0"/>
              <a:t>Background on Collaboration </a:t>
            </a:r>
          </a:p>
        </p:txBody>
      </p:sp>
      <p:sp>
        <p:nvSpPr>
          <p:cNvPr id="51" name="Text Placeholder 3143">
            <a:extLst>
              <a:ext uri="{FF2B5EF4-FFF2-40B4-BE49-F238E27FC236}">
                <a16:creationId xmlns:a16="http://schemas.microsoft.com/office/drawing/2014/main" id="{555649F9-C84B-22F2-9567-94361A026F45}"/>
              </a:ext>
            </a:extLst>
          </p:cNvPr>
          <p:cNvSpPr>
            <a:spLocks noGrp="1"/>
          </p:cNvSpPr>
          <p:nvPr>
            <p:ph type="body" sz="quarter" idx="4294967295"/>
          </p:nvPr>
        </p:nvSpPr>
        <p:spPr>
          <a:xfrm>
            <a:off x="1169913" y="3014663"/>
            <a:ext cx="9558412" cy="566737"/>
          </a:xfrm>
        </p:spPr>
        <p:txBody>
          <a:bodyPr/>
          <a:lstStyle/>
          <a:p>
            <a:r>
              <a:rPr lang="en-US" dirty="0">
                <a:solidFill>
                  <a:schemeClr val="tx2"/>
                </a:solidFill>
              </a:rPr>
              <a:t>CERN Trip: </a:t>
            </a:r>
            <a:r>
              <a:rPr lang="en-US" b="0" dirty="0">
                <a:solidFill>
                  <a:schemeClr val="tx2"/>
                </a:solidFill>
              </a:rPr>
              <a:t>November 14-19</a:t>
            </a:r>
            <a:r>
              <a:rPr lang="en-US" b="0" baseline="30000" dirty="0">
                <a:solidFill>
                  <a:schemeClr val="tx2"/>
                </a:solidFill>
              </a:rPr>
              <a:t>th</a:t>
            </a:r>
            <a:r>
              <a:rPr lang="en-US" b="0" dirty="0">
                <a:solidFill>
                  <a:schemeClr val="tx2"/>
                </a:solidFill>
              </a:rPr>
              <a:t> </a:t>
            </a:r>
          </a:p>
        </p:txBody>
      </p:sp>
      <p:grpSp>
        <p:nvGrpSpPr>
          <p:cNvPr id="1086" name="Group 1085">
            <a:extLst>
              <a:ext uri="{FF2B5EF4-FFF2-40B4-BE49-F238E27FC236}">
                <a16:creationId xmlns:a16="http://schemas.microsoft.com/office/drawing/2014/main" id="{18E806BC-032D-B464-7E82-0CEA20A1F25F}"/>
              </a:ext>
            </a:extLst>
          </p:cNvPr>
          <p:cNvGrpSpPr/>
          <p:nvPr/>
        </p:nvGrpSpPr>
        <p:grpSpPr>
          <a:xfrm>
            <a:off x="1959661" y="4721140"/>
            <a:ext cx="4792676" cy="2031138"/>
            <a:chOff x="2084612" y="8829562"/>
            <a:chExt cx="3439931" cy="1457844"/>
          </a:xfrm>
        </p:grpSpPr>
        <p:sp>
          <p:nvSpPr>
            <p:cNvPr id="1087" name="TextBox 1086">
              <a:extLst>
                <a:ext uri="{FF2B5EF4-FFF2-40B4-BE49-F238E27FC236}">
                  <a16:creationId xmlns:a16="http://schemas.microsoft.com/office/drawing/2014/main" id="{99E58F93-5155-772F-311D-F7B31CD67625}"/>
                </a:ext>
              </a:extLst>
            </p:cNvPr>
            <p:cNvSpPr txBox="1"/>
            <p:nvPr/>
          </p:nvSpPr>
          <p:spPr>
            <a:xfrm>
              <a:off x="2100072" y="9358556"/>
              <a:ext cx="3424471" cy="928850"/>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lvl1pPr>
              <a:lvl2pPr lvl="1">
                <a:defRPr sz="1600" b="0" i="0">
                  <a:solidFill>
                    <a:srgbClr val="777777"/>
                  </a:solidFill>
                  <a:effectLst/>
                  <a:latin typeface="Roboto" panose="02000000000000000000" pitchFamily="2" charset="0"/>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r>
                <a:rPr lang="en-US" sz="2400" i="1" dirty="0">
                  <a:solidFill>
                    <a:schemeClr val="bg1">
                      <a:lumMod val="50000"/>
                    </a:schemeClr>
                  </a:solidFill>
                </a:rPr>
                <a:t>Experiment and Cryo requirements </a:t>
              </a:r>
            </a:p>
          </p:txBody>
        </p:sp>
        <p:sp>
          <p:nvSpPr>
            <p:cNvPr id="1088" name="TextBox 1087">
              <a:extLst>
                <a:ext uri="{FF2B5EF4-FFF2-40B4-BE49-F238E27FC236}">
                  <a16:creationId xmlns:a16="http://schemas.microsoft.com/office/drawing/2014/main" id="{E39DABAD-6F2B-EBB0-CF15-050F7FDDDB69}"/>
                </a:ext>
              </a:extLst>
            </p:cNvPr>
            <p:cNvSpPr txBox="1"/>
            <p:nvPr/>
          </p:nvSpPr>
          <p:spPr>
            <a:xfrm>
              <a:off x="2084612" y="8829562"/>
              <a:ext cx="3424470" cy="523129"/>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spcAft>
                  <a:spcPts val="600"/>
                </a:spcAft>
              </a:pPr>
              <a:r>
                <a:rPr lang="en-US" sz="2800" b="1" dirty="0">
                  <a:solidFill>
                    <a:schemeClr val="bg1">
                      <a:lumMod val="50000"/>
                    </a:schemeClr>
                  </a:solidFill>
                </a:rPr>
                <a:t>LHC Point 1 - ATLAS</a:t>
              </a:r>
            </a:p>
          </p:txBody>
        </p:sp>
        <p:pic>
          <p:nvPicPr>
            <p:cNvPr id="1090" name="Graphic 1089" descr="Marker with solid fill">
              <a:extLst>
                <a:ext uri="{FF2B5EF4-FFF2-40B4-BE49-F238E27FC236}">
                  <a16:creationId xmlns:a16="http://schemas.microsoft.com/office/drawing/2014/main" id="{C8C42352-8F34-7331-6630-1AA465DEF341}"/>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32058" y="8829563"/>
              <a:ext cx="457200" cy="457200"/>
            </a:xfrm>
            <a:prstGeom prst="rect">
              <a:avLst/>
            </a:prstGeom>
          </p:spPr>
        </p:pic>
        <p:pic>
          <p:nvPicPr>
            <p:cNvPr id="1092" name="Graphic 1091" descr="Presentation with checklist with solid fill">
              <a:extLst>
                <a:ext uri="{FF2B5EF4-FFF2-40B4-BE49-F238E27FC236}">
                  <a16:creationId xmlns:a16="http://schemas.microsoft.com/office/drawing/2014/main" id="{7539FF65-17F2-30B7-2861-2D51B3522D87}"/>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50201" y="9434756"/>
              <a:ext cx="533400" cy="533400"/>
            </a:xfrm>
            <a:prstGeom prst="rect">
              <a:avLst/>
            </a:prstGeom>
          </p:spPr>
        </p:pic>
      </p:grpSp>
      <p:sp>
        <p:nvSpPr>
          <p:cNvPr id="58" name="TextBox 57">
            <a:extLst>
              <a:ext uri="{FF2B5EF4-FFF2-40B4-BE49-F238E27FC236}">
                <a16:creationId xmlns:a16="http://schemas.microsoft.com/office/drawing/2014/main" id="{A403FDCB-28D7-8C52-7DE2-016CE86B5411}"/>
              </a:ext>
            </a:extLst>
          </p:cNvPr>
          <p:cNvSpPr txBox="1"/>
          <p:nvPr/>
        </p:nvSpPr>
        <p:spPr>
          <a:xfrm>
            <a:off x="16858650" y="5656503"/>
            <a:ext cx="4771137" cy="1117790"/>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lvl1pPr>
            <a:lvl2pPr lvl="1">
              <a:defRPr sz="1600" b="0" i="0">
                <a:solidFill>
                  <a:srgbClr val="777777"/>
                </a:solidFill>
                <a:effectLst/>
                <a:latin typeface="Roboto" panose="02000000000000000000" pitchFamily="2" charset="0"/>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r>
              <a:rPr lang="en-US" sz="2400" i="1" dirty="0">
                <a:solidFill>
                  <a:schemeClr val="bg1">
                    <a:lumMod val="50000"/>
                  </a:schemeClr>
                </a:solidFill>
              </a:rPr>
              <a:t>Cooling, Ventilation, Cryo Requirements</a:t>
            </a:r>
          </a:p>
        </p:txBody>
      </p:sp>
      <p:sp>
        <p:nvSpPr>
          <p:cNvPr id="1040" name="TextBox 1039">
            <a:extLst>
              <a:ext uri="{FF2B5EF4-FFF2-40B4-BE49-F238E27FC236}">
                <a16:creationId xmlns:a16="http://schemas.microsoft.com/office/drawing/2014/main" id="{6BFDEF59-9F97-9186-387F-A5B13192E771}"/>
              </a:ext>
            </a:extLst>
          </p:cNvPr>
          <p:cNvSpPr txBox="1"/>
          <p:nvPr/>
        </p:nvSpPr>
        <p:spPr>
          <a:xfrm>
            <a:off x="16858650" y="4757150"/>
            <a:ext cx="4771137" cy="890170"/>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spcAft>
                <a:spcPts val="600"/>
              </a:spcAft>
            </a:pPr>
            <a:r>
              <a:rPr lang="en-US" sz="2800" b="1" dirty="0">
                <a:solidFill>
                  <a:schemeClr val="bg1">
                    <a:lumMod val="50000"/>
                  </a:schemeClr>
                </a:solidFill>
              </a:rPr>
              <a:t>LHC Point 8</a:t>
            </a:r>
          </a:p>
        </p:txBody>
      </p:sp>
      <p:pic>
        <p:nvPicPr>
          <p:cNvPr id="1034" name="Graphic 1033" descr="Marker with solid fill">
            <a:extLst>
              <a:ext uri="{FF2B5EF4-FFF2-40B4-BE49-F238E27FC236}">
                <a16:creationId xmlns:a16="http://schemas.microsoft.com/office/drawing/2014/main" id="{1860E3B0-FB99-32AC-9115-A4A3710E5D6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7042539" y="4938554"/>
            <a:ext cx="636993" cy="636993"/>
          </a:xfrm>
          <a:prstGeom prst="rect">
            <a:avLst/>
          </a:prstGeom>
        </p:spPr>
      </p:pic>
      <p:pic>
        <p:nvPicPr>
          <p:cNvPr id="1038" name="Graphic 1037" descr="Presentation with checklist with solid fill">
            <a:extLst>
              <a:ext uri="{FF2B5EF4-FFF2-40B4-BE49-F238E27FC236}">
                <a16:creationId xmlns:a16="http://schemas.microsoft.com/office/drawing/2014/main" id="{9CD64BED-7455-A350-82BF-299DCD088ED9}"/>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7067817" y="5762668"/>
            <a:ext cx="743158" cy="743158"/>
          </a:xfrm>
          <a:prstGeom prst="rect">
            <a:avLst/>
          </a:prstGeom>
        </p:spPr>
      </p:pic>
      <p:grpSp>
        <p:nvGrpSpPr>
          <p:cNvPr id="1056" name="Group 1055">
            <a:extLst>
              <a:ext uri="{FF2B5EF4-FFF2-40B4-BE49-F238E27FC236}">
                <a16:creationId xmlns:a16="http://schemas.microsoft.com/office/drawing/2014/main" id="{7DA2658F-1445-EFEA-EBD1-BA2AADA36B93}"/>
              </a:ext>
            </a:extLst>
          </p:cNvPr>
          <p:cNvGrpSpPr/>
          <p:nvPr/>
        </p:nvGrpSpPr>
        <p:grpSpPr>
          <a:xfrm>
            <a:off x="6961503" y="4725104"/>
            <a:ext cx="4771137" cy="2027173"/>
            <a:chOff x="2100072" y="8857292"/>
            <a:chExt cx="3424471" cy="1454998"/>
          </a:xfrm>
        </p:grpSpPr>
        <p:sp>
          <p:nvSpPr>
            <p:cNvPr id="1057" name="TextBox 1056">
              <a:extLst>
                <a:ext uri="{FF2B5EF4-FFF2-40B4-BE49-F238E27FC236}">
                  <a16:creationId xmlns:a16="http://schemas.microsoft.com/office/drawing/2014/main" id="{8FA16175-4E5E-92B2-64C7-CD26F9685B84}"/>
                </a:ext>
              </a:extLst>
            </p:cNvPr>
            <p:cNvSpPr txBox="1"/>
            <p:nvPr/>
          </p:nvSpPr>
          <p:spPr>
            <a:xfrm>
              <a:off x="2100072" y="9430707"/>
              <a:ext cx="3424471" cy="881583"/>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lvl1pPr>
              <a:lvl2pPr lvl="1">
                <a:defRPr sz="1600" b="0" i="0">
                  <a:solidFill>
                    <a:srgbClr val="777777"/>
                  </a:solidFill>
                  <a:effectLst/>
                  <a:latin typeface="Roboto" panose="02000000000000000000" pitchFamily="2" charset="0"/>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r>
                <a:rPr lang="en-US" sz="2400" i="1" dirty="0">
                  <a:solidFill>
                    <a:schemeClr val="bg1">
                      <a:lumMod val="50000"/>
                    </a:schemeClr>
                  </a:solidFill>
                </a:rPr>
                <a:t>Requirements for Energy Management</a:t>
              </a:r>
            </a:p>
          </p:txBody>
        </p:sp>
        <p:sp>
          <p:nvSpPr>
            <p:cNvPr id="1058" name="TextBox 1057">
              <a:extLst>
                <a:ext uri="{FF2B5EF4-FFF2-40B4-BE49-F238E27FC236}">
                  <a16:creationId xmlns:a16="http://schemas.microsoft.com/office/drawing/2014/main" id="{405DAC76-29D2-87FF-425B-04AAD72E8D32}"/>
                </a:ext>
              </a:extLst>
            </p:cNvPr>
            <p:cNvSpPr txBox="1"/>
            <p:nvPr/>
          </p:nvSpPr>
          <p:spPr>
            <a:xfrm>
              <a:off x="2100072" y="8857292"/>
              <a:ext cx="3424471" cy="566822"/>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spcAft>
                  <a:spcPts val="600"/>
                </a:spcAft>
              </a:pPr>
              <a:r>
                <a:rPr lang="en-US" sz="2800" b="1" dirty="0">
                  <a:solidFill>
                    <a:schemeClr val="bg1">
                      <a:lumMod val="50000"/>
                    </a:schemeClr>
                  </a:solidFill>
                </a:rPr>
                <a:t>LHC Point 2 ALICE</a:t>
              </a:r>
            </a:p>
          </p:txBody>
        </p:sp>
        <p:pic>
          <p:nvPicPr>
            <p:cNvPr id="1060" name="Graphic 1059" descr="Marker with solid fill">
              <a:extLst>
                <a:ext uri="{FF2B5EF4-FFF2-40B4-BE49-F238E27FC236}">
                  <a16:creationId xmlns:a16="http://schemas.microsoft.com/office/drawing/2014/main" id="{B517CC61-2135-52D2-0DAD-B3112AC8B6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32058" y="8915400"/>
              <a:ext cx="457200" cy="457200"/>
            </a:xfrm>
            <a:prstGeom prst="rect">
              <a:avLst/>
            </a:prstGeom>
          </p:spPr>
        </p:pic>
        <p:pic>
          <p:nvPicPr>
            <p:cNvPr id="1062" name="Graphic 1061" descr="Presentation with checklist with solid fill">
              <a:extLst>
                <a:ext uri="{FF2B5EF4-FFF2-40B4-BE49-F238E27FC236}">
                  <a16:creationId xmlns:a16="http://schemas.microsoft.com/office/drawing/2014/main" id="{BB93214B-9483-1AF7-FD42-7139A446EB1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50201" y="9506906"/>
              <a:ext cx="533400" cy="533400"/>
            </a:xfrm>
            <a:prstGeom prst="rect">
              <a:avLst/>
            </a:prstGeom>
          </p:spPr>
        </p:pic>
      </p:grpSp>
      <p:grpSp>
        <p:nvGrpSpPr>
          <p:cNvPr id="1063" name="Group 1062">
            <a:extLst>
              <a:ext uri="{FF2B5EF4-FFF2-40B4-BE49-F238E27FC236}">
                <a16:creationId xmlns:a16="http://schemas.microsoft.com/office/drawing/2014/main" id="{9B41006C-853C-EC06-014F-A7B971E7C331}"/>
              </a:ext>
            </a:extLst>
          </p:cNvPr>
          <p:cNvGrpSpPr/>
          <p:nvPr/>
        </p:nvGrpSpPr>
        <p:grpSpPr>
          <a:xfrm>
            <a:off x="12104261" y="8075694"/>
            <a:ext cx="4771137" cy="1779631"/>
            <a:chOff x="2100072" y="8839182"/>
            <a:chExt cx="3424471" cy="1277326"/>
          </a:xfrm>
        </p:grpSpPr>
        <p:sp>
          <p:nvSpPr>
            <p:cNvPr id="1064" name="TextBox 1063">
              <a:extLst>
                <a:ext uri="{FF2B5EF4-FFF2-40B4-BE49-F238E27FC236}">
                  <a16:creationId xmlns:a16="http://schemas.microsoft.com/office/drawing/2014/main" id="{DEF3F8F4-298A-689C-9E3C-93FE76E92D23}"/>
                </a:ext>
              </a:extLst>
            </p:cNvPr>
            <p:cNvSpPr txBox="1"/>
            <p:nvPr/>
          </p:nvSpPr>
          <p:spPr>
            <a:xfrm>
              <a:off x="2100072" y="9387984"/>
              <a:ext cx="3424471" cy="728524"/>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lvl1pPr>
              <a:lvl2pPr lvl="1">
                <a:defRPr sz="1600" b="0" i="0">
                  <a:solidFill>
                    <a:srgbClr val="777777"/>
                  </a:solidFill>
                  <a:effectLst/>
                  <a:latin typeface="Roboto" panose="02000000000000000000" pitchFamily="2" charset="0"/>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r>
                <a:rPr lang="en-US" sz="2000" i="1" dirty="0">
                  <a:solidFill>
                    <a:schemeClr val="bg1">
                      <a:lumMod val="50000"/>
                    </a:schemeClr>
                  </a:solidFill>
                </a:rPr>
                <a:t>Safety Requirements</a:t>
              </a:r>
            </a:p>
          </p:txBody>
        </p:sp>
        <p:sp>
          <p:nvSpPr>
            <p:cNvPr id="1065" name="TextBox 1064">
              <a:extLst>
                <a:ext uri="{FF2B5EF4-FFF2-40B4-BE49-F238E27FC236}">
                  <a16:creationId xmlns:a16="http://schemas.microsoft.com/office/drawing/2014/main" id="{6D211B54-AD6B-152A-C9F0-B7276E6C5F14}"/>
                </a:ext>
              </a:extLst>
            </p:cNvPr>
            <p:cNvSpPr txBox="1"/>
            <p:nvPr/>
          </p:nvSpPr>
          <p:spPr>
            <a:xfrm>
              <a:off x="2100072" y="8839182"/>
              <a:ext cx="3424471" cy="566822"/>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spcAft>
                  <a:spcPts val="600"/>
                </a:spcAft>
              </a:pPr>
              <a:r>
                <a:rPr lang="en-US" sz="2400" b="1" dirty="0">
                  <a:solidFill>
                    <a:schemeClr val="bg1">
                      <a:lumMod val="50000"/>
                    </a:schemeClr>
                  </a:solidFill>
                </a:rPr>
                <a:t>Medical &amp; Fire Station</a:t>
              </a:r>
            </a:p>
          </p:txBody>
        </p:sp>
        <p:pic>
          <p:nvPicPr>
            <p:cNvPr id="1067" name="Graphic 1066" descr="Marker with solid fill">
              <a:extLst>
                <a:ext uri="{FF2B5EF4-FFF2-40B4-BE49-F238E27FC236}">
                  <a16:creationId xmlns:a16="http://schemas.microsoft.com/office/drawing/2014/main" id="{440BAB3F-5644-179D-741A-78711B3E1D13}"/>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32058" y="8915400"/>
              <a:ext cx="457200" cy="457200"/>
            </a:xfrm>
            <a:prstGeom prst="rect">
              <a:avLst/>
            </a:prstGeom>
          </p:spPr>
        </p:pic>
        <p:pic>
          <p:nvPicPr>
            <p:cNvPr id="1069" name="Graphic 1068" descr="Presentation with checklist with solid fill">
              <a:extLst>
                <a:ext uri="{FF2B5EF4-FFF2-40B4-BE49-F238E27FC236}">
                  <a16:creationId xmlns:a16="http://schemas.microsoft.com/office/drawing/2014/main" id="{43879408-9E24-31AB-9A9A-E87E568CA00C}"/>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50201" y="9506906"/>
              <a:ext cx="533400" cy="533400"/>
            </a:xfrm>
            <a:prstGeom prst="rect">
              <a:avLst/>
            </a:prstGeom>
          </p:spPr>
        </p:pic>
      </p:grpSp>
      <p:grpSp>
        <p:nvGrpSpPr>
          <p:cNvPr id="1070" name="Group 1069">
            <a:extLst>
              <a:ext uri="{FF2B5EF4-FFF2-40B4-BE49-F238E27FC236}">
                <a16:creationId xmlns:a16="http://schemas.microsoft.com/office/drawing/2014/main" id="{2809299C-C093-7D11-B158-D49B37E8B6F3}"/>
              </a:ext>
            </a:extLst>
          </p:cNvPr>
          <p:cNvGrpSpPr/>
          <p:nvPr/>
        </p:nvGrpSpPr>
        <p:grpSpPr>
          <a:xfrm>
            <a:off x="6961503" y="8060440"/>
            <a:ext cx="4771137" cy="1754397"/>
            <a:chOff x="2100072" y="8857293"/>
            <a:chExt cx="3424471" cy="1259214"/>
          </a:xfrm>
        </p:grpSpPr>
        <p:sp>
          <p:nvSpPr>
            <p:cNvPr id="1071" name="TextBox 1070">
              <a:extLst>
                <a:ext uri="{FF2B5EF4-FFF2-40B4-BE49-F238E27FC236}">
                  <a16:creationId xmlns:a16="http://schemas.microsoft.com/office/drawing/2014/main" id="{395CA515-4EEB-6D3F-4DF3-F09FD83CE04C}"/>
                </a:ext>
              </a:extLst>
            </p:cNvPr>
            <p:cNvSpPr txBox="1"/>
            <p:nvPr/>
          </p:nvSpPr>
          <p:spPr>
            <a:xfrm>
              <a:off x="2100072" y="9430707"/>
              <a:ext cx="3424471" cy="685800"/>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lvl1pPr>
              <a:lvl2pPr lvl="1">
                <a:defRPr sz="1600" b="0" i="0">
                  <a:solidFill>
                    <a:srgbClr val="777777"/>
                  </a:solidFill>
                  <a:effectLst/>
                  <a:latin typeface="Roboto" panose="02000000000000000000" pitchFamily="2" charset="0"/>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r>
                <a:rPr lang="en-US" sz="2000" i="1" dirty="0">
                  <a:solidFill>
                    <a:schemeClr val="bg1">
                      <a:lumMod val="50000"/>
                    </a:schemeClr>
                  </a:solidFill>
                </a:rPr>
                <a:t>SCE overview of drafting and Revit Standards</a:t>
              </a:r>
            </a:p>
          </p:txBody>
        </p:sp>
        <p:sp>
          <p:nvSpPr>
            <p:cNvPr id="1072" name="TextBox 1071">
              <a:extLst>
                <a:ext uri="{FF2B5EF4-FFF2-40B4-BE49-F238E27FC236}">
                  <a16:creationId xmlns:a16="http://schemas.microsoft.com/office/drawing/2014/main" id="{3C7D7769-C511-DA56-B74F-20AD60981098}"/>
                </a:ext>
              </a:extLst>
            </p:cNvPr>
            <p:cNvSpPr txBox="1"/>
            <p:nvPr/>
          </p:nvSpPr>
          <p:spPr>
            <a:xfrm>
              <a:off x="2100072" y="8857293"/>
              <a:ext cx="3424471" cy="566822"/>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spcAft>
                  <a:spcPts val="600"/>
                </a:spcAft>
              </a:pPr>
              <a:r>
                <a:rPr lang="en-US" sz="2800" b="1" dirty="0">
                  <a:solidFill>
                    <a:schemeClr val="bg1">
                      <a:lumMod val="50000"/>
                    </a:schemeClr>
                  </a:solidFill>
                </a:rPr>
                <a:t>Building 54</a:t>
              </a:r>
            </a:p>
          </p:txBody>
        </p:sp>
        <p:pic>
          <p:nvPicPr>
            <p:cNvPr id="1074" name="Graphic 1073" descr="Marker with solid fill">
              <a:extLst>
                <a:ext uri="{FF2B5EF4-FFF2-40B4-BE49-F238E27FC236}">
                  <a16:creationId xmlns:a16="http://schemas.microsoft.com/office/drawing/2014/main" id="{55C2087D-4293-D58B-DD6F-49434D76707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32058" y="8915400"/>
              <a:ext cx="457200" cy="457200"/>
            </a:xfrm>
            <a:prstGeom prst="rect">
              <a:avLst/>
            </a:prstGeom>
          </p:spPr>
        </p:pic>
        <p:pic>
          <p:nvPicPr>
            <p:cNvPr id="1076" name="Graphic 1075" descr="Presentation with checklist with solid fill">
              <a:extLst>
                <a:ext uri="{FF2B5EF4-FFF2-40B4-BE49-F238E27FC236}">
                  <a16:creationId xmlns:a16="http://schemas.microsoft.com/office/drawing/2014/main" id="{6813AAAA-8FB3-9B57-D323-8860998FA9F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50201" y="9506906"/>
              <a:ext cx="533400" cy="533400"/>
            </a:xfrm>
            <a:prstGeom prst="rect">
              <a:avLst/>
            </a:prstGeom>
          </p:spPr>
        </p:pic>
      </p:grpSp>
      <p:grpSp>
        <p:nvGrpSpPr>
          <p:cNvPr id="1079" name="Group 1078">
            <a:extLst>
              <a:ext uri="{FF2B5EF4-FFF2-40B4-BE49-F238E27FC236}">
                <a16:creationId xmlns:a16="http://schemas.microsoft.com/office/drawing/2014/main" id="{C3F90CCB-E0CA-5E17-B154-3A7FA9A5C6A6}"/>
              </a:ext>
            </a:extLst>
          </p:cNvPr>
          <p:cNvGrpSpPr/>
          <p:nvPr/>
        </p:nvGrpSpPr>
        <p:grpSpPr>
          <a:xfrm>
            <a:off x="1959660" y="8050590"/>
            <a:ext cx="4771137" cy="1754397"/>
            <a:chOff x="2100072" y="8857293"/>
            <a:chExt cx="3424471" cy="1259214"/>
          </a:xfrm>
        </p:grpSpPr>
        <p:sp>
          <p:nvSpPr>
            <p:cNvPr id="1080" name="TextBox 1079">
              <a:extLst>
                <a:ext uri="{FF2B5EF4-FFF2-40B4-BE49-F238E27FC236}">
                  <a16:creationId xmlns:a16="http://schemas.microsoft.com/office/drawing/2014/main" id="{55F8A1B5-D393-6F72-4D10-65CF6595CFEB}"/>
                </a:ext>
              </a:extLst>
            </p:cNvPr>
            <p:cNvSpPr txBox="1"/>
            <p:nvPr/>
          </p:nvSpPr>
          <p:spPr>
            <a:xfrm>
              <a:off x="2100072" y="9430707"/>
              <a:ext cx="3424471" cy="685800"/>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lvl1pPr>
              <a:lvl2pPr lvl="1">
                <a:defRPr sz="1600" b="0" i="0">
                  <a:solidFill>
                    <a:srgbClr val="777777"/>
                  </a:solidFill>
                  <a:effectLst/>
                  <a:latin typeface="Roboto" panose="02000000000000000000" pitchFamily="2" charset="0"/>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r>
                <a:rPr lang="en-US" sz="2000" i="1" dirty="0">
                  <a:solidFill>
                    <a:schemeClr val="bg1">
                      <a:lumMod val="50000"/>
                    </a:schemeClr>
                  </a:solidFill>
                </a:rPr>
                <a:t>Technical Infrastructure Coordination</a:t>
              </a:r>
            </a:p>
          </p:txBody>
        </p:sp>
        <p:sp>
          <p:nvSpPr>
            <p:cNvPr id="1081" name="TextBox 1080">
              <a:extLst>
                <a:ext uri="{FF2B5EF4-FFF2-40B4-BE49-F238E27FC236}">
                  <a16:creationId xmlns:a16="http://schemas.microsoft.com/office/drawing/2014/main" id="{7DD67BEE-920B-1AB0-0DDE-52D6B3F77155}"/>
                </a:ext>
              </a:extLst>
            </p:cNvPr>
            <p:cNvSpPr txBox="1"/>
            <p:nvPr/>
          </p:nvSpPr>
          <p:spPr>
            <a:xfrm>
              <a:off x="2100072" y="8857293"/>
              <a:ext cx="3424471" cy="566822"/>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spcAft>
                  <a:spcPts val="600"/>
                </a:spcAft>
              </a:pPr>
              <a:r>
                <a:rPr lang="en-US" sz="2800" b="1" dirty="0">
                  <a:solidFill>
                    <a:schemeClr val="bg1">
                      <a:lumMod val="50000"/>
                    </a:schemeClr>
                  </a:solidFill>
                </a:rPr>
                <a:t>Building 30</a:t>
              </a:r>
            </a:p>
          </p:txBody>
        </p:sp>
        <p:pic>
          <p:nvPicPr>
            <p:cNvPr id="1083" name="Graphic 1082" descr="Marker with solid fill">
              <a:extLst>
                <a:ext uri="{FF2B5EF4-FFF2-40B4-BE49-F238E27FC236}">
                  <a16:creationId xmlns:a16="http://schemas.microsoft.com/office/drawing/2014/main" id="{950CADB7-0B49-04B4-7A95-3FB55C9472A4}"/>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32058" y="8915400"/>
              <a:ext cx="457200" cy="457200"/>
            </a:xfrm>
            <a:prstGeom prst="rect">
              <a:avLst/>
            </a:prstGeom>
          </p:spPr>
        </p:pic>
        <p:pic>
          <p:nvPicPr>
            <p:cNvPr id="1085" name="Graphic 1084" descr="Presentation with checklist with solid fill">
              <a:extLst>
                <a:ext uri="{FF2B5EF4-FFF2-40B4-BE49-F238E27FC236}">
                  <a16:creationId xmlns:a16="http://schemas.microsoft.com/office/drawing/2014/main" id="{CEA1F0EE-00D3-6694-2990-05CD3EA7EEF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50201" y="9506906"/>
              <a:ext cx="533400" cy="533400"/>
            </a:xfrm>
            <a:prstGeom prst="rect">
              <a:avLst/>
            </a:prstGeom>
          </p:spPr>
        </p:pic>
      </p:grpSp>
      <p:grpSp>
        <p:nvGrpSpPr>
          <p:cNvPr id="1106" name="Group 1105">
            <a:extLst>
              <a:ext uri="{FF2B5EF4-FFF2-40B4-BE49-F238E27FC236}">
                <a16:creationId xmlns:a16="http://schemas.microsoft.com/office/drawing/2014/main" id="{D63A65F6-CEDE-7BA0-D9A0-2DE569D204C7}"/>
              </a:ext>
            </a:extLst>
          </p:cNvPr>
          <p:cNvGrpSpPr/>
          <p:nvPr/>
        </p:nvGrpSpPr>
        <p:grpSpPr>
          <a:xfrm>
            <a:off x="11941808" y="4735133"/>
            <a:ext cx="4790849" cy="2039157"/>
            <a:chOff x="14375723" y="9020634"/>
            <a:chExt cx="3438619" cy="1463600"/>
          </a:xfrm>
        </p:grpSpPr>
        <p:sp>
          <p:nvSpPr>
            <p:cNvPr id="1100" name="TextBox 1099">
              <a:extLst>
                <a:ext uri="{FF2B5EF4-FFF2-40B4-BE49-F238E27FC236}">
                  <a16:creationId xmlns:a16="http://schemas.microsoft.com/office/drawing/2014/main" id="{B058440F-FDD8-E055-9529-64947DBD708D}"/>
                </a:ext>
              </a:extLst>
            </p:cNvPr>
            <p:cNvSpPr txBox="1"/>
            <p:nvPr/>
          </p:nvSpPr>
          <p:spPr>
            <a:xfrm>
              <a:off x="14375723" y="9020634"/>
              <a:ext cx="3424471" cy="737071"/>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spcAft>
                  <a:spcPts val="600"/>
                </a:spcAft>
              </a:pPr>
              <a:r>
                <a:rPr lang="en-US" sz="2800" b="1" dirty="0">
                  <a:solidFill>
                    <a:schemeClr val="bg1">
                      <a:lumMod val="50000"/>
                    </a:schemeClr>
                  </a:solidFill>
                </a:rPr>
                <a:t>LHC Point 5 – CMS </a:t>
              </a:r>
            </a:p>
          </p:txBody>
        </p:sp>
        <p:sp>
          <p:nvSpPr>
            <p:cNvPr id="1099" name="TextBox 1098">
              <a:extLst>
                <a:ext uri="{FF2B5EF4-FFF2-40B4-BE49-F238E27FC236}">
                  <a16:creationId xmlns:a16="http://schemas.microsoft.com/office/drawing/2014/main" id="{5BDD7089-3D48-446B-2C77-346C6D153E82}"/>
                </a:ext>
              </a:extLst>
            </p:cNvPr>
            <p:cNvSpPr txBox="1"/>
            <p:nvPr/>
          </p:nvSpPr>
          <p:spPr>
            <a:xfrm>
              <a:off x="14389872" y="9747163"/>
              <a:ext cx="3424470" cy="737071"/>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nchor="ctr" anchorCtr="0">
              <a:noAutofit/>
            </a:bodyPr>
            <a:lstStyle>
              <a:defPPr>
                <a:defRPr lang="de-DE"/>
              </a:defPPr>
              <a:lvl1pPr>
                <a:spcAft>
                  <a:spcPts val="1200"/>
                </a:spcAft>
                <a:defRPr sz="2400"/>
              </a:lvl1pPr>
              <a:lvl2pPr lvl="1">
                <a:defRPr sz="1600" b="0" i="0">
                  <a:solidFill>
                    <a:srgbClr val="777777"/>
                  </a:solidFill>
                  <a:effectLst/>
                  <a:latin typeface="Roboto" panose="02000000000000000000" pitchFamily="2" charset="0"/>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r>
                <a:rPr lang="en-US" sz="2400" i="1" dirty="0">
                  <a:solidFill>
                    <a:schemeClr val="bg1">
                      <a:lumMod val="50000"/>
                    </a:schemeClr>
                  </a:solidFill>
                </a:rPr>
                <a:t>Site and Civil Engineering Requirements </a:t>
              </a:r>
            </a:p>
          </p:txBody>
        </p:sp>
        <p:pic>
          <p:nvPicPr>
            <p:cNvPr id="1102" name="Graphic 1101" descr="Marker with solid fill">
              <a:extLst>
                <a:ext uri="{FF2B5EF4-FFF2-40B4-BE49-F238E27FC236}">
                  <a16:creationId xmlns:a16="http://schemas.microsoft.com/office/drawing/2014/main" id="{96EB4D62-DB0D-40B6-7258-1C9A759F57B2}"/>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4451953" y="9166638"/>
              <a:ext cx="457200" cy="457200"/>
            </a:xfrm>
            <a:prstGeom prst="rect">
              <a:avLst/>
            </a:prstGeom>
          </p:spPr>
        </p:pic>
        <p:pic>
          <p:nvPicPr>
            <p:cNvPr id="1104" name="Graphic 1103" descr="Presentation with checklist with solid fill">
              <a:extLst>
                <a:ext uri="{FF2B5EF4-FFF2-40B4-BE49-F238E27FC236}">
                  <a16:creationId xmlns:a16="http://schemas.microsoft.com/office/drawing/2014/main" id="{F92F8531-9A35-47E9-E9A9-70349627C41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4492324" y="9858834"/>
              <a:ext cx="533400" cy="533400"/>
            </a:xfrm>
            <a:prstGeom prst="rect">
              <a:avLst/>
            </a:prstGeom>
          </p:spPr>
        </p:pic>
      </p:grpSp>
      <p:sp>
        <p:nvSpPr>
          <p:cNvPr id="14" name="TextBox 13">
            <a:extLst>
              <a:ext uri="{FF2B5EF4-FFF2-40B4-BE49-F238E27FC236}">
                <a16:creationId xmlns:a16="http://schemas.microsoft.com/office/drawing/2014/main" id="{E171FA28-E61E-DA31-8A9C-8785BBFE2C72}"/>
              </a:ext>
            </a:extLst>
          </p:cNvPr>
          <p:cNvSpPr txBox="1"/>
          <p:nvPr/>
        </p:nvSpPr>
        <p:spPr>
          <a:xfrm>
            <a:off x="13564279" y="12081184"/>
            <a:ext cx="10819721" cy="584775"/>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200" b="0" i="1" u="none" strike="noStrike" kern="1200" cap="none" spc="0" normalizeH="0" baseline="0" noProof="0" dirty="0">
                <a:ln>
                  <a:noFill/>
                </a:ln>
                <a:solidFill>
                  <a:srgbClr val="FFFFFF"/>
                </a:solidFill>
                <a:effectLst/>
                <a:uLnTx/>
                <a:uFillTx/>
                <a:latin typeface="Arial"/>
                <a:ea typeface="+mn-ea"/>
                <a:cs typeface="+mn-cs"/>
              </a:rPr>
              <a:t>Locations visited and meetings with FCC stakeholders</a:t>
            </a:r>
            <a:endParaRPr kumimoji="0" lang="en-US" sz="2400" b="0" i="0" u="none" strike="noStrike" kern="1200" cap="none" spc="0" normalizeH="0" baseline="0" noProof="0" dirty="0">
              <a:ln>
                <a:noFill/>
              </a:ln>
              <a:solidFill>
                <a:srgbClr val="FFFFFF"/>
              </a:solidFill>
              <a:effectLst/>
              <a:uLnTx/>
              <a:uFillTx/>
              <a:latin typeface="Arial"/>
              <a:ea typeface="+mn-ea"/>
              <a:cs typeface="+mn-cs"/>
            </a:endParaRPr>
          </a:p>
        </p:txBody>
      </p:sp>
      <p:pic>
        <p:nvPicPr>
          <p:cNvPr id="4" name="Picture 3" descr="A picture containing logo&#10;&#10;Description automatically generated">
            <a:extLst>
              <a:ext uri="{FF2B5EF4-FFF2-40B4-BE49-F238E27FC236}">
                <a16:creationId xmlns:a16="http://schemas.microsoft.com/office/drawing/2014/main" id="{9F5C5A60-49FE-A26B-6AFE-B00AC15FCD1F}"/>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5528231" y="1492353"/>
            <a:ext cx="8246169" cy="2372718"/>
          </a:xfrm>
          <a:prstGeom prst="rect">
            <a:avLst/>
          </a:prstGeom>
        </p:spPr>
      </p:pic>
    </p:spTree>
    <p:extLst>
      <p:ext uri="{BB962C8B-B14F-4D97-AF65-F5344CB8AC3E}">
        <p14:creationId xmlns:p14="http://schemas.microsoft.com/office/powerpoint/2010/main" val="802082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building, several&#10;&#10;Description automatically generated">
            <a:extLst>
              <a:ext uri="{FF2B5EF4-FFF2-40B4-BE49-F238E27FC236}">
                <a16:creationId xmlns:a16="http://schemas.microsoft.com/office/drawing/2014/main" id="{08D01106-6E71-4D40-675E-5C68276E0799}"/>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838200"/>
            <a:ext cx="24384000" cy="12877800"/>
          </a:xfrm>
          <a:prstGeom prst="rect">
            <a:avLst/>
          </a:prstGeom>
        </p:spPr>
      </p:pic>
      <p:pic>
        <p:nvPicPr>
          <p:cNvPr id="8" name="Graphic 7">
            <a:extLst>
              <a:ext uri="{FF2B5EF4-FFF2-40B4-BE49-F238E27FC236}">
                <a16:creationId xmlns:a16="http://schemas.microsoft.com/office/drawing/2014/main" id="{02174A96-1BDF-DC03-A66E-971E2750E724}"/>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3339" y="838200"/>
            <a:ext cx="16903539" cy="12877800"/>
          </a:xfrm>
          <a:prstGeom prst="rect">
            <a:avLst/>
          </a:prstGeom>
        </p:spPr>
      </p:pic>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8</a:t>
            </a:fld>
            <a:endParaRPr kumimoji="0" lang="en-US" sz="15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itle 5">
            <a:extLst>
              <a:ext uri="{FF2B5EF4-FFF2-40B4-BE49-F238E27FC236}">
                <a16:creationId xmlns:a16="http://schemas.microsoft.com/office/drawing/2014/main" id="{E20F8284-9F8F-FB32-076B-A280C4BAA992}"/>
              </a:ext>
            </a:extLst>
          </p:cNvPr>
          <p:cNvSpPr>
            <a:spLocks noGrp="1"/>
          </p:cNvSpPr>
          <p:nvPr>
            <p:ph type="title"/>
          </p:nvPr>
        </p:nvSpPr>
        <p:spPr/>
        <p:txBody>
          <a:bodyPr/>
          <a:lstStyle/>
          <a:p>
            <a:r>
              <a:rPr lang="en-US" dirty="0">
                <a:ln w="0"/>
                <a:effectLst>
                  <a:outerShdw blurRad="38100" dist="19050" dir="2700000" algn="tl" rotWithShape="0">
                    <a:schemeClr val="dk1">
                      <a:alpha val="40000"/>
                    </a:schemeClr>
                  </a:outerShdw>
                </a:effectLst>
              </a:rPr>
              <a:t>Scope of Work</a:t>
            </a:r>
          </a:p>
        </p:txBody>
      </p:sp>
      <p:sp>
        <p:nvSpPr>
          <p:cNvPr id="9" name="Text Placeholder 3143">
            <a:extLst>
              <a:ext uri="{FF2B5EF4-FFF2-40B4-BE49-F238E27FC236}">
                <a16:creationId xmlns:a16="http://schemas.microsoft.com/office/drawing/2014/main" id="{3350525C-E70C-4DF4-D56F-3F38799C96D4}"/>
              </a:ext>
            </a:extLst>
          </p:cNvPr>
          <p:cNvSpPr txBox="1">
            <a:spLocks/>
          </p:cNvSpPr>
          <p:nvPr/>
        </p:nvSpPr>
        <p:spPr>
          <a:xfrm>
            <a:off x="1333199" y="389799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Site Visit: November 2022</a:t>
            </a:r>
          </a:p>
        </p:txBody>
      </p:sp>
      <p:sp>
        <p:nvSpPr>
          <p:cNvPr id="5" name="TextBox 4">
            <a:extLst>
              <a:ext uri="{FF2B5EF4-FFF2-40B4-BE49-F238E27FC236}">
                <a16:creationId xmlns:a16="http://schemas.microsoft.com/office/drawing/2014/main" id="{CEF539D9-8B50-04D5-4482-7619C4D70B09}"/>
              </a:ext>
            </a:extLst>
          </p:cNvPr>
          <p:cNvSpPr txBox="1"/>
          <p:nvPr/>
        </p:nvSpPr>
        <p:spPr>
          <a:xfrm>
            <a:off x="10515600" y="11734800"/>
            <a:ext cx="13891413" cy="1077218"/>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sz="3200" b="0" i="1" u="none" strike="noStrike" kern="1200" cap="none" spc="0" normalizeH="0" baseline="0" noProof="0" dirty="0">
                <a:ln>
                  <a:noFill/>
                </a:ln>
                <a:solidFill>
                  <a:srgbClr val="FFFFFF"/>
                </a:solidFill>
                <a:effectLst/>
                <a:uLnTx/>
                <a:uFillTx/>
                <a:latin typeface="Arial"/>
                <a:ea typeface="+mn-ea"/>
                <a:cs typeface="+mn-cs"/>
              </a:rPr>
              <a:t>New construction at LHC Point 5.  Knauf acoustic panels lining the interior walls is one strategy used to  control sound levels </a:t>
            </a:r>
            <a:endParaRPr kumimoji="0" lang="en-US" sz="24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366689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sky, outdoor, building, people&#10;&#10;Description automatically generated">
            <a:extLst>
              <a:ext uri="{FF2B5EF4-FFF2-40B4-BE49-F238E27FC236}">
                <a16:creationId xmlns:a16="http://schemas.microsoft.com/office/drawing/2014/main" id="{5ACFC8FD-39E6-8CFD-AA13-A1A178B540B3}"/>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6200" y="838200"/>
            <a:ext cx="24307800" cy="12954000"/>
          </a:xfrm>
          <a:prstGeom prst="rect">
            <a:avLst/>
          </a:prstGeom>
        </p:spPr>
      </p:pic>
      <p:pic>
        <p:nvPicPr>
          <p:cNvPr id="8" name="Graphic 7">
            <a:extLst>
              <a:ext uri="{FF2B5EF4-FFF2-40B4-BE49-F238E27FC236}">
                <a16:creationId xmlns:a16="http://schemas.microsoft.com/office/drawing/2014/main" id="{02174A96-1BDF-DC03-A66E-971E2750E724}"/>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0" y="838200"/>
            <a:ext cx="13716000" cy="12953999"/>
          </a:xfrm>
          <a:prstGeom prst="rect">
            <a:avLst/>
          </a:prstGeom>
        </p:spPr>
      </p:pic>
      <p:sp>
        <p:nvSpPr>
          <p:cNvPr id="2" name="Slide Number Placeholder 1">
            <a:extLst>
              <a:ext uri="{FF2B5EF4-FFF2-40B4-BE49-F238E27FC236}">
                <a16:creationId xmlns:a16="http://schemas.microsoft.com/office/drawing/2014/main" id="{E8FB517C-9E7E-6FEA-CC6F-31C12EF55BA2}"/>
              </a:ext>
            </a:extLst>
          </p:cNvPr>
          <p:cNvSpPr>
            <a:spLocks noGrp="1"/>
          </p:cNvSpPr>
          <p:nvPr>
            <p:ph type="sldNum" sz="quarter" idx="10"/>
          </p:nvPr>
        </p:nvSpPr>
        <p:spPr/>
        <p:txBody>
          <a:bodyPr/>
          <a:lstStyle/>
          <a:p>
            <a:pPr marL="0" marR="0" lvl="0" indent="0" algn="r" defTabSz="1828606" rtl="0" eaLnBrk="1" fontAlgn="auto" latinLnBrk="0" hangingPunct="1">
              <a:lnSpc>
                <a:spcPts val="3300"/>
              </a:lnSpc>
              <a:spcBef>
                <a:spcPts val="0"/>
              </a:spcBef>
              <a:spcAft>
                <a:spcPts val="0"/>
              </a:spcAft>
              <a:buClrTx/>
              <a:buSzTx/>
              <a:buFontTx/>
              <a:buNone/>
              <a:tabLst/>
              <a:defRPr/>
            </a:pPr>
            <a:fld id="{88A1DFE4-5FC5-43BD-BB7E-75EAD82B965F}" type="slidenum">
              <a:rPr kumimoji="0" lang="en-US" sz="15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828606" rtl="0" eaLnBrk="1" fontAlgn="auto" latinLnBrk="0" hangingPunct="1">
                <a:lnSpc>
                  <a:spcPts val="3300"/>
                </a:lnSpc>
                <a:spcBef>
                  <a:spcPts val="0"/>
                </a:spcBef>
                <a:spcAft>
                  <a:spcPts val="0"/>
                </a:spcAft>
                <a:buClrTx/>
                <a:buSzTx/>
                <a:buFontTx/>
                <a:buNone/>
                <a:tabLst/>
                <a:defRPr/>
              </a:pPr>
              <a:t>9</a:t>
            </a:fld>
            <a:endParaRPr kumimoji="0" lang="en-US" sz="15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itle 5">
            <a:extLst>
              <a:ext uri="{FF2B5EF4-FFF2-40B4-BE49-F238E27FC236}">
                <a16:creationId xmlns:a16="http://schemas.microsoft.com/office/drawing/2014/main" id="{E20F8284-9F8F-FB32-076B-A280C4BAA992}"/>
              </a:ext>
            </a:extLst>
          </p:cNvPr>
          <p:cNvSpPr>
            <a:spLocks noGrp="1"/>
          </p:cNvSpPr>
          <p:nvPr>
            <p:ph type="title"/>
          </p:nvPr>
        </p:nvSpPr>
        <p:spPr/>
        <p:txBody>
          <a:bodyPr/>
          <a:lstStyle/>
          <a:p>
            <a:r>
              <a:rPr lang="en-US" dirty="0">
                <a:ln w="0"/>
                <a:effectLst>
                  <a:outerShdw blurRad="38100" dist="19050" dir="2700000" algn="tl" rotWithShape="0">
                    <a:schemeClr val="dk1">
                      <a:alpha val="40000"/>
                    </a:schemeClr>
                  </a:outerShdw>
                </a:effectLst>
              </a:rPr>
              <a:t>Scope of Work</a:t>
            </a:r>
          </a:p>
        </p:txBody>
      </p:sp>
      <p:sp>
        <p:nvSpPr>
          <p:cNvPr id="9" name="Text Placeholder 3143">
            <a:extLst>
              <a:ext uri="{FF2B5EF4-FFF2-40B4-BE49-F238E27FC236}">
                <a16:creationId xmlns:a16="http://schemas.microsoft.com/office/drawing/2014/main" id="{3350525C-E70C-4DF4-D56F-3F38799C96D4}"/>
              </a:ext>
            </a:extLst>
          </p:cNvPr>
          <p:cNvSpPr txBox="1">
            <a:spLocks/>
          </p:cNvSpPr>
          <p:nvPr/>
        </p:nvSpPr>
        <p:spPr>
          <a:xfrm>
            <a:off x="1333199" y="3897993"/>
            <a:ext cx="10728000"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srgbClr val="0000FF"/>
                </a:solidFill>
                <a:effectLst/>
                <a:uLnTx/>
                <a:uFillTx/>
                <a:latin typeface="Arial"/>
                <a:ea typeface="+mn-ea"/>
                <a:cs typeface="+mn-cs"/>
              </a:rPr>
              <a:t>Site Visit: November 2022</a:t>
            </a:r>
          </a:p>
        </p:txBody>
      </p:sp>
      <p:sp>
        <p:nvSpPr>
          <p:cNvPr id="11" name="TextBox 10">
            <a:extLst>
              <a:ext uri="{FF2B5EF4-FFF2-40B4-BE49-F238E27FC236}">
                <a16:creationId xmlns:a16="http://schemas.microsoft.com/office/drawing/2014/main" id="{1035B571-4E1D-B572-E306-E0C1B63C2342}"/>
              </a:ext>
            </a:extLst>
          </p:cNvPr>
          <p:cNvSpPr txBox="1"/>
          <p:nvPr/>
        </p:nvSpPr>
        <p:spPr>
          <a:xfrm>
            <a:off x="12420600" y="12175200"/>
            <a:ext cx="11986413" cy="1200329"/>
          </a:xfrm>
          <a:prstGeom prst="rect">
            <a:avLst/>
          </a:prstGeom>
          <a:solidFill>
            <a:schemeClr val="tx1">
              <a:lumMod val="50000"/>
            </a:schemeClr>
          </a:solidFill>
          <a:effectLst>
            <a:outerShdw blurRad="50800" dist="38100" dir="5400000" algn="t" rotWithShape="0">
              <a:prstClr val="black">
                <a:alpha val="40000"/>
              </a:prstClr>
            </a:outerShdw>
          </a:effectLst>
        </p:spPr>
        <p:txBody>
          <a:bodyPr wrap="square" rtlCol="0">
            <a:spAutoFit/>
          </a:bodyPr>
          <a:lstStyle/>
          <a:p>
            <a:pPr marL="0" marR="0" lvl="0" indent="0" algn="l" defTabSz="1828606" rtl="0" eaLnBrk="1" fontAlgn="auto" latinLnBrk="0" hangingPunct="1">
              <a:lnSpc>
                <a:spcPct val="100000"/>
              </a:lnSpc>
              <a:spcBef>
                <a:spcPts val="0"/>
              </a:spcBef>
              <a:spcAft>
                <a:spcPts val="0"/>
              </a:spcAft>
              <a:buClrTx/>
              <a:buSzTx/>
              <a:buFontTx/>
              <a:buNone/>
              <a:tabLst/>
              <a:defRPr/>
            </a:pPr>
            <a:r>
              <a:rPr kumimoji="0" lang="en-US" b="0" i="1" u="none" strike="noStrike" kern="1200" cap="none" spc="0" normalizeH="0" baseline="0" noProof="0" dirty="0">
                <a:ln>
                  <a:noFill/>
                </a:ln>
                <a:solidFill>
                  <a:srgbClr val="FFFFFF"/>
                </a:solidFill>
                <a:effectLst/>
                <a:uLnTx/>
                <a:uFillTx/>
                <a:latin typeface="Arial"/>
                <a:ea typeface="+mn-ea"/>
                <a:cs typeface="+mn-cs"/>
              </a:rPr>
              <a:t>New construction at LHC Point 5.  Installation of exterior building envelop </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800834302"/>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19987</TotalTime>
  <Words>1940</Words>
  <Application>Microsoft Office PowerPoint</Application>
  <PresentationFormat>Custom</PresentationFormat>
  <Paragraphs>354</Paragraphs>
  <Slides>45</Slides>
  <Notes>10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45</vt:i4>
      </vt:variant>
    </vt:vector>
  </HeadingPairs>
  <TitlesOfParts>
    <vt:vector size="55" baseType="lpstr">
      <vt:lpstr>Arial</vt:lpstr>
      <vt:lpstr>Artifakt</vt:lpstr>
      <vt:lpstr>Calibri</vt:lpstr>
      <vt:lpstr>Century Gothic</vt:lpstr>
      <vt:lpstr>Helvetica</vt:lpstr>
      <vt:lpstr>Roboto</vt:lpstr>
      <vt:lpstr>Trebuchet MS</vt:lpstr>
      <vt:lpstr>Introslides</vt:lpstr>
      <vt:lpstr>Titleslides, Conclusion</vt:lpstr>
      <vt:lpstr>Content Slides - Deep Blue</vt:lpstr>
      <vt:lpstr>Preliminary layouts and designs for two of the FCC surface sites</vt:lpstr>
      <vt:lpstr>Overview</vt:lpstr>
      <vt:lpstr>PowerPoint Presentation</vt:lpstr>
      <vt:lpstr>Background on Collaboration </vt:lpstr>
      <vt:lpstr>Background on Collaboration</vt:lpstr>
      <vt:lpstr>Background on Collaboration </vt:lpstr>
      <vt:lpstr>Background on Collaboration </vt:lpstr>
      <vt:lpstr>Scope of Work</vt:lpstr>
      <vt:lpstr>Scope of Work</vt:lpstr>
      <vt:lpstr>Scope of Work</vt:lpstr>
      <vt:lpstr>Scope of Work</vt:lpstr>
      <vt:lpstr>Scope of Work</vt:lpstr>
      <vt:lpstr>Site PA</vt:lpstr>
      <vt:lpstr>SITE PA</vt:lpstr>
      <vt:lpstr>SITE PA</vt:lpstr>
      <vt:lpstr>SITE PA</vt:lpstr>
      <vt:lpstr>PowerPoint Presentation</vt:lpstr>
      <vt:lpstr>PowerPoint Presentation</vt:lpstr>
      <vt:lpstr>SITE PA</vt:lpstr>
      <vt:lpstr>SITE PA</vt:lpstr>
      <vt:lpstr>SITE PA</vt:lpstr>
      <vt:lpstr>SITE PA</vt:lpstr>
      <vt:lpstr>PowerPoint Presentation</vt:lpstr>
      <vt:lpstr>PowerPoint Presentation</vt:lpstr>
      <vt:lpstr>PowerPoint Presentation</vt:lpstr>
      <vt:lpstr>SITE PA </vt:lpstr>
      <vt:lpstr>SITE PA </vt:lpstr>
      <vt:lpstr>SITE PA</vt:lpstr>
      <vt:lpstr>Site PB </vt:lpstr>
      <vt:lpstr>SITE PB</vt:lpstr>
      <vt:lpstr>SITE PB</vt:lpstr>
      <vt:lpstr>PowerPoint Presentation</vt:lpstr>
      <vt:lpstr>SITE PB</vt:lpstr>
      <vt:lpstr>SITE PB</vt:lpstr>
      <vt:lpstr>SITE PB</vt:lpstr>
      <vt:lpstr>SITE PB</vt:lpstr>
      <vt:lpstr>PowerPoint Presentation</vt:lpstr>
      <vt:lpstr>PowerPoint Presentation</vt:lpstr>
      <vt:lpstr>PowerPoint Presentation</vt:lpstr>
      <vt:lpstr>SY Access Building</vt:lpstr>
      <vt:lpstr>SY Access Building</vt:lpstr>
      <vt:lpstr>Site PB / SF Cooling Plant</vt:lpstr>
      <vt:lpstr>Site PB / SF Cooling Plant</vt:lpstr>
      <vt:lpstr>Site PB / SF Cooling Plant</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Andrew J. Federowicz</cp:lastModifiedBy>
  <cp:revision>640</cp:revision>
  <dcterms:created xsi:type="dcterms:W3CDTF">2020-10-29T13:06:43Z</dcterms:created>
  <dcterms:modified xsi:type="dcterms:W3CDTF">2023-06-06T15:27:41Z</dcterms:modified>
</cp:coreProperties>
</file>