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image20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24.png" ContentType="image/png"/>
  <Override PartName="/ppt/media/image1.png" ContentType="image/png"/>
  <Override PartName="/ppt/media/image31.png" ContentType="image/png"/>
  <Override PartName="/ppt/media/image11.png" ContentType="image/png"/>
  <Override PartName="/ppt/media/image12.png" ContentType="image/png"/>
  <Override PartName="/ppt/media/image7.png" ContentType="image/png"/>
  <Override PartName="/ppt/media/image37.png" ContentType="image/png"/>
  <Override PartName="/ppt/media/image13.png" ContentType="image/png"/>
  <Override PartName="/ppt/media/image8.png" ContentType="image/png"/>
  <Override PartName="/ppt/media/image38.png" ContentType="image/png"/>
  <Override PartName="/ppt/media/image40.png" ContentType="image/png"/>
  <Override PartName="/ppt/media/image9.png" ContentType="image/png"/>
  <Override PartName="/ppt/media/image39.png" ContentType="image/png"/>
  <Override PartName="/ppt/media/image41.png" ContentType="image/png"/>
  <Override PartName="/ppt/media/image30.png" ContentType="image/png"/>
  <Override PartName="/ppt/media/image28.png" ContentType="image/png"/>
  <Override PartName="/ppt/media/image42.png" ContentType="image/png"/>
  <Override PartName="/ppt/media/image36.png" ContentType="image/png"/>
  <Override PartName="/ppt/media/image6.png" ContentType="image/png"/>
  <Override PartName="/ppt/media/image29.png" ContentType="image/png"/>
  <Override PartName="/ppt/media/image10.png" ContentType="image/png"/>
  <Override PartName="/ppt/media/image5.png" ContentType="image/png"/>
  <Override PartName="/ppt/media/image35.png" ContentType="image/png"/>
  <Override PartName="/ppt/media/image34.png" ContentType="image/png"/>
  <Override PartName="/ppt/media/image4.png" ContentType="image/png"/>
  <Override PartName="/ppt/media/image27.png" ContentType="image/png"/>
  <Override PartName="/ppt/media/image33.png" ContentType="image/png"/>
  <Override PartName="/ppt/media/image3.png" ContentType="image/png"/>
  <Override PartName="/ppt/media/image26.png" ContentType="image/png"/>
  <Override PartName="/ppt/media/image32.png" ContentType="image/png"/>
  <Override PartName="/ppt/media/image2.png" ContentType="image/png"/>
  <Override PartName="/ppt/media/image25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14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2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14.xml.rels" ContentType="application/vnd.openxmlformats-package.relationships+xml"/>
  <Override PartName="/ppt/slides/_rels/slide24.xml.rels" ContentType="application/vnd.openxmlformats-package.relationships+xml"/>
  <Override PartName="/ppt/slides/_rels/slide15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slide16.xml" ContentType="application/vnd.openxmlformats-officedocument.presentationml.slide+xml"/>
  <Override PartName="/ppt/slides/slide1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6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7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3240" y="6400800"/>
            <a:ext cx="12186000" cy="454320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6334200"/>
            <a:ext cx="12186000" cy="61200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6480" y="6480000"/>
            <a:ext cx="12189240" cy="37512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</a:t>
            </a:r>
            <a:r>
              <a:rPr b="0" lang="en-GB" sz="4400" spc="-1" strike="noStrike">
                <a:latin typeface="Arial"/>
              </a:rPr>
              <a:t>edit the </a:t>
            </a:r>
            <a:r>
              <a:rPr b="0" lang="en-GB" sz="4400" spc="-1" strike="noStrike">
                <a:latin typeface="Arial"/>
              </a:rPr>
              <a:t>title text </a:t>
            </a:r>
            <a:r>
              <a:rPr b="0" lang="en-GB" sz="4400" spc="-1" strike="noStrike">
                <a:latin typeface="Arial"/>
              </a:rPr>
              <a:t>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  <p:pic>
        <p:nvPicPr>
          <p:cNvPr id="5" name="Grafik 7" descr="Grafik 7"/>
          <p:cNvPicPr/>
          <p:nvPr/>
        </p:nvPicPr>
        <p:blipFill>
          <a:blip r:embed="rId2"/>
          <a:stretch/>
        </p:blipFill>
        <p:spPr>
          <a:xfrm>
            <a:off x="0" y="-67320"/>
            <a:ext cx="12343680" cy="6943320"/>
          </a:xfrm>
          <a:prstGeom prst="rect">
            <a:avLst/>
          </a:prstGeom>
          <a:ln w="12600"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6480360"/>
            <a:ext cx="12195720" cy="377640"/>
          </a:xfrm>
          <a:prstGeom prst="rect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3" name="Picture 6_2" descr=""/>
          <p:cNvPicPr/>
          <p:nvPr/>
        </p:nvPicPr>
        <p:blipFill>
          <a:blip r:embed="rId2"/>
          <a:stretch/>
        </p:blipFill>
        <p:spPr>
          <a:xfrm>
            <a:off x="50400" y="6518880"/>
            <a:ext cx="309600" cy="309600"/>
          </a:xfrm>
          <a:prstGeom prst="rect">
            <a:avLst/>
          </a:prstGeom>
          <a:ln>
            <a:noFill/>
          </a:ln>
        </p:spPr>
      </p:pic>
      <p:sp>
        <p:nvSpPr>
          <p:cNvPr id="44" name="CustomShape 2"/>
          <p:cNvSpPr/>
          <p:nvPr/>
        </p:nvSpPr>
        <p:spPr>
          <a:xfrm>
            <a:off x="1116000" y="6431040"/>
            <a:ext cx="2806920" cy="47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spcAft>
                <a:spcPts val="283"/>
              </a:spcAft>
            </a:pP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FCC Week</a:t>
            </a:r>
            <a:endParaRPr b="0" lang="en-GB" sz="8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283"/>
              </a:spcAft>
            </a:pPr>
            <a:r>
              <a:rPr b="1" lang="en-GB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08 June 2023</a:t>
            </a:r>
            <a:endParaRPr b="0" lang="en-GB" sz="800" spc="-1" strike="noStrike">
              <a:latin typeface="Arial"/>
            </a:endParaRPr>
          </a:p>
        </p:txBody>
      </p:sp>
      <p:sp>
        <p:nvSpPr>
          <p:cNvPr id="45" name="CustomShape 3"/>
          <p:cNvSpPr/>
          <p:nvPr/>
        </p:nvSpPr>
        <p:spPr>
          <a:xfrm>
            <a:off x="3528000" y="6431040"/>
            <a:ext cx="5544000" cy="47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spcAft>
                <a:spcPts val="283"/>
              </a:spcAft>
            </a:pPr>
            <a:r>
              <a:rPr b="1" lang="de-AT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Jacqueline keintzel</a:t>
            </a:r>
            <a:endParaRPr b="0" lang="en-GB" sz="800" spc="-1" strike="noStrike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283"/>
              </a:spcAft>
            </a:pPr>
            <a:r>
              <a:rPr b="1" lang="de-AT" sz="800" spc="-1" strike="noStrike" cap="all">
                <a:solidFill>
                  <a:srgbClr val="ffffff"/>
                </a:solidFill>
                <a:latin typeface="Lato Semibold"/>
                <a:ea typeface="Calibri"/>
              </a:rPr>
              <a:t>EPOL: The Roadmap tothe final report</a:t>
            </a:r>
            <a:endParaRPr b="0" lang="en-GB" sz="800" spc="-1" strike="noStrike">
              <a:latin typeface="Arial"/>
            </a:endParaRPr>
          </a:p>
        </p:txBody>
      </p:sp>
      <p:sp>
        <p:nvSpPr>
          <p:cNvPr id="46" name="CustomShape 4"/>
          <p:cNvSpPr/>
          <p:nvPr/>
        </p:nvSpPr>
        <p:spPr>
          <a:xfrm>
            <a:off x="9864360" y="6495840"/>
            <a:ext cx="1308600" cy="3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DA9648F6-A653-446E-B905-AAC082692605}" type="slidenum">
              <a:rPr b="0" lang="en-US" sz="800" spc="-1" strike="noStrike">
                <a:solidFill>
                  <a:srgbClr val="ffffff"/>
                </a:solidFill>
                <a:latin typeface="Calibri"/>
                <a:ea typeface="Calibri"/>
              </a:rPr>
              <a:t>&lt;number&gt;</a:t>
            </a:fld>
            <a:endParaRPr b="0" lang="en-GB" sz="800" spc="-1" strike="noStrike">
              <a:latin typeface="Arial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</a:t>
            </a:r>
            <a:r>
              <a:rPr b="0" lang="en-GB" sz="4400" spc="-1" strike="noStrike">
                <a:latin typeface="Arial"/>
              </a:rPr>
              <a:t>ic</a:t>
            </a:r>
            <a:r>
              <a:rPr b="0" lang="en-GB" sz="4400" spc="-1" strike="noStrike">
                <a:latin typeface="Arial"/>
              </a:rPr>
              <a:t>k </a:t>
            </a:r>
            <a:r>
              <a:rPr b="0" lang="en-GB" sz="4400" spc="-1" strike="noStrike">
                <a:latin typeface="Arial"/>
              </a:rPr>
              <a:t>to </a:t>
            </a:r>
            <a:r>
              <a:rPr b="0" lang="en-GB" sz="4400" spc="-1" strike="noStrike">
                <a:latin typeface="Arial"/>
              </a:rPr>
              <a:t>e</a:t>
            </a:r>
            <a:r>
              <a:rPr b="0" lang="en-GB" sz="4400" spc="-1" strike="noStrike">
                <a:latin typeface="Arial"/>
              </a:rPr>
              <a:t>di</a:t>
            </a:r>
            <a:r>
              <a:rPr b="0" lang="en-GB" sz="4400" spc="-1" strike="noStrike">
                <a:latin typeface="Arial"/>
              </a:rPr>
              <a:t>t </a:t>
            </a:r>
            <a:r>
              <a:rPr b="0" lang="en-GB" sz="4400" spc="-1" strike="noStrike">
                <a:latin typeface="Arial"/>
              </a:rPr>
              <a:t>th</a:t>
            </a:r>
            <a:r>
              <a:rPr b="0" lang="en-GB" sz="4400" spc="-1" strike="noStrike">
                <a:latin typeface="Arial"/>
              </a:rPr>
              <a:t>e </a:t>
            </a:r>
            <a:r>
              <a:rPr b="0" lang="en-GB" sz="4400" spc="-1" strike="noStrike">
                <a:latin typeface="Arial"/>
              </a:rPr>
              <a:t>tit</a:t>
            </a:r>
            <a:r>
              <a:rPr b="0" lang="en-GB" sz="4400" spc="-1" strike="noStrike">
                <a:latin typeface="Arial"/>
              </a:rPr>
              <a:t>le </a:t>
            </a:r>
            <a:r>
              <a:rPr b="0" lang="en-GB" sz="4400" spc="-1" strike="noStrike">
                <a:latin typeface="Arial"/>
              </a:rPr>
              <a:t>te</a:t>
            </a:r>
            <a:r>
              <a:rPr b="0" lang="en-GB" sz="4400" spc="-1" strike="noStrike">
                <a:latin typeface="Arial"/>
              </a:rPr>
              <a:t>xt </a:t>
            </a:r>
            <a:r>
              <a:rPr b="0" lang="en-GB" sz="4400" spc="-1" strike="noStrike">
                <a:latin typeface="Arial"/>
              </a:rPr>
              <a:t>fo</a:t>
            </a:r>
            <a:r>
              <a:rPr b="0" lang="en-GB" sz="4400" spc="-1" strike="noStrike">
                <a:latin typeface="Arial"/>
              </a:rPr>
              <a:t>r</a:t>
            </a:r>
            <a:r>
              <a:rPr b="0" lang="en-GB" sz="4400" spc="-1" strike="noStrike">
                <a:latin typeface="Arial"/>
              </a:rPr>
              <a:t>m</a:t>
            </a:r>
            <a:r>
              <a:rPr b="0" lang="en-GB" sz="4400" spc="-1" strike="noStrike">
                <a:latin typeface="Arial"/>
              </a:rPr>
              <a:t>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91440" indent="-88200">
              <a:spcBef>
                <a:spcPts val="1417"/>
              </a:spcBef>
              <a:buClr>
                <a:srgbClr val="27304e"/>
              </a:buClr>
              <a:buFont typeface="Arial"/>
              <a:buChar char="•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  <p:pic>
        <p:nvPicPr>
          <p:cNvPr id="49" name="" descr=""/>
          <p:cNvPicPr/>
          <p:nvPr/>
        </p:nvPicPr>
        <p:blipFill>
          <a:blip r:embed="rId3"/>
          <a:stretch/>
        </p:blipFill>
        <p:spPr>
          <a:xfrm>
            <a:off x="11196000" y="6503040"/>
            <a:ext cx="961560" cy="32508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 hidden="1"/>
          <p:cNvSpPr/>
          <p:nvPr/>
        </p:nvSpPr>
        <p:spPr>
          <a:xfrm>
            <a:off x="3240" y="6400800"/>
            <a:ext cx="12186000" cy="454320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2" hidden="1"/>
          <p:cNvSpPr/>
          <p:nvPr/>
        </p:nvSpPr>
        <p:spPr>
          <a:xfrm>
            <a:off x="0" y="6334200"/>
            <a:ext cx="12186000" cy="61200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3"/>
          <p:cNvSpPr/>
          <p:nvPr/>
        </p:nvSpPr>
        <p:spPr>
          <a:xfrm>
            <a:off x="6480" y="6480720"/>
            <a:ext cx="12189240" cy="375120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CustomShape 4"/>
          <p:cNvSpPr/>
          <p:nvPr/>
        </p:nvSpPr>
        <p:spPr>
          <a:xfrm>
            <a:off x="0" y="6449400"/>
            <a:ext cx="12189240" cy="35280"/>
          </a:xfrm>
          <a:prstGeom prst="rect">
            <a:avLst/>
          </a:prstGeom>
          <a:solidFill>
            <a:srgbClr val="3a5475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</a:t>
            </a:r>
            <a:r>
              <a:rPr b="0" lang="en-GB" sz="4400" spc="-1" strike="noStrike">
                <a:latin typeface="Arial"/>
              </a:rPr>
              <a:t>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91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  <p:sp>
        <p:nvSpPr>
          <p:cNvPr id="92" name="Line 7"/>
          <p:cNvSpPr/>
          <p:nvPr/>
        </p:nvSpPr>
        <p:spPr>
          <a:xfrm>
            <a:off x="7830000" y="2232000"/>
            <a:ext cx="0" cy="3931920"/>
          </a:xfrm>
          <a:prstGeom prst="line">
            <a:avLst/>
          </a:prstGeom>
          <a:ln w="12600">
            <a:solidFill>
              <a:srgbClr val="7f7f7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Line 8"/>
          <p:cNvSpPr/>
          <p:nvPr/>
        </p:nvSpPr>
        <p:spPr>
          <a:xfrm flipH="1">
            <a:off x="288000" y="4716000"/>
            <a:ext cx="11520000" cy="0"/>
          </a:xfrm>
          <a:prstGeom prst="line">
            <a:avLst/>
          </a:prstGeom>
          <a:ln w="12600">
            <a:solidFill>
              <a:srgbClr val="7f7f7f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 hidden="1"/>
          <p:cNvSpPr/>
          <p:nvPr/>
        </p:nvSpPr>
        <p:spPr>
          <a:xfrm>
            <a:off x="3240" y="6400800"/>
            <a:ext cx="12186000" cy="454320"/>
          </a:xfrm>
          <a:prstGeom prst="rect">
            <a:avLst/>
          </a:prstGeom>
          <a:solidFill>
            <a:srgbClr val="2683c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2" hidden="1"/>
          <p:cNvSpPr/>
          <p:nvPr/>
        </p:nvSpPr>
        <p:spPr>
          <a:xfrm>
            <a:off x="0" y="6334200"/>
            <a:ext cx="12186000" cy="61200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3"/>
          <p:cNvSpPr/>
          <p:nvPr/>
        </p:nvSpPr>
        <p:spPr>
          <a:xfrm>
            <a:off x="-720" y="6480000"/>
            <a:ext cx="12222000" cy="399960"/>
          </a:xfrm>
          <a:prstGeom prst="rect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hyperlink" Target="mailto:jacqueline.keintzel@cern.ch" TargetMode="External"/><Relationship Id="rId5" Type="http://schemas.openxmlformats.org/officeDocument/2006/relationships/hyperlink" Target="mailto:guy.wilkinson@cern.ch" TargetMode="External"/><Relationship Id="rId6" Type="http://schemas.openxmlformats.org/officeDocument/2006/relationships/slideLayout" Target="../slideLayouts/slideLayout3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hyperlink" Target="https://indico.cern.ch/event/1181966/contributions/5047167/attachments/2511869/4318364/OSVD.EpolWs-Sep22.JW.pdf" TargetMode="External"/><Relationship Id="rId3" Type="http://schemas.openxmlformats.org/officeDocument/2006/relationships/image" Target="../media/image33.png"/><Relationship Id="rId4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png"/><Relationship Id="rId3" Type="http://schemas.openxmlformats.org/officeDocument/2006/relationships/hyperlink" Target="https://arxiv.org/abs/1909.12245" TargetMode="External"/><Relationship Id="rId4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hyperlink" Target="mailto:jacqueline.keintzel@cern.ch" TargetMode="External"/><Relationship Id="rId5" Type="http://schemas.openxmlformats.org/officeDocument/2006/relationships/hyperlink" Target="mailto:guy.wilkinson@cern.ch" TargetMode="External"/><Relationship Id="rId6" Type="http://schemas.openxmlformats.org/officeDocument/2006/relationships/slideLayout" Target="../slideLayouts/slideLayout3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hyperlink" Target="https://arxiv.org/abs/1909.12245" TargetMode="External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460440" y="555480"/>
            <a:ext cx="7013160" cy="39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CustomShape 2"/>
          <p:cNvSpPr/>
          <p:nvPr/>
        </p:nvSpPr>
        <p:spPr>
          <a:xfrm>
            <a:off x="8130600" y="4948560"/>
            <a:ext cx="3322080" cy="114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CustomShape 3"/>
          <p:cNvSpPr/>
          <p:nvPr/>
        </p:nvSpPr>
        <p:spPr>
          <a:xfrm>
            <a:off x="-108000" y="5400000"/>
            <a:ext cx="5976000" cy="86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  <a:spcAft>
                <a:spcPts val="283"/>
              </a:spcAft>
            </a:pPr>
            <a:r>
              <a:rPr b="1" lang="en-GB" sz="2000" spc="-1" strike="noStrike">
                <a:solidFill>
                  <a:srgbClr val="808080"/>
                </a:solidFill>
                <a:latin typeface="Arial"/>
                <a:ea typeface="DejaVu Sans"/>
              </a:rPr>
              <a:t>FCC Week 2023</a:t>
            </a:r>
            <a:endParaRPr b="0" lang="en-GB" sz="2000" spc="-1" strike="noStrike">
              <a:latin typeface="Arial"/>
            </a:endParaRPr>
          </a:p>
          <a:p>
            <a:pPr algn="r">
              <a:lnSpc>
                <a:spcPct val="100000"/>
              </a:lnSpc>
              <a:spcAft>
                <a:spcPts val="283"/>
              </a:spcAft>
            </a:pPr>
            <a:r>
              <a:rPr b="1" lang="en-GB" sz="1400" spc="-1" strike="noStrike">
                <a:solidFill>
                  <a:srgbClr val="808080"/>
                </a:solidFill>
                <a:latin typeface="Arial"/>
                <a:ea typeface="DejaVu Sans"/>
              </a:rPr>
              <a:t>London, United Kingdom</a:t>
            </a:r>
            <a:endParaRPr b="0" lang="en-GB" sz="1400" spc="-1" strike="noStrike">
              <a:latin typeface="Arial"/>
            </a:endParaRPr>
          </a:p>
          <a:p>
            <a:pPr algn="r">
              <a:lnSpc>
                <a:spcPct val="100000"/>
              </a:lnSpc>
              <a:spcAft>
                <a:spcPts val="283"/>
              </a:spcAft>
            </a:pPr>
            <a:r>
              <a:rPr b="1" lang="en-GB" sz="1400" spc="-1" strike="noStrike">
                <a:solidFill>
                  <a:srgbClr val="808080"/>
                </a:solidFill>
                <a:latin typeface="Arial"/>
                <a:ea typeface="DejaVu Sans"/>
              </a:rPr>
              <a:t>June 08, 2023</a:t>
            </a:r>
            <a:endParaRPr b="0" lang="en-GB" sz="1400" spc="-1" strike="noStrike">
              <a:latin typeface="Arial"/>
            </a:endParaRPr>
          </a:p>
        </p:txBody>
      </p:sp>
      <p:sp>
        <p:nvSpPr>
          <p:cNvPr id="174" name="CustomShape 4"/>
          <p:cNvSpPr/>
          <p:nvPr/>
        </p:nvSpPr>
        <p:spPr>
          <a:xfrm>
            <a:off x="0" y="3636000"/>
            <a:ext cx="12192120" cy="136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Aft>
                <a:spcPts val="283"/>
              </a:spcAft>
            </a:pPr>
            <a:r>
              <a:rPr b="1" lang="en-GB" sz="2400" spc="-1" strike="noStrike">
                <a:solidFill>
                  <a:srgbClr val="262626"/>
                </a:solidFill>
                <a:latin typeface="Arial"/>
                <a:ea typeface="DejaVu Sans"/>
              </a:rPr>
              <a:t>Jacqueline Keintzel and Guy Wilkinson 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283"/>
              </a:spcAft>
            </a:pP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283"/>
              </a:spcAft>
            </a:pPr>
            <a:r>
              <a:rPr b="1" lang="en-GB" sz="1800" spc="-1" strike="noStrike">
                <a:solidFill>
                  <a:srgbClr val="262626"/>
                </a:solidFill>
                <a:latin typeface="Arial"/>
                <a:ea typeface="DejaVu Sans"/>
              </a:rPr>
              <a:t>On behalf of the</a:t>
            </a:r>
            <a:endParaRPr b="0" lang="en-GB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283"/>
              </a:spcAft>
            </a:pPr>
            <a:r>
              <a:rPr b="1" lang="en-GB" sz="1800" spc="-1" strike="noStrike">
                <a:solidFill>
                  <a:srgbClr val="262626"/>
                </a:solidFill>
                <a:latin typeface="Arial"/>
                <a:ea typeface="DejaVu Sans"/>
              </a:rPr>
              <a:t>FCC-ee EPOL working group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175" name="TextShape 5"/>
          <p:cNvSpPr txBox="1"/>
          <p:nvPr/>
        </p:nvSpPr>
        <p:spPr>
          <a:xfrm>
            <a:off x="7163640" y="5436000"/>
            <a:ext cx="4788000" cy="984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just">
              <a:spcBef>
                <a:spcPts val="1191"/>
              </a:spcBef>
              <a:spcAft>
                <a:spcPts val="992"/>
              </a:spcAft>
            </a:pPr>
            <a:r>
              <a:rPr b="1" lang="en-GB" sz="1300" spc="-1" strike="noStrike">
                <a:solidFill>
                  <a:srgbClr val="262626"/>
                </a:solidFill>
                <a:latin typeface="Arial"/>
              </a:rPr>
              <a:t>FCCIS – The Future Circular Collider Innovation Study.</a:t>
            </a:r>
            <a:r>
              <a:rPr b="1" lang="en-GB" sz="1300" spc="-1" strike="noStrike">
                <a:solidFill>
                  <a:srgbClr val="262626"/>
                </a:solidFill>
                <a:latin typeface="Arial"/>
              </a:rPr>
              <a:t> </a:t>
            </a:r>
            <a:r>
              <a:rPr b="0" lang="en-GB" sz="1300" spc="-1" strike="noStrike">
                <a:solidFill>
                  <a:srgbClr val="262626"/>
                </a:solidFill>
                <a:latin typeface="Arial"/>
              </a:rPr>
              <a:t>This INFRADEV Research and Innovation Action project receives funding from the European Union’s H2020 Framework Programme under grant agreement no. 951754.</a:t>
            </a:r>
            <a:endParaRPr b="0" lang="en-GB" sz="1300" spc="-1" strike="noStrike">
              <a:latin typeface="Arial"/>
            </a:endParaRPr>
          </a:p>
        </p:txBody>
      </p:sp>
      <p:pic>
        <p:nvPicPr>
          <p:cNvPr id="176" name="" descr=""/>
          <p:cNvPicPr/>
          <p:nvPr/>
        </p:nvPicPr>
        <p:blipFill>
          <a:blip r:embed="rId1"/>
          <a:stretch/>
        </p:blipFill>
        <p:spPr>
          <a:xfrm>
            <a:off x="5976000" y="5496480"/>
            <a:ext cx="1187640" cy="794880"/>
          </a:xfrm>
          <a:prstGeom prst="rect">
            <a:avLst/>
          </a:prstGeom>
          <a:ln>
            <a:noFill/>
          </a:ln>
        </p:spPr>
      </p:pic>
      <p:pic>
        <p:nvPicPr>
          <p:cNvPr id="177" name="Picture 6_3" descr="C:\Users\Jacqueline\Desktop\logo-FCC-12.png"/>
          <p:cNvPicPr/>
          <p:nvPr/>
        </p:nvPicPr>
        <p:blipFill>
          <a:blip r:embed="rId2"/>
          <a:srcRect l="0" t="0" r="73071" b="0"/>
          <a:stretch/>
        </p:blipFill>
        <p:spPr>
          <a:xfrm>
            <a:off x="10476000" y="65880"/>
            <a:ext cx="1584000" cy="1435320"/>
          </a:xfrm>
          <a:prstGeom prst="rect">
            <a:avLst/>
          </a:prstGeom>
          <a:ln>
            <a:noFill/>
          </a:ln>
        </p:spPr>
      </p:pic>
      <p:pic>
        <p:nvPicPr>
          <p:cNvPr id="178" name="" descr=""/>
          <p:cNvPicPr/>
          <p:nvPr/>
        </p:nvPicPr>
        <p:blipFill>
          <a:blip r:embed="rId3"/>
          <a:stretch/>
        </p:blipFill>
        <p:spPr>
          <a:xfrm>
            <a:off x="75960" y="154800"/>
            <a:ext cx="3375720" cy="1141200"/>
          </a:xfrm>
          <a:prstGeom prst="rect">
            <a:avLst/>
          </a:prstGeom>
          <a:ln>
            <a:noFill/>
          </a:ln>
        </p:spPr>
      </p:pic>
      <p:sp>
        <p:nvSpPr>
          <p:cNvPr id="179" name="CustomShape 6"/>
          <p:cNvSpPr/>
          <p:nvPr/>
        </p:nvSpPr>
        <p:spPr>
          <a:xfrm>
            <a:off x="0" y="1998000"/>
            <a:ext cx="12171240" cy="212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GB" sz="3200" spc="-1" strike="noStrike">
                <a:solidFill>
                  <a:srgbClr val="385cb4"/>
                </a:solidFill>
                <a:latin typeface="Calibri"/>
                <a:ea typeface="Calibri"/>
              </a:rPr>
              <a:t>EPOL: </a:t>
            </a:r>
            <a:endParaRPr b="0" lang="en-GB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3200" spc="-1" strike="noStrike">
                <a:solidFill>
                  <a:srgbClr val="385cb4"/>
                </a:solidFill>
                <a:latin typeface="Calibri"/>
                <a:ea typeface="Calibri"/>
              </a:rPr>
              <a:t>The roadmap to the final report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80" name="CustomShape 7"/>
          <p:cNvSpPr/>
          <p:nvPr/>
        </p:nvSpPr>
        <p:spPr>
          <a:xfrm>
            <a:off x="216000" y="5580000"/>
            <a:ext cx="324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Aft>
                <a:spcPts val="850"/>
              </a:spcAft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  <a:hlinkClick r:id="rId4"/>
              </a:rPr>
              <a:t>jacqueline.keintzel@cern.ch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850"/>
              </a:spcAft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  <a:hlinkClick r:id="rId5"/>
              </a:rPr>
              <a:t>guy.wilkinson@cern.ch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850"/>
              </a:spcAft>
            </a:pP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7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Operational Scenario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pic>
        <p:nvPicPr>
          <p:cNvPr id="328" name="" descr=""/>
          <p:cNvPicPr/>
          <p:nvPr/>
        </p:nvPicPr>
        <p:blipFill>
          <a:blip r:embed="rId1"/>
          <a:stretch/>
        </p:blipFill>
        <p:spPr>
          <a:xfrm>
            <a:off x="6732000" y="1130400"/>
            <a:ext cx="5112000" cy="4917600"/>
          </a:xfrm>
          <a:prstGeom prst="rect">
            <a:avLst/>
          </a:prstGeom>
          <a:ln>
            <a:noFill/>
          </a:ln>
        </p:spPr>
      </p:pic>
      <p:sp>
        <p:nvSpPr>
          <p:cNvPr id="329" name="CustomShape 3"/>
          <p:cNvSpPr/>
          <p:nvPr/>
        </p:nvSpPr>
        <p:spPr>
          <a:xfrm>
            <a:off x="6660000" y="1260000"/>
            <a:ext cx="5400000" cy="4824000"/>
          </a:xfrm>
          <a:prstGeom prst="rect">
            <a:avLst/>
          </a:prstGeom>
          <a:solidFill>
            <a:srgbClr val="ffffff">
              <a:alpha val="69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0" name="CustomShape 4"/>
          <p:cNvSpPr/>
          <p:nvPr/>
        </p:nvSpPr>
        <p:spPr>
          <a:xfrm>
            <a:off x="9726840" y="180864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1" name="CustomShape 5"/>
          <p:cNvSpPr/>
          <p:nvPr/>
        </p:nvSpPr>
        <p:spPr>
          <a:xfrm>
            <a:off x="10188360" y="203004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2" name="CustomShape 6"/>
          <p:cNvSpPr/>
          <p:nvPr/>
        </p:nvSpPr>
        <p:spPr>
          <a:xfrm>
            <a:off x="10692720" y="249840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3" name="CustomShape 7"/>
          <p:cNvSpPr/>
          <p:nvPr/>
        </p:nvSpPr>
        <p:spPr>
          <a:xfrm>
            <a:off x="10929600" y="296676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4" name="CustomShape 8"/>
          <p:cNvSpPr/>
          <p:nvPr/>
        </p:nvSpPr>
        <p:spPr>
          <a:xfrm>
            <a:off x="429840" y="1294200"/>
            <a:ext cx="8138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Inject a few (100-200) non-colliding pilot bunches (~10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10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ppb)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6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Operational Scenario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pic>
        <p:nvPicPr>
          <p:cNvPr id="337" name="" descr=""/>
          <p:cNvPicPr/>
          <p:nvPr/>
        </p:nvPicPr>
        <p:blipFill>
          <a:blip r:embed="rId1"/>
          <a:stretch/>
        </p:blipFill>
        <p:spPr>
          <a:xfrm>
            <a:off x="6732000" y="1130400"/>
            <a:ext cx="5112000" cy="4917600"/>
          </a:xfrm>
          <a:prstGeom prst="rect">
            <a:avLst/>
          </a:prstGeom>
          <a:ln>
            <a:noFill/>
          </a:ln>
        </p:spPr>
      </p:pic>
      <p:sp>
        <p:nvSpPr>
          <p:cNvPr id="338" name="CustomShape 3"/>
          <p:cNvSpPr/>
          <p:nvPr/>
        </p:nvSpPr>
        <p:spPr>
          <a:xfrm>
            <a:off x="6660000" y="1260000"/>
            <a:ext cx="5400000" cy="4824000"/>
          </a:xfrm>
          <a:prstGeom prst="rect">
            <a:avLst/>
          </a:prstGeom>
          <a:solidFill>
            <a:srgbClr val="ffffff">
              <a:alpha val="69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9" name="CustomShape 4"/>
          <p:cNvSpPr/>
          <p:nvPr/>
        </p:nvSpPr>
        <p:spPr>
          <a:xfrm>
            <a:off x="9726840" y="180864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0" name="CustomShape 5"/>
          <p:cNvSpPr/>
          <p:nvPr/>
        </p:nvSpPr>
        <p:spPr>
          <a:xfrm>
            <a:off x="10188360" y="203004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1" name="CustomShape 6"/>
          <p:cNvSpPr/>
          <p:nvPr/>
        </p:nvSpPr>
        <p:spPr>
          <a:xfrm>
            <a:off x="10692720" y="249840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2" name="CustomShape 7"/>
          <p:cNvSpPr/>
          <p:nvPr/>
        </p:nvSpPr>
        <p:spPr>
          <a:xfrm>
            <a:off x="10929600" y="296676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3" name="CustomShape 8"/>
          <p:cNvSpPr/>
          <p:nvPr/>
        </p:nvSpPr>
        <p:spPr>
          <a:xfrm>
            <a:off x="429840" y="1294200"/>
            <a:ext cx="8138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Inject a few (100-200) non-colliding pilot bunches (~10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10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ppb)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Switch on wigglers until ~5-10 % 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vertical polarization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reached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</p:txBody>
      </p:sp>
      <p:pic>
        <p:nvPicPr>
          <p:cNvPr id="344" name="" descr=""/>
          <p:cNvPicPr/>
          <p:nvPr/>
        </p:nvPicPr>
        <p:blipFill>
          <a:blip r:embed="rId2"/>
          <a:srcRect l="0" t="0" r="0" b="51363"/>
          <a:stretch/>
        </p:blipFill>
        <p:spPr>
          <a:xfrm>
            <a:off x="7992000" y="3024000"/>
            <a:ext cx="2520000" cy="992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6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Operational Scenario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pic>
        <p:nvPicPr>
          <p:cNvPr id="347" name="" descr=""/>
          <p:cNvPicPr/>
          <p:nvPr/>
        </p:nvPicPr>
        <p:blipFill>
          <a:blip r:embed="rId1"/>
          <a:stretch/>
        </p:blipFill>
        <p:spPr>
          <a:xfrm>
            <a:off x="6732000" y="1130400"/>
            <a:ext cx="5112000" cy="4917600"/>
          </a:xfrm>
          <a:prstGeom prst="rect">
            <a:avLst/>
          </a:prstGeom>
          <a:ln>
            <a:noFill/>
          </a:ln>
        </p:spPr>
      </p:pic>
      <p:sp>
        <p:nvSpPr>
          <p:cNvPr id="348" name="CustomShape 3"/>
          <p:cNvSpPr/>
          <p:nvPr/>
        </p:nvSpPr>
        <p:spPr>
          <a:xfrm>
            <a:off x="6660000" y="1260000"/>
            <a:ext cx="5400000" cy="4824000"/>
          </a:xfrm>
          <a:prstGeom prst="rect">
            <a:avLst/>
          </a:prstGeom>
          <a:solidFill>
            <a:srgbClr val="ffffff">
              <a:alpha val="69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9" name="CustomShape 4"/>
          <p:cNvSpPr/>
          <p:nvPr/>
        </p:nvSpPr>
        <p:spPr>
          <a:xfrm>
            <a:off x="9726840" y="180864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0" name="CustomShape 5"/>
          <p:cNvSpPr/>
          <p:nvPr/>
        </p:nvSpPr>
        <p:spPr>
          <a:xfrm>
            <a:off x="10188360" y="203004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1" name="CustomShape 6"/>
          <p:cNvSpPr/>
          <p:nvPr/>
        </p:nvSpPr>
        <p:spPr>
          <a:xfrm>
            <a:off x="10692720" y="249840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2" name="CustomShape 7"/>
          <p:cNvSpPr/>
          <p:nvPr/>
        </p:nvSpPr>
        <p:spPr>
          <a:xfrm>
            <a:off x="10929600" y="296676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3" name="CustomShape 8"/>
          <p:cNvSpPr/>
          <p:nvPr/>
        </p:nvSpPr>
        <p:spPr>
          <a:xfrm>
            <a:off x="429840" y="1294200"/>
            <a:ext cx="8138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Inject a few (100-200) non-colliding pilot bunches (~10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10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ppb)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Switch on wigglers until ~5-10 % 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vertical polarization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reached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Switch wigglers off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5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Operational Scenario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pic>
        <p:nvPicPr>
          <p:cNvPr id="356" name="" descr=""/>
          <p:cNvPicPr/>
          <p:nvPr/>
        </p:nvPicPr>
        <p:blipFill>
          <a:blip r:embed="rId1"/>
          <a:stretch/>
        </p:blipFill>
        <p:spPr>
          <a:xfrm>
            <a:off x="6732000" y="1130400"/>
            <a:ext cx="5112000" cy="4917600"/>
          </a:xfrm>
          <a:prstGeom prst="rect">
            <a:avLst/>
          </a:prstGeom>
          <a:ln>
            <a:noFill/>
          </a:ln>
        </p:spPr>
      </p:pic>
      <p:sp>
        <p:nvSpPr>
          <p:cNvPr id="357" name="CustomShape 3"/>
          <p:cNvSpPr/>
          <p:nvPr/>
        </p:nvSpPr>
        <p:spPr>
          <a:xfrm>
            <a:off x="6660000" y="1260000"/>
            <a:ext cx="5400000" cy="4824000"/>
          </a:xfrm>
          <a:prstGeom prst="rect">
            <a:avLst/>
          </a:prstGeom>
          <a:solidFill>
            <a:srgbClr val="ffffff">
              <a:alpha val="69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8" name="CustomShape 4"/>
          <p:cNvSpPr/>
          <p:nvPr/>
        </p:nvSpPr>
        <p:spPr>
          <a:xfrm>
            <a:off x="9726840" y="180864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9" name="CustomShape 5"/>
          <p:cNvSpPr/>
          <p:nvPr/>
        </p:nvSpPr>
        <p:spPr>
          <a:xfrm>
            <a:off x="10188360" y="203004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0" name="CustomShape 6"/>
          <p:cNvSpPr/>
          <p:nvPr/>
        </p:nvSpPr>
        <p:spPr>
          <a:xfrm>
            <a:off x="10692720" y="249840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1" name="CustomShape 7"/>
          <p:cNvSpPr/>
          <p:nvPr/>
        </p:nvSpPr>
        <p:spPr>
          <a:xfrm>
            <a:off x="10929600" y="296676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2" name="CustomShape 8"/>
          <p:cNvSpPr/>
          <p:nvPr/>
        </p:nvSpPr>
        <p:spPr>
          <a:xfrm>
            <a:off x="429840" y="1294200"/>
            <a:ext cx="8138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Inject a few (100-200) non-colliding pilot bunches (~10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10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ppb)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Switch on wigglers until ~5-10 % 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vertical polarization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reached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Switch wigglers off and inject ~10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5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colliding bunches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(~10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11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ppb)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</p:txBody>
      </p:sp>
      <p:sp>
        <p:nvSpPr>
          <p:cNvPr id="363" name="CustomShape 9"/>
          <p:cNvSpPr/>
          <p:nvPr/>
        </p:nvSpPr>
        <p:spPr>
          <a:xfrm>
            <a:off x="8628480" y="157248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4" name="CustomShape 10"/>
          <p:cNvSpPr/>
          <p:nvPr/>
        </p:nvSpPr>
        <p:spPr>
          <a:xfrm>
            <a:off x="8448840" y="162252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5" name="CustomShape 11"/>
          <p:cNvSpPr/>
          <p:nvPr/>
        </p:nvSpPr>
        <p:spPr>
          <a:xfrm>
            <a:off x="8284680" y="168804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6" name="CustomShape 12"/>
          <p:cNvSpPr/>
          <p:nvPr/>
        </p:nvSpPr>
        <p:spPr>
          <a:xfrm>
            <a:off x="7673040" y="24444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7" name="CustomShape 13"/>
          <p:cNvSpPr/>
          <p:nvPr/>
        </p:nvSpPr>
        <p:spPr>
          <a:xfrm>
            <a:off x="7565400" y="25887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8" name="CustomShape 14"/>
          <p:cNvSpPr/>
          <p:nvPr/>
        </p:nvSpPr>
        <p:spPr>
          <a:xfrm>
            <a:off x="7486920" y="276228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9" name="CustomShape 15"/>
          <p:cNvSpPr/>
          <p:nvPr/>
        </p:nvSpPr>
        <p:spPr>
          <a:xfrm>
            <a:off x="7133400" y="38487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0" name="CustomShape 16"/>
          <p:cNvSpPr/>
          <p:nvPr/>
        </p:nvSpPr>
        <p:spPr>
          <a:xfrm>
            <a:off x="7162920" y="40068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1" name="CustomShape 17"/>
          <p:cNvSpPr/>
          <p:nvPr/>
        </p:nvSpPr>
        <p:spPr>
          <a:xfrm>
            <a:off x="7199280" y="41562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2" name="CustomShape 18"/>
          <p:cNvSpPr/>
          <p:nvPr/>
        </p:nvSpPr>
        <p:spPr>
          <a:xfrm>
            <a:off x="8027640" y="49845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3" name="CustomShape 19"/>
          <p:cNvSpPr/>
          <p:nvPr/>
        </p:nvSpPr>
        <p:spPr>
          <a:xfrm>
            <a:off x="8149680" y="508608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4" name="CustomShape 20"/>
          <p:cNvSpPr/>
          <p:nvPr/>
        </p:nvSpPr>
        <p:spPr>
          <a:xfrm>
            <a:off x="8150040" y="508644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5" name="CustomShape 21"/>
          <p:cNvSpPr/>
          <p:nvPr/>
        </p:nvSpPr>
        <p:spPr>
          <a:xfrm>
            <a:off x="8272080" y="516564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6" name="CustomShape 22"/>
          <p:cNvSpPr/>
          <p:nvPr/>
        </p:nvSpPr>
        <p:spPr>
          <a:xfrm>
            <a:off x="9604440" y="553284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7" name="CustomShape 23"/>
          <p:cNvSpPr/>
          <p:nvPr/>
        </p:nvSpPr>
        <p:spPr>
          <a:xfrm>
            <a:off x="9769320" y="54903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8" name="CustomShape 24"/>
          <p:cNvSpPr/>
          <p:nvPr/>
        </p:nvSpPr>
        <p:spPr>
          <a:xfrm>
            <a:off x="9949680" y="541872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9" name="CustomShape 25"/>
          <p:cNvSpPr/>
          <p:nvPr/>
        </p:nvSpPr>
        <p:spPr>
          <a:xfrm>
            <a:off x="10958040" y="401508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0" name="CustomShape 26"/>
          <p:cNvSpPr/>
          <p:nvPr/>
        </p:nvSpPr>
        <p:spPr>
          <a:xfrm>
            <a:off x="10886400" y="41886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1" name="CustomShape 27"/>
          <p:cNvSpPr/>
          <p:nvPr/>
        </p:nvSpPr>
        <p:spPr>
          <a:xfrm>
            <a:off x="10814760" y="43329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2" name="CustomShape 28"/>
          <p:cNvSpPr/>
          <p:nvPr/>
        </p:nvSpPr>
        <p:spPr>
          <a:xfrm>
            <a:off x="10836000" y="23760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3" name="CustomShape 29"/>
          <p:cNvSpPr/>
          <p:nvPr/>
        </p:nvSpPr>
        <p:spPr>
          <a:xfrm>
            <a:off x="10951200" y="253404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4" name="CustomShape 30"/>
          <p:cNvSpPr/>
          <p:nvPr/>
        </p:nvSpPr>
        <p:spPr>
          <a:xfrm>
            <a:off x="11052720" y="27075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5" name="CustomShape 31"/>
          <p:cNvSpPr/>
          <p:nvPr/>
        </p:nvSpPr>
        <p:spPr>
          <a:xfrm>
            <a:off x="8592840" y="182484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6" name="CustomShape 32"/>
          <p:cNvSpPr/>
          <p:nvPr/>
        </p:nvSpPr>
        <p:spPr>
          <a:xfrm>
            <a:off x="8413200" y="187488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7" name="CustomShape 33"/>
          <p:cNvSpPr/>
          <p:nvPr/>
        </p:nvSpPr>
        <p:spPr>
          <a:xfrm>
            <a:off x="8249040" y="194040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8" name="CustomShape 34"/>
          <p:cNvSpPr/>
          <p:nvPr/>
        </p:nvSpPr>
        <p:spPr>
          <a:xfrm>
            <a:off x="7385400" y="25891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9" name="CustomShape 35"/>
          <p:cNvSpPr/>
          <p:nvPr/>
        </p:nvSpPr>
        <p:spPr>
          <a:xfrm>
            <a:off x="7277760" y="273348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0" name="CustomShape 36"/>
          <p:cNvSpPr/>
          <p:nvPr/>
        </p:nvSpPr>
        <p:spPr>
          <a:xfrm>
            <a:off x="7199280" y="290700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1" name="CustomShape 37"/>
          <p:cNvSpPr/>
          <p:nvPr/>
        </p:nvSpPr>
        <p:spPr>
          <a:xfrm>
            <a:off x="7385760" y="39571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2" name="CustomShape 38"/>
          <p:cNvSpPr/>
          <p:nvPr/>
        </p:nvSpPr>
        <p:spPr>
          <a:xfrm>
            <a:off x="7415280" y="41151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3" name="CustomShape 39"/>
          <p:cNvSpPr/>
          <p:nvPr/>
        </p:nvSpPr>
        <p:spPr>
          <a:xfrm>
            <a:off x="7451640" y="42645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4" name="CustomShape 40"/>
          <p:cNvSpPr/>
          <p:nvPr/>
        </p:nvSpPr>
        <p:spPr>
          <a:xfrm>
            <a:off x="8064360" y="523728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5" name="CustomShape 41"/>
          <p:cNvSpPr/>
          <p:nvPr/>
        </p:nvSpPr>
        <p:spPr>
          <a:xfrm>
            <a:off x="8186760" y="53391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6" name="CustomShape 42"/>
          <p:cNvSpPr/>
          <p:nvPr/>
        </p:nvSpPr>
        <p:spPr>
          <a:xfrm>
            <a:off x="8308800" y="54183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7" name="CustomShape 43"/>
          <p:cNvSpPr/>
          <p:nvPr/>
        </p:nvSpPr>
        <p:spPr>
          <a:xfrm>
            <a:off x="9676800" y="528120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8" name="CustomShape 44"/>
          <p:cNvSpPr/>
          <p:nvPr/>
        </p:nvSpPr>
        <p:spPr>
          <a:xfrm>
            <a:off x="9841680" y="52387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9" name="CustomShape 45"/>
          <p:cNvSpPr/>
          <p:nvPr/>
        </p:nvSpPr>
        <p:spPr>
          <a:xfrm>
            <a:off x="10022040" y="516708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0" name="CustomShape 46"/>
          <p:cNvSpPr/>
          <p:nvPr/>
        </p:nvSpPr>
        <p:spPr>
          <a:xfrm>
            <a:off x="11210400" y="390744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1" name="CustomShape 47"/>
          <p:cNvSpPr/>
          <p:nvPr/>
        </p:nvSpPr>
        <p:spPr>
          <a:xfrm>
            <a:off x="11138760" y="40809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2" name="CustomShape 48"/>
          <p:cNvSpPr/>
          <p:nvPr/>
        </p:nvSpPr>
        <p:spPr>
          <a:xfrm>
            <a:off x="11067120" y="42253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3" name="CustomShape 49"/>
          <p:cNvSpPr/>
          <p:nvPr/>
        </p:nvSpPr>
        <p:spPr>
          <a:xfrm>
            <a:off x="10274760" y="181980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4" name="CustomShape 50"/>
          <p:cNvSpPr/>
          <p:nvPr/>
        </p:nvSpPr>
        <p:spPr>
          <a:xfrm>
            <a:off x="10095120" y="17121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5" name="CustomShape 51"/>
          <p:cNvSpPr/>
          <p:nvPr/>
        </p:nvSpPr>
        <p:spPr>
          <a:xfrm>
            <a:off x="9908640" y="162684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7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Operational Scenario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pic>
        <p:nvPicPr>
          <p:cNvPr id="408" name="" descr=""/>
          <p:cNvPicPr/>
          <p:nvPr/>
        </p:nvPicPr>
        <p:blipFill>
          <a:blip r:embed="rId1"/>
          <a:stretch/>
        </p:blipFill>
        <p:spPr>
          <a:xfrm>
            <a:off x="6732000" y="1130400"/>
            <a:ext cx="5112000" cy="4917600"/>
          </a:xfrm>
          <a:prstGeom prst="rect">
            <a:avLst/>
          </a:prstGeom>
          <a:ln>
            <a:noFill/>
          </a:ln>
        </p:spPr>
      </p:pic>
      <p:sp>
        <p:nvSpPr>
          <p:cNvPr id="409" name="CustomShape 3"/>
          <p:cNvSpPr/>
          <p:nvPr/>
        </p:nvSpPr>
        <p:spPr>
          <a:xfrm>
            <a:off x="6660000" y="1260000"/>
            <a:ext cx="5400000" cy="4824000"/>
          </a:xfrm>
          <a:prstGeom prst="rect">
            <a:avLst/>
          </a:prstGeom>
          <a:solidFill>
            <a:srgbClr val="ffffff">
              <a:alpha val="69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0" name="CustomShape 4"/>
          <p:cNvSpPr/>
          <p:nvPr/>
        </p:nvSpPr>
        <p:spPr>
          <a:xfrm>
            <a:off x="429840" y="1294200"/>
            <a:ext cx="8138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Inject a few (100-200) non-colliding pilot bunches (~10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10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ppb)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Switch on wigglers until ~5-10 % 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vertical polarization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reached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Switch wigglers off and inject ~10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5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colliding bunches (~10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11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ppb)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Measure beam energy with pilots while collisions take place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What is the minimum required polarization level?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Which pilot bunch intensities are required?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What is their lifetime and do they need to be topped-up?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411" name="CustomShape 5"/>
          <p:cNvSpPr/>
          <p:nvPr/>
        </p:nvSpPr>
        <p:spPr>
          <a:xfrm>
            <a:off x="9727200" y="180900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2" name="CustomShape 6"/>
          <p:cNvSpPr/>
          <p:nvPr/>
        </p:nvSpPr>
        <p:spPr>
          <a:xfrm>
            <a:off x="10188720" y="2030400"/>
            <a:ext cx="72000" cy="72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3" name="CustomShape 7"/>
          <p:cNvSpPr/>
          <p:nvPr/>
        </p:nvSpPr>
        <p:spPr>
          <a:xfrm>
            <a:off x="10693080" y="249876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4" name="CustomShape 8"/>
          <p:cNvSpPr/>
          <p:nvPr/>
        </p:nvSpPr>
        <p:spPr>
          <a:xfrm>
            <a:off x="10929960" y="2967120"/>
            <a:ext cx="72000" cy="72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5" name="CustomShape 9"/>
          <p:cNvSpPr/>
          <p:nvPr/>
        </p:nvSpPr>
        <p:spPr>
          <a:xfrm>
            <a:off x="8628840" y="157284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6" name="CustomShape 10"/>
          <p:cNvSpPr/>
          <p:nvPr/>
        </p:nvSpPr>
        <p:spPr>
          <a:xfrm>
            <a:off x="8449200" y="162288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7" name="CustomShape 11"/>
          <p:cNvSpPr/>
          <p:nvPr/>
        </p:nvSpPr>
        <p:spPr>
          <a:xfrm>
            <a:off x="8285040" y="16884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8" name="CustomShape 12"/>
          <p:cNvSpPr/>
          <p:nvPr/>
        </p:nvSpPr>
        <p:spPr>
          <a:xfrm>
            <a:off x="7673400" y="24447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9" name="CustomShape 13"/>
          <p:cNvSpPr/>
          <p:nvPr/>
        </p:nvSpPr>
        <p:spPr>
          <a:xfrm>
            <a:off x="7565760" y="258912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0" name="CustomShape 14"/>
          <p:cNvSpPr/>
          <p:nvPr/>
        </p:nvSpPr>
        <p:spPr>
          <a:xfrm>
            <a:off x="7487280" y="276264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1" name="CustomShape 15"/>
          <p:cNvSpPr/>
          <p:nvPr/>
        </p:nvSpPr>
        <p:spPr>
          <a:xfrm>
            <a:off x="7133760" y="384912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2" name="CustomShape 16"/>
          <p:cNvSpPr/>
          <p:nvPr/>
        </p:nvSpPr>
        <p:spPr>
          <a:xfrm>
            <a:off x="7163280" y="40071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3" name="CustomShape 17"/>
          <p:cNvSpPr/>
          <p:nvPr/>
        </p:nvSpPr>
        <p:spPr>
          <a:xfrm>
            <a:off x="7199640" y="41565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4" name="CustomShape 18"/>
          <p:cNvSpPr/>
          <p:nvPr/>
        </p:nvSpPr>
        <p:spPr>
          <a:xfrm>
            <a:off x="8028000" y="498492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5" name="CustomShape 19"/>
          <p:cNvSpPr/>
          <p:nvPr/>
        </p:nvSpPr>
        <p:spPr>
          <a:xfrm>
            <a:off x="8150040" y="508644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6" name="CustomShape 20"/>
          <p:cNvSpPr/>
          <p:nvPr/>
        </p:nvSpPr>
        <p:spPr>
          <a:xfrm>
            <a:off x="8150400" y="50868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7" name="CustomShape 21"/>
          <p:cNvSpPr/>
          <p:nvPr/>
        </p:nvSpPr>
        <p:spPr>
          <a:xfrm>
            <a:off x="8272440" y="51660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8" name="CustomShape 22"/>
          <p:cNvSpPr/>
          <p:nvPr/>
        </p:nvSpPr>
        <p:spPr>
          <a:xfrm>
            <a:off x="9604800" y="55332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9" name="CustomShape 23"/>
          <p:cNvSpPr/>
          <p:nvPr/>
        </p:nvSpPr>
        <p:spPr>
          <a:xfrm>
            <a:off x="9769680" y="549072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0" name="CustomShape 24"/>
          <p:cNvSpPr/>
          <p:nvPr/>
        </p:nvSpPr>
        <p:spPr>
          <a:xfrm>
            <a:off x="9950040" y="541908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1" name="CustomShape 25"/>
          <p:cNvSpPr/>
          <p:nvPr/>
        </p:nvSpPr>
        <p:spPr>
          <a:xfrm>
            <a:off x="10958400" y="401544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2" name="CustomShape 26"/>
          <p:cNvSpPr/>
          <p:nvPr/>
        </p:nvSpPr>
        <p:spPr>
          <a:xfrm>
            <a:off x="10886760" y="41889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3" name="CustomShape 27"/>
          <p:cNvSpPr/>
          <p:nvPr/>
        </p:nvSpPr>
        <p:spPr>
          <a:xfrm>
            <a:off x="10815120" y="433332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4" name="CustomShape 28"/>
          <p:cNvSpPr/>
          <p:nvPr/>
        </p:nvSpPr>
        <p:spPr>
          <a:xfrm>
            <a:off x="10836360" y="237636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5" name="CustomShape 29"/>
          <p:cNvSpPr/>
          <p:nvPr/>
        </p:nvSpPr>
        <p:spPr>
          <a:xfrm>
            <a:off x="10951560" y="253440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6" name="CustomShape 30"/>
          <p:cNvSpPr/>
          <p:nvPr/>
        </p:nvSpPr>
        <p:spPr>
          <a:xfrm>
            <a:off x="11053080" y="2707920"/>
            <a:ext cx="108000" cy="108000"/>
          </a:xfrm>
          <a:prstGeom prst="ellipse">
            <a:avLst/>
          </a:prstGeom>
          <a:solidFill>
            <a:srgbClr val="385cb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7" name="CustomShape 31"/>
          <p:cNvSpPr/>
          <p:nvPr/>
        </p:nvSpPr>
        <p:spPr>
          <a:xfrm>
            <a:off x="8593200" y="182520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8" name="CustomShape 32"/>
          <p:cNvSpPr/>
          <p:nvPr/>
        </p:nvSpPr>
        <p:spPr>
          <a:xfrm>
            <a:off x="8413560" y="187524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9" name="CustomShape 33"/>
          <p:cNvSpPr/>
          <p:nvPr/>
        </p:nvSpPr>
        <p:spPr>
          <a:xfrm>
            <a:off x="8249400" y="19407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0" name="CustomShape 34"/>
          <p:cNvSpPr/>
          <p:nvPr/>
        </p:nvSpPr>
        <p:spPr>
          <a:xfrm>
            <a:off x="7385760" y="258948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1" name="CustomShape 35"/>
          <p:cNvSpPr/>
          <p:nvPr/>
        </p:nvSpPr>
        <p:spPr>
          <a:xfrm>
            <a:off x="7278120" y="273384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2" name="CustomShape 36"/>
          <p:cNvSpPr/>
          <p:nvPr/>
        </p:nvSpPr>
        <p:spPr>
          <a:xfrm>
            <a:off x="7199640" y="29073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3" name="CustomShape 37"/>
          <p:cNvSpPr/>
          <p:nvPr/>
        </p:nvSpPr>
        <p:spPr>
          <a:xfrm>
            <a:off x="7386120" y="395748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4" name="CustomShape 38"/>
          <p:cNvSpPr/>
          <p:nvPr/>
        </p:nvSpPr>
        <p:spPr>
          <a:xfrm>
            <a:off x="7415640" y="41155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5" name="CustomShape 39"/>
          <p:cNvSpPr/>
          <p:nvPr/>
        </p:nvSpPr>
        <p:spPr>
          <a:xfrm>
            <a:off x="7452000" y="42649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6" name="CustomShape 40"/>
          <p:cNvSpPr/>
          <p:nvPr/>
        </p:nvSpPr>
        <p:spPr>
          <a:xfrm>
            <a:off x="8064720" y="523764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7" name="CustomShape 41"/>
          <p:cNvSpPr/>
          <p:nvPr/>
        </p:nvSpPr>
        <p:spPr>
          <a:xfrm>
            <a:off x="8187120" y="53395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8" name="CustomShape 42"/>
          <p:cNvSpPr/>
          <p:nvPr/>
        </p:nvSpPr>
        <p:spPr>
          <a:xfrm>
            <a:off x="8309160" y="54187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9" name="CustomShape 43"/>
          <p:cNvSpPr/>
          <p:nvPr/>
        </p:nvSpPr>
        <p:spPr>
          <a:xfrm>
            <a:off x="9677160" y="52815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0" name="CustomShape 44"/>
          <p:cNvSpPr/>
          <p:nvPr/>
        </p:nvSpPr>
        <p:spPr>
          <a:xfrm>
            <a:off x="9842040" y="523908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1" name="CustomShape 45"/>
          <p:cNvSpPr/>
          <p:nvPr/>
        </p:nvSpPr>
        <p:spPr>
          <a:xfrm>
            <a:off x="10022400" y="516744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2" name="CustomShape 46"/>
          <p:cNvSpPr/>
          <p:nvPr/>
        </p:nvSpPr>
        <p:spPr>
          <a:xfrm>
            <a:off x="11210760" y="390780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3" name="CustomShape 47"/>
          <p:cNvSpPr/>
          <p:nvPr/>
        </p:nvSpPr>
        <p:spPr>
          <a:xfrm>
            <a:off x="11139120" y="40813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4" name="CustomShape 48"/>
          <p:cNvSpPr/>
          <p:nvPr/>
        </p:nvSpPr>
        <p:spPr>
          <a:xfrm>
            <a:off x="11067480" y="422568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5" name="CustomShape 49"/>
          <p:cNvSpPr/>
          <p:nvPr/>
        </p:nvSpPr>
        <p:spPr>
          <a:xfrm>
            <a:off x="10275120" y="18201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6" name="CustomShape 50"/>
          <p:cNvSpPr/>
          <p:nvPr/>
        </p:nvSpPr>
        <p:spPr>
          <a:xfrm>
            <a:off x="10095480" y="171252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7" name="CustomShape 51"/>
          <p:cNvSpPr/>
          <p:nvPr/>
        </p:nvSpPr>
        <p:spPr>
          <a:xfrm>
            <a:off x="9909000" y="162720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8" name="CustomShape 52"/>
          <p:cNvSpPr/>
          <p:nvPr/>
        </p:nvSpPr>
        <p:spPr>
          <a:xfrm>
            <a:off x="9042840" y="1505160"/>
            <a:ext cx="324000" cy="324000"/>
          </a:xfrm>
          <a:custGeom>
            <a:avLst/>
            <a:gdLst/>
            <a:ahLst/>
            <a:rect l="l" t="t" r="r" b="b"/>
            <a:pathLst>
              <a:path w="780" h="907">
                <a:moveTo>
                  <a:pt x="390" y="0"/>
                </a:moveTo>
                <a:lnTo>
                  <a:pt x="492" y="276"/>
                </a:lnTo>
                <a:lnTo>
                  <a:pt x="780" y="228"/>
                </a:lnTo>
                <a:lnTo>
                  <a:pt x="594" y="457"/>
                </a:lnTo>
                <a:lnTo>
                  <a:pt x="780" y="679"/>
                </a:lnTo>
                <a:lnTo>
                  <a:pt x="492" y="631"/>
                </a:lnTo>
                <a:lnTo>
                  <a:pt x="390" y="907"/>
                </a:lnTo>
                <a:lnTo>
                  <a:pt x="288" y="631"/>
                </a:lnTo>
                <a:lnTo>
                  <a:pt x="0" y="679"/>
                </a:lnTo>
                <a:lnTo>
                  <a:pt x="186" y="457"/>
                </a:lnTo>
                <a:lnTo>
                  <a:pt x="0" y="228"/>
                </a:lnTo>
                <a:lnTo>
                  <a:pt x="288" y="276"/>
                </a:lnTo>
                <a:lnTo>
                  <a:pt x="390" y="0"/>
                </a:lnTo>
                <a:close/>
              </a:path>
            </a:pathLst>
          </a:custGeom>
          <a:solidFill>
            <a:srgbClr val="e6911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9" name="CustomShape 53"/>
          <p:cNvSpPr/>
          <p:nvPr/>
        </p:nvSpPr>
        <p:spPr>
          <a:xfrm>
            <a:off x="9042840" y="5357520"/>
            <a:ext cx="324000" cy="324000"/>
          </a:xfrm>
          <a:custGeom>
            <a:avLst/>
            <a:gdLst/>
            <a:ahLst/>
            <a:rect l="l" t="t" r="r" b="b"/>
            <a:pathLst>
              <a:path w="780" h="907">
                <a:moveTo>
                  <a:pt x="390" y="0"/>
                </a:moveTo>
                <a:lnTo>
                  <a:pt x="492" y="276"/>
                </a:lnTo>
                <a:lnTo>
                  <a:pt x="780" y="228"/>
                </a:lnTo>
                <a:lnTo>
                  <a:pt x="594" y="457"/>
                </a:lnTo>
                <a:lnTo>
                  <a:pt x="780" y="679"/>
                </a:lnTo>
                <a:lnTo>
                  <a:pt x="492" y="631"/>
                </a:lnTo>
                <a:lnTo>
                  <a:pt x="390" y="907"/>
                </a:lnTo>
                <a:lnTo>
                  <a:pt x="288" y="631"/>
                </a:lnTo>
                <a:lnTo>
                  <a:pt x="0" y="679"/>
                </a:lnTo>
                <a:lnTo>
                  <a:pt x="186" y="457"/>
                </a:lnTo>
                <a:lnTo>
                  <a:pt x="0" y="228"/>
                </a:lnTo>
                <a:lnTo>
                  <a:pt x="288" y="276"/>
                </a:lnTo>
                <a:lnTo>
                  <a:pt x="390" y="0"/>
                </a:lnTo>
                <a:close/>
              </a:path>
            </a:pathLst>
          </a:custGeom>
          <a:solidFill>
            <a:srgbClr val="e6911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0" name="CustomShape 54"/>
          <p:cNvSpPr/>
          <p:nvPr/>
        </p:nvSpPr>
        <p:spPr>
          <a:xfrm>
            <a:off x="10986840" y="3449880"/>
            <a:ext cx="324000" cy="324000"/>
          </a:xfrm>
          <a:custGeom>
            <a:avLst/>
            <a:gdLst/>
            <a:ahLst/>
            <a:rect l="l" t="t" r="r" b="b"/>
            <a:pathLst>
              <a:path w="780" h="907">
                <a:moveTo>
                  <a:pt x="390" y="0"/>
                </a:moveTo>
                <a:lnTo>
                  <a:pt x="492" y="276"/>
                </a:lnTo>
                <a:lnTo>
                  <a:pt x="780" y="228"/>
                </a:lnTo>
                <a:lnTo>
                  <a:pt x="594" y="457"/>
                </a:lnTo>
                <a:lnTo>
                  <a:pt x="780" y="679"/>
                </a:lnTo>
                <a:lnTo>
                  <a:pt x="492" y="631"/>
                </a:lnTo>
                <a:lnTo>
                  <a:pt x="390" y="907"/>
                </a:lnTo>
                <a:lnTo>
                  <a:pt x="288" y="631"/>
                </a:lnTo>
                <a:lnTo>
                  <a:pt x="0" y="679"/>
                </a:lnTo>
                <a:lnTo>
                  <a:pt x="186" y="457"/>
                </a:lnTo>
                <a:lnTo>
                  <a:pt x="0" y="228"/>
                </a:lnTo>
                <a:lnTo>
                  <a:pt x="288" y="276"/>
                </a:lnTo>
                <a:lnTo>
                  <a:pt x="390" y="0"/>
                </a:lnTo>
                <a:close/>
              </a:path>
            </a:pathLst>
          </a:custGeom>
          <a:solidFill>
            <a:srgbClr val="e6911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1" name="CustomShape 55"/>
          <p:cNvSpPr/>
          <p:nvPr/>
        </p:nvSpPr>
        <p:spPr>
          <a:xfrm>
            <a:off x="7134840" y="3450240"/>
            <a:ext cx="324000" cy="324000"/>
          </a:xfrm>
          <a:custGeom>
            <a:avLst/>
            <a:gdLst/>
            <a:ahLst/>
            <a:rect l="l" t="t" r="r" b="b"/>
            <a:pathLst>
              <a:path w="780" h="907">
                <a:moveTo>
                  <a:pt x="390" y="0"/>
                </a:moveTo>
                <a:lnTo>
                  <a:pt x="492" y="276"/>
                </a:lnTo>
                <a:lnTo>
                  <a:pt x="780" y="228"/>
                </a:lnTo>
                <a:lnTo>
                  <a:pt x="594" y="457"/>
                </a:lnTo>
                <a:lnTo>
                  <a:pt x="780" y="679"/>
                </a:lnTo>
                <a:lnTo>
                  <a:pt x="492" y="631"/>
                </a:lnTo>
                <a:lnTo>
                  <a:pt x="390" y="907"/>
                </a:lnTo>
                <a:lnTo>
                  <a:pt x="288" y="631"/>
                </a:lnTo>
                <a:lnTo>
                  <a:pt x="0" y="679"/>
                </a:lnTo>
                <a:lnTo>
                  <a:pt x="186" y="457"/>
                </a:lnTo>
                <a:lnTo>
                  <a:pt x="0" y="228"/>
                </a:lnTo>
                <a:lnTo>
                  <a:pt x="288" y="276"/>
                </a:lnTo>
                <a:lnTo>
                  <a:pt x="390" y="0"/>
                </a:lnTo>
                <a:close/>
              </a:path>
            </a:pathLst>
          </a:custGeom>
          <a:solidFill>
            <a:srgbClr val="e69116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62" name="" descr=""/>
          <p:cNvPicPr/>
          <p:nvPr/>
        </p:nvPicPr>
        <p:blipFill>
          <a:blip r:embed="rId2"/>
          <a:stretch/>
        </p:blipFill>
        <p:spPr>
          <a:xfrm>
            <a:off x="7992000" y="3168000"/>
            <a:ext cx="2448000" cy="964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CustomShape 1"/>
          <p:cNvSpPr/>
          <p:nvPr/>
        </p:nvSpPr>
        <p:spPr>
          <a:xfrm>
            <a:off x="360000" y="252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Resonant Depolarization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464" name="CustomShape 2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5" name="CustomShape 3"/>
          <p:cNvSpPr/>
          <p:nvPr/>
        </p:nvSpPr>
        <p:spPr>
          <a:xfrm>
            <a:off x="6369840" y="1330200"/>
            <a:ext cx="5366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Independent depolarizers per beam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Easily accessible for maintainance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TEM wave propagating towards a pilot bunch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Varying exciting frequency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Exciting frequency = spin tune = depolarization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Where is the best location for depolarizers?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Do we need to scan in opposite directions simultanesouly? (2 depolarizers per beam?) 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466" name="" descr=""/>
          <p:cNvPicPr/>
          <p:nvPr/>
        </p:nvPicPr>
        <p:blipFill>
          <a:blip r:embed="rId1"/>
          <a:stretch/>
        </p:blipFill>
        <p:spPr>
          <a:xfrm>
            <a:off x="432000" y="1548000"/>
            <a:ext cx="5667120" cy="2232000"/>
          </a:xfrm>
          <a:prstGeom prst="rect">
            <a:avLst/>
          </a:prstGeom>
          <a:ln>
            <a:noFill/>
          </a:ln>
        </p:spPr>
      </p:pic>
      <p:sp>
        <p:nvSpPr>
          <p:cNvPr id="467" name="CustomShape 4"/>
          <p:cNvSpPr/>
          <p:nvPr/>
        </p:nvSpPr>
        <p:spPr>
          <a:xfrm>
            <a:off x="4680000" y="2016000"/>
            <a:ext cx="1692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DejaVu Sans"/>
              </a:rPr>
              <a:t>Z-pole</a:t>
            </a:r>
            <a:endParaRPr b="0" lang="en-GB" sz="18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468" name="CustomShape 5"/>
          <p:cNvSpPr/>
          <p:nvPr/>
        </p:nvSpPr>
        <p:spPr>
          <a:xfrm>
            <a:off x="6408360" y="3348360"/>
            <a:ext cx="4968000" cy="648000"/>
          </a:xfrm>
          <a:custGeom>
            <a:avLst/>
            <a:gdLst/>
            <a:ahLst/>
            <a:rect l="0" t="0" r="r" b="b"/>
            <a:pathLst>
              <a:path w="13802" h="1802">
                <a:moveTo>
                  <a:pt x="300" y="0"/>
                </a:moveTo>
                <a:lnTo>
                  <a:pt x="300" y="0"/>
                </a:lnTo>
                <a:cubicBezTo>
                  <a:pt x="247" y="0"/>
                  <a:pt x="196" y="14"/>
                  <a:pt x="150" y="40"/>
                </a:cubicBezTo>
                <a:cubicBezTo>
                  <a:pt x="104" y="67"/>
                  <a:pt x="67" y="104"/>
                  <a:pt x="40" y="150"/>
                </a:cubicBezTo>
                <a:cubicBezTo>
                  <a:pt x="14" y="196"/>
                  <a:pt x="0" y="247"/>
                  <a:pt x="0" y="300"/>
                </a:cubicBezTo>
                <a:lnTo>
                  <a:pt x="0" y="1500"/>
                </a:lnTo>
                <a:lnTo>
                  <a:pt x="0" y="1501"/>
                </a:lnTo>
                <a:cubicBezTo>
                  <a:pt x="0" y="1554"/>
                  <a:pt x="14" y="1605"/>
                  <a:pt x="40" y="1651"/>
                </a:cubicBezTo>
                <a:cubicBezTo>
                  <a:pt x="67" y="1697"/>
                  <a:pt x="104" y="1734"/>
                  <a:pt x="150" y="1761"/>
                </a:cubicBezTo>
                <a:cubicBezTo>
                  <a:pt x="196" y="1787"/>
                  <a:pt x="247" y="1801"/>
                  <a:pt x="300" y="1801"/>
                </a:cubicBezTo>
                <a:lnTo>
                  <a:pt x="13500" y="1800"/>
                </a:lnTo>
                <a:lnTo>
                  <a:pt x="13501" y="1801"/>
                </a:lnTo>
                <a:cubicBezTo>
                  <a:pt x="13554" y="1801"/>
                  <a:pt x="13605" y="1787"/>
                  <a:pt x="13651" y="1761"/>
                </a:cubicBezTo>
                <a:cubicBezTo>
                  <a:pt x="13697" y="1734"/>
                  <a:pt x="13734" y="1697"/>
                  <a:pt x="13761" y="1651"/>
                </a:cubicBezTo>
                <a:cubicBezTo>
                  <a:pt x="13787" y="1605"/>
                  <a:pt x="13801" y="1554"/>
                  <a:pt x="13801" y="1501"/>
                </a:cubicBezTo>
                <a:lnTo>
                  <a:pt x="13801" y="300"/>
                </a:lnTo>
                <a:lnTo>
                  <a:pt x="13801" y="300"/>
                </a:lnTo>
                <a:lnTo>
                  <a:pt x="13801" y="300"/>
                </a:lnTo>
                <a:cubicBezTo>
                  <a:pt x="13801" y="247"/>
                  <a:pt x="13787" y="196"/>
                  <a:pt x="13761" y="150"/>
                </a:cubicBezTo>
                <a:cubicBezTo>
                  <a:pt x="13734" y="104"/>
                  <a:pt x="13697" y="67"/>
                  <a:pt x="13651" y="40"/>
                </a:cubicBezTo>
                <a:cubicBezTo>
                  <a:pt x="13605" y="14"/>
                  <a:pt x="13554" y="0"/>
                  <a:pt x="13501" y="0"/>
                </a:cubicBezTo>
                <a:lnTo>
                  <a:pt x="300" y="0"/>
                </a:lnTo>
              </a:path>
            </a:pathLst>
          </a:custGeom>
          <a:noFill/>
          <a:ln w="2916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469" name="" descr=""/>
          <p:cNvPicPr/>
          <p:nvPr/>
        </p:nvPicPr>
        <p:blipFill>
          <a:blip r:embed="rId2"/>
          <a:stretch/>
        </p:blipFill>
        <p:spPr>
          <a:xfrm>
            <a:off x="1044000" y="4464000"/>
            <a:ext cx="3446280" cy="1771200"/>
          </a:xfrm>
          <a:prstGeom prst="rect">
            <a:avLst/>
          </a:prstGeom>
          <a:ln>
            <a:noFill/>
          </a:ln>
        </p:spPr>
      </p:pic>
      <p:sp>
        <p:nvSpPr>
          <p:cNvPr id="470" name="CustomShape 6"/>
          <p:cNvSpPr/>
          <p:nvPr/>
        </p:nvSpPr>
        <p:spPr>
          <a:xfrm>
            <a:off x="3312000" y="4572000"/>
            <a:ext cx="1692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DejaVu Sans"/>
              </a:rPr>
              <a:t>WW</a:t>
            </a:r>
            <a:endParaRPr b="0" lang="en-GB" sz="18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471" name="CustomShape 7"/>
          <p:cNvSpPr/>
          <p:nvPr/>
        </p:nvSpPr>
        <p:spPr>
          <a:xfrm>
            <a:off x="1548000" y="3780000"/>
            <a:ext cx="378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DejaVu Sans"/>
              </a:rPr>
              <a:t>Natural width ~ 200 keV at Z</a:t>
            </a:r>
            <a:endParaRPr b="0" lang="en-GB" sz="1800" spc="-1" strike="noStrike">
              <a:solidFill>
                <a:srgbClr val="3f3f3f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DejaVu Sans"/>
              </a:rPr>
              <a:t>And 1.4 MeV at W</a:t>
            </a:r>
            <a:endParaRPr b="0" lang="en-GB" sz="18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472" name="CustomShape 8"/>
          <p:cNvSpPr/>
          <p:nvPr/>
        </p:nvSpPr>
        <p:spPr>
          <a:xfrm>
            <a:off x="3492000" y="608400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I. Koop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CustomShape 1"/>
          <p:cNvSpPr/>
          <p:nvPr/>
        </p:nvSpPr>
        <p:spPr>
          <a:xfrm>
            <a:off x="360000" y="252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Free Spin Precession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474" name="CustomShape 2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5" name="CustomShape 3"/>
          <p:cNvSpPr/>
          <p:nvPr/>
        </p:nvSpPr>
        <p:spPr>
          <a:xfrm>
            <a:off x="393840" y="1222200"/>
            <a:ext cx="11486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Stronger depolarizer kicks the vertical spin into other plane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Observation of oscillation between these planes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Spin tune obtained via Fourier Transform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Yields the full spin spectrum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Is this technique feasible in a realistic machine?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How often should this be performed?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Can we flip the spin and re-use the same bunches?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476" name="" descr=""/>
          <p:cNvPicPr/>
          <p:nvPr/>
        </p:nvPicPr>
        <p:blipFill>
          <a:blip r:embed="rId1"/>
          <a:stretch/>
        </p:blipFill>
        <p:spPr>
          <a:xfrm>
            <a:off x="6480000" y="1065240"/>
            <a:ext cx="5328000" cy="4910760"/>
          </a:xfrm>
          <a:prstGeom prst="rect">
            <a:avLst/>
          </a:prstGeom>
          <a:ln>
            <a:noFill/>
          </a:ln>
        </p:spPr>
      </p:pic>
      <p:sp>
        <p:nvSpPr>
          <p:cNvPr id="477" name="CustomShape 4"/>
          <p:cNvSpPr/>
          <p:nvPr/>
        </p:nvSpPr>
        <p:spPr>
          <a:xfrm>
            <a:off x="8820000" y="594000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I. Koop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  <p:sp>
        <p:nvSpPr>
          <p:cNvPr id="478" name="CustomShape 5"/>
          <p:cNvSpPr/>
          <p:nvPr/>
        </p:nvSpPr>
        <p:spPr>
          <a:xfrm>
            <a:off x="6264000" y="4032000"/>
            <a:ext cx="432000" cy="15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CustomShape 1"/>
          <p:cNvSpPr/>
          <p:nvPr/>
        </p:nvSpPr>
        <p:spPr>
          <a:xfrm>
            <a:off x="360000" y="252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Polarimeter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480" name="CustomShape 2"/>
          <p:cNvSpPr/>
          <p:nvPr/>
        </p:nvSpPr>
        <p:spPr>
          <a:xfrm>
            <a:off x="393840" y="1222200"/>
            <a:ext cx="11486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In present experimental interaction region design space foreseen, but possibly more space in RF-section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Where is the best integration point for the polarimeters?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481" name="" descr=""/>
          <p:cNvPicPr/>
          <p:nvPr/>
        </p:nvPicPr>
        <p:blipFill>
          <a:blip r:embed="rId1"/>
          <a:srcRect l="0" t="0" r="0" b="1470"/>
          <a:stretch/>
        </p:blipFill>
        <p:spPr>
          <a:xfrm>
            <a:off x="1008000" y="2422440"/>
            <a:ext cx="4255920" cy="3619080"/>
          </a:xfrm>
          <a:prstGeom prst="rect">
            <a:avLst/>
          </a:prstGeom>
          <a:ln>
            <a:noFill/>
          </a:ln>
        </p:spPr>
      </p:pic>
      <p:sp>
        <p:nvSpPr>
          <p:cNvPr id="482" name="CustomShape 3"/>
          <p:cNvSpPr/>
          <p:nvPr/>
        </p:nvSpPr>
        <p:spPr>
          <a:xfrm rot="21599400">
            <a:off x="1394280" y="2224440"/>
            <a:ext cx="3369240" cy="35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Blue: Dipoles; Red: Quadrupoles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483" name="CustomShape 4"/>
          <p:cNvSpPr/>
          <p:nvPr/>
        </p:nvSpPr>
        <p:spPr>
          <a:xfrm rot="21599400">
            <a:off x="1403280" y="3365640"/>
            <a:ext cx="636120" cy="36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85cb4"/>
                </a:solidFill>
                <a:latin typeface="Arial"/>
                <a:ea typeface="Arial"/>
              </a:rPr>
              <a:t>β</a:t>
            </a:r>
            <a:r>
              <a:rPr b="0" lang="en-GB" sz="1500" spc="-1" strike="noStrike" baseline="-33000">
                <a:solidFill>
                  <a:srgbClr val="385cb4"/>
                </a:solidFill>
                <a:latin typeface="Arial"/>
                <a:ea typeface="Arial"/>
              </a:rPr>
              <a:t>x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c9211e"/>
                </a:solidFill>
                <a:latin typeface="Arial"/>
                <a:ea typeface="Arial"/>
              </a:rPr>
              <a:t>β</a:t>
            </a:r>
            <a:r>
              <a:rPr b="0" lang="en-GB" sz="1500" spc="-1" strike="noStrike" baseline="-33000">
                <a:solidFill>
                  <a:srgbClr val="c9211e"/>
                </a:solidFill>
                <a:latin typeface="Arial"/>
                <a:ea typeface="Arial"/>
              </a:rPr>
              <a:t>y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484" name="CustomShape 5"/>
          <p:cNvSpPr/>
          <p:nvPr/>
        </p:nvSpPr>
        <p:spPr>
          <a:xfrm>
            <a:off x="2081520" y="2613960"/>
            <a:ext cx="153720" cy="414720"/>
          </a:xfrm>
          <a:custGeom>
            <a:avLst/>
            <a:gdLst/>
            <a:ahLst/>
            <a:rect l="0" t="0" r="r" b="b"/>
            <a:pathLst>
              <a:path w="429" h="1154">
                <a:moveTo>
                  <a:pt x="71" y="0"/>
                </a:moveTo>
                <a:lnTo>
                  <a:pt x="71" y="0"/>
                </a:lnTo>
                <a:cubicBezTo>
                  <a:pt x="59" y="0"/>
                  <a:pt x="47" y="3"/>
                  <a:pt x="36" y="10"/>
                </a:cubicBezTo>
                <a:cubicBezTo>
                  <a:pt x="25" y="16"/>
                  <a:pt x="16" y="25"/>
                  <a:pt x="10" y="36"/>
                </a:cubicBezTo>
                <a:cubicBezTo>
                  <a:pt x="3" y="47"/>
                  <a:pt x="0" y="59"/>
                  <a:pt x="0" y="71"/>
                </a:cubicBezTo>
                <a:lnTo>
                  <a:pt x="0" y="1081"/>
                </a:lnTo>
                <a:lnTo>
                  <a:pt x="0" y="1082"/>
                </a:lnTo>
                <a:cubicBezTo>
                  <a:pt x="0" y="1094"/>
                  <a:pt x="3" y="1106"/>
                  <a:pt x="10" y="1117"/>
                </a:cubicBezTo>
                <a:cubicBezTo>
                  <a:pt x="16" y="1128"/>
                  <a:pt x="25" y="1137"/>
                  <a:pt x="36" y="1143"/>
                </a:cubicBezTo>
                <a:cubicBezTo>
                  <a:pt x="47" y="1150"/>
                  <a:pt x="59" y="1153"/>
                  <a:pt x="71" y="1153"/>
                </a:cubicBezTo>
                <a:lnTo>
                  <a:pt x="356" y="1153"/>
                </a:lnTo>
                <a:lnTo>
                  <a:pt x="357" y="1153"/>
                </a:lnTo>
                <a:cubicBezTo>
                  <a:pt x="369" y="1153"/>
                  <a:pt x="381" y="1150"/>
                  <a:pt x="392" y="1143"/>
                </a:cubicBezTo>
                <a:cubicBezTo>
                  <a:pt x="403" y="1137"/>
                  <a:pt x="412" y="1128"/>
                  <a:pt x="418" y="1117"/>
                </a:cubicBezTo>
                <a:cubicBezTo>
                  <a:pt x="425" y="1106"/>
                  <a:pt x="428" y="1094"/>
                  <a:pt x="428" y="1082"/>
                </a:cubicBezTo>
                <a:lnTo>
                  <a:pt x="428" y="71"/>
                </a:lnTo>
                <a:lnTo>
                  <a:pt x="428" y="71"/>
                </a:lnTo>
                <a:lnTo>
                  <a:pt x="428" y="71"/>
                </a:lnTo>
                <a:cubicBezTo>
                  <a:pt x="428" y="59"/>
                  <a:pt x="425" y="47"/>
                  <a:pt x="418" y="36"/>
                </a:cubicBezTo>
                <a:cubicBezTo>
                  <a:pt x="412" y="25"/>
                  <a:pt x="403" y="16"/>
                  <a:pt x="392" y="10"/>
                </a:cubicBezTo>
                <a:cubicBezTo>
                  <a:pt x="381" y="3"/>
                  <a:pt x="369" y="0"/>
                  <a:pt x="357" y="0"/>
                </a:cubicBezTo>
                <a:lnTo>
                  <a:pt x="71" y="0"/>
                </a:lnTo>
              </a:path>
            </a:pathLst>
          </a:custGeom>
          <a:noFill/>
          <a:ln w="12600">
            <a:solidFill>
              <a:srgbClr val="3f3f3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85" name="Line 6"/>
          <p:cNvSpPr/>
          <p:nvPr/>
        </p:nvSpPr>
        <p:spPr>
          <a:xfrm>
            <a:off x="1505160" y="3408120"/>
            <a:ext cx="765720" cy="0"/>
          </a:xfrm>
          <a:prstGeom prst="line">
            <a:avLst/>
          </a:prstGeom>
          <a:ln>
            <a:solidFill>
              <a:srgbClr val="3f3f3f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86" name="CustomShape 7"/>
          <p:cNvSpPr/>
          <p:nvPr/>
        </p:nvSpPr>
        <p:spPr>
          <a:xfrm rot="21599400">
            <a:off x="1428840" y="3066840"/>
            <a:ext cx="883440" cy="495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Beam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  <p:pic>
        <p:nvPicPr>
          <p:cNvPr id="487" name="" descr=""/>
          <p:cNvPicPr/>
          <p:nvPr/>
        </p:nvPicPr>
        <p:blipFill>
          <a:blip r:embed="rId2"/>
          <a:stretch/>
        </p:blipFill>
        <p:spPr>
          <a:xfrm>
            <a:off x="5643000" y="2437920"/>
            <a:ext cx="4473000" cy="3634560"/>
          </a:xfrm>
          <a:prstGeom prst="rect">
            <a:avLst/>
          </a:prstGeom>
          <a:ln>
            <a:noFill/>
          </a:ln>
        </p:spPr>
      </p:pic>
      <p:sp>
        <p:nvSpPr>
          <p:cNvPr id="488" name="CustomShape 8"/>
          <p:cNvSpPr/>
          <p:nvPr/>
        </p:nvSpPr>
        <p:spPr>
          <a:xfrm rot="21599400">
            <a:off x="6506280" y="2224440"/>
            <a:ext cx="3369240" cy="35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Blue: Dipoles; Red: Quadrupoles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489" name="CustomShape 9"/>
          <p:cNvSpPr/>
          <p:nvPr/>
        </p:nvSpPr>
        <p:spPr>
          <a:xfrm rot="21599400">
            <a:off x="6974280" y="6076440"/>
            <a:ext cx="3369240" cy="35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RF-Section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490" name="CustomShape 10"/>
          <p:cNvSpPr/>
          <p:nvPr/>
        </p:nvSpPr>
        <p:spPr>
          <a:xfrm rot="21599400">
            <a:off x="1682280" y="6076440"/>
            <a:ext cx="3369240" cy="35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EIR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2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Polarimeter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493" name="CustomShape 3"/>
          <p:cNvSpPr/>
          <p:nvPr/>
        </p:nvSpPr>
        <p:spPr>
          <a:xfrm>
            <a:off x="429840" y="1294200"/>
            <a:ext cx="6986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~ 520 nm circular polarized laser interacts with beam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Back-scattered photons sufficient for resonance measurement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Additional measurement of scattered electrons for 3D spin vector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At least 1 polarimeter per beam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</p:txBody>
      </p:sp>
      <p:sp>
        <p:nvSpPr>
          <p:cNvPr id="494" name="CustomShape 4"/>
          <p:cNvSpPr/>
          <p:nvPr/>
        </p:nvSpPr>
        <p:spPr>
          <a:xfrm>
            <a:off x="5328000" y="1008000"/>
            <a:ext cx="1224000" cy="432000"/>
          </a:xfrm>
          <a:custGeom>
            <a:avLst/>
            <a:gdLst/>
            <a:ahLst/>
            <a:rect l="0" t="0" r="r" b="b"/>
            <a:pathLst>
              <a:path w="3402" h="1202">
                <a:moveTo>
                  <a:pt x="200" y="0"/>
                </a:moveTo>
                <a:lnTo>
                  <a:pt x="200" y="0"/>
                </a:lnTo>
                <a:cubicBezTo>
                  <a:pt x="165" y="0"/>
                  <a:pt x="131" y="9"/>
                  <a:pt x="100" y="27"/>
                </a:cubicBezTo>
                <a:cubicBezTo>
                  <a:pt x="70" y="44"/>
                  <a:pt x="44" y="70"/>
                  <a:pt x="27" y="100"/>
                </a:cubicBezTo>
                <a:cubicBezTo>
                  <a:pt x="9" y="131"/>
                  <a:pt x="0" y="165"/>
                  <a:pt x="0" y="200"/>
                </a:cubicBezTo>
                <a:lnTo>
                  <a:pt x="0" y="1000"/>
                </a:lnTo>
                <a:lnTo>
                  <a:pt x="0" y="1001"/>
                </a:lnTo>
                <a:cubicBezTo>
                  <a:pt x="0" y="1036"/>
                  <a:pt x="9" y="1070"/>
                  <a:pt x="27" y="1101"/>
                </a:cubicBezTo>
                <a:cubicBezTo>
                  <a:pt x="44" y="1131"/>
                  <a:pt x="70" y="1157"/>
                  <a:pt x="100" y="1174"/>
                </a:cubicBezTo>
                <a:cubicBezTo>
                  <a:pt x="131" y="1192"/>
                  <a:pt x="165" y="1201"/>
                  <a:pt x="200" y="1201"/>
                </a:cubicBezTo>
                <a:lnTo>
                  <a:pt x="3200" y="1201"/>
                </a:lnTo>
                <a:lnTo>
                  <a:pt x="3201" y="1201"/>
                </a:lnTo>
                <a:cubicBezTo>
                  <a:pt x="3236" y="1201"/>
                  <a:pt x="3270" y="1192"/>
                  <a:pt x="3301" y="1174"/>
                </a:cubicBezTo>
                <a:cubicBezTo>
                  <a:pt x="3331" y="1157"/>
                  <a:pt x="3357" y="1131"/>
                  <a:pt x="3374" y="1101"/>
                </a:cubicBezTo>
                <a:cubicBezTo>
                  <a:pt x="3392" y="1070"/>
                  <a:pt x="3401" y="1036"/>
                  <a:pt x="3401" y="1001"/>
                </a:cubicBezTo>
                <a:lnTo>
                  <a:pt x="3401" y="200"/>
                </a:lnTo>
                <a:lnTo>
                  <a:pt x="3401" y="200"/>
                </a:lnTo>
                <a:lnTo>
                  <a:pt x="3401" y="200"/>
                </a:lnTo>
                <a:cubicBezTo>
                  <a:pt x="3401" y="165"/>
                  <a:pt x="3392" y="131"/>
                  <a:pt x="3374" y="100"/>
                </a:cubicBezTo>
                <a:cubicBezTo>
                  <a:pt x="3357" y="70"/>
                  <a:pt x="3331" y="44"/>
                  <a:pt x="3301" y="27"/>
                </a:cubicBezTo>
                <a:cubicBezTo>
                  <a:pt x="3270" y="9"/>
                  <a:pt x="3236" y="0"/>
                  <a:pt x="3201" y="0"/>
                </a:cubicBezTo>
                <a:lnTo>
                  <a:pt x="20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95" name="" descr=""/>
          <p:cNvPicPr/>
          <p:nvPr/>
        </p:nvPicPr>
        <p:blipFill>
          <a:blip r:embed="rId1"/>
          <a:stretch/>
        </p:blipFill>
        <p:spPr>
          <a:xfrm>
            <a:off x="612000" y="4009320"/>
            <a:ext cx="6658560" cy="1757160"/>
          </a:xfrm>
          <a:prstGeom prst="rect">
            <a:avLst/>
          </a:prstGeom>
          <a:ln>
            <a:noFill/>
          </a:ln>
        </p:spPr>
      </p:pic>
      <p:sp>
        <p:nvSpPr>
          <p:cNvPr id="496" name="CustomShape 5"/>
          <p:cNvSpPr/>
          <p:nvPr/>
        </p:nvSpPr>
        <p:spPr>
          <a:xfrm>
            <a:off x="794880" y="5001840"/>
            <a:ext cx="4161600" cy="39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~2m Laser Interaction Region</a:t>
            </a:r>
            <a:endParaRPr b="1" lang="en-GB" sz="1400" spc="-1" strike="noStrike">
              <a:solidFill>
                <a:srgbClr val="3f3f3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Laser interacts with beam  </a:t>
            </a:r>
            <a:endParaRPr b="1" lang="en-GB" sz="14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497" name="CustomShape 6"/>
          <p:cNvSpPr/>
          <p:nvPr/>
        </p:nvSpPr>
        <p:spPr>
          <a:xfrm>
            <a:off x="7270560" y="4945320"/>
            <a:ext cx="726840" cy="22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100" spc="-1" strike="noStrike">
                <a:solidFill>
                  <a:srgbClr val="808080"/>
                </a:solidFill>
                <a:latin typeface="Arial"/>
                <a:ea typeface="Arial"/>
              </a:rPr>
              <a:t>Beam</a:t>
            </a:r>
            <a:endParaRPr b="1" lang="en-GB" sz="1100" spc="-1" strike="noStrike">
              <a:solidFill>
                <a:srgbClr val="808080"/>
              </a:solidFill>
              <a:latin typeface="Arial"/>
            </a:endParaRPr>
          </a:p>
        </p:txBody>
      </p:sp>
      <p:sp>
        <p:nvSpPr>
          <p:cNvPr id="498" name="CustomShape 7"/>
          <p:cNvSpPr/>
          <p:nvPr/>
        </p:nvSpPr>
        <p:spPr>
          <a:xfrm>
            <a:off x="7054560" y="4398840"/>
            <a:ext cx="1426320" cy="408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050" spc="-1" strike="noStrike">
                <a:solidFill>
                  <a:srgbClr val="808080"/>
                </a:solidFill>
                <a:latin typeface="Arial"/>
                <a:ea typeface="Arial"/>
              </a:rPr>
              <a:t>Backscattered photons</a:t>
            </a:r>
            <a:endParaRPr b="1" lang="en-GB" sz="1050" spc="-1" strike="noStrike">
              <a:solidFill>
                <a:srgbClr val="808080"/>
              </a:solidFill>
              <a:latin typeface="Arial"/>
            </a:endParaRPr>
          </a:p>
        </p:txBody>
      </p:sp>
      <p:sp>
        <p:nvSpPr>
          <p:cNvPr id="499" name="CustomShape 8"/>
          <p:cNvSpPr/>
          <p:nvPr/>
        </p:nvSpPr>
        <p:spPr>
          <a:xfrm>
            <a:off x="5724000" y="5400000"/>
            <a:ext cx="2574000" cy="75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100" spc="-1" strike="noStrike">
                <a:solidFill>
                  <a:srgbClr val="808080"/>
                </a:solidFill>
                <a:latin typeface="Arial"/>
                <a:ea typeface="Arial"/>
              </a:rPr>
              <a:t>Scattered electrons</a:t>
            </a:r>
            <a:endParaRPr b="1" lang="en-GB" sz="1100" spc="-1" strike="noStrike">
              <a:solidFill>
                <a:srgbClr val="80808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GB" sz="1100" spc="-1" strike="noStrike">
                <a:solidFill>
                  <a:srgbClr val="808080"/>
                </a:solidFill>
                <a:latin typeface="Arial"/>
                <a:ea typeface="Arial"/>
              </a:rPr>
              <a:t>with minimum energy</a:t>
            </a:r>
            <a:endParaRPr b="1" lang="en-GB" sz="1100" spc="-1" strike="noStrike">
              <a:solidFill>
                <a:srgbClr val="808080"/>
              </a:solidFill>
              <a:latin typeface="Arial"/>
            </a:endParaRPr>
          </a:p>
        </p:txBody>
      </p:sp>
      <p:sp>
        <p:nvSpPr>
          <p:cNvPr id="500" name="CustomShape 9"/>
          <p:cNvSpPr/>
          <p:nvPr/>
        </p:nvSpPr>
        <p:spPr>
          <a:xfrm>
            <a:off x="922320" y="3937680"/>
            <a:ext cx="1953360" cy="39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200" spc="-1" strike="noStrike">
                <a:solidFill>
                  <a:srgbClr val="3f3f3f"/>
                </a:solidFill>
                <a:latin typeface="Arial"/>
                <a:ea typeface="Arial"/>
              </a:rPr>
              <a:t>~2 mrad Dipole</a:t>
            </a:r>
            <a:endParaRPr b="0" lang="en-GB" sz="12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501" name="Line 10"/>
          <p:cNvSpPr/>
          <p:nvPr/>
        </p:nvSpPr>
        <p:spPr>
          <a:xfrm flipH="1">
            <a:off x="1347120" y="4556160"/>
            <a:ext cx="1382760" cy="10800"/>
          </a:xfrm>
          <a:prstGeom prst="line">
            <a:avLst/>
          </a:prstGeom>
          <a:ln w="29160">
            <a:solidFill>
              <a:srgbClr val="27d15b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02" name="Line 11"/>
          <p:cNvSpPr/>
          <p:nvPr/>
        </p:nvSpPr>
        <p:spPr>
          <a:xfrm flipV="1">
            <a:off x="2729880" y="4053240"/>
            <a:ext cx="0" cy="513720"/>
          </a:xfrm>
          <a:prstGeom prst="line">
            <a:avLst/>
          </a:prstGeom>
          <a:ln w="29160">
            <a:solidFill>
              <a:srgbClr val="27d15b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3" name="CustomShape 12"/>
          <p:cNvSpPr/>
          <p:nvPr/>
        </p:nvSpPr>
        <p:spPr>
          <a:xfrm>
            <a:off x="2694240" y="3973680"/>
            <a:ext cx="726480" cy="2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200" spc="-1" strike="noStrike">
                <a:solidFill>
                  <a:srgbClr val="26c678"/>
                </a:solidFill>
                <a:latin typeface="Arial"/>
                <a:ea typeface="Arial"/>
              </a:rPr>
              <a:t>Laser</a:t>
            </a:r>
            <a:endParaRPr b="1" lang="en-GB" sz="1200" spc="-1" strike="noStrike">
              <a:solidFill>
                <a:srgbClr val="26c678"/>
              </a:solidFill>
              <a:latin typeface="Arial"/>
            </a:endParaRPr>
          </a:p>
        </p:txBody>
      </p:sp>
      <p:pic>
        <p:nvPicPr>
          <p:cNvPr id="504" name="" descr=""/>
          <p:cNvPicPr/>
          <p:nvPr/>
        </p:nvPicPr>
        <p:blipFill>
          <a:blip r:embed="rId2"/>
          <a:srcRect l="71220" t="53153" r="21599" b="0"/>
          <a:stretch/>
        </p:blipFill>
        <p:spPr>
          <a:xfrm rot="20679600">
            <a:off x="6795360" y="4351320"/>
            <a:ext cx="288720" cy="520560"/>
          </a:xfrm>
          <a:prstGeom prst="rect">
            <a:avLst/>
          </a:prstGeom>
          <a:ln>
            <a:noFill/>
          </a:ln>
        </p:spPr>
      </p:pic>
      <p:sp>
        <p:nvSpPr>
          <p:cNvPr id="505" name="CustomShape 13"/>
          <p:cNvSpPr/>
          <p:nvPr/>
        </p:nvSpPr>
        <p:spPr>
          <a:xfrm>
            <a:off x="5194800" y="3846240"/>
            <a:ext cx="2665440" cy="4503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06" name="" descr=""/>
          <p:cNvPicPr/>
          <p:nvPr/>
        </p:nvPicPr>
        <p:blipFill>
          <a:blip r:embed="rId3"/>
          <a:stretch/>
        </p:blipFill>
        <p:spPr>
          <a:xfrm>
            <a:off x="8311680" y="4594680"/>
            <a:ext cx="2848320" cy="1433880"/>
          </a:xfrm>
          <a:prstGeom prst="rect">
            <a:avLst/>
          </a:prstGeom>
          <a:ln>
            <a:noFill/>
          </a:ln>
        </p:spPr>
      </p:pic>
      <p:sp>
        <p:nvSpPr>
          <p:cNvPr id="507" name="CustomShape 14"/>
          <p:cNvSpPr/>
          <p:nvPr/>
        </p:nvSpPr>
        <p:spPr>
          <a:xfrm>
            <a:off x="8347320" y="3854160"/>
            <a:ext cx="3250080" cy="101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Scattered electrons to be measured by Si pixel detector</a:t>
            </a:r>
            <a:endParaRPr b="1" lang="en-GB" sz="15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508" name="CustomShape 15"/>
          <p:cNvSpPr/>
          <p:nvPr/>
        </p:nvSpPr>
        <p:spPr>
          <a:xfrm>
            <a:off x="8820000" y="594000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N. Muchnoi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  <p:sp>
        <p:nvSpPr>
          <p:cNvPr id="509" name="CustomShape 16"/>
          <p:cNvSpPr/>
          <p:nvPr/>
        </p:nvSpPr>
        <p:spPr>
          <a:xfrm>
            <a:off x="1908000" y="5508000"/>
            <a:ext cx="3636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M. Hofer and  J. Wenninger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  <p:sp>
        <p:nvSpPr>
          <p:cNvPr id="510" name="CustomShape 17"/>
          <p:cNvSpPr/>
          <p:nvPr/>
        </p:nvSpPr>
        <p:spPr>
          <a:xfrm>
            <a:off x="7521840" y="1294200"/>
            <a:ext cx="467028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What can be gained more polarimeters?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Can we learn from other projects, such as from EIC-experts?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2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Colliding Bunches Polarization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513" name="CustomShape 3"/>
          <p:cNvSpPr/>
          <p:nvPr/>
        </p:nvSpPr>
        <p:spPr>
          <a:xfrm>
            <a:off x="5328000" y="1008000"/>
            <a:ext cx="1224000" cy="432000"/>
          </a:xfrm>
          <a:custGeom>
            <a:avLst/>
            <a:gdLst/>
            <a:ahLst/>
            <a:rect l="0" t="0" r="r" b="b"/>
            <a:pathLst>
              <a:path w="3402" h="1202">
                <a:moveTo>
                  <a:pt x="200" y="0"/>
                </a:moveTo>
                <a:lnTo>
                  <a:pt x="200" y="0"/>
                </a:lnTo>
                <a:cubicBezTo>
                  <a:pt x="165" y="0"/>
                  <a:pt x="131" y="9"/>
                  <a:pt x="100" y="27"/>
                </a:cubicBezTo>
                <a:cubicBezTo>
                  <a:pt x="70" y="44"/>
                  <a:pt x="44" y="70"/>
                  <a:pt x="27" y="100"/>
                </a:cubicBezTo>
                <a:cubicBezTo>
                  <a:pt x="9" y="131"/>
                  <a:pt x="0" y="165"/>
                  <a:pt x="0" y="200"/>
                </a:cubicBezTo>
                <a:lnTo>
                  <a:pt x="0" y="1000"/>
                </a:lnTo>
                <a:lnTo>
                  <a:pt x="0" y="1001"/>
                </a:lnTo>
                <a:cubicBezTo>
                  <a:pt x="0" y="1036"/>
                  <a:pt x="9" y="1070"/>
                  <a:pt x="27" y="1101"/>
                </a:cubicBezTo>
                <a:cubicBezTo>
                  <a:pt x="44" y="1131"/>
                  <a:pt x="70" y="1157"/>
                  <a:pt x="100" y="1174"/>
                </a:cubicBezTo>
                <a:cubicBezTo>
                  <a:pt x="131" y="1192"/>
                  <a:pt x="165" y="1201"/>
                  <a:pt x="200" y="1201"/>
                </a:cubicBezTo>
                <a:lnTo>
                  <a:pt x="3200" y="1201"/>
                </a:lnTo>
                <a:lnTo>
                  <a:pt x="3201" y="1201"/>
                </a:lnTo>
                <a:cubicBezTo>
                  <a:pt x="3236" y="1201"/>
                  <a:pt x="3270" y="1192"/>
                  <a:pt x="3301" y="1174"/>
                </a:cubicBezTo>
                <a:cubicBezTo>
                  <a:pt x="3331" y="1157"/>
                  <a:pt x="3357" y="1131"/>
                  <a:pt x="3374" y="1101"/>
                </a:cubicBezTo>
                <a:cubicBezTo>
                  <a:pt x="3392" y="1070"/>
                  <a:pt x="3401" y="1036"/>
                  <a:pt x="3401" y="1001"/>
                </a:cubicBezTo>
                <a:lnTo>
                  <a:pt x="3401" y="200"/>
                </a:lnTo>
                <a:lnTo>
                  <a:pt x="3401" y="200"/>
                </a:lnTo>
                <a:lnTo>
                  <a:pt x="3401" y="200"/>
                </a:lnTo>
                <a:cubicBezTo>
                  <a:pt x="3401" y="165"/>
                  <a:pt x="3392" y="131"/>
                  <a:pt x="3374" y="100"/>
                </a:cubicBezTo>
                <a:cubicBezTo>
                  <a:pt x="3357" y="70"/>
                  <a:pt x="3331" y="44"/>
                  <a:pt x="3301" y="27"/>
                </a:cubicBezTo>
                <a:cubicBezTo>
                  <a:pt x="3270" y="9"/>
                  <a:pt x="3236" y="0"/>
                  <a:pt x="3201" y="0"/>
                </a:cubicBezTo>
                <a:lnTo>
                  <a:pt x="20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4" name="CustomShape 4"/>
          <p:cNvSpPr/>
          <p:nvPr/>
        </p:nvSpPr>
        <p:spPr>
          <a:xfrm>
            <a:off x="432000" y="3420000"/>
            <a:ext cx="11088000" cy="154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1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Take away message: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Longitudinal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polarization could spoil measurements and must be 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&lt; 10-5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Depolarizers must also act on colliding bunches → Consider closed-orbit bumps to avoid impact at IP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To be measured also with polarimeters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What could be the impact of RF-kickers acting on colliding bunches?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Which RF-kicker and polarimeter design is the most suitable for pilot and colliding bunches?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</p:txBody>
      </p:sp>
      <p:pic>
        <p:nvPicPr>
          <p:cNvPr id="515" name="" descr=""/>
          <p:cNvPicPr/>
          <p:nvPr/>
        </p:nvPicPr>
        <p:blipFill>
          <a:blip r:embed="rId1"/>
          <a:stretch/>
        </p:blipFill>
        <p:spPr>
          <a:xfrm>
            <a:off x="2742480" y="1008000"/>
            <a:ext cx="8201520" cy="2744280"/>
          </a:xfrm>
          <a:prstGeom prst="rect">
            <a:avLst/>
          </a:prstGeom>
          <a:ln>
            <a:noFill/>
          </a:ln>
        </p:spPr>
      </p:pic>
      <p:sp>
        <p:nvSpPr>
          <p:cNvPr id="516" name="CustomShape 5"/>
          <p:cNvSpPr/>
          <p:nvPr/>
        </p:nvSpPr>
        <p:spPr>
          <a:xfrm>
            <a:off x="9468000" y="345600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I. Koop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FCC-ee Overview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429840" y="1330200"/>
            <a:ext cx="7562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4"/>
          <p:cNvSpPr/>
          <p:nvPr/>
        </p:nvSpPr>
        <p:spPr>
          <a:xfrm>
            <a:off x="429840" y="1330200"/>
            <a:ext cx="3746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1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1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Particle Physics: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Higgs and electro-weak factory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4 baseline beam energies and diverse particle physics program 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45.6 GeV: Z-pole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80 GeV: W-pair-threshold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120 GeV: ZH-production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182.5 GeV: top-pair-threshold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High number of statistics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185" name="CustomShape 5"/>
          <p:cNvSpPr/>
          <p:nvPr/>
        </p:nvSpPr>
        <p:spPr>
          <a:xfrm>
            <a:off x="7953840" y="1330200"/>
            <a:ext cx="3746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1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Accelerator Physics: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4-fold super-symmetric layout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Up to 4 Interaction Points (IPs)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1 RF-section per beam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1 collimation section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1 section for injection and dump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Nanometer beam size at IPs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Strong synchrotron radiation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186" name="" descr=""/>
          <p:cNvPicPr/>
          <p:nvPr/>
        </p:nvPicPr>
        <p:blipFill>
          <a:blip r:embed="rId1"/>
          <a:stretch/>
        </p:blipFill>
        <p:spPr>
          <a:xfrm>
            <a:off x="3977640" y="1656000"/>
            <a:ext cx="3870360" cy="3724200"/>
          </a:xfrm>
          <a:prstGeom prst="rect">
            <a:avLst/>
          </a:prstGeom>
          <a:ln>
            <a:noFill/>
          </a:ln>
        </p:spPr>
      </p:pic>
      <p:sp>
        <p:nvSpPr>
          <p:cNvPr id="187" name="CustomShape 6"/>
          <p:cNvSpPr/>
          <p:nvPr/>
        </p:nvSpPr>
        <p:spPr>
          <a:xfrm>
            <a:off x="0" y="5760000"/>
            <a:ext cx="1219212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15000"/>
              </a:lnSpc>
            </a:pP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DejaVu Sans"/>
              </a:rPr>
              <a:t>Precision particle physics experiments             Center-of-mass energy determination</a:t>
            </a:r>
            <a:endParaRPr b="1" lang="en-GB" sz="18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188" name="CustomShape 7"/>
          <p:cNvSpPr/>
          <p:nvPr/>
        </p:nvSpPr>
        <p:spPr>
          <a:xfrm>
            <a:off x="5904000" y="5868000"/>
            <a:ext cx="576000" cy="288000"/>
          </a:xfrm>
          <a:custGeom>
            <a:avLst/>
            <a:gdLst/>
            <a:ahLst/>
            <a:rect l="0" t="0" r="r" b="b"/>
            <a:pathLst>
              <a:path w="1601" h="802">
                <a:moveTo>
                  <a:pt x="0" y="400"/>
                </a:moveTo>
                <a:lnTo>
                  <a:pt x="318" y="0"/>
                </a:lnTo>
                <a:lnTo>
                  <a:pt x="318" y="200"/>
                </a:lnTo>
                <a:lnTo>
                  <a:pt x="1282" y="200"/>
                </a:lnTo>
                <a:lnTo>
                  <a:pt x="1282" y="0"/>
                </a:lnTo>
                <a:lnTo>
                  <a:pt x="1600" y="400"/>
                </a:lnTo>
                <a:lnTo>
                  <a:pt x="1282" y="801"/>
                </a:lnTo>
                <a:lnTo>
                  <a:pt x="1282" y="600"/>
                </a:lnTo>
                <a:lnTo>
                  <a:pt x="318" y="600"/>
                </a:lnTo>
                <a:lnTo>
                  <a:pt x="318" y="801"/>
                </a:lnTo>
                <a:lnTo>
                  <a:pt x="0" y="400"/>
                </a:lnTo>
              </a:path>
            </a:pathLst>
          </a:cu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8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From Beam Energy to E</a:t>
            </a:r>
            <a:r>
              <a:rPr b="1" lang="en-GB" sz="4400" spc="-1" strike="noStrike" baseline="-33000">
                <a:solidFill>
                  <a:srgbClr val="385cb4"/>
                </a:solidFill>
                <a:latin typeface="DejaVu Sans"/>
                <a:ea typeface="Calibri"/>
              </a:rPr>
              <a:t>CM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519" name="CustomShape 3"/>
          <p:cNvSpPr/>
          <p:nvPr/>
        </p:nvSpPr>
        <p:spPr>
          <a:xfrm>
            <a:off x="429840" y="1294200"/>
            <a:ext cx="7130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40 MeV synchrotron radiation losses per turn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Additional beamstrahlung (BS) (synchrotron radiation due to 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field of colliding bunch) ⪅ 0.62 MeV/beam/IP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Same RF-section for both beams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to compensate losses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ΔE</a:t>
            </a:r>
            <a:r>
              <a:rPr b="0" lang="en-GB" sz="1800" spc="-1" strike="noStrike" baseline="-33000">
                <a:solidFill>
                  <a:srgbClr val="3f3f3f"/>
                </a:solidFill>
                <a:latin typeface="Arial"/>
                <a:ea typeface="Arial"/>
              </a:rPr>
              <a:t>cm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 ~ -8 keV (PA, PD) and ~0.7 keV (PG, PJ)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Boosts ~ +/- 10 MeV (PA, PD) and ~ +/- 30 MeV (PG, PJ)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Pilot and colliding bunches have different local energy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Accurate models essential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What are the systematics between pilot bunches and colliding ones?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520" name="CustomShape 4"/>
          <p:cNvSpPr/>
          <p:nvPr/>
        </p:nvSpPr>
        <p:spPr>
          <a:xfrm>
            <a:off x="5328000" y="1008000"/>
            <a:ext cx="1224000" cy="432000"/>
          </a:xfrm>
          <a:custGeom>
            <a:avLst/>
            <a:gdLst/>
            <a:ahLst/>
            <a:rect l="0" t="0" r="r" b="b"/>
            <a:pathLst>
              <a:path w="3402" h="1202">
                <a:moveTo>
                  <a:pt x="200" y="0"/>
                </a:moveTo>
                <a:lnTo>
                  <a:pt x="200" y="0"/>
                </a:lnTo>
                <a:cubicBezTo>
                  <a:pt x="165" y="0"/>
                  <a:pt x="131" y="9"/>
                  <a:pt x="100" y="27"/>
                </a:cubicBezTo>
                <a:cubicBezTo>
                  <a:pt x="70" y="44"/>
                  <a:pt x="44" y="70"/>
                  <a:pt x="27" y="100"/>
                </a:cubicBezTo>
                <a:cubicBezTo>
                  <a:pt x="9" y="131"/>
                  <a:pt x="0" y="165"/>
                  <a:pt x="0" y="200"/>
                </a:cubicBezTo>
                <a:lnTo>
                  <a:pt x="0" y="1000"/>
                </a:lnTo>
                <a:lnTo>
                  <a:pt x="0" y="1001"/>
                </a:lnTo>
                <a:cubicBezTo>
                  <a:pt x="0" y="1036"/>
                  <a:pt x="9" y="1070"/>
                  <a:pt x="27" y="1101"/>
                </a:cubicBezTo>
                <a:cubicBezTo>
                  <a:pt x="44" y="1131"/>
                  <a:pt x="70" y="1157"/>
                  <a:pt x="100" y="1174"/>
                </a:cubicBezTo>
                <a:cubicBezTo>
                  <a:pt x="131" y="1192"/>
                  <a:pt x="165" y="1201"/>
                  <a:pt x="200" y="1201"/>
                </a:cubicBezTo>
                <a:lnTo>
                  <a:pt x="3200" y="1201"/>
                </a:lnTo>
                <a:lnTo>
                  <a:pt x="3201" y="1201"/>
                </a:lnTo>
                <a:cubicBezTo>
                  <a:pt x="3236" y="1201"/>
                  <a:pt x="3270" y="1192"/>
                  <a:pt x="3301" y="1174"/>
                </a:cubicBezTo>
                <a:cubicBezTo>
                  <a:pt x="3331" y="1157"/>
                  <a:pt x="3357" y="1131"/>
                  <a:pt x="3374" y="1101"/>
                </a:cubicBezTo>
                <a:cubicBezTo>
                  <a:pt x="3392" y="1070"/>
                  <a:pt x="3401" y="1036"/>
                  <a:pt x="3401" y="1001"/>
                </a:cubicBezTo>
                <a:lnTo>
                  <a:pt x="3401" y="200"/>
                </a:lnTo>
                <a:lnTo>
                  <a:pt x="3401" y="200"/>
                </a:lnTo>
                <a:lnTo>
                  <a:pt x="3401" y="200"/>
                </a:lnTo>
                <a:cubicBezTo>
                  <a:pt x="3401" y="165"/>
                  <a:pt x="3392" y="131"/>
                  <a:pt x="3374" y="100"/>
                </a:cubicBezTo>
                <a:cubicBezTo>
                  <a:pt x="3357" y="70"/>
                  <a:pt x="3331" y="44"/>
                  <a:pt x="3301" y="27"/>
                </a:cubicBezTo>
                <a:cubicBezTo>
                  <a:pt x="3270" y="9"/>
                  <a:pt x="3236" y="0"/>
                  <a:pt x="3201" y="0"/>
                </a:cubicBezTo>
                <a:lnTo>
                  <a:pt x="20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21" name="" descr=""/>
          <p:cNvPicPr/>
          <p:nvPr/>
        </p:nvPicPr>
        <p:blipFill>
          <a:blip r:embed="rId1"/>
          <a:stretch/>
        </p:blipFill>
        <p:spPr>
          <a:xfrm>
            <a:off x="10404000" y="198720"/>
            <a:ext cx="1440000" cy="1385280"/>
          </a:xfrm>
          <a:prstGeom prst="rect">
            <a:avLst/>
          </a:prstGeom>
          <a:ln>
            <a:noFill/>
          </a:ln>
        </p:spPr>
      </p:pic>
      <p:sp>
        <p:nvSpPr>
          <p:cNvPr id="522" name="CustomShape 5"/>
          <p:cNvSpPr/>
          <p:nvPr/>
        </p:nvSpPr>
        <p:spPr>
          <a:xfrm>
            <a:off x="10649520" y="1217160"/>
            <a:ext cx="108000" cy="108000"/>
          </a:xfrm>
          <a:prstGeom prst="ellipse">
            <a:avLst/>
          </a:prstGeom>
          <a:solidFill>
            <a:srgbClr val="c9211e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23" name="" descr=""/>
          <p:cNvPicPr/>
          <p:nvPr/>
        </p:nvPicPr>
        <p:blipFill>
          <a:blip r:embed="rId2"/>
          <a:srcRect l="0" t="3888" r="0" b="0"/>
          <a:stretch/>
        </p:blipFill>
        <p:spPr>
          <a:xfrm>
            <a:off x="6768000" y="2016000"/>
            <a:ext cx="5184000" cy="3579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5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Dispersion and Collision Offset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526" name="CustomShape 3"/>
          <p:cNvSpPr/>
          <p:nvPr/>
        </p:nvSpPr>
        <p:spPr>
          <a:xfrm>
            <a:off x="429840" y="3814200"/>
            <a:ext cx="8354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Measurement and control of dispersion and collision offsets at IP essential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Δ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D &lt; 1 µm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 relaxes requirements on collision offsets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Can it be demonstrated that collision offsets can be controlled to ~0.1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σ</a:t>
            </a:r>
            <a:r>
              <a:rPr b="0" i="1" lang="en-GB" sz="1800" spc="-1" strike="noStrike" baseline="-33000">
                <a:solidFill>
                  <a:srgbClr val="385cb4"/>
                </a:solidFill>
                <a:latin typeface="Arial"/>
                <a:ea typeface="Arial"/>
              </a:rPr>
              <a:t>y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How can we best measure dispersion at the IP? (RF-shift, orbit bump)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527" name="CustomShape 4"/>
          <p:cNvSpPr/>
          <p:nvPr/>
        </p:nvSpPr>
        <p:spPr>
          <a:xfrm>
            <a:off x="5328000" y="1008000"/>
            <a:ext cx="1224000" cy="432000"/>
          </a:xfrm>
          <a:custGeom>
            <a:avLst/>
            <a:gdLst/>
            <a:ahLst/>
            <a:rect l="0" t="0" r="r" b="b"/>
            <a:pathLst>
              <a:path w="3402" h="1202">
                <a:moveTo>
                  <a:pt x="200" y="0"/>
                </a:moveTo>
                <a:lnTo>
                  <a:pt x="200" y="0"/>
                </a:lnTo>
                <a:cubicBezTo>
                  <a:pt x="165" y="0"/>
                  <a:pt x="131" y="9"/>
                  <a:pt x="100" y="27"/>
                </a:cubicBezTo>
                <a:cubicBezTo>
                  <a:pt x="70" y="44"/>
                  <a:pt x="44" y="70"/>
                  <a:pt x="27" y="100"/>
                </a:cubicBezTo>
                <a:cubicBezTo>
                  <a:pt x="9" y="131"/>
                  <a:pt x="0" y="165"/>
                  <a:pt x="0" y="200"/>
                </a:cubicBezTo>
                <a:lnTo>
                  <a:pt x="0" y="1000"/>
                </a:lnTo>
                <a:lnTo>
                  <a:pt x="0" y="1001"/>
                </a:lnTo>
                <a:cubicBezTo>
                  <a:pt x="0" y="1036"/>
                  <a:pt x="9" y="1070"/>
                  <a:pt x="27" y="1101"/>
                </a:cubicBezTo>
                <a:cubicBezTo>
                  <a:pt x="44" y="1131"/>
                  <a:pt x="70" y="1157"/>
                  <a:pt x="100" y="1174"/>
                </a:cubicBezTo>
                <a:cubicBezTo>
                  <a:pt x="131" y="1192"/>
                  <a:pt x="165" y="1201"/>
                  <a:pt x="200" y="1201"/>
                </a:cubicBezTo>
                <a:lnTo>
                  <a:pt x="3200" y="1201"/>
                </a:lnTo>
                <a:lnTo>
                  <a:pt x="3201" y="1201"/>
                </a:lnTo>
                <a:cubicBezTo>
                  <a:pt x="3236" y="1201"/>
                  <a:pt x="3270" y="1192"/>
                  <a:pt x="3301" y="1174"/>
                </a:cubicBezTo>
                <a:cubicBezTo>
                  <a:pt x="3331" y="1157"/>
                  <a:pt x="3357" y="1131"/>
                  <a:pt x="3374" y="1101"/>
                </a:cubicBezTo>
                <a:cubicBezTo>
                  <a:pt x="3392" y="1070"/>
                  <a:pt x="3401" y="1036"/>
                  <a:pt x="3401" y="1001"/>
                </a:cubicBezTo>
                <a:lnTo>
                  <a:pt x="3401" y="200"/>
                </a:lnTo>
                <a:lnTo>
                  <a:pt x="3401" y="200"/>
                </a:lnTo>
                <a:lnTo>
                  <a:pt x="3401" y="200"/>
                </a:lnTo>
                <a:cubicBezTo>
                  <a:pt x="3401" y="165"/>
                  <a:pt x="3392" y="131"/>
                  <a:pt x="3374" y="100"/>
                </a:cubicBezTo>
                <a:cubicBezTo>
                  <a:pt x="3357" y="70"/>
                  <a:pt x="3331" y="44"/>
                  <a:pt x="3301" y="27"/>
                </a:cubicBezTo>
                <a:cubicBezTo>
                  <a:pt x="3270" y="9"/>
                  <a:pt x="3236" y="0"/>
                  <a:pt x="3201" y="0"/>
                </a:cubicBezTo>
                <a:lnTo>
                  <a:pt x="20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28" name="" descr=""/>
          <p:cNvPicPr/>
          <p:nvPr/>
        </p:nvPicPr>
        <p:blipFill>
          <a:blip r:embed="rId1"/>
          <a:srcRect l="0" t="0" r="0" b="16670"/>
          <a:stretch/>
        </p:blipFill>
        <p:spPr>
          <a:xfrm>
            <a:off x="252000" y="1188000"/>
            <a:ext cx="11435040" cy="2159640"/>
          </a:xfrm>
          <a:prstGeom prst="rect">
            <a:avLst/>
          </a:prstGeom>
          <a:ln>
            <a:noFill/>
          </a:ln>
        </p:spPr>
      </p:pic>
      <p:sp>
        <p:nvSpPr>
          <p:cNvPr id="529" name="CustomShape 5"/>
          <p:cNvSpPr/>
          <p:nvPr/>
        </p:nvSpPr>
        <p:spPr>
          <a:xfrm>
            <a:off x="8496000" y="6048000"/>
            <a:ext cx="378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  <a:hlinkClick r:id="rId2"/>
              </a:rPr>
              <a:t>J. Wenninger: Beam-beam and OSVD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  <p:sp>
        <p:nvSpPr>
          <p:cNvPr id="530" name="CustomShape 6"/>
          <p:cNvSpPr/>
          <p:nvPr/>
        </p:nvSpPr>
        <p:spPr>
          <a:xfrm>
            <a:off x="216000" y="1872000"/>
            <a:ext cx="2772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200" spc="-1" strike="noStrike">
                <a:solidFill>
                  <a:srgbClr val="808080"/>
                </a:solidFill>
                <a:latin typeface="Arial"/>
                <a:ea typeface="Arial"/>
              </a:rPr>
              <a:t>D… Dispersion</a:t>
            </a:r>
            <a:endParaRPr b="0" lang="en-GB" sz="1200" spc="-1" strike="noStrike">
              <a:solidFill>
                <a:srgbClr val="80808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GB" sz="1200" spc="-1" strike="noStrike">
                <a:solidFill>
                  <a:srgbClr val="808080"/>
                </a:solidFill>
                <a:latin typeface="Arial"/>
                <a:ea typeface="Arial"/>
              </a:rPr>
              <a:t>σ</a:t>
            </a:r>
            <a:r>
              <a:rPr b="0" lang="en-GB" sz="1200" spc="-1" strike="noStrike" baseline="-33000">
                <a:solidFill>
                  <a:srgbClr val="808080"/>
                </a:solidFill>
                <a:latin typeface="Arial"/>
                <a:ea typeface="Arial"/>
              </a:rPr>
              <a:t>u</a:t>
            </a:r>
            <a:r>
              <a:rPr b="0" lang="en-GB" sz="1200" spc="-1" strike="noStrike">
                <a:solidFill>
                  <a:srgbClr val="808080"/>
                </a:solidFill>
                <a:latin typeface="Arial"/>
                <a:ea typeface="Arial"/>
              </a:rPr>
              <a:t> … transverse beam size</a:t>
            </a:r>
            <a:endParaRPr b="0" lang="en-GB" sz="1200" spc="-1" strike="noStrike">
              <a:solidFill>
                <a:srgbClr val="80808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GB" sz="1200" spc="-1" strike="noStrike">
                <a:solidFill>
                  <a:srgbClr val="808080"/>
                </a:solidFill>
                <a:latin typeface="Arial"/>
                <a:ea typeface="Arial"/>
              </a:rPr>
              <a:t>u</a:t>
            </a:r>
            <a:r>
              <a:rPr b="0" lang="en-GB" sz="1200" spc="-1" strike="noStrike" baseline="-33000">
                <a:solidFill>
                  <a:srgbClr val="808080"/>
                </a:solidFill>
                <a:latin typeface="Arial"/>
                <a:ea typeface="Arial"/>
              </a:rPr>
              <a:t>0</a:t>
            </a:r>
            <a:r>
              <a:rPr b="0" lang="en-GB" sz="1200" spc="-1" strike="noStrike">
                <a:solidFill>
                  <a:srgbClr val="808080"/>
                </a:solidFill>
                <a:latin typeface="Arial"/>
                <a:ea typeface="Arial"/>
              </a:rPr>
              <a:t> … collision offset</a:t>
            </a:r>
            <a:endParaRPr b="0" lang="en-GB" sz="1200" spc="-1" strike="noStrike">
              <a:solidFill>
                <a:srgbClr val="808080"/>
              </a:solidFill>
              <a:latin typeface="Arial"/>
            </a:endParaRPr>
          </a:p>
        </p:txBody>
      </p:sp>
      <p:pic>
        <p:nvPicPr>
          <p:cNvPr id="531" name="" descr=""/>
          <p:cNvPicPr/>
          <p:nvPr/>
        </p:nvPicPr>
        <p:blipFill>
          <a:blip r:embed="rId3"/>
          <a:stretch/>
        </p:blipFill>
        <p:spPr>
          <a:xfrm>
            <a:off x="8421840" y="3204000"/>
            <a:ext cx="3026160" cy="2952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3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Experiments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534" name="CustomShape 3"/>
          <p:cNvSpPr/>
          <p:nvPr/>
        </p:nvSpPr>
        <p:spPr>
          <a:xfrm>
            <a:off x="429840" y="1330200"/>
            <a:ext cx="835416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G. Wilkinson: </a:t>
            </a:r>
            <a:r>
              <a:rPr b="0" i="1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Di-muon events - “The gift that keeps on giving”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Reliable and frequent logging of parameters essential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Possibility to measure Z-bosons from higher E</a:t>
            </a:r>
            <a:r>
              <a:rPr b="0" lang="en-GB" sz="1800" spc="-1" strike="noStrike" baseline="-33000">
                <a:solidFill>
                  <a:srgbClr val="3f3f3f"/>
                </a:solidFill>
                <a:latin typeface="Arial"/>
                <a:ea typeface="Calibri"/>
              </a:rPr>
              <a:t>cm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events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535" name="CustomShape 4"/>
          <p:cNvSpPr/>
          <p:nvPr/>
        </p:nvSpPr>
        <p:spPr>
          <a:xfrm>
            <a:off x="5328000" y="1008000"/>
            <a:ext cx="1224000" cy="432000"/>
          </a:xfrm>
          <a:custGeom>
            <a:avLst/>
            <a:gdLst/>
            <a:ahLst/>
            <a:rect l="0" t="0" r="r" b="b"/>
            <a:pathLst>
              <a:path w="3402" h="1202">
                <a:moveTo>
                  <a:pt x="200" y="0"/>
                </a:moveTo>
                <a:lnTo>
                  <a:pt x="200" y="0"/>
                </a:lnTo>
                <a:cubicBezTo>
                  <a:pt x="165" y="0"/>
                  <a:pt x="131" y="9"/>
                  <a:pt x="100" y="27"/>
                </a:cubicBezTo>
                <a:cubicBezTo>
                  <a:pt x="70" y="44"/>
                  <a:pt x="44" y="70"/>
                  <a:pt x="27" y="100"/>
                </a:cubicBezTo>
                <a:cubicBezTo>
                  <a:pt x="9" y="131"/>
                  <a:pt x="0" y="165"/>
                  <a:pt x="0" y="200"/>
                </a:cubicBezTo>
                <a:lnTo>
                  <a:pt x="0" y="1000"/>
                </a:lnTo>
                <a:lnTo>
                  <a:pt x="0" y="1001"/>
                </a:lnTo>
                <a:cubicBezTo>
                  <a:pt x="0" y="1036"/>
                  <a:pt x="9" y="1070"/>
                  <a:pt x="27" y="1101"/>
                </a:cubicBezTo>
                <a:cubicBezTo>
                  <a:pt x="44" y="1131"/>
                  <a:pt x="70" y="1157"/>
                  <a:pt x="100" y="1174"/>
                </a:cubicBezTo>
                <a:cubicBezTo>
                  <a:pt x="131" y="1192"/>
                  <a:pt x="165" y="1201"/>
                  <a:pt x="200" y="1201"/>
                </a:cubicBezTo>
                <a:lnTo>
                  <a:pt x="3200" y="1201"/>
                </a:lnTo>
                <a:lnTo>
                  <a:pt x="3201" y="1201"/>
                </a:lnTo>
                <a:cubicBezTo>
                  <a:pt x="3236" y="1201"/>
                  <a:pt x="3270" y="1192"/>
                  <a:pt x="3301" y="1174"/>
                </a:cubicBezTo>
                <a:cubicBezTo>
                  <a:pt x="3331" y="1157"/>
                  <a:pt x="3357" y="1131"/>
                  <a:pt x="3374" y="1101"/>
                </a:cubicBezTo>
                <a:cubicBezTo>
                  <a:pt x="3392" y="1070"/>
                  <a:pt x="3401" y="1036"/>
                  <a:pt x="3401" y="1001"/>
                </a:cubicBezTo>
                <a:lnTo>
                  <a:pt x="3401" y="200"/>
                </a:lnTo>
                <a:lnTo>
                  <a:pt x="3401" y="200"/>
                </a:lnTo>
                <a:lnTo>
                  <a:pt x="3401" y="200"/>
                </a:lnTo>
                <a:cubicBezTo>
                  <a:pt x="3401" y="165"/>
                  <a:pt x="3392" y="131"/>
                  <a:pt x="3374" y="100"/>
                </a:cubicBezTo>
                <a:cubicBezTo>
                  <a:pt x="3357" y="70"/>
                  <a:pt x="3331" y="44"/>
                  <a:pt x="3301" y="27"/>
                </a:cubicBezTo>
                <a:cubicBezTo>
                  <a:pt x="3270" y="9"/>
                  <a:pt x="3236" y="0"/>
                  <a:pt x="3201" y="0"/>
                </a:cubicBezTo>
                <a:lnTo>
                  <a:pt x="20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36" name="" descr=""/>
          <p:cNvPicPr/>
          <p:nvPr/>
        </p:nvPicPr>
        <p:blipFill>
          <a:blip r:embed="rId1"/>
          <a:stretch/>
        </p:blipFill>
        <p:spPr>
          <a:xfrm>
            <a:off x="6624000" y="2800440"/>
            <a:ext cx="5262120" cy="3463560"/>
          </a:xfrm>
          <a:prstGeom prst="rect">
            <a:avLst/>
          </a:prstGeom>
          <a:ln>
            <a:noFill/>
          </a:ln>
        </p:spPr>
      </p:pic>
      <p:sp>
        <p:nvSpPr>
          <p:cNvPr id="537" name="CustomShape 5"/>
          <p:cNvSpPr/>
          <p:nvPr/>
        </p:nvSpPr>
        <p:spPr>
          <a:xfrm>
            <a:off x="7704000" y="2700000"/>
            <a:ext cx="4182120" cy="432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Boost reconstruction from di-muon events</a:t>
            </a:r>
            <a:endParaRPr b="0" lang="en-GB" sz="14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538" name="CustomShape 6"/>
          <p:cNvSpPr/>
          <p:nvPr/>
        </p:nvSpPr>
        <p:spPr>
          <a:xfrm>
            <a:off x="7020000" y="2124000"/>
            <a:ext cx="4248000" cy="792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10</a:t>
            </a:r>
            <a:r>
              <a:rPr b="0" lang="en-GB" sz="1400" spc="-1" strike="noStrike" baseline="33000">
                <a:solidFill>
                  <a:srgbClr val="3f3f3f"/>
                </a:solidFill>
                <a:latin typeface="Arial"/>
                <a:ea typeface="Arial"/>
              </a:rPr>
              <a:t>6</a:t>
            </a: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 dimuon events at Z-pole: e+e- –&gt; </a:t>
            </a: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μ</a:t>
            </a: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+</a:t>
            </a: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μ</a:t>
            </a: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- (</a:t>
            </a: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γ</a:t>
            </a: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)</a:t>
            </a:r>
            <a:endParaRPr b="0" lang="en-GB" sz="1400" spc="-1" strike="noStrike">
              <a:solidFill>
                <a:srgbClr val="3f3f3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400" spc="-1" strike="noStrike">
                <a:solidFill>
                  <a:srgbClr val="3f3f3f"/>
                </a:solidFill>
                <a:latin typeface="Arial"/>
                <a:ea typeface="Arial"/>
              </a:rPr>
              <a:t>(γ)… Initial-State-Photon (ISR)</a:t>
            </a:r>
            <a:endParaRPr b="0" lang="en-GB" sz="14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539" name="CustomShape 7"/>
          <p:cNvSpPr/>
          <p:nvPr/>
        </p:nvSpPr>
        <p:spPr>
          <a:xfrm>
            <a:off x="7344000" y="1368000"/>
            <a:ext cx="4248000" cy="792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600" spc="-1" strike="noStrike">
                <a:solidFill>
                  <a:srgbClr val="385cb4"/>
                </a:solidFill>
                <a:latin typeface="Arial"/>
                <a:ea typeface="Arial"/>
              </a:rPr>
              <a:t>One million di-muon events per 8h shift</a:t>
            </a: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GB" sz="1600" spc="-1" strike="noStrike">
                <a:solidFill>
                  <a:srgbClr val="385cb4"/>
                </a:solidFill>
                <a:latin typeface="Arial"/>
                <a:ea typeface="Arial"/>
              </a:rPr>
              <a:t>~ 5 keV statistical precession achievable</a:t>
            </a: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</p:txBody>
      </p:sp>
      <p:pic>
        <p:nvPicPr>
          <p:cNvPr id="540" name="" descr=""/>
          <p:cNvPicPr/>
          <p:nvPr/>
        </p:nvPicPr>
        <p:blipFill>
          <a:blip r:embed="rId2"/>
          <a:srcRect l="155" t="984" r="440" b="1148"/>
          <a:stretch/>
        </p:blipFill>
        <p:spPr>
          <a:xfrm>
            <a:off x="504000" y="3384000"/>
            <a:ext cx="5716440" cy="2448000"/>
          </a:xfrm>
          <a:prstGeom prst="rect">
            <a:avLst/>
          </a:prstGeom>
          <a:ln>
            <a:noFill/>
          </a:ln>
        </p:spPr>
      </p:pic>
      <p:sp>
        <p:nvSpPr>
          <p:cNvPr id="541" name="CustomShape 8"/>
          <p:cNvSpPr/>
          <p:nvPr/>
        </p:nvSpPr>
        <p:spPr>
          <a:xfrm>
            <a:off x="8244000" y="608400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  <a:hlinkClick r:id="rId3"/>
              </a:rPr>
              <a:t>arXiv:1909.12245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3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Monochromatization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544" name="CustomShape 3"/>
          <p:cNvSpPr/>
          <p:nvPr/>
        </p:nvSpPr>
        <p:spPr>
          <a:xfrm>
            <a:off x="429840" y="1294200"/>
            <a:ext cx="10442160" cy="100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62.5 GeV beam energy corresponds to the peak of Higgs-production with narrow width of 4.2 MeV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For minimization of collision energy spread –&gt; monochromatization techniques required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What is the most suitable monochromatization technique and how can it be implemented?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</p:txBody>
      </p:sp>
      <p:sp>
        <p:nvSpPr>
          <p:cNvPr id="545" name="CustomShape 4"/>
          <p:cNvSpPr/>
          <p:nvPr/>
        </p:nvSpPr>
        <p:spPr>
          <a:xfrm>
            <a:off x="5328000" y="1008000"/>
            <a:ext cx="1224000" cy="432000"/>
          </a:xfrm>
          <a:custGeom>
            <a:avLst/>
            <a:gdLst/>
            <a:ahLst/>
            <a:rect l="0" t="0" r="r" b="b"/>
            <a:pathLst>
              <a:path w="3402" h="1202">
                <a:moveTo>
                  <a:pt x="200" y="0"/>
                </a:moveTo>
                <a:lnTo>
                  <a:pt x="200" y="0"/>
                </a:lnTo>
                <a:cubicBezTo>
                  <a:pt x="165" y="0"/>
                  <a:pt x="131" y="9"/>
                  <a:pt x="100" y="27"/>
                </a:cubicBezTo>
                <a:cubicBezTo>
                  <a:pt x="70" y="44"/>
                  <a:pt x="44" y="70"/>
                  <a:pt x="27" y="100"/>
                </a:cubicBezTo>
                <a:cubicBezTo>
                  <a:pt x="9" y="131"/>
                  <a:pt x="0" y="165"/>
                  <a:pt x="0" y="200"/>
                </a:cubicBezTo>
                <a:lnTo>
                  <a:pt x="0" y="1000"/>
                </a:lnTo>
                <a:lnTo>
                  <a:pt x="0" y="1001"/>
                </a:lnTo>
                <a:cubicBezTo>
                  <a:pt x="0" y="1036"/>
                  <a:pt x="9" y="1070"/>
                  <a:pt x="27" y="1101"/>
                </a:cubicBezTo>
                <a:cubicBezTo>
                  <a:pt x="44" y="1131"/>
                  <a:pt x="70" y="1157"/>
                  <a:pt x="100" y="1174"/>
                </a:cubicBezTo>
                <a:cubicBezTo>
                  <a:pt x="131" y="1192"/>
                  <a:pt x="165" y="1201"/>
                  <a:pt x="200" y="1201"/>
                </a:cubicBezTo>
                <a:lnTo>
                  <a:pt x="3200" y="1201"/>
                </a:lnTo>
                <a:lnTo>
                  <a:pt x="3201" y="1201"/>
                </a:lnTo>
                <a:cubicBezTo>
                  <a:pt x="3236" y="1201"/>
                  <a:pt x="3270" y="1192"/>
                  <a:pt x="3301" y="1174"/>
                </a:cubicBezTo>
                <a:cubicBezTo>
                  <a:pt x="3331" y="1157"/>
                  <a:pt x="3357" y="1131"/>
                  <a:pt x="3374" y="1101"/>
                </a:cubicBezTo>
                <a:cubicBezTo>
                  <a:pt x="3392" y="1070"/>
                  <a:pt x="3401" y="1036"/>
                  <a:pt x="3401" y="1001"/>
                </a:cubicBezTo>
                <a:lnTo>
                  <a:pt x="3401" y="200"/>
                </a:lnTo>
                <a:lnTo>
                  <a:pt x="3401" y="200"/>
                </a:lnTo>
                <a:lnTo>
                  <a:pt x="3401" y="200"/>
                </a:lnTo>
                <a:cubicBezTo>
                  <a:pt x="3401" y="165"/>
                  <a:pt x="3392" y="131"/>
                  <a:pt x="3374" y="100"/>
                </a:cubicBezTo>
                <a:cubicBezTo>
                  <a:pt x="3357" y="70"/>
                  <a:pt x="3331" y="44"/>
                  <a:pt x="3301" y="27"/>
                </a:cubicBezTo>
                <a:cubicBezTo>
                  <a:pt x="3270" y="9"/>
                  <a:pt x="3236" y="0"/>
                  <a:pt x="3201" y="0"/>
                </a:cubicBezTo>
                <a:lnTo>
                  <a:pt x="20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46" name="图片 6_1" descr=""/>
          <p:cNvPicPr/>
          <p:nvPr/>
        </p:nvPicPr>
        <p:blipFill>
          <a:blip r:embed="rId1"/>
          <a:srcRect l="0" t="31993" r="0" b="0"/>
          <a:stretch/>
        </p:blipFill>
        <p:spPr>
          <a:xfrm>
            <a:off x="318600" y="5049720"/>
            <a:ext cx="3497400" cy="1034280"/>
          </a:xfrm>
          <a:prstGeom prst="rect">
            <a:avLst/>
          </a:prstGeom>
          <a:ln>
            <a:noFill/>
          </a:ln>
        </p:spPr>
      </p:pic>
      <p:pic>
        <p:nvPicPr>
          <p:cNvPr id="547" name="图片 5_1" descr=""/>
          <p:cNvPicPr/>
          <p:nvPr/>
        </p:nvPicPr>
        <p:blipFill>
          <a:blip r:embed="rId2"/>
          <a:srcRect l="0" t="27242" r="0" b="0"/>
          <a:stretch/>
        </p:blipFill>
        <p:spPr>
          <a:xfrm>
            <a:off x="288000" y="3348000"/>
            <a:ext cx="3477240" cy="1081080"/>
          </a:xfrm>
          <a:prstGeom prst="rect">
            <a:avLst/>
          </a:prstGeom>
          <a:ln>
            <a:noFill/>
          </a:ln>
        </p:spPr>
      </p:pic>
      <p:sp>
        <p:nvSpPr>
          <p:cNvPr id="548" name="TextShape 5"/>
          <p:cNvSpPr txBox="1"/>
          <p:nvPr/>
        </p:nvSpPr>
        <p:spPr>
          <a:xfrm>
            <a:off x="3730680" y="3594600"/>
            <a:ext cx="2317320" cy="77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Same sign dispersion at the interaction point leads to change of E</a:t>
            </a:r>
            <a:r>
              <a:rPr b="0" lang="en-GB" sz="1500" spc="-1" strike="noStrike" baseline="-33000">
                <a:solidFill>
                  <a:srgbClr val="3f3f3f"/>
                </a:solidFill>
                <a:latin typeface="Arial"/>
                <a:ea typeface="Arial"/>
              </a:rPr>
              <a:t>CM</a:t>
            </a:r>
            <a:endParaRPr b="0" lang="en-GB" sz="1500" spc="-1" strike="noStrike">
              <a:latin typeface="Arial"/>
            </a:endParaRPr>
          </a:p>
        </p:txBody>
      </p:sp>
      <p:sp>
        <p:nvSpPr>
          <p:cNvPr id="549" name="TextShape 6"/>
          <p:cNvSpPr txBox="1"/>
          <p:nvPr/>
        </p:nvSpPr>
        <p:spPr>
          <a:xfrm>
            <a:off x="3744000" y="5250600"/>
            <a:ext cx="2484000" cy="982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Opposite sign dispersion helps reducing E</a:t>
            </a:r>
            <a:r>
              <a:rPr b="0" lang="en-GB" sz="1500" spc="-1" strike="noStrike" baseline="-33000">
                <a:solidFill>
                  <a:srgbClr val="3f3f3f"/>
                </a:solidFill>
                <a:latin typeface="Arial"/>
                <a:ea typeface="Arial"/>
              </a:rPr>
              <a:t>CM</a:t>
            </a: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 spread</a:t>
            </a:r>
            <a:endParaRPr b="0" lang="en-GB" sz="1500" spc="-1" strike="noStrike">
              <a:latin typeface="Arial"/>
            </a:endParaRPr>
          </a:p>
        </p:txBody>
      </p:sp>
      <p:sp>
        <p:nvSpPr>
          <p:cNvPr id="550" name="CustomShape 7"/>
          <p:cNvSpPr/>
          <p:nvPr/>
        </p:nvSpPr>
        <p:spPr>
          <a:xfrm rot="21599400">
            <a:off x="1548000" y="2628360"/>
            <a:ext cx="3170520" cy="33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Introducing dispersion</a:t>
            </a:r>
            <a:endParaRPr b="1" lang="en-GB" sz="18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551" name="CustomShape 8"/>
          <p:cNvSpPr/>
          <p:nvPr/>
        </p:nvSpPr>
        <p:spPr>
          <a:xfrm rot="21599400">
            <a:off x="7380000" y="2628360"/>
            <a:ext cx="3170520" cy="33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Introducing chromaticity</a:t>
            </a:r>
            <a:endParaRPr b="1" lang="en-GB" sz="1800" spc="-1" strike="noStrike">
              <a:solidFill>
                <a:srgbClr val="3f3f3f"/>
              </a:solidFill>
              <a:latin typeface="Arial"/>
            </a:endParaRPr>
          </a:p>
        </p:txBody>
      </p:sp>
      <p:pic>
        <p:nvPicPr>
          <p:cNvPr id="552" name="" descr=""/>
          <p:cNvPicPr/>
          <p:nvPr/>
        </p:nvPicPr>
        <p:blipFill>
          <a:blip r:embed="rId3"/>
          <a:stretch/>
        </p:blipFill>
        <p:spPr>
          <a:xfrm>
            <a:off x="7264440" y="2952000"/>
            <a:ext cx="3715560" cy="2665080"/>
          </a:xfrm>
          <a:prstGeom prst="rect">
            <a:avLst/>
          </a:prstGeom>
          <a:ln>
            <a:noFill/>
          </a:ln>
        </p:spPr>
      </p:pic>
      <p:sp>
        <p:nvSpPr>
          <p:cNvPr id="553" name="TextShape 9"/>
          <p:cNvSpPr txBox="1"/>
          <p:nvPr/>
        </p:nvSpPr>
        <p:spPr>
          <a:xfrm>
            <a:off x="7618680" y="5564880"/>
            <a:ext cx="3253320" cy="77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Non-zero local vertical chromaticity to reduce collision energy spread presently explored</a:t>
            </a:r>
            <a:endParaRPr b="0" lang="en-GB" sz="1500" spc="-1" strike="noStrike">
              <a:latin typeface="Arial"/>
            </a:endParaRPr>
          </a:p>
        </p:txBody>
      </p:sp>
      <p:sp>
        <p:nvSpPr>
          <p:cNvPr id="554" name="CustomShape 10"/>
          <p:cNvSpPr/>
          <p:nvPr/>
        </p:nvSpPr>
        <p:spPr>
          <a:xfrm>
            <a:off x="180000" y="6048000"/>
            <a:ext cx="48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A. Faus-Golfe, H. Jiang and P. Raimondi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CustomShape 1"/>
          <p:cNvSpPr/>
          <p:nvPr/>
        </p:nvSpPr>
        <p:spPr>
          <a:xfrm>
            <a:off x="360000" y="252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Summary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556" name="CustomShape 2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7" name="CustomShape 3"/>
          <p:cNvSpPr/>
          <p:nvPr/>
        </p:nvSpPr>
        <p:spPr>
          <a:xfrm>
            <a:off x="393840" y="1222200"/>
            <a:ext cx="11486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High precision particle physics experiments require excellent determination of E</a:t>
            </a:r>
            <a:r>
              <a:rPr b="0" lang="en-GB" sz="1800" spc="-1" strike="noStrike" baseline="-33000">
                <a:solidFill>
                  <a:srgbClr val="3f3f3f"/>
                </a:solidFill>
                <a:latin typeface="Arial"/>
                <a:ea typeface="Calibri"/>
              </a:rPr>
              <a:t>cm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and collision boosts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Presently aimed to achieve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4 / 100 keV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systematic uncertainty for the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Z- / W- mass –&gt; EPOL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A lot of great results produced so far and summarized in the mid-term report and FCC-note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Many questions aimed to be answered until the end of the feasibility study, including beam tests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558" name="CustomShape 4"/>
          <p:cNvSpPr/>
          <p:nvPr/>
        </p:nvSpPr>
        <p:spPr>
          <a:xfrm>
            <a:off x="720000" y="4608000"/>
            <a:ext cx="5438520" cy="86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600" spc="-1" strike="noStrike">
                <a:solidFill>
                  <a:srgbClr val="385cb4"/>
                </a:solidFill>
                <a:latin typeface="Arial"/>
                <a:ea typeface="Arial"/>
              </a:rPr>
              <a:t>Regular EPOL meetings:</a:t>
            </a: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385cb4"/>
                </a:solidFill>
                <a:latin typeface="Arial"/>
                <a:ea typeface="Arial"/>
              </a:rPr>
              <a:t>indico.cern.ch/category/8678/</a:t>
            </a: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385cb4"/>
                </a:solidFill>
                <a:latin typeface="Arial"/>
                <a:ea typeface="Arial"/>
              </a:rPr>
              <a:t>Typically every second Thursday 16:30-18:30</a:t>
            </a: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559" name="CustomShape 5"/>
          <p:cNvSpPr/>
          <p:nvPr/>
        </p:nvSpPr>
        <p:spPr>
          <a:xfrm>
            <a:off x="6048000" y="4618440"/>
            <a:ext cx="5438520" cy="86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600" spc="-1" strike="noStrike">
                <a:solidFill>
                  <a:srgbClr val="385cb4"/>
                </a:solidFill>
                <a:latin typeface="Arial"/>
                <a:ea typeface="Arial"/>
              </a:rPr>
              <a:t>Mailing list:</a:t>
            </a: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385cb4"/>
                </a:solidFill>
                <a:latin typeface="Arial"/>
                <a:ea typeface="Arial"/>
              </a:rPr>
              <a:t>fcc-ee-PolarizationAndEnergyCalibration@cern.ch</a:t>
            </a: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GB" sz="1600" spc="-1" strike="noStrike">
                <a:solidFill>
                  <a:srgbClr val="385cb4"/>
                </a:solidFill>
                <a:latin typeface="Arial"/>
                <a:ea typeface="Arial"/>
              </a:rPr>
              <a:t>Self-subscription from:</a:t>
            </a: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600" spc="-1" strike="noStrike">
                <a:solidFill>
                  <a:srgbClr val="385cb4"/>
                </a:solidFill>
                <a:latin typeface="Arial"/>
                <a:ea typeface="Arial"/>
              </a:rPr>
              <a:t>https://e-groups.cern.ch/e-groups/EgroupsSearch.do</a:t>
            </a:r>
            <a:endParaRPr b="1" lang="en-GB" sz="16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560" name="CustomShape 6"/>
          <p:cNvSpPr/>
          <p:nvPr/>
        </p:nvSpPr>
        <p:spPr>
          <a:xfrm>
            <a:off x="216000" y="5616000"/>
            <a:ext cx="468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15000"/>
              </a:lnSpc>
            </a:pPr>
            <a:r>
              <a:rPr b="1" lang="en-GB" sz="2400" spc="-1" strike="noStrike">
                <a:solidFill>
                  <a:srgbClr val="c9211e"/>
                </a:solidFill>
                <a:latin typeface="Arial"/>
                <a:ea typeface="DejaVu Sans"/>
              </a:rPr>
              <a:t>Any help is welcome!</a:t>
            </a:r>
            <a:endParaRPr b="1" lang="en-GB" sz="2400" spc="-1" strike="noStrike">
              <a:solidFill>
                <a:srgbClr val="c9211e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CustomShape 1"/>
          <p:cNvSpPr/>
          <p:nvPr/>
        </p:nvSpPr>
        <p:spPr>
          <a:xfrm>
            <a:off x="460440" y="555480"/>
            <a:ext cx="7013160" cy="3915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2" name="CustomShape 2"/>
          <p:cNvSpPr/>
          <p:nvPr/>
        </p:nvSpPr>
        <p:spPr>
          <a:xfrm>
            <a:off x="8130600" y="4948560"/>
            <a:ext cx="3322080" cy="114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3" name="CustomShape 3"/>
          <p:cNvSpPr/>
          <p:nvPr/>
        </p:nvSpPr>
        <p:spPr>
          <a:xfrm>
            <a:off x="-108000" y="5400000"/>
            <a:ext cx="5976000" cy="86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r">
              <a:lnSpc>
                <a:spcPct val="100000"/>
              </a:lnSpc>
              <a:spcAft>
                <a:spcPts val="283"/>
              </a:spcAft>
            </a:pPr>
            <a:r>
              <a:rPr b="1" lang="en-GB" sz="2000" spc="-1" strike="noStrike">
                <a:solidFill>
                  <a:srgbClr val="808080"/>
                </a:solidFill>
                <a:latin typeface="Arial"/>
                <a:ea typeface="DejaVu Sans"/>
              </a:rPr>
              <a:t>FCC Week 2023</a:t>
            </a:r>
            <a:endParaRPr b="0" lang="en-GB" sz="2000" spc="-1" strike="noStrike">
              <a:latin typeface="Arial"/>
            </a:endParaRPr>
          </a:p>
          <a:p>
            <a:pPr algn="r">
              <a:lnSpc>
                <a:spcPct val="100000"/>
              </a:lnSpc>
              <a:spcAft>
                <a:spcPts val="283"/>
              </a:spcAft>
            </a:pPr>
            <a:r>
              <a:rPr b="1" lang="en-GB" sz="1400" spc="-1" strike="noStrike">
                <a:solidFill>
                  <a:srgbClr val="808080"/>
                </a:solidFill>
                <a:latin typeface="Arial"/>
                <a:ea typeface="DejaVu Sans"/>
              </a:rPr>
              <a:t>London, United Kingdom</a:t>
            </a:r>
            <a:endParaRPr b="0" lang="en-GB" sz="1400" spc="-1" strike="noStrike">
              <a:latin typeface="Arial"/>
            </a:endParaRPr>
          </a:p>
          <a:p>
            <a:pPr algn="r">
              <a:lnSpc>
                <a:spcPct val="100000"/>
              </a:lnSpc>
              <a:spcAft>
                <a:spcPts val="283"/>
              </a:spcAft>
            </a:pPr>
            <a:r>
              <a:rPr b="1" lang="en-GB" sz="1400" spc="-1" strike="noStrike">
                <a:solidFill>
                  <a:srgbClr val="808080"/>
                </a:solidFill>
                <a:latin typeface="Arial"/>
                <a:ea typeface="DejaVu Sans"/>
              </a:rPr>
              <a:t>June 08, 2023</a:t>
            </a:r>
            <a:endParaRPr b="0" lang="en-GB" sz="1400" spc="-1" strike="noStrike">
              <a:latin typeface="Arial"/>
            </a:endParaRPr>
          </a:p>
        </p:txBody>
      </p:sp>
      <p:sp>
        <p:nvSpPr>
          <p:cNvPr id="564" name="TextShape 4"/>
          <p:cNvSpPr txBox="1"/>
          <p:nvPr/>
        </p:nvSpPr>
        <p:spPr>
          <a:xfrm>
            <a:off x="7163640" y="5436000"/>
            <a:ext cx="4788000" cy="984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just">
              <a:spcBef>
                <a:spcPts val="1191"/>
              </a:spcBef>
              <a:spcAft>
                <a:spcPts val="992"/>
              </a:spcAft>
            </a:pPr>
            <a:r>
              <a:rPr b="1" lang="en-GB" sz="1300" spc="-1" strike="noStrike">
                <a:solidFill>
                  <a:srgbClr val="262626"/>
                </a:solidFill>
                <a:latin typeface="Arial"/>
              </a:rPr>
              <a:t>FCCIS – The Future Circular Collider Innovation Study.</a:t>
            </a:r>
            <a:r>
              <a:rPr b="1" lang="en-GB" sz="1300" spc="-1" strike="noStrike">
                <a:solidFill>
                  <a:srgbClr val="262626"/>
                </a:solidFill>
                <a:latin typeface="Arial"/>
              </a:rPr>
              <a:t> </a:t>
            </a:r>
            <a:r>
              <a:rPr b="0" lang="en-GB" sz="1300" spc="-1" strike="noStrike">
                <a:solidFill>
                  <a:srgbClr val="262626"/>
                </a:solidFill>
                <a:latin typeface="Arial"/>
              </a:rPr>
              <a:t>This INFRADEV Research and Innovation Action project receives funding from the European Union’s H2020 Framework Programme under grant agreement no. 951754.</a:t>
            </a:r>
            <a:endParaRPr b="0" lang="en-GB" sz="1300" spc="-1" strike="noStrike">
              <a:latin typeface="Arial"/>
            </a:endParaRPr>
          </a:p>
        </p:txBody>
      </p:sp>
      <p:pic>
        <p:nvPicPr>
          <p:cNvPr id="565" name="" descr=""/>
          <p:cNvPicPr/>
          <p:nvPr/>
        </p:nvPicPr>
        <p:blipFill>
          <a:blip r:embed="rId1"/>
          <a:stretch/>
        </p:blipFill>
        <p:spPr>
          <a:xfrm>
            <a:off x="5976000" y="5496480"/>
            <a:ext cx="1187640" cy="794880"/>
          </a:xfrm>
          <a:prstGeom prst="rect">
            <a:avLst/>
          </a:prstGeom>
          <a:ln>
            <a:noFill/>
          </a:ln>
        </p:spPr>
      </p:pic>
      <p:pic>
        <p:nvPicPr>
          <p:cNvPr id="566" name="Picture 6_1" descr="C:\Users\Jacqueline\Desktop\logo-FCC-12.png"/>
          <p:cNvPicPr/>
          <p:nvPr/>
        </p:nvPicPr>
        <p:blipFill>
          <a:blip r:embed="rId2"/>
          <a:srcRect l="0" t="0" r="73071" b="0"/>
          <a:stretch/>
        </p:blipFill>
        <p:spPr>
          <a:xfrm>
            <a:off x="10476000" y="65880"/>
            <a:ext cx="1584000" cy="1435320"/>
          </a:xfrm>
          <a:prstGeom prst="rect">
            <a:avLst/>
          </a:prstGeom>
          <a:ln>
            <a:noFill/>
          </a:ln>
        </p:spPr>
      </p:pic>
      <p:pic>
        <p:nvPicPr>
          <p:cNvPr id="567" name="" descr=""/>
          <p:cNvPicPr/>
          <p:nvPr/>
        </p:nvPicPr>
        <p:blipFill>
          <a:blip r:embed="rId3"/>
          <a:stretch/>
        </p:blipFill>
        <p:spPr>
          <a:xfrm>
            <a:off x="75960" y="154800"/>
            <a:ext cx="3375720" cy="1141200"/>
          </a:xfrm>
          <a:prstGeom prst="rect">
            <a:avLst/>
          </a:prstGeom>
          <a:ln>
            <a:noFill/>
          </a:ln>
        </p:spPr>
      </p:pic>
      <p:sp>
        <p:nvSpPr>
          <p:cNvPr id="568" name="CustomShape 5"/>
          <p:cNvSpPr/>
          <p:nvPr/>
        </p:nvSpPr>
        <p:spPr>
          <a:xfrm>
            <a:off x="0" y="1566000"/>
            <a:ext cx="12171240" cy="212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en-GB" sz="3200" spc="-1" strike="noStrike">
                <a:solidFill>
                  <a:srgbClr val="385cb4"/>
                </a:solidFill>
                <a:latin typeface="Calibri"/>
                <a:ea typeface="Calibri"/>
              </a:rPr>
              <a:t>Thank you!</a:t>
            </a:r>
            <a:endParaRPr b="0" lang="en-GB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GB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2600" spc="-1" strike="noStrike">
                <a:solidFill>
                  <a:srgbClr val="729fcf"/>
                </a:solidFill>
                <a:latin typeface="Calibri"/>
                <a:ea typeface="Calibri"/>
              </a:rPr>
              <a:t>EPOL: The Roadmap to </a:t>
            </a:r>
            <a:endParaRPr b="0" lang="en-GB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GB" sz="2600" spc="-1" strike="noStrike">
                <a:solidFill>
                  <a:srgbClr val="729fcf"/>
                </a:solidFill>
                <a:latin typeface="Calibri"/>
                <a:ea typeface="Calibri"/>
              </a:rPr>
              <a:t>the final report </a:t>
            </a:r>
            <a:endParaRPr b="0" lang="en-GB" sz="2600" spc="-1" strike="noStrike">
              <a:latin typeface="Arial"/>
            </a:endParaRPr>
          </a:p>
        </p:txBody>
      </p:sp>
      <p:sp>
        <p:nvSpPr>
          <p:cNvPr id="569" name="CustomShape 6"/>
          <p:cNvSpPr/>
          <p:nvPr/>
        </p:nvSpPr>
        <p:spPr>
          <a:xfrm>
            <a:off x="0" y="3636000"/>
            <a:ext cx="12192120" cy="136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  <a:spcAft>
                <a:spcPts val="283"/>
              </a:spcAft>
            </a:pPr>
            <a:r>
              <a:rPr b="1" lang="en-GB" sz="2400" spc="-1" strike="noStrike">
                <a:solidFill>
                  <a:srgbClr val="262626"/>
                </a:solidFill>
                <a:latin typeface="Arial"/>
                <a:ea typeface="DejaVu Sans"/>
              </a:rPr>
              <a:t>Jacqueline Keintzel and Guy Wilkinson 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283"/>
              </a:spcAft>
            </a:pP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283"/>
              </a:spcAft>
            </a:pPr>
            <a:r>
              <a:rPr b="1" lang="en-GB" sz="1800" spc="-1" strike="noStrike">
                <a:solidFill>
                  <a:srgbClr val="262626"/>
                </a:solidFill>
                <a:latin typeface="Arial"/>
                <a:ea typeface="DejaVu Sans"/>
              </a:rPr>
              <a:t>On behalf of the</a:t>
            </a:r>
            <a:endParaRPr b="0" lang="en-GB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283"/>
              </a:spcAft>
            </a:pPr>
            <a:r>
              <a:rPr b="1" lang="en-GB" sz="1800" spc="-1" strike="noStrike">
                <a:solidFill>
                  <a:srgbClr val="262626"/>
                </a:solidFill>
                <a:latin typeface="Arial"/>
                <a:ea typeface="DejaVu Sans"/>
              </a:rPr>
              <a:t>FCC-ee EPOL working group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570" name="CustomShape 7"/>
          <p:cNvSpPr/>
          <p:nvPr/>
        </p:nvSpPr>
        <p:spPr>
          <a:xfrm>
            <a:off x="216000" y="5580000"/>
            <a:ext cx="324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Aft>
                <a:spcPts val="850"/>
              </a:spcAft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  <a:hlinkClick r:id="rId4"/>
              </a:rPr>
              <a:t>jacqueline.keintzel@cern.ch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850"/>
              </a:spcAft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  <a:hlinkClick r:id="rId5"/>
              </a:rPr>
              <a:t>guy.wilkinson@cern.ch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850"/>
              </a:spcAft>
            </a:pP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2" name="CustomShape 2"/>
          <p:cNvSpPr/>
          <p:nvPr/>
        </p:nvSpPr>
        <p:spPr>
          <a:xfrm>
            <a:off x="5328000" y="1008000"/>
            <a:ext cx="1224000" cy="432000"/>
          </a:xfrm>
          <a:custGeom>
            <a:avLst/>
            <a:gdLst/>
            <a:ahLst/>
            <a:rect l="0" t="0" r="r" b="b"/>
            <a:pathLst>
              <a:path w="3402" h="1202">
                <a:moveTo>
                  <a:pt x="200" y="0"/>
                </a:moveTo>
                <a:lnTo>
                  <a:pt x="200" y="0"/>
                </a:lnTo>
                <a:cubicBezTo>
                  <a:pt x="165" y="0"/>
                  <a:pt x="131" y="9"/>
                  <a:pt x="100" y="27"/>
                </a:cubicBezTo>
                <a:cubicBezTo>
                  <a:pt x="70" y="44"/>
                  <a:pt x="44" y="70"/>
                  <a:pt x="27" y="100"/>
                </a:cubicBezTo>
                <a:cubicBezTo>
                  <a:pt x="9" y="131"/>
                  <a:pt x="0" y="165"/>
                  <a:pt x="0" y="200"/>
                </a:cubicBezTo>
                <a:lnTo>
                  <a:pt x="0" y="1000"/>
                </a:lnTo>
                <a:lnTo>
                  <a:pt x="0" y="1001"/>
                </a:lnTo>
                <a:cubicBezTo>
                  <a:pt x="0" y="1036"/>
                  <a:pt x="9" y="1070"/>
                  <a:pt x="27" y="1101"/>
                </a:cubicBezTo>
                <a:cubicBezTo>
                  <a:pt x="44" y="1131"/>
                  <a:pt x="70" y="1157"/>
                  <a:pt x="100" y="1174"/>
                </a:cubicBezTo>
                <a:cubicBezTo>
                  <a:pt x="131" y="1192"/>
                  <a:pt x="165" y="1201"/>
                  <a:pt x="200" y="1201"/>
                </a:cubicBezTo>
                <a:lnTo>
                  <a:pt x="3200" y="1201"/>
                </a:lnTo>
                <a:lnTo>
                  <a:pt x="3201" y="1201"/>
                </a:lnTo>
                <a:cubicBezTo>
                  <a:pt x="3236" y="1201"/>
                  <a:pt x="3270" y="1192"/>
                  <a:pt x="3301" y="1174"/>
                </a:cubicBezTo>
                <a:cubicBezTo>
                  <a:pt x="3331" y="1157"/>
                  <a:pt x="3357" y="1131"/>
                  <a:pt x="3374" y="1101"/>
                </a:cubicBezTo>
                <a:cubicBezTo>
                  <a:pt x="3392" y="1070"/>
                  <a:pt x="3401" y="1036"/>
                  <a:pt x="3401" y="1001"/>
                </a:cubicBezTo>
                <a:lnTo>
                  <a:pt x="3401" y="200"/>
                </a:lnTo>
                <a:lnTo>
                  <a:pt x="3401" y="200"/>
                </a:lnTo>
                <a:lnTo>
                  <a:pt x="3401" y="200"/>
                </a:lnTo>
                <a:cubicBezTo>
                  <a:pt x="3401" y="165"/>
                  <a:pt x="3392" y="131"/>
                  <a:pt x="3374" y="100"/>
                </a:cubicBezTo>
                <a:cubicBezTo>
                  <a:pt x="3357" y="70"/>
                  <a:pt x="3331" y="44"/>
                  <a:pt x="3301" y="27"/>
                </a:cubicBezTo>
                <a:cubicBezTo>
                  <a:pt x="3270" y="9"/>
                  <a:pt x="3236" y="0"/>
                  <a:pt x="3201" y="0"/>
                </a:cubicBezTo>
                <a:lnTo>
                  <a:pt x="20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73" name="" descr=""/>
          <p:cNvPicPr/>
          <p:nvPr/>
        </p:nvPicPr>
        <p:blipFill>
          <a:blip r:embed="rId1"/>
          <a:srcRect l="1899" t="391" r="2317" b="3388"/>
          <a:stretch/>
        </p:blipFill>
        <p:spPr>
          <a:xfrm>
            <a:off x="972000" y="509040"/>
            <a:ext cx="10079640" cy="5682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Center-of-mass Energy Uncertainty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191" name="CustomShape 3"/>
          <p:cNvSpPr/>
          <p:nvPr/>
        </p:nvSpPr>
        <p:spPr>
          <a:xfrm>
            <a:off x="429840" y="1330200"/>
            <a:ext cx="7562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2" name="CustomShape 4"/>
          <p:cNvSpPr/>
          <p:nvPr/>
        </p:nvSpPr>
        <p:spPr>
          <a:xfrm>
            <a:off x="923760" y="1522080"/>
            <a:ext cx="2688480" cy="2637000"/>
          </a:xfrm>
          <a:prstGeom prst="rect">
            <a:avLst/>
          </a:prstGeom>
          <a:solidFill>
            <a:srgbClr val="ededed"/>
          </a:solidFill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Line 5"/>
          <p:cNvSpPr/>
          <p:nvPr/>
        </p:nvSpPr>
        <p:spPr>
          <a:xfrm flipV="1">
            <a:off x="921600" y="1767240"/>
            <a:ext cx="2588760" cy="2390760"/>
          </a:xfrm>
          <a:prstGeom prst="line">
            <a:avLst/>
          </a:prstGeom>
          <a:ln w="6480">
            <a:solidFill>
              <a:srgbClr val="222a35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Line 6"/>
          <p:cNvSpPr/>
          <p:nvPr/>
        </p:nvSpPr>
        <p:spPr>
          <a:xfrm flipV="1">
            <a:off x="916920" y="1521360"/>
            <a:ext cx="2704320" cy="2641680"/>
          </a:xfrm>
          <a:prstGeom prst="line">
            <a:avLst/>
          </a:prstGeom>
          <a:ln w="6480">
            <a:solidFill>
              <a:srgbClr val="222a35"/>
            </a:solidFill>
            <a:custDash>
              <a:ds d="600000" sp="300000"/>
            </a:custDash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95" name="Group 7"/>
          <p:cNvGrpSpPr/>
          <p:nvPr/>
        </p:nvGrpSpPr>
        <p:grpSpPr>
          <a:xfrm>
            <a:off x="3411360" y="1784520"/>
            <a:ext cx="34920" cy="136440"/>
            <a:chOff x="3411360" y="1784520"/>
            <a:chExt cx="34920" cy="136440"/>
          </a:xfrm>
        </p:grpSpPr>
        <p:sp>
          <p:nvSpPr>
            <p:cNvPr id="196" name="CustomShape 8"/>
            <p:cNvSpPr/>
            <p:nvPr/>
          </p:nvSpPr>
          <p:spPr>
            <a:xfrm>
              <a:off x="3411360" y="1825560"/>
              <a:ext cx="34920" cy="42480"/>
            </a:xfrm>
            <a:prstGeom prst="ellipse">
              <a:avLst/>
            </a:prstGeom>
            <a:solidFill>
              <a:srgbClr val="5b9bd5"/>
            </a:solidFill>
            <a:ln w="12600">
              <a:solidFill>
                <a:srgbClr val="43729d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7" name="Line 9"/>
            <p:cNvSpPr/>
            <p:nvPr/>
          </p:nvSpPr>
          <p:spPr>
            <a:xfrm>
              <a:off x="3424320" y="1784520"/>
              <a:ext cx="4680" cy="136440"/>
            </a:xfrm>
            <a:prstGeom prst="line">
              <a:avLst/>
            </a:prstGeom>
            <a:ln w="38160">
              <a:solidFill>
                <a:srgbClr val="5b9bd5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98" name="CustomShape 10"/>
          <p:cNvSpPr/>
          <p:nvPr/>
        </p:nvSpPr>
        <p:spPr>
          <a:xfrm>
            <a:off x="1422360" y="1224000"/>
            <a:ext cx="2400840" cy="99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400" spc="-1" strike="noStrike">
                <a:solidFill>
                  <a:srgbClr val="2683c6"/>
                </a:solidFill>
                <a:latin typeface="Arial"/>
                <a:ea typeface="Arial"/>
              </a:rPr>
              <a:t>Absolut scale error (abs)</a:t>
            </a:r>
            <a:endParaRPr b="0" lang="en-GB" sz="1400" spc="-1" strike="noStrike">
              <a:solidFill>
                <a:srgbClr val="2683c6"/>
              </a:solidFill>
              <a:latin typeface="Arial"/>
            </a:endParaRPr>
          </a:p>
        </p:txBody>
      </p:sp>
      <p:sp>
        <p:nvSpPr>
          <p:cNvPr id="199" name="CustomShape 11"/>
          <p:cNvSpPr/>
          <p:nvPr/>
        </p:nvSpPr>
        <p:spPr>
          <a:xfrm rot="16200000">
            <a:off x="226080" y="2559600"/>
            <a:ext cx="1069560" cy="2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fr-FR" sz="1100" spc="-1" strike="noStrike" baseline="-25000">
                <a:solidFill>
                  <a:srgbClr val="000000"/>
                </a:solidFill>
                <a:latin typeface="Arial"/>
              </a:rPr>
              <a:t>cm  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(EPOL)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00" name="CustomShape 12"/>
          <p:cNvSpPr/>
          <p:nvPr/>
        </p:nvSpPr>
        <p:spPr>
          <a:xfrm>
            <a:off x="3308400" y="4142160"/>
            <a:ext cx="345600" cy="2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fr-FR" sz="1100" spc="-1" strike="noStrike" baseline="-25000">
                <a:solidFill>
                  <a:srgbClr val="000000"/>
                </a:solidFill>
                <a:latin typeface="Arial"/>
              </a:rPr>
              <a:t>Z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01" name="CustomShape 13"/>
          <p:cNvSpPr/>
          <p:nvPr/>
        </p:nvSpPr>
        <p:spPr>
          <a:xfrm>
            <a:off x="850320" y="4142160"/>
            <a:ext cx="25740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0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02" name="CustomShape 14"/>
          <p:cNvSpPr/>
          <p:nvPr/>
        </p:nvSpPr>
        <p:spPr>
          <a:xfrm>
            <a:off x="2266200" y="1614960"/>
            <a:ext cx="109908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True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03" name="CustomShape 15"/>
          <p:cNvSpPr/>
          <p:nvPr/>
        </p:nvSpPr>
        <p:spPr>
          <a:xfrm>
            <a:off x="2570040" y="2703600"/>
            <a:ext cx="109908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Measured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04" name="Line 16"/>
          <p:cNvSpPr/>
          <p:nvPr/>
        </p:nvSpPr>
        <p:spPr>
          <a:xfrm>
            <a:off x="2607480" y="1850040"/>
            <a:ext cx="338040" cy="2325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Line 17"/>
          <p:cNvSpPr/>
          <p:nvPr/>
        </p:nvSpPr>
        <p:spPr>
          <a:xfrm flipV="1">
            <a:off x="3013200" y="2347920"/>
            <a:ext cx="34200" cy="35568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CustomShape 18"/>
          <p:cNvSpPr/>
          <p:nvPr/>
        </p:nvSpPr>
        <p:spPr>
          <a:xfrm>
            <a:off x="6838920" y="1522080"/>
            <a:ext cx="2688480" cy="2637000"/>
          </a:xfrm>
          <a:prstGeom prst="rect">
            <a:avLst/>
          </a:prstGeom>
          <a:solidFill>
            <a:srgbClr val="ededed"/>
          </a:solidFill>
          <a:ln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7" name="CustomShape 19"/>
          <p:cNvSpPr/>
          <p:nvPr/>
        </p:nvSpPr>
        <p:spPr>
          <a:xfrm>
            <a:off x="7206840" y="1224000"/>
            <a:ext cx="2502000" cy="990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1400" spc="-1" strike="noStrike">
                <a:solidFill>
                  <a:srgbClr val="2683c6"/>
                </a:solidFill>
                <a:latin typeface="Arial"/>
                <a:ea typeface="Arial"/>
              </a:rPr>
              <a:t>Point-to-point errors (ptp)</a:t>
            </a:r>
            <a:endParaRPr b="0" lang="en-GB" sz="1400" spc="-1" strike="noStrike">
              <a:solidFill>
                <a:srgbClr val="2683c6"/>
              </a:solidFill>
              <a:latin typeface="Arial"/>
            </a:endParaRPr>
          </a:p>
        </p:txBody>
      </p:sp>
      <p:sp>
        <p:nvSpPr>
          <p:cNvPr id="208" name="CustomShape 20"/>
          <p:cNvSpPr/>
          <p:nvPr/>
        </p:nvSpPr>
        <p:spPr>
          <a:xfrm rot="16200000">
            <a:off x="5609880" y="2395080"/>
            <a:ext cx="2084040" cy="2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  <a:ea typeface="Noto Sans CJK SC"/>
              </a:rPr>
              <a:t>E</a:t>
            </a:r>
            <a:r>
              <a:rPr b="0" lang="fr-FR" sz="1100" spc="-1" strike="noStrike" baseline="-25000">
                <a:solidFill>
                  <a:srgbClr val="000000"/>
                </a:solidFill>
                <a:latin typeface="Arial"/>
                <a:ea typeface="Noto Sans CJK SC"/>
              </a:rPr>
              <a:t>cm  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  <a:ea typeface="Noto Sans CJK SC"/>
              </a:rPr>
              <a:t>(EPOL) - 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fr-FR" sz="1100" spc="-1" strike="noStrike" baseline="-25000">
                <a:solidFill>
                  <a:srgbClr val="000000"/>
                </a:solidFill>
                <a:latin typeface="Arial"/>
              </a:rPr>
              <a:t>cm  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(True)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09" name="CustomShape 21"/>
          <p:cNvSpPr/>
          <p:nvPr/>
        </p:nvSpPr>
        <p:spPr>
          <a:xfrm>
            <a:off x="7927920" y="4142160"/>
            <a:ext cx="53028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103.5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10" name="CustomShape 22"/>
          <p:cNvSpPr/>
          <p:nvPr/>
        </p:nvSpPr>
        <p:spPr>
          <a:xfrm>
            <a:off x="7117920" y="4142160"/>
            <a:ext cx="45252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98.5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11" name="CustomShape 23"/>
          <p:cNvSpPr/>
          <p:nvPr/>
        </p:nvSpPr>
        <p:spPr>
          <a:xfrm>
            <a:off x="8773920" y="4142160"/>
            <a:ext cx="53028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107.5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12" name="CustomShape 24"/>
          <p:cNvSpPr/>
          <p:nvPr/>
        </p:nvSpPr>
        <p:spPr>
          <a:xfrm>
            <a:off x="3618360" y="4025520"/>
            <a:ext cx="782640" cy="44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fr-FR" sz="1100" spc="-1" strike="noStrike" baseline="-25000">
                <a:solidFill>
                  <a:srgbClr val="000000"/>
                </a:solidFill>
                <a:latin typeface="Arial"/>
              </a:rPr>
              <a:t>cm  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(True)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13" name="CustomShape 25"/>
          <p:cNvSpPr/>
          <p:nvPr/>
        </p:nvSpPr>
        <p:spPr>
          <a:xfrm>
            <a:off x="9533520" y="4025520"/>
            <a:ext cx="2202480" cy="28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fr-FR" sz="1100" spc="-1" strike="noStrike" baseline="-25000">
                <a:solidFill>
                  <a:srgbClr val="000000"/>
                </a:solidFill>
                <a:latin typeface="Arial"/>
              </a:rPr>
              <a:t>cm  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(True) in units of spin tune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14" name="Line 26"/>
          <p:cNvSpPr/>
          <p:nvPr/>
        </p:nvSpPr>
        <p:spPr>
          <a:xfrm>
            <a:off x="6840360" y="2346840"/>
            <a:ext cx="2689560" cy="0"/>
          </a:xfrm>
          <a:prstGeom prst="line">
            <a:avLst/>
          </a:prstGeom>
          <a:ln w="291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5" name="Line 27"/>
          <p:cNvSpPr/>
          <p:nvPr/>
        </p:nvSpPr>
        <p:spPr>
          <a:xfrm>
            <a:off x="6840360" y="3106440"/>
            <a:ext cx="2689560" cy="0"/>
          </a:xfrm>
          <a:prstGeom prst="line">
            <a:avLst/>
          </a:prstGeom>
          <a:ln w="291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6" name="CustomShape 28"/>
          <p:cNvSpPr/>
          <p:nvPr/>
        </p:nvSpPr>
        <p:spPr>
          <a:xfrm>
            <a:off x="9533520" y="2221560"/>
            <a:ext cx="78264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0 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17" name="CustomShape 29"/>
          <p:cNvSpPr/>
          <p:nvPr/>
        </p:nvSpPr>
        <p:spPr>
          <a:xfrm>
            <a:off x="9605160" y="2946600"/>
            <a:ext cx="776520" cy="29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fr-FR" sz="1100" spc="-1" strike="noStrike" baseline="-33000">
                <a:solidFill>
                  <a:srgbClr val="000000"/>
                </a:solidFill>
                <a:latin typeface="Arial"/>
              </a:rPr>
              <a:t>cm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 (abs) </a:t>
            </a:r>
            <a:endParaRPr b="0" lang="en-GB" sz="1100" spc="-1" strike="noStrike">
              <a:latin typeface="Arial"/>
            </a:endParaRPr>
          </a:p>
        </p:txBody>
      </p:sp>
      <p:grpSp>
        <p:nvGrpSpPr>
          <p:cNvPr id="218" name="Group 30"/>
          <p:cNvGrpSpPr/>
          <p:nvPr/>
        </p:nvGrpSpPr>
        <p:grpSpPr>
          <a:xfrm>
            <a:off x="7366680" y="3369960"/>
            <a:ext cx="34920" cy="136440"/>
            <a:chOff x="7366680" y="3369960"/>
            <a:chExt cx="34920" cy="136440"/>
          </a:xfrm>
        </p:grpSpPr>
        <p:sp>
          <p:nvSpPr>
            <p:cNvPr id="219" name="CustomShape 31"/>
            <p:cNvSpPr/>
            <p:nvPr/>
          </p:nvSpPr>
          <p:spPr>
            <a:xfrm>
              <a:off x="7366680" y="3409560"/>
              <a:ext cx="34920" cy="43920"/>
            </a:xfrm>
            <a:prstGeom prst="ellipse">
              <a:avLst/>
            </a:prstGeom>
            <a:solidFill>
              <a:srgbClr val="5b9bd5"/>
            </a:solidFill>
            <a:ln w="12600">
              <a:solidFill>
                <a:srgbClr val="43729d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0" name="Line 32"/>
            <p:cNvSpPr/>
            <p:nvPr/>
          </p:nvSpPr>
          <p:spPr>
            <a:xfrm>
              <a:off x="7379640" y="3369960"/>
              <a:ext cx="4680" cy="136440"/>
            </a:xfrm>
            <a:prstGeom prst="line">
              <a:avLst/>
            </a:prstGeom>
            <a:ln w="38160">
              <a:solidFill>
                <a:srgbClr val="5b9bd5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21" name="Group 33"/>
          <p:cNvGrpSpPr/>
          <p:nvPr/>
        </p:nvGrpSpPr>
        <p:grpSpPr>
          <a:xfrm>
            <a:off x="8147160" y="2676600"/>
            <a:ext cx="28800" cy="136440"/>
            <a:chOff x="8147160" y="2676600"/>
            <a:chExt cx="28800" cy="136440"/>
          </a:xfrm>
        </p:grpSpPr>
        <p:sp>
          <p:nvSpPr>
            <p:cNvPr id="222" name="CustomShape 34"/>
            <p:cNvSpPr/>
            <p:nvPr/>
          </p:nvSpPr>
          <p:spPr>
            <a:xfrm>
              <a:off x="8147160" y="2716560"/>
              <a:ext cx="28800" cy="43200"/>
            </a:xfrm>
            <a:prstGeom prst="ellipse">
              <a:avLst/>
            </a:prstGeom>
            <a:solidFill>
              <a:srgbClr val="5b9bd5"/>
            </a:solidFill>
            <a:ln w="12600">
              <a:solidFill>
                <a:srgbClr val="43729d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3" name="Line 35"/>
            <p:cNvSpPr/>
            <p:nvPr/>
          </p:nvSpPr>
          <p:spPr>
            <a:xfrm>
              <a:off x="8157240" y="2676600"/>
              <a:ext cx="4680" cy="136440"/>
            </a:xfrm>
            <a:prstGeom prst="line">
              <a:avLst/>
            </a:prstGeom>
            <a:ln w="38160">
              <a:solidFill>
                <a:srgbClr val="5b9bd5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24" name="Group 36"/>
          <p:cNvGrpSpPr/>
          <p:nvPr/>
        </p:nvGrpSpPr>
        <p:grpSpPr>
          <a:xfrm>
            <a:off x="8957160" y="3106440"/>
            <a:ext cx="35280" cy="136440"/>
            <a:chOff x="8957160" y="3106440"/>
            <a:chExt cx="35280" cy="136440"/>
          </a:xfrm>
        </p:grpSpPr>
        <p:sp>
          <p:nvSpPr>
            <p:cNvPr id="225" name="CustomShape 37"/>
            <p:cNvSpPr/>
            <p:nvPr/>
          </p:nvSpPr>
          <p:spPr>
            <a:xfrm>
              <a:off x="8957160" y="3146400"/>
              <a:ext cx="35280" cy="45000"/>
            </a:xfrm>
            <a:prstGeom prst="ellipse">
              <a:avLst/>
            </a:prstGeom>
            <a:solidFill>
              <a:srgbClr val="5b9bd5"/>
            </a:solidFill>
            <a:ln w="12600">
              <a:solidFill>
                <a:srgbClr val="43729d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6" name="Line 38"/>
            <p:cNvSpPr/>
            <p:nvPr/>
          </p:nvSpPr>
          <p:spPr>
            <a:xfrm>
              <a:off x="8968680" y="3106440"/>
              <a:ext cx="4680" cy="136440"/>
            </a:xfrm>
            <a:prstGeom prst="line">
              <a:avLst/>
            </a:prstGeom>
            <a:ln w="38160">
              <a:solidFill>
                <a:srgbClr val="5b9bd5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27" name="Line 39"/>
          <p:cNvSpPr/>
          <p:nvPr/>
        </p:nvSpPr>
        <p:spPr>
          <a:xfrm>
            <a:off x="6840360" y="2676960"/>
            <a:ext cx="2689560" cy="0"/>
          </a:xfrm>
          <a:prstGeom prst="line">
            <a:avLst/>
          </a:prstGeom>
          <a:ln w="19080">
            <a:solidFill>
              <a:srgbClr val="c9211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8" name="Line 40"/>
          <p:cNvSpPr/>
          <p:nvPr/>
        </p:nvSpPr>
        <p:spPr>
          <a:xfrm>
            <a:off x="6840360" y="3502440"/>
            <a:ext cx="2689560" cy="0"/>
          </a:xfrm>
          <a:prstGeom prst="line">
            <a:avLst/>
          </a:prstGeom>
          <a:ln w="19080">
            <a:solidFill>
              <a:srgbClr val="c9211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9" name="Line 41"/>
          <p:cNvSpPr/>
          <p:nvPr/>
        </p:nvSpPr>
        <p:spPr>
          <a:xfrm>
            <a:off x="9588960" y="2333520"/>
            <a:ext cx="0" cy="80568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Line 42"/>
          <p:cNvSpPr/>
          <p:nvPr/>
        </p:nvSpPr>
        <p:spPr>
          <a:xfrm flipH="1" flipV="1">
            <a:off x="3510720" y="1884600"/>
            <a:ext cx="516600" cy="33012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1" name="CustomShape 43"/>
          <p:cNvSpPr/>
          <p:nvPr/>
        </p:nvSpPr>
        <p:spPr>
          <a:xfrm>
            <a:off x="4023360" y="2108520"/>
            <a:ext cx="782640" cy="28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fr-FR" sz="1100" spc="-1" strike="noStrike" baseline="-25000">
                <a:solidFill>
                  <a:srgbClr val="000000"/>
                </a:solidFill>
                <a:latin typeface="Arial"/>
              </a:rPr>
              <a:t>cm  </a:t>
            </a:r>
            <a:r>
              <a:rPr b="0" lang="fr-FR" sz="1100" spc="-1" strike="noStrike">
                <a:solidFill>
                  <a:srgbClr val="000000"/>
                </a:solidFill>
                <a:latin typeface="Arial"/>
              </a:rPr>
              <a:t>(abs)</a:t>
            </a:r>
            <a:endParaRPr b="0" lang="en-GB" sz="1100" spc="-1" strike="noStrike">
              <a:latin typeface="Arial"/>
            </a:endParaRPr>
          </a:p>
        </p:txBody>
      </p:sp>
      <p:sp>
        <p:nvSpPr>
          <p:cNvPr id="232" name="Line 44"/>
          <p:cNvSpPr/>
          <p:nvPr/>
        </p:nvSpPr>
        <p:spPr>
          <a:xfrm>
            <a:off x="9183960" y="3106440"/>
            <a:ext cx="0" cy="396360"/>
          </a:xfrm>
          <a:prstGeom prst="line">
            <a:avLst/>
          </a:prstGeom>
          <a:ln>
            <a:solidFill>
              <a:srgbClr val="c9211e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CustomShape 45"/>
          <p:cNvSpPr/>
          <p:nvPr/>
        </p:nvSpPr>
        <p:spPr>
          <a:xfrm>
            <a:off x="8556840" y="3211560"/>
            <a:ext cx="776160" cy="29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100" spc="-1" strike="noStrike">
                <a:solidFill>
                  <a:srgbClr val="c9211e"/>
                </a:solidFill>
                <a:latin typeface="Arial"/>
              </a:rPr>
              <a:t>E</a:t>
            </a:r>
            <a:r>
              <a:rPr b="0" lang="fr-FR" sz="1100" spc="-1" strike="noStrike" baseline="-33000">
                <a:solidFill>
                  <a:srgbClr val="c9211e"/>
                </a:solidFill>
                <a:latin typeface="Arial"/>
              </a:rPr>
              <a:t>cm</a:t>
            </a:r>
            <a:r>
              <a:rPr b="0" lang="fr-FR" sz="1100" spc="-1" strike="noStrike">
                <a:solidFill>
                  <a:srgbClr val="c9211e"/>
                </a:solidFill>
                <a:latin typeface="Arial"/>
              </a:rPr>
              <a:t> (ptp) </a:t>
            </a:r>
            <a:endParaRPr b="0" lang="en-GB" sz="1100" spc="-1" strike="noStrike">
              <a:solidFill>
                <a:srgbClr val="c9211e"/>
              </a:solidFill>
              <a:latin typeface="Arial"/>
            </a:endParaRPr>
          </a:p>
        </p:txBody>
      </p:sp>
      <p:sp>
        <p:nvSpPr>
          <p:cNvPr id="234" name="CustomShape 46"/>
          <p:cNvSpPr/>
          <p:nvPr/>
        </p:nvSpPr>
        <p:spPr>
          <a:xfrm>
            <a:off x="573840" y="4606200"/>
            <a:ext cx="4322160" cy="190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Error between measured and true E</a:t>
            </a:r>
            <a:r>
              <a:rPr b="0" lang="en-GB" sz="1800" spc="-1" strike="noStrike" baseline="-33000">
                <a:solidFill>
                  <a:srgbClr val="3f3f3f"/>
                </a:solidFill>
                <a:latin typeface="Arial"/>
                <a:ea typeface="Calibri"/>
              </a:rPr>
              <a:t>cm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Large effect on mass measurement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Stems from systematic errors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35" name="CustomShape 47"/>
          <p:cNvSpPr/>
          <p:nvPr/>
        </p:nvSpPr>
        <p:spPr>
          <a:xfrm>
            <a:off x="6477840" y="4534200"/>
            <a:ext cx="5330160" cy="190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50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Fluctuation between measurements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50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Large effect on resonance width measurements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50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Stems from variability of measurement conditions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36" name="CustomShape 48"/>
          <p:cNvSpPr/>
          <p:nvPr/>
        </p:nvSpPr>
        <p:spPr>
          <a:xfrm>
            <a:off x="4248000" y="608400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A. Blondel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Expected Precision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239" name="CustomShape 3"/>
          <p:cNvSpPr/>
          <p:nvPr/>
        </p:nvSpPr>
        <p:spPr>
          <a:xfrm>
            <a:off x="429840" y="4714200"/>
            <a:ext cx="10730160" cy="144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50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Large expected luminosity → huge statistics → small statistical error: 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4 / 100 keV per Z / W - boson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50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Aim to achieve same order of magnitude for systematic errors → Scope of the </a:t>
            </a:r>
            <a:r>
              <a:rPr b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EPOL working group 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50000"/>
              </a:lnSpc>
              <a:spcAft>
                <a:spcPts val="1134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EPOL: Energy calibration, polarization and monochromatization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240" name="Picture 3_1" descr=""/>
          <p:cNvPicPr/>
          <p:nvPr/>
        </p:nvPicPr>
        <p:blipFill>
          <a:blip r:embed="rId1"/>
          <a:srcRect l="0" t="24563" r="0" b="0"/>
          <a:stretch/>
        </p:blipFill>
        <p:spPr>
          <a:xfrm>
            <a:off x="1677960" y="1368000"/>
            <a:ext cx="9415080" cy="2139120"/>
          </a:xfrm>
          <a:prstGeom prst="rect">
            <a:avLst/>
          </a:prstGeom>
          <a:ln>
            <a:noFill/>
          </a:ln>
        </p:spPr>
      </p:pic>
      <p:sp>
        <p:nvSpPr>
          <p:cNvPr id="241" name="CustomShape 4"/>
          <p:cNvSpPr/>
          <p:nvPr/>
        </p:nvSpPr>
        <p:spPr>
          <a:xfrm flipH="1">
            <a:off x="1765440" y="3366360"/>
            <a:ext cx="9181440" cy="9882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c9211e"/>
                </a:solidFill>
                <a:latin typeface="Arial"/>
              </a:rPr>
              <a:t>Further clarification ongoing 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                      300 keV          150 keV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m</a:t>
            </a:r>
            <a:r>
              <a:rPr b="0" lang="fr-FR" sz="1800" spc="-1" strike="noStrike" baseline="-25000">
                <a:solidFill>
                  <a:srgbClr val="000000"/>
                </a:solidFill>
                <a:latin typeface="Arial"/>
              </a:rPr>
              <a:t>W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(MeV)                        </a:t>
            </a:r>
            <a:r>
              <a:rPr b="1" lang="fr-FR" sz="1800" spc="-1" strike="noStrike">
                <a:solidFill>
                  <a:srgbClr val="385cb4"/>
                </a:solidFill>
                <a:latin typeface="Arial"/>
              </a:rPr>
              <a:t>0.200</a:t>
            </a:r>
            <a:r>
              <a:rPr b="1" lang="fr-FR" sz="1800" spc="-1" strike="noStrike">
                <a:solidFill>
                  <a:srgbClr val="000000"/>
                </a:solidFill>
                <a:latin typeface="Arial"/>
              </a:rPr>
              <a:t>     (?)                      </a:t>
            </a: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75 keV?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  <a:ea typeface="Arial"/>
              </a:rPr>
              <a:t>Γ</a:t>
            </a:r>
            <a:r>
              <a:rPr b="0" lang="en-US" sz="1800" spc="-1" strike="noStrike" baseline="-25000">
                <a:solidFill>
                  <a:srgbClr val="000000"/>
                </a:solidFill>
                <a:latin typeface="Arial"/>
              </a:rPr>
              <a:t>W 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(MeV)                                                         (75?)                small                  OK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42" name="CustomShape 5"/>
          <p:cNvSpPr/>
          <p:nvPr/>
        </p:nvSpPr>
        <p:spPr>
          <a:xfrm rot="10800000">
            <a:off x="1316520" y="2101680"/>
            <a:ext cx="220320" cy="1175040"/>
          </a:xfrm>
          <a:custGeom>
            <a:avLst/>
            <a:gdLst/>
            <a:ahLst/>
            <a:rect l="0" t="0" r="r" b="b"/>
            <a:pathLst>
              <a:path w="614" h="3266">
                <a:moveTo>
                  <a:pt x="0" y="0"/>
                </a:moveTo>
                <a:cubicBezTo>
                  <a:pt x="153" y="0"/>
                  <a:pt x="306" y="136"/>
                  <a:pt x="306" y="272"/>
                </a:cubicBezTo>
                <a:lnTo>
                  <a:pt x="306" y="1360"/>
                </a:lnTo>
                <a:cubicBezTo>
                  <a:pt x="306" y="1496"/>
                  <a:pt x="459" y="1632"/>
                  <a:pt x="613" y="1632"/>
                </a:cubicBezTo>
                <a:cubicBezTo>
                  <a:pt x="459" y="1632"/>
                  <a:pt x="306" y="1768"/>
                  <a:pt x="306" y="1904"/>
                </a:cubicBezTo>
                <a:lnTo>
                  <a:pt x="306" y="2992"/>
                </a:lnTo>
                <a:cubicBezTo>
                  <a:pt x="306" y="3128"/>
                  <a:pt x="153" y="3265"/>
                  <a:pt x="0" y="3265"/>
                </a:cubicBezTo>
              </a:path>
            </a:pathLst>
          </a:custGeom>
          <a:noFill/>
          <a:ln w="1908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3" name="CustomShape 6"/>
          <p:cNvSpPr/>
          <p:nvPr/>
        </p:nvSpPr>
        <p:spPr>
          <a:xfrm rot="10800000">
            <a:off x="1316520" y="3386160"/>
            <a:ext cx="220320" cy="991440"/>
          </a:xfrm>
          <a:custGeom>
            <a:avLst/>
            <a:gdLst/>
            <a:ahLst/>
            <a:rect l="0" t="0" r="r" b="b"/>
            <a:pathLst>
              <a:path w="614" h="2756">
                <a:moveTo>
                  <a:pt x="0" y="0"/>
                </a:moveTo>
                <a:cubicBezTo>
                  <a:pt x="153" y="0"/>
                  <a:pt x="306" y="114"/>
                  <a:pt x="306" y="229"/>
                </a:cubicBezTo>
                <a:lnTo>
                  <a:pt x="306" y="1147"/>
                </a:lnTo>
                <a:cubicBezTo>
                  <a:pt x="306" y="1262"/>
                  <a:pt x="459" y="1377"/>
                  <a:pt x="613" y="1377"/>
                </a:cubicBezTo>
                <a:cubicBezTo>
                  <a:pt x="459" y="1377"/>
                  <a:pt x="306" y="1492"/>
                  <a:pt x="306" y="1607"/>
                </a:cubicBezTo>
                <a:lnTo>
                  <a:pt x="306" y="2525"/>
                </a:lnTo>
                <a:cubicBezTo>
                  <a:pt x="306" y="2640"/>
                  <a:pt x="153" y="2755"/>
                  <a:pt x="0" y="2755"/>
                </a:cubicBezTo>
              </a:path>
            </a:pathLst>
          </a:custGeom>
          <a:noFill/>
          <a:ln w="1908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44" name="CustomShape 7"/>
          <p:cNvSpPr/>
          <p:nvPr/>
        </p:nvSpPr>
        <p:spPr>
          <a:xfrm>
            <a:off x="873360" y="2432880"/>
            <a:ext cx="443160" cy="586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400" spc="-1" strike="noStrike">
                <a:solidFill>
                  <a:srgbClr val="385cb4"/>
                </a:solidFill>
                <a:latin typeface="Arial"/>
                <a:ea typeface="Arial"/>
              </a:rPr>
              <a:t>Z</a:t>
            </a:r>
            <a:endParaRPr b="0" lang="en-GB" sz="2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245" name="CustomShape 8"/>
          <p:cNvSpPr/>
          <p:nvPr/>
        </p:nvSpPr>
        <p:spPr>
          <a:xfrm>
            <a:off x="617040" y="3606480"/>
            <a:ext cx="881640" cy="58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2400" spc="-1" strike="noStrike">
                <a:solidFill>
                  <a:srgbClr val="385cb4"/>
                </a:solidFill>
                <a:latin typeface="Arial"/>
                <a:ea typeface="Arial"/>
              </a:rPr>
              <a:t>WW</a:t>
            </a:r>
            <a:endParaRPr b="0" lang="en-GB" sz="2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246" name="TextShape 9"/>
          <p:cNvSpPr txBox="1"/>
          <p:nvPr/>
        </p:nvSpPr>
        <p:spPr>
          <a:xfrm>
            <a:off x="4509720" y="2088000"/>
            <a:ext cx="294840" cy="11631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GB" sz="1900" spc="-1" strike="noStrike">
                <a:solidFill>
                  <a:srgbClr val="385cb4"/>
                </a:solidFill>
                <a:latin typeface="Arial"/>
              </a:rPr>
              <a:t>4</a:t>
            </a:r>
            <a:endParaRPr b="0" lang="en-GB" sz="1900" spc="-1" strike="noStrike">
              <a:latin typeface="Arial"/>
            </a:endParaRPr>
          </a:p>
          <a:p>
            <a:r>
              <a:rPr b="1" lang="en-GB" sz="1900" spc="-1" strike="noStrike">
                <a:solidFill>
                  <a:srgbClr val="385cb4"/>
                </a:solidFill>
                <a:latin typeface="Arial"/>
              </a:rPr>
              <a:t>4</a:t>
            </a:r>
            <a:endParaRPr b="0" lang="en-GB" sz="1900" spc="-1" strike="noStrike">
              <a:latin typeface="Arial"/>
            </a:endParaRPr>
          </a:p>
          <a:p>
            <a:r>
              <a:rPr b="1" lang="en-GB" sz="1900" spc="-1" strike="noStrike">
                <a:solidFill>
                  <a:srgbClr val="385cb4"/>
                </a:solidFill>
                <a:latin typeface="Arial"/>
              </a:rPr>
              <a:t>2</a:t>
            </a:r>
            <a:endParaRPr b="0" lang="en-GB" sz="1900" spc="-1" strike="noStrike">
              <a:latin typeface="Arial"/>
            </a:endParaRPr>
          </a:p>
          <a:p>
            <a:r>
              <a:rPr b="1" lang="en-GB" sz="1900" spc="-1" strike="noStrike">
                <a:solidFill>
                  <a:srgbClr val="385cb4"/>
                </a:solidFill>
                <a:latin typeface="Arial"/>
              </a:rPr>
              <a:t>3</a:t>
            </a:r>
            <a:endParaRPr b="0" lang="en-GB" sz="1900" spc="-1" strike="noStrike">
              <a:latin typeface="Arial"/>
            </a:endParaRPr>
          </a:p>
        </p:txBody>
      </p:sp>
      <p:sp>
        <p:nvSpPr>
          <p:cNvPr id="247" name="CustomShape 10"/>
          <p:cNvSpPr/>
          <p:nvPr/>
        </p:nvSpPr>
        <p:spPr>
          <a:xfrm>
            <a:off x="8244000" y="608400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  <a:hlinkClick r:id="rId2"/>
              </a:rPr>
              <a:t>arXiv:1909.12245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360000" y="252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How to?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504000" y="3060000"/>
            <a:ext cx="2920680" cy="942480"/>
          </a:xfrm>
          <a:custGeom>
            <a:avLst/>
            <a:gdLst/>
            <a:ahLst/>
            <a:rect l="0" t="0" r="r" b="b"/>
            <a:pathLst>
              <a:path w="8115" h="2620">
                <a:moveTo>
                  <a:pt x="0" y="0"/>
                </a:moveTo>
                <a:lnTo>
                  <a:pt x="6503" y="0"/>
                </a:lnTo>
                <a:lnTo>
                  <a:pt x="8114" y="1309"/>
                </a:lnTo>
                <a:lnTo>
                  <a:pt x="6503" y="2619"/>
                </a:lnTo>
                <a:lnTo>
                  <a:pt x="0" y="2619"/>
                </a:lnTo>
                <a:lnTo>
                  <a:pt x="1610" y="1309"/>
                </a:lnTo>
                <a:lnTo>
                  <a:pt x="0" y="0"/>
                </a:lnTo>
              </a:path>
            </a:pathLst>
          </a:custGeom>
          <a:solidFill>
            <a:srgbClr val="b3c9e1"/>
          </a:solidFill>
          <a:ln w="1908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360" rIns="99360" tIns="54360" bIns="5436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Polarization </a:t>
            </a:r>
            <a:endParaRPr b="0" lang="en-GB" sz="1800" spc="-1" strike="noStrike">
              <a:latin typeface="Arial"/>
            </a:endParaRPr>
          </a:p>
          <a:p>
            <a:pPr algn="ctr"/>
            <a:r>
              <a:rPr b="0" lang="en-GB" sz="1800" spc="-1" strike="noStrike">
                <a:latin typeface="Arial"/>
              </a:rPr>
              <a:t>build-up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3216600" y="3060720"/>
            <a:ext cx="2905200" cy="941760"/>
          </a:xfrm>
          <a:custGeom>
            <a:avLst/>
            <a:gdLst/>
            <a:ahLst/>
            <a:rect l="0" t="0" r="r" b="b"/>
            <a:pathLst>
              <a:path w="8071" h="2618">
                <a:moveTo>
                  <a:pt x="0" y="0"/>
                </a:moveTo>
                <a:lnTo>
                  <a:pt x="6461" y="0"/>
                </a:lnTo>
                <a:lnTo>
                  <a:pt x="8070" y="1308"/>
                </a:lnTo>
                <a:lnTo>
                  <a:pt x="6461" y="2617"/>
                </a:lnTo>
                <a:lnTo>
                  <a:pt x="0" y="2617"/>
                </a:lnTo>
                <a:lnTo>
                  <a:pt x="1609" y="1308"/>
                </a:lnTo>
                <a:lnTo>
                  <a:pt x="0" y="0"/>
                </a:lnTo>
              </a:path>
            </a:pathLst>
          </a:custGeom>
          <a:solidFill>
            <a:srgbClr val="b3c9e1"/>
          </a:solidFill>
          <a:ln w="1908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360" rIns="99360" tIns="54360" bIns="5436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Depolarization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51" name="CustomShape 4"/>
          <p:cNvSpPr/>
          <p:nvPr/>
        </p:nvSpPr>
        <p:spPr>
          <a:xfrm>
            <a:off x="5926320" y="3060720"/>
            <a:ext cx="2920680" cy="942120"/>
          </a:xfrm>
          <a:custGeom>
            <a:avLst/>
            <a:gdLst/>
            <a:ahLst/>
            <a:rect l="0" t="0" r="r" b="b"/>
            <a:pathLst>
              <a:path w="8115" h="2619">
                <a:moveTo>
                  <a:pt x="0" y="0"/>
                </a:moveTo>
                <a:lnTo>
                  <a:pt x="6503" y="0"/>
                </a:lnTo>
                <a:lnTo>
                  <a:pt x="8114" y="1309"/>
                </a:lnTo>
                <a:lnTo>
                  <a:pt x="6503" y="2618"/>
                </a:lnTo>
                <a:lnTo>
                  <a:pt x="0" y="2618"/>
                </a:lnTo>
                <a:lnTo>
                  <a:pt x="1610" y="1309"/>
                </a:lnTo>
                <a:lnTo>
                  <a:pt x="0" y="0"/>
                </a:lnTo>
              </a:path>
            </a:pathLst>
          </a:custGeom>
          <a:solidFill>
            <a:srgbClr val="b3c9e1"/>
          </a:solidFill>
          <a:ln w="1908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360" rIns="99360" tIns="54360" bIns="5436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Polarimetry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52" name="CustomShape 5"/>
          <p:cNvSpPr/>
          <p:nvPr/>
        </p:nvSpPr>
        <p:spPr>
          <a:xfrm>
            <a:off x="8671320" y="3061080"/>
            <a:ext cx="2920680" cy="942120"/>
          </a:xfrm>
          <a:custGeom>
            <a:avLst/>
            <a:gdLst/>
            <a:ahLst/>
            <a:rect l="0" t="0" r="r" b="b"/>
            <a:pathLst>
              <a:path w="8115" h="2619">
                <a:moveTo>
                  <a:pt x="0" y="0"/>
                </a:moveTo>
                <a:lnTo>
                  <a:pt x="6503" y="0"/>
                </a:lnTo>
                <a:lnTo>
                  <a:pt x="8114" y="1309"/>
                </a:lnTo>
                <a:lnTo>
                  <a:pt x="6503" y="2618"/>
                </a:lnTo>
                <a:lnTo>
                  <a:pt x="0" y="2618"/>
                </a:lnTo>
                <a:lnTo>
                  <a:pt x="1610" y="1309"/>
                </a:lnTo>
                <a:lnTo>
                  <a:pt x="0" y="0"/>
                </a:lnTo>
              </a:path>
            </a:pathLst>
          </a:custGeom>
          <a:solidFill>
            <a:srgbClr val="b3c9e1"/>
          </a:solidFill>
          <a:ln w="1908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360" rIns="99360" tIns="54360" bIns="5436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ECM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53" name="CustomShape 6"/>
          <p:cNvSpPr/>
          <p:nvPr/>
        </p:nvSpPr>
        <p:spPr>
          <a:xfrm rot="5400000">
            <a:off x="8232480" y="2426400"/>
            <a:ext cx="574920" cy="336240"/>
          </a:xfrm>
          <a:custGeom>
            <a:avLst/>
            <a:gdLst/>
            <a:ahLst/>
            <a:rect l="0" t="0" r="r" b="b"/>
            <a:pathLst>
              <a:path w="1614" h="935">
                <a:moveTo>
                  <a:pt x="0" y="218"/>
                </a:moveTo>
                <a:lnTo>
                  <a:pt x="1249" y="218"/>
                </a:lnTo>
                <a:lnTo>
                  <a:pt x="1236" y="0"/>
                </a:lnTo>
                <a:lnTo>
                  <a:pt x="1613" y="467"/>
                </a:lnTo>
                <a:lnTo>
                  <a:pt x="1292" y="934"/>
                </a:lnTo>
                <a:lnTo>
                  <a:pt x="1279" y="716"/>
                </a:lnTo>
                <a:lnTo>
                  <a:pt x="30" y="716"/>
                </a:lnTo>
                <a:lnTo>
                  <a:pt x="0" y="218"/>
                </a:lnTo>
              </a:path>
            </a:pathLst>
          </a:custGeom>
          <a:solidFill>
            <a:srgbClr val="b3c9e1"/>
          </a:solidFill>
          <a:ln w="1908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4" name="CustomShape 7"/>
          <p:cNvSpPr/>
          <p:nvPr/>
        </p:nvSpPr>
        <p:spPr>
          <a:xfrm>
            <a:off x="7740000" y="1044000"/>
            <a:ext cx="1800000" cy="1152000"/>
          </a:xfrm>
          <a:custGeom>
            <a:avLst/>
            <a:gdLst/>
            <a:ahLst/>
            <a:rect l="0" t="0" r="r" b="b"/>
            <a:pathLst>
              <a:path w="5002" h="3202">
                <a:moveTo>
                  <a:pt x="533" y="0"/>
                </a:moveTo>
                <a:lnTo>
                  <a:pt x="534" y="0"/>
                </a:lnTo>
                <a:cubicBezTo>
                  <a:pt x="440" y="0"/>
                  <a:pt x="348" y="25"/>
                  <a:pt x="267" y="71"/>
                </a:cubicBezTo>
                <a:cubicBezTo>
                  <a:pt x="186" y="118"/>
                  <a:pt x="118" y="186"/>
                  <a:pt x="71" y="267"/>
                </a:cubicBezTo>
                <a:cubicBezTo>
                  <a:pt x="25" y="348"/>
                  <a:pt x="0" y="440"/>
                  <a:pt x="0" y="534"/>
                </a:cubicBezTo>
                <a:lnTo>
                  <a:pt x="0" y="2667"/>
                </a:lnTo>
                <a:lnTo>
                  <a:pt x="0" y="2668"/>
                </a:lnTo>
                <a:cubicBezTo>
                  <a:pt x="0" y="2761"/>
                  <a:pt x="25" y="2853"/>
                  <a:pt x="71" y="2934"/>
                </a:cubicBezTo>
                <a:cubicBezTo>
                  <a:pt x="118" y="3015"/>
                  <a:pt x="186" y="3083"/>
                  <a:pt x="267" y="3130"/>
                </a:cubicBezTo>
                <a:cubicBezTo>
                  <a:pt x="348" y="3176"/>
                  <a:pt x="440" y="3201"/>
                  <a:pt x="534" y="3201"/>
                </a:cubicBezTo>
                <a:lnTo>
                  <a:pt x="4467" y="3201"/>
                </a:lnTo>
                <a:lnTo>
                  <a:pt x="4468" y="3201"/>
                </a:lnTo>
                <a:cubicBezTo>
                  <a:pt x="4561" y="3201"/>
                  <a:pt x="4653" y="3176"/>
                  <a:pt x="4734" y="3130"/>
                </a:cubicBezTo>
                <a:cubicBezTo>
                  <a:pt x="4815" y="3083"/>
                  <a:pt x="4883" y="3015"/>
                  <a:pt x="4930" y="2934"/>
                </a:cubicBezTo>
                <a:cubicBezTo>
                  <a:pt x="4976" y="2853"/>
                  <a:pt x="5001" y="2761"/>
                  <a:pt x="5001" y="2668"/>
                </a:cubicBezTo>
                <a:lnTo>
                  <a:pt x="5001" y="533"/>
                </a:lnTo>
                <a:lnTo>
                  <a:pt x="5001" y="534"/>
                </a:lnTo>
                <a:lnTo>
                  <a:pt x="5001" y="534"/>
                </a:lnTo>
                <a:cubicBezTo>
                  <a:pt x="5001" y="440"/>
                  <a:pt x="4976" y="348"/>
                  <a:pt x="4930" y="267"/>
                </a:cubicBezTo>
                <a:cubicBezTo>
                  <a:pt x="4883" y="186"/>
                  <a:pt x="4815" y="118"/>
                  <a:pt x="4734" y="71"/>
                </a:cubicBezTo>
                <a:cubicBezTo>
                  <a:pt x="4653" y="25"/>
                  <a:pt x="4561" y="0"/>
                  <a:pt x="4468" y="0"/>
                </a:cubicBezTo>
                <a:lnTo>
                  <a:pt x="533" y="0"/>
                </a:lnTo>
              </a:path>
            </a:pathLst>
          </a:custGeom>
          <a:solidFill>
            <a:srgbClr val="b3c9e1"/>
          </a:solidFill>
          <a:ln w="1908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360" rIns="99360" tIns="54360" bIns="5436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Detector </a:t>
            </a:r>
            <a:endParaRPr b="0" lang="en-GB" sz="1800" spc="-1" strike="noStrike">
              <a:latin typeface="Arial"/>
            </a:endParaRPr>
          </a:p>
          <a:p>
            <a:pPr algn="ctr"/>
            <a:r>
              <a:rPr b="0" lang="en-GB" sz="1800" spc="-1" strike="noStrike">
                <a:latin typeface="Arial"/>
              </a:rPr>
              <a:t>input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55" name="CustomShape 8"/>
          <p:cNvSpPr/>
          <p:nvPr/>
        </p:nvSpPr>
        <p:spPr>
          <a:xfrm>
            <a:off x="1727640" y="1368000"/>
            <a:ext cx="2304360" cy="1152000"/>
          </a:xfrm>
          <a:custGeom>
            <a:avLst/>
            <a:gdLst/>
            <a:ahLst/>
            <a:rect l="0" t="0" r="r" b="b"/>
            <a:pathLst>
              <a:path w="6403" h="3202">
                <a:moveTo>
                  <a:pt x="533" y="0"/>
                </a:moveTo>
                <a:lnTo>
                  <a:pt x="534" y="0"/>
                </a:lnTo>
                <a:cubicBezTo>
                  <a:pt x="440" y="0"/>
                  <a:pt x="348" y="25"/>
                  <a:pt x="267" y="71"/>
                </a:cubicBezTo>
                <a:cubicBezTo>
                  <a:pt x="186" y="118"/>
                  <a:pt x="118" y="186"/>
                  <a:pt x="71" y="267"/>
                </a:cubicBezTo>
                <a:cubicBezTo>
                  <a:pt x="25" y="348"/>
                  <a:pt x="0" y="440"/>
                  <a:pt x="0" y="534"/>
                </a:cubicBezTo>
                <a:lnTo>
                  <a:pt x="0" y="2667"/>
                </a:lnTo>
                <a:lnTo>
                  <a:pt x="0" y="2668"/>
                </a:lnTo>
                <a:cubicBezTo>
                  <a:pt x="0" y="2761"/>
                  <a:pt x="25" y="2853"/>
                  <a:pt x="71" y="2934"/>
                </a:cubicBezTo>
                <a:cubicBezTo>
                  <a:pt x="118" y="3015"/>
                  <a:pt x="186" y="3083"/>
                  <a:pt x="267" y="3130"/>
                </a:cubicBezTo>
                <a:cubicBezTo>
                  <a:pt x="348" y="3176"/>
                  <a:pt x="440" y="3201"/>
                  <a:pt x="534" y="3201"/>
                </a:cubicBezTo>
                <a:lnTo>
                  <a:pt x="5868" y="3201"/>
                </a:lnTo>
                <a:lnTo>
                  <a:pt x="5869" y="3201"/>
                </a:lnTo>
                <a:cubicBezTo>
                  <a:pt x="5962" y="3201"/>
                  <a:pt x="6054" y="3176"/>
                  <a:pt x="6135" y="3130"/>
                </a:cubicBezTo>
                <a:cubicBezTo>
                  <a:pt x="6216" y="3083"/>
                  <a:pt x="6284" y="3015"/>
                  <a:pt x="6331" y="2934"/>
                </a:cubicBezTo>
                <a:cubicBezTo>
                  <a:pt x="6377" y="2853"/>
                  <a:pt x="6402" y="2761"/>
                  <a:pt x="6402" y="2668"/>
                </a:cubicBezTo>
                <a:lnTo>
                  <a:pt x="6402" y="533"/>
                </a:lnTo>
                <a:lnTo>
                  <a:pt x="6402" y="534"/>
                </a:lnTo>
                <a:lnTo>
                  <a:pt x="6402" y="534"/>
                </a:lnTo>
                <a:cubicBezTo>
                  <a:pt x="6402" y="440"/>
                  <a:pt x="6377" y="348"/>
                  <a:pt x="6331" y="267"/>
                </a:cubicBezTo>
                <a:cubicBezTo>
                  <a:pt x="6284" y="186"/>
                  <a:pt x="6216" y="118"/>
                  <a:pt x="6135" y="71"/>
                </a:cubicBezTo>
                <a:cubicBezTo>
                  <a:pt x="6054" y="25"/>
                  <a:pt x="5962" y="0"/>
                  <a:pt x="5869" y="0"/>
                </a:cubicBezTo>
                <a:lnTo>
                  <a:pt x="533" y="0"/>
                </a:lnTo>
              </a:path>
            </a:pathLst>
          </a:custGeom>
          <a:solidFill>
            <a:srgbClr val="b3c9e1"/>
          </a:solidFill>
          <a:ln w="1908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9360" rIns="99360" tIns="54360" bIns="5436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Special mode:</a:t>
            </a:r>
            <a:endParaRPr b="0" lang="en-GB" sz="1800" spc="-1" strike="noStrike">
              <a:latin typeface="Arial"/>
            </a:endParaRPr>
          </a:p>
          <a:p>
            <a:pPr algn="ctr"/>
            <a:r>
              <a:rPr b="0" lang="en-GB" sz="1800" spc="-1" strike="noStrike">
                <a:latin typeface="Arial"/>
              </a:rPr>
              <a:t>monochromatization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56" name="CustomShape 9"/>
          <p:cNvSpPr/>
          <p:nvPr/>
        </p:nvSpPr>
        <p:spPr>
          <a:xfrm>
            <a:off x="537840" y="4390200"/>
            <a:ext cx="2486160" cy="115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Resonances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Wigglers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Beam tests 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57" name="CustomShape 10"/>
          <p:cNvSpPr/>
          <p:nvPr/>
        </p:nvSpPr>
        <p:spPr>
          <a:xfrm>
            <a:off x="3057840" y="4390200"/>
            <a:ext cx="2738160" cy="115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Resonant depolarization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Free spin precession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58" name="CustomShape 11"/>
          <p:cNvSpPr/>
          <p:nvPr/>
        </p:nvSpPr>
        <p:spPr>
          <a:xfrm>
            <a:off x="6117840" y="4390200"/>
            <a:ext cx="2738160" cy="115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Polarimeter incl.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laser, Si-detectors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e.g. EIC experience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59" name="CustomShape 12"/>
          <p:cNvSpPr/>
          <p:nvPr/>
        </p:nvSpPr>
        <p:spPr>
          <a:xfrm>
            <a:off x="8781840" y="4390200"/>
            <a:ext cx="2738160" cy="115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Systematic errrors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Statistical errors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Accurate models</a:t>
            </a:r>
            <a:endParaRPr b="0" lang="en-GB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360000" y="252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Polarization Build-Up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261" name="CustomShape 2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2" name="CustomShape 3"/>
          <p:cNvSpPr/>
          <p:nvPr/>
        </p:nvSpPr>
        <p:spPr>
          <a:xfrm>
            <a:off x="2088360" y="2311560"/>
            <a:ext cx="216000" cy="360000"/>
          </a:xfrm>
          <a:custGeom>
            <a:avLst/>
            <a:gdLst/>
            <a:ahLst/>
            <a:rect l="0" t="0" r="r" b="b"/>
            <a:pathLst>
              <a:path w="602" h="1002">
                <a:moveTo>
                  <a:pt x="252" y="0"/>
                </a:moveTo>
                <a:lnTo>
                  <a:pt x="252" y="671"/>
                </a:lnTo>
                <a:lnTo>
                  <a:pt x="0" y="671"/>
                </a:lnTo>
                <a:lnTo>
                  <a:pt x="300" y="1001"/>
                </a:lnTo>
                <a:lnTo>
                  <a:pt x="601" y="671"/>
                </a:lnTo>
                <a:lnTo>
                  <a:pt x="348" y="671"/>
                </a:lnTo>
                <a:lnTo>
                  <a:pt x="348" y="0"/>
                </a:lnTo>
                <a:lnTo>
                  <a:pt x="252" y="0"/>
                </a:lnTo>
              </a:path>
            </a:pathLst>
          </a:custGeom>
          <a:solidFill>
            <a:srgbClr val="8080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3" name="CustomShape 4"/>
          <p:cNvSpPr/>
          <p:nvPr/>
        </p:nvSpPr>
        <p:spPr>
          <a:xfrm>
            <a:off x="2520360" y="2017440"/>
            <a:ext cx="1152000" cy="288000"/>
          </a:xfrm>
          <a:prstGeom prst="rect">
            <a:avLst/>
          </a:prstGeom>
          <a:solidFill>
            <a:srgbClr val="bfd0e2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N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2520360" y="2665440"/>
            <a:ext cx="1152000" cy="288000"/>
          </a:xfrm>
          <a:prstGeom prst="rect">
            <a:avLst/>
          </a:prstGeom>
          <a:solidFill>
            <a:srgbClr val="bfd0e2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S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65" name="CustomShape 6"/>
          <p:cNvSpPr/>
          <p:nvPr/>
        </p:nvSpPr>
        <p:spPr>
          <a:xfrm>
            <a:off x="3780720" y="2269800"/>
            <a:ext cx="216000" cy="360000"/>
          </a:xfrm>
          <a:custGeom>
            <a:avLst/>
            <a:gdLst/>
            <a:ahLst/>
            <a:rect l="0" t="0" r="r" b="b"/>
            <a:pathLst>
              <a:path w="602" h="1002">
                <a:moveTo>
                  <a:pt x="252" y="1001"/>
                </a:moveTo>
                <a:lnTo>
                  <a:pt x="252" y="330"/>
                </a:lnTo>
                <a:lnTo>
                  <a:pt x="0" y="330"/>
                </a:lnTo>
                <a:lnTo>
                  <a:pt x="300" y="0"/>
                </a:lnTo>
                <a:lnTo>
                  <a:pt x="601" y="330"/>
                </a:lnTo>
                <a:lnTo>
                  <a:pt x="348" y="330"/>
                </a:lnTo>
                <a:lnTo>
                  <a:pt x="348" y="1001"/>
                </a:lnTo>
                <a:lnTo>
                  <a:pt x="252" y="1001"/>
                </a:lnTo>
              </a:path>
            </a:pathLst>
          </a:custGeom>
          <a:solidFill>
            <a:srgbClr val="8080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6" name="Line 7"/>
          <p:cNvSpPr/>
          <p:nvPr/>
        </p:nvSpPr>
        <p:spPr>
          <a:xfrm>
            <a:off x="2808360" y="2305440"/>
            <a:ext cx="0" cy="36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67" name="CustomShape 8"/>
          <p:cNvSpPr/>
          <p:nvPr/>
        </p:nvSpPr>
        <p:spPr>
          <a:xfrm>
            <a:off x="2124720" y="4321440"/>
            <a:ext cx="216000" cy="360000"/>
          </a:xfrm>
          <a:custGeom>
            <a:avLst/>
            <a:gdLst/>
            <a:ahLst/>
            <a:rect l="0" t="0" r="r" b="b"/>
            <a:pathLst>
              <a:path w="602" h="1002">
                <a:moveTo>
                  <a:pt x="252" y="1001"/>
                </a:moveTo>
                <a:lnTo>
                  <a:pt x="252" y="330"/>
                </a:lnTo>
                <a:lnTo>
                  <a:pt x="0" y="330"/>
                </a:lnTo>
                <a:lnTo>
                  <a:pt x="300" y="0"/>
                </a:lnTo>
                <a:lnTo>
                  <a:pt x="601" y="330"/>
                </a:lnTo>
                <a:lnTo>
                  <a:pt x="348" y="330"/>
                </a:lnTo>
                <a:lnTo>
                  <a:pt x="348" y="1001"/>
                </a:lnTo>
                <a:lnTo>
                  <a:pt x="252" y="1001"/>
                </a:lnTo>
              </a:path>
            </a:pathLst>
          </a:custGeom>
          <a:solidFill>
            <a:srgbClr val="8080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8" name="CustomShape 9"/>
          <p:cNvSpPr/>
          <p:nvPr/>
        </p:nvSpPr>
        <p:spPr>
          <a:xfrm>
            <a:off x="2520720" y="4069440"/>
            <a:ext cx="1152000" cy="288000"/>
          </a:xfrm>
          <a:prstGeom prst="rect">
            <a:avLst/>
          </a:prstGeom>
          <a:solidFill>
            <a:srgbClr val="bfd0e2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N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69" name="CustomShape 10"/>
          <p:cNvSpPr/>
          <p:nvPr/>
        </p:nvSpPr>
        <p:spPr>
          <a:xfrm>
            <a:off x="2520720" y="4717440"/>
            <a:ext cx="1152000" cy="288000"/>
          </a:xfrm>
          <a:prstGeom prst="rect">
            <a:avLst/>
          </a:prstGeom>
          <a:solidFill>
            <a:srgbClr val="bfd0e2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GB" sz="1800" spc="-1" strike="noStrike">
                <a:latin typeface="Arial"/>
              </a:rPr>
              <a:t>S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270" name="CustomShape 11"/>
          <p:cNvSpPr/>
          <p:nvPr/>
        </p:nvSpPr>
        <p:spPr>
          <a:xfrm>
            <a:off x="3805560" y="4364640"/>
            <a:ext cx="216000" cy="360000"/>
          </a:xfrm>
          <a:custGeom>
            <a:avLst/>
            <a:gdLst/>
            <a:ahLst/>
            <a:rect l="0" t="0" r="r" b="b"/>
            <a:pathLst>
              <a:path w="602" h="1002">
                <a:moveTo>
                  <a:pt x="252" y="0"/>
                </a:moveTo>
                <a:lnTo>
                  <a:pt x="252" y="671"/>
                </a:lnTo>
                <a:lnTo>
                  <a:pt x="0" y="671"/>
                </a:lnTo>
                <a:lnTo>
                  <a:pt x="300" y="1001"/>
                </a:lnTo>
                <a:lnTo>
                  <a:pt x="601" y="671"/>
                </a:lnTo>
                <a:lnTo>
                  <a:pt x="348" y="671"/>
                </a:lnTo>
                <a:lnTo>
                  <a:pt x="348" y="0"/>
                </a:lnTo>
                <a:lnTo>
                  <a:pt x="252" y="0"/>
                </a:lnTo>
              </a:path>
            </a:pathLst>
          </a:custGeom>
          <a:solidFill>
            <a:srgbClr val="80808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1" name="Line 12"/>
          <p:cNvSpPr/>
          <p:nvPr/>
        </p:nvSpPr>
        <p:spPr>
          <a:xfrm>
            <a:off x="2808720" y="4357440"/>
            <a:ext cx="0" cy="36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2" name="CustomShape 13"/>
          <p:cNvSpPr/>
          <p:nvPr/>
        </p:nvSpPr>
        <p:spPr>
          <a:xfrm>
            <a:off x="360360" y="230544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DejaVu Sans"/>
              </a:rPr>
              <a:t>More likely</a:t>
            </a:r>
            <a:endParaRPr b="0" lang="en-GB" sz="1800" spc="-1" strike="noStrike">
              <a:solidFill>
                <a:srgbClr val="3f3f3f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DejaVu Sans"/>
              </a:rPr>
              <a:t>(by factor ~25)</a:t>
            </a:r>
            <a:endParaRPr b="0" lang="en-GB" sz="18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273" name="CustomShape 14"/>
          <p:cNvSpPr/>
          <p:nvPr/>
        </p:nvSpPr>
        <p:spPr>
          <a:xfrm>
            <a:off x="360360" y="432144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DejaVu Sans"/>
              </a:rPr>
              <a:t>Less likely</a:t>
            </a:r>
            <a:endParaRPr b="0" lang="en-GB" sz="18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274" name="Freeform 15"/>
          <p:cNvSpPr/>
          <p:nvPr/>
        </p:nvSpPr>
        <p:spPr>
          <a:xfrm>
            <a:off x="3372840" y="2668320"/>
            <a:ext cx="124200" cy="127440"/>
          </a:xfrm>
          <a:custGeom>
            <a:avLst/>
            <a:gdLst/>
            <a:ahLst/>
            <a:rect l="0" t="0" r="r" b="b"/>
            <a:pathLst>
              <a:path w="345" h="354">
                <a:moveTo>
                  <a:pt x="0" y="75"/>
                </a:moveTo>
                <a:lnTo>
                  <a:pt x="31" y="54"/>
                </a:lnTo>
                <a:lnTo>
                  <a:pt x="49" y="43"/>
                </a:lnTo>
                <a:lnTo>
                  <a:pt x="62" y="35"/>
                </a:lnTo>
                <a:lnTo>
                  <a:pt x="72" y="27"/>
                </a:lnTo>
                <a:lnTo>
                  <a:pt x="83" y="22"/>
                </a:lnTo>
                <a:lnTo>
                  <a:pt x="92" y="17"/>
                </a:lnTo>
                <a:lnTo>
                  <a:pt x="100" y="13"/>
                </a:lnTo>
                <a:lnTo>
                  <a:pt x="107" y="10"/>
                </a:lnTo>
                <a:lnTo>
                  <a:pt x="114" y="6"/>
                </a:lnTo>
                <a:lnTo>
                  <a:pt x="119" y="4"/>
                </a:lnTo>
                <a:lnTo>
                  <a:pt x="125" y="3"/>
                </a:lnTo>
                <a:lnTo>
                  <a:pt x="130" y="1"/>
                </a:lnTo>
                <a:lnTo>
                  <a:pt x="134" y="0"/>
                </a:lnTo>
                <a:lnTo>
                  <a:pt x="138" y="1"/>
                </a:lnTo>
                <a:lnTo>
                  <a:pt x="143" y="0"/>
                </a:lnTo>
                <a:lnTo>
                  <a:pt x="146" y="0"/>
                </a:lnTo>
                <a:lnTo>
                  <a:pt x="150" y="0"/>
                </a:lnTo>
                <a:lnTo>
                  <a:pt x="152" y="1"/>
                </a:lnTo>
                <a:lnTo>
                  <a:pt x="157" y="2"/>
                </a:lnTo>
                <a:lnTo>
                  <a:pt x="160" y="2"/>
                </a:lnTo>
                <a:lnTo>
                  <a:pt x="161" y="3"/>
                </a:lnTo>
                <a:lnTo>
                  <a:pt x="164" y="4"/>
                </a:lnTo>
                <a:lnTo>
                  <a:pt x="165" y="5"/>
                </a:lnTo>
                <a:lnTo>
                  <a:pt x="167" y="8"/>
                </a:lnTo>
                <a:lnTo>
                  <a:pt x="170" y="9"/>
                </a:lnTo>
                <a:lnTo>
                  <a:pt x="171" y="13"/>
                </a:lnTo>
                <a:lnTo>
                  <a:pt x="173" y="15"/>
                </a:lnTo>
                <a:lnTo>
                  <a:pt x="176" y="18"/>
                </a:lnTo>
                <a:lnTo>
                  <a:pt x="177" y="22"/>
                </a:lnTo>
                <a:lnTo>
                  <a:pt x="178" y="25"/>
                </a:lnTo>
                <a:lnTo>
                  <a:pt x="179" y="28"/>
                </a:lnTo>
                <a:lnTo>
                  <a:pt x="180" y="33"/>
                </a:lnTo>
                <a:lnTo>
                  <a:pt x="181" y="38"/>
                </a:lnTo>
                <a:lnTo>
                  <a:pt x="181" y="44"/>
                </a:lnTo>
                <a:lnTo>
                  <a:pt x="182" y="51"/>
                </a:lnTo>
                <a:lnTo>
                  <a:pt x="183" y="57"/>
                </a:lnTo>
                <a:lnTo>
                  <a:pt x="182" y="65"/>
                </a:lnTo>
                <a:lnTo>
                  <a:pt x="183" y="74"/>
                </a:lnTo>
                <a:lnTo>
                  <a:pt x="183" y="83"/>
                </a:lnTo>
                <a:lnTo>
                  <a:pt x="183" y="94"/>
                </a:lnTo>
                <a:lnTo>
                  <a:pt x="180" y="107"/>
                </a:lnTo>
                <a:lnTo>
                  <a:pt x="178" y="122"/>
                </a:lnTo>
                <a:lnTo>
                  <a:pt x="176" y="140"/>
                </a:lnTo>
                <a:lnTo>
                  <a:pt x="175" y="162"/>
                </a:lnTo>
                <a:lnTo>
                  <a:pt x="166" y="216"/>
                </a:lnTo>
                <a:lnTo>
                  <a:pt x="165" y="234"/>
                </a:lnTo>
                <a:lnTo>
                  <a:pt x="164" y="250"/>
                </a:lnTo>
                <a:lnTo>
                  <a:pt x="161" y="261"/>
                </a:lnTo>
                <a:lnTo>
                  <a:pt x="162" y="272"/>
                </a:lnTo>
                <a:lnTo>
                  <a:pt x="161" y="283"/>
                </a:lnTo>
                <a:lnTo>
                  <a:pt x="160" y="291"/>
                </a:lnTo>
                <a:lnTo>
                  <a:pt x="162" y="298"/>
                </a:lnTo>
                <a:lnTo>
                  <a:pt x="162" y="306"/>
                </a:lnTo>
                <a:lnTo>
                  <a:pt x="163" y="312"/>
                </a:lnTo>
                <a:lnTo>
                  <a:pt x="163" y="317"/>
                </a:lnTo>
                <a:lnTo>
                  <a:pt x="165" y="322"/>
                </a:lnTo>
                <a:lnTo>
                  <a:pt x="166" y="326"/>
                </a:lnTo>
                <a:lnTo>
                  <a:pt x="166" y="330"/>
                </a:lnTo>
                <a:lnTo>
                  <a:pt x="169" y="334"/>
                </a:lnTo>
                <a:lnTo>
                  <a:pt x="169" y="336"/>
                </a:lnTo>
                <a:lnTo>
                  <a:pt x="171" y="339"/>
                </a:lnTo>
                <a:lnTo>
                  <a:pt x="174" y="340"/>
                </a:lnTo>
                <a:lnTo>
                  <a:pt x="175" y="344"/>
                </a:lnTo>
                <a:lnTo>
                  <a:pt x="177" y="346"/>
                </a:lnTo>
                <a:lnTo>
                  <a:pt x="179" y="347"/>
                </a:lnTo>
                <a:lnTo>
                  <a:pt x="182" y="349"/>
                </a:lnTo>
                <a:lnTo>
                  <a:pt x="184" y="350"/>
                </a:lnTo>
                <a:lnTo>
                  <a:pt x="188" y="350"/>
                </a:lnTo>
                <a:lnTo>
                  <a:pt x="190" y="350"/>
                </a:lnTo>
                <a:lnTo>
                  <a:pt x="193" y="351"/>
                </a:lnTo>
                <a:lnTo>
                  <a:pt x="196" y="353"/>
                </a:lnTo>
                <a:lnTo>
                  <a:pt x="200" y="352"/>
                </a:lnTo>
                <a:lnTo>
                  <a:pt x="204" y="353"/>
                </a:lnTo>
                <a:lnTo>
                  <a:pt x="208" y="352"/>
                </a:lnTo>
                <a:lnTo>
                  <a:pt x="213" y="350"/>
                </a:lnTo>
                <a:lnTo>
                  <a:pt x="217" y="349"/>
                </a:lnTo>
                <a:lnTo>
                  <a:pt x="221" y="347"/>
                </a:lnTo>
                <a:lnTo>
                  <a:pt x="229" y="345"/>
                </a:lnTo>
                <a:lnTo>
                  <a:pt x="235" y="342"/>
                </a:lnTo>
                <a:lnTo>
                  <a:pt x="241" y="340"/>
                </a:lnTo>
                <a:lnTo>
                  <a:pt x="248" y="336"/>
                </a:lnTo>
                <a:lnTo>
                  <a:pt x="257" y="333"/>
                </a:lnTo>
                <a:lnTo>
                  <a:pt x="266" y="326"/>
                </a:lnTo>
                <a:lnTo>
                  <a:pt x="275" y="320"/>
                </a:lnTo>
                <a:lnTo>
                  <a:pt x="287" y="313"/>
                </a:lnTo>
                <a:lnTo>
                  <a:pt x="301" y="305"/>
                </a:lnTo>
                <a:lnTo>
                  <a:pt x="316" y="295"/>
                </a:lnTo>
                <a:lnTo>
                  <a:pt x="339" y="279"/>
                </a:lnTo>
                <a:lnTo>
                  <a:pt x="344" y="277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75" name="Freeform 16"/>
          <p:cNvSpPr/>
          <p:nvPr/>
        </p:nvSpPr>
        <p:spPr>
          <a:xfrm>
            <a:off x="3496680" y="2741040"/>
            <a:ext cx="123840" cy="127440"/>
          </a:xfrm>
          <a:custGeom>
            <a:avLst/>
            <a:gdLst/>
            <a:ahLst/>
            <a:rect l="0" t="0" r="r" b="b"/>
            <a:pathLst>
              <a:path w="344" h="354">
                <a:moveTo>
                  <a:pt x="0" y="75"/>
                </a:moveTo>
                <a:lnTo>
                  <a:pt x="31" y="55"/>
                </a:lnTo>
                <a:lnTo>
                  <a:pt x="47" y="44"/>
                </a:lnTo>
                <a:lnTo>
                  <a:pt x="61" y="36"/>
                </a:lnTo>
                <a:lnTo>
                  <a:pt x="72" y="28"/>
                </a:lnTo>
                <a:lnTo>
                  <a:pt x="82" y="23"/>
                </a:lnTo>
                <a:lnTo>
                  <a:pt x="91" y="19"/>
                </a:lnTo>
                <a:lnTo>
                  <a:pt x="99" y="14"/>
                </a:lnTo>
                <a:lnTo>
                  <a:pt x="106" y="10"/>
                </a:lnTo>
                <a:lnTo>
                  <a:pt x="113" y="8"/>
                </a:lnTo>
                <a:lnTo>
                  <a:pt x="120" y="5"/>
                </a:lnTo>
                <a:lnTo>
                  <a:pt x="125" y="4"/>
                </a:lnTo>
                <a:lnTo>
                  <a:pt x="129" y="3"/>
                </a:lnTo>
                <a:lnTo>
                  <a:pt x="134" y="1"/>
                </a:lnTo>
                <a:lnTo>
                  <a:pt x="139" y="0"/>
                </a:lnTo>
                <a:lnTo>
                  <a:pt x="142" y="1"/>
                </a:lnTo>
                <a:lnTo>
                  <a:pt x="145" y="2"/>
                </a:lnTo>
                <a:lnTo>
                  <a:pt x="150" y="1"/>
                </a:lnTo>
                <a:lnTo>
                  <a:pt x="154" y="1"/>
                </a:lnTo>
                <a:lnTo>
                  <a:pt x="155" y="2"/>
                </a:lnTo>
                <a:lnTo>
                  <a:pt x="159" y="3"/>
                </a:lnTo>
                <a:lnTo>
                  <a:pt x="160" y="4"/>
                </a:lnTo>
                <a:lnTo>
                  <a:pt x="164" y="6"/>
                </a:lnTo>
                <a:lnTo>
                  <a:pt x="166" y="7"/>
                </a:lnTo>
                <a:lnTo>
                  <a:pt x="167" y="9"/>
                </a:lnTo>
                <a:lnTo>
                  <a:pt x="169" y="10"/>
                </a:lnTo>
                <a:lnTo>
                  <a:pt x="171" y="13"/>
                </a:lnTo>
                <a:lnTo>
                  <a:pt x="174" y="16"/>
                </a:lnTo>
                <a:lnTo>
                  <a:pt x="176" y="19"/>
                </a:lnTo>
                <a:lnTo>
                  <a:pt x="176" y="22"/>
                </a:lnTo>
                <a:lnTo>
                  <a:pt x="178" y="25"/>
                </a:lnTo>
                <a:lnTo>
                  <a:pt x="179" y="29"/>
                </a:lnTo>
                <a:lnTo>
                  <a:pt x="180" y="34"/>
                </a:lnTo>
                <a:lnTo>
                  <a:pt x="181" y="39"/>
                </a:lnTo>
                <a:lnTo>
                  <a:pt x="182" y="45"/>
                </a:lnTo>
                <a:lnTo>
                  <a:pt x="183" y="52"/>
                </a:lnTo>
                <a:lnTo>
                  <a:pt x="182" y="60"/>
                </a:lnTo>
                <a:lnTo>
                  <a:pt x="182" y="66"/>
                </a:lnTo>
                <a:lnTo>
                  <a:pt x="182" y="75"/>
                </a:lnTo>
                <a:lnTo>
                  <a:pt x="183" y="85"/>
                </a:lnTo>
                <a:lnTo>
                  <a:pt x="182" y="95"/>
                </a:lnTo>
                <a:lnTo>
                  <a:pt x="180" y="108"/>
                </a:lnTo>
                <a:lnTo>
                  <a:pt x="178" y="124"/>
                </a:lnTo>
                <a:lnTo>
                  <a:pt x="176" y="141"/>
                </a:lnTo>
                <a:lnTo>
                  <a:pt x="172" y="164"/>
                </a:lnTo>
                <a:lnTo>
                  <a:pt x="165" y="218"/>
                </a:lnTo>
                <a:lnTo>
                  <a:pt x="164" y="236"/>
                </a:lnTo>
                <a:lnTo>
                  <a:pt x="162" y="251"/>
                </a:lnTo>
                <a:lnTo>
                  <a:pt x="160" y="263"/>
                </a:lnTo>
                <a:lnTo>
                  <a:pt x="160" y="273"/>
                </a:lnTo>
                <a:lnTo>
                  <a:pt x="161" y="283"/>
                </a:lnTo>
                <a:lnTo>
                  <a:pt x="161" y="291"/>
                </a:lnTo>
                <a:lnTo>
                  <a:pt x="160" y="300"/>
                </a:lnTo>
                <a:lnTo>
                  <a:pt x="160" y="307"/>
                </a:lnTo>
                <a:lnTo>
                  <a:pt x="162" y="312"/>
                </a:lnTo>
                <a:lnTo>
                  <a:pt x="162" y="317"/>
                </a:lnTo>
                <a:lnTo>
                  <a:pt x="164" y="323"/>
                </a:lnTo>
                <a:lnTo>
                  <a:pt x="165" y="327"/>
                </a:lnTo>
                <a:lnTo>
                  <a:pt x="166" y="330"/>
                </a:lnTo>
                <a:lnTo>
                  <a:pt x="168" y="335"/>
                </a:lnTo>
                <a:lnTo>
                  <a:pt x="170" y="337"/>
                </a:lnTo>
                <a:lnTo>
                  <a:pt x="171" y="340"/>
                </a:lnTo>
                <a:lnTo>
                  <a:pt x="173" y="342"/>
                </a:lnTo>
                <a:lnTo>
                  <a:pt x="175" y="344"/>
                </a:lnTo>
                <a:lnTo>
                  <a:pt x="178" y="346"/>
                </a:lnTo>
                <a:lnTo>
                  <a:pt x="180" y="348"/>
                </a:lnTo>
                <a:lnTo>
                  <a:pt x="181" y="348"/>
                </a:lnTo>
                <a:lnTo>
                  <a:pt x="184" y="350"/>
                </a:lnTo>
                <a:lnTo>
                  <a:pt x="187" y="352"/>
                </a:lnTo>
                <a:lnTo>
                  <a:pt x="190" y="352"/>
                </a:lnTo>
                <a:lnTo>
                  <a:pt x="193" y="353"/>
                </a:lnTo>
                <a:lnTo>
                  <a:pt x="196" y="352"/>
                </a:lnTo>
                <a:lnTo>
                  <a:pt x="199" y="353"/>
                </a:lnTo>
                <a:lnTo>
                  <a:pt x="204" y="353"/>
                </a:lnTo>
                <a:lnTo>
                  <a:pt x="208" y="352"/>
                </a:lnTo>
                <a:lnTo>
                  <a:pt x="212" y="351"/>
                </a:lnTo>
                <a:lnTo>
                  <a:pt x="218" y="349"/>
                </a:lnTo>
                <a:lnTo>
                  <a:pt x="221" y="349"/>
                </a:lnTo>
                <a:lnTo>
                  <a:pt x="228" y="346"/>
                </a:lnTo>
                <a:lnTo>
                  <a:pt x="234" y="345"/>
                </a:lnTo>
                <a:lnTo>
                  <a:pt x="241" y="340"/>
                </a:lnTo>
                <a:lnTo>
                  <a:pt x="248" y="337"/>
                </a:lnTo>
                <a:lnTo>
                  <a:pt x="257" y="334"/>
                </a:lnTo>
                <a:lnTo>
                  <a:pt x="266" y="328"/>
                </a:lnTo>
                <a:lnTo>
                  <a:pt x="276" y="322"/>
                </a:lnTo>
                <a:lnTo>
                  <a:pt x="286" y="315"/>
                </a:lnTo>
                <a:lnTo>
                  <a:pt x="301" y="307"/>
                </a:lnTo>
                <a:lnTo>
                  <a:pt x="316" y="296"/>
                </a:lnTo>
                <a:lnTo>
                  <a:pt x="339" y="281"/>
                </a:lnTo>
                <a:lnTo>
                  <a:pt x="343" y="279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76" name="Freeform 17"/>
          <p:cNvSpPr/>
          <p:nvPr/>
        </p:nvSpPr>
        <p:spPr>
          <a:xfrm>
            <a:off x="3620520" y="2813760"/>
            <a:ext cx="123840" cy="127800"/>
          </a:xfrm>
          <a:custGeom>
            <a:avLst/>
            <a:gdLst/>
            <a:ahLst/>
            <a:rect l="0" t="0" r="r" b="b"/>
            <a:pathLst>
              <a:path w="344" h="355">
                <a:moveTo>
                  <a:pt x="0" y="74"/>
                </a:moveTo>
                <a:lnTo>
                  <a:pt x="31" y="53"/>
                </a:lnTo>
                <a:lnTo>
                  <a:pt x="48" y="43"/>
                </a:lnTo>
                <a:lnTo>
                  <a:pt x="62" y="35"/>
                </a:lnTo>
                <a:lnTo>
                  <a:pt x="72" y="28"/>
                </a:lnTo>
                <a:lnTo>
                  <a:pt x="83" y="23"/>
                </a:lnTo>
                <a:lnTo>
                  <a:pt x="91" y="18"/>
                </a:lnTo>
                <a:lnTo>
                  <a:pt x="99" y="13"/>
                </a:lnTo>
                <a:lnTo>
                  <a:pt x="108" y="10"/>
                </a:lnTo>
                <a:lnTo>
                  <a:pt x="114" y="7"/>
                </a:lnTo>
                <a:lnTo>
                  <a:pt x="119" y="5"/>
                </a:lnTo>
                <a:lnTo>
                  <a:pt x="125" y="4"/>
                </a:lnTo>
                <a:lnTo>
                  <a:pt x="130" y="2"/>
                </a:lnTo>
                <a:lnTo>
                  <a:pt x="134" y="1"/>
                </a:lnTo>
                <a:lnTo>
                  <a:pt x="139" y="0"/>
                </a:lnTo>
                <a:lnTo>
                  <a:pt x="142" y="1"/>
                </a:lnTo>
                <a:lnTo>
                  <a:pt x="147" y="0"/>
                </a:lnTo>
                <a:lnTo>
                  <a:pt x="149" y="0"/>
                </a:lnTo>
                <a:lnTo>
                  <a:pt x="153" y="0"/>
                </a:lnTo>
                <a:lnTo>
                  <a:pt x="156" y="2"/>
                </a:lnTo>
                <a:lnTo>
                  <a:pt x="159" y="2"/>
                </a:lnTo>
                <a:lnTo>
                  <a:pt x="161" y="3"/>
                </a:lnTo>
                <a:lnTo>
                  <a:pt x="163" y="4"/>
                </a:lnTo>
                <a:lnTo>
                  <a:pt x="166" y="6"/>
                </a:lnTo>
                <a:lnTo>
                  <a:pt x="168" y="8"/>
                </a:lnTo>
                <a:lnTo>
                  <a:pt x="169" y="11"/>
                </a:lnTo>
                <a:lnTo>
                  <a:pt x="171" y="14"/>
                </a:lnTo>
                <a:lnTo>
                  <a:pt x="173" y="15"/>
                </a:lnTo>
                <a:lnTo>
                  <a:pt x="174" y="19"/>
                </a:lnTo>
                <a:lnTo>
                  <a:pt x="177" y="21"/>
                </a:lnTo>
                <a:lnTo>
                  <a:pt x="178" y="25"/>
                </a:lnTo>
                <a:lnTo>
                  <a:pt x="179" y="28"/>
                </a:lnTo>
                <a:lnTo>
                  <a:pt x="180" y="35"/>
                </a:lnTo>
                <a:lnTo>
                  <a:pt x="181" y="39"/>
                </a:lnTo>
                <a:lnTo>
                  <a:pt x="182" y="45"/>
                </a:lnTo>
                <a:lnTo>
                  <a:pt x="183" y="51"/>
                </a:lnTo>
                <a:lnTo>
                  <a:pt x="182" y="59"/>
                </a:lnTo>
                <a:lnTo>
                  <a:pt x="183" y="67"/>
                </a:lnTo>
                <a:lnTo>
                  <a:pt x="184" y="74"/>
                </a:lnTo>
                <a:lnTo>
                  <a:pt x="182" y="84"/>
                </a:lnTo>
                <a:lnTo>
                  <a:pt x="182" y="95"/>
                </a:lnTo>
                <a:lnTo>
                  <a:pt x="180" y="107"/>
                </a:lnTo>
                <a:lnTo>
                  <a:pt x="179" y="122"/>
                </a:lnTo>
                <a:lnTo>
                  <a:pt x="177" y="141"/>
                </a:lnTo>
                <a:lnTo>
                  <a:pt x="173" y="163"/>
                </a:lnTo>
                <a:lnTo>
                  <a:pt x="167" y="217"/>
                </a:lnTo>
                <a:lnTo>
                  <a:pt x="164" y="236"/>
                </a:lnTo>
                <a:lnTo>
                  <a:pt x="162" y="251"/>
                </a:lnTo>
                <a:lnTo>
                  <a:pt x="161" y="263"/>
                </a:lnTo>
                <a:lnTo>
                  <a:pt x="161" y="273"/>
                </a:lnTo>
                <a:lnTo>
                  <a:pt x="162" y="283"/>
                </a:lnTo>
                <a:lnTo>
                  <a:pt x="161" y="291"/>
                </a:lnTo>
                <a:lnTo>
                  <a:pt x="160" y="299"/>
                </a:lnTo>
                <a:lnTo>
                  <a:pt x="161" y="306"/>
                </a:lnTo>
                <a:lnTo>
                  <a:pt x="161" y="312"/>
                </a:lnTo>
                <a:lnTo>
                  <a:pt x="162" y="317"/>
                </a:lnTo>
                <a:lnTo>
                  <a:pt x="163" y="322"/>
                </a:lnTo>
                <a:lnTo>
                  <a:pt x="164" y="326"/>
                </a:lnTo>
                <a:lnTo>
                  <a:pt x="167" y="330"/>
                </a:lnTo>
                <a:lnTo>
                  <a:pt x="168" y="335"/>
                </a:lnTo>
                <a:lnTo>
                  <a:pt x="170" y="338"/>
                </a:lnTo>
                <a:lnTo>
                  <a:pt x="172" y="340"/>
                </a:lnTo>
                <a:lnTo>
                  <a:pt x="172" y="341"/>
                </a:lnTo>
                <a:lnTo>
                  <a:pt x="175" y="343"/>
                </a:lnTo>
                <a:lnTo>
                  <a:pt x="177" y="346"/>
                </a:lnTo>
                <a:lnTo>
                  <a:pt x="180" y="348"/>
                </a:lnTo>
                <a:lnTo>
                  <a:pt x="182" y="348"/>
                </a:lnTo>
                <a:lnTo>
                  <a:pt x="184" y="349"/>
                </a:lnTo>
                <a:lnTo>
                  <a:pt x="187" y="350"/>
                </a:lnTo>
                <a:lnTo>
                  <a:pt x="191" y="351"/>
                </a:lnTo>
                <a:lnTo>
                  <a:pt x="194" y="352"/>
                </a:lnTo>
                <a:lnTo>
                  <a:pt x="196" y="354"/>
                </a:lnTo>
                <a:lnTo>
                  <a:pt x="201" y="352"/>
                </a:lnTo>
                <a:lnTo>
                  <a:pt x="204" y="353"/>
                </a:lnTo>
                <a:lnTo>
                  <a:pt x="207" y="352"/>
                </a:lnTo>
                <a:lnTo>
                  <a:pt x="212" y="350"/>
                </a:lnTo>
                <a:lnTo>
                  <a:pt x="217" y="349"/>
                </a:lnTo>
                <a:lnTo>
                  <a:pt x="222" y="347"/>
                </a:lnTo>
                <a:lnTo>
                  <a:pt x="228" y="346"/>
                </a:lnTo>
                <a:lnTo>
                  <a:pt x="235" y="343"/>
                </a:lnTo>
                <a:lnTo>
                  <a:pt x="242" y="341"/>
                </a:lnTo>
                <a:lnTo>
                  <a:pt x="248" y="336"/>
                </a:lnTo>
                <a:lnTo>
                  <a:pt x="256" y="333"/>
                </a:lnTo>
                <a:lnTo>
                  <a:pt x="265" y="327"/>
                </a:lnTo>
                <a:lnTo>
                  <a:pt x="276" y="322"/>
                </a:lnTo>
                <a:lnTo>
                  <a:pt x="287" y="315"/>
                </a:lnTo>
                <a:lnTo>
                  <a:pt x="301" y="306"/>
                </a:lnTo>
                <a:lnTo>
                  <a:pt x="317" y="296"/>
                </a:lnTo>
                <a:lnTo>
                  <a:pt x="339" y="281"/>
                </a:lnTo>
                <a:lnTo>
                  <a:pt x="343" y="278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77" name="Freeform 18"/>
          <p:cNvSpPr/>
          <p:nvPr/>
        </p:nvSpPr>
        <p:spPr>
          <a:xfrm>
            <a:off x="3744000" y="2886840"/>
            <a:ext cx="124200" cy="127440"/>
          </a:xfrm>
          <a:custGeom>
            <a:avLst/>
            <a:gdLst/>
            <a:ahLst/>
            <a:rect l="0" t="0" r="r" b="b"/>
            <a:pathLst>
              <a:path w="345" h="354">
                <a:moveTo>
                  <a:pt x="0" y="75"/>
                </a:moveTo>
                <a:lnTo>
                  <a:pt x="31" y="54"/>
                </a:lnTo>
                <a:lnTo>
                  <a:pt x="48" y="43"/>
                </a:lnTo>
                <a:lnTo>
                  <a:pt x="61" y="34"/>
                </a:lnTo>
                <a:lnTo>
                  <a:pt x="72" y="28"/>
                </a:lnTo>
                <a:lnTo>
                  <a:pt x="83" y="24"/>
                </a:lnTo>
                <a:lnTo>
                  <a:pt x="92" y="18"/>
                </a:lnTo>
                <a:lnTo>
                  <a:pt x="100" y="13"/>
                </a:lnTo>
                <a:lnTo>
                  <a:pt x="108" y="10"/>
                </a:lnTo>
                <a:lnTo>
                  <a:pt x="114" y="8"/>
                </a:lnTo>
                <a:lnTo>
                  <a:pt x="121" y="5"/>
                </a:lnTo>
                <a:lnTo>
                  <a:pt x="126" y="4"/>
                </a:lnTo>
                <a:lnTo>
                  <a:pt x="131" y="2"/>
                </a:lnTo>
                <a:lnTo>
                  <a:pt x="135" y="1"/>
                </a:lnTo>
                <a:lnTo>
                  <a:pt x="140" y="2"/>
                </a:lnTo>
                <a:lnTo>
                  <a:pt x="144" y="1"/>
                </a:lnTo>
                <a:lnTo>
                  <a:pt x="146" y="1"/>
                </a:lnTo>
                <a:lnTo>
                  <a:pt x="150" y="0"/>
                </a:lnTo>
                <a:lnTo>
                  <a:pt x="153" y="2"/>
                </a:lnTo>
                <a:lnTo>
                  <a:pt x="157" y="2"/>
                </a:lnTo>
                <a:lnTo>
                  <a:pt x="160" y="2"/>
                </a:lnTo>
                <a:lnTo>
                  <a:pt x="161" y="3"/>
                </a:lnTo>
                <a:lnTo>
                  <a:pt x="164" y="5"/>
                </a:lnTo>
                <a:lnTo>
                  <a:pt x="167" y="7"/>
                </a:lnTo>
                <a:lnTo>
                  <a:pt x="167" y="8"/>
                </a:lnTo>
                <a:lnTo>
                  <a:pt x="170" y="10"/>
                </a:lnTo>
                <a:lnTo>
                  <a:pt x="172" y="13"/>
                </a:lnTo>
                <a:lnTo>
                  <a:pt x="174" y="16"/>
                </a:lnTo>
                <a:lnTo>
                  <a:pt x="176" y="18"/>
                </a:lnTo>
                <a:lnTo>
                  <a:pt x="177" y="21"/>
                </a:lnTo>
                <a:lnTo>
                  <a:pt x="178" y="25"/>
                </a:lnTo>
                <a:lnTo>
                  <a:pt x="180" y="29"/>
                </a:lnTo>
                <a:lnTo>
                  <a:pt x="181" y="35"/>
                </a:lnTo>
                <a:lnTo>
                  <a:pt x="182" y="39"/>
                </a:lnTo>
                <a:lnTo>
                  <a:pt x="183" y="44"/>
                </a:lnTo>
                <a:lnTo>
                  <a:pt x="183" y="51"/>
                </a:lnTo>
                <a:lnTo>
                  <a:pt x="184" y="59"/>
                </a:lnTo>
                <a:lnTo>
                  <a:pt x="184" y="66"/>
                </a:lnTo>
                <a:lnTo>
                  <a:pt x="184" y="74"/>
                </a:lnTo>
                <a:lnTo>
                  <a:pt x="184" y="85"/>
                </a:lnTo>
                <a:lnTo>
                  <a:pt x="182" y="96"/>
                </a:lnTo>
                <a:lnTo>
                  <a:pt x="181" y="108"/>
                </a:lnTo>
                <a:lnTo>
                  <a:pt x="180" y="122"/>
                </a:lnTo>
                <a:lnTo>
                  <a:pt x="178" y="141"/>
                </a:lnTo>
                <a:lnTo>
                  <a:pt x="175" y="163"/>
                </a:lnTo>
                <a:lnTo>
                  <a:pt x="167" y="217"/>
                </a:lnTo>
                <a:lnTo>
                  <a:pt x="165" y="236"/>
                </a:lnTo>
                <a:lnTo>
                  <a:pt x="164" y="250"/>
                </a:lnTo>
                <a:lnTo>
                  <a:pt x="161" y="262"/>
                </a:lnTo>
                <a:lnTo>
                  <a:pt x="161" y="274"/>
                </a:lnTo>
                <a:lnTo>
                  <a:pt x="162" y="284"/>
                </a:lnTo>
                <a:lnTo>
                  <a:pt x="161" y="291"/>
                </a:lnTo>
                <a:lnTo>
                  <a:pt x="161" y="299"/>
                </a:lnTo>
                <a:lnTo>
                  <a:pt x="161" y="306"/>
                </a:lnTo>
                <a:lnTo>
                  <a:pt x="162" y="313"/>
                </a:lnTo>
                <a:lnTo>
                  <a:pt x="163" y="316"/>
                </a:lnTo>
                <a:lnTo>
                  <a:pt x="165" y="322"/>
                </a:lnTo>
                <a:lnTo>
                  <a:pt x="165" y="326"/>
                </a:lnTo>
                <a:lnTo>
                  <a:pt x="167" y="331"/>
                </a:lnTo>
                <a:lnTo>
                  <a:pt x="169" y="335"/>
                </a:lnTo>
                <a:lnTo>
                  <a:pt x="171" y="338"/>
                </a:lnTo>
                <a:lnTo>
                  <a:pt x="173" y="340"/>
                </a:lnTo>
                <a:lnTo>
                  <a:pt x="174" y="341"/>
                </a:lnTo>
                <a:lnTo>
                  <a:pt x="175" y="344"/>
                </a:lnTo>
                <a:lnTo>
                  <a:pt x="178" y="347"/>
                </a:lnTo>
                <a:lnTo>
                  <a:pt x="180" y="348"/>
                </a:lnTo>
                <a:lnTo>
                  <a:pt x="181" y="349"/>
                </a:lnTo>
                <a:lnTo>
                  <a:pt x="184" y="350"/>
                </a:lnTo>
                <a:lnTo>
                  <a:pt x="187" y="351"/>
                </a:lnTo>
                <a:lnTo>
                  <a:pt x="191" y="352"/>
                </a:lnTo>
                <a:lnTo>
                  <a:pt x="194" y="353"/>
                </a:lnTo>
                <a:lnTo>
                  <a:pt x="197" y="352"/>
                </a:lnTo>
                <a:lnTo>
                  <a:pt x="200" y="353"/>
                </a:lnTo>
                <a:lnTo>
                  <a:pt x="205" y="352"/>
                </a:lnTo>
                <a:lnTo>
                  <a:pt x="208" y="352"/>
                </a:lnTo>
                <a:lnTo>
                  <a:pt x="212" y="351"/>
                </a:lnTo>
                <a:lnTo>
                  <a:pt x="218" y="350"/>
                </a:lnTo>
                <a:lnTo>
                  <a:pt x="222" y="347"/>
                </a:lnTo>
                <a:lnTo>
                  <a:pt x="229" y="347"/>
                </a:lnTo>
                <a:lnTo>
                  <a:pt x="235" y="344"/>
                </a:lnTo>
                <a:lnTo>
                  <a:pt x="240" y="341"/>
                </a:lnTo>
                <a:lnTo>
                  <a:pt x="249" y="336"/>
                </a:lnTo>
                <a:lnTo>
                  <a:pt x="257" y="334"/>
                </a:lnTo>
                <a:lnTo>
                  <a:pt x="266" y="327"/>
                </a:lnTo>
                <a:lnTo>
                  <a:pt x="275" y="321"/>
                </a:lnTo>
                <a:lnTo>
                  <a:pt x="287" y="315"/>
                </a:lnTo>
                <a:lnTo>
                  <a:pt x="300" y="306"/>
                </a:lnTo>
                <a:lnTo>
                  <a:pt x="318" y="296"/>
                </a:lnTo>
                <a:lnTo>
                  <a:pt x="339" y="280"/>
                </a:lnTo>
                <a:lnTo>
                  <a:pt x="344" y="279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78" name="Line 19"/>
          <p:cNvSpPr/>
          <p:nvPr/>
        </p:nvSpPr>
        <p:spPr>
          <a:xfrm flipH="1" flipV="1">
            <a:off x="3850200" y="3017880"/>
            <a:ext cx="73080" cy="44280"/>
          </a:xfrm>
          <a:prstGeom prst="line">
            <a:avLst/>
          </a:prstGeom>
          <a:ln w="12600">
            <a:solidFill>
              <a:srgbClr val="000000"/>
            </a:solidFill>
            <a:round/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9" name="Freeform 20"/>
          <p:cNvSpPr/>
          <p:nvPr/>
        </p:nvSpPr>
        <p:spPr>
          <a:xfrm>
            <a:off x="3248640" y="2595240"/>
            <a:ext cx="124200" cy="127440"/>
          </a:xfrm>
          <a:custGeom>
            <a:avLst/>
            <a:gdLst/>
            <a:ahLst/>
            <a:rect l="0" t="0" r="r" b="b"/>
            <a:pathLst>
              <a:path w="345" h="354">
                <a:moveTo>
                  <a:pt x="0" y="74"/>
                </a:moveTo>
                <a:lnTo>
                  <a:pt x="31" y="53"/>
                </a:lnTo>
                <a:lnTo>
                  <a:pt x="48" y="43"/>
                </a:lnTo>
                <a:lnTo>
                  <a:pt x="61" y="35"/>
                </a:lnTo>
                <a:lnTo>
                  <a:pt x="72" y="27"/>
                </a:lnTo>
                <a:lnTo>
                  <a:pt x="83" y="22"/>
                </a:lnTo>
                <a:lnTo>
                  <a:pt x="92" y="17"/>
                </a:lnTo>
                <a:lnTo>
                  <a:pt x="100" y="13"/>
                </a:lnTo>
                <a:lnTo>
                  <a:pt x="107" y="10"/>
                </a:lnTo>
                <a:lnTo>
                  <a:pt x="114" y="6"/>
                </a:lnTo>
                <a:lnTo>
                  <a:pt x="119" y="4"/>
                </a:lnTo>
                <a:lnTo>
                  <a:pt x="125" y="3"/>
                </a:lnTo>
                <a:lnTo>
                  <a:pt x="130" y="1"/>
                </a:lnTo>
                <a:lnTo>
                  <a:pt x="134" y="0"/>
                </a:lnTo>
                <a:lnTo>
                  <a:pt x="138" y="1"/>
                </a:lnTo>
                <a:lnTo>
                  <a:pt x="143" y="0"/>
                </a:lnTo>
                <a:lnTo>
                  <a:pt x="146" y="0"/>
                </a:lnTo>
                <a:lnTo>
                  <a:pt x="150" y="0"/>
                </a:lnTo>
                <a:lnTo>
                  <a:pt x="152" y="1"/>
                </a:lnTo>
                <a:lnTo>
                  <a:pt x="157" y="2"/>
                </a:lnTo>
                <a:lnTo>
                  <a:pt x="160" y="2"/>
                </a:lnTo>
                <a:lnTo>
                  <a:pt x="161" y="3"/>
                </a:lnTo>
                <a:lnTo>
                  <a:pt x="164" y="4"/>
                </a:lnTo>
                <a:lnTo>
                  <a:pt x="165" y="5"/>
                </a:lnTo>
                <a:lnTo>
                  <a:pt x="167" y="8"/>
                </a:lnTo>
                <a:lnTo>
                  <a:pt x="170" y="9"/>
                </a:lnTo>
                <a:lnTo>
                  <a:pt x="171" y="13"/>
                </a:lnTo>
                <a:lnTo>
                  <a:pt x="173" y="15"/>
                </a:lnTo>
                <a:lnTo>
                  <a:pt x="176" y="18"/>
                </a:lnTo>
                <a:lnTo>
                  <a:pt x="177" y="22"/>
                </a:lnTo>
                <a:lnTo>
                  <a:pt x="178" y="25"/>
                </a:lnTo>
                <a:lnTo>
                  <a:pt x="179" y="28"/>
                </a:lnTo>
                <a:lnTo>
                  <a:pt x="180" y="33"/>
                </a:lnTo>
                <a:lnTo>
                  <a:pt x="181" y="38"/>
                </a:lnTo>
                <a:lnTo>
                  <a:pt x="181" y="44"/>
                </a:lnTo>
                <a:lnTo>
                  <a:pt x="182" y="51"/>
                </a:lnTo>
                <a:lnTo>
                  <a:pt x="183" y="57"/>
                </a:lnTo>
                <a:lnTo>
                  <a:pt x="182" y="65"/>
                </a:lnTo>
                <a:lnTo>
                  <a:pt x="183" y="74"/>
                </a:lnTo>
                <a:lnTo>
                  <a:pt x="183" y="83"/>
                </a:lnTo>
                <a:lnTo>
                  <a:pt x="183" y="94"/>
                </a:lnTo>
                <a:lnTo>
                  <a:pt x="180" y="107"/>
                </a:lnTo>
                <a:lnTo>
                  <a:pt x="178" y="122"/>
                </a:lnTo>
                <a:lnTo>
                  <a:pt x="176" y="140"/>
                </a:lnTo>
                <a:lnTo>
                  <a:pt x="175" y="162"/>
                </a:lnTo>
                <a:lnTo>
                  <a:pt x="166" y="216"/>
                </a:lnTo>
                <a:lnTo>
                  <a:pt x="165" y="234"/>
                </a:lnTo>
                <a:lnTo>
                  <a:pt x="164" y="250"/>
                </a:lnTo>
                <a:lnTo>
                  <a:pt x="161" y="261"/>
                </a:lnTo>
                <a:lnTo>
                  <a:pt x="162" y="272"/>
                </a:lnTo>
                <a:lnTo>
                  <a:pt x="160" y="283"/>
                </a:lnTo>
                <a:lnTo>
                  <a:pt x="160" y="291"/>
                </a:lnTo>
                <a:lnTo>
                  <a:pt x="162" y="298"/>
                </a:lnTo>
                <a:lnTo>
                  <a:pt x="162" y="306"/>
                </a:lnTo>
                <a:lnTo>
                  <a:pt x="163" y="312"/>
                </a:lnTo>
                <a:lnTo>
                  <a:pt x="163" y="317"/>
                </a:lnTo>
                <a:lnTo>
                  <a:pt x="165" y="322"/>
                </a:lnTo>
                <a:lnTo>
                  <a:pt x="165" y="326"/>
                </a:lnTo>
                <a:lnTo>
                  <a:pt x="165" y="330"/>
                </a:lnTo>
                <a:lnTo>
                  <a:pt x="169" y="334"/>
                </a:lnTo>
                <a:lnTo>
                  <a:pt x="169" y="336"/>
                </a:lnTo>
                <a:lnTo>
                  <a:pt x="171" y="339"/>
                </a:lnTo>
                <a:lnTo>
                  <a:pt x="174" y="340"/>
                </a:lnTo>
                <a:lnTo>
                  <a:pt x="175" y="344"/>
                </a:lnTo>
                <a:lnTo>
                  <a:pt x="176" y="345"/>
                </a:lnTo>
                <a:lnTo>
                  <a:pt x="179" y="347"/>
                </a:lnTo>
                <a:lnTo>
                  <a:pt x="182" y="349"/>
                </a:lnTo>
                <a:lnTo>
                  <a:pt x="184" y="350"/>
                </a:lnTo>
                <a:lnTo>
                  <a:pt x="188" y="350"/>
                </a:lnTo>
                <a:lnTo>
                  <a:pt x="190" y="350"/>
                </a:lnTo>
                <a:lnTo>
                  <a:pt x="193" y="351"/>
                </a:lnTo>
                <a:lnTo>
                  <a:pt x="196" y="353"/>
                </a:lnTo>
                <a:lnTo>
                  <a:pt x="200" y="352"/>
                </a:lnTo>
                <a:lnTo>
                  <a:pt x="204" y="353"/>
                </a:lnTo>
                <a:lnTo>
                  <a:pt x="208" y="352"/>
                </a:lnTo>
                <a:lnTo>
                  <a:pt x="213" y="350"/>
                </a:lnTo>
                <a:lnTo>
                  <a:pt x="217" y="349"/>
                </a:lnTo>
                <a:lnTo>
                  <a:pt x="221" y="347"/>
                </a:lnTo>
                <a:lnTo>
                  <a:pt x="229" y="345"/>
                </a:lnTo>
                <a:lnTo>
                  <a:pt x="235" y="342"/>
                </a:lnTo>
                <a:lnTo>
                  <a:pt x="241" y="340"/>
                </a:lnTo>
                <a:lnTo>
                  <a:pt x="248" y="336"/>
                </a:lnTo>
                <a:lnTo>
                  <a:pt x="257" y="333"/>
                </a:lnTo>
                <a:lnTo>
                  <a:pt x="266" y="326"/>
                </a:lnTo>
                <a:lnTo>
                  <a:pt x="275" y="320"/>
                </a:lnTo>
                <a:lnTo>
                  <a:pt x="287" y="313"/>
                </a:lnTo>
                <a:lnTo>
                  <a:pt x="301" y="305"/>
                </a:lnTo>
                <a:lnTo>
                  <a:pt x="316" y="295"/>
                </a:lnTo>
                <a:lnTo>
                  <a:pt x="339" y="279"/>
                </a:lnTo>
                <a:lnTo>
                  <a:pt x="344" y="277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80" name="Freeform 21"/>
          <p:cNvSpPr/>
          <p:nvPr/>
        </p:nvSpPr>
        <p:spPr>
          <a:xfrm>
            <a:off x="3125880" y="2520360"/>
            <a:ext cx="124200" cy="127800"/>
          </a:xfrm>
          <a:custGeom>
            <a:avLst/>
            <a:gdLst/>
            <a:ahLst/>
            <a:rect l="0" t="0" r="r" b="b"/>
            <a:pathLst>
              <a:path w="345" h="355">
                <a:moveTo>
                  <a:pt x="0" y="75"/>
                </a:moveTo>
                <a:lnTo>
                  <a:pt x="31" y="54"/>
                </a:lnTo>
                <a:lnTo>
                  <a:pt x="48" y="44"/>
                </a:lnTo>
                <a:lnTo>
                  <a:pt x="61" y="36"/>
                </a:lnTo>
                <a:lnTo>
                  <a:pt x="72" y="28"/>
                </a:lnTo>
                <a:lnTo>
                  <a:pt x="83" y="23"/>
                </a:lnTo>
                <a:lnTo>
                  <a:pt x="91" y="18"/>
                </a:lnTo>
                <a:lnTo>
                  <a:pt x="100" y="14"/>
                </a:lnTo>
                <a:lnTo>
                  <a:pt x="107" y="11"/>
                </a:lnTo>
                <a:lnTo>
                  <a:pt x="114" y="7"/>
                </a:lnTo>
                <a:lnTo>
                  <a:pt x="119" y="5"/>
                </a:lnTo>
                <a:lnTo>
                  <a:pt x="125" y="4"/>
                </a:lnTo>
                <a:lnTo>
                  <a:pt x="130" y="2"/>
                </a:lnTo>
                <a:lnTo>
                  <a:pt x="134" y="1"/>
                </a:lnTo>
                <a:lnTo>
                  <a:pt x="138" y="2"/>
                </a:lnTo>
                <a:lnTo>
                  <a:pt x="143" y="1"/>
                </a:lnTo>
                <a:lnTo>
                  <a:pt x="146" y="1"/>
                </a:lnTo>
                <a:lnTo>
                  <a:pt x="150" y="0"/>
                </a:lnTo>
                <a:lnTo>
                  <a:pt x="152" y="2"/>
                </a:lnTo>
                <a:lnTo>
                  <a:pt x="157" y="2"/>
                </a:lnTo>
                <a:lnTo>
                  <a:pt x="160" y="3"/>
                </a:lnTo>
                <a:lnTo>
                  <a:pt x="161" y="4"/>
                </a:lnTo>
                <a:lnTo>
                  <a:pt x="164" y="5"/>
                </a:lnTo>
                <a:lnTo>
                  <a:pt x="165" y="6"/>
                </a:lnTo>
                <a:lnTo>
                  <a:pt x="167" y="9"/>
                </a:lnTo>
                <a:lnTo>
                  <a:pt x="170" y="10"/>
                </a:lnTo>
                <a:lnTo>
                  <a:pt x="171" y="13"/>
                </a:lnTo>
                <a:lnTo>
                  <a:pt x="173" y="16"/>
                </a:lnTo>
                <a:lnTo>
                  <a:pt x="176" y="19"/>
                </a:lnTo>
                <a:lnTo>
                  <a:pt x="177" y="23"/>
                </a:lnTo>
                <a:lnTo>
                  <a:pt x="178" y="26"/>
                </a:lnTo>
                <a:lnTo>
                  <a:pt x="179" y="29"/>
                </a:lnTo>
                <a:lnTo>
                  <a:pt x="180" y="34"/>
                </a:lnTo>
                <a:lnTo>
                  <a:pt x="181" y="39"/>
                </a:lnTo>
                <a:lnTo>
                  <a:pt x="181" y="45"/>
                </a:lnTo>
                <a:lnTo>
                  <a:pt x="182" y="51"/>
                </a:lnTo>
                <a:lnTo>
                  <a:pt x="182" y="58"/>
                </a:lnTo>
                <a:lnTo>
                  <a:pt x="182" y="66"/>
                </a:lnTo>
                <a:lnTo>
                  <a:pt x="183" y="75"/>
                </a:lnTo>
                <a:lnTo>
                  <a:pt x="183" y="84"/>
                </a:lnTo>
                <a:lnTo>
                  <a:pt x="183" y="95"/>
                </a:lnTo>
                <a:lnTo>
                  <a:pt x="180" y="108"/>
                </a:lnTo>
                <a:lnTo>
                  <a:pt x="178" y="123"/>
                </a:lnTo>
                <a:lnTo>
                  <a:pt x="176" y="140"/>
                </a:lnTo>
                <a:lnTo>
                  <a:pt x="174" y="163"/>
                </a:lnTo>
                <a:lnTo>
                  <a:pt x="166" y="217"/>
                </a:lnTo>
                <a:lnTo>
                  <a:pt x="164" y="235"/>
                </a:lnTo>
                <a:lnTo>
                  <a:pt x="163" y="251"/>
                </a:lnTo>
                <a:lnTo>
                  <a:pt x="161" y="262"/>
                </a:lnTo>
                <a:lnTo>
                  <a:pt x="162" y="273"/>
                </a:lnTo>
                <a:lnTo>
                  <a:pt x="160" y="284"/>
                </a:lnTo>
                <a:lnTo>
                  <a:pt x="160" y="292"/>
                </a:lnTo>
                <a:lnTo>
                  <a:pt x="162" y="299"/>
                </a:lnTo>
                <a:lnTo>
                  <a:pt x="162" y="307"/>
                </a:lnTo>
                <a:lnTo>
                  <a:pt x="163" y="313"/>
                </a:lnTo>
                <a:lnTo>
                  <a:pt x="163" y="317"/>
                </a:lnTo>
                <a:lnTo>
                  <a:pt x="164" y="323"/>
                </a:lnTo>
                <a:lnTo>
                  <a:pt x="165" y="327"/>
                </a:lnTo>
                <a:lnTo>
                  <a:pt x="165" y="330"/>
                </a:lnTo>
                <a:lnTo>
                  <a:pt x="169" y="335"/>
                </a:lnTo>
                <a:lnTo>
                  <a:pt x="169" y="337"/>
                </a:lnTo>
                <a:lnTo>
                  <a:pt x="171" y="340"/>
                </a:lnTo>
                <a:lnTo>
                  <a:pt x="174" y="341"/>
                </a:lnTo>
                <a:lnTo>
                  <a:pt x="175" y="345"/>
                </a:lnTo>
                <a:lnTo>
                  <a:pt x="176" y="346"/>
                </a:lnTo>
                <a:lnTo>
                  <a:pt x="179" y="348"/>
                </a:lnTo>
                <a:lnTo>
                  <a:pt x="181" y="350"/>
                </a:lnTo>
                <a:lnTo>
                  <a:pt x="184" y="351"/>
                </a:lnTo>
                <a:lnTo>
                  <a:pt x="188" y="351"/>
                </a:lnTo>
                <a:lnTo>
                  <a:pt x="190" y="351"/>
                </a:lnTo>
                <a:lnTo>
                  <a:pt x="193" y="352"/>
                </a:lnTo>
                <a:lnTo>
                  <a:pt x="196" y="353"/>
                </a:lnTo>
                <a:lnTo>
                  <a:pt x="200" y="353"/>
                </a:lnTo>
                <a:lnTo>
                  <a:pt x="204" y="354"/>
                </a:lnTo>
                <a:lnTo>
                  <a:pt x="208" y="353"/>
                </a:lnTo>
                <a:lnTo>
                  <a:pt x="213" y="351"/>
                </a:lnTo>
                <a:lnTo>
                  <a:pt x="217" y="350"/>
                </a:lnTo>
                <a:lnTo>
                  <a:pt x="221" y="348"/>
                </a:lnTo>
                <a:lnTo>
                  <a:pt x="229" y="345"/>
                </a:lnTo>
                <a:lnTo>
                  <a:pt x="235" y="343"/>
                </a:lnTo>
                <a:lnTo>
                  <a:pt x="241" y="341"/>
                </a:lnTo>
                <a:lnTo>
                  <a:pt x="248" y="337"/>
                </a:lnTo>
                <a:lnTo>
                  <a:pt x="257" y="334"/>
                </a:lnTo>
                <a:lnTo>
                  <a:pt x="266" y="327"/>
                </a:lnTo>
                <a:lnTo>
                  <a:pt x="275" y="321"/>
                </a:lnTo>
                <a:lnTo>
                  <a:pt x="287" y="314"/>
                </a:lnTo>
                <a:lnTo>
                  <a:pt x="301" y="306"/>
                </a:lnTo>
                <a:lnTo>
                  <a:pt x="316" y="296"/>
                </a:lnTo>
                <a:lnTo>
                  <a:pt x="339" y="280"/>
                </a:lnTo>
                <a:lnTo>
                  <a:pt x="344" y="278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81" name="CustomShape 22"/>
          <p:cNvSpPr/>
          <p:nvPr/>
        </p:nvSpPr>
        <p:spPr>
          <a:xfrm>
            <a:off x="3054600" y="2432880"/>
            <a:ext cx="108000" cy="108000"/>
          </a:xfrm>
          <a:prstGeom prst="ellipse">
            <a:avLst/>
          </a:prstGeom>
          <a:solidFill>
            <a:srgbClr val="3465a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2" name="CustomShape 23"/>
          <p:cNvSpPr/>
          <p:nvPr/>
        </p:nvSpPr>
        <p:spPr>
          <a:xfrm>
            <a:off x="3835440" y="2433240"/>
            <a:ext cx="108000" cy="108000"/>
          </a:xfrm>
          <a:prstGeom prst="ellipse">
            <a:avLst/>
          </a:prstGeom>
          <a:solidFill>
            <a:srgbClr val="3465a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3" name="CustomShape 24"/>
          <p:cNvSpPr/>
          <p:nvPr/>
        </p:nvSpPr>
        <p:spPr>
          <a:xfrm>
            <a:off x="2142720" y="2433240"/>
            <a:ext cx="108000" cy="108000"/>
          </a:xfrm>
          <a:prstGeom prst="ellipse">
            <a:avLst/>
          </a:prstGeom>
          <a:solidFill>
            <a:srgbClr val="3465a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4" name="CustomShape 25"/>
          <p:cNvSpPr/>
          <p:nvPr/>
        </p:nvSpPr>
        <p:spPr>
          <a:xfrm>
            <a:off x="3084840" y="4485240"/>
            <a:ext cx="108000" cy="108000"/>
          </a:xfrm>
          <a:prstGeom prst="ellipse">
            <a:avLst/>
          </a:prstGeom>
          <a:solidFill>
            <a:srgbClr val="3465a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5" name="CustomShape 26"/>
          <p:cNvSpPr/>
          <p:nvPr/>
        </p:nvSpPr>
        <p:spPr>
          <a:xfrm>
            <a:off x="3865680" y="4485600"/>
            <a:ext cx="108000" cy="108000"/>
          </a:xfrm>
          <a:prstGeom prst="ellipse">
            <a:avLst/>
          </a:prstGeom>
          <a:solidFill>
            <a:srgbClr val="3465a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6" name="CustomShape 27"/>
          <p:cNvSpPr/>
          <p:nvPr/>
        </p:nvSpPr>
        <p:spPr>
          <a:xfrm>
            <a:off x="2179080" y="4485600"/>
            <a:ext cx="108000" cy="108000"/>
          </a:xfrm>
          <a:prstGeom prst="ellipse">
            <a:avLst/>
          </a:prstGeom>
          <a:solidFill>
            <a:srgbClr val="3465a4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7" name="Freeform 28"/>
          <p:cNvSpPr/>
          <p:nvPr/>
        </p:nvSpPr>
        <p:spPr>
          <a:xfrm>
            <a:off x="3405960" y="4719240"/>
            <a:ext cx="124200" cy="127440"/>
          </a:xfrm>
          <a:custGeom>
            <a:avLst/>
            <a:gdLst/>
            <a:ahLst/>
            <a:rect l="0" t="0" r="r" b="b"/>
            <a:pathLst>
              <a:path w="345" h="354">
                <a:moveTo>
                  <a:pt x="0" y="75"/>
                </a:moveTo>
                <a:lnTo>
                  <a:pt x="31" y="54"/>
                </a:lnTo>
                <a:lnTo>
                  <a:pt x="49" y="43"/>
                </a:lnTo>
                <a:lnTo>
                  <a:pt x="62" y="35"/>
                </a:lnTo>
                <a:lnTo>
                  <a:pt x="72" y="27"/>
                </a:lnTo>
                <a:lnTo>
                  <a:pt x="83" y="22"/>
                </a:lnTo>
                <a:lnTo>
                  <a:pt x="92" y="17"/>
                </a:lnTo>
                <a:lnTo>
                  <a:pt x="100" y="13"/>
                </a:lnTo>
                <a:lnTo>
                  <a:pt x="107" y="10"/>
                </a:lnTo>
                <a:lnTo>
                  <a:pt x="114" y="6"/>
                </a:lnTo>
                <a:lnTo>
                  <a:pt x="119" y="4"/>
                </a:lnTo>
                <a:lnTo>
                  <a:pt x="125" y="3"/>
                </a:lnTo>
                <a:lnTo>
                  <a:pt x="130" y="1"/>
                </a:lnTo>
                <a:lnTo>
                  <a:pt x="134" y="0"/>
                </a:lnTo>
                <a:lnTo>
                  <a:pt x="138" y="1"/>
                </a:lnTo>
                <a:lnTo>
                  <a:pt x="143" y="0"/>
                </a:lnTo>
                <a:lnTo>
                  <a:pt x="146" y="0"/>
                </a:lnTo>
                <a:lnTo>
                  <a:pt x="150" y="0"/>
                </a:lnTo>
                <a:lnTo>
                  <a:pt x="152" y="1"/>
                </a:lnTo>
                <a:lnTo>
                  <a:pt x="157" y="2"/>
                </a:lnTo>
                <a:lnTo>
                  <a:pt x="160" y="2"/>
                </a:lnTo>
                <a:lnTo>
                  <a:pt x="161" y="3"/>
                </a:lnTo>
                <a:lnTo>
                  <a:pt x="164" y="4"/>
                </a:lnTo>
                <a:lnTo>
                  <a:pt x="165" y="5"/>
                </a:lnTo>
                <a:lnTo>
                  <a:pt x="167" y="8"/>
                </a:lnTo>
                <a:lnTo>
                  <a:pt x="170" y="9"/>
                </a:lnTo>
                <a:lnTo>
                  <a:pt x="171" y="13"/>
                </a:lnTo>
                <a:lnTo>
                  <a:pt x="173" y="15"/>
                </a:lnTo>
                <a:lnTo>
                  <a:pt x="176" y="18"/>
                </a:lnTo>
                <a:lnTo>
                  <a:pt x="177" y="22"/>
                </a:lnTo>
                <a:lnTo>
                  <a:pt x="178" y="25"/>
                </a:lnTo>
                <a:lnTo>
                  <a:pt x="179" y="28"/>
                </a:lnTo>
                <a:lnTo>
                  <a:pt x="180" y="33"/>
                </a:lnTo>
                <a:lnTo>
                  <a:pt x="181" y="38"/>
                </a:lnTo>
                <a:lnTo>
                  <a:pt x="181" y="44"/>
                </a:lnTo>
                <a:lnTo>
                  <a:pt x="182" y="51"/>
                </a:lnTo>
                <a:lnTo>
                  <a:pt x="183" y="57"/>
                </a:lnTo>
                <a:lnTo>
                  <a:pt x="182" y="65"/>
                </a:lnTo>
                <a:lnTo>
                  <a:pt x="183" y="74"/>
                </a:lnTo>
                <a:lnTo>
                  <a:pt x="183" y="83"/>
                </a:lnTo>
                <a:lnTo>
                  <a:pt x="183" y="94"/>
                </a:lnTo>
                <a:lnTo>
                  <a:pt x="180" y="107"/>
                </a:lnTo>
                <a:lnTo>
                  <a:pt x="178" y="122"/>
                </a:lnTo>
                <a:lnTo>
                  <a:pt x="176" y="140"/>
                </a:lnTo>
                <a:lnTo>
                  <a:pt x="175" y="162"/>
                </a:lnTo>
                <a:lnTo>
                  <a:pt x="166" y="216"/>
                </a:lnTo>
                <a:lnTo>
                  <a:pt x="165" y="234"/>
                </a:lnTo>
                <a:lnTo>
                  <a:pt x="164" y="250"/>
                </a:lnTo>
                <a:lnTo>
                  <a:pt x="161" y="261"/>
                </a:lnTo>
                <a:lnTo>
                  <a:pt x="162" y="272"/>
                </a:lnTo>
                <a:lnTo>
                  <a:pt x="161" y="283"/>
                </a:lnTo>
                <a:lnTo>
                  <a:pt x="160" y="291"/>
                </a:lnTo>
                <a:lnTo>
                  <a:pt x="162" y="298"/>
                </a:lnTo>
                <a:lnTo>
                  <a:pt x="162" y="306"/>
                </a:lnTo>
                <a:lnTo>
                  <a:pt x="163" y="312"/>
                </a:lnTo>
                <a:lnTo>
                  <a:pt x="163" y="317"/>
                </a:lnTo>
                <a:lnTo>
                  <a:pt x="165" y="322"/>
                </a:lnTo>
                <a:lnTo>
                  <a:pt x="166" y="326"/>
                </a:lnTo>
                <a:lnTo>
                  <a:pt x="166" y="330"/>
                </a:lnTo>
                <a:lnTo>
                  <a:pt x="169" y="334"/>
                </a:lnTo>
                <a:lnTo>
                  <a:pt x="169" y="336"/>
                </a:lnTo>
                <a:lnTo>
                  <a:pt x="171" y="339"/>
                </a:lnTo>
                <a:lnTo>
                  <a:pt x="174" y="340"/>
                </a:lnTo>
                <a:lnTo>
                  <a:pt x="175" y="344"/>
                </a:lnTo>
                <a:lnTo>
                  <a:pt x="177" y="346"/>
                </a:lnTo>
                <a:lnTo>
                  <a:pt x="179" y="347"/>
                </a:lnTo>
                <a:lnTo>
                  <a:pt x="182" y="349"/>
                </a:lnTo>
                <a:lnTo>
                  <a:pt x="184" y="350"/>
                </a:lnTo>
                <a:lnTo>
                  <a:pt x="188" y="350"/>
                </a:lnTo>
                <a:lnTo>
                  <a:pt x="190" y="350"/>
                </a:lnTo>
                <a:lnTo>
                  <a:pt x="193" y="351"/>
                </a:lnTo>
                <a:lnTo>
                  <a:pt x="196" y="353"/>
                </a:lnTo>
                <a:lnTo>
                  <a:pt x="200" y="352"/>
                </a:lnTo>
                <a:lnTo>
                  <a:pt x="204" y="353"/>
                </a:lnTo>
                <a:lnTo>
                  <a:pt x="208" y="352"/>
                </a:lnTo>
                <a:lnTo>
                  <a:pt x="213" y="350"/>
                </a:lnTo>
                <a:lnTo>
                  <a:pt x="217" y="349"/>
                </a:lnTo>
                <a:lnTo>
                  <a:pt x="221" y="347"/>
                </a:lnTo>
                <a:lnTo>
                  <a:pt x="229" y="345"/>
                </a:lnTo>
                <a:lnTo>
                  <a:pt x="235" y="342"/>
                </a:lnTo>
                <a:lnTo>
                  <a:pt x="241" y="340"/>
                </a:lnTo>
                <a:lnTo>
                  <a:pt x="248" y="336"/>
                </a:lnTo>
                <a:lnTo>
                  <a:pt x="257" y="333"/>
                </a:lnTo>
                <a:lnTo>
                  <a:pt x="266" y="326"/>
                </a:lnTo>
                <a:lnTo>
                  <a:pt x="275" y="320"/>
                </a:lnTo>
                <a:lnTo>
                  <a:pt x="287" y="313"/>
                </a:lnTo>
                <a:lnTo>
                  <a:pt x="301" y="305"/>
                </a:lnTo>
                <a:lnTo>
                  <a:pt x="316" y="295"/>
                </a:lnTo>
                <a:lnTo>
                  <a:pt x="339" y="279"/>
                </a:lnTo>
                <a:lnTo>
                  <a:pt x="344" y="277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88" name="Freeform 29"/>
          <p:cNvSpPr/>
          <p:nvPr/>
        </p:nvSpPr>
        <p:spPr>
          <a:xfrm>
            <a:off x="3529800" y="4791960"/>
            <a:ext cx="123840" cy="127440"/>
          </a:xfrm>
          <a:custGeom>
            <a:avLst/>
            <a:gdLst/>
            <a:ahLst/>
            <a:rect l="0" t="0" r="r" b="b"/>
            <a:pathLst>
              <a:path w="344" h="354">
                <a:moveTo>
                  <a:pt x="0" y="75"/>
                </a:moveTo>
                <a:lnTo>
                  <a:pt x="31" y="55"/>
                </a:lnTo>
                <a:lnTo>
                  <a:pt x="47" y="44"/>
                </a:lnTo>
                <a:lnTo>
                  <a:pt x="61" y="36"/>
                </a:lnTo>
                <a:lnTo>
                  <a:pt x="72" y="28"/>
                </a:lnTo>
                <a:lnTo>
                  <a:pt x="82" y="23"/>
                </a:lnTo>
                <a:lnTo>
                  <a:pt x="91" y="19"/>
                </a:lnTo>
                <a:lnTo>
                  <a:pt x="99" y="14"/>
                </a:lnTo>
                <a:lnTo>
                  <a:pt x="106" y="10"/>
                </a:lnTo>
                <a:lnTo>
                  <a:pt x="113" y="8"/>
                </a:lnTo>
                <a:lnTo>
                  <a:pt x="120" y="5"/>
                </a:lnTo>
                <a:lnTo>
                  <a:pt x="125" y="4"/>
                </a:lnTo>
                <a:lnTo>
                  <a:pt x="129" y="3"/>
                </a:lnTo>
                <a:lnTo>
                  <a:pt x="134" y="1"/>
                </a:lnTo>
                <a:lnTo>
                  <a:pt x="139" y="0"/>
                </a:lnTo>
                <a:lnTo>
                  <a:pt x="142" y="1"/>
                </a:lnTo>
                <a:lnTo>
                  <a:pt x="145" y="2"/>
                </a:lnTo>
                <a:lnTo>
                  <a:pt x="150" y="1"/>
                </a:lnTo>
                <a:lnTo>
                  <a:pt x="154" y="1"/>
                </a:lnTo>
                <a:lnTo>
                  <a:pt x="155" y="2"/>
                </a:lnTo>
                <a:lnTo>
                  <a:pt x="159" y="3"/>
                </a:lnTo>
                <a:lnTo>
                  <a:pt x="160" y="4"/>
                </a:lnTo>
                <a:lnTo>
                  <a:pt x="164" y="6"/>
                </a:lnTo>
                <a:lnTo>
                  <a:pt x="166" y="7"/>
                </a:lnTo>
                <a:lnTo>
                  <a:pt x="167" y="9"/>
                </a:lnTo>
                <a:lnTo>
                  <a:pt x="169" y="10"/>
                </a:lnTo>
                <a:lnTo>
                  <a:pt x="171" y="13"/>
                </a:lnTo>
                <a:lnTo>
                  <a:pt x="174" y="16"/>
                </a:lnTo>
                <a:lnTo>
                  <a:pt x="176" y="19"/>
                </a:lnTo>
                <a:lnTo>
                  <a:pt x="176" y="22"/>
                </a:lnTo>
                <a:lnTo>
                  <a:pt x="178" y="25"/>
                </a:lnTo>
                <a:lnTo>
                  <a:pt x="179" y="29"/>
                </a:lnTo>
                <a:lnTo>
                  <a:pt x="180" y="34"/>
                </a:lnTo>
                <a:lnTo>
                  <a:pt x="181" y="39"/>
                </a:lnTo>
                <a:lnTo>
                  <a:pt x="182" y="45"/>
                </a:lnTo>
                <a:lnTo>
                  <a:pt x="183" y="52"/>
                </a:lnTo>
                <a:lnTo>
                  <a:pt x="182" y="60"/>
                </a:lnTo>
                <a:lnTo>
                  <a:pt x="182" y="66"/>
                </a:lnTo>
                <a:lnTo>
                  <a:pt x="182" y="75"/>
                </a:lnTo>
                <a:lnTo>
                  <a:pt x="183" y="85"/>
                </a:lnTo>
                <a:lnTo>
                  <a:pt x="182" y="95"/>
                </a:lnTo>
                <a:lnTo>
                  <a:pt x="180" y="108"/>
                </a:lnTo>
                <a:lnTo>
                  <a:pt x="178" y="124"/>
                </a:lnTo>
                <a:lnTo>
                  <a:pt x="176" y="141"/>
                </a:lnTo>
                <a:lnTo>
                  <a:pt x="172" y="164"/>
                </a:lnTo>
                <a:lnTo>
                  <a:pt x="165" y="218"/>
                </a:lnTo>
                <a:lnTo>
                  <a:pt x="164" y="236"/>
                </a:lnTo>
                <a:lnTo>
                  <a:pt x="162" y="251"/>
                </a:lnTo>
                <a:lnTo>
                  <a:pt x="160" y="263"/>
                </a:lnTo>
                <a:lnTo>
                  <a:pt x="160" y="273"/>
                </a:lnTo>
                <a:lnTo>
                  <a:pt x="161" y="283"/>
                </a:lnTo>
                <a:lnTo>
                  <a:pt x="161" y="291"/>
                </a:lnTo>
                <a:lnTo>
                  <a:pt x="160" y="300"/>
                </a:lnTo>
                <a:lnTo>
                  <a:pt x="160" y="307"/>
                </a:lnTo>
                <a:lnTo>
                  <a:pt x="162" y="312"/>
                </a:lnTo>
                <a:lnTo>
                  <a:pt x="162" y="317"/>
                </a:lnTo>
                <a:lnTo>
                  <a:pt x="164" y="323"/>
                </a:lnTo>
                <a:lnTo>
                  <a:pt x="165" y="327"/>
                </a:lnTo>
                <a:lnTo>
                  <a:pt x="166" y="330"/>
                </a:lnTo>
                <a:lnTo>
                  <a:pt x="168" y="335"/>
                </a:lnTo>
                <a:lnTo>
                  <a:pt x="170" y="337"/>
                </a:lnTo>
                <a:lnTo>
                  <a:pt x="171" y="340"/>
                </a:lnTo>
                <a:lnTo>
                  <a:pt x="173" y="342"/>
                </a:lnTo>
                <a:lnTo>
                  <a:pt x="175" y="344"/>
                </a:lnTo>
                <a:lnTo>
                  <a:pt x="178" y="346"/>
                </a:lnTo>
                <a:lnTo>
                  <a:pt x="180" y="348"/>
                </a:lnTo>
                <a:lnTo>
                  <a:pt x="181" y="348"/>
                </a:lnTo>
                <a:lnTo>
                  <a:pt x="184" y="350"/>
                </a:lnTo>
                <a:lnTo>
                  <a:pt x="187" y="352"/>
                </a:lnTo>
                <a:lnTo>
                  <a:pt x="190" y="352"/>
                </a:lnTo>
                <a:lnTo>
                  <a:pt x="193" y="353"/>
                </a:lnTo>
                <a:lnTo>
                  <a:pt x="196" y="352"/>
                </a:lnTo>
                <a:lnTo>
                  <a:pt x="199" y="353"/>
                </a:lnTo>
                <a:lnTo>
                  <a:pt x="204" y="353"/>
                </a:lnTo>
                <a:lnTo>
                  <a:pt x="208" y="352"/>
                </a:lnTo>
                <a:lnTo>
                  <a:pt x="212" y="351"/>
                </a:lnTo>
                <a:lnTo>
                  <a:pt x="218" y="349"/>
                </a:lnTo>
                <a:lnTo>
                  <a:pt x="221" y="349"/>
                </a:lnTo>
                <a:lnTo>
                  <a:pt x="228" y="346"/>
                </a:lnTo>
                <a:lnTo>
                  <a:pt x="234" y="345"/>
                </a:lnTo>
                <a:lnTo>
                  <a:pt x="241" y="340"/>
                </a:lnTo>
                <a:lnTo>
                  <a:pt x="248" y="337"/>
                </a:lnTo>
                <a:lnTo>
                  <a:pt x="257" y="334"/>
                </a:lnTo>
                <a:lnTo>
                  <a:pt x="266" y="328"/>
                </a:lnTo>
                <a:lnTo>
                  <a:pt x="276" y="322"/>
                </a:lnTo>
                <a:lnTo>
                  <a:pt x="286" y="315"/>
                </a:lnTo>
                <a:lnTo>
                  <a:pt x="301" y="307"/>
                </a:lnTo>
                <a:lnTo>
                  <a:pt x="316" y="296"/>
                </a:lnTo>
                <a:lnTo>
                  <a:pt x="339" y="281"/>
                </a:lnTo>
                <a:lnTo>
                  <a:pt x="343" y="279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89" name="Freeform 30"/>
          <p:cNvSpPr/>
          <p:nvPr/>
        </p:nvSpPr>
        <p:spPr>
          <a:xfrm>
            <a:off x="3653640" y="4864680"/>
            <a:ext cx="123840" cy="127800"/>
          </a:xfrm>
          <a:custGeom>
            <a:avLst/>
            <a:gdLst/>
            <a:ahLst/>
            <a:rect l="0" t="0" r="r" b="b"/>
            <a:pathLst>
              <a:path w="344" h="355">
                <a:moveTo>
                  <a:pt x="0" y="74"/>
                </a:moveTo>
                <a:lnTo>
                  <a:pt x="31" y="53"/>
                </a:lnTo>
                <a:lnTo>
                  <a:pt x="48" y="43"/>
                </a:lnTo>
                <a:lnTo>
                  <a:pt x="62" y="35"/>
                </a:lnTo>
                <a:lnTo>
                  <a:pt x="72" y="28"/>
                </a:lnTo>
                <a:lnTo>
                  <a:pt x="83" y="23"/>
                </a:lnTo>
                <a:lnTo>
                  <a:pt x="91" y="18"/>
                </a:lnTo>
                <a:lnTo>
                  <a:pt x="99" y="13"/>
                </a:lnTo>
                <a:lnTo>
                  <a:pt x="108" y="10"/>
                </a:lnTo>
                <a:lnTo>
                  <a:pt x="114" y="7"/>
                </a:lnTo>
                <a:lnTo>
                  <a:pt x="119" y="5"/>
                </a:lnTo>
                <a:lnTo>
                  <a:pt x="125" y="4"/>
                </a:lnTo>
                <a:lnTo>
                  <a:pt x="130" y="2"/>
                </a:lnTo>
                <a:lnTo>
                  <a:pt x="134" y="1"/>
                </a:lnTo>
                <a:lnTo>
                  <a:pt x="139" y="0"/>
                </a:lnTo>
                <a:lnTo>
                  <a:pt x="142" y="1"/>
                </a:lnTo>
                <a:lnTo>
                  <a:pt x="147" y="0"/>
                </a:lnTo>
                <a:lnTo>
                  <a:pt x="149" y="0"/>
                </a:lnTo>
                <a:lnTo>
                  <a:pt x="153" y="0"/>
                </a:lnTo>
                <a:lnTo>
                  <a:pt x="156" y="2"/>
                </a:lnTo>
                <a:lnTo>
                  <a:pt x="159" y="2"/>
                </a:lnTo>
                <a:lnTo>
                  <a:pt x="161" y="3"/>
                </a:lnTo>
                <a:lnTo>
                  <a:pt x="163" y="4"/>
                </a:lnTo>
                <a:lnTo>
                  <a:pt x="166" y="6"/>
                </a:lnTo>
                <a:lnTo>
                  <a:pt x="168" y="8"/>
                </a:lnTo>
                <a:lnTo>
                  <a:pt x="169" y="11"/>
                </a:lnTo>
                <a:lnTo>
                  <a:pt x="171" y="14"/>
                </a:lnTo>
                <a:lnTo>
                  <a:pt x="173" y="15"/>
                </a:lnTo>
                <a:lnTo>
                  <a:pt x="174" y="19"/>
                </a:lnTo>
                <a:lnTo>
                  <a:pt x="177" y="21"/>
                </a:lnTo>
                <a:lnTo>
                  <a:pt x="178" y="25"/>
                </a:lnTo>
                <a:lnTo>
                  <a:pt x="179" y="28"/>
                </a:lnTo>
                <a:lnTo>
                  <a:pt x="180" y="35"/>
                </a:lnTo>
                <a:lnTo>
                  <a:pt x="181" y="39"/>
                </a:lnTo>
                <a:lnTo>
                  <a:pt x="182" y="45"/>
                </a:lnTo>
                <a:lnTo>
                  <a:pt x="183" y="51"/>
                </a:lnTo>
                <a:lnTo>
                  <a:pt x="182" y="59"/>
                </a:lnTo>
                <a:lnTo>
                  <a:pt x="183" y="67"/>
                </a:lnTo>
                <a:lnTo>
                  <a:pt x="184" y="74"/>
                </a:lnTo>
                <a:lnTo>
                  <a:pt x="182" y="84"/>
                </a:lnTo>
                <a:lnTo>
                  <a:pt x="182" y="95"/>
                </a:lnTo>
                <a:lnTo>
                  <a:pt x="180" y="107"/>
                </a:lnTo>
                <a:lnTo>
                  <a:pt x="179" y="122"/>
                </a:lnTo>
                <a:lnTo>
                  <a:pt x="177" y="141"/>
                </a:lnTo>
                <a:lnTo>
                  <a:pt x="173" y="163"/>
                </a:lnTo>
                <a:lnTo>
                  <a:pt x="167" y="217"/>
                </a:lnTo>
                <a:lnTo>
                  <a:pt x="164" y="236"/>
                </a:lnTo>
                <a:lnTo>
                  <a:pt x="162" y="251"/>
                </a:lnTo>
                <a:lnTo>
                  <a:pt x="161" y="263"/>
                </a:lnTo>
                <a:lnTo>
                  <a:pt x="161" y="273"/>
                </a:lnTo>
                <a:lnTo>
                  <a:pt x="162" y="283"/>
                </a:lnTo>
                <a:lnTo>
                  <a:pt x="161" y="291"/>
                </a:lnTo>
                <a:lnTo>
                  <a:pt x="160" y="299"/>
                </a:lnTo>
                <a:lnTo>
                  <a:pt x="161" y="306"/>
                </a:lnTo>
                <a:lnTo>
                  <a:pt x="161" y="312"/>
                </a:lnTo>
                <a:lnTo>
                  <a:pt x="162" y="317"/>
                </a:lnTo>
                <a:lnTo>
                  <a:pt x="163" y="322"/>
                </a:lnTo>
                <a:lnTo>
                  <a:pt x="164" y="326"/>
                </a:lnTo>
                <a:lnTo>
                  <a:pt x="167" y="330"/>
                </a:lnTo>
                <a:lnTo>
                  <a:pt x="168" y="335"/>
                </a:lnTo>
                <a:lnTo>
                  <a:pt x="170" y="338"/>
                </a:lnTo>
                <a:lnTo>
                  <a:pt x="172" y="340"/>
                </a:lnTo>
                <a:lnTo>
                  <a:pt x="172" y="341"/>
                </a:lnTo>
                <a:lnTo>
                  <a:pt x="175" y="343"/>
                </a:lnTo>
                <a:lnTo>
                  <a:pt x="177" y="346"/>
                </a:lnTo>
                <a:lnTo>
                  <a:pt x="180" y="348"/>
                </a:lnTo>
                <a:lnTo>
                  <a:pt x="182" y="348"/>
                </a:lnTo>
                <a:lnTo>
                  <a:pt x="184" y="349"/>
                </a:lnTo>
                <a:lnTo>
                  <a:pt x="187" y="350"/>
                </a:lnTo>
                <a:lnTo>
                  <a:pt x="191" y="351"/>
                </a:lnTo>
                <a:lnTo>
                  <a:pt x="194" y="352"/>
                </a:lnTo>
                <a:lnTo>
                  <a:pt x="196" y="354"/>
                </a:lnTo>
                <a:lnTo>
                  <a:pt x="201" y="352"/>
                </a:lnTo>
                <a:lnTo>
                  <a:pt x="204" y="353"/>
                </a:lnTo>
                <a:lnTo>
                  <a:pt x="207" y="352"/>
                </a:lnTo>
                <a:lnTo>
                  <a:pt x="212" y="350"/>
                </a:lnTo>
                <a:lnTo>
                  <a:pt x="217" y="349"/>
                </a:lnTo>
                <a:lnTo>
                  <a:pt x="222" y="347"/>
                </a:lnTo>
                <a:lnTo>
                  <a:pt x="228" y="346"/>
                </a:lnTo>
                <a:lnTo>
                  <a:pt x="235" y="343"/>
                </a:lnTo>
                <a:lnTo>
                  <a:pt x="242" y="341"/>
                </a:lnTo>
                <a:lnTo>
                  <a:pt x="248" y="336"/>
                </a:lnTo>
                <a:lnTo>
                  <a:pt x="256" y="333"/>
                </a:lnTo>
                <a:lnTo>
                  <a:pt x="265" y="327"/>
                </a:lnTo>
                <a:lnTo>
                  <a:pt x="276" y="322"/>
                </a:lnTo>
                <a:lnTo>
                  <a:pt x="287" y="315"/>
                </a:lnTo>
                <a:lnTo>
                  <a:pt x="301" y="306"/>
                </a:lnTo>
                <a:lnTo>
                  <a:pt x="317" y="296"/>
                </a:lnTo>
                <a:lnTo>
                  <a:pt x="339" y="281"/>
                </a:lnTo>
                <a:lnTo>
                  <a:pt x="343" y="278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90" name="Freeform 31"/>
          <p:cNvSpPr/>
          <p:nvPr/>
        </p:nvSpPr>
        <p:spPr>
          <a:xfrm>
            <a:off x="3777120" y="4937760"/>
            <a:ext cx="124200" cy="127440"/>
          </a:xfrm>
          <a:custGeom>
            <a:avLst/>
            <a:gdLst/>
            <a:ahLst/>
            <a:rect l="0" t="0" r="r" b="b"/>
            <a:pathLst>
              <a:path w="345" h="354">
                <a:moveTo>
                  <a:pt x="0" y="75"/>
                </a:moveTo>
                <a:lnTo>
                  <a:pt x="31" y="54"/>
                </a:lnTo>
                <a:lnTo>
                  <a:pt x="48" y="43"/>
                </a:lnTo>
                <a:lnTo>
                  <a:pt x="61" y="34"/>
                </a:lnTo>
                <a:lnTo>
                  <a:pt x="72" y="28"/>
                </a:lnTo>
                <a:lnTo>
                  <a:pt x="83" y="24"/>
                </a:lnTo>
                <a:lnTo>
                  <a:pt x="92" y="18"/>
                </a:lnTo>
                <a:lnTo>
                  <a:pt x="100" y="13"/>
                </a:lnTo>
                <a:lnTo>
                  <a:pt x="108" y="10"/>
                </a:lnTo>
                <a:lnTo>
                  <a:pt x="114" y="8"/>
                </a:lnTo>
                <a:lnTo>
                  <a:pt x="121" y="5"/>
                </a:lnTo>
                <a:lnTo>
                  <a:pt x="126" y="4"/>
                </a:lnTo>
                <a:lnTo>
                  <a:pt x="131" y="2"/>
                </a:lnTo>
                <a:lnTo>
                  <a:pt x="135" y="1"/>
                </a:lnTo>
                <a:lnTo>
                  <a:pt x="140" y="2"/>
                </a:lnTo>
                <a:lnTo>
                  <a:pt x="144" y="1"/>
                </a:lnTo>
                <a:lnTo>
                  <a:pt x="146" y="1"/>
                </a:lnTo>
                <a:lnTo>
                  <a:pt x="150" y="0"/>
                </a:lnTo>
                <a:lnTo>
                  <a:pt x="153" y="2"/>
                </a:lnTo>
                <a:lnTo>
                  <a:pt x="157" y="2"/>
                </a:lnTo>
                <a:lnTo>
                  <a:pt x="160" y="2"/>
                </a:lnTo>
                <a:lnTo>
                  <a:pt x="161" y="3"/>
                </a:lnTo>
                <a:lnTo>
                  <a:pt x="164" y="5"/>
                </a:lnTo>
                <a:lnTo>
                  <a:pt x="167" y="7"/>
                </a:lnTo>
                <a:lnTo>
                  <a:pt x="167" y="8"/>
                </a:lnTo>
                <a:lnTo>
                  <a:pt x="170" y="10"/>
                </a:lnTo>
                <a:lnTo>
                  <a:pt x="172" y="13"/>
                </a:lnTo>
                <a:lnTo>
                  <a:pt x="174" y="16"/>
                </a:lnTo>
                <a:lnTo>
                  <a:pt x="176" y="18"/>
                </a:lnTo>
                <a:lnTo>
                  <a:pt x="177" y="21"/>
                </a:lnTo>
                <a:lnTo>
                  <a:pt x="178" y="25"/>
                </a:lnTo>
                <a:lnTo>
                  <a:pt x="180" y="29"/>
                </a:lnTo>
                <a:lnTo>
                  <a:pt x="181" y="35"/>
                </a:lnTo>
                <a:lnTo>
                  <a:pt x="182" y="39"/>
                </a:lnTo>
                <a:lnTo>
                  <a:pt x="183" y="44"/>
                </a:lnTo>
                <a:lnTo>
                  <a:pt x="183" y="51"/>
                </a:lnTo>
                <a:lnTo>
                  <a:pt x="184" y="59"/>
                </a:lnTo>
                <a:lnTo>
                  <a:pt x="184" y="66"/>
                </a:lnTo>
                <a:lnTo>
                  <a:pt x="184" y="74"/>
                </a:lnTo>
                <a:lnTo>
                  <a:pt x="184" y="85"/>
                </a:lnTo>
                <a:lnTo>
                  <a:pt x="182" y="96"/>
                </a:lnTo>
                <a:lnTo>
                  <a:pt x="181" y="108"/>
                </a:lnTo>
                <a:lnTo>
                  <a:pt x="180" y="122"/>
                </a:lnTo>
                <a:lnTo>
                  <a:pt x="178" y="141"/>
                </a:lnTo>
                <a:lnTo>
                  <a:pt x="175" y="163"/>
                </a:lnTo>
                <a:lnTo>
                  <a:pt x="167" y="217"/>
                </a:lnTo>
                <a:lnTo>
                  <a:pt x="165" y="236"/>
                </a:lnTo>
                <a:lnTo>
                  <a:pt x="164" y="250"/>
                </a:lnTo>
                <a:lnTo>
                  <a:pt x="161" y="262"/>
                </a:lnTo>
                <a:lnTo>
                  <a:pt x="161" y="274"/>
                </a:lnTo>
                <a:lnTo>
                  <a:pt x="162" y="284"/>
                </a:lnTo>
                <a:lnTo>
                  <a:pt x="161" y="291"/>
                </a:lnTo>
                <a:lnTo>
                  <a:pt x="161" y="299"/>
                </a:lnTo>
                <a:lnTo>
                  <a:pt x="161" y="306"/>
                </a:lnTo>
                <a:lnTo>
                  <a:pt x="162" y="313"/>
                </a:lnTo>
                <a:lnTo>
                  <a:pt x="163" y="316"/>
                </a:lnTo>
                <a:lnTo>
                  <a:pt x="165" y="322"/>
                </a:lnTo>
                <a:lnTo>
                  <a:pt x="165" y="326"/>
                </a:lnTo>
                <a:lnTo>
                  <a:pt x="167" y="331"/>
                </a:lnTo>
                <a:lnTo>
                  <a:pt x="169" y="335"/>
                </a:lnTo>
                <a:lnTo>
                  <a:pt x="171" y="338"/>
                </a:lnTo>
                <a:lnTo>
                  <a:pt x="173" y="340"/>
                </a:lnTo>
                <a:lnTo>
                  <a:pt x="174" y="341"/>
                </a:lnTo>
                <a:lnTo>
                  <a:pt x="175" y="344"/>
                </a:lnTo>
                <a:lnTo>
                  <a:pt x="178" y="347"/>
                </a:lnTo>
                <a:lnTo>
                  <a:pt x="180" y="348"/>
                </a:lnTo>
                <a:lnTo>
                  <a:pt x="181" y="349"/>
                </a:lnTo>
                <a:lnTo>
                  <a:pt x="184" y="350"/>
                </a:lnTo>
                <a:lnTo>
                  <a:pt x="187" y="351"/>
                </a:lnTo>
                <a:lnTo>
                  <a:pt x="191" y="352"/>
                </a:lnTo>
                <a:lnTo>
                  <a:pt x="194" y="353"/>
                </a:lnTo>
                <a:lnTo>
                  <a:pt x="197" y="352"/>
                </a:lnTo>
                <a:lnTo>
                  <a:pt x="200" y="353"/>
                </a:lnTo>
                <a:lnTo>
                  <a:pt x="205" y="352"/>
                </a:lnTo>
                <a:lnTo>
                  <a:pt x="208" y="352"/>
                </a:lnTo>
                <a:lnTo>
                  <a:pt x="212" y="351"/>
                </a:lnTo>
                <a:lnTo>
                  <a:pt x="218" y="350"/>
                </a:lnTo>
                <a:lnTo>
                  <a:pt x="222" y="347"/>
                </a:lnTo>
                <a:lnTo>
                  <a:pt x="229" y="347"/>
                </a:lnTo>
                <a:lnTo>
                  <a:pt x="235" y="344"/>
                </a:lnTo>
                <a:lnTo>
                  <a:pt x="240" y="341"/>
                </a:lnTo>
                <a:lnTo>
                  <a:pt x="249" y="336"/>
                </a:lnTo>
                <a:lnTo>
                  <a:pt x="257" y="334"/>
                </a:lnTo>
                <a:lnTo>
                  <a:pt x="266" y="327"/>
                </a:lnTo>
                <a:lnTo>
                  <a:pt x="275" y="321"/>
                </a:lnTo>
                <a:lnTo>
                  <a:pt x="287" y="315"/>
                </a:lnTo>
                <a:lnTo>
                  <a:pt x="300" y="306"/>
                </a:lnTo>
                <a:lnTo>
                  <a:pt x="318" y="296"/>
                </a:lnTo>
                <a:lnTo>
                  <a:pt x="339" y="280"/>
                </a:lnTo>
                <a:lnTo>
                  <a:pt x="344" y="279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91" name="Line 32"/>
          <p:cNvSpPr/>
          <p:nvPr/>
        </p:nvSpPr>
        <p:spPr>
          <a:xfrm flipH="1" flipV="1">
            <a:off x="3883320" y="5068800"/>
            <a:ext cx="73080" cy="44280"/>
          </a:xfrm>
          <a:prstGeom prst="line">
            <a:avLst/>
          </a:prstGeom>
          <a:ln w="12600">
            <a:solidFill>
              <a:srgbClr val="000000"/>
            </a:solidFill>
            <a:round/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92" name="Freeform 33"/>
          <p:cNvSpPr/>
          <p:nvPr/>
        </p:nvSpPr>
        <p:spPr>
          <a:xfrm>
            <a:off x="3281760" y="4646160"/>
            <a:ext cx="124200" cy="127440"/>
          </a:xfrm>
          <a:custGeom>
            <a:avLst/>
            <a:gdLst/>
            <a:ahLst/>
            <a:rect l="0" t="0" r="r" b="b"/>
            <a:pathLst>
              <a:path w="345" h="354">
                <a:moveTo>
                  <a:pt x="0" y="74"/>
                </a:moveTo>
                <a:lnTo>
                  <a:pt x="31" y="53"/>
                </a:lnTo>
                <a:lnTo>
                  <a:pt x="48" y="43"/>
                </a:lnTo>
                <a:lnTo>
                  <a:pt x="61" y="35"/>
                </a:lnTo>
                <a:lnTo>
                  <a:pt x="72" y="27"/>
                </a:lnTo>
                <a:lnTo>
                  <a:pt x="83" y="22"/>
                </a:lnTo>
                <a:lnTo>
                  <a:pt x="92" y="17"/>
                </a:lnTo>
                <a:lnTo>
                  <a:pt x="100" y="13"/>
                </a:lnTo>
                <a:lnTo>
                  <a:pt x="107" y="10"/>
                </a:lnTo>
                <a:lnTo>
                  <a:pt x="114" y="6"/>
                </a:lnTo>
                <a:lnTo>
                  <a:pt x="119" y="4"/>
                </a:lnTo>
                <a:lnTo>
                  <a:pt x="125" y="3"/>
                </a:lnTo>
                <a:lnTo>
                  <a:pt x="130" y="1"/>
                </a:lnTo>
                <a:lnTo>
                  <a:pt x="134" y="0"/>
                </a:lnTo>
                <a:lnTo>
                  <a:pt x="138" y="1"/>
                </a:lnTo>
                <a:lnTo>
                  <a:pt x="143" y="0"/>
                </a:lnTo>
                <a:lnTo>
                  <a:pt x="146" y="0"/>
                </a:lnTo>
                <a:lnTo>
                  <a:pt x="150" y="0"/>
                </a:lnTo>
                <a:lnTo>
                  <a:pt x="152" y="1"/>
                </a:lnTo>
                <a:lnTo>
                  <a:pt x="157" y="2"/>
                </a:lnTo>
                <a:lnTo>
                  <a:pt x="160" y="2"/>
                </a:lnTo>
                <a:lnTo>
                  <a:pt x="161" y="3"/>
                </a:lnTo>
                <a:lnTo>
                  <a:pt x="164" y="4"/>
                </a:lnTo>
                <a:lnTo>
                  <a:pt x="165" y="5"/>
                </a:lnTo>
                <a:lnTo>
                  <a:pt x="167" y="8"/>
                </a:lnTo>
                <a:lnTo>
                  <a:pt x="170" y="9"/>
                </a:lnTo>
                <a:lnTo>
                  <a:pt x="171" y="13"/>
                </a:lnTo>
                <a:lnTo>
                  <a:pt x="173" y="15"/>
                </a:lnTo>
                <a:lnTo>
                  <a:pt x="176" y="18"/>
                </a:lnTo>
                <a:lnTo>
                  <a:pt x="177" y="22"/>
                </a:lnTo>
                <a:lnTo>
                  <a:pt x="178" y="25"/>
                </a:lnTo>
                <a:lnTo>
                  <a:pt x="179" y="28"/>
                </a:lnTo>
                <a:lnTo>
                  <a:pt x="180" y="33"/>
                </a:lnTo>
                <a:lnTo>
                  <a:pt x="181" y="38"/>
                </a:lnTo>
                <a:lnTo>
                  <a:pt x="181" y="44"/>
                </a:lnTo>
                <a:lnTo>
                  <a:pt x="182" y="51"/>
                </a:lnTo>
                <a:lnTo>
                  <a:pt x="183" y="57"/>
                </a:lnTo>
                <a:lnTo>
                  <a:pt x="182" y="65"/>
                </a:lnTo>
                <a:lnTo>
                  <a:pt x="183" y="74"/>
                </a:lnTo>
                <a:lnTo>
                  <a:pt x="183" y="83"/>
                </a:lnTo>
                <a:lnTo>
                  <a:pt x="183" y="94"/>
                </a:lnTo>
                <a:lnTo>
                  <a:pt x="180" y="107"/>
                </a:lnTo>
                <a:lnTo>
                  <a:pt x="178" y="122"/>
                </a:lnTo>
                <a:lnTo>
                  <a:pt x="176" y="140"/>
                </a:lnTo>
                <a:lnTo>
                  <a:pt x="175" y="162"/>
                </a:lnTo>
                <a:lnTo>
                  <a:pt x="166" y="216"/>
                </a:lnTo>
                <a:lnTo>
                  <a:pt x="165" y="234"/>
                </a:lnTo>
                <a:lnTo>
                  <a:pt x="164" y="250"/>
                </a:lnTo>
                <a:lnTo>
                  <a:pt x="161" y="261"/>
                </a:lnTo>
                <a:lnTo>
                  <a:pt x="162" y="272"/>
                </a:lnTo>
                <a:lnTo>
                  <a:pt x="160" y="283"/>
                </a:lnTo>
                <a:lnTo>
                  <a:pt x="160" y="291"/>
                </a:lnTo>
                <a:lnTo>
                  <a:pt x="162" y="298"/>
                </a:lnTo>
                <a:lnTo>
                  <a:pt x="162" y="306"/>
                </a:lnTo>
                <a:lnTo>
                  <a:pt x="163" y="312"/>
                </a:lnTo>
                <a:lnTo>
                  <a:pt x="163" y="317"/>
                </a:lnTo>
                <a:lnTo>
                  <a:pt x="165" y="322"/>
                </a:lnTo>
                <a:lnTo>
                  <a:pt x="165" y="326"/>
                </a:lnTo>
                <a:lnTo>
                  <a:pt x="165" y="330"/>
                </a:lnTo>
                <a:lnTo>
                  <a:pt x="169" y="334"/>
                </a:lnTo>
                <a:lnTo>
                  <a:pt x="169" y="336"/>
                </a:lnTo>
                <a:lnTo>
                  <a:pt x="171" y="339"/>
                </a:lnTo>
                <a:lnTo>
                  <a:pt x="174" y="340"/>
                </a:lnTo>
                <a:lnTo>
                  <a:pt x="175" y="344"/>
                </a:lnTo>
                <a:lnTo>
                  <a:pt x="176" y="345"/>
                </a:lnTo>
                <a:lnTo>
                  <a:pt x="179" y="347"/>
                </a:lnTo>
                <a:lnTo>
                  <a:pt x="182" y="349"/>
                </a:lnTo>
                <a:lnTo>
                  <a:pt x="184" y="350"/>
                </a:lnTo>
                <a:lnTo>
                  <a:pt x="188" y="350"/>
                </a:lnTo>
                <a:lnTo>
                  <a:pt x="190" y="350"/>
                </a:lnTo>
                <a:lnTo>
                  <a:pt x="193" y="351"/>
                </a:lnTo>
                <a:lnTo>
                  <a:pt x="196" y="353"/>
                </a:lnTo>
                <a:lnTo>
                  <a:pt x="200" y="352"/>
                </a:lnTo>
                <a:lnTo>
                  <a:pt x="204" y="353"/>
                </a:lnTo>
                <a:lnTo>
                  <a:pt x="208" y="352"/>
                </a:lnTo>
                <a:lnTo>
                  <a:pt x="213" y="350"/>
                </a:lnTo>
                <a:lnTo>
                  <a:pt x="217" y="349"/>
                </a:lnTo>
                <a:lnTo>
                  <a:pt x="221" y="347"/>
                </a:lnTo>
                <a:lnTo>
                  <a:pt x="229" y="345"/>
                </a:lnTo>
                <a:lnTo>
                  <a:pt x="235" y="342"/>
                </a:lnTo>
                <a:lnTo>
                  <a:pt x="241" y="340"/>
                </a:lnTo>
                <a:lnTo>
                  <a:pt x="248" y="336"/>
                </a:lnTo>
                <a:lnTo>
                  <a:pt x="257" y="333"/>
                </a:lnTo>
                <a:lnTo>
                  <a:pt x="266" y="326"/>
                </a:lnTo>
                <a:lnTo>
                  <a:pt x="275" y="320"/>
                </a:lnTo>
                <a:lnTo>
                  <a:pt x="287" y="313"/>
                </a:lnTo>
                <a:lnTo>
                  <a:pt x="301" y="305"/>
                </a:lnTo>
                <a:lnTo>
                  <a:pt x="316" y="295"/>
                </a:lnTo>
                <a:lnTo>
                  <a:pt x="339" y="279"/>
                </a:lnTo>
                <a:lnTo>
                  <a:pt x="344" y="277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93" name="Freeform 34"/>
          <p:cNvSpPr/>
          <p:nvPr/>
        </p:nvSpPr>
        <p:spPr>
          <a:xfrm>
            <a:off x="3159000" y="4571280"/>
            <a:ext cx="124200" cy="127800"/>
          </a:xfrm>
          <a:custGeom>
            <a:avLst/>
            <a:gdLst/>
            <a:ahLst/>
            <a:rect l="0" t="0" r="r" b="b"/>
            <a:pathLst>
              <a:path w="345" h="355">
                <a:moveTo>
                  <a:pt x="0" y="75"/>
                </a:moveTo>
                <a:lnTo>
                  <a:pt x="31" y="54"/>
                </a:lnTo>
                <a:lnTo>
                  <a:pt x="48" y="44"/>
                </a:lnTo>
                <a:lnTo>
                  <a:pt x="61" y="36"/>
                </a:lnTo>
                <a:lnTo>
                  <a:pt x="72" y="28"/>
                </a:lnTo>
                <a:lnTo>
                  <a:pt x="83" y="23"/>
                </a:lnTo>
                <a:lnTo>
                  <a:pt x="91" y="18"/>
                </a:lnTo>
                <a:lnTo>
                  <a:pt x="100" y="14"/>
                </a:lnTo>
                <a:lnTo>
                  <a:pt x="107" y="11"/>
                </a:lnTo>
                <a:lnTo>
                  <a:pt x="114" y="7"/>
                </a:lnTo>
                <a:lnTo>
                  <a:pt x="119" y="5"/>
                </a:lnTo>
                <a:lnTo>
                  <a:pt x="125" y="4"/>
                </a:lnTo>
                <a:lnTo>
                  <a:pt x="130" y="2"/>
                </a:lnTo>
                <a:lnTo>
                  <a:pt x="134" y="1"/>
                </a:lnTo>
                <a:lnTo>
                  <a:pt x="138" y="2"/>
                </a:lnTo>
                <a:lnTo>
                  <a:pt x="143" y="1"/>
                </a:lnTo>
                <a:lnTo>
                  <a:pt x="146" y="1"/>
                </a:lnTo>
                <a:lnTo>
                  <a:pt x="150" y="0"/>
                </a:lnTo>
                <a:lnTo>
                  <a:pt x="152" y="2"/>
                </a:lnTo>
                <a:lnTo>
                  <a:pt x="157" y="2"/>
                </a:lnTo>
                <a:lnTo>
                  <a:pt x="160" y="3"/>
                </a:lnTo>
                <a:lnTo>
                  <a:pt x="161" y="4"/>
                </a:lnTo>
                <a:lnTo>
                  <a:pt x="164" y="5"/>
                </a:lnTo>
                <a:lnTo>
                  <a:pt x="165" y="6"/>
                </a:lnTo>
                <a:lnTo>
                  <a:pt x="167" y="9"/>
                </a:lnTo>
                <a:lnTo>
                  <a:pt x="170" y="10"/>
                </a:lnTo>
                <a:lnTo>
                  <a:pt x="171" y="13"/>
                </a:lnTo>
                <a:lnTo>
                  <a:pt x="173" y="16"/>
                </a:lnTo>
                <a:lnTo>
                  <a:pt x="176" y="19"/>
                </a:lnTo>
                <a:lnTo>
                  <a:pt x="177" y="23"/>
                </a:lnTo>
                <a:lnTo>
                  <a:pt x="178" y="26"/>
                </a:lnTo>
                <a:lnTo>
                  <a:pt x="179" y="29"/>
                </a:lnTo>
                <a:lnTo>
                  <a:pt x="180" y="34"/>
                </a:lnTo>
                <a:lnTo>
                  <a:pt x="181" y="39"/>
                </a:lnTo>
                <a:lnTo>
                  <a:pt x="181" y="45"/>
                </a:lnTo>
                <a:lnTo>
                  <a:pt x="182" y="51"/>
                </a:lnTo>
                <a:lnTo>
                  <a:pt x="182" y="58"/>
                </a:lnTo>
                <a:lnTo>
                  <a:pt x="182" y="66"/>
                </a:lnTo>
                <a:lnTo>
                  <a:pt x="183" y="75"/>
                </a:lnTo>
                <a:lnTo>
                  <a:pt x="183" y="84"/>
                </a:lnTo>
                <a:lnTo>
                  <a:pt x="183" y="95"/>
                </a:lnTo>
                <a:lnTo>
                  <a:pt x="180" y="108"/>
                </a:lnTo>
                <a:lnTo>
                  <a:pt x="178" y="123"/>
                </a:lnTo>
                <a:lnTo>
                  <a:pt x="176" y="140"/>
                </a:lnTo>
                <a:lnTo>
                  <a:pt x="174" y="163"/>
                </a:lnTo>
                <a:lnTo>
                  <a:pt x="166" y="217"/>
                </a:lnTo>
                <a:lnTo>
                  <a:pt x="164" y="235"/>
                </a:lnTo>
                <a:lnTo>
                  <a:pt x="163" y="251"/>
                </a:lnTo>
                <a:lnTo>
                  <a:pt x="161" y="262"/>
                </a:lnTo>
                <a:lnTo>
                  <a:pt x="162" y="273"/>
                </a:lnTo>
                <a:lnTo>
                  <a:pt x="160" y="284"/>
                </a:lnTo>
                <a:lnTo>
                  <a:pt x="160" y="292"/>
                </a:lnTo>
                <a:lnTo>
                  <a:pt x="162" y="299"/>
                </a:lnTo>
                <a:lnTo>
                  <a:pt x="162" y="307"/>
                </a:lnTo>
                <a:lnTo>
                  <a:pt x="163" y="313"/>
                </a:lnTo>
                <a:lnTo>
                  <a:pt x="163" y="317"/>
                </a:lnTo>
                <a:lnTo>
                  <a:pt x="164" y="323"/>
                </a:lnTo>
                <a:lnTo>
                  <a:pt x="165" y="327"/>
                </a:lnTo>
                <a:lnTo>
                  <a:pt x="165" y="330"/>
                </a:lnTo>
                <a:lnTo>
                  <a:pt x="169" y="335"/>
                </a:lnTo>
                <a:lnTo>
                  <a:pt x="169" y="337"/>
                </a:lnTo>
                <a:lnTo>
                  <a:pt x="171" y="340"/>
                </a:lnTo>
                <a:lnTo>
                  <a:pt x="174" y="341"/>
                </a:lnTo>
                <a:lnTo>
                  <a:pt x="175" y="345"/>
                </a:lnTo>
                <a:lnTo>
                  <a:pt x="176" y="346"/>
                </a:lnTo>
                <a:lnTo>
                  <a:pt x="179" y="348"/>
                </a:lnTo>
                <a:lnTo>
                  <a:pt x="181" y="350"/>
                </a:lnTo>
                <a:lnTo>
                  <a:pt x="184" y="351"/>
                </a:lnTo>
                <a:lnTo>
                  <a:pt x="188" y="351"/>
                </a:lnTo>
                <a:lnTo>
                  <a:pt x="190" y="351"/>
                </a:lnTo>
                <a:lnTo>
                  <a:pt x="193" y="352"/>
                </a:lnTo>
                <a:lnTo>
                  <a:pt x="196" y="353"/>
                </a:lnTo>
                <a:lnTo>
                  <a:pt x="200" y="353"/>
                </a:lnTo>
                <a:lnTo>
                  <a:pt x="204" y="354"/>
                </a:lnTo>
                <a:lnTo>
                  <a:pt x="208" y="353"/>
                </a:lnTo>
                <a:lnTo>
                  <a:pt x="213" y="351"/>
                </a:lnTo>
                <a:lnTo>
                  <a:pt x="217" y="350"/>
                </a:lnTo>
                <a:lnTo>
                  <a:pt x="221" y="348"/>
                </a:lnTo>
                <a:lnTo>
                  <a:pt x="229" y="345"/>
                </a:lnTo>
                <a:lnTo>
                  <a:pt x="235" y="343"/>
                </a:lnTo>
                <a:lnTo>
                  <a:pt x="241" y="341"/>
                </a:lnTo>
                <a:lnTo>
                  <a:pt x="248" y="337"/>
                </a:lnTo>
                <a:lnTo>
                  <a:pt x="257" y="334"/>
                </a:lnTo>
                <a:lnTo>
                  <a:pt x="266" y="327"/>
                </a:lnTo>
                <a:lnTo>
                  <a:pt x="275" y="321"/>
                </a:lnTo>
                <a:lnTo>
                  <a:pt x="287" y="314"/>
                </a:lnTo>
                <a:lnTo>
                  <a:pt x="301" y="306"/>
                </a:lnTo>
                <a:lnTo>
                  <a:pt x="316" y="296"/>
                </a:lnTo>
                <a:lnTo>
                  <a:pt x="339" y="280"/>
                </a:lnTo>
                <a:lnTo>
                  <a:pt x="344" y="278"/>
                </a:lnTo>
              </a:path>
            </a:pathLst>
          </a:custGeom>
          <a:ln cap="sq" w="10080">
            <a:solidFill>
              <a:srgbClr val="000000"/>
            </a:solidFill>
            <a:round/>
          </a:ln>
        </p:spPr>
      </p:sp>
      <p:sp>
        <p:nvSpPr>
          <p:cNvPr id="294" name="CustomShape 35"/>
          <p:cNvSpPr/>
          <p:nvPr/>
        </p:nvSpPr>
        <p:spPr>
          <a:xfrm>
            <a:off x="4896000" y="1219320"/>
            <a:ext cx="7056000" cy="18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Statistically every 10</a:t>
            </a:r>
            <a:r>
              <a:rPr b="0" lang="en-GB" sz="1800" spc="-1" strike="noStrike" baseline="33000">
                <a:solidFill>
                  <a:srgbClr val="3f3f3f"/>
                </a:solidFill>
                <a:latin typeface="Arial"/>
                <a:ea typeface="Calibri"/>
              </a:rPr>
              <a:t>10</a:t>
            </a:r>
            <a:r>
              <a:rPr b="0" lang="en-GB" sz="1800" spc="-1" strike="noStrike" baseline="14000000">
                <a:solidFill>
                  <a:srgbClr val="3f3f3f"/>
                </a:solidFill>
                <a:latin typeface="Arial"/>
                <a:ea typeface="Calibri"/>
              </a:rPr>
              <a:t>th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emitted synchrotron photon flips the spin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Probability depends on the initial spin orientation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Leads to a natural </a:t>
            </a:r>
            <a:r>
              <a:rPr b="1" lang="en-GB" sz="1800" spc="-1" strike="noStrike">
                <a:solidFill>
                  <a:srgbClr val="3465a4"/>
                </a:solidFill>
                <a:latin typeface="Arial"/>
                <a:ea typeface="Calibri"/>
              </a:rPr>
              <a:t>polarization build-up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over time 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Orientation is </a:t>
            </a:r>
            <a:r>
              <a:rPr b="1" lang="en-GB" sz="1800" spc="-1" strike="noStrike">
                <a:solidFill>
                  <a:srgbClr val="3465a4"/>
                </a:solidFill>
                <a:latin typeface="Arial"/>
                <a:ea typeface="Calibri"/>
              </a:rPr>
              <a:t>anti-parallel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to the guiding magnetic field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Maximum theoretical polarization of </a:t>
            </a:r>
            <a:r>
              <a:rPr b="1" lang="en-GB" sz="1800" spc="-1" strike="noStrike">
                <a:solidFill>
                  <a:srgbClr val="3465a4"/>
                </a:solidFill>
                <a:latin typeface="Arial"/>
                <a:ea typeface="Calibri"/>
              </a:rPr>
              <a:t>92.4 %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Spin precesses through the lattice → Spin tune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</p:txBody>
      </p:sp>
      <p:sp>
        <p:nvSpPr>
          <p:cNvPr id="295" name="TextShape 36"/>
          <p:cNvSpPr txBox="1"/>
          <p:nvPr/>
        </p:nvSpPr>
        <p:spPr>
          <a:xfrm>
            <a:off x="6300360" y="4824360"/>
            <a:ext cx="1584000" cy="469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GB" sz="2200" spc="-1" strike="noStrike">
                <a:solidFill>
                  <a:srgbClr val="3f3f3f"/>
                </a:solidFill>
                <a:latin typeface="Arial"/>
                <a:ea typeface="Arial"/>
              </a:rPr>
              <a:t>ν</a:t>
            </a:r>
            <a:r>
              <a:rPr b="0" lang="en-GB" sz="2200" spc="-1" strike="noStrike">
                <a:solidFill>
                  <a:srgbClr val="3f3f3f"/>
                </a:solidFill>
                <a:latin typeface="Arial"/>
                <a:ea typeface="Arial"/>
              </a:rPr>
              <a:t> = a * </a:t>
            </a:r>
            <a:r>
              <a:rPr b="0" lang="en-GB" sz="2200" spc="-1" strike="noStrike">
                <a:solidFill>
                  <a:srgbClr val="3f3f3f"/>
                </a:solidFill>
                <a:latin typeface="Arial"/>
                <a:ea typeface="Arial"/>
              </a:rPr>
              <a:t>γ</a:t>
            </a:r>
            <a:r>
              <a:rPr b="0" lang="en-GB" sz="2200" spc="-1" strike="noStrike" baseline="-33000">
                <a:solidFill>
                  <a:srgbClr val="3f3f3f"/>
                </a:solidFill>
                <a:latin typeface="Arial"/>
                <a:ea typeface="Arial"/>
              </a:rPr>
              <a:t>Rel</a:t>
            </a:r>
            <a:endParaRPr b="0" lang="en-GB" sz="2200" spc="-1" strike="noStrike">
              <a:latin typeface="Arial"/>
            </a:endParaRPr>
          </a:p>
        </p:txBody>
      </p:sp>
      <p:sp>
        <p:nvSpPr>
          <p:cNvPr id="296" name="CustomShape 37"/>
          <p:cNvSpPr/>
          <p:nvPr/>
        </p:nvSpPr>
        <p:spPr>
          <a:xfrm>
            <a:off x="6192360" y="4716360"/>
            <a:ext cx="1800000" cy="684000"/>
          </a:xfrm>
          <a:custGeom>
            <a:avLst/>
            <a:gdLst/>
            <a:ahLst/>
            <a:rect l="0" t="0" r="r" b="b"/>
            <a:pathLst>
              <a:path w="5002" h="1902">
                <a:moveTo>
                  <a:pt x="316" y="0"/>
                </a:moveTo>
                <a:lnTo>
                  <a:pt x="317" y="0"/>
                </a:lnTo>
                <a:cubicBezTo>
                  <a:pt x="261" y="0"/>
                  <a:pt x="207" y="15"/>
                  <a:pt x="158" y="42"/>
                </a:cubicBezTo>
                <a:cubicBezTo>
                  <a:pt x="110" y="70"/>
                  <a:pt x="70" y="110"/>
                  <a:pt x="42" y="158"/>
                </a:cubicBezTo>
                <a:cubicBezTo>
                  <a:pt x="15" y="207"/>
                  <a:pt x="0" y="261"/>
                  <a:pt x="0" y="317"/>
                </a:cubicBezTo>
                <a:lnTo>
                  <a:pt x="0" y="1584"/>
                </a:lnTo>
                <a:lnTo>
                  <a:pt x="0" y="1584"/>
                </a:lnTo>
                <a:cubicBezTo>
                  <a:pt x="0" y="1640"/>
                  <a:pt x="15" y="1694"/>
                  <a:pt x="42" y="1743"/>
                </a:cubicBezTo>
                <a:cubicBezTo>
                  <a:pt x="70" y="1791"/>
                  <a:pt x="110" y="1831"/>
                  <a:pt x="158" y="1859"/>
                </a:cubicBezTo>
                <a:cubicBezTo>
                  <a:pt x="207" y="1886"/>
                  <a:pt x="261" y="1901"/>
                  <a:pt x="317" y="1901"/>
                </a:cubicBezTo>
                <a:lnTo>
                  <a:pt x="4684" y="1901"/>
                </a:lnTo>
                <a:lnTo>
                  <a:pt x="4684" y="1901"/>
                </a:lnTo>
                <a:cubicBezTo>
                  <a:pt x="4740" y="1901"/>
                  <a:pt x="4794" y="1886"/>
                  <a:pt x="4843" y="1859"/>
                </a:cubicBezTo>
                <a:cubicBezTo>
                  <a:pt x="4891" y="1831"/>
                  <a:pt x="4931" y="1791"/>
                  <a:pt x="4959" y="1743"/>
                </a:cubicBezTo>
                <a:cubicBezTo>
                  <a:pt x="4986" y="1694"/>
                  <a:pt x="5001" y="1640"/>
                  <a:pt x="5001" y="1584"/>
                </a:cubicBezTo>
                <a:lnTo>
                  <a:pt x="5001" y="316"/>
                </a:lnTo>
                <a:lnTo>
                  <a:pt x="5001" y="317"/>
                </a:lnTo>
                <a:lnTo>
                  <a:pt x="5001" y="317"/>
                </a:lnTo>
                <a:cubicBezTo>
                  <a:pt x="5001" y="261"/>
                  <a:pt x="4986" y="207"/>
                  <a:pt x="4959" y="158"/>
                </a:cubicBezTo>
                <a:cubicBezTo>
                  <a:pt x="4931" y="110"/>
                  <a:pt x="4891" y="70"/>
                  <a:pt x="4843" y="42"/>
                </a:cubicBezTo>
                <a:cubicBezTo>
                  <a:pt x="4794" y="15"/>
                  <a:pt x="4740" y="0"/>
                  <a:pt x="4684" y="0"/>
                </a:cubicBezTo>
                <a:lnTo>
                  <a:pt x="316" y="0"/>
                </a:lnTo>
              </a:path>
            </a:pathLst>
          </a:custGeom>
          <a:noFill/>
          <a:ln w="29160">
            <a:solidFill>
              <a:srgbClr val="385cb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7" name="CustomShape 38"/>
          <p:cNvSpPr/>
          <p:nvPr/>
        </p:nvSpPr>
        <p:spPr>
          <a:xfrm>
            <a:off x="8316000" y="4788000"/>
            <a:ext cx="2772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200" spc="-1" strike="noStrike">
                <a:solidFill>
                  <a:srgbClr val="808080"/>
                </a:solidFill>
                <a:latin typeface="Arial"/>
              </a:rPr>
              <a:t>a … gyro-magnetic anomaly</a:t>
            </a:r>
            <a:endParaRPr b="0" lang="en-GB" sz="1200" spc="-1" strike="noStrike">
              <a:solidFill>
                <a:srgbClr val="808080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GB" sz="1200" spc="-1" strike="noStrike">
                <a:solidFill>
                  <a:srgbClr val="808080"/>
                </a:solidFill>
                <a:latin typeface="Arial"/>
                <a:ea typeface="Arial"/>
              </a:rPr>
              <a:t>γ</a:t>
            </a:r>
            <a:r>
              <a:rPr b="0" lang="en-GB" sz="1200" spc="-1" strike="noStrike" baseline="-33000">
                <a:solidFill>
                  <a:srgbClr val="808080"/>
                </a:solidFill>
                <a:latin typeface="Arial"/>
                <a:ea typeface="Arial"/>
              </a:rPr>
              <a:t>R</a:t>
            </a:r>
            <a:r>
              <a:rPr b="0" lang="en-GB" sz="1200" spc="-1" strike="noStrike" baseline="-33000">
                <a:solidFill>
                  <a:srgbClr val="808080"/>
                </a:solidFill>
                <a:latin typeface="Arial"/>
                <a:ea typeface="Arial"/>
              </a:rPr>
              <a:t>el</a:t>
            </a:r>
            <a:r>
              <a:rPr b="0" lang="en-GB" sz="1200" spc="-1" strike="noStrike">
                <a:solidFill>
                  <a:srgbClr val="808080"/>
                </a:solidFill>
                <a:latin typeface="Arial"/>
                <a:ea typeface="Arial"/>
              </a:rPr>
              <a:t> … Lorentz-factor</a:t>
            </a:r>
            <a:endParaRPr b="0" lang="en-GB" sz="12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CustomShape 1"/>
          <p:cNvSpPr/>
          <p:nvPr/>
        </p:nvSpPr>
        <p:spPr>
          <a:xfrm>
            <a:off x="360000" y="252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Resonances and Orbit Bumps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299" name="CustomShape 2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00" name="" descr=""/>
          <p:cNvPicPr/>
          <p:nvPr/>
        </p:nvPicPr>
        <p:blipFill>
          <a:blip r:embed="rId1"/>
          <a:stretch/>
        </p:blipFill>
        <p:spPr>
          <a:xfrm>
            <a:off x="6552000" y="1841040"/>
            <a:ext cx="5151240" cy="3774960"/>
          </a:xfrm>
          <a:prstGeom prst="rect">
            <a:avLst/>
          </a:prstGeom>
          <a:ln>
            <a:noFill/>
          </a:ln>
        </p:spPr>
      </p:pic>
      <p:sp>
        <p:nvSpPr>
          <p:cNvPr id="301" name="CustomShape 3"/>
          <p:cNvSpPr/>
          <p:nvPr/>
        </p:nvSpPr>
        <p:spPr>
          <a:xfrm>
            <a:off x="8244000" y="586800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Y. Wu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  <p:sp>
        <p:nvSpPr>
          <p:cNvPr id="302" name="CustomShape 4"/>
          <p:cNvSpPr/>
          <p:nvPr/>
        </p:nvSpPr>
        <p:spPr>
          <a:xfrm>
            <a:off x="393840" y="1222200"/>
            <a:ext cx="11486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Polarization decreases with resonances, orbits, machine errors etc.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Improved with special closed-orbit bumps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Example: at 45.394 GeV →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ν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 = 103.016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Maximum polarization improved from 60 to 87 %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Requires orbit and angle measurement between dipoles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Arial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What is the max. allowed closed orbit for polarization?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How many BPMs are needed where, with which precision?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Arial"/>
              </a:rPr>
              <a:t>Can this scheme be tested somewhere?</a:t>
            </a:r>
            <a:endParaRPr b="0" lang="en-GB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360000" y="252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Beam Test Polarization and Bumps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304" name="CustomShape 2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5" name="CustomShape 3"/>
          <p:cNvSpPr/>
          <p:nvPr/>
        </p:nvSpPr>
        <p:spPr>
          <a:xfrm>
            <a:off x="393840" y="1222200"/>
            <a:ext cx="11486160" cy="457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KARA at KIT, polarization time ~ 10 min 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Polarization measurements via Touschek lifetime change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Possible beam test: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Generate strong depolarizing source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Find orbit bumps to increase max. polarization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Can FCC-ee orbit bumps be tested at KARA?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1417"/>
              </a:spcAft>
              <a:buClr>
                <a:srgbClr val="385cb4"/>
              </a:buClr>
              <a:buFont typeface="Arial"/>
              <a:buChar char="•"/>
            </a:pP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Possible long term idea: Is it possible to install and test an FCC-like polarimeter?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306" name="" descr=""/>
          <p:cNvPicPr/>
          <p:nvPr/>
        </p:nvPicPr>
        <p:blipFill>
          <a:blip r:embed="rId1"/>
          <a:stretch/>
        </p:blipFill>
        <p:spPr>
          <a:xfrm>
            <a:off x="6323040" y="1524600"/>
            <a:ext cx="5268960" cy="3551400"/>
          </a:xfrm>
          <a:prstGeom prst="rect">
            <a:avLst/>
          </a:prstGeom>
          <a:ln>
            <a:noFill/>
          </a:ln>
        </p:spPr>
      </p:pic>
      <p:sp>
        <p:nvSpPr>
          <p:cNvPr id="307" name="CustomShape 4"/>
          <p:cNvSpPr/>
          <p:nvPr/>
        </p:nvSpPr>
        <p:spPr>
          <a:xfrm>
            <a:off x="7488000" y="5904000"/>
            <a:ext cx="2988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B. Härer, E. Blomley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CustomShape 1"/>
          <p:cNvSpPr/>
          <p:nvPr/>
        </p:nvSpPr>
        <p:spPr>
          <a:xfrm>
            <a:off x="335160" y="370080"/>
            <a:ext cx="10949760" cy="82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9" name="CustomShape 2"/>
          <p:cNvSpPr/>
          <p:nvPr/>
        </p:nvSpPr>
        <p:spPr>
          <a:xfrm>
            <a:off x="360000" y="288000"/>
            <a:ext cx="11373480" cy="78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GB" sz="4400" spc="-1" strike="noStrike">
                <a:solidFill>
                  <a:srgbClr val="385cb4"/>
                </a:solidFill>
                <a:latin typeface="DejaVu Sans"/>
                <a:ea typeface="Calibri"/>
              </a:rPr>
              <a:t>Wigglers</a:t>
            </a:r>
            <a:endParaRPr b="0" lang="en-GB" sz="4400" spc="-1" strike="noStrike">
              <a:solidFill>
                <a:srgbClr val="385cb4"/>
              </a:solidFill>
              <a:latin typeface="Arial"/>
            </a:endParaRPr>
          </a:p>
        </p:txBody>
      </p:sp>
      <p:sp>
        <p:nvSpPr>
          <p:cNvPr id="310" name="CustomShape 3"/>
          <p:cNvSpPr/>
          <p:nvPr/>
        </p:nvSpPr>
        <p:spPr>
          <a:xfrm>
            <a:off x="6156000" y="3922200"/>
            <a:ext cx="5112000" cy="68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At 45.6 GeV energy: Polarization time of 248 h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Solution: wiggler magnets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Reduce polarization time to 12 h</a:t>
            </a:r>
            <a:endParaRPr b="0" lang="en-GB" sz="1800" spc="-1" strike="noStrike">
              <a:latin typeface="Arial"/>
            </a:endParaRPr>
          </a:p>
          <a:p>
            <a:pPr lvl="1" marL="432000" indent="-216000">
              <a:lnSpc>
                <a:spcPct val="115000"/>
              </a:lnSpc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Increase energy spread by factor ~ 3.5</a:t>
            </a:r>
            <a:endParaRPr b="0" lang="en-GB" sz="1800" spc="-1" strike="noStrike">
              <a:latin typeface="Arial"/>
            </a:endParaRPr>
          </a:p>
          <a:p>
            <a:pPr marL="91440" indent="-88200">
              <a:lnSpc>
                <a:spcPct val="115000"/>
              </a:lnSpc>
              <a:spcAft>
                <a:spcPts val="850"/>
              </a:spcAft>
              <a:buClr>
                <a:srgbClr val="385cb4"/>
              </a:buClr>
              <a:buFont typeface="Arial"/>
              <a:buChar char="•"/>
            </a:pPr>
            <a:r>
              <a:rPr b="0" lang="en-GB" sz="1800" spc="-1" strike="noStrike">
                <a:solidFill>
                  <a:srgbClr val="3f3f3f"/>
                </a:solidFill>
                <a:latin typeface="Arial"/>
                <a:ea typeface="Calibri"/>
              </a:rPr>
              <a:t> </a:t>
            </a:r>
            <a:r>
              <a:rPr b="0" i="1" lang="en-GB" sz="1800" spc="-1" strike="noStrike">
                <a:solidFill>
                  <a:srgbClr val="385cb4"/>
                </a:solidFill>
                <a:latin typeface="Arial"/>
                <a:ea typeface="Calibri"/>
              </a:rPr>
              <a:t>Aim to have a realistic design of wiggler magnet.</a:t>
            </a:r>
            <a:endParaRPr b="0" lang="en-GB" sz="1800" spc="-1" strike="noStrike">
              <a:latin typeface="Arial"/>
            </a:endParaRPr>
          </a:p>
        </p:txBody>
      </p:sp>
      <p:pic>
        <p:nvPicPr>
          <p:cNvPr id="311" name="" descr=""/>
          <p:cNvPicPr/>
          <p:nvPr/>
        </p:nvPicPr>
        <p:blipFill>
          <a:blip r:embed="rId1"/>
          <a:stretch/>
        </p:blipFill>
        <p:spPr>
          <a:xfrm>
            <a:off x="237960" y="1512000"/>
            <a:ext cx="5522040" cy="4788000"/>
          </a:xfrm>
          <a:prstGeom prst="rect">
            <a:avLst/>
          </a:prstGeom>
          <a:ln>
            <a:noFill/>
          </a:ln>
        </p:spPr>
      </p:pic>
      <p:sp>
        <p:nvSpPr>
          <p:cNvPr id="312" name="CustomShape 4"/>
          <p:cNvSpPr/>
          <p:nvPr/>
        </p:nvSpPr>
        <p:spPr>
          <a:xfrm rot="21599400">
            <a:off x="1332360" y="1404000"/>
            <a:ext cx="3779640" cy="46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Blue: Dipoles; Red: Quadrupoles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  <p:pic>
        <p:nvPicPr>
          <p:cNvPr id="313" name="" descr=""/>
          <p:cNvPicPr/>
          <p:nvPr/>
        </p:nvPicPr>
        <p:blipFill>
          <a:blip r:embed="rId2"/>
          <a:stretch/>
        </p:blipFill>
        <p:spPr>
          <a:xfrm>
            <a:off x="10404000" y="198720"/>
            <a:ext cx="1440000" cy="1385280"/>
          </a:xfrm>
          <a:prstGeom prst="rect">
            <a:avLst/>
          </a:prstGeom>
          <a:ln>
            <a:noFill/>
          </a:ln>
        </p:spPr>
      </p:pic>
      <p:sp>
        <p:nvSpPr>
          <p:cNvPr id="314" name="CustomShape 5"/>
          <p:cNvSpPr/>
          <p:nvPr/>
        </p:nvSpPr>
        <p:spPr>
          <a:xfrm>
            <a:off x="10980000" y="232920"/>
            <a:ext cx="252000" cy="171360"/>
          </a:xfrm>
          <a:custGeom>
            <a:avLst/>
            <a:gdLst/>
            <a:ahLst/>
            <a:rect l="0" t="0" r="r" b="b"/>
            <a:pathLst>
              <a:path w="702" h="478">
                <a:moveTo>
                  <a:pt x="79" y="0"/>
                </a:moveTo>
                <a:lnTo>
                  <a:pt x="80" y="0"/>
                </a:lnTo>
                <a:cubicBezTo>
                  <a:pt x="66" y="0"/>
                  <a:pt x="52" y="4"/>
                  <a:pt x="40" y="11"/>
                </a:cubicBezTo>
                <a:cubicBezTo>
                  <a:pt x="28" y="18"/>
                  <a:pt x="18" y="28"/>
                  <a:pt x="11" y="40"/>
                </a:cubicBezTo>
                <a:cubicBezTo>
                  <a:pt x="4" y="52"/>
                  <a:pt x="0" y="66"/>
                  <a:pt x="0" y="80"/>
                </a:cubicBezTo>
                <a:lnTo>
                  <a:pt x="0" y="397"/>
                </a:lnTo>
                <a:lnTo>
                  <a:pt x="0" y="398"/>
                </a:lnTo>
                <a:cubicBezTo>
                  <a:pt x="0" y="411"/>
                  <a:pt x="4" y="425"/>
                  <a:pt x="11" y="437"/>
                </a:cubicBezTo>
                <a:cubicBezTo>
                  <a:pt x="18" y="449"/>
                  <a:pt x="28" y="459"/>
                  <a:pt x="40" y="466"/>
                </a:cubicBezTo>
                <a:cubicBezTo>
                  <a:pt x="52" y="473"/>
                  <a:pt x="66" y="477"/>
                  <a:pt x="80" y="477"/>
                </a:cubicBezTo>
                <a:lnTo>
                  <a:pt x="621" y="477"/>
                </a:lnTo>
                <a:lnTo>
                  <a:pt x="622" y="477"/>
                </a:lnTo>
                <a:cubicBezTo>
                  <a:pt x="635" y="477"/>
                  <a:pt x="649" y="473"/>
                  <a:pt x="661" y="466"/>
                </a:cubicBezTo>
                <a:cubicBezTo>
                  <a:pt x="673" y="459"/>
                  <a:pt x="683" y="449"/>
                  <a:pt x="690" y="437"/>
                </a:cubicBezTo>
                <a:cubicBezTo>
                  <a:pt x="697" y="425"/>
                  <a:pt x="701" y="411"/>
                  <a:pt x="701" y="398"/>
                </a:cubicBezTo>
                <a:lnTo>
                  <a:pt x="701" y="79"/>
                </a:lnTo>
                <a:lnTo>
                  <a:pt x="701" y="80"/>
                </a:lnTo>
                <a:lnTo>
                  <a:pt x="701" y="80"/>
                </a:lnTo>
                <a:cubicBezTo>
                  <a:pt x="701" y="66"/>
                  <a:pt x="697" y="52"/>
                  <a:pt x="690" y="40"/>
                </a:cubicBezTo>
                <a:cubicBezTo>
                  <a:pt x="683" y="28"/>
                  <a:pt x="673" y="18"/>
                  <a:pt x="661" y="11"/>
                </a:cubicBezTo>
                <a:cubicBezTo>
                  <a:pt x="649" y="4"/>
                  <a:pt x="635" y="0"/>
                  <a:pt x="622" y="0"/>
                </a:cubicBezTo>
                <a:lnTo>
                  <a:pt x="79" y="0"/>
                </a:lnTo>
              </a:path>
            </a:pathLst>
          </a:custGeom>
          <a:noFill/>
          <a:ln w="12600">
            <a:solidFill>
              <a:srgbClr val="3f3f3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5" name="CustomShape 6"/>
          <p:cNvSpPr/>
          <p:nvPr/>
        </p:nvSpPr>
        <p:spPr>
          <a:xfrm>
            <a:off x="10980360" y="1385280"/>
            <a:ext cx="252000" cy="171360"/>
          </a:xfrm>
          <a:custGeom>
            <a:avLst/>
            <a:gdLst/>
            <a:ahLst/>
            <a:rect l="0" t="0" r="r" b="b"/>
            <a:pathLst>
              <a:path w="702" h="478">
                <a:moveTo>
                  <a:pt x="79" y="0"/>
                </a:moveTo>
                <a:lnTo>
                  <a:pt x="80" y="0"/>
                </a:lnTo>
                <a:cubicBezTo>
                  <a:pt x="66" y="0"/>
                  <a:pt x="52" y="4"/>
                  <a:pt x="40" y="11"/>
                </a:cubicBezTo>
                <a:cubicBezTo>
                  <a:pt x="28" y="18"/>
                  <a:pt x="18" y="28"/>
                  <a:pt x="11" y="40"/>
                </a:cubicBezTo>
                <a:cubicBezTo>
                  <a:pt x="4" y="52"/>
                  <a:pt x="0" y="66"/>
                  <a:pt x="0" y="80"/>
                </a:cubicBezTo>
                <a:lnTo>
                  <a:pt x="0" y="397"/>
                </a:lnTo>
                <a:lnTo>
                  <a:pt x="0" y="398"/>
                </a:lnTo>
                <a:cubicBezTo>
                  <a:pt x="0" y="411"/>
                  <a:pt x="4" y="425"/>
                  <a:pt x="11" y="437"/>
                </a:cubicBezTo>
                <a:cubicBezTo>
                  <a:pt x="18" y="449"/>
                  <a:pt x="28" y="459"/>
                  <a:pt x="40" y="466"/>
                </a:cubicBezTo>
                <a:cubicBezTo>
                  <a:pt x="52" y="473"/>
                  <a:pt x="66" y="477"/>
                  <a:pt x="80" y="477"/>
                </a:cubicBezTo>
                <a:lnTo>
                  <a:pt x="621" y="477"/>
                </a:lnTo>
                <a:lnTo>
                  <a:pt x="622" y="477"/>
                </a:lnTo>
                <a:cubicBezTo>
                  <a:pt x="635" y="477"/>
                  <a:pt x="649" y="473"/>
                  <a:pt x="661" y="466"/>
                </a:cubicBezTo>
                <a:cubicBezTo>
                  <a:pt x="673" y="459"/>
                  <a:pt x="683" y="449"/>
                  <a:pt x="690" y="437"/>
                </a:cubicBezTo>
                <a:cubicBezTo>
                  <a:pt x="697" y="425"/>
                  <a:pt x="701" y="411"/>
                  <a:pt x="701" y="398"/>
                </a:cubicBezTo>
                <a:lnTo>
                  <a:pt x="701" y="79"/>
                </a:lnTo>
                <a:lnTo>
                  <a:pt x="701" y="80"/>
                </a:lnTo>
                <a:lnTo>
                  <a:pt x="701" y="80"/>
                </a:lnTo>
                <a:cubicBezTo>
                  <a:pt x="701" y="66"/>
                  <a:pt x="697" y="52"/>
                  <a:pt x="690" y="40"/>
                </a:cubicBezTo>
                <a:cubicBezTo>
                  <a:pt x="683" y="28"/>
                  <a:pt x="673" y="18"/>
                  <a:pt x="661" y="11"/>
                </a:cubicBezTo>
                <a:cubicBezTo>
                  <a:pt x="649" y="4"/>
                  <a:pt x="635" y="0"/>
                  <a:pt x="622" y="0"/>
                </a:cubicBezTo>
                <a:lnTo>
                  <a:pt x="79" y="0"/>
                </a:lnTo>
              </a:path>
            </a:pathLst>
          </a:custGeom>
          <a:noFill/>
          <a:ln w="12600">
            <a:solidFill>
              <a:srgbClr val="3f3f3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6" name="CustomShape 7"/>
          <p:cNvSpPr/>
          <p:nvPr/>
        </p:nvSpPr>
        <p:spPr>
          <a:xfrm>
            <a:off x="10419840" y="759960"/>
            <a:ext cx="172800" cy="252000"/>
          </a:xfrm>
          <a:custGeom>
            <a:avLst/>
            <a:gdLst/>
            <a:ahLst/>
            <a:rect l="0" t="0" r="r" b="b"/>
            <a:pathLst>
              <a:path w="482" h="702">
                <a:moveTo>
                  <a:pt x="401" y="701"/>
                </a:moveTo>
                <a:lnTo>
                  <a:pt x="401" y="701"/>
                </a:lnTo>
                <a:cubicBezTo>
                  <a:pt x="415" y="701"/>
                  <a:pt x="429" y="697"/>
                  <a:pt x="441" y="690"/>
                </a:cubicBezTo>
                <a:cubicBezTo>
                  <a:pt x="453" y="683"/>
                  <a:pt x="463" y="673"/>
                  <a:pt x="470" y="661"/>
                </a:cubicBezTo>
                <a:cubicBezTo>
                  <a:pt x="477" y="649"/>
                  <a:pt x="481" y="635"/>
                  <a:pt x="481" y="621"/>
                </a:cubicBezTo>
                <a:lnTo>
                  <a:pt x="481" y="81"/>
                </a:lnTo>
                <a:lnTo>
                  <a:pt x="481" y="80"/>
                </a:lnTo>
                <a:cubicBezTo>
                  <a:pt x="481" y="66"/>
                  <a:pt x="477" y="52"/>
                  <a:pt x="470" y="40"/>
                </a:cubicBezTo>
                <a:cubicBezTo>
                  <a:pt x="463" y="28"/>
                  <a:pt x="453" y="18"/>
                  <a:pt x="441" y="11"/>
                </a:cubicBezTo>
                <a:cubicBezTo>
                  <a:pt x="429" y="4"/>
                  <a:pt x="415" y="0"/>
                  <a:pt x="401" y="0"/>
                </a:cubicBezTo>
                <a:lnTo>
                  <a:pt x="81" y="0"/>
                </a:lnTo>
                <a:lnTo>
                  <a:pt x="80" y="0"/>
                </a:lnTo>
                <a:cubicBezTo>
                  <a:pt x="66" y="0"/>
                  <a:pt x="52" y="4"/>
                  <a:pt x="40" y="11"/>
                </a:cubicBezTo>
                <a:cubicBezTo>
                  <a:pt x="28" y="18"/>
                  <a:pt x="18" y="28"/>
                  <a:pt x="11" y="40"/>
                </a:cubicBezTo>
                <a:cubicBezTo>
                  <a:pt x="4" y="52"/>
                  <a:pt x="0" y="66"/>
                  <a:pt x="0" y="80"/>
                </a:cubicBezTo>
                <a:lnTo>
                  <a:pt x="0" y="621"/>
                </a:lnTo>
                <a:lnTo>
                  <a:pt x="0" y="621"/>
                </a:lnTo>
                <a:lnTo>
                  <a:pt x="0" y="621"/>
                </a:lnTo>
                <a:cubicBezTo>
                  <a:pt x="0" y="635"/>
                  <a:pt x="4" y="649"/>
                  <a:pt x="11" y="661"/>
                </a:cubicBezTo>
                <a:cubicBezTo>
                  <a:pt x="18" y="673"/>
                  <a:pt x="28" y="683"/>
                  <a:pt x="40" y="690"/>
                </a:cubicBezTo>
                <a:cubicBezTo>
                  <a:pt x="52" y="697"/>
                  <a:pt x="66" y="701"/>
                  <a:pt x="80" y="701"/>
                </a:cubicBezTo>
                <a:lnTo>
                  <a:pt x="401" y="701"/>
                </a:lnTo>
              </a:path>
            </a:pathLst>
          </a:custGeom>
          <a:noFill/>
          <a:ln w="12600">
            <a:solidFill>
              <a:srgbClr val="3f3f3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7" name="CustomShape 8"/>
          <p:cNvSpPr/>
          <p:nvPr/>
        </p:nvSpPr>
        <p:spPr>
          <a:xfrm>
            <a:off x="11607840" y="759960"/>
            <a:ext cx="172800" cy="252000"/>
          </a:xfrm>
          <a:custGeom>
            <a:avLst/>
            <a:gdLst/>
            <a:ahLst/>
            <a:rect l="0" t="0" r="r" b="b"/>
            <a:pathLst>
              <a:path w="482" h="702">
                <a:moveTo>
                  <a:pt x="401" y="701"/>
                </a:moveTo>
                <a:lnTo>
                  <a:pt x="401" y="701"/>
                </a:lnTo>
                <a:cubicBezTo>
                  <a:pt x="415" y="701"/>
                  <a:pt x="429" y="697"/>
                  <a:pt x="441" y="690"/>
                </a:cubicBezTo>
                <a:cubicBezTo>
                  <a:pt x="453" y="683"/>
                  <a:pt x="463" y="673"/>
                  <a:pt x="470" y="661"/>
                </a:cubicBezTo>
                <a:cubicBezTo>
                  <a:pt x="477" y="649"/>
                  <a:pt x="481" y="635"/>
                  <a:pt x="481" y="621"/>
                </a:cubicBezTo>
                <a:lnTo>
                  <a:pt x="481" y="81"/>
                </a:lnTo>
                <a:lnTo>
                  <a:pt x="481" y="80"/>
                </a:lnTo>
                <a:cubicBezTo>
                  <a:pt x="481" y="66"/>
                  <a:pt x="477" y="52"/>
                  <a:pt x="470" y="40"/>
                </a:cubicBezTo>
                <a:cubicBezTo>
                  <a:pt x="463" y="28"/>
                  <a:pt x="453" y="18"/>
                  <a:pt x="441" y="11"/>
                </a:cubicBezTo>
                <a:cubicBezTo>
                  <a:pt x="429" y="4"/>
                  <a:pt x="415" y="0"/>
                  <a:pt x="401" y="0"/>
                </a:cubicBezTo>
                <a:lnTo>
                  <a:pt x="81" y="0"/>
                </a:lnTo>
                <a:lnTo>
                  <a:pt x="80" y="0"/>
                </a:lnTo>
                <a:cubicBezTo>
                  <a:pt x="66" y="0"/>
                  <a:pt x="52" y="4"/>
                  <a:pt x="40" y="11"/>
                </a:cubicBezTo>
                <a:cubicBezTo>
                  <a:pt x="28" y="18"/>
                  <a:pt x="18" y="28"/>
                  <a:pt x="11" y="40"/>
                </a:cubicBezTo>
                <a:cubicBezTo>
                  <a:pt x="4" y="52"/>
                  <a:pt x="0" y="66"/>
                  <a:pt x="0" y="80"/>
                </a:cubicBezTo>
                <a:lnTo>
                  <a:pt x="0" y="621"/>
                </a:lnTo>
                <a:lnTo>
                  <a:pt x="0" y="621"/>
                </a:lnTo>
                <a:lnTo>
                  <a:pt x="0" y="621"/>
                </a:lnTo>
                <a:cubicBezTo>
                  <a:pt x="0" y="635"/>
                  <a:pt x="4" y="649"/>
                  <a:pt x="11" y="661"/>
                </a:cubicBezTo>
                <a:cubicBezTo>
                  <a:pt x="18" y="673"/>
                  <a:pt x="28" y="683"/>
                  <a:pt x="40" y="690"/>
                </a:cubicBezTo>
                <a:cubicBezTo>
                  <a:pt x="52" y="697"/>
                  <a:pt x="66" y="701"/>
                  <a:pt x="80" y="701"/>
                </a:cubicBezTo>
                <a:lnTo>
                  <a:pt x="401" y="701"/>
                </a:lnTo>
              </a:path>
            </a:pathLst>
          </a:custGeom>
          <a:noFill/>
          <a:ln w="12600">
            <a:solidFill>
              <a:srgbClr val="3f3f3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18" name="Line 9"/>
          <p:cNvSpPr/>
          <p:nvPr/>
        </p:nvSpPr>
        <p:spPr>
          <a:xfrm>
            <a:off x="863640" y="2520000"/>
            <a:ext cx="720360" cy="0"/>
          </a:xfrm>
          <a:prstGeom prst="line">
            <a:avLst/>
          </a:prstGeom>
          <a:ln>
            <a:solidFill>
              <a:srgbClr val="3f3f3f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19" name="CustomShape 10"/>
          <p:cNvSpPr/>
          <p:nvPr/>
        </p:nvSpPr>
        <p:spPr>
          <a:xfrm rot="21599400">
            <a:off x="792360" y="2196000"/>
            <a:ext cx="827640" cy="46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Beam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  <p:sp>
        <p:nvSpPr>
          <p:cNvPr id="320" name="CustomShape 11"/>
          <p:cNvSpPr/>
          <p:nvPr/>
        </p:nvSpPr>
        <p:spPr>
          <a:xfrm rot="21599400">
            <a:off x="828360" y="2592000"/>
            <a:ext cx="827640" cy="46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385cb4"/>
                </a:solidFill>
                <a:latin typeface="Arial"/>
                <a:ea typeface="Arial"/>
              </a:rPr>
              <a:t>β</a:t>
            </a:r>
            <a:r>
              <a:rPr b="0" lang="en-GB" sz="1500" spc="-1" strike="noStrike" baseline="-33000">
                <a:solidFill>
                  <a:srgbClr val="385cb4"/>
                </a:solidFill>
                <a:latin typeface="Arial"/>
                <a:ea typeface="Arial"/>
              </a:rPr>
              <a:t>x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500" spc="-1" strike="noStrike">
                <a:solidFill>
                  <a:srgbClr val="c9211e"/>
                </a:solidFill>
                <a:latin typeface="Arial"/>
                <a:ea typeface="Arial"/>
              </a:rPr>
              <a:t>β</a:t>
            </a:r>
            <a:r>
              <a:rPr b="0" lang="en-GB" sz="1500" spc="-1" strike="noStrike" baseline="-33000">
                <a:solidFill>
                  <a:srgbClr val="c9211e"/>
                </a:solidFill>
                <a:latin typeface="Arial"/>
                <a:ea typeface="Arial"/>
              </a:rPr>
              <a:t>y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  <p:pic>
        <p:nvPicPr>
          <p:cNvPr id="321" name="" descr=""/>
          <p:cNvPicPr/>
          <p:nvPr/>
        </p:nvPicPr>
        <p:blipFill>
          <a:blip r:embed="rId3"/>
          <a:srcRect l="0" t="0" r="0" b="51363"/>
          <a:stretch/>
        </p:blipFill>
        <p:spPr>
          <a:xfrm>
            <a:off x="5976000" y="1649520"/>
            <a:ext cx="5040000" cy="1986480"/>
          </a:xfrm>
          <a:prstGeom prst="rect">
            <a:avLst/>
          </a:prstGeom>
          <a:ln>
            <a:noFill/>
          </a:ln>
        </p:spPr>
      </p:pic>
      <p:sp>
        <p:nvSpPr>
          <p:cNvPr id="322" name="CustomShape 12"/>
          <p:cNvSpPr/>
          <p:nvPr/>
        </p:nvSpPr>
        <p:spPr>
          <a:xfrm>
            <a:off x="3600000" y="1844640"/>
            <a:ext cx="504000" cy="387360"/>
          </a:xfrm>
          <a:custGeom>
            <a:avLst/>
            <a:gdLst/>
            <a:ahLst/>
            <a:rect l="0" t="0" r="r" b="b"/>
            <a:pathLst>
              <a:path w="1402" h="1078">
                <a:moveTo>
                  <a:pt x="179" y="0"/>
                </a:moveTo>
                <a:lnTo>
                  <a:pt x="180" y="0"/>
                </a:lnTo>
                <a:cubicBezTo>
                  <a:pt x="148" y="0"/>
                  <a:pt x="117" y="8"/>
                  <a:pt x="90" y="24"/>
                </a:cubicBezTo>
                <a:cubicBezTo>
                  <a:pt x="62" y="40"/>
                  <a:pt x="40" y="62"/>
                  <a:pt x="24" y="90"/>
                </a:cubicBezTo>
                <a:cubicBezTo>
                  <a:pt x="8" y="117"/>
                  <a:pt x="0" y="148"/>
                  <a:pt x="0" y="180"/>
                </a:cubicBezTo>
                <a:lnTo>
                  <a:pt x="0" y="897"/>
                </a:lnTo>
                <a:lnTo>
                  <a:pt x="0" y="898"/>
                </a:lnTo>
                <a:cubicBezTo>
                  <a:pt x="0" y="929"/>
                  <a:pt x="8" y="960"/>
                  <a:pt x="24" y="987"/>
                </a:cubicBezTo>
                <a:cubicBezTo>
                  <a:pt x="40" y="1015"/>
                  <a:pt x="62" y="1037"/>
                  <a:pt x="90" y="1053"/>
                </a:cubicBezTo>
                <a:cubicBezTo>
                  <a:pt x="117" y="1069"/>
                  <a:pt x="148" y="1077"/>
                  <a:pt x="180" y="1077"/>
                </a:cubicBezTo>
                <a:lnTo>
                  <a:pt x="1221" y="1077"/>
                </a:lnTo>
                <a:lnTo>
                  <a:pt x="1222" y="1077"/>
                </a:lnTo>
                <a:cubicBezTo>
                  <a:pt x="1253" y="1077"/>
                  <a:pt x="1284" y="1069"/>
                  <a:pt x="1311" y="1053"/>
                </a:cubicBezTo>
                <a:cubicBezTo>
                  <a:pt x="1339" y="1037"/>
                  <a:pt x="1361" y="1015"/>
                  <a:pt x="1377" y="987"/>
                </a:cubicBezTo>
                <a:cubicBezTo>
                  <a:pt x="1393" y="960"/>
                  <a:pt x="1401" y="929"/>
                  <a:pt x="1401" y="898"/>
                </a:cubicBezTo>
                <a:lnTo>
                  <a:pt x="1401" y="179"/>
                </a:lnTo>
                <a:lnTo>
                  <a:pt x="1401" y="180"/>
                </a:lnTo>
                <a:lnTo>
                  <a:pt x="1401" y="180"/>
                </a:lnTo>
                <a:cubicBezTo>
                  <a:pt x="1401" y="148"/>
                  <a:pt x="1393" y="117"/>
                  <a:pt x="1377" y="90"/>
                </a:cubicBezTo>
                <a:cubicBezTo>
                  <a:pt x="1361" y="62"/>
                  <a:pt x="1339" y="40"/>
                  <a:pt x="1311" y="24"/>
                </a:cubicBezTo>
                <a:cubicBezTo>
                  <a:pt x="1284" y="8"/>
                  <a:pt x="1253" y="0"/>
                  <a:pt x="1222" y="0"/>
                </a:cubicBezTo>
                <a:lnTo>
                  <a:pt x="179" y="0"/>
                </a:lnTo>
              </a:path>
            </a:pathLst>
          </a:custGeom>
          <a:noFill/>
          <a:ln w="12600">
            <a:solidFill>
              <a:srgbClr val="3f3f3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23" name="Line 13"/>
          <p:cNvSpPr/>
          <p:nvPr/>
        </p:nvSpPr>
        <p:spPr>
          <a:xfrm>
            <a:off x="4104000" y="1800000"/>
            <a:ext cx="2088000" cy="72000"/>
          </a:xfrm>
          <a:prstGeom prst="line">
            <a:avLst/>
          </a:prstGeom>
          <a:ln>
            <a:solidFill>
              <a:srgbClr val="3f3f3f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324" name="CustomShape 14"/>
          <p:cNvSpPr/>
          <p:nvPr/>
        </p:nvSpPr>
        <p:spPr>
          <a:xfrm>
            <a:off x="8892000" y="3528000"/>
            <a:ext cx="2160000" cy="68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808080"/>
                </a:solidFill>
                <a:latin typeface="Arial"/>
                <a:ea typeface="DejaVu Sans"/>
              </a:rPr>
              <a:t>Courtesy: M. Hofer</a:t>
            </a:r>
            <a:endParaRPr b="0" lang="en-GB" sz="1500" spc="-1" strike="noStrike">
              <a:solidFill>
                <a:srgbClr val="808080"/>
              </a:solidFill>
              <a:latin typeface="Arial"/>
            </a:endParaRPr>
          </a:p>
        </p:txBody>
      </p:sp>
      <p:sp>
        <p:nvSpPr>
          <p:cNvPr id="325" name="CustomShape 15"/>
          <p:cNvSpPr/>
          <p:nvPr/>
        </p:nvSpPr>
        <p:spPr>
          <a:xfrm rot="21599400">
            <a:off x="9072360" y="2556000"/>
            <a:ext cx="2735640" cy="46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Large orbit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  <a:p>
            <a:pPr>
              <a:lnSpc>
                <a:spcPct val="115000"/>
              </a:lnSpc>
            </a:pPr>
            <a:r>
              <a:rPr b="0" lang="en-GB" sz="1500" spc="-1" strike="noStrike">
                <a:solidFill>
                  <a:srgbClr val="3f3f3f"/>
                </a:solidFill>
                <a:latin typeface="Arial"/>
                <a:ea typeface="Arial"/>
              </a:rPr>
              <a:t>Emitted ~MeV photons</a:t>
            </a:r>
            <a:endParaRPr b="0" lang="en-GB" sz="1500" spc="-1" strike="noStrike">
              <a:solidFill>
                <a:srgbClr val="3f3f3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21623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2019-09-09T07:55:30Z</dcterms:created>
  <dc:creator>Jacqueline Keintzel</dc:creator>
  <dc:description/>
  <dc:language>en-GB</dc:language>
  <cp:lastModifiedBy/>
  <dcterms:modified xsi:type="dcterms:W3CDTF">2023-06-07T12:10:03Z</dcterms:modified>
  <cp:revision>1368</cp:revision>
  <dc:subject/>
  <dc:title>PowerPoint Presentation</dc:title>
</cp:coreProperties>
</file>