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6"/>
  </p:notesMasterIdLst>
  <p:sldIdLst>
    <p:sldId id="261" r:id="rId4"/>
    <p:sldId id="263" r:id="rId5"/>
    <p:sldId id="610" r:id="rId6"/>
    <p:sldId id="604" r:id="rId7"/>
    <p:sldId id="605" r:id="rId8"/>
    <p:sldId id="530" r:id="rId9"/>
    <p:sldId id="333" r:id="rId10"/>
    <p:sldId id="582" r:id="rId11"/>
    <p:sldId id="571" r:id="rId12"/>
    <p:sldId id="563" r:id="rId13"/>
    <p:sldId id="575" r:id="rId14"/>
    <p:sldId id="588" r:id="rId15"/>
    <p:sldId id="551" r:id="rId16"/>
    <p:sldId id="614" r:id="rId17"/>
    <p:sldId id="615" r:id="rId18"/>
    <p:sldId id="600" r:id="rId19"/>
    <p:sldId id="584" r:id="rId20"/>
    <p:sldId id="593" r:id="rId21"/>
    <p:sldId id="594" r:id="rId22"/>
    <p:sldId id="543" r:id="rId23"/>
    <p:sldId id="603" r:id="rId24"/>
    <p:sldId id="607" r:id="rId25"/>
    <p:sldId id="587" r:id="rId26"/>
    <p:sldId id="612" r:id="rId27"/>
    <p:sldId id="613" r:id="rId28"/>
    <p:sldId id="611" r:id="rId29"/>
    <p:sldId id="334" r:id="rId30"/>
    <p:sldId id="549" r:id="rId31"/>
    <p:sldId id="590" r:id="rId32"/>
    <p:sldId id="591" r:id="rId33"/>
    <p:sldId id="564" r:id="rId34"/>
    <p:sldId id="548" r:id="rId35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1"/>
            <p14:sldId id="263"/>
            <p14:sldId id="610"/>
            <p14:sldId id="604"/>
            <p14:sldId id="605"/>
            <p14:sldId id="530"/>
            <p14:sldId id="333"/>
            <p14:sldId id="582"/>
            <p14:sldId id="571"/>
            <p14:sldId id="563"/>
            <p14:sldId id="575"/>
            <p14:sldId id="588"/>
            <p14:sldId id="551"/>
            <p14:sldId id="614"/>
            <p14:sldId id="615"/>
            <p14:sldId id="600"/>
            <p14:sldId id="584"/>
            <p14:sldId id="593"/>
            <p14:sldId id="594"/>
            <p14:sldId id="543"/>
            <p14:sldId id="603"/>
            <p14:sldId id="607"/>
            <p14:sldId id="587"/>
            <p14:sldId id="612"/>
            <p14:sldId id="613"/>
            <p14:sldId id="611"/>
            <p14:sldId id="334"/>
            <p14:sldId id="549"/>
            <p14:sldId id="590"/>
            <p14:sldId id="591"/>
            <p14:sldId id="564"/>
            <p14:sldId id="548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60A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37" autoAdjust="0"/>
    <p:restoredTop sz="94712" autoAdjust="0"/>
  </p:normalViewPr>
  <p:slideViewPr>
    <p:cSldViewPr>
      <p:cViewPr varScale="1">
        <p:scale>
          <a:sx n="107" d="100"/>
          <a:sy n="107" d="100"/>
        </p:scale>
        <p:origin x="778" y="96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05.06.2023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E4B38-9701-FB7E-D430-F87467C858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67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9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911D07C-5460-4638-872E-E3ABFE130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8783"/>
            <a:ext cx="559066" cy="1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675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1" r:id="rId13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</p:spPr>
      </p:pic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DC28E-78A8-362E-B2DF-C691D76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34B7C05-D90A-FB5B-2CF4-399F333F89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1819156"/>
              </p:ext>
            </p:extLst>
          </p:nvPr>
        </p:nvGraphicFramePr>
        <p:xfrm>
          <a:off x="0" y="9009"/>
          <a:ext cx="9144001" cy="5372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2703">
                  <a:extLst>
                    <a:ext uri="{9D8B030D-6E8A-4147-A177-3AD203B41FA5}">
                      <a16:colId xmlns:a16="http://schemas.microsoft.com/office/drawing/2014/main" val="2432171022"/>
                    </a:ext>
                  </a:extLst>
                </a:gridCol>
                <a:gridCol w="2875124">
                  <a:extLst>
                    <a:ext uri="{9D8B030D-6E8A-4147-A177-3AD203B41FA5}">
                      <a16:colId xmlns:a16="http://schemas.microsoft.com/office/drawing/2014/main" val="3150479882"/>
                    </a:ext>
                  </a:extLst>
                </a:gridCol>
                <a:gridCol w="4106174">
                  <a:extLst>
                    <a:ext uri="{9D8B030D-6E8A-4147-A177-3AD203B41FA5}">
                      <a16:colId xmlns:a16="http://schemas.microsoft.com/office/drawing/2014/main" val="1717170389"/>
                    </a:ext>
                  </a:extLst>
                </a:gridCol>
              </a:tblGrid>
              <a:tr h="714969">
                <a:tc>
                  <a:txBody>
                    <a:bodyPr/>
                    <a:lstStyle/>
                    <a:p>
                      <a:r>
                        <a:rPr lang="en-US" sz="2000" dirty="0"/>
                        <a:t>Collider Architecture</a:t>
                      </a:r>
                      <a:endParaRPr lang="fr-FR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Advantages</a:t>
                      </a:r>
                      <a:endParaRPr lang="fr-FR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Drawbacks</a:t>
                      </a:r>
                      <a:endParaRPr lang="fr-FR" sz="2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28567360"/>
                  </a:ext>
                </a:extLst>
              </a:tr>
              <a:tr h="1519211">
                <a:tc>
                  <a:txBody>
                    <a:bodyPr/>
                    <a:lstStyle/>
                    <a:p>
                      <a:r>
                        <a:rPr lang="en-US" sz="1000" dirty="0"/>
                        <a:t>A1</a:t>
                      </a:r>
                    </a:p>
                    <a:p>
                      <a:r>
                        <a:rPr lang="en-US" sz="1000" dirty="0"/>
                        <a:t>(baseline: fully segmented)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Easy staged Installation (CM sorting if needed)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Maintainability (single CM intervention)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reduced # cavities at risk of contamination from accidental venting (warm gate valves)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Higher </a:t>
                      </a:r>
                      <a:r>
                        <a:rPr lang="en-US" sz="1000" b="1" dirty="0" err="1">
                          <a:solidFill>
                            <a:srgbClr val="FF0000"/>
                          </a:solidFill>
                        </a:rPr>
                        <a:t>CapEx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000" dirty="0"/>
                        <a:t>(more HW, </a:t>
                      </a:r>
                      <a:r>
                        <a:rPr lang="en-US" sz="1000" dirty="0" err="1"/>
                        <a:t>cryoline</a:t>
                      </a:r>
                      <a:r>
                        <a:rPr lang="en-US" sz="1000" dirty="0"/>
                        <a:t>, valves, CWT)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Highest static HL </a:t>
                      </a:r>
                      <a:r>
                        <a:rPr lang="en-US" sz="1000" dirty="0"/>
                        <a:t>(highest </a:t>
                      </a:r>
                      <a:r>
                        <a:rPr lang="en-US" sz="1000" dirty="0" err="1"/>
                        <a:t>OpEx</a:t>
                      </a:r>
                      <a:r>
                        <a:rPr lang="en-US" sz="1000" dirty="0"/>
                        <a:t>)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Lowest reliability </a:t>
                      </a:r>
                      <a:r>
                        <a:rPr lang="en-US" sz="1000" dirty="0"/>
                        <a:t>(higher complexity from more equip.)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/>
                        <a:t>Higher risk of cavity contamination through CWT and adjacent warm equipment 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98491983"/>
                  </a:ext>
                </a:extLst>
              </a:tr>
              <a:tr h="897716">
                <a:tc>
                  <a:txBody>
                    <a:bodyPr/>
                    <a:lstStyle/>
                    <a:p>
                      <a:r>
                        <a:rPr lang="en-US" sz="1000" dirty="0"/>
                        <a:t>AC2</a:t>
                      </a:r>
                    </a:p>
                    <a:p>
                      <a:r>
                        <a:rPr lang="en-US" sz="1000" dirty="0"/>
                        <a:t>(400 MHz segmented, 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800MHz continuous</a:t>
                      </a:r>
                      <a:r>
                        <a:rPr lang="en-US" sz="1000" dirty="0"/>
                        <a:t>)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No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 line for 800 MHz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Lowest 2 K static HL (lower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OpEx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Cryogenic separation of 400 MHz and 800 MHz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linacs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 maintainability</a:t>
                      </a:r>
                      <a:endParaRPr lang="en-US" sz="1000" b="1" i="0" dirty="0">
                        <a:solidFill>
                          <a:srgbClr val="F6960A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i="0" dirty="0">
                          <a:solidFill>
                            <a:srgbClr val="00B050"/>
                          </a:solidFill>
                        </a:rPr>
                        <a:t>Compactness on 800 MHz tunnel sec. 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i="0" dirty="0">
                          <a:solidFill>
                            <a:srgbClr val="00B050"/>
                          </a:solidFill>
                        </a:rPr>
                        <a:t>Advantages of A,1 limited to 400 MHz</a:t>
                      </a:r>
                    </a:p>
                    <a:p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i="0" dirty="0">
                          <a:solidFill>
                            <a:srgbClr val="FF0000"/>
                          </a:solidFill>
                        </a:rPr>
                        <a:t>Drawbacks as A1 but </a:t>
                      </a:r>
                      <a:r>
                        <a:rPr lang="en-US" sz="1000" b="1" i="0" u="sng" dirty="0">
                          <a:solidFill>
                            <a:srgbClr val="FF0000"/>
                          </a:solidFill>
                        </a:rPr>
                        <a:t>limited to </a:t>
                      </a:r>
                      <a:r>
                        <a:rPr lang="en-US" sz="1000" b="1" i="0" dirty="0">
                          <a:solidFill>
                            <a:srgbClr val="FF0000"/>
                          </a:solidFill>
                        </a:rPr>
                        <a:t>400 MHz part</a:t>
                      </a:r>
                    </a:p>
                    <a:p>
                      <a:endParaRPr lang="fr-FR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847356733"/>
                  </a:ext>
                </a:extLst>
              </a:tr>
              <a:tr h="1104881">
                <a:tc>
                  <a:txBody>
                    <a:bodyPr/>
                    <a:lstStyle/>
                    <a:p>
                      <a:r>
                        <a:rPr lang="en-US" sz="1000" dirty="0"/>
                        <a:t>AC3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400 MHz vac. continuous </a:t>
                      </a:r>
                      <a:r>
                        <a:rPr lang="en-US" sz="1000" dirty="0"/>
                        <a:t>with </a:t>
                      </a:r>
                      <a:r>
                        <a:rPr lang="en-US" sz="1000" dirty="0" err="1"/>
                        <a:t>cryo</a:t>
                      </a:r>
                      <a:r>
                        <a:rPr lang="en-US" sz="1000" dirty="0"/>
                        <a:t> line, 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800MHz continuous</a:t>
                      </a:r>
                      <a:r>
                        <a:rPr lang="en-US" sz="1000" dirty="0"/>
                        <a:t>)</a:t>
                      </a:r>
                      <a:endParaRPr lang="fr-FR" sz="1000" dirty="0"/>
                    </a:p>
                    <a:p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Lower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CapEx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: no CWT, longer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 cell possible i.e. reduced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 equip)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Lower HL (4.5 K)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400 MHz still needs </a:t>
                      </a:r>
                      <a:r>
                        <a:rPr lang="en-US" sz="1000" b="1" dirty="0" err="1">
                          <a:solidFill>
                            <a:srgbClr val="FF0000"/>
                          </a:solidFill>
                        </a:rPr>
                        <a:t>cryo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 line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(marginally) longer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/>
                        <a:t>CM replace requires WU of the ins vac. Sector (100m long?)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99878276"/>
                  </a:ext>
                </a:extLst>
              </a:tr>
              <a:tr h="897716">
                <a:tc>
                  <a:txBody>
                    <a:bodyPr/>
                    <a:lstStyle/>
                    <a:p>
                      <a:r>
                        <a:rPr lang="en-US" sz="1000" dirty="0"/>
                        <a:t>AC4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400 and 800 MHz continuous</a:t>
                      </a:r>
                      <a:r>
                        <a:rPr lang="en-US" sz="1000" dirty="0"/>
                        <a:t>)</a:t>
                      </a:r>
                      <a:endParaRPr lang="fr-FR" sz="1000" dirty="0"/>
                    </a:p>
                    <a:p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Lowest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CapEx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 (least HW)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Lowest static HL (lower </a:t>
                      </a:r>
                      <a:r>
                        <a:rPr lang="en-US" sz="1000" b="1" dirty="0" err="1">
                          <a:solidFill>
                            <a:srgbClr val="00B050"/>
                          </a:solidFill>
                        </a:rPr>
                        <a:t>OpEx</a:t>
                      </a: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)</a:t>
                      </a:r>
                      <a:endParaRPr lang="fr-FR" sz="1000" b="1" dirty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b="1" dirty="0">
                          <a:solidFill>
                            <a:srgbClr val="00B050"/>
                          </a:solidFill>
                        </a:rPr>
                        <a:t>Compactness on 400 MHz tunnel sec. ?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FF0000"/>
                          </a:solidFill>
                        </a:rPr>
                        <a:t>Large 400 MHz CM </a:t>
                      </a:r>
                      <a:r>
                        <a:rPr lang="en-US" sz="1000" dirty="0"/>
                        <a:t>(integrated </a:t>
                      </a:r>
                      <a:r>
                        <a:rPr lang="en-US" sz="1000" dirty="0" err="1"/>
                        <a:t>cryo</a:t>
                      </a:r>
                      <a:r>
                        <a:rPr lang="en-US" sz="1000" dirty="0"/>
                        <a:t> lines)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 err="1">
                          <a:solidFill>
                            <a:schemeClr val="tx1"/>
                          </a:solidFill>
                        </a:rPr>
                        <a:t>Linac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 (marginally) longer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/>
                        <a:t>CM replacement requires WU of the whole 400 MHz </a:t>
                      </a:r>
                      <a:r>
                        <a:rPr lang="en-US" sz="1000" dirty="0" err="1"/>
                        <a:t>linac</a:t>
                      </a:r>
                      <a:r>
                        <a:rPr lang="en-US" sz="1000" dirty="0"/>
                        <a:t> (~436 m)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15070663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2165D75-10BD-F989-CDF3-FB304EEAC968}"/>
              </a:ext>
            </a:extLst>
          </p:cNvPr>
          <p:cNvSpPr/>
          <p:nvPr/>
        </p:nvSpPr>
        <p:spPr>
          <a:xfrm>
            <a:off x="0" y="3399871"/>
            <a:ext cx="9144000" cy="102650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39C65D-EBEE-01AA-082D-F9732E640EA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657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170">
            <a:extLst>
              <a:ext uri="{FF2B5EF4-FFF2-40B4-BE49-F238E27FC236}">
                <a16:creationId xmlns:a16="http://schemas.microsoft.com/office/drawing/2014/main" id="{27BE7F45-A899-F1D7-2A3F-2052FB877E24}"/>
              </a:ext>
            </a:extLst>
          </p:cNvPr>
          <p:cNvSpPr txBox="1"/>
          <p:nvPr/>
        </p:nvSpPr>
        <p:spPr>
          <a:xfrm>
            <a:off x="213907" y="722501"/>
            <a:ext cx="8481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66FF"/>
                </a:solidFill>
              </a:rPr>
              <a:t>A1</a:t>
            </a:r>
            <a:r>
              <a:rPr lang="en-US" sz="1800" dirty="0">
                <a:solidFill>
                  <a:srgbClr val="0066FF"/>
                </a:solidFill>
              </a:rPr>
              <a:t> (baseline)</a:t>
            </a:r>
            <a:r>
              <a:rPr lang="en-US" sz="1800" dirty="0"/>
              <a:t>: fully segmented collider with separate </a:t>
            </a:r>
            <a:r>
              <a:rPr lang="en-US" sz="1800" dirty="0" err="1"/>
              <a:t>cryo</a:t>
            </a:r>
            <a:r>
              <a:rPr lang="en-US" sz="1800" dirty="0"/>
              <a:t> line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FC1FEAAF-63EE-134E-F88B-C41C444EFD89}"/>
              </a:ext>
            </a:extLst>
          </p:cNvPr>
          <p:cNvGrpSpPr/>
          <p:nvPr/>
        </p:nvGrpSpPr>
        <p:grpSpPr>
          <a:xfrm>
            <a:off x="2213040" y="1240159"/>
            <a:ext cx="5468614" cy="707105"/>
            <a:chOff x="2803598" y="1483184"/>
            <a:chExt cx="6580991" cy="942807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4ACEC00C-E42A-D59E-5B7F-6DE29D5FD974}"/>
                </a:ext>
              </a:extLst>
            </p:cNvPr>
            <p:cNvGrpSpPr/>
            <p:nvPr/>
          </p:nvGrpSpPr>
          <p:grpSpPr>
            <a:xfrm>
              <a:off x="2803598" y="1483184"/>
              <a:ext cx="6580991" cy="783165"/>
              <a:chOff x="2928428" y="1396505"/>
              <a:chExt cx="6580991" cy="783165"/>
            </a:xfrm>
          </p:grpSpPr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CAE3A27E-221F-F3A1-E296-B5DED72A70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928428" y="1396505"/>
                <a:ext cx="5747141" cy="706591"/>
              </a:xfrm>
              <a:prstGeom prst="rect">
                <a:avLst/>
              </a:prstGeom>
            </p:spPr>
          </p:pic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942845B-D222-C9A8-101D-37347F3EE928}"/>
                  </a:ext>
                </a:extLst>
              </p:cNvPr>
              <p:cNvSpPr txBox="1"/>
              <p:nvPr/>
            </p:nvSpPr>
            <p:spPr>
              <a:xfrm>
                <a:off x="8816496" y="1640890"/>
                <a:ext cx="692923" cy="5387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13" b="1" dirty="0"/>
                  <a:t>Pt </a:t>
                </a:r>
              </a:p>
              <a:p>
                <a:pPr algn="ctr"/>
                <a:r>
                  <a:rPr lang="en-GB" sz="1013" b="1" dirty="0" err="1"/>
                  <a:t>center</a:t>
                </a:r>
                <a:endParaRPr lang="en-GB" sz="1013" b="1" dirty="0"/>
              </a:p>
            </p:txBody>
          </p:sp>
        </p:grp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32DC13FA-4F7E-A510-3131-A62EC842C08C}"/>
                </a:ext>
              </a:extLst>
            </p:cNvPr>
            <p:cNvSpPr txBox="1"/>
            <p:nvPr/>
          </p:nvSpPr>
          <p:spPr>
            <a:xfrm>
              <a:off x="5071977" y="2095046"/>
              <a:ext cx="1184836" cy="3309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13" b="1" dirty="0">
                  <a:solidFill>
                    <a:srgbClr val="0066FF"/>
                  </a:solidFill>
                </a:rPr>
                <a:t>800 MHz, 2 K</a:t>
              </a:r>
            </a:p>
          </p:txBody>
        </p:sp>
      </p:grpSp>
      <p:sp>
        <p:nvSpPr>
          <p:cNvPr id="5" name="Title 1">
            <a:extLst>
              <a:ext uri="{FF2B5EF4-FFF2-40B4-BE49-F238E27FC236}">
                <a16:creationId xmlns:a16="http://schemas.microsoft.com/office/drawing/2014/main" id="{7B8C253E-E0F0-3437-D82B-F12956378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37" y="-70412"/>
            <a:ext cx="8621480" cy="529943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</a:rPr>
              <a:t>Booster architecture options </a:t>
            </a:r>
            <a:r>
              <a:rPr lang="en-GB" sz="2000" dirty="0">
                <a:solidFill>
                  <a:schemeClr val="bg1"/>
                </a:solidFill>
              </a:rPr>
              <a:t>(top view, ½ LSS, quads not shown)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C1FC7F-488C-2FBA-A1BA-8E16252765DF}"/>
              </a:ext>
            </a:extLst>
          </p:cNvPr>
          <p:cNvSpPr/>
          <p:nvPr/>
        </p:nvSpPr>
        <p:spPr>
          <a:xfrm>
            <a:off x="143811" y="1956328"/>
            <a:ext cx="8244613" cy="116179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C73E0B-75E0-B643-C9D0-592E22F6757A}"/>
              </a:ext>
            </a:extLst>
          </p:cNvPr>
          <p:cNvGrpSpPr/>
          <p:nvPr/>
        </p:nvGrpSpPr>
        <p:grpSpPr>
          <a:xfrm>
            <a:off x="143811" y="2092962"/>
            <a:ext cx="9762850" cy="976042"/>
            <a:chOff x="143811" y="2092962"/>
            <a:chExt cx="9762850" cy="976042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03EF137-807A-B9D7-28AF-54714E6BD3BC}"/>
                </a:ext>
              </a:extLst>
            </p:cNvPr>
            <p:cNvGrpSpPr/>
            <p:nvPr/>
          </p:nvGrpSpPr>
          <p:grpSpPr>
            <a:xfrm>
              <a:off x="143811" y="2092962"/>
              <a:ext cx="9762850" cy="976042"/>
              <a:chOff x="285209" y="3855517"/>
              <a:chExt cx="13017133" cy="1301388"/>
            </a:xfrm>
          </p:grpSpPr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DCD9DFA6-F837-DFE6-93FE-A725FE44E3D2}"/>
                  </a:ext>
                </a:extLst>
              </p:cNvPr>
              <p:cNvSpPr txBox="1"/>
              <p:nvPr/>
            </p:nvSpPr>
            <p:spPr>
              <a:xfrm>
                <a:off x="285209" y="3855517"/>
                <a:ext cx="13017133" cy="4924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800" dirty="0">
                    <a:solidFill>
                      <a:srgbClr val="0066FF"/>
                    </a:solidFill>
                  </a:rPr>
                  <a:t>AB1</a:t>
                </a:r>
                <a:r>
                  <a:rPr lang="en-US" sz="1800" dirty="0"/>
                  <a:t>: </a:t>
                </a:r>
                <a:r>
                  <a:rPr lang="en-US" sz="1800" dirty="0">
                    <a:solidFill>
                      <a:srgbClr val="00B050"/>
                    </a:solidFill>
                  </a:rPr>
                  <a:t>800 MHz cont. with </a:t>
                </a:r>
                <a:r>
                  <a:rPr lang="en-US" sz="1800" dirty="0" err="1">
                    <a:solidFill>
                      <a:srgbClr val="00B050"/>
                    </a:solidFill>
                  </a:rPr>
                  <a:t>integr</a:t>
                </a:r>
                <a:r>
                  <a:rPr lang="en-US" sz="1800" dirty="0">
                    <a:solidFill>
                      <a:srgbClr val="00B050"/>
                    </a:solidFill>
                  </a:rPr>
                  <a:t>. </a:t>
                </a:r>
                <a:r>
                  <a:rPr lang="en-US" sz="1800" dirty="0" err="1">
                    <a:solidFill>
                      <a:srgbClr val="00B050"/>
                    </a:solidFill>
                  </a:rPr>
                  <a:t>cryo</a:t>
                </a:r>
                <a:r>
                  <a:rPr lang="en-US" sz="1800" dirty="0">
                    <a:solidFill>
                      <a:srgbClr val="00B050"/>
                    </a:solidFill>
                  </a:rPr>
                  <a:t> lines</a:t>
                </a:r>
              </a:p>
            </p:txBody>
          </p:sp>
          <p:grpSp>
            <p:nvGrpSpPr>
              <p:cNvPr id="189" name="Group 188">
                <a:extLst>
                  <a:ext uri="{FF2B5EF4-FFF2-40B4-BE49-F238E27FC236}">
                    <a16:creationId xmlns:a16="http://schemas.microsoft.com/office/drawing/2014/main" id="{FC54E473-6A7F-3AEB-AD44-A33209242F98}"/>
                  </a:ext>
                </a:extLst>
              </p:cNvPr>
              <p:cNvGrpSpPr/>
              <p:nvPr/>
            </p:nvGrpSpPr>
            <p:grpSpPr>
              <a:xfrm>
                <a:off x="2950719" y="4296348"/>
                <a:ext cx="7318467" cy="860557"/>
                <a:chOff x="3361740" y="2897913"/>
                <a:chExt cx="5574113" cy="687644"/>
              </a:xfrm>
            </p:grpSpPr>
            <p:grpSp>
              <p:nvGrpSpPr>
                <p:cNvPr id="167" name="Group 166">
                  <a:extLst>
                    <a:ext uri="{FF2B5EF4-FFF2-40B4-BE49-F238E27FC236}">
                      <a16:creationId xmlns:a16="http://schemas.microsoft.com/office/drawing/2014/main" id="{6958EF61-7BC2-5CC2-6333-C4B13A7EBF30}"/>
                    </a:ext>
                  </a:extLst>
                </p:cNvPr>
                <p:cNvGrpSpPr/>
                <p:nvPr/>
              </p:nvGrpSpPr>
              <p:grpSpPr>
                <a:xfrm>
                  <a:off x="3361740" y="2897913"/>
                  <a:ext cx="5574113" cy="502843"/>
                  <a:chOff x="3426014" y="2592850"/>
                  <a:chExt cx="5574113" cy="502843"/>
                </a:xfrm>
              </p:grpSpPr>
              <p:pic>
                <p:nvPicPr>
                  <p:cNvPr id="130" name="Picture 129">
                    <a:extLst>
                      <a:ext uri="{FF2B5EF4-FFF2-40B4-BE49-F238E27FC236}">
                        <a16:creationId xmlns:a16="http://schemas.microsoft.com/office/drawing/2014/main" id="{8E10F779-FDCF-1A39-8436-E592B78BEDD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426014" y="2893921"/>
                    <a:ext cx="4839053" cy="201772"/>
                  </a:xfrm>
                  <a:prstGeom prst="rect">
                    <a:avLst/>
                  </a:prstGeom>
                </p:spPr>
              </p:pic>
              <p:sp>
                <p:nvSpPr>
                  <p:cNvPr id="164" name="TextBox 163">
                    <a:extLst>
                      <a:ext uri="{FF2B5EF4-FFF2-40B4-BE49-F238E27FC236}">
                        <a16:creationId xmlns:a16="http://schemas.microsoft.com/office/drawing/2014/main" id="{2C480BF8-158E-CFC3-7D42-14993749BDF2}"/>
                      </a:ext>
                    </a:extLst>
                  </p:cNvPr>
                  <p:cNvSpPr txBox="1"/>
                  <p:nvPr/>
                </p:nvSpPr>
                <p:spPr>
                  <a:xfrm>
                    <a:off x="8415384" y="2592850"/>
                    <a:ext cx="584743" cy="4305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013" b="1" dirty="0"/>
                      <a:t>Pt </a:t>
                    </a:r>
                  </a:p>
                  <a:p>
                    <a:pPr algn="ctr"/>
                    <a:r>
                      <a:rPr lang="en-GB" sz="1013" b="1" dirty="0" err="1"/>
                      <a:t>center</a:t>
                    </a:r>
                    <a:endParaRPr lang="en-GB" sz="1013" b="1" dirty="0"/>
                  </a:p>
                </p:txBody>
              </p:sp>
            </p:grp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729BFC59-2976-78E6-09BC-7060C21F9F03}"/>
                    </a:ext>
                  </a:extLst>
                </p:cNvPr>
                <p:cNvSpPr txBox="1"/>
                <p:nvPr/>
              </p:nvSpPr>
              <p:spPr>
                <a:xfrm>
                  <a:off x="5136310" y="3321109"/>
                  <a:ext cx="999859" cy="26444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13" b="1" dirty="0">
                      <a:solidFill>
                        <a:srgbClr val="0066FF"/>
                      </a:solidFill>
                    </a:rPr>
                    <a:t>800 MHz, 2 K</a:t>
                  </a:r>
                </a:p>
              </p:txBody>
            </p:sp>
          </p:grp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DEE58B6-2866-F258-8A84-4515C27047DB}"/>
                </a:ext>
              </a:extLst>
            </p:cNvPr>
            <p:cNvSpPr/>
            <p:nvPr/>
          </p:nvSpPr>
          <p:spPr>
            <a:xfrm>
              <a:off x="5844234" y="2715838"/>
              <a:ext cx="95917" cy="173737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ADA727E1-A64D-A30D-D1F0-EA584C845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51" y="4893182"/>
            <a:ext cx="488752" cy="1962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6C5FB6-C48F-448F-9DBA-6C09FFE986AE}"/>
              </a:ext>
            </a:extLst>
          </p:cNvPr>
          <p:cNvSpPr txBox="1"/>
          <p:nvPr/>
        </p:nvSpPr>
        <p:spPr>
          <a:xfrm>
            <a:off x="664200" y="4836817"/>
            <a:ext cx="93326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End 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C3266F7-9EA7-EBC1-D845-6C4C7324E748}"/>
              </a:ext>
            </a:extLst>
          </p:cNvPr>
          <p:cNvSpPr/>
          <p:nvPr/>
        </p:nvSpPr>
        <p:spPr>
          <a:xfrm>
            <a:off x="1999355" y="4877210"/>
            <a:ext cx="244928" cy="1962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528456-F4A3-25FF-3091-F56E0C5469C4}"/>
              </a:ext>
            </a:extLst>
          </p:cNvPr>
          <p:cNvSpPr txBox="1"/>
          <p:nvPr/>
        </p:nvSpPr>
        <p:spPr>
          <a:xfrm>
            <a:off x="2214161" y="4852789"/>
            <a:ext cx="140615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CM interconnection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955CB8-B925-CDBE-ED9E-D0E70222AC9C}"/>
              </a:ext>
            </a:extLst>
          </p:cNvPr>
          <p:cNvSpPr/>
          <p:nvPr/>
        </p:nvSpPr>
        <p:spPr>
          <a:xfrm>
            <a:off x="3747155" y="4893182"/>
            <a:ext cx="169682" cy="22063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A3BD9E-0FC8-DEFF-7909-0A6B6538E2AF}"/>
              </a:ext>
            </a:extLst>
          </p:cNvPr>
          <p:cNvSpPr txBox="1"/>
          <p:nvPr/>
        </p:nvSpPr>
        <p:spPr>
          <a:xfrm>
            <a:off x="3888568" y="4866501"/>
            <a:ext cx="114326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Service Module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81FE2E-72C0-57FF-AB28-FE2F9A7E85E3}"/>
              </a:ext>
            </a:extLst>
          </p:cNvPr>
          <p:cNvSpPr/>
          <p:nvPr/>
        </p:nvSpPr>
        <p:spPr>
          <a:xfrm>
            <a:off x="6804248" y="4871087"/>
            <a:ext cx="112678" cy="22063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009610-1B0B-C912-C309-F74F0C3F15BB}"/>
              </a:ext>
            </a:extLst>
          </p:cNvPr>
          <p:cNvSpPr txBox="1"/>
          <p:nvPr/>
        </p:nvSpPr>
        <p:spPr>
          <a:xfrm>
            <a:off x="6916926" y="4866501"/>
            <a:ext cx="65594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Jumper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F5E76A0-E75C-F1BD-793F-F29C9392D2F0}"/>
              </a:ext>
            </a:extLst>
          </p:cNvPr>
          <p:cNvSpPr/>
          <p:nvPr/>
        </p:nvSpPr>
        <p:spPr>
          <a:xfrm>
            <a:off x="5301610" y="4871853"/>
            <a:ext cx="144016" cy="2206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E67D77-4DDE-7DA9-4727-DC2C10E06B54}"/>
              </a:ext>
            </a:extLst>
          </p:cNvPr>
          <p:cNvSpPr txBox="1"/>
          <p:nvPr/>
        </p:nvSpPr>
        <p:spPr>
          <a:xfrm>
            <a:off x="5438512" y="4869503"/>
            <a:ext cx="125386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 err="1">
                <a:solidFill>
                  <a:srgbClr val="0066FF"/>
                </a:solidFill>
              </a:rPr>
              <a:t>Vac.Barr</a:t>
            </a:r>
            <a:r>
              <a:rPr lang="en-GB" sz="1013" b="1" dirty="0">
                <a:solidFill>
                  <a:srgbClr val="0066FF"/>
                </a:solidFill>
              </a:rPr>
              <a:t>. Module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AC9CE5-B5FF-3D49-4733-2EA896A4F942}"/>
              </a:ext>
            </a:extLst>
          </p:cNvPr>
          <p:cNvSpPr/>
          <p:nvPr/>
        </p:nvSpPr>
        <p:spPr>
          <a:xfrm>
            <a:off x="2868843" y="1425598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B072EFB-8622-CF3D-9FF9-6AC8E2DD32E7}"/>
              </a:ext>
            </a:extLst>
          </p:cNvPr>
          <p:cNvSpPr/>
          <p:nvPr/>
        </p:nvSpPr>
        <p:spPr>
          <a:xfrm>
            <a:off x="3859399" y="1436733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3D8200-89FB-9F70-2157-83EC0E6125BF}"/>
              </a:ext>
            </a:extLst>
          </p:cNvPr>
          <p:cNvSpPr/>
          <p:nvPr/>
        </p:nvSpPr>
        <p:spPr>
          <a:xfrm>
            <a:off x="4849403" y="1441818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754810-1E57-AE9A-F46E-89C77EC1CBCA}"/>
              </a:ext>
            </a:extLst>
          </p:cNvPr>
          <p:cNvSpPr/>
          <p:nvPr/>
        </p:nvSpPr>
        <p:spPr>
          <a:xfrm>
            <a:off x="5802956" y="1437759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B117F7-A00C-0E82-46EF-785D31A0F817}"/>
              </a:ext>
            </a:extLst>
          </p:cNvPr>
          <p:cNvSpPr txBox="1"/>
          <p:nvPr/>
        </p:nvSpPr>
        <p:spPr>
          <a:xfrm>
            <a:off x="7524328" y="4648659"/>
            <a:ext cx="1606530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400" dirty="0"/>
              <a:t>(no quads shown)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9FAF6-77F2-D5F6-606D-553A39DC3C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2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DC28E-78A8-362E-B2DF-C691D76985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E34B7C05-D90A-FB5B-2CF4-399F333F89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1435906"/>
              </p:ext>
            </p:extLst>
          </p:nvPr>
        </p:nvGraphicFramePr>
        <p:xfrm>
          <a:off x="0" y="8755"/>
          <a:ext cx="9144000" cy="2969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400">
                  <a:extLst>
                    <a:ext uri="{9D8B030D-6E8A-4147-A177-3AD203B41FA5}">
                      <a16:colId xmlns:a16="http://schemas.microsoft.com/office/drawing/2014/main" val="2432171022"/>
                    </a:ext>
                  </a:extLst>
                </a:gridCol>
                <a:gridCol w="3716293">
                  <a:extLst>
                    <a:ext uri="{9D8B030D-6E8A-4147-A177-3AD203B41FA5}">
                      <a16:colId xmlns:a16="http://schemas.microsoft.com/office/drawing/2014/main" val="3150479882"/>
                    </a:ext>
                  </a:extLst>
                </a:gridCol>
                <a:gridCol w="3718307">
                  <a:extLst>
                    <a:ext uri="{9D8B030D-6E8A-4147-A177-3AD203B41FA5}">
                      <a16:colId xmlns:a16="http://schemas.microsoft.com/office/drawing/2014/main" val="1717170389"/>
                    </a:ext>
                  </a:extLst>
                </a:gridCol>
              </a:tblGrid>
              <a:tr h="725867">
                <a:tc>
                  <a:txBody>
                    <a:bodyPr/>
                    <a:lstStyle/>
                    <a:p>
                      <a:r>
                        <a:rPr lang="en-US" sz="2000" dirty="0"/>
                        <a:t>Booster Architecture</a:t>
                      </a:r>
                      <a:endParaRPr lang="fr-FR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Advantages</a:t>
                      </a:r>
                      <a:endParaRPr lang="fr-FR" sz="2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Drawbacks</a:t>
                      </a:r>
                      <a:endParaRPr lang="fr-FR" sz="2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28567360"/>
                  </a:ext>
                </a:extLst>
              </a:tr>
              <a:tr h="1332044">
                <a:tc>
                  <a:txBody>
                    <a:bodyPr/>
                    <a:lstStyle/>
                    <a:p>
                      <a:r>
                        <a:rPr lang="en-US" sz="1000" dirty="0"/>
                        <a:t>A1</a:t>
                      </a:r>
                    </a:p>
                    <a:p>
                      <a:r>
                        <a:rPr lang="en-US" sz="1000" dirty="0"/>
                        <a:t>(baseline: fully segmented)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Easy staged Installation </a:t>
                      </a:r>
                      <a:r>
                        <a:rPr lang="en-US" sz="1000" dirty="0"/>
                        <a:t>(CM sorting if needed)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Maintainability (single CM replacement)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/>
                        <a:t>reduced # cavities at risk of contamination from accidental venting (warm gate valves)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Higher </a:t>
                      </a:r>
                      <a:r>
                        <a:rPr lang="en-US" sz="1000" dirty="0" err="1">
                          <a:solidFill>
                            <a:srgbClr val="FF0000"/>
                          </a:solidFill>
                        </a:rPr>
                        <a:t>CapEx</a:t>
                      </a: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000" dirty="0"/>
                        <a:t>(more HW, </a:t>
                      </a:r>
                      <a:r>
                        <a:rPr lang="en-US" sz="1000" dirty="0" err="1"/>
                        <a:t>cryoline</a:t>
                      </a:r>
                      <a:r>
                        <a:rPr lang="en-US" sz="1000" dirty="0"/>
                        <a:t>, valves, CWT)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Highest static HL </a:t>
                      </a:r>
                      <a:r>
                        <a:rPr lang="en-US" sz="1000" dirty="0"/>
                        <a:t>(higher </a:t>
                      </a:r>
                      <a:r>
                        <a:rPr lang="en-US" sz="1000" dirty="0" err="1"/>
                        <a:t>OpEx</a:t>
                      </a:r>
                      <a:r>
                        <a:rPr lang="en-US" sz="1000" dirty="0"/>
                        <a:t>) 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Lowest reliability </a:t>
                      </a:r>
                      <a:r>
                        <a:rPr lang="en-US" sz="1000" dirty="0"/>
                        <a:t>(higher complexity from more equip.)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/>
                        <a:t>Higher risk of cavity contamination through CWT and adjacent warm equipment </a:t>
                      </a:r>
                      <a:endParaRPr lang="fr-FR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98491983"/>
                  </a:ext>
                </a:extLst>
              </a:tr>
              <a:tr h="911399">
                <a:tc>
                  <a:txBody>
                    <a:bodyPr/>
                    <a:lstStyle/>
                    <a:p>
                      <a:r>
                        <a:rPr lang="en-US" sz="1000" dirty="0"/>
                        <a:t>AB1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(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400 and 800 MHz continuous</a:t>
                      </a:r>
                      <a:r>
                        <a:rPr lang="en-US" sz="1000" dirty="0"/>
                        <a:t>)</a:t>
                      </a:r>
                      <a:endParaRPr lang="fr-FR" sz="1000" dirty="0"/>
                    </a:p>
                    <a:p>
                      <a:endParaRPr lang="fr-FR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Lowest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</a:rPr>
                        <a:t>CapEx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 (least HW)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Lowest static HL (lower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</a:rPr>
                        <a:t>OpEx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)</a:t>
                      </a:r>
                      <a:endParaRPr lang="fr-FR" sz="1000" dirty="0">
                        <a:solidFill>
                          <a:srgbClr val="00B050"/>
                        </a:solidFill>
                      </a:endParaRP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000" dirty="0"/>
                        <a:t>Transversal compactness (</a:t>
                      </a:r>
                      <a:r>
                        <a:rPr lang="en-US" sz="1000" dirty="0" err="1"/>
                        <a:t>Cryo</a:t>
                      </a:r>
                      <a:r>
                        <a:rPr lang="en-US" sz="1000" dirty="0"/>
                        <a:t> line limited to 800 MHz length)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</a:rPr>
                        <a:t>Larger 800 MHz CM </a:t>
                      </a:r>
                      <a:r>
                        <a:rPr lang="en-US" sz="1000" dirty="0"/>
                        <a:t>(integrated </a:t>
                      </a:r>
                      <a:r>
                        <a:rPr lang="en-US" sz="1000" dirty="0" err="1"/>
                        <a:t>cryo</a:t>
                      </a:r>
                      <a:r>
                        <a:rPr lang="en-US" sz="1000" dirty="0"/>
                        <a:t> lines)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(marginally) longer</a:t>
                      </a:r>
                      <a:endParaRPr lang="fr-FR" sz="1000" dirty="0">
                        <a:solidFill>
                          <a:schemeClr val="tx1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000" dirty="0"/>
                        <a:t>CM replacement requires WU of the whole 800 MHz </a:t>
                      </a:r>
                      <a:r>
                        <a:rPr lang="en-US" sz="1000" dirty="0" err="1"/>
                        <a:t>linac</a:t>
                      </a:r>
                      <a:r>
                        <a:rPr lang="en-US" sz="1000" dirty="0"/>
                        <a:t> (~1100 m)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15070663"/>
                  </a:ext>
                </a:extLst>
              </a:tr>
            </a:tbl>
          </a:graphicData>
        </a:graphic>
      </p:graphicFrame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AB6A621-A3A2-6FCE-7A3A-01CA6F19F328}"/>
              </a:ext>
            </a:extLst>
          </p:cNvPr>
          <p:cNvSpPr/>
          <p:nvPr/>
        </p:nvSpPr>
        <p:spPr>
          <a:xfrm>
            <a:off x="0" y="2071153"/>
            <a:ext cx="9144000" cy="90691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A9D2F1-B5F5-2113-68A2-7E6B2D9B97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10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226DB-9E32-59DB-07FD-72D8442C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9337"/>
            <a:ext cx="8054933" cy="5619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Continuous cryostat needs cold quads</a:t>
            </a:r>
            <a:endParaRPr lang="fr-FR" dirty="0">
              <a:solidFill>
                <a:schemeClr val="bg1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F077386-4668-6179-9F56-AB75FADD7958}"/>
              </a:ext>
            </a:extLst>
          </p:cNvPr>
          <p:cNvCxnSpPr>
            <a:cxnSpLocks/>
          </p:cNvCxnSpPr>
          <p:nvPr/>
        </p:nvCxnSpPr>
        <p:spPr>
          <a:xfrm>
            <a:off x="-428" y="4149471"/>
            <a:ext cx="3814604" cy="3373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A0C602DD-AEF9-3D86-21CB-65F4ACA5E82B}"/>
              </a:ext>
            </a:extLst>
          </p:cNvPr>
          <p:cNvSpPr/>
          <p:nvPr/>
        </p:nvSpPr>
        <p:spPr>
          <a:xfrm>
            <a:off x="2354582" y="4024200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897C8E2-A8FD-8C8F-78CC-784A00C12B5C}"/>
              </a:ext>
            </a:extLst>
          </p:cNvPr>
          <p:cNvSpPr/>
          <p:nvPr/>
        </p:nvSpPr>
        <p:spPr>
          <a:xfrm>
            <a:off x="1681569" y="4020625"/>
            <a:ext cx="453535" cy="27860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7D71969-1DB3-18FF-E770-CD3FED06D8C8}"/>
              </a:ext>
            </a:extLst>
          </p:cNvPr>
          <p:cNvSpPr/>
          <p:nvPr/>
        </p:nvSpPr>
        <p:spPr>
          <a:xfrm>
            <a:off x="2147416" y="3992049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7E11FB4-00F5-E1B3-E8D7-C892631F4D10}"/>
              </a:ext>
            </a:extLst>
          </p:cNvPr>
          <p:cNvSpPr/>
          <p:nvPr/>
        </p:nvSpPr>
        <p:spPr>
          <a:xfrm>
            <a:off x="367997" y="4020625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4D9888A-D8AA-5E1C-EE1C-1C8E2C7F8204}"/>
              </a:ext>
            </a:extLst>
          </p:cNvPr>
          <p:cNvSpPr/>
          <p:nvPr/>
        </p:nvSpPr>
        <p:spPr>
          <a:xfrm>
            <a:off x="1489565" y="3992049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A4D7DA6-38DE-B469-8723-F50D52D63433}"/>
              </a:ext>
            </a:extLst>
          </p:cNvPr>
          <p:cNvSpPr txBox="1"/>
          <p:nvPr/>
        </p:nvSpPr>
        <p:spPr>
          <a:xfrm>
            <a:off x="2110249" y="4031645"/>
            <a:ext cx="34482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</a:t>
            </a:r>
            <a:endParaRPr lang="fr-FR" sz="1013" dirty="0">
              <a:solidFill>
                <a:srgbClr val="0070C0"/>
              </a:solidFill>
            </a:endParaRP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6F163C9-ECD8-CC0B-8692-A045D7B01208}"/>
              </a:ext>
            </a:extLst>
          </p:cNvPr>
          <p:cNvCxnSpPr>
            <a:cxnSpLocks/>
          </p:cNvCxnSpPr>
          <p:nvPr/>
        </p:nvCxnSpPr>
        <p:spPr>
          <a:xfrm>
            <a:off x="1681568" y="3935625"/>
            <a:ext cx="67301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2558618-3432-6A48-E590-2E5F41E5EEF3}"/>
              </a:ext>
            </a:extLst>
          </p:cNvPr>
          <p:cNvSpPr txBox="1"/>
          <p:nvPr/>
        </p:nvSpPr>
        <p:spPr>
          <a:xfrm>
            <a:off x="12179" y="3003798"/>
            <a:ext cx="6355467" cy="867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6FF"/>
                </a:solidFill>
              </a:rPr>
              <a:t>SC quads (in dedicated compact cryostats)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sz="1013" dirty="0">
              <a:solidFill>
                <a:srgbClr val="0066FF"/>
              </a:solidFill>
            </a:endParaRPr>
          </a:p>
          <a:p>
            <a:pPr marL="214313" indent="-214313">
              <a:buFont typeface="Wingdings" panose="05000000000000000000" pitchFamily="2" charset="2"/>
              <a:buChar char="Ø"/>
            </a:pPr>
            <a:r>
              <a:rPr lang="fr-FR" sz="1013" dirty="0">
                <a:solidFill>
                  <a:srgbClr val="0066FF"/>
                </a:solidFill>
              </a:rPr>
              <a:t>G = 30 T/m; L</a:t>
            </a:r>
            <a:r>
              <a:rPr lang="fr-FR" sz="1013" baseline="-25000" dirty="0">
                <a:solidFill>
                  <a:srgbClr val="0066FF"/>
                </a:solidFill>
              </a:rPr>
              <a:t>m</a:t>
            </a:r>
            <a:r>
              <a:rPr lang="fr-FR" sz="1013" dirty="0">
                <a:solidFill>
                  <a:srgbClr val="0066FF"/>
                </a:solidFill>
              </a:rPr>
              <a:t> = 1 m : SC </a:t>
            </a:r>
            <a:r>
              <a:rPr lang="fr-FR" sz="1013" dirty="0" err="1">
                <a:solidFill>
                  <a:srgbClr val="0066FF"/>
                </a:solidFill>
              </a:rPr>
              <a:t>conv</a:t>
            </a:r>
            <a:r>
              <a:rPr lang="fr-FR" sz="1013" dirty="0">
                <a:solidFill>
                  <a:srgbClr val="0066FF"/>
                </a:solidFill>
              </a:rPr>
              <a:t>. Tech. possible (</a:t>
            </a:r>
            <a:r>
              <a:rPr lang="fr-FR" sz="1013" dirty="0" err="1">
                <a:solidFill>
                  <a:srgbClr val="0066FF"/>
                </a:solidFill>
              </a:rPr>
              <a:t>A.Foussat</a:t>
            </a:r>
            <a:r>
              <a:rPr lang="fr-FR" sz="1013" dirty="0">
                <a:solidFill>
                  <a:srgbClr val="0066FF"/>
                </a:solidFill>
              </a:rPr>
              <a:t>, TE/MSC)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D452A-7CB3-ACA6-7F02-49A6AC597961}"/>
              </a:ext>
            </a:extLst>
          </p:cNvPr>
          <p:cNvSpPr txBox="1"/>
          <p:nvPr/>
        </p:nvSpPr>
        <p:spPr>
          <a:xfrm>
            <a:off x="683568" y="4007182"/>
            <a:ext cx="488996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CM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C98412-90C2-6764-F605-32B7A613F3D1}"/>
              </a:ext>
            </a:extLst>
          </p:cNvPr>
          <p:cNvSpPr txBox="1"/>
          <p:nvPr/>
        </p:nvSpPr>
        <p:spPr>
          <a:xfrm>
            <a:off x="2675869" y="4017537"/>
            <a:ext cx="514044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CM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EC966B-BF3E-A336-9C20-C2F1E7B0B7AE}"/>
              </a:ext>
            </a:extLst>
          </p:cNvPr>
          <p:cNvSpPr txBox="1"/>
          <p:nvPr/>
        </p:nvSpPr>
        <p:spPr>
          <a:xfrm>
            <a:off x="1433365" y="4015511"/>
            <a:ext cx="34032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</a:t>
            </a:r>
            <a:endParaRPr lang="fr-FR" sz="1013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1279B1-A71F-BEF3-175F-6E7A16C98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59" y="846550"/>
            <a:ext cx="2757131" cy="2038382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ACC4F36A-1C2C-4C71-F19D-F1395DF64FBB}"/>
              </a:ext>
            </a:extLst>
          </p:cNvPr>
          <p:cNvGrpSpPr/>
          <p:nvPr/>
        </p:nvGrpSpPr>
        <p:grpSpPr>
          <a:xfrm>
            <a:off x="3055354" y="587452"/>
            <a:ext cx="5325637" cy="1344604"/>
            <a:chOff x="4073215" y="1009932"/>
            <a:chExt cx="7100849" cy="179280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24CD299-252C-1CF2-66B1-FB5EE3F99371}"/>
                </a:ext>
              </a:extLst>
            </p:cNvPr>
            <p:cNvGrpSpPr/>
            <p:nvPr/>
          </p:nvGrpSpPr>
          <p:grpSpPr>
            <a:xfrm>
              <a:off x="4073215" y="1009932"/>
              <a:ext cx="7100849" cy="1792805"/>
              <a:chOff x="3535779" y="1550251"/>
              <a:chExt cx="7100849" cy="1792805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A2AFAFE-0C9A-D46F-EA2E-6780560965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35779" y="1550251"/>
                <a:ext cx="4287372" cy="1738934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AB12950-1348-F4B9-65D5-F54E90ACF7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47954" y="1855323"/>
                <a:ext cx="3288674" cy="1487733"/>
              </a:xfrm>
              <a:prstGeom prst="rect">
                <a:avLst/>
              </a:prstGeom>
            </p:spPr>
          </p:pic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3B90D6C-7635-66A7-0851-BEB40F48967E}"/>
                </a:ext>
              </a:extLst>
            </p:cNvPr>
            <p:cNvCxnSpPr>
              <a:cxnSpLocks/>
            </p:cNvCxnSpPr>
            <p:nvPr/>
          </p:nvCxnSpPr>
          <p:spPr>
            <a:xfrm>
              <a:off x="7255564" y="2594115"/>
              <a:ext cx="715618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CD48496-FAAB-4698-DB42-01FA43C71F48}"/>
                </a:ext>
              </a:extLst>
            </p:cNvPr>
            <p:cNvSpPr txBox="1"/>
            <p:nvPr/>
          </p:nvSpPr>
          <p:spPr>
            <a:xfrm>
              <a:off x="7343318" y="2340226"/>
              <a:ext cx="630941" cy="307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0066FF"/>
                  </a:solidFill>
                </a:rPr>
                <a:t>3.1 m</a:t>
              </a:r>
              <a:endParaRPr lang="fr-FR" sz="900" dirty="0">
                <a:solidFill>
                  <a:srgbClr val="0066FF"/>
                </a:solidFill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3863FBBB-88E2-00EC-EC46-27A9647581EE}"/>
              </a:ext>
            </a:extLst>
          </p:cNvPr>
          <p:cNvSpPr txBox="1"/>
          <p:nvPr/>
        </p:nvSpPr>
        <p:spPr>
          <a:xfrm>
            <a:off x="1662266" y="4272828"/>
            <a:ext cx="4715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66FF"/>
                </a:solidFill>
              </a:rPr>
              <a:t> 1 m</a:t>
            </a:r>
            <a:endParaRPr lang="fr-FR" sz="1050" dirty="0">
              <a:solidFill>
                <a:srgbClr val="0066FF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19B4A38-F36C-BDB6-D0A7-B6987F6E10E0}"/>
              </a:ext>
            </a:extLst>
          </p:cNvPr>
          <p:cNvSpPr/>
          <p:nvPr/>
        </p:nvSpPr>
        <p:spPr>
          <a:xfrm>
            <a:off x="1761794" y="4054008"/>
            <a:ext cx="318639" cy="189100"/>
          </a:xfrm>
          <a:prstGeom prst="rect">
            <a:avLst/>
          </a:prstGeom>
          <a:solidFill>
            <a:srgbClr val="BE38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olidFill>
                  <a:srgbClr val="FFFF00"/>
                </a:solidFill>
              </a:rPr>
              <a:t>Q</a:t>
            </a:r>
            <a:endParaRPr lang="fr-FR" sz="1013" dirty="0">
              <a:solidFill>
                <a:srgbClr val="FFFF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2D8EFB-D9B7-1AF8-CE06-5E1473AD0040}"/>
              </a:ext>
            </a:extLst>
          </p:cNvPr>
          <p:cNvSpPr txBox="1"/>
          <p:nvPr/>
        </p:nvSpPr>
        <p:spPr>
          <a:xfrm>
            <a:off x="4779679" y="1918273"/>
            <a:ext cx="1653017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G-= 10 T/m; </a:t>
            </a:r>
            <a:r>
              <a:rPr lang="en-US" sz="1013" dirty="0" err="1">
                <a:solidFill>
                  <a:srgbClr val="0066FF"/>
                </a:solidFill>
              </a:rPr>
              <a:t>L</a:t>
            </a:r>
            <a:r>
              <a:rPr lang="en-US" sz="1013" baseline="-25000" dirty="0" err="1">
                <a:solidFill>
                  <a:srgbClr val="0066FF"/>
                </a:solidFill>
              </a:rPr>
              <a:t>m</a:t>
            </a:r>
            <a:r>
              <a:rPr lang="en-US" sz="1013" dirty="0">
                <a:solidFill>
                  <a:srgbClr val="0066FF"/>
                </a:solidFill>
              </a:rPr>
              <a:t> = 3.1 m,  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C9FCCAB-4B0C-685D-5839-D6CEB7474F66}"/>
              </a:ext>
            </a:extLst>
          </p:cNvPr>
          <p:cNvSpPr txBox="1"/>
          <p:nvPr/>
        </p:nvSpPr>
        <p:spPr>
          <a:xfrm>
            <a:off x="30815" y="4621357"/>
            <a:ext cx="677945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rgbClr val="0066FF"/>
                </a:solidFill>
                <a:sym typeface="Wingdings" panose="05000000000000000000" pitchFamily="2" charset="2"/>
              </a:rPr>
              <a:t> </a:t>
            </a:r>
            <a:r>
              <a:rPr lang="en-US" sz="2100" dirty="0">
                <a:solidFill>
                  <a:srgbClr val="0066FF"/>
                </a:solidFill>
              </a:rPr>
              <a:t>SC quads is a possible option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035C31-F17C-46FC-709B-C7DE90CD4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6299" y="3752239"/>
            <a:ext cx="2082139" cy="10517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EE4AE09-24BA-12A9-E62C-DAD599BAAF96}"/>
              </a:ext>
            </a:extLst>
          </p:cNvPr>
          <p:cNvSpPr txBox="1"/>
          <p:nvPr/>
        </p:nvSpPr>
        <p:spPr>
          <a:xfrm>
            <a:off x="4788024" y="3435846"/>
            <a:ext cx="1967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70C0"/>
                </a:solidFill>
              </a:rPr>
              <a:t>Cold Quads in cryomodules of other machines</a:t>
            </a:r>
            <a:endParaRPr lang="fr-FR" sz="800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E0FECC-F7C5-C2BD-5890-E90966BD51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2367" y="3467384"/>
            <a:ext cx="2428027" cy="11925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6FB9846-8E55-427F-5B0E-5F71DC10ADA5}"/>
              </a:ext>
            </a:extLst>
          </p:cNvPr>
          <p:cNvSpPr txBox="1"/>
          <p:nvPr/>
        </p:nvSpPr>
        <p:spPr>
          <a:xfrm>
            <a:off x="6804248" y="4643325"/>
            <a:ext cx="24280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70C0"/>
                </a:solidFill>
              </a:rPr>
              <a:t>Example: Split quad, </a:t>
            </a:r>
            <a:r>
              <a:rPr lang="en-US" sz="1050" dirty="0" err="1">
                <a:solidFill>
                  <a:srgbClr val="0070C0"/>
                </a:solidFill>
              </a:rPr>
              <a:t>cond.cooled</a:t>
            </a:r>
            <a:endParaRPr lang="en-US" sz="1050" dirty="0">
              <a:solidFill>
                <a:srgbClr val="0070C0"/>
              </a:solidFill>
            </a:endParaRPr>
          </a:p>
          <a:p>
            <a:r>
              <a:rPr lang="en-US" sz="1050" dirty="0">
                <a:solidFill>
                  <a:srgbClr val="0070C0"/>
                </a:solidFill>
              </a:rPr>
              <a:t>(</a:t>
            </a:r>
            <a:r>
              <a:rPr lang="en-US" sz="1050" dirty="0" err="1">
                <a:solidFill>
                  <a:srgbClr val="0070C0"/>
                </a:solidFill>
              </a:rPr>
              <a:t>A.Yamamoto</a:t>
            </a:r>
            <a:r>
              <a:rPr lang="en-US" sz="1050" dirty="0">
                <a:solidFill>
                  <a:srgbClr val="0070C0"/>
                </a:solidFill>
              </a:rPr>
              <a:t> et al.)</a:t>
            </a:r>
            <a:endParaRPr lang="fr-FR" sz="105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39D08E-0625-D798-930A-831166554629}"/>
              </a:ext>
            </a:extLst>
          </p:cNvPr>
          <p:cNvCxnSpPr>
            <a:cxnSpLocks/>
          </p:cNvCxnSpPr>
          <p:nvPr/>
        </p:nvCxnSpPr>
        <p:spPr>
          <a:xfrm>
            <a:off x="1740078" y="4473875"/>
            <a:ext cx="30669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01FE26A-843E-5C29-9F4B-C6BDA019102F}"/>
              </a:ext>
            </a:extLst>
          </p:cNvPr>
          <p:cNvSpPr txBox="1"/>
          <p:nvPr/>
        </p:nvSpPr>
        <p:spPr>
          <a:xfrm>
            <a:off x="1619672" y="3744309"/>
            <a:ext cx="6483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0066FF"/>
                </a:solidFill>
              </a:rPr>
              <a:t> &lt; 2 m</a:t>
            </a:r>
            <a:endParaRPr lang="fr-FR" sz="1050" dirty="0">
              <a:solidFill>
                <a:srgbClr val="0066FF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27B8B6D-CBD1-19D6-3290-76ADE3EEEF89}"/>
              </a:ext>
            </a:extLst>
          </p:cNvPr>
          <p:cNvSpPr txBox="1"/>
          <p:nvPr/>
        </p:nvSpPr>
        <p:spPr>
          <a:xfrm>
            <a:off x="131096" y="443448"/>
            <a:ext cx="69387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66FF"/>
                </a:solidFill>
              </a:rPr>
              <a:t>Warm quads (today’s baseline in segmented architecture)</a:t>
            </a:r>
            <a:endParaRPr lang="fr-FR" sz="2000" dirty="0">
              <a:solidFill>
                <a:srgbClr val="0066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D78D81-4BE5-6198-8DE7-D3DD0AD525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428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DBB7-5890-A539-9A00-DE62A8C2D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380" y="-48156"/>
            <a:ext cx="7886700" cy="591571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In-tunnel </a:t>
            </a:r>
            <a:r>
              <a:rPr lang="fr-FR" dirty="0" err="1">
                <a:solidFill>
                  <a:schemeClr val="bg1"/>
                </a:solidFill>
              </a:rPr>
              <a:t>repair</a:t>
            </a:r>
            <a:r>
              <a:rPr lang="fr-FR" dirty="0">
                <a:solidFill>
                  <a:schemeClr val="bg1"/>
                </a:solidFill>
              </a:rPr>
              <a:t> on </a:t>
            </a:r>
            <a:r>
              <a:rPr lang="fr-FR" dirty="0" err="1">
                <a:solidFill>
                  <a:schemeClr val="bg1"/>
                </a:solidFill>
              </a:rPr>
              <a:t>CMs</a:t>
            </a:r>
            <a:r>
              <a:rPr lang="fr-FR" dirty="0">
                <a:solidFill>
                  <a:schemeClr val="bg1"/>
                </a:solidFill>
              </a:rPr>
              <a:t> (400 MHz)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9519F-A967-1CF5-87AC-2F4D47E63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852" y="403498"/>
            <a:ext cx="7886700" cy="800100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</a:rPr>
              <a:t>Intervention needing WU and </a:t>
            </a:r>
            <a:r>
              <a:rPr lang="en-GB" sz="1800" dirty="0" err="1">
                <a:solidFill>
                  <a:srgbClr val="0066FF"/>
                </a:solidFill>
              </a:rPr>
              <a:t>ins.vac.vent</a:t>
            </a:r>
            <a:r>
              <a:rPr lang="en-GB" sz="1800" dirty="0">
                <a:solidFill>
                  <a:srgbClr val="0066FF"/>
                </a:solidFill>
              </a:rPr>
              <a:t>. </a:t>
            </a:r>
            <a:r>
              <a:rPr lang="en-GB" sz="1800" dirty="0"/>
              <a:t>(e.g. tuner, HOM, coax cables connectors), assuming 1 day repair</a:t>
            </a:r>
          </a:p>
          <a:p>
            <a:endParaRPr lang="fr-FR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2D1D8B1-562B-499B-FF68-F85C325E8C3B}"/>
              </a:ext>
            </a:extLst>
          </p:cNvPr>
          <p:cNvSpPr txBox="1">
            <a:spLocks/>
          </p:cNvSpPr>
          <p:nvPr/>
        </p:nvSpPr>
        <p:spPr>
          <a:xfrm>
            <a:off x="375852" y="3939902"/>
            <a:ext cx="8427756" cy="800100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100" dirty="0">
                <a:solidFill>
                  <a:srgbClr val="0066FF"/>
                </a:solidFill>
              </a:rPr>
              <a:t>Intervention time up to ~6/8 weeks (AC3/AC4) </a:t>
            </a:r>
            <a:r>
              <a:rPr lang="en-GB" sz="2100" dirty="0"/>
              <a:t>(including RF conditioning) </a:t>
            </a:r>
            <a:endParaRPr lang="en-GB" sz="2100" dirty="0"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GB" sz="2100" u="sng" dirty="0">
                <a:solidFill>
                  <a:srgbClr val="0066FF"/>
                </a:solidFill>
              </a:rPr>
              <a:t>All architectures compatible </a:t>
            </a:r>
            <a:r>
              <a:rPr lang="en-GB" sz="2100" dirty="0">
                <a:solidFill>
                  <a:srgbClr val="0066FF"/>
                </a:solidFill>
              </a:rPr>
              <a:t>with 17 weeks yearly shut-downs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E9B1CD9-9A69-45E3-06A9-0AC288F6D629}"/>
              </a:ext>
            </a:extLst>
          </p:cNvPr>
          <p:cNvGraphicFramePr>
            <a:graphicFrameLocks noGrp="1"/>
          </p:cNvGraphicFramePr>
          <p:nvPr/>
        </p:nvGraphicFramePr>
        <p:xfrm>
          <a:off x="323528" y="1203598"/>
          <a:ext cx="8262937" cy="2351897"/>
        </p:xfrm>
        <a:graphic>
          <a:graphicData uri="http://schemas.openxmlformats.org/drawingml/2006/table">
            <a:tbl>
              <a:tblPr/>
              <a:tblGrid>
                <a:gridCol w="196347">
                  <a:extLst>
                    <a:ext uri="{9D8B030D-6E8A-4147-A177-3AD203B41FA5}">
                      <a16:colId xmlns:a16="http://schemas.microsoft.com/office/drawing/2014/main" val="4288713111"/>
                    </a:ext>
                  </a:extLst>
                </a:gridCol>
                <a:gridCol w="1387829">
                  <a:extLst>
                    <a:ext uri="{9D8B030D-6E8A-4147-A177-3AD203B41FA5}">
                      <a16:colId xmlns:a16="http://schemas.microsoft.com/office/drawing/2014/main" val="320103066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3497804977"/>
                    </a:ext>
                  </a:extLst>
                </a:gridCol>
                <a:gridCol w="933848">
                  <a:extLst>
                    <a:ext uri="{9D8B030D-6E8A-4147-A177-3AD203B41FA5}">
                      <a16:colId xmlns:a16="http://schemas.microsoft.com/office/drawing/2014/main" val="3671284916"/>
                    </a:ext>
                  </a:extLst>
                </a:gridCol>
                <a:gridCol w="1226392">
                  <a:extLst>
                    <a:ext uri="{9D8B030D-6E8A-4147-A177-3AD203B41FA5}">
                      <a16:colId xmlns:a16="http://schemas.microsoft.com/office/drawing/2014/main" val="2442027781"/>
                    </a:ext>
                  </a:extLst>
                </a:gridCol>
                <a:gridCol w="1457017">
                  <a:extLst>
                    <a:ext uri="{9D8B030D-6E8A-4147-A177-3AD203B41FA5}">
                      <a16:colId xmlns:a16="http://schemas.microsoft.com/office/drawing/2014/main" val="1701236325"/>
                    </a:ext>
                  </a:extLst>
                </a:gridCol>
                <a:gridCol w="1639327">
                  <a:extLst>
                    <a:ext uri="{9D8B030D-6E8A-4147-A177-3AD203B41FA5}">
                      <a16:colId xmlns:a16="http://schemas.microsoft.com/office/drawing/2014/main" val="1956184310"/>
                    </a:ext>
                  </a:extLst>
                </a:gridCol>
                <a:gridCol w="774105">
                  <a:extLst>
                    <a:ext uri="{9D8B030D-6E8A-4147-A177-3AD203B41FA5}">
                      <a16:colId xmlns:a16="http://schemas.microsoft.com/office/drawing/2014/main" val="4252514774"/>
                    </a:ext>
                  </a:extLst>
                </a:gridCol>
              </a:tblGrid>
              <a:tr h="701941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In-tunnel CM repair (Collider, 400 MHz)</a:t>
                      </a:r>
                    </a:p>
                  </a:txBody>
                  <a:tcPr marL="4909" marR="4909" marT="49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</a:p>
                  </a:txBody>
                  <a:tcPr marL="4909" marR="4909" marT="49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909" marR="4909" marT="49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AC3: continuous with </a:t>
                      </a:r>
                      <a:r>
                        <a:rPr lang="en-GB" sz="14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line </a:t>
                      </a:r>
                    </a:p>
                  </a:txBody>
                  <a:tcPr marL="4909" marR="4909" marT="4909" marB="0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909" marR="4909" marT="4909" marB="0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AC4: continuous with integrated </a:t>
                      </a:r>
                      <a:r>
                        <a:rPr lang="en-GB" sz="14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4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line </a:t>
                      </a:r>
                    </a:p>
                  </a:txBody>
                  <a:tcPr marL="4909" marR="4909" marT="49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909" marR="4909" marT="49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0717781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011605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up of CM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1 CM, cryoline cold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10 CM (¬150 m ins. Vac.), cryoline cold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453712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 CM Ins.vac.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venting only ins.vac. Sect.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204094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Repair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assumption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assumption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assumption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0474884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Pump down ins.vac.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CM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CM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127086"/>
                  </a:ext>
                </a:extLst>
              </a:tr>
              <a:tr h="1178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 down CM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1 CM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10 CM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0975567"/>
                  </a:ext>
                </a:extLst>
              </a:tr>
              <a:tr h="1227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 RF conditioning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CM experience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parallel automated RF conditioning 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parallel automated RF conditioning 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8589844"/>
                  </a:ext>
                </a:extLst>
              </a:tr>
              <a:tr h="176712"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4909" marR="4909" marT="490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29.5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9987811"/>
                  </a:ext>
                </a:extLst>
              </a:tr>
              <a:tr h="122717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491947"/>
                  </a:ext>
                </a:extLst>
              </a:tr>
              <a:tr h="176712"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909" marR="4909" marT="490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# weeks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4.2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5.9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8.3</a:t>
                      </a:r>
                    </a:p>
                  </a:txBody>
                  <a:tcPr marL="4909" marR="4909" marT="4909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909" marR="4909" marT="490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898580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8D3AB-1253-71DB-0EC3-7A066A1819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752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DDBB7-5890-A539-9A00-DE62A8C2D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1779" y="0"/>
            <a:ext cx="7886700" cy="591571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Replacement of CM (400 MHz)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408C11-ACA3-257A-CFEA-88661547213D}"/>
              </a:ext>
            </a:extLst>
          </p:cNvPr>
          <p:cNvSpPr txBox="1">
            <a:spLocks/>
          </p:cNvSpPr>
          <p:nvPr/>
        </p:nvSpPr>
        <p:spPr>
          <a:xfrm>
            <a:off x="446994" y="3973070"/>
            <a:ext cx="8250011" cy="800100"/>
          </a:xfrm>
          <a:prstGeom prst="rect">
            <a:avLst/>
          </a:prstGeom>
        </p:spPr>
        <p:txBody>
          <a:bodyPr vert="horz" lIns="68580" tIns="34290" rIns="68580" bIns="3429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100" dirty="0">
                <a:solidFill>
                  <a:srgbClr val="0066FF"/>
                </a:solidFill>
              </a:rPr>
              <a:t>Intervention time up to ~9/10 weeks (AC3/AC4) </a:t>
            </a:r>
            <a:r>
              <a:rPr lang="en-GB" sz="2100" dirty="0"/>
              <a:t>(including RF conditioning), </a:t>
            </a:r>
            <a:r>
              <a:rPr lang="en-GB" sz="1900" dirty="0"/>
              <a:t>no advantage in segmented baseline (</a:t>
            </a:r>
            <a:r>
              <a:rPr lang="en-GB" sz="1900" dirty="0">
                <a:solidFill>
                  <a:schemeClr val="tx2"/>
                </a:solidFill>
              </a:rPr>
              <a:t>cutting </a:t>
            </a:r>
            <a:r>
              <a:rPr lang="en-GB" sz="1900" dirty="0" err="1">
                <a:solidFill>
                  <a:schemeClr val="tx2"/>
                </a:solidFill>
              </a:rPr>
              <a:t>cryo</a:t>
            </a:r>
            <a:r>
              <a:rPr lang="en-GB" sz="1900" dirty="0">
                <a:solidFill>
                  <a:schemeClr val="tx2"/>
                </a:solidFill>
              </a:rPr>
              <a:t> lines with cold adjacent equip. not allowed</a:t>
            </a:r>
            <a:r>
              <a:rPr lang="en-GB" sz="1900" dirty="0"/>
              <a:t>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100" u="sng" dirty="0">
                <a:solidFill>
                  <a:srgbClr val="0066FF"/>
                </a:solidFill>
              </a:rPr>
              <a:t>All architectures compatible </a:t>
            </a:r>
            <a:r>
              <a:rPr lang="en-GB" sz="2100" dirty="0">
                <a:solidFill>
                  <a:srgbClr val="0066FF"/>
                </a:solidFill>
              </a:rPr>
              <a:t>with 17 weeks yearly shut-downs</a:t>
            </a:r>
            <a:endParaRPr lang="fr-FR" sz="21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7FDCEA-8302-FAB4-96F4-0AB2985C863A}"/>
              </a:ext>
            </a:extLst>
          </p:cNvPr>
          <p:cNvSpPr txBox="1">
            <a:spLocks/>
          </p:cNvSpPr>
          <p:nvPr/>
        </p:nvSpPr>
        <p:spPr>
          <a:xfrm>
            <a:off x="217581" y="4619196"/>
            <a:ext cx="8928992" cy="56931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900" dirty="0"/>
              <a:t>Notes: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900" dirty="0">
                <a:solidFill>
                  <a:schemeClr val="accent1"/>
                </a:solidFill>
              </a:rPr>
              <a:t>XFEL (estimate): WU/vent/pump./CD/</a:t>
            </a:r>
            <a:r>
              <a:rPr lang="en-US" sz="900" dirty="0" err="1">
                <a:solidFill>
                  <a:schemeClr val="accent1"/>
                </a:solidFill>
              </a:rPr>
              <a:t>RF.cond</a:t>
            </a:r>
            <a:r>
              <a:rPr lang="en-US" sz="900" dirty="0">
                <a:solidFill>
                  <a:schemeClr val="accent1"/>
                </a:solidFill>
              </a:rPr>
              <a:t>:  ~ 7-9 weeks </a:t>
            </a:r>
            <a:r>
              <a:rPr lang="en-US" sz="900" dirty="0"/>
              <a:t>(WU of </a:t>
            </a:r>
            <a:r>
              <a:rPr lang="en-US" sz="900" dirty="0" err="1"/>
              <a:t>linac</a:t>
            </a:r>
            <a:r>
              <a:rPr lang="en-US" sz="900" dirty="0"/>
              <a:t>: 3-4 w; ins.vac.vent.:1-2 d; </a:t>
            </a:r>
            <a:r>
              <a:rPr lang="en-US" sz="900" dirty="0" err="1"/>
              <a:t>ins.vac.pump</a:t>
            </a:r>
            <a:r>
              <a:rPr lang="en-US" sz="900" dirty="0"/>
              <a:t>.: ~5 d; CD of </a:t>
            </a:r>
            <a:r>
              <a:rPr lang="en-US" sz="900" dirty="0" err="1"/>
              <a:t>linac</a:t>
            </a:r>
            <a:r>
              <a:rPr lang="en-US" sz="900" dirty="0"/>
              <a:t>: 3-4 w; RF cond.: 1-2 d)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en-US" sz="900" dirty="0">
                <a:solidFill>
                  <a:schemeClr val="accent1"/>
                </a:solidFill>
              </a:rPr>
              <a:t>LHC dipole replacement: WU/vent/pump./CD: ~ 10 weeks </a:t>
            </a:r>
            <a:r>
              <a:rPr lang="en-US" sz="900" dirty="0"/>
              <a:t>(WU sect.:3.5 w; ins. </a:t>
            </a:r>
            <a:r>
              <a:rPr lang="fr-FR" sz="900" dirty="0" err="1"/>
              <a:t>ins.vac.vent</a:t>
            </a:r>
            <a:r>
              <a:rPr lang="fr-FR" sz="900" dirty="0"/>
              <a:t>.:~3 d; </a:t>
            </a:r>
            <a:r>
              <a:rPr lang="fr-FR" sz="900" dirty="0" err="1"/>
              <a:t>ins.pump</a:t>
            </a:r>
            <a:r>
              <a:rPr lang="fr-FR" sz="900" dirty="0"/>
              <a:t>.: 5 d; CD: 6.5 </a:t>
            </a:r>
            <a:r>
              <a:rPr lang="fr-FR" sz="900" dirty="0" err="1"/>
              <a:t>weeks</a:t>
            </a:r>
            <a:r>
              <a:rPr lang="fr-FR" sz="900" dirty="0"/>
              <a:t>)</a:t>
            </a:r>
            <a:r>
              <a:rPr lang="en-US" sz="900" dirty="0"/>
              <a:t>; </a:t>
            </a:r>
            <a:r>
              <a:rPr lang="en-US" sz="900" dirty="0">
                <a:solidFill>
                  <a:schemeClr val="accent1"/>
                </a:solidFill>
              </a:rPr>
              <a:t>dipole replacement: ~ 5 weeks</a:t>
            </a:r>
            <a:endParaRPr lang="fr-FR" sz="900" dirty="0">
              <a:solidFill>
                <a:schemeClr val="accent1"/>
              </a:solidFill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6FD1F1B-8B28-15A1-4770-2D733155B701}"/>
              </a:ext>
            </a:extLst>
          </p:cNvPr>
          <p:cNvSpPr/>
          <p:nvPr/>
        </p:nvSpPr>
        <p:spPr>
          <a:xfrm>
            <a:off x="2843808" y="1725063"/>
            <a:ext cx="144016" cy="1029714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40904E-E4D3-C5D2-FDEA-B782F4936969}"/>
              </a:ext>
            </a:extLst>
          </p:cNvPr>
          <p:cNvSpPr txBox="1"/>
          <p:nvPr/>
        </p:nvSpPr>
        <p:spPr>
          <a:xfrm rot="16200000">
            <a:off x="2395207" y="2042049"/>
            <a:ext cx="1347696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b="1" dirty="0">
                <a:solidFill>
                  <a:schemeClr val="tx2"/>
                </a:solidFill>
              </a:rPr>
              <a:t>CM </a:t>
            </a:r>
            <a:r>
              <a:rPr lang="en-GB" sz="1100" b="1" dirty="0" err="1">
                <a:solidFill>
                  <a:schemeClr val="tx2"/>
                </a:solidFill>
              </a:rPr>
              <a:t>replac</a:t>
            </a:r>
            <a:r>
              <a:rPr lang="en-GB" sz="1100" b="1" dirty="0">
                <a:solidFill>
                  <a:schemeClr val="tx2"/>
                </a:solidFill>
              </a:rPr>
              <a:t>: 8.5 d 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F81A951A-7C97-1D3E-D3FE-38932274E0F5}"/>
              </a:ext>
            </a:extLst>
          </p:cNvPr>
          <p:cNvSpPr/>
          <p:nvPr/>
        </p:nvSpPr>
        <p:spPr>
          <a:xfrm>
            <a:off x="4864020" y="1853100"/>
            <a:ext cx="144016" cy="773640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E06D15-2336-E290-FD71-4A3A2D9A5814}"/>
              </a:ext>
            </a:extLst>
          </p:cNvPr>
          <p:cNvSpPr txBox="1"/>
          <p:nvPr/>
        </p:nvSpPr>
        <p:spPr>
          <a:xfrm rot="16200000">
            <a:off x="4415419" y="2077831"/>
            <a:ext cx="1347696" cy="216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b="1" dirty="0">
                <a:solidFill>
                  <a:schemeClr val="tx2"/>
                </a:solidFill>
              </a:rPr>
              <a:t>CM </a:t>
            </a:r>
            <a:r>
              <a:rPr lang="en-GB" sz="1100" b="1" dirty="0" err="1">
                <a:solidFill>
                  <a:schemeClr val="tx2"/>
                </a:solidFill>
              </a:rPr>
              <a:t>replac</a:t>
            </a:r>
            <a:r>
              <a:rPr lang="en-GB" sz="1100" b="1" dirty="0">
                <a:solidFill>
                  <a:schemeClr val="tx2"/>
                </a:solidFill>
              </a:rPr>
              <a:t>: 9.5 d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DED782DA-9FDE-9A8F-F3DA-709FD8BCA402}"/>
              </a:ext>
            </a:extLst>
          </p:cNvPr>
          <p:cNvSpPr/>
          <p:nvPr/>
        </p:nvSpPr>
        <p:spPr>
          <a:xfrm>
            <a:off x="7092280" y="1940449"/>
            <a:ext cx="144016" cy="703309"/>
          </a:xfrm>
          <a:prstGeom prst="rightBrac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78ED00-1922-A88C-EE92-A7B898D6BBAF}"/>
              </a:ext>
            </a:extLst>
          </p:cNvPr>
          <p:cNvSpPr txBox="1"/>
          <p:nvPr/>
        </p:nvSpPr>
        <p:spPr>
          <a:xfrm rot="16200000">
            <a:off x="6643679" y="2055129"/>
            <a:ext cx="13476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b="1" dirty="0">
                <a:solidFill>
                  <a:schemeClr val="tx2"/>
                </a:solidFill>
              </a:rPr>
              <a:t>CM </a:t>
            </a:r>
            <a:r>
              <a:rPr lang="en-GB" sz="1100" b="1" dirty="0" err="1">
                <a:solidFill>
                  <a:schemeClr val="tx2"/>
                </a:solidFill>
              </a:rPr>
              <a:t>replac</a:t>
            </a:r>
            <a:r>
              <a:rPr lang="en-GB" sz="1100" b="1" dirty="0">
                <a:solidFill>
                  <a:schemeClr val="tx2"/>
                </a:solidFill>
              </a:rPr>
              <a:t>: 11 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BAAC75-8218-BB3C-8135-0D0D9E0FE2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54650E3-6A4D-5EB7-E695-0287DC643F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520419"/>
              </p:ext>
            </p:extLst>
          </p:nvPr>
        </p:nvGraphicFramePr>
        <p:xfrm>
          <a:off x="323528" y="644045"/>
          <a:ext cx="7960016" cy="3161028"/>
        </p:xfrm>
        <a:graphic>
          <a:graphicData uri="http://schemas.openxmlformats.org/drawingml/2006/table">
            <a:tbl>
              <a:tblPr/>
              <a:tblGrid>
                <a:gridCol w="175589">
                  <a:extLst>
                    <a:ext uri="{9D8B030D-6E8A-4147-A177-3AD203B41FA5}">
                      <a16:colId xmlns:a16="http://schemas.microsoft.com/office/drawing/2014/main" val="2553540352"/>
                    </a:ext>
                  </a:extLst>
                </a:gridCol>
                <a:gridCol w="1609562">
                  <a:extLst>
                    <a:ext uri="{9D8B030D-6E8A-4147-A177-3AD203B41FA5}">
                      <a16:colId xmlns:a16="http://schemas.microsoft.com/office/drawing/2014/main" val="1234395255"/>
                    </a:ext>
                  </a:extLst>
                </a:gridCol>
                <a:gridCol w="735129">
                  <a:extLst>
                    <a:ext uri="{9D8B030D-6E8A-4147-A177-3AD203B41FA5}">
                      <a16:colId xmlns:a16="http://schemas.microsoft.com/office/drawing/2014/main" val="2609118297"/>
                    </a:ext>
                  </a:extLst>
                </a:gridCol>
                <a:gridCol w="1152448">
                  <a:extLst>
                    <a:ext uri="{9D8B030D-6E8A-4147-A177-3AD203B41FA5}">
                      <a16:colId xmlns:a16="http://schemas.microsoft.com/office/drawing/2014/main" val="3531456685"/>
                    </a:ext>
                  </a:extLst>
                </a:gridCol>
                <a:gridCol w="731619">
                  <a:extLst>
                    <a:ext uri="{9D8B030D-6E8A-4147-A177-3AD203B41FA5}">
                      <a16:colId xmlns:a16="http://schemas.microsoft.com/office/drawing/2014/main" val="4071412903"/>
                    </a:ext>
                  </a:extLst>
                </a:gridCol>
                <a:gridCol w="1346179">
                  <a:extLst>
                    <a:ext uri="{9D8B030D-6E8A-4147-A177-3AD203B41FA5}">
                      <a16:colId xmlns:a16="http://schemas.microsoft.com/office/drawing/2014/main" val="3447813484"/>
                    </a:ext>
                  </a:extLst>
                </a:gridCol>
                <a:gridCol w="1090234">
                  <a:extLst>
                    <a:ext uri="{9D8B030D-6E8A-4147-A177-3AD203B41FA5}">
                      <a16:colId xmlns:a16="http://schemas.microsoft.com/office/drawing/2014/main" val="1013987879"/>
                    </a:ext>
                  </a:extLst>
                </a:gridCol>
                <a:gridCol w="1119256">
                  <a:extLst>
                    <a:ext uri="{9D8B030D-6E8A-4147-A177-3AD203B41FA5}">
                      <a16:colId xmlns:a16="http://schemas.microsoft.com/office/drawing/2014/main" val="2475060994"/>
                    </a:ext>
                  </a:extLst>
                </a:gridCol>
              </a:tblGrid>
              <a:tr h="526766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Exchange of 1 CM (Collider 400 MHz)</a:t>
                      </a:r>
                    </a:p>
                  </a:txBody>
                  <a:tcPr marL="4390" marR="4390" marT="43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</a:p>
                  </a:txBody>
                  <a:tcPr marL="4390" marR="4390" marT="43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390" marR="4390" marT="43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AC3: </a:t>
                      </a:r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continuous with </a:t>
                      </a:r>
                      <a:r>
                        <a:rPr lang="en-GB" sz="12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line </a:t>
                      </a:r>
                    </a:p>
                  </a:txBody>
                  <a:tcPr marL="4390" marR="4390" marT="4390" marB="0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390" marR="4390" marT="4390" marB="0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AC4: continuous with integrated </a:t>
                      </a:r>
                      <a:r>
                        <a:rPr lang="en-GB" sz="1200" b="0" i="0" u="none" strike="noStrike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 line </a:t>
                      </a:r>
                    </a:p>
                  </a:txBody>
                  <a:tcPr marL="4390" marR="4390" marT="439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4390" marR="4390" marT="439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562664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No.work days 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797692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4 warm gate valves of CM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5773651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cryo valves to isolate CM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4493869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Warm up of 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No cutting with cold cryo line.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Estimate. No cutting with cold cryo line.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412567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 Ins.vac.venting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venting ins.vac. Sect.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venting ins.vac. Sect.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569754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Dismount warm beam lines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4063536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jumper IC and cut cryo lines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3519431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2 IC, beam vac.line only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1.5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231389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2 IC, beam  vac.line + cryo lines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312366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Exchange of CM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3381994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jumper (weld cryo lines +th.shields,etc.)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4686762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2 IC, beam  vac.line + cryo lines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0744806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2 IC, beam vac.lines only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028359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Mount warm beam lines, </a:t>
                      </a:r>
                      <a:r>
                        <a:rPr lang="en-GB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vac.cond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and pumping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4472C4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91257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Pump down ins.vac. and purge cryo lines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054069"/>
                  </a:ext>
                </a:extLst>
              </a:tr>
              <a:tr h="10535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 down CM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Entire linac (33 CM)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1182963"/>
                  </a:ext>
                </a:extLst>
              </a:tr>
              <a:tr h="1097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Cavities RF conditioning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 CM experience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parallel automated RF conditioning 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parallel automated RF conditioning 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677366"/>
                  </a:ext>
                </a:extLst>
              </a:tr>
              <a:tr h="158030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4390" marR="4390" marT="43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Total Work days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63.5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31252"/>
                  </a:ext>
                </a:extLst>
              </a:tr>
              <a:tr h="109743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>
                      <a:noFill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513328"/>
                  </a:ext>
                </a:extLst>
              </a:tr>
              <a:tr h="158030"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90" marR="4390" marT="439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Total # weeks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9.1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190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9.3</a:t>
                      </a:r>
                    </a:p>
                  </a:txBody>
                  <a:tcPr marL="4390" marR="4390" marT="439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390" marR="4390" marT="439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60187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955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A128B-0FC9-18EC-C55D-72CF2A2147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8311" y="-37053"/>
            <a:ext cx="9071173" cy="51170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Benefits on Cross Sections (AC3, AB1)</a:t>
            </a:r>
            <a:endParaRPr lang="fr-FR" sz="2025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8773CD0-E934-1E45-DBDA-3E158DC3D99D}"/>
              </a:ext>
            </a:extLst>
          </p:cNvPr>
          <p:cNvGrpSpPr>
            <a:grpSpLocks noChangeAspect="1"/>
          </p:cNvGrpSpPr>
          <p:nvPr/>
        </p:nvGrpSpPr>
        <p:grpSpPr>
          <a:xfrm>
            <a:off x="72828" y="1103243"/>
            <a:ext cx="1786399" cy="1692869"/>
            <a:chOff x="217607" y="1223264"/>
            <a:chExt cx="5693336" cy="53952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657DDC4-4E46-005B-F6C6-BDC36EAAC1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07" y="1358562"/>
              <a:ext cx="5423249" cy="5259951"/>
            </a:xfrm>
            <a:prstGeom prst="rect">
              <a:avLst/>
            </a:prstGeom>
          </p:spPr>
        </p:pic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450B0D67-D2DC-675B-52D0-23912705E7E7}"/>
                </a:ext>
              </a:extLst>
            </p:cNvPr>
            <p:cNvSpPr/>
            <p:nvPr/>
          </p:nvSpPr>
          <p:spPr>
            <a:xfrm>
              <a:off x="4702629" y="1223264"/>
              <a:ext cx="1208314" cy="9046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44318A7-19FD-7B83-21FF-FC37EFFB567D}"/>
              </a:ext>
            </a:extLst>
          </p:cNvPr>
          <p:cNvGrpSpPr>
            <a:grpSpLocks noChangeAspect="1"/>
          </p:cNvGrpSpPr>
          <p:nvPr/>
        </p:nvGrpSpPr>
        <p:grpSpPr>
          <a:xfrm>
            <a:off x="2109645" y="1103243"/>
            <a:ext cx="1786399" cy="1692869"/>
            <a:chOff x="217607" y="1223264"/>
            <a:chExt cx="5693336" cy="539524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F30A7E2-E3ED-8420-A548-B9F88F16B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607" y="1358562"/>
              <a:ext cx="5423249" cy="5259951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4CEE9CA-D634-F1CB-1530-8980DBD13779}"/>
                </a:ext>
              </a:extLst>
            </p:cNvPr>
            <p:cNvSpPr/>
            <p:nvPr/>
          </p:nvSpPr>
          <p:spPr>
            <a:xfrm>
              <a:off x="4702629" y="1223264"/>
              <a:ext cx="1208314" cy="9046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24EAD0B-578F-4166-D280-BFD80250C154}"/>
              </a:ext>
            </a:extLst>
          </p:cNvPr>
          <p:cNvSpPr txBox="1"/>
          <p:nvPr/>
        </p:nvSpPr>
        <p:spPr>
          <a:xfrm>
            <a:off x="508844" y="847471"/>
            <a:ext cx="68320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Baseline</a:t>
            </a:r>
            <a:endParaRPr lang="fr-FR" sz="1013" dirty="0">
              <a:solidFill>
                <a:srgbClr val="0066FF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48F9A3-6172-3909-CD7B-77019754764C}"/>
              </a:ext>
            </a:extLst>
          </p:cNvPr>
          <p:cNvGrpSpPr>
            <a:grpSpLocks noChangeAspect="1"/>
          </p:cNvGrpSpPr>
          <p:nvPr/>
        </p:nvGrpSpPr>
        <p:grpSpPr>
          <a:xfrm>
            <a:off x="5069737" y="997876"/>
            <a:ext cx="1926638" cy="1855236"/>
            <a:chOff x="217608" y="1223264"/>
            <a:chExt cx="5693335" cy="548233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57B4D85-0D66-E135-D55E-C922AA6EFA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7608" y="1434324"/>
              <a:ext cx="5425056" cy="5271275"/>
            </a:xfrm>
            <a:prstGeom prst="rect">
              <a:avLst/>
            </a:prstGeom>
          </p:spPr>
        </p:pic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A6256B3-2B8C-BA58-FC47-51F8070A7A95}"/>
                </a:ext>
              </a:extLst>
            </p:cNvPr>
            <p:cNvSpPr/>
            <p:nvPr/>
          </p:nvSpPr>
          <p:spPr>
            <a:xfrm>
              <a:off x="4702629" y="1223264"/>
              <a:ext cx="1208314" cy="9046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6F65A29-612D-E340-138C-969A8241DF17}"/>
              </a:ext>
            </a:extLst>
          </p:cNvPr>
          <p:cNvSpPr txBox="1"/>
          <p:nvPr/>
        </p:nvSpPr>
        <p:spPr>
          <a:xfrm>
            <a:off x="2715624" y="842274"/>
            <a:ext cx="446266" cy="248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AC3 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8EE705D-95B8-C77E-4AC0-92BD9D932252}"/>
              </a:ext>
            </a:extLst>
          </p:cNvPr>
          <p:cNvSpPr/>
          <p:nvPr/>
        </p:nvSpPr>
        <p:spPr>
          <a:xfrm>
            <a:off x="1669660" y="1722685"/>
            <a:ext cx="401590" cy="315362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7CCF68-3B74-B2F8-DD48-4E7CFD056396}"/>
              </a:ext>
            </a:extLst>
          </p:cNvPr>
          <p:cNvSpPr txBox="1"/>
          <p:nvPr/>
        </p:nvSpPr>
        <p:spPr>
          <a:xfrm>
            <a:off x="1303832" y="2444836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No change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234031-F89B-AA02-8B35-4EC8BCA64D45}"/>
              </a:ext>
            </a:extLst>
          </p:cNvPr>
          <p:cNvSpPr txBox="1"/>
          <p:nvPr/>
        </p:nvSpPr>
        <p:spPr>
          <a:xfrm>
            <a:off x="6557806" y="785245"/>
            <a:ext cx="9557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66FF"/>
                </a:solidFill>
              </a:rPr>
              <a:t>800 MHz</a:t>
            </a:r>
            <a:endParaRPr lang="fr-FR" sz="1500" dirty="0">
              <a:solidFill>
                <a:srgbClr val="0066FF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CBA686D-86D5-4140-E82E-3986979A9CEF}"/>
              </a:ext>
            </a:extLst>
          </p:cNvPr>
          <p:cNvGrpSpPr>
            <a:grpSpLocks noChangeAspect="1"/>
          </p:cNvGrpSpPr>
          <p:nvPr/>
        </p:nvGrpSpPr>
        <p:grpSpPr>
          <a:xfrm>
            <a:off x="7224429" y="997876"/>
            <a:ext cx="1885143" cy="1855236"/>
            <a:chOff x="6640180" y="1241854"/>
            <a:chExt cx="5551820" cy="546374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34012DB-8D78-488C-B305-F71BA53B2ADF}"/>
                </a:ext>
              </a:extLst>
            </p:cNvPr>
            <p:cNvGrpSpPr/>
            <p:nvPr/>
          </p:nvGrpSpPr>
          <p:grpSpPr>
            <a:xfrm>
              <a:off x="6640180" y="1241854"/>
              <a:ext cx="5551820" cy="5463744"/>
              <a:chOff x="6640180" y="1241854"/>
              <a:chExt cx="5551820" cy="5463744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614AF3FC-6C5A-E43C-6459-59095BC631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640180" y="1434323"/>
                <a:ext cx="5425056" cy="5271275"/>
              </a:xfrm>
              <a:prstGeom prst="rect">
                <a:avLst/>
              </a:prstGeom>
            </p:spPr>
          </p:pic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00016F90-A078-BEBA-3A89-FF71EBDA9773}"/>
                  </a:ext>
                </a:extLst>
              </p:cNvPr>
              <p:cNvSpPr/>
              <p:nvPr/>
            </p:nvSpPr>
            <p:spPr>
              <a:xfrm>
                <a:off x="10983686" y="1241854"/>
                <a:ext cx="1208314" cy="90468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</p:grp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E93EB43-6DF1-6310-6E6E-0E9FDA92BAFE}"/>
                </a:ext>
              </a:extLst>
            </p:cNvPr>
            <p:cNvSpPr/>
            <p:nvPr/>
          </p:nvSpPr>
          <p:spPr>
            <a:xfrm>
              <a:off x="7516998" y="2937216"/>
              <a:ext cx="536665" cy="21170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1B431836-5C01-D41A-D866-4AAB83EA0F00}"/>
                </a:ext>
              </a:extLst>
            </p:cNvPr>
            <p:cNvSpPr/>
            <p:nvPr/>
          </p:nvSpPr>
          <p:spPr>
            <a:xfrm>
              <a:off x="7785330" y="3903617"/>
              <a:ext cx="268333" cy="134112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879B950-3C61-6961-B923-10ABDB16DAF0}"/>
                </a:ext>
              </a:extLst>
            </p:cNvPr>
            <p:cNvSpPr/>
            <p:nvPr/>
          </p:nvSpPr>
          <p:spPr>
            <a:xfrm rot="19908830">
              <a:off x="7464209" y="4367550"/>
              <a:ext cx="485637" cy="85188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918FAD86-2B7D-7909-A2E3-8C33341C0AE8}"/>
                </a:ext>
              </a:extLst>
            </p:cNvPr>
            <p:cNvSpPr/>
            <p:nvPr/>
          </p:nvSpPr>
          <p:spPr>
            <a:xfrm>
              <a:off x="7669398" y="3089618"/>
              <a:ext cx="536665" cy="44824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594B5B9-A714-AA54-6BD9-978E17B9C373}"/>
                </a:ext>
              </a:extLst>
            </p:cNvPr>
            <p:cNvSpPr/>
            <p:nvPr/>
          </p:nvSpPr>
          <p:spPr>
            <a:xfrm>
              <a:off x="7834588" y="2405440"/>
              <a:ext cx="90213" cy="102356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B4A97A-4F75-D34B-BA74-9C347F39B618}"/>
                </a:ext>
              </a:extLst>
            </p:cNvPr>
            <p:cNvSpPr/>
            <p:nvPr/>
          </p:nvSpPr>
          <p:spPr>
            <a:xfrm>
              <a:off x="8032029" y="2359574"/>
              <a:ext cx="72000" cy="900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4BA9DC3-4E72-07C6-2BFC-CD2AA1E2010A}"/>
                </a:ext>
              </a:extLst>
            </p:cNvPr>
            <p:cNvSpPr/>
            <p:nvPr/>
          </p:nvSpPr>
          <p:spPr>
            <a:xfrm rot="16200000">
              <a:off x="8255228" y="3007229"/>
              <a:ext cx="72000" cy="432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270797E-BFFC-1C4C-1FCE-5DEB981606F9}"/>
                </a:ext>
              </a:extLst>
            </p:cNvPr>
            <p:cNvSpPr/>
            <p:nvPr/>
          </p:nvSpPr>
          <p:spPr>
            <a:xfrm rot="16200000">
              <a:off x="8041285" y="3180771"/>
              <a:ext cx="108000" cy="432000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5511452-1817-BDB1-C48C-495CF59783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3487" t="58037" r="76478" b="26234"/>
            <a:stretch/>
          </p:blipFill>
          <p:spPr>
            <a:xfrm>
              <a:off x="7413172" y="4376058"/>
              <a:ext cx="544286" cy="827314"/>
            </a:xfrm>
            <a:prstGeom prst="rect">
              <a:avLst/>
            </a:prstGeom>
          </p:spPr>
        </p:pic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B2D92BF2-CACF-4252-F44D-C1F417F4077F}"/>
              </a:ext>
            </a:extLst>
          </p:cNvPr>
          <p:cNvSpPr txBox="1"/>
          <p:nvPr/>
        </p:nvSpPr>
        <p:spPr>
          <a:xfrm>
            <a:off x="7863618" y="790434"/>
            <a:ext cx="43794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AC3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5650581-F044-11BF-B341-584CFC68BF65}"/>
              </a:ext>
            </a:extLst>
          </p:cNvPr>
          <p:cNvSpPr/>
          <p:nvPr/>
        </p:nvSpPr>
        <p:spPr>
          <a:xfrm>
            <a:off x="6800676" y="1657928"/>
            <a:ext cx="401590" cy="315362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2CB435-8F16-4842-0824-09F232550252}"/>
              </a:ext>
            </a:extLst>
          </p:cNvPr>
          <p:cNvSpPr txBox="1"/>
          <p:nvPr/>
        </p:nvSpPr>
        <p:spPr>
          <a:xfrm>
            <a:off x="5921101" y="2913787"/>
            <a:ext cx="33843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1400" dirty="0">
                <a:solidFill>
                  <a:srgbClr val="00B050"/>
                </a:solidFill>
              </a:rPr>
              <a:t>No large </a:t>
            </a:r>
            <a:r>
              <a:rPr lang="en-GB" sz="1400" dirty="0" err="1">
                <a:solidFill>
                  <a:srgbClr val="00B050"/>
                </a:solidFill>
              </a:rPr>
              <a:t>cryo</a:t>
            </a:r>
            <a:r>
              <a:rPr lang="en-GB" sz="1400" dirty="0">
                <a:solidFill>
                  <a:srgbClr val="00B050"/>
                </a:solidFill>
              </a:rPr>
              <a:t> line, no jumper</a:t>
            </a:r>
          </a:p>
          <a:p>
            <a:pPr marL="342900" indent="-342900">
              <a:buFontTx/>
              <a:buChar char="-"/>
            </a:pPr>
            <a:r>
              <a:rPr lang="en-GB" sz="1400" dirty="0">
                <a:solidFill>
                  <a:srgbClr val="00B050"/>
                </a:solidFill>
              </a:rPr>
              <a:t>Small transfer line (400 MHz feed)</a:t>
            </a:r>
          </a:p>
          <a:p>
            <a:pPr marL="342900" indent="-342900">
              <a:buFontTx/>
              <a:buChar char="-"/>
            </a:pPr>
            <a:r>
              <a:rPr lang="en-GB" sz="1400" dirty="0">
                <a:solidFill>
                  <a:srgbClr val="F6960A"/>
                </a:solidFill>
              </a:rPr>
              <a:t>CM envelope TBC (</a:t>
            </a:r>
            <a:r>
              <a:rPr lang="en-GB" sz="1400" dirty="0" err="1">
                <a:solidFill>
                  <a:srgbClr val="F6960A"/>
                </a:solidFill>
              </a:rPr>
              <a:t>integr</a:t>
            </a:r>
            <a:r>
              <a:rPr lang="en-GB" sz="1400" dirty="0">
                <a:solidFill>
                  <a:srgbClr val="F6960A"/>
                </a:solidFill>
              </a:rPr>
              <a:t>. </a:t>
            </a:r>
            <a:r>
              <a:rPr lang="en-GB" sz="1400" dirty="0" err="1">
                <a:solidFill>
                  <a:srgbClr val="F6960A"/>
                </a:solidFill>
              </a:rPr>
              <a:t>cryo</a:t>
            </a:r>
            <a:r>
              <a:rPr lang="en-GB" sz="1400" dirty="0">
                <a:solidFill>
                  <a:srgbClr val="F6960A"/>
                </a:solidFill>
              </a:rPr>
              <a:t> lines)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0853663-1804-0CAF-560E-D914739FDF54}"/>
              </a:ext>
            </a:extLst>
          </p:cNvPr>
          <p:cNvCxnSpPr>
            <a:cxnSpLocks/>
            <a:endCxn id="29" idx="1"/>
          </p:cNvCxnSpPr>
          <p:nvPr/>
        </p:nvCxnSpPr>
        <p:spPr>
          <a:xfrm flipV="1">
            <a:off x="7133644" y="2202567"/>
            <a:ext cx="353258" cy="761596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C2B9769-FB66-EB3F-AB38-43716D130243}"/>
              </a:ext>
            </a:extLst>
          </p:cNvPr>
          <p:cNvGrpSpPr>
            <a:grpSpLocks noChangeAspect="1"/>
          </p:cNvGrpSpPr>
          <p:nvPr/>
        </p:nvGrpSpPr>
        <p:grpSpPr>
          <a:xfrm>
            <a:off x="2186213" y="3406412"/>
            <a:ext cx="1790888" cy="1713015"/>
            <a:chOff x="256798" y="1480458"/>
            <a:chExt cx="5556173" cy="5314576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0D387DB-E41A-4FB1-7B6A-83A0DF54EB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6798" y="1502229"/>
              <a:ext cx="5396247" cy="5292805"/>
            </a:xfrm>
            <a:prstGeom prst="rect">
              <a:avLst/>
            </a:prstGeom>
          </p:spPr>
        </p:pic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2A1170ED-67F5-9D42-A6B3-9559F5545D3C}"/>
                </a:ext>
              </a:extLst>
            </p:cNvPr>
            <p:cNvSpPr/>
            <p:nvPr/>
          </p:nvSpPr>
          <p:spPr>
            <a:xfrm>
              <a:off x="4604657" y="1480458"/>
              <a:ext cx="1208314" cy="90468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25AEE024-AFA0-E744-3C17-8D34C400F267}"/>
              </a:ext>
            </a:extLst>
          </p:cNvPr>
          <p:cNvSpPr txBox="1"/>
          <p:nvPr/>
        </p:nvSpPr>
        <p:spPr>
          <a:xfrm>
            <a:off x="3113004" y="443514"/>
            <a:ext cx="23447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66FF"/>
                </a:solidFill>
              </a:rPr>
              <a:t>Collider </a:t>
            </a:r>
          </a:p>
          <a:p>
            <a:pPr algn="ctr"/>
            <a:r>
              <a:rPr lang="en-US" sz="1200" dirty="0">
                <a:solidFill>
                  <a:srgbClr val="0066FF"/>
                </a:solidFill>
              </a:rPr>
              <a:t>(AC3, 400 MHz cont.vac.+</a:t>
            </a:r>
            <a:r>
              <a:rPr lang="en-US" sz="1200" dirty="0" err="1">
                <a:solidFill>
                  <a:srgbClr val="0066FF"/>
                </a:solidFill>
              </a:rPr>
              <a:t>cryoline</a:t>
            </a:r>
            <a:r>
              <a:rPr lang="en-US" sz="1200" dirty="0">
                <a:solidFill>
                  <a:srgbClr val="0066FF"/>
                </a:solidFill>
              </a:rPr>
              <a:t>, 800 MHz cont.)</a:t>
            </a:r>
            <a:endParaRPr lang="fr-FR" sz="1200" dirty="0">
              <a:solidFill>
                <a:srgbClr val="0066FF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9DD59A9-B05D-26E3-0896-D65F8637E8CA}"/>
              </a:ext>
            </a:extLst>
          </p:cNvPr>
          <p:cNvSpPr txBox="1"/>
          <p:nvPr/>
        </p:nvSpPr>
        <p:spPr>
          <a:xfrm>
            <a:off x="3144335" y="2832384"/>
            <a:ext cx="2605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66FF"/>
                </a:solidFill>
              </a:rPr>
              <a:t>Booster</a:t>
            </a:r>
            <a:r>
              <a:rPr lang="en-US" sz="1200" dirty="0">
                <a:solidFill>
                  <a:srgbClr val="0066FF"/>
                </a:solidFill>
                <a:latin typeface="Calibri" panose="020F0502020204030204"/>
              </a:rPr>
              <a:t> (AB1, 800 MHz </a:t>
            </a:r>
            <a:r>
              <a:rPr lang="en-US" sz="1200" dirty="0" err="1">
                <a:solidFill>
                  <a:srgbClr val="0066FF"/>
                </a:solidFill>
                <a:latin typeface="Calibri" panose="020F0502020204030204"/>
              </a:rPr>
              <a:t>cont</a:t>
            </a:r>
            <a:r>
              <a:rPr lang="en-US" sz="1200" dirty="0">
                <a:solidFill>
                  <a:srgbClr val="0066FF"/>
                </a:solidFill>
                <a:latin typeface="Calibri" panose="020F0502020204030204"/>
              </a:rPr>
              <a:t>) </a:t>
            </a:r>
            <a:endParaRPr lang="fr-FR" sz="2400" dirty="0">
              <a:solidFill>
                <a:srgbClr val="0066FF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7D9EC87-66B1-C431-59F0-57790F1576B2}"/>
              </a:ext>
            </a:extLst>
          </p:cNvPr>
          <p:cNvGrpSpPr>
            <a:grpSpLocks noChangeAspect="1"/>
          </p:cNvGrpSpPr>
          <p:nvPr/>
        </p:nvGrpSpPr>
        <p:grpSpPr>
          <a:xfrm>
            <a:off x="4180931" y="3406413"/>
            <a:ext cx="1785498" cy="1738774"/>
            <a:chOff x="6538955" y="1459536"/>
            <a:chExt cx="5478874" cy="533549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F621200D-82E4-B609-6958-4E12B5CB22BC}"/>
                </a:ext>
              </a:extLst>
            </p:cNvPr>
            <p:cNvGrpSpPr/>
            <p:nvPr/>
          </p:nvGrpSpPr>
          <p:grpSpPr>
            <a:xfrm>
              <a:off x="6538955" y="1459536"/>
              <a:ext cx="5478874" cy="5335498"/>
              <a:chOff x="6538955" y="1459536"/>
              <a:chExt cx="5478874" cy="5335498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637AAF3D-C4C7-E7DA-2CBB-326ED5780E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38955" y="1502229"/>
                <a:ext cx="5396247" cy="5292805"/>
              </a:xfrm>
              <a:prstGeom prst="rect">
                <a:avLst/>
              </a:prstGeom>
            </p:spPr>
          </p:pic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365137B7-53BB-3474-9DEB-E470E6A4D5BE}"/>
                  </a:ext>
                </a:extLst>
              </p:cNvPr>
              <p:cNvSpPr/>
              <p:nvPr/>
            </p:nvSpPr>
            <p:spPr>
              <a:xfrm>
                <a:off x="10809515" y="1459536"/>
                <a:ext cx="1208314" cy="904688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</p:grp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6E26BF8-BB6A-F910-9BB5-800445564D6C}"/>
                </a:ext>
              </a:extLst>
            </p:cNvPr>
            <p:cNvSpPr/>
            <p:nvPr/>
          </p:nvSpPr>
          <p:spPr>
            <a:xfrm>
              <a:off x="7327175" y="2980759"/>
              <a:ext cx="384265" cy="211702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23E2ADE6-0479-5DDB-2D4C-513AEFFBDE19}"/>
                </a:ext>
              </a:extLst>
            </p:cNvPr>
            <p:cNvSpPr/>
            <p:nvPr/>
          </p:nvSpPr>
          <p:spPr>
            <a:xfrm>
              <a:off x="7595507" y="3947160"/>
              <a:ext cx="268333" cy="134112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7DCE340A-A958-7651-0999-116A557E3A7B}"/>
                </a:ext>
              </a:extLst>
            </p:cNvPr>
            <p:cNvSpPr/>
            <p:nvPr/>
          </p:nvSpPr>
          <p:spPr>
            <a:xfrm rot="19908830">
              <a:off x="7274386" y="4411093"/>
              <a:ext cx="485637" cy="85188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3D2C0A04-1322-1829-B69F-8E4B4AB6FF29}"/>
                </a:ext>
              </a:extLst>
            </p:cNvPr>
            <p:cNvSpPr/>
            <p:nvPr/>
          </p:nvSpPr>
          <p:spPr>
            <a:xfrm>
              <a:off x="7680959" y="2966357"/>
              <a:ext cx="384265" cy="3429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EA69C21-D9F9-8724-7EB5-B1E3B38D35FA}"/>
                </a:ext>
              </a:extLst>
            </p:cNvPr>
            <p:cNvSpPr/>
            <p:nvPr/>
          </p:nvSpPr>
          <p:spPr>
            <a:xfrm>
              <a:off x="7711440" y="2590800"/>
              <a:ext cx="106680" cy="175611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00F6627-87EE-0CB8-E7CF-4D9AAB1657ED}"/>
                </a:ext>
              </a:extLst>
            </p:cNvPr>
            <p:cNvSpPr/>
            <p:nvPr/>
          </p:nvSpPr>
          <p:spPr>
            <a:xfrm>
              <a:off x="7863840" y="2550945"/>
              <a:ext cx="115932" cy="179596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C4BD929-3A2D-B166-D4D4-768F6175FF44}"/>
                </a:ext>
              </a:extLst>
            </p:cNvPr>
            <p:cNvSpPr/>
            <p:nvPr/>
          </p:nvSpPr>
          <p:spPr>
            <a:xfrm rot="16200000">
              <a:off x="7838635" y="4114725"/>
              <a:ext cx="118989" cy="38426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</p:grp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B0E22178-C178-3BDD-4F7D-004C4E090AA7}"/>
              </a:ext>
            </a:extLst>
          </p:cNvPr>
          <p:cNvSpPr/>
          <p:nvPr/>
        </p:nvSpPr>
        <p:spPr>
          <a:xfrm>
            <a:off x="3792710" y="3969664"/>
            <a:ext cx="401590" cy="315362"/>
          </a:xfrm>
          <a:prstGeom prst="rightArrow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5C6A27B-0A78-A13A-A343-D91976A46076}"/>
              </a:ext>
            </a:extLst>
          </p:cNvPr>
          <p:cNvSpPr txBox="1"/>
          <p:nvPr/>
        </p:nvSpPr>
        <p:spPr>
          <a:xfrm>
            <a:off x="1493496" y="821542"/>
            <a:ext cx="9557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66FF"/>
                </a:solidFill>
              </a:rPr>
              <a:t>400 MHz</a:t>
            </a:r>
            <a:endParaRPr lang="fr-FR" sz="1500" dirty="0">
              <a:solidFill>
                <a:srgbClr val="0066FF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05CB27A-CFC7-F77B-A7FA-190B64982922}"/>
              </a:ext>
            </a:extLst>
          </p:cNvPr>
          <p:cNvSpPr txBox="1"/>
          <p:nvPr/>
        </p:nvSpPr>
        <p:spPr>
          <a:xfrm>
            <a:off x="5493898" y="785245"/>
            <a:ext cx="68320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Baseline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DECE00B6-A10D-48E8-7DE4-34392A3649EB}"/>
              </a:ext>
            </a:extLst>
          </p:cNvPr>
          <p:cNvSpPr txBox="1"/>
          <p:nvPr/>
        </p:nvSpPr>
        <p:spPr>
          <a:xfrm>
            <a:off x="5895220" y="4179661"/>
            <a:ext cx="3171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1600" dirty="0">
                <a:solidFill>
                  <a:srgbClr val="00B050"/>
                </a:solidFill>
              </a:rPr>
              <a:t>No </a:t>
            </a:r>
            <a:r>
              <a:rPr lang="en-GB" sz="1600" dirty="0" err="1">
                <a:solidFill>
                  <a:srgbClr val="00B050"/>
                </a:solidFill>
              </a:rPr>
              <a:t>cryo</a:t>
            </a:r>
            <a:r>
              <a:rPr lang="en-GB" sz="1600" dirty="0">
                <a:solidFill>
                  <a:srgbClr val="00B050"/>
                </a:solidFill>
              </a:rPr>
              <a:t> line, no jumper</a:t>
            </a:r>
          </a:p>
          <a:p>
            <a:pPr marL="342900" indent="-342900">
              <a:buFontTx/>
              <a:buChar char="-"/>
            </a:pPr>
            <a:r>
              <a:rPr lang="en-GB" sz="1600" dirty="0">
                <a:solidFill>
                  <a:srgbClr val="F6960A"/>
                </a:solidFill>
              </a:rPr>
              <a:t>CM envelope TBC (</a:t>
            </a:r>
            <a:r>
              <a:rPr lang="en-GB" sz="1600" dirty="0" err="1">
                <a:solidFill>
                  <a:srgbClr val="F6960A"/>
                </a:solidFill>
              </a:rPr>
              <a:t>integr</a:t>
            </a:r>
            <a:r>
              <a:rPr lang="en-GB" sz="1600" dirty="0">
                <a:solidFill>
                  <a:srgbClr val="F6960A"/>
                </a:solidFill>
              </a:rPr>
              <a:t>. </a:t>
            </a:r>
            <a:r>
              <a:rPr lang="en-GB" sz="1600" dirty="0" err="1">
                <a:solidFill>
                  <a:srgbClr val="F6960A"/>
                </a:solidFill>
              </a:rPr>
              <a:t>cryo</a:t>
            </a:r>
            <a:r>
              <a:rPr lang="en-GB" sz="1600" dirty="0">
                <a:solidFill>
                  <a:srgbClr val="F6960A"/>
                </a:solidFill>
              </a:rPr>
              <a:t> lines)</a:t>
            </a: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E08F2488-EA86-E3D8-5DA4-A2D06A521FF0}"/>
              </a:ext>
            </a:extLst>
          </p:cNvPr>
          <p:cNvCxnSpPr>
            <a:cxnSpLocks/>
          </p:cNvCxnSpPr>
          <p:nvPr/>
        </p:nvCxnSpPr>
        <p:spPr>
          <a:xfrm flipH="1" flipV="1">
            <a:off x="4473862" y="4511555"/>
            <a:ext cx="1369972" cy="282263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74E0BC8-36E5-4471-6E29-D2E20EBA481C}"/>
              </a:ext>
            </a:extLst>
          </p:cNvPr>
          <p:cNvSpPr txBox="1"/>
          <p:nvPr/>
        </p:nvSpPr>
        <p:spPr>
          <a:xfrm>
            <a:off x="2666935" y="3191559"/>
            <a:ext cx="68320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Baseline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B4AC66-0948-EB92-4665-F17E62864EC1}"/>
              </a:ext>
            </a:extLst>
          </p:cNvPr>
          <p:cNvSpPr txBox="1"/>
          <p:nvPr/>
        </p:nvSpPr>
        <p:spPr>
          <a:xfrm>
            <a:off x="3726652" y="3198028"/>
            <a:ext cx="9557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66FF"/>
                </a:solidFill>
              </a:rPr>
              <a:t>800 MHz</a:t>
            </a:r>
            <a:endParaRPr lang="fr-FR" sz="1500" dirty="0">
              <a:solidFill>
                <a:srgbClr val="0066FF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32F545E-4359-5DFB-E49C-4140AD142830}"/>
              </a:ext>
            </a:extLst>
          </p:cNvPr>
          <p:cNvSpPr txBox="1"/>
          <p:nvPr/>
        </p:nvSpPr>
        <p:spPr>
          <a:xfrm>
            <a:off x="4801808" y="3188831"/>
            <a:ext cx="42992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66FF"/>
                </a:solidFill>
              </a:rPr>
              <a:t>AB1</a:t>
            </a:r>
            <a:endParaRPr lang="fr-FR" sz="1013" dirty="0">
              <a:solidFill>
                <a:srgbClr val="0066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E669AC-77CC-84E6-10EE-BD9220BE9C28}"/>
              </a:ext>
            </a:extLst>
          </p:cNvPr>
          <p:cNvSpPr txBox="1"/>
          <p:nvPr/>
        </p:nvSpPr>
        <p:spPr>
          <a:xfrm>
            <a:off x="212882" y="3098921"/>
            <a:ext cx="18028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>
                <a:solidFill>
                  <a:srgbClr val="0070C0"/>
                </a:solidFill>
              </a:rPr>
              <a:t>Substantial integration simplifications</a:t>
            </a:r>
            <a:endParaRPr lang="fr-FR" sz="2000" dirty="0">
              <a:solidFill>
                <a:srgbClr val="0070C0"/>
              </a:solidFill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B3DAD89-D602-7A6F-9520-2463F51B6D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789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ED689CA-CA24-DEB8-1F50-DE2D22F274AC}"/>
              </a:ext>
            </a:extLst>
          </p:cNvPr>
          <p:cNvSpPr txBox="1">
            <a:spLocks/>
          </p:cNvSpPr>
          <p:nvPr/>
        </p:nvSpPr>
        <p:spPr>
          <a:xfrm>
            <a:off x="647576" y="-20538"/>
            <a:ext cx="8532936" cy="38479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bg1"/>
                </a:solidFill>
              </a:rPr>
              <a:t>(2 cell) string 400 MHz: segmented vs </a:t>
            </a:r>
            <a:r>
              <a:rPr lang="en-GB" sz="3000" dirty="0" err="1">
                <a:solidFill>
                  <a:schemeClr val="bg1"/>
                </a:solidFill>
              </a:rPr>
              <a:t>continuos</a:t>
            </a:r>
            <a:endParaRPr lang="fr-FR" sz="3000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CB2B38-EED3-65C9-1297-15CF108A78E3}"/>
              </a:ext>
            </a:extLst>
          </p:cNvPr>
          <p:cNvSpPr txBox="1"/>
          <p:nvPr/>
        </p:nvSpPr>
        <p:spPr>
          <a:xfrm>
            <a:off x="44611" y="4866501"/>
            <a:ext cx="86113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M. Timmins</a:t>
            </a:r>
            <a:endParaRPr lang="fr-FR" sz="1013" dirty="0">
              <a:solidFill>
                <a:srgbClr val="0070C0"/>
              </a:solidFill>
            </a:endParaRPr>
          </a:p>
        </p:txBody>
      </p:sp>
      <p:pic>
        <p:nvPicPr>
          <p:cNvPr id="1036" name="Picture 1035">
            <a:extLst>
              <a:ext uri="{FF2B5EF4-FFF2-40B4-BE49-F238E27FC236}">
                <a16:creationId xmlns:a16="http://schemas.microsoft.com/office/drawing/2014/main" id="{06CD68FA-3459-EAEE-C211-617829AE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69" y="394545"/>
            <a:ext cx="8388920" cy="4712270"/>
          </a:xfrm>
          <a:prstGeom prst="rect">
            <a:avLst/>
          </a:prstGeom>
        </p:spPr>
      </p:pic>
      <p:sp>
        <p:nvSpPr>
          <p:cNvPr id="1038" name="TextBox 1037">
            <a:extLst>
              <a:ext uri="{FF2B5EF4-FFF2-40B4-BE49-F238E27FC236}">
                <a16:creationId xmlns:a16="http://schemas.microsoft.com/office/drawing/2014/main" id="{22A7011A-3288-C49E-B8CB-AEB0AD09BFF6}"/>
              </a:ext>
            </a:extLst>
          </p:cNvPr>
          <p:cNvSpPr txBox="1"/>
          <p:nvPr/>
        </p:nvSpPr>
        <p:spPr>
          <a:xfrm>
            <a:off x="160469" y="4377450"/>
            <a:ext cx="4570482" cy="518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>
                <a:solidFill>
                  <a:schemeClr val="tx2"/>
                </a:solidFill>
              </a:rPr>
              <a:t>Continuous is marginally longer </a:t>
            </a:r>
            <a:endParaRPr lang="fr-FR" sz="24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42DF0A-934F-610F-F068-B895BC79EE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899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F22F3D3-42AC-D2B6-C679-E91D27549556}"/>
              </a:ext>
            </a:extLst>
          </p:cNvPr>
          <p:cNvGrpSpPr/>
          <p:nvPr/>
        </p:nvGrpSpPr>
        <p:grpSpPr>
          <a:xfrm>
            <a:off x="312515" y="1672874"/>
            <a:ext cx="5657850" cy="1673431"/>
            <a:chOff x="838200" y="2690210"/>
            <a:chExt cx="7326086" cy="2314576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0B52A42-470D-E10E-5EAE-567391260190}"/>
                </a:ext>
              </a:extLst>
            </p:cNvPr>
            <p:cNvGrpSpPr/>
            <p:nvPr/>
          </p:nvGrpSpPr>
          <p:grpSpPr>
            <a:xfrm>
              <a:off x="838200" y="2690210"/>
              <a:ext cx="7326086" cy="2314576"/>
              <a:chOff x="838200" y="2690210"/>
              <a:chExt cx="7326086" cy="2314576"/>
            </a:xfrm>
          </p:grpSpPr>
          <p:pic>
            <p:nvPicPr>
              <p:cNvPr id="11" name="Picture 2">
                <a:extLst>
                  <a:ext uri="{FF2B5EF4-FFF2-40B4-BE49-F238E27FC236}">
                    <a16:creationId xmlns:a16="http://schemas.microsoft.com/office/drawing/2014/main" id="{0240BB53-183A-0E09-78AE-6C71848209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8191"/>
              <a:stretch/>
            </p:blipFill>
            <p:spPr bwMode="auto">
              <a:xfrm>
                <a:off x="838200" y="2690211"/>
                <a:ext cx="6128657" cy="2314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2">
                <a:extLst>
                  <a:ext uri="{FF2B5EF4-FFF2-40B4-BE49-F238E27FC236}">
                    <a16:creationId xmlns:a16="http://schemas.microsoft.com/office/drawing/2014/main" id="{DFD05F9A-170D-5D0F-4DDB-72893E14CA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938" r="-14"/>
              <a:stretch/>
            </p:blipFill>
            <p:spPr bwMode="auto">
              <a:xfrm>
                <a:off x="6966857" y="2690210"/>
                <a:ext cx="1197429" cy="2314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D8A9FC-581D-7D34-74AA-D8D48001FDEA}"/>
                </a:ext>
              </a:extLst>
            </p:cNvPr>
            <p:cNvSpPr/>
            <p:nvPr/>
          </p:nvSpPr>
          <p:spPr>
            <a:xfrm>
              <a:off x="5976256" y="2852057"/>
              <a:ext cx="1197429" cy="29391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13" dirty="0">
                  <a:solidFill>
                    <a:schemeClr val="tx1"/>
                  </a:solidFill>
                </a:rPr>
                <a:t>10.7 m</a:t>
              </a:r>
              <a:endParaRPr lang="en-GB" sz="1013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866F44F-B49A-093D-FDD1-877E24D6E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34983"/>
            <a:ext cx="7886700" cy="54258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Increasing the no. of 400 MHz cavities per CM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64F71-B46C-8AA3-FF4E-6F056F871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664" y="507529"/>
            <a:ext cx="8449820" cy="95109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800" dirty="0">
                <a:solidFill>
                  <a:srgbClr val="0066FF"/>
                </a:solidFill>
              </a:rPr>
              <a:t>400 MHz (2 cell cavities): 4 to 6 cavities ?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sz="1800" dirty="0"/>
              <a:t>6 cavities is at the limit for road transport (15m LHC dipoles) and handling (overhead cranes &gt;15t, tunnel shafts ~ 16m)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C0B38D-E104-2B04-FCA3-59FCCF3D748B}"/>
              </a:ext>
            </a:extLst>
          </p:cNvPr>
          <p:cNvGrpSpPr/>
          <p:nvPr/>
        </p:nvGrpSpPr>
        <p:grpSpPr>
          <a:xfrm>
            <a:off x="312516" y="3181009"/>
            <a:ext cx="7436644" cy="1735931"/>
            <a:chOff x="838200" y="2690211"/>
            <a:chExt cx="9915525" cy="2314575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4462170D-FA3A-06B7-B274-58EE7EC9C3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690211"/>
              <a:ext cx="9915525" cy="2314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0903BC8-0547-2474-8676-A062B7F10EAD}"/>
                </a:ext>
              </a:extLst>
            </p:cNvPr>
            <p:cNvSpPr/>
            <p:nvPr/>
          </p:nvSpPr>
          <p:spPr>
            <a:xfrm>
              <a:off x="5976256" y="2873829"/>
              <a:ext cx="1197429" cy="27214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13" dirty="0">
                  <a:solidFill>
                    <a:schemeClr val="tx1"/>
                  </a:solidFill>
                </a:rPr>
                <a:t>15 m</a:t>
              </a:r>
              <a:endParaRPr lang="en-GB" sz="1013" dirty="0">
                <a:solidFill>
                  <a:schemeClr val="tx1"/>
                </a:solidFill>
              </a:endParaRPr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E8ECE37-A561-5931-E5FB-4C348EB03099}"/>
              </a:ext>
            </a:extLst>
          </p:cNvPr>
          <p:cNvSpPr txBox="1">
            <a:spLocks/>
          </p:cNvSpPr>
          <p:nvPr/>
        </p:nvSpPr>
        <p:spPr>
          <a:xfrm>
            <a:off x="6077144" y="2677975"/>
            <a:ext cx="2915782" cy="503033"/>
          </a:xfrm>
          <a:prstGeom prst="rect">
            <a:avLst/>
          </a:prstGeom>
        </p:spPr>
        <p:txBody>
          <a:bodyPr vert="horz" lIns="68580" tIns="34290" rIns="68580" bIns="3429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>
                <a:solidFill>
                  <a:srgbClr val="0066FF"/>
                </a:solidFill>
                <a:sym typeface="Wingdings" panose="05000000000000000000" pitchFamily="2" charset="2"/>
              </a:rPr>
              <a:t> </a:t>
            </a:r>
            <a:r>
              <a:rPr lang="en-GB" sz="2100" dirty="0">
                <a:solidFill>
                  <a:srgbClr val="0066FF"/>
                </a:solidFill>
              </a:rPr>
              <a:t>keep 4 cavities (for now)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1ABC72F-6BBA-2482-772C-B364FB1DB0AA}"/>
              </a:ext>
            </a:extLst>
          </p:cNvPr>
          <p:cNvSpPr/>
          <p:nvPr/>
        </p:nvSpPr>
        <p:spPr>
          <a:xfrm>
            <a:off x="312514" y="1635646"/>
            <a:ext cx="8518970" cy="16053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4223DC-4AFA-6A77-6FD1-10EE335A2B50}"/>
              </a:ext>
            </a:extLst>
          </p:cNvPr>
          <p:cNvSpPr txBox="1"/>
          <p:nvPr/>
        </p:nvSpPr>
        <p:spPr>
          <a:xfrm>
            <a:off x="44611" y="4866501"/>
            <a:ext cx="86113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M. Timmins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696A824-ED8D-25A0-C78F-1AA7A590D7B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946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Picture 2">
            <a:extLst>
              <a:ext uri="{FF2B5EF4-FFF2-40B4-BE49-F238E27FC236}">
                <a16:creationId xmlns:a16="http://schemas.microsoft.com/office/drawing/2014/main" id="{5B3C84A5-D3B3-1570-52BE-09BD4CB30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7177925" y="4060844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2">
            <a:extLst>
              <a:ext uri="{FF2B5EF4-FFF2-40B4-BE49-F238E27FC236}">
                <a16:creationId xmlns:a16="http://schemas.microsoft.com/office/drawing/2014/main" id="{958A3FB3-C909-8195-BB70-B2E47B3F8D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6240631" y="4060844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66F44F-B49A-093D-FDD1-877E24D6E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881" y="-34643"/>
            <a:ext cx="7886700" cy="542585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Increasing the no. of 800 MHz cavities per CM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64F71-B46C-8AA3-FF4E-6F056F871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760" y="669508"/>
            <a:ext cx="8449820" cy="80528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600" dirty="0">
                <a:solidFill>
                  <a:srgbClr val="0066FF"/>
                </a:solidFill>
              </a:rPr>
              <a:t>800 MHz (5 cell cavities): 4 or 6 or 8 cavities ?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66FF"/>
                </a:solidFill>
              </a:rPr>
              <a:t> </a:t>
            </a:r>
            <a:r>
              <a:rPr lang="en-GB" sz="1600" u="sng" dirty="0"/>
              <a:t>Provisional</a:t>
            </a:r>
            <a:r>
              <a:rPr lang="en-GB" sz="1600" dirty="0"/>
              <a:t>, only RF design (no mechanics yet) :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E8ECE37-A561-5931-E5FB-4C348EB03099}"/>
              </a:ext>
            </a:extLst>
          </p:cNvPr>
          <p:cNvSpPr txBox="1">
            <a:spLocks/>
          </p:cNvSpPr>
          <p:nvPr/>
        </p:nvSpPr>
        <p:spPr>
          <a:xfrm>
            <a:off x="7160077" y="3062390"/>
            <a:ext cx="2188028" cy="7872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>
                <a:solidFill>
                  <a:srgbClr val="0066FF"/>
                </a:solidFill>
                <a:sym typeface="Wingdings" panose="05000000000000000000" pitchFamily="2" charset="2"/>
              </a:rPr>
              <a:t> </a:t>
            </a:r>
            <a:r>
              <a:rPr lang="en-GB" sz="2100" dirty="0">
                <a:solidFill>
                  <a:srgbClr val="0066FF"/>
                </a:solidFill>
              </a:rPr>
              <a:t>6 cavities reasonable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45A9782-4176-5672-5218-7344585FF820}"/>
              </a:ext>
            </a:extLst>
          </p:cNvPr>
          <p:cNvGrpSpPr/>
          <p:nvPr/>
        </p:nvGrpSpPr>
        <p:grpSpPr>
          <a:xfrm>
            <a:off x="15163" y="1667922"/>
            <a:ext cx="5184321" cy="1191563"/>
            <a:chOff x="1034143" y="2211700"/>
            <a:chExt cx="7792630" cy="179837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33E06B1-79DD-E873-81B0-9CDCD1D9EA66}"/>
                </a:ext>
              </a:extLst>
            </p:cNvPr>
            <p:cNvGrpSpPr/>
            <p:nvPr/>
          </p:nvGrpSpPr>
          <p:grpSpPr>
            <a:xfrm>
              <a:off x="1034143" y="2436298"/>
              <a:ext cx="7792630" cy="1573775"/>
              <a:chOff x="1634547" y="2000388"/>
              <a:chExt cx="7792630" cy="1573775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CF561116-77B1-2BBC-94D5-C79F950F0DD6}"/>
                  </a:ext>
                </a:extLst>
              </p:cNvPr>
              <p:cNvSpPr/>
              <p:nvPr/>
            </p:nvSpPr>
            <p:spPr>
              <a:xfrm>
                <a:off x="7358743" y="2579460"/>
                <a:ext cx="778484" cy="4898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pic>
            <p:nvPicPr>
              <p:cNvPr id="17" name="Picture 2">
                <a:extLst>
                  <a:ext uri="{FF2B5EF4-FFF2-40B4-BE49-F238E27FC236}">
                    <a16:creationId xmlns:a16="http://schemas.microsoft.com/office/drawing/2014/main" id="{CDB045D6-A725-CFF7-4E28-C6FDBF3413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42451" r="85630"/>
              <a:stretch/>
            </p:blipFill>
            <p:spPr bwMode="auto">
              <a:xfrm>
                <a:off x="1634547" y="2063931"/>
                <a:ext cx="1534881" cy="1505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EAD2C477-496E-2A35-04C7-327AF4C498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7938" t="42451" r="-14"/>
              <a:stretch/>
            </p:blipFill>
            <p:spPr bwMode="auto">
              <a:xfrm>
                <a:off x="8137227" y="2042613"/>
                <a:ext cx="1289950" cy="1505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2">
                <a:extLst>
                  <a:ext uri="{FF2B5EF4-FFF2-40B4-BE49-F238E27FC236}">
                    <a16:creationId xmlns:a16="http://schemas.microsoft.com/office/drawing/2014/main" id="{49F91326-947B-F5BA-BF8B-D5C283D5972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10" t="40438" r="45579"/>
              <a:stretch/>
            </p:blipFill>
            <p:spPr bwMode="auto">
              <a:xfrm>
                <a:off x="6747940" y="2016285"/>
                <a:ext cx="631370" cy="15578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39B5136-FB05-8DCF-C6B9-8CFE3339B0A4}"/>
                  </a:ext>
                </a:extLst>
              </p:cNvPr>
              <p:cNvSpPr/>
              <p:nvPr/>
            </p:nvSpPr>
            <p:spPr>
              <a:xfrm>
                <a:off x="5957366" y="2579460"/>
                <a:ext cx="778484" cy="4898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pic>
            <p:nvPicPr>
              <p:cNvPr id="30" name="Picture 2">
                <a:extLst>
                  <a:ext uri="{FF2B5EF4-FFF2-40B4-BE49-F238E27FC236}">
                    <a16:creationId xmlns:a16="http://schemas.microsoft.com/office/drawing/2014/main" id="{6BEF155C-7C09-DA20-8872-7A09FBA120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10" t="40438" r="45579"/>
              <a:stretch/>
            </p:blipFill>
            <p:spPr bwMode="auto">
              <a:xfrm>
                <a:off x="5346563" y="2016285"/>
                <a:ext cx="631370" cy="15578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5ABAF60F-360F-B6AA-780F-308FD5F0AB18}"/>
                  </a:ext>
                </a:extLst>
              </p:cNvPr>
              <p:cNvSpPr/>
              <p:nvPr/>
            </p:nvSpPr>
            <p:spPr>
              <a:xfrm>
                <a:off x="4550993" y="2563563"/>
                <a:ext cx="778484" cy="4898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  <p:pic>
            <p:nvPicPr>
              <p:cNvPr id="32" name="Picture 2">
                <a:extLst>
                  <a:ext uri="{FF2B5EF4-FFF2-40B4-BE49-F238E27FC236}">
                    <a16:creationId xmlns:a16="http://schemas.microsoft.com/office/drawing/2014/main" id="{CEB4EA43-C0A7-761A-692E-DFC5711626A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8510" t="40438" r="45579"/>
              <a:stretch/>
            </p:blipFill>
            <p:spPr bwMode="auto">
              <a:xfrm>
                <a:off x="3940190" y="2000388"/>
                <a:ext cx="631370" cy="15578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39DB03D7-6278-8C86-3EF9-38EE8BACE3B3}"/>
                  </a:ext>
                </a:extLst>
              </p:cNvPr>
              <p:cNvSpPr/>
              <p:nvPr/>
            </p:nvSpPr>
            <p:spPr>
              <a:xfrm>
                <a:off x="3172030" y="2579869"/>
                <a:ext cx="778484" cy="489857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13"/>
              </a:p>
            </p:txBody>
          </p:sp>
        </p:grp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8ADCFB78-4ED1-F1D7-CF38-51A00A0318FA}"/>
                </a:ext>
              </a:extLst>
            </p:cNvPr>
            <p:cNvCxnSpPr>
              <a:cxnSpLocks/>
            </p:cNvCxnSpPr>
            <p:nvPr/>
          </p:nvCxnSpPr>
          <p:spPr>
            <a:xfrm>
              <a:off x="1513114" y="2536852"/>
              <a:ext cx="710837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A4EABA36-1BA4-4D65-AA60-FB88AD30CF31}"/>
                </a:ext>
              </a:extLst>
            </p:cNvPr>
            <p:cNvSpPr/>
            <p:nvPr/>
          </p:nvSpPr>
          <p:spPr>
            <a:xfrm>
              <a:off x="4339831" y="2211700"/>
              <a:ext cx="1233014" cy="28333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13" dirty="0">
                  <a:solidFill>
                    <a:schemeClr val="tx1"/>
                  </a:solidFill>
                </a:rPr>
                <a:t>7.2 m</a:t>
              </a:r>
              <a:endParaRPr lang="en-GB" sz="1013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4E49D85-CF6B-0BCB-D97E-C50D270F19BD}"/>
              </a:ext>
            </a:extLst>
          </p:cNvPr>
          <p:cNvGrpSpPr/>
          <p:nvPr/>
        </p:nvGrpSpPr>
        <p:grpSpPr>
          <a:xfrm>
            <a:off x="21226" y="2744097"/>
            <a:ext cx="7086600" cy="1199594"/>
            <a:chOff x="1034143" y="3909871"/>
            <a:chExt cx="10595384" cy="1748612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28FDC8C-FB01-A7DB-ADAA-BD30DBDBB69D}"/>
                </a:ext>
              </a:extLst>
            </p:cNvPr>
            <p:cNvSpPr/>
            <p:nvPr/>
          </p:nvSpPr>
          <p:spPr>
            <a:xfrm>
              <a:off x="6758339" y="4663780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48" name="Picture 2">
              <a:extLst>
                <a:ext uri="{FF2B5EF4-FFF2-40B4-BE49-F238E27FC236}">
                  <a16:creationId xmlns:a16="http://schemas.microsoft.com/office/drawing/2014/main" id="{E819FCFE-C356-9EAF-EBD3-781A68EB294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42451" r="85630"/>
            <a:stretch/>
          </p:blipFill>
          <p:spPr bwMode="auto">
            <a:xfrm>
              <a:off x="1034143" y="4148251"/>
              <a:ext cx="1534881" cy="1505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">
              <a:extLst>
                <a:ext uri="{FF2B5EF4-FFF2-40B4-BE49-F238E27FC236}">
                  <a16:creationId xmlns:a16="http://schemas.microsoft.com/office/drawing/2014/main" id="{113DD6B5-C35B-233A-49D4-53AB8B09CF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938" t="42451" r="-14"/>
            <a:stretch/>
          </p:blipFill>
          <p:spPr bwMode="auto">
            <a:xfrm>
              <a:off x="10339577" y="4148251"/>
              <a:ext cx="1289950" cy="1505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">
              <a:extLst>
                <a:ext uri="{FF2B5EF4-FFF2-40B4-BE49-F238E27FC236}">
                  <a16:creationId xmlns:a16="http://schemas.microsoft.com/office/drawing/2014/main" id="{D4963FF7-614C-EC43-16CC-FD2598C2994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10" t="40438" r="45579"/>
            <a:stretch/>
          </p:blipFill>
          <p:spPr bwMode="auto">
            <a:xfrm>
              <a:off x="6147536" y="4100605"/>
              <a:ext cx="631370" cy="155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C813652-2A5A-1034-3A5D-7580260C8A8E}"/>
                </a:ext>
              </a:extLst>
            </p:cNvPr>
            <p:cNvSpPr/>
            <p:nvPr/>
          </p:nvSpPr>
          <p:spPr>
            <a:xfrm>
              <a:off x="5356962" y="4663780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52" name="Picture 2">
              <a:extLst>
                <a:ext uri="{FF2B5EF4-FFF2-40B4-BE49-F238E27FC236}">
                  <a16:creationId xmlns:a16="http://schemas.microsoft.com/office/drawing/2014/main" id="{75FFFBC4-C004-6188-6C66-98CF82790B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10" t="40438" r="45579"/>
            <a:stretch/>
          </p:blipFill>
          <p:spPr bwMode="auto">
            <a:xfrm>
              <a:off x="4746159" y="4100605"/>
              <a:ext cx="631370" cy="155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AF9AC6F-571C-CCC7-E865-E768244D7316}"/>
                </a:ext>
              </a:extLst>
            </p:cNvPr>
            <p:cNvSpPr/>
            <p:nvPr/>
          </p:nvSpPr>
          <p:spPr>
            <a:xfrm>
              <a:off x="3964124" y="4647883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54" name="Picture 2">
              <a:extLst>
                <a:ext uri="{FF2B5EF4-FFF2-40B4-BE49-F238E27FC236}">
                  <a16:creationId xmlns:a16="http://schemas.microsoft.com/office/drawing/2014/main" id="{4461A871-69D3-7A72-4E5B-5478E74A74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10" t="40438" r="45579"/>
            <a:stretch/>
          </p:blipFill>
          <p:spPr bwMode="auto">
            <a:xfrm>
              <a:off x="3339786" y="4084708"/>
              <a:ext cx="631370" cy="155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138DEF01-9657-31DD-D573-C920D0530E24}"/>
                </a:ext>
              </a:extLst>
            </p:cNvPr>
            <p:cNvSpPr/>
            <p:nvPr/>
          </p:nvSpPr>
          <p:spPr>
            <a:xfrm>
              <a:off x="2571626" y="4664189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AF989E9F-3211-9804-C2E8-EFFF43A5AD62}"/>
                </a:ext>
              </a:extLst>
            </p:cNvPr>
            <p:cNvSpPr/>
            <p:nvPr/>
          </p:nvSpPr>
          <p:spPr>
            <a:xfrm>
              <a:off x="9549003" y="4663780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57" name="Picture 2">
              <a:extLst>
                <a:ext uri="{FF2B5EF4-FFF2-40B4-BE49-F238E27FC236}">
                  <a16:creationId xmlns:a16="http://schemas.microsoft.com/office/drawing/2014/main" id="{156F25E9-BD78-A59F-E94C-18DB094CE6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10" t="40438" r="45579"/>
            <a:stretch/>
          </p:blipFill>
          <p:spPr bwMode="auto">
            <a:xfrm>
              <a:off x="8938200" y="4100605"/>
              <a:ext cx="631370" cy="155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33DF83C6-80F1-C728-7FA8-EF3517D6658F}"/>
                </a:ext>
              </a:extLst>
            </p:cNvPr>
            <p:cNvSpPr/>
            <p:nvPr/>
          </p:nvSpPr>
          <p:spPr>
            <a:xfrm>
              <a:off x="8147626" y="4663780"/>
              <a:ext cx="778484" cy="489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/>
            </a:p>
          </p:txBody>
        </p:sp>
        <p:pic>
          <p:nvPicPr>
            <p:cNvPr id="59" name="Picture 2">
              <a:extLst>
                <a:ext uri="{FF2B5EF4-FFF2-40B4-BE49-F238E27FC236}">
                  <a16:creationId xmlns:a16="http://schemas.microsoft.com/office/drawing/2014/main" id="{6E96B24D-4AA3-1523-A29F-E83F6A0D440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510" t="40438" r="45579"/>
            <a:stretch/>
          </p:blipFill>
          <p:spPr bwMode="auto">
            <a:xfrm>
              <a:off x="7536823" y="4100605"/>
              <a:ext cx="631370" cy="155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84312918-41B3-7ED7-6745-E43B4070A00E}"/>
                </a:ext>
              </a:extLst>
            </p:cNvPr>
            <p:cNvCxnSpPr>
              <a:cxnSpLocks/>
            </p:cNvCxnSpPr>
            <p:nvPr/>
          </p:nvCxnSpPr>
          <p:spPr>
            <a:xfrm>
              <a:off x="1513114" y="4235024"/>
              <a:ext cx="9938657" cy="10837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69AF2019-6D61-25CE-A822-2261D72B36F2}"/>
                </a:ext>
              </a:extLst>
            </p:cNvPr>
            <p:cNvSpPr/>
            <p:nvPr/>
          </p:nvSpPr>
          <p:spPr>
            <a:xfrm>
              <a:off x="4339831" y="3909871"/>
              <a:ext cx="1233014" cy="283332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13" dirty="0">
                  <a:solidFill>
                    <a:schemeClr val="tx1"/>
                  </a:solidFill>
                </a:rPr>
                <a:t>10.9 m</a:t>
              </a:r>
              <a:endParaRPr lang="en-GB" sz="1013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ED66594-FD1E-4701-AA1B-DA369E3BDAFD}"/>
              </a:ext>
            </a:extLst>
          </p:cNvPr>
          <p:cNvSpPr/>
          <p:nvPr/>
        </p:nvSpPr>
        <p:spPr>
          <a:xfrm>
            <a:off x="3843725" y="4439528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71" name="Picture 2">
            <a:extLst>
              <a:ext uri="{FF2B5EF4-FFF2-40B4-BE49-F238E27FC236}">
                <a16:creationId xmlns:a16="http://schemas.microsoft.com/office/drawing/2014/main" id="{8E46FABF-BFEA-D904-41F0-B988617567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42451" r="85630"/>
          <a:stretch/>
        </p:blipFill>
        <p:spPr bwMode="auto">
          <a:xfrm>
            <a:off x="15163" y="4085861"/>
            <a:ext cx="1026587" cy="103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Picture 2">
            <a:extLst>
              <a:ext uri="{FF2B5EF4-FFF2-40B4-BE49-F238E27FC236}">
                <a16:creationId xmlns:a16="http://schemas.microsoft.com/office/drawing/2014/main" id="{2C1E9118-2B25-4B39-8A2E-085741AF35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38" t="42451" r="-14"/>
          <a:stretch/>
        </p:blipFill>
        <p:spPr bwMode="auto">
          <a:xfrm>
            <a:off x="8124946" y="4085862"/>
            <a:ext cx="862769" cy="1032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7A00FFDE-31F1-AC8D-7675-2528761A2C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3435196" y="4053175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202D982-E46A-A048-2EE9-8FB42386C750}"/>
              </a:ext>
            </a:extLst>
          </p:cNvPr>
          <p:cNvSpPr/>
          <p:nvPr/>
        </p:nvSpPr>
        <p:spPr>
          <a:xfrm>
            <a:off x="2906430" y="4439528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CFDD44C0-338A-E340-2936-DCF7AF50E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2497902" y="4053175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B52C142C-3960-ABD4-DE92-1298259894BE}"/>
              </a:ext>
            </a:extLst>
          </p:cNvPr>
          <p:cNvSpPr/>
          <p:nvPr/>
        </p:nvSpPr>
        <p:spPr>
          <a:xfrm>
            <a:off x="1965794" y="4428622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77" name="Picture 2">
            <a:extLst>
              <a:ext uri="{FF2B5EF4-FFF2-40B4-BE49-F238E27FC236}">
                <a16:creationId xmlns:a16="http://schemas.microsoft.com/office/drawing/2014/main" id="{0146C929-0C4C-255C-4222-1E79E87776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1557265" y="4042269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868BEDE-9918-45DE-1248-72159B481A70}"/>
              </a:ext>
            </a:extLst>
          </p:cNvPr>
          <p:cNvSpPr/>
          <p:nvPr/>
        </p:nvSpPr>
        <p:spPr>
          <a:xfrm>
            <a:off x="1043491" y="4439808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3FB3B2EA-C073-989B-D077-C75F285AB111}"/>
              </a:ext>
            </a:extLst>
          </p:cNvPr>
          <p:cNvSpPr/>
          <p:nvPr/>
        </p:nvSpPr>
        <p:spPr>
          <a:xfrm>
            <a:off x="5710229" y="4439528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75E9BC06-84BF-D3C8-501E-E67F5B57DE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5301700" y="4053175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F8339830-1C8F-0A46-BF55-119E00AD140C}"/>
              </a:ext>
            </a:extLst>
          </p:cNvPr>
          <p:cNvSpPr/>
          <p:nvPr/>
        </p:nvSpPr>
        <p:spPr>
          <a:xfrm>
            <a:off x="4772933" y="4439528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pic>
        <p:nvPicPr>
          <p:cNvPr id="82" name="Picture 2">
            <a:extLst>
              <a:ext uri="{FF2B5EF4-FFF2-40B4-BE49-F238E27FC236}">
                <a16:creationId xmlns:a16="http://schemas.microsoft.com/office/drawing/2014/main" id="{7418A11F-1A44-DFD0-CCCD-E4857A9BE1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0" t="40438" r="45579"/>
          <a:stretch/>
        </p:blipFill>
        <p:spPr bwMode="auto">
          <a:xfrm>
            <a:off x="4364405" y="4053175"/>
            <a:ext cx="422285" cy="106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D2219CAF-4636-0DA7-D994-7945033A6ADC}"/>
              </a:ext>
            </a:extLst>
          </p:cNvPr>
          <p:cNvCxnSpPr>
            <a:cxnSpLocks/>
          </p:cNvCxnSpPr>
          <p:nvPr/>
        </p:nvCxnSpPr>
        <p:spPr>
          <a:xfrm>
            <a:off x="335517" y="4145390"/>
            <a:ext cx="8450422" cy="5819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A972F032-AB7C-7D74-4828-4A114BC11658}"/>
              </a:ext>
            </a:extLst>
          </p:cNvPr>
          <p:cNvSpPr/>
          <p:nvPr/>
        </p:nvSpPr>
        <p:spPr>
          <a:xfrm>
            <a:off x="2226135" y="3922326"/>
            <a:ext cx="824687" cy="19437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>
                <a:solidFill>
                  <a:schemeClr val="tx1"/>
                </a:solidFill>
              </a:rPr>
              <a:t>14.2 m</a:t>
            </a:r>
            <a:endParaRPr lang="en-GB" sz="1013" dirty="0">
              <a:solidFill>
                <a:schemeClr val="tx1"/>
              </a:solidFill>
            </a:endParaRP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32ABEE4C-D788-946D-1CC1-5CBC7F832AE8}"/>
              </a:ext>
            </a:extLst>
          </p:cNvPr>
          <p:cNvSpPr/>
          <p:nvPr/>
        </p:nvSpPr>
        <p:spPr>
          <a:xfrm>
            <a:off x="7586454" y="4447197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82006EC1-AD48-C973-5049-877BB38E0F43}"/>
              </a:ext>
            </a:extLst>
          </p:cNvPr>
          <p:cNvSpPr/>
          <p:nvPr/>
        </p:nvSpPr>
        <p:spPr>
          <a:xfrm>
            <a:off x="6649159" y="4447197"/>
            <a:ext cx="520680" cy="3360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8B0BA59-CDFE-9F85-AA32-3915DE253B3C}"/>
              </a:ext>
            </a:extLst>
          </p:cNvPr>
          <p:cNvSpPr/>
          <p:nvPr/>
        </p:nvSpPr>
        <p:spPr>
          <a:xfrm>
            <a:off x="104920" y="2682594"/>
            <a:ext cx="8697500" cy="111792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2C8C68-44B4-691F-2FE8-B0D001ED400F}"/>
              </a:ext>
            </a:extLst>
          </p:cNvPr>
          <p:cNvSpPr txBox="1"/>
          <p:nvPr/>
        </p:nvSpPr>
        <p:spPr>
          <a:xfrm>
            <a:off x="44611" y="4866501"/>
            <a:ext cx="86113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M. Timmins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1967DBC-1AEB-2114-C879-2EBD6C5056C3}"/>
              </a:ext>
            </a:extLst>
          </p:cNvPr>
          <p:cNvSpPr txBox="1">
            <a:spLocks/>
          </p:cNvSpPr>
          <p:nvPr/>
        </p:nvSpPr>
        <p:spPr>
          <a:xfrm>
            <a:off x="5568902" y="2059731"/>
            <a:ext cx="2188028" cy="51977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>
                <a:solidFill>
                  <a:srgbClr val="0066FF"/>
                </a:solidFill>
                <a:sym typeface="Wingdings" panose="05000000000000000000" pitchFamily="2" charset="2"/>
              </a:rPr>
              <a:t> </a:t>
            </a:r>
            <a:r>
              <a:rPr lang="en-GB" sz="2100" dirty="0">
                <a:solidFill>
                  <a:srgbClr val="0066FF"/>
                </a:solidFill>
              </a:rPr>
              <a:t>Baseline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C42CACA-069E-78A2-95D1-616CD12469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47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FCCee</a:t>
            </a:r>
            <a:r>
              <a:rPr lang="en-GB" dirty="0"/>
              <a:t> SRF system: machine layouts and cryomodules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799" y="2895786"/>
            <a:ext cx="8591979" cy="1241822"/>
          </a:xfrm>
        </p:spPr>
        <p:txBody>
          <a:bodyPr/>
          <a:lstStyle/>
          <a:p>
            <a:r>
              <a:rPr lang="en-US" dirty="0"/>
              <a:t>Vittorio Parma, </a:t>
            </a:r>
          </a:p>
          <a:p>
            <a:r>
              <a:rPr lang="en-US" dirty="0"/>
              <a:t>with contributions from: O. Brunner, B. Bradu, K. </a:t>
            </a:r>
            <a:r>
              <a:rPr lang="en-US" dirty="0" err="1"/>
              <a:t>Brodinski</a:t>
            </a:r>
            <a:r>
              <a:rPr lang="en-US" dirty="0"/>
              <a:t>, O. Capatina, L. Delprat, A. Foussat, B. Naydenov, E. Montesinos, F. Peauger, M. Timmins, K. Turaj, F. Valchkova-Georgieva, CERN </a:t>
            </a:r>
          </a:p>
          <a:p>
            <a:r>
              <a:rPr lang="en-US" dirty="0"/>
              <a:t>and input from discussions with: S. </a:t>
            </a:r>
            <a:r>
              <a:rPr lang="en-US" dirty="0" err="1"/>
              <a:t>Barbanotti</a:t>
            </a:r>
            <a:r>
              <a:rPr lang="en-US" dirty="0"/>
              <a:t>/DESY, K. Jensch/DESY, T. Petersen/SLAC, </a:t>
            </a:r>
            <a:r>
              <a:rPr lang="en-US" dirty="0" err="1"/>
              <a:t>P.Pierini</a:t>
            </a:r>
            <a:r>
              <a:rPr lang="en-US" dirty="0"/>
              <a:t>/ESS,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2431DF6-41CB-4397-A2A3-BFCE07E6B182}"/>
              </a:ext>
            </a:extLst>
          </p:cNvPr>
          <p:cNvSpPr txBox="1"/>
          <p:nvPr/>
        </p:nvSpPr>
        <p:spPr>
          <a:xfrm>
            <a:off x="1007830" y="97423"/>
            <a:ext cx="2700074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6 June 2023 / FCC Week 2023 (London, UK)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Vittorio Parma, CERN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41D4-D6A0-83DC-77BA-1A9656A64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-34208"/>
            <a:ext cx="7886700" cy="49770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½ LSS Collider length (ttbar), by architecture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536FC2-6AD4-50C2-A964-898974C55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106167"/>
              </p:ext>
            </p:extLst>
          </p:nvPr>
        </p:nvGraphicFramePr>
        <p:xfrm>
          <a:off x="179512" y="597038"/>
          <a:ext cx="8345283" cy="3111081"/>
        </p:xfrm>
        <a:graphic>
          <a:graphicData uri="http://schemas.openxmlformats.org/drawingml/2006/table">
            <a:tbl>
              <a:tblPr/>
              <a:tblGrid>
                <a:gridCol w="2207068">
                  <a:extLst>
                    <a:ext uri="{9D8B030D-6E8A-4147-A177-3AD203B41FA5}">
                      <a16:colId xmlns:a16="http://schemas.microsoft.com/office/drawing/2014/main" val="1039089603"/>
                    </a:ext>
                  </a:extLst>
                </a:gridCol>
                <a:gridCol w="107994">
                  <a:extLst>
                    <a:ext uri="{9D8B030D-6E8A-4147-A177-3AD203B41FA5}">
                      <a16:colId xmlns:a16="http://schemas.microsoft.com/office/drawing/2014/main" val="3209298038"/>
                    </a:ext>
                  </a:extLst>
                </a:gridCol>
                <a:gridCol w="535467">
                  <a:extLst>
                    <a:ext uri="{9D8B030D-6E8A-4147-A177-3AD203B41FA5}">
                      <a16:colId xmlns:a16="http://schemas.microsoft.com/office/drawing/2014/main" val="602307946"/>
                    </a:ext>
                  </a:extLst>
                </a:gridCol>
                <a:gridCol w="517468">
                  <a:extLst>
                    <a:ext uri="{9D8B030D-6E8A-4147-A177-3AD203B41FA5}">
                      <a16:colId xmlns:a16="http://schemas.microsoft.com/office/drawing/2014/main" val="1479591834"/>
                    </a:ext>
                  </a:extLst>
                </a:gridCol>
                <a:gridCol w="95994">
                  <a:extLst>
                    <a:ext uri="{9D8B030D-6E8A-4147-A177-3AD203B41FA5}">
                      <a16:colId xmlns:a16="http://schemas.microsoft.com/office/drawing/2014/main" val="1515030044"/>
                    </a:ext>
                  </a:extLst>
                </a:gridCol>
                <a:gridCol w="571465">
                  <a:extLst>
                    <a:ext uri="{9D8B030D-6E8A-4147-A177-3AD203B41FA5}">
                      <a16:colId xmlns:a16="http://schemas.microsoft.com/office/drawing/2014/main" val="101989957"/>
                    </a:ext>
                  </a:extLst>
                </a:gridCol>
                <a:gridCol w="581963">
                  <a:extLst>
                    <a:ext uri="{9D8B030D-6E8A-4147-A177-3AD203B41FA5}">
                      <a16:colId xmlns:a16="http://schemas.microsoft.com/office/drawing/2014/main" val="1186771329"/>
                    </a:ext>
                  </a:extLst>
                </a:gridCol>
                <a:gridCol w="101995">
                  <a:extLst>
                    <a:ext uri="{9D8B030D-6E8A-4147-A177-3AD203B41FA5}">
                      <a16:colId xmlns:a16="http://schemas.microsoft.com/office/drawing/2014/main" val="473319281"/>
                    </a:ext>
                  </a:extLst>
                </a:gridCol>
                <a:gridCol w="481470">
                  <a:extLst>
                    <a:ext uri="{9D8B030D-6E8A-4147-A177-3AD203B41FA5}">
                      <a16:colId xmlns:a16="http://schemas.microsoft.com/office/drawing/2014/main" val="2747768114"/>
                    </a:ext>
                  </a:extLst>
                </a:gridCol>
                <a:gridCol w="683958">
                  <a:extLst>
                    <a:ext uri="{9D8B030D-6E8A-4147-A177-3AD203B41FA5}">
                      <a16:colId xmlns:a16="http://schemas.microsoft.com/office/drawing/2014/main" val="3362995288"/>
                    </a:ext>
                  </a:extLst>
                </a:gridCol>
                <a:gridCol w="95994">
                  <a:extLst>
                    <a:ext uri="{9D8B030D-6E8A-4147-A177-3AD203B41FA5}">
                      <a16:colId xmlns:a16="http://schemas.microsoft.com/office/drawing/2014/main" val="1053181055"/>
                    </a:ext>
                  </a:extLst>
                </a:gridCol>
                <a:gridCol w="539966">
                  <a:extLst>
                    <a:ext uri="{9D8B030D-6E8A-4147-A177-3AD203B41FA5}">
                      <a16:colId xmlns:a16="http://schemas.microsoft.com/office/drawing/2014/main" val="1799643219"/>
                    </a:ext>
                  </a:extLst>
                </a:gridCol>
                <a:gridCol w="599963">
                  <a:extLst>
                    <a:ext uri="{9D8B030D-6E8A-4147-A177-3AD203B41FA5}">
                      <a16:colId xmlns:a16="http://schemas.microsoft.com/office/drawing/2014/main" val="3751669490"/>
                    </a:ext>
                  </a:extLst>
                </a:gridCol>
                <a:gridCol w="101995">
                  <a:extLst>
                    <a:ext uri="{9D8B030D-6E8A-4147-A177-3AD203B41FA5}">
                      <a16:colId xmlns:a16="http://schemas.microsoft.com/office/drawing/2014/main" val="2520389277"/>
                    </a:ext>
                  </a:extLst>
                </a:gridCol>
                <a:gridCol w="481470">
                  <a:extLst>
                    <a:ext uri="{9D8B030D-6E8A-4147-A177-3AD203B41FA5}">
                      <a16:colId xmlns:a16="http://schemas.microsoft.com/office/drawing/2014/main" val="1441290277"/>
                    </a:ext>
                  </a:extLst>
                </a:gridCol>
                <a:gridCol w="607463">
                  <a:extLst>
                    <a:ext uri="{9D8B030D-6E8A-4147-A177-3AD203B41FA5}">
                      <a16:colId xmlns:a16="http://schemas.microsoft.com/office/drawing/2014/main" val="321553313"/>
                    </a:ext>
                  </a:extLst>
                </a:gridCol>
                <a:gridCol w="33590">
                  <a:extLst>
                    <a:ext uri="{9D8B030D-6E8A-4147-A177-3AD203B41FA5}">
                      <a16:colId xmlns:a16="http://schemas.microsoft.com/office/drawing/2014/main" val="1456668659"/>
                    </a:ext>
                  </a:extLst>
                </a:gridCol>
              </a:tblGrid>
              <a:tr h="3741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Length [m], 1/2 LSS Collider, ttbar 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(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(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revised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CM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lenght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AC2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AC3/AC4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AC3/AC4 (6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800 MHz)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0057630"/>
                  </a:ext>
                </a:extLst>
              </a:tr>
              <a:tr h="238883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(seg)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(seg)</a:t>
                      </a:r>
                    </a:p>
                  </a:txBody>
                  <a:tcPr marL="4095" marR="4095" marT="40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(segm)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(segm)</a:t>
                      </a:r>
                    </a:p>
                  </a:txBody>
                  <a:tcPr marL="4095" marR="4095" marT="40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(cont)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(segm)</a:t>
                      </a:r>
                    </a:p>
                  </a:txBody>
                  <a:tcPr marL="4095" marR="4095" marT="40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(cont)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(cont) with/no cryo line</a:t>
                      </a:r>
                    </a:p>
                  </a:txBody>
                  <a:tcPr marL="4095" marR="4095" marT="40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(cont)</a:t>
                      </a: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 MHz (cont) with/no cryo line</a:t>
                      </a:r>
                    </a:p>
                  </a:txBody>
                  <a:tcPr marL="4095" marR="4095" marT="409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6631553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(#cavityies/CM)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4750213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Standalone CM lenght (flange to flange) for N cavity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667143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Cont.CM lenght (flange to flange) for N cavity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10.87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10.70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378384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cavities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244.00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244.00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244.00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132.00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662921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No.CM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61.00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4189256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CMs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457.5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376.2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437.98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353.1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459.33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353.1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459.33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353.10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442.05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353.10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3640166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IC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33.43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21.12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33.43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21.12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33.43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21.12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33.43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21.12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22.10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21.12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816518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No.quads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0925409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Quads spacing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361589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Quads length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7122670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quad length (+ 1 IC)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0610588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CM between quads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412334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quads space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27.9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27.9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16.65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21.7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16.65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12.95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16.65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12.95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426327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 valve/Jumper box length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4617893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valve boxes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836429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 cell length </a:t>
                      </a:r>
                      <a:r>
                        <a:rPr lang="fr-FR" sz="5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(assumption)</a:t>
                      </a:r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51.04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50.44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49.12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50.44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4919018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No.CM per cryo cell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4.52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1855361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Jumper/valve boxes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5.25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5.25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549743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Vac.Barrier box length (+ 1 IC)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7676647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Vac.sectorisation length </a:t>
                      </a:r>
                      <a:r>
                        <a:rPr lang="fr-FR" sz="5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(assumption)</a:t>
                      </a:r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923154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Vac.sectorisations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6754514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Vac. Barrier boxes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456231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Vac.Barrier boxes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9.4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7.05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4.7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917954"/>
                  </a:ext>
                </a:extLst>
              </a:tr>
              <a:tr h="90144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2 end of cryostat boxes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7139591"/>
                  </a:ext>
                </a:extLst>
              </a:tr>
              <a:tr h="117187">
                <a:tc>
                  <a:txBody>
                    <a:bodyPr/>
                    <a:lstStyle/>
                    <a:p>
                      <a:pPr algn="l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Contributions 800 MHz &amp; 400 MHz [m]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519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419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499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6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401</a:t>
                      </a:r>
                    </a:p>
                  </a:txBody>
                  <a:tcPr marL="4095" marR="4095" marT="40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6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271674"/>
                  </a:ext>
                </a:extLst>
              </a:tr>
              <a:tr h="14646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1/2 LSS [m]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938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895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1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925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931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900</a:t>
                      </a: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7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5" marR="4095" marT="4095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490564"/>
                  </a:ext>
                </a:extLst>
              </a:tr>
            </a:tbl>
          </a:graphicData>
        </a:graphic>
      </p:graphicFrame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1A2A10E-A268-8D84-0E9F-FCD79322F6D8}"/>
              </a:ext>
            </a:extLst>
          </p:cNvPr>
          <p:cNvSpPr txBox="1">
            <a:spLocks/>
          </p:cNvSpPr>
          <p:nvPr/>
        </p:nvSpPr>
        <p:spPr>
          <a:xfrm>
            <a:off x="304614" y="3867894"/>
            <a:ext cx="8534772" cy="1275606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Revised CM lengths provide 4% reduction to baseline length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Continuous cryostats are (marginally) longer (effect of additional HW)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Increasing # cavities/CM reduces </a:t>
            </a:r>
            <a:r>
              <a:rPr lang="en-GB" sz="2100" dirty="0" err="1"/>
              <a:t>linac</a:t>
            </a:r>
            <a:r>
              <a:rPr lang="en-GB" sz="2100" dirty="0"/>
              <a:t> length, compensating continuous cryostat overlength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100" b="1" dirty="0">
                <a:solidFill>
                  <a:schemeClr val="tx2"/>
                </a:solidFill>
              </a:rPr>
              <a:t>AC3 (or AC4) with 6 cav./CM 800MHz yields a 4% length reduction (900 m) </a:t>
            </a:r>
            <a:r>
              <a:rPr lang="en-GB" sz="2100" b="1" dirty="0" err="1">
                <a:solidFill>
                  <a:schemeClr val="tx2"/>
                </a:solidFill>
              </a:rPr>
              <a:t>wrt</a:t>
            </a:r>
            <a:r>
              <a:rPr lang="en-GB" sz="2100" b="1" dirty="0">
                <a:solidFill>
                  <a:schemeClr val="tx2"/>
                </a:solidFill>
              </a:rPr>
              <a:t> the baseline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21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100" b="1" dirty="0"/>
              <a:t>Note:</a:t>
            </a:r>
            <a:r>
              <a:rPr lang="en-GB" sz="2100" dirty="0"/>
              <a:t> for Booster, see spare slides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A18AD9A-FA71-EFBB-E073-2058C7E5CC37}"/>
              </a:ext>
            </a:extLst>
          </p:cNvPr>
          <p:cNvSpPr/>
          <p:nvPr/>
        </p:nvSpPr>
        <p:spPr>
          <a:xfrm>
            <a:off x="7380312" y="463498"/>
            <a:ext cx="1144483" cy="3404396"/>
          </a:xfrm>
          <a:prstGeom prst="round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803520-30A3-552A-0892-36FBA7C482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984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7611B-395A-3560-A538-E203375BE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-29366"/>
            <a:ext cx="7886700" cy="540143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Summary and next steps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90B29-EC26-85BF-C88C-13F5417328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27534"/>
            <a:ext cx="8712968" cy="4320480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Baseline</a:t>
            </a:r>
            <a:r>
              <a:rPr lang="en-US" sz="1600" dirty="0"/>
              <a:t> is fully segmented </a:t>
            </a:r>
            <a:r>
              <a:rPr lang="en-US" sz="1600" dirty="0" err="1"/>
              <a:t>linacs</a:t>
            </a:r>
            <a:r>
              <a:rPr lang="en-US" sz="1600" dirty="0"/>
              <a:t>, for both Collider and Booster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Continuous cryostat architectures</a:t>
            </a:r>
            <a:r>
              <a:rPr lang="en-US" sz="1600" dirty="0"/>
              <a:t> interesting both for capital and operation cost reductions. Quantitative assessments as next steps. 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Architecture developments to continue </a:t>
            </a:r>
            <a:r>
              <a:rPr lang="en-US" sz="1600" dirty="0"/>
              <a:t>to integrate cryogenic and vacuum cells (</a:t>
            </a:r>
            <a:r>
              <a:rPr lang="en-US" sz="1600" dirty="0" err="1"/>
              <a:t>cryo</a:t>
            </a:r>
            <a:r>
              <a:rPr lang="en-US" sz="1600" dirty="0"/>
              <a:t> valves, </a:t>
            </a:r>
            <a:r>
              <a:rPr lang="en-US" sz="1600" dirty="0" err="1"/>
              <a:t>vac.Barrier</a:t>
            </a:r>
            <a:r>
              <a:rPr lang="en-US" sz="1600" dirty="0"/>
              <a:t>, beam pumping etc.). Beam instrumentation also to be defined (BPMs, etc.).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Tunnel cross sections: </a:t>
            </a:r>
            <a:r>
              <a:rPr lang="en-US" sz="1600" dirty="0"/>
              <a:t>800 MHz continuous with integrated lines more compact (no </a:t>
            </a:r>
            <a:r>
              <a:rPr lang="en-US" sz="1600" dirty="0" err="1"/>
              <a:t>cryoline</a:t>
            </a:r>
            <a:r>
              <a:rPr lang="en-US" sz="1600" dirty="0"/>
              <a:t> and jumpers)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 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2"/>
                </a:solidFill>
              </a:rPr>
              <a:t>Linacs</a:t>
            </a:r>
            <a:r>
              <a:rPr lang="en-US" sz="1600" dirty="0">
                <a:solidFill>
                  <a:schemeClr val="tx2"/>
                </a:solidFill>
              </a:rPr>
              <a:t> lengths. </a:t>
            </a:r>
            <a:r>
              <a:rPr lang="en-US" sz="1600" dirty="0"/>
              <a:t>With updated CM lengths, increased # cavities/CM (4</a:t>
            </a:r>
            <a:r>
              <a:rPr lang="en-US" sz="1600" dirty="0">
                <a:sym typeface="Wingdings" panose="05000000000000000000" pitchFamily="2" charset="2"/>
              </a:rPr>
              <a:t>6</a:t>
            </a:r>
            <a:r>
              <a:rPr lang="en-US" sz="1600" dirty="0"/>
              <a:t>) of the 800 MHz,  </a:t>
            </a:r>
            <a:r>
              <a:rPr lang="en-US" sz="1600" dirty="0" err="1"/>
              <a:t>linac</a:t>
            </a:r>
            <a:r>
              <a:rPr lang="en-US" sz="1600" dirty="0"/>
              <a:t> lengths are shorter even though continuous cryostats are (marginally) longer. At this stage of the design study, some margin should be kept.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C1A05E-2785-36C4-834C-EC6D283BA4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915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A1A9B-7D04-4FF6-9DD7-9441F083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/>
              <a:t>22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81149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CEB62-D645-BAD4-E3E2-FE32D469C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650" y="2169717"/>
            <a:ext cx="8263350" cy="804067"/>
          </a:xfrm>
        </p:spPr>
        <p:txBody>
          <a:bodyPr/>
          <a:lstStyle/>
          <a:p>
            <a:r>
              <a:rPr lang="en-US" dirty="0"/>
              <a:t>Spare slides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B2222-3F70-EA07-D27D-BA7B102EA6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fld id="{B50EBF8C-532C-411B-885C-938D5AF787C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521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8B4DE-73A6-E601-E5C0-D6486569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24887"/>
            <a:ext cx="8263350" cy="40977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Possible layout for Collider AC3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A84B1-282D-9F40-B9F6-8BD23E77F9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fld id="{B50EBF8C-532C-411B-885C-938D5AF787CD}" type="slidenum">
              <a:rPr lang="en-GB" smtClean="0"/>
              <a:t>24</a:t>
            </a:fld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B7EBD6-B27B-BF1A-760E-CFCB1FC75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731212"/>
            <a:ext cx="8748464" cy="20565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AF1ACA1-8CC9-BB83-ADEF-78EF50F05A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95" y="3214729"/>
            <a:ext cx="8748464" cy="151726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3C70EF6-C613-39AA-0134-9EB3BC4CB470}"/>
              </a:ext>
            </a:extLst>
          </p:cNvPr>
          <p:cNvSpPr txBox="1"/>
          <p:nvPr/>
        </p:nvSpPr>
        <p:spPr>
          <a:xfrm>
            <a:off x="4067944" y="286667"/>
            <a:ext cx="11079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>
                <a:solidFill>
                  <a:schemeClr val="tx2"/>
                </a:solidFill>
              </a:rPr>
              <a:t>400 MHz</a:t>
            </a:r>
            <a:endParaRPr lang="fr-FR" sz="18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40B17-3673-0C9F-E204-56237C8B8B00}"/>
              </a:ext>
            </a:extLst>
          </p:cNvPr>
          <p:cNvSpPr txBox="1"/>
          <p:nvPr/>
        </p:nvSpPr>
        <p:spPr>
          <a:xfrm>
            <a:off x="4040068" y="2699231"/>
            <a:ext cx="1107996" cy="5007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>
                <a:solidFill>
                  <a:schemeClr val="tx2"/>
                </a:solidFill>
              </a:rPr>
              <a:t>800 MHz</a:t>
            </a:r>
            <a:endParaRPr lang="fr-FR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702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E41D4-D6A0-83DC-77BA-1A9656A64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-34208"/>
            <a:ext cx="7886700" cy="497706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Booster length (ttbar), by architecture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1A2A10E-A268-8D84-0E9F-FCD79322F6D8}"/>
              </a:ext>
            </a:extLst>
          </p:cNvPr>
          <p:cNvSpPr txBox="1">
            <a:spLocks/>
          </p:cNvSpPr>
          <p:nvPr/>
        </p:nvSpPr>
        <p:spPr>
          <a:xfrm>
            <a:off x="304614" y="3867894"/>
            <a:ext cx="8534772" cy="1008112"/>
          </a:xfrm>
          <a:prstGeom prst="rect">
            <a:avLst/>
          </a:prstGeom>
        </p:spPr>
        <p:txBody>
          <a:bodyPr vert="horz" lIns="68580" tIns="34290" rIns="68580" bIns="3429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Revised CM lengths provide 4% reduction to baseline length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Continuous cryostats are (marginally) longer (effect of additional HW)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Increasing # cavities/CM reduces </a:t>
            </a:r>
            <a:r>
              <a:rPr lang="en-GB" sz="2100" dirty="0" err="1"/>
              <a:t>linac</a:t>
            </a:r>
            <a:r>
              <a:rPr lang="en-GB" sz="2100" dirty="0"/>
              <a:t> length, compensating continuous cryostat overlength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AB1 with 6 cav./CM 800MHz yields a 6% length reduction (1159 m) </a:t>
            </a:r>
            <a:r>
              <a:rPr lang="en-GB" sz="2100" dirty="0" err="1"/>
              <a:t>wrt</a:t>
            </a:r>
            <a:r>
              <a:rPr lang="en-GB" sz="2100" dirty="0"/>
              <a:t> the baseline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A1A87C9-B221-3268-6900-D9E18CB3FAB5}"/>
              </a:ext>
            </a:extLst>
          </p:cNvPr>
          <p:cNvGraphicFramePr>
            <a:graphicFrameLocks noGrp="1"/>
          </p:cNvGraphicFramePr>
          <p:nvPr/>
        </p:nvGraphicFramePr>
        <p:xfrm>
          <a:off x="1763688" y="778066"/>
          <a:ext cx="4680520" cy="2775260"/>
        </p:xfrm>
        <a:graphic>
          <a:graphicData uri="http://schemas.openxmlformats.org/drawingml/2006/table">
            <a:tbl>
              <a:tblPr/>
              <a:tblGrid>
                <a:gridCol w="1494918">
                  <a:extLst>
                    <a:ext uri="{9D8B030D-6E8A-4147-A177-3AD203B41FA5}">
                      <a16:colId xmlns:a16="http://schemas.microsoft.com/office/drawing/2014/main" val="4160874252"/>
                    </a:ext>
                  </a:extLst>
                </a:gridCol>
                <a:gridCol w="107099">
                  <a:extLst>
                    <a:ext uri="{9D8B030D-6E8A-4147-A177-3AD203B41FA5}">
                      <a16:colId xmlns:a16="http://schemas.microsoft.com/office/drawing/2014/main" val="3740050596"/>
                    </a:ext>
                  </a:extLst>
                </a:gridCol>
                <a:gridCol w="558223">
                  <a:extLst>
                    <a:ext uri="{9D8B030D-6E8A-4147-A177-3AD203B41FA5}">
                      <a16:colId xmlns:a16="http://schemas.microsoft.com/office/drawing/2014/main" val="807984476"/>
                    </a:ext>
                  </a:extLst>
                </a:gridCol>
                <a:gridCol w="144016">
                  <a:extLst>
                    <a:ext uri="{9D8B030D-6E8A-4147-A177-3AD203B41FA5}">
                      <a16:colId xmlns:a16="http://schemas.microsoft.com/office/drawing/2014/main" val="129959668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164129404"/>
                    </a:ext>
                  </a:extLst>
                </a:gridCol>
                <a:gridCol w="144016">
                  <a:extLst>
                    <a:ext uri="{9D8B030D-6E8A-4147-A177-3AD203B41FA5}">
                      <a16:colId xmlns:a16="http://schemas.microsoft.com/office/drawing/2014/main" val="398763901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31021419"/>
                    </a:ext>
                  </a:extLst>
                </a:gridCol>
                <a:gridCol w="144016">
                  <a:extLst>
                    <a:ext uri="{9D8B030D-6E8A-4147-A177-3AD203B41FA5}">
                      <a16:colId xmlns:a16="http://schemas.microsoft.com/office/drawing/2014/main" val="41755774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163265412"/>
                    </a:ext>
                  </a:extLst>
                </a:gridCol>
              </a:tblGrid>
              <a:tr h="37086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Long. length [m], Booster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linac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(Point L), ttbar 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(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A1 (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revised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CM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lenght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AB1 (4 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800 MHz)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AB1 (6 </a:t>
                      </a:r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</a:t>
                      </a:r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800 MHz)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159076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(seg)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(segm)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(cont)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 MHz (cont)</a:t>
                      </a:r>
                    </a:p>
                  </a:txBody>
                  <a:tcPr marL="4468" marR="4468" marT="4468" marB="0" anchor="ctr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708028"/>
                  </a:ext>
                </a:extLst>
              </a:tr>
              <a:tr h="93833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 (#cavityies/CM)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4704114"/>
                  </a:ext>
                </a:extLst>
              </a:tr>
              <a:tr h="93833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Standalone CM lenght (flange to flange) for N cavity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7.18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553888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Cont.CM lenght (flange to flange) for N cavity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7.53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10.87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21032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cavities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306821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No.CM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53725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CMs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1125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1077.00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1129.50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1087.00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066903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IC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83.01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83.01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83.01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55.16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731553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No.quads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9950998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Quads spacing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1570243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Quads length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78259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quad length (+ 1 IC)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199252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CM between quads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6.93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7.24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4.78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4601950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quads space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27.9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27.9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16.65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16.65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257066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 valve/Jumper box length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8677293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valve boxes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083845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 cell length </a:t>
                      </a:r>
                      <a:r>
                        <a:rPr lang="fr-FR" sz="5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(assumption)</a:t>
                      </a:r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125.50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120.78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38350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it-IT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No.CM per cryo cell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16.67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912792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Jumper/valve boxes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6.75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659410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Vac.Barrier box length (+ 1 IC)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403276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Vac.sectorisation length </a:t>
                      </a:r>
                      <a:r>
                        <a:rPr lang="fr-FR" sz="5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(assumption)</a:t>
                      </a:r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482304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Vac.sectorisations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1369855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No.of Vac. Barrier boxes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6123390"/>
                  </a:ext>
                </a:extLst>
              </a:tr>
              <a:tr h="89365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of Vac.Barrier boxes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25.85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23.5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73635"/>
                  </a:ext>
                </a:extLst>
              </a:tr>
              <a:tr h="93833">
                <a:tc>
                  <a:txBody>
                    <a:bodyPr/>
                    <a:lstStyle/>
                    <a:p>
                      <a:pPr algn="l" fontAlgn="b"/>
                      <a:r>
                        <a:rPr lang="en-GB" sz="500" b="0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lenght of 2 end of cryostat boxes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500" b="1" i="0" u="none" strike="noStrike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063780"/>
                  </a:ext>
                </a:extLst>
              </a:tr>
              <a:tr h="12957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Total length 1/2 LSS [m]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1236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1188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1229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000" b="1" i="0" u="none" strike="noStrike" dirty="0">
                        <a:solidFill>
                          <a:srgbClr val="0066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66FF"/>
                          </a:solidFill>
                          <a:effectLst/>
                          <a:latin typeface="Calibri" panose="020F0502020204030204" pitchFamily="34" charset="0"/>
                        </a:rPr>
                        <a:t>1159</a:t>
                      </a:r>
                    </a:p>
                  </a:txBody>
                  <a:tcPr marL="4468" marR="4468" marT="4468" marB="0" anchor="b">
                    <a:lnL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894030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8E83B7-A2DB-E9F3-0272-FDBE96E664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100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C5074-0E2C-FD17-6D13-CC6621188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-22659"/>
            <a:ext cx="8263350" cy="50617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Pictures/</a:t>
            </a:r>
            <a:r>
              <a:rPr lang="en-US" dirty="0" err="1">
                <a:solidFill>
                  <a:schemeClr val="bg1"/>
                </a:solidFill>
              </a:rPr>
              <a:t>drwgs</a:t>
            </a:r>
            <a:r>
              <a:rPr lang="en-US" dirty="0">
                <a:solidFill>
                  <a:schemeClr val="bg1"/>
                </a:solidFill>
              </a:rPr>
              <a:t> from XFEL and LCLS-II machines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15301-D46E-88A7-8EFD-D5AFCC7CEF8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fld id="{B50EBF8C-532C-411B-885C-938D5AF787CD}" type="slidenum">
              <a:rPr lang="en-GB" smtClean="0"/>
              <a:t>26</a:t>
            </a:fld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712B7F-00D8-0821-F76C-3294C9CFAB65}"/>
              </a:ext>
            </a:extLst>
          </p:cNvPr>
          <p:cNvGrpSpPr/>
          <p:nvPr/>
        </p:nvGrpSpPr>
        <p:grpSpPr>
          <a:xfrm>
            <a:off x="5794419" y="1825383"/>
            <a:ext cx="3240360" cy="2013315"/>
            <a:chOff x="2699792" y="2499742"/>
            <a:chExt cx="3480243" cy="245410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5466B2-C018-D525-F3B4-0A7839D143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99792" y="2499742"/>
              <a:ext cx="3480243" cy="2421447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0BE341-2DEB-8F56-B8D3-DD119754DE35}"/>
                </a:ext>
              </a:extLst>
            </p:cNvPr>
            <p:cNvSpPr txBox="1"/>
            <p:nvPr/>
          </p:nvSpPr>
          <p:spPr>
            <a:xfrm>
              <a:off x="2699792" y="4302015"/>
              <a:ext cx="3129613" cy="651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000" dirty="0">
                  <a:highlight>
                    <a:srgbClr val="FFFF00"/>
                  </a:highlight>
                </a:rPr>
                <a:t>end cap, XFEL (courtesy K. Jensch/</a:t>
              </a:r>
              <a:r>
                <a:rPr lang="en-US" sz="1000" dirty="0" err="1">
                  <a:highlight>
                    <a:srgbClr val="FFFF00"/>
                  </a:highlight>
                </a:rPr>
                <a:t>Desy</a:t>
              </a:r>
              <a:r>
                <a:rPr lang="en-US" sz="1000" dirty="0">
                  <a:highlight>
                    <a:srgbClr val="FFFF00"/>
                  </a:highlight>
                </a:rPr>
                <a:t>)</a:t>
              </a:r>
              <a:endParaRPr lang="fr-FR" sz="1000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A77B2F0-63F2-3DE1-CE9D-8B8A7D4C42DA}"/>
              </a:ext>
            </a:extLst>
          </p:cNvPr>
          <p:cNvGrpSpPr/>
          <p:nvPr/>
        </p:nvGrpSpPr>
        <p:grpSpPr>
          <a:xfrm>
            <a:off x="1043608" y="411510"/>
            <a:ext cx="3910001" cy="2512775"/>
            <a:chOff x="5148064" y="2626307"/>
            <a:chExt cx="3827741" cy="239080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00A615D-94C0-C23A-80BB-8C952E645B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48064" y="2864995"/>
              <a:ext cx="3827741" cy="21521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1E37A5-E891-9EB3-5A80-27F557A02476}"/>
                </a:ext>
              </a:extLst>
            </p:cNvPr>
            <p:cNvSpPr txBox="1"/>
            <p:nvPr/>
          </p:nvSpPr>
          <p:spPr>
            <a:xfrm>
              <a:off x="5363912" y="2626307"/>
              <a:ext cx="3358612" cy="477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1000" dirty="0">
                  <a:highlight>
                    <a:srgbClr val="FFFF00"/>
                  </a:highlight>
                </a:rPr>
                <a:t>End/feed caps, LCLS –II (courtesy T. Petersen/SLAC)</a:t>
              </a:r>
              <a:endParaRPr lang="fr-FR" sz="1000" dirty="0">
                <a:highlight>
                  <a:srgbClr val="FFFF00"/>
                </a:highlight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E294EE70-37EC-4BC8-A3A9-9E4B52A76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3" y="3208283"/>
            <a:ext cx="2913898" cy="191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7371AD8-B4E9-1131-7591-D986CB7B24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8180" y="3208283"/>
            <a:ext cx="2821223" cy="1918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EB9F28-A1F5-F13A-E44C-53AC71A8CD00}"/>
              </a:ext>
            </a:extLst>
          </p:cNvPr>
          <p:cNvSpPr txBox="1"/>
          <p:nvPr/>
        </p:nvSpPr>
        <p:spPr>
          <a:xfrm>
            <a:off x="1899868" y="4587974"/>
            <a:ext cx="2193229" cy="477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000" dirty="0">
                <a:highlight>
                  <a:srgbClr val="FFFF00"/>
                </a:highlight>
              </a:rPr>
              <a:t>IC XFEL (courtesy K. Jensch/</a:t>
            </a:r>
            <a:r>
              <a:rPr lang="en-US" sz="1000" dirty="0" err="1">
                <a:highlight>
                  <a:srgbClr val="FFFF00"/>
                </a:highlight>
              </a:rPr>
              <a:t>Desy</a:t>
            </a:r>
            <a:r>
              <a:rPr lang="en-US" sz="1000" dirty="0">
                <a:highlight>
                  <a:srgbClr val="FFFF00"/>
                </a:highlight>
              </a:rPr>
              <a:t>)</a:t>
            </a:r>
            <a:endParaRPr lang="fr-FR" sz="10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683988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8AEB0DD-476B-9672-DDFE-99FAA8259DD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6484" y="838950"/>
            <a:ext cx="5001661" cy="298738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742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27</a:t>
            </a:fld>
            <a:endParaRPr lang="de-AT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7D245D-BA45-9B7D-3C4B-6D5599632038}"/>
              </a:ext>
            </a:extLst>
          </p:cNvPr>
          <p:cNvCxnSpPr>
            <a:cxnSpLocks/>
          </p:cNvCxnSpPr>
          <p:nvPr/>
        </p:nvCxnSpPr>
        <p:spPr>
          <a:xfrm>
            <a:off x="2455591" y="1460144"/>
            <a:ext cx="245957" cy="39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E7EEF11-1C68-C10D-20FE-8D7CEDFC0844}"/>
              </a:ext>
            </a:extLst>
          </p:cNvPr>
          <p:cNvSpPr/>
          <p:nvPr/>
        </p:nvSpPr>
        <p:spPr>
          <a:xfrm>
            <a:off x="1270815" y="1152822"/>
            <a:ext cx="24649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Klystron, circulator &amp; rack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609AF5-1982-BB2B-4212-5A9ADA36AF5F}"/>
              </a:ext>
            </a:extLst>
          </p:cNvPr>
          <p:cNvCxnSpPr>
            <a:cxnSpLocks/>
          </p:cNvCxnSpPr>
          <p:nvPr/>
        </p:nvCxnSpPr>
        <p:spPr>
          <a:xfrm flipH="1" flipV="1">
            <a:off x="5174167" y="2579677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0E15A-41A9-8B7F-EDF5-D68BC52E8F09}"/>
              </a:ext>
            </a:extLst>
          </p:cNvPr>
          <p:cNvSpPr/>
          <p:nvPr/>
        </p:nvSpPr>
        <p:spPr>
          <a:xfrm>
            <a:off x="5148064" y="2819993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996633"/>
                </a:solidFill>
              </a:rPr>
              <a:t>Quadrupole magnets</a:t>
            </a:r>
          </a:p>
        </p:txBody>
      </p:sp>
      <p:pic>
        <p:nvPicPr>
          <p:cNvPr id="5" name="Picture 4" descr="Timeline&#10;&#10;Description automatically generated">
            <a:extLst>
              <a:ext uri="{FF2B5EF4-FFF2-40B4-BE49-F238E27FC236}">
                <a16:creationId xmlns:a16="http://schemas.microsoft.com/office/drawing/2014/main" id="{CE889920-EE28-7D7F-BEB6-8AE70FBCC3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00" b="38576"/>
          <a:stretch/>
        </p:blipFill>
        <p:spPr>
          <a:xfrm>
            <a:off x="20230" y="3871603"/>
            <a:ext cx="9123770" cy="12356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0FBA691-4448-D5E9-0D81-7FD0FF0B7F37}"/>
              </a:ext>
            </a:extLst>
          </p:cNvPr>
          <p:cNvSpPr/>
          <p:nvPr/>
        </p:nvSpPr>
        <p:spPr>
          <a:xfrm>
            <a:off x="2973612" y="3502160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Collider 800 MHz Cryomodules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9BB741-8FC1-0B8F-D58C-843604F9E3A2}"/>
              </a:ext>
            </a:extLst>
          </p:cNvPr>
          <p:cNvCxnSpPr>
            <a:cxnSpLocks/>
          </p:cNvCxnSpPr>
          <p:nvPr/>
        </p:nvCxnSpPr>
        <p:spPr>
          <a:xfrm flipH="1" flipV="1">
            <a:off x="3314398" y="3166509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26D00CC0-135D-C2F7-5950-89CEAB6F2386}"/>
              </a:ext>
            </a:extLst>
          </p:cNvPr>
          <p:cNvSpPr/>
          <p:nvPr/>
        </p:nvSpPr>
        <p:spPr>
          <a:xfrm>
            <a:off x="976256" y="1528350"/>
            <a:ext cx="7920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Bunker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A141C58-55A7-D6F1-8F13-21E6280C720A}"/>
              </a:ext>
            </a:extLst>
          </p:cNvPr>
          <p:cNvCxnSpPr>
            <a:cxnSpLocks/>
          </p:cNvCxnSpPr>
          <p:nvPr/>
        </p:nvCxnSpPr>
        <p:spPr>
          <a:xfrm>
            <a:off x="1456977" y="1770242"/>
            <a:ext cx="245957" cy="39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95606B74-999E-8256-50A1-8B9F87116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221" y="375237"/>
            <a:ext cx="1075951" cy="893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395F20-0F07-D3D6-80D2-AEF145641880}"/>
              </a:ext>
            </a:extLst>
          </p:cNvPr>
          <p:cNvSpPr txBox="1"/>
          <p:nvPr/>
        </p:nvSpPr>
        <p:spPr>
          <a:xfrm>
            <a:off x="44611" y="4866501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F8556EE3-7C93-2AC6-A45E-25FB835049C6}"/>
              </a:ext>
            </a:extLst>
          </p:cNvPr>
          <p:cNvSpPr txBox="1">
            <a:spLocks/>
          </p:cNvSpPr>
          <p:nvPr/>
        </p:nvSpPr>
        <p:spPr>
          <a:xfrm>
            <a:off x="776478" y="8191"/>
            <a:ext cx="8743172" cy="33855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851"/>
              </a:spcBef>
              <a:buFont typeface="Arial" panose="020B0604020202020204" pitchFamily="34" charset="0"/>
              <a:buChar char="•"/>
              <a:defRPr sz="1867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9984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>
                <a:tab pos="5273868" algn="r"/>
              </a:tabLst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939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>
                <a:tab pos="5273868" algn="r"/>
              </a:tabLst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939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>
                <a:tab pos="5273868" algn="r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93963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tabLst>
                <a:tab pos="5273868" algn="r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defRPr/>
            </a:pPr>
            <a:r>
              <a:rPr lang="en-US" sz="2100" dirty="0">
                <a:solidFill>
                  <a:schemeClr val="bg1"/>
                </a:solidFill>
              </a:rPr>
              <a:t>Collider, 800 MHz CMs segment between quads (ttbar machine)</a:t>
            </a:r>
          </a:p>
        </p:txBody>
      </p:sp>
    </p:spTree>
    <p:extLst>
      <p:ext uri="{BB962C8B-B14F-4D97-AF65-F5344CB8AC3E}">
        <p14:creationId xmlns:p14="http://schemas.microsoft.com/office/powerpoint/2010/main" val="420590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BBDD038-6DA3-A48F-0D02-F5009ACB7FC9}"/>
              </a:ext>
            </a:extLst>
          </p:cNvPr>
          <p:cNvSpPr/>
          <p:nvPr/>
        </p:nvSpPr>
        <p:spPr>
          <a:xfrm>
            <a:off x="3771900" y="2436019"/>
            <a:ext cx="1062039" cy="1500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F1775-E4F8-6ACA-CC19-9CB88286A9F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77"/>
          <a:stretch/>
        </p:blipFill>
        <p:spPr>
          <a:xfrm>
            <a:off x="288759" y="1701486"/>
            <a:ext cx="3545054" cy="13386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BCD71D-16A0-E248-9DA0-E3C8079056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7" r="10662"/>
          <a:stretch/>
        </p:blipFill>
        <p:spPr>
          <a:xfrm>
            <a:off x="4791026" y="1701486"/>
            <a:ext cx="3117105" cy="133865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28FF8F7-DC9A-DFBC-70DD-B590AE94D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4055"/>
            <a:ext cx="8532936" cy="384796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Interconnections IC length</a:t>
            </a:r>
            <a:endParaRPr lang="fr-FR" sz="32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C616FE2-D768-84D1-BAFC-3BD7BBD25545}"/>
              </a:ext>
            </a:extLst>
          </p:cNvPr>
          <p:cNvCxnSpPr>
            <a:cxnSpLocks/>
          </p:cNvCxnSpPr>
          <p:nvPr/>
        </p:nvCxnSpPr>
        <p:spPr>
          <a:xfrm>
            <a:off x="4310063" y="1993106"/>
            <a:ext cx="4548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9C80D9-3F8D-96A5-9E57-65BE3D91D25D}"/>
              </a:ext>
            </a:extLst>
          </p:cNvPr>
          <p:cNvCxnSpPr>
            <a:cxnSpLocks/>
          </p:cNvCxnSpPr>
          <p:nvPr/>
        </p:nvCxnSpPr>
        <p:spPr>
          <a:xfrm>
            <a:off x="3855244" y="1993106"/>
            <a:ext cx="45481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92B1C27-C014-54A1-B3FF-2E0CDB215360}"/>
              </a:ext>
            </a:extLst>
          </p:cNvPr>
          <p:cNvCxnSpPr/>
          <p:nvPr/>
        </p:nvCxnSpPr>
        <p:spPr>
          <a:xfrm flipV="1">
            <a:off x="4507706" y="1599093"/>
            <a:ext cx="185738" cy="350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7938D1-072A-B155-963A-1B6D6F609AB7}"/>
              </a:ext>
            </a:extLst>
          </p:cNvPr>
          <p:cNvCxnSpPr>
            <a:cxnSpLocks/>
          </p:cNvCxnSpPr>
          <p:nvPr/>
        </p:nvCxnSpPr>
        <p:spPr>
          <a:xfrm flipH="1" flipV="1">
            <a:off x="3833813" y="1653224"/>
            <a:ext cx="244078" cy="281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98A9151-67B2-CE28-9D0A-23E0A1F2EC22}"/>
              </a:ext>
            </a:extLst>
          </p:cNvPr>
          <p:cNvSpPr txBox="1"/>
          <p:nvPr/>
        </p:nvSpPr>
        <p:spPr>
          <a:xfrm>
            <a:off x="4343401" y="1357313"/>
            <a:ext cx="787395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 bellows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142A5A-9D0B-BBD4-2E9B-A1DB23444186}"/>
              </a:ext>
            </a:extLst>
          </p:cNvPr>
          <p:cNvSpPr txBox="1"/>
          <p:nvPr/>
        </p:nvSpPr>
        <p:spPr>
          <a:xfrm>
            <a:off x="3243906" y="1164782"/>
            <a:ext cx="851515" cy="40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13" dirty="0">
                <a:solidFill>
                  <a:srgbClr val="0070C0"/>
                </a:solidFill>
              </a:rPr>
              <a:t>IC opening </a:t>
            </a:r>
          </a:p>
          <a:p>
            <a:pPr algn="ctr"/>
            <a:r>
              <a:rPr lang="en-US" sz="1013" dirty="0">
                <a:solidFill>
                  <a:srgbClr val="0070C0"/>
                </a:solidFill>
              </a:rPr>
              <a:t>space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30E2F4F-D08A-E31A-824F-CA86D02E90CE}"/>
              </a:ext>
            </a:extLst>
          </p:cNvPr>
          <p:cNvSpPr/>
          <p:nvPr/>
        </p:nvSpPr>
        <p:spPr>
          <a:xfrm>
            <a:off x="7905701" y="2195513"/>
            <a:ext cx="476250" cy="590550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E3CEC11-5FEA-DD1F-DA98-3394A69681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49" t="54511" r="47756" b="32681"/>
          <a:stretch/>
        </p:blipFill>
        <p:spPr>
          <a:xfrm>
            <a:off x="8401001" y="2443163"/>
            <a:ext cx="228600" cy="1714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72C409D-807C-6F7A-AFB8-E388C5E619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49" t="54511" r="47756" b="32681"/>
          <a:stretch/>
        </p:blipFill>
        <p:spPr>
          <a:xfrm>
            <a:off x="4185071" y="2428875"/>
            <a:ext cx="228600" cy="17145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699B7D8-870F-05C6-6D55-32C9EF6E6905}"/>
              </a:ext>
            </a:extLst>
          </p:cNvPr>
          <p:cNvSpPr/>
          <p:nvPr/>
        </p:nvSpPr>
        <p:spPr>
          <a:xfrm>
            <a:off x="3833813" y="2195513"/>
            <a:ext cx="476250" cy="590550"/>
          </a:xfrm>
          <a:prstGeom prst="rect">
            <a:avLst/>
          </a:prstGeom>
          <a:solidFill>
            <a:schemeClr val="accent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3E07B-2A43-3E15-F291-38B52605FFB6}"/>
              </a:ext>
            </a:extLst>
          </p:cNvPr>
          <p:cNvSpPr/>
          <p:nvPr/>
        </p:nvSpPr>
        <p:spPr>
          <a:xfrm>
            <a:off x="4312444" y="2147888"/>
            <a:ext cx="476250" cy="685800"/>
          </a:xfrm>
          <a:prstGeom prst="rect">
            <a:avLst/>
          </a:prstGeom>
          <a:solidFill>
            <a:srgbClr val="FFFF00">
              <a:alpha val="5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9594E5F-127B-50D5-0D27-0722F458E97B}"/>
              </a:ext>
            </a:extLst>
          </p:cNvPr>
          <p:cNvSpPr/>
          <p:nvPr/>
        </p:nvSpPr>
        <p:spPr>
          <a:xfrm>
            <a:off x="7895844" y="2451414"/>
            <a:ext cx="513000" cy="15001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62A13F6-D9EC-E1EF-8BB7-ACBDE46F6C3E}"/>
              </a:ext>
            </a:extLst>
          </p:cNvPr>
          <p:cNvCxnSpPr>
            <a:cxnSpLocks/>
          </p:cNvCxnSpPr>
          <p:nvPr/>
        </p:nvCxnSpPr>
        <p:spPr>
          <a:xfrm>
            <a:off x="762000" y="3300413"/>
            <a:ext cx="35480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6D360D4-21CE-518F-B49C-EA6C6994D0F1}"/>
              </a:ext>
            </a:extLst>
          </p:cNvPr>
          <p:cNvSpPr txBox="1"/>
          <p:nvPr/>
        </p:nvSpPr>
        <p:spPr>
          <a:xfrm>
            <a:off x="2061285" y="3070053"/>
            <a:ext cx="81624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CM length </a:t>
            </a:r>
            <a:endParaRPr lang="fr-FR" sz="1013" dirty="0">
              <a:solidFill>
                <a:srgbClr val="0070C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4A07984-2B65-14CA-868E-7D041728BA40}"/>
              </a:ext>
            </a:extLst>
          </p:cNvPr>
          <p:cNvCxnSpPr>
            <a:cxnSpLocks/>
          </p:cNvCxnSpPr>
          <p:nvPr/>
        </p:nvCxnSpPr>
        <p:spPr>
          <a:xfrm>
            <a:off x="4833939" y="3300413"/>
            <a:ext cx="354806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2A40AAFE-3027-441F-DEA0-821F80A069E0}"/>
              </a:ext>
            </a:extLst>
          </p:cNvPr>
          <p:cNvSpPr txBox="1"/>
          <p:nvPr/>
        </p:nvSpPr>
        <p:spPr>
          <a:xfrm>
            <a:off x="6133224" y="3070053"/>
            <a:ext cx="81624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CM length 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6308F9-8E67-384C-0E2B-BB1170F807E6}"/>
              </a:ext>
            </a:extLst>
          </p:cNvPr>
          <p:cNvSpPr txBox="1"/>
          <p:nvPr/>
        </p:nvSpPr>
        <p:spPr>
          <a:xfrm>
            <a:off x="1118034" y="3767139"/>
            <a:ext cx="7341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</a:rPr>
              <a:t>Opening of IC requires </a:t>
            </a:r>
            <a:r>
              <a:rPr lang="en-GB" sz="1800" b="1" dirty="0">
                <a:solidFill>
                  <a:srgbClr val="0070C0"/>
                </a:solidFill>
              </a:rPr>
              <a:t>sliding length along cylindrical CM vessel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43EFD3-68EC-F8F0-554A-EDAD47E241D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5031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30CA1-398F-E92E-335B-B17A958E8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Picture 4" descr="A picture containing screenshot, line, design&#10;&#10;Description automatically generated">
            <a:extLst>
              <a:ext uri="{FF2B5EF4-FFF2-40B4-BE49-F238E27FC236}">
                <a16:creationId xmlns:a16="http://schemas.microsoft.com/office/drawing/2014/main" id="{036D47F1-C841-7A1F-C415-3EF1ED985D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14" b="21992"/>
          <a:stretch/>
        </p:blipFill>
        <p:spPr>
          <a:xfrm>
            <a:off x="301730" y="915566"/>
            <a:ext cx="8570956" cy="2994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A4EC7F-34D0-6098-D6E3-DF12BAB55D13}"/>
              </a:ext>
            </a:extLst>
          </p:cNvPr>
          <p:cNvSpPr txBox="1"/>
          <p:nvPr/>
        </p:nvSpPr>
        <p:spPr>
          <a:xfrm>
            <a:off x="44611" y="4866501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140028C-89A9-55D3-6C8B-717FDC1AA891}"/>
              </a:ext>
            </a:extLst>
          </p:cNvPr>
          <p:cNvSpPr txBox="1">
            <a:spLocks/>
          </p:cNvSpPr>
          <p:nvPr/>
        </p:nvSpPr>
        <p:spPr>
          <a:xfrm>
            <a:off x="539552" y="-56690"/>
            <a:ext cx="8263350" cy="48178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Klystron gallery, side view (400 MHz)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9A8B0-AA47-DC75-81F8-EBC95C5F32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693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E69C5-0A23-BCAB-A2BD-CFFDCD596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-29775"/>
            <a:ext cx="7130017" cy="40977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19476-C587-A15A-3414-31E6B869A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800" y="483518"/>
            <a:ext cx="8263350" cy="4464496"/>
          </a:xfrm>
        </p:spPr>
        <p:txBody>
          <a:bodyPr/>
          <a:lstStyle/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RF System Layout: Baseline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 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Alternative </a:t>
            </a:r>
            <a:r>
              <a:rPr lang="fr-FR" sz="2400" dirty="0" err="1"/>
              <a:t>Layout</a:t>
            </a:r>
            <a:r>
              <a:rPr lang="fr-FR" sz="2400" dirty="0"/>
              <a:t> architectures: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2400" dirty="0" err="1"/>
              <a:t>Segmented</a:t>
            </a:r>
            <a:r>
              <a:rPr lang="fr-FR" sz="2400" dirty="0"/>
              <a:t> to </a:t>
            </a:r>
            <a:r>
              <a:rPr lang="fr-FR" sz="2400" dirty="0" err="1"/>
              <a:t>continuous</a:t>
            </a:r>
            <a:r>
              <a:rPr lang="fr-FR" sz="2400" dirty="0"/>
              <a:t> cryostats and </a:t>
            </a:r>
            <a:r>
              <a:rPr lang="fr-FR" sz="2400" dirty="0" err="1"/>
              <a:t>comparison</a:t>
            </a:r>
            <a:endParaRPr lang="fr-FR" sz="2400" dirty="0"/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2400" dirty="0"/>
              <a:t>Cold quads</a:t>
            </a:r>
          </a:p>
          <a:p>
            <a:pPr marL="414450" lvl="1" indent="-1714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fr-FR" sz="2400" dirty="0"/>
              <a:t>CM </a:t>
            </a:r>
            <a:r>
              <a:rPr lang="fr-FR" sz="2400" dirty="0" err="1"/>
              <a:t>repair</a:t>
            </a:r>
            <a:r>
              <a:rPr lang="fr-FR" sz="2400" dirty="0"/>
              <a:t> intervention </a:t>
            </a:r>
            <a:r>
              <a:rPr lang="fr-FR" sz="2400" dirty="0" err="1"/>
              <a:t>comparison</a:t>
            </a:r>
            <a:endParaRPr lang="fr-FR" sz="2400" dirty="0"/>
          </a:p>
          <a:p>
            <a:pPr>
              <a:lnSpc>
                <a:spcPct val="100000"/>
              </a:lnSpc>
            </a:pPr>
            <a:endParaRPr lang="fr-FR" sz="2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Effect</a:t>
            </a:r>
            <a:r>
              <a:rPr lang="fr-FR" sz="2400" dirty="0"/>
              <a:t> of alternative architectures on tunnel </a:t>
            </a:r>
            <a:r>
              <a:rPr lang="fr-FR" sz="2400" dirty="0" err="1"/>
              <a:t>integration</a:t>
            </a:r>
            <a:endParaRPr lang="fr-FR" sz="2400" dirty="0"/>
          </a:p>
          <a:p>
            <a:pPr>
              <a:lnSpc>
                <a:spcPct val="100000"/>
              </a:lnSpc>
            </a:pPr>
            <a:endParaRPr lang="fr-FR" sz="2400" dirty="0"/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Summary</a:t>
            </a:r>
            <a:r>
              <a:rPr lang="fr-FR" sz="2400" dirty="0"/>
              <a:t> and </a:t>
            </a:r>
            <a:r>
              <a:rPr lang="fr-FR" sz="2400" dirty="0" err="1"/>
              <a:t>next</a:t>
            </a:r>
            <a:r>
              <a:rPr lang="fr-FR" sz="2400" dirty="0"/>
              <a:t> </a:t>
            </a:r>
            <a:r>
              <a:rPr lang="fr-FR" sz="2400" dirty="0" err="1"/>
              <a:t>steps</a:t>
            </a:r>
            <a:r>
              <a:rPr lang="fr-FR" sz="2400" dirty="0"/>
              <a:t>     </a:t>
            </a:r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1C648-B26E-1C22-869C-7A603AFF56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4965"/>
            <a:ext cx="289479" cy="170071"/>
          </a:xfrm>
        </p:spPr>
        <p:txBody>
          <a:bodyPr/>
          <a:lstStyle/>
          <a:p>
            <a:fld id="{B50EBF8C-532C-411B-885C-938D5AF787C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1316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29DCE-7238-6BEB-255B-6228C5058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-56690"/>
            <a:ext cx="8263350" cy="48178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Klystron gallery, top view (400 MHz)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5" name="Content Placeholder 4" descr="A picture containing screenshot, diagram&#10;&#10;Description automatically generated">
            <a:extLst>
              <a:ext uri="{FF2B5EF4-FFF2-40B4-BE49-F238E27FC236}">
                <a16:creationId xmlns:a16="http://schemas.microsoft.com/office/drawing/2014/main" id="{0A670259-D188-D959-B39B-A8C9FF190D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65" b="31112"/>
          <a:stretch/>
        </p:blipFill>
        <p:spPr>
          <a:xfrm>
            <a:off x="9109" y="1563638"/>
            <a:ext cx="8735550" cy="208823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F7E1A07-9A7E-D722-3DA4-FB732099EEF3}"/>
              </a:ext>
            </a:extLst>
          </p:cNvPr>
          <p:cNvSpPr txBox="1"/>
          <p:nvPr/>
        </p:nvSpPr>
        <p:spPr>
          <a:xfrm>
            <a:off x="44611" y="4866501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504090-58D1-22A9-09A1-718786DE27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7474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6030E2B-BD4F-9CA1-D80B-CC9CA1A60AA5}"/>
              </a:ext>
            </a:extLst>
          </p:cNvPr>
          <p:cNvCxnSpPr/>
          <p:nvPr/>
        </p:nvCxnSpPr>
        <p:spPr>
          <a:xfrm>
            <a:off x="85725" y="3598136"/>
            <a:ext cx="8922544" cy="0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D8226DB-9E32-59DB-07FD-72D8442CE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2933" y="-25834"/>
            <a:ext cx="8054933" cy="56197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Continuous cryostat options (top views)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847BE3A-075B-4EA5-D896-BC47A1F71079}"/>
              </a:ext>
            </a:extLst>
          </p:cNvPr>
          <p:cNvSpPr/>
          <p:nvPr/>
        </p:nvSpPr>
        <p:spPr>
          <a:xfrm>
            <a:off x="5922169" y="3465974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3FFF6B-B54B-5571-076D-F3A86713CC01}"/>
              </a:ext>
            </a:extLst>
          </p:cNvPr>
          <p:cNvSpPr/>
          <p:nvPr/>
        </p:nvSpPr>
        <p:spPr>
          <a:xfrm>
            <a:off x="4607719" y="3462400"/>
            <a:ext cx="328613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4D4FE9-A32F-E19C-3543-1FDDE19E824A}"/>
              </a:ext>
            </a:extLst>
          </p:cNvPr>
          <p:cNvSpPr/>
          <p:nvPr/>
        </p:nvSpPr>
        <p:spPr>
          <a:xfrm>
            <a:off x="3293270" y="3462399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8D101-2C1E-1597-45A1-850A69903ED1}"/>
              </a:ext>
            </a:extLst>
          </p:cNvPr>
          <p:cNvSpPr/>
          <p:nvPr/>
        </p:nvSpPr>
        <p:spPr>
          <a:xfrm>
            <a:off x="4407696" y="3433823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0CB93E-7DDF-E379-0CF2-72D3708CADF5}"/>
              </a:ext>
            </a:extLst>
          </p:cNvPr>
          <p:cNvSpPr/>
          <p:nvPr/>
        </p:nvSpPr>
        <p:spPr>
          <a:xfrm>
            <a:off x="5715002" y="3433823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51F53A-1D99-EA0D-504D-2C43377F52D7}"/>
              </a:ext>
            </a:extLst>
          </p:cNvPr>
          <p:cNvSpPr/>
          <p:nvPr/>
        </p:nvSpPr>
        <p:spPr>
          <a:xfrm>
            <a:off x="1757363" y="3462399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1F8E55-88C4-C74D-F899-3DC0F5A72A13}"/>
              </a:ext>
            </a:extLst>
          </p:cNvPr>
          <p:cNvSpPr/>
          <p:nvPr/>
        </p:nvSpPr>
        <p:spPr>
          <a:xfrm>
            <a:off x="2878931" y="3433823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AF900A-B3C5-2FCA-4589-AE93E26C0C62}"/>
              </a:ext>
            </a:extLst>
          </p:cNvPr>
          <p:cNvSpPr/>
          <p:nvPr/>
        </p:nvSpPr>
        <p:spPr>
          <a:xfrm>
            <a:off x="3086100" y="3462385"/>
            <a:ext cx="200024" cy="2786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C804FBB-46BF-9106-ED4A-0CBC8D0EFAFD}"/>
              </a:ext>
            </a:extLst>
          </p:cNvPr>
          <p:cNvSpPr/>
          <p:nvPr/>
        </p:nvSpPr>
        <p:spPr>
          <a:xfrm>
            <a:off x="7458077" y="3455235"/>
            <a:ext cx="1114425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5D89CE6-3097-B8B2-4B69-B28530A2D7E3}"/>
              </a:ext>
            </a:extLst>
          </p:cNvPr>
          <p:cNvSpPr/>
          <p:nvPr/>
        </p:nvSpPr>
        <p:spPr>
          <a:xfrm>
            <a:off x="7043737" y="3426659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684A4E-30C1-19A7-DF0D-64BA8AC7900B}"/>
              </a:ext>
            </a:extLst>
          </p:cNvPr>
          <p:cNvSpPr/>
          <p:nvPr/>
        </p:nvSpPr>
        <p:spPr>
          <a:xfrm>
            <a:off x="7250906" y="3455221"/>
            <a:ext cx="200024" cy="27860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E52006C-D99F-7874-2954-3EE2807F65FA}"/>
              </a:ext>
            </a:extLst>
          </p:cNvPr>
          <p:cNvSpPr/>
          <p:nvPr/>
        </p:nvSpPr>
        <p:spPr>
          <a:xfrm>
            <a:off x="942976" y="3426659"/>
            <a:ext cx="200024" cy="3357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72CF3C6-BFB9-5927-6E6A-32FCED1EDFD6}"/>
              </a:ext>
            </a:extLst>
          </p:cNvPr>
          <p:cNvSpPr/>
          <p:nvPr/>
        </p:nvSpPr>
        <p:spPr>
          <a:xfrm>
            <a:off x="1150143" y="3462385"/>
            <a:ext cx="378620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0DB6BF-8233-131A-AA48-D6B52760DA6B}"/>
              </a:ext>
            </a:extLst>
          </p:cNvPr>
          <p:cNvGrpSpPr/>
          <p:nvPr/>
        </p:nvGrpSpPr>
        <p:grpSpPr>
          <a:xfrm>
            <a:off x="290946" y="3455220"/>
            <a:ext cx="644887" cy="278607"/>
            <a:chOff x="152397" y="1904946"/>
            <a:chExt cx="828679" cy="37147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FA163474-8AE3-D1D2-070C-CCDD8AF41DE4}"/>
                </a:ext>
              </a:extLst>
            </p:cNvPr>
            <p:cNvSpPr/>
            <p:nvPr/>
          </p:nvSpPr>
          <p:spPr>
            <a:xfrm>
              <a:off x="152397" y="1904946"/>
              <a:ext cx="266699" cy="371474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2C8DFB5-F65A-9DD1-20A7-05D90736DF07}"/>
                </a:ext>
              </a:extLst>
            </p:cNvPr>
            <p:cNvSpPr/>
            <p:nvPr/>
          </p:nvSpPr>
          <p:spPr>
            <a:xfrm>
              <a:off x="295276" y="1904947"/>
              <a:ext cx="685800" cy="371475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463462D-BA44-F4BD-521B-B05BC0359A3E}"/>
              </a:ext>
            </a:extLst>
          </p:cNvPr>
          <p:cNvSpPr txBox="1"/>
          <p:nvPr/>
        </p:nvSpPr>
        <p:spPr>
          <a:xfrm>
            <a:off x="4363692" y="3466022"/>
            <a:ext cx="31611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1A489B-478A-4329-487D-AE259668F698}"/>
              </a:ext>
            </a:extLst>
          </p:cNvPr>
          <p:cNvSpPr txBox="1"/>
          <p:nvPr/>
        </p:nvSpPr>
        <p:spPr>
          <a:xfrm>
            <a:off x="3005273" y="3472080"/>
            <a:ext cx="38023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SM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FFBCE74-E816-3B8B-619E-ED48D5CFFEEB}"/>
              </a:ext>
            </a:extLst>
          </p:cNvPr>
          <p:cNvSpPr txBox="1"/>
          <p:nvPr/>
        </p:nvSpPr>
        <p:spPr>
          <a:xfrm>
            <a:off x="7186374" y="3185386"/>
            <a:ext cx="38023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SM</a:t>
            </a:r>
            <a:endParaRPr lang="fr-FR" sz="1013" dirty="0">
              <a:solidFill>
                <a:srgbClr val="0070C0"/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125D572-2650-7FE1-2D5F-EA0E8D180D76}"/>
              </a:ext>
            </a:extLst>
          </p:cNvPr>
          <p:cNvCxnSpPr>
            <a:cxnSpLocks/>
          </p:cNvCxnSpPr>
          <p:nvPr/>
        </p:nvCxnSpPr>
        <p:spPr>
          <a:xfrm>
            <a:off x="3108411" y="4047343"/>
            <a:ext cx="40779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83D4DD8-C9D2-5207-CC24-E1B2EA42A732}"/>
              </a:ext>
            </a:extLst>
          </p:cNvPr>
          <p:cNvSpPr txBox="1"/>
          <p:nvPr/>
        </p:nvSpPr>
        <p:spPr>
          <a:xfrm>
            <a:off x="4407696" y="3816983"/>
            <a:ext cx="1854995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Cryogenic cell (every N CM) 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4581C98-6671-89EF-2313-CD928208F741}"/>
              </a:ext>
            </a:extLst>
          </p:cNvPr>
          <p:cNvSpPr/>
          <p:nvPr/>
        </p:nvSpPr>
        <p:spPr>
          <a:xfrm>
            <a:off x="5379244" y="3469543"/>
            <a:ext cx="328613" cy="2786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074C6E7-F009-8EF1-BD3A-7EDAF853E30B}"/>
              </a:ext>
            </a:extLst>
          </p:cNvPr>
          <p:cNvSpPr txBox="1"/>
          <p:nvPr/>
        </p:nvSpPr>
        <p:spPr>
          <a:xfrm>
            <a:off x="3580777" y="3464106"/>
            <a:ext cx="38824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CM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C59757-B0DD-C182-02E8-6815C5275B4A}"/>
              </a:ext>
            </a:extLst>
          </p:cNvPr>
          <p:cNvSpPr txBox="1"/>
          <p:nvPr/>
        </p:nvSpPr>
        <p:spPr>
          <a:xfrm>
            <a:off x="467544" y="3475669"/>
            <a:ext cx="452368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ECB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C27B8B6D-CBD1-19D6-3290-76ADE3EEEF89}"/>
              </a:ext>
            </a:extLst>
          </p:cNvPr>
          <p:cNvSpPr txBox="1"/>
          <p:nvPr/>
        </p:nvSpPr>
        <p:spPr>
          <a:xfrm>
            <a:off x="116967" y="2754883"/>
            <a:ext cx="7260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66FF"/>
                </a:solidFill>
              </a:rPr>
              <a:t>Continuous vacuum and integrated cryogenic lines</a:t>
            </a:r>
            <a:endParaRPr lang="fr-FR" sz="2400" dirty="0">
              <a:solidFill>
                <a:srgbClr val="0066FF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2BB11A-3BEB-246E-F301-9686AF5617F3}"/>
              </a:ext>
            </a:extLst>
          </p:cNvPr>
          <p:cNvSpPr txBox="1"/>
          <p:nvPr/>
        </p:nvSpPr>
        <p:spPr>
          <a:xfrm>
            <a:off x="42424" y="4011910"/>
            <a:ext cx="1403972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CM: cryomodule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40D751-2C4F-24FA-F1E1-7A64D28AD1E3}"/>
              </a:ext>
            </a:extLst>
          </p:cNvPr>
          <p:cNvSpPr txBox="1"/>
          <p:nvPr/>
        </p:nvSpPr>
        <p:spPr>
          <a:xfrm>
            <a:off x="49350" y="4363993"/>
            <a:ext cx="293873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SM: Service Module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6268F7-2FD1-960B-D902-5EC37BE976DC}"/>
              </a:ext>
            </a:extLst>
          </p:cNvPr>
          <p:cNvSpPr txBox="1"/>
          <p:nvPr/>
        </p:nvSpPr>
        <p:spPr>
          <a:xfrm>
            <a:off x="53358" y="4173039"/>
            <a:ext cx="255390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IC: interconnection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249AB0A-2A10-F443-E306-391E0334EBF8}"/>
              </a:ext>
            </a:extLst>
          </p:cNvPr>
          <p:cNvSpPr txBox="1"/>
          <p:nvPr/>
        </p:nvSpPr>
        <p:spPr>
          <a:xfrm>
            <a:off x="38959" y="4725332"/>
            <a:ext cx="255390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JC: jumper connection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92E4CF-E66F-4A42-9FE7-B86E7ADD69AD}"/>
              </a:ext>
            </a:extLst>
          </p:cNvPr>
          <p:cNvSpPr txBox="1"/>
          <p:nvPr/>
        </p:nvSpPr>
        <p:spPr>
          <a:xfrm>
            <a:off x="35496" y="4915829"/>
            <a:ext cx="4888391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ECB: End Cap Box (restrains high ins. vac. forces)</a:t>
            </a:r>
            <a:endParaRPr lang="fr-FR" sz="1013" dirty="0">
              <a:solidFill>
                <a:srgbClr val="0070C0"/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E8CF68F-73BA-132A-AB9D-94867852F13F}"/>
              </a:ext>
            </a:extLst>
          </p:cNvPr>
          <p:cNvGrpSpPr/>
          <p:nvPr/>
        </p:nvGrpSpPr>
        <p:grpSpPr>
          <a:xfrm>
            <a:off x="48076" y="676078"/>
            <a:ext cx="8951119" cy="1769025"/>
            <a:chOff x="48076" y="676078"/>
            <a:chExt cx="8951119" cy="1769025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A8AA9D4-9859-9B93-700A-A248292B1685}"/>
                </a:ext>
              </a:extLst>
            </p:cNvPr>
            <p:cNvCxnSpPr/>
            <p:nvPr/>
          </p:nvCxnSpPr>
          <p:spPr>
            <a:xfrm>
              <a:off x="76651" y="1978046"/>
              <a:ext cx="8922544" cy="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7EC9DE6-C2A0-6CFE-F50F-F01E06139BFB}"/>
                </a:ext>
              </a:extLst>
            </p:cNvPr>
            <p:cNvSpPr/>
            <p:nvPr/>
          </p:nvSpPr>
          <p:spPr>
            <a:xfrm>
              <a:off x="5891663" y="1845885"/>
              <a:ext cx="1114425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275755-7E83-9564-E59E-AB30CA1E12FE}"/>
                </a:ext>
              </a:extLst>
            </p:cNvPr>
            <p:cNvSpPr/>
            <p:nvPr/>
          </p:nvSpPr>
          <p:spPr>
            <a:xfrm>
              <a:off x="4577214" y="1842310"/>
              <a:ext cx="328613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AE59D5F-2BFC-9AA3-CC47-32C3A564F59D}"/>
                </a:ext>
              </a:extLst>
            </p:cNvPr>
            <p:cNvSpPr/>
            <p:nvPr/>
          </p:nvSpPr>
          <p:spPr>
            <a:xfrm>
              <a:off x="3262765" y="1842310"/>
              <a:ext cx="1114425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58F7A98-8655-4413-E3A1-E424107291A2}"/>
                </a:ext>
              </a:extLst>
            </p:cNvPr>
            <p:cNvSpPr/>
            <p:nvPr/>
          </p:nvSpPr>
          <p:spPr>
            <a:xfrm>
              <a:off x="4377190" y="1813734"/>
              <a:ext cx="200024" cy="3357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125AE83-27FD-8306-1A48-04AD9059B301}"/>
                </a:ext>
              </a:extLst>
            </p:cNvPr>
            <p:cNvSpPr/>
            <p:nvPr/>
          </p:nvSpPr>
          <p:spPr>
            <a:xfrm>
              <a:off x="5684497" y="1813734"/>
              <a:ext cx="200024" cy="3357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60DC3D8-DF19-423A-2336-DB1AAB236377}"/>
                </a:ext>
              </a:extLst>
            </p:cNvPr>
            <p:cNvSpPr/>
            <p:nvPr/>
          </p:nvSpPr>
          <p:spPr>
            <a:xfrm>
              <a:off x="1948528" y="1842310"/>
              <a:ext cx="1114425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BC0DC10-7383-255E-B94D-5EC98CA9A217}"/>
                </a:ext>
              </a:extLst>
            </p:cNvPr>
            <p:cNvSpPr/>
            <p:nvPr/>
          </p:nvSpPr>
          <p:spPr>
            <a:xfrm>
              <a:off x="3070096" y="1813734"/>
              <a:ext cx="200024" cy="3357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3E3786C-CA8E-99F7-5A82-B03E96B971AF}"/>
                </a:ext>
              </a:extLst>
            </p:cNvPr>
            <p:cNvSpPr/>
            <p:nvPr/>
          </p:nvSpPr>
          <p:spPr>
            <a:xfrm>
              <a:off x="7219756" y="1835146"/>
              <a:ext cx="1114425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74DF2D7-4E3C-6EAF-FF42-86A694497B53}"/>
                </a:ext>
              </a:extLst>
            </p:cNvPr>
            <p:cNvSpPr/>
            <p:nvPr/>
          </p:nvSpPr>
          <p:spPr>
            <a:xfrm>
              <a:off x="7013232" y="1806570"/>
              <a:ext cx="200024" cy="3357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40F06BB2-D077-A661-FE10-0E28414EFFF8}"/>
                </a:ext>
              </a:extLst>
            </p:cNvPr>
            <p:cNvSpPr/>
            <p:nvPr/>
          </p:nvSpPr>
          <p:spPr>
            <a:xfrm>
              <a:off x="912471" y="1806570"/>
              <a:ext cx="200024" cy="335744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204E9033-EFDC-E80D-CFD4-1D85AD37FE45}"/>
                </a:ext>
              </a:extLst>
            </p:cNvPr>
            <p:cNvSpPr/>
            <p:nvPr/>
          </p:nvSpPr>
          <p:spPr>
            <a:xfrm>
              <a:off x="1119637" y="1842296"/>
              <a:ext cx="378620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E020275-CBC4-C224-2677-B449F8608635}"/>
                </a:ext>
              </a:extLst>
            </p:cNvPr>
            <p:cNvGrpSpPr/>
            <p:nvPr/>
          </p:nvGrpSpPr>
          <p:grpSpPr>
            <a:xfrm>
              <a:off x="283818" y="1835131"/>
              <a:ext cx="621509" cy="278607"/>
              <a:chOff x="152397" y="1904946"/>
              <a:chExt cx="828679" cy="371476"/>
            </a:xfrm>
          </p:grpSpPr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5481DE74-6C7E-EC1E-B74E-DF5F7FD27110}"/>
                  </a:ext>
                </a:extLst>
              </p:cNvPr>
              <p:cNvSpPr/>
              <p:nvPr/>
            </p:nvSpPr>
            <p:spPr>
              <a:xfrm>
                <a:off x="152397" y="1904946"/>
                <a:ext cx="266699" cy="371474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13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953C23EB-356F-6BC7-CCAF-CC351B03C967}"/>
                  </a:ext>
                </a:extLst>
              </p:cNvPr>
              <p:cNvSpPr/>
              <p:nvPr/>
            </p:nvSpPr>
            <p:spPr>
              <a:xfrm>
                <a:off x="295276" y="1904947"/>
                <a:ext cx="685800" cy="371475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13"/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52EC6C1-B679-1577-8547-F4A9CE8BFDFA}"/>
                </a:ext>
              </a:extLst>
            </p:cNvPr>
            <p:cNvSpPr txBox="1"/>
            <p:nvPr/>
          </p:nvSpPr>
          <p:spPr>
            <a:xfrm>
              <a:off x="4319146" y="1842770"/>
              <a:ext cx="316112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70C0"/>
                  </a:solidFill>
                  <a:highlight>
                    <a:srgbClr val="FFFF00"/>
                  </a:highlight>
                </a:rPr>
                <a:t>IC</a:t>
              </a:r>
              <a:endParaRPr lang="fr-FR" sz="1013" dirty="0">
                <a:solidFill>
                  <a:srgbClr val="0070C0"/>
                </a:solidFill>
                <a:highlight>
                  <a:srgbClr val="FFFF00"/>
                </a:highlight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58E05E9-67C2-D895-8845-7A43704CD4D3}"/>
                </a:ext>
              </a:extLst>
            </p:cNvPr>
            <p:cNvSpPr txBox="1"/>
            <p:nvPr/>
          </p:nvSpPr>
          <p:spPr>
            <a:xfrm>
              <a:off x="7154982" y="1093663"/>
              <a:ext cx="380232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70C0"/>
                  </a:solidFill>
                </a:rPr>
                <a:t>SM</a:t>
              </a:r>
              <a:endParaRPr lang="fr-FR" sz="1013" dirty="0">
                <a:solidFill>
                  <a:srgbClr val="0070C0"/>
                </a:solidFill>
              </a:endParaRPr>
            </a:p>
          </p:txBody>
        </p: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ACF50473-919C-75BE-A062-6B40FB3A83AE}"/>
                </a:ext>
              </a:extLst>
            </p:cNvPr>
            <p:cNvCxnSpPr>
              <a:cxnSpLocks/>
            </p:cNvCxnSpPr>
            <p:nvPr/>
          </p:nvCxnSpPr>
          <p:spPr>
            <a:xfrm>
              <a:off x="3077905" y="2427254"/>
              <a:ext cx="4077964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04B546D-89A7-E8C2-5543-F55D25A2C456}"/>
                </a:ext>
              </a:extLst>
            </p:cNvPr>
            <p:cNvSpPr txBox="1"/>
            <p:nvPr/>
          </p:nvSpPr>
          <p:spPr>
            <a:xfrm>
              <a:off x="4377190" y="2196894"/>
              <a:ext cx="1854995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70C0"/>
                  </a:solidFill>
                </a:rPr>
                <a:t>Cryogenic cell (every N CM) </a:t>
              </a:r>
              <a:endParaRPr lang="fr-FR" sz="1013" dirty="0">
                <a:solidFill>
                  <a:srgbClr val="0070C0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93C1EE5-4344-6720-5C3A-AEE349494483}"/>
                </a:ext>
              </a:extLst>
            </p:cNvPr>
            <p:cNvSpPr/>
            <p:nvPr/>
          </p:nvSpPr>
          <p:spPr>
            <a:xfrm>
              <a:off x="5348739" y="1849454"/>
              <a:ext cx="328613" cy="2786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8FA3B490-9181-DA1E-8A3F-63655A4FB575}"/>
                </a:ext>
              </a:extLst>
            </p:cNvPr>
            <p:cNvSpPr txBox="1"/>
            <p:nvPr/>
          </p:nvSpPr>
          <p:spPr>
            <a:xfrm>
              <a:off x="3617015" y="1853799"/>
              <a:ext cx="388248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CM</a:t>
              </a:r>
              <a:endParaRPr lang="fr-FR" sz="1013" dirty="0">
                <a:solidFill>
                  <a:schemeClr val="bg1"/>
                </a:solidFill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23BAC9C2-235F-1B73-1CBF-E5251199A1A2}"/>
                </a:ext>
              </a:extLst>
            </p:cNvPr>
            <p:cNvSpPr txBox="1"/>
            <p:nvPr/>
          </p:nvSpPr>
          <p:spPr>
            <a:xfrm>
              <a:off x="448023" y="1857494"/>
              <a:ext cx="452368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ECB</a:t>
              </a:r>
              <a:endParaRPr lang="fr-FR" sz="1013" dirty="0">
                <a:solidFill>
                  <a:schemeClr val="bg1"/>
                </a:solidFill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0F70BA64-2BEF-AAB2-2A6C-9783F85A1B16}"/>
                </a:ext>
              </a:extLst>
            </p:cNvPr>
            <p:cNvSpPr/>
            <p:nvPr/>
          </p:nvSpPr>
          <p:spPr>
            <a:xfrm>
              <a:off x="247746" y="1463920"/>
              <a:ext cx="8451059" cy="153833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52225B6B-9A1A-D248-CFB7-9957A5AE14E1}"/>
                </a:ext>
              </a:extLst>
            </p:cNvPr>
            <p:cNvCxnSpPr/>
            <p:nvPr/>
          </p:nvCxnSpPr>
          <p:spPr>
            <a:xfrm>
              <a:off x="48076" y="1550186"/>
              <a:ext cx="8922544" cy="0"/>
            </a:xfrm>
            <a:prstGeom prst="line">
              <a:avLst/>
            </a:prstGeom>
            <a:ln w="158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554B876-6B76-F16E-D8B1-ABAF7490F1AA}"/>
                </a:ext>
              </a:extLst>
            </p:cNvPr>
            <p:cNvSpPr/>
            <p:nvPr/>
          </p:nvSpPr>
          <p:spPr>
            <a:xfrm>
              <a:off x="3313876" y="1399423"/>
              <a:ext cx="200024" cy="27860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D35DFA7-516D-7494-80B7-CBF1362CCC54}"/>
                </a:ext>
              </a:extLst>
            </p:cNvPr>
            <p:cNvSpPr/>
            <p:nvPr/>
          </p:nvSpPr>
          <p:spPr>
            <a:xfrm>
              <a:off x="7220401" y="1385095"/>
              <a:ext cx="200024" cy="278606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F252118-A88C-3990-059C-72F462F2D070}"/>
                </a:ext>
              </a:extLst>
            </p:cNvPr>
            <p:cNvSpPr txBox="1"/>
            <p:nvPr/>
          </p:nvSpPr>
          <p:spPr>
            <a:xfrm>
              <a:off x="3786303" y="1204353"/>
              <a:ext cx="2068195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rgbClr val="0070C0"/>
                  </a:solidFill>
                </a:rPr>
                <a:t>Cryogenic distribution line (QRL)</a:t>
              </a:r>
              <a:endParaRPr lang="fr-FR" sz="1013" dirty="0">
                <a:solidFill>
                  <a:srgbClr val="0070C0"/>
                </a:solidFill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202DA81-F0B7-4FD8-9DCC-17DCF9A9D45C}"/>
                </a:ext>
              </a:extLst>
            </p:cNvPr>
            <p:cNvSpPr txBox="1"/>
            <p:nvPr/>
          </p:nvSpPr>
          <p:spPr>
            <a:xfrm>
              <a:off x="113099" y="676078"/>
              <a:ext cx="72266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2400" dirty="0">
                  <a:solidFill>
                    <a:srgbClr val="0066FF"/>
                  </a:solidFill>
                </a:rPr>
                <a:t>Continuous vacuum and cryogenic distribution line</a:t>
              </a:r>
              <a:endParaRPr lang="fr-FR" sz="2400" dirty="0">
                <a:solidFill>
                  <a:srgbClr val="0066FF"/>
                </a:solidFill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763018E-EF24-E7D6-893E-FB28DBCC61A7}"/>
                </a:ext>
              </a:extLst>
            </p:cNvPr>
            <p:cNvSpPr/>
            <p:nvPr/>
          </p:nvSpPr>
          <p:spPr>
            <a:xfrm>
              <a:off x="3347836" y="1670822"/>
              <a:ext cx="125777" cy="27860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C5A009F7-6CF0-341A-C390-FA30418CC464}"/>
                </a:ext>
              </a:extLst>
            </p:cNvPr>
            <p:cNvSpPr/>
            <p:nvPr/>
          </p:nvSpPr>
          <p:spPr>
            <a:xfrm>
              <a:off x="7256119" y="1670680"/>
              <a:ext cx="125777" cy="278606"/>
            </a:xfrm>
            <a:prstGeom prst="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C5855D4-A681-5945-54C2-6116643773BB}"/>
                </a:ext>
              </a:extLst>
            </p:cNvPr>
            <p:cNvSpPr txBox="1"/>
            <p:nvPr/>
          </p:nvSpPr>
          <p:spPr>
            <a:xfrm>
              <a:off x="3244717" y="1643421"/>
              <a:ext cx="344966" cy="248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JC</a:t>
              </a:r>
              <a:endParaRPr lang="fr-FR" sz="1013" dirty="0">
                <a:solidFill>
                  <a:schemeClr val="bg1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25CED8E-A6E6-E4D1-F6D2-AA85F3EA3CA5}"/>
                </a:ext>
              </a:extLst>
            </p:cNvPr>
            <p:cNvSpPr txBox="1"/>
            <p:nvPr/>
          </p:nvSpPr>
          <p:spPr>
            <a:xfrm>
              <a:off x="3230150" y="1347614"/>
              <a:ext cx="380232" cy="248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SM</a:t>
              </a:r>
              <a:endParaRPr lang="fr-FR" sz="1013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F0D032E3-E109-449E-4822-F45A6FA89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9258" y="4342640"/>
            <a:ext cx="4955797" cy="4373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1500" dirty="0">
                <a:solidFill>
                  <a:srgbClr val="FF0000"/>
                </a:solidFill>
                <a:highlight>
                  <a:srgbClr val="FFFF00"/>
                </a:highlight>
              </a:rPr>
              <a:t>Only possible with IC circular bellows </a:t>
            </a:r>
            <a:r>
              <a:rPr lang="en-GB" sz="1500" dirty="0">
                <a:solidFill>
                  <a:srgbClr val="FF0000"/>
                </a:solidFill>
                <a:highlight>
                  <a:srgbClr val="FFFF00"/>
                </a:highlight>
                <a:sym typeface="Wingdings" panose="05000000000000000000" pitchFamily="2" charset="2"/>
              </a:rPr>
              <a:t> i.e. c</a:t>
            </a:r>
            <a:r>
              <a:rPr lang="en-GB" sz="1500" dirty="0">
                <a:solidFill>
                  <a:srgbClr val="FF0000"/>
                </a:solidFill>
                <a:highlight>
                  <a:srgbClr val="FFFF00"/>
                </a:highlight>
              </a:rPr>
              <a:t>ryostat vacuum vessel are </a:t>
            </a:r>
            <a:r>
              <a:rPr lang="en-GB" sz="1500" u="sng" dirty="0">
                <a:solidFill>
                  <a:srgbClr val="FF0000"/>
                </a:solidFill>
                <a:highlight>
                  <a:srgbClr val="FFFF00"/>
                </a:highlight>
              </a:rPr>
              <a:t>cylindrical</a:t>
            </a:r>
            <a:r>
              <a:rPr lang="en-GB" sz="1500" dirty="0">
                <a:solidFill>
                  <a:srgbClr val="FF0000"/>
                </a:solidFill>
                <a:highlight>
                  <a:srgbClr val="FFFF00"/>
                </a:highlight>
              </a:rPr>
              <a:t> ! (e.g. LHC, XFEL)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726789-9265-753A-467C-C0FB5315BD90}"/>
              </a:ext>
            </a:extLst>
          </p:cNvPr>
          <p:cNvSpPr txBox="1"/>
          <p:nvPr/>
        </p:nvSpPr>
        <p:spPr>
          <a:xfrm>
            <a:off x="3019589" y="1885997"/>
            <a:ext cx="31611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  <a:highlight>
                  <a:srgbClr val="FFFF00"/>
                </a:highlight>
              </a:rPr>
              <a:t>IC</a:t>
            </a:r>
            <a:endParaRPr lang="fr-FR" sz="1013" dirty="0">
              <a:solidFill>
                <a:srgbClr val="0070C0"/>
              </a:solidFill>
              <a:highlight>
                <a:srgbClr val="FFFF00"/>
              </a:highlight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A864A5-DF3D-D7DE-3B8E-53AB4B048D61}"/>
              </a:ext>
            </a:extLst>
          </p:cNvPr>
          <p:cNvSpPr txBox="1"/>
          <p:nvPr/>
        </p:nvSpPr>
        <p:spPr>
          <a:xfrm>
            <a:off x="49350" y="4544379"/>
            <a:ext cx="293873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VB: Vacuum Barriers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681FB52-C1BB-B471-37A7-7E1F1EF8E2DC}"/>
              </a:ext>
            </a:extLst>
          </p:cNvPr>
          <p:cNvSpPr/>
          <p:nvPr/>
        </p:nvSpPr>
        <p:spPr>
          <a:xfrm>
            <a:off x="4614579" y="3461821"/>
            <a:ext cx="133350" cy="27860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EBA4D04-B863-527E-0653-5607597992CF}"/>
              </a:ext>
            </a:extLst>
          </p:cNvPr>
          <p:cNvSpPr txBox="1"/>
          <p:nvPr/>
        </p:nvSpPr>
        <p:spPr>
          <a:xfrm>
            <a:off x="2833834" y="3472058"/>
            <a:ext cx="31611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IC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FC01BFD-BFE7-C9D1-C3D7-0D6D3CF3F856}"/>
              </a:ext>
            </a:extLst>
          </p:cNvPr>
          <p:cNvSpPr txBox="1"/>
          <p:nvPr/>
        </p:nvSpPr>
        <p:spPr>
          <a:xfrm>
            <a:off x="4534867" y="3480695"/>
            <a:ext cx="35779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</a:rPr>
              <a:t>VB</a:t>
            </a:r>
            <a:endParaRPr lang="fr-FR" sz="1013" dirty="0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7AC424A-A862-271D-ABC1-CB38BD46A50D}"/>
              </a:ext>
            </a:extLst>
          </p:cNvPr>
          <p:cNvSpPr/>
          <p:nvPr/>
        </p:nvSpPr>
        <p:spPr>
          <a:xfrm>
            <a:off x="3319931" y="1582992"/>
            <a:ext cx="200024" cy="1065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0F58B15B-AC7F-EB0D-6C42-E622975C9E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4217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444C7-C7EE-3C3A-7EA5-C48BF02BD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947" y="273844"/>
            <a:ext cx="8532936" cy="384796"/>
          </a:xfrm>
        </p:spPr>
        <p:txBody>
          <a:bodyPr>
            <a:normAutofit fontScale="90000"/>
          </a:bodyPr>
          <a:lstStyle/>
          <a:p>
            <a:r>
              <a:rPr lang="en-US" dirty="0"/>
              <a:t>Cavity spacing (SRF lengths only)</a:t>
            </a:r>
            <a:endParaRPr lang="fr-F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6ED8798-7CC4-1B2B-2845-2D15FD73D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79" y="3133808"/>
            <a:ext cx="6743336" cy="1320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2">
            <a:extLst>
              <a:ext uri="{FF2B5EF4-FFF2-40B4-BE49-F238E27FC236}">
                <a16:creationId xmlns:a16="http://schemas.microsoft.com/office/drawing/2014/main" id="{F8182D19-9823-B11D-7556-8CD188E60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079" y="1062828"/>
            <a:ext cx="6657976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378997-1A90-AC7C-B0F3-38E3E0ED13C9}"/>
              </a:ext>
            </a:extLst>
          </p:cNvPr>
          <p:cNvSpPr txBox="1"/>
          <p:nvPr/>
        </p:nvSpPr>
        <p:spPr>
          <a:xfrm>
            <a:off x="44611" y="4866501"/>
            <a:ext cx="829073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Peauger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93152E-B136-0BEF-7990-790B49C8F0B5}"/>
              </a:ext>
            </a:extLst>
          </p:cNvPr>
          <p:cNvSpPr txBox="1"/>
          <p:nvPr/>
        </p:nvSpPr>
        <p:spPr>
          <a:xfrm>
            <a:off x="1824548" y="4624127"/>
            <a:ext cx="4295087" cy="40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/>
              <a:t>Note:</a:t>
            </a:r>
            <a:r>
              <a:rPr lang="en-US" sz="1013" dirty="0"/>
              <a:t> </a:t>
            </a:r>
          </a:p>
          <a:p>
            <a:pPr marL="214313" indent="-214313">
              <a:buFontTx/>
              <a:buChar char="-"/>
            </a:pPr>
            <a:r>
              <a:rPr lang="en-US" sz="1013" dirty="0"/>
              <a:t>Present assumption is 4 cavities/CM. More cavities/CM is an option</a:t>
            </a:r>
            <a:endParaRPr lang="fr-FR" sz="1013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5AE4D23-22BC-4397-2787-5AB600A265D9}"/>
              </a:ext>
            </a:extLst>
          </p:cNvPr>
          <p:cNvSpPr/>
          <p:nvPr/>
        </p:nvSpPr>
        <p:spPr>
          <a:xfrm>
            <a:off x="819319" y="4016375"/>
            <a:ext cx="6864069" cy="48474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AD16DA-3431-FEC5-5F52-A6CE888D86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580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6639E-FC5E-008E-25E6-7CE986F0F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41092"/>
            <a:ext cx="7886700" cy="62987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Cavities and Cryomodules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26E27E-53E3-9DD4-CAB4-A7E8945F0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15477"/>
            <a:ext cx="8818727" cy="3820904"/>
          </a:xfrm>
        </p:spPr>
        <p:txBody>
          <a:bodyPr>
            <a:normAutofit fontScale="62500" lnSpcReduction="20000"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366 CM (3 types), 1’464 SRF cavities </a:t>
            </a:r>
            <a:r>
              <a:rPr lang="en-US" sz="2400" dirty="0"/>
              <a:t>(4 cavities/CM, present assumption):</a:t>
            </a:r>
          </a:p>
          <a:p>
            <a:pPr>
              <a:lnSpc>
                <a:spcPct val="120000"/>
              </a:lnSpc>
            </a:pPr>
            <a:endParaRPr lang="en-US" sz="2400" dirty="0"/>
          </a:p>
          <a:p>
            <a:pPr marL="5859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400 MHz single-cell (Nb/Cu), 4.5 K: </a:t>
            </a:r>
            <a:r>
              <a:rPr lang="en-US" sz="2400" dirty="0">
                <a:solidFill>
                  <a:srgbClr val="0066FF"/>
                </a:solidFill>
              </a:rPr>
              <a:t>28 CM</a:t>
            </a:r>
            <a:r>
              <a:rPr lang="en-US" sz="2400" dirty="0"/>
              <a:t>, 112 cavities (removed after Z)</a:t>
            </a:r>
          </a:p>
          <a:p>
            <a:pPr marL="342900" lvl="1" indent="0">
              <a:lnSpc>
                <a:spcPct val="120000"/>
              </a:lnSpc>
              <a:buNone/>
            </a:pPr>
            <a:endParaRPr lang="en-US" sz="2400" dirty="0"/>
          </a:p>
          <a:p>
            <a:pPr marL="342900" lvl="1" indent="0">
              <a:lnSpc>
                <a:spcPct val="100000"/>
              </a:lnSpc>
              <a:buNone/>
            </a:pPr>
            <a:endParaRPr lang="en-US" sz="2400" dirty="0"/>
          </a:p>
          <a:p>
            <a:pPr marL="342900" lvl="1" indent="0">
              <a:lnSpc>
                <a:spcPct val="100000"/>
              </a:lnSpc>
              <a:buNone/>
            </a:pPr>
            <a:endParaRPr lang="en-US" sz="2400" dirty="0"/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400 MHz two-cell (Nb/Cu), 4.5 K: </a:t>
            </a:r>
            <a:r>
              <a:rPr lang="en-US" sz="2400" dirty="0">
                <a:solidFill>
                  <a:srgbClr val="0066FF"/>
                </a:solidFill>
              </a:rPr>
              <a:t>66 CM</a:t>
            </a:r>
            <a:r>
              <a:rPr lang="en-US" sz="2400" dirty="0"/>
              <a:t>, 264 cavities </a:t>
            </a:r>
          </a:p>
          <a:p>
            <a:pPr marL="342900" lvl="1" indent="0">
              <a:lnSpc>
                <a:spcPct val="100000"/>
              </a:lnSpc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342900" lvl="1" indent="0">
              <a:lnSpc>
                <a:spcPct val="100000"/>
              </a:lnSpc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marL="342900" lvl="1" indent="0">
              <a:lnSpc>
                <a:spcPct val="100000"/>
              </a:lnSpc>
              <a:buNone/>
            </a:pPr>
            <a:endParaRPr lang="en-US" sz="2400" dirty="0">
              <a:solidFill>
                <a:srgbClr val="FF0000"/>
              </a:solidFill>
            </a:endParaRP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800 MHz five-cell (bulk Nb), 2 K: </a:t>
            </a:r>
            <a:r>
              <a:rPr lang="en-US" sz="2400" dirty="0">
                <a:solidFill>
                  <a:srgbClr val="0066FF"/>
                </a:solidFill>
              </a:rPr>
              <a:t>272 CM</a:t>
            </a:r>
            <a:r>
              <a:rPr lang="en-US" sz="2400" dirty="0"/>
              <a:t>, 1’088 cavities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endParaRPr lang="en-GB" sz="2400" dirty="0"/>
          </a:p>
          <a:p>
            <a:pPr>
              <a:lnSpc>
                <a:spcPct val="100000"/>
              </a:lnSpc>
            </a:pPr>
            <a:endParaRPr lang="en-GB" sz="2400" dirty="0"/>
          </a:p>
          <a:p>
            <a:pPr>
              <a:lnSpc>
                <a:spcPct val="100000"/>
              </a:lnSpc>
            </a:pPr>
            <a:endParaRPr lang="en-GB" sz="2400" dirty="0"/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066FF"/>
                </a:solidFill>
              </a:rPr>
              <a:t>By machine:</a:t>
            </a:r>
          </a:p>
          <a:p>
            <a:pPr marL="5859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66FF"/>
                </a:solidFill>
              </a:rPr>
              <a:t>Collider</a:t>
            </a:r>
            <a:r>
              <a:rPr lang="en-GB" sz="2400" dirty="0"/>
              <a:t> (ttbar): </a:t>
            </a:r>
            <a:r>
              <a:rPr lang="en-GB" sz="2400" dirty="0">
                <a:solidFill>
                  <a:srgbClr val="0000FF"/>
                </a:solidFill>
              </a:rPr>
              <a:t>188 CM (264 cavities 400 MHz, 488 cavities 800 MHz)</a:t>
            </a:r>
            <a:r>
              <a:rPr lang="en-GB" sz="2400" dirty="0"/>
              <a:t> </a:t>
            </a:r>
          </a:p>
          <a:p>
            <a:pPr marL="585900" lvl="1" indent="-34290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rgbClr val="0066FF"/>
                </a:solidFill>
              </a:rPr>
              <a:t>Booster</a:t>
            </a:r>
            <a:r>
              <a:rPr lang="en-GB" sz="2400" dirty="0"/>
              <a:t> (ttbar): </a:t>
            </a:r>
            <a:r>
              <a:rPr lang="en-GB" sz="2400" dirty="0">
                <a:solidFill>
                  <a:srgbClr val="0000FF"/>
                </a:solidFill>
              </a:rPr>
              <a:t>150 CM (600 cavities 800 MHz)</a:t>
            </a:r>
            <a:r>
              <a:rPr lang="en-GB" sz="2400" dirty="0"/>
              <a:t> </a:t>
            </a:r>
            <a:endParaRPr lang="en-GB" sz="2400" dirty="0">
              <a:solidFill>
                <a:srgbClr val="0000FF"/>
              </a:solidFill>
            </a:endParaRPr>
          </a:p>
          <a:p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414F82-46AA-26B5-8B2D-82EC4E3DD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47" y="1347614"/>
            <a:ext cx="1568267" cy="3734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F9604C-8D34-7E86-C06C-32B60ECBF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478" y="2176245"/>
            <a:ext cx="1568266" cy="3955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73976F-C6FF-2339-D9C7-EA9EB8DB23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647" y="2893525"/>
            <a:ext cx="1359517" cy="32629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5ACE8-C746-1B88-67BA-81DFC5E2C4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222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B394F0D6-4711-A1B3-E97E-4227F5219448}"/>
              </a:ext>
            </a:extLst>
          </p:cNvPr>
          <p:cNvSpPr txBox="1"/>
          <p:nvPr/>
        </p:nvSpPr>
        <p:spPr>
          <a:xfrm>
            <a:off x="27466" y="4883646"/>
            <a:ext cx="2212465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 (23/05/23)</a:t>
            </a:r>
            <a:endParaRPr lang="fr-FR" sz="1013" dirty="0">
              <a:solidFill>
                <a:srgbClr val="0070C0"/>
              </a:solidFill>
            </a:endParaRP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6A8280B6-7A87-46D5-819D-FFB49C8FD1B6}"/>
              </a:ext>
            </a:extLst>
          </p:cNvPr>
          <p:cNvSpPr txBox="1"/>
          <p:nvPr/>
        </p:nvSpPr>
        <p:spPr>
          <a:xfrm>
            <a:off x="103543" y="407870"/>
            <a:ext cx="158078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sp>
        <p:nvSpPr>
          <p:cNvPr id="7" name="TextBox 29">
            <a:extLst>
              <a:ext uri="{FF2B5EF4-FFF2-40B4-BE49-F238E27FC236}">
                <a16:creationId xmlns:a16="http://schemas.microsoft.com/office/drawing/2014/main" id="{D8603F3E-C66C-4584-9A79-DD7E70BA8F2F}"/>
              </a:ext>
            </a:extLst>
          </p:cNvPr>
          <p:cNvSpPr txBox="1"/>
          <p:nvPr/>
        </p:nvSpPr>
        <p:spPr>
          <a:xfrm>
            <a:off x="4924294" y="425999"/>
            <a:ext cx="1527993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50" dirty="0"/>
              <a:t>TLSS length: 2032 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E3B0EE0-7566-976B-3560-4BC3FC7A0F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2972"/>
          <a:stretch/>
        </p:blipFill>
        <p:spPr>
          <a:xfrm>
            <a:off x="150735" y="638024"/>
            <a:ext cx="3622943" cy="44034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988762-8284-6A74-49F4-4D650FA935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2449"/>
          <a:stretch/>
        </p:blipFill>
        <p:spPr>
          <a:xfrm>
            <a:off x="5042468" y="621536"/>
            <a:ext cx="3622943" cy="462994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DF802D6A-CFBD-54B6-5B38-174B3C9670CA}"/>
              </a:ext>
            </a:extLst>
          </p:cNvPr>
          <p:cNvGrpSpPr/>
          <p:nvPr/>
        </p:nvGrpSpPr>
        <p:grpSpPr>
          <a:xfrm>
            <a:off x="7369840" y="51470"/>
            <a:ext cx="1670617" cy="1179457"/>
            <a:chOff x="9935789" y="40490"/>
            <a:chExt cx="2227489" cy="15726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EF2A8D-1C72-02B8-3C9F-22B0076007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0680"/>
            <a:stretch/>
          </p:blipFill>
          <p:spPr>
            <a:xfrm>
              <a:off x="9935789" y="40490"/>
              <a:ext cx="2227489" cy="157260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562BEF1-9BA7-F149-DD91-606A02A17C0D}"/>
                </a:ext>
              </a:extLst>
            </p:cNvPr>
            <p:cNvSpPr txBox="1"/>
            <p:nvPr/>
          </p:nvSpPr>
          <p:spPr>
            <a:xfrm>
              <a:off x="10502052" y="638329"/>
              <a:ext cx="13844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Booster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538C2FB-D00C-902F-C408-A52D380F4E02}"/>
              </a:ext>
            </a:extLst>
          </p:cNvPr>
          <p:cNvGrpSpPr/>
          <p:nvPr/>
        </p:nvGrpSpPr>
        <p:grpSpPr>
          <a:xfrm>
            <a:off x="2814426" y="147513"/>
            <a:ext cx="1670617" cy="1056085"/>
            <a:chOff x="3474811" y="96321"/>
            <a:chExt cx="2227489" cy="140811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DFACC3A-6F67-9407-675C-CF7BB56AAF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0023"/>
            <a:stretch/>
          </p:blipFill>
          <p:spPr>
            <a:xfrm>
              <a:off x="3474811" y="96321"/>
              <a:ext cx="2227489" cy="140811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8936A4F-B35F-B869-DBD0-09E3D70F266C}"/>
                </a:ext>
              </a:extLst>
            </p:cNvPr>
            <p:cNvSpPr txBox="1"/>
            <p:nvPr/>
          </p:nvSpPr>
          <p:spPr>
            <a:xfrm>
              <a:off x="3994040" y="557166"/>
              <a:ext cx="115742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>
                  <a:solidFill>
                    <a:srgbClr val="0066FF"/>
                  </a:solidFill>
                </a:rPr>
                <a:t>Collider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F5995-1835-6A33-DDF6-1545FB5702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093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D5589-FA09-B0EF-55EB-74F298562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39" y="-77670"/>
            <a:ext cx="7886700" cy="500228"/>
          </a:xfrm>
        </p:spPr>
        <p:txBody>
          <a:bodyPr>
            <a:normAutofit fontScale="90000"/>
          </a:bodyPr>
          <a:lstStyle/>
          <a:p>
            <a:r>
              <a:rPr lang="en-US">
                <a:solidFill>
                  <a:schemeClr val="bg1"/>
                </a:solidFill>
              </a:rPr>
              <a:t>Baseline: CM space occupation for integration study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A38746-8E46-8926-FA13-70D8E42F3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932" y="860562"/>
            <a:ext cx="5019276" cy="2182813"/>
          </a:xfrm>
          <a:prstGeom prst="rect">
            <a:avLst/>
          </a:prstGeom>
        </p:spPr>
      </p:pic>
      <p:sp>
        <p:nvSpPr>
          <p:cNvPr id="6" name="Title 12">
            <a:extLst>
              <a:ext uri="{FF2B5EF4-FFF2-40B4-BE49-F238E27FC236}">
                <a16:creationId xmlns:a16="http://schemas.microsoft.com/office/drawing/2014/main" id="{2F4824CF-FAFE-00DC-195A-D9EB2E2BB8F5}"/>
              </a:ext>
            </a:extLst>
          </p:cNvPr>
          <p:cNvSpPr txBox="1">
            <a:spLocks/>
          </p:cNvSpPr>
          <p:nvPr/>
        </p:nvSpPr>
        <p:spPr>
          <a:xfrm>
            <a:off x="2274856" y="542697"/>
            <a:ext cx="5321480" cy="44237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0066FF"/>
                </a:solidFill>
              </a:rPr>
              <a:t>400 MHz Cryomodule (based on LEP, 4-cell cavities)</a:t>
            </a:r>
            <a:endParaRPr lang="fr-FR" sz="2700" dirty="0">
              <a:solidFill>
                <a:srgbClr val="0066F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A404C1-98D6-A6E8-6B10-6729DEABC2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30" y="3633171"/>
            <a:ext cx="2114510" cy="13587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8DF85B-CA32-62EE-82E0-6CDA6D2A4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990" y="3388377"/>
            <a:ext cx="4903466" cy="182533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822FECE-1E6B-1A30-7886-277D6B41F5B6}"/>
              </a:ext>
            </a:extLst>
          </p:cNvPr>
          <p:cNvGrpSpPr/>
          <p:nvPr/>
        </p:nvGrpSpPr>
        <p:grpSpPr>
          <a:xfrm>
            <a:off x="484464" y="995342"/>
            <a:ext cx="2850888" cy="2066993"/>
            <a:chOff x="928957" y="1548824"/>
            <a:chExt cx="3135832" cy="23227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AEB3F0D-DFB4-8E92-F6B8-6486D38D3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8957" y="1628662"/>
              <a:ext cx="3135832" cy="224290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D59CF5-8A24-6341-300B-20CC1FF90F41}"/>
                </a:ext>
              </a:extLst>
            </p:cNvPr>
            <p:cNvSpPr txBox="1"/>
            <p:nvPr/>
          </p:nvSpPr>
          <p:spPr>
            <a:xfrm>
              <a:off x="1826035" y="1548824"/>
              <a:ext cx="345945" cy="2075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solidFill>
                    <a:srgbClr val="FF0000"/>
                  </a:solidFill>
                </a:rPr>
                <a:t>800</a:t>
              </a:r>
              <a:endParaRPr lang="fr-FR" sz="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itle 12">
            <a:extLst>
              <a:ext uri="{FF2B5EF4-FFF2-40B4-BE49-F238E27FC236}">
                <a16:creationId xmlns:a16="http://schemas.microsoft.com/office/drawing/2014/main" id="{8853578B-7748-C5CF-083D-F4E77DA455EF}"/>
              </a:ext>
            </a:extLst>
          </p:cNvPr>
          <p:cNvSpPr txBox="1">
            <a:spLocks/>
          </p:cNvSpPr>
          <p:nvPr/>
        </p:nvSpPr>
        <p:spPr>
          <a:xfrm>
            <a:off x="2270826" y="3055150"/>
            <a:ext cx="4533422" cy="44237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0066FF"/>
                </a:solidFill>
              </a:rPr>
              <a:t>800 MHz Cryomodule (based on SPL, 704 MHz)</a:t>
            </a:r>
            <a:endParaRPr lang="fr-FR" sz="2700" dirty="0">
              <a:solidFill>
                <a:srgbClr val="0066FF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3B5D4B-737B-E1B1-4B26-638DEB4F096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696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742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0272" y="97523"/>
            <a:ext cx="8743172" cy="338554"/>
          </a:xfrm>
        </p:spPr>
        <p:txBody>
          <a:bodyPr rtlCol="0">
            <a:no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100" dirty="0">
                <a:solidFill>
                  <a:schemeClr val="bg1"/>
                </a:solidFill>
              </a:rPr>
              <a:t>Collider, 400 MHz CMs segment between quads (ttbar machine)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34E7C3-CE8A-D245-7961-CB74C5B2D65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6418" y="751080"/>
            <a:ext cx="5262892" cy="299428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67D245D-BA45-9B7D-3C4B-6D5599632038}"/>
              </a:ext>
            </a:extLst>
          </p:cNvPr>
          <p:cNvCxnSpPr>
            <a:cxnSpLocks/>
          </p:cNvCxnSpPr>
          <p:nvPr/>
        </p:nvCxnSpPr>
        <p:spPr>
          <a:xfrm>
            <a:off x="1783216" y="1535032"/>
            <a:ext cx="245957" cy="39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8E7EEF11-1C68-C10D-20FE-8D7CEDFC0844}"/>
              </a:ext>
            </a:extLst>
          </p:cNvPr>
          <p:cNvSpPr/>
          <p:nvPr/>
        </p:nvSpPr>
        <p:spPr>
          <a:xfrm>
            <a:off x="598440" y="1227710"/>
            <a:ext cx="24649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Klystron, circulator &amp; rack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5609AF5-1982-BB2B-4212-5A9ADA36AF5F}"/>
              </a:ext>
            </a:extLst>
          </p:cNvPr>
          <p:cNvCxnSpPr>
            <a:cxnSpLocks/>
          </p:cNvCxnSpPr>
          <p:nvPr/>
        </p:nvCxnSpPr>
        <p:spPr>
          <a:xfrm flipH="1" flipV="1">
            <a:off x="5292081" y="2479812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020E15A-41A9-8B7F-EDF5-D68BC52E8F09}"/>
              </a:ext>
            </a:extLst>
          </p:cNvPr>
          <p:cNvSpPr/>
          <p:nvPr/>
        </p:nvSpPr>
        <p:spPr>
          <a:xfrm>
            <a:off x="5265978" y="2720128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996633"/>
                </a:solidFill>
              </a:rPr>
              <a:t>Quadrupole magnets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D3299F-0412-DBAE-42BF-85247844F6EB}"/>
              </a:ext>
            </a:extLst>
          </p:cNvPr>
          <p:cNvSpPr/>
          <p:nvPr/>
        </p:nvSpPr>
        <p:spPr>
          <a:xfrm>
            <a:off x="2699791" y="3468363"/>
            <a:ext cx="63995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Collider 400 MHz Cryomodules (standalone, with cryogenic distribution line, not shown)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1C0122-268B-EDF5-6C55-0489F3F36C69}"/>
              </a:ext>
            </a:extLst>
          </p:cNvPr>
          <p:cNvCxnSpPr>
            <a:cxnSpLocks/>
          </p:cNvCxnSpPr>
          <p:nvPr/>
        </p:nvCxnSpPr>
        <p:spPr>
          <a:xfrm flipH="1" flipV="1">
            <a:off x="3056524" y="3201466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8817934B-0AB5-289F-6FA6-A0A1555403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94" b="33191"/>
          <a:stretch/>
        </p:blipFill>
        <p:spPr>
          <a:xfrm>
            <a:off x="242034" y="3745362"/>
            <a:ext cx="8659934" cy="133353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8C32206-FA18-D7D5-F047-384FB2097ADB}"/>
              </a:ext>
            </a:extLst>
          </p:cNvPr>
          <p:cNvSpPr/>
          <p:nvPr/>
        </p:nvSpPr>
        <p:spPr>
          <a:xfrm>
            <a:off x="611787" y="1595723"/>
            <a:ext cx="7920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Bunker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01FFF5E-DB67-5BC7-2BAD-61331BD70AEA}"/>
              </a:ext>
            </a:extLst>
          </p:cNvPr>
          <p:cNvCxnSpPr>
            <a:cxnSpLocks/>
          </p:cNvCxnSpPr>
          <p:nvPr/>
        </p:nvCxnSpPr>
        <p:spPr>
          <a:xfrm>
            <a:off x="1092509" y="1837615"/>
            <a:ext cx="245957" cy="39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EA4E1A6D-0205-05B0-FE43-5DFB343671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4221" y="375237"/>
            <a:ext cx="1075951" cy="89367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FC0084-AFE3-4D7E-60BD-821D066616EE}"/>
              </a:ext>
            </a:extLst>
          </p:cNvPr>
          <p:cNvSpPr txBox="1"/>
          <p:nvPr/>
        </p:nvSpPr>
        <p:spPr>
          <a:xfrm>
            <a:off x="44611" y="4866501"/>
            <a:ext cx="158248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dirty="0">
                <a:solidFill>
                  <a:srgbClr val="0070C0"/>
                </a:solidFill>
              </a:rPr>
              <a:t>F. Valchkova-Georgieva</a:t>
            </a:r>
            <a:endParaRPr lang="fr-FR" sz="1013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115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6FF3-68B1-99AD-E4DC-78B12DCF4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0"/>
            <a:ext cx="7886700" cy="63113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Other preferable architectures 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CD8DF6-DF64-12D4-2232-B9D47BEDB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631130"/>
            <a:ext cx="9001000" cy="41728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66FF"/>
                </a:solidFill>
              </a:rPr>
              <a:t>Baseline: </a:t>
            </a:r>
            <a:r>
              <a:rPr lang="en-GB" sz="2400" dirty="0"/>
              <a:t>segmented (CM “standalone” connected to </a:t>
            </a:r>
            <a:r>
              <a:rPr lang="en-GB" sz="2400" dirty="0" err="1"/>
              <a:t>cryo</a:t>
            </a:r>
            <a:r>
              <a:rPr lang="en-GB" sz="2400" dirty="0"/>
              <a:t> line)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rgbClr val="0066FF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66FF"/>
                </a:solidFill>
              </a:rPr>
              <a:t>Drivers for alternatives: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 Cost containment for large machines (</a:t>
            </a:r>
            <a:r>
              <a:rPr lang="en-GB" sz="2400" dirty="0" err="1"/>
              <a:t>CapEx</a:t>
            </a:r>
            <a:r>
              <a:rPr lang="en-GB" sz="2400" dirty="0"/>
              <a:t>)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 Energy efficiency (reduce cryo-power and </a:t>
            </a:r>
            <a:r>
              <a:rPr lang="en-GB" sz="2400" dirty="0" err="1"/>
              <a:t>Opex</a:t>
            </a:r>
            <a:r>
              <a:rPr lang="en-GB" sz="2400" dirty="0"/>
              <a:t>)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 Compactness: tunnel integration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rgbClr val="0066FF"/>
              </a:solidFill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66FF"/>
                </a:solidFill>
              </a:rPr>
              <a:t>Options:</a:t>
            </a:r>
          </a:p>
          <a:p>
            <a:pPr lvl="1">
              <a:lnSpc>
                <a:spcPct val="100000"/>
              </a:lnSpc>
            </a:pPr>
            <a:r>
              <a:rPr lang="en-GB" sz="2400" dirty="0">
                <a:solidFill>
                  <a:srgbClr val="0066FF"/>
                </a:solidFill>
              </a:rPr>
              <a:t>2 continuous cryostat variants: 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 Continuous vacuum (insulation and beam vacuum)</a:t>
            </a:r>
          </a:p>
          <a:p>
            <a:pPr lvl="2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2400" dirty="0"/>
              <a:t> Continuous vacuum + cryomodule integrated cryogenic lines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8B313-500F-863E-9AA0-E81DFB3F1C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860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49D33-0AF6-759B-FEC7-56935E4A4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737" y="-70412"/>
            <a:ext cx="8621480" cy="529943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</a:rPr>
              <a:t>Collider architecture options </a:t>
            </a:r>
            <a:r>
              <a:rPr lang="en-GB" sz="2000" dirty="0">
                <a:solidFill>
                  <a:schemeClr val="bg1"/>
                </a:solidFill>
              </a:rPr>
              <a:t>(top view, ½ LSS, quads not shown)</a:t>
            </a:r>
          </a:p>
        </p:txBody>
      </p: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39C3147D-C059-5286-C40C-B9A3E59F3EFD}"/>
              </a:ext>
            </a:extLst>
          </p:cNvPr>
          <p:cNvGrpSpPr/>
          <p:nvPr/>
        </p:nvGrpSpPr>
        <p:grpSpPr>
          <a:xfrm>
            <a:off x="17110" y="491577"/>
            <a:ext cx="8933505" cy="1027993"/>
            <a:chOff x="22813" y="896946"/>
            <a:chExt cx="11911340" cy="1370657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27BE7F45-A899-F1D7-2A3F-2052FB877E24}"/>
                </a:ext>
              </a:extLst>
            </p:cNvPr>
            <p:cNvSpPr txBox="1"/>
            <p:nvPr/>
          </p:nvSpPr>
          <p:spPr>
            <a:xfrm>
              <a:off x="319566" y="896946"/>
              <a:ext cx="10206919" cy="4103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en-US" sz="1400" b="1" dirty="0">
                  <a:solidFill>
                    <a:srgbClr val="0066FF"/>
                  </a:solidFill>
                </a:rPr>
                <a:t>A1</a:t>
              </a:r>
              <a:r>
                <a:rPr lang="en-US" sz="1400" dirty="0">
                  <a:solidFill>
                    <a:srgbClr val="0066FF"/>
                  </a:solidFill>
                </a:rPr>
                <a:t> (baseline)</a:t>
              </a:r>
              <a:r>
                <a:rPr lang="en-US" sz="1400" dirty="0"/>
                <a:t>: fully segmented with separate </a:t>
              </a:r>
              <a:r>
                <a:rPr lang="en-US" sz="1400" dirty="0" err="1"/>
                <a:t>cryo</a:t>
              </a:r>
              <a:r>
                <a:rPr lang="en-US" sz="1400" dirty="0"/>
                <a:t> line</a:t>
              </a:r>
            </a:p>
          </p:txBody>
        </p:sp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FC1FEAAF-63EE-134E-F88B-C41C444EFD89}"/>
                </a:ext>
              </a:extLst>
            </p:cNvPr>
            <p:cNvGrpSpPr/>
            <p:nvPr/>
          </p:nvGrpSpPr>
          <p:grpSpPr>
            <a:xfrm>
              <a:off x="22813" y="1287236"/>
              <a:ext cx="11911340" cy="980367"/>
              <a:chOff x="22813" y="1483184"/>
              <a:chExt cx="11911340" cy="980367"/>
            </a:xfrm>
          </p:grpSpPr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ACEC00C-E42A-D59E-5B7F-6DE29D5FD974}"/>
                  </a:ext>
                </a:extLst>
              </p:cNvPr>
              <p:cNvGrpSpPr/>
              <p:nvPr/>
            </p:nvGrpSpPr>
            <p:grpSpPr>
              <a:xfrm>
                <a:off x="22813" y="1483184"/>
                <a:ext cx="11911340" cy="752779"/>
                <a:chOff x="147643" y="1396505"/>
                <a:chExt cx="11911340" cy="752779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83D7CBCF-6451-2E28-3A96-D11FE2F7B8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47643" y="1465203"/>
                  <a:ext cx="6199026" cy="644667"/>
                </a:xfrm>
                <a:prstGeom prst="rect">
                  <a:avLst/>
                </a:prstGeom>
              </p:spPr>
            </p:pic>
            <p:pic>
              <p:nvPicPr>
                <p:cNvPr id="65" name="Picture 64">
                  <a:extLst>
                    <a:ext uri="{FF2B5EF4-FFF2-40B4-BE49-F238E27FC236}">
                      <a16:creationId xmlns:a16="http://schemas.microsoft.com/office/drawing/2014/main" id="{CAE3A27E-221F-F3A1-E296-B5DED72A70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791370" y="1396505"/>
                  <a:ext cx="5747141" cy="706591"/>
                </a:xfrm>
                <a:prstGeom prst="rect">
                  <a:avLst/>
                </a:prstGeom>
              </p:spPr>
            </p:pic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C942845B-D222-C9A8-101D-37347F3EE928}"/>
                    </a:ext>
                  </a:extLst>
                </p:cNvPr>
                <p:cNvSpPr txBox="1"/>
                <p:nvPr/>
              </p:nvSpPr>
              <p:spPr>
                <a:xfrm>
                  <a:off x="11291251" y="1610504"/>
                  <a:ext cx="767732" cy="53878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GB" sz="1013" b="1" dirty="0"/>
                    <a:t>Pt </a:t>
                  </a:r>
                </a:p>
                <a:p>
                  <a:pPr algn="ctr"/>
                  <a:r>
                    <a:rPr lang="en-GB" sz="1013" b="1" dirty="0" err="1"/>
                    <a:t>center</a:t>
                  </a:r>
                  <a:endParaRPr lang="en-GB" sz="1013" b="1" dirty="0"/>
                </a:p>
              </p:txBody>
            </p:sp>
          </p:grp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AAB3ACF3-E95F-11C2-6F6C-834868C7DB09}"/>
                  </a:ext>
                </a:extLst>
              </p:cNvPr>
              <p:cNvSpPr txBox="1"/>
              <p:nvPr/>
            </p:nvSpPr>
            <p:spPr>
              <a:xfrm>
                <a:off x="2315053" y="2132606"/>
                <a:ext cx="1458092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13" b="1" dirty="0">
                    <a:solidFill>
                      <a:srgbClr val="0066FF"/>
                    </a:solidFill>
                  </a:rPr>
                  <a:t>400 MHz, 4.5 K</a:t>
                </a:r>
              </a:p>
            </p:txBody>
          </p: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32DC13FA-4F7E-A510-3131-A62EC842C08C}"/>
                  </a:ext>
                </a:extLst>
              </p:cNvPr>
              <p:cNvSpPr txBox="1"/>
              <p:nvPr/>
            </p:nvSpPr>
            <p:spPr>
              <a:xfrm>
                <a:off x="7934920" y="2095046"/>
                <a:ext cx="1312753" cy="3309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13" b="1" dirty="0">
                    <a:solidFill>
                      <a:srgbClr val="0066FF"/>
                    </a:solidFill>
                  </a:rPr>
                  <a:t>800 MHz, 2 K</a:t>
                </a:r>
              </a:p>
            </p:txBody>
          </p: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56B00BF-0F18-6DAA-8867-BB9EE2D8CC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051" y="4893182"/>
            <a:ext cx="488752" cy="1962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32A7B3-22C9-A38A-1C25-0F771D42D181}"/>
              </a:ext>
            </a:extLst>
          </p:cNvPr>
          <p:cNvSpPr txBox="1"/>
          <p:nvPr/>
        </p:nvSpPr>
        <p:spPr>
          <a:xfrm>
            <a:off x="664200" y="4836817"/>
            <a:ext cx="1217000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End Cap module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A660FE-B1BD-6126-4F87-A93DF76B9145}"/>
              </a:ext>
            </a:extLst>
          </p:cNvPr>
          <p:cNvSpPr/>
          <p:nvPr/>
        </p:nvSpPr>
        <p:spPr>
          <a:xfrm>
            <a:off x="1999355" y="4877210"/>
            <a:ext cx="244928" cy="1962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37C189-E35B-A1CE-448B-BD477F1EDCAD}"/>
              </a:ext>
            </a:extLst>
          </p:cNvPr>
          <p:cNvSpPr txBox="1"/>
          <p:nvPr/>
        </p:nvSpPr>
        <p:spPr>
          <a:xfrm>
            <a:off x="2214161" y="4852789"/>
            <a:ext cx="1406154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CM interconnection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5BCB39-71A7-AD9E-EF7B-EAFE037B2F70}"/>
              </a:ext>
            </a:extLst>
          </p:cNvPr>
          <p:cNvSpPr/>
          <p:nvPr/>
        </p:nvSpPr>
        <p:spPr>
          <a:xfrm>
            <a:off x="3747155" y="4893182"/>
            <a:ext cx="169682" cy="22063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E36446-F2B7-B57C-84B9-13AEEB3C7625}"/>
              </a:ext>
            </a:extLst>
          </p:cNvPr>
          <p:cNvSpPr txBox="1"/>
          <p:nvPr/>
        </p:nvSpPr>
        <p:spPr>
          <a:xfrm>
            <a:off x="3888568" y="4866501"/>
            <a:ext cx="114326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Service Module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51C11D-66CF-CBD6-17B2-C3923A898D7C}"/>
              </a:ext>
            </a:extLst>
          </p:cNvPr>
          <p:cNvSpPr/>
          <p:nvPr/>
        </p:nvSpPr>
        <p:spPr>
          <a:xfrm>
            <a:off x="6395661" y="4871087"/>
            <a:ext cx="112678" cy="22063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09420D-2DC7-15E0-FFF8-BE0D0733C768}"/>
              </a:ext>
            </a:extLst>
          </p:cNvPr>
          <p:cNvSpPr txBox="1"/>
          <p:nvPr/>
        </p:nvSpPr>
        <p:spPr>
          <a:xfrm>
            <a:off x="6508339" y="4866501"/>
            <a:ext cx="655949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>
                <a:solidFill>
                  <a:srgbClr val="0066FF"/>
                </a:solidFill>
              </a:rPr>
              <a:t>Jumper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A19DE60-41D9-E698-7623-227DBAE6631F}"/>
              </a:ext>
            </a:extLst>
          </p:cNvPr>
          <p:cNvSpPr/>
          <p:nvPr/>
        </p:nvSpPr>
        <p:spPr>
          <a:xfrm>
            <a:off x="0" y="2742805"/>
            <a:ext cx="9100843" cy="98478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4140BDE-D09C-28B8-E27B-E434EE21BAC4}"/>
              </a:ext>
            </a:extLst>
          </p:cNvPr>
          <p:cNvSpPr/>
          <p:nvPr/>
        </p:nvSpPr>
        <p:spPr>
          <a:xfrm>
            <a:off x="5301610" y="4871853"/>
            <a:ext cx="144016" cy="2206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CDE987-731D-0AA8-5471-617DB0FA1A25}"/>
              </a:ext>
            </a:extLst>
          </p:cNvPr>
          <p:cNvSpPr txBox="1"/>
          <p:nvPr/>
        </p:nvSpPr>
        <p:spPr>
          <a:xfrm>
            <a:off x="5438512" y="4869503"/>
            <a:ext cx="795411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13" b="1" dirty="0" err="1">
                <a:solidFill>
                  <a:srgbClr val="0066FF"/>
                </a:solidFill>
              </a:rPr>
              <a:t>Vac.Barr</a:t>
            </a:r>
            <a:r>
              <a:rPr lang="en-GB" sz="1013" b="1" dirty="0">
                <a:solidFill>
                  <a:srgbClr val="0066FF"/>
                </a:solidFill>
              </a:rPr>
              <a:t>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7AE49F6-2FCD-F211-92AF-6711E45C5DFD}"/>
              </a:ext>
            </a:extLst>
          </p:cNvPr>
          <p:cNvGrpSpPr/>
          <p:nvPr/>
        </p:nvGrpSpPr>
        <p:grpSpPr>
          <a:xfrm>
            <a:off x="121590" y="3771957"/>
            <a:ext cx="9033914" cy="977731"/>
            <a:chOff x="121590" y="3771957"/>
            <a:chExt cx="9033914" cy="977731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D8154734-6215-56A4-96DB-31CC87006B60}"/>
                </a:ext>
              </a:extLst>
            </p:cNvPr>
            <p:cNvGrpSpPr/>
            <p:nvPr/>
          </p:nvGrpSpPr>
          <p:grpSpPr>
            <a:xfrm>
              <a:off x="121590" y="3771957"/>
              <a:ext cx="9033914" cy="977731"/>
              <a:chOff x="162120" y="5563016"/>
              <a:chExt cx="12045219" cy="1303640"/>
            </a:xfrm>
          </p:grpSpPr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9E08BADB-1A6C-3994-7ED1-14EBDDD107C3}"/>
                  </a:ext>
                </a:extLst>
              </p:cNvPr>
              <p:cNvSpPr txBox="1"/>
              <p:nvPr/>
            </p:nvSpPr>
            <p:spPr>
              <a:xfrm>
                <a:off x="265135" y="5563016"/>
                <a:ext cx="11803776" cy="410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en-US" sz="1400" b="1" dirty="0">
                    <a:solidFill>
                      <a:srgbClr val="0066FF"/>
                    </a:solidFill>
                  </a:rPr>
                  <a:t>AC4</a:t>
                </a:r>
                <a:r>
                  <a:rPr lang="en-US" sz="1400" dirty="0"/>
                  <a:t>: </a:t>
                </a:r>
                <a:r>
                  <a:rPr lang="en-US" sz="1400" dirty="0">
                    <a:solidFill>
                      <a:srgbClr val="00B050"/>
                    </a:solidFill>
                  </a:rPr>
                  <a:t>400 MHz and 800 MHz cont. with integrated </a:t>
                </a:r>
                <a:r>
                  <a:rPr lang="en-US" sz="1400" dirty="0" err="1">
                    <a:solidFill>
                      <a:srgbClr val="00B050"/>
                    </a:solidFill>
                  </a:rPr>
                  <a:t>cryo</a:t>
                </a:r>
                <a:r>
                  <a:rPr lang="en-US" sz="1400" dirty="0">
                    <a:solidFill>
                      <a:srgbClr val="00B050"/>
                    </a:solidFill>
                  </a:rPr>
                  <a:t> lines; </a:t>
                </a:r>
                <a:endParaRPr lang="en-GB" sz="1400" dirty="0">
                  <a:solidFill>
                    <a:srgbClr val="00B050"/>
                  </a:solidFill>
                </a:endParaRPr>
              </a:p>
            </p:txBody>
          </p:sp>
          <p:grpSp>
            <p:nvGrpSpPr>
              <p:cNvPr id="187" name="Group 186">
                <a:extLst>
                  <a:ext uri="{FF2B5EF4-FFF2-40B4-BE49-F238E27FC236}">
                    <a16:creationId xmlns:a16="http://schemas.microsoft.com/office/drawing/2014/main" id="{64DF64A5-1C83-4722-9DFB-99E745ED58D9}"/>
                  </a:ext>
                </a:extLst>
              </p:cNvPr>
              <p:cNvGrpSpPr/>
              <p:nvPr/>
            </p:nvGrpSpPr>
            <p:grpSpPr>
              <a:xfrm>
                <a:off x="162120" y="5889717"/>
                <a:ext cx="12045219" cy="976939"/>
                <a:chOff x="162120" y="5944147"/>
                <a:chExt cx="12045219" cy="976939"/>
              </a:xfrm>
            </p:grpSpPr>
            <p:grpSp>
              <p:nvGrpSpPr>
                <p:cNvPr id="169" name="Group 168">
                  <a:extLst>
                    <a:ext uri="{FF2B5EF4-FFF2-40B4-BE49-F238E27FC236}">
                      <a16:creationId xmlns:a16="http://schemas.microsoft.com/office/drawing/2014/main" id="{BD4C86BD-3A51-2CD4-941A-880729D7237D}"/>
                    </a:ext>
                  </a:extLst>
                </p:cNvPr>
                <p:cNvGrpSpPr/>
                <p:nvPr/>
              </p:nvGrpSpPr>
              <p:grpSpPr>
                <a:xfrm>
                  <a:off x="162120" y="5944147"/>
                  <a:ext cx="12045219" cy="715279"/>
                  <a:chOff x="82078" y="5718526"/>
                  <a:chExt cx="12045219" cy="715279"/>
                </a:xfrm>
              </p:grpSpPr>
              <p:grpSp>
                <p:nvGrpSpPr>
                  <p:cNvPr id="160" name="Group 159">
                    <a:extLst>
                      <a:ext uri="{FF2B5EF4-FFF2-40B4-BE49-F238E27FC236}">
                        <a16:creationId xmlns:a16="http://schemas.microsoft.com/office/drawing/2014/main" id="{849DE025-9DBE-2B56-6CD4-618FE0898A23}"/>
                      </a:ext>
                    </a:extLst>
                  </p:cNvPr>
                  <p:cNvGrpSpPr/>
                  <p:nvPr/>
                </p:nvGrpSpPr>
                <p:grpSpPr>
                  <a:xfrm>
                    <a:off x="82078" y="5718526"/>
                    <a:ext cx="11488744" cy="704521"/>
                    <a:chOff x="49767" y="5223753"/>
                    <a:chExt cx="11488744" cy="704521"/>
                  </a:xfrm>
                </p:grpSpPr>
                <p:pic>
                  <p:nvPicPr>
                    <p:cNvPr id="153" name="Picture 152">
                      <a:extLst>
                        <a:ext uri="{FF2B5EF4-FFF2-40B4-BE49-F238E27FC236}">
                          <a16:creationId xmlns:a16="http://schemas.microsoft.com/office/drawing/2014/main" id="{218F4799-3E90-D0F3-0055-49E5D3DD75B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/>
                    <a:srcRect l="9594" t="-17755"/>
                    <a:stretch/>
                  </p:blipFill>
                  <p:spPr>
                    <a:xfrm>
                      <a:off x="49767" y="5542274"/>
                      <a:ext cx="6512589" cy="36228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4" name="Picture 153">
                      <a:extLst>
                        <a:ext uri="{FF2B5EF4-FFF2-40B4-BE49-F238E27FC236}">
                          <a16:creationId xmlns:a16="http://schemas.microsoft.com/office/drawing/2014/main" id="{8804B13B-310C-15C6-A694-4157230D69E7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5775491" y="5590296"/>
                      <a:ext cx="939843" cy="307879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5" name="Picture 154">
                      <a:extLst>
                        <a:ext uri="{FF2B5EF4-FFF2-40B4-BE49-F238E27FC236}">
                          <a16:creationId xmlns:a16="http://schemas.microsoft.com/office/drawing/2014/main" id="{D66169BD-C182-2945-1C9C-BA43BA5D2B48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 rot="10800000">
                      <a:off x="6203864" y="5596900"/>
                      <a:ext cx="723221" cy="290341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A20D3080-D6AB-688B-AAF3-C4454C9381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76166" y="5223753"/>
                      <a:ext cx="5259428" cy="127415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 sz="1013"/>
                    </a:p>
                  </p:txBody>
                </p:sp>
                <p:sp>
                  <p:nvSpPr>
                    <p:cNvPr id="157" name="Rectangle 156">
                      <a:extLst>
                        <a:ext uri="{FF2B5EF4-FFF2-40B4-BE49-F238E27FC236}">
                          <a16:creationId xmlns:a16="http://schemas.microsoft.com/office/drawing/2014/main" id="{424AD5C6-C3EC-633D-8850-22E8828434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976166" y="5357772"/>
                      <a:ext cx="178257" cy="239128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 sz="1013"/>
                    </a:p>
                  </p:txBody>
                </p:sp>
                <p:pic>
                  <p:nvPicPr>
                    <p:cNvPr id="158" name="Picture 157">
                      <a:extLst>
                        <a:ext uri="{FF2B5EF4-FFF2-40B4-BE49-F238E27FC236}">
                          <a16:creationId xmlns:a16="http://schemas.microsoft.com/office/drawing/2014/main" id="{FBAEE769-0155-3806-D911-B5967AE2BFA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6699458" y="5565987"/>
                      <a:ext cx="4839053" cy="362287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66" name="TextBox 165">
                    <a:extLst>
                      <a:ext uri="{FF2B5EF4-FFF2-40B4-BE49-F238E27FC236}">
                        <a16:creationId xmlns:a16="http://schemas.microsoft.com/office/drawing/2014/main" id="{3A327A7C-1CDA-4C00-79EC-7537804D4512}"/>
                      </a:ext>
                    </a:extLst>
                  </p:cNvPr>
                  <p:cNvSpPr txBox="1"/>
                  <p:nvPr/>
                </p:nvSpPr>
                <p:spPr>
                  <a:xfrm>
                    <a:off x="11359565" y="5895025"/>
                    <a:ext cx="767732" cy="53878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GB" sz="1013" b="1" dirty="0"/>
                      <a:t>Pt </a:t>
                    </a:r>
                  </a:p>
                  <a:p>
                    <a:pPr algn="ctr"/>
                    <a:r>
                      <a:rPr lang="en-GB" sz="1013" b="1" dirty="0" err="1"/>
                      <a:t>center</a:t>
                    </a:r>
                    <a:endParaRPr lang="en-GB" sz="1013" b="1" dirty="0"/>
                  </a:p>
                </p:txBody>
              </p:sp>
            </p:grpSp>
            <p:sp>
              <p:nvSpPr>
                <p:cNvPr id="182" name="TextBox 181">
                  <a:extLst>
                    <a:ext uri="{FF2B5EF4-FFF2-40B4-BE49-F238E27FC236}">
                      <a16:creationId xmlns:a16="http://schemas.microsoft.com/office/drawing/2014/main" id="{16161995-D4A0-14C0-5099-67883D9E8883}"/>
                    </a:ext>
                  </a:extLst>
                </p:cNvPr>
                <p:cNvSpPr txBox="1"/>
                <p:nvPr/>
              </p:nvSpPr>
              <p:spPr>
                <a:xfrm>
                  <a:off x="2323769" y="6529353"/>
                  <a:ext cx="1458092" cy="3309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13" b="1" dirty="0">
                      <a:solidFill>
                        <a:srgbClr val="0066FF"/>
                      </a:solidFill>
                    </a:rPr>
                    <a:t>400 MHz, 4.5 K</a:t>
                  </a:r>
                </a:p>
              </p:txBody>
            </p:sp>
            <p:sp>
              <p:nvSpPr>
                <p:cNvPr id="186" name="TextBox 185">
                  <a:extLst>
                    <a:ext uri="{FF2B5EF4-FFF2-40B4-BE49-F238E27FC236}">
                      <a16:creationId xmlns:a16="http://schemas.microsoft.com/office/drawing/2014/main" id="{0659CBC3-8F89-94A6-FE7C-AE96B3C79A06}"/>
                    </a:ext>
                  </a:extLst>
                </p:cNvPr>
                <p:cNvSpPr txBox="1"/>
                <p:nvPr/>
              </p:nvSpPr>
              <p:spPr>
                <a:xfrm>
                  <a:off x="8001155" y="6590141"/>
                  <a:ext cx="1312753" cy="33094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013" b="1" dirty="0">
                      <a:solidFill>
                        <a:srgbClr val="0066FF"/>
                      </a:solidFill>
                    </a:rPr>
                    <a:t>800 MHz, 2 K</a:t>
                  </a:r>
                </a:p>
              </p:txBody>
            </p:sp>
          </p:grp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1037B4C-E91C-2BA8-CD89-7CEAF9277053}"/>
                </a:ext>
              </a:extLst>
            </p:cNvPr>
            <p:cNvSpPr/>
            <p:nvPr/>
          </p:nvSpPr>
          <p:spPr>
            <a:xfrm>
              <a:off x="3778435" y="4303323"/>
              <a:ext cx="144016" cy="214621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C8F06E0-CD11-9B83-26EE-DA5A7ED13478}"/>
                </a:ext>
              </a:extLst>
            </p:cNvPr>
            <p:cNvSpPr/>
            <p:nvPr/>
          </p:nvSpPr>
          <p:spPr>
            <a:xfrm>
              <a:off x="7911793" y="4286492"/>
              <a:ext cx="88415" cy="228107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B3FF010-E282-FB45-A867-C3E4962B18AB}"/>
              </a:ext>
            </a:extLst>
          </p:cNvPr>
          <p:cNvSpPr/>
          <p:nvPr/>
        </p:nvSpPr>
        <p:spPr>
          <a:xfrm>
            <a:off x="647737" y="992452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5A5C72-2500-A8A2-F47D-061B8DA4092F}"/>
              </a:ext>
            </a:extLst>
          </p:cNvPr>
          <p:cNvSpPr/>
          <p:nvPr/>
        </p:nvSpPr>
        <p:spPr>
          <a:xfrm>
            <a:off x="1620365" y="1003587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7068580-DC2B-7413-55C5-73190B7EAAFE}"/>
              </a:ext>
            </a:extLst>
          </p:cNvPr>
          <p:cNvSpPr/>
          <p:nvPr/>
        </p:nvSpPr>
        <p:spPr>
          <a:xfrm>
            <a:off x="2580489" y="1026600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9B38F8-B9EC-E91F-284E-6A5D881F5CFD}"/>
              </a:ext>
            </a:extLst>
          </p:cNvPr>
          <p:cNvSpPr/>
          <p:nvPr/>
        </p:nvSpPr>
        <p:spPr>
          <a:xfrm>
            <a:off x="3528066" y="1022541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2325BF2-4649-286A-F847-5E091F184779}"/>
              </a:ext>
            </a:extLst>
          </p:cNvPr>
          <p:cNvSpPr/>
          <p:nvPr/>
        </p:nvSpPr>
        <p:spPr>
          <a:xfrm>
            <a:off x="4831067" y="997540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24CD2D9-DDAD-121C-1A29-E026F5F60232}"/>
              </a:ext>
            </a:extLst>
          </p:cNvPr>
          <p:cNvSpPr/>
          <p:nvPr/>
        </p:nvSpPr>
        <p:spPr>
          <a:xfrm>
            <a:off x="5737220" y="986817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5A766D9-720A-10B8-44E7-A061E75133E4}"/>
              </a:ext>
            </a:extLst>
          </p:cNvPr>
          <p:cNvSpPr/>
          <p:nvPr/>
        </p:nvSpPr>
        <p:spPr>
          <a:xfrm>
            <a:off x="6623302" y="1004681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EF46B8C-47EA-453E-CEBC-2E5115F9DBA6}"/>
              </a:ext>
            </a:extLst>
          </p:cNvPr>
          <p:cNvSpPr/>
          <p:nvPr/>
        </p:nvSpPr>
        <p:spPr>
          <a:xfrm>
            <a:off x="7480508" y="997846"/>
            <a:ext cx="130924" cy="6713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13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F4978F9-BBDF-48D8-3099-0BBAA0CD85CF}"/>
              </a:ext>
            </a:extLst>
          </p:cNvPr>
          <p:cNvGrpSpPr/>
          <p:nvPr/>
        </p:nvGrpSpPr>
        <p:grpSpPr>
          <a:xfrm>
            <a:off x="62527" y="1616961"/>
            <a:ext cx="8989156" cy="956183"/>
            <a:chOff x="62527" y="1616961"/>
            <a:chExt cx="8989156" cy="95618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7CEDC42-ABD3-7B1C-B857-D231E5765353}"/>
                </a:ext>
              </a:extLst>
            </p:cNvPr>
            <p:cNvGrpSpPr/>
            <p:nvPr/>
          </p:nvGrpSpPr>
          <p:grpSpPr>
            <a:xfrm>
              <a:off x="62527" y="1616961"/>
              <a:ext cx="8989156" cy="956183"/>
              <a:chOff x="83369" y="2155955"/>
              <a:chExt cx="11985541" cy="1274915"/>
            </a:xfrm>
          </p:grpSpPr>
          <p:grpSp>
            <p:nvGrpSpPr>
              <p:cNvPr id="192" name="Group 191">
                <a:extLst>
                  <a:ext uri="{FF2B5EF4-FFF2-40B4-BE49-F238E27FC236}">
                    <a16:creationId xmlns:a16="http://schemas.microsoft.com/office/drawing/2014/main" id="{09317786-EF8E-D7BF-2601-9526C8170883}"/>
                  </a:ext>
                </a:extLst>
              </p:cNvPr>
              <p:cNvGrpSpPr/>
              <p:nvPr/>
            </p:nvGrpSpPr>
            <p:grpSpPr>
              <a:xfrm>
                <a:off x="83369" y="2155955"/>
                <a:ext cx="11985541" cy="1274915"/>
                <a:chOff x="83369" y="2559177"/>
                <a:chExt cx="11985541" cy="1274911"/>
              </a:xfrm>
            </p:grpSpPr>
            <p:sp>
              <p:nvSpPr>
                <p:cNvPr id="173" name="TextBox 172">
                  <a:extLst>
                    <a:ext uri="{FF2B5EF4-FFF2-40B4-BE49-F238E27FC236}">
                      <a16:creationId xmlns:a16="http://schemas.microsoft.com/office/drawing/2014/main" id="{DCD9DFA6-F837-DFE6-93FE-A725FE44E3D2}"/>
                    </a:ext>
                  </a:extLst>
                </p:cNvPr>
                <p:cNvSpPr txBox="1"/>
                <p:nvPr/>
              </p:nvSpPr>
              <p:spPr>
                <a:xfrm>
                  <a:off x="162120" y="2559177"/>
                  <a:ext cx="11906790" cy="41036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14313" indent="-214313">
                    <a:buFont typeface="Arial" panose="020B0604020202020204" pitchFamily="34" charset="0"/>
                    <a:buChar char="•"/>
                  </a:pPr>
                  <a:r>
                    <a:rPr lang="en-US" sz="1400" b="1" dirty="0">
                      <a:solidFill>
                        <a:srgbClr val="0066FF"/>
                      </a:solidFill>
                    </a:rPr>
                    <a:t>AC2</a:t>
                  </a:r>
                  <a:r>
                    <a:rPr lang="en-US" sz="1400" dirty="0"/>
                    <a:t>: </a:t>
                  </a:r>
                  <a:r>
                    <a:rPr lang="en-US" sz="1400" dirty="0">
                      <a:solidFill>
                        <a:srgbClr val="00B050"/>
                      </a:solidFill>
                    </a:rPr>
                    <a:t>800 MHz cont. with </a:t>
                  </a:r>
                  <a:r>
                    <a:rPr lang="en-US" sz="1400" dirty="0" err="1">
                      <a:solidFill>
                        <a:srgbClr val="00B050"/>
                      </a:solidFill>
                    </a:rPr>
                    <a:t>integr</a:t>
                  </a:r>
                  <a:r>
                    <a:rPr lang="en-US" sz="1400" dirty="0">
                      <a:solidFill>
                        <a:srgbClr val="00B050"/>
                      </a:solidFill>
                    </a:rPr>
                    <a:t>. </a:t>
                  </a:r>
                  <a:r>
                    <a:rPr lang="en-US" sz="1400" dirty="0" err="1">
                      <a:solidFill>
                        <a:srgbClr val="00B050"/>
                      </a:solidFill>
                    </a:rPr>
                    <a:t>cryo</a:t>
                  </a:r>
                  <a:r>
                    <a:rPr lang="en-US" sz="1400" dirty="0">
                      <a:solidFill>
                        <a:srgbClr val="00B050"/>
                      </a:solidFill>
                    </a:rPr>
                    <a:t> lines</a:t>
                  </a:r>
                </a:p>
              </p:txBody>
            </p:sp>
            <p:grpSp>
              <p:nvGrpSpPr>
                <p:cNvPr id="189" name="Group 188">
                  <a:extLst>
                    <a:ext uri="{FF2B5EF4-FFF2-40B4-BE49-F238E27FC236}">
                      <a16:creationId xmlns:a16="http://schemas.microsoft.com/office/drawing/2014/main" id="{FC54E473-6A7F-3AEB-AD44-A33209242F98}"/>
                    </a:ext>
                  </a:extLst>
                </p:cNvPr>
                <p:cNvGrpSpPr/>
                <p:nvPr/>
              </p:nvGrpSpPr>
              <p:grpSpPr>
                <a:xfrm>
                  <a:off x="83369" y="2932479"/>
                  <a:ext cx="11978679" cy="901609"/>
                  <a:chOff x="83369" y="3215508"/>
                  <a:chExt cx="11978679" cy="901609"/>
                </a:xfrm>
              </p:grpSpPr>
              <p:grpSp>
                <p:nvGrpSpPr>
                  <p:cNvPr id="167" name="Group 166">
                    <a:extLst>
                      <a:ext uri="{FF2B5EF4-FFF2-40B4-BE49-F238E27FC236}">
                        <a16:creationId xmlns:a16="http://schemas.microsoft.com/office/drawing/2014/main" id="{6958EF61-7BC2-5CC2-6333-C4B13A7EBF30}"/>
                      </a:ext>
                    </a:extLst>
                  </p:cNvPr>
                  <p:cNvGrpSpPr/>
                  <p:nvPr/>
                </p:nvGrpSpPr>
                <p:grpSpPr>
                  <a:xfrm>
                    <a:off x="83369" y="3215508"/>
                    <a:ext cx="11978679" cy="683347"/>
                    <a:chOff x="147643" y="2910445"/>
                    <a:chExt cx="11978679" cy="683347"/>
                  </a:xfrm>
                </p:grpSpPr>
                <p:grpSp>
                  <p:nvGrpSpPr>
                    <p:cNvPr id="162" name="Group 161">
                      <a:extLst>
                        <a:ext uri="{FF2B5EF4-FFF2-40B4-BE49-F238E27FC236}">
                          <a16:creationId xmlns:a16="http://schemas.microsoft.com/office/drawing/2014/main" id="{A2CDBBC8-B877-D71C-D522-33754D45B0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47643" y="2910445"/>
                      <a:ext cx="11401297" cy="674471"/>
                      <a:chOff x="147643" y="2910445"/>
                      <a:chExt cx="11401297" cy="674471"/>
                    </a:xfrm>
                  </p:grpSpPr>
                  <p:pic>
                    <p:nvPicPr>
                      <p:cNvPr id="105" name="Picture 104">
                        <a:extLst>
                          <a:ext uri="{FF2B5EF4-FFF2-40B4-BE49-F238E27FC236}">
                            <a16:creationId xmlns:a16="http://schemas.microsoft.com/office/drawing/2014/main" id="{90245F39-BEAB-2A77-366F-81F5D8CDBAEC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7643" y="2910445"/>
                        <a:ext cx="6199026" cy="644667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130" name="Picture 129">
                        <a:extLst>
                          <a:ext uri="{FF2B5EF4-FFF2-40B4-BE49-F238E27FC236}">
                            <a16:creationId xmlns:a16="http://schemas.microsoft.com/office/drawing/2014/main" id="{8E10F779-FDCF-1A39-8436-E592B78BEDDD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09887" y="3242422"/>
                        <a:ext cx="4839053" cy="342494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164" name="TextBox 163">
                      <a:extLst>
                        <a:ext uri="{FF2B5EF4-FFF2-40B4-BE49-F238E27FC236}">
                          <a16:creationId xmlns:a16="http://schemas.microsoft.com/office/drawing/2014/main" id="{2C480BF8-158E-CFC3-7D42-14993749BDF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358590" y="3055012"/>
                      <a:ext cx="767732" cy="53878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GB" sz="1013" b="1" dirty="0"/>
                        <a:t>Pt </a:t>
                      </a:r>
                    </a:p>
                    <a:p>
                      <a:pPr algn="ctr"/>
                      <a:r>
                        <a:rPr lang="en-GB" sz="1013" b="1" dirty="0" err="1"/>
                        <a:t>center</a:t>
                      </a:r>
                      <a:endParaRPr lang="en-GB" sz="1013" b="1" dirty="0"/>
                    </a:p>
                  </p:txBody>
                </p:sp>
              </p:grpSp>
              <p:sp>
                <p:nvSpPr>
                  <p:cNvPr id="181" name="TextBox 180">
                    <a:extLst>
                      <a:ext uri="{FF2B5EF4-FFF2-40B4-BE49-F238E27FC236}">
                        <a16:creationId xmlns:a16="http://schemas.microsoft.com/office/drawing/2014/main" id="{9434F71F-89A5-210E-BD71-20C3EAF61221}"/>
                      </a:ext>
                    </a:extLst>
                  </p:cNvPr>
                  <p:cNvSpPr txBox="1"/>
                  <p:nvPr/>
                </p:nvSpPr>
                <p:spPr>
                  <a:xfrm>
                    <a:off x="2375609" y="3773511"/>
                    <a:ext cx="1458092" cy="33094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13" b="1" dirty="0">
                        <a:solidFill>
                          <a:srgbClr val="0066FF"/>
                        </a:solidFill>
                      </a:rPr>
                      <a:t>400 MHz, 4.5 K</a:t>
                    </a:r>
                  </a:p>
                </p:txBody>
              </p:sp>
              <p:sp>
                <p:nvSpPr>
                  <p:cNvPr id="184" name="TextBox 183">
                    <a:extLst>
                      <a:ext uri="{FF2B5EF4-FFF2-40B4-BE49-F238E27FC236}">
                        <a16:creationId xmlns:a16="http://schemas.microsoft.com/office/drawing/2014/main" id="{729BFC59-2976-78E6-09BC-7060C21F9F03}"/>
                      </a:ext>
                    </a:extLst>
                  </p:cNvPr>
                  <p:cNvSpPr txBox="1"/>
                  <p:nvPr/>
                </p:nvSpPr>
                <p:spPr>
                  <a:xfrm>
                    <a:off x="7955709" y="3786172"/>
                    <a:ext cx="1312753" cy="33094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013" b="1" dirty="0">
                        <a:solidFill>
                          <a:srgbClr val="0066FF"/>
                        </a:solidFill>
                      </a:rPr>
                      <a:t>800 MHz, 2 K</a:t>
                    </a:r>
                  </a:p>
                </p:txBody>
              </p:sp>
            </p:grpSp>
          </p:grp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CC72445B-F06C-6CA5-6446-55FD694E0EF5}"/>
                  </a:ext>
                </a:extLst>
              </p:cNvPr>
              <p:cNvSpPr/>
              <p:nvPr/>
            </p:nvSpPr>
            <p:spPr>
              <a:xfrm>
                <a:off x="5949666" y="2606386"/>
                <a:ext cx="5259428" cy="127415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13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7C9E9A-51BB-62A1-8176-57BFA0B8437A}"/>
                </a:ext>
              </a:extLst>
            </p:cNvPr>
            <p:cNvSpPr/>
            <p:nvPr/>
          </p:nvSpPr>
          <p:spPr>
            <a:xfrm>
              <a:off x="7796967" y="2144569"/>
              <a:ext cx="103054" cy="235868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6425A1F-8DB0-CC20-6EE9-606B85797201}"/>
                </a:ext>
              </a:extLst>
            </p:cNvPr>
            <p:cNvSpPr/>
            <p:nvPr/>
          </p:nvSpPr>
          <p:spPr>
            <a:xfrm>
              <a:off x="695292" y="2038424"/>
              <a:ext cx="130924" cy="6713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69CBD78-9468-A5C6-2522-34E6D0583416}"/>
                </a:ext>
              </a:extLst>
            </p:cNvPr>
            <p:cNvSpPr/>
            <p:nvPr/>
          </p:nvSpPr>
          <p:spPr>
            <a:xfrm>
              <a:off x="1667920" y="2049559"/>
              <a:ext cx="130924" cy="6713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C16432B-2BEE-E004-3637-54395922E221}"/>
                </a:ext>
              </a:extLst>
            </p:cNvPr>
            <p:cNvSpPr/>
            <p:nvPr/>
          </p:nvSpPr>
          <p:spPr>
            <a:xfrm>
              <a:off x="2628044" y="2072572"/>
              <a:ext cx="130924" cy="6713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6D2402F-FFEC-71B2-F236-ED02203F28F9}"/>
                </a:ext>
              </a:extLst>
            </p:cNvPr>
            <p:cNvSpPr/>
            <p:nvPr/>
          </p:nvSpPr>
          <p:spPr>
            <a:xfrm>
              <a:off x="3575621" y="2068513"/>
              <a:ext cx="130924" cy="67130"/>
            </a:xfrm>
            <a:prstGeom prst="rect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8539E39-F1C9-BA1C-4EA4-B1972D716422}"/>
              </a:ext>
            </a:extLst>
          </p:cNvPr>
          <p:cNvGrpSpPr/>
          <p:nvPr/>
        </p:nvGrpSpPr>
        <p:grpSpPr>
          <a:xfrm>
            <a:off x="143810" y="2716405"/>
            <a:ext cx="8940951" cy="989902"/>
            <a:chOff x="143810" y="2716405"/>
            <a:chExt cx="8940951" cy="98990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F690F590-0171-FC34-61BA-CEE5675987CE}"/>
                </a:ext>
              </a:extLst>
            </p:cNvPr>
            <p:cNvGrpSpPr/>
            <p:nvPr/>
          </p:nvGrpSpPr>
          <p:grpSpPr>
            <a:xfrm>
              <a:off x="143810" y="2716405"/>
              <a:ext cx="8940951" cy="989902"/>
              <a:chOff x="143810" y="2716405"/>
              <a:chExt cx="8940951" cy="989902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6F4659E-6B5D-49BF-E85A-1BB0B99F958D}"/>
                  </a:ext>
                </a:extLst>
              </p:cNvPr>
              <p:cNvGrpSpPr/>
              <p:nvPr/>
            </p:nvGrpSpPr>
            <p:grpSpPr>
              <a:xfrm>
                <a:off x="143810" y="2716405"/>
                <a:ext cx="8940951" cy="989902"/>
                <a:chOff x="143810" y="2716405"/>
                <a:chExt cx="8940951" cy="989902"/>
              </a:xfrm>
            </p:grpSpPr>
            <p:grpSp>
              <p:nvGrpSpPr>
                <p:cNvPr id="193" name="Group 192">
                  <a:extLst>
                    <a:ext uri="{FF2B5EF4-FFF2-40B4-BE49-F238E27FC236}">
                      <a16:creationId xmlns:a16="http://schemas.microsoft.com/office/drawing/2014/main" id="{3584C6DF-4FE7-466A-5EBE-8EA21B27626C}"/>
                    </a:ext>
                  </a:extLst>
                </p:cNvPr>
                <p:cNvGrpSpPr/>
                <p:nvPr/>
              </p:nvGrpSpPr>
              <p:grpSpPr>
                <a:xfrm>
                  <a:off x="143810" y="2716405"/>
                  <a:ext cx="8940951" cy="989902"/>
                  <a:chOff x="191746" y="3998955"/>
                  <a:chExt cx="11921268" cy="1319870"/>
                </a:xfrm>
              </p:grpSpPr>
              <p:sp>
                <p:nvSpPr>
                  <p:cNvPr id="175" name="TextBox 174">
                    <a:extLst>
                      <a:ext uri="{FF2B5EF4-FFF2-40B4-BE49-F238E27FC236}">
                        <a16:creationId xmlns:a16="http://schemas.microsoft.com/office/drawing/2014/main" id="{E7DBF653-3F0A-C4A1-6428-41989937724C}"/>
                      </a:ext>
                    </a:extLst>
                  </p:cNvPr>
                  <p:cNvSpPr txBox="1"/>
                  <p:nvPr/>
                </p:nvSpPr>
                <p:spPr>
                  <a:xfrm>
                    <a:off x="194070" y="3998955"/>
                    <a:ext cx="11918944" cy="57964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214313" indent="-214313">
                      <a:buFont typeface="Arial" panose="020B0604020202020204" pitchFamily="34" charset="0"/>
                      <a:buChar char="•"/>
                    </a:pPr>
                    <a:r>
                      <a:rPr lang="fr-FR" sz="1400" b="1" dirty="0">
                        <a:solidFill>
                          <a:srgbClr val="0066FF"/>
                        </a:solidFill>
                      </a:rPr>
                      <a:t>AC3</a:t>
                    </a:r>
                    <a:r>
                      <a:rPr lang="fr-FR" sz="1400" dirty="0"/>
                      <a:t>: </a:t>
                    </a:r>
                    <a:r>
                      <a:rPr lang="fr-FR" sz="1400" dirty="0">
                        <a:solidFill>
                          <a:srgbClr val="00B050"/>
                        </a:solidFill>
                      </a:rPr>
                      <a:t>400 MHz </a:t>
                    </a:r>
                    <a:r>
                      <a:rPr lang="fr-FR" sz="1400" dirty="0" err="1">
                        <a:solidFill>
                          <a:srgbClr val="00B050"/>
                        </a:solidFill>
                      </a:rPr>
                      <a:t>cont</a:t>
                    </a:r>
                    <a:r>
                      <a:rPr lang="fr-FR" sz="1400" dirty="0">
                        <a:solidFill>
                          <a:srgbClr val="00B050"/>
                        </a:solidFill>
                      </a:rPr>
                      <a:t>. vac. </a:t>
                    </a:r>
                    <a:r>
                      <a:rPr lang="fr-FR" sz="1400" dirty="0" err="1"/>
                      <a:t>with</a:t>
                    </a:r>
                    <a:r>
                      <a:rPr lang="en-US" sz="1400" dirty="0"/>
                      <a:t> </a:t>
                    </a:r>
                    <a:r>
                      <a:rPr lang="en-US" sz="1400" dirty="0" err="1"/>
                      <a:t>cryo</a:t>
                    </a:r>
                    <a:r>
                      <a:rPr lang="en-US" sz="1400" dirty="0"/>
                      <a:t> line;</a:t>
                    </a:r>
                    <a:r>
                      <a:rPr lang="fr-FR" sz="1400" dirty="0"/>
                      <a:t> </a:t>
                    </a:r>
                    <a:r>
                      <a:rPr lang="en-US" sz="1400" dirty="0">
                        <a:solidFill>
                          <a:srgbClr val="00B050"/>
                        </a:solidFill>
                      </a:rPr>
                      <a:t>800 MHz cont. with </a:t>
                    </a:r>
                    <a:r>
                      <a:rPr lang="en-US" sz="1400" dirty="0" err="1">
                        <a:solidFill>
                          <a:srgbClr val="00B050"/>
                        </a:solidFill>
                      </a:rPr>
                      <a:t>integr</a:t>
                    </a:r>
                    <a:r>
                      <a:rPr lang="en-US" sz="1400" dirty="0">
                        <a:solidFill>
                          <a:srgbClr val="00B050"/>
                        </a:solidFill>
                      </a:rPr>
                      <a:t>. </a:t>
                    </a:r>
                    <a:r>
                      <a:rPr lang="en-US" sz="1400" dirty="0" err="1">
                        <a:solidFill>
                          <a:srgbClr val="00B050"/>
                        </a:solidFill>
                      </a:rPr>
                      <a:t>cryo</a:t>
                    </a:r>
                    <a:r>
                      <a:rPr lang="en-US" sz="1400" dirty="0">
                        <a:solidFill>
                          <a:srgbClr val="00B050"/>
                        </a:solidFill>
                      </a:rPr>
                      <a:t> lines. </a:t>
                    </a:r>
                  </a:p>
                  <a:p>
                    <a:endParaRPr lang="en-US" sz="825" dirty="0">
                      <a:solidFill>
                        <a:srgbClr val="0066FF"/>
                      </a:solidFill>
                    </a:endParaRPr>
                  </a:p>
                </p:txBody>
              </p:sp>
              <p:grpSp>
                <p:nvGrpSpPr>
                  <p:cNvPr id="188" name="Group 187">
                    <a:extLst>
                      <a:ext uri="{FF2B5EF4-FFF2-40B4-BE49-F238E27FC236}">
                        <a16:creationId xmlns:a16="http://schemas.microsoft.com/office/drawing/2014/main" id="{F17003D2-9C3D-5BF4-4C4E-D454123CF078}"/>
                      </a:ext>
                    </a:extLst>
                  </p:cNvPr>
                  <p:cNvGrpSpPr/>
                  <p:nvPr/>
                </p:nvGrpSpPr>
                <p:grpSpPr>
                  <a:xfrm>
                    <a:off x="191746" y="4352466"/>
                    <a:ext cx="11911340" cy="966359"/>
                    <a:chOff x="191745" y="4624605"/>
                    <a:chExt cx="11911338" cy="966357"/>
                  </a:xfrm>
                </p:grpSpPr>
                <p:grpSp>
                  <p:nvGrpSpPr>
                    <p:cNvPr id="168" name="Group 167">
                      <a:extLst>
                        <a:ext uri="{FF2B5EF4-FFF2-40B4-BE49-F238E27FC236}">
                          <a16:creationId xmlns:a16="http://schemas.microsoft.com/office/drawing/2014/main" id="{A6FBD2A1-2B3A-F600-671B-D86988769A8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1745" y="4624605"/>
                      <a:ext cx="11911338" cy="704304"/>
                      <a:chOff x="147643" y="4363915"/>
                      <a:chExt cx="11911340" cy="704305"/>
                    </a:xfrm>
                  </p:grpSpPr>
                  <p:grpSp>
                    <p:nvGrpSpPr>
                      <p:cNvPr id="161" name="Group 160">
                        <a:extLst>
                          <a:ext uri="{FF2B5EF4-FFF2-40B4-BE49-F238E27FC236}">
                            <a16:creationId xmlns:a16="http://schemas.microsoft.com/office/drawing/2014/main" id="{BA60C63B-5CA1-3F0A-14AA-66C8CC6B11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47643" y="4363915"/>
                        <a:ext cx="11376861" cy="684399"/>
                        <a:chOff x="105458" y="4253697"/>
                        <a:chExt cx="11376870" cy="684395"/>
                      </a:xfrm>
                    </p:grpSpPr>
                    <p:pic>
                      <p:nvPicPr>
                        <p:cNvPr id="134" name="Picture 133">
                          <a:extLst>
                            <a:ext uri="{FF2B5EF4-FFF2-40B4-BE49-F238E27FC236}">
                              <a16:creationId xmlns:a16="http://schemas.microsoft.com/office/drawing/2014/main" id="{B04275BB-37C8-E57D-97F4-AE8E7A8EFCB6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147643" y="4253697"/>
                          <a:ext cx="6199032" cy="644670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135" name="Picture 134">
                          <a:extLst>
                            <a:ext uri="{FF2B5EF4-FFF2-40B4-BE49-F238E27FC236}">
                              <a16:creationId xmlns:a16="http://schemas.microsoft.com/office/drawing/2014/main" id="{2CB167BC-A0FF-35AB-9A62-5ED7F30EAFC6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643271" y="4582245"/>
                          <a:ext cx="4839057" cy="355847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39" name="Rectangle 138">
                          <a:extLst>
                            <a:ext uri="{FF2B5EF4-FFF2-40B4-BE49-F238E27FC236}">
                              <a16:creationId xmlns:a16="http://schemas.microsoft.com/office/drawing/2014/main" id="{3CF1D8B6-A835-20E7-52E8-DC82011D5DE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02361" y="4634055"/>
                          <a:ext cx="326571" cy="261617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1013"/>
                        </a:p>
                      </p:txBody>
                    </p:sp>
                    <p:sp>
                      <p:nvSpPr>
                        <p:cNvPr id="140" name="Rectangle 139">
                          <a:extLst>
                            <a:ext uri="{FF2B5EF4-FFF2-40B4-BE49-F238E27FC236}">
                              <a16:creationId xmlns:a16="http://schemas.microsoft.com/office/drawing/2014/main" id="{151CB914-4086-690F-86F0-1659C035EA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473544" y="4644269"/>
                          <a:ext cx="326571" cy="250731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1013"/>
                        </a:p>
                      </p:txBody>
                    </p:sp>
                    <p:sp>
                      <p:nvSpPr>
                        <p:cNvPr id="141" name="Rectangle 140">
                          <a:extLst>
                            <a:ext uri="{FF2B5EF4-FFF2-40B4-BE49-F238E27FC236}">
                              <a16:creationId xmlns:a16="http://schemas.microsoft.com/office/drawing/2014/main" id="{7C77C945-56F2-8723-58A9-B873020DED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910914" y="4633383"/>
                          <a:ext cx="326571" cy="261617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1013"/>
                        </a:p>
                      </p:txBody>
                    </p:sp>
                    <p:pic>
                      <p:nvPicPr>
                        <p:cNvPr id="142" name="Picture 141">
                          <a:extLst>
                            <a:ext uri="{FF2B5EF4-FFF2-40B4-BE49-F238E27FC236}">
                              <a16:creationId xmlns:a16="http://schemas.microsoft.com/office/drawing/2014/main" id="{29CD1724-0C13-4B01-4053-9B0C9CFFAD72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5458" y="4644265"/>
                          <a:ext cx="651670" cy="261617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43" name="Rectangle 142">
                          <a:extLst>
                            <a:ext uri="{FF2B5EF4-FFF2-40B4-BE49-F238E27FC236}">
                              <a16:creationId xmlns:a16="http://schemas.microsoft.com/office/drawing/2014/main" id="{C30453ED-33B0-91BB-0D59-381DF26B5FE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636028" y="4639635"/>
                          <a:ext cx="326571" cy="261616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1013"/>
                        </a:p>
                      </p:txBody>
                    </p:sp>
                    <p:pic>
                      <p:nvPicPr>
                        <p:cNvPr id="144" name="Picture 143">
                          <a:extLst>
                            <a:ext uri="{FF2B5EF4-FFF2-40B4-BE49-F238E27FC236}">
                              <a16:creationId xmlns:a16="http://schemas.microsoft.com/office/drawing/2014/main" id="{76F69B65-F7C2-1416-3B5C-C44F5773C27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 rot="10800000">
                          <a:off x="5878036" y="4623501"/>
                          <a:ext cx="651670" cy="261616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45" name="Rectangle 144">
                          <a:extLst>
                            <a:ext uri="{FF2B5EF4-FFF2-40B4-BE49-F238E27FC236}">
                              <a16:creationId xmlns:a16="http://schemas.microsoft.com/office/drawing/2014/main" id="{590214FE-1E20-53A8-13FE-70EB2E29313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5649596" y="4623498"/>
                          <a:ext cx="326571" cy="261616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fr-FR" sz="1013"/>
                        </a:p>
                      </p:txBody>
                    </p:sp>
                  </p:grpSp>
                  <p:sp>
                    <p:nvSpPr>
                      <p:cNvPr id="165" name="TextBox 164">
                        <a:extLst>
                          <a:ext uri="{FF2B5EF4-FFF2-40B4-BE49-F238E27FC236}">
                            <a16:creationId xmlns:a16="http://schemas.microsoft.com/office/drawing/2014/main" id="{06641704-89A6-2FA9-CF0F-31D6ACE8287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1291251" y="4529440"/>
                        <a:ext cx="767732" cy="53878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GB" sz="1013" b="1" dirty="0"/>
                          <a:t>Pt </a:t>
                        </a:r>
                      </a:p>
                      <a:p>
                        <a:pPr algn="ctr"/>
                        <a:r>
                          <a:rPr lang="en-GB" sz="1013" b="1" dirty="0" err="1"/>
                          <a:t>center</a:t>
                        </a:r>
                        <a:endParaRPr lang="en-GB" sz="1013" b="1" dirty="0"/>
                      </a:p>
                    </p:txBody>
                  </p:sp>
                </p:grpSp>
                <p:sp>
                  <p:nvSpPr>
                    <p:cNvPr id="183" name="TextBox 182">
                      <a:extLst>
                        <a:ext uri="{FF2B5EF4-FFF2-40B4-BE49-F238E27FC236}">
                          <a16:creationId xmlns:a16="http://schemas.microsoft.com/office/drawing/2014/main" id="{1FF9D396-D289-69D9-A90E-8DB0A8EC8E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274367" y="5232930"/>
                      <a:ext cx="1458092" cy="33094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013" b="1" dirty="0">
                          <a:solidFill>
                            <a:srgbClr val="0066FF"/>
                          </a:solidFill>
                        </a:rPr>
                        <a:t>400 MHz, 4.5 K</a:t>
                      </a:r>
                    </a:p>
                  </p:txBody>
                </p:sp>
                <p:sp>
                  <p:nvSpPr>
                    <p:cNvPr id="185" name="TextBox 184">
                      <a:extLst>
                        <a:ext uri="{FF2B5EF4-FFF2-40B4-BE49-F238E27FC236}">
                          <a16:creationId xmlns:a16="http://schemas.microsoft.com/office/drawing/2014/main" id="{DA56DBB8-EE7C-B6B6-C61D-6A4D0237CCD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969261" y="5260017"/>
                      <a:ext cx="1312753" cy="33094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013" b="1" dirty="0">
                          <a:solidFill>
                            <a:srgbClr val="0066FF"/>
                          </a:solidFill>
                        </a:rPr>
                        <a:t>800 MHz, 2 K</a:t>
                      </a:r>
                    </a:p>
                  </p:txBody>
                </p:sp>
              </p:grpSp>
            </p:grp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C22ADCEE-BBB7-2169-D847-D017AD084D30}"/>
                    </a:ext>
                  </a:extLst>
                </p:cNvPr>
                <p:cNvSpPr/>
                <p:nvPr/>
              </p:nvSpPr>
              <p:spPr>
                <a:xfrm>
                  <a:off x="3289351" y="3274471"/>
                  <a:ext cx="144016" cy="188047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013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E121DBA0-41F1-A65D-263E-33800F43F3B3}"/>
                    </a:ext>
                  </a:extLst>
                </p:cNvPr>
                <p:cNvSpPr/>
                <p:nvPr/>
              </p:nvSpPr>
              <p:spPr>
                <a:xfrm>
                  <a:off x="7850046" y="3241679"/>
                  <a:ext cx="95908" cy="243905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013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4C2A5905-5E94-D43B-ADC7-5327BDB6CA65}"/>
                    </a:ext>
                  </a:extLst>
                </p:cNvPr>
                <p:cNvSpPr/>
                <p:nvPr/>
              </p:nvSpPr>
              <p:spPr>
                <a:xfrm>
                  <a:off x="805999" y="3118504"/>
                  <a:ext cx="130924" cy="6713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013"/>
                </a:p>
              </p:txBody>
            </p:sp>
            <p:sp>
              <p:nvSpPr>
                <p:cNvPr id="37" name="Rectangle 36">
                  <a:extLst>
                    <a:ext uri="{FF2B5EF4-FFF2-40B4-BE49-F238E27FC236}">
                      <a16:creationId xmlns:a16="http://schemas.microsoft.com/office/drawing/2014/main" id="{575B63C1-05E1-9625-3D89-C25D8FFB3B81}"/>
                    </a:ext>
                  </a:extLst>
                </p:cNvPr>
                <p:cNvSpPr/>
                <p:nvPr/>
              </p:nvSpPr>
              <p:spPr>
                <a:xfrm>
                  <a:off x="3680466" y="3148593"/>
                  <a:ext cx="130924" cy="67130"/>
                </a:xfrm>
                <a:prstGeom prst="rect">
                  <a:avLst/>
                </a:prstGeom>
                <a:solidFill>
                  <a:srgbClr val="00B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013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7EA0C4B7-9627-5209-8105-D3444980B6F0}"/>
                  </a:ext>
                </a:extLst>
              </p:cNvPr>
              <p:cNvSpPr/>
              <p:nvPr/>
            </p:nvSpPr>
            <p:spPr>
              <a:xfrm>
                <a:off x="4566389" y="3034268"/>
                <a:ext cx="3944571" cy="95561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13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ED88BAB-A956-FC50-B7CB-33CBEE6A44D7}"/>
                </a:ext>
              </a:extLst>
            </p:cNvPr>
            <p:cNvSpPr/>
            <p:nvPr/>
          </p:nvSpPr>
          <p:spPr>
            <a:xfrm>
              <a:off x="1751289" y="2975671"/>
              <a:ext cx="228423" cy="2953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1405586-8C1F-789A-A515-6E1A081887D4}"/>
                </a:ext>
              </a:extLst>
            </p:cNvPr>
            <p:cNvSpPr/>
            <p:nvPr/>
          </p:nvSpPr>
          <p:spPr>
            <a:xfrm>
              <a:off x="2722996" y="2982167"/>
              <a:ext cx="228423" cy="2953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655D5B3-51C5-C7CC-535F-176771FE2C99}"/>
                </a:ext>
              </a:extLst>
            </p:cNvPr>
            <p:cNvSpPr/>
            <p:nvPr/>
          </p:nvSpPr>
          <p:spPr>
            <a:xfrm>
              <a:off x="943786" y="3035108"/>
              <a:ext cx="2736000" cy="95561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13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C3B9D36-2A6D-4CB2-5CD5-304F924BDF94}"/>
              </a:ext>
            </a:extLst>
          </p:cNvPr>
          <p:cNvSpPr txBox="1"/>
          <p:nvPr/>
        </p:nvSpPr>
        <p:spPr>
          <a:xfrm>
            <a:off x="7455920" y="4656713"/>
            <a:ext cx="1656223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1400" i="1" dirty="0"/>
              <a:t>(quads not shown)</a:t>
            </a:r>
            <a:endParaRPr lang="fr-FR" sz="1400" i="1" dirty="0"/>
          </a:p>
        </p:txBody>
      </p:sp>
      <p:sp>
        <p:nvSpPr>
          <p:cNvPr id="35" name="Slide Number Placeholder 34">
            <a:extLst>
              <a:ext uri="{FF2B5EF4-FFF2-40B4-BE49-F238E27FC236}">
                <a16:creationId xmlns:a16="http://schemas.microsoft.com/office/drawing/2014/main" id="{D9BAED8B-0CF2-8262-64AB-694D828C3C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1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5167</TotalTime>
  <Words>3530</Words>
  <Application>Microsoft Office PowerPoint</Application>
  <PresentationFormat>On-screen Show (16:9)</PresentationFormat>
  <Paragraphs>1012</Paragraphs>
  <Slides>32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PowerPoint Presentation</vt:lpstr>
      <vt:lpstr>The FCCee SRF system: machine layouts and cryomodules</vt:lpstr>
      <vt:lpstr>Outline</vt:lpstr>
      <vt:lpstr>Cavities and Cryomodules</vt:lpstr>
      <vt:lpstr>PowerPoint Presentation</vt:lpstr>
      <vt:lpstr>Baseline: CM space occupation for integration study</vt:lpstr>
      <vt:lpstr>PowerPoint Presentation</vt:lpstr>
      <vt:lpstr>Other preferable architectures ?</vt:lpstr>
      <vt:lpstr>Collider architecture options (top view, ½ LSS, quads not shown)</vt:lpstr>
      <vt:lpstr>PowerPoint Presentation</vt:lpstr>
      <vt:lpstr>Booster architecture options (top view, ½ LSS, quads not shown)</vt:lpstr>
      <vt:lpstr>PowerPoint Presentation</vt:lpstr>
      <vt:lpstr>Continuous cryostat needs cold quads</vt:lpstr>
      <vt:lpstr>In-tunnel repair on CMs (400 MHz)  </vt:lpstr>
      <vt:lpstr>Replacement of CM (400 MHz)</vt:lpstr>
      <vt:lpstr>Benefits on Cross Sections (AC3, AB1)</vt:lpstr>
      <vt:lpstr>PowerPoint Presentation</vt:lpstr>
      <vt:lpstr>Increasing the no. of 400 MHz cavities per CM ?</vt:lpstr>
      <vt:lpstr>Increasing the no. of 800 MHz cavities per CM ?</vt:lpstr>
      <vt:lpstr>½ LSS Collider length (ttbar), by architecture</vt:lpstr>
      <vt:lpstr>Summary and next steps</vt:lpstr>
      <vt:lpstr>Thank you  for your attention.</vt:lpstr>
      <vt:lpstr>Spare slides</vt:lpstr>
      <vt:lpstr>Possible layout for Collider AC3</vt:lpstr>
      <vt:lpstr>Booster length (ttbar), by architecture</vt:lpstr>
      <vt:lpstr>Pictures/drwgs from XFEL and LCLS-II machines</vt:lpstr>
      <vt:lpstr>PowerPoint Presentation</vt:lpstr>
      <vt:lpstr>Interconnections IC length</vt:lpstr>
      <vt:lpstr>PowerPoint Presentation</vt:lpstr>
      <vt:lpstr>Klystron gallery, top view (400 MHz)</vt:lpstr>
      <vt:lpstr>Continuous cryostat options (top views) </vt:lpstr>
      <vt:lpstr>Cavity spacing (SRF lengths only)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Vittorio Parma</cp:lastModifiedBy>
  <cp:revision>179</cp:revision>
  <dcterms:created xsi:type="dcterms:W3CDTF">2020-10-27T09:23:42Z</dcterms:created>
  <dcterms:modified xsi:type="dcterms:W3CDTF">2023-06-06T11:32:22Z</dcterms:modified>
</cp:coreProperties>
</file>