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367" r:id="rId2"/>
    <p:sldId id="368" r:id="rId3"/>
    <p:sldId id="4100" r:id="rId4"/>
    <p:sldId id="4087" r:id="rId5"/>
    <p:sldId id="4097" r:id="rId6"/>
    <p:sldId id="369" r:id="rId7"/>
    <p:sldId id="4105" r:id="rId8"/>
    <p:sldId id="4106" r:id="rId9"/>
    <p:sldId id="4103" r:id="rId10"/>
    <p:sldId id="4104" r:id="rId11"/>
    <p:sldId id="4101" r:id="rId12"/>
    <p:sldId id="4089" r:id="rId13"/>
    <p:sldId id="4090" r:id="rId14"/>
    <p:sldId id="4091" r:id="rId15"/>
    <p:sldId id="4092" r:id="rId16"/>
    <p:sldId id="4096" r:id="rId17"/>
    <p:sldId id="4094" r:id="rId18"/>
    <p:sldId id="4095" r:id="rId19"/>
    <p:sldId id="4102" r:id="rId20"/>
    <p:sldId id="4098" r:id="rId21"/>
    <p:sldId id="4099" r:id="rId22"/>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7C9F"/>
    <a:srgbClr val="0000FF"/>
    <a:srgbClr val="0070C0"/>
    <a:srgbClr val="3883A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04" autoAdjust="0"/>
    <p:restoredTop sz="94675" autoAdjust="0"/>
  </p:normalViewPr>
  <p:slideViewPr>
    <p:cSldViewPr snapToGrid="0">
      <p:cViewPr varScale="1">
        <p:scale>
          <a:sx n="98" d="100"/>
          <a:sy n="98" d="100"/>
        </p:scale>
        <p:origin x="101" y="8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6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张 湛东" userId="faf0560a992ca468" providerId="LiveId" clId="{5BB32271-2CC6-4964-8B54-68F003121D5E}"/>
    <pc:docChg chg="undo custSel modSld modMainMaster">
      <pc:chgData name="张 湛东" userId="faf0560a992ca468" providerId="LiveId" clId="{5BB32271-2CC6-4964-8B54-68F003121D5E}" dt="2023-06-07T17:16:54.870" v="478"/>
      <pc:docMkLst>
        <pc:docMk/>
      </pc:docMkLst>
      <pc:sldChg chg="addSp delSp modSp mod modTransition">
        <pc:chgData name="张 湛东" userId="faf0560a992ca468" providerId="LiveId" clId="{5BB32271-2CC6-4964-8B54-68F003121D5E}" dt="2023-06-07T17:16:54.870" v="478"/>
        <pc:sldMkLst>
          <pc:docMk/>
          <pc:sldMk cId="3866434148" sldId="367"/>
        </pc:sldMkLst>
        <pc:spChg chg="add mod ord">
          <ac:chgData name="张 湛东" userId="faf0560a992ca468" providerId="LiveId" clId="{5BB32271-2CC6-4964-8B54-68F003121D5E}" dt="2023-06-06T17:50:41.486" v="467" actId="14100"/>
          <ac:spMkLst>
            <pc:docMk/>
            <pc:sldMk cId="3866434148" sldId="367"/>
            <ac:spMk id="4" creationId="{D51149C6-4F54-A2C6-7617-2B74B815D24A}"/>
          </ac:spMkLst>
        </pc:spChg>
        <pc:spChg chg="mod">
          <ac:chgData name="张 湛东" userId="faf0560a992ca468" providerId="LiveId" clId="{5BB32271-2CC6-4964-8B54-68F003121D5E}" dt="2023-06-06T15:45:31.172" v="437" actId="1076"/>
          <ac:spMkLst>
            <pc:docMk/>
            <pc:sldMk cId="3866434148" sldId="367"/>
            <ac:spMk id="10" creationId="{00000000-0000-0000-0000-000000000000}"/>
          </ac:spMkLst>
        </pc:spChg>
        <pc:spChg chg="mod">
          <ac:chgData name="张 湛东" userId="faf0560a992ca468" providerId="LiveId" clId="{5BB32271-2CC6-4964-8B54-68F003121D5E}" dt="2023-06-06T15:45:23.685" v="436" actId="1076"/>
          <ac:spMkLst>
            <pc:docMk/>
            <pc:sldMk cId="3866434148" sldId="367"/>
            <ac:spMk id="13" creationId="{00000000-0000-0000-0000-000000000000}"/>
          </ac:spMkLst>
        </pc:spChg>
        <pc:spChg chg="add del mod ord">
          <ac:chgData name="张 湛东" userId="faf0560a992ca468" providerId="LiveId" clId="{5BB32271-2CC6-4964-8B54-68F003121D5E}" dt="2023-06-02T15:18:17.633" v="142" actId="478"/>
          <ac:spMkLst>
            <pc:docMk/>
            <pc:sldMk cId="3866434148" sldId="367"/>
            <ac:spMk id="18" creationId="{EB5CC3D3-FEAA-4FCE-CC34-1454B89D610A}"/>
          </ac:spMkLst>
        </pc:spChg>
        <pc:spChg chg="mod">
          <ac:chgData name="张 湛东" userId="faf0560a992ca468" providerId="LiveId" clId="{5BB32271-2CC6-4964-8B54-68F003121D5E}" dt="2023-06-06T15:45:14.413" v="435" actId="1076"/>
          <ac:spMkLst>
            <pc:docMk/>
            <pc:sldMk cId="3866434148" sldId="367"/>
            <ac:spMk id="19" creationId="{D0139C18-533B-5441-9EF5-27DCB7E669EF}"/>
          </ac:spMkLst>
        </pc:spChg>
        <pc:spChg chg="mod">
          <ac:chgData name="张 湛东" userId="faf0560a992ca468" providerId="LiveId" clId="{5BB32271-2CC6-4964-8B54-68F003121D5E}" dt="2023-06-06T15:44:53.148" v="432" actId="1076"/>
          <ac:spMkLst>
            <pc:docMk/>
            <pc:sldMk cId="3866434148" sldId="367"/>
            <ac:spMk id="22" creationId="{874DB9A5-A437-E349-AA6E-60136E5CE63A}"/>
          </ac:spMkLst>
        </pc:spChg>
        <pc:picChg chg="mod ord">
          <ac:chgData name="张 湛东" userId="faf0560a992ca468" providerId="LiveId" clId="{5BB32271-2CC6-4964-8B54-68F003121D5E}" dt="2023-06-06T15:45:00.185" v="434" actId="1076"/>
          <ac:picMkLst>
            <pc:docMk/>
            <pc:sldMk cId="3866434148" sldId="367"/>
            <ac:picMk id="3" creationId="{F1E71A64-794A-37F3-23DB-17FB89FF3554}"/>
          </ac:picMkLst>
        </pc:picChg>
        <pc:picChg chg="add mod">
          <ac:chgData name="张 湛东" userId="faf0560a992ca468" providerId="LiveId" clId="{5BB32271-2CC6-4964-8B54-68F003121D5E}" dt="2023-06-06T15:50:08.808" v="458" actId="1076"/>
          <ac:picMkLst>
            <pc:docMk/>
            <pc:sldMk cId="3866434148" sldId="367"/>
            <ac:picMk id="6" creationId="{60D67BC3-1150-0700-632F-678E196683F9}"/>
          </ac:picMkLst>
        </pc:picChg>
        <pc:picChg chg="del mod">
          <ac:chgData name="张 湛东" userId="faf0560a992ca468" providerId="LiveId" clId="{5BB32271-2CC6-4964-8B54-68F003121D5E}" dt="2023-06-02T15:18:16.130" v="140" actId="478"/>
          <ac:picMkLst>
            <pc:docMk/>
            <pc:sldMk cId="3866434148" sldId="367"/>
            <ac:picMk id="6" creationId="{80B0CBB6-11E8-C962-5D4F-1DA5C0D2F509}"/>
          </ac:picMkLst>
        </pc:picChg>
        <pc:picChg chg="add del mod">
          <ac:chgData name="张 湛东" userId="faf0560a992ca468" providerId="LiveId" clId="{5BB32271-2CC6-4964-8B54-68F003121D5E}" dt="2023-06-02T15:18:16.773" v="141" actId="478"/>
          <ac:picMkLst>
            <pc:docMk/>
            <pc:sldMk cId="3866434148" sldId="367"/>
            <ac:picMk id="8" creationId="{0B0CED15-F0C2-F485-5409-37BEAE84C626}"/>
          </ac:picMkLst>
        </pc:picChg>
        <pc:picChg chg="add mod">
          <ac:chgData name="张 湛东" userId="faf0560a992ca468" providerId="LiveId" clId="{5BB32271-2CC6-4964-8B54-68F003121D5E}" dt="2023-06-06T15:50:14.840" v="459" actId="1076"/>
          <ac:picMkLst>
            <pc:docMk/>
            <pc:sldMk cId="3866434148" sldId="367"/>
            <ac:picMk id="8" creationId="{31BFD717-E62C-2A2A-0C8B-64C505A4FEC0}"/>
          </ac:picMkLst>
        </pc:picChg>
        <pc:picChg chg="add mod">
          <ac:chgData name="张 湛东" userId="faf0560a992ca468" providerId="LiveId" clId="{5BB32271-2CC6-4964-8B54-68F003121D5E}" dt="2023-06-06T17:51:05.863" v="472" actId="1076"/>
          <ac:picMkLst>
            <pc:docMk/>
            <pc:sldMk cId="3866434148" sldId="367"/>
            <ac:picMk id="9" creationId="{2F8C4396-0FD1-6B42-DBD8-72A6A411F35C}"/>
          </ac:picMkLst>
        </pc:picChg>
        <pc:picChg chg="add mod">
          <ac:chgData name="张 湛东" userId="faf0560a992ca468" providerId="LiveId" clId="{5BB32271-2CC6-4964-8B54-68F003121D5E}" dt="2023-06-06T17:51:03.478" v="471" actId="1076"/>
          <ac:picMkLst>
            <pc:docMk/>
            <pc:sldMk cId="3866434148" sldId="367"/>
            <ac:picMk id="11" creationId="{C38BA71E-5584-2CF1-80FD-6A64D75B79A1}"/>
          </ac:picMkLst>
        </pc:picChg>
        <pc:picChg chg="add mod">
          <ac:chgData name="张 湛东" userId="faf0560a992ca468" providerId="LiveId" clId="{5BB32271-2CC6-4964-8B54-68F003121D5E}" dt="2023-06-06T17:50:56.391" v="469" actId="1076"/>
          <ac:picMkLst>
            <pc:docMk/>
            <pc:sldMk cId="3866434148" sldId="367"/>
            <ac:picMk id="12" creationId="{538104C8-518C-436C-ACEB-D8C0D74E2EF3}"/>
          </ac:picMkLst>
        </pc:picChg>
        <pc:picChg chg="add del mod">
          <ac:chgData name="张 湛东" userId="faf0560a992ca468" providerId="LiveId" clId="{5BB32271-2CC6-4964-8B54-68F003121D5E}" dt="2023-06-06T15:49:18.210" v="449" actId="478"/>
          <ac:picMkLst>
            <pc:docMk/>
            <pc:sldMk cId="3866434148" sldId="367"/>
            <ac:picMk id="15" creationId="{C3C4DDD7-4EA6-440C-148B-2789D2057939}"/>
          </ac:picMkLst>
        </pc:picChg>
        <pc:picChg chg="add mod">
          <ac:chgData name="张 湛东" userId="faf0560a992ca468" providerId="LiveId" clId="{5BB32271-2CC6-4964-8B54-68F003121D5E}" dt="2023-06-06T17:51:00.482" v="470" actId="1076"/>
          <ac:picMkLst>
            <pc:docMk/>
            <pc:sldMk cId="3866434148" sldId="367"/>
            <ac:picMk id="16" creationId="{7B50130E-A798-1964-5D52-F76CD4AAAB09}"/>
          </ac:picMkLst>
        </pc:picChg>
        <pc:picChg chg="add mod">
          <ac:chgData name="张 湛东" userId="faf0560a992ca468" providerId="LiveId" clId="{5BB32271-2CC6-4964-8B54-68F003121D5E}" dt="2023-06-06T17:50:49.439" v="468" actId="1076"/>
          <ac:picMkLst>
            <pc:docMk/>
            <pc:sldMk cId="3866434148" sldId="367"/>
            <ac:picMk id="17" creationId="{FE254BFF-020D-ED12-EF69-1F7BB4268314}"/>
          </ac:picMkLst>
        </pc:picChg>
        <pc:picChg chg="add del mod">
          <ac:chgData name="张 湛东" userId="faf0560a992ca468" providerId="LiveId" clId="{5BB32271-2CC6-4964-8B54-68F003121D5E}" dt="2023-06-06T15:48:24.268" v="445" actId="478"/>
          <ac:picMkLst>
            <pc:docMk/>
            <pc:sldMk cId="3866434148" sldId="367"/>
            <ac:picMk id="18" creationId="{6C604476-4EAC-EED4-D4EF-F4B8387B3497}"/>
          </ac:picMkLst>
        </pc:picChg>
        <pc:picChg chg="add mod">
          <ac:chgData name="张 湛东" userId="faf0560a992ca468" providerId="LiveId" clId="{5BB32271-2CC6-4964-8B54-68F003121D5E}" dt="2023-06-06T15:49:56.768" v="456" actId="1076"/>
          <ac:picMkLst>
            <pc:docMk/>
            <pc:sldMk cId="3866434148" sldId="367"/>
            <ac:picMk id="21" creationId="{DC9424AA-7CB2-6C1A-28CA-67B8F2D1C358}"/>
          </ac:picMkLst>
        </pc:picChg>
        <pc:picChg chg="add del mod">
          <ac:chgData name="张 湛东" userId="faf0560a992ca468" providerId="LiveId" clId="{5BB32271-2CC6-4964-8B54-68F003121D5E}" dt="2023-06-06T15:42:31.977" v="431" actId="478"/>
          <ac:picMkLst>
            <pc:docMk/>
            <pc:sldMk cId="3866434148" sldId="367"/>
            <ac:picMk id="24" creationId="{C63EFBDA-49CB-CDEC-C1E1-728B6094DEA0}"/>
          </ac:picMkLst>
        </pc:picChg>
        <pc:picChg chg="mod">
          <ac:chgData name="张 湛东" userId="faf0560a992ca468" providerId="LiveId" clId="{5BB32271-2CC6-4964-8B54-68F003121D5E}" dt="2023-06-06T15:49:06.477" v="448" actId="1076"/>
          <ac:picMkLst>
            <pc:docMk/>
            <pc:sldMk cId="3866434148" sldId="367"/>
            <ac:picMk id="25" creationId="{958F46D5-0264-A34B-B2B3-804DB92370D3}"/>
          </ac:picMkLst>
        </pc:picChg>
      </pc:sldChg>
      <pc:sldChg chg="modSp mod modTransition">
        <pc:chgData name="张 湛东" userId="faf0560a992ca468" providerId="LiveId" clId="{5BB32271-2CC6-4964-8B54-68F003121D5E}" dt="2023-06-07T17:16:54.870" v="478"/>
        <pc:sldMkLst>
          <pc:docMk/>
          <pc:sldMk cId="3451626974" sldId="368"/>
        </pc:sldMkLst>
        <pc:spChg chg="mod">
          <ac:chgData name="张 湛东" userId="faf0560a992ca468" providerId="LiveId" clId="{5BB32271-2CC6-4964-8B54-68F003121D5E}" dt="2023-06-02T15:39:36.145" v="265" actId="20577"/>
          <ac:spMkLst>
            <pc:docMk/>
            <pc:sldMk cId="3451626974" sldId="368"/>
            <ac:spMk id="3" creationId="{D993B597-295A-A027-6F9B-174CF530A753}"/>
          </ac:spMkLst>
        </pc:spChg>
      </pc:sldChg>
      <pc:sldChg chg="addSp delSp modSp mod modTransition">
        <pc:chgData name="张 湛东" userId="faf0560a992ca468" providerId="LiveId" clId="{5BB32271-2CC6-4964-8B54-68F003121D5E}" dt="2023-06-07T17:16:54.870" v="478"/>
        <pc:sldMkLst>
          <pc:docMk/>
          <pc:sldMk cId="3471810664" sldId="369"/>
        </pc:sldMkLst>
        <pc:spChg chg="mod">
          <ac:chgData name="张 湛东" userId="faf0560a992ca468" providerId="LiveId" clId="{5BB32271-2CC6-4964-8B54-68F003121D5E}" dt="2023-06-06T22:52:42.982" v="474" actId="20577"/>
          <ac:spMkLst>
            <pc:docMk/>
            <pc:sldMk cId="3471810664" sldId="369"/>
            <ac:spMk id="16" creationId="{D96A0087-40B2-A484-7664-7BC896029354}"/>
          </ac:spMkLst>
        </pc:spChg>
        <pc:picChg chg="add del mod ord">
          <ac:chgData name="张 湛东" userId="faf0560a992ca468" providerId="LiveId" clId="{5BB32271-2CC6-4964-8B54-68F003121D5E}" dt="2023-06-02T18:12:56.101" v="291"/>
          <ac:picMkLst>
            <pc:docMk/>
            <pc:sldMk cId="3471810664" sldId="369"/>
            <ac:picMk id="10" creationId="{E02A7554-2FCF-8BE4-26B5-18FBFB81E7AA}"/>
          </ac:picMkLst>
        </pc:picChg>
        <pc:picChg chg="add del">
          <ac:chgData name="张 湛东" userId="faf0560a992ca468" providerId="LiveId" clId="{5BB32271-2CC6-4964-8B54-68F003121D5E}" dt="2023-06-02T18:12:56.524" v="292" actId="478"/>
          <ac:picMkLst>
            <pc:docMk/>
            <pc:sldMk cId="3471810664" sldId="369"/>
            <ac:picMk id="12" creationId="{EA6E12A0-55C7-3E08-C369-1D17A5D83575}"/>
          </ac:picMkLst>
        </pc:picChg>
      </pc:sldChg>
      <pc:sldChg chg="modSp mod modTransition">
        <pc:chgData name="张 湛东" userId="faf0560a992ca468" providerId="LiveId" clId="{5BB32271-2CC6-4964-8B54-68F003121D5E}" dt="2023-06-07T17:16:54.870" v="478"/>
        <pc:sldMkLst>
          <pc:docMk/>
          <pc:sldMk cId="3228877125" sldId="4087"/>
        </pc:sldMkLst>
        <pc:spChg chg="mod">
          <ac:chgData name="张 湛东" userId="faf0560a992ca468" providerId="LiveId" clId="{5BB32271-2CC6-4964-8B54-68F003121D5E}" dt="2023-06-02T15:32:55.344" v="243" actId="1076"/>
          <ac:spMkLst>
            <pc:docMk/>
            <pc:sldMk cId="3228877125" sldId="4087"/>
            <ac:spMk id="6" creationId="{FE16D081-C910-B241-8DD0-F85D577DB977}"/>
          </ac:spMkLst>
        </pc:spChg>
        <pc:spChg chg="mod">
          <ac:chgData name="张 湛东" userId="faf0560a992ca468" providerId="LiveId" clId="{5BB32271-2CC6-4964-8B54-68F003121D5E}" dt="2023-06-02T15:33:19.211" v="245" actId="1076"/>
          <ac:spMkLst>
            <pc:docMk/>
            <pc:sldMk cId="3228877125" sldId="4087"/>
            <ac:spMk id="11" creationId="{5C9A3EFF-9051-6FCA-AE0E-C15F467FBBB7}"/>
          </ac:spMkLst>
        </pc:spChg>
        <pc:spChg chg="mod">
          <ac:chgData name="张 湛东" userId="faf0560a992ca468" providerId="LiveId" clId="{5BB32271-2CC6-4964-8B54-68F003121D5E}" dt="2023-06-02T15:33:02.528" v="244" actId="1076"/>
          <ac:spMkLst>
            <pc:docMk/>
            <pc:sldMk cId="3228877125" sldId="4087"/>
            <ac:spMk id="24" creationId="{61DF4EEE-76A9-5449-B694-1BAF890502FD}"/>
          </ac:spMkLst>
        </pc:spChg>
      </pc:sldChg>
      <pc:sldChg chg="modTransition">
        <pc:chgData name="张 湛东" userId="faf0560a992ca468" providerId="LiveId" clId="{5BB32271-2CC6-4964-8B54-68F003121D5E}" dt="2023-06-07T00:14:34.752" v="475"/>
        <pc:sldMkLst>
          <pc:docMk/>
          <pc:sldMk cId="2934245057" sldId="4089"/>
        </pc:sldMkLst>
      </pc:sldChg>
      <pc:sldChg chg="modTransition">
        <pc:chgData name="张 湛东" userId="faf0560a992ca468" providerId="LiveId" clId="{5BB32271-2CC6-4964-8B54-68F003121D5E}" dt="2023-06-07T00:14:34.752" v="475"/>
        <pc:sldMkLst>
          <pc:docMk/>
          <pc:sldMk cId="3955040306" sldId="4090"/>
        </pc:sldMkLst>
      </pc:sldChg>
      <pc:sldChg chg="modTransition">
        <pc:chgData name="张 湛东" userId="faf0560a992ca468" providerId="LiveId" clId="{5BB32271-2CC6-4964-8B54-68F003121D5E}" dt="2023-06-07T00:14:34.752" v="475"/>
        <pc:sldMkLst>
          <pc:docMk/>
          <pc:sldMk cId="739259023" sldId="4091"/>
        </pc:sldMkLst>
      </pc:sldChg>
      <pc:sldChg chg="modTransition">
        <pc:chgData name="张 湛东" userId="faf0560a992ca468" providerId="LiveId" clId="{5BB32271-2CC6-4964-8B54-68F003121D5E}" dt="2023-06-07T00:14:34.752" v="475"/>
        <pc:sldMkLst>
          <pc:docMk/>
          <pc:sldMk cId="1224899596" sldId="4092"/>
        </pc:sldMkLst>
      </pc:sldChg>
      <pc:sldChg chg="modSp mod modTransition">
        <pc:chgData name="张 湛东" userId="faf0560a992ca468" providerId="LiveId" clId="{5BB32271-2CC6-4964-8B54-68F003121D5E}" dt="2023-06-07T11:23:19.779" v="477" actId="207"/>
        <pc:sldMkLst>
          <pc:docMk/>
          <pc:sldMk cId="3763865155" sldId="4094"/>
        </pc:sldMkLst>
        <pc:spChg chg="mod">
          <ac:chgData name="张 湛东" userId="faf0560a992ca468" providerId="LiveId" clId="{5BB32271-2CC6-4964-8B54-68F003121D5E}" dt="2023-06-07T11:23:16.735" v="476" actId="207"/>
          <ac:spMkLst>
            <pc:docMk/>
            <pc:sldMk cId="3763865155" sldId="4094"/>
            <ac:spMk id="9" creationId="{FB595DEC-5B25-1D68-FD76-C42060C207E2}"/>
          </ac:spMkLst>
        </pc:spChg>
        <pc:spChg chg="mod">
          <ac:chgData name="张 湛东" userId="faf0560a992ca468" providerId="LiveId" clId="{5BB32271-2CC6-4964-8B54-68F003121D5E}" dt="2023-06-07T11:23:19.779" v="477" actId="207"/>
          <ac:spMkLst>
            <pc:docMk/>
            <pc:sldMk cId="3763865155" sldId="4094"/>
            <ac:spMk id="14" creationId="{559765A7-E794-34E1-7160-CC6BD1E4FB86}"/>
          </ac:spMkLst>
        </pc:spChg>
      </pc:sldChg>
      <pc:sldChg chg="modTransition">
        <pc:chgData name="张 湛东" userId="faf0560a992ca468" providerId="LiveId" clId="{5BB32271-2CC6-4964-8B54-68F003121D5E}" dt="2023-06-07T00:14:34.752" v="475"/>
        <pc:sldMkLst>
          <pc:docMk/>
          <pc:sldMk cId="218377817" sldId="4095"/>
        </pc:sldMkLst>
      </pc:sldChg>
      <pc:sldChg chg="addSp delSp modSp mod modTransition">
        <pc:chgData name="张 湛东" userId="faf0560a992ca468" providerId="LiveId" clId="{5BB32271-2CC6-4964-8B54-68F003121D5E}" dt="2023-06-07T00:14:34.752" v="475"/>
        <pc:sldMkLst>
          <pc:docMk/>
          <pc:sldMk cId="1621437353" sldId="4096"/>
        </pc:sldMkLst>
        <pc:spChg chg="mod">
          <ac:chgData name="张 湛东" userId="faf0560a992ca468" providerId="LiveId" clId="{5BB32271-2CC6-4964-8B54-68F003121D5E}" dt="2023-06-02T18:13:33.156" v="302" actId="1076"/>
          <ac:spMkLst>
            <pc:docMk/>
            <pc:sldMk cId="1621437353" sldId="4096"/>
            <ac:spMk id="4" creationId="{08523562-B38B-2E3B-538E-E3F2FBF50ACF}"/>
          </ac:spMkLst>
        </pc:spChg>
        <pc:spChg chg="mod">
          <ac:chgData name="张 湛东" userId="faf0560a992ca468" providerId="LiveId" clId="{5BB32271-2CC6-4964-8B54-68F003121D5E}" dt="2023-06-02T18:13:23.941" v="300" actId="1076"/>
          <ac:spMkLst>
            <pc:docMk/>
            <pc:sldMk cId="1621437353" sldId="4096"/>
            <ac:spMk id="25" creationId="{C1B30B5C-2A73-B026-C9C1-D8802251BCE7}"/>
          </ac:spMkLst>
        </pc:spChg>
        <pc:spChg chg="mod">
          <ac:chgData name="张 湛东" userId="faf0560a992ca468" providerId="LiveId" clId="{5BB32271-2CC6-4964-8B54-68F003121D5E}" dt="2023-06-02T18:13:23.941" v="300" actId="1076"/>
          <ac:spMkLst>
            <pc:docMk/>
            <pc:sldMk cId="1621437353" sldId="4096"/>
            <ac:spMk id="26" creationId="{324B6068-A677-CA2B-E5E3-68951D0C7878}"/>
          </ac:spMkLst>
        </pc:spChg>
        <pc:picChg chg="mod">
          <ac:chgData name="张 湛东" userId="faf0560a992ca468" providerId="LiveId" clId="{5BB32271-2CC6-4964-8B54-68F003121D5E}" dt="2023-06-02T18:13:26.012" v="301" actId="1076"/>
          <ac:picMkLst>
            <pc:docMk/>
            <pc:sldMk cId="1621437353" sldId="4096"/>
            <ac:picMk id="5" creationId="{445EF5CF-C419-F3E8-B424-561299E985D3}"/>
          </ac:picMkLst>
        </pc:picChg>
        <pc:picChg chg="add mod ord">
          <ac:chgData name="张 湛东" userId="faf0560a992ca468" providerId="LiveId" clId="{5BB32271-2CC6-4964-8B54-68F003121D5E}" dt="2023-06-02T18:13:19.938" v="299" actId="1076"/>
          <ac:picMkLst>
            <pc:docMk/>
            <pc:sldMk cId="1621437353" sldId="4096"/>
            <ac:picMk id="14" creationId="{6BDE7BA7-AD8A-37FF-173F-DA01BCDBDF72}"/>
          </ac:picMkLst>
        </pc:picChg>
        <pc:picChg chg="del">
          <ac:chgData name="张 湛东" userId="faf0560a992ca468" providerId="LiveId" clId="{5BB32271-2CC6-4964-8B54-68F003121D5E}" dt="2023-06-02T18:13:02.362" v="293" actId="478"/>
          <ac:picMkLst>
            <pc:docMk/>
            <pc:sldMk cId="1621437353" sldId="4096"/>
            <ac:picMk id="24" creationId="{B9D0F5B6-5EF8-E100-69C3-F3AFC114D923}"/>
          </ac:picMkLst>
        </pc:picChg>
      </pc:sldChg>
      <pc:sldChg chg="modSp mod modTransition">
        <pc:chgData name="张 湛东" userId="faf0560a992ca468" providerId="LiveId" clId="{5BB32271-2CC6-4964-8B54-68F003121D5E}" dt="2023-06-07T17:16:54.870" v="478"/>
        <pc:sldMkLst>
          <pc:docMk/>
          <pc:sldMk cId="2698188492" sldId="4097"/>
        </pc:sldMkLst>
        <pc:graphicFrameChg chg="modGraphic">
          <ac:chgData name="张 湛东" userId="faf0560a992ca468" providerId="LiveId" clId="{5BB32271-2CC6-4964-8B54-68F003121D5E}" dt="2023-06-02T15:32:31.451" v="242" actId="20577"/>
          <ac:graphicFrameMkLst>
            <pc:docMk/>
            <pc:sldMk cId="2698188492" sldId="4097"/>
            <ac:graphicFrameMk id="2" creationId="{D0916E9C-E081-D8EA-CC42-428AA7699882}"/>
          </ac:graphicFrameMkLst>
        </pc:graphicFrameChg>
      </pc:sldChg>
      <pc:sldChg chg="modSp mod modTransition">
        <pc:chgData name="张 湛东" userId="faf0560a992ca468" providerId="LiveId" clId="{5BB32271-2CC6-4964-8B54-68F003121D5E}" dt="2023-06-07T00:14:34.752" v="475"/>
        <pc:sldMkLst>
          <pc:docMk/>
          <pc:sldMk cId="3235214117" sldId="4098"/>
        </pc:sldMkLst>
        <pc:spChg chg="mod">
          <ac:chgData name="张 湛东" userId="faf0560a992ca468" providerId="LiveId" clId="{5BB32271-2CC6-4964-8B54-68F003121D5E}" dt="2023-06-06T11:04:30.515" v="351" actId="20577"/>
          <ac:spMkLst>
            <pc:docMk/>
            <pc:sldMk cId="3235214117" sldId="4098"/>
            <ac:spMk id="3" creationId="{E4B486A9-D652-B172-7F62-34D9D86129C5}"/>
          </ac:spMkLst>
        </pc:spChg>
      </pc:sldChg>
      <pc:sldChg chg="modTransition">
        <pc:chgData name="张 湛东" userId="faf0560a992ca468" providerId="LiveId" clId="{5BB32271-2CC6-4964-8B54-68F003121D5E}" dt="2023-06-07T00:14:34.752" v="475"/>
        <pc:sldMkLst>
          <pc:docMk/>
          <pc:sldMk cId="944240676" sldId="4099"/>
        </pc:sldMkLst>
      </pc:sldChg>
      <pc:sldChg chg="modSp mod modTransition">
        <pc:chgData name="张 湛东" userId="faf0560a992ca468" providerId="LiveId" clId="{5BB32271-2CC6-4964-8B54-68F003121D5E}" dt="2023-06-07T17:16:54.870" v="478"/>
        <pc:sldMkLst>
          <pc:docMk/>
          <pc:sldMk cId="1546236018" sldId="4100"/>
        </pc:sldMkLst>
        <pc:spChg chg="mod">
          <ac:chgData name="张 湛东" userId="faf0560a992ca468" providerId="LiveId" clId="{5BB32271-2CC6-4964-8B54-68F003121D5E}" dt="2023-06-02T15:39:27.892" v="264" actId="20577"/>
          <ac:spMkLst>
            <pc:docMk/>
            <pc:sldMk cId="1546236018" sldId="4100"/>
            <ac:spMk id="2" creationId="{23E91965-281D-29B8-ECCF-44998ED02E66}"/>
          </ac:spMkLst>
        </pc:spChg>
        <pc:spChg chg="mod">
          <ac:chgData name="张 湛东" userId="faf0560a992ca468" providerId="LiveId" clId="{5BB32271-2CC6-4964-8B54-68F003121D5E}" dt="2023-06-02T15:58:50.564" v="270" actId="207"/>
          <ac:spMkLst>
            <pc:docMk/>
            <pc:sldMk cId="1546236018" sldId="4100"/>
            <ac:spMk id="23" creationId="{31FC16C4-8770-61A0-E21F-9180FDDEA815}"/>
          </ac:spMkLst>
        </pc:spChg>
        <pc:spChg chg="mod">
          <ac:chgData name="张 湛东" userId="faf0560a992ca468" providerId="LiveId" clId="{5BB32271-2CC6-4964-8B54-68F003121D5E}" dt="2023-06-02T15:59:07.468" v="274" actId="20577"/>
          <ac:spMkLst>
            <pc:docMk/>
            <pc:sldMk cId="1546236018" sldId="4100"/>
            <ac:spMk id="24" creationId="{EF51F90F-3F1A-6AA7-DF95-B28883E99939}"/>
          </ac:spMkLst>
        </pc:spChg>
      </pc:sldChg>
      <pc:sldChg chg="modTransition">
        <pc:chgData name="张 湛东" userId="faf0560a992ca468" providerId="LiveId" clId="{5BB32271-2CC6-4964-8B54-68F003121D5E}" dt="2023-06-07T00:14:34.752" v="475"/>
        <pc:sldMkLst>
          <pc:docMk/>
          <pc:sldMk cId="233200143" sldId="4101"/>
        </pc:sldMkLst>
      </pc:sldChg>
      <pc:sldChg chg="modTransition">
        <pc:chgData name="张 湛东" userId="faf0560a992ca468" providerId="LiveId" clId="{5BB32271-2CC6-4964-8B54-68F003121D5E}" dt="2023-06-07T00:14:34.752" v="475"/>
        <pc:sldMkLst>
          <pc:docMk/>
          <pc:sldMk cId="1793548506" sldId="4102"/>
        </pc:sldMkLst>
      </pc:sldChg>
      <pc:sldChg chg="modTransition">
        <pc:chgData name="张 湛东" userId="faf0560a992ca468" providerId="LiveId" clId="{5BB32271-2CC6-4964-8B54-68F003121D5E}" dt="2023-06-07T00:14:34.752" v="475"/>
        <pc:sldMkLst>
          <pc:docMk/>
          <pc:sldMk cId="395600313" sldId="4103"/>
        </pc:sldMkLst>
      </pc:sldChg>
      <pc:sldChg chg="modTransition">
        <pc:chgData name="张 湛东" userId="faf0560a992ca468" providerId="LiveId" clId="{5BB32271-2CC6-4964-8B54-68F003121D5E}" dt="2023-06-07T00:14:34.752" v="475"/>
        <pc:sldMkLst>
          <pc:docMk/>
          <pc:sldMk cId="1837570013" sldId="4104"/>
        </pc:sldMkLst>
      </pc:sldChg>
      <pc:sldChg chg="modTransition">
        <pc:chgData name="张 湛东" userId="faf0560a992ca468" providerId="LiveId" clId="{5BB32271-2CC6-4964-8B54-68F003121D5E}" dt="2023-06-07T00:14:34.752" v="475"/>
        <pc:sldMkLst>
          <pc:docMk/>
          <pc:sldMk cId="3607617770" sldId="4105"/>
        </pc:sldMkLst>
      </pc:sldChg>
      <pc:sldChg chg="modTransition">
        <pc:chgData name="张 湛东" userId="faf0560a992ca468" providerId="LiveId" clId="{5BB32271-2CC6-4964-8B54-68F003121D5E}" dt="2023-06-07T00:14:34.752" v="475"/>
        <pc:sldMkLst>
          <pc:docMk/>
          <pc:sldMk cId="2840963405" sldId="4106"/>
        </pc:sldMkLst>
      </pc:sldChg>
      <pc:sldMasterChg chg="modSp mod">
        <pc:chgData name="张 湛东" userId="faf0560a992ca468" providerId="LiveId" clId="{5BB32271-2CC6-4964-8B54-68F003121D5E}" dt="2023-06-02T15:02:13.512" v="9" actId="14100"/>
        <pc:sldMasterMkLst>
          <pc:docMk/>
          <pc:sldMasterMk cId="2788796761" sldId="2147483660"/>
        </pc:sldMasterMkLst>
        <pc:picChg chg="mod">
          <ac:chgData name="张 湛东" userId="faf0560a992ca468" providerId="LiveId" clId="{5BB32271-2CC6-4964-8B54-68F003121D5E}" dt="2023-06-02T15:02:13.512" v="9" actId="14100"/>
          <ac:picMkLst>
            <pc:docMk/>
            <pc:sldMasterMk cId="2788796761" sldId="2147483660"/>
            <ac:picMk id="19" creationId="{36A9AA0B-39C0-9853-0FDD-AA60BC3756ED}"/>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63E34A-5383-4001-9FA8-4AC445EBB6AF}" type="datetimeFigureOut">
              <a:rPr lang="zh-CN" altLang="en-US" smtClean="0"/>
              <a:t>2023/6/7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BB04F0-A7BD-4A3A-B66F-04D3E0DE1E53}" type="slidenum">
              <a:rPr lang="zh-CN" altLang="en-US" smtClean="0"/>
              <a:t>‹#›</a:t>
            </a:fld>
            <a:endParaRPr lang="zh-CN" altLang="en-US"/>
          </a:p>
        </p:txBody>
      </p:sp>
    </p:spTree>
    <p:extLst>
      <p:ext uri="{BB962C8B-B14F-4D97-AF65-F5344CB8AC3E}">
        <p14:creationId xmlns:p14="http://schemas.microsoft.com/office/powerpoint/2010/main" val="622497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1" name="Text Box 3"/>
          <p:cNvSpPr>
            <a:spLocks noGrp="1" noChangeArrowheads="1"/>
          </p:cNvSpPr>
          <p:nvPr>
            <p:ph type="body"/>
          </p:nvPr>
        </p:nvSpPr>
        <p:spPr>
          <a:xfrm>
            <a:off x="1060450" y="4349750"/>
            <a:ext cx="4740275" cy="2222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nSpc>
                <a:spcPct val="93000"/>
              </a:lnSpc>
              <a:spcBef>
                <a:spcPct val="0"/>
              </a:spcBef>
              <a:spcAft>
                <a:spcPts val="500"/>
              </a:spcAft>
              <a:buSzPct val="45000"/>
              <a:tabLst>
                <a:tab pos="633413" algn="l"/>
                <a:tab pos="1268413" algn="l"/>
                <a:tab pos="1903413" algn="l"/>
                <a:tab pos="2538413" algn="l"/>
                <a:tab pos="3173413" algn="l"/>
                <a:tab pos="3808413" algn="l"/>
                <a:tab pos="4443413" algn="l"/>
              </a:tabLst>
            </a:pPr>
            <a:endParaRPr lang="en-GB" sz="900" dirty="0">
              <a:ea typeface="MS PGothic" charset="0"/>
              <a:cs typeface="MS PGothic" charset="0"/>
            </a:endParaRPr>
          </a:p>
          <a:p>
            <a:pPr marL="0" marR="0" lvl="0" indent="0" defTabSz="457200" eaLnBrk="1" fontAlgn="auto" latinLnBrk="0" hangingPunct="1">
              <a:lnSpc>
                <a:spcPct val="93000"/>
              </a:lnSpc>
              <a:spcBef>
                <a:spcPct val="0"/>
              </a:spcBef>
              <a:spcAft>
                <a:spcPts val="500"/>
              </a:spcAft>
              <a:buClrTx/>
              <a:buSzPct val="45000"/>
              <a:buFontTx/>
              <a:buNone/>
              <a:tabLst>
                <a:tab pos="633413" algn="l"/>
                <a:tab pos="1268413" algn="l"/>
                <a:tab pos="1903413" algn="l"/>
                <a:tab pos="2538413" algn="l"/>
                <a:tab pos="3173413" algn="l"/>
                <a:tab pos="3808413" algn="l"/>
                <a:tab pos="4443413" algn="l"/>
              </a:tabLst>
              <a:defRPr/>
            </a:pPr>
            <a:endParaRPr lang="en-GB" sz="900" dirty="0">
              <a:ea typeface="MS PGothic" charset="0"/>
              <a:cs typeface="MS PGothic" charset="0"/>
            </a:endParaRPr>
          </a:p>
          <a:p>
            <a:pPr>
              <a:lnSpc>
                <a:spcPct val="93000"/>
              </a:lnSpc>
              <a:spcBef>
                <a:spcPct val="0"/>
              </a:spcBef>
              <a:spcAft>
                <a:spcPts val="500"/>
              </a:spcAft>
              <a:buSzPct val="45000"/>
              <a:tabLst>
                <a:tab pos="633413" algn="l"/>
                <a:tab pos="1268413" algn="l"/>
                <a:tab pos="1903413" algn="l"/>
                <a:tab pos="2538413" algn="l"/>
                <a:tab pos="3173413" algn="l"/>
                <a:tab pos="3808413" algn="l"/>
                <a:tab pos="4443413" algn="l"/>
              </a:tabLst>
            </a:pPr>
            <a:endParaRPr lang="en-US" sz="900" dirty="0">
              <a:ea typeface="MS PGothic" charset="0"/>
              <a:cs typeface="MS PGothic" charset="0"/>
            </a:endParaRPr>
          </a:p>
        </p:txBody>
      </p:sp>
    </p:spTree>
    <p:extLst>
      <p:ext uri="{BB962C8B-B14F-4D97-AF65-F5344CB8AC3E}">
        <p14:creationId xmlns:p14="http://schemas.microsoft.com/office/powerpoint/2010/main" val="2908146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4824126B-5C93-9D40-B9EC-54F398EEDE2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4088"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defTabSz="954088"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defTabSz="954088"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defTabSz="954088"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defTabSz="954088"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954088"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54088"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54088"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54088"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54CF853D-AE1F-2842-BCA7-0426D024E99A}" type="slidenum">
              <a:rPr lang="es-ES" altLang="fr-FR" sz="1300">
                <a:latin typeface="Times New Roman" panose="02020603050405020304" pitchFamily="18" charset="0"/>
              </a:rPr>
              <a:pPr eaLnBrk="1" hangingPunct="1"/>
              <a:t>4</a:t>
            </a:fld>
            <a:endParaRPr lang="es-ES" altLang="fr-FR" sz="1300">
              <a:latin typeface="Times New Roman" panose="02020603050405020304" pitchFamily="18" charset="0"/>
            </a:endParaRPr>
          </a:p>
        </p:txBody>
      </p:sp>
      <p:sp>
        <p:nvSpPr>
          <p:cNvPr id="24579" name="Text Box 1">
            <a:extLst>
              <a:ext uri="{FF2B5EF4-FFF2-40B4-BE49-F238E27FC236}">
                <a16:creationId xmlns:a16="http://schemas.microsoft.com/office/drawing/2014/main" id="{7BF79ECD-1F5E-F541-9183-ABEC8C30ED93}"/>
              </a:ext>
            </a:extLst>
          </p:cNvPr>
          <p:cNvSpPr txBox="1">
            <a:spLocks noChangeArrowheads="1"/>
          </p:cNvSpPr>
          <p:nvPr/>
        </p:nvSpPr>
        <p:spPr bwMode="auto">
          <a:xfrm>
            <a:off x="1143000" y="728663"/>
            <a:ext cx="4572000" cy="3641725"/>
          </a:xfrm>
          <a:prstGeom prst="rect">
            <a:avLst/>
          </a:prstGeom>
          <a:solidFill>
            <a:srgbClr val="FFFFFF"/>
          </a:solidFill>
          <a:ln w="9525">
            <a:solidFill>
              <a:srgbClr val="000000"/>
            </a:solidFill>
            <a:miter lim="800000"/>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s-ES" altLang="fr-FR" sz="1800"/>
          </a:p>
        </p:txBody>
      </p:sp>
      <mc:AlternateContent xmlns:mc="http://schemas.openxmlformats.org/markup-compatibility/2006" xmlns:a14="http://schemas.microsoft.com/office/drawing/2010/main">
        <mc:Choice Requires="a14">
          <p:sp>
            <p:nvSpPr>
              <p:cNvPr id="24580" name="Text Box 2">
                <a:extLst>
                  <a:ext uri="{FF2B5EF4-FFF2-40B4-BE49-F238E27FC236}">
                    <a16:creationId xmlns:a16="http://schemas.microsoft.com/office/drawing/2014/main" id="{8931CC0C-F8B4-A148-909E-01AF5EB3F1A0}"/>
                  </a:ext>
                </a:extLst>
              </p:cNvPr>
              <p:cNvSpPr>
                <a:spLocks noGrp="1" noChangeArrowheads="1"/>
              </p:cNvSpPr>
              <p:nvPr>
                <p:ph type="body"/>
              </p:nvPr>
            </p:nvSpPr>
            <p:spPr>
              <a:xfrm>
                <a:off x="685800" y="4613275"/>
                <a:ext cx="5486400" cy="4368800"/>
              </a:xfrm>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a:lstStyle/>
              <a:p>
                <a:pPr algn="just">
                  <a:lnSpc>
                    <a:spcPct val="106000"/>
                  </a:lnSpc>
                </a:pPr>
                <a:r>
                  <a:rPr lang="en-GB" sz="1800" dirty="0">
                    <a:solidFill>
                      <a:srgbClr val="191919"/>
                    </a:solidFill>
                    <a:effectLst/>
                    <a:latin typeface="Times New Roman" panose="02020603050405020304" pitchFamily="18" charset="0"/>
                    <a:ea typeface="Times New Roman" panose="02020603050405020304" pitchFamily="18" charset="0"/>
                  </a:rPr>
                  <a:t>To achieve this </a:t>
                </a:r>
                <a:r>
                  <a:rPr lang="en-GB" sz="1800" dirty="0" err="1">
                    <a:solidFill>
                      <a:srgbClr val="191919"/>
                    </a:solidFill>
                    <a:effectLst/>
                    <a:latin typeface="Times New Roman" panose="02020603050405020304" pitchFamily="18" charset="0"/>
                    <a:ea typeface="Times New Roman" panose="02020603050405020304" pitchFamily="18" charset="0"/>
                  </a:rPr>
                  <a:t>monochromatization</a:t>
                </a:r>
                <a:r>
                  <a:rPr lang="en-GB" sz="1800" dirty="0">
                    <a:solidFill>
                      <a:srgbClr val="191919"/>
                    </a:solidFill>
                    <a:effectLst/>
                    <a:latin typeface="Times New Roman" panose="02020603050405020304" pitchFamily="18" charset="0"/>
                    <a:ea typeface="Times New Roman" panose="02020603050405020304" pitchFamily="18" charset="0"/>
                  </a:rPr>
                  <a:t>, </a:t>
                </a:r>
                <a:r>
                  <a:rPr lang="en-GB" sz="1800" b="1" dirty="0">
                    <a:solidFill>
                      <a:srgbClr val="191919"/>
                    </a:solidFill>
                    <a:effectLst/>
                    <a:latin typeface="Times New Roman" panose="02020603050405020304" pitchFamily="18" charset="0"/>
                    <a:ea typeface="Times New Roman" panose="02020603050405020304" pitchFamily="18" charset="0"/>
                  </a:rPr>
                  <a:t>opposite correlations between the transverse spatial position and the energy deviation </a:t>
                </a:r>
                <a:r>
                  <a:rPr lang="en-GB" sz="1800" dirty="0">
                    <a:solidFill>
                      <a:srgbClr val="191919"/>
                    </a:solidFill>
                    <a:effectLst/>
                    <a:latin typeface="Times New Roman" panose="02020603050405020304" pitchFamily="18" charset="0"/>
                    <a:ea typeface="Times New Roman" panose="02020603050405020304" pitchFamily="18" charset="0"/>
                  </a:rPr>
                  <a:t>are induced in the colliding beams as sketched in right</a:t>
                </a:r>
                <a:r>
                  <a:rPr lang="en-GB" sz="1800" baseline="0" dirty="0">
                    <a:solidFill>
                      <a:srgbClr val="191919"/>
                    </a:solidFill>
                    <a:effectLst/>
                    <a:latin typeface="Times New Roman" panose="02020603050405020304" pitchFamily="18" charset="0"/>
                    <a:ea typeface="Times New Roman" panose="02020603050405020304" pitchFamily="18" charset="0"/>
                  </a:rPr>
                  <a:t> </a:t>
                </a:r>
                <a:r>
                  <a:rPr lang="en-GB" sz="1800" dirty="0">
                    <a:solidFill>
                      <a:srgbClr val="4F81BD"/>
                    </a:solidFill>
                    <a:effectLst/>
                    <a:latin typeface="Times New Roman" panose="02020603050405020304" pitchFamily="18" charset="0"/>
                    <a:ea typeface="Times New Roman" panose="02020603050405020304" pitchFamily="18" charset="0"/>
                  </a:rPr>
                  <a:t>Figure</a:t>
                </a:r>
                <a:r>
                  <a:rPr lang="en-GB" sz="1800" dirty="0">
                    <a:solidFill>
                      <a:srgbClr val="191919"/>
                    </a:solidFill>
                    <a:effectLst/>
                    <a:latin typeface="Times New Roman" panose="02020603050405020304" pitchFamily="18" charset="0"/>
                    <a:ea typeface="Times New Roman" panose="02020603050405020304" pitchFamily="18" charset="0"/>
                  </a:rPr>
                  <a:t>. In </a:t>
                </a:r>
                <a:r>
                  <a:rPr lang="en-GB" sz="1800" b="1" dirty="0">
                    <a:solidFill>
                      <a:srgbClr val="191919"/>
                    </a:solidFill>
                    <a:effectLst/>
                    <a:latin typeface="Times New Roman" panose="02020603050405020304" pitchFamily="18" charset="0"/>
                    <a:ea typeface="Times New Roman" panose="02020603050405020304" pitchFamily="18" charset="0"/>
                  </a:rPr>
                  <a:t>beam-optics terms</a:t>
                </a:r>
                <a:r>
                  <a:rPr lang="en-GB" sz="1800" dirty="0">
                    <a:solidFill>
                      <a:srgbClr val="191919"/>
                    </a:solidFill>
                    <a:effectLst/>
                    <a:latin typeface="Times New Roman" panose="02020603050405020304" pitchFamily="18" charset="0"/>
                    <a:ea typeface="Times New Roman" panose="02020603050405020304" pitchFamily="18" charset="0"/>
                  </a:rPr>
                  <a:t>, this requires generating a </a:t>
                </a:r>
                <a:r>
                  <a:rPr lang="en-GB" sz="1800" b="1" dirty="0">
                    <a:solidFill>
                      <a:srgbClr val="191919"/>
                    </a:solidFill>
                    <a:effectLst/>
                    <a:latin typeface="Times New Roman" panose="02020603050405020304" pitchFamily="18" charset="0"/>
                    <a:ea typeface="Times New Roman" panose="02020603050405020304" pitchFamily="18" charset="0"/>
                  </a:rPr>
                  <a:t>dispersion function </a:t>
                </a:r>
                <a:r>
                  <a:rPr lang="en-GB" sz="1800" dirty="0">
                    <a:solidFill>
                      <a:srgbClr val="191919"/>
                    </a:solidFill>
                    <a:effectLst/>
                    <a:latin typeface="Times New Roman" panose="02020603050405020304" pitchFamily="18" charset="0"/>
                    <a:ea typeface="Times New Roman" panose="02020603050405020304" pitchFamily="18" charset="0"/>
                  </a:rPr>
                  <a:t>of opposite signs for the two beams, at the Interaction Point (IP). </a:t>
                </a:r>
                <a:r>
                  <a:rPr lang="en-GB" sz="1800" dirty="0">
                    <a:solidFill>
                      <a:srgbClr val="000001"/>
                    </a:solidFill>
                    <a:effectLst/>
                    <a:latin typeface="Times New Roman" panose="02020603050405020304" pitchFamily="18" charset="0"/>
                    <a:ea typeface="Times New Roman" panose="02020603050405020304" pitchFamily="18" charset="0"/>
                  </a:rPr>
                  <a:t>Nonzero dispersion function at the IP will contribute to enlarge the IP transverse beam size (</a:t>
                </a:r>
                <a:r>
                  <a:rPr lang="en-GB" sz="1800" i="1" dirty="0" err="1">
                    <a:solidFill>
                      <a:srgbClr val="191919"/>
                    </a:solidFill>
                    <a:effectLst/>
                    <a:latin typeface="Times New Roman" panose="02020603050405020304" pitchFamily="18" charset="0"/>
                    <a:ea typeface="Times New Roman" panose="02020603050405020304" pitchFamily="18" charset="0"/>
                  </a:rPr>
                  <a:t>σ</a:t>
                </a:r>
                <a:r>
                  <a:rPr lang="en-GB" sz="1800" i="1" baseline="30000" dirty="0">
                    <a:solidFill>
                      <a:srgbClr val="191919"/>
                    </a:solidFill>
                    <a:effectLst/>
                    <a:latin typeface="Times New Roman" panose="02020603050405020304" pitchFamily="18" charset="0"/>
                    <a:ea typeface="Times New Roman" panose="02020603050405020304" pitchFamily="18" charset="0"/>
                  </a:rPr>
                  <a:t>*</a:t>
                </a:r>
                <a:r>
                  <a:rPr lang="en-GB" sz="1800" i="1" baseline="-25000" dirty="0">
                    <a:solidFill>
                      <a:srgbClr val="191919"/>
                    </a:solidFill>
                    <a:effectLst/>
                    <a:latin typeface="Times New Roman" panose="02020603050405020304" pitchFamily="18" charset="0"/>
                    <a:ea typeface="Times New Roman" panose="02020603050405020304" pitchFamily="18" charset="0"/>
                  </a:rPr>
                  <a:t>x</a:t>
                </a:r>
                <a:r>
                  <a:rPr lang="en-GB" sz="1800" dirty="0">
                    <a:solidFill>
                      <a:srgbClr val="191919"/>
                    </a:solidFill>
                    <a:effectLst/>
                    <a:latin typeface="Times New Roman" panose="02020603050405020304" pitchFamily="18" charset="0"/>
                    <a:ea typeface="Times New Roman" panose="02020603050405020304" pitchFamily="18" charset="0"/>
                  </a:rPr>
                  <a:t> or </a:t>
                </a:r>
                <a:r>
                  <a:rPr lang="en-GB" sz="1800" i="1" dirty="0" err="1">
                    <a:solidFill>
                      <a:srgbClr val="191919"/>
                    </a:solidFill>
                    <a:effectLst/>
                    <a:latin typeface="Times New Roman" panose="02020603050405020304" pitchFamily="18" charset="0"/>
                    <a:ea typeface="Times New Roman" panose="02020603050405020304" pitchFamily="18" charset="0"/>
                  </a:rPr>
                  <a:t>σ</a:t>
                </a:r>
                <a:r>
                  <a:rPr lang="en-GB" sz="1800" i="1" baseline="30000" dirty="0">
                    <a:solidFill>
                      <a:srgbClr val="191919"/>
                    </a:solidFill>
                    <a:effectLst/>
                    <a:latin typeface="Times New Roman" panose="02020603050405020304" pitchFamily="18" charset="0"/>
                    <a:ea typeface="Times New Roman" panose="02020603050405020304" pitchFamily="18" charset="0"/>
                  </a:rPr>
                  <a:t>*</a:t>
                </a:r>
                <a:r>
                  <a:rPr lang="en-GB" sz="1800" i="1" baseline="-25000" dirty="0">
                    <a:solidFill>
                      <a:srgbClr val="191919"/>
                    </a:solidFill>
                    <a:effectLst/>
                    <a:latin typeface="Times New Roman" panose="02020603050405020304" pitchFamily="18" charset="0"/>
                    <a:ea typeface="Times New Roman" panose="02020603050405020304" pitchFamily="18" charset="0"/>
                  </a:rPr>
                  <a:t>y</a:t>
                </a:r>
                <a:r>
                  <a:rPr lang="en-GB" sz="1800" dirty="0">
                    <a:solidFill>
                      <a:srgbClr val="000001"/>
                    </a:solidFill>
                    <a:effectLst/>
                    <a:latin typeface="Times New Roman" panose="02020603050405020304" pitchFamily="18" charset="0"/>
                    <a:ea typeface="Times New Roman" panose="02020603050405020304" pitchFamily="18" charset="0"/>
                  </a:rPr>
                  <a:t>) and could also have an impact in the luminosity (</a:t>
                </a:r>
                <a:r>
                  <a:rPr lang="en-GB" sz="1800" i="1" dirty="0">
                    <a:solidFill>
                      <a:srgbClr val="000001"/>
                    </a:solidFill>
                    <a:effectLst/>
                    <a:latin typeface="Times New Roman" panose="02020603050405020304" pitchFamily="18" charset="0"/>
                    <a:ea typeface="Times New Roman" panose="02020603050405020304" pitchFamily="18" charset="0"/>
                  </a:rPr>
                  <a:t>L</a:t>
                </a:r>
                <a14:m>
                  <m:oMath xmlns:m="http://schemas.openxmlformats.org/officeDocument/2006/math">
                    <m:r>
                      <a:rPr lang="en-GB" sz="1800" i="1">
                        <a:solidFill>
                          <a:srgbClr val="000001"/>
                        </a:solidFill>
                        <a:effectLst/>
                        <a:latin typeface="Cambria Math" panose="02040503050406030204" pitchFamily="18" charset="0"/>
                        <a:ea typeface="Times New Roman" panose="02020603050405020304" pitchFamily="18" charset="0"/>
                      </a:rPr>
                      <m:t>∝</m:t>
                    </m:r>
                  </m:oMath>
                </a14:m>
                <a:r>
                  <a:rPr lang="en-GB" sz="1800" i="1" dirty="0">
                    <a:solidFill>
                      <a:srgbClr val="000001"/>
                    </a:solidFill>
                    <a:effectLst/>
                    <a:latin typeface="Times New Roman" panose="02020603050405020304" pitchFamily="18" charset="0"/>
                    <a:ea typeface="Times New Roman" panose="02020603050405020304" pitchFamily="18" charset="0"/>
                  </a:rPr>
                  <a:t> 1/</a:t>
                </a:r>
                <a:r>
                  <a:rPr lang="en-GB" sz="1800" dirty="0">
                    <a:solidFill>
                      <a:srgbClr val="000001"/>
                    </a:solidFill>
                    <a:effectLst/>
                    <a:latin typeface="Times New Roman" panose="02020603050405020304" pitchFamily="18" charset="0"/>
                    <a:ea typeface="Times New Roman" panose="02020603050405020304" pitchFamily="18" charset="0"/>
                  </a:rPr>
                  <a:t> (</a:t>
                </a:r>
                <a:r>
                  <a:rPr lang="en-GB" sz="1800" i="1" dirty="0" err="1">
                    <a:solidFill>
                      <a:srgbClr val="191919"/>
                    </a:solidFill>
                    <a:effectLst/>
                    <a:latin typeface="Times New Roman" panose="02020603050405020304" pitchFamily="18" charset="0"/>
                    <a:ea typeface="Times New Roman" panose="02020603050405020304" pitchFamily="18" charset="0"/>
                  </a:rPr>
                  <a:t>σ</a:t>
                </a:r>
                <a:r>
                  <a:rPr lang="en-GB" sz="1800" i="1" baseline="-25000" dirty="0" err="1">
                    <a:solidFill>
                      <a:srgbClr val="191919"/>
                    </a:solidFill>
                    <a:effectLst/>
                    <a:latin typeface="Times New Roman" panose="02020603050405020304" pitchFamily="18" charset="0"/>
                    <a:ea typeface="Times New Roman" panose="02020603050405020304" pitchFamily="18" charset="0"/>
                  </a:rPr>
                  <a:t>x</a:t>
                </a:r>
                <a:r>
                  <a:rPr lang="en-GB" sz="1800" i="1" baseline="-25000" dirty="0">
                    <a:solidFill>
                      <a:srgbClr val="191919"/>
                    </a:solidFill>
                    <a:effectLst/>
                    <a:latin typeface="Times New Roman" panose="02020603050405020304" pitchFamily="18" charset="0"/>
                    <a:ea typeface="Times New Roman" panose="02020603050405020304" pitchFamily="18" charset="0"/>
                  </a:rPr>
                  <a:t> </a:t>
                </a:r>
                <a:r>
                  <a:rPr lang="en-GB" sz="1800" i="1" dirty="0" err="1">
                    <a:solidFill>
                      <a:srgbClr val="191919"/>
                    </a:solidFill>
                    <a:effectLst/>
                    <a:latin typeface="Times New Roman" panose="02020603050405020304" pitchFamily="18" charset="0"/>
                    <a:ea typeface="Times New Roman" panose="02020603050405020304" pitchFamily="18" charset="0"/>
                  </a:rPr>
                  <a:t>σ</a:t>
                </a:r>
                <a:r>
                  <a:rPr lang="en-GB" sz="1800" i="1" baseline="-25000" dirty="0" err="1">
                    <a:solidFill>
                      <a:srgbClr val="191919"/>
                    </a:solidFill>
                    <a:effectLst/>
                    <a:latin typeface="Times New Roman" panose="02020603050405020304" pitchFamily="18" charset="0"/>
                    <a:ea typeface="Times New Roman" panose="02020603050405020304" pitchFamily="18" charset="0"/>
                  </a:rPr>
                  <a:t>y</a:t>
                </a:r>
                <a:r>
                  <a:rPr lang="en-GB" sz="1800" i="1" dirty="0">
                    <a:solidFill>
                      <a:srgbClr val="191919"/>
                    </a:solidFill>
                    <a:effectLst/>
                    <a:latin typeface="Times New Roman" panose="02020603050405020304" pitchFamily="18" charset="0"/>
                    <a:ea typeface="Times New Roman" panose="02020603050405020304" pitchFamily="18" charset="0"/>
                  </a:rPr>
                  <a:t>)</a:t>
                </a:r>
                <a:r>
                  <a:rPr lang="en-GB" sz="1800" dirty="0">
                    <a:solidFill>
                      <a:srgbClr val="191919"/>
                    </a:solidFill>
                    <a:effectLst/>
                    <a:latin typeface="Times New Roman" panose="02020603050405020304" pitchFamily="18" charset="0"/>
                    <a:ea typeface="Times New Roman" panose="02020603050405020304" pitchFamily="18" charset="0"/>
                  </a:rPr>
                  <a:t>)</a:t>
                </a:r>
                <a:r>
                  <a:rPr lang="en-GB" sz="1800" dirty="0">
                    <a:solidFill>
                      <a:srgbClr val="000001"/>
                    </a:solidFill>
                    <a:effectLst/>
                    <a:latin typeface="Times New Roman" panose="02020603050405020304" pitchFamily="18" charset="0"/>
                    <a:ea typeface="Times New Roman" panose="02020603050405020304" pitchFamily="18" charset="0"/>
                  </a:rPr>
                  <a:t>. Consequently the design of a </a:t>
                </a:r>
                <a:r>
                  <a:rPr lang="en-GB" sz="1800" dirty="0" err="1">
                    <a:solidFill>
                      <a:srgbClr val="000001"/>
                    </a:solidFill>
                    <a:effectLst/>
                    <a:latin typeface="Times New Roman" panose="02020603050405020304" pitchFamily="18" charset="0"/>
                    <a:ea typeface="Times New Roman" panose="02020603050405020304" pitchFamily="18" charset="0"/>
                  </a:rPr>
                  <a:t>monochromatization</a:t>
                </a:r>
                <a:r>
                  <a:rPr lang="en-GB" sz="1800" dirty="0">
                    <a:solidFill>
                      <a:srgbClr val="000001"/>
                    </a:solidFill>
                    <a:effectLst/>
                    <a:latin typeface="Times New Roman" panose="02020603050405020304" pitchFamily="18" charset="0"/>
                    <a:ea typeface="Times New Roman" panose="02020603050405020304" pitchFamily="18" charset="0"/>
                  </a:rPr>
                  <a:t> scheme has to consider not only the IR beam optics design, but the optimization of the rest of collider parameters to keep luminosity as high as possible.</a:t>
                </a:r>
                <a:endParaRPr lang="en-FR" sz="1800" dirty="0">
                  <a:effectLst/>
                  <a:latin typeface="Times New Roman" panose="02020603050405020304" pitchFamily="18" charset="0"/>
                  <a:ea typeface="Times New Roman" panose="02020603050405020304" pitchFamily="18" charset="0"/>
                </a:endParaRPr>
              </a:p>
              <a:p>
                <a:pPr algn="just">
                  <a:lnSpc>
                    <a:spcPct val="106000"/>
                  </a:lnSpc>
                </a:pPr>
                <a:endParaRPr lang="en-GB" altLang="fr-FR" sz="800" dirty="0">
                  <a:solidFill>
                    <a:srgbClr val="262699"/>
                  </a:solidFill>
                  <a:cs typeface="Arial" panose="020B0604020202020204" pitchFamily="34" charset="0"/>
                </a:endParaRPr>
              </a:p>
              <a:p>
                <a:pPr algn="just" eaLnBrk="1" hangingPunct="1">
                  <a:buFontTx/>
                  <a:buNone/>
                </a:pPr>
                <a:endParaRPr lang="en-GB" altLang="fr-FR" sz="800" dirty="0">
                  <a:solidFill>
                    <a:srgbClr val="262699"/>
                  </a:solidFill>
                  <a:cs typeface="Arial" panose="020B0604020202020204" pitchFamily="34" charset="0"/>
                </a:endParaRPr>
              </a:p>
              <a:p>
                <a:pPr algn="just" eaLnBrk="1" hangingPunct="1">
                  <a:buFontTx/>
                  <a:buNone/>
                </a:pPr>
                <a:r>
                  <a:rPr lang="en-GB" altLang="fr-FR" sz="800" dirty="0">
                    <a:solidFill>
                      <a:srgbClr val="262699"/>
                    </a:solidFill>
                    <a:cs typeface="Arial" panose="020B0604020202020204" pitchFamily="34" charset="0"/>
                  </a:rPr>
                  <a:t>Opposite dispersions at the IP enhance energy resolution without detriment of the differential luminosity while dispersion which have the same sign degrade both differential and total luminosity</a:t>
                </a:r>
              </a:p>
              <a:p>
                <a:pPr algn="just" eaLnBrk="1" hangingPunct="1">
                  <a:buFont typeface="Wingdings" pitchFamily="2" charset="2"/>
                  <a:buChar char="§"/>
                </a:pPr>
                <a:endParaRPr lang="en-GB" altLang="fr-FR" sz="800" dirty="0">
                  <a:solidFill>
                    <a:srgbClr val="262699"/>
                  </a:solidFill>
                  <a:cs typeface="Arial" panose="020B0604020202020204" pitchFamily="34" charset="0"/>
                </a:endParaRPr>
              </a:p>
              <a:p>
                <a:pPr eaLnBrk="1" hangingPunct="1">
                  <a:spcBef>
                    <a:spcPts val="18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 altLang="fr-FR" sz="500" dirty="0">
                  <a:solidFill>
                    <a:srgbClr val="FF0000"/>
                  </a:solidFill>
                  <a:latin typeface="Arial" panose="020B0604020202020204" pitchFamily="34" charset="0"/>
                  <a:ea typeface="ＭＳ Ｐゴシック" panose="020B0600070205080204" pitchFamily="34" charset="-128"/>
                </a:endParaRPr>
              </a:p>
            </p:txBody>
          </p:sp>
        </mc:Choice>
        <mc:Fallback xmlns="">
          <p:sp>
            <p:nvSpPr>
              <p:cNvPr id="24580" name="Text Box 2">
                <a:extLst>
                  <a:ext uri="{FF2B5EF4-FFF2-40B4-BE49-F238E27FC236}">
                    <a16:creationId xmlns:a16="http://schemas.microsoft.com/office/drawing/2014/main" id="{8931CC0C-F8B4-A148-909E-01AF5EB3F1A0}"/>
                  </a:ext>
                </a:extLst>
              </p:cNvPr>
              <p:cNvSpPr>
                <a:spLocks noGrp="1" noChangeArrowheads="1"/>
              </p:cNvSpPr>
              <p:nvPr>
                <p:ph type="body"/>
              </p:nvPr>
            </p:nvSpPr>
            <p:spPr>
              <a:xfrm>
                <a:off x="685800" y="4613275"/>
                <a:ext cx="5486400" cy="4368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lnSpc>
                    <a:spcPct val="106000"/>
                  </a:lnSpc>
                </a:pPr>
                <a:r>
                  <a:rPr lang="en-GB" sz="1800" dirty="0">
                    <a:solidFill>
                      <a:srgbClr val="191919"/>
                    </a:solidFill>
                    <a:effectLst/>
                    <a:latin typeface="Times New Roman" panose="02020603050405020304" pitchFamily="18" charset="0"/>
                    <a:ea typeface="Times New Roman" panose="02020603050405020304" pitchFamily="18" charset="0"/>
                  </a:rPr>
                  <a:t>To achieve this </a:t>
                </a:r>
                <a:r>
                  <a:rPr lang="en-GB" sz="1800" dirty="0" err="1">
                    <a:solidFill>
                      <a:srgbClr val="191919"/>
                    </a:solidFill>
                    <a:effectLst/>
                    <a:latin typeface="Times New Roman" panose="02020603050405020304" pitchFamily="18" charset="0"/>
                    <a:ea typeface="Times New Roman" panose="02020603050405020304" pitchFamily="18" charset="0"/>
                  </a:rPr>
                  <a:t>monochromatization</a:t>
                </a:r>
                <a:r>
                  <a:rPr lang="en-GB" sz="1800" dirty="0">
                    <a:solidFill>
                      <a:srgbClr val="191919"/>
                    </a:solidFill>
                    <a:effectLst/>
                    <a:latin typeface="Times New Roman" panose="02020603050405020304" pitchFamily="18" charset="0"/>
                    <a:ea typeface="Times New Roman" panose="02020603050405020304" pitchFamily="18" charset="0"/>
                  </a:rPr>
                  <a:t>, </a:t>
                </a:r>
                <a:r>
                  <a:rPr lang="en-GB" sz="1800" b="1" dirty="0">
                    <a:solidFill>
                      <a:srgbClr val="191919"/>
                    </a:solidFill>
                    <a:effectLst/>
                    <a:latin typeface="Times New Roman" panose="02020603050405020304" pitchFamily="18" charset="0"/>
                    <a:ea typeface="Times New Roman" panose="02020603050405020304" pitchFamily="18" charset="0"/>
                  </a:rPr>
                  <a:t>opposite correlations between the transverse spatial position and the energy deviation </a:t>
                </a:r>
                <a:r>
                  <a:rPr lang="en-GB" sz="1800" dirty="0">
                    <a:solidFill>
                      <a:srgbClr val="191919"/>
                    </a:solidFill>
                    <a:effectLst/>
                    <a:latin typeface="Times New Roman" panose="02020603050405020304" pitchFamily="18" charset="0"/>
                    <a:ea typeface="Times New Roman" panose="02020603050405020304" pitchFamily="18" charset="0"/>
                  </a:rPr>
                  <a:t>are induced in the colliding beams as sketched in right</a:t>
                </a:r>
                <a:r>
                  <a:rPr lang="en-GB" sz="1800" baseline="0" dirty="0">
                    <a:solidFill>
                      <a:srgbClr val="191919"/>
                    </a:solidFill>
                    <a:effectLst/>
                    <a:latin typeface="Times New Roman" panose="02020603050405020304" pitchFamily="18" charset="0"/>
                    <a:ea typeface="Times New Roman" panose="02020603050405020304" pitchFamily="18" charset="0"/>
                  </a:rPr>
                  <a:t> </a:t>
                </a:r>
                <a:r>
                  <a:rPr lang="en-GB" sz="1800" dirty="0">
                    <a:solidFill>
                      <a:srgbClr val="4F81BD"/>
                    </a:solidFill>
                    <a:effectLst/>
                    <a:latin typeface="Times New Roman" panose="02020603050405020304" pitchFamily="18" charset="0"/>
                    <a:ea typeface="Times New Roman" panose="02020603050405020304" pitchFamily="18" charset="0"/>
                  </a:rPr>
                  <a:t>Figure</a:t>
                </a:r>
                <a:r>
                  <a:rPr lang="en-GB" sz="1800" dirty="0">
                    <a:solidFill>
                      <a:srgbClr val="191919"/>
                    </a:solidFill>
                    <a:effectLst/>
                    <a:latin typeface="Times New Roman" panose="02020603050405020304" pitchFamily="18" charset="0"/>
                    <a:ea typeface="Times New Roman" panose="02020603050405020304" pitchFamily="18" charset="0"/>
                  </a:rPr>
                  <a:t>. In </a:t>
                </a:r>
                <a:r>
                  <a:rPr lang="en-GB" sz="1800" b="1" dirty="0">
                    <a:solidFill>
                      <a:srgbClr val="191919"/>
                    </a:solidFill>
                    <a:effectLst/>
                    <a:latin typeface="Times New Roman" panose="02020603050405020304" pitchFamily="18" charset="0"/>
                    <a:ea typeface="Times New Roman" panose="02020603050405020304" pitchFamily="18" charset="0"/>
                  </a:rPr>
                  <a:t>beam-optics terms</a:t>
                </a:r>
                <a:r>
                  <a:rPr lang="en-GB" sz="1800" dirty="0">
                    <a:solidFill>
                      <a:srgbClr val="191919"/>
                    </a:solidFill>
                    <a:effectLst/>
                    <a:latin typeface="Times New Roman" panose="02020603050405020304" pitchFamily="18" charset="0"/>
                    <a:ea typeface="Times New Roman" panose="02020603050405020304" pitchFamily="18" charset="0"/>
                  </a:rPr>
                  <a:t>, this requires generating a </a:t>
                </a:r>
                <a:r>
                  <a:rPr lang="en-GB" sz="1800" b="1" dirty="0">
                    <a:solidFill>
                      <a:srgbClr val="191919"/>
                    </a:solidFill>
                    <a:effectLst/>
                    <a:latin typeface="Times New Roman" panose="02020603050405020304" pitchFamily="18" charset="0"/>
                    <a:ea typeface="Times New Roman" panose="02020603050405020304" pitchFamily="18" charset="0"/>
                  </a:rPr>
                  <a:t>dispersion function </a:t>
                </a:r>
                <a:r>
                  <a:rPr lang="en-GB" sz="1800" dirty="0">
                    <a:solidFill>
                      <a:srgbClr val="191919"/>
                    </a:solidFill>
                    <a:effectLst/>
                    <a:latin typeface="Times New Roman" panose="02020603050405020304" pitchFamily="18" charset="0"/>
                    <a:ea typeface="Times New Roman" panose="02020603050405020304" pitchFamily="18" charset="0"/>
                  </a:rPr>
                  <a:t>of opposite signs for the two beams, at the Interaction Point (IP). </a:t>
                </a:r>
                <a:r>
                  <a:rPr lang="en-GB" sz="1800" dirty="0">
                    <a:solidFill>
                      <a:srgbClr val="000001"/>
                    </a:solidFill>
                    <a:effectLst/>
                    <a:latin typeface="Times New Roman" panose="02020603050405020304" pitchFamily="18" charset="0"/>
                    <a:ea typeface="Times New Roman" panose="02020603050405020304" pitchFamily="18" charset="0"/>
                  </a:rPr>
                  <a:t>Nonzero dispersion function at the IP will contribute to enlarge the IP transverse beam size (</a:t>
                </a:r>
                <a:r>
                  <a:rPr lang="en-GB" sz="1800" i="1" dirty="0" err="1">
                    <a:solidFill>
                      <a:srgbClr val="191919"/>
                    </a:solidFill>
                    <a:effectLst/>
                    <a:latin typeface="Times New Roman" panose="02020603050405020304" pitchFamily="18" charset="0"/>
                    <a:ea typeface="Times New Roman" panose="02020603050405020304" pitchFamily="18" charset="0"/>
                  </a:rPr>
                  <a:t>σ</a:t>
                </a:r>
                <a:r>
                  <a:rPr lang="en-GB" sz="1800" i="1" baseline="30000" dirty="0">
                    <a:solidFill>
                      <a:srgbClr val="191919"/>
                    </a:solidFill>
                    <a:effectLst/>
                    <a:latin typeface="Times New Roman" panose="02020603050405020304" pitchFamily="18" charset="0"/>
                    <a:ea typeface="Times New Roman" panose="02020603050405020304" pitchFamily="18" charset="0"/>
                  </a:rPr>
                  <a:t>*</a:t>
                </a:r>
                <a:r>
                  <a:rPr lang="en-GB" sz="1800" i="1" baseline="-25000" dirty="0">
                    <a:solidFill>
                      <a:srgbClr val="191919"/>
                    </a:solidFill>
                    <a:effectLst/>
                    <a:latin typeface="Times New Roman" panose="02020603050405020304" pitchFamily="18" charset="0"/>
                    <a:ea typeface="Times New Roman" panose="02020603050405020304" pitchFamily="18" charset="0"/>
                  </a:rPr>
                  <a:t>x</a:t>
                </a:r>
                <a:r>
                  <a:rPr lang="en-GB" sz="1800" dirty="0">
                    <a:solidFill>
                      <a:srgbClr val="191919"/>
                    </a:solidFill>
                    <a:effectLst/>
                    <a:latin typeface="Times New Roman" panose="02020603050405020304" pitchFamily="18" charset="0"/>
                    <a:ea typeface="Times New Roman" panose="02020603050405020304" pitchFamily="18" charset="0"/>
                  </a:rPr>
                  <a:t> or </a:t>
                </a:r>
                <a:r>
                  <a:rPr lang="en-GB" sz="1800" i="1" dirty="0" err="1">
                    <a:solidFill>
                      <a:srgbClr val="191919"/>
                    </a:solidFill>
                    <a:effectLst/>
                    <a:latin typeface="Times New Roman" panose="02020603050405020304" pitchFamily="18" charset="0"/>
                    <a:ea typeface="Times New Roman" panose="02020603050405020304" pitchFamily="18" charset="0"/>
                  </a:rPr>
                  <a:t>σ</a:t>
                </a:r>
                <a:r>
                  <a:rPr lang="en-GB" sz="1800" i="1" baseline="30000" dirty="0">
                    <a:solidFill>
                      <a:srgbClr val="191919"/>
                    </a:solidFill>
                    <a:effectLst/>
                    <a:latin typeface="Times New Roman" panose="02020603050405020304" pitchFamily="18" charset="0"/>
                    <a:ea typeface="Times New Roman" panose="02020603050405020304" pitchFamily="18" charset="0"/>
                  </a:rPr>
                  <a:t>*</a:t>
                </a:r>
                <a:r>
                  <a:rPr lang="en-GB" sz="1800" i="1" baseline="-25000" dirty="0">
                    <a:solidFill>
                      <a:srgbClr val="191919"/>
                    </a:solidFill>
                    <a:effectLst/>
                    <a:latin typeface="Times New Roman" panose="02020603050405020304" pitchFamily="18" charset="0"/>
                    <a:ea typeface="Times New Roman" panose="02020603050405020304" pitchFamily="18" charset="0"/>
                  </a:rPr>
                  <a:t>y</a:t>
                </a:r>
                <a:r>
                  <a:rPr lang="en-GB" sz="1800" dirty="0">
                    <a:solidFill>
                      <a:srgbClr val="000001"/>
                    </a:solidFill>
                    <a:effectLst/>
                    <a:latin typeface="Times New Roman" panose="02020603050405020304" pitchFamily="18" charset="0"/>
                    <a:ea typeface="Times New Roman" panose="02020603050405020304" pitchFamily="18" charset="0"/>
                  </a:rPr>
                  <a:t>) and could also have an impact in the luminosity (</a:t>
                </a:r>
                <a:r>
                  <a:rPr lang="en-GB" sz="1800" i="1" dirty="0">
                    <a:solidFill>
                      <a:srgbClr val="000001"/>
                    </a:solidFill>
                    <a:effectLst/>
                    <a:latin typeface="Times New Roman" panose="02020603050405020304" pitchFamily="18" charset="0"/>
                    <a:ea typeface="Times New Roman" panose="02020603050405020304" pitchFamily="18" charset="0"/>
                  </a:rPr>
                  <a:t>L</a:t>
                </a:r>
                <a:r>
                  <a:rPr lang="en-GB" sz="1800" i="0">
                    <a:solidFill>
                      <a:srgbClr val="000001"/>
                    </a:solidFill>
                    <a:effectLst/>
                    <a:latin typeface="Cambria Math" panose="02040503050406030204" pitchFamily="18" charset="0"/>
                    <a:ea typeface="Times New Roman" panose="02020603050405020304" pitchFamily="18" charset="0"/>
                  </a:rPr>
                  <a:t>∝</a:t>
                </a:r>
                <a:r>
                  <a:rPr lang="en-GB" sz="1800" i="1" dirty="0">
                    <a:solidFill>
                      <a:srgbClr val="000001"/>
                    </a:solidFill>
                    <a:effectLst/>
                    <a:latin typeface="Times New Roman" panose="02020603050405020304" pitchFamily="18" charset="0"/>
                    <a:ea typeface="Times New Roman" panose="02020603050405020304" pitchFamily="18" charset="0"/>
                  </a:rPr>
                  <a:t> 1/</a:t>
                </a:r>
                <a:r>
                  <a:rPr lang="en-GB" sz="1800" dirty="0">
                    <a:solidFill>
                      <a:srgbClr val="000001"/>
                    </a:solidFill>
                    <a:effectLst/>
                    <a:latin typeface="Times New Roman" panose="02020603050405020304" pitchFamily="18" charset="0"/>
                    <a:ea typeface="Times New Roman" panose="02020603050405020304" pitchFamily="18" charset="0"/>
                  </a:rPr>
                  <a:t> (</a:t>
                </a:r>
                <a:r>
                  <a:rPr lang="en-GB" sz="1800" i="1" dirty="0" err="1">
                    <a:solidFill>
                      <a:srgbClr val="191919"/>
                    </a:solidFill>
                    <a:effectLst/>
                    <a:latin typeface="Times New Roman" panose="02020603050405020304" pitchFamily="18" charset="0"/>
                    <a:ea typeface="Times New Roman" panose="02020603050405020304" pitchFamily="18" charset="0"/>
                  </a:rPr>
                  <a:t>σ</a:t>
                </a:r>
                <a:r>
                  <a:rPr lang="en-GB" sz="1800" i="1" baseline="-25000" dirty="0" err="1">
                    <a:solidFill>
                      <a:srgbClr val="191919"/>
                    </a:solidFill>
                    <a:effectLst/>
                    <a:latin typeface="Times New Roman" panose="02020603050405020304" pitchFamily="18" charset="0"/>
                    <a:ea typeface="Times New Roman" panose="02020603050405020304" pitchFamily="18" charset="0"/>
                  </a:rPr>
                  <a:t>x</a:t>
                </a:r>
                <a:r>
                  <a:rPr lang="en-GB" sz="1800" i="1" baseline="-25000" dirty="0">
                    <a:solidFill>
                      <a:srgbClr val="191919"/>
                    </a:solidFill>
                    <a:effectLst/>
                    <a:latin typeface="Times New Roman" panose="02020603050405020304" pitchFamily="18" charset="0"/>
                    <a:ea typeface="Times New Roman" panose="02020603050405020304" pitchFamily="18" charset="0"/>
                  </a:rPr>
                  <a:t> </a:t>
                </a:r>
                <a:r>
                  <a:rPr lang="en-GB" sz="1800" i="1" dirty="0" err="1">
                    <a:solidFill>
                      <a:srgbClr val="191919"/>
                    </a:solidFill>
                    <a:effectLst/>
                    <a:latin typeface="Times New Roman" panose="02020603050405020304" pitchFamily="18" charset="0"/>
                    <a:ea typeface="Times New Roman" panose="02020603050405020304" pitchFamily="18" charset="0"/>
                  </a:rPr>
                  <a:t>σ</a:t>
                </a:r>
                <a:r>
                  <a:rPr lang="en-GB" sz="1800" i="1" baseline="-25000" dirty="0" err="1">
                    <a:solidFill>
                      <a:srgbClr val="191919"/>
                    </a:solidFill>
                    <a:effectLst/>
                    <a:latin typeface="Times New Roman" panose="02020603050405020304" pitchFamily="18" charset="0"/>
                    <a:ea typeface="Times New Roman" panose="02020603050405020304" pitchFamily="18" charset="0"/>
                  </a:rPr>
                  <a:t>y</a:t>
                </a:r>
                <a:r>
                  <a:rPr lang="en-GB" sz="1800" i="1" dirty="0">
                    <a:solidFill>
                      <a:srgbClr val="191919"/>
                    </a:solidFill>
                    <a:effectLst/>
                    <a:latin typeface="Times New Roman" panose="02020603050405020304" pitchFamily="18" charset="0"/>
                    <a:ea typeface="Times New Roman" panose="02020603050405020304" pitchFamily="18" charset="0"/>
                  </a:rPr>
                  <a:t>)</a:t>
                </a:r>
                <a:r>
                  <a:rPr lang="en-GB" sz="1800" dirty="0">
                    <a:solidFill>
                      <a:srgbClr val="191919"/>
                    </a:solidFill>
                    <a:effectLst/>
                    <a:latin typeface="Times New Roman" panose="02020603050405020304" pitchFamily="18" charset="0"/>
                    <a:ea typeface="Times New Roman" panose="02020603050405020304" pitchFamily="18" charset="0"/>
                  </a:rPr>
                  <a:t>)</a:t>
                </a:r>
                <a:r>
                  <a:rPr lang="en-GB" sz="1800" dirty="0">
                    <a:solidFill>
                      <a:srgbClr val="000001"/>
                    </a:solidFill>
                    <a:effectLst/>
                    <a:latin typeface="Times New Roman" panose="02020603050405020304" pitchFamily="18" charset="0"/>
                    <a:ea typeface="Times New Roman" panose="02020603050405020304" pitchFamily="18" charset="0"/>
                  </a:rPr>
                  <a:t>. Consequently the design of a </a:t>
                </a:r>
                <a:r>
                  <a:rPr lang="en-GB" sz="1800" dirty="0" err="1">
                    <a:solidFill>
                      <a:srgbClr val="000001"/>
                    </a:solidFill>
                    <a:effectLst/>
                    <a:latin typeface="Times New Roman" panose="02020603050405020304" pitchFamily="18" charset="0"/>
                    <a:ea typeface="Times New Roman" panose="02020603050405020304" pitchFamily="18" charset="0"/>
                  </a:rPr>
                  <a:t>monochromatization</a:t>
                </a:r>
                <a:r>
                  <a:rPr lang="en-GB" sz="1800" dirty="0">
                    <a:solidFill>
                      <a:srgbClr val="000001"/>
                    </a:solidFill>
                    <a:effectLst/>
                    <a:latin typeface="Times New Roman" panose="02020603050405020304" pitchFamily="18" charset="0"/>
                    <a:ea typeface="Times New Roman" panose="02020603050405020304" pitchFamily="18" charset="0"/>
                  </a:rPr>
                  <a:t> scheme has to consider not only the IR beam optics design, but the optimization of the rest of collider parameters to keep luminosity as high as possible.</a:t>
                </a:r>
                <a:endParaRPr lang="en-FR" sz="1800" dirty="0">
                  <a:effectLst/>
                  <a:latin typeface="Times New Roman" panose="02020603050405020304" pitchFamily="18" charset="0"/>
                  <a:ea typeface="Times New Roman" panose="02020603050405020304" pitchFamily="18" charset="0"/>
                </a:endParaRPr>
              </a:p>
              <a:p>
                <a:pPr algn="just">
                  <a:lnSpc>
                    <a:spcPct val="106000"/>
                  </a:lnSpc>
                </a:pPr>
                <a:endParaRPr lang="en-GB" altLang="fr-FR" sz="800" dirty="0">
                  <a:solidFill>
                    <a:srgbClr val="262699"/>
                  </a:solidFill>
                  <a:cs typeface="Arial" panose="020B0604020202020204" pitchFamily="34" charset="0"/>
                </a:endParaRPr>
              </a:p>
              <a:p>
                <a:pPr algn="just" eaLnBrk="1" hangingPunct="1">
                  <a:buFontTx/>
                  <a:buNone/>
                </a:pPr>
                <a:endParaRPr lang="en-GB" altLang="fr-FR" sz="800" dirty="0">
                  <a:solidFill>
                    <a:srgbClr val="262699"/>
                  </a:solidFill>
                  <a:cs typeface="Arial" panose="020B0604020202020204" pitchFamily="34" charset="0"/>
                </a:endParaRPr>
              </a:p>
              <a:p>
                <a:pPr algn="just" eaLnBrk="1" hangingPunct="1">
                  <a:buFontTx/>
                  <a:buNone/>
                </a:pPr>
                <a:r>
                  <a:rPr lang="en-GB" altLang="fr-FR" sz="800" dirty="0">
                    <a:solidFill>
                      <a:srgbClr val="262699"/>
                    </a:solidFill>
                    <a:cs typeface="Arial" panose="020B0604020202020204" pitchFamily="34" charset="0"/>
                  </a:rPr>
                  <a:t>Opposite dispersions at the IP enhance energy resolution without detriment of the differential luminosity while dispersion which have the same sign degrade both differential and total luminosity</a:t>
                </a:r>
              </a:p>
              <a:p>
                <a:pPr algn="just" eaLnBrk="1" hangingPunct="1">
                  <a:buFont typeface="Wingdings" pitchFamily="2" charset="2"/>
                  <a:buChar char="§"/>
                </a:pPr>
                <a:endParaRPr lang="en-GB" altLang="fr-FR" sz="800" dirty="0">
                  <a:solidFill>
                    <a:srgbClr val="262699"/>
                  </a:solidFill>
                  <a:cs typeface="Arial" panose="020B0604020202020204" pitchFamily="34" charset="0"/>
                </a:endParaRPr>
              </a:p>
              <a:p>
                <a:pPr eaLnBrk="1" hangingPunct="1">
                  <a:spcBef>
                    <a:spcPts val="18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s-ES" altLang="fr-FR" sz="500" dirty="0">
                  <a:solidFill>
                    <a:srgbClr val="FF0000"/>
                  </a:solidFill>
                  <a:latin typeface="Arial" panose="020B0604020202020204" pitchFamily="34" charset="0"/>
                  <a:ea typeface="ＭＳ Ｐゴシック" panose="020B0600070205080204" pitchFamily="34" charset="-128"/>
                </a:endParaRPr>
              </a:p>
            </p:txBody>
          </p:sp>
        </mc:Fallback>
      </mc:AlternateContent>
    </p:spTree>
    <p:extLst>
      <p:ext uri="{BB962C8B-B14F-4D97-AF65-F5344CB8AC3E}">
        <p14:creationId xmlns:p14="http://schemas.microsoft.com/office/powerpoint/2010/main" val="3937674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EBB04F0-A7BD-4A3A-B66F-04D3E0DE1E53}" type="slidenum">
              <a:rPr lang="zh-CN" altLang="en-US" smtClean="0"/>
              <a:t>18</a:t>
            </a:fld>
            <a:endParaRPr lang="zh-CN" altLang="en-US"/>
          </a:p>
        </p:txBody>
      </p:sp>
    </p:spTree>
    <p:extLst>
      <p:ext uri="{BB962C8B-B14F-4D97-AF65-F5344CB8AC3E}">
        <p14:creationId xmlns:p14="http://schemas.microsoft.com/office/powerpoint/2010/main" val="29460136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Rectangle 6"/>
          <p:cNvSpPr/>
          <p:nvPr/>
        </p:nvSpPr>
        <p:spPr>
          <a:xfrm>
            <a:off x="1770891" y="1295402"/>
            <a:ext cx="8650224"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535" tIns="45768" rIns="91535" bIns="45768" rtlCol="0">
            <a:normAutofit/>
          </a:bodyPr>
          <a:lstStyle/>
          <a:p>
            <a:pPr defTabSz="915314" hangingPunct="1">
              <a:spcBef>
                <a:spcPts val="2002"/>
              </a:spcBef>
              <a:buClr>
                <a:srgbClr val="2C7C9F">
                  <a:lumMod val="60000"/>
                  <a:lumOff val="40000"/>
                </a:srgbClr>
              </a:buClr>
              <a:buSzPct val="110000"/>
              <a:buFont typeface="Wingdings 2" pitchFamily="18" charset="2"/>
              <a:buNone/>
            </a:pPr>
            <a:endParaRPr sz="3203" kern="1200">
              <a:solidFill>
                <a:prstClr val="black">
                  <a:lumMod val="65000"/>
                  <a:lumOff val="35000"/>
                </a:prstClr>
              </a:solidFill>
              <a:latin typeface="News Gothic MT"/>
              <a:ea typeface="+mn-ea"/>
              <a:cs typeface="+mn-cs"/>
            </a:endParaRPr>
          </a:p>
        </p:txBody>
      </p:sp>
      <p:sp>
        <p:nvSpPr>
          <p:cNvPr id="2" name="Title 1"/>
          <p:cNvSpPr>
            <a:spLocks noGrp="1"/>
          </p:cNvSpPr>
          <p:nvPr>
            <p:ph type="ctrTitle"/>
          </p:nvPr>
        </p:nvSpPr>
        <p:spPr>
          <a:xfrm>
            <a:off x="1763898" y="1524005"/>
            <a:ext cx="8664210" cy="1724867"/>
          </a:xfrm>
        </p:spPr>
        <p:txBody>
          <a:bodyPr vert="horz" lIns="91440" tIns="45720" rIns="91440" bIns="45720" rtlCol="0" anchor="b" anchorCtr="0">
            <a:noAutofit/>
          </a:bodyPr>
          <a:lstStyle>
            <a:lvl1pPr marL="0" indent="0" algn="ctr" defTabSz="915314" rtl="0" eaLnBrk="1" latinLnBrk="0" hangingPunct="1">
              <a:spcBef>
                <a:spcPct val="0"/>
              </a:spcBef>
              <a:buClr>
                <a:schemeClr val="accent1">
                  <a:lumMod val="60000"/>
                  <a:lumOff val="40000"/>
                </a:schemeClr>
              </a:buClr>
              <a:buSzPct val="110000"/>
              <a:buFont typeface="Wingdings 2" pitchFamily="18" charset="2"/>
              <a:buNone/>
              <a:defRPr sz="4605" kern="1200">
                <a:solidFill>
                  <a:schemeClr val="accent1"/>
                </a:solidFill>
                <a:latin typeface="+mj-lt"/>
                <a:ea typeface="+mj-ea"/>
                <a:cs typeface="+mj-cs"/>
              </a:defRPr>
            </a:lvl1pPr>
          </a:lstStyle>
          <a:p>
            <a:r>
              <a:rPr lang="zh-CN" altLang="en-US"/>
              <a:t>单击此处编辑母版标题样式</a:t>
            </a:r>
            <a:endParaRPr/>
          </a:p>
        </p:txBody>
      </p:sp>
      <p:sp>
        <p:nvSpPr>
          <p:cNvPr id="3" name="Subtitle 2"/>
          <p:cNvSpPr>
            <a:spLocks noGrp="1"/>
          </p:cNvSpPr>
          <p:nvPr>
            <p:ph type="subTitle" idx="1"/>
          </p:nvPr>
        </p:nvSpPr>
        <p:spPr>
          <a:xfrm>
            <a:off x="1763901" y="3299014"/>
            <a:ext cx="8664212" cy="916641"/>
          </a:xfrm>
        </p:spPr>
        <p:txBody>
          <a:bodyPr vert="horz" lIns="91440" tIns="45720" rIns="91440" bIns="45720" rtlCol="0">
            <a:normAutofit/>
          </a:bodyPr>
          <a:lstStyle>
            <a:lvl1pPr marL="0" indent="0" algn="ctr" defTabSz="915314" rtl="0" eaLnBrk="1" latinLnBrk="0" hangingPunct="1">
              <a:spcBef>
                <a:spcPts val="300"/>
              </a:spcBef>
              <a:buClr>
                <a:schemeClr val="accent1">
                  <a:lumMod val="60000"/>
                  <a:lumOff val="40000"/>
                </a:schemeClr>
              </a:buClr>
              <a:buSzPct val="110000"/>
              <a:buFont typeface="Wingdings 2" pitchFamily="18" charset="2"/>
              <a:buNone/>
              <a:defRPr sz="1802" kern="1200">
                <a:solidFill>
                  <a:schemeClr val="tx1">
                    <a:tint val="75000"/>
                  </a:schemeClr>
                </a:solidFill>
                <a:latin typeface="+mn-lt"/>
                <a:ea typeface="+mn-ea"/>
                <a:cs typeface="+mn-cs"/>
              </a:defRPr>
            </a:lvl1pPr>
            <a:lvl2pPr marL="457657" indent="0" algn="ctr">
              <a:buNone/>
              <a:defRPr>
                <a:solidFill>
                  <a:schemeClr val="tx1">
                    <a:tint val="75000"/>
                  </a:schemeClr>
                </a:solidFill>
              </a:defRPr>
            </a:lvl2pPr>
            <a:lvl3pPr marL="915314" indent="0" algn="ctr">
              <a:buNone/>
              <a:defRPr>
                <a:solidFill>
                  <a:schemeClr val="tx1">
                    <a:tint val="75000"/>
                  </a:schemeClr>
                </a:solidFill>
              </a:defRPr>
            </a:lvl3pPr>
            <a:lvl4pPr marL="1372972" indent="0" algn="ctr">
              <a:buNone/>
              <a:defRPr>
                <a:solidFill>
                  <a:schemeClr val="tx1">
                    <a:tint val="75000"/>
                  </a:schemeClr>
                </a:solidFill>
              </a:defRPr>
            </a:lvl4pPr>
            <a:lvl5pPr marL="1830629" indent="0" algn="ctr">
              <a:buNone/>
              <a:defRPr>
                <a:solidFill>
                  <a:schemeClr val="tx1">
                    <a:tint val="75000"/>
                  </a:schemeClr>
                </a:solidFill>
              </a:defRPr>
            </a:lvl5pPr>
            <a:lvl6pPr marL="2288286" indent="0" algn="ctr">
              <a:buNone/>
              <a:defRPr>
                <a:solidFill>
                  <a:schemeClr val="tx1">
                    <a:tint val="75000"/>
                  </a:schemeClr>
                </a:solidFill>
              </a:defRPr>
            </a:lvl6pPr>
            <a:lvl7pPr marL="2745943" indent="0" algn="ctr">
              <a:buNone/>
              <a:defRPr>
                <a:solidFill>
                  <a:schemeClr val="tx1">
                    <a:tint val="75000"/>
                  </a:schemeClr>
                </a:solidFill>
              </a:defRPr>
            </a:lvl7pPr>
            <a:lvl8pPr marL="3203600" indent="0" algn="ctr">
              <a:buNone/>
              <a:defRPr>
                <a:solidFill>
                  <a:schemeClr val="tx1">
                    <a:tint val="75000"/>
                  </a:schemeClr>
                </a:solidFill>
              </a:defRPr>
            </a:lvl8pPr>
            <a:lvl9pPr marL="3661258" indent="0" algn="ctr">
              <a:buNone/>
              <a:defRPr>
                <a:solidFill>
                  <a:schemeClr val="tx1">
                    <a:tint val="75000"/>
                  </a:schemeClr>
                </a:solidFill>
              </a:defRPr>
            </a:lvl9pPr>
          </a:lstStyle>
          <a:p>
            <a:r>
              <a:rPr lang="zh-CN" altLang="en-US"/>
              <a:t>单击此处编辑母版副标题样式</a:t>
            </a:r>
            <a:endParaRPr dirty="0"/>
          </a:p>
        </p:txBody>
      </p:sp>
      <p:sp>
        <p:nvSpPr>
          <p:cNvPr id="4" name="Date Placeholder 3"/>
          <p:cNvSpPr>
            <a:spLocks noGrp="1"/>
          </p:cNvSpPr>
          <p:nvPr>
            <p:ph type="dt" sz="half" idx="10"/>
          </p:nvPr>
        </p:nvSpPr>
        <p:spPr/>
        <p:txBody>
          <a:bodyPr/>
          <a:lstStyle/>
          <a:p>
            <a:r>
              <a:rPr lang="en-US" altLang="zh-CN"/>
              <a:t>8 June 2023</a:t>
            </a:r>
            <a:endParaRPr lang="zh-CN" altLang="en-US"/>
          </a:p>
        </p:txBody>
      </p:sp>
      <p:sp>
        <p:nvSpPr>
          <p:cNvPr id="5" name="Footer Placeholder 4"/>
          <p:cNvSpPr>
            <a:spLocks noGrp="1"/>
          </p:cNvSpPr>
          <p:nvPr>
            <p:ph type="ftr" sz="quarter" idx="11"/>
          </p:nvPr>
        </p:nvSpPr>
        <p:spPr/>
        <p:txBody>
          <a:bodyPr/>
          <a:lstStyle/>
          <a:p>
            <a:r>
              <a:rPr lang="en-US" altLang="zh-CN"/>
              <a:t>FCC Week 2023</a:t>
            </a:r>
            <a:endParaRPr lang="zh-CN" altLang="en-US"/>
          </a:p>
        </p:txBody>
      </p:sp>
      <p:sp>
        <p:nvSpPr>
          <p:cNvPr id="6" name="Slide Number Placeholder 5"/>
          <p:cNvSpPr>
            <a:spLocks noGrp="1"/>
          </p:cNvSpPr>
          <p:nvPr>
            <p:ph type="sldNum" sz="quarter" idx="12"/>
          </p:nvPr>
        </p:nvSpPr>
        <p:spPr/>
        <p:txBody>
          <a:bodyPr/>
          <a:lstStyle/>
          <a:p>
            <a:fld id="{10C94CE8-38CE-4431-96C9-C03853E577E3}" type="slidenum">
              <a:rPr lang="zh-CN" altLang="en-US" smtClean="0"/>
              <a:t>‹#›</a:t>
            </a:fld>
            <a:endParaRPr lang="zh-CN" altLang="en-US"/>
          </a:p>
        </p:txBody>
      </p:sp>
    </p:spTree>
    <p:extLst>
      <p:ext uri="{BB962C8B-B14F-4D97-AF65-F5344CB8AC3E}">
        <p14:creationId xmlns:p14="http://schemas.microsoft.com/office/powerpoint/2010/main" val="2746379625"/>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11202" y="611872"/>
            <a:ext cx="5439393" cy="1162050"/>
          </a:xfrm>
        </p:spPr>
        <p:txBody>
          <a:bodyPr anchor="b"/>
          <a:lstStyle>
            <a:lvl1pPr algn="ctr">
              <a:defRPr sz="3604" b="0"/>
            </a:lvl1pPr>
          </a:lstStyle>
          <a:p>
            <a:r>
              <a:rPr lang="zh-CN" altLang="en-US"/>
              <a:t>单击此处编辑母版标题样式</a:t>
            </a:r>
            <a:endParaRPr/>
          </a:p>
        </p:txBody>
      </p:sp>
      <p:sp>
        <p:nvSpPr>
          <p:cNvPr id="4" name="Text Placeholder 3"/>
          <p:cNvSpPr>
            <a:spLocks noGrp="1"/>
          </p:cNvSpPr>
          <p:nvPr>
            <p:ph type="body" sz="half" idx="2"/>
          </p:nvPr>
        </p:nvSpPr>
        <p:spPr>
          <a:xfrm>
            <a:off x="711202" y="1787860"/>
            <a:ext cx="5439393" cy="3720152"/>
          </a:xfrm>
        </p:spPr>
        <p:txBody>
          <a:bodyPr>
            <a:normAutofit/>
          </a:bodyPr>
          <a:lstStyle>
            <a:lvl1pPr marL="0" indent="0" algn="ctr">
              <a:spcBef>
                <a:spcPts val="601"/>
              </a:spcBef>
              <a:buNone/>
              <a:defRPr sz="1802"/>
            </a:lvl1pPr>
            <a:lvl2pPr marL="457657" indent="0">
              <a:buNone/>
              <a:defRPr sz="1201"/>
            </a:lvl2pPr>
            <a:lvl3pPr marL="915314" indent="0">
              <a:buNone/>
              <a:defRPr sz="1001"/>
            </a:lvl3pPr>
            <a:lvl4pPr marL="1372972" indent="0">
              <a:buNone/>
              <a:defRPr sz="901"/>
            </a:lvl4pPr>
            <a:lvl5pPr marL="1830629" indent="0">
              <a:buNone/>
              <a:defRPr sz="901"/>
            </a:lvl5pPr>
            <a:lvl6pPr marL="2288286" indent="0">
              <a:buNone/>
              <a:defRPr sz="901"/>
            </a:lvl6pPr>
            <a:lvl7pPr marL="2745943" indent="0">
              <a:buNone/>
              <a:defRPr sz="901"/>
            </a:lvl7pPr>
            <a:lvl8pPr marL="3203600" indent="0">
              <a:buNone/>
              <a:defRPr sz="901"/>
            </a:lvl8pPr>
            <a:lvl9pPr marL="3661258" indent="0">
              <a:buNone/>
              <a:defRPr sz="901"/>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r>
              <a:rPr lang="en-US" altLang="zh-CN"/>
              <a:t>8 June 2023</a:t>
            </a:r>
            <a:endParaRPr lang="zh-CN" altLang="en-US"/>
          </a:p>
        </p:txBody>
      </p:sp>
      <p:sp>
        <p:nvSpPr>
          <p:cNvPr id="6" name="Footer Placeholder 5"/>
          <p:cNvSpPr>
            <a:spLocks noGrp="1"/>
          </p:cNvSpPr>
          <p:nvPr>
            <p:ph type="ftr" sz="quarter" idx="11"/>
          </p:nvPr>
        </p:nvSpPr>
        <p:spPr/>
        <p:txBody>
          <a:bodyPr/>
          <a:lstStyle/>
          <a:p>
            <a:r>
              <a:rPr lang="en-US" altLang="zh-CN"/>
              <a:t>FCC Week 2023</a:t>
            </a:r>
            <a:endParaRPr lang="zh-CN" altLang="en-US"/>
          </a:p>
        </p:txBody>
      </p:sp>
      <p:sp>
        <p:nvSpPr>
          <p:cNvPr id="7" name="Slide Number Placeholder 6"/>
          <p:cNvSpPr>
            <a:spLocks noGrp="1"/>
          </p:cNvSpPr>
          <p:nvPr>
            <p:ph type="sldNum" sz="quarter" idx="12"/>
          </p:nvPr>
        </p:nvSpPr>
        <p:spPr/>
        <p:txBody>
          <a:bodyPr/>
          <a:lstStyle/>
          <a:p>
            <a:fld id="{10C94CE8-38CE-4431-96C9-C03853E577E3}" type="slidenum">
              <a:rPr lang="zh-CN" altLang="en-US" smtClean="0"/>
              <a:t>‹#›</a:t>
            </a:fld>
            <a:endParaRPr lang="zh-CN" altLang="en-US"/>
          </a:p>
        </p:txBody>
      </p:sp>
      <p:sp>
        <p:nvSpPr>
          <p:cNvPr id="8" name="Picture Placeholder 2"/>
          <p:cNvSpPr>
            <a:spLocks noGrp="1"/>
          </p:cNvSpPr>
          <p:nvPr>
            <p:ph type="pic" idx="1"/>
          </p:nvPr>
        </p:nvSpPr>
        <p:spPr>
          <a:xfrm>
            <a:off x="6787489" y="359398"/>
            <a:ext cx="48768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5314" rtl="0" eaLnBrk="1" latinLnBrk="0" hangingPunct="1">
              <a:spcBef>
                <a:spcPts val="2002"/>
              </a:spcBef>
              <a:buClr>
                <a:schemeClr val="accent1">
                  <a:lumMod val="60000"/>
                  <a:lumOff val="40000"/>
                </a:schemeClr>
              </a:buClr>
              <a:buSzPct val="110000"/>
              <a:buFont typeface="Wingdings 2" pitchFamily="18" charset="2"/>
              <a:buNone/>
              <a:defRPr sz="3203" kern="1200">
                <a:solidFill>
                  <a:schemeClr val="tx1">
                    <a:lumMod val="65000"/>
                    <a:lumOff val="35000"/>
                  </a:schemeClr>
                </a:solidFill>
                <a:latin typeface="+mn-lt"/>
                <a:ea typeface="+mn-ea"/>
                <a:cs typeface="+mn-cs"/>
              </a:defRPr>
            </a:lvl1pPr>
            <a:lvl2pPr marL="457657" indent="0">
              <a:buNone/>
              <a:defRPr sz="2803"/>
            </a:lvl2pPr>
            <a:lvl3pPr marL="915314" indent="0">
              <a:buNone/>
              <a:defRPr sz="2402"/>
            </a:lvl3pPr>
            <a:lvl4pPr marL="1372972" indent="0">
              <a:buNone/>
              <a:defRPr sz="2002"/>
            </a:lvl4pPr>
            <a:lvl5pPr marL="1830629" indent="0">
              <a:buNone/>
              <a:defRPr sz="2002"/>
            </a:lvl5pPr>
            <a:lvl6pPr marL="2288286" indent="0">
              <a:buNone/>
              <a:defRPr sz="2002"/>
            </a:lvl6pPr>
            <a:lvl7pPr marL="2745943" indent="0">
              <a:buNone/>
              <a:defRPr sz="2002"/>
            </a:lvl7pPr>
            <a:lvl8pPr marL="3203600" indent="0">
              <a:buNone/>
              <a:defRPr sz="2002"/>
            </a:lvl8pPr>
            <a:lvl9pPr marL="3661258" indent="0">
              <a:buNone/>
              <a:defRPr sz="2002"/>
            </a:lvl9pPr>
          </a:lstStyle>
          <a:p>
            <a:r>
              <a:rPr lang="zh-CN" altLang="en-US"/>
              <a:t>单击图标添加图片</a:t>
            </a:r>
            <a:endParaRPr/>
          </a:p>
        </p:txBody>
      </p:sp>
    </p:spTree>
    <p:extLst>
      <p:ext uri="{BB962C8B-B14F-4D97-AF65-F5344CB8AC3E}">
        <p14:creationId xmlns:p14="http://schemas.microsoft.com/office/powerpoint/2010/main" val="254758882"/>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a:p>
        </p:txBody>
      </p:sp>
      <p:sp>
        <p:nvSpPr>
          <p:cNvPr id="3" name="Vertical Text Placeholder 2"/>
          <p:cNvSpPr>
            <a:spLocks noGrp="1"/>
          </p:cNvSpPr>
          <p:nvPr>
            <p:ph type="body" orient="vert" idx="1"/>
          </p:nvPr>
        </p:nvSpPr>
        <p:spPr/>
        <p:txBody>
          <a:bodyPr vert="eaVert"/>
          <a:lstStyle>
            <a:lvl5pPr>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dirty="0"/>
          </a:p>
        </p:txBody>
      </p:sp>
      <p:sp>
        <p:nvSpPr>
          <p:cNvPr id="4" name="Date Placeholder 3"/>
          <p:cNvSpPr>
            <a:spLocks noGrp="1"/>
          </p:cNvSpPr>
          <p:nvPr>
            <p:ph type="dt" sz="half" idx="10"/>
          </p:nvPr>
        </p:nvSpPr>
        <p:spPr/>
        <p:txBody>
          <a:bodyPr/>
          <a:lstStyle/>
          <a:p>
            <a:r>
              <a:rPr lang="en-US" altLang="zh-CN"/>
              <a:t>8 June 2023</a:t>
            </a:r>
            <a:endParaRPr lang="zh-CN" altLang="en-US"/>
          </a:p>
        </p:txBody>
      </p:sp>
      <p:sp>
        <p:nvSpPr>
          <p:cNvPr id="5" name="Footer Placeholder 4"/>
          <p:cNvSpPr>
            <a:spLocks noGrp="1"/>
          </p:cNvSpPr>
          <p:nvPr>
            <p:ph type="ftr" sz="quarter" idx="11"/>
          </p:nvPr>
        </p:nvSpPr>
        <p:spPr/>
        <p:txBody>
          <a:bodyPr/>
          <a:lstStyle/>
          <a:p>
            <a:r>
              <a:rPr lang="en-US" altLang="zh-CN"/>
              <a:t>FCC Week 2023</a:t>
            </a:r>
            <a:endParaRPr lang="zh-CN" altLang="en-US"/>
          </a:p>
        </p:txBody>
      </p:sp>
      <p:sp>
        <p:nvSpPr>
          <p:cNvPr id="6" name="Slide Number Placeholder 5"/>
          <p:cNvSpPr>
            <a:spLocks noGrp="1"/>
          </p:cNvSpPr>
          <p:nvPr>
            <p:ph type="sldNum" sz="quarter" idx="12"/>
          </p:nvPr>
        </p:nvSpPr>
        <p:spPr/>
        <p:txBody>
          <a:bodyPr/>
          <a:lstStyle/>
          <a:p>
            <a:fld id="{10C94CE8-38CE-4431-96C9-C03853E577E3}" type="slidenum">
              <a:rPr lang="zh-CN" altLang="en-US" smtClean="0"/>
              <a:t>‹#›</a:t>
            </a:fld>
            <a:endParaRPr lang="zh-CN" altLang="en-US"/>
          </a:p>
        </p:txBody>
      </p:sp>
    </p:spTree>
    <p:extLst>
      <p:ext uri="{BB962C8B-B14F-4D97-AF65-F5344CB8AC3E}">
        <p14:creationId xmlns:p14="http://schemas.microsoft.com/office/powerpoint/2010/main" val="2738403952"/>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26391" y="368301"/>
            <a:ext cx="2032000" cy="5575300"/>
          </a:xfrm>
        </p:spPr>
        <p:txBody>
          <a:bodyPr vert="eaVert"/>
          <a:lstStyle/>
          <a:p>
            <a:r>
              <a:rPr lang="zh-CN" altLang="en-US"/>
              <a:t>单击此处编辑母版标题样式</a:t>
            </a:r>
            <a:endParaRPr/>
          </a:p>
        </p:txBody>
      </p:sp>
      <p:sp>
        <p:nvSpPr>
          <p:cNvPr id="3" name="Vertical Text Placeholder 2"/>
          <p:cNvSpPr>
            <a:spLocks noGrp="1"/>
          </p:cNvSpPr>
          <p:nvPr>
            <p:ph type="body" orient="vert" idx="1"/>
          </p:nvPr>
        </p:nvSpPr>
        <p:spPr>
          <a:xfrm>
            <a:off x="732368" y="368301"/>
            <a:ext cx="8919634" cy="5575300"/>
          </a:xfrm>
        </p:spPr>
        <p:txBody>
          <a:bodyPr vert="eaVert"/>
          <a:lstStyle>
            <a:lvl5pPr>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dirty="0"/>
          </a:p>
        </p:txBody>
      </p:sp>
      <p:sp>
        <p:nvSpPr>
          <p:cNvPr id="4" name="Date Placeholder 3"/>
          <p:cNvSpPr>
            <a:spLocks noGrp="1"/>
          </p:cNvSpPr>
          <p:nvPr>
            <p:ph type="dt" sz="half" idx="10"/>
          </p:nvPr>
        </p:nvSpPr>
        <p:spPr/>
        <p:txBody>
          <a:bodyPr/>
          <a:lstStyle/>
          <a:p>
            <a:r>
              <a:rPr lang="en-US" altLang="zh-CN"/>
              <a:t>8 June 2023</a:t>
            </a:r>
            <a:endParaRPr lang="zh-CN" altLang="en-US"/>
          </a:p>
        </p:txBody>
      </p:sp>
      <p:sp>
        <p:nvSpPr>
          <p:cNvPr id="5" name="Footer Placeholder 4"/>
          <p:cNvSpPr>
            <a:spLocks noGrp="1"/>
          </p:cNvSpPr>
          <p:nvPr>
            <p:ph type="ftr" sz="quarter" idx="11"/>
          </p:nvPr>
        </p:nvSpPr>
        <p:spPr/>
        <p:txBody>
          <a:bodyPr/>
          <a:lstStyle/>
          <a:p>
            <a:r>
              <a:rPr lang="en-US" altLang="zh-CN"/>
              <a:t>FCC Week 2023</a:t>
            </a:r>
            <a:endParaRPr lang="zh-CN" altLang="en-US"/>
          </a:p>
        </p:txBody>
      </p:sp>
      <p:sp>
        <p:nvSpPr>
          <p:cNvPr id="6" name="Slide Number Placeholder 5"/>
          <p:cNvSpPr>
            <a:spLocks noGrp="1"/>
          </p:cNvSpPr>
          <p:nvPr>
            <p:ph type="sldNum" sz="quarter" idx="12"/>
          </p:nvPr>
        </p:nvSpPr>
        <p:spPr/>
        <p:txBody>
          <a:bodyPr/>
          <a:lstStyle/>
          <a:p>
            <a:fld id="{10C94CE8-38CE-4431-96C9-C03853E577E3}" type="slidenum">
              <a:rPr lang="zh-CN" altLang="en-US" smtClean="0"/>
              <a:t>‹#›</a:t>
            </a:fld>
            <a:endParaRPr lang="zh-CN" altLang="en-US"/>
          </a:p>
        </p:txBody>
      </p:sp>
    </p:spTree>
    <p:extLst>
      <p:ext uri="{BB962C8B-B14F-4D97-AF65-F5344CB8AC3E}">
        <p14:creationId xmlns:p14="http://schemas.microsoft.com/office/powerpoint/2010/main" val="3138333543"/>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a:p>
        </p:txBody>
      </p:sp>
      <p:sp>
        <p:nvSpPr>
          <p:cNvPr id="3" name="Content Placeholder 2"/>
          <p:cNvSpPr>
            <a:spLocks noGrp="1"/>
          </p:cNvSpPr>
          <p:nvPr>
            <p:ph idx="1"/>
          </p:nvPr>
        </p:nvSpPr>
        <p:spPr/>
        <p:txBody>
          <a:bodyPr/>
          <a:lstStyle>
            <a:lvl1pPr>
              <a:defRPr>
                <a:solidFill>
                  <a:schemeClr val="tx2">
                    <a:lumMod val="90000"/>
                    <a:lumOff val="10000"/>
                  </a:schemeClr>
                </a:solidFill>
              </a:defRPr>
            </a:lvl1pPr>
            <a:lvl2pPr>
              <a:defRPr>
                <a:solidFill>
                  <a:schemeClr val="tx2">
                    <a:lumMod val="90000"/>
                    <a:lumOff val="10000"/>
                  </a:schemeClr>
                </a:solidFill>
              </a:defRPr>
            </a:lvl2pPr>
            <a:lvl3pPr>
              <a:defRPr>
                <a:solidFill>
                  <a:schemeClr val="tx2">
                    <a:lumMod val="90000"/>
                    <a:lumOff val="10000"/>
                  </a:schemeClr>
                </a:solidFill>
              </a:defRPr>
            </a:lvl3pPr>
            <a:lvl4pPr>
              <a:defRPr>
                <a:solidFill>
                  <a:schemeClr val="tx2">
                    <a:lumMod val="90000"/>
                    <a:lumOff val="10000"/>
                  </a:schemeClr>
                </a:solidFill>
              </a:defRPr>
            </a:lvl4pPr>
            <a:lvl5pPr>
              <a:defRPr>
                <a:solidFill>
                  <a:schemeClr val="tx2">
                    <a:lumMod val="90000"/>
                    <a:lumOff val="10000"/>
                  </a:schemeClr>
                </a:solidFill>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dirty="0"/>
          </a:p>
        </p:txBody>
      </p:sp>
      <p:sp>
        <p:nvSpPr>
          <p:cNvPr id="4" name="Date Placeholder 3"/>
          <p:cNvSpPr>
            <a:spLocks noGrp="1"/>
          </p:cNvSpPr>
          <p:nvPr>
            <p:ph type="dt" sz="half" idx="10"/>
          </p:nvPr>
        </p:nvSpPr>
        <p:spPr/>
        <p:txBody>
          <a:bodyPr/>
          <a:lstStyle/>
          <a:p>
            <a:r>
              <a:rPr lang="en-US" altLang="zh-CN"/>
              <a:t>8 June 2023</a:t>
            </a:r>
            <a:endParaRPr lang="zh-CN" altLang="en-US"/>
          </a:p>
        </p:txBody>
      </p:sp>
      <p:sp>
        <p:nvSpPr>
          <p:cNvPr id="5" name="Footer Placeholder 4"/>
          <p:cNvSpPr>
            <a:spLocks noGrp="1"/>
          </p:cNvSpPr>
          <p:nvPr>
            <p:ph type="ftr" sz="quarter" idx="11"/>
          </p:nvPr>
        </p:nvSpPr>
        <p:spPr/>
        <p:txBody>
          <a:bodyPr/>
          <a:lstStyle/>
          <a:p>
            <a:r>
              <a:rPr lang="en-US" altLang="zh-CN"/>
              <a:t>FCC Week 2023</a:t>
            </a:r>
            <a:endParaRPr lang="zh-CN" altLang="en-US"/>
          </a:p>
        </p:txBody>
      </p:sp>
      <p:sp>
        <p:nvSpPr>
          <p:cNvPr id="6" name="Slide Number Placeholder 5"/>
          <p:cNvSpPr>
            <a:spLocks noGrp="1"/>
          </p:cNvSpPr>
          <p:nvPr>
            <p:ph type="sldNum" sz="quarter" idx="12"/>
          </p:nvPr>
        </p:nvSpPr>
        <p:spPr/>
        <p:txBody>
          <a:bodyPr/>
          <a:lstStyle/>
          <a:p>
            <a:fld id="{10C94CE8-38CE-4431-96C9-C03853E577E3}" type="slidenum">
              <a:rPr lang="zh-CN" altLang="en-US" smtClean="0"/>
              <a:t>‹#›</a:t>
            </a:fld>
            <a:endParaRPr lang="zh-CN" altLang="en-US"/>
          </a:p>
        </p:txBody>
      </p:sp>
    </p:spTree>
    <p:extLst>
      <p:ext uri="{BB962C8B-B14F-4D97-AF65-F5344CB8AC3E}">
        <p14:creationId xmlns:p14="http://schemas.microsoft.com/office/powerpoint/2010/main" val="2615202327"/>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e de titre avec image">
    <p:spTree>
      <p:nvGrpSpPr>
        <p:cNvPr id="1" name=""/>
        <p:cNvGrpSpPr/>
        <p:nvPr/>
      </p:nvGrpSpPr>
      <p:grpSpPr>
        <a:xfrm>
          <a:off x="0" y="0"/>
          <a:ext cx="0" cy="0"/>
          <a:chOff x="0" y="0"/>
          <a:chExt cx="0" cy="0"/>
        </a:xfrm>
      </p:grpSpPr>
      <p:sp>
        <p:nvSpPr>
          <p:cNvPr id="2" name="Title 1"/>
          <p:cNvSpPr>
            <a:spLocks noGrp="1"/>
          </p:cNvSpPr>
          <p:nvPr>
            <p:ph type="ctrTitle"/>
          </p:nvPr>
        </p:nvSpPr>
        <p:spPr>
          <a:xfrm>
            <a:off x="484722" y="3352807"/>
            <a:ext cx="11222566" cy="1470025"/>
          </a:xfrm>
        </p:spPr>
        <p:txBody>
          <a:bodyPr/>
          <a:lstStyle/>
          <a:p>
            <a:r>
              <a:rPr lang="zh-CN" altLang="en-US"/>
              <a:t>单击此处编辑母版标题样式</a:t>
            </a:r>
            <a:endParaRPr dirty="0"/>
          </a:p>
        </p:txBody>
      </p:sp>
      <p:sp>
        <p:nvSpPr>
          <p:cNvPr id="3" name="Subtitle 2"/>
          <p:cNvSpPr>
            <a:spLocks noGrp="1"/>
          </p:cNvSpPr>
          <p:nvPr>
            <p:ph type="subTitle" idx="1"/>
          </p:nvPr>
        </p:nvSpPr>
        <p:spPr>
          <a:xfrm>
            <a:off x="484722" y="4771031"/>
            <a:ext cx="11222566" cy="972671"/>
          </a:xfrm>
        </p:spPr>
        <p:txBody>
          <a:bodyPr>
            <a:normAutofit/>
          </a:bodyPr>
          <a:lstStyle>
            <a:lvl1pPr marL="0" indent="0" algn="ctr">
              <a:spcBef>
                <a:spcPts val="300"/>
              </a:spcBef>
              <a:buNone/>
              <a:defRPr sz="1802">
                <a:solidFill>
                  <a:schemeClr val="tx1">
                    <a:tint val="75000"/>
                  </a:schemeClr>
                </a:solidFill>
              </a:defRPr>
            </a:lvl1pPr>
            <a:lvl2pPr marL="457657" indent="0" algn="ctr">
              <a:buNone/>
              <a:defRPr>
                <a:solidFill>
                  <a:schemeClr val="tx1">
                    <a:tint val="75000"/>
                  </a:schemeClr>
                </a:solidFill>
              </a:defRPr>
            </a:lvl2pPr>
            <a:lvl3pPr marL="915314" indent="0" algn="ctr">
              <a:buNone/>
              <a:defRPr>
                <a:solidFill>
                  <a:schemeClr val="tx1">
                    <a:tint val="75000"/>
                  </a:schemeClr>
                </a:solidFill>
              </a:defRPr>
            </a:lvl3pPr>
            <a:lvl4pPr marL="1372972" indent="0" algn="ctr">
              <a:buNone/>
              <a:defRPr>
                <a:solidFill>
                  <a:schemeClr val="tx1">
                    <a:tint val="75000"/>
                  </a:schemeClr>
                </a:solidFill>
              </a:defRPr>
            </a:lvl4pPr>
            <a:lvl5pPr marL="1830629" indent="0" algn="ctr">
              <a:buNone/>
              <a:defRPr>
                <a:solidFill>
                  <a:schemeClr val="tx1">
                    <a:tint val="75000"/>
                  </a:schemeClr>
                </a:solidFill>
              </a:defRPr>
            </a:lvl5pPr>
            <a:lvl6pPr marL="2288286" indent="0" algn="ctr">
              <a:buNone/>
              <a:defRPr>
                <a:solidFill>
                  <a:schemeClr val="tx1">
                    <a:tint val="75000"/>
                  </a:schemeClr>
                </a:solidFill>
              </a:defRPr>
            </a:lvl6pPr>
            <a:lvl7pPr marL="2745943" indent="0" algn="ctr">
              <a:buNone/>
              <a:defRPr>
                <a:solidFill>
                  <a:schemeClr val="tx1">
                    <a:tint val="75000"/>
                  </a:schemeClr>
                </a:solidFill>
              </a:defRPr>
            </a:lvl7pPr>
            <a:lvl8pPr marL="3203600" indent="0" algn="ctr">
              <a:buNone/>
              <a:defRPr>
                <a:solidFill>
                  <a:schemeClr val="tx1">
                    <a:tint val="75000"/>
                  </a:schemeClr>
                </a:solidFill>
              </a:defRPr>
            </a:lvl8pPr>
            <a:lvl9pPr marL="3661258" indent="0" algn="ctr">
              <a:buNone/>
              <a:defRPr>
                <a:solidFill>
                  <a:schemeClr val="tx1">
                    <a:tint val="75000"/>
                  </a:schemeClr>
                </a:solidFill>
              </a:defRPr>
            </a:lvl9pPr>
          </a:lstStyle>
          <a:p>
            <a:r>
              <a:rPr lang="zh-CN" altLang="en-US"/>
              <a:t>单击此处编辑母版副标题样式</a:t>
            </a:r>
            <a:endParaRPr dirty="0"/>
          </a:p>
        </p:txBody>
      </p:sp>
      <p:sp>
        <p:nvSpPr>
          <p:cNvPr id="4" name="Date Placeholder 3"/>
          <p:cNvSpPr>
            <a:spLocks noGrp="1"/>
          </p:cNvSpPr>
          <p:nvPr>
            <p:ph type="dt" sz="half" idx="10"/>
          </p:nvPr>
        </p:nvSpPr>
        <p:spPr/>
        <p:txBody>
          <a:bodyPr/>
          <a:lstStyle/>
          <a:p>
            <a:r>
              <a:rPr lang="en-US" altLang="zh-CN"/>
              <a:t>8 June 2023</a:t>
            </a:r>
            <a:endParaRPr lang="zh-CN" altLang="en-US"/>
          </a:p>
        </p:txBody>
      </p:sp>
      <p:sp>
        <p:nvSpPr>
          <p:cNvPr id="5" name="Footer Placeholder 4"/>
          <p:cNvSpPr>
            <a:spLocks noGrp="1"/>
          </p:cNvSpPr>
          <p:nvPr>
            <p:ph type="ftr" sz="quarter" idx="11"/>
          </p:nvPr>
        </p:nvSpPr>
        <p:spPr/>
        <p:txBody>
          <a:bodyPr/>
          <a:lstStyle/>
          <a:p>
            <a:r>
              <a:rPr lang="en-US" altLang="zh-CN"/>
              <a:t>FCC Week 2023</a:t>
            </a:r>
            <a:endParaRPr lang="zh-CN" altLang="en-US"/>
          </a:p>
        </p:txBody>
      </p:sp>
      <p:sp>
        <p:nvSpPr>
          <p:cNvPr id="6" name="Slide Number Placeholder 5"/>
          <p:cNvSpPr>
            <a:spLocks noGrp="1"/>
          </p:cNvSpPr>
          <p:nvPr>
            <p:ph type="sldNum" sz="quarter" idx="12"/>
          </p:nvPr>
        </p:nvSpPr>
        <p:spPr/>
        <p:txBody>
          <a:bodyPr/>
          <a:lstStyle/>
          <a:p>
            <a:fld id="{10C94CE8-38CE-4431-96C9-C03853E577E3}" type="slidenum">
              <a:rPr lang="zh-CN" altLang="en-US" smtClean="0"/>
              <a:t>‹#›</a:t>
            </a:fld>
            <a:endParaRPr lang="zh-CN" altLang="en-US"/>
          </a:p>
        </p:txBody>
      </p:sp>
      <p:sp>
        <p:nvSpPr>
          <p:cNvPr id="9" name="Picture Placeholder 2"/>
          <p:cNvSpPr>
            <a:spLocks noGrp="1"/>
          </p:cNvSpPr>
          <p:nvPr>
            <p:ph type="pic" idx="13"/>
          </p:nvPr>
        </p:nvSpPr>
        <p:spPr>
          <a:xfrm>
            <a:off x="494643" y="363538"/>
            <a:ext cx="11202721"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3"/>
            </a:lvl1pPr>
            <a:lvl2pPr marL="457657" indent="0">
              <a:buNone/>
              <a:defRPr sz="2803"/>
            </a:lvl2pPr>
            <a:lvl3pPr marL="915314" indent="0">
              <a:buNone/>
              <a:defRPr sz="2402"/>
            </a:lvl3pPr>
            <a:lvl4pPr marL="1372972" indent="0">
              <a:buNone/>
              <a:defRPr sz="2002"/>
            </a:lvl4pPr>
            <a:lvl5pPr marL="1830629" indent="0">
              <a:buNone/>
              <a:defRPr sz="2002"/>
            </a:lvl5pPr>
            <a:lvl6pPr marL="2288286" indent="0">
              <a:buNone/>
              <a:defRPr sz="2002"/>
            </a:lvl6pPr>
            <a:lvl7pPr marL="2745943" indent="0">
              <a:buNone/>
              <a:defRPr sz="2002"/>
            </a:lvl7pPr>
            <a:lvl8pPr marL="3203600" indent="0">
              <a:buNone/>
              <a:defRPr sz="2002"/>
            </a:lvl8pPr>
            <a:lvl9pPr marL="3661258" indent="0">
              <a:buNone/>
              <a:defRPr sz="2002"/>
            </a:lvl9pPr>
          </a:lstStyle>
          <a:p>
            <a:r>
              <a:rPr lang="zh-CN" altLang="en-US"/>
              <a:t>单击图标添加图片</a:t>
            </a:r>
            <a:endParaRPr/>
          </a:p>
        </p:txBody>
      </p:sp>
    </p:spTree>
    <p:extLst>
      <p:ext uri="{BB962C8B-B14F-4D97-AF65-F5344CB8AC3E}">
        <p14:creationId xmlns:p14="http://schemas.microsoft.com/office/powerpoint/2010/main" val="2798671824"/>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32370" y="2403150"/>
            <a:ext cx="10742084" cy="1362075"/>
          </a:xfrm>
        </p:spPr>
        <p:txBody>
          <a:bodyPr anchor="b" anchorCtr="0"/>
          <a:lstStyle>
            <a:lvl1pPr algn="ctr">
              <a:defRPr sz="4605" b="0" cap="none" baseline="0"/>
            </a:lvl1pPr>
          </a:lstStyle>
          <a:p>
            <a:r>
              <a:rPr lang="zh-CN" altLang="en-US"/>
              <a:t>单击此处编辑母版标题样式</a:t>
            </a:r>
            <a:endParaRPr/>
          </a:p>
        </p:txBody>
      </p:sp>
      <p:sp>
        <p:nvSpPr>
          <p:cNvPr id="3" name="Text Placeholder 2"/>
          <p:cNvSpPr>
            <a:spLocks noGrp="1"/>
          </p:cNvSpPr>
          <p:nvPr>
            <p:ph type="body" idx="1"/>
          </p:nvPr>
        </p:nvSpPr>
        <p:spPr>
          <a:xfrm>
            <a:off x="732370" y="3736011"/>
            <a:ext cx="10742084" cy="1500187"/>
          </a:xfrm>
        </p:spPr>
        <p:txBody>
          <a:bodyPr anchor="t" anchorCtr="0">
            <a:normAutofit/>
          </a:bodyPr>
          <a:lstStyle>
            <a:lvl1pPr marL="0" indent="0" algn="ctr">
              <a:spcBef>
                <a:spcPts val="300"/>
              </a:spcBef>
              <a:buNone/>
              <a:defRPr sz="1802">
                <a:solidFill>
                  <a:schemeClr val="tx1">
                    <a:tint val="75000"/>
                  </a:schemeClr>
                </a:solidFill>
              </a:defRPr>
            </a:lvl1pPr>
            <a:lvl2pPr marL="457657" indent="0">
              <a:buNone/>
              <a:defRPr sz="1802">
                <a:solidFill>
                  <a:schemeClr val="tx1">
                    <a:tint val="75000"/>
                  </a:schemeClr>
                </a:solidFill>
              </a:defRPr>
            </a:lvl2pPr>
            <a:lvl3pPr marL="915314" indent="0">
              <a:buNone/>
              <a:defRPr sz="1602">
                <a:solidFill>
                  <a:schemeClr val="tx1">
                    <a:tint val="75000"/>
                  </a:schemeClr>
                </a:solidFill>
              </a:defRPr>
            </a:lvl3pPr>
            <a:lvl4pPr marL="1372972" indent="0">
              <a:buNone/>
              <a:defRPr sz="1401">
                <a:solidFill>
                  <a:schemeClr val="tx1">
                    <a:tint val="75000"/>
                  </a:schemeClr>
                </a:solidFill>
              </a:defRPr>
            </a:lvl4pPr>
            <a:lvl5pPr marL="1830629" indent="0">
              <a:buNone/>
              <a:defRPr sz="1401">
                <a:solidFill>
                  <a:schemeClr val="tx1">
                    <a:tint val="75000"/>
                  </a:schemeClr>
                </a:solidFill>
              </a:defRPr>
            </a:lvl5pPr>
            <a:lvl6pPr marL="2288286" indent="0">
              <a:buNone/>
              <a:defRPr sz="1401">
                <a:solidFill>
                  <a:schemeClr val="tx1">
                    <a:tint val="75000"/>
                  </a:schemeClr>
                </a:solidFill>
              </a:defRPr>
            </a:lvl6pPr>
            <a:lvl7pPr marL="2745943" indent="0">
              <a:buNone/>
              <a:defRPr sz="1401">
                <a:solidFill>
                  <a:schemeClr val="tx1">
                    <a:tint val="75000"/>
                  </a:schemeClr>
                </a:solidFill>
              </a:defRPr>
            </a:lvl7pPr>
            <a:lvl8pPr marL="3203600" indent="0">
              <a:buNone/>
              <a:defRPr sz="1401">
                <a:solidFill>
                  <a:schemeClr val="tx1">
                    <a:tint val="75000"/>
                  </a:schemeClr>
                </a:solidFill>
              </a:defRPr>
            </a:lvl8pPr>
            <a:lvl9pPr marL="3661258" indent="0">
              <a:buNone/>
              <a:defRPr sz="1401">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r>
              <a:rPr lang="en-US" altLang="zh-CN"/>
              <a:t>8 June 2023</a:t>
            </a:r>
            <a:endParaRPr lang="zh-CN" altLang="en-US"/>
          </a:p>
        </p:txBody>
      </p:sp>
      <p:sp>
        <p:nvSpPr>
          <p:cNvPr id="5" name="Footer Placeholder 4"/>
          <p:cNvSpPr>
            <a:spLocks noGrp="1"/>
          </p:cNvSpPr>
          <p:nvPr>
            <p:ph type="ftr" sz="quarter" idx="11"/>
          </p:nvPr>
        </p:nvSpPr>
        <p:spPr/>
        <p:txBody>
          <a:bodyPr/>
          <a:lstStyle/>
          <a:p>
            <a:r>
              <a:rPr lang="en-US" altLang="zh-CN"/>
              <a:t>FCC Week 2023</a:t>
            </a:r>
            <a:endParaRPr lang="zh-CN" altLang="en-US"/>
          </a:p>
        </p:txBody>
      </p:sp>
      <p:sp>
        <p:nvSpPr>
          <p:cNvPr id="6" name="Slide Number Placeholder 5"/>
          <p:cNvSpPr>
            <a:spLocks noGrp="1"/>
          </p:cNvSpPr>
          <p:nvPr>
            <p:ph type="sldNum" sz="quarter" idx="12"/>
          </p:nvPr>
        </p:nvSpPr>
        <p:spPr/>
        <p:txBody>
          <a:bodyPr/>
          <a:lstStyle/>
          <a:p>
            <a:fld id="{10C94CE8-38CE-4431-96C9-C03853E577E3}" type="slidenum">
              <a:rPr lang="zh-CN" altLang="en-US" smtClean="0"/>
              <a:t>‹#›</a:t>
            </a:fld>
            <a:endParaRPr lang="zh-CN" altLang="en-US"/>
          </a:p>
        </p:txBody>
      </p:sp>
    </p:spTree>
    <p:extLst>
      <p:ext uri="{BB962C8B-B14F-4D97-AF65-F5344CB8AC3E}">
        <p14:creationId xmlns:p14="http://schemas.microsoft.com/office/powerpoint/2010/main" val="1953554480"/>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732368" y="107580"/>
            <a:ext cx="10723035" cy="1336956"/>
          </a:xfrm>
        </p:spPr>
        <p:txBody>
          <a:bodyPr/>
          <a:lstStyle/>
          <a:p>
            <a:r>
              <a:rPr lang="zh-CN" altLang="en-US"/>
              <a:t>单击此处编辑母版标题样式</a:t>
            </a:r>
            <a:endParaRPr/>
          </a:p>
        </p:txBody>
      </p:sp>
      <p:sp>
        <p:nvSpPr>
          <p:cNvPr id="3" name="Content Placeholder 2"/>
          <p:cNvSpPr>
            <a:spLocks noGrp="1"/>
          </p:cNvSpPr>
          <p:nvPr>
            <p:ph sz="half" idx="1"/>
          </p:nvPr>
        </p:nvSpPr>
        <p:spPr>
          <a:xfrm>
            <a:off x="732367" y="1600200"/>
            <a:ext cx="5120640" cy="4343401"/>
          </a:xfrm>
        </p:spPr>
        <p:txBody>
          <a:bodyPr>
            <a:normAutofit/>
          </a:bodyPr>
          <a:lstStyle>
            <a:lvl1pPr>
              <a:spcBef>
                <a:spcPts val="1602"/>
              </a:spcBef>
              <a:defRPr sz="2002"/>
            </a:lvl1pPr>
            <a:lvl2pPr>
              <a:defRPr sz="1802"/>
            </a:lvl2pPr>
            <a:lvl3pPr>
              <a:defRPr sz="1802"/>
            </a:lvl3pPr>
            <a:lvl4pPr>
              <a:defRPr sz="1802"/>
            </a:lvl4pPr>
            <a:lvl5pPr>
              <a:defRPr sz="1802"/>
            </a:lvl5pPr>
            <a:lvl6pPr>
              <a:defRPr sz="1802"/>
            </a:lvl6pPr>
            <a:lvl7pPr>
              <a:defRPr sz="1802"/>
            </a:lvl7pPr>
            <a:lvl8pPr>
              <a:defRPr sz="1802"/>
            </a:lvl8pPr>
            <a:lvl9pPr>
              <a:defRPr sz="1802"/>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dirty="0"/>
          </a:p>
        </p:txBody>
      </p:sp>
      <p:sp>
        <p:nvSpPr>
          <p:cNvPr id="4" name="Content Placeholder 3"/>
          <p:cNvSpPr>
            <a:spLocks noGrp="1"/>
          </p:cNvSpPr>
          <p:nvPr>
            <p:ph sz="half" idx="2"/>
          </p:nvPr>
        </p:nvSpPr>
        <p:spPr>
          <a:xfrm>
            <a:off x="6334762" y="1600200"/>
            <a:ext cx="5120640" cy="4343401"/>
          </a:xfrm>
        </p:spPr>
        <p:txBody>
          <a:bodyPr>
            <a:normAutofit/>
          </a:bodyPr>
          <a:lstStyle>
            <a:lvl1pPr>
              <a:spcBef>
                <a:spcPts val="1602"/>
              </a:spcBef>
              <a:defRPr sz="2002"/>
            </a:lvl1pPr>
            <a:lvl2pPr>
              <a:defRPr sz="1802"/>
            </a:lvl2pPr>
            <a:lvl3pPr>
              <a:defRPr sz="1802"/>
            </a:lvl3pPr>
            <a:lvl4pPr>
              <a:defRPr sz="1802"/>
            </a:lvl4pPr>
            <a:lvl5pPr>
              <a:defRPr sz="1802"/>
            </a:lvl5pPr>
            <a:lvl6pPr>
              <a:defRPr sz="1802"/>
            </a:lvl6pPr>
            <a:lvl7pPr>
              <a:defRPr sz="1802"/>
            </a:lvl7pPr>
            <a:lvl8pPr>
              <a:defRPr sz="1802"/>
            </a:lvl8pPr>
            <a:lvl9pPr>
              <a:defRPr sz="1802"/>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dirty="0"/>
          </a:p>
        </p:txBody>
      </p:sp>
      <p:sp>
        <p:nvSpPr>
          <p:cNvPr id="5" name="Date Placeholder 4"/>
          <p:cNvSpPr>
            <a:spLocks noGrp="1"/>
          </p:cNvSpPr>
          <p:nvPr>
            <p:ph type="dt" sz="half" idx="10"/>
          </p:nvPr>
        </p:nvSpPr>
        <p:spPr/>
        <p:txBody>
          <a:bodyPr/>
          <a:lstStyle/>
          <a:p>
            <a:r>
              <a:rPr lang="en-US" altLang="zh-CN"/>
              <a:t>8 June 2023</a:t>
            </a:r>
            <a:endParaRPr lang="zh-CN" altLang="en-US"/>
          </a:p>
        </p:txBody>
      </p:sp>
      <p:sp>
        <p:nvSpPr>
          <p:cNvPr id="6" name="Footer Placeholder 5"/>
          <p:cNvSpPr>
            <a:spLocks noGrp="1"/>
          </p:cNvSpPr>
          <p:nvPr>
            <p:ph type="ftr" sz="quarter" idx="11"/>
          </p:nvPr>
        </p:nvSpPr>
        <p:spPr/>
        <p:txBody>
          <a:bodyPr/>
          <a:lstStyle/>
          <a:p>
            <a:r>
              <a:rPr lang="en-US" altLang="zh-CN"/>
              <a:t>FCC Week 2023</a:t>
            </a:r>
            <a:endParaRPr lang="zh-CN" altLang="en-US"/>
          </a:p>
        </p:txBody>
      </p:sp>
      <p:sp>
        <p:nvSpPr>
          <p:cNvPr id="7" name="Slide Number Placeholder 6"/>
          <p:cNvSpPr>
            <a:spLocks noGrp="1"/>
          </p:cNvSpPr>
          <p:nvPr>
            <p:ph type="sldNum" sz="quarter" idx="12"/>
          </p:nvPr>
        </p:nvSpPr>
        <p:spPr/>
        <p:txBody>
          <a:bodyPr/>
          <a:lstStyle/>
          <a:p>
            <a:fld id="{10C94CE8-38CE-4431-96C9-C03853E577E3}" type="slidenum">
              <a:rPr lang="zh-CN" altLang="en-US" smtClean="0"/>
              <a:t>‹#›</a:t>
            </a:fld>
            <a:endParaRPr lang="zh-CN" altLang="en-US"/>
          </a:p>
        </p:txBody>
      </p:sp>
    </p:spTree>
    <p:extLst>
      <p:ext uri="{BB962C8B-B14F-4D97-AF65-F5344CB8AC3E}">
        <p14:creationId xmlns:p14="http://schemas.microsoft.com/office/powerpoint/2010/main" val="218632642"/>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732365" y="107580"/>
            <a:ext cx="10723035" cy="1336956"/>
          </a:xfrm>
        </p:spPr>
        <p:txBody>
          <a:bodyPr/>
          <a:lstStyle>
            <a:lvl1pPr>
              <a:defRPr/>
            </a:lvl1pPr>
          </a:lstStyle>
          <a:p>
            <a:r>
              <a:rPr lang="zh-CN" altLang="en-US"/>
              <a:t>单击此处编辑母版标题样式</a:t>
            </a:r>
            <a:endParaRPr/>
          </a:p>
        </p:txBody>
      </p:sp>
      <p:sp>
        <p:nvSpPr>
          <p:cNvPr id="3" name="Text Placeholder 2"/>
          <p:cNvSpPr>
            <a:spLocks noGrp="1"/>
          </p:cNvSpPr>
          <p:nvPr>
            <p:ph type="body" idx="1"/>
          </p:nvPr>
        </p:nvSpPr>
        <p:spPr>
          <a:xfrm>
            <a:off x="732365" y="1453225"/>
            <a:ext cx="5120640" cy="750887"/>
          </a:xfrm>
        </p:spPr>
        <p:txBody>
          <a:bodyPr anchor="b">
            <a:noAutofit/>
          </a:bodyPr>
          <a:lstStyle>
            <a:lvl1pPr marL="0" indent="0" algn="ctr">
              <a:spcBef>
                <a:spcPts val="0"/>
              </a:spcBef>
              <a:buNone/>
              <a:defRPr sz="2402" b="0">
                <a:solidFill>
                  <a:schemeClr val="accent1">
                    <a:lumMod val="60000"/>
                    <a:lumOff val="40000"/>
                  </a:schemeClr>
                </a:solidFill>
              </a:defRPr>
            </a:lvl1pPr>
            <a:lvl2pPr marL="457657" indent="0">
              <a:buNone/>
              <a:defRPr sz="2002" b="1"/>
            </a:lvl2pPr>
            <a:lvl3pPr marL="915314" indent="0">
              <a:buNone/>
              <a:defRPr sz="1802" b="1"/>
            </a:lvl3pPr>
            <a:lvl4pPr marL="1372972" indent="0">
              <a:buNone/>
              <a:defRPr sz="1602" b="1"/>
            </a:lvl4pPr>
            <a:lvl5pPr marL="1830629" indent="0">
              <a:buNone/>
              <a:defRPr sz="1602" b="1"/>
            </a:lvl5pPr>
            <a:lvl6pPr marL="2288286" indent="0">
              <a:buNone/>
              <a:defRPr sz="1602" b="1"/>
            </a:lvl6pPr>
            <a:lvl7pPr marL="2745943" indent="0">
              <a:buNone/>
              <a:defRPr sz="1602" b="1"/>
            </a:lvl7pPr>
            <a:lvl8pPr marL="3203600" indent="0">
              <a:buNone/>
              <a:defRPr sz="1602" b="1"/>
            </a:lvl8pPr>
            <a:lvl9pPr marL="3661258" indent="0">
              <a:buNone/>
              <a:defRPr sz="1602" b="1"/>
            </a:lvl9pPr>
          </a:lstStyle>
          <a:p>
            <a:pPr lvl="0"/>
            <a:r>
              <a:rPr lang="zh-CN" altLang="en-US"/>
              <a:t>单击此处编辑母版文本样式</a:t>
            </a:r>
          </a:p>
        </p:txBody>
      </p:sp>
      <p:sp>
        <p:nvSpPr>
          <p:cNvPr id="4" name="Content Placeholder 3"/>
          <p:cNvSpPr>
            <a:spLocks noGrp="1"/>
          </p:cNvSpPr>
          <p:nvPr>
            <p:ph sz="half" idx="2"/>
          </p:nvPr>
        </p:nvSpPr>
        <p:spPr>
          <a:xfrm>
            <a:off x="732365" y="2347417"/>
            <a:ext cx="5120640" cy="3596185"/>
          </a:xfrm>
        </p:spPr>
        <p:txBody>
          <a:bodyPr>
            <a:normAutofit/>
          </a:bodyPr>
          <a:lstStyle>
            <a:lvl1pPr>
              <a:spcBef>
                <a:spcPts val="1602"/>
              </a:spcBef>
              <a:defRPr sz="2002"/>
            </a:lvl1pPr>
            <a:lvl2pPr>
              <a:defRPr sz="1802"/>
            </a:lvl2pPr>
            <a:lvl3pPr>
              <a:defRPr sz="1802"/>
            </a:lvl3pPr>
            <a:lvl4pPr>
              <a:defRPr sz="1802"/>
            </a:lvl4pPr>
            <a:lvl5pPr>
              <a:defRPr sz="1802"/>
            </a:lvl5pPr>
            <a:lvl6pPr>
              <a:defRPr sz="1602"/>
            </a:lvl6pPr>
            <a:lvl7pPr>
              <a:defRPr sz="1602"/>
            </a:lvl7pPr>
            <a:lvl8pPr>
              <a:defRPr sz="1602"/>
            </a:lvl8pPr>
            <a:lvl9pPr>
              <a:defRPr sz="1602"/>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dirty="0"/>
          </a:p>
        </p:txBody>
      </p:sp>
      <p:sp>
        <p:nvSpPr>
          <p:cNvPr id="5" name="Text Placeholder 4"/>
          <p:cNvSpPr>
            <a:spLocks noGrp="1"/>
          </p:cNvSpPr>
          <p:nvPr>
            <p:ph type="body" sz="quarter" idx="3"/>
          </p:nvPr>
        </p:nvSpPr>
        <p:spPr>
          <a:xfrm>
            <a:off x="6334760" y="1453225"/>
            <a:ext cx="5120640" cy="750887"/>
          </a:xfrm>
        </p:spPr>
        <p:txBody>
          <a:bodyPr anchor="b">
            <a:noAutofit/>
          </a:bodyPr>
          <a:lstStyle>
            <a:lvl1pPr marL="0" indent="0" algn="ctr">
              <a:spcBef>
                <a:spcPts val="0"/>
              </a:spcBef>
              <a:buNone/>
              <a:defRPr sz="2402" b="0">
                <a:solidFill>
                  <a:schemeClr val="accent1">
                    <a:lumMod val="60000"/>
                    <a:lumOff val="40000"/>
                  </a:schemeClr>
                </a:solidFill>
              </a:defRPr>
            </a:lvl1pPr>
            <a:lvl2pPr marL="457657" indent="0">
              <a:buNone/>
              <a:defRPr sz="2002" b="1"/>
            </a:lvl2pPr>
            <a:lvl3pPr marL="915314" indent="0">
              <a:buNone/>
              <a:defRPr sz="1802" b="1"/>
            </a:lvl3pPr>
            <a:lvl4pPr marL="1372972" indent="0">
              <a:buNone/>
              <a:defRPr sz="1602" b="1"/>
            </a:lvl4pPr>
            <a:lvl5pPr marL="1830629" indent="0">
              <a:buNone/>
              <a:defRPr sz="1602" b="1"/>
            </a:lvl5pPr>
            <a:lvl6pPr marL="2288286" indent="0">
              <a:buNone/>
              <a:defRPr sz="1602" b="1"/>
            </a:lvl6pPr>
            <a:lvl7pPr marL="2745943" indent="0">
              <a:buNone/>
              <a:defRPr sz="1602" b="1"/>
            </a:lvl7pPr>
            <a:lvl8pPr marL="3203600" indent="0">
              <a:buNone/>
              <a:defRPr sz="1602" b="1"/>
            </a:lvl8pPr>
            <a:lvl9pPr marL="3661258" indent="0">
              <a:buNone/>
              <a:defRPr sz="1602" b="1"/>
            </a:lvl9pPr>
          </a:lstStyle>
          <a:p>
            <a:pPr lvl="0"/>
            <a:r>
              <a:rPr lang="zh-CN" altLang="en-US"/>
              <a:t>单击此处编辑母版文本样式</a:t>
            </a:r>
          </a:p>
        </p:txBody>
      </p:sp>
      <p:sp>
        <p:nvSpPr>
          <p:cNvPr id="6" name="Content Placeholder 5"/>
          <p:cNvSpPr>
            <a:spLocks noGrp="1"/>
          </p:cNvSpPr>
          <p:nvPr>
            <p:ph sz="quarter" idx="4"/>
          </p:nvPr>
        </p:nvSpPr>
        <p:spPr>
          <a:xfrm>
            <a:off x="6334760" y="2347417"/>
            <a:ext cx="5120640" cy="3596185"/>
          </a:xfrm>
        </p:spPr>
        <p:txBody>
          <a:bodyPr>
            <a:normAutofit/>
          </a:bodyPr>
          <a:lstStyle>
            <a:lvl1pPr>
              <a:spcBef>
                <a:spcPts val="1602"/>
              </a:spcBef>
              <a:defRPr sz="2002"/>
            </a:lvl1pPr>
            <a:lvl2pPr>
              <a:defRPr sz="1802"/>
            </a:lvl2pPr>
            <a:lvl3pPr>
              <a:defRPr sz="1802"/>
            </a:lvl3pPr>
            <a:lvl4pPr>
              <a:defRPr sz="1802"/>
            </a:lvl4pPr>
            <a:lvl5pPr>
              <a:defRPr sz="1802"/>
            </a:lvl5pPr>
            <a:lvl6pPr>
              <a:defRPr sz="1602"/>
            </a:lvl6pPr>
            <a:lvl7pPr>
              <a:defRPr sz="1602"/>
            </a:lvl7pPr>
            <a:lvl8pPr>
              <a:defRPr sz="1602"/>
            </a:lvl8pPr>
            <a:lvl9pPr>
              <a:defRPr sz="1602"/>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dirty="0"/>
          </a:p>
        </p:txBody>
      </p:sp>
      <p:sp>
        <p:nvSpPr>
          <p:cNvPr id="7" name="Date Placeholder 6"/>
          <p:cNvSpPr>
            <a:spLocks noGrp="1"/>
          </p:cNvSpPr>
          <p:nvPr>
            <p:ph type="dt" sz="half" idx="10"/>
          </p:nvPr>
        </p:nvSpPr>
        <p:spPr/>
        <p:txBody>
          <a:bodyPr/>
          <a:lstStyle/>
          <a:p>
            <a:r>
              <a:rPr lang="en-US" altLang="zh-CN"/>
              <a:t>8 June 2023</a:t>
            </a:r>
            <a:endParaRPr lang="zh-CN" altLang="en-US"/>
          </a:p>
        </p:txBody>
      </p:sp>
      <p:sp>
        <p:nvSpPr>
          <p:cNvPr id="8" name="Footer Placeholder 7"/>
          <p:cNvSpPr>
            <a:spLocks noGrp="1"/>
          </p:cNvSpPr>
          <p:nvPr>
            <p:ph type="ftr" sz="quarter" idx="11"/>
          </p:nvPr>
        </p:nvSpPr>
        <p:spPr/>
        <p:txBody>
          <a:bodyPr/>
          <a:lstStyle/>
          <a:p>
            <a:r>
              <a:rPr lang="en-US" altLang="zh-CN"/>
              <a:t>FCC Week 2023</a:t>
            </a:r>
            <a:endParaRPr lang="zh-CN" altLang="en-US"/>
          </a:p>
        </p:txBody>
      </p:sp>
      <p:sp>
        <p:nvSpPr>
          <p:cNvPr id="9" name="Slide Number Placeholder 8"/>
          <p:cNvSpPr>
            <a:spLocks noGrp="1"/>
          </p:cNvSpPr>
          <p:nvPr>
            <p:ph type="sldNum" sz="quarter" idx="12"/>
          </p:nvPr>
        </p:nvSpPr>
        <p:spPr/>
        <p:txBody>
          <a:bodyPr/>
          <a:lstStyle/>
          <a:p>
            <a:fld id="{10C94CE8-38CE-4431-96C9-C03853E577E3}" type="slidenum">
              <a:rPr lang="zh-CN" altLang="en-US" smtClean="0"/>
              <a:t>‹#›</a:t>
            </a:fld>
            <a:endParaRPr lang="zh-CN" altLang="en-US"/>
          </a:p>
        </p:txBody>
      </p:sp>
    </p:spTree>
    <p:extLst>
      <p:ext uri="{BB962C8B-B14F-4D97-AF65-F5344CB8AC3E}">
        <p14:creationId xmlns:p14="http://schemas.microsoft.com/office/powerpoint/2010/main" val="499120092"/>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a:p>
        </p:txBody>
      </p:sp>
      <p:sp>
        <p:nvSpPr>
          <p:cNvPr id="3" name="Date Placeholder 2"/>
          <p:cNvSpPr>
            <a:spLocks noGrp="1"/>
          </p:cNvSpPr>
          <p:nvPr>
            <p:ph type="dt" sz="half" idx="10"/>
          </p:nvPr>
        </p:nvSpPr>
        <p:spPr/>
        <p:txBody>
          <a:bodyPr/>
          <a:lstStyle/>
          <a:p>
            <a:r>
              <a:rPr lang="en-US" altLang="zh-CN"/>
              <a:t>8 June 2023</a:t>
            </a:r>
            <a:endParaRPr lang="zh-CN" altLang="en-US"/>
          </a:p>
        </p:txBody>
      </p:sp>
      <p:sp>
        <p:nvSpPr>
          <p:cNvPr id="4" name="Footer Placeholder 3"/>
          <p:cNvSpPr>
            <a:spLocks noGrp="1"/>
          </p:cNvSpPr>
          <p:nvPr>
            <p:ph type="ftr" sz="quarter" idx="11"/>
          </p:nvPr>
        </p:nvSpPr>
        <p:spPr/>
        <p:txBody>
          <a:bodyPr/>
          <a:lstStyle/>
          <a:p>
            <a:r>
              <a:rPr lang="en-US" altLang="zh-CN"/>
              <a:t>FCC Week 2023</a:t>
            </a:r>
            <a:endParaRPr lang="zh-CN" altLang="en-US"/>
          </a:p>
        </p:txBody>
      </p:sp>
      <p:sp>
        <p:nvSpPr>
          <p:cNvPr id="5" name="Slide Number Placeholder 4"/>
          <p:cNvSpPr>
            <a:spLocks noGrp="1"/>
          </p:cNvSpPr>
          <p:nvPr>
            <p:ph type="sldNum" sz="quarter" idx="12"/>
          </p:nvPr>
        </p:nvSpPr>
        <p:spPr/>
        <p:txBody>
          <a:bodyPr/>
          <a:lstStyle/>
          <a:p>
            <a:fld id="{10C94CE8-38CE-4431-96C9-C03853E577E3}" type="slidenum">
              <a:rPr lang="zh-CN" altLang="en-US" smtClean="0"/>
              <a:t>‹#›</a:t>
            </a:fld>
            <a:endParaRPr lang="zh-CN" altLang="en-US"/>
          </a:p>
        </p:txBody>
      </p:sp>
    </p:spTree>
    <p:extLst>
      <p:ext uri="{BB962C8B-B14F-4D97-AF65-F5344CB8AC3E}">
        <p14:creationId xmlns:p14="http://schemas.microsoft.com/office/powerpoint/2010/main" val="686023669"/>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ltLang="zh-CN"/>
              <a:t>8 June 2023</a:t>
            </a:r>
            <a:endParaRPr lang="zh-CN" altLang="en-US"/>
          </a:p>
        </p:txBody>
      </p:sp>
      <p:sp>
        <p:nvSpPr>
          <p:cNvPr id="3" name="Footer Placeholder 2"/>
          <p:cNvSpPr>
            <a:spLocks noGrp="1"/>
          </p:cNvSpPr>
          <p:nvPr>
            <p:ph type="ftr" sz="quarter" idx="11"/>
          </p:nvPr>
        </p:nvSpPr>
        <p:spPr/>
        <p:txBody>
          <a:bodyPr/>
          <a:lstStyle/>
          <a:p>
            <a:r>
              <a:rPr lang="en-US" altLang="zh-CN"/>
              <a:t>FCC Week 2023</a:t>
            </a:r>
            <a:endParaRPr lang="zh-CN" altLang="en-US"/>
          </a:p>
        </p:txBody>
      </p:sp>
      <p:sp>
        <p:nvSpPr>
          <p:cNvPr id="4" name="Slide Number Placeholder 3"/>
          <p:cNvSpPr>
            <a:spLocks noGrp="1"/>
          </p:cNvSpPr>
          <p:nvPr>
            <p:ph type="sldNum" sz="quarter" idx="12"/>
          </p:nvPr>
        </p:nvSpPr>
        <p:spPr/>
        <p:txBody>
          <a:bodyPr/>
          <a:lstStyle/>
          <a:p>
            <a:fld id="{10C94CE8-38CE-4431-96C9-C03853E577E3}" type="slidenum">
              <a:rPr lang="zh-CN" altLang="en-US" smtClean="0"/>
              <a:t>‹#›</a:t>
            </a:fld>
            <a:endParaRPr lang="zh-CN" altLang="en-US"/>
          </a:p>
        </p:txBody>
      </p:sp>
    </p:spTree>
    <p:extLst>
      <p:ext uri="{BB962C8B-B14F-4D97-AF65-F5344CB8AC3E}">
        <p14:creationId xmlns:p14="http://schemas.microsoft.com/office/powerpoint/2010/main" val="711634571"/>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11199" y="611872"/>
            <a:ext cx="5120640" cy="1162050"/>
          </a:xfrm>
        </p:spPr>
        <p:txBody>
          <a:bodyPr anchor="b"/>
          <a:lstStyle>
            <a:lvl1pPr algn="ctr">
              <a:defRPr sz="3604" b="0"/>
            </a:lvl1pPr>
          </a:lstStyle>
          <a:p>
            <a:r>
              <a:rPr lang="zh-CN" altLang="en-US"/>
              <a:t>单击此处编辑母版标题样式</a:t>
            </a:r>
            <a:endParaRPr/>
          </a:p>
        </p:txBody>
      </p:sp>
      <p:sp>
        <p:nvSpPr>
          <p:cNvPr id="3" name="Content Placeholder 2"/>
          <p:cNvSpPr>
            <a:spLocks noGrp="1"/>
          </p:cNvSpPr>
          <p:nvPr>
            <p:ph idx="1"/>
          </p:nvPr>
        </p:nvSpPr>
        <p:spPr>
          <a:xfrm>
            <a:off x="6323765" y="368300"/>
            <a:ext cx="5120640" cy="5575300"/>
          </a:xfrm>
        </p:spPr>
        <p:txBody>
          <a:bodyPr>
            <a:normAutofit/>
          </a:bodyPr>
          <a:lstStyle>
            <a:lvl1pPr>
              <a:spcBef>
                <a:spcPts val="2002"/>
              </a:spcBef>
              <a:defRPr sz="2202"/>
            </a:lvl1pPr>
            <a:lvl2pPr>
              <a:defRPr sz="2002"/>
            </a:lvl2pPr>
            <a:lvl3pPr>
              <a:defRPr sz="1802"/>
            </a:lvl3pPr>
            <a:lvl4pPr>
              <a:defRPr sz="1802"/>
            </a:lvl4pPr>
            <a:lvl5pPr>
              <a:defRPr sz="1802"/>
            </a:lvl5pPr>
            <a:lvl6pPr>
              <a:defRPr sz="2002"/>
            </a:lvl6pPr>
            <a:lvl7pPr>
              <a:defRPr sz="2002"/>
            </a:lvl7pPr>
            <a:lvl8pPr>
              <a:defRPr sz="2002"/>
            </a:lvl8pPr>
            <a:lvl9pPr>
              <a:defRPr sz="2002"/>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dirty="0"/>
          </a:p>
        </p:txBody>
      </p:sp>
      <p:sp>
        <p:nvSpPr>
          <p:cNvPr id="4" name="Text Placeholder 3"/>
          <p:cNvSpPr>
            <a:spLocks noGrp="1"/>
          </p:cNvSpPr>
          <p:nvPr>
            <p:ph type="body" sz="half" idx="2"/>
          </p:nvPr>
        </p:nvSpPr>
        <p:spPr>
          <a:xfrm>
            <a:off x="711199" y="1787860"/>
            <a:ext cx="5120640" cy="3720152"/>
          </a:xfrm>
        </p:spPr>
        <p:txBody>
          <a:bodyPr>
            <a:normAutofit/>
          </a:bodyPr>
          <a:lstStyle>
            <a:lvl1pPr marL="0" indent="0" algn="ctr">
              <a:spcBef>
                <a:spcPts val="601"/>
              </a:spcBef>
              <a:buNone/>
              <a:defRPr sz="1802"/>
            </a:lvl1pPr>
            <a:lvl2pPr marL="457657" indent="0">
              <a:buNone/>
              <a:defRPr sz="1201"/>
            </a:lvl2pPr>
            <a:lvl3pPr marL="915314" indent="0">
              <a:buNone/>
              <a:defRPr sz="1001"/>
            </a:lvl3pPr>
            <a:lvl4pPr marL="1372972" indent="0">
              <a:buNone/>
              <a:defRPr sz="901"/>
            </a:lvl4pPr>
            <a:lvl5pPr marL="1830629" indent="0">
              <a:buNone/>
              <a:defRPr sz="901"/>
            </a:lvl5pPr>
            <a:lvl6pPr marL="2288286" indent="0">
              <a:buNone/>
              <a:defRPr sz="901"/>
            </a:lvl6pPr>
            <a:lvl7pPr marL="2745943" indent="0">
              <a:buNone/>
              <a:defRPr sz="901"/>
            </a:lvl7pPr>
            <a:lvl8pPr marL="3203600" indent="0">
              <a:buNone/>
              <a:defRPr sz="901"/>
            </a:lvl8pPr>
            <a:lvl9pPr marL="3661258" indent="0">
              <a:buNone/>
              <a:defRPr sz="901"/>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r>
              <a:rPr lang="en-US" altLang="zh-CN"/>
              <a:t>8 June 2023</a:t>
            </a:r>
            <a:endParaRPr lang="zh-CN" altLang="en-US"/>
          </a:p>
        </p:txBody>
      </p:sp>
      <p:sp>
        <p:nvSpPr>
          <p:cNvPr id="6" name="Footer Placeholder 5"/>
          <p:cNvSpPr>
            <a:spLocks noGrp="1"/>
          </p:cNvSpPr>
          <p:nvPr>
            <p:ph type="ftr" sz="quarter" idx="11"/>
          </p:nvPr>
        </p:nvSpPr>
        <p:spPr/>
        <p:txBody>
          <a:bodyPr/>
          <a:lstStyle/>
          <a:p>
            <a:r>
              <a:rPr lang="en-US" altLang="zh-CN"/>
              <a:t>FCC Week 2023</a:t>
            </a:r>
            <a:endParaRPr lang="zh-CN" altLang="en-US"/>
          </a:p>
        </p:txBody>
      </p:sp>
      <p:sp>
        <p:nvSpPr>
          <p:cNvPr id="7" name="Slide Number Placeholder 6"/>
          <p:cNvSpPr>
            <a:spLocks noGrp="1"/>
          </p:cNvSpPr>
          <p:nvPr>
            <p:ph type="sldNum" sz="quarter" idx="12"/>
          </p:nvPr>
        </p:nvSpPr>
        <p:spPr/>
        <p:txBody>
          <a:bodyPr/>
          <a:lstStyle/>
          <a:p>
            <a:fld id="{10C94CE8-38CE-4431-96C9-C03853E577E3}" type="slidenum">
              <a:rPr lang="zh-CN" altLang="en-US" smtClean="0"/>
              <a:t>‹#›</a:t>
            </a:fld>
            <a:endParaRPr lang="zh-CN" altLang="en-US"/>
          </a:p>
        </p:txBody>
      </p:sp>
    </p:spTree>
    <p:extLst>
      <p:ext uri="{BB962C8B-B14F-4D97-AF65-F5344CB8AC3E}">
        <p14:creationId xmlns:p14="http://schemas.microsoft.com/office/powerpoint/2010/main" val="2730069986"/>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id="{36A9AA0B-39C0-9853-0FDD-AA60BC3756ED}"/>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829725" y="163021"/>
            <a:ext cx="733489" cy="407445"/>
          </a:xfrm>
          <a:prstGeom prst="rect">
            <a:avLst/>
          </a:prstGeom>
        </p:spPr>
      </p:pic>
      <p:pic>
        <p:nvPicPr>
          <p:cNvPr id="13" name="Picture 12">
            <a:extLst>
              <a:ext uri="{FF2B5EF4-FFF2-40B4-BE49-F238E27FC236}">
                <a16:creationId xmlns:a16="http://schemas.microsoft.com/office/drawing/2014/main" id="{F1888B29-180B-CA49-A683-33C1AE7E7B50}"/>
              </a:ext>
            </a:extLst>
          </p:cNvPr>
          <p:cNvPicPr>
            <a:picLocks noChangeAspect="1"/>
          </p:cNvPicPr>
          <p:nvPr userDrawn="1"/>
        </p:nvPicPr>
        <p:blipFill>
          <a:blip r:embed="rId15"/>
          <a:stretch>
            <a:fillRect/>
          </a:stretch>
        </p:blipFill>
        <p:spPr>
          <a:xfrm>
            <a:off x="10860726" y="163020"/>
            <a:ext cx="1144178" cy="407445"/>
          </a:xfrm>
          <a:prstGeom prst="rect">
            <a:avLst/>
          </a:prstGeom>
        </p:spPr>
      </p:pic>
      <p:pic>
        <p:nvPicPr>
          <p:cNvPr id="12" name="图片 11">
            <a:extLst>
              <a:ext uri="{FF2B5EF4-FFF2-40B4-BE49-F238E27FC236}">
                <a16:creationId xmlns:a16="http://schemas.microsoft.com/office/drawing/2014/main" id="{99456B6E-D42E-0A3A-FECF-F3B101C22ADB}"/>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96236" y="0"/>
            <a:ext cx="733489" cy="733489"/>
          </a:xfrm>
          <a:prstGeom prst="rect">
            <a:avLst/>
          </a:prstGeom>
        </p:spPr>
      </p:pic>
      <p:sp>
        <p:nvSpPr>
          <p:cNvPr id="2" name="Title Placeholder 1"/>
          <p:cNvSpPr>
            <a:spLocks noGrp="1"/>
          </p:cNvSpPr>
          <p:nvPr>
            <p:ph type="title"/>
          </p:nvPr>
        </p:nvSpPr>
        <p:spPr>
          <a:xfrm>
            <a:off x="732368" y="107580"/>
            <a:ext cx="10723035" cy="1336956"/>
          </a:xfrm>
          <a:prstGeom prst="rect">
            <a:avLst/>
          </a:prstGeom>
        </p:spPr>
        <p:txBody>
          <a:bodyPr vert="horz" lIns="91440" tIns="45720" rIns="91440" bIns="45720" rtlCol="0" anchor="b" anchorCtr="0">
            <a:noAutofit/>
          </a:bodyPr>
          <a:lstStyle/>
          <a:p>
            <a:r>
              <a:rPr lang="en-US" dirty="0" err="1"/>
              <a:t>Cliquez</a:t>
            </a:r>
            <a:r>
              <a:rPr lang="en-US" dirty="0"/>
              <a:t> et </a:t>
            </a:r>
            <a:r>
              <a:rPr lang="en-US" dirty="0" err="1"/>
              <a:t>modifiez</a:t>
            </a:r>
            <a:r>
              <a:rPr lang="en-US" dirty="0"/>
              <a:t> le </a:t>
            </a:r>
            <a:r>
              <a:rPr lang="en-US" dirty="0" err="1"/>
              <a:t>titre</a:t>
            </a:r>
            <a:endParaRPr dirty="0"/>
          </a:p>
        </p:txBody>
      </p:sp>
      <p:sp>
        <p:nvSpPr>
          <p:cNvPr id="3" name="Text Placeholder 2"/>
          <p:cNvSpPr>
            <a:spLocks noGrp="1"/>
          </p:cNvSpPr>
          <p:nvPr>
            <p:ph type="body" idx="1"/>
          </p:nvPr>
        </p:nvSpPr>
        <p:spPr>
          <a:xfrm>
            <a:off x="732368" y="1600200"/>
            <a:ext cx="10723035" cy="4343401"/>
          </a:xfrm>
          <a:prstGeom prst="rect">
            <a:avLst/>
          </a:prstGeom>
        </p:spPr>
        <p:txBody>
          <a:bodyPr vert="horz" lIns="91440" tIns="45720" rIns="91440" bIns="45720" rtlCol="0">
            <a:normAutofit/>
          </a:bodyPr>
          <a:lstStyle/>
          <a:p>
            <a:pPr lvl="0"/>
            <a:r>
              <a:rPr lang="en-US" dirty="0" err="1"/>
              <a:t>Cliquez</a:t>
            </a:r>
            <a:r>
              <a:rPr lang="en-US" dirty="0"/>
              <a:t> pour modifier les styles du </a:t>
            </a:r>
            <a:r>
              <a:rPr lang="en-US" dirty="0" err="1"/>
              <a:t>texte</a:t>
            </a:r>
            <a:r>
              <a:rPr lang="en-US" dirty="0"/>
              <a:t> du masque</a:t>
            </a:r>
          </a:p>
          <a:p>
            <a:pPr lvl="1"/>
            <a:r>
              <a:rPr lang="en-US" dirty="0" err="1"/>
              <a:t>Deuxième</a:t>
            </a:r>
            <a:r>
              <a:rPr lang="en-US" dirty="0"/>
              <a:t> </a:t>
            </a:r>
            <a:r>
              <a:rPr lang="en-US" dirty="0" err="1"/>
              <a:t>niveau</a:t>
            </a:r>
            <a:endParaRPr lang="en-US" dirty="0"/>
          </a:p>
          <a:p>
            <a:pPr lvl="2"/>
            <a:r>
              <a:rPr lang="en-US" dirty="0" err="1"/>
              <a:t>Troisième</a:t>
            </a:r>
            <a:r>
              <a:rPr lang="en-US" dirty="0"/>
              <a:t> </a:t>
            </a:r>
            <a:r>
              <a:rPr lang="en-US" dirty="0" err="1"/>
              <a:t>niveau</a:t>
            </a:r>
            <a:endParaRPr lang="en-US" dirty="0"/>
          </a:p>
          <a:p>
            <a:pPr lvl="3"/>
            <a:r>
              <a:rPr lang="en-US" dirty="0" err="1"/>
              <a:t>Quatrième</a:t>
            </a:r>
            <a:r>
              <a:rPr lang="en-US" dirty="0"/>
              <a:t> </a:t>
            </a:r>
            <a:r>
              <a:rPr lang="en-US" dirty="0" err="1"/>
              <a:t>niveau</a:t>
            </a:r>
            <a:endParaRPr lang="en-US" dirty="0"/>
          </a:p>
          <a:p>
            <a:pPr lvl="4"/>
            <a:r>
              <a:rPr lang="en-US" dirty="0" err="1"/>
              <a:t>Cinquième</a:t>
            </a:r>
            <a:r>
              <a:rPr lang="en-US" dirty="0"/>
              <a:t> </a:t>
            </a:r>
            <a:r>
              <a:rPr lang="en-US" dirty="0" err="1"/>
              <a:t>niveau</a:t>
            </a:r>
            <a:endParaRPr dirty="0"/>
          </a:p>
        </p:txBody>
      </p:sp>
      <p:sp>
        <p:nvSpPr>
          <p:cNvPr id="4" name="Date Placeholder 3"/>
          <p:cNvSpPr>
            <a:spLocks noGrp="1"/>
          </p:cNvSpPr>
          <p:nvPr>
            <p:ph type="dt" sz="half" idx="2"/>
          </p:nvPr>
        </p:nvSpPr>
        <p:spPr>
          <a:xfrm>
            <a:off x="4048219" y="6438660"/>
            <a:ext cx="2844800" cy="365125"/>
          </a:xfrm>
          <a:prstGeom prst="rect">
            <a:avLst/>
          </a:prstGeom>
        </p:spPr>
        <p:txBody>
          <a:bodyPr vert="horz" lIns="91440" tIns="45720" rIns="91440" bIns="45720" rtlCol="0" anchor="ctr"/>
          <a:lstStyle>
            <a:lvl1pPr algn="r">
              <a:defRPr sz="1201">
                <a:solidFill>
                  <a:schemeClr val="bg1"/>
                </a:solidFill>
              </a:defRPr>
            </a:lvl1pPr>
          </a:lstStyle>
          <a:p>
            <a:r>
              <a:rPr lang="en-US" altLang="zh-CN"/>
              <a:t>8 June 2023</a:t>
            </a:r>
            <a:endParaRPr lang="zh-CN" altLang="en-US"/>
          </a:p>
        </p:txBody>
      </p:sp>
      <p:sp>
        <p:nvSpPr>
          <p:cNvPr id="5" name="Footer Placeholder 4"/>
          <p:cNvSpPr>
            <a:spLocks noGrp="1"/>
          </p:cNvSpPr>
          <p:nvPr>
            <p:ph type="ftr" sz="quarter" idx="3"/>
          </p:nvPr>
        </p:nvSpPr>
        <p:spPr>
          <a:xfrm>
            <a:off x="189774" y="6438660"/>
            <a:ext cx="3471640" cy="365125"/>
          </a:xfrm>
          <a:prstGeom prst="rect">
            <a:avLst/>
          </a:prstGeom>
        </p:spPr>
        <p:txBody>
          <a:bodyPr vert="horz" lIns="91440" tIns="45720" rIns="91440" bIns="45720" rtlCol="0" anchor="ctr"/>
          <a:lstStyle>
            <a:lvl1pPr algn="l">
              <a:defRPr sz="1201">
                <a:solidFill>
                  <a:schemeClr val="bg1"/>
                </a:solidFill>
              </a:defRPr>
            </a:lvl1pPr>
          </a:lstStyle>
          <a:p>
            <a:r>
              <a:rPr lang="en-US" altLang="zh-CN"/>
              <a:t>FCC Week 2023</a:t>
            </a:r>
            <a:endParaRPr lang="zh-CN" altLang="en-US"/>
          </a:p>
        </p:txBody>
      </p:sp>
      <p:sp>
        <p:nvSpPr>
          <p:cNvPr id="6" name="Slide Number Placeholder 5"/>
          <p:cNvSpPr>
            <a:spLocks noGrp="1"/>
          </p:cNvSpPr>
          <p:nvPr>
            <p:ph type="sldNum" sz="quarter" idx="4"/>
          </p:nvPr>
        </p:nvSpPr>
        <p:spPr>
          <a:xfrm>
            <a:off x="10684104" y="6284712"/>
            <a:ext cx="1320800" cy="365125"/>
          </a:xfrm>
          <a:prstGeom prst="rect">
            <a:avLst/>
          </a:prstGeom>
        </p:spPr>
        <p:txBody>
          <a:bodyPr vert="horz" lIns="91440" tIns="45720" rIns="91440" bIns="45720" rtlCol="0" anchor="ctr"/>
          <a:lstStyle>
            <a:lvl1pPr algn="r">
              <a:defRPr sz="1401">
                <a:solidFill>
                  <a:schemeClr val="bg1"/>
                </a:solidFill>
              </a:defRPr>
            </a:lvl1pPr>
          </a:lstStyle>
          <a:p>
            <a:fld id="{10C94CE8-38CE-4431-96C9-C03853E577E3}" type="slidenum">
              <a:rPr lang="zh-CN" altLang="en-US" smtClean="0"/>
              <a:t>‹#›</a:t>
            </a:fld>
            <a:endParaRPr lang="zh-CN" altLang="en-US"/>
          </a:p>
        </p:txBody>
      </p:sp>
    </p:spTree>
    <p:extLst>
      <p:ext uri="{BB962C8B-B14F-4D97-AF65-F5344CB8AC3E}">
        <p14:creationId xmlns:p14="http://schemas.microsoft.com/office/powerpoint/2010/main" val="27887967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hf hdr="0"/>
  <p:txStyles>
    <p:titleStyle>
      <a:lvl1pPr algn="ctr" defTabSz="915314" rtl="0" eaLnBrk="1" latinLnBrk="0" hangingPunct="1">
        <a:spcBef>
          <a:spcPct val="0"/>
        </a:spcBef>
        <a:buNone/>
        <a:defRPr sz="4605" b="1" kern="1200">
          <a:solidFill>
            <a:schemeClr val="accent1"/>
          </a:solidFill>
          <a:effectLst/>
          <a:latin typeface="Arial" panose="020B0604020202020204" pitchFamily="34" charset="0"/>
          <a:ea typeface="+mj-ea"/>
          <a:cs typeface="Arial" panose="020B0604020202020204" pitchFamily="34" charset="0"/>
        </a:defRPr>
      </a:lvl1pPr>
    </p:titleStyle>
    <p:body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p:bodyStyle>
    <p:otherStyle>
      <a:defPPr>
        <a:defRPr/>
      </a:defPPr>
      <a:lvl1pPr marL="0" algn="l" defTabSz="915314" rtl="0" eaLnBrk="1" latinLnBrk="0" hangingPunct="1">
        <a:defRPr sz="1802" kern="1200">
          <a:solidFill>
            <a:schemeClr val="tx1"/>
          </a:solidFill>
          <a:latin typeface="+mn-lt"/>
          <a:ea typeface="+mn-ea"/>
          <a:cs typeface="+mn-cs"/>
        </a:defRPr>
      </a:lvl1pPr>
      <a:lvl2pPr marL="457657" algn="l" defTabSz="915314" rtl="0" eaLnBrk="1" latinLnBrk="0" hangingPunct="1">
        <a:defRPr sz="1802" kern="1200">
          <a:solidFill>
            <a:schemeClr val="tx1"/>
          </a:solidFill>
          <a:latin typeface="+mn-lt"/>
          <a:ea typeface="+mn-ea"/>
          <a:cs typeface="+mn-cs"/>
        </a:defRPr>
      </a:lvl2pPr>
      <a:lvl3pPr marL="915314" algn="l" defTabSz="915314" rtl="0" eaLnBrk="1" latinLnBrk="0" hangingPunct="1">
        <a:defRPr sz="1802" kern="1200">
          <a:solidFill>
            <a:schemeClr val="tx1"/>
          </a:solidFill>
          <a:latin typeface="+mn-lt"/>
          <a:ea typeface="+mn-ea"/>
          <a:cs typeface="+mn-cs"/>
        </a:defRPr>
      </a:lvl3pPr>
      <a:lvl4pPr marL="1372972" algn="l" defTabSz="915314" rtl="0" eaLnBrk="1" latinLnBrk="0" hangingPunct="1">
        <a:defRPr sz="1802" kern="1200">
          <a:solidFill>
            <a:schemeClr val="tx1"/>
          </a:solidFill>
          <a:latin typeface="+mn-lt"/>
          <a:ea typeface="+mn-ea"/>
          <a:cs typeface="+mn-cs"/>
        </a:defRPr>
      </a:lvl4pPr>
      <a:lvl5pPr marL="1830629" algn="l" defTabSz="915314" rtl="0" eaLnBrk="1" latinLnBrk="0" hangingPunct="1">
        <a:defRPr sz="1802" kern="1200">
          <a:solidFill>
            <a:schemeClr val="tx1"/>
          </a:solidFill>
          <a:latin typeface="+mn-lt"/>
          <a:ea typeface="+mn-ea"/>
          <a:cs typeface="+mn-cs"/>
        </a:defRPr>
      </a:lvl5pPr>
      <a:lvl6pPr marL="2288286" algn="l" defTabSz="915314" rtl="0" eaLnBrk="1" latinLnBrk="0" hangingPunct="1">
        <a:defRPr sz="1802" kern="1200">
          <a:solidFill>
            <a:schemeClr val="tx1"/>
          </a:solidFill>
          <a:latin typeface="+mn-lt"/>
          <a:ea typeface="+mn-ea"/>
          <a:cs typeface="+mn-cs"/>
        </a:defRPr>
      </a:lvl6pPr>
      <a:lvl7pPr marL="2745943" algn="l" defTabSz="915314" rtl="0" eaLnBrk="1" latinLnBrk="0" hangingPunct="1">
        <a:defRPr sz="1802" kern="1200">
          <a:solidFill>
            <a:schemeClr val="tx1"/>
          </a:solidFill>
          <a:latin typeface="+mn-lt"/>
          <a:ea typeface="+mn-ea"/>
          <a:cs typeface="+mn-cs"/>
        </a:defRPr>
      </a:lvl7pPr>
      <a:lvl8pPr marL="3203600" algn="l" defTabSz="915314" rtl="0" eaLnBrk="1" latinLnBrk="0" hangingPunct="1">
        <a:defRPr sz="1802" kern="1200">
          <a:solidFill>
            <a:schemeClr val="tx1"/>
          </a:solidFill>
          <a:latin typeface="+mn-lt"/>
          <a:ea typeface="+mn-ea"/>
          <a:cs typeface="+mn-cs"/>
        </a:defRPr>
      </a:lvl8pPr>
      <a:lvl9pPr marL="3661258" algn="l" defTabSz="915314" rtl="0" eaLnBrk="1" latinLnBrk="0" hangingPunct="1">
        <a:defRPr sz="180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image" Target="../media/image8.png"/><Relationship Id="rId12"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2.png"/><Relationship Id="rId5" Type="http://schemas.openxmlformats.org/officeDocument/2006/relationships/image" Target="../media/image6.png"/><Relationship Id="rId10"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22.tiff"/><Relationship Id="rId5" Type="http://schemas.openxmlformats.org/officeDocument/2006/relationships/image" Target="../media/image20.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22.tiff"/><Relationship Id="rId5" Type="http://schemas.openxmlformats.org/officeDocument/2006/relationships/image" Target="../media/image2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22.tiff"/><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22.tiff"/><Relationship Id="rId5" Type="http://schemas.openxmlformats.org/officeDocument/2006/relationships/image" Target="../media/image38.png"/><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22.tiff"/></Relationships>
</file>

<file path=ppt/slides/_rels/slide17.xml.rels><?xml version="1.0" encoding="UTF-8" standalone="yes"?>
<Relationships xmlns="http://schemas.openxmlformats.org/package/2006/relationships"><Relationship Id="rId2" Type="http://schemas.openxmlformats.org/officeDocument/2006/relationships/image" Target="../media/image39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22.tiff"/></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image" Target="../media/image13.emf"/><Relationship Id="rId7" Type="http://schemas.openxmlformats.org/officeDocument/2006/relationships/image" Target="../media/image17.emf"/><Relationship Id="rId12"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6.emf"/><Relationship Id="rId11" Type="http://schemas.openxmlformats.org/officeDocument/2006/relationships/image" Target="../media/image17.png"/><Relationship Id="rId5" Type="http://schemas.openxmlformats.org/officeDocument/2006/relationships/image" Target="../media/image15.emf"/><Relationship Id="rId10" Type="http://schemas.openxmlformats.org/officeDocument/2006/relationships/image" Target="../media/image16.png"/><Relationship Id="rId4" Type="http://schemas.openxmlformats.org/officeDocument/2006/relationships/image" Target="../media/image14.emf"/><Relationship Id="rId9" Type="http://schemas.openxmlformats.org/officeDocument/2006/relationships/image" Target="../media/image19.emf"/></Relationships>
</file>

<file path=ppt/slides/_rels/slide5.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tiff"/></Relationships>
</file>

<file path=ppt/slides/_rels/slide7.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2.tiff"/><Relationship Id="rId5" Type="http://schemas.openxmlformats.org/officeDocument/2006/relationships/image" Target="../media/image20.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image" Target="../media/image2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7">
            <a:extLst>
              <a:ext uri="{FF2B5EF4-FFF2-40B4-BE49-F238E27FC236}">
                <a16:creationId xmlns:a16="http://schemas.microsoft.com/office/drawing/2014/main" id="{F1E71A64-794A-37F3-23DB-17FB89FF3554}"/>
              </a:ext>
            </a:extLst>
          </p:cNvPr>
          <p:cNvPicPr>
            <a:picLocks noChangeAspect="1"/>
          </p:cNvPicPr>
          <p:nvPr/>
        </p:nvPicPr>
        <p:blipFill>
          <a:blip r:embed="rId3"/>
          <a:stretch>
            <a:fillRect/>
          </a:stretch>
        </p:blipFill>
        <p:spPr>
          <a:xfrm>
            <a:off x="0" y="1"/>
            <a:ext cx="12192000" cy="6858000"/>
          </a:xfrm>
          <a:prstGeom prst="rect">
            <a:avLst/>
          </a:prstGeom>
        </p:spPr>
      </p:pic>
      <p:sp>
        <p:nvSpPr>
          <p:cNvPr id="4" name="Rectangle 3">
            <a:extLst>
              <a:ext uri="{FF2B5EF4-FFF2-40B4-BE49-F238E27FC236}">
                <a16:creationId xmlns:a16="http://schemas.microsoft.com/office/drawing/2014/main" id="{D51149C6-4F54-A2C6-7617-2B74B815D24A}"/>
              </a:ext>
            </a:extLst>
          </p:cNvPr>
          <p:cNvSpPr/>
          <p:nvPr/>
        </p:nvSpPr>
        <p:spPr>
          <a:xfrm>
            <a:off x="-1" y="0"/>
            <a:ext cx="12192000" cy="95710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0" name="Espace réservé de la date 9"/>
          <p:cNvSpPr>
            <a:spLocks noGrp="1"/>
          </p:cNvSpPr>
          <p:nvPr>
            <p:ph type="dt" sz="half" idx="10"/>
          </p:nvPr>
        </p:nvSpPr>
        <p:spPr>
          <a:xfrm>
            <a:off x="7319949" y="6368135"/>
            <a:ext cx="2844800" cy="364998"/>
          </a:xfrm>
        </p:spPr>
        <p:txBody>
          <a:bodyPr/>
          <a:lstStyle/>
          <a:p>
            <a:r>
              <a:rPr lang="en-US" altLang="zh-CN" dirty="0">
                <a:solidFill>
                  <a:prstClr val="white"/>
                </a:solidFill>
                <a:latin typeface="News Gothic MT"/>
              </a:rPr>
              <a:t>8 June 2023</a:t>
            </a:r>
            <a:endParaRPr lang="fr-FR" dirty="0">
              <a:solidFill>
                <a:prstClr val="white"/>
              </a:solidFill>
              <a:latin typeface="News Gothic MT"/>
            </a:endParaRPr>
          </a:p>
        </p:txBody>
      </p:sp>
      <p:sp>
        <p:nvSpPr>
          <p:cNvPr id="13" name="Espace réservé du pied de page 12"/>
          <p:cNvSpPr>
            <a:spLocks noGrp="1"/>
          </p:cNvSpPr>
          <p:nvPr>
            <p:ph type="ftr" sz="quarter" idx="11"/>
          </p:nvPr>
        </p:nvSpPr>
        <p:spPr>
          <a:xfrm>
            <a:off x="3792325" y="6354195"/>
            <a:ext cx="4114800" cy="365125"/>
          </a:xfrm>
        </p:spPr>
        <p:txBody>
          <a:bodyPr/>
          <a:lstStyle/>
          <a:p>
            <a:pPr algn="ctr"/>
            <a:r>
              <a:rPr lang="en-US" dirty="0">
                <a:solidFill>
                  <a:prstClr val="white"/>
                </a:solidFill>
                <a:latin typeface="News Gothic MT"/>
              </a:rPr>
              <a:t>FCC Week 2023</a:t>
            </a:r>
            <a:endParaRPr lang="fr-FR" dirty="0">
              <a:solidFill>
                <a:prstClr val="white"/>
              </a:solidFill>
              <a:latin typeface="News Gothic MT"/>
            </a:endParaRPr>
          </a:p>
        </p:txBody>
      </p:sp>
      <p:sp>
        <p:nvSpPr>
          <p:cNvPr id="2" name="灯片编号占位符 1">
            <a:extLst>
              <a:ext uri="{FF2B5EF4-FFF2-40B4-BE49-F238E27FC236}">
                <a16:creationId xmlns:a16="http://schemas.microsoft.com/office/drawing/2014/main" id="{0925077D-F4E2-287F-5261-6D4E6068E987}"/>
              </a:ext>
            </a:extLst>
          </p:cNvPr>
          <p:cNvSpPr>
            <a:spLocks noGrp="1"/>
          </p:cNvSpPr>
          <p:nvPr>
            <p:ph type="sldNum" sz="quarter" idx="12"/>
          </p:nvPr>
        </p:nvSpPr>
        <p:spPr/>
        <p:txBody>
          <a:bodyPr/>
          <a:lstStyle/>
          <a:p>
            <a:fld id="{10C94CE8-38CE-4431-96C9-C03853E577E3}" type="slidenum">
              <a:rPr lang="zh-CN" altLang="en-US" smtClean="0"/>
              <a:t>1</a:t>
            </a:fld>
            <a:endParaRPr lang="zh-CN" altLang="en-US"/>
          </a:p>
        </p:txBody>
      </p:sp>
      <p:sp>
        <p:nvSpPr>
          <p:cNvPr id="22" name="Rectangle 2">
            <a:extLst>
              <a:ext uri="{FF2B5EF4-FFF2-40B4-BE49-F238E27FC236}">
                <a16:creationId xmlns:a16="http://schemas.microsoft.com/office/drawing/2014/main" id="{874DB9A5-A437-E349-AA6E-60136E5CE63A}"/>
              </a:ext>
            </a:extLst>
          </p:cNvPr>
          <p:cNvSpPr txBox="1">
            <a:spLocks noChangeArrowheads="1"/>
          </p:cNvSpPr>
          <p:nvPr/>
        </p:nvSpPr>
        <p:spPr>
          <a:xfrm>
            <a:off x="0" y="3625215"/>
            <a:ext cx="12192000" cy="1024911"/>
          </a:xfrm>
          <a:prstGeom prst="rect">
            <a:avLst/>
          </a:prstGeom>
        </p:spPr>
        <p:txBody>
          <a:bodyPr vert="horz" lIns="0" tIns="0" rIns="0" bIns="0" rtlCol="0" anchor="b" anchorCtr="0">
            <a:noAutofit/>
          </a:bodyPr>
          <a:lstStyle>
            <a:lvl1pPr algn="ctr" defTabSz="914400" rtl="0" eaLnBrk="1" latinLnBrk="0" hangingPunct="1">
              <a:spcBef>
                <a:spcPct val="0"/>
              </a:spcBef>
              <a:buNone/>
              <a:defRPr sz="4600" b="1" kern="1200">
                <a:solidFill>
                  <a:schemeClr val="accent1"/>
                </a:solidFill>
                <a:effectLst/>
                <a:latin typeface="Arial" panose="020B0604020202020204" pitchFamily="34" charset="0"/>
                <a:ea typeface="+mj-ea"/>
                <a:cs typeface="Arial" panose="020B0604020202020204" pitchFamily="34" charset="0"/>
              </a:defRPr>
            </a:lvl1pPr>
          </a:lstStyle>
          <a:p>
            <a:pPr marL="193869" indent="-193869" defTabSz="405218">
              <a:tabLst>
                <a:tab pos="654704" algn="l"/>
                <a:tab pos="1312586" algn="l"/>
                <a:tab pos="1968880" algn="l"/>
                <a:tab pos="2626762" algn="l"/>
                <a:tab pos="3283055" algn="l"/>
                <a:tab pos="3940937" algn="l"/>
                <a:tab pos="4598819" algn="l"/>
                <a:tab pos="5255113" algn="l"/>
                <a:tab pos="5912995" algn="l"/>
              </a:tabLst>
            </a:pPr>
            <a:r>
              <a:rPr lang="en-GB" sz="4004"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charset="0"/>
                <a:ea typeface="ＭＳ Ｐゴシック" charset="0"/>
                <a:cs typeface="ＭＳ Ｐゴシック" charset="0"/>
              </a:rPr>
              <a:t> </a:t>
            </a:r>
            <a:r>
              <a:rPr lang="en-GB" sz="340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charset="0"/>
                <a:ea typeface="ＭＳ Ｐゴシック" charset="0"/>
                <a:cs typeface="ＭＳ Ｐゴシック" charset="0"/>
              </a:rPr>
              <a:t>Monochromati</a:t>
            </a:r>
            <a:r>
              <a:rPr lang="en-US" altLang="zh-CN" sz="340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charset="0"/>
                <a:ea typeface="ＭＳ Ｐゴシック" charset="0"/>
                <a:cs typeface="ＭＳ Ｐゴシック" charset="0"/>
              </a:rPr>
              <a:t>z</a:t>
            </a:r>
            <a:r>
              <a:rPr lang="en-GB" sz="340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charset="0"/>
                <a:ea typeface="ＭＳ Ｐゴシック" charset="0"/>
                <a:cs typeface="ＭＳ Ｐゴシック" charset="0"/>
              </a:rPr>
              <a:t>ation Optics for FCC-</a:t>
            </a:r>
            <a:r>
              <a:rPr lang="en-GB" sz="3400" dirty="0" err="1">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charset="0"/>
                <a:ea typeface="ＭＳ Ｐゴシック" charset="0"/>
                <a:cs typeface="ＭＳ Ｐゴシック" charset="0"/>
              </a:rPr>
              <a:t>ee</a:t>
            </a:r>
            <a:r>
              <a:rPr lang="en-GB" sz="340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charset="0"/>
                <a:ea typeface="ＭＳ Ｐゴシック" charset="0"/>
                <a:cs typeface="ＭＳ Ｐゴシック" charset="0"/>
              </a:rPr>
              <a:t> Lattices</a:t>
            </a:r>
          </a:p>
        </p:txBody>
      </p:sp>
      <p:sp>
        <p:nvSpPr>
          <p:cNvPr id="19" name="Rectangle 7">
            <a:extLst>
              <a:ext uri="{FF2B5EF4-FFF2-40B4-BE49-F238E27FC236}">
                <a16:creationId xmlns:a16="http://schemas.microsoft.com/office/drawing/2014/main" id="{D0139C18-533B-5441-9EF5-27DCB7E669EF}"/>
              </a:ext>
            </a:extLst>
          </p:cNvPr>
          <p:cNvSpPr txBox="1"/>
          <p:nvPr/>
        </p:nvSpPr>
        <p:spPr>
          <a:xfrm>
            <a:off x="1475644" y="4696060"/>
            <a:ext cx="8881472" cy="1631216"/>
          </a:xfrm>
          <a:prstGeom prst="rect">
            <a:avLst/>
          </a:prstGeom>
          <a:ln w="12700">
            <a:miter lim="400000"/>
          </a:ln>
          <a:extLst>
            <a:ext uri="{C572A759-6A51-4108-AA02-DFA0A04FC94B}">
              <ma14:wrappingTextBoxFlag xmlns:ma14="http://schemas.microsoft.com/office/mac/drawingml/2011/main" xmlns="" val="1"/>
            </a:ext>
          </a:extLst>
        </p:spPr>
        <p:txBody>
          <a:bodyPr wrap="square" lIns="45767" rIns="45767">
            <a:spAutoFit/>
          </a:bodyPr>
          <a:lstStyle>
            <a:lvl1pPr algn="ctr">
              <a:defRPr sz="4400">
                <a:ln w="12700">
                  <a:solidFill>
                    <a:srgbClr val="003487"/>
                  </a:solidFill>
                </a:ln>
                <a:solidFill>
                  <a:srgbClr val="F9F9F9"/>
                </a:solidFill>
                <a:effectLst>
                  <a:outerShdw blurRad="38100" dist="20320" dir="1800000" rotWithShape="0">
                    <a:srgbClr val="000000">
                      <a:alpha val="40000"/>
                    </a:srgbClr>
                  </a:outerShdw>
                </a:effectLst>
                <a:latin typeface="Impact"/>
                <a:ea typeface="Impact"/>
                <a:cs typeface="Impact"/>
                <a:sym typeface="Impact"/>
              </a:defRPr>
            </a:lvl1pPr>
          </a:lstStyle>
          <a:p>
            <a:r>
              <a:rPr lang="en-US" altLang="zh-CN" sz="2000" dirty="0">
                <a:effectLst>
                  <a:outerShdw blurRad="317500" dist="20320" dir="4800000" rotWithShape="0">
                    <a:srgbClr val="000000">
                      <a:alpha val="40000"/>
                    </a:srgbClr>
                  </a:outerShdw>
                </a:effectLst>
              </a:rPr>
              <a:t>Z. Zhang (IJCLab &amp; IHEP), </a:t>
            </a:r>
            <a:r>
              <a:rPr lang="en-US" sz="2000" dirty="0">
                <a:effectLst>
                  <a:outerShdw blurRad="317500" dist="20320" dir="4800000" rotWithShape="0">
                    <a:srgbClr val="000000">
                      <a:alpha val="40000"/>
                    </a:srgbClr>
                  </a:outerShdw>
                </a:effectLst>
              </a:rPr>
              <a:t>A.</a:t>
            </a:r>
            <a:r>
              <a:rPr lang="zh-CN" altLang="en-US" sz="2000" dirty="0">
                <a:effectLst>
                  <a:outerShdw blurRad="317500" dist="20320" dir="4800000" rotWithShape="0">
                    <a:srgbClr val="000000">
                      <a:alpha val="40000"/>
                    </a:srgbClr>
                  </a:outerShdw>
                </a:effectLst>
              </a:rPr>
              <a:t> </a:t>
            </a:r>
            <a:r>
              <a:rPr lang="en-US" sz="2000" dirty="0">
                <a:effectLst>
                  <a:outerShdw blurRad="317500" dist="20320" dir="4800000" rotWithShape="0">
                    <a:srgbClr val="000000">
                      <a:alpha val="40000"/>
                    </a:srgbClr>
                  </a:outerShdw>
                </a:effectLst>
              </a:rPr>
              <a:t>Faus-Golfe (IJCLab) </a:t>
            </a:r>
          </a:p>
          <a:p>
            <a:r>
              <a:rPr lang="en-US" sz="2000" dirty="0">
                <a:effectLst>
                  <a:outerShdw blurRad="317500" dist="20320" dir="4800000" rotWithShape="0">
                    <a:srgbClr val="000000">
                      <a:alpha val="40000"/>
                    </a:srgbClr>
                  </a:outerShdw>
                </a:effectLst>
              </a:rPr>
              <a:t>H. Jiang, B. Bai (HIT)</a:t>
            </a:r>
          </a:p>
          <a:p>
            <a:r>
              <a:rPr lang="en-US" sz="2000" dirty="0">
                <a:effectLst>
                  <a:outerShdw blurRad="317500" dist="20320" dir="4800000" rotWithShape="0">
                    <a:srgbClr val="000000">
                      <a:alpha val="40000"/>
                    </a:srgbClr>
                  </a:outerShdw>
                </a:effectLst>
              </a:rPr>
              <a:t>F. Zimmermann </a:t>
            </a:r>
            <a:r>
              <a:rPr lang="en-US" altLang="zh-CN" sz="2000" dirty="0">
                <a:effectLst>
                  <a:outerShdw blurRad="317500" dist="20320" dir="4800000" rotWithShape="0">
                    <a:srgbClr val="000000">
                      <a:alpha val="40000"/>
                    </a:srgbClr>
                  </a:outerShdw>
                </a:effectLst>
              </a:rPr>
              <a:t>(</a:t>
            </a:r>
            <a:r>
              <a:rPr lang="en-US" sz="2000" dirty="0">
                <a:effectLst>
                  <a:outerShdw blurRad="317500" dist="20320" dir="4800000" rotWithShape="0">
                    <a:srgbClr val="000000">
                      <a:alpha val="40000"/>
                    </a:srgbClr>
                  </a:outerShdw>
                </a:effectLst>
              </a:rPr>
              <a:t>CERN</a:t>
            </a:r>
            <a:r>
              <a:rPr lang="en-US" altLang="zh-CN" sz="2000" dirty="0">
                <a:effectLst>
                  <a:outerShdw blurRad="317500" dist="20320" dir="4800000" rotWithShape="0">
                    <a:srgbClr val="000000">
                      <a:alpha val="40000"/>
                    </a:srgbClr>
                  </a:outerShdw>
                </a:effectLst>
              </a:rPr>
              <a:t>)</a:t>
            </a:r>
            <a:endParaRPr lang="en-US" sz="2000" dirty="0">
              <a:effectLst>
                <a:outerShdw blurRad="317500" dist="20320" dir="4800000" rotWithShape="0">
                  <a:srgbClr val="000000">
                    <a:alpha val="40000"/>
                  </a:srgbClr>
                </a:outerShdw>
              </a:effectLst>
            </a:endParaRPr>
          </a:p>
          <a:p>
            <a:r>
              <a:rPr lang="en-US" sz="2000" dirty="0">
                <a:effectLst>
                  <a:outerShdw blurRad="317500" dist="20320" dir="4800000" rotWithShape="0">
                    <a:srgbClr val="000000">
                      <a:alpha val="40000"/>
                    </a:srgbClr>
                  </a:outerShdw>
                </a:effectLst>
              </a:rPr>
              <a:t>K. Oide </a:t>
            </a:r>
            <a:r>
              <a:rPr lang="en-US" altLang="zh-CN" sz="2000" dirty="0">
                <a:effectLst>
                  <a:outerShdw blurRad="317500" dist="20320" dir="4800000" rotWithShape="0">
                    <a:srgbClr val="000000">
                      <a:alpha val="40000"/>
                    </a:srgbClr>
                  </a:outerShdw>
                </a:effectLst>
              </a:rPr>
              <a:t>(</a:t>
            </a:r>
            <a:r>
              <a:rPr lang="en-US" sz="2000" dirty="0">
                <a:effectLst>
                  <a:outerShdw blurRad="317500" dist="20320" dir="4800000" rotWithShape="0">
                    <a:srgbClr val="000000">
                      <a:alpha val="40000"/>
                    </a:srgbClr>
                  </a:outerShdw>
                </a:effectLst>
              </a:rPr>
              <a:t>UGE &amp; KEK</a:t>
            </a:r>
            <a:r>
              <a:rPr lang="en-US" altLang="zh-CN" sz="2000" dirty="0">
                <a:effectLst>
                  <a:outerShdw blurRad="317500" dist="20320" dir="4800000" rotWithShape="0">
                    <a:srgbClr val="000000">
                      <a:alpha val="40000"/>
                    </a:srgbClr>
                  </a:outerShdw>
                </a:effectLst>
              </a:rPr>
              <a:t>)</a:t>
            </a:r>
            <a:endParaRPr lang="en-US" sz="2000" dirty="0">
              <a:effectLst>
                <a:outerShdw blurRad="317500" dist="20320" dir="4800000" rotWithShape="0">
                  <a:srgbClr val="000000">
                    <a:alpha val="40000"/>
                  </a:srgbClr>
                </a:outerShdw>
              </a:effectLst>
            </a:endParaRPr>
          </a:p>
          <a:p>
            <a:r>
              <a:rPr lang="en-US" sz="2000" dirty="0">
                <a:effectLst>
                  <a:outerShdw blurRad="317500" dist="20320" dir="4800000" rotWithShape="0">
                    <a:srgbClr val="000000">
                      <a:alpha val="40000"/>
                    </a:srgbClr>
                  </a:outerShdw>
                </a:effectLst>
              </a:rPr>
              <a:t>P. Raimondi </a:t>
            </a:r>
            <a:r>
              <a:rPr lang="en-US" altLang="zh-CN" sz="2000" dirty="0">
                <a:effectLst>
                  <a:outerShdw blurRad="317500" dist="20320" dir="4800000" rotWithShape="0">
                    <a:srgbClr val="000000">
                      <a:alpha val="40000"/>
                    </a:srgbClr>
                  </a:outerShdw>
                </a:effectLst>
              </a:rPr>
              <a:t>(</a:t>
            </a:r>
            <a:r>
              <a:rPr lang="en-US" sz="2000" dirty="0">
                <a:effectLst>
                  <a:outerShdw blurRad="317500" dist="20320" dir="4800000" rotWithShape="0">
                    <a:srgbClr val="000000">
                      <a:alpha val="40000"/>
                    </a:srgbClr>
                  </a:outerShdw>
                </a:effectLst>
              </a:rPr>
              <a:t>SLAC</a:t>
            </a:r>
            <a:r>
              <a:rPr lang="en-US" altLang="zh-CN" sz="2000" dirty="0">
                <a:effectLst>
                  <a:outerShdw blurRad="317500" dist="20320" dir="4800000" rotWithShape="0">
                    <a:srgbClr val="000000">
                      <a:alpha val="40000"/>
                    </a:srgbClr>
                  </a:outerShdw>
                </a:effectLst>
              </a:rPr>
              <a:t>)</a:t>
            </a:r>
            <a:endParaRPr lang="en-US" sz="2000" dirty="0">
              <a:effectLst>
                <a:outerShdw blurRad="317500" dist="20320" dir="4800000" rotWithShape="0">
                  <a:srgbClr val="000000">
                    <a:alpha val="40000"/>
                  </a:srgbClr>
                </a:outerShdw>
              </a:effectLst>
            </a:endParaRPr>
          </a:p>
        </p:txBody>
      </p:sp>
      <p:pic>
        <p:nvPicPr>
          <p:cNvPr id="25" name="Picture 24">
            <a:extLst>
              <a:ext uri="{FF2B5EF4-FFF2-40B4-BE49-F238E27FC236}">
                <a16:creationId xmlns:a16="http://schemas.microsoft.com/office/drawing/2014/main" id="{958F46D5-0264-A34B-B2B3-804DB92370D3}"/>
              </a:ext>
            </a:extLst>
          </p:cNvPr>
          <p:cNvPicPr>
            <a:picLocks noChangeAspect="1"/>
          </p:cNvPicPr>
          <p:nvPr/>
        </p:nvPicPr>
        <p:blipFill>
          <a:blip r:embed="rId4"/>
          <a:stretch>
            <a:fillRect/>
          </a:stretch>
        </p:blipFill>
        <p:spPr>
          <a:xfrm>
            <a:off x="10272599" y="174558"/>
            <a:ext cx="1732305" cy="616663"/>
          </a:xfrm>
          <a:prstGeom prst="rect">
            <a:avLst/>
          </a:prstGeom>
        </p:spPr>
      </p:pic>
      <p:pic>
        <p:nvPicPr>
          <p:cNvPr id="9" name="图片 8">
            <a:extLst>
              <a:ext uri="{FF2B5EF4-FFF2-40B4-BE49-F238E27FC236}">
                <a16:creationId xmlns:a16="http://schemas.microsoft.com/office/drawing/2014/main" id="{2F8C4396-0FD1-6B42-DBD8-72A6A411F35C}"/>
              </a:ext>
            </a:extLst>
          </p:cNvPr>
          <p:cNvPicPr>
            <a:picLocks noChangeAspect="1"/>
          </p:cNvPicPr>
          <p:nvPr/>
        </p:nvPicPr>
        <p:blipFill>
          <a:blip r:embed="rId5"/>
          <a:stretch>
            <a:fillRect/>
          </a:stretch>
        </p:blipFill>
        <p:spPr bwMode="auto">
          <a:xfrm>
            <a:off x="1861619" y="142745"/>
            <a:ext cx="1438523" cy="625464"/>
          </a:xfrm>
          <a:prstGeom prst="roundRect">
            <a:avLst>
              <a:gd name="adj" fmla="val 23961"/>
            </a:avLst>
          </a:prstGeom>
        </p:spPr>
      </p:pic>
      <p:pic>
        <p:nvPicPr>
          <p:cNvPr id="11" name="图片 10">
            <a:extLst>
              <a:ext uri="{FF2B5EF4-FFF2-40B4-BE49-F238E27FC236}">
                <a16:creationId xmlns:a16="http://schemas.microsoft.com/office/drawing/2014/main" id="{C38BA71E-5584-2CF1-80FD-6A64D75B79A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3369424" y="306906"/>
            <a:ext cx="1438523" cy="375134"/>
          </a:xfrm>
          <a:prstGeom prst="rect">
            <a:avLst/>
          </a:prstGeom>
        </p:spPr>
      </p:pic>
      <p:pic>
        <p:nvPicPr>
          <p:cNvPr id="12" name="图片 11">
            <a:extLst>
              <a:ext uri="{FF2B5EF4-FFF2-40B4-BE49-F238E27FC236}">
                <a16:creationId xmlns:a16="http://schemas.microsoft.com/office/drawing/2014/main" id="{538104C8-518C-436C-ACEB-D8C0D74E2EF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5648597" y="262006"/>
            <a:ext cx="1345303" cy="377154"/>
          </a:xfrm>
          <a:prstGeom prst="rect">
            <a:avLst/>
          </a:prstGeom>
        </p:spPr>
      </p:pic>
      <p:pic>
        <p:nvPicPr>
          <p:cNvPr id="16" name="图片 15">
            <a:extLst>
              <a:ext uri="{FF2B5EF4-FFF2-40B4-BE49-F238E27FC236}">
                <a16:creationId xmlns:a16="http://schemas.microsoft.com/office/drawing/2014/main" id="{7B50130E-A798-1964-5D52-F76CD4AAAB09}"/>
              </a:ext>
            </a:extLst>
          </p:cNvPr>
          <p:cNvPicPr>
            <a:picLocks noChangeAspect="1"/>
          </p:cNvPicPr>
          <p:nvPr/>
        </p:nvPicPr>
        <p:blipFill>
          <a:blip r:embed="rId8"/>
          <a:stretch>
            <a:fillRect/>
          </a:stretch>
        </p:blipFill>
        <p:spPr bwMode="auto">
          <a:xfrm>
            <a:off x="4687619" y="162985"/>
            <a:ext cx="1077452" cy="603284"/>
          </a:xfrm>
          <a:prstGeom prst="rect">
            <a:avLst/>
          </a:prstGeom>
        </p:spPr>
      </p:pic>
      <p:pic>
        <p:nvPicPr>
          <p:cNvPr id="17" name="图片 16">
            <a:extLst>
              <a:ext uri="{FF2B5EF4-FFF2-40B4-BE49-F238E27FC236}">
                <a16:creationId xmlns:a16="http://schemas.microsoft.com/office/drawing/2014/main" id="{FE254BFF-020D-ED12-EF69-1F7BB4268314}"/>
              </a:ext>
            </a:extLst>
          </p:cNvPr>
          <p:cNvPicPr>
            <a:picLocks noChangeAspect="1"/>
          </p:cNvPicPr>
          <p:nvPr/>
        </p:nvPicPr>
        <p:blipFill>
          <a:blip r:embed="rId9"/>
          <a:stretch>
            <a:fillRect/>
          </a:stretch>
        </p:blipFill>
        <p:spPr bwMode="auto">
          <a:xfrm>
            <a:off x="7063182" y="283825"/>
            <a:ext cx="1282318" cy="389454"/>
          </a:xfrm>
          <a:prstGeom prst="rect">
            <a:avLst/>
          </a:prstGeom>
        </p:spPr>
      </p:pic>
      <p:pic>
        <p:nvPicPr>
          <p:cNvPr id="6" name="Picture 5">
            <a:extLst>
              <a:ext uri="{FF2B5EF4-FFF2-40B4-BE49-F238E27FC236}">
                <a16:creationId xmlns:a16="http://schemas.microsoft.com/office/drawing/2014/main" id="{60D67BC3-1150-0700-632F-678E196683F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0" y="31845"/>
            <a:ext cx="925259" cy="925259"/>
          </a:xfrm>
          <a:prstGeom prst="rect">
            <a:avLst/>
          </a:prstGeom>
        </p:spPr>
      </p:pic>
      <p:pic>
        <p:nvPicPr>
          <p:cNvPr id="8" name="Picture 7">
            <a:extLst>
              <a:ext uri="{FF2B5EF4-FFF2-40B4-BE49-F238E27FC236}">
                <a16:creationId xmlns:a16="http://schemas.microsoft.com/office/drawing/2014/main" id="{31BFD717-E62C-2A2A-0C8B-64C505A4FEC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12053" y="228214"/>
            <a:ext cx="958650" cy="532519"/>
          </a:xfrm>
          <a:prstGeom prst="rect">
            <a:avLst/>
          </a:prstGeom>
        </p:spPr>
      </p:pic>
      <p:pic>
        <p:nvPicPr>
          <p:cNvPr id="21" name="Picture 20">
            <a:extLst>
              <a:ext uri="{FF2B5EF4-FFF2-40B4-BE49-F238E27FC236}">
                <a16:creationId xmlns:a16="http://schemas.microsoft.com/office/drawing/2014/main" id="{DC9424AA-7CB2-6C1A-28CA-67B8F2D1C35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442897" y="344311"/>
            <a:ext cx="1732305" cy="286236"/>
          </a:xfrm>
          <a:prstGeom prst="rect">
            <a:avLst/>
          </a:prstGeom>
        </p:spPr>
      </p:pic>
    </p:spTree>
    <p:extLst>
      <p:ext uri="{BB962C8B-B14F-4D97-AF65-F5344CB8AC3E}">
        <p14:creationId xmlns:p14="http://schemas.microsoft.com/office/powerpoint/2010/main" val="3866434148"/>
      </p:ext>
    </p:extLst>
  </p:cSld>
  <p:clrMapOvr>
    <a:masterClrMapping/>
  </p:clrMapOvr>
  <mc:AlternateContent xmlns:mc="http://schemas.openxmlformats.org/markup-compatibility/2006">
    <mc:Choice xmlns:p14="http://schemas.microsoft.com/office/powerpoint/2010/main" Requires="p14">
      <p:transition spd="med" advClick="0" advTm="11076">
        <p14:prism isContent="1"/>
      </p:transition>
    </mc:Choice>
    <mc:Fallback>
      <p:transition spd="med" advClick="0" advTm="11076">
        <p:fad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a16="http://schemas.microsoft.com/office/drawing/2014/main" id="{BDFB7090-C9B4-D2CE-10A4-29B250F6B3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347" y="4357925"/>
            <a:ext cx="4164689" cy="2125896"/>
          </a:xfrm>
          <a:prstGeom prst="rect">
            <a:avLst/>
          </a:prstGeom>
        </p:spPr>
      </p:pic>
      <p:pic>
        <p:nvPicPr>
          <p:cNvPr id="11" name="图片 10">
            <a:extLst>
              <a:ext uri="{FF2B5EF4-FFF2-40B4-BE49-F238E27FC236}">
                <a16:creationId xmlns:a16="http://schemas.microsoft.com/office/drawing/2014/main" id="{9226E1D3-5BD5-9BE7-6A05-8DD9DCA84A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3000" y="4259990"/>
            <a:ext cx="3865482" cy="2199681"/>
          </a:xfrm>
          <a:prstGeom prst="rect">
            <a:avLst/>
          </a:prstGeom>
        </p:spPr>
      </p:pic>
      <p:pic>
        <p:nvPicPr>
          <p:cNvPr id="3" name="图片 2">
            <a:extLst>
              <a:ext uri="{FF2B5EF4-FFF2-40B4-BE49-F238E27FC236}">
                <a16:creationId xmlns:a16="http://schemas.microsoft.com/office/drawing/2014/main" id="{572B5466-7904-00BE-EC81-D98C5F4D91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347" y="2000281"/>
            <a:ext cx="4164689" cy="2147031"/>
          </a:xfrm>
          <a:prstGeom prst="rect">
            <a:avLst/>
          </a:prstGeom>
        </p:spPr>
      </p:pic>
      <p:sp>
        <p:nvSpPr>
          <p:cNvPr id="15" name="标题 1">
            <a:extLst>
              <a:ext uri="{FF2B5EF4-FFF2-40B4-BE49-F238E27FC236}">
                <a16:creationId xmlns:a16="http://schemas.microsoft.com/office/drawing/2014/main" id="{7570B890-1A79-9798-46C4-09158F387B60}"/>
              </a:ext>
            </a:extLst>
          </p:cNvPr>
          <p:cNvSpPr>
            <a:spLocks noGrp="1"/>
          </p:cNvSpPr>
          <p:nvPr>
            <p:ph type="title"/>
          </p:nvPr>
        </p:nvSpPr>
        <p:spPr>
          <a:xfrm>
            <a:off x="734482" y="240629"/>
            <a:ext cx="10723035" cy="530137"/>
          </a:xfrm>
        </p:spPr>
        <p:txBody>
          <a:bodyPr/>
          <a:lstStyle/>
          <a:p>
            <a:r>
              <a:rPr lang="en-US" altLang="zh-CN" sz="2800" dirty="0"/>
              <a:t>Scheme for Asymmetrical Standard IR Optics</a:t>
            </a:r>
            <a:endParaRPr lang="zh-CN" altLang="en-US" sz="2800" dirty="0"/>
          </a:p>
        </p:txBody>
      </p:sp>
      <p:sp>
        <p:nvSpPr>
          <p:cNvPr id="5" name="内容占位符 2">
            <a:extLst>
              <a:ext uri="{FF2B5EF4-FFF2-40B4-BE49-F238E27FC236}">
                <a16:creationId xmlns:a16="http://schemas.microsoft.com/office/drawing/2014/main" id="{68F48B90-397A-F676-A908-7A8B73304EDC}"/>
              </a:ext>
            </a:extLst>
          </p:cNvPr>
          <p:cNvSpPr>
            <a:spLocks noGrp="1"/>
          </p:cNvSpPr>
          <p:nvPr>
            <p:ph idx="1"/>
          </p:nvPr>
        </p:nvSpPr>
        <p:spPr>
          <a:xfrm>
            <a:off x="795564" y="953035"/>
            <a:ext cx="10443969" cy="659541"/>
          </a:xfrm>
        </p:spPr>
        <p:txBody>
          <a:bodyPr>
            <a:normAutofit/>
          </a:bodyPr>
          <a:lstStyle/>
          <a:p>
            <a:pPr marL="0" indent="0">
              <a:buNone/>
            </a:pPr>
            <a:r>
              <a:rPr lang="en-US" altLang="zh-CN" sz="1600" dirty="0"/>
              <a:t>The survey plot shows that the monochromatization orbit is different from the standard one only at the position of the two chicanes. However, the angle of chicane is too high for the synchrotron radiation control.</a:t>
            </a:r>
            <a:endParaRPr lang="zh-CN" altLang="en-US" sz="1600" dirty="0"/>
          </a:p>
        </p:txBody>
      </p:sp>
      <p:sp>
        <p:nvSpPr>
          <p:cNvPr id="24" name="日期占位符 23">
            <a:extLst>
              <a:ext uri="{FF2B5EF4-FFF2-40B4-BE49-F238E27FC236}">
                <a16:creationId xmlns:a16="http://schemas.microsoft.com/office/drawing/2014/main" id="{4AAA8B51-D4D8-EF6E-FBEF-C0C3F18C0751}"/>
              </a:ext>
            </a:extLst>
          </p:cNvPr>
          <p:cNvSpPr>
            <a:spLocks noGrp="1"/>
          </p:cNvSpPr>
          <p:nvPr>
            <p:ph type="dt" sz="half" idx="10"/>
          </p:nvPr>
        </p:nvSpPr>
        <p:spPr/>
        <p:txBody>
          <a:bodyPr/>
          <a:lstStyle/>
          <a:p>
            <a:r>
              <a:rPr lang="en-US" altLang="zh-CN"/>
              <a:t>8 June 2023</a:t>
            </a:r>
            <a:endParaRPr lang="zh-CN" altLang="en-US"/>
          </a:p>
        </p:txBody>
      </p:sp>
      <p:sp>
        <p:nvSpPr>
          <p:cNvPr id="25" name="页脚占位符 24">
            <a:extLst>
              <a:ext uri="{FF2B5EF4-FFF2-40B4-BE49-F238E27FC236}">
                <a16:creationId xmlns:a16="http://schemas.microsoft.com/office/drawing/2014/main" id="{6F72ABD6-BBB4-B056-F1C8-38591A51A509}"/>
              </a:ext>
            </a:extLst>
          </p:cNvPr>
          <p:cNvSpPr>
            <a:spLocks noGrp="1"/>
          </p:cNvSpPr>
          <p:nvPr>
            <p:ph type="ftr" sz="quarter" idx="11"/>
          </p:nvPr>
        </p:nvSpPr>
        <p:spPr/>
        <p:txBody>
          <a:bodyPr/>
          <a:lstStyle/>
          <a:p>
            <a:r>
              <a:rPr lang="en-US" altLang="zh-CN"/>
              <a:t>FCC Week 2023</a:t>
            </a:r>
            <a:endParaRPr lang="zh-CN" altLang="en-US"/>
          </a:p>
        </p:txBody>
      </p:sp>
      <p:sp>
        <p:nvSpPr>
          <p:cNvPr id="26" name="灯片编号占位符 25">
            <a:extLst>
              <a:ext uri="{FF2B5EF4-FFF2-40B4-BE49-F238E27FC236}">
                <a16:creationId xmlns:a16="http://schemas.microsoft.com/office/drawing/2014/main" id="{E9930570-46AC-EA6A-7E0E-03FCB871D9AE}"/>
              </a:ext>
            </a:extLst>
          </p:cNvPr>
          <p:cNvSpPr>
            <a:spLocks noGrp="1"/>
          </p:cNvSpPr>
          <p:nvPr>
            <p:ph type="sldNum" sz="quarter" idx="12"/>
          </p:nvPr>
        </p:nvSpPr>
        <p:spPr/>
        <p:txBody>
          <a:bodyPr/>
          <a:lstStyle/>
          <a:p>
            <a:fld id="{10C94CE8-38CE-4431-96C9-C03853E577E3}" type="slidenum">
              <a:rPr lang="zh-CN" altLang="en-US" smtClean="0"/>
              <a:t>10</a:t>
            </a:fld>
            <a:endParaRPr lang="zh-CN" altLang="en-US"/>
          </a:p>
        </p:txBody>
      </p:sp>
      <p:sp>
        <p:nvSpPr>
          <p:cNvPr id="6" name="TextBox 18">
            <a:extLst>
              <a:ext uri="{FF2B5EF4-FFF2-40B4-BE49-F238E27FC236}">
                <a16:creationId xmlns:a16="http://schemas.microsoft.com/office/drawing/2014/main" id="{6E092B84-9458-E83D-21E8-84C04980A648}"/>
              </a:ext>
            </a:extLst>
          </p:cNvPr>
          <p:cNvSpPr txBox="1"/>
          <p:nvPr/>
        </p:nvSpPr>
        <p:spPr>
          <a:xfrm>
            <a:off x="785775" y="1688501"/>
            <a:ext cx="6089072" cy="369332"/>
          </a:xfrm>
          <a:prstGeom prst="rect">
            <a:avLst/>
          </a:prstGeom>
          <a:noFill/>
        </p:spPr>
        <p:txBody>
          <a:bodyPr wrap="square">
            <a:spAutoFit/>
          </a:bodyPr>
          <a:lstStyle/>
          <a:p>
            <a:pPr marL="285750" indent="-285750" algn="just">
              <a:buClr>
                <a:schemeClr val="accent2">
                  <a:lumMod val="60000"/>
                  <a:lumOff val="40000"/>
                </a:schemeClr>
              </a:buClr>
              <a:buSzPct val="13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Standard Survey Plot </a:t>
            </a:r>
            <a:endParaRPr lang="en-US" dirty="0"/>
          </a:p>
        </p:txBody>
      </p:sp>
      <p:sp>
        <p:nvSpPr>
          <p:cNvPr id="7" name="TextBox 19">
            <a:extLst>
              <a:ext uri="{FF2B5EF4-FFF2-40B4-BE49-F238E27FC236}">
                <a16:creationId xmlns:a16="http://schemas.microsoft.com/office/drawing/2014/main" id="{E122532C-FB11-C7C7-5C66-1A920BA5E173}"/>
              </a:ext>
            </a:extLst>
          </p:cNvPr>
          <p:cNvSpPr txBox="1"/>
          <p:nvPr/>
        </p:nvSpPr>
        <p:spPr>
          <a:xfrm>
            <a:off x="631466" y="4005584"/>
            <a:ext cx="4591241" cy="369332"/>
          </a:xfrm>
          <a:prstGeom prst="rect">
            <a:avLst/>
          </a:prstGeom>
          <a:noFill/>
        </p:spPr>
        <p:txBody>
          <a:bodyPr wrap="square">
            <a:spAutoFit/>
          </a:bodyPr>
          <a:lstStyle/>
          <a:p>
            <a:pPr marL="285750" indent="-285750" algn="just">
              <a:buClr>
                <a:schemeClr val="accent2">
                  <a:lumMod val="60000"/>
                  <a:lumOff val="40000"/>
                </a:schemeClr>
              </a:buClr>
              <a:buSzPct val="13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Monochromatization Survey Plot </a:t>
            </a:r>
            <a:endParaRPr lang="en-US" dirty="0"/>
          </a:p>
        </p:txBody>
      </p:sp>
      <p:sp>
        <p:nvSpPr>
          <p:cNvPr id="12" name="文本框 11">
            <a:extLst>
              <a:ext uri="{FF2B5EF4-FFF2-40B4-BE49-F238E27FC236}">
                <a16:creationId xmlns:a16="http://schemas.microsoft.com/office/drawing/2014/main" id="{FB5B8E85-2F24-CF81-83EC-C08E3498C235}"/>
              </a:ext>
            </a:extLst>
          </p:cNvPr>
          <p:cNvSpPr txBox="1"/>
          <p:nvPr/>
        </p:nvSpPr>
        <p:spPr>
          <a:xfrm>
            <a:off x="1098003" y="5926263"/>
            <a:ext cx="1199656" cy="276999"/>
          </a:xfrm>
          <a:prstGeom prst="rect">
            <a:avLst/>
          </a:prstGeom>
          <a:noFill/>
        </p:spPr>
        <p:txBody>
          <a:bodyPr wrap="square" rtlCol="0">
            <a:spAutoFit/>
          </a:bodyPr>
          <a:lstStyle/>
          <a:p>
            <a:pPr algn="ctr"/>
            <a:r>
              <a:rPr lang="en-US" altLang="zh-CN" sz="1200" b="1" dirty="0">
                <a:solidFill>
                  <a:srgbClr val="92D050"/>
                </a:solidFill>
                <a:latin typeface="Arial" panose="020B0604020202020204" pitchFamily="34" charset="0"/>
                <a:cs typeface="Arial" panose="020B0604020202020204" pitchFamily="34" charset="0"/>
              </a:rPr>
              <a:t>Chicane</a:t>
            </a:r>
            <a:endParaRPr lang="zh-CN" altLang="en-US" sz="1200" b="1" dirty="0">
              <a:solidFill>
                <a:srgbClr val="92D050"/>
              </a:solidFill>
              <a:latin typeface="Arial" panose="020B0604020202020204" pitchFamily="34" charset="0"/>
              <a:cs typeface="Arial" panose="020B0604020202020204" pitchFamily="34" charset="0"/>
            </a:endParaRPr>
          </a:p>
        </p:txBody>
      </p:sp>
      <p:sp>
        <p:nvSpPr>
          <p:cNvPr id="13" name="文本框 12">
            <a:extLst>
              <a:ext uri="{FF2B5EF4-FFF2-40B4-BE49-F238E27FC236}">
                <a16:creationId xmlns:a16="http://schemas.microsoft.com/office/drawing/2014/main" id="{AE8795B1-B81C-EE84-9B4F-F22FEB6BB0D9}"/>
              </a:ext>
            </a:extLst>
          </p:cNvPr>
          <p:cNvSpPr txBox="1"/>
          <p:nvPr/>
        </p:nvSpPr>
        <p:spPr>
          <a:xfrm>
            <a:off x="3619764" y="5183751"/>
            <a:ext cx="1199656" cy="276999"/>
          </a:xfrm>
          <a:prstGeom prst="rect">
            <a:avLst/>
          </a:prstGeom>
          <a:noFill/>
        </p:spPr>
        <p:txBody>
          <a:bodyPr wrap="square" rtlCol="0">
            <a:spAutoFit/>
          </a:bodyPr>
          <a:lstStyle/>
          <a:p>
            <a:pPr algn="ctr"/>
            <a:r>
              <a:rPr lang="en-US" altLang="zh-CN" sz="1200" b="1" dirty="0">
                <a:solidFill>
                  <a:srgbClr val="92D050"/>
                </a:solidFill>
                <a:latin typeface="Arial" panose="020B0604020202020204" pitchFamily="34" charset="0"/>
                <a:cs typeface="Arial" panose="020B0604020202020204" pitchFamily="34" charset="0"/>
              </a:rPr>
              <a:t>Chicane</a:t>
            </a:r>
            <a:endParaRPr lang="zh-CN" altLang="en-US" sz="1200" b="1" dirty="0">
              <a:solidFill>
                <a:srgbClr val="92D050"/>
              </a:solidFill>
              <a:latin typeface="Arial" panose="020B0604020202020204" pitchFamily="34" charset="0"/>
              <a:cs typeface="Arial" panose="020B0604020202020204" pitchFamily="34" charset="0"/>
            </a:endParaRPr>
          </a:p>
        </p:txBody>
      </p:sp>
      <p:pic>
        <p:nvPicPr>
          <p:cNvPr id="14" name="图片 13">
            <a:extLst>
              <a:ext uri="{FF2B5EF4-FFF2-40B4-BE49-F238E27FC236}">
                <a16:creationId xmlns:a16="http://schemas.microsoft.com/office/drawing/2014/main" id="{8134CC4D-1BEE-84AA-DE38-809975034EF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60602" y="2057833"/>
            <a:ext cx="4164689" cy="2194641"/>
          </a:xfrm>
          <a:prstGeom prst="rect">
            <a:avLst/>
          </a:prstGeom>
        </p:spPr>
      </p:pic>
      <p:sp>
        <p:nvSpPr>
          <p:cNvPr id="16" name="Flecha derecha 18">
            <a:extLst>
              <a:ext uri="{FF2B5EF4-FFF2-40B4-BE49-F238E27FC236}">
                <a16:creationId xmlns:a16="http://schemas.microsoft.com/office/drawing/2014/main" id="{60F0986B-DEB3-6DD8-26D4-6FE3BD622623}"/>
              </a:ext>
            </a:extLst>
          </p:cNvPr>
          <p:cNvSpPr>
            <a:spLocks noChangeArrowheads="1"/>
          </p:cNvSpPr>
          <p:nvPr/>
        </p:nvSpPr>
        <p:spPr bwMode="auto">
          <a:xfrm flipV="1">
            <a:off x="6491800" y="2235174"/>
            <a:ext cx="248273" cy="115548"/>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pic>
        <p:nvPicPr>
          <p:cNvPr id="17" name="Picture 11">
            <a:extLst>
              <a:ext uri="{FF2B5EF4-FFF2-40B4-BE49-F238E27FC236}">
                <a16:creationId xmlns:a16="http://schemas.microsoft.com/office/drawing/2014/main" id="{E0ACD1ED-367C-08B8-2E87-6B57C9BDEBDF}"/>
              </a:ext>
            </a:extLst>
          </p:cNvPr>
          <p:cNvPicPr>
            <a:picLocks noChangeAspect="1"/>
          </p:cNvPicPr>
          <p:nvPr/>
        </p:nvPicPr>
        <p:blipFill>
          <a:blip r:embed="rId6"/>
          <a:stretch>
            <a:fillRect/>
          </a:stretch>
        </p:blipFill>
        <p:spPr>
          <a:xfrm>
            <a:off x="8365873" y="2266077"/>
            <a:ext cx="248273" cy="124137"/>
          </a:xfrm>
          <a:prstGeom prst="rect">
            <a:avLst/>
          </a:prstGeom>
        </p:spPr>
      </p:pic>
      <p:sp>
        <p:nvSpPr>
          <p:cNvPr id="20" name="Flecha derecha 18">
            <a:extLst>
              <a:ext uri="{FF2B5EF4-FFF2-40B4-BE49-F238E27FC236}">
                <a16:creationId xmlns:a16="http://schemas.microsoft.com/office/drawing/2014/main" id="{86B86AB4-839C-853C-B805-A5CEC63BD6E7}"/>
              </a:ext>
            </a:extLst>
          </p:cNvPr>
          <p:cNvSpPr>
            <a:spLocks noChangeArrowheads="1"/>
          </p:cNvSpPr>
          <p:nvPr/>
        </p:nvSpPr>
        <p:spPr bwMode="auto">
          <a:xfrm flipV="1">
            <a:off x="6520555" y="4375859"/>
            <a:ext cx="248273" cy="113546"/>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pic>
        <p:nvPicPr>
          <p:cNvPr id="21" name="Picture 11">
            <a:extLst>
              <a:ext uri="{FF2B5EF4-FFF2-40B4-BE49-F238E27FC236}">
                <a16:creationId xmlns:a16="http://schemas.microsoft.com/office/drawing/2014/main" id="{E58EBB1F-EC64-C73E-37C2-3B200908951D}"/>
              </a:ext>
            </a:extLst>
          </p:cNvPr>
          <p:cNvPicPr>
            <a:picLocks noChangeAspect="1"/>
          </p:cNvPicPr>
          <p:nvPr/>
        </p:nvPicPr>
        <p:blipFill>
          <a:blip r:embed="rId6"/>
          <a:stretch>
            <a:fillRect/>
          </a:stretch>
        </p:blipFill>
        <p:spPr>
          <a:xfrm>
            <a:off x="8447838" y="4459363"/>
            <a:ext cx="248273" cy="124137"/>
          </a:xfrm>
          <a:prstGeom prst="rect">
            <a:avLst/>
          </a:prstGeom>
        </p:spPr>
      </p:pic>
      <p:sp>
        <p:nvSpPr>
          <p:cNvPr id="22" name="TextBox 13">
            <a:extLst>
              <a:ext uri="{FF2B5EF4-FFF2-40B4-BE49-F238E27FC236}">
                <a16:creationId xmlns:a16="http://schemas.microsoft.com/office/drawing/2014/main" id="{207E9650-1B56-E5D5-1E0D-34248EA2E60F}"/>
              </a:ext>
            </a:extLst>
          </p:cNvPr>
          <p:cNvSpPr txBox="1"/>
          <p:nvPr/>
        </p:nvSpPr>
        <p:spPr>
          <a:xfrm>
            <a:off x="6436907" y="1953625"/>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23" name="TextBox 13">
            <a:extLst>
              <a:ext uri="{FF2B5EF4-FFF2-40B4-BE49-F238E27FC236}">
                <a16:creationId xmlns:a16="http://schemas.microsoft.com/office/drawing/2014/main" id="{8EFF3099-D8E7-6D2E-5378-C5BBEA107940}"/>
              </a:ext>
            </a:extLst>
          </p:cNvPr>
          <p:cNvSpPr txBox="1"/>
          <p:nvPr/>
        </p:nvSpPr>
        <p:spPr>
          <a:xfrm>
            <a:off x="6464267" y="4090713"/>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27" name="Rectangle 1">
            <a:extLst>
              <a:ext uri="{FF2B5EF4-FFF2-40B4-BE49-F238E27FC236}">
                <a16:creationId xmlns:a16="http://schemas.microsoft.com/office/drawing/2014/main" id="{33D99D9F-5620-B7E5-3C68-1CAC437CE0FC}"/>
              </a:ext>
            </a:extLst>
          </p:cNvPr>
          <p:cNvSpPr/>
          <p:nvPr/>
        </p:nvSpPr>
        <p:spPr>
          <a:xfrm>
            <a:off x="1597819" y="5495924"/>
            <a:ext cx="200025" cy="471941"/>
          </a:xfrm>
          <a:prstGeom prst="rect">
            <a:avLst/>
          </a:prstGeom>
          <a:noFill/>
          <a:ln w="28575">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1">
            <a:extLst>
              <a:ext uri="{FF2B5EF4-FFF2-40B4-BE49-F238E27FC236}">
                <a16:creationId xmlns:a16="http://schemas.microsoft.com/office/drawing/2014/main" id="{3E907975-9E0B-3D5E-2002-40E577EC314F}"/>
              </a:ext>
            </a:extLst>
          </p:cNvPr>
          <p:cNvSpPr/>
          <p:nvPr/>
        </p:nvSpPr>
        <p:spPr>
          <a:xfrm>
            <a:off x="4139406" y="4737678"/>
            <a:ext cx="120650" cy="446073"/>
          </a:xfrm>
          <a:prstGeom prst="rect">
            <a:avLst/>
          </a:prstGeom>
          <a:noFill/>
          <a:ln w="28575">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11">
            <a:extLst>
              <a:ext uri="{FF2B5EF4-FFF2-40B4-BE49-F238E27FC236}">
                <a16:creationId xmlns:a16="http://schemas.microsoft.com/office/drawing/2014/main" id="{45758113-D2C6-19A4-983F-BDE5F9F0F985}"/>
              </a:ext>
            </a:extLst>
          </p:cNvPr>
          <p:cNvPicPr>
            <a:picLocks noChangeAspect="1"/>
          </p:cNvPicPr>
          <p:nvPr/>
        </p:nvPicPr>
        <p:blipFill>
          <a:blip r:embed="rId6"/>
          <a:stretch>
            <a:fillRect/>
          </a:stretch>
        </p:blipFill>
        <p:spPr>
          <a:xfrm>
            <a:off x="3404655" y="2911609"/>
            <a:ext cx="328155" cy="164078"/>
          </a:xfrm>
          <a:prstGeom prst="rect">
            <a:avLst/>
          </a:prstGeom>
        </p:spPr>
      </p:pic>
      <p:pic>
        <p:nvPicPr>
          <p:cNvPr id="9" name="Picture 11">
            <a:extLst>
              <a:ext uri="{FF2B5EF4-FFF2-40B4-BE49-F238E27FC236}">
                <a16:creationId xmlns:a16="http://schemas.microsoft.com/office/drawing/2014/main" id="{1E7940EE-B138-9B7A-C079-1AF11BA4806F}"/>
              </a:ext>
            </a:extLst>
          </p:cNvPr>
          <p:cNvPicPr>
            <a:picLocks noChangeAspect="1"/>
          </p:cNvPicPr>
          <p:nvPr/>
        </p:nvPicPr>
        <p:blipFill>
          <a:blip r:embed="rId6"/>
          <a:stretch>
            <a:fillRect/>
          </a:stretch>
        </p:blipFill>
        <p:spPr>
          <a:xfrm>
            <a:off x="3388827" y="5222774"/>
            <a:ext cx="328155" cy="164078"/>
          </a:xfrm>
          <a:prstGeom prst="rect">
            <a:avLst/>
          </a:prstGeom>
        </p:spPr>
      </p:pic>
    </p:spTree>
    <p:extLst>
      <p:ext uri="{BB962C8B-B14F-4D97-AF65-F5344CB8AC3E}">
        <p14:creationId xmlns:p14="http://schemas.microsoft.com/office/powerpoint/2010/main" val="1837570013"/>
      </p:ext>
    </p:extLst>
  </p:cSld>
  <p:clrMapOvr>
    <a:masterClrMapping/>
  </p:clrMapOvr>
  <mc:AlternateContent xmlns:mc="http://schemas.openxmlformats.org/markup-compatibility/2006" xmlns:p14="http://schemas.microsoft.com/office/powerpoint/2010/main">
    <mc:Choice Requires="p14">
      <p:transition spd="med" advClick="0" advTm="36245">
        <p14:prism isContent="1"/>
      </p:transition>
    </mc:Choice>
    <mc:Fallback xmlns="">
      <p:transition spd="med" advClick="0" advTm="36245">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矩形 157">
            <a:extLst>
              <a:ext uri="{FF2B5EF4-FFF2-40B4-BE49-F238E27FC236}">
                <a16:creationId xmlns:a16="http://schemas.microsoft.com/office/drawing/2014/main" id="{6E199878-CE98-12D7-F263-B17606261E06}"/>
              </a:ext>
            </a:extLst>
          </p:cNvPr>
          <p:cNvSpPr/>
          <p:nvPr/>
        </p:nvSpPr>
        <p:spPr>
          <a:xfrm>
            <a:off x="8789510" y="3032034"/>
            <a:ext cx="77186" cy="200001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矩形 158">
            <a:extLst>
              <a:ext uri="{FF2B5EF4-FFF2-40B4-BE49-F238E27FC236}">
                <a16:creationId xmlns:a16="http://schemas.microsoft.com/office/drawing/2014/main" id="{F8B78F87-5BE3-D958-EF65-848B38BBB9D8}"/>
              </a:ext>
            </a:extLst>
          </p:cNvPr>
          <p:cNvSpPr/>
          <p:nvPr/>
        </p:nvSpPr>
        <p:spPr>
          <a:xfrm>
            <a:off x="10249013" y="3039357"/>
            <a:ext cx="77186" cy="200001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矩形 159">
            <a:extLst>
              <a:ext uri="{FF2B5EF4-FFF2-40B4-BE49-F238E27FC236}">
                <a16:creationId xmlns:a16="http://schemas.microsoft.com/office/drawing/2014/main" id="{AAEC2A4A-94F7-0377-5301-C1764CD1AA79}"/>
              </a:ext>
            </a:extLst>
          </p:cNvPr>
          <p:cNvSpPr/>
          <p:nvPr/>
        </p:nvSpPr>
        <p:spPr>
          <a:xfrm>
            <a:off x="10832762" y="3039357"/>
            <a:ext cx="77186" cy="200001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矩形 156">
            <a:extLst>
              <a:ext uri="{FF2B5EF4-FFF2-40B4-BE49-F238E27FC236}">
                <a16:creationId xmlns:a16="http://schemas.microsoft.com/office/drawing/2014/main" id="{32E32775-B4B1-AF43-CEA8-884167982267}"/>
              </a:ext>
            </a:extLst>
          </p:cNvPr>
          <p:cNvSpPr/>
          <p:nvPr/>
        </p:nvSpPr>
        <p:spPr>
          <a:xfrm>
            <a:off x="8214029" y="3032034"/>
            <a:ext cx="77186" cy="200001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矩形 155">
            <a:extLst>
              <a:ext uri="{FF2B5EF4-FFF2-40B4-BE49-F238E27FC236}">
                <a16:creationId xmlns:a16="http://schemas.microsoft.com/office/drawing/2014/main" id="{9FFFD73A-BEC6-57BB-A1D7-D30DA0A61BEC}"/>
              </a:ext>
            </a:extLst>
          </p:cNvPr>
          <p:cNvSpPr/>
          <p:nvPr/>
        </p:nvSpPr>
        <p:spPr>
          <a:xfrm>
            <a:off x="6634768" y="3018788"/>
            <a:ext cx="77186" cy="200001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矩形 154">
            <a:extLst>
              <a:ext uri="{FF2B5EF4-FFF2-40B4-BE49-F238E27FC236}">
                <a16:creationId xmlns:a16="http://schemas.microsoft.com/office/drawing/2014/main" id="{58C84937-2109-859B-244B-58C39BF29C34}"/>
              </a:ext>
            </a:extLst>
          </p:cNvPr>
          <p:cNvSpPr/>
          <p:nvPr/>
        </p:nvSpPr>
        <p:spPr>
          <a:xfrm>
            <a:off x="6065455" y="3018788"/>
            <a:ext cx="77186" cy="200001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矩形 117">
            <a:extLst>
              <a:ext uri="{FF2B5EF4-FFF2-40B4-BE49-F238E27FC236}">
                <a16:creationId xmlns:a16="http://schemas.microsoft.com/office/drawing/2014/main" id="{7C92F2B6-A972-D0F6-4ED6-C67AFD686CD7}"/>
              </a:ext>
            </a:extLst>
          </p:cNvPr>
          <p:cNvSpPr/>
          <p:nvPr/>
        </p:nvSpPr>
        <p:spPr>
          <a:xfrm>
            <a:off x="8863133" y="3032034"/>
            <a:ext cx="506782" cy="200001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矩形 118">
            <a:extLst>
              <a:ext uri="{FF2B5EF4-FFF2-40B4-BE49-F238E27FC236}">
                <a16:creationId xmlns:a16="http://schemas.microsoft.com/office/drawing/2014/main" id="{54392429-5D5D-6D76-EC0A-51C07782E14C}"/>
              </a:ext>
            </a:extLst>
          </p:cNvPr>
          <p:cNvSpPr/>
          <p:nvPr/>
        </p:nvSpPr>
        <p:spPr>
          <a:xfrm>
            <a:off x="8282210" y="3032034"/>
            <a:ext cx="506782" cy="200001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矩形 119">
            <a:extLst>
              <a:ext uri="{FF2B5EF4-FFF2-40B4-BE49-F238E27FC236}">
                <a16:creationId xmlns:a16="http://schemas.microsoft.com/office/drawing/2014/main" id="{7B9BC99B-DF19-92E2-C876-688011569463}"/>
              </a:ext>
            </a:extLst>
          </p:cNvPr>
          <p:cNvSpPr/>
          <p:nvPr/>
        </p:nvSpPr>
        <p:spPr>
          <a:xfrm>
            <a:off x="7707095" y="3032034"/>
            <a:ext cx="506782" cy="200001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矩形 120">
            <a:extLst>
              <a:ext uri="{FF2B5EF4-FFF2-40B4-BE49-F238E27FC236}">
                <a16:creationId xmlns:a16="http://schemas.microsoft.com/office/drawing/2014/main" id="{DF028F68-3A32-1705-1C0E-7485E555E42E}"/>
              </a:ext>
            </a:extLst>
          </p:cNvPr>
          <p:cNvSpPr/>
          <p:nvPr/>
        </p:nvSpPr>
        <p:spPr>
          <a:xfrm>
            <a:off x="10907122" y="3039357"/>
            <a:ext cx="506782" cy="200001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矩形 121">
            <a:extLst>
              <a:ext uri="{FF2B5EF4-FFF2-40B4-BE49-F238E27FC236}">
                <a16:creationId xmlns:a16="http://schemas.microsoft.com/office/drawing/2014/main" id="{4AA36325-0B81-9E2E-446D-D2ED9338A9AC}"/>
              </a:ext>
            </a:extLst>
          </p:cNvPr>
          <p:cNvSpPr/>
          <p:nvPr/>
        </p:nvSpPr>
        <p:spPr>
          <a:xfrm>
            <a:off x="10326199" y="3039357"/>
            <a:ext cx="506782" cy="200001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矩形 122">
            <a:extLst>
              <a:ext uri="{FF2B5EF4-FFF2-40B4-BE49-F238E27FC236}">
                <a16:creationId xmlns:a16="http://schemas.microsoft.com/office/drawing/2014/main" id="{A84EACD6-784E-B975-0E7A-0CA375A167EB}"/>
              </a:ext>
            </a:extLst>
          </p:cNvPr>
          <p:cNvSpPr/>
          <p:nvPr/>
        </p:nvSpPr>
        <p:spPr>
          <a:xfrm>
            <a:off x="9751084" y="3039357"/>
            <a:ext cx="506782" cy="200001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矩形 116">
            <a:extLst>
              <a:ext uri="{FF2B5EF4-FFF2-40B4-BE49-F238E27FC236}">
                <a16:creationId xmlns:a16="http://schemas.microsoft.com/office/drawing/2014/main" id="{FF776657-D342-1F85-1E93-1EE442381F41}"/>
              </a:ext>
            </a:extLst>
          </p:cNvPr>
          <p:cNvSpPr/>
          <p:nvPr/>
        </p:nvSpPr>
        <p:spPr>
          <a:xfrm>
            <a:off x="6713744" y="3018788"/>
            <a:ext cx="506782" cy="200001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矩形 115">
            <a:extLst>
              <a:ext uri="{FF2B5EF4-FFF2-40B4-BE49-F238E27FC236}">
                <a16:creationId xmlns:a16="http://schemas.microsoft.com/office/drawing/2014/main" id="{315892AF-2505-5557-1DBC-97DA0EAEBF8B}"/>
              </a:ext>
            </a:extLst>
          </p:cNvPr>
          <p:cNvSpPr/>
          <p:nvPr/>
        </p:nvSpPr>
        <p:spPr>
          <a:xfrm>
            <a:off x="6132821" y="3018788"/>
            <a:ext cx="506782" cy="200001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a:extLst>
              <a:ext uri="{FF2B5EF4-FFF2-40B4-BE49-F238E27FC236}">
                <a16:creationId xmlns:a16="http://schemas.microsoft.com/office/drawing/2014/main" id="{8CBC31D5-5A14-AFDA-F4A2-FF36F1E3C94C}"/>
              </a:ext>
            </a:extLst>
          </p:cNvPr>
          <p:cNvSpPr>
            <a:spLocks noGrp="1"/>
          </p:cNvSpPr>
          <p:nvPr>
            <p:ph type="title"/>
          </p:nvPr>
        </p:nvSpPr>
        <p:spPr>
          <a:xfrm>
            <a:off x="734482" y="240629"/>
            <a:ext cx="10723035" cy="530137"/>
          </a:xfrm>
        </p:spPr>
        <p:txBody>
          <a:bodyPr/>
          <a:lstStyle/>
          <a:p>
            <a:r>
              <a:rPr lang="en-US" altLang="zh-CN" sz="2800" dirty="0"/>
              <a:t>Scheme for Asymmetrical Standard IR Optics</a:t>
            </a:r>
            <a:endParaRPr lang="zh-CN" altLang="en-US" sz="2800" dirty="0"/>
          </a:p>
        </p:txBody>
      </p:sp>
      <p:sp>
        <p:nvSpPr>
          <p:cNvPr id="50" name="内容占位符 2">
            <a:extLst>
              <a:ext uri="{FF2B5EF4-FFF2-40B4-BE49-F238E27FC236}">
                <a16:creationId xmlns:a16="http://schemas.microsoft.com/office/drawing/2014/main" id="{781DBC95-B9B1-49EE-71F2-56C825521576}"/>
              </a:ext>
            </a:extLst>
          </p:cNvPr>
          <p:cNvSpPr>
            <a:spLocks noGrp="1"/>
          </p:cNvSpPr>
          <p:nvPr>
            <p:ph idx="1"/>
          </p:nvPr>
        </p:nvSpPr>
        <p:spPr>
          <a:xfrm>
            <a:off x="566879" y="915508"/>
            <a:ext cx="11151522" cy="797228"/>
          </a:xfrm>
        </p:spPr>
        <p:txBody>
          <a:bodyPr>
            <a:normAutofit/>
          </a:bodyPr>
          <a:lstStyle/>
          <a:p>
            <a:pPr marL="349599" marR="0" lvl="0" indent="-349599" algn="l" defTabSz="915314" rtl="0" eaLnBrk="1" fontAlgn="auto" latinLnBrk="0" hangingPunct="1">
              <a:lnSpc>
                <a:spcPct val="100000"/>
              </a:lnSpc>
              <a:spcBef>
                <a:spcPts val="2002"/>
              </a:spcBef>
              <a:spcAft>
                <a:spcPts val="0"/>
              </a:spcAft>
              <a:buClr>
                <a:srgbClr val="2C7C9F">
                  <a:lumMod val="60000"/>
                  <a:lumOff val="40000"/>
                </a:srgbClr>
              </a:buClr>
              <a:buSzPct val="110000"/>
              <a:buFont typeface="Wingdings 2" pitchFamily="18" charset="2"/>
              <a:buChar char=""/>
              <a:tabLst/>
              <a:defRPr/>
            </a:pPr>
            <a:r>
              <a:rPr kumimoji="0" lang="en-US" altLang="zh-CN" sz="1600" b="1" i="0" u="none" strike="noStrike" kern="1200" cap="none" spc="0" normalizeH="0" baseline="0" noProof="0" dirty="0">
                <a:ln>
                  <a:noFill/>
                </a:ln>
                <a:solidFill>
                  <a:srgbClr val="2C7C9F"/>
                </a:solidFill>
                <a:effectLst/>
                <a:uLnTx/>
                <a:uFillTx/>
                <a:latin typeface="Arial" panose="020B0604020202020204" pitchFamily="34" charset="0"/>
                <a:ea typeface="+mn-ea"/>
                <a:cs typeface="Arial" panose="020B0604020202020204" pitchFamily="34" charset="0"/>
              </a:rPr>
              <a:t>Optimization of Chicane Angle</a:t>
            </a:r>
          </a:p>
          <a:p>
            <a:pPr marL="0" indent="0" algn="just">
              <a:spcBef>
                <a:spcPts val="600"/>
              </a:spcBef>
              <a:buNone/>
            </a:pPr>
            <a:r>
              <a:rPr lang="en-US" altLang="zh-CN" sz="1600" dirty="0"/>
              <a:t>In order to reduce the angle of chicane, the chicane is implemented in the last three dipoles instead of one.</a:t>
            </a:r>
            <a:endParaRPr lang="zh-CN" altLang="en-US" sz="1600" dirty="0"/>
          </a:p>
        </p:txBody>
      </p:sp>
      <p:sp>
        <p:nvSpPr>
          <p:cNvPr id="65" name="日期占位符 64">
            <a:extLst>
              <a:ext uri="{FF2B5EF4-FFF2-40B4-BE49-F238E27FC236}">
                <a16:creationId xmlns:a16="http://schemas.microsoft.com/office/drawing/2014/main" id="{F7D89F7D-3506-DEDB-75EC-B931032855BC}"/>
              </a:ext>
            </a:extLst>
          </p:cNvPr>
          <p:cNvSpPr>
            <a:spLocks noGrp="1"/>
          </p:cNvSpPr>
          <p:nvPr>
            <p:ph type="dt" sz="half" idx="10"/>
          </p:nvPr>
        </p:nvSpPr>
        <p:spPr/>
        <p:txBody>
          <a:bodyPr/>
          <a:lstStyle/>
          <a:p>
            <a:r>
              <a:rPr lang="en-US" altLang="zh-CN"/>
              <a:t>8 June 2023</a:t>
            </a:r>
            <a:endParaRPr lang="zh-CN" altLang="en-US"/>
          </a:p>
        </p:txBody>
      </p:sp>
      <p:sp>
        <p:nvSpPr>
          <p:cNvPr id="66" name="页脚占位符 65">
            <a:extLst>
              <a:ext uri="{FF2B5EF4-FFF2-40B4-BE49-F238E27FC236}">
                <a16:creationId xmlns:a16="http://schemas.microsoft.com/office/drawing/2014/main" id="{DA546CDC-0B51-FB80-2766-BB2A88A3752D}"/>
              </a:ext>
            </a:extLst>
          </p:cNvPr>
          <p:cNvSpPr>
            <a:spLocks noGrp="1"/>
          </p:cNvSpPr>
          <p:nvPr>
            <p:ph type="ftr" sz="quarter" idx="11"/>
          </p:nvPr>
        </p:nvSpPr>
        <p:spPr/>
        <p:txBody>
          <a:bodyPr/>
          <a:lstStyle/>
          <a:p>
            <a:r>
              <a:rPr lang="en-US" altLang="zh-CN"/>
              <a:t>FCC Week 2023</a:t>
            </a:r>
            <a:endParaRPr lang="zh-CN" altLang="en-US"/>
          </a:p>
        </p:txBody>
      </p:sp>
      <p:sp>
        <p:nvSpPr>
          <p:cNvPr id="67" name="灯片编号占位符 66">
            <a:extLst>
              <a:ext uri="{FF2B5EF4-FFF2-40B4-BE49-F238E27FC236}">
                <a16:creationId xmlns:a16="http://schemas.microsoft.com/office/drawing/2014/main" id="{F6D5F1D7-B2C6-6353-87D6-742DA364CBE5}"/>
              </a:ext>
            </a:extLst>
          </p:cNvPr>
          <p:cNvSpPr>
            <a:spLocks noGrp="1"/>
          </p:cNvSpPr>
          <p:nvPr>
            <p:ph type="sldNum" sz="quarter" idx="12"/>
          </p:nvPr>
        </p:nvSpPr>
        <p:spPr/>
        <p:txBody>
          <a:bodyPr/>
          <a:lstStyle/>
          <a:p>
            <a:fld id="{10C94CE8-38CE-4431-96C9-C03853E577E3}" type="slidenum">
              <a:rPr lang="zh-CN" altLang="en-US" smtClean="0"/>
              <a:t>11</a:t>
            </a:fld>
            <a:endParaRPr lang="zh-CN" altLang="en-US"/>
          </a:p>
        </p:txBody>
      </p:sp>
      <p:pic>
        <p:nvPicPr>
          <p:cNvPr id="36" name="图片 35">
            <a:extLst>
              <a:ext uri="{FF2B5EF4-FFF2-40B4-BE49-F238E27FC236}">
                <a16:creationId xmlns:a16="http://schemas.microsoft.com/office/drawing/2014/main" id="{0F00C984-477E-3438-042E-38EEFCD14D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774" y="1966717"/>
            <a:ext cx="4364769" cy="3664676"/>
          </a:xfrm>
          <a:prstGeom prst="rect">
            <a:avLst/>
          </a:prstGeom>
        </p:spPr>
      </p:pic>
      <p:sp>
        <p:nvSpPr>
          <p:cNvPr id="46" name="TextBox 13">
            <a:extLst>
              <a:ext uri="{FF2B5EF4-FFF2-40B4-BE49-F238E27FC236}">
                <a16:creationId xmlns:a16="http://schemas.microsoft.com/office/drawing/2014/main" id="{016D6878-E5FA-96BD-D8F4-38CBFB9241F8}"/>
              </a:ext>
            </a:extLst>
          </p:cNvPr>
          <p:cNvSpPr txBox="1"/>
          <p:nvPr/>
        </p:nvSpPr>
        <p:spPr>
          <a:xfrm>
            <a:off x="820294" y="1829882"/>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54" name="Flecha derecha 18">
            <a:extLst>
              <a:ext uri="{FF2B5EF4-FFF2-40B4-BE49-F238E27FC236}">
                <a16:creationId xmlns:a16="http://schemas.microsoft.com/office/drawing/2014/main" id="{BD87D612-C3B1-42AB-EBF8-CED6F7003F94}"/>
              </a:ext>
            </a:extLst>
          </p:cNvPr>
          <p:cNvSpPr>
            <a:spLocks noChangeArrowheads="1"/>
          </p:cNvSpPr>
          <p:nvPr/>
        </p:nvSpPr>
        <p:spPr bwMode="auto">
          <a:xfrm flipV="1">
            <a:off x="820294" y="2135016"/>
            <a:ext cx="331333" cy="135128"/>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sp>
        <p:nvSpPr>
          <p:cNvPr id="62" name="矩形 61">
            <a:extLst>
              <a:ext uri="{FF2B5EF4-FFF2-40B4-BE49-F238E27FC236}">
                <a16:creationId xmlns:a16="http://schemas.microsoft.com/office/drawing/2014/main" id="{1BF8A5C4-4B8F-B1CD-24BB-587D7BF4B728}"/>
              </a:ext>
            </a:extLst>
          </p:cNvPr>
          <p:cNvSpPr/>
          <p:nvPr/>
        </p:nvSpPr>
        <p:spPr>
          <a:xfrm>
            <a:off x="5557706" y="3018788"/>
            <a:ext cx="506782" cy="200001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1" name="直接连接符 70">
            <a:extLst>
              <a:ext uri="{FF2B5EF4-FFF2-40B4-BE49-F238E27FC236}">
                <a16:creationId xmlns:a16="http://schemas.microsoft.com/office/drawing/2014/main" id="{3386EF2B-B042-557B-3D10-23122E99C3AF}"/>
              </a:ext>
            </a:extLst>
          </p:cNvPr>
          <p:cNvCxnSpPr>
            <a:cxnSpLocks/>
          </p:cNvCxnSpPr>
          <p:nvPr/>
        </p:nvCxnSpPr>
        <p:spPr>
          <a:xfrm flipV="1">
            <a:off x="4980253" y="3972365"/>
            <a:ext cx="6696116" cy="6507"/>
          </a:xfrm>
          <a:prstGeom prst="line">
            <a:avLst/>
          </a:prstGeom>
          <a:ln w="3810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73" name="直接连接符 72">
            <a:extLst>
              <a:ext uri="{FF2B5EF4-FFF2-40B4-BE49-F238E27FC236}">
                <a16:creationId xmlns:a16="http://schemas.microsoft.com/office/drawing/2014/main" id="{9F25AE5D-CA47-E13B-846B-A0BEBE00024F}"/>
              </a:ext>
            </a:extLst>
          </p:cNvPr>
          <p:cNvCxnSpPr>
            <a:cxnSpLocks/>
          </p:cNvCxnSpPr>
          <p:nvPr/>
        </p:nvCxnSpPr>
        <p:spPr>
          <a:xfrm>
            <a:off x="4980253" y="3913269"/>
            <a:ext cx="836322" cy="0"/>
          </a:xfrm>
          <a:prstGeom prst="line">
            <a:avLst/>
          </a:prstGeom>
          <a:ln w="38100"/>
        </p:spPr>
        <p:style>
          <a:lnRef idx="1">
            <a:schemeClr val="accent5"/>
          </a:lnRef>
          <a:fillRef idx="0">
            <a:schemeClr val="accent5"/>
          </a:fillRef>
          <a:effectRef idx="0">
            <a:schemeClr val="accent5"/>
          </a:effectRef>
          <a:fontRef idx="minor">
            <a:schemeClr val="tx1"/>
          </a:fontRef>
        </p:style>
      </p:cxnSp>
      <p:cxnSp>
        <p:nvCxnSpPr>
          <p:cNvPr id="74" name="直接连接符 73">
            <a:extLst>
              <a:ext uri="{FF2B5EF4-FFF2-40B4-BE49-F238E27FC236}">
                <a16:creationId xmlns:a16="http://schemas.microsoft.com/office/drawing/2014/main" id="{B57BBB6E-BFD9-D3C4-5411-DE82A544A79A}"/>
              </a:ext>
            </a:extLst>
          </p:cNvPr>
          <p:cNvCxnSpPr>
            <a:cxnSpLocks/>
          </p:cNvCxnSpPr>
          <p:nvPr/>
        </p:nvCxnSpPr>
        <p:spPr>
          <a:xfrm>
            <a:off x="8508360" y="3375426"/>
            <a:ext cx="2652153" cy="537843"/>
          </a:xfrm>
          <a:prstGeom prst="line">
            <a:avLst/>
          </a:prstGeom>
          <a:ln w="38100"/>
        </p:spPr>
        <p:style>
          <a:lnRef idx="1">
            <a:schemeClr val="accent5"/>
          </a:lnRef>
          <a:fillRef idx="0">
            <a:schemeClr val="accent5"/>
          </a:fillRef>
          <a:effectRef idx="0">
            <a:schemeClr val="accent5"/>
          </a:effectRef>
          <a:fontRef idx="minor">
            <a:schemeClr val="tx1"/>
          </a:fontRef>
        </p:style>
      </p:cxnSp>
      <p:cxnSp>
        <p:nvCxnSpPr>
          <p:cNvPr id="75" name="直接连接符 74">
            <a:extLst>
              <a:ext uri="{FF2B5EF4-FFF2-40B4-BE49-F238E27FC236}">
                <a16:creationId xmlns:a16="http://schemas.microsoft.com/office/drawing/2014/main" id="{AC8E00AA-FF73-9CDE-49D7-745C36BDB6C3}"/>
              </a:ext>
            </a:extLst>
          </p:cNvPr>
          <p:cNvCxnSpPr>
            <a:cxnSpLocks/>
          </p:cNvCxnSpPr>
          <p:nvPr/>
        </p:nvCxnSpPr>
        <p:spPr>
          <a:xfrm>
            <a:off x="11160513" y="3913269"/>
            <a:ext cx="515856" cy="0"/>
          </a:xfrm>
          <a:prstGeom prst="line">
            <a:avLst/>
          </a:prstGeom>
          <a:ln w="38100"/>
        </p:spPr>
        <p:style>
          <a:lnRef idx="1">
            <a:schemeClr val="accent5"/>
          </a:lnRef>
          <a:fillRef idx="0">
            <a:schemeClr val="accent5"/>
          </a:fillRef>
          <a:effectRef idx="0">
            <a:schemeClr val="accent5"/>
          </a:effectRef>
          <a:fontRef idx="minor">
            <a:schemeClr val="tx1"/>
          </a:fontRef>
        </p:style>
      </p:cxnSp>
      <p:cxnSp>
        <p:nvCxnSpPr>
          <p:cNvPr id="76" name="直接连接符 75">
            <a:extLst>
              <a:ext uri="{FF2B5EF4-FFF2-40B4-BE49-F238E27FC236}">
                <a16:creationId xmlns:a16="http://schemas.microsoft.com/office/drawing/2014/main" id="{C316ED07-DED6-14C2-0C61-24F4BFD71EF6}"/>
              </a:ext>
            </a:extLst>
          </p:cNvPr>
          <p:cNvCxnSpPr>
            <a:cxnSpLocks/>
          </p:cNvCxnSpPr>
          <p:nvPr/>
        </p:nvCxnSpPr>
        <p:spPr>
          <a:xfrm>
            <a:off x="11133468" y="3913269"/>
            <a:ext cx="552721" cy="108125"/>
          </a:xfrm>
          <a:prstGeom prst="line">
            <a:avLst/>
          </a:prstGeom>
          <a:ln w="38100">
            <a:solidFill>
              <a:schemeClr val="accent5"/>
            </a:solidFill>
            <a:prstDash val="sysDash"/>
            <a:headEnd type="none" w="med" len="med"/>
            <a:tailEnd type="none" w="med" len="med"/>
          </a:ln>
        </p:spPr>
        <p:style>
          <a:lnRef idx="1">
            <a:schemeClr val="accent5"/>
          </a:lnRef>
          <a:fillRef idx="0">
            <a:schemeClr val="accent5"/>
          </a:fillRef>
          <a:effectRef idx="0">
            <a:schemeClr val="accent5"/>
          </a:effectRef>
          <a:fontRef idx="minor">
            <a:schemeClr val="tx1"/>
          </a:fontRef>
        </p:style>
      </p:cxnSp>
      <p:cxnSp>
        <p:nvCxnSpPr>
          <p:cNvPr id="80" name="直接连接符 79">
            <a:extLst>
              <a:ext uri="{FF2B5EF4-FFF2-40B4-BE49-F238E27FC236}">
                <a16:creationId xmlns:a16="http://schemas.microsoft.com/office/drawing/2014/main" id="{C83EB8F5-0A7F-2F8C-DA1D-4168F061581C}"/>
              </a:ext>
            </a:extLst>
          </p:cNvPr>
          <p:cNvCxnSpPr>
            <a:cxnSpLocks/>
          </p:cNvCxnSpPr>
          <p:nvPr/>
        </p:nvCxnSpPr>
        <p:spPr>
          <a:xfrm flipV="1">
            <a:off x="5797949" y="3375426"/>
            <a:ext cx="2705795" cy="537843"/>
          </a:xfrm>
          <a:prstGeom prst="line">
            <a:avLst/>
          </a:prstGeom>
          <a:ln w="38100"/>
        </p:spPr>
        <p:style>
          <a:lnRef idx="1">
            <a:schemeClr val="accent5"/>
          </a:lnRef>
          <a:fillRef idx="0">
            <a:schemeClr val="accent5"/>
          </a:fillRef>
          <a:effectRef idx="0">
            <a:schemeClr val="accent5"/>
          </a:effectRef>
          <a:fontRef idx="minor">
            <a:schemeClr val="tx1"/>
          </a:fontRef>
        </p:style>
      </p:cxnSp>
      <p:cxnSp>
        <p:nvCxnSpPr>
          <p:cNvPr id="81" name="直接连接符 80">
            <a:extLst>
              <a:ext uri="{FF2B5EF4-FFF2-40B4-BE49-F238E27FC236}">
                <a16:creationId xmlns:a16="http://schemas.microsoft.com/office/drawing/2014/main" id="{955488CC-BF40-E899-AA3B-B3B47030A929}"/>
              </a:ext>
            </a:extLst>
          </p:cNvPr>
          <p:cNvCxnSpPr>
            <a:cxnSpLocks/>
          </p:cNvCxnSpPr>
          <p:nvPr/>
        </p:nvCxnSpPr>
        <p:spPr>
          <a:xfrm flipV="1">
            <a:off x="8479114" y="3162441"/>
            <a:ext cx="1110053" cy="215457"/>
          </a:xfrm>
          <a:prstGeom prst="line">
            <a:avLst/>
          </a:prstGeom>
          <a:ln w="38100">
            <a:prstDash val="sysDash"/>
            <a:headEnd type="none" w="med" len="med"/>
            <a:tailEnd type="none" w="med" len="med"/>
          </a:ln>
        </p:spPr>
        <p:style>
          <a:lnRef idx="1">
            <a:schemeClr val="accent5"/>
          </a:lnRef>
          <a:fillRef idx="0">
            <a:schemeClr val="accent5"/>
          </a:fillRef>
          <a:effectRef idx="0">
            <a:schemeClr val="accent5"/>
          </a:effectRef>
          <a:fontRef idx="minor">
            <a:schemeClr val="tx1"/>
          </a:fontRef>
        </p:style>
      </p:cxnSp>
      <p:sp>
        <p:nvSpPr>
          <p:cNvPr id="89" name="弧形 88">
            <a:extLst>
              <a:ext uri="{FF2B5EF4-FFF2-40B4-BE49-F238E27FC236}">
                <a16:creationId xmlns:a16="http://schemas.microsoft.com/office/drawing/2014/main" id="{45091831-A295-8C6B-164B-4D5C41B15DF8}"/>
              </a:ext>
            </a:extLst>
          </p:cNvPr>
          <p:cNvSpPr/>
          <p:nvPr/>
        </p:nvSpPr>
        <p:spPr>
          <a:xfrm>
            <a:off x="6403050" y="3755915"/>
            <a:ext cx="175328" cy="180434"/>
          </a:xfrm>
          <a:prstGeom prst="arc">
            <a:avLst>
              <a:gd name="adj1" fmla="val 17489903"/>
              <a:gd name="adj2" fmla="val 3717119"/>
            </a:avLst>
          </a:prstGeom>
          <a:ln w="38100"/>
        </p:spPr>
        <p:style>
          <a:lnRef idx="1">
            <a:schemeClr val="accent5"/>
          </a:lnRef>
          <a:fillRef idx="0">
            <a:schemeClr val="accent5"/>
          </a:fillRef>
          <a:effectRef idx="0">
            <a:schemeClr val="accent5"/>
          </a:effectRef>
          <a:fontRef idx="minor">
            <a:schemeClr val="tx1"/>
          </a:fontRef>
        </p:style>
        <p:txBody>
          <a:bodyPr rtlCol="0" anchor="ctr"/>
          <a:lstStyle/>
          <a:p>
            <a:pPr algn="ctr"/>
            <a:endParaRPr lang="zh-CN" altLang="en-US"/>
          </a:p>
        </p:txBody>
      </p:sp>
      <p:sp>
        <p:nvSpPr>
          <p:cNvPr id="101" name="TextBox 13">
            <a:extLst>
              <a:ext uri="{FF2B5EF4-FFF2-40B4-BE49-F238E27FC236}">
                <a16:creationId xmlns:a16="http://schemas.microsoft.com/office/drawing/2014/main" id="{0B490CEA-E0CF-CFF4-19D8-6613AE784A40}"/>
              </a:ext>
            </a:extLst>
          </p:cNvPr>
          <p:cNvSpPr txBox="1"/>
          <p:nvPr/>
        </p:nvSpPr>
        <p:spPr>
          <a:xfrm>
            <a:off x="5111755" y="3125362"/>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102" name="Flecha derecha 18">
            <a:extLst>
              <a:ext uri="{FF2B5EF4-FFF2-40B4-BE49-F238E27FC236}">
                <a16:creationId xmlns:a16="http://schemas.microsoft.com/office/drawing/2014/main" id="{3B78DC26-ABA0-2228-6565-804DF179A4B0}"/>
              </a:ext>
            </a:extLst>
          </p:cNvPr>
          <p:cNvSpPr>
            <a:spLocks noChangeArrowheads="1"/>
          </p:cNvSpPr>
          <p:nvPr/>
        </p:nvSpPr>
        <p:spPr bwMode="auto">
          <a:xfrm flipV="1">
            <a:off x="5102076" y="3411351"/>
            <a:ext cx="331333" cy="154977"/>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cxnSp>
        <p:nvCxnSpPr>
          <p:cNvPr id="147" name="直接连接符 146">
            <a:extLst>
              <a:ext uri="{FF2B5EF4-FFF2-40B4-BE49-F238E27FC236}">
                <a16:creationId xmlns:a16="http://schemas.microsoft.com/office/drawing/2014/main" id="{E88D66B7-0DFD-3CB9-7FAF-3FD17EE61801}"/>
              </a:ext>
            </a:extLst>
          </p:cNvPr>
          <p:cNvCxnSpPr>
            <a:cxnSpLocks/>
          </p:cNvCxnSpPr>
          <p:nvPr/>
        </p:nvCxnSpPr>
        <p:spPr>
          <a:xfrm>
            <a:off x="5828438" y="3916627"/>
            <a:ext cx="5332075" cy="0"/>
          </a:xfrm>
          <a:prstGeom prst="line">
            <a:avLst/>
          </a:prstGeom>
          <a:ln w="38100">
            <a:prstDash val="sysDash"/>
            <a:headEnd type="none" w="med" len="med"/>
            <a:tailEnd type="none" w="med" len="med"/>
          </a:ln>
        </p:spPr>
        <p:style>
          <a:lnRef idx="1">
            <a:schemeClr val="accent5"/>
          </a:lnRef>
          <a:fillRef idx="0">
            <a:schemeClr val="accent5"/>
          </a:fillRef>
          <a:effectRef idx="0">
            <a:schemeClr val="accent5"/>
          </a:effectRef>
          <a:fontRef idx="minor">
            <a:schemeClr val="tx1"/>
          </a:fontRef>
        </p:style>
      </p:cxnSp>
      <p:sp>
        <p:nvSpPr>
          <p:cNvPr id="149" name="弧形 148">
            <a:extLst>
              <a:ext uri="{FF2B5EF4-FFF2-40B4-BE49-F238E27FC236}">
                <a16:creationId xmlns:a16="http://schemas.microsoft.com/office/drawing/2014/main" id="{867D9ABA-6FB9-CF44-26E8-099B567E0EFA}"/>
              </a:ext>
            </a:extLst>
          </p:cNvPr>
          <p:cNvSpPr/>
          <p:nvPr/>
        </p:nvSpPr>
        <p:spPr>
          <a:xfrm>
            <a:off x="8757733" y="3285208"/>
            <a:ext cx="175328" cy="180434"/>
          </a:xfrm>
          <a:prstGeom prst="arc">
            <a:avLst>
              <a:gd name="adj1" fmla="val 17489903"/>
              <a:gd name="adj2" fmla="val 3717119"/>
            </a:avLst>
          </a:prstGeom>
          <a:ln w="38100"/>
        </p:spPr>
        <p:style>
          <a:lnRef idx="1">
            <a:schemeClr val="accent5"/>
          </a:lnRef>
          <a:fillRef idx="0">
            <a:schemeClr val="accent5"/>
          </a:fillRef>
          <a:effectRef idx="0">
            <a:schemeClr val="accent5"/>
          </a:effectRef>
          <a:fontRef idx="minor">
            <a:schemeClr val="tx1"/>
          </a:fontRef>
        </p:style>
        <p:txBody>
          <a:bodyPr rtlCol="0" anchor="ctr"/>
          <a:lstStyle/>
          <a:p>
            <a:pPr algn="ctr"/>
            <a:endParaRPr lang="zh-CN" altLang="en-US"/>
          </a:p>
        </p:txBody>
      </p:sp>
      <p:sp>
        <p:nvSpPr>
          <p:cNvPr id="150" name="弧形 149">
            <a:extLst>
              <a:ext uri="{FF2B5EF4-FFF2-40B4-BE49-F238E27FC236}">
                <a16:creationId xmlns:a16="http://schemas.microsoft.com/office/drawing/2014/main" id="{DBE99673-60F4-5F90-4A33-B23F984EC727}"/>
              </a:ext>
            </a:extLst>
          </p:cNvPr>
          <p:cNvSpPr/>
          <p:nvPr/>
        </p:nvSpPr>
        <p:spPr>
          <a:xfrm>
            <a:off x="11413904" y="3910243"/>
            <a:ext cx="175328" cy="111151"/>
          </a:xfrm>
          <a:prstGeom prst="arc">
            <a:avLst>
              <a:gd name="adj1" fmla="val 17489903"/>
              <a:gd name="adj2" fmla="val 3717119"/>
            </a:avLst>
          </a:prstGeom>
          <a:ln w="38100"/>
        </p:spPr>
        <p:style>
          <a:lnRef idx="1">
            <a:schemeClr val="accent5"/>
          </a:lnRef>
          <a:fillRef idx="0">
            <a:schemeClr val="accent5"/>
          </a:fillRef>
          <a:effectRef idx="0">
            <a:schemeClr val="accent5"/>
          </a:effectRef>
          <a:fontRef idx="minor">
            <a:schemeClr val="tx1"/>
          </a:fontRef>
        </p:style>
        <p:txBody>
          <a:bodyPr rtlCol="0" anchor="ctr"/>
          <a:lstStyle/>
          <a:p>
            <a:pPr algn="ctr"/>
            <a:endParaRPr lang="zh-CN" altLang="en-US"/>
          </a:p>
        </p:txBody>
      </p:sp>
      <p:sp>
        <p:nvSpPr>
          <p:cNvPr id="153" name="文本框 152">
            <a:extLst>
              <a:ext uri="{FF2B5EF4-FFF2-40B4-BE49-F238E27FC236}">
                <a16:creationId xmlns:a16="http://schemas.microsoft.com/office/drawing/2014/main" id="{93CBC8F6-62FA-BA8D-7D9C-9742CE11BD86}"/>
              </a:ext>
            </a:extLst>
          </p:cNvPr>
          <p:cNvSpPr txBox="1"/>
          <p:nvPr/>
        </p:nvSpPr>
        <p:spPr>
          <a:xfrm>
            <a:off x="3376332" y="3972365"/>
            <a:ext cx="3244275" cy="307777"/>
          </a:xfrm>
          <a:prstGeom prst="rect">
            <a:avLst/>
          </a:prstGeom>
          <a:noFill/>
        </p:spPr>
        <p:txBody>
          <a:bodyPr wrap="square" rtlCol="0">
            <a:spAutoFit/>
          </a:bodyPr>
          <a:lstStyle/>
          <a:p>
            <a:pPr algn="ctr"/>
            <a:r>
              <a:rPr lang="en-US" altLang="zh-CN" sz="1400" b="1" dirty="0">
                <a:latin typeface="Arial" panose="020B0604020202020204" pitchFamily="34" charset="0"/>
                <a:cs typeface="Arial" panose="020B0604020202020204" pitchFamily="34" charset="0"/>
              </a:rPr>
              <a:t>Standard Orbit</a:t>
            </a:r>
            <a:endParaRPr lang="zh-CN" altLang="en-US" sz="1400" b="1" dirty="0">
              <a:latin typeface="Arial" panose="020B0604020202020204" pitchFamily="34" charset="0"/>
              <a:cs typeface="Arial" panose="020B0604020202020204" pitchFamily="34" charset="0"/>
            </a:endParaRPr>
          </a:p>
        </p:txBody>
      </p:sp>
      <p:sp>
        <p:nvSpPr>
          <p:cNvPr id="154" name="文本框 153">
            <a:extLst>
              <a:ext uri="{FF2B5EF4-FFF2-40B4-BE49-F238E27FC236}">
                <a16:creationId xmlns:a16="http://schemas.microsoft.com/office/drawing/2014/main" id="{4BEED717-3CCD-5EC0-8EBC-703A354AD113}"/>
              </a:ext>
            </a:extLst>
          </p:cNvPr>
          <p:cNvSpPr txBox="1"/>
          <p:nvPr/>
        </p:nvSpPr>
        <p:spPr>
          <a:xfrm>
            <a:off x="3761610" y="3608850"/>
            <a:ext cx="2708849" cy="307777"/>
          </a:xfrm>
          <a:prstGeom prst="rect">
            <a:avLst/>
          </a:prstGeom>
          <a:noFill/>
        </p:spPr>
        <p:txBody>
          <a:bodyPr wrap="square" rtlCol="0">
            <a:spAutoFit/>
          </a:bodyPr>
          <a:lstStyle/>
          <a:p>
            <a:pPr algn="ctr"/>
            <a:r>
              <a:rPr lang="en-US" altLang="zh-CN" sz="1400" b="1" dirty="0" err="1">
                <a:solidFill>
                  <a:schemeClr val="accent5"/>
                </a:solidFill>
                <a:latin typeface="Arial" panose="020B0604020202020204" pitchFamily="34" charset="0"/>
                <a:cs typeface="Arial" panose="020B0604020202020204" pitchFamily="34" charset="0"/>
              </a:rPr>
              <a:t>MonochroM</a:t>
            </a:r>
            <a:r>
              <a:rPr lang="en-US" altLang="zh-CN" sz="1400" b="1" dirty="0">
                <a:solidFill>
                  <a:schemeClr val="accent5"/>
                </a:solidFill>
                <a:latin typeface="Arial" panose="020B0604020202020204" pitchFamily="34" charset="0"/>
                <a:cs typeface="Arial" panose="020B0604020202020204" pitchFamily="34" charset="0"/>
              </a:rPr>
              <a:t> Orbit</a:t>
            </a:r>
            <a:endParaRPr lang="zh-CN" altLang="en-US" sz="1400" b="1" dirty="0">
              <a:solidFill>
                <a:schemeClr val="accent5"/>
              </a:solidFill>
              <a:latin typeface="Arial" panose="020B0604020202020204" pitchFamily="34" charset="0"/>
              <a:cs typeface="Arial" panose="020B0604020202020204" pitchFamily="34" charset="0"/>
            </a:endParaRPr>
          </a:p>
        </p:txBody>
      </p:sp>
      <p:pic>
        <p:nvPicPr>
          <p:cNvPr id="161" name="Picture 11">
            <a:extLst>
              <a:ext uri="{FF2B5EF4-FFF2-40B4-BE49-F238E27FC236}">
                <a16:creationId xmlns:a16="http://schemas.microsoft.com/office/drawing/2014/main" id="{FC31E573-FDA6-B464-161A-D1CD3711E8C4}"/>
              </a:ext>
            </a:extLst>
          </p:cNvPr>
          <p:cNvPicPr>
            <a:picLocks noChangeAspect="1"/>
          </p:cNvPicPr>
          <p:nvPr/>
        </p:nvPicPr>
        <p:blipFill>
          <a:blip r:embed="rId3"/>
          <a:stretch>
            <a:fillRect/>
          </a:stretch>
        </p:blipFill>
        <p:spPr>
          <a:xfrm>
            <a:off x="2750087" y="2273092"/>
            <a:ext cx="437940" cy="218970"/>
          </a:xfrm>
          <a:prstGeom prst="rect">
            <a:avLst/>
          </a:prstGeom>
        </p:spPr>
      </p:pic>
      <p:sp>
        <p:nvSpPr>
          <p:cNvPr id="162" name="文本框 161">
            <a:extLst>
              <a:ext uri="{FF2B5EF4-FFF2-40B4-BE49-F238E27FC236}">
                <a16:creationId xmlns:a16="http://schemas.microsoft.com/office/drawing/2014/main" id="{13B8C53F-714C-859B-1088-8667360DE185}"/>
              </a:ext>
            </a:extLst>
          </p:cNvPr>
          <p:cNvSpPr txBox="1"/>
          <p:nvPr/>
        </p:nvSpPr>
        <p:spPr>
          <a:xfrm>
            <a:off x="5865905" y="2175640"/>
            <a:ext cx="4832610" cy="307777"/>
          </a:xfrm>
          <a:prstGeom prst="rect">
            <a:avLst/>
          </a:prstGeom>
          <a:noFill/>
        </p:spPr>
        <p:txBody>
          <a:bodyPr wrap="square" rtlCol="0">
            <a:spAutoFit/>
          </a:bodyPr>
          <a:lstStyle/>
          <a:p>
            <a:pPr algn="ctr"/>
            <a:r>
              <a:rPr lang="en-US" altLang="zh-CN" sz="1400" b="1" dirty="0">
                <a:solidFill>
                  <a:srgbClr val="2C7C9F"/>
                </a:solidFill>
                <a:latin typeface="Arial" panose="020B0604020202020204" pitchFamily="34" charset="0"/>
                <a:cs typeface="Arial" panose="020B0604020202020204" pitchFamily="34" charset="0"/>
              </a:rPr>
              <a:t>LOC H-dipole cutting and chicane implementation </a:t>
            </a:r>
            <a:endParaRPr lang="zh-CN" altLang="en-US" sz="1400" b="1" dirty="0">
              <a:solidFill>
                <a:srgbClr val="2C7C9F"/>
              </a:solidFill>
              <a:latin typeface="Arial" panose="020B0604020202020204" pitchFamily="34" charset="0"/>
              <a:cs typeface="Arial" panose="020B0604020202020204" pitchFamily="34" charset="0"/>
            </a:endParaRPr>
          </a:p>
        </p:txBody>
      </p:sp>
      <p:sp>
        <p:nvSpPr>
          <p:cNvPr id="163" name="Rectangle 1">
            <a:extLst>
              <a:ext uri="{FF2B5EF4-FFF2-40B4-BE49-F238E27FC236}">
                <a16:creationId xmlns:a16="http://schemas.microsoft.com/office/drawing/2014/main" id="{F196A2D6-5BC0-5BC5-6190-5C5037889D15}"/>
              </a:ext>
            </a:extLst>
          </p:cNvPr>
          <p:cNvSpPr/>
          <p:nvPr/>
        </p:nvSpPr>
        <p:spPr>
          <a:xfrm>
            <a:off x="3207194" y="1963327"/>
            <a:ext cx="234284" cy="448646"/>
          </a:xfrm>
          <a:prstGeom prst="rect">
            <a:avLst/>
          </a:prstGeom>
          <a:noFill/>
          <a:ln w="28575">
            <a:solidFill>
              <a:srgbClr val="3883A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4" name="标注: 弯曲线形 163">
            <a:extLst>
              <a:ext uri="{FF2B5EF4-FFF2-40B4-BE49-F238E27FC236}">
                <a16:creationId xmlns:a16="http://schemas.microsoft.com/office/drawing/2014/main" id="{E25C7C40-11FF-84B7-0021-EC6C711E9FE8}"/>
              </a:ext>
            </a:extLst>
          </p:cNvPr>
          <p:cNvSpPr/>
          <p:nvPr/>
        </p:nvSpPr>
        <p:spPr>
          <a:xfrm>
            <a:off x="4338185" y="2144282"/>
            <a:ext cx="7660005" cy="3883226"/>
          </a:xfrm>
          <a:prstGeom prst="borderCallout2">
            <a:avLst>
              <a:gd name="adj1" fmla="val -428"/>
              <a:gd name="adj2" fmla="val 23556"/>
              <a:gd name="adj3" fmla="val -3571"/>
              <a:gd name="adj4" fmla="val 11313"/>
              <a:gd name="adj5" fmla="val -3663"/>
              <a:gd name="adj6" fmla="val -11773"/>
            </a:avLst>
          </a:prstGeom>
          <a:noFill/>
          <a:ln w="28575" cap="flat" cmpd="sng" algn="ctr">
            <a:solidFill>
              <a:srgbClr val="3883A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zh-CN" altLang="en-US"/>
          </a:p>
        </p:txBody>
      </p:sp>
      <p:cxnSp>
        <p:nvCxnSpPr>
          <p:cNvPr id="166" name="直接箭头连接符 165">
            <a:extLst>
              <a:ext uri="{FF2B5EF4-FFF2-40B4-BE49-F238E27FC236}">
                <a16:creationId xmlns:a16="http://schemas.microsoft.com/office/drawing/2014/main" id="{85231CC5-4F8F-07A3-364E-63347D1DE5E7}"/>
              </a:ext>
            </a:extLst>
          </p:cNvPr>
          <p:cNvCxnSpPr>
            <a:cxnSpLocks/>
          </p:cNvCxnSpPr>
          <p:nvPr/>
        </p:nvCxnSpPr>
        <p:spPr>
          <a:xfrm flipV="1">
            <a:off x="6142641" y="3843313"/>
            <a:ext cx="0" cy="1298071"/>
          </a:xfrm>
          <a:prstGeom prst="straightConnector1">
            <a:avLst/>
          </a:prstGeom>
          <a:ln w="28575">
            <a:tailEnd type="triangle"/>
          </a:ln>
        </p:spPr>
        <p:style>
          <a:lnRef idx="1">
            <a:schemeClr val="accent5"/>
          </a:lnRef>
          <a:fillRef idx="0">
            <a:schemeClr val="accent5"/>
          </a:fillRef>
          <a:effectRef idx="0">
            <a:schemeClr val="accent5"/>
          </a:effectRef>
          <a:fontRef idx="minor">
            <a:schemeClr val="tx1"/>
          </a:fontRef>
        </p:style>
      </p:cxnSp>
      <p:cxnSp>
        <p:nvCxnSpPr>
          <p:cNvPr id="169" name="直接箭头连接符 168">
            <a:extLst>
              <a:ext uri="{FF2B5EF4-FFF2-40B4-BE49-F238E27FC236}">
                <a16:creationId xmlns:a16="http://schemas.microsoft.com/office/drawing/2014/main" id="{15EEA477-5AA3-956C-8FA6-3D4736469AC2}"/>
              </a:ext>
            </a:extLst>
          </p:cNvPr>
          <p:cNvCxnSpPr>
            <a:cxnSpLocks/>
          </p:cNvCxnSpPr>
          <p:nvPr/>
        </p:nvCxnSpPr>
        <p:spPr>
          <a:xfrm flipV="1">
            <a:off x="8670000" y="3347333"/>
            <a:ext cx="0" cy="1794051"/>
          </a:xfrm>
          <a:prstGeom prst="straightConnector1">
            <a:avLst/>
          </a:prstGeom>
          <a:ln w="28575">
            <a:tailEnd type="triangle"/>
          </a:ln>
        </p:spPr>
        <p:style>
          <a:lnRef idx="1">
            <a:schemeClr val="accent5"/>
          </a:lnRef>
          <a:fillRef idx="0">
            <a:schemeClr val="accent5"/>
          </a:fillRef>
          <a:effectRef idx="0">
            <a:schemeClr val="accent5"/>
          </a:effectRef>
          <a:fontRef idx="minor">
            <a:schemeClr val="tx1"/>
          </a:fontRef>
        </p:style>
      </p:cxnSp>
      <p:cxnSp>
        <p:nvCxnSpPr>
          <p:cNvPr id="172" name="直接箭头连接符 171">
            <a:extLst>
              <a:ext uri="{FF2B5EF4-FFF2-40B4-BE49-F238E27FC236}">
                <a16:creationId xmlns:a16="http://schemas.microsoft.com/office/drawing/2014/main" id="{F95F51D2-0F91-E177-BB2B-9D85E8620BFB}"/>
              </a:ext>
            </a:extLst>
          </p:cNvPr>
          <p:cNvCxnSpPr>
            <a:cxnSpLocks/>
          </p:cNvCxnSpPr>
          <p:nvPr/>
        </p:nvCxnSpPr>
        <p:spPr>
          <a:xfrm flipV="1">
            <a:off x="11351461" y="3910243"/>
            <a:ext cx="0" cy="1231141"/>
          </a:xfrm>
          <a:prstGeom prst="straightConnector1">
            <a:avLst/>
          </a:prstGeom>
          <a:ln w="28575">
            <a:tailEnd type="triangle"/>
          </a:ln>
        </p:spPr>
        <p:style>
          <a:lnRef idx="1">
            <a:schemeClr val="accent5"/>
          </a:lnRef>
          <a:fillRef idx="0">
            <a:schemeClr val="accent5"/>
          </a:fillRef>
          <a:effectRef idx="0">
            <a:schemeClr val="accent5"/>
          </a:effectRef>
          <a:fontRef idx="minor">
            <a:schemeClr val="tx1"/>
          </a:fontRef>
        </p:style>
      </p:cxnSp>
      <p:sp>
        <p:nvSpPr>
          <p:cNvPr id="174" name="文本框 173">
            <a:extLst>
              <a:ext uri="{FF2B5EF4-FFF2-40B4-BE49-F238E27FC236}">
                <a16:creationId xmlns:a16="http://schemas.microsoft.com/office/drawing/2014/main" id="{BF6B3527-EB0D-8830-7E13-1A00C5440122}"/>
              </a:ext>
            </a:extLst>
          </p:cNvPr>
          <p:cNvSpPr txBox="1"/>
          <p:nvPr/>
        </p:nvSpPr>
        <p:spPr>
          <a:xfrm>
            <a:off x="4788216" y="5175937"/>
            <a:ext cx="2708849" cy="307777"/>
          </a:xfrm>
          <a:prstGeom prst="rect">
            <a:avLst/>
          </a:prstGeom>
          <a:noFill/>
        </p:spPr>
        <p:txBody>
          <a:bodyPr wrap="square" rtlCol="0">
            <a:spAutoFit/>
          </a:bodyPr>
          <a:lstStyle/>
          <a:p>
            <a:pPr algn="ctr"/>
            <a:r>
              <a:rPr lang="en-US" altLang="zh-CN" sz="1400" b="1" dirty="0">
                <a:solidFill>
                  <a:schemeClr val="accent5"/>
                </a:solidFill>
                <a:latin typeface="Arial" panose="020B0604020202020204" pitchFamily="34" charset="0"/>
                <a:cs typeface="Arial" panose="020B0604020202020204" pitchFamily="34" charset="0"/>
              </a:rPr>
              <a:t>Angle 1</a:t>
            </a:r>
            <a:endParaRPr lang="zh-CN" altLang="en-US" sz="1400" b="1" dirty="0">
              <a:solidFill>
                <a:schemeClr val="accent5"/>
              </a:solidFill>
              <a:latin typeface="Arial" panose="020B0604020202020204" pitchFamily="34" charset="0"/>
              <a:cs typeface="Arial" panose="020B0604020202020204" pitchFamily="34" charset="0"/>
            </a:endParaRPr>
          </a:p>
        </p:txBody>
      </p:sp>
      <p:sp>
        <p:nvSpPr>
          <p:cNvPr id="175" name="文本框 174">
            <a:extLst>
              <a:ext uri="{FF2B5EF4-FFF2-40B4-BE49-F238E27FC236}">
                <a16:creationId xmlns:a16="http://schemas.microsoft.com/office/drawing/2014/main" id="{C2624BA1-8EF7-A87B-C705-BA87EE88CEDF}"/>
              </a:ext>
            </a:extLst>
          </p:cNvPr>
          <p:cNvSpPr txBox="1"/>
          <p:nvPr/>
        </p:nvSpPr>
        <p:spPr>
          <a:xfrm>
            <a:off x="7354613" y="5149475"/>
            <a:ext cx="2708849" cy="307777"/>
          </a:xfrm>
          <a:prstGeom prst="rect">
            <a:avLst/>
          </a:prstGeom>
          <a:noFill/>
        </p:spPr>
        <p:txBody>
          <a:bodyPr wrap="square" rtlCol="0">
            <a:spAutoFit/>
          </a:bodyPr>
          <a:lstStyle/>
          <a:p>
            <a:pPr algn="ctr"/>
            <a:r>
              <a:rPr lang="en-US" altLang="zh-CN" sz="1400" b="1" dirty="0">
                <a:solidFill>
                  <a:schemeClr val="accent5"/>
                </a:solidFill>
                <a:latin typeface="Arial" panose="020B0604020202020204" pitchFamily="34" charset="0"/>
                <a:cs typeface="Arial" panose="020B0604020202020204" pitchFamily="34" charset="0"/>
              </a:rPr>
              <a:t>Angle 2</a:t>
            </a:r>
            <a:endParaRPr lang="zh-CN" altLang="en-US" sz="1400" b="1" dirty="0">
              <a:solidFill>
                <a:schemeClr val="accent5"/>
              </a:solidFill>
              <a:latin typeface="Arial" panose="020B0604020202020204" pitchFamily="34" charset="0"/>
              <a:cs typeface="Arial" panose="020B0604020202020204" pitchFamily="34" charset="0"/>
            </a:endParaRPr>
          </a:p>
        </p:txBody>
      </p:sp>
      <p:sp>
        <p:nvSpPr>
          <p:cNvPr id="176" name="文本框 175">
            <a:extLst>
              <a:ext uri="{FF2B5EF4-FFF2-40B4-BE49-F238E27FC236}">
                <a16:creationId xmlns:a16="http://schemas.microsoft.com/office/drawing/2014/main" id="{98CF2110-EE50-2FE1-81BF-8E717C29D395}"/>
              </a:ext>
            </a:extLst>
          </p:cNvPr>
          <p:cNvSpPr txBox="1"/>
          <p:nvPr/>
        </p:nvSpPr>
        <p:spPr>
          <a:xfrm>
            <a:off x="9993434" y="5136207"/>
            <a:ext cx="2708849" cy="307777"/>
          </a:xfrm>
          <a:prstGeom prst="rect">
            <a:avLst/>
          </a:prstGeom>
          <a:noFill/>
        </p:spPr>
        <p:txBody>
          <a:bodyPr wrap="square" rtlCol="0">
            <a:spAutoFit/>
          </a:bodyPr>
          <a:lstStyle/>
          <a:p>
            <a:pPr algn="ctr"/>
            <a:r>
              <a:rPr lang="en-US" altLang="zh-CN" sz="1400" b="1" dirty="0">
                <a:solidFill>
                  <a:schemeClr val="accent5"/>
                </a:solidFill>
                <a:latin typeface="Arial" panose="020B0604020202020204" pitchFamily="34" charset="0"/>
                <a:cs typeface="Arial" panose="020B0604020202020204" pitchFamily="34" charset="0"/>
              </a:rPr>
              <a:t>Angle 3</a:t>
            </a:r>
            <a:endParaRPr lang="zh-CN" altLang="en-US" sz="1400" b="1" dirty="0">
              <a:solidFill>
                <a:schemeClr val="accent5"/>
              </a:solidFill>
              <a:latin typeface="Arial" panose="020B0604020202020204" pitchFamily="34" charset="0"/>
              <a:cs typeface="Arial" panose="020B0604020202020204" pitchFamily="34" charset="0"/>
            </a:endParaRPr>
          </a:p>
        </p:txBody>
      </p:sp>
      <p:cxnSp>
        <p:nvCxnSpPr>
          <p:cNvPr id="185" name="直接箭头连接符 184">
            <a:extLst>
              <a:ext uri="{FF2B5EF4-FFF2-40B4-BE49-F238E27FC236}">
                <a16:creationId xmlns:a16="http://schemas.microsoft.com/office/drawing/2014/main" id="{2562657B-5083-CF26-A190-EB095E789F7C}"/>
              </a:ext>
            </a:extLst>
          </p:cNvPr>
          <p:cNvCxnSpPr>
            <a:cxnSpLocks/>
          </p:cNvCxnSpPr>
          <p:nvPr/>
        </p:nvCxnSpPr>
        <p:spPr>
          <a:xfrm>
            <a:off x="6104048" y="2836334"/>
            <a:ext cx="0" cy="210077"/>
          </a:xfrm>
          <a:prstGeom prst="straightConnector1">
            <a:avLst/>
          </a:prstGeom>
          <a:ln w="28575">
            <a:solidFill>
              <a:srgbClr val="0000FF"/>
            </a:solidFill>
            <a:tailEnd type="triangle"/>
          </a:ln>
        </p:spPr>
        <p:style>
          <a:lnRef idx="1">
            <a:schemeClr val="accent5"/>
          </a:lnRef>
          <a:fillRef idx="0">
            <a:schemeClr val="accent5"/>
          </a:fillRef>
          <a:effectRef idx="0">
            <a:schemeClr val="accent5"/>
          </a:effectRef>
          <a:fontRef idx="minor">
            <a:schemeClr val="tx1"/>
          </a:fontRef>
        </p:style>
      </p:cxnSp>
      <p:cxnSp>
        <p:nvCxnSpPr>
          <p:cNvPr id="188" name="直接箭头连接符 187">
            <a:extLst>
              <a:ext uri="{FF2B5EF4-FFF2-40B4-BE49-F238E27FC236}">
                <a16:creationId xmlns:a16="http://schemas.microsoft.com/office/drawing/2014/main" id="{5FF589B3-499E-683D-55B4-8FEE082FA6F9}"/>
              </a:ext>
            </a:extLst>
          </p:cNvPr>
          <p:cNvCxnSpPr>
            <a:cxnSpLocks/>
          </p:cNvCxnSpPr>
          <p:nvPr/>
        </p:nvCxnSpPr>
        <p:spPr>
          <a:xfrm>
            <a:off x="6673361" y="2839068"/>
            <a:ext cx="0" cy="210077"/>
          </a:xfrm>
          <a:prstGeom prst="straightConnector1">
            <a:avLst/>
          </a:prstGeom>
          <a:ln w="28575">
            <a:solidFill>
              <a:srgbClr val="0000FF"/>
            </a:solidFill>
            <a:tailEnd type="triangle"/>
          </a:ln>
        </p:spPr>
        <p:style>
          <a:lnRef idx="1">
            <a:schemeClr val="accent5"/>
          </a:lnRef>
          <a:fillRef idx="0">
            <a:schemeClr val="accent5"/>
          </a:fillRef>
          <a:effectRef idx="0">
            <a:schemeClr val="accent5"/>
          </a:effectRef>
          <a:fontRef idx="minor">
            <a:schemeClr val="tx1"/>
          </a:fontRef>
        </p:style>
      </p:cxnSp>
      <p:sp>
        <p:nvSpPr>
          <p:cNvPr id="189" name="文本框 188">
            <a:extLst>
              <a:ext uri="{FF2B5EF4-FFF2-40B4-BE49-F238E27FC236}">
                <a16:creationId xmlns:a16="http://schemas.microsoft.com/office/drawing/2014/main" id="{5AFEC2DB-F009-665F-7A1A-23F2E2DE68B7}"/>
              </a:ext>
            </a:extLst>
          </p:cNvPr>
          <p:cNvSpPr txBox="1"/>
          <p:nvPr/>
        </p:nvSpPr>
        <p:spPr>
          <a:xfrm>
            <a:off x="5048625" y="2566323"/>
            <a:ext cx="2708849" cy="307777"/>
          </a:xfrm>
          <a:prstGeom prst="rect">
            <a:avLst/>
          </a:prstGeom>
          <a:noFill/>
        </p:spPr>
        <p:txBody>
          <a:bodyPr wrap="square" rtlCol="0">
            <a:spAutoFit/>
          </a:bodyPr>
          <a:lstStyle/>
          <a:p>
            <a:pPr algn="ctr"/>
            <a:r>
              <a:rPr lang="en-US" altLang="zh-CN" sz="1400" b="1" dirty="0">
                <a:solidFill>
                  <a:srgbClr val="0000FF"/>
                </a:solidFill>
                <a:latin typeface="Arial" panose="020B0604020202020204" pitchFamily="34" charset="0"/>
                <a:cs typeface="Arial" panose="020B0604020202020204" pitchFamily="34" charset="0"/>
              </a:rPr>
              <a:t>Inserted quadrupoles</a:t>
            </a:r>
            <a:endParaRPr lang="zh-CN" altLang="en-US" sz="1400" b="1" dirty="0">
              <a:solidFill>
                <a:srgbClr val="0000FF"/>
              </a:solidFill>
              <a:latin typeface="Arial" panose="020B0604020202020204" pitchFamily="34" charset="0"/>
              <a:cs typeface="Arial" panose="020B0604020202020204" pitchFamily="34" charset="0"/>
            </a:endParaRPr>
          </a:p>
        </p:txBody>
      </p:sp>
      <p:sp>
        <p:nvSpPr>
          <p:cNvPr id="190" name="Rectangle 1">
            <a:extLst>
              <a:ext uri="{FF2B5EF4-FFF2-40B4-BE49-F238E27FC236}">
                <a16:creationId xmlns:a16="http://schemas.microsoft.com/office/drawing/2014/main" id="{A5882297-1937-3756-1EB4-F7CB902CE9C0}"/>
              </a:ext>
            </a:extLst>
          </p:cNvPr>
          <p:cNvSpPr/>
          <p:nvPr/>
        </p:nvSpPr>
        <p:spPr>
          <a:xfrm>
            <a:off x="5664676" y="5081915"/>
            <a:ext cx="6125438" cy="448646"/>
          </a:xfrm>
          <a:prstGeom prst="rect">
            <a:avLst/>
          </a:prstGeom>
          <a:noFill/>
          <a:ln w="28575">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1" name="文本框 190">
            <a:extLst>
              <a:ext uri="{FF2B5EF4-FFF2-40B4-BE49-F238E27FC236}">
                <a16:creationId xmlns:a16="http://schemas.microsoft.com/office/drawing/2014/main" id="{142803FC-D2ED-3FD3-1BE8-AC1C4F538D62}"/>
              </a:ext>
            </a:extLst>
          </p:cNvPr>
          <p:cNvSpPr txBox="1"/>
          <p:nvPr/>
        </p:nvSpPr>
        <p:spPr>
          <a:xfrm>
            <a:off x="7372970" y="5631393"/>
            <a:ext cx="2708849" cy="307777"/>
          </a:xfrm>
          <a:prstGeom prst="rect">
            <a:avLst/>
          </a:prstGeom>
          <a:noFill/>
        </p:spPr>
        <p:txBody>
          <a:bodyPr wrap="square" rtlCol="0">
            <a:spAutoFit/>
          </a:bodyPr>
          <a:lstStyle/>
          <a:p>
            <a:pPr algn="ctr"/>
            <a:r>
              <a:rPr lang="en-US" altLang="zh-CN" sz="1400" b="1" dirty="0">
                <a:solidFill>
                  <a:schemeClr val="accent5"/>
                </a:solidFill>
                <a:latin typeface="Arial" panose="020B0604020202020204" pitchFamily="34" charset="0"/>
                <a:cs typeface="Arial" panose="020B0604020202020204" pitchFamily="34" charset="0"/>
              </a:rPr>
              <a:t>Chicane</a:t>
            </a:r>
            <a:endParaRPr lang="zh-CN" altLang="en-US" sz="1400" b="1" dirty="0">
              <a:solidFill>
                <a:schemeClr val="accent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3200143"/>
      </p:ext>
    </p:extLst>
  </p:cSld>
  <p:clrMapOvr>
    <a:masterClrMapping/>
  </p:clrMapOvr>
  <mc:AlternateContent xmlns:mc="http://schemas.openxmlformats.org/markup-compatibility/2006" xmlns:p14="http://schemas.microsoft.com/office/powerpoint/2010/main">
    <mc:Choice Requires="p14">
      <p:transition spd="med" advClick="0" advTm="1096">
        <p14:prism isContent="1"/>
      </p:transition>
    </mc:Choice>
    <mc:Fallback xmlns="">
      <p:transition spd="med" advClick="0" advTm="1096">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E47B31A6-1852-78A7-8077-FE06FA916B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44430" y="1688068"/>
            <a:ext cx="7703135" cy="4701286"/>
          </a:xfrm>
          <a:prstGeom prst="rect">
            <a:avLst/>
          </a:prstGeom>
        </p:spPr>
      </p:pic>
      <p:sp>
        <p:nvSpPr>
          <p:cNvPr id="7" name="TextBox 13">
            <a:extLst>
              <a:ext uri="{FF2B5EF4-FFF2-40B4-BE49-F238E27FC236}">
                <a16:creationId xmlns:a16="http://schemas.microsoft.com/office/drawing/2014/main" id="{020A5039-A3D6-1AFB-2ECF-297804F06CD9}"/>
              </a:ext>
            </a:extLst>
          </p:cNvPr>
          <p:cNvSpPr txBox="1"/>
          <p:nvPr/>
        </p:nvSpPr>
        <p:spPr>
          <a:xfrm>
            <a:off x="3442444" y="1638762"/>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8" name="Flecha derecha 18">
            <a:extLst>
              <a:ext uri="{FF2B5EF4-FFF2-40B4-BE49-F238E27FC236}">
                <a16:creationId xmlns:a16="http://schemas.microsoft.com/office/drawing/2014/main" id="{1C567413-E67D-580C-A526-29A576C1F425}"/>
              </a:ext>
            </a:extLst>
          </p:cNvPr>
          <p:cNvSpPr>
            <a:spLocks noChangeArrowheads="1"/>
          </p:cNvSpPr>
          <p:nvPr/>
        </p:nvSpPr>
        <p:spPr bwMode="auto">
          <a:xfrm flipV="1">
            <a:off x="3442444" y="1943896"/>
            <a:ext cx="331333" cy="154977"/>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pic>
        <p:nvPicPr>
          <p:cNvPr id="9" name="Picture 11">
            <a:extLst>
              <a:ext uri="{FF2B5EF4-FFF2-40B4-BE49-F238E27FC236}">
                <a16:creationId xmlns:a16="http://schemas.microsoft.com/office/drawing/2014/main" id="{5A807381-3CF8-809B-17D0-FE4C85F3A920}"/>
              </a:ext>
            </a:extLst>
          </p:cNvPr>
          <p:cNvPicPr>
            <a:picLocks noChangeAspect="1"/>
          </p:cNvPicPr>
          <p:nvPr/>
        </p:nvPicPr>
        <p:blipFill>
          <a:blip r:embed="rId3"/>
          <a:stretch>
            <a:fillRect/>
          </a:stretch>
        </p:blipFill>
        <p:spPr>
          <a:xfrm>
            <a:off x="6821951" y="2168386"/>
            <a:ext cx="437940" cy="218970"/>
          </a:xfrm>
          <a:prstGeom prst="rect">
            <a:avLst/>
          </a:prstGeom>
        </p:spPr>
      </p:pic>
      <p:sp>
        <p:nvSpPr>
          <p:cNvPr id="10" name="标题 1">
            <a:extLst>
              <a:ext uri="{FF2B5EF4-FFF2-40B4-BE49-F238E27FC236}">
                <a16:creationId xmlns:a16="http://schemas.microsoft.com/office/drawing/2014/main" id="{C73D0295-24E1-ECC0-F4E1-D36D9EBA89B8}"/>
              </a:ext>
            </a:extLst>
          </p:cNvPr>
          <p:cNvSpPr>
            <a:spLocks noGrp="1"/>
          </p:cNvSpPr>
          <p:nvPr>
            <p:ph type="title"/>
          </p:nvPr>
        </p:nvSpPr>
        <p:spPr>
          <a:xfrm>
            <a:off x="912282" y="240628"/>
            <a:ext cx="10723035" cy="530137"/>
          </a:xfrm>
        </p:spPr>
        <p:txBody>
          <a:bodyPr/>
          <a:lstStyle/>
          <a:p>
            <a:r>
              <a:rPr lang="en-US" altLang="zh-CN" sz="2800" dirty="0"/>
              <a:t>Asymmetrical Monochromatization IR Optics Design</a:t>
            </a:r>
            <a:endParaRPr lang="zh-CN" altLang="en-US" sz="2800" dirty="0"/>
          </a:p>
        </p:txBody>
      </p:sp>
      <p:sp>
        <p:nvSpPr>
          <p:cNvPr id="18" name="日期占位符 17">
            <a:extLst>
              <a:ext uri="{FF2B5EF4-FFF2-40B4-BE49-F238E27FC236}">
                <a16:creationId xmlns:a16="http://schemas.microsoft.com/office/drawing/2014/main" id="{92537FAE-EC0A-3222-FE33-066885C6C36F}"/>
              </a:ext>
            </a:extLst>
          </p:cNvPr>
          <p:cNvSpPr>
            <a:spLocks noGrp="1"/>
          </p:cNvSpPr>
          <p:nvPr>
            <p:ph type="dt" sz="half" idx="10"/>
          </p:nvPr>
        </p:nvSpPr>
        <p:spPr/>
        <p:txBody>
          <a:bodyPr/>
          <a:lstStyle/>
          <a:p>
            <a:r>
              <a:rPr lang="en-US" altLang="zh-CN"/>
              <a:t>8 June 2023</a:t>
            </a:r>
            <a:endParaRPr lang="zh-CN" altLang="en-US"/>
          </a:p>
        </p:txBody>
      </p:sp>
      <p:sp>
        <p:nvSpPr>
          <p:cNvPr id="19" name="页脚占位符 18">
            <a:extLst>
              <a:ext uri="{FF2B5EF4-FFF2-40B4-BE49-F238E27FC236}">
                <a16:creationId xmlns:a16="http://schemas.microsoft.com/office/drawing/2014/main" id="{B90C2D7D-32CB-38F9-E708-DC3F571DB5E8}"/>
              </a:ext>
            </a:extLst>
          </p:cNvPr>
          <p:cNvSpPr>
            <a:spLocks noGrp="1"/>
          </p:cNvSpPr>
          <p:nvPr>
            <p:ph type="ftr" sz="quarter" idx="11"/>
          </p:nvPr>
        </p:nvSpPr>
        <p:spPr/>
        <p:txBody>
          <a:bodyPr/>
          <a:lstStyle/>
          <a:p>
            <a:r>
              <a:rPr lang="en-US" altLang="zh-CN"/>
              <a:t>FCC Week 2023</a:t>
            </a:r>
            <a:endParaRPr lang="zh-CN" altLang="en-US"/>
          </a:p>
        </p:txBody>
      </p:sp>
      <p:sp>
        <p:nvSpPr>
          <p:cNvPr id="20" name="灯片编号占位符 19">
            <a:extLst>
              <a:ext uri="{FF2B5EF4-FFF2-40B4-BE49-F238E27FC236}">
                <a16:creationId xmlns:a16="http://schemas.microsoft.com/office/drawing/2014/main" id="{21E66118-CCEB-EF5D-6AB8-B78AE8138F71}"/>
              </a:ext>
            </a:extLst>
          </p:cNvPr>
          <p:cNvSpPr>
            <a:spLocks noGrp="1"/>
          </p:cNvSpPr>
          <p:nvPr>
            <p:ph type="sldNum" sz="quarter" idx="12"/>
          </p:nvPr>
        </p:nvSpPr>
        <p:spPr/>
        <p:txBody>
          <a:bodyPr/>
          <a:lstStyle/>
          <a:p>
            <a:fld id="{10C94CE8-38CE-4431-96C9-C03853E577E3}" type="slidenum">
              <a:rPr lang="zh-CN" altLang="en-US" smtClean="0"/>
              <a:t>12</a:t>
            </a:fld>
            <a:endParaRPr lang="zh-CN" altLang="en-US"/>
          </a:p>
        </p:txBody>
      </p:sp>
      <p:sp>
        <p:nvSpPr>
          <p:cNvPr id="21" name="Rectangle 1">
            <a:extLst>
              <a:ext uri="{FF2B5EF4-FFF2-40B4-BE49-F238E27FC236}">
                <a16:creationId xmlns:a16="http://schemas.microsoft.com/office/drawing/2014/main" id="{393335F7-2EA7-BAF9-7227-E9A30189816D}"/>
              </a:ext>
            </a:extLst>
          </p:cNvPr>
          <p:cNvSpPr/>
          <p:nvPr/>
        </p:nvSpPr>
        <p:spPr>
          <a:xfrm>
            <a:off x="4490283" y="1691713"/>
            <a:ext cx="648984" cy="528638"/>
          </a:xfrm>
          <a:prstGeom prst="rect">
            <a:avLst/>
          </a:prstGeom>
          <a:noFill/>
          <a:ln w="28575">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1">
            <a:extLst>
              <a:ext uri="{FF2B5EF4-FFF2-40B4-BE49-F238E27FC236}">
                <a16:creationId xmlns:a16="http://schemas.microsoft.com/office/drawing/2014/main" id="{B69F7700-814D-6505-5125-6B183EAF9687}"/>
              </a:ext>
            </a:extLst>
          </p:cNvPr>
          <p:cNvSpPr/>
          <p:nvPr/>
        </p:nvSpPr>
        <p:spPr>
          <a:xfrm>
            <a:off x="7524962" y="1691713"/>
            <a:ext cx="437939" cy="528638"/>
          </a:xfrm>
          <a:prstGeom prst="rect">
            <a:avLst/>
          </a:prstGeom>
          <a:noFill/>
          <a:ln w="28575">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内容占位符 2">
            <a:extLst>
              <a:ext uri="{FF2B5EF4-FFF2-40B4-BE49-F238E27FC236}">
                <a16:creationId xmlns:a16="http://schemas.microsoft.com/office/drawing/2014/main" id="{3D086BB2-6AC6-432D-50A3-36C61FB3A845}"/>
              </a:ext>
            </a:extLst>
          </p:cNvPr>
          <p:cNvSpPr txBox="1">
            <a:spLocks/>
          </p:cNvSpPr>
          <p:nvPr/>
        </p:nvSpPr>
        <p:spPr>
          <a:xfrm>
            <a:off x="4155938" y="2387356"/>
            <a:ext cx="1284032" cy="338555"/>
          </a:xfrm>
          <a:prstGeom prst="rect">
            <a:avLst/>
          </a:prstGeom>
        </p:spPr>
        <p:txBody>
          <a:bodyPr vert="horz" lIns="91440" tIns="45720" rIns="91440" bIns="45720" rtlCol="0">
            <a:normAutofit/>
          </a:bodyPr>
          <a:lst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a:lstStyle>
          <a:p>
            <a:pPr marL="0" indent="0" algn="ctr">
              <a:buFont typeface="Wingdings 2" pitchFamily="18" charset="2"/>
              <a:buNone/>
            </a:pPr>
            <a:r>
              <a:rPr lang="en-US" altLang="zh-CN" sz="1400" b="1" dirty="0">
                <a:solidFill>
                  <a:srgbClr val="92D050"/>
                </a:solidFill>
              </a:rPr>
              <a:t>Chicane</a:t>
            </a:r>
            <a:endParaRPr lang="zh-CN" altLang="en-US" sz="1400" b="1" dirty="0">
              <a:solidFill>
                <a:srgbClr val="92D050"/>
              </a:solidFill>
            </a:endParaRPr>
          </a:p>
        </p:txBody>
      </p:sp>
      <p:sp>
        <p:nvSpPr>
          <p:cNvPr id="24" name="内容占位符 2">
            <a:extLst>
              <a:ext uri="{FF2B5EF4-FFF2-40B4-BE49-F238E27FC236}">
                <a16:creationId xmlns:a16="http://schemas.microsoft.com/office/drawing/2014/main" id="{BECA1A6F-F56A-4BB7-42E1-373232FBFE2B}"/>
              </a:ext>
            </a:extLst>
          </p:cNvPr>
          <p:cNvSpPr txBox="1">
            <a:spLocks/>
          </p:cNvSpPr>
          <p:nvPr/>
        </p:nvSpPr>
        <p:spPr>
          <a:xfrm>
            <a:off x="7107587" y="2387357"/>
            <a:ext cx="1284032" cy="338555"/>
          </a:xfrm>
          <a:prstGeom prst="rect">
            <a:avLst/>
          </a:prstGeom>
        </p:spPr>
        <p:txBody>
          <a:bodyPr vert="horz" lIns="91440" tIns="45720" rIns="91440" bIns="45720" rtlCol="0">
            <a:normAutofit/>
          </a:bodyPr>
          <a:lst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a:lstStyle>
          <a:p>
            <a:pPr marL="0" indent="0" algn="ctr">
              <a:buFont typeface="Wingdings 2" pitchFamily="18" charset="2"/>
              <a:buNone/>
            </a:pPr>
            <a:r>
              <a:rPr lang="en-US" altLang="zh-CN" sz="1400" b="1" dirty="0">
                <a:solidFill>
                  <a:srgbClr val="92D050"/>
                </a:solidFill>
              </a:rPr>
              <a:t>Chicane</a:t>
            </a:r>
            <a:endParaRPr lang="zh-CN" altLang="en-US" sz="1400" b="1" dirty="0">
              <a:solidFill>
                <a:srgbClr val="92D050"/>
              </a:solidFill>
            </a:endParaRPr>
          </a:p>
        </p:txBody>
      </p:sp>
      <p:cxnSp>
        <p:nvCxnSpPr>
          <p:cNvPr id="26" name="直接箭头连接符 25">
            <a:extLst>
              <a:ext uri="{FF2B5EF4-FFF2-40B4-BE49-F238E27FC236}">
                <a16:creationId xmlns:a16="http://schemas.microsoft.com/office/drawing/2014/main" id="{499BA8D5-30DE-17C8-7B36-9F7F07A5965B}"/>
              </a:ext>
            </a:extLst>
          </p:cNvPr>
          <p:cNvCxnSpPr>
            <a:cxnSpLocks/>
          </p:cNvCxnSpPr>
          <p:nvPr/>
        </p:nvCxnSpPr>
        <p:spPr>
          <a:xfrm flipH="1">
            <a:off x="7031669" y="3429000"/>
            <a:ext cx="2460447" cy="0"/>
          </a:xfrm>
          <a:prstGeom prst="straightConnector1">
            <a:avLst/>
          </a:prstGeom>
          <a:ln w="28575">
            <a:solidFill>
              <a:srgbClr val="92D050"/>
            </a:solidFill>
            <a:tailEnd type="triangle"/>
          </a:ln>
        </p:spPr>
        <p:style>
          <a:lnRef idx="1">
            <a:schemeClr val="accent5"/>
          </a:lnRef>
          <a:fillRef idx="0">
            <a:schemeClr val="accent5"/>
          </a:fillRef>
          <a:effectRef idx="0">
            <a:schemeClr val="accent5"/>
          </a:effectRef>
          <a:fontRef idx="minor">
            <a:schemeClr val="tx1"/>
          </a:fontRef>
        </p:style>
      </p:cxnSp>
      <p:sp>
        <p:nvSpPr>
          <p:cNvPr id="29" name="内容占位符 2">
            <a:extLst>
              <a:ext uri="{FF2B5EF4-FFF2-40B4-BE49-F238E27FC236}">
                <a16:creationId xmlns:a16="http://schemas.microsoft.com/office/drawing/2014/main" id="{8781F35E-0E20-314B-1C4E-D3AD1CBC30DC}"/>
              </a:ext>
            </a:extLst>
          </p:cNvPr>
          <p:cNvSpPr txBox="1">
            <a:spLocks/>
          </p:cNvSpPr>
          <p:nvPr/>
        </p:nvSpPr>
        <p:spPr>
          <a:xfrm>
            <a:off x="9492116" y="3263280"/>
            <a:ext cx="1553580" cy="528917"/>
          </a:xfrm>
          <a:prstGeom prst="rect">
            <a:avLst/>
          </a:prstGeom>
        </p:spPr>
        <p:txBody>
          <a:bodyPr vert="horz" lIns="91440" tIns="45720" rIns="91440" bIns="45720" rtlCol="0">
            <a:normAutofit/>
          </a:bodyPr>
          <a:lst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a:lstStyle>
          <a:p>
            <a:pPr marL="0" indent="0" algn="ctr">
              <a:buFont typeface="Wingdings 2" pitchFamily="18" charset="2"/>
              <a:buNone/>
            </a:pPr>
            <a:r>
              <a:rPr lang="en-US" altLang="zh-CN" sz="1800" b="1" i="1" dirty="0">
                <a:solidFill>
                  <a:schemeClr val="accent5"/>
                </a:solidFill>
                <a:latin typeface="Arial" panose="020B0604020202020204" pitchFamily="34" charset="0"/>
                <a:cs typeface="Arial" panose="020B0604020202020204" pitchFamily="34" charset="0"/>
              </a:rPr>
              <a:t>D</a:t>
            </a:r>
            <a:r>
              <a:rPr lang="en-US" altLang="zh-CN" sz="1800" b="1" i="1" baseline="30000" dirty="0">
                <a:solidFill>
                  <a:schemeClr val="accent5"/>
                </a:solidFill>
                <a:latin typeface="Arial" panose="020B0604020202020204" pitchFamily="34" charset="0"/>
                <a:cs typeface="Arial" panose="020B0604020202020204" pitchFamily="34" charset="0"/>
              </a:rPr>
              <a:t>*</a:t>
            </a:r>
            <a:r>
              <a:rPr lang="en-US" altLang="zh-CN" sz="1800" b="1" i="1" baseline="-25000" dirty="0">
                <a:solidFill>
                  <a:schemeClr val="accent5"/>
                </a:solidFill>
                <a:latin typeface="Arial" panose="020B0604020202020204" pitchFamily="34" charset="0"/>
                <a:cs typeface="Arial" panose="020B0604020202020204" pitchFamily="34" charset="0"/>
              </a:rPr>
              <a:t>x</a:t>
            </a:r>
            <a:r>
              <a:rPr lang="en-US" altLang="zh-CN" sz="1800" b="1" i="1" dirty="0">
                <a:solidFill>
                  <a:schemeClr val="accent5"/>
                </a:solidFill>
                <a:latin typeface="Arial" panose="020B0604020202020204" pitchFamily="34" charset="0"/>
                <a:cs typeface="Arial" panose="020B0604020202020204" pitchFamily="34" charset="0"/>
              </a:rPr>
              <a:t> = 0.105m</a:t>
            </a:r>
            <a:endParaRPr lang="zh-CN" altLang="en-US" sz="1800" b="1" i="1" dirty="0">
              <a:solidFill>
                <a:schemeClr val="accent5"/>
              </a:solidFill>
            </a:endParaRPr>
          </a:p>
        </p:txBody>
      </p:sp>
      <p:sp>
        <p:nvSpPr>
          <p:cNvPr id="11" name="内容占位符 2">
            <a:extLst>
              <a:ext uri="{FF2B5EF4-FFF2-40B4-BE49-F238E27FC236}">
                <a16:creationId xmlns:a16="http://schemas.microsoft.com/office/drawing/2014/main" id="{D568A4E0-52D5-0185-F680-6BE44D9D4204}"/>
              </a:ext>
            </a:extLst>
          </p:cNvPr>
          <p:cNvSpPr txBox="1">
            <a:spLocks/>
          </p:cNvSpPr>
          <p:nvPr/>
        </p:nvSpPr>
        <p:spPr>
          <a:xfrm>
            <a:off x="566879" y="915508"/>
            <a:ext cx="11151522" cy="797228"/>
          </a:xfrm>
          <a:prstGeom prst="rect">
            <a:avLst/>
          </a:prstGeom>
        </p:spPr>
        <p:txBody>
          <a:bodyPr vert="horz" lIns="91440" tIns="45720" rIns="91440" bIns="45720" rtlCol="0">
            <a:normAutofit/>
          </a:bodyPr>
          <a:lst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a:lstStyle>
          <a:p>
            <a:pPr>
              <a:buClr>
                <a:srgbClr val="2C7C9F">
                  <a:lumMod val="60000"/>
                  <a:lumOff val="40000"/>
                </a:srgbClr>
              </a:buClr>
              <a:defRPr/>
            </a:pPr>
            <a:r>
              <a:rPr lang="en-US" altLang="zh-CN" sz="1600" b="1" dirty="0">
                <a:solidFill>
                  <a:srgbClr val="2C7C9F"/>
                </a:solidFill>
              </a:rPr>
              <a:t>Asymmetrical Monochromatization IR Optics</a:t>
            </a:r>
          </a:p>
          <a:p>
            <a:pPr marL="0" indent="0" algn="just">
              <a:spcBef>
                <a:spcPts val="600"/>
              </a:spcBef>
              <a:buFont typeface="Wingdings 2" pitchFamily="18" charset="2"/>
              <a:buNone/>
            </a:pPr>
            <a:r>
              <a:rPr lang="en-US" altLang="zh-CN" sz="1600" dirty="0"/>
              <a:t>The beam parameters at the IP are matched to be same with the FCC-</a:t>
            </a:r>
            <a:r>
              <a:rPr lang="en-US" altLang="zh-CN" sz="1600" dirty="0" err="1"/>
              <a:t>ee</a:t>
            </a:r>
            <a:r>
              <a:rPr lang="en-US" altLang="zh-CN" sz="1600" dirty="0"/>
              <a:t> monochromatization self-consistent parameters. </a:t>
            </a:r>
          </a:p>
        </p:txBody>
      </p:sp>
    </p:spTree>
    <p:extLst>
      <p:ext uri="{BB962C8B-B14F-4D97-AF65-F5344CB8AC3E}">
        <p14:creationId xmlns:p14="http://schemas.microsoft.com/office/powerpoint/2010/main" val="2934245057"/>
      </p:ext>
    </p:extLst>
  </p:cSld>
  <p:clrMapOvr>
    <a:masterClrMapping/>
  </p:clrMapOvr>
  <mc:AlternateContent xmlns:mc="http://schemas.openxmlformats.org/markup-compatibility/2006" xmlns:p14="http://schemas.microsoft.com/office/powerpoint/2010/main">
    <mc:Choice Requires="p14">
      <p:transition spd="med" advClick="0" advTm="32075">
        <p14:prism isContent="1"/>
      </p:transition>
    </mc:Choice>
    <mc:Fallback xmlns="">
      <p:transition spd="med" advClick="0" advTm="32075">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id="{DEF8298C-F49D-94FF-5839-858CE17B97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725" y="4157494"/>
            <a:ext cx="4490501" cy="2353380"/>
          </a:xfrm>
          <a:prstGeom prst="rect">
            <a:avLst/>
          </a:prstGeom>
        </p:spPr>
      </p:pic>
      <p:pic>
        <p:nvPicPr>
          <p:cNvPr id="3" name="图片 2">
            <a:extLst>
              <a:ext uri="{FF2B5EF4-FFF2-40B4-BE49-F238E27FC236}">
                <a16:creationId xmlns:a16="http://schemas.microsoft.com/office/drawing/2014/main" id="{572B5466-7904-00BE-EC81-D98C5F4D91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347" y="1563821"/>
            <a:ext cx="4591241" cy="2366932"/>
          </a:xfrm>
          <a:prstGeom prst="rect">
            <a:avLst/>
          </a:prstGeom>
        </p:spPr>
      </p:pic>
      <p:pic>
        <p:nvPicPr>
          <p:cNvPr id="2" name="图片 1">
            <a:extLst>
              <a:ext uri="{FF2B5EF4-FFF2-40B4-BE49-F238E27FC236}">
                <a16:creationId xmlns:a16="http://schemas.microsoft.com/office/drawing/2014/main" id="{D5552A46-4590-A2A4-15BF-724A10EB0E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38875" y="3936571"/>
            <a:ext cx="4707031" cy="2519224"/>
          </a:xfrm>
          <a:prstGeom prst="rect">
            <a:avLst/>
          </a:prstGeom>
        </p:spPr>
      </p:pic>
      <p:sp>
        <p:nvSpPr>
          <p:cNvPr id="6" name="TextBox 18">
            <a:extLst>
              <a:ext uri="{FF2B5EF4-FFF2-40B4-BE49-F238E27FC236}">
                <a16:creationId xmlns:a16="http://schemas.microsoft.com/office/drawing/2014/main" id="{6E092B84-9458-E83D-21E8-84C04980A648}"/>
              </a:ext>
            </a:extLst>
          </p:cNvPr>
          <p:cNvSpPr txBox="1"/>
          <p:nvPr/>
        </p:nvSpPr>
        <p:spPr>
          <a:xfrm>
            <a:off x="749971" y="1222439"/>
            <a:ext cx="6089072" cy="369332"/>
          </a:xfrm>
          <a:prstGeom prst="rect">
            <a:avLst/>
          </a:prstGeom>
          <a:noFill/>
        </p:spPr>
        <p:txBody>
          <a:bodyPr wrap="square">
            <a:spAutoFit/>
          </a:bodyPr>
          <a:lstStyle/>
          <a:p>
            <a:pPr marL="285750" indent="-285750" algn="just">
              <a:buClr>
                <a:schemeClr val="accent2">
                  <a:lumMod val="60000"/>
                  <a:lumOff val="40000"/>
                </a:schemeClr>
              </a:buClr>
              <a:buSzPct val="13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Standard Survey Plot </a:t>
            </a:r>
            <a:endParaRPr lang="en-US" dirty="0"/>
          </a:p>
        </p:txBody>
      </p:sp>
      <p:sp>
        <p:nvSpPr>
          <p:cNvPr id="7" name="TextBox 19">
            <a:extLst>
              <a:ext uri="{FF2B5EF4-FFF2-40B4-BE49-F238E27FC236}">
                <a16:creationId xmlns:a16="http://schemas.microsoft.com/office/drawing/2014/main" id="{E122532C-FB11-C7C7-5C66-1A920BA5E173}"/>
              </a:ext>
            </a:extLst>
          </p:cNvPr>
          <p:cNvSpPr txBox="1"/>
          <p:nvPr/>
        </p:nvSpPr>
        <p:spPr>
          <a:xfrm>
            <a:off x="690698" y="3832994"/>
            <a:ext cx="4591241" cy="369332"/>
          </a:xfrm>
          <a:prstGeom prst="rect">
            <a:avLst/>
          </a:prstGeom>
          <a:noFill/>
        </p:spPr>
        <p:txBody>
          <a:bodyPr wrap="square">
            <a:spAutoFit/>
          </a:bodyPr>
          <a:lstStyle/>
          <a:p>
            <a:pPr marL="285750" indent="-285750" algn="just">
              <a:buClr>
                <a:schemeClr val="accent2">
                  <a:lumMod val="60000"/>
                  <a:lumOff val="40000"/>
                </a:schemeClr>
              </a:buClr>
              <a:buSzPct val="13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Monochromatization Survey Plot </a:t>
            </a:r>
            <a:endParaRPr lang="en-US" dirty="0"/>
          </a:p>
        </p:txBody>
      </p:sp>
      <p:sp>
        <p:nvSpPr>
          <p:cNvPr id="12" name="文本框 11">
            <a:extLst>
              <a:ext uri="{FF2B5EF4-FFF2-40B4-BE49-F238E27FC236}">
                <a16:creationId xmlns:a16="http://schemas.microsoft.com/office/drawing/2014/main" id="{FB5B8E85-2F24-CF81-83EC-C08E3498C235}"/>
              </a:ext>
            </a:extLst>
          </p:cNvPr>
          <p:cNvSpPr txBox="1"/>
          <p:nvPr/>
        </p:nvSpPr>
        <p:spPr>
          <a:xfrm>
            <a:off x="1439384" y="5790375"/>
            <a:ext cx="1199656" cy="276999"/>
          </a:xfrm>
          <a:prstGeom prst="rect">
            <a:avLst/>
          </a:prstGeom>
          <a:noFill/>
        </p:spPr>
        <p:txBody>
          <a:bodyPr wrap="square" rtlCol="0">
            <a:spAutoFit/>
          </a:bodyPr>
          <a:lstStyle/>
          <a:p>
            <a:pPr algn="ctr"/>
            <a:r>
              <a:rPr lang="en-US" altLang="zh-CN" sz="1200" b="1" dirty="0">
                <a:solidFill>
                  <a:srgbClr val="FF0000"/>
                </a:solidFill>
                <a:latin typeface="Times New Roman" panose="02020603050405020304" pitchFamily="18" charset="0"/>
                <a:cs typeface="Times New Roman" panose="02020603050405020304" pitchFamily="18" charset="0"/>
              </a:rPr>
              <a:t>Chicane</a:t>
            </a:r>
            <a:endParaRPr lang="zh-CN" altLang="en-US" sz="1200" b="1" dirty="0">
              <a:solidFill>
                <a:srgbClr val="FF0000"/>
              </a:solidFill>
              <a:latin typeface="Times New Roman" panose="02020603050405020304" pitchFamily="18" charset="0"/>
              <a:cs typeface="Times New Roman" panose="02020603050405020304" pitchFamily="18" charset="0"/>
            </a:endParaRPr>
          </a:p>
        </p:txBody>
      </p:sp>
      <p:sp>
        <p:nvSpPr>
          <p:cNvPr id="13" name="文本框 12">
            <a:extLst>
              <a:ext uri="{FF2B5EF4-FFF2-40B4-BE49-F238E27FC236}">
                <a16:creationId xmlns:a16="http://schemas.microsoft.com/office/drawing/2014/main" id="{AE8795B1-B81C-EE84-9B4F-F22FEB6BB0D9}"/>
              </a:ext>
            </a:extLst>
          </p:cNvPr>
          <p:cNvSpPr txBox="1"/>
          <p:nvPr/>
        </p:nvSpPr>
        <p:spPr>
          <a:xfrm>
            <a:off x="3886796" y="5007387"/>
            <a:ext cx="1199656" cy="276999"/>
          </a:xfrm>
          <a:prstGeom prst="rect">
            <a:avLst/>
          </a:prstGeom>
          <a:noFill/>
        </p:spPr>
        <p:txBody>
          <a:bodyPr wrap="square" rtlCol="0">
            <a:spAutoFit/>
          </a:bodyPr>
          <a:lstStyle/>
          <a:p>
            <a:pPr algn="ctr"/>
            <a:r>
              <a:rPr lang="en-US" altLang="zh-CN" sz="1200" b="1" dirty="0">
                <a:solidFill>
                  <a:srgbClr val="FF0000"/>
                </a:solidFill>
                <a:latin typeface="Times New Roman" panose="02020603050405020304" pitchFamily="18" charset="0"/>
                <a:cs typeface="Times New Roman" panose="02020603050405020304" pitchFamily="18" charset="0"/>
              </a:rPr>
              <a:t>Chicane</a:t>
            </a:r>
            <a:endParaRPr lang="zh-CN" altLang="en-US" sz="1200" b="1" dirty="0">
              <a:solidFill>
                <a:srgbClr val="FF0000"/>
              </a:solidFill>
              <a:latin typeface="Times New Roman" panose="02020603050405020304" pitchFamily="18" charset="0"/>
              <a:cs typeface="Times New Roman" panose="02020603050405020304" pitchFamily="18" charset="0"/>
            </a:endParaRPr>
          </a:p>
        </p:txBody>
      </p:sp>
      <p:pic>
        <p:nvPicPr>
          <p:cNvPr id="14" name="图片 13">
            <a:extLst>
              <a:ext uri="{FF2B5EF4-FFF2-40B4-BE49-F238E27FC236}">
                <a16:creationId xmlns:a16="http://schemas.microsoft.com/office/drawing/2014/main" id="{8134CC4D-1BEE-84AA-DE38-809975034EF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67913" y="1412923"/>
            <a:ext cx="4777993" cy="2517830"/>
          </a:xfrm>
          <a:prstGeom prst="rect">
            <a:avLst/>
          </a:prstGeom>
        </p:spPr>
      </p:pic>
      <p:sp>
        <p:nvSpPr>
          <p:cNvPr id="16" name="Flecha derecha 18">
            <a:extLst>
              <a:ext uri="{FF2B5EF4-FFF2-40B4-BE49-F238E27FC236}">
                <a16:creationId xmlns:a16="http://schemas.microsoft.com/office/drawing/2014/main" id="{60F0986B-DEB3-6DD8-26D4-6FE3BD622623}"/>
              </a:ext>
            </a:extLst>
          </p:cNvPr>
          <p:cNvSpPr>
            <a:spLocks noChangeArrowheads="1"/>
          </p:cNvSpPr>
          <p:nvPr/>
        </p:nvSpPr>
        <p:spPr bwMode="auto">
          <a:xfrm flipV="1">
            <a:off x="6987462" y="1506816"/>
            <a:ext cx="248273" cy="115548"/>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pic>
        <p:nvPicPr>
          <p:cNvPr id="17" name="Picture 11">
            <a:extLst>
              <a:ext uri="{FF2B5EF4-FFF2-40B4-BE49-F238E27FC236}">
                <a16:creationId xmlns:a16="http://schemas.microsoft.com/office/drawing/2014/main" id="{E0ACD1ED-367C-08B8-2E87-6B57C9BDEBDF}"/>
              </a:ext>
            </a:extLst>
          </p:cNvPr>
          <p:cNvPicPr>
            <a:picLocks noChangeAspect="1"/>
          </p:cNvPicPr>
          <p:nvPr/>
        </p:nvPicPr>
        <p:blipFill>
          <a:blip r:embed="rId6"/>
          <a:stretch>
            <a:fillRect/>
          </a:stretch>
        </p:blipFill>
        <p:spPr>
          <a:xfrm>
            <a:off x="9011045" y="1612752"/>
            <a:ext cx="336758" cy="168380"/>
          </a:xfrm>
          <a:prstGeom prst="rect">
            <a:avLst/>
          </a:prstGeom>
        </p:spPr>
      </p:pic>
      <p:sp>
        <p:nvSpPr>
          <p:cNvPr id="20" name="Flecha derecha 18">
            <a:extLst>
              <a:ext uri="{FF2B5EF4-FFF2-40B4-BE49-F238E27FC236}">
                <a16:creationId xmlns:a16="http://schemas.microsoft.com/office/drawing/2014/main" id="{86B86AB4-839C-853C-B805-A5CEC63BD6E7}"/>
              </a:ext>
            </a:extLst>
          </p:cNvPr>
          <p:cNvSpPr>
            <a:spLocks noChangeArrowheads="1"/>
          </p:cNvSpPr>
          <p:nvPr/>
        </p:nvSpPr>
        <p:spPr bwMode="auto">
          <a:xfrm flipV="1">
            <a:off x="6987226" y="4055930"/>
            <a:ext cx="248273" cy="113546"/>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pic>
        <p:nvPicPr>
          <p:cNvPr id="21" name="Picture 11">
            <a:extLst>
              <a:ext uri="{FF2B5EF4-FFF2-40B4-BE49-F238E27FC236}">
                <a16:creationId xmlns:a16="http://schemas.microsoft.com/office/drawing/2014/main" id="{E58EBB1F-EC64-C73E-37C2-3B200908951D}"/>
              </a:ext>
            </a:extLst>
          </p:cNvPr>
          <p:cNvPicPr>
            <a:picLocks noChangeAspect="1"/>
          </p:cNvPicPr>
          <p:nvPr/>
        </p:nvPicPr>
        <p:blipFill>
          <a:blip r:embed="rId6"/>
          <a:stretch>
            <a:fillRect/>
          </a:stretch>
        </p:blipFill>
        <p:spPr>
          <a:xfrm>
            <a:off x="9019648" y="4136278"/>
            <a:ext cx="328155" cy="164078"/>
          </a:xfrm>
          <a:prstGeom prst="rect">
            <a:avLst/>
          </a:prstGeom>
        </p:spPr>
      </p:pic>
      <p:sp>
        <p:nvSpPr>
          <p:cNvPr id="22" name="TextBox 13">
            <a:extLst>
              <a:ext uri="{FF2B5EF4-FFF2-40B4-BE49-F238E27FC236}">
                <a16:creationId xmlns:a16="http://schemas.microsoft.com/office/drawing/2014/main" id="{207E9650-1B56-E5D5-1E0D-34248EA2E60F}"/>
              </a:ext>
            </a:extLst>
          </p:cNvPr>
          <p:cNvSpPr txBox="1"/>
          <p:nvPr/>
        </p:nvSpPr>
        <p:spPr>
          <a:xfrm>
            <a:off x="6932569" y="1225267"/>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23" name="TextBox 13">
            <a:extLst>
              <a:ext uri="{FF2B5EF4-FFF2-40B4-BE49-F238E27FC236}">
                <a16:creationId xmlns:a16="http://schemas.microsoft.com/office/drawing/2014/main" id="{8EFF3099-D8E7-6D2E-5378-C5BBEA107940}"/>
              </a:ext>
            </a:extLst>
          </p:cNvPr>
          <p:cNvSpPr txBox="1"/>
          <p:nvPr/>
        </p:nvSpPr>
        <p:spPr>
          <a:xfrm>
            <a:off x="6930938" y="3770784"/>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15" name="标题 1">
            <a:extLst>
              <a:ext uri="{FF2B5EF4-FFF2-40B4-BE49-F238E27FC236}">
                <a16:creationId xmlns:a16="http://schemas.microsoft.com/office/drawing/2014/main" id="{BE8B50EA-E244-8351-FAED-B2E75DBE93E6}"/>
              </a:ext>
            </a:extLst>
          </p:cNvPr>
          <p:cNvSpPr>
            <a:spLocks noGrp="1"/>
          </p:cNvSpPr>
          <p:nvPr>
            <p:ph type="title"/>
          </p:nvPr>
        </p:nvSpPr>
        <p:spPr>
          <a:xfrm>
            <a:off x="912282" y="240628"/>
            <a:ext cx="10723035" cy="530137"/>
          </a:xfrm>
        </p:spPr>
        <p:txBody>
          <a:bodyPr/>
          <a:lstStyle/>
          <a:p>
            <a:r>
              <a:rPr lang="en-US" altLang="zh-CN" sz="2800" dirty="0"/>
              <a:t>Asymmetrical Monochromatization IR Optics Design</a:t>
            </a:r>
            <a:endParaRPr lang="zh-CN" altLang="en-US" sz="2800" dirty="0"/>
          </a:p>
        </p:txBody>
      </p:sp>
      <p:sp>
        <p:nvSpPr>
          <p:cNvPr id="24" name="日期占位符 23">
            <a:extLst>
              <a:ext uri="{FF2B5EF4-FFF2-40B4-BE49-F238E27FC236}">
                <a16:creationId xmlns:a16="http://schemas.microsoft.com/office/drawing/2014/main" id="{4AAA8B51-D4D8-EF6E-FBEF-C0C3F18C0751}"/>
              </a:ext>
            </a:extLst>
          </p:cNvPr>
          <p:cNvSpPr>
            <a:spLocks noGrp="1"/>
          </p:cNvSpPr>
          <p:nvPr>
            <p:ph type="dt" sz="half" idx="10"/>
          </p:nvPr>
        </p:nvSpPr>
        <p:spPr/>
        <p:txBody>
          <a:bodyPr/>
          <a:lstStyle/>
          <a:p>
            <a:r>
              <a:rPr lang="en-US" altLang="zh-CN"/>
              <a:t>8 June 2023</a:t>
            </a:r>
            <a:endParaRPr lang="zh-CN" altLang="en-US"/>
          </a:p>
        </p:txBody>
      </p:sp>
      <p:sp>
        <p:nvSpPr>
          <p:cNvPr id="25" name="页脚占位符 24">
            <a:extLst>
              <a:ext uri="{FF2B5EF4-FFF2-40B4-BE49-F238E27FC236}">
                <a16:creationId xmlns:a16="http://schemas.microsoft.com/office/drawing/2014/main" id="{6F72ABD6-BBB4-B056-F1C8-38591A51A509}"/>
              </a:ext>
            </a:extLst>
          </p:cNvPr>
          <p:cNvSpPr>
            <a:spLocks noGrp="1"/>
          </p:cNvSpPr>
          <p:nvPr>
            <p:ph type="ftr" sz="quarter" idx="11"/>
          </p:nvPr>
        </p:nvSpPr>
        <p:spPr/>
        <p:txBody>
          <a:bodyPr/>
          <a:lstStyle/>
          <a:p>
            <a:r>
              <a:rPr lang="en-US" altLang="zh-CN"/>
              <a:t>FCC Week 2023</a:t>
            </a:r>
            <a:endParaRPr lang="zh-CN" altLang="en-US"/>
          </a:p>
        </p:txBody>
      </p:sp>
      <p:sp>
        <p:nvSpPr>
          <p:cNvPr id="26" name="灯片编号占位符 25">
            <a:extLst>
              <a:ext uri="{FF2B5EF4-FFF2-40B4-BE49-F238E27FC236}">
                <a16:creationId xmlns:a16="http://schemas.microsoft.com/office/drawing/2014/main" id="{E9930570-46AC-EA6A-7E0E-03FCB871D9AE}"/>
              </a:ext>
            </a:extLst>
          </p:cNvPr>
          <p:cNvSpPr>
            <a:spLocks noGrp="1"/>
          </p:cNvSpPr>
          <p:nvPr>
            <p:ph type="sldNum" sz="quarter" idx="12"/>
          </p:nvPr>
        </p:nvSpPr>
        <p:spPr/>
        <p:txBody>
          <a:bodyPr/>
          <a:lstStyle/>
          <a:p>
            <a:fld id="{10C94CE8-38CE-4431-96C9-C03853E577E3}" type="slidenum">
              <a:rPr lang="zh-CN" altLang="en-US" smtClean="0"/>
              <a:t>13</a:t>
            </a:fld>
            <a:endParaRPr lang="zh-CN" altLang="en-US"/>
          </a:p>
        </p:txBody>
      </p:sp>
      <p:sp>
        <p:nvSpPr>
          <p:cNvPr id="27" name="Rectangle 1">
            <a:extLst>
              <a:ext uri="{FF2B5EF4-FFF2-40B4-BE49-F238E27FC236}">
                <a16:creationId xmlns:a16="http://schemas.microsoft.com/office/drawing/2014/main" id="{33D99D9F-5620-B7E5-3C68-1CAC437CE0FC}"/>
              </a:ext>
            </a:extLst>
          </p:cNvPr>
          <p:cNvSpPr/>
          <p:nvPr/>
        </p:nvSpPr>
        <p:spPr>
          <a:xfrm>
            <a:off x="1689169" y="5334184"/>
            <a:ext cx="552078" cy="528638"/>
          </a:xfrm>
          <a:prstGeom prst="rect">
            <a:avLst/>
          </a:prstGeom>
          <a:noFill/>
          <a:ln w="28575">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1">
            <a:extLst>
              <a:ext uri="{FF2B5EF4-FFF2-40B4-BE49-F238E27FC236}">
                <a16:creationId xmlns:a16="http://schemas.microsoft.com/office/drawing/2014/main" id="{3E907975-9E0B-3D5E-2002-40E577EC314F}"/>
              </a:ext>
            </a:extLst>
          </p:cNvPr>
          <p:cNvSpPr/>
          <p:nvPr/>
        </p:nvSpPr>
        <p:spPr>
          <a:xfrm>
            <a:off x="4264951" y="4610100"/>
            <a:ext cx="390392" cy="446073"/>
          </a:xfrm>
          <a:prstGeom prst="rect">
            <a:avLst/>
          </a:prstGeom>
          <a:noFill/>
          <a:ln w="28575">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11">
            <a:extLst>
              <a:ext uri="{FF2B5EF4-FFF2-40B4-BE49-F238E27FC236}">
                <a16:creationId xmlns:a16="http://schemas.microsoft.com/office/drawing/2014/main" id="{45758113-D2C6-19A4-983F-BDE5F9F0F985}"/>
              </a:ext>
            </a:extLst>
          </p:cNvPr>
          <p:cNvPicPr>
            <a:picLocks noChangeAspect="1"/>
          </p:cNvPicPr>
          <p:nvPr/>
        </p:nvPicPr>
        <p:blipFill>
          <a:blip r:embed="rId6"/>
          <a:stretch>
            <a:fillRect/>
          </a:stretch>
        </p:blipFill>
        <p:spPr>
          <a:xfrm>
            <a:off x="3722718" y="2573325"/>
            <a:ext cx="328155" cy="164078"/>
          </a:xfrm>
          <a:prstGeom prst="rect">
            <a:avLst/>
          </a:prstGeom>
        </p:spPr>
      </p:pic>
      <p:pic>
        <p:nvPicPr>
          <p:cNvPr id="9" name="Picture 11">
            <a:extLst>
              <a:ext uri="{FF2B5EF4-FFF2-40B4-BE49-F238E27FC236}">
                <a16:creationId xmlns:a16="http://schemas.microsoft.com/office/drawing/2014/main" id="{1E7940EE-B138-9B7A-C079-1AF11BA4806F}"/>
              </a:ext>
            </a:extLst>
          </p:cNvPr>
          <p:cNvPicPr>
            <a:picLocks noChangeAspect="1"/>
          </p:cNvPicPr>
          <p:nvPr/>
        </p:nvPicPr>
        <p:blipFill>
          <a:blip r:embed="rId6"/>
          <a:stretch>
            <a:fillRect/>
          </a:stretch>
        </p:blipFill>
        <p:spPr>
          <a:xfrm>
            <a:off x="3746366" y="5156415"/>
            <a:ext cx="328155" cy="164078"/>
          </a:xfrm>
          <a:prstGeom prst="rect">
            <a:avLst/>
          </a:prstGeom>
        </p:spPr>
      </p:pic>
      <p:sp>
        <p:nvSpPr>
          <p:cNvPr id="18" name="内容占位符 2">
            <a:extLst>
              <a:ext uri="{FF2B5EF4-FFF2-40B4-BE49-F238E27FC236}">
                <a16:creationId xmlns:a16="http://schemas.microsoft.com/office/drawing/2014/main" id="{9F9444EE-67B5-C00D-864A-AF1BF480A132}"/>
              </a:ext>
            </a:extLst>
          </p:cNvPr>
          <p:cNvSpPr txBox="1">
            <a:spLocks/>
          </p:cNvSpPr>
          <p:nvPr/>
        </p:nvSpPr>
        <p:spPr>
          <a:xfrm>
            <a:off x="520239" y="837451"/>
            <a:ext cx="11151522" cy="1226000"/>
          </a:xfrm>
          <a:prstGeom prst="rect">
            <a:avLst/>
          </a:prstGeom>
        </p:spPr>
        <p:txBody>
          <a:bodyPr vert="horz" lIns="91440" tIns="45720" rIns="91440" bIns="45720" rtlCol="0">
            <a:normAutofit/>
          </a:bodyPr>
          <a:lst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a:lstStyle>
          <a:p>
            <a:r>
              <a:rPr lang="en-US" altLang="zh-CN" sz="1600" b="1" dirty="0">
                <a:solidFill>
                  <a:srgbClr val="2C7C9F"/>
                </a:solidFill>
              </a:rPr>
              <a:t>Comparison between standard survey and monochromatization survey</a:t>
            </a:r>
          </a:p>
        </p:txBody>
      </p:sp>
    </p:spTree>
    <p:extLst>
      <p:ext uri="{BB962C8B-B14F-4D97-AF65-F5344CB8AC3E}">
        <p14:creationId xmlns:p14="http://schemas.microsoft.com/office/powerpoint/2010/main" val="3955040306"/>
      </p:ext>
    </p:extLst>
  </p:cSld>
  <p:clrMapOvr>
    <a:masterClrMapping/>
  </p:clrMapOvr>
  <mc:AlternateContent xmlns:mc="http://schemas.openxmlformats.org/markup-compatibility/2006" xmlns:p14="http://schemas.microsoft.com/office/powerpoint/2010/main">
    <mc:Choice Requires="p14">
      <p:transition spd="med" advClick="0" advTm="22611">
        <p14:prism isContent="1"/>
      </p:transition>
    </mc:Choice>
    <mc:Fallback xmlns="">
      <p:transition spd="med" advClick="0" advTm="22611">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28F032BC-33F0-9D3E-04C9-ADF5CF8251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884" y="4219656"/>
            <a:ext cx="4209657" cy="2219534"/>
          </a:xfrm>
          <a:prstGeom prst="rect">
            <a:avLst/>
          </a:prstGeom>
        </p:spPr>
      </p:pic>
      <p:pic>
        <p:nvPicPr>
          <p:cNvPr id="3" name="图片 2">
            <a:extLst>
              <a:ext uri="{FF2B5EF4-FFF2-40B4-BE49-F238E27FC236}">
                <a16:creationId xmlns:a16="http://schemas.microsoft.com/office/drawing/2014/main" id="{5C4799AD-471B-B645-B05E-A822EC37F8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2282" y="1655538"/>
            <a:ext cx="4240406" cy="2237674"/>
          </a:xfrm>
          <a:prstGeom prst="rect">
            <a:avLst/>
          </a:prstGeom>
        </p:spPr>
      </p:pic>
      <p:pic>
        <p:nvPicPr>
          <p:cNvPr id="31" name="图片 30">
            <a:extLst>
              <a:ext uri="{FF2B5EF4-FFF2-40B4-BE49-F238E27FC236}">
                <a16:creationId xmlns:a16="http://schemas.microsoft.com/office/drawing/2014/main" id="{9A7699ED-6AE0-EB00-931D-B7892B78FE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8280" y="1477289"/>
            <a:ext cx="3001896" cy="2551321"/>
          </a:xfrm>
          <a:prstGeom prst="rect">
            <a:avLst/>
          </a:prstGeom>
        </p:spPr>
      </p:pic>
      <p:pic>
        <p:nvPicPr>
          <p:cNvPr id="32" name="图片 31">
            <a:extLst>
              <a:ext uri="{FF2B5EF4-FFF2-40B4-BE49-F238E27FC236}">
                <a16:creationId xmlns:a16="http://schemas.microsoft.com/office/drawing/2014/main" id="{408FA595-3AD1-21F7-288C-B1205756511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68216" y="4100481"/>
            <a:ext cx="2794734" cy="2336625"/>
          </a:xfrm>
          <a:prstGeom prst="rect">
            <a:avLst/>
          </a:prstGeom>
        </p:spPr>
      </p:pic>
      <p:sp>
        <p:nvSpPr>
          <p:cNvPr id="10" name="文本框 9">
            <a:extLst>
              <a:ext uri="{FF2B5EF4-FFF2-40B4-BE49-F238E27FC236}">
                <a16:creationId xmlns:a16="http://schemas.microsoft.com/office/drawing/2014/main" id="{A81520EA-C26C-3000-DE6D-5883AAE6C69B}"/>
              </a:ext>
            </a:extLst>
          </p:cNvPr>
          <p:cNvSpPr txBox="1"/>
          <p:nvPr/>
        </p:nvSpPr>
        <p:spPr>
          <a:xfrm>
            <a:off x="3794507" y="1953669"/>
            <a:ext cx="3413874" cy="738664"/>
          </a:xfrm>
          <a:prstGeom prst="rect">
            <a:avLst/>
          </a:prstGeom>
          <a:noFill/>
        </p:spPr>
        <p:txBody>
          <a:bodyPr wrap="square" rtlCol="0">
            <a:spAutoFit/>
          </a:bodyPr>
          <a:lstStyle/>
          <a:p>
            <a:r>
              <a:rPr lang="en-US" altLang="zh-CN" sz="1400" b="1" dirty="0">
                <a:latin typeface="Times New Roman" panose="02020603050405020304" pitchFamily="18" charset="0"/>
                <a:cs typeface="Times New Roman" panose="02020603050405020304" pitchFamily="18" charset="0"/>
              </a:rPr>
              <a:t>Entrance survey point check</a:t>
            </a:r>
          </a:p>
          <a:p>
            <a:r>
              <a:rPr lang="en-US" altLang="zh-CN" sz="1400" dirty="0">
                <a:latin typeface="Times New Roman" panose="02020603050405020304" pitchFamily="18" charset="0"/>
                <a:cs typeface="Times New Roman" panose="02020603050405020304" pitchFamily="18" charset="0"/>
              </a:rPr>
              <a:t>X = </a:t>
            </a:r>
            <a:r>
              <a:rPr lang="en-US" altLang="zh-CN" sz="1400" dirty="0">
                <a:solidFill>
                  <a:srgbClr val="FF0000"/>
                </a:solidFill>
                <a:latin typeface="Times New Roman" panose="02020603050405020304" pitchFamily="18" charset="0"/>
                <a:cs typeface="Times New Roman" panose="02020603050405020304" pitchFamily="18" charset="0"/>
              </a:rPr>
              <a:t>14.7733</a:t>
            </a:r>
            <a:r>
              <a:rPr lang="en-US" altLang="zh-CN" sz="1400" dirty="0">
                <a:latin typeface="Times New Roman" panose="02020603050405020304" pitchFamily="18" charset="0"/>
                <a:cs typeface="Times New Roman" panose="02020603050405020304" pitchFamily="18" charset="0"/>
              </a:rPr>
              <a:t>1827</a:t>
            </a:r>
          </a:p>
          <a:p>
            <a:r>
              <a:rPr lang="en-US" altLang="zh-CN" sz="1400" dirty="0">
                <a:latin typeface="Times New Roman" panose="02020603050405020304" pitchFamily="18" charset="0"/>
                <a:cs typeface="Times New Roman" panose="02020603050405020304" pitchFamily="18" charset="0"/>
              </a:rPr>
              <a:t>Angle = </a:t>
            </a:r>
            <a:r>
              <a:rPr lang="en-US" altLang="zh-CN" sz="1400" dirty="0">
                <a:solidFill>
                  <a:srgbClr val="FF0000"/>
                </a:solidFill>
                <a:latin typeface="Times New Roman" panose="02020603050405020304" pitchFamily="18" charset="0"/>
                <a:cs typeface="Times New Roman" panose="02020603050405020304" pitchFamily="18" charset="0"/>
              </a:rPr>
              <a:t>0.013272</a:t>
            </a:r>
          </a:p>
        </p:txBody>
      </p:sp>
      <p:sp>
        <p:nvSpPr>
          <p:cNvPr id="11" name="文本框 10">
            <a:extLst>
              <a:ext uri="{FF2B5EF4-FFF2-40B4-BE49-F238E27FC236}">
                <a16:creationId xmlns:a16="http://schemas.microsoft.com/office/drawing/2014/main" id="{4AAF72D8-48C9-84A5-EB57-A81D9E93FA7B}"/>
              </a:ext>
            </a:extLst>
          </p:cNvPr>
          <p:cNvSpPr txBox="1"/>
          <p:nvPr/>
        </p:nvSpPr>
        <p:spPr>
          <a:xfrm>
            <a:off x="3794507" y="4489884"/>
            <a:ext cx="3413874" cy="738664"/>
          </a:xfrm>
          <a:prstGeom prst="rect">
            <a:avLst/>
          </a:prstGeom>
          <a:noFill/>
        </p:spPr>
        <p:txBody>
          <a:bodyPr wrap="square" rtlCol="0">
            <a:spAutoFit/>
          </a:bodyPr>
          <a:lstStyle/>
          <a:p>
            <a:r>
              <a:rPr lang="en-US" altLang="zh-CN" sz="1400" b="1" dirty="0">
                <a:latin typeface="Times New Roman" panose="02020603050405020304" pitchFamily="18" charset="0"/>
                <a:cs typeface="Times New Roman" panose="02020603050405020304" pitchFamily="18" charset="0"/>
              </a:rPr>
              <a:t>Entrance survey point check</a:t>
            </a:r>
            <a:endParaRPr lang="en-US" altLang="zh-CN" sz="1400" dirty="0">
              <a:latin typeface="Times New Roman" panose="02020603050405020304" pitchFamily="18" charset="0"/>
              <a:cs typeface="Times New Roman" panose="02020603050405020304" pitchFamily="18" charset="0"/>
            </a:endParaRPr>
          </a:p>
          <a:p>
            <a:r>
              <a:rPr lang="en-US" altLang="zh-CN" sz="1400" dirty="0">
                <a:latin typeface="Times New Roman" panose="02020603050405020304" pitchFamily="18" charset="0"/>
                <a:cs typeface="Times New Roman" panose="02020603050405020304" pitchFamily="18" charset="0"/>
              </a:rPr>
              <a:t>X = </a:t>
            </a:r>
            <a:r>
              <a:rPr lang="en-US" altLang="zh-CN" sz="1400" dirty="0">
                <a:solidFill>
                  <a:srgbClr val="FF0000"/>
                </a:solidFill>
                <a:latin typeface="Times New Roman" panose="02020603050405020304" pitchFamily="18" charset="0"/>
                <a:cs typeface="Times New Roman" panose="02020603050405020304" pitchFamily="18" charset="0"/>
              </a:rPr>
              <a:t>14.773</a:t>
            </a:r>
            <a:r>
              <a:rPr lang="en-US" altLang="zh-CN" sz="1400" dirty="0">
                <a:solidFill>
                  <a:schemeClr val="tx1"/>
                </a:solidFill>
                <a:latin typeface="Times New Roman" panose="02020603050405020304" pitchFamily="18" charset="0"/>
                <a:cs typeface="Times New Roman" panose="02020603050405020304" pitchFamily="18" charset="0"/>
              </a:rPr>
              <a:t>29905</a:t>
            </a:r>
          </a:p>
          <a:p>
            <a:r>
              <a:rPr lang="en-US" altLang="zh-CN" sz="1400" dirty="0">
                <a:latin typeface="Times New Roman" panose="02020603050405020304" pitchFamily="18" charset="0"/>
                <a:cs typeface="Times New Roman" panose="02020603050405020304" pitchFamily="18" charset="0"/>
              </a:rPr>
              <a:t>Angle = </a:t>
            </a:r>
            <a:r>
              <a:rPr lang="en-US" altLang="zh-CN" sz="1400" dirty="0">
                <a:solidFill>
                  <a:srgbClr val="FF0000"/>
                </a:solidFill>
                <a:latin typeface="Times New Roman" panose="02020603050405020304" pitchFamily="18" charset="0"/>
                <a:cs typeface="Times New Roman" panose="02020603050405020304" pitchFamily="18" charset="0"/>
              </a:rPr>
              <a:t>0.013272</a:t>
            </a:r>
          </a:p>
        </p:txBody>
      </p:sp>
      <p:sp>
        <p:nvSpPr>
          <p:cNvPr id="12" name="文本框 11">
            <a:extLst>
              <a:ext uri="{FF2B5EF4-FFF2-40B4-BE49-F238E27FC236}">
                <a16:creationId xmlns:a16="http://schemas.microsoft.com/office/drawing/2014/main" id="{A5EE487D-BCFC-4C62-FC35-815B129A411F}"/>
              </a:ext>
            </a:extLst>
          </p:cNvPr>
          <p:cNvSpPr txBox="1"/>
          <p:nvPr/>
        </p:nvSpPr>
        <p:spPr>
          <a:xfrm>
            <a:off x="9155792" y="1953901"/>
            <a:ext cx="3413874" cy="1600438"/>
          </a:xfrm>
          <a:prstGeom prst="rect">
            <a:avLst/>
          </a:prstGeom>
          <a:noFill/>
        </p:spPr>
        <p:txBody>
          <a:bodyPr wrap="square" rtlCol="0">
            <a:spAutoFit/>
          </a:bodyPr>
          <a:lstStyle/>
          <a:p>
            <a:r>
              <a:rPr lang="en-US" altLang="zh-CN" sz="1400" b="1" dirty="0">
                <a:latin typeface="Times New Roman" panose="02020603050405020304" pitchFamily="18" charset="0"/>
                <a:ea typeface="等线" panose="02010600030101010101" pitchFamily="2" charset="-122"/>
                <a:cs typeface="Times New Roman" panose="02020603050405020304" pitchFamily="18" charset="0"/>
              </a:rPr>
              <a:t>Entrance beam parameters check</a:t>
            </a:r>
          </a:p>
          <a:p>
            <a:r>
              <a:rPr lang="el-GR" altLang="zh-CN" sz="1400" dirty="0">
                <a:latin typeface="Times New Roman" panose="02020603050405020304" pitchFamily="18" charset="0"/>
                <a:ea typeface="等线" panose="02010600030101010101" pitchFamily="2" charset="-122"/>
                <a:cs typeface="Times New Roman" panose="02020603050405020304" pitchFamily="18" charset="0"/>
              </a:rPr>
              <a:t>β</a:t>
            </a:r>
            <a:r>
              <a:rPr lang="en-US" altLang="zh-CN" sz="1400" baseline="-25000" dirty="0">
                <a:latin typeface="Times New Roman" panose="02020603050405020304" pitchFamily="18" charset="0"/>
                <a:ea typeface="等线" panose="02010600030101010101" pitchFamily="2" charset="-122"/>
                <a:cs typeface="Times New Roman" panose="02020603050405020304" pitchFamily="18" charset="0"/>
              </a:rPr>
              <a:t>x</a:t>
            </a:r>
            <a:r>
              <a:rPr lang="en-US" altLang="zh-CN" sz="1400" dirty="0">
                <a:latin typeface="Times New Roman" panose="02020603050405020304" pitchFamily="18" charset="0"/>
                <a:cs typeface="Times New Roman" panose="02020603050405020304" pitchFamily="18" charset="0"/>
              </a:rPr>
              <a:t> = </a:t>
            </a:r>
            <a:r>
              <a:rPr lang="en-US" altLang="zh-CN" sz="1400" dirty="0">
                <a:solidFill>
                  <a:srgbClr val="FF0000"/>
                </a:solidFill>
                <a:latin typeface="Times New Roman" panose="02020603050405020304" pitchFamily="18" charset="0"/>
                <a:cs typeface="Times New Roman" panose="02020603050405020304" pitchFamily="18" charset="0"/>
              </a:rPr>
              <a:t>156.6587</a:t>
            </a:r>
            <a:r>
              <a:rPr lang="en-US" altLang="zh-CN" sz="1400" dirty="0">
                <a:solidFill>
                  <a:schemeClr val="tx1"/>
                </a:solidFill>
                <a:latin typeface="Times New Roman" panose="02020603050405020304" pitchFamily="18" charset="0"/>
                <a:cs typeface="Times New Roman" panose="02020603050405020304" pitchFamily="18" charset="0"/>
              </a:rPr>
              <a:t>4</a:t>
            </a:r>
            <a:r>
              <a:rPr lang="en-US" altLang="zh-CN" sz="1400" dirty="0">
                <a:latin typeface="Times New Roman" panose="02020603050405020304" pitchFamily="18" charset="0"/>
                <a:cs typeface="Times New Roman" panose="02020603050405020304" pitchFamily="18" charset="0"/>
              </a:rPr>
              <a:t>37</a:t>
            </a:r>
          </a:p>
          <a:p>
            <a:r>
              <a:rPr lang="el-GR" altLang="zh-CN" sz="1400" dirty="0">
                <a:latin typeface="Times New Roman" panose="02020603050405020304" pitchFamily="18" charset="0"/>
                <a:ea typeface="等线" panose="02010600030101010101" pitchFamily="2" charset="-122"/>
                <a:cs typeface="Times New Roman" panose="02020603050405020304" pitchFamily="18" charset="0"/>
              </a:rPr>
              <a:t>α</a:t>
            </a:r>
            <a:r>
              <a:rPr lang="en-US" altLang="zh-CN" sz="1400" baseline="-25000" dirty="0">
                <a:latin typeface="Times New Roman" panose="02020603050405020304" pitchFamily="18" charset="0"/>
                <a:ea typeface="等线" panose="02010600030101010101" pitchFamily="2" charset="-122"/>
                <a:cs typeface="Times New Roman" panose="02020603050405020304" pitchFamily="18" charset="0"/>
              </a:rPr>
              <a:t>x</a:t>
            </a:r>
            <a:r>
              <a:rPr lang="en-US" altLang="zh-CN" sz="1400" dirty="0">
                <a:latin typeface="Times New Roman" panose="02020603050405020304" pitchFamily="18" charset="0"/>
                <a:cs typeface="Times New Roman" panose="02020603050405020304" pitchFamily="18" charset="0"/>
              </a:rPr>
              <a:t> = </a:t>
            </a:r>
            <a:r>
              <a:rPr lang="en-US" altLang="zh-CN" sz="1400" dirty="0">
                <a:solidFill>
                  <a:srgbClr val="FF0000"/>
                </a:solidFill>
                <a:latin typeface="Times New Roman" panose="02020603050405020304" pitchFamily="18" charset="0"/>
                <a:cs typeface="Times New Roman" panose="02020603050405020304" pitchFamily="18" charset="0"/>
              </a:rPr>
              <a:t>-2.26460</a:t>
            </a:r>
            <a:r>
              <a:rPr lang="en-US" altLang="zh-CN" sz="1400" dirty="0">
                <a:latin typeface="Times New Roman" panose="02020603050405020304" pitchFamily="18" charset="0"/>
                <a:cs typeface="Times New Roman" panose="02020603050405020304" pitchFamily="18" charset="0"/>
              </a:rPr>
              <a:t>2028</a:t>
            </a:r>
          </a:p>
          <a:p>
            <a:r>
              <a:rPr lang="el-GR" altLang="zh-CN" sz="1400" dirty="0">
                <a:latin typeface="Times New Roman" panose="02020603050405020304" pitchFamily="18" charset="0"/>
                <a:ea typeface="等线" panose="02010600030101010101" pitchFamily="2" charset="-122"/>
                <a:cs typeface="Times New Roman" panose="02020603050405020304" pitchFamily="18" charset="0"/>
              </a:rPr>
              <a:t>β</a:t>
            </a:r>
            <a:r>
              <a:rPr lang="en-US" altLang="zh-CN" sz="1400" baseline="-25000" dirty="0">
                <a:latin typeface="Times New Roman" panose="02020603050405020304" pitchFamily="18" charset="0"/>
                <a:ea typeface="等线" panose="02010600030101010101" pitchFamily="2" charset="-122"/>
                <a:cs typeface="Times New Roman" panose="02020603050405020304" pitchFamily="18" charset="0"/>
              </a:rPr>
              <a:t>y</a:t>
            </a:r>
            <a:r>
              <a:rPr lang="en-US" altLang="zh-CN" sz="1400" dirty="0">
                <a:latin typeface="Times New Roman" panose="02020603050405020304" pitchFamily="18" charset="0"/>
                <a:cs typeface="Times New Roman" panose="02020603050405020304" pitchFamily="18" charset="0"/>
              </a:rPr>
              <a:t> = </a:t>
            </a:r>
            <a:r>
              <a:rPr lang="en-US" altLang="zh-CN" sz="1400" dirty="0">
                <a:solidFill>
                  <a:srgbClr val="FF0000"/>
                </a:solidFill>
                <a:latin typeface="Times New Roman" panose="02020603050405020304" pitchFamily="18" charset="0"/>
                <a:cs typeface="Times New Roman" panose="02020603050405020304" pitchFamily="18" charset="0"/>
              </a:rPr>
              <a:t>35.3030</a:t>
            </a:r>
            <a:r>
              <a:rPr lang="en-US" altLang="zh-CN" sz="1400" dirty="0">
                <a:solidFill>
                  <a:schemeClr val="tx1"/>
                </a:solidFill>
                <a:latin typeface="Times New Roman" panose="02020603050405020304" pitchFamily="18" charset="0"/>
                <a:cs typeface="Times New Roman" panose="02020603050405020304" pitchFamily="18" charset="0"/>
              </a:rPr>
              <a:t>624</a:t>
            </a:r>
            <a:r>
              <a:rPr lang="en-US" altLang="zh-CN" sz="1400" dirty="0">
                <a:latin typeface="Times New Roman" panose="02020603050405020304" pitchFamily="18" charset="0"/>
                <a:cs typeface="Times New Roman" panose="02020603050405020304" pitchFamily="18" charset="0"/>
              </a:rPr>
              <a:t>4</a:t>
            </a:r>
          </a:p>
          <a:p>
            <a:r>
              <a:rPr lang="el-GR" altLang="zh-CN" sz="1400" dirty="0">
                <a:latin typeface="Times New Roman" panose="02020603050405020304" pitchFamily="18" charset="0"/>
                <a:ea typeface="等线" panose="02010600030101010101" pitchFamily="2" charset="-122"/>
                <a:cs typeface="Times New Roman" panose="02020603050405020304" pitchFamily="18" charset="0"/>
              </a:rPr>
              <a:t>α</a:t>
            </a:r>
            <a:r>
              <a:rPr lang="en-US" altLang="zh-CN" sz="1400" baseline="-25000" dirty="0">
                <a:latin typeface="Times New Roman" panose="02020603050405020304" pitchFamily="18" charset="0"/>
                <a:ea typeface="等线" panose="02010600030101010101" pitchFamily="2" charset="-122"/>
                <a:cs typeface="Times New Roman" panose="02020603050405020304" pitchFamily="18" charset="0"/>
              </a:rPr>
              <a:t>y</a:t>
            </a:r>
            <a:r>
              <a:rPr lang="en-US" altLang="zh-CN" sz="1400" dirty="0">
                <a:latin typeface="Times New Roman" panose="02020603050405020304" pitchFamily="18" charset="0"/>
                <a:cs typeface="Times New Roman" panose="02020603050405020304" pitchFamily="18" charset="0"/>
              </a:rPr>
              <a:t> = </a:t>
            </a:r>
            <a:r>
              <a:rPr lang="en-US" altLang="zh-CN" sz="1400" dirty="0">
                <a:solidFill>
                  <a:srgbClr val="FF0000"/>
                </a:solidFill>
                <a:latin typeface="Times New Roman" panose="02020603050405020304" pitchFamily="18" charset="0"/>
                <a:cs typeface="Times New Roman" panose="02020603050405020304" pitchFamily="18" charset="0"/>
              </a:rPr>
              <a:t>0.617284</a:t>
            </a:r>
            <a:r>
              <a:rPr lang="en-US" altLang="zh-CN" sz="1400" dirty="0">
                <a:latin typeface="Times New Roman" panose="02020603050405020304" pitchFamily="18" charset="0"/>
                <a:cs typeface="Times New Roman" panose="02020603050405020304" pitchFamily="18" charset="0"/>
              </a:rPr>
              <a:t>605</a:t>
            </a:r>
          </a:p>
          <a:p>
            <a:r>
              <a:rPr lang="en-US" altLang="zh-CN" sz="1400" dirty="0">
                <a:latin typeface="Times New Roman" panose="02020603050405020304" pitchFamily="18" charset="0"/>
                <a:cs typeface="Times New Roman" panose="02020603050405020304" pitchFamily="18" charset="0"/>
              </a:rPr>
              <a:t>D</a:t>
            </a:r>
            <a:r>
              <a:rPr lang="en-US" altLang="zh-CN" sz="1400" baseline="-25000" dirty="0">
                <a:latin typeface="Times New Roman" panose="02020603050405020304" pitchFamily="18" charset="0"/>
                <a:cs typeface="Times New Roman" panose="02020603050405020304" pitchFamily="18" charset="0"/>
              </a:rPr>
              <a:t>x</a:t>
            </a:r>
            <a:r>
              <a:rPr lang="en-US" altLang="zh-CN" sz="1400" dirty="0">
                <a:latin typeface="Times New Roman" panose="02020603050405020304" pitchFamily="18" charset="0"/>
                <a:cs typeface="Times New Roman" panose="02020603050405020304" pitchFamily="18" charset="0"/>
              </a:rPr>
              <a:t> = </a:t>
            </a:r>
            <a:r>
              <a:rPr lang="en-US" altLang="zh-CN" sz="1400" dirty="0">
                <a:solidFill>
                  <a:srgbClr val="FF0000"/>
                </a:solidFill>
                <a:latin typeface="Times New Roman" panose="02020603050405020304" pitchFamily="18" charset="0"/>
                <a:cs typeface="Times New Roman" panose="02020603050405020304" pitchFamily="18" charset="0"/>
              </a:rPr>
              <a:t>0.5488569</a:t>
            </a:r>
            <a:r>
              <a:rPr lang="en-US" altLang="zh-CN" sz="1400" dirty="0">
                <a:latin typeface="Times New Roman" panose="02020603050405020304" pitchFamily="18" charset="0"/>
                <a:cs typeface="Times New Roman" panose="02020603050405020304" pitchFamily="18" charset="0"/>
              </a:rPr>
              <a:t>734</a:t>
            </a:r>
          </a:p>
          <a:p>
            <a:r>
              <a:rPr lang="en-US" altLang="zh-CN" sz="1400" dirty="0">
                <a:latin typeface="Times New Roman" panose="02020603050405020304" pitchFamily="18" charset="0"/>
                <a:cs typeface="Times New Roman" panose="02020603050405020304" pitchFamily="18" charset="0"/>
              </a:rPr>
              <a:t>D</a:t>
            </a:r>
            <a:r>
              <a:rPr lang="en-US" altLang="zh-CN" sz="1400" baseline="-25000" dirty="0">
                <a:latin typeface="Times New Roman" panose="02020603050405020304" pitchFamily="18" charset="0"/>
                <a:cs typeface="Times New Roman" panose="02020603050405020304" pitchFamily="18" charset="0"/>
              </a:rPr>
              <a:t>px</a:t>
            </a:r>
            <a:r>
              <a:rPr lang="en-US" altLang="zh-CN" sz="1400" dirty="0">
                <a:latin typeface="Times New Roman" panose="02020603050405020304" pitchFamily="18" charset="0"/>
                <a:cs typeface="Times New Roman" panose="02020603050405020304" pitchFamily="18" charset="0"/>
              </a:rPr>
              <a:t> = </a:t>
            </a:r>
            <a:r>
              <a:rPr lang="en-US" altLang="zh-CN" sz="1400" dirty="0">
                <a:solidFill>
                  <a:srgbClr val="FF0000"/>
                </a:solidFill>
                <a:latin typeface="Times New Roman" panose="02020603050405020304" pitchFamily="18" charset="0"/>
                <a:cs typeface="Times New Roman" panose="02020603050405020304" pitchFamily="18" charset="0"/>
              </a:rPr>
              <a:t>0.00752625</a:t>
            </a:r>
            <a:r>
              <a:rPr lang="en-US" altLang="zh-CN" sz="1400" dirty="0">
                <a:latin typeface="Times New Roman" panose="02020603050405020304" pitchFamily="18" charset="0"/>
                <a:cs typeface="Times New Roman" panose="02020603050405020304" pitchFamily="18" charset="0"/>
              </a:rPr>
              <a:t>7585</a:t>
            </a:r>
            <a:endParaRPr lang="zh-CN" altLang="en-US" sz="1400" dirty="0">
              <a:latin typeface="Times New Roman" panose="02020603050405020304" pitchFamily="18" charset="0"/>
              <a:cs typeface="Times New Roman" panose="02020603050405020304" pitchFamily="18" charset="0"/>
            </a:endParaRPr>
          </a:p>
        </p:txBody>
      </p:sp>
      <p:sp>
        <p:nvSpPr>
          <p:cNvPr id="13" name="TextBox 18">
            <a:extLst>
              <a:ext uri="{FF2B5EF4-FFF2-40B4-BE49-F238E27FC236}">
                <a16:creationId xmlns:a16="http://schemas.microsoft.com/office/drawing/2014/main" id="{0AC35E76-2F81-F620-364E-78EFF68138A6}"/>
              </a:ext>
            </a:extLst>
          </p:cNvPr>
          <p:cNvSpPr txBox="1"/>
          <p:nvPr/>
        </p:nvSpPr>
        <p:spPr>
          <a:xfrm>
            <a:off x="749971" y="1296634"/>
            <a:ext cx="6089072" cy="369332"/>
          </a:xfrm>
          <a:prstGeom prst="rect">
            <a:avLst/>
          </a:prstGeom>
          <a:noFill/>
        </p:spPr>
        <p:txBody>
          <a:bodyPr wrap="square">
            <a:spAutoFit/>
          </a:bodyPr>
          <a:lstStyle/>
          <a:p>
            <a:pPr marL="285750" indent="-285750" algn="just">
              <a:buClr>
                <a:schemeClr val="accent2">
                  <a:lumMod val="60000"/>
                  <a:lumOff val="40000"/>
                </a:schemeClr>
              </a:buClr>
              <a:buSzPct val="13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Standard</a:t>
            </a:r>
            <a:endParaRPr lang="en-US" dirty="0"/>
          </a:p>
        </p:txBody>
      </p:sp>
      <p:sp>
        <p:nvSpPr>
          <p:cNvPr id="14" name="TextBox 19">
            <a:extLst>
              <a:ext uri="{FF2B5EF4-FFF2-40B4-BE49-F238E27FC236}">
                <a16:creationId xmlns:a16="http://schemas.microsoft.com/office/drawing/2014/main" id="{FAACC659-CE21-90FC-C449-3C8111F302AC}"/>
              </a:ext>
            </a:extLst>
          </p:cNvPr>
          <p:cNvSpPr txBox="1"/>
          <p:nvPr/>
        </p:nvSpPr>
        <p:spPr>
          <a:xfrm>
            <a:off x="690698" y="3832994"/>
            <a:ext cx="4591241" cy="369332"/>
          </a:xfrm>
          <a:prstGeom prst="rect">
            <a:avLst/>
          </a:prstGeom>
          <a:noFill/>
        </p:spPr>
        <p:txBody>
          <a:bodyPr wrap="square">
            <a:spAutoFit/>
          </a:bodyPr>
          <a:lstStyle/>
          <a:p>
            <a:pPr marL="285750" indent="-285750" algn="just">
              <a:buClr>
                <a:schemeClr val="accent2">
                  <a:lumMod val="60000"/>
                  <a:lumOff val="40000"/>
                </a:schemeClr>
              </a:buClr>
              <a:buSzPct val="13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Monochromatization</a:t>
            </a:r>
            <a:endParaRPr lang="en-US" dirty="0"/>
          </a:p>
        </p:txBody>
      </p:sp>
      <p:sp>
        <p:nvSpPr>
          <p:cNvPr id="15" name="文本框 14">
            <a:extLst>
              <a:ext uri="{FF2B5EF4-FFF2-40B4-BE49-F238E27FC236}">
                <a16:creationId xmlns:a16="http://schemas.microsoft.com/office/drawing/2014/main" id="{8DD4F69D-F405-D2BD-C1A0-79B41DE7F7E8}"/>
              </a:ext>
            </a:extLst>
          </p:cNvPr>
          <p:cNvSpPr txBox="1"/>
          <p:nvPr/>
        </p:nvSpPr>
        <p:spPr>
          <a:xfrm>
            <a:off x="9104577" y="4580492"/>
            <a:ext cx="3413874" cy="1600438"/>
          </a:xfrm>
          <a:prstGeom prst="rect">
            <a:avLst/>
          </a:prstGeom>
          <a:noFill/>
        </p:spPr>
        <p:txBody>
          <a:bodyPr wrap="square" rtlCol="0">
            <a:spAutoFit/>
          </a:bodyPr>
          <a:lstStyle/>
          <a:p>
            <a:r>
              <a:rPr lang="en-US" altLang="zh-CN" sz="1400" b="1" dirty="0">
                <a:latin typeface="Times New Roman" panose="02020603050405020304" pitchFamily="18" charset="0"/>
                <a:ea typeface="等线" panose="02010600030101010101" pitchFamily="2" charset="-122"/>
                <a:cs typeface="Times New Roman" panose="02020603050405020304" pitchFamily="18" charset="0"/>
              </a:rPr>
              <a:t>Entrance beam parameters check</a:t>
            </a:r>
            <a:endParaRPr lang="en-US" altLang="zh-CN" sz="1400" dirty="0">
              <a:latin typeface="Times New Roman" panose="02020603050405020304" pitchFamily="18" charset="0"/>
              <a:ea typeface="等线" panose="02010600030101010101" pitchFamily="2" charset="-122"/>
              <a:cs typeface="Times New Roman" panose="02020603050405020304" pitchFamily="18" charset="0"/>
            </a:endParaRPr>
          </a:p>
          <a:p>
            <a:r>
              <a:rPr lang="el-GR" altLang="zh-CN" sz="1400" dirty="0">
                <a:latin typeface="Times New Roman" panose="02020603050405020304" pitchFamily="18" charset="0"/>
                <a:ea typeface="等线" panose="02010600030101010101" pitchFamily="2" charset="-122"/>
                <a:cs typeface="Times New Roman" panose="02020603050405020304" pitchFamily="18" charset="0"/>
              </a:rPr>
              <a:t>β</a:t>
            </a:r>
            <a:r>
              <a:rPr lang="en-US" altLang="zh-CN" sz="1400" baseline="-25000" dirty="0">
                <a:latin typeface="Times New Roman" panose="02020603050405020304" pitchFamily="18" charset="0"/>
                <a:ea typeface="等线" panose="02010600030101010101" pitchFamily="2" charset="-122"/>
                <a:cs typeface="Times New Roman" panose="02020603050405020304" pitchFamily="18" charset="0"/>
              </a:rPr>
              <a:t>x </a:t>
            </a:r>
            <a:r>
              <a:rPr lang="en-US" altLang="zh-CN" sz="1400" dirty="0">
                <a:latin typeface="Times New Roman" panose="02020603050405020304" pitchFamily="18" charset="0"/>
                <a:cs typeface="Times New Roman" panose="02020603050405020304" pitchFamily="18" charset="0"/>
              </a:rPr>
              <a:t>= </a:t>
            </a:r>
            <a:r>
              <a:rPr lang="en-US" altLang="zh-CN" sz="1400" dirty="0">
                <a:solidFill>
                  <a:srgbClr val="FF0000"/>
                </a:solidFill>
                <a:latin typeface="+mn-ea"/>
                <a:cs typeface="Times New Roman" panose="02020603050405020304" pitchFamily="18" charset="0"/>
              </a:rPr>
              <a:t>156.6587</a:t>
            </a:r>
            <a:r>
              <a:rPr lang="en-US" altLang="zh-CN" sz="1400" dirty="0">
                <a:latin typeface="+mn-ea"/>
                <a:cs typeface="Times New Roman" panose="02020603050405020304" pitchFamily="18" charset="0"/>
              </a:rPr>
              <a:t>21</a:t>
            </a:r>
            <a:endParaRPr lang="en-US" altLang="zh-CN" sz="1400" dirty="0">
              <a:latin typeface="Times New Roman" panose="02020603050405020304" pitchFamily="18" charset="0"/>
              <a:cs typeface="Times New Roman" panose="02020603050405020304" pitchFamily="18" charset="0"/>
            </a:endParaRPr>
          </a:p>
          <a:p>
            <a:r>
              <a:rPr lang="el-GR" altLang="zh-CN" sz="1400" dirty="0">
                <a:latin typeface="Times New Roman" panose="02020603050405020304" pitchFamily="18" charset="0"/>
                <a:ea typeface="等线" panose="02010600030101010101" pitchFamily="2" charset="-122"/>
                <a:cs typeface="Times New Roman" panose="02020603050405020304" pitchFamily="18" charset="0"/>
              </a:rPr>
              <a:t>α</a:t>
            </a:r>
            <a:r>
              <a:rPr lang="en-US" altLang="zh-CN" sz="1400" baseline="-25000" dirty="0">
                <a:latin typeface="Times New Roman" panose="02020603050405020304" pitchFamily="18" charset="0"/>
                <a:ea typeface="等线" panose="02010600030101010101" pitchFamily="2" charset="-122"/>
                <a:cs typeface="Times New Roman" panose="02020603050405020304" pitchFamily="18" charset="0"/>
              </a:rPr>
              <a:t>x</a:t>
            </a:r>
            <a:r>
              <a:rPr lang="en-US" altLang="zh-CN" sz="1400" dirty="0">
                <a:latin typeface="Times New Roman" panose="02020603050405020304" pitchFamily="18" charset="0"/>
                <a:cs typeface="Times New Roman" panose="02020603050405020304" pitchFamily="18" charset="0"/>
              </a:rPr>
              <a:t> = </a:t>
            </a:r>
            <a:r>
              <a:rPr lang="en-US" altLang="zh-CN" sz="1400" dirty="0">
                <a:solidFill>
                  <a:srgbClr val="FF0000"/>
                </a:solidFill>
                <a:latin typeface="Times New Roman" panose="02020603050405020304" pitchFamily="18" charset="0"/>
                <a:cs typeface="Times New Roman" panose="02020603050405020304" pitchFamily="18" charset="0"/>
              </a:rPr>
              <a:t>-</a:t>
            </a:r>
            <a:r>
              <a:rPr lang="en-US" altLang="zh-CN" sz="1400" dirty="0">
                <a:solidFill>
                  <a:srgbClr val="FF0000"/>
                </a:solidFill>
                <a:latin typeface="+mn-ea"/>
                <a:cs typeface="Times New Roman" panose="02020603050405020304" pitchFamily="18" charset="0"/>
              </a:rPr>
              <a:t>2.26460</a:t>
            </a:r>
            <a:r>
              <a:rPr lang="en-US" altLang="zh-CN" sz="1400" dirty="0">
                <a:latin typeface="+mn-ea"/>
                <a:cs typeface="Times New Roman" panose="02020603050405020304" pitchFamily="18" charset="0"/>
              </a:rPr>
              <a:t>1911</a:t>
            </a:r>
            <a:endParaRPr lang="en-US" altLang="zh-CN" sz="1400" dirty="0">
              <a:latin typeface="Times New Roman" panose="02020603050405020304" pitchFamily="18" charset="0"/>
              <a:cs typeface="Times New Roman" panose="02020603050405020304" pitchFamily="18" charset="0"/>
            </a:endParaRPr>
          </a:p>
          <a:p>
            <a:r>
              <a:rPr lang="el-GR" altLang="zh-CN" sz="1400" dirty="0">
                <a:latin typeface="Times New Roman" panose="02020603050405020304" pitchFamily="18" charset="0"/>
                <a:ea typeface="等线" panose="02010600030101010101" pitchFamily="2" charset="-122"/>
                <a:cs typeface="Times New Roman" panose="02020603050405020304" pitchFamily="18" charset="0"/>
              </a:rPr>
              <a:t>β</a:t>
            </a:r>
            <a:r>
              <a:rPr lang="en-US" altLang="zh-CN" sz="1400" baseline="-25000" dirty="0">
                <a:latin typeface="Times New Roman" panose="02020603050405020304" pitchFamily="18" charset="0"/>
                <a:ea typeface="等线" panose="02010600030101010101" pitchFamily="2" charset="-122"/>
                <a:cs typeface="Times New Roman" panose="02020603050405020304" pitchFamily="18" charset="0"/>
              </a:rPr>
              <a:t>y</a:t>
            </a:r>
            <a:r>
              <a:rPr lang="en-US" altLang="zh-CN" sz="1400" dirty="0">
                <a:latin typeface="Times New Roman" panose="02020603050405020304" pitchFamily="18" charset="0"/>
                <a:cs typeface="Times New Roman" panose="02020603050405020304" pitchFamily="18" charset="0"/>
              </a:rPr>
              <a:t> = </a:t>
            </a:r>
            <a:r>
              <a:rPr lang="en-US" altLang="zh-CN" sz="1400" dirty="0">
                <a:solidFill>
                  <a:srgbClr val="FF0000"/>
                </a:solidFill>
                <a:latin typeface="+mn-ea"/>
                <a:cs typeface="Times New Roman" panose="02020603050405020304" pitchFamily="18" charset="0"/>
              </a:rPr>
              <a:t>35.3030</a:t>
            </a:r>
            <a:r>
              <a:rPr lang="en-US" altLang="zh-CN" sz="1400" dirty="0">
                <a:latin typeface="+mn-ea"/>
                <a:cs typeface="Times New Roman" panose="02020603050405020304" pitchFamily="18" charset="0"/>
              </a:rPr>
              <a:t>5802</a:t>
            </a:r>
            <a:endParaRPr lang="en-US" altLang="zh-CN" sz="1400" dirty="0">
              <a:latin typeface="Times New Roman" panose="02020603050405020304" pitchFamily="18" charset="0"/>
              <a:cs typeface="Times New Roman" panose="02020603050405020304" pitchFamily="18" charset="0"/>
            </a:endParaRPr>
          </a:p>
          <a:p>
            <a:r>
              <a:rPr lang="el-GR" altLang="zh-CN" sz="1400" dirty="0">
                <a:latin typeface="Times New Roman" panose="02020603050405020304" pitchFamily="18" charset="0"/>
                <a:ea typeface="等线" panose="02010600030101010101" pitchFamily="2" charset="-122"/>
                <a:cs typeface="Times New Roman" panose="02020603050405020304" pitchFamily="18" charset="0"/>
              </a:rPr>
              <a:t>α</a:t>
            </a:r>
            <a:r>
              <a:rPr lang="en-US" altLang="zh-CN" sz="1400" baseline="-25000" dirty="0">
                <a:latin typeface="Times New Roman" panose="02020603050405020304" pitchFamily="18" charset="0"/>
                <a:ea typeface="等线" panose="02010600030101010101" pitchFamily="2" charset="-122"/>
                <a:cs typeface="Times New Roman" panose="02020603050405020304" pitchFamily="18" charset="0"/>
              </a:rPr>
              <a:t>y</a:t>
            </a:r>
            <a:r>
              <a:rPr lang="en-US" altLang="zh-CN" sz="1400" dirty="0">
                <a:latin typeface="Times New Roman" panose="02020603050405020304" pitchFamily="18" charset="0"/>
                <a:cs typeface="Times New Roman" panose="02020603050405020304" pitchFamily="18" charset="0"/>
              </a:rPr>
              <a:t> = </a:t>
            </a:r>
            <a:r>
              <a:rPr lang="en-US" altLang="zh-CN" sz="1400" dirty="0">
                <a:solidFill>
                  <a:srgbClr val="FF0000"/>
                </a:solidFill>
                <a:latin typeface="+mn-ea"/>
                <a:cs typeface="Times New Roman" panose="02020603050405020304" pitchFamily="18" charset="0"/>
              </a:rPr>
              <a:t>0.617284</a:t>
            </a:r>
            <a:r>
              <a:rPr lang="en-US" altLang="zh-CN" sz="1400" dirty="0">
                <a:latin typeface="+mn-ea"/>
                <a:cs typeface="Times New Roman" panose="02020603050405020304" pitchFamily="18" charset="0"/>
              </a:rPr>
              <a:t>9609</a:t>
            </a:r>
            <a:endParaRPr lang="en-US" altLang="zh-CN" sz="1400" dirty="0">
              <a:latin typeface="Times New Roman" panose="02020603050405020304" pitchFamily="18" charset="0"/>
              <a:cs typeface="Times New Roman" panose="02020603050405020304" pitchFamily="18" charset="0"/>
            </a:endParaRPr>
          </a:p>
          <a:p>
            <a:r>
              <a:rPr lang="en-US" altLang="zh-CN" sz="1400" dirty="0">
                <a:latin typeface="Times New Roman" panose="02020603050405020304" pitchFamily="18" charset="0"/>
                <a:cs typeface="Times New Roman" panose="02020603050405020304" pitchFamily="18" charset="0"/>
              </a:rPr>
              <a:t>D</a:t>
            </a:r>
            <a:r>
              <a:rPr lang="en-US" altLang="zh-CN" sz="1400" baseline="-25000" dirty="0">
                <a:latin typeface="Times New Roman" panose="02020603050405020304" pitchFamily="18" charset="0"/>
                <a:cs typeface="Times New Roman" panose="02020603050405020304" pitchFamily="18" charset="0"/>
              </a:rPr>
              <a:t>x</a:t>
            </a:r>
            <a:r>
              <a:rPr lang="en-US" altLang="zh-CN" sz="1400" dirty="0">
                <a:latin typeface="Times New Roman" panose="02020603050405020304" pitchFamily="18" charset="0"/>
                <a:cs typeface="Times New Roman" panose="02020603050405020304" pitchFamily="18" charset="0"/>
              </a:rPr>
              <a:t> = </a:t>
            </a:r>
            <a:r>
              <a:rPr lang="en-US" altLang="zh-CN" sz="1400" dirty="0">
                <a:solidFill>
                  <a:srgbClr val="FF0000"/>
                </a:solidFill>
              </a:rPr>
              <a:t>0.5488569</a:t>
            </a:r>
            <a:r>
              <a:rPr lang="en-US" altLang="zh-CN" sz="1400" dirty="0"/>
              <a:t>538</a:t>
            </a:r>
            <a:endParaRPr lang="en-US" altLang="zh-CN" sz="1400" dirty="0">
              <a:latin typeface="Times New Roman" panose="02020603050405020304" pitchFamily="18" charset="0"/>
              <a:cs typeface="Times New Roman" panose="02020603050405020304" pitchFamily="18" charset="0"/>
            </a:endParaRPr>
          </a:p>
          <a:p>
            <a:r>
              <a:rPr lang="en-US" altLang="zh-CN" sz="1400" dirty="0">
                <a:latin typeface="Times New Roman" panose="02020603050405020304" pitchFamily="18" charset="0"/>
                <a:cs typeface="Times New Roman" panose="02020603050405020304" pitchFamily="18" charset="0"/>
              </a:rPr>
              <a:t>D</a:t>
            </a:r>
            <a:r>
              <a:rPr lang="en-US" altLang="zh-CN" sz="1400" baseline="-25000" dirty="0">
                <a:latin typeface="Times New Roman" panose="02020603050405020304" pitchFamily="18" charset="0"/>
                <a:cs typeface="Times New Roman" panose="02020603050405020304" pitchFamily="18" charset="0"/>
              </a:rPr>
              <a:t>px</a:t>
            </a:r>
            <a:r>
              <a:rPr lang="en-US" altLang="zh-CN" sz="1400" dirty="0">
                <a:latin typeface="Times New Roman" panose="02020603050405020304" pitchFamily="18" charset="0"/>
                <a:cs typeface="Times New Roman" panose="02020603050405020304" pitchFamily="18" charset="0"/>
              </a:rPr>
              <a:t> = </a:t>
            </a:r>
            <a:r>
              <a:rPr lang="en-US" altLang="zh-CN" sz="1400" dirty="0">
                <a:solidFill>
                  <a:srgbClr val="FF0000"/>
                </a:solidFill>
              </a:rPr>
              <a:t>0.00752625</a:t>
            </a:r>
            <a:r>
              <a:rPr lang="en-US" altLang="zh-CN" sz="1400" dirty="0"/>
              <a:t>9165</a:t>
            </a:r>
            <a:endParaRPr lang="zh-CN" altLang="en-US" sz="1400" dirty="0">
              <a:latin typeface="Times New Roman" panose="02020603050405020304" pitchFamily="18" charset="0"/>
              <a:cs typeface="Times New Roman" panose="02020603050405020304" pitchFamily="18" charset="0"/>
            </a:endParaRPr>
          </a:p>
        </p:txBody>
      </p:sp>
      <p:sp>
        <p:nvSpPr>
          <p:cNvPr id="18" name="TextBox 13">
            <a:extLst>
              <a:ext uri="{FF2B5EF4-FFF2-40B4-BE49-F238E27FC236}">
                <a16:creationId xmlns:a16="http://schemas.microsoft.com/office/drawing/2014/main" id="{C3C8E05B-CB51-A205-6703-CBB8BD09DA1B}"/>
              </a:ext>
            </a:extLst>
          </p:cNvPr>
          <p:cNvSpPr txBox="1"/>
          <p:nvPr/>
        </p:nvSpPr>
        <p:spPr>
          <a:xfrm>
            <a:off x="8518254" y="1258274"/>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19" name="Flecha derecha 18">
            <a:extLst>
              <a:ext uri="{FF2B5EF4-FFF2-40B4-BE49-F238E27FC236}">
                <a16:creationId xmlns:a16="http://schemas.microsoft.com/office/drawing/2014/main" id="{ACF5959A-CDE8-9661-3FD6-71392AB9181F}"/>
              </a:ext>
            </a:extLst>
          </p:cNvPr>
          <p:cNvSpPr>
            <a:spLocks noChangeArrowheads="1"/>
          </p:cNvSpPr>
          <p:nvPr/>
        </p:nvSpPr>
        <p:spPr bwMode="auto">
          <a:xfrm rot="10800000" flipV="1">
            <a:off x="8518254" y="1563408"/>
            <a:ext cx="331333" cy="154977"/>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sp>
        <p:nvSpPr>
          <p:cNvPr id="20" name="TextBox 13">
            <a:extLst>
              <a:ext uri="{FF2B5EF4-FFF2-40B4-BE49-F238E27FC236}">
                <a16:creationId xmlns:a16="http://schemas.microsoft.com/office/drawing/2014/main" id="{8938AC3C-C646-CA18-F33F-EA484D17693A}"/>
              </a:ext>
            </a:extLst>
          </p:cNvPr>
          <p:cNvSpPr txBox="1"/>
          <p:nvPr/>
        </p:nvSpPr>
        <p:spPr>
          <a:xfrm>
            <a:off x="8518254" y="3859333"/>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21" name="Flecha derecha 18">
            <a:extLst>
              <a:ext uri="{FF2B5EF4-FFF2-40B4-BE49-F238E27FC236}">
                <a16:creationId xmlns:a16="http://schemas.microsoft.com/office/drawing/2014/main" id="{971CA10A-57B8-8F93-A08C-CBD0460AA72B}"/>
              </a:ext>
            </a:extLst>
          </p:cNvPr>
          <p:cNvSpPr>
            <a:spLocks noChangeArrowheads="1"/>
          </p:cNvSpPr>
          <p:nvPr/>
        </p:nvSpPr>
        <p:spPr bwMode="auto">
          <a:xfrm rot="10800000" flipV="1">
            <a:off x="8518254" y="4164467"/>
            <a:ext cx="331333" cy="154977"/>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pic>
        <p:nvPicPr>
          <p:cNvPr id="22" name="Picture 11">
            <a:extLst>
              <a:ext uri="{FF2B5EF4-FFF2-40B4-BE49-F238E27FC236}">
                <a16:creationId xmlns:a16="http://schemas.microsoft.com/office/drawing/2014/main" id="{E8F5D9A8-164F-C0D6-8240-BF60265193F8}"/>
              </a:ext>
            </a:extLst>
          </p:cNvPr>
          <p:cNvPicPr>
            <a:picLocks noChangeAspect="1"/>
          </p:cNvPicPr>
          <p:nvPr/>
        </p:nvPicPr>
        <p:blipFill>
          <a:blip r:embed="rId6"/>
          <a:stretch>
            <a:fillRect/>
          </a:stretch>
        </p:blipFill>
        <p:spPr>
          <a:xfrm>
            <a:off x="6510888" y="1793295"/>
            <a:ext cx="328155" cy="164078"/>
          </a:xfrm>
          <a:prstGeom prst="rect">
            <a:avLst/>
          </a:prstGeom>
        </p:spPr>
      </p:pic>
      <p:pic>
        <p:nvPicPr>
          <p:cNvPr id="23" name="Picture 11">
            <a:extLst>
              <a:ext uri="{FF2B5EF4-FFF2-40B4-BE49-F238E27FC236}">
                <a16:creationId xmlns:a16="http://schemas.microsoft.com/office/drawing/2014/main" id="{3CCF1E8E-576A-7201-AD0A-8834B351E099}"/>
              </a:ext>
            </a:extLst>
          </p:cNvPr>
          <p:cNvPicPr>
            <a:picLocks noChangeAspect="1"/>
          </p:cNvPicPr>
          <p:nvPr/>
        </p:nvPicPr>
        <p:blipFill>
          <a:blip r:embed="rId6"/>
          <a:stretch>
            <a:fillRect/>
          </a:stretch>
        </p:blipFill>
        <p:spPr>
          <a:xfrm>
            <a:off x="6777184" y="4092864"/>
            <a:ext cx="328155" cy="164078"/>
          </a:xfrm>
          <a:prstGeom prst="rect">
            <a:avLst/>
          </a:prstGeom>
        </p:spPr>
      </p:pic>
      <p:sp>
        <p:nvSpPr>
          <p:cNvPr id="24" name="TextBox 13">
            <a:extLst>
              <a:ext uri="{FF2B5EF4-FFF2-40B4-BE49-F238E27FC236}">
                <a16:creationId xmlns:a16="http://schemas.microsoft.com/office/drawing/2014/main" id="{66BC8292-E482-9BBC-7890-30657B98C01A}"/>
              </a:ext>
            </a:extLst>
          </p:cNvPr>
          <p:cNvSpPr txBox="1"/>
          <p:nvPr/>
        </p:nvSpPr>
        <p:spPr>
          <a:xfrm>
            <a:off x="3272670" y="2542276"/>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25" name="Flecha derecha 18">
            <a:extLst>
              <a:ext uri="{FF2B5EF4-FFF2-40B4-BE49-F238E27FC236}">
                <a16:creationId xmlns:a16="http://schemas.microsoft.com/office/drawing/2014/main" id="{5F4CA0B8-2DA2-96D4-5F28-333D84D75466}"/>
              </a:ext>
            </a:extLst>
          </p:cNvPr>
          <p:cNvSpPr>
            <a:spLocks noChangeArrowheads="1"/>
          </p:cNvSpPr>
          <p:nvPr/>
        </p:nvSpPr>
        <p:spPr bwMode="auto">
          <a:xfrm rot="10800000" flipV="1">
            <a:off x="3272670" y="2847410"/>
            <a:ext cx="331333" cy="154977"/>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sp>
        <p:nvSpPr>
          <p:cNvPr id="26" name="TextBox 13">
            <a:extLst>
              <a:ext uri="{FF2B5EF4-FFF2-40B4-BE49-F238E27FC236}">
                <a16:creationId xmlns:a16="http://schemas.microsoft.com/office/drawing/2014/main" id="{923AE103-68B3-6C40-F000-8B588863126C}"/>
              </a:ext>
            </a:extLst>
          </p:cNvPr>
          <p:cNvSpPr txBox="1"/>
          <p:nvPr/>
        </p:nvSpPr>
        <p:spPr>
          <a:xfrm>
            <a:off x="3298492" y="5228811"/>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27" name="Flecha derecha 18">
            <a:extLst>
              <a:ext uri="{FF2B5EF4-FFF2-40B4-BE49-F238E27FC236}">
                <a16:creationId xmlns:a16="http://schemas.microsoft.com/office/drawing/2014/main" id="{E8C52CCA-BE4A-B307-A78A-DD09C95FBA86}"/>
              </a:ext>
            </a:extLst>
          </p:cNvPr>
          <p:cNvSpPr>
            <a:spLocks noChangeArrowheads="1"/>
          </p:cNvSpPr>
          <p:nvPr/>
        </p:nvSpPr>
        <p:spPr bwMode="auto">
          <a:xfrm rot="10800000" flipV="1">
            <a:off x="3298492" y="5533945"/>
            <a:ext cx="331333" cy="154977"/>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sp>
        <p:nvSpPr>
          <p:cNvPr id="34" name="标题 1">
            <a:extLst>
              <a:ext uri="{FF2B5EF4-FFF2-40B4-BE49-F238E27FC236}">
                <a16:creationId xmlns:a16="http://schemas.microsoft.com/office/drawing/2014/main" id="{6BD172D1-05FF-57B0-87A3-0BE0A792B854}"/>
              </a:ext>
            </a:extLst>
          </p:cNvPr>
          <p:cNvSpPr>
            <a:spLocks noGrp="1"/>
          </p:cNvSpPr>
          <p:nvPr>
            <p:ph type="title"/>
          </p:nvPr>
        </p:nvSpPr>
        <p:spPr>
          <a:xfrm>
            <a:off x="912282" y="240628"/>
            <a:ext cx="10723035" cy="530137"/>
          </a:xfrm>
        </p:spPr>
        <p:txBody>
          <a:bodyPr/>
          <a:lstStyle/>
          <a:p>
            <a:r>
              <a:rPr lang="en-US" altLang="zh-CN" sz="2800" dirty="0"/>
              <a:t>Asymmetrical Monochromatization IR Optics Design</a:t>
            </a:r>
            <a:endParaRPr lang="zh-CN" altLang="en-US" sz="2800" dirty="0"/>
          </a:p>
        </p:txBody>
      </p:sp>
      <p:sp>
        <p:nvSpPr>
          <p:cNvPr id="28" name="日期占位符 27">
            <a:extLst>
              <a:ext uri="{FF2B5EF4-FFF2-40B4-BE49-F238E27FC236}">
                <a16:creationId xmlns:a16="http://schemas.microsoft.com/office/drawing/2014/main" id="{80200246-2363-84D0-8110-549704E67AB3}"/>
              </a:ext>
            </a:extLst>
          </p:cNvPr>
          <p:cNvSpPr>
            <a:spLocks noGrp="1"/>
          </p:cNvSpPr>
          <p:nvPr>
            <p:ph type="dt" sz="half" idx="10"/>
          </p:nvPr>
        </p:nvSpPr>
        <p:spPr/>
        <p:txBody>
          <a:bodyPr/>
          <a:lstStyle/>
          <a:p>
            <a:r>
              <a:rPr lang="en-US" altLang="zh-CN"/>
              <a:t>8 June 2023</a:t>
            </a:r>
            <a:endParaRPr lang="zh-CN" altLang="en-US"/>
          </a:p>
        </p:txBody>
      </p:sp>
      <p:sp>
        <p:nvSpPr>
          <p:cNvPr id="29" name="页脚占位符 28">
            <a:extLst>
              <a:ext uri="{FF2B5EF4-FFF2-40B4-BE49-F238E27FC236}">
                <a16:creationId xmlns:a16="http://schemas.microsoft.com/office/drawing/2014/main" id="{F12959F9-52B6-0752-50E5-D24B64529DB4}"/>
              </a:ext>
            </a:extLst>
          </p:cNvPr>
          <p:cNvSpPr>
            <a:spLocks noGrp="1"/>
          </p:cNvSpPr>
          <p:nvPr>
            <p:ph type="ftr" sz="quarter" idx="11"/>
          </p:nvPr>
        </p:nvSpPr>
        <p:spPr/>
        <p:txBody>
          <a:bodyPr/>
          <a:lstStyle/>
          <a:p>
            <a:r>
              <a:rPr lang="en-US" altLang="zh-CN"/>
              <a:t>FCC Week 2023</a:t>
            </a:r>
            <a:endParaRPr lang="zh-CN" altLang="en-US"/>
          </a:p>
        </p:txBody>
      </p:sp>
      <p:sp>
        <p:nvSpPr>
          <p:cNvPr id="30" name="灯片编号占位符 29">
            <a:extLst>
              <a:ext uri="{FF2B5EF4-FFF2-40B4-BE49-F238E27FC236}">
                <a16:creationId xmlns:a16="http://schemas.microsoft.com/office/drawing/2014/main" id="{1E256C82-CA78-E36C-D9C1-4754EC6B78AF}"/>
              </a:ext>
            </a:extLst>
          </p:cNvPr>
          <p:cNvSpPr>
            <a:spLocks noGrp="1"/>
          </p:cNvSpPr>
          <p:nvPr>
            <p:ph type="sldNum" sz="quarter" idx="12"/>
          </p:nvPr>
        </p:nvSpPr>
        <p:spPr/>
        <p:txBody>
          <a:bodyPr/>
          <a:lstStyle/>
          <a:p>
            <a:fld id="{10C94CE8-38CE-4431-96C9-C03853E577E3}" type="slidenum">
              <a:rPr lang="zh-CN" altLang="en-US" smtClean="0"/>
              <a:t>14</a:t>
            </a:fld>
            <a:endParaRPr lang="zh-CN" altLang="en-US"/>
          </a:p>
        </p:txBody>
      </p:sp>
      <p:pic>
        <p:nvPicPr>
          <p:cNvPr id="6" name="Picture 11">
            <a:extLst>
              <a:ext uri="{FF2B5EF4-FFF2-40B4-BE49-F238E27FC236}">
                <a16:creationId xmlns:a16="http://schemas.microsoft.com/office/drawing/2014/main" id="{0107FDC6-D8D9-2AF7-8115-D4A1400BD1B9}"/>
              </a:ext>
            </a:extLst>
          </p:cNvPr>
          <p:cNvPicPr>
            <a:picLocks noChangeAspect="1"/>
          </p:cNvPicPr>
          <p:nvPr/>
        </p:nvPicPr>
        <p:blipFill>
          <a:blip r:embed="rId6"/>
          <a:stretch>
            <a:fillRect/>
          </a:stretch>
        </p:blipFill>
        <p:spPr>
          <a:xfrm>
            <a:off x="1028068" y="3413520"/>
            <a:ext cx="328155" cy="164078"/>
          </a:xfrm>
          <a:prstGeom prst="rect">
            <a:avLst/>
          </a:prstGeom>
        </p:spPr>
      </p:pic>
      <p:pic>
        <p:nvPicPr>
          <p:cNvPr id="7" name="Picture 11">
            <a:extLst>
              <a:ext uri="{FF2B5EF4-FFF2-40B4-BE49-F238E27FC236}">
                <a16:creationId xmlns:a16="http://schemas.microsoft.com/office/drawing/2014/main" id="{64D0379C-6B02-4CB8-80E6-99B18CDE4B14}"/>
              </a:ext>
            </a:extLst>
          </p:cNvPr>
          <p:cNvPicPr>
            <a:picLocks noChangeAspect="1"/>
          </p:cNvPicPr>
          <p:nvPr/>
        </p:nvPicPr>
        <p:blipFill>
          <a:blip r:embed="rId6"/>
          <a:stretch>
            <a:fillRect/>
          </a:stretch>
        </p:blipFill>
        <p:spPr>
          <a:xfrm>
            <a:off x="1028068" y="5927867"/>
            <a:ext cx="328155" cy="164078"/>
          </a:xfrm>
          <a:prstGeom prst="rect">
            <a:avLst/>
          </a:prstGeom>
        </p:spPr>
      </p:pic>
      <p:sp>
        <p:nvSpPr>
          <p:cNvPr id="4" name="内容占位符 2">
            <a:extLst>
              <a:ext uri="{FF2B5EF4-FFF2-40B4-BE49-F238E27FC236}">
                <a16:creationId xmlns:a16="http://schemas.microsoft.com/office/drawing/2014/main" id="{F9094A7D-9822-5194-BDDE-E99315D0FF8A}"/>
              </a:ext>
            </a:extLst>
          </p:cNvPr>
          <p:cNvSpPr txBox="1">
            <a:spLocks/>
          </p:cNvSpPr>
          <p:nvPr/>
        </p:nvSpPr>
        <p:spPr>
          <a:xfrm>
            <a:off x="520239" y="868720"/>
            <a:ext cx="11151522" cy="1226000"/>
          </a:xfrm>
          <a:prstGeom prst="rect">
            <a:avLst/>
          </a:prstGeom>
        </p:spPr>
        <p:txBody>
          <a:bodyPr vert="horz" lIns="91440" tIns="45720" rIns="91440" bIns="45720" rtlCol="0">
            <a:normAutofit/>
          </a:bodyPr>
          <a:lst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a:lstStyle>
          <a:p>
            <a:r>
              <a:rPr lang="en-US" altLang="zh-CN" sz="1600" b="1" dirty="0">
                <a:solidFill>
                  <a:srgbClr val="2C7C9F"/>
                </a:solidFill>
              </a:rPr>
              <a:t>Entrance Survey Point Check and Beam Parameter Check</a:t>
            </a:r>
          </a:p>
        </p:txBody>
      </p:sp>
    </p:spTree>
    <p:extLst>
      <p:ext uri="{BB962C8B-B14F-4D97-AF65-F5344CB8AC3E}">
        <p14:creationId xmlns:p14="http://schemas.microsoft.com/office/powerpoint/2010/main" val="739259023"/>
      </p:ext>
    </p:extLst>
  </p:cSld>
  <p:clrMapOvr>
    <a:masterClrMapping/>
  </p:clrMapOvr>
  <mc:AlternateContent xmlns:mc="http://schemas.openxmlformats.org/markup-compatibility/2006" xmlns:p14="http://schemas.microsoft.com/office/powerpoint/2010/main">
    <mc:Choice Requires="p14">
      <p:transition spd="med" advClick="0" advTm="31420">
        <p14:prism isContent="1"/>
      </p:transition>
    </mc:Choice>
    <mc:Fallback xmlns="">
      <p:transition spd="med" advClick="0" advTm="3142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017AD82C-6422-A79E-AF1B-44781C297F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557" y="1614469"/>
            <a:ext cx="4318745" cy="2293138"/>
          </a:xfrm>
          <a:prstGeom prst="rect">
            <a:avLst/>
          </a:prstGeom>
        </p:spPr>
      </p:pic>
      <p:pic>
        <p:nvPicPr>
          <p:cNvPr id="3" name="图片 2">
            <a:extLst>
              <a:ext uri="{FF2B5EF4-FFF2-40B4-BE49-F238E27FC236}">
                <a16:creationId xmlns:a16="http://schemas.microsoft.com/office/drawing/2014/main" id="{FEA4D8DA-88F4-51EB-0CBB-3D251716FE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02026" y="1422723"/>
            <a:ext cx="3253375" cy="2578199"/>
          </a:xfrm>
          <a:prstGeom prst="rect">
            <a:avLst/>
          </a:prstGeom>
        </p:spPr>
      </p:pic>
      <p:pic>
        <p:nvPicPr>
          <p:cNvPr id="29" name="图片 28">
            <a:extLst>
              <a:ext uri="{FF2B5EF4-FFF2-40B4-BE49-F238E27FC236}">
                <a16:creationId xmlns:a16="http://schemas.microsoft.com/office/drawing/2014/main" id="{C12B83C5-A9B6-B3C4-63EC-F7E4F29BEC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556" y="4135682"/>
            <a:ext cx="4318745" cy="2312352"/>
          </a:xfrm>
          <a:prstGeom prst="rect">
            <a:avLst/>
          </a:prstGeom>
        </p:spPr>
      </p:pic>
      <p:pic>
        <p:nvPicPr>
          <p:cNvPr id="30" name="图片 29">
            <a:extLst>
              <a:ext uri="{FF2B5EF4-FFF2-40B4-BE49-F238E27FC236}">
                <a16:creationId xmlns:a16="http://schemas.microsoft.com/office/drawing/2014/main" id="{7459F637-F45C-6B38-A1D0-8C9463F1FC9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69075" y="3949704"/>
            <a:ext cx="3170615" cy="2492507"/>
          </a:xfrm>
          <a:prstGeom prst="rect">
            <a:avLst/>
          </a:prstGeom>
        </p:spPr>
      </p:pic>
      <p:sp>
        <p:nvSpPr>
          <p:cNvPr id="6" name="TextBox 18">
            <a:extLst>
              <a:ext uri="{FF2B5EF4-FFF2-40B4-BE49-F238E27FC236}">
                <a16:creationId xmlns:a16="http://schemas.microsoft.com/office/drawing/2014/main" id="{77CEBAEA-E00A-F394-384A-F27A76132874}"/>
              </a:ext>
            </a:extLst>
          </p:cNvPr>
          <p:cNvSpPr txBox="1"/>
          <p:nvPr/>
        </p:nvSpPr>
        <p:spPr>
          <a:xfrm>
            <a:off x="749971" y="1296634"/>
            <a:ext cx="6089072" cy="369332"/>
          </a:xfrm>
          <a:prstGeom prst="rect">
            <a:avLst/>
          </a:prstGeom>
          <a:noFill/>
        </p:spPr>
        <p:txBody>
          <a:bodyPr wrap="square">
            <a:spAutoFit/>
          </a:bodyPr>
          <a:lstStyle/>
          <a:p>
            <a:pPr marL="285750" indent="-285750" algn="just">
              <a:buClr>
                <a:schemeClr val="accent2">
                  <a:lumMod val="60000"/>
                  <a:lumOff val="40000"/>
                </a:schemeClr>
              </a:buClr>
              <a:buSzPct val="13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Standard</a:t>
            </a:r>
            <a:endParaRPr lang="en-US" dirty="0"/>
          </a:p>
        </p:txBody>
      </p:sp>
      <p:sp>
        <p:nvSpPr>
          <p:cNvPr id="7" name="TextBox 19">
            <a:extLst>
              <a:ext uri="{FF2B5EF4-FFF2-40B4-BE49-F238E27FC236}">
                <a16:creationId xmlns:a16="http://schemas.microsoft.com/office/drawing/2014/main" id="{6CCE69D7-6364-8846-0BEC-427C1BFBB358}"/>
              </a:ext>
            </a:extLst>
          </p:cNvPr>
          <p:cNvSpPr txBox="1"/>
          <p:nvPr/>
        </p:nvSpPr>
        <p:spPr>
          <a:xfrm>
            <a:off x="690698" y="3832994"/>
            <a:ext cx="4591241" cy="369332"/>
          </a:xfrm>
          <a:prstGeom prst="rect">
            <a:avLst/>
          </a:prstGeom>
          <a:noFill/>
        </p:spPr>
        <p:txBody>
          <a:bodyPr wrap="square">
            <a:spAutoFit/>
          </a:bodyPr>
          <a:lstStyle/>
          <a:p>
            <a:pPr marL="285750" indent="-285750" algn="just">
              <a:buClr>
                <a:schemeClr val="accent2">
                  <a:lumMod val="60000"/>
                  <a:lumOff val="40000"/>
                </a:schemeClr>
              </a:buClr>
              <a:buSzPct val="13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Monochromatization</a:t>
            </a:r>
            <a:endParaRPr lang="en-US" dirty="0"/>
          </a:p>
        </p:txBody>
      </p:sp>
      <p:sp>
        <p:nvSpPr>
          <p:cNvPr id="12" name="文本框 11">
            <a:extLst>
              <a:ext uri="{FF2B5EF4-FFF2-40B4-BE49-F238E27FC236}">
                <a16:creationId xmlns:a16="http://schemas.microsoft.com/office/drawing/2014/main" id="{0B2DC9B4-6FF9-1C2F-F344-B37637BE86F7}"/>
              </a:ext>
            </a:extLst>
          </p:cNvPr>
          <p:cNvSpPr txBox="1"/>
          <p:nvPr/>
        </p:nvSpPr>
        <p:spPr>
          <a:xfrm>
            <a:off x="2580790" y="2742083"/>
            <a:ext cx="3663788" cy="738664"/>
          </a:xfrm>
          <a:prstGeom prst="rect">
            <a:avLst/>
          </a:prstGeom>
          <a:noFill/>
        </p:spPr>
        <p:txBody>
          <a:bodyPr wrap="square" rtlCol="0">
            <a:spAutoFit/>
          </a:bodyPr>
          <a:lstStyle/>
          <a:p>
            <a:r>
              <a:rPr lang="en-US" altLang="zh-CN" sz="1400" b="1" dirty="0">
                <a:latin typeface="Times New Roman" panose="02020603050405020304" pitchFamily="18" charset="0"/>
                <a:cs typeface="Times New Roman" panose="02020603050405020304" pitchFamily="18" charset="0"/>
              </a:rPr>
              <a:t>Exit survey point check</a:t>
            </a:r>
            <a:endParaRPr lang="en-US" altLang="zh-CN" sz="1400" dirty="0">
              <a:latin typeface="Times New Roman" panose="02020603050405020304" pitchFamily="18" charset="0"/>
              <a:cs typeface="Times New Roman" panose="02020603050405020304" pitchFamily="18" charset="0"/>
            </a:endParaRPr>
          </a:p>
          <a:p>
            <a:r>
              <a:rPr lang="en-US" altLang="zh-CN" sz="1400" dirty="0">
                <a:latin typeface="Times New Roman" panose="02020603050405020304" pitchFamily="18" charset="0"/>
                <a:cs typeface="Times New Roman" panose="02020603050405020304" pitchFamily="18" charset="0"/>
              </a:rPr>
              <a:t>X = </a:t>
            </a:r>
            <a:r>
              <a:rPr lang="en-US" altLang="zh-CN" sz="1400" dirty="0">
                <a:solidFill>
                  <a:srgbClr val="FF0000"/>
                </a:solidFill>
                <a:latin typeface="Times New Roman" panose="02020603050405020304" pitchFamily="18" charset="0"/>
                <a:cs typeface="Times New Roman" panose="02020603050405020304" pitchFamily="18" charset="0"/>
              </a:rPr>
              <a:t>2.408</a:t>
            </a:r>
            <a:r>
              <a:rPr lang="en-US" altLang="zh-CN" sz="1400" dirty="0">
                <a:solidFill>
                  <a:schemeClr val="tx1"/>
                </a:solidFill>
                <a:latin typeface="Times New Roman" panose="02020603050405020304" pitchFamily="18" charset="0"/>
                <a:cs typeface="Times New Roman" panose="02020603050405020304" pitchFamily="18" charset="0"/>
              </a:rPr>
              <a:t>3046330304256</a:t>
            </a:r>
          </a:p>
          <a:p>
            <a:r>
              <a:rPr lang="en-US" altLang="zh-CN" sz="1400" dirty="0">
                <a:latin typeface="Times New Roman" panose="02020603050405020304" pitchFamily="18" charset="0"/>
                <a:cs typeface="Times New Roman" panose="02020603050405020304" pitchFamily="18" charset="0"/>
              </a:rPr>
              <a:t>Angle = </a:t>
            </a:r>
            <a:r>
              <a:rPr lang="en-US" altLang="zh-CN" sz="1400" dirty="0">
                <a:solidFill>
                  <a:srgbClr val="FF0000"/>
                </a:solidFill>
                <a:latin typeface="Times New Roman" panose="02020603050405020304" pitchFamily="18" charset="0"/>
                <a:cs typeface="Times New Roman" panose="02020603050405020304" pitchFamily="18" charset="0"/>
              </a:rPr>
              <a:t>-0.0024383648753</a:t>
            </a:r>
            <a:r>
              <a:rPr lang="en-US" altLang="zh-CN" sz="1400" dirty="0">
                <a:solidFill>
                  <a:schemeClr val="tx1"/>
                </a:solidFill>
                <a:latin typeface="Times New Roman" panose="02020603050405020304" pitchFamily="18" charset="0"/>
                <a:cs typeface="Times New Roman" panose="02020603050405020304" pitchFamily="18" charset="0"/>
              </a:rPr>
              <a:t>176683</a:t>
            </a:r>
            <a:endParaRPr lang="en-US" altLang="zh-CN" sz="1400" b="1" dirty="0">
              <a:solidFill>
                <a:schemeClr val="tx1"/>
              </a:solidFill>
              <a:latin typeface="Times New Roman" panose="02020603050405020304" pitchFamily="18" charset="0"/>
              <a:cs typeface="Times New Roman" panose="02020603050405020304" pitchFamily="18" charset="0"/>
            </a:endParaRPr>
          </a:p>
        </p:txBody>
      </p:sp>
      <p:sp>
        <p:nvSpPr>
          <p:cNvPr id="13" name="文本框 12">
            <a:extLst>
              <a:ext uri="{FF2B5EF4-FFF2-40B4-BE49-F238E27FC236}">
                <a16:creationId xmlns:a16="http://schemas.microsoft.com/office/drawing/2014/main" id="{EB78E969-9D36-B583-C75E-36A8F3079633}"/>
              </a:ext>
            </a:extLst>
          </p:cNvPr>
          <p:cNvSpPr txBox="1"/>
          <p:nvPr/>
        </p:nvSpPr>
        <p:spPr>
          <a:xfrm>
            <a:off x="2580790" y="5273596"/>
            <a:ext cx="3731491" cy="738664"/>
          </a:xfrm>
          <a:prstGeom prst="rect">
            <a:avLst/>
          </a:prstGeom>
          <a:noFill/>
        </p:spPr>
        <p:txBody>
          <a:bodyPr wrap="square" rtlCol="0">
            <a:spAutoFit/>
          </a:bodyPr>
          <a:lstStyle/>
          <a:p>
            <a:r>
              <a:rPr lang="en-US" altLang="zh-CN" sz="1400" b="1" dirty="0">
                <a:latin typeface="Times New Roman" panose="02020603050405020304" pitchFamily="18" charset="0"/>
                <a:cs typeface="Times New Roman" panose="02020603050405020304" pitchFamily="18" charset="0"/>
              </a:rPr>
              <a:t>Exit survey point check</a:t>
            </a:r>
            <a:endParaRPr lang="en-US" altLang="zh-CN" sz="1400" dirty="0">
              <a:latin typeface="Times New Roman" panose="02020603050405020304" pitchFamily="18" charset="0"/>
              <a:cs typeface="Times New Roman" panose="02020603050405020304" pitchFamily="18" charset="0"/>
            </a:endParaRPr>
          </a:p>
          <a:p>
            <a:r>
              <a:rPr lang="en-US" altLang="zh-CN" sz="1400" dirty="0">
                <a:latin typeface="Times New Roman" panose="02020603050405020304" pitchFamily="18" charset="0"/>
                <a:cs typeface="Times New Roman" panose="02020603050405020304" pitchFamily="18" charset="0"/>
              </a:rPr>
              <a:t>X = </a:t>
            </a:r>
            <a:r>
              <a:rPr lang="en-US" altLang="zh-CN" sz="1400" dirty="0">
                <a:solidFill>
                  <a:srgbClr val="FF0000"/>
                </a:solidFill>
              </a:rPr>
              <a:t>2.40830</a:t>
            </a:r>
            <a:r>
              <a:rPr lang="en-US" altLang="zh-CN" sz="1400" dirty="0"/>
              <a:t>8143765483</a:t>
            </a:r>
            <a:endParaRPr lang="en-US" altLang="zh-CN" sz="1400" dirty="0">
              <a:solidFill>
                <a:schemeClr val="tx1"/>
              </a:solidFill>
              <a:latin typeface="Times New Roman" panose="02020603050405020304" pitchFamily="18" charset="0"/>
              <a:cs typeface="Times New Roman" panose="02020603050405020304" pitchFamily="18" charset="0"/>
            </a:endParaRPr>
          </a:p>
          <a:p>
            <a:r>
              <a:rPr lang="en-US" altLang="zh-CN" sz="1400" dirty="0">
                <a:latin typeface="Times New Roman" panose="02020603050405020304" pitchFamily="18" charset="0"/>
                <a:cs typeface="Times New Roman" panose="02020603050405020304" pitchFamily="18" charset="0"/>
              </a:rPr>
              <a:t>Angle = </a:t>
            </a:r>
            <a:r>
              <a:rPr lang="en-US" altLang="zh-CN" sz="1400" dirty="0">
                <a:solidFill>
                  <a:srgbClr val="FF0000"/>
                </a:solidFill>
              </a:rPr>
              <a:t>-0.0024383648753</a:t>
            </a:r>
            <a:r>
              <a:rPr lang="en-US" altLang="zh-CN" sz="1400" dirty="0"/>
              <a:t>180066</a:t>
            </a:r>
            <a:endParaRPr lang="en-US" altLang="zh-CN" sz="1400" b="1" dirty="0">
              <a:solidFill>
                <a:schemeClr val="tx1"/>
              </a:solidFill>
              <a:latin typeface="Times New Roman" panose="02020603050405020304" pitchFamily="18" charset="0"/>
              <a:cs typeface="Times New Roman" panose="02020603050405020304" pitchFamily="18" charset="0"/>
            </a:endParaRPr>
          </a:p>
        </p:txBody>
      </p:sp>
      <p:sp>
        <p:nvSpPr>
          <p:cNvPr id="14" name="文本框 13">
            <a:extLst>
              <a:ext uri="{FF2B5EF4-FFF2-40B4-BE49-F238E27FC236}">
                <a16:creationId xmlns:a16="http://schemas.microsoft.com/office/drawing/2014/main" id="{ED6B2CC1-5854-158A-B0EF-49B7765BBF89}"/>
              </a:ext>
            </a:extLst>
          </p:cNvPr>
          <p:cNvSpPr txBox="1"/>
          <p:nvPr/>
        </p:nvSpPr>
        <p:spPr>
          <a:xfrm>
            <a:off x="9239690" y="1721231"/>
            <a:ext cx="3663788" cy="1600438"/>
          </a:xfrm>
          <a:prstGeom prst="rect">
            <a:avLst/>
          </a:prstGeom>
          <a:noFill/>
        </p:spPr>
        <p:txBody>
          <a:bodyPr wrap="square" rtlCol="0">
            <a:spAutoFit/>
          </a:bodyPr>
          <a:lstStyle/>
          <a:p>
            <a:r>
              <a:rPr lang="en-US" altLang="zh-CN" sz="1400" b="1" dirty="0">
                <a:latin typeface="Times New Roman" panose="02020603050405020304" pitchFamily="18" charset="0"/>
                <a:ea typeface="等线" panose="02010600030101010101" pitchFamily="2" charset="-122"/>
                <a:cs typeface="Times New Roman" panose="02020603050405020304" pitchFamily="18" charset="0"/>
              </a:rPr>
              <a:t>Exit beam parameter check</a:t>
            </a:r>
            <a:endParaRPr lang="en-US" altLang="zh-CN" sz="1400" dirty="0">
              <a:latin typeface="Times New Roman" panose="02020603050405020304" pitchFamily="18" charset="0"/>
              <a:ea typeface="等线" panose="02010600030101010101" pitchFamily="2" charset="-122"/>
              <a:cs typeface="Times New Roman" panose="02020603050405020304" pitchFamily="18" charset="0"/>
            </a:endParaRPr>
          </a:p>
          <a:p>
            <a:r>
              <a:rPr lang="el-GR" altLang="zh-CN" sz="1400" dirty="0">
                <a:latin typeface="Times New Roman" panose="02020603050405020304" pitchFamily="18" charset="0"/>
                <a:ea typeface="等线" panose="02010600030101010101" pitchFamily="2" charset="-122"/>
                <a:cs typeface="Times New Roman" panose="02020603050405020304" pitchFamily="18" charset="0"/>
              </a:rPr>
              <a:t>β</a:t>
            </a:r>
            <a:r>
              <a:rPr lang="en-US" altLang="zh-CN" sz="1400" baseline="-25000" dirty="0">
                <a:latin typeface="Times New Roman" panose="02020603050405020304" pitchFamily="18" charset="0"/>
                <a:ea typeface="等线" panose="02010600030101010101" pitchFamily="2" charset="-122"/>
                <a:cs typeface="Times New Roman" panose="02020603050405020304" pitchFamily="18" charset="0"/>
              </a:rPr>
              <a:t>x</a:t>
            </a:r>
            <a:r>
              <a:rPr lang="en-US" altLang="zh-CN" sz="1400" dirty="0">
                <a:latin typeface="Times New Roman" panose="02020603050405020304" pitchFamily="18" charset="0"/>
                <a:cs typeface="Times New Roman" panose="02020603050405020304" pitchFamily="18" charset="0"/>
              </a:rPr>
              <a:t> = </a:t>
            </a:r>
            <a:r>
              <a:rPr lang="en-US" altLang="zh-CN" sz="1400" dirty="0">
                <a:solidFill>
                  <a:srgbClr val="FF0000"/>
                </a:solidFill>
                <a:latin typeface="Times New Roman" panose="02020603050405020304" pitchFamily="18" charset="0"/>
                <a:cs typeface="Times New Roman" panose="02020603050405020304" pitchFamily="18" charset="0"/>
              </a:rPr>
              <a:t>70.6932</a:t>
            </a:r>
            <a:r>
              <a:rPr lang="en-US" altLang="zh-CN" sz="1400" dirty="0">
                <a:latin typeface="Times New Roman" panose="02020603050405020304" pitchFamily="18" charset="0"/>
                <a:cs typeface="Times New Roman" panose="02020603050405020304" pitchFamily="18" charset="0"/>
              </a:rPr>
              <a:t>9</a:t>
            </a:r>
          </a:p>
          <a:p>
            <a:r>
              <a:rPr lang="el-GR" altLang="zh-CN" sz="1400" dirty="0">
                <a:latin typeface="Times New Roman" panose="02020603050405020304" pitchFamily="18" charset="0"/>
                <a:ea typeface="等线" panose="02010600030101010101" pitchFamily="2" charset="-122"/>
                <a:cs typeface="Times New Roman" panose="02020603050405020304" pitchFamily="18" charset="0"/>
              </a:rPr>
              <a:t>α</a:t>
            </a:r>
            <a:r>
              <a:rPr lang="en-US" altLang="zh-CN" sz="1400" baseline="-25000" dirty="0">
                <a:latin typeface="Times New Roman" panose="02020603050405020304" pitchFamily="18" charset="0"/>
                <a:ea typeface="等线" panose="02010600030101010101" pitchFamily="2" charset="-122"/>
                <a:cs typeface="Times New Roman" panose="02020603050405020304" pitchFamily="18" charset="0"/>
              </a:rPr>
              <a:t>x  </a:t>
            </a:r>
            <a:r>
              <a:rPr lang="en-US" altLang="zh-CN" sz="1400" dirty="0">
                <a:latin typeface="Times New Roman" panose="02020603050405020304" pitchFamily="18" charset="0"/>
                <a:cs typeface="Times New Roman" panose="02020603050405020304" pitchFamily="18" charset="0"/>
              </a:rPr>
              <a:t>= </a:t>
            </a:r>
            <a:r>
              <a:rPr lang="en-US" altLang="zh-CN" sz="1400" dirty="0">
                <a:solidFill>
                  <a:srgbClr val="FF0000"/>
                </a:solidFill>
                <a:latin typeface="Times New Roman" panose="02020603050405020304" pitchFamily="18" charset="0"/>
                <a:cs typeface="Times New Roman" panose="02020603050405020304" pitchFamily="18" charset="0"/>
              </a:rPr>
              <a:t>-2.09807369</a:t>
            </a:r>
            <a:r>
              <a:rPr lang="en-US" altLang="zh-CN" sz="1400" dirty="0">
                <a:latin typeface="Times New Roman" panose="02020603050405020304" pitchFamily="18" charset="0"/>
                <a:cs typeface="Times New Roman" panose="02020603050405020304" pitchFamily="18" charset="0"/>
              </a:rPr>
              <a:t>70165381</a:t>
            </a:r>
            <a:endParaRPr lang="zh-CN" altLang="en-US" sz="1400" dirty="0">
              <a:latin typeface="Times New Roman" panose="02020603050405020304" pitchFamily="18" charset="0"/>
              <a:cs typeface="Times New Roman" panose="02020603050405020304" pitchFamily="18" charset="0"/>
            </a:endParaRPr>
          </a:p>
          <a:p>
            <a:r>
              <a:rPr lang="el-GR" altLang="zh-CN" sz="1400" dirty="0">
                <a:latin typeface="Times New Roman" panose="02020603050405020304" pitchFamily="18" charset="0"/>
                <a:ea typeface="等线" panose="02010600030101010101" pitchFamily="2" charset="-122"/>
                <a:cs typeface="Times New Roman" panose="02020603050405020304" pitchFamily="18" charset="0"/>
              </a:rPr>
              <a:t>β</a:t>
            </a:r>
            <a:r>
              <a:rPr lang="en-US" altLang="zh-CN" sz="1400" baseline="-25000" dirty="0">
                <a:latin typeface="Times New Roman" panose="02020603050405020304" pitchFamily="18" charset="0"/>
                <a:ea typeface="等线" panose="02010600030101010101" pitchFamily="2" charset="-122"/>
                <a:cs typeface="Times New Roman" panose="02020603050405020304" pitchFamily="18" charset="0"/>
              </a:rPr>
              <a:t>y</a:t>
            </a:r>
            <a:r>
              <a:rPr lang="en-US" altLang="zh-CN" sz="1400" dirty="0">
                <a:latin typeface="Times New Roman" panose="02020603050405020304" pitchFamily="18" charset="0"/>
                <a:cs typeface="Times New Roman" panose="02020603050405020304" pitchFamily="18" charset="0"/>
              </a:rPr>
              <a:t> = </a:t>
            </a:r>
            <a:r>
              <a:rPr lang="en-US" altLang="zh-CN" sz="1400" dirty="0">
                <a:solidFill>
                  <a:srgbClr val="FF0000"/>
                </a:solidFill>
                <a:latin typeface="Times New Roman" panose="02020603050405020304" pitchFamily="18" charset="0"/>
                <a:cs typeface="Times New Roman" panose="02020603050405020304" pitchFamily="18" charset="0"/>
              </a:rPr>
              <a:t>21.499640</a:t>
            </a:r>
            <a:r>
              <a:rPr lang="en-US" altLang="zh-CN" sz="1400" dirty="0">
                <a:latin typeface="Times New Roman" panose="02020603050405020304" pitchFamily="18" charset="0"/>
                <a:cs typeface="Times New Roman" panose="02020603050405020304" pitchFamily="18" charset="0"/>
              </a:rPr>
              <a:t>7</a:t>
            </a:r>
          </a:p>
          <a:p>
            <a:r>
              <a:rPr lang="el-GR" altLang="zh-CN" sz="1400" dirty="0">
                <a:latin typeface="Times New Roman" panose="02020603050405020304" pitchFamily="18" charset="0"/>
                <a:ea typeface="等线" panose="02010600030101010101" pitchFamily="2" charset="-122"/>
                <a:cs typeface="Times New Roman" panose="02020603050405020304" pitchFamily="18" charset="0"/>
              </a:rPr>
              <a:t>α</a:t>
            </a:r>
            <a:r>
              <a:rPr lang="en-US" altLang="zh-CN" sz="1400" baseline="-25000" dirty="0">
                <a:latin typeface="Times New Roman" panose="02020603050405020304" pitchFamily="18" charset="0"/>
                <a:ea typeface="等线" panose="02010600030101010101" pitchFamily="2" charset="-122"/>
                <a:cs typeface="Times New Roman" panose="02020603050405020304" pitchFamily="18" charset="0"/>
              </a:rPr>
              <a:t>y</a:t>
            </a:r>
            <a:r>
              <a:rPr lang="en-US" altLang="zh-CN" sz="1400" dirty="0">
                <a:latin typeface="Times New Roman" panose="02020603050405020304" pitchFamily="18" charset="0"/>
                <a:cs typeface="Times New Roman" panose="02020603050405020304" pitchFamily="18" charset="0"/>
              </a:rPr>
              <a:t>= </a:t>
            </a:r>
            <a:r>
              <a:rPr lang="en-US" altLang="zh-CN" sz="1400" dirty="0">
                <a:solidFill>
                  <a:srgbClr val="FF0000"/>
                </a:solidFill>
                <a:latin typeface="Times New Roman" panose="02020603050405020304" pitchFamily="18" charset="0"/>
                <a:cs typeface="Times New Roman" panose="02020603050405020304" pitchFamily="18" charset="0"/>
              </a:rPr>
              <a:t>0.812400</a:t>
            </a:r>
            <a:r>
              <a:rPr lang="en-US" altLang="zh-CN" sz="1400" dirty="0">
                <a:latin typeface="Times New Roman" panose="02020603050405020304" pitchFamily="18" charset="0"/>
                <a:cs typeface="Times New Roman" panose="02020603050405020304" pitchFamily="18" charset="0"/>
              </a:rPr>
              <a:t>88314360692</a:t>
            </a:r>
          </a:p>
          <a:p>
            <a:r>
              <a:rPr lang="en-US" altLang="zh-CN" sz="1400" dirty="0">
                <a:latin typeface="Times New Roman" panose="02020603050405020304" pitchFamily="18" charset="0"/>
                <a:cs typeface="Times New Roman" panose="02020603050405020304" pitchFamily="18" charset="0"/>
              </a:rPr>
              <a:t>D</a:t>
            </a:r>
            <a:r>
              <a:rPr lang="en-US" altLang="zh-CN" sz="1400" baseline="-25000" dirty="0">
                <a:latin typeface="Times New Roman" panose="02020603050405020304" pitchFamily="18" charset="0"/>
                <a:cs typeface="Times New Roman" panose="02020603050405020304" pitchFamily="18" charset="0"/>
              </a:rPr>
              <a:t>x</a:t>
            </a:r>
            <a:r>
              <a:rPr lang="en-US" altLang="zh-CN" sz="1400" dirty="0">
                <a:latin typeface="Times New Roman" panose="02020603050405020304" pitchFamily="18" charset="0"/>
                <a:cs typeface="Times New Roman" panose="02020603050405020304" pitchFamily="18" charset="0"/>
              </a:rPr>
              <a:t> = </a:t>
            </a:r>
            <a:r>
              <a:rPr lang="en-US" altLang="zh-CN" sz="1400" dirty="0">
                <a:solidFill>
                  <a:srgbClr val="FF0000"/>
                </a:solidFill>
                <a:latin typeface="Times New Roman" panose="02020603050405020304" pitchFamily="18" charset="0"/>
                <a:cs typeface="Times New Roman" panose="02020603050405020304" pitchFamily="18" charset="0"/>
              </a:rPr>
              <a:t>0.1457954</a:t>
            </a:r>
            <a:r>
              <a:rPr lang="en-US" altLang="zh-CN" sz="1400" dirty="0">
                <a:latin typeface="Times New Roman" panose="02020603050405020304" pitchFamily="18" charset="0"/>
                <a:cs typeface="Times New Roman" panose="02020603050405020304" pitchFamily="18" charset="0"/>
              </a:rPr>
              <a:t>6</a:t>
            </a:r>
          </a:p>
          <a:p>
            <a:r>
              <a:rPr lang="en-US" altLang="zh-CN" sz="1400" dirty="0">
                <a:latin typeface="Times New Roman" panose="02020603050405020304" pitchFamily="18" charset="0"/>
                <a:cs typeface="Times New Roman" panose="02020603050405020304" pitchFamily="18" charset="0"/>
              </a:rPr>
              <a:t>D</a:t>
            </a:r>
            <a:r>
              <a:rPr lang="en-US" altLang="zh-CN" sz="1400" baseline="-25000" dirty="0">
                <a:latin typeface="Times New Roman" panose="02020603050405020304" pitchFamily="18" charset="0"/>
                <a:cs typeface="Times New Roman" panose="02020603050405020304" pitchFamily="18" charset="0"/>
              </a:rPr>
              <a:t>px</a:t>
            </a:r>
            <a:r>
              <a:rPr lang="en-US" altLang="zh-CN" sz="1400" dirty="0">
                <a:latin typeface="Times New Roman" panose="02020603050405020304" pitchFamily="18" charset="0"/>
                <a:cs typeface="Times New Roman" panose="02020603050405020304" pitchFamily="18" charset="0"/>
              </a:rPr>
              <a:t> = </a:t>
            </a:r>
            <a:r>
              <a:rPr lang="en-US" altLang="zh-CN" sz="1400" dirty="0">
                <a:solidFill>
                  <a:srgbClr val="FF0000"/>
                </a:solidFill>
                <a:latin typeface="Times New Roman" panose="02020603050405020304" pitchFamily="18" charset="0"/>
                <a:cs typeface="Times New Roman" panose="02020603050405020304" pitchFamily="18" charset="0"/>
              </a:rPr>
              <a:t>0.0042952</a:t>
            </a:r>
            <a:r>
              <a:rPr lang="en-US" altLang="zh-CN" sz="1400" dirty="0">
                <a:latin typeface="Times New Roman" panose="02020603050405020304" pitchFamily="18" charset="0"/>
                <a:cs typeface="Times New Roman" panose="02020603050405020304" pitchFamily="18" charset="0"/>
              </a:rPr>
              <a:t>0279</a:t>
            </a:r>
            <a:endParaRPr lang="zh-CN" altLang="en-US" sz="1400" dirty="0">
              <a:latin typeface="Times New Roman" panose="02020603050405020304" pitchFamily="18" charset="0"/>
              <a:cs typeface="Times New Roman" panose="02020603050405020304" pitchFamily="18" charset="0"/>
            </a:endParaRPr>
          </a:p>
        </p:txBody>
      </p:sp>
      <p:sp>
        <p:nvSpPr>
          <p:cNvPr id="15" name="文本框 14">
            <a:extLst>
              <a:ext uri="{FF2B5EF4-FFF2-40B4-BE49-F238E27FC236}">
                <a16:creationId xmlns:a16="http://schemas.microsoft.com/office/drawing/2014/main" id="{A4EFEEB3-AF5B-8053-1296-FD08AD2FFAB5}"/>
              </a:ext>
            </a:extLst>
          </p:cNvPr>
          <p:cNvSpPr txBox="1"/>
          <p:nvPr/>
        </p:nvSpPr>
        <p:spPr>
          <a:xfrm>
            <a:off x="9239690" y="4409859"/>
            <a:ext cx="3731491" cy="1600438"/>
          </a:xfrm>
          <a:prstGeom prst="rect">
            <a:avLst/>
          </a:prstGeom>
          <a:noFill/>
        </p:spPr>
        <p:txBody>
          <a:bodyPr wrap="square" rtlCol="0">
            <a:spAutoFit/>
          </a:bodyPr>
          <a:lstStyle/>
          <a:p>
            <a:r>
              <a:rPr lang="en-US" altLang="zh-CN" sz="1400" b="1" dirty="0">
                <a:latin typeface="Times New Roman" panose="02020603050405020304" pitchFamily="18" charset="0"/>
                <a:ea typeface="等线" panose="02010600030101010101" pitchFamily="2" charset="-122"/>
                <a:cs typeface="Times New Roman" panose="02020603050405020304" pitchFamily="18" charset="0"/>
              </a:rPr>
              <a:t>Exit beam parameter check</a:t>
            </a:r>
            <a:endParaRPr lang="en-US" altLang="zh-CN" sz="1400" dirty="0">
              <a:latin typeface="Times New Roman" panose="02020603050405020304" pitchFamily="18" charset="0"/>
              <a:ea typeface="等线" panose="02010600030101010101" pitchFamily="2" charset="-122"/>
              <a:cs typeface="Times New Roman" panose="02020603050405020304" pitchFamily="18" charset="0"/>
            </a:endParaRPr>
          </a:p>
          <a:p>
            <a:r>
              <a:rPr lang="el-GR" altLang="zh-CN" sz="1400" dirty="0">
                <a:latin typeface="Times New Roman" panose="02020603050405020304" pitchFamily="18" charset="0"/>
                <a:ea typeface="等线" panose="02010600030101010101" pitchFamily="2" charset="-122"/>
                <a:cs typeface="Times New Roman" panose="02020603050405020304" pitchFamily="18" charset="0"/>
              </a:rPr>
              <a:t>β</a:t>
            </a:r>
            <a:r>
              <a:rPr lang="en-US" altLang="zh-CN" sz="1400" baseline="-25000" dirty="0">
                <a:latin typeface="Times New Roman" panose="02020603050405020304" pitchFamily="18" charset="0"/>
                <a:ea typeface="等线" panose="02010600030101010101" pitchFamily="2" charset="-122"/>
                <a:cs typeface="Times New Roman" panose="02020603050405020304" pitchFamily="18" charset="0"/>
              </a:rPr>
              <a:t>x</a:t>
            </a:r>
            <a:r>
              <a:rPr lang="en-US" altLang="zh-CN" sz="1400" dirty="0">
                <a:latin typeface="Times New Roman" panose="02020603050405020304" pitchFamily="18" charset="0"/>
                <a:cs typeface="Times New Roman" panose="02020603050405020304" pitchFamily="18" charset="0"/>
              </a:rPr>
              <a:t> = </a:t>
            </a:r>
            <a:r>
              <a:rPr lang="en-US" altLang="zh-CN" sz="1400" dirty="0">
                <a:solidFill>
                  <a:srgbClr val="FF0000"/>
                </a:solidFill>
              </a:rPr>
              <a:t>70.6932</a:t>
            </a:r>
            <a:r>
              <a:rPr lang="en-US" altLang="zh-CN" sz="1400" dirty="0"/>
              <a:t>8967393588</a:t>
            </a:r>
            <a:endParaRPr lang="en-US" altLang="zh-CN" sz="1400" dirty="0">
              <a:latin typeface="Times New Roman" panose="02020603050405020304" pitchFamily="18" charset="0"/>
              <a:cs typeface="Times New Roman" panose="02020603050405020304" pitchFamily="18" charset="0"/>
            </a:endParaRPr>
          </a:p>
          <a:p>
            <a:r>
              <a:rPr lang="el-GR" altLang="zh-CN" sz="1400" dirty="0">
                <a:latin typeface="Times New Roman" panose="02020603050405020304" pitchFamily="18" charset="0"/>
                <a:ea typeface="等线" panose="02010600030101010101" pitchFamily="2" charset="-122"/>
                <a:cs typeface="Times New Roman" panose="02020603050405020304" pitchFamily="18" charset="0"/>
              </a:rPr>
              <a:t>α</a:t>
            </a:r>
            <a:r>
              <a:rPr lang="en-US" altLang="zh-CN" sz="1400" baseline="-25000" dirty="0">
                <a:latin typeface="Times New Roman" panose="02020603050405020304" pitchFamily="18" charset="0"/>
                <a:ea typeface="等线" panose="02010600030101010101" pitchFamily="2" charset="-122"/>
                <a:cs typeface="Times New Roman" panose="02020603050405020304" pitchFamily="18" charset="0"/>
              </a:rPr>
              <a:t>x  </a:t>
            </a:r>
            <a:r>
              <a:rPr lang="en-US" altLang="zh-CN" sz="1400" dirty="0">
                <a:latin typeface="Times New Roman" panose="02020603050405020304" pitchFamily="18" charset="0"/>
                <a:cs typeface="Times New Roman" panose="02020603050405020304" pitchFamily="18" charset="0"/>
              </a:rPr>
              <a:t>= </a:t>
            </a:r>
            <a:r>
              <a:rPr lang="en-US" altLang="zh-CN" sz="1400" dirty="0">
                <a:solidFill>
                  <a:srgbClr val="FF0000"/>
                </a:solidFill>
                <a:latin typeface="+mn-ea"/>
                <a:cs typeface="Times New Roman" panose="02020603050405020304" pitchFamily="18" charset="0"/>
              </a:rPr>
              <a:t>-2.09807369</a:t>
            </a:r>
            <a:r>
              <a:rPr lang="en-US" altLang="zh-CN" sz="1400" dirty="0">
                <a:latin typeface="+mn-ea"/>
                <a:cs typeface="Times New Roman" panose="02020603050405020304" pitchFamily="18" charset="0"/>
              </a:rPr>
              <a:t>21462215</a:t>
            </a:r>
            <a:endParaRPr lang="en-US" altLang="zh-CN" sz="1400" dirty="0">
              <a:latin typeface="Times New Roman" panose="02020603050405020304" pitchFamily="18" charset="0"/>
              <a:cs typeface="Times New Roman" panose="02020603050405020304" pitchFamily="18" charset="0"/>
            </a:endParaRPr>
          </a:p>
          <a:p>
            <a:r>
              <a:rPr lang="el-GR" altLang="zh-CN" sz="1400" dirty="0">
                <a:latin typeface="Times New Roman" panose="02020603050405020304" pitchFamily="18" charset="0"/>
                <a:ea typeface="等线" panose="02010600030101010101" pitchFamily="2" charset="-122"/>
                <a:cs typeface="Times New Roman" panose="02020603050405020304" pitchFamily="18" charset="0"/>
              </a:rPr>
              <a:t>β</a:t>
            </a:r>
            <a:r>
              <a:rPr lang="en-US" altLang="zh-CN" sz="1400" baseline="-25000" dirty="0">
                <a:latin typeface="Times New Roman" panose="02020603050405020304" pitchFamily="18" charset="0"/>
                <a:ea typeface="等线" panose="02010600030101010101" pitchFamily="2" charset="-122"/>
                <a:cs typeface="Times New Roman" panose="02020603050405020304" pitchFamily="18" charset="0"/>
              </a:rPr>
              <a:t>y</a:t>
            </a:r>
            <a:r>
              <a:rPr lang="en-US" altLang="zh-CN" sz="1400" dirty="0">
                <a:latin typeface="Times New Roman" panose="02020603050405020304" pitchFamily="18" charset="0"/>
                <a:cs typeface="Times New Roman" panose="02020603050405020304" pitchFamily="18" charset="0"/>
              </a:rPr>
              <a:t> = </a:t>
            </a:r>
            <a:r>
              <a:rPr lang="en-US" altLang="zh-CN" sz="1400" dirty="0">
                <a:solidFill>
                  <a:srgbClr val="FF0000"/>
                </a:solidFill>
              </a:rPr>
              <a:t>21.499640</a:t>
            </a:r>
            <a:r>
              <a:rPr lang="en-US" altLang="zh-CN" sz="1400" dirty="0"/>
              <a:t>414866093</a:t>
            </a:r>
            <a:endParaRPr lang="en-US" altLang="zh-CN" sz="1400" dirty="0">
              <a:latin typeface="Times New Roman" panose="02020603050405020304" pitchFamily="18" charset="0"/>
              <a:cs typeface="Times New Roman" panose="02020603050405020304" pitchFamily="18" charset="0"/>
            </a:endParaRPr>
          </a:p>
          <a:p>
            <a:r>
              <a:rPr lang="el-GR" altLang="zh-CN" sz="1400" dirty="0">
                <a:latin typeface="Times New Roman" panose="02020603050405020304" pitchFamily="18" charset="0"/>
                <a:ea typeface="等线" panose="02010600030101010101" pitchFamily="2" charset="-122"/>
                <a:cs typeface="Times New Roman" panose="02020603050405020304" pitchFamily="18" charset="0"/>
              </a:rPr>
              <a:t>α</a:t>
            </a:r>
            <a:r>
              <a:rPr lang="en-US" altLang="zh-CN" sz="1400" baseline="-25000" dirty="0">
                <a:latin typeface="Times New Roman" panose="02020603050405020304" pitchFamily="18" charset="0"/>
                <a:ea typeface="等线" panose="02010600030101010101" pitchFamily="2" charset="-122"/>
                <a:cs typeface="Times New Roman" panose="02020603050405020304" pitchFamily="18" charset="0"/>
              </a:rPr>
              <a:t>y  </a:t>
            </a:r>
            <a:r>
              <a:rPr lang="en-US" altLang="zh-CN" sz="1400" dirty="0">
                <a:latin typeface="Times New Roman" panose="02020603050405020304" pitchFamily="18" charset="0"/>
                <a:cs typeface="Times New Roman" panose="02020603050405020304" pitchFamily="18" charset="0"/>
              </a:rPr>
              <a:t>= </a:t>
            </a:r>
            <a:r>
              <a:rPr lang="en-US" altLang="zh-CN" sz="1400" dirty="0">
                <a:solidFill>
                  <a:srgbClr val="FF0000"/>
                </a:solidFill>
                <a:latin typeface="+mn-ea"/>
                <a:cs typeface="Times New Roman" panose="02020603050405020304" pitchFamily="18" charset="0"/>
              </a:rPr>
              <a:t>0.812400</a:t>
            </a:r>
            <a:r>
              <a:rPr lang="en-US" altLang="zh-CN" sz="1400" dirty="0">
                <a:latin typeface="+mn-ea"/>
                <a:cs typeface="Times New Roman" panose="02020603050405020304" pitchFamily="18" charset="0"/>
              </a:rPr>
              <a:t>9880050117</a:t>
            </a:r>
            <a:endParaRPr lang="en-US" altLang="zh-CN" sz="1400" dirty="0">
              <a:latin typeface="Times New Roman" panose="02020603050405020304" pitchFamily="18" charset="0"/>
              <a:cs typeface="Times New Roman" panose="02020603050405020304" pitchFamily="18" charset="0"/>
            </a:endParaRPr>
          </a:p>
          <a:p>
            <a:r>
              <a:rPr lang="en-US" altLang="zh-CN" sz="1400" dirty="0">
                <a:latin typeface="Times New Roman" panose="02020603050405020304" pitchFamily="18" charset="0"/>
                <a:cs typeface="Times New Roman" panose="02020603050405020304" pitchFamily="18" charset="0"/>
              </a:rPr>
              <a:t>D</a:t>
            </a:r>
            <a:r>
              <a:rPr lang="en-US" altLang="zh-CN" sz="1400" baseline="-25000" dirty="0">
                <a:latin typeface="Times New Roman" panose="02020603050405020304" pitchFamily="18" charset="0"/>
                <a:cs typeface="Times New Roman" panose="02020603050405020304" pitchFamily="18" charset="0"/>
              </a:rPr>
              <a:t>x</a:t>
            </a:r>
            <a:r>
              <a:rPr lang="en-US" altLang="zh-CN" sz="1400" dirty="0">
                <a:latin typeface="Times New Roman" panose="02020603050405020304" pitchFamily="18" charset="0"/>
                <a:cs typeface="Times New Roman" panose="02020603050405020304" pitchFamily="18" charset="0"/>
              </a:rPr>
              <a:t> =</a:t>
            </a:r>
            <a:r>
              <a:rPr lang="en-US" altLang="zh-CN" sz="1400" dirty="0">
                <a:solidFill>
                  <a:srgbClr val="FF0000"/>
                </a:solidFill>
              </a:rPr>
              <a:t> 0.1457954</a:t>
            </a:r>
            <a:r>
              <a:rPr lang="en-US" altLang="zh-CN" sz="1400" dirty="0"/>
              <a:t>8213956553</a:t>
            </a:r>
            <a:endParaRPr lang="en-US" altLang="zh-CN" sz="1400" dirty="0">
              <a:latin typeface="Times New Roman" panose="02020603050405020304" pitchFamily="18" charset="0"/>
              <a:cs typeface="Times New Roman" panose="02020603050405020304" pitchFamily="18" charset="0"/>
            </a:endParaRPr>
          </a:p>
          <a:p>
            <a:r>
              <a:rPr lang="en-US" altLang="zh-CN" sz="1400" dirty="0">
                <a:latin typeface="Times New Roman" panose="02020603050405020304" pitchFamily="18" charset="0"/>
                <a:cs typeface="Times New Roman" panose="02020603050405020304" pitchFamily="18" charset="0"/>
              </a:rPr>
              <a:t>D</a:t>
            </a:r>
            <a:r>
              <a:rPr lang="en-US" altLang="zh-CN" sz="1400" baseline="-25000" dirty="0">
                <a:latin typeface="Times New Roman" panose="02020603050405020304" pitchFamily="18" charset="0"/>
                <a:cs typeface="Times New Roman" panose="02020603050405020304" pitchFamily="18" charset="0"/>
              </a:rPr>
              <a:t>px</a:t>
            </a:r>
            <a:r>
              <a:rPr lang="en-US" altLang="zh-CN" sz="1400" dirty="0">
                <a:latin typeface="Times New Roman" panose="02020603050405020304" pitchFamily="18" charset="0"/>
                <a:cs typeface="Times New Roman" panose="02020603050405020304" pitchFamily="18" charset="0"/>
              </a:rPr>
              <a:t> = </a:t>
            </a:r>
            <a:r>
              <a:rPr lang="en-US" altLang="zh-CN" sz="1400" dirty="0">
                <a:solidFill>
                  <a:srgbClr val="FF0000"/>
                </a:solidFill>
              </a:rPr>
              <a:t>0.00429520</a:t>
            </a:r>
            <a:r>
              <a:rPr lang="en-US" altLang="zh-CN" sz="1400" dirty="0"/>
              <a:t>63751779106</a:t>
            </a:r>
            <a:endParaRPr lang="zh-CN" altLang="en-US" sz="1400" dirty="0">
              <a:latin typeface="Times New Roman" panose="02020603050405020304" pitchFamily="18" charset="0"/>
              <a:cs typeface="Times New Roman" panose="02020603050405020304" pitchFamily="18" charset="0"/>
            </a:endParaRPr>
          </a:p>
        </p:txBody>
      </p:sp>
      <p:sp>
        <p:nvSpPr>
          <p:cNvPr id="16" name="TextBox 13">
            <a:extLst>
              <a:ext uri="{FF2B5EF4-FFF2-40B4-BE49-F238E27FC236}">
                <a16:creationId xmlns:a16="http://schemas.microsoft.com/office/drawing/2014/main" id="{555ED041-C407-074E-B3BE-2C1CB9A16766}"/>
              </a:ext>
            </a:extLst>
          </p:cNvPr>
          <p:cNvSpPr txBox="1"/>
          <p:nvPr/>
        </p:nvSpPr>
        <p:spPr>
          <a:xfrm>
            <a:off x="6350821" y="1240570"/>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17" name="Flecha derecha 18">
            <a:extLst>
              <a:ext uri="{FF2B5EF4-FFF2-40B4-BE49-F238E27FC236}">
                <a16:creationId xmlns:a16="http://schemas.microsoft.com/office/drawing/2014/main" id="{9137BB0B-E990-3933-3E44-98614FE598F4}"/>
              </a:ext>
            </a:extLst>
          </p:cNvPr>
          <p:cNvSpPr>
            <a:spLocks noChangeArrowheads="1"/>
          </p:cNvSpPr>
          <p:nvPr/>
        </p:nvSpPr>
        <p:spPr bwMode="auto">
          <a:xfrm flipV="1">
            <a:off x="6350821" y="1545704"/>
            <a:ext cx="331333" cy="154977"/>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sp>
        <p:nvSpPr>
          <p:cNvPr id="18" name="TextBox 13">
            <a:extLst>
              <a:ext uri="{FF2B5EF4-FFF2-40B4-BE49-F238E27FC236}">
                <a16:creationId xmlns:a16="http://schemas.microsoft.com/office/drawing/2014/main" id="{5B6FE581-E241-3508-1613-7325246751C2}"/>
              </a:ext>
            </a:extLst>
          </p:cNvPr>
          <p:cNvSpPr txBox="1"/>
          <p:nvPr/>
        </p:nvSpPr>
        <p:spPr>
          <a:xfrm>
            <a:off x="6350821" y="3780427"/>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19" name="Flecha derecha 18">
            <a:extLst>
              <a:ext uri="{FF2B5EF4-FFF2-40B4-BE49-F238E27FC236}">
                <a16:creationId xmlns:a16="http://schemas.microsoft.com/office/drawing/2014/main" id="{6D193DA8-63DF-54A0-CFC9-7477043B28DD}"/>
              </a:ext>
            </a:extLst>
          </p:cNvPr>
          <p:cNvSpPr>
            <a:spLocks noChangeArrowheads="1"/>
          </p:cNvSpPr>
          <p:nvPr/>
        </p:nvSpPr>
        <p:spPr bwMode="auto">
          <a:xfrm flipV="1">
            <a:off x="6350821" y="4085561"/>
            <a:ext cx="331333" cy="154977"/>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pic>
        <p:nvPicPr>
          <p:cNvPr id="20" name="Picture 11">
            <a:extLst>
              <a:ext uri="{FF2B5EF4-FFF2-40B4-BE49-F238E27FC236}">
                <a16:creationId xmlns:a16="http://schemas.microsoft.com/office/drawing/2014/main" id="{C7496E89-0BAA-9F4E-394D-BC836CCA4475}"/>
              </a:ext>
            </a:extLst>
          </p:cNvPr>
          <p:cNvPicPr>
            <a:picLocks noChangeAspect="1"/>
          </p:cNvPicPr>
          <p:nvPr/>
        </p:nvPicPr>
        <p:blipFill>
          <a:blip r:embed="rId6"/>
          <a:stretch>
            <a:fillRect/>
          </a:stretch>
        </p:blipFill>
        <p:spPr>
          <a:xfrm>
            <a:off x="6400795" y="1731665"/>
            <a:ext cx="328155" cy="164078"/>
          </a:xfrm>
          <a:prstGeom prst="rect">
            <a:avLst/>
          </a:prstGeom>
        </p:spPr>
      </p:pic>
      <p:pic>
        <p:nvPicPr>
          <p:cNvPr id="21" name="Picture 11">
            <a:extLst>
              <a:ext uri="{FF2B5EF4-FFF2-40B4-BE49-F238E27FC236}">
                <a16:creationId xmlns:a16="http://schemas.microsoft.com/office/drawing/2014/main" id="{C76F3094-5538-EB1D-980C-229586B8949C}"/>
              </a:ext>
            </a:extLst>
          </p:cNvPr>
          <p:cNvPicPr>
            <a:picLocks noChangeAspect="1"/>
          </p:cNvPicPr>
          <p:nvPr/>
        </p:nvPicPr>
        <p:blipFill>
          <a:blip r:embed="rId6"/>
          <a:stretch>
            <a:fillRect/>
          </a:stretch>
        </p:blipFill>
        <p:spPr>
          <a:xfrm>
            <a:off x="6403616" y="4381946"/>
            <a:ext cx="328155" cy="164078"/>
          </a:xfrm>
          <a:prstGeom prst="rect">
            <a:avLst/>
          </a:prstGeom>
        </p:spPr>
      </p:pic>
      <p:sp>
        <p:nvSpPr>
          <p:cNvPr id="22" name="TextBox 13">
            <a:extLst>
              <a:ext uri="{FF2B5EF4-FFF2-40B4-BE49-F238E27FC236}">
                <a16:creationId xmlns:a16="http://schemas.microsoft.com/office/drawing/2014/main" id="{3B4F0BE2-1335-79CC-9FF5-3BACA98FD433}"/>
              </a:ext>
            </a:extLst>
          </p:cNvPr>
          <p:cNvSpPr txBox="1"/>
          <p:nvPr/>
        </p:nvSpPr>
        <p:spPr>
          <a:xfrm>
            <a:off x="1824606" y="2378416"/>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23" name="Flecha derecha 18">
            <a:extLst>
              <a:ext uri="{FF2B5EF4-FFF2-40B4-BE49-F238E27FC236}">
                <a16:creationId xmlns:a16="http://schemas.microsoft.com/office/drawing/2014/main" id="{E71839F4-66FB-E771-2D7D-27B33A8AACAA}"/>
              </a:ext>
            </a:extLst>
          </p:cNvPr>
          <p:cNvSpPr>
            <a:spLocks noChangeArrowheads="1"/>
          </p:cNvSpPr>
          <p:nvPr/>
        </p:nvSpPr>
        <p:spPr bwMode="auto">
          <a:xfrm flipV="1">
            <a:off x="1824606" y="2683550"/>
            <a:ext cx="331333" cy="154977"/>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sp>
        <p:nvSpPr>
          <p:cNvPr id="24" name="TextBox 13">
            <a:extLst>
              <a:ext uri="{FF2B5EF4-FFF2-40B4-BE49-F238E27FC236}">
                <a16:creationId xmlns:a16="http://schemas.microsoft.com/office/drawing/2014/main" id="{BB766220-FDBF-BA13-0A73-42E74D2A95FC}"/>
              </a:ext>
            </a:extLst>
          </p:cNvPr>
          <p:cNvSpPr txBox="1"/>
          <p:nvPr/>
        </p:nvSpPr>
        <p:spPr>
          <a:xfrm>
            <a:off x="1824606" y="4953304"/>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25" name="Flecha derecha 18">
            <a:extLst>
              <a:ext uri="{FF2B5EF4-FFF2-40B4-BE49-F238E27FC236}">
                <a16:creationId xmlns:a16="http://schemas.microsoft.com/office/drawing/2014/main" id="{0701CAA4-4391-D455-4786-B179ED26D38E}"/>
              </a:ext>
            </a:extLst>
          </p:cNvPr>
          <p:cNvSpPr>
            <a:spLocks noChangeArrowheads="1"/>
          </p:cNvSpPr>
          <p:nvPr/>
        </p:nvSpPr>
        <p:spPr bwMode="auto">
          <a:xfrm flipV="1">
            <a:off x="1824606" y="5258438"/>
            <a:ext cx="331333" cy="154977"/>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sp>
        <p:nvSpPr>
          <p:cNvPr id="31" name="标题 1">
            <a:extLst>
              <a:ext uri="{FF2B5EF4-FFF2-40B4-BE49-F238E27FC236}">
                <a16:creationId xmlns:a16="http://schemas.microsoft.com/office/drawing/2014/main" id="{42AA26CC-0529-CBA6-BF33-68A15BC16EB0}"/>
              </a:ext>
            </a:extLst>
          </p:cNvPr>
          <p:cNvSpPr>
            <a:spLocks noGrp="1"/>
          </p:cNvSpPr>
          <p:nvPr>
            <p:ph type="title"/>
          </p:nvPr>
        </p:nvSpPr>
        <p:spPr>
          <a:xfrm>
            <a:off x="912282" y="240628"/>
            <a:ext cx="10723035" cy="530137"/>
          </a:xfrm>
        </p:spPr>
        <p:txBody>
          <a:bodyPr/>
          <a:lstStyle/>
          <a:p>
            <a:r>
              <a:rPr lang="en-US" altLang="zh-CN" sz="2800" dirty="0"/>
              <a:t>Asymmetrical Monochromatization IR Optics Design</a:t>
            </a:r>
            <a:endParaRPr lang="zh-CN" altLang="en-US" sz="2800" dirty="0"/>
          </a:p>
        </p:txBody>
      </p:sp>
      <p:sp>
        <p:nvSpPr>
          <p:cNvPr id="26" name="日期占位符 25">
            <a:extLst>
              <a:ext uri="{FF2B5EF4-FFF2-40B4-BE49-F238E27FC236}">
                <a16:creationId xmlns:a16="http://schemas.microsoft.com/office/drawing/2014/main" id="{5AA07655-FB49-E309-4A32-5ECC5F648768}"/>
              </a:ext>
            </a:extLst>
          </p:cNvPr>
          <p:cNvSpPr>
            <a:spLocks noGrp="1"/>
          </p:cNvSpPr>
          <p:nvPr>
            <p:ph type="dt" sz="half" idx="10"/>
          </p:nvPr>
        </p:nvSpPr>
        <p:spPr/>
        <p:txBody>
          <a:bodyPr/>
          <a:lstStyle/>
          <a:p>
            <a:r>
              <a:rPr lang="en-US" altLang="zh-CN"/>
              <a:t>8 June 2023</a:t>
            </a:r>
            <a:endParaRPr lang="zh-CN" altLang="en-US"/>
          </a:p>
        </p:txBody>
      </p:sp>
      <p:sp>
        <p:nvSpPr>
          <p:cNvPr id="27" name="页脚占位符 26">
            <a:extLst>
              <a:ext uri="{FF2B5EF4-FFF2-40B4-BE49-F238E27FC236}">
                <a16:creationId xmlns:a16="http://schemas.microsoft.com/office/drawing/2014/main" id="{DFEC6C31-49D4-52E9-4217-FC75CC5B3A87}"/>
              </a:ext>
            </a:extLst>
          </p:cNvPr>
          <p:cNvSpPr>
            <a:spLocks noGrp="1"/>
          </p:cNvSpPr>
          <p:nvPr>
            <p:ph type="ftr" sz="quarter" idx="11"/>
          </p:nvPr>
        </p:nvSpPr>
        <p:spPr/>
        <p:txBody>
          <a:bodyPr/>
          <a:lstStyle/>
          <a:p>
            <a:r>
              <a:rPr lang="en-US" altLang="zh-CN"/>
              <a:t>FCC Week 2023</a:t>
            </a:r>
            <a:endParaRPr lang="zh-CN" altLang="en-US"/>
          </a:p>
        </p:txBody>
      </p:sp>
      <p:sp>
        <p:nvSpPr>
          <p:cNvPr id="28" name="灯片编号占位符 27">
            <a:extLst>
              <a:ext uri="{FF2B5EF4-FFF2-40B4-BE49-F238E27FC236}">
                <a16:creationId xmlns:a16="http://schemas.microsoft.com/office/drawing/2014/main" id="{12BA5240-A36B-43B3-436E-AFB92A127CAF}"/>
              </a:ext>
            </a:extLst>
          </p:cNvPr>
          <p:cNvSpPr>
            <a:spLocks noGrp="1"/>
          </p:cNvSpPr>
          <p:nvPr>
            <p:ph type="sldNum" sz="quarter" idx="12"/>
          </p:nvPr>
        </p:nvSpPr>
        <p:spPr/>
        <p:txBody>
          <a:bodyPr/>
          <a:lstStyle/>
          <a:p>
            <a:fld id="{10C94CE8-38CE-4431-96C9-C03853E577E3}" type="slidenum">
              <a:rPr lang="zh-CN" altLang="en-US" smtClean="0"/>
              <a:t>15</a:t>
            </a:fld>
            <a:endParaRPr lang="zh-CN" altLang="en-US"/>
          </a:p>
        </p:txBody>
      </p:sp>
      <p:pic>
        <p:nvPicPr>
          <p:cNvPr id="8" name="Picture 11">
            <a:extLst>
              <a:ext uri="{FF2B5EF4-FFF2-40B4-BE49-F238E27FC236}">
                <a16:creationId xmlns:a16="http://schemas.microsoft.com/office/drawing/2014/main" id="{6AC121B5-A3EA-28D1-F654-0A19DCFBD7AA}"/>
              </a:ext>
            </a:extLst>
          </p:cNvPr>
          <p:cNvPicPr>
            <a:picLocks noChangeAspect="1"/>
          </p:cNvPicPr>
          <p:nvPr/>
        </p:nvPicPr>
        <p:blipFill>
          <a:blip r:embed="rId6"/>
          <a:stretch>
            <a:fillRect/>
          </a:stretch>
        </p:blipFill>
        <p:spPr>
          <a:xfrm>
            <a:off x="912282" y="3346961"/>
            <a:ext cx="328155" cy="164078"/>
          </a:xfrm>
          <a:prstGeom prst="rect">
            <a:avLst/>
          </a:prstGeom>
        </p:spPr>
      </p:pic>
      <p:pic>
        <p:nvPicPr>
          <p:cNvPr id="9" name="Picture 11">
            <a:extLst>
              <a:ext uri="{FF2B5EF4-FFF2-40B4-BE49-F238E27FC236}">
                <a16:creationId xmlns:a16="http://schemas.microsoft.com/office/drawing/2014/main" id="{2AB12E60-7603-4B2D-0AC9-CB5856DD9C9D}"/>
              </a:ext>
            </a:extLst>
          </p:cNvPr>
          <p:cNvPicPr>
            <a:picLocks noChangeAspect="1"/>
          </p:cNvPicPr>
          <p:nvPr/>
        </p:nvPicPr>
        <p:blipFill>
          <a:blip r:embed="rId6"/>
          <a:stretch>
            <a:fillRect/>
          </a:stretch>
        </p:blipFill>
        <p:spPr>
          <a:xfrm>
            <a:off x="893121" y="5846838"/>
            <a:ext cx="328155" cy="164078"/>
          </a:xfrm>
          <a:prstGeom prst="rect">
            <a:avLst/>
          </a:prstGeom>
        </p:spPr>
      </p:pic>
      <p:sp>
        <p:nvSpPr>
          <p:cNvPr id="35" name="内容占位符 2">
            <a:extLst>
              <a:ext uri="{FF2B5EF4-FFF2-40B4-BE49-F238E27FC236}">
                <a16:creationId xmlns:a16="http://schemas.microsoft.com/office/drawing/2014/main" id="{8D99D1B2-E5C2-0B16-3AA8-A352A3F3C663}"/>
              </a:ext>
            </a:extLst>
          </p:cNvPr>
          <p:cNvSpPr txBox="1">
            <a:spLocks/>
          </p:cNvSpPr>
          <p:nvPr/>
        </p:nvSpPr>
        <p:spPr>
          <a:xfrm>
            <a:off x="520239" y="868720"/>
            <a:ext cx="11151522" cy="1226000"/>
          </a:xfrm>
          <a:prstGeom prst="rect">
            <a:avLst/>
          </a:prstGeom>
        </p:spPr>
        <p:txBody>
          <a:bodyPr vert="horz" lIns="91440" tIns="45720" rIns="91440" bIns="45720" rtlCol="0">
            <a:normAutofit/>
          </a:bodyPr>
          <a:lst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a:lstStyle>
          <a:p>
            <a:r>
              <a:rPr lang="en-US" altLang="zh-CN" sz="1600" b="1" dirty="0">
                <a:solidFill>
                  <a:srgbClr val="2C7C9F"/>
                </a:solidFill>
              </a:rPr>
              <a:t>Exit Survey Point Check and Beam Parameter Check</a:t>
            </a:r>
          </a:p>
        </p:txBody>
      </p:sp>
    </p:spTree>
    <p:extLst>
      <p:ext uri="{BB962C8B-B14F-4D97-AF65-F5344CB8AC3E}">
        <p14:creationId xmlns:p14="http://schemas.microsoft.com/office/powerpoint/2010/main" val="1224899596"/>
      </p:ext>
    </p:extLst>
  </p:cSld>
  <p:clrMapOvr>
    <a:masterClrMapping/>
  </p:clrMapOvr>
  <mc:AlternateContent xmlns:mc="http://schemas.openxmlformats.org/markup-compatibility/2006" xmlns:p14="http://schemas.microsoft.com/office/powerpoint/2010/main">
    <mc:Choice Requires="p14">
      <p:transition spd="med" advClick="0" advTm="28632">
        <p14:prism isContent="1"/>
      </p:transition>
    </mc:Choice>
    <mc:Fallback xmlns="">
      <p:transition spd="med" advClick="0" advTm="28632">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id="{6BDE7BA7-AD8A-37FF-173F-DA01BCDBDF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1133" y="2148209"/>
            <a:ext cx="3759999" cy="3180135"/>
          </a:xfrm>
          <a:prstGeom prst="rect">
            <a:avLst/>
          </a:prstGeom>
        </p:spPr>
      </p:pic>
      <p:pic>
        <p:nvPicPr>
          <p:cNvPr id="3" name="图片 2">
            <a:extLst>
              <a:ext uri="{FF2B5EF4-FFF2-40B4-BE49-F238E27FC236}">
                <a16:creationId xmlns:a16="http://schemas.microsoft.com/office/drawing/2014/main" id="{8FD392DA-8081-15C4-9AB7-6ED55D6047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3123" y="2159834"/>
            <a:ext cx="3738777" cy="3134133"/>
          </a:xfrm>
          <a:prstGeom prst="rect">
            <a:avLst/>
          </a:prstGeom>
        </p:spPr>
      </p:pic>
      <p:sp>
        <p:nvSpPr>
          <p:cNvPr id="7" name="TextBox 13">
            <a:extLst>
              <a:ext uri="{FF2B5EF4-FFF2-40B4-BE49-F238E27FC236}">
                <a16:creationId xmlns:a16="http://schemas.microsoft.com/office/drawing/2014/main" id="{020A5039-A3D6-1AFB-2ECF-297804F06CD9}"/>
              </a:ext>
            </a:extLst>
          </p:cNvPr>
          <p:cNvSpPr txBox="1"/>
          <p:nvPr/>
        </p:nvSpPr>
        <p:spPr>
          <a:xfrm>
            <a:off x="2469870" y="1990555"/>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8" name="Flecha derecha 18">
            <a:extLst>
              <a:ext uri="{FF2B5EF4-FFF2-40B4-BE49-F238E27FC236}">
                <a16:creationId xmlns:a16="http://schemas.microsoft.com/office/drawing/2014/main" id="{1C567413-E67D-580C-A526-29A576C1F425}"/>
              </a:ext>
            </a:extLst>
          </p:cNvPr>
          <p:cNvSpPr>
            <a:spLocks noChangeArrowheads="1"/>
          </p:cNvSpPr>
          <p:nvPr/>
        </p:nvSpPr>
        <p:spPr bwMode="auto">
          <a:xfrm flipV="1">
            <a:off x="2469870" y="2295689"/>
            <a:ext cx="331333" cy="154977"/>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pic>
        <p:nvPicPr>
          <p:cNvPr id="9" name="Picture 11">
            <a:extLst>
              <a:ext uri="{FF2B5EF4-FFF2-40B4-BE49-F238E27FC236}">
                <a16:creationId xmlns:a16="http://schemas.microsoft.com/office/drawing/2014/main" id="{5A807381-3CF8-809B-17D0-FE4C85F3A920}"/>
              </a:ext>
            </a:extLst>
          </p:cNvPr>
          <p:cNvPicPr>
            <a:picLocks noChangeAspect="1"/>
          </p:cNvPicPr>
          <p:nvPr/>
        </p:nvPicPr>
        <p:blipFill>
          <a:blip r:embed="rId4"/>
          <a:stretch>
            <a:fillRect/>
          </a:stretch>
        </p:blipFill>
        <p:spPr>
          <a:xfrm>
            <a:off x="4239943" y="2450666"/>
            <a:ext cx="331334" cy="165667"/>
          </a:xfrm>
          <a:prstGeom prst="rect">
            <a:avLst/>
          </a:prstGeom>
        </p:spPr>
      </p:pic>
      <p:sp>
        <p:nvSpPr>
          <p:cNvPr id="10" name="TextBox 18">
            <a:extLst>
              <a:ext uri="{FF2B5EF4-FFF2-40B4-BE49-F238E27FC236}">
                <a16:creationId xmlns:a16="http://schemas.microsoft.com/office/drawing/2014/main" id="{6B592221-1BF3-E5D2-2CAA-557B75DF9C32}"/>
              </a:ext>
            </a:extLst>
          </p:cNvPr>
          <p:cNvSpPr txBox="1"/>
          <p:nvPr/>
        </p:nvSpPr>
        <p:spPr>
          <a:xfrm>
            <a:off x="7259404" y="1742675"/>
            <a:ext cx="6089072" cy="338554"/>
          </a:xfrm>
          <a:prstGeom prst="rect">
            <a:avLst/>
          </a:prstGeom>
          <a:noFill/>
        </p:spPr>
        <p:txBody>
          <a:bodyPr wrap="square">
            <a:spAutoFit/>
          </a:bodyPr>
          <a:lstStyle/>
          <a:p>
            <a:pPr marL="285750" indent="-285750" algn="just">
              <a:buClr>
                <a:schemeClr val="accent2">
                  <a:lumMod val="60000"/>
                  <a:lumOff val="40000"/>
                </a:schemeClr>
              </a:buClr>
              <a:buSzPct val="130000"/>
              <a:buFont typeface="Arial" panose="020B0604020202020204" pitchFamily="34" charset="0"/>
              <a:buChar char="•"/>
            </a:pPr>
            <a:r>
              <a:rPr lang="en-US" sz="1600" dirty="0">
                <a:solidFill>
                  <a:srgbClr val="002060"/>
                </a:solidFill>
                <a:latin typeface="Arial" panose="020B0604020202020204" pitchFamily="34" charset="0"/>
                <a:cs typeface="Arial" panose="020B0604020202020204" pitchFamily="34" charset="0"/>
              </a:rPr>
              <a:t>D</a:t>
            </a:r>
            <a:r>
              <a:rPr lang="en-US" sz="1600" baseline="30000" dirty="0">
                <a:solidFill>
                  <a:srgbClr val="002060"/>
                </a:solidFill>
                <a:latin typeface="Arial" panose="020B0604020202020204" pitchFamily="34" charset="0"/>
                <a:cs typeface="Arial" panose="020B0604020202020204" pitchFamily="34" charset="0"/>
              </a:rPr>
              <a:t>*</a:t>
            </a:r>
            <a:r>
              <a:rPr lang="en-US" sz="1600" baseline="-25000" dirty="0">
                <a:solidFill>
                  <a:srgbClr val="002060"/>
                </a:solidFill>
                <a:latin typeface="Arial" panose="020B0604020202020204" pitchFamily="34" charset="0"/>
                <a:cs typeface="Arial" panose="020B0604020202020204" pitchFamily="34" charset="0"/>
              </a:rPr>
              <a:t>x</a:t>
            </a:r>
            <a:r>
              <a:rPr lang="en-US" sz="1600" dirty="0">
                <a:solidFill>
                  <a:srgbClr val="002060"/>
                </a:solidFill>
                <a:latin typeface="Arial" panose="020B0604020202020204" pitchFamily="34" charset="0"/>
                <a:cs typeface="Arial" panose="020B0604020202020204" pitchFamily="34" charset="0"/>
              </a:rPr>
              <a:t> = 0 Standard mode</a:t>
            </a:r>
            <a:endParaRPr lang="en-US" sz="1600" dirty="0"/>
          </a:p>
        </p:txBody>
      </p:sp>
      <p:sp>
        <p:nvSpPr>
          <p:cNvPr id="11" name="Rectangle 1">
            <a:extLst>
              <a:ext uri="{FF2B5EF4-FFF2-40B4-BE49-F238E27FC236}">
                <a16:creationId xmlns:a16="http://schemas.microsoft.com/office/drawing/2014/main" id="{1A6CDCE4-7D79-7895-4A6B-DDFD7DF1F7FB}"/>
              </a:ext>
            </a:extLst>
          </p:cNvPr>
          <p:cNvSpPr/>
          <p:nvPr/>
        </p:nvSpPr>
        <p:spPr>
          <a:xfrm>
            <a:off x="4982534" y="3243521"/>
            <a:ext cx="523884" cy="210227"/>
          </a:xfrm>
          <a:prstGeom prst="rect">
            <a:avLst/>
          </a:prstGeom>
          <a:noFill/>
          <a:ln>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9">
            <a:extLst>
              <a:ext uri="{FF2B5EF4-FFF2-40B4-BE49-F238E27FC236}">
                <a16:creationId xmlns:a16="http://schemas.microsoft.com/office/drawing/2014/main" id="{776E8AF7-3D39-9CD4-4B90-0FBF403E6AC3}"/>
              </a:ext>
            </a:extLst>
          </p:cNvPr>
          <p:cNvSpPr txBox="1"/>
          <p:nvPr/>
        </p:nvSpPr>
        <p:spPr>
          <a:xfrm>
            <a:off x="1557093" y="1748842"/>
            <a:ext cx="4982252" cy="338554"/>
          </a:xfrm>
          <a:prstGeom prst="rect">
            <a:avLst/>
          </a:prstGeom>
          <a:noFill/>
        </p:spPr>
        <p:txBody>
          <a:bodyPr wrap="square">
            <a:spAutoFit/>
          </a:bodyPr>
          <a:lstStyle/>
          <a:p>
            <a:pPr marL="285750" indent="-285750" algn="just">
              <a:buClr>
                <a:schemeClr val="accent2">
                  <a:lumMod val="60000"/>
                  <a:lumOff val="40000"/>
                </a:schemeClr>
              </a:buClr>
              <a:buSzPct val="130000"/>
              <a:buFont typeface="Arial" panose="020B0604020202020204" pitchFamily="34" charset="0"/>
              <a:buChar char="•"/>
            </a:pPr>
            <a:r>
              <a:rPr lang="en-US" sz="1600" dirty="0">
                <a:solidFill>
                  <a:srgbClr val="002060"/>
                </a:solidFill>
                <a:latin typeface="Arial" panose="020B0604020202020204" pitchFamily="34" charset="0"/>
                <a:cs typeface="Arial" panose="020B0604020202020204" pitchFamily="34" charset="0"/>
              </a:rPr>
              <a:t>D</a:t>
            </a:r>
            <a:r>
              <a:rPr lang="en-US" sz="1600" baseline="30000" dirty="0">
                <a:solidFill>
                  <a:srgbClr val="002060"/>
                </a:solidFill>
                <a:latin typeface="Arial" panose="020B0604020202020204" pitchFamily="34" charset="0"/>
                <a:cs typeface="Arial" panose="020B0604020202020204" pitchFamily="34" charset="0"/>
              </a:rPr>
              <a:t>*</a:t>
            </a:r>
            <a:r>
              <a:rPr lang="en-US" sz="1600" baseline="-25000" dirty="0">
                <a:solidFill>
                  <a:srgbClr val="002060"/>
                </a:solidFill>
                <a:latin typeface="Arial" panose="020B0604020202020204" pitchFamily="34" charset="0"/>
                <a:cs typeface="Arial" panose="020B0604020202020204" pitchFamily="34" charset="0"/>
              </a:rPr>
              <a:t>x</a:t>
            </a:r>
            <a:r>
              <a:rPr lang="en-US" sz="1600" dirty="0">
                <a:solidFill>
                  <a:srgbClr val="002060"/>
                </a:solidFill>
                <a:latin typeface="Arial" panose="020B0604020202020204" pitchFamily="34" charset="0"/>
                <a:cs typeface="Arial" panose="020B0604020202020204" pitchFamily="34" charset="0"/>
              </a:rPr>
              <a:t> = 0.105 m  Monochromatization mode </a:t>
            </a:r>
            <a:endParaRPr lang="en-US" sz="1600" dirty="0"/>
          </a:p>
        </p:txBody>
      </p:sp>
      <p:sp>
        <p:nvSpPr>
          <p:cNvPr id="6" name="标题 1">
            <a:extLst>
              <a:ext uri="{FF2B5EF4-FFF2-40B4-BE49-F238E27FC236}">
                <a16:creationId xmlns:a16="http://schemas.microsoft.com/office/drawing/2014/main" id="{7F57CFAC-7D3E-ADDE-F901-D6EEE1721B75}"/>
              </a:ext>
            </a:extLst>
          </p:cNvPr>
          <p:cNvSpPr>
            <a:spLocks noGrp="1"/>
          </p:cNvSpPr>
          <p:nvPr>
            <p:ph type="title"/>
          </p:nvPr>
        </p:nvSpPr>
        <p:spPr>
          <a:xfrm>
            <a:off x="912282" y="240628"/>
            <a:ext cx="10723035" cy="530137"/>
          </a:xfrm>
        </p:spPr>
        <p:txBody>
          <a:bodyPr/>
          <a:lstStyle/>
          <a:p>
            <a:r>
              <a:rPr lang="en-US" altLang="zh-CN" sz="2800" dirty="0"/>
              <a:t>Asymmetrical Monochromatization IR Optics Design</a:t>
            </a:r>
            <a:endParaRPr lang="zh-CN" altLang="en-US" sz="2800" dirty="0"/>
          </a:p>
        </p:txBody>
      </p:sp>
      <p:sp>
        <p:nvSpPr>
          <p:cNvPr id="18" name="日期占位符 17">
            <a:extLst>
              <a:ext uri="{FF2B5EF4-FFF2-40B4-BE49-F238E27FC236}">
                <a16:creationId xmlns:a16="http://schemas.microsoft.com/office/drawing/2014/main" id="{92537FAE-EC0A-3222-FE33-066885C6C36F}"/>
              </a:ext>
            </a:extLst>
          </p:cNvPr>
          <p:cNvSpPr>
            <a:spLocks noGrp="1"/>
          </p:cNvSpPr>
          <p:nvPr>
            <p:ph type="dt" sz="half" idx="10"/>
          </p:nvPr>
        </p:nvSpPr>
        <p:spPr/>
        <p:txBody>
          <a:bodyPr/>
          <a:lstStyle/>
          <a:p>
            <a:r>
              <a:rPr lang="en-US" altLang="zh-CN"/>
              <a:t>8 June 2023</a:t>
            </a:r>
            <a:endParaRPr lang="zh-CN" altLang="en-US"/>
          </a:p>
        </p:txBody>
      </p:sp>
      <p:sp>
        <p:nvSpPr>
          <p:cNvPr id="19" name="页脚占位符 18">
            <a:extLst>
              <a:ext uri="{FF2B5EF4-FFF2-40B4-BE49-F238E27FC236}">
                <a16:creationId xmlns:a16="http://schemas.microsoft.com/office/drawing/2014/main" id="{B90C2D7D-32CB-38F9-E708-DC3F571DB5E8}"/>
              </a:ext>
            </a:extLst>
          </p:cNvPr>
          <p:cNvSpPr>
            <a:spLocks noGrp="1"/>
          </p:cNvSpPr>
          <p:nvPr>
            <p:ph type="ftr" sz="quarter" idx="11"/>
          </p:nvPr>
        </p:nvSpPr>
        <p:spPr/>
        <p:txBody>
          <a:bodyPr/>
          <a:lstStyle/>
          <a:p>
            <a:r>
              <a:rPr lang="en-US" altLang="zh-CN"/>
              <a:t>FCC Week 2023</a:t>
            </a:r>
            <a:endParaRPr lang="zh-CN" altLang="en-US"/>
          </a:p>
        </p:txBody>
      </p:sp>
      <p:sp>
        <p:nvSpPr>
          <p:cNvPr id="20" name="灯片编号占位符 19">
            <a:extLst>
              <a:ext uri="{FF2B5EF4-FFF2-40B4-BE49-F238E27FC236}">
                <a16:creationId xmlns:a16="http://schemas.microsoft.com/office/drawing/2014/main" id="{21E66118-CCEB-EF5D-6AB8-B78AE8138F71}"/>
              </a:ext>
            </a:extLst>
          </p:cNvPr>
          <p:cNvSpPr>
            <a:spLocks noGrp="1"/>
          </p:cNvSpPr>
          <p:nvPr>
            <p:ph type="sldNum" sz="quarter" idx="12"/>
          </p:nvPr>
        </p:nvSpPr>
        <p:spPr/>
        <p:txBody>
          <a:bodyPr/>
          <a:lstStyle/>
          <a:p>
            <a:fld id="{10C94CE8-38CE-4431-96C9-C03853E577E3}" type="slidenum">
              <a:rPr lang="zh-CN" altLang="en-US" smtClean="0"/>
              <a:t>16</a:t>
            </a:fld>
            <a:endParaRPr lang="zh-CN" altLang="en-US"/>
          </a:p>
        </p:txBody>
      </p:sp>
      <p:sp>
        <p:nvSpPr>
          <p:cNvPr id="25" name="TextBox 13">
            <a:extLst>
              <a:ext uri="{FF2B5EF4-FFF2-40B4-BE49-F238E27FC236}">
                <a16:creationId xmlns:a16="http://schemas.microsoft.com/office/drawing/2014/main" id="{C1B30B5C-2A73-B026-C9C1-D8802251BCE7}"/>
              </a:ext>
            </a:extLst>
          </p:cNvPr>
          <p:cNvSpPr txBox="1"/>
          <p:nvPr/>
        </p:nvSpPr>
        <p:spPr>
          <a:xfrm>
            <a:off x="7138259" y="2038396"/>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26" name="Flecha derecha 18">
            <a:extLst>
              <a:ext uri="{FF2B5EF4-FFF2-40B4-BE49-F238E27FC236}">
                <a16:creationId xmlns:a16="http://schemas.microsoft.com/office/drawing/2014/main" id="{324B6068-A677-CA2B-E5E3-68951D0C7878}"/>
              </a:ext>
            </a:extLst>
          </p:cNvPr>
          <p:cNvSpPr>
            <a:spLocks noChangeArrowheads="1"/>
          </p:cNvSpPr>
          <p:nvPr/>
        </p:nvSpPr>
        <p:spPr bwMode="auto">
          <a:xfrm flipV="1">
            <a:off x="7138259" y="2343530"/>
            <a:ext cx="331333" cy="154977"/>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sp>
        <p:nvSpPr>
          <p:cNvPr id="12" name="内容占位符 2">
            <a:extLst>
              <a:ext uri="{FF2B5EF4-FFF2-40B4-BE49-F238E27FC236}">
                <a16:creationId xmlns:a16="http://schemas.microsoft.com/office/drawing/2014/main" id="{80744C64-A64E-7685-6D15-C095ADA25153}"/>
              </a:ext>
            </a:extLst>
          </p:cNvPr>
          <p:cNvSpPr txBox="1">
            <a:spLocks/>
          </p:cNvSpPr>
          <p:nvPr/>
        </p:nvSpPr>
        <p:spPr>
          <a:xfrm>
            <a:off x="520239" y="795765"/>
            <a:ext cx="11151522" cy="1226000"/>
          </a:xfrm>
          <a:prstGeom prst="rect">
            <a:avLst/>
          </a:prstGeom>
        </p:spPr>
        <p:txBody>
          <a:bodyPr vert="horz" lIns="91440" tIns="45720" rIns="91440" bIns="45720" rtlCol="0">
            <a:normAutofit/>
          </a:bodyPr>
          <a:lst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a:lstStyle>
          <a:p>
            <a:r>
              <a:rPr lang="en-US" altLang="zh-CN" sz="1600" b="1" dirty="0">
                <a:solidFill>
                  <a:srgbClr val="2C7C9F"/>
                </a:solidFill>
              </a:rPr>
              <a:t>Standard Mode with monochromatization orbit </a:t>
            </a:r>
          </a:p>
          <a:p>
            <a:pPr marL="0" indent="0" algn="just">
              <a:spcBef>
                <a:spcPts val="600"/>
              </a:spcBef>
              <a:buFont typeface="Wingdings 2" pitchFamily="18" charset="2"/>
              <a:buNone/>
            </a:pPr>
            <a:r>
              <a:rPr lang="en-US" altLang="zh-CN" sz="1600" dirty="0"/>
              <a:t>Frozen the angle of all the dipoles of monochromatization optics (keeping the monochromatization orbit), matching only with the strength of all the quadrupoles to get the dispersion at the IP back to zero.</a:t>
            </a:r>
          </a:p>
        </p:txBody>
      </p:sp>
      <p:sp>
        <p:nvSpPr>
          <p:cNvPr id="2" name="内容占位符 2">
            <a:extLst>
              <a:ext uri="{FF2B5EF4-FFF2-40B4-BE49-F238E27FC236}">
                <a16:creationId xmlns:a16="http://schemas.microsoft.com/office/drawing/2014/main" id="{5CC0CAFD-26A0-0C7F-BCCA-240889E5E07F}"/>
              </a:ext>
            </a:extLst>
          </p:cNvPr>
          <p:cNvSpPr txBox="1">
            <a:spLocks/>
          </p:cNvSpPr>
          <p:nvPr/>
        </p:nvSpPr>
        <p:spPr>
          <a:xfrm>
            <a:off x="520239" y="5323387"/>
            <a:ext cx="11151522" cy="1226000"/>
          </a:xfrm>
          <a:prstGeom prst="rect">
            <a:avLst/>
          </a:prstGeom>
        </p:spPr>
        <p:txBody>
          <a:bodyPr vert="horz" lIns="91440" tIns="45720" rIns="91440" bIns="45720" rtlCol="0">
            <a:normAutofit/>
          </a:bodyPr>
          <a:lst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a:lstStyle>
          <a:p>
            <a:r>
              <a:rPr lang="en-US" altLang="zh-CN" sz="1600" b="1" dirty="0">
                <a:solidFill>
                  <a:srgbClr val="2C7C9F"/>
                </a:solidFill>
              </a:rPr>
              <a:t>Next step</a:t>
            </a:r>
          </a:p>
          <a:p>
            <a:pPr marL="0" indent="0" algn="just">
              <a:spcBef>
                <a:spcPts val="600"/>
              </a:spcBef>
              <a:buFont typeface="Wingdings 2" pitchFamily="18" charset="2"/>
              <a:buNone/>
            </a:pPr>
            <a:r>
              <a:rPr lang="en-US" altLang="zh-CN" sz="1600" dirty="0"/>
              <a:t>Implementation of  the monochromatization IR optics in the whole ring and simplification of the dipoles slicing.  </a:t>
            </a:r>
          </a:p>
        </p:txBody>
      </p:sp>
      <p:sp>
        <p:nvSpPr>
          <p:cNvPr id="4" name="Rectangle 1">
            <a:extLst>
              <a:ext uri="{FF2B5EF4-FFF2-40B4-BE49-F238E27FC236}">
                <a16:creationId xmlns:a16="http://schemas.microsoft.com/office/drawing/2014/main" id="{08523562-B38B-2E3B-538E-E3F2FBF50ACF}"/>
              </a:ext>
            </a:extLst>
          </p:cNvPr>
          <p:cNvSpPr/>
          <p:nvPr/>
        </p:nvSpPr>
        <p:spPr>
          <a:xfrm>
            <a:off x="9745665" y="4027915"/>
            <a:ext cx="523884" cy="210227"/>
          </a:xfrm>
          <a:prstGeom prst="rect">
            <a:avLst/>
          </a:prstGeom>
          <a:noFill/>
          <a:ln>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11">
            <a:extLst>
              <a:ext uri="{FF2B5EF4-FFF2-40B4-BE49-F238E27FC236}">
                <a16:creationId xmlns:a16="http://schemas.microsoft.com/office/drawing/2014/main" id="{445EF5CF-C419-F3E8-B424-561299E985D3}"/>
              </a:ext>
            </a:extLst>
          </p:cNvPr>
          <p:cNvPicPr>
            <a:picLocks noChangeAspect="1"/>
          </p:cNvPicPr>
          <p:nvPr/>
        </p:nvPicPr>
        <p:blipFill>
          <a:blip r:embed="rId4"/>
          <a:stretch>
            <a:fillRect/>
          </a:stretch>
        </p:blipFill>
        <p:spPr>
          <a:xfrm>
            <a:off x="8913542" y="2466619"/>
            <a:ext cx="331334" cy="165667"/>
          </a:xfrm>
          <a:prstGeom prst="rect">
            <a:avLst/>
          </a:prstGeom>
        </p:spPr>
      </p:pic>
    </p:spTree>
    <p:extLst>
      <p:ext uri="{BB962C8B-B14F-4D97-AF65-F5344CB8AC3E}">
        <p14:creationId xmlns:p14="http://schemas.microsoft.com/office/powerpoint/2010/main" val="1621437353"/>
      </p:ext>
    </p:extLst>
  </p:cSld>
  <p:clrMapOvr>
    <a:masterClrMapping/>
  </p:clrMapOvr>
  <mc:AlternateContent xmlns:mc="http://schemas.openxmlformats.org/markup-compatibility/2006" xmlns:p14="http://schemas.microsoft.com/office/powerpoint/2010/main">
    <mc:Choice Requires="p14">
      <p:transition spd="med" advClick="0" advTm="86409">
        <p14:prism isContent="1"/>
      </p:transition>
    </mc:Choice>
    <mc:Fallback xmlns="">
      <p:transition spd="med" advClick="0" advTm="86409">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8EA3141B-EE04-552C-D98E-D229442CC5AB}"/>
              </a:ext>
            </a:extLst>
          </p:cNvPr>
          <p:cNvSpPr>
            <a:spLocks noGrp="1"/>
          </p:cNvSpPr>
          <p:nvPr>
            <p:ph type="title"/>
          </p:nvPr>
        </p:nvSpPr>
        <p:spPr>
          <a:xfrm>
            <a:off x="734482" y="240629"/>
            <a:ext cx="10723035" cy="530137"/>
          </a:xfrm>
        </p:spPr>
        <p:txBody>
          <a:bodyPr/>
          <a:lstStyle/>
          <a:p>
            <a:r>
              <a:rPr lang="en-US" altLang="zh-CN" sz="2800" dirty="0"/>
              <a:t>Scheme for Symmetrical Standard IR Optics</a:t>
            </a:r>
            <a:endParaRPr lang="zh-CN" altLang="en-US" sz="2800" dirty="0"/>
          </a:p>
        </p:txBody>
      </p:sp>
      <p:sp>
        <p:nvSpPr>
          <p:cNvPr id="44" name="日期占位符 43">
            <a:extLst>
              <a:ext uri="{FF2B5EF4-FFF2-40B4-BE49-F238E27FC236}">
                <a16:creationId xmlns:a16="http://schemas.microsoft.com/office/drawing/2014/main" id="{46E8C370-C2EF-0968-2524-D8CE53497912}"/>
              </a:ext>
            </a:extLst>
          </p:cNvPr>
          <p:cNvSpPr>
            <a:spLocks noGrp="1"/>
          </p:cNvSpPr>
          <p:nvPr>
            <p:ph type="dt" sz="half" idx="10"/>
          </p:nvPr>
        </p:nvSpPr>
        <p:spPr/>
        <p:txBody>
          <a:bodyPr/>
          <a:lstStyle/>
          <a:p>
            <a:r>
              <a:rPr lang="en-US" altLang="zh-CN"/>
              <a:t>8 June 2023</a:t>
            </a:r>
            <a:endParaRPr lang="zh-CN" altLang="en-US"/>
          </a:p>
        </p:txBody>
      </p:sp>
      <p:sp>
        <p:nvSpPr>
          <p:cNvPr id="45" name="页脚占位符 44">
            <a:extLst>
              <a:ext uri="{FF2B5EF4-FFF2-40B4-BE49-F238E27FC236}">
                <a16:creationId xmlns:a16="http://schemas.microsoft.com/office/drawing/2014/main" id="{FF407993-BCA0-9414-E895-E68A1459F54A}"/>
              </a:ext>
            </a:extLst>
          </p:cNvPr>
          <p:cNvSpPr>
            <a:spLocks noGrp="1"/>
          </p:cNvSpPr>
          <p:nvPr>
            <p:ph type="ftr" sz="quarter" idx="11"/>
          </p:nvPr>
        </p:nvSpPr>
        <p:spPr/>
        <p:txBody>
          <a:bodyPr/>
          <a:lstStyle/>
          <a:p>
            <a:r>
              <a:rPr lang="en-US" altLang="zh-CN"/>
              <a:t>FCC Week 2023</a:t>
            </a:r>
            <a:endParaRPr lang="zh-CN" altLang="en-US"/>
          </a:p>
        </p:txBody>
      </p:sp>
      <p:sp>
        <p:nvSpPr>
          <p:cNvPr id="46" name="灯片编号占位符 45">
            <a:extLst>
              <a:ext uri="{FF2B5EF4-FFF2-40B4-BE49-F238E27FC236}">
                <a16:creationId xmlns:a16="http://schemas.microsoft.com/office/drawing/2014/main" id="{B956B8C6-3759-028C-4F49-1B4826624F2C}"/>
              </a:ext>
            </a:extLst>
          </p:cNvPr>
          <p:cNvSpPr>
            <a:spLocks noGrp="1"/>
          </p:cNvSpPr>
          <p:nvPr>
            <p:ph type="sldNum" sz="quarter" idx="12"/>
          </p:nvPr>
        </p:nvSpPr>
        <p:spPr/>
        <p:txBody>
          <a:bodyPr/>
          <a:lstStyle/>
          <a:p>
            <a:fld id="{10C94CE8-38CE-4431-96C9-C03853E577E3}" type="slidenum">
              <a:rPr lang="zh-CN" altLang="en-US" smtClean="0"/>
              <a:t>17</a:t>
            </a:fld>
            <a:endParaRPr lang="zh-CN" altLang="en-US"/>
          </a:p>
        </p:txBody>
      </p:sp>
      <p:sp>
        <p:nvSpPr>
          <p:cNvPr id="7" name="矩形 6">
            <a:extLst>
              <a:ext uri="{FF2B5EF4-FFF2-40B4-BE49-F238E27FC236}">
                <a16:creationId xmlns:a16="http://schemas.microsoft.com/office/drawing/2014/main" id="{D5437455-E528-36A2-6E55-A22C2001BF70}"/>
              </a:ext>
            </a:extLst>
          </p:cNvPr>
          <p:cNvSpPr/>
          <p:nvPr/>
        </p:nvSpPr>
        <p:spPr>
          <a:xfrm>
            <a:off x="1221315" y="3208869"/>
            <a:ext cx="646542" cy="88216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id="{6430E3AD-D5DB-16F9-8CB1-67FAE6EB87AC}"/>
              </a:ext>
            </a:extLst>
          </p:cNvPr>
          <p:cNvSpPr/>
          <p:nvPr/>
        </p:nvSpPr>
        <p:spPr>
          <a:xfrm>
            <a:off x="2053730" y="3208868"/>
            <a:ext cx="646543" cy="88216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a16="http://schemas.microsoft.com/office/drawing/2014/main" id="{FB595DEC-5B25-1D68-FD76-C42060C207E2}"/>
              </a:ext>
            </a:extLst>
          </p:cNvPr>
          <p:cNvSpPr/>
          <p:nvPr/>
        </p:nvSpPr>
        <p:spPr>
          <a:xfrm>
            <a:off x="2845750" y="3208867"/>
            <a:ext cx="833578" cy="88216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a16="http://schemas.microsoft.com/office/drawing/2014/main" id="{EBE81956-C199-F616-F390-B094EC78DE63}"/>
              </a:ext>
            </a:extLst>
          </p:cNvPr>
          <p:cNvSpPr txBox="1"/>
          <p:nvPr/>
        </p:nvSpPr>
        <p:spPr>
          <a:xfrm>
            <a:off x="313863" y="3366370"/>
            <a:ext cx="1097954" cy="584775"/>
          </a:xfrm>
          <a:prstGeom prst="rect">
            <a:avLst/>
          </a:prstGeom>
          <a:noFill/>
        </p:spPr>
        <p:txBody>
          <a:bodyPr wrap="square" rtlCol="0">
            <a:spAutoFit/>
          </a:bodyPr>
          <a:lstStyle/>
          <a:p>
            <a:r>
              <a:rPr lang="en-US" altLang="zh-CN" sz="3200" b="1" i="1" dirty="0">
                <a:latin typeface="Courier Std" panose="02070409020205020404" pitchFamily="49" charset="0"/>
              </a:rPr>
              <a:t>IP</a:t>
            </a:r>
            <a:endParaRPr lang="zh-CN" altLang="en-US" sz="3200" b="1" i="1" dirty="0">
              <a:latin typeface="Courier Std" panose="02070409020205020404" pitchFamily="49" charset="0"/>
            </a:endParaRPr>
          </a:p>
        </p:txBody>
      </p:sp>
      <p:sp>
        <p:nvSpPr>
          <p:cNvPr id="11" name="文本框 10">
            <a:extLst>
              <a:ext uri="{FF2B5EF4-FFF2-40B4-BE49-F238E27FC236}">
                <a16:creationId xmlns:a16="http://schemas.microsoft.com/office/drawing/2014/main" id="{FD5F7C94-4A1A-1EB2-DD33-483F959C0ABE}"/>
              </a:ext>
            </a:extLst>
          </p:cNvPr>
          <p:cNvSpPr txBox="1"/>
          <p:nvPr/>
        </p:nvSpPr>
        <p:spPr>
          <a:xfrm>
            <a:off x="1193609" y="3474092"/>
            <a:ext cx="833578" cy="369332"/>
          </a:xfrm>
          <a:prstGeom prst="rect">
            <a:avLst/>
          </a:prstGeom>
          <a:noFill/>
        </p:spPr>
        <p:txBody>
          <a:bodyPr wrap="square" rtlCol="0">
            <a:spAutoFit/>
          </a:bodyPr>
          <a:lstStyle/>
          <a:p>
            <a:r>
              <a:rPr lang="en-US" altLang="zh-CN" b="1" i="1" dirty="0">
                <a:latin typeface="Courier Std" panose="02070409020205020404" pitchFamily="49" charset="0"/>
              </a:rPr>
              <a:t>Bx1p</a:t>
            </a:r>
            <a:endParaRPr lang="zh-CN" altLang="en-US" b="1" i="1" dirty="0">
              <a:latin typeface="Courier Std" panose="02070409020205020404" pitchFamily="49" charset="0"/>
            </a:endParaRPr>
          </a:p>
        </p:txBody>
      </p:sp>
      <p:sp>
        <p:nvSpPr>
          <p:cNvPr id="12" name="文本框 11">
            <a:extLst>
              <a:ext uri="{FF2B5EF4-FFF2-40B4-BE49-F238E27FC236}">
                <a16:creationId xmlns:a16="http://schemas.microsoft.com/office/drawing/2014/main" id="{54A6EC93-673B-E1ED-59DD-1E5261F7F185}"/>
              </a:ext>
            </a:extLst>
          </p:cNvPr>
          <p:cNvSpPr txBox="1"/>
          <p:nvPr/>
        </p:nvSpPr>
        <p:spPr>
          <a:xfrm>
            <a:off x="2041023" y="3474092"/>
            <a:ext cx="833578" cy="369332"/>
          </a:xfrm>
          <a:prstGeom prst="rect">
            <a:avLst/>
          </a:prstGeom>
          <a:noFill/>
        </p:spPr>
        <p:txBody>
          <a:bodyPr wrap="square" rtlCol="0">
            <a:spAutoFit/>
          </a:bodyPr>
          <a:lstStyle/>
          <a:p>
            <a:r>
              <a:rPr lang="en-US" altLang="zh-CN" b="1" i="1" dirty="0">
                <a:latin typeface="Courier Std" panose="02070409020205020404" pitchFamily="49" charset="0"/>
              </a:rPr>
              <a:t>Bx1m</a:t>
            </a:r>
            <a:endParaRPr lang="zh-CN" altLang="en-US" b="1" i="1" dirty="0">
              <a:latin typeface="Courier Std" panose="02070409020205020404" pitchFamily="49" charset="0"/>
            </a:endParaRPr>
          </a:p>
        </p:txBody>
      </p:sp>
      <p:sp>
        <p:nvSpPr>
          <p:cNvPr id="13" name="文本框 12">
            <a:extLst>
              <a:ext uri="{FF2B5EF4-FFF2-40B4-BE49-F238E27FC236}">
                <a16:creationId xmlns:a16="http://schemas.microsoft.com/office/drawing/2014/main" id="{F446F70C-7062-7506-0E67-A6A69B0D5A78}"/>
              </a:ext>
            </a:extLst>
          </p:cNvPr>
          <p:cNvSpPr txBox="1"/>
          <p:nvPr/>
        </p:nvSpPr>
        <p:spPr>
          <a:xfrm>
            <a:off x="2845750" y="3465283"/>
            <a:ext cx="1020613" cy="369332"/>
          </a:xfrm>
          <a:prstGeom prst="rect">
            <a:avLst/>
          </a:prstGeom>
          <a:noFill/>
        </p:spPr>
        <p:txBody>
          <a:bodyPr wrap="square" rtlCol="0">
            <a:spAutoFit/>
          </a:bodyPr>
          <a:lstStyle/>
          <a:p>
            <a:r>
              <a:rPr lang="en-US" altLang="zh-CN" b="1" i="1" dirty="0">
                <a:latin typeface="Courier Std" panose="02070409020205020404" pitchFamily="49" charset="0"/>
              </a:rPr>
              <a:t>QD0aL</a:t>
            </a:r>
            <a:endParaRPr lang="zh-CN" altLang="en-US" b="1" i="1" dirty="0">
              <a:latin typeface="Courier Std" panose="02070409020205020404" pitchFamily="49" charset="0"/>
            </a:endParaRPr>
          </a:p>
        </p:txBody>
      </p:sp>
      <p:sp>
        <p:nvSpPr>
          <p:cNvPr id="14" name="矩形 13">
            <a:extLst>
              <a:ext uri="{FF2B5EF4-FFF2-40B4-BE49-F238E27FC236}">
                <a16:creationId xmlns:a16="http://schemas.microsoft.com/office/drawing/2014/main" id="{559765A7-E794-34E1-7160-CC6BD1E4FB86}"/>
              </a:ext>
            </a:extLst>
          </p:cNvPr>
          <p:cNvSpPr/>
          <p:nvPr/>
        </p:nvSpPr>
        <p:spPr>
          <a:xfrm>
            <a:off x="3823643" y="3208867"/>
            <a:ext cx="833578" cy="88216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id="{8596B249-A34A-3797-9B04-6A60117BD7C1}"/>
              </a:ext>
            </a:extLst>
          </p:cNvPr>
          <p:cNvSpPr txBox="1"/>
          <p:nvPr/>
        </p:nvSpPr>
        <p:spPr>
          <a:xfrm>
            <a:off x="3823643" y="3465283"/>
            <a:ext cx="1020613" cy="369332"/>
          </a:xfrm>
          <a:prstGeom prst="rect">
            <a:avLst/>
          </a:prstGeom>
          <a:noFill/>
        </p:spPr>
        <p:txBody>
          <a:bodyPr wrap="square" rtlCol="0">
            <a:spAutoFit/>
          </a:bodyPr>
          <a:lstStyle/>
          <a:p>
            <a:r>
              <a:rPr lang="en-US" altLang="zh-CN" b="1" i="1" dirty="0">
                <a:latin typeface="Courier Std" panose="02070409020205020404" pitchFamily="49" charset="0"/>
              </a:rPr>
              <a:t>QD0bL</a:t>
            </a:r>
            <a:endParaRPr lang="zh-CN" altLang="en-US" b="1" i="1" dirty="0">
              <a:latin typeface="Courier Std" panose="02070409020205020404" pitchFamily="49" charset="0"/>
            </a:endParaRPr>
          </a:p>
        </p:txBody>
      </p:sp>
      <p:sp>
        <p:nvSpPr>
          <p:cNvPr id="16" name="矩形 15">
            <a:extLst>
              <a:ext uri="{FF2B5EF4-FFF2-40B4-BE49-F238E27FC236}">
                <a16:creationId xmlns:a16="http://schemas.microsoft.com/office/drawing/2014/main" id="{EE1C3DCC-931D-3FCA-DBED-5AC9A26E12F2}"/>
              </a:ext>
            </a:extLst>
          </p:cNvPr>
          <p:cNvSpPr/>
          <p:nvPr/>
        </p:nvSpPr>
        <p:spPr>
          <a:xfrm>
            <a:off x="4801536" y="3208867"/>
            <a:ext cx="646543" cy="88216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a16="http://schemas.microsoft.com/office/drawing/2014/main" id="{ACB1CAB0-4E4B-D56B-6E71-0F57814B693B}"/>
              </a:ext>
            </a:extLst>
          </p:cNvPr>
          <p:cNvSpPr txBox="1"/>
          <p:nvPr/>
        </p:nvSpPr>
        <p:spPr>
          <a:xfrm>
            <a:off x="4777272" y="3465283"/>
            <a:ext cx="833578" cy="369332"/>
          </a:xfrm>
          <a:prstGeom prst="rect">
            <a:avLst/>
          </a:prstGeom>
          <a:noFill/>
        </p:spPr>
        <p:txBody>
          <a:bodyPr wrap="square" rtlCol="0">
            <a:spAutoFit/>
          </a:bodyPr>
          <a:lstStyle/>
          <a:p>
            <a:r>
              <a:rPr lang="en-US" altLang="zh-CN" b="1" i="1" dirty="0">
                <a:latin typeface="Courier Std" panose="02070409020205020404" pitchFamily="49" charset="0"/>
              </a:rPr>
              <a:t>Bx2m</a:t>
            </a:r>
            <a:endParaRPr lang="zh-CN" altLang="en-US" b="1" i="1" dirty="0">
              <a:latin typeface="Courier Std" panose="02070409020205020404" pitchFamily="49" charset="0"/>
            </a:endParaRPr>
          </a:p>
        </p:txBody>
      </p:sp>
      <p:sp>
        <p:nvSpPr>
          <p:cNvPr id="18" name="矩形 17">
            <a:extLst>
              <a:ext uri="{FF2B5EF4-FFF2-40B4-BE49-F238E27FC236}">
                <a16:creationId xmlns:a16="http://schemas.microsoft.com/office/drawing/2014/main" id="{97B3C97D-30CA-4AB8-12B0-CB279E8A96D3}"/>
              </a:ext>
            </a:extLst>
          </p:cNvPr>
          <p:cNvSpPr/>
          <p:nvPr/>
        </p:nvSpPr>
        <p:spPr>
          <a:xfrm>
            <a:off x="5535806" y="3208867"/>
            <a:ext cx="646543" cy="88216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a16="http://schemas.microsoft.com/office/drawing/2014/main" id="{9554610D-5CF8-DB50-0701-DC03BB268B8A}"/>
              </a:ext>
            </a:extLst>
          </p:cNvPr>
          <p:cNvSpPr txBox="1"/>
          <p:nvPr/>
        </p:nvSpPr>
        <p:spPr>
          <a:xfrm>
            <a:off x="5587771" y="3465283"/>
            <a:ext cx="1020613" cy="369332"/>
          </a:xfrm>
          <a:prstGeom prst="rect">
            <a:avLst/>
          </a:prstGeom>
          <a:noFill/>
        </p:spPr>
        <p:txBody>
          <a:bodyPr wrap="square" rtlCol="0">
            <a:spAutoFit/>
          </a:bodyPr>
          <a:lstStyle/>
          <a:p>
            <a:r>
              <a:rPr lang="en-US" altLang="zh-CN" b="1" i="1" dirty="0">
                <a:latin typeface="Courier Std" panose="02070409020205020404" pitchFamily="49" charset="0"/>
              </a:rPr>
              <a:t>QF1</a:t>
            </a:r>
            <a:endParaRPr lang="zh-CN" altLang="en-US" b="1" i="1" dirty="0">
              <a:latin typeface="Courier Std" panose="02070409020205020404" pitchFamily="49" charset="0"/>
            </a:endParaRPr>
          </a:p>
        </p:txBody>
      </p:sp>
      <p:sp>
        <p:nvSpPr>
          <p:cNvPr id="20" name="矩形 19">
            <a:extLst>
              <a:ext uri="{FF2B5EF4-FFF2-40B4-BE49-F238E27FC236}">
                <a16:creationId xmlns:a16="http://schemas.microsoft.com/office/drawing/2014/main" id="{2951B106-FB48-843C-EC09-7B5E017E82A4}"/>
              </a:ext>
            </a:extLst>
          </p:cNvPr>
          <p:cNvSpPr/>
          <p:nvPr/>
        </p:nvSpPr>
        <p:spPr>
          <a:xfrm>
            <a:off x="7921456" y="3211701"/>
            <a:ext cx="1020613" cy="88216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a16="http://schemas.microsoft.com/office/drawing/2014/main" id="{4E7FC4DD-D83D-3E30-F2D2-85CF1B3297AF}"/>
              </a:ext>
            </a:extLst>
          </p:cNvPr>
          <p:cNvSpPr txBox="1"/>
          <p:nvPr/>
        </p:nvSpPr>
        <p:spPr>
          <a:xfrm>
            <a:off x="7934012" y="3468117"/>
            <a:ext cx="1020613" cy="369332"/>
          </a:xfrm>
          <a:prstGeom prst="rect">
            <a:avLst/>
          </a:prstGeom>
          <a:noFill/>
        </p:spPr>
        <p:txBody>
          <a:bodyPr wrap="square" rtlCol="0">
            <a:spAutoFit/>
          </a:bodyPr>
          <a:lstStyle/>
          <a:p>
            <a:r>
              <a:rPr lang="en-US" altLang="zh-CN" b="1" i="1" dirty="0">
                <a:latin typeface="Courier Std" panose="02070409020205020404" pitchFamily="49" charset="0"/>
              </a:rPr>
              <a:t>TSKW0L</a:t>
            </a:r>
            <a:endParaRPr lang="zh-CN" altLang="en-US" b="1" i="1" dirty="0">
              <a:latin typeface="Courier Std" panose="02070409020205020404" pitchFamily="49" charset="0"/>
            </a:endParaRPr>
          </a:p>
        </p:txBody>
      </p:sp>
      <p:sp>
        <p:nvSpPr>
          <p:cNvPr id="22" name="矩形 21">
            <a:extLst>
              <a:ext uri="{FF2B5EF4-FFF2-40B4-BE49-F238E27FC236}">
                <a16:creationId xmlns:a16="http://schemas.microsoft.com/office/drawing/2014/main" id="{836841B6-C9E6-04FA-6CC3-D31FF7463BE7}"/>
              </a:ext>
            </a:extLst>
          </p:cNvPr>
          <p:cNvSpPr/>
          <p:nvPr/>
        </p:nvSpPr>
        <p:spPr>
          <a:xfrm>
            <a:off x="9004318" y="3211701"/>
            <a:ext cx="1020613" cy="88216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a:extLst>
              <a:ext uri="{FF2B5EF4-FFF2-40B4-BE49-F238E27FC236}">
                <a16:creationId xmlns:a16="http://schemas.microsoft.com/office/drawing/2014/main" id="{797F7337-966A-46DB-B698-50D73155E19E}"/>
              </a:ext>
            </a:extLst>
          </p:cNvPr>
          <p:cNvSpPr txBox="1"/>
          <p:nvPr/>
        </p:nvSpPr>
        <p:spPr>
          <a:xfrm>
            <a:off x="9013676" y="3468117"/>
            <a:ext cx="1020613" cy="369332"/>
          </a:xfrm>
          <a:prstGeom prst="rect">
            <a:avLst/>
          </a:prstGeom>
          <a:noFill/>
        </p:spPr>
        <p:txBody>
          <a:bodyPr wrap="square" rtlCol="0">
            <a:spAutoFit/>
          </a:bodyPr>
          <a:lstStyle/>
          <a:p>
            <a:r>
              <a:rPr lang="en-US" altLang="zh-CN" b="1" i="1" dirty="0">
                <a:latin typeface="Courier Std" panose="02070409020205020404" pitchFamily="49" charset="0"/>
              </a:rPr>
              <a:t>TSKW1L</a:t>
            </a:r>
            <a:endParaRPr lang="zh-CN" altLang="en-US" b="1" i="1" dirty="0">
              <a:latin typeface="Courier Std" panose="02070409020205020404" pitchFamily="49" charset="0"/>
            </a:endParaRPr>
          </a:p>
        </p:txBody>
      </p:sp>
      <p:sp>
        <p:nvSpPr>
          <p:cNvPr id="24" name="矩形 23">
            <a:extLst>
              <a:ext uri="{FF2B5EF4-FFF2-40B4-BE49-F238E27FC236}">
                <a16:creationId xmlns:a16="http://schemas.microsoft.com/office/drawing/2014/main" id="{A922CD87-8E5A-2051-2EFD-669575F2B7E1}"/>
              </a:ext>
            </a:extLst>
          </p:cNvPr>
          <p:cNvSpPr/>
          <p:nvPr/>
        </p:nvSpPr>
        <p:spPr>
          <a:xfrm>
            <a:off x="10087180" y="3211701"/>
            <a:ext cx="1020613" cy="88216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a:extLst>
              <a:ext uri="{FF2B5EF4-FFF2-40B4-BE49-F238E27FC236}">
                <a16:creationId xmlns:a16="http://schemas.microsoft.com/office/drawing/2014/main" id="{9F580D77-BFF0-AB2C-FAFF-A239E5E739EC}"/>
              </a:ext>
            </a:extLst>
          </p:cNvPr>
          <p:cNvSpPr txBox="1"/>
          <p:nvPr/>
        </p:nvSpPr>
        <p:spPr>
          <a:xfrm>
            <a:off x="10031876" y="3468117"/>
            <a:ext cx="1281432" cy="369332"/>
          </a:xfrm>
          <a:prstGeom prst="rect">
            <a:avLst/>
          </a:prstGeom>
          <a:noFill/>
        </p:spPr>
        <p:txBody>
          <a:bodyPr wrap="square" rtlCol="0">
            <a:spAutoFit/>
          </a:bodyPr>
          <a:lstStyle/>
          <a:p>
            <a:r>
              <a:rPr lang="en-US" altLang="zh-CN" b="1" i="1" dirty="0">
                <a:latin typeface="Courier Std" panose="02070409020205020404" pitchFamily="49" charset="0"/>
              </a:rPr>
              <a:t>-TSKW1L</a:t>
            </a:r>
            <a:endParaRPr lang="zh-CN" altLang="en-US" b="1" i="1" dirty="0">
              <a:latin typeface="Courier Std" panose="02070409020205020404" pitchFamily="49" charset="0"/>
            </a:endParaRPr>
          </a:p>
        </p:txBody>
      </p:sp>
      <p:cxnSp>
        <p:nvCxnSpPr>
          <p:cNvPr id="26" name="直接箭头连接符 25">
            <a:extLst>
              <a:ext uri="{FF2B5EF4-FFF2-40B4-BE49-F238E27FC236}">
                <a16:creationId xmlns:a16="http://schemas.microsoft.com/office/drawing/2014/main" id="{47E5F6BC-C4EB-8F5A-5377-0A5BB58E7B1D}"/>
              </a:ext>
            </a:extLst>
          </p:cNvPr>
          <p:cNvCxnSpPr>
            <a:cxnSpLocks/>
          </p:cNvCxnSpPr>
          <p:nvPr/>
        </p:nvCxnSpPr>
        <p:spPr>
          <a:xfrm flipV="1">
            <a:off x="1535362" y="4088872"/>
            <a:ext cx="0" cy="214332"/>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7" name="文本框 26">
            <a:extLst>
              <a:ext uri="{FF2B5EF4-FFF2-40B4-BE49-F238E27FC236}">
                <a16:creationId xmlns:a16="http://schemas.microsoft.com/office/drawing/2014/main" id="{9EF9B00B-E981-1673-F6C9-2CF59E4E6D4C}"/>
              </a:ext>
            </a:extLst>
          </p:cNvPr>
          <p:cNvSpPr txBox="1"/>
          <p:nvPr/>
        </p:nvSpPr>
        <p:spPr>
          <a:xfrm>
            <a:off x="189774" y="4356255"/>
            <a:ext cx="3292534" cy="646331"/>
          </a:xfrm>
          <a:prstGeom prst="rect">
            <a:avLst/>
          </a:prstGeom>
          <a:noFill/>
        </p:spPr>
        <p:txBody>
          <a:bodyPr wrap="square" rtlCol="0">
            <a:spAutoFit/>
          </a:bodyPr>
          <a:lstStyle/>
          <a:p>
            <a:r>
              <a:rPr lang="en-US" altLang="zh-CN" b="1" dirty="0">
                <a:solidFill>
                  <a:srgbClr val="FF0000"/>
                </a:solidFill>
              </a:rPr>
              <a:t>Step 1: </a:t>
            </a:r>
            <a:r>
              <a:rPr lang="en-US" altLang="zh-CN" dirty="0"/>
              <a:t>Give Solenoid Horizontal </a:t>
            </a:r>
            <a:r>
              <a:rPr lang="en-US" altLang="zh-CN" dirty="0" err="1"/>
              <a:t>BField</a:t>
            </a:r>
            <a:r>
              <a:rPr lang="en-US" altLang="zh-CN" dirty="0"/>
              <a:t>  component</a:t>
            </a:r>
            <a:endParaRPr lang="zh-CN" altLang="en-US" dirty="0"/>
          </a:p>
        </p:txBody>
      </p:sp>
      <p:cxnSp>
        <p:nvCxnSpPr>
          <p:cNvPr id="28" name="直接箭头连接符 27">
            <a:extLst>
              <a:ext uri="{FF2B5EF4-FFF2-40B4-BE49-F238E27FC236}">
                <a16:creationId xmlns:a16="http://schemas.microsoft.com/office/drawing/2014/main" id="{258E5B7A-456F-1C54-2A77-138EB4AD5DE8}"/>
              </a:ext>
            </a:extLst>
          </p:cNvPr>
          <p:cNvCxnSpPr>
            <a:cxnSpLocks/>
            <a:endCxn id="16" idx="2"/>
          </p:cNvCxnSpPr>
          <p:nvPr/>
        </p:nvCxnSpPr>
        <p:spPr>
          <a:xfrm flipH="1" flipV="1">
            <a:off x="5124808" y="4091032"/>
            <a:ext cx="707402" cy="96290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9" name="直接箭头连接符 28">
            <a:extLst>
              <a:ext uri="{FF2B5EF4-FFF2-40B4-BE49-F238E27FC236}">
                <a16:creationId xmlns:a16="http://schemas.microsoft.com/office/drawing/2014/main" id="{6EBB8411-6959-0C35-5175-22AD780912D6}"/>
              </a:ext>
            </a:extLst>
          </p:cNvPr>
          <p:cNvCxnSpPr>
            <a:cxnSpLocks/>
            <a:endCxn id="39" idx="2"/>
          </p:cNvCxnSpPr>
          <p:nvPr/>
        </p:nvCxnSpPr>
        <p:spPr>
          <a:xfrm flipV="1">
            <a:off x="6102701" y="4089952"/>
            <a:ext cx="529148" cy="96290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0" name="文本框 29">
            <a:extLst>
              <a:ext uri="{FF2B5EF4-FFF2-40B4-BE49-F238E27FC236}">
                <a16:creationId xmlns:a16="http://schemas.microsoft.com/office/drawing/2014/main" id="{4B128809-3215-E34C-3B19-75A499F10E4D}"/>
              </a:ext>
            </a:extLst>
          </p:cNvPr>
          <p:cNvSpPr txBox="1"/>
          <p:nvPr/>
        </p:nvSpPr>
        <p:spPr>
          <a:xfrm>
            <a:off x="4020694" y="5024406"/>
            <a:ext cx="3944795" cy="369332"/>
          </a:xfrm>
          <a:prstGeom prst="rect">
            <a:avLst/>
          </a:prstGeom>
          <a:noFill/>
        </p:spPr>
        <p:txBody>
          <a:bodyPr wrap="square" rtlCol="0">
            <a:spAutoFit/>
          </a:bodyPr>
          <a:lstStyle/>
          <a:p>
            <a:r>
              <a:rPr lang="en-US" altLang="zh-CN" b="1" dirty="0">
                <a:solidFill>
                  <a:srgbClr val="FF0000"/>
                </a:solidFill>
              </a:rPr>
              <a:t>Step 2: </a:t>
            </a:r>
            <a:r>
              <a:rPr lang="en-US" altLang="zh-CN" dirty="0"/>
              <a:t>Varied to close the vertical orbit</a:t>
            </a:r>
            <a:endParaRPr lang="zh-CN" altLang="en-US" dirty="0"/>
          </a:p>
        </p:txBody>
      </p:sp>
      <p:cxnSp>
        <p:nvCxnSpPr>
          <p:cNvPr id="31" name="直接箭头连接符 30">
            <a:extLst>
              <a:ext uri="{FF2B5EF4-FFF2-40B4-BE49-F238E27FC236}">
                <a16:creationId xmlns:a16="http://schemas.microsoft.com/office/drawing/2014/main" id="{58D4A0B8-7000-E0FF-E6FC-77525B38FE28}"/>
              </a:ext>
            </a:extLst>
          </p:cNvPr>
          <p:cNvCxnSpPr>
            <a:cxnSpLocks/>
            <a:endCxn id="9" idx="0"/>
          </p:cNvCxnSpPr>
          <p:nvPr/>
        </p:nvCxnSpPr>
        <p:spPr>
          <a:xfrm>
            <a:off x="3262539" y="2685100"/>
            <a:ext cx="0" cy="52376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2" name="直接箭头连接符 31">
            <a:extLst>
              <a:ext uri="{FF2B5EF4-FFF2-40B4-BE49-F238E27FC236}">
                <a16:creationId xmlns:a16="http://schemas.microsoft.com/office/drawing/2014/main" id="{FC49C617-6FB5-CBE8-3186-610CDAE6D6C6}"/>
              </a:ext>
            </a:extLst>
          </p:cNvPr>
          <p:cNvCxnSpPr>
            <a:cxnSpLocks/>
            <a:endCxn id="8" idx="0"/>
          </p:cNvCxnSpPr>
          <p:nvPr/>
        </p:nvCxnSpPr>
        <p:spPr>
          <a:xfrm flipH="1">
            <a:off x="2377002" y="2685099"/>
            <a:ext cx="777000" cy="52376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3" name="直接箭头连接符 32">
            <a:extLst>
              <a:ext uri="{FF2B5EF4-FFF2-40B4-BE49-F238E27FC236}">
                <a16:creationId xmlns:a16="http://schemas.microsoft.com/office/drawing/2014/main" id="{B3EE091B-21B9-766F-7465-0C9CF8C57A15}"/>
              </a:ext>
            </a:extLst>
          </p:cNvPr>
          <p:cNvCxnSpPr>
            <a:cxnSpLocks/>
            <a:stCxn id="34" idx="2"/>
            <a:endCxn id="14" idx="0"/>
          </p:cNvCxnSpPr>
          <p:nvPr/>
        </p:nvCxnSpPr>
        <p:spPr>
          <a:xfrm>
            <a:off x="3403259" y="2685098"/>
            <a:ext cx="837173" cy="52376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mc:AlternateContent xmlns:mc="http://schemas.openxmlformats.org/markup-compatibility/2006" xmlns:a14="http://schemas.microsoft.com/office/drawing/2010/main">
        <mc:Choice Requires="a14">
          <p:sp>
            <p:nvSpPr>
              <p:cNvPr id="34" name="文本框 33">
                <a:extLst>
                  <a:ext uri="{FF2B5EF4-FFF2-40B4-BE49-F238E27FC236}">
                    <a16:creationId xmlns:a16="http://schemas.microsoft.com/office/drawing/2014/main" id="{7896B4DF-B8B2-E84A-08AF-E7B4602CB3D5}"/>
                  </a:ext>
                </a:extLst>
              </p:cNvPr>
              <p:cNvSpPr txBox="1"/>
              <p:nvPr/>
            </p:nvSpPr>
            <p:spPr>
              <a:xfrm>
                <a:off x="1623453" y="2293837"/>
                <a:ext cx="3559611" cy="391261"/>
              </a:xfrm>
              <a:prstGeom prst="rect">
                <a:avLst/>
              </a:prstGeom>
              <a:noFill/>
            </p:spPr>
            <p:txBody>
              <a:bodyPr wrap="square" rtlCol="0">
                <a:spAutoFit/>
              </a:bodyPr>
              <a:lstStyle/>
              <a:p>
                <a:r>
                  <a:rPr lang="en-US" altLang="zh-CN" b="1" dirty="0">
                    <a:solidFill>
                      <a:srgbClr val="FF0000"/>
                    </a:solidFill>
                  </a:rPr>
                  <a:t>Step 4: </a:t>
                </a:r>
                <a:r>
                  <a:rPr lang="en-US" altLang="zh-CN" dirty="0"/>
                  <a:t>Optimized to minimize </a:t>
                </a:r>
                <a14:m>
                  <m:oMath xmlns:m="http://schemas.openxmlformats.org/officeDocument/2006/math">
                    <m:sSub>
                      <m:sSubPr>
                        <m:ctrlPr>
                          <a:rPr lang="en-US" altLang="zh-CN" i="1" smtClean="0">
                            <a:latin typeface="Cambria Math" panose="02040503050406030204" pitchFamily="18" charset="0"/>
                          </a:rPr>
                        </m:ctrlPr>
                      </m:sSubPr>
                      <m:e>
                        <m:r>
                          <m:rPr>
                            <m:sty m:val="p"/>
                          </m:rPr>
                          <a:rPr lang="el-GR" altLang="zh-CN" i="1" smtClean="0">
                            <a:latin typeface="Cambria Math" panose="02040503050406030204" pitchFamily="18" charset="0"/>
                          </a:rPr>
                          <m:t>ε</m:t>
                        </m:r>
                      </m:e>
                      <m:sub>
                        <m:r>
                          <a:rPr lang="en-US" altLang="zh-CN" b="0" i="1" smtClean="0">
                            <a:latin typeface="Cambria Math" panose="02040503050406030204" pitchFamily="18" charset="0"/>
                          </a:rPr>
                          <m:t>𝑦</m:t>
                        </m:r>
                      </m:sub>
                    </m:sSub>
                  </m:oMath>
                </a14:m>
                <a:endParaRPr lang="zh-CN" altLang="en-US" dirty="0"/>
              </a:p>
            </p:txBody>
          </p:sp>
        </mc:Choice>
        <mc:Fallback xmlns="">
          <p:sp>
            <p:nvSpPr>
              <p:cNvPr id="34" name="文本框 33">
                <a:extLst>
                  <a:ext uri="{FF2B5EF4-FFF2-40B4-BE49-F238E27FC236}">
                    <a16:creationId xmlns:a16="http://schemas.microsoft.com/office/drawing/2014/main" id="{7896B4DF-B8B2-E84A-08AF-E7B4602CB3D5}"/>
                  </a:ext>
                </a:extLst>
              </p:cNvPr>
              <p:cNvSpPr txBox="1">
                <a:spLocks noRot="1" noChangeAspect="1" noMove="1" noResize="1" noEditPoints="1" noAdjustHandles="1" noChangeArrowheads="1" noChangeShapeType="1" noTextEdit="1"/>
              </p:cNvSpPr>
              <p:nvPr/>
            </p:nvSpPr>
            <p:spPr>
              <a:xfrm>
                <a:off x="1623453" y="2293837"/>
                <a:ext cx="3559611" cy="391261"/>
              </a:xfrm>
              <a:prstGeom prst="rect">
                <a:avLst/>
              </a:prstGeom>
              <a:blipFill>
                <a:blip r:embed="rId2"/>
                <a:stretch>
                  <a:fillRect l="-1370" t="-7813" b="-18750"/>
                </a:stretch>
              </a:blipFill>
            </p:spPr>
            <p:txBody>
              <a:bodyPr/>
              <a:lstStyle/>
              <a:p>
                <a:r>
                  <a:rPr lang="zh-CN" altLang="en-US">
                    <a:noFill/>
                  </a:rPr>
                  <a:t> </a:t>
                </a:r>
              </a:p>
            </p:txBody>
          </p:sp>
        </mc:Fallback>
      </mc:AlternateContent>
      <p:cxnSp>
        <p:nvCxnSpPr>
          <p:cNvPr id="35" name="直接箭头连接符 34">
            <a:extLst>
              <a:ext uri="{FF2B5EF4-FFF2-40B4-BE49-F238E27FC236}">
                <a16:creationId xmlns:a16="http://schemas.microsoft.com/office/drawing/2014/main" id="{0CB30D09-99B1-1D48-7A07-6A1D12BEBD12}"/>
              </a:ext>
            </a:extLst>
          </p:cNvPr>
          <p:cNvCxnSpPr>
            <a:cxnSpLocks/>
          </p:cNvCxnSpPr>
          <p:nvPr/>
        </p:nvCxnSpPr>
        <p:spPr>
          <a:xfrm>
            <a:off x="9381517" y="2687933"/>
            <a:ext cx="0" cy="523767"/>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6" name="直接箭头连接符 35">
            <a:extLst>
              <a:ext uri="{FF2B5EF4-FFF2-40B4-BE49-F238E27FC236}">
                <a16:creationId xmlns:a16="http://schemas.microsoft.com/office/drawing/2014/main" id="{8462429B-C863-58CA-EC58-BA3182AFEA8C}"/>
              </a:ext>
            </a:extLst>
          </p:cNvPr>
          <p:cNvCxnSpPr>
            <a:cxnSpLocks/>
          </p:cNvCxnSpPr>
          <p:nvPr/>
        </p:nvCxnSpPr>
        <p:spPr>
          <a:xfrm flipH="1">
            <a:off x="8495980" y="2703969"/>
            <a:ext cx="733248" cy="507732"/>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7" name="直接箭头连接符 36">
            <a:extLst>
              <a:ext uri="{FF2B5EF4-FFF2-40B4-BE49-F238E27FC236}">
                <a16:creationId xmlns:a16="http://schemas.microsoft.com/office/drawing/2014/main" id="{D45A423B-BAF5-B33B-06E0-685FDCC50E84}"/>
              </a:ext>
            </a:extLst>
          </p:cNvPr>
          <p:cNvCxnSpPr>
            <a:cxnSpLocks/>
          </p:cNvCxnSpPr>
          <p:nvPr/>
        </p:nvCxnSpPr>
        <p:spPr>
          <a:xfrm>
            <a:off x="9566242" y="2687932"/>
            <a:ext cx="788552" cy="52376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38" name="文本框 37">
            <a:extLst>
              <a:ext uri="{FF2B5EF4-FFF2-40B4-BE49-F238E27FC236}">
                <a16:creationId xmlns:a16="http://schemas.microsoft.com/office/drawing/2014/main" id="{4675F24A-B4EC-B5FA-17EB-AB597CA451FD}"/>
              </a:ext>
            </a:extLst>
          </p:cNvPr>
          <p:cNvSpPr txBox="1"/>
          <p:nvPr/>
        </p:nvSpPr>
        <p:spPr>
          <a:xfrm>
            <a:off x="7050961" y="2316643"/>
            <a:ext cx="4927326" cy="369332"/>
          </a:xfrm>
          <a:prstGeom prst="rect">
            <a:avLst/>
          </a:prstGeom>
          <a:noFill/>
        </p:spPr>
        <p:txBody>
          <a:bodyPr wrap="square" rtlCol="0">
            <a:spAutoFit/>
          </a:bodyPr>
          <a:lstStyle/>
          <a:p>
            <a:r>
              <a:rPr lang="en-US" altLang="zh-CN" b="1" dirty="0">
                <a:solidFill>
                  <a:srgbClr val="FF0000"/>
                </a:solidFill>
              </a:rPr>
              <a:t>Step 3: </a:t>
            </a:r>
            <a:r>
              <a:rPr lang="en-US" altLang="zh-CN" dirty="0"/>
              <a:t>Varied to close the dispersion Dy,</a:t>
            </a:r>
            <a:r>
              <a:rPr lang="zh-CN" altLang="en-US" dirty="0"/>
              <a:t>  </a:t>
            </a:r>
            <a:r>
              <a:rPr lang="en-US" altLang="zh-CN" dirty="0" err="1"/>
              <a:t>Dpy</a:t>
            </a:r>
            <a:endParaRPr lang="zh-CN" altLang="en-US" dirty="0"/>
          </a:p>
        </p:txBody>
      </p:sp>
      <p:sp>
        <p:nvSpPr>
          <p:cNvPr id="39" name="矩形 38">
            <a:extLst>
              <a:ext uri="{FF2B5EF4-FFF2-40B4-BE49-F238E27FC236}">
                <a16:creationId xmlns:a16="http://schemas.microsoft.com/office/drawing/2014/main" id="{66A0F9CB-6C49-032F-2E8E-52A7D3C750BD}"/>
              </a:ext>
            </a:extLst>
          </p:cNvPr>
          <p:cNvSpPr/>
          <p:nvPr/>
        </p:nvSpPr>
        <p:spPr>
          <a:xfrm>
            <a:off x="6254003" y="3207787"/>
            <a:ext cx="755691" cy="88216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a:extLst>
              <a:ext uri="{FF2B5EF4-FFF2-40B4-BE49-F238E27FC236}">
                <a16:creationId xmlns:a16="http://schemas.microsoft.com/office/drawing/2014/main" id="{177EF653-1E57-D868-2C5C-EDFE2FB15B5A}"/>
              </a:ext>
            </a:extLst>
          </p:cNvPr>
          <p:cNvSpPr txBox="1"/>
          <p:nvPr/>
        </p:nvSpPr>
        <p:spPr>
          <a:xfrm>
            <a:off x="6229739" y="3464203"/>
            <a:ext cx="833578" cy="369332"/>
          </a:xfrm>
          <a:prstGeom prst="rect">
            <a:avLst/>
          </a:prstGeom>
          <a:noFill/>
        </p:spPr>
        <p:txBody>
          <a:bodyPr wrap="square" rtlCol="0">
            <a:spAutoFit/>
          </a:bodyPr>
          <a:lstStyle/>
          <a:p>
            <a:r>
              <a:rPr lang="en-US" altLang="zh-CN" b="1" i="1" dirty="0">
                <a:latin typeface="Courier Std" panose="02070409020205020404" pitchFamily="49" charset="0"/>
              </a:rPr>
              <a:t>Bx3m</a:t>
            </a:r>
            <a:endParaRPr lang="zh-CN" altLang="en-US" b="1" i="1" dirty="0">
              <a:latin typeface="Courier Std" panose="02070409020205020404" pitchFamily="49" charset="0"/>
            </a:endParaRPr>
          </a:p>
        </p:txBody>
      </p:sp>
      <p:sp>
        <p:nvSpPr>
          <p:cNvPr id="41" name="矩形 40">
            <a:extLst>
              <a:ext uri="{FF2B5EF4-FFF2-40B4-BE49-F238E27FC236}">
                <a16:creationId xmlns:a16="http://schemas.microsoft.com/office/drawing/2014/main" id="{7A0E105E-5F78-EEBC-4FAE-2DDDD581BFAB}"/>
              </a:ext>
            </a:extLst>
          </p:cNvPr>
          <p:cNvSpPr/>
          <p:nvPr/>
        </p:nvSpPr>
        <p:spPr>
          <a:xfrm>
            <a:off x="7101674" y="3207787"/>
            <a:ext cx="743260" cy="88216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a:extLst>
              <a:ext uri="{FF2B5EF4-FFF2-40B4-BE49-F238E27FC236}">
                <a16:creationId xmlns:a16="http://schemas.microsoft.com/office/drawing/2014/main" id="{D7B38E64-D379-C0BC-BBED-4A7F754B101C}"/>
              </a:ext>
            </a:extLst>
          </p:cNvPr>
          <p:cNvSpPr txBox="1"/>
          <p:nvPr/>
        </p:nvSpPr>
        <p:spPr>
          <a:xfrm>
            <a:off x="7153639" y="3464203"/>
            <a:ext cx="1173287" cy="369332"/>
          </a:xfrm>
          <a:prstGeom prst="rect">
            <a:avLst/>
          </a:prstGeom>
          <a:noFill/>
        </p:spPr>
        <p:txBody>
          <a:bodyPr wrap="square" rtlCol="0">
            <a:spAutoFit/>
          </a:bodyPr>
          <a:lstStyle/>
          <a:p>
            <a:r>
              <a:rPr lang="en-US" altLang="zh-CN" b="1" i="1" dirty="0">
                <a:latin typeface="Courier Std" panose="02070409020205020404" pitchFamily="49" charset="0"/>
              </a:rPr>
              <a:t>QF2</a:t>
            </a:r>
            <a:endParaRPr lang="zh-CN" altLang="en-US" b="1" i="1" dirty="0">
              <a:latin typeface="Courier Std" panose="02070409020205020404" pitchFamily="49" charset="0"/>
            </a:endParaRPr>
          </a:p>
        </p:txBody>
      </p:sp>
      <p:sp>
        <p:nvSpPr>
          <p:cNvPr id="43" name="文本框 42">
            <a:extLst>
              <a:ext uri="{FF2B5EF4-FFF2-40B4-BE49-F238E27FC236}">
                <a16:creationId xmlns:a16="http://schemas.microsoft.com/office/drawing/2014/main" id="{81DDB72A-28CF-9C47-EE59-1E05D90693A0}"/>
              </a:ext>
            </a:extLst>
          </p:cNvPr>
          <p:cNvSpPr txBox="1"/>
          <p:nvPr/>
        </p:nvSpPr>
        <p:spPr>
          <a:xfrm>
            <a:off x="7418956" y="4515487"/>
            <a:ext cx="4641316" cy="369332"/>
          </a:xfrm>
          <a:prstGeom prst="rect">
            <a:avLst/>
          </a:prstGeom>
          <a:noFill/>
        </p:spPr>
        <p:txBody>
          <a:bodyPr wrap="square" rtlCol="0">
            <a:spAutoFit/>
          </a:bodyPr>
          <a:lstStyle/>
          <a:p>
            <a:r>
              <a:rPr lang="en-US" altLang="zh-CN" b="1" dirty="0">
                <a:solidFill>
                  <a:srgbClr val="FF0000"/>
                </a:solidFill>
              </a:rPr>
              <a:t>Step 5: </a:t>
            </a:r>
            <a:r>
              <a:rPr lang="en-US" altLang="zh-CN" dirty="0"/>
              <a:t>Give the Dy at IP and re-do from Step1.</a:t>
            </a:r>
            <a:endParaRPr lang="zh-CN" altLang="en-US" dirty="0"/>
          </a:p>
        </p:txBody>
      </p:sp>
      <p:sp>
        <p:nvSpPr>
          <p:cNvPr id="2" name="内容占位符 2">
            <a:extLst>
              <a:ext uri="{FF2B5EF4-FFF2-40B4-BE49-F238E27FC236}">
                <a16:creationId xmlns:a16="http://schemas.microsoft.com/office/drawing/2014/main" id="{78948601-665F-6353-CA6F-437060663062}"/>
              </a:ext>
            </a:extLst>
          </p:cNvPr>
          <p:cNvSpPr txBox="1">
            <a:spLocks/>
          </p:cNvSpPr>
          <p:nvPr/>
        </p:nvSpPr>
        <p:spPr>
          <a:xfrm>
            <a:off x="637412" y="868065"/>
            <a:ext cx="10930577" cy="1226000"/>
          </a:xfrm>
          <a:prstGeom prst="rect">
            <a:avLst/>
          </a:prstGeom>
        </p:spPr>
        <p:txBody>
          <a:bodyPr vert="horz" lIns="91440" tIns="45720" rIns="91440" bIns="45720" rtlCol="0">
            <a:normAutofit/>
          </a:bodyPr>
          <a:lst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a:lstStyle>
          <a:p>
            <a:r>
              <a:rPr lang="en-US" altLang="zh-CN" sz="1600" b="1" dirty="0">
                <a:solidFill>
                  <a:srgbClr val="2C7C9F"/>
                </a:solidFill>
              </a:rPr>
              <a:t>Preliminary Scheme</a:t>
            </a:r>
          </a:p>
          <a:p>
            <a:pPr marL="0" indent="0" algn="just">
              <a:spcBef>
                <a:spcPts val="600"/>
              </a:spcBef>
              <a:buFont typeface="Wingdings 2" pitchFamily="18" charset="2"/>
              <a:buNone/>
            </a:pPr>
            <a:r>
              <a:rPr lang="en-US" altLang="zh-CN" sz="1600" dirty="0"/>
              <a:t>Creating the vertical dispersion by adjusting the correctors (red) and skew quadrupoles (blue) around the IP solenoid (yellow). It will take the following five steps to get the vertical dispersion at the IP.</a:t>
            </a:r>
          </a:p>
        </p:txBody>
      </p:sp>
    </p:spTree>
    <p:extLst>
      <p:ext uri="{BB962C8B-B14F-4D97-AF65-F5344CB8AC3E}">
        <p14:creationId xmlns:p14="http://schemas.microsoft.com/office/powerpoint/2010/main" val="3763865155"/>
      </p:ext>
    </p:extLst>
  </p:cSld>
  <p:clrMapOvr>
    <a:masterClrMapping/>
  </p:clrMapOvr>
  <mc:AlternateContent xmlns:mc="http://schemas.openxmlformats.org/markup-compatibility/2006" xmlns:p14="http://schemas.microsoft.com/office/powerpoint/2010/main">
    <mc:Choice Requires="p14">
      <p:transition spd="med" advClick="0" advTm="121952">
        <p14:prism isContent="1"/>
      </p:transition>
    </mc:Choice>
    <mc:Fallback xmlns="">
      <p:transition spd="med" advClick="0" advTm="121952">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1195A5B3-15B3-F0D5-F844-DF1A92633451}"/>
              </a:ext>
            </a:extLst>
          </p:cNvPr>
          <p:cNvSpPr>
            <a:spLocks noGrp="1"/>
          </p:cNvSpPr>
          <p:nvPr>
            <p:ph type="title"/>
          </p:nvPr>
        </p:nvSpPr>
        <p:spPr>
          <a:xfrm>
            <a:off x="734482" y="240629"/>
            <a:ext cx="10723035" cy="530137"/>
          </a:xfrm>
        </p:spPr>
        <p:txBody>
          <a:bodyPr/>
          <a:lstStyle/>
          <a:p>
            <a:r>
              <a:rPr lang="en-US" altLang="zh-CN" sz="2800" dirty="0"/>
              <a:t>Symmetrical Monochromatization IR Optics Design</a:t>
            </a:r>
            <a:endParaRPr lang="zh-CN" altLang="en-US" sz="2800" dirty="0"/>
          </a:p>
        </p:txBody>
      </p:sp>
      <p:sp>
        <p:nvSpPr>
          <p:cNvPr id="8" name="日期占位符 7">
            <a:extLst>
              <a:ext uri="{FF2B5EF4-FFF2-40B4-BE49-F238E27FC236}">
                <a16:creationId xmlns:a16="http://schemas.microsoft.com/office/drawing/2014/main" id="{0CB39A57-2E7A-74AA-A4FA-74AB5913F797}"/>
              </a:ext>
            </a:extLst>
          </p:cNvPr>
          <p:cNvSpPr>
            <a:spLocks noGrp="1"/>
          </p:cNvSpPr>
          <p:nvPr>
            <p:ph type="dt" sz="half" idx="10"/>
          </p:nvPr>
        </p:nvSpPr>
        <p:spPr/>
        <p:txBody>
          <a:bodyPr/>
          <a:lstStyle/>
          <a:p>
            <a:r>
              <a:rPr lang="en-US" altLang="zh-CN"/>
              <a:t>8 June 2023</a:t>
            </a:r>
            <a:endParaRPr lang="zh-CN" altLang="en-US"/>
          </a:p>
        </p:txBody>
      </p:sp>
      <p:sp>
        <p:nvSpPr>
          <p:cNvPr id="9" name="页脚占位符 8">
            <a:extLst>
              <a:ext uri="{FF2B5EF4-FFF2-40B4-BE49-F238E27FC236}">
                <a16:creationId xmlns:a16="http://schemas.microsoft.com/office/drawing/2014/main" id="{F7F6B868-DFF3-F888-516E-F081680484DC}"/>
              </a:ext>
            </a:extLst>
          </p:cNvPr>
          <p:cNvSpPr>
            <a:spLocks noGrp="1"/>
          </p:cNvSpPr>
          <p:nvPr>
            <p:ph type="ftr" sz="quarter" idx="11"/>
          </p:nvPr>
        </p:nvSpPr>
        <p:spPr/>
        <p:txBody>
          <a:bodyPr/>
          <a:lstStyle/>
          <a:p>
            <a:r>
              <a:rPr lang="en-US" altLang="zh-CN"/>
              <a:t>FCC Week 2023</a:t>
            </a:r>
            <a:endParaRPr lang="zh-CN" altLang="en-US"/>
          </a:p>
        </p:txBody>
      </p:sp>
      <p:sp>
        <p:nvSpPr>
          <p:cNvPr id="10" name="灯片编号占位符 9">
            <a:extLst>
              <a:ext uri="{FF2B5EF4-FFF2-40B4-BE49-F238E27FC236}">
                <a16:creationId xmlns:a16="http://schemas.microsoft.com/office/drawing/2014/main" id="{0B912BF5-5ED2-F624-282D-462ED889306D}"/>
              </a:ext>
            </a:extLst>
          </p:cNvPr>
          <p:cNvSpPr>
            <a:spLocks noGrp="1"/>
          </p:cNvSpPr>
          <p:nvPr>
            <p:ph type="sldNum" sz="quarter" idx="12"/>
          </p:nvPr>
        </p:nvSpPr>
        <p:spPr/>
        <p:txBody>
          <a:bodyPr/>
          <a:lstStyle/>
          <a:p>
            <a:fld id="{10C94CE8-38CE-4431-96C9-C03853E577E3}" type="slidenum">
              <a:rPr lang="zh-CN" altLang="en-US" smtClean="0"/>
              <a:t>18</a:t>
            </a:fld>
            <a:endParaRPr lang="zh-CN" altLang="en-US" dirty="0"/>
          </a:p>
        </p:txBody>
      </p:sp>
      <p:pic>
        <p:nvPicPr>
          <p:cNvPr id="6" name="图片 5">
            <a:extLst>
              <a:ext uri="{FF2B5EF4-FFF2-40B4-BE49-F238E27FC236}">
                <a16:creationId xmlns:a16="http://schemas.microsoft.com/office/drawing/2014/main" id="{4E006A82-C4FF-5461-A1CB-0BAC255A69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2829" y="1730203"/>
            <a:ext cx="5273084" cy="4241724"/>
          </a:xfrm>
          <a:prstGeom prst="rect">
            <a:avLst/>
          </a:prstGeom>
        </p:spPr>
      </p:pic>
      <p:sp>
        <p:nvSpPr>
          <p:cNvPr id="26" name="TextBox 13">
            <a:extLst>
              <a:ext uri="{FF2B5EF4-FFF2-40B4-BE49-F238E27FC236}">
                <a16:creationId xmlns:a16="http://schemas.microsoft.com/office/drawing/2014/main" id="{B8919CB2-1A34-6335-4895-93B63A39573A}"/>
              </a:ext>
            </a:extLst>
          </p:cNvPr>
          <p:cNvSpPr txBox="1"/>
          <p:nvPr/>
        </p:nvSpPr>
        <p:spPr>
          <a:xfrm>
            <a:off x="6689849" y="1729544"/>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27" name="Flecha derecha 18">
            <a:extLst>
              <a:ext uri="{FF2B5EF4-FFF2-40B4-BE49-F238E27FC236}">
                <a16:creationId xmlns:a16="http://schemas.microsoft.com/office/drawing/2014/main" id="{F5128949-7A5F-1F65-3339-149FD6E42552}"/>
              </a:ext>
            </a:extLst>
          </p:cNvPr>
          <p:cNvSpPr>
            <a:spLocks noChangeArrowheads="1"/>
          </p:cNvSpPr>
          <p:nvPr/>
        </p:nvSpPr>
        <p:spPr bwMode="auto">
          <a:xfrm flipV="1">
            <a:off x="6689849" y="2034678"/>
            <a:ext cx="331333" cy="154977"/>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pic>
        <p:nvPicPr>
          <p:cNvPr id="28" name="Picture 11">
            <a:extLst>
              <a:ext uri="{FF2B5EF4-FFF2-40B4-BE49-F238E27FC236}">
                <a16:creationId xmlns:a16="http://schemas.microsoft.com/office/drawing/2014/main" id="{04219DEC-2322-154D-5B82-FCDA9900E8B1}"/>
              </a:ext>
            </a:extLst>
          </p:cNvPr>
          <p:cNvPicPr>
            <a:picLocks noChangeAspect="1"/>
          </p:cNvPicPr>
          <p:nvPr/>
        </p:nvPicPr>
        <p:blipFill>
          <a:blip r:embed="rId4"/>
          <a:stretch>
            <a:fillRect/>
          </a:stretch>
        </p:blipFill>
        <p:spPr>
          <a:xfrm>
            <a:off x="8436637" y="2112227"/>
            <a:ext cx="437940" cy="218970"/>
          </a:xfrm>
          <a:prstGeom prst="rect">
            <a:avLst/>
          </a:prstGeom>
        </p:spPr>
      </p:pic>
      <p:sp>
        <p:nvSpPr>
          <p:cNvPr id="30" name="内容占位符 2">
            <a:extLst>
              <a:ext uri="{FF2B5EF4-FFF2-40B4-BE49-F238E27FC236}">
                <a16:creationId xmlns:a16="http://schemas.microsoft.com/office/drawing/2014/main" id="{D3055719-4124-464D-C1E0-1A9AA3CF2218}"/>
              </a:ext>
            </a:extLst>
          </p:cNvPr>
          <p:cNvSpPr txBox="1">
            <a:spLocks/>
          </p:cNvSpPr>
          <p:nvPr/>
        </p:nvSpPr>
        <p:spPr>
          <a:xfrm>
            <a:off x="6991152" y="6057092"/>
            <a:ext cx="3260715" cy="530137"/>
          </a:xfrm>
          <a:prstGeom prst="rect">
            <a:avLst/>
          </a:prstGeom>
        </p:spPr>
        <p:txBody>
          <a:bodyPr vert="horz" lIns="91440" tIns="45720" rIns="91440" bIns="45720" rtlCol="0">
            <a:normAutofit/>
          </a:bodyPr>
          <a:lst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a:lstStyle>
          <a:p>
            <a:pPr marL="0" indent="0" algn="ctr">
              <a:buFont typeface="Wingdings 2" pitchFamily="18" charset="2"/>
              <a:buNone/>
            </a:pPr>
            <a:r>
              <a:rPr lang="en-US" altLang="zh-CN" sz="1400" dirty="0">
                <a:solidFill>
                  <a:srgbClr val="0000FF"/>
                </a:solidFill>
              </a:rPr>
              <a:t>Vertical dispersion closed.</a:t>
            </a:r>
            <a:endParaRPr lang="zh-CN" altLang="en-US" sz="1400" dirty="0">
              <a:solidFill>
                <a:srgbClr val="0000FF"/>
              </a:solidFill>
            </a:endParaRPr>
          </a:p>
        </p:txBody>
      </p:sp>
      <p:cxnSp>
        <p:nvCxnSpPr>
          <p:cNvPr id="35" name="直接箭头连接符 34">
            <a:extLst>
              <a:ext uri="{FF2B5EF4-FFF2-40B4-BE49-F238E27FC236}">
                <a16:creationId xmlns:a16="http://schemas.microsoft.com/office/drawing/2014/main" id="{49519328-8CEF-C520-6D14-197F78F99845}"/>
              </a:ext>
            </a:extLst>
          </p:cNvPr>
          <p:cNvCxnSpPr>
            <a:cxnSpLocks/>
          </p:cNvCxnSpPr>
          <p:nvPr/>
        </p:nvCxnSpPr>
        <p:spPr>
          <a:xfrm flipV="1">
            <a:off x="8005139" y="5088397"/>
            <a:ext cx="0" cy="968695"/>
          </a:xfrm>
          <a:prstGeom prst="straightConnector1">
            <a:avLst/>
          </a:prstGeom>
          <a:ln w="19050">
            <a:solidFill>
              <a:srgbClr val="0000FF"/>
            </a:solidFill>
            <a:tailEnd type="triangle"/>
          </a:ln>
        </p:spPr>
        <p:style>
          <a:lnRef idx="1">
            <a:schemeClr val="accent5"/>
          </a:lnRef>
          <a:fillRef idx="0">
            <a:schemeClr val="accent5"/>
          </a:fillRef>
          <a:effectRef idx="0">
            <a:schemeClr val="accent5"/>
          </a:effectRef>
          <a:fontRef idx="minor">
            <a:schemeClr val="tx1"/>
          </a:fontRef>
        </p:style>
      </p:cxnSp>
      <p:pic>
        <p:nvPicPr>
          <p:cNvPr id="3" name="图片 2">
            <a:extLst>
              <a:ext uri="{FF2B5EF4-FFF2-40B4-BE49-F238E27FC236}">
                <a16:creationId xmlns:a16="http://schemas.microsoft.com/office/drawing/2014/main" id="{5F81178D-85E3-F807-FFC7-49666C387D2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60181" y="1922534"/>
            <a:ext cx="3530380" cy="1871005"/>
          </a:xfrm>
          <a:prstGeom prst="rect">
            <a:avLst/>
          </a:prstGeom>
        </p:spPr>
      </p:pic>
      <p:cxnSp>
        <p:nvCxnSpPr>
          <p:cNvPr id="13" name="直接箭头连接符 12">
            <a:extLst>
              <a:ext uri="{FF2B5EF4-FFF2-40B4-BE49-F238E27FC236}">
                <a16:creationId xmlns:a16="http://schemas.microsoft.com/office/drawing/2014/main" id="{A8424475-9915-52C5-4FC8-7DADD7EA66B6}"/>
              </a:ext>
            </a:extLst>
          </p:cNvPr>
          <p:cNvCxnSpPr>
            <a:cxnSpLocks/>
          </p:cNvCxnSpPr>
          <p:nvPr/>
        </p:nvCxnSpPr>
        <p:spPr>
          <a:xfrm flipV="1">
            <a:off x="9283606" y="5088397"/>
            <a:ext cx="0" cy="968695"/>
          </a:xfrm>
          <a:prstGeom prst="straightConnector1">
            <a:avLst/>
          </a:prstGeom>
          <a:ln w="19050">
            <a:solidFill>
              <a:srgbClr val="0000FF"/>
            </a:solidFill>
            <a:tailEnd type="triangle"/>
          </a:ln>
        </p:spPr>
        <p:style>
          <a:lnRef idx="1">
            <a:schemeClr val="accent5"/>
          </a:lnRef>
          <a:fillRef idx="0">
            <a:schemeClr val="accent5"/>
          </a:fillRef>
          <a:effectRef idx="0">
            <a:schemeClr val="accent5"/>
          </a:effectRef>
          <a:fontRef idx="minor">
            <a:schemeClr val="tx1"/>
          </a:fontRef>
        </p:style>
      </p:cxnSp>
      <p:pic>
        <p:nvPicPr>
          <p:cNvPr id="14" name="图片 13">
            <a:extLst>
              <a:ext uri="{FF2B5EF4-FFF2-40B4-BE49-F238E27FC236}">
                <a16:creationId xmlns:a16="http://schemas.microsoft.com/office/drawing/2014/main" id="{A4E5A4F1-091C-DE23-8E4D-97A96D6947D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44642" y="4156009"/>
            <a:ext cx="3645919" cy="1824144"/>
          </a:xfrm>
          <a:prstGeom prst="rect">
            <a:avLst/>
          </a:prstGeom>
        </p:spPr>
      </p:pic>
      <p:sp>
        <p:nvSpPr>
          <p:cNvPr id="29" name="内容占位符 2">
            <a:extLst>
              <a:ext uri="{FF2B5EF4-FFF2-40B4-BE49-F238E27FC236}">
                <a16:creationId xmlns:a16="http://schemas.microsoft.com/office/drawing/2014/main" id="{5C44FB3D-C329-FC12-E857-040C89D2B6A3}"/>
              </a:ext>
            </a:extLst>
          </p:cNvPr>
          <p:cNvSpPr txBox="1">
            <a:spLocks/>
          </p:cNvSpPr>
          <p:nvPr/>
        </p:nvSpPr>
        <p:spPr>
          <a:xfrm>
            <a:off x="1695377" y="6073745"/>
            <a:ext cx="3645921" cy="530137"/>
          </a:xfrm>
          <a:prstGeom prst="rect">
            <a:avLst/>
          </a:prstGeom>
        </p:spPr>
        <p:txBody>
          <a:bodyPr vert="horz" lIns="91440" tIns="45720" rIns="91440" bIns="45720" rtlCol="0">
            <a:normAutofit/>
          </a:bodyPr>
          <a:lst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a:lstStyle>
          <a:p>
            <a:pPr marL="0" indent="0">
              <a:buFont typeface="Wingdings 2" pitchFamily="18" charset="2"/>
              <a:buNone/>
            </a:pPr>
            <a:r>
              <a:rPr lang="en-US" altLang="zh-CN" sz="1400" dirty="0">
                <a:solidFill>
                  <a:srgbClr val="0000FF"/>
                </a:solidFill>
              </a:rPr>
              <a:t>Vertical orbit back to 0 after Bx3m</a:t>
            </a:r>
            <a:endParaRPr lang="zh-CN" altLang="en-US" sz="1400" dirty="0">
              <a:solidFill>
                <a:srgbClr val="0000FF"/>
              </a:solidFill>
            </a:endParaRPr>
          </a:p>
        </p:txBody>
      </p:sp>
      <p:sp>
        <p:nvSpPr>
          <p:cNvPr id="15" name="TextBox 18">
            <a:extLst>
              <a:ext uri="{FF2B5EF4-FFF2-40B4-BE49-F238E27FC236}">
                <a16:creationId xmlns:a16="http://schemas.microsoft.com/office/drawing/2014/main" id="{B55B9BC9-24FC-1585-7768-015D9BE9CCDE}"/>
              </a:ext>
            </a:extLst>
          </p:cNvPr>
          <p:cNvSpPr txBox="1"/>
          <p:nvPr/>
        </p:nvSpPr>
        <p:spPr>
          <a:xfrm>
            <a:off x="2119237" y="1562362"/>
            <a:ext cx="6089072" cy="338554"/>
          </a:xfrm>
          <a:prstGeom prst="rect">
            <a:avLst/>
          </a:prstGeom>
          <a:noFill/>
        </p:spPr>
        <p:txBody>
          <a:bodyPr wrap="square">
            <a:spAutoFit/>
          </a:bodyPr>
          <a:lstStyle/>
          <a:p>
            <a:pPr algn="just">
              <a:buClr>
                <a:schemeClr val="accent2">
                  <a:lumMod val="60000"/>
                  <a:lumOff val="40000"/>
                </a:schemeClr>
              </a:buClr>
              <a:buSzPct val="130000"/>
            </a:pPr>
            <a:r>
              <a:rPr lang="en-US" sz="1600" dirty="0">
                <a:latin typeface="Arial" panose="020B0604020202020204" pitchFamily="34" charset="0"/>
                <a:cs typeface="Arial" panose="020B0604020202020204" pitchFamily="34" charset="0"/>
              </a:rPr>
              <a:t>Horizontal survey plot</a:t>
            </a:r>
          </a:p>
        </p:txBody>
      </p:sp>
      <p:sp>
        <p:nvSpPr>
          <p:cNvPr id="16" name="TextBox 18">
            <a:extLst>
              <a:ext uri="{FF2B5EF4-FFF2-40B4-BE49-F238E27FC236}">
                <a16:creationId xmlns:a16="http://schemas.microsoft.com/office/drawing/2014/main" id="{0A147627-EB1A-20DF-E0AD-9ED5648B7A95}"/>
              </a:ext>
            </a:extLst>
          </p:cNvPr>
          <p:cNvSpPr txBox="1"/>
          <p:nvPr/>
        </p:nvSpPr>
        <p:spPr>
          <a:xfrm>
            <a:off x="2119237" y="3805497"/>
            <a:ext cx="6089072" cy="338554"/>
          </a:xfrm>
          <a:prstGeom prst="rect">
            <a:avLst/>
          </a:prstGeom>
          <a:noFill/>
        </p:spPr>
        <p:txBody>
          <a:bodyPr wrap="square">
            <a:spAutoFit/>
          </a:bodyPr>
          <a:lstStyle/>
          <a:p>
            <a:pPr algn="just">
              <a:buClr>
                <a:schemeClr val="accent2">
                  <a:lumMod val="60000"/>
                  <a:lumOff val="40000"/>
                </a:schemeClr>
              </a:buClr>
              <a:buSzPct val="130000"/>
            </a:pPr>
            <a:r>
              <a:rPr lang="en-US" sz="1600" dirty="0">
                <a:latin typeface="Arial" panose="020B0604020202020204" pitchFamily="34" charset="0"/>
                <a:cs typeface="Arial" panose="020B0604020202020204" pitchFamily="34" charset="0"/>
              </a:rPr>
              <a:t>Vertical survey plot</a:t>
            </a:r>
          </a:p>
        </p:txBody>
      </p:sp>
      <p:cxnSp>
        <p:nvCxnSpPr>
          <p:cNvPr id="17" name="直接箭头连接符 16">
            <a:extLst>
              <a:ext uri="{FF2B5EF4-FFF2-40B4-BE49-F238E27FC236}">
                <a16:creationId xmlns:a16="http://schemas.microsoft.com/office/drawing/2014/main" id="{3FACABC9-B217-32A9-113E-056093E68113}"/>
              </a:ext>
            </a:extLst>
          </p:cNvPr>
          <p:cNvCxnSpPr>
            <a:cxnSpLocks/>
          </p:cNvCxnSpPr>
          <p:nvPr/>
        </p:nvCxnSpPr>
        <p:spPr>
          <a:xfrm flipV="1">
            <a:off x="3339140" y="5588802"/>
            <a:ext cx="0" cy="526054"/>
          </a:xfrm>
          <a:prstGeom prst="straightConnector1">
            <a:avLst/>
          </a:prstGeom>
          <a:ln w="19050">
            <a:solidFill>
              <a:srgbClr val="0000FF"/>
            </a:solidFill>
            <a:tailEnd type="triangle"/>
          </a:ln>
        </p:spPr>
        <p:style>
          <a:lnRef idx="1">
            <a:schemeClr val="accent5"/>
          </a:lnRef>
          <a:fillRef idx="0">
            <a:schemeClr val="accent5"/>
          </a:fillRef>
          <a:effectRef idx="0">
            <a:schemeClr val="accent5"/>
          </a:effectRef>
          <a:fontRef idx="minor">
            <a:schemeClr val="tx1"/>
          </a:fontRef>
        </p:style>
      </p:cxnSp>
      <p:cxnSp>
        <p:nvCxnSpPr>
          <p:cNvPr id="21" name="直接箭头连接符 20">
            <a:extLst>
              <a:ext uri="{FF2B5EF4-FFF2-40B4-BE49-F238E27FC236}">
                <a16:creationId xmlns:a16="http://schemas.microsoft.com/office/drawing/2014/main" id="{24EC7A87-0A32-4831-4F6B-F716B500DE51}"/>
              </a:ext>
            </a:extLst>
          </p:cNvPr>
          <p:cNvCxnSpPr>
            <a:cxnSpLocks/>
          </p:cNvCxnSpPr>
          <p:nvPr/>
        </p:nvCxnSpPr>
        <p:spPr>
          <a:xfrm flipV="1">
            <a:off x="3137945" y="5588802"/>
            <a:ext cx="0" cy="526054"/>
          </a:xfrm>
          <a:prstGeom prst="straightConnector1">
            <a:avLst/>
          </a:prstGeom>
          <a:ln w="19050">
            <a:solidFill>
              <a:srgbClr val="0000FF"/>
            </a:solidFill>
            <a:tailEnd type="triangle"/>
          </a:ln>
        </p:spPr>
        <p:style>
          <a:lnRef idx="1">
            <a:schemeClr val="accent5"/>
          </a:lnRef>
          <a:fillRef idx="0">
            <a:schemeClr val="accent5"/>
          </a:fillRef>
          <a:effectRef idx="0">
            <a:schemeClr val="accent5"/>
          </a:effectRef>
          <a:fontRef idx="minor">
            <a:schemeClr val="tx1"/>
          </a:fontRef>
        </p:style>
      </p:cxnSp>
      <p:sp>
        <p:nvSpPr>
          <p:cNvPr id="2" name="内容占位符 2">
            <a:extLst>
              <a:ext uri="{FF2B5EF4-FFF2-40B4-BE49-F238E27FC236}">
                <a16:creationId xmlns:a16="http://schemas.microsoft.com/office/drawing/2014/main" id="{E3ADCA9E-8390-9E5D-67D4-69E941A693F4}"/>
              </a:ext>
            </a:extLst>
          </p:cNvPr>
          <p:cNvSpPr txBox="1">
            <a:spLocks/>
          </p:cNvSpPr>
          <p:nvPr/>
        </p:nvSpPr>
        <p:spPr>
          <a:xfrm>
            <a:off x="734482" y="868436"/>
            <a:ext cx="11151522" cy="1226000"/>
          </a:xfrm>
          <a:prstGeom prst="rect">
            <a:avLst/>
          </a:prstGeom>
        </p:spPr>
        <p:txBody>
          <a:bodyPr vert="horz" lIns="91440" tIns="45720" rIns="91440" bIns="45720" rtlCol="0">
            <a:normAutofit/>
          </a:bodyPr>
          <a:lst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a:lstStyle>
          <a:p>
            <a:r>
              <a:rPr lang="en-US" altLang="zh-CN" sz="1600" b="1" dirty="0">
                <a:solidFill>
                  <a:srgbClr val="2C7C9F"/>
                </a:solidFill>
              </a:rPr>
              <a:t>Solenoid Implementation</a:t>
            </a:r>
          </a:p>
          <a:p>
            <a:pPr marL="0" indent="0" algn="just">
              <a:spcBef>
                <a:spcPts val="600"/>
              </a:spcBef>
              <a:buFont typeface="Wingdings 2" pitchFamily="18" charset="2"/>
              <a:buNone/>
            </a:pPr>
            <a:r>
              <a:rPr lang="en-US" altLang="zh-CN" sz="1600" dirty="0"/>
              <a:t>Vertical orbit and vertical dispersion was closed after implementing the solenoid.</a:t>
            </a:r>
            <a:endParaRPr lang="zh-CN" altLang="en-US" sz="1600" dirty="0"/>
          </a:p>
        </p:txBody>
      </p:sp>
    </p:spTree>
    <p:extLst>
      <p:ext uri="{BB962C8B-B14F-4D97-AF65-F5344CB8AC3E}">
        <p14:creationId xmlns:p14="http://schemas.microsoft.com/office/powerpoint/2010/main" val="218377817"/>
      </p:ext>
    </p:extLst>
  </p:cSld>
  <p:clrMapOvr>
    <a:masterClrMapping/>
  </p:clrMapOvr>
  <mc:AlternateContent xmlns:mc="http://schemas.openxmlformats.org/markup-compatibility/2006" xmlns:p14="http://schemas.microsoft.com/office/powerpoint/2010/main">
    <mc:Choice Requires="p14">
      <p:transition spd="med" advClick="0" advTm="34506">
        <p14:prism isContent="1"/>
      </p:transition>
    </mc:Choice>
    <mc:Fallback xmlns="">
      <p:transition spd="med" advClick="0" advTm="34506">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
            <a:extLst>
              <a:ext uri="{FF2B5EF4-FFF2-40B4-BE49-F238E27FC236}">
                <a16:creationId xmlns:a16="http://schemas.microsoft.com/office/drawing/2014/main" id="{43662437-C8F9-DB1F-C4DF-0679604662DA}"/>
              </a:ext>
            </a:extLst>
          </p:cNvPr>
          <p:cNvSpPr>
            <a:spLocks noGrp="1"/>
          </p:cNvSpPr>
          <p:nvPr>
            <p:ph type="title"/>
          </p:nvPr>
        </p:nvSpPr>
        <p:spPr>
          <a:xfrm>
            <a:off x="734482" y="240629"/>
            <a:ext cx="10723035" cy="530137"/>
          </a:xfrm>
        </p:spPr>
        <p:txBody>
          <a:bodyPr/>
          <a:lstStyle/>
          <a:p>
            <a:r>
              <a:rPr lang="en-US" altLang="zh-CN" sz="2800" dirty="0"/>
              <a:t>Symmetrical Monochromatization IR Optics Design</a:t>
            </a:r>
            <a:endParaRPr lang="zh-CN" altLang="en-US" sz="2800" dirty="0"/>
          </a:p>
        </p:txBody>
      </p:sp>
      <p:sp>
        <p:nvSpPr>
          <p:cNvPr id="8" name="日期占位符 7">
            <a:extLst>
              <a:ext uri="{FF2B5EF4-FFF2-40B4-BE49-F238E27FC236}">
                <a16:creationId xmlns:a16="http://schemas.microsoft.com/office/drawing/2014/main" id="{0CB39A57-2E7A-74AA-A4FA-74AB5913F797}"/>
              </a:ext>
            </a:extLst>
          </p:cNvPr>
          <p:cNvSpPr>
            <a:spLocks noGrp="1"/>
          </p:cNvSpPr>
          <p:nvPr>
            <p:ph type="dt" sz="half" idx="10"/>
          </p:nvPr>
        </p:nvSpPr>
        <p:spPr/>
        <p:txBody>
          <a:bodyPr/>
          <a:lstStyle/>
          <a:p>
            <a:r>
              <a:rPr lang="en-US" altLang="zh-CN"/>
              <a:t>8 June 2023</a:t>
            </a:r>
            <a:endParaRPr lang="zh-CN" altLang="en-US"/>
          </a:p>
        </p:txBody>
      </p:sp>
      <p:sp>
        <p:nvSpPr>
          <p:cNvPr id="9" name="页脚占位符 8">
            <a:extLst>
              <a:ext uri="{FF2B5EF4-FFF2-40B4-BE49-F238E27FC236}">
                <a16:creationId xmlns:a16="http://schemas.microsoft.com/office/drawing/2014/main" id="{F7F6B868-DFF3-F888-516E-F081680484DC}"/>
              </a:ext>
            </a:extLst>
          </p:cNvPr>
          <p:cNvSpPr>
            <a:spLocks noGrp="1"/>
          </p:cNvSpPr>
          <p:nvPr>
            <p:ph type="ftr" sz="quarter" idx="11"/>
          </p:nvPr>
        </p:nvSpPr>
        <p:spPr/>
        <p:txBody>
          <a:bodyPr/>
          <a:lstStyle/>
          <a:p>
            <a:r>
              <a:rPr lang="en-US" altLang="zh-CN"/>
              <a:t>FCC Week 2023</a:t>
            </a:r>
            <a:endParaRPr lang="zh-CN" altLang="en-US"/>
          </a:p>
        </p:txBody>
      </p:sp>
      <p:sp>
        <p:nvSpPr>
          <p:cNvPr id="10" name="灯片编号占位符 9">
            <a:extLst>
              <a:ext uri="{FF2B5EF4-FFF2-40B4-BE49-F238E27FC236}">
                <a16:creationId xmlns:a16="http://schemas.microsoft.com/office/drawing/2014/main" id="{0B912BF5-5ED2-F624-282D-462ED889306D}"/>
              </a:ext>
            </a:extLst>
          </p:cNvPr>
          <p:cNvSpPr>
            <a:spLocks noGrp="1"/>
          </p:cNvSpPr>
          <p:nvPr>
            <p:ph type="sldNum" sz="quarter" idx="12"/>
          </p:nvPr>
        </p:nvSpPr>
        <p:spPr/>
        <p:txBody>
          <a:bodyPr/>
          <a:lstStyle/>
          <a:p>
            <a:fld id="{10C94CE8-38CE-4431-96C9-C03853E577E3}" type="slidenum">
              <a:rPr lang="zh-CN" altLang="en-US" smtClean="0"/>
              <a:t>19</a:t>
            </a:fld>
            <a:endParaRPr lang="zh-CN" altLang="en-US"/>
          </a:p>
        </p:txBody>
      </p:sp>
      <p:pic>
        <p:nvPicPr>
          <p:cNvPr id="12" name="图片 11">
            <a:extLst>
              <a:ext uri="{FF2B5EF4-FFF2-40B4-BE49-F238E27FC236}">
                <a16:creationId xmlns:a16="http://schemas.microsoft.com/office/drawing/2014/main" id="{3572A6F1-FD2D-0E32-462D-2084BE89ED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59" y="1748241"/>
            <a:ext cx="5235509" cy="4350205"/>
          </a:xfrm>
          <a:prstGeom prst="rect">
            <a:avLst/>
          </a:prstGeom>
        </p:spPr>
      </p:pic>
      <p:sp>
        <p:nvSpPr>
          <p:cNvPr id="14" name="矩形 13">
            <a:extLst>
              <a:ext uri="{FF2B5EF4-FFF2-40B4-BE49-F238E27FC236}">
                <a16:creationId xmlns:a16="http://schemas.microsoft.com/office/drawing/2014/main" id="{1EFFE4B7-4577-1C69-6FC9-4D16C98EB74A}"/>
              </a:ext>
            </a:extLst>
          </p:cNvPr>
          <p:cNvSpPr/>
          <p:nvPr/>
        </p:nvSpPr>
        <p:spPr>
          <a:xfrm>
            <a:off x="4165600" y="2353734"/>
            <a:ext cx="355600" cy="3248963"/>
          </a:xfrm>
          <a:prstGeom prst="rect">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5" name="标注: 弯曲线形 14">
            <a:extLst>
              <a:ext uri="{FF2B5EF4-FFF2-40B4-BE49-F238E27FC236}">
                <a16:creationId xmlns:a16="http://schemas.microsoft.com/office/drawing/2014/main" id="{629F6726-A791-7C1B-068B-E76C471F40BC}"/>
              </a:ext>
            </a:extLst>
          </p:cNvPr>
          <p:cNvSpPr/>
          <p:nvPr/>
        </p:nvSpPr>
        <p:spPr>
          <a:xfrm>
            <a:off x="6764867" y="2717800"/>
            <a:ext cx="3767666" cy="3054141"/>
          </a:xfrm>
          <a:prstGeom prst="borderCallout2">
            <a:avLst>
              <a:gd name="adj1" fmla="val -428"/>
              <a:gd name="adj2" fmla="val 23556"/>
              <a:gd name="adj3" fmla="val -3571"/>
              <a:gd name="adj4" fmla="val 11313"/>
              <a:gd name="adj5" fmla="val -3663"/>
              <a:gd name="adj6" fmla="val -59587"/>
            </a:avLst>
          </a:prstGeom>
          <a:noFill/>
          <a:ln w="28575" cap="flat" cmpd="sng" algn="ctr">
            <a:solidFill>
              <a:srgbClr val="3883A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zh-CN" altLang="en-US"/>
          </a:p>
        </p:txBody>
      </p:sp>
      <p:pic>
        <p:nvPicPr>
          <p:cNvPr id="16" name="图片 15">
            <a:extLst>
              <a:ext uri="{FF2B5EF4-FFF2-40B4-BE49-F238E27FC236}">
                <a16:creationId xmlns:a16="http://schemas.microsoft.com/office/drawing/2014/main" id="{9D763278-69B9-6DFD-31DC-E4CD9A2EE2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90791" y="2830790"/>
            <a:ext cx="3515817" cy="2828160"/>
          </a:xfrm>
          <a:prstGeom prst="rect">
            <a:avLst/>
          </a:prstGeom>
        </p:spPr>
      </p:pic>
      <p:sp>
        <p:nvSpPr>
          <p:cNvPr id="17" name="内容占位符 2">
            <a:extLst>
              <a:ext uri="{FF2B5EF4-FFF2-40B4-BE49-F238E27FC236}">
                <a16:creationId xmlns:a16="http://schemas.microsoft.com/office/drawing/2014/main" id="{9C4DC0A6-5A56-7423-498A-0A1AD4908462}"/>
              </a:ext>
            </a:extLst>
          </p:cNvPr>
          <p:cNvSpPr txBox="1">
            <a:spLocks/>
          </p:cNvSpPr>
          <p:nvPr/>
        </p:nvSpPr>
        <p:spPr>
          <a:xfrm>
            <a:off x="593340" y="883756"/>
            <a:ext cx="11151522" cy="1226000"/>
          </a:xfrm>
          <a:prstGeom prst="rect">
            <a:avLst/>
          </a:prstGeom>
        </p:spPr>
        <p:txBody>
          <a:bodyPr vert="horz" lIns="91440" tIns="45720" rIns="91440" bIns="45720" rtlCol="0">
            <a:normAutofit/>
          </a:bodyPr>
          <a:lst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a:lstStyle>
          <a:p>
            <a:r>
              <a:rPr lang="en-US" altLang="zh-CN" sz="1600" b="1" dirty="0">
                <a:solidFill>
                  <a:srgbClr val="2C7C9F"/>
                </a:solidFill>
              </a:rPr>
              <a:t>Calculation and minimization of the vertical emittance</a:t>
            </a:r>
          </a:p>
          <a:p>
            <a:pPr marL="0" indent="0" algn="just">
              <a:spcBef>
                <a:spcPts val="600"/>
              </a:spcBef>
              <a:buFont typeface="Wingdings 2" pitchFamily="18" charset="2"/>
              <a:buNone/>
            </a:pPr>
            <a:r>
              <a:rPr lang="en-US" altLang="zh-CN" sz="1600" dirty="0"/>
              <a:t>The IR lattice with solenoid was implemented in the whole ring successfully. A script for the minimization of the vertical emittance is being developed.</a:t>
            </a:r>
          </a:p>
        </p:txBody>
      </p:sp>
    </p:spTree>
    <p:extLst>
      <p:ext uri="{BB962C8B-B14F-4D97-AF65-F5344CB8AC3E}">
        <p14:creationId xmlns:p14="http://schemas.microsoft.com/office/powerpoint/2010/main" val="1793548506"/>
      </p:ext>
    </p:extLst>
  </p:cSld>
  <p:clrMapOvr>
    <a:masterClrMapping/>
  </p:clrMapOvr>
  <mc:AlternateContent xmlns:mc="http://schemas.openxmlformats.org/markup-compatibility/2006" xmlns:p14="http://schemas.microsoft.com/office/powerpoint/2010/main">
    <mc:Choice Requires="p14">
      <p:transition spd="med" advClick="0" advTm="34439">
        <p14:prism isContent="1"/>
      </p:transition>
    </mc:Choice>
    <mc:Fallback xmlns="">
      <p:transition spd="med" advClick="0" advTm="34439">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41D620-5604-FE8B-1C34-A4B6DE1F644D}"/>
              </a:ext>
            </a:extLst>
          </p:cNvPr>
          <p:cNvSpPr>
            <a:spLocks noGrp="1"/>
          </p:cNvSpPr>
          <p:nvPr>
            <p:ph type="title"/>
          </p:nvPr>
        </p:nvSpPr>
        <p:spPr/>
        <p:txBody>
          <a:bodyPr/>
          <a:lstStyle/>
          <a:p>
            <a:r>
              <a:rPr lang="en-US" altLang="zh-CN" dirty="0"/>
              <a:t>Outline</a:t>
            </a:r>
            <a:endParaRPr lang="zh-CN" altLang="en-US" dirty="0"/>
          </a:p>
        </p:txBody>
      </p:sp>
      <p:sp>
        <p:nvSpPr>
          <p:cNvPr id="3" name="内容占位符 2">
            <a:extLst>
              <a:ext uri="{FF2B5EF4-FFF2-40B4-BE49-F238E27FC236}">
                <a16:creationId xmlns:a16="http://schemas.microsoft.com/office/drawing/2014/main" id="{D993B597-295A-A027-6F9B-174CF530A753}"/>
              </a:ext>
            </a:extLst>
          </p:cNvPr>
          <p:cNvSpPr>
            <a:spLocks noGrp="1"/>
          </p:cNvSpPr>
          <p:nvPr>
            <p:ph idx="1"/>
          </p:nvPr>
        </p:nvSpPr>
        <p:spPr/>
        <p:txBody>
          <a:bodyPr>
            <a:normAutofit fontScale="92500" lnSpcReduction="20000"/>
          </a:bodyPr>
          <a:lstStyle/>
          <a:p>
            <a:r>
              <a:rPr lang="en-US" altLang="zh-CN" dirty="0"/>
              <a:t>Introduction: Physics Requirements</a:t>
            </a:r>
          </a:p>
          <a:p>
            <a:r>
              <a:rPr lang="en-US" altLang="zh-CN" dirty="0"/>
              <a:t>Transverse Monochromatization Principle</a:t>
            </a:r>
          </a:p>
          <a:p>
            <a:r>
              <a:rPr lang="en-US" altLang="zh-CN" dirty="0"/>
              <a:t>FCC-</a:t>
            </a:r>
            <a:r>
              <a:rPr lang="en-US" altLang="zh-CN" dirty="0" err="1"/>
              <a:t>ee</a:t>
            </a:r>
            <a:r>
              <a:rPr lang="en-US" altLang="zh-CN" dirty="0"/>
              <a:t> Monochromatization Self-consistent Parameters</a:t>
            </a:r>
          </a:p>
          <a:p>
            <a:r>
              <a:rPr lang="en-US" altLang="zh-CN" sz="2400" dirty="0"/>
              <a:t>FCC-</a:t>
            </a:r>
            <a:r>
              <a:rPr lang="en-US" altLang="zh-CN" sz="2400" dirty="0" err="1"/>
              <a:t>ee</a:t>
            </a:r>
            <a:r>
              <a:rPr lang="en-US" altLang="zh-CN" sz="2400" dirty="0"/>
              <a:t> Monochromatization Schemes</a:t>
            </a:r>
          </a:p>
          <a:p>
            <a:pPr lvl="1"/>
            <a:r>
              <a:rPr lang="en-US" altLang="zh-CN" sz="2000" dirty="0"/>
              <a:t>Asymmetric </a:t>
            </a:r>
          </a:p>
          <a:p>
            <a:pPr lvl="1"/>
            <a:r>
              <a:rPr lang="en-US" altLang="zh-CN" sz="2000" dirty="0"/>
              <a:t>Symmetric</a:t>
            </a:r>
          </a:p>
          <a:p>
            <a:r>
              <a:rPr lang="en-US" altLang="zh-CN" sz="2400" dirty="0"/>
              <a:t>FCC-</a:t>
            </a:r>
            <a:r>
              <a:rPr lang="en-US" altLang="zh-CN" sz="2400" dirty="0" err="1"/>
              <a:t>ee</a:t>
            </a:r>
            <a:r>
              <a:rPr lang="zh-CN" altLang="en-US" sz="2400" dirty="0"/>
              <a:t> </a:t>
            </a:r>
            <a:r>
              <a:rPr lang="en-US" altLang="zh-CN" sz="2400" dirty="0"/>
              <a:t>Monochromatization</a:t>
            </a:r>
            <a:r>
              <a:rPr lang="zh-CN" altLang="en-US" sz="2400" dirty="0"/>
              <a:t> </a:t>
            </a:r>
            <a:r>
              <a:rPr lang="en-US" altLang="zh-CN" sz="2400" dirty="0"/>
              <a:t>Optics</a:t>
            </a:r>
            <a:r>
              <a:rPr lang="zh-CN" altLang="en-US" sz="2400" dirty="0"/>
              <a:t> </a:t>
            </a:r>
            <a:r>
              <a:rPr lang="en-US" altLang="zh-CN" sz="2400" dirty="0"/>
              <a:t>Design</a:t>
            </a:r>
          </a:p>
          <a:p>
            <a:pPr lvl="1"/>
            <a:r>
              <a:rPr lang="en-US" altLang="zh-CN" sz="2000" dirty="0"/>
              <a:t>Asymmetric</a:t>
            </a:r>
          </a:p>
          <a:p>
            <a:pPr lvl="1"/>
            <a:r>
              <a:rPr lang="en-US" altLang="zh-CN" sz="2000" dirty="0"/>
              <a:t>Symmetric</a:t>
            </a:r>
          </a:p>
          <a:p>
            <a:r>
              <a:rPr lang="en-US" altLang="zh-CN" sz="2400" dirty="0"/>
              <a:t>Summary and Outlook</a:t>
            </a:r>
          </a:p>
        </p:txBody>
      </p:sp>
      <p:sp>
        <p:nvSpPr>
          <p:cNvPr id="4" name="日期占位符 3">
            <a:extLst>
              <a:ext uri="{FF2B5EF4-FFF2-40B4-BE49-F238E27FC236}">
                <a16:creationId xmlns:a16="http://schemas.microsoft.com/office/drawing/2014/main" id="{E28CE627-8E99-DE44-2822-391A0F8994A1}"/>
              </a:ext>
            </a:extLst>
          </p:cNvPr>
          <p:cNvSpPr>
            <a:spLocks noGrp="1"/>
          </p:cNvSpPr>
          <p:nvPr>
            <p:ph type="dt" sz="half" idx="10"/>
          </p:nvPr>
        </p:nvSpPr>
        <p:spPr/>
        <p:txBody>
          <a:bodyPr/>
          <a:lstStyle/>
          <a:p>
            <a:r>
              <a:rPr lang="en-US" altLang="zh-CN" dirty="0"/>
              <a:t>8 June 2023</a:t>
            </a:r>
            <a:endParaRPr lang="zh-CN" altLang="en-US" dirty="0"/>
          </a:p>
        </p:txBody>
      </p:sp>
      <p:sp>
        <p:nvSpPr>
          <p:cNvPr id="5" name="页脚占位符 4">
            <a:extLst>
              <a:ext uri="{FF2B5EF4-FFF2-40B4-BE49-F238E27FC236}">
                <a16:creationId xmlns:a16="http://schemas.microsoft.com/office/drawing/2014/main" id="{85A1C357-F93D-2209-AF9E-DE57C6F88F27}"/>
              </a:ext>
            </a:extLst>
          </p:cNvPr>
          <p:cNvSpPr>
            <a:spLocks noGrp="1"/>
          </p:cNvSpPr>
          <p:nvPr>
            <p:ph type="ftr" sz="quarter" idx="11"/>
          </p:nvPr>
        </p:nvSpPr>
        <p:spPr/>
        <p:txBody>
          <a:bodyPr/>
          <a:lstStyle/>
          <a:p>
            <a:r>
              <a:rPr lang="en-US" altLang="zh-CN" dirty="0"/>
              <a:t>FCC Week 2023</a:t>
            </a:r>
            <a:endParaRPr lang="zh-CN" altLang="en-US" dirty="0"/>
          </a:p>
        </p:txBody>
      </p:sp>
      <p:sp>
        <p:nvSpPr>
          <p:cNvPr id="6" name="灯片编号占位符 5">
            <a:extLst>
              <a:ext uri="{FF2B5EF4-FFF2-40B4-BE49-F238E27FC236}">
                <a16:creationId xmlns:a16="http://schemas.microsoft.com/office/drawing/2014/main" id="{A567D5CB-E9D9-29C9-65D8-9FD097BED996}"/>
              </a:ext>
            </a:extLst>
          </p:cNvPr>
          <p:cNvSpPr>
            <a:spLocks noGrp="1"/>
          </p:cNvSpPr>
          <p:nvPr>
            <p:ph type="sldNum" sz="quarter" idx="12"/>
          </p:nvPr>
        </p:nvSpPr>
        <p:spPr/>
        <p:txBody>
          <a:bodyPr/>
          <a:lstStyle/>
          <a:p>
            <a:fld id="{10C94CE8-38CE-4431-96C9-C03853E577E3}" type="slidenum">
              <a:rPr lang="zh-CN" altLang="en-US" smtClean="0"/>
              <a:t>2</a:t>
            </a:fld>
            <a:endParaRPr lang="zh-CN" altLang="en-US"/>
          </a:p>
        </p:txBody>
      </p:sp>
    </p:spTree>
    <p:extLst>
      <p:ext uri="{BB962C8B-B14F-4D97-AF65-F5344CB8AC3E}">
        <p14:creationId xmlns:p14="http://schemas.microsoft.com/office/powerpoint/2010/main" val="3451626974"/>
      </p:ext>
    </p:extLst>
  </p:cSld>
  <p:clrMapOvr>
    <a:masterClrMapping/>
  </p:clrMapOvr>
  <mc:AlternateContent xmlns:mc="http://schemas.openxmlformats.org/markup-compatibility/2006">
    <mc:Choice xmlns:p14="http://schemas.microsoft.com/office/powerpoint/2010/main" Requires="p14">
      <p:transition spd="med" advClick="0" advTm="53368">
        <p14:prism isContent="1"/>
      </p:transition>
    </mc:Choice>
    <mc:Fallback>
      <p:transition spd="med" advClick="0" advTm="53368">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a:extLst>
              <a:ext uri="{FF2B5EF4-FFF2-40B4-BE49-F238E27FC236}">
                <a16:creationId xmlns:a16="http://schemas.microsoft.com/office/drawing/2014/main" id="{26A3966A-0942-44DC-AF49-10150F4A5251}"/>
              </a:ext>
            </a:extLst>
          </p:cNvPr>
          <p:cNvSpPr>
            <a:spLocks noGrp="1"/>
          </p:cNvSpPr>
          <p:nvPr>
            <p:ph type="title"/>
          </p:nvPr>
        </p:nvSpPr>
        <p:spPr>
          <a:xfrm>
            <a:off x="734482" y="240629"/>
            <a:ext cx="10723035" cy="530137"/>
          </a:xfrm>
        </p:spPr>
        <p:txBody>
          <a:bodyPr/>
          <a:lstStyle/>
          <a:p>
            <a:r>
              <a:rPr lang="en-US" altLang="zh-CN" sz="2800" dirty="0"/>
              <a:t>Summary</a:t>
            </a:r>
            <a:r>
              <a:rPr lang="zh-CN" altLang="en-US" sz="2800" dirty="0"/>
              <a:t> </a:t>
            </a:r>
            <a:r>
              <a:rPr lang="en-US" altLang="zh-CN" sz="2800" dirty="0"/>
              <a:t>and Outlook</a:t>
            </a:r>
            <a:endParaRPr lang="zh-CN" altLang="en-US" sz="2800" dirty="0"/>
          </a:p>
        </p:txBody>
      </p:sp>
      <p:sp>
        <p:nvSpPr>
          <p:cNvPr id="3" name="内容占位符 2">
            <a:extLst>
              <a:ext uri="{FF2B5EF4-FFF2-40B4-BE49-F238E27FC236}">
                <a16:creationId xmlns:a16="http://schemas.microsoft.com/office/drawing/2014/main" id="{E4B486A9-D652-B172-7F62-34D9D86129C5}"/>
              </a:ext>
            </a:extLst>
          </p:cNvPr>
          <p:cNvSpPr>
            <a:spLocks noGrp="1"/>
          </p:cNvSpPr>
          <p:nvPr>
            <p:ph idx="1"/>
          </p:nvPr>
        </p:nvSpPr>
        <p:spPr>
          <a:xfrm>
            <a:off x="813050" y="946896"/>
            <a:ext cx="10723035" cy="4964207"/>
          </a:xfrm>
        </p:spPr>
        <p:txBody>
          <a:bodyPr>
            <a:normAutofit fontScale="92500" lnSpcReduction="20000"/>
          </a:bodyPr>
          <a:lstStyle/>
          <a:p>
            <a:r>
              <a:rPr lang="en-US" altLang="zh-CN" b="1" dirty="0"/>
              <a:t>Asymmetrical IR Monochromatization Optics design</a:t>
            </a:r>
          </a:p>
          <a:p>
            <a:pPr>
              <a:buFont typeface="Wingdings" panose="05000000000000000000" pitchFamily="2" charset="2"/>
              <a:buChar char="ü"/>
            </a:pPr>
            <a:r>
              <a:rPr lang="en-US" altLang="zh-CN" sz="1600" dirty="0"/>
              <a:t>The monochromatization optics design for positron</a:t>
            </a:r>
          </a:p>
          <a:p>
            <a:pPr>
              <a:buFont typeface="Wingdings" panose="05000000000000000000" pitchFamily="2" charset="2"/>
              <a:buChar char="ü"/>
            </a:pPr>
            <a:r>
              <a:rPr lang="en-US" altLang="zh-CN" sz="1600" dirty="0"/>
              <a:t>Survey plot and beam parameters check</a:t>
            </a:r>
          </a:p>
          <a:p>
            <a:pPr>
              <a:buFont typeface="Wingdings" panose="05000000000000000000" pitchFamily="2" charset="2"/>
              <a:buChar char="ü"/>
            </a:pPr>
            <a:r>
              <a:rPr lang="en-US" altLang="zh-CN" sz="1600" dirty="0"/>
              <a:t>Standard Mode with monochromatization orbit </a:t>
            </a:r>
          </a:p>
          <a:p>
            <a:pPr>
              <a:buFont typeface="Wingdings" panose="05000000000000000000" pitchFamily="2" charset="2"/>
              <a:buChar char="Ø"/>
            </a:pPr>
            <a:r>
              <a:rPr lang="en-US" altLang="zh-CN" sz="1600" dirty="0">
                <a:solidFill>
                  <a:srgbClr val="FF0000"/>
                </a:solidFill>
              </a:rPr>
              <a:t>Implementation of  the monochromatization IR optics in the whole ring is in progress</a:t>
            </a:r>
          </a:p>
          <a:p>
            <a:pPr>
              <a:buFont typeface="Wingdings" panose="05000000000000000000" pitchFamily="2" charset="2"/>
              <a:buChar char="Ø"/>
            </a:pPr>
            <a:r>
              <a:rPr lang="en-US" altLang="zh-CN" sz="1600" dirty="0">
                <a:solidFill>
                  <a:srgbClr val="FF0000"/>
                </a:solidFill>
              </a:rPr>
              <a:t>Simplification of the dipoles slicing is in progress</a:t>
            </a:r>
          </a:p>
          <a:p>
            <a:r>
              <a:rPr lang="en-US" altLang="zh-CN" b="1" dirty="0"/>
              <a:t>Symmetrical IR Monochromatization Optics design</a:t>
            </a:r>
          </a:p>
          <a:p>
            <a:pPr>
              <a:buFont typeface="Wingdings" panose="05000000000000000000" pitchFamily="2" charset="2"/>
              <a:buChar char="ü"/>
            </a:pPr>
            <a:r>
              <a:rPr lang="en-US" altLang="zh-CN" sz="1600" dirty="0"/>
              <a:t>Solenoid implementation</a:t>
            </a:r>
          </a:p>
          <a:p>
            <a:pPr>
              <a:buFont typeface="Wingdings" panose="05000000000000000000" pitchFamily="2" charset="2"/>
              <a:buChar char="ü"/>
            </a:pPr>
            <a:r>
              <a:rPr lang="en-US" altLang="zh-CN" sz="1600" dirty="0"/>
              <a:t>Closing vertical orbit and vertical dispersion</a:t>
            </a:r>
          </a:p>
          <a:p>
            <a:pPr>
              <a:buFont typeface="Wingdings" panose="05000000000000000000" pitchFamily="2" charset="2"/>
              <a:buChar char="Ø"/>
            </a:pPr>
            <a:r>
              <a:rPr lang="en-US" altLang="zh-CN" sz="1600" dirty="0">
                <a:solidFill>
                  <a:srgbClr val="FF0000"/>
                </a:solidFill>
              </a:rPr>
              <a:t>Calculation and minimization of the vertical emittance is in progress</a:t>
            </a:r>
          </a:p>
          <a:p>
            <a:pPr>
              <a:buFont typeface="Wingdings" panose="05000000000000000000" pitchFamily="2" charset="2"/>
              <a:buChar char="Ø"/>
            </a:pPr>
            <a:r>
              <a:rPr lang="en-US" altLang="zh-CN" sz="1600" dirty="0">
                <a:solidFill>
                  <a:srgbClr val="FF0000"/>
                </a:solidFill>
              </a:rPr>
              <a:t>Experimental proof of </a:t>
            </a:r>
            <a:r>
              <a:rPr lang="en-US" altLang="zh-CN" sz="1600">
                <a:solidFill>
                  <a:srgbClr val="FF0000"/>
                </a:solidFill>
              </a:rPr>
              <a:t>concept in DAFNE</a:t>
            </a:r>
            <a:endParaRPr lang="en-US" altLang="zh-CN" sz="1600" dirty="0">
              <a:solidFill>
                <a:srgbClr val="FF0000"/>
              </a:solidFill>
            </a:endParaRPr>
          </a:p>
        </p:txBody>
      </p:sp>
      <p:sp>
        <p:nvSpPr>
          <p:cNvPr id="4" name="日期占位符 3">
            <a:extLst>
              <a:ext uri="{FF2B5EF4-FFF2-40B4-BE49-F238E27FC236}">
                <a16:creationId xmlns:a16="http://schemas.microsoft.com/office/drawing/2014/main" id="{425F358B-8344-68BC-FFDD-974D036B2A54}"/>
              </a:ext>
            </a:extLst>
          </p:cNvPr>
          <p:cNvSpPr>
            <a:spLocks noGrp="1"/>
          </p:cNvSpPr>
          <p:nvPr>
            <p:ph type="dt" sz="half" idx="10"/>
          </p:nvPr>
        </p:nvSpPr>
        <p:spPr/>
        <p:txBody>
          <a:bodyPr/>
          <a:lstStyle/>
          <a:p>
            <a:r>
              <a:rPr lang="en-US" altLang="zh-CN"/>
              <a:t>8 June 2023</a:t>
            </a:r>
            <a:endParaRPr lang="zh-CN" altLang="en-US"/>
          </a:p>
        </p:txBody>
      </p:sp>
      <p:sp>
        <p:nvSpPr>
          <p:cNvPr id="5" name="页脚占位符 4">
            <a:extLst>
              <a:ext uri="{FF2B5EF4-FFF2-40B4-BE49-F238E27FC236}">
                <a16:creationId xmlns:a16="http://schemas.microsoft.com/office/drawing/2014/main" id="{69F68DEF-D9FF-3CEE-81C0-1EFA740BD342}"/>
              </a:ext>
            </a:extLst>
          </p:cNvPr>
          <p:cNvSpPr>
            <a:spLocks noGrp="1"/>
          </p:cNvSpPr>
          <p:nvPr>
            <p:ph type="ftr" sz="quarter" idx="11"/>
          </p:nvPr>
        </p:nvSpPr>
        <p:spPr/>
        <p:txBody>
          <a:bodyPr/>
          <a:lstStyle/>
          <a:p>
            <a:r>
              <a:rPr lang="en-US" altLang="zh-CN"/>
              <a:t>FCC Week 2023</a:t>
            </a:r>
            <a:endParaRPr lang="zh-CN" altLang="en-US"/>
          </a:p>
        </p:txBody>
      </p:sp>
      <p:sp>
        <p:nvSpPr>
          <p:cNvPr id="6" name="灯片编号占位符 5">
            <a:extLst>
              <a:ext uri="{FF2B5EF4-FFF2-40B4-BE49-F238E27FC236}">
                <a16:creationId xmlns:a16="http://schemas.microsoft.com/office/drawing/2014/main" id="{560DDF34-3DB8-7E7B-EB4B-37C6FA295E6A}"/>
              </a:ext>
            </a:extLst>
          </p:cNvPr>
          <p:cNvSpPr>
            <a:spLocks noGrp="1"/>
          </p:cNvSpPr>
          <p:nvPr>
            <p:ph type="sldNum" sz="quarter" idx="12"/>
          </p:nvPr>
        </p:nvSpPr>
        <p:spPr/>
        <p:txBody>
          <a:bodyPr/>
          <a:lstStyle/>
          <a:p>
            <a:fld id="{10C94CE8-38CE-4431-96C9-C03853E577E3}" type="slidenum">
              <a:rPr lang="zh-CN" altLang="en-US" smtClean="0"/>
              <a:t>20</a:t>
            </a:fld>
            <a:endParaRPr lang="zh-CN" altLang="en-US"/>
          </a:p>
        </p:txBody>
      </p:sp>
    </p:spTree>
    <p:extLst>
      <p:ext uri="{BB962C8B-B14F-4D97-AF65-F5344CB8AC3E}">
        <p14:creationId xmlns:p14="http://schemas.microsoft.com/office/powerpoint/2010/main" val="3235214117"/>
      </p:ext>
    </p:extLst>
  </p:cSld>
  <p:clrMapOvr>
    <a:masterClrMapping/>
  </p:clrMapOvr>
  <mc:AlternateContent xmlns:mc="http://schemas.openxmlformats.org/markup-compatibility/2006" xmlns:p14="http://schemas.microsoft.com/office/powerpoint/2010/main">
    <mc:Choice Requires="p14">
      <p:transition spd="med" advClick="0" advTm="80879">
        <p14:prism isContent="1"/>
      </p:transition>
    </mc:Choice>
    <mc:Fallback xmlns="">
      <p:transition spd="med" advClick="0" advTm="80879">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1C7714-41A7-6CD9-7BDA-1525DC0F47F8}"/>
              </a:ext>
            </a:extLst>
          </p:cNvPr>
          <p:cNvSpPr>
            <a:spLocks noGrp="1"/>
          </p:cNvSpPr>
          <p:nvPr>
            <p:ph type="title"/>
          </p:nvPr>
        </p:nvSpPr>
        <p:spPr>
          <a:xfrm>
            <a:off x="734482" y="2187392"/>
            <a:ext cx="10723035" cy="1336956"/>
          </a:xfrm>
        </p:spPr>
        <p:txBody>
          <a:bodyPr/>
          <a:lstStyle/>
          <a:p>
            <a:r>
              <a:rPr lang="en-US" altLang="zh-CN" dirty="0"/>
              <a:t>Thanks for you attention!</a:t>
            </a:r>
            <a:endParaRPr lang="zh-CN" altLang="en-US" dirty="0"/>
          </a:p>
        </p:txBody>
      </p:sp>
      <p:sp>
        <p:nvSpPr>
          <p:cNvPr id="4" name="日期占位符 3">
            <a:extLst>
              <a:ext uri="{FF2B5EF4-FFF2-40B4-BE49-F238E27FC236}">
                <a16:creationId xmlns:a16="http://schemas.microsoft.com/office/drawing/2014/main" id="{6BC1FC1D-2609-F64F-E4BF-CFD920946D9F}"/>
              </a:ext>
            </a:extLst>
          </p:cNvPr>
          <p:cNvSpPr>
            <a:spLocks noGrp="1"/>
          </p:cNvSpPr>
          <p:nvPr>
            <p:ph type="dt" sz="half" idx="10"/>
          </p:nvPr>
        </p:nvSpPr>
        <p:spPr/>
        <p:txBody>
          <a:bodyPr/>
          <a:lstStyle/>
          <a:p>
            <a:r>
              <a:rPr lang="en-US" altLang="zh-CN"/>
              <a:t>8 June 2023</a:t>
            </a:r>
            <a:endParaRPr lang="zh-CN" altLang="en-US"/>
          </a:p>
        </p:txBody>
      </p:sp>
      <p:sp>
        <p:nvSpPr>
          <p:cNvPr id="5" name="页脚占位符 4">
            <a:extLst>
              <a:ext uri="{FF2B5EF4-FFF2-40B4-BE49-F238E27FC236}">
                <a16:creationId xmlns:a16="http://schemas.microsoft.com/office/drawing/2014/main" id="{4893BDF5-A2A8-93F1-9BFF-D3EABECA0AC3}"/>
              </a:ext>
            </a:extLst>
          </p:cNvPr>
          <p:cNvSpPr>
            <a:spLocks noGrp="1"/>
          </p:cNvSpPr>
          <p:nvPr>
            <p:ph type="ftr" sz="quarter" idx="11"/>
          </p:nvPr>
        </p:nvSpPr>
        <p:spPr/>
        <p:txBody>
          <a:bodyPr/>
          <a:lstStyle/>
          <a:p>
            <a:r>
              <a:rPr lang="en-US" altLang="zh-CN"/>
              <a:t>FCC Week 2023</a:t>
            </a:r>
            <a:endParaRPr lang="zh-CN" altLang="en-US"/>
          </a:p>
        </p:txBody>
      </p:sp>
      <p:sp>
        <p:nvSpPr>
          <p:cNvPr id="6" name="灯片编号占位符 5">
            <a:extLst>
              <a:ext uri="{FF2B5EF4-FFF2-40B4-BE49-F238E27FC236}">
                <a16:creationId xmlns:a16="http://schemas.microsoft.com/office/drawing/2014/main" id="{B2B439CC-DAC1-540E-4B8A-4CD1E263A9A5}"/>
              </a:ext>
            </a:extLst>
          </p:cNvPr>
          <p:cNvSpPr>
            <a:spLocks noGrp="1"/>
          </p:cNvSpPr>
          <p:nvPr>
            <p:ph type="sldNum" sz="quarter" idx="12"/>
          </p:nvPr>
        </p:nvSpPr>
        <p:spPr/>
        <p:txBody>
          <a:bodyPr/>
          <a:lstStyle/>
          <a:p>
            <a:fld id="{10C94CE8-38CE-4431-96C9-C03853E577E3}" type="slidenum">
              <a:rPr lang="zh-CN" altLang="en-US" smtClean="0"/>
              <a:t>21</a:t>
            </a:fld>
            <a:endParaRPr lang="zh-CN" altLang="en-US"/>
          </a:p>
        </p:txBody>
      </p:sp>
    </p:spTree>
    <p:extLst>
      <p:ext uri="{BB962C8B-B14F-4D97-AF65-F5344CB8AC3E}">
        <p14:creationId xmlns:p14="http://schemas.microsoft.com/office/powerpoint/2010/main" val="944240676"/>
      </p:ext>
    </p:extLst>
  </p:cSld>
  <p:clrMapOvr>
    <a:masterClrMapping/>
  </p:clrMapOvr>
  <mc:AlternateContent xmlns:mc="http://schemas.openxmlformats.org/markup-compatibility/2006" xmlns:p14="http://schemas.microsoft.com/office/powerpoint/2010/main">
    <mc:Choice Requires="p14">
      <p:transition spd="med" advClick="0" advTm="9868">
        <p14:prism isContent="1"/>
      </p:transition>
    </mc:Choice>
    <mc:Fallback xmlns="">
      <p:transition spd="med" advClick="0" advTm="9868">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3E91965-281D-29B8-ECCF-44998ED02E66}"/>
              </a:ext>
            </a:extLst>
          </p:cNvPr>
          <p:cNvSpPr>
            <a:spLocks noGrp="1"/>
          </p:cNvSpPr>
          <p:nvPr>
            <p:ph type="title"/>
          </p:nvPr>
        </p:nvSpPr>
        <p:spPr>
          <a:xfrm>
            <a:off x="827866" y="94947"/>
            <a:ext cx="11002432" cy="668478"/>
          </a:xfrm>
        </p:spPr>
        <p:txBody>
          <a:bodyPr/>
          <a:lstStyle/>
          <a:p>
            <a:r>
              <a:rPr lang="en-GB" altLang="zh-CN" sz="2800" dirty="0"/>
              <a:t>Introduction: Physics Requirements</a:t>
            </a:r>
            <a:endParaRPr lang="zh-CN" altLang="en-US" sz="2800" dirty="0"/>
          </a:p>
        </p:txBody>
      </p:sp>
      <mc:AlternateContent xmlns:mc="http://schemas.openxmlformats.org/markup-compatibility/2006" xmlns:a14="http://schemas.microsoft.com/office/drawing/2010/main">
        <mc:Choice Requires="a14">
          <p:sp>
            <p:nvSpPr>
              <p:cNvPr id="23" name="内容占位符 2">
                <a:extLst>
                  <a:ext uri="{FF2B5EF4-FFF2-40B4-BE49-F238E27FC236}">
                    <a16:creationId xmlns:a16="http://schemas.microsoft.com/office/drawing/2014/main" id="{31FC16C4-8770-61A0-E21F-9180FDDEA815}"/>
                  </a:ext>
                </a:extLst>
              </p:cNvPr>
              <p:cNvSpPr>
                <a:spLocks noGrp="1"/>
              </p:cNvSpPr>
              <p:nvPr>
                <p:ph idx="1"/>
              </p:nvPr>
            </p:nvSpPr>
            <p:spPr>
              <a:xfrm>
                <a:off x="433481" y="991998"/>
                <a:ext cx="7303060" cy="3548197"/>
              </a:xfrm>
            </p:spPr>
            <p:txBody>
              <a:bodyPr anchor="t">
                <a:normAutofit/>
              </a:bodyPr>
              <a:lstStyle/>
              <a:p>
                <a:pPr algn="just"/>
                <a:r>
                  <a:rPr lang="en-US" sz="1800" dirty="0"/>
                  <a:t>FCC-ee </a:t>
                </a:r>
                <a:r>
                  <a:rPr lang="en-US" altLang="zh-CN" sz="1800" dirty="0"/>
                  <a:t>modes:</a:t>
                </a:r>
                <a:endParaRPr lang="en-US" sz="1800" dirty="0"/>
              </a:p>
              <a:p>
                <a:pPr lvl="1" algn="just"/>
                <a:r>
                  <a:rPr lang="en-US" dirty="0"/>
                  <a:t>The FCC-ee standard modes: </a:t>
                </a:r>
              </a:p>
              <a:p>
                <a:pPr lvl="2" algn="just"/>
                <a:r>
                  <a:rPr lang="en-US" sz="1800" dirty="0"/>
                  <a:t>Four different energy operation modes: </a:t>
                </a:r>
              </a:p>
              <a:p>
                <a:pPr marL="914400" lvl="2" indent="0" algn="just">
                  <a:buNone/>
                </a:pPr>
                <a14:m>
                  <m:oMath xmlns:m="http://schemas.openxmlformats.org/officeDocument/2006/math">
                    <m:r>
                      <a:rPr lang="en-US" sz="2200" b="1" i="1" smtClean="0">
                        <a:latin typeface="Cambria Math" panose="02040503050406030204" pitchFamily="18" charset="0"/>
                      </a:rPr>
                      <m:t>𝒁</m:t>
                    </m:r>
                  </m:oMath>
                </a14:m>
                <a:r>
                  <a:rPr lang="en-US" sz="2200" b="1" dirty="0"/>
                  <a:t>, </a:t>
                </a:r>
                <a14:m>
                  <m:oMath xmlns:m="http://schemas.openxmlformats.org/officeDocument/2006/math">
                    <m:sSup>
                      <m:sSupPr>
                        <m:ctrlPr>
                          <a:rPr lang="en-US" altLang="zh-CN" sz="2200" b="1" i="1" smtClean="0">
                            <a:latin typeface="Cambria Math" panose="02040503050406030204" pitchFamily="18" charset="0"/>
                          </a:rPr>
                        </m:ctrlPr>
                      </m:sSupPr>
                      <m:e>
                        <m:r>
                          <a:rPr lang="en-US" altLang="zh-CN" sz="2200" b="1" i="1" smtClean="0">
                            <a:latin typeface="Cambria Math" panose="02040503050406030204" pitchFamily="18" charset="0"/>
                          </a:rPr>
                          <m:t>𝑾</m:t>
                        </m:r>
                      </m:e>
                      <m:sup>
                        <m:r>
                          <a:rPr lang="en-US" altLang="zh-CN" sz="2200" b="1" i="1" smtClean="0">
                            <a:latin typeface="Cambria Math" panose="02040503050406030204" pitchFamily="18" charset="0"/>
                          </a:rPr>
                          <m:t>±</m:t>
                        </m:r>
                      </m:sup>
                    </m:sSup>
                  </m:oMath>
                </a14:m>
                <a:r>
                  <a:rPr lang="en-US" sz="2200" b="1" dirty="0"/>
                  <a:t>, </a:t>
                </a:r>
                <a14:m>
                  <m:oMath xmlns:m="http://schemas.openxmlformats.org/officeDocument/2006/math">
                    <m:r>
                      <a:rPr lang="en-US" sz="2200" b="1" i="1" smtClean="0">
                        <a:latin typeface="Cambria Math" panose="02040503050406030204" pitchFamily="18" charset="0"/>
                      </a:rPr>
                      <m:t>𝒁𝒉</m:t>
                    </m:r>
                  </m:oMath>
                </a14:m>
                <a:r>
                  <a:rPr lang="en-US" sz="2200" b="1" dirty="0"/>
                  <a:t> and </a:t>
                </a:r>
                <a14:m>
                  <m:oMath xmlns:m="http://schemas.openxmlformats.org/officeDocument/2006/math">
                    <m:r>
                      <a:rPr lang="en-US" altLang="zh-CN" sz="2200" b="1" i="1" smtClean="0">
                        <a:latin typeface="Cambria Math" panose="02040503050406030204" pitchFamily="18" charset="0"/>
                      </a:rPr>
                      <m:t>𝒕</m:t>
                    </m:r>
                    <m:acc>
                      <m:accPr>
                        <m:chr m:val="̅"/>
                        <m:ctrlPr>
                          <a:rPr lang="en-US" altLang="zh-CN" sz="2200" b="1" i="1" smtClean="0">
                            <a:latin typeface="Cambria Math" panose="02040503050406030204" pitchFamily="18" charset="0"/>
                          </a:rPr>
                        </m:ctrlPr>
                      </m:accPr>
                      <m:e>
                        <m:r>
                          <a:rPr lang="en-US" altLang="zh-CN" sz="2200" b="1" i="1" smtClean="0">
                            <a:latin typeface="Cambria Math" panose="02040503050406030204" pitchFamily="18" charset="0"/>
                          </a:rPr>
                          <m:t>𝒕</m:t>
                        </m:r>
                      </m:e>
                    </m:acc>
                  </m:oMath>
                </a14:m>
                <a:endParaRPr lang="en-US" sz="2200" b="1" i="1" dirty="0"/>
              </a:p>
              <a:p>
                <a:pPr lvl="1" algn="just"/>
                <a:r>
                  <a:rPr lang="en-US" dirty="0"/>
                  <a:t>The optional fifth mode: </a:t>
                </a:r>
                <a:r>
                  <a:rPr lang="en-US" b="1" i="1" dirty="0"/>
                  <a:t>s</a:t>
                </a:r>
                <a:r>
                  <a:rPr lang="en-US" dirty="0"/>
                  <a:t>-channel Higgs production mode</a:t>
                </a:r>
              </a:p>
              <a:p>
                <a:pPr lvl="2" algn="just"/>
                <a:r>
                  <a:rPr lang="en-US" sz="1800" dirty="0"/>
                  <a:t> The measurement of the electron Yukawa coupling, in dedicated runs at </a:t>
                </a:r>
                <a:r>
                  <a:rPr lang="en-US" sz="1800" dirty="0">
                    <a:solidFill>
                      <a:srgbClr val="FF0000"/>
                    </a:solidFill>
                  </a:rPr>
                  <a:t>125 GeV</a:t>
                </a:r>
                <a:r>
                  <a:rPr lang="en-US" sz="1800" dirty="0"/>
                  <a:t> with center-of-mass (CM) energy spread (</a:t>
                </a:r>
                <a:r>
                  <a:rPr lang="en-US" sz="1800" dirty="0">
                    <a:solidFill>
                      <a:srgbClr val="FF0000"/>
                    </a:solidFill>
                  </a:rPr>
                  <a:t>5-10 MeV</a:t>
                </a:r>
                <a:r>
                  <a:rPr lang="en-US" sz="1800" dirty="0"/>
                  <a:t>). But the natural collision energy spread</a:t>
                </a:r>
                <a:r>
                  <a:rPr lang="en-US" altLang="zh-CN" sz="1800" dirty="0"/>
                  <a:t>, due to the synchrotron radiation, is about </a:t>
                </a:r>
                <a:r>
                  <a:rPr lang="en-US" altLang="zh-CN" sz="1800" dirty="0">
                    <a:solidFill>
                      <a:srgbClr val="FF0000"/>
                    </a:solidFill>
                  </a:rPr>
                  <a:t>50 MeV</a:t>
                </a:r>
                <a:r>
                  <a:rPr lang="en-US" altLang="zh-CN" sz="1800" dirty="0"/>
                  <a:t>.</a:t>
                </a:r>
              </a:p>
            </p:txBody>
          </p:sp>
        </mc:Choice>
        <mc:Fallback xmlns="">
          <p:sp>
            <p:nvSpPr>
              <p:cNvPr id="23" name="内容占位符 2">
                <a:extLst>
                  <a:ext uri="{FF2B5EF4-FFF2-40B4-BE49-F238E27FC236}">
                    <a16:creationId xmlns:a16="http://schemas.microsoft.com/office/drawing/2014/main" id="{31FC16C4-8770-61A0-E21F-9180FDDEA815}"/>
                  </a:ext>
                </a:extLst>
              </p:cNvPr>
              <p:cNvSpPr>
                <a:spLocks noGrp="1" noRot="1" noChangeAspect="1" noMove="1" noResize="1" noEditPoints="1" noAdjustHandles="1" noChangeArrowheads="1" noChangeShapeType="1" noTextEdit="1"/>
              </p:cNvSpPr>
              <p:nvPr>
                <p:ph idx="1"/>
              </p:nvPr>
            </p:nvSpPr>
            <p:spPr>
              <a:xfrm>
                <a:off x="433481" y="991998"/>
                <a:ext cx="7303060" cy="3548197"/>
              </a:xfrm>
              <a:blipFill>
                <a:blip r:embed="rId2"/>
                <a:stretch>
                  <a:fillRect l="-584" t="-1031" r="-1085" b="-515"/>
                </a:stretch>
              </a:blipFill>
            </p:spPr>
            <p:txBody>
              <a:bodyPr/>
              <a:lstStyle/>
              <a:p>
                <a:r>
                  <a:rPr lang="zh-CN" altLang="en-US">
                    <a:noFill/>
                  </a:rPr>
                  <a:t> </a:t>
                </a:r>
              </a:p>
            </p:txBody>
          </p:sp>
        </mc:Fallback>
      </mc:AlternateContent>
      <p:sp>
        <p:nvSpPr>
          <p:cNvPr id="18" name="日期占位符 17">
            <a:extLst>
              <a:ext uri="{FF2B5EF4-FFF2-40B4-BE49-F238E27FC236}">
                <a16:creationId xmlns:a16="http://schemas.microsoft.com/office/drawing/2014/main" id="{62540EE5-491C-506A-2B2B-D8EF465B304F}"/>
              </a:ext>
            </a:extLst>
          </p:cNvPr>
          <p:cNvSpPr>
            <a:spLocks noGrp="1"/>
          </p:cNvSpPr>
          <p:nvPr>
            <p:ph type="dt" sz="half" idx="10"/>
          </p:nvPr>
        </p:nvSpPr>
        <p:spPr/>
        <p:txBody>
          <a:bodyPr/>
          <a:lstStyle/>
          <a:p>
            <a:r>
              <a:rPr lang="en-US" altLang="zh-CN"/>
              <a:t>8 June 2023</a:t>
            </a:r>
            <a:endParaRPr lang="zh-CN" altLang="en-US"/>
          </a:p>
        </p:txBody>
      </p:sp>
      <p:sp>
        <p:nvSpPr>
          <p:cNvPr id="19" name="页脚占位符 18">
            <a:extLst>
              <a:ext uri="{FF2B5EF4-FFF2-40B4-BE49-F238E27FC236}">
                <a16:creationId xmlns:a16="http://schemas.microsoft.com/office/drawing/2014/main" id="{3D9C0512-AFFB-1CAB-2C60-9401F35BC653}"/>
              </a:ext>
            </a:extLst>
          </p:cNvPr>
          <p:cNvSpPr>
            <a:spLocks noGrp="1"/>
          </p:cNvSpPr>
          <p:nvPr>
            <p:ph type="ftr" sz="quarter" idx="11"/>
          </p:nvPr>
        </p:nvSpPr>
        <p:spPr/>
        <p:txBody>
          <a:bodyPr/>
          <a:lstStyle/>
          <a:p>
            <a:r>
              <a:rPr lang="en-US" altLang="zh-CN"/>
              <a:t>FCC Week 2023</a:t>
            </a:r>
            <a:endParaRPr lang="zh-CN" altLang="en-US"/>
          </a:p>
        </p:txBody>
      </p:sp>
      <p:sp>
        <p:nvSpPr>
          <p:cNvPr id="20" name="灯片编号占位符 19">
            <a:extLst>
              <a:ext uri="{FF2B5EF4-FFF2-40B4-BE49-F238E27FC236}">
                <a16:creationId xmlns:a16="http://schemas.microsoft.com/office/drawing/2014/main" id="{BB8DCB74-C3AB-96CB-CE56-1816EF7365EB}"/>
              </a:ext>
            </a:extLst>
          </p:cNvPr>
          <p:cNvSpPr>
            <a:spLocks noGrp="1"/>
          </p:cNvSpPr>
          <p:nvPr>
            <p:ph type="sldNum" sz="quarter" idx="12"/>
          </p:nvPr>
        </p:nvSpPr>
        <p:spPr/>
        <p:txBody>
          <a:bodyPr/>
          <a:lstStyle/>
          <a:p>
            <a:fld id="{10C94CE8-38CE-4431-96C9-C03853E577E3}" type="slidenum">
              <a:rPr lang="zh-CN" altLang="en-US" smtClean="0"/>
              <a:t>3</a:t>
            </a:fld>
            <a:endParaRPr lang="zh-CN" altLang="en-US"/>
          </a:p>
        </p:txBody>
      </p:sp>
      <p:sp>
        <p:nvSpPr>
          <p:cNvPr id="24" name="内容占位符 2">
            <a:extLst>
              <a:ext uri="{FF2B5EF4-FFF2-40B4-BE49-F238E27FC236}">
                <a16:creationId xmlns:a16="http://schemas.microsoft.com/office/drawing/2014/main" id="{EF51F90F-3F1A-6AA7-DF95-B28883E99939}"/>
              </a:ext>
            </a:extLst>
          </p:cNvPr>
          <p:cNvSpPr txBox="1">
            <a:spLocks/>
          </p:cNvSpPr>
          <p:nvPr/>
        </p:nvSpPr>
        <p:spPr>
          <a:xfrm>
            <a:off x="433481" y="4708158"/>
            <a:ext cx="10853084" cy="1353975"/>
          </a:xfrm>
          <a:prstGeom prst="rect">
            <a:avLst/>
          </a:prstGeom>
        </p:spPr>
        <p:txBody>
          <a:bodyPr vert="horz" lIns="91440" tIns="45720" rIns="91440" bIns="45720" rtlCol="0" anchor="t">
            <a:normAutofit/>
          </a:bodyPr>
          <a:lst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a:lstStyle>
          <a:p>
            <a:pPr algn="just"/>
            <a:r>
              <a:rPr lang="en-US" altLang="zh-CN" sz="1800" b="1" dirty="0">
                <a:solidFill>
                  <a:schemeClr val="accent2"/>
                </a:solidFill>
              </a:rPr>
              <a:t>Requirements: </a:t>
            </a:r>
          </a:p>
          <a:p>
            <a:pPr lvl="1" algn="just"/>
            <a:r>
              <a:rPr lang="en-US" altLang="zh-CN" dirty="0"/>
              <a:t>Reduce the CM energy spread from </a:t>
            </a:r>
            <a:r>
              <a:rPr lang="en-US" altLang="zh-CN" dirty="0">
                <a:solidFill>
                  <a:srgbClr val="FF0000"/>
                </a:solidFill>
              </a:rPr>
              <a:t>50 MeV</a:t>
            </a:r>
            <a:r>
              <a:rPr lang="en-US" altLang="zh-CN" dirty="0"/>
              <a:t> to </a:t>
            </a:r>
            <a:r>
              <a:rPr lang="en-US" altLang="zh-CN" dirty="0">
                <a:solidFill>
                  <a:srgbClr val="FF0000"/>
                </a:solidFill>
              </a:rPr>
              <a:t>5 MeV</a:t>
            </a:r>
            <a:r>
              <a:rPr lang="en-US" altLang="zh-CN" dirty="0"/>
              <a:t>, which is comparable to the resonant width of the standard model Higgs Boson itself (</a:t>
            </a:r>
            <a:r>
              <a:rPr lang="en-US" altLang="zh-CN" dirty="0">
                <a:solidFill>
                  <a:srgbClr val="FF0000"/>
                </a:solidFill>
              </a:rPr>
              <a:t>4.2 MeV</a:t>
            </a:r>
            <a:r>
              <a:rPr lang="en-US" altLang="zh-CN" sz="1600" dirty="0"/>
              <a:t>)</a:t>
            </a:r>
            <a:endParaRPr lang="en-US" altLang="zh-CN" sz="1600" baseline="30000" dirty="0"/>
          </a:p>
        </p:txBody>
      </p:sp>
      <p:pic>
        <p:nvPicPr>
          <p:cNvPr id="25" name="Picture 12" descr="Diagram, radar chart&#10;&#10;Description automatically generated">
            <a:extLst>
              <a:ext uri="{FF2B5EF4-FFF2-40B4-BE49-F238E27FC236}">
                <a16:creationId xmlns:a16="http://schemas.microsoft.com/office/drawing/2014/main" id="{7E7994BD-D31A-44CD-AA96-95917EA1DE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85309" y="1370332"/>
            <a:ext cx="3773210" cy="3059796"/>
          </a:xfrm>
          <a:prstGeom prst="rect">
            <a:avLst/>
          </a:prstGeom>
        </p:spPr>
      </p:pic>
    </p:spTree>
    <p:extLst>
      <p:ext uri="{BB962C8B-B14F-4D97-AF65-F5344CB8AC3E}">
        <p14:creationId xmlns:p14="http://schemas.microsoft.com/office/powerpoint/2010/main" val="1546236018"/>
      </p:ext>
    </p:extLst>
  </p:cSld>
  <p:clrMapOvr>
    <a:masterClrMapping/>
  </p:clrMapOvr>
  <mc:AlternateContent xmlns:mc="http://schemas.openxmlformats.org/markup-compatibility/2006">
    <mc:Choice xmlns:p14="http://schemas.microsoft.com/office/powerpoint/2010/main" Requires="p14">
      <p:transition spd="med" advClick="0" advTm="84059">
        <p14:prism isContent="1"/>
      </p:transition>
    </mc:Choice>
    <mc:Fallback>
      <p:transition spd="med" advClick="0" advTm="84059">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4">
            <a:extLst>
              <a:ext uri="{FF2B5EF4-FFF2-40B4-BE49-F238E27FC236}">
                <a16:creationId xmlns:a16="http://schemas.microsoft.com/office/drawing/2014/main" id="{B2F06991-727A-0048-878A-6616D471A08F}"/>
              </a:ext>
            </a:extLst>
          </p:cNvPr>
          <p:cNvSpPr>
            <a:spLocks noChangeArrowheads="1"/>
          </p:cNvSpPr>
          <p:nvPr/>
        </p:nvSpPr>
        <p:spPr bwMode="auto">
          <a:xfrm>
            <a:off x="4448469" y="883432"/>
            <a:ext cx="4367591" cy="445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9969" tIns="46784" rIns="89969" bIns="46784"/>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1pPr>
            <a:lvl2pPr marL="45561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9pPr>
          </a:lstStyle>
          <a:p>
            <a:pPr lvl="1" eaLnBrk="1" hangingPunct="1"/>
            <a:r>
              <a:rPr lang="en-US" altLang="fr-FR" sz="2402" b="1" dirty="0">
                <a:solidFill>
                  <a:srgbClr val="C00000"/>
                </a:solidFill>
              </a:rPr>
              <a:t>Monochromatization</a:t>
            </a:r>
            <a:r>
              <a:rPr lang="en-US" altLang="fr-FR" sz="1999" dirty="0">
                <a:solidFill>
                  <a:srgbClr val="000000"/>
                </a:solidFill>
              </a:rPr>
              <a:t>      </a:t>
            </a:r>
            <a:endParaRPr lang="en-US" altLang="fr-FR" sz="1799" dirty="0">
              <a:solidFill>
                <a:srgbClr val="262699"/>
              </a:solidFill>
            </a:endParaRPr>
          </a:p>
          <a:p>
            <a:pPr lvl="1" eaLnBrk="1" hangingPunct="1">
              <a:buFont typeface="Wingdings" pitchFamily="2" charset="2"/>
              <a:buChar char="§"/>
            </a:pPr>
            <a:endParaRPr lang="en-US" altLang="fr-FR" sz="1999" dirty="0">
              <a:solidFill>
                <a:srgbClr val="000000"/>
              </a:solidFill>
            </a:endParaRPr>
          </a:p>
        </p:txBody>
      </p:sp>
      <p:sp>
        <p:nvSpPr>
          <p:cNvPr id="23560" name="CuadroTexto 21">
            <a:extLst>
              <a:ext uri="{FF2B5EF4-FFF2-40B4-BE49-F238E27FC236}">
                <a16:creationId xmlns:a16="http://schemas.microsoft.com/office/drawing/2014/main" id="{33EDD627-1A05-C04D-88A6-BE8168EB1D6E}"/>
              </a:ext>
            </a:extLst>
          </p:cNvPr>
          <p:cNvSpPr txBox="1">
            <a:spLocks noChangeArrowheads="1"/>
          </p:cNvSpPr>
          <p:nvPr/>
        </p:nvSpPr>
        <p:spPr bwMode="auto">
          <a:xfrm>
            <a:off x="1926083" y="860496"/>
            <a:ext cx="1828330" cy="462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fr-FR" sz="2402" b="1" dirty="0">
                <a:solidFill>
                  <a:srgbClr val="C00000"/>
                </a:solidFill>
              </a:rPr>
              <a:t>Standard</a:t>
            </a:r>
            <a:r>
              <a:rPr lang="en-GB" altLang="fr-FR" sz="1999" dirty="0"/>
              <a:t> </a:t>
            </a:r>
            <a:endParaRPr lang="en-GB" altLang="fr-FR" sz="1799" dirty="0">
              <a:solidFill>
                <a:srgbClr val="262699"/>
              </a:solidFill>
            </a:endParaRPr>
          </a:p>
        </p:txBody>
      </p:sp>
      <p:sp>
        <p:nvSpPr>
          <p:cNvPr id="23564" name="Rectángulo 5">
            <a:extLst>
              <a:ext uri="{FF2B5EF4-FFF2-40B4-BE49-F238E27FC236}">
                <a16:creationId xmlns:a16="http://schemas.microsoft.com/office/drawing/2014/main" id="{5941390C-4C94-4944-B6B1-3EF9978B1C17}"/>
              </a:ext>
            </a:extLst>
          </p:cNvPr>
          <p:cNvSpPr>
            <a:spLocks noChangeArrowheads="1"/>
          </p:cNvSpPr>
          <p:nvPr/>
        </p:nvSpPr>
        <p:spPr bwMode="auto">
          <a:xfrm>
            <a:off x="7572583" y="4629448"/>
            <a:ext cx="4507952" cy="1476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1pPr>
            <a:lvl2pPr marL="45561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9pPr>
          </a:lstStyle>
          <a:p>
            <a:pPr lvl="1" indent="0" eaLnBrk="1" hangingPunct="1"/>
            <a:r>
              <a:rPr lang="en-US" altLang="fr-FR" sz="1799" b="1" dirty="0">
                <a:solidFill>
                  <a:srgbClr val="C00000"/>
                </a:solidFill>
                <a:cs typeface="Arial" panose="020B0604020202020204" pitchFamily="34" charset="0"/>
              </a:rPr>
              <a:t>Enhancement of energy resolution, </a:t>
            </a:r>
            <a:r>
              <a:rPr lang="en-US" altLang="fr-FR" sz="1799" dirty="0">
                <a:solidFill>
                  <a:srgbClr val="C00000"/>
                </a:solidFill>
                <a:cs typeface="Arial" panose="020B0604020202020204" pitchFamily="34" charset="0"/>
              </a:rPr>
              <a:t>and sometimes increase of the relative frequency of the events at the cent</a:t>
            </a:r>
            <a:r>
              <a:rPr lang="en-US" altLang="zh-CN" sz="1799" dirty="0">
                <a:solidFill>
                  <a:srgbClr val="C00000"/>
                </a:solidFill>
                <a:cs typeface="Arial" panose="020B0604020202020204" pitchFamily="34" charset="0"/>
              </a:rPr>
              <a:t>er</a:t>
            </a:r>
            <a:r>
              <a:rPr lang="en-US" altLang="fr-FR" sz="1799" dirty="0">
                <a:solidFill>
                  <a:srgbClr val="C00000"/>
                </a:solidFill>
                <a:cs typeface="Arial" panose="020B0604020202020204" pitchFamily="34" charset="0"/>
              </a:rPr>
              <a:t> of of the distribution but </a:t>
            </a:r>
            <a:r>
              <a:rPr lang="en-US" altLang="fr-FR" sz="1799" b="1" dirty="0">
                <a:solidFill>
                  <a:srgbClr val="C00000"/>
                </a:solidFill>
                <a:cs typeface="Arial" panose="020B0604020202020204" pitchFamily="34" charset="0"/>
              </a:rPr>
              <a:t>luminosity loss !!!!</a:t>
            </a:r>
          </a:p>
        </p:txBody>
      </p:sp>
      <p:pic>
        <p:nvPicPr>
          <p:cNvPr id="14" name="Picture 13">
            <a:extLst>
              <a:ext uri="{FF2B5EF4-FFF2-40B4-BE49-F238E27FC236}">
                <a16:creationId xmlns:a16="http://schemas.microsoft.com/office/drawing/2014/main" id="{FCDCE7AB-6B05-154D-95D6-384649CB892D}"/>
              </a:ext>
            </a:extLst>
          </p:cNvPr>
          <p:cNvPicPr>
            <a:picLocks noChangeAspect="1"/>
          </p:cNvPicPr>
          <p:nvPr/>
        </p:nvPicPr>
        <p:blipFill>
          <a:blip r:embed="rId3"/>
          <a:stretch>
            <a:fillRect/>
          </a:stretch>
        </p:blipFill>
        <p:spPr>
          <a:xfrm>
            <a:off x="5664871" y="1864305"/>
            <a:ext cx="2891721" cy="882078"/>
          </a:xfrm>
          <a:prstGeom prst="rect">
            <a:avLst/>
          </a:prstGeom>
        </p:spPr>
      </p:pic>
      <p:pic>
        <p:nvPicPr>
          <p:cNvPr id="15" name="Picture 14">
            <a:extLst>
              <a:ext uri="{FF2B5EF4-FFF2-40B4-BE49-F238E27FC236}">
                <a16:creationId xmlns:a16="http://schemas.microsoft.com/office/drawing/2014/main" id="{8E7A9763-1D4B-9240-AC43-6B0C77B539B9}"/>
              </a:ext>
            </a:extLst>
          </p:cNvPr>
          <p:cNvPicPr>
            <a:picLocks noChangeAspect="1"/>
          </p:cNvPicPr>
          <p:nvPr/>
        </p:nvPicPr>
        <p:blipFill>
          <a:blip r:embed="rId4"/>
          <a:stretch>
            <a:fillRect/>
          </a:stretch>
        </p:blipFill>
        <p:spPr>
          <a:xfrm>
            <a:off x="1209576" y="1869133"/>
            <a:ext cx="3067214" cy="866658"/>
          </a:xfrm>
          <a:prstGeom prst="rect">
            <a:avLst/>
          </a:prstGeom>
        </p:spPr>
      </p:pic>
      <p:sp>
        <p:nvSpPr>
          <p:cNvPr id="3" name="TextBox 2">
            <a:extLst>
              <a:ext uri="{FF2B5EF4-FFF2-40B4-BE49-F238E27FC236}">
                <a16:creationId xmlns:a16="http://schemas.microsoft.com/office/drawing/2014/main" id="{FAFE1F1A-6D21-8B41-B2DE-384DC953A899}"/>
              </a:ext>
            </a:extLst>
          </p:cNvPr>
          <p:cNvSpPr txBox="1"/>
          <p:nvPr/>
        </p:nvSpPr>
        <p:spPr>
          <a:xfrm>
            <a:off x="771179" y="2057867"/>
            <a:ext cx="438397" cy="462146"/>
          </a:xfrm>
          <a:prstGeom prst="rect">
            <a:avLst/>
          </a:prstGeom>
          <a:noFill/>
        </p:spPr>
        <p:txBody>
          <a:bodyPr wrap="none" rtlCol="0">
            <a:spAutoFit/>
          </a:bodyPr>
          <a:lstStyle/>
          <a:p>
            <a:r>
              <a:rPr lang="en-US" sz="2402" b="1" dirty="0"/>
              <a:t>e</a:t>
            </a:r>
            <a:r>
              <a:rPr lang="en-US" sz="2402" b="1" baseline="30000" dirty="0"/>
              <a:t>+</a:t>
            </a:r>
          </a:p>
        </p:txBody>
      </p:sp>
      <p:sp>
        <p:nvSpPr>
          <p:cNvPr id="4" name="Rectangle 3">
            <a:extLst>
              <a:ext uri="{FF2B5EF4-FFF2-40B4-BE49-F238E27FC236}">
                <a16:creationId xmlns:a16="http://schemas.microsoft.com/office/drawing/2014/main" id="{DB2446C4-C15A-1843-8DA7-A17C4EFC3C2D}"/>
              </a:ext>
            </a:extLst>
          </p:cNvPr>
          <p:cNvSpPr/>
          <p:nvPr/>
        </p:nvSpPr>
        <p:spPr>
          <a:xfrm>
            <a:off x="3448800" y="910860"/>
            <a:ext cx="905358" cy="369717"/>
          </a:xfrm>
          <a:prstGeom prst="rect">
            <a:avLst/>
          </a:prstGeom>
        </p:spPr>
        <p:txBody>
          <a:bodyPr wrap="none">
            <a:spAutoFit/>
          </a:bodyPr>
          <a:lstStyle/>
          <a:p>
            <a:r>
              <a:rPr lang="en-GB" altLang="fr-FR" sz="1802" dirty="0">
                <a:solidFill>
                  <a:schemeClr val="accent6"/>
                </a:solidFill>
              </a:rPr>
              <a:t>D*</a:t>
            </a:r>
            <a:r>
              <a:rPr lang="en-GB" altLang="fr-FR" sz="1802" baseline="-25000" dirty="0" err="1">
                <a:solidFill>
                  <a:schemeClr val="accent6"/>
                </a:solidFill>
              </a:rPr>
              <a:t>x,y</a:t>
            </a:r>
            <a:r>
              <a:rPr lang="en-GB" altLang="fr-FR" sz="1802" dirty="0">
                <a:solidFill>
                  <a:schemeClr val="accent6"/>
                </a:solidFill>
              </a:rPr>
              <a:t>=0</a:t>
            </a:r>
            <a:endParaRPr lang="en-US" sz="1802" dirty="0">
              <a:solidFill>
                <a:schemeClr val="accent6"/>
              </a:solidFill>
            </a:endParaRPr>
          </a:p>
        </p:txBody>
      </p:sp>
      <p:sp>
        <p:nvSpPr>
          <p:cNvPr id="5" name="Rectangle 4">
            <a:extLst>
              <a:ext uri="{FF2B5EF4-FFF2-40B4-BE49-F238E27FC236}">
                <a16:creationId xmlns:a16="http://schemas.microsoft.com/office/drawing/2014/main" id="{21BAF42A-0A0D-644E-8951-571BAD83B397}"/>
              </a:ext>
            </a:extLst>
          </p:cNvPr>
          <p:cNvSpPr/>
          <p:nvPr/>
        </p:nvSpPr>
        <p:spPr>
          <a:xfrm>
            <a:off x="8772868" y="828792"/>
            <a:ext cx="2046141" cy="647005"/>
          </a:xfrm>
          <a:prstGeom prst="rect">
            <a:avLst/>
          </a:prstGeom>
        </p:spPr>
        <p:txBody>
          <a:bodyPr wrap="square">
            <a:spAutoFit/>
          </a:bodyPr>
          <a:lstStyle/>
          <a:p>
            <a:pPr algn="just" eaLnBrk="1" hangingPunct="1"/>
            <a:r>
              <a:rPr lang="en-GB" altLang="fr-FR" sz="1802" dirty="0">
                <a:solidFill>
                  <a:schemeClr val="accent6"/>
                </a:solidFill>
              </a:rPr>
              <a:t>D*</a:t>
            </a:r>
            <a:r>
              <a:rPr lang="en-GB" altLang="fr-FR" sz="1802" baseline="-25000" dirty="0">
                <a:solidFill>
                  <a:schemeClr val="accent6"/>
                </a:solidFill>
              </a:rPr>
              <a:t>x+ </a:t>
            </a:r>
            <a:r>
              <a:rPr lang="en-GB" altLang="fr-FR" sz="1802" dirty="0">
                <a:solidFill>
                  <a:schemeClr val="accent6"/>
                </a:solidFill>
              </a:rPr>
              <a:t>= - D*</a:t>
            </a:r>
            <a:r>
              <a:rPr lang="en-GB" altLang="fr-FR" sz="1802" baseline="-25000" dirty="0">
                <a:solidFill>
                  <a:schemeClr val="accent6"/>
                </a:solidFill>
              </a:rPr>
              <a:t>x-</a:t>
            </a:r>
            <a:r>
              <a:rPr lang="en-GB" altLang="fr-FR" sz="1802" dirty="0">
                <a:solidFill>
                  <a:schemeClr val="accent6"/>
                </a:solidFill>
              </a:rPr>
              <a:t>= D*</a:t>
            </a:r>
            <a:r>
              <a:rPr lang="en-GB" altLang="fr-FR" sz="1802" baseline="-25000" dirty="0">
                <a:solidFill>
                  <a:schemeClr val="accent6"/>
                </a:solidFill>
              </a:rPr>
              <a:t>x </a:t>
            </a:r>
          </a:p>
          <a:p>
            <a:pPr algn="just" eaLnBrk="1" hangingPunct="1"/>
            <a:r>
              <a:rPr lang="en-GB" altLang="fr-FR" sz="1802" dirty="0">
                <a:solidFill>
                  <a:schemeClr val="accent6"/>
                </a:solidFill>
              </a:rPr>
              <a:t>D*</a:t>
            </a:r>
            <a:r>
              <a:rPr lang="en-GB" altLang="fr-FR" sz="1802" baseline="-25000" dirty="0">
                <a:solidFill>
                  <a:schemeClr val="accent6"/>
                </a:solidFill>
              </a:rPr>
              <a:t>y+ </a:t>
            </a:r>
            <a:r>
              <a:rPr lang="en-GB" altLang="fr-FR" sz="1802" dirty="0">
                <a:solidFill>
                  <a:schemeClr val="accent6"/>
                </a:solidFill>
              </a:rPr>
              <a:t>= - D*</a:t>
            </a:r>
            <a:r>
              <a:rPr lang="en-GB" altLang="fr-FR" sz="1802" baseline="-25000" dirty="0">
                <a:solidFill>
                  <a:schemeClr val="accent6"/>
                </a:solidFill>
              </a:rPr>
              <a:t>y-</a:t>
            </a:r>
            <a:r>
              <a:rPr lang="en-GB" altLang="fr-FR" sz="1802" dirty="0">
                <a:solidFill>
                  <a:schemeClr val="accent6"/>
                </a:solidFill>
              </a:rPr>
              <a:t>= D*</a:t>
            </a:r>
            <a:r>
              <a:rPr lang="en-GB" altLang="fr-FR" sz="1802" baseline="-25000" dirty="0">
                <a:solidFill>
                  <a:schemeClr val="accent6"/>
                </a:solidFill>
              </a:rPr>
              <a:t>y</a:t>
            </a:r>
            <a:endParaRPr lang="en-GB" altLang="fr-FR" sz="1802" dirty="0">
              <a:solidFill>
                <a:schemeClr val="accent6"/>
              </a:solidFill>
            </a:endParaRPr>
          </a:p>
        </p:txBody>
      </p:sp>
      <p:sp>
        <p:nvSpPr>
          <p:cNvPr id="6" name="Rectangle 5">
            <a:extLst>
              <a:ext uri="{FF2B5EF4-FFF2-40B4-BE49-F238E27FC236}">
                <a16:creationId xmlns:a16="http://schemas.microsoft.com/office/drawing/2014/main" id="{FE16D081-C910-B241-8DD0-F85D577DB977}"/>
              </a:ext>
            </a:extLst>
          </p:cNvPr>
          <p:cNvSpPr/>
          <p:nvPr/>
        </p:nvSpPr>
        <p:spPr>
          <a:xfrm>
            <a:off x="4270994" y="2047173"/>
            <a:ext cx="390257" cy="462146"/>
          </a:xfrm>
          <a:prstGeom prst="rect">
            <a:avLst/>
          </a:prstGeom>
        </p:spPr>
        <p:txBody>
          <a:bodyPr wrap="none">
            <a:spAutoFit/>
          </a:bodyPr>
          <a:lstStyle/>
          <a:p>
            <a:r>
              <a:rPr lang="en-US" sz="2402" b="1" dirty="0"/>
              <a:t>e</a:t>
            </a:r>
            <a:r>
              <a:rPr lang="en-US" sz="2402" b="1" baseline="30000" dirty="0"/>
              <a:t>-</a:t>
            </a:r>
          </a:p>
        </p:txBody>
      </p:sp>
      <p:sp>
        <p:nvSpPr>
          <p:cNvPr id="7" name="TextBox 6">
            <a:extLst>
              <a:ext uri="{FF2B5EF4-FFF2-40B4-BE49-F238E27FC236}">
                <a16:creationId xmlns:a16="http://schemas.microsoft.com/office/drawing/2014/main" id="{58D0F418-7B43-B349-8CF3-FA91404882EE}"/>
              </a:ext>
            </a:extLst>
          </p:cNvPr>
          <p:cNvSpPr txBox="1"/>
          <p:nvPr/>
        </p:nvSpPr>
        <p:spPr>
          <a:xfrm>
            <a:off x="2530160" y="1390503"/>
            <a:ext cx="620177" cy="462146"/>
          </a:xfrm>
          <a:prstGeom prst="rect">
            <a:avLst/>
          </a:prstGeom>
          <a:noFill/>
        </p:spPr>
        <p:txBody>
          <a:bodyPr wrap="square" rtlCol="0">
            <a:spAutoFit/>
          </a:bodyPr>
          <a:lstStyle/>
          <a:p>
            <a:r>
              <a:rPr lang="en-US" sz="2402" b="1" dirty="0"/>
              <a:t>IP</a:t>
            </a:r>
          </a:p>
        </p:txBody>
      </p:sp>
      <p:sp>
        <p:nvSpPr>
          <p:cNvPr id="23" name="TextBox 22">
            <a:extLst>
              <a:ext uri="{FF2B5EF4-FFF2-40B4-BE49-F238E27FC236}">
                <a16:creationId xmlns:a16="http://schemas.microsoft.com/office/drawing/2014/main" id="{6B32BAD1-1EDF-8E48-9E0A-00E549B4D62F}"/>
              </a:ext>
            </a:extLst>
          </p:cNvPr>
          <p:cNvSpPr txBox="1"/>
          <p:nvPr/>
        </p:nvSpPr>
        <p:spPr>
          <a:xfrm>
            <a:off x="5232107" y="2057867"/>
            <a:ext cx="438397" cy="462146"/>
          </a:xfrm>
          <a:prstGeom prst="rect">
            <a:avLst/>
          </a:prstGeom>
          <a:noFill/>
        </p:spPr>
        <p:txBody>
          <a:bodyPr wrap="square" rtlCol="0">
            <a:spAutoFit/>
          </a:bodyPr>
          <a:lstStyle/>
          <a:p>
            <a:r>
              <a:rPr lang="en-US" sz="2402" b="1" dirty="0"/>
              <a:t>e</a:t>
            </a:r>
            <a:r>
              <a:rPr lang="en-US" sz="2402" b="1" baseline="30000" dirty="0"/>
              <a:t>+</a:t>
            </a:r>
          </a:p>
        </p:txBody>
      </p:sp>
      <p:sp>
        <p:nvSpPr>
          <p:cNvPr id="24" name="Rectangle 23">
            <a:extLst>
              <a:ext uri="{FF2B5EF4-FFF2-40B4-BE49-F238E27FC236}">
                <a16:creationId xmlns:a16="http://schemas.microsoft.com/office/drawing/2014/main" id="{61DF4EEE-76A9-5449-B694-1BAF890502FD}"/>
              </a:ext>
            </a:extLst>
          </p:cNvPr>
          <p:cNvSpPr/>
          <p:nvPr/>
        </p:nvSpPr>
        <p:spPr>
          <a:xfrm>
            <a:off x="8556592" y="2033154"/>
            <a:ext cx="390257" cy="462146"/>
          </a:xfrm>
          <a:prstGeom prst="rect">
            <a:avLst/>
          </a:prstGeom>
        </p:spPr>
        <p:txBody>
          <a:bodyPr wrap="none">
            <a:spAutoFit/>
          </a:bodyPr>
          <a:lstStyle/>
          <a:p>
            <a:r>
              <a:rPr lang="en-US" sz="2402" b="1" dirty="0"/>
              <a:t>e</a:t>
            </a:r>
            <a:r>
              <a:rPr lang="en-US" sz="2402" b="1" baseline="30000" dirty="0"/>
              <a:t>-</a:t>
            </a:r>
          </a:p>
        </p:txBody>
      </p:sp>
      <p:sp>
        <p:nvSpPr>
          <p:cNvPr id="25" name="TextBox 24">
            <a:extLst>
              <a:ext uri="{FF2B5EF4-FFF2-40B4-BE49-F238E27FC236}">
                <a16:creationId xmlns:a16="http://schemas.microsoft.com/office/drawing/2014/main" id="{7FBDEBB7-DE0F-9F46-8D81-E9F7ACD6E13C}"/>
              </a:ext>
            </a:extLst>
          </p:cNvPr>
          <p:cNvSpPr txBox="1"/>
          <p:nvPr/>
        </p:nvSpPr>
        <p:spPr>
          <a:xfrm>
            <a:off x="6746587" y="1308695"/>
            <a:ext cx="620177" cy="462146"/>
          </a:xfrm>
          <a:prstGeom prst="rect">
            <a:avLst/>
          </a:prstGeom>
          <a:noFill/>
        </p:spPr>
        <p:txBody>
          <a:bodyPr wrap="square" rtlCol="0">
            <a:spAutoFit/>
          </a:bodyPr>
          <a:lstStyle/>
          <a:p>
            <a:r>
              <a:rPr lang="en-US" sz="2402" b="1" dirty="0"/>
              <a:t>IP</a:t>
            </a:r>
          </a:p>
        </p:txBody>
      </p:sp>
      <p:pic>
        <p:nvPicPr>
          <p:cNvPr id="26" name="Imagen 1" descr="latex-image-1.pdf">
            <a:extLst>
              <a:ext uri="{FF2B5EF4-FFF2-40B4-BE49-F238E27FC236}">
                <a16:creationId xmlns:a16="http://schemas.microsoft.com/office/drawing/2014/main" id="{59D394FA-0941-E940-9DD1-B116CC82D03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918235" y="4778580"/>
            <a:ext cx="2181991" cy="75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Imagen 9" descr="latex-image-1.pdf">
            <a:extLst>
              <a:ext uri="{FF2B5EF4-FFF2-40B4-BE49-F238E27FC236}">
                <a16:creationId xmlns:a16="http://schemas.microsoft.com/office/drawing/2014/main" id="{95612AE8-63C4-4E43-BBC7-268609854182}"/>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622728" y="4778580"/>
            <a:ext cx="933596" cy="597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3C7CBAF6-E2FC-FA4F-8661-63736A310AA9}"/>
              </a:ext>
            </a:extLst>
          </p:cNvPr>
          <p:cNvSpPr/>
          <p:nvPr/>
        </p:nvSpPr>
        <p:spPr>
          <a:xfrm>
            <a:off x="8683297" y="3068310"/>
            <a:ext cx="3313145" cy="369717"/>
          </a:xfrm>
          <a:prstGeom prst="rect">
            <a:avLst/>
          </a:prstGeom>
        </p:spPr>
        <p:txBody>
          <a:bodyPr wrap="square">
            <a:spAutoFit/>
          </a:bodyPr>
          <a:lstStyle/>
          <a:p>
            <a:pPr eaLnBrk="1" hangingPunct="1"/>
            <a:r>
              <a:rPr lang="en-GB" altLang="fr-FR" sz="1802" b="1" dirty="0">
                <a:solidFill>
                  <a:srgbClr val="002060"/>
                </a:solidFill>
                <a:latin typeface="Arial" panose="020B0604020202020204" pitchFamily="34" charset="0"/>
                <a:cs typeface="Arial" panose="020B0604020202020204" pitchFamily="34" charset="0"/>
              </a:rPr>
              <a:t>Monochromatization  factor</a:t>
            </a:r>
          </a:p>
        </p:txBody>
      </p:sp>
      <p:pic>
        <p:nvPicPr>
          <p:cNvPr id="13" name="Picture 12">
            <a:extLst>
              <a:ext uri="{FF2B5EF4-FFF2-40B4-BE49-F238E27FC236}">
                <a16:creationId xmlns:a16="http://schemas.microsoft.com/office/drawing/2014/main" id="{993EE9F5-302B-D04C-A440-7EE5B19A92F5}"/>
              </a:ext>
            </a:extLst>
          </p:cNvPr>
          <p:cNvPicPr>
            <a:picLocks noChangeAspect="1"/>
          </p:cNvPicPr>
          <p:nvPr/>
        </p:nvPicPr>
        <p:blipFill>
          <a:blip r:embed="rId7"/>
          <a:stretch>
            <a:fillRect/>
          </a:stretch>
        </p:blipFill>
        <p:spPr>
          <a:xfrm>
            <a:off x="2310800" y="3587074"/>
            <a:ext cx="1877536" cy="352589"/>
          </a:xfrm>
          <a:prstGeom prst="rect">
            <a:avLst/>
          </a:prstGeom>
        </p:spPr>
      </p:pic>
      <p:pic>
        <p:nvPicPr>
          <p:cNvPr id="19" name="Picture 18">
            <a:extLst>
              <a:ext uri="{FF2B5EF4-FFF2-40B4-BE49-F238E27FC236}">
                <a16:creationId xmlns:a16="http://schemas.microsoft.com/office/drawing/2014/main" id="{5F50BD67-BF79-9D45-B35E-C12D6497BB8C}"/>
              </a:ext>
            </a:extLst>
          </p:cNvPr>
          <p:cNvPicPr>
            <a:picLocks noChangeAspect="1"/>
          </p:cNvPicPr>
          <p:nvPr/>
        </p:nvPicPr>
        <p:blipFill>
          <a:blip r:embed="rId8"/>
          <a:stretch>
            <a:fillRect/>
          </a:stretch>
        </p:blipFill>
        <p:spPr>
          <a:xfrm>
            <a:off x="6126129" y="3436468"/>
            <a:ext cx="1877537" cy="688147"/>
          </a:xfrm>
          <a:prstGeom prst="rect">
            <a:avLst/>
          </a:prstGeom>
        </p:spPr>
      </p:pic>
      <p:pic>
        <p:nvPicPr>
          <p:cNvPr id="20" name="Picture 19">
            <a:extLst>
              <a:ext uri="{FF2B5EF4-FFF2-40B4-BE49-F238E27FC236}">
                <a16:creationId xmlns:a16="http://schemas.microsoft.com/office/drawing/2014/main" id="{CA9E94C1-3F2B-7F4F-8BD8-6FD256213711}"/>
              </a:ext>
            </a:extLst>
          </p:cNvPr>
          <p:cNvPicPr>
            <a:picLocks noChangeAspect="1"/>
          </p:cNvPicPr>
          <p:nvPr/>
        </p:nvPicPr>
        <p:blipFill>
          <a:blip r:embed="rId9"/>
          <a:stretch>
            <a:fillRect/>
          </a:stretch>
        </p:blipFill>
        <p:spPr>
          <a:xfrm>
            <a:off x="8700424" y="3412971"/>
            <a:ext cx="3308712" cy="823717"/>
          </a:xfrm>
          <a:prstGeom prst="rect">
            <a:avLst/>
          </a:prstGeom>
        </p:spPr>
      </p:pic>
      <p:sp>
        <p:nvSpPr>
          <p:cNvPr id="10" name="TextBox 9">
            <a:extLst>
              <a:ext uri="{FF2B5EF4-FFF2-40B4-BE49-F238E27FC236}">
                <a16:creationId xmlns:a16="http://schemas.microsoft.com/office/drawing/2014/main" id="{3649F45E-2C60-B9DA-9AB1-660807D102E5}"/>
              </a:ext>
            </a:extLst>
          </p:cNvPr>
          <p:cNvSpPr txBox="1"/>
          <p:nvPr/>
        </p:nvSpPr>
        <p:spPr>
          <a:xfrm>
            <a:off x="320996" y="2903845"/>
            <a:ext cx="1382548" cy="369717"/>
          </a:xfrm>
          <a:prstGeom prst="rect">
            <a:avLst/>
          </a:prstGeom>
          <a:noFill/>
        </p:spPr>
        <p:txBody>
          <a:bodyPr wrap="square">
            <a:spAutoFit/>
          </a:bodyPr>
          <a:lstStyle/>
          <a:p>
            <a:pPr eaLnBrk="1" hangingPunct="1"/>
            <a:r>
              <a:rPr lang="en-GB" altLang="fr-FR" sz="1802" b="1" dirty="0">
                <a:solidFill>
                  <a:srgbClr val="002060"/>
                </a:solidFill>
                <a:latin typeface="Arial" panose="020B0604020202020204" pitchFamily="34" charset="0"/>
                <a:cs typeface="Arial" panose="020B0604020202020204" pitchFamily="34" charset="0"/>
              </a:rPr>
              <a:t>CM energy </a:t>
            </a:r>
          </a:p>
        </p:txBody>
      </p:sp>
      <p:sp>
        <p:nvSpPr>
          <p:cNvPr id="33" name="TextBox 32">
            <a:extLst>
              <a:ext uri="{FF2B5EF4-FFF2-40B4-BE49-F238E27FC236}">
                <a16:creationId xmlns:a16="http://schemas.microsoft.com/office/drawing/2014/main" id="{6A97CF0F-88F2-9576-5D83-ED1C070BB73D}"/>
              </a:ext>
            </a:extLst>
          </p:cNvPr>
          <p:cNvSpPr txBox="1"/>
          <p:nvPr/>
        </p:nvSpPr>
        <p:spPr>
          <a:xfrm>
            <a:off x="5634274" y="5464560"/>
            <a:ext cx="2844800" cy="308098"/>
          </a:xfrm>
          <a:prstGeom prst="rect">
            <a:avLst/>
          </a:prstGeom>
          <a:noFill/>
        </p:spPr>
        <p:txBody>
          <a:bodyPr wrap="square">
            <a:spAutoFit/>
          </a:bodyPr>
          <a:lstStyle/>
          <a:p>
            <a:pPr eaLnBrk="1" hangingPunct="1"/>
            <a:r>
              <a:rPr lang="en-GB" altLang="fr-FR" sz="1401" dirty="0">
                <a:solidFill>
                  <a:srgbClr val="262699"/>
                </a:solidFill>
              </a:rPr>
              <a:t>Dispersive beam size at the IP</a:t>
            </a:r>
          </a:p>
        </p:txBody>
      </p:sp>
      <p:sp>
        <p:nvSpPr>
          <p:cNvPr id="34" name="TextBox 33">
            <a:extLst>
              <a:ext uri="{FF2B5EF4-FFF2-40B4-BE49-F238E27FC236}">
                <a16:creationId xmlns:a16="http://schemas.microsoft.com/office/drawing/2014/main" id="{73E04560-9598-0F08-1F40-0EA72AF4C223}"/>
              </a:ext>
            </a:extLst>
          </p:cNvPr>
          <p:cNvSpPr txBox="1"/>
          <p:nvPr/>
        </p:nvSpPr>
        <p:spPr>
          <a:xfrm>
            <a:off x="3901479" y="4530637"/>
            <a:ext cx="1949978" cy="308098"/>
          </a:xfrm>
          <a:prstGeom prst="rect">
            <a:avLst/>
          </a:prstGeom>
          <a:noFill/>
        </p:spPr>
        <p:txBody>
          <a:bodyPr wrap="square">
            <a:spAutoFit/>
          </a:bodyPr>
          <a:lstStyle/>
          <a:p>
            <a:pPr eaLnBrk="1" hangingPunct="1"/>
            <a:r>
              <a:rPr lang="en-GB" altLang="fr-FR" sz="1401" dirty="0">
                <a:solidFill>
                  <a:srgbClr val="262699"/>
                </a:solidFill>
              </a:rPr>
              <a:t>Particles per bunch</a:t>
            </a:r>
          </a:p>
        </p:txBody>
      </p:sp>
      <p:sp>
        <p:nvSpPr>
          <p:cNvPr id="35" name="TextBox 34">
            <a:extLst>
              <a:ext uri="{FF2B5EF4-FFF2-40B4-BE49-F238E27FC236}">
                <a16:creationId xmlns:a16="http://schemas.microsoft.com/office/drawing/2014/main" id="{9AA1C1F7-0C6B-18B7-21A0-5FAA042EA2A4}"/>
              </a:ext>
            </a:extLst>
          </p:cNvPr>
          <p:cNvSpPr txBox="1"/>
          <p:nvPr/>
        </p:nvSpPr>
        <p:spPr>
          <a:xfrm>
            <a:off x="1166125" y="4522828"/>
            <a:ext cx="2065738" cy="308098"/>
          </a:xfrm>
          <a:prstGeom prst="rect">
            <a:avLst/>
          </a:prstGeom>
          <a:noFill/>
        </p:spPr>
        <p:txBody>
          <a:bodyPr wrap="square">
            <a:spAutoFit/>
          </a:bodyPr>
          <a:lstStyle/>
          <a:p>
            <a:pPr eaLnBrk="1" hangingPunct="1"/>
            <a:r>
              <a:rPr lang="en-GB" altLang="fr-FR" sz="1401" dirty="0">
                <a:solidFill>
                  <a:srgbClr val="262699"/>
                </a:solidFill>
              </a:rPr>
              <a:t>Number of bunches</a:t>
            </a:r>
          </a:p>
        </p:txBody>
      </p:sp>
      <p:sp>
        <p:nvSpPr>
          <p:cNvPr id="36" name="TextBox 35">
            <a:extLst>
              <a:ext uri="{FF2B5EF4-FFF2-40B4-BE49-F238E27FC236}">
                <a16:creationId xmlns:a16="http://schemas.microsoft.com/office/drawing/2014/main" id="{55126AEA-7424-3DA1-AF47-6BDF592AA434}"/>
              </a:ext>
            </a:extLst>
          </p:cNvPr>
          <p:cNvSpPr txBox="1"/>
          <p:nvPr/>
        </p:nvSpPr>
        <p:spPr>
          <a:xfrm>
            <a:off x="2332568" y="4316272"/>
            <a:ext cx="2954957" cy="308098"/>
          </a:xfrm>
          <a:prstGeom prst="rect">
            <a:avLst/>
          </a:prstGeom>
          <a:noFill/>
        </p:spPr>
        <p:txBody>
          <a:bodyPr wrap="square">
            <a:spAutoFit/>
          </a:bodyPr>
          <a:lstStyle/>
          <a:p>
            <a:pPr eaLnBrk="1" hangingPunct="1"/>
            <a:r>
              <a:rPr lang="en-GB" altLang="fr-FR" sz="1401" dirty="0">
                <a:solidFill>
                  <a:srgbClr val="262699"/>
                </a:solidFill>
              </a:rPr>
              <a:t>Revolution frequency</a:t>
            </a:r>
          </a:p>
        </p:txBody>
      </p:sp>
      <p:sp>
        <p:nvSpPr>
          <p:cNvPr id="37" name="TextBox 36">
            <a:extLst>
              <a:ext uri="{FF2B5EF4-FFF2-40B4-BE49-F238E27FC236}">
                <a16:creationId xmlns:a16="http://schemas.microsoft.com/office/drawing/2014/main" id="{C48C52BE-BDED-5109-BCD9-40123435C963}"/>
              </a:ext>
            </a:extLst>
          </p:cNvPr>
          <p:cNvSpPr txBox="1"/>
          <p:nvPr/>
        </p:nvSpPr>
        <p:spPr>
          <a:xfrm>
            <a:off x="239067" y="4899366"/>
            <a:ext cx="1641816" cy="369717"/>
          </a:xfrm>
          <a:prstGeom prst="rect">
            <a:avLst/>
          </a:prstGeom>
          <a:noFill/>
        </p:spPr>
        <p:txBody>
          <a:bodyPr wrap="square">
            <a:spAutoFit/>
          </a:bodyPr>
          <a:lstStyle/>
          <a:p>
            <a:pPr eaLnBrk="1" hangingPunct="1"/>
            <a:r>
              <a:rPr lang="en-GB" altLang="fr-FR" sz="1802" b="1" dirty="0">
                <a:solidFill>
                  <a:srgbClr val="002060"/>
                </a:solidFill>
                <a:latin typeface="Arial" panose="020B0604020202020204" pitchFamily="34" charset="0"/>
                <a:cs typeface="Arial" panose="020B0604020202020204" pitchFamily="34" charset="0"/>
              </a:rPr>
              <a:t>Luminosity</a:t>
            </a:r>
          </a:p>
        </p:txBody>
      </p:sp>
      <p:sp>
        <p:nvSpPr>
          <p:cNvPr id="39" name="TextBox 38">
            <a:extLst>
              <a:ext uri="{FF2B5EF4-FFF2-40B4-BE49-F238E27FC236}">
                <a16:creationId xmlns:a16="http://schemas.microsoft.com/office/drawing/2014/main" id="{93C62235-8111-06EE-5964-37E9C678C932}"/>
              </a:ext>
            </a:extLst>
          </p:cNvPr>
          <p:cNvSpPr txBox="1"/>
          <p:nvPr/>
        </p:nvSpPr>
        <p:spPr>
          <a:xfrm>
            <a:off x="9215064" y="1818269"/>
            <a:ext cx="2521511" cy="955102"/>
          </a:xfrm>
          <a:prstGeom prst="rect">
            <a:avLst/>
          </a:prstGeom>
          <a:noFill/>
        </p:spPr>
        <p:txBody>
          <a:bodyPr wrap="square">
            <a:spAutoFit/>
          </a:bodyPr>
          <a:lstStyle/>
          <a:p>
            <a:pPr defTabSz="457657" hangingPunct="1">
              <a:defRPr/>
            </a:pPr>
            <a:r>
              <a:rPr lang="en-GB" altLang="fr-FR" sz="1401" dirty="0">
                <a:solidFill>
                  <a:srgbClr val="262699"/>
                </a:solidFill>
              </a:rPr>
              <a:t>Dispersion function  at the IP created by bending dipoles, when different from zero contribute to the beam size</a:t>
            </a:r>
          </a:p>
        </p:txBody>
      </p: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39D74743-5E7C-9E9C-FA1F-E99F090919B7}"/>
                  </a:ext>
                </a:extLst>
              </p:cNvPr>
              <p:cNvSpPr txBox="1"/>
              <p:nvPr/>
            </p:nvSpPr>
            <p:spPr>
              <a:xfrm>
                <a:off x="2858812" y="6050951"/>
                <a:ext cx="4507952" cy="594051"/>
              </a:xfrm>
              <a:prstGeom prst="rect">
                <a:avLst/>
              </a:prstGeom>
              <a:noFill/>
            </p:spPr>
            <p:txBody>
              <a:bodyPr wrap="square">
                <a:spAutoFit/>
              </a:bodyPr>
              <a:lstStyle/>
              <a:p>
                <a:pPr lvl="1"/>
                <a:r>
                  <a:rPr lang="en-US" sz="1602" dirty="0">
                    <a:solidFill>
                      <a:schemeClr val="tx1"/>
                    </a:solidFill>
                    <a:latin typeface="Symbol" pitchFamily="2" charset="2"/>
                  </a:rPr>
                  <a:t>s</a:t>
                </a:r>
                <a:r>
                  <a:rPr lang="en-US" sz="1602" baseline="30000" dirty="0">
                    <a:solidFill>
                      <a:schemeClr val="tx1"/>
                    </a:solidFill>
                  </a:rPr>
                  <a:t>*</a:t>
                </a:r>
                <a:r>
                  <a:rPr lang="en-US" sz="1602" baseline="-25000" dirty="0" err="1">
                    <a:solidFill>
                      <a:schemeClr val="tx1"/>
                    </a:solidFill>
                  </a:rPr>
                  <a:t>x,y</a:t>
                </a:r>
                <a14:m>
                  <m:oMath xmlns:m="http://schemas.openxmlformats.org/officeDocument/2006/math">
                    <m:r>
                      <a:rPr lang="en-US" sz="1602" i="1">
                        <a:solidFill>
                          <a:schemeClr val="tx1"/>
                        </a:solidFill>
                        <a:latin typeface="Cambria Math" panose="02040503050406030204" pitchFamily="18" charset="0"/>
                      </a:rPr>
                      <m:t>=</m:t>
                    </m:r>
                  </m:oMath>
                </a14:m>
                <a:r>
                  <a:rPr lang="en-US" sz="1602" dirty="0">
                    <a:solidFill>
                      <a:schemeClr val="tx1"/>
                    </a:solidFill>
                  </a:rPr>
                  <a:t> </a:t>
                </a:r>
                <a14:m>
                  <m:oMath xmlns:m="http://schemas.openxmlformats.org/officeDocument/2006/math">
                    <m:rad>
                      <m:radPr>
                        <m:degHide m:val="on"/>
                        <m:ctrlPr>
                          <a:rPr lang="en-US" sz="1602" i="1">
                            <a:solidFill>
                              <a:schemeClr val="tx1"/>
                            </a:solidFill>
                            <a:latin typeface="Cambria Math" panose="02040503050406030204" pitchFamily="18" charset="0"/>
                            <a:ea typeface="Cambria Math" panose="02040503050406030204" pitchFamily="18" charset="0"/>
                          </a:rPr>
                        </m:ctrlPr>
                      </m:radPr>
                      <m:deg/>
                      <m:e>
                        <m:r>
                          <a:rPr lang="en-US" sz="1602" i="1">
                            <a:solidFill>
                              <a:schemeClr val="tx1"/>
                            </a:solidFill>
                            <a:latin typeface="Cambria Math" panose="02040503050406030204" pitchFamily="18" charset="0"/>
                            <a:ea typeface="Cambria Math" panose="02040503050406030204" pitchFamily="18" charset="0"/>
                          </a:rPr>
                          <m:t> </m:t>
                        </m:r>
                        <m:sSup>
                          <m:sSupPr>
                            <m:ctrlPr>
                              <a:rPr lang="en-US" sz="1602" i="1">
                                <a:solidFill>
                                  <a:schemeClr val="tx1"/>
                                </a:solidFill>
                                <a:latin typeface="Cambria Math" panose="02040503050406030204" pitchFamily="18" charset="0"/>
                                <a:ea typeface="Cambria Math" panose="02040503050406030204" pitchFamily="18" charset="0"/>
                              </a:rPr>
                            </m:ctrlPr>
                          </m:sSupPr>
                          <m:e>
                            <m:sSubSup>
                              <m:sSubSupPr>
                                <m:ctrlPr>
                                  <a:rPr lang="en-US" sz="1602" i="1">
                                    <a:solidFill>
                                      <a:schemeClr val="tx1"/>
                                    </a:solidFill>
                                    <a:latin typeface="Cambria Math" panose="02040503050406030204" pitchFamily="18" charset="0"/>
                                    <a:ea typeface="Cambria Math" panose="02040503050406030204" pitchFamily="18" charset="0"/>
                                  </a:rPr>
                                </m:ctrlPr>
                              </m:sSubSupPr>
                              <m:e>
                                <m:r>
                                  <a:rPr lang="en-US" sz="1602" i="1">
                                    <a:solidFill>
                                      <a:schemeClr val="tx1"/>
                                    </a:solidFill>
                                    <a:latin typeface="Cambria Math" panose="02040503050406030204" pitchFamily="18" charset="0"/>
                                    <a:ea typeface="Cambria Math" panose="02040503050406030204" pitchFamily="18" charset="0"/>
                                  </a:rPr>
                                  <m:t>𝛽</m:t>
                                </m:r>
                              </m:e>
                              <m:sub>
                                <m:r>
                                  <a:rPr lang="en-US" sz="1602" i="1">
                                    <a:solidFill>
                                      <a:schemeClr val="tx1"/>
                                    </a:solidFill>
                                    <a:latin typeface="Cambria Math" panose="02040503050406030204" pitchFamily="18" charset="0"/>
                                    <a:ea typeface="Cambria Math" panose="02040503050406030204" pitchFamily="18" charset="0"/>
                                  </a:rPr>
                                  <m:t>𝑥</m:t>
                                </m:r>
                                <m:r>
                                  <a:rPr lang="en-US" sz="1602" i="1">
                                    <a:solidFill>
                                      <a:schemeClr val="tx1"/>
                                    </a:solidFill>
                                    <a:latin typeface="Cambria Math" panose="02040503050406030204" pitchFamily="18" charset="0"/>
                                    <a:ea typeface="Cambria Math" panose="02040503050406030204" pitchFamily="18" charset="0"/>
                                  </a:rPr>
                                  <m:t>,</m:t>
                                </m:r>
                                <m:r>
                                  <a:rPr lang="en-US" sz="1602" i="1">
                                    <a:solidFill>
                                      <a:schemeClr val="tx1"/>
                                    </a:solidFill>
                                    <a:latin typeface="Cambria Math" panose="02040503050406030204" pitchFamily="18" charset="0"/>
                                    <a:ea typeface="Cambria Math" panose="02040503050406030204" pitchFamily="18" charset="0"/>
                                  </a:rPr>
                                  <m:t>𝑦</m:t>
                                </m:r>
                              </m:sub>
                              <m:sup>
                                <m:r>
                                  <a:rPr lang="en-US" sz="1602" i="1">
                                    <a:solidFill>
                                      <a:schemeClr val="tx1"/>
                                    </a:solidFill>
                                    <a:latin typeface="Cambria Math" panose="02040503050406030204" pitchFamily="18" charset="0"/>
                                    <a:ea typeface="Cambria Math" panose="02040503050406030204" pitchFamily="18" charset="0"/>
                                  </a:rPr>
                                  <m:t>∗</m:t>
                                </m:r>
                              </m:sup>
                            </m:sSubSup>
                            <m:sSub>
                              <m:sSubPr>
                                <m:ctrlPr>
                                  <a:rPr lang="en-US" sz="1602" i="1">
                                    <a:solidFill>
                                      <a:schemeClr val="tx1"/>
                                    </a:solidFill>
                                    <a:latin typeface="Cambria Math" panose="02040503050406030204" pitchFamily="18" charset="0"/>
                                    <a:ea typeface="Cambria Math" panose="02040503050406030204" pitchFamily="18" charset="0"/>
                                  </a:rPr>
                                </m:ctrlPr>
                              </m:sSubPr>
                              <m:e>
                                <m:r>
                                  <a:rPr lang="en-US" sz="1602" i="1">
                                    <a:solidFill>
                                      <a:schemeClr val="tx1"/>
                                    </a:solidFill>
                                    <a:latin typeface="Cambria Math" panose="02040503050406030204" pitchFamily="18" charset="0"/>
                                    <a:ea typeface="Cambria Math" panose="02040503050406030204" pitchFamily="18" charset="0"/>
                                  </a:rPr>
                                  <m:t>𝜖</m:t>
                                </m:r>
                              </m:e>
                              <m:sub>
                                <m:r>
                                  <a:rPr lang="en-US" sz="1602" i="1">
                                    <a:solidFill>
                                      <a:schemeClr val="tx1"/>
                                    </a:solidFill>
                                    <a:latin typeface="Cambria Math" panose="02040503050406030204" pitchFamily="18" charset="0"/>
                                    <a:ea typeface="Cambria Math" panose="02040503050406030204" pitchFamily="18" charset="0"/>
                                  </a:rPr>
                                  <m:t>𝑥</m:t>
                                </m:r>
                                <m:r>
                                  <a:rPr lang="en-US" sz="1602" i="1">
                                    <a:solidFill>
                                      <a:schemeClr val="tx1"/>
                                    </a:solidFill>
                                    <a:latin typeface="Cambria Math" panose="02040503050406030204" pitchFamily="18" charset="0"/>
                                    <a:ea typeface="Cambria Math" panose="02040503050406030204" pitchFamily="18" charset="0"/>
                                  </a:rPr>
                                  <m:t>,</m:t>
                                </m:r>
                                <m:r>
                                  <a:rPr lang="en-US" sz="1602" i="1">
                                    <a:solidFill>
                                      <a:schemeClr val="tx1"/>
                                    </a:solidFill>
                                    <a:latin typeface="Cambria Math" panose="02040503050406030204" pitchFamily="18" charset="0"/>
                                    <a:ea typeface="Cambria Math" panose="02040503050406030204" pitchFamily="18" charset="0"/>
                                  </a:rPr>
                                  <m:t>𝑦</m:t>
                                </m:r>
                              </m:sub>
                            </m:sSub>
                            <m:r>
                              <a:rPr lang="en-US" altLang="zh-CN" sz="1602" i="1">
                                <a:solidFill>
                                  <a:schemeClr val="tx1"/>
                                </a:solidFill>
                                <a:latin typeface="Cambria Math" panose="02040503050406030204" pitchFamily="18" charset="0"/>
                                <a:ea typeface="Cambria Math" panose="02040503050406030204" pitchFamily="18" charset="0"/>
                              </a:rPr>
                              <m:t>+</m:t>
                            </m:r>
                            <m:d>
                              <m:dPr>
                                <m:ctrlPr>
                                  <a:rPr lang="en-US" sz="1602" i="1">
                                    <a:solidFill>
                                      <a:schemeClr val="tx1"/>
                                    </a:solidFill>
                                    <a:latin typeface="Cambria Math" panose="02040503050406030204" pitchFamily="18" charset="0"/>
                                    <a:ea typeface="Cambria Math" panose="02040503050406030204" pitchFamily="18" charset="0"/>
                                  </a:rPr>
                                </m:ctrlPr>
                              </m:dPr>
                              <m:e>
                                <m:sSubSup>
                                  <m:sSubSupPr>
                                    <m:ctrlPr>
                                      <a:rPr lang="en-US" sz="1602" i="1">
                                        <a:solidFill>
                                          <a:schemeClr val="tx1"/>
                                        </a:solidFill>
                                        <a:latin typeface="Cambria Math" panose="02040503050406030204" pitchFamily="18" charset="0"/>
                                      </a:rPr>
                                    </m:ctrlPr>
                                  </m:sSubSupPr>
                                  <m:e>
                                    <m:r>
                                      <a:rPr lang="en-US" sz="1602" i="1">
                                        <a:solidFill>
                                          <a:schemeClr val="tx1"/>
                                        </a:solidFill>
                                        <a:latin typeface="Cambria Math" panose="02040503050406030204" pitchFamily="18" charset="0"/>
                                      </a:rPr>
                                      <m:t>𝐷</m:t>
                                    </m:r>
                                  </m:e>
                                  <m:sub>
                                    <m:r>
                                      <a:rPr lang="en-US" sz="1602" i="1">
                                        <a:solidFill>
                                          <a:schemeClr val="tx1"/>
                                        </a:solidFill>
                                        <a:latin typeface="Cambria Math" panose="02040503050406030204" pitchFamily="18" charset="0"/>
                                      </a:rPr>
                                      <m:t>𝑥</m:t>
                                    </m:r>
                                    <m:r>
                                      <a:rPr lang="en-US" sz="1602" i="1">
                                        <a:solidFill>
                                          <a:schemeClr val="tx1"/>
                                        </a:solidFill>
                                        <a:latin typeface="Cambria Math" panose="02040503050406030204" pitchFamily="18" charset="0"/>
                                      </a:rPr>
                                      <m:t>,</m:t>
                                    </m:r>
                                    <m:r>
                                      <a:rPr lang="en-US" sz="1602" i="1">
                                        <a:solidFill>
                                          <a:schemeClr val="tx1"/>
                                        </a:solidFill>
                                        <a:latin typeface="Cambria Math" panose="02040503050406030204" pitchFamily="18" charset="0"/>
                                      </a:rPr>
                                      <m:t>𝑦</m:t>
                                    </m:r>
                                  </m:sub>
                                  <m:sup>
                                    <m:r>
                                      <a:rPr lang="en-US" sz="1602" i="1">
                                        <a:solidFill>
                                          <a:schemeClr val="tx1"/>
                                        </a:solidFill>
                                        <a:latin typeface="Cambria Math" panose="02040503050406030204" pitchFamily="18" charset="0"/>
                                      </a:rPr>
                                      <m:t>∗</m:t>
                                    </m:r>
                                  </m:sup>
                                </m:sSubSup>
                                <m:sSub>
                                  <m:sSubPr>
                                    <m:ctrlPr>
                                      <a:rPr lang="en-US" sz="1602" i="1">
                                        <a:solidFill>
                                          <a:schemeClr val="tx1"/>
                                        </a:solidFill>
                                        <a:latin typeface="Cambria Math" panose="02040503050406030204" pitchFamily="18" charset="0"/>
                                      </a:rPr>
                                    </m:ctrlPr>
                                  </m:sSubPr>
                                  <m:e>
                                    <m:r>
                                      <a:rPr lang="en-US" sz="1602" i="1">
                                        <a:solidFill>
                                          <a:schemeClr val="tx1"/>
                                        </a:solidFill>
                                        <a:latin typeface="Cambria Math" panose="02040503050406030204" pitchFamily="18" charset="0"/>
                                        <a:ea typeface="Cambria Math" panose="02040503050406030204" pitchFamily="18" charset="0"/>
                                      </a:rPr>
                                      <m:t>𝜎</m:t>
                                    </m:r>
                                  </m:e>
                                  <m:sub>
                                    <m:r>
                                      <a:rPr lang="en-US" sz="1602" i="1">
                                        <a:solidFill>
                                          <a:schemeClr val="tx1"/>
                                        </a:solidFill>
                                        <a:latin typeface="Cambria Math" panose="02040503050406030204" pitchFamily="18" charset="0"/>
                                        <a:ea typeface="Cambria Math" panose="02040503050406030204" pitchFamily="18" charset="0"/>
                                      </a:rPr>
                                      <m:t>𝛿</m:t>
                                    </m:r>
                                  </m:sub>
                                </m:sSub>
                              </m:e>
                            </m:d>
                          </m:e>
                          <m:sup>
                            <m:r>
                              <a:rPr lang="en-US" sz="1602" i="1">
                                <a:solidFill>
                                  <a:schemeClr val="tx1"/>
                                </a:solidFill>
                                <a:latin typeface="Cambria Math" panose="02040503050406030204" pitchFamily="18" charset="0"/>
                                <a:ea typeface="Cambria Math" panose="02040503050406030204" pitchFamily="18" charset="0"/>
                              </a:rPr>
                              <m:t>2</m:t>
                            </m:r>
                          </m:sup>
                        </m:sSup>
                      </m:e>
                    </m:rad>
                  </m:oMath>
                </a14:m>
                <a:endParaRPr lang="en-US" sz="1602" dirty="0">
                  <a:ea typeface="Cambria Math" panose="02040503050406030204" pitchFamily="18" charset="0"/>
                </a:endParaRPr>
              </a:p>
            </p:txBody>
          </p:sp>
        </mc:Choice>
        <mc:Fallback xmlns="">
          <p:sp>
            <p:nvSpPr>
              <p:cNvPr id="41" name="TextBox 40">
                <a:extLst>
                  <a:ext uri="{FF2B5EF4-FFF2-40B4-BE49-F238E27FC236}">
                    <a16:creationId xmlns:a16="http://schemas.microsoft.com/office/drawing/2014/main" id="{39D74743-5E7C-9E9C-FA1F-E99F090919B7}"/>
                  </a:ext>
                </a:extLst>
              </p:cNvPr>
              <p:cNvSpPr txBox="1">
                <a:spLocks noRot="1" noChangeAspect="1" noMove="1" noResize="1" noEditPoints="1" noAdjustHandles="1" noChangeArrowheads="1" noChangeShapeType="1" noTextEdit="1"/>
              </p:cNvSpPr>
              <p:nvPr/>
            </p:nvSpPr>
            <p:spPr>
              <a:xfrm>
                <a:off x="2858812" y="6050951"/>
                <a:ext cx="4507952" cy="594051"/>
              </a:xfrm>
              <a:prstGeom prst="rect">
                <a:avLst/>
              </a:prstGeom>
              <a:blipFill>
                <a:blip r:embed="rId10"/>
                <a:stretch>
                  <a:fillRect/>
                </a:stretch>
              </a:blipFill>
            </p:spPr>
            <p:txBody>
              <a:bodyPr/>
              <a:lstStyle/>
              <a:p>
                <a:r>
                  <a:rPr lang="zh-CN" altLang="en-US">
                    <a:noFill/>
                  </a:rPr>
                  <a:t> </a:t>
                </a:r>
              </a:p>
            </p:txBody>
          </p:sp>
        </mc:Fallback>
      </mc:AlternateContent>
      <p:cxnSp>
        <p:nvCxnSpPr>
          <p:cNvPr id="43" name="Straight Arrow Connector 42">
            <a:extLst>
              <a:ext uri="{FF2B5EF4-FFF2-40B4-BE49-F238E27FC236}">
                <a16:creationId xmlns:a16="http://schemas.microsoft.com/office/drawing/2014/main" id="{0B5EB612-5F54-F8CF-4495-B14F7C879055}"/>
              </a:ext>
            </a:extLst>
          </p:cNvPr>
          <p:cNvCxnSpPr>
            <a:cxnSpLocks/>
          </p:cNvCxnSpPr>
          <p:nvPr/>
        </p:nvCxnSpPr>
        <p:spPr>
          <a:xfrm>
            <a:off x="3275479" y="5736339"/>
            <a:ext cx="1254949" cy="36294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7" name="TextBox 46">
            <a:extLst>
              <a:ext uri="{FF2B5EF4-FFF2-40B4-BE49-F238E27FC236}">
                <a16:creationId xmlns:a16="http://schemas.microsoft.com/office/drawing/2014/main" id="{881F60EB-3A91-FAFC-8260-B408D19C3A8F}"/>
              </a:ext>
            </a:extLst>
          </p:cNvPr>
          <p:cNvSpPr txBox="1"/>
          <p:nvPr/>
        </p:nvSpPr>
        <p:spPr>
          <a:xfrm>
            <a:off x="2131042" y="5457267"/>
            <a:ext cx="2844800" cy="308098"/>
          </a:xfrm>
          <a:prstGeom prst="rect">
            <a:avLst/>
          </a:prstGeom>
          <a:noFill/>
        </p:spPr>
        <p:txBody>
          <a:bodyPr wrap="square">
            <a:spAutoFit/>
          </a:bodyPr>
          <a:lstStyle/>
          <a:p>
            <a:pPr eaLnBrk="1" hangingPunct="1"/>
            <a:r>
              <a:rPr lang="en-GB" altLang="fr-FR" sz="1401" dirty="0" err="1">
                <a:solidFill>
                  <a:srgbClr val="262699"/>
                </a:solidFill>
              </a:rPr>
              <a:t>Betatronic</a:t>
            </a:r>
            <a:r>
              <a:rPr lang="en-GB" altLang="fr-FR" sz="1401" dirty="0">
                <a:solidFill>
                  <a:srgbClr val="262699"/>
                </a:solidFill>
              </a:rPr>
              <a:t> beam sizes at the IP</a:t>
            </a:r>
          </a:p>
        </p:txBody>
      </p:sp>
      <p:cxnSp>
        <p:nvCxnSpPr>
          <p:cNvPr id="50" name="Straight Arrow Connector 49">
            <a:extLst>
              <a:ext uri="{FF2B5EF4-FFF2-40B4-BE49-F238E27FC236}">
                <a16:creationId xmlns:a16="http://schemas.microsoft.com/office/drawing/2014/main" id="{71951124-75F9-F320-C6F9-7FC54C089A14}"/>
              </a:ext>
            </a:extLst>
          </p:cNvPr>
          <p:cNvCxnSpPr>
            <a:cxnSpLocks/>
          </p:cNvCxnSpPr>
          <p:nvPr/>
        </p:nvCxnSpPr>
        <p:spPr>
          <a:xfrm flipH="1">
            <a:off x="5392265" y="5746706"/>
            <a:ext cx="1442467" cy="35257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D6BB36BB-7B8B-15D2-04A4-454AF4E8D534}"/>
                  </a:ext>
                </a:extLst>
              </p:cNvPr>
              <p:cNvSpPr txBox="1"/>
              <p:nvPr/>
            </p:nvSpPr>
            <p:spPr>
              <a:xfrm>
                <a:off x="-56127" y="2823283"/>
                <a:ext cx="6095421" cy="46214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altLang="en-US" sz="2402" i="1">
                          <a:solidFill>
                            <a:schemeClr val="tx1"/>
                          </a:solidFill>
                          <a:latin typeface="Cambria Math" panose="02040503050406030204" pitchFamily="18" charset="0"/>
                        </a:rPr>
                        <m:t>𝑤</m:t>
                      </m:r>
                      <m:r>
                        <a:rPr lang="en-US" altLang="en-US" sz="2402" i="1">
                          <a:solidFill>
                            <a:schemeClr val="tx1"/>
                          </a:solidFill>
                          <a:latin typeface="Cambria Math" panose="02040503050406030204" pitchFamily="18" charset="0"/>
                        </a:rPr>
                        <m:t>=2(</m:t>
                      </m:r>
                      <m:sSub>
                        <m:sSubPr>
                          <m:ctrlPr>
                            <a:rPr lang="en-US" altLang="en-US" sz="2402" i="1">
                              <a:solidFill>
                                <a:schemeClr val="tx1"/>
                              </a:solidFill>
                              <a:latin typeface="Cambria Math" panose="02040503050406030204" pitchFamily="18" charset="0"/>
                            </a:rPr>
                          </m:ctrlPr>
                        </m:sSubPr>
                        <m:e>
                          <m:r>
                            <a:rPr lang="en-US" altLang="en-US" sz="2402" i="1">
                              <a:solidFill>
                                <a:schemeClr val="tx1"/>
                              </a:solidFill>
                              <a:latin typeface="Cambria Math" panose="02040503050406030204" pitchFamily="18" charset="0"/>
                            </a:rPr>
                            <m:t>𝐸</m:t>
                          </m:r>
                        </m:e>
                        <m:sub>
                          <m:r>
                            <a:rPr lang="en-US" altLang="en-US" sz="2402" i="1">
                              <a:solidFill>
                                <a:schemeClr val="tx1"/>
                              </a:solidFill>
                              <a:latin typeface="Cambria Math" panose="02040503050406030204" pitchFamily="18" charset="0"/>
                            </a:rPr>
                            <m:t>𝑏</m:t>
                          </m:r>
                        </m:sub>
                      </m:sSub>
                      <m:r>
                        <a:rPr lang="en-US" altLang="en-US" sz="2402" i="1">
                          <a:solidFill>
                            <a:schemeClr val="tx1"/>
                          </a:solidFill>
                          <a:latin typeface="Cambria Math" panose="02040503050406030204" pitchFamily="18" charset="0"/>
                        </a:rPr>
                        <m:t>+</m:t>
                      </m:r>
                      <m:r>
                        <a:rPr lang="en-US" altLang="en-US" sz="2402" i="1">
                          <a:solidFill>
                            <a:schemeClr val="tx1"/>
                          </a:solidFill>
                          <a:latin typeface="Cambria Math" panose="02040503050406030204" pitchFamily="18" charset="0"/>
                          <a:ea typeface="Cambria Math" panose="02040503050406030204" pitchFamily="18" charset="0"/>
                        </a:rPr>
                        <m:t>∆</m:t>
                      </m:r>
                      <m:r>
                        <a:rPr lang="en-US" altLang="en-US" sz="2402" i="1">
                          <a:solidFill>
                            <a:schemeClr val="tx1"/>
                          </a:solidFill>
                          <a:latin typeface="Cambria Math" panose="02040503050406030204" pitchFamily="18" charset="0"/>
                          <a:ea typeface="Cambria Math" panose="02040503050406030204" pitchFamily="18" charset="0"/>
                        </a:rPr>
                        <m:t>𝐸</m:t>
                      </m:r>
                      <m:r>
                        <a:rPr lang="en-US" altLang="en-US" sz="2402" i="1">
                          <a:solidFill>
                            <a:schemeClr val="tx1"/>
                          </a:solidFill>
                          <a:latin typeface="Cambria Math" panose="02040503050406030204" pitchFamily="18" charset="0"/>
                          <a:ea typeface="Cambria Math" panose="02040503050406030204" pitchFamily="18" charset="0"/>
                        </a:rPr>
                        <m:t>)</m:t>
                      </m:r>
                    </m:oMath>
                  </m:oMathPara>
                </a14:m>
                <a:endParaRPr lang="en-GB" altLang="en-US" sz="2402" dirty="0">
                  <a:solidFill>
                    <a:schemeClr val="tx1"/>
                  </a:solidFill>
                </a:endParaRPr>
              </a:p>
            </p:txBody>
          </p:sp>
        </mc:Choice>
        <mc:Fallback xmlns="">
          <p:sp>
            <p:nvSpPr>
              <p:cNvPr id="56" name="TextBox 55">
                <a:extLst>
                  <a:ext uri="{FF2B5EF4-FFF2-40B4-BE49-F238E27FC236}">
                    <a16:creationId xmlns:a16="http://schemas.microsoft.com/office/drawing/2014/main" id="{D6BB36BB-7B8B-15D2-04A4-454AF4E8D534}"/>
                  </a:ext>
                </a:extLst>
              </p:cNvPr>
              <p:cNvSpPr txBox="1">
                <a:spLocks noRot="1" noChangeAspect="1" noMove="1" noResize="1" noEditPoints="1" noAdjustHandles="1" noChangeArrowheads="1" noChangeShapeType="1" noTextEdit="1"/>
              </p:cNvSpPr>
              <p:nvPr/>
            </p:nvSpPr>
            <p:spPr>
              <a:xfrm>
                <a:off x="-56127" y="2823283"/>
                <a:ext cx="6095421" cy="462146"/>
              </a:xfrm>
              <a:prstGeom prst="rect">
                <a:avLst/>
              </a:prstGeom>
              <a:blipFill>
                <a:blip r:embed="rId11"/>
                <a:stretch>
                  <a:fillRect b="-1842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250196FB-8A09-041F-0688-EA68CD12B18D}"/>
                  </a:ext>
                </a:extLst>
              </p:cNvPr>
              <p:cNvSpPr txBox="1"/>
              <p:nvPr/>
            </p:nvSpPr>
            <p:spPr>
              <a:xfrm>
                <a:off x="3901479" y="2794106"/>
                <a:ext cx="6310391" cy="46214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altLang="en-US" sz="2402" i="1">
                          <a:latin typeface="Cambria Math" panose="02040503050406030204" pitchFamily="18" charset="0"/>
                        </a:rPr>
                        <m:t>𝑤</m:t>
                      </m:r>
                      <m:r>
                        <a:rPr lang="en-US" altLang="en-US" sz="2402" i="1">
                          <a:latin typeface="Cambria Math" panose="02040503050406030204" pitchFamily="18" charset="0"/>
                        </a:rPr>
                        <m:t>=2</m:t>
                      </m:r>
                      <m:sSub>
                        <m:sSubPr>
                          <m:ctrlPr>
                            <a:rPr lang="en-US" altLang="en-US" sz="2402" i="1">
                              <a:latin typeface="Cambria Math" panose="02040503050406030204" pitchFamily="18" charset="0"/>
                            </a:rPr>
                          </m:ctrlPr>
                        </m:sSubPr>
                        <m:e>
                          <m:r>
                            <a:rPr lang="en-US" altLang="en-US" sz="2402" i="1">
                              <a:latin typeface="Cambria Math" panose="02040503050406030204" pitchFamily="18" charset="0"/>
                            </a:rPr>
                            <m:t>𝐸</m:t>
                          </m:r>
                        </m:e>
                        <m:sub>
                          <m:r>
                            <a:rPr lang="en-US" altLang="en-US" sz="2402" i="1">
                              <a:latin typeface="Cambria Math" panose="02040503050406030204" pitchFamily="18" charset="0"/>
                            </a:rPr>
                            <m:t>𝑏</m:t>
                          </m:r>
                        </m:sub>
                      </m:sSub>
                      <m:r>
                        <a:rPr lang="en-US" altLang="en-US" sz="2402" i="1">
                          <a:latin typeface="Cambria Math" panose="02040503050406030204" pitchFamily="18" charset="0"/>
                        </a:rPr>
                        <m:t>+</m:t>
                      </m:r>
                      <m:r>
                        <a:rPr lang="en-US" altLang="en-US" sz="2402" i="1">
                          <a:solidFill>
                            <a:srgbClr val="C00000"/>
                          </a:solidFill>
                          <a:latin typeface="Cambria Math" panose="02040503050406030204" pitchFamily="18" charset="0"/>
                        </a:rPr>
                        <m:t>𝑂</m:t>
                      </m:r>
                      <m:sSup>
                        <m:sSupPr>
                          <m:ctrlPr>
                            <a:rPr lang="en-US" altLang="en-US" sz="2402" i="1">
                              <a:solidFill>
                                <a:srgbClr val="C00000"/>
                              </a:solidFill>
                              <a:latin typeface="Cambria Math" panose="02040503050406030204" pitchFamily="18" charset="0"/>
                            </a:rPr>
                          </m:ctrlPr>
                        </m:sSupPr>
                        <m:e>
                          <m:r>
                            <a:rPr lang="en-US" altLang="en-US" sz="2402" i="1">
                              <a:solidFill>
                                <a:srgbClr val="C00000"/>
                              </a:solidFill>
                              <a:latin typeface="Cambria Math" panose="02040503050406030204" pitchFamily="18" charset="0"/>
                            </a:rPr>
                            <m:t>(∆</m:t>
                          </m:r>
                          <m:r>
                            <a:rPr lang="en-US" altLang="en-US" sz="2402" i="1">
                              <a:solidFill>
                                <a:srgbClr val="C00000"/>
                              </a:solidFill>
                              <a:latin typeface="Cambria Math" panose="02040503050406030204" pitchFamily="18" charset="0"/>
                            </a:rPr>
                            <m:t>𝐸</m:t>
                          </m:r>
                          <m:r>
                            <a:rPr lang="en-US" altLang="en-US" sz="2402" i="1">
                              <a:solidFill>
                                <a:srgbClr val="C00000"/>
                              </a:solidFill>
                              <a:latin typeface="Cambria Math" panose="02040503050406030204" pitchFamily="18" charset="0"/>
                            </a:rPr>
                            <m:t>)</m:t>
                          </m:r>
                        </m:e>
                        <m:sup>
                          <m:r>
                            <a:rPr lang="en-US" altLang="en-US" sz="2402" i="1">
                              <a:solidFill>
                                <a:srgbClr val="C00000"/>
                              </a:solidFill>
                              <a:latin typeface="Cambria Math" panose="02040503050406030204" pitchFamily="18" charset="0"/>
                            </a:rPr>
                            <m:t>2</m:t>
                          </m:r>
                        </m:sup>
                      </m:sSup>
                    </m:oMath>
                  </m:oMathPara>
                </a14:m>
                <a:endParaRPr lang="en-US" sz="2402" dirty="0"/>
              </a:p>
            </p:txBody>
          </p:sp>
        </mc:Choice>
        <mc:Fallback xmlns="">
          <p:sp>
            <p:nvSpPr>
              <p:cNvPr id="58" name="TextBox 57">
                <a:extLst>
                  <a:ext uri="{FF2B5EF4-FFF2-40B4-BE49-F238E27FC236}">
                    <a16:creationId xmlns:a16="http://schemas.microsoft.com/office/drawing/2014/main" id="{250196FB-8A09-041F-0688-EA68CD12B18D}"/>
                  </a:ext>
                </a:extLst>
              </p:cNvPr>
              <p:cNvSpPr txBox="1">
                <a:spLocks noRot="1" noChangeAspect="1" noMove="1" noResize="1" noEditPoints="1" noAdjustHandles="1" noChangeArrowheads="1" noChangeShapeType="1" noTextEdit="1"/>
              </p:cNvSpPr>
              <p:nvPr/>
            </p:nvSpPr>
            <p:spPr>
              <a:xfrm>
                <a:off x="3901479" y="2794106"/>
                <a:ext cx="6310391" cy="462146"/>
              </a:xfrm>
              <a:prstGeom prst="rect">
                <a:avLst/>
              </a:prstGeom>
              <a:blipFill>
                <a:blip r:embed="rId12"/>
                <a:stretch>
                  <a:fillRect b="-18421"/>
                </a:stretch>
              </a:blipFill>
            </p:spPr>
            <p:txBody>
              <a:bodyPr/>
              <a:lstStyle/>
              <a:p>
                <a:r>
                  <a:rPr lang="zh-CN" altLang="en-US">
                    <a:noFill/>
                  </a:rPr>
                  <a:t> </a:t>
                </a:r>
              </a:p>
            </p:txBody>
          </p:sp>
        </mc:Fallback>
      </mc:AlternateContent>
      <p:sp>
        <p:nvSpPr>
          <p:cNvPr id="11" name="TextBox 10">
            <a:extLst>
              <a:ext uri="{FF2B5EF4-FFF2-40B4-BE49-F238E27FC236}">
                <a16:creationId xmlns:a16="http://schemas.microsoft.com/office/drawing/2014/main" id="{5C9A3EFF-9051-6FCA-AE0E-C15F467FBBB7}"/>
              </a:ext>
            </a:extLst>
          </p:cNvPr>
          <p:cNvSpPr txBox="1"/>
          <p:nvPr/>
        </p:nvSpPr>
        <p:spPr>
          <a:xfrm>
            <a:off x="4293134" y="1242791"/>
            <a:ext cx="2779519" cy="739434"/>
          </a:xfrm>
          <a:prstGeom prst="rect">
            <a:avLst/>
          </a:prstGeom>
          <a:noFill/>
        </p:spPr>
        <p:txBody>
          <a:bodyPr wrap="square">
            <a:spAutoFit/>
          </a:bodyPr>
          <a:lstStyle/>
          <a:p>
            <a:r>
              <a:rPr lang="en-GB" sz="1401" dirty="0">
                <a:solidFill>
                  <a:srgbClr val="C00000"/>
                </a:solidFill>
                <a:latin typeface="Times New Roman" panose="02020603050405020304" pitchFamily="18" charset="0"/>
                <a:ea typeface="Times New Roman" panose="02020603050405020304" pitchFamily="18" charset="0"/>
              </a:rPr>
              <a:t>Opposite correlations between  transverse spatial position and energy deviation </a:t>
            </a:r>
            <a:endParaRPr lang="en-US" sz="1401" dirty="0">
              <a:solidFill>
                <a:srgbClr val="C00000"/>
              </a:solidFill>
            </a:endParaRPr>
          </a:p>
        </p:txBody>
      </p:sp>
      <p:sp>
        <p:nvSpPr>
          <p:cNvPr id="12" name="TextBox 11">
            <a:extLst>
              <a:ext uri="{FF2B5EF4-FFF2-40B4-BE49-F238E27FC236}">
                <a16:creationId xmlns:a16="http://schemas.microsoft.com/office/drawing/2014/main" id="{26319E71-7F8B-0244-2BE9-07D48DD9DF65}"/>
              </a:ext>
            </a:extLst>
          </p:cNvPr>
          <p:cNvSpPr txBox="1"/>
          <p:nvPr/>
        </p:nvSpPr>
        <p:spPr>
          <a:xfrm>
            <a:off x="500668" y="1198711"/>
            <a:ext cx="2093501" cy="739434"/>
          </a:xfrm>
          <a:prstGeom prst="rect">
            <a:avLst/>
          </a:prstGeom>
          <a:noFill/>
        </p:spPr>
        <p:txBody>
          <a:bodyPr wrap="square">
            <a:spAutoFit/>
          </a:bodyPr>
          <a:lstStyle/>
          <a:p>
            <a:pPr defTabSz="457657">
              <a:defRPr/>
            </a:pPr>
            <a:r>
              <a:rPr lang="en-GB" sz="1401" dirty="0">
                <a:solidFill>
                  <a:srgbClr val="C00000"/>
                </a:solidFill>
                <a:latin typeface="Times New Roman" panose="02020603050405020304" pitchFamily="18" charset="0"/>
                <a:ea typeface="Times New Roman" panose="02020603050405020304" pitchFamily="18" charset="0"/>
              </a:rPr>
              <a:t>correlation between  transverse spatial position and energy deviation </a:t>
            </a:r>
            <a:endParaRPr lang="en-US" sz="1401" dirty="0">
              <a:solidFill>
                <a:srgbClr val="C00000"/>
              </a:solidFill>
            </a:endParaRPr>
          </a:p>
        </p:txBody>
      </p:sp>
      <p:sp>
        <p:nvSpPr>
          <p:cNvPr id="21" name="标题 1">
            <a:extLst>
              <a:ext uri="{FF2B5EF4-FFF2-40B4-BE49-F238E27FC236}">
                <a16:creationId xmlns:a16="http://schemas.microsoft.com/office/drawing/2014/main" id="{D4BE3B06-B103-2169-861E-E3EB9A4AD6F7}"/>
              </a:ext>
            </a:extLst>
          </p:cNvPr>
          <p:cNvSpPr>
            <a:spLocks noGrp="1"/>
          </p:cNvSpPr>
          <p:nvPr>
            <p:ph type="title"/>
          </p:nvPr>
        </p:nvSpPr>
        <p:spPr>
          <a:xfrm>
            <a:off x="734143" y="81348"/>
            <a:ext cx="11002432" cy="668478"/>
          </a:xfrm>
        </p:spPr>
        <p:txBody>
          <a:bodyPr/>
          <a:lstStyle/>
          <a:p>
            <a:r>
              <a:rPr lang="en-GB" altLang="zh-CN" sz="2800" dirty="0"/>
              <a:t>Transverse Monochromatization Principle</a:t>
            </a:r>
          </a:p>
        </p:txBody>
      </p:sp>
      <p:sp>
        <p:nvSpPr>
          <p:cNvPr id="9" name="日期占位符 8">
            <a:extLst>
              <a:ext uri="{FF2B5EF4-FFF2-40B4-BE49-F238E27FC236}">
                <a16:creationId xmlns:a16="http://schemas.microsoft.com/office/drawing/2014/main" id="{A22A4CD1-A761-C3D3-FCE9-26F2F3D372AE}"/>
              </a:ext>
            </a:extLst>
          </p:cNvPr>
          <p:cNvSpPr>
            <a:spLocks noGrp="1"/>
          </p:cNvSpPr>
          <p:nvPr>
            <p:ph type="dt" sz="half" idx="10"/>
          </p:nvPr>
        </p:nvSpPr>
        <p:spPr/>
        <p:txBody>
          <a:bodyPr/>
          <a:lstStyle/>
          <a:p>
            <a:r>
              <a:rPr lang="en-US" altLang="zh-CN"/>
              <a:t>8 June 2023</a:t>
            </a:r>
            <a:endParaRPr lang="zh-CN" altLang="en-US"/>
          </a:p>
        </p:txBody>
      </p:sp>
      <p:sp>
        <p:nvSpPr>
          <p:cNvPr id="16" name="页脚占位符 15">
            <a:extLst>
              <a:ext uri="{FF2B5EF4-FFF2-40B4-BE49-F238E27FC236}">
                <a16:creationId xmlns:a16="http://schemas.microsoft.com/office/drawing/2014/main" id="{BDE29B58-9F09-39C2-05C2-98D4F69037F7}"/>
              </a:ext>
            </a:extLst>
          </p:cNvPr>
          <p:cNvSpPr>
            <a:spLocks noGrp="1"/>
          </p:cNvSpPr>
          <p:nvPr>
            <p:ph type="ftr" sz="quarter" idx="11"/>
          </p:nvPr>
        </p:nvSpPr>
        <p:spPr/>
        <p:txBody>
          <a:bodyPr/>
          <a:lstStyle/>
          <a:p>
            <a:r>
              <a:rPr lang="en-US" altLang="zh-CN"/>
              <a:t>FCC Week 2023</a:t>
            </a:r>
            <a:endParaRPr lang="zh-CN" altLang="en-US"/>
          </a:p>
        </p:txBody>
      </p:sp>
      <p:sp>
        <p:nvSpPr>
          <p:cNvPr id="18" name="灯片编号占位符 17">
            <a:extLst>
              <a:ext uri="{FF2B5EF4-FFF2-40B4-BE49-F238E27FC236}">
                <a16:creationId xmlns:a16="http://schemas.microsoft.com/office/drawing/2014/main" id="{95431DF6-7866-0E0B-4E65-4A07B8194E48}"/>
              </a:ext>
            </a:extLst>
          </p:cNvPr>
          <p:cNvSpPr>
            <a:spLocks noGrp="1"/>
          </p:cNvSpPr>
          <p:nvPr>
            <p:ph type="sldNum" sz="quarter" idx="12"/>
          </p:nvPr>
        </p:nvSpPr>
        <p:spPr/>
        <p:txBody>
          <a:bodyPr/>
          <a:lstStyle/>
          <a:p>
            <a:fld id="{10C94CE8-38CE-4431-96C9-C03853E577E3}" type="slidenum">
              <a:rPr lang="zh-CN" altLang="en-US" smtClean="0"/>
              <a:t>4</a:t>
            </a:fld>
            <a:endParaRPr lang="zh-CN" altLang="en-US"/>
          </a:p>
        </p:txBody>
      </p:sp>
      <p:sp>
        <p:nvSpPr>
          <p:cNvPr id="31" name="TextBox 9">
            <a:extLst>
              <a:ext uri="{FF2B5EF4-FFF2-40B4-BE49-F238E27FC236}">
                <a16:creationId xmlns:a16="http://schemas.microsoft.com/office/drawing/2014/main" id="{E431F7B0-83A3-5990-0635-1F1CB98DC8E2}"/>
              </a:ext>
            </a:extLst>
          </p:cNvPr>
          <p:cNvSpPr txBox="1"/>
          <p:nvPr/>
        </p:nvSpPr>
        <p:spPr>
          <a:xfrm>
            <a:off x="61728" y="3618097"/>
            <a:ext cx="2208794" cy="369653"/>
          </a:xfrm>
          <a:prstGeom prst="rect">
            <a:avLst/>
          </a:prstGeom>
          <a:noFill/>
        </p:spPr>
        <p:txBody>
          <a:bodyPr wrap="square">
            <a:spAutoFit/>
          </a:bodyPr>
          <a:lstStyle/>
          <a:p>
            <a:pPr eaLnBrk="1" hangingPunct="1"/>
            <a:r>
              <a:rPr lang="en-GB" altLang="fr-FR" sz="1802" b="1" dirty="0">
                <a:solidFill>
                  <a:srgbClr val="002060"/>
                </a:solidFill>
                <a:latin typeface="Arial" panose="020B0604020202020204" pitchFamily="34" charset="0"/>
                <a:cs typeface="Arial" panose="020B0604020202020204" pitchFamily="34" charset="0"/>
              </a:rPr>
              <a:t>CM energy spread </a:t>
            </a:r>
          </a:p>
        </p:txBody>
      </p:sp>
    </p:spTree>
    <p:extLst>
      <p:ext uri="{BB962C8B-B14F-4D97-AF65-F5344CB8AC3E}">
        <p14:creationId xmlns:p14="http://schemas.microsoft.com/office/powerpoint/2010/main" val="3228877125"/>
      </p:ext>
    </p:extLst>
  </p:cSld>
  <p:clrMapOvr>
    <a:masterClrMapping/>
  </p:clrMapOvr>
  <mc:AlternateContent xmlns:mc="http://schemas.openxmlformats.org/markup-compatibility/2006">
    <mc:Choice xmlns:p14="http://schemas.microsoft.com/office/powerpoint/2010/main" Requires="p14">
      <p:transition spd="med" advTm="250368">
        <p14:prism isContent="1"/>
      </p:transition>
    </mc:Choice>
    <mc:Fallback>
      <p:transition spd="med" advTm="250368">
        <p:fad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a:extLst>
              <a:ext uri="{FF2B5EF4-FFF2-40B4-BE49-F238E27FC236}">
                <a16:creationId xmlns:a16="http://schemas.microsoft.com/office/drawing/2014/main" id="{5FBD7392-A949-22E6-E0A8-5E8213A2CD80}"/>
              </a:ext>
            </a:extLst>
          </p:cNvPr>
          <p:cNvSpPr>
            <a:spLocks noGrp="1"/>
          </p:cNvSpPr>
          <p:nvPr>
            <p:ph type="title"/>
          </p:nvPr>
        </p:nvSpPr>
        <p:spPr>
          <a:xfrm>
            <a:off x="827865" y="85101"/>
            <a:ext cx="11002432" cy="668478"/>
          </a:xfrm>
        </p:spPr>
        <p:txBody>
          <a:bodyPr/>
          <a:lstStyle/>
          <a:p>
            <a:r>
              <a:rPr lang="en-GB" altLang="zh-CN" sz="2800" dirty="0"/>
              <a:t>Monochromatization Self-consistent Parameters</a:t>
            </a:r>
          </a:p>
        </p:txBody>
      </p:sp>
      <p:sp>
        <p:nvSpPr>
          <p:cNvPr id="3" name="内容占位符 2">
            <a:extLst>
              <a:ext uri="{FF2B5EF4-FFF2-40B4-BE49-F238E27FC236}">
                <a16:creationId xmlns:a16="http://schemas.microsoft.com/office/drawing/2014/main" id="{36BD0D28-7ABF-598A-55CE-EDAD955F41B8}"/>
              </a:ext>
            </a:extLst>
          </p:cNvPr>
          <p:cNvSpPr>
            <a:spLocks noGrp="1"/>
          </p:cNvSpPr>
          <p:nvPr>
            <p:ph idx="1"/>
          </p:nvPr>
        </p:nvSpPr>
        <p:spPr>
          <a:xfrm>
            <a:off x="554954" y="895277"/>
            <a:ext cx="11000551" cy="885385"/>
          </a:xfrm>
        </p:spPr>
        <p:txBody>
          <a:bodyPr>
            <a:normAutofit/>
          </a:bodyPr>
          <a:lstStyle/>
          <a:p>
            <a:pPr marL="0" indent="0" algn="just">
              <a:buNone/>
            </a:pPr>
            <a:r>
              <a:rPr lang="en-US" altLang="zh-CN" sz="1600" dirty="0"/>
              <a:t>Taking into account the baseline optics layout and parameters of the FCC-</a:t>
            </a:r>
            <a:r>
              <a:rPr lang="en-US" altLang="zh-CN" sz="1600" dirty="0" err="1"/>
              <a:t>ee</a:t>
            </a:r>
            <a:r>
              <a:rPr lang="en-US" altLang="zh-CN" sz="1600" dirty="0"/>
              <a:t>, featuring a large crossing angle of 30 </a:t>
            </a:r>
            <a:r>
              <a:rPr lang="en-US" altLang="zh-CN" sz="1600" dirty="0" err="1"/>
              <a:t>mrad</a:t>
            </a:r>
            <a:r>
              <a:rPr lang="en-US" altLang="zh-CN" sz="1600" dirty="0"/>
              <a:t> at the IP, a parametric study of monochromatization for FCC-</a:t>
            </a:r>
            <a:r>
              <a:rPr lang="en-US" altLang="zh-CN" sz="1600" dirty="0" err="1"/>
              <a:t>ee</a:t>
            </a:r>
            <a:r>
              <a:rPr lang="en-US" altLang="zh-CN" sz="1600" dirty="0"/>
              <a:t> has been made at 125 GeV collision energy. The results calculated with the simulation code Guinea-Pig are summarized below.</a:t>
            </a:r>
          </a:p>
        </p:txBody>
      </p:sp>
      <p:sp>
        <p:nvSpPr>
          <p:cNvPr id="4" name="日期占位符 3">
            <a:extLst>
              <a:ext uri="{FF2B5EF4-FFF2-40B4-BE49-F238E27FC236}">
                <a16:creationId xmlns:a16="http://schemas.microsoft.com/office/drawing/2014/main" id="{DDC84136-5535-3784-4719-04A2DC70275B}"/>
              </a:ext>
            </a:extLst>
          </p:cNvPr>
          <p:cNvSpPr>
            <a:spLocks noGrp="1"/>
          </p:cNvSpPr>
          <p:nvPr>
            <p:ph type="dt" sz="half" idx="10"/>
          </p:nvPr>
        </p:nvSpPr>
        <p:spPr/>
        <p:txBody>
          <a:bodyPr/>
          <a:lstStyle/>
          <a:p>
            <a:r>
              <a:rPr lang="en-US" altLang="zh-CN"/>
              <a:t>8 June 2023</a:t>
            </a:r>
            <a:endParaRPr lang="zh-CN" altLang="en-US"/>
          </a:p>
        </p:txBody>
      </p:sp>
      <p:sp>
        <p:nvSpPr>
          <p:cNvPr id="5" name="页脚占位符 4">
            <a:extLst>
              <a:ext uri="{FF2B5EF4-FFF2-40B4-BE49-F238E27FC236}">
                <a16:creationId xmlns:a16="http://schemas.microsoft.com/office/drawing/2014/main" id="{1979EACF-BE30-2CB0-D924-86BC3950E343}"/>
              </a:ext>
            </a:extLst>
          </p:cNvPr>
          <p:cNvSpPr>
            <a:spLocks noGrp="1"/>
          </p:cNvSpPr>
          <p:nvPr>
            <p:ph type="ftr" sz="quarter" idx="11"/>
          </p:nvPr>
        </p:nvSpPr>
        <p:spPr/>
        <p:txBody>
          <a:bodyPr/>
          <a:lstStyle/>
          <a:p>
            <a:r>
              <a:rPr lang="en-US" altLang="zh-CN"/>
              <a:t>FCC Week 2023</a:t>
            </a:r>
            <a:endParaRPr lang="zh-CN" altLang="en-US"/>
          </a:p>
        </p:txBody>
      </p:sp>
      <p:sp>
        <p:nvSpPr>
          <p:cNvPr id="6" name="灯片编号占位符 5">
            <a:extLst>
              <a:ext uri="{FF2B5EF4-FFF2-40B4-BE49-F238E27FC236}">
                <a16:creationId xmlns:a16="http://schemas.microsoft.com/office/drawing/2014/main" id="{0086AAAC-C0D7-538A-C9DF-AA45FFCD1FF7}"/>
              </a:ext>
            </a:extLst>
          </p:cNvPr>
          <p:cNvSpPr>
            <a:spLocks noGrp="1"/>
          </p:cNvSpPr>
          <p:nvPr>
            <p:ph type="sldNum" sz="quarter" idx="12"/>
          </p:nvPr>
        </p:nvSpPr>
        <p:spPr/>
        <p:txBody>
          <a:bodyPr/>
          <a:lstStyle/>
          <a:p>
            <a:fld id="{10C94CE8-38CE-4431-96C9-C03853E577E3}" type="slidenum">
              <a:rPr lang="zh-CN" altLang="en-US" smtClean="0"/>
              <a:t>5</a:t>
            </a:fld>
            <a:endParaRPr lang="zh-CN" altLang="en-US" dirty="0"/>
          </a:p>
        </p:txBody>
      </p:sp>
      <p:graphicFrame>
        <p:nvGraphicFramePr>
          <p:cNvPr id="2" name="表格 1">
            <a:extLst>
              <a:ext uri="{FF2B5EF4-FFF2-40B4-BE49-F238E27FC236}">
                <a16:creationId xmlns:a16="http://schemas.microsoft.com/office/drawing/2014/main" id="{D0916E9C-E081-D8EA-CC42-428AA7699882}"/>
              </a:ext>
            </a:extLst>
          </p:cNvPr>
          <p:cNvGraphicFramePr>
            <a:graphicFrameLocks noGrp="1"/>
          </p:cNvGraphicFramePr>
          <p:nvPr>
            <p:extLst>
              <p:ext uri="{D42A27DB-BD31-4B8C-83A1-F6EECF244321}">
                <p14:modId xmlns:p14="http://schemas.microsoft.com/office/powerpoint/2010/main" val="2712284116"/>
              </p:ext>
            </p:extLst>
          </p:nvPr>
        </p:nvGraphicFramePr>
        <p:xfrm>
          <a:off x="544086" y="1934610"/>
          <a:ext cx="7487462" cy="4274526"/>
        </p:xfrm>
        <a:graphic>
          <a:graphicData uri="http://schemas.openxmlformats.org/drawingml/2006/table">
            <a:tbl>
              <a:tblPr firstRow="1" firstCol="1" bandRow="1">
                <a:tableStyleId>{5C22544A-7EE6-4342-B048-85BDC9FD1C3A}</a:tableStyleId>
              </a:tblPr>
              <a:tblGrid>
                <a:gridCol w="2506194">
                  <a:extLst>
                    <a:ext uri="{9D8B030D-6E8A-4147-A177-3AD203B41FA5}">
                      <a16:colId xmlns:a16="http://schemas.microsoft.com/office/drawing/2014/main" val="1796709277"/>
                    </a:ext>
                  </a:extLst>
                </a:gridCol>
                <a:gridCol w="1529450">
                  <a:extLst>
                    <a:ext uri="{9D8B030D-6E8A-4147-A177-3AD203B41FA5}">
                      <a16:colId xmlns:a16="http://schemas.microsoft.com/office/drawing/2014/main" val="1175602187"/>
                    </a:ext>
                  </a:extLst>
                </a:gridCol>
                <a:gridCol w="1725909">
                  <a:extLst>
                    <a:ext uri="{9D8B030D-6E8A-4147-A177-3AD203B41FA5}">
                      <a16:colId xmlns:a16="http://schemas.microsoft.com/office/drawing/2014/main" val="2688442558"/>
                    </a:ext>
                  </a:extLst>
                </a:gridCol>
                <a:gridCol w="1725909">
                  <a:extLst>
                    <a:ext uri="{9D8B030D-6E8A-4147-A177-3AD203B41FA5}">
                      <a16:colId xmlns:a16="http://schemas.microsoft.com/office/drawing/2014/main" val="1660466312"/>
                    </a:ext>
                  </a:extLst>
                </a:gridCol>
              </a:tblGrid>
              <a:tr h="306627">
                <a:tc>
                  <a:txBody>
                    <a:bodyPr/>
                    <a:lstStyle/>
                    <a:p>
                      <a:pPr algn="ctr">
                        <a:spcAft>
                          <a:spcPts val="600"/>
                        </a:spcAft>
                      </a:pPr>
                      <a:r>
                        <a:rPr lang="en-US" altLang="zh-CN" sz="1200" kern="100" dirty="0">
                          <a:effectLst/>
                          <a:latin typeface="Times New Roman" panose="02020603050405020304" pitchFamily="18" charset="0"/>
                          <a:ea typeface="+mn-ea"/>
                          <a:cs typeface="Times New Roman" panose="02020603050405020304" pitchFamily="18" charset="0"/>
                        </a:rPr>
                        <a:t>Parameters</a:t>
                      </a:r>
                      <a:endParaRPr lang="zh-CN" sz="105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Aft>
                          <a:spcPts val="600"/>
                        </a:spcAft>
                      </a:pPr>
                      <a:r>
                        <a:rPr lang="en-US" altLang="zh-CN" sz="1200" kern="100" dirty="0">
                          <a:effectLst/>
                          <a:latin typeface="Times New Roman" panose="02020603050405020304" pitchFamily="18" charset="0"/>
                          <a:ea typeface="+mn-ea"/>
                          <a:cs typeface="Times New Roman" panose="02020603050405020304" pitchFamily="18" charset="0"/>
                        </a:rPr>
                        <a:t>Unit</a:t>
                      </a:r>
                      <a:endParaRPr lang="zh-CN" sz="105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Aft>
                          <a:spcPts val="600"/>
                        </a:spcAft>
                      </a:pPr>
                      <a:r>
                        <a:rPr lang="en-US" altLang="zh-CN" sz="1050" kern="100" dirty="0">
                          <a:solidFill>
                            <a:schemeClr val="bg1"/>
                          </a:solidFill>
                          <a:effectLst/>
                          <a:latin typeface="Times New Roman" panose="02020603050405020304" pitchFamily="18" charset="0"/>
                          <a:ea typeface="+mn-ea"/>
                          <a:cs typeface="Times New Roman" panose="02020603050405020304" pitchFamily="18" charset="0"/>
                        </a:rPr>
                        <a:t>Horizontal Dispersion</a:t>
                      </a:r>
                      <a:endParaRPr lang="zh-CN" sz="1050" kern="100" dirty="0">
                        <a:solidFill>
                          <a:schemeClr val="bg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Aft>
                          <a:spcPts val="600"/>
                        </a:spcAft>
                      </a:pPr>
                      <a:r>
                        <a:rPr lang="en-US" altLang="zh-CN" sz="1200" kern="100" dirty="0">
                          <a:solidFill>
                            <a:schemeClr val="bg1"/>
                          </a:solidFill>
                          <a:effectLst/>
                          <a:latin typeface="Times New Roman" panose="02020603050405020304" pitchFamily="18" charset="0"/>
                          <a:ea typeface="+mn-ea"/>
                          <a:cs typeface="Times New Roman" panose="02020603050405020304" pitchFamily="18" charset="0"/>
                        </a:rPr>
                        <a:t>Vertical Dispersion</a:t>
                      </a:r>
                      <a:endParaRPr lang="zh-CN" sz="1050" kern="100" dirty="0">
                        <a:solidFill>
                          <a:schemeClr val="bg1"/>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3091973480"/>
                  </a:ext>
                </a:extLst>
              </a:tr>
              <a:tr h="305223">
                <a:tc>
                  <a:txBody>
                    <a:bodyPr/>
                    <a:lstStyle/>
                    <a:p>
                      <a:pPr algn="ctr">
                        <a:spcAft>
                          <a:spcPts val="600"/>
                        </a:spcAft>
                      </a:pPr>
                      <a:r>
                        <a:rPr lang="en-US" altLang="zh-CN" sz="1200" kern="100" dirty="0">
                          <a:effectLst/>
                          <a:latin typeface="Times New Roman" panose="02020603050405020304" pitchFamily="18" charset="0"/>
                          <a:ea typeface="+mn-ea"/>
                          <a:cs typeface="Times New Roman" panose="02020603050405020304" pitchFamily="18" charset="0"/>
                        </a:rPr>
                        <a:t>Beam energy </a:t>
                      </a:r>
                      <a:r>
                        <a:rPr lang="en-US" sz="1200" kern="100" dirty="0">
                          <a:effectLst/>
                          <a:latin typeface="Times New Roman" panose="02020603050405020304" pitchFamily="18" charset="0"/>
                          <a:ea typeface="+mn-ea"/>
                          <a:cs typeface="Times New Roman" panose="02020603050405020304" pitchFamily="18" charset="0"/>
                        </a:rPr>
                        <a:t>(</a:t>
                      </a:r>
                      <a:r>
                        <a:rPr lang="en-US" sz="1200" i="1" kern="100" dirty="0">
                          <a:effectLst/>
                          <a:latin typeface="Times New Roman" panose="02020603050405020304" pitchFamily="18" charset="0"/>
                          <a:ea typeface="+mn-ea"/>
                          <a:cs typeface="Times New Roman" panose="02020603050405020304" pitchFamily="18" charset="0"/>
                        </a:rPr>
                        <a:t>E</a:t>
                      </a:r>
                      <a:r>
                        <a:rPr lang="en-US" sz="1200" kern="100" dirty="0">
                          <a:effectLst/>
                          <a:latin typeface="Times New Roman" panose="02020603050405020304" pitchFamily="18" charset="0"/>
                          <a:ea typeface="+mn-ea"/>
                          <a:cs typeface="Times New Roman" panose="02020603050405020304" pitchFamily="18" charset="0"/>
                        </a:rPr>
                        <a:t>)</a:t>
                      </a:r>
                      <a:endParaRPr lang="zh-CN" sz="105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Aft>
                          <a:spcPts val="600"/>
                        </a:spcAft>
                      </a:pPr>
                      <a:r>
                        <a:rPr lang="en-US" sz="1200" kern="100">
                          <a:effectLst/>
                          <a:latin typeface="Times New Roman" panose="02020603050405020304" pitchFamily="18" charset="0"/>
                          <a:ea typeface="+mn-ea"/>
                          <a:cs typeface="Times New Roman" panose="02020603050405020304" pitchFamily="18" charset="0"/>
                        </a:rPr>
                        <a:t>GeV</a:t>
                      </a:r>
                      <a:endParaRPr lang="zh-CN" sz="1050" kern="100">
                        <a:effectLst/>
                        <a:latin typeface="Times New Roman" panose="02020603050405020304" pitchFamily="18" charset="0"/>
                        <a:ea typeface="+mn-ea"/>
                        <a:cs typeface="Times New Roman" panose="02020603050405020304" pitchFamily="18" charset="0"/>
                      </a:endParaRPr>
                    </a:p>
                  </a:txBody>
                  <a:tcPr marL="68580" marR="68580" marT="0" marB="0" anchor="ctr"/>
                </a:tc>
                <a:tc gridSpan="2">
                  <a:txBody>
                    <a:bodyPr/>
                    <a:lstStyle/>
                    <a:p>
                      <a:pPr algn="ctr">
                        <a:spcAft>
                          <a:spcPts val="600"/>
                        </a:spcAft>
                      </a:pPr>
                      <a:r>
                        <a:rPr lang="en-US" altLang="zh-CN" sz="1200" kern="100" dirty="0">
                          <a:solidFill>
                            <a:schemeClr val="tx1"/>
                          </a:solidFill>
                          <a:effectLst/>
                          <a:latin typeface="Times New Roman" panose="02020603050405020304" pitchFamily="18" charset="0"/>
                          <a:ea typeface="+mn-ea"/>
                          <a:cs typeface="Times New Roman" panose="02020603050405020304" pitchFamily="18" charset="0"/>
                        </a:rPr>
                        <a:t>62.5</a:t>
                      </a:r>
                    </a:p>
                  </a:txBody>
                  <a:tcPr marL="68580" marR="68580" marT="0" marB="0" anchor="ctr"/>
                </a:tc>
                <a:tc hMerge="1">
                  <a:txBody>
                    <a:bodyPr/>
                    <a:lstStyle/>
                    <a:p>
                      <a:pPr algn="ctr">
                        <a:spcAft>
                          <a:spcPts val="600"/>
                        </a:spcAft>
                      </a:pPr>
                      <a:r>
                        <a:rPr lang="en-US" altLang="zh-CN" sz="1200" kern="100" dirty="0">
                          <a:solidFill>
                            <a:srgbClr val="FF0000"/>
                          </a:solidFill>
                          <a:effectLst/>
                          <a:latin typeface="Times New Roman" panose="02020603050405020304" pitchFamily="18" charset="0"/>
                          <a:ea typeface="+mn-ea"/>
                          <a:cs typeface="Times New Roman" panose="02020603050405020304" pitchFamily="18" charset="0"/>
                        </a:rPr>
                        <a:t>62.5</a:t>
                      </a:r>
                      <a:endParaRPr lang="zh-CN" sz="1050" kern="1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3065647381"/>
                  </a:ext>
                </a:extLst>
              </a:tr>
              <a:tr h="305223">
                <a:tc>
                  <a:txBody>
                    <a:bodyPr/>
                    <a:lstStyle/>
                    <a:p>
                      <a:pPr algn="ctr">
                        <a:spcAft>
                          <a:spcPts val="600"/>
                        </a:spcAft>
                      </a:pPr>
                      <a:r>
                        <a:rPr lang="en-US" altLang="zh-CN" sz="1200" kern="100" dirty="0">
                          <a:effectLst/>
                          <a:latin typeface="Times New Roman" panose="02020603050405020304" pitchFamily="18" charset="0"/>
                          <a:ea typeface="+mn-ea"/>
                          <a:cs typeface="Times New Roman" panose="02020603050405020304" pitchFamily="18" charset="0"/>
                        </a:rPr>
                        <a:t>Horizontal, vertical emittance </a:t>
                      </a:r>
                      <a:r>
                        <a:rPr lang="en-US" sz="1200" kern="100" dirty="0">
                          <a:effectLst/>
                          <a:latin typeface="Times New Roman" panose="02020603050405020304" pitchFamily="18" charset="0"/>
                          <a:ea typeface="+mn-ea"/>
                          <a:cs typeface="Times New Roman" panose="02020603050405020304" pitchFamily="18" charset="0"/>
                        </a:rPr>
                        <a:t>(</a:t>
                      </a:r>
                      <a:r>
                        <a:rPr lang="en-US" sz="1200" i="1" kern="100" dirty="0" err="1">
                          <a:effectLst/>
                          <a:latin typeface="Times New Roman" panose="02020603050405020304" pitchFamily="18" charset="0"/>
                          <a:ea typeface="+mn-ea"/>
                          <a:cs typeface="Times New Roman" panose="02020603050405020304" pitchFamily="18" charset="0"/>
                        </a:rPr>
                        <a:t>ε</a:t>
                      </a:r>
                      <a:r>
                        <a:rPr lang="en-US" sz="1200" i="1" kern="100" baseline="-25000" dirty="0" err="1">
                          <a:effectLst/>
                          <a:latin typeface="Times New Roman" panose="02020603050405020304" pitchFamily="18" charset="0"/>
                          <a:ea typeface="+mn-ea"/>
                          <a:cs typeface="Times New Roman" panose="02020603050405020304" pitchFamily="18" charset="0"/>
                        </a:rPr>
                        <a:t>x,y</a:t>
                      </a:r>
                      <a:r>
                        <a:rPr lang="en-US" sz="1200" kern="100" dirty="0">
                          <a:effectLst/>
                          <a:latin typeface="Times New Roman" panose="02020603050405020304" pitchFamily="18" charset="0"/>
                          <a:ea typeface="+mn-ea"/>
                          <a:cs typeface="Times New Roman" panose="02020603050405020304" pitchFamily="18" charset="0"/>
                        </a:rPr>
                        <a:t>)</a:t>
                      </a:r>
                      <a:endParaRPr lang="zh-CN" sz="105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Aft>
                          <a:spcPts val="600"/>
                        </a:spcAft>
                      </a:pPr>
                      <a:r>
                        <a:rPr lang="en-US" sz="1200" kern="100">
                          <a:effectLst/>
                          <a:latin typeface="Times New Roman" panose="02020603050405020304" pitchFamily="18" charset="0"/>
                          <a:ea typeface="+mn-ea"/>
                          <a:cs typeface="Times New Roman" panose="02020603050405020304" pitchFamily="18" charset="0"/>
                        </a:rPr>
                        <a:t>nm</a:t>
                      </a:r>
                      <a:endParaRPr lang="zh-CN" sz="1050" kern="100">
                        <a:effectLst/>
                        <a:latin typeface="Times New Roman" panose="02020603050405020304" pitchFamily="18" charset="0"/>
                        <a:ea typeface="+mn-ea"/>
                        <a:cs typeface="Times New Roman" panose="02020603050405020304" pitchFamily="18" charset="0"/>
                      </a:endParaRPr>
                    </a:p>
                  </a:txBody>
                  <a:tcPr marL="68580" marR="68580" marT="0" marB="0" anchor="ctr"/>
                </a:tc>
                <a:tc gridSpan="2">
                  <a:txBody>
                    <a:bodyPr/>
                    <a:lstStyle/>
                    <a:p>
                      <a:pPr algn="ctr">
                        <a:spcAft>
                          <a:spcPts val="600"/>
                        </a:spcAft>
                      </a:pPr>
                      <a:r>
                        <a:rPr lang="en-US" sz="1200" kern="100" dirty="0">
                          <a:solidFill>
                            <a:schemeClr val="tx1"/>
                          </a:solidFill>
                          <a:effectLst/>
                          <a:latin typeface="Times New Roman" panose="02020603050405020304" pitchFamily="18" charset="0"/>
                          <a:ea typeface="+mn-ea"/>
                          <a:cs typeface="Times New Roman" panose="02020603050405020304" pitchFamily="18" charset="0"/>
                        </a:rPr>
                        <a:t>0.51, 0.002</a:t>
                      </a:r>
                      <a:endParaRPr lang="zh-CN" sz="1050" kern="1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hMerge="1">
                  <a:txBody>
                    <a:bodyPr/>
                    <a:lstStyle/>
                    <a:p>
                      <a:pPr algn="ctr">
                        <a:spcAft>
                          <a:spcPts val="600"/>
                        </a:spcAft>
                      </a:pPr>
                      <a:endParaRPr lang="zh-CN" sz="1050" kern="1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2339108595"/>
                  </a:ext>
                </a:extLst>
              </a:tr>
              <a:tr h="305223">
                <a:tc>
                  <a:txBody>
                    <a:bodyPr/>
                    <a:lstStyle/>
                    <a:p>
                      <a:pPr algn="ctr">
                        <a:spcAft>
                          <a:spcPts val="600"/>
                        </a:spcAft>
                      </a:pPr>
                      <a:r>
                        <a:rPr lang="en-US" altLang="zh-CN" sz="1200" kern="100" dirty="0">
                          <a:effectLst/>
                          <a:latin typeface="Times New Roman" panose="02020603050405020304" pitchFamily="18" charset="0"/>
                          <a:ea typeface="+mn-ea"/>
                          <a:cs typeface="Times New Roman" panose="02020603050405020304" pitchFamily="18" charset="0"/>
                        </a:rPr>
                        <a:t>Energy spread </a:t>
                      </a:r>
                      <a:r>
                        <a:rPr lang="en-US" sz="1200" kern="100" dirty="0">
                          <a:effectLst/>
                          <a:latin typeface="Times New Roman" panose="02020603050405020304" pitchFamily="18" charset="0"/>
                          <a:ea typeface="+mn-ea"/>
                          <a:cs typeface="Times New Roman" panose="02020603050405020304" pitchFamily="18" charset="0"/>
                        </a:rPr>
                        <a:t>(</a:t>
                      </a:r>
                      <a:r>
                        <a:rPr lang="en-US" sz="1200" i="1" kern="100" dirty="0" err="1">
                          <a:effectLst/>
                          <a:latin typeface="Times New Roman" panose="02020603050405020304" pitchFamily="18" charset="0"/>
                          <a:ea typeface="+mn-ea"/>
                          <a:cs typeface="Times New Roman" panose="02020603050405020304" pitchFamily="18" charset="0"/>
                        </a:rPr>
                        <a:t>σ</a:t>
                      </a:r>
                      <a:r>
                        <a:rPr lang="en-US" sz="1200" i="1" kern="100" baseline="-25000" dirty="0" err="1">
                          <a:effectLst/>
                          <a:latin typeface="Times New Roman" panose="02020603050405020304" pitchFamily="18" charset="0"/>
                          <a:ea typeface="+mn-ea"/>
                          <a:cs typeface="Times New Roman" panose="02020603050405020304" pitchFamily="18" charset="0"/>
                        </a:rPr>
                        <a:t>δ</a:t>
                      </a:r>
                      <a:r>
                        <a:rPr lang="en-US" sz="1200" kern="100" dirty="0">
                          <a:effectLst/>
                          <a:latin typeface="Times New Roman" panose="02020603050405020304" pitchFamily="18" charset="0"/>
                          <a:ea typeface="+mn-ea"/>
                          <a:cs typeface="Times New Roman" panose="02020603050405020304" pitchFamily="18" charset="0"/>
                        </a:rPr>
                        <a:t>)</a:t>
                      </a:r>
                      <a:endParaRPr lang="zh-CN" sz="105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Aft>
                          <a:spcPts val="600"/>
                        </a:spcAft>
                      </a:pPr>
                      <a:r>
                        <a:rPr lang="en-US" sz="1200" kern="100" dirty="0">
                          <a:effectLst/>
                          <a:latin typeface="Times New Roman" panose="02020603050405020304" pitchFamily="18" charset="0"/>
                          <a:ea typeface="+mn-ea"/>
                          <a:cs typeface="Times New Roman" panose="02020603050405020304" pitchFamily="18" charset="0"/>
                        </a:rPr>
                        <a:t>%</a:t>
                      </a:r>
                      <a:endParaRPr lang="zh-CN" sz="105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gridSpan="2">
                  <a:txBody>
                    <a:bodyPr/>
                    <a:lstStyle/>
                    <a:p>
                      <a:pPr algn="ctr">
                        <a:spcAft>
                          <a:spcPts val="600"/>
                        </a:spcAft>
                      </a:pPr>
                      <a:r>
                        <a:rPr lang="en-US" sz="1200" kern="100" dirty="0">
                          <a:solidFill>
                            <a:schemeClr val="tx1"/>
                          </a:solidFill>
                          <a:effectLst/>
                          <a:latin typeface="Times New Roman" panose="02020603050405020304" pitchFamily="18" charset="0"/>
                          <a:ea typeface="+mn-ea"/>
                          <a:cs typeface="Times New Roman" panose="02020603050405020304" pitchFamily="18" charset="0"/>
                        </a:rPr>
                        <a:t>0.052</a:t>
                      </a:r>
                      <a:endParaRPr lang="zh-CN" sz="1050" kern="1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hMerge="1">
                  <a:txBody>
                    <a:bodyPr/>
                    <a:lstStyle/>
                    <a:p>
                      <a:pPr algn="ctr">
                        <a:spcAft>
                          <a:spcPts val="600"/>
                        </a:spcAft>
                      </a:pPr>
                      <a:endParaRPr lang="zh-CN" sz="1050" kern="1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1770763828"/>
                  </a:ext>
                </a:extLst>
              </a:tr>
              <a:tr h="305223">
                <a:tc>
                  <a:txBody>
                    <a:bodyPr/>
                    <a:lstStyle/>
                    <a:p>
                      <a:pPr algn="ctr">
                        <a:spcAft>
                          <a:spcPts val="600"/>
                        </a:spcAft>
                      </a:pPr>
                      <a:r>
                        <a:rPr lang="en-US" altLang="zh-CN" sz="1200" kern="100" dirty="0">
                          <a:effectLst/>
                          <a:latin typeface="Times New Roman" panose="02020603050405020304" pitchFamily="18" charset="0"/>
                          <a:ea typeface="+mn-ea"/>
                          <a:cs typeface="Times New Roman" panose="02020603050405020304" pitchFamily="18" charset="0"/>
                        </a:rPr>
                        <a:t>Beam length </a:t>
                      </a:r>
                      <a:r>
                        <a:rPr lang="en-US" sz="1200" kern="100" dirty="0">
                          <a:effectLst/>
                          <a:latin typeface="Times New Roman" panose="02020603050405020304" pitchFamily="18" charset="0"/>
                          <a:ea typeface="+mn-ea"/>
                          <a:cs typeface="Times New Roman" panose="02020603050405020304" pitchFamily="18" charset="0"/>
                        </a:rPr>
                        <a:t>(</a:t>
                      </a:r>
                      <a:r>
                        <a:rPr lang="en-US" sz="1200" i="1" kern="100" dirty="0" err="1">
                          <a:effectLst/>
                          <a:latin typeface="Times New Roman" panose="02020603050405020304" pitchFamily="18" charset="0"/>
                          <a:ea typeface="+mn-ea"/>
                          <a:cs typeface="Times New Roman" panose="02020603050405020304" pitchFamily="18" charset="0"/>
                        </a:rPr>
                        <a:t>σ</a:t>
                      </a:r>
                      <a:r>
                        <a:rPr lang="en-US" sz="1200" i="1" kern="100" baseline="-25000" dirty="0" err="1">
                          <a:effectLst/>
                          <a:latin typeface="Times New Roman" panose="02020603050405020304" pitchFamily="18" charset="0"/>
                          <a:ea typeface="+mn-ea"/>
                          <a:cs typeface="Times New Roman" panose="02020603050405020304" pitchFamily="18" charset="0"/>
                        </a:rPr>
                        <a:t>δ</a:t>
                      </a:r>
                      <a:r>
                        <a:rPr lang="en-US" sz="1200" kern="100" dirty="0">
                          <a:effectLst/>
                          <a:latin typeface="Times New Roman" panose="02020603050405020304" pitchFamily="18" charset="0"/>
                          <a:ea typeface="+mn-ea"/>
                          <a:cs typeface="Times New Roman" panose="02020603050405020304" pitchFamily="18" charset="0"/>
                        </a:rPr>
                        <a:t>)</a:t>
                      </a:r>
                      <a:endParaRPr lang="zh-CN" sz="105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Aft>
                          <a:spcPts val="600"/>
                        </a:spcAft>
                      </a:pPr>
                      <a:r>
                        <a:rPr lang="en-US" sz="1200" kern="100">
                          <a:effectLst/>
                          <a:latin typeface="Times New Roman" panose="02020603050405020304" pitchFamily="18" charset="0"/>
                          <a:ea typeface="+mn-ea"/>
                          <a:cs typeface="Times New Roman" panose="02020603050405020304" pitchFamily="18" charset="0"/>
                        </a:rPr>
                        <a:t>mm</a:t>
                      </a:r>
                      <a:endParaRPr lang="zh-CN" sz="1050" kern="100">
                        <a:effectLst/>
                        <a:latin typeface="Times New Roman" panose="02020603050405020304" pitchFamily="18" charset="0"/>
                        <a:ea typeface="+mn-ea"/>
                        <a:cs typeface="Times New Roman" panose="02020603050405020304" pitchFamily="18" charset="0"/>
                      </a:endParaRPr>
                    </a:p>
                  </a:txBody>
                  <a:tcPr marL="68580" marR="68580" marT="0" marB="0" anchor="ctr"/>
                </a:tc>
                <a:tc gridSpan="2">
                  <a:txBody>
                    <a:bodyPr/>
                    <a:lstStyle/>
                    <a:p>
                      <a:pPr algn="ctr">
                        <a:spcAft>
                          <a:spcPts val="600"/>
                        </a:spcAft>
                      </a:pPr>
                      <a:r>
                        <a:rPr lang="en-US" sz="1200" kern="100" dirty="0">
                          <a:solidFill>
                            <a:schemeClr val="tx1"/>
                          </a:solidFill>
                          <a:effectLst/>
                          <a:latin typeface="Times New Roman" panose="02020603050405020304" pitchFamily="18" charset="0"/>
                          <a:ea typeface="+mn-ea"/>
                          <a:cs typeface="Times New Roman" panose="02020603050405020304" pitchFamily="18" charset="0"/>
                        </a:rPr>
                        <a:t>3.3</a:t>
                      </a:r>
                      <a:endParaRPr lang="zh-CN" sz="1050" kern="1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hMerge="1">
                  <a:txBody>
                    <a:bodyPr/>
                    <a:lstStyle/>
                    <a:p>
                      <a:pPr algn="ctr">
                        <a:spcAft>
                          <a:spcPts val="600"/>
                        </a:spcAft>
                      </a:pPr>
                      <a:endParaRPr lang="zh-CN" sz="1050" kern="1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1651812038"/>
                  </a:ext>
                </a:extLst>
              </a:tr>
              <a:tr h="305223">
                <a:tc>
                  <a:txBody>
                    <a:bodyPr/>
                    <a:lstStyle/>
                    <a:p>
                      <a:pPr algn="ctr">
                        <a:spcAft>
                          <a:spcPts val="600"/>
                        </a:spcAft>
                      </a:pPr>
                      <a:r>
                        <a:rPr lang="en-US" altLang="zh-CN" sz="1200" kern="100" dirty="0">
                          <a:effectLst/>
                          <a:latin typeface="Times New Roman" panose="02020603050405020304" pitchFamily="18" charset="0"/>
                          <a:ea typeface="+mn-ea"/>
                          <a:cs typeface="Times New Roman" panose="02020603050405020304" pitchFamily="18" charset="0"/>
                        </a:rPr>
                        <a:t>IP Beta function </a:t>
                      </a:r>
                      <a:r>
                        <a:rPr lang="en-US" sz="1200" kern="100" dirty="0">
                          <a:effectLst/>
                          <a:latin typeface="Times New Roman" panose="02020603050405020304" pitchFamily="18" charset="0"/>
                          <a:ea typeface="+mn-ea"/>
                          <a:cs typeface="Times New Roman" panose="02020603050405020304" pitchFamily="18" charset="0"/>
                        </a:rPr>
                        <a:t>(</a:t>
                      </a:r>
                      <a:r>
                        <a:rPr lang="en-US" sz="1200" i="1" kern="100" dirty="0">
                          <a:effectLst/>
                          <a:latin typeface="Times New Roman" panose="02020603050405020304" pitchFamily="18" charset="0"/>
                          <a:ea typeface="+mn-ea"/>
                          <a:cs typeface="Times New Roman" panose="02020603050405020304" pitchFamily="18" charset="0"/>
                        </a:rPr>
                        <a:t>β</a:t>
                      </a:r>
                      <a:r>
                        <a:rPr lang="en-US" sz="1200" i="1" kern="100" baseline="30000" dirty="0">
                          <a:effectLst/>
                          <a:latin typeface="Times New Roman" panose="02020603050405020304" pitchFamily="18" charset="0"/>
                          <a:ea typeface="+mn-ea"/>
                          <a:cs typeface="Times New Roman" panose="02020603050405020304" pitchFamily="18" charset="0"/>
                        </a:rPr>
                        <a:t>*</a:t>
                      </a:r>
                      <a:r>
                        <a:rPr lang="en-US" sz="1200" i="1" kern="100" baseline="-25000" dirty="0" err="1">
                          <a:effectLst/>
                          <a:latin typeface="Times New Roman" panose="02020603050405020304" pitchFamily="18" charset="0"/>
                          <a:ea typeface="+mn-ea"/>
                          <a:cs typeface="Times New Roman" panose="02020603050405020304" pitchFamily="18" charset="0"/>
                        </a:rPr>
                        <a:t>x,y</a:t>
                      </a:r>
                      <a:r>
                        <a:rPr lang="en-US" sz="1200" kern="100" dirty="0">
                          <a:effectLst/>
                          <a:latin typeface="Times New Roman" panose="02020603050405020304" pitchFamily="18" charset="0"/>
                          <a:ea typeface="+mn-ea"/>
                          <a:cs typeface="Times New Roman" panose="02020603050405020304" pitchFamily="18" charset="0"/>
                        </a:rPr>
                        <a:t>)</a:t>
                      </a:r>
                      <a:endParaRPr lang="zh-CN" sz="105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Aft>
                          <a:spcPts val="600"/>
                        </a:spcAft>
                      </a:pPr>
                      <a:r>
                        <a:rPr lang="en-US" sz="1200" kern="100">
                          <a:effectLst/>
                          <a:latin typeface="Times New Roman" panose="02020603050405020304" pitchFamily="18" charset="0"/>
                          <a:ea typeface="+mn-ea"/>
                          <a:cs typeface="Times New Roman" panose="02020603050405020304" pitchFamily="18" charset="0"/>
                        </a:rPr>
                        <a:t>mm</a:t>
                      </a:r>
                      <a:endParaRPr lang="zh-CN" sz="1050" kern="100">
                        <a:effectLst/>
                        <a:latin typeface="Times New Roman" panose="02020603050405020304" pitchFamily="18" charset="0"/>
                        <a:ea typeface="+mn-ea"/>
                        <a:cs typeface="Times New Roman" panose="02020603050405020304" pitchFamily="18" charset="0"/>
                      </a:endParaRPr>
                    </a:p>
                  </a:txBody>
                  <a:tcPr marL="68580" marR="68580" marT="0" marB="0" anchor="ctr"/>
                </a:tc>
                <a:tc gridSpan="2">
                  <a:txBody>
                    <a:bodyPr/>
                    <a:lstStyle/>
                    <a:p>
                      <a:pPr algn="ctr">
                        <a:spcAft>
                          <a:spcPts val="600"/>
                        </a:spcAft>
                      </a:pPr>
                      <a:r>
                        <a:rPr lang="en-US" sz="1200" kern="100" dirty="0">
                          <a:solidFill>
                            <a:schemeClr val="tx1"/>
                          </a:solidFill>
                          <a:effectLst/>
                          <a:latin typeface="Times New Roman" panose="02020603050405020304" pitchFamily="18" charset="0"/>
                          <a:ea typeface="+mn-ea"/>
                          <a:cs typeface="Times New Roman" panose="02020603050405020304" pitchFamily="18" charset="0"/>
                        </a:rPr>
                        <a:t>90, 1</a:t>
                      </a:r>
                      <a:endParaRPr lang="zh-CN" sz="1050" kern="1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hMerge="1">
                  <a:txBody>
                    <a:bodyPr/>
                    <a:lstStyle/>
                    <a:p>
                      <a:pPr algn="ctr">
                        <a:spcAft>
                          <a:spcPts val="600"/>
                        </a:spcAft>
                      </a:pPr>
                      <a:endParaRPr lang="zh-CN" sz="1050" kern="1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4197768224"/>
                  </a:ext>
                </a:extLst>
              </a:tr>
              <a:tr h="305223">
                <a:tc>
                  <a:txBody>
                    <a:bodyPr/>
                    <a:lstStyle/>
                    <a:p>
                      <a:pPr algn="ctr">
                        <a:spcAft>
                          <a:spcPts val="600"/>
                        </a:spcAft>
                      </a:pPr>
                      <a:r>
                        <a:rPr lang="en-US" altLang="zh-CN" sz="1200" kern="100" dirty="0">
                          <a:solidFill>
                            <a:srgbClr val="FF0000"/>
                          </a:solidFill>
                          <a:effectLst/>
                          <a:latin typeface="Times New Roman" panose="02020603050405020304" pitchFamily="18" charset="0"/>
                          <a:ea typeface="+mn-ea"/>
                          <a:cs typeface="Times New Roman" panose="02020603050405020304" pitchFamily="18" charset="0"/>
                        </a:rPr>
                        <a:t>IP RMS beam size (</a:t>
                      </a:r>
                      <a:r>
                        <a:rPr lang="en-US" sz="1200" i="1" kern="100" dirty="0" err="1">
                          <a:solidFill>
                            <a:srgbClr val="FF0000"/>
                          </a:solidFill>
                          <a:effectLst/>
                          <a:latin typeface="Times New Roman" panose="02020603050405020304" pitchFamily="18" charset="0"/>
                          <a:ea typeface="+mn-ea"/>
                          <a:cs typeface="Times New Roman" panose="02020603050405020304" pitchFamily="18" charset="0"/>
                        </a:rPr>
                        <a:t>σ</a:t>
                      </a:r>
                      <a:r>
                        <a:rPr lang="en-US" sz="1200" i="1" kern="100" baseline="-25000" dirty="0" err="1">
                          <a:solidFill>
                            <a:srgbClr val="FF0000"/>
                          </a:solidFill>
                          <a:effectLst/>
                          <a:latin typeface="Times New Roman" panose="02020603050405020304" pitchFamily="18" charset="0"/>
                          <a:ea typeface="+mn-ea"/>
                          <a:cs typeface="Times New Roman" panose="02020603050405020304" pitchFamily="18" charset="0"/>
                        </a:rPr>
                        <a:t>x,y</a:t>
                      </a:r>
                      <a:r>
                        <a:rPr lang="en-US" sz="1200" kern="100" dirty="0">
                          <a:solidFill>
                            <a:srgbClr val="FF0000"/>
                          </a:solidFill>
                          <a:effectLst/>
                          <a:latin typeface="Times New Roman" panose="02020603050405020304" pitchFamily="18" charset="0"/>
                          <a:ea typeface="+mn-ea"/>
                          <a:cs typeface="Times New Roman" panose="02020603050405020304" pitchFamily="18" charset="0"/>
                        </a:rPr>
                        <a:t>)</a:t>
                      </a:r>
                      <a:endParaRPr lang="zh-CN" sz="1050" kern="1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Aft>
                          <a:spcPts val="600"/>
                        </a:spcAft>
                      </a:pPr>
                      <a:r>
                        <a:rPr lang="en-US" sz="1200" kern="100">
                          <a:effectLst/>
                          <a:latin typeface="Times New Roman" panose="02020603050405020304" pitchFamily="18" charset="0"/>
                          <a:ea typeface="+mn-ea"/>
                          <a:cs typeface="Times New Roman" panose="02020603050405020304" pitchFamily="18" charset="0"/>
                        </a:rPr>
                        <a:t>μm</a:t>
                      </a:r>
                      <a:endParaRPr lang="zh-CN" sz="1050" kern="100">
                        <a:effectLst/>
                        <a:latin typeface="Times New Roman" panose="02020603050405020304" pitchFamily="18" charset="0"/>
                        <a:ea typeface="+mn-ea"/>
                        <a:cs typeface="Times New Roman" panose="02020603050405020304" pitchFamily="18" charset="0"/>
                      </a:endParaRPr>
                    </a:p>
                  </a:txBody>
                  <a:tcPr marL="68580" marR="68580" marT="0" marB="0" anchor="ctr"/>
                </a:tc>
                <a:tc gridSpan="2">
                  <a:txBody>
                    <a:bodyPr/>
                    <a:lstStyle/>
                    <a:p>
                      <a:pPr algn="ctr">
                        <a:spcAft>
                          <a:spcPts val="600"/>
                        </a:spcAft>
                      </a:pPr>
                      <a:r>
                        <a:rPr lang="en-US" sz="1200" b="1" kern="100" dirty="0">
                          <a:solidFill>
                            <a:srgbClr val="FF0000"/>
                          </a:solidFill>
                          <a:effectLst/>
                          <a:latin typeface="Times New Roman" panose="02020603050405020304" pitchFamily="18" charset="0"/>
                          <a:ea typeface="+mn-ea"/>
                          <a:cs typeface="Times New Roman" panose="02020603050405020304" pitchFamily="18" charset="0"/>
                        </a:rPr>
                        <a:t>55, 0.045</a:t>
                      </a:r>
                      <a:endParaRPr lang="zh-CN" sz="1050" b="1" kern="1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nchor="ctr"/>
                </a:tc>
                <a:tc hMerge="1">
                  <a:txBody>
                    <a:bodyPr/>
                    <a:lstStyle/>
                    <a:p>
                      <a:pPr algn="ctr">
                        <a:spcAft>
                          <a:spcPts val="600"/>
                        </a:spcAft>
                      </a:pPr>
                      <a:endParaRPr lang="zh-CN" sz="1050" kern="1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1473773223"/>
                  </a:ext>
                </a:extLst>
              </a:tr>
              <a:tr h="305223">
                <a:tc>
                  <a:txBody>
                    <a:bodyPr/>
                    <a:lstStyle/>
                    <a:p>
                      <a:pPr algn="ctr">
                        <a:spcAft>
                          <a:spcPts val="600"/>
                        </a:spcAft>
                      </a:pPr>
                      <a:r>
                        <a:rPr lang="en-US" altLang="zh-CN" sz="1200" kern="100" dirty="0">
                          <a:effectLst/>
                          <a:latin typeface="Times New Roman" panose="02020603050405020304" pitchFamily="18" charset="0"/>
                          <a:ea typeface="+mn-ea"/>
                          <a:cs typeface="Times New Roman" panose="02020603050405020304" pitchFamily="18" charset="0"/>
                        </a:rPr>
                        <a:t>Crossing Angle </a:t>
                      </a:r>
                      <a:r>
                        <a:rPr lang="en-US" sz="1200" kern="100" dirty="0">
                          <a:effectLst/>
                          <a:latin typeface="Times New Roman" panose="02020603050405020304" pitchFamily="18" charset="0"/>
                          <a:ea typeface="+mn-ea"/>
                          <a:cs typeface="Times New Roman" panose="02020603050405020304" pitchFamily="18" charset="0"/>
                        </a:rPr>
                        <a:t>(</a:t>
                      </a:r>
                      <a:r>
                        <a:rPr lang="en-US" sz="1200" i="1" kern="100" dirty="0" err="1">
                          <a:effectLst/>
                          <a:latin typeface="Times New Roman" panose="02020603050405020304" pitchFamily="18" charset="0"/>
                          <a:ea typeface="+mn-ea"/>
                          <a:cs typeface="Times New Roman" panose="02020603050405020304" pitchFamily="18" charset="0"/>
                        </a:rPr>
                        <a:t>θ</a:t>
                      </a:r>
                      <a:r>
                        <a:rPr lang="en-US" sz="1200" i="1" kern="100" baseline="-25000" dirty="0" err="1">
                          <a:effectLst/>
                          <a:latin typeface="Times New Roman" panose="02020603050405020304" pitchFamily="18" charset="0"/>
                          <a:ea typeface="+mn-ea"/>
                          <a:cs typeface="Times New Roman" panose="02020603050405020304" pitchFamily="18" charset="0"/>
                        </a:rPr>
                        <a:t>c</a:t>
                      </a:r>
                      <a:r>
                        <a:rPr lang="en-US" sz="1200" kern="100" dirty="0">
                          <a:effectLst/>
                          <a:latin typeface="Times New Roman" panose="02020603050405020304" pitchFamily="18" charset="0"/>
                          <a:ea typeface="+mn-ea"/>
                          <a:cs typeface="Times New Roman" panose="02020603050405020304" pitchFamily="18" charset="0"/>
                        </a:rPr>
                        <a:t>)</a:t>
                      </a:r>
                    </a:p>
                  </a:txBody>
                  <a:tcPr marL="68580" marR="68580" marT="0" marB="0" anchor="ctr"/>
                </a:tc>
                <a:tc>
                  <a:txBody>
                    <a:bodyPr/>
                    <a:lstStyle/>
                    <a:p>
                      <a:pPr algn="ctr">
                        <a:spcAft>
                          <a:spcPts val="600"/>
                        </a:spcAft>
                      </a:pPr>
                      <a:r>
                        <a:rPr lang="en-US" sz="1200" kern="100" dirty="0" err="1">
                          <a:effectLst/>
                          <a:latin typeface="Times New Roman" panose="02020603050405020304" pitchFamily="18" charset="0"/>
                          <a:ea typeface="+mn-ea"/>
                          <a:cs typeface="Times New Roman" panose="02020603050405020304" pitchFamily="18" charset="0"/>
                        </a:rPr>
                        <a:t>mrad</a:t>
                      </a:r>
                      <a:endParaRPr lang="zh-CN" sz="105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gridSpan="2">
                  <a:txBody>
                    <a:bodyPr/>
                    <a:lstStyle/>
                    <a:p>
                      <a:pPr algn="ctr">
                        <a:spcAft>
                          <a:spcPts val="600"/>
                        </a:spcAft>
                      </a:pPr>
                      <a:r>
                        <a:rPr lang="en-US" sz="1200" kern="100" dirty="0">
                          <a:solidFill>
                            <a:schemeClr val="tx1"/>
                          </a:solidFill>
                          <a:effectLst/>
                          <a:latin typeface="Times New Roman" panose="02020603050405020304" pitchFamily="18" charset="0"/>
                          <a:ea typeface="+mn-ea"/>
                          <a:cs typeface="Times New Roman" panose="02020603050405020304" pitchFamily="18" charset="0"/>
                        </a:rPr>
                        <a:t>30</a:t>
                      </a:r>
                      <a:endParaRPr lang="zh-CN" sz="1050" kern="1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hMerge="1">
                  <a:txBody>
                    <a:bodyPr/>
                    <a:lstStyle/>
                    <a:p>
                      <a:pPr algn="ctr">
                        <a:spcAft>
                          <a:spcPts val="600"/>
                        </a:spcAft>
                      </a:pPr>
                      <a:endParaRPr lang="zh-CN" sz="1050" kern="1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3547915690"/>
                  </a:ext>
                </a:extLst>
              </a:tr>
              <a:tr h="305223">
                <a:tc>
                  <a:txBody>
                    <a:bodyPr/>
                    <a:lstStyle/>
                    <a:p>
                      <a:pPr algn="ctr">
                        <a:spcAft>
                          <a:spcPts val="600"/>
                        </a:spcAft>
                      </a:pPr>
                      <a:r>
                        <a:rPr lang="en-US" altLang="zh-CN" sz="1200" kern="100" dirty="0">
                          <a:effectLst/>
                          <a:latin typeface="Times New Roman" panose="02020603050405020304" pitchFamily="18" charset="0"/>
                          <a:ea typeface="+mn-ea"/>
                          <a:cs typeface="Times New Roman" panose="02020603050405020304" pitchFamily="18" charset="0"/>
                        </a:rPr>
                        <a:t>Vertical beam-beam parameter </a:t>
                      </a:r>
                      <a:r>
                        <a:rPr lang="en-US" sz="1200" kern="100" dirty="0">
                          <a:effectLst/>
                          <a:latin typeface="Times New Roman" panose="02020603050405020304" pitchFamily="18" charset="0"/>
                          <a:ea typeface="+mn-ea"/>
                          <a:cs typeface="Times New Roman" panose="02020603050405020304" pitchFamily="18" charset="0"/>
                        </a:rPr>
                        <a:t>(</a:t>
                      </a:r>
                      <a:r>
                        <a:rPr lang="en-US" sz="1200" i="1" kern="100" dirty="0" err="1">
                          <a:effectLst/>
                          <a:latin typeface="Times New Roman" panose="02020603050405020304" pitchFamily="18" charset="0"/>
                          <a:ea typeface="+mn-ea"/>
                          <a:cs typeface="Times New Roman" panose="02020603050405020304" pitchFamily="18" charset="0"/>
                        </a:rPr>
                        <a:t>ξ</a:t>
                      </a:r>
                      <a:r>
                        <a:rPr lang="en-US" sz="1200" i="1" kern="100" baseline="-25000" dirty="0" err="1">
                          <a:effectLst/>
                          <a:latin typeface="Times New Roman" panose="02020603050405020304" pitchFamily="18" charset="0"/>
                          <a:ea typeface="+mn-ea"/>
                          <a:cs typeface="Times New Roman" panose="02020603050405020304" pitchFamily="18" charset="0"/>
                        </a:rPr>
                        <a:t>y</a:t>
                      </a:r>
                      <a:r>
                        <a:rPr lang="en-US" sz="1200" kern="100" dirty="0">
                          <a:effectLst/>
                          <a:latin typeface="Times New Roman" panose="02020603050405020304" pitchFamily="18" charset="0"/>
                          <a:ea typeface="+mn-ea"/>
                          <a:cs typeface="Times New Roman" panose="02020603050405020304" pitchFamily="18" charset="0"/>
                        </a:rPr>
                        <a:t>)</a:t>
                      </a:r>
                      <a:endParaRPr lang="zh-CN" sz="105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Aft>
                          <a:spcPts val="600"/>
                        </a:spcAft>
                      </a:pPr>
                      <a:r>
                        <a:rPr lang="en-US" sz="1200" kern="100">
                          <a:effectLst/>
                          <a:latin typeface="Times New Roman" panose="02020603050405020304" pitchFamily="18" charset="0"/>
                          <a:ea typeface="+mn-ea"/>
                          <a:cs typeface="Times New Roman" panose="02020603050405020304" pitchFamily="18" charset="0"/>
                        </a:rPr>
                        <a:t>/</a:t>
                      </a:r>
                      <a:endParaRPr lang="zh-CN" sz="1050" kern="100">
                        <a:effectLst/>
                        <a:latin typeface="Times New Roman" panose="02020603050405020304" pitchFamily="18" charset="0"/>
                        <a:ea typeface="+mn-ea"/>
                        <a:cs typeface="Times New Roman" panose="02020603050405020304" pitchFamily="18" charset="0"/>
                      </a:endParaRPr>
                    </a:p>
                  </a:txBody>
                  <a:tcPr marL="68580" marR="68580" marT="0" marB="0" anchor="ctr"/>
                </a:tc>
                <a:tc gridSpan="2">
                  <a:txBody>
                    <a:bodyPr/>
                    <a:lstStyle/>
                    <a:p>
                      <a:pPr algn="ctr">
                        <a:spcAft>
                          <a:spcPts val="600"/>
                        </a:spcAft>
                      </a:pPr>
                      <a:r>
                        <a:rPr lang="en-US" sz="1200" kern="100" dirty="0">
                          <a:solidFill>
                            <a:schemeClr val="tx1"/>
                          </a:solidFill>
                          <a:effectLst/>
                          <a:latin typeface="Times New Roman" panose="02020603050405020304" pitchFamily="18" charset="0"/>
                          <a:ea typeface="+mn-ea"/>
                          <a:cs typeface="Times New Roman" panose="02020603050405020304" pitchFamily="18" charset="0"/>
                        </a:rPr>
                        <a:t>0.106</a:t>
                      </a:r>
                      <a:endParaRPr lang="zh-CN" sz="1050" kern="1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hMerge="1">
                  <a:txBody>
                    <a:bodyPr/>
                    <a:lstStyle/>
                    <a:p>
                      <a:pPr algn="ctr">
                        <a:spcAft>
                          <a:spcPts val="600"/>
                        </a:spcAft>
                      </a:pPr>
                      <a:endParaRPr lang="zh-CN" sz="1050" kern="1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1000026529"/>
                  </a:ext>
                </a:extLst>
              </a:tr>
              <a:tr h="305223">
                <a:tc>
                  <a:txBody>
                    <a:bodyPr/>
                    <a:lstStyle/>
                    <a:p>
                      <a:pPr algn="ctr">
                        <a:spcAft>
                          <a:spcPts val="600"/>
                        </a:spcAft>
                      </a:pPr>
                      <a:r>
                        <a:rPr lang="en-US" altLang="zh-CN" sz="1050" kern="100" dirty="0">
                          <a:effectLst/>
                          <a:latin typeface="Times New Roman" panose="02020603050405020304" pitchFamily="18" charset="0"/>
                          <a:ea typeface="+mn-ea"/>
                          <a:cs typeface="Times New Roman" panose="02020603050405020304" pitchFamily="18" charset="0"/>
                        </a:rPr>
                        <a:t>Beam current (</a:t>
                      </a:r>
                      <a:r>
                        <a:rPr lang="en-US" altLang="zh-CN" sz="1050" i="1" kern="100" dirty="0">
                          <a:effectLst/>
                          <a:latin typeface="Times New Roman" panose="02020603050405020304" pitchFamily="18" charset="0"/>
                          <a:ea typeface="+mn-ea"/>
                          <a:cs typeface="Times New Roman" panose="02020603050405020304" pitchFamily="18" charset="0"/>
                        </a:rPr>
                        <a:t>I</a:t>
                      </a:r>
                      <a:r>
                        <a:rPr lang="en-US" altLang="zh-CN" sz="1050" i="1" kern="100" baseline="-25000" dirty="0">
                          <a:effectLst/>
                          <a:latin typeface="Times New Roman" panose="02020603050405020304" pitchFamily="18" charset="0"/>
                          <a:ea typeface="+mn-ea"/>
                          <a:cs typeface="Times New Roman" panose="02020603050405020304" pitchFamily="18" charset="0"/>
                        </a:rPr>
                        <a:t>0</a:t>
                      </a:r>
                      <a:r>
                        <a:rPr lang="en-US" altLang="zh-CN" sz="1050" kern="100" dirty="0">
                          <a:effectLst/>
                          <a:latin typeface="Times New Roman" panose="02020603050405020304" pitchFamily="18" charset="0"/>
                          <a:ea typeface="+mn-ea"/>
                          <a:cs typeface="Times New Roman" panose="02020603050405020304" pitchFamily="18" charset="0"/>
                        </a:rPr>
                        <a:t>)</a:t>
                      </a:r>
                      <a:endParaRPr lang="zh-CN" sz="105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Aft>
                          <a:spcPts val="600"/>
                        </a:spcAft>
                      </a:pPr>
                      <a:r>
                        <a:rPr lang="en-US" altLang="zh-CN" sz="1050" kern="100" dirty="0">
                          <a:effectLst/>
                          <a:latin typeface="Times New Roman" panose="02020603050405020304" pitchFamily="18" charset="0"/>
                          <a:ea typeface="+mn-ea"/>
                          <a:cs typeface="Times New Roman" panose="02020603050405020304" pitchFamily="18" charset="0"/>
                        </a:rPr>
                        <a:t>mA</a:t>
                      </a:r>
                      <a:endParaRPr lang="zh-CN" sz="105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gridSpan="2">
                  <a:txBody>
                    <a:bodyPr/>
                    <a:lstStyle/>
                    <a:p>
                      <a:pPr algn="ctr">
                        <a:spcAft>
                          <a:spcPts val="600"/>
                        </a:spcAft>
                      </a:pPr>
                      <a:r>
                        <a:rPr lang="en-US" altLang="zh-CN" sz="1050" kern="100" dirty="0">
                          <a:solidFill>
                            <a:schemeClr val="tx1"/>
                          </a:solidFill>
                          <a:effectLst/>
                          <a:latin typeface="Times New Roman" panose="02020603050405020304" pitchFamily="18" charset="0"/>
                          <a:ea typeface="+mn-ea"/>
                          <a:cs typeface="Times New Roman" panose="02020603050405020304" pitchFamily="18" charset="0"/>
                        </a:rPr>
                        <a:t>395</a:t>
                      </a:r>
                      <a:endParaRPr lang="zh-CN" sz="1050" kern="1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hMerge="1">
                  <a:txBody>
                    <a:bodyPr/>
                    <a:lstStyle/>
                    <a:p>
                      <a:pPr algn="ctr">
                        <a:spcAft>
                          <a:spcPts val="600"/>
                        </a:spcAft>
                      </a:pPr>
                      <a:endParaRPr lang="zh-CN" sz="1050" kern="1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3170495599"/>
                  </a:ext>
                </a:extLst>
              </a:tr>
              <a:tr h="305223">
                <a:tc>
                  <a:txBody>
                    <a:bodyPr/>
                    <a:lstStyle/>
                    <a:p>
                      <a:pPr algn="ctr">
                        <a:spcAft>
                          <a:spcPts val="600"/>
                        </a:spcAft>
                      </a:pPr>
                      <a:r>
                        <a:rPr lang="en-US" altLang="zh-CN" sz="1200" kern="100" dirty="0">
                          <a:effectLst/>
                          <a:latin typeface="Times New Roman" panose="02020603050405020304" pitchFamily="18" charset="0"/>
                          <a:ea typeface="+mn-ea"/>
                          <a:cs typeface="Times New Roman" panose="02020603050405020304" pitchFamily="18" charset="0"/>
                        </a:rPr>
                        <a:t>Bunch population </a:t>
                      </a:r>
                      <a:r>
                        <a:rPr lang="en-US" sz="1200" kern="100" dirty="0">
                          <a:effectLst/>
                          <a:latin typeface="Times New Roman" panose="02020603050405020304" pitchFamily="18" charset="0"/>
                          <a:ea typeface="+mn-ea"/>
                          <a:cs typeface="Times New Roman" panose="02020603050405020304" pitchFamily="18" charset="0"/>
                        </a:rPr>
                        <a:t>(</a:t>
                      </a:r>
                      <a:r>
                        <a:rPr lang="en-US" sz="1200" i="1" kern="100" dirty="0">
                          <a:effectLst/>
                          <a:latin typeface="Times New Roman" panose="02020603050405020304" pitchFamily="18" charset="0"/>
                          <a:ea typeface="+mn-ea"/>
                          <a:cs typeface="Times New Roman" panose="02020603050405020304" pitchFamily="18" charset="0"/>
                        </a:rPr>
                        <a:t>N</a:t>
                      </a:r>
                      <a:r>
                        <a:rPr lang="en-US" sz="1200" i="1" kern="100" baseline="-25000" dirty="0">
                          <a:effectLst/>
                          <a:latin typeface="Times New Roman" panose="02020603050405020304" pitchFamily="18" charset="0"/>
                          <a:ea typeface="+mn-ea"/>
                          <a:cs typeface="Times New Roman" panose="02020603050405020304" pitchFamily="18" charset="0"/>
                        </a:rPr>
                        <a:t>b</a:t>
                      </a:r>
                      <a:r>
                        <a:rPr lang="en-US" sz="1200" kern="100" dirty="0">
                          <a:effectLst/>
                          <a:latin typeface="Times New Roman" panose="02020603050405020304" pitchFamily="18" charset="0"/>
                          <a:ea typeface="+mn-ea"/>
                          <a:cs typeface="Times New Roman" panose="02020603050405020304" pitchFamily="18" charset="0"/>
                        </a:rPr>
                        <a:t>)</a:t>
                      </a:r>
                      <a:endParaRPr lang="zh-CN" sz="105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Aft>
                          <a:spcPts val="600"/>
                        </a:spcAft>
                      </a:pPr>
                      <a:r>
                        <a:rPr lang="en-US" sz="1200" kern="100" dirty="0">
                          <a:effectLst/>
                          <a:latin typeface="Times New Roman" panose="02020603050405020304" pitchFamily="18" charset="0"/>
                          <a:ea typeface="+mn-ea"/>
                          <a:cs typeface="Times New Roman" panose="02020603050405020304" pitchFamily="18" charset="0"/>
                        </a:rPr>
                        <a:t>10</a:t>
                      </a:r>
                      <a:r>
                        <a:rPr lang="en-US" sz="1200" kern="100" baseline="30000" dirty="0">
                          <a:effectLst/>
                          <a:latin typeface="Times New Roman" panose="02020603050405020304" pitchFamily="18" charset="0"/>
                          <a:ea typeface="+mn-ea"/>
                          <a:cs typeface="Times New Roman" panose="02020603050405020304" pitchFamily="18" charset="0"/>
                        </a:rPr>
                        <a:t>11</a:t>
                      </a:r>
                      <a:endParaRPr lang="zh-CN" sz="105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gridSpan="2">
                  <a:txBody>
                    <a:bodyPr/>
                    <a:lstStyle/>
                    <a:p>
                      <a:pPr algn="ctr">
                        <a:spcAft>
                          <a:spcPts val="600"/>
                        </a:spcAft>
                      </a:pPr>
                      <a:r>
                        <a:rPr lang="en-US" altLang="zh-CN" sz="1200" kern="100" dirty="0">
                          <a:solidFill>
                            <a:schemeClr val="tx1"/>
                          </a:solidFill>
                          <a:effectLst/>
                          <a:latin typeface="Times New Roman" panose="02020603050405020304" pitchFamily="18" charset="0"/>
                          <a:ea typeface="+mn-ea"/>
                          <a:cs typeface="Times New Roman" panose="02020603050405020304" pitchFamily="18" charset="0"/>
                        </a:rPr>
                        <a:t>0.6</a:t>
                      </a:r>
                      <a:endParaRPr lang="zh-CN" sz="1050" kern="1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hMerge="1">
                  <a:txBody>
                    <a:bodyPr/>
                    <a:lstStyle/>
                    <a:p>
                      <a:pPr algn="ctr">
                        <a:spcAft>
                          <a:spcPts val="600"/>
                        </a:spcAft>
                      </a:pPr>
                      <a:endParaRPr lang="zh-CN" sz="1050" kern="1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3014763797"/>
                  </a:ext>
                </a:extLst>
              </a:tr>
              <a:tr h="305223">
                <a:tc>
                  <a:txBody>
                    <a:bodyPr/>
                    <a:lstStyle/>
                    <a:p>
                      <a:pPr algn="ctr">
                        <a:spcAft>
                          <a:spcPts val="600"/>
                        </a:spcAft>
                      </a:pPr>
                      <a:r>
                        <a:rPr lang="en-US" altLang="zh-CN" sz="1200" kern="100" dirty="0">
                          <a:effectLst/>
                          <a:latin typeface="Times New Roman" panose="02020603050405020304" pitchFamily="18" charset="0"/>
                          <a:ea typeface="+mn-ea"/>
                          <a:cs typeface="Times New Roman" panose="02020603050405020304" pitchFamily="18" charset="0"/>
                        </a:rPr>
                        <a:t>Bunches per beam </a:t>
                      </a:r>
                      <a:r>
                        <a:rPr lang="en-US" sz="1200" kern="100" dirty="0">
                          <a:effectLst/>
                          <a:latin typeface="Times New Roman" panose="02020603050405020304" pitchFamily="18" charset="0"/>
                          <a:ea typeface="+mn-ea"/>
                          <a:cs typeface="Times New Roman" panose="02020603050405020304" pitchFamily="18" charset="0"/>
                        </a:rPr>
                        <a:t>(</a:t>
                      </a:r>
                      <a:r>
                        <a:rPr lang="en-US" sz="1200" i="1" kern="100" dirty="0" err="1">
                          <a:effectLst/>
                          <a:latin typeface="Times New Roman" panose="02020603050405020304" pitchFamily="18" charset="0"/>
                          <a:ea typeface="+mn-ea"/>
                          <a:cs typeface="Times New Roman" panose="02020603050405020304" pitchFamily="18" charset="0"/>
                        </a:rPr>
                        <a:t>n</a:t>
                      </a:r>
                      <a:r>
                        <a:rPr lang="en-US" sz="1200" i="1" kern="100" baseline="-25000" dirty="0" err="1">
                          <a:effectLst/>
                          <a:latin typeface="Times New Roman" panose="02020603050405020304" pitchFamily="18" charset="0"/>
                          <a:ea typeface="+mn-ea"/>
                          <a:cs typeface="Times New Roman" panose="02020603050405020304" pitchFamily="18" charset="0"/>
                        </a:rPr>
                        <a:t>b</a:t>
                      </a:r>
                      <a:r>
                        <a:rPr lang="en-US" sz="1200" kern="100" dirty="0">
                          <a:effectLst/>
                          <a:latin typeface="Times New Roman" panose="02020603050405020304" pitchFamily="18" charset="0"/>
                          <a:ea typeface="+mn-ea"/>
                          <a:cs typeface="Times New Roman" panose="02020603050405020304" pitchFamily="18" charset="0"/>
                        </a:rPr>
                        <a:t>)</a:t>
                      </a:r>
                      <a:endParaRPr lang="zh-CN" sz="105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Aft>
                          <a:spcPts val="600"/>
                        </a:spcAft>
                      </a:pPr>
                      <a:r>
                        <a:rPr lang="en-US" sz="1200" kern="100">
                          <a:effectLst/>
                          <a:latin typeface="Times New Roman" panose="02020603050405020304" pitchFamily="18" charset="0"/>
                          <a:ea typeface="+mn-ea"/>
                          <a:cs typeface="Times New Roman" panose="02020603050405020304" pitchFamily="18" charset="0"/>
                        </a:rPr>
                        <a:t>/</a:t>
                      </a:r>
                      <a:endParaRPr lang="zh-CN" sz="1050" kern="100">
                        <a:effectLst/>
                        <a:latin typeface="Times New Roman" panose="02020603050405020304" pitchFamily="18" charset="0"/>
                        <a:ea typeface="+mn-ea"/>
                        <a:cs typeface="Times New Roman" panose="02020603050405020304" pitchFamily="18" charset="0"/>
                      </a:endParaRPr>
                    </a:p>
                  </a:txBody>
                  <a:tcPr marL="68580" marR="68580" marT="0" marB="0" anchor="ctr"/>
                </a:tc>
                <a:tc gridSpan="2">
                  <a:txBody>
                    <a:bodyPr/>
                    <a:lstStyle/>
                    <a:p>
                      <a:pPr algn="ctr">
                        <a:spcAft>
                          <a:spcPts val="600"/>
                        </a:spcAft>
                      </a:pPr>
                      <a:r>
                        <a:rPr lang="en-US" sz="1200" kern="100" dirty="0">
                          <a:solidFill>
                            <a:schemeClr val="tx1"/>
                          </a:solidFill>
                          <a:effectLst/>
                          <a:latin typeface="Times New Roman" panose="02020603050405020304" pitchFamily="18" charset="0"/>
                          <a:ea typeface="+mn-ea"/>
                          <a:cs typeface="Times New Roman" panose="02020603050405020304" pitchFamily="18" charset="0"/>
                        </a:rPr>
                        <a:t>13420</a:t>
                      </a:r>
                      <a:endParaRPr lang="zh-CN" sz="1050" kern="1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hMerge="1">
                  <a:txBody>
                    <a:bodyPr/>
                    <a:lstStyle/>
                    <a:p>
                      <a:pPr algn="ctr">
                        <a:spcAft>
                          <a:spcPts val="600"/>
                        </a:spcAft>
                      </a:pPr>
                      <a:endParaRPr lang="zh-CN" sz="1050" kern="1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3051850233"/>
                  </a:ext>
                </a:extLst>
              </a:tr>
              <a:tr h="305223">
                <a:tc>
                  <a:txBody>
                    <a:bodyPr/>
                    <a:lstStyle/>
                    <a:p>
                      <a:pPr algn="ctr">
                        <a:spcAft>
                          <a:spcPts val="600"/>
                        </a:spcAft>
                      </a:pPr>
                      <a:r>
                        <a:rPr lang="en-US" altLang="zh-CN" sz="1050" kern="100" dirty="0">
                          <a:solidFill>
                            <a:srgbClr val="FF0000"/>
                          </a:solidFill>
                          <a:effectLst/>
                          <a:latin typeface="Times New Roman" panose="02020603050405020304" pitchFamily="18" charset="0"/>
                          <a:ea typeface="+mn-ea"/>
                          <a:cs typeface="Times New Roman" panose="02020603050405020304" pitchFamily="18" charset="0"/>
                        </a:rPr>
                        <a:t>IP Dispersion (</a:t>
                      </a:r>
                      <a:r>
                        <a:rPr lang="en-US" altLang="zh-CN" sz="1050" i="1" kern="100" dirty="0">
                          <a:solidFill>
                            <a:srgbClr val="FF0000"/>
                          </a:solidFill>
                          <a:effectLst/>
                          <a:latin typeface="Times New Roman" panose="02020603050405020304" pitchFamily="18" charset="0"/>
                          <a:ea typeface="+mn-ea"/>
                          <a:cs typeface="Times New Roman" panose="02020603050405020304" pitchFamily="18" charset="0"/>
                        </a:rPr>
                        <a:t>D</a:t>
                      </a:r>
                      <a:r>
                        <a:rPr lang="en-US" altLang="zh-CN" sz="1050" i="1" kern="100" baseline="30000" dirty="0">
                          <a:solidFill>
                            <a:srgbClr val="FF0000"/>
                          </a:solidFill>
                          <a:effectLst/>
                          <a:latin typeface="Times New Roman" panose="02020603050405020304" pitchFamily="18" charset="0"/>
                          <a:ea typeface="+mn-ea"/>
                          <a:cs typeface="Times New Roman" panose="02020603050405020304" pitchFamily="18" charset="0"/>
                        </a:rPr>
                        <a:t>*</a:t>
                      </a:r>
                      <a:r>
                        <a:rPr lang="en-US" altLang="zh-CN" sz="1050" i="1" kern="100" baseline="-25000" dirty="0" err="1">
                          <a:solidFill>
                            <a:srgbClr val="FF0000"/>
                          </a:solidFill>
                          <a:effectLst/>
                          <a:latin typeface="Times New Roman" panose="02020603050405020304" pitchFamily="18" charset="0"/>
                          <a:ea typeface="+mn-ea"/>
                          <a:cs typeface="Times New Roman" panose="02020603050405020304" pitchFamily="18" charset="0"/>
                        </a:rPr>
                        <a:t>x,y</a:t>
                      </a:r>
                      <a:r>
                        <a:rPr lang="en-US" altLang="zh-CN" sz="1050" kern="100" dirty="0">
                          <a:solidFill>
                            <a:srgbClr val="FF0000"/>
                          </a:solidFill>
                          <a:effectLst/>
                          <a:latin typeface="Times New Roman" panose="02020603050405020304" pitchFamily="18" charset="0"/>
                          <a:ea typeface="+mn-ea"/>
                          <a:cs typeface="Times New Roman" panose="02020603050405020304" pitchFamily="18" charset="0"/>
                        </a:rPr>
                        <a:t>)</a:t>
                      </a:r>
                      <a:endParaRPr lang="zh-CN" sz="1050" kern="1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Aft>
                          <a:spcPts val="600"/>
                        </a:spcAft>
                      </a:pPr>
                      <a:r>
                        <a:rPr lang="en-US" altLang="zh-CN" sz="1050" kern="100" dirty="0">
                          <a:effectLst/>
                          <a:latin typeface="Times New Roman" panose="02020603050405020304" pitchFamily="18" charset="0"/>
                          <a:ea typeface="+mn-ea"/>
                          <a:cs typeface="Times New Roman" panose="02020603050405020304" pitchFamily="18" charset="0"/>
                        </a:rPr>
                        <a:t>m</a:t>
                      </a:r>
                      <a:endParaRPr lang="zh-CN" sz="105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Aft>
                          <a:spcPts val="600"/>
                        </a:spcAft>
                      </a:pPr>
                      <a:r>
                        <a:rPr lang="en-US" altLang="zh-CN" sz="1400" b="1" kern="100" dirty="0">
                          <a:solidFill>
                            <a:srgbClr val="FF0000"/>
                          </a:solidFill>
                          <a:effectLst/>
                          <a:latin typeface="Times New Roman" panose="02020603050405020304" pitchFamily="18" charset="0"/>
                          <a:ea typeface="+mn-ea"/>
                          <a:cs typeface="Times New Roman" panose="02020603050405020304" pitchFamily="18" charset="0"/>
                        </a:rPr>
                        <a:t>0.105</a:t>
                      </a:r>
                      <a:endParaRPr lang="zh-CN" sz="1400" b="1" kern="1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Aft>
                          <a:spcPts val="600"/>
                        </a:spcAft>
                      </a:pPr>
                      <a:r>
                        <a:rPr lang="en-US" altLang="zh-CN" sz="1400" b="1" kern="100" dirty="0">
                          <a:solidFill>
                            <a:srgbClr val="FF0000"/>
                          </a:solidFill>
                          <a:effectLst/>
                          <a:latin typeface="Times New Roman" panose="02020603050405020304" pitchFamily="18" charset="0"/>
                          <a:ea typeface="+mn-ea"/>
                          <a:cs typeface="Times New Roman" panose="02020603050405020304" pitchFamily="18" charset="0"/>
                        </a:rPr>
                        <a:t>0.001</a:t>
                      </a:r>
                      <a:endParaRPr lang="zh-CN" sz="1400" b="1" kern="1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674023128"/>
                  </a:ext>
                </a:extLst>
              </a:tr>
              <a:tr h="305223">
                <a:tc>
                  <a:txBody>
                    <a:bodyPr/>
                    <a:lstStyle/>
                    <a:p>
                      <a:pPr algn="ctr">
                        <a:spcAft>
                          <a:spcPts val="600"/>
                        </a:spcAft>
                      </a:pPr>
                      <a:r>
                        <a:rPr lang="en-US" altLang="zh-CN" sz="1050" kern="100" dirty="0">
                          <a:solidFill>
                            <a:srgbClr val="FF0000"/>
                          </a:solidFill>
                          <a:effectLst/>
                          <a:latin typeface="Times New Roman" panose="02020603050405020304" pitchFamily="18" charset="0"/>
                          <a:ea typeface="+mn-ea"/>
                          <a:cs typeface="Times New Roman" panose="02020603050405020304" pitchFamily="18" charset="0"/>
                        </a:rPr>
                        <a:t>Monochromatization factor (</a:t>
                      </a:r>
                      <a:r>
                        <a:rPr lang="el-GR" altLang="zh-CN" sz="1050" i="1" kern="100" dirty="0">
                          <a:solidFill>
                            <a:srgbClr val="FF0000"/>
                          </a:solidFill>
                          <a:effectLst/>
                          <a:latin typeface="等线" panose="02010600030101010101" pitchFamily="2" charset="-122"/>
                          <a:ea typeface="等线" panose="02010600030101010101" pitchFamily="2" charset="-122"/>
                          <a:cs typeface="Times New Roman" panose="02020603050405020304" pitchFamily="18" charset="0"/>
                        </a:rPr>
                        <a:t>λ</a:t>
                      </a:r>
                      <a:r>
                        <a:rPr lang="en-US" altLang="zh-CN" sz="1050" kern="100" dirty="0">
                          <a:solidFill>
                            <a:srgbClr val="FF0000"/>
                          </a:solidFill>
                          <a:effectLst/>
                          <a:latin typeface="Times New Roman" panose="02020603050405020304" pitchFamily="18" charset="0"/>
                          <a:ea typeface="+mn-ea"/>
                          <a:cs typeface="Times New Roman" panose="02020603050405020304" pitchFamily="18" charset="0"/>
                        </a:rPr>
                        <a:t>)</a:t>
                      </a:r>
                      <a:endParaRPr lang="zh-CN" sz="1050" kern="1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Aft>
                          <a:spcPts val="600"/>
                        </a:spcAft>
                      </a:pPr>
                      <a:r>
                        <a:rPr lang="en-US" altLang="zh-CN" sz="1050" kern="100" dirty="0">
                          <a:effectLst/>
                          <a:latin typeface="Times New Roman" panose="02020603050405020304" pitchFamily="18" charset="0"/>
                          <a:ea typeface="+mn-ea"/>
                          <a:cs typeface="Times New Roman" panose="02020603050405020304" pitchFamily="18" charset="0"/>
                        </a:rPr>
                        <a:t>/</a:t>
                      </a:r>
                      <a:endParaRPr lang="zh-CN" sz="105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Aft>
                          <a:spcPts val="600"/>
                        </a:spcAft>
                      </a:pPr>
                      <a:r>
                        <a:rPr lang="en-US" altLang="zh-CN" sz="1400" b="1" kern="100" dirty="0">
                          <a:solidFill>
                            <a:srgbClr val="FF0000"/>
                          </a:solidFill>
                          <a:effectLst/>
                          <a:latin typeface="Times New Roman" panose="02020603050405020304" pitchFamily="18" charset="0"/>
                          <a:ea typeface="+mn-ea"/>
                          <a:cs typeface="Times New Roman" panose="02020603050405020304" pitchFamily="18" charset="0"/>
                        </a:rPr>
                        <a:t>8.1209</a:t>
                      </a:r>
                      <a:endParaRPr lang="zh-CN" sz="1400" b="1" kern="1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Aft>
                          <a:spcPts val="600"/>
                        </a:spcAft>
                      </a:pPr>
                      <a:r>
                        <a:rPr lang="en-US" altLang="zh-CN" sz="1400" b="1" kern="100" dirty="0">
                          <a:solidFill>
                            <a:srgbClr val="FF0000"/>
                          </a:solidFill>
                          <a:effectLst/>
                          <a:latin typeface="Times New Roman" panose="02020603050405020304" pitchFamily="18" charset="0"/>
                          <a:ea typeface="+mn-ea"/>
                          <a:cs typeface="Times New Roman" panose="02020603050405020304" pitchFamily="18" charset="0"/>
                        </a:rPr>
                        <a:t>11.6705</a:t>
                      </a:r>
                      <a:endParaRPr lang="zh-CN" sz="1400" b="1" kern="1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3045291439"/>
                  </a:ext>
                </a:extLst>
              </a:tr>
            </a:tbl>
          </a:graphicData>
        </a:graphic>
      </p:graphicFrame>
      <p:pic>
        <p:nvPicPr>
          <p:cNvPr id="8" name="Picture 19">
            <a:extLst>
              <a:ext uri="{FF2B5EF4-FFF2-40B4-BE49-F238E27FC236}">
                <a16:creationId xmlns:a16="http://schemas.microsoft.com/office/drawing/2014/main" id="{CEF2ACE2-F38D-8D5A-402A-E592FB30B895}"/>
              </a:ext>
            </a:extLst>
          </p:cNvPr>
          <p:cNvPicPr>
            <a:picLocks noChangeAspect="1"/>
          </p:cNvPicPr>
          <p:nvPr/>
        </p:nvPicPr>
        <p:blipFill>
          <a:blip r:embed="rId2"/>
          <a:stretch>
            <a:fillRect/>
          </a:stretch>
        </p:blipFill>
        <p:spPr>
          <a:xfrm>
            <a:off x="8460788" y="2767889"/>
            <a:ext cx="2788726" cy="694264"/>
          </a:xfrm>
          <a:prstGeom prst="rect">
            <a:avLst/>
          </a:prstGeom>
        </p:spPr>
      </p:pic>
      <p:sp>
        <p:nvSpPr>
          <p:cNvPr id="10" name="Rectangle 1">
            <a:extLst>
              <a:ext uri="{FF2B5EF4-FFF2-40B4-BE49-F238E27FC236}">
                <a16:creationId xmlns:a16="http://schemas.microsoft.com/office/drawing/2014/main" id="{98DF9901-3C3A-B356-161D-9AB2AA7960AB}"/>
              </a:ext>
            </a:extLst>
          </p:cNvPr>
          <p:cNvSpPr/>
          <p:nvPr/>
        </p:nvSpPr>
        <p:spPr>
          <a:xfrm>
            <a:off x="4690533" y="5537200"/>
            <a:ext cx="3225800" cy="747512"/>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7">
            <a:extLst>
              <a:ext uri="{FF2B5EF4-FFF2-40B4-BE49-F238E27FC236}">
                <a16:creationId xmlns:a16="http://schemas.microsoft.com/office/drawing/2014/main" id="{41DE0765-5BBE-1044-6C05-62987384263A}"/>
              </a:ext>
            </a:extLst>
          </p:cNvPr>
          <p:cNvSpPr/>
          <p:nvPr/>
        </p:nvSpPr>
        <p:spPr>
          <a:xfrm>
            <a:off x="8242360" y="2386786"/>
            <a:ext cx="3313145" cy="369717"/>
          </a:xfrm>
          <a:prstGeom prst="rect">
            <a:avLst/>
          </a:prstGeom>
        </p:spPr>
        <p:txBody>
          <a:bodyPr wrap="square">
            <a:spAutoFit/>
          </a:bodyPr>
          <a:lstStyle/>
          <a:p>
            <a:pPr eaLnBrk="1" hangingPunct="1"/>
            <a:r>
              <a:rPr lang="en-GB" altLang="fr-FR" sz="1802" b="1" dirty="0">
                <a:solidFill>
                  <a:srgbClr val="002060"/>
                </a:solidFill>
                <a:latin typeface="Arial" panose="020B0604020202020204" pitchFamily="34" charset="0"/>
                <a:cs typeface="Arial" panose="020B0604020202020204" pitchFamily="34" charset="0"/>
              </a:rPr>
              <a:t>Monochromatization  factor</a:t>
            </a:r>
          </a:p>
        </p:txBody>
      </p:sp>
      <p:sp>
        <p:nvSpPr>
          <p:cNvPr id="14" name="Rectangle 1">
            <a:extLst>
              <a:ext uri="{FF2B5EF4-FFF2-40B4-BE49-F238E27FC236}">
                <a16:creationId xmlns:a16="http://schemas.microsoft.com/office/drawing/2014/main" id="{99EE7F0B-C56A-7C91-2C79-8CEED055A2B0}"/>
              </a:ext>
            </a:extLst>
          </p:cNvPr>
          <p:cNvSpPr/>
          <p:nvPr/>
        </p:nvSpPr>
        <p:spPr>
          <a:xfrm>
            <a:off x="9663734" y="2772493"/>
            <a:ext cx="470396" cy="720788"/>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
            <a:extLst>
              <a:ext uri="{FF2B5EF4-FFF2-40B4-BE49-F238E27FC236}">
                <a16:creationId xmlns:a16="http://schemas.microsoft.com/office/drawing/2014/main" id="{CA507E5E-29C4-0FCC-AC1F-E4E2DBA2270F}"/>
              </a:ext>
            </a:extLst>
          </p:cNvPr>
          <p:cNvSpPr/>
          <p:nvPr/>
        </p:nvSpPr>
        <p:spPr>
          <a:xfrm>
            <a:off x="10317304" y="2777097"/>
            <a:ext cx="470396" cy="720788"/>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内容占位符 2">
            <a:extLst>
              <a:ext uri="{FF2B5EF4-FFF2-40B4-BE49-F238E27FC236}">
                <a16:creationId xmlns:a16="http://schemas.microsoft.com/office/drawing/2014/main" id="{CECB082C-B07E-B52D-1DA1-F1877F33FD56}"/>
              </a:ext>
            </a:extLst>
          </p:cNvPr>
          <p:cNvSpPr txBox="1">
            <a:spLocks/>
          </p:cNvSpPr>
          <p:nvPr/>
        </p:nvSpPr>
        <p:spPr>
          <a:xfrm>
            <a:off x="8144093" y="4155768"/>
            <a:ext cx="3980074" cy="2306206"/>
          </a:xfrm>
          <a:prstGeom prst="rect">
            <a:avLst/>
          </a:prstGeom>
        </p:spPr>
        <p:txBody>
          <a:bodyPr vert="horz" lIns="91440" tIns="45720" rIns="91440" bIns="45720" rtlCol="0">
            <a:normAutofit/>
          </a:bodyPr>
          <a:lst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a:lstStyle>
          <a:p>
            <a:pPr marL="0" indent="0" algn="just">
              <a:buFont typeface="Wingdings 2" pitchFamily="18" charset="2"/>
              <a:buNone/>
            </a:pPr>
            <a:r>
              <a:rPr lang="en-US" altLang="zh-CN" sz="1600" dirty="0"/>
              <a:t>Because the vertical beam size at the IP is much smaller than horizontal beam size, about ten times smaller vertical dispersion is needed to get the same monochromatization factor compared with the horizontal one.</a:t>
            </a:r>
            <a:endParaRPr lang="zh-CN" altLang="en-US" sz="1600" dirty="0"/>
          </a:p>
        </p:txBody>
      </p:sp>
    </p:spTree>
    <p:extLst>
      <p:ext uri="{BB962C8B-B14F-4D97-AF65-F5344CB8AC3E}">
        <p14:creationId xmlns:p14="http://schemas.microsoft.com/office/powerpoint/2010/main" val="2698188492"/>
      </p:ext>
    </p:extLst>
  </p:cSld>
  <p:clrMapOvr>
    <a:masterClrMapping/>
  </p:clrMapOvr>
  <mc:AlternateContent xmlns:mc="http://schemas.openxmlformats.org/markup-compatibility/2006">
    <mc:Choice xmlns:p14="http://schemas.microsoft.com/office/powerpoint/2010/main" Requires="p14">
      <p:transition spd="med" advClick="0" advTm="123601">
        <p14:prism isContent="1"/>
      </p:transition>
    </mc:Choice>
    <mc:Fallback>
      <p:transition spd="med" advClick="0" advTm="123601">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id="{C17EDA1E-917B-123C-7400-111CAD5868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286" y="1254047"/>
            <a:ext cx="4887333" cy="4122192"/>
          </a:xfrm>
          <a:prstGeom prst="rect">
            <a:avLst/>
          </a:prstGeom>
        </p:spPr>
      </p:pic>
      <p:pic>
        <p:nvPicPr>
          <p:cNvPr id="12" name="图片 11">
            <a:extLst>
              <a:ext uri="{FF2B5EF4-FFF2-40B4-BE49-F238E27FC236}">
                <a16:creationId xmlns:a16="http://schemas.microsoft.com/office/drawing/2014/main" id="{EA6E12A0-55C7-3E08-C369-1D17A5D835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0795" y="1305890"/>
            <a:ext cx="5037114" cy="4025964"/>
          </a:xfrm>
          <a:prstGeom prst="rect">
            <a:avLst/>
          </a:prstGeom>
        </p:spPr>
      </p:pic>
      <p:sp>
        <p:nvSpPr>
          <p:cNvPr id="2" name="标题 1">
            <a:extLst>
              <a:ext uri="{FF2B5EF4-FFF2-40B4-BE49-F238E27FC236}">
                <a16:creationId xmlns:a16="http://schemas.microsoft.com/office/drawing/2014/main" id="{23E91965-281D-29B8-ECCF-44998ED02E66}"/>
              </a:ext>
            </a:extLst>
          </p:cNvPr>
          <p:cNvSpPr>
            <a:spLocks noGrp="1"/>
          </p:cNvSpPr>
          <p:nvPr>
            <p:ph type="title"/>
          </p:nvPr>
        </p:nvSpPr>
        <p:spPr>
          <a:xfrm>
            <a:off x="768599" y="107945"/>
            <a:ext cx="11002432" cy="668478"/>
          </a:xfrm>
        </p:spPr>
        <p:txBody>
          <a:bodyPr/>
          <a:lstStyle/>
          <a:p>
            <a:r>
              <a:rPr lang="en-GB" altLang="zh-CN" sz="2800" dirty="0"/>
              <a:t>FCC-</a:t>
            </a:r>
            <a:r>
              <a:rPr lang="en-GB" altLang="zh-CN" sz="2800" dirty="0" err="1"/>
              <a:t>ee</a:t>
            </a:r>
            <a:r>
              <a:rPr lang="en-GB" altLang="zh-CN" sz="2800" dirty="0"/>
              <a:t> Monochromatization Schemes</a:t>
            </a:r>
            <a:endParaRPr lang="zh-CN" altLang="en-US" sz="2800" dirty="0"/>
          </a:p>
        </p:txBody>
      </p:sp>
      <p:sp>
        <p:nvSpPr>
          <p:cNvPr id="3" name="内容占位符 2">
            <a:extLst>
              <a:ext uri="{FF2B5EF4-FFF2-40B4-BE49-F238E27FC236}">
                <a16:creationId xmlns:a16="http://schemas.microsoft.com/office/drawing/2014/main" id="{91034729-4517-F7A3-52DC-A4E2E36EAA65}"/>
              </a:ext>
            </a:extLst>
          </p:cNvPr>
          <p:cNvSpPr>
            <a:spLocks noGrp="1"/>
          </p:cNvSpPr>
          <p:nvPr>
            <p:ph idx="1"/>
          </p:nvPr>
        </p:nvSpPr>
        <p:spPr>
          <a:xfrm>
            <a:off x="225845" y="927758"/>
            <a:ext cx="5729862" cy="528917"/>
          </a:xfrm>
        </p:spPr>
        <p:txBody>
          <a:bodyPr>
            <a:normAutofit fontScale="92500"/>
          </a:bodyPr>
          <a:lstStyle/>
          <a:p>
            <a:pPr marL="0" indent="0">
              <a:buNone/>
            </a:pPr>
            <a:r>
              <a:rPr lang="en-US" altLang="zh-CN" sz="1800" b="1" dirty="0"/>
              <a:t>Scheme for Asymmetrical Standard IR Optics (K. Oide)</a:t>
            </a:r>
            <a:endParaRPr lang="zh-CN" altLang="en-US" sz="1800" b="1" dirty="0"/>
          </a:p>
        </p:txBody>
      </p:sp>
      <p:sp>
        <p:nvSpPr>
          <p:cNvPr id="18" name="日期占位符 17">
            <a:extLst>
              <a:ext uri="{FF2B5EF4-FFF2-40B4-BE49-F238E27FC236}">
                <a16:creationId xmlns:a16="http://schemas.microsoft.com/office/drawing/2014/main" id="{62540EE5-491C-506A-2B2B-D8EF465B304F}"/>
              </a:ext>
            </a:extLst>
          </p:cNvPr>
          <p:cNvSpPr>
            <a:spLocks noGrp="1"/>
          </p:cNvSpPr>
          <p:nvPr>
            <p:ph type="dt" sz="half" idx="10"/>
          </p:nvPr>
        </p:nvSpPr>
        <p:spPr/>
        <p:txBody>
          <a:bodyPr/>
          <a:lstStyle/>
          <a:p>
            <a:r>
              <a:rPr lang="en-US" altLang="zh-CN"/>
              <a:t>8 June 2023</a:t>
            </a:r>
            <a:endParaRPr lang="zh-CN" altLang="en-US"/>
          </a:p>
        </p:txBody>
      </p:sp>
      <p:sp>
        <p:nvSpPr>
          <p:cNvPr id="19" name="页脚占位符 18">
            <a:extLst>
              <a:ext uri="{FF2B5EF4-FFF2-40B4-BE49-F238E27FC236}">
                <a16:creationId xmlns:a16="http://schemas.microsoft.com/office/drawing/2014/main" id="{3D9C0512-AFFB-1CAB-2C60-9401F35BC653}"/>
              </a:ext>
            </a:extLst>
          </p:cNvPr>
          <p:cNvSpPr>
            <a:spLocks noGrp="1"/>
          </p:cNvSpPr>
          <p:nvPr>
            <p:ph type="ftr" sz="quarter" idx="11"/>
          </p:nvPr>
        </p:nvSpPr>
        <p:spPr/>
        <p:txBody>
          <a:bodyPr/>
          <a:lstStyle/>
          <a:p>
            <a:r>
              <a:rPr lang="en-US" altLang="zh-CN"/>
              <a:t>FCC Week 2023</a:t>
            </a:r>
            <a:endParaRPr lang="zh-CN" altLang="en-US"/>
          </a:p>
        </p:txBody>
      </p:sp>
      <p:sp>
        <p:nvSpPr>
          <p:cNvPr id="20" name="灯片编号占位符 19">
            <a:extLst>
              <a:ext uri="{FF2B5EF4-FFF2-40B4-BE49-F238E27FC236}">
                <a16:creationId xmlns:a16="http://schemas.microsoft.com/office/drawing/2014/main" id="{BB8DCB74-C3AB-96CB-CE56-1816EF7365EB}"/>
              </a:ext>
            </a:extLst>
          </p:cNvPr>
          <p:cNvSpPr>
            <a:spLocks noGrp="1"/>
          </p:cNvSpPr>
          <p:nvPr>
            <p:ph type="sldNum" sz="quarter" idx="12"/>
          </p:nvPr>
        </p:nvSpPr>
        <p:spPr/>
        <p:txBody>
          <a:bodyPr/>
          <a:lstStyle/>
          <a:p>
            <a:fld id="{10C94CE8-38CE-4431-96C9-C03853E577E3}" type="slidenum">
              <a:rPr lang="zh-CN" altLang="en-US" smtClean="0"/>
              <a:t>6</a:t>
            </a:fld>
            <a:endParaRPr lang="zh-CN" altLang="en-US"/>
          </a:p>
        </p:txBody>
      </p:sp>
      <p:sp>
        <p:nvSpPr>
          <p:cNvPr id="4" name="内容占位符 2">
            <a:extLst>
              <a:ext uri="{FF2B5EF4-FFF2-40B4-BE49-F238E27FC236}">
                <a16:creationId xmlns:a16="http://schemas.microsoft.com/office/drawing/2014/main" id="{13B089C8-C7FC-61B8-BBE5-C7183AB98889}"/>
              </a:ext>
            </a:extLst>
          </p:cNvPr>
          <p:cNvSpPr txBox="1">
            <a:spLocks/>
          </p:cNvSpPr>
          <p:nvPr/>
        </p:nvSpPr>
        <p:spPr>
          <a:xfrm>
            <a:off x="6046442" y="919447"/>
            <a:ext cx="6256685" cy="528917"/>
          </a:xfrm>
          <a:prstGeom prst="rect">
            <a:avLst/>
          </a:prstGeom>
        </p:spPr>
        <p:txBody>
          <a:bodyPr vert="horz" lIns="91440" tIns="45720" rIns="91440" bIns="45720" rtlCol="0">
            <a:normAutofit fontScale="92500"/>
          </a:bodyPr>
          <a:lst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a:lstStyle>
          <a:p>
            <a:pPr marL="0" indent="0">
              <a:buFont typeface="Wingdings 2" pitchFamily="18" charset="2"/>
              <a:buNone/>
            </a:pPr>
            <a:r>
              <a:rPr lang="en-US" altLang="zh-CN" sz="1800" b="1" dirty="0"/>
              <a:t>Scheme for Symmetrical Standard IR Optics (P. Raimondi)</a:t>
            </a:r>
            <a:endParaRPr lang="zh-CN" altLang="en-US" sz="1800" b="1" dirty="0"/>
          </a:p>
        </p:txBody>
      </p:sp>
      <p:sp>
        <p:nvSpPr>
          <p:cNvPr id="5" name="TextBox 13">
            <a:extLst>
              <a:ext uri="{FF2B5EF4-FFF2-40B4-BE49-F238E27FC236}">
                <a16:creationId xmlns:a16="http://schemas.microsoft.com/office/drawing/2014/main" id="{4C7735E2-3978-0FFC-F9DF-E36770CCD551}"/>
              </a:ext>
            </a:extLst>
          </p:cNvPr>
          <p:cNvSpPr txBox="1"/>
          <p:nvPr/>
        </p:nvSpPr>
        <p:spPr>
          <a:xfrm>
            <a:off x="1295488" y="1142148"/>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6" name="Flecha derecha 18">
            <a:extLst>
              <a:ext uri="{FF2B5EF4-FFF2-40B4-BE49-F238E27FC236}">
                <a16:creationId xmlns:a16="http://schemas.microsoft.com/office/drawing/2014/main" id="{AF277CD1-5951-407D-9854-507AD2233937}"/>
              </a:ext>
            </a:extLst>
          </p:cNvPr>
          <p:cNvSpPr>
            <a:spLocks noChangeArrowheads="1"/>
          </p:cNvSpPr>
          <p:nvPr/>
        </p:nvSpPr>
        <p:spPr bwMode="auto">
          <a:xfrm flipV="1">
            <a:off x="1295488" y="1447282"/>
            <a:ext cx="331333" cy="154977"/>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sp>
        <p:nvSpPr>
          <p:cNvPr id="7" name="TextBox 13">
            <a:extLst>
              <a:ext uri="{FF2B5EF4-FFF2-40B4-BE49-F238E27FC236}">
                <a16:creationId xmlns:a16="http://schemas.microsoft.com/office/drawing/2014/main" id="{2F3D1F89-6E0B-6C8B-413C-0D7839B8D78B}"/>
              </a:ext>
            </a:extLst>
          </p:cNvPr>
          <p:cNvSpPr txBox="1"/>
          <p:nvPr/>
        </p:nvSpPr>
        <p:spPr>
          <a:xfrm>
            <a:off x="7222883" y="1217502"/>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8" name="Flecha derecha 18">
            <a:extLst>
              <a:ext uri="{FF2B5EF4-FFF2-40B4-BE49-F238E27FC236}">
                <a16:creationId xmlns:a16="http://schemas.microsoft.com/office/drawing/2014/main" id="{16ECAE5A-4713-D9AC-1903-745F68FE7423}"/>
              </a:ext>
            </a:extLst>
          </p:cNvPr>
          <p:cNvSpPr>
            <a:spLocks noChangeArrowheads="1"/>
          </p:cNvSpPr>
          <p:nvPr/>
        </p:nvSpPr>
        <p:spPr bwMode="auto">
          <a:xfrm flipV="1">
            <a:off x="7222883" y="1522636"/>
            <a:ext cx="331333" cy="154977"/>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sp>
        <p:nvSpPr>
          <p:cNvPr id="13" name="箭头: 上 12">
            <a:extLst>
              <a:ext uri="{FF2B5EF4-FFF2-40B4-BE49-F238E27FC236}">
                <a16:creationId xmlns:a16="http://schemas.microsoft.com/office/drawing/2014/main" id="{92EB8B84-B1C3-E76C-BF2B-318A2259EF7F}"/>
              </a:ext>
            </a:extLst>
          </p:cNvPr>
          <p:cNvSpPr/>
          <p:nvPr/>
        </p:nvSpPr>
        <p:spPr>
          <a:xfrm>
            <a:off x="3564494" y="4836905"/>
            <a:ext cx="143841" cy="626262"/>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4" name="箭头: 上 13">
            <a:extLst>
              <a:ext uri="{FF2B5EF4-FFF2-40B4-BE49-F238E27FC236}">
                <a16:creationId xmlns:a16="http://schemas.microsoft.com/office/drawing/2014/main" id="{AB405675-BAE5-5FE7-8E0D-37FF71D36690}"/>
              </a:ext>
            </a:extLst>
          </p:cNvPr>
          <p:cNvSpPr/>
          <p:nvPr/>
        </p:nvSpPr>
        <p:spPr>
          <a:xfrm>
            <a:off x="9102863" y="4836905"/>
            <a:ext cx="143841" cy="626262"/>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5" name="内容占位符 2">
            <a:extLst>
              <a:ext uri="{FF2B5EF4-FFF2-40B4-BE49-F238E27FC236}">
                <a16:creationId xmlns:a16="http://schemas.microsoft.com/office/drawing/2014/main" id="{A21F0A7B-5F76-F91E-5787-783480AA4254}"/>
              </a:ext>
            </a:extLst>
          </p:cNvPr>
          <p:cNvSpPr txBox="1">
            <a:spLocks/>
          </p:cNvSpPr>
          <p:nvPr/>
        </p:nvSpPr>
        <p:spPr>
          <a:xfrm>
            <a:off x="825157" y="5458824"/>
            <a:ext cx="5130550" cy="528917"/>
          </a:xfrm>
          <a:prstGeom prst="rect">
            <a:avLst/>
          </a:prstGeom>
        </p:spPr>
        <p:txBody>
          <a:bodyPr vert="horz" lIns="91440" tIns="45720" rIns="91440" bIns="45720" rtlCol="0">
            <a:normAutofit/>
          </a:bodyPr>
          <a:lst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a:lstStyle>
          <a:p>
            <a:pPr marL="0" indent="0">
              <a:buFont typeface="Wingdings 2" pitchFamily="18" charset="2"/>
              <a:buNone/>
            </a:pPr>
            <a:r>
              <a:rPr lang="en-US" altLang="zh-CN" sz="1800" dirty="0"/>
              <a:t>Creating horizontal dispersion (D*</a:t>
            </a:r>
            <a:r>
              <a:rPr lang="en-US" altLang="zh-CN" sz="1800" baseline="-25000" dirty="0"/>
              <a:t>x</a:t>
            </a:r>
            <a:r>
              <a:rPr lang="en-US" altLang="zh-CN" sz="1800" dirty="0"/>
              <a:t> = 0.105 m )</a:t>
            </a:r>
            <a:endParaRPr lang="zh-CN" altLang="en-US" sz="1800" dirty="0"/>
          </a:p>
        </p:txBody>
      </p:sp>
      <p:sp>
        <p:nvSpPr>
          <p:cNvPr id="16" name="内容占位符 2">
            <a:extLst>
              <a:ext uri="{FF2B5EF4-FFF2-40B4-BE49-F238E27FC236}">
                <a16:creationId xmlns:a16="http://schemas.microsoft.com/office/drawing/2014/main" id="{D96A0087-40B2-A484-7664-7BC896029354}"/>
              </a:ext>
            </a:extLst>
          </p:cNvPr>
          <p:cNvSpPr txBox="1">
            <a:spLocks/>
          </p:cNvSpPr>
          <p:nvPr/>
        </p:nvSpPr>
        <p:spPr>
          <a:xfrm>
            <a:off x="6856715" y="5406126"/>
            <a:ext cx="5130550" cy="528917"/>
          </a:xfrm>
          <a:prstGeom prst="rect">
            <a:avLst/>
          </a:prstGeom>
        </p:spPr>
        <p:txBody>
          <a:bodyPr vert="horz" lIns="91440" tIns="45720" rIns="91440" bIns="45720" rtlCol="0">
            <a:normAutofit/>
          </a:bodyPr>
          <a:lstStyle>
            <a:lvl1pPr marL="349599" indent="-349599" algn="l" defTabSz="915314" rtl="0" eaLnBrk="1" latinLnBrk="0" hangingPunct="1">
              <a:spcBef>
                <a:spcPts val="2002"/>
              </a:spcBef>
              <a:buClr>
                <a:schemeClr val="accent1">
                  <a:lumMod val="60000"/>
                  <a:lumOff val="40000"/>
                </a:schemeClr>
              </a:buClr>
              <a:buSzPct val="110000"/>
              <a:buFont typeface="Wingdings 2" pitchFamily="18" charset="2"/>
              <a:buChar char=""/>
              <a:defRPr sz="2402" kern="1200">
                <a:solidFill>
                  <a:schemeClr val="tx2">
                    <a:lumMod val="90000"/>
                    <a:lumOff val="10000"/>
                  </a:schemeClr>
                </a:solidFill>
                <a:latin typeface="Arial" panose="020B0604020202020204" pitchFamily="34" charset="0"/>
                <a:ea typeface="+mn-ea"/>
                <a:cs typeface="Arial" panose="020B0604020202020204" pitchFamily="34" charset="0"/>
              </a:defRPr>
            </a:lvl1pPr>
            <a:lvl2pPr marL="686486" indent="-336887" algn="l" defTabSz="915314" rtl="0" eaLnBrk="1" latinLnBrk="0" hangingPunct="1">
              <a:spcBef>
                <a:spcPts val="601"/>
              </a:spcBef>
              <a:buClr>
                <a:schemeClr val="accent1">
                  <a:lumMod val="75000"/>
                </a:schemeClr>
              </a:buClr>
              <a:buSzPct val="110000"/>
              <a:buFont typeface="Wingdings 2" pitchFamily="18" charset="2"/>
              <a:buChar char=""/>
              <a:defRPr sz="2202" kern="1200">
                <a:solidFill>
                  <a:schemeClr val="tx2">
                    <a:lumMod val="90000"/>
                    <a:lumOff val="10000"/>
                  </a:schemeClr>
                </a:solidFill>
                <a:latin typeface="Arial" panose="020B0604020202020204" pitchFamily="34" charset="0"/>
                <a:ea typeface="+mn-ea"/>
                <a:cs typeface="Arial" panose="020B0604020202020204" pitchFamily="34" charset="0"/>
              </a:defRPr>
            </a:lvl2pPr>
            <a:lvl3pPr marL="969343"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2002" kern="1200">
                <a:solidFill>
                  <a:schemeClr val="tx2">
                    <a:lumMod val="90000"/>
                    <a:lumOff val="10000"/>
                  </a:schemeClr>
                </a:solidFill>
                <a:latin typeface="Arial" panose="020B0604020202020204" pitchFamily="34" charset="0"/>
                <a:ea typeface="+mn-ea"/>
                <a:cs typeface="Arial" panose="020B0604020202020204" pitchFamily="34" charset="0"/>
              </a:defRPr>
            </a:lvl3pPr>
            <a:lvl4pPr marL="1264914" indent="-295570" algn="l" defTabSz="915314" rtl="0" eaLnBrk="1" latinLnBrk="0" hangingPunct="1">
              <a:spcBef>
                <a:spcPts val="601"/>
              </a:spcBef>
              <a:buClr>
                <a:schemeClr val="accent1">
                  <a:lumMod val="75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4pPr>
            <a:lvl5pPr marL="1547771" indent="-282858" algn="l" defTabSz="915314" rtl="0" eaLnBrk="1" latinLnBrk="0" hangingPunct="1">
              <a:spcBef>
                <a:spcPts val="601"/>
              </a:spcBef>
              <a:buClr>
                <a:schemeClr val="accent1">
                  <a:lumMod val="60000"/>
                  <a:lumOff val="40000"/>
                </a:schemeClr>
              </a:buClr>
              <a:buSzPct val="110000"/>
              <a:buFont typeface="Wingdings 2" pitchFamily="18" charset="2"/>
              <a:buChar char=""/>
              <a:defRPr sz="1802" kern="1200">
                <a:solidFill>
                  <a:schemeClr val="tx2">
                    <a:lumMod val="90000"/>
                    <a:lumOff val="10000"/>
                  </a:schemeClr>
                </a:solidFill>
                <a:latin typeface="Arial" panose="020B0604020202020204" pitchFamily="34" charset="0"/>
                <a:ea typeface="+mn-ea"/>
                <a:cs typeface="Arial" panose="020B0604020202020204" pitchFamily="34" charset="0"/>
              </a:defRPr>
            </a:lvl5pPr>
            <a:lvl6pPr marL="1830629"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6pPr>
            <a:lvl7pPr marL="2119843"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7pPr>
            <a:lvl8pPr marL="2401112" indent="-282858" algn="l" defTabSz="915314" rtl="0" eaLnBrk="1" latinLnBrk="0" hangingPunct="1">
              <a:spcBef>
                <a:spcPct val="20000"/>
              </a:spcBef>
              <a:buClr>
                <a:schemeClr val="accent2"/>
              </a:buClr>
              <a:buSzPct val="110000"/>
              <a:buFont typeface="Wingdings 2" pitchFamily="18" charset="2"/>
              <a:buChar char=""/>
              <a:defRPr lang="en-US" sz="1802" kern="1200" dirty="0" smtClean="0">
                <a:solidFill>
                  <a:schemeClr val="tx1">
                    <a:lumMod val="65000"/>
                    <a:lumOff val="35000"/>
                  </a:schemeClr>
                </a:solidFill>
                <a:latin typeface="+mn-lt"/>
                <a:ea typeface="+mn-ea"/>
                <a:cs typeface="+mn-cs"/>
              </a:defRPr>
            </a:lvl8pPr>
            <a:lvl9pPr marL="2691914" indent="-282858" algn="l" defTabSz="915314" rtl="0" eaLnBrk="1" latinLnBrk="0" hangingPunct="1">
              <a:spcBef>
                <a:spcPct val="20000"/>
              </a:spcBef>
              <a:buClr>
                <a:schemeClr val="accent1">
                  <a:lumMod val="60000"/>
                  <a:lumOff val="40000"/>
                </a:schemeClr>
              </a:buClr>
              <a:buSzPct val="110000"/>
              <a:buFont typeface="Wingdings 2" pitchFamily="18" charset="2"/>
              <a:buChar char=""/>
              <a:defRPr lang="en-US" sz="1802" kern="1200" dirty="0">
                <a:solidFill>
                  <a:schemeClr val="tx1">
                    <a:lumMod val="65000"/>
                    <a:lumOff val="35000"/>
                  </a:schemeClr>
                </a:solidFill>
                <a:latin typeface="+mn-lt"/>
                <a:ea typeface="+mn-ea"/>
                <a:cs typeface="+mn-cs"/>
              </a:defRPr>
            </a:lvl9pPr>
          </a:lstStyle>
          <a:p>
            <a:pPr marL="0" indent="0">
              <a:buFont typeface="Wingdings 2" pitchFamily="18" charset="2"/>
              <a:buNone/>
            </a:pPr>
            <a:r>
              <a:rPr lang="en-US" altLang="zh-CN" sz="1800" dirty="0"/>
              <a:t>Creating vertical dispersion (D*</a:t>
            </a:r>
            <a:r>
              <a:rPr lang="en-US" altLang="zh-CN" sz="1800" baseline="-25000" dirty="0"/>
              <a:t>y</a:t>
            </a:r>
            <a:r>
              <a:rPr lang="en-US" altLang="zh-CN" sz="1800" dirty="0"/>
              <a:t> = 0.001m )</a:t>
            </a:r>
            <a:endParaRPr lang="zh-CN" altLang="en-US" sz="1800" dirty="0"/>
          </a:p>
        </p:txBody>
      </p:sp>
      <p:sp>
        <p:nvSpPr>
          <p:cNvPr id="22" name="文本框 21">
            <a:extLst>
              <a:ext uri="{FF2B5EF4-FFF2-40B4-BE49-F238E27FC236}">
                <a16:creationId xmlns:a16="http://schemas.microsoft.com/office/drawing/2014/main" id="{C7F46ED3-33B6-7F79-2366-60150531A7B7}"/>
              </a:ext>
            </a:extLst>
          </p:cNvPr>
          <p:cNvSpPr txBox="1"/>
          <p:nvPr/>
        </p:nvSpPr>
        <p:spPr>
          <a:xfrm>
            <a:off x="4949132" y="3254986"/>
            <a:ext cx="1562936" cy="369332"/>
          </a:xfrm>
          <a:prstGeom prst="rect">
            <a:avLst/>
          </a:prstGeom>
          <a:noFill/>
        </p:spPr>
        <p:txBody>
          <a:bodyPr wrap="square">
            <a:spAutoFit/>
          </a:bodyPr>
          <a:lstStyle/>
          <a:p>
            <a:r>
              <a:rPr lang="en-US" altLang="zh-CN" dirty="0">
                <a:solidFill>
                  <a:srgbClr val="002060"/>
                </a:solidFill>
                <a:latin typeface="Arial" panose="020B0604020202020204" pitchFamily="34" charset="0"/>
                <a:cs typeface="Arial" panose="020B0604020202020204" pitchFamily="34" charset="0"/>
              </a:rPr>
              <a:t>D</a:t>
            </a:r>
            <a:r>
              <a:rPr lang="en-US" altLang="zh-CN" baseline="30000" dirty="0">
                <a:solidFill>
                  <a:srgbClr val="002060"/>
                </a:solidFill>
                <a:latin typeface="Arial" panose="020B0604020202020204" pitchFamily="34" charset="0"/>
                <a:cs typeface="Arial" panose="020B0604020202020204" pitchFamily="34" charset="0"/>
              </a:rPr>
              <a:t>*</a:t>
            </a:r>
            <a:r>
              <a:rPr lang="en-US" altLang="zh-CN" baseline="-25000" dirty="0">
                <a:solidFill>
                  <a:srgbClr val="002060"/>
                </a:solidFill>
                <a:latin typeface="Arial" panose="020B0604020202020204" pitchFamily="34" charset="0"/>
                <a:cs typeface="Arial" panose="020B0604020202020204" pitchFamily="34" charset="0"/>
              </a:rPr>
              <a:t>x</a:t>
            </a:r>
            <a:r>
              <a:rPr lang="en-US" altLang="zh-CN" dirty="0">
                <a:solidFill>
                  <a:srgbClr val="002060"/>
                </a:solidFill>
                <a:latin typeface="Arial" panose="020B0604020202020204" pitchFamily="34" charset="0"/>
                <a:cs typeface="Arial" panose="020B0604020202020204" pitchFamily="34" charset="0"/>
              </a:rPr>
              <a:t> = 0 at IP </a:t>
            </a:r>
            <a:endParaRPr lang="zh-CN" altLang="en-US" dirty="0"/>
          </a:p>
        </p:txBody>
      </p:sp>
      <p:pic>
        <p:nvPicPr>
          <p:cNvPr id="17" name="Picture 11">
            <a:extLst>
              <a:ext uri="{FF2B5EF4-FFF2-40B4-BE49-F238E27FC236}">
                <a16:creationId xmlns:a16="http://schemas.microsoft.com/office/drawing/2014/main" id="{BF4B8280-B0E7-148D-4C17-149D181FDDC8}"/>
              </a:ext>
            </a:extLst>
          </p:cNvPr>
          <p:cNvPicPr>
            <a:picLocks noChangeAspect="1"/>
          </p:cNvPicPr>
          <p:nvPr/>
        </p:nvPicPr>
        <p:blipFill>
          <a:blip r:embed="rId4"/>
          <a:stretch>
            <a:fillRect/>
          </a:stretch>
        </p:blipFill>
        <p:spPr>
          <a:xfrm>
            <a:off x="3433588" y="1642870"/>
            <a:ext cx="437940" cy="218970"/>
          </a:xfrm>
          <a:prstGeom prst="rect">
            <a:avLst/>
          </a:prstGeom>
        </p:spPr>
      </p:pic>
      <p:pic>
        <p:nvPicPr>
          <p:cNvPr id="21" name="Picture 11">
            <a:extLst>
              <a:ext uri="{FF2B5EF4-FFF2-40B4-BE49-F238E27FC236}">
                <a16:creationId xmlns:a16="http://schemas.microsoft.com/office/drawing/2014/main" id="{FE1082EE-6A5E-6B87-1078-BF5A4FC7A42A}"/>
              </a:ext>
            </a:extLst>
          </p:cNvPr>
          <p:cNvPicPr>
            <a:picLocks noChangeAspect="1"/>
          </p:cNvPicPr>
          <p:nvPr/>
        </p:nvPicPr>
        <p:blipFill>
          <a:blip r:embed="rId4"/>
          <a:stretch>
            <a:fillRect/>
          </a:stretch>
        </p:blipFill>
        <p:spPr>
          <a:xfrm>
            <a:off x="8984050" y="1711033"/>
            <a:ext cx="437940" cy="218970"/>
          </a:xfrm>
          <a:prstGeom prst="rect">
            <a:avLst/>
          </a:prstGeom>
        </p:spPr>
      </p:pic>
    </p:spTree>
    <p:extLst>
      <p:ext uri="{BB962C8B-B14F-4D97-AF65-F5344CB8AC3E}">
        <p14:creationId xmlns:p14="http://schemas.microsoft.com/office/powerpoint/2010/main" val="3471810664"/>
      </p:ext>
    </p:extLst>
  </p:cSld>
  <p:clrMapOvr>
    <a:masterClrMapping/>
  </p:clrMapOvr>
  <mc:AlternateContent xmlns:mc="http://schemas.openxmlformats.org/markup-compatibility/2006">
    <mc:Choice xmlns:p14="http://schemas.microsoft.com/office/powerpoint/2010/main" Requires="p14">
      <p:transition spd="med" advClick="0" advTm="119955">
        <p14:prism isContent="1"/>
      </p:transition>
    </mc:Choice>
    <mc:Fallback>
      <p:transition spd="med" advClick="0" advTm="119955">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矩形 89">
            <a:extLst>
              <a:ext uri="{FF2B5EF4-FFF2-40B4-BE49-F238E27FC236}">
                <a16:creationId xmlns:a16="http://schemas.microsoft.com/office/drawing/2014/main" id="{BB9C9A0B-641D-9216-F213-FEF884710A8E}"/>
              </a:ext>
            </a:extLst>
          </p:cNvPr>
          <p:cNvSpPr/>
          <p:nvPr/>
        </p:nvSpPr>
        <p:spPr>
          <a:xfrm>
            <a:off x="8119206" y="3224650"/>
            <a:ext cx="852422" cy="200001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90">
            <a:extLst>
              <a:ext uri="{FF2B5EF4-FFF2-40B4-BE49-F238E27FC236}">
                <a16:creationId xmlns:a16="http://schemas.microsoft.com/office/drawing/2014/main" id="{6D441265-39E3-11FC-92E2-0DB45ABB215A}"/>
              </a:ext>
            </a:extLst>
          </p:cNvPr>
          <p:cNvSpPr/>
          <p:nvPr/>
        </p:nvSpPr>
        <p:spPr>
          <a:xfrm>
            <a:off x="9067589" y="3224650"/>
            <a:ext cx="852422" cy="200001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id="{FD6AC70A-558D-7660-4E58-94F6C82937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830" y="2159333"/>
            <a:ext cx="4364769" cy="3664676"/>
          </a:xfrm>
          <a:prstGeom prst="rect">
            <a:avLst/>
          </a:prstGeom>
        </p:spPr>
      </p:pic>
      <p:sp>
        <p:nvSpPr>
          <p:cNvPr id="2" name="标题 1">
            <a:extLst>
              <a:ext uri="{FF2B5EF4-FFF2-40B4-BE49-F238E27FC236}">
                <a16:creationId xmlns:a16="http://schemas.microsoft.com/office/drawing/2014/main" id="{8CBC31D5-5A14-AFDA-F4A2-FF36F1E3C94C}"/>
              </a:ext>
            </a:extLst>
          </p:cNvPr>
          <p:cNvSpPr>
            <a:spLocks noGrp="1"/>
          </p:cNvSpPr>
          <p:nvPr>
            <p:ph type="title"/>
          </p:nvPr>
        </p:nvSpPr>
        <p:spPr>
          <a:xfrm>
            <a:off x="734482" y="240629"/>
            <a:ext cx="10723035" cy="530137"/>
          </a:xfrm>
        </p:spPr>
        <p:txBody>
          <a:bodyPr/>
          <a:lstStyle/>
          <a:p>
            <a:r>
              <a:rPr lang="en-US" altLang="zh-CN" sz="2800" dirty="0"/>
              <a:t>Scheme for Asymmetrical Standard IR Optics</a:t>
            </a:r>
            <a:endParaRPr lang="zh-CN" altLang="en-US" sz="2800" dirty="0"/>
          </a:p>
        </p:txBody>
      </p:sp>
      <p:sp>
        <p:nvSpPr>
          <p:cNvPr id="50" name="内容占位符 2">
            <a:extLst>
              <a:ext uri="{FF2B5EF4-FFF2-40B4-BE49-F238E27FC236}">
                <a16:creationId xmlns:a16="http://schemas.microsoft.com/office/drawing/2014/main" id="{781DBC95-B9B1-49EE-71F2-56C825521576}"/>
              </a:ext>
            </a:extLst>
          </p:cNvPr>
          <p:cNvSpPr>
            <a:spLocks noGrp="1"/>
          </p:cNvSpPr>
          <p:nvPr>
            <p:ph idx="1"/>
          </p:nvPr>
        </p:nvSpPr>
        <p:spPr>
          <a:xfrm>
            <a:off x="520238" y="830199"/>
            <a:ext cx="11151522" cy="1226000"/>
          </a:xfrm>
        </p:spPr>
        <p:txBody>
          <a:bodyPr>
            <a:normAutofit/>
          </a:bodyPr>
          <a:lstStyle/>
          <a:p>
            <a:r>
              <a:rPr lang="en-US" altLang="zh-CN" sz="1600" b="1" dirty="0">
                <a:solidFill>
                  <a:srgbClr val="2C7C9F"/>
                </a:solidFill>
              </a:rPr>
              <a:t>First Optics Design</a:t>
            </a:r>
          </a:p>
          <a:p>
            <a:pPr marL="0" indent="0" algn="just">
              <a:spcBef>
                <a:spcPts val="600"/>
              </a:spcBef>
              <a:buNone/>
            </a:pPr>
            <a:r>
              <a:rPr lang="en-US" altLang="zh-CN" sz="1600" dirty="0"/>
              <a:t>All local vertical chromaticity horizontal dipoles (LOC H-dipole) in standard IR Optics are cut into three pieces and quadrupoles are inserted between them. One half-chicane is implemented in the last dipole in each upstream and downstream to create the dispersion at the IP to match the dispersion in the arcs.</a:t>
            </a:r>
            <a:endParaRPr lang="zh-CN" altLang="en-US" sz="1600" dirty="0"/>
          </a:p>
        </p:txBody>
      </p:sp>
      <p:sp>
        <p:nvSpPr>
          <p:cNvPr id="65" name="日期占位符 64">
            <a:extLst>
              <a:ext uri="{FF2B5EF4-FFF2-40B4-BE49-F238E27FC236}">
                <a16:creationId xmlns:a16="http://schemas.microsoft.com/office/drawing/2014/main" id="{F7D89F7D-3506-DEDB-75EC-B931032855BC}"/>
              </a:ext>
            </a:extLst>
          </p:cNvPr>
          <p:cNvSpPr>
            <a:spLocks noGrp="1"/>
          </p:cNvSpPr>
          <p:nvPr>
            <p:ph type="dt" sz="half" idx="10"/>
          </p:nvPr>
        </p:nvSpPr>
        <p:spPr/>
        <p:txBody>
          <a:bodyPr/>
          <a:lstStyle/>
          <a:p>
            <a:r>
              <a:rPr lang="en-US" altLang="zh-CN"/>
              <a:t>8 June 2023</a:t>
            </a:r>
            <a:endParaRPr lang="zh-CN" altLang="en-US"/>
          </a:p>
        </p:txBody>
      </p:sp>
      <p:sp>
        <p:nvSpPr>
          <p:cNvPr id="66" name="页脚占位符 65">
            <a:extLst>
              <a:ext uri="{FF2B5EF4-FFF2-40B4-BE49-F238E27FC236}">
                <a16:creationId xmlns:a16="http://schemas.microsoft.com/office/drawing/2014/main" id="{DA546CDC-0B51-FB80-2766-BB2A88A3752D}"/>
              </a:ext>
            </a:extLst>
          </p:cNvPr>
          <p:cNvSpPr>
            <a:spLocks noGrp="1"/>
          </p:cNvSpPr>
          <p:nvPr>
            <p:ph type="ftr" sz="quarter" idx="11"/>
          </p:nvPr>
        </p:nvSpPr>
        <p:spPr/>
        <p:txBody>
          <a:bodyPr/>
          <a:lstStyle/>
          <a:p>
            <a:r>
              <a:rPr lang="en-US" altLang="zh-CN"/>
              <a:t>FCC Week 2023</a:t>
            </a:r>
            <a:endParaRPr lang="zh-CN" altLang="en-US"/>
          </a:p>
        </p:txBody>
      </p:sp>
      <p:sp>
        <p:nvSpPr>
          <p:cNvPr id="67" name="灯片编号占位符 66">
            <a:extLst>
              <a:ext uri="{FF2B5EF4-FFF2-40B4-BE49-F238E27FC236}">
                <a16:creationId xmlns:a16="http://schemas.microsoft.com/office/drawing/2014/main" id="{F6D5F1D7-B2C6-6353-87D6-742DA364CBE5}"/>
              </a:ext>
            </a:extLst>
          </p:cNvPr>
          <p:cNvSpPr>
            <a:spLocks noGrp="1"/>
          </p:cNvSpPr>
          <p:nvPr>
            <p:ph type="sldNum" sz="quarter" idx="12"/>
          </p:nvPr>
        </p:nvSpPr>
        <p:spPr/>
        <p:txBody>
          <a:bodyPr/>
          <a:lstStyle/>
          <a:p>
            <a:fld id="{10C94CE8-38CE-4431-96C9-C03853E577E3}" type="slidenum">
              <a:rPr lang="zh-CN" altLang="en-US" smtClean="0"/>
              <a:t>7</a:t>
            </a:fld>
            <a:endParaRPr lang="zh-CN" altLang="en-US"/>
          </a:p>
        </p:txBody>
      </p:sp>
      <p:sp>
        <p:nvSpPr>
          <p:cNvPr id="46" name="TextBox 13">
            <a:extLst>
              <a:ext uri="{FF2B5EF4-FFF2-40B4-BE49-F238E27FC236}">
                <a16:creationId xmlns:a16="http://schemas.microsoft.com/office/drawing/2014/main" id="{016D6878-E5FA-96BD-D8F4-38CBFB9241F8}"/>
              </a:ext>
            </a:extLst>
          </p:cNvPr>
          <p:cNvSpPr txBox="1"/>
          <p:nvPr/>
        </p:nvSpPr>
        <p:spPr>
          <a:xfrm>
            <a:off x="926350" y="2022498"/>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54" name="Flecha derecha 18">
            <a:extLst>
              <a:ext uri="{FF2B5EF4-FFF2-40B4-BE49-F238E27FC236}">
                <a16:creationId xmlns:a16="http://schemas.microsoft.com/office/drawing/2014/main" id="{BD87D612-C3B1-42AB-EBF8-CED6F7003F94}"/>
              </a:ext>
            </a:extLst>
          </p:cNvPr>
          <p:cNvSpPr>
            <a:spLocks noChangeArrowheads="1"/>
          </p:cNvSpPr>
          <p:nvPr/>
        </p:nvSpPr>
        <p:spPr bwMode="auto">
          <a:xfrm flipV="1">
            <a:off x="926350" y="2327632"/>
            <a:ext cx="331333" cy="135128"/>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pic>
        <p:nvPicPr>
          <p:cNvPr id="161" name="Picture 11">
            <a:extLst>
              <a:ext uri="{FF2B5EF4-FFF2-40B4-BE49-F238E27FC236}">
                <a16:creationId xmlns:a16="http://schemas.microsoft.com/office/drawing/2014/main" id="{FC31E573-FDA6-B464-161A-D1CD3711E8C4}"/>
              </a:ext>
            </a:extLst>
          </p:cNvPr>
          <p:cNvPicPr>
            <a:picLocks noChangeAspect="1"/>
          </p:cNvPicPr>
          <p:nvPr/>
        </p:nvPicPr>
        <p:blipFill>
          <a:blip r:embed="rId3"/>
          <a:stretch>
            <a:fillRect/>
          </a:stretch>
        </p:blipFill>
        <p:spPr>
          <a:xfrm>
            <a:off x="2839911" y="2490727"/>
            <a:ext cx="437940" cy="218970"/>
          </a:xfrm>
          <a:prstGeom prst="rect">
            <a:avLst/>
          </a:prstGeom>
        </p:spPr>
      </p:pic>
      <p:sp>
        <p:nvSpPr>
          <p:cNvPr id="163" name="Rectangle 1">
            <a:extLst>
              <a:ext uri="{FF2B5EF4-FFF2-40B4-BE49-F238E27FC236}">
                <a16:creationId xmlns:a16="http://schemas.microsoft.com/office/drawing/2014/main" id="{F196A2D6-5BC0-5BC5-6190-5C5037889D15}"/>
              </a:ext>
            </a:extLst>
          </p:cNvPr>
          <p:cNvSpPr/>
          <p:nvPr/>
        </p:nvSpPr>
        <p:spPr>
          <a:xfrm>
            <a:off x="3463926" y="2155943"/>
            <a:ext cx="82550" cy="448646"/>
          </a:xfrm>
          <a:prstGeom prst="rect">
            <a:avLst/>
          </a:prstGeom>
          <a:noFill/>
          <a:ln w="28575">
            <a:solidFill>
              <a:srgbClr val="3883A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4" name="标注: 弯曲线形 163">
            <a:extLst>
              <a:ext uri="{FF2B5EF4-FFF2-40B4-BE49-F238E27FC236}">
                <a16:creationId xmlns:a16="http://schemas.microsoft.com/office/drawing/2014/main" id="{E25C7C40-11FF-84B7-0021-EC6C711E9FE8}"/>
              </a:ext>
            </a:extLst>
          </p:cNvPr>
          <p:cNvSpPr/>
          <p:nvPr/>
        </p:nvSpPr>
        <p:spPr>
          <a:xfrm>
            <a:off x="4892543" y="2336898"/>
            <a:ext cx="6452790" cy="3883226"/>
          </a:xfrm>
          <a:prstGeom prst="borderCallout2">
            <a:avLst>
              <a:gd name="adj1" fmla="val -428"/>
              <a:gd name="adj2" fmla="val 23556"/>
              <a:gd name="adj3" fmla="val -3571"/>
              <a:gd name="adj4" fmla="val 11313"/>
              <a:gd name="adj5" fmla="val -3663"/>
              <a:gd name="adj6" fmla="val -21089"/>
            </a:avLst>
          </a:prstGeom>
          <a:noFill/>
          <a:ln w="28575" cap="flat" cmpd="sng" algn="ctr">
            <a:solidFill>
              <a:srgbClr val="3883A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id="{DE2615A7-73F5-CE3D-E6BD-9E5CB2CE7943}"/>
              </a:ext>
            </a:extLst>
          </p:cNvPr>
          <p:cNvSpPr txBox="1"/>
          <p:nvPr/>
        </p:nvSpPr>
        <p:spPr>
          <a:xfrm>
            <a:off x="5702633" y="2368386"/>
            <a:ext cx="4832610" cy="307777"/>
          </a:xfrm>
          <a:prstGeom prst="rect">
            <a:avLst/>
          </a:prstGeom>
          <a:noFill/>
        </p:spPr>
        <p:txBody>
          <a:bodyPr wrap="square" rtlCol="0">
            <a:spAutoFit/>
          </a:bodyPr>
          <a:lstStyle/>
          <a:p>
            <a:pPr algn="ctr"/>
            <a:r>
              <a:rPr lang="en-US" altLang="zh-CN" sz="1400" b="1" dirty="0">
                <a:solidFill>
                  <a:srgbClr val="2C7C9F"/>
                </a:solidFill>
                <a:latin typeface="Arial" panose="020B0604020202020204" pitchFamily="34" charset="0"/>
                <a:cs typeface="Arial" panose="020B0604020202020204" pitchFamily="34" charset="0"/>
              </a:rPr>
              <a:t>LOC H-dipole cutting and chicane implementation </a:t>
            </a:r>
            <a:endParaRPr lang="zh-CN" altLang="en-US" sz="1400" b="1" dirty="0">
              <a:solidFill>
                <a:srgbClr val="2C7C9F"/>
              </a:solidFill>
              <a:latin typeface="Arial" panose="020B0604020202020204" pitchFamily="34" charset="0"/>
              <a:cs typeface="Arial" panose="020B0604020202020204" pitchFamily="34" charset="0"/>
            </a:endParaRPr>
          </a:p>
        </p:txBody>
      </p:sp>
      <p:sp>
        <p:nvSpPr>
          <p:cNvPr id="32" name="矩形 31">
            <a:extLst>
              <a:ext uri="{FF2B5EF4-FFF2-40B4-BE49-F238E27FC236}">
                <a16:creationId xmlns:a16="http://schemas.microsoft.com/office/drawing/2014/main" id="{021117CF-32FF-3CD8-C763-1BBED403E6EF}"/>
              </a:ext>
            </a:extLst>
          </p:cNvPr>
          <p:cNvSpPr/>
          <p:nvPr/>
        </p:nvSpPr>
        <p:spPr>
          <a:xfrm>
            <a:off x="8986650" y="3226648"/>
            <a:ext cx="77186" cy="200001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a:extLst>
              <a:ext uri="{FF2B5EF4-FFF2-40B4-BE49-F238E27FC236}">
                <a16:creationId xmlns:a16="http://schemas.microsoft.com/office/drawing/2014/main" id="{F0D28B99-CADB-4C60-84F1-12B95EFEED1B}"/>
              </a:ext>
            </a:extLst>
          </p:cNvPr>
          <p:cNvSpPr/>
          <p:nvPr/>
        </p:nvSpPr>
        <p:spPr>
          <a:xfrm>
            <a:off x="8029544" y="3224650"/>
            <a:ext cx="77186" cy="200001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a:extLst>
              <a:ext uri="{FF2B5EF4-FFF2-40B4-BE49-F238E27FC236}">
                <a16:creationId xmlns:a16="http://schemas.microsoft.com/office/drawing/2014/main" id="{80CF5F7B-8E31-C7A4-27F2-0CF254A41A95}"/>
              </a:ext>
            </a:extLst>
          </p:cNvPr>
          <p:cNvSpPr/>
          <p:nvPr/>
        </p:nvSpPr>
        <p:spPr>
          <a:xfrm>
            <a:off x="7170401" y="3224650"/>
            <a:ext cx="852422" cy="200001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9" name="直接连接符 48">
            <a:extLst>
              <a:ext uri="{FF2B5EF4-FFF2-40B4-BE49-F238E27FC236}">
                <a16:creationId xmlns:a16="http://schemas.microsoft.com/office/drawing/2014/main" id="{20F54581-FADA-D403-4CA1-1E2A8F8C3F5C}"/>
              </a:ext>
            </a:extLst>
          </p:cNvPr>
          <p:cNvCxnSpPr>
            <a:cxnSpLocks/>
          </p:cNvCxnSpPr>
          <p:nvPr/>
        </p:nvCxnSpPr>
        <p:spPr>
          <a:xfrm flipV="1">
            <a:off x="5086309" y="4164981"/>
            <a:ext cx="5718262" cy="6507"/>
          </a:xfrm>
          <a:prstGeom prst="line">
            <a:avLst/>
          </a:prstGeom>
          <a:ln w="3810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51" name="直接连接符 50">
            <a:extLst>
              <a:ext uri="{FF2B5EF4-FFF2-40B4-BE49-F238E27FC236}">
                <a16:creationId xmlns:a16="http://schemas.microsoft.com/office/drawing/2014/main" id="{FE610F5B-E162-9458-FCF3-09B368818B66}"/>
              </a:ext>
            </a:extLst>
          </p:cNvPr>
          <p:cNvCxnSpPr>
            <a:cxnSpLocks/>
          </p:cNvCxnSpPr>
          <p:nvPr/>
        </p:nvCxnSpPr>
        <p:spPr>
          <a:xfrm>
            <a:off x="5086309" y="4105885"/>
            <a:ext cx="2475019" cy="0"/>
          </a:xfrm>
          <a:prstGeom prst="line">
            <a:avLst/>
          </a:prstGeom>
          <a:ln w="38100"/>
        </p:spPr>
        <p:style>
          <a:lnRef idx="1">
            <a:schemeClr val="accent5"/>
          </a:lnRef>
          <a:fillRef idx="0">
            <a:schemeClr val="accent5"/>
          </a:fillRef>
          <a:effectRef idx="0">
            <a:schemeClr val="accent5"/>
          </a:effectRef>
          <a:fontRef idx="minor">
            <a:schemeClr val="tx1"/>
          </a:fontRef>
        </p:style>
      </p:cxnSp>
      <p:cxnSp>
        <p:nvCxnSpPr>
          <p:cNvPr id="52" name="直接连接符 51">
            <a:extLst>
              <a:ext uri="{FF2B5EF4-FFF2-40B4-BE49-F238E27FC236}">
                <a16:creationId xmlns:a16="http://schemas.microsoft.com/office/drawing/2014/main" id="{0930E440-FAC1-D3C1-7339-3F45475F8C43}"/>
              </a:ext>
            </a:extLst>
          </p:cNvPr>
          <p:cNvCxnSpPr>
            <a:cxnSpLocks/>
          </p:cNvCxnSpPr>
          <p:nvPr/>
        </p:nvCxnSpPr>
        <p:spPr>
          <a:xfrm flipV="1">
            <a:off x="9502748" y="3384726"/>
            <a:ext cx="1582267" cy="0"/>
          </a:xfrm>
          <a:prstGeom prst="line">
            <a:avLst/>
          </a:prstGeom>
          <a:ln w="38100"/>
        </p:spPr>
        <p:style>
          <a:lnRef idx="1">
            <a:schemeClr val="accent5"/>
          </a:lnRef>
          <a:fillRef idx="0">
            <a:schemeClr val="accent5"/>
          </a:fillRef>
          <a:effectRef idx="0">
            <a:schemeClr val="accent5"/>
          </a:effectRef>
          <a:fontRef idx="minor">
            <a:schemeClr val="tx1"/>
          </a:fontRef>
        </p:style>
      </p:cxnSp>
      <p:cxnSp>
        <p:nvCxnSpPr>
          <p:cNvPr id="56" name="直接连接符 55">
            <a:extLst>
              <a:ext uri="{FF2B5EF4-FFF2-40B4-BE49-F238E27FC236}">
                <a16:creationId xmlns:a16="http://schemas.microsoft.com/office/drawing/2014/main" id="{82CE15E7-2CA1-BB0A-4BFB-53355B44E6FD}"/>
              </a:ext>
            </a:extLst>
          </p:cNvPr>
          <p:cNvCxnSpPr>
            <a:cxnSpLocks/>
          </p:cNvCxnSpPr>
          <p:nvPr/>
        </p:nvCxnSpPr>
        <p:spPr>
          <a:xfrm flipV="1">
            <a:off x="7538095" y="3370046"/>
            <a:ext cx="1989325" cy="747528"/>
          </a:xfrm>
          <a:prstGeom prst="line">
            <a:avLst/>
          </a:prstGeom>
          <a:ln w="38100"/>
        </p:spPr>
        <p:style>
          <a:lnRef idx="1">
            <a:schemeClr val="accent5"/>
          </a:lnRef>
          <a:fillRef idx="0">
            <a:schemeClr val="accent5"/>
          </a:fillRef>
          <a:effectRef idx="0">
            <a:schemeClr val="accent5"/>
          </a:effectRef>
          <a:fontRef idx="minor">
            <a:schemeClr val="tx1"/>
          </a:fontRef>
        </p:style>
      </p:cxnSp>
      <p:cxnSp>
        <p:nvCxnSpPr>
          <p:cNvPr id="57" name="直接连接符 56">
            <a:extLst>
              <a:ext uri="{FF2B5EF4-FFF2-40B4-BE49-F238E27FC236}">
                <a16:creationId xmlns:a16="http://schemas.microsoft.com/office/drawing/2014/main" id="{88222DB9-F11C-EFED-652E-E88949ABB8EA}"/>
              </a:ext>
            </a:extLst>
          </p:cNvPr>
          <p:cNvCxnSpPr>
            <a:cxnSpLocks/>
          </p:cNvCxnSpPr>
          <p:nvPr/>
        </p:nvCxnSpPr>
        <p:spPr>
          <a:xfrm flipV="1">
            <a:off x="9507649" y="2985181"/>
            <a:ext cx="989116" cy="398631"/>
          </a:xfrm>
          <a:prstGeom prst="line">
            <a:avLst/>
          </a:prstGeom>
          <a:ln w="38100">
            <a:prstDash val="sysDash"/>
            <a:headEnd type="none" w="med" len="med"/>
            <a:tailEnd type="none" w="med" len="med"/>
          </a:ln>
        </p:spPr>
        <p:style>
          <a:lnRef idx="1">
            <a:schemeClr val="accent5"/>
          </a:lnRef>
          <a:fillRef idx="0">
            <a:schemeClr val="accent5"/>
          </a:fillRef>
          <a:effectRef idx="0">
            <a:schemeClr val="accent5"/>
          </a:effectRef>
          <a:fontRef idx="minor">
            <a:schemeClr val="tx1"/>
          </a:fontRef>
        </p:style>
      </p:cxnSp>
      <p:sp>
        <p:nvSpPr>
          <p:cNvPr id="58" name="弧形 57">
            <a:extLst>
              <a:ext uri="{FF2B5EF4-FFF2-40B4-BE49-F238E27FC236}">
                <a16:creationId xmlns:a16="http://schemas.microsoft.com/office/drawing/2014/main" id="{4AD65482-0A8D-1268-1D72-51974455C015}"/>
              </a:ext>
            </a:extLst>
          </p:cNvPr>
          <p:cNvSpPr/>
          <p:nvPr/>
        </p:nvSpPr>
        <p:spPr>
          <a:xfrm>
            <a:off x="7869276" y="3934215"/>
            <a:ext cx="175328" cy="180434"/>
          </a:xfrm>
          <a:prstGeom prst="arc">
            <a:avLst>
              <a:gd name="adj1" fmla="val 17489903"/>
              <a:gd name="adj2" fmla="val 3717119"/>
            </a:avLst>
          </a:prstGeom>
          <a:ln w="38100"/>
        </p:spPr>
        <p:style>
          <a:lnRef idx="1">
            <a:schemeClr val="accent5"/>
          </a:lnRef>
          <a:fillRef idx="0">
            <a:schemeClr val="accent5"/>
          </a:fillRef>
          <a:effectRef idx="0">
            <a:schemeClr val="accent5"/>
          </a:effectRef>
          <a:fontRef idx="minor">
            <a:schemeClr val="tx1"/>
          </a:fontRef>
        </p:style>
        <p:txBody>
          <a:bodyPr rtlCol="0" anchor="ctr"/>
          <a:lstStyle/>
          <a:p>
            <a:pPr algn="ctr"/>
            <a:endParaRPr lang="zh-CN" altLang="en-US"/>
          </a:p>
        </p:txBody>
      </p:sp>
      <p:sp>
        <p:nvSpPr>
          <p:cNvPr id="59" name="TextBox 13">
            <a:extLst>
              <a:ext uri="{FF2B5EF4-FFF2-40B4-BE49-F238E27FC236}">
                <a16:creationId xmlns:a16="http://schemas.microsoft.com/office/drawing/2014/main" id="{9B11ECE6-D5FF-2DA0-92D4-D072B7E0C547}"/>
              </a:ext>
            </a:extLst>
          </p:cNvPr>
          <p:cNvSpPr txBox="1"/>
          <p:nvPr/>
        </p:nvSpPr>
        <p:spPr>
          <a:xfrm>
            <a:off x="5217811" y="3317978"/>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60" name="Flecha derecha 18">
            <a:extLst>
              <a:ext uri="{FF2B5EF4-FFF2-40B4-BE49-F238E27FC236}">
                <a16:creationId xmlns:a16="http://schemas.microsoft.com/office/drawing/2014/main" id="{5318F2BA-E1A5-85EA-EA27-11D86EEF9229}"/>
              </a:ext>
            </a:extLst>
          </p:cNvPr>
          <p:cNvSpPr>
            <a:spLocks noChangeArrowheads="1"/>
          </p:cNvSpPr>
          <p:nvPr/>
        </p:nvSpPr>
        <p:spPr bwMode="auto">
          <a:xfrm flipV="1">
            <a:off x="5208132" y="3603967"/>
            <a:ext cx="331333" cy="154977"/>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cxnSp>
        <p:nvCxnSpPr>
          <p:cNvPr id="61" name="直接连接符 60">
            <a:extLst>
              <a:ext uri="{FF2B5EF4-FFF2-40B4-BE49-F238E27FC236}">
                <a16:creationId xmlns:a16="http://schemas.microsoft.com/office/drawing/2014/main" id="{D8AC3F85-E0B9-5559-63DC-536CB5A0B451}"/>
              </a:ext>
            </a:extLst>
          </p:cNvPr>
          <p:cNvCxnSpPr>
            <a:cxnSpLocks/>
          </p:cNvCxnSpPr>
          <p:nvPr/>
        </p:nvCxnSpPr>
        <p:spPr>
          <a:xfrm>
            <a:off x="7552129" y="4102859"/>
            <a:ext cx="954830" cy="0"/>
          </a:xfrm>
          <a:prstGeom prst="line">
            <a:avLst/>
          </a:prstGeom>
          <a:ln w="38100">
            <a:prstDash val="sysDash"/>
            <a:headEnd type="none" w="med" len="med"/>
            <a:tailEnd type="none" w="med" len="med"/>
          </a:ln>
        </p:spPr>
        <p:style>
          <a:lnRef idx="1">
            <a:schemeClr val="accent5"/>
          </a:lnRef>
          <a:fillRef idx="0">
            <a:schemeClr val="accent5"/>
          </a:fillRef>
          <a:effectRef idx="0">
            <a:schemeClr val="accent5"/>
          </a:effectRef>
          <a:fontRef idx="minor">
            <a:schemeClr val="tx1"/>
          </a:fontRef>
        </p:style>
      </p:cxnSp>
      <p:sp>
        <p:nvSpPr>
          <p:cNvPr id="63" name="弧形 62">
            <a:extLst>
              <a:ext uri="{FF2B5EF4-FFF2-40B4-BE49-F238E27FC236}">
                <a16:creationId xmlns:a16="http://schemas.microsoft.com/office/drawing/2014/main" id="{D9861207-8099-F7A7-D8B7-686B9D7DF4C6}"/>
              </a:ext>
            </a:extLst>
          </p:cNvPr>
          <p:cNvSpPr/>
          <p:nvPr/>
        </p:nvSpPr>
        <p:spPr>
          <a:xfrm>
            <a:off x="9846930" y="3178939"/>
            <a:ext cx="175328" cy="243232"/>
          </a:xfrm>
          <a:prstGeom prst="arc">
            <a:avLst>
              <a:gd name="adj1" fmla="val 17489903"/>
              <a:gd name="adj2" fmla="val 3717119"/>
            </a:avLst>
          </a:prstGeom>
          <a:ln w="38100"/>
        </p:spPr>
        <p:style>
          <a:lnRef idx="1">
            <a:schemeClr val="accent5"/>
          </a:lnRef>
          <a:fillRef idx="0">
            <a:schemeClr val="accent5"/>
          </a:fillRef>
          <a:effectRef idx="0">
            <a:schemeClr val="accent5"/>
          </a:effectRef>
          <a:fontRef idx="minor">
            <a:schemeClr val="tx1"/>
          </a:fontRef>
        </p:style>
        <p:txBody>
          <a:bodyPr rtlCol="0" anchor="ctr"/>
          <a:lstStyle/>
          <a:p>
            <a:pPr algn="ctr"/>
            <a:endParaRPr lang="zh-CN" altLang="en-US"/>
          </a:p>
        </p:txBody>
      </p:sp>
      <p:cxnSp>
        <p:nvCxnSpPr>
          <p:cNvPr id="77" name="直接箭头连接符 76">
            <a:extLst>
              <a:ext uri="{FF2B5EF4-FFF2-40B4-BE49-F238E27FC236}">
                <a16:creationId xmlns:a16="http://schemas.microsoft.com/office/drawing/2014/main" id="{4B49BA1F-76C1-D9D4-0587-491F8B077D4F}"/>
              </a:ext>
            </a:extLst>
          </p:cNvPr>
          <p:cNvCxnSpPr>
            <a:cxnSpLocks/>
          </p:cNvCxnSpPr>
          <p:nvPr/>
        </p:nvCxnSpPr>
        <p:spPr>
          <a:xfrm flipV="1">
            <a:off x="7869276" y="4043390"/>
            <a:ext cx="0" cy="1231141"/>
          </a:xfrm>
          <a:prstGeom prst="straightConnector1">
            <a:avLst/>
          </a:prstGeom>
          <a:ln w="28575">
            <a:tailEnd type="triangle"/>
          </a:ln>
        </p:spPr>
        <p:style>
          <a:lnRef idx="1">
            <a:schemeClr val="accent5"/>
          </a:lnRef>
          <a:fillRef idx="0">
            <a:schemeClr val="accent5"/>
          </a:fillRef>
          <a:effectRef idx="0">
            <a:schemeClr val="accent5"/>
          </a:effectRef>
          <a:fontRef idx="minor">
            <a:schemeClr val="tx1"/>
          </a:fontRef>
        </p:style>
      </p:cxnSp>
      <p:sp>
        <p:nvSpPr>
          <p:cNvPr id="78" name="文本框 77">
            <a:extLst>
              <a:ext uri="{FF2B5EF4-FFF2-40B4-BE49-F238E27FC236}">
                <a16:creationId xmlns:a16="http://schemas.microsoft.com/office/drawing/2014/main" id="{BDABFDDB-8EE1-7347-8A3B-E188E3D2A40E}"/>
              </a:ext>
            </a:extLst>
          </p:cNvPr>
          <p:cNvSpPr txBox="1"/>
          <p:nvPr/>
        </p:nvSpPr>
        <p:spPr>
          <a:xfrm>
            <a:off x="6591015" y="5352808"/>
            <a:ext cx="2708849" cy="307777"/>
          </a:xfrm>
          <a:prstGeom prst="rect">
            <a:avLst/>
          </a:prstGeom>
          <a:noFill/>
        </p:spPr>
        <p:txBody>
          <a:bodyPr wrap="square" rtlCol="0">
            <a:spAutoFit/>
          </a:bodyPr>
          <a:lstStyle/>
          <a:p>
            <a:pPr algn="ctr"/>
            <a:r>
              <a:rPr lang="en-US" altLang="zh-CN" sz="1400" b="1" dirty="0">
                <a:solidFill>
                  <a:schemeClr val="accent5"/>
                </a:solidFill>
                <a:latin typeface="Arial" panose="020B0604020202020204" pitchFamily="34" charset="0"/>
                <a:cs typeface="Arial" panose="020B0604020202020204" pitchFamily="34" charset="0"/>
              </a:rPr>
              <a:t>Angle 1</a:t>
            </a:r>
            <a:endParaRPr lang="zh-CN" altLang="en-US" sz="1400" b="1" dirty="0">
              <a:solidFill>
                <a:schemeClr val="accent5"/>
              </a:solidFill>
              <a:latin typeface="Arial" panose="020B0604020202020204" pitchFamily="34" charset="0"/>
              <a:cs typeface="Arial" panose="020B0604020202020204" pitchFamily="34" charset="0"/>
            </a:endParaRPr>
          </a:p>
        </p:txBody>
      </p:sp>
      <p:cxnSp>
        <p:nvCxnSpPr>
          <p:cNvPr id="82" name="直接箭头连接符 81">
            <a:extLst>
              <a:ext uri="{FF2B5EF4-FFF2-40B4-BE49-F238E27FC236}">
                <a16:creationId xmlns:a16="http://schemas.microsoft.com/office/drawing/2014/main" id="{B22F285D-E858-9D79-1937-ADE0EB918253}"/>
              </a:ext>
            </a:extLst>
          </p:cNvPr>
          <p:cNvCxnSpPr>
            <a:cxnSpLocks/>
          </p:cNvCxnSpPr>
          <p:nvPr/>
        </p:nvCxnSpPr>
        <p:spPr>
          <a:xfrm>
            <a:off x="8067889" y="3017009"/>
            <a:ext cx="0" cy="210077"/>
          </a:xfrm>
          <a:prstGeom prst="straightConnector1">
            <a:avLst/>
          </a:prstGeom>
          <a:ln w="28575">
            <a:solidFill>
              <a:srgbClr val="0000FF"/>
            </a:solidFill>
            <a:tailEnd type="triangle"/>
          </a:ln>
        </p:spPr>
        <p:style>
          <a:lnRef idx="1">
            <a:schemeClr val="accent5"/>
          </a:lnRef>
          <a:fillRef idx="0">
            <a:schemeClr val="accent5"/>
          </a:fillRef>
          <a:effectRef idx="0">
            <a:schemeClr val="accent5"/>
          </a:effectRef>
          <a:fontRef idx="minor">
            <a:schemeClr val="tx1"/>
          </a:fontRef>
        </p:style>
      </p:cxnSp>
      <p:cxnSp>
        <p:nvCxnSpPr>
          <p:cNvPr id="83" name="直接箭头连接符 82">
            <a:extLst>
              <a:ext uri="{FF2B5EF4-FFF2-40B4-BE49-F238E27FC236}">
                <a16:creationId xmlns:a16="http://schemas.microsoft.com/office/drawing/2014/main" id="{E132F885-6CBF-72CC-923D-6DE12DE88670}"/>
              </a:ext>
            </a:extLst>
          </p:cNvPr>
          <p:cNvCxnSpPr>
            <a:cxnSpLocks/>
          </p:cNvCxnSpPr>
          <p:nvPr/>
        </p:nvCxnSpPr>
        <p:spPr>
          <a:xfrm>
            <a:off x="9037235" y="3017009"/>
            <a:ext cx="0" cy="210077"/>
          </a:xfrm>
          <a:prstGeom prst="straightConnector1">
            <a:avLst/>
          </a:prstGeom>
          <a:ln w="28575">
            <a:solidFill>
              <a:srgbClr val="0000FF"/>
            </a:solidFill>
            <a:tailEnd type="triangle"/>
          </a:ln>
        </p:spPr>
        <p:style>
          <a:lnRef idx="1">
            <a:schemeClr val="accent5"/>
          </a:lnRef>
          <a:fillRef idx="0">
            <a:schemeClr val="accent5"/>
          </a:fillRef>
          <a:effectRef idx="0">
            <a:schemeClr val="accent5"/>
          </a:effectRef>
          <a:fontRef idx="minor">
            <a:schemeClr val="tx1"/>
          </a:fontRef>
        </p:style>
      </p:cxnSp>
      <p:sp>
        <p:nvSpPr>
          <p:cNvPr id="84" name="文本框 83">
            <a:extLst>
              <a:ext uri="{FF2B5EF4-FFF2-40B4-BE49-F238E27FC236}">
                <a16:creationId xmlns:a16="http://schemas.microsoft.com/office/drawing/2014/main" id="{AE670DD4-4147-385B-4109-B1069E74D2AC}"/>
              </a:ext>
            </a:extLst>
          </p:cNvPr>
          <p:cNvSpPr txBox="1"/>
          <p:nvPr/>
        </p:nvSpPr>
        <p:spPr>
          <a:xfrm>
            <a:off x="7271104" y="2746522"/>
            <a:ext cx="2708849" cy="307777"/>
          </a:xfrm>
          <a:prstGeom prst="rect">
            <a:avLst/>
          </a:prstGeom>
          <a:noFill/>
        </p:spPr>
        <p:txBody>
          <a:bodyPr wrap="square" rtlCol="0">
            <a:spAutoFit/>
          </a:bodyPr>
          <a:lstStyle/>
          <a:p>
            <a:pPr algn="ctr"/>
            <a:r>
              <a:rPr lang="en-US" altLang="zh-CN" sz="1400" b="1" dirty="0">
                <a:solidFill>
                  <a:srgbClr val="0000FF"/>
                </a:solidFill>
                <a:latin typeface="Arial" panose="020B0604020202020204" pitchFamily="34" charset="0"/>
                <a:cs typeface="Arial" panose="020B0604020202020204" pitchFamily="34" charset="0"/>
              </a:rPr>
              <a:t>Inserted quadrupoles</a:t>
            </a:r>
            <a:endParaRPr lang="zh-CN" altLang="en-US" sz="1400" b="1" dirty="0">
              <a:solidFill>
                <a:srgbClr val="0000FF"/>
              </a:solidFill>
              <a:latin typeface="Arial" panose="020B0604020202020204" pitchFamily="34" charset="0"/>
              <a:cs typeface="Arial" panose="020B0604020202020204" pitchFamily="34" charset="0"/>
            </a:endParaRPr>
          </a:p>
        </p:txBody>
      </p:sp>
      <p:sp>
        <p:nvSpPr>
          <p:cNvPr id="85" name="Rectangle 1">
            <a:extLst>
              <a:ext uri="{FF2B5EF4-FFF2-40B4-BE49-F238E27FC236}">
                <a16:creationId xmlns:a16="http://schemas.microsoft.com/office/drawing/2014/main" id="{95E7BF1C-8B05-ED6D-C2C5-4EA14CDA3BB4}"/>
              </a:ext>
            </a:extLst>
          </p:cNvPr>
          <p:cNvSpPr/>
          <p:nvPr/>
        </p:nvSpPr>
        <p:spPr>
          <a:xfrm>
            <a:off x="7105650" y="5274531"/>
            <a:ext cx="3143250" cy="448646"/>
          </a:xfrm>
          <a:prstGeom prst="rect">
            <a:avLst/>
          </a:prstGeom>
          <a:noFill/>
          <a:ln w="28575">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 name="文本框 85">
            <a:extLst>
              <a:ext uri="{FF2B5EF4-FFF2-40B4-BE49-F238E27FC236}">
                <a16:creationId xmlns:a16="http://schemas.microsoft.com/office/drawing/2014/main" id="{EBFD9F97-D26E-B391-0E21-2E23ECA7EF90}"/>
              </a:ext>
            </a:extLst>
          </p:cNvPr>
          <p:cNvSpPr txBox="1"/>
          <p:nvPr/>
        </p:nvSpPr>
        <p:spPr>
          <a:xfrm>
            <a:off x="7271103" y="5826311"/>
            <a:ext cx="2708849" cy="307777"/>
          </a:xfrm>
          <a:prstGeom prst="rect">
            <a:avLst/>
          </a:prstGeom>
          <a:noFill/>
        </p:spPr>
        <p:txBody>
          <a:bodyPr wrap="square" rtlCol="0">
            <a:spAutoFit/>
          </a:bodyPr>
          <a:lstStyle/>
          <a:p>
            <a:pPr algn="ctr"/>
            <a:r>
              <a:rPr lang="en-US" altLang="zh-CN" sz="1400" b="1" dirty="0">
                <a:solidFill>
                  <a:schemeClr val="accent5"/>
                </a:solidFill>
                <a:latin typeface="Arial" panose="020B0604020202020204" pitchFamily="34" charset="0"/>
                <a:cs typeface="Arial" panose="020B0604020202020204" pitchFamily="34" charset="0"/>
              </a:rPr>
              <a:t>Chicane</a:t>
            </a:r>
            <a:endParaRPr lang="zh-CN" altLang="en-US" sz="1400" b="1" dirty="0">
              <a:solidFill>
                <a:schemeClr val="accent5"/>
              </a:solidFill>
              <a:latin typeface="Arial" panose="020B0604020202020204" pitchFamily="34" charset="0"/>
              <a:cs typeface="Arial" panose="020B0604020202020204" pitchFamily="34" charset="0"/>
            </a:endParaRPr>
          </a:p>
        </p:txBody>
      </p:sp>
      <p:sp>
        <p:nvSpPr>
          <p:cNvPr id="104" name="文本框 103">
            <a:extLst>
              <a:ext uri="{FF2B5EF4-FFF2-40B4-BE49-F238E27FC236}">
                <a16:creationId xmlns:a16="http://schemas.microsoft.com/office/drawing/2014/main" id="{434A4046-0927-A5C4-4827-04E71D2D3748}"/>
              </a:ext>
            </a:extLst>
          </p:cNvPr>
          <p:cNvSpPr txBox="1"/>
          <p:nvPr/>
        </p:nvSpPr>
        <p:spPr>
          <a:xfrm>
            <a:off x="8355703" y="5348032"/>
            <a:ext cx="2708849" cy="307777"/>
          </a:xfrm>
          <a:prstGeom prst="rect">
            <a:avLst/>
          </a:prstGeom>
          <a:noFill/>
        </p:spPr>
        <p:txBody>
          <a:bodyPr wrap="square" rtlCol="0">
            <a:spAutoFit/>
          </a:bodyPr>
          <a:lstStyle/>
          <a:p>
            <a:pPr algn="ctr"/>
            <a:r>
              <a:rPr lang="en-US" altLang="zh-CN" sz="1400" b="1" dirty="0">
                <a:solidFill>
                  <a:schemeClr val="accent5"/>
                </a:solidFill>
                <a:latin typeface="Arial" panose="020B0604020202020204" pitchFamily="34" charset="0"/>
                <a:cs typeface="Arial" panose="020B0604020202020204" pitchFamily="34" charset="0"/>
              </a:rPr>
              <a:t>Angle 2</a:t>
            </a:r>
            <a:endParaRPr lang="zh-CN" altLang="en-US" sz="1400" b="1" dirty="0">
              <a:solidFill>
                <a:schemeClr val="accent5"/>
              </a:solidFill>
              <a:latin typeface="Arial" panose="020B0604020202020204" pitchFamily="34" charset="0"/>
              <a:cs typeface="Arial" panose="020B0604020202020204" pitchFamily="34" charset="0"/>
            </a:endParaRPr>
          </a:p>
        </p:txBody>
      </p:sp>
      <p:sp>
        <p:nvSpPr>
          <p:cNvPr id="105" name="文本框 104">
            <a:extLst>
              <a:ext uri="{FF2B5EF4-FFF2-40B4-BE49-F238E27FC236}">
                <a16:creationId xmlns:a16="http://schemas.microsoft.com/office/drawing/2014/main" id="{E4A495AE-3D8C-7FDB-EEBF-9E931801EDF2}"/>
              </a:ext>
            </a:extLst>
          </p:cNvPr>
          <p:cNvSpPr txBox="1"/>
          <p:nvPr/>
        </p:nvSpPr>
        <p:spPr>
          <a:xfrm>
            <a:off x="4380621" y="4171490"/>
            <a:ext cx="3244275" cy="307777"/>
          </a:xfrm>
          <a:prstGeom prst="rect">
            <a:avLst/>
          </a:prstGeom>
          <a:noFill/>
        </p:spPr>
        <p:txBody>
          <a:bodyPr wrap="square" rtlCol="0">
            <a:spAutoFit/>
          </a:bodyPr>
          <a:lstStyle/>
          <a:p>
            <a:pPr algn="ctr"/>
            <a:r>
              <a:rPr lang="en-US" altLang="zh-CN" sz="1400" b="1" dirty="0">
                <a:latin typeface="Arial" panose="020B0604020202020204" pitchFamily="34" charset="0"/>
                <a:cs typeface="Arial" panose="020B0604020202020204" pitchFamily="34" charset="0"/>
              </a:rPr>
              <a:t>Standard Orbit</a:t>
            </a:r>
            <a:endParaRPr lang="zh-CN" altLang="en-US" sz="1400" b="1" dirty="0">
              <a:latin typeface="Arial" panose="020B0604020202020204" pitchFamily="34" charset="0"/>
              <a:cs typeface="Arial" panose="020B0604020202020204" pitchFamily="34" charset="0"/>
            </a:endParaRPr>
          </a:p>
        </p:txBody>
      </p:sp>
      <p:sp>
        <p:nvSpPr>
          <p:cNvPr id="106" name="文本框 105">
            <a:extLst>
              <a:ext uri="{FF2B5EF4-FFF2-40B4-BE49-F238E27FC236}">
                <a16:creationId xmlns:a16="http://schemas.microsoft.com/office/drawing/2014/main" id="{E7DFD5BC-A22C-F9FD-6B9C-2D593329ADE6}"/>
              </a:ext>
            </a:extLst>
          </p:cNvPr>
          <p:cNvSpPr txBox="1"/>
          <p:nvPr/>
        </p:nvSpPr>
        <p:spPr>
          <a:xfrm>
            <a:off x="4765899" y="3807975"/>
            <a:ext cx="2708849" cy="307777"/>
          </a:xfrm>
          <a:prstGeom prst="rect">
            <a:avLst/>
          </a:prstGeom>
          <a:noFill/>
        </p:spPr>
        <p:txBody>
          <a:bodyPr wrap="square" rtlCol="0">
            <a:spAutoFit/>
          </a:bodyPr>
          <a:lstStyle/>
          <a:p>
            <a:pPr algn="ctr"/>
            <a:r>
              <a:rPr lang="en-US" altLang="zh-CN" sz="1400" b="1" dirty="0" err="1">
                <a:solidFill>
                  <a:schemeClr val="accent5"/>
                </a:solidFill>
                <a:latin typeface="Arial" panose="020B0604020202020204" pitchFamily="34" charset="0"/>
                <a:cs typeface="Arial" panose="020B0604020202020204" pitchFamily="34" charset="0"/>
              </a:rPr>
              <a:t>MonochroM</a:t>
            </a:r>
            <a:r>
              <a:rPr lang="en-US" altLang="zh-CN" sz="1400" b="1" dirty="0">
                <a:solidFill>
                  <a:schemeClr val="accent5"/>
                </a:solidFill>
                <a:latin typeface="Arial" panose="020B0604020202020204" pitchFamily="34" charset="0"/>
                <a:cs typeface="Arial" panose="020B0604020202020204" pitchFamily="34" charset="0"/>
              </a:rPr>
              <a:t> Orbit</a:t>
            </a:r>
            <a:endParaRPr lang="zh-CN" altLang="en-US" sz="1400" b="1" dirty="0">
              <a:solidFill>
                <a:schemeClr val="accent5"/>
              </a:solidFill>
              <a:latin typeface="Arial" panose="020B0604020202020204" pitchFamily="34" charset="0"/>
              <a:cs typeface="Arial" panose="020B0604020202020204" pitchFamily="34" charset="0"/>
            </a:endParaRPr>
          </a:p>
        </p:txBody>
      </p:sp>
      <p:cxnSp>
        <p:nvCxnSpPr>
          <p:cNvPr id="17" name="直接箭头连接符 16">
            <a:extLst>
              <a:ext uri="{FF2B5EF4-FFF2-40B4-BE49-F238E27FC236}">
                <a16:creationId xmlns:a16="http://schemas.microsoft.com/office/drawing/2014/main" id="{408E6E73-5250-DDCC-B7E3-66B03400195D}"/>
              </a:ext>
            </a:extLst>
          </p:cNvPr>
          <p:cNvCxnSpPr>
            <a:cxnSpLocks/>
          </p:cNvCxnSpPr>
          <p:nvPr/>
        </p:nvCxnSpPr>
        <p:spPr>
          <a:xfrm flipV="1">
            <a:off x="9717928" y="3319532"/>
            <a:ext cx="0" cy="1954999"/>
          </a:xfrm>
          <a:prstGeom prst="straightConnector1">
            <a:avLst/>
          </a:prstGeom>
          <a:ln w="28575">
            <a:tailEnd type="triangle"/>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3607617770"/>
      </p:ext>
    </p:extLst>
  </p:cSld>
  <p:clrMapOvr>
    <a:masterClrMapping/>
  </p:clrMapOvr>
  <mc:AlternateContent xmlns:mc="http://schemas.openxmlformats.org/markup-compatibility/2006" xmlns:p14="http://schemas.microsoft.com/office/powerpoint/2010/main">
    <mc:Choice Requires="p14">
      <p:transition spd="med" advClick="0" advTm="69826">
        <p14:prism isContent="1"/>
      </p:transition>
    </mc:Choice>
    <mc:Fallback xmlns="">
      <p:transition spd="med" advClick="0" advTm="69826">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a16="http://schemas.microsoft.com/office/drawing/2014/main" id="{C2B5C2ED-720D-8BF3-6BF0-8348DDE804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0463" y="4221450"/>
            <a:ext cx="3953932" cy="2275728"/>
          </a:xfrm>
          <a:prstGeom prst="rect">
            <a:avLst/>
          </a:prstGeom>
        </p:spPr>
      </p:pic>
      <p:pic>
        <p:nvPicPr>
          <p:cNvPr id="2" name="图片 1">
            <a:extLst>
              <a:ext uri="{FF2B5EF4-FFF2-40B4-BE49-F238E27FC236}">
                <a16:creationId xmlns:a16="http://schemas.microsoft.com/office/drawing/2014/main" id="{2B2938C3-5ED3-2EB5-FB67-E0AA75EDA4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6726" y="4382710"/>
            <a:ext cx="4040108" cy="2144176"/>
          </a:xfrm>
          <a:prstGeom prst="rect">
            <a:avLst/>
          </a:prstGeom>
        </p:spPr>
      </p:pic>
      <p:pic>
        <p:nvPicPr>
          <p:cNvPr id="3" name="图片 2">
            <a:extLst>
              <a:ext uri="{FF2B5EF4-FFF2-40B4-BE49-F238E27FC236}">
                <a16:creationId xmlns:a16="http://schemas.microsoft.com/office/drawing/2014/main" id="{572B5466-7904-00BE-EC81-D98C5F4D91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347" y="2000281"/>
            <a:ext cx="4164689" cy="2147031"/>
          </a:xfrm>
          <a:prstGeom prst="rect">
            <a:avLst/>
          </a:prstGeom>
        </p:spPr>
      </p:pic>
      <p:sp>
        <p:nvSpPr>
          <p:cNvPr id="30" name="标题 1">
            <a:extLst>
              <a:ext uri="{FF2B5EF4-FFF2-40B4-BE49-F238E27FC236}">
                <a16:creationId xmlns:a16="http://schemas.microsoft.com/office/drawing/2014/main" id="{0B404694-D02E-8244-6C19-984856B8BE79}"/>
              </a:ext>
            </a:extLst>
          </p:cNvPr>
          <p:cNvSpPr>
            <a:spLocks noGrp="1"/>
          </p:cNvSpPr>
          <p:nvPr>
            <p:ph type="title"/>
          </p:nvPr>
        </p:nvSpPr>
        <p:spPr>
          <a:xfrm>
            <a:off x="734482" y="240629"/>
            <a:ext cx="10723035" cy="530137"/>
          </a:xfrm>
        </p:spPr>
        <p:txBody>
          <a:bodyPr/>
          <a:lstStyle/>
          <a:p>
            <a:r>
              <a:rPr lang="en-US" altLang="zh-CN" sz="2800" dirty="0"/>
              <a:t>Scheme for Asymmetrical Standard IR Optics</a:t>
            </a:r>
            <a:endParaRPr lang="zh-CN" altLang="en-US" sz="2800" dirty="0"/>
          </a:p>
        </p:txBody>
      </p:sp>
      <p:sp>
        <p:nvSpPr>
          <p:cNvPr id="5" name="内容占位符 2">
            <a:extLst>
              <a:ext uri="{FF2B5EF4-FFF2-40B4-BE49-F238E27FC236}">
                <a16:creationId xmlns:a16="http://schemas.microsoft.com/office/drawing/2014/main" id="{68F48B90-397A-F676-A908-7A8B73304EDC}"/>
              </a:ext>
            </a:extLst>
          </p:cNvPr>
          <p:cNvSpPr>
            <a:spLocks noGrp="1"/>
          </p:cNvSpPr>
          <p:nvPr>
            <p:ph idx="1"/>
          </p:nvPr>
        </p:nvSpPr>
        <p:spPr>
          <a:xfrm>
            <a:off x="631466" y="1089679"/>
            <a:ext cx="11000652" cy="659541"/>
          </a:xfrm>
        </p:spPr>
        <p:txBody>
          <a:bodyPr>
            <a:normAutofit/>
          </a:bodyPr>
          <a:lstStyle/>
          <a:p>
            <a:pPr marL="0" indent="0">
              <a:buNone/>
            </a:pPr>
            <a:r>
              <a:rPr lang="en-US" altLang="zh-CN" sz="1600" dirty="0"/>
              <a:t>The  dispersion at the IP is successfully matched to 0.105m, but the orbit is changed at the position of the two half-chicane.</a:t>
            </a:r>
            <a:endParaRPr lang="zh-CN" altLang="en-US" sz="1600" dirty="0"/>
          </a:p>
        </p:txBody>
      </p:sp>
      <p:sp>
        <p:nvSpPr>
          <p:cNvPr id="24" name="日期占位符 23">
            <a:extLst>
              <a:ext uri="{FF2B5EF4-FFF2-40B4-BE49-F238E27FC236}">
                <a16:creationId xmlns:a16="http://schemas.microsoft.com/office/drawing/2014/main" id="{4AAA8B51-D4D8-EF6E-FBEF-C0C3F18C0751}"/>
              </a:ext>
            </a:extLst>
          </p:cNvPr>
          <p:cNvSpPr>
            <a:spLocks noGrp="1"/>
          </p:cNvSpPr>
          <p:nvPr>
            <p:ph type="dt" sz="half" idx="10"/>
          </p:nvPr>
        </p:nvSpPr>
        <p:spPr/>
        <p:txBody>
          <a:bodyPr/>
          <a:lstStyle/>
          <a:p>
            <a:r>
              <a:rPr lang="en-US" altLang="zh-CN"/>
              <a:t>8 June 2023</a:t>
            </a:r>
            <a:endParaRPr lang="zh-CN" altLang="en-US"/>
          </a:p>
        </p:txBody>
      </p:sp>
      <p:sp>
        <p:nvSpPr>
          <p:cNvPr id="25" name="页脚占位符 24">
            <a:extLst>
              <a:ext uri="{FF2B5EF4-FFF2-40B4-BE49-F238E27FC236}">
                <a16:creationId xmlns:a16="http://schemas.microsoft.com/office/drawing/2014/main" id="{6F72ABD6-BBB4-B056-F1C8-38591A51A509}"/>
              </a:ext>
            </a:extLst>
          </p:cNvPr>
          <p:cNvSpPr>
            <a:spLocks noGrp="1"/>
          </p:cNvSpPr>
          <p:nvPr>
            <p:ph type="ftr" sz="quarter" idx="11"/>
          </p:nvPr>
        </p:nvSpPr>
        <p:spPr/>
        <p:txBody>
          <a:bodyPr/>
          <a:lstStyle/>
          <a:p>
            <a:r>
              <a:rPr lang="en-US" altLang="zh-CN"/>
              <a:t>FCC Week 2023</a:t>
            </a:r>
            <a:endParaRPr lang="zh-CN" altLang="en-US"/>
          </a:p>
        </p:txBody>
      </p:sp>
      <p:sp>
        <p:nvSpPr>
          <p:cNvPr id="26" name="灯片编号占位符 25">
            <a:extLst>
              <a:ext uri="{FF2B5EF4-FFF2-40B4-BE49-F238E27FC236}">
                <a16:creationId xmlns:a16="http://schemas.microsoft.com/office/drawing/2014/main" id="{E9930570-46AC-EA6A-7E0E-03FCB871D9AE}"/>
              </a:ext>
            </a:extLst>
          </p:cNvPr>
          <p:cNvSpPr>
            <a:spLocks noGrp="1"/>
          </p:cNvSpPr>
          <p:nvPr>
            <p:ph type="sldNum" sz="quarter" idx="12"/>
          </p:nvPr>
        </p:nvSpPr>
        <p:spPr/>
        <p:txBody>
          <a:bodyPr/>
          <a:lstStyle/>
          <a:p>
            <a:fld id="{10C94CE8-38CE-4431-96C9-C03853E577E3}" type="slidenum">
              <a:rPr lang="zh-CN" altLang="en-US" smtClean="0"/>
              <a:t>8</a:t>
            </a:fld>
            <a:endParaRPr lang="zh-CN" altLang="en-US"/>
          </a:p>
        </p:txBody>
      </p:sp>
      <p:sp>
        <p:nvSpPr>
          <p:cNvPr id="6" name="TextBox 18">
            <a:extLst>
              <a:ext uri="{FF2B5EF4-FFF2-40B4-BE49-F238E27FC236}">
                <a16:creationId xmlns:a16="http://schemas.microsoft.com/office/drawing/2014/main" id="{6E092B84-9458-E83D-21E8-84C04980A648}"/>
              </a:ext>
            </a:extLst>
          </p:cNvPr>
          <p:cNvSpPr txBox="1"/>
          <p:nvPr/>
        </p:nvSpPr>
        <p:spPr>
          <a:xfrm>
            <a:off x="785775" y="1688501"/>
            <a:ext cx="6089072" cy="369332"/>
          </a:xfrm>
          <a:prstGeom prst="rect">
            <a:avLst/>
          </a:prstGeom>
          <a:noFill/>
        </p:spPr>
        <p:txBody>
          <a:bodyPr wrap="square">
            <a:spAutoFit/>
          </a:bodyPr>
          <a:lstStyle/>
          <a:p>
            <a:pPr marL="285750" indent="-285750" algn="just">
              <a:buClr>
                <a:schemeClr val="accent2">
                  <a:lumMod val="60000"/>
                  <a:lumOff val="40000"/>
                </a:schemeClr>
              </a:buClr>
              <a:buSzPct val="13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Standard Survey Plot </a:t>
            </a:r>
            <a:endParaRPr lang="en-US" dirty="0"/>
          </a:p>
        </p:txBody>
      </p:sp>
      <p:sp>
        <p:nvSpPr>
          <p:cNvPr id="7" name="TextBox 19">
            <a:extLst>
              <a:ext uri="{FF2B5EF4-FFF2-40B4-BE49-F238E27FC236}">
                <a16:creationId xmlns:a16="http://schemas.microsoft.com/office/drawing/2014/main" id="{E122532C-FB11-C7C7-5C66-1A920BA5E173}"/>
              </a:ext>
            </a:extLst>
          </p:cNvPr>
          <p:cNvSpPr txBox="1"/>
          <p:nvPr/>
        </p:nvSpPr>
        <p:spPr>
          <a:xfrm>
            <a:off x="631466" y="4005584"/>
            <a:ext cx="4591241" cy="369332"/>
          </a:xfrm>
          <a:prstGeom prst="rect">
            <a:avLst/>
          </a:prstGeom>
          <a:noFill/>
        </p:spPr>
        <p:txBody>
          <a:bodyPr wrap="square">
            <a:spAutoFit/>
          </a:bodyPr>
          <a:lstStyle/>
          <a:p>
            <a:pPr marL="285750" indent="-285750" algn="just">
              <a:buClr>
                <a:schemeClr val="accent2">
                  <a:lumMod val="60000"/>
                  <a:lumOff val="40000"/>
                </a:schemeClr>
              </a:buClr>
              <a:buSzPct val="13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Monochromatization Survey Plot </a:t>
            </a:r>
            <a:endParaRPr lang="en-US" dirty="0"/>
          </a:p>
        </p:txBody>
      </p:sp>
      <p:sp>
        <p:nvSpPr>
          <p:cNvPr id="12" name="文本框 11">
            <a:extLst>
              <a:ext uri="{FF2B5EF4-FFF2-40B4-BE49-F238E27FC236}">
                <a16:creationId xmlns:a16="http://schemas.microsoft.com/office/drawing/2014/main" id="{FB5B8E85-2F24-CF81-83EC-C08E3498C235}"/>
              </a:ext>
            </a:extLst>
          </p:cNvPr>
          <p:cNvSpPr txBox="1"/>
          <p:nvPr/>
        </p:nvSpPr>
        <p:spPr>
          <a:xfrm>
            <a:off x="1082526" y="5976889"/>
            <a:ext cx="1199656" cy="276999"/>
          </a:xfrm>
          <a:prstGeom prst="rect">
            <a:avLst/>
          </a:prstGeom>
          <a:noFill/>
        </p:spPr>
        <p:txBody>
          <a:bodyPr wrap="square" rtlCol="0">
            <a:spAutoFit/>
          </a:bodyPr>
          <a:lstStyle/>
          <a:p>
            <a:pPr algn="ctr"/>
            <a:r>
              <a:rPr lang="en-US" altLang="zh-CN" sz="1200" b="1" dirty="0">
                <a:solidFill>
                  <a:srgbClr val="92D050"/>
                </a:solidFill>
                <a:latin typeface="Arial" panose="020B0604020202020204" pitchFamily="34" charset="0"/>
                <a:cs typeface="Arial" panose="020B0604020202020204" pitchFamily="34" charset="0"/>
              </a:rPr>
              <a:t>Half-Chicane</a:t>
            </a:r>
            <a:endParaRPr lang="zh-CN" altLang="en-US" sz="1200" b="1" dirty="0">
              <a:solidFill>
                <a:srgbClr val="92D050"/>
              </a:solidFill>
              <a:latin typeface="Arial" panose="020B0604020202020204" pitchFamily="34" charset="0"/>
              <a:cs typeface="Arial" panose="020B0604020202020204" pitchFamily="34" charset="0"/>
            </a:endParaRPr>
          </a:p>
        </p:txBody>
      </p:sp>
      <p:sp>
        <p:nvSpPr>
          <p:cNvPr id="13" name="文本框 12">
            <a:extLst>
              <a:ext uri="{FF2B5EF4-FFF2-40B4-BE49-F238E27FC236}">
                <a16:creationId xmlns:a16="http://schemas.microsoft.com/office/drawing/2014/main" id="{AE8795B1-B81C-EE84-9B4F-F22FEB6BB0D9}"/>
              </a:ext>
            </a:extLst>
          </p:cNvPr>
          <p:cNvSpPr txBox="1"/>
          <p:nvPr/>
        </p:nvSpPr>
        <p:spPr>
          <a:xfrm>
            <a:off x="3589634" y="5254357"/>
            <a:ext cx="1199656" cy="276999"/>
          </a:xfrm>
          <a:prstGeom prst="rect">
            <a:avLst/>
          </a:prstGeom>
          <a:noFill/>
        </p:spPr>
        <p:txBody>
          <a:bodyPr wrap="square" rtlCol="0">
            <a:spAutoFit/>
          </a:bodyPr>
          <a:lstStyle/>
          <a:p>
            <a:pPr algn="ctr"/>
            <a:r>
              <a:rPr lang="en-US" altLang="zh-CN" sz="1200" b="1" dirty="0">
                <a:solidFill>
                  <a:srgbClr val="92D050"/>
                </a:solidFill>
                <a:latin typeface="Arial" panose="020B0604020202020204" pitchFamily="34" charset="0"/>
                <a:cs typeface="Arial" panose="020B0604020202020204" pitchFamily="34" charset="0"/>
              </a:rPr>
              <a:t>Half-Chicane</a:t>
            </a:r>
            <a:endParaRPr lang="zh-CN" altLang="en-US" sz="1200" b="1" dirty="0">
              <a:solidFill>
                <a:srgbClr val="92D050"/>
              </a:solidFill>
              <a:latin typeface="Arial" panose="020B0604020202020204" pitchFamily="34" charset="0"/>
              <a:cs typeface="Arial" panose="020B0604020202020204" pitchFamily="34" charset="0"/>
            </a:endParaRPr>
          </a:p>
        </p:txBody>
      </p:sp>
      <p:pic>
        <p:nvPicPr>
          <p:cNvPr id="14" name="图片 13">
            <a:extLst>
              <a:ext uri="{FF2B5EF4-FFF2-40B4-BE49-F238E27FC236}">
                <a16:creationId xmlns:a16="http://schemas.microsoft.com/office/drawing/2014/main" id="{8134CC4D-1BEE-84AA-DE38-809975034EF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84123" y="1953625"/>
            <a:ext cx="4244360" cy="2236625"/>
          </a:xfrm>
          <a:prstGeom prst="rect">
            <a:avLst/>
          </a:prstGeom>
        </p:spPr>
      </p:pic>
      <p:sp>
        <p:nvSpPr>
          <p:cNvPr id="16" name="Flecha derecha 18">
            <a:extLst>
              <a:ext uri="{FF2B5EF4-FFF2-40B4-BE49-F238E27FC236}">
                <a16:creationId xmlns:a16="http://schemas.microsoft.com/office/drawing/2014/main" id="{60F0986B-DEB3-6DD8-26D4-6FE3BD622623}"/>
              </a:ext>
            </a:extLst>
          </p:cNvPr>
          <p:cNvSpPr>
            <a:spLocks noChangeArrowheads="1"/>
          </p:cNvSpPr>
          <p:nvPr/>
        </p:nvSpPr>
        <p:spPr bwMode="auto">
          <a:xfrm flipV="1">
            <a:off x="6484106" y="2044023"/>
            <a:ext cx="248273" cy="115548"/>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pic>
        <p:nvPicPr>
          <p:cNvPr id="17" name="Picture 11">
            <a:extLst>
              <a:ext uri="{FF2B5EF4-FFF2-40B4-BE49-F238E27FC236}">
                <a16:creationId xmlns:a16="http://schemas.microsoft.com/office/drawing/2014/main" id="{E0ACD1ED-367C-08B8-2E87-6B57C9BDEBDF}"/>
              </a:ext>
            </a:extLst>
          </p:cNvPr>
          <p:cNvPicPr>
            <a:picLocks noChangeAspect="1"/>
          </p:cNvPicPr>
          <p:nvPr/>
        </p:nvPicPr>
        <p:blipFill>
          <a:blip r:embed="rId6"/>
          <a:stretch>
            <a:fillRect/>
          </a:stretch>
        </p:blipFill>
        <p:spPr>
          <a:xfrm>
            <a:off x="8337297" y="2176828"/>
            <a:ext cx="221042" cy="110521"/>
          </a:xfrm>
          <a:prstGeom prst="rect">
            <a:avLst/>
          </a:prstGeom>
        </p:spPr>
      </p:pic>
      <p:sp>
        <p:nvSpPr>
          <p:cNvPr id="20" name="Flecha derecha 18">
            <a:extLst>
              <a:ext uri="{FF2B5EF4-FFF2-40B4-BE49-F238E27FC236}">
                <a16:creationId xmlns:a16="http://schemas.microsoft.com/office/drawing/2014/main" id="{86B86AB4-839C-853C-B805-A5CEC63BD6E7}"/>
              </a:ext>
            </a:extLst>
          </p:cNvPr>
          <p:cNvSpPr>
            <a:spLocks noChangeArrowheads="1"/>
          </p:cNvSpPr>
          <p:nvPr/>
        </p:nvSpPr>
        <p:spPr bwMode="auto">
          <a:xfrm flipV="1">
            <a:off x="6476140" y="4331390"/>
            <a:ext cx="248273" cy="113546"/>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pic>
        <p:nvPicPr>
          <p:cNvPr id="21" name="Picture 11">
            <a:extLst>
              <a:ext uri="{FF2B5EF4-FFF2-40B4-BE49-F238E27FC236}">
                <a16:creationId xmlns:a16="http://schemas.microsoft.com/office/drawing/2014/main" id="{E58EBB1F-EC64-C73E-37C2-3B200908951D}"/>
              </a:ext>
            </a:extLst>
          </p:cNvPr>
          <p:cNvPicPr>
            <a:picLocks noChangeAspect="1"/>
          </p:cNvPicPr>
          <p:nvPr/>
        </p:nvPicPr>
        <p:blipFill>
          <a:blip r:embed="rId6"/>
          <a:stretch>
            <a:fillRect/>
          </a:stretch>
        </p:blipFill>
        <p:spPr>
          <a:xfrm>
            <a:off x="8310066" y="4415773"/>
            <a:ext cx="248273" cy="124137"/>
          </a:xfrm>
          <a:prstGeom prst="rect">
            <a:avLst/>
          </a:prstGeom>
        </p:spPr>
      </p:pic>
      <p:sp>
        <p:nvSpPr>
          <p:cNvPr id="22" name="TextBox 13">
            <a:extLst>
              <a:ext uri="{FF2B5EF4-FFF2-40B4-BE49-F238E27FC236}">
                <a16:creationId xmlns:a16="http://schemas.microsoft.com/office/drawing/2014/main" id="{207E9650-1B56-E5D5-1E0D-34248EA2E60F}"/>
              </a:ext>
            </a:extLst>
          </p:cNvPr>
          <p:cNvSpPr txBox="1"/>
          <p:nvPr/>
        </p:nvSpPr>
        <p:spPr>
          <a:xfrm>
            <a:off x="6429213" y="1762474"/>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23" name="TextBox 13">
            <a:extLst>
              <a:ext uri="{FF2B5EF4-FFF2-40B4-BE49-F238E27FC236}">
                <a16:creationId xmlns:a16="http://schemas.microsoft.com/office/drawing/2014/main" id="{8EFF3099-D8E7-6D2E-5378-C5BBEA107940}"/>
              </a:ext>
            </a:extLst>
          </p:cNvPr>
          <p:cNvSpPr txBox="1"/>
          <p:nvPr/>
        </p:nvSpPr>
        <p:spPr>
          <a:xfrm>
            <a:off x="6419852" y="4046244"/>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27" name="Rectangle 1">
            <a:extLst>
              <a:ext uri="{FF2B5EF4-FFF2-40B4-BE49-F238E27FC236}">
                <a16:creationId xmlns:a16="http://schemas.microsoft.com/office/drawing/2014/main" id="{33D99D9F-5620-B7E5-3C68-1CAC437CE0FC}"/>
              </a:ext>
            </a:extLst>
          </p:cNvPr>
          <p:cNvSpPr/>
          <p:nvPr/>
        </p:nvSpPr>
        <p:spPr>
          <a:xfrm>
            <a:off x="1564482" y="5548313"/>
            <a:ext cx="235744" cy="428626"/>
          </a:xfrm>
          <a:prstGeom prst="rect">
            <a:avLst/>
          </a:prstGeom>
          <a:noFill/>
          <a:ln w="28575">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1">
            <a:extLst>
              <a:ext uri="{FF2B5EF4-FFF2-40B4-BE49-F238E27FC236}">
                <a16:creationId xmlns:a16="http://schemas.microsoft.com/office/drawing/2014/main" id="{3E907975-9E0B-3D5E-2002-40E577EC314F}"/>
              </a:ext>
            </a:extLst>
          </p:cNvPr>
          <p:cNvSpPr/>
          <p:nvPr/>
        </p:nvSpPr>
        <p:spPr>
          <a:xfrm>
            <a:off x="4114107" y="4872038"/>
            <a:ext cx="150711" cy="392906"/>
          </a:xfrm>
          <a:prstGeom prst="rect">
            <a:avLst/>
          </a:prstGeom>
          <a:noFill/>
          <a:ln w="28575">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11">
            <a:extLst>
              <a:ext uri="{FF2B5EF4-FFF2-40B4-BE49-F238E27FC236}">
                <a16:creationId xmlns:a16="http://schemas.microsoft.com/office/drawing/2014/main" id="{45758113-D2C6-19A4-983F-BDE5F9F0F985}"/>
              </a:ext>
            </a:extLst>
          </p:cNvPr>
          <p:cNvPicPr>
            <a:picLocks noChangeAspect="1"/>
          </p:cNvPicPr>
          <p:nvPr/>
        </p:nvPicPr>
        <p:blipFill>
          <a:blip r:embed="rId6"/>
          <a:stretch>
            <a:fillRect/>
          </a:stretch>
        </p:blipFill>
        <p:spPr>
          <a:xfrm>
            <a:off x="3404655" y="2911609"/>
            <a:ext cx="328155" cy="164078"/>
          </a:xfrm>
          <a:prstGeom prst="rect">
            <a:avLst/>
          </a:prstGeom>
        </p:spPr>
      </p:pic>
      <p:pic>
        <p:nvPicPr>
          <p:cNvPr id="9" name="Picture 11">
            <a:extLst>
              <a:ext uri="{FF2B5EF4-FFF2-40B4-BE49-F238E27FC236}">
                <a16:creationId xmlns:a16="http://schemas.microsoft.com/office/drawing/2014/main" id="{1E7940EE-B138-9B7A-C079-1AF11BA4806F}"/>
              </a:ext>
            </a:extLst>
          </p:cNvPr>
          <p:cNvPicPr>
            <a:picLocks noChangeAspect="1"/>
          </p:cNvPicPr>
          <p:nvPr/>
        </p:nvPicPr>
        <p:blipFill>
          <a:blip r:embed="rId6"/>
          <a:stretch>
            <a:fillRect/>
          </a:stretch>
        </p:blipFill>
        <p:spPr>
          <a:xfrm>
            <a:off x="3381683" y="5363980"/>
            <a:ext cx="328155" cy="164078"/>
          </a:xfrm>
          <a:prstGeom prst="rect">
            <a:avLst/>
          </a:prstGeom>
        </p:spPr>
      </p:pic>
    </p:spTree>
    <p:extLst>
      <p:ext uri="{BB962C8B-B14F-4D97-AF65-F5344CB8AC3E}">
        <p14:creationId xmlns:p14="http://schemas.microsoft.com/office/powerpoint/2010/main" val="2840963405"/>
      </p:ext>
    </p:extLst>
  </p:cSld>
  <p:clrMapOvr>
    <a:masterClrMapping/>
  </p:clrMapOvr>
  <mc:AlternateContent xmlns:mc="http://schemas.openxmlformats.org/markup-compatibility/2006" xmlns:p14="http://schemas.microsoft.com/office/powerpoint/2010/main">
    <mc:Choice Requires="p14">
      <p:transition spd="med" advClick="0" advTm="50543">
        <p14:prism isContent="1"/>
      </p:transition>
    </mc:Choice>
    <mc:Fallback xmlns="">
      <p:transition spd="med" advClick="0" advTm="50543">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矩形 89">
            <a:extLst>
              <a:ext uri="{FF2B5EF4-FFF2-40B4-BE49-F238E27FC236}">
                <a16:creationId xmlns:a16="http://schemas.microsoft.com/office/drawing/2014/main" id="{BB9C9A0B-641D-9216-F213-FEF884710A8E}"/>
              </a:ext>
            </a:extLst>
          </p:cNvPr>
          <p:cNvSpPr/>
          <p:nvPr/>
        </p:nvSpPr>
        <p:spPr>
          <a:xfrm>
            <a:off x="8231390" y="2938031"/>
            <a:ext cx="852422" cy="200001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90">
            <a:extLst>
              <a:ext uri="{FF2B5EF4-FFF2-40B4-BE49-F238E27FC236}">
                <a16:creationId xmlns:a16="http://schemas.microsoft.com/office/drawing/2014/main" id="{6D441265-39E3-11FC-92E2-0DB45ABB215A}"/>
              </a:ext>
            </a:extLst>
          </p:cNvPr>
          <p:cNvSpPr/>
          <p:nvPr/>
        </p:nvSpPr>
        <p:spPr>
          <a:xfrm>
            <a:off x="9179773" y="2938031"/>
            <a:ext cx="852422" cy="200001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id="{FD6AC70A-558D-7660-4E58-94F6C82937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014" y="1872714"/>
            <a:ext cx="4364769" cy="3664676"/>
          </a:xfrm>
          <a:prstGeom prst="rect">
            <a:avLst/>
          </a:prstGeom>
        </p:spPr>
      </p:pic>
      <p:sp>
        <p:nvSpPr>
          <p:cNvPr id="2" name="标题 1">
            <a:extLst>
              <a:ext uri="{FF2B5EF4-FFF2-40B4-BE49-F238E27FC236}">
                <a16:creationId xmlns:a16="http://schemas.microsoft.com/office/drawing/2014/main" id="{8CBC31D5-5A14-AFDA-F4A2-FF36F1E3C94C}"/>
              </a:ext>
            </a:extLst>
          </p:cNvPr>
          <p:cNvSpPr>
            <a:spLocks noGrp="1"/>
          </p:cNvSpPr>
          <p:nvPr>
            <p:ph type="title"/>
          </p:nvPr>
        </p:nvSpPr>
        <p:spPr>
          <a:xfrm>
            <a:off x="734482" y="240629"/>
            <a:ext cx="10723035" cy="530137"/>
          </a:xfrm>
        </p:spPr>
        <p:txBody>
          <a:bodyPr/>
          <a:lstStyle/>
          <a:p>
            <a:r>
              <a:rPr lang="en-US" altLang="zh-CN" sz="2800" dirty="0"/>
              <a:t>Scheme for Asymmetrical Standard IR Optics</a:t>
            </a:r>
            <a:endParaRPr lang="zh-CN" altLang="en-US" sz="2800" dirty="0"/>
          </a:p>
        </p:txBody>
      </p:sp>
      <p:sp>
        <p:nvSpPr>
          <p:cNvPr id="50" name="内容占位符 2">
            <a:extLst>
              <a:ext uri="{FF2B5EF4-FFF2-40B4-BE49-F238E27FC236}">
                <a16:creationId xmlns:a16="http://schemas.microsoft.com/office/drawing/2014/main" id="{781DBC95-B9B1-49EE-71F2-56C825521576}"/>
              </a:ext>
            </a:extLst>
          </p:cNvPr>
          <p:cNvSpPr>
            <a:spLocks noGrp="1"/>
          </p:cNvSpPr>
          <p:nvPr>
            <p:ph idx="1"/>
          </p:nvPr>
        </p:nvSpPr>
        <p:spPr>
          <a:xfrm>
            <a:off x="520238" y="984490"/>
            <a:ext cx="11151522" cy="827800"/>
          </a:xfrm>
        </p:spPr>
        <p:txBody>
          <a:bodyPr>
            <a:normAutofit/>
          </a:bodyPr>
          <a:lstStyle/>
          <a:p>
            <a:pPr marL="349599" marR="0" lvl="0" indent="-349599" algn="l" defTabSz="915314" rtl="0" eaLnBrk="1" fontAlgn="auto" latinLnBrk="0" hangingPunct="1">
              <a:lnSpc>
                <a:spcPct val="100000"/>
              </a:lnSpc>
              <a:spcBef>
                <a:spcPts val="2002"/>
              </a:spcBef>
              <a:spcAft>
                <a:spcPts val="0"/>
              </a:spcAft>
              <a:buClr>
                <a:srgbClr val="2C7C9F">
                  <a:lumMod val="60000"/>
                  <a:lumOff val="40000"/>
                </a:srgbClr>
              </a:buClr>
              <a:buSzPct val="110000"/>
              <a:buFont typeface="Wingdings 2" pitchFamily="18" charset="2"/>
              <a:buChar char=""/>
              <a:tabLst/>
              <a:defRPr/>
            </a:pPr>
            <a:r>
              <a:rPr lang="en-US" altLang="zh-CN" sz="1600" b="1" dirty="0">
                <a:solidFill>
                  <a:srgbClr val="2C7C9F"/>
                </a:solidFill>
              </a:rPr>
              <a:t>First Optics Design Orbit Closing</a:t>
            </a:r>
            <a:endParaRPr lang="en-US" altLang="zh-CN" sz="1600" dirty="0"/>
          </a:p>
          <a:p>
            <a:pPr marL="0" indent="0" algn="just">
              <a:spcBef>
                <a:spcPts val="600"/>
              </a:spcBef>
              <a:buNone/>
            </a:pPr>
            <a:r>
              <a:rPr lang="en-US" altLang="zh-CN" sz="1600" dirty="0"/>
              <a:t>One another kind of chicane is implemented in the last dipoles in each upstream and downstream to chose the orbit.</a:t>
            </a:r>
            <a:endParaRPr lang="zh-CN" altLang="en-US" sz="1600" dirty="0"/>
          </a:p>
        </p:txBody>
      </p:sp>
      <p:sp>
        <p:nvSpPr>
          <p:cNvPr id="65" name="日期占位符 64">
            <a:extLst>
              <a:ext uri="{FF2B5EF4-FFF2-40B4-BE49-F238E27FC236}">
                <a16:creationId xmlns:a16="http://schemas.microsoft.com/office/drawing/2014/main" id="{F7D89F7D-3506-DEDB-75EC-B931032855BC}"/>
              </a:ext>
            </a:extLst>
          </p:cNvPr>
          <p:cNvSpPr>
            <a:spLocks noGrp="1"/>
          </p:cNvSpPr>
          <p:nvPr>
            <p:ph type="dt" sz="half" idx="10"/>
          </p:nvPr>
        </p:nvSpPr>
        <p:spPr/>
        <p:txBody>
          <a:bodyPr/>
          <a:lstStyle/>
          <a:p>
            <a:r>
              <a:rPr lang="en-US" altLang="zh-CN"/>
              <a:t>8 June 2023</a:t>
            </a:r>
            <a:endParaRPr lang="zh-CN" altLang="en-US"/>
          </a:p>
        </p:txBody>
      </p:sp>
      <p:sp>
        <p:nvSpPr>
          <p:cNvPr id="66" name="页脚占位符 65">
            <a:extLst>
              <a:ext uri="{FF2B5EF4-FFF2-40B4-BE49-F238E27FC236}">
                <a16:creationId xmlns:a16="http://schemas.microsoft.com/office/drawing/2014/main" id="{DA546CDC-0B51-FB80-2766-BB2A88A3752D}"/>
              </a:ext>
            </a:extLst>
          </p:cNvPr>
          <p:cNvSpPr>
            <a:spLocks noGrp="1"/>
          </p:cNvSpPr>
          <p:nvPr>
            <p:ph type="ftr" sz="quarter" idx="11"/>
          </p:nvPr>
        </p:nvSpPr>
        <p:spPr/>
        <p:txBody>
          <a:bodyPr/>
          <a:lstStyle/>
          <a:p>
            <a:r>
              <a:rPr lang="en-US" altLang="zh-CN"/>
              <a:t>FCC Week 2023</a:t>
            </a:r>
            <a:endParaRPr lang="zh-CN" altLang="en-US"/>
          </a:p>
        </p:txBody>
      </p:sp>
      <p:sp>
        <p:nvSpPr>
          <p:cNvPr id="67" name="灯片编号占位符 66">
            <a:extLst>
              <a:ext uri="{FF2B5EF4-FFF2-40B4-BE49-F238E27FC236}">
                <a16:creationId xmlns:a16="http://schemas.microsoft.com/office/drawing/2014/main" id="{F6D5F1D7-B2C6-6353-87D6-742DA364CBE5}"/>
              </a:ext>
            </a:extLst>
          </p:cNvPr>
          <p:cNvSpPr>
            <a:spLocks noGrp="1"/>
          </p:cNvSpPr>
          <p:nvPr>
            <p:ph type="sldNum" sz="quarter" idx="12"/>
          </p:nvPr>
        </p:nvSpPr>
        <p:spPr/>
        <p:txBody>
          <a:bodyPr/>
          <a:lstStyle/>
          <a:p>
            <a:fld id="{10C94CE8-38CE-4431-96C9-C03853E577E3}" type="slidenum">
              <a:rPr lang="zh-CN" altLang="en-US" smtClean="0"/>
              <a:t>9</a:t>
            </a:fld>
            <a:endParaRPr lang="zh-CN" altLang="en-US"/>
          </a:p>
        </p:txBody>
      </p:sp>
      <p:sp>
        <p:nvSpPr>
          <p:cNvPr id="46" name="TextBox 13">
            <a:extLst>
              <a:ext uri="{FF2B5EF4-FFF2-40B4-BE49-F238E27FC236}">
                <a16:creationId xmlns:a16="http://schemas.microsoft.com/office/drawing/2014/main" id="{016D6878-E5FA-96BD-D8F4-38CBFB9241F8}"/>
              </a:ext>
            </a:extLst>
          </p:cNvPr>
          <p:cNvSpPr txBox="1"/>
          <p:nvPr/>
        </p:nvSpPr>
        <p:spPr>
          <a:xfrm>
            <a:off x="1038534" y="1735879"/>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54" name="Flecha derecha 18">
            <a:extLst>
              <a:ext uri="{FF2B5EF4-FFF2-40B4-BE49-F238E27FC236}">
                <a16:creationId xmlns:a16="http://schemas.microsoft.com/office/drawing/2014/main" id="{BD87D612-C3B1-42AB-EBF8-CED6F7003F94}"/>
              </a:ext>
            </a:extLst>
          </p:cNvPr>
          <p:cNvSpPr>
            <a:spLocks noChangeArrowheads="1"/>
          </p:cNvSpPr>
          <p:nvPr/>
        </p:nvSpPr>
        <p:spPr bwMode="auto">
          <a:xfrm flipV="1">
            <a:off x="1038534" y="2041013"/>
            <a:ext cx="331333" cy="135128"/>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pic>
        <p:nvPicPr>
          <p:cNvPr id="161" name="Picture 11">
            <a:extLst>
              <a:ext uri="{FF2B5EF4-FFF2-40B4-BE49-F238E27FC236}">
                <a16:creationId xmlns:a16="http://schemas.microsoft.com/office/drawing/2014/main" id="{FC31E573-FDA6-B464-161A-D1CD3711E8C4}"/>
              </a:ext>
            </a:extLst>
          </p:cNvPr>
          <p:cNvPicPr>
            <a:picLocks noChangeAspect="1"/>
          </p:cNvPicPr>
          <p:nvPr/>
        </p:nvPicPr>
        <p:blipFill>
          <a:blip r:embed="rId3"/>
          <a:stretch>
            <a:fillRect/>
          </a:stretch>
        </p:blipFill>
        <p:spPr>
          <a:xfrm>
            <a:off x="2968327" y="2179089"/>
            <a:ext cx="437940" cy="218970"/>
          </a:xfrm>
          <a:prstGeom prst="rect">
            <a:avLst/>
          </a:prstGeom>
        </p:spPr>
      </p:pic>
      <p:sp>
        <p:nvSpPr>
          <p:cNvPr id="163" name="Rectangle 1">
            <a:extLst>
              <a:ext uri="{FF2B5EF4-FFF2-40B4-BE49-F238E27FC236}">
                <a16:creationId xmlns:a16="http://schemas.microsoft.com/office/drawing/2014/main" id="{F196A2D6-5BC0-5BC5-6190-5C5037889D15}"/>
              </a:ext>
            </a:extLst>
          </p:cNvPr>
          <p:cNvSpPr/>
          <p:nvPr/>
        </p:nvSpPr>
        <p:spPr>
          <a:xfrm>
            <a:off x="3576110" y="1869324"/>
            <a:ext cx="82550" cy="448646"/>
          </a:xfrm>
          <a:prstGeom prst="rect">
            <a:avLst/>
          </a:prstGeom>
          <a:noFill/>
          <a:ln w="28575">
            <a:solidFill>
              <a:srgbClr val="3883A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4" name="标注: 弯曲线形 163">
            <a:extLst>
              <a:ext uri="{FF2B5EF4-FFF2-40B4-BE49-F238E27FC236}">
                <a16:creationId xmlns:a16="http://schemas.microsoft.com/office/drawing/2014/main" id="{E25C7C40-11FF-84B7-0021-EC6C711E9FE8}"/>
              </a:ext>
            </a:extLst>
          </p:cNvPr>
          <p:cNvSpPr/>
          <p:nvPr/>
        </p:nvSpPr>
        <p:spPr>
          <a:xfrm>
            <a:off x="5004727" y="2050279"/>
            <a:ext cx="6452790" cy="3883226"/>
          </a:xfrm>
          <a:prstGeom prst="borderCallout2">
            <a:avLst>
              <a:gd name="adj1" fmla="val -428"/>
              <a:gd name="adj2" fmla="val 23556"/>
              <a:gd name="adj3" fmla="val -3571"/>
              <a:gd name="adj4" fmla="val 11313"/>
              <a:gd name="adj5" fmla="val -3663"/>
              <a:gd name="adj6" fmla="val -21089"/>
            </a:avLst>
          </a:prstGeom>
          <a:noFill/>
          <a:ln w="28575" cap="flat" cmpd="sng" algn="ctr">
            <a:solidFill>
              <a:srgbClr val="3883A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id="{DE2615A7-73F5-CE3D-E6BD-9E5CB2CE7943}"/>
              </a:ext>
            </a:extLst>
          </p:cNvPr>
          <p:cNvSpPr txBox="1"/>
          <p:nvPr/>
        </p:nvSpPr>
        <p:spPr>
          <a:xfrm>
            <a:off x="5814817" y="2081767"/>
            <a:ext cx="4832610" cy="307777"/>
          </a:xfrm>
          <a:prstGeom prst="rect">
            <a:avLst/>
          </a:prstGeom>
          <a:noFill/>
        </p:spPr>
        <p:txBody>
          <a:bodyPr wrap="square" rtlCol="0">
            <a:spAutoFit/>
          </a:bodyPr>
          <a:lstStyle/>
          <a:p>
            <a:pPr algn="ctr"/>
            <a:r>
              <a:rPr lang="en-US" altLang="zh-CN" sz="1400" b="1" dirty="0">
                <a:solidFill>
                  <a:srgbClr val="2C7C9F"/>
                </a:solidFill>
                <a:latin typeface="Arial" panose="020B0604020202020204" pitchFamily="34" charset="0"/>
                <a:cs typeface="Arial" panose="020B0604020202020204" pitchFamily="34" charset="0"/>
              </a:rPr>
              <a:t>LOC H-dipole cutting and chicane implementation </a:t>
            </a:r>
            <a:endParaRPr lang="zh-CN" altLang="en-US" sz="1400" b="1" dirty="0">
              <a:solidFill>
                <a:srgbClr val="2C7C9F"/>
              </a:solidFill>
              <a:latin typeface="Arial" panose="020B0604020202020204" pitchFamily="34" charset="0"/>
              <a:cs typeface="Arial" panose="020B0604020202020204" pitchFamily="34" charset="0"/>
            </a:endParaRPr>
          </a:p>
        </p:txBody>
      </p:sp>
      <p:sp>
        <p:nvSpPr>
          <p:cNvPr id="32" name="矩形 31">
            <a:extLst>
              <a:ext uri="{FF2B5EF4-FFF2-40B4-BE49-F238E27FC236}">
                <a16:creationId xmlns:a16="http://schemas.microsoft.com/office/drawing/2014/main" id="{021117CF-32FF-3CD8-C763-1BBED403E6EF}"/>
              </a:ext>
            </a:extLst>
          </p:cNvPr>
          <p:cNvSpPr/>
          <p:nvPr/>
        </p:nvSpPr>
        <p:spPr>
          <a:xfrm>
            <a:off x="9098834" y="2940029"/>
            <a:ext cx="77186" cy="200001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a:extLst>
              <a:ext uri="{FF2B5EF4-FFF2-40B4-BE49-F238E27FC236}">
                <a16:creationId xmlns:a16="http://schemas.microsoft.com/office/drawing/2014/main" id="{F0D28B99-CADB-4C60-84F1-12B95EFEED1B}"/>
              </a:ext>
            </a:extLst>
          </p:cNvPr>
          <p:cNvSpPr/>
          <p:nvPr/>
        </p:nvSpPr>
        <p:spPr>
          <a:xfrm>
            <a:off x="8141728" y="2938031"/>
            <a:ext cx="77186" cy="200001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a:extLst>
              <a:ext uri="{FF2B5EF4-FFF2-40B4-BE49-F238E27FC236}">
                <a16:creationId xmlns:a16="http://schemas.microsoft.com/office/drawing/2014/main" id="{80CF5F7B-8E31-C7A4-27F2-0CF254A41A95}"/>
              </a:ext>
            </a:extLst>
          </p:cNvPr>
          <p:cNvSpPr/>
          <p:nvPr/>
        </p:nvSpPr>
        <p:spPr>
          <a:xfrm>
            <a:off x="7282585" y="2938031"/>
            <a:ext cx="852422" cy="200001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9" name="直接连接符 48">
            <a:extLst>
              <a:ext uri="{FF2B5EF4-FFF2-40B4-BE49-F238E27FC236}">
                <a16:creationId xmlns:a16="http://schemas.microsoft.com/office/drawing/2014/main" id="{20F54581-FADA-D403-4CA1-1E2A8F8C3F5C}"/>
              </a:ext>
            </a:extLst>
          </p:cNvPr>
          <p:cNvCxnSpPr>
            <a:cxnSpLocks/>
          </p:cNvCxnSpPr>
          <p:nvPr/>
        </p:nvCxnSpPr>
        <p:spPr>
          <a:xfrm flipV="1">
            <a:off x="5198493" y="3878362"/>
            <a:ext cx="5718262" cy="6507"/>
          </a:xfrm>
          <a:prstGeom prst="line">
            <a:avLst/>
          </a:prstGeom>
          <a:ln w="3810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51" name="直接连接符 50">
            <a:extLst>
              <a:ext uri="{FF2B5EF4-FFF2-40B4-BE49-F238E27FC236}">
                <a16:creationId xmlns:a16="http://schemas.microsoft.com/office/drawing/2014/main" id="{FE610F5B-E162-9458-FCF3-09B368818B66}"/>
              </a:ext>
            </a:extLst>
          </p:cNvPr>
          <p:cNvCxnSpPr>
            <a:cxnSpLocks/>
          </p:cNvCxnSpPr>
          <p:nvPr/>
        </p:nvCxnSpPr>
        <p:spPr>
          <a:xfrm flipV="1">
            <a:off x="5198493" y="3816240"/>
            <a:ext cx="2417061" cy="3026"/>
          </a:xfrm>
          <a:prstGeom prst="line">
            <a:avLst/>
          </a:prstGeom>
          <a:ln w="38100"/>
        </p:spPr>
        <p:style>
          <a:lnRef idx="1">
            <a:schemeClr val="accent5"/>
          </a:lnRef>
          <a:fillRef idx="0">
            <a:schemeClr val="accent5"/>
          </a:fillRef>
          <a:effectRef idx="0">
            <a:schemeClr val="accent5"/>
          </a:effectRef>
          <a:fontRef idx="minor">
            <a:schemeClr val="tx1"/>
          </a:fontRef>
        </p:style>
      </p:cxnSp>
      <p:cxnSp>
        <p:nvCxnSpPr>
          <p:cNvPr id="52" name="直接连接符 51">
            <a:extLst>
              <a:ext uri="{FF2B5EF4-FFF2-40B4-BE49-F238E27FC236}">
                <a16:creationId xmlns:a16="http://schemas.microsoft.com/office/drawing/2014/main" id="{0930E440-FAC1-D3C1-7339-3F45475F8C43}"/>
              </a:ext>
            </a:extLst>
          </p:cNvPr>
          <p:cNvCxnSpPr>
            <a:cxnSpLocks/>
          </p:cNvCxnSpPr>
          <p:nvPr/>
        </p:nvCxnSpPr>
        <p:spPr>
          <a:xfrm>
            <a:off x="8645125" y="3147505"/>
            <a:ext cx="1004532" cy="671761"/>
          </a:xfrm>
          <a:prstGeom prst="line">
            <a:avLst/>
          </a:prstGeom>
          <a:ln w="38100"/>
        </p:spPr>
        <p:style>
          <a:lnRef idx="1">
            <a:schemeClr val="accent5"/>
          </a:lnRef>
          <a:fillRef idx="0">
            <a:schemeClr val="accent5"/>
          </a:fillRef>
          <a:effectRef idx="0">
            <a:schemeClr val="accent5"/>
          </a:effectRef>
          <a:fontRef idx="minor">
            <a:schemeClr val="tx1"/>
          </a:fontRef>
        </p:style>
      </p:cxnSp>
      <p:cxnSp>
        <p:nvCxnSpPr>
          <p:cNvPr id="53" name="直接连接符 52">
            <a:extLst>
              <a:ext uri="{FF2B5EF4-FFF2-40B4-BE49-F238E27FC236}">
                <a16:creationId xmlns:a16="http://schemas.microsoft.com/office/drawing/2014/main" id="{36DCA5C5-AC97-0D51-6892-9B4FF0DF283B}"/>
              </a:ext>
            </a:extLst>
          </p:cNvPr>
          <p:cNvCxnSpPr>
            <a:cxnSpLocks/>
          </p:cNvCxnSpPr>
          <p:nvPr/>
        </p:nvCxnSpPr>
        <p:spPr>
          <a:xfrm flipV="1">
            <a:off x="9649657" y="3816240"/>
            <a:ext cx="1267098" cy="3026"/>
          </a:xfrm>
          <a:prstGeom prst="line">
            <a:avLst/>
          </a:prstGeom>
          <a:ln w="38100"/>
        </p:spPr>
        <p:style>
          <a:lnRef idx="1">
            <a:schemeClr val="accent5"/>
          </a:lnRef>
          <a:fillRef idx="0">
            <a:schemeClr val="accent5"/>
          </a:fillRef>
          <a:effectRef idx="0">
            <a:schemeClr val="accent5"/>
          </a:effectRef>
          <a:fontRef idx="minor">
            <a:schemeClr val="tx1"/>
          </a:fontRef>
        </p:style>
      </p:cxnSp>
      <p:cxnSp>
        <p:nvCxnSpPr>
          <p:cNvPr id="55" name="直接连接符 54">
            <a:extLst>
              <a:ext uri="{FF2B5EF4-FFF2-40B4-BE49-F238E27FC236}">
                <a16:creationId xmlns:a16="http://schemas.microsoft.com/office/drawing/2014/main" id="{8179D339-A1D6-4061-4CBA-AB38A0B69CE0}"/>
              </a:ext>
            </a:extLst>
          </p:cNvPr>
          <p:cNvCxnSpPr>
            <a:cxnSpLocks/>
          </p:cNvCxnSpPr>
          <p:nvPr/>
        </p:nvCxnSpPr>
        <p:spPr>
          <a:xfrm>
            <a:off x="9614932" y="3828406"/>
            <a:ext cx="502961" cy="329995"/>
          </a:xfrm>
          <a:prstGeom prst="line">
            <a:avLst/>
          </a:prstGeom>
          <a:ln w="38100">
            <a:solidFill>
              <a:schemeClr val="accent5"/>
            </a:solidFill>
            <a:prstDash val="sysDash"/>
            <a:headEnd type="none" w="med" len="med"/>
            <a:tailEnd type="none" w="med" len="med"/>
          </a:ln>
        </p:spPr>
        <p:style>
          <a:lnRef idx="1">
            <a:schemeClr val="accent5"/>
          </a:lnRef>
          <a:fillRef idx="0">
            <a:schemeClr val="accent5"/>
          </a:fillRef>
          <a:effectRef idx="0">
            <a:schemeClr val="accent5"/>
          </a:effectRef>
          <a:fontRef idx="minor">
            <a:schemeClr val="tx1"/>
          </a:fontRef>
        </p:style>
      </p:cxnSp>
      <p:cxnSp>
        <p:nvCxnSpPr>
          <p:cNvPr id="56" name="直接连接符 55">
            <a:extLst>
              <a:ext uri="{FF2B5EF4-FFF2-40B4-BE49-F238E27FC236}">
                <a16:creationId xmlns:a16="http://schemas.microsoft.com/office/drawing/2014/main" id="{82CE15E7-2CA1-BB0A-4BFB-53355B44E6FD}"/>
              </a:ext>
            </a:extLst>
          </p:cNvPr>
          <p:cNvCxnSpPr>
            <a:cxnSpLocks/>
          </p:cNvCxnSpPr>
          <p:nvPr/>
        </p:nvCxnSpPr>
        <p:spPr>
          <a:xfrm flipV="1">
            <a:off x="7615554" y="3142381"/>
            <a:ext cx="1042047" cy="680243"/>
          </a:xfrm>
          <a:prstGeom prst="line">
            <a:avLst/>
          </a:prstGeom>
          <a:ln w="38100"/>
        </p:spPr>
        <p:style>
          <a:lnRef idx="1">
            <a:schemeClr val="accent5"/>
          </a:lnRef>
          <a:fillRef idx="0">
            <a:schemeClr val="accent5"/>
          </a:fillRef>
          <a:effectRef idx="0">
            <a:schemeClr val="accent5"/>
          </a:effectRef>
          <a:fontRef idx="minor">
            <a:schemeClr val="tx1"/>
          </a:fontRef>
        </p:style>
      </p:cxnSp>
      <p:cxnSp>
        <p:nvCxnSpPr>
          <p:cNvPr id="57" name="直接连接符 56">
            <a:extLst>
              <a:ext uri="{FF2B5EF4-FFF2-40B4-BE49-F238E27FC236}">
                <a16:creationId xmlns:a16="http://schemas.microsoft.com/office/drawing/2014/main" id="{88222DB9-F11C-EFED-652E-E88949ABB8EA}"/>
              </a:ext>
            </a:extLst>
          </p:cNvPr>
          <p:cNvCxnSpPr>
            <a:cxnSpLocks/>
          </p:cNvCxnSpPr>
          <p:nvPr/>
        </p:nvCxnSpPr>
        <p:spPr>
          <a:xfrm flipV="1">
            <a:off x="8645125" y="2664643"/>
            <a:ext cx="683635" cy="483343"/>
          </a:xfrm>
          <a:prstGeom prst="line">
            <a:avLst/>
          </a:prstGeom>
          <a:ln w="38100">
            <a:prstDash val="sysDash"/>
            <a:headEnd type="none" w="med" len="med"/>
            <a:tailEnd type="none" w="med" len="med"/>
          </a:ln>
        </p:spPr>
        <p:style>
          <a:lnRef idx="1">
            <a:schemeClr val="accent5"/>
          </a:lnRef>
          <a:fillRef idx="0">
            <a:schemeClr val="accent5"/>
          </a:fillRef>
          <a:effectRef idx="0">
            <a:schemeClr val="accent5"/>
          </a:effectRef>
          <a:fontRef idx="minor">
            <a:schemeClr val="tx1"/>
          </a:fontRef>
        </p:style>
      </p:cxnSp>
      <p:sp>
        <p:nvSpPr>
          <p:cNvPr id="58" name="弧形 57">
            <a:extLst>
              <a:ext uri="{FF2B5EF4-FFF2-40B4-BE49-F238E27FC236}">
                <a16:creationId xmlns:a16="http://schemas.microsoft.com/office/drawing/2014/main" id="{4AD65482-0A8D-1268-1D72-51974455C015}"/>
              </a:ext>
            </a:extLst>
          </p:cNvPr>
          <p:cNvSpPr/>
          <p:nvPr/>
        </p:nvSpPr>
        <p:spPr>
          <a:xfrm>
            <a:off x="7751734" y="3642191"/>
            <a:ext cx="175328" cy="180434"/>
          </a:xfrm>
          <a:prstGeom prst="arc">
            <a:avLst>
              <a:gd name="adj1" fmla="val 17489903"/>
              <a:gd name="adj2" fmla="val 3717119"/>
            </a:avLst>
          </a:prstGeom>
          <a:ln w="38100"/>
        </p:spPr>
        <p:style>
          <a:lnRef idx="1">
            <a:schemeClr val="accent5"/>
          </a:lnRef>
          <a:fillRef idx="0">
            <a:schemeClr val="accent5"/>
          </a:fillRef>
          <a:effectRef idx="0">
            <a:schemeClr val="accent5"/>
          </a:effectRef>
          <a:fontRef idx="minor">
            <a:schemeClr val="tx1"/>
          </a:fontRef>
        </p:style>
        <p:txBody>
          <a:bodyPr rtlCol="0" anchor="ctr"/>
          <a:lstStyle/>
          <a:p>
            <a:pPr algn="ctr"/>
            <a:endParaRPr lang="zh-CN" altLang="en-US"/>
          </a:p>
        </p:txBody>
      </p:sp>
      <p:sp>
        <p:nvSpPr>
          <p:cNvPr id="59" name="TextBox 13">
            <a:extLst>
              <a:ext uri="{FF2B5EF4-FFF2-40B4-BE49-F238E27FC236}">
                <a16:creationId xmlns:a16="http://schemas.microsoft.com/office/drawing/2014/main" id="{9B11ECE6-D5FF-2DA0-92D4-D072B7E0C547}"/>
              </a:ext>
            </a:extLst>
          </p:cNvPr>
          <p:cNvSpPr txBox="1"/>
          <p:nvPr/>
        </p:nvSpPr>
        <p:spPr>
          <a:xfrm>
            <a:off x="5329995" y="3031359"/>
            <a:ext cx="437940" cy="338554"/>
          </a:xfrm>
          <a:prstGeom prst="rect">
            <a:avLst/>
          </a:prstGeom>
          <a:noFill/>
        </p:spPr>
        <p:txBody>
          <a:bodyPr wrap="square" rtlCol="0">
            <a:spAutoFit/>
          </a:bodyPr>
          <a:lstStyle/>
          <a:p>
            <a:r>
              <a:rPr lang="en-US" sz="1600" b="1" dirty="0">
                <a:solidFill>
                  <a:srgbClr val="0070C0"/>
                </a:solidFill>
              </a:rPr>
              <a:t>e</a:t>
            </a:r>
            <a:r>
              <a:rPr lang="en-US" sz="1600" b="1" baseline="30000" dirty="0">
                <a:solidFill>
                  <a:srgbClr val="0070C0"/>
                </a:solidFill>
              </a:rPr>
              <a:t>+</a:t>
            </a:r>
          </a:p>
        </p:txBody>
      </p:sp>
      <p:sp>
        <p:nvSpPr>
          <p:cNvPr id="60" name="Flecha derecha 18">
            <a:extLst>
              <a:ext uri="{FF2B5EF4-FFF2-40B4-BE49-F238E27FC236}">
                <a16:creationId xmlns:a16="http://schemas.microsoft.com/office/drawing/2014/main" id="{5318F2BA-E1A5-85EA-EA27-11D86EEF9229}"/>
              </a:ext>
            </a:extLst>
          </p:cNvPr>
          <p:cNvSpPr>
            <a:spLocks noChangeArrowheads="1"/>
          </p:cNvSpPr>
          <p:nvPr/>
        </p:nvSpPr>
        <p:spPr bwMode="auto">
          <a:xfrm flipV="1">
            <a:off x="5320316" y="3317348"/>
            <a:ext cx="331333" cy="154977"/>
          </a:xfrm>
          <a:prstGeom prst="rightArrow">
            <a:avLst>
              <a:gd name="adj1" fmla="val 50000"/>
              <a:gd name="adj2" fmla="val 49940"/>
            </a:avLst>
          </a:prstGeom>
          <a:solidFill>
            <a:schemeClr val="tx2">
              <a:lumMod val="25000"/>
              <a:lumOff val="75000"/>
            </a:schemeClr>
          </a:solidFill>
          <a:ln w="9525">
            <a:solidFill>
              <a:schemeClr val="tx2">
                <a:lumMod val="50000"/>
                <a:lumOff val="50000"/>
              </a:schemeClr>
            </a:solidFill>
            <a:round/>
            <a:headEnd/>
            <a:tailEnd/>
          </a:ln>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es-ES" altLang="fr-FR" sz="1797"/>
          </a:p>
        </p:txBody>
      </p:sp>
      <p:cxnSp>
        <p:nvCxnSpPr>
          <p:cNvPr id="61" name="直接连接符 60">
            <a:extLst>
              <a:ext uri="{FF2B5EF4-FFF2-40B4-BE49-F238E27FC236}">
                <a16:creationId xmlns:a16="http://schemas.microsoft.com/office/drawing/2014/main" id="{D8AC3F85-E0B9-5559-63DC-536CB5A0B451}"/>
              </a:ext>
            </a:extLst>
          </p:cNvPr>
          <p:cNvCxnSpPr>
            <a:cxnSpLocks/>
          </p:cNvCxnSpPr>
          <p:nvPr/>
        </p:nvCxnSpPr>
        <p:spPr>
          <a:xfrm>
            <a:off x="7615554" y="3822624"/>
            <a:ext cx="2034103" cy="0"/>
          </a:xfrm>
          <a:prstGeom prst="line">
            <a:avLst/>
          </a:prstGeom>
          <a:ln w="38100">
            <a:prstDash val="sysDash"/>
            <a:headEnd type="none" w="med" len="med"/>
            <a:tailEnd type="none" w="med" len="med"/>
          </a:ln>
        </p:spPr>
        <p:style>
          <a:lnRef idx="1">
            <a:schemeClr val="accent5"/>
          </a:lnRef>
          <a:fillRef idx="0">
            <a:schemeClr val="accent5"/>
          </a:fillRef>
          <a:effectRef idx="0">
            <a:schemeClr val="accent5"/>
          </a:effectRef>
          <a:fontRef idx="minor">
            <a:schemeClr val="tx1"/>
          </a:fontRef>
        </p:style>
      </p:cxnSp>
      <p:sp>
        <p:nvSpPr>
          <p:cNvPr id="63" name="弧形 62">
            <a:extLst>
              <a:ext uri="{FF2B5EF4-FFF2-40B4-BE49-F238E27FC236}">
                <a16:creationId xmlns:a16="http://schemas.microsoft.com/office/drawing/2014/main" id="{D9861207-8099-F7A7-D8B7-686B9D7DF4C6}"/>
              </a:ext>
            </a:extLst>
          </p:cNvPr>
          <p:cNvSpPr/>
          <p:nvPr/>
        </p:nvSpPr>
        <p:spPr>
          <a:xfrm>
            <a:off x="8661722" y="3020764"/>
            <a:ext cx="175328" cy="243232"/>
          </a:xfrm>
          <a:prstGeom prst="arc">
            <a:avLst>
              <a:gd name="adj1" fmla="val 17489903"/>
              <a:gd name="adj2" fmla="val 3717119"/>
            </a:avLst>
          </a:prstGeom>
          <a:ln w="38100"/>
        </p:spPr>
        <p:style>
          <a:lnRef idx="1">
            <a:schemeClr val="accent5"/>
          </a:lnRef>
          <a:fillRef idx="0">
            <a:schemeClr val="accent5"/>
          </a:fillRef>
          <a:effectRef idx="0">
            <a:schemeClr val="accent5"/>
          </a:effectRef>
          <a:fontRef idx="minor">
            <a:schemeClr val="tx1"/>
          </a:fontRef>
        </p:style>
        <p:txBody>
          <a:bodyPr rtlCol="0" anchor="ctr"/>
          <a:lstStyle/>
          <a:p>
            <a:pPr algn="ctr"/>
            <a:endParaRPr lang="zh-CN" altLang="en-US"/>
          </a:p>
        </p:txBody>
      </p:sp>
      <p:sp>
        <p:nvSpPr>
          <p:cNvPr id="64" name="弧形 63">
            <a:extLst>
              <a:ext uri="{FF2B5EF4-FFF2-40B4-BE49-F238E27FC236}">
                <a16:creationId xmlns:a16="http://schemas.microsoft.com/office/drawing/2014/main" id="{8604D989-A6CC-4A1C-31DB-FC30B9C7CCFC}"/>
              </a:ext>
            </a:extLst>
          </p:cNvPr>
          <p:cNvSpPr/>
          <p:nvPr/>
        </p:nvSpPr>
        <p:spPr>
          <a:xfrm>
            <a:off x="9678279" y="3817268"/>
            <a:ext cx="175328" cy="149690"/>
          </a:xfrm>
          <a:prstGeom prst="arc">
            <a:avLst>
              <a:gd name="adj1" fmla="val 17489920"/>
              <a:gd name="adj2" fmla="val 3717119"/>
            </a:avLst>
          </a:prstGeom>
          <a:ln w="38100"/>
        </p:spPr>
        <p:style>
          <a:lnRef idx="1">
            <a:schemeClr val="accent5"/>
          </a:lnRef>
          <a:fillRef idx="0">
            <a:schemeClr val="accent5"/>
          </a:fillRef>
          <a:effectRef idx="0">
            <a:schemeClr val="accent5"/>
          </a:effectRef>
          <a:fontRef idx="minor">
            <a:schemeClr val="tx1"/>
          </a:fontRef>
        </p:style>
        <p:txBody>
          <a:bodyPr rtlCol="0" anchor="ctr"/>
          <a:lstStyle/>
          <a:p>
            <a:pPr algn="ctr"/>
            <a:endParaRPr lang="zh-CN" altLang="en-US"/>
          </a:p>
        </p:txBody>
      </p:sp>
      <p:cxnSp>
        <p:nvCxnSpPr>
          <p:cNvPr id="70" name="直接箭头连接符 69">
            <a:extLst>
              <a:ext uri="{FF2B5EF4-FFF2-40B4-BE49-F238E27FC236}">
                <a16:creationId xmlns:a16="http://schemas.microsoft.com/office/drawing/2014/main" id="{3B1B1B1E-C2D6-9E5D-6D88-BFC86F56A305}"/>
              </a:ext>
            </a:extLst>
          </p:cNvPr>
          <p:cNvCxnSpPr>
            <a:cxnSpLocks/>
          </p:cNvCxnSpPr>
          <p:nvPr/>
        </p:nvCxnSpPr>
        <p:spPr>
          <a:xfrm flipV="1">
            <a:off x="7783585" y="3732408"/>
            <a:ext cx="0" cy="1298071"/>
          </a:xfrm>
          <a:prstGeom prst="straightConnector1">
            <a:avLst/>
          </a:prstGeom>
          <a:ln w="28575">
            <a:tailEnd type="triangle"/>
          </a:ln>
        </p:spPr>
        <p:style>
          <a:lnRef idx="1">
            <a:schemeClr val="accent5"/>
          </a:lnRef>
          <a:fillRef idx="0">
            <a:schemeClr val="accent5"/>
          </a:fillRef>
          <a:effectRef idx="0">
            <a:schemeClr val="accent5"/>
          </a:effectRef>
          <a:fontRef idx="minor">
            <a:schemeClr val="tx1"/>
          </a:fontRef>
        </p:style>
      </p:cxnSp>
      <p:cxnSp>
        <p:nvCxnSpPr>
          <p:cNvPr id="72" name="直接箭头连接符 71">
            <a:extLst>
              <a:ext uri="{FF2B5EF4-FFF2-40B4-BE49-F238E27FC236}">
                <a16:creationId xmlns:a16="http://schemas.microsoft.com/office/drawing/2014/main" id="{471D64E1-B72A-D91C-B196-37FC7BE5C01A}"/>
              </a:ext>
            </a:extLst>
          </p:cNvPr>
          <p:cNvCxnSpPr>
            <a:cxnSpLocks/>
          </p:cNvCxnSpPr>
          <p:nvPr/>
        </p:nvCxnSpPr>
        <p:spPr>
          <a:xfrm flipV="1">
            <a:off x="8749386" y="3142380"/>
            <a:ext cx="0" cy="1939554"/>
          </a:xfrm>
          <a:prstGeom prst="straightConnector1">
            <a:avLst/>
          </a:prstGeom>
          <a:ln w="28575">
            <a:tailEnd type="triangle"/>
          </a:ln>
        </p:spPr>
        <p:style>
          <a:lnRef idx="1">
            <a:schemeClr val="accent5"/>
          </a:lnRef>
          <a:fillRef idx="0">
            <a:schemeClr val="accent5"/>
          </a:fillRef>
          <a:effectRef idx="0">
            <a:schemeClr val="accent5"/>
          </a:effectRef>
          <a:fontRef idx="minor">
            <a:schemeClr val="tx1"/>
          </a:fontRef>
        </p:style>
      </p:cxnSp>
      <p:cxnSp>
        <p:nvCxnSpPr>
          <p:cNvPr id="77" name="直接箭头连接符 76">
            <a:extLst>
              <a:ext uri="{FF2B5EF4-FFF2-40B4-BE49-F238E27FC236}">
                <a16:creationId xmlns:a16="http://schemas.microsoft.com/office/drawing/2014/main" id="{4B49BA1F-76C1-D9D4-0587-491F8B077D4F}"/>
              </a:ext>
            </a:extLst>
          </p:cNvPr>
          <p:cNvCxnSpPr>
            <a:cxnSpLocks/>
          </p:cNvCxnSpPr>
          <p:nvPr/>
        </p:nvCxnSpPr>
        <p:spPr>
          <a:xfrm flipV="1">
            <a:off x="9765943" y="3878362"/>
            <a:ext cx="0" cy="1231141"/>
          </a:xfrm>
          <a:prstGeom prst="straightConnector1">
            <a:avLst/>
          </a:prstGeom>
          <a:ln w="28575">
            <a:tailEnd type="triangle"/>
          </a:ln>
        </p:spPr>
        <p:style>
          <a:lnRef idx="1">
            <a:schemeClr val="accent5"/>
          </a:lnRef>
          <a:fillRef idx="0">
            <a:schemeClr val="accent5"/>
          </a:fillRef>
          <a:effectRef idx="0">
            <a:schemeClr val="accent5"/>
          </a:effectRef>
          <a:fontRef idx="minor">
            <a:schemeClr val="tx1"/>
          </a:fontRef>
        </p:style>
      </p:cxnSp>
      <p:sp>
        <p:nvSpPr>
          <p:cNvPr id="78" name="文本框 77">
            <a:extLst>
              <a:ext uri="{FF2B5EF4-FFF2-40B4-BE49-F238E27FC236}">
                <a16:creationId xmlns:a16="http://schemas.microsoft.com/office/drawing/2014/main" id="{BDABFDDB-8EE1-7347-8A3B-E188E3D2A40E}"/>
              </a:ext>
            </a:extLst>
          </p:cNvPr>
          <p:cNvSpPr txBox="1"/>
          <p:nvPr/>
        </p:nvSpPr>
        <p:spPr>
          <a:xfrm>
            <a:off x="6440570" y="5076176"/>
            <a:ext cx="2708849" cy="307777"/>
          </a:xfrm>
          <a:prstGeom prst="rect">
            <a:avLst/>
          </a:prstGeom>
          <a:noFill/>
        </p:spPr>
        <p:txBody>
          <a:bodyPr wrap="square" rtlCol="0">
            <a:spAutoFit/>
          </a:bodyPr>
          <a:lstStyle/>
          <a:p>
            <a:pPr algn="ctr"/>
            <a:r>
              <a:rPr lang="en-US" altLang="zh-CN" sz="1400" b="1" dirty="0">
                <a:solidFill>
                  <a:schemeClr val="accent5"/>
                </a:solidFill>
                <a:latin typeface="Arial" panose="020B0604020202020204" pitchFamily="34" charset="0"/>
                <a:cs typeface="Arial" panose="020B0604020202020204" pitchFamily="34" charset="0"/>
              </a:rPr>
              <a:t>Angle 1</a:t>
            </a:r>
            <a:endParaRPr lang="zh-CN" altLang="en-US" sz="1400" b="1" dirty="0">
              <a:solidFill>
                <a:schemeClr val="accent5"/>
              </a:solidFill>
              <a:latin typeface="Arial" panose="020B0604020202020204" pitchFamily="34" charset="0"/>
              <a:cs typeface="Arial" panose="020B0604020202020204" pitchFamily="34" charset="0"/>
            </a:endParaRPr>
          </a:p>
        </p:txBody>
      </p:sp>
      <p:sp>
        <p:nvSpPr>
          <p:cNvPr id="79" name="文本框 78">
            <a:extLst>
              <a:ext uri="{FF2B5EF4-FFF2-40B4-BE49-F238E27FC236}">
                <a16:creationId xmlns:a16="http://schemas.microsoft.com/office/drawing/2014/main" id="{DD2ED0AC-8427-6816-6C0C-F6DCEF88C7D7}"/>
              </a:ext>
            </a:extLst>
          </p:cNvPr>
          <p:cNvSpPr txBox="1"/>
          <p:nvPr/>
        </p:nvSpPr>
        <p:spPr>
          <a:xfrm>
            <a:off x="7383288" y="5087865"/>
            <a:ext cx="2708849" cy="307777"/>
          </a:xfrm>
          <a:prstGeom prst="rect">
            <a:avLst/>
          </a:prstGeom>
          <a:noFill/>
        </p:spPr>
        <p:txBody>
          <a:bodyPr wrap="square" rtlCol="0">
            <a:spAutoFit/>
          </a:bodyPr>
          <a:lstStyle/>
          <a:p>
            <a:pPr algn="ctr"/>
            <a:r>
              <a:rPr lang="en-US" altLang="zh-CN" sz="1400" b="1" dirty="0">
                <a:solidFill>
                  <a:schemeClr val="accent5"/>
                </a:solidFill>
                <a:latin typeface="Arial" panose="020B0604020202020204" pitchFamily="34" charset="0"/>
                <a:cs typeface="Arial" panose="020B0604020202020204" pitchFamily="34" charset="0"/>
              </a:rPr>
              <a:t>Angle 2</a:t>
            </a:r>
            <a:endParaRPr lang="zh-CN" altLang="en-US" sz="1400" b="1" dirty="0">
              <a:solidFill>
                <a:schemeClr val="accent5"/>
              </a:solidFill>
              <a:latin typeface="Arial" panose="020B0604020202020204" pitchFamily="34" charset="0"/>
              <a:cs typeface="Arial" panose="020B0604020202020204" pitchFamily="34" charset="0"/>
            </a:endParaRPr>
          </a:p>
        </p:txBody>
      </p:sp>
      <p:cxnSp>
        <p:nvCxnSpPr>
          <p:cNvPr id="82" name="直接箭头连接符 81">
            <a:extLst>
              <a:ext uri="{FF2B5EF4-FFF2-40B4-BE49-F238E27FC236}">
                <a16:creationId xmlns:a16="http://schemas.microsoft.com/office/drawing/2014/main" id="{B22F285D-E858-9D79-1937-ADE0EB918253}"/>
              </a:ext>
            </a:extLst>
          </p:cNvPr>
          <p:cNvCxnSpPr>
            <a:cxnSpLocks/>
          </p:cNvCxnSpPr>
          <p:nvPr/>
        </p:nvCxnSpPr>
        <p:spPr>
          <a:xfrm>
            <a:off x="8180073" y="2730390"/>
            <a:ext cx="0" cy="210077"/>
          </a:xfrm>
          <a:prstGeom prst="straightConnector1">
            <a:avLst/>
          </a:prstGeom>
          <a:ln w="28575">
            <a:solidFill>
              <a:srgbClr val="0000FF"/>
            </a:solidFill>
            <a:tailEnd type="triangle"/>
          </a:ln>
        </p:spPr>
        <p:style>
          <a:lnRef idx="1">
            <a:schemeClr val="accent5"/>
          </a:lnRef>
          <a:fillRef idx="0">
            <a:schemeClr val="accent5"/>
          </a:fillRef>
          <a:effectRef idx="0">
            <a:schemeClr val="accent5"/>
          </a:effectRef>
          <a:fontRef idx="minor">
            <a:schemeClr val="tx1"/>
          </a:fontRef>
        </p:style>
      </p:cxnSp>
      <p:cxnSp>
        <p:nvCxnSpPr>
          <p:cNvPr id="83" name="直接箭头连接符 82">
            <a:extLst>
              <a:ext uri="{FF2B5EF4-FFF2-40B4-BE49-F238E27FC236}">
                <a16:creationId xmlns:a16="http://schemas.microsoft.com/office/drawing/2014/main" id="{E132F885-6CBF-72CC-923D-6DE12DE88670}"/>
              </a:ext>
            </a:extLst>
          </p:cNvPr>
          <p:cNvCxnSpPr>
            <a:cxnSpLocks/>
          </p:cNvCxnSpPr>
          <p:nvPr/>
        </p:nvCxnSpPr>
        <p:spPr>
          <a:xfrm>
            <a:off x="9149419" y="2730390"/>
            <a:ext cx="0" cy="210077"/>
          </a:xfrm>
          <a:prstGeom prst="straightConnector1">
            <a:avLst/>
          </a:prstGeom>
          <a:ln w="28575">
            <a:solidFill>
              <a:srgbClr val="0000FF"/>
            </a:solidFill>
            <a:tailEnd type="triangle"/>
          </a:ln>
        </p:spPr>
        <p:style>
          <a:lnRef idx="1">
            <a:schemeClr val="accent5"/>
          </a:lnRef>
          <a:fillRef idx="0">
            <a:schemeClr val="accent5"/>
          </a:fillRef>
          <a:effectRef idx="0">
            <a:schemeClr val="accent5"/>
          </a:effectRef>
          <a:fontRef idx="minor">
            <a:schemeClr val="tx1"/>
          </a:fontRef>
        </p:style>
      </p:cxnSp>
      <p:sp>
        <p:nvSpPr>
          <p:cNvPr id="84" name="文本框 83">
            <a:extLst>
              <a:ext uri="{FF2B5EF4-FFF2-40B4-BE49-F238E27FC236}">
                <a16:creationId xmlns:a16="http://schemas.microsoft.com/office/drawing/2014/main" id="{AE670DD4-4147-385B-4109-B1069E74D2AC}"/>
              </a:ext>
            </a:extLst>
          </p:cNvPr>
          <p:cNvSpPr txBox="1"/>
          <p:nvPr/>
        </p:nvSpPr>
        <p:spPr>
          <a:xfrm>
            <a:off x="7383288" y="2459903"/>
            <a:ext cx="2708849" cy="307777"/>
          </a:xfrm>
          <a:prstGeom prst="rect">
            <a:avLst/>
          </a:prstGeom>
          <a:noFill/>
        </p:spPr>
        <p:txBody>
          <a:bodyPr wrap="square" rtlCol="0">
            <a:spAutoFit/>
          </a:bodyPr>
          <a:lstStyle/>
          <a:p>
            <a:pPr algn="ctr"/>
            <a:r>
              <a:rPr lang="en-US" altLang="zh-CN" sz="1400" b="1" dirty="0">
                <a:solidFill>
                  <a:srgbClr val="0000FF"/>
                </a:solidFill>
                <a:latin typeface="Arial" panose="020B0604020202020204" pitchFamily="34" charset="0"/>
                <a:cs typeface="Arial" panose="020B0604020202020204" pitchFamily="34" charset="0"/>
              </a:rPr>
              <a:t>Inserted quadrupoles</a:t>
            </a:r>
            <a:endParaRPr lang="zh-CN" altLang="en-US" sz="1400" b="1" dirty="0">
              <a:solidFill>
                <a:srgbClr val="0000FF"/>
              </a:solidFill>
              <a:latin typeface="Arial" panose="020B0604020202020204" pitchFamily="34" charset="0"/>
              <a:cs typeface="Arial" panose="020B0604020202020204" pitchFamily="34" charset="0"/>
            </a:endParaRPr>
          </a:p>
        </p:txBody>
      </p:sp>
      <p:sp>
        <p:nvSpPr>
          <p:cNvPr id="85" name="Rectangle 1">
            <a:extLst>
              <a:ext uri="{FF2B5EF4-FFF2-40B4-BE49-F238E27FC236}">
                <a16:creationId xmlns:a16="http://schemas.microsoft.com/office/drawing/2014/main" id="{95E7BF1C-8B05-ED6D-C2C5-4EA14CDA3BB4}"/>
              </a:ext>
            </a:extLst>
          </p:cNvPr>
          <p:cNvSpPr/>
          <p:nvPr/>
        </p:nvSpPr>
        <p:spPr>
          <a:xfrm>
            <a:off x="7217834" y="4987912"/>
            <a:ext cx="3143250" cy="448646"/>
          </a:xfrm>
          <a:prstGeom prst="rect">
            <a:avLst/>
          </a:prstGeom>
          <a:noFill/>
          <a:ln w="28575">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 name="文本框 85">
            <a:extLst>
              <a:ext uri="{FF2B5EF4-FFF2-40B4-BE49-F238E27FC236}">
                <a16:creationId xmlns:a16="http://schemas.microsoft.com/office/drawing/2014/main" id="{EBFD9F97-D26E-B391-0E21-2E23ECA7EF90}"/>
              </a:ext>
            </a:extLst>
          </p:cNvPr>
          <p:cNvSpPr txBox="1"/>
          <p:nvPr/>
        </p:nvSpPr>
        <p:spPr>
          <a:xfrm>
            <a:off x="7383287" y="5539692"/>
            <a:ext cx="2708849" cy="307777"/>
          </a:xfrm>
          <a:prstGeom prst="rect">
            <a:avLst/>
          </a:prstGeom>
          <a:noFill/>
        </p:spPr>
        <p:txBody>
          <a:bodyPr wrap="square" rtlCol="0">
            <a:spAutoFit/>
          </a:bodyPr>
          <a:lstStyle/>
          <a:p>
            <a:pPr algn="ctr"/>
            <a:r>
              <a:rPr lang="en-US" altLang="zh-CN" sz="1400" b="1" dirty="0">
                <a:solidFill>
                  <a:schemeClr val="accent5"/>
                </a:solidFill>
                <a:latin typeface="Arial" panose="020B0604020202020204" pitchFamily="34" charset="0"/>
                <a:cs typeface="Arial" panose="020B0604020202020204" pitchFamily="34" charset="0"/>
              </a:rPr>
              <a:t>Chicane</a:t>
            </a:r>
            <a:endParaRPr lang="zh-CN" altLang="en-US" sz="1400" b="1" dirty="0">
              <a:solidFill>
                <a:schemeClr val="accent5"/>
              </a:solidFill>
              <a:latin typeface="Arial" panose="020B0604020202020204" pitchFamily="34" charset="0"/>
              <a:cs typeface="Arial" panose="020B0604020202020204" pitchFamily="34" charset="0"/>
            </a:endParaRPr>
          </a:p>
        </p:txBody>
      </p:sp>
      <p:sp>
        <p:nvSpPr>
          <p:cNvPr id="104" name="文本框 103">
            <a:extLst>
              <a:ext uri="{FF2B5EF4-FFF2-40B4-BE49-F238E27FC236}">
                <a16:creationId xmlns:a16="http://schemas.microsoft.com/office/drawing/2014/main" id="{434A4046-0927-A5C4-4827-04E71D2D3748}"/>
              </a:ext>
            </a:extLst>
          </p:cNvPr>
          <p:cNvSpPr txBox="1"/>
          <p:nvPr/>
        </p:nvSpPr>
        <p:spPr>
          <a:xfrm>
            <a:off x="8488350" y="5061655"/>
            <a:ext cx="2708849" cy="307777"/>
          </a:xfrm>
          <a:prstGeom prst="rect">
            <a:avLst/>
          </a:prstGeom>
          <a:noFill/>
        </p:spPr>
        <p:txBody>
          <a:bodyPr wrap="square" rtlCol="0">
            <a:spAutoFit/>
          </a:bodyPr>
          <a:lstStyle/>
          <a:p>
            <a:pPr algn="ctr"/>
            <a:r>
              <a:rPr lang="en-US" altLang="zh-CN" sz="1400" b="1" dirty="0">
                <a:solidFill>
                  <a:schemeClr val="accent5"/>
                </a:solidFill>
                <a:latin typeface="Arial" panose="020B0604020202020204" pitchFamily="34" charset="0"/>
                <a:cs typeface="Arial" panose="020B0604020202020204" pitchFamily="34" charset="0"/>
              </a:rPr>
              <a:t>Angle 3</a:t>
            </a:r>
            <a:endParaRPr lang="zh-CN" altLang="en-US" sz="1400" b="1" dirty="0">
              <a:solidFill>
                <a:schemeClr val="accent5"/>
              </a:solidFill>
              <a:latin typeface="Arial" panose="020B0604020202020204" pitchFamily="34" charset="0"/>
              <a:cs typeface="Arial" panose="020B0604020202020204" pitchFamily="34" charset="0"/>
            </a:endParaRPr>
          </a:p>
        </p:txBody>
      </p:sp>
      <p:sp>
        <p:nvSpPr>
          <p:cNvPr id="105" name="文本框 104">
            <a:extLst>
              <a:ext uri="{FF2B5EF4-FFF2-40B4-BE49-F238E27FC236}">
                <a16:creationId xmlns:a16="http://schemas.microsoft.com/office/drawing/2014/main" id="{E4A495AE-3D8C-7FDB-EEBF-9E931801EDF2}"/>
              </a:ext>
            </a:extLst>
          </p:cNvPr>
          <p:cNvSpPr txBox="1"/>
          <p:nvPr/>
        </p:nvSpPr>
        <p:spPr>
          <a:xfrm>
            <a:off x="4492805" y="3884871"/>
            <a:ext cx="3244275" cy="307777"/>
          </a:xfrm>
          <a:prstGeom prst="rect">
            <a:avLst/>
          </a:prstGeom>
          <a:noFill/>
        </p:spPr>
        <p:txBody>
          <a:bodyPr wrap="square" rtlCol="0">
            <a:spAutoFit/>
          </a:bodyPr>
          <a:lstStyle/>
          <a:p>
            <a:pPr algn="ctr"/>
            <a:r>
              <a:rPr lang="en-US" altLang="zh-CN" sz="1400" b="1" dirty="0">
                <a:latin typeface="Arial" panose="020B0604020202020204" pitchFamily="34" charset="0"/>
                <a:cs typeface="Arial" panose="020B0604020202020204" pitchFamily="34" charset="0"/>
              </a:rPr>
              <a:t>Standard Orbit</a:t>
            </a:r>
            <a:endParaRPr lang="zh-CN" altLang="en-US" sz="1400" b="1" dirty="0">
              <a:latin typeface="Arial" panose="020B0604020202020204" pitchFamily="34" charset="0"/>
              <a:cs typeface="Arial" panose="020B0604020202020204" pitchFamily="34" charset="0"/>
            </a:endParaRPr>
          </a:p>
        </p:txBody>
      </p:sp>
      <p:sp>
        <p:nvSpPr>
          <p:cNvPr id="106" name="文本框 105">
            <a:extLst>
              <a:ext uri="{FF2B5EF4-FFF2-40B4-BE49-F238E27FC236}">
                <a16:creationId xmlns:a16="http://schemas.microsoft.com/office/drawing/2014/main" id="{E7DFD5BC-A22C-F9FD-6B9C-2D593329ADE6}"/>
              </a:ext>
            </a:extLst>
          </p:cNvPr>
          <p:cNvSpPr txBox="1"/>
          <p:nvPr/>
        </p:nvSpPr>
        <p:spPr>
          <a:xfrm>
            <a:off x="4878083" y="3521356"/>
            <a:ext cx="2708849" cy="307777"/>
          </a:xfrm>
          <a:prstGeom prst="rect">
            <a:avLst/>
          </a:prstGeom>
          <a:noFill/>
        </p:spPr>
        <p:txBody>
          <a:bodyPr wrap="square" rtlCol="0">
            <a:spAutoFit/>
          </a:bodyPr>
          <a:lstStyle/>
          <a:p>
            <a:pPr algn="ctr"/>
            <a:r>
              <a:rPr lang="en-US" altLang="zh-CN" sz="1400" b="1" dirty="0" err="1">
                <a:solidFill>
                  <a:schemeClr val="accent5"/>
                </a:solidFill>
                <a:latin typeface="Arial" panose="020B0604020202020204" pitchFamily="34" charset="0"/>
                <a:cs typeface="Arial" panose="020B0604020202020204" pitchFamily="34" charset="0"/>
              </a:rPr>
              <a:t>MonochroM</a:t>
            </a:r>
            <a:r>
              <a:rPr lang="en-US" altLang="zh-CN" sz="1400" b="1" dirty="0">
                <a:solidFill>
                  <a:schemeClr val="accent5"/>
                </a:solidFill>
                <a:latin typeface="Arial" panose="020B0604020202020204" pitchFamily="34" charset="0"/>
                <a:cs typeface="Arial" panose="020B0604020202020204" pitchFamily="34" charset="0"/>
              </a:rPr>
              <a:t> Orbit</a:t>
            </a:r>
            <a:endParaRPr lang="zh-CN" altLang="en-US" sz="1400" b="1" dirty="0">
              <a:solidFill>
                <a:schemeClr val="accent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5600313"/>
      </p:ext>
    </p:extLst>
  </p:cSld>
  <p:clrMapOvr>
    <a:masterClrMapping/>
  </p:clrMapOvr>
  <mc:AlternateContent xmlns:mc="http://schemas.openxmlformats.org/markup-compatibility/2006" xmlns:p14="http://schemas.microsoft.com/office/powerpoint/2010/main">
    <mc:Choice Requires="p14">
      <p:transition spd="med" advClick="0" advTm="77870">
        <p14:prism isContent="1"/>
      </p:transition>
    </mc:Choice>
    <mc:Fallback xmlns="">
      <p:transition spd="med" advClick="0" advTm="77870">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主题1">
  <a:themeElements>
    <a:clrScheme name="Bris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is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is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主题1" id="{50B36929-671D-4691-A915-5D64E65D796F}" vid="{907DDFFE-80FA-49AB-847F-E9AA7A84EF3E}"/>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3245</TotalTime>
  <Words>1826</Words>
  <Application>Microsoft Office PowerPoint</Application>
  <PresentationFormat>Widescreen</PresentationFormat>
  <Paragraphs>359</Paragraphs>
  <Slides>21</Slides>
  <Notes>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21</vt:i4>
      </vt:variant>
    </vt:vector>
  </HeadingPairs>
  <TitlesOfParts>
    <vt:vector size="32" baseType="lpstr">
      <vt:lpstr>等线</vt:lpstr>
      <vt:lpstr>Arial</vt:lpstr>
      <vt:lpstr>Cambria Math</vt:lpstr>
      <vt:lpstr>Courier Std</vt:lpstr>
      <vt:lpstr>Impact</vt:lpstr>
      <vt:lpstr>News Gothic MT</vt:lpstr>
      <vt:lpstr>Symbol</vt:lpstr>
      <vt:lpstr>Times New Roman</vt:lpstr>
      <vt:lpstr>Wingdings</vt:lpstr>
      <vt:lpstr>Wingdings 2</vt:lpstr>
      <vt:lpstr>主题1</vt:lpstr>
      <vt:lpstr>PowerPoint Presentation</vt:lpstr>
      <vt:lpstr>Outline</vt:lpstr>
      <vt:lpstr>Introduction: Physics Requirements</vt:lpstr>
      <vt:lpstr>Transverse Monochromatization Principle</vt:lpstr>
      <vt:lpstr>Monochromatization Self-consistent Parameters</vt:lpstr>
      <vt:lpstr>FCC-ee Monochromatization Schemes</vt:lpstr>
      <vt:lpstr>Scheme for Asymmetrical Standard IR Optics</vt:lpstr>
      <vt:lpstr>Scheme for Asymmetrical Standard IR Optics</vt:lpstr>
      <vt:lpstr>Scheme for Asymmetrical Standard IR Optics</vt:lpstr>
      <vt:lpstr>Scheme for Asymmetrical Standard IR Optics</vt:lpstr>
      <vt:lpstr>Scheme for Asymmetrical Standard IR Optics</vt:lpstr>
      <vt:lpstr>Asymmetrical Monochromatization IR Optics Design</vt:lpstr>
      <vt:lpstr>Asymmetrical Monochromatization IR Optics Design</vt:lpstr>
      <vt:lpstr>Asymmetrical Monochromatization IR Optics Design</vt:lpstr>
      <vt:lpstr>Asymmetrical Monochromatization IR Optics Design</vt:lpstr>
      <vt:lpstr>Asymmetrical Monochromatization IR Optics Design</vt:lpstr>
      <vt:lpstr>Scheme for Symmetrical Standard IR Optics</vt:lpstr>
      <vt:lpstr>Symmetrical Monochromatization IR Optics Design</vt:lpstr>
      <vt:lpstr>Symmetrical Monochromatization IR Optics Design</vt:lpstr>
      <vt:lpstr>Summary and Outlook</vt:lpstr>
      <vt:lpstr>Thanks for you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张 湛东</dc:creator>
  <cp:lastModifiedBy>张 湛东</cp:lastModifiedBy>
  <cp:revision>39</cp:revision>
  <dcterms:created xsi:type="dcterms:W3CDTF">2023-04-12T11:05:16Z</dcterms:created>
  <dcterms:modified xsi:type="dcterms:W3CDTF">2023-06-08T00:43:42Z</dcterms:modified>
</cp:coreProperties>
</file>