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22"/>
  </p:notesMasterIdLst>
  <p:handoutMasterIdLst>
    <p:handoutMasterId r:id="rId23"/>
  </p:handoutMasterIdLst>
  <p:sldIdLst>
    <p:sldId id="552" r:id="rId2"/>
    <p:sldId id="539" r:id="rId3"/>
    <p:sldId id="540" r:id="rId4"/>
    <p:sldId id="456" r:id="rId5"/>
    <p:sldId id="289" r:id="rId6"/>
    <p:sldId id="526" r:id="rId7"/>
    <p:sldId id="557" r:id="rId8"/>
    <p:sldId id="265" r:id="rId9"/>
    <p:sldId id="542" r:id="rId10"/>
    <p:sldId id="543" r:id="rId11"/>
    <p:sldId id="544" r:id="rId12"/>
    <p:sldId id="545" r:id="rId13"/>
    <p:sldId id="470" r:id="rId14"/>
    <p:sldId id="546" r:id="rId15"/>
    <p:sldId id="556" r:id="rId16"/>
    <p:sldId id="551" r:id="rId17"/>
    <p:sldId id="559" r:id="rId18"/>
    <p:sldId id="560" r:id="rId19"/>
    <p:sldId id="451" r:id="rId20"/>
    <p:sldId id="452" r:id="rId21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5314"/>
    <a:srgbClr val="456487"/>
    <a:srgbClr val="DF8A2D"/>
    <a:srgbClr val="6600CC"/>
    <a:srgbClr val="FF6700"/>
    <a:srgbClr val="7A286A"/>
    <a:srgbClr val="FF4A51"/>
    <a:srgbClr val="3F3F3F"/>
    <a:srgbClr val="00294B"/>
    <a:srgbClr val="511F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68" autoAdjust="0"/>
    <p:restoredTop sz="93844" autoAdjust="0"/>
  </p:normalViewPr>
  <p:slideViewPr>
    <p:cSldViewPr>
      <p:cViewPr varScale="1">
        <p:scale>
          <a:sx n="122" d="100"/>
          <a:sy n="122" d="100"/>
        </p:scale>
        <p:origin x="976" y="192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CE1D49-A6C3-BC9D-D58B-574B7532F1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C48513-06DE-A2C7-5954-5CC5583501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ABB1F-B7E4-A44C-8820-8553A7EE637B}" type="datetimeFigureOut">
              <a:rPr lang="en-GB" smtClean="0"/>
              <a:t>06/06/2023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600EA-D850-E580-3322-750FD60CDC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16770-A533-38B1-36F8-3D1BCECBC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A764A-9AE1-A14C-98A2-B16A3DF7A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411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06/06/2023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0183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800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100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467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066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u="non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879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475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761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659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815004" y="5714820"/>
            <a:ext cx="5163672" cy="3222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815004" y="5714820"/>
            <a:ext cx="5163672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650083" y="5714820"/>
            <a:ext cx="5400600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8255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98003-F1E3-6142-AEF0-E32357CC2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F0C6-E8D5-8E40-A96F-6CBC43CC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1DAB-EAD7-1544-9FD4-68230C8D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E88D9-6EB6-FD4D-9D61-06CB09A6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Pre-Injector: CHART collaboration meeting (LNF-INFN, Frascati)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7421C-BAF5-B84E-BC81-A7101583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11827" y="5616248"/>
            <a:ext cx="2797362" cy="322611"/>
          </a:xfrm>
        </p:spPr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B4BC88-1F39-0048-9207-F181CF7AFC7A}"/>
              </a:ext>
            </a:extLst>
          </p:cNvPr>
          <p:cNvSpPr txBox="1"/>
          <p:nvPr userDrawn="1"/>
        </p:nvSpPr>
        <p:spPr>
          <a:xfrm>
            <a:off x="8455290" y="5690353"/>
            <a:ext cx="2188035" cy="263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 defTabSz="887919" rtl="0" eaLnBrk="1" fontAlgn="base" latinLnBrk="0" hangingPunct="1">
              <a:lnSpc>
                <a:spcPct val="90000"/>
              </a:lnSpc>
              <a:spcBef>
                <a:spcPts val="625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1237" b="1" kern="1200" dirty="0">
                <a:solidFill>
                  <a:srgbClr val="3F3F3F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Iryna CHAIKOVSKA IJCLab/CNRS</a:t>
            </a:r>
          </a:p>
        </p:txBody>
      </p:sp>
    </p:spTree>
    <p:extLst>
      <p:ext uri="{BB962C8B-B14F-4D97-AF65-F5344CB8AC3E}">
        <p14:creationId xmlns:p14="http://schemas.microsoft.com/office/powerpoint/2010/main" val="110664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4" y="5616575"/>
            <a:ext cx="2196752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82131" y="5616575"/>
            <a:ext cx="5256584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6747" y="5616575"/>
            <a:ext cx="1404666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2" r:id="rId2"/>
    <p:sldLayoutId id="2147483713" r:id="rId3"/>
    <p:sldLayoutId id="2147483712" r:id="rId4"/>
    <p:sldLayoutId id="2147483711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s://chart.ch/reports/" TargetMode="External"/><Relationship Id="rId4" Type="http://schemas.openxmlformats.org/officeDocument/2006/relationships/hyperlink" Target="https://chart.ch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emf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A175ED-0E0F-3C45-A7E8-83204912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E16DCF-7B33-A144-9278-842D42D8BA7F}"/>
              </a:ext>
            </a:extLst>
          </p:cNvPr>
          <p:cNvSpPr txBox="1"/>
          <p:nvPr/>
        </p:nvSpPr>
        <p:spPr>
          <a:xfrm>
            <a:off x="777875" y="1189633"/>
            <a:ext cx="9721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Positron production, capture and acceleration until the damping 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2AB365-ED57-A2B3-0D04-8A7AACE8A5D3}"/>
              </a:ext>
            </a:extLst>
          </p:cNvPr>
          <p:cNvSpPr txBox="1"/>
          <p:nvPr/>
        </p:nvSpPr>
        <p:spPr>
          <a:xfrm>
            <a:off x="835655" y="2492649"/>
            <a:ext cx="993711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Iryna Chaikovska </a:t>
            </a:r>
          </a:p>
          <a:p>
            <a:r>
              <a:rPr lang="fr-FR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Laboratoire de Physique des 2 Infinis Irène Joliot-Curie (</a:t>
            </a:r>
            <a:r>
              <a:rPr lang="fr-FR" sz="1600" i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IJCLab</a:t>
            </a:r>
            <a:r>
              <a:rPr lang="fr-FR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r>
              <a:rPr lang="fr-FR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CNRS, Université Paris-Saclay</a:t>
            </a:r>
            <a:endParaRPr lang="en-GB" sz="1600" i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</a:p>
          <a:p>
            <a:r>
              <a:rPr lang="en-GB" sz="1400" u="sng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on behalf of the WP3 team (</a:t>
            </a:r>
            <a:r>
              <a:rPr lang="en-US" sz="1400" u="sng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FCC-</a:t>
            </a:r>
            <a:r>
              <a:rPr lang="en-US" sz="1400" u="sng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ee</a:t>
            </a:r>
            <a:r>
              <a:rPr lang="en-US" sz="1400" u="sng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injector update studies)</a:t>
            </a:r>
            <a:endParaRPr lang="en-GB" sz="1400" u="sng" dirty="0">
              <a:solidFill>
                <a:srgbClr val="E05314"/>
              </a:solidFill>
              <a:latin typeface="Calibri Light" panose="020F030202020403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Alharthi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R. Chehab, V.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Mytrochenko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(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IJCLab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), S.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Doebert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J.-L. Grenard, B.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Humann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A. Latina, A. Lechner,  </a:t>
            </a:r>
          </a:p>
          <a:p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R. Mena Andrade, A.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Perillo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Marcone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Y. Zhao (CERN), B.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Auchmann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P.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Craievich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M.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Duda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J.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Kosse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M.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Schaer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N.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Vallis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R.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Zennaro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(PSI), L.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Bandiera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M.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Soldani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A.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Sytov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(INFN/Ferrara), A.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Bacci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, M. Rossetti Conti (INFN/Milano), Y.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Enomoto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(KEK), P.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Martyshkin</a:t>
            </a:r>
            <a:endParaRPr lang="en-GB" sz="1400" dirty="0">
              <a:solidFill>
                <a:srgbClr val="E05314"/>
              </a:solidFill>
              <a:latin typeface="Calibri Light" panose="020F030202020403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4A9A79C5-87FF-3FEC-5CBE-761D62C1D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E0FFAC-F04A-F197-74C9-ABB70C1B2DBB}"/>
              </a:ext>
            </a:extLst>
          </p:cNvPr>
          <p:cNvSpPr/>
          <p:nvPr/>
        </p:nvSpPr>
        <p:spPr>
          <a:xfrm>
            <a:off x="1717030" y="5216735"/>
            <a:ext cx="691234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FCCIS: 'This project has received funding from the European Union's Horizon 2020 research and innovation programme under the European Union's Horizon 2020 research and innovation programme under grant agreement No 951754.'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31D185-8125-6282-1894-51266A9CB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10" y="4661892"/>
            <a:ext cx="1571988" cy="4677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DB53B6F-2085-2EC4-ACA9-F01C20E119E3}"/>
              </a:ext>
            </a:extLst>
          </p:cNvPr>
          <p:cNvSpPr txBox="1"/>
          <p:nvPr/>
        </p:nvSpPr>
        <p:spPr>
          <a:xfrm>
            <a:off x="1785987" y="4661892"/>
            <a:ext cx="684338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This work was done under the auspices of CHART (Swiss Accelerator Research and Technology) Collaboration, 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https://chart.ch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- 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CHART Scientific Report 2022: </a:t>
            </a:r>
            <a:r>
              <a:rPr lang="en-GB" sz="12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https://chart.ch/reports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B37B99-2C19-5FBF-444C-F19FA84757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585" y="5241534"/>
            <a:ext cx="1128142" cy="38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887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33BE004-E9D6-C4A7-BF78-27EF0B7B9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120679" cy="432048"/>
          </a:xfrm>
        </p:spPr>
        <p:txBody>
          <a:bodyPr>
            <a:normAutofit/>
          </a:bodyPr>
          <a:lstStyle/>
          <a:p>
            <a:r>
              <a:rPr lang="en-GB" dirty="0"/>
              <a:t>FC-based positron capture system (III)</a:t>
            </a:r>
            <a:endParaRPr lang="en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6F51B54-AF5D-8EFA-6512-5C7E109B9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5094F456-B17F-78FE-F938-6C174D923E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F5979E8F-E589-5296-9E6A-AB32FA774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grpSp>
        <p:nvGrpSpPr>
          <p:cNvPr id="5" name="Группа 10">
            <a:extLst>
              <a:ext uri="{FF2B5EF4-FFF2-40B4-BE49-F238E27FC236}">
                <a16:creationId xmlns:a16="http://schemas.microsoft.com/office/drawing/2014/main" id="{50E340A6-7367-D5CB-269A-3C52E4B49042}"/>
              </a:ext>
            </a:extLst>
          </p:cNvPr>
          <p:cNvGrpSpPr/>
          <p:nvPr/>
        </p:nvGrpSpPr>
        <p:grpSpPr>
          <a:xfrm>
            <a:off x="279525" y="2957736"/>
            <a:ext cx="6048672" cy="2664296"/>
            <a:chOff x="468263" y="807560"/>
            <a:chExt cx="9258586" cy="3917585"/>
          </a:xfrm>
        </p:grpSpPr>
        <p:pic>
          <p:nvPicPr>
            <p:cNvPr id="6" name="Рисунок 3">
              <a:extLst>
                <a:ext uri="{FF2B5EF4-FFF2-40B4-BE49-F238E27FC236}">
                  <a16:creationId xmlns:a16="http://schemas.microsoft.com/office/drawing/2014/main" id="{A1353992-3E52-FF15-9699-36D33F7C9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263" y="855678"/>
              <a:ext cx="4515004" cy="3869467"/>
            </a:xfrm>
            <a:prstGeom prst="rect">
              <a:avLst/>
            </a:prstGeom>
          </p:spPr>
        </p:pic>
        <p:pic>
          <p:nvPicPr>
            <p:cNvPr id="7" name="Рисунок 9">
              <a:extLst>
                <a:ext uri="{FF2B5EF4-FFF2-40B4-BE49-F238E27FC236}">
                  <a16:creationId xmlns:a16="http://schemas.microsoft.com/office/drawing/2014/main" id="{4CE9A831-4184-C7F0-0661-7B85F12F6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8783" y="807560"/>
              <a:ext cx="4578066" cy="3845576"/>
            </a:xfrm>
            <a:prstGeom prst="rect">
              <a:avLst/>
            </a:prstGeom>
          </p:spPr>
        </p:pic>
      </p:grpSp>
      <p:grpSp>
        <p:nvGrpSpPr>
          <p:cNvPr id="18" name="Группа 11">
            <a:extLst>
              <a:ext uri="{FF2B5EF4-FFF2-40B4-BE49-F238E27FC236}">
                <a16:creationId xmlns:a16="http://schemas.microsoft.com/office/drawing/2014/main" id="{C65937DF-38D4-8ED6-C444-45515E305D1A}"/>
              </a:ext>
            </a:extLst>
          </p:cNvPr>
          <p:cNvGrpSpPr/>
          <p:nvPr/>
        </p:nvGrpSpPr>
        <p:grpSpPr>
          <a:xfrm>
            <a:off x="106656" y="1049882"/>
            <a:ext cx="3295407" cy="1637075"/>
            <a:chOff x="430823" y="167054"/>
            <a:chExt cx="7150567" cy="4457700"/>
          </a:xfrm>
        </p:grpSpPr>
        <p:pic>
          <p:nvPicPr>
            <p:cNvPr id="20" name="Рисунок 1">
              <a:extLst>
                <a:ext uri="{FF2B5EF4-FFF2-40B4-BE49-F238E27FC236}">
                  <a16:creationId xmlns:a16="http://schemas.microsoft.com/office/drawing/2014/main" id="{FAE7C3F4-1979-3640-8951-9D1656C82C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8" r="4585"/>
            <a:stretch/>
          </p:blipFill>
          <p:spPr>
            <a:xfrm>
              <a:off x="430823" y="167054"/>
              <a:ext cx="3912578" cy="4457700"/>
            </a:xfrm>
            <a:prstGeom prst="rect">
              <a:avLst/>
            </a:prstGeom>
          </p:spPr>
        </p:pic>
        <p:pic>
          <p:nvPicPr>
            <p:cNvPr id="21" name="Рисунок 2">
              <a:extLst>
                <a:ext uri="{FF2B5EF4-FFF2-40B4-BE49-F238E27FC236}">
                  <a16:creationId xmlns:a16="http://schemas.microsoft.com/office/drawing/2014/main" id="{11A80F88-B8F5-1AAB-C9A9-3CA32F8205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2" r="6823"/>
            <a:stretch/>
          </p:blipFill>
          <p:spPr>
            <a:xfrm>
              <a:off x="4451328" y="167054"/>
              <a:ext cx="3130062" cy="4457700"/>
            </a:xfrm>
            <a:prstGeom prst="rect">
              <a:avLst/>
            </a:prstGeom>
          </p:spPr>
        </p:pic>
      </p:grp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5996B9F2-3013-18F0-6986-AE7F62B86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139146"/>
              </p:ext>
            </p:extLst>
          </p:nvPr>
        </p:nvGraphicFramePr>
        <p:xfrm>
          <a:off x="6970563" y="4124576"/>
          <a:ext cx="3286419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1905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744514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Accepted e</a:t>
                      </a:r>
                      <a:r>
                        <a:rPr lang="en-US" sz="1600" baseline="30000" dirty="0"/>
                        <a:t>+</a:t>
                      </a:r>
                      <a:r>
                        <a:rPr lang="en-US" sz="1600" dirty="0"/>
                        <a:t> yield @ DR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Norm. emittance  [mm*rad]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 spread (RMS) [%]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Bunch length (RMS)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8D2ACFF5-8BDD-C004-EE41-8DCC8AE0B770}"/>
              </a:ext>
            </a:extLst>
          </p:cNvPr>
          <p:cNvSpPr/>
          <p:nvPr/>
        </p:nvSpPr>
        <p:spPr>
          <a:xfrm>
            <a:off x="1400425" y="3949094"/>
            <a:ext cx="1455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500">
                <a:solidFill>
                  <a:srgbClr val="4141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fr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fr-FR" sz="1800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</a:t>
            </a:r>
            <a:r>
              <a:rPr lang="fr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~3.5 </a:t>
            </a:r>
            <a:r>
              <a:rPr lang="fr-FR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endParaRPr lang="fr-FR" sz="18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4" name="Screen Shot 2019-02-05 at 16.50.55.png" descr="Screen Shot 2019-02-05 at 16.50.55.png">
            <a:extLst>
              <a:ext uri="{FF2B5EF4-FFF2-40B4-BE49-F238E27FC236}">
                <a16:creationId xmlns:a16="http://schemas.microsoft.com/office/drawing/2014/main" id="{49FB71E7-A5D4-EC94-1382-234F81A220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7947" y="872313"/>
            <a:ext cx="3835899" cy="3012451"/>
          </a:xfrm>
          <a:prstGeom prst="rect">
            <a:avLst/>
          </a:prstGeom>
          <a:ln w="3175">
            <a:miter lim="400000"/>
          </a:ln>
        </p:spPr>
      </p:pic>
      <p:pic>
        <p:nvPicPr>
          <p:cNvPr id="28" name="Picture 2" descr="pulse-mag">
            <a:extLst>
              <a:ext uri="{FF2B5EF4-FFF2-40B4-BE49-F238E27FC236}">
                <a16:creationId xmlns:a16="http://schemas.microsoft.com/office/drawing/2014/main" id="{CE13DB5D-4624-9A3E-9F0E-180C15428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13" y="1009993"/>
            <a:ext cx="2582657" cy="193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ABC3F26-D79F-6745-9473-F429DD6CAD00}"/>
              </a:ext>
            </a:extLst>
          </p:cNvPr>
          <p:cNvSpPr txBox="1"/>
          <p:nvPr/>
        </p:nvSpPr>
        <p:spPr>
          <a:xfrm>
            <a:off x="867571" y="629037"/>
            <a:ext cx="8191224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spcAft>
                <a:spcPts val="600"/>
              </a:spcAft>
            </a:pPr>
            <a:r>
              <a:rPr lang="en-US" sz="1700" b="1" dirty="0">
                <a:solidFill>
                  <a:srgbClr val="DF8A2D"/>
                </a:solidFill>
                <a:latin typeface="+mj-lt"/>
                <a:cs typeface="Calibri Light" panose="020F0302020204030204" pitchFamily="34" charset="0"/>
              </a:rPr>
              <a:t>In the FCC CDR, the baseline for the capture system is based on the BINP FC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7E7E3A-1108-FA60-3D4C-555191AB374B}"/>
              </a:ext>
            </a:extLst>
          </p:cNvPr>
          <p:cNvSpPr txBox="1"/>
          <p:nvPr/>
        </p:nvSpPr>
        <p:spPr>
          <a:xfrm>
            <a:off x="6821685" y="3779817"/>
            <a:ext cx="36715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SzPct val="80000"/>
              <a:buNone/>
            </a:pPr>
            <a:r>
              <a:rPr lang="en-US" sz="1600" dirty="0">
                <a:solidFill>
                  <a:srgbClr val="FF6700"/>
                </a:solidFill>
                <a:latin typeface="+mj-lt"/>
                <a:cs typeface="Calibri Light" panose="020F0302020204030204" pitchFamily="34" charset="0"/>
              </a:rPr>
              <a:t>Simulation results update (capture </a:t>
            </a:r>
            <a:r>
              <a:rPr lang="en-US" sz="1600" dirty="0" err="1">
                <a:solidFill>
                  <a:srgbClr val="FF6700"/>
                </a:solidFill>
                <a:latin typeface="+mj-lt"/>
                <a:cs typeface="Calibri Light" panose="020F0302020204030204" pitchFamily="34" charset="0"/>
              </a:rPr>
              <a:t>linac</a:t>
            </a:r>
            <a:r>
              <a:rPr lang="en-US" sz="1600" dirty="0">
                <a:solidFill>
                  <a:srgbClr val="FF6700"/>
                </a:solidFill>
                <a:latin typeface="+mj-lt"/>
                <a:cs typeface="Calibri Light" panose="020F0302020204030204" pitchFamily="34" charset="0"/>
              </a:rPr>
              <a:t>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961F00-0D49-2A7C-1E7D-7ADCD310790D}"/>
              </a:ext>
            </a:extLst>
          </p:cNvPr>
          <p:cNvSpPr txBox="1"/>
          <p:nvPr/>
        </p:nvSpPr>
        <p:spPr>
          <a:xfrm>
            <a:off x="3601813" y="1009993"/>
            <a:ext cx="24326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>
                <a:solidFill>
                  <a:schemeClr val="bg1"/>
                </a:solidFill>
              </a:rPr>
              <a:t>BINP Flux Concentrator</a:t>
            </a:r>
          </a:p>
        </p:txBody>
      </p:sp>
    </p:spTree>
    <p:extLst>
      <p:ext uri="{BB962C8B-B14F-4D97-AF65-F5344CB8AC3E}">
        <p14:creationId xmlns:p14="http://schemas.microsoft.com/office/powerpoint/2010/main" val="381956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03C56E4A-80A0-32B8-0EC4-318519D9E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497" y="3622805"/>
            <a:ext cx="3170466" cy="20712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48B6B1E0-A197-2F7C-7036-05ED33E328DC}"/>
              </a:ext>
            </a:extLst>
          </p:cNvPr>
          <p:cNvSpPr txBox="1"/>
          <p:nvPr/>
        </p:nvSpPr>
        <p:spPr>
          <a:xfrm>
            <a:off x="8985730" y="3841420"/>
            <a:ext cx="13185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Optimized t</a:t>
            </a:r>
            <a:r>
              <a:rPr lang="en-CH" sz="1200"/>
              <a:t>arget position in HTS </a:t>
            </a:r>
            <a:endParaRPr lang="en-US" sz="1200" dirty="0"/>
          </a:p>
          <a:p>
            <a:r>
              <a:rPr lang="en-CH" sz="1200"/>
              <a:t>solenoid</a:t>
            </a:r>
            <a:endParaRPr lang="en-GB" sz="12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33BE004-E9D6-C4A7-BF78-27EF0B7B9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120679" cy="432048"/>
          </a:xfrm>
        </p:spPr>
        <p:txBody>
          <a:bodyPr>
            <a:normAutofit/>
          </a:bodyPr>
          <a:lstStyle/>
          <a:p>
            <a:r>
              <a:rPr lang="en-GB" dirty="0"/>
              <a:t>HTS-based positron capture system </a:t>
            </a:r>
            <a:endParaRPr lang="en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6F51B54-AF5D-8EFA-6512-5C7E109B9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5094F456-B17F-78FE-F938-6C174D923E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F5979E8F-E589-5296-9E6A-AB32FA774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pic>
        <p:nvPicPr>
          <p:cNvPr id="11" name="图片 15">
            <a:extLst>
              <a:ext uri="{FF2B5EF4-FFF2-40B4-BE49-F238E27FC236}">
                <a16:creationId xmlns:a16="http://schemas.microsoft.com/office/drawing/2014/main" id="{AE181F9C-0629-F90D-1269-297D8DB4A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279" y="1085528"/>
            <a:ext cx="3315921" cy="2463812"/>
          </a:xfrm>
          <a:prstGeom prst="rect">
            <a:avLst/>
          </a:prstGeom>
        </p:spPr>
      </p:pic>
      <p:pic>
        <p:nvPicPr>
          <p:cNvPr id="29" name="Grafik 1">
            <a:extLst>
              <a:ext uri="{FF2B5EF4-FFF2-40B4-BE49-F238E27FC236}">
                <a16:creationId xmlns:a16="http://schemas.microsoft.com/office/drawing/2014/main" id="{D19D4810-1731-8845-BE12-34929A2516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0" t="-924" r="23978" b="924"/>
          <a:stretch/>
        </p:blipFill>
        <p:spPr>
          <a:xfrm>
            <a:off x="52443" y="1240660"/>
            <a:ext cx="2313608" cy="3373260"/>
          </a:xfrm>
          <a:prstGeom prst="rect">
            <a:avLst/>
          </a:prstGeom>
        </p:spPr>
      </p:pic>
      <p:pic>
        <p:nvPicPr>
          <p:cNvPr id="30" name="Grafik 20">
            <a:extLst>
              <a:ext uri="{FF2B5EF4-FFF2-40B4-BE49-F238E27FC236}">
                <a16:creationId xmlns:a16="http://schemas.microsoft.com/office/drawing/2014/main" id="{CAB8FCFC-4DFC-E1C6-29FE-6DF2B76A586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8"/>
          <a:stretch/>
        </p:blipFill>
        <p:spPr>
          <a:xfrm>
            <a:off x="2222344" y="1445568"/>
            <a:ext cx="1303370" cy="180276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B08AF0C-E4C9-F6F2-F1A0-AAED23B98D38}"/>
              </a:ext>
            </a:extLst>
          </p:cNvPr>
          <p:cNvSpPr txBox="1"/>
          <p:nvPr/>
        </p:nvSpPr>
        <p:spPr>
          <a:xfrm>
            <a:off x="201812" y="653480"/>
            <a:ext cx="10545081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spcAft>
                <a:spcPts val="600"/>
              </a:spcAft>
            </a:pPr>
            <a:r>
              <a:rPr lang="en-US" sz="1700" b="1" dirty="0">
                <a:solidFill>
                  <a:schemeClr val="accent2"/>
                </a:solidFill>
                <a:latin typeface="+mj-lt"/>
                <a:cs typeface="Calibri Light" panose="020F0302020204030204" pitchFamily="34" charset="0"/>
              </a:rPr>
              <a:t>We consider the same HTS solenoid design and cryostat aperture as for P</a:t>
            </a:r>
            <a:r>
              <a:rPr lang="en-US" sz="1700" b="1" baseline="30000" dirty="0">
                <a:solidFill>
                  <a:schemeClr val="accent2"/>
                </a:solidFill>
                <a:latin typeface="+mj-lt"/>
                <a:cs typeface="Calibri Light" panose="020F0302020204030204" pitchFamily="34" charset="0"/>
              </a:rPr>
              <a:t>3</a:t>
            </a:r>
            <a:r>
              <a:rPr lang="en-US" sz="1700" b="1" dirty="0">
                <a:solidFill>
                  <a:schemeClr val="accent2"/>
                </a:solidFill>
                <a:latin typeface="+mj-lt"/>
                <a:cs typeface="Calibri Light" panose="020F0302020204030204" pitchFamily="34" charset="0"/>
              </a:rPr>
              <a:t> e</a:t>
            </a:r>
            <a:r>
              <a:rPr lang="en-US" sz="1700" b="1" baseline="30000" dirty="0">
                <a:solidFill>
                  <a:schemeClr val="accent2"/>
                </a:solidFill>
                <a:latin typeface="+mj-lt"/>
                <a:cs typeface="Calibri Light" panose="020F0302020204030204" pitchFamily="34" charset="0"/>
              </a:rPr>
              <a:t>+</a:t>
            </a:r>
            <a:r>
              <a:rPr lang="en-US" sz="1700" b="1" dirty="0">
                <a:solidFill>
                  <a:schemeClr val="accent2"/>
                </a:solidFill>
                <a:latin typeface="+mj-lt"/>
                <a:cs typeface="Calibri Light" panose="020F0302020204030204" pitchFamily="34" charset="0"/>
              </a:rPr>
              <a:t> production experiment at PSI (72 mm)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B1FDF6C-3C2D-5FC6-CB26-5C626D9DB093}"/>
              </a:ext>
            </a:extLst>
          </p:cNvPr>
          <p:cNvSpPr txBox="1"/>
          <p:nvPr/>
        </p:nvSpPr>
        <p:spPr>
          <a:xfrm>
            <a:off x="0" y="4473472"/>
            <a:ext cx="437027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peak field (~15 T, ~12 T at target exit)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aperture (</a:t>
            </a:r>
            <a:r>
              <a:rPr lang="ru-RU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 = 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30-</a:t>
            </a:r>
            <a:r>
              <a:rPr lang="ru-RU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target position (can be placed inside the bore)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 operation</a:t>
            </a:r>
          </a:p>
        </p:txBody>
      </p:sp>
      <p:sp>
        <p:nvSpPr>
          <p:cNvPr id="37" name="Title 2">
            <a:extLst>
              <a:ext uri="{FF2B5EF4-FFF2-40B4-BE49-F238E27FC236}">
                <a16:creationId xmlns:a16="http://schemas.microsoft.com/office/drawing/2014/main" id="{18A657BC-994E-ACDB-6888-634B4FF6F457}"/>
              </a:ext>
            </a:extLst>
          </p:cNvPr>
          <p:cNvSpPr txBox="1">
            <a:spLocks/>
          </p:cNvSpPr>
          <p:nvPr/>
        </p:nvSpPr>
        <p:spPr bwMode="auto">
          <a:xfrm>
            <a:off x="163307" y="1091573"/>
            <a:ext cx="2964859" cy="20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1200" b="1" dirty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HTS solenoid integrated in the cryostat</a:t>
            </a:r>
            <a:endParaRPr lang="de-CH" sz="1200" b="1" dirty="0">
              <a:solidFill>
                <a:srgbClr val="66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C547C34-BAC1-7877-EC5F-DC65261860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6700" y="3769516"/>
            <a:ext cx="3283844" cy="186768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CB681A9-46D6-F5E6-62BA-DA6BE3D2E9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675" y="1321751"/>
            <a:ext cx="1303370" cy="1936851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7E0FBE89-3FE7-3127-BAED-F3D71FB7AFD4}"/>
              </a:ext>
            </a:extLst>
          </p:cNvPr>
          <p:cNvSpPr txBox="1"/>
          <p:nvPr/>
        </p:nvSpPr>
        <p:spPr>
          <a:xfrm>
            <a:off x="4652667" y="2686133"/>
            <a:ext cx="651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chemeClr val="bg1"/>
                </a:solidFill>
              </a:rPr>
              <a:t>PSI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F4970A-FB57-7469-5DAE-85CFBAB9ECD9}"/>
              </a:ext>
            </a:extLst>
          </p:cNvPr>
          <p:cNvSpPr txBox="1"/>
          <p:nvPr/>
        </p:nvSpPr>
        <p:spPr>
          <a:xfrm>
            <a:off x="2260870" y="3430962"/>
            <a:ext cx="44127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Calibri" panose="020F0502020204030204" pitchFamily="34" charset="0"/>
              </a:rPr>
              <a:t>18.2 T @15K@2kA reached for stack of 4 coils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8B738B-13B0-1C95-3118-193C99BA4DBA}"/>
              </a:ext>
            </a:extLst>
          </p:cNvPr>
          <p:cNvSpPr/>
          <p:nvPr/>
        </p:nvSpPr>
        <p:spPr>
          <a:xfrm>
            <a:off x="8905365" y="4530012"/>
            <a:ext cx="1455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500">
                <a:solidFill>
                  <a:srgbClr val="4141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fr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fr-FR" sz="1800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</a:t>
            </a:r>
            <a:r>
              <a:rPr lang="fr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~12 </a:t>
            </a:r>
            <a:r>
              <a:rPr lang="fr-FR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endParaRPr lang="fr-FR" sz="18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BE1B557C-071F-9644-AA59-586CD895AA4B}"/>
              </a:ext>
            </a:extLst>
          </p:cNvPr>
          <p:cNvSpPr txBox="1">
            <a:spLocks/>
          </p:cNvSpPr>
          <p:nvPr/>
        </p:nvSpPr>
        <p:spPr bwMode="auto">
          <a:xfrm>
            <a:off x="2756981" y="2275634"/>
            <a:ext cx="534176" cy="20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1200" b="1" dirty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endParaRPr lang="de-CH" sz="1200" b="1" dirty="0">
              <a:solidFill>
                <a:srgbClr val="66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561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33BE004-E9D6-C4A7-BF78-27EF0B7B9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728" y="149424"/>
            <a:ext cx="6120679" cy="432048"/>
          </a:xfrm>
        </p:spPr>
        <p:txBody>
          <a:bodyPr>
            <a:normAutofit fontScale="90000"/>
          </a:bodyPr>
          <a:lstStyle/>
          <a:p>
            <a:r>
              <a:rPr lang="en-GB" dirty="0"/>
              <a:t>Current baseline: positron capture system –version 1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6F51B54-AF5D-8EFA-6512-5C7E109B9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5094F456-B17F-78FE-F938-6C174D923E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F5979E8F-E589-5296-9E6A-AB32FA774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C19CBA-37C5-C8B4-CE3A-AB2482B52A1B}"/>
              </a:ext>
            </a:extLst>
          </p:cNvPr>
          <p:cNvSpPr/>
          <p:nvPr/>
        </p:nvSpPr>
        <p:spPr>
          <a:xfrm>
            <a:off x="561851" y="618830"/>
            <a:ext cx="5955705" cy="3289362"/>
          </a:xfrm>
          <a:prstGeom prst="rect">
            <a:avLst/>
          </a:prstGeom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GB" sz="1811" b="1" u="sng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Capture system -version 1</a:t>
            </a:r>
          </a:p>
          <a:p>
            <a:pPr marL="380978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1811" dirty="0">
                <a:solidFill>
                  <a:schemeClr val="tx1"/>
                </a:solidFill>
                <a:latin typeface="+mj-lt"/>
                <a:cs typeface="Calibri Light" panose="020F0302020204030204" pitchFamily="34" charset="0"/>
              </a:rPr>
              <a:t>Positron production: conventional scheme (e</a:t>
            </a:r>
            <a:r>
              <a:rPr lang="en-GB" sz="1811" baseline="30000" dirty="0">
                <a:solidFill>
                  <a:schemeClr val="tx1"/>
                </a:solidFill>
                <a:latin typeface="+mj-lt"/>
                <a:cs typeface="Calibri Light" panose="020F0302020204030204" pitchFamily="34" charset="0"/>
              </a:rPr>
              <a:t>-</a:t>
            </a:r>
            <a:r>
              <a:rPr lang="en-GB" sz="1811" dirty="0">
                <a:solidFill>
                  <a:schemeClr val="tx1"/>
                </a:solidFill>
                <a:latin typeface="+mj-lt"/>
                <a:cs typeface="Calibri Light" panose="020F0302020204030204" pitchFamily="34" charset="0"/>
              </a:rPr>
              <a:t> beam size on target = 1 mm rms)</a:t>
            </a:r>
          </a:p>
          <a:p>
            <a:pPr marL="380978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1811" dirty="0">
                <a:solidFill>
                  <a:schemeClr val="tx1"/>
                </a:solidFill>
                <a:latin typeface="+mj-lt"/>
                <a:cs typeface="Calibri Light" panose="020F0302020204030204" pitchFamily="34" charset="0"/>
              </a:rPr>
              <a:t>Matching device is based on the SC solenoid (5 HTS coils, 72 mm bore including shielding). Min beam aperture (w/o significant yield loss): 30- 32 mm (Maximum shielding thickness: ~21 mm)</a:t>
            </a:r>
          </a:p>
          <a:p>
            <a:pPr marL="380978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1811" dirty="0">
                <a:solidFill>
                  <a:schemeClr val="tx1"/>
                </a:solidFill>
                <a:latin typeface="+mj-lt"/>
                <a:cs typeface="Calibri Light" panose="020F0302020204030204" pitchFamily="34" charset="0"/>
              </a:rPr>
              <a:t>Capture </a:t>
            </a:r>
            <a:r>
              <a:rPr lang="en-GB" sz="1811" dirty="0" err="1">
                <a:solidFill>
                  <a:schemeClr val="tx1"/>
                </a:solidFill>
                <a:latin typeface="+mj-lt"/>
                <a:cs typeface="Calibri Light" panose="020F0302020204030204" pitchFamily="34" charset="0"/>
              </a:rPr>
              <a:t>linac</a:t>
            </a:r>
            <a:r>
              <a:rPr lang="en-GB" sz="1811" dirty="0">
                <a:solidFill>
                  <a:schemeClr val="tx1"/>
                </a:solidFill>
                <a:latin typeface="+mj-lt"/>
                <a:cs typeface="Calibri Light" panose="020F0302020204030204" pitchFamily="34" charset="0"/>
              </a:rPr>
              <a:t> is based on the F3 RF structures</a:t>
            </a:r>
          </a:p>
          <a:p>
            <a:pPr marL="380978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1811" dirty="0">
                <a:solidFill>
                  <a:schemeClr val="tx1"/>
                </a:solidFill>
                <a:latin typeface="+mj-lt"/>
                <a:cs typeface="Calibri Light" panose="020F0302020204030204" pitchFamily="34" charset="0"/>
              </a:rPr>
              <a:t>NC long solenoid B = 0.5 T (realistic conventional design based on short coils)</a:t>
            </a:r>
          </a:p>
        </p:txBody>
      </p:sp>
      <p:pic>
        <p:nvPicPr>
          <p:cNvPr id="2" name="图片 13">
            <a:extLst>
              <a:ext uri="{FF2B5EF4-FFF2-40B4-BE49-F238E27FC236}">
                <a16:creationId xmlns:a16="http://schemas.microsoft.com/office/drawing/2014/main" id="{667C60C3-F923-9601-0F55-234DC4032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110" y="1123171"/>
            <a:ext cx="3804378" cy="283578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F3A9BFB-3040-EE21-ACF4-4053D77F102C}"/>
              </a:ext>
            </a:extLst>
          </p:cNvPr>
          <p:cNvSpPr/>
          <p:nvPr/>
        </p:nvSpPr>
        <p:spPr>
          <a:xfrm>
            <a:off x="7560213" y="805004"/>
            <a:ext cx="26642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4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@ 1.54 GeV (DR entrance)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7AB91B1A-5C52-7C51-3607-93FB95991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867" y="3795977"/>
            <a:ext cx="5249839" cy="1898063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101CDBB-B91A-E19B-D47B-ED7BA5FCDD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281718"/>
              </p:ext>
            </p:extLst>
          </p:nvPr>
        </p:nvGraphicFramePr>
        <p:xfrm>
          <a:off x="6938089" y="4075419"/>
          <a:ext cx="3286419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1905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744514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Accepted e</a:t>
                      </a:r>
                      <a:r>
                        <a:rPr lang="en-US" sz="1600" baseline="30000" dirty="0"/>
                        <a:t>+</a:t>
                      </a:r>
                      <a:r>
                        <a:rPr lang="en-US" sz="1600" dirty="0"/>
                        <a:t> yield @ DR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Norm. emittance  [mm*rad]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13.7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 spread (RMS) [%]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Bunch length (RMS)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714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E263142-5E4F-A139-1E0B-71ABAEB51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8" y="1085528"/>
            <a:ext cx="3107142" cy="24697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72D499-2AB4-9AE7-A321-42B223B25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4260" y="2069015"/>
            <a:ext cx="1578838" cy="40504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F792E30-03D5-6F07-C3AE-8416B91AF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Optimization studies toward better performance</a:t>
            </a:r>
          </a:p>
        </p:txBody>
      </p:sp>
      <p:pic>
        <p:nvPicPr>
          <p:cNvPr id="13" name="Рисунок 3" descr="Зображення, що містить таблиця&#10;&#10;Автоматично згенерований опис">
            <a:extLst>
              <a:ext uri="{FF2B5EF4-FFF2-40B4-BE49-F238E27FC236}">
                <a16:creationId xmlns:a16="http://schemas.microsoft.com/office/drawing/2014/main" id="{C5B48F36-E9CC-6EDA-3E1A-896F34C52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300" y="1058612"/>
            <a:ext cx="2902600" cy="2619639"/>
          </a:xfrm>
          <a:prstGeom prst="rect">
            <a:avLst/>
          </a:prstGeom>
        </p:spPr>
      </p:pic>
      <p:pic>
        <p:nvPicPr>
          <p:cNvPr id="15" name="Рисунок 12">
            <a:extLst>
              <a:ext uri="{FF2B5EF4-FFF2-40B4-BE49-F238E27FC236}">
                <a16:creationId xmlns:a16="http://schemas.microsoft.com/office/drawing/2014/main" id="{F108D069-DEF2-4169-B334-2C9CDEFD16B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390"/>
          <a:stretch/>
        </p:blipFill>
        <p:spPr bwMode="auto">
          <a:xfrm>
            <a:off x="7114579" y="3455084"/>
            <a:ext cx="2790748" cy="21883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474F33EE-7EC2-C8AD-85A9-D3B50D068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D29619C7-EBD6-16ED-DDE0-AD6BB38533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84E1C3FC-DC79-754A-E20C-BAF6FBAF7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C0BE9C-FA42-DD4D-E693-6E52CE45DDC3}"/>
              </a:ext>
            </a:extLst>
          </p:cNvPr>
          <p:cNvSpPr/>
          <p:nvPr/>
        </p:nvSpPr>
        <p:spPr>
          <a:xfrm>
            <a:off x="161067" y="1713976"/>
            <a:ext cx="4310115" cy="2716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767" b="1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Overall parameter scanning (target thickness, distances, etc. )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767" b="1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Matching device field profile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767" b="1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RF structure length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767" b="1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Distance between the target and the first RF structure 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767" b="1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Overall optimization (GIOTTO, etc.)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767" b="1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F4ACF7-0D2C-7C00-D036-906711EF097D}"/>
              </a:ext>
            </a:extLst>
          </p:cNvPr>
          <p:cNvSpPr txBox="1"/>
          <p:nvPr/>
        </p:nvSpPr>
        <p:spPr>
          <a:xfrm>
            <a:off x="356797" y="701251"/>
            <a:ext cx="102251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spcAft>
                <a:spcPts val="600"/>
              </a:spcAft>
            </a:pPr>
            <a:r>
              <a:rPr lang="en-US" sz="1800" b="1" dirty="0">
                <a:solidFill>
                  <a:schemeClr val="accent2"/>
                </a:solidFill>
                <a:latin typeface="+mj-lt"/>
                <a:cs typeface="Calibri Light" panose="020F0302020204030204" pitchFamily="34" charset="0"/>
              </a:rPr>
              <a:t>Target and capture system studies are in progress to provide the optimized positron bunch 6D phase space matched to the positron </a:t>
            </a:r>
            <a:r>
              <a:rPr lang="en-US" sz="1800" b="1" dirty="0" err="1">
                <a:solidFill>
                  <a:schemeClr val="accent2"/>
                </a:solidFill>
                <a:latin typeface="+mj-lt"/>
                <a:cs typeface="Calibri Light" panose="020F0302020204030204" pitchFamily="34" charset="0"/>
              </a:rPr>
              <a:t>linac</a:t>
            </a:r>
            <a:r>
              <a:rPr lang="en-US" sz="1800" b="1" dirty="0">
                <a:solidFill>
                  <a:schemeClr val="accent2"/>
                </a:solidFill>
                <a:latin typeface="+mj-lt"/>
                <a:cs typeface="Calibri Light" panose="020F0302020204030204" pitchFamily="34" charset="0"/>
              </a:rPr>
              <a:t> and DR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E4AB83D-FC00-492A-C20E-D83D27F7A3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3028" y="3570753"/>
            <a:ext cx="2669637" cy="199841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E05BF0B-B272-608B-37F6-737115509D67}"/>
              </a:ext>
            </a:extLst>
          </p:cNvPr>
          <p:cNvSpPr txBox="1"/>
          <p:nvPr/>
        </p:nvSpPr>
        <p:spPr>
          <a:xfrm>
            <a:off x="1971237" y="4150033"/>
            <a:ext cx="266963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GIOTTO results: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∆ 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W/W (1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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) = 0.99 %, 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∆ 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Z (1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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)  = 2.4 mm 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Beam size (1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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) = 8.7 mm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Acc. Yield = 7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</a:t>
            </a:r>
            <a:r>
              <a:rPr lang="en-US" sz="1400" b="1" baseline="-25000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n rms </a:t>
            </a:r>
            <a:r>
              <a:rPr lang="en-US" sz="1400" b="1" baseline="-25000" dirty="0" err="1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x,y</a:t>
            </a:r>
            <a:r>
              <a:rPr lang="en-US" sz="1400" b="1" baseline="-25000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= 9.610</a:t>
            </a:r>
            <a:r>
              <a:rPr lang="en-US" sz="1400" b="1" baseline="30000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3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mmmrad</a:t>
            </a:r>
            <a:endParaRPr lang="en-US" sz="14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D18E11-A538-6222-430A-64B6C68B66FD}"/>
              </a:ext>
            </a:extLst>
          </p:cNvPr>
          <p:cNvSpPr/>
          <p:nvPr/>
        </p:nvSpPr>
        <p:spPr>
          <a:xfrm rot="5400000">
            <a:off x="9179635" y="4395384"/>
            <a:ext cx="21074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4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Capture system –version 0</a:t>
            </a:r>
          </a:p>
        </p:txBody>
      </p:sp>
    </p:spTree>
    <p:extLst>
      <p:ext uri="{BB962C8B-B14F-4D97-AF65-F5344CB8AC3E}">
        <p14:creationId xmlns:p14="http://schemas.microsoft.com/office/powerpoint/2010/main" val="1315626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6F51B54-AF5D-8EFA-6512-5C7E109B9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5094F456-B17F-78FE-F938-6C174D923E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F5979E8F-E589-5296-9E6A-AB32FA774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FE48EA-9E1F-84AB-DC0E-40812E61FD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9586" y="1923458"/>
            <a:ext cx="7170217" cy="31065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CFD71F-3F39-C388-0A76-93AF2FA5382F}"/>
              </a:ext>
            </a:extLst>
          </p:cNvPr>
          <p:cNvSpPr txBox="1"/>
          <p:nvPr/>
        </p:nvSpPr>
        <p:spPr>
          <a:xfrm>
            <a:off x="6610524" y="1381818"/>
            <a:ext cx="3756156" cy="338554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Dedicated talk by R. Mena Andrade (CERN)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61794B-252E-6001-A6DB-769D500EDD45}"/>
              </a:ext>
            </a:extLst>
          </p:cNvPr>
          <p:cNvSpPr txBox="1"/>
          <p:nvPr/>
        </p:nvSpPr>
        <p:spPr>
          <a:xfrm>
            <a:off x="337519" y="755253"/>
            <a:ext cx="102251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spcAft>
                <a:spcPts val="600"/>
              </a:spcAft>
            </a:pPr>
            <a:r>
              <a:rPr lang="en-US" sz="1800" b="1" dirty="0">
                <a:solidFill>
                  <a:schemeClr val="accent2"/>
                </a:solidFill>
                <a:latin typeface="+mj-lt"/>
                <a:cs typeface="Calibri Light" panose="020F0302020204030204" pitchFamily="34" charset="0"/>
              </a:rPr>
              <a:t>Currently, the radiation load and target design studies focused exclusively on the HTS solenoid-based system (capture system –version 1)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4C2CD09-485D-81DC-757A-D4E753512777}"/>
              </a:ext>
            </a:extLst>
          </p:cNvPr>
          <p:cNvSpPr txBox="1">
            <a:spLocks/>
          </p:cNvSpPr>
          <p:nvPr/>
        </p:nvSpPr>
        <p:spPr>
          <a:xfrm>
            <a:off x="2038728" y="149424"/>
            <a:ext cx="6120679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/>
              <a:t>Radiation load studies and status of target design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63228E-18CF-2321-1480-F2FD2DF61D1C}"/>
              </a:ext>
            </a:extLst>
          </p:cNvPr>
          <p:cNvSpPr txBox="1"/>
          <p:nvPr/>
        </p:nvSpPr>
        <p:spPr>
          <a:xfrm>
            <a:off x="72972" y="1692921"/>
            <a:ext cx="40892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effectLst/>
                <a:latin typeface="+mj-lt"/>
              </a:rPr>
              <a:t>FLUKA model of the FCC-</a:t>
            </a:r>
            <a:r>
              <a:rPr lang="en-GB" sz="1800" u="sng" dirty="0" err="1">
                <a:effectLst/>
                <a:latin typeface="+mj-lt"/>
              </a:rPr>
              <a:t>ee</a:t>
            </a:r>
            <a:r>
              <a:rPr lang="en-GB" sz="1800" u="sng" dirty="0">
                <a:effectLst/>
                <a:latin typeface="+mj-lt"/>
              </a:rPr>
              <a:t> positron source to assess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3A3DC7-7424-B9CE-6A9C-9B6442CC9191}"/>
              </a:ext>
            </a:extLst>
          </p:cNvPr>
          <p:cNvSpPr txBox="1"/>
          <p:nvPr/>
        </p:nvSpPr>
        <p:spPr>
          <a:xfrm>
            <a:off x="163404" y="2453239"/>
            <a:ext cx="337557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-1" dirty="0">
                <a:solidFill>
                  <a:schemeClr val="bg2">
                    <a:lumMod val="25000"/>
                  </a:schemeClr>
                </a:solidFill>
                <a:latin typeface="+mj-lt"/>
                <a:cs typeface="Calibri" panose="020F0502020204030204" pitchFamily="34" charset="0"/>
              </a:rPr>
              <a:t>Heat load on the target/HTS solenoid/capture </a:t>
            </a:r>
            <a:r>
              <a:rPr lang="en-US" sz="1800" spc="-1" dirty="0" err="1">
                <a:solidFill>
                  <a:schemeClr val="bg2">
                    <a:lumMod val="25000"/>
                  </a:schemeClr>
                </a:solidFill>
                <a:latin typeface="+mj-lt"/>
                <a:cs typeface="Calibri" panose="020F0502020204030204" pitchFamily="34" charset="0"/>
              </a:rPr>
              <a:t>linac</a:t>
            </a:r>
            <a:r>
              <a:rPr lang="en-US" sz="1800" spc="-1" dirty="0">
                <a:solidFill>
                  <a:schemeClr val="bg2">
                    <a:lumMod val="25000"/>
                  </a:schemeClr>
                </a:solidFill>
                <a:latin typeface="+mj-lt"/>
                <a:cs typeface="Calibri" panose="020F0502020204030204" pitchFamily="34" charset="0"/>
              </a:rPr>
              <a:t>/solenoid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  <a:effectLst/>
                <a:latin typeface="+mj-lt"/>
                <a:cs typeface="Calibri" panose="020F0502020204030204" pitchFamily="34" charset="0"/>
              </a:rPr>
              <a:t>Total deposited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  <a:effectLst/>
                <a:latin typeface="+mj-lt"/>
                <a:cs typeface="Calibri" panose="020F0502020204030204" pitchFamily="34" charset="0"/>
              </a:rPr>
              <a:t>Power density</a:t>
            </a:r>
            <a:r>
              <a:rPr lang="en-US" sz="1800" spc="-1" dirty="0">
                <a:solidFill>
                  <a:schemeClr val="bg2">
                    <a:lumMod val="25000"/>
                  </a:schemeClr>
                </a:solidFill>
                <a:latin typeface="+mj-lt"/>
                <a:cs typeface="Calibri" panose="020F0502020204030204" pitchFamily="34" charset="0"/>
              </a:rPr>
              <a:t> </a:t>
            </a:r>
          </a:p>
          <a:p>
            <a:br>
              <a:rPr lang="en-GB" sz="1800" dirty="0">
                <a:solidFill>
                  <a:schemeClr val="bg2">
                    <a:lumMod val="25000"/>
                  </a:schemeClr>
                </a:solidFill>
                <a:effectLst/>
                <a:latin typeface="+mj-lt"/>
                <a:cs typeface="Calibri" panose="020F0502020204030204" pitchFamily="34" charset="0"/>
              </a:rPr>
            </a:br>
            <a:r>
              <a:rPr lang="en-GB" sz="1800" dirty="0">
                <a:solidFill>
                  <a:schemeClr val="bg2">
                    <a:lumMod val="25000"/>
                  </a:schemeClr>
                </a:solidFill>
                <a:effectLst/>
                <a:latin typeface="+mj-lt"/>
                <a:cs typeface="Calibri" panose="020F0502020204030204" pitchFamily="34" charset="0"/>
              </a:rPr>
              <a:t>Long term radiation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  <a:effectLst/>
                <a:latin typeface="+mj-lt"/>
                <a:cs typeface="Calibri" panose="020F0502020204030204" pitchFamily="34" charset="0"/>
              </a:rPr>
              <a:t>Dose</a:t>
            </a:r>
            <a:endParaRPr lang="en-GB" sz="1800" dirty="0">
              <a:solidFill>
                <a:schemeClr val="bg2">
                  <a:lumMod val="25000"/>
                </a:schemeClr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25000"/>
                  </a:schemeClr>
                </a:solidFill>
                <a:effectLst/>
                <a:latin typeface="+mj-lt"/>
                <a:cs typeface="Calibri" panose="020F0502020204030204" pitchFamily="34" charset="0"/>
              </a:rPr>
              <a:t>Displacement per atom (DPA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0" name="Inhaltsplatzhalter 1">
            <a:extLst>
              <a:ext uri="{FF2B5EF4-FFF2-40B4-BE49-F238E27FC236}">
                <a16:creationId xmlns:a16="http://schemas.microsoft.com/office/drawing/2014/main" id="{D03C8CCB-387F-AEFC-A473-3E91F0860D93}"/>
              </a:ext>
            </a:extLst>
          </p:cNvPr>
          <p:cNvSpPr txBox="1">
            <a:spLocks/>
          </p:cNvSpPr>
          <p:nvPr/>
        </p:nvSpPr>
        <p:spPr>
          <a:xfrm>
            <a:off x="1232149" y="4923620"/>
            <a:ext cx="5354869" cy="61901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sz="1800" b="1" dirty="0">
                <a:solidFill>
                  <a:srgbClr val="456487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Design feasibility and mechanical integration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sz="1800" b="1" dirty="0">
                <a:solidFill>
                  <a:srgbClr val="456487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Reliability of the positron source system</a:t>
            </a:r>
          </a:p>
        </p:txBody>
      </p:sp>
    </p:spTree>
    <p:extLst>
      <p:ext uri="{BB962C8B-B14F-4D97-AF65-F5344CB8AC3E}">
        <p14:creationId xmlns:p14="http://schemas.microsoft.com/office/powerpoint/2010/main" val="2042228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585CE-0EFC-DBEF-4B2D-2AD44C313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Positron </a:t>
            </a:r>
            <a:r>
              <a:rPr lang="en-GB" dirty="0" err="1"/>
              <a:t>linac</a:t>
            </a:r>
            <a:r>
              <a:rPr lang="en-GB" dirty="0"/>
              <a:t> up to 1.54 GeV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EE798F-E00F-496E-407B-9941EDD04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0AD09-3388-A78B-BE51-BD80832750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" b="48005"/>
          <a:stretch/>
        </p:blipFill>
        <p:spPr>
          <a:xfrm>
            <a:off x="165505" y="873955"/>
            <a:ext cx="4454840" cy="2035925"/>
          </a:xfrm>
          <a:prstGeom prst="rect">
            <a:avLst/>
          </a:prstGeom>
        </p:spPr>
      </p:pic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8DD6EDA4-0C10-ED54-B69F-AB4C2711C3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983" y="5714733"/>
            <a:ext cx="2411477" cy="32225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966F4FBB-8648-80E8-E2EB-6B4A6C0F0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96" y="5714733"/>
            <a:ext cx="4896384" cy="32225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3AFB682C-A603-5232-4702-D60822AFFF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200" y="2477478"/>
            <a:ext cx="5017102" cy="31964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8F1A3C-CC42-B26C-9BF0-EB9C08A1B88C}"/>
              </a:ext>
            </a:extLst>
          </p:cNvPr>
          <p:cNvSpPr txBox="1"/>
          <p:nvPr/>
        </p:nvSpPr>
        <p:spPr>
          <a:xfrm>
            <a:off x="5682364" y="2225389"/>
            <a:ext cx="2592203" cy="2830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37" dirty="0">
                <a:solidFill>
                  <a:srgbClr val="000000"/>
                </a:solidFill>
                <a:latin typeface="Calibri"/>
              </a:rPr>
              <a:t>Vacuum chamber dimensions</a:t>
            </a:r>
            <a:endParaRPr lang="de-CH" sz="1237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DC5A1C-2F94-08A7-3C20-2FEFD7DD2431}"/>
              </a:ext>
            </a:extLst>
          </p:cNvPr>
          <p:cNvSpPr txBox="1"/>
          <p:nvPr/>
        </p:nvSpPr>
        <p:spPr>
          <a:xfrm>
            <a:off x="8031050" y="4280313"/>
            <a:ext cx="2710071" cy="636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6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sz="1767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176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/e</a:t>
            </a:r>
            <a:r>
              <a:rPr lang="en-US" sz="1767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176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distributions before e</a:t>
            </a:r>
            <a:r>
              <a:rPr lang="en-US" sz="1767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176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absorber (chicane center)</a:t>
            </a:r>
            <a:endParaRPr lang="en-GB" sz="1767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1F07F-0A7C-01E5-4182-22644908017A}"/>
              </a:ext>
            </a:extLst>
          </p:cNvPr>
          <p:cNvSpPr/>
          <p:nvPr/>
        </p:nvSpPr>
        <p:spPr bwMode="auto">
          <a:xfrm>
            <a:off x="6925305" y="2514817"/>
            <a:ext cx="1039907" cy="1343104"/>
          </a:xfrm>
          <a:prstGeom prst="rect">
            <a:avLst/>
          </a:prstGeom>
          <a:solidFill>
            <a:srgbClr val="C0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7" tIns="45718" rIns="91437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372" eaLnBrk="0" hangingPunct="0"/>
            <a:r>
              <a:rPr lang="en-US" sz="1400" dirty="0">
                <a:solidFill>
                  <a:schemeClr val="bg1"/>
                </a:solidFill>
              </a:rPr>
              <a:t>e</a:t>
            </a:r>
            <a:r>
              <a:rPr lang="en-US" sz="1400" baseline="30000" dirty="0">
                <a:solidFill>
                  <a:schemeClr val="bg1"/>
                </a:solidFill>
              </a:rPr>
              <a:t>-</a:t>
            </a:r>
            <a:r>
              <a:rPr lang="en-US" sz="1400" dirty="0">
                <a:solidFill>
                  <a:schemeClr val="bg1"/>
                </a:solidFill>
              </a:rPr>
              <a:t> absorber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F80DF6-13E2-5C3A-B751-2D176B872E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596"/>
          <a:stretch/>
        </p:blipFill>
        <p:spPr>
          <a:xfrm>
            <a:off x="1948488" y="2249515"/>
            <a:ext cx="3279626" cy="13952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9989CC-CF62-D1D6-41D6-D3064CA816EC}"/>
              </a:ext>
            </a:extLst>
          </p:cNvPr>
          <p:cNvSpPr txBox="1"/>
          <p:nvPr/>
        </p:nvSpPr>
        <p:spPr>
          <a:xfrm>
            <a:off x="93698" y="4930169"/>
            <a:ext cx="5017102" cy="636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76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ECS is used to increase the number of e</a:t>
            </a:r>
            <a:r>
              <a:rPr lang="en-GB" sz="1767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76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within the DR energy acceptance (±3.8% 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6DB48A-EDCE-34BC-5C53-F62B3B8BADE7}"/>
              </a:ext>
            </a:extLst>
          </p:cNvPr>
          <p:cNvSpPr txBox="1"/>
          <p:nvPr/>
        </p:nvSpPr>
        <p:spPr>
          <a:xfrm>
            <a:off x="126986" y="3644766"/>
            <a:ext cx="4857184" cy="636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767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solenoid focusing is used until ~735 MeV of e</a:t>
            </a:r>
            <a:r>
              <a:rPr lang="en-GB" sz="1767" baseline="3000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767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beam energy.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4FD5A7-7837-4680-690F-B3B3ECBD7343}"/>
              </a:ext>
            </a:extLst>
          </p:cNvPr>
          <p:cNvSpPr txBox="1"/>
          <p:nvPr/>
        </p:nvSpPr>
        <p:spPr>
          <a:xfrm>
            <a:off x="125453" y="4289235"/>
            <a:ext cx="5017101" cy="636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767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After the matching section at ~735 MeV, the e</a:t>
            </a:r>
            <a:r>
              <a:rPr lang="en-GB" sz="1767" baseline="30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767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beam passes to a quadrupole focusing.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20A886D-A9F7-A5BB-0E94-704FC69FEE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8310" y="632661"/>
            <a:ext cx="3106670" cy="1259257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035BE68D-6FB7-31CD-2E2C-A3FA550FFFF1}"/>
              </a:ext>
            </a:extLst>
          </p:cNvPr>
          <p:cNvSpPr/>
          <p:nvPr/>
        </p:nvSpPr>
        <p:spPr>
          <a:xfrm>
            <a:off x="7005870" y="1495956"/>
            <a:ext cx="2932532" cy="6480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01E25ED-28B0-300F-22F3-A4138444200F}"/>
              </a:ext>
            </a:extLst>
          </p:cNvPr>
          <p:cNvSpPr/>
          <p:nvPr/>
        </p:nvSpPr>
        <p:spPr>
          <a:xfrm rot="1184024">
            <a:off x="8285788" y="1075586"/>
            <a:ext cx="2477592" cy="699774"/>
          </a:xfrm>
          <a:prstGeom prst="ellipse">
            <a:avLst/>
          </a:prstGeom>
          <a:noFill/>
          <a:ln w="28575">
            <a:solidFill>
              <a:srgbClr val="E05314"/>
            </a:solidFill>
            <a:prstDash val="sys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sz="18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9ECFF4-BD51-3323-636F-DC246FB6A38B}"/>
              </a:ext>
            </a:extLst>
          </p:cNvPr>
          <p:cNvSpPr txBox="1"/>
          <p:nvPr/>
        </p:nvSpPr>
        <p:spPr>
          <a:xfrm>
            <a:off x="4635029" y="1269380"/>
            <a:ext cx="4105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GB" sz="1600" baseline="30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6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e</a:t>
            </a:r>
            <a:r>
              <a:rPr lang="en-GB" sz="1600" baseline="30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GB" sz="16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bunches are separated in the end of the capture system by a chicane at ~200 MeV (e</a:t>
            </a:r>
            <a:r>
              <a:rPr lang="en-GB" sz="1600" baseline="30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6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losses limited to ~ 15 %)</a:t>
            </a:r>
          </a:p>
        </p:txBody>
      </p:sp>
    </p:spTree>
    <p:extLst>
      <p:ext uri="{BB962C8B-B14F-4D97-AF65-F5344CB8AC3E}">
        <p14:creationId xmlns:p14="http://schemas.microsoft.com/office/powerpoint/2010/main" val="1320382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585CE-0EFC-DBEF-4B2D-2AD44C313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the simulation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EE798F-E00F-496E-407B-9941EDD04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8DD6EDA4-0C10-ED54-B69F-AB4C2711C3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966F4FBB-8648-80E8-E2EB-6B4A6C0F0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EBD907A-E064-4BC7-E05C-D22070DEE8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911754"/>
              </p:ext>
            </p:extLst>
          </p:nvPr>
        </p:nvGraphicFramePr>
        <p:xfrm>
          <a:off x="993899" y="684272"/>
          <a:ext cx="9001001" cy="4937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00500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500167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  <a:gridCol w="1500167">
                  <a:extLst>
                    <a:ext uri="{9D8B030D-6E8A-4147-A177-3AD203B41FA5}">
                      <a16:colId xmlns:a16="http://schemas.microsoft.com/office/drawing/2014/main" val="467587156"/>
                    </a:ext>
                  </a:extLst>
                </a:gridCol>
                <a:gridCol w="1500167">
                  <a:extLst>
                    <a:ext uri="{9D8B030D-6E8A-4147-A177-3AD203B41FA5}">
                      <a16:colId xmlns:a16="http://schemas.microsoft.com/office/drawing/2014/main" val="1407122362"/>
                    </a:ext>
                  </a:extLst>
                </a:gridCol>
              </a:tblGrid>
              <a:tr h="5864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Drive beam parameters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Alternative FC-based capture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Capture system –v1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533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Matching device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BINP FC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SuperKEKB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FC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HTS solenoid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540299"/>
                  </a:ext>
                </a:extLst>
              </a:tr>
              <a:tr h="5864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Matching device aperture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2a=8-44mm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2a=7-52mm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2a</a:t>
                      </a:r>
                      <a:r>
                        <a:rPr lang="en-US" baseline="-25000" dirty="0">
                          <a:solidFill>
                            <a:schemeClr val="tx1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=30 mm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(bore 72mm)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518529"/>
                  </a:ext>
                </a:extLst>
              </a:tr>
              <a:tr h="3533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Matching device peak magnetic field (@Target) [T]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7.5 (3.5)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4.4 (1.1)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15 (12)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9134260"/>
                  </a:ext>
                </a:extLst>
              </a:tr>
              <a:tr h="3533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E05314"/>
                          </a:solidFill>
                        </a:rPr>
                        <a:t>e- beam bunch charge [</a:t>
                      </a:r>
                      <a:r>
                        <a:rPr lang="en-US" sz="1600" b="1" dirty="0" err="1">
                          <a:solidFill>
                            <a:srgbClr val="E05314"/>
                          </a:solidFill>
                        </a:rPr>
                        <a:t>nC</a:t>
                      </a:r>
                      <a:r>
                        <a:rPr lang="en-US" sz="1600" b="1" dirty="0">
                          <a:solidFill>
                            <a:srgbClr val="E05314"/>
                          </a:solidFill>
                        </a:rPr>
                        <a:t>] / e- beam power [kW]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E05314"/>
                          </a:solidFill>
                        </a:rPr>
                        <a:t>3.1 / 7.4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E05314"/>
                          </a:solidFill>
                        </a:rPr>
                        <a:t>5 / 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E05314"/>
                          </a:solidFill>
                        </a:rPr>
                        <a:t>2.1 / 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351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Target deposited power [kW] / PEDD [J/g]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1.7 / 11.1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2.9 / 18.3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 / 3.1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3512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Positron yield @CS [Ne</a:t>
                      </a:r>
                      <a:r>
                        <a:rPr lang="en-US" sz="1600" baseline="30000" dirty="0"/>
                        <a:t>+</a:t>
                      </a:r>
                      <a:r>
                        <a:rPr lang="en-US" sz="1600" dirty="0"/>
                        <a:t>/Ne</a:t>
                      </a:r>
                      <a:r>
                        <a:rPr lang="en-US" sz="1600" baseline="30000" dirty="0"/>
                        <a:t>-</a:t>
                      </a:r>
                      <a:r>
                        <a:rPr lang="en-US" sz="16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699710"/>
                  </a:ext>
                </a:extLst>
              </a:tr>
              <a:tr h="3351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E05314"/>
                          </a:solidFill>
                        </a:rPr>
                        <a:t>Positron yield @DR [Ne</a:t>
                      </a:r>
                      <a:r>
                        <a:rPr lang="en-US" sz="1600" b="1" baseline="30000" dirty="0">
                          <a:solidFill>
                            <a:srgbClr val="E05314"/>
                          </a:solidFill>
                        </a:rPr>
                        <a:t>+</a:t>
                      </a:r>
                      <a:r>
                        <a:rPr lang="en-US" sz="1600" b="1" dirty="0">
                          <a:solidFill>
                            <a:srgbClr val="E05314"/>
                          </a:solidFill>
                        </a:rPr>
                        <a:t>/Ne</a:t>
                      </a:r>
                      <a:r>
                        <a:rPr lang="en-US" sz="1600" b="1" baseline="30000" dirty="0">
                          <a:solidFill>
                            <a:srgbClr val="E05314"/>
                          </a:solidFill>
                        </a:rPr>
                        <a:t>-</a:t>
                      </a:r>
                      <a:r>
                        <a:rPr lang="en-US" sz="1600" b="1" dirty="0">
                          <a:solidFill>
                            <a:srgbClr val="E05314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E05314"/>
                          </a:solidFill>
                        </a:rPr>
                        <a:t>4.4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E05314"/>
                          </a:solidFill>
                        </a:rPr>
                        <a:t>2.7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E05314"/>
                          </a:solidFill>
                        </a:rPr>
                        <a:t>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7481883"/>
                  </a:ext>
                </a:extLst>
              </a:tr>
              <a:tr h="33512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Normalized emittance (rms) [</a:t>
                      </a:r>
                      <a:r>
                        <a:rPr lang="en-US" sz="1600" dirty="0" err="1"/>
                        <a:t>mm.rad</a:t>
                      </a:r>
                      <a:r>
                        <a:rPr lang="en-US" sz="16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18372"/>
                  </a:ext>
                </a:extLst>
              </a:tr>
              <a:tr h="33512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 spread (rms) [%]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7396105"/>
                  </a:ext>
                </a:extLst>
              </a:tr>
              <a:tr h="33512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Bunch length (rms)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  <a:tr h="3351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E05314"/>
                          </a:solidFill>
                        </a:rPr>
                        <a:t>e+ beam bunch charge [</a:t>
                      </a:r>
                      <a:r>
                        <a:rPr lang="en-US" sz="1600" b="1" dirty="0" err="1">
                          <a:solidFill>
                            <a:srgbClr val="E05314"/>
                          </a:solidFill>
                        </a:rPr>
                        <a:t>nC</a:t>
                      </a:r>
                      <a:r>
                        <a:rPr lang="en-US" sz="1600" b="1" dirty="0">
                          <a:solidFill>
                            <a:srgbClr val="E05314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E05314"/>
                          </a:solidFill>
                        </a:rPr>
                        <a:t>13.5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797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002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95178-32E4-E2C9-5A55-2EE5DDAA4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D49122D5-6DB2-7AE6-E0F4-B84D5A022C23}"/>
              </a:ext>
            </a:extLst>
          </p:cNvPr>
          <p:cNvSpPr txBox="1">
            <a:spLocks/>
          </p:cNvSpPr>
          <p:nvPr/>
        </p:nvSpPr>
        <p:spPr>
          <a:xfrm>
            <a:off x="201812" y="1013520"/>
            <a:ext cx="10308113" cy="44644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studies on the FCC-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positron source are well advanced: positron production, HTS technology feasibility for matching device, capture 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(RF structures and solenoid). So far, no showstoppers found that prevent a SC solenoid matching device. Studies ongoing. </a:t>
            </a: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FC-based capture system requires a realistic model capable to work at the FCC-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operation parameters. Collaborative work is very essential.</a:t>
            </a: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Two capture system layouts (based on the FC and SC solenoid) will be eventually compared in detail in terms of the performance and cost for the mid-term project review.</a:t>
            </a: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Positron 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has a robust design with full tracking simulations from production target to damping ring using the realistic field maps.</a:t>
            </a: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Thermal and radiation load studies: FLUKA model is available for capture system –version 1. Still to be developed for the FC-based capture system.</a:t>
            </a:r>
          </a:p>
          <a:p>
            <a:pPr marL="225425" indent="-225425" fontAlgn="auto"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Design and integration of the production target are under investigations and to be studied for both schemes.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4E0E294-E03A-9BC3-BE82-17CAC149D5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914C7856-4CBB-4653-372D-AE0CF8BD0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43FB41F-AAD0-3AF0-B75D-80B32EF23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/>
          <a:lstStyle/>
          <a:p>
            <a:r>
              <a:rPr lang="en-GB" dirty="0"/>
              <a:t>Conclusions and outlook</a:t>
            </a:r>
          </a:p>
        </p:txBody>
      </p:sp>
    </p:spTree>
    <p:extLst>
      <p:ext uri="{BB962C8B-B14F-4D97-AF65-F5344CB8AC3E}">
        <p14:creationId xmlns:p14="http://schemas.microsoft.com/office/powerpoint/2010/main" val="2981608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831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221AD9A6-59E0-7638-713D-A03B3792B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Positron source performances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2E0724-2ECE-D4A2-EDD6-F4C9F0ED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B1768D3-6C3F-D60E-4778-A10FFE3A5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11" y="1066930"/>
            <a:ext cx="10354939" cy="412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B5C61A6-96C1-C441-71A9-F0F334B24C7E}"/>
              </a:ext>
            </a:extLst>
          </p:cNvPr>
          <p:cNvSpPr txBox="1"/>
          <p:nvPr/>
        </p:nvSpPr>
        <p:spPr>
          <a:xfrm>
            <a:off x="280705" y="5281804"/>
            <a:ext cx="30399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What are the main challenges?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014A87-D585-4D32-F883-946DE89CE23E}"/>
              </a:ext>
            </a:extLst>
          </p:cNvPr>
          <p:cNvSpPr txBox="1"/>
          <p:nvPr/>
        </p:nvSpPr>
        <p:spPr>
          <a:xfrm>
            <a:off x="3449445" y="5117976"/>
            <a:ext cx="1674000" cy="587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500"/>
              </a:spcBef>
              <a:spcAft>
                <a:spcPts val="0"/>
              </a:spcAft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High intensity </a:t>
            </a:r>
          </a:p>
          <a:p>
            <a:pPr algn="l" rtl="0">
              <a:spcBef>
                <a:spcPts val="500"/>
              </a:spcBef>
              <a:spcAft>
                <a:spcPts val="0"/>
              </a:spcAft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Emittance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C5C3D4-BFA1-7A1D-B471-F17C887A3DE8}"/>
              </a:ext>
            </a:extLst>
          </p:cNvPr>
          <p:cNvSpPr txBox="1"/>
          <p:nvPr/>
        </p:nvSpPr>
        <p:spPr>
          <a:xfrm>
            <a:off x="5771840" y="5117976"/>
            <a:ext cx="3070931" cy="587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500"/>
              </a:spcBef>
              <a:spcAft>
                <a:spcPts val="0"/>
              </a:spcAft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Polarization</a:t>
            </a:r>
          </a:p>
          <a:p>
            <a:pPr algn="l" rtl="0">
              <a:spcBef>
                <a:spcPts val="500"/>
              </a:spcBef>
              <a:spcAft>
                <a:spcPts val="0"/>
              </a:spcAft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Palatino"/>
                <a:cs typeface="Calibri Light" panose="020F0302020204030204" pitchFamily="34" charset="0"/>
              </a:rPr>
              <a:t>Reliability and radiation environment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42F29C-1BF9-24A2-A75F-C444BFFC5266}"/>
              </a:ext>
            </a:extLst>
          </p:cNvPr>
          <p:cNvSpPr txBox="1"/>
          <p:nvPr/>
        </p:nvSpPr>
        <p:spPr>
          <a:xfrm>
            <a:off x="1739069" y="725488"/>
            <a:ext cx="7103702" cy="338554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Demonstrated (a world record for existing accelerators): SLC e+ source ~6e12 e+/s</a:t>
            </a:r>
          </a:p>
        </p:txBody>
      </p:sp>
      <p:sp>
        <p:nvSpPr>
          <p:cNvPr id="28" name="Rectangle">
            <a:extLst>
              <a:ext uri="{FF2B5EF4-FFF2-40B4-BE49-F238E27FC236}">
                <a16:creationId xmlns:a16="http://schemas.microsoft.com/office/drawing/2014/main" id="{F92C967C-5337-930F-DCC1-C2F1DF11CE3E}"/>
              </a:ext>
            </a:extLst>
          </p:cNvPr>
          <p:cNvSpPr/>
          <p:nvPr/>
        </p:nvSpPr>
        <p:spPr>
          <a:xfrm>
            <a:off x="280705" y="4521132"/>
            <a:ext cx="10276045" cy="235836"/>
          </a:xfrm>
          <a:prstGeom prst="rect">
            <a:avLst/>
          </a:prstGeom>
          <a:ln w="19050">
            <a:solidFill>
              <a:schemeClr val="accent5"/>
            </a:solidFill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1560" tIns="31560" rIns="31560" bIns="3156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414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97EA34BA-F7E7-D845-A3B0-FA3D17619F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69AA3304-5D62-4635-796B-FE12776F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</p:spTree>
    <p:extLst>
      <p:ext uri="{BB962C8B-B14F-4D97-AF65-F5344CB8AC3E}">
        <p14:creationId xmlns:p14="http://schemas.microsoft.com/office/powerpoint/2010/main" val="4248831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8E292F-86D7-D8EB-EA49-32972DF37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152" name="Picture 151">
            <a:extLst>
              <a:ext uri="{FF2B5EF4-FFF2-40B4-BE49-F238E27FC236}">
                <a16:creationId xmlns:a16="http://schemas.microsoft.com/office/drawing/2014/main" id="{1DE48479-A50E-6C26-E857-3A58742C1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868" y="653480"/>
            <a:ext cx="8856984" cy="3717087"/>
          </a:xfrm>
          <a:prstGeom prst="rect">
            <a:avLst/>
          </a:prstGeom>
        </p:spPr>
      </p:pic>
      <p:sp>
        <p:nvSpPr>
          <p:cNvPr id="155" name="Title 4">
            <a:extLst>
              <a:ext uri="{FF2B5EF4-FFF2-40B4-BE49-F238E27FC236}">
                <a16:creationId xmlns:a16="http://schemas.microsoft.com/office/drawing/2014/main" id="{F4474153-67A8-91DF-7F0A-197E3ACBF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/>
          <a:lstStyle/>
          <a:p>
            <a:r>
              <a:rPr lang="en-FR" dirty="0"/>
              <a:t>FCC-ee pre-injector layout (positron source)</a:t>
            </a:r>
          </a:p>
        </p:txBody>
      </p:sp>
      <p:sp>
        <p:nvSpPr>
          <p:cNvPr id="156" name="Date Placeholder 5">
            <a:extLst>
              <a:ext uri="{FF2B5EF4-FFF2-40B4-BE49-F238E27FC236}">
                <a16:creationId xmlns:a16="http://schemas.microsoft.com/office/drawing/2014/main" id="{1FD315CD-6F9D-FF1D-ECE4-0DA9A6019E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157" name="Footer Placeholder 6">
            <a:extLst>
              <a:ext uri="{FF2B5EF4-FFF2-40B4-BE49-F238E27FC236}">
                <a16:creationId xmlns:a16="http://schemas.microsoft.com/office/drawing/2014/main" id="{8267B297-C243-B3C9-143F-ED0C2BDA6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graphicFrame>
        <p:nvGraphicFramePr>
          <p:cNvPr id="158" name="Table 157">
            <a:extLst>
              <a:ext uri="{FF2B5EF4-FFF2-40B4-BE49-F238E27FC236}">
                <a16:creationId xmlns:a16="http://schemas.microsoft.com/office/drawing/2014/main" id="{65582DFF-F76A-5835-6CDB-738400EB4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80086"/>
              </p:ext>
            </p:extLst>
          </p:nvPr>
        </p:nvGraphicFramePr>
        <p:xfrm>
          <a:off x="1407591" y="4398932"/>
          <a:ext cx="3635534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7419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708115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Beam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 GeV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charge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~5.6 </a:t>
                      </a:r>
                      <a:r>
                        <a:rPr lang="en-US" sz="14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nC</a:t>
                      </a:r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(max)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length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transverse size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≳ 0.5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sp>
        <p:nvSpPr>
          <p:cNvPr id="159" name="TextBox 158">
            <a:extLst>
              <a:ext uri="{FF2B5EF4-FFF2-40B4-BE49-F238E27FC236}">
                <a16:creationId xmlns:a16="http://schemas.microsoft.com/office/drawing/2014/main" id="{7E16C5C4-85DB-4157-A3A0-23C88336D76F}"/>
              </a:ext>
            </a:extLst>
          </p:cNvPr>
          <p:cNvSpPr txBox="1"/>
          <p:nvPr/>
        </p:nvSpPr>
        <p:spPr>
          <a:xfrm>
            <a:off x="8391698" y="1517576"/>
            <a:ext cx="2342308" cy="307777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Talk on DR by C.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Milardi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(LNF)</a:t>
            </a:r>
          </a:p>
        </p:txBody>
      </p:sp>
      <p:graphicFrame>
        <p:nvGraphicFramePr>
          <p:cNvPr id="160" name="Table 159">
            <a:extLst>
              <a:ext uri="{FF2B5EF4-FFF2-40B4-BE49-F238E27FC236}">
                <a16:creationId xmlns:a16="http://schemas.microsoft.com/office/drawing/2014/main" id="{8B6C3642-6AA5-6267-68B1-85FDF3FB6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892904"/>
              </p:ext>
            </p:extLst>
          </p:nvPr>
        </p:nvGraphicFramePr>
        <p:xfrm>
          <a:off x="5729651" y="4398932"/>
          <a:ext cx="3833201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214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800987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Nb of bunches per pulse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separation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25 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Repetition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200 Hz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Beam power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~13.3 kW (max)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sp>
        <p:nvSpPr>
          <p:cNvPr id="162" name="TextBox 161">
            <a:extLst>
              <a:ext uri="{FF2B5EF4-FFF2-40B4-BE49-F238E27FC236}">
                <a16:creationId xmlns:a16="http://schemas.microsoft.com/office/drawing/2014/main" id="{B6984EFF-3119-C481-4673-7CA782DEE56B}"/>
              </a:ext>
            </a:extLst>
          </p:cNvPr>
          <p:cNvSpPr txBox="1"/>
          <p:nvPr/>
        </p:nvSpPr>
        <p:spPr>
          <a:xfrm rot="16200000">
            <a:off x="200234" y="4553981"/>
            <a:ext cx="17281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 drive beam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33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CC2DA-B96A-442E-D798-5B923C3B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Future collider project challenges</a:t>
            </a:r>
            <a:endParaRPr lang="en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EC30EF-C358-D924-3B0C-B351A1352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36677F4-F331-AEF5-70C2-96D614F2E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51" y="1115705"/>
            <a:ext cx="940728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33A269-FE4E-777A-5391-B409E4EDC02F}"/>
              </a:ext>
            </a:extLst>
          </p:cNvPr>
          <p:cNvSpPr txBox="1"/>
          <p:nvPr/>
        </p:nvSpPr>
        <p:spPr>
          <a:xfrm>
            <a:off x="304680" y="4937493"/>
            <a:ext cx="1030811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700"/>
              </a:spcBef>
              <a:spcAft>
                <a:spcPts val="0"/>
              </a:spcAft>
            </a:pPr>
            <a:r>
              <a:rPr lang="en-GB" sz="1500" b="0" i="1" u="sng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Linear Collider projects:</a:t>
            </a:r>
            <a:r>
              <a:rPr lang="en-GB" sz="1500" b="0" i="1" u="none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high request for polarization, requested intensity should be produced in “one shot”.</a:t>
            </a:r>
            <a:endParaRPr lang="en-GB" sz="1500" b="0" i="0" u="none" strike="noStrike" dirty="0"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500" b="0" i="1" u="sng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Circular Collider projects:</a:t>
            </a:r>
            <a:r>
              <a:rPr lang="en-GB" sz="1500" b="0" i="1" u="none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polarization is under discussion, requirements are relaxed due to stacking and top-up injection</a:t>
            </a:r>
            <a:endParaRPr lang="en-GB" sz="1500" b="0" i="0" u="none" strike="noStrike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107B8450-3646-CA61-694C-FE6517E08F6E}"/>
              </a:ext>
            </a:extLst>
          </p:cNvPr>
          <p:cNvSpPr/>
          <p:nvPr/>
        </p:nvSpPr>
        <p:spPr>
          <a:xfrm rot="5400000">
            <a:off x="7945046" y="2229795"/>
            <a:ext cx="3138175" cy="909995"/>
          </a:xfrm>
          <a:prstGeom prst="rect">
            <a:avLst/>
          </a:prstGeom>
          <a:ln w="19050">
            <a:solidFill>
              <a:schemeClr val="accent5"/>
            </a:solidFill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1560" tIns="31560" rIns="31560" bIns="3156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414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035EA0-D6C9-2A60-95B7-7FC79CCC95C3}"/>
              </a:ext>
            </a:extLst>
          </p:cNvPr>
          <p:cNvSpPr txBox="1"/>
          <p:nvPr/>
        </p:nvSpPr>
        <p:spPr>
          <a:xfrm>
            <a:off x="1739069" y="725488"/>
            <a:ext cx="7103702" cy="338554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Demonstrated (a world record for existing accelerators): SLC e+ source ~6e12 e+/s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892A1D-5F47-9D13-4224-6E40C4F4DF4E}"/>
              </a:ext>
            </a:extLst>
          </p:cNvPr>
          <p:cNvSpPr txBox="1"/>
          <p:nvPr/>
        </p:nvSpPr>
        <p:spPr>
          <a:xfrm>
            <a:off x="9202811" y="2288891"/>
            <a:ext cx="63511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~2.4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54FA9A-E9C8-AB79-A445-FB34F474E874}"/>
              </a:ext>
            </a:extLst>
          </p:cNvPr>
          <p:cNvSpPr txBox="1"/>
          <p:nvPr/>
        </p:nvSpPr>
        <p:spPr>
          <a:xfrm>
            <a:off x="9129073" y="3461792"/>
            <a:ext cx="5902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~0.1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718F54-8365-6F9B-80B8-CF4184A64B31}"/>
              </a:ext>
            </a:extLst>
          </p:cNvPr>
          <p:cNvSpPr txBox="1"/>
          <p:nvPr/>
        </p:nvSpPr>
        <p:spPr>
          <a:xfrm>
            <a:off x="8410262" y="3173760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CE33B9-1D65-4850-8CC7-DA1764C706E0}"/>
              </a:ext>
            </a:extLst>
          </p:cNvPr>
          <p:cNvSpPr txBox="1"/>
          <p:nvPr/>
        </p:nvSpPr>
        <p:spPr>
          <a:xfrm>
            <a:off x="8410262" y="2315460"/>
            <a:ext cx="5918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1.88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E9B135-B22F-0ACC-A0F8-83CB6968C95F}"/>
              </a:ext>
            </a:extLst>
          </p:cNvPr>
          <p:cNvSpPr txBox="1"/>
          <p:nvPr/>
        </p:nvSpPr>
        <p:spPr>
          <a:xfrm>
            <a:off x="8382209" y="3439128"/>
            <a:ext cx="5918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0.04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4447A5-40C3-EE14-C6EE-E08A62634D55}"/>
              </a:ext>
            </a:extLst>
          </p:cNvPr>
          <p:cNvSpPr txBox="1"/>
          <p:nvPr/>
        </p:nvSpPr>
        <p:spPr>
          <a:xfrm>
            <a:off x="8426559" y="1992409"/>
            <a:ext cx="37221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05F0F63-0837-2EB2-F3AB-B3080C3EDC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259DAE-EAA0-B6BF-123C-448692BE0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</p:spTree>
    <p:extLst>
      <p:ext uri="{BB962C8B-B14F-4D97-AF65-F5344CB8AC3E}">
        <p14:creationId xmlns:p14="http://schemas.microsoft.com/office/powerpoint/2010/main" val="584147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positron source: requirements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40714-A4CF-CA45-8C00-2DEB69A5F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E09B87-984A-E308-CD18-022ACC166786}"/>
              </a:ext>
            </a:extLst>
          </p:cNvPr>
          <p:cNvSpPr/>
          <p:nvPr/>
        </p:nvSpPr>
        <p:spPr>
          <a:xfrm>
            <a:off x="2290044" y="3985432"/>
            <a:ext cx="5585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GB" sz="2400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⨯ </a:t>
            </a:r>
            <a:r>
              <a:rPr lang="en-GB" sz="2400" b="1" i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r>
              <a:rPr lang="en-GB" sz="2400" b="1" i="1" baseline="30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GB" sz="2400" b="1" i="1" baseline="-25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Accepted</a:t>
            </a:r>
            <a:r>
              <a:rPr lang="en-GB" sz="2400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≥ 5.4 </a:t>
            </a:r>
            <a:r>
              <a:rPr lang="en-GB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</a:t>
            </a:r>
            <a:r>
              <a:rPr lang="en-GB" sz="24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⨯ 2.5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36E306-00ED-D1B0-6942-09CCE25B7018}"/>
              </a:ext>
            </a:extLst>
          </p:cNvPr>
          <p:cNvSpPr txBox="1"/>
          <p:nvPr/>
        </p:nvSpPr>
        <p:spPr>
          <a:xfrm>
            <a:off x="440324" y="3022795"/>
            <a:ext cx="10173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7"/>
              </a:spcBef>
            </a:pP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complete filling for Z running =&gt; Requirement ~2.75 ⨯ 10</a:t>
            </a:r>
            <a:r>
              <a:rPr lang="en-GB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(4.4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at the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EDA8FF-9F43-688E-9BD0-4336785F34E2}"/>
              </a:ext>
            </a:extLst>
          </p:cNvPr>
          <p:cNvSpPr/>
          <p:nvPr/>
        </p:nvSpPr>
        <p:spPr>
          <a:xfrm>
            <a:off x="227293" y="4555538"/>
            <a:ext cx="55837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</a:t>
            </a:r>
            <a:r>
              <a:rPr lang="en-GB" sz="14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safety margin of 2.5 is currently applied for the whole studies.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CC277-F743-703B-C08F-1F3A04F898A9}"/>
              </a:ext>
            </a:extLst>
          </p:cNvPr>
          <p:cNvSpPr/>
          <p:nvPr/>
        </p:nvSpPr>
        <p:spPr>
          <a:xfrm>
            <a:off x="227293" y="5009625"/>
            <a:ext cx="10412184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  <a:buSzPct val="80000"/>
            </a:pPr>
            <a:r>
              <a:rPr lang="en-US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 the studies are focused on the operation scheme: 6 GeV, 2 bunches/pulse, 200 Hz rep. rate</a:t>
            </a:r>
          </a:p>
          <a:p>
            <a:pPr>
              <a:spcAft>
                <a:spcPts val="0"/>
              </a:spcAft>
              <a:buSzPct val="80000"/>
            </a:pPr>
            <a:r>
              <a:rPr lang="en-US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➜ positron flux of 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6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~1.1⨯10</a:t>
            </a:r>
            <a:r>
              <a:rPr lang="en-GB" sz="1600" b="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13</a:t>
            </a:r>
            <a:r>
              <a:rPr lang="en-GB" sz="16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sz="1600" b="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6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/s </a:t>
            </a:r>
            <a:r>
              <a:rPr lang="en-GB" sz="16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⨯2.5</a:t>
            </a:r>
            <a:r>
              <a:rPr lang="en-GB" sz="16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 </a:t>
            </a: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Demonstrated at SLC (a world record for existing accelerators): </a:t>
            </a:r>
            <a:r>
              <a:rPr lang="en-GB" sz="1600" i="1" dirty="0">
                <a:solidFill>
                  <a:srgbClr val="E05314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~6</a:t>
            </a:r>
            <a:r>
              <a:rPr lang="en-GB" sz="16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⨯10</a:t>
            </a:r>
            <a:r>
              <a:rPr lang="en-GB" sz="1600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en-GB" sz="1600" b="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en-GB" sz="1600" i="1" dirty="0">
                <a:solidFill>
                  <a:srgbClr val="E05314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e+/s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AD63615-22CB-E68A-5E1A-11FDF7A49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7560" y="4037856"/>
            <a:ext cx="2375933" cy="7461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3513C0-C28F-256F-872C-C44076344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06" y="1049226"/>
            <a:ext cx="6034460" cy="182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B6085C-647D-AADF-633E-3F2DF935B4D9}"/>
              </a:ext>
            </a:extLst>
          </p:cNvPr>
          <p:cNvSpPr txBox="1"/>
          <p:nvPr/>
        </p:nvSpPr>
        <p:spPr>
          <a:xfrm>
            <a:off x="6591413" y="1067736"/>
            <a:ext cx="41626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sng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Accepted e</a:t>
            </a:r>
            <a:r>
              <a:rPr lang="en-GB" sz="1800" b="1" i="0" u="sng" strike="noStrike" baseline="30000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en-GB" sz="1800" b="1" i="0" u="sng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 yield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 is a function of </a:t>
            </a:r>
            <a:r>
              <a:rPr lang="en-GB" sz="1800" b="1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</a:rPr>
              <a:t>primary beam characteristics 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target +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92D050"/>
                </a:solidFill>
                <a:effectLst/>
                <a:latin typeface="Calibri" panose="020F0502020204030204" pitchFamily="34" charset="0"/>
              </a:rPr>
              <a:t>capture system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DR acceptance</a:t>
            </a:r>
            <a:endParaRPr lang="en-FR" sz="1800" dirty="0">
              <a:solidFill>
                <a:srgbClr val="FF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56E061-6DCA-0D09-7078-A2810557A3BC}"/>
              </a:ext>
            </a:extLst>
          </p:cNvPr>
          <p:cNvSpPr/>
          <p:nvPr/>
        </p:nvSpPr>
        <p:spPr>
          <a:xfrm>
            <a:off x="6506757" y="2214360"/>
            <a:ext cx="4132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  <a:buSzPct val="80000"/>
            </a:pPr>
            <a:r>
              <a:rPr lang="en-US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estimate the accepted </a:t>
            </a:r>
            <a:r>
              <a:rPr lang="en-GB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yield</a:t>
            </a:r>
            <a:r>
              <a:rPr lang="en-GB" sz="1200" i="1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en-US" sz="1200" i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SzPct val="80000"/>
            </a:pPr>
            <a:r>
              <a:rPr lang="en-US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energy window cut: (1540 ± 58.5) MeV </a:t>
            </a:r>
            <a:r>
              <a:rPr lang="en-FR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→</a:t>
            </a:r>
            <a:r>
              <a:rPr lang="en-US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(±3.8% @ 1.54 GeV)</a:t>
            </a:r>
          </a:p>
          <a:p>
            <a:pPr>
              <a:lnSpc>
                <a:spcPct val="100000"/>
              </a:lnSpc>
              <a:spcAft>
                <a:spcPts val="0"/>
              </a:spcAft>
              <a:buSzPct val="80000"/>
            </a:pPr>
            <a:r>
              <a:rPr lang="en-GB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 window cut: 40° RF (~16.7 mm/c @2 GHz)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947A30-2776-F79E-4067-DF0A4037EF31}"/>
              </a:ext>
            </a:extLst>
          </p:cNvPr>
          <p:cNvSpPr txBox="1"/>
          <p:nvPr/>
        </p:nvSpPr>
        <p:spPr>
          <a:xfrm>
            <a:off x="234146" y="743577"/>
            <a:ext cx="29798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400" b="1" i="0" u="none" strike="noStrike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Positron source basic scheme </a:t>
            </a:r>
            <a:endParaRPr lang="en-GB" sz="1400" b="1" i="0" u="none" strike="noStrike" dirty="0">
              <a:solidFill>
                <a:schemeClr val="accent2"/>
              </a:solidFill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16F69D-DE87-232C-DD32-90B3790C63FF}"/>
              </a:ext>
            </a:extLst>
          </p:cNvPr>
          <p:cNvSpPr txBox="1"/>
          <p:nvPr/>
        </p:nvSpPr>
        <p:spPr>
          <a:xfrm>
            <a:off x="3603444" y="3353543"/>
            <a:ext cx="36010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</a:t>
            </a:r>
            <a:r>
              <a:rPr lang="en-GB" sz="18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5.4 </a:t>
            </a:r>
            <a:r>
              <a:rPr lang="en-GB" sz="1800" b="1" dirty="0" err="1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18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accepted in the DR </a:t>
            </a:r>
          </a:p>
        </p:txBody>
      </p:sp>
      <p:sp>
        <p:nvSpPr>
          <p:cNvPr id="16" name="Date Placeholder 5">
            <a:extLst>
              <a:ext uri="{FF2B5EF4-FFF2-40B4-BE49-F238E27FC236}">
                <a16:creationId xmlns:a16="http://schemas.microsoft.com/office/drawing/2014/main" id="{01012430-9FF0-5B20-9D47-DC7BAB254C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17" name="Footer Placeholder 6">
            <a:extLst>
              <a:ext uri="{FF2B5EF4-FFF2-40B4-BE49-F238E27FC236}">
                <a16:creationId xmlns:a16="http://schemas.microsoft.com/office/drawing/2014/main" id="{9634E580-217F-64A7-50BA-2A6A05915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</p:spTree>
    <p:extLst>
      <p:ext uri="{BB962C8B-B14F-4D97-AF65-F5344CB8AC3E}">
        <p14:creationId xmlns:p14="http://schemas.microsoft.com/office/powerpoint/2010/main" val="4147874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69ED0-6C6F-7C92-8082-B1CB7F412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positron source</a:t>
            </a:r>
            <a:r>
              <a:rPr lang="en-FR" dirty="0"/>
              <a:t>: positron production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9D91414-1C30-6248-3886-D372058F5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653000-AC18-478B-DE74-53F8EEF89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644" y="736300"/>
            <a:ext cx="2398596" cy="214611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F86D505-559F-D058-6307-F6A9FFBBE4F4}"/>
              </a:ext>
            </a:extLst>
          </p:cNvPr>
          <p:cNvSpPr/>
          <p:nvPr/>
        </p:nvSpPr>
        <p:spPr>
          <a:xfrm>
            <a:off x="318913" y="1450770"/>
            <a:ext cx="5238406" cy="1704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42" indent="-336642" algn="just">
              <a:spcBef>
                <a:spcPts val="707"/>
              </a:spcBef>
              <a:buFont typeface=".PingFang SC Regular"/>
              <a:buChar char="－"/>
            </a:pP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Conventional scheme: bremsstrahlung and pair conversion (mainly studied until now) </a:t>
            </a:r>
          </a:p>
          <a:p>
            <a:pPr marL="336642" indent="-336642" algn="just">
              <a:spcBef>
                <a:spcPts val="707"/>
              </a:spcBef>
              <a:buFont typeface=".PingFang SC Regular"/>
              <a:buChar char="－"/>
            </a:pP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Hybrid scheme (crystal-based positron source) use the intense radiation emitted by high-energy (some GeV) electrons </a:t>
            </a:r>
            <a:r>
              <a:rPr lang="en-GB" sz="1649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channeled</a:t>
            </a: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along a crystal axis =&gt; </a:t>
            </a:r>
            <a:r>
              <a:rPr lang="en-GB" sz="1649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channeling</a:t>
            </a:r>
            <a:r>
              <a:rPr lang="en-GB" sz="1649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radiation.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E7AB75-21A5-A9D3-9959-B33A8D1297B7}"/>
              </a:ext>
            </a:extLst>
          </p:cNvPr>
          <p:cNvSpPr txBox="1"/>
          <p:nvPr/>
        </p:nvSpPr>
        <p:spPr>
          <a:xfrm>
            <a:off x="347011" y="877266"/>
            <a:ext cx="44541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SzPct val="80000"/>
              <a:buNone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Schemes under consideration now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C5C741C-60F9-2AE9-B118-9985CA34A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319" y="3088775"/>
            <a:ext cx="1701276" cy="6449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A25AB3A-2D22-0934-DD92-51B7F6FD1D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781"/>
          <a:stretch/>
        </p:blipFill>
        <p:spPr>
          <a:xfrm>
            <a:off x="1489487" y="3046216"/>
            <a:ext cx="3772029" cy="14693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6B85BB-643C-4347-1994-A0DD49E8B36E}"/>
              </a:ext>
            </a:extLst>
          </p:cNvPr>
          <p:cNvSpPr txBox="1"/>
          <p:nvPr/>
        </p:nvSpPr>
        <p:spPr>
          <a:xfrm>
            <a:off x="207425" y="5012788"/>
            <a:ext cx="68402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Studies on the target-converter shape in progress (tapered target, rod target, granular target)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CE91BB-EDD2-58ED-02ED-EDB38DBDFE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635" y="667269"/>
            <a:ext cx="3088117" cy="231608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ACB13FC-1669-7856-31EA-652D9655C20C}"/>
              </a:ext>
            </a:extLst>
          </p:cNvPr>
          <p:cNvSpPr txBox="1"/>
          <p:nvPr/>
        </p:nvSpPr>
        <p:spPr>
          <a:xfrm>
            <a:off x="347594" y="4555864"/>
            <a:ext cx="6651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SzPct val="80000"/>
              <a:buNone/>
            </a:pPr>
            <a:r>
              <a:rPr lang="en-US" sz="1800" dirty="0">
                <a:solidFill>
                  <a:srgbClr val="FF6700"/>
                </a:solidFill>
                <a:latin typeface="+mn-lt"/>
                <a:cs typeface="Calibri Light" panose="020F0302020204030204" pitchFamily="34" charset="0"/>
              </a:rPr>
              <a:t>The final choice will be done based on the simulated performances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054415-F1D6-E477-F32D-652F57F8F85A}"/>
              </a:ext>
            </a:extLst>
          </p:cNvPr>
          <p:cNvSpPr txBox="1"/>
          <p:nvPr/>
        </p:nvSpPr>
        <p:spPr>
          <a:xfrm>
            <a:off x="7446634" y="4908784"/>
            <a:ext cx="319588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100" i="1" dirty="0">
                <a:solidFill>
                  <a:srgbClr val="383838"/>
                </a:solidFill>
                <a:effectLst/>
                <a:latin typeface="Zapf Dingbats"/>
              </a:rPr>
              <a:t>*According to SLC experience, W</a:t>
            </a:r>
            <a:r>
              <a:rPr lang="en-GB" sz="1100" i="1" baseline="-25000" dirty="0">
                <a:solidFill>
                  <a:srgbClr val="383838"/>
                </a:solidFill>
                <a:effectLst/>
                <a:latin typeface="Palatino" pitchFamily="2" charset="77"/>
              </a:rPr>
              <a:t>74</a:t>
            </a:r>
            <a:r>
              <a:rPr lang="en-GB" sz="1100" i="1" dirty="0">
                <a:solidFill>
                  <a:srgbClr val="383838"/>
                </a:solidFill>
                <a:effectLst/>
                <a:latin typeface="Zapf Dingbats"/>
              </a:rPr>
              <a:t>Re</a:t>
            </a:r>
            <a:r>
              <a:rPr lang="en-GB" sz="1100" i="1" baseline="-25000" dirty="0">
                <a:solidFill>
                  <a:srgbClr val="383838"/>
                </a:solidFill>
                <a:effectLst/>
                <a:latin typeface="Palatino" pitchFamily="2" charset="77"/>
              </a:rPr>
              <a:t>26</a:t>
            </a:r>
            <a:r>
              <a:rPr lang="en-GB" sz="1100" i="1" dirty="0">
                <a:solidFill>
                  <a:srgbClr val="383838"/>
                </a:solidFill>
                <a:effectLst/>
                <a:latin typeface="Zapf Dingbats"/>
              </a:rPr>
              <a:t> material has a PEDD limit of </a:t>
            </a:r>
            <a:r>
              <a:rPr lang="en-GB" sz="1100" b="1" i="1" dirty="0">
                <a:solidFill>
                  <a:srgbClr val="383838"/>
                </a:solidFill>
                <a:effectLst/>
                <a:latin typeface="Zapf Dingbats"/>
              </a:rPr>
              <a:t>35 J/g</a:t>
            </a:r>
            <a:r>
              <a:rPr lang="en-GB" sz="1100" i="1" dirty="0">
                <a:solidFill>
                  <a:srgbClr val="383838"/>
                </a:solidFill>
                <a:effectLst/>
                <a:latin typeface="Zapf Dingbats"/>
              </a:rPr>
              <a:t> (safe value to avoid target failure)</a:t>
            </a:r>
          </a:p>
        </p:txBody>
      </p:sp>
      <p:sp>
        <p:nvSpPr>
          <p:cNvPr id="20" name="Date Placeholder 5">
            <a:extLst>
              <a:ext uri="{FF2B5EF4-FFF2-40B4-BE49-F238E27FC236}">
                <a16:creationId xmlns:a16="http://schemas.microsoft.com/office/drawing/2014/main" id="{E61964A1-A136-0AC5-260C-55707CD585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22" name="Footer Placeholder 6">
            <a:extLst>
              <a:ext uri="{FF2B5EF4-FFF2-40B4-BE49-F238E27FC236}">
                <a16:creationId xmlns:a16="http://schemas.microsoft.com/office/drawing/2014/main" id="{FEC2BD91-5607-662F-28C7-5D33958A2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48EA9746-E9E0-B453-DC81-94F9C7A69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616672"/>
              </p:ext>
            </p:extLst>
          </p:nvPr>
        </p:nvGraphicFramePr>
        <p:xfrm>
          <a:off x="7554398" y="3094610"/>
          <a:ext cx="3088117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7199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450918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Target thickness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 X0 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17.5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Production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~14 Ne</a:t>
                      </a:r>
                      <a:r>
                        <a:rPr lang="en-US" sz="1400" baseline="300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+</a:t>
                      </a:r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/Ne</a:t>
                      </a:r>
                      <a:r>
                        <a:rPr lang="en-US" sz="1400" baseline="300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PEDD*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f(e</a:t>
                      </a:r>
                      <a:r>
                        <a:rPr lang="en-US" sz="1400" baseline="300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</a:t>
                      </a:r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beam)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Deposited power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f(e</a:t>
                      </a:r>
                      <a:r>
                        <a:rPr lang="en-US" sz="1400" baseline="300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</a:t>
                      </a:r>
                      <a:r>
                        <a:rPr lang="en-US" sz="14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beam)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66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8833270-A0C3-2477-D58B-8B9E8E0EE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en-GB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0C43BB3-251D-FC65-2DC5-EAFDEEB43B57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0137775" y="36513"/>
            <a:ext cx="635000" cy="2047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en-GB"/>
          </a:p>
        </p:txBody>
      </p:sp>
      <p:pic>
        <p:nvPicPr>
          <p:cNvPr id="8" name="Google Shape;304;p34">
            <a:extLst>
              <a:ext uri="{FF2B5EF4-FFF2-40B4-BE49-F238E27FC236}">
                <a16:creationId xmlns:a16="http://schemas.microsoft.com/office/drawing/2014/main" id="{9F6E7A53-4047-5A88-49F5-C76203ADD93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461" y="2859429"/>
            <a:ext cx="4579814" cy="255047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307;p34">
            <a:extLst>
              <a:ext uri="{FF2B5EF4-FFF2-40B4-BE49-F238E27FC236}">
                <a16:creationId xmlns:a16="http://schemas.microsoft.com/office/drawing/2014/main" id="{458D5C76-BE31-FDB9-21EA-26E626899D22}"/>
              </a:ext>
            </a:extLst>
          </p:cNvPr>
          <p:cNvSpPr txBox="1"/>
          <p:nvPr/>
        </p:nvSpPr>
        <p:spPr>
          <a:xfrm>
            <a:off x="83053" y="2266387"/>
            <a:ext cx="4828152" cy="648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707" tIns="107707" rIns="107707" bIns="107707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7060"/>
                </a:solidFill>
              </a:rPr>
              <a:t>Radiation enhancement in the tungsten (W) crystals aligned along &lt;111&gt; axes</a:t>
            </a:r>
            <a:endParaRPr sz="1400" b="1" dirty="0">
              <a:solidFill>
                <a:srgbClr val="007060"/>
              </a:solidFill>
            </a:endParaRPr>
          </a:p>
        </p:txBody>
      </p:sp>
      <p:sp>
        <p:nvSpPr>
          <p:cNvPr id="12" name="Google Shape;308;p34">
            <a:extLst>
              <a:ext uri="{FF2B5EF4-FFF2-40B4-BE49-F238E27FC236}">
                <a16:creationId xmlns:a16="http://schemas.microsoft.com/office/drawing/2014/main" id="{AB630ED6-11D5-3A62-10E8-E2837F956937}"/>
              </a:ext>
            </a:extLst>
          </p:cNvPr>
          <p:cNvSpPr txBox="1"/>
          <p:nvPr/>
        </p:nvSpPr>
        <p:spPr>
          <a:xfrm>
            <a:off x="766894" y="4253880"/>
            <a:ext cx="3692948" cy="924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707" tIns="107707" rIns="107707" bIns="107707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200" b="1" dirty="0"/>
              <a:t>&lt; 100 MeV : photon yield increase </a:t>
            </a:r>
            <a:r>
              <a:rPr lang="en-GB" sz="1200" b="1" dirty="0">
                <a:solidFill>
                  <a:srgbClr val="292934"/>
                </a:solidFill>
              </a:rPr>
              <a:t>≈ 4.3</a:t>
            </a:r>
            <a:endParaRPr sz="1200" b="1" dirty="0">
              <a:solidFill>
                <a:srgbClr val="292934"/>
              </a:solidFill>
            </a:endParaRPr>
          </a:p>
          <a:p>
            <a:pPr>
              <a:spcBef>
                <a:spcPts val="1178"/>
              </a:spcBef>
              <a:spcAft>
                <a:spcPts val="1178"/>
              </a:spcAft>
            </a:pPr>
            <a:r>
              <a:rPr lang="en-GB" sz="1200" b="1" dirty="0"/>
              <a:t>Full spectrum : photon yield increase </a:t>
            </a:r>
            <a:r>
              <a:rPr lang="en-GB" sz="1200" b="1" dirty="0">
                <a:solidFill>
                  <a:srgbClr val="292934"/>
                </a:solidFill>
              </a:rPr>
              <a:t>≈ 3.7</a:t>
            </a:r>
            <a:endParaRPr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8C5EFA-9CD0-D766-2D4B-5E4F83FD3A25}"/>
              </a:ext>
            </a:extLst>
          </p:cNvPr>
          <p:cNvSpPr txBox="1"/>
          <p:nvPr/>
        </p:nvSpPr>
        <p:spPr>
          <a:xfrm>
            <a:off x="0" y="5406981"/>
            <a:ext cx="41776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50000"/>
                  </a:schemeClr>
                </a:solidFill>
              </a:rPr>
              <a:t>L. </a:t>
            </a:r>
            <a:r>
              <a:rPr lang="en-GB" sz="1200" i="1" dirty="0" err="1">
                <a:solidFill>
                  <a:schemeClr val="accent6">
                    <a:lumMod val="50000"/>
                  </a:schemeClr>
                </a:solidFill>
              </a:rPr>
              <a:t>Bandiera</a:t>
            </a:r>
            <a:r>
              <a:rPr lang="en-GB" sz="1200" i="1" dirty="0">
                <a:solidFill>
                  <a:schemeClr val="accent6">
                    <a:lumMod val="50000"/>
                  </a:schemeClr>
                </a:solidFill>
              </a:rPr>
              <a:t> et al., Eur. Phys. J. C (2022) 82:699</a:t>
            </a:r>
          </a:p>
        </p:txBody>
      </p:sp>
      <p:sp>
        <p:nvSpPr>
          <p:cNvPr id="23" name="Titolo 1">
            <a:extLst>
              <a:ext uri="{FF2B5EF4-FFF2-40B4-BE49-F238E27FC236}">
                <a16:creationId xmlns:a16="http://schemas.microsoft.com/office/drawing/2014/main" id="{0A54E559-251B-7B7F-7C2F-1AB58C497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231" y="163189"/>
            <a:ext cx="8640960" cy="432048"/>
          </a:xfrm>
        </p:spPr>
        <p:txBody>
          <a:bodyPr>
            <a:normAutofit fontScale="90000"/>
          </a:bodyPr>
          <a:lstStyle/>
          <a:p>
            <a:r>
              <a:rPr lang="en-US" dirty="0"/>
              <a:t>Hybrid scheme: positron production optimization for FCC-</a:t>
            </a:r>
            <a:r>
              <a:rPr lang="en-US" dirty="0" err="1"/>
              <a:t>ee</a:t>
            </a:r>
            <a:r>
              <a:rPr lang="en-US" dirty="0"/>
              <a:t> (in progress)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FFF275-F8D3-8492-10B8-FEE9FEAE7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6387" y="2237656"/>
            <a:ext cx="5293948" cy="2909286"/>
          </a:xfrm>
          <a:prstGeom prst="rect">
            <a:avLst/>
          </a:prstGeom>
        </p:spPr>
      </p:pic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9F4AF70F-4DF9-A022-DCFD-38F9825DBFED}"/>
              </a:ext>
            </a:extLst>
          </p:cNvPr>
          <p:cNvSpPr txBox="1">
            <a:spLocks/>
          </p:cNvSpPr>
          <p:nvPr/>
        </p:nvSpPr>
        <p:spPr>
          <a:xfrm>
            <a:off x="5325466" y="5117976"/>
            <a:ext cx="5354869" cy="61901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sz="1600" dirty="0">
                <a:solidFill>
                  <a:srgbClr val="456487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Comparable e</a:t>
            </a:r>
            <a:r>
              <a:rPr lang="en-US" sz="1600" baseline="30000" dirty="0">
                <a:solidFill>
                  <a:srgbClr val="456487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+</a:t>
            </a:r>
            <a:r>
              <a:rPr lang="en-US" sz="1600" dirty="0">
                <a:solidFill>
                  <a:srgbClr val="456487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production rate but lower thermal load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sz="1600" dirty="0">
                <a:solidFill>
                  <a:srgbClr val="456487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Capture simulations in progress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6FEA93-1822-624A-4019-E31B49C7C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4608" y="1020131"/>
            <a:ext cx="2669538" cy="136154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4FED076-E0EC-F350-29AE-2361B8CBD4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8595" y="933778"/>
            <a:ext cx="2785557" cy="130387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168E72-454F-E3BC-CB27-247B46E1B2C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0775"/>
          <a:stretch/>
        </p:blipFill>
        <p:spPr>
          <a:xfrm>
            <a:off x="766894" y="1157536"/>
            <a:ext cx="2582036" cy="108012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10CF1C6-2A74-D17F-43A1-4E03257E9D2A}"/>
              </a:ext>
            </a:extLst>
          </p:cNvPr>
          <p:cNvSpPr txBox="1"/>
          <p:nvPr/>
        </p:nvSpPr>
        <p:spPr>
          <a:xfrm>
            <a:off x="192636" y="661911"/>
            <a:ext cx="62031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50000"/>
                  </a:schemeClr>
                </a:solidFill>
              </a:rPr>
              <a:t>R. Chehab et al., in Proc. of the 1989 IEEE Particle Accelerator Conf., 1989, pp. 283–285</a:t>
            </a:r>
          </a:p>
        </p:txBody>
      </p:sp>
      <p:sp>
        <p:nvSpPr>
          <p:cNvPr id="22" name="Date Placeholder 5">
            <a:extLst>
              <a:ext uri="{FF2B5EF4-FFF2-40B4-BE49-F238E27FC236}">
                <a16:creationId xmlns:a16="http://schemas.microsoft.com/office/drawing/2014/main" id="{3CA435EC-3816-2900-80F5-DB6B990C9C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27" name="Footer Placeholder 6">
            <a:extLst>
              <a:ext uri="{FF2B5EF4-FFF2-40B4-BE49-F238E27FC236}">
                <a16:creationId xmlns:a16="http://schemas.microsoft.com/office/drawing/2014/main" id="{23010F4C-494F-5D76-C01A-913F1391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0BBC02-C110-3637-3DD1-FBA26249B356}"/>
              </a:ext>
            </a:extLst>
          </p:cNvPr>
          <p:cNvSpPr txBox="1"/>
          <p:nvPr/>
        </p:nvSpPr>
        <p:spPr>
          <a:xfrm>
            <a:off x="8269151" y="581472"/>
            <a:ext cx="25178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SzPct val="80000"/>
              <a:buNone/>
            </a:pPr>
            <a:r>
              <a:rPr lang="en-US" sz="1600" dirty="0">
                <a:solidFill>
                  <a:srgbClr val="FF6700"/>
                </a:solidFill>
                <a:latin typeface="+mj-lt"/>
                <a:cs typeface="Calibri Light" panose="020F0302020204030204" pitchFamily="34" charset="0"/>
              </a:rPr>
              <a:t>towards conceptual design</a:t>
            </a:r>
          </a:p>
        </p:txBody>
      </p:sp>
    </p:spTree>
    <p:extLst>
      <p:ext uri="{BB962C8B-B14F-4D97-AF65-F5344CB8AC3E}">
        <p14:creationId xmlns:p14="http://schemas.microsoft.com/office/powerpoint/2010/main" val="364870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ACCBEBD-617B-D4A2-4283-F70907D1BD39}"/>
              </a:ext>
            </a:extLst>
          </p:cNvPr>
          <p:cNvSpPr/>
          <p:nvPr/>
        </p:nvSpPr>
        <p:spPr>
          <a:xfrm>
            <a:off x="273819" y="3294128"/>
            <a:ext cx="5256584" cy="1844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800" b="1" i="1" u="sng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FC:</a:t>
            </a:r>
            <a:r>
              <a:rPr lang="en-GB" sz="1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</a:t>
            </a:r>
            <a:r>
              <a:rPr lang="en-GB" sz="1800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lower peak field and aperture, fixed target position, challenging power source working at 200 Hz, </a:t>
            </a:r>
            <a:r>
              <a:rPr lang="en-GB" sz="1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robust and reliable solution</a:t>
            </a:r>
            <a:r>
              <a:rPr lang="en-GB" sz="1800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…</a:t>
            </a:r>
            <a:endParaRPr lang="en-GB" sz="1800" i="1" dirty="0">
              <a:solidFill>
                <a:srgbClr val="3F3F3F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</a:endParaRPr>
          </a:p>
          <a:p>
            <a:pPr algn="just"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800" b="1" i="1" u="sng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HTS solenoid:</a:t>
            </a:r>
            <a:r>
              <a:rPr lang="en-GB" sz="1800" b="1" i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 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higher 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peak field and aperture, flexibility on the field profile and target position, DC operation, </a:t>
            </a:r>
            <a:r>
              <a:rPr lang="en-GB" sz="1800" b="1" i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innovative solution in application for e</a:t>
            </a:r>
            <a:r>
              <a:rPr lang="en-GB" sz="1800" b="1" i="1" baseline="300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+</a:t>
            </a:r>
            <a:r>
              <a:rPr lang="en-GB" sz="1800" b="1" i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capture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…</a:t>
            </a:r>
            <a:endParaRPr lang="en-GB" sz="1800" i="1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  <a:sym typeface="Palatino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D8EB2CA3-A286-C856-5892-0F30E603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39333C4-59F0-AC0E-F905-10197FF93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/>
          <a:p>
            <a:r>
              <a:rPr lang="en-GB" dirty="0"/>
              <a:t>Positron capture</a:t>
            </a:r>
            <a:r>
              <a:rPr lang="en-FR" dirty="0"/>
              <a:t>: matching device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F824C9-4D6D-D2CA-5C4A-23A6CCF71C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838" y="2460219"/>
            <a:ext cx="4887137" cy="320353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D11DFAE-4B7C-3A86-6013-A25E940C0284}"/>
              </a:ext>
            </a:extLst>
          </p:cNvPr>
          <p:cNvGrpSpPr/>
          <p:nvPr/>
        </p:nvGrpSpPr>
        <p:grpSpPr>
          <a:xfrm>
            <a:off x="6761959" y="676261"/>
            <a:ext cx="3740913" cy="1269511"/>
            <a:chOff x="6761959" y="676261"/>
            <a:chExt cx="3740913" cy="1269511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F8F0EE32-1D6B-9EE7-8734-4A432B9574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952" b="33894"/>
            <a:stretch/>
          </p:blipFill>
          <p:spPr bwMode="auto">
            <a:xfrm>
              <a:off x="6761959" y="676261"/>
              <a:ext cx="3740913" cy="12695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ADB66F5-90ED-1C01-E12C-CB0C726C489E}"/>
                </a:ext>
              </a:extLst>
            </p:cNvPr>
            <p:cNvSpPr/>
            <p:nvPr/>
          </p:nvSpPr>
          <p:spPr>
            <a:xfrm>
              <a:off x="6792806" y="1088066"/>
              <a:ext cx="1586677" cy="776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3116DBB-7448-02E6-9E1B-ED943AD24B25}"/>
              </a:ext>
            </a:extLst>
          </p:cNvPr>
          <p:cNvSpPr/>
          <p:nvPr/>
        </p:nvSpPr>
        <p:spPr>
          <a:xfrm>
            <a:off x="129803" y="836065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600" i="1" u="sng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Matching device </a:t>
            </a: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=&gt; a fast phase space rotation to transform the small size and high divergence in big sizes and low divergence beam. </a:t>
            </a:r>
            <a:endParaRPr lang="en-GB" sz="1600" i="1" dirty="0">
              <a:solidFill>
                <a:srgbClr val="3F3F3F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  <a:sym typeface="Palatino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7FCA1AB-A95B-3E89-282B-15EF3E324EBD}"/>
              </a:ext>
            </a:extLst>
          </p:cNvPr>
          <p:cNvSpPr/>
          <p:nvPr/>
        </p:nvSpPr>
        <p:spPr>
          <a:xfrm>
            <a:off x="8554739" y="936308"/>
            <a:ext cx="375336" cy="734470"/>
          </a:xfrm>
          <a:prstGeom prst="ellipse">
            <a:avLst/>
          </a:prstGeom>
          <a:noFill/>
          <a:ln w="28575">
            <a:solidFill>
              <a:srgbClr val="FF6700"/>
            </a:solidFill>
            <a:prstDash val="sys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E0A0F4-5410-FDDD-652C-50C0D23F5B0A}"/>
              </a:ext>
            </a:extLst>
          </p:cNvPr>
          <p:cNvSpPr txBox="1"/>
          <p:nvPr/>
        </p:nvSpPr>
        <p:spPr>
          <a:xfrm>
            <a:off x="1552985" y="1811254"/>
            <a:ext cx="33454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/>
            <a:r>
              <a:rPr lang="en-GB" sz="1400" b="1" kern="1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Flux Concentrator (FC) </a:t>
            </a:r>
          </a:p>
          <a:p>
            <a:pPr defTabSz="914400"/>
            <a:r>
              <a:rPr lang="en-GB" sz="1400" b="1" kern="1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Originally designed by BINP (P. </a:t>
            </a:r>
            <a:r>
              <a:rPr lang="en-GB" sz="1400" b="1" kern="10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Martyshkin</a:t>
            </a:r>
            <a:r>
              <a:rPr lang="en-GB" sz="1400" b="1" kern="1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). Starting collaboration with KEK and CERN.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241E6-E2C6-C465-9542-97C836B01BA6}"/>
              </a:ext>
            </a:extLst>
          </p:cNvPr>
          <p:cNvSpPr txBox="1"/>
          <p:nvPr/>
        </p:nvSpPr>
        <p:spPr>
          <a:xfrm>
            <a:off x="5998512" y="1713937"/>
            <a:ext cx="442843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High-Temperature Superconducting (HTS) solenoid designed by PSI (J. </a:t>
            </a:r>
            <a:r>
              <a:rPr lang="en-US" sz="1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Kosse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B. </a:t>
            </a:r>
            <a:r>
              <a:rPr lang="en-US" sz="1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Auchmann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M. </a:t>
            </a:r>
            <a:r>
              <a:rPr lang="en-US" sz="1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Duda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FR" sz="1400" dirty="0"/>
          </a:p>
        </p:txBody>
      </p:sp>
      <p:pic>
        <p:nvPicPr>
          <p:cNvPr id="32" name="Picture 31" descr="A picture containing text, stationary, container, box&#10;&#10;Description automatically generated">
            <a:extLst>
              <a:ext uri="{FF2B5EF4-FFF2-40B4-BE49-F238E27FC236}">
                <a16:creationId xmlns:a16="http://schemas.microsoft.com/office/drawing/2014/main" id="{18A4B89A-5300-3FE1-5130-29B230C94E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9156" y="1509722"/>
            <a:ext cx="1065425" cy="1582496"/>
          </a:xfrm>
          <a:prstGeom prst="rect">
            <a:avLst/>
          </a:prstGeom>
        </p:spPr>
      </p:pic>
      <p:pic>
        <p:nvPicPr>
          <p:cNvPr id="33" name="Рисунок 1">
            <a:extLst>
              <a:ext uri="{FF2B5EF4-FFF2-40B4-BE49-F238E27FC236}">
                <a16:creationId xmlns:a16="http://schemas.microsoft.com/office/drawing/2014/main" id="{1B4AF4FE-FDCA-1174-7714-50270B1C0F7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8" r="4585"/>
          <a:stretch/>
        </p:blipFill>
        <p:spPr>
          <a:xfrm>
            <a:off x="132113" y="1643037"/>
            <a:ext cx="1365841" cy="1290543"/>
          </a:xfrm>
          <a:prstGeom prst="rect">
            <a:avLst/>
          </a:prstGeom>
        </p:spPr>
      </p:pic>
      <p:sp>
        <p:nvSpPr>
          <p:cNvPr id="35" name="Date Placeholder 5">
            <a:extLst>
              <a:ext uri="{FF2B5EF4-FFF2-40B4-BE49-F238E27FC236}">
                <a16:creationId xmlns:a16="http://schemas.microsoft.com/office/drawing/2014/main" id="{DC1A062C-C369-BB56-98B9-68AFB1DC86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36" name="Footer Placeholder 6">
            <a:extLst>
              <a:ext uri="{FF2B5EF4-FFF2-40B4-BE49-F238E27FC236}">
                <a16:creationId xmlns:a16="http://schemas.microsoft.com/office/drawing/2014/main" id="{30BC0083-4AEF-89E7-E648-9275EE398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</p:spTree>
    <p:extLst>
      <p:ext uri="{BB962C8B-B14F-4D97-AF65-F5344CB8AC3E}">
        <p14:creationId xmlns:p14="http://schemas.microsoft.com/office/powerpoint/2010/main" val="111615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4E585F-A368-7F24-F10D-D4A4C511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Рисунок 4">
            <a:extLst>
              <a:ext uri="{FF2B5EF4-FFF2-40B4-BE49-F238E27FC236}">
                <a16:creationId xmlns:a16="http://schemas.microsoft.com/office/drawing/2014/main" id="{4CDF035A-B7F4-F872-321A-0C03A6D01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0" y="2993769"/>
            <a:ext cx="3577142" cy="268285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77C53E5-E687-97CF-83BB-89EFE7B0ECCF}"/>
              </a:ext>
            </a:extLst>
          </p:cNvPr>
          <p:cNvGrpSpPr/>
          <p:nvPr/>
        </p:nvGrpSpPr>
        <p:grpSpPr>
          <a:xfrm>
            <a:off x="6826547" y="653480"/>
            <a:ext cx="3740913" cy="1203211"/>
            <a:chOff x="6761959" y="649628"/>
            <a:chExt cx="3740913" cy="1203211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3DE748EE-48F5-4999-C7A4-7F14864344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53" r="40952" b="33894"/>
            <a:stretch/>
          </p:blipFill>
          <p:spPr bwMode="auto">
            <a:xfrm>
              <a:off x="6761959" y="649628"/>
              <a:ext cx="3740913" cy="1203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5F82D87-0E7B-27FC-9CD8-8D4C830AB678}"/>
                </a:ext>
              </a:extLst>
            </p:cNvPr>
            <p:cNvSpPr/>
            <p:nvPr/>
          </p:nvSpPr>
          <p:spPr>
            <a:xfrm>
              <a:off x="6807274" y="980891"/>
              <a:ext cx="1586677" cy="776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4063C41E-0E30-59EF-B881-AF2AB95E1BB2}"/>
              </a:ext>
            </a:extLst>
          </p:cNvPr>
          <p:cNvSpPr/>
          <p:nvPr/>
        </p:nvSpPr>
        <p:spPr>
          <a:xfrm>
            <a:off x="155794" y="1462648"/>
            <a:ext cx="10211827" cy="1567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US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Baseline structure: </a:t>
            </a:r>
            <a:r>
              <a:rPr lang="en-GB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large-aperture (</a:t>
            </a:r>
            <a:r>
              <a:rPr lang="el-GR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Φ = 60 </a:t>
            </a:r>
            <a:r>
              <a:rPr lang="en-GB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mm) TW L-band  @ 2 GHz, 9</a:t>
            </a:r>
            <a:r>
              <a:rPr lang="el-GR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π/10, 3</a:t>
            </a:r>
            <a:r>
              <a:rPr lang="en-US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GB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meter long, 20 MV/m.</a:t>
            </a:r>
            <a:r>
              <a:rPr lang="en-GB" sz="18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F3 structure designed by H. 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Pommerenke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A. 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Grudiev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(CERN). 5 RF structures are used to accelerate the e</a:t>
            </a:r>
            <a:r>
              <a:rPr lang="en-GB" sz="18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beam up to ~200 MeV.</a:t>
            </a:r>
            <a:endParaRPr lang="en-US" sz="1800" b="1" u="sng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36642" indent="-336642">
              <a:spcBef>
                <a:spcPts val="707"/>
              </a:spcBef>
              <a:buFont typeface=".PingFang SC Regular"/>
              <a:buChar char="－"/>
            </a:pPr>
            <a:r>
              <a:rPr lang="en-US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Baseline solenoid configuration: </a:t>
            </a:r>
            <a:r>
              <a:rPr lang="en-GB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0.5 T NC solenoid.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Configuration designed by M. 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Schaer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R. 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Zennaro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(PSI). For simplification, 0.5 T uniform NC field used (as the difference in final results was found to be small).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89A058-AF93-AAF8-5841-68A9FEF77E04}"/>
              </a:ext>
            </a:extLst>
          </p:cNvPr>
          <p:cNvSpPr/>
          <p:nvPr/>
        </p:nvSpPr>
        <p:spPr>
          <a:xfrm>
            <a:off x="8840269" y="855114"/>
            <a:ext cx="1586678" cy="734470"/>
          </a:xfrm>
          <a:prstGeom prst="ellipse">
            <a:avLst/>
          </a:prstGeom>
          <a:noFill/>
          <a:ln w="28575">
            <a:solidFill>
              <a:srgbClr val="FF6700"/>
            </a:solidFill>
            <a:prstDash val="sys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B80E237-8559-5FE9-DBC8-D05C338BFAD9}"/>
              </a:ext>
            </a:extLst>
          </p:cNvPr>
          <p:cNvSpPr txBox="1"/>
          <p:nvPr/>
        </p:nvSpPr>
        <p:spPr>
          <a:xfrm>
            <a:off x="543840" y="3130794"/>
            <a:ext cx="1058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dirty="0">
                <a:latin typeface="+mj-lt"/>
              </a:rPr>
              <a:t>F3 structure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270A002-2B1C-4230-1F87-FCA5EF4A5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/>
          <a:p>
            <a:r>
              <a:rPr lang="en-GB" dirty="0"/>
              <a:t>Positron capture</a:t>
            </a:r>
            <a:r>
              <a:rPr lang="en-FR" dirty="0"/>
              <a:t>: capture linac</a:t>
            </a:r>
          </a:p>
        </p:txBody>
      </p:sp>
      <p:sp>
        <p:nvSpPr>
          <p:cNvPr id="34" name="Date Placeholder 5">
            <a:extLst>
              <a:ext uri="{FF2B5EF4-FFF2-40B4-BE49-F238E27FC236}">
                <a16:creationId xmlns:a16="http://schemas.microsoft.com/office/drawing/2014/main" id="{D1C2AFCD-D666-8030-879F-D6C9863C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35" name="Footer Placeholder 6">
            <a:extLst>
              <a:ext uri="{FF2B5EF4-FFF2-40B4-BE49-F238E27FC236}">
                <a16:creationId xmlns:a16="http://schemas.microsoft.com/office/drawing/2014/main" id="{214C7F9D-7042-B1D4-C98D-E1AD64F82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EB66F7C3-50B0-885E-2EE1-5DC3239EF7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0463" y="2957736"/>
            <a:ext cx="7309669" cy="2654673"/>
          </a:xfrm>
          <a:prstGeom prst="rect">
            <a:avLst/>
          </a:prstGeom>
        </p:spPr>
      </p:pic>
      <p:pic>
        <p:nvPicPr>
          <p:cNvPr id="2" name="Рисунок 8">
            <a:extLst>
              <a:ext uri="{FF2B5EF4-FFF2-40B4-BE49-F238E27FC236}">
                <a16:creationId xmlns:a16="http://schemas.microsoft.com/office/drawing/2014/main" id="{D9B13751-F30C-8F60-E108-C6A9EC0CA5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5188" y="2895075"/>
            <a:ext cx="2658212" cy="1849032"/>
          </a:xfrm>
          <a:prstGeom prst="rect">
            <a:avLst/>
          </a:prstGeom>
        </p:spPr>
      </p:pic>
      <p:cxnSp>
        <p:nvCxnSpPr>
          <p:cNvPr id="3" name="Пряма зі стрілкою 10">
            <a:extLst>
              <a:ext uri="{FF2B5EF4-FFF2-40B4-BE49-F238E27FC236}">
                <a16:creationId xmlns:a16="http://schemas.microsoft.com/office/drawing/2014/main" id="{C10A3340-D66B-088C-7DC1-F7D8FFEED6D8}"/>
              </a:ext>
            </a:extLst>
          </p:cNvPr>
          <p:cNvCxnSpPr>
            <a:cxnSpLocks/>
          </p:cNvCxnSpPr>
          <p:nvPr/>
        </p:nvCxnSpPr>
        <p:spPr>
          <a:xfrm flipV="1">
            <a:off x="4505595" y="4436330"/>
            <a:ext cx="628765" cy="30777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407AF5F-832E-E4AE-DD5E-DDA52F8ECEC3}"/>
              </a:ext>
            </a:extLst>
          </p:cNvPr>
          <p:cNvSpPr/>
          <p:nvPr/>
        </p:nvSpPr>
        <p:spPr>
          <a:xfrm>
            <a:off x="188916" y="794636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The capture </a:t>
            </a:r>
            <a:r>
              <a:rPr lang="en-GB" sz="1600" i="1" dirty="0" err="1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linac</a:t>
            </a: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is encapsulated inside a solenoid with the axial magnetic field of ~0.5 T</a:t>
            </a:r>
          </a:p>
        </p:txBody>
      </p:sp>
    </p:spTree>
    <p:extLst>
      <p:ext uri="{BB962C8B-B14F-4D97-AF65-F5344CB8AC3E}">
        <p14:creationId xmlns:p14="http://schemas.microsoft.com/office/powerpoint/2010/main" val="2993145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C3AF120-A679-3A2C-B51A-6262EB63BFD3}"/>
              </a:ext>
            </a:extLst>
          </p:cNvPr>
          <p:cNvSpPr/>
          <p:nvPr/>
        </p:nvSpPr>
        <p:spPr>
          <a:xfrm>
            <a:off x="592334" y="797496"/>
            <a:ext cx="9989597" cy="1290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FCC-</a:t>
            </a:r>
            <a:r>
              <a:rPr lang="en-GB" sz="1800" dirty="0" err="1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18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FC original design is made by BINP. </a:t>
            </a:r>
            <a:r>
              <a:rPr lang="en-GB" sz="1800" i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Very simple model (not realistic in terms of ohmic loss and high-power requirement for the pulsed power supply).</a:t>
            </a:r>
            <a:r>
              <a:rPr lang="en-GB" sz="18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8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Needs more realistic simulations.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FC-based capture system successfully works at 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SuperKEKB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→ starting point for the FCC-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capture system studies.  </a:t>
            </a:r>
            <a:r>
              <a:rPr lang="en-GB" sz="18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 is currently considered as a baseline for the ILC e</a:t>
            </a:r>
            <a:r>
              <a:rPr lang="en-GB" sz="1800" b="1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GB" sz="18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-driven and CLIC positron sources.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33BE004-E9D6-C4A7-BF78-27EF0B7B9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120679" cy="432048"/>
          </a:xfrm>
        </p:spPr>
        <p:txBody>
          <a:bodyPr>
            <a:normAutofit/>
          </a:bodyPr>
          <a:lstStyle/>
          <a:p>
            <a:r>
              <a:rPr lang="en-GB" dirty="0"/>
              <a:t>FC-based positron capture system (I)</a:t>
            </a:r>
            <a:endParaRPr lang="en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6F51B54-AF5D-8EFA-6512-5C7E109B9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77C098F8-28FA-42FE-4CEA-A9F81203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07F205FC-EF26-6AD7-9FFF-34D32F14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4A0D2FE-E60D-9843-86F9-4D6E61D07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1943" y="2453680"/>
            <a:ext cx="4974927" cy="308297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51CF560-9A7B-DB00-DBD0-205062336E0D}"/>
              </a:ext>
            </a:extLst>
          </p:cNvPr>
          <p:cNvSpPr txBox="1"/>
          <p:nvPr/>
        </p:nvSpPr>
        <p:spPr>
          <a:xfrm>
            <a:off x="201812" y="2381672"/>
            <a:ext cx="5385390" cy="25801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Compared to </a:t>
            </a:r>
            <a:r>
              <a:rPr lang="en-GB" sz="20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SuperKEKB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FC, high rep. rate (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 to 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300 Hz) and ideally higher max. field value/aperture are requested for the future collider projects.</a:t>
            </a:r>
          </a:p>
          <a:p>
            <a:pPr>
              <a:spcBef>
                <a:spcPts val="707"/>
              </a:spcBef>
            </a:pPr>
            <a:endParaRPr lang="en-GB" sz="10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ts val="707"/>
              </a:spcBef>
            </a:pPr>
            <a:r>
              <a:rPr lang="en-GB" sz="20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Make use of the </a:t>
            </a:r>
            <a:r>
              <a:rPr lang="en-GB" sz="2000" b="1" dirty="0" err="1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SuperKEKB</a:t>
            </a:r>
            <a:r>
              <a:rPr lang="en-GB" sz="20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experiences and join the effort on the FC design between FCC/ILC/CLIC collaborations to arrive to a more realistic model.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F0DCB0-3EB2-6DC2-D3F3-F4CA811B40EF}"/>
              </a:ext>
            </a:extLst>
          </p:cNvPr>
          <p:cNvSpPr txBox="1"/>
          <p:nvPr/>
        </p:nvSpPr>
        <p:spPr>
          <a:xfrm>
            <a:off x="6538515" y="2165648"/>
            <a:ext cx="35146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i="1" dirty="0">
                <a:solidFill>
                  <a:schemeClr val="accent6">
                    <a:lumMod val="75000"/>
                  </a:schemeClr>
                </a:solidFill>
              </a:rPr>
              <a:t>Prototype of the positron source for ILC</a:t>
            </a:r>
            <a:endParaRPr kumimoji="1" lang="ja-JP" altLang="en-US" sz="14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9BD9BC0-3435-A01F-E7B0-2FE61E517A19}"/>
              </a:ext>
            </a:extLst>
          </p:cNvPr>
          <p:cNvSpPr/>
          <p:nvPr/>
        </p:nvSpPr>
        <p:spPr>
          <a:xfrm>
            <a:off x="6394499" y="3212554"/>
            <a:ext cx="1317167" cy="747019"/>
          </a:xfrm>
          <a:prstGeom prst="ellipse">
            <a:avLst/>
          </a:prstGeom>
          <a:noFill/>
          <a:ln w="28575">
            <a:solidFill>
              <a:srgbClr val="FF6700"/>
            </a:solidFill>
            <a:prstDash val="sys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51572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33BE004-E9D6-C4A7-BF78-27EF0B7B9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120679" cy="432048"/>
          </a:xfrm>
        </p:spPr>
        <p:txBody>
          <a:bodyPr>
            <a:normAutofit/>
          </a:bodyPr>
          <a:lstStyle/>
          <a:p>
            <a:r>
              <a:rPr lang="en-GB" dirty="0"/>
              <a:t>FC-based positron capture system (II)</a:t>
            </a:r>
            <a:endParaRPr lang="en-FR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6F51B54-AF5D-8EFA-6512-5C7E109B9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3A1CBC31-E6FE-5477-A1A9-17B58ACF12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/>
              <a:t>07/06/2023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61C14FE7-B9B3-9524-7165-20DC3868E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en-GB" dirty="0"/>
              <a:t>FCC Week 2023, 5-9 June  (London, United Kingdom)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3F321D5-DC04-BFAC-9C65-93B949DE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513637"/>
              </p:ext>
            </p:extLst>
          </p:nvPr>
        </p:nvGraphicFramePr>
        <p:xfrm>
          <a:off x="7209616" y="4064734"/>
          <a:ext cx="3286419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1905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744514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Accepted e</a:t>
                      </a:r>
                      <a:r>
                        <a:rPr lang="en-US" sz="1600" baseline="30000" dirty="0"/>
                        <a:t>+</a:t>
                      </a:r>
                      <a:r>
                        <a:rPr lang="en-US" sz="1600" dirty="0"/>
                        <a:t> yield @ DR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Norm. emittance  [mm*rad]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11.9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 spread (RMS) [%]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Bunch length (RMS)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A79D9BD-B34F-0F07-7C8E-7415521AD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991" y="1030544"/>
            <a:ext cx="3836941" cy="28674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2C278E-D263-529E-9CF9-3CCDD72B0D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856" b="8409"/>
          <a:stretch/>
        </p:blipFill>
        <p:spPr>
          <a:xfrm>
            <a:off x="3524642" y="1363480"/>
            <a:ext cx="3171266" cy="150258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EC7255D-F1F0-C479-925D-742684DAAAE0}"/>
              </a:ext>
            </a:extLst>
          </p:cNvPr>
          <p:cNvSpPr/>
          <p:nvPr/>
        </p:nvSpPr>
        <p:spPr>
          <a:xfrm>
            <a:off x="7520679" y="703069"/>
            <a:ext cx="26642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4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@ 1.54 GeV (DR entrance)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4791067-2F18-B303-D2A3-8DFA95BDFA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4660"/>
          <a:stretch/>
        </p:blipFill>
        <p:spPr>
          <a:xfrm>
            <a:off x="190843" y="1010846"/>
            <a:ext cx="3209093" cy="265782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329A393-7B86-9AD0-0A2D-0DD47E06ABF2}"/>
              </a:ext>
            </a:extLst>
          </p:cNvPr>
          <p:cNvSpPr txBox="1"/>
          <p:nvPr/>
        </p:nvSpPr>
        <p:spPr>
          <a:xfrm>
            <a:off x="867571" y="629037"/>
            <a:ext cx="590465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spcAft>
                <a:spcPts val="600"/>
              </a:spcAft>
            </a:pPr>
            <a:r>
              <a:rPr lang="en-US" sz="1700" b="1" dirty="0">
                <a:solidFill>
                  <a:srgbClr val="DF8A2D"/>
                </a:solidFill>
                <a:latin typeface="+mj-lt"/>
                <a:cs typeface="Calibri Light" panose="020F0302020204030204" pitchFamily="34" charset="0"/>
              </a:rPr>
              <a:t>Application of the </a:t>
            </a:r>
            <a:r>
              <a:rPr lang="en-US" sz="1700" b="1" dirty="0" err="1">
                <a:solidFill>
                  <a:srgbClr val="DF8A2D"/>
                </a:solidFill>
                <a:latin typeface="+mj-lt"/>
                <a:cs typeface="Calibri Light" panose="020F0302020204030204" pitchFamily="34" charset="0"/>
              </a:rPr>
              <a:t>SuperKEKB</a:t>
            </a:r>
            <a:r>
              <a:rPr lang="en-US" sz="1700" b="1" dirty="0">
                <a:solidFill>
                  <a:srgbClr val="DF8A2D"/>
                </a:solidFill>
                <a:latin typeface="+mj-lt"/>
                <a:cs typeface="Calibri Light" panose="020F0302020204030204" pitchFamily="34" charset="0"/>
              </a:rPr>
              <a:t> FC to the FCC-</a:t>
            </a:r>
            <a:r>
              <a:rPr lang="en-US" sz="1700" b="1" dirty="0" err="1">
                <a:solidFill>
                  <a:srgbClr val="DF8A2D"/>
                </a:solidFill>
                <a:latin typeface="+mj-lt"/>
                <a:cs typeface="Calibri Light" panose="020F0302020204030204" pitchFamily="34" charset="0"/>
              </a:rPr>
              <a:t>ee</a:t>
            </a:r>
            <a:r>
              <a:rPr lang="en-US" sz="1700" b="1" dirty="0">
                <a:solidFill>
                  <a:srgbClr val="DF8A2D"/>
                </a:solidFill>
                <a:latin typeface="+mj-lt"/>
                <a:cs typeface="Calibri Light" panose="020F0302020204030204" pitchFamily="34" charset="0"/>
              </a:rPr>
              <a:t> positron source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4CDE991-1E68-3543-731D-659EBC1330AC}"/>
              </a:ext>
            </a:extLst>
          </p:cNvPr>
          <p:cNvCxnSpPr>
            <a:cxnSpLocks/>
          </p:cNvCxnSpPr>
          <p:nvPr/>
        </p:nvCxnSpPr>
        <p:spPr>
          <a:xfrm flipH="1">
            <a:off x="2290043" y="2021632"/>
            <a:ext cx="2736304" cy="57606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D39A805-7E78-0CF0-479C-67F0B146511D}"/>
              </a:ext>
            </a:extLst>
          </p:cNvPr>
          <p:cNvSpPr txBox="1"/>
          <p:nvPr/>
        </p:nvSpPr>
        <p:spPr>
          <a:xfrm>
            <a:off x="3658195" y="1311569"/>
            <a:ext cx="3017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>
                <a:solidFill>
                  <a:schemeClr val="bg1"/>
                </a:solidFill>
              </a:rPr>
              <a:t>SuperKEKB Flux Concentrator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D17A83-E826-67E9-843C-5F5A2A71BC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1971" y="2866068"/>
            <a:ext cx="5358986" cy="286668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3FC009C-94F3-D4CA-4AD5-9D81DBFC3E6F}"/>
              </a:ext>
            </a:extLst>
          </p:cNvPr>
          <p:cNvSpPr/>
          <p:nvPr/>
        </p:nvSpPr>
        <p:spPr>
          <a:xfrm>
            <a:off x="3617060" y="3772199"/>
            <a:ext cx="1455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500">
                <a:solidFill>
                  <a:srgbClr val="4141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fr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fr-FR" sz="1800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</a:t>
            </a:r>
            <a:r>
              <a:rPr lang="fr-FR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~1.1 </a:t>
            </a:r>
            <a:r>
              <a:rPr lang="fr-FR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endParaRPr lang="fr-FR" sz="18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215491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49364</TotalTime>
  <Words>2512</Words>
  <Application>Microsoft Macintosh PowerPoint</Application>
  <PresentationFormat>Custom</PresentationFormat>
  <Paragraphs>311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.PingFang SC Regular</vt:lpstr>
      <vt:lpstr>Arial</vt:lpstr>
      <vt:lpstr>Calibri</vt:lpstr>
      <vt:lpstr>Calibri Light</vt:lpstr>
      <vt:lpstr>Palatino</vt:lpstr>
      <vt:lpstr>Zapf Dingbats</vt:lpstr>
      <vt:lpstr>1_modele-IJCLAb-powerpoint</vt:lpstr>
      <vt:lpstr>PowerPoint Presentation</vt:lpstr>
      <vt:lpstr>FCC-ee pre-injector layout (positron source)</vt:lpstr>
      <vt:lpstr>FCC-ee positron source: requirements </vt:lpstr>
      <vt:lpstr>FCC-ee positron source: positron production</vt:lpstr>
      <vt:lpstr>Hybrid scheme: positron production optimization for FCC-ee (in progress)</vt:lpstr>
      <vt:lpstr>Positron capture: matching device</vt:lpstr>
      <vt:lpstr>Positron capture: capture linac</vt:lpstr>
      <vt:lpstr>FC-based positron capture system (I)</vt:lpstr>
      <vt:lpstr>FC-based positron capture system (II)</vt:lpstr>
      <vt:lpstr>FC-based positron capture system (III)</vt:lpstr>
      <vt:lpstr>HTS-based positron capture system </vt:lpstr>
      <vt:lpstr>Current baseline: positron capture system –version 1</vt:lpstr>
      <vt:lpstr>Optimization studies toward better performance</vt:lpstr>
      <vt:lpstr>PowerPoint Presentation</vt:lpstr>
      <vt:lpstr>Positron linac up to 1.54 GeV</vt:lpstr>
      <vt:lpstr>Summary of the simulation results</vt:lpstr>
      <vt:lpstr>Conclusions and outlook</vt:lpstr>
      <vt:lpstr>PowerPoint Presentation</vt:lpstr>
      <vt:lpstr>Positron source performances</vt:lpstr>
      <vt:lpstr>Future collider project challenges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Iryna Chaikovska</cp:lastModifiedBy>
  <cp:revision>3196</cp:revision>
  <cp:lastPrinted>2021-06-30T10:28:27Z</cp:lastPrinted>
  <dcterms:created xsi:type="dcterms:W3CDTF">2011-03-09T16:37:49Z</dcterms:created>
  <dcterms:modified xsi:type="dcterms:W3CDTF">2023-06-07T00:14:34Z</dcterms:modified>
</cp:coreProperties>
</file>