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4"/>
  </p:notesMasterIdLst>
  <p:sldIdLst>
    <p:sldId id="371" r:id="rId4"/>
    <p:sldId id="736" r:id="rId5"/>
    <p:sldId id="334" r:id="rId6"/>
    <p:sldId id="673" r:id="rId7"/>
    <p:sldId id="725" r:id="rId8"/>
    <p:sldId id="376" r:id="rId9"/>
    <p:sldId id="588" r:id="rId10"/>
    <p:sldId id="571" r:id="rId11"/>
    <p:sldId id="390" r:id="rId12"/>
    <p:sldId id="391" r:id="rId13"/>
    <p:sldId id="626" r:id="rId14"/>
    <p:sldId id="740" r:id="rId15"/>
    <p:sldId id="670" r:id="rId16"/>
    <p:sldId id="729" r:id="rId17"/>
    <p:sldId id="682" r:id="rId18"/>
    <p:sldId id="703" r:id="rId19"/>
    <p:sldId id="658" r:id="rId20"/>
    <p:sldId id="704" r:id="rId21"/>
    <p:sldId id="705" r:id="rId22"/>
    <p:sldId id="742" r:id="rId23"/>
    <p:sldId id="728" r:id="rId24"/>
    <p:sldId id="641" r:id="rId25"/>
    <p:sldId id="738" r:id="rId26"/>
    <p:sldId id="739" r:id="rId27"/>
    <p:sldId id="743" r:id="rId28"/>
    <p:sldId id="733" r:id="rId29"/>
    <p:sldId id="734" r:id="rId30"/>
    <p:sldId id="735" r:id="rId31"/>
    <p:sldId id="737" r:id="rId32"/>
    <p:sldId id="730" r:id="rId3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371"/>
            <p14:sldId id="736"/>
            <p14:sldId id="334"/>
            <p14:sldId id="673"/>
            <p14:sldId id="725"/>
            <p14:sldId id="376"/>
            <p14:sldId id="588"/>
            <p14:sldId id="571"/>
            <p14:sldId id="390"/>
            <p14:sldId id="391"/>
            <p14:sldId id="626"/>
            <p14:sldId id="740"/>
            <p14:sldId id="670"/>
            <p14:sldId id="729"/>
            <p14:sldId id="682"/>
            <p14:sldId id="703"/>
            <p14:sldId id="658"/>
            <p14:sldId id="704"/>
            <p14:sldId id="705"/>
            <p14:sldId id="742"/>
            <p14:sldId id="728"/>
            <p14:sldId id="641"/>
            <p14:sldId id="738"/>
            <p14:sldId id="739"/>
            <p14:sldId id="743"/>
            <p14:sldId id="733"/>
            <p14:sldId id="734"/>
            <p14:sldId id="735"/>
            <p14:sldId id="737"/>
            <p14:sldId id="73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1B14"/>
    <a:srgbClr val="8ABA93"/>
    <a:srgbClr val="D4879A"/>
    <a:srgbClr val="A597BC"/>
    <a:srgbClr val="8DBCCA"/>
    <a:srgbClr val="F9AB67"/>
    <a:srgbClr val="000000"/>
    <a:srgbClr val="6C69BF"/>
    <a:srgbClr val="EBEBEB"/>
    <a:srgbClr val="F10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78" autoAdjust="0"/>
    <p:restoredTop sz="97652" autoAdjust="0"/>
  </p:normalViewPr>
  <p:slideViewPr>
    <p:cSldViewPr snapToGrid="0">
      <p:cViewPr varScale="1">
        <p:scale>
          <a:sx n="144" d="100"/>
          <a:sy n="144" d="100"/>
        </p:scale>
        <p:origin x="1048" y="184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7" Type="http://schemas.openxmlformats.org/officeDocument/2006/relationships/slide" Target="slides/slide11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6" Type="http://schemas.openxmlformats.org/officeDocument/2006/relationships/slide" Target="slides/slide10.xml"/><Relationship Id="rId5" Type="http://schemas.openxmlformats.org/officeDocument/2006/relationships/slide" Target="slides/slide9.xml"/><Relationship Id="rId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05.06.23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6407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4022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4544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206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2023-06-05</a:t>
            </a: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7517A8B1-FB07-3742-8ACD-B3A1086BB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45941"/>
            <a:ext cx="9144000" cy="48039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AAC92A-450F-594D-8B48-B7086A7A5D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92BDD0-0BF6-FA42-973F-EAB3CAC1500A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" y="1851671"/>
            <a:ext cx="9144000" cy="1962404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fr-FR" dirty="0">
                <a:solidFill>
                  <a:schemeClr val="bg1"/>
                </a:solidFill>
              </a:rPr>
              <a:t>Reference </a:t>
            </a:r>
            <a:r>
              <a:rPr lang="fr-FR" dirty="0" err="1">
                <a:solidFill>
                  <a:schemeClr val="bg1"/>
                </a:solidFill>
              </a:rPr>
              <a:t>implementation</a:t>
            </a:r>
            <a:r>
              <a:rPr lang="fr-FR" dirty="0">
                <a:solidFill>
                  <a:schemeClr val="bg1"/>
                </a:solidFill>
              </a:rPr>
              <a:t> scenario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&amp; </a:t>
            </a:r>
            <a:r>
              <a:rPr lang="fr-FR" dirty="0" err="1">
                <a:solidFill>
                  <a:schemeClr val="bg1"/>
                </a:solidFill>
              </a:rPr>
              <a:t>work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with</a:t>
            </a:r>
            <a:r>
              <a:rPr lang="fr-FR" dirty="0">
                <a:solidFill>
                  <a:schemeClr val="bg1"/>
                </a:solidFill>
              </a:rPr>
              <a:t> the host states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1800" dirty="0">
                <a:solidFill>
                  <a:schemeClr val="bg1"/>
                </a:solidFill>
              </a:rPr>
              <a:t>J. </a:t>
            </a:r>
            <a:r>
              <a:rPr lang="fr-FR" sz="1800" dirty="0" err="1">
                <a:solidFill>
                  <a:schemeClr val="bg1"/>
                </a:solidFill>
              </a:rPr>
              <a:t>Gutleber</a:t>
            </a:r>
            <a:r>
              <a:rPr lang="fr-FR" sz="1800" dirty="0">
                <a:solidFill>
                  <a:schemeClr val="bg1"/>
                </a:solidFill>
              </a:rPr>
              <a:t> (CERN)</a:t>
            </a:r>
            <a:br>
              <a:rPr lang="fr-FR" dirty="0"/>
            </a:br>
            <a:br>
              <a:rPr lang="fr-FR" dirty="0"/>
            </a:br>
            <a:r>
              <a:rPr lang="fr-FR" dirty="0">
                <a:solidFill>
                  <a:schemeClr val="bg1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3009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359088"/>
            <a:ext cx="9146026" cy="47844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2003857" y="367305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CERN </a:t>
            </a:r>
            <a:r>
              <a:rPr lang="fr-FR" sz="1200" dirty="0" err="1">
                <a:solidFill>
                  <a:schemeClr val="tx2"/>
                </a:solidFill>
                <a:highlight>
                  <a:srgbClr val="DFDFDF"/>
                </a:highlight>
              </a:rPr>
              <a:t>Prevessin</a:t>
            </a: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, </a:t>
            </a:r>
          </a:p>
          <a:p>
            <a:pPr algn="r"/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SPS BA4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0DA027B-102F-8F4E-BA76-37BE25C0CB3F}"/>
              </a:ext>
            </a:extLst>
          </p:cNvPr>
          <p:cNvSpPr/>
          <p:nvPr/>
        </p:nvSpPr>
        <p:spPr>
          <a:xfrm rot="21406335">
            <a:off x="4636312" y="4461030"/>
            <a:ext cx="157265" cy="654875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ECB75E2-19F7-1347-A8BE-11BDDFCC1E55}"/>
              </a:ext>
            </a:extLst>
          </p:cNvPr>
          <p:cNvSpPr/>
          <p:nvPr/>
        </p:nvSpPr>
        <p:spPr>
          <a:xfrm rot="2250825">
            <a:off x="2925517" y="1709918"/>
            <a:ext cx="230039" cy="15326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7925FD-6D74-B449-9CE9-3BE92488B282}"/>
              </a:ext>
            </a:extLst>
          </p:cNvPr>
          <p:cNvSpPr/>
          <p:nvPr/>
        </p:nvSpPr>
        <p:spPr>
          <a:xfrm rot="2104596">
            <a:off x="5427568" y="673539"/>
            <a:ext cx="148867" cy="196005"/>
          </a:xfrm>
          <a:prstGeom prst="ellips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0000FF"/>
              </a:highlight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618116B-7ABE-8C44-A250-AB7EA7B4CB89}"/>
              </a:ext>
            </a:extLst>
          </p:cNvPr>
          <p:cNvSpPr/>
          <p:nvPr/>
        </p:nvSpPr>
        <p:spPr>
          <a:xfrm rot="2104596">
            <a:off x="5714767" y="1120213"/>
            <a:ext cx="214633" cy="155695"/>
          </a:xfrm>
          <a:prstGeom prst="ellips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0000FF"/>
              </a:highlight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528879B-6236-1C45-B147-208CC9709FEF}"/>
              </a:ext>
            </a:extLst>
          </p:cNvPr>
          <p:cNvSpPr/>
          <p:nvPr/>
        </p:nvSpPr>
        <p:spPr>
          <a:xfrm rot="2429710">
            <a:off x="3734629" y="708297"/>
            <a:ext cx="317344" cy="16023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AE0562AB-57D7-5F4A-91CC-074DB88727C6}"/>
              </a:ext>
            </a:extLst>
          </p:cNvPr>
          <p:cNvSpPr/>
          <p:nvPr/>
        </p:nvSpPr>
        <p:spPr>
          <a:xfrm>
            <a:off x="4515436" y="660875"/>
            <a:ext cx="113128" cy="108358"/>
          </a:xfrm>
          <a:prstGeom prst="ellipse">
            <a:avLst/>
          </a:prstGeom>
          <a:solidFill>
            <a:schemeClr val="tx2">
              <a:lumMod val="20000"/>
              <a:lumOff val="80000"/>
              <a:alpha val="5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F9FA0BA2-B4B4-6C44-A632-B1A0AE73551F}"/>
              </a:ext>
            </a:extLst>
          </p:cNvPr>
          <p:cNvSpPr/>
          <p:nvPr/>
        </p:nvSpPr>
        <p:spPr>
          <a:xfrm rot="19768618">
            <a:off x="2700019" y="2693546"/>
            <a:ext cx="219593" cy="389679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43DDB79-A62D-CB4D-B794-EAF938A62B20}"/>
              </a:ext>
            </a:extLst>
          </p:cNvPr>
          <p:cNvSpPr/>
          <p:nvPr/>
        </p:nvSpPr>
        <p:spPr>
          <a:xfrm rot="18909720">
            <a:off x="6539422" y="2165169"/>
            <a:ext cx="131579" cy="20075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7DCCF90-E6E7-0948-A23F-C5BC9DC1D6FC}"/>
              </a:ext>
            </a:extLst>
          </p:cNvPr>
          <p:cNvSpPr/>
          <p:nvPr/>
        </p:nvSpPr>
        <p:spPr>
          <a:xfrm rot="19969509">
            <a:off x="6682515" y="2378677"/>
            <a:ext cx="96813" cy="448497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63522BBB-2D1C-5749-8E95-1119149B47B5}"/>
              </a:ext>
            </a:extLst>
          </p:cNvPr>
          <p:cNvSpPr/>
          <p:nvPr/>
        </p:nvSpPr>
        <p:spPr>
          <a:xfrm rot="20583478">
            <a:off x="6487574" y="2339282"/>
            <a:ext cx="92926" cy="47285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58E4FF0-6533-F744-8112-55035FD60A75}"/>
              </a:ext>
            </a:extLst>
          </p:cNvPr>
          <p:cNvSpPr/>
          <p:nvPr/>
        </p:nvSpPr>
        <p:spPr>
          <a:xfrm rot="739807">
            <a:off x="6304938" y="3073876"/>
            <a:ext cx="179008" cy="30681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205A944-1277-2D4C-8C2A-D93E0C5DBDD2}"/>
              </a:ext>
            </a:extLst>
          </p:cNvPr>
          <p:cNvSpPr/>
          <p:nvPr/>
        </p:nvSpPr>
        <p:spPr>
          <a:xfrm rot="3662212">
            <a:off x="6590189" y="2837265"/>
            <a:ext cx="126975" cy="22881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E9924606-1F75-E648-A372-B87558DF541C}"/>
              </a:ext>
            </a:extLst>
          </p:cNvPr>
          <p:cNvSpPr/>
          <p:nvPr/>
        </p:nvSpPr>
        <p:spPr>
          <a:xfrm rot="567333" flipH="1">
            <a:off x="5169206" y="4692508"/>
            <a:ext cx="123359" cy="11437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F362FF90-D5BD-6F4B-B26A-26370D96D98B}"/>
              </a:ext>
            </a:extLst>
          </p:cNvPr>
          <p:cNvSpPr/>
          <p:nvPr/>
        </p:nvSpPr>
        <p:spPr>
          <a:xfrm rot="18696749">
            <a:off x="2882825" y="3517334"/>
            <a:ext cx="950528" cy="37574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0A5046A-8E73-1E47-8E8E-964A0AA22ABF}"/>
              </a:ext>
            </a:extLst>
          </p:cNvPr>
          <p:cNvSpPr/>
          <p:nvPr/>
        </p:nvSpPr>
        <p:spPr>
          <a:xfrm rot="19655291">
            <a:off x="2804367" y="2935168"/>
            <a:ext cx="793887" cy="42266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DB42AC5C-36B1-B341-A580-7BE81122A2F0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3426041" y="598138"/>
            <a:ext cx="516978" cy="2268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362FC570-D93B-2F40-A1B2-859C2892768F}"/>
              </a:ext>
            </a:extLst>
          </p:cNvPr>
          <p:cNvSpPr/>
          <p:nvPr/>
        </p:nvSpPr>
        <p:spPr>
          <a:xfrm rot="19782827">
            <a:off x="6395598" y="1790656"/>
            <a:ext cx="131579" cy="200750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4BDDB46-07A2-0D42-AA2B-C6339FFC52F0}"/>
              </a:ext>
            </a:extLst>
          </p:cNvPr>
          <p:cNvSpPr txBox="1"/>
          <p:nvPr/>
        </p:nvSpPr>
        <p:spPr>
          <a:xfrm>
            <a:off x="101922" y="1074348"/>
            <a:ext cx="2137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Challex au sud de la D884,</a:t>
            </a:r>
          </a:p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à l’est des eaux souterraines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491A2BBB-5783-B64F-A479-B120D993466C}"/>
              </a:ext>
            </a:extLst>
          </p:cNvPr>
          <p:cNvCxnSpPr>
            <a:cxnSpLocks/>
            <a:stCxn id="141" idx="3"/>
          </p:cNvCxnSpPr>
          <p:nvPr/>
        </p:nvCxnSpPr>
        <p:spPr>
          <a:xfrm>
            <a:off x="2239046" y="1305181"/>
            <a:ext cx="803908" cy="4770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FE3B140D-AEE7-0444-B953-E3020E2E4D41}"/>
              </a:ext>
            </a:extLst>
          </p:cNvPr>
          <p:cNvSpPr txBox="1"/>
          <p:nvPr/>
        </p:nvSpPr>
        <p:spPr>
          <a:xfrm>
            <a:off x="58331" y="2544250"/>
            <a:ext cx="1995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Vulbens/Dingy-en-Vuache,</a:t>
            </a:r>
          </a:p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au nord de l’A40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8F48EF02-FF81-7F41-8DE6-611EC9ECD8F0}"/>
              </a:ext>
            </a:extLst>
          </p:cNvPr>
          <p:cNvCxnSpPr>
            <a:cxnSpLocks/>
            <a:stCxn id="148" idx="3"/>
          </p:cNvCxnSpPr>
          <p:nvPr/>
        </p:nvCxnSpPr>
        <p:spPr>
          <a:xfrm>
            <a:off x="2054198" y="2775083"/>
            <a:ext cx="747236" cy="10132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6A148B91-C0CA-944E-896A-401D98F50D64}"/>
              </a:ext>
            </a:extLst>
          </p:cNvPr>
          <p:cNvSpPr txBox="1"/>
          <p:nvPr/>
        </p:nvSpPr>
        <p:spPr>
          <a:xfrm>
            <a:off x="354054" y="3146156"/>
            <a:ext cx="1575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Dingy-en-Vuache au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sud de l’A40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C8192E-24AE-7742-8E72-ACC78FB2E1A1}"/>
              </a:ext>
            </a:extLst>
          </p:cNvPr>
          <p:cNvCxnSpPr>
            <a:cxnSpLocks/>
            <a:stCxn id="150" idx="3"/>
          </p:cNvCxnSpPr>
          <p:nvPr/>
        </p:nvCxnSpPr>
        <p:spPr>
          <a:xfrm flipV="1">
            <a:off x="1929292" y="3186742"/>
            <a:ext cx="1220518" cy="1902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5CFFB0D0-1DBB-A141-88B8-82C73C095BC6}"/>
              </a:ext>
            </a:extLst>
          </p:cNvPr>
          <p:cNvSpPr txBox="1"/>
          <p:nvPr/>
        </p:nvSpPr>
        <p:spPr>
          <a:xfrm>
            <a:off x="765986" y="3941079"/>
            <a:ext cx="141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Sectreur Minzier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selon accessibilité</a:t>
            </a: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FF552009-7344-CD42-8FDD-AF75EB53C6F9}"/>
              </a:ext>
            </a:extLst>
          </p:cNvPr>
          <p:cNvCxnSpPr>
            <a:cxnSpLocks/>
          </p:cNvCxnSpPr>
          <p:nvPr/>
        </p:nvCxnSpPr>
        <p:spPr>
          <a:xfrm flipV="1">
            <a:off x="2176827" y="3662855"/>
            <a:ext cx="1249214" cy="5090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80043F07-B92D-624E-878E-335335010A77}"/>
              </a:ext>
            </a:extLst>
          </p:cNvPr>
          <p:cNvSpPr txBox="1"/>
          <p:nvPr/>
        </p:nvSpPr>
        <p:spPr>
          <a:xfrm>
            <a:off x="4996544" y="3061724"/>
            <a:ext cx="1367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Nord &amp; sud de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l’A410 quelques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parcelles isolées</a:t>
            </a: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765FBDF-F468-F446-9B2D-EA0ACE2D4DA9}"/>
              </a:ext>
            </a:extLst>
          </p:cNvPr>
          <p:cNvCxnSpPr>
            <a:cxnSpLocks/>
          </p:cNvCxnSpPr>
          <p:nvPr/>
        </p:nvCxnSpPr>
        <p:spPr>
          <a:xfrm>
            <a:off x="4233172" y="3426935"/>
            <a:ext cx="526734" cy="12980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8666CAA5-C6E0-3A4B-BB7E-9A5C1E08A70C}"/>
              </a:ext>
            </a:extLst>
          </p:cNvPr>
          <p:cNvCxnSpPr>
            <a:cxnSpLocks/>
          </p:cNvCxnSpPr>
          <p:nvPr/>
        </p:nvCxnSpPr>
        <p:spPr>
          <a:xfrm flipH="1">
            <a:off x="5313798" y="3662855"/>
            <a:ext cx="81231" cy="6816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8" name="TextBox 157">
            <a:extLst>
              <a:ext uri="{FF2B5EF4-FFF2-40B4-BE49-F238E27FC236}">
                <a16:creationId xmlns:a16="http://schemas.microsoft.com/office/drawing/2014/main" id="{1EF2ACF2-E645-5C4E-83A7-942171361366}"/>
              </a:ext>
            </a:extLst>
          </p:cNvPr>
          <p:cNvSpPr txBox="1"/>
          <p:nvPr/>
        </p:nvSpPr>
        <p:spPr>
          <a:xfrm>
            <a:off x="3641121" y="2412223"/>
            <a:ext cx="15726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Charvonnex, Groisy,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 err="1">
                <a:solidFill>
                  <a:schemeClr val="tx2"/>
                </a:solidFill>
                <a:highlight>
                  <a:srgbClr val="DFDFDF"/>
                </a:highlight>
              </a:rPr>
              <a:t>Villy</a:t>
            </a: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 entre l’A41,</a:t>
            </a:r>
          </a:p>
          <a:p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voie ferrée et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route d’Annecy,</a:t>
            </a:r>
          </a:p>
          <a:p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au sud de la A410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D7E83B5-4A14-4248-A13E-13D1074440FA}"/>
              </a:ext>
            </a:extLst>
          </p:cNvPr>
          <p:cNvSpPr txBox="1"/>
          <p:nvPr/>
        </p:nvSpPr>
        <p:spPr>
          <a:xfrm>
            <a:off x="6568203" y="4552965"/>
            <a:ext cx="2507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Au nord d’Ollières,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quelques parcelles isolées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41E177BC-6797-C540-8D64-0A2DE26EF6A7}"/>
              </a:ext>
            </a:extLst>
          </p:cNvPr>
          <p:cNvCxnSpPr>
            <a:cxnSpLocks/>
          </p:cNvCxnSpPr>
          <p:nvPr/>
        </p:nvCxnSpPr>
        <p:spPr>
          <a:xfrm flipH="1" flipV="1">
            <a:off x="5216986" y="4749696"/>
            <a:ext cx="1936313" cy="1279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1" name="TextBox 160">
            <a:extLst>
              <a:ext uri="{FF2B5EF4-FFF2-40B4-BE49-F238E27FC236}">
                <a16:creationId xmlns:a16="http://schemas.microsoft.com/office/drawing/2014/main" id="{C130E509-384D-CB49-8A3A-E0CF2CD7A2F3}"/>
              </a:ext>
            </a:extLst>
          </p:cNvPr>
          <p:cNvSpPr txBox="1"/>
          <p:nvPr/>
        </p:nvSpPr>
        <p:spPr>
          <a:xfrm>
            <a:off x="7032567" y="520307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Pallanterie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980C05D-39CD-0B44-81B5-82B41E1DD3B4}"/>
              </a:ext>
            </a:extLst>
          </p:cNvPr>
          <p:cNvSpPr txBox="1"/>
          <p:nvPr/>
        </p:nvSpPr>
        <p:spPr>
          <a:xfrm>
            <a:off x="7105414" y="758276"/>
            <a:ext cx="139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Choulex/Presinge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71E922E4-6A6D-9541-918B-EFACC753735F}"/>
              </a:ext>
            </a:extLst>
          </p:cNvPr>
          <p:cNvCxnSpPr>
            <a:cxnSpLocks/>
          </p:cNvCxnSpPr>
          <p:nvPr/>
        </p:nvCxnSpPr>
        <p:spPr>
          <a:xfrm flipH="1">
            <a:off x="5488379" y="655645"/>
            <a:ext cx="1531893" cy="1230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5919482-7CD2-1348-B673-8D2C184B9D9E}"/>
              </a:ext>
            </a:extLst>
          </p:cNvPr>
          <p:cNvCxnSpPr>
            <a:cxnSpLocks/>
          </p:cNvCxnSpPr>
          <p:nvPr/>
        </p:nvCxnSpPr>
        <p:spPr>
          <a:xfrm flipH="1">
            <a:off x="5808719" y="900934"/>
            <a:ext cx="1330185" cy="3091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5" name="TextBox 164">
            <a:extLst>
              <a:ext uri="{FF2B5EF4-FFF2-40B4-BE49-F238E27FC236}">
                <a16:creationId xmlns:a16="http://schemas.microsoft.com/office/drawing/2014/main" id="{B9A3DCB7-9B3A-7048-890E-BFFBB0F960C8}"/>
              </a:ext>
            </a:extLst>
          </p:cNvPr>
          <p:cNvSpPr txBox="1"/>
          <p:nvPr/>
        </p:nvSpPr>
        <p:spPr>
          <a:xfrm>
            <a:off x="6647380" y="326883"/>
            <a:ext cx="2325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Ferney-Voltaire/CERN LHC Pt8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311B73DC-9038-484A-A131-42A713BB2B03}"/>
              </a:ext>
            </a:extLst>
          </p:cNvPr>
          <p:cNvCxnSpPr>
            <a:cxnSpLocks/>
            <a:endCxn id="91" idx="6"/>
          </p:cNvCxnSpPr>
          <p:nvPr/>
        </p:nvCxnSpPr>
        <p:spPr>
          <a:xfrm flipH="1">
            <a:off x="4628564" y="476071"/>
            <a:ext cx="2094074" cy="238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2D2F1B23-2F2B-AB4A-913A-B02287AE435F}"/>
              </a:ext>
            </a:extLst>
          </p:cNvPr>
          <p:cNvSpPr txBox="1"/>
          <p:nvPr/>
        </p:nvSpPr>
        <p:spPr>
          <a:xfrm>
            <a:off x="7308693" y="1112596"/>
            <a:ext cx="1770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Quelques parcelles au</a:t>
            </a:r>
          </a:p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sud de Cranves-Salves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3A10A5AF-A643-7145-96F0-F9BEC1353B7B}"/>
              </a:ext>
            </a:extLst>
          </p:cNvPr>
          <p:cNvCxnSpPr>
            <a:cxnSpLocks/>
          </p:cNvCxnSpPr>
          <p:nvPr/>
        </p:nvCxnSpPr>
        <p:spPr>
          <a:xfrm flipH="1">
            <a:off x="6465050" y="1259158"/>
            <a:ext cx="915262" cy="6414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2732565B-CFFE-4B43-ABED-36F899E392E7}"/>
              </a:ext>
            </a:extLst>
          </p:cNvPr>
          <p:cNvCxnSpPr>
            <a:cxnSpLocks/>
            <a:stCxn id="170" idx="1"/>
          </p:cNvCxnSpPr>
          <p:nvPr/>
        </p:nvCxnSpPr>
        <p:spPr>
          <a:xfrm flipH="1">
            <a:off x="6605211" y="1758391"/>
            <a:ext cx="760466" cy="5114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5ECC4EBA-FB4C-D84D-971D-DD95C154B5D1}"/>
              </a:ext>
            </a:extLst>
          </p:cNvPr>
          <p:cNvSpPr txBox="1"/>
          <p:nvPr/>
        </p:nvSpPr>
        <p:spPr>
          <a:xfrm>
            <a:off x="7365677" y="1527558"/>
            <a:ext cx="1738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Quelques parcelles au</a:t>
            </a:r>
          </a:p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sud de Bonne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3320DF4-6E1B-BC4E-98B5-5F73B693EF7E}"/>
              </a:ext>
            </a:extLst>
          </p:cNvPr>
          <p:cNvSpPr txBox="1"/>
          <p:nvPr/>
        </p:nvSpPr>
        <p:spPr>
          <a:xfrm>
            <a:off x="7924350" y="2013542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Ouest de l’A40</a:t>
            </a: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B1AC8553-7609-F844-BA6D-433A6FEABE70}"/>
              </a:ext>
            </a:extLst>
          </p:cNvPr>
          <p:cNvCxnSpPr>
            <a:cxnSpLocks/>
            <a:stCxn id="171" idx="1"/>
          </p:cNvCxnSpPr>
          <p:nvPr/>
        </p:nvCxnSpPr>
        <p:spPr>
          <a:xfrm flipH="1">
            <a:off x="6495954" y="2152042"/>
            <a:ext cx="1428396" cy="3885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2B76FF65-3240-2B48-9114-5AA06919E8E2}"/>
              </a:ext>
            </a:extLst>
          </p:cNvPr>
          <p:cNvSpPr txBox="1"/>
          <p:nvPr/>
        </p:nvSpPr>
        <p:spPr>
          <a:xfrm>
            <a:off x="7479554" y="2310420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Quelques parcelles à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Contamine sur Arve</a:t>
            </a:r>
          </a:p>
        </p:txBody>
      </p: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4445912-2DCE-2444-B564-CC02DB7A7304}"/>
              </a:ext>
            </a:extLst>
          </p:cNvPr>
          <p:cNvCxnSpPr>
            <a:cxnSpLocks/>
            <a:stCxn id="173" idx="1"/>
          </p:cNvCxnSpPr>
          <p:nvPr/>
        </p:nvCxnSpPr>
        <p:spPr>
          <a:xfrm flipH="1">
            <a:off x="6712033" y="2541253"/>
            <a:ext cx="767521" cy="737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FECFB194-77C1-A842-B885-6D39112EE21D}"/>
              </a:ext>
            </a:extLst>
          </p:cNvPr>
          <p:cNvCxnSpPr>
            <a:cxnSpLocks/>
            <a:stCxn id="176" idx="1"/>
          </p:cNvCxnSpPr>
          <p:nvPr/>
        </p:nvCxnSpPr>
        <p:spPr>
          <a:xfrm flipH="1" flipV="1">
            <a:off x="6659955" y="2952581"/>
            <a:ext cx="737116" cy="14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6" name="TextBox 175">
            <a:extLst>
              <a:ext uri="{FF2B5EF4-FFF2-40B4-BE49-F238E27FC236}">
                <a16:creationId xmlns:a16="http://schemas.microsoft.com/office/drawing/2014/main" id="{4FE3CC2C-76AA-EC48-A6D9-295AFDFF4CA9}"/>
              </a:ext>
            </a:extLst>
          </p:cNvPr>
          <p:cNvSpPr txBox="1"/>
          <p:nvPr/>
        </p:nvSpPr>
        <p:spPr>
          <a:xfrm>
            <a:off x="7397071" y="2723204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Quelques parcelles à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Arenthon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677ABA88-2997-EC4D-AED9-4AE97322ABE7}"/>
              </a:ext>
            </a:extLst>
          </p:cNvPr>
          <p:cNvCxnSpPr>
            <a:cxnSpLocks/>
          </p:cNvCxnSpPr>
          <p:nvPr/>
        </p:nvCxnSpPr>
        <p:spPr>
          <a:xfrm flipH="1">
            <a:off x="6377517" y="3146156"/>
            <a:ext cx="775782" cy="987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DDB7DE5E-FB0C-8F45-BDE9-E2311DCC2C89}"/>
              </a:ext>
            </a:extLst>
          </p:cNvPr>
          <p:cNvSpPr txBox="1"/>
          <p:nvPr/>
        </p:nvSpPr>
        <p:spPr>
          <a:xfrm>
            <a:off x="7033679" y="3119766"/>
            <a:ext cx="2010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Nord de Roche-s.-Foron et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zone industrielle de Etaux</a:t>
            </a:r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36859EC-E74E-C946-A4E9-65512696A8C6}"/>
              </a:ext>
            </a:extLst>
          </p:cNvPr>
          <p:cNvSpPr/>
          <p:nvPr/>
        </p:nvSpPr>
        <p:spPr>
          <a:xfrm rot="739807">
            <a:off x="6468840" y="3730778"/>
            <a:ext cx="515395" cy="125481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53EA079E-3E9A-324F-97B4-F5A5C40240EE}"/>
              </a:ext>
            </a:extLst>
          </p:cNvPr>
          <p:cNvCxnSpPr>
            <a:cxnSpLocks/>
          </p:cNvCxnSpPr>
          <p:nvPr/>
        </p:nvCxnSpPr>
        <p:spPr>
          <a:xfrm flipH="1" flipV="1">
            <a:off x="6706697" y="3787835"/>
            <a:ext cx="877444" cy="577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1" name="TextBox 180">
            <a:extLst>
              <a:ext uri="{FF2B5EF4-FFF2-40B4-BE49-F238E27FC236}">
                <a16:creationId xmlns:a16="http://schemas.microsoft.com/office/drawing/2014/main" id="{7A942E37-3308-CB40-A5AF-73A7E24CCDC6}"/>
              </a:ext>
            </a:extLst>
          </p:cNvPr>
          <p:cNvSpPr txBox="1"/>
          <p:nvPr/>
        </p:nvSpPr>
        <p:spPr>
          <a:xfrm>
            <a:off x="7324723" y="3523361"/>
            <a:ext cx="1754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Ligne de 700 m proche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de la voie ferré au</a:t>
            </a:r>
            <a:b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sud de Roche-s.-Foron</a:t>
            </a:r>
          </a:p>
        </p:txBody>
      </p:sp>
      <p:sp>
        <p:nvSpPr>
          <p:cNvPr id="182" name="Oval 181">
            <a:extLst>
              <a:ext uri="{FF2B5EF4-FFF2-40B4-BE49-F238E27FC236}">
                <a16:creationId xmlns:a16="http://schemas.microsoft.com/office/drawing/2014/main" id="{6E7F12E7-8200-884D-A435-ED8F75B068DE}"/>
              </a:ext>
            </a:extLst>
          </p:cNvPr>
          <p:cNvSpPr/>
          <p:nvPr/>
        </p:nvSpPr>
        <p:spPr>
          <a:xfrm rot="1551339">
            <a:off x="3689793" y="1030451"/>
            <a:ext cx="138824" cy="92048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65869BB0-4B60-0343-81A3-7D9316AF31FC}"/>
              </a:ext>
            </a:extLst>
          </p:cNvPr>
          <p:cNvCxnSpPr>
            <a:cxnSpLocks/>
          </p:cNvCxnSpPr>
          <p:nvPr/>
        </p:nvCxnSpPr>
        <p:spPr>
          <a:xfrm flipV="1">
            <a:off x="3285737" y="1072743"/>
            <a:ext cx="473468" cy="731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80E30A04-CC26-C847-9013-FD31D7A2BF9C}"/>
              </a:ext>
            </a:extLst>
          </p:cNvPr>
          <p:cNvSpPr txBox="1"/>
          <p:nvPr/>
        </p:nvSpPr>
        <p:spPr>
          <a:xfrm>
            <a:off x="2147830" y="995136"/>
            <a:ext cx="1165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CERN, Meyrin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5681D5A-AFA2-4748-9F21-A48BA335F5DE}"/>
              </a:ext>
            </a:extLst>
          </p:cNvPr>
          <p:cNvSpPr/>
          <p:nvPr/>
        </p:nvSpPr>
        <p:spPr>
          <a:xfrm rot="3295195">
            <a:off x="5509611" y="3319902"/>
            <a:ext cx="125636" cy="169740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1D968E-03DB-E54C-B9FA-4519BCD15371}"/>
              </a:ext>
            </a:extLst>
          </p:cNvPr>
          <p:cNvSpPr/>
          <p:nvPr/>
        </p:nvSpPr>
        <p:spPr>
          <a:xfrm rot="19280261">
            <a:off x="6650518" y="3124840"/>
            <a:ext cx="136326" cy="362634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D9B4A1A-132D-5D47-B109-4C7742E81B87}"/>
              </a:ext>
            </a:extLst>
          </p:cNvPr>
          <p:cNvCxnSpPr>
            <a:cxnSpLocks/>
            <a:stCxn id="178" idx="1"/>
          </p:cNvCxnSpPr>
          <p:nvPr/>
        </p:nvCxnSpPr>
        <p:spPr>
          <a:xfrm flipH="1" flipV="1">
            <a:off x="6702719" y="3309394"/>
            <a:ext cx="330960" cy="4120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2" name="Oval 71">
            <a:extLst>
              <a:ext uri="{FF2B5EF4-FFF2-40B4-BE49-F238E27FC236}">
                <a16:creationId xmlns:a16="http://schemas.microsoft.com/office/drawing/2014/main" id="{5A89A60B-A57D-C54B-A3A1-4BECFD8E0636}"/>
              </a:ext>
            </a:extLst>
          </p:cNvPr>
          <p:cNvSpPr/>
          <p:nvPr/>
        </p:nvSpPr>
        <p:spPr>
          <a:xfrm rot="567333" flipH="1">
            <a:off x="5440320" y="4516713"/>
            <a:ext cx="123359" cy="114376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1878959-1D25-1D46-9332-D29FE7EDE68A}"/>
              </a:ext>
            </a:extLst>
          </p:cNvPr>
          <p:cNvSpPr txBox="1"/>
          <p:nvPr/>
        </p:nvSpPr>
        <p:spPr>
          <a:xfrm>
            <a:off x="6784519" y="4096716"/>
            <a:ext cx="2294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Une parcelle de 3 ha à côté de</a:t>
            </a:r>
            <a:b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</a:b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la D2 dans le </a:t>
            </a:r>
            <a:r>
              <a:rPr lang="fr-FR" sz="1200" dirty="0" err="1">
                <a:solidFill>
                  <a:schemeClr val="tx2"/>
                </a:solidFill>
                <a:highlight>
                  <a:srgbClr val="DFDFDF"/>
                </a:highlight>
              </a:rPr>
              <a:t>vallé</a:t>
            </a:r>
            <a:r>
              <a:rPr lang="fr-FR" sz="1200" dirty="0">
                <a:solidFill>
                  <a:schemeClr val="tx2"/>
                </a:solidFill>
                <a:highlight>
                  <a:srgbClr val="DFDFDF"/>
                </a:highlight>
              </a:rPr>
              <a:t> de la </a:t>
            </a:r>
            <a:r>
              <a:rPr lang="fr-FR" sz="1200" dirty="0" err="1">
                <a:solidFill>
                  <a:schemeClr val="tx2"/>
                </a:solidFill>
                <a:highlight>
                  <a:srgbClr val="DFDFDF"/>
                </a:highlight>
              </a:rPr>
              <a:t>Fillière</a:t>
            </a:r>
            <a:endParaRPr lang="fr-FR" sz="1200" dirty="0">
              <a:solidFill>
                <a:schemeClr val="tx2"/>
              </a:solidFill>
              <a:highlight>
                <a:srgbClr val="DFDFDF"/>
              </a:highlight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0F62A92-B9AF-1E4E-9027-E86387AF7ACA}"/>
              </a:ext>
            </a:extLst>
          </p:cNvPr>
          <p:cNvCxnSpPr>
            <a:cxnSpLocks/>
            <a:stCxn id="73" idx="1"/>
          </p:cNvCxnSpPr>
          <p:nvPr/>
        </p:nvCxnSpPr>
        <p:spPr>
          <a:xfrm flipH="1">
            <a:off x="5502001" y="4327549"/>
            <a:ext cx="1282518" cy="24549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2FBD5293-14D7-6945-9B03-BAB09286C023}"/>
              </a:ext>
            </a:extLst>
          </p:cNvPr>
          <p:cNvSpPr/>
          <p:nvPr/>
        </p:nvSpPr>
        <p:spPr>
          <a:xfrm rot="18075345">
            <a:off x="3830481" y="4248967"/>
            <a:ext cx="338581" cy="381162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FD2A92D-268E-9041-9D92-9B6C0182664C}"/>
              </a:ext>
            </a:extLst>
          </p:cNvPr>
          <p:cNvSpPr txBox="1"/>
          <p:nvPr/>
        </p:nvSpPr>
        <p:spPr>
          <a:xfrm>
            <a:off x="665322" y="4537589"/>
            <a:ext cx="1497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chemeClr val="tx2"/>
                </a:solidFill>
                <a:highlight>
                  <a:srgbClr val="DFDFDF"/>
                </a:highlight>
              </a:rPr>
              <a:t>Nord-est de Choisy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7FFB87F-3C84-C445-9DF0-0337B9A419D3}"/>
              </a:ext>
            </a:extLst>
          </p:cNvPr>
          <p:cNvCxnSpPr>
            <a:cxnSpLocks/>
          </p:cNvCxnSpPr>
          <p:nvPr/>
        </p:nvCxnSpPr>
        <p:spPr>
          <a:xfrm flipV="1">
            <a:off x="2159974" y="4477559"/>
            <a:ext cx="1811958" cy="2055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Title 5">
            <a:extLst>
              <a:ext uri="{FF2B5EF4-FFF2-40B4-BE49-F238E27FC236}">
                <a16:creationId xmlns:a16="http://schemas.microsoft.com/office/drawing/2014/main" id="{28641684-DA5E-0741-8F91-012B644C9BAD}"/>
              </a:ext>
            </a:extLst>
          </p:cNvPr>
          <p:cNvSpPr txBox="1">
            <a:spLocks/>
          </p:cNvSpPr>
          <p:nvPr/>
        </p:nvSpPr>
        <p:spPr>
          <a:xfrm>
            <a:off x="92055" y="454988"/>
            <a:ext cx="2077484" cy="333494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</p:spPr>
        <p:txBody>
          <a:bodyPr vert="horz" lIns="0" tIns="45720" rIns="0" bIns="45720" rtlCol="0" anchor="ctr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err="1"/>
              <a:t>Residual</a:t>
            </a:r>
            <a:r>
              <a:rPr lang="fr-FR" sz="2400" dirty="0"/>
              <a:t> areas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1C33F4B-AD2A-1A41-B708-FEB3B5A2FDEE}"/>
              </a:ext>
            </a:extLst>
          </p:cNvPr>
          <p:cNvSpPr/>
          <p:nvPr/>
        </p:nvSpPr>
        <p:spPr>
          <a:xfrm rot="2250825">
            <a:off x="2636061" y="1997491"/>
            <a:ext cx="172246" cy="324919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D5B732B-AE98-5243-810A-C0F97E544C98}"/>
              </a:ext>
            </a:extLst>
          </p:cNvPr>
          <p:cNvCxnSpPr>
            <a:cxnSpLocks/>
          </p:cNvCxnSpPr>
          <p:nvPr/>
        </p:nvCxnSpPr>
        <p:spPr>
          <a:xfrm>
            <a:off x="2176827" y="1420337"/>
            <a:ext cx="556373" cy="7350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2" name="Oval 81">
            <a:extLst>
              <a:ext uri="{FF2B5EF4-FFF2-40B4-BE49-F238E27FC236}">
                <a16:creationId xmlns:a16="http://schemas.microsoft.com/office/drawing/2014/main" id="{AA5B0931-15DC-7C43-B712-064517F93EBE}"/>
              </a:ext>
            </a:extLst>
          </p:cNvPr>
          <p:cNvSpPr/>
          <p:nvPr/>
        </p:nvSpPr>
        <p:spPr>
          <a:xfrm>
            <a:off x="4898458" y="4654479"/>
            <a:ext cx="82611" cy="179049"/>
          </a:xfrm>
          <a:prstGeom prst="ellipse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highlight>
                <a:srgbClr val="F6FDA3"/>
              </a:highlight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32ECCDE-1695-B0A8-FA78-BD2F417A96C7}"/>
              </a:ext>
            </a:extLst>
          </p:cNvPr>
          <p:cNvSpPr/>
          <p:nvPr/>
        </p:nvSpPr>
        <p:spPr>
          <a:xfrm>
            <a:off x="2728096" y="747601"/>
            <a:ext cx="3973939" cy="3973939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603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7B8893-0FE7-9DE1-D36E-BEA2ACFF5D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7FBB0AD-FC35-C562-0E93-75246121C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76" y="444703"/>
            <a:ext cx="8263350" cy="412014"/>
          </a:xfrm>
        </p:spPr>
        <p:txBody>
          <a:bodyPr/>
          <a:lstStyle/>
          <a:p>
            <a:r>
              <a:rPr lang="fr-FR" sz="2400" b="1" dirty="0"/>
              <a:t>Reference scenario PA31 surface site locations</a:t>
            </a:r>
            <a:endParaRPr lang="en-CH" sz="2400" b="1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FAEC5B-8E28-D857-85D4-5A58D5408176}"/>
              </a:ext>
            </a:extLst>
          </p:cNvPr>
          <p:cNvGrpSpPr/>
          <p:nvPr/>
        </p:nvGrpSpPr>
        <p:grpSpPr>
          <a:xfrm>
            <a:off x="4767059" y="992998"/>
            <a:ext cx="4193381" cy="3832477"/>
            <a:chOff x="4841398" y="1116046"/>
            <a:chExt cx="4193381" cy="3832477"/>
          </a:xfrm>
        </p:grpSpPr>
        <p:pic>
          <p:nvPicPr>
            <p:cNvPr id="4" name="Image60">
              <a:extLst>
                <a:ext uri="{FF2B5EF4-FFF2-40B4-BE49-F238E27FC236}">
                  <a16:creationId xmlns:a16="http://schemas.microsoft.com/office/drawing/2014/main" id="{7902321D-8323-FC48-D4F5-15F5B02CE384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85" t="1068" r="18451"/>
            <a:stretch/>
          </p:blipFill>
          <p:spPr>
            <a:xfrm>
              <a:off x="4841398" y="1116046"/>
              <a:ext cx="4193381" cy="3832477"/>
            </a:xfrm>
            <a:prstGeom prst="rect">
              <a:avLst/>
            </a:prstGeom>
            <a:ln>
              <a:noFill/>
              <a:prstDash/>
            </a:ln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72891609-A094-61F7-F037-83A9ACA673EE}"/>
                </a:ext>
              </a:extLst>
            </p:cNvPr>
            <p:cNvSpPr/>
            <p:nvPr/>
          </p:nvSpPr>
          <p:spPr>
            <a:xfrm>
              <a:off x="7956073" y="3661623"/>
              <a:ext cx="236483" cy="23648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4">
                      <a:lumMod val="50000"/>
                    </a:schemeClr>
                  </a:solidFill>
                </a:rPr>
                <a:t>PF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0B4F369-FF32-DAE8-A70E-10540C762661}"/>
                </a:ext>
              </a:extLst>
            </p:cNvPr>
            <p:cNvSpPr/>
            <p:nvPr/>
          </p:nvSpPr>
          <p:spPr>
            <a:xfrm>
              <a:off x="6994376" y="4276478"/>
              <a:ext cx="236483" cy="23648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1"/>
                  </a:solidFill>
                </a:rPr>
                <a:t>PG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39941CD-FDED-6EC4-08C1-33697F5D32B4}"/>
                </a:ext>
              </a:extLst>
            </p:cNvPr>
            <p:cNvSpPr/>
            <p:nvPr/>
          </p:nvSpPr>
          <p:spPr>
            <a:xfrm>
              <a:off x="5890789" y="3987444"/>
              <a:ext cx="236483" cy="23648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4">
                      <a:lumMod val="50000"/>
                    </a:schemeClr>
                  </a:solidFill>
                </a:rPr>
                <a:t>PH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89EE19B-2951-1BEE-411E-9E7B62CB55F6}"/>
                </a:ext>
              </a:extLst>
            </p:cNvPr>
            <p:cNvSpPr/>
            <p:nvPr/>
          </p:nvSpPr>
          <p:spPr>
            <a:xfrm>
              <a:off x="5260168" y="3120341"/>
              <a:ext cx="236483" cy="23648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1"/>
                  </a:solidFill>
                </a:rPr>
                <a:t>PJ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850409C-D0B9-742D-DE9D-919F5CC3B430}"/>
                </a:ext>
              </a:extLst>
            </p:cNvPr>
            <p:cNvSpPr/>
            <p:nvPr/>
          </p:nvSpPr>
          <p:spPr>
            <a:xfrm>
              <a:off x="8195897" y="2611206"/>
              <a:ext cx="236483" cy="23648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1"/>
                  </a:solidFill>
                </a:rPr>
                <a:t>PD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97E4E15-212C-89E9-4812-DC780D4F9E01}"/>
                </a:ext>
              </a:extLst>
            </p:cNvPr>
            <p:cNvSpPr/>
            <p:nvPr/>
          </p:nvSpPr>
          <p:spPr>
            <a:xfrm>
              <a:off x="5551831" y="2049042"/>
              <a:ext cx="236483" cy="23648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4">
                      <a:lumMod val="50000"/>
                    </a:schemeClr>
                  </a:solidFill>
                </a:rPr>
                <a:t>PL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1E81C81-A3EF-41DE-C467-C9FF2ADFC433}"/>
                </a:ext>
              </a:extLst>
            </p:cNvPr>
            <p:cNvSpPr/>
            <p:nvPr/>
          </p:nvSpPr>
          <p:spPr>
            <a:xfrm>
              <a:off x="6492697" y="1438433"/>
              <a:ext cx="236483" cy="23648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tx2"/>
                  </a:solidFill>
                </a:rPr>
                <a:t>PA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E94FF59-C874-931B-7040-21CAD9E6BA8F}"/>
                </a:ext>
              </a:extLst>
            </p:cNvPr>
            <p:cNvSpPr/>
            <p:nvPr/>
          </p:nvSpPr>
          <p:spPr>
            <a:xfrm>
              <a:off x="7584954" y="1722582"/>
              <a:ext cx="236483" cy="23648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900" dirty="0">
                  <a:solidFill>
                    <a:schemeClr val="accent4">
                      <a:lumMod val="50000"/>
                    </a:schemeClr>
                  </a:solidFill>
                </a:rPr>
                <a:t>PB</a:t>
              </a:r>
            </a:p>
          </p:txBody>
        </p:sp>
      </p:grp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323EE9AA-5141-B99A-CA54-FB6E683251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409" y="992999"/>
            <a:ext cx="4808684" cy="393535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b="0" dirty="0"/>
              <a:t>1. </a:t>
            </a:r>
            <a:r>
              <a:rPr lang="en-CH" dirty="0"/>
              <a:t>PA – Ferney Voltaire </a:t>
            </a:r>
            <a:r>
              <a:rPr lang="en-CH" b="0" dirty="0"/>
              <a:t>(FR, 01) – experiment</a:t>
            </a:r>
          </a:p>
          <a:p>
            <a:pPr>
              <a:lnSpc>
                <a:spcPct val="100000"/>
              </a:lnSpc>
            </a:pPr>
            <a:r>
              <a:rPr lang="en-CH" b="0" dirty="0"/>
              <a:t>2. </a:t>
            </a:r>
            <a:r>
              <a:rPr lang="en-CH" dirty="0"/>
              <a:t>PB – Choulex </a:t>
            </a:r>
            <a:r>
              <a:rPr lang="en-CH" b="0" dirty="0"/>
              <a:t>(CH) – technical</a:t>
            </a:r>
          </a:p>
          <a:p>
            <a:pPr>
              <a:lnSpc>
                <a:spcPct val="100000"/>
              </a:lnSpc>
            </a:pPr>
            <a:r>
              <a:rPr lang="en-CH" b="0" dirty="0"/>
              <a:t>3.</a:t>
            </a:r>
            <a:r>
              <a:rPr lang="en-CH" dirty="0"/>
              <a:t> PD – Nangy </a:t>
            </a:r>
            <a:r>
              <a:rPr lang="en-CH" b="0" dirty="0"/>
              <a:t>(FR, 74) – experiment</a:t>
            </a:r>
          </a:p>
          <a:p>
            <a:pPr>
              <a:lnSpc>
                <a:spcPct val="100000"/>
              </a:lnSpc>
            </a:pPr>
            <a:r>
              <a:rPr lang="en-CH" b="0" dirty="0"/>
              <a:t>4.</a:t>
            </a:r>
            <a:r>
              <a:rPr lang="en-CH" dirty="0"/>
              <a:t> PF – Etaux/La Roche-sur-Foron </a:t>
            </a:r>
            <a:r>
              <a:rPr lang="en-CH" b="0" dirty="0"/>
              <a:t>(FR, 74) - technical</a:t>
            </a:r>
          </a:p>
          <a:p>
            <a:pPr>
              <a:lnSpc>
                <a:spcPct val="100000"/>
              </a:lnSpc>
            </a:pPr>
            <a:r>
              <a:rPr lang="en-CH" b="0" dirty="0"/>
              <a:t>5.</a:t>
            </a:r>
            <a:r>
              <a:rPr lang="en-CH" dirty="0"/>
              <a:t> PG – Charvonnex/Groisy </a:t>
            </a:r>
            <a:r>
              <a:rPr lang="en-CH" b="0" dirty="0"/>
              <a:t>(FR, 74) - experiment</a:t>
            </a:r>
          </a:p>
          <a:p>
            <a:pPr>
              <a:lnSpc>
                <a:spcPct val="100000"/>
              </a:lnSpc>
            </a:pPr>
            <a:r>
              <a:rPr lang="en-CH" b="0" dirty="0"/>
              <a:t>6.</a:t>
            </a:r>
            <a:r>
              <a:rPr lang="en-CH" dirty="0"/>
              <a:t> PH – Cercier/Marlioz </a:t>
            </a:r>
            <a:r>
              <a:rPr lang="en-CH" b="0" dirty="0"/>
              <a:t>(FR, 74) – technical, main RF</a:t>
            </a:r>
          </a:p>
          <a:p>
            <a:pPr>
              <a:lnSpc>
                <a:spcPct val="100000"/>
              </a:lnSpc>
            </a:pPr>
            <a:r>
              <a:rPr lang="en-CH" b="0" dirty="0"/>
              <a:t>7.</a:t>
            </a:r>
            <a:r>
              <a:rPr lang="en-CH" dirty="0"/>
              <a:t> PJ – Vulbens/Dingy en Vuache </a:t>
            </a:r>
            <a:r>
              <a:rPr lang="en-CH" b="0" dirty="0"/>
              <a:t>(FR, 74) – experiment</a:t>
            </a:r>
          </a:p>
          <a:p>
            <a:pPr>
              <a:lnSpc>
                <a:spcPct val="100000"/>
              </a:lnSpc>
            </a:pPr>
            <a:r>
              <a:rPr lang="en-CH" b="0" dirty="0"/>
              <a:t>8.</a:t>
            </a:r>
            <a:r>
              <a:rPr lang="en-CH" dirty="0"/>
              <a:t> PL – Challex </a:t>
            </a:r>
            <a:r>
              <a:rPr lang="en-CH" b="0" dirty="0"/>
              <a:t>(FR, 01) – technical, booster RF</a:t>
            </a:r>
            <a:endParaRPr lang="en-CH" dirty="0"/>
          </a:p>
          <a:p>
            <a:pPr>
              <a:lnSpc>
                <a:spcPct val="10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60544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79E274-374D-0C93-7144-C90883F17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C8D5C3D-80B9-5A4A-A6A6-C206CD5A15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07716"/>
            <a:ext cx="4023000" cy="3088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dirty="0"/>
              <a:t>Straight section @IP: </a:t>
            </a:r>
            <a:r>
              <a:rPr lang="en-CH" b="0" dirty="0"/>
              <a:t>1 400 m</a:t>
            </a:r>
          </a:p>
          <a:p>
            <a:pPr>
              <a:lnSpc>
                <a:spcPct val="100000"/>
              </a:lnSpc>
            </a:pPr>
            <a:r>
              <a:rPr lang="en-CH" dirty="0"/>
              <a:t>Straight technical section: </a:t>
            </a:r>
            <a:r>
              <a:rPr lang="en-CH" b="0" dirty="0"/>
              <a:t>2032 m</a:t>
            </a:r>
          </a:p>
          <a:p>
            <a:pPr>
              <a:lnSpc>
                <a:spcPct val="100000"/>
              </a:lnSpc>
            </a:pPr>
            <a:r>
              <a:rPr lang="en-CH" dirty="0"/>
              <a:t>Sum of arcs: </a:t>
            </a:r>
            <a:r>
              <a:rPr lang="en-CH" b="0" dirty="0"/>
              <a:t>76 929.609 m</a:t>
            </a:r>
          </a:p>
          <a:p>
            <a:pPr>
              <a:lnSpc>
                <a:spcPct val="100000"/>
              </a:lnSpc>
            </a:pPr>
            <a:r>
              <a:rPr lang="en-CH" dirty="0"/>
              <a:t>Total length: </a:t>
            </a:r>
            <a:r>
              <a:rPr lang="en-CH" b="0" dirty="0"/>
              <a:t>90 658.828 m</a:t>
            </a:r>
          </a:p>
          <a:p>
            <a:pPr>
              <a:lnSpc>
                <a:spcPct val="100000"/>
              </a:lnSpc>
            </a:pPr>
            <a:r>
              <a:rPr lang="en-CH" dirty="0"/>
              <a:t>FCC-hh RF length required is: </a:t>
            </a:r>
            <a:r>
              <a:rPr lang="en-CH" b="0" dirty="0"/>
              <a:t>90 657.4 m</a:t>
            </a:r>
          </a:p>
          <a:p>
            <a:pPr>
              <a:lnSpc>
                <a:spcPct val="100000"/>
              </a:lnSpc>
            </a:pPr>
            <a:r>
              <a:rPr lang="en-CH" b="0" dirty="0"/>
              <a:t>Therefore some further minor adjustment of the trace is currently taking place to produce an ee/hh integrated trace that meets both requirements and limits the necessary the tunnel widening on both sides of the I</a:t>
            </a:r>
            <a:r>
              <a:rPr lang="en-GB" b="0" dirty="0"/>
              <a:t>P</a:t>
            </a:r>
            <a:r>
              <a:rPr lang="en-CH" b="0" dirty="0"/>
              <a:t>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E23C0BA-43CE-FB8E-3D5D-C624D9F53E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081082"/>
            <a:ext cx="4456800" cy="3088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dirty="0"/>
              <a:t>Inclination: 0.5% </a:t>
            </a:r>
            <a:r>
              <a:rPr lang="en-CH" b="0" dirty="0"/>
              <a:t>(about a line from PD to PJ with PA moving upwards and PG downwards)</a:t>
            </a:r>
          </a:p>
          <a:p>
            <a:pPr>
              <a:lnSpc>
                <a:spcPct val="100000"/>
              </a:lnSpc>
            </a:pPr>
            <a:r>
              <a:rPr lang="en-CH" dirty="0"/>
              <a:t>Shaft depths:</a:t>
            </a:r>
          </a:p>
          <a:p>
            <a:pPr>
              <a:lnSpc>
                <a:spcPct val="100000"/>
              </a:lnSpc>
            </a:pPr>
            <a:r>
              <a:rPr lang="en-CH" b="0" dirty="0"/>
              <a:t>PA: 201 m (2 shafts)</a:t>
            </a:r>
            <a:br>
              <a:rPr lang="en-CH" b="0" dirty="0"/>
            </a:br>
            <a:r>
              <a:rPr lang="en-CH" b="0" dirty="0"/>
              <a:t>PB: 201 m (1 shaft displaced ca. 150 m along LSS)</a:t>
            </a:r>
            <a:br>
              <a:rPr lang="en-CH" b="0" dirty="0"/>
            </a:br>
            <a:r>
              <a:rPr lang="en-CH" b="0" dirty="0"/>
              <a:t>PD: 181 m (2 shafts)</a:t>
            </a:r>
            <a:br>
              <a:rPr lang="en-CH" b="0" dirty="0"/>
            </a:br>
            <a:r>
              <a:rPr lang="en-CH" b="0" dirty="0"/>
              <a:t>PF: 400 m (1 shaft 300 m to 600 m inside the ring)</a:t>
            </a:r>
            <a:br>
              <a:rPr lang="en-CH" b="0" dirty="0"/>
            </a:br>
            <a:r>
              <a:rPr lang="en-CH" b="0" dirty="0"/>
              <a:t>PG: 226 m (2 shafts)</a:t>
            </a:r>
            <a:br>
              <a:rPr lang="en-CH" b="0" dirty="0"/>
            </a:br>
            <a:r>
              <a:rPr lang="en-CH" b="0" dirty="0"/>
              <a:t>PH: 235 m (1 shaft)</a:t>
            </a:r>
            <a:br>
              <a:rPr lang="en-CH" b="0" dirty="0"/>
            </a:br>
            <a:r>
              <a:rPr lang="en-CH" b="0" dirty="0"/>
              <a:t>PJ: 253 m (2 shafts)</a:t>
            </a:r>
            <a:br>
              <a:rPr lang="en-CH" b="0" dirty="0"/>
            </a:br>
            <a:r>
              <a:rPr lang="en-CH" b="0" dirty="0"/>
              <a:t>PL: 250 m (1 shaft displaced 1 000 m along LSS)</a:t>
            </a:r>
          </a:p>
          <a:p>
            <a:pPr>
              <a:lnSpc>
                <a:spcPct val="100000"/>
              </a:lnSpc>
            </a:pPr>
            <a:endParaRPr lang="en-CH" dirty="0"/>
          </a:p>
          <a:p>
            <a:pPr>
              <a:lnSpc>
                <a:spcPct val="100000"/>
              </a:lnSpc>
            </a:pPr>
            <a:endParaRPr lang="en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D3CD25-F007-F82E-959E-CE68ADDDD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369184"/>
          </a:xfrm>
        </p:spPr>
        <p:txBody>
          <a:bodyPr/>
          <a:lstStyle/>
          <a:p>
            <a:r>
              <a:rPr lang="en-CH" dirty="0"/>
              <a:t>Scenario PA31 parameters</a:t>
            </a:r>
          </a:p>
        </p:txBody>
      </p:sp>
    </p:spTree>
    <p:extLst>
      <p:ext uri="{BB962C8B-B14F-4D97-AF65-F5344CB8AC3E}">
        <p14:creationId xmlns:p14="http://schemas.microsoft.com/office/powerpoint/2010/main" val="3229315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A53A8B-1911-81C7-1F3C-CF5DF6DB88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8E8A151-3EB9-5DC1-8D26-29E2A67F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569" y="461890"/>
            <a:ext cx="8263350" cy="446071"/>
          </a:xfrm>
        </p:spPr>
        <p:txBody>
          <a:bodyPr/>
          <a:lstStyle/>
          <a:p>
            <a:r>
              <a:rPr lang="en-CH" dirty="0"/>
              <a:t>Optimisation of scenario since CDR publication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CB209202-09D0-E0E8-D76E-21D3FB53C3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156506"/>
              </p:ext>
            </p:extLst>
          </p:nvPr>
        </p:nvGraphicFramePr>
        <p:xfrm>
          <a:off x="1115218" y="1027953"/>
          <a:ext cx="6913564" cy="388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1955">
                  <a:extLst>
                    <a:ext uri="{9D8B030D-6E8A-4147-A177-3AD203B41FA5}">
                      <a16:colId xmlns:a16="http://schemas.microsoft.com/office/drawing/2014/main" val="3094231327"/>
                    </a:ext>
                  </a:extLst>
                </a:gridCol>
                <a:gridCol w="940118">
                  <a:extLst>
                    <a:ext uri="{9D8B030D-6E8A-4147-A177-3AD203B41FA5}">
                      <a16:colId xmlns:a16="http://schemas.microsoft.com/office/drawing/2014/main" val="2336556171"/>
                    </a:ext>
                  </a:extLst>
                </a:gridCol>
                <a:gridCol w="1403668">
                  <a:extLst>
                    <a:ext uri="{9D8B030D-6E8A-4147-A177-3AD203B41FA5}">
                      <a16:colId xmlns:a16="http://schemas.microsoft.com/office/drawing/2014/main" val="62099401"/>
                    </a:ext>
                  </a:extLst>
                </a:gridCol>
                <a:gridCol w="735330">
                  <a:extLst>
                    <a:ext uri="{9D8B030D-6E8A-4147-A177-3AD203B41FA5}">
                      <a16:colId xmlns:a16="http://schemas.microsoft.com/office/drawing/2014/main" val="70165560"/>
                    </a:ext>
                  </a:extLst>
                </a:gridCol>
                <a:gridCol w="892493">
                  <a:extLst>
                    <a:ext uri="{9D8B030D-6E8A-4147-A177-3AD203B41FA5}">
                      <a16:colId xmlns:a16="http://schemas.microsoft.com/office/drawing/2014/main" val="2371987384"/>
                    </a:ext>
                  </a:extLst>
                </a:gridCol>
              </a:tblGrid>
              <a:tr h="229346">
                <a:tc>
                  <a:txBody>
                    <a:bodyPr/>
                    <a:lstStyle/>
                    <a:p>
                      <a:r>
                        <a:rPr lang="en-CH" sz="1100" dirty="0"/>
                        <a:t>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CDR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Feasibility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/>
                        <a:t>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dirty="0"/>
                        <a:t>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6777718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Number of surface sites 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194462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GB" sz="1100" b="1" dirty="0"/>
                        <a:t>S</a:t>
                      </a:r>
                      <a:r>
                        <a:rPr lang="en-CH" sz="1100" b="1" dirty="0"/>
                        <a:t>ynergies with CERN infrastructures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 (+ Prevessin)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NEUTRAL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647944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Land surface needs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108 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~ 41 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373860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Total 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97.75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90.66 km (-7.25 %)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17636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Sum of arcs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83.75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76.93 km (- 8.1%)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WORSE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252359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IP straight lengths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1400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1400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NEUTRAL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6115407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Amount of excavated materials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9 m</a:t>
                      </a:r>
                      <a:r>
                        <a:rPr lang="en-CH" sz="11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8 m</a:t>
                      </a:r>
                      <a:r>
                        <a:rPr lang="en-CH" sz="1100" baseline="30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442870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Possible interaction points for hh/ee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4/2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4/4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100906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Lengths of access roads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3.5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3.5 - 2.5 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836877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Number of shafts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822471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Ecological surfaces affected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23 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8 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b="1" dirty="0"/>
                        <a:t>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384141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Access synergies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4/12 (33 %)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7/8 (87%)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338548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Synergy potentials public infrastructures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2/12 (16%)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5/8 (62 %)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935125"/>
                  </a:ext>
                </a:extLst>
              </a:tr>
              <a:tr h="229346">
                <a:tc>
                  <a:txBody>
                    <a:bodyPr/>
                    <a:lstStyle/>
                    <a:p>
                      <a:r>
                        <a:rPr lang="en-CH" sz="1100" b="1" dirty="0"/>
                        <a:t>Synergy potentials private 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5/12 (41%)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100" dirty="0"/>
                        <a:t>8/8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1" dirty="0"/>
                        <a:t>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100" b="0" dirty="0"/>
                        <a:t>BETTER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6550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682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B9DF55-23DB-A082-0EBF-9DFDC85A0B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E81772-7BA3-2C8F-26D7-73D326914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PA0-0.1 – the 12 site CDR scenario 2018</a:t>
            </a:r>
          </a:p>
        </p:txBody>
      </p:sp>
      <p:pic>
        <p:nvPicPr>
          <p:cNvPr id="2" name="Picture 1" descr="1_3_7_SyntheseAMC">
            <a:extLst>
              <a:ext uri="{FF2B5EF4-FFF2-40B4-BE49-F238E27FC236}">
                <a16:creationId xmlns:a16="http://schemas.microsoft.com/office/drawing/2014/main" id="{EC62864C-CFD1-002E-BB90-B3419F63B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256" y="1148715"/>
            <a:ext cx="7283488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51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B9DF55-23DB-A082-0EBF-9DFDC85A0B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E81772-7BA3-2C8F-26D7-73D326914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PA31-3.0 – the </a:t>
            </a:r>
            <a:r>
              <a:rPr lang="en-CH" b="1" dirty="0"/>
              <a:t>8 site reference scenario</a:t>
            </a:r>
          </a:p>
        </p:txBody>
      </p:sp>
      <p:pic>
        <p:nvPicPr>
          <p:cNvPr id="9" name="Image 173" descr="1_9_1_MCA_PA31-3.0">
            <a:extLst>
              <a:ext uri="{FF2B5EF4-FFF2-40B4-BE49-F238E27FC236}">
                <a16:creationId xmlns:a16="http://schemas.microsoft.com/office/drawing/2014/main" id="{D58AF4A4-DB67-85F3-C4B2-21194249A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30" y="1162947"/>
            <a:ext cx="7298195" cy="37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1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39BADC-CBDF-97F2-F940-A660AEBC42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F70997D-5852-B555-85B8-10617750BD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5444" y="1127943"/>
            <a:ext cx="4230356" cy="3437757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With the definition of a </a:t>
            </a:r>
            <a:r>
              <a:rPr lang="en-CH" dirty="0"/>
              <a:t>“reference implementation scenario”,</a:t>
            </a:r>
            <a:br>
              <a:rPr lang="en-CH" dirty="0"/>
            </a:br>
            <a:r>
              <a:rPr lang="en-CH" dirty="0"/>
              <a:t>FCC entered a new phase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Engagement of national actors has started in late 2022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Communes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Notified bodies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/>
              <a:t>H</a:t>
            </a:r>
            <a:r>
              <a:rPr lang="en-CH" dirty="0"/>
              <a:t>ost state government representatives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Associations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This</a:t>
            </a:r>
            <a:r>
              <a:rPr lang="en-CH" dirty="0"/>
              <a:t> requires a </a:t>
            </a:r>
            <a:r>
              <a:rPr lang="en-CH" u="sng" dirty="0"/>
              <a:t>managed</a:t>
            </a:r>
            <a:r>
              <a:rPr lang="en-CH" dirty="0"/>
              <a:t> and </a:t>
            </a:r>
            <a:r>
              <a:rPr lang="en-CH" u="sng" dirty="0"/>
              <a:t>single source of </a:t>
            </a:r>
            <a:r>
              <a:rPr lang="en-CH" dirty="0"/>
              <a:t>information to provide national stakeholders with reliable, trustworthy and managed information relevant to them </a:t>
            </a:r>
            <a:r>
              <a:rPr lang="en-CH" u="sng" dirty="0"/>
              <a:t>in their language.</a:t>
            </a:r>
            <a:endParaRPr lang="en-C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FA1608-A02B-D96D-AADB-7043959219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127943"/>
            <a:ext cx="4023000" cy="3364857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The single reference documentation is FCCIS deliverable 3, currently titled </a:t>
            </a:r>
            <a:r>
              <a:rPr lang="en-CH" dirty="0"/>
              <a:t>“</a:t>
            </a:r>
            <a:r>
              <a:rPr lang="en-GB" i="1" dirty="0" err="1"/>
              <a:t>Synthèse</a:t>
            </a:r>
            <a:r>
              <a:rPr lang="en-GB" i="1" dirty="0"/>
              <a:t> des </a:t>
            </a:r>
            <a:r>
              <a:rPr lang="en-GB" i="1" dirty="0" err="1"/>
              <a:t>contraintes</a:t>
            </a:r>
            <a:r>
              <a:rPr lang="en-GB" i="1" dirty="0"/>
              <a:t> et </a:t>
            </a:r>
            <a:r>
              <a:rPr lang="en-GB" i="1" dirty="0" err="1"/>
              <a:t>opportunités</a:t>
            </a:r>
            <a:r>
              <a:rPr lang="en-GB" i="1" dirty="0"/>
              <a:t> </a:t>
            </a:r>
            <a:r>
              <a:rPr lang="en-GB" i="1" dirty="0" err="1"/>
              <a:t>d’implantation</a:t>
            </a:r>
            <a:r>
              <a:rPr lang="en-GB" dirty="0"/>
              <a:t>”.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b="0" dirty="0"/>
              <a:t>Made </a:t>
            </a:r>
            <a:r>
              <a:rPr lang="en-GB" dirty="0"/>
              <a:t>available via the </a:t>
            </a:r>
            <a:r>
              <a:rPr lang="en-GB" dirty="0" err="1"/>
              <a:t>Zenodo</a:t>
            </a:r>
            <a:r>
              <a:rPr lang="en-GB" dirty="0"/>
              <a:t> Open Access platform.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b="0" dirty="0"/>
              <a:t>Document and data sets are </a:t>
            </a:r>
            <a:r>
              <a:rPr lang="en-GB" dirty="0"/>
              <a:t>properly versioned and undergo a quality management process.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 err="1"/>
              <a:t>Geolocalised</a:t>
            </a:r>
            <a:r>
              <a:rPr lang="en-GB" dirty="0"/>
              <a:t> information is kept in an FCC Environmental Information System</a:t>
            </a:r>
            <a:r>
              <a:rPr lang="en-GB" b="0" dirty="0"/>
              <a:t>, which has been put in place between 2022 and 2023 (to be gradually opened).</a:t>
            </a:r>
            <a:endParaRPr lang="en-CH" b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AAE34FE-FEA5-1782-A8F1-267CF534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73486"/>
          </a:xfrm>
        </p:spPr>
        <p:txBody>
          <a:bodyPr/>
          <a:lstStyle/>
          <a:p>
            <a:r>
              <a:rPr lang="en-CH" dirty="0"/>
              <a:t>Implementation scenario documentation</a:t>
            </a:r>
          </a:p>
        </p:txBody>
      </p:sp>
    </p:spTree>
    <p:extLst>
      <p:ext uri="{BB962C8B-B14F-4D97-AF65-F5344CB8AC3E}">
        <p14:creationId xmlns:p14="http://schemas.microsoft.com/office/powerpoint/2010/main" val="4036593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3EC508-9DA9-8D79-26E8-985E1CE2E3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F991FA6-3206-E190-6FC7-6294393149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29542" y="1027350"/>
            <a:ext cx="5215758" cy="4007974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Deliverable</a:t>
            </a:r>
            <a:r>
              <a:rPr lang="en-CH" b="0" dirty="0"/>
              <a:t> on the development and feasibility of implementation scenarios developed in the frame of the</a:t>
            </a:r>
            <a:br>
              <a:rPr lang="en-CH" b="0" dirty="0"/>
            </a:br>
            <a:r>
              <a:rPr lang="en-CH" dirty="0"/>
              <a:t>EU co-funded H2020 project FCCIS</a:t>
            </a:r>
            <a:r>
              <a:rPr lang="en-CH" b="0" dirty="0"/>
              <a:t> by </a:t>
            </a:r>
            <a:br>
              <a:rPr lang="en-CH" b="0" dirty="0"/>
            </a:br>
            <a:r>
              <a:rPr lang="en-CH" b="0" dirty="0"/>
              <a:t>CERN, Cerema and Latitude Durable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One scenario (PA31-1.0) is standing out from all the others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First version of the documentation released for work with host states and as project-internal reference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Micro-optimisations with stakeholders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1" dirty="0"/>
              <a:t>1.0 – published</a:t>
            </a:r>
            <a:r>
              <a:rPr lang="en-CH" dirty="0"/>
              <a:t> as reference in February 2023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b="0" dirty="0"/>
              <a:t>2.x</a:t>
            </a:r>
            <a:r>
              <a:rPr lang="en-CH" dirty="0"/>
              <a:t> – various trials to improve the siting for CE</a:t>
            </a:r>
            <a:endParaRPr lang="en-CH" b="0" dirty="0"/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3.0 – adjustment of circumference after RF review</a:t>
            </a:r>
          </a:p>
          <a:p>
            <a:pPr marL="757238" lvl="1" indent="-285750">
              <a:lnSpc>
                <a:spcPct val="100000"/>
              </a:lnSpc>
              <a:buFont typeface="Arial" panose="020B0604020202020204" pitchFamily="34" charset="0"/>
              <a:buChar char="•"/>
              <a:tabLst>
                <a:tab pos="1147763" algn="l"/>
                <a:tab pos="3954463" algn="r"/>
              </a:tabLst>
            </a:pPr>
            <a:r>
              <a:rPr lang="en-CH" b="1" dirty="0"/>
              <a:t>4.0</a:t>
            </a:r>
            <a:r>
              <a:rPr lang="en-CH" dirty="0"/>
              <a:t> – result of the </a:t>
            </a:r>
            <a:r>
              <a:rPr lang="en-CH" b="1" dirty="0"/>
              <a:t>optimisation with communes </a:t>
            </a:r>
            <a:r>
              <a:rPr lang="en-CH" dirty="0"/>
              <a:t>and CE</a:t>
            </a:r>
            <a:br>
              <a:rPr lang="en-CH" dirty="0"/>
            </a:br>
            <a:r>
              <a:rPr lang="en-CH" dirty="0"/>
              <a:t>	</a:t>
            </a:r>
            <a:r>
              <a:rPr lang="en-CH" b="1" dirty="0"/>
              <a:t>to be openly published in autumn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0E8E4C-1925-2745-3969-180464F4F0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10" t="2894" r="6705" b="3256"/>
          <a:stretch/>
        </p:blipFill>
        <p:spPr>
          <a:xfrm>
            <a:off x="170121" y="511876"/>
            <a:ext cx="2955851" cy="45234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4BC580-9886-6E7D-AF96-C9F28C123D60}"/>
              </a:ext>
            </a:extLst>
          </p:cNvPr>
          <p:cNvSpPr txBox="1"/>
          <p:nvPr/>
        </p:nvSpPr>
        <p:spPr>
          <a:xfrm>
            <a:off x="3543717" y="511876"/>
            <a:ext cx="3812262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600" dirty="0"/>
              <a:t>https://</a:t>
            </a:r>
            <a:r>
              <a:rPr lang="en-GB" sz="1600" dirty="0" err="1"/>
              <a:t>doi.org</a:t>
            </a:r>
            <a:r>
              <a:rPr lang="en-GB" sz="1600" dirty="0"/>
              <a:t>/10.5281/zenodo.7614421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674851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24C7FF-707C-C722-36C4-777EEB989F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8618CD-7679-4389-7D92-00FE048D86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1641" y="1093104"/>
            <a:ext cx="4274159" cy="3088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Scenario development methodology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Summary of project requirements, constraints (invariants)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Territorial description &amp; kown constraints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CH" dirty="0"/>
              <a:t>Topography, geology, water, urbanism, nature, demography, economy, structured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Project risks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Scenario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Detailed placement scenario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Environmental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Infrastructure environmental effects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CH" dirty="0"/>
              <a:t>e.g. noise, em fields, radiation, traffic, waste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Regulatory and legal aspects to be considered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4CF238-9BC9-3BCE-9BAB-22F4EA5F75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093104"/>
            <a:ext cx="4023000" cy="30888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Real estate aspects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CH" dirty="0"/>
              <a:t>eeds, available plots, constraints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Water aspects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CH" dirty="0"/>
              <a:t>eeds, available and protected resources, supply concepts, infrastructures to be built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Electricity aspects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CH" dirty="0"/>
              <a:t>eeds, available infrastructures,supply concepts, infrastructures to be built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Transport aspects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GB" dirty="0"/>
              <a:t>N</a:t>
            </a:r>
            <a:r>
              <a:rPr lang="en-CH" dirty="0"/>
              <a:t>eeds, available infrastructures, infrastructures to be built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Civil structure overviews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CH" dirty="0"/>
              <a:t>Needs on surface and equipment</a:t>
            </a:r>
          </a:p>
          <a:p>
            <a:pPr marL="758250" lvl="1" indent="-285750">
              <a:buFont typeface="Arial" panose="020B0604020202020204" pitchFamily="34" charset="0"/>
              <a:buChar char="•"/>
            </a:pPr>
            <a:r>
              <a:rPr lang="en-GB" dirty="0"/>
              <a:t>U</a:t>
            </a:r>
            <a:r>
              <a:rPr lang="en-CH" dirty="0"/>
              <a:t>nderground structure concepts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Matex challenges and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Synergy and development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5234BC-3DD9-8E6A-7292-97D5188E6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15304"/>
          </a:xfrm>
        </p:spPr>
        <p:txBody>
          <a:bodyPr/>
          <a:lstStyle/>
          <a:p>
            <a:r>
              <a:rPr lang="en-CH" dirty="0"/>
              <a:t>Reference information kept in the document</a:t>
            </a:r>
          </a:p>
        </p:txBody>
      </p:sp>
    </p:spTree>
    <p:extLst>
      <p:ext uri="{BB962C8B-B14F-4D97-AF65-F5344CB8AC3E}">
        <p14:creationId xmlns:p14="http://schemas.microsoft.com/office/powerpoint/2010/main" val="30979292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24C7FF-707C-C722-36C4-777EEB989F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D8618CD-7679-4389-7D92-00FE048D862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7472" y="910224"/>
            <a:ext cx="4118328" cy="4023156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Physical environment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Natural environment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Strategic infrastructures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Human environment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Territorial sensibility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Environmental aspect analysis results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Urbanistic conditions and planning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Geophysical &amp; geotechnical investigation results (to be done, 2024/2025)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Existing pollution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CH" dirty="0"/>
              <a:t>Climate information</a:t>
            </a:r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24CF238-9BC9-3BCE-9BAB-22F4EA5F75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910224"/>
            <a:ext cx="4023000" cy="3088800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Collider traces and their characteristics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Site location options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Technical infrastructure locations &amp; characteristics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Needs of technical annexes (grid connection, water intakes, roads)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Surface site concepts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Based on simple “blocks”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Road and train accesses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Construction data (TBM, </a:t>
            </a:r>
            <a:r>
              <a:rPr lang="en-US" dirty="0" err="1"/>
              <a:t>matex</a:t>
            </a:r>
            <a:r>
              <a:rPr lang="en-US" dirty="0"/>
              <a:t>, …)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Opportunity locations &amp; capacities</a:t>
            </a:r>
          </a:p>
          <a:p>
            <a:pPr marL="7582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Water, agriculture, forests, waste heats, schools, public institutions, etc.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5234BC-3DD9-8E6A-7292-97D5188E6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394920"/>
            <a:ext cx="8263350" cy="515304"/>
          </a:xfrm>
        </p:spPr>
        <p:txBody>
          <a:bodyPr/>
          <a:lstStyle/>
          <a:p>
            <a:r>
              <a:rPr lang="en-CH" dirty="0"/>
              <a:t>Reference data kept in the EIS</a:t>
            </a:r>
          </a:p>
        </p:txBody>
      </p:sp>
    </p:spTree>
    <p:extLst>
      <p:ext uri="{BB962C8B-B14F-4D97-AF65-F5344CB8AC3E}">
        <p14:creationId xmlns:p14="http://schemas.microsoft.com/office/powerpoint/2010/main" val="12141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80B82F-01B7-41AC-955B-DAF2F8DA13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E78280-3740-2285-C275-3852E1F19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54" y="891493"/>
            <a:ext cx="3258245" cy="4001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91BB8A-E71E-7439-86F3-6F11E230B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1140" y="866488"/>
            <a:ext cx="3066847" cy="40700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9EEBC4-9E89-6110-1C10-AFA058C26839}"/>
              </a:ext>
            </a:extLst>
          </p:cNvPr>
          <p:cNvSpPr txBox="1"/>
          <p:nvPr/>
        </p:nvSpPr>
        <p:spPr>
          <a:xfrm>
            <a:off x="92870" y="419946"/>
            <a:ext cx="8201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H" sz="2000" dirty="0"/>
              <a:t>Collaborative work of almost 120 people over several years </a:t>
            </a:r>
          </a:p>
        </p:txBody>
      </p:sp>
    </p:spTree>
    <p:extLst>
      <p:ext uri="{BB962C8B-B14F-4D97-AF65-F5344CB8AC3E}">
        <p14:creationId xmlns:p14="http://schemas.microsoft.com/office/powerpoint/2010/main" val="42302492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8DD592-A9CA-593A-8E7F-1E46A1AAD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69BC3-5967-2D21-655E-76CAD08E99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60456"/>
            <a:ext cx="4023000" cy="33323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dirty="0"/>
              <a:t>Geophysical and geotechnical </a:t>
            </a:r>
            <a:r>
              <a:rPr lang="en-CH" b="0" dirty="0"/>
              <a:t>investigations </a:t>
            </a:r>
            <a:r>
              <a:rPr lang="en-CH" dirty="0"/>
              <a:t>in selected zones </a:t>
            </a:r>
            <a:r>
              <a:rPr lang="en-CH" b="0" dirty="0"/>
              <a:t>to understand the stability of the soil and to build a more detailed geological 3D model.</a:t>
            </a:r>
          </a:p>
          <a:p>
            <a:pPr>
              <a:lnSpc>
                <a:spcPct val="100000"/>
              </a:lnSpc>
            </a:pPr>
            <a:r>
              <a:rPr lang="en-CH" dirty="0"/>
              <a:t>Interactions with host state notified bodies for the authorisations </a:t>
            </a:r>
            <a:r>
              <a:rPr lang="en-CH" b="0" dirty="0"/>
              <a:t>and to optimise the locations to limit the impacts of the campaign.</a:t>
            </a:r>
          </a:p>
          <a:p>
            <a:pPr>
              <a:lnSpc>
                <a:spcPct val="100000"/>
              </a:lnSpc>
            </a:pPr>
            <a:r>
              <a:rPr lang="en-CH" dirty="0"/>
              <a:t>Interactions with affected land plot owners to obtain the permits </a:t>
            </a:r>
            <a:r>
              <a:rPr lang="en-CH" b="0" dirty="0"/>
              <a:t>and to optimise the locations to limit the impacts of the campaign.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4A19491-AA48-9ACC-8532-F360B980D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62724"/>
          </a:xfrm>
        </p:spPr>
        <p:txBody>
          <a:bodyPr/>
          <a:lstStyle/>
          <a:p>
            <a:r>
              <a:rPr lang="en-CH" dirty="0"/>
              <a:t>Subsurface investigations</a:t>
            </a:r>
          </a:p>
        </p:txBody>
      </p:sp>
      <p:pic>
        <p:nvPicPr>
          <p:cNvPr id="7" name="Picture 6" descr="A picture containing map, text, atlas, diagram&#10;&#10;Description automatically generated">
            <a:extLst>
              <a:ext uri="{FF2B5EF4-FFF2-40B4-BE49-F238E27FC236}">
                <a16:creationId xmlns:a16="http://schemas.microsoft.com/office/drawing/2014/main" id="{1B04E01C-9E00-181E-3E32-757DC9D42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202" y="1160456"/>
            <a:ext cx="4252300" cy="377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7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70692A-3293-6AAF-B348-0736B5A440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708CF2-30BB-5332-485E-B161420A03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5437" y="903193"/>
            <a:ext cx="8263350" cy="66782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b="0" dirty="0"/>
              <a:t>The analysis of environmental aspects in zones of surface site candidates is ongoing.</a:t>
            </a:r>
            <a:br>
              <a:rPr lang="en-US" sz="1200" b="0" dirty="0"/>
            </a:br>
            <a:r>
              <a:rPr lang="en-US" sz="1200" b="0" dirty="0"/>
              <a:t>The required environmental analysis for the </a:t>
            </a:r>
            <a:r>
              <a:rPr lang="en-US" sz="1200" b="0" dirty="0" err="1"/>
              <a:t>authorisations</a:t>
            </a:r>
            <a:r>
              <a:rPr lang="en-US" sz="1200" b="0" dirty="0"/>
              <a:t> of the subsurface investigations has started.</a:t>
            </a:r>
            <a:br>
              <a:rPr lang="en-US" sz="1200" b="0" dirty="0"/>
            </a:br>
            <a:r>
              <a:rPr lang="en-US" sz="1200" b="0" dirty="0"/>
              <a:t>Both activities take place over a time frame of 12 to 18 months. They include continuous and close interactions with local authorities and residents of the territory.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8C07E83-A9DA-8BBA-CC80-85A5CFD5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213" y="459589"/>
            <a:ext cx="8263350" cy="443604"/>
          </a:xfrm>
        </p:spPr>
        <p:txBody>
          <a:bodyPr/>
          <a:lstStyle/>
          <a:p>
            <a:r>
              <a:rPr lang="en-CH" sz="2400" b="1" dirty="0"/>
              <a:t>Environmental aspects analysis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4D30FD-63FF-2303-BE6F-C43073BFA5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17" b="5196"/>
          <a:stretch/>
        </p:blipFill>
        <p:spPr>
          <a:xfrm>
            <a:off x="628109" y="1765570"/>
            <a:ext cx="7772400" cy="325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684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E539891-42C1-D5D6-3413-B9B4943E15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250" y="3164459"/>
            <a:ext cx="2281031" cy="151945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B17ECD-0C13-2799-AD11-3C744EDB0F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250" y="928551"/>
            <a:ext cx="2281031" cy="15194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3C157C1-F6E7-ABFD-9F7A-BC4A40AB53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436" y="928551"/>
            <a:ext cx="2281031" cy="15194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70692A-3293-6AAF-B348-0736B5A440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708CF2-30BB-5332-485E-B161420A03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26467" y="928549"/>
            <a:ext cx="1770435" cy="15194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000"/>
              <a:t>Classic </a:t>
            </a:r>
            <a:r>
              <a:rPr lang="en-US" sz="1000" b="0"/>
              <a:t>nature inventory establishment, endangered species localisation, recordings of environmental conditions, agricultural study, water, air, traffic, noise and light pollution analysis.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8C07E83-A9DA-8BBA-CC80-85A5CFD5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931" y="410951"/>
            <a:ext cx="8263350" cy="443604"/>
          </a:xfrm>
        </p:spPr>
        <p:txBody>
          <a:bodyPr/>
          <a:lstStyle/>
          <a:p>
            <a:r>
              <a:rPr lang="en-CH" sz="2400" b="1" dirty="0"/>
              <a:t>Scheduled activities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9247F643-7229-9262-0033-67B0287E080A}"/>
              </a:ext>
            </a:extLst>
          </p:cNvPr>
          <p:cNvSpPr txBox="1">
            <a:spLocks/>
          </p:cNvSpPr>
          <p:nvPr/>
        </p:nvSpPr>
        <p:spPr>
          <a:xfrm>
            <a:off x="2626467" y="3164461"/>
            <a:ext cx="1678022" cy="1519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000" dirty="0"/>
              <a:t>Acoustic techniques </a:t>
            </a:r>
            <a:r>
              <a:rPr lang="en-US" sz="1000" b="0" dirty="0"/>
              <a:t>to gather reliable data on the sub-surface conditions without a need for drillings in areas where insufficient information about the geological conditions exist today.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B458123C-D32E-9EA3-8F9B-A4D865FA1ACD}"/>
              </a:ext>
            </a:extLst>
          </p:cNvPr>
          <p:cNvSpPr txBox="1">
            <a:spLocks/>
          </p:cNvSpPr>
          <p:nvPr/>
        </p:nvSpPr>
        <p:spPr>
          <a:xfrm>
            <a:off x="4534815" y="928551"/>
            <a:ext cx="1770435" cy="1519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US" sz="1000"/>
              <a:t>Exploration drillings </a:t>
            </a:r>
            <a:r>
              <a:rPr lang="en-US" sz="1000" b="0"/>
              <a:t>in areas where geological conditions need to be clarified to be able to make reliable cost and CE project schedule estimates.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DAEE77D-0BD8-9897-BC8A-300F116A7E87}"/>
              </a:ext>
            </a:extLst>
          </p:cNvPr>
          <p:cNvSpPr txBox="1">
            <a:spLocks/>
          </p:cNvSpPr>
          <p:nvPr/>
        </p:nvSpPr>
        <p:spPr>
          <a:xfrm>
            <a:off x="4469861" y="3164461"/>
            <a:ext cx="1835390" cy="1519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</a:pPr>
            <a:r>
              <a:rPr lang="en-US" sz="1000"/>
              <a:t>Identification of opportunities and synergies </a:t>
            </a:r>
            <a:r>
              <a:rPr lang="en-US" sz="1000" b="0"/>
              <a:t>that emerge from an FCC in the region together with territorial stakeholders. Optimise the surface site locaitons and layouts. Analyse the socio-economic impact potentials in greater detail.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A6238F-29AB-81EC-CA7F-F197F5137C7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36" y="3164462"/>
            <a:ext cx="2281031" cy="151944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CB5A8DE-0F58-323A-F50A-D158418234F8}"/>
              </a:ext>
            </a:extLst>
          </p:cNvPr>
          <p:cNvSpPr txBox="1"/>
          <p:nvPr/>
        </p:nvSpPr>
        <p:spPr>
          <a:xfrm>
            <a:off x="7715530" y="928550"/>
            <a:ext cx="87075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/>
              <a:t>2024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1591DE-C864-4C53-C451-41FE280C41EB}"/>
              </a:ext>
            </a:extLst>
          </p:cNvPr>
          <p:cNvSpPr txBox="1"/>
          <p:nvPr/>
        </p:nvSpPr>
        <p:spPr>
          <a:xfrm>
            <a:off x="1755716" y="928549"/>
            <a:ext cx="87075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>
                <a:solidFill>
                  <a:schemeClr val="bg1"/>
                </a:solidFill>
              </a:rPr>
              <a:t>2023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88591-558D-2BA9-AA49-1E92A391AC10}"/>
              </a:ext>
            </a:extLst>
          </p:cNvPr>
          <p:cNvSpPr txBox="1"/>
          <p:nvPr/>
        </p:nvSpPr>
        <p:spPr>
          <a:xfrm>
            <a:off x="1755715" y="3164460"/>
            <a:ext cx="87075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AD5A53-7764-F633-2428-582C8ADB3E26}"/>
              </a:ext>
            </a:extLst>
          </p:cNvPr>
          <p:cNvSpPr txBox="1"/>
          <p:nvPr/>
        </p:nvSpPr>
        <p:spPr>
          <a:xfrm>
            <a:off x="7287528" y="3164459"/>
            <a:ext cx="1298753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>
                <a:solidFill>
                  <a:schemeClr val="bg1"/>
                </a:solidFill>
              </a:rPr>
              <a:t>2023/24</a:t>
            </a:r>
          </a:p>
        </p:txBody>
      </p:sp>
    </p:spTree>
    <p:extLst>
      <p:ext uri="{BB962C8B-B14F-4D97-AF65-F5344CB8AC3E}">
        <p14:creationId xmlns:p14="http://schemas.microsoft.com/office/powerpoint/2010/main" val="1077982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FAEA14-2FD5-586B-51CA-8643739786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F38FD9-EA45-4B3C-280B-5C040944D6F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7386" y="1121790"/>
            <a:ext cx="4204614" cy="326731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dirty="0"/>
              <a:t>Communication plan established</a:t>
            </a:r>
          </a:p>
          <a:p>
            <a:pPr>
              <a:lnSpc>
                <a:spcPct val="100000"/>
              </a:lnSpc>
            </a:pPr>
            <a:r>
              <a:rPr lang="en-CH" dirty="0"/>
              <a:t>Tripartite working meetings </a:t>
            </a:r>
            <a:r>
              <a:rPr lang="en-CH" b="0" dirty="0"/>
              <a:t>to assure advancement in phase</a:t>
            </a:r>
          </a:p>
          <a:p>
            <a:pPr>
              <a:lnSpc>
                <a:spcPct val="100000"/>
              </a:lnSpc>
            </a:pPr>
            <a:r>
              <a:rPr lang="en-CH" dirty="0"/>
              <a:t>Regular visits </a:t>
            </a:r>
            <a:r>
              <a:rPr lang="en-CH" b="0" dirty="0"/>
              <a:t>of territorial stakeholders at CERN</a:t>
            </a:r>
          </a:p>
          <a:p>
            <a:pPr>
              <a:lnSpc>
                <a:spcPct val="100000"/>
              </a:lnSpc>
            </a:pPr>
            <a:r>
              <a:rPr lang="en-CH" dirty="0"/>
              <a:t>Information “kit” </a:t>
            </a:r>
            <a:r>
              <a:rPr lang="en-CH" b="0" dirty="0"/>
              <a:t>produced and used</a:t>
            </a:r>
          </a:p>
          <a:p>
            <a:pPr>
              <a:lnSpc>
                <a:spcPct val="100000"/>
              </a:lnSpc>
            </a:pPr>
            <a:r>
              <a:rPr lang="en-CH" dirty="0"/>
              <a:t>Additional info materials (videos, sheets and leaflets) developed as the need arises, e.g.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CH" b="0" dirty="0"/>
              <a:t>info about seismic investigation and geotechnical investigations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b="0" dirty="0"/>
              <a:t>S</a:t>
            </a:r>
            <a:r>
              <a:rPr lang="en-CH" b="0" dirty="0"/>
              <a:t>ocio-economic impact data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CH" b="0" dirty="0"/>
              <a:t>Calendar of upcoming visits with descriptions of activities on sites and photos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6212B44-CC6F-7FAD-6806-09B067774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Territorial dialogue</a:t>
            </a:r>
          </a:p>
        </p:txBody>
      </p:sp>
      <p:pic>
        <p:nvPicPr>
          <p:cNvPr id="12" name="Picture 11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6955392D-7679-BB6E-1C88-9678AFA09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00" y="1381866"/>
            <a:ext cx="4505864" cy="233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195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5E4BE9-A8FA-A7A1-EEFE-51532912E1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AE382D-D313-C49E-8570-E8277CF53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9" y="471340"/>
            <a:ext cx="3102242" cy="4394843"/>
          </a:xfrm>
          <a:prstGeom prst="rect">
            <a:avLst/>
          </a:prstGeom>
        </p:spPr>
      </p:pic>
      <p:pic>
        <p:nvPicPr>
          <p:cNvPr id="13" name="Picture 12" descr="A group of people standing in a room&#10;&#10;Description automatically generated with medium confidence">
            <a:extLst>
              <a:ext uri="{FF2B5EF4-FFF2-40B4-BE49-F238E27FC236}">
                <a16:creationId xmlns:a16="http://schemas.microsoft.com/office/drawing/2014/main" id="{0822D1C7-DA17-92B9-39A1-F04E84094C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813" y="471339"/>
            <a:ext cx="3270817" cy="4394843"/>
          </a:xfrm>
          <a:prstGeom prst="rect">
            <a:avLst/>
          </a:prstGeom>
        </p:spPr>
      </p:pic>
      <p:pic>
        <p:nvPicPr>
          <p:cNvPr id="15" name="Picture 14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0BC174AA-6E8C-3FB1-F008-C9E8BF81D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92" y="3125255"/>
            <a:ext cx="5018387" cy="1923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085AC99-B47C-5159-2EF6-C85AC4EF3018}"/>
              </a:ext>
            </a:extLst>
          </p:cNvPr>
          <p:cNvSpPr txBox="1"/>
          <p:nvPr/>
        </p:nvSpPr>
        <p:spPr>
          <a:xfrm>
            <a:off x="6718630" y="411573"/>
            <a:ext cx="23936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dirty="0"/>
              <a:t>Web site:</a:t>
            </a:r>
          </a:p>
          <a:p>
            <a:pPr algn="r"/>
            <a:r>
              <a:rPr lang="en-GB" sz="2400" dirty="0" err="1"/>
              <a:t>fcc-faisabilite.eu</a:t>
            </a:r>
            <a:endParaRPr lang="en-CH" sz="2400" dirty="0"/>
          </a:p>
        </p:txBody>
      </p:sp>
    </p:spTree>
    <p:extLst>
      <p:ext uri="{BB962C8B-B14F-4D97-AF65-F5344CB8AC3E}">
        <p14:creationId xmlns:p14="http://schemas.microsoft.com/office/powerpoint/2010/main" val="1092465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3F1033-A428-E64F-8A11-92E9D8CF9A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81317A4-DFDA-E94F-7ECC-1C7154B4C2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30316"/>
            <a:ext cx="4023000" cy="3088800"/>
          </a:xfrm>
        </p:spPr>
        <p:txBody>
          <a:bodyPr/>
          <a:lstStyle/>
          <a:p>
            <a:r>
              <a:rPr lang="en-CH" u="sng" dirty="0"/>
              <a:t>Government services</a:t>
            </a:r>
          </a:p>
          <a:p>
            <a:r>
              <a:rPr lang="en-CH" dirty="0"/>
              <a:t>France: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Region Auvergne-Rhône-Alpes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Prefectures, sous-prefectures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DDT, DREAL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CGDD, CCPG and others coming</a:t>
            </a:r>
          </a:p>
          <a:p>
            <a:r>
              <a:rPr lang="en-CH" dirty="0"/>
              <a:t>Switzerland: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Department of Foreign Affairs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Department of Economic Affairs, Education and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State of Geneva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2E69C14-B0D2-A8E1-1A32-B006407FD5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65800" y="1230316"/>
            <a:ext cx="4244400" cy="3088800"/>
          </a:xfrm>
        </p:spPr>
        <p:txBody>
          <a:bodyPr/>
          <a:lstStyle/>
          <a:p>
            <a:r>
              <a:rPr lang="en-CH" u="sng" dirty="0"/>
              <a:t>Elected representatives of the people</a:t>
            </a:r>
          </a:p>
          <a:p>
            <a:r>
              <a:rPr lang="en-CH" dirty="0"/>
              <a:t>France: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Conseil dêpartemental Haute-Savoie &amp; 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All communes affected by the trace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Communautés d’agglomération</a:t>
            </a:r>
          </a:p>
          <a:p>
            <a:r>
              <a:rPr lang="en-CH" dirty="0"/>
              <a:t>Switzerland: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All communes affected by the trace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A range of interest groups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D5A505-E0FE-B81E-4BF4-E7F1A860C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71585"/>
          </a:xfrm>
        </p:spPr>
        <p:txBody>
          <a:bodyPr/>
          <a:lstStyle/>
          <a:p>
            <a:r>
              <a:rPr lang="en-CH" dirty="0"/>
              <a:t>Regular meetings with regional stakeholders</a:t>
            </a:r>
          </a:p>
        </p:txBody>
      </p:sp>
    </p:spTree>
    <p:extLst>
      <p:ext uri="{BB962C8B-B14F-4D97-AF65-F5344CB8AC3E}">
        <p14:creationId xmlns:p14="http://schemas.microsoft.com/office/powerpoint/2010/main" val="1522509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5B5D0A03-1050-31B8-C2F2-C1BD02DC95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12607"/>
          <a:stretch/>
        </p:blipFill>
        <p:spPr>
          <a:xfrm>
            <a:off x="1144843" y="1149385"/>
            <a:ext cx="6854313" cy="399411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3F1033-A428-E64F-8A11-92E9D8CF9A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D5A505-E0FE-B81E-4BF4-E7F1A860C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71585"/>
          </a:xfrm>
        </p:spPr>
        <p:txBody>
          <a:bodyPr/>
          <a:lstStyle/>
          <a:p>
            <a:r>
              <a:rPr lang="en-CH" dirty="0"/>
              <a:t>Regular meetings with regional stakeholders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8DCC7C-4727-D738-D78F-54B93DB5EE45}"/>
              </a:ext>
            </a:extLst>
          </p:cNvPr>
          <p:cNvSpPr txBox="1"/>
          <p:nvPr/>
        </p:nvSpPr>
        <p:spPr>
          <a:xfrm>
            <a:off x="1144843" y="4811699"/>
            <a:ext cx="1787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1400" dirty="0">
                <a:solidFill>
                  <a:schemeClr val="bg1"/>
                </a:solidFill>
              </a:rPr>
              <a:t>Challex, Ain, France</a:t>
            </a:r>
          </a:p>
        </p:txBody>
      </p:sp>
    </p:spTree>
    <p:extLst>
      <p:ext uri="{BB962C8B-B14F-4D97-AF65-F5344CB8AC3E}">
        <p14:creationId xmlns:p14="http://schemas.microsoft.com/office/powerpoint/2010/main" val="2112456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A4E157-B5A2-6DF9-6427-AFA791D0DC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D5F92C4-AB64-6AC9-CCD7-E7888135BD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97966" y="1030014"/>
            <a:ext cx="4274034" cy="28010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/>
              <a:t>Feedback</a:t>
            </a:r>
            <a:r>
              <a:rPr lang="en-US" b="0"/>
              <a:t> </a:t>
            </a:r>
            <a:r>
              <a:rPr lang="en-US"/>
              <a:t>from all communes </a:t>
            </a:r>
            <a:r>
              <a:rPr lang="en-US" b="0"/>
              <a:t>hosting surface sites in France and in Switzerland </a:t>
            </a:r>
            <a:r>
              <a:rPr lang="en-US"/>
              <a:t>so far positive</a:t>
            </a:r>
            <a:r>
              <a:rPr lang="en-US" b="0"/>
              <a:t>.</a:t>
            </a:r>
          </a:p>
          <a:p>
            <a:pPr>
              <a:lnSpc>
                <a:spcPct val="100000"/>
              </a:lnSpc>
            </a:pPr>
            <a:r>
              <a:rPr lang="en-US" b="0"/>
              <a:t>For surface sites </a:t>
            </a:r>
            <a:r>
              <a:rPr lang="en-US"/>
              <a:t>so far no showstoppers</a:t>
            </a:r>
            <a:r>
              <a:rPr lang="en-US" b="0"/>
              <a:t>.</a:t>
            </a:r>
          </a:p>
          <a:p>
            <a:pPr>
              <a:lnSpc>
                <a:spcPct val="100000"/>
              </a:lnSpc>
            </a:pPr>
            <a:r>
              <a:rPr lang="en-US" b="0"/>
              <a:t>Some communes enthusiastic about the potentials for co-development.</a:t>
            </a:r>
          </a:p>
          <a:p>
            <a:pPr>
              <a:lnSpc>
                <a:spcPct val="100000"/>
              </a:lnSpc>
            </a:pPr>
            <a:r>
              <a:rPr lang="en-US" b="0"/>
              <a:t>All </a:t>
            </a:r>
            <a:r>
              <a:rPr lang="en-US"/>
              <a:t>communes</a:t>
            </a:r>
            <a:r>
              <a:rPr lang="en-US" b="0"/>
              <a:t> in France and in Switzerland </a:t>
            </a:r>
            <a:r>
              <a:rPr lang="en-US"/>
              <a:t>expressed</a:t>
            </a:r>
            <a:r>
              <a:rPr lang="en-US" b="0"/>
              <a:t> the </a:t>
            </a:r>
            <a:r>
              <a:rPr lang="en-US"/>
              <a:t>need for top-level government support </a:t>
            </a:r>
            <a:r>
              <a:rPr lang="en-US" b="0"/>
              <a:t>for a project of national and international interest towards the government representatives in the working meetings.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1E0CA6A-DC53-C679-2921-2E00ABA47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47712"/>
            <a:ext cx="8263350" cy="582302"/>
          </a:xfrm>
        </p:spPr>
        <p:txBody>
          <a:bodyPr/>
          <a:lstStyle/>
          <a:p>
            <a:r>
              <a:rPr lang="en-US"/>
              <a:t>Reference scenario feedback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050150-6278-0C8E-F8A5-DA1C28ED2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745" y="1030013"/>
            <a:ext cx="4274034" cy="4018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ounded Rectangle 8">
            <a:extLst>
              <a:ext uri="{FF2B5EF4-FFF2-40B4-BE49-F238E27FC236}">
                <a16:creationId xmlns:a16="http://schemas.microsoft.com/office/drawing/2014/main" id="{029D1550-0E29-2FAA-D742-4DCDD76382BC}"/>
              </a:ext>
            </a:extLst>
          </p:cNvPr>
          <p:cNvSpPr/>
          <p:nvPr/>
        </p:nvSpPr>
        <p:spPr>
          <a:xfrm>
            <a:off x="2895229" y="4052444"/>
            <a:ext cx="1788670" cy="299321"/>
          </a:xfrm>
          <a:prstGeom prst="roundRect">
            <a:avLst/>
          </a:prstGeom>
          <a:solidFill>
            <a:srgbClr val="40C245"/>
          </a:solidFill>
          <a:ln w="1270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485760" hangingPunct="1">
              <a:defRPr/>
            </a:pPr>
            <a:r>
              <a:rPr lang="en-US" sz="1300">
                <a:solidFill>
                  <a:srgbClr val="FFFFFF"/>
                </a:solidFill>
                <a:latin typeface="Arial"/>
                <a:ea typeface="+mn-ea"/>
                <a:cs typeface="+mn-cs"/>
              </a:rPr>
              <a:t>Individual meetings</a:t>
            </a:r>
          </a:p>
        </p:txBody>
      </p:sp>
      <p:sp>
        <p:nvSpPr>
          <p:cNvPr id="5" name="Rounded Rectangle 9">
            <a:extLst>
              <a:ext uri="{FF2B5EF4-FFF2-40B4-BE49-F238E27FC236}">
                <a16:creationId xmlns:a16="http://schemas.microsoft.com/office/drawing/2014/main" id="{5770AC9A-DA06-2801-9D64-9AA0E95B5623}"/>
              </a:ext>
            </a:extLst>
          </p:cNvPr>
          <p:cNvSpPr/>
          <p:nvPr/>
        </p:nvSpPr>
        <p:spPr>
          <a:xfrm>
            <a:off x="2895229" y="4740444"/>
            <a:ext cx="1788670" cy="301522"/>
          </a:xfrm>
          <a:prstGeom prst="roundRect">
            <a:avLst/>
          </a:prstGeom>
          <a:solidFill>
            <a:srgbClr val="E8FF2E"/>
          </a:solidFill>
          <a:ln w="12700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485760" hangingPunct="1">
              <a:defRPr/>
            </a:pPr>
            <a:r>
              <a:rPr lang="en-US" sz="1300">
                <a:solidFill>
                  <a:schemeClr val="tx1"/>
                </a:solidFill>
                <a:latin typeface="Arial"/>
                <a:ea typeface="+mn-ea"/>
                <a:cs typeface="+mn-cs"/>
              </a:rPr>
              <a:t>Collective meetings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02BE9EE-EF5F-0A65-E11D-6AC56E843C12}"/>
              </a:ext>
            </a:extLst>
          </p:cNvPr>
          <p:cNvSpPr/>
          <p:nvPr/>
        </p:nvSpPr>
        <p:spPr>
          <a:xfrm>
            <a:off x="2895229" y="4396468"/>
            <a:ext cx="1788670" cy="299321"/>
          </a:xfrm>
          <a:prstGeom prst="roundRect">
            <a:avLst/>
          </a:prstGeom>
          <a:solidFill>
            <a:srgbClr val="CCFF99"/>
          </a:solidFill>
          <a:ln w="1270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485760" hangingPunct="1">
              <a:defRPr/>
            </a:pPr>
            <a:r>
              <a:rPr lang="en-US" sz="1300">
                <a:solidFill>
                  <a:sysClr val="windowText" lastClr="000000"/>
                </a:solidFill>
                <a:latin typeface="Arial"/>
                <a:ea typeface="+mn-ea"/>
                <a:cs typeface="+mn-cs"/>
              </a:rPr>
              <a:t>Meeting planned</a:t>
            </a:r>
          </a:p>
        </p:txBody>
      </p:sp>
    </p:spTree>
    <p:extLst>
      <p:ext uri="{BB962C8B-B14F-4D97-AF65-F5344CB8AC3E}">
        <p14:creationId xmlns:p14="http://schemas.microsoft.com/office/powerpoint/2010/main" val="1902238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F1376-EE5E-C140-D143-1D361B064C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28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4600BC9-C0B6-3F17-702A-339158AB73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977993"/>
            <a:ext cx="4023000" cy="3328370"/>
          </a:xfrm>
        </p:spPr>
        <p:txBody>
          <a:bodyPr/>
          <a:lstStyle/>
          <a:p>
            <a:r>
              <a:rPr lang="en-CH" u="sng" dirty="0"/>
              <a:t>Concerns/interests</a:t>
            </a:r>
            <a:r>
              <a:rPr lang="en-CH" dirty="0"/>
              <a:t> typically expressed: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Land</a:t>
            </a:r>
            <a:r>
              <a:rPr lang="en-CH" b="0" dirty="0"/>
              <a:t> consumption (ZAN, SdA)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Management of the </a:t>
            </a:r>
            <a:r>
              <a:rPr lang="en-CH" dirty="0"/>
              <a:t>excavated materials </a:t>
            </a:r>
            <a:r>
              <a:rPr lang="en-CH" b="0" dirty="0"/>
              <a:t>including their 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Water</a:t>
            </a:r>
            <a:r>
              <a:rPr lang="en-CH" b="0" dirty="0"/>
              <a:t>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Electricity</a:t>
            </a:r>
            <a:r>
              <a:rPr lang="en-CH" b="0" dirty="0"/>
              <a:t> landlines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Need for </a:t>
            </a:r>
            <a:r>
              <a:rPr lang="en-CH" dirty="0"/>
              <a:t>creation of local jobs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Housing</a:t>
            </a:r>
            <a:r>
              <a:rPr lang="en-CH" b="0" dirty="0"/>
              <a:t> needs for construction workers and engineers due to already stressed housing situation in the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Integration</a:t>
            </a:r>
            <a:r>
              <a:rPr lang="en-CH" b="0" dirty="0"/>
              <a:t> with landscape, typical rural architecture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Traffic</a:t>
            </a:r>
            <a:r>
              <a:rPr lang="en-CH" b="0" dirty="0"/>
              <a:t> increase in congested zones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BD7206F-0035-F722-2922-73E46F0772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199" y="977992"/>
            <a:ext cx="4347579" cy="3328370"/>
          </a:xfrm>
        </p:spPr>
        <p:txBody>
          <a:bodyPr/>
          <a:lstStyle/>
          <a:p>
            <a:r>
              <a:rPr lang="en-CH" dirty="0"/>
              <a:t>Synergy potentials typically evoked: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Integration of surface sites in </a:t>
            </a:r>
            <a:r>
              <a:rPr lang="en-CH" dirty="0"/>
              <a:t>local education programmes</a:t>
            </a:r>
            <a:r>
              <a:rPr lang="en-CH" b="0" dirty="0"/>
              <a:t> from children to adult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Local employment </a:t>
            </a:r>
            <a:r>
              <a:rPr lang="en-CH" b="0" dirty="0"/>
              <a:t>and service supply opportunities</a:t>
            </a:r>
          </a:p>
          <a:p>
            <a:pPr marL="449263" lvl="1" indent="-176213">
              <a:buFont typeface="Arial" panose="020B0604020202020204" pitchFamily="34" charset="0"/>
              <a:buChar char="•"/>
              <a:tabLst>
                <a:tab pos="3954463" algn="r"/>
              </a:tabLst>
            </a:pPr>
            <a:r>
              <a:rPr lang="en-CH" b="0" dirty="0"/>
              <a:t>as for instance also successfully implemented by SKA in South Africa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Visitor</a:t>
            </a:r>
            <a:r>
              <a:rPr lang="en-CH" b="0" dirty="0"/>
              <a:t> centers and </a:t>
            </a:r>
            <a:r>
              <a:rPr lang="en-CH" dirty="0"/>
              <a:t>tourism</a:t>
            </a:r>
            <a:r>
              <a:rPr lang="en-CH" b="0" dirty="0"/>
              <a:t>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Integration into </a:t>
            </a:r>
            <a:r>
              <a:rPr lang="en-CH" dirty="0"/>
              <a:t>public transport concepts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0" dirty="0"/>
              <a:t>Integration with </a:t>
            </a:r>
            <a:r>
              <a:rPr lang="en-CH" dirty="0"/>
              <a:t>public services </a:t>
            </a:r>
            <a:r>
              <a:rPr lang="en-CH" b="0" dirty="0"/>
              <a:t>(healthcare, security, emergency)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Supply</a:t>
            </a:r>
            <a:r>
              <a:rPr lang="en-CH" b="0" dirty="0"/>
              <a:t> of residual cooling </a:t>
            </a:r>
            <a:r>
              <a:rPr lang="en-CH" dirty="0"/>
              <a:t>water for agriculture and re-naturalisation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Supply of waste heat</a:t>
            </a:r>
            <a:r>
              <a:rPr lang="en-CH" b="0" dirty="0"/>
              <a:t> for heating, food processing and industrial processes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4AB86C2-4B2B-B4F2-E242-96F5128BC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71264"/>
            <a:ext cx="8263350" cy="365873"/>
          </a:xfrm>
        </p:spPr>
        <p:txBody>
          <a:bodyPr/>
          <a:lstStyle/>
          <a:p>
            <a:r>
              <a:rPr lang="en-CH" dirty="0"/>
              <a:t>Typical concerns of people that we meet</a:t>
            </a:r>
          </a:p>
        </p:txBody>
      </p:sp>
    </p:spTree>
    <p:extLst>
      <p:ext uri="{BB962C8B-B14F-4D97-AF65-F5344CB8AC3E}">
        <p14:creationId xmlns:p14="http://schemas.microsoft.com/office/powerpoint/2010/main" val="2319676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A662CE-536D-6351-073E-CCB09C4675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29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6DE16BD-65D8-8ABC-6B43-9D6E8CE379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28700"/>
            <a:ext cx="4023000" cy="34641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u="sng" dirty="0"/>
              <a:t>Carried out:</a:t>
            </a:r>
          </a:p>
          <a:p>
            <a:pPr>
              <a:lnSpc>
                <a:spcPct val="100000"/>
              </a:lnSpc>
            </a:pPr>
            <a:r>
              <a:rPr lang="en-CH" b="0" dirty="0"/>
              <a:t>Mining the Future – technologies for innovative excavated materials re-use &gt; </a:t>
            </a:r>
            <a:r>
              <a:rPr lang="en-CH" b="0" u="sng" dirty="0"/>
              <a:t>Followup needed</a:t>
            </a:r>
          </a:p>
          <a:p>
            <a:pPr>
              <a:lnSpc>
                <a:spcPct val="100000"/>
              </a:lnSpc>
            </a:pPr>
            <a:r>
              <a:rPr lang="en-CH" b="0" dirty="0"/>
              <a:t>Access to french highway system</a:t>
            </a:r>
          </a:p>
          <a:p>
            <a:pPr>
              <a:lnSpc>
                <a:spcPct val="100000"/>
              </a:lnSpc>
            </a:pPr>
            <a:r>
              <a:rPr lang="en-CH" b="0" dirty="0"/>
              <a:t>Renewable energy source supply feasibility</a:t>
            </a:r>
          </a:p>
          <a:p>
            <a:pPr>
              <a:lnSpc>
                <a:spcPct val="100000"/>
              </a:lnSpc>
            </a:pPr>
            <a:r>
              <a:rPr lang="en-CH" b="0" dirty="0"/>
              <a:t>Job creation</a:t>
            </a:r>
          </a:p>
          <a:p>
            <a:pPr>
              <a:lnSpc>
                <a:spcPct val="100000"/>
              </a:lnSpc>
            </a:pPr>
            <a:r>
              <a:rPr lang="en-CH" b="0" dirty="0"/>
              <a:t>Regional impact on high-tech suppliers</a:t>
            </a:r>
          </a:p>
          <a:p>
            <a:pPr>
              <a:lnSpc>
                <a:spcPct val="100000"/>
              </a:lnSpc>
            </a:pPr>
            <a:r>
              <a:rPr lang="en-CH" b="0" dirty="0"/>
              <a:t>Training value for students and post-docs</a:t>
            </a:r>
          </a:p>
          <a:p>
            <a:pPr>
              <a:lnSpc>
                <a:spcPct val="100000"/>
              </a:lnSpc>
            </a:pPr>
            <a:r>
              <a:rPr lang="en-CH" b="0" dirty="0"/>
              <a:t>Tourism effects</a:t>
            </a:r>
          </a:p>
          <a:p>
            <a:pPr>
              <a:lnSpc>
                <a:spcPct val="100000"/>
              </a:lnSpc>
            </a:pPr>
            <a:r>
              <a:rPr lang="en-CH" b="0" dirty="0"/>
              <a:t>Open ICT development impacts</a:t>
            </a:r>
          </a:p>
          <a:p>
            <a:pPr>
              <a:lnSpc>
                <a:spcPct val="100000"/>
              </a:lnSpc>
            </a:pPr>
            <a:r>
              <a:rPr lang="en-CH" b="0" dirty="0"/>
              <a:t>Common good value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8192488-69A7-EA9E-FDD4-BA6454F3D1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7200" y="1028700"/>
            <a:ext cx="4023000" cy="34641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u="sng" dirty="0"/>
              <a:t>Ongoing or planned:</a:t>
            </a:r>
          </a:p>
          <a:p>
            <a:pPr>
              <a:lnSpc>
                <a:spcPct val="100000"/>
              </a:lnSpc>
            </a:pPr>
            <a:r>
              <a:rPr lang="en-CH" b="0" dirty="0"/>
              <a:t>Access to the french national electricity grid</a:t>
            </a:r>
          </a:p>
          <a:p>
            <a:pPr>
              <a:lnSpc>
                <a:spcPct val="100000"/>
              </a:lnSpc>
            </a:pPr>
            <a:r>
              <a:rPr lang="en-CH" b="0" dirty="0"/>
              <a:t>Local electricity connection</a:t>
            </a:r>
          </a:p>
          <a:p>
            <a:pPr>
              <a:lnSpc>
                <a:spcPct val="100000"/>
              </a:lnSpc>
            </a:pPr>
            <a:r>
              <a:rPr lang="en-CH" b="0" dirty="0"/>
              <a:t>Excavated materials local re-use</a:t>
            </a:r>
          </a:p>
          <a:p>
            <a:pPr>
              <a:lnSpc>
                <a:spcPct val="100000"/>
              </a:lnSpc>
            </a:pPr>
            <a:r>
              <a:rPr lang="en-CH" b="0" dirty="0"/>
              <a:t>Excavated materials deposit</a:t>
            </a:r>
          </a:p>
          <a:p>
            <a:pPr>
              <a:lnSpc>
                <a:spcPct val="100000"/>
              </a:lnSpc>
            </a:pPr>
            <a:r>
              <a:rPr lang="en-CH" b="0" dirty="0"/>
              <a:t>Access to railroad system</a:t>
            </a:r>
          </a:p>
          <a:p>
            <a:pPr>
              <a:lnSpc>
                <a:spcPct val="100000"/>
              </a:lnSpc>
            </a:pPr>
            <a:r>
              <a:rPr lang="en-CH" b="0" dirty="0"/>
              <a:t>Waste heat supply feasibility &amp; socio-economy</a:t>
            </a:r>
          </a:p>
          <a:p>
            <a:pPr>
              <a:lnSpc>
                <a:spcPct val="100000"/>
              </a:lnSpc>
            </a:pPr>
            <a:r>
              <a:rPr lang="en-CH" b="0" dirty="0"/>
              <a:t>Water intake</a:t>
            </a:r>
          </a:p>
          <a:p>
            <a:pPr>
              <a:lnSpc>
                <a:spcPct val="100000"/>
              </a:lnSpc>
            </a:pPr>
            <a:r>
              <a:rPr lang="en-CH" b="0" dirty="0"/>
              <a:t>Supply of residual water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D5DA108-F2D3-3C8E-D512-4E3CBA4CD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50900"/>
          </a:xfrm>
        </p:spPr>
        <p:txBody>
          <a:bodyPr/>
          <a:lstStyle/>
          <a:p>
            <a:r>
              <a:rPr lang="en-CH" dirty="0"/>
              <a:t>Complementary studies</a:t>
            </a:r>
          </a:p>
        </p:txBody>
      </p:sp>
    </p:spTree>
    <p:extLst>
      <p:ext uri="{BB962C8B-B14F-4D97-AF65-F5344CB8AC3E}">
        <p14:creationId xmlns:p14="http://schemas.microsoft.com/office/powerpoint/2010/main" val="288028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BBCDC7A-B756-1049-8148-16318491ECA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4" b="27650"/>
          <a:stretch/>
        </p:blipFill>
        <p:spPr>
          <a:xfrm>
            <a:off x="0" y="339502"/>
            <a:ext cx="9144000" cy="48039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F8E68-13C9-214D-B573-C5324291D2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88A1DFE4-5FC5-43BD-BB7E-75EAD82B965F}" type="slidenum">
              <a:rPr lang="en-US" smtClean="0"/>
              <a:pPr algn="r" rtl="0"/>
              <a:t>3</a:t>
            </a:fld>
            <a:endParaRPr lang="en-US"/>
          </a:p>
        </p:txBody>
      </p:sp>
      <p:sp>
        <p:nvSpPr>
          <p:cNvPr id="8" name="Titel 5">
            <a:extLst>
              <a:ext uri="{FF2B5EF4-FFF2-40B4-BE49-F238E27FC236}">
                <a16:creationId xmlns:a16="http://schemas.microsoft.com/office/drawing/2014/main" id="{10BB2D92-8D0F-ED4A-BB24-B855A58E8B2C}"/>
              </a:ext>
            </a:extLst>
          </p:cNvPr>
          <p:cNvSpPr txBox="1">
            <a:spLocks/>
          </p:cNvSpPr>
          <p:nvPr/>
        </p:nvSpPr>
        <p:spPr>
          <a:xfrm>
            <a:off x="107504" y="442015"/>
            <a:ext cx="5616624" cy="147965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b="1" i="0" u="none" baseline="0"/>
              <a:t>A balance of stakes</a:t>
            </a:r>
          </a:p>
          <a:p>
            <a:pPr algn="l" rtl="0"/>
            <a:r>
              <a:rPr lang="en-US" sz="2000"/>
              <a:t>« Avoid-Reduce-Compensate » approach</a:t>
            </a:r>
            <a:br>
              <a:rPr lang="en-US" sz="2000"/>
            </a:br>
            <a:r>
              <a:rPr lang="en-US" sz="2000"/>
              <a:t>to develop iteratively a well-balanced</a:t>
            </a:r>
            <a:br>
              <a:rPr lang="en-US" sz="2000"/>
            </a:br>
            <a:r>
              <a:rPr lang="en-US" sz="2000"/>
              <a:t>reference scenario</a:t>
            </a:r>
            <a:endParaRPr lang="en-US" sz="2000" i="0" u="none" baseline="0"/>
          </a:p>
        </p:txBody>
      </p:sp>
      <p:sp>
        <p:nvSpPr>
          <p:cNvPr id="11" name="Titel 5">
            <a:extLst>
              <a:ext uri="{FF2B5EF4-FFF2-40B4-BE49-F238E27FC236}">
                <a16:creationId xmlns:a16="http://schemas.microsoft.com/office/drawing/2014/main" id="{1DD61F1E-A713-7349-9BE5-AFF76A6EC02D}"/>
              </a:ext>
            </a:extLst>
          </p:cNvPr>
          <p:cNvSpPr txBox="1">
            <a:spLocks/>
          </p:cNvSpPr>
          <p:nvPr/>
        </p:nvSpPr>
        <p:spPr>
          <a:xfrm>
            <a:off x="6076426" y="493397"/>
            <a:ext cx="2958353" cy="80665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en-US" sz="2000" b="1" i="0" u="none" baseline="0"/>
              <a:t>Territorial impact limitation</a:t>
            </a:r>
            <a:r>
              <a:rPr lang="en-US" sz="2000" i="0" u="none" baseline="0"/>
              <a:t> leads to</a:t>
            </a:r>
            <a:endParaRPr lang="en-US" sz="2000" b="0" i="0" u="none" baseline="0"/>
          </a:p>
          <a:p>
            <a:pPr algn="ctr" rtl="0">
              <a:lnSpc>
                <a:spcPct val="100000"/>
              </a:lnSpc>
            </a:pPr>
            <a:r>
              <a:rPr lang="en-US" sz="2000">
                <a:solidFill>
                  <a:schemeClr val="bg1"/>
                </a:solidFill>
              </a:rPr>
              <a:t>Societal acceptance</a:t>
            </a:r>
            <a:endParaRPr lang="en-US" sz="2000" b="1" i="0" u="none" baseline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82F74-2D3D-9B9F-DA22-4C1045841C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el 5">
            <a:extLst>
              <a:ext uri="{FF2B5EF4-FFF2-40B4-BE49-F238E27FC236}">
                <a16:creationId xmlns:a16="http://schemas.microsoft.com/office/drawing/2014/main" id="{B0E800B0-3717-6944-A45B-49DEBA368913}"/>
              </a:ext>
            </a:extLst>
          </p:cNvPr>
          <p:cNvSpPr txBox="1">
            <a:spLocks/>
          </p:cNvSpPr>
          <p:nvPr/>
        </p:nvSpPr>
        <p:spPr>
          <a:xfrm>
            <a:off x="5744434" y="3660871"/>
            <a:ext cx="3168806" cy="114312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en-US" sz="2000" b="1" i="0" u="none" baseline="0"/>
              <a:t>Technical feasibility and cost control </a:t>
            </a:r>
            <a:r>
              <a:rPr lang="en-US" sz="2000" i="0" u="none" baseline="0"/>
              <a:t>lead to</a:t>
            </a:r>
          </a:p>
          <a:p>
            <a:pPr algn="ctr" rtl="0">
              <a:lnSpc>
                <a:spcPct val="100000"/>
              </a:lnSpc>
            </a:pPr>
            <a:r>
              <a:rPr lang="en-US" sz="2000" b="1" i="0" u="none" baseline="0">
                <a:solidFill>
                  <a:schemeClr val="bg1"/>
                </a:solidFill>
              </a:rPr>
              <a:t>Acceptable project risks</a:t>
            </a:r>
          </a:p>
        </p:txBody>
      </p:sp>
      <p:sp>
        <p:nvSpPr>
          <p:cNvPr id="9" name="Titel 5">
            <a:extLst>
              <a:ext uri="{FF2B5EF4-FFF2-40B4-BE49-F238E27FC236}">
                <a16:creationId xmlns:a16="http://schemas.microsoft.com/office/drawing/2014/main" id="{92589A4B-F89A-6F41-9225-4334987E29C4}"/>
              </a:ext>
            </a:extLst>
          </p:cNvPr>
          <p:cNvSpPr txBox="1">
            <a:spLocks/>
          </p:cNvSpPr>
          <p:nvPr/>
        </p:nvSpPr>
        <p:spPr>
          <a:xfrm>
            <a:off x="107504" y="3350348"/>
            <a:ext cx="3168806" cy="114312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>
              <a:lnSpc>
                <a:spcPct val="100000"/>
              </a:lnSpc>
            </a:pPr>
            <a:r>
              <a:rPr lang="en-US" sz="2000" b="1" i="0" u="none" baseline="0"/>
              <a:t>Performance</a:t>
            </a:r>
            <a:r>
              <a:rPr lang="en-US" sz="2000" b="0" i="0" u="none" baseline="0"/>
              <a:t> of</a:t>
            </a:r>
            <a:br>
              <a:rPr lang="en-US" sz="2000" b="0" i="0" u="none" baseline="0"/>
            </a:br>
            <a:r>
              <a:rPr lang="en-US" sz="2000" b="0" i="0" u="none" baseline="0"/>
              <a:t>particle collider leads to</a:t>
            </a:r>
          </a:p>
          <a:p>
            <a:pPr algn="ctr" rtl="0">
              <a:lnSpc>
                <a:spcPct val="100000"/>
              </a:lnSpc>
            </a:pPr>
            <a:r>
              <a:rPr lang="en-US" sz="2000" b="1" i="0" u="none" baseline="0">
                <a:solidFill>
                  <a:schemeClr val="bg1"/>
                </a:solidFill>
              </a:rPr>
              <a:t>scientific excellence</a:t>
            </a:r>
          </a:p>
        </p:txBody>
      </p:sp>
    </p:spTree>
    <p:extLst>
      <p:ext uri="{BB962C8B-B14F-4D97-AF65-F5344CB8AC3E}">
        <p14:creationId xmlns:p14="http://schemas.microsoft.com/office/powerpoint/2010/main" val="4175844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B67520-9381-0942-0DF7-A1EB018C86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30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EE1B84-55C2-01C6-B783-131A2EA73B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972247"/>
            <a:ext cx="4023000" cy="36768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b="0" dirty="0"/>
              <a:t>The placement </a:t>
            </a:r>
            <a:r>
              <a:rPr lang="en-CH" dirty="0"/>
              <a:t>methodology</a:t>
            </a:r>
            <a:r>
              <a:rPr lang="en-CH" b="0" dirty="0"/>
              <a:t> </a:t>
            </a:r>
            <a:r>
              <a:rPr lang="en-CH" dirty="0"/>
              <a:t>and</a:t>
            </a:r>
            <a:r>
              <a:rPr lang="en-CH" b="0" dirty="0"/>
              <a:t> the </a:t>
            </a:r>
            <a:r>
              <a:rPr lang="en-CH" dirty="0"/>
              <a:t>evolution</a:t>
            </a:r>
            <a:r>
              <a:rPr lang="en-CH" b="0" dirty="0"/>
              <a:t> of scenarios has been </a:t>
            </a:r>
            <a:r>
              <a:rPr lang="en-CH" dirty="0"/>
              <a:t>documented</a:t>
            </a:r>
            <a:r>
              <a:rPr lang="en-CH" b="0" dirty="0"/>
              <a:t>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An </a:t>
            </a:r>
            <a:r>
              <a:rPr lang="en-CH" dirty="0"/>
              <a:t>Environmental Information System (EIS) is being put in place </a:t>
            </a:r>
            <a:r>
              <a:rPr lang="en-CH" b="0" dirty="0"/>
              <a:t>to document all relevant aspects of the choice and further evolution in detail as required by the legal frameworks.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A </a:t>
            </a:r>
            <a:r>
              <a:rPr lang="en-CH" dirty="0"/>
              <a:t>reference</a:t>
            </a:r>
            <a:r>
              <a:rPr lang="en-CH" b="0" dirty="0"/>
              <a:t> </a:t>
            </a:r>
            <a:r>
              <a:rPr lang="en-CH" dirty="0"/>
              <a:t>scenario</a:t>
            </a:r>
            <a:r>
              <a:rPr lang="en-CH" b="0" dirty="0"/>
              <a:t> has been identified and a </a:t>
            </a:r>
            <a:r>
              <a:rPr lang="en-CH" dirty="0"/>
              <a:t>rationale for its selection has been documented</a:t>
            </a:r>
            <a:r>
              <a:rPr lang="en-CH" b="0" dirty="0"/>
              <a:t>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The </a:t>
            </a:r>
            <a:r>
              <a:rPr lang="en-CH" dirty="0"/>
              <a:t>territory is continuously evolving</a:t>
            </a:r>
            <a:r>
              <a:rPr lang="en-CH" b="0" dirty="0"/>
              <a:t>, therefore neither completeness nor correctness of the supplied information can be assured for a long period of time. No obvious alternative scenario potentials have been identified.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Land plot reservation for study purposes </a:t>
            </a:r>
            <a:r>
              <a:rPr lang="en-US" b="0" dirty="0"/>
              <a:t>started</a:t>
            </a:r>
            <a:r>
              <a:rPr lang="en-CH" b="0" dirty="0"/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CDD5D6-3C61-BCFF-1C6D-F9818F45D7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22300" y="972247"/>
            <a:ext cx="4023000" cy="417394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CH" b="0" dirty="0"/>
              <a:t>Analysis of environmental aspects at the surface site locations has started.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Scenario </a:t>
            </a:r>
            <a:r>
              <a:rPr lang="en-CH" dirty="0"/>
              <a:t>PA31 </a:t>
            </a:r>
            <a:r>
              <a:rPr lang="en-CH" b="0" dirty="0"/>
              <a:t>has been</a:t>
            </a:r>
            <a:r>
              <a:rPr lang="en-CH" dirty="0"/>
              <a:t> verified with communes affected by surface site and so far no showstoppers have been identified</a:t>
            </a:r>
          </a:p>
          <a:p>
            <a:pPr>
              <a:lnSpc>
                <a:spcPct val="100000"/>
              </a:lnSpc>
            </a:pPr>
            <a:r>
              <a:rPr lang="en-CH" dirty="0"/>
              <a:t>Development on synergy potentials with communes has started.</a:t>
            </a:r>
          </a:p>
          <a:p>
            <a:pPr>
              <a:lnSpc>
                <a:spcPct val="100000"/>
              </a:lnSpc>
            </a:pPr>
            <a:r>
              <a:rPr lang="en-CH" b="0" dirty="0"/>
              <a:t>The</a:t>
            </a:r>
            <a:r>
              <a:rPr lang="en-CH" dirty="0"/>
              <a:t> permitting and authorisation process for the geophysical and geotechnical investigations </a:t>
            </a:r>
            <a:r>
              <a:rPr lang="en-CH" b="0" dirty="0"/>
              <a:t>scheduled for 2024 </a:t>
            </a:r>
            <a:r>
              <a:rPr lang="en-GB" b="0" dirty="0"/>
              <a:t>is </a:t>
            </a:r>
            <a:r>
              <a:rPr lang="en-GB" dirty="0"/>
              <a:t>ongoing.</a:t>
            </a:r>
            <a:endParaRPr lang="en-CH" dirty="0"/>
          </a:p>
          <a:p>
            <a:pPr>
              <a:lnSpc>
                <a:spcPct val="100000"/>
              </a:lnSpc>
            </a:pPr>
            <a:r>
              <a:rPr lang="en-CH" dirty="0"/>
              <a:t>Dedicated support and contributions from government services in both countries required to advance on the validation of the scenario and the territorial optimisation for local excavated materials re-use.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C1C82B9-A855-AD2D-5018-7C76805CE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409123"/>
            <a:ext cx="8263350" cy="509855"/>
          </a:xfrm>
        </p:spPr>
        <p:txBody>
          <a:bodyPr/>
          <a:lstStyle/>
          <a:p>
            <a:r>
              <a:rPr lang="en-CH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54719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03C2CD-0598-31F9-FFF0-62B633E9BA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7C05164-1D15-B9F5-ACA2-5AF919AFA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817" y="522346"/>
            <a:ext cx="8263350" cy="804066"/>
          </a:xfrm>
        </p:spPr>
        <p:txBody>
          <a:bodyPr/>
          <a:lstStyle/>
          <a:p>
            <a:r>
              <a:rPr lang="en-CH" dirty="0"/>
              <a:t>Approach “Eviter-Reduire-Compenser”</a:t>
            </a:r>
          </a:p>
        </p:txBody>
      </p:sp>
      <p:pic>
        <p:nvPicPr>
          <p:cNvPr id="9" name="Image 29" descr="1_3_2_ERC">
            <a:extLst>
              <a:ext uri="{FF2B5EF4-FFF2-40B4-BE49-F238E27FC236}">
                <a16:creationId xmlns:a16="http://schemas.microsoft.com/office/drawing/2014/main" id="{D0EFEABB-BF5E-C16C-A9AC-90AE57C555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005"/>
          <a:stretch/>
        </p:blipFill>
        <p:spPr bwMode="auto">
          <a:xfrm>
            <a:off x="1365692" y="908133"/>
            <a:ext cx="6263845" cy="3323076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AB25352-8F78-6AF5-7A8B-AD5165C384BA}"/>
              </a:ext>
            </a:extLst>
          </p:cNvPr>
          <p:cNvSpPr/>
          <p:nvPr/>
        </p:nvSpPr>
        <p:spPr>
          <a:xfrm>
            <a:off x="6357938" y="1125331"/>
            <a:ext cx="1280477" cy="942975"/>
          </a:xfrm>
          <a:prstGeom prst="roundRect">
            <a:avLst>
              <a:gd name="adj" fmla="val 5898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D449CCB-FC2C-D016-C6DD-A75531E0EE69}"/>
              </a:ext>
            </a:extLst>
          </p:cNvPr>
          <p:cNvSpPr/>
          <p:nvPr/>
        </p:nvSpPr>
        <p:spPr>
          <a:xfrm>
            <a:off x="5077461" y="2068720"/>
            <a:ext cx="1280477" cy="635343"/>
          </a:xfrm>
          <a:prstGeom prst="roundRect">
            <a:avLst>
              <a:gd name="adj" fmla="val 5898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6929622-ADC1-3101-FE12-DF603DACDA4B}"/>
              </a:ext>
            </a:extLst>
          </p:cNvPr>
          <p:cNvCxnSpPr>
            <a:cxnSpLocks/>
          </p:cNvCxnSpPr>
          <p:nvPr/>
        </p:nvCxnSpPr>
        <p:spPr>
          <a:xfrm flipV="1">
            <a:off x="6029325" y="1911144"/>
            <a:ext cx="535781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4563A80-782B-A603-55EA-A5D07EF6010F}"/>
              </a:ext>
            </a:extLst>
          </p:cNvPr>
          <p:cNvSpPr txBox="1"/>
          <p:nvPr/>
        </p:nvSpPr>
        <p:spPr>
          <a:xfrm>
            <a:off x="28128" y="4293253"/>
            <a:ext cx="9087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CH" sz="2400" u="sng" dirty="0"/>
              <a:t>Note: </a:t>
            </a:r>
            <a:r>
              <a:rPr lang="en-CH" sz="2400" dirty="0"/>
              <a:t>approach required by </a:t>
            </a:r>
            <a:r>
              <a:rPr lang="en-GB" sz="2400" dirty="0"/>
              <a:t>F</a:t>
            </a:r>
            <a:r>
              <a:rPr lang="en-CH" sz="2400" dirty="0"/>
              <a:t>rench environmental law.</a:t>
            </a:r>
            <a:br>
              <a:rPr lang="en-CH" sz="2400" dirty="0"/>
            </a:br>
            <a:r>
              <a:rPr lang="en-CH" sz="2400" dirty="0"/>
              <a:t>Similar concept anchored in swisss project authorisation process.</a:t>
            </a:r>
          </a:p>
        </p:txBody>
      </p:sp>
    </p:spTree>
    <p:extLst>
      <p:ext uri="{BB962C8B-B14F-4D97-AF65-F5344CB8AC3E}">
        <p14:creationId xmlns:p14="http://schemas.microsoft.com/office/powerpoint/2010/main" val="376753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0F4466-0A91-51EA-E5FD-ED4D9B5A7F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35F3644-5259-9D45-CEC3-BE0C4C42F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107" y="481643"/>
            <a:ext cx="8263350" cy="522571"/>
          </a:xfrm>
        </p:spPr>
        <p:txBody>
          <a:bodyPr/>
          <a:lstStyle/>
          <a:p>
            <a:r>
              <a:rPr lang="en-CH" dirty="0"/>
              <a:t>Reminder of layouts studied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A6356D4-E060-32CE-CD98-D3A35C66C379}"/>
              </a:ext>
            </a:extLst>
          </p:cNvPr>
          <p:cNvGrpSpPr/>
          <p:nvPr/>
        </p:nvGrpSpPr>
        <p:grpSpPr>
          <a:xfrm>
            <a:off x="333498" y="931126"/>
            <a:ext cx="8810502" cy="4117409"/>
            <a:chOff x="0" y="1143001"/>
            <a:chExt cx="6820786" cy="318755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D930CAB-12C6-0446-BAA8-32437DAA2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9000" y="1236733"/>
              <a:ext cx="3391786" cy="284510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4BD0470-A9C0-F9E2-EDF1-E886DF887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20" b="9701"/>
            <a:stretch/>
          </p:blipFill>
          <p:spPr>
            <a:xfrm>
              <a:off x="0" y="1143001"/>
              <a:ext cx="3444601" cy="318755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B49F3A-626C-4013-20DA-398BB0730D64}"/>
                </a:ext>
              </a:extLst>
            </p:cNvPr>
            <p:cNvSpPr txBox="1"/>
            <p:nvPr/>
          </p:nvSpPr>
          <p:spPr>
            <a:xfrm>
              <a:off x="1753138" y="1665327"/>
              <a:ext cx="933472" cy="786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00" u="sng" dirty="0"/>
                <a:t>12-site layout:</a:t>
              </a:r>
            </a:p>
            <a:p>
              <a:r>
                <a:rPr lang="en-CH" sz="1000" dirty="0"/>
                <a:t>Mirror geometry</a:t>
              </a:r>
            </a:p>
            <a:p>
              <a:r>
                <a:rPr lang="en-CH" sz="1000" dirty="0"/>
                <a:t>grouping together</a:t>
              </a:r>
            </a:p>
            <a:p>
              <a:r>
                <a:rPr lang="en-CH" sz="1000" dirty="0"/>
                <a:t>three experiment</a:t>
              </a:r>
            </a:p>
            <a:p>
              <a:r>
                <a:rPr lang="en-CH" sz="1000" dirty="0"/>
                <a:t>sites (PL, PA, PB)</a:t>
              </a:r>
            </a:p>
            <a:p>
              <a:endParaRPr lang="en-CH" sz="100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52C407-A34D-AC9D-F0B2-CB07889C499A}"/>
                </a:ext>
              </a:extLst>
            </p:cNvPr>
            <p:cNvCxnSpPr/>
            <p:nvPr/>
          </p:nvCxnSpPr>
          <p:spPr>
            <a:xfrm>
              <a:off x="1738907" y="1485453"/>
              <a:ext cx="0" cy="2443277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0A2245C-04A9-6FB7-3662-2C6C7B6BCC3A}"/>
                </a:ext>
              </a:extLst>
            </p:cNvPr>
            <p:cNvCxnSpPr>
              <a:cxnSpLocks/>
            </p:cNvCxnSpPr>
            <p:nvPr/>
          </p:nvCxnSpPr>
          <p:spPr>
            <a:xfrm>
              <a:off x="5124893" y="1473755"/>
              <a:ext cx="0" cy="118553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9169678-378F-D0AF-8FE2-F3F427A592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20463" y="1762576"/>
              <a:ext cx="892274" cy="892274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72903A4-4D2C-4294-86A4-00D9A34BDBB0}"/>
                </a:ext>
              </a:extLst>
            </p:cNvPr>
            <p:cNvSpPr txBox="1"/>
            <p:nvPr/>
          </p:nvSpPr>
          <p:spPr>
            <a:xfrm>
              <a:off x="4241231" y="2580509"/>
              <a:ext cx="1771506" cy="428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000" u="sng" dirty="0"/>
                <a:t>8-site layout:</a:t>
              </a:r>
            </a:p>
            <a:p>
              <a:r>
                <a:rPr lang="en-CH" sz="1000" dirty="0"/>
                <a:t>Basic 45 degree sector module</a:t>
              </a:r>
            </a:p>
            <a:p>
              <a:r>
                <a:rPr lang="en-CH" sz="1000" dirty="0"/>
                <a:t>repeated eight times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60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1D9615-B6E1-4747-8C22-E2EAAFED76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E82E51-3CB6-C349-98F2-53C3D5F99211}"/>
              </a:ext>
            </a:extLst>
          </p:cNvPr>
          <p:cNvSpPr txBox="1"/>
          <p:nvPr/>
        </p:nvSpPr>
        <p:spPr>
          <a:xfrm>
            <a:off x="179512" y="431376"/>
            <a:ext cx="8295861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/>
              <a:t>More than 100 scenarios developed &amp; analysed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EEB6C95-79FA-114B-80F9-678513C02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9582"/>
            <a:ext cx="4137699" cy="39399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874791-2B4B-5944-A4CA-18A8D3013C48}"/>
              </a:ext>
            </a:extLst>
          </p:cNvPr>
          <p:cNvSpPr txBox="1"/>
          <p:nvPr/>
        </p:nvSpPr>
        <p:spPr>
          <a:xfrm>
            <a:off x="4517388" y="967100"/>
            <a:ext cx="457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/>
              <a:t>Multi-criteria approach covering 37 aspects</a:t>
            </a:r>
          </a:p>
        </p:txBody>
      </p:sp>
      <p:graphicFrame>
        <p:nvGraphicFramePr>
          <p:cNvPr id="20" name="Table 11">
            <a:extLst>
              <a:ext uri="{FF2B5EF4-FFF2-40B4-BE49-F238E27FC236}">
                <a16:creationId xmlns:a16="http://schemas.microsoft.com/office/drawing/2014/main" id="{52C5D3B6-4059-A944-B054-90EA83004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954512"/>
              </p:ext>
            </p:extLst>
          </p:nvPr>
        </p:nvGraphicFramePr>
        <p:xfrm>
          <a:off x="4571998" y="1445497"/>
          <a:ext cx="4462779" cy="316807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62779">
                  <a:extLst>
                    <a:ext uri="{9D8B030D-6E8A-4147-A177-3AD203B41FA5}">
                      <a16:colId xmlns:a16="http://schemas.microsoft.com/office/drawing/2014/main" val="1083557629"/>
                    </a:ext>
                  </a:extLst>
                </a:gridCol>
              </a:tblGrid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Legal and administrative aspects </a:t>
                      </a:r>
                      <a:r>
                        <a:rPr lang="en-US" sz="1600" noProof="0"/>
                        <a:t>– 5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596404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Connectivity</a:t>
                      </a:r>
                      <a:r>
                        <a:rPr lang="en-US" sz="1600" noProof="0"/>
                        <a:t> – 2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218268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Availability of services </a:t>
                      </a:r>
                      <a:r>
                        <a:rPr lang="en-US" sz="1600" noProof="0"/>
                        <a:t>– 2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39499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Accessibility of infrastructures </a:t>
                      </a:r>
                      <a:r>
                        <a:rPr lang="en-US" sz="1600" noProof="0"/>
                        <a:t>– 6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418650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Land plot related aspects </a:t>
                      </a:r>
                      <a:r>
                        <a:rPr lang="en-US" sz="1600" noProof="0"/>
                        <a:t>– 9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001338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Environnement</a:t>
                      </a:r>
                      <a:r>
                        <a:rPr lang="en-US" sz="1600" noProof="0"/>
                        <a:t> – 8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520160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Accelerator configuration </a:t>
                      </a:r>
                      <a:r>
                        <a:rPr lang="en-US" sz="1600" noProof="0"/>
                        <a:t>– 3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535473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/>
                        <a:t>Cost</a:t>
                      </a:r>
                      <a:r>
                        <a:rPr lang="en-US" sz="1600" noProof="0"/>
                        <a:t> of construction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091041"/>
                  </a:ext>
                </a:extLst>
              </a:tr>
              <a:tr h="352008">
                <a:tc>
                  <a:txBody>
                    <a:bodyPr/>
                    <a:lstStyle/>
                    <a:p>
                      <a:r>
                        <a:rPr lang="en-US" sz="1600" b="1" noProof="0" dirty="0"/>
                        <a:t>Risks</a:t>
                      </a:r>
                      <a:r>
                        <a:rPr lang="en-US" sz="1600" noProof="0" dirty="0"/>
                        <a:t> linked to the construction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430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0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55C16A-B374-C204-1682-D9A904490C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78150" y="57995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D8BDA28-3512-3344-B48D-09F55534314D}"/>
              </a:ext>
            </a:extLst>
          </p:cNvPr>
          <p:cNvSpPr txBox="1"/>
          <p:nvPr/>
        </p:nvSpPr>
        <p:spPr>
          <a:xfrm>
            <a:off x="2185554" y="532053"/>
            <a:ext cx="2325382" cy="619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57" dirty="0"/>
              <a:t>Identifier les </a:t>
            </a:r>
            <a:r>
              <a:rPr lang="fr-FR" sz="857" b="1" dirty="0"/>
              <a:t>exigences et les contraintes </a:t>
            </a:r>
            <a:r>
              <a:rPr lang="fr-FR" sz="857" dirty="0"/>
              <a:t>pour la mise en œuvre technique et territoriale nécessaire dans le cadre des études de placement.</a:t>
            </a:r>
          </a:p>
        </p:txBody>
      </p:sp>
      <p:pic>
        <p:nvPicPr>
          <p:cNvPr id="41" name="Picture 40" descr="Map&#10;&#10;Description automatically generated">
            <a:extLst>
              <a:ext uri="{FF2B5EF4-FFF2-40B4-BE49-F238E27FC236}">
                <a16:creationId xmlns:a16="http://schemas.microsoft.com/office/drawing/2014/main" id="{0C094E79-9FD1-609C-E430-A95BF2C8DA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44"/>
          <a:stretch/>
        </p:blipFill>
        <p:spPr>
          <a:xfrm>
            <a:off x="201908" y="532053"/>
            <a:ext cx="1967418" cy="1980000"/>
          </a:xfrm>
          <a:prstGeom prst="round2SameRect">
            <a:avLst>
              <a:gd name="adj1" fmla="val 3359"/>
              <a:gd name="adj2" fmla="val 0"/>
            </a:avLst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EA0D01B-FC89-99F7-F057-5CDE06043BC6}"/>
              </a:ext>
            </a:extLst>
          </p:cNvPr>
          <p:cNvSpPr txBox="1"/>
          <p:nvPr/>
        </p:nvSpPr>
        <p:spPr>
          <a:xfrm>
            <a:off x="201908" y="539770"/>
            <a:ext cx="1098378" cy="202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" b="1" dirty="0"/>
              <a:t>ETAPE 1: PLANIFIER</a:t>
            </a:r>
          </a:p>
        </p:txBody>
      </p:sp>
      <p:pic>
        <p:nvPicPr>
          <p:cNvPr id="30" name="Picture 29" descr="Map&#10;&#10;Description automatically generated">
            <a:extLst>
              <a:ext uri="{FF2B5EF4-FFF2-40B4-BE49-F238E27FC236}">
                <a16:creationId xmlns:a16="http://schemas.microsoft.com/office/drawing/2014/main" id="{8EF798CD-9D62-A019-4F63-4CFFB9D8B4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49"/>
          <a:stretch/>
        </p:blipFill>
        <p:spPr>
          <a:xfrm>
            <a:off x="4796084" y="538453"/>
            <a:ext cx="1956459" cy="1980000"/>
          </a:xfrm>
          <a:prstGeom prst="round2SameRect">
            <a:avLst>
              <a:gd name="adj1" fmla="val 3183"/>
              <a:gd name="adj2" fmla="val 0"/>
            </a:avLst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53D6AB5-0C2D-B2B5-87C4-9C0FAEC36DA5}"/>
              </a:ext>
            </a:extLst>
          </p:cNvPr>
          <p:cNvSpPr txBox="1"/>
          <p:nvPr/>
        </p:nvSpPr>
        <p:spPr>
          <a:xfrm>
            <a:off x="4779856" y="532053"/>
            <a:ext cx="1245854" cy="202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" b="1" dirty="0"/>
              <a:t>ETAPE 2: DEVELOPPER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DF0C54-DCD5-1B44-766A-23271F85EB82}"/>
              </a:ext>
            </a:extLst>
          </p:cNvPr>
          <p:cNvSpPr txBox="1"/>
          <p:nvPr/>
        </p:nvSpPr>
        <p:spPr>
          <a:xfrm>
            <a:off x="6759832" y="532052"/>
            <a:ext cx="2315972" cy="619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9"/>
              </a:spcAft>
            </a:pPr>
            <a:r>
              <a:rPr lang="fr-FR" sz="857" b="1" dirty="0"/>
              <a:t>Adapter les ouvrages </a:t>
            </a:r>
            <a:r>
              <a:rPr lang="fr-FR" sz="857" dirty="0"/>
              <a:t>souterrains et les sites de surface aux exigences et contraintes identifiés. Enregistrer les incompatibilités techniques rencontrées.</a:t>
            </a:r>
          </a:p>
        </p:txBody>
      </p:sp>
      <p:pic>
        <p:nvPicPr>
          <p:cNvPr id="33" name="Picture 2" descr="Alert PNG Transparent Images | PNG All">
            <a:extLst>
              <a:ext uri="{FF2B5EF4-FFF2-40B4-BE49-F238E27FC236}">
                <a16:creationId xmlns:a16="http://schemas.microsoft.com/office/drawing/2014/main" id="{77DFE336-E187-1148-6F0B-E4C658648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675" y="1784700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Alert PNG Transparent Images | PNG All">
            <a:extLst>
              <a:ext uri="{FF2B5EF4-FFF2-40B4-BE49-F238E27FC236}">
                <a16:creationId xmlns:a16="http://schemas.microsoft.com/office/drawing/2014/main" id="{D5BD1FE9-74D4-0D6F-95B6-37C4C0809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238" y="888176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Alert PNG Transparent Images | PNG All">
            <a:extLst>
              <a:ext uri="{FF2B5EF4-FFF2-40B4-BE49-F238E27FC236}">
                <a16:creationId xmlns:a16="http://schemas.microsoft.com/office/drawing/2014/main" id="{56A2F806-4EF0-D828-2FB1-7F429DE44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330" y="2063390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Alert PNG Transparent Images | PNG All">
            <a:extLst>
              <a:ext uri="{FF2B5EF4-FFF2-40B4-BE49-F238E27FC236}">
                <a16:creationId xmlns:a16="http://schemas.microsoft.com/office/drawing/2014/main" id="{34D8737C-0F7E-D73C-F924-77CC8BD94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45" y="1416371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Alert PNG Transparent Images | PNG All">
            <a:extLst>
              <a:ext uri="{FF2B5EF4-FFF2-40B4-BE49-F238E27FC236}">
                <a16:creationId xmlns:a16="http://schemas.microsoft.com/office/drawing/2014/main" id="{11A50A35-AF71-23FC-B157-929CC11E7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44" y="1008646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Alert PNG Transparent Images | PNG All">
            <a:extLst>
              <a:ext uri="{FF2B5EF4-FFF2-40B4-BE49-F238E27FC236}">
                <a16:creationId xmlns:a16="http://schemas.microsoft.com/office/drawing/2014/main" id="{E0C8B8C6-E948-5BA9-CB92-3B28CB0B0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503" y="2215414"/>
            <a:ext cx="140259" cy="12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1475425-9192-0BBA-61BD-6F97C3D0CAB3}"/>
              </a:ext>
            </a:extLst>
          </p:cNvPr>
          <p:cNvSpPr txBox="1"/>
          <p:nvPr/>
        </p:nvSpPr>
        <p:spPr>
          <a:xfrm>
            <a:off x="6838933" y="2713956"/>
            <a:ext cx="1202532" cy="20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14" b="1" dirty="0"/>
              <a:t>ETAPE 3: CONTROLER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5AC062-3F14-E1B8-E0D4-9C022475AD9F}"/>
              </a:ext>
            </a:extLst>
          </p:cNvPr>
          <p:cNvSpPr txBox="1"/>
          <p:nvPr/>
        </p:nvSpPr>
        <p:spPr>
          <a:xfrm>
            <a:off x="4784565" y="3432856"/>
            <a:ext cx="2032597" cy="75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9"/>
              </a:spcAft>
            </a:pPr>
            <a:r>
              <a:rPr lang="fr-FR" sz="857" b="1" dirty="0"/>
              <a:t>Analyser la pertinence</a:t>
            </a:r>
            <a:r>
              <a:rPr lang="fr-FR" sz="857" dirty="0"/>
              <a:t> de l'hypothèse</a:t>
            </a:r>
            <a:r>
              <a:rPr lang="fr-FR" sz="857" b="1" dirty="0"/>
              <a:t> </a:t>
            </a:r>
            <a:r>
              <a:rPr lang="fr-FR" sz="857" dirty="0"/>
              <a:t>de travail. Si le scénario semble inacceptable, l’ajuster (étape 4). Sinon, conserver pour les études plus détaillées.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9F5039B-AAAE-59A7-E2A4-7A7863A20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0360" y="2906286"/>
            <a:ext cx="1998221" cy="198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EBB861A-9755-B641-6A85-78098A7E86C2}"/>
              </a:ext>
            </a:extLst>
          </p:cNvPr>
          <p:cNvSpPr txBox="1"/>
          <p:nvPr/>
        </p:nvSpPr>
        <p:spPr>
          <a:xfrm>
            <a:off x="124996" y="3808760"/>
            <a:ext cx="2433127" cy="455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86" dirty="0"/>
              <a:t>Développer des mesures « </a:t>
            </a:r>
            <a:r>
              <a:rPr lang="fr-FR" sz="786" b="1" dirty="0"/>
              <a:t>Éviter-Réduire-Compenser </a:t>
            </a:r>
            <a:r>
              <a:rPr lang="fr-FR" sz="786" dirty="0"/>
              <a:t>» pour répondre aux points inacceptables identifiés dans le scénario (étape 3)</a:t>
            </a:r>
          </a:p>
        </p:txBody>
      </p:sp>
      <p:pic>
        <p:nvPicPr>
          <p:cNvPr id="17" name="Picture 16" descr="Map&#10;&#10;Description automatically generated">
            <a:extLst>
              <a:ext uri="{FF2B5EF4-FFF2-40B4-BE49-F238E27FC236}">
                <a16:creationId xmlns:a16="http://schemas.microsoft.com/office/drawing/2014/main" id="{FDDB2CD3-BD06-5D90-AC1F-DBCB9EF6A1A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" r="1515"/>
          <a:stretch/>
        </p:blipFill>
        <p:spPr>
          <a:xfrm>
            <a:off x="2561321" y="2711112"/>
            <a:ext cx="1970609" cy="1980000"/>
          </a:xfrm>
          <a:prstGeom prst="round2SameRect">
            <a:avLst>
              <a:gd name="adj1" fmla="val 3223"/>
              <a:gd name="adj2" fmla="val 0"/>
            </a:avLst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1CF6979-4BCB-E03C-482E-FB13E0546FC6}"/>
              </a:ext>
            </a:extLst>
          </p:cNvPr>
          <p:cNvSpPr txBox="1"/>
          <p:nvPr/>
        </p:nvSpPr>
        <p:spPr>
          <a:xfrm>
            <a:off x="2561320" y="2711113"/>
            <a:ext cx="1048685" cy="202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14" b="1" dirty="0"/>
              <a:t>ETAPE 4: AJUSTER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8AC9E1-3F80-9EAB-DD07-38182848DA77}"/>
              </a:ext>
            </a:extLst>
          </p:cNvPr>
          <p:cNvCxnSpPr>
            <a:cxnSpLocks/>
          </p:cNvCxnSpPr>
          <p:nvPr/>
        </p:nvCxnSpPr>
        <p:spPr>
          <a:xfrm>
            <a:off x="2429799" y="1528453"/>
            <a:ext cx="2142201" cy="0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B5108F-88CE-6EDB-211F-5BCDCCE9198E}"/>
              </a:ext>
            </a:extLst>
          </p:cNvPr>
          <p:cNvCxnSpPr>
            <a:cxnSpLocks/>
          </p:cNvCxnSpPr>
          <p:nvPr/>
        </p:nvCxnSpPr>
        <p:spPr>
          <a:xfrm flipH="1">
            <a:off x="4680312" y="3397244"/>
            <a:ext cx="2009390" cy="0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4131AB-CC2A-3DF3-A300-49752DC24A78}"/>
              </a:ext>
            </a:extLst>
          </p:cNvPr>
          <p:cNvCxnSpPr>
            <a:cxnSpLocks/>
          </p:cNvCxnSpPr>
          <p:nvPr/>
        </p:nvCxnSpPr>
        <p:spPr>
          <a:xfrm>
            <a:off x="7029154" y="1611729"/>
            <a:ext cx="790316" cy="833107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1CD1C59-95E4-8133-767B-8A6AF869E57F}"/>
              </a:ext>
            </a:extLst>
          </p:cNvPr>
          <p:cNvCxnSpPr>
            <a:cxnSpLocks/>
          </p:cNvCxnSpPr>
          <p:nvPr/>
        </p:nvCxnSpPr>
        <p:spPr>
          <a:xfrm flipH="1" flipV="1">
            <a:off x="1185617" y="2673730"/>
            <a:ext cx="1136669" cy="1037443"/>
          </a:xfrm>
          <a:prstGeom prst="straightConnector1">
            <a:avLst/>
          </a:prstGeom>
          <a:ln w="19050">
            <a:tailEnd type="triangle" w="sm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F3C2B9C2-2D8E-2FC6-EB74-0AE72F18DA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4934" y="2593229"/>
            <a:ext cx="944699" cy="94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18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, text&#10;&#10;Description automatically generated">
            <a:extLst>
              <a:ext uri="{FF2B5EF4-FFF2-40B4-BE49-F238E27FC236}">
                <a16:creationId xmlns:a16="http://schemas.microsoft.com/office/drawing/2014/main" id="{9F22EE37-CDD2-1EA2-0479-FF2BE32E2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1"/>
          <a:stretch/>
        </p:blipFill>
        <p:spPr>
          <a:xfrm>
            <a:off x="4610407" y="773215"/>
            <a:ext cx="4182121" cy="408149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1D9615-B6E1-4747-8C22-E2EAAFED76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FBA9C2AF-C1D9-3A45-8581-53F65D205D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4174747" cy="40848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46F8100-4C22-AB40-897C-9FE8372F81B5}"/>
              </a:ext>
            </a:extLst>
          </p:cNvPr>
          <p:cNvSpPr/>
          <p:nvPr/>
        </p:nvSpPr>
        <p:spPr>
          <a:xfrm rot="21416426">
            <a:off x="2021731" y="3207711"/>
            <a:ext cx="1800200" cy="16225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Graphic 4" descr="Close outline">
            <a:extLst>
              <a:ext uri="{FF2B5EF4-FFF2-40B4-BE49-F238E27FC236}">
                <a16:creationId xmlns:a16="http://schemas.microsoft.com/office/drawing/2014/main" id="{D1739A0D-A732-904B-BB7A-696BAF24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30466" y="3188114"/>
            <a:ext cx="730440" cy="730440"/>
          </a:xfrm>
          <a:prstGeom prst="rect">
            <a:avLst/>
          </a:prstGeom>
        </p:spPr>
      </p:pic>
      <p:pic>
        <p:nvPicPr>
          <p:cNvPr id="6" name="Graphic 5" descr="Close outline">
            <a:extLst>
              <a:ext uri="{FF2B5EF4-FFF2-40B4-BE49-F238E27FC236}">
                <a16:creationId xmlns:a16="http://schemas.microsoft.com/office/drawing/2014/main" id="{804936D6-3F67-AC46-A050-B27D8C8950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96366" y="3657395"/>
            <a:ext cx="660490" cy="660490"/>
          </a:xfrm>
          <a:prstGeom prst="rect">
            <a:avLst/>
          </a:prstGeom>
        </p:spPr>
      </p:pic>
      <p:pic>
        <p:nvPicPr>
          <p:cNvPr id="7" name="Graphic 6" descr="Close outline">
            <a:extLst>
              <a:ext uri="{FF2B5EF4-FFF2-40B4-BE49-F238E27FC236}">
                <a16:creationId xmlns:a16="http://schemas.microsoft.com/office/drawing/2014/main" id="{68060024-DA1C-424A-8AF3-A1CE311BA1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52264" y="4168615"/>
            <a:ext cx="730440" cy="7304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E82E51-3CB6-C349-98F2-53C3D5F99211}"/>
              </a:ext>
            </a:extLst>
          </p:cNvPr>
          <p:cNvSpPr txBox="1"/>
          <p:nvPr/>
        </p:nvSpPr>
        <p:spPr>
          <a:xfrm>
            <a:off x="244146" y="771550"/>
            <a:ext cx="3249608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>
                <a:highlight>
                  <a:srgbClr val="EBEBEB"/>
                </a:highlight>
              </a:rPr>
              <a:t>Geology &amp; topography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AD6200-78C3-F64E-8D38-BF7AEE0F0417}"/>
              </a:ext>
            </a:extLst>
          </p:cNvPr>
          <p:cNvSpPr txBox="1"/>
          <p:nvPr/>
        </p:nvSpPr>
        <p:spPr>
          <a:xfrm>
            <a:off x="4676220" y="775287"/>
            <a:ext cx="3026341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2400" dirty="0">
                <a:highlight>
                  <a:srgbClr val="EBEBEB"/>
                </a:highlight>
              </a:rPr>
              <a:t>Territorial constraints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41FD79-3CE2-FA43-8267-B3D5FB3F8DD0}"/>
              </a:ext>
            </a:extLst>
          </p:cNvPr>
          <p:cNvSpPr txBox="1"/>
          <p:nvPr/>
        </p:nvSpPr>
        <p:spPr>
          <a:xfrm>
            <a:off x="260317" y="4299049"/>
            <a:ext cx="257153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000" dirty="0"/>
              <a:t>Yellow: Limit of investigation in 2014</a:t>
            </a:r>
          </a:p>
          <a:p>
            <a:pPr algn="l"/>
            <a:r>
              <a:rPr lang="fr-FR" sz="1000" dirty="0"/>
              <a:t>Red: Limit of investigation </a:t>
            </a:r>
            <a:r>
              <a:rPr lang="fr-FR" sz="1000" dirty="0" err="1"/>
              <a:t>evolved</a:t>
            </a:r>
            <a:r>
              <a:rPr lang="fr-FR" sz="1000" dirty="0"/>
              <a:t> in 2017</a:t>
            </a:r>
          </a:p>
          <a:p>
            <a:pPr algn="l"/>
            <a:r>
              <a:rPr lang="fr-FR" sz="1000" dirty="0"/>
              <a:t>Crosses: </a:t>
            </a:r>
            <a:r>
              <a:rPr lang="fr-FR" sz="1000" dirty="0" err="1"/>
              <a:t>Elevation</a:t>
            </a:r>
            <a:r>
              <a:rPr lang="fr-FR" sz="1000" dirty="0"/>
              <a:t> </a:t>
            </a:r>
            <a:r>
              <a:rPr lang="fr-FR" sz="1000" dirty="0" err="1"/>
              <a:t>unfavourable</a:t>
            </a:r>
            <a:endParaRPr lang="fr-FR" sz="1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DF4E57-109F-4685-CB6C-B4BFB9D8DCB0}"/>
              </a:ext>
            </a:extLst>
          </p:cNvPr>
          <p:cNvSpPr txBox="1"/>
          <p:nvPr/>
        </p:nvSpPr>
        <p:spPr>
          <a:xfrm>
            <a:off x="4631110" y="4256836"/>
            <a:ext cx="3167855" cy="553998"/>
          </a:xfrm>
          <a:prstGeom prst="rect">
            <a:avLst/>
          </a:prstGeom>
          <a:solidFill>
            <a:schemeClr val="bg1">
              <a:alpha val="70169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fr-FR" sz="1000" b="1" dirty="0"/>
              <a:t>RED: 	AVOID</a:t>
            </a:r>
          </a:p>
          <a:p>
            <a:pPr algn="l"/>
            <a:r>
              <a:rPr lang="fr-FR" sz="1000" b="1" dirty="0"/>
              <a:t>ORANGE: 	ONLY IF NOT OTHERWISE FEASIBLE</a:t>
            </a:r>
          </a:p>
          <a:p>
            <a:pPr algn="l"/>
            <a:r>
              <a:rPr lang="fr-FR" sz="1000" b="1" dirty="0"/>
              <a:t>YELLOW: 	REDUCE</a:t>
            </a:r>
          </a:p>
        </p:txBody>
      </p:sp>
    </p:spTree>
    <p:extLst>
      <p:ext uri="{BB962C8B-B14F-4D97-AF65-F5344CB8AC3E}">
        <p14:creationId xmlns:p14="http://schemas.microsoft.com/office/powerpoint/2010/main" val="385237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E0DB9928-11FA-484F-B81D-5D211938A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9" b="4488"/>
          <a:stretch/>
        </p:blipFill>
        <p:spPr>
          <a:xfrm>
            <a:off x="0" y="359088"/>
            <a:ext cx="9146026" cy="47844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E401F-B63C-3541-811F-80C463ADF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719E9D-F81E-0744-A714-982C67E4207F}"/>
              </a:ext>
            </a:extLst>
          </p:cNvPr>
          <p:cNvSpPr/>
          <p:nvPr/>
        </p:nvSpPr>
        <p:spPr>
          <a:xfrm rot="9010095">
            <a:off x="2434888" y="2582430"/>
            <a:ext cx="343444" cy="205328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B113B-1B66-5B46-8D37-A4F5BCC92F0F}"/>
              </a:ext>
            </a:extLst>
          </p:cNvPr>
          <p:cNvSpPr txBox="1"/>
          <p:nvPr/>
        </p:nvSpPr>
        <p:spPr>
          <a:xfrm>
            <a:off x="-6800" y="3987062"/>
            <a:ext cx="1558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Failles et formations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calcaires du Vuache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06B2DC-1AA7-054D-A3D7-100C5B4E637F}"/>
              </a:ext>
            </a:extLst>
          </p:cNvPr>
          <p:cNvSpPr txBox="1"/>
          <p:nvPr/>
        </p:nvSpPr>
        <p:spPr>
          <a:xfrm>
            <a:off x="-65660" y="1083739"/>
            <a:ext cx="1829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Plateau calcaire du Jura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691EB3-B726-D349-8500-BAD631E8A181}"/>
              </a:ext>
            </a:extLst>
          </p:cNvPr>
          <p:cNvSpPr txBox="1"/>
          <p:nvPr/>
        </p:nvSpPr>
        <p:spPr>
          <a:xfrm>
            <a:off x="7202127" y="3529023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Haute montagne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(900 m)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954FC8-7031-E645-975D-BE17E42BAA80}"/>
              </a:ext>
            </a:extLst>
          </p:cNvPr>
          <p:cNvSpPr/>
          <p:nvPr/>
        </p:nvSpPr>
        <p:spPr>
          <a:xfrm rot="5400000">
            <a:off x="6107325" y="3468397"/>
            <a:ext cx="822042" cy="159597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A0C044-3E4B-4F4C-82DA-5715EE7E4CEF}"/>
              </a:ext>
            </a:extLst>
          </p:cNvPr>
          <p:cNvSpPr txBox="1"/>
          <p:nvPr/>
        </p:nvSpPr>
        <p:spPr>
          <a:xfrm>
            <a:off x="3785202" y="2785079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Protection des eaux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et zones naturelles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sans accès aménagé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4CEB3CF-212F-4344-96F3-557B3FB4A540}"/>
              </a:ext>
            </a:extLst>
          </p:cNvPr>
          <p:cNvSpPr/>
          <p:nvPr/>
        </p:nvSpPr>
        <p:spPr>
          <a:xfrm rot="6490403">
            <a:off x="4744673" y="4753889"/>
            <a:ext cx="541197" cy="14611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D7AD450-A233-634A-893E-5D421D2508EF}"/>
              </a:ext>
            </a:extLst>
          </p:cNvPr>
          <p:cNvSpPr/>
          <p:nvPr/>
        </p:nvSpPr>
        <p:spPr>
          <a:xfrm rot="793433">
            <a:off x="5311708" y="4535634"/>
            <a:ext cx="659552" cy="19551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358F86-3DBF-9240-BD62-B485EF364A70}"/>
              </a:ext>
            </a:extLst>
          </p:cNvPr>
          <p:cNvCxnSpPr>
            <a:cxnSpLocks/>
          </p:cNvCxnSpPr>
          <p:nvPr/>
        </p:nvCxnSpPr>
        <p:spPr>
          <a:xfrm>
            <a:off x="4963746" y="3448537"/>
            <a:ext cx="74978" cy="13402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773B330-F6D7-9949-A467-4068DD6B83A8}"/>
              </a:ext>
            </a:extLst>
          </p:cNvPr>
          <p:cNvCxnSpPr>
            <a:cxnSpLocks/>
          </p:cNvCxnSpPr>
          <p:nvPr/>
        </p:nvCxnSpPr>
        <p:spPr>
          <a:xfrm>
            <a:off x="4986706" y="3448537"/>
            <a:ext cx="614955" cy="117727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7B5C645-152E-2F46-8191-B24BE7F82305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6254376" y="3759856"/>
            <a:ext cx="947751" cy="6532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9154D9D-890F-A847-9E54-2F8F9127C2D8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1551704" y="3619783"/>
            <a:ext cx="1120457" cy="598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40DFBA57-3CED-2340-AFE8-BB9A59360979}"/>
              </a:ext>
            </a:extLst>
          </p:cNvPr>
          <p:cNvSpPr/>
          <p:nvPr/>
        </p:nvSpPr>
        <p:spPr>
          <a:xfrm rot="2339663">
            <a:off x="2496774" y="111369"/>
            <a:ext cx="564630" cy="252061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28AEB01-ED58-444B-9F8B-95E90C47CC52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1763688" y="1222239"/>
            <a:ext cx="972951" cy="1494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AC520E1-26DE-D545-BFDA-928BE2293123}"/>
              </a:ext>
            </a:extLst>
          </p:cNvPr>
          <p:cNvSpPr txBox="1"/>
          <p:nvPr/>
        </p:nvSpPr>
        <p:spPr>
          <a:xfrm>
            <a:off x="416721" y="2367256"/>
            <a:ext cx="1515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Réservoirs d’eau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et nature protégées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071EE09-E6F8-6340-9205-F4889002D7FB}"/>
              </a:ext>
            </a:extLst>
          </p:cNvPr>
          <p:cNvSpPr/>
          <p:nvPr/>
        </p:nvSpPr>
        <p:spPr>
          <a:xfrm rot="5002255">
            <a:off x="2868089" y="1899376"/>
            <a:ext cx="237814" cy="129127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3A595DB-950E-5548-9ADD-080E0AEB0AD5}"/>
              </a:ext>
            </a:extLst>
          </p:cNvPr>
          <p:cNvCxnSpPr>
            <a:cxnSpLocks/>
          </p:cNvCxnSpPr>
          <p:nvPr/>
        </p:nvCxnSpPr>
        <p:spPr>
          <a:xfrm flipV="1">
            <a:off x="1931880" y="2571469"/>
            <a:ext cx="887344" cy="236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9299AB5C-122D-E84E-A889-92214AC3EBB0}"/>
              </a:ext>
            </a:extLst>
          </p:cNvPr>
          <p:cNvSpPr/>
          <p:nvPr/>
        </p:nvSpPr>
        <p:spPr>
          <a:xfrm rot="20123182">
            <a:off x="3189634" y="1408832"/>
            <a:ext cx="237814" cy="56669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812B692-EFA2-9345-B5B9-677890E6FEDB}"/>
              </a:ext>
            </a:extLst>
          </p:cNvPr>
          <p:cNvCxnSpPr>
            <a:cxnSpLocks/>
          </p:cNvCxnSpPr>
          <p:nvPr/>
        </p:nvCxnSpPr>
        <p:spPr>
          <a:xfrm flipV="1">
            <a:off x="1951775" y="1791826"/>
            <a:ext cx="1410837" cy="9168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B5363CBF-0833-AF41-8B7F-4D71361D9E03}"/>
              </a:ext>
            </a:extLst>
          </p:cNvPr>
          <p:cNvSpPr/>
          <p:nvPr/>
        </p:nvSpPr>
        <p:spPr>
          <a:xfrm rot="4308187">
            <a:off x="4003859" y="720301"/>
            <a:ext cx="279148" cy="81049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DB52B90-2F5E-304C-ABB0-6D1015AE4ADE}"/>
              </a:ext>
            </a:extLst>
          </p:cNvPr>
          <p:cNvSpPr/>
          <p:nvPr/>
        </p:nvSpPr>
        <p:spPr>
          <a:xfrm rot="2057872">
            <a:off x="4421209" y="408292"/>
            <a:ext cx="146263" cy="56096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9E1CE9D-A405-FA42-A560-69AE4A164577}"/>
              </a:ext>
            </a:extLst>
          </p:cNvPr>
          <p:cNvCxnSpPr>
            <a:cxnSpLocks/>
          </p:cNvCxnSpPr>
          <p:nvPr/>
        </p:nvCxnSpPr>
        <p:spPr>
          <a:xfrm flipV="1">
            <a:off x="1943209" y="777653"/>
            <a:ext cx="2512858" cy="17938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2C9A354-32C5-4649-93D7-CD7C3D32D902}"/>
              </a:ext>
            </a:extLst>
          </p:cNvPr>
          <p:cNvCxnSpPr>
            <a:cxnSpLocks/>
          </p:cNvCxnSpPr>
          <p:nvPr/>
        </p:nvCxnSpPr>
        <p:spPr>
          <a:xfrm flipV="1">
            <a:off x="1931880" y="1122271"/>
            <a:ext cx="2120158" cy="14780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F71CFEB0-E628-9B48-8570-4B93172A9B57}"/>
              </a:ext>
            </a:extLst>
          </p:cNvPr>
          <p:cNvSpPr/>
          <p:nvPr/>
        </p:nvSpPr>
        <p:spPr>
          <a:xfrm rot="7028562">
            <a:off x="5442584" y="971353"/>
            <a:ext cx="594877" cy="130406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FCF1C1-44FE-5640-8C29-EC71136EC0EA}"/>
              </a:ext>
            </a:extLst>
          </p:cNvPr>
          <p:cNvSpPr/>
          <p:nvPr/>
        </p:nvSpPr>
        <p:spPr>
          <a:xfrm rot="3005362">
            <a:off x="6376410" y="3408290"/>
            <a:ext cx="509156" cy="203131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E2B059D-C28D-7947-A706-C97459090568}"/>
              </a:ext>
            </a:extLst>
          </p:cNvPr>
          <p:cNvSpPr txBox="1"/>
          <p:nvPr/>
        </p:nvSpPr>
        <p:spPr>
          <a:xfrm>
            <a:off x="7101974" y="1734268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Urbanisation dense et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territoires émergents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A2D4E18-7C24-5C43-9913-C0D6887FB68B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6031092" y="1791729"/>
            <a:ext cx="1070882" cy="1733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E5F47C69-59FD-F34D-B5E8-CDDEB14583F6}"/>
              </a:ext>
            </a:extLst>
          </p:cNvPr>
          <p:cNvSpPr txBox="1"/>
          <p:nvPr/>
        </p:nvSpPr>
        <p:spPr>
          <a:xfrm>
            <a:off x="6676287" y="789221"/>
            <a:ext cx="2400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Zone de protection stricte, du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paysage et de la renaturalisation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B5682F5-CC69-9348-BC23-4FDD0397E13E}"/>
              </a:ext>
            </a:extLst>
          </p:cNvPr>
          <p:cNvSpPr/>
          <p:nvPr/>
        </p:nvSpPr>
        <p:spPr>
          <a:xfrm rot="6552795">
            <a:off x="5766207" y="563835"/>
            <a:ext cx="359553" cy="82451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1B33FC-B0D2-FE49-B119-06E31FA9F33C}"/>
              </a:ext>
            </a:extLst>
          </p:cNvPr>
          <p:cNvCxnSpPr>
            <a:cxnSpLocks/>
            <a:stCxn id="73" idx="1"/>
          </p:cNvCxnSpPr>
          <p:nvPr/>
        </p:nvCxnSpPr>
        <p:spPr>
          <a:xfrm flipH="1" flipV="1">
            <a:off x="5904245" y="980620"/>
            <a:ext cx="772042" cy="394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7" name="Oval 76">
            <a:extLst>
              <a:ext uri="{FF2B5EF4-FFF2-40B4-BE49-F238E27FC236}">
                <a16:creationId xmlns:a16="http://schemas.microsoft.com/office/drawing/2014/main" id="{A8B5E68C-7841-F247-8C71-581CCE4E3129}"/>
              </a:ext>
            </a:extLst>
          </p:cNvPr>
          <p:cNvSpPr/>
          <p:nvPr/>
        </p:nvSpPr>
        <p:spPr>
          <a:xfrm rot="7028562">
            <a:off x="5310009" y="808730"/>
            <a:ext cx="309545" cy="51295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5443660-1F96-7048-A85A-09597C747F27}"/>
              </a:ext>
            </a:extLst>
          </p:cNvPr>
          <p:cNvCxnSpPr>
            <a:cxnSpLocks/>
            <a:stCxn id="67" idx="1"/>
          </p:cNvCxnSpPr>
          <p:nvPr/>
        </p:nvCxnSpPr>
        <p:spPr>
          <a:xfrm flipH="1" flipV="1">
            <a:off x="5427316" y="1083643"/>
            <a:ext cx="1674658" cy="8814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CBA5E7D-CAC0-1541-ADBE-040E241D47C0}"/>
              </a:ext>
            </a:extLst>
          </p:cNvPr>
          <p:cNvSpPr txBox="1"/>
          <p:nvPr/>
        </p:nvSpPr>
        <p:spPr>
          <a:xfrm>
            <a:off x="3857471" y="1849788"/>
            <a:ext cx="1503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Urbanisation dense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066BD70-26A5-A94F-9B6E-FFF8B9329C9F}"/>
              </a:ext>
            </a:extLst>
          </p:cNvPr>
          <p:cNvSpPr/>
          <p:nvPr/>
        </p:nvSpPr>
        <p:spPr>
          <a:xfrm rot="1137595">
            <a:off x="4595090" y="381359"/>
            <a:ext cx="255590" cy="104750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6238A25-53DD-9747-BDBC-97EEFD2AE173}"/>
              </a:ext>
            </a:extLst>
          </p:cNvPr>
          <p:cNvCxnSpPr>
            <a:cxnSpLocks/>
          </p:cNvCxnSpPr>
          <p:nvPr/>
        </p:nvCxnSpPr>
        <p:spPr>
          <a:xfrm flipV="1">
            <a:off x="4517566" y="1076052"/>
            <a:ext cx="125968" cy="7611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6C8617C9-4A68-2044-BCF9-9AD9888CDA7E}"/>
              </a:ext>
            </a:extLst>
          </p:cNvPr>
          <p:cNvSpPr/>
          <p:nvPr/>
        </p:nvSpPr>
        <p:spPr>
          <a:xfrm rot="3501383">
            <a:off x="3605129" y="1206319"/>
            <a:ext cx="264800" cy="64834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F5BBEE4E-43CB-BB4F-8210-A1B959663ADA}"/>
              </a:ext>
            </a:extLst>
          </p:cNvPr>
          <p:cNvSpPr/>
          <p:nvPr/>
        </p:nvSpPr>
        <p:spPr>
          <a:xfrm rot="6713372">
            <a:off x="3881025" y="3683986"/>
            <a:ext cx="1076087" cy="4214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9B7BDD4-ED5B-EC4E-8839-0DECC6FA4C41}"/>
              </a:ext>
            </a:extLst>
          </p:cNvPr>
          <p:cNvSpPr txBox="1"/>
          <p:nvPr/>
        </p:nvSpPr>
        <p:spPr>
          <a:xfrm>
            <a:off x="1939260" y="4431107"/>
            <a:ext cx="1130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Haute altitude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115B6CE-FD9C-1F42-9223-A535D18C42C7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3069699" y="3987062"/>
            <a:ext cx="1330563" cy="5825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26FE4E25-85EF-7042-9928-C7146D48A240}"/>
              </a:ext>
            </a:extLst>
          </p:cNvPr>
          <p:cNvSpPr txBox="1"/>
          <p:nvPr/>
        </p:nvSpPr>
        <p:spPr>
          <a:xfrm>
            <a:off x="8947196" y="4320817"/>
            <a:ext cx="184730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r"/>
            <a:endParaRPr lang="fr-FR" sz="1200" dirty="0">
              <a:solidFill>
                <a:srgbClr val="FF0000"/>
              </a:solidFill>
              <a:highlight>
                <a:srgbClr val="FFE4DF"/>
              </a:highlight>
              <a:cs typeface="Arial"/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24C707EE-5EF3-7647-BD73-B11475F07A26}"/>
              </a:ext>
            </a:extLst>
          </p:cNvPr>
          <p:cNvSpPr/>
          <p:nvPr/>
        </p:nvSpPr>
        <p:spPr>
          <a:xfrm rot="5779614">
            <a:off x="6067570" y="4582693"/>
            <a:ext cx="207896" cy="409737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AF96BB0-6F78-5541-9C3F-42A7878C936F}"/>
              </a:ext>
            </a:extLst>
          </p:cNvPr>
          <p:cNvSpPr/>
          <p:nvPr/>
        </p:nvSpPr>
        <p:spPr>
          <a:xfrm rot="3422671">
            <a:off x="5136325" y="3543155"/>
            <a:ext cx="255323" cy="11654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EEEEBE-EEEF-8E43-8CC3-2E1E7D762471}"/>
              </a:ext>
            </a:extLst>
          </p:cNvPr>
          <p:cNvSpPr txBox="1"/>
          <p:nvPr/>
        </p:nvSpPr>
        <p:spPr>
          <a:xfrm>
            <a:off x="4409187" y="2211115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Zones résidentielles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et zones agricoles</a:t>
            </a: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D972B1D2-ADBA-5B44-8635-97F37D6C5658}"/>
              </a:ext>
            </a:extLst>
          </p:cNvPr>
          <p:cNvCxnSpPr>
            <a:cxnSpLocks/>
          </p:cNvCxnSpPr>
          <p:nvPr/>
        </p:nvCxnSpPr>
        <p:spPr>
          <a:xfrm flipH="1">
            <a:off x="5356643" y="2672780"/>
            <a:ext cx="109508" cy="14024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50B587D2-0CBE-C44A-8C41-5E30D107FE2E}"/>
              </a:ext>
            </a:extLst>
          </p:cNvPr>
          <p:cNvSpPr/>
          <p:nvPr/>
        </p:nvSpPr>
        <p:spPr>
          <a:xfrm rot="3189308">
            <a:off x="5637390" y="3197342"/>
            <a:ext cx="633529" cy="53568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E63D4DA-D65D-0341-AE96-197E1EC81B09}"/>
              </a:ext>
            </a:extLst>
          </p:cNvPr>
          <p:cNvSpPr txBox="1"/>
          <p:nvPr/>
        </p:nvSpPr>
        <p:spPr>
          <a:xfrm>
            <a:off x="7385898" y="2175749"/>
            <a:ext cx="1724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Terrain difficile d’accès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et reservoirs d’eau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4E05669-D3EA-4F42-A897-A782906980A1}"/>
              </a:ext>
            </a:extLst>
          </p:cNvPr>
          <p:cNvCxnSpPr>
            <a:cxnSpLocks/>
          </p:cNvCxnSpPr>
          <p:nvPr/>
        </p:nvCxnSpPr>
        <p:spPr>
          <a:xfrm flipH="1">
            <a:off x="6031596" y="2714252"/>
            <a:ext cx="1382084" cy="8191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D2BE50B7-BF83-F348-A494-8F9A75B2A14A}"/>
              </a:ext>
            </a:extLst>
          </p:cNvPr>
          <p:cNvSpPr/>
          <p:nvPr/>
        </p:nvSpPr>
        <p:spPr>
          <a:xfrm rot="5002255">
            <a:off x="2744652" y="2749827"/>
            <a:ext cx="361225" cy="17136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1D013474-FD0F-3243-83C6-5201F557DBB2}"/>
              </a:ext>
            </a:extLst>
          </p:cNvPr>
          <p:cNvCxnSpPr>
            <a:cxnSpLocks/>
          </p:cNvCxnSpPr>
          <p:nvPr/>
        </p:nvCxnSpPr>
        <p:spPr>
          <a:xfrm flipV="1">
            <a:off x="2033245" y="2854205"/>
            <a:ext cx="960380" cy="4799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C8A417D9-F24E-D540-B650-7CBFB99E2BA1}"/>
              </a:ext>
            </a:extLst>
          </p:cNvPr>
          <p:cNvSpPr txBox="1"/>
          <p:nvPr/>
        </p:nvSpPr>
        <p:spPr>
          <a:xfrm>
            <a:off x="312669" y="3059122"/>
            <a:ext cx="1728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Zones de protection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des eaux, du paysage.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Haute altitude</a:t>
            </a:r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18E12F1F-7DB3-D543-846B-4527AA7988F0}"/>
              </a:ext>
            </a:extLst>
          </p:cNvPr>
          <p:cNvSpPr/>
          <p:nvPr/>
        </p:nvSpPr>
        <p:spPr>
          <a:xfrm rot="3996664">
            <a:off x="6383571" y="2463058"/>
            <a:ext cx="990330" cy="180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EDA0236-8BD9-B146-B1EF-62BAACD6BF36}"/>
              </a:ext>
            </a:extLst>
          </p:cNvPr>
          <p:cNvCxnSpPr>
            <a:cxnSpLocks/>
          </p:cNvCxnSpPr>
          <p:nvPr/>
        </p:nvCxnSpPr>
        <p:spPr>
          <a:xfrm flipH="1">
            <a:off x="6543286" y="3075806"/>
            <a:ext cx="945494" cy="3877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6" name="Oval 125">
            <a:extLst>
              <a:ext uri="{FF2B5EF4-FFF2-40B4-BE49-F238E27FC236}">
                <a16:creationId xmlns:a16="http://schemas.microsoft.com/office/drawing/2014/main" id="{FF5A042C-3C5A-8148-A636-5D4A0CF7D5CB}"/>
              </a:ext>
            </a:extLst>
          </p:cNvPr>
          <p:cNvSpPr/>
          <p:nvPr/>
        </p:nvSpPr>
        <p:spPr>
          <a:xfrm rot="1236239">
            <a:off x="6184625" y="2024453"/>
            <a:ext cx="363965" cy="18074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99BCBA51-52EE-E44A-85DE-8C7F1F8CBC80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6334212" y="1965101"/>
            <a:ext cx="767762" cy="16158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C322DD2C-960A-DF49-B1B0-6BB7DED02DC2}"/>
              </a:ext>
            </a:extLst>
          </p:cNvPr>
          <p:cNvSpPr/>
          <p:nvPr/>
        </p:nvSpPr>
        <p:spPr>
          <a:xfrm rot="3501383">
            <a:off x="3419403" y="910204"/>
            <a:ext cx="186276" cy="59600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9126C11-BB07-3749-9312-EA030DE8F990}"/>
              </a:ext>
            </a:extLst>
          </p:cNvPr>
          <p:cNvSpPr txBox="1"/>
          <p:nvPr/>
        </p:nvSpPr>
        <p:spPr>
          <a:xfrm>
            <a:off x="3571005" y="367135"/>
            <a:ext cx="184730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r"/>
            <a:endParaRPr lang="fr-FR" sz="1200" dirty="0">
              <a:solidFill>
                <a:srgbClr val="FF0000"/>
              </a:solidFill>
              <a:highlight>
                <a:srgbClr val="FFE4DF"/>
              </a:highlight>
              <a:cs typeface="Arial"/>
            </a:endParaRP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B6F2E43-0E10-A44F-B74D-8E63430F3E94}"/>
              </a:ext>
            </a:extLst>
          </p:cNvPr>
          <p:cNvSpPr/>
          <p:nvPr/>
        </p:nvSpPr>
        <p:spPr>
          <a:xfrm rot="7028562">
            <a:off x="5571243" y="374791"/>
            <a:ext cx="200547" cy="3741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54A18E9F-CFED-8046-B694-18D1963D10A4}"/>
              </a:ext>
            </a:extLst>
          </p:cNvPr>
          <p:cNvSpPr txBox="1"/>
          <p:nvPr/>
        </p:nvSpPr>
        <p:spPr>
          <a:xfrm>
            <a:off x="6895377" y="359400"/>
            <a:ext cx="2153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Urbanisation dense et nature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841AE6D4-2FC4-254F-9DE3-7A5429C35863}"/>
              </a:ext>
            </a:extLst>
          </p:cNvPr>
          <p:cNvCxnSpPr>
            <a:cxnSpLocks/>
          </p:cNvCxnSpPr>
          <p:nvPr/>
        </p:nvCxnSpPr>
        <p:spPr>
          <a:xfrm flipH="1" flipV="1">
            <a:off x="5593714" y="506928"/>
            <a:ext cx="1282687" cy="750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9" name="Oval 138">
            <a:extLst>
              <a:ext uri="{FF2B5EF4-FFF2-40B4-BE49-F238E27FC236}">
                <a16:creationId xmlns:a16="http://schemas.microsoft.com/office/drawing/2014/main" id="{EA970367-FF20-4E4B-B3B3-9AD34365C0E9}"/>
              </a:ext>
            </a:extLst>
          </p:cNvPr>
          <p:cNvSpPr/>
          <p:nvPr/>
        </p:nvSpPr>
        <p:spPr>
          <a:xfrm rot="6202529">
            <a:off x="6139309" y="2709245"/>
            <a:ext cx="389179" cy="25164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76546FCC-F2B5-B640-8951-A573E40D6037}"/>
              </a:ext>
            </a:extLst>
          </p:cNvPr>
          <p:cNvCxnSpPr>
            <a:cxnSpLocks/>
          </p:cNvCxnSpPr>
          <p:nvPr/>
        </p:nvCxnSpPr>
        <p:spPr>
          <a:xfrm flipH="1">
            <a:off x="6342994" y="2658005"/>
            <a:ext cx="1070686" cy="1674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2" name="Oval 141">
            <a:extLst>
              <a:ext uri="{FF2B5EF4-FFF2-40B4-BE49-F238E27FC236}">
                <a16:creationId xmlns:a16="http://schemas.microsoft.com/office/drawing/2014/main" id="{49E92C4C-5950-1248-ACAE-2C2592CC86BD}"/>
              </a:ext>
            </a:extLst>
          </p:cNvPr>
          <p:cNvSpPr/>
          <p:nvPr/>
        </p:nvSpPr>
        <p:spPr>
          <a:xfrm rot="7038725">
            <a:off x="6123383" y="2286093"/>
            <a:ext cx="258698" cy="37598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C5948087-0689-224F-936E-0E03384A271B}"/>
              </a:ext>
            </a:extLst>
          </p:cNvPr>
          <p:cNvCxnSpPr>
            <a:cxnSpLocks/>
          </p:cNvCxnSpPr>
          <p:nvPr/>
        </p:nvCxnSpPr>
        <p:spPr>
          <a:xfrm flipH="1">
            <a:off x="6817722" y="2067694"/>
            <a:ext cx="293034" cy="3615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4BCC1C42-7599-404F-A61F-C2D03F10A17B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6223852" y="1965101"/>
            <a:ext cx="878122" cy="5374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5" name="Oval 144">
            <a:extLst>
              <a:ext uri="{FF2B5EF4-FFF2-40B4-BE49-F238E27FC236}">
                <a16:creationId xmlns:a16="http://schemas.microsoft.com/office/drawing/2014/main" id="{F18DCAFF-3CB6-144C-B9EC-E93710D31519}"/>
              </a:ext>
            </a:extLst>
          </p:cNvPr>
          <p:cNvSpPr/>
          <p:nvPr/>
        </p:nvSpPr>
        <p:spPr>
          <a:xfrm rot="4923630">
            <a:off x="4262214" y="4843054"/>
            <a:ext cx="461667" cy="12297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D8237232-EF30-7746-A3AA-98812353A9FB}"/>
              </a:ext>
            </a:extLst>
          </p:cNvPr>
          <p:cNvSpPr txBox="1"/>
          <p:nvPr/>
        </p:nvSpPr>
        <p:spPr>
          <a:xfrm>
            <a:off x="1612150" y="4781112"/>
            <a:ext cx="1470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Densément peuplé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B8872CC0-5C80-B54C-B401-5C3E5B2E271D}"/>
              </a:ext>
            </a:extLst>
          </p:cNvPr>
          <p:cNvCxnSpPr>
            <a:cxnSpLocks/>
            <a:stCxn id="146" idx="3"/>
          </p:cNvCxnSpPr>
          <p:nvPr/>
        </p:nvCxnSpPr>
        <p:spPr>
          <a:xfrm>
            <a:off x="3082425" y="4919612"/>
            <a:ext cx="1452600" cy="394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1CA74E22-182C-EC46-8390-02BDD7B7B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00" y="418633"/>
            <a:ext cx="2243049" cy="323694"/>
          </a:xfrm>
          <a:solidFill>
            <a:schemeClr val="bg1">
              <a:lumMod val="95000"/>
              <a:alpha val="65000"/>
            </a:schemeClr>
          </a:solidFill>
        </p:spPr>
        <p:txBody>
          <a:bodyPr lIns="0" rIns="0" anchor="ctr" anchorCtr="0"/>
          <a:lstStyle/>
          <a:p>
            <a:r>
              <a:rPr lang="fr-FR" sz="2400" dirty="0"/>
              <a:t>Exclusion zones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EAF175-C1A6-EF48-8CF8-D92BF74AE6C7}"/>
              </a:ext>
            </a:extLst>
          </p:cNvPr>
          <p:cNvSpPr/>
          <p:nvPr/>
        </p:nvSpPr>
        <p:spPr>
          <a:xfrm rot="5651449">
            <a:off x="4222174" y="3911921"/>
            <a:ext cx="877247" cy="212416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AA517702-4EAF-BE4B-B796-5B827294CE83}"/>
              </a:ext>
            </a:extLst>
          </p:cNvPr>
          <p:cNvCxnSpPr>
            <a:cxnSpLocks/>
          </p:cNvCxnSpPr>
          <p:nvPr/>
        </p:nvCxnSpPr>
        <p:spPr>
          <a:xfrm flipH="1">
            <a:off x="4661405" y="3436193"/>
            <a:ext cx="263255" cy="73131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:a16="http://schemas.microsoft.com/office/drawing/2014/main" id="{10C1CC3F-FEE9-284C-A9BE-33820D0A9A8D}"/>
              </a:ext>
            </a:extLst>
          </p:cNvPr>
          <p:cNvSpPr/>
          <p:nvPr/>
        </p:nvSpPr>
        <p:spPr>
          <a:xfrm rot="2121393">
            <a:off x="3028738" y="1892556"/>
            <a:ext cx="167041" cy="504824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D7102DE-AA1D-E148-B886-BAAC26554162}"/>
              </a:ext>
            </a:extLst>
          </p:cNvPr>
          <p:cNvCxnSpPr>
            <a:cxnSpLocks/>
          </p:cNvCxnSpPr>
          <p:nvPr/>
        </p:nvCxnSpPr>
        <p:spPr>
          <a:xfrm flipV="1">
            <a:off x="1949485" y="2147909"/>
            <a:ext cx="1190855" cy="6747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FAC78BE6-6F94-3D4B-9FB3-F9EED1E615D3}"/>
              </a:ext>
            </a:extLst>
          </p:cNvPr>
          <p:cNvSpPr/>
          <p:nvPr/>
        </p:nvSpPr>
        <p:spPr>
          <a:xfrm rot="5400000">
            <a:off x="6246642" y="3560846"/>
            <a:ext cx="276419" cy="135368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2DFE8025-CEE0-C840-B641-0E81E36639AD}"/>
              </a:ext>
            </a:extLst>
          </p:cNvPr>
          <p:cNvCxnSpPr>
            <a:cxnSpLocks/>
          </p:cNvCxnSpPr>
          <p:nvPr/>
        </p:nvCxnSpPr>
        <p:spPr>
          <a:xfrm flipH="1">
            <a:off x="6379963" y="3206454"/>
            <a:ext cx="1099033" cy="4466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CB28947C-C60D-FD40-A4EF-8238FF57822C}"/>
              </a:ext>
            </a:extLst>
          </p:cNvPr>
          <p:cNvSpPr/>
          <p:nvPr/>
        </p:nvSpPr>
        <p:spPr>
          <a:xfrm rot="7028562">
            <a:off x="5173239" y="600234"/>
            <a:ext cx="382822" cy="15104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26B7A88-486B-EB4F-B011-20FBBB3F9749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5350869" y="497900"/>
            <a:ext cx="1544508" cy="168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8D91E8C-BE38-1142-A756-BA0C3A56B588}"/>
              </a:ext>
            </a:extLst>
          </p:cNvPr>
          <p:cNvSpPr txBox="1"/>
          <p:nvPr/>
        </p:nvSpPr>
        <p:spPr>
          <a:xfrm>
            <a:off x="7470533" y="2874377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Urbanisation dense et</a:t>
            </a:r>
            <a:b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</a:br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territoires émergents</a:t>
            </a:r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AB95112C-7C01-1242-80F5-B9E608119584}"/>
              </a:ext>
            </a:extLst>
          </p:cNvPr>
          <p:cNvSpPr/>
          <p:nvPr/>
        </p:nvSpPr>
        <p:spPr>
          <a:xfrm rot="6424579">
            <a:off x="3848642" y="877159"/>
            <a:ext cx="121870" cy="22308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E9AD5E08-DD66-3F4F-9823-FDFEF00AEFD9}"/>
              </a:ext>
            </a:extLst>
          </p:cNvPr>
          <p:cNvSpPr/>
          <p:nvPr/>
        </p:nvSpPr>
        <p:spPr>
          <a:xfrm rot="6172863">
            <a:off x="5942379" y="1142897"/>
            <a:ext cx="184397" cy="282392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538E5EF6-D1C9-6F4B-BB4A-72EF7F186729}"/>
              </a:ext>
            </a:extLst>
          </p:cNvPr>
          <p:cNvCxnSpPr>
            <a:cxnSpLocks/>
            <a:stCxn id="138" idx="1"/>
          </p:cNvCxnSpPr>
          <p:nvPr/>
        </p:nvCxnSpPr>
        <p:spPr>
          <a:xfrm flipH="1" flipV="1">
            <a:off x="6046646" y="1287417"/>
            <a:ext cx="732084" cy="147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E2EDB571-74E9-564B-BED5-7D27F36D9CAE}"/>
              </a:ext>
            </a:extLst>
          </p:cNvPr>
          <p:cNvSpPr txBox="1"/>
          <p:nvPr/>
        </p:nvSpPr>
        <p:spPr>
          <a:xfrm>
            <a:off x="6778730" y="1296267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Forêt protégée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BECA9F9-05FC-EC4B-ABF3-166C6C57C387}"/>
              </a:ext>
            </a:extLst>
          </p:cNvPr>
          <p:cNvSpPr/>
          <p:nvPr/>
        </p:nvSpPr>
        <p:spPr>
          <a:xfrm rot="3005362">
            <a:off x="6656410" y="3056572"/>
            <a:ext cx="335702" cy="178909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E81CDBC-A9BC-E940-B5CC-0F20C703D668}"/>
              </a:ext>
            </a:extLst>
          </p:cNvPr>
          <p:cNvSpPr/>
          <p:nvPr/>
        </p:nvSpPr>
        <p:spPr>
          <a:xfrm rot="3000590">
            <a:off x="4123300" y="600070"/>
            <a:ext cx="146263" cy="44555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62E8BBEE-E4DC-6D41-9AC3-2BD21298701D}"/>
              </a:ext>
            </a:extLst>
          </p:cNvPr>
          <p:cNvSpPr/>
          <p:nvPr/>
        </p:nvSpPr>
        <p:spPr>
          <a:xfrm rot="3060186">
            <a:off x="3043893" y="4294468"/>
            <a:ext cx="948510" cy="421445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A003BF6D-89AE-5B48-A87C-FC338289D78B}"/>
              </a:ext>
            </a:extLst>
          </p:cNvPr>
          <p:cNvSpPr/>
          <p:nvPr/>
        </p:nvSpPr>
        <p:spPr>
          <a:xfrm rot="1729064">
            <a:off x="5103936" y="274265"/>
            <a:ext cx="382822" cy="259243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F74057A9-5767-9847-82F2-EE707E096EA5}"/>
              </a:ext>
            </a:extLst>
          </p:cNvPr>
          <p:cNvSpPr txBox="1"/>
          <p:nvPr/>
        </p:nvSpPr>
        <p:spPr>
          <a:xfrm>
            <a:off x="6604402" y="49349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>
                <a:solidFill>
                  <a:srgbClr val="FF0000"/>
                </a:solidFill>
                <a:highlight>
                  <a:srgbClr val="FFE4DF"/>
                </a:highlight>
              </a:rPr>
              <a:t>Lac trop profond</a:t>
            </a: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3B3E055-6A8B-904C-A928-C9AEF326F372}"/>
              </a:ext>
            </a:extLst>
          </p:cNvPr>
          <p:cNvCxnSpPr>
            <a:cxnSpLocks/>
            <a:stCxn id="149" idx="1"/>
          </p:cNvCxnSpPr>
          <p:nvPr/>
        </p:nvCxnSpPr>
        <p:spPr>
          <a:xfrm flipH="1">
            <a:off x="5319547" y="187849"/>
            <a:ext cx="1284855" cy="2463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42493A7C-A45C-6829-57A1-265B73C04FA8}"/>
              </a:ext>
            </a:extLst>
          </p:cNvPr>
          <p:cNvSpPr/>
          <p:nvPr/>
        </p:nvSpPr>
        <p:spPr>
          <a:xfrm rot="4370163">
            <a:off x="3816024" y="3981105"/>
            <a:ext cx="1076087" cy="240710"/>
          </a:xfrm>
          <a:prstGeom prst="ellipse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999605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82273</TotalTime>
  <Words>2541</Words>
  <Application>Microsoft Macintosh PowerPoint</Application>
  <PresentationFormat>On-screen Show (16:9)</PresentationFormat>
  <Paragraphs>406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Introslides</vt:lpstr>
      <vt:lpstr>Titleslides, Conclusion</vt:lpstr>
      <vt:lpstr>Content Slides - Deep Blue</vt:lpstr>
      <vt:lpstr>Reference implementation scenario &amp; work with the host states J. Gutleber (CERN)   </vt:lpstr>
      <vt:lpstr>PowerPoint Presentation</vt:lpstr>
      <vt:lpstr>PowerPoint Presentation</vt:lpstr>
      <vt:lpstr>Approach “Eviter-Reduire-Compenser”</vt:lpstr>
      <vt:lpstr>Reminder of layouts studied</vt:lpstr>
      <vt:lpstr>PowerPoint Presentation</vt:lpstr>
      <vt:lpstr>PowerPoint Presentation</vt:lpstr>
      <vt:lpstr>PowerPoint Presentation</vt:lpstr>
      <vt:lpstr>Exclusion zones</vt:lpstr>
      <vt:lpstr>PowerPoint Presentation</vt:lpstr>
      <vt:lpstr>Reference scenario PA31 surface site locations</vt:lpstr>
      <vt:lpstr>Scenario PA31 parameters</vt:lpstr>
      <vt:lpstr>Optimisation of scenario since CDR publication</vt:lpstr>
      <vt:lpstr>PA0-0.1 – the 12 site CDR scenario 2018</vt:lpstr>
      <vt:lpstr>PA31-3.0 – the 8 site reference scenario</vt:lpstr>
      <vt:lpstr>Implementation scenario documentation</vt:lpstr>
      <vt:lpstr>PowerPoint Presentation</vt:lpstr>
      <vt:lpstr>Reference information kept in the document</vt:lpstr>
      <vt:lpstr>Reference data kept in the EIS</vt:lpstr>
      <vt:lpstr>Subsurface investigations</vt:lpstr>
      <vt:lpstr>Environmental aspects analysis</vt:lpstr>
      <vt:lpstr>Scheduled activities</vt:lpstr>
      <vt:lpstr>Territorial dialogue</vt:lpstr>
      <vt:lpstr>PowerPoint Presentation</vt:lpstr>
      <vt:lpstr>Regular meetings with regional stakeholders</vt:lpstr>
      <vt:lpstr>Regular meetings with regional stakeholders</vt:lpstr>
      <vt:lpstr>Reference scenario feedback</vt:lpstr>
      <vt:lpstr>Typical concerns of people that we meet</vt:lpstr>
      <vt:lpstr>Complementary studies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Johannes Gutleber</cp:lastModifiedBy>
  <cp:revision>4077</cp:revision>
  <cp:lastPrinted>2023-01-23T13:59:26Z</cp:lastPrinted>
  <dcterms:created xsi:type="dcterms:W3CDTF">2020-10-27T09:23:42Z</dcterms:created>
  <dcterms:modified xsi:type="dcterms:W3CDTF">2023-06-05T06:54:30Z</dcterms:modified>
</cp:coreProperties>
</file>