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8.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9.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10.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11.xml" ContentType="application/vnd.openxmlformats-officedocument.theme+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theme/theme12.xml" ContentType="application/vnd.openxmlformats-officedocument.theme+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5" r:id="rId3"/>
    <p:sldMasterId id="2147483687" r:id="rId4"/>
    <p:sldMasterId id="2147483699" r:id="rId5"/>
    <p:sldMasterId id="2147483711" r:id="rId6"/>
    <p:sldMasterId id="2147483723" r:id="rId7"/>
    <p:sldMasterId id="2147483735" r:id="rId8"/>
    <p:sldMasterId id="2147483747" r:id="rId9"/>
    <p:sldMasterId id="2147483759" r:id="rId10"/>
    <p:sldMasterId id="2147483771" r:id="rId11"/>
    <p:sldMasterId id="2147483783" r:id="rId12"/>
    <p:sldMasterId id="2147483794" r:id="rId13"/>
  </p:sldMasterIdLst>
  <p:notesMasterIdLst>
    <p:notesMasterId r:id="rId41"/>
  </p:notesMasterIdLst>
  <p:sldIdLst>
    <p:sldId id="256" r:id="rId14"/>
    <p:sldId id="257" r:id="rId15"/>
    <p:sldId id="262" r:id="rId16"/>
    <p:sldId id="285" r:id="rId17"/>
    <p:sldId id="286" r:id="rId18"/>
    <p:sldId id="372" r:id="rId19"/>
    <p:sldId id="270" r:id="rId20"/>
    <p:sldId id="291" r:id="rId21"/>
    <p:sldId id="271" r:id="rId22"/>
    <p:sldId id="272" r:id="rId23"/>
    <p:sldId id="290" r:id="rId24"/>
    <p:sldId id="278" r:id="rId25"/>
    <p:sldId id="295" r:id="rId26"/>
    <p:sldId id="296" r:id="rId27"/>
    <p:sldId id="294" r:id="rId28"/>
    <p:sldId id="273" r:id="rId29"/>
    <p:sldId id="293" r:id="rId30"/>
    <p:sldId id="282" r:id="rId31"/>
    <p:sldId id="283" r:id="rId32"/>
    <p:sldId id="284" r:id="rId33"/>
    <p:sldId id="287" r:id="rId34"/>
    <p:sldId id="288" r:id="rId35"/>
    <p:sldId id="289" r:id="rId36"/>
    <p:sldId id="276" r:id="rId37"/>
    <p:sldId id="277" r:id="rId38"/>
    <p:sldId id="267" r:id="rId39"/>
    <p:sldId id="292" r:id="rId40"/>
  </p:sldIdLst>
  <p:sldSz cx="9144000" cy="5143500" type="screen16x9"/>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3766D57-6D45-4677-9521-4F972F1823C8}">
          <p14:sldIdLst>
            <p14:sldId id="256"/>
            <p14:sldId id="257"/>
            <p14:sldId id="262"/>
            <p14:sldId id="285"/>
            <p14:sldId id="286"/>
            <p14:sldId id="372"/>
            <p14:sldId id="270"/>
            <p14:sldId id="291"/>
            <p14:sldId id="271"/>
            <p14:sldId id="272"/>
            <p14:sldId id="290"/>
            <p14:sldId id="278"/>
            <p14:sldId id="295"/>
            <p14:sldId id="296"/>
            <p14:sldId id="294"/>
            <p14:sldId id="273"/>
            <p14:sldId id="293"/>
            <p14:sldId id="282"/>
            <p14:sldId id="283"/>
            <p14:sldId id="284"/>
            <p14:sldId id="287"/>
            <p14:sldId id="288"/>
            <p14:sldId id="289"/>
            <p14:sldId id="276"/>
            <p14:sldId id="277"/>
            <p14:sldId id="267"/>
            <p14:sldId id="292"/>
          </p14:sldIdLst>
        </p14:section>
        <p14:section name="Untitled Section" id="{CC53B445-A592-4D91-980D-CD5C1CA0C03A}">
          <p14:sldIdLst/>
        </p14:section>
      </p14:sectionLst>
    </p:ex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79" d="100"/>
          <a:sy n="79" d="100"/>
        </p:scale>
        <p:origin x="848" y="6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slide" Target="slides/slide26.xml"/><Relationship Id="rId21" Type="http://schemas.openxmlformats.org/officeDocument/2006/relationships/slide" Target="slides/slide8.xml"/><Relationship Id="rId34" Type="http://schemas.openxmlformats.org/officeDocument/2006/relationships/slide" Target="slides/slide21.xml"/><Relationship Id="rId42" Type="http://schemas.openxmlformats.org/officeDocument/2006/relationships/presProps" Target="pres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3.xml"/><Relationship Id="rId29"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slide" Target="slides/slide24.xml"/><Relationship Id="rId40" Type="http://schemas.openxmlformats.org/officeDocument/2006/relationships/slide" Target="slides/slide27.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slide" Target="slides/slide18.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viewProps" Target="viewProp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20" Type="http://schemas.openxmlformats.org/officeDocument/2006/relationships/slide" Target="slides/slide7.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1661F86B-BF5B-4BB7-8BD4-26E3CE195509}" type="datetimeFigureOut">
              <a:rPr lang="en-GB" smtClean="0"/>
              <a:t>05/06/2023</a:t>
            </a:fld>
            <a:endParaRPr lang="en-GB"/>
          </a:p>
        </p:txBody>
      </p:sp>
      <p:sp>
        <p:nvSpPr>
          <p:cNvPr id="4" name="Slide Image Placeholder 3"/>
          <p:cNvSpPr>
            <a:spLocks noGrp="1" noRot="1" noChangeAspect="1"/>
          </p:cNvSpPr>
          <p:nvPr>
            <p:ph type="sldImg" idx="2"/>
          </p:nvPr>
        </p:nvSpPr>
        <p:spPr>
          <a:xfrm>
            <a:off x="573088" y="1336675"/>
            <a:ext cx="6413500" cy="360838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63F217DD-0266-4D8E-8E8E-9F45DC3EA05C}" type="slidenum">
              <a:rPr lang="en-GB" smtClean="0"/>
              <a:t>‹#›</a:t>
            </a:fld>
            <a:endParaRPr lang="en-GB"/>
          </a:p>
        </p:txBody>
      </p:sp>
    </p:spTree>
    <p:extLst>
      <p:ext uri="{BB962C8B-B14F-4D97-AF65-F5344CB8AC3E}">
        <p14:creationId xmlns:p14="http://schemas.microsoft.com/office/powerpoint/2010/main" val="2216311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3F217DD-0266-4D8E-8E8E-9F45DC3EA05C}" type="slidenum">
              <a:rPr lang="en-GB" smtClean="0"/>
              <a:t>1</a:t>
            </a:fld>
            <a:endParaRPr lang="en-GB"/>
          </a:p>
        </p:txBody>
      </p:sp>
    </p:spTree>
    <p:extLst>
      <p:ext uri="{BB962C8B-B14F-4D97-AF65-F5344CB8AC3E}">
        <p14:creationId xmlns:p14="http://schemas.microsoft.com/office/powerpoint/2010/main" val="31363175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3F217DD-0266-4D8E-8E8E-9F45DC3EA05C}" type="slidenum">
              <a:rPr lang="en-GB" smtClean="0"/>
              <a:t>27</a:t>
            </a:fld>
            <a:endParaRPr lang="en-GB"/>
          </a:p>
        </p:txBody>
      </p:sp>
    </p:spTree>
    <p:extLst>
      <p:ext uri="{BB962C8B-B14F-4D97-AF65-F5344CB8AC3E}">
        <p14:creationId xmlns:p14="http://schemas.microsoft.com/office/powerpoint/2010/main" val="3526959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28" name="PlaceHolder 2"/>
          <p:cNvSpPr>
            <a:spLocks noGrp="1"/>
          </p:cNvSpPr>
          <p:nvPr>
            <p:ph type="body"/>
          </p:nvPr>
        </p:nvSpPr>
        <p:spPr>
          <a:xfrm>
            <a:off x="457200" y="120348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29" name="PlaceHolder 3"/>
          <p:cNvSpPr>
            <a:spLocks noGrp="1"/>
          </p:cNvSpPr>
          <p:nvPr>
            <p:ph type="body"/>
          </p:nvPr>
        </p:nvSpPr>
        <p:spPr>
          <a:xfrm>
            <a:off x="457200" y="276192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987815525"/>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75808481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90877562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58529786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41201091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45779896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256090905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00805497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94410981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259935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31"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2"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3"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4" name="PlaceHolder 5"/>
          <p:cNvSpPr>
            <a:spLocks noGrp="1"/>
          </p:cNvSpPr>
          <p:nvPr>
            <p:ph type="body"/>
          </p:nvPr>
        </p:nvSpPr>
        <p:spPr>
          <a:xfrm>
            <a:off x="467424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68211427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87974876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61846152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1868993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3"/>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37736645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11891748"/>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848983754"/>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404554973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633678867"/>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3884763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36" name="PlaceHolder 2"/>
          <p:cNvSpPr>
            <a:spLocks noGrp="1"/>
          </p:cNvSpPr>
          <p:nvPr>
            <p:ph type="body"/>
          </p:nvPr>
        </p:nvSpPr>
        <p:spPr>
          <a:xfrm>
            <a:off x="45720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7" name="PlaceHolder 3"/>
          <p:cNvSpPr>
            <a:spLocks noGrp="1"/>
          </p:cNvSpPr>
          <p:nvPr>
            <p:ph type="body"/>
          </p:nvPr>
        </p:nvSpPr>
        <p:spPr>
          <a:xfrm>
            <a:off x="323964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8" name="PlaceHolder 4"/>
          <p:cNvSpPr>
            <a:spLocks noGrp="1"/>
          </p:cNvSpPr>
          <p:nvPr>
            <p:ph type="body"/>
          </p:nvPr>
        </p:nvSpPr>
        <p:spPr>
          <a:xfrm>
            <a:off x="602208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39" name="PlaceHolder 5"/>
          <p:cNvSpPr>
            <a:spLocks noGrp="1"/>
          </p:cNvSpPr>
          <p:nvPr>
            <p:ph type="body"/>
          </p:nvPr>
        </p:nvSpPr>
        <p:spPr>
          <a:xfrm>
            <a:off x="45720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40" name="PlaceHolder 6"/>
          <p:cNvSpPr>
            <a:spLocks noGrp="1"/>
          </p:cNvSpPr>
          <p:nvPr>
            <p:ph type="body"/>
          </p:nvPr>
        </p:nvSpPr>
        <p:spPr>
          <a:xfrm>
            <a:off x="323964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41" name="PlaceHolder 7"/>
          <p:cNvSpPr>
            <a:spLocks noGrp="1"/>
          </p:cNvSpPr>
          <p:nvPr>
            <p:ph type="body"/>
          </p:nvPr>
        </p:nvSpPr>
        <p:spPr>
          <a:xfrm>
            <a:off x="602208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12419415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82171810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090035716"/>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407337546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35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35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228725" y="4463190"/>
            <a:ext cx="7075289" cy="599203"/>
          </a:xfrm>
          <a:prstGeom prst="rect">
            <a:avLst/>
          </a:prstGeom>
          <a:noFill/>
        </p:spPr>
        <p:txBody>
          <a:bodyPr wrap="square" rtlCol="0">
            <a:spAutoFit/>
          </a:bodyPr>
          <a:lstStyle/>
          <a:p>
            <a:pPr marL="0" marR="0" lvl="0" indent="0" algn="l" defTabSz="685727" rtl="0" eaLnBrk="1" fontAlgn="auto" latinLnBrk="0" hangingPunct="1">
              <a:lnSpc>
                <a:spcPts val="1388"/>
              </a:lnSpc>
              <a:spcBef>
                <a:spcPts val="0"/>
              </a:spcBef>
              <a:spcAft>
                <a:spcPts val="0"/>
              </a:spcAft>
              <a:buClrTx/>
              <a:buSzTx/>
              <a:buFontTx/>
              <a:buNone/>
              <a:tabLst/>
              <a:defRPr/>
            </a:pPr>
            <a:r>
              <a:rPr lang="en-GB" sz="450" i="1" dirty="0">
                <a:solidFill>
                  <a:srgbClr val="0F124A"/>
                </a:solidFill>
              </a:rPr>
              <a:t>​</a:t>
            </a:r>
            <a:r>
              <a:rPr lang="en-GB" sz="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600" i="1" dirty="0">
              <a:solidFill>
                <a:srgbClr val="0F124A"/>
              </a:solidFill>
            </a:endParaRPr>
          </a:p>
          <a:p>
            <a:pPr algn="l">
              <a:lnSpc>
                <a:spcPts val="1388"/>
              </a:lnSpc>
            </a:pPr>
            <a:endParaRPr lang="en-GB" sz="45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57200" y="4427981"/>
            <a:ext cx="685800" cy="458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810402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4000"/>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255388742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62327519"/>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37209053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28736235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19717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333576384"/>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45480381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4000"/>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750" b="1">
                <a:solidFill>
                  <a:schemeClr val="bg1"/>
                </a:solidFill>
              </a:defRPr>
            </a:lvl1pPr>
            <a:lvl2pPr marL="0" indent="0">
              <a:lnSpc>
                <a:spcPts val="1013"/>
              </a:lnSpc>
              <a:buFontTx/>
              <a:buNone/>
              <a:defRPr sz="75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01880674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972281300"/>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35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35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228725" y="4463190"/>
            <a:ext cx="7075289" cy="599203"/>
          </a:xfrm>
          <a:prstGeom prst="rect">
            <a:avLst/>
          </a:prstGeom>
          <a:noFill/>
        </p:spPr>
        <p:txBody>
          <a:bodyPr wrap="square" rtlCol="0">
            <a:spAutoFit/>
          </a:bodyPr>
          <a:lstStyle/>
          <a:p>
            <a:pPr marL="0" marR="0" lvl="0" indent="0" algn="l" defTabSz="685727" rtl="0" eaLnBrk="1" fontAlgn="auto" latinLnBrk="0" hangingPunct="1">
              <a:lnSpc>
                <a:spcPts val="1388"/>
              </a:lnSpc>
              <a:spcBef>
                <a:spcPts val="0"/>
              </a:spcBef>
              <a:spcAft>
                <a:spcPts val="0"/>
              </a:spcAft>
              <a:buClrTx/>
              <a:buSzTx/>
              <a:buFontTx/>
              <a:buNone/>
              <a:tabLst/>
              <a:defRPr/>
            </a:pPr>
            <a:r>
              <a:rPr lang="en-GB" sz="450" i="1" dirty="0">
                <a:solidFill>
                  <a:srgbClr val="0F124A"/>
                </a:solidFill>
              </a:rPr>
              <a:t>​</a:t>
            </a:r>
            <a:r>
              <a:rPr lang="en-GB" sz="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600" i="1" dirty="0">
              <a:solidFill>
                <a:srgbClr val="0F124A"/>
              </a:solidFill>
            </a:endParaRPr>
          </a:p>
          <a:p>
            <a:pPr algn="l">
              <a:lnSpc>
                <a:spcPts val="1388"/>
              </a:lnSpc>
            </a:pPr>
            <a:endParaRPr lang="en-GB" sz="45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57200" y="4427981"/>
            <a:ext cx="685800" cy="458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4381358"/>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4000"/>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082615108"/>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409220255"/>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4274334475"/>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51380011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001012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8"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49" name="PlaceHolder 2"/>
          <p:cNvSpPr>
            <a:spLocks noGrp="1"/>
          </p:cNvSpPr>
          <p:nvPr>
            <p:ph type="subTitle"/>
          </p:nvPr>
        </p:nvSpPr>
        <p:spPr>
          <a:xfrm>
            <a:off x="457200" y="1203480"/>
            <a:ext cx="8229240" cy="298296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806511110"/>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28757543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4000"/>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750" b="1">
                <a:solidFill>
                  <a:schemeClr val="bg1"/>
                </a:solidFill>
              </a:defRPr>
            </a:lvl1pPr>
            <a:lvl2pPr marL="0" indent="0">
              <a:lnSpc>
                <a:spcPts val="1013"/>
              </a:lnSpc>
              <a:buFontTx/>
              <a:buNone/>
              <a:defRPr sz="75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44524876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379771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51" name="PlaceHolder 2"/>
          <p:cNvSpPr>
            <a:spLocks noGrp="1"/>
          </p:cNvSpPr>
          <p:nvPr>
            <p:ph type="body"/>
          </p:nvPr>
        </p:nvSpPr>
        <p:spPr>
          <a:xfrm>
            <a:off x="457200" y="1203480"/>
            <a:ext cx="8229240" cy="298296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53"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54"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5"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6" name="PlaceHolder 1"/>
          <p:cNvSpPr>
            <a:spLocks noGrp="1"/>
          </p:cNvSpPr>
          <p:nvPr>
            <p:ph type="subTitle"/>
          </p:nvPr>
        </p:nvSpPr>
        <p:spPr>
          <a:xfrm>
            <a:off x="442800" y="1788840"/>
            <a:ext cx="8263080" cy="829980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58"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59"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0"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7" name="PlaceHolder 2"/>
          <p:cNvSpPr>
            <a:spLocks noGrp="1"/>
          </p:cNvSpPr>
          <p:nvPr>
            <p:ph type="subTitle"/>
          </p:nvPr>
        </p:nvSpPr>
        <p:spPr>
          <a:xfrm>
            <a:off x="457200" y="1203480"/>
            <a:ext cx="8229240" cy="298296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62"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3"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4"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66"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7"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68" name="PlaceHolder 4"/>
          <p:cNvSpPr>
            <a:spLocks noGrp="1"/>
          </p:cNvSpPr>
          <p:nvPr>
            <p:ph type="body"/>
          </p:nvPr>
        </p:nvSpPr>
        <p:spPr>
          <a:xfrm>
            <a:off x="457200" y="276192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70" name="PlaceHolder 2"/>
          <p:cNvSpPr>
            <a:spLocks noGrp="1"/>
          </p:cNvSpPr>
          <p:nvPr>
            <p:ph type="body"/>
          </p:nvPr>
        </p:nvSpPr>
        <p:spPr>
          <a:xfrm>
            <a:off x="457200" y="120348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1" name="PlaceHolder 3"/>
          <p:cNvSpPr>
            <a:spLocks noGrp="1"/>
          </p:cNvSpPr>
          <p:nvPr>
            <p:ph type="body"/>
          </p:nvPr>
        </p:nvSpPr>
        <p:spPr>
          <a:xfrm>
            <a:off x="457200" y="276192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73"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4"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5"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6" name="PlaceHolder 5"/>
          <p:cNvSpPr>
            <a:spLocks noGrp="1"/>
          </p:cNvSpPr>
          <p:nvPr>
            <p:ph type="body"/>
          </p:nvPr>
        </p:nvSpPr>
        <p:spPr>
          <a:xfrm>
            <a:off x="467424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78" name="PlaceHolder 2"/>
          <p:cNvSpPr>
            <a:spLocks noGrp="1"/>
          </p:cNvSpPr>
          <p:nvPr>
            <p:ph type="body"/>
          </p:nvPr>
        </p:nvSpPr>
        <p:spPr>
          <a:xfrm>
            <a:off x="45720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79" name="PlaceHolder 3"/>
          <p:cNvSpPr>
            <a:spLocks noGrp="1"/>
          </p:cNvSpPr>
          <p:nvPr>
            <p:ph type="body"/>
          </p:nvPr>
        </p:nvSpPr>
        <p:spPr>
          <a:xfrm>
            <a:off x="323964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80" name="PlaceHolder 4"/>
          <p:cNvSpPr>
            <a:spLocks noGrp="1"/>
          </p:cNvSpPr>
          <p:nvPr>
            <p:ph type="body"/>
          </p:nvPr>
        </p:nvSpPr>
        <p:spPr>
          <a:xfrm>
            <a:off x="6022080" y="120348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81" name="PlaceHolder 5"/>
          <p:cNvSpPr>
            <a:spLocks noGrp="1"/>
          </p:cNvSpPr>
          <p:nvPr>
            <p:ph type="body"/>
          </p:nvPr>
        </p:nvSpPr>
        <p:spPr>
          <a:xfrm>
            <a:off x="45720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82" name="PlaceHolder 6"/>
          <p:cNvSpPr>
            <a:spLocks noGrp="1"/>
          </p:cNvSpPr>
          <p:nvPr>
            <p:ph type="body"/>
          </p:nvPr>
        </p:nvSpPr>
        <p:spPr>
          <a:xfrm>
            <a:off x="323964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83" name="PlaceHolder 7"/>
          <p:cNvSpPr>
            <a:spLocks noGrp="1"/>
          </p:cNvSpPr>
          <p:nvPr>
            <p:ph type="body"/>
          </p:nvPr>
        </p:nvSpPr>
        <p:spPr>
          <a:xfrm>
            <a:off x="6022080" y="2761920"/>
            <a:ext cx="26496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2347479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3547379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8011811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1344209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67472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9" name="PlaceHolder 2"/>
          <p:cNvSpPr>
            <a:spLocks noGrp="1"/>
          </p:cNvSpPr>
          <p:nvPr>
            <p:ph type="body"/>
          </p:nvPr>
        </p:nvSpPr>
        <p:spPr>
          <a:xfrm>
            <a:off x="457200" y="1203480"/>
            <a:ext cx="8229240" cy="298296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3846447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1860493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8886766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81200178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358734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64408892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02032476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86291173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5893575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416204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11"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12"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6092204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09447494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85813460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745535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46361834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12654406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06957941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09913523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3461747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6588627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1530143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247250851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42621744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88336083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67882008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4094090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34123944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8913999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45346524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079212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442800" y="1788840"/>
            <a:ext cx="8263080" cy="829980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50366536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13202903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85588443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50148907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48254415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72180036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60635267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08476645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35512925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789387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16"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17" name="PlaceHolder 3"/>
          <p:cNvSpPr>
            <a:spLocks noGrp="1"/>
          </p:cNvSpPr>
          <p:nvPr>
            <p:ph type="body"/>
          </p:nvPr>
        </p:nvSpPr>
        <p:spPr>
          <a:xfrm>
            <a:off x="467424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18" name="PlaceHolder 4"/>
          <p:cNvSpPr>
            <a:spLocks noGrp="1"/>
          </p:cNvSpPr>
          <p:nvPr>
            <p:ph type="body"/>
          </p:nvPr>
        </p:nvSpPr>
        <p:spPr>
          <a:xfrm>
            <a:off x="45720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74545401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6259188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17248677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7915736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44674616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78237417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13451796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95016749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10125043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023012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20" name="PlaceHolder 2"/>
          <p:cNvSpPr>
            <a:spLocks noGrp="1"/>
          </p:cNvSpPr>
          <p:nvPr>
            <p:ph type="body"/>
          </p:nvPr>
        </p:nvSpPr>
        <p:spPr>
          <a:xfrm>
            <a:off x="457200" y="1203480"/>
            <a:ext cx="4015800" cy="298296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21"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22" name="PlaceHolder 4"/>
          <p:cNvSpPr>
            <a:spLocks noGrp="1"/>
          </p:cNvSpPr>
          <p:nvPr>
            <p:ph type="body"/>
          </p:nvPr>
        </p:nvSpPr>
        <p:spPr>
          <a:xfrm>
            <a:off x="4674240" y="276192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47664358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39297472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81694610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76275451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93607726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52303807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80789026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98340731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5390228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533642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42800" y="1788840"/>
            <a:ext cx="8263080" cy="1790280"/>
          </a:xfrm>
          <a:prstGeom prst="rect">
            <a:avLst/>
          </a:prstGeom>
        </p:spPr>
        <p:txBody>
          <a:bodyPr lIns="0" tIns="0" rIns="0" bIns="0" anchor="ctr">
            <a:spAutoFit/>
          </a:bodyPr>
          <a:lstStyle/>
          <a:p>
            <a:endParaRPr lang="de-DE" sz="1350" b="0" strike="noStrike" spc="-1">
              <a:solidFill>
                <a:srgbClr val="0F124A"/>
              </a:solidFill>
              <a:latin typeface="Arial"/>
            </a:endParaRPr>
          </a:p>
        </p:txBody>
      </p:sp>
      <p:sp>
        <p:nvSpPr>
          <p:cNvPr id="24" name="PlaceHolder 2"/>
          <p:cNvSpPr>
            <a:spLocks noGrp="1"/>
          </p:cNvSpPr>
          <p:nvPr>
            <p:ph type="body"/>
          </p:nvPr>
        </p:nvSpPr>
        <p:spPr>
          <a:xfrm>
            <a:off x="45720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25" name="PlaceHolder 3"/>
          <p:cNvSpPr>
            <a:spLocks noGrp="1"/>
          </p:cNvSpPr>
          <p:nvPr>
            <p:ph type="body"/>
          </p:nvPr>
        </p:nvSpPr>
        <p:spPr>
          <a:xfrm>
            <a:off x="4674240" y="1203480"/>
            <a:ext cx="4015800" cy="1422720"/>
          </a:xfrm>
          <a:prstGeom prst="rect">
            <a:avLst/>
          </a:prstGeom>
        </p:spPr>
        <p:txBody>
          <a:bodyPr lIns="0" tIns="0" rIns="0" bIns="0">
            <a:normAutofit/>
          </a:bodyPr>
          <a:lstStyle/>
          <a:p>
            <a:endParaRPr lang="de-DE" sz="1200" b="0" strike="noStrike" spc="-1">
              <a:solidFill>
                <a:srgbClr val="0F124A"/>
              </a:solidFill>
              <a:latin typeface="Arial"/>
            </a:endParaRPr>
          </a:p>
        </p:txBody>
      </p:sp>
      <p:sp>
        <p:nvSpPr>
          <p:cNvPr id="26" name="PlaceHolder 4"/>
          <p:cNvSpPr>
            <a:spLocks noGrp="1"/>
          </p:cNvSpPr>
          <p:nvPr>
            <p:ph type="body"/>
          </p:nvPr>
        </p:nvSpPr>
        <p:spPr>
          <a:xfrm>
            <a:off x="457200" y="2761920"/>
            <a:ext cx="8229240" cy="1422720"/>
          </a:xfrm>
          <a:prstGeom prst="rect">
            <a:avLst/>
          </a:prstGeom>
        </p:spPr>
        <p:txBody>
          <a:bodyPr lIns="0" tIns="0" rIns="0" bIns="0">
            <a:normAutofit/>
          </a:bodyPr>
          <a:lstStyle/>
          <a:p>
            <a:endParaRPr lang="de-DE" sz="1200" b="0" strike="noStrike" spc="-1">
              <a:solidFill>
                <a:srgbClr val="0F124A"/>
              </a:solidFill>
              <a:latin typeface="Arial"/>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11127349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5541905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57728584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8291740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12259600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398963812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86073945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52046448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13608960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013696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9.xml"/><Relationship Id="rId13" Type="http://schemas.openxmlformats.org/officeDocument/2006/relationships/image" Target="../media/image4.png"/><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theme" Target="../theme/theme10.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image" Target="../media/image4.png"/><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theme" Target="../theme/theme11.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1.xml"/><Relationship Id="rId13" Type="http://schemas.openxmlformats.org/officeDocument/2006/relationships/image" Target="../media/image7.png"/><Relationship Id="rId3" Type="http://schemas.openxmlformats.org/officeDocument/2006/relationships/slideLayout" Target="../slideLayouts/slideLayout126.xml"/><Relationship Id="rId7" Type="http://schemas.openxmlformats.org/officeDocument/2006/relationships/slideLayout" Target="../slideLayouts/slideLayout130.xml"/><Relationship Id="rId12" Type="http://schemas.openxmlformats.org/officeDocument/2006/relationships/image" Target="../media/image6.png"/><Relationship Id="rId2" Type="http://schemas.openxmlformats.org/officeDocument/2006/relationships/slideLayout" Target="../slideLayouts/slideLayout125.xml"/><Relationship Id="rId1" Type="http://schemas.openxmlformats.org/officeDocument/2006/relationships/slideLayout" Target="../slideLayouts/slideLayout124.xml"/><Relationship Id="rId6" Type="http://schemas.openxmlformats.org/officeDocument/2006/relationships/slideLayout" Target="../slideLayouts/slideLayout129.xml"/><Relationship Id="rId11" Type="http://schemas.openxmlformats.org/officeDocument/2006/relationships/theme" Target="../theme/theme12.xml"/><Relationship Id="rId5" Type="http://schemas.openxmlformats.org/officeDocument/2006/relationships/slideLayout" Target="../slideLayouts/slideLayout128.xml"/><Relationship Id="rId10" Type="http://schemas.openxmlformats.org/officeDocument/2006/relationships/slideLayout" Target="../slideLayouts/slideLayout133.xml"/><Relationship Id="rId4" Type="http://schemas.openxmlformats.org/officeDocument/2006/relationships/slideLayout" Target="../slideLayouts/slideLayout127.xml"/><Relationship Id="rId9" Type="http://schemas.openxmlformats.org/officeDocument/2006/relationships/slideLayout" Target="../slideLayouts/slideLayout132.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1.xml"/><Relationship Id="rId13" Type="http://schemas.openxmlformats.org/officeDocument/2006/relationships/image" Target="../media/image7.png"/><Relationship Id="rId3" Type="http://schemas.openxmlformats.org/officeDocument/2006/relationships/slideLayout" Target="../slideLayouts/slideLayout136.xml"/><Relationship Id="rId7" Type="http://schemas.openxmlformats.org/officeDocument/2006/relationships/slideLayout" Target="../slideLayouts/slideLayout140.xml"/><Relationship Id="rId12" Type="http://schemas.openxmlformats.org/officeDocument/2006/relationships/image" Target="../media/image6.png"/><Relationship Id="rId2" Type="http://schemas.openxmlformats.org/officeDocument/2006/relationships/slideLayout" Target="../slideLayouts/slideLayout135.xml"/><Relationship Id="rId1" Type="http://schemas.openxmlformats.org/officeDocument/2006/relationships/slideLayout" Target="../slideLayouts/slideLayout134.xml"/><Relationship Id="rId6" Type="http://schemas.openxmlformats.org/officeDocument/2006/relationships/slideLayout" Target="../slideLayouts/slideLayout139.xml"/><Relationship Id="rId11" Type="http://schemas.openxmlformats.org/officeDocument/2006/relationships/theme" Target="../theme/theme13.xml"/><Relationship Id="rId5" Type="http://schemas.openxmlformats.org/officeDocument/2006/relationships/slideLayout" Target="../slideLayouts/slideLayout138.xml"/><Relationship Id="rId10" Type="http://schemas.openxmlformats.org/officeDocument/2006/relationships/slideLayout" Target="../slideLayouts/slideLayout143.xml"/><Relationship Id="rId4" Type="http://schemas.openxmlformats.org/officeDocument/2006/relationships/slideLayout" Target="../slideLayouts/slideLayout137.xml"/><Relationship Id="rId9" Type="http://schemas.openxmlformats.org/officeDocument/2006/relationships/slideLayout" Target="../slideLayouts/slideLayout14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4.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image" Target="../media/image4.png"/><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image" Target="../media/image4.pn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image" Target="../media/image4.pn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image" Target="../media/image4.png"/><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7.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image" Target="../media/image4.png"/><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theme" Target="../theme/theme8.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image" Target="../media/image4.png"/><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theme" Target="../theme/theme9.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 name="Grafik 9"/>
          <p:cNvPicPr/>
          <p:nvPr/>
        </p:nvPicPr>
        <p:blipFill>
          <a:blip r:embed="rId14"/>
          <a:stretch/>
        </p:blipFill>
        <p:spPr>
          <a:xfrm>
            <a:off x="0" y="0"/>
            <a:ext cx="9143640" cy="5143320"/>
          </a:xfrm>
          <a:prstGeom prst="rect">
            <a:avLst/>
          </a:prstGeom>
          <a:ln>
            <a:noFill/>
          </a:ln>
        </p:spPr>
      </p:pic>
      <p:pic>
        <p:nvPicPr>
          <p:cNvPr id="7" name="Grafik 11"/>
          <p:cNvPicPr/>
          <p:nvPr/>
        </p:nvPicPr>
        <p:blipFill>
          <a:blip r:embed="rId15">
            <a:alphaModFix amt="40000"/>
          </a:blip>
          <a:stretch/>
        </p:blipFill>
        <p:spPr>
          <a:xfrm>
            <a:off x="2629800" y="849240"/>
            <a:ext cx="4098960" cy="3598920"/>
          </a:xfrm>
          <a:prstGeom prst="rect">
            <a:avLst/>
          </a:prstGeom>
          <a:ln>
            <a:noFill/>
          </a:ln>
        </p:spPr>
      </p:pic>
      <p:sp>
        <p:nvSpPr>
          <p:cNvPr id="2" name="PlaceHolder 1"/>
          <p:cNvSpPr>
            <a:spLocks noGrp="1"/>
          </p:cNvSpPr>
          <p:nvPr>
            <p:ph type="title"/>
          </p:nvPr>
        </p:nvSpPr>
        <p:spPr>
          <a:xfrm>
            <a:off x="442800" y="1046160"/>
            <a:ext cx="8263080" cy="1790280"/>
          </a:xfrm>
          <a:prstGeom prst="rect">
            <a:avLst/>
          </a:prstGeom>
        </p:spPr>
        <p:txBody>
          <a:bodyPr anchor="b">
            <a:noAutofit/>
          </a:bodyPr>
          <a:lstStyle/>
          <a:p>
            <a:pPr algn="ctr">
              <a:lnSpc>
                <a:spcPts val="3563"/>
              </a:lnSpc>
            </a:pPr>
            <a:r>
              <a:rPr lang="de-DE" sz="3600" b="0" strike="noStrike" cap="all" spc="-1">
                <a:solidFill>
                  <a:srgbClr val="FFFFFF"/>
                </a:solidFill>
                <a:latin typeface="Arial"/>
              </a:rPr>
              <a:t>Add Title</a:t>
            </a:r>
            <a:endParaRPr lang="de-DE" sz="3600" b="0" strike="noStrike" spc="-1">
              <a:solidFill>
                <a:srgbClr val="0F124A"/>
              </a:solidFill>
              <a:latin typeface="Arial"/>
            </a:endParaRPr>
          </a:p>
        </p:txBody>
      </p:sp>
      <p:sp>
        <p:nvSpPr>
          <p:cNvPr id="3" name="PlaceHolder 2"/>
          <p:cNvSpPr>
            <a:spLocks noGrp="1"/>
          </p:cNvSpPr>
          <p:nvPr>
            <p:ph type="sldNum"/>
          </p:nvPr>
        </p:nvSpPr>
        <p:spPr>
          <a:xfrm>
            <a:off x="8745480" y="52560"/>
            <a:ext cx="289080" cy="169560"/>
          </a:xfrm>
          <a:prstGeom prst="rect">
            <a:avLst/>
          </a:prstGeom>
        </p:spPr>
        <p:txBody>
          <a:bodyPr anchor="ctr">
            <a:noAutofit/>
          </a:bodyPr>
          <a:lstStyle/>
          <a:p>
            <a:pPr algn="r">
              <a:lnSpc>
                <a:spcPts val="1239"/>
              </a:lnSpc>
            </a:pPr>
            <a:fld id="{5418D9B7-41AC-4D4F-BA1A-FF1ECBDC2359}" type="slidenum">
              <a:rPr lang="en-GB" sz="800" b="0" strike="noStrike" spc="-1">
                <a:solidFill>
                  <a:srgbClr val="FFFFFF"/>
                </a:solidFill>
                <a:latin typeface="Arial"/>
              </a:rPr>
              <a:t>‹#›</a:t>
            </a:fld>
            <a:endParaRPr lang="en-GB" sz="800" b="0" strike="noStrike" spc="-1">
              <a:latin typeface="Times New Roman"/>
            </a:endParaRPr>
          </a:p>
        </p:txBody>
      </p:sp>
      <p:pic>
        <p:nvPicPr>
          <p:cNvPr id="4" name="Grafik 15"/>
          <p:cNvPicPr/>
          <p:nvPr/>
        </p:nvPicPr>
        <p:blipFill>
          <a:blip r:embed="rId16"/>
          <a:stretch/>
        </p:blipFill>
        <p:spPr>
          <a:xfrm>
            <a:off x="130320" y="95760"/>
            <a:ext cx="447480" cy="179640"/>
          </a:xfrm>
          <a:prstGeom prst="rect">
            <a:avLst/>
          </a:prstGeom>
          <a:ln>
            <a:noFill/>
          </a:ln>
        </p:spPr>
      </p:pic>
      <p:sp>
        <p:nvSpPr>
          <p:cNvPr id="5" name="PlaceHolder 3"/>
          <p:cNvSpPr>
            <a:spLocks noGrp="1"/>
          </p:cNvSpPr>
          <p:nvPr>
            <p:ph type="body"/>
          </p:nvPr>
        </p:nvSpPr>
        <p:spPr>
          <a:xfrm>
            <a:off x="457200" y="1203480"/>
            <a:ext cx="8229240" cy="298296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1200" b="0" strike="noStrike" spc="-1">
                <a:solidFill>
                  <a:srgbClr val="0F124A"/>
                </a:solidFill>
                <a:latin typeface="Arial"/>
              </a:rPr>
              <a:t>Click to edit the outline text format</a:t>
            </a:r>
          </a:p>
          <a:p>
            <a:pPr marL="864000" lvl="1" indent="-324000">
              <a:spcBef>
                <a:spcPts val="1134"/>
              </a:spcBef>
              <a:buClr>
                <a:srgbClr val="000000"/>
              </a:buClr>
              <a:buSzPct val="75000"/>
              <a:buFont typeface="Symbol" charset="2"/>
              <a:buChar char=""/>
            </a:pPr>
            <a:r>
              <a:rPr lang="de-DE" sz="1200" b="0" strike="noStrike" spc="-1">
                <a:solidFill>
                  <a:srgbClr val="0F124A"/>
                </a:solidFill>
                <a:latin typeface="Arial"/>
              </a:rPr>
              <a:t>Second Outline Level</a:t>
            </a:r>
          </a:p>
          <a:p>
            <a:pPr marL="1296000" lvl="2" indent="-288000">
              <a:spcBef>
                <a:spcPts val="850"/>
              </a:spcBef>
              <a:buClr>
                <a:srgbClr val="000000"/>
              </a:buClr>
              <a:buSzPct val="45000"/>
              <a:buFont typeface="Wingdings" charset="2"/>
              <a:buChar char=""/>
            </a:pPr>
            <a:r>
              <a:rPr lang="de-DE" sz="1200" b="0" strike="noStrike" spc="-1">
                <a:solidFill>
                  <a:srgbClr val="0F124A"/>
                </a:solidFill>
                <a:latin typeface="Arial"/>
              </a:rPr>
              <a:t>Third Outline Level</a:t>
            </a:r>
          </a:p>
          <a:p>
            <a:pPr marL="1728000" lvl="3" indent="-216000">
              <a:spcBef>
                <a:spcPts val="567"/>
              </a:spcBef>
              <a:buClr>
                <a:srgbClr val="000000"/>
              </a:buClr>
              <a:buSzPct val="75000"/>
              <a:buFont typeface="Symbol" charset="2"/>
              <a:buChar char=""/>
            </a:pPr>
            <a:r>
              <a:rPr lang="de-DE" sz="1200" b="0" strike="noStrike" spc="-1">
                <a:solidFill>
                  <a:srgbClr val="0F124A"/>
                </a:solidFill>
                <a:latin typeface="Arial"/>
              </a:rPr>
              <a:t>Fourth Outline Level</a:t>
            </a:r>
          </a:p>
          <a:p>
            <a:pPr marL="2160000" lvl="4" indent="-216000">
              <a:spcBef>
                <a:spcPts val="283"/>
              </a:spcBef>
              <a:buClr>
                <a:srgbClr val="000000"/>
              </a:buClr>
              <a:buSzPct val="45000"/>
              <a:buFont typeface="Wingdings" charset="2"/>
              <a:buChar char=""/>
            </a:pPr>
            <a:r>
              <a:rPr lang="de-DE" sz="2000" b="0" strike="noStrike" spc="-1">
                <a:solidFill>
                  <a:srgbClr val="0F124A"/>
                </a:solidFill>
                <a:latin typeface="Arial"/>
              </a:rPr>
              <a:t>Fifth Outline Level</a:t>
            </a:r>
          </a:p>
          <a:p>
            <a:pPr marL="2592000" lvl="5" indent="-216000">
              <a:spcBef>
                <a:spcPts val="283"/>
              </a:spcBef>
              <a:buClr>
                <a:srgbClr val="000000"/>
              </a:buClr>
              <a:buSzPct val="45000"/>
              <a:buFont typeface="Wingdings" charset="2"/>
              <a:buChar char=""/>
            </a:pPr>
            <a:r>
              <a:rPr lang="de-DE" sz="2000" b="0" strike="noStrike" spc="-1">
                <a:solidFill>
                  <a:srgbClr val="0F124A"/>
                </a:solidFill>
                <a:latin typeface="Arial"/>
              </a:rPr>
              <a:t>Sixth Outline Level</a:t>
            </a:r>
          </a:p>
          <a:p>
            <a:pPr marL="3024000" lvl="6" indent="-216000">
              <a:spcBef>
                <a:spcPts val="283"/>
              </a:spcBef>
              <a:buClr>
                <a:srgbClr val="000000"/>
              </a:buClr>
              <a:buSzPct val="45000"/>
              <a:buFont typeface="Wingdings" charset="2"/>
              <a:buChar char=""/>
            </a:pPr>
            <a:r>
              <a:rPr lang="de-DE" sz="2000" b="0" strike="noStrike" spc="-1">
                <a:solidFill>
                  <a:srgbClr val="0F124A"/>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2790530596"/>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450" y="0"/>
            <a:ext cx="914355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299" y="94965"/>
            <a:ext cx="324000"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130450" y="90000"/>
            <a:ext cx="447815" cy="180000"/>
          </a:xfrm>
          <a:prstGeom prst="rect">
            <a:avLst/>
          </a:prstGeom>
        </p:spPr>
      </p:pic>
    </p:spTree>
    <p:extLst>
      <p:ext uri="{BB962C8B-B14F-4D97-AF65-F5344CB8AC3E}">
        <p14:creationId xmlns:p14="http://schemas.microsoft.com/office/powerpoint/2010/main" val="2801571505"/>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3550" cy="32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563">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11216" y="68175"/>
            <a:ext cx="559065" cy="189000"/>
          </a:xfrm>
          <a:prstGeom prst="rect">
            <a:avLst/>
          </a:prstGeom>
        </p:spPr>
      </p:pic>
    </p:spTree>
    <p:extLst>
      <p:ext uri="{BB962C8B-B14F-4D97-AF65-F5344CB8AC3E}">
        <p14:creationId xmlns:p14="http://schemas.microsoft.com/office/powerpoint/2010/main" val="2047098313"/>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125"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125" kern="1200">
          <a:solidFill>
            <a:schemeClr val="tx1"/>
          </a:solidFill>
          <a:latin typeface="+mn-lt"/>
          <a:ea typeface="+mn-ea"/>
          <a:cs typeface="+mn-cs"/>
        </a:defRPr>
      </a:lvl2pPr>
      <a:lvl3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3pPr>
      <a:lvl4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4pPr>
      <a:lvl5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3550" cy="32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563">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11216" y="68175"/>
            <a:ext cx="559065" cy="189000"/>
          </a:xfrm>
          <a:prstGeom prst="rect">
            <a:avLst/>
          </a:prstGeom>
        </p:spPr>
      </p:pic>
    </p:spTree>
    <p:extLst>
      <p:ext uri="{BB962C8B-B14F-4D97-AF65-F5344CB8AC3E}">
        <p14:creationId xmlns:p14="http://schemas.microsoft.com/office/powerpoint/2010/main" val="2448981097"/>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125"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125" kern="1200">
          <a:solidFill>
            <a:schemeClr val="tx1"/>
          </a:solidFill>
          <a:latin typeface="+mn-lt"/>
          <a:ea typeface="+mn-ea"/>
          <a:cs typeface="+mn-cs"/>
        </a:defRPr>
      </a:lvl2pPr>
      <a:lvl3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3pPr>
      <a:lvl4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4pPr>
      <a:lvl5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2" name="CustomShape 1"/>
          <p:cNvSpPr/>
          <p:nvPr/>
        </p:nvSpPr>
        <p:spPr>
          <a:xfrm>
            <a:off x="0" y="0"/>
            <a:ext cx="9143640" cy="35964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p:style>
      </p:sp>
      <p:pic>
        <p:nvPicPr>
          <p:cNvPr id="43" name="Grafik 16"/>
          <p:cNvPicPr/>
          <p:nvPr/>
        </p:nvPicPr>
        <p:blipFill>
          <a:blip r:embed="rId14"/>
          <a:stretch/>
        </p:blipFill>
        <p:spPr>
          <a:xfrm>
            <a:off x="109080" y="90000"/>
            <a:ext cx="447480" cy="179640"/>
          </a:xfrm>
          <a:prstGeom prst="rect">
            <a:avLst/>
          </a:prstGeom>
          <a:ln>
            <a:noFill/>
          </a:ln>
        </p:spPr>
      </p:pic>
      <p:sp>
        <p:nvSpPr>
          <p:cNvPr id="44" name="PlaceHolder 2"/>
          <p:cNvSpPr>
            <a:spLocks noGrp="1"/>
          </p:cNvSpPr>
          <p:nvPr>
            <p:ph type="sldNum"/>
          </p:nvPr>
        </p:nvSpPr>
        <p:spPr>
          <a:xfrm>
            <a:off x="8745480" y="95040"/>
            <a:ext cx="289080" cy="169560"/>
          </a:xfrm>
          <a:prstGeom prst="rect">
            <a:avLst/>
          </a:prstGeom>
        </p:spPr>
        <p:txBody>
          <a:bodyPr anchor="ctr">
            <a:noAutofit/>
          </a:bodyPr>
          <a:lstStyle/>
          <a:p>
            <a:pPr algn="r">
              <a:lnSpc>
                <a:spcPts val="1239"/>
              </a:lnSpc>
            </a:pPr>
            <a:fld id="{AD6139BC-BE3E-4C42-921C-7DE4B605E283}" type="slidenum">
              <a:rPr lang="en-GB" sz="800" b="0" strike="noStrike" spc="-1">
                <a:solidFill>
                  <a:srgbClr val="FFFFFF"/>
                </a:solidFill>
                <a:latin typeface="Arial"/>
              </a:rPr>
              <a:t>‹#›</a:t>
            </a:fld>
            <a:endParaRPr lang="en-GB" sz="800" b="0" strike="noStrike" spc="-1">
              <a:latin typeface="Times New Roman"/>
            </a:endParaRPr>
          </a:p>
        </p:txBody>
      </p:sp>
      <p:sp>
        <p:nvSpPr>
          <p:cNvPr id="45" name="PlaceHolder 3"/>
          <p:cNvSpPr>
            <a:spLocks noGrp="1"/>
          </p:cNvSpPr>
          <p:nvPr>
            <p:ph type="body"/>
          </p:nvPr>
        </p:nvSpPr>
        <p:spPr>
          <a:xfrm>
            <a:off x="442800" y="1404000"/>
            <a:ext cx="4022640" cy="3088440"/>
          </a:xfrm>
          <a:prstGeom prst="rect">
            <a:avLst/>
          </a:prstGeom>
        </p:spPr>
        <p:txBody>
          <a:bodyPr>
            <a:noAutofit/>
          </a:bodyPr>
          <a:lstStyle/>
          <a:p>
            <a:pPr>
              <a:lnSpc>
                <a:spcPts val="1389"/>
              </a:lnSpc>
              <a:spcBef>
                <a:spcPts val="1389"/>
              </a:spcBef>
            </a:pPr>
            <a:r>
              <a:rPr lang="de-DE" sz="1400" b="1" strike="noStrike" spc="-1">
                <a:solidFill>
                  <a:srgbClr val="0F124A"/>
                </a:solidFill>
                <a:latin typeface="Arial"/>
              </a:rPr>
              <a:t>Chapter Title</a:t>
            </a:r>
            <a:endParaRPr lang="de-DE" sz="1400" b="0" strike="noStrike" spc="-1">
              <a:solidFill>
                <a:srgbClr val="0F124A"/>
              </a:solidFill>
              <a:latin typeface="Arial"/>
            </a:endParaRPr>
          </a:p>
          <a:p>
            <a:pPr marL="472680">
              <a:lnSpc>
                <a:spcPts val="1389"/>
              </a:lnSpc>
            </a:pPr>
            <a:r>
              <a:rPr lang="de-DE" sz="1200" b="0" strike="noStrike" spc="-1">
                <a:solidFill>
                  <a:srgbClr val="0F124A"/>
                </a:solidFill>
                <a:latin typeface="Arial"/>
              </a:rPr>
              <a:t>Subchapter Level 1	1</a:t>
            </a:r>
          </a:p>
          <a:p>
            <a:pPr marL="1120680">
              <a:lnSpc>
                <a:spcPts val="1389"/>
              </a:lnSpc>
            </a:pPr>
            <a:r>
              <a:rPr lang="de-DE" sz="1200" b="0" strike="noStrike" spc="-1">
                <a:solidFill>
                  <a:srgbClr val="0F124A"/>
                </a:solidFill>
                <a:latin typeface="Arial"/>
              </a:rPr>
              <a:t>Subchapter Level 2	1</a:t>
            </a:r>
          </a:p>
          <a:p>
            <a:pPr marL="1120680">
              <a:lnSpc>
                <a:spcPts val="1389"/>
              </a:lnSpc>
            </a:pPr>
            <a:r>
              <a:rPr lang="de-DE" sz="1200" b="0" strike="noStrike" spc="-1">
                <a:solidFill>
                  <a:srgbClr val="0F124A"/>
                </a:solidFill>
                <a:latin typeface="Arial"/>
              </a:rPr>
              <a:t>Subchapter Level 2	1</a:t>
            </a:r>
          </a:p>
          <a:p>
            <a:pPr marL="1120680">
              <a:lnSpc>
                <a:spcPts val="1389"/>
              </a:lnSpc>
            </a:pPr>
            <a:r>
              <a:rPr lang="de-DE" sz="1200" b="0" strike="noStrike" spc="-1">
                <a:solidFill>
                  <a:srgbClr val="0F124A"/>
                </a:solidFill>
                <a:latin typeface="Arial"/>
              </a:rPr>
              <a:t>Subchapter Level 2	1</a:t>
            </a:r>
          </a:p>
        </p:txBody>
      </p:sp>
      <p:sp>
        <p:nvSpPr>
          <p:cNvPr id="46" name="PlaceHolder 4"/>
          <p:cNvSpPr>
            <a:spLocks noGrp="1"/>
          </p:cNvSpPr>
          <p:nvPr>
            <p:ph type="body"/>
          </p:nvPr>
        </p:nvSpPr>
        <p:spPr>
          <a:xfrm>
            <a:off x="4687200" y="1404000"/>
            <a:ext cx="4022640" cy="3088440"/>
          </a:xfrm>
          <a:prstGeom prst="rect">
            <a:avLst/>
          </a:prstGeom>
        </p:spPr>
        <p:txBody>
          <a:bodyPr>
            <a:noAutofit/>
          </a:bodyPr>
          <a:lstStyle/>
          <a:p>
            <a:pPr>
              <a:lnSpc>
                <a:spcPts val="1389"/>
              </a:lnSpc>
              <a:spcBef>
                <a:spcPts val="1389"/>
              </a:spcBef>
            </a:pPr>
            <a:r>
              <a:rPr lang="de-DE" sz="1400" b="1" strike="noStrike" spc="-1">
                <a:solidFill>
                  <a:srgbClr val="0F124A"/>
                </a:solidFill>
                <a:latin typeface="Arial"/>
              </a:rPr>
              <a:t>Chapter Title</a:t>
            </a:r>
            <a:endParaRPr lang="de-DE" sz="1400" b="0" strike="noStrike" spc="-1">
              <a:solidFill>
                <a:srgbClr val="0F124A"/>
              </a:solidFill>
              <a:latin typeface="Arial"/>
            </a:endParaRPr>
          </a:p>
          <a:p>
            <a:pPr marL="472680">
              <a:lnSpc>
                <a:spcPts val="1389"/>
              </a:lnSpc>
            </a:pPr>
            <a:r>
              <a:rPr lang="de-DE" sz="1200" b="0" strike="noStrike" spc="-1">
                <a:solidFill>
                  <a:srgbClr val="0F124A"/>
                </a:solidFill>
                <a:latin typeface="Arial"/>
              </a:rPr>
              <a:t>Subchapter Level 1	1</a:t>
            </a:r>
          </a:p>
          <a:p>
            <a:pPr marL="1120680">
              <a:lnSpc>
                <a:spcPts val="1389"/>
              </a:lnSpc>
            </a:pPr>
            <a:r>
              <a:rPr lang="de-DE" sz="1200" b="0" strike="noStrike" spc="-1">
                <a:solidFill>
                  <a:srgbClr val="0F124A"/>
                </a:solidFill>
                <a:latin typeface="Arial"/>
              </a:rPr>
              <a:t>Subchapter Level 2	1</a:t>
            </a:r>
          </a:p>
          <a:p>
            <a:pPr marL="1120680">
              <a:lnSpc>
                <a:spcPts val="1389"/>
              </a:lnSpc>
            </a:pPr>
            <a:r>
              <a:rPr lang="de-DE" sz="1200" b="0" strike="noStrike" spc="-1">
                <a:solidFill>
                  <a:srgbClr val="0F124A"/>
                </a:solidFill>
                <a:latin typeface="Arial"/>
              </a:rPr>
              <a:t>Subchapter Level 2	1</a:t>
            </a:r>
          </a:p>
          <a:p>
            <a:pPr marL="1120680">
              <a:lnSpc>
                <a:spcPts val="1389"/>
              </a:lnSpc>
            </a:pPr>
            <a:r>
              <a:rPr lang="de-DE" sz="1200" b="0" strike="noStrike" spc="-1">
                <a:solidFill>
                  <a:srgbClr val="0F124A"/>
                </a:solidFill>
                <a:latin typeface="Arial"/>
              </a:rPr>
              <a:t>Subchapter Level 2	1</a:t>
            </a:r>
          </a:p>
        </p:txBody>
      </p:sp>
      <p:sp>
        <p:nvSpPr>
          <p:cNvPr id="47" name="PlaceHolder 5"/>
          <p:cNvSpPr>
            <a:spLocks noGrp="1"/>
          </p:cNvSpPr>
          <p:nvPr>
            <p:ph type="title"/>
          </p:nvPr>
        </p:nvSpPr>
        <p:spPr>
          <a:xfrm>
            <a:off x="442800" y="577800"/>
            <a:ext cx="8263080" cy="803880"/>
          </a:xfrm>
          <a:prstGeom prst="rect">
            <a:avLst/>
          </a:prstGeom>
        </p:spPr>
        <p:txBody>
          <a:bodyPr>
            <a:noAutofit/>
          </a:bodyPr>
          <a:lstStyle/>
          <a:p>
            <a:pPr>
              <a:lnSpc>
                <a:spcPts val="2999"/>
              </a:lnSpc>
            </a:pPr>
            <a:r>
              <a:rPr lang="de-DE" sz="3000" b="0" strike="noStrike" spc="-1">
                <a:solidFill>
                  <a:srgbClr val="0F124A"/>
                </a:solidFill>
                <a:latin typeface="Arial"/>
              </a:rPr>
              <a:t>Add Title</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869226597"/>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419589086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565683651"/>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2087914221"/>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4226040921"/>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1245241668"/>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856750183"/>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119.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119.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02.xml"/></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13.xml"/><Relationship Id="rId6" Type="http://schemas.openxmlformats.org/officeDocument/2006/relationships/image" Target="../media/image13.jpeg"/><Relationship Id="rId5" Type="http://schemas.openxmlformats.org/officeDocument/2006/relationships/image" Target="../media/image12.jpeg"/><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jpeg"/></Relationships>
</file>

<file path=ppt/slides/_rels/slide2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47.xml"/></Relationships>
</file>

<file path=ppt/slides/_rels/slide2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69.xml"/><Relationship Id="rId4" Type="http://schemas.openxmlformats.org/officeDocument/2006/relationships/hyperlink" Target="https://edms.cern.ch/document/2822196/0.2"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80.xml"/></Relationships>
</file>

<file path=ppt/slides/_rels/slide2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91.xml"/><Relationship Id="rId5" Type="http://schemas.openxmlformats.org/officeDocument/2006/relationships/image" Target="../media/image54.emf"/><Relationship Id="rId4" Type="http://schemas.openxmlformats.org/officeDocument/2006/relationships/image" Target="../media/image53.png"/></Relationships>
</file>

<file path=ppt/slides/_rels/slide2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hyperlink" Target="https://edms.cern.ch/document/2851508/0.4" TargetMode="External"/><Relationship Id="rId1" Type="http://schemas.openxmlformats.org/officeDocument/2006/relationships/slideLayout" Target="../slideLayouts/slideLayout13.xml"/><Relationship Id="rId5" Type="http://schemas.openxmlformats.org/officeDocument/2006/relationships/image" Target="cid:image001.png@01D94B78.3C65BF00" TargetMode="External"/><Relationship Id="rId4" Type="http://schemas.openxmlformats.org/officeDocument/2006/relationships/image" Target="../media/image56.png"/></Relationships>
</file>

<file path=ppt/slides/_rels/slide2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60.jpg"/></Relationships>
</file>

<file path=ppt/slides/_rels/slide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8.xml"/></Relationships>
</file>

<file path=ppt/slides/_rels/slide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36.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TextShape 1"/>
          <p:cNvSpPr txBox="1"/>
          <p:nvPr/>
        </p:nvSpPr>
        <p:spPr>
          <a:xfrm>
            <a:off x="442800" y="1806640"/>
            <a:ext cx="8263080" cy="765110"/>
          </a:xfrm>
          <a:prstGeom prst="rect">
            <a:avLst/>
          </a:prstGeom>
          <a:noFill/>
          <a:ln>
            <a:noFill/>
          </a:ln>
        </p:spPr>
        <p:txBody>
          <a:bodyPr anchor="b">
            <a:noAutofit/>
          </a:bodyPr>
          <a:lstStyle/>
          <a:p>
            <a:pPr algn="ctr">
              <a:lnSpc>
                <a:spcPts val="3563"/>
              </a:lnSpc>
            </a:pPr>
            <a:r>
              <a:rPr lang="en-US" sz="3600" b="0" strike="noStrike" cap="all" spc="-1" dirty="0">
                <a:solidFill>
                  <a:srgbClr val="FFFFFF"/>
                </a:solidFill>
                <a:latin typeface="Arial"/>
              </a:rPr>
              <a:t>Technical infrastructure</a:t>
            </a:r>
            <a:endParaRPr lang="de-DE" sz="3600" b="0" strike="noStrike" spc="-1" dirty="0">
              <a:solidFill>
                <a:srgbClr val="0F124A"/>
              </a:solidFill>
              <a:latin typeface="Arial"/>
            </a:endParaRPr>
          </a:p>
        </p:txBody>
      </p:sp>
      <p:sp>
        <p:nvSpPr>
          <p:cNvPr id="254" name="TextShape 2"/>
          <p:cNvSpPr txBox="1"/>
          <p:nvPr/>
        </p:nvSpPr>
        <p:spPr>
          <a:xfrm>
            <a:off x="442800" y="2895840"/>
            <a:ext cx="8263080" cy="1241640"/>
          </a:xfrm>
          <a:prstGeom prst="rect">
            <a:avLst/>
          </a:prstGeom>
          <a:noFill/>
          <a:ln>
            <a:noFill/>
          </a:ln>
        </p:spPr>
        <p:txBody>
          <a:bodyPr>
            <a:noAutofit/>
          </a:bodyPr>
          <a:lstStyle/>
          <a:p>
            <a:pPr algn="ctr">
              <a:lnSpc>
                <a:spcPts val="1389"/>
              </a:lnSpc>
            </a:pPr>
            <a:r>
              <a:rPr lang="en-US" spc="-1" dirty="0">
                <a:solidFill>
                  <a:srgbClr val="FFFFFF"/>
                </a:solidFill>
                <a:latin typeface="Arial"/>
              </a:rPr>
              <a:t>K Hanke, FCC Week 2023, 05/06/2023</a:t>
            </a:r>
            <a:endParaRPr lang="en-GB" b="0" strike="noStrike" spc="-1" dirty="0">
              <a:latin typeface="Arial"/>
            </a:endParaRPr>
          </a:p>
        </p:txBody>
      </p:sp>
      <p:sp>
        <p:nvSpPr>
          <p:cNvPr id="255" name="TextShape 3"/>
          <p:cNvSpPr txBox="1"/>
          <p:nvPr/>
        </p:nvSpPr>
        <p:spPr>
          <a:xfrm>
            <a:off x="8745480" y="97560"/>
            <a:ext cx="289080" cy="169560"/>
          </a:xfrm>
          <a:prstGeom prst="rect">
            <a:avLst/>
          </a:prstGeom>
          <a:noFill/>
          <a:ln>
            <a:noFill/>
          </a:ln>
        </p:spPr>
        <p:txBody>
          <a:bodyPr anchor="ctr">
            <a:noAutofit/>
          </a:bodyPr>
          <a:lstStyle/>
          <a:p>
            <a:pPr algn="r">
              <a:lnSpc>
                <a:spcPts val="1239"/>
              </a:lnSpc>
            </a:pPr>
            <a:fld id="{FCF8C41B-6C38-4A78-9906-C2FF7FEA7BAE}" type="slidenum">
              <a:rPr lang="en-GB" sz="800" b="0" strike="noStrike" spc="-1">
                <a:solidFill>
                  <a:srgbClr val="FFFFFF"/>
                </a:solidFill>
                <a:latin typeface="Arial"/>
              </a:rPr>
              <a:t>1</a:t>
            </a:fld>
            <a:endParaRPr lang="en-GB" sz="800" b="0" strike="noStrike" spc="-1">
              <a:latin typeface="Times New Roman"/>
            </a:endParaRPr>
          </a:p>
        </p:txBody>
      </p:sp>
      <p:sp>
        <p:nvSpPr>
          <p:cNvPr id="256" name="CustomShape 4"/>
          <p:cNvSpPr/>
          <p:nvPr/>
        </p:nvSpPr>
        <p:spPr>
          <a:xfrm>
            <a:off x="1008000"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endParaRPr lang="en-GB" sz="900" b="0" strike="noStrike" spc="-1" dirty="0">
              <a:latin typeface="Arial"/>
            </a:endParaRPr>
          </a:p>
        </p:txBody>
      </p:sp>
      <p:sp>
        <p:nvSpPr>
          <p:cNvPr id="257" name="CustomShape 5"/>
          <p:cNvSpPr/>
          <p:nvPr/>
        </p:nvSpPr>
        <p:spPr>
          <a:xfrm>
            <a:off x="4182761"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06467" y="416469"/>
            <a:ext cx="3743845" cy="400110"/>
          </a:xfrm>
          <a:prstGeom prst="rect">
            <a:avLst/>
          </a:prstGeom>
          <a:noFill/>
        </p:spPr>
        <p:txBody>
          <a:bodyPr wrap="none" rtlCol="0">
            <a:spAutoFit/>
          </a:bodyPr>
          <a:lstStyle/>
          <a:p>
            <a:r>
              <a:rPr lang="en-US" sz="2000" b="1" dirty="0">
                <a:solidFill>
                  <a:srgbClr val="0070C0"/>
                </a:solidFill>
              </a:rPr>
              <a:t>Transport: Material Transport</a:t>
            </a:r>
            <a:endParaRPr lang="en-GB" sz="2000" b="1" dirty="0">
              <a:solidFill>
                <a:srgbClr val="0070C0"/>
              </a:solidFill>
            </a:endParaRPr>
          </a:p>
        </p:txBody>
      </p:sp>
      <p:sp>
        <p:nvSpPr>
          <p:cNvPr id="4" name="TextShape 2"/>
          <p:cNvSpPr txBox="1"/>
          <p:nvPr/>
        </p:nvSpPr>
        <p:spPr>
          <a:xfrm>
            <a:off x="8745480" y="97560"/>
            <a:ext cx="28908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10</a:t>
            </a:fld>
            <a:endParaRPr lang="en-GB" sz="800" b="0" strike="noStrike" spc="-1">
              <a:latin typeface="Times New Roman"/>
            </a:endParaRPr>
          </a:p>
        </p:txBody>
      </p:sp>
      <p:sp>
        <p:nvSpPr>
          <p:cNvPr id="5"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pic>
        <p:nvPicPr>
          <p:cNvPr id="7" name="Picture 6"/>
          <p:cNvPicPr>
            <a:picLocks noChangeAspect="1"/>
          </p:cNvPicPr>
          <p:nvPr/>
        </p:nvPicPr>
        <p:blipFill rotWithShape="1">
          <a:blip r:embed="rId2"/>
          <a:srcRect l="5777" t="24097" r="51275" b="36856"/>
          <a:stretch/>
        </p:blipFill>
        <p:spPr>
          <a:xfrm>
            <a:off x="4465675" y="1608164"/>
            <a:ext cx="4784651" cy="2718756"/>
          </a:xfrm>
          <a:prstGeom prst="rect">
            <a:avLst/>
          </a:prstGeom>
        </p:spPr>
      </p:pic>
      <p:sp>
        <p:nvSpPr>
          <p:cNvPr id="3" name="TextBox 2"/>
          <p:cNvSpPr txBox="1"/>
          <p:nvPr/>
        </p:nvSpPr>
        <p:spPr>
          <a:xfrm>
            <a:off x="152434" y="1159061"/>
            <a:ext cx="4490449" cy="3785652"/>
          </a:xfrm>
          <a:prstGeom prst="rect">
            <a:avLst/>
          </a:prstGeom>
          <a:noFill/>
        </p:spPr>
        <p:txBody>
          <a:bodyPr wrap="square" rtlCol="0">
            <a:spAutoFit/>
          </a:bodyPr>
          <a:lstStyle/>
          <a:p>
            <a:pPr marL="285750" indent="-285750">
              <a:buFont typeface="Arial" panose="020B0604020202020204" pitchFamily="34" charset="0"/>
              <a:buChar char="•"/>
            </a:pPr>
            <a:r>
              <a:rPr lang="en-GB" sz="1600" dirty="0"/>
              <a:t>Material vehicle will be a trailer pulled by a battery driven tractor and equipped with two robotic arms</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Logistics scenarios based on different boundary conditions such as the number of shafts used to transfer the material and the number of vehicles used to transport it in the underground </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US" sz="1600" dirty="0"/>
              <a:t>Collaboration </a:t>
            </a:r>
            <a:r>
              <a:rPr lang="de-DE" sz="1600" dirty="0"/>
              <a:t>Fraunhofer-Institut für Materialfluss und Logistik IML, Dortmund, Germany</a:t>
            </a:r>
            <a:endParaRPr lang="en-GB" sz="1600" dirty="0"/>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dirty="0"/>
          </a:p>
        </p:txBody>
      </p:sp>
    </p:spTree>
    <p:extLst>
      <p:ext uri="{BB962C8B-B14F-4D97-AF65-F5344CB8AC3E}">
        <p14:creationId xmlns:p14="http://schemas.microsoft.com/office/powerpoint/2010/main" val="41243409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71789" y="416469"/>
            <a:ext cx="4017959" cy="400110"/>
          </a:xfrm>
          <a:prstGeom prst="rect">
            <a:avLst/>
          </a:prstGeom>
          <a:noFill/>
        </p:spPr>
        <p:txBody>
          <a:bodyPr wrap="none" rtlCol="0">
            <a:spAutoFit/>
          </a:bodyPr>
          <a:lstStyle/>
          <a:p>
            <a:r>
              <a:rPr lang="en-US" sz="2000" b="1" dirty="0">
                <a:solidFill>
                  <a:srgbClr val="0070C0"/>
                </a:solidFill>
              </a:rPr>
              <a:t>Transport: Personnel Transport</a:t>
            </a:r>
            <a:endParaRPr lang="en-GB" sz="2000" b="1" dirty="0">
              <a:solidFill>
                <a:srgbClr val="0070C0"/>
              </a:solidFill>
            </a:endParaRPr>
          </a:p>
        </p:txBody>
      </p:sp>
      <p:sp>
        <p:nvSpPr>
          <p:cNvPr id="3" name="TextBox 2"/>
          <p:cNvSpPr txBox="1"/>
          <p:nvPr/>
        </p:nvSpPr>
        <p:spPr>
          <a:xfrm>
            <a:off x="202054" y="1002089"/>
            <a:ext cx="7347062" cy="1754326"/>
          </a:xfrm>
          <a:prstGeom prst="rect">
            <a:avLst/>
          </a:prstGeom>
          <a:noFill/>
        </p:spPr>
        <p:txBody>
          <a:bodyPr wrap="square" rtlCol="0">
            <a:spAutoFit/>
          </a:bodyPr>
          <a:lstStyle/>
          <a:p>
            <a:pPr marL="285750" indent="-285750">
              <a:buFont typeface="Arial" panose="020B0604020202020204" pitchFamily="34" charset="0"/>
              <a:buChar char="•"/>
            </a:pPr>
            <a:r>
              <a:rPr lang="en-GB" dirty="0"/>
              <a:t>Personnel vehicle will be based on an existing solutions and customized to meet the specific requirements and constraints of the FCC tunnel</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There will be a mix of individual and scheduled transport systems</a:t>
            </a:r>
          </a:p>
          <a:p>
            <a:pPr marL="285750" indent="-285750">
              <a:buFont typeface="Arial" panose="020B0604020202020204" pitchFamily="34" charset="0"/>
              <a:buChar char="•"/>
            </a:pPr>
            <a:endParaRPr lang="en-GB" dirty="0"/>
          </a:p>
        </p:txBody>
      </p:sp>
      <p:pic>
        <p:nvPicPr>
          <p:cNvPr id="4" name="Picture 3"/>
          <p:cNvPicPr>
            <a:picLocks noChangeAspect="1"/>
          </p:cNvPicPr>
          <p:nvPr/>
        </p:nvPicPr>
        <p:blipFill rotWithShape="1">
          <a:blip r:embed="rId2"/>
          <a:srcRect l="18103" t="55542" r="68184" b="30781"/>
          <a:stretch/>
        </p:blipFill>
        <p:spPr>
          <a:xfrm>
            <a:off x="5023184" y="2756415"/>
            <a:ext cx="2525932" cy="1574539"/>
          </a:xfrm>
          <a:prstGeom prst="rect">
            <a:avLst/>
          </a:prstGeom>
        </p:spPr>
      </p:pic>
      <p:pic>
        <p:nvPicPr>
          <p:cNvPr id="5" name="Picture 4"/>
          <p:cNvPicPr>
            <a:picLocks noChangeAspect="1"/>
          </p:cNvPicPr>
          <p:nvPr/>
        </p:nvPicPr>
        <p:blipFill rotWithShape="1">
          <a:blip r:embed="rId2"/>
          <a:srcRect l="32358" t="61874" r="56511" b="20297"/>
          <a:stretch/>
        </p:blipFill>
        <p:spPr>
          <a:xfrm>
            <a:off x="1750595" y="2564560"/>
            <a:ext cx="1829032" cy="1831021"/>
          </a:xfrm>
          <a:prstGeom prst="rect">
            <a:avLst/>
          </a:prstGeom>
        </p:spPr>
      </p:pic>
      <p:sp>
        <p:nvSpPr>
          <p:cNvPr id="6" name="TextShape 1"/>
          <p:cNvSpPr txBox="1"/>
          <p:nvPr/>
        </p:nvSpPr>
        <p:spPr>
          <a:xfrm>
            <a:off x="8690344" y="97560"/>
            <a:ext cx="344216" cy="169560"/>
          </a:xfrm>
          <a:prstGeom prst="rect">
            <a:avLst/>
          </a:prstGeom>
          <a:noFill/>
          <a:ln>
            <a:noFill/>
          </a:ln>
        </p:spPr>
        <p:txBody>
          <a:bodyPr anchor="ctr">
            <a:noAutofit/>
          </a:bodyPr>
          <a:lstStyle/>
          <a:p>
            <a:pPr algn="r">
              <a:lnSpc>
                <a:spcPts val="1239"/>
              </a:lnSpc>
            </a:pPr>
            <a:fld id="{50DFE5F8-018E-494F-BD29-8B2787D85836}" type="slidenum">
              <a:rPr lang="en-GB" sz="800" b="0" strike="noStrike" spc="-1">
                <a:solidFill>
                  <a:srgbClr val="FFFFFF"/>
                </a:solidFill>
                <a:latin typeface="Arial"/>
              </a:rPr>
              <a:t>11</a:t>
            </a:fld>
            <a:endParaRPr lang="en-GB" sz="800" b="0" strike="noStrike" spc="-1" dirty="0">
              <a:latin typeface="Times New Roman"/>
            </a:endParaRPr>
          </a:p>
        </p:txBody>
      </p:sp>
      <p:sp>
        <p:nvSpPr>
          <p:cNvPr id="7" name="CustomShape 4"/>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8" name="CustomShape 5"/>
          <p:cNvSpPr/>
          <p:nvPr/>
        </p:nvSpPr>
        <p:spPr>
          <a:xfrm>
            <a:off x="1008000"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endParaRPr lang="en-GB" sz="900" b="0" strike="noStrike" spc="-1" dirty="0">
              <a:latin typeface="Arial"/>
            </a:endParaRPr>
          </a:p>
        </p:txBody>
      </p:sp>
    </p:spTree>
    <p:extLst>
      <p:ext uri="{BB962C8B-B14F-4D97-AF65-F5344CB8AC3E}">
        <p14:creationId xmlns:p14="http://schemas.microsoft.com/office/powerpoint/2010/main" val="31541992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99653" y="416469"/>
            <a:ext cx="954107" cy="400110"/>
          </a:xfrm>
          <a:prstGeom prst="rect">
            <a:avLst/>
          </a:prstGeom>
          <a:noFill/>
        </p:spPr>
        <p:txBody>
          <a:bodyPr wrap="none" rtlCol="0">
            <a:spAutoFit/>
          </a:bodyPr>
          <a:lstStyle/>
          <a:p>
            <a:r>
              <a:rPr lang="en-US" sz="2000" b="1" dirty="0">
                <a:solidFill>
                  <a:srgbClr val="0070C0"/>
                </a:solidFill>
              </a:rPr>
              <a:t>Safety</a:t>
            </a:r>
            <a:endParaRPr lang="en-GB" sz="2000" b="1" dirty="0">
              <a:solidFill>
                <a:srgbClr val="0070C0"/>
              </a:solidFill>
            </a:endParaRPr>
          </a:p>
        </p:txBody>
      </p:sp>
      <p:sp>
        <p:nvSpPr>
          <p:cNvPr id="3" name="TextShape 2"/>
          <p:cNvSpPr txBox="1"/>
          <p:nvPr/>
        </p:nvSpPr>
        <p:spPr>
          <a:xfrm>
            <a:off x="8676167" y="97560"/>
            <a:ext cx="358393"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12</a:t>
            </a:fld>
            <a:endParaRPr lang="en-GB" sz="800" b="0" strike="noStrike" spc="-1">
              <a:latin typeface="Times New Roman"/>
            </a:endParaRPr>
          </a:p>
        </p:txBody>
      </p:sp>
      <p:sp>
        <p:nvSpPr>
          <p:cNvPr id="4"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5" name="TextBox 4"/>
          <p:cNvSpPr txBox="1"/>
          <p:nvPr/>
        </p:nvSpPr>
        <p:spPr>
          <a:xfrm>
            <a:off x="282743" y="872455"/>
            <a:ext cx="8596562" cy="3785652"/>
          </a:xfrm>
          <a:prstGeom prst="rect">
            <a:avLst/>
          </a:prstGeom>
          <a:noFill/>
        </p:spPr>
        <p:txBody>
          <a:bodyPr wrap="square" rtlCol="0">
            <a:spAutoFit/>
          </a:bodyPr>
          <a:lstStyle/>
          <a:p>
            <a:pPr marL="285750" lvl="0" indent="-285750">
              <a:buFont typeface="Arial" panose="020B0604020202020204" pitchFamily="34" charset="0"/>
              <a:buChar char="•"/>
            </a:pPr>
            <a:r>
              <a:rPr lang="en-CA" sz="1600" dirty="0"/>
              <a:t>Studied evacuation in the underground, namely the minimum size of the safe area in the lift shafts within the designated safety criteria. The results show that having a safe area of 50 m</a:t>
            </a:r>
            <a:r>
              <a:rPr lang="en-CA" sz="1600" baseline="30000" dirty="0"/>
              <a:t>2</a:t>
            </a:r>
            <a:r>
              <a:rPr lang="en-CA" sz="1600" dirty="0"/>
              <a:t> would be suitable both scenarios, within a 95% confidence level</a:t>
            </a:r>
          </a:p>
          <a:p>
            <a:pPr marL="285750" lvl="0" indent="-285750">
              <a:buFont typeface="Arial" panose="020B0604020202020204" pitchFamily="34" charset="0"/>
              <a:buChar char="•"/>
            </a:pPr>
            <a:r>
              <a:rPr lang="en-CA" sz="1600" dirty="0"/>
              <a:t>Started to study the effect of the proposed safety systems in case of </a:t>
            </a:r>
            <a:r>
              <a:rPr lang="en-CA" sz="1600" dirty="0" err="1"/>
              <a:t>cryo</a:t>
            </a:r>
            <a:r>
              <a:rPr lang="en-CA" sz="1600" dirty="0"/>
              <a:t> leak in the tunnel. CFD simulations of helium releases from SRF </a:t>
            </a:r>
            <a:r>
              <a:rPr lang="en-CA" sz="1600" dirty="0" err="1"/>
              <a:t>cryomodules</a:t>
            </a:r>
            <a:r>
              <a:rPr lang="en-CA" sz="1600" dirty="0"/>
              <a:t> are being </a:t>
            </a:r>
            <a:r>
              <a:rPr lang="en-CA" sz="1600" dirty="0" err="1"/>
              <a:t>caried</a:t>
            </a:r>
            <a:r>
              <a:rPr lang="en-CA" sz="1600" dirty="0"/>
              <a:t> out and preliminary results will be available for the mid-term review</a:t>
            </a:r>
            <a:endParaRPr lang="en-GB" sz="1600" dirty="0"/>
          </a:p>
          <a:p>
            <a:pPr marL="285750" lvl="0" indent="-285750">
              <a:buFont typeface="Arial" panose="020B0604020202020204" pitchFamily="34" charset="0"/>
              <a:buChar char="•"/>
            </a:pPr>
            <a:r>
              <a:rPr lang="en-CA" sz="1600" dirty="0"/>
              <a:t>First results from simulations of the activation by synchrotron radiation show that ambient dose rates in the arcs of the </a:t>
            </a:r>
            <a:r>
              <a:rPr lang="en-CA" sz="1600" dirty="0" err="1"/>
              <a:t>tt</a:t>
            </a:r>
            <a:r>
              <a:rPr lang="en-CA" sz="1600" dirty="0"/>
              <a:t>-collider (beam energy 175 or 182.5 GeV) will be in the order of 10 </a:t>
            </a:r>
            <a:r>
              <a:rPr lang="en-CA" sz="1600" dirty="0" err="1"/>
              <a:t>microSv</a:t>
            </a:r>
            <a:r>
              <a:rPr lang="en-CA" sz="1600" dirty="0"/>
              <a:t>/h in the first hours after stopping the beam. Given the long distances, this would allow short accesses for corrective maintenance only after waiting one or two days</a:t>
            </a:r>
            <a:endParaRPr lang="en-GB" sz="1600" dirty="0"/>
          </a:p>
          <a:p>
            <a:pPr marL="285750" lvl="0" indent="-285750">
              <a:buFont typeface="Arial" panose="020B0604020202020204" pitchFamily="34" charset="0"/>
              <a:buChar char="•"/>
            </a:pPr>
            <a:r>
              <a:rPr lang="en-CA" sz="1600" dirty="0"/>
              <a:t>Magnetic stray fields of the detector magnets must be taken into account in the design of electrical and mechanical equipment in the UX caverns. On the surface, the effect of the magnets is of the same order of magnitude as the earth magnetic field and thus negligible </a:t>
            </a:r>
            <a:endParaRPr lang="en-GB" sz="1600" dirty="0"/>
          </a:p>
          <a:p>
            <a:pPr marL="285750" indent="-285750">
              <a:buFont typeface="Arial" panose="020B0604020202020204" pitchFamily="34" charset="0"/>
              <a:buChar char="•"/>
            </a:pPr>
            <a:endParaRPr lang="en-GB" sz="1600" dirty="0"/>
          </a:p>
        </p:txBody>
      </p:sp>
    </p:spTree>
    <p:extLst>
      <p:ext uri="{BB962C8B-B14F-4D97-AF65-F5344CB8AC3E}">
        <p14:creationId xmlns:p14="http://schemas.microsoft.com/office/powerpoint/2010/main" val="40923689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FFFDA47-A748-141B-FE6E-7C141FA9AB9F}"/>
              </a:ext>
            </a:extLst>
          </p:cNvPr>
          <p:cNvSpPr>
            <a:spLocks noGrp="1"/>
          </p:cNvSpPr>
          <p:nvPr>
            <p:ph type="body" sz="quarter" idx="11"/>
          </p:nvPr>
        </p:nvSpPr>
        <p:spPr/>
        <p:txBody>
          <a:bodyPr/>
          <a:lstStyle/>
          <a:p>
            <a:r>
              <a:rPr lang="fr-FR" dirty="0" err="1"/>
              <a:t>Implementation</a:t>
            </a:r>
            <a:r>
              <a:rPr lang="fr-FR" dirty="0"/>
              <a:t> of the </a:t>
            </a:r>
            <a:r>
              <a:rPr lang="fr-FR" dirty="0" err="1"/>
              <a:t>primary</a:t>
            </a:r>
            <a:r>
              <a:rPr lang="fr-FR" dirty="0"/>
              <a:t> surface </a:t>
            </a:r>
            <a:r>
              <a:rPr lang="fr-FR" dirty="0" err="1"/>
              <a:t>geodetic</a:t>
            </a:r>
            <a:r>
              <a:rPr lang="fr-FR" dirty="0"/>
              <a:t> network</a:t>
            </a:r>
            <a:endParaRPr lang="en-GB" dirty="0"/>
          </a:p>
        </p:txBody>
      </p:sp>
      <p:sp>
        <p:nvSpPr>
          <p:cNvPr id="5" name="Text Placeholder 4">
            <a:extLst>
              <a:ext uri="{FF2B5EF4-FFF2-40B4-BE49-F238E27FC236}">
                <a16:creationId xmlns:a16="http://schemas.microsoft.com/office/drawing/2014/main" id="{731FCCC9-5BC1-C9D5-5367-11A4F566D53C}"/>
              </a:ext>
            </a:extLst>
          </p:cNvPr>
          <p:cNvSpPr>
            <a:spLocks noGrp="1"/>
          </p:cNvSpPr>
          <p:nvPr>
            <p:ph type="body" sz="quarter" idx="12"/>
          </p:nvPr>
        </p:nvSpPr>
        <p:spPr/>
        <p:txBody>
          <a:bodyPr/>
          <a:lstStyle/>
          <a:p>
            <a:endParaRPr lang="fr-FR" dirty="0"/>
          </a:p>
          <a:p>
            <a:r>
              <a:rPr lang="fr-FR" dirty="0"/>
              <a:t>A </a:t>
            </a:r>
            <a:r>
              <a:rPr lang="fr-FR" dirty="0" err="1"/>
              <a:t>coordinate</a:t>
            </a:r>
            <a:r>
              <a:rPr lang="fr-FR" dirty="0"/>
              <a:t> </a:t>
            </a:r>
            <a:r>
              <a:rPr lang="fr-FR" dirty="0" err="1"/>
              <a:t>reference</a:t>
            </a:r>
            <a:r>
              <a:rPr lang="fr-FR" dirty="0"/>
              <a:t> frame </a:t>
            </a:r>
            <a:r>
              <a:rPr lang="fr-FR" dirty="0" err="1"/>
              <a:t>shall</a:t>
            </a:r>
            <a:r>
              <a:rPr lang="fr-FR" dirty="0"/>
              <a:t> </a:t>
            </a:r>
            <a:r>
              <a:rPr lang="fr-FR" dirty="0" err="1"/>
              <a:t>be</a:t>
            </a:r>
            <a:r>
              <a:rPr lang="fr-FR" dirty="0"/>
              <a:t> </a:t>
            </a:r>
            <a:r>
              <a:rPr lang="fr-FR" dirty="0" err="1"/>
              <a:t>established</a:t>
            </a:r>
            <a:r>
              <a:rPr lang="fr-FR" dirty="0"/>
              <a:t> for the FCC. </a:t>
            </a:r>
          </a:p>
          <a:p>
            <a:endParaRPr lang="fr-FR" dirty="0"/>
          </a:p>
          <a:p>
            <a:r>
              <a:rPr lang="fr-FR" dirty="0"/>
              <a:t>IGN and </a:t>
            </a:r>
            <a:r>
              <a:rPr lang="fr-FR" dirty="0" err="1"/>
              <a:t>Swisstopo</a:t>
            </a:r>
            <a:r>
              <a:rPr lang="fr-FR" dirty="0"/>
              <a:t> </a:t>
            </a:r>
            <a:r>
              <a:rPr lang="fr-FR" dirty="0" err="1"/>
              <a:t>will</a:t>
            </a:r>
            <a:r>
              <a:rPr lang="fr-FR" dirty="0"/>
              <a:t> </a:t>
            </a:r>
            <a:r>
              <a:rPr lang="fr-FR" dirty="0" err="1"/>
              <a:t>densify</a:t>
            </a:r>
            <a:r>
              <a:rPr lang="fr-FR" dirty="0"/>
              <a:t> </a:t>
            </a:r>
            <a:r>
              <a:rPr lang="fr-FR" dirty="0" err="1"/>
              <a:t>their</a:t>
            </a:r>
            <a:r>
              <a:rPr lang="fr-FR" dirty="0"/>
              <a:t> national </a:t>
            </a:r>
            <a:r>
              <a:rPr lang="fr-FR" dirty="0" err="1"/>
              <a:t>geodetic</a:t>
            </a:r>
            <a:r>
              <a:rPr lang="fr-FR" dirty="0"/>
              <a:t> network in the </a:t>
            </a:r>
            <a:r>
              <a:rPr lang="fr-FR" dirty="0" err="1"/>
              <a:t>vicinity</a:t>
            </a:r>
            <a:r>
              <a:rPr lang="fr-FR" dirty="0"/>
              <a:t> of the FCC surface sites.</a:t>
            </a:r>
          </a:p>
          <a:p>
            <a:r>
              <a:rPr lang="fr-FR" dirty="0"/>
              <a:t>7 new </a:t>
            </a:r>
            <a:r>
              <a:rPr lang="fr-FR" dirty="0" err="1"/>
              <a:t>geodetic</a:t>
            </a:r>
            <a:r>
              <a:rPr lang="fr-FR" dirty="0"/>
              <a:t> </a:t>
            </a:r>
            <a:r>
              <a:rPr lang="fr-FR" dirty="0" err="1"/>
              <a:t>pillars</a:t>
            </a:r>
            <a:r>
              <a:rPr lang="fr-FR" dirty="0"/>
              <a:t> </a:t>
            </a:r>
            <a:r>
              <a:rPr lang="fr-FR" dirty="0" err="1"/>
              <a:t>will</a:t>
            </a:r>
            <a:r>
              <a:rPr lang="fr-FR" dirty="0"/>
              <a:t> </a:t>
            </a:r>
            <a:r>
              <a:rPr lang="fr-FR" dirty="0" err="1"/>
              <a:t>be</a:t>
            </a:r>
            <a:r>
              <a:rPr lang="fr-FR" dirty="0"/>
              <a:t> </a:t>
            </a:r>
            <a:r>
              <a:rPr lang="fr-FR" dirty="0" err="1"/>
              <a:t>built</a:t>
            </a:r>
            <a:r>
              <a:rPr lang="fr-FR" dirty="0"/>
              <a:t> in the </a:t>
            </a:r>
            <a:r>
              <a:rPr lang="fr-FR" dirty="0" err="1"/>
              <a:t>coming</a:t>
            </a:r>
            <a:r>
              <a:rPr lang="fr-FR" dirty="0"/>
              <a:t> </a:t>
            </a:r>
            <a:r>
              <a:rPr lang="fr-FR" dirty="0" err="1"/>
              <a:t>months</a:t>
            </a:r>
            <a:r>
              <a:rPr lang="fr-FR" dirty="0"/>
              <a:t> and GNSS observations of the network </a:t>
            </a:r>
            <a:r>
              <a:rPr lang="fr-FR" dirty="0" err="1"/>
              <a:t>should</a:t>
            </a:r>
            <a:r>
              <a:rPr lang="fr-FR" dirty="0"/>
              <a:t> </a:t>
            </a:r>
            <a:r>
              <a:rPr lang="fr-FR" dirty="0" err="1"/>
              <a:t>be</a:t>
            </a:r>
            <a:r>
              <a:rPr lang="fr-FR" dirty="0"/>
              <a:t> </a:t>
            </a:r>
            <a:r>
              <a:rPr lang="fr-FR" dirty="0" err="1"/>
              <a:t>done</a:t>
            </a:r>
            <a:r>
              <a:rPr lang="fr-FR" dirty="0"/>
              <a:t> by the end of the </a:t>
            </a:r>
            <a:r>
              <a:rPr lang="fr-FR" dirty="0" err="1"/>
              <a:t>year</a:t>
            </a:r>
            <a:r>
              <a:rPr lang="fr-FR" dirty="0"/>
              <a:t> 2023.</a:t>
            </a:r>
          </a:p>
          <a:p>
            <a:endParaRPr lang="fr-FR" dirty="0"/>
          </a:p>
          <a:p>
            <a:endParaRPr lang="fr-FR" dirty="0"/>
          </a:p>
          <a:p>
            <a:r>
              <a:rPr lang="fr-FR" dirty="0"/>
              <a:t>Final </a:t>
            </a:r>
            <a:r>
              <a:rPr lang="fr-FR" dirty="0" err="1"/>
              <a:t>results</a:t>
            </a:r>
            <a:r>
              <a:rPr lang="fr-FR" dirty="0"/>
              <a:t> of the </a:t>
            </a:r>
            <a:r>
              <a:rPr lang="fr-FR" dirty="0" err="1"/>
              <a:t>geodetic</a:t>
            </a:r>
            <a:r>
              <a:rPr lang="fr-FR" dirty="0"/>
              <a:t> control profil </a:t>
            </a:r>
            <a:r>
              <a:rPr lang="fr-FR" dirty="0" err="1"/>
              <a:t>were</a:t>
            </a:r>
            <a:r>
              <a:rPr lang="fr-FR" dirty="0"/>
              <a:t> </a:t>
            </a:r>
            <a:r>
              <a:rPr lang="fr-FR" dirty="0" err="1"/>
              <a:t>delivered</a:t>
            </a:r>
            <a:r>
              <a:rPr lang="fr-FR" dirty="0"/>
              <a:t> by ETHZ and </a:t>
            </a:r>
            <a:r>
              <a:rPr lang="fr-FR" dirty="0" err="1"/>
              <a:t>Swisstopo</a:t>
            </a:r>
            <a:r>
              <a:rPr lang="fr-FR" dirty="0"/>
              <a:t> (</a:t>
            </a:r>
            <a:r>
              <a:rPr lang="fr-FR" dirty="0" err="1"/>
              <a:t>Deflection</a:t>
            </a:r>
            <a:r>
              <a:rPr lang="fr-FR" dirty="0"/>
              <a:t> of the vertical, GNSS, </a:t>
            </a:r>
            <a:r>
              <a:rPr lang="fr-FR" dirty="0" err="1"/>
              <a:t>levelling</a:t>
            </a:r>
            <a:r>
              <a:rPr lang="fr-FR" dirty="0"/>
              <a:t> and </a:t>
            </a:r>
            <a:r>
              <a:rPr lang="fr-FR" dirty="0" err="1"/>
              <a:t>gravity</a:t>
            </a:r>
            <a:r>
              <a:rPr lang="fr-FR" dirty="0"/>
              <a:t> values).</a:t>
            </a:r>
          </a:p>
          <a:p>
            <a:endParaRPr lang="fr-FR" dirty="0"/>
          </a:p>
          <a:p>
            <a:r>
              <a:rPr lang="en-GB" dirty="0"/>
              <a:t>Initial local geoid model is being computed</a:t>
            </a:r>
          </a:p>
        </p:txBody>
      </p:sp>
      <p:sp>
        <p:nvSpPr>
          <p:cNvPr id="6" name="Text Placeholder 5">
            <a:extLst>
              <a:ext uri="{FF2B5EF4-FFF2-40B4-BE49-F238E27FC236}">
                <a16:creationId xmlns:a16="http://schemas.microsoft.com/office/drawing/2014/main" id="{41F38050-4A56-6829-0AB6-7542F37462C1}"/>
              </a:ext>
            </a:extLst>
          </p:cNvPr>
          <p:cNvSpPr>
            <a:spLocks noGrp="1"/>
          </p:cNvSpPr>
          <p:nvPr>
            <p:ph type="body" sz="quarter" idx="18"/>
          </p:nvPr>
        </p:nvSpPr>
        <p:spPr/>
        <p:txBody>
          <a:bodyPr/>
          <a:lstStyle/>
          <a:p>
            <a:endParaRPr lang="en-GB" dirty="0"/>
          </a:p>
        </p:txBody>
      </p:sp>
      <p:sp>
        <p:nvSpPr>
          <p:cNvPr id="8" name="Text Placeholder 7">
            <a:extLst>
              <a:ext uri="{FF2B5EF4-FFF2-40B4-BE49-F238E27FC236}">
                <a16:creationId xmlns:a16="http://schemas.microsoft.com/office/drawing/2014/main" id="{2DF9A070-6EBC-EA87-842C-426DC5EDA508}"/>
              </a:ext>
            </a:extLst>
          </p:cNvPr>
          <p:cNvSpPr>
            <a:spLocks noGrp="1"/>
          </p:cNvSpPr>
          <p:nvPr>
            <p:ph type="body" sz="quarter" idx="14"/>
          </p:nvPr>
        </p:nvSpPr>
        <p:spPr/>
        <p:txBody>
          <a:bodyPr/>
          <a:lstStyle/>
          <a:p>
            <a:endParaRPr lang="en-GB"/>
          </a:p>
        </p:txBody>
      </p:sp>
      <p:pic>
        <p:nvPicPr>
          <p:cNvPr id="18" name="Picture 17" descr="A picture containing map, text, atlas, screenshot&#10;&#10;Description automatically generated">
            <a:extLst>
              <a:ext uri="{FF2B5EF4-FFF2-40B4-BE49-F238E27FC236}">
                <a16:creationId xmlns:a16="http://schemas.microsoft.com/office/drawing/2014/main" id="{B48ABF60-8547-B9F5-DF45-652001A1BAB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42869" y="446011"/>
            <a:ext cx="3458331" cy="3918764"/>
          </a:xfrm>
          <a:prstGeom prst="rect">
            <a:avLst/>
          </a:prstGeom>
        </p:spPr>
      </p:pic>
      <p:pic>
        <p:nvPicPr>
          <p:cNvPr id="1026" name="Picture 2" descr="IGN">
            <a:extLst>
              <a:ext uri="{FF2B5EF4-FFF2-40B4-BE49-F238E27FC236}">
                <a16:creationId xmlns:a16="http://schemas.microsoft.com/office/drawing/2014/main" id="{09AD61A0-8AB7-D65E-FF49-EA8C6EF1F22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16351" y="4092942"/>
            <a:ext cx="216024" cy="144736"/>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7">
            <a:extLst>
              <a:ext uri="{FF2B5EF4-FFF2-40B4-BE49-F238E27FC236}">
                <a16:creationId xmlns:a16="http://schemas.microsoft.com/office/drawing/2014/main" id="{3A356F43-3CF8-F0C0-28E4-815639EE6F6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43119" y="4045086"/>
            <a:ext cx="439325" cy="240449"/>
          </a:xfrm>
          <a:prstGeom prst="rect">
            <a:avLst/>
          </a:prstGeom>
        </p:spPr>
      </p:pic>
      <p:sp>
        <p:nvSpPr>
          <p:cNvPr id="12" name="TextBox 11">
            <a:extLst>
              <a:ext uri="{FF2B5EF4-FFF2-40B4-BE49-F238E27FC236}">
                <a16:creationId xmlns:a16="http://schemas.microsoft.com/office/drawing/2014/main" id="{362B139C-8026-AF8A-E8C7-C5EF43F46942}"/>
              </a:ext>
            </a:extLst>
          </p:cNvPr>
          <p:cNvSpPr txBox="1"/>
          <p:nvPr/>
        </p:nvSpPr>
        <p:spPr>
          <a:xfrm>
            <a:off x="442800" y="3461553"/>
            <a:ext cx="4572000" cy="300082"/>
          </a:xfrm>
          <a:prstGeom prst="rect">
            <a:avLst/>
          </a:prstGeom>
          <a:no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fr-FR" sz="1350" b="1" i="0" u="none" strike="noStrike" kern="1200" cap="none" spc="0" normalizeH="0" baseline="0" noProof="0" dirty="0" err="1">
                <a:ln>
                  <a:noFill/>
                </a:ln>
                <a:solidFill>
                  <a:srgbClr val="0F124A"/>
                </a:solidFill>
                <a:effectLst/>
                <a:uLnTx/>
                <a:uFillTx/>
                <a:latin typeface="Arial"/>
                <a:ea typeface="+mn-ea"/>
                <a:cs typeface="+mn-cs"/>
              </a:rPr>
              <a:t>Geoid</a:t>
            </a:r>
            <a:r>
              <a:rPr kumimoji="0" lang="fr-FR" sz="1350" b="1" i="0" u="none" strike="noStrike" kern="1200" cap="none" spc="0" normalizeH="0" baseline="0" noProof="0" dirty="0">
                <a:ln>
                  <a:noFill/>
                </a:ln>
                <a:solidFill>
                  <a:srgbClr val="0F124A"/>
                </a:solidFill>
                <a:effectLst/>
                <a:uLnTx/>
                <a:uFillTx/>
                <a:latin typeface="Arial"/>
                <a:ea typeface="+mn-ea"/>
                <a:cs typeface="+mn-cs"/>
              </a:rPr>
              <a:t> modeling</a:t>
            </a:r>
            <a:endParaRPr kumimoji="0" lang="en-GB" sz="1350" b="1" i="0" u="none" strike="noStrike" kern="1200" cap="none" spc="0" normalizeH="0" baseline="0" noProof="0" dirty="0">
              <a:ln>
                <a:noFill/>
              </a:ln>
              <a:solidFill>
                <a:srgbClr val="0F124A"/>
              </a:solidFill>
              <a:effectLst/>
              <a:uLnTx/>
              <a:uFillTx/>
              <a:latin typeface="Arial"/>
              <a:ea typeface="+mn-ea"/>
              <a:cs typeface="+mn-cs"/>
            </a:endParaRPr>
          </a:p>
        </p:txBody>
      </p:sp>
      <p:sp>
        <p:nvSpPr>
          <p:cNvPr id="14" name="TextBox 13"/>
          <p:cNvSpPr txBox="1"/>
          <p:nvPr/>
        </p:nvSpPr>
        <p:spPr>
          <a:xfrm>
            <a:off x="3949408" y="416469"/>
            <a:ext cx="1268296" cy="400110"/>
          </a:xfrm>
          <a:prstGeom prst="rect">
            <a:avLst/>
          </a:prstGeom>
          <a:noFill/>
        </p:spPr>
        <p:txBody>
          <a:bodyPr wrap="none" rtlCol="0">
            <a:spAutoFit/>
          </a:bodyPr>
          <a:lstStyle/>
          <a:p>
            <a:r>
              <a:rPr lang="en-US" sz="2000" b="1" dirty="0">
                <a:solidFill>
                  <a:srgbClr val="0070C0"/>
                </a:solidFill>
              </a:rPr>
              <a:t>Geodesy</a:t>
            </a:r>
            <a:endParaRPr lang="en-GB" sz="2000" b="1" dirty="0">
              <a:solidFill>
                <a:srgbClr val="0070C0"/>
              </a:solidFill>
            </a:endParaRPr>
          </a:p>
        </p:txBody>
      </p:sp>
      <p:sp>
        <p:nvSpPr>
          <p:cNvPr id="15" name="TextShape 2"/>
          <p:cNvSpPr txBox="1"/>
          <p:nvPr/>
        </p:nvSpPr>
        <p:spPr>
          <a:xfrm>
            <a:off x="8676167" y="97560"/>
            <a:ext cx="358393"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13</a:t>
            </a:fld>
            <a:endParaRPr lang="en-GB" sz="800" b="0" strike="noStrike" spc="-1">
              <a:latin typeface="Times New Roman"/>
            </a:endParaRPr>
          </a:p>
        </p:txBody>
      </p:sp>
      <p:sp>
        <p:nvSpPr>
          <p:cNvPr id="16"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Tree>
    <p:extLst>
      <p:ext uri="{BB962C8B-B14F-4D97-AF65-F5344CB8AC3E}">
        <p14:creationId xmlns:p14="http://schemas.microsoft.com/office/powerpoint/2010/main" val="5125100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e 1">
            <a:extLst>
              <a:ext uri="{FF2B5EF4-FFF2-40B4-BE49-F238E27FC236}">
                <a16:creationId xmlns:a16="http://schemas.microsoft.com/office/drawing/2014/main" id="{3689DD77-82BF-4BE0-9F89-39A2C751330A}"/>
              </a:ext>
            </a:extLst>
          </p:cNvPr>
          <p:cNvGrpSpPr/>
          <p:nvPr/>
        </p:nvGrpSpPr>
        <p:grpSpPr>
          <a:xfrm flipH="1">
            <a:off x="65930" y="1305203"/>
            <a:ext cx="2400129" cy="1063572"/>
            <a:chOff x="2101576" y="3397450"/>
            <a:chExt cx="3528392" cy="1497299"/>
          </a:xfrm>
        </p:grpSpPr>
        <p:pic>
          <p:nvPicPr>
            <p:cNvPr id="53" name="Picture 52">
              <a:extLst>
                <a:ext uri="{FF2B5EF4-FFF2-40B4-BE49-F238E27FC236}">
                  <a16:creationId xmlns:a16="http://schemas.microsoft.com/office/drawing/2014/main" id="{33F4F8C4-F930-4088-B600-D319B49F5F72}"/>
                </a:ext>
              </a:extLst>
            </p:cNvPr>
            <p:cNvPicPr>
              <a:picLocks noChangeAspect="1"/>
            </p:cNvPicPr>
            <p:nvPr/>
          </p:nvPicPr>
          <p:blipFill rotWithShape="1">
            <a:blip r:embed="rId2"/>
            <a:srcRect t="7362"/>
            <a:stretch/>
          </p:blipFill>
          <p:spPr>
            <a:xfrm>
              <a:off x="2101576" y="3397450"/>
              <a:ext cx="3528392" cy="1497299"/>
            </a:xfrm>
            <a:prstGeom prst="rect">
              <a:avLst/>
            </a:prstGeom>
          </p:spPr>
        </p:pic>
        <p:pic>
          <p:nvPicPr>
            <p:cNvPr id="54" name="Picture 53">
              <a:extLst>
                <a:ext uri="{FF2B5EF4-FFF2-40B4-BE49-F238E27FC236}">
                  <a16:creationId xmlns:a16="http://schemas.microsoft.com/office/drawing/2014/main" id="{A9E9E4E4-4708-4E3C-AB88-6AF40AAA86E8}"/>
                </a:ext>
              </a:extLst>
            </p:cNvPr>
            <p:cNvPicPr>
              <a:picLocks noChangeAspect="1"/>
            </p:cNvPicPr>
            <p:nvPr/>
          </p:nvPicPr>
          <p:blipFill>
            <a:blip r:embed="rId3"/>
            <a:stretch>
              <a:fillRect/>
            </a:stretch>
          </p:blipFill>
          <p:spPr>
            <a:xfrm>
              <a:off x="2123728" y="3421000"/>
              <a:ext cx="3473829" cy="1334114"/>
            </a:xfrm>
            <a:prstGeom prst="rect">
              <a:avLst/>
            </a:prstGeom>
          </p:spPr>
        </p:pic>
      </p:grpSp>
      <p:sp>
        <p:nvSpPr>
          <p:cNvPr id="8" name="Text Placeholder 7">
            <a:extLst>
              <a:ext uri="{FF2B5EF4-FFF2-40B4-BE49-F238E27FC236}">
                <a16:creationId xmlns:a16="http://schemas.microsoft.com/office/drawing/2014/main" id="{F766E127-DEA5-663A-874A-8BF72891464A}"/>
              </a:ext>
            </a:extLst>
          </p:cNvPr>
          <p:cNvSpPr>
            <a:spLocks noGrp="1"/>
          </p:cNvSpPr>
          <p:nvPr>
            <p:ph type="body" sz="quarter" idx="14"/>
          </p:nvPr>
        </p:nvSpPr>
        <p:spPr/>
        <p:txBody>
          <a:bodyPr/>
          <a:lstStyle/>
          <a:p>
            <a:endParaRPr lang="en-GB"/>
          </a:p>
        </p:txBody>
      </p:sp>
      <p:sp>
        <p:nvSpPr>
          <p:cNvPr id="20" name="Text Placeholder 19">
            <a:extLst>
              <a:ext uri="{FF2B5EF4-FFF2-40B4-BE49-F238E27FC236}">
                <a16:creationId xmlns:a16="http://schemas.microsoft.com/office/drawing/2014/main" id="{3D786D25-B53D-8EF7-E2D3-7AFFD706D597}"/>
              </a:ext>
            </a:extLst>
          </p:cNvPr>
          <p:cNvSpPr>
            <a:spLocks noGrp="1"/>
          </p:cNvSpPr>
          <p:nvPr>
            <p:ph type="body" sz="quarter" idx="18"/>
          </p:nvPr>
        </p:nvSpPr>
        <p:spPr/>
        <p:txBody>
          <a:bodyPr/>
          <a:lstStyle/>
          <a:p>
            <a:endParaRPr lang="en-GB"/>
          </a:p>
        </p:txBody>
      </p:sp>
      <p:sp>
        <p:nvSpPr>
          <p:cNvPr id="39" name="ZoneTexte 14">
            <a:extLst>
              <a:ext uri="{FF2B5EF4-FFF2-40B4-BE49-F238E27FC236}">
                <a16:creationId xmlns:a16="http://schemas.microsoft.com/office/drawing/2014/main" id="{B161D7F6-0D2B-42C0-A2CB-E27DA49EB079}"/>
              </a:ext>
            </a:extLst>
          </p:cNvPr>
          <p:cNvSpPr txBox="1"/>
          <p:nvPr/>
        </p:nvSpPr>
        <p:spPr>
          <a:xfrm>
            <a:off x="1605213" y="1379711"/>
            <a:ext cx="97783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err="1">
                <a:ln>
                  <a:noFill/>
                </a:ln>
                <a:solidFill>
                  <a:srgbClr val="FFFFFF"/>
                </a:solidFill>
                <a:effectLst/>
                <a:uLnTx/>
                <a:uFillTx/>
                <a:latin typeface="Arial"/>
                <a:ea typeface="+mn-ea"/>
                <a:cs typeface="+mn-cs"/>
              </a:rPr>
              <a:t>Drawing</a:t>
            </a:r>
            <a:r>
              <a:rPr kumimoji="0" lang="fr-FR" sz="900" b="0" i="0" u="none" strike="noStrike" kern="1200" cap="none" spc="0" normalizeH="0" baseline="0" noProof="0" dirty="0">
                <a:ln>
                  <a:noFill/>
                </a:ln>
                <a:solidFill>
                  <a:srgbClr val="FFFFFF"/>
                </a:solidFill>
                <a:effectLst/>
                <a:uLnTx/>
                <a:uFillTx/>
                <a:latin typeface="Arial"/>
                <a:ea typeface="+mn-ea"/>
                <a:cs typeface="+mn-cs"/>
              </a:rPr>
              <a:t> by M. Koratzinos</a:t>
            </a:r>
          </a:p>
        </p:txBody>
      </p:sp>
      <p:pic>
        <p:nvPicPr>
          <p:cNvPr id="40" name="Picture 39">
            <a:extLst>
              <a:ext uri="{FF2B5EF4-FFF2-40B4-BE49-F238E27FC236}">
                <a16:creationId xmlns:a16="http://schemas.microsoft.com/office/drawing/2014/main" id="{D5311FD7-1DA0-48AF-8DE6-DA22993293D0}"/>
              </a:ext>
            </a:extLst>
          </p:cNvPr>
          <p:cNvPicPr>
            <a:picLocks noChangeAspect="1"/>
          </p:cNvPicPr>
          <p:nvPr/>
        </p:nvPicPr>
        <p:blipFill>
          <a:blip r:embed="rId4"/>
          <a:stretch>
            <a:fillRect/>
          </a:stretch>
        </p:blipFill>
        <p:spPr>
          <a:xfrm>
            <a:off x="7351574" y="766310"/>
            <a:ext cx="1680297" cy="1608163"/>
          </a:xfrm>
          <a:prstGeom prst="rect">
            <a:avLst/>
          </a:prstGeom>
        </p:spPr>
      </p:pic>
      <p:sp>
        <p:nvSpPr>
          <p:cNvPr id="41" name="TextBox 21">
            <a:extLst>
              <a:ext uri="{FF2B5EF4-FFF2-40B4-BE49-F238E27FC236}">
                <a16:creationId xmlns:a16="http://schemas.microsoft.com/office/drawing/2014/main" id="{9011044E-E4E5-45D5-8BD6-3DC2C1432598}"/>
              </a:ext>
            </a:extLst>
          </p:cNvPr>
          <p:cNvSpPr txBox="1"/>
          <p:nvPr/>
        </p:nvSpPr>
        <p:spPr>
          <a:xfrm>
            <a:off x="7398834" y="2340890"/>
            <a:ext cx="1566280" cy="707886"/>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FFFFFF">
                    <a:lumMod val="50000"/>
                  </a:srgbClr>
                </a:solidFill>
                <a:effectLst/>
                <a:uLnTx/>
                <a:uFillTx/>
                <a:latin typeface="Arial" panose="020B0604020202020204" pitchFamily="34" charset="0"/>
                <a:ea typeface="+mn-ea"/>
                <a:cs typeface="+mn-cs"/>
              </a:rPr>
              <a:t>HOFFMAN, A. C., PARÈS, G., FRITZSCH, T., </a:t>
            </a:r>
            <a:r>
              <a:rPr kumimoji="0" lang="en-GB" sz="800" b="0" i="1" u="none" strike="noStrike" kern="1200" cap="none" spc="0" normalizeH="0" baseline="0" noProof="0" dirty="0">
                <a:ln>
                  <a:noFill/>
                </a:ln>
                <a:solidFill>
                  <a:srgbClr val="FFFFFF">
                    <a:lumMod val="50000"/>
                  </a:srgbClr>
                </a:solidFill>
                <a:effectLst/>
                <a:uLnTx/>
                <a:uFillTx/>
                <a:latin typeface="Arial" panose="020B0604020202020204" pitchFamily="34" charset="0"/>
                <a:ea typeface="+mn-ea"/>
                <a:cs typeface="+mn-cs"/>
              </a:rPr>
              <a:t>et al.</a:t>
            </a:r>
            <a:r>
              <a:rPr kumimoji="0" lang="en-GB" sz="800" b="0" i="0" u="none" strike="noStrike" kern="1200" cap="none" spc="0" normalizeH="0" baseline="0" noProof="0" dirty="0">
                <a:ln>
                  <a:noFill/>
                </a:ln>
                <a:solidFill>
                  <a:srgbClr val="FFFFFF">
                    <a:lumMod val="50000"/>
                  </a:srgbClr>
                </a:solidFill>
                <a:effectLst/>
                <a:uLnTx/>
                <a:uFillTx/>
                <a:latin typeface="Arial" panose="020B0604020202020204" pitchFamily="34" charset="0"/>
                <a:ea typeface="+mn-ea"/>
                <a:cs typeface="+mn-cs"/>
              </a:rPr>
              <a:t> Detector Technologies for CLIC. </a:t>
            </a:r>
            <a:r>
              <a:rPr kumimoji="0" lang="en-GB" sz="800" b="0" i="1" u="none" strike="noStrike" kern="1200" cap="none" spc="0" normalizeH="0" baseline="0" noProof="0" dirty="0" err="1">
                <a:ln>
                  <a:noFill/>
                </a:ln>
                <a:solidFill>
                  <a:srgbClr val="FFFFFF">
                    <a:lumMod val="50000"/>
                  </a:srgbClr>
                </a:solidFill>
                <a:effectLst/>
                <a:uLnTx/>
                <a:uFillTx/>
                <a:latin typeface="Arial" panose="020B0604020202020204" pitchFamily="34" charset="0"/>
                <a:ea typeface="+mn-ea"/>
                <a:cs typeface="+mn-cs"/>
              </a:rPr>
              <a:t>arXiv</a:t>
            </a:r>
            <a:r>
              <a:rPr kumimoji="0" lang="en-GB" sz="800" b="0" i="1" u="none" strike="noStrike" kern="1200" cap="none" spc="0" normalizeH="0" baseline="0" noProof="0" dirty="0">
                <a:ln>
                  <a:noFill/>
                </a:ln>
                <a:solidFill>
                  <a:srgbClr val="FFFFFF">
                    <a:lumMod val="50000"/>
                  </a:srgbClr>
                </a:solidFill>
                <a:effectLst/>
                <a:uLnTx/>
                <a:uFillTx/>
                <a:latin typeface="Arial" panose="020B0604020202020204" pitchFamily="34" charset="0"/>
                <a:ea typeface="+mn-ea"/>
                <a:cs typeface="+mn-cs"/>
              </a:rPr>
              <a:t> preprint arXiv:1905.02520</a:t>
            </a:r>
            <a:r>
              <a:rPr kumimoji="0" lang="en-GB" sz="800" b="0" i="0" u="none" strike="noStrike" kern="1200" cap="none" spc="0" normalizeH="0" baseline="0" noProof="0" dirty="0">
                <a:ln>
                  <a:noFill/>
                </a:ln>
                <a:solidFill>
                  <a:srgbClr val="FFFFFF">
                    <a:lumMod val="50000"/>
                  </a:srgbClr>
                </a:solidFill>
                <a:effectLst/>
                <a:uLnTx/>
                <a:uFillTx/>
                <a:latin typeface="Arial" panose="020B0604020202020204" pitchFamily="34" charset="0"/>
                <a:ea typeface="+mn-ea"/>
                <a:cs typeface="+mn-cs"/>
              </a:rPr>
              <a:t>, 2019.</a:t>
            </a:r>
            <a:endParaRPr kumimoji="0" lang="en-GB" sz="800" b="0" i="0" u="none" strike="noStrike" kern="1200" cap="none" spc="0" normalizeH="0" baseline="0" noProof="0" dirty="0">
              <a:ln>
                <a:noFill/>
              </a:ln>
              <a:solidFill>
                <a:srgbClr val="FFFFFF">
                  <a:lumMod val="50000"/>
                </a:srgbClr>
              </a:solidFill>
              <a:effectLst/>
              <a:uLnTx/>
              <a:uFillTx/>
              <a:latin typeface="Arial"/>
              <a:ea typeface="+mn-ea"/>
              <a:cs typeface="+mn-cs"/>
            </a:endParaRPr>
          </a:p>
        </p:txBody>
      </p:sp>
      <p:pic>
        <p:nvPicPr>
          <p:cNvPr id="42" name="Image 3">
            <a:extLst>
              <a:ext uri="{FF2B5EF4-FFF2-40B4-BE49-F238E27FC236}">
                <a16:creationId xmlns:a16="http://schemas.microsoft.com/office/drawing/2014/main" id="{2EADA3B7-E6EF-44B8-AAC5-9BEBCD2BD1FC}"/>
              </a:ext>
            </a:extLst>
          </p:cNvPr>
          <p:cNvPicPr>
            <a:picLocks noChangeAspect="1"/>
          </p:cNvPicPr>
          <p:nvPr/>
        </p:nvPicPr>
        <p:blipFill rotWithShape="1">
          <a:blip r:embed="rId5"/>
          <a:srcRect l="18680" t="71793" r="69205" b="11279"/>
          <a:stretch/>
        </p:blipFill>
        <p:spPr>
          <a:xfrm>
            <a:off x="-5521" y="4138282"/>
            <a:ext cx="911742" cy="665716"/>
          </a:xfrm>
          <a:prstGeom prst="rect">
            <a:avLst/>
          </a:prstGeom>
        </p:spPr>
      </p:pic>
      <p:pic>
        <p:nvPicPr>
          <p:cNvPr id="43" name="Image 3">
            <a:extLst>
              <a:ext uri="{FF2B5EF4-FFF2-40B4-BE49-F238E27FC236}">
                <a16:creationId xmlns:a16="http://schemas.microsoft.com/office/drawing/2014/main" id="{F537180B-B887-4132-B574-91D343837339}"/>
              </a:ext>
            </a:extLst>
          </p:cNvPr>
          <p:cNvPicPr>
            <a:picLocks noChangeAspect="1"/>
          </p:cNvPicPr>
          <p:nvPr/>
        </p:nvPicPr>
        <p:blipFill rotWithShape="1">
          <a:blip r:embed="rId5"/>
          <a:srcRect l="34834" t="71793" r="53564" b="11279"/>
          <a:stretch/>
        </p:blipFill>
        <p:spPr>
          <a:xfrm>
            <a:off x="1057463" y="4120029"/>
            <a:ext cx="873151" cy="665716"/>
          </a:xfrm>
          <a:prstGeom prst="rect">
            <a:avLst/>
          </a:prstGeom>
        </p:spPr>
      </p:pic>
      <p:pic>
        <p:nvPicPr>
          <p:cNvPr id="44" name="Image 3">
            <a:extLst>
              <a:ext uri="{FF2B5EF4-FFF2-40B4-BE49-F238E27FC236}">
                <a16:creationId xmlns:a16="http://schemas.microsoft.com/office/drawing/2014/main" id="{85F18F0E-1B3B-4473-BCA7-2EB911870CAC}"/>
              </a:ext>
            </a:extLst>
          </p:cNvPr>
          <p:cNvPicPr>
            <a:picLocks noChangeAspect="1"/>
          </p:cNvPicPr>
          <p:nvPr/>
        </p:nvPicPr>
        <p:blipFill rotWithShape="1">
          <a:blip r:embed="rId5"/>
          <a:srcRect l="18680" t="40634" r="69205" b="38635"/>
          <a:stretch/>
        </p:blipFill>
        <p:spPr>
          <a:xfrm>
            <a:off x="-2526" y="3257290"/>
            <a:ext cx="911742" cy="815262"/>
          </a:xfrm>
          <a:prstGeom prst="rect">
            <a:avLst/>
          </a:prstGeom>
        </p:spPr>
      </p:pic>
      <p:pic>
        <p:nvPicPr>
          <p:cNvPr id="45" name="Image 3">
            <a:extLst>
              <a:ext uri="{FF2B5EF4-FFF2-40B4-BE49-F238E27FC236}">
                <a16:creationId xmlns:a16="http://schemas.microsoft.com/office/drawing/2014/main" id="{EC8BDE7A-ABB7-4F74-8502-4E3F86E01484}"/>
              </a:ext>
            </a:extLst>
          </p:cNvPr>
          <p:cNvPicPr>
            <a:picLocks noChangeAspect="1"/>
          </p:cNvPicPr>
          <p:nvPr/>
        </p:nvPicPr>
        <p:blipFill rotWithShape="1">
          <a:blip r:embed="rId5"/>
          <a:srcRect l="18680" t="12298" r="69205" b="63904"/>
          <a:stretch/>
        </p:blipFill>
        <p:spPr>
          <a:xfrm>
            <a:off x="15008" y="2415760"/>
            <a:ext cx="819840" cy="841530"/>
          </a:xfrm>
          <a:prstGeom prst="rect">
            <a:avLst/>
          </a:prstGeom>
        </p:spPr>
      </p:pic>
      <p:pic>
        <p:nvPicPr>
          <p:cNvPr id="46" name="Image 3">
            <a:extLst>
              <a:ext uri="{FF2B5EF4-FFF2-40B4-BE49-F238E27FC236}">
                <a16:creationId xmlns:a16="http://schemas.microsoft.com/office/drawing/2014/main" id="{1DAE7F5E-66F1-4E16-AABD-834EE11D5FB2}"/>
              </a:ext>
            </a:extLst>
          </p:cNvPr>
          <p:cNvPicPr>
            <a:picLocks noChangeAspect="1"/>
          </p:cNvPicPr>
          <p:nvPr/>
        </p:nvPicPr>
        <p:blipFill rotWithShape="1">
          <a:blip r:embed="rId5"/>
          <a:srcRect l="34834" t="40634" r="53564" b="38635"/>
          <a:stretch/>
        </p:blipFill>
        <p:spPr>
          <a:xfrm>
            <a:off x="1057463" y="3246316"/>
            <a:ext cx="873151" cy="815264"/>
          </a:xfrm>
          <a:prstGeom prst="rect">
            <a:avLst/>
          </a:prstGeom>
        </p:spPr>
      </p:pic>
      <p:pic>
        <p:nvPicPr>
          <p:cNvPr id="47" name="Image 3">
            <a:extLst>
              <a:ext uri="{FF2B5EF4-FFF2-40B4-BE49-F238E27FC236}">
                <a16:creationId xmlns:a16="http://schemas.microsoft.com/office/drawing/2014/main" id="{51217CD8-1AA4-4307-9064-CF7A3CED476A}"/>
              </a:ext>
            </a:extLst>
          </p:cNvPr>
          <p:cNvPicPr>
            <a:picLocks noChangeAspect="1"/>
          </p:cNvPicPr>
          <p:nvPr/>
        </p:nvPicPr>
        <p:blipFill rotWithShape="1">
          <a:blip r:embed="rId5"/>
          <a:srcRect l="34834" t="12298" r="53564" b="63904"/>
          <a:stretch/>
        </p:blipFill>
        <p:spPr>
          <a:xfrm>
            <a:off x="1057463" y="2409003"/>
            <a:ext cx="785138" cy="841530"/>
          </a:xfrm>
          <a:prstGeom prst="rect">
            <a:avLst/>
          </a:prstGeom>
        </p:spPr>
      </p:pic>
      <p:sp>
        <p:nvSpPr>
          <p:cNvPr id="48" name="ZoneTexte 28">
            <a:extLst>
              <a:ext uri="{FF2B5EF4-FFF2-40B4-BE49-F238E27FC236}">
                <a16:creationId xmlns:a16="http://schemas.microsoft.com/office/drawing/2014/main" id="{330437E1-C3E6-4D08-8E43-9BB45359166F}"/>
              </a:ext>
            </a:extLst>
          </p:cNvPr>
          <p:cNvSpPr txBox="1"/>
          <p:nvPr/>
        </p:nvSpPr>
        <p:spPr>
          <a:xfrm>
            <a:off x="2474423" y="2718845"/>
            <a:ext cx="4022999" cy="246221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a:ln>
                  <a:noFill/>
                </a:ln>
                <a:solidFill>
                  <a:srgbClr val="0F124A"/>
                </a:solidFill>
                <a:effectLst/>
                <a:uLnTx/>
                <a:uFillTx/>
                <a:latin typeface="Arial"/>
                <a:ea typeface="+mn-ea"/>
                <a:cs typeface="+mn-cs"/>
              </a:rPr>
              <a:t>Working</a:t>
            </a:r>
            <a:r>
              <a:rPr kumimoji="0" lang="fr-FR" sz="1400" b="0" i="0" u="none" strike="noStrike" kern="1200" cap="none" spc="0" normalizeH="0" baseline="0" noProof="0" dirty="0">
                <a:ln>
                  <a:noFill/>
                </a:ln>
                <a:solidFill>
                  <a:srgbClr val="0F124A"/>
                </a:solidFill>
                <a:effectLst/>
                <a:uLnTx/>
                <a:uFillTx/>
                <a:latin typeface="Arial"/>
                <a:ea typeface="+mn-ea"/>
                <a:cs typeface="+mn-cs"/>
              </a:rPr>
              <a:t> on a </a:t>
            </a:r>
            <a:r>
              <a:rPr kumimoji="0" lang="fr-FR" sz="1400" b="0" i="0" u="none" strike="noStrike" kern="1200" cap="none" spc="0" normalizeH="0" baseline="0" noProof="0" dirty="0" err="1">
                <a:ln>
                  <a:noFill/>
                </a:ln>
                <a:solidFill>
                  <a:srgbClr val="0F124A"/>
                </a:solidFill>
                <a:effectLst/>
                <a:uLnTx/>
                <a:uFillTx/>
                <a:latin typeface="Arial"/>
                <a:ea typeface="+mn-ea"/>
                <a:cs typeface="+mn-cs"/>
              </a:rPr>
              <a:t>alignment</a:t>
            </a:r>
            <a:r>
              <a:rPr kumimoji="0" lang="fr-FR" sz="1400" b="0" i="0" u="none" strike="noStrike" kern="1200" cap="none" spc="0" normalizeH="0" baseline="0" noProof="0" dirty="0">
                <a:ln>
                  <a:noFill/>
                </a:ln>
                <a:solidFill>
                  <a:srgbClr val="0F124A"/>
                </a:solidFill>
                <a:effectLst/>
                <a:uLnTx/>
                <a:uFillTx/>
                <a:latin typeface="Arial"/>
                <a:ea typeface="+mn-ea"/>
                <a:cs typeface="+mn-cs"/>
              </a:rPr>
              <a:t> monitoring for the MDI, </a:t>
            </a:r>
            <a:r>
              <a:rPr kumimoji="0" lang="fr-FR" sz="1400" b="0" i="0" u="none" strike="noStrike" kern="1200" cap="none" spc="0" normalizeH="0" baseline="0" noProof="0" dirty="0" err="1">
                <a:ln>
                  <a:noFill/>
                </a:ln>
                <a:solidFill>
                  <a:srgbClr val="0F124A"/>
                </a:solidFill>
                <a:effectLst/>
                <a:uLnTx/>
                <a:uFillTx/>
                <a:latin typeface="Arial"/>
                <a:ea typeface="+mn-ea"/>
                <a:cs typeface="+mn-cs"/>
              </a:rPr>
              <a:t>aiming</a:t>
            </a:r>
            <a:r>
              <a:rPr kumimoji="0" lang="fr-FR" sz="1400" b="0" i="0" u="none" strike="noStrike" kern="1200" cap="none" spc="0" normalizeH="0" baseline="0" noProof="0" dirty="0">
                <a:ln>
                  <a:noFill/>
                </a:ln>
                <a:solidFill>
                  <a:srgbClr val="0F124A"/>
                </a:solidFill>
                <a:effectLst/>
                <a:uLnTx/>
                <a:uFillTx/>
                <a:latin typeface="Arial"/>
                <a:ea typeface="+mn-ea"/>
                <a:cs typeface="+mn-cs"/>
              </a:rPr>
              <a:t> at 30</a:t>
            </a:r>
            <a:r>
              <a:rPr kumimoji="0" lang="el-GR" sz="1400" b="0" i="0" u="none" strike="noStrike" kern="1200" cap="none" spc="0" normalizeH="0" baseline="0" noProof="0" dirty="0">
                <a:ln>
                  <a:noFill/>
                </a:ln>
                <a:solidFill>
                  <a:srgbClr val="0F124A"/>
                </a:solidFill>
                <a:effectLst/>
                <a:uLnTx/>
                <a:uFillTx/>
                <a:latin typeface="Arial"/>
                <a:ea typeface="+mn-ea"/>
                <a:cs typeface="+mn-cs"/>
              </a:rPr>
              <a:t>μ</a:t>
            </a:r>
            <a:r>
              <a:rPr kumimoji="0" lang="en-GB" sz="1400" b="0" i="0" u="none" strike="noStrike" kern="1200" cap="none" spc="0" normalizeH="0" baseline="0" noProof="0" dirty="0">
                <a:ln>
                  <a:noFill/>
                </a:ln>
                <a:solidFill>
                  <a:srgbClr val="0F124A"/>
                </a:solidFill>
                <a:effectLst/>
                <a:uLnTx/>
                <a:uFillTx/>
                <a:latin typeface="Arial"/>
                <a:ea typeface="+mn-ea"/>
                <a:cs typeface="+mn-cs"/>
              </a:rPr>
              <a:t>m for the internal alignment</a:t>
            </a:r>
            <a:r>
              <a:rPr kumimoji="0" lang="fr-FR" sz="1400" b="0" i="0" u="none" strike="noStrike" kern="1200" cap="none" spc="0" normalizeH="0" baseline="0" noProof="0" dirty="0">
                <a:ln>
                  <a:noFill/>
                </a:ln>
                <a:solidFill>
                  <a:srgbClr val="0F124A"/>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 - Distance measurement network for the “External monitoring system”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 - Deformation monitoring of the skeleton for the “Internal monitoring system” thanks to a in-line multiplexed and distributed sensor based on FSI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F124A"/>
              </a:solidFill>
              <a:effectLst/>
              <a:uLnTx/>
              <a:uFillTx/>
              <a:latin typeface="Arial"/>
              <a:ea typeface="+mn-ea"/>
              <a:cs typeface="+mn-cs"/>
            </a:endParaRPr>
          </a:p>
        </p:txBody>
      </p:sp>
      <p:pic>
        <p:nvPicPr>
          <p:cNvPr id="49" name="Picture 48" descr="Chart, diagram&#10;&#10;Description automatically generated">
            <a:extLst>
              <a:ext uri="{FF2B5EF4-FFF2-40B4-BE49-F238E27FC236}">
                <a16:creationId xmlns:a16="http://schemas.microsoft.com/office/drawing/2014/main" id="{3835B0DD-EEF3-0677-2F69-EC6EB0082C1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6354" t="7677" b="6583"/>
          <a:stretch/>
        </p:blipFill>
        <p:spPr>
          <a:xfrm>
            <a:off x="6520855" y="3151856"/>
            <a:ext cx="2647211" cy="1642669"/>
          </a:xfrm>
          <a:prstGeom prst="rect">
            <a:avLst/>
          </a:prstGeom>
        </p:spPr>
      </p:pic>
      <p:pic>
        <p:nvPicPr>
          <p:cNvPr id="50" name="Picture 49" descr="Chart&#10;&#10;Description automatically generated">
            <a:extLst>
              <a:ext uri="{FF2B5EF4-FFF2-40B4-BE49-F238E27FC236}">
                <a16:creationId xmlns:a16="http://schemas.microsoft.com/office/drawing/2014/main" id="{0FA7EDBA-65D7-381A-B0E0-9096D802510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9423" t="16597" r="10823" b="10801"/>
          <a:stretch/>
        </p:blipFill>
        <p:spPr>
          <a:xfrm>
            <a:off x="5019859" y="1182685"/>
            <a:ext cx="2162392" cy="1536160"/>
          </a:xfrm>
          <a:prstGeom prst="rect">
            <a:avLst/>
          </a:prstGeom>
        </p:spPr>
      </p:pic>
      <p:pic>
        <p:nvPicPr>
          <p:cNvPr id="51" name="Picture 50" descr="Câble fibre optique multimode, pour intérieur ou extérieur, CLT, par  touslescables.com">
            <a:extLst>
              <a:ext uri="{FF2B5EF4-FFF2-40B4-BE49-F238E27FC236}">
                <a16:creationId xmlns:a16="http://schemas.microsoft.com/office/drawing/2014/main" id="{2DBC860D-2CC3-A8C4-EFE4-8E5D07CC41C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30608" y="1564377"/>
            <a:ext cx="1688398" cy="801990"/>
          </a:xfrm>
          <a:prstGeom prst="rect">
            <a:avLst/>
          </a:prstGeom>
          <a:noFill/>
          <a:extLst>
            <a:ext uri="{909E8E84-426E-40DD-AFC4-6F175D3DCCD1}">
              <a14:hiddenFill xmlns:a14="http://schemas.microsoft.com/office/drawing/2010/main">
                <a:solidFill>
                  <a:srgbClr val="FFFFFF"/>
                </a:solidFill>
              </a14:hiddenFill>
            </a:ext>
          </a:extLst>
        </p:spPr>
      </p:pic>
      <p:sp>
        <p:nvSpPr>
          <p:cNvPr id="52" name="TextBox 6">
            <a:extLst>
              <a:ext uri="{FF2B5EF4-FFF2-40B4-BE49-F238E27FC236}">
                <a16:creationId xmlns:a16="http://schemas.microsoft.com/office/drawing/2014/main" id="{5B0A5FCB-DB1E-3F8B-D862-3572132398C7}"/>
              </a:ext>
            </a:extLst>
          </p:cNvPr>
          <p:cNvSpPr txBox="1"/>
          <p:nvPr/>
        </p:nvSpPr>
        <p:spPr>
          <a:xfrm>
            <a:off x="0" y="4719393"/>
            <a:ext cx="2474423" cy="461665"/>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a:ln>
                  <a:noFill/>
                </a:ln>
                <a:solidFill>
                  <a:srgbClr val="FFFFFF">
                    <a:lumMod val="50000"/>
                  </a:srgbClr>
                </a:solidFill>
                <a:effectLst/>
                <a:uLnTx/>
                <a:uFillTx/>
                <a:latin typeface="Arial" panose="020B0604020202020204" pitchFamily="34" charset="0"/>
                <a:ea typeface="+mn-ea"/>
                <a:cs typeface="+mn-cs"/>
              </a:rPr>
              <a:t>Deformation monitoring system, based on an optical </a:t>
            </a:r>
            <a:r>
              <a:rPr kumimoji="0" lang="en-GB" sz="800" b="0" i="0" u="none" strike="noStrike" kern="1200" cap="none" spc="0" normalizeH="0" baseline="0" noProof="0" dirty="0" err="1">
                <a:ln>
                  <a:noFill/>
                </a:ln>
                <a:solidFill>
                  <a:srgbClr val="FFFFFF">
                    <a:lumMod val="50000"/>
                  </a:srgbClr>
                </a:solidFill>
                <a:effectLst/>
                <a:uLnTx/>
                <a:uFillTx/>
                <a:latin typeface="Arial" panose="020B0604020202020204" pitchFamily="34" charset="0"/>
                <a:ea typeface="+mn-ea"/>
                <a:cs typeface="+mn-cs"/>
              </a:rPr>
              <a:t>fiber</a:t>
            </a:r>
            <a:r>
              <a:rPr kumimoji="0" lang="en-GB" sz="800" b="0" i="0" u="none" strike="noStrike" kern="1200" cap="none" spc="0" normalizeH="0" baseline="0" noProof="0" dirty="0">
                <a:ln>
                  <a:noFill/>
                </a:ln>
                <a:solidFill>
                  <a:srgbClr val="FFFFFF">
                    <a:lumMod val="50000"/>
                  </a:srgbClr>
                </a:solidFill>
                <a:effectLst/>
                <a:uLnTx/>
                <a:uFillTx/>
                <a:latin typeface="Arial" panose="020B0604020202020204" pitchFamily="34" charset="0"/>
                <a:ea typeface="+mn-ea"/>
                <a:cs typeface="+mn-cs"/>
              </a:rPr>
              <a:t> network and an in-line multiplexed and distributed FSI sensor.</a:t>
            </a:r>
            <a:endParaRPr kumimoji="0" lang="en-GB" sz="800" b="0" i="0" u="none" strike="noStrike" kern="1200" cap="none" spc="0" normalizeH="0" baseline="0" noProof="0" dirty="0">
              <a:ln>
                <a:noFill/>
              </a:ln>
              <a:solidFill>
                <a:srgbClr val="FFFFFF">
                  <a:lumMod val="50000"/>
                </a:srgbClr>
              </a:solidFill>
              <a:effectLst/>
              <a:uLnTx/>
              <a:uFillTx/>
              <a:latin typeface="Arial"/>
              <a:ea typeface="+mn-ea"/>
              <a:cs typeface="+mn-cs"/>
            </a:endParaRPr>
          </a:p>
        </p:txBody>
      </p:sp>
      <p:sp>
        <p:nvSpPr>
          <p:cNvPr id="25" name="TextBox 24"/>
          <p:cNvSpPr txBox="1"/>
          <p:nvPr/>
        </p:nvSpPr>
        <p:spPr>
          <a:xfrm>
            <a:off x="1215534" y="416469"/>
            <a:ext cx="6726650" cy="400110"/>
          </a:xfrm>
          <a:prstGeom prst="rect">
            <a:avLst/>
          </a:prstGeom>
          <a:noFill/>
        </p:spPr>
        <p:txBody>
          <a:bodyPr wrap="none" rtlCol="0">
            <a:spAutoFit/>
          </a:bodyPr>
          <a:lstStyle/>
          <a:p>
            <a:r>
              <a:rPr lang="en-US" sz="2000" b="1" dirty="0">
                <a:solidFill>
                  <a:srgbClr val="0070C0"/>
                </a:solidFill>
              </a:rPr>
              <a:t>FCC-</a:t>
            </a:r>
            <a:r>
              <a:rPr lang="en-US" sz="2000" b="1" dirty="0" err="1">
                <a:solidFill>
                  <a:srgbClr val="0070C0"/>
                </a:solidFill>
              </a:rPr>
              <a:t>ee</a:t>
            </a:r>
            <a:r>
              <a:rPr lang="en-US" sz="2000" b="1" dirty="0">
                <a:solidFill>
                  <a:srgbClr val="0070C0"/>
                </a:solidFill>
              </a:rPr>
              <a:t> Machine Detector Interface Alignment System</a:t>
            </a:r>
            <a:endParaRPr lang="en-GB" sz="2000" b="1" dirty="0">
              <a:solidFill>
                <a:srgbClr val="0070C0"/>
              </a:solidFill>
            </a:endParaRPr>
          </a:p>
        </p:txBody>
      </p:sp>
      <p:sp>
        <p:nvSpPr>
          <p:cNvPr id="26" name="TextShape 2"/>
          <p:cNvSpPr txBox="1"/>
          <p:nvPr/>
        </p:nvSpPr>
        <p:spPr>
          <a:xfrm>
            <a:off x="8676167" y="97560"/>
            <a:ext cx="358393"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14</a:t>
            </a:fld>
            <a:endParaRPr lang="en-GB" sz="800" b="0" strike="noStrike" spc="-1">
              <a:latin typeface="Times New Roman"/>
            </a:endParaRPr>
          </a:p>
        </p:txBody>
      </p:sp>
      <p:sp>
        <p:nvSpPr>
          <p:cNvPr id="27"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Tree>
    <p:extLst>
      <p:ext uri="{BB962C8B-B14F-4D97-AF65-F5344CB8AC3E}">
        <p14:creationId xmlns:p14="http://schemas.microsoft.com/office/powerpoint/2010/main" val="2211428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2"/>
          <p:cNvSpPr txBox="1"/>
          <p:nvPr/>
        </p:nvSpPr>
        <p:spPr>
          <a:xfrm>
            <a:off x="8676167" y="97560"/>
            <a:ext cx="358393"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15</a:t>
            </a:fld>
            <a:endParaRPr lang="en-GB" sz="800" b="0" strike="noStrike" spc="-1">
              <a:latin typeface="Times New Roman"/>
            </a:endParaRPr>
          </a:p>
        </p:txBody>
      </p:sp>
      <p:sp>
        <p:nvSpPr>
          <p:cNvPr id="3"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13" name="TextBox 12"/>
          <p:cNvSpPr txBox="1"/>
          <p:nvPr/>
        </p:nvSpPr>
        <p:spPr>
          <a:xfrm>
            <a:off x="3008042" y="416469"/>
            <a:ext cx="3130985" cy="400110"/>
          </a:xfrm>
          <a:prstGeom prst="rect">
            <a:avLst/>
          </a:prstGeom>
          <a:noFill/>
        </p:spPr>
        <p:txBody>
          <a:bodyPr wrap="none" rtlCol="0">
            <a:spAutoFit/>
          </a:bodyPr>
          <a:lstStyle/>
          <a:p>
            <a:r>
              <a:rPr lang="en-US" sz="2000" b="1" dirty="0">
                <a:solidFill>
                  <a:srgbClr val="0070C0"/>
                </a:solidFill>
              </a:rPr>
              <a:t>Infrastructure Operation</a:t>
            </a:r>
            <a:endParaRPr lang="en-GB" sz="2000" b="1" dirty="0">
              <a:solidFill>
                <a:srgbClr val="0070C0"/>
              </a:solidFill>
            </a:endParaRPr>
          </a:p>
        </p:txBody>
      </p:sp>
      <p:sp>
        <p:nvSpPr>
          <p:cNvPr id="14" name="TextBox 13">
            <a:extLst>
              <a:ext uri="{FF2B5EF4-FFF2-40B4-BE49-F238E27FC236}">
                <a16:creationId xmlns:a16="http://schemas.microsoft.com/office/drawing/2014/main" id="{47FE9E1B-6EF0-1BC4-BEB0-D7237E03EB6C}"/>
              </a:ext>
            </a:extLst>
          </p:cNvPr>
          <p:cNvSpPr txBox="1"/>
          <p:nvPr/>
        </p:nvSpPr>
        <p:spPr>
          <a:xfrm>
            <a:off x="273492" y="965928"/>
            <a:ext cx="8601150" cy="129266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CH" dirty="0"/>
              <a:t>Input given on various subjects: </a:t>
            </a:r>
          </a:p>
          <a:p>
            <a:pPr marL="285750" indent="-285750">
              <a:buFontTx/>
              <a:buChar char="-"/>
            </a:pPr>
            <a:r>
              <a:rPr lang="en-CH" sz="1200" dirty="0"/>
              <a:t>Sustainable usage of water</a:t>
            </a:r>
          </a:p>
          <a:p>
            <a:pPr marL="285750" indent="-285750">
              <a:buFontTx/>
              <a:buChar char="-"/>
            </a:pPr>
            <a:r>
              <a:rPr lang="en-CH" sz="1200" dirty="0"/>
              <a:t>Safety, transport </a:t>
            </a:r>
          </a:p>
          <a:p>
            <a:pPr marL="285750" indent="-285750">
              <a:buFontTx/>
              <a:buChar char="-"/>
            </a:pPr>
            <a:r>
              <a:rPr lang="en-CH" sz="1200" dirty="0"/>
              <a:t>Remote operations of large electrical networks </a:t>
            </a:r>
          </a:p>
          <a:p>
            <a:pPr marL="285750" indent="-285750">
              <a:buFontTx/>
              <a:buChar char="-"/>
            </a:pPr>
            <a:r>
              <a:rPr lang="en-CH" sz="1200" dirty="0"/>
              <a:t>Robotics and operations </a:t>
            </a:r>
          </a:p>
          <a:p>
            <a:pPr marL="285750" indent="-285750">
              <a:buFontTx/>
              <a:buChar char="-"/>
            </a:pPr>
            <a:r>
              <a:rPr lang="en-CH" sz="1200" dirty="0"/>
              <a:t>Documentation of equipment and dependencies</a:t>
            </a:r>
          </a:p>
        </p:txBody>
      </p:sp>
      <p:sp>
        <p:nvSpPr>
          <p:cNvPr id="15" name="TextBox 14">
            <a:extLst>
              <a:ext uri="{FF2B5EF4-FFF2-40B4-BE49-F238E27FC236}">
                <a16:creationId xmlns:a16="http://schemas.microsoft.com/office/drawing/2014/main" id="{66BB87B7-38A2-422A-67C8-414EB293CA84}"/>
              </a:ext>
            </a:extLst>
          </p:cNvPr>
          <p:cNvSpPr txBox="1"/>
          <p:nvPr/>
        </p:nvSpPr>
        <p:spPr>
          <a:xfrm>
            <a:off x="273492" y="2259861"/>
            <a:ext cx="8601150" cy="129266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defPPr>
              <a:defRPr lang="en-CH"/>
            </a:defPPr>
            <a:lvl1pPr>
              <a:defRPr sz="2800">
                <a:solidFill>
                  <a:schemeClr val="dk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CH" sz="1800" dirty="0"/>
              <a:t>Work on improvements in operations on current accelerators with FCC in mind:</a:t>
            </a:r>
          </a:p>
          <a:p>
            <a:pPr marL="285750" indent="-285750">
              <a:buFontTx/>
              <a:buChar char="-"/>
            </a:pPr>
            <a:r>
              <a:rPr lang="en-CH" sz="1200" dirty="0"/>
              <a:t>Closer collaboration with robotics, thanks to FCC week! </a:t>
            </a:r>
            <a:r>
              <a:rPr lang="en-CH" sz="1200" dirty="0">
                <a:sym typeface="Wingdings" pitchFamily="2" charset="2"/>
              </a:rPr>
              <a:t> Now operations group operate the TIM train in LHC tunnel! </a:t>
            </a:r>
            <a:endParaRPr lang="en-CH" sz="1200" dirty="0"/>
          </a:p>
          <a:p>
            <a:pPr marL="285750" indent="-285750">
              <a:buFontTx/>
              <a:buChar char="-"/>
            </a:pPr>
            <a:r>
              <a:rPr lang="en-CH" sz="1200" dirty="0"/>
              <a:t>Work with experiments to add “powered by” for equipment </a:t>
            </a:r>
            <a:r>
              <a:rPr lang="en-CH" sz="1200" dirty="0">
                <a:sym typeface="Wingdings" pitchFamily="2" charset="2"/>
              </a:rPr>
              <a:t> Vision is to make it visible in our tools, from what power supply an equipment is powered. This is even more relevant with big machine like FCC, therefore putting it in place already now is very useful </a:t>
            </a:r>
          </a:p>
          <a:p>
            <a:pPr marL="285750" indent="-285750">
              <a:buFontTx/>
              <a:buChar char="-"/>
            </a:pPr>
            <a:r>
              <a:rPr lang="en-CH" sz="1200" dirty="0">
                <a:sym typeface="Wingdings" pitchFamily="2" charset="2"/>
              </a:rPr>
              <a:t>Expand tools for energy monitoring, we work with EN-EL to have a much more clear picture of where the power goes. </a:t>
            </a:r>
          </a:p>
        </p:txBody>
      </p:sp>
      <p:sp>
        <p:nvSpPr>
          <p:cNvPr id="16" name="TextBox 15">
            <a:extLst>
              <a:ext uri="{FF2B5EF4-FFF2-40B4-BE49-F238E27FC236}">
                <a16:creationId xmlns:a16="http://schemas.microsoft.com/office/drawing/2014/main" id="{B34E9EE7-CA45-1065-BEC5-1C2DFC139238}"/>
              </a:ext>
            </a:extLst>
          </p:cNvPr>
          <p:cNvSpPr txBox="1"/>
          <p:nvPr/>
        </p:nvSpPr>
        <p:spPr>
          <a:xfrm>
            <a:off x="268663" y="3553794"/>
            <a:ext cx="8605979" cy="129266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CH" dirty="0"/>
              <a:t>Hopes for next years</a:t>
            </a:r>
          </a:p>
          <a:p>
            <a:pPr marL="285750" indent="-285750">
              <a:buFontTx/>
              <a:buChar char="-"/>
            </a:pPr>
            <a:r>
              <a:rPr lang="en-CH" sz="1200" dirty="0"/>
              <a:t>Expand further ”powered by” featurs, this information can be used many places, one idea is in the IMPACT documents. </a:t>
            </a:r>
          </a:p>
          <a:p>
            <a:pPr marL="285750" indent="-285750">
              <a:buFontTx/>
              <a:buChar char="-"/>
            </a:pPr>
            <a:r>
              <a:rPr lang="en-CH" sz="1200" dirty="0"/>
              <a:t>Test with TIM train done with success </a:t>
            </a:r>
            <a:r>
              <a:rPr lang="en-CH" sz="1200" dirty="0">
                <a:sym typeface="Wingdings" pitchFamily="2" charset="2"/>
              </a:rPr>
              <a:t> Next steps of using all 4 trains in works now  </a:t>
            </a:r>
            <a:r>
              <a:rPr lang="en-CH" sz="1200" b="1" dirty="0">
                <a:sym typeface="Wingdings" pitchFamily="2" charset="2"/>
              </a:rPr>
              <a:t>Idea</a:t>
            </a:r>
            <a:r>
              <a:rPr lang="en-CH" sz="1200" dirty="0">
                <a:sym typeface="Wingdings" pitchFamily="2" charset="2"/>
              </a:rPr>
              <a:t>: drop drones with train! </a:t>
            </a:r>
          </a:p>
          <a:p>
            <a:pPr marL="285750" indent="-285750">
              <a:buFontTx/>
              <a:buChar char="-"/>
            </a:pPr>
            <a:r>
              <a:rPr lang="en-CH" sz="1200" dirty="0">
                <a:sym typeface="Wingdings" pitchFamily="2" charset="2"/>
              </a:rPr>
              <a:t>Intelligent tools to predict faults, when a pattern of alarms is received we could make suggestions to operators. </a:t>
            </a:r>
          </a:p>
          <a:p>
            <a:pPr marL="285750" indent="-285750">
              <a:buFontTx/>
              <a:buChar char="-"/>
            </a:pPr>
            <a:r>
              <a:rPr lang="en-CH" sz="1200" dirty="0">
                <a:sym typeface="Wingdings" pitchFamily="2" charset="2"/>
              </a:rPr>
              <a:t>Create new role for Energy Monitoring and follow up </a:t>
            </a:r>
            <a:r>
              <a:rPr lang="en-US" sz="1200" dirty="0">
                <a:sym typeface="Wingdings" panose="05000000000000000000" pitchFamily="2" charset="2"/>
              </a:rPr>
              <a:t></a:t>
            </a:r>
            <a:r>
              <a:rPr lang="en-CH" sz="1200" dirty="0">
                <a:sym typeface="Wingdings" pitchFamily="2" charset="2"/>
              </a:rPr>
              <a:t> Save Energy. Operators are becoming more involved. </a:t>
            </a:r>
          </a:p>
          <a:p>
            <a:pPr marL="285750" indent="-285750">
              <a:buFontTx/>
              <a:buChar char="-"/>
            </a:pPr>
            <a:r>
              <a:rPr lang="en-CH" sz="1200" dirty="0">
                <a:sym typeface="Wingdings" pitchFamily="2" charset="2"/>
              </a:rPr>
              <a:t>New operation models@CERN  Move towards 100% operations from control room, not on the field as today</a:t>
            </a:r>
            <a:endParaRPr lang="en-CH" sz="1200" dirty="0"/>
          </a:p>
        </p:txBody>
      </p:sp>
    </p:spTree>
    <p:extLst>
      <p:ext uri="{BB962C8B-B14F-4D97-AF65-F5344CB8AC3E}">
        <p14:creationId xmlns:p14="http://schemas.microsoft.com/office/powerpoint/2010/main" val="15028341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2"/>
          <p:cNvSpPr txBox="1"/>
          <p:nvPr/>
        </p:nvSpPr>
        <p:spPr>
          <a:xfrm>
            <a:off x="8697433" y="97560"/>
            <a:ext cx="337127"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16</a:t>
            </a:fld>
            <a:endParaRPr lang="en-GB" sz="800" b="0" strike="noStrike" spc="-1">
              <a:latin typeface="Times New Roman"/>
            </a:endParaRPr>
          </a:p>
        </p:txBody>
      </p:sp>
      <p:sp>
        <p:nvSpPr>
          <p:cNvPr id="3"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4" name="TextBox 3"/>
          <p:cNvSpPr txBox="1"/>
          <p:nvPr/>
        </p:nvSpPr>
        <p:spPr>
          <a:xfrm>
            <a:off x="3663573" y="416469"/>
            <a:ext cx="1808508" cy="400110"/>
          </a:xfrm>
          <a:prstGeom prst="rect">
            <a:avLst/>
          </a:prstGeom>
          <a:noFill/>
        </p:spPr>
        <p:txBody>
          <a:bodyPr wrap="none" rtlCol="0">
            <a:spAutoFit/>
          </a:bodyPr>
          <a:lstStyle/>
          <a:p>
            <a:r>
              <a:rPr lang="en-US" sz="2000" b="1" dirty="0">
                <a:solidFill>
                  <a:srgbClr val="0070C0"/>
                </a:solidFill>
              </a:rPr>
              <a:t>Surface Sites</a:t>
            </a:r>
            <a:endParaRPr lang="en-GB" sz="2000" b="1" dirty="0">
              <a:solidFill>
                <a:srgbClr val="0070C0"/>
              </a:solidFill>
            </a:endParaRPr>
          </a:p>
        </p:txBody>
      </p:sp>
      <p:sp>
        <p:nvSpPr>
          <p:cNvPr id="5" name="TextBox 4"/>
          <p:cNvSpPr txBox="1"/>
          <p:nvPr/>
        </p:nvSpPr>
        <p:spPr>
          <a:xfrm>
            <a:off x="255135" y="816579"/>
            <a:ext cx="8644689" cy="2400657"/>
          </a:xfrm>
          <a:prstGeom prst="rect">
            <a:avLst/>
          </a:prstGeom>
          <a:noFill/>
        </p:spPr>
        <p:txBody>
          <a:bodyPr wrap="square" rtlCol="0">
            <a:spAutoFit/>
          </a:bodyPr>
          <a:lstStyle/>
          <a:p>
            <a:r>
              <a:rPr lang="en-US" sz="1600" dirty="0"/>
              <a:t>For every point we have compiled the infrastructure:</a:t>
            </a:r>
          </a:p>
          <a:p>
            <a:r>
              <a:rPr lang="en-US" sz="1400" dirty="0">
                <a:solidFill>
                  <a:srgbClr val="0070C0"/>
                </a:solidFill>
              </a:rPr>
              <a:t>status / last changed / element / location / construction type / area / size (W x L x H) / capacity </a:t>
            </a:r>
            <a:endParaRPr lang="en-US" sz="1400" dirty="0"/>
          </a:p>
          <a:p>
            <a:r>
              <a:rPr lang="en-US" sz="1600" dirty="0"/>
              <a:t>covering all domains (Work Packages)</a:t>
            </a:r>
          </a:p>
          <a:p>
            <a:endParaRPr lang="en-US" sz="1400" dirty="0"/>
          </a:p>
          <a:p>
            <a:endParaRPr lang="en-US" dirty="0"/>
          </a:p>
          <a:p>
            <a:endParaRPr lang="en-US" dirty="0"/>
          </a:p>
          <a:p>
            <a:endParaRPr lang="en-US" dirty="0"/>
          </a:p>
          <a:p>
            <a:endParaRPr lang="en-US" dirty="0"/>
          </a:p>
          <a:p>
            <a:endParaRPr lang="en-GB" dirty="0"/>
          </a:p>
        </p:txBody>
      </p:sp>
      <p:pic>
        <p:nvPicPr>
          <p:cNvPr id="6" name="Picture 5"/>
          <p:cNvPicPr>
            <a:picLocks noChangeAspect="1"/>
          </p:cNvPicPr>
          <p:nvPr/>
        </p:nvPicPr>
        <p:blipFill rotWithShape="1">
          <a:blip r:embed="rId2"/>
          <a:srcRect t="34361" r="12808" b="10235"/>
          <a:stretch/>
        </p:blipFill>
        <p:spPr>
          <a:xfrm>
            <a:off x="255135" y="1636438"/>
            <a:ext cx="7990705" cy="3173429"/>
          </a:xfrm>
          <a:prstGeom prst="rect">
            <a:avLst/>
          </a:prstGeom>
        </p:spPr>
      </p:pic>
      <p:sp>
        <p:nvSpPr>
          <p:cNvPr id="7" name="TextBox 6"/>
          <p:cNvSpPr txBox="1"/>
          <p:nvPr/>
        </p:nvSpPr>
        <p:spPr>
          <a:xfrm>
            <a:off x="6696369" y="1370063"/>
            <a:ext cx="2116926" cy="338554"/>
          </a:xfrm>
          <a:prstGeom prst="rect">
            <a:avLst/>
          </a:prstGeom>
          <a:noFill/>
        </p:spPr>
        <p:txBody>
          <a:bodyPr wrap="none" rtlCol="0">
            <a:spAutoFit/>
          </a:bodyPr>
          <a:lstStyle/>
          <a:p>
            <a:r>
              <a:rPr lang="en-US" sz="1600" dirty="0"/>
              <a:t>Example: PA FCC-</a:t>
            </a:r>
            <a:r>
              <a:rPr lang="en-US" sz="1600" dirty="0" err="1"/>
              <a:t>ee</a:t>
            </a:r>
            <a:endParaRPr lang="en-GB" sz="1600" dirty="0"/>
          </a:p>
        </p:txBody>
      </p:sp>
      <p:sp>
        <p:nvSpPr>
          <p:cNvPr id="8" name="TextBox 7"/>
          <p:cNvSpPr txBox="1"/>
          <p:nvPr/>
        </p:nvSpPr>
        <p:spPr>
          <a:xfrm>
            <a:off x="255135" y="4773128"/>
            <a:ext cx="8314707" cy="338554"/>
          </a:xfrm>
          <a:prstGeom prst="rect">
            <a:avLst/>
          </a:prstGeom>
          <a:noFill/>
        </p:spPr>
        <p:txBody>
          <a:bodyPr wrap="square" rtlCol="0">
            <a:spAutoFit/>
          </a:bodyPr>
          <a:lstStyle/>
          <a:p>
            <a:r>
              <a:rPr lang="en-US" sz="1600" dirty="0"/>
              <a:t>Based on this information, Civil Engineering is doing the integration of the surface sites</a:t>
            </a:r>
            <a:endParaRPr lang="en-GB" sz="1600" dirty="0"/>
          </a:p>
        </p:txBody>
      </p:sp>
    </p:spTree>
    <p:extLst>
      <p:ext uri="{BB962C8B-B14F-4D97-AF65-F5344CB8AC3E}">
        <p14:creationId xmlns:p14="http://schemas.microsoft.com/office/powerpoint/2010/main" val="7568495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text, circle, screenshot, diagram&#10;&#10;Description automatically generated">
            <a:extLst>
              <a:ext uri="{FF2B5EF4-FFF2-40B4-BE49-F238E27FC236}">
                <a16:creationId xmlns:a16="http://schemas.microsoft.com/office/drawing/2014/main" id="{F4988C51-ACC2-716F-FF8A-66307BD07A4F}"/>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25470" r="23839"/>
          <a:stretch/>
        </p:blipFill>
        <p:spPr>
          <a:xfrm>
            <a:off x="2622317" y="738284"/>
            <a:ext cx="3854269" cy="4185601"/>
          </a:xfrm>
          <a:prstGeom prst="rect">
            <a:avLst/>
          </a:prstGeom>
        </p:spPr>
      </p:pic>
      <p:sp>
        <p:nvSpPr>
          <p:cNvPr id="17" name="TextBox 16">
            <a:extLst>
              <a:ext uri="{FF2B5EF4-FFF2-40B4-BE49-F238E27FC236}">
                <a16:creationId xmlns:a16="http://schemas.microsoft.com/office/drawing/2014/main" id="{2C8ADAD0-5FD4-4FF0-BBC0-0C206BA0C79B}"/>
              </a:ext>
            </a:extLst>
          </p:cNvPr>
          <p:cNvSpPr txBox="1"/>
          <p:nvPr/>
        </p:nvSpPr>
        <p:spPr>
          <a:xfrm>
            <a:off x="23093" y="4494591"/>
            <a:ext cx="2892723" cy="646331"/>
          </a:xfrm>
          <a:prstGeom prst="rect">
            <a:avLst/>
          </a:prstGeom>
          <a:solidFill>
            <a:srgbClr val="FFC000"/>
          </a:solid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srgbClr val="0F124A"/>
                </a:solidFill>
                <a:effectLst/>
                <a:uLnTx/>
                <a:uFillTx/>
                <a:latin typeface="Arial"/>
                <a:ea typeface="+mn-ea"/>
                <a:cs typeface="+mn-cs"/>
              </a:rPr>
              <a:t>Main cross section as for FCC-hh</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srgbClr val="0F124A"/>
                </a:solidFill>
                <a:effectLst/>
                <a:uLnTx/>
                <a:uFillTx/>
                <a:latin typeface="Arial"/>
                <a:ea typeface="+mn-ea"/>
                <a:cs typeface="+mn-cs"/>
              </a:rPr>
              <a:t>Main ring below of booster ring </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srgbClr val="0F124A"/>
                </a:solidFill>
                <a:effectLst/>
                <a:uLnTx/>
                <a:uFillTx/>
                <a:latin typeface="Arial"/>
                <a:ea typeface="+mn-ea"/>
                <a:cs typeface="+mn-cs"/>
              </a:rPr>
              <a:t>Main ring and booster ring 1.3 m distant </a:t>
            </a:r>
          </a:p>
        </p:txBody>
      </p:sp>
      <p:sp>
        <p:nvSpPr>
          <p:cNvPr id="19" name="TextBox 18">
            <a:extLst>
              <a:ext uri="{FF2B5EF4-FFF2-40B4-BE49-F238E27FC236}">
                <a16:creationId xmlns:a16="http://schemas.microsoft.com/office/drawing/2014/main" id="{517484E9-1AAB-4FA3-B21A-4336A5DFF565}"/>
              </a:ext>
            </a:extLst>
          </p:cNvPr>
          <p:cNvSpPr txBox="1"/>
          <p:nvPr/>
        </p:nvSpPr>
        <p:spPr>
          <a:xfrm>
            <a:off x="7596336" y="4671015"/>
            <a:ext cx="1352100" cy="276999"/>
          </a:xfrm>
          <a:prstGeom prst="rect">
            <a:avLst/>
          </a:prstGeom>
          <a:solidFill>
            <a:srgbClr val="FFC000"/>
          </a:solidFill>
          <a:ln>
            <a:solidFill>
              <a:srgbClr val="FFC000"/>
            </a:solidFill>
          </a:ln>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F124A"/>
                </a:solidFill>
                <a:effectLst/>
                <a:uLnTx/>
                <a:uFillTx/>
                <a:latin typeface="Arial"/>
                <a:ea typeface="+mn-ea"/>
                <a:cs typeface="+mn-cs"/>
              </a:rPr>
              <a:t>Collider Center</a:t>
            </a:r>
            <a:endParaRPr kumimoji="0" lang="en-GB" sz="1200" b="0" i="0" u="none" strike="noStrike" kern="1200" cap="none" spc="0" normalizeH="0" baseline="0" noProof="0" dirty="0">
              <a:ln>
                <a:noFill/>
              </a:ln>
              <a:solidFill>
                <a:srgbClr val="0F124A"/>
              </a:solidFill>
              <a:effectLst/>
              <a:uLnTx/>
              <a:uFillTx/>
              <a:latin typeface="Arial"/>
              <a:ea typeface="+mn-ea"/>
              <a:cs typeface="+mn-cs"/>
            </a:endParaRPr>
          </a:p>
        </p:txBody>
      </p:sp>
      <p:cxnSp>
        <p:nvCxnSpPr>
          <p:cNvPr id="20" name="Straight Arrow Connector 19">
            <a:extLst>
              <a:ext uri="{FF2B5EF4-FFF2-40B4-BE49-F238E27FC236}">
                <a16:creationId xmlns:a16="http://schemas.microsoft.com/office/drawing/2014/main" id="{B2772A1F-6722-46F8-A87D-B0F61858AC25}"/>
              </a:ext>
            </a:extLst>
          </p:cNvPr>
          <p:cNvCxnSpPr>
            <a:cxnSpLocks/>
          </p:cNvCxnSpPr>
          <p:nvPr/>
        </p:nvCxnSpPr>
        <p:spPr>
          <a:xfrm>
            <a:off x="7884368" y="5064347"/>
            <a:ext cx="792088"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27" name="TextBox 126">
            <a:extLst>
              <a:ext uri="{FF2B5EF4-FFF2-40B4-BE49-F238E27FC236}">
                <a16:creationId xmlns:a16="http://schemas.microsoft.com/office/drawing/2014/main" id="{9535205A-43DC-42FE-A839-EE2AB4C16197}"/>
              </a:ext>
            </a:extLst>
          </p:cNvPr>
          <p:cNvSpPr txBox="1"/>
          <p:nvPr/>
        </p:nvSpPr>
        <p:spPr>
          <a:xfrm>
            <a:off x="6233388" y="535471"/>
            <a:ext cx="2766188" cy="300082"/>
          </a:xfrm>
          <a:prstGeom prst="rect">
            <a:avLst/>
          </a:prstGeom>
          <a:solidFill>
            <a:srgbClr val="FFC000"/>
          </a:solid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350" b="0" i="0" strike="noStrike" kern="1200" cap="none" spc="0" normalizeH="0" baseline="0" noProof="0" dirty="0">
                <a:ln>
                  <a:noFill/>
                </a:ln>
                <a:solidFill>
                  <a:srgbClr val="0F124A"/>
                </a:solidFill>
                <a:effectLst/>
                <a:uLnTx/>
                <a:uFillTx/>
                <a:latin typeface="Arial"/>
                <a:ea typeface="+mn-ea"/>
                <a:cs typeface="+mn-cs"/>
              </a:rPr>
              <a:t>Machine tunnel 5.5 m in diameter </a:t>
            </a:r>
          </a:p>
        </p:txBody>
      </p:sp>
      <p:cxnSp>
        <p:nvCxnSpPr>
          <p:cNvPr id="11" name="Straight Arrow Connector 10">
            <a:extLst>
              <a:ext uri="{FF2B5EF4-FFF2-40B4-BE49-F238E27FC236}">
                <a16:creationId xmlns:a16="http://schemas.microsoft.com/office/drawing/2014/main" id="{FF2825AA-6E31-D5E0-6995-3C65B0807E0F}"/>
              </a:ext>
            </a:extLst>
          </p:cNvPr>
          <p:cNvCxnSpPr>
            <a:cxnSpLocks/>
          </p:cNvCxnSpPr>
          <p:nvPr/>
        </p:nvCxnSpPr>
        <p:spPr>
          <a:xfrm>
            <a:off x="2915816" y="1247358"/>
            <a:ext cx="634571" cy="46209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07E8D0D2-8089-69F3-C9F7-36CE5508A8DF}"/>
              </a:ext>
            </a:extLst>
          </p:cNvPr>
          <p:cNvSpPr txBox="1"/>
          <p:nvPr/>
        </p:nvSpPr>
        <p:spPr>
          <a:xfrm>
            <a:off x="1624393" y="767034"/>
            <a:ext cx="1492716" cy="480324"/>
          </a:xfrm>
          <a:prstGeom prst="rect">
            <a:avLst/>
          </a:prstGeom>
          <a:noFill/>
        </p:spPr>
        <p:txBody>
          <a:bodyPr wrap="none" rtlCol="0">
            <a:spAutoFit/>
          </a:bodyPr>
          <a:lstStyle/>
          <a:p>
            <a:pPr marL="0" marR="0" lvl="0" indent="0" algn="l" defTabSz="685727" rtl="0" eaLnBrk="1" fontAlgn="auto" latinLnBrk="0" hangingPunct="1">
              <a:lnSpc>
                <a:spcPts val="37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F124A"/>
                </a:solidFill>
                <a:effectLst/>
                <a:uLnTx/>
                <a:uFillTx/>
                <a:latin typeface="Arial"/>
                <a:ea typeface="+mn-ea"/>
                <a:cs typeface="+mn-cs"/>
              </a:rPr>
              <a:t>Smoke/He extraction</a:t>
            </a:r>
          </a:p>
        </p:txBody>
      </p:sp>
      <p:cxnSp>
        <p:nvCxnSpPr>
          <p:cNvPr id="15" name="Straight Arrow Connector 14">
            <a:extLst>
              <a:ext uri="{FF2B5EF4-FFF2-40B4-BE49-F238E27FC236}">
                <a16:creationId xmlns:a16="http://schemas.microsoft.com/office/drawing/2014/main" id="{E0C99B09-E1B8-F651-0FB3-10D2CF60FF9A}"/>
              </a:ext>
            </a:extLst>
          </p:cNvPr>
          <p:cNvCxnSpPr>
            <a:cxnSpLocks/>
          </p:cNvCxnSpPr>
          <p:nvPr/>
        </p:nvCxnSpPr>
        <p:spPr>
          <a:xfrm>
            <a:off x="2370751" y="1704767"/>
            <a:ext cx="634571" cy="46209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a16="http://schemas.microsoft.com/office/drawing/2014/main" id="{5E79ECEF-D647-9621-4C13-E0E64D2E361C}"/>
              </a:ext>
            </a:extLst>
          </p:cNvPr>
          <p:cNvSpPr txBox="1"/>
          <p:nvPr/>
        </p:nvSpPr>
        <p:spPr>
          <a:xfrm>
            <a:off x="1374673" y="1341857"/>
            <a:ext cx="1087157" cy="769441"/>
          </a:xfrm>
          <a:prstGeom prst="rect">
            <a:avLst/>
          </a:prstGeom>
          <a:noFill/>
        </p:spPr>
        <p:txBody>
          <a:bodyPr wrap="non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100" b="0" i="0" u="sng" strike="noStrike" kern="1200" cap="none" spc="0" normalizeH="0" baseline="0" noProof="0" dirty="0">
                <a:ln>
                  <a:noFill/>
                </a:ln>
                <a:solidFill>
                  <a:srgbClr val="0F124A"/>
                </a:solidFill>
                <a:effectLst/>
                <a:uLnTx/>
                <a:uFillTx/>
                <a:latin typeface="Arial"/>
                <a:ea typeface="+mn-ea"/>
                <a:cs typeface="+mn-cs"/>
              </a:rPr>
              <a:t>Cable trays:</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F124A"/>
                </a:solidFill>
                <a:effectLst/>
                <a:uLnTx/>
                <a:uFillTx/>
                <a:latin typeface="Arial"/>
                <a:ea typeface="+mn-ea"/>
                <a:cs typeface="+mn-cs"/>
              </a:rPr>
              <a:t>Fibre optic</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F124A"/>
                </a:solidFill>
                <a:effectLst/>
                <a:uLnTx/>
                <a:uFillTx/>
                <a:latin typeface="Arial"/>
                <a:ea typeface="+mn-ea"/>
                <a:cs typeface="+mn-cs"/>
              </a:rPr>
              <a:t>LV distribution</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F124A"/>
                </a:solidFill>
                <a:effectLst/>
                <a:uLnTx/>
                <a:uFillTx/>
                <a:latin typeface="Arial"/>
                <a:ea typeface="+mn-ea"/>
                <a:cs typeface="+mn-cs"/>
              </a:rPr>
              <a:t>Control cables</a:t>
            </a:r>
          </a:p>
        </p:txBody>
      </p:sp>
      <p:cxnSp>
        <p:nvCxnSpPr>
          <p:cNvPr id="21" name="Straight Arrow Connector 20">
            <a:extLst>
              <a:ext uri="{FF2B5EF4-FFF2-40B4-BE49-F238E27FC236}">
                <a16:creationId xmlns:a16="http://schemas.microsoft.com/office/drawing/2014/main" id="{3A38E315-3FE5-D1A6-23AA-4883BF2FB05F}"/>
              </a:ext>
            </a:extLst>
          </p:cNvPr>
          <p:cNvCxnSpPr>
            <a:cxnSpLocks/>
          </p:cNvCxnSpPr>
          <p:nvPr/>
        </p:nvCxnSpPr>
        <p:spPr>
          <a:xfrm>
            <a:off x="2246678" y="2545275"/>
            <a:ext cx="634571" cy="46209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4B3C7587-FA0E-CECA-4B22-8BEC442825CE}"/>
              </a:ext>
            </a:extLst>
          </p:cNvPr>
          <p:cNvSpPr txBox="1"/>
          <p:nvPr/>
        </p:nvSpPr>
        <p:spPr>
          <a:xfrm>
            <a:off x="309278" y="2168876"/>
            <a:ext cx="1951175" cy="480324"/>
          </a:xfrm>
          <a:prstGeom prst="rect">
            <a:avLst/>
          </a:prstGeom>
          <a:noFill/>
        </p:spPr>
        <p:txBody>
          <a:bodyPr wrap="none" rtlCol="0">
            <a:spAutoFit/>
          </a:bodyPr>
          <a:lstStyle/>
          <a:p>
            <a:pPr marL="0" marR="0" lvl="0" indent="0" algn="l" defTabSz="685727" rtl="0" eaLnBrk="1" fontAlgn="auto" latinLnBrk="0" hangingPunct="1">
              <a:lnSpc>
                <a:spcPts val="37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F124A"/>
                </a:solidFill>
                <a:effectLst/>
                <a:uLnTx/>
                <a:uFillTx/>
                <a:latin typeface="Arial"/>
                <a:ea typeface="+mn-ea"/>
                <a:cs typeface="+mn-cs"/>
              </a:rPr>
              <a:t>Demineralized water DN600</a:t>
            </a:r>
          </a:p>
        </p:txBody>
      </p:sp>
      <p:cxnSp>
        <p:nvCxnSpPr>
          <p:cNvPr id="24" name="Straight Arrow Connector 23">
            <a:extLst>
              <a:ext uri="{FF2B5EF4-FFF2-40B4-BE49-F238E27FC236}">
                <a16:creationId xmlns:a16="http://schemas.microsoft.com/office/drawing/2014/main" id="{3135DAE5-0309-D9B8-2FE9-D16DCDD6664C}"/>
              </a:ext>
            </a:extLst>
          </p:cNvPr>
          <p:cNvCxnSpPr>
            <a:cxnSpLocks/>
          </p:cNvCxnSpPr>
          <p:nvPr/>
        </p:nvCxnSpPr>
        <p:spPr>
          <a:xfrm>
            <a:off x="2299621" y="3049837"/>
            <a:ext cx="817488" cy="33163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5" name="TextBox 24">
            <a:extLst>
              <a:ext uri="{FF2B5EF4-FFF2-40B4-BE49-F238E27FC236}">
                <a16:creationId xmlns:a16="http://schemas.microsoft.com/office/drawing/2014/main" id="{B023A67A-FE3C-7227-D715-6409B287DF70}"/>
              </a:ext>
            </a:extLst>
          </p:cNvPr>
          <p:cNvSpPr txBox="1"/>
          <p:nvPr/>
        </p:nvSpPr>
        <p:spPr>
          <a:xfrm>
            <a:off x="1370616" y="2632528"/>
            <a:ext cx="873957" cy="480324"/>
          </a:xfrm>
          <a:prstGeom prst="rect">
            <a:avLst/>
          </a:prstGeom>
          <a:noFill/>
        </p:spPr>
        <p:txBody>
          <a:bodyPr wrap="square" rtlCol="0">
            <a:spAutoFit/>
          </a:bodyPr>
          <a:lstStyle/>
          <a:p>
            <a:pPr marL="0" marR="0" lvl="0" indent="0" algn="l" defTabSz="685727" rtl="0" eaLnBrk="1" fontAlgn="auto" latinLnBrk="0" hangingPunct="1">
              <a:lnSpc>
                <a:spcPts val="37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F124A"/>
                </a:solidFill>
                <a:effectLst/>
                <a:uLnTx/>
                <a:uFillTx/>
                <a:latin typeface="Arial"/>
                <a:ea typeface="+mn-ea"/>
                <a:cs typeface="+mn-cs"/>
              </a:rPr>
              <a:t>Leaky feed</a:t>
            </a:r>
          </a:p>
        </p:txBody>
      </p:sp>
      <p:cxnSp>
        <p:nvCxnSpPr>
          <p:cNvPr id="26" name="Straight Arrow Connector 25">
            <a:extLst>
              <a:ext uri="{FF2B5EF4-FFF2-40B4-BE49-F238E27FC236}">
                <a16:creationId xmlns:a16="http://schemas.microsoft.com/office/drawing/2014/main" id="{ABD9BAFF-17D2-6450-77AB-3A72C6174A5D}"/>
              </a:ext>
            </a:extLst>
          </p:cNvPr>
          <p:cNvCxnSpPr>
            <a:cxnSpLocks/>
          </p:cNvCxnSpPr>
          <p:nvPr/>
        </p:nvCxnSpPr>
        <p:spPr>
          <a:xfrm>
            <a:off x="2215256" y="3279095"/>
            <a:ext cx="916152" cy="29579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7" name="TextBox 26">
            <a:extLst>
              <a:ext uri="{FF2B5EF4-FFF2-40B4-BE49-F238E27FC236}">
                <a16:creationId xmlns:a16="http://schemas.microsoft.com/office/drawing/2014/main" id="{3197066F-88C7-5E19-AE84-2C1C5D48D64F}"/>
              </a:ext>
            </a:extLst>
          </p:cNvPr>
          <p:cNvSpPr txBox="1"/>
          <p:nvPr/>
        </p:nvSpPr>
        <p:spPr>
          <a:xfrm>
            <a:off x="425931" y="3102260"/>
            <a:ext cx="1951175" cy="261610"/>
          </a:xfrm>
          <a:prstGeom prst="rect">
            <a:avLst/>
          </a:prstGeom>
          <a:no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F124A"/>
                </a:solidFill>
                <a:effectLst/>
                <a:uLnTx/>
                <a:uFillTx/>
                <a:latin typeface="Arial"/>
                <a:ea typeface="+mn-ea"/>
                <a:cs typeface="+mn-cs"/>
              </a:rPr>
              <a:t>Warm He recovery DN200</a:t>
            </a:r>
          </a:p>
        </p:txBody>
      </p:sp>
      <p:cxnSp>
        <p:nvCxnSpPr>
          <p:cNvPr id="30" name="Straight Arrow Connector 29">
            <a:extLst>
              <a:ext uri="{FF2B5EF4-FFF2-40B4-BE49-F238E27FC236}">
                <a16:creationId xmlns:a16="http://schemas.microsoft.com/office/drawing/2014/main" id="{5AB7BDD3-C0A8-7AFF-513C-AB19D82A0254}"/>
              </a:ext>
            </a:extLst>
          </p:cNvPr>
          <p:cNvCxnSpPr>
            <a:cxnSpLocks/>
            <a:stCxn id="32" idx="3"/>
          </p:cNvCxnSpPr>
          <p:nvPr/>
        </p:nvCxnSpPr>
        <p:spPr>
          <a:xfrm flipV="1">
            <a:off x="2521492" y="3812358"/>
            <a:ext cx="722054" cy="2434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2" name="TextBox 31">
            <a:extLst>
              <a:ext uri="{FF2B5EF4-FFF2-40B4-BE49-F238E27FC236}">
                <a16:creationId xmlns:a16="http://schemas.microsoft.com/office/drawing/2014/main" id="{C19DB479-6830-40A4-7366-CA4A196F1A01}"/>
              </a:ext>
            </a:extLst>
          </p:cNvPr>
          <p:cNvSpPr txBox="1"/>
          <p:nvPr/>
        </p:nvSpPr>
        <p:spPr>
          <a:xfrm>
            <a:off x="1087042" y="3621261"/>
            <a:ext cx="1434450" cy="430887"/>
          </a:xfrm>
          <a:prstGeom prst="rect">
            <a:avLst/>
          </a:prstGeom>
          <a:no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F124A"/>
                </a:solidFill>
                <a:effectLst/>
                <a:uLnTx/>
                <a:uFillTx/>
                <a:latin typeface="Arial"/>
                <a:ea typeface="+mn-ea"/>
                <a:cs typeface="+mn-cs"/>
              </a:rPr>
              <a:t>Demineralized water felling DN65</a:t>
            </a:r>
          </a:p>
        </p:txBody>
      </p:sp>
      <p:cxnSp>
        <p:nvCxnSpPr>
          <p:cNvPr id="33" name="Straight Arrow Connector 32">
            <a:extLst>
              <a:ext uri="{FF2B5EF4-FFF2-40B4-BE49-F238E27FC236}">
                <a16:creationId xmlns:a16="http://schemas.microsoft.com/office/drawing/2014/main" id="{5254387A-AAD0-4244-9B02-A86945B5D2F9}"/>
              </a:ext>
            </a:extLst>
          </p:cNvPr>
          <p:cNvCxnSpPr>
            <a:cxnSpLocks/>
          </p:cNvCxnSpPr>
          <p:nvPr/>
        </p:nvCxnSpPr>
        <p:spPr>
          <a:xfrm>
            <a:off x="2246677" y="2545275"/>
            <a:ext cx="647881" cy="7318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B04E4CAA-7308-60C3-63D0-2E8EBD0EDA38}"/>
              </a:ext>
            </a:extLst>
          </p:cNvPr>
          <p:cNvCxnSpPr>
            <a:cxnSpLocks/>
          </p:cNvCxnSpPr>
          <p:nvPr/>
        </p:nvCxnSpPr>
        <p:spPr>
          <a:xfrm flipH="1" flipV="1">
            <a:off x="4524992" y="4308531"/>
            <a:ext cx="1343152" cy="46553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6" name="TextBox 45">
            <a:extLst>
              <a:ext uri="{FF2B5EF4-FFF2-40B4-BE49-F238E27FC236}">
                <a16:creationId xmlns:a16="http://schemas.microsoft.com/office/drawing/2014/main" id="{2C05460C-9DF8-C204-8667-03C01227D1A2}"/>
              </a:ext>
            </a:extLst>
          </p:cNvPr>
          <p:cNvSpPr txBox="1"/>
          <p:nvPr/>
        </p:nvSpPr>
        <p:spPr>
          <a:xfrm>
            <a:off x="5853697" y="4427563"/>
            <a:ext cx="522900" cy="480324"/>
          </a:xfrm>
          <a:prstGeom prst="rect">
            <a:avLst/>
          </a:prstGeom>
          <a:noFill/>
        </p:spPr>
        <p:txBody>
          <a:bodyPr wrap="none" rtlCol="0">
            <a:spAutoFit/>
          </a:bodyPr>
          <a:lstStyle/>
          <a:p>
            <a:pPr marL="0" marR="0" lvl="0" indent="0" algn="l" defTabSz="685727" rtl="0" eaLnBrk="1" fontAlgn="auto" latinLnBrk="0" hangingPunct="1">
              <a:lnSpc>
                <a:spcPts val="37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F124A"/>
                </a:solidFill>
                <a:effectLst/>
                <a:uLnTx/>
                <a:uFillTx/>
                <a:latin typeface="Arial"/>
                <a:ea typeface="+mn-ea"/>
                <a:cs typeface="+mn-cs"/>
              </a:rPr>
              <a:t>Drain</a:t>
            </a:r>
          </a:p>
        </p:txBody>
      </p:sp>
      <p:cxnSp>
        <p:nvCxnSpPr>
          <p:cNvPr id="50" name="Straight Arrow Connector 49">
            <a:extLst>
              <a:ext uri="{FF2B5EF4-FFF2-40B4-BE49-F238E27FC236}">
                <a16:creationId xmlns:a16="http://schemas.microsoft.com/office/drawing/2014/main" id="{5469B288-A3DC-AD48-21B3-2A9B010D0ACB}"/>
              </a:ext>
            </a:extLst>
          </p:cNvPr>
          <p:cNvCxnSpPr>
            <a:cxnSpLocks/>
          </p:cNvCxnSpPr>
          <p:nvPr/>
        </p:nvCxnSpPr>
        <p:spPr>
          <a:xfrm flipH="1" flipV="1">
            <a:off x="5084733" y="4077819"/>
            <a:ext cx="1343152" cy="46553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1" name="TextBox 50">
            <a:extLst>
              <a:ext uri="{FF2B5EF4-FFF2-40B4-BE49-F238E27FC236}">
                <a16:creationId xmlns:a16="http://schemas.microsoft.com/office/drawing/2014/main" id="{6A93E5B6-DE6C-D98B-AE67-49F34ABDC766}"/>
              </a:ext>
            </a:extLst>
          </p:cNvPr>
          <p:cNvSpPr txBox="1"/>
          <p:nvPr/>
        </p:nvSpPr>
        <p:spPr>
          <a:xfrm>
            <a:off x="6413438" y="4196851"/>
            <a:ext cx="1045479" cy="480324"/>
          </a:xfrm>
          <a:prstGeom prst="rect">
            <a:avLst/>
          </a:prstGeom>
          <a:noFill/>
        </p:spPr>
        <p:txBody>
          <a:bodyPr wrap="none" rtlCol="0">
            <a:spAutoFit/>
          </a:bodyPr>
          <a:lstStyle/>
          <a:p>
            <a:pPr marL="0" marR="0" lvl="0" indent="0" algn="l" defTabSz="685727" rtl="0" eaLnBrk="1" fontAlgn="auto" latinLnBrk="0" hangingPunct="1">
              <a:lnSpc>
                <a:spcPts val="37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F124A"/>
                </a:solidFill>
                <a:effectLst/>
                <a:uLnTx/>
                <a:uFillTx/>
                <a:latin typeface="Arial"/>
                <a:ea typeface="+mn-ea"/>
                <a:cs typeface="+mn-cs"/>
              </a:rPr>
              <a:t>Fresh air duct</a:t>
            </a:r>
          </a:p>
        </p:txBody>
      </p:sp>
      <p:cxnSp>
        <p:nvCxnSpPr>
          <p:cNvPr id="52" name="Straight Arrow Connector 51">
            <a:extLst>
              <a:ext uri="{FF2B5EF4-FFF2-40B4-BE49-F238E27FC236}">
                <a16:creationId xmlns:a16="http://schemas.microsoft.com/office/drawing/2014/main" id="{EF6E488F-D738-3A77-B78A-7007D6AB3D0D}"/>
              </a:ext>
            </a:extLst>
          </p:cNvPr>
          <p:cNvCxnSpPr>
            <a:cxnSpLocks/>
          </p:cNvCxnSpPr>
          <p:nvPr/>
        </p:nvCxnSpPr>
        <p:spPr>
          <a:xfrm flipH="1" flipV="1">
            <a:off x="5799641" y="3267771"/>
            <a:ext cx="1293105" cy="46020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3" name="TextBox 52">
            <a:extLst>
              <a:ext uri="{FF2B5EF4-FFF2-40B4-BE49-F238E27FC236}">
                <a16:creationId xmlns:a16="http://schemas.microsoft.com/office/drawing/2014/main" id="{64C25BC3-3E1B-5874-176E-84482A6C27B8}"/>
              </a:ext>
            </a:extLst>
          </p:cNvPr>
          <p:cNvSpPr txBox="1"/>
          <p:nvPr/>
        </p:nvSpPr>
        <p:spPr>
          <a:xfrm>
            <a:off x="7078299" y="3381471"/>
            <a:ext cx="1273105" cy="480324"/>
          </a:xfrm>
          <a:prstGeom prst="rect">
            <a:avLst/>
          </a:prstGeom>
          <a:noFill/>
        </p:spPr>
        <p:txBody>
          <a:bodyPr wrap="none" rtlCol="0">
            <a:spAutoFit/>
          </a:bodyPr>
          <a:lstStyle/>
          <a:p>
            <a:pPr marL="0" marR="0" lvl="0" indent="0" algn="l" defTabSz="685727" rtl="0" eaLnBrk="1" fontAlgn="auto" latinLnBrk="0" hangingPunct="1">
              <a:lnSpc>
                <a:spcPts val="37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F124A"/>
                </a:solidFill>
                <a:effectLst/>
                <a:uLnTx/>
                <a:uFillTx/>
                <a:latin typeface="Arial"/>
                <a:ea typeface="+mn-ea"/>
                <a:cs typeface="+mn-cs"/>
              </a:rPr>
              <a:t>Fresh air diffused</a:t>
            </a:r>
          </a:p>
        </p:txBody>
      </p:sp>
      <p:cxnSp>
        <p:nvCxnSpPr>
          <p:cNvPr id="54" name="Straight Arrow Connector 53">
            <a:extLst>
              <a:ext uri="{FF2B5EF4-FFF2-40B4-BE49-F238E27FC236}">
                <a16:creationId xmlns:a16="http://schemas.microsoft.com/office/drawing/2014/main" id="{1C46155D-91F4-4DA0-C734-B361B3D33A81}"/>
              </a:ext>
            </a:extLst>
          </p:cNvPr>
          <p:cNvCxnSpPr>
            <a:cxnSpLocks/>
          </p:cNvCxnSpPr>
          <p:nvPr/>
        </p:nvCxnSpPr>
        <p:spPr>
          <a:xfrm flipH="1" flipV="1">
            <a:off x="5807441" y="2840040"/>
            <a:ext cx="1270858" cy="17379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5" name="TextBox 54">
            <a:extLst>
              <a:ext uri="{FF2B5EF4-FFF2-40B4-BE49-F238E27FC236}">
                <a16:creationId xmlns:a16="http://schemas.microsoft.com/office/drawing/2014/main" id="{1389F08A-41A8-D895-C58D-3BB575DE3503}"/>
              </a:ext>
            </a:extLst>
          </p:cNvPr>
          <p:cNvSpPr txBox="1"/>
          <p:nvPr/>
        </p:nvSpPr>
        <p:spPr>
          <a:xfrm>
            <a:off x="7059925" y="2653590"/>
            <a:ext cx="1981633" cy="480324"/>
          </a:xfrm>
          <a:prstGeom prst="rect">
            <a:avLst/>
          </a:prstGeom>
          <a:noFill/>
        </p:spPr>
        <p:txBody>
          <a:bodyPr wrap="none" rtlCol="0">
            <a:spAutoFit/>
          </a:bodyPr>
          <a:lstStyle/>
          <a:p>
            <a:pPr marL="0" marR="0" lvl="0" indent="0" algn="l" defTabSz="685727" rtl="0" eaLnBrk="1" fontAlgn="auto" latinLnBrk="0" hangingPunct="1">
              <a:lnSpc>
                <a:spcPts val="37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F124A"/>
                </a:solidFill>
                <a:effectLst/>
                <a:uLnTx/>
                <a:uFillTx/>
                <a:latin typeface="Arial"/>
                <a:ea typeface="+mn-ea"/>
                <a:cs typeface="+mn-cs"/>
              </a:rPr>
              <a:t>Alignment space occupation</a:t>
            </a:r>
          </a:p>
        </p:txBody>
      </p:sp>
      <p:cxnSp>
        <p:nvCxnSpPr>
          <p:cNvPr id="57" name="Straight Arrow Connector 56">
            <a:extLst>
              <a:ext uri="{FF2B5EF4-FFF2-40B4-BE49-F238E27FC236}">
                <a16:creationId xmlns:a16="http://schemas.microsoft.com/office/drawing/2014/main" id="{B6A8649D-9433-F640-6373-32B6EDFE27B0}"/>
              </a:ext>
            </a:extLst>
          </p:cNvPr>
          <p:cNvCxnSpPr>
            <a:cxnSpLocks/>
          </p:cNvCxnSpPr>
          <p:nvPr/>
        </p:nvCxnSpPr>
        <p:spPr>
          <a:xfrm flipH="1" flipV="1">
            <a:off x="5824523" y="3008291"/>
            <a:ext cx="1343152" cy="46553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8" name="TextBox 57">
            <a:extLst>
              <a:ext uri="{FF2B5EF4-FFF2-40B4-BE49-F238E27FC236}">
                <a16:creationId xmlns:a16="http://schemas.microsoft.com/office/drawing/2014/main" id="{66130007-674A-5318-27FE-DBCE414B88DA}"/>
              </a:ext>
            </a:extLst>
          </p:cNvPr>
          <p:cNvSpPr txBox="1"/>
          <p:nvPr/>
        </p:nvSpPr>
        <p:spPr>
          <a:xfrm>
            <a:off x="7141803" y="3144638"/>
            <a:ext cx="1580882" cy="480324"/>
          </a:xfrm>
          <a:prstGeom prst="rect">
            <a:avLst/>
          </a:prstGeom>
          <a:noFill/>
        </p:spPr>
        <p:txBody>
          <a:bodyPr wrap="none" rtlCol="0">
            <a:spAutoFit/>
          </a:bodyPr>
          <a:lstStyle/>
          <a:p>
            <a:pPr marL="0" marR="0" lvl="0" indent="0" algn="l" defTabSz="685727" rtl="0" eaLnBrk="1" fontAlgn="auto" latinLnBrk="0" hangingPunct="1">
              <a:lnSpc>
                <a:spcPts val="37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F124A"/>
                </a:solidFill>
                <a:effectLst/>
                <a:uLnTx/>
                <a:uFillTx/>
                <a:latin typeface="Arial"/>
                <a:ea typeface="+mn-ea"/>
                <a:cs typeface="+mn-cs"/>
              </a:rPr>
              <a:t>Compressed air DN80</a:t>
            </a:r>
          </a:p>
        </p:txBody>
      </p:sp>
      <p:cxnSp>
        <p:nvCxnSpPr>
          <p:cNvPr id="59" name="Straight Arrow Connector 58">
            <a:extLst>
              <a:ext uri="{FF2B5EF4-FFF2-40B4-BE49-F238E27FC236}">
                <a16:creationId xmlns:a16="http://schemas.microsoft.com/office/drawing/2014/main" id="{7B09381F-16B2-D868-DDC6-C5BFB2C580D8}"/>
              </a:ext>
            </a:extLst>
          </p:cNvPr>
          <p:cNvCxnSpPr>
            <a:cxnSpLocks/>
          </p:cNvCxnSpPr>
          <p:nvPr/>
        </p:nvCxnSpPr>
        <p:spPr>
          <a:xfrm flipH="1" flipV="1">
            <a:off x="5726456" y="2324297"/>
            <a:ext cx="1328967" cy="29217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0" name="TextBox 59">
            <a:extLst>
              <a:ext uri="{FF2B5EF4-FFF2-40B4-BE49-F238E27FC236}">
                <a16:creationId xmlns:a16="http://schemas.microsoft.com/office/drawing/2014/main" id="{92BBE739-61C6-B7AE-0A43-3E409D1CDDE3}"/>
              </a:ext>
            </a:extLst>
          </p:cNvPr>
          <p:cNvSpPr txBox="1"/>
          <p:nvPr/>
        </p:nvSpPr>
        <p:spPr>
          <a:xfrm>
            <a:off x="7020272" y="2266491"/>
            <a:ext cx="2068195" cy="480324"/>
          </a:xfrm>
          <a:prstGeom prst="rect">
            <a:avLst/>
          </a:prstGeom>
          <a:noFill/>
        </p:spPr>
        <p:txBody>
          <a:bodyPr wrap="none" rtlCol="0">
            <a:spAutoFit/>
          </a:bodyPr>
          <a:lstStyle/>
          <a:p>
            <a:pPr marL="0" marR="0" lvl="0" indent="0" algn="l" defTabSz="685727" rtl="0" eaLnBrk="1" fontAlgn="auto" latinLnBrk="0" hangingPunct="1">
              <a:lnSpc>
                <a:spcPts val="37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F124A"/>
                </a:solidFill>
                <a:effectLst/>
                <a:uLnTx/>
                <a:uFillTx/>
                <a:latin typeface="Arial"/>
                <a:ea typeface="+mn-ea"/>
                <a:cs typeface="+mn-cs"/>
              </a:rPr>
              <a:t>Firefighting/Row water DN400</a:t>
            </a:r>
          </a:p>
        </p:txBody>
      </p:sp>
      <p:cxnSp>
        <p:nvCxnSpPr>
          <p:cNvPr id="62" name="Straight Arrow Connector 61">
            <a:extLst>
              <a:ext uri="{FF2B5EF4-FFF2-40B4-BE49-F238E27FC236}">
                <a16:creationId xmlns:a16="http://schemas.microsoft.com/office/drawing/2014/main" id="{F873855C-94CF-340F-3091-7F2053D3A147}"/>
              </a:ext>
            </a:extLst>
          </p:cNvPr>
          <p:cNvCxnSpPr>
            <a:cxnSpLocks/>
          </p:cNvCxnSpPr>
          <p:nvPr/>
        </p:nvCxnSpPr>
        <p:spPr>
          <a:xfrm flipH="1" flipV="1">
            <a:off x="5652120" y="2127552"/>
            <a:ext cx="1410395" cy="1238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3" name="TextBox 62">
            <a:extLst>
              <a:ext uri="{FF2B5EF4-FFF2-40B4-BE49-F238E27FC236}">
                <a16:creationId xmlns:a16="http://schemas.microsoft.com/office/drawing/2014/main" id="{DB15FEED-76B2-DAF4-3061-BC08362C1C7F}"/>
              </a:ext>
            </a:extLst>
          </p:cNvPr>
          <p:cNvSpPr txBox="1"/>
          <p:nvPr/>
        </p:nvSpPr>
        <p:spPr>
          <a:xfrm>
            <a:off x="7035914" y="1780459"/>
            <a:ext cx="1481496" cy="480324"/>
          </a:xfrm>
          <a:prstGeom prst="rect">
            <a:avLst/>
          </a:prstGeom>
          <a:noFill/>
        </p:spPr>
        <p:txBody>
          <a:bodyPr wrap="none" rtlCol="0">
            <a:spAutoFit/>
          </a:bodyPr>
          <a:lstStyle/>
          <a:p>
            <a:pPr marL="0" marR="0" lvl="0" indent="0" algn="l" defTabSz="685727" rtl="0" eaLnBrk="1" fontAlgn="auto" latinLnBrk="0" hangingPunct="1">
              <a:lnSpc>
                <a:spcPts val="37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F124A"/>
                </a:solidFill>
                <a:effectLst/>
                <a:uLnTx/>
                <a:uFillTx/>
                <a:latin typeface="Arial"/>
                <a:ea typeface="+mn-ea"/>
                <a:cs typeface="+mn-cs"/>
              </a:rPr>
              <a:t>Chilled water DN150</a:t>
            </a:r>
          </a:p>
        </p:txBody>
      </p:sp>
      <p:cxnSp>
        <p:nvCxnSpPr>
          <p:cNvPr id="65" name="Straight Arrow Connector 64">
            <a:extLst>
              <a:ext uri="{FF2B5EF4-FFF2-40B4-BE49-F238E27FC236}">
                <a16:creationId xmlns:a16="http://schemas.microsoft.com/office/drawing/2014/main" id="{33ABB9E2-8C9E-BFAA-E194-54E15E03D703}"/>
              </a:ext>
            </a:extLst>
          </p:cNvPr>
          <p:cNvCxnSpPr>
            <a:cxnSpLocks/>
          </p:cNvCxnSpPr>
          <p:nvPr/>
        </p:nvCxnSpPr>
        <p:spPr>
          <a:xfrm flipH="1">
            <a:off x="5593615" y="1639245"/>
            <a:ext cx="1206047" cy="29323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6" name="TextBox 65">
            <a:extLst>
              <a:ext uri="{FF2B5EF4-FFF2-40B4-BE49-F238E27FC236}">
                <a16:creationId xmlns:a16="http://schemas.microsoft.com/office/drawing/2014/main" id="{B0E75074-837D-A524-32F1-30BF1BE61944}"/>
              </a:ext>
            </a:extLst>
          </p:cNvPr>
          <p:cNvSpPr txBox="1"/>
          <p:nvPr/>
        </p:nvSpPr>
        <p:spPr>
          <a:xfrm>
            <a:off x="6785215" y="1292740"/>
            <a:ext cx="1117614" cy="430887"/>
          </a:xfrm>
          <a:prstGeom prst="rect">
            <a:avLst/>
          </a:prstGeom>
          <a:noFill/>
        </p:spPr>
        <p:txBody>
          <a:bodyPr wrap="non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100" b="0" i="0" u="sng" strike="noStrike" kern="1200" cap="none" spc="0" normalizeH="0" baseline="0" noProof="0" dirty="0">
                <a:ln>
                  <a:noFill/>
                </a:ln>
                <a:solidFill>
                  <a:srgbClr val="0F124A"/>
                </a:solidFill>
                <a:effectLst/>
                <a:uLnTx/>
                <a:uFillTx/>
                <a:latin typeface="Arial"/>
                <a:ea typeface="+mn-ea"/>
                <a:cs typeface="+mn-cs"/>
              </a:rPr>
              <a:t>Cable tray:</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F124A"/>
                </a:solidFill>
                <a:effectLst/>
                <a:uLnTx/>
                <a:uFillTx/>
                <a:latin typeface="Arial"/>
                <a:ea typeface="+mn-ea"/>
                <a:cs typeface="+mn-cs"/>
              </a:rPr>
              <a:t>MV distribution</a:t>
            </a:r>
          </a:p>
        </p:txBody>
      </p:sp>
      <p:cxnSp>
        <p:nvCxnSpPr>
          <p:cNvPr id="71" name="Straight Arrow Connector 70">
            <a:extLst>
              <a:ext uri="{FF2B5EF4-FFF2-40B4-BE49-F238E27FC236}">
                <a16:creationId xmlns:a16="http://schemas.microsoft.com/office/drawing/2014/main" id="{8541BC18-56E5-7B99-586A-7CC838718B85}"/>
              </a:ext>
            </a:extLst>
          </p:cNvPr>
          <p:cNvCxnSpPr>
            <a:cxnSpLocks/>
          </p:cNvCxnSpPr>
          <p:nvPr/>
        </p:nvCxnSpPr>
        <p:spPr>
          <a:xfrm flipV="1">
            <a:off x="2799101" y="3958845"/>
            <a:ext cx="888891" cy="23800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2" name="TextBox 71">
            <a:extLst>
              <a:ext uri="{FF2B5EF4-FFF2-40B4-BE49-F238E27FC236}">
                <a16:creationId xmlns:a16="http://schemas.microsoft.com/office/drawing/2014/main" id="{AB02E3B0-FDC2-875C-EBF9-C6310E2E042A}"/>
              </a:ext>
            </a:extLst>
          </p:cNvPr>
          <p:cNvSpPr txBox="1"/>
          <p:nvPr/>
        </p:nvSpPr>
        <p:spPr>
          <a:xfrm>
            <a:off x="1529766" y="4063704"/>
            <a:ext cx="1434450" cy="430887"/>
          </a:xfrm>
          <a:prstGeom prst="rect">
            <a:avLst/>
          </a:prstGeom>
          <a:no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F124A"/>
                </a:solidFill>
                <a:effectLst/>
                <a:uLnTx/>
                <a:uFillTx/>
                <a:latin typeface="Arial"/>
                <a:ea typeface="+mn-ea"/>
                <a:cs typeface="+mn-cs"/>
              </a:rPr>
              <a:t>Electrical HV </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F124A"/>
                </a:solidFill>
                <a:effectLst/>
                <a:uLnTx/>
                <a:uFillTx/>
                <a:latin typeface="Arial"/>
                <a:ea typeface="+mn-ea"/>
                <a:cs typeface="+mn-cs"/>
              </a:rPr>
              <a:t>power transmission </a:t>
            </a:r>
          </a:p>
        </p:txBody>
      </p:sp>
      <p:cxnSp>
        <p:nvCxnSpPr>
          <p:cNvPr id="76" name="Straight Arrow Connector 75">
            <a:extLst>
              <a:ext uri="{FF2B5EF4-FFF2-40B4-BE49-F238E27FC236}">
                <a16:creationId xmlns:a16="http://schemas.microsoft.com/office/drawing/2014/main" id="{181CD7BC-1DDC-5E93-121E-9FB868F3A8EC}"/>
              </a:ext>
            </a:extLst>
          </p:cNvPr>
          <p:cNvCxnSpPr>
            <a:cxnSpLocks/>
          </p:cNvCxnSpPr>
          <p:nvPr/>
        </p:nvCxnSpPr>
        <p:spPr>
          <a:xfrm flipH="1" flipV="1">
            <a:off x="4412281" y="3545341"/>
            <a:ext cx="1991076" cy="67358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7" name="TextBox 76">
            <a:extLst>
              <a:ext uri="{FF2B5EF4-FFF2-40B4-BE49-F238E27FC236}">
                <a16:creationId xmlns:a16="http://schemas.microsoft.com/office/drawing/2014/main" id="{BE89D832-F570-1B92-FD6B-78D82CA82475}"/>
              </a:ext>
            </a:extLst>
          </p:cNvPr>
          <p:cNvSpPr txBox="1"/>
          <p:nvPr/>
        </p:nvSpPr>
        <p:spPr>
          <a:xfrm>
            <a:off x="6427885" y="3834631"/>
            <a:ext cx="1045479" cy="480324"/>
          </a:xfrm>
          <a:prstGeom prst="rect">
            <a:avLst/>
          </a:prstGeom>
          <a:noFill/>
        </p:spPr>
        <p:txBody>
          <a:bodyPr wrap="square" rtlCol="0">
            <a:spAutoFit/>
          </a:bodyPr>
          <a:lstStyle/>
          <a:p>
            <a:pPr marL="0" marR="0" lvl="0" indent="0" algn="l" defTabSz="685727" rtl="0" eaLnBrk="1" fontAlgn="auto" latinLnBrk="0" hangingPunct="1">
              <a:lnSpc>
                <a:spcPts val="3700"/>
              </a:lnSpc>
              <a:spcBef>
                <a:spcPts val="0"/>
              </a:spcBef>
              <a:spcAft>
                <a:spcPts val="0"/>
              </a:spcAft>
              <a:buClrTx/>
              <a:buSzTx/>
              <a:buFontTx/>
              <a:buNone/>
              <a:tabLst/>
              <a:defRPr/>
            </a:pPr>
            <a:r>
              <a:rPr kumimoji="0" lang="en-GB" sz="1100" b="1" i="0" u="sng" strike="noStrike" kern="1200" cap="none" spc="0" normalizeH="0" baseline="0" noProof="0" dirty="0">
                <a:ln>
                  <a:noFill/>
                </a:ln>
                <a:solidFill>
                  <a:srgbClr val="0000FF">
                    <a:lumMod val="75000"/>
                  </a:srgbClr>
                </a:solidFill>
                <a:effectLst/>
                <a:uLnTx/>
                <a:uFillTx/>
                <a:latin typeface="Arial"/>
                <a:ea typeface="+mn-ea"/>
                <a:cs typeface="+mn-cs"/>
              </a:rPr>
              <a:t>Collider ring</a:t>
            </a:r>
          </a:p>
        </p:txBody>
      </p:sp>
      <p:cxnSp>
        <p:nvCxnSpPr>
          <p:cNvPr id="79" name="Straight Arrow Connector 78">
            <a:extLst>
              <a:ext uri="{FF2B5EF4-FFF2-40B4-BE49-F238E27FC236}">
                <a16:creationId xmlns:a16="http://schemas.microsoft.com/office/drawing/2014/main" id="{B7939EC5-BC34-BE00-19F1-7AA74D7DF93D}"/>
              </a:ext>
            </a:extLst>
          </p:cNvPr>
          <p:cNvCxnSpPr>
            <a:cxnSpLocks/>
          </p:cNvCxnSpPr>
          <p:nvPr/>
        </p:nvCxnSpPr>
        <p:spPr>
          <a:xfrm flipH="1">
            <a:off x="4332700" y="1531054"/>
            <a:ext cx="1348570" cy="121402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0" name="TextBox 79">
            <a:extLst>
              <a:ext uri="{FF2B5EF4-FFF2-40B4-BE49-F238E27FC236}">
                <a16:creationId xmlns:a16="http://schemas.microsoft.com/office/drawing/2014/main" id="{057CC902-0F43-46C1-CA46-B25A85D5A7E4}"/>
              </a:ext>
            </a:extLst>
          </p:cNvPr>
          <p:cNvSpPr txBox="1"/>
          <p:nvPr/>
        </p:nvSpPr>
        <p:spPr>
          <a:xfrm>
            <a:off x="5535603" y="964755"/>
            <a:ext cx="1045479" cy="480324"/>
          </a:xfrm>
          <a:prstGeom prst="rect">
            <a:avLst/>
          </a:prstGeom>
          <a:noFill/>
        </p:spPr>
        <p:txBody>
          <a:bodyPr wrap="square" rtlCol="0">
            <a:spAutoFit/>
          </a:bodyPr>
          <a:lstStyle/>
          <a:p>
            <a:pPr marL="0" marR="0" lvl="0" indent="0" algn="l" defTabSz="685727" rtl="0" eaLnBrk="1" fontAlgn="auto" latinLnBrk="0" hangingPunct="1">
              <a:lnSpc>
                <a:spcPts val="3700"/>
              </a:lnSpc>
              <a:spcBef>
                <a:spcPts val="0"/>
              </a:spcBef>
              <a:spcAft>
                <a:spcPts val="0"/>
              </a:spcAft>
              <a:buClrTx/>
              <a:buSzTx/>
              <a:buFontTx/>
              <a:buNone/>
              <a:tabLst/>
              <a:defRPr/>
            </a:pPr>
            <a:r>
              <a:rPr kumimoji="0" lang="en-GB" sz="1100" b="1" i="0" u="sng" strike="noStrike" kern="1200" cap="none" spc="0" normalizeH="0" baseline="0" noProof="0" dirty="0">
                <a:ln>
                  <a:noFill/>
                </a:ln>
                <a:solidFill>
                  <a:srgbClr val="00B050"/>
                </a:solidFill>
                <a:effectLst/>
                <a:uLnTx/>
                <a:uFillTx/>
                <a:latin typeface="Arial"/>
                <a:ea typeface="+mn-ea"/>
                <a:cs typeface="+mn-cs"/>
              </a:rPr>
              <a:t>Booster ring</a:t>
            </a:r>
          </a:p>
        </p:txBody>
      </p:sp>
      <p:cxnSp>
        <p:nvCxnSpPr>
          <p:cNvPr id="86" name="Straight Arrow Connector 85">
            <a:extLst>
              <a:ext uri="{FF2B5EF4-FFF2-40B4-BE49-F238E27FC236}">
                <a16:creationId xmlns:a16="http://schemas.microsoft.com/office/drawing/2014/main" id="{7313642B-4898-A66F-0DE5-007AA242FA66}"/>
              </a:ext>
            </a:extLst>
          </p:cNvPr>
          <p:cNvCxnSpPr>
            <a:cxnSpLocks/>
            <a:stCxn id="87" idx="3"/>
          </p:cNvCxnSpPr>
          <p:nvPr/>
        </p:nvCxnSpPr>
        <p:spPr>
          <a:xfrm>
            <a:off x="2205175" y="3530805"/>
            <a:ext cx="965886" cy="1952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7" name="TextBox 86">
            <a:extLst>
              <a:ext uri="{FF2B5EF4-FFF2-40B4-BE49-F238E27FC236}">
                <a16:creationId xmlns:a16="http://schemas.microsoft.com/office/drawing/2014/main" id="{A3D60C88-B608-31FF-C1B9-98E3D59E0E27}"/>
              </a:ext>
            </a:extLst>
          </p:cNvPr>
          <p:cNvSpPr txBox="1"/>
          <p:nvPr/>
        </p:nvSpPr>
        <p:spPr>
          <a:xfrm>
            <a:off x="1400819" y="3400000"/>
            <a:ext cx="804356" cy="261610"/>
          </a:xfrm>
          <a:prstGeom prst="rect">
            <a:avLst/>
          </a:prstGeom>
          <a:no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F124A"/>
                </a:solidFill>
                <a:effectLst/>
                <a:uLnTx/>
                <a:uFillTx/>
                <a:latin typeface="Arial"/>
                <a:ea typeface="+mn-ea"/>
                <a:cs typeface="+mn-cs"/>
              </a:rPr>
              <a:t>He DN50</a:t>
            </a:r>
          </a:p>
        </p:txBody>
      </p:sp>
      <p:sp>
        <p:nvSpPr>
          <p:cNvPr id="56" name="TextBox 55"/>
          <p:cNvSpPr txBox="1"/>
          <p:nvPr/>
        </p:nvSpPr>
        <p:spPr>
          <a:xfrm>
            <a:off x="2920668" y="416469"/>
            <a:ext cx="3302764" cy="400110"/>
          </a:xfrm>
          <a:prstGeom prst="rect">
            <a:avLst/>
          </a:prstGeom>
          <a:noFill/>
        </p:spPr>
        <p:txBody>
          <a:bodyPr wrap="none" rtlCol="0">
            <a:spAutoFit/>
          </a:bodyPr>
          <a:lstStyle/>
          <a:p>
            <a:r>
              <a:rPr lang="en-US" sz="2000" b="1" dirty="0">
                <a:solidFill>
                  <a:srgbClr val="0070C0"/>
                </a:solidFill>
              </a:rPr>
              <a:t>Underground Areas: Arcs</a:t>
            </a:r>
            <a:endParaRPr lang="en-GB" sz="2000" b="1" dirty="0">
              <a:solidFill>
                <a:srgbClr val="0070C0"/>
              </a:solidFill>
            </a:endParaRPr>
          </a:p>
        </p:txBody>
      </p:sp>
      <p:sp>
        <p:nvSpPr>
          <p:cNvPr id="64" name="TextShape 2"/>
          <p:cNvSpPr txBox="1"/>
          <p:nvPr/>
        </p:nvSpPr>
        <p:spPr>
          <a:xfrm>
            <a:off x="8697433" y="97560"/>
            <a:ext cx="337127"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17</a:t>
            </a:fld>
            <a:endParaRPr lang="en-GB" sz="800" b="0" strike="noStrike" spc="-1">
              <a:latin typeface="Times New Roman"/>
            </a:endParaRPr>
          </a:p>
        </p:txBody>
      </p:sp>
      <p:sp>
        <p:nvSpPr>
          <p:cNvPr id="67"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Tree>
    <p:extLst>
      <p:ext uri="{BB962C8B-B14F-4D97-AF65-F5344CB8AC3E}">
        <p14:creationId xmlns:p14="http://schemas.microsoft.com/office/powerpoint/2010/main" val="40307065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circle, screenshot&#10;&#10;Description automatically generated">
            <a:extLst>
              <a:ext uri="{FF2B5EF4-FFF2-40B4-BE49-F238E27FC236}">
                <a16:creationId xmlns:a16="http://schemas.microsoft.com/office/drawing/2014/main" id="{F32BE8BD-A69B-C8F7-203C-FAF57144363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2233" r="20249"/>
          <a:stretch/>
        </p:blipFill>
        <p:spPr>
          <a:xfrm>
            <a:off x="4437863" y="900999"/>
            <a:ext cx="4134272" cy="4143988"/>
          </a:xfrm>
          <a:prstGeom prst="rect">
            <a:avLst/>
          </a:prstGeom>
        </p:spPr>
      </p:pic>
      <p:sp>
        <p:nvSpPr>
          <p:cNvPr id="19" name="TextBox 18">
            <a:extLst>
              <a:ext uri="{FF2B5EF4-FFF2-40B4-BE49-F238E27FC236}">
                <a16:creationId xmlns:a16="http://schemas.microsoft.com/office/drawing/2014/main" id="{517484E9-1AAB-4FA3-B21A-4336A5DFF565}"/>
              </a:ext>
            </a:extLst>
          </p:cNvPr>
          <p:cNvSpPr txBox="1"/>
          <p:nvPr/>
        </p:nvSpPr>
        <p:spPr>
          <a:xfrm>
            <a:off x="7740352" y="4671015"/>
            <a:ext cx="1352100" cy="276999"/>
          </a:xfrm>
          <a:prstGeom prst="rect">
            <a:avLst/>
          </a:prstGeom>
          <a:solidFill>
            <a:srgbClr val="FFC000"/>
          </a:solidFill>
          <a:ln>
            <a:solidFill>
              <a:srgbClr val="FFC000"/>
            </a:solidFill>
          </a:ln>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F124A"/>
                </a:solidFill>
                <a:effectLst/>
                <a:uLnTx/>
                <a:uFillTx/>
                <a:latin typeface="Arial"/>
                <a:ea typeface="+mn-ea"/>
                <a:cs typeface="+mn-cs"/>
              </a:rPr>
              <a:t>Collider Center</a:t>
            </a:r>
            <a:endParaRPr kumimoji="0" lang="en-GB" sz="1200" b="0" i="0" u="none" strike="noStrike" kern="1200" cap="none" spc="0" normalizeH="0" baseline="0" noProof="0" dirty="0">
              <a:ln>
                <a:noFill/>
              </a:ln>
              <a:solidFill>
                <a:srgbClr val="0F124A"/>
              </a:solidFill>
              <a:effectLst/>
              <a:uLnTx/>
              <a:uFillTx/>
              <a:latin typeface="Arial"/>
              <a:ea typeface="+mn-ea"/>
              <a:cs typeface="+mn-cs"/>
            </a:endParaRPr>
          </a:p>
        </p:txBody>
      </p:sp>
      <p:cxnSp>
        <p:nvCxnSpPr>
          <p:cNvPr id="20" name="Straight Arrow Connector 19">
            <a:extLst>
              <a:ext uri="{FF2B5EF4-FFF2-40B4-BE49-F238E27FC236}">
                <a16:creationId xmlns:a16="http://schemas.microsoft.com/office/drawing/2014/main" id="{B2772A1F-6722-46F8-A87D-B0F61858AC25}"/>
              </a:ext>
            </a:extLst>
          </p:cNvPr>
          <p:cNvCxnSpPr>
            <a:cxnSpLocks/>
          </p:cNvCxnSpPr>
          <p:nvPr/>
        </p:nvCxnSpPr>
        <p:spPr>
          <a:xfrm>
            <a:off x="8028384" y="5064347"/>
            <a:ext cx="792088"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27" name="TextBox 126">
            <a:extLst>
              <a:ext uri="{FF2B5EF4-FFF2-40B4-BE49-F238E27FC236}">
                <a16:creationId xmlns:a16="http://schemas.microsoft.com/office/drawing/2014/main" id="{9535205A-43DC-42FE-A839-EE2AB4C16197}"/>
              </a:ext>
            </a:extLst>
          </p:cNvPr>
          <p:cNvSpPr txBox="1"/>
          <p:nvPr/>
        </p:nvSpPr>
        <p:spPr>
          <a:xfrm>
            <a:off x="6233387" y="535471"/>
            <a:ext cx="2767737" cy="300082"/>
          </a:xfrm>
          <a:prstGeom prst="rect">
            <a:avLst/>
          </a:prstGeom>
          <a:solidFill>
            <a:srgbClr val="FFC000"/>
          </a:solid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350" b="0" i="0" strike="noStrike" kern="1200" cap="none" spc="0" normalizeH="0" baseline="0" noProof="0" dirty="0">
                <a:ln>
                  <a:noFill/>
                </a:ln>
                <a:solidFill>
                  <a:srgbClr val="0F124A"/>
                </a:solidFill>
                <a:effectLst/>
                <a:uLnTx/>
                <a:uFillTx/>
                <a:latin typeface="Arial"/>
                <a:ea typeface="+mn-ea"/>
                <a:cs typeface="+mn-cs"/>
              </a:rPr>
              <a:t>Machine tunnel 5.5 m in diameter </a:t>
            </a:r>
          </a:p>
        </p:txBody>
      </p:sp>
      <p:pic>
        <p:nvPicPr>
          <p:cNvPr id="6" name="Picture 5" descr="A picture containing cartoon, circle, screenshot, LEGO&#10;&#10;Description automatically generated">
            <a:extLst>
              <a:ext uri="{FF2B5EF4-FFF2-40B4-BE49-F238E27FC236}">
                <a16:creationId xmlns:a16="http://schemas.microsoft.com/office/drawing/2014/main" id="{4F50A329-C87D-8C46-E98F-014AFD4EB0B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4216" r="18266"/>
          <a:stretch/>
        </p:blipFill>
        <p:spPr>
          <a:xfrm>
            <a:off x="51548" y="907493"/>
            <a:ext cx="4176464" cy="4186279"/>
          </a:xfrm>
          <a:prstGeom prst="rect">
            <a:avLst/>
          </a:prstGeom>
        </p:spPr>
      </p:pic>
      <p:sp>
        <p:nvSpPr>
          <p:cNvPr id="13" name="TextShape 2"/>
          <p:cNvSpPr txBox="1"/>
          <p:nvPr/>
        </p:nvSpPr>
        <p:spPr>
          <a:xfrm>
            <a:off x="8584532" y="97560"/>
            <a:ext cx="450028"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18</a:t>
            </a:fld>
            <a:endParaRPr lang="en-GB" sz="800" b="0" strike="noStrike" spc="-1" dirty="0">
              <a:latin typeface="Times New Roman"/>
            </a:endParaRPr>
          </a:p>
        </p:txBody>
      </p:sp>
      <p:sp>
        <p:nvSpPr>
          <p:cNvPr id="14"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5" name="Text Placeholder 4"/>
          <p:cNvSpPr>
            <a:spLocks noGrp="1"/>
          </p:cNvSpPr>
          <p:nvPr>
            <p:ph type="body" sz="quarter" idx="12"/>
          </p:nvPr>
        </p:nvSpPr>
        <p:spPr/>
        <p:txBody>
          <a:bodyPr/>
          <a:lstStyle/>
          <a:p>
            <a:endParaRPr lang="en-GB"/>
          </a:p>
        </p:txBody>
      </p:sp>
      <p:sp>
        <p:nvSpPr>
          <p:cNvPr id="16" name="TextBox 15"/>
          <p:cNvSpPr txBox="1"/>
          <p:nvPr/>
        </p:nvSpPr>
        <p:spPr>
          <a:xfrm>
            <a:off x="2920668" y="416469"/>
            <a:ext cx="3302764" cy="400110"/>
          </a:xfrm>
          <a:prstGeom prst="rect">
            <a:avLst/>
          </a:prstGeom>
          <a:noFill/>
        </p:spPr>
        <p:txBody>
          <a:bodyPr wrap="none" rtlCol="0">
            <a:spAutoFit/>
          </a:bodyPr>
          <a:lstStyle/>
          <a:p>
            <a:r>
              <a:rPr lang="en-US" sz="2000" b="1" dirty="0">
                <a:solidFill>
                  <a:srgbClr val="0070C0"/>
                </a:solidFill>
              </a:rPr>
              <a:t>Underground Areas: Arcs</a:t>
            </a:r>
            <a:endParaRPr lang="en-GB" sz="2000" b="1" dirty="0">
              <a:solidFill>
                <a:srgbClr val="0070C0"/>
              </a:solidFill>
            </a:endParaRPr>
          </a:p>
        </p:txBody>
      </p:sp>
    </p:spTree>
    <p:extLst>
      <p:ext uri="{BB962C8B-B14F-4D97-AF65-F5344CB8AC3E}">
        <p14:creationId xmlns:p14="http://schemas.microsoft.com/office/powerpoint/2010/main" val="2025606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histogram&#10;&#10;Description automatically generated">
            <a:extLst>
              <a:ext uri="{FF2B5EF4-FFF2-40B4-BE49-F238E27FC236}">
                <a16:creationId xmlns:a16="http://schemas.microsoft.com/office/drawing/2014/main" id="{F31F965F-4E4E-ACD2-5DA9-52508849067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4056" t="10306" b="9347"/>
          <a:stretch/>
        </p:blipFill>
        <p:spPr>
          <a:xfrm>
            <a:off x="5084636" y="2437392"/>
            <a:ext cx="3905237" cy="2053420"/>
          </a:xfrm>
          <a:prstGeom prst="rect">
            <a:avLst/>
          </a:prstGeom>
        </p:spPr>
      </p:pic>
      <p:pic>
        <p:nvPicPr>
          <p:cNvPr id="37" name="Picture 36" descr="A picture containing text, diagram&#10;&#10;Description automatically generated">
            <a:extLst>
              <a:ext uri="{FF2B5EF4-FFF2-40B4-BE49-F238E27FC236}">
                <a16:creationId xmlns:a16="http://schemas.microsoft.com/office/drawing/2014/main" id="{BACC1B42-DBA0-64C8-59B9-7A83BB3FD349}"/>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28209" t="1894" r="19944" b="3801"/>
          <a:stretch/>
        </p:blipFill>
        <p:spPr>
          <a:xfrm>
            <a:off x="16891" y="906091"/>
            <a:ext cx="4003616" cy="4198125"/>
          </a:xfrm>
          <a:prstGeom prst="rect">
            <a:avLst/>
          </a:prstGeom>
        </p:spPr>
      </p:pic>
      <p:cxnSp>
        <p:nvCxnSpPr>
          <p:cNvPr id="31" name="Straight Arrow Connector 30">
            <a:extLst>
              <a:ext uri="{FF2B5EF4-FFF2-40B4-BE49-F238E27FC236}">
                <a16:creationId xmlns:a16="http://schemas.microsoft.com/office/drawing/2014/main" id="{6C42CD32-8E26-4979-AA6D-9DC6400D9FC3}"/>
              </a:ext>
            </a:extLst>
          </p:cNvPr>
          <p:cNvCxnSpPr>
            <a:cxnSpLocks/>
            <a:stCxn id="49" idx="1"/>
          </p:cNvCxnSpPr>
          <p:nvPr/>
        </p:nvCxnSpPr>
        <p:spPr>
          <a:xfrm flipH="1">
            <a:off x="1890362" y="2167181"/>
            <a:ext cx="2208460" cy="538307"/>
          </a:xfrm>
          <a:prstGeom prst="straightConnector1">
            <a:avLst/>
          </a:prstGeom>
          <a:ln w="19050">
            <a:solidFill>
              <a:srgbClr val="0068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F92C56C4-78C2-48DF-BBF7-5478B8F6A887}"/>
              </a:ext>
            </a:extLst>
          </p:cNvPr>
          <p:cNvCxnSpPr>
            <a:cxnSpLocks/>
          </p:cNvCxnSpPr>
          <p:nvPr/>
        </p:nvCxnSpPr>
        <p:spPr>
          <a:xfrm flipH="1" flipV="1">
            <a:off x="1890362" y="3398830"/>
            <a:ext cx="2208460" cy="253040"/>
          </a:xfrm>
          <a:prstGeom prst="straightConnector1">
            <a:avLst/>
          </a:prstGeom>
          <a:ln w="190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F3A2B608-08CB-48AF-BFB7-43E4D08D206F}"/>
              </a:ext>
            </a:extLst>
          </p:cNvPr>
          <p:cNvCxnSpPr>
            <a:cxnSpLocks/>
          </p:cNvCxnSpPr>
          <p:nvPr/>
        </p:nvCxnSpPr>
        <p:spPr>
          <a:xfrm flipH="1">
            <a:off x="2916075" y="2705488"/>
            <a:ext cx="1388662" cy="158441"/>
          </a:xfrm>
          <a:prstGeom prst="straightConnector1">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5F440CDA-832B-4319-A8B6-09420A3E4617}"/>
              </a:ext>
            </a:extLst>
          </p:cNvPr>
          <p:cNvSpPr txBox="1"/>
          <p:nvPr/>
        </p:nvSpPr>
        <p:spPr>
          <a:xfrm>
            <a:off x="4310261" y="2555447"/>
            <a:ext cx="918841" cy="300082"/>
          </a:xfrm>
          <a:prstGeom prst="rect">
            <a:avLst/>
          </a:prstGeom>
          <a:noFill/>
        </p:spPr>
        <p:txBody>
          <a:bodyPr wrap="non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7030A0"/>
                </a:solidFill>
                <a:effectLst/>
                <a:uLnTx/>
                <a:uFillTx/>
                <a:latin typeface="Arial"/>
                <a:ea typeface="+mn-ea"/>
                <a:cs typeface="+mn-cs"/>
              </a:rPr>
              <a:t>Transport</a:t>
            </a:r>
          </a:p>
        </p:txBody>
      </p:sp>
      <p:cxnSp>
        <p:nvCxnSpPr>
          <p:cNvPr id="41" name="Straight Arrow Connector 40">
            <a:extLst>
              <a:ext uri="{FF2B5EF4-FFF2-40B4-BE49-F238E27FC236}">
                <a16:creationId xmlns:a16="http://schemas.microsoft.com/office/drawing/2014/main" id="{596B9A58-0563-4A77-8556-F123FE18C75C}"/>
              </a:ext>
            </a:extLst>
          </p:cNvPr>
          <p:cNvCxnSpPr>
            <a:cxnSpLocks/>
          </p:cNvCxnSpPr>
          <p:nvPr/>
        </p:nvCxnSpPr>
        <p:spPr>
          <a:xfrm>
            <a:off x="593292" y="965698"/>
            <a:ext cx="243829" cy="316924"/>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C4B0B3F4-29A5-43FA-8100-22D9715A7277}"/>
              </a:ext>
            </a:extLst>
          </p:cNvPr>
          <p:cNvSpPr txBox="1"/>
          <p:nvPr/>
        </p:nvSpPr>
        <p:spPr>
          <a:xfrm>
            <a:off x="16891" y="630588"/>
            <a:ext cx="1152803" cy="300082"/>
          </a:xfrm>
          <a:prstGeom prst="rect">
            <a:avLst/>
          </a:prstGeom>
          <a:no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00B050"/>
                </a:solidFill>
                <a:effectLst/>
                <a:uLnTx/>
                <a:uFillTx/>
                <a:latin typeface="Arial"/>
                <a:ea typeface="+mn-ea"/>
                <a:cs typeface="+mn-cs"/>
              </a:rPr>
              <a:t>Waveguide</a:t>
            </a:r>
          </a:p>
        </p:txBody>
      </p:sp>
      <p:sp>
        <p:nvSpPr>
          <p:cNvPr id="49" name="TextBox 48">
            <a:extLst>
              <a:ext uri="{FF2B5EF4-FFF2-40B4-BE49-F238E27FC236}">
                <a16:creationId xmlns:a16="http://schemas.microsoft.com/office/drawing/2014/main" id="{7CFA3EA6-F8D9-4162-B1B4-85C8A016F821}"/>
              </a:ext>
            </a:extLst>
          </p:cNvPr>
          <p:cNvSpPr txBox="1"/>
          <p:nvPr/>
        </p:nvSpPr>
        <p:spPr>
          <a:xfrm>
            <a:off x="4098822" y="1913265"/>
            <a:ext cx="1858201" cy="507831"/>
          </a:xfrm>
          <a:prstGeom prst="rect">
            <a:avLst/>
          </a:prstGeom>
          <a:noFill/>
        </p:spPr>
        <p:txBody>
          <a:bodyPr wrap="non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006800"/>
                </a:solidFill>
                <a:effectLst/>
                <a:uLnTx/>
                <a:uFillTx/>
                <a:latin typeface="Arial"/>
                <a:ea typeface="+mn-ea"/>
                <a:cs typeface="+mn-cs"/>
              </a:rPr>
              <a:t>Booster ring</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40C245">
                    <a:lumMod val="50000"/>
                  </a:srgbClr>
                </a:solidFill>
                <a:effectLst/>
                <a:uLnTx/>
                <a:uFillTx/>
                <a:latin typeface="Arial"/>
                <a:ea typeface="+mn-ea"/>
                <a:cs typeface="+mn-cs"/>
              </a:rPr>
              <a:t>Cryomodule 800 MHz</a:t>
            </a:r>
            <a:endParaRPr kumimoji="0" lang="en-GB" sz="1350" b="0" i="0" u="none" strike="noStrike" kern="1200" cap="none" spc="0" normalizeH="0" baseline="0" noProof="0" dirty="0">
              <a:ln>
                <a:noFill/>
              </a:ln>
              <a:solidFill>
                <a:srgbClr val="006800"/>
              </a:solidFill>
              <a:effectLst/>
              <a:uLnTx/>
              <a:uFillTx/>
              <a:latin typeface="Arial"/>
              <a:ea typeface="+mn-ea"/>
              <a:cs typeface="+mn-cs"/>
            </a:endParaRPr>
          </a:p>
        </p:txBody>
      </p:sp>
      <p:sp>
        <p:nvSpPr>
          <p:cNvPr id="63" name="TextBox 62">
            <a:extLst>
              <a:ext uri="{FF2B5EF4-FFF2-40B4-BE49-F238E27FC236}">
                <a16:creationId xmlns:a16="http://schemas.microsoft.com/office/drawing/2014/main" id="{F8614402-7880-465A-AD71-4C1387EDBA93}"/>
              </a:ext>
            </a:extLst>
          </p:cNvPr>
          <p:cNvSpPr txBox="1"/>
          <p:nvPr/>
        </p:nvSpPr>
        <p:spPr>
          <a:xfrm>
            <a:off x="7884368" y="4634043"/>
            <a:ext cx="1207732" cy="276999"/>
          </a:xfrm>
          <a:prstGeom prst="rect">
            <a:avLst/>
          </a:prstGeom>
          <a:solidFill>
            <a:srgbClr val="FFC000"/>
          </a:solidFill>
          <a:ln>
            <a:solidFill>
              <a:srgbClr val="FFC000"/>
            </a:solidFill>
          </a:ln>
        </p:spPr>
        <p:txBody>
          <a:bodyPr wrap="square" rtlCol="0">
            <a:spAutoFit/>
          </a:bodyPr>
          <a:lstStyle/>
          <a:p>
            <a:pPr marL="0" marR="0" lvl="0" indent="0" algn="ctr" defTabSz="68572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F124A"/>
                </a:solidFill>
                <a:effectLst/>
                <a:uLnTx/>
                <a:uFillTx/>
                <a:latin typeface="Arial"/>
                <a:ea typeface="+mn-ea"/>
                <a:cs typeface="+mn-cs"/>
              </a:rPr>
              <a:t>Collider Center</a:t>
            </a:r>
            <a:endParaRPr kumimoji="0" lang="en-GB" sz="1200" b="0" i="0" u="none" strike="noStrike" kern="1200" cap="none" spc="0" normalizeH="0" baseline="0" noProof="0" dirty="0">
              <a:ln>
                <a:noFill/>
              </a:ln>
              <a:solidFill>
                <a:srgbClr val="0F124A"/>
              </a:solidFill>
              <a:effectLst/>
              <a:uLnTx/>
              <a:uFillTx/>
              <a:latin typeface="Arial"/>
              <a:ea typeface="+mn-ea"/>
              <a:cs typeface="+mn-cs"/>
            </a:endParaRPr>
          </a:p>
        </p:txBody>
      </p:sp>
      <p:cxnSp>
        <p:nvCxnSpPr>
          <p:cNvPr id="64" name="Straight Arrow Connector 63">
            <a:extLst>
              <a:ext uri="{FF2B5EF4-FFF2-40B4-BE49-F238E27FC236}">
                <a16:creationId xmlns:a16="http://schemas.microsoft.com/office/drawing/2014/main" id="{A764284B-85D1-4124-B60A-760CA427386E}"/>
              </a:ext>
            </a:extLst>
          </p:cNvPr>
          <p:cNvCxnSpPr>
            <a:cxnSpLocks/>
          </p:cNvCxnSpPr>
          <p:nvPr/>
        </p:nvCxnSpPr>
        <p:spPr>
          <a:xfrm>
            <a:off x="8157713" y="5069735"/>
            <a:ext cx="792088"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F541A684-25AD-41F0-AAC5-507A3666EF5D}"/>
              </a:ext>
            </a:extLst>
          </p:cNvPr>
          <p:cNvSpPr txBox="1"/>
          <p:nvPr/>
        </p:nvSpPr>
        <p:spPr>
          <a:xfrm>
            <a:off x="3566486" y="1530016"/>
            <a:ext cx="2770682" cy="300082"/>
          </a:xfrm>
          <a:prstGeom prst="rect">
            <a:avLst/>
          </a:prstGeom>
          <a:solidFill>
            <a:srgbClr val="FFC000"/>
          </a:solid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350" b="0" i="0" strike="noStrike" kern="1200" cap="none" spc="0" normalizeH="0" baseline="0" noProof="0" dirty="0">
                <a:ln>
                  <a:noFill/>
                </a:ln>
                <a:solidFill>
                  <a:srgbClr val="0F124A"/>
                </a:solidFill>
                <a:effectLst/>
                <a:uLnTx/>
                <a:uFillTx/>
                <a:latin typeface="Arial"/>
                <a:ea typeface="+mn-ea"/>
                <a:cs typeface="+mn-cs"/>
              </a:rPr>
              <a:t>Machine tunnel 5.5 m in diameter </a:t>
            </a:r>
          </a:p>
        </p:txBody>
      </p:sp>
      <p:sp>
        <p:nvSpPr>
          <p:cNvPr id="20" name="TextBox 19">
            <a:extLst>
              <a:ext uri="{FF2B5EF4-FFF2-40B4-BE49-F238E27FC236}">
                <a16:creationId xmlns:a16="http://schemas.microsoft.com/office/drawing/2014/main" id="{0FA989D0-BA32-64C9-2012-A13AD1A6A69C}"/>
              </a:ext>
            </a:extLst>
          </p:cNvPr>
          <p:cNvSpPr txBox="1"/>
          <p:nvPr/>
        </p:nvSpPr>
        <p:spPr>
          <a:xfrm>
            <a:off x="3157844" y="704858"/>
            <a:ext cx="4481183" cy="646331"/>
          </a:xfrm>
          <a:prstGeom prst="rect">
            <a:avLst/>
          </a:prstGeom>
          <a:noFill/>
        </p:spPr>
        <p:txBody>
          <a:bodyPr wrap="square" rtlCol="0">
            <a:spAutoFit/>
          </a:bodyPr>
          <a:lstStyle/>
          <a:p>
            <a:pPr marL="171450" marR="0" lvl="0" indent="-171450" algn="l" defTabSz="68572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1200" cap="none" spc="0" normalizeH="0" baseline="0" noProof="0" dirty="0">
                <a:ln>
                  <a:noFill/>
                </a:ln>
                <a:solidFill>
                  <a:srgbClr val="0F124A"/>
                </a:solidFill>
                <a:effectLst/>
                <a:uLnTx/>
                <a:uFillTx/>
                <a:latin typeface="Arial"/>
                <a:ea typeface="+mn-ea"/>
                <a:cs typeface="+mn-cs"/>
              </a:rPr>
              <a:t>QRL Ø along 800 MHz section 0.8 m</a:t>
            </a:r>
          </a:p>
          <a:p>
            <a:pPr marL="171450" marR="0" lvl="0" indent="-171450" algn="l" defTabSz="68572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1200" cap="none" spc="0" normalizeH="0" baseline="0" noProof="0" dirty="0">
                <a:ln>
                  <a:noFill/>
                </a:ln>
                <a:solidFill>
                  <a:srgbClr val="0F124A"/>
                </a:solidFill>
                <a:effectLst/>
                <a:uLnTx/>
                <a:uFillTx/>
                <a:latin typeface="Arial"/>
                <a:ea typeface="+mn-ea"/>
                <a:cs typeface="+mn-cs"/>
              </a:rPr>
              <a:t>Distance between e</a:t>
            </a:r>
            <a:r>
              <a:rPr kumimoji="0" lang="de-DE" sz="1200" b="0" i="0" u="none" strike="noStrike" kern="1200" cap="none" spc="0" normalizeH="0" baseline="30000" noProof="0" dirty="0">
                <a:ln>
                  <a:noFill/>
                </a:ln>
                <a:solidFill>
                  <a:srgbClr val="0F124A"/>
                </a:solidFill>
                <a:effectLst/>
                <a:uLnTx/>
                <a:uFillTx/>
                <a:latin typeface="Arial"/>
                <a:ea typeface="+mn-ea"/>
                <a:cs typeface="+mn-cs"/>
              </a:rPr>
              <a:t>+</a:t>
            </a:r>
            <a:r>
              <a:rPr kumimoji="0" lang="de-DE" sz="1200" b="0" i="0" u="none" strike="noStrike" kern="1200" cap="none" spc="0" normalizeH="0" baseline="0" noProof="0" dirty="0">
                <a:ln>
                  <a:noFill/>
                </a:ln>
                <a:solidFill>
                  <a:srgbClr val="0F124A"/>
                </a:solidFill>
                <a:effectLst/>
                <a:uLnTx/>
                <a:uFillTx/>
                <a:latin typeface="Arial"/>
                <a:ea typeface="+mn-ea"/>
                <a:cs typeface="+mn-cs"/>
              </a:rPr>
              <a:t>e</a:t>
            </a:r>
            <a:r>
              <a:rPr kumimoji="0" lang="de-DE" sz="1200" b="0" i="0" u="none" strike="noStrike" kern="1200" cap="none" spc="0" normalizeH="0" baseline="30000" noProof="0" dirty="0">
                <a:ln>
                  <a:noFill/>
                </a:ln>
                <a:solidFill>
                  <a:srgbClr val="0F124A"/>
                </a:solidFill>
                <a:effectLst/>
                <a:uLnTx/>
                <a:uFillTx/>
                <a:latin typeface="Arial"/>
                <a:ea typeface="+mn-ea"/>
                <a:cs typeface="+mn-cs"/>
              </a:rPr>
              <a:t>-</a:t>
            </a:r>
            <a:r>
              <a:rPr kumimoji="0" lang="de-DE" sz="1200" b="0" i="0" u="none" strike="noStrike" kern="1200" cap="none" spc="0" normalizeH="0" baseline="0" noProof="0" dirty="0">
                <a:ln>
                  <a:noFill/>
                </a:ln>
                <a:solidFill>
                  <a:srgbClr val="0F124A"/>
                </a:solidFill>
                <a:effectLst/>
                <a:uLnTx/>
                <a:uFillTx/>
                <a:latin typeface="Arial"/>
                <a:ea typeface="+mn-ea"/>
                <a:cs typeface="+mn-cs"/>
              </a:rPr>
              <a:t> quadrupoles 52 m, length 3.1 m</a:t>
            </a:r>
          </a:p>
          <a:p>
            <a:pPr marL="171450" marR="0" lvl="0" indent="-171450" algn="l" defTabSz="68572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1200" cap="none" spc="0" normalizeH="0" baseline="0" noProof="0" dirty="0">
                <a:ln>
                  <a:noFill/>
                </a:ln>
                <a:solidFill>
                  <a:srgbClr val="0F124A"/>
                </a:solidFill>
                <a:effectLst/>
                <a:uLnTx/>
                <a:uFillTx/>
                <a:latin typeface="Arial"/>
                <a:ea typeface="+mn-ea"/>
                <a:cs typeface="+mn-cs"/>
              </a:rPr>
              <a:t>Distance between booster quadrupoles 52 m, length 1.5 m</a:t>
            </a:r>
            <a:endParaRPr kumimoji="0" lang="de-CH" sz="1400" b="0" i="0" u="none" strike="noStrike" kern="1200" cap="none" spc="0" normalizeH="0" baseline="0" noProof="0" dirty="0">
              <a:ln>
                <a:noFill/>
              </a:ln>
              <a:solidFill>
                <a:srgbClr val="0F124A"/>
              </a:solidFill>
              <a:effectLst/>
              <a:uLnTx/>
              <a:uFillTx/>
              <a:latin typeface="Arial"/>
              <a:ea typeface="+mn-ea"/>
              <a:cs typeface="+mn-cs"/>
            </a:endParaRPr>
          </a:p>
        </p:txBody>
      </p:sp>
      <p:sp>
        <p:nvSpPr>
          <p:cNvPr id="6" name="Rectangle 5">
            <a:extLst>
              <a:ext uri="{FF2B5EF4-FFF2-40B4-BE49-F238E27FC236}">
                <a16:creationId xmlns:a16="http://schemas.microsoft.com/office/drawing/2014/main" id="{B8E5E74A-FC92-01A1-867E-2BEB85CFE399}"/>
              </a:ext>
            </a:extLst>
          </p:cNvPr>
          <p:cNvSpPr/>
          <p:nvPr/>
        </p:nvSpPr>
        <p:spPr>
          <a:xfrm>
            <a:off x="5901878" y="4365846"/>
            <a:ext cx="2352704" cy="276999"/>
          </a:xfrm>
          <a:prstGeom prst="rect">
            <a:avLst/>
          </a:prstGeom>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B050"/>
                </a:solidFill>
                <a:effectLst/>
                <a:uLnTx/>
                <a:uFillTx/>
                <a:latin typeface="Arial"/>
                <a:ea typeface="+mn-ea"/>
                <a:cs typeface="+mn-cs"/>
              </a:rPr>
              <a:t>Booster 800 MHz Cryomodules</a:t>
            </a:r>
          </a:p>
        </p:txBody>
      </p:sp>
      <p:cxnSp>
        <p:nvCxnSpPr>
          <p:cNvPr id="7" name="Straight Arrow Connector 6">
            <a:extLst>
              <a:ext uri="{FF2B5EF4-FFF2-40B4-BE49-F238E27FC236}">
                <a16:creationId xmlns:a16="http://schemas.microsoft.com/office/drawing/2014/main" id="{562C88D4-86C6-3EBD-9B0D-754AABD2F181}"/>
              </a:ext>
            </a:extLst>
          </p:cNvPr>
          <p:cNvCxnSpPr>
            <a:cxnSpLocks/>
          </p:cNvCxnSpPr>
          <p:nvPr/>
        </p:nvCxnSpPr>
        <p:spPr>
          <a:xfrm flipH="1" flipV="1">
            <a:off x="6515851" y="3852888"/>
            <a:ext cx="352465" cy="49973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DF0876DD-429A-3B8D-F65D-5D60E0605CB4}"/>
              </a:ext>
            </a:extLst>
          </p:cNvPr>
          <p:cNvCxnSpPr>
            <a:cxnSpLocks/>
          </p:cNvCxnSpPr>
          <p:nvPr/>
        </p:nvCxnSpPr>
        <p:spPr>
          <a:xfrm>
            <a:off x="8978005" y="2217458"/>
            <a:ext cx="0" cy="533737"/>
          </a:xfrm>
          <a:prstGeom prst="line">
            <a:avLst/>
          </a:prstGeom>
          <a:ln w="19050">
            <a:solidFill>
              <a:srgbClr val="7030A0"/>
            </a:solidFill>
          </a:ln>
        </p:spPr>
        <p:style>
          <a:lnRef idx="1">
            <a:schemeClr val="accent5"/>
          </a:lnRef>
          <a:fillRef idx="0">
            <a:schemeClr val="accent5"/>
          </a:fillRef>
          <a:effectRef idx="0">
            <a:schemeClr val="accent5"/>
          </a:effectRef>
          <a:fontRef idx="minor">
            <a:schemeClr val="tx1"/>
          </a:fontRef>
        </p:style>
      </p:cxnSp>
      <p:sp>
        <p:nvSpPr>
          <p:cNvPr id="14" name="Rectangle 13">
            <a:extLst>
              <a:ext uri="{FF2B5EF4-FFF2-40B4-BE49-F238E27FC236}">
                <a16:creationId xmlns:a16="http://schemas.microsoft.com/office/drawing/2014/main" id="{E7319E40-F43A-A824-8E3D-E42EF4C3C7DD}"/>
              </a:ext>
            </a:extLst>
          </p:cNvPr>
          <p:cNvSpPr/>
          <p:nvPr/>
        </p:nvSpPr>
        <p:spPr>
          <a:xfrm>
            <a:off x="8153654" y="1762227"/>
            <a:ext cx="971725" cy="646331"/>
          </a:xfrm>
          <a:prstGeom prst="rect">
            <a:avLst/>
          </a:prstGeom>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7030A0"/>
                </a:solidFill>
                <a:effectLst/>
                <a:uLnTx/>
                <a:uFillTx/>
                <a:latin typeface="Arial"/>
                <a:ea typeface="+mn-ea"/>
                <a:cs typeface="+mn-cs"/>
              </a:rPr>
              <a:t>Midpoint RF section</a:t>
            </a:r>
          </a:p>
          <a:p>
            <a:pPr marL="0" marR="0" lvl="0" indent="0" algn="l" defTabSz="68572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FF0000"/>
              </a:solidFill>
              <a:effectLst/>
              <a:uLnTx/>
              <a:uFillTx/>
              <a:latin typeface="Arial"/>
              <a:ea typeface="+mn-ea"/>
              <a:cs typeface="+mn-cs"/>
            </a:endParaRPr>
          </a:p>
        </p:txBody>
      </p:sp>
      <p:cxnSp>
        <p:nvCxnSpPr>
          <p:cNvPr id="16" name="Straight Connector 15">
            <a:extLst>
              <a:ext uri="{FF2B5EF4-FFF2-40B4-BE49-F238E27FC236}">
                <a16:creationId xmlns:a16="http://schemas.microsoft.com/office/drawing/2014/main" id="{DDEE5C54-1961-7874-0F00-C08156211ACE}"/>
              </a:ext>
            </a:extLst>
          </p:cNvPr>
          <p:cNvCxnSpPr>
            <a:cxnSpLocks/>
          </p:cNvCxnSpPr>
          <p:nvPr/>
        </p:nvCxnSpPr>
        <p:spPr>
          <a:xfrm flipH="1">
            <a:off x="8821374" y="2752776"/>
            <a:ext cx="176107" cy="74575"/>
          </a:xfrm>
          <a:prstGeom prst="line">
            <a:avLst/>
          </a:prstGeom>
          <a:ln w="19050"/>
        </p:spPr>
        <p:style>
          <a:lnRef idx="1">
            <a:schemeClr val="accent4"/>
          </a:lnRef>
          <a:fillRef idx="0">
            <a:schemeClr val="accent4"/>
          </a:fillRef>
          <a:effectRef idx="0">
            <a:schemeClr val="accent4"/>
          </a:effectRef>
          <a:fontRef idx="minor">
            <a:schemeClr val="tx1"/>
          </a:fontRef>
        </p:style>
      </p:cxnSp>
      <p:sp>
        <p:nvSpPr>
          <p:cNvPr id="45" name="TextBox 44">
            <a:extLst>
              <a:ext uri="{FF2B5EF4-FFF2-40B4-BE49-F238E27FC236}">
                <a16:creationId xmlns:a16="http://schemas.microsoft.com/office/drawing/2014/main" id="{7928AD4C-2E82-4E8F-A14D-E239F9C278C6}"/>
              </a:ext>
            </a:extLst>
          </p:cNvPr>
          <p:cNvSpPr txBox="1"/>
          <p:nvPr/>
        </p:nvSpPr>
        <p:spPr>
          <a:xfrm>
            <a:off x="4134066" y="3501829"/>
            <a:ext cx="1901139" cy="300082"/>
          </a:xfrm>
          <a:prstGeom prst="rect">
            <a:avLst/>
          </a:prstGeom>
          <a:no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197EC6"/>
                </a:solidFill>
                <a:effectLst/>
                <a:uLnTx/>
                <a:uFillTx/>
                <a:latin typeface="Arial"/>
                <a:ea typeface="+mn-ea"/>
                <a:cs typeface="+mn-cs"/>
              </a:rPr>
              <a:t>Collider ring</a:t>
            </a:r>
          </a:p>
        </p:txBody>
      </p:sp>
      <p:sp>
        <p:nvSpPr>
          <p:cNvPr id="28" name="TextShape 2"/>
          <p:cNvSpPr txBox="1"/>
          <p:nvPr/>
        </p:nvSpPr>
        <p:spPr>
          <a:xfrm>
            <a:off x="8584532" y="97560"/>
            <a:ext cx="450028"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19</a:t>
            </a:fld>
            <a:endParaRPr lang="en-GB" sz="800" b="0" strike="noStrike" spc="-1" dirty="0">
              <a:latin typeface="Times New Roman"/>
            </a:endParaRPr>
          </a:p>
        </p:txBody>
      </p:sp>
      <p:sp>
        <p:nvSpPr>
          <p:cNvPr id="29"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4" name="Text Placeholder 3"/>
          <p:cNvSpPr>
            <a:spLocks noGrp="1"/>
          </p:cNvSpPr>
          <p:nvPr>
            <p:ph type="body" sz="quarter" idx="12"/>
          </p:nvPr>
        </p:nvSpPr>
        <p:spPr/>
        <p:txBody>
          <a:bodyPr/>
          <a:lstStyle/>
          <a:p>
            <a:endParaRPr lang="en-GB" dirty="0"/>
          </a:p>
        </p:txBody>
      </p:sp>
      <p:sp>
        <p:nvSpPr>
          <p:cNvPr id="32" name="TextBox 31"/>
          <p:cNvSpPr txBox="1"/>
          <p:nvPr/>
        </p:nvSpPr>
        <p:spPr>
          <a:xfrm>
            <a:off x="2565734" y="416469"/>
            <a:ext cx="4023987" cy="400110"/>
          </a:xfrm>
          <a:prstGeom prst="rect">
            <a:avLst/>
          </a:prstGeom>
          <a:noFill/>
        </p:spPr>
        <p:txBody>
          <a:bodyPr wrap="none" rtlCol="0">
            <a:spAutoFit/>
          </a:bodyPr>
          <a:lstStyle/>
          <a:p>
            <a:r>
              <a:rPr lang="en-US" sz="2000" b="1" dirty="0">
                <a:solidFill>
                  <a:srgbClr val="0070C0"/>
                </a:solidFill>
              </a:rPr>
              <a:t>Underground Areas: RF Point L</a:t>
            </a:r>
            <a:endParaRPr lang="en-GB" sz="2000" b="1" dirty="0">
              <a:solidFill>
                <a:srgbClr val="0070C0"/>
              </a:solidFill>
            </a:endParaRPr>
          </a:p>
        </p:txBody>
      </p:sp>
    </p:spTree>
    <p:extLst>
      <p:ext uri="{BB962C8B-B14F-4D97-AF65-F5344CB8AC3E}">
        <p14:creationId xmlns:p14="http://schemas.microsoft.com/office/powerpoint/2010/main" val="2497739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TextShape 1"/>
          <p:cNvSpPr txBox="1"/>
          <p:nvPr/>
        </p:nvSpPr>
        <p:spPr>
          <a:xfrm>
            <a:off x="8745480" y="97560"/>
            <a:ext cx="289080" cy="169560"/>
          </a:xfrm>
          <a:prstGeom prst="rect">
            <a:avLst/>
          </a:prstGeom>
          <a:noFill/>
          <a:ln>
            <a:noFill/>
          </a:ln>
        </p:spPr>
        <p:txBody>
          <a:bodyPr anchor="ctr">
            <a:noAutofit/>
          </a:bodyPr>
          <a:lstStyle/>
          <a:p>
            <a:pPr algn="r">
              <a:lnSpc>
                <a:spcPts val="1239"/>
              </a:lnSpc>
            </a:pPr>
            <a:fld id="{50DFE5F8-018E-494F-BD29-8B2787D85836}" type="slidenum">
              <a:rPr lang="en-GB" sz="800" b="0" strike="noStrike" spc="-1">
                <a:solidFill>
                  <a:srgbClr val="FFFFFF"/>
                </a:solidFill>
                <a:latin typeface="Arial"/>
              </a:rPr>
              <a:t>2</a:t>
            </a:fld>
            <a:endParaRPr lang="en-GB" sz="800" b="0" strike="noStrike" spc="-1">
              <a:latin typeface="Times New Roman"/>
            </a:endParaRPr>
          </a:p>
        </p:txBody>
      </p:sp>
      <p:sp>
        <p:nvSpPr>
          <p:cNvPr id="261" name="CustomShape 4"/>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262" name="CustomShape 5"/>
          <p:cNvSpPr/>
          <p:nvPr/>
        </p:nvSpPr>
        <p:spPr>
          <a:xfrm>
            <a:off x="1008000"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endParaRPr lang="en-GB" sz="900" b="0" strike="noStrike" spc="-1" dirty="0">
              <a:latin typeface="Arial"/>
            </a:endParaRPr>
          </a:p>
        </p:txBody>
      </p:sp>
      <p:sp>
        <p:nvSpPr>
          <p:cNvPr id="20" name="TextBox 19"/>
          <p:cNvSpPr txBox="1"/>
          <p:nvPr/>
        </p:nvSpPr>
        <p:spPr>
          <a:xfrm>
            <a:off x="983559" y="1815736"/>
            <a:ext cx="7186967" cy="707886"/>
          </a:xfrm>
          <a:prstGeom prst="rect">
            <a:avLst/>
          </a:prstGeom>
          <a:noFill/>
        </p:spPr>
        <p:txBody>
          <a:bodyPr wrap="none" rtlCol="0">
            <a:spAutoFit/>
          </a:bodyPr>
          <a:lstStyle/>
          <a:p>
            <a:r>
              <a:rPr lang="en-US" sz="4000" b="1" dirty="0">
                <a:solidFill>
                  <a:srgbClr val="0070C0"/>
                </a:solidFill>
              </a:rPr>
              <a:t>FCC Technical Infrastructure</a:t>
            </a:r>
            <a:endParaRPr lang="en-GB" sz="4000" b="1" dirty="0">
              <a:solidFill>
                <a:srgbClr val="0070C0"/>
              </a:solidFill>
            </a:endParaRPr>
          </a:p>
        </p:txBody>
      </p:sp>
      <p:pic>
        <p:nvPicPr>
          <p:cNvPr id="23" name="Picture 22"/>
          <p:cNvPicPr>
            <a:picLocks noChangeAspect="1"/>
          </p:cNvPicPr>
          <p:nvPr/>
        </p:nvPicPr>
        <p:blipFill rotWithShape="1">
          <a:blip r:embed="rId2" cstate="print">
            <a:extLst>
              <a:ext uri="{28A0092B-C50C-407E-A947-70E740481C1C}">
                <a14:useLocalDpi xmlns:a14="http://schemas.microsoft.com/office/drawing/2010/main" val="0"/>
              </a:ext>
            </a:extLst>
          </a:blip>
          <a:srcRect r="47780"/>
          <a:stretch/>
        </p:blipFill>
        <p:spPr>
          <a:xfrm>
            <a:off x="193728" y="571353"/>
            <a:ext cx="1201818" cy="1178612"/>
          </a:xfrm>
          <a:prstGeom prst="rect">
            <a:avLst/>
          </a:prstGeom>
        </p:spPr>
      </p:pic>
      <p:pic>
        <p:nvPicPr>
          <p:cNvPr id="24" name="Pictur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96366" y="583175"/>
            <a:ext cx="1853418" cy="1183485"/>
          </a:xfrm>
          <a:prstGeom prst="rect">
            <a:avLst/>
          </a:prstGeom>
        </p:spPr>
      </p:pic>
      <p:pic>
        <p:nvPicPr>
          <p:cNvPr id="25" name="Picture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08744" y="584679"/>
            <a:ext cx="2092704" cy="1177146"/>
          </a:xfrm>
          <a:prstGeom prst="rect">
            <a:avLst/>
          </a:prstGeom>
        </p:spPr>
      </p:pic>
      <p:pic>
        <p:nvPicPr>
          <p:cNvPr id="26" name="Picture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84351" y="585916"/>
            <a:ext cx="1885574" cy="1181437"/>
          </a:xfrm>
          <a:prstGeom prst="rect">
            <a:avLst/>
          </a:prstGeom>
        </p:spPr>
      </p:pic>
      <p:pic>
        <p:nvPicPr>
          <p:cNvPr id="27" name="Picture 26"/>
          <p:cNvPicPr>
            <a:picLocks noChangeAspect="1"/>
          </p:cNvPicPr>
          <p:nvPr/>
        </p:nvPicPr>
        <p:blipFill rotWithShape="1">
          <a:blip r:embed="rId6" cstate="print">
            <a:extLst>
              <a:ext uri="{28A0092B-C50C-407E-A947-70E740481C1C}">
                <a14:useLocalDpi xmlns:a14="http://schemas.microsoft.com/office/drawing/2010/main" val="0"/>
              </a:ext>
            </a:extLst>
          </a:blip>
          <a:srcRect r="45934"/>
          <a:stretch/>
        </p:blipFill>
        <p:spPr>
          <a:xfrm>
            <a:off x="7652828" y="583174"/>
            <a:ext cx="1368073" cy="1183485"/>
          </a:xfrm>
          <a:prstGeom prst="rect">
            <a:avLst/>
          </a:prstGeom>
        </p:spPr>
      </p:pic>
      <p:pic>
        <p:nvPicPr>
          <p:cNvPr id="28" name="Picture 27"/>
          <p:cNvPicPr>
            <a:picLocks noChangeAspect="1"/>
          </p:cNvPicPr>
          <p:nvPr/>
        </p:nvPicPr>
        <p:blipFill rotWithShape="1">
          <a:blip r:embed="rId7" cstate="print">
            <a:extLst>
              <a:ext uri="{28A0092B-C50C-407E-A947-70E740481C1C}">
                <a14:useLocalDpi xmlns:a14="http://schemas.microsoft.com/office/drawing/2010/main" val="0"/>
              </a:ext>
            </a:extLst>
          </a:blip>
          <a:srcRect l="15119"/>
          <a:stretch/>
        </p:blipFill>
        <p:spPr>
          <a:xfrm>
            <a:off x="261440" y="3293295"/>
            <a:ext cx="2403764" cy="1428615"/>
          </a:xfrm>
          <a:prstGeom prst="rect">
            <a:avLst/>
          </a:prstGeom>
        </p:spPr>
      </p:pic>
      <p:pic>
        <p:nvPicPr>
          <p:cNvPr id="29" name="Picture 2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38491" y="3299646"/>
            <a:ext cx="1282358" cy="1709810"/>
          </a:xfrm>
          <a:prstGeom prst="rect">
            <a:avLst/>
          </a:prstGeom>
        </p:spPr>
      </p:pic>
      <p:pic>
        <p:nvPicPr>
          <p:cNvPr id="30" name="Picture 2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694138" y="3284993"/>
            <a:ext cx="1933000" cy="1336942"/>
          </a:xfrm>
          <a:prstGeom prst="rect">
            <a:avLst/>
          </a:prstGeom>
        </p:spPr>
      </p:pic>
      <p:pic>
        <p:nvPicPr>
          <p:cNvPr id="31" name="Picture 3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898055" y="3293295"/>
            <a:ext cx="1991965" cy="1328640"/>
          </a:xfrm>
          <a:prstGeom prst="rect">
            <a:avLst/>
          </a:prstGeom>
        </p:spPr>
      </p:pic>
      <p:sp>
        <p:nvSpPr>
          <p:cNvPr id="2" name="TextBox 1"/>
          <p:cNvSpPr txBox="1"/>
          <p:nvPr/>
        </p:nvSpPr>
        <p:spPr>
          <a:xfrm>
            <a:off x="261440" y="2525544"/>
            <a:ext cx="8882560" cy="461665"/>
          </a:xfrm>
          <a:prstGeom prst="rect">
            <a:avLst/>
          </a:prstGeom>
          <a:noFill/>
        </p:spPr>
        <p:txBody>
          <a:bodyPr wrap="none" rtlCol="0">
            <a:spAutoFit/>
          </a:bodyPr>
          <a:lstStyle/>
          <a:p>
            <a:r>
              <a:rPr lang="en-US" sz="1200" dirty="0"/>
              <a:t>integration ● geodesy ● electricity &amp; energy management ● cooling &amp; ventilation ● cryogenic systems ● computing infrastructure </a:t>
            </a:r>
          </a:p>
          <a:p>
            <a:r>
              <a:rPr lang="en-US" sz="1200" dirty="0"/>
              <a:t>● safety ●  operation &amp; maintenance ●  transport, installation &amp; logistics</a:t>
            </a:r>
            <a:endParaRPr lang="en-GB" sz="1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A picture containing diagram, circle, screenshot, text&#10;&#10;Description automatically generated">
            <a:extLst>
              <a:ext uri="{FF2B5EF4-FFF2-40B4-BE49-F238E27FC236}">
                <a16:creationId xmlns:a16="http://schemas.microsoft.com/office/drawing/2014/main" id="{5FFCFFF2-4EB1-5217-501B-F4D45215F19A}"/>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5054" t="5201" r="16116" b="6269"/>
          <a:stretch/>
        </p:blipFill>
        <p:spPr>
          <a:xfrm>
            <a:off x="37519" y="867137"/>
            <a:ext cx="4062582" cy="4246280"/>
          </a:xfrm>
          <a:prstGeom prst="rect">
            <a:avLst/>
          </a:prstGeom>
        </p:spPr>
      </p:pic>
      <p:sp>
        <p:nvSpPr>
          <p:cNvPr id="29" name="TextBox 28">
            <a:extLst>
              <a:ext uri="{FF2B5EF4-FFF2-40B4-BE49-F238E27FC236}">
                <a16:creationId xmlns:a16="http://schemas.microsoft.com/office/drawing/2014/main" id="{D1EC08D9-CC0A-4A32-928A-E3A7AA01DEE8}"/>
              </a:ext>
            </a:extLst>
          </p:cNvPr>
          <p:cNvSpPr txBox="1"/>
          <p:nvPr/>
        </p:nvSpPr>
        <p:spPr>
          <a:xfrm>
            <a:off x="3553354" y="704312"/>
            <a:ext cx="4356561" cy="677108"/>
          </a:xfrm>
          <a:prstGeom prst="rect">
            <a:avLst/>
          </a:prstGeom>
          <a:noFill/>
        </p:spPr>
        <p:txBody>
          <a:bodyPr wrap="square" rtlCol="0">
            <a:spAutoFit/>
          </a:bodyPr>
          <a:lstStyle/>
          <a:p>
            <a:pPr marL="171450" marR="0" lvl="0" indent="-171450" algn="l" defTabSz="68572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1200" cap="none" spc="0" normalizeH="0" baseline="0" noProof="0" dirty="0">
                <a:ln>
                  <a:noFill/>
                </a:ln>
                <a:solidFill>
                  <a:srgbClr val="0F124A"/>
                </a:solidFill>
                <a:effectLst/>
                <a:uLnTx/>
                <a:uFillTx/>
                <a:latin typeface="Arial"/>
                <a:ea typeface="+mn-ea"/>
                <a:cs typeface="+mn-cs"/>
              </a:rPr>
              <a:t>QRL Ø along 400 MHz section 0.65 m.</a:t>
            </a:r>
          </a:p>
          <a:p>
            <a:pPr marL="171450" marR="0" lvl="0" indent="-171450" algn="l" defTabSz="68572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1200" cap="none" spc="0" normalizeH="0" baseline="0" noProof="0" dirty="0">
                <a:ln>
                  <a:noFill/>
                </a:ln>
                <a:solidFill>
                  <a:srgbClr val="0F124A"/>
                </a:solidFill>
                <a:effectLst/>
                <a:uLnTx/>
                <a:uFillTx/>
                <a:latin typeface="Arial"/>
                <a:ea typeface="+mn-ea"/>
                <a:cs typeface="+mn-cs"/>
              </a:rPr>
              <a:t>Distance between e</a:t>
            </a:r>
            <a:r>
              <a:rPr kumimoji="0" lang="de-DE" sz="1200" b="0" i="0" u="none" strike="noStrike" kern="1200" cap="none" spc="0" normalizeH="0" baseline="30000" noProof="0" dirty="0">
                <a:ln>
                  <a:noFill/>
                </a:ln>
                <a:solidFill>
                  <a:srgbClr val="0F124A"/>
                </a:solidFill>
                <a:effectLst/>
                <a:uLnTx/>
                <a:uFillTx/>
                <a:latin typeface="Arial"/>
                <a:ea typeface="+mn-ea"/>
                <a:cs typeface="+mn-cs"/>
              </a:rPr>
              <a:t>+</a:t>
            </a:r>
            <a:r>
              <a:rPr kumimoji="0" lang="de-DE" sz="1200" b="0" i="0" u="none" strike="noStrike" kern="1200" cap="none" spc="0" normalizeH="0" baseline="0" noProof="0" dirty="0">
                <a:ln>
                  <a:noFill/>
                </a:ln>
                <a:solidFill>
                  <a:srgbClr val="0F124A"/>
                </a:solidFill>
                <a:effectLst/>
                <a:uLnTx/>
                <a:uFillTx/>
                <a:latin typeface="Arial"/>
                <a:ea typeface="+mn-ea"/>
                <a:cs typeface="+mn-cs"/>
              </a:rPr>
              <a:t>e</a:t>
            </a:r>
            <a:r>
              <a:rPr kumimoji="0" lang="de-DE" sz="1200" b="0" i="0" u="none" strike="noStrike" kern="1200" cap="none" spc="0" normalizeH="0" baseline="30000" noProof="0" dirty="0">
                <a:ln>
                  <a:noFill/>
                </a:ln>
                <a:solidFill>
                  <a:srgbClr val="0F124A"/>
                </a:solidFill>
                <a:effectLst/>
                <a:uLnTx/>
                <a:uFillTx/>
                <a:latin typeface="Arial"/>
                <a:ea typeface="+mn-ea"/>
                <a:cs typeface="+mn-cs"/>
              </a:rPr>
              <a:t>-</a:t>
            </a:r>
            <a:r>
              <a:rPr kumimoji="0" lang="de-DE" sz="1200" b="0" i="0" u="none" strike="noStrike" kern="1200" cap="none" spc="0" normalizeH="0" baseline="0" noProof="0" dirty="0">
                <a:ln>
                  <a:noFill/>
                </a:ln>
                <a:solidFill>
                  <a:srgbClr val="0F124A"/>
                </a:solidFill>
                <a:effectLst/>
                <a:uLnTx/>
                <a:uFillTx/>
                <a:latin typeface="Arial"/>
                <a:ea typeface="+mn-ea"/>
                <a:cs typeface="+mn-cs"/>
              </a:rPr>
              <a:t> quadrupoles 52 m, length 3.1 m.</a:t>
            </a:r>
          </a:p>
          <a:p>
            <a:pPr marL="171450" marR="0" lvl="0" indent="-171450" algn="l" defTabSz="68572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de-DE" sz="1200" b="0" i="0" u="none" strike="noStrike" kern="1200" cap="none" spc="0" normalizeH="0" baseline="0" noProof="0" dirty="0">
                <a:ln>
                  <a:noFill/>
                </a:ln>
                <a:solidFill>
                  <a:srgbClr val="0F124A"/>
                </a:solidFill>
                <a:effectLst/>
                <a:uLnTx/>
                <a:uFillTx/>
                <a:latin typeface="Arial"/>
                <a:ea typeface="+mn-ea"/>
                <a:cs typeface="+mn-cs"/>
              </a:rPr>
              <a:t>Distance between booster quadrupoles 52 m, length 1.5 m</a:t>
            </a:r>
            <a:r>
              <a:rPr kumimoji="0" lang="de-DE" sz="1400" b="0" i="0" u="none" strike="noStrike" kern="1200" cap="none" spc="0" normalizeH="0" baseline="0" noProof="0" dirty="0">
                <a:ln>
                  <a:noFill/>
                </a:ln>
                <a:solidFill>
                  <a:srgbClr val="0F124A"/>
                </a:solidFill>
                <a:effectLst/>
                <a:uLnTx/>
                <a:uFillTx/>
                <a:latin typeface="Arial"/>
                <a:ea typeface="+mn-ea"/>
                <a:cs typeface="+mn-cs"/>
              </a:rPr>
              <a:t>.</a:t>
            </a:r>
            <a:endParaRPr kumimoji="0" lang="de-CH" sz="1400" b="0" i="0" u="none" strike="noStrike" kern="1200" cap="none" spc="0" normalizeH="0" baseline="0" noProof="0" dirty="0">
              <a:ln>
                <a:noFill/>
              </a:ln>
              <a:solidFill>
                <a:srgbClr val="0F124A"/>
              </a:solidFill>
              <a:effectLst/>
              <a:uLnTx/>
              <a:uFillTx/>
              <a:latin typeface="Arial"/>
              <a:ea typeface="+mn-ea"/>
              <a:cs typeface="+mn-cs"/>
            </a:endParaRPr>
          </a:p>
        </p:txBody>
      </p:sp>
      <p:cxnSp>
        <p:nvCxnSpPr>
          <p:cNvPr id="31" name="Straight Arrow Connector 30">
            <a:extLst>
              <a:ext uri="{FF2B5EF4-FFF2-40B4-BE49-F238E27FC236}">
                <a16:creationId xmlns:a16="http://schemas.microsoft.com/office/drawing/2014/main" id="{6C42CD32-8E26-4979-AA6D-9DC6400D9FC3}"/>
              </a:ext>
            </a:extLst>
          </p:cNvPr>
          <p:cNvCxnSpPr>
            <a:cxnSpLocks/>
            <a:stCxn id="49" idx="1"/>
          </p:cNvCxnSpPr>
          <p:nvPr/>
        </p:nvCxnSpPr>
        <p:spPr>
          <a:xfrm flipH="1">
            <a:off x="1331640" y="2081357"/>
            <a:ext cx="2955664" cy="634409"/>
          </a:xfrm>
          <a:prstGeom prst="straightConnector1">
            <a:avLst/>
          </a:prstGeom>
          <a:ln w="19050">
            <a:solidFill>
              <a:srgbClr val="0068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F3A2B608-08CB-48AF-BFB7-43E4D08D206F}"/>
              </a:ext>
            </a:extLst>
          </p:cNvPr>
          <p:cNvCxnSpPr>
            <a:cxnSpLocks/>
          </p:cNvCxnSpPr>
          <p:nvPr/>
        </p:nvCxnSpPr>
        <p:spPr>
          <a:xfrm flipH="1">
            <a:off x="3046331" y="2502310"/>
            <a:ext cx="1358096" cy="409793"/>
          </a:xfrm>
          <a:prstGeom prst="straightConnector1">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5F440CDA-832B-4319-A8B6-09420A3E4617}"/>
              </a:ext>
            </a:extLst>
          </p:cNvPr>
          <p:cNvSpPr txBox="1"/>
          <p:nvPr/>
        </p:nvSpPr>
        <p:spPr>
          <a:xfrm>
            <a:off x="4517321" y="2320902"/>
            <a:ext cx="918841" cy="300082"/>
          </a:xfrm>
          <a:prstGeom prst="rect">
            <a:avLst/>
          </a:prstGeom>
          <a:noFill/>
        </p:spPr>
        <p:txBody>
          <a:bodyPr wrap="non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7030A0"/>
                </a:solidFill>
                <a:effectLst/>
                <a:uLnTx/>
                <a:uFillTx/>
                <a:latin typeface="Arial"/>
                <a:ea typeface="+mn-ea"/>
                <a:cs typeface="+mn-cs"/>
              </a:rPr>
              <a:t>Transport</a:t>
            </a:r>
          </a:p>
        </p:txBody>
      </p:sp>
      <p:cxnSp>
        <p:nvCxnSpPr>
          <p:cNvPr id="41" name="Straight Arrow Connector 40">
            <a:extLst>
              <a:ext uri="{FF2B5EF4-FFF2-40B4-BE49-F238E27FC236}">
                <a16:creationId xmlns:a16="http://schemas.microsoft.com/office/drawing/2014/main" id="{596B9A58-0563-4A77-8556-F123FE18C75C}"/>
              </a:ext>
            </a:extLst>
          </p:cNvPr>
          <p:cNvCxnSpPr>
            <a:cxnSpLocks/>
          </p:cNvCxnSpPr>
          <p:nvPr/>
        </p:nvCxnSpPr>
        <p:spPr>
          <a:xfrm>
            <a:off x="467544" y="921519"/>
            <a:ext cx="342080" cy="329306"/>
          </a:xfrm>
          <a:prstGeom prst="straightConnector1">
            <a:avLst/>
          </a:prstGeom>
          <a:ln w="1905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C4B0B3F4-29A5-43FA-8100-22D9715A7277}"/>
              </a:ext>
            </a:extLst>
          </p:cNvPr>
          <p:cNvSpPr txBox="1"/>
          <p:nvPr/>
        </p:nvSpPr>
        <p:spPr>
          <a:xfrm>
            <a:off x="-15273" y="634163"/>
            <a:ext cx="1152803" cy="300082"/>
          </a:xfrm>
          <a:prstGeom prst="rect">
            <a:avLst/>
          </a:prstGeom>
          <a:no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0000FF">
                    <a:lumMod val="75000"/>
                  </a:srgbClr>
                </a:solidFill>
                <a:effectLst/>
                <a:uLnTx/>
                <a:uFillTx/>
                <a:latin typeface="Arial"/>
                <a:ea typeface="+mn-ea"/>
                <a:cs typeface="+mn-cs"/>
              </a:rPr>
              <a:t>Waveguide</a:t>
            </a:r>
          </a:p>
        </p:txBody>
      </p:sp>
      <p:sp>
        <p:nvSpPr>
          <p:cNvPr id="45" name="TextBox 44">
            <a:extLst>
              <a:ext uri="{FF2B5EF4-FFF2-40B4-BE49-F238E27FC236}">
                <a16:creationId xmlns:a16="http://schemas.microsoft.com/office/drawing/2014/main" id="{7928AD4C-2E82-4E8F-A14D-E239F9C278C6}"/>
              </a:ext>
            </a:extLst>
          </p:cNvPr>
          <p:cNvSpPr txBox="1"/>
          <p:nvPr/>
        </p:nvSpPr>
        <p:spPr>
          <a:xfrm>
            <a:off x="4217225" y="3157684"/>
            <a:ext cx="1901139" cy="507831"/>
          </a:xfrm>
          <a:prstGeom prst="rect">
            <a:avLst/>
          </a:prstGeom>
          <a:noFill/>
        </p:spPr>
        <p:txBody>
          <a:bodyPr wrap="squar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197EC6"/>
                </a:solidFill>
                <a:effectLst/>
                <a:uLnTx/>
                <a:uFillTx/>
                <a:latin typeface="Arial"/>
                <a:ea typeface="+mn-ea"/>
                <a:cs typeface="+mn-cs"/>
              </a:rPr>
              <a:t>Collider ring</a:t>
            </a:r>
          </a:p>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197EC6"/>
                </a:solidFill>
                <a:effectLst/>
                <a:uLnTx/>
                <a:uFillTx/>
                <a:latin typeface="Arial"/>
                <a:ea typeface="+mn-ea"/>
                <a:cs typeface="+mn-cs"/>
              </a:rPr>
              <a:t>Cryomodule 400 MHz</a:t>
            </a:r>
          </a:p>
        </p:txBody>
      </p:sp>
      <p:sp>
        <p:nvSpPr>
          <p:cNvPr id="49" name="TextBox 48">
            <a:extLst>
              <a:ext uri="{FF2B5EF4-FFF2-40B4-BE49-F238E27FC236}">
                <a16:creationId xmlns:a16="http://schemas.microsoft.com/office/drawing/2014/main" id="{7CFA3EA6-F8D9-4162-B1B4-85C8A016F821}"/>
              </a:ext>
            </a:extLst>
          </p:cNvPr>
          <p:cNvSpPr txBox="1"/>
          <p:nvPr/>
        </p:nvSpPr>
        <p:spPr>
          <a:xfrm>
            <a:off x="4287304" y="1931316"/>
            <a:ext cx="1117614" cy="300082"/>
          </a:xfrm>
          <a:prstGeom prst="rect">
            <a:avLst/>
          </a:prstGeom>
          <a:noFill/>
        </p:spPr>
        <p:txBody>
          <a:bodyPr wrap="none" rtlCol="0">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006800"/>
                </a:solidFill>
                <a:effectLst/>
                <a:uLnTx/>
                <a:uFillTx/>
                <a:latin typeface="Arial"/>
                <a:ea typeface="+mn-ea"/>
                <a:cs typeface="+mn-cs"/>
              </a:rPr>
              <a:t>Booster ring</a:t>
            </a:r>
          </a:p>
        </p:txBody>
      </p:sp>
      <p:sp>
        <p:nvSpPr>
          <p:cNvPr id="63" name="TextBox 62">
            <a:extLst>
              <a:ext uri="{FF2B5EF4-FFF2-40B4-BE49-F238E27FC236}">
                <a16:creationId xmlns:a16="http://schemas.microsoft.com/office/drawing/2014/main" id="{F8614402-7880-465A-AD71-4C1387EDBA93}"/>
              </a:ext>
            </a:extLst>
          </p:cNvPr>
          <p:cNvSpPr txBox="1"/>
          <p:nvPr/>
        </p:nvSpPr>
        <p:spPr>
          <a:xfrm>
            <a:off x="7884368" y="4634043"/>
            <a:ext cx="1207732" cy="276999"/>
          </a:xfrm>
          <a:prstGeom prst="rect">
            <a:avLst/>
          </a:prstGeom>
          <a:solidFill>
            <a:srgbClr val="FFC000"/>
          </a:solidFill>
          <a:ln>
            <a:solidFill>
              <a:srgbClr val="FFC000"/>
            </a:solidFill>
          </a:ln>
        </p:spPr>
        <p:txBody>
          <a:bodyPr wrap="square" rtlCol="0">
            <a:spAutoFit/>
          </a:bodyPr>
          <a:lstStyle/>
          <a:p>
            <a:pPr marL="0" marR="0" lvl="0" indent="0" algn="ctr" defTabSz="68572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F124A"/>
                </a:solidFill>
                <a:effectLst/>
                <a:uLnTx/>
                <a:uFillTx/>
                <a:latin typeface="Arial"/>
                <a:ea typeface="+mn-ea"/>
                <a:cs typeface="+mn-cs"/>
              </a:rPr>
              <a:t>Collider Center</a:t>
            </a:r>
            <a:endParaRPr kumimoji="0" lang="en-GB" sz="1200" b="0" i="0" u="none" strike="noStrike" kern="1200" cap="none" spc="0" normalizeH="0" baseline="0" noProof="0" dirty="0">
              <a:ln>
                <a:noFill/>
              </a:ln>
              <a:solidFill>
                <a:srgbClr val="0F124A"/>
              </a:solidFill>
              <a:effectLst/>
              <a:uLnTx/>
              <a:uFillTx/>
              <a:latin typeface="Arial"/>
              <a:ea typeface="+mn-ea"/>
              <a:cs typeface="+mn-cs"/>
            </a:endParaRPr>
          </a:p>
        </p:txBody>
      </p:sp>
      <p:cxnSp>
        <p:nvCxnSpPr>
          <p:cNvPr id="64" name="Straight Arrow Connector 63">
            <a:extLst>
              <a:ext uri="{FF2B5EF4-FFF2-40B4-BE49-F238E27FC236}">
                <a16:creationId xmlns:a16="http://schemas.microsoft.com/office/drawing/2014/main" id="{A764284B-85D1-4124-B60A-760CA427386E}"/>
              </a:ext>
            </a:extLst>
          </p:cNvPr>
          <p:cNvCxnSpPr>
            <a:cxnSpLocks/>
          </p:cNvCxnSpPr>
          <p:nvPr/>
        </p:nvCxnSpPr>
        <p:spPr>
          <a:xfrm>
            <a:off x="8157713" y="5069735"/>
            <a:ext cx="792088"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F92C56C4-78C2-48DF-BBF7-5478B8F6A887}"/>
              </a:ext>
            </a:extLst>
          </p:cNvPr>
          <p:cNvCxnSpPr>
            <a:cxnSpLocks/>
            <a:stCxn id="45" idx="1"/>
          </p:cNvCxnSpPr>
          <p:nvPr/>
        </p:nvCxnSpPr>
        <p:spPr>
          <a:xfrm flipH="1">
            <a:off x="2153445" y="3411600"/>
            <a:ext cx="2063780" cy="44998"/>
          </a:xfrm>
          <a:prstGeom prst="straightConnector1">
            <a:avLst/>
          </a:prstGeom>
          <a:ln w="190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42760631-A769-4E65-B755-C2219C4A9D1C}"/>
              </a:ext>
            </a:extLst>
          </p:cNvPr>
          <p:cNvSpPr txBox="1"/>
          <p:nvPr/>
        </p:nvSpPr>
        <p:spPr>
          <a:xfrm>
            <a:off x="3875330" y="1431819"/>
            <a:ext cx="2881636" cy="300082"/>
          </a:xfrm>
          <a:prstGeom prst="rect">
            <a:avLst/>
          </a:prstGeom>
          <a:solidFill>
            <a:srgbClr val="FFC000"/>
          </a:solidFill>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GB" sz="1350" b="0" i="0" strike="noStrike" kern="1200" cap="none" spc="0" normalizeH="0" baseline="0" noProof="0" dirty="0">
                <a:ln>
                  <a:noFill/>
                </a:ln>
                <a:solidFill>
                  <a:srgbClr val="0F124A"/>
                </a:solidFill>
                <a:effectLst/>
                <a:uLnTx/>
                <a:uFillTx/>
                <a:latin typeface="Arial"/>
                <a:ea typeface="+mn-ea"/>
                <a:cs typeface="+mn-cs"/>
              </a:rPr>
              <a:t>Machine tunnel 5.5 m in diameter </a:t>
            </a:r>
          </a:p>
        </p:txBody>
      </p:sp>
      <p:pic>
        <p:nvPicPr>
          <p:cNvPr id="14" name="Picture 13">
            <a:extLst>
              <a:ext uri="{FF2B5EF4-FFF2-40B4-BE49-F238E27FC236}">
                <a16:creationId xmlns:a16="http://schemas.microsoft.com/office/drawing/2014/main" id="{CDC0A51D-F30E-4327-3B3F-E449D6C0118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709702" y="2641327"/>
            <a:ext cx="4162992" cy="1797861"/>
          </a:xfrm>
          <a:prstGeom prst="rect">
            <a:avLst/>
          </a:prstGeom>
        </p:spPr>
      </p:pic>
      <p:sp>
        <p:nvSpPr>
          <p:cNvPr id="17" name="Rectangle 16">
            <a:extLst>
              <a:ext uri="{FF2B5EF4-FFF2-40B4-BE49-F238E27FC236}">
                <a16:creationId xmlns:a16="http://schemas.microsoft.com/office/drawing/2014/main" id="{F8D929E4-2E3C-C45D-7C9A-2FE49D91B672}"/>
              </a:ext>
            </a:extLst>
          </p:cNvPr>
          <p:cNvSpPr/>
          <p:nvPr/>
        </p:nvSpPr>
        <p:spPr>
          <a:xfrm>
            <a:off x="6633340" y="3863381"/>
            <a:ext cx="2352704" cy="276999"/>
          </a:xfrm>
          <a:prstGeom prst="rect">
            <a:avLst/>
          </a:prstGeom>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F124A">
                    <a:lumMod val="75000"/>
                    <a:lumOff val="25000"/>
                  </a:srgbClr>
                </a:solidFill>
                <a:effectLst/>
                <a:uLnTx/>
                <a:uFillTx/>
                <a:latin typeface="Arial"/>
                <a:ea typeface="+mn-ea"/>
                <a:cs typeface="+mn-cs"/>
              </a:rPr>
              <a:t>Collider 400 MHz Cryomodules</a:t>
            </a:r>
          </a:p>
        </p:txBody>
      </p:sp>
      <p:cxnSp>
        <p:nvCxnSpPr>
          <p:cNvPr id="18" name="Straight Arrow Connector 17">
            <a:extLst>
              <a:ext uri="{FF2B5EF4-FFF2-40B4-BE49-F238E27FC236}">
                <a16:creationId xmlns:a16="http://schemas.microsoft.com/office/drawing/2014/main" id="{1F09551E-AFA5-7932-91F3-C780D9EB640A}"/>
              </a:ext>
            </a:extLst>
          </p:cNvPr>
          <p:cNvCxnSpPr>
            <a:cxnSpLocks/>
          </p:cNvCxnSpPr>
          <p:nvPr/>
        </p:nvCxnSpPr>
        <p:spPr>
          <a:xfrm flipH="1" flipV="1">
            <a:off x="7376967" y="3626196"/>
            <a:ext cx="283935" cy="26297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ECA952F4-D21F-9EA6-BF25-78D9DC9339C1}"/>
              </a:ext>
            </a:extLst>
          </p:cNvPr>
          <p:cNvCxnSpPr>
            <a:cxnSpLocks/>
          </p:cNvCxnSpPr>
          <p:nvPr/>
        </p:nvCxnSpPr>
        <p:spPr>
          <a:xfrm flipH="1">
            <a:off x="4667220" y="4404318"/>
            <a:ext cx="120302" cy="3432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B8E0ABD-2A48-1BFC-5159-79E9D9AEF5A4}"/>
              </a:ext>
            </a:extLst>
          </p:cNvPr>
          <p:cNvCxnSpPr>
            <a:cxnSpLocks/>
          </p:cNvCxnSpPr>
          <p:nvPr/>
        </p:nvCxnSpPr>
        <p:spPr>
          <a:xfrm>
            <a:off x="4671536" y="3986274"/>
            <a:ext cx="0" cy="451724"/>
          </a:xfrm>
          <a:prstGeom prst="line">
            <a:avLst/>
          </a:prstGeom>
          <a:ln w="12700">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59E250A4-6020-CC2E-3596-20C0726DEDE1}"/>
              </a:ext>
            </a:extLst>
          </p:cNvPr>
          <p:cNvSpPr/>
          <p:nvPr/>
        </p:nvSpPr>
        <p:spPr>
          <a:xfrm>
            <a:off x="4512998" y="3704005"/>
            <a:ext cx="364392" cy="276999"/>
          </a:xfrm>
          <a:prstGeom prst="rect">
            <a:avLst/>
          </a:prstGeom>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C000"/>
                </a:solidFill>
                <a:effectLst/>
                <a:uLnTx/>
                <a:uFillTx/>
                <a:latin typeface="Arial"/>
                <a:ea typeface="+mn-ea"/>
                <a:cs typeface="+mn-cs"/>
              </a:rPr>
              <a:t>IP</a:t>
            </a:r>
          </a:p>
        </p:txBody>
      </p:sp>
      <p:sp>
        <p:nvSpPr>
          <p:cNvPr id="22" name="Rectangle 21">
            <a:extLst>
              <a:ext uri="{FF2B5EF4-FFF2-40B4-BE49-F238E27FC236}">
                <a16:creationId xmlns:a16="http://schemas.microsoft.com/office/drawing/2014/main" id="{EE0AF827-B104-CAA2-F251-716656EBA0AC}"/>
              </a:ext>
            </a:extLst>
          </p:cNvPr>
          <p:cNvSpPr/>
          <p:nvPr/>
        </p:nvSpPr>
        <p:spPr>
          <a:xfrm>
            <a:off x="5502910" y="4495661"/>
            <a:ext cx="2352704" cy="276999"/>
          </a:xfrm>
          <a:prstGeom prst="rect">
            <a:avLst/>
          </a:prstGeom>
        </p:spPr>
        <p:txBody>
          <a:bodyPr wrap="square">
            <a:spAutoFit/>
          </a:bodyPr>
          <a:lstStyle/>
          <a:p>
            <a:pPr marL="0" marR="0" lvl="0" indent="0" algn="l" defTabSz="68572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F124A">
                    <a:lumMod val="75000"/>
                    <a:lumOff val="25000"/>
                  </a:srgbClr>
                </a:solidFill>
                <a:effectLst/>
                <a:uLnTx/>
                <a:uFillTx/>
                <a:latin typeface="Arial"/>
                <a:ea typeface="+mn-ea"/>
                <a:cs typeface="+mn-cs"/>
              </a:rPr>
              <a:t>Collider 800 MHz Cryomodules</a:t>
            </a:r>
          </a:p>
        </p:txBody>
      </p:sp>
      <p:cxnSp>
        <p:nvCxnSpPr>
          <p:cNvPr id="25" name="Straight Arrow Connector 24">
            <a:extLst>
              <a:ext uri="{FF2B5EF4-FFF2-40B4-BE49-F238E27FC236}">
                <a16:creationId xmlns:a16="http://schemas.microsoft.com/office/drawing/2014/main" id="{2E2F9EF7-22B0-0163-3EB4-C23FC857BE04}"/>
              </a:ext>
            </a:extLst>
          </p:cNvPr>
          <p:cNvCxnSpPr>
            <a:cxnSpLocks/>
          </p:cNvCxnSpPr>
          <p:nvPr/>
        </p:nvCxnSpPr>
        <p:spPr>
          <a:xfrm flipH="1" flipV="1">
            <a:off x="5513000" y="4245315"/>
            <a:ext cx="281372" cy="29982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0" name="TextShape 2"/>
          <p:cNvSpPr txBox="1"/>
          <p:nvPr/>
        </p:nvSpPr>
        <p:spPr>
          <a:xfrm>
            <a:off x="8584532" y="97560"/>
            <a:ext cx="450028"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20</a:t>
            </a:fld>
            <a:endParaRPr lang="en-GB" sz="800" b="0" strike="noStrike" spc="-1" dirty="0">
              <a:latin typeface="Times New Roman"/>
            </a:endParaRPr>
          </a:p>
        </p:txBody>
      </p:sp>
      <p:sp>
        <p:nvSpPr>
          <p:cNvPr id="32"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33" name="TextBox 32"/>
          <p:cNvSpPr txBox="1"/>
          <p:nvPr/>
        </p:nvSpPr>
        <p:spPr>
          <a:xfrm>
            <a:off x="2565734" y="416469"/>
            <a:ext cx="4052841" cy="400110"/>
          </a:xfrm>
          <a:prstGeom prst="rect">
            <a:avLst/>
          </a:prstGeom>
          <a:noFill/>
        </p:spPr>
        <p:txBody>
          <a:bodyPr wrap="none" rtlCol="0">
            <a:spAutoFit/>
          </a:bodyPr>
          <a:lstStyle/>
          <a:p>
            <a:r>
              <a:rPr lang="en-US" sz="2000" b="1" dirty="0">
                <a:solidFill>
                  <a:srgbClr val="0070C0"/>
                </a:solidFill>
              </a:rPr>
              <a:t>Underground Areas: RF Point H</a:t>
            </a:r>
            <a:endParaRPr lang="en-GB" sz="2000" b="1" dirty="0">
              <a:solidFill>
                <a:srgbClr val="0070C0"/>
              </a:solidFill>
            </a:endParaRPr>
          </a:p>
        </p:txBody>
      </p:sp>
    </p:spTree>
    <p:extLst>
      <p:ext uri="{BB962C8B-B14F-4D97-AF65-F5344CB8AC3E}">
        <p14:creationId xmlns:p14="http://schemas.microsoft.com/office/powerpoint/2010/main" val="27564295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134ABCC-C94A-02FC-1DE0-785D9D95FAEE}"/>
              </a:ext>
            </a:extLst>
          </p:cNvPr>
          <p:cNvPicPr>
            <a:picLocks noChangeAspect="1"/>
          </p:cNvPicPr>
          <p:nvPr/>
        </p:nvPicPr>
        <p:blipFill>
          <a:blip r:embed="rId2"/>
          <a:stretch>
            <a:fillRect/>
          </a:stretch>
        </p:blipFill>
        <p:spPr>
          <a:xfrm>
            <a:off x="466725" y="776858"/>
            <a:ext cx="6052918" cy="4294259"/>
          </a:xfrm>
          <a:prstGeom prst="rect">
            <a:avLst/>
          </a:prstGeom>
        </p:spPr>
      </p:pic>
      <p:pic>
        <p:nvPicPr>
          <p:cNvPr id="16" name="Picture 15" descr="A picture containing circle, design&#10;&#10;Description automatically generated">
            <a:extLst>
              <a:ext uri="{FF2B5EF4-FFF2-40B4-BE49-F238E27FC236}">
                <a16:creationId xmlns:a16="http://schemas.microsoft.com/office/drawing/2014/main" id="{1A90FECB-BBFD-24A1-A5E9-1CA2C87880B3}"/>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7252" t="1311" r="7016" b="5200"/>
          <a:stretch/>
        </p:blipFill>
        <p:spPr>
          <a:xfrm>
            <a:off x="6223934" y="653781"/>
            <a:ext cx="2919936" cy="2305646"/>
          </a:xfrm>
          <a:prstGeom prst="rect">
            <a:avLst/>
          </a:prstGeom>
        </p:spPr>
      </p:pic>
      <p:sp>
        <p:nvSpPr>
          <p:cNvPr id="11" name="TextBox 10"/>
          <p:cNvSpPr txBox="1"/>
          <p:nvPr/>
        </p:nvSpPr>
        <p:spPr>
          <a:xfrm>
            <a:off x="1630984" y="412188"/>
            <a:ext cx="5883598" cy="400110"/>
          </a:xfrm>
          <a:prstGeom prst="rect">
            <a:avLst/>
          </a:prstGeom>
          <a:noFill/>
        </p:spPr>
        <p:txBody>
          <a:bodyPr wrap="none" rtlCol="0">
            <a:spAutoFit/>
          </a:bodyPr>
          <a:lstStyle/>
          <a:p>
            <a:r>
              <a:rPr lang="en-US" sz="2000" b="1" dirty="0">
                <a:solidFill>
                  <a:srgbClr val="0070C0"/>
                </a:solidFill>
              </a:rPr>
              <a:t>Underground Areas: Alcoves and Layby Zones</a:t>
            </a:r>
            <a:endParaRPr lang="en-GB" sz="2000" b="1" dirty="0">
              <a:solidFill>
                <a:srgbClr val="0070C0"/>
              </a:solidFill>
            </a:endParaRPr>
          </a:p>
        </p:txBody>
      </p:sp>
      <p:sp>
        <p:nvSpPr>
          <p:cNvPr id="12" name="TextShape 2"/>
          <p:cNvSpPr txBox="1"/>
          <p:nvPr/>
        </p:nvSpPr>
        <p:spPr>
          <a:xfrm>
            <a:off x="8584532" y="97560"/>
            <a:ext cx="450028"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21</a:t>
            </a:fld>
            <a:endParaRPr lang="en-GB" sz="800" b="0" strike="noStrike" spc="-1" dirty="0">
              <a:latin typeface="Times New Roman"/>
            </a:endParaRPr>
          </a:p>
        </p:txBody>
      </p:sp>
      <p:sp>
        <p:nvSpPr>
          <p:cNvPr id="15"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2" name="TextBox 1"/>
          <p:cNvSpPr txBox="1"/>
          <p:nvPr/>
        </p:nvSpPr>
        <p:spPr>
          <a:xfrm>
            <a:off x="508359" y="4475163"/>
            <a:ext cx="3674404" cy="1010213"/>
          </a:xfrm>
          <a:prstGeom prst="rect">
            <a:avLst/>
          </a:prstGeom>
          <a:noFill/>
        </p:spPr>
        <p:txBody>
          <a:bodyPr wrap="none" rtlCol="0">
            <a:spAutoFit/>
          </a:bodyPr>
          <a:lstStyle/>
          <a:p>
            <a:pPr>
              <a:lnSpc>
                <a:spcPts val="3700"/>
              </a:lnSpc>
            </a:pPr>
            <a:r>
              <a:rPr lang="en-GB" sz="1400" u="sng" dirty="0">
                <a:solidFill>
                  <a:srgbClr val="0645AD"/>
                </a:solidFill>
                <a:latin typeface="Helvetica Neue"/>
                <a:hlinkClick r:id="rId4"/>
              </a:rPr>
              <a:t>https://edms.cern.ch/document/2822196/0.2</a:t>
            </a:r>
            <a:endParaRPr lang="en-GB" sz="1400" dirty="0">
              <a:latin typeface="Helvetica Neue"/>
            </a:endParaRPr>
          </a:p>
          <a:p>
            <a:pPr algn="l">
              <a:lnSpc>
                <a:spcPts val="3700"/>
              </a:lnSpc>
            </a:pPr>
            <a:endParaRPr lang="en-GB" sz="3000" dirty="0"/>
          </a:p>
        </p:txBody>
      </p:sp>
    </p:spTree>
    <p:extLst>
      <p:ext uri="{BB962C8B-B14F-4D97-AF65-F5344CB8AC3E}">
        <p14:creationId xmlns:p14="http://schemas.microsoft.com/office/powerpoint/2010/main" val="41930226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E20ADD1-055D-FC2E-44B5-F3D4AE6C2A31}"/>
              </a:ext>
            </a:extLst>
          </p:cNvPr>
          <p:cNvPicPr>
            <a:picLocks noChangeAspect="1"/>
          </p:cNvPicPr>
          <p:nvPr/>
        </p:nvPicPr>
        <p:blipFill>
          <a:blip r:embed="rId2"/>
          <a:stretch>
            <a:fillRect/>
          </a:stretch>
        </p:blipFill>
        <p:spPr>
          <a:xfrm>
            <a:off x="107974" y="1012041"/>
            <a:ext cx="6102625" cy="3261643"/>
          </a:xfrm>
          <a:prstGeom prst="rect">
            <a:avLst/>
          </a:prstGeom>
        </p:spPr>
      </p:pic>
      <p:pic>
        <p:nvPicPr>
          <p:cNvPr id="7" name="Picture 6">
            <a:extLst>
              <a:ext uri="{FF2B5EF4-FFF2-40B4-BE49-F238E27FC236}">
                <a16:creationId xmlns:a16="http://schemas.microsoft.com/office/drawing/2014/main" id="{D2FE4BA0-76D3-C21A-80CE-05AAD2948782}"/>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892240" y="1848169"/>
            <a:ext cx="4275349" cy="3007580"/>
          </a:xfrm>
          <a:prstGeom prst="rect">
            <a:avLst/>
          </a:prstGeom>
        </p:spPr>
      </p:pic>
      <p:sp>
        <p:nvSpPr>
          <p:cNvPr id="12" name="TextBox 11"/>
          <p:cNvSpPr txBox="1"/>
          <p:nvPr/>
        </p:nvSpPr>
        <p:spPr>
          <a:xfrm>
            <a:off x="1630984" y="412188"/>
            <a:ext cx="5968557" cy="400110"/>
          </a:xfrm>
          <a:prstGeom prst="rect">
            <a:avLst/>
          </a:prstGeom>
          <a:noFill/>
        </p:spPr>
        <p:txBody>
          <a:bodyPr wrap="none" rtlCol="0">
            <a:spAutoFit/>
          </a:bodyPr>
          <a:lstStyle/>
          <a:p>
            <a:r>
              <a:rPr lang="en-US" sz="2000" b="1" dirty="0">
                <a:solidFill>
                  <a:srgbClr val="0070C0"/>
                </a:solidFill>
              </a:rPr>
              <a:t>Underground Areas: Alcoves </a:t>
            </a:r>
            <a:r>
              <a:rPr lang="en-US" sz="2000" b="1">
                <a:solidFill>
                  <a:srgbClr val="0070C0"/>
                </a:solidFill>
              </a:rPr>
              <a:t>and Lay-by </a:t>
            </a:r>
            <a:r>
              <a:rPr lang="en-US" sz="2000" b="1" dirty="0">
                <a:solidFill>
                  <a:srgbClr val="0070C0"/>
                </a:solidFill>
              </a:rPr>
              <a:t>Zones</a:t>
            </a:r>
            <a:endParaRPr lang="en-GB" sz="2000" b="1" dirty="0">
              <a:solidFill>
                <a:srgbClr val="0070C0"/>
              </a:solidFill>
            </a:endParaRPr>
          </a:p>
        </p:txBody>
      </p:sp>
      <p:sp>
        <p:nvSpPr>
          <p:cNvPr id="14" name="TextShape 2"/>
          <p:cNvSpPr txBox="1"/>
          <p:nvPr/>
        </p:nvSpPr>
        <p:spPr>
          <a:xfrm>
            <a:off x="8584532" y="97560"/>
            <a:ext cx="450028"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22</a:t>
            </a:fld>
            <a:endParaRPr lang="en-GB" sz="800" b="0" strike="noStrike" spc="-1" dirty="0">
              <a:latin typeface="Times New Roman"/>
            </a:endParaRPr>
          </a:p>
        </p:txBody>
      </p:sp>
      <p:sp>
        <p:nvSpPr>
          <p:cNvPr id="15"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Tree>
    <p:extLst>
      <p:ext uri="{BB962C8B-B14F-4D97-AF65-F5344CB8AC3E}">
        <p14:creationId xmlns:p14="http://schemas.microsoft.com/office/powerpoint/2010/main" val="24111113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BA498D0-9157-E876-378D-52E274F76432}"/>
              </a:ext>
            </a:extLst>
          </p:cNvPr>
          <p:cNvPicPr>
            <a:picLocks noChangeAspect="1"/>
          </p:cNvPicPr>
          <p:nvPr/>
        </p:nvPicPr>
        <p:blipFill>
          <a:blip r:embed="rId2"/>
          <a:stretch>
            <a:fillRect/>
          </a:stretch>
        </p:blipFill>
        <p:spPr>
          <a:xfrm>
            <a:off x="4991084" y="666151"/>
            <a:ext cx="3354526" cy="2657753"/>
          </a:xfrm>
          <a:prstGeom prst="rect">
            <a:avLst/>
          </a:prstGeom>
        </p:spPr>
      </p:pic>
      <p:pic>
        <p:nvPicPr>
          <p:cNvPr id="9" name="Picture 8" descr="A picture containing graphical user interface&#10;&#10;Description automatically generated">
            <a:extLst>
              <a:ext uri="{FF2B5EF4-FFF2-40B4-BE49-F238E27FC236}">
                <a16:creationId xmlns:a16="http://schemas.microsoft.com/office/drawing/2014/main" id="{165EC6C9-0FA7-A629-C39C-A7CE6A5F03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1384" t="7542" r="20154" b="8100"/>
          <a:stretch/>
        </p:blipFill>
        <p:spPr bwMode="auto">
          <a:xfrm>
            <a:off x="332216" y="614363"/>
            <a:ext cx="3901454" cy="3100474"/>
          </a:xfrm>
          <a:prstGeom prst="rect">
            <a:avLst/>
          </a:prstGeom>
          <a:noFill/>
          <a:ln>
            <a:noFill/>
          </a:ln>
          <a:extLst>
            <a:ext uri="{53640926-AAD7-44D8-BBD7-CCE9431645EC}">
              <a14:shadowObscured xmlns:a14="http://schemas.microsoft.com/office/drawing/2010/main"/>
            </a:ext>
          </a:extLst>
        </p:spPr>
      </p:pic>
      <p:sp>
        <p:nvSpPr>
          <p:cNvPr id="13" name="TextBox 12"/>
          <p:cNvSpPr txBox="1"/>
          <p:nvPr/>
        </p:nvSpPr>
        <p:spPr>
          <a:xfrm>
            <a:off x="1630984" y="412188"/>
            <a:ext cx="5968557" cy="400110"/>
          </a:xfrm>
          <a:prstGeom prst="rect">
            <a:avLst/>
          </a:prstGeom>
          <a:noFill/>
        </p:spPr>
        <p:txBody>
          <a:bodyPr wrap="none" rtlCol="0">
            <a:spAutoFit/>
          </a:bodyPr>
          <a:lstStyle/>
          <a:p>
            <a:r>
              <a:rPr lang="en-US" sz="2000" b="1" dirty="0">
                <a:solidFill>
                  <a:srgbClr val="0070C0"/>
                </a:solidFill>
              </a:rPr>
              <a:t>Underground Areas: Alcoves and Lay-by Zones</a:t>
            </a:r>
            <a:endParaRPr lang="en-GB" sz="2000" b="1" dirty="0">
              <a:solidFill>
                <a:srgbClr val="0070C0"/>
              </a:solidFill>
            </a:endParaRPr>
          </a:p>
        </p:txBody>
      </p:sp>
      <p:pic>
        <p:nvPicPr>
          <p:cNvPr id="16" name="Picture 15">
            <a:extLst>
              <a:ext uri="{FF2B5EF4-FFF2-40B4-BE49-F238E27FC236}">
                <a16:creationId xmlns:a16="http://schemas.microsoft.com/office/drawing/2014/main" id="{679FB599-82B2-7E60-F074-AE02F74A25AC}"/>
              </a:ext>
            </a:extLst>
          </p:cNvPr>
          <p:cNvPicPr>
            <a:picLocks noChangeAspect="1"/>
          </p:cNvPicPr>
          <p:nvPr/>
        </p:nvPicPr>
        <p:blipFill>
          <a:blip r:embed="rId4"/>
          <a:stretch>
            <a:fillRect/>
          </a:stretch>
        </p:blipFill>
        <p:spPr>
          <a:xfrm>
            <a:off x="-19920" y="3600766"/>
            <a:ext cx="4738954" cy="1417801"/>
          </a:xfrm>
          <a:prstGeom prst="rect">
            <a:avLst/>
          </a:prstGeom>
        </p:spPr>
      </p:pic>
      <p:sp>
        <p:nvSpPr>
          <p:cNvPr id="17" name="TextBox 16">
            <a:extLst>
              <a:ext uri="{FF2B5EF4-FFF2-40B4-BE49-F238E27FC236}">
                <a16:creationId xmlns:a16="http://schemas.microsoft.com/office/drawing/2014/main" id="{F2FEBA2E-0141-0908-A154-707E30B7FB3A}"/>
              </a:ext>
            </a:extLst>
          </p:cNvPr>
          <p:cNvSpPr txBox="1"/>
          <p:nvPr/>
        </p:nvSpPr>
        <p:spPr>
          <a:xfrm>
            <a:off x="2738723" y="2350818"/>
            <a:ext cx="1421333" cy="307777"/>
          </a:xfrm>
          <a:prstGeom prst="rect">
            <a:avLst/>
          </a:prstGeom>
          <a:noFill/>
        </p:spPr>
        <p:txBody>
          <a:bodyPr wrap="square">
            <a:spAutoFit/>
          </a:bodyPr>
          <a:lstStyle/>
          <a:p>
            <a:r>
              <a:rPr lang="fr-CH" sz="1400" dirty="0" err="1">
                <a:effectLst/>
                <a:latin typeface="+mj-lt"/>
                <a:ea typeface="Times New Roman" panose="02020603050405020304" pitchFamily="18" charset="0"/>
              </a:rPr>
              <a:t>Big</a:t>
            </a:r>
            <a:r>
              <a:rPr lang="fr-CH" sz="1400" dirty="0">
                <a:effectLst/>
                <a:latin typeface="+mj-lt"/>
                <a:ea typeface="Times New Roman" panose="02020603050405020304" pitchFamily="18" charset="0"/>
              </a:rPr>
              <a:t> </a:t>
            </a:r>
            <a:r>
              <a:rPr lang="fr-CH" sz="1400" dirty="0" err="1">
                <a:effectLst/>
                <a:latin typeface="+mj-lt"/>
                <a:ea typeface="Times New Roman" panose="02020603050405020304" pitchFamily="18" charset="0"/>
              </a:rPr>
              <a:t>lay</a:t>
            </a:r>
            <a:r>
              <a:rPr lang="fr-CH" sz="1400" dirty="0">
                <a:effectLst/>
                <a:latin typeface="+mj-lt"/>
                <a:ea typeface="Times New Roman" panose="02020603050405020304" pitchFamily="18" charset="0"/>
              </a:rPr>
              <a:t>-by zone </a:t>
            </a:r>
            <a:endParaRPr lang="en-GB" dirty="0">
              <a:latin typeface="+mj-lt"/>
            </a:endParaRPr>
          </a:p>
        </p:txBody>
      </p:sp>
      <p:pic>
        <p:nvPicPr>
          <p:cNvPr id="18" name="Picture 17">
            <a:extLst>
              <a:ext uri="{FF2B5EF4-FFF2-40B4-BE49-F238E27FC236}">
                <a16:creationId xmlns:a16="http://schemas.microsoft.com/office/drawing/2014/main" id="{7B3AD458-E635-D5F4-CF9C-2BEE59CE808B}"/>
              </a:ext>
            </a:extLst>
          </p:cNvPr>
          <p:cNvPicPr>
            <a:picLocks noChangeAspect="1"/>
          </p:cNvPicPr>
          <p:nvPr/>
        </p:nvPicPr>
        <p:blipFill>
          <a:blip r:embed="rId5"/>
          <a:stretch>
            <a:fillRect/>
          </a:stretch>
        </p:blipFill>
        <p:spPr>
          <a:xfrm>
            <a:off x="4991084" y="3600767"/>
            <a:ext cx="4058950" cy="1213110"/>
          </a:xfrm>
          <a:prstGeom prst="rect">
            <a:avLst/>
          </a:prstGeom>
        </p:spPr>
      </p:pic>
      <p:sp>
        <p:nvSpPr>
          <p:cNvPr id="19" name="TextBox 18">
            <a:extLst>
              <a:ext uri="{FF2B5EF4-FFF2-40B4-BE49-F238E27FC236}">
                <a16:creationId xmlns:a16="http://schemas.microsoft.com/office/drawing/2014/main" id="{78CCFC56-267E-25A7-0DDF-444C2C0754FA}"/>
              </a:ext>
            </a:extLst>
          </p:cNvPr>
          <p:cNvSpPr txBox="1"/>
          <p:nvPr/>
        </p:nvSpPr>
        <p:spPr>
          <a:xfrm>
            <a:off x="7042383" y="2369425"/>
            <a:ext cx="1771635" cy="523220"/>
          </a:xfrm>
          <a:prstGeom prst="rect">
            <a:avLst/>
          </a:prstGeom>
          <a:noFill/>
        </p:spPr>
        <p:txBody>
          <a:bodyPr wrap="square">
            <a:spAutoFit/>
          </a:bodyPr>
          <a:lstStyle/>
          <a:p>
            <a:r>
              <a:rPr lang="fr-CH" sz="1400" dirty="0">
                <a:effectLst/>
                <a:latin typeface="+mj-lt"/>
                <a:ea typeface="Times New Roman" panose="02020603050405020304" pitchFamily="18" charset="0"/>
              </a:rPr>
              <a:t>Small «standard» </a:t>
            </a:r>
            <a:r>
              <a:rPr lang="fr-CH" sz="1400" dirty="0" err="1">
                <a:effectLst/>
                <a:latin typeface="+mj-lt"/>
                <a:ea typeface="Times New Roman" panose="02020603050405020304" pitchFamily="18" charset="0"/>
              </a:rPr>
              <a:t>lay</a:t>
            </a:r>
            <a:r>
              <a:rPr lang="fr-CH" sz="1400" dirty="0">
                <a:effectLst/>
                <a:latin typeface="+mj-lt"/>
                <a:ea typeface="Times New Roman" panose="02020603050405020304" pitchFamily="18" charset="0"/>
              </a:rPr>
              <a:t>-by zone </a:t>
            </a:r>
            <a:endParaRPr lang="en-GB" dirty="0">
              <a:latin typeface="+mj-lt"/>
            </a:endParaRPr>
          </a:p>
        </p:txBody>
      </p:sp>
      <p:sp>
        <p:nvSpPr>
          <p:cNvPr id="20" name="TextShape 2"/>
          <p:cNvSpPr txBox="1"/>
          <p:nvPr/>
        </p:nvSpPr>
        <p:spPr>
          <a:xfrm>
            <a:off x="8584532" y="97560"/>
            <a:ext cx="450028"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23</a:t>
            </a:fld>
            <a:endParaRPr lang="en-GB" sz="800" b="0" strike="noStrike" spc="-1" dirty="0">
              <a:latin typeface="Times New Roman"/>
            </a:endParaRPr>
          </a:p>
        </p:txBody>
      </p:sp>
      <p:sp>
        <p:nvSpPr>
          <p:cNvPr id="21"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Tree>
    <p:extLst>
      <p:ext uri="{BB962C8B-B14F-4D97-AF65-F5344CB8AC3E}">
        <p14:creationId xmlns:p14="http://schemas.microsoft.com/office/powerpoint/2010/main" val="8261221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2"/>
          <p:cNvSpPr txBox="1"/>
          <p:nvPr/>
        </p:nvSpPr>
        <p:spPr>
          <a:xfrm>
            <a:off x="8542421" y="97560"/>
            <a:ext cx="492139"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24</a:t>
            </a:fld>
            <a:endParaRPr lang="en-GB" sz="800" b="0" strike="noStrike" spc="-1">
              <a:latin typeface="Times New Roman"/>
            </a:endParaRPr>
          </a:p>
        </p:txBody>
      </p:sp>
      <p:sp>
        <p:nvSpPr>
          <p:cNvPr id="3"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4" name="TextBox 3"/>
          <p:cNvSpPr txBox="1"/>
          <p:nvPr/>
        </p:nvSpPr>
        <p:spPr>
          <a:xfrm>
            <a:off x="2208504" y="412188"/>
            <a:ext cx="4737322" cy="400110"/>
          </a:xfrm>
          <a:prstGeom prst="rect">
            <a:avLst/>
          </a:prstGeom>
          <a:noFill/>
        </p:spPr>
        <p:txBody>
          <a:bodyPr wrap="none" rtlCol="0">
            <a:spAutoFit/>
          </a:bodyPr>
          <a:lstStyle/>
          <a:p>
            <a:r>
              <a:rPr lang="en-US" sz="2000" b="1" dirty="0">
                <a:solidFill>
                  <a:srgbClr val="0070C0"/>
                </a:solidFill>
              </a:rPr>
              <a:t>Underground Areas: Service Caverns</a:t>
            </a:r>
            <a:endParaRPr lang="en-GB" sz="2000" b="1" dirty="0">
              <a:solidFill>
                <a:srgbClr val="0070C0"/>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3578661321"/>
              </p:ext>
            </p:extLst>
          </p:nvPr>
        </p:nvGraphicFramePr>
        <p:xfrm>
          <a:off x="281719" y="765675"/>
          <a:ext cx="4022725" cy="579120"/>
        </p:xfrm>
        <a:graphic>
          <a:graphicData uri="http://schemas.openxmlformats.org/drawingml/2006/table">
            <a:tbl>
              <a:tblPr/>
              <a:tblGrid>
                <a:gridCol w="4022725">
                  <a:extLst>
                    <a:ext uri="{9D8B030D-6E8A-4147-A177-3AD203B41FA5}">
                      <a16:colId xmlns:a16="http://schemas.microsoft.com/office/drawing/2014/main" val="1199607121"/>
                    </a:ext>
                  </a:extLst>
                </a:gridCol>
              </a:tblGrid>
              <a:tr h="0">
                <a:tc>
                  <a:txBody>
                    <a:bodyPr/>
                    <a:lstStyle/>
                    <a:p>
                      <a:endParaRPr lang="en-GB"/>
                    </a:p>
                  </a:txBody>
                  <a:tcPr>
                    <a:lnL>
                      <a:noFill/>
                    </a:lnL>
                    <a:lnR>
                      <a:noFill/>
                    </a:lnR>
                    <a:lnT>
                      <a:noFill/>
                    </a:lnT>
                    <a:lnB>
                      <a:noFill/>
                    </a:lnB>
                    <a:solidFill>
                      <a:srgbClr val="FFFFFF"/>
                    </a:solidFill>
                  </a:tcPr>
                </a:tc>
                <a:extLst>
                  <a:ext uri="{0D108BD9-81ED-4DB2-BD59-A6C34878D82A}">
                    <a16:rowId xmlns:a16="http://schemas.microsoft.com/office/drawing/2014/main" val="780514768"/>
                  </a:ext>
                </a:extLst>
              </a:tr>
              <a:tr h="0">
                <a:tc>
                  <a:txBody>
                    <a:bodyPr/>
                    <a:lstStyle/>
                    <a:p>
                      <a:pPr algn="l"/>
                      <a:r>
                        <a:rPr lang="en-GB" sz="1400" b="0" u="none" strike="noStrike" dirty="0">
                          <a:solidFill>
                            <a:srgbClr val="0645AD"/>
                          </a:solidFill>
                          <a:effectLst/>
                          <a:latin typeface="Helvetica Neue"/>
                          <a:hlinkClick r:id="rId2"/>
                        </a:rPr>
                        <a:t>https://edms.cern.ch/document/2851508/0.4</a:t>
                      </a:r>
                      <a:endParaRPr lang="en-GB" sz="1400" b="0" dirty="0">
                        <a:effectLst/>
                        <a:latin typeface="Helvetica Neue"/>
                      </a:endParaRPr>
                    </a:p>
                  </a:txBody>
                  <a:tcPr marL="0" marR="0" marT="0" marB="0" anchor="ctr">
                    <a:lnL>
                      <a:noFill/>
                    </a:lnL>
                    <a:lnR>
                      <a:noFill/>
                    </a:lnR>
                    <a:lnT>
                      <a:noFill/>
                    </a:lnT>
                    <a:lnB>
                      <a:noFill/>
                    </a:lnB>
                  </a:tcPr>
                </a:tc>
                <a:extLst>
                  <a:ext uri="{0D108BD9-81ED-4DB2-BD59-A6C34878D82A}">
                    <a16:rowId xmlns:a16="http://schemas.microsoft.com/office/drawing/2014/main" val="1713757048"/>
                  </a:ext>
                </a:extLst>
              </a:tr>
            </a:tbl>
          </a:graphicData>
        </a:graphic>
      </p:graphicFrame>
      <p:pic>
        <p:nvPicPr>
          <p:cNvPr id="6" name="Picture 5" descr="Diagram&#10;&#10;Description automatically generated"/>
          <p:cNvPicPr/>
          <p:nvPr/>
        </p:nvPicPr>
        <p:blipFill>
          <a:blip r:embed="rId3"/>
          <a:stretch>
            <a:fillRect/>
          </a:stretch>
        </p:blipFill>
        <p:spPr>
          <a:xfrm>
            <a:off x="4718217" y="1573546"/>
            <a:ext cx="4285481" cy="3010485"/>
          </a:xfrm>
          <a:prstGeom prst="rect">
            <a:avLst/>
          </a:prstGeom>
        </p:spPr>
      </p:pic>
      <p:pic>
        <p:nvPicPr>
          <p:cNvPr id="7" name="Picture 6" descr="cid:image001.png@01D94B78.3C65BF00"/>
          <p:cNvPicPr>
            <a:picLocks noChangeAspect="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86267" y="1409569"/>
            <a:ext cx="4244473" cy="3244109"/>
          </a:xfrm>
          <a:prstGeom prst="rect">
            <a:avLst/>
          </a:prstGeom>
          <a:noFill/>
          <a:ln>
            <a:noFill/>
          </a:ln>
        </p:spPr>
      </p:pic>
    </p:spTree>
    <p:extLst>
      <p:ext uri="{BB962C8B-B14F-4D97-AF65-F5344CB8AC3E}">
        <p14:creationId xmlns:p14="http://schemas.microsoft.com/office/powerpoint/2010/main" val="8800271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2"/>
          <p:cNvSpPr txBox="1"/>
          <p:nvPr/>
        </p:nvSpPr>
        <p:spPr>
          <a:xfrm>
            <a:off x="8542421" y="97560"/>
            <a:ext cx="492139"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25</a:t>
            </a:fld>
            <a:endParaRPr lang="en-GB" sz="800" b="0" strike="noStrike" spc="-1">
              <a:latin typeface="Times New Roman"/>
            </a:endParaRPr>
          </a:p>
        </p:txBody>
      </p:sp>
      <p:sp>
        <p:nvSpPr>
          <p:cNvPr id="3"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4" name="TextBox 3"/>
          <p:cNvSpPr txBox="1"/>
          <p:nvPr/>
        </p:nvSpPr>
        <p:spPr>
          <a:xfrm>
            <a:off x="1847003" y="412188"/>
            <a:ext cx="5434629" cy="400110"/>
          </a:xfrm>
          <a:prstGeom prst="rect">
            <a:avLst/>
          </a:prstGeom>
          <a:noFill/>
        </p:spPr>
        <p:txBody>
          <a:bodyPr wrap="none" rtlCol="0">
            <a:spAutoFit/>
          </a:bodyPr>
          <a:lstStyle/>
          <a:p>
            <a:r>
              <a:rPr lang="en-US" sz="2000" b="1" dirty="0">
                <a:solidFill>
                  <a:srgbClr val="0070C0"/>
                </a:solidFill>
              </a:rPr>
              <a:t>Underground Areas: Experimental Caverns</a:t>
            </a:r>
            <a:endParaRPr lang="en-GB" sz="2000" b="1" dirty="0">
              <a:solidFill>
                <a:srgbClr val="0070C0"/>
              </a:solidFill>
            </a:endParaRPr>
          </a:p>
        </p:txBody>
      </p:sp>
      <p:pic>
        <p:nvPicPr>
          <p:cNvPr id="5" name="Picture 4" descr="A picture containing LEGO, toy&#10;&#10;Description automatically generated">
            <a:extLst>
              <a:ext uri="{FF2B5EF4-FFF2-40B4-BE49-F238E27FC236}">
                <a16:creationId xmlns:a16="http://schemas.microsoft.com/office/drawing/2014/main" id="{95FBC13F-071C-8D9C-0ABC-8AEE76A9516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420" t="7094" r="10162" b="16350"/>
          <a:stretch/>
        </p:blipFill>
        <p:spPr>
          <a:xfrm>
            <a:off x="3932666" y="2381781"/>
            <a:ext cx="5211334" cy="2664296"/>
          </a:xfrm>
          <a:prstGeom prst="rect">
            <a:avLst/>
          </a:prstGeom>
        </p:spPr>
      </p:pic>
      <p:sp>
        <p:nvSpPr>
          <p:cNvPr id="7" name="TextBox 6"/>
          <p:cNvSpPr txBox="1"/>
          <p:nvPr/>
        </p:nvSpPr>
        <p:spPr>
          <a:xfrm>
            <a:off x="3932666" y="4532631"/>
            <a:ext cx="992579" cy="369332"/>
          </a:xfrm>
          <a:prstGeom prst="rect">
            <a:avLst/>
          </a:prstGeom>
          <a:noFill/>
        </p:spPr>
        <p:txBody>
          <a:bodyPr wrap="none" rtlCol="0">
            <a:spAutoFit/>
          </a:bodyPr>
          <a:lstStyle/>
          <a:p>
            <a:r>
              <a:rPr lang="en-US" dirty="0"/>
              <a:t>FCC-</a:t>
            </a:r>
            <a:r>
              <a:rPr lang="en-US" dirty="0" err="1"/>
              <a:t>ee</a:t>
            </a:r>
            <a:endParaRPr lang="en-GB" dirty="0"/>
          </a:p>
        </p:txBody>
      </p:sp>
      <p:sp>
        <p:nvSpPr>
          <p:cNvPr id="8" name="TextBox 7"/>
          <p:cNvSpPr txBox="1"/>
          <p:nvPr/>
        </p:nvSpPr>
        <p:spPr>
          <a:xfrm>
            <a:off x="1350713" y="3307280"/>
            <a:ext cx="992579" cy="369332"/>
          </a:xfrm>
          <a:prstGeom prst="rect">
            <a:avLst/>
          </a:prstGeom>
          <a:noFill/>
        </p:spPr>
        <p:txBody>
          <a:bodyPr wrap="none" rtlCol="0">
            <a:spAutoFit/>
          </a:bodyPr>
          <a:lstStyle/>
          <a:p>
            <a:r>
              <a:rPr lang="en-US" dirty="0"/>
              <a:t>FCC-</a:t>
            </a:r>
            <a:r>
              <a:rPr lang="en-US" dirty="0" err="1"/>
              <a:t>hh</a:t>
            </a:r>
            <a:endParaRPr lang="en-GB" dirty="0"/>
          </a:p>
        </p:txBody>
      </p:sp>
      <p:pic>
        <p:nvPicPr>
          <p:cNvPr id="6" name="Picture 5">
            <a:extLst>
              <a:ext uri="{FF2B5EF4-FFF2-40B4-BE49-F238E27FC236}">
                <a16:creationId xmlns:a16="http://schemas.microsoft.com/office/drawing/2014/main" id="{2789FC5D-AB2C-5B74-0B9C-5AB44548F7D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126" t="9863" r="10405" b="16106"/>
          <a:stretch/>
        </p:blipFill>
        <p:spPr>
          <a:xfrm>
            <a:off x="179512" y="777566"/>
            <a:ext cx="4824720" cy="2412360"/>
          </a:xfrm>
          <a:prstGeom prst="rect">
            <a:avLst/>
          </a:prstGeom>
        </p:spPr>
      </p:pic>
    </p:spTree>
    <p:extLst>
      <p:ext uri="{BB962C8B-B14F-4D97-AF65-F5344CB8AC3E}">
        <p14:creationId xmlns:p14="http://schemas.microsoft.com/office/powerpoint/2010/main" val="39961415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97419" y="416469"/>
            <a:ext cx="1353256" cy="400110"/>
          </a:xfrm>
          <a:prstGeom prst="rect">
            <a:avLst/>
          </a:prstGeom>
          <a:noFill/>
        </p:spPr>
        <p:txBody>
          <a:bodyPr wrap="none" rtlCol="0">
            <a:spAutoFit/>
          </a:bodyPr>
          <a:lstStyle/>
          <a:p>
            <a:r>
              <a:rPr lang="en-US" sz="2000" b="1" dirty="0">
                <a:solidFill>
                  <a:srgbClr val="0070C0"/>
                </a:solidFill>
              </a:rPr>
              <a:t>Summary</a:t>
            </a:r>
            <a:endParaRPr lang="en-GB" sz="2000" b="1" dirty="0">
              <a:solidFill>
                <a:srgbClr val="0070C0"/>
              </a:solidFill>
            </a:endParaRPr>
          </a:p>
        </p:txBody>
      </p:sp>
      <p:sp>
        <p:nvSpPr>
          <p:cNvPr id="3" name="TextBox 2"/>
          <p:cNvSpPr txBox="1"/>
          <p:nvPr/>
        </p:nvSpPr>
        <p:spPr>
          <a:xfrm>
            <a:off x="401512" y="1061237"/>
            <a:ext cx="8345070" cy="4524315"/>
          </a:xfrm>
          <a:prstGeom prst="rect">
            <a:avLst/>
          </a:prstGeom>
          <a:noFill/>
        </p:spPr>
        <p:txBody>
          <a:bodyPr wrap="square" rtlCol="0">
            <a:spAutoFit/>
          </a:bodyPr>
          <a:lstStyle/>
          <a:p>
            <a:pPr marL="285750" indent="-285750">
              <a:buFont typeface="Arial" panose="020B0604020202020204" pitchFamily="34" charset="0"/>
              <a:buChar char="•"/>
            </a:pPr>
            <a:r>
              <a:rPr lang="en-US" dirty="0"/>
              <a:t>Specification of the technical infrastructure for FCC-</a:t>
            </a:r>
            <a:r>
              <a:rPr lang="en-US" dirty="0" err="1"/>
              <a:t>ee</a:t>
            </a:r>
            <a:r>
              <a:rPr lang="en-US" dirty="0"/>
              <a:t> including the experimental and technical sites is well advanced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Design choices have been taken e.g. relative position of Booster and Collider, lay-out of the RF section and klystron galleries, baseline scenarios for electricity supply, water intake and disposal, ventilation, cryogenics, transport</a:t>
            </a:r>
          </a:p>
          <a:p>
            <a:endParaRPr lang="en-US" dirty="0"/>
          </a:p>
          <a:p>
            <a:pPr marL="285750" indent="-285750">
              <a:buFont typeface="Arial" panose="020B0604020202020204" pitchFamily="34" charset="0"/>
              <a:buChar char="•"/>
            </a:pPr>
            <a:r>
              <a:rPr lang="en-US" dirty="0"/>
              <a:t>All our work is carefully documented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Next milestone is the mid-term review for which a report is in preparation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Work on the technical details is in progress</a:t>
            </a:r>
            <a:r>
              <a:rPr lang="en-US"/>
              <a:t>; four </a:t>
            </a:r>
            <a:r>
              <a:rPr lang="en-US" dirty="0"/>
              <a:t>Infrastructure sessions at this conference!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GB" dirty="0"/>
          </a:p>
        </p:txBody>
      </p:sp>
      <p:sp>
        <p:nvSpPr>
          <p:cNvPr id="5" name="TextShape 2"/>
          <p:cNvSpPr txBox="1"/>
          <p:nvPr/>
        </p:nvSpPr>
        <p:spPr>
          <a:xfrm>
            <a:off x="8578516" y="97560"/>
            <a:ext cx="456044"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26</a:t>
            </a:fld>
            <a:endParaRPr lang="en-GB" sz="800" b="0" strike="noStrike" spc="-1">
              <a:latin typeface="Times New Roman"/>
            </a:endParaRPr>
          </a:p>
        </p:txBody>
      </p:sp>
      <p:sp>
        <p:nvSpPr>
          <p:cNvPr id="6"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Tree>
    <p:extLst>
      <p:ext uri="{BB962C8B-B14F-4D97-AF65-F5344CB8AC3E}">
        <p14:creationId xmlns:p14="http://schemas.microsoft.com/office/powerpoint/2010/main" val="30266702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288751"/>
            <a:ext cx="9144000" cy="2571750"/>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25524">
            <a:off x="5833131" y="232600"/>
            <a:ext cx="2824815" cy="4626049"/>
          </a:xfrm>
          <a:prstGeom prst="rect">
            <a:avLst/>
          </a:prstGeom>
        </p:spPr>
      </p:pic>
      <p:sp>
        <p:nvSpPr>
          <p:cNvPr id="3" name="TextShape 2"/>
          <p:cNvSpPr txBox="1"/>
          <p:nvPr/>
        </p:nvSpPr>
        <p:spPr>
          <a:xfrm>
            <a:off x="8578516" y="97560"/>
            <a:ext cx="456044"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27</a:t>
            </a:fld>
            <a:endParaRPr lang="en-GB" sz="800" b="0" strike="noStrike" spc="-1">
              <a:latin typeface="Times New Roman"/>
            </a:endParaRPr>
          </a:p>
        </p:txBody>
      </p:sp>
      <p:sp>
        <p:nvSpPr>
          <p:cNvPr id="5" name="TextBox 4"/>
          <p:cNvSpPr txBox="1"/>
          <p:nvPr/>
        </p:nvSpPr>
        <p:spPr>
          <a:xfrm>
            <a:off x="184298" y="487348"/>
            <a:ext cx="2897653" cy="707886"/>
          </a:xfrm>
          <a:prstGeom prst="rect">
            <a:avLst/>
          </a:prstGeom>
          <a:noFill/>
        </p:spPr>
        <p:txBody>
          <a:bodyPr wrap="none" rtlCol="0">
            <a:spAutoFit/>
          </a:bodyPr>
          <a:lstStyle/>
          <a:p>
            <a:r>
              <a:rPr lang="en-US" sz="4000" b="1" dirty="0">
                <a:solidFill>
                  <a:srgbClr val="0070C0"/>
                </a:solidFill>
              </a:rPr>
              <a:t>Thank You </a:t>
            </a:r>
            <a:endParaRPr lang="en-GB" sz="4000" b="1" dirty="0">
              <a:solidFill>
                <a:srgbClr val="0070C0"/>
              </a:solidFill>
            </a:endParaRPr>
          </a:p>
        </p:txBody>
      </p:sp>
      <p:sp>
        <p:nvSpPr>
          <p:cNvPr id="6" name="TextShape 2"/>
          <p:cNvSpPr txBox="1"/>
          <p:nvPr/>
        </p:nvSpPr>
        <p:spPr>
          <a:xfrm>
            <a:off x="8578516" y="97560"/>
            <a:ext cx="456044"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27</a:t>
            </a:fld>
            <a:endParaRPr lang="en-GB" sz="800" b="0" strike="noStrike" spc="-1">
              <a:latin typeface="Times New Roman"/>
            </a:endParaRPr>
          </a:p>
        </p:txBody>
      </p:sp>
      <p:sp>
        <p:nvSpPr>
          <p:cNvPr id="8"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Tree>
    <p:extLst>
      <p:ext uri="{BB962C8B-B14F-4D97-AF65-F5344CB8AC3E}">
        <p14:creationId xmlns:p14="http://schemas.microsoft.com/office/powerpoint/2010/main" val="192246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2"/>
          <p:cNvSpPr txBox="1"/>
          <p:nvPr/>
        </p:nvSpPr>
        <p:spPr>
          <a:xfrm>
            <a:off x="8745480" y="97560"/>
            <a:ext cx="28908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3</a:t>
            </a:fld>
            <a:endParaRPr lang="en-GB" sz="800" b="0" strike="noStrike" spc="-1">
              <a:latin typeface="Times New Roman"/>
            </a:endParaRPr>
          </a:p>
        </p:txBody>
      </p:sp>
      <p:sp>
        <p:nvSpPr>
          <p:cNvPr id="3"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6" name="TextBox 5"/>
          <p:cNvSpPr txBox="1"/>
          <p:nvPr/>
        </p:nvSpPr>
        <p:spPr>
          <a:xfrm>
            <a:off x="4011720" y="416469"/>
            <a:ext cx="1140056" cy="400110"/>
          </a:xfrm>
          <a:prstGeom prst="rect">
            <a:avLst/>
          </a:prstGeom>
          <a:noFill/>
        </p:spPr>
        <p:txBody>
          <a:bodyPr wrap="none" rtlCol="0">
            <a:spAutoFit/>
          </a:bodyPr>
          <a:lstStyle/>
          <a:p>
            <a:r>
              <a:rPr lang="en-US" sz="2000" b="1" dirty="0">
                <a:solidFill>
                  <a:srgbClr val="0070C0"/>
                </a:solidFill>
              </a:rPr>
              <a:t>Context</a:t>
            </a:r>
            <a:endParaRPr lang="en-GB" sz="2000" b="1" dirty="0">
              <a:solidFill>
                <a:srgbClr val="0070C0"/>
              </a:solidFill>
            </a:endParaRPr>
          </a:p>
        </p:txBody>
      </p:sp>
      <p:sp>
        <p:nvSpPr>
          <p:cNvPr id="4" name="TextBox 3"/>
          <p:cNvSpPr txBox="1"/>
          <p:nvPr/>
        </p:nvSpPr>
        <p:spPr>
          <a:xfrm>
            <a:off x="249655" y="816579"/>
            <a:ext cx="8644689" cy="584775"/>
          </a:xfrm>
          <a:prstGeom prst="rect">
            <a:avLst/>
          </a:prstGeom>
          <a:noFill/>
        </p:spPr>
        <p:txBody>
          <a:bodyPr wrap="square" rtlCol="0">
            <a:spAutoFit/>
          </a:bodyPr>
          <a:lstStyle/>
          <a:p>
            <a:r>
              <a:rPr lang="en-US" sz="1600" dirty="0"/>
              <a:t>Technical Infrastructure based on alignment </a:t>
            </a:r>
            <a:r>
              <a:rPr lang="en-GB" sz="1600" dirty="0"/>
              <a:t>PA31-1.0, which features eight points with associated surface areas</a:t>
            </a:r>
          </a:p>
        </p:txBody>
      </p:sp>
      <p:sp>
        <p:nvSpPr>
          <p:cNvPr id="8" name="TextBox 7"/>
          <p:cNvSpPr txBox="1"/>
          <p:nvPr/>
        </p:nvSpPr>
        <p:spPr>
          <a:xfrm>
            <a:off x="164243" y="4481780"/>
            <a:ext cx="8409023" cy="584775"/>
          </a:xfrm>
          <a:prstGeom prst="rect">
            <a:avLst/>
          </a:prstGeom>
          <a:noFill/>
        </p:spPr>
        <p:txBody>
          <a:bodyPr wrap="square" rtlCol="0">
            <a:spAutoFit/>
          </a:bodyPr>
          <a:lstStyle/>
          <a:p>
            <a:r>
              <a:rPr lang="en-GB" sz="1600" dirty="0"/>
              <a:t>The present study focuses on FCC-</a:t>
            </a:r>
            <a:r>
              <a:rPr lang="en-GB" sz="1600" dirty="0" err="1"/>
              <a:t>ee</a:t>
            </a:r>
            <a:r>
              <a:rPr lang="en-GB" sz="1600" dirty="0"/>
              <a:t>, but wherever design choices are made which impact FCC-</a:t>
            </a:r>
            <a:r>
              <a:rPr lang="en-GB" sz="1600" dirty="0" err="1"/>
              <a:t>hh</a:t>
            </a:r>
            <a:r>
              <a:rPr lang="en-GB" sz="1600" dirty="0"/>
              <a:t> (in particular space requirements and dimensions) this is taken into account</a:t>
            </a:r>
          </a:p>
        </p:txBody>
      </p:sp>
      <p:sp>
        <p:nvSpPr>
          <p:cNvPr id="9" name="TextBox 8"/>
          <p:cNvSpPr txBox="1"/>
          <p:nvPr/>
        </p:nvSpPr>
        <p:spPr>
          <a:xfrm>
            <a:off x="249655" y="1788465"/>
            <a:ext cx="2672206" cy="1815882"/>
          </a:xfrm>
          <a:prstGeom prst="rect">
            <a:avLst/>
          </a:prstGeom>
          <a:noFill/>
        </p:spPr>
        <p:txBody>
          <a:bodyPr wrap="none" rtlCol="0">
            <a:spAutoFit/>
          </a:bodyPr>
          <a:lstStyle/>
          <a:p>
            <a:r>
              <a:rPr lang="en-US" sz="1600" dirty="0"/>
              <a:t>4 experimental points</a:t>
            </a:r>
          </a:p>
          <a:p>
            <a:r>
              <a:rPr lang="en-US" sz="1600" dirty="0"/>
              <a:t>4 technical points B, F, H, L</a:t>
            </a:r>
          </a:p>
          <a:p>
            <a:endParaRPr lang="en-US" sz="1600" dirty="0"/>
          </a:p>
          <a:p>
            <a:r>
              <a:rPr lang="en-US" sz="1600" dirty="0"/>
              <a:t>B: Beam dump system</a:t>
            </a:r>
          </a:p>
          <a:p>
            <a:r>
              <a:rPr lang="en-US" sz="1600" dirty="0"/>
              <a:t>F: Collimation section</a:t>
            </a:r>
          </a:p>
          <a:p>
            <a:r>
              <a:rPr lang="en-US" sz="1600" dirty="0"/>
              <a:t>H: Collider RF</a:t>
            </a:r>
          </a:p>
          <a:p>
            <a:r>
              <a:rPr lang="en-US" sz="1600" dirty="0"/>
              <a:t>L: Booster RF</a:t>
            </a:r>
            <a:endParaRPr lang="en-GB" sz="1600" dirty="0"/>
          </a:p>
        </p:txBody>
      </p:sp>
      <p:pic>
        <p:nvPicPr>
          <p:cNvPr id="7" name="Picture 6"/>
          <p:cNvPicPr>
            <a:picLocks noChangeAspect="1"/>
          </p:cNvPicPr>
          <p:nvPr/>
        </p:nvPicPr>
        <p:blipFill rotWithShape="1">
          <a:blip r:embed="rId2"/>
          <a:srcRect l="21144" t="20735" r="25987" b="19493"/>
          <a:stretch/>
        </p:blipFill>
        <p:spPr>
          <a:xfrm>
            <a:off x="4281375" y="1296863"/>
            <a:ext cx="4253746" cy="3005779"/>
          </a:xfrm>
          <a:prstGeom prst="rect">
            <a:avLst/>
          </a:prstGeom>
        </p:spPr>
      </p:pic>
    </p:spTree>
    <p:extLst>
      <p:ext uri="{BB962C8B-B14F-4D97-AF65-F5344CB8AC3E}">
        <p14:creationId xmlns:p14="http://schemas.microsoft.com/office/powerpoint/2010/main" val="35360785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circle, design&#10;&#10;Description automatically generated">
            <a:extLst>
              <a:ext uri="{FF2B5EF4-FFF2-40B4-BE49-F238E27FC236}">
                <a16:creationId xmlns:a16="http://schemas.microsoft.com/office/drawing/2014/main" id="{574A1722-AB76-33E6-AD16-EEC45EA7385F}"/>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7252" t="1311" r="7016" b="5200"/>
          <a:stretch/>
        </p:blipFill>
        <p:spPr>
          <a:xfrm>
            <a:off x="2411760" y="726337"/>
            <a:ext cx="5470645" cy="4319740"/>
          </a:xfrm>
          <a:prstGeom prst="rect">
            <a:avLst/>
          </a:prstGeom>
        </p:spPr>
      </p:pic>
      <p:pic>
        <p:nvPicPr>
          <p:cNvPr id="14" name="Picture 13" descr="A picture containing circle, screenshot, diagram, line&#10;&#10;Description automatically generated">
            <a:extLst>
              <a:ext uri="{FF2B5EF4-FFF2-40B4-BE49-F238E27FC236}">
                <a16:creationId xmlns:a16="http://schemas.microsoft.com/office/drawing/2014/main" id="{9132745A-252F-F05B-1405-63CA2910157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9401" r="77848" b="66799"/>
          <a:stretch/>
        </p:blipFill>
        <p:spPr>
          <a:xfrm>
            <a:off x="125084" y="870979"/>
            <a:ext cx="1718380" cy="1224136"/>
          </a:xfrm>
          <a:prstGeom prst="rect">
            <a:avLst/>
          </a:prstGeom>
        </p:spPr>
      </p:pic>
      <p:sp>
        <p:nvSpPr>
          <p:cNvPr id="12" name="TextBox 11"/>
          <p:cNvSpPr txBox="1"/>
          <p:nvPr/>
        </p:nvSpPr>
        <p:spPr>
          <a:xfrm>
            <a:off x="2905055" y="416469"/>
            <a:ext cx="3336186" cy="400110"/>
          </a:xfrm>
          <a:prstGeom prst="rect">
            <a:avLst/>
          </a:prstGeom>
          <a:noFill/>
        </p:spPr>
        <p:txBody>
          <a:bodyPr wrap="square" rtlCol="0">
            <a:spAutoFit/>
          </a:bodyPr>
          <a:lstStyle/>
          <a:p>
            <a:r>
              <a:rPr lang="en-US" sz="2000" b="1" dirty="0">
                <a:solidFill>
                  <a:srgbClr val="0070C0"/>
                </a:solidFill>
              </a:rPr>
              <a:t>FCC-</a:t>
            </a:r>
            <a:r>
              <a:rPr lang="en-US" sz="2000" b="1" dirty="0" err="1">
                <a:solidFill>
                  <a:srgbClr val="0070C0"/>
                </a:solidFill>
              </a:rPr>
              <a:t>ee</a:t>
            </a:r>
            <a:r>
              <a:rPr lang="en-US" sz="2000" b="1" dirty="0">
                <a:solidFill>
                  <a:srgbClr val="0070C0"/>
                </a:solidFill>
              </a:rPr>
              <a:t> Schematic</a:t>
            </a:r>
            <a:r>
              <a:rPr lang="en-GB" sz="2000" b="1" dirty="0">
                <a:solidFill>
                  <a:srgbClr val="0070C0"/>
                </a:solidFill>
              </a:rPr>
              <a:t> </a:t>
            </a:r>
            <a:r>
              <a:rPr lang="en-US" sz="2000" b="1" dirty="0">
                <a:solidFill>
                  <a:srgbClr val="0070C0"/>
                </a:solidFill>
              </a:rPr>
              <a:t>View</a:t>
            </a:r>
            <a:endParaRPr lang="en-GB" sz="2000" b="1" dirty="0">
              <a:solidFill>
                <a:srgbClr val="0070C0"/>
              </a:solidFill>
            </a:endParaRPr>
          </a:p>
        </p:txBody>
      </p:sp>
      <p:sp>
        <p:nvSpPr>
          <p:cNvPr id="13" name="TextShape 2"/>
          <p:cNvSpPr txBox="1"/>
          <p:nvPr/>
        </p:nvSpPr>
        <p:spPr>
          <a:xfrm>
            <a:off x="8745480" y="97560"/>
            <a:ext cx="28908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4</a:t>
            </a:fld>
            <a:endParaRPr lang="en-GB" sz="800" b="0" strike="noStrike" spc="-1">
              <a:latin typeface="Times New Roman"/>
            </a:endParaRPr>
          </a:p>
        </p:txBody>
      </p:sp>
      <p:sp>
        <p:nvSpPr>
          <p:cNvPr id="15"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Tree>
    <p:extLst>
      <p:ext uri="{BB962C8B-B14F-4D97-AF65-F5344CB8AC3E}">
        <p14:creationId xmlns:p14="http://schemas.microsoft.com/office/powerpoint/2010/main" val="1722635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23615" y="966162"/>
            <a:ext cx="4622591" cy="3756160"/>
          </a:xfrm>
          <a:prstGeom prst="rect">
            <a:avLst/>
          </a:prstGeom>
        </p:spPr>
      </p:pic>
      <p:sp>
        <p:nvSpPr>
          <p:cNvPr id="2" name="TextShape 2"/>
          <p:cNvSpPr txBox="1"/>
          <p:nvPr/>
        </p:nvSpPr>
        <p:spPr>
          <a:xfrm>
            <a:off x="8745480" y="105652"/>
            <a:ext cx="289080" cy="169560"/>
          </a:xfrm>
          <a:prstGeom prst="rect">
            <a:avLst/>
          </a:prstGeom>
          <a:noFill/>
          <a:ln>
            <a:noFill/>
          </a:ln>
        </p:spPr>
        <p:txBody>
          <a:bodyPr anchor="ctr">
            <a:noAutofit/>
          </a:bodyPr>
          <a:lstStyle/>
          <a:p>
            <a:pPr marL="0" marR="0" lvl="0" indent="0" algn="r" defTabSz="914400" rtl="0" eaLnBrk="1" fontAlgn="auto" latinLnBrk="0" hangingPunct="1">
              <a:lnSpc>
                <a:spcPts val="1239"/>
              </a:lnSpc>
              <a:spcBef>
                <a:spcPts val="0"/>
              </a:spcBef>
              <a:spcAft>
                <a:spcPts val="0"/>
              </a:spcAft>
              <a:buClrTx/>
              <a:buSzTx/>
              <a:buFontTx/>
              <a:buNone/>
              <a:tabLst/>
              <a:defRPr/>
            </a:pPr>
            <a:fld id="{126DA570-D1CC-47C9-A317-5FDACA87BFEC}" type="slidenum">
              <a:rPr kumimoji="0" lang="en-GB" sz="800" b="0" i="0" u="none" strike="noStrike" kern="1200" cap="none" spc="-1" normalizeH="0" baseline="0" noProof="0">
                <a:ln>
                  <a:noFill/>
                </a:ln>
                <a:solidFill>
                  <a:srgbClr val="FFFFFF"/>
                </a:solidFill>
                <a:effectLst/>
                <a:uLnTx/>
                <a:uFillTx/>
                <a:latin typeface="Arial"/>
              </a:rPr>
              <a:pPr marL="0" marR="0" lvl="0" indent="0" algn="r" defTabSz="914400" rtl="0" eaLnBrk="1" fontAlgn="auto" latinLnBrk="0" hangingPunct="1">
                <a:lnSpc>
                  <a:spcPts val="1239"/>
                </a:lnSpc>
                <a:spcBef>
                  <a:spcPts val="0"/>
                </a:spcBef>
                <a:spcAft>
                  <a:spcPts val="0"/>
                </a:spcAft>
                <a:buClrTx/>
                <a:buSzTx/>
                <a:buFontTx/>
                <a:buNone/>
                <a:tabLst/>
                <a:defRPr/>
              </a:pPr>
              <a:t>5</a:t>
            </a:fld>
            <a:endParaRPr kumimoji="0" lang="en-GB" sz="800" b="0" i="0" u="none" strike="noStrike" kern="1200" cap="none" spc="-1" normalizeH="0" baseline="0" noProof="0">
              <a:ln>
                <a:noFill/>
              </a:ln>
              <a:solidFill>
                <a:prstClr val="black"/>
              </a:solidFill>
              <a:effectLst/>
              <a:uLnTx/>
              <a:uFillTx/>
              <a:latin typeface="Times New Roman"/>
            </a:endParaRPr>
          </a:p>
        </p:txBody>
      </p:sp>
      <p:sp>
        <p:nvSpPr>
          <p:cNvPr id="3" name="CustomShape 3"/>
          <p:cNvSpPr/>
          <p:nvPr/>
        </p:nvSpPr>
        <p:spPr>
          <a:xfrm>
            <a:off x="4182763" y="105652"/>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0" marR="0" lvl="0" indent="0" algn="l" defTabSz="914400" rtl="0" eaLnBrk="1" fontAlgn="auto" latinLnBrk="0" hangingPunct="1">
              <a:lnSpc>
                <a:spcPts val="1239"/>
              </a:lnSpc>
              <a:spcBef>
                <a:spcPts val="0"/>
              </a:spcBef>
              <a:spcAft>
                <a:spcPts val="0"/>
              </a:spcAft>
              <a:buClrTx/>
              <a:buSzTx/>
              <a:buFontTx/>
              <a:buNone/>
              <a:tabLst/>
              <a:defRPr/>
            </a:pPr>
            <a:r>
              <a:rPr kumimoji="0" lang="en-GB" sz="900" b="0" i="0" u="none" strike="noStrike" kern="1200" cap="none" spc="-1" normalizeH="0" baseline="0" noProof="0" dirty="0">
                <a:ln>
                  <a:noFill/>
                </a:ln>
                <a:solidFill>
                  <a:srgbClr val="FFFFFF"/>
                </a:solidFill>
                <a:effectLst/>
                <a:uLnTx/>
                <a:uFillTx/>
                <a:latin typeface="Arial"/>
              </a:rPr>
              <a:t>Klaus Hanke</a:t>
            </a:r>
            <a:endParaRPr kumimoji="0" lang="en-GB" sz="900" b="0" i="0" u="none" strike="noStrike" kern="1200" cap="none" spc="-1" normalizeH="0" baseline="0" noProof="0" dirty="0">
              <a:ln>
                <a:noFill/>
              </a:ln>
              <a:solidFill>
                <a:prstClr val="black"/>
              </a:solidFill>
              <a:effectLst/>
              <a:uLnTx/>
              <a:uFillTx/>
              <a:latin typeface="Arial"/>
            </a:endParaRPr>
          </a:p>
        </p:txBody>
      </p:sp>
      <p:sp>
        <p:nvSpPr>
          <p:cNvPr id="4" name="TextBox 3"/>
          <p:cNvSpPr txBox="1"/>
          <p:nvPr/>
        </p:nvSpPr>
        <p:spPr>
          <a:xfrm>
            <a:off x="3410142" y="416469"/>
            <a:ext cx="2334293"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70C0"/>
                </a:solidFill>
                <a:effectLst/>
                <a:uLnTx/>
                <a:uFillTx/>
                <a:latin typeface="Arial"/>
              </a:rPr>
              <a:t>Electricity Supply</a:t>
            </a:r>
            <a:endParaRPr kumimoji="0" lang="en-GB" sz="2000" b="1" i="0" u="none" strike="noStrike" kern="1200" cap="none" spc="0" normalizeH="0" baseline="0" noProof="0" dirty="0">
              <a:ln>
                <a:noFill/>
              </a:ln>
              <a:solidFill>
                <a:srgbClr val="0070C0"/>
              </a:solidFill>
              <a:effectLst/>
              <a:uLnTx/>
              <a:uFillTx/>
              <a:latin typeface="Arial"/>
            </a:endParaRPr>
          </a:p>
        </p:txBody>
      </p:sp>
      <p:sp>
        <p:nvSpPr>
          <p:cNvPr id="5" name="TextBox 4"/>
          <p:cNvSpPr txBox="1"/>
          <p:nvPr/>
        </p:nvSpPr>
        <p:spPr>
          <a:xfrm>
            <a:off x="246648" y="911858"/>
            <a:ext cx="4848726" cy="4031873"/>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a:rPr>
              <a:t>Electrical Power from the French network fed into the FCC at three points (L, H and 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0" i="0" u="none" strike="noStrike" kern="1200" cap="none" spc="0" normalizeH="0" baseline="0" noProof="0" dirty="0">
              <a:ln>
                <a:noFill/>
              </a:ln>
              <a:solidFill>
                <a:prstClr val="black"/>
              </a:solidFill>
              <a:effectLst/>
              <a:uLnTx/>
              <a:uFillTx/>
              <a:latin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a:rPr>
              <a:t>Further distribution via the FCC ring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0" i="0" u="none" strike="noStrike" kern="1200" cap="none" spc="0" normalizeH="0" baseline="0" noProof="0" dirty="0">
              <a:ln>
                <a:noFill/>
              </a:ln>
              <a:solidFill>
                <a:prstClr val="black"/>
              </a:solidFill>
              <a:effectLst/>
              <a:uLnTx/>
              <a:uFillTx/>
              <a:latin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a:rPr>
              <a:t>Covers all configurations of FCC-</a:t>
            </a:r>
            <a:r>
              <a:rPr kumimoji="0" lang="en-GB" sz="1600" b="0" i="0" u="none" strike="noStrike" kern="1200" cap="none" spc="0" normalizeH="0" baseline="0" noProof="0" dirty="0" err="1">
                <a:ln>
                  <a:noFill/>
                </a:ln>
                <a:solidFill>
                  <a:prstClr val="black"/>
                </a:solidFill>
                <a:effectLst/>
                <a:uLnTx/>
                <a:uFillTx/>
                <a:latin typeface="Arial"/>
              </a:rPr>
              <a:t>ee</a:t>
            </a:r>
            <a:r>
              <a:rPr kumimoji="0" lang="en-GB" sz="1600" b="0" i="0" u="none" strike="noStrike" kern="1200" cap="none" spc="0" normalizeH="0" baseline="0" noProof="0" dirty="0">
                <a:ln>
                  <a:noFill/>
                </a:ln>
                <a:solidFill>
                  <a:prstClr val="black"/>
                </a:solidFill>
                <a:effectLst/>
                <a:uLnTx/>
                <a:uFillTx/>
                <a:latin typeface="Arial"/>
              </a:rPr>
              <a:t> without need to built new sub-stations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0" i="0" u="none" strike="noStrike" kern="1200" cap="none" spc="0" normalizeH="0" baseline="0" noProof="0" dirty="0">
              <a:ln>
                <a:noFill/>
              </a:ln>
              <a:solidFill>
                <a:prstClr val="black"/>
              </a:solidFill>
              <a:effectLst/>
              <a:uLnTx/>
              <a:uFillTx/>
              <a:latin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a:rPr>
              <a:t>Possibility to operate the machine without one sub-station, which will ease the maintenance and repairs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0" i="0" u="none" strike="noStrike" kern="1200" cap="none" spc="0" normalizeH="0" baseline="0" noProof="0" dirty="0">
              <a:ln>
                <a:noFill/>
              </a:ln>
              <a:solidFill>
                <a:prstClr val="black"/>
              </a:solidFill>
              <a:effectLst/>
              <a:uLnTx/>
              <a:uFillTx/>
              <a:latin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a:rPr>
              <a:t>Points L, H and D are very close to power lines of the French network operator RTE, and a study has been launched by RTE on how to connect the FCC to the French network</a:t>
            </a:r>
          </a:p>
        </p:txBody>
      </p:sp>
      <p:sp>
        <p:nvSpPr>
          <p:cNvPr id="8" name="Rectangle 7"/>
          <p:cNvSpPr/>
          <p:nvPr/>
        </p:nvSpPr>
        <p:spPr>
          <a:xfrm>
            <a:off x="8265399" y="2165678"/>
            <a:ext cx="832874" cy="2512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5388209" y="4374966"/>
            <a:ext cx="832874" cy="2512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8719682" y="1914434"/>
            <a:ext cx="264758" cy="2512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7071939" y="3742309"/>
            <a:ext cx="674412" cy="184666"/>
          </a:xfrm>
          <a:prstGeom prst="rect">
            <a:avLst/>
          </a:prstGeom>
          <a:solidFill>
            <a:schemeClr val="bg1"/>
          </a:solidFill>
        </p:spPr>
        <p:txBody>
          <a:bodyPr wrap="square" rtlCol="0">
            <a:spAutoFit/>
          </a:bodyPr>
          <a:lstStyle/>
          <a:p>
            <a:r>
              <a:rPr lang="en-US" sz="600" dirty="0"/>
              <a:t>TLSS=2032 m</a:t>
            </a:r>
            <a:endParaRPr lang="en-GB" sz="600" dirty="0"/>
          </a:p>
        </p:txBody>
      </p:sp>
      <p:sp>
        <p:nvSpPr>
          <p:cNvPr id="15" name="TextBox 14"/>
          <p:cNvSpPr txBox="1"/>
          <p:nvPr/>
        </p:nvSpPr>
        <p:spPr>
          <a:xfrm>
            <a:off x="7071939" y="1727099"/>
            <a:ext cx="674412" cy="184666"/>
          </a:xfrm>
          <a:prstGeom prst="rect">
            <a:avLst/>
          </a:prstGeom>
          <a:solidFill>
            <a:schemeClr val="bg1"/>
          </a:solidFill>
        </p:spPr>
        <p:txBody>
          <a:bodyPr wrap="square" rtlCol="0">
            <a:spAutoFit/>
          </a:bodyPr>
          <a:lstStyle/>
          <a:p>
            <a:r>
              <a:rPr lang="en-US" sz="600" dirty="0"/>
              <a:t>TLSS=2032 m</a:t>
            </a:r>
            <a:endParaRPr lang="en-GB" sz="600" dirty="0"/>
          </a:p>
        </p:txBody>
      </p:sp>
      <p:sp>
        <p:nvSpPr>
          <p:cNvPr id="7" name="TextBox 6"/>
          <p:cNvSpPr txBox="1"/>
          <p:nvPr/>
        </p:nvSpPr>
        <p:spPr>
          <a:xfrm>
            <a:off x="6067734" y="1727099"/>
            <a:ext cx="504898" cy="184666"/>
          </a:xfrm>
          <a:prstGeom prst="rect">
            <a:avLst/>
          </a:prstGeom>
          <a:solidFill>
            <a:schemeClr val="bg1"/>
          </a:solidFill>
        </p:spPr>
        <p:txBody>
          <a:bodyPr wrap="square" rtlCol="0">
            <a:spAutoFit/>
          </a:bodyPr>
          <a:lstStyle/>
          <a:p>
            <a:r>
              <a:rPr lang="en-US" sz="600" dirty="0"/>
              <a:t>= 2032 m</a:t>
            </a:r>
            <a:endParaRPr lang="en-GB" sz="600" dirty="0"/>
          </a:p>
        </p:txBody>
      </p:sp>
      <p:sp>
        <p:nvSpPr>
          <p:cNvPr id="6" name="Rectangle 5"/>
          <p:cNvSpPr/>
          <p:nvPr/>
        </p:nvSpPr>
        <p:spPr>
          <a:xfrm>
            <a:off x="5388209" y="1019098"/>
            <a:ext cx="832874" cy="2512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6067734" y="3742309"/>
            <a:ext cx="504898" cy="184666"/>
          </a:xfrm>
          <a:prstGeom prst="rect">
            <a:avLst/>
          </a:prstGeom>
          <a:solidFill>
            <a:schemeClr val="bg1"/>
          </a:solidFill>
        </p:spPr>
        <p:txBody>
          <a:bodyPr wrap="square" rtlCol="0">
            <a:spAutoFit/>
          </a:bodyPr>
          <a:lstStyle/>
          <a:p>
            <a:r>
              <a:rPr lang="en-US" sz="600" dirty="0"/>
              <a:t>= 2032 m</a:t>
            </a:r>
            <a:endParaRPr lang="en-GB" sz="600" dirty="0"/>
          </a:p>
        </p:txBody>
      </p:sp>
    </p:spTree>
    <p:extLst>
      <p:ext uri="{BB962C8B-B14F-4D97-AF65-F5344CB8AC3E}">
        <p14:creationId xmlns:p14="http://schemas.microsoft.com/office/powerpoint/2010/main" val="3148230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42799" y="1404598"/>
            <a:ext cx="6158026" cy="212558"/>
          </a:xfrm>
        </p:spPr>
        <p:txBody>
          <a:bodyPr/>
          <a:lstStyle/>
          <a:p>
            <a:r>
              <a:rPr lang="en-GB" dirty="0"/>
              <a:t>Point L with low charge</a:t>
            </a:r>
          </a:p>
        </p:txBody>
      </p:sp>
      <p:sp>
        <p:nvSpPr>
          <p:cNvPr id="6" name="Title 5"/>
          <p:cNvSpPr>
            <a:spLocks noGrp="1"/>
          </p:cNvSpPr>
          <p:nvPr>
            <p:ph type="title"/>
          </p:nvPr>
        </p:nvSpPr>
        <p:spPr/>
        <p:txBody>
          <a:bodyPr/>
          <a:lstStyle/>
          <a:p>
            <a:r>
              <a:rPr lang="en-GB" dirty="0"/>
              <a:t>Alternative with present CERN connection</a:t>
            </a:r>
          </a:p>
        </p:txBody>
      </p:sp>
      <p:pic>
        <p:nvPicPr>
          <p:cNvPr id="15" name="Picture 14">
            <a:extLst>
              <a:ext uri="{FF2B5EF4-FFF2-40B4-BE49-F238E27FC236}">
                <a16:creationId xmlns:a16="http://schemas.microsoft.com/office/drawing/2014/main" id="{FDD0C997-814E-644D-BCC6-D288396108E4}"/>
              </a:ext>
            </a:extLst>
          </p:cNvPr>
          <p:cNvPicPr>
            <a:picLocks noChangeAspect="1"/>
          </p:cNvPicPr>
          <p:nvPr/>
        </p:nvPicPr>
        <p:blipFill>
          <a:blip r:embed="rId2"/>
          <a:stretch>
            <a:fillRect/>
          </a:stretch>
        </p:blipFill>
        <p:spPr>
          <a:xfrm>
            <a:off x="5000625" y="1800225"/>
            <a:ext cx="3507810" cy="2910228"/>
          </a:xfrm>
          <a:prstGeom prst="rect">
            <a:avLst/>
          </a:prstGeom>
        </p:spPr>
      </p:pic>
      <p:sp>
        <p:nvSpPr>
          <p:cNvPr id="18" name="Oval 17"/>
          <p:cNvSpPr>
            <a:spLocks noChangeAspect="1"/>
          </p:cNvSpPr>
          <p:nvPr/>
        </p:nvSpPr>
        <p:spPr>
          <a:xfrm>
            <a:off x="6312562" y="1524872"/>
            <a:ext cx="774038" cy="774038"/>
          </a:xfrm>
          <a:prstGeom prst="ellipse">
            <a:avLst/>
          </a:prstGeom>
          <a:noFill/>
          <a:ln w="254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27"/>
            <a:endParaRPr lang="en-GB" sz="1350">
              <a:solidFill>
                <a:srgbClr val="FFFFFF"/>
              </a:solidFill>
              <a:latin typeface="Arial"/>
            </a:endParaRPr>
          </a:p>
        </p:txBody>
      </p:sp>
      <p:sp>
        <p:nvSpPr>
          <p:cNvPr id="19" name="TextBox 18"/>
          <p:cNvSpPr txBox="1"/>
          <p:nvPr/>
        </p:nvSpPr>
        <p:spPr>
          <a:xfrm>
            <a:off x="7943850" y="2650605"/>
            <a:ext cx="1125255" cy="507831"/>
          </a:xfrm>
          <a:prstGeom prst="rect">
            <a:avLst/>
          </a:prstGeom>
          <a:noFill/>
        </p:spPr>
        <p:txBody>
          <a:bodyPr wrap="square" rtlCol="0">
            <a:spAutoFit/>
          </a:bodyPr>
          <a:lstStyle/>
          <a:p>
            <a:pPr defTabSz="685727"/>
            <a:r>
              <a:rPr lang="en-US" sz="1350" dirty="0">
                <a:solidFill>
                  <a:srgbClr val="00B050"/>
                </a:solidFill>
                <a:latin typeface="Arial"/>
              </a:rPr>
              <a:t>PDL2, 86MW</a:t>
            </a:r>
          </a:p>
        </p:txBody>
      </p:sp>
      <p:sp>
        <p:nvSpPr>
          <p:cNvPr id="22" name="Text Placeholder 3"/>
          <p:cNvSpPr>
            <a:spLocks noGrp="1"/>
          </p:cNvSpPr>
          <p:nvPr>
            <p:ph type="body" sz="quarter" idx="12"/>
          </p:nvPr>
        </p:nvSpPr>
        <p:spPr>
          <a:xfrm>
            <a:off x="442800" y="1745550"/>
            <a:ext cx="4214925" cy="2747250"/>
          </a:xfrm>
        </p:spPr>
        <p:txBody>
          <a:bodyPr/>
          <a:lstStyle/>
          <a:p>
            <a:r>
              <a:rPr lang="en-US" dirty="0"/>
              <a:t>Point L has not enough charge to justify a new delivery point.</a:t>
            </a:r>
          </a:p>
          <a:p>
            <a:r>
              <a:rPr lang="en-US" dirty="0"/>
              <a:t>An alternative would be to reuse present connection (</a:t>
            </a:r>
            <a:r>
              <a:rPr lang="en-US" dirty="0" err="1"/>
              <a:t>Prevessin</a:t>
            </a:r>
            <a:r>
              <a:rPr lang="en-US" dirty="0"/>
              <a:t>) to </a:t>
            </a:r>
            <a:r>
              <a:rPr lang="en-US" dirty="0" err="1"/>
              <a:t>Bois</a:t>
            </a:r>
            <a:r>
              <a:rPr lang="en-US" dirty="0"/>
              <a:t> de Serves (installed power 220MW), and to built a new sub-station at point A.</a:t>
            </a:r>
          </a:p>
          <a:p>
            <a:endParaRPr lang="en-US" dirty="0"/>
          </a:p>
          <a:p>
            <a:r>
              <a:rPr lang="en-US" dirty="0"/>
              <a:t>A new line between </a:t>
            </a:r>
            <a:r>
              <a:rPr lang="en-US" dirty="0" err="1"/>
              <a:t>Prevessin</a:t>
            </a:r>
            <a:r>
              <a:rPr lang="en-US" dirty="0"/>
              <a:t> site and point A is needed (through the road or better through the beam transfer tunnel).</a:t>
            </a:r>
          </a:p>
          <a:p>
            <a:endParaRPr lang="en-US" dirty="0"/>
          </a:p>
          <a:p>
            <a:r>
              <a:rPr lang="en-US" dirty="0" err="1"/>
              <a:t>Bois</a:t>
            </a:r>
            <a:r>
              <a:rPr lang="en-US" dirty="0"/>
              <a:t> de Serves, with a sub-station covering PJ – PL – PA - PB</a:t>
            </a:r>
          </a:p>
          <a:p>
            <a:r>
              <a:rPr lang="en-US" dirty="0"/>
              <a:t>Point D, with a sub-station covering PD – PF – PG</a:t>
            </a:r>
          </a:p>
          <a:p>
            <a:r>
              <a:rPr lang="en-US" dirty="0"/>
              <a:t>Point H with a dedicated sub-station for RF collider</a:t>
            </a:r>
          </a:p>
          <a:p>
            <a:endParaRPr lang="en-US" dirty="0"/>
          </a:p>
        </p:txBody>
      </p:sp>
      <p:graphicFrame>
        <p:nvGraphicFramePr>
          <p:cNvPr id="5" name="Table 4"/>
          <p:cNvGraphicFramePr>
            <a:graphicFrameLocks noGrp="1"/>
          </p:cNvGraphicFramePr>
          <p:nvPr/>
        </p:nvGraphicFramePr>
        <p:xfrm>
          <a:off x="624135" y="4066995"/>
          <a:ext cx="3022579" cy="795404"/>
        </p:xfrm>
        <a:graphic>
          <a:graphicData uri="http://schemas.openxmlformats.org/drawingml/2006/table">
            <a:tbl>
              <a:tblPr>
                <a:tableStyleId>{5C22544A-7EE6-4342-B048-85BDC9FD1C3A}</a:tableStyleId>
              </a:tblPr>
              <a:tblGrid>
                <a:gridCol w="576015">
                  <a:extLst>
                    <a:ext uri="{9D8B030D-6E8A-4147-A177-3AD203B41FA5}">
                      <a16:colId xmlns:a16="http://schemas.microsoft.com/office/drawing/2014/main" val="3513430551"/>
                    </a:ext>
                  </a:extLst>
                </a:gridCol>
                <a:gridCol w="1131570">
                  <a:extLst>
                    <a:ext uri="{9D8B030D-6E8A-4147-A177-3AD203B41FA5}">
                      <a16:colId xmlns:a16="http://schemas.microsoft.com/office/drawing/2014/main" val="342674334"/>
                    </a:ext>
                  </a:extLst>
                </a:gridCol>
                <a:gridCol w="1314994">
                  <a:extLst>
                    <a:ext uri="{9D8B030D-6E8A-4147-A177-3AD203B41FA5}">
                      <a16:colId xmlns:a16="http://schemas.microsoft.com/office/drawing/2014/main" val="507488182"/>
                    </a:ext>
                  </a:extLst>
                </a:gridCol>
              </a:tblGrid>
              <a:tr h="198851">
                <a:tc>
                  <a:txBody>
                    <a:bodyPr/>
                    <a:lstStyle/>
                    <a:p>
                      <a:pPr algn="l" fontAlgn="b"/>
                      <a:endParaRPr lang="en-GB" sz="1200" b="0" i="0" u="none" strike="noStrike" dirty="0">
                        <a:solidFill>
                          <a:srgbClr val="000000"/>
                        </a:solidFill>
                        <a:effectLst/>
                        <a:latin typeface="+mn-lt"/>
                      </a:endParaRPr>
                    </a:p>
                  </a:txBody>
                  <a:tcPr marL="3572" marR="3572" marT="3572" marB="0" anchor="b"/>
                </a:tc>
                <a:tc>
                  <a:txBody>
                    <a:bodyPr/>
                    <a:lstStyle/>
                    <a:p>
                      <a:pPr algn="l" fontAlgn="b"/>
                      <a:endParaRPr lang="en-GB" sz="1200" b="0" i="0" u="none" strike="noStrike">
                        <a:solidFill>
                          <a:srgbClr val="000000"/>
                        </a:solidFill>
                        <a:effectLst/>
                        <a:latin typeface="+mn-lt"/>
                      </a:endParaRPr>
                    </a:p>
                  </a:txBody>
                  <a:tcPr marL="3572" marR="3572" marT="3572" marB="0" anchor="b"/>
                </a:tc>
                <a:tc>
                  <a:txBody>
                    <a:bodyPr/>
                    <a:lstStyle/>
                    <a:p>
                      <a:pPr algn="ctr" fontAlgn="ctr"/>
                      <a:r>
                        <a:rPr lang="en-GB" sz="1200" b="0" i="0" u="none" strike="noStrike">
                          <a:solidFill>
                            <a:srgbClr val="000000"/>
                          </a:solidFill>
                          <a:effectLst/>
                          <a:latin typeface="+mn-lt"/>
                        </a:rPr>
                        <a:t>Max power (MW)</a:t>
                      </a:r>
                    </a:p>
                  </a:txBody>
                  <a:tcPr marL="3572" marR="3572" marT="3572" marB="0" anchor="ctr"/>
                </a:tc>
                <a:extLst>
                  <a:ext uri="{0D108BD9-81ED-4DB2-BD59-A6C34878D82A}">
                    <a16:rowId xmlns:a16="http://schemas.microsoft.com/office/drawing/2014/main" val="3092889389"/>
                  </a:ext>
                </a:extLst>
              </a:tr>
              <a:tr h="198851">
                <a:tc>
                  <a:txBody>
                    <a:bodyPr/>
                    <a:lstStyle/>
                    <a:p>
                      <a:pPr algn="l" fontAlgn="b"/>
                      <a:r>
                        <a:rPr lang="en-GB" sz="1200" b="0" i="0" u="none" strike="noStrike" dirty="0">
                          <a:solidFill>
                            <a:srgbClr val="000000"/>
                          </a:solidFill>
                          <a:effectLst/>
                          <a:latin typeface="+mn-lt"/>
                        </a:rPr>
                        <a:t>PDL1</a:t>
                      </a:r>
                    </a:p>
                  </a:txBody>
                  <a:tcPr marL="3572" marR="3572" marT="3572" marB="0" anchor="b"/>
                </a:tc>
                <a:tc>
                  <a:txBody>
                    <a:bodyPr/>
                    <a:lstStyle/>
                    <a:p>
                      <a:pPr algn="l" fontAlgn="b"/>
                      <a:r>
                        <a:rPr lang="en-GB" sz="1200" b="0" i="0" u="none" strike="noStrike" dirty="0" err="1">
                          <a:solidFill>
                            <a:srgbClr val="000000"/>
                          </a:solidFill>
                          <a:effectLst/>
                          <a:latin typeface="+mn-lt"/>
                        </a:rPr>
                        <a:t>Bois</a:t>
                      </a:r>
                      <a:r>
                        <a:rPr lang="en-GB" sz="1200" b="0" i="0" u="none" strike="noStrike" dirty="0">
                          <a:solidFill>
                            <a:srgbClr val="000000"/>
                          </a:solidFill>
                          <a:effectLst/>
                          <a:latin typeface="+mn-lt"/>
                        </a:rPr>
                        <a:t> de Serves</a:t>
                      </a:r>
                    </a:p>
                  </a:txBody>
                  <a:tcPr marL="3572" marR="3572" marT="3572" marB="0" anchor="b"/>
                </a:tc>
                <a:tc>
                  <a:txBody>
                    <a:bodyPr/>
                    <a:lstStyle/>
                    <a:p>
                      <a:pPr algn="ctr" fontAlgn="ctr"/>
                      <a:r>
                        <a:rPr lang="en-GB" sz="1200" b="0" i="0" u="none" strike="noStrike" dirty="0">
                          <a:solidFill>
                            <a:srgbClr val="000000"/>
                          </a:solidFill>
                          <a:effectLst/>
                          <a:latin typeface="+mn-lt"/>
                        </a:rPr>
                        <a:t>69</a:t>
                      </a:r>
                    </a:p>
                  </a:txBody>
                  <a:tcPr marL="3572" marR="3572" marT="3572" marB="0" anchor="ctr"/>
                </a:tc>
                <a:extLst>
                  <a:ext uri="{0D108BD9-81ED-4DB2-BD59-A6C34878D82A}">
                    <a16:rowId xmlns:a16="http://schemas.microsoft.com/office/drawing/2014/main" val="92417222"/>
                  </a:ext>
                </a:extLst>
              </a:tr>
              <a:tr h="198851">
                <a:tc>
                  <a:txBody>
                    <a:bodyPr/>
                    <a:lstStyle/>
                    <a:p>
                      <a:pPr algn="l" fontAlgn="b"/>
                      <a:r>
                        <a:rPr lang="en-GB" sz="1200" b="0" i="0" u="none" strike="noStrike" dirty="0">
                          <a:solidFill>
                            <a:srgbClr val="000000"/>
                          </a:solidFill>
                          <a:effectLst/>
                          <a:latin typeface="+mn-lt"/>
                        </a:rPr>
                        <a:t>PDL2</a:t>
                      </a:r>
                    </a:p>
                  </a:txBody>
                  <a:tcPr marL="3572" marR="3572" marT="3572" marB="0" anchor="b"/>
                </a:tc>
                <a:tc>
                  <a:txBody>
                    <a:bodyPr/>
                    <a:lstStyle/>
                    <a:p>
                      <a:pPr algn="l" fontAlgn="b"/>
                      <a:r>
                        <a:rPr lang="en-GB" sz="1200" b="0" i="0" u="none" strike="noStrike" dirty="0">
                          <a:solidFill>
                            <a:srgbClr val="000000"/>
                          </a:solidFill>
                          <a:effectLst/>
                          <a:latin typeface="+mn-lt"/>
                        </a:rPr>
                        <a:t>PD</a:t>
                      </a:r>
                    </a:p>
                  </a:txBody>
                  <a:tcPr marL="3572" marR="3572" marT="3572" marB="0" anchor="b"/>
                </a:tc>
                <a:tc>
                  <a:txBody>
                    <a:bodyPr/>
                    <a:lstStyle/>
                    <a:p>
                      <a:pPr algn="ctr" fontAlgn="ctr"/>
                      <a:r>
                        <a:rPr lang="en-GB" sz="1200" b="0" i="0" u="none" strike="noStrike" dirty="0">
                          <a:solidFill>
                            <a:srgbClr val="000000"/>
                          </a:solidFill>
                          <a:effectLst/>
                          <a:latin typeface="+mn-lt"/>
                        </a:rPr>
                        <a:t>86</a:t>
                      </a:r>
                    </a:p>
                  </a:txBody>
                  <a:tcPr marL="3572" marR="3572" marT="3572" marB="0" anchor="ctr"/>
                </a:tc>
                <a:extLst>
                  <a:ext uri="{0D108BD9-81ED-4DB2-BD59-A6C34878D82A}">
                    <a16:rowId xmlns:a16="http://schemas.microsoft.com/office/drawing/2014/main" val="2572057851"/>
                  </a:ext>
                </a:extLst>
              </a:tr>
              <a:tr h="198851">
                <a:tc>
                  <a:txBody>
                    <a:bodyPr/>
                    <a:lstStyle/>
                    <a:p>
                      <a:pPr algn="l" fontAlgn="b"/>
                      <a:r>
                        <a:rPr lang="en-GB" sz="1200" b="0" i="0" u="none" strike="noStrike" dirty="0">
                          <a:solidFill>
                            <a:srgbClr val="000000"/>
                          </a:solidFill>
                          <a:effectLst/>
                          <a:latin typeface="+mn-lt"/>
                        </a:rPr>
                        <a:t>PDL3</a:t>
                      </a:r>
                    </a:p>
                  </a:txBody>
                  <a:tcPr marL="3572" marR="3572" marT="3572" marB="0" anchor="b"/>
                </a:tc>
                <a:tc>
                  <a:txBody>
                    <a:bodyPr/>
                    <a:lstStyle/>
                    <a:p>
                      <a:pPr algn="l" fontAlgn="b"/>
                      <a:r>
                        <a:rPr lang="en-GB" sz="1200" b="0" i="0" u="none" strike="noStrike" dirty="0">
                          <a:solidFill>
                            <a:srgbClr val="000000"/>
                          </a:solidFill>
                          <a:effectLst/>
                          <a:latin typeface="+mn-lt"/>
                        </a:rPr>
                        <a:t>PH</a:t>
                      </a:r>
                    </a:p>
                  </a:txBody>
                  <a:tcPr marL="3572" marR="3572" marT="3572" marB="0" anchor="b"/>
                </a:tc>
                <a:tc>
                  <a:txBody>
                    <a:bodyPr/>
                    <a:lstStyle/>
                    <a:p>
                      <a:pPr algn="ctr" fontAlgn="ctr"/>
                      <a:r>
                        <a:rPr lang="en-GB" sz="1200" b="0" i="0" u="none" strike="noStrike" dirty="0">
                          <a:solidFill>
                            <a:srgbClr val="000000"/>
                          </a:solidFill>
                          <a:effectLst/>
                          <a:latin typeface="+mn-lt"/>
                        </a:rPr>
                        <a:t>201</a:t>
                      </a:r>
                    </a:p>
                  </a:txBody>
                  <a:tcPr marL="3572" marR="3572" marT="3572" marB="0" anchor="ctr"/>
                </a:tc>
                <a:extLst>
                  <a:ext uri="{0D108BD9-81ED-4DB2-BD59-A6C34878D82A}">
                    <a16:rowId xmlns:a16="http://schemas.microsoft.com/office/drawing/2014/main" val="3013912887"/>
                  </a:ext>
                </a:extLst>
              </a:tr>
            </a:tbl>
          </a:graphicData>
        </a:graphic>
      </p:graphicFrame>
      <p:sp>
        <p:nvSpPr>
          <p:cNvPr id="20" name="TextBox 19"/>
          <p:cNvSpPr txBox="1"/>
          <p:nvPr/>
        </p:nvSpPr>
        <p:spPr>
          <a:xfrm>
            <a:off x="5000625" y="4683975"/>
            <a:ext cx="1320597" cy="300082"/>
          </a:xfrm>
          <a:prstGeom prst="rect">
            <a:avLst/>
          </a:prstGeom>
          <a:noFill/>
        </p:spPr>
        <p:txBody>
          <a:bodyPr wrap="square" rtlCol="0">
            <a:spAutoFit/>
          </a:bodyPr>
          <a:lstStyle/>
          <a:p>
            <a:pPr defTabSz="685727"/>
            <a:r>
              <a:rPr lang="en-US" sz="1350" dirty="0">
                <a:solidFill>
                  <a:srgbClr val="FF0000"/>
                </a:solidFill>
                <a:latin typeface="Arial"/>
              </a:rPr>
              <a:t>PDL3, 201MW</a:t>
            </a:r>
            <a:endParaRPr lang="en-GB" sz="1350" dirty="0">
              <a:solidFill>
                <a:srgbClr val="FF0000"/>
              </a:solidFill>
              <a:latin typeface="Arial"/>
            </a:endParaRPr>
          </a:p>
        </p:txBody>
      </p:sp>
      <p:sp>
        <p:nvSpPr>
          <p:cNvPr id="24" name="TextBox 23"/>
          <p:cNvSpPr txBox="1"/>
          <p:nvPr/>
        </p:nvSpPr>
        <p:spPr>
          <a:xfrm>
            <a:off x="6130594" y="1074749"/>
            <a:ext cx="1457325" cy="715581"/>
          </a:xfrm>
          <a:prstGeom prst="rect">
            <a:avLst/>
          </a:prstGeom>
          <a:noFill/>
        </p:spPr>
        <p:txBody>
          <a:bodyPr wrap="square" rtlCol="0">
            <a:spAutoFit/>
          </a:bodyPr>
          <a:lstStyle/>
          <a:p>
            <a:pPr defTabSz="685727"/>
            <a:r>
              <a:rPr lang="en-US" sz="1350" dirty="0" err="1">
                <a:solidFill>
                  <a:srgbClr val="0000FF"/>
                </a:solidFill>
                <a:latin typeface="Arial"/>
              </a:rPr>
              <a:t>Bois</a:t>
            </a:r>
            <a:r>
              <a:rPr lang="en-US" sz="1350" dirty="0">
                <a:solidFill>
                  <a:srgbClr val="0000FF"/>
                </a:solidFill>
                <a:latin typeface="Arial"/>
              </a:rPr>
              <a:t> de Serves</a:t>
            </a:r>
          </a:p>
          <a:p>
            <a:pPr defTabSz="685727"/>
            <a:r>
              <a:rPr lang="en-US" sz="1350" dirty="0">
                <a:solidFill>
                  <a:srgbClr val="0000FF"/>
                </a:solidFill>
                <a:latin typeface="Arial"/>
              </a:rPr>
              <a:t>69MW (FCC only)</a:t>
            </a:r>
          </a:p>
        </p:txBody>
      </p:sp>
      <p:sp>
        <p:nvSpPr>
          <p:cNvPr id="25" name="Oval 24"/>
          <p:cNvSpPr>
            <a:spLocks noChangeAspect="1"/>
          </p:cNvSpPr>
          <p:nvPr/>
        </p:nvSpPr>
        <p:spPr>
          <a:xfrm>
            <a:off x="7791548" y="2945511"/>
            <a:ext cx="774038" cy="774038"/>
          </a:xfrm>
          <a:prstGeom prst="ellipse">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27"/>
            <a:endParaRPr lang="en-GB" sz="1350">
              <a:solidFill>
                <a:srgbClr val="FFFFFF"/>
              </a:solidFill>
              <a:latin typeface="Arial"/>
            </a:endParaRPr>
          </a:p>
        </p:txBody>
      </p:sp>
      <p:sp>
        <p:nvSpPr>
          <p:cNvPr id="11" name="Freeform 10"/>
          <p:cNvSpPr/>
          <p:nvPr/>
        </p:nvSpPr>
        <p:spPr>
          <a:xfrm>
            <a:off x="5563378" y="2078384"/>
            <a:ext cx="1966427" cy="1173861"/>
          </a:xfrm>
          <a:custGeom>
            <a:avLst/>
            <a:gdLst>
              <a:gd name="connsiteX0" fmla="*/ 0 w 5243805"/>
              <a:gd name="connsiteY0" fmla="*/ 3004484 h 3130296"/>
              <a:gd name="connsiteX1" fmla="*/ 2295331 w 5243805"/>
              <a:gd name="connsiteY1" fmla="*/ 2929839 h 3130296"/>
              <a:gd name="connsiteX2" fmla="*/ 578498 w 5243805"/>
              <a:gd name="connsiteY2" fmla="*/ 1119700 h 3130296"/>
              <a:gd name="connsiteX3" fmla="*/ 2705878 w 5243805"/>
              <a:gd name="connsiteY3" fmla="*/ 2519292 h 3130296"/>
              <a:gd name="connsiteX4" fmla="*/ 2911151 w 5243805"/>
              <a:gd name="connsiteY4" fmla="*/ 27 h 3130296"/>
              <a:gd name="connsiteX5" fmla="*/ 3377682 w 5243805"/>
              <a:gd name="connsiteY5" fmla="*/ 2463308 h 3130296"/>
              <a:gd name="connsiteX6" fmla="*/ 5243805 w 5243805"/>
              <a:gd name="connsiteY6" fmla="*/ 746476 h 3130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43805" h="3130296">
                <a:moveTo>
                  <a:pt x="0" y="3004484"/>
                </a:moveTo>
                <a:cubicBezTo>
                  <a:pt x="1099457" y="3124227"/>
                  <a:pt x="2198915" y="3243970"/>
                  <a:pt x="2295331" y="2929839"/>
                </a:cubicBezTo>
                <a:cubicBezTo>
                  <a:pt x="2391747" y="2615708"/>
                  <a:pt x="510074" y="1188124"/>
                  <a:pt x="578498" y="1119700"/>
                </a:cubicBezTo>
                <a:cubicBezTo>
                  <a:pt x="646922" y="1051276"/>
                  <a:pt x="2317103" y="2705904"/>
                  <a:pt x="2705878" y="2519292"/>
                </a:cubicBezTo>
                <a:cubicBezTo>
                  <a:pt x="3094653" y="2332680"/>
                  <a:pt x="2799184" y="9358"/>
                  <a:pt x="2911151" y="27"/>
                </a:cubicBezTo>
                <a:cubicBezTo>
                  <a:pt x="3023118" y="-9304"/>
                  <a:pt x="2988906" y="2338900"/>
                  <a:pt x="3377682" y="2463308"/>
                </a:cubicBezTo>
                <a:cubicBezTo>
                  <a:pt x="3766458" y="2587716"/>
                  <a:pt x="4505131" y="1667096"/>
                  <a:pt x="5243805" y="746476"/>
                </a:cubicBezTo>
              </a:path>
            </a:pathLst>
          </a:cu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27"/>
            <a:endParaRPr lang="en-GB" sz="1350">
              <a:solidFill>
                <a:srgbClr val="FFFFFF"/>
              </a:solidFill>
              <a:latin typeface="Arial"/>
            </a:endParaRPr>
          </a:p>
        </p:txBody>
      </p:sp>
      <p:sp>
        <p:nvSpPr>
          <p:cNvPr id="12" name="Freeform 11"/>
          <p:cNvSpPr/>
          <p:nvPr/>
        </p:nvSpPr>
        <p:spPr>
          <a:xfrm>
            <a:off x="6751467" y="3335514"/>
            <a:ext cx="1191217" cy="1129184"/>
          </a:xfrm>
          <a:custGeom>
            <a:avLst/>
            <a:gdLst>
              <a:gd name="connsiteX0" fmla="*/ 116137 w 3176578"/>
              <a:gd name="connsiteY0" fmla="*/ 3011156 h 3011156"/>
              <a:gd name="connsiteX1" fmla="*/ 209443 w 3176578"/>
              <a:gd name="connsiteY1" fmla="*/ 473230 h 3011156"/>
              <a:gd name="connsiteX2" fmla="*/ 2038243 w 3176578"/>
              <a:gd name="connsiteY2" fmla="*/ 2283368 h 3011156"/>
              <a:gd name="connsiteX3" fmla="*/ 713296 w 3176578"/>
              <a:gd name="connsiteY3" fmla="*/ 230634 h 3011156"/>
              <a:gd name="connsiteX4" fmla="*/ 3176578 w 3176578"/>
              <a:gd name="connsiteY4" fmla="*/ 137328 h 3011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6578" h="3011156">
                <a:moveTo>
                  <a:pt x="116137" y="3011156"/>
                </a:moveTo>
                <a:cubicBezTo>
                  <a:pt x="2614" y="1802842"/>
                  <a:pt x="-110908" y="594528"/>
                  <a:pt x="209443" y="473230"/>
                </a:cubicBezTo>
                <a:cubicBezTo>
                  <a:pt x="529794" y="351932"/>
                  <a:pt x="1954268" y="2323801"/>
                  <a:pt x="2038243" y="2283368"/>
                </a:cubicBezTo>
                <a:cubicBezTo>
                  <a:pt x="2122218" y="2242935"/>
                  <a:pt x="523574" y="588307"/>
                  <a:pt x="713296" y="230634"/>
                </a:cubicBezTo>
                <a:cubicBezTo>
                  <a:pt x="903019" y="-127039"/>
                  <a:pt x="2039798" y="5144"/>
                  <a:pt x="3176578" y="137328"/>
                </a:cubicBezTo>
              </a:path>
            </a:pathLst>
          </a:custGeom>
          <a:noFill/>
          <a:ln>
            <a:solidFill>
              <a:srgbClr val="40C2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27"/>
            <a:endParaRPr lang="en-GB" sz="1350">
              <a:solidFill>
                <a:srgbClr val="FFFFFF"/>
              </a:solidFill>
              <a:latin typeface="Arial"/>
            </a:endParaRPr>
          </a:p>
        </p:txBody>
      </p:sp>
      <p:sp>
        <p:nvSpPr>
          <p:cNvPr id="16" name="Oval 15"/>
          <p:cNvSpPr>
            <a:spLocks noChangeAspect="1"/>
          </p:cNvSpPr>
          <p:nvPr/>
        </p:nvSpPr>
        <p:spPr>
          <a:xfrm>
            <a:off x="5356556" y="3839948"/>
            <a:ext cx="774038" cy="774038"/>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27"/>
            <a:endParaRPr lang="en-GB" sz="1350">
              <a:solidFill>
                <a:srgbClr val="FFFFFF"/>
              </a:solidFill>
              <a:latin typeface="Arial"/>
            </a:endParaRPr>
          </a:p>
        </p:txBody>
      </p:sp>
      <p:sp>
        <p:nvSpPr>
          <p:cNvPr id="17" name="Rectangle 16"/>
          <p:cNvSpPr/>
          <p:nvPr/>
        </p:nvSpPr>
        <p:spPr>
          <a:xfrm rot="20753647">
            <a:off x="5868711" y="3013518"/>
            <a:ext cx="1771639" cy="346249"/>
          </a:xfrm>
          <a:prstGeom prst="rect">
            <a:avLst/>
          </a:prstGeom>
          <a:noFill/>
        </p:spPr>
        <p:txBody>
          <a:bodyPr wrap="none" lIns="34290" tIns="17145" rIns="34290" bIns="17145">
            <a:spAutoFit/>
          </a:bodyPr>
          <a:lstStyle/>
          <a:p>
            <a:pPr algn="ctr" defTabSz="685727"/>
            <a:r>
              <a:rPr lang="en-US" sz="2025" dirty="0">
                <a:ln w="0"/>
                <a:solidFill>
                  <a:srgbClr val="FF0000"/>
                </a:solidFill>
                <a:effectLst>
                  <a:outerShdw blurRad="38100" dist="19050" dir="2700000" algn="tl" rotWithShape="0">
                    <a:srgbClr val="0F124A">
                      <a:alpha val="40000"/>
                    </a:srgbClr>
                  </a:outerShdw>
                </a:effectLst>
                <a:latin typeface="Arial"/>
              </a:rPr>
              <a:t>New RF layout</a:t>
            </a:r>
          </a:p>
        </p:txBody>
      </p:sp>
      <p:sp>
        <p:nvSpPr>
          <p:cNvPr id="4" name="TextShape 2">
            <a:extLst>
              <a:ext uri="{FF2B5EF4-FFF2-40B4-BE49-F238E27FC236}">
                <a16:creationId xmlns:a16="http://schemas.microsoft.com/office/drawing/2014/main" id="{F8BA2AB9-CD64-6624-2958-F77E3DA80572}"/>
              </a:ext>
            </a:extLst>
          </p:cNvPr>
          <p:cNvSpPr txBox="1"/>
          <p:nvPr/>
        </p:nvSpPr>
        <p:spPr>
          <a:xfrm>
            <a:off x="8745480" y="97560"/>
            <a:ext cx="28908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6</a:t>
            </a:fld>
            <a:endParaRPr lang="en-GB" sz="800" b="0" strike="noStrike" spc="-1">
              <a:latin typeface="Times New Roman"/>
            </a:endParaRPr>
          </a:p>
        </p:txBody>
      </p:sp>
      <p:sp>
        <p:nvSpPr>
          <p:cNvPr id="7" name="CustomShape 3">
            <a:extLst>
              <a:ext uri="{FF2B5EF4-FFF2-40B4-BE49-F238E27FC236}">
                <a16:creationId xmlns:a16="http://schemas.microsoft.com/office/drawing/2014/main" id="{2917959D-D3E2-5F8D-C339-823AB7332B08}"/>
              </a:ext>
            </a:extLst>
          </p:cNvPr>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Tree>
    <p:extLst>
      <p:ext uri="{BB962C8B-B14F-4D97-AF65-F5344CB8AC3E}">
        <p14:creationId xmlns:p14="http://schemas.microsoft.com/office/powerpoint/2010/main" val="9402587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2"/>
          <p:cNvSpPr txBox="1"/>
          <p:nvPr/>
        </p:nvSpPr>
        <p:spPr>
          <a:xfrm>
            <a:off x="8745480" y="97560"/>
            <a:ext cx="28908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7</a:t>
            </a:fld>
            <a:endParaRPr lang="en-GB" sz="800" b="0" strike="noStrike" spc="-1">
              <a:latin typeface="Times New Roman"/>
            </a:endParaRPr>
          </a:p>
        </p:txBody>
      </p:sp>
      <p:sp>
        <p:nvSpPr>
          <p:cNvPr id="3"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4" name="TextBox 3"/>
          <p:cNvSpPr txBox="1"/>
          <p:nvPr/>
        </p:nvSpPr>
        <p:spPr>
          <a:xfrm>
            <a:off x="3624937" y="416469"/>
            <a:ext cx="1912831" cy="400110"/>
          </a:xfrm>
          <a:prstGeom prst="rect">
            <a:avLst/>
          </a:prstGeom>
          <a:noFill/>
        </p:spPr>
        <p:txBody>
          <a:bodyPr wrap="none" rtlCol="0">
            <a:spAutoFit/>
          </a:bodyPr>
          <a:lstStyle/>
          <a:p>
            <a:r>
              <a:rPr lang="en-US" sz="2000" b="1" dirty="0">
                <a:solidFill>
                  <a:srgbClr val="0070C0"/>
                </a:solidFill>
              </a:rPr>
              <a:t>Cooling Water</a:t>
            </a:r>
            <a:endParaRPr lang="en-GB" sz="2000" b="1" dirty="0">
              <a:solidFill>
                <a:srgbClr val="0070C0"/>
              </a:solidFill>
            </a:endParaRPr>
          </a:p>
        </p:txBody>
      </p:sp>
      <p:sp>
        <p:nvSpPr>
          <p:cNvPr id="5" name="TextBox 4"/>
          <p:cNvSpPr txBox="1"/>
          <p:nvPr/>
        </p:nvSpPr>
        <p:spPr>
          <a:xfrm>
            <a:off x="196184" y="985022"/>
            <a:ext cx="5079663" cy="3539430"/>
          </a:xfrm>
          <a:prstGeom prst="rect">
            <a:avLst/>
          </a:prstGeom>
          <a:noFill/>
        </p:spPr>
        <p:txBody>
          <a:bodyPr wrap="square" rtlCol="0">
            <a:spAutoFit/>
          </a:bodyPr>
          <a:lstStyle/>
          <a:p>
            <a:pPr marL="285750" indent="-285750">
              <a:buFont typeface="Arial" panose="020B0604020202020204" pitchFamily="34" charset="0"/>
              <a:buChar char="•"/>
            </a:pPr>
            <a:r>
              <a:rPr lang="en-US" sz="1600" dirty="0"/>
              <a:t>CERN CV Group with Contractors</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Potential sources of cooling water Geneva lake (PA), Rhone (PJ) and </a:t>
            </a:r>
            <a:r>
              <a:rPr lang="en-GB" sz="1600" dirty="0" err="1"/>
              <a:t>Arve</a:t>
            </a:r>
            <a:r>
              <a:rPr lang="en-GB" sz="1600" dirty="0"/>
              <a:t> (PD)</a:t>
            </a:r>
          </a:p>
          <a:p>
            <a:pPr marL="285750" indent="-285750">
              <a:buFont typeface="Arial" panose="020B0604020202020204" pitchFamily="34" charset="0"/>
              <a:buChar char="•"/>
            </a:pPr>
            <a:r>
              <a:rPr lang="en-GB" sz="1600" dirty="0"/>
              <a:t> </a:t>
            </a:r>
          </a:p>
          <a:p>
            <a:pPr marL="285750" indent="-285750">
              <a:buFont typeface="Arial" panose="020B0604020202020204" pitchFamily="34" charset="0"/>
              <a:buChar char="•"/>
            </a:pPr>
            <a:r>
              <a:rPr lang="en-GB" sz="1600" dirty="0"/>
              <a:t>Requested water flow rates have been presented to the authorities </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Pipework in the tunnel will connect the remaining points to points A, D and J </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As for the water drains, the flow rates will represent around 30 m</a:t>
            </a:r>
            <a:r>
              <a:rPr lang="en-GB" sz="1600" baseline="30000" dirty="0"/>
              <a:t>3</a:t>
            </a:r>
            <a:r>
              <a:rPr lang="en-GB" sz="1600" dirty="0"/>
              <a:t>/h in the RF points and a maximum of 11 m</a:t>
            </a:r>
            <a:r>
              <a:rPr lang="en-GB" sz="1600" baseline="30000" dirty="0"/>
              <a:t>3</a:t>
            </a:r>
            <a:r>
              <a:rPr lang="en-GB" sz="1600" dirty="0"/>
              <a:t>/h in the rest of the points</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41534" y="468273"/>
            <a:ext cx="2689032" cy="24001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21992" y="2868373"/>
            <a:ext cx="2748115" cy="2165684"/>
          </a:xfrm>
          <a:prstGeom prst="rect">
            <a:avLst/>
          </a:prstGeom>
        </p:spPr>
      </p:pic>
    </p:spTree>
    <p:extLst>
      <p:ext uri="{BB962C8B-B14F-4D97-AF65-F5344CB8AC3E}">
        <p14:creationId xmlns:p14="http://schemas.microsoft.com/office/powerpoint/2010/main" val="18763107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91572" y="623777"/>
            <a:ext cx="6149684" cy="3166395"/>
          </a:xfrm>
          <a:prstGeom prst="rect">
            <a:avLst/>
          </a:prstGeom>
        </p:spPr>
      </p:pic>
      <p:sp>
        <p:nvSpPr>
          <p:cNvPr id="3" name="TextBox 2"/>
          <p:cNvSpPr txBox="1"/>
          <p:nvPr/>
        </p:nvSpPr>
        <p:spPr>
          <a:xfrm>
            <a:off x="3844674" y="416469"/>
            <a:ext cx="1480149" cy="400110"/>
          </a:xfrm>
          <a:prstGeom prst="rect">
            <a:avLst/>
          </a:prstGeom>
          <a:noFill/>
        </p:spPr>
        <p:txBody>
          <a:bodyPr wrap="none" rtlCol="0">
            <a:spAutoFit/>
          </a:bodyPr>
          <a:lstStyle/>
          <a:p>
            <a:r>
              <a:rPr lang="en-US" sz="2000" b="1" dirty="0">
                <a:solidFill>
                  <a:srgbClr val="0070C0"/>
                </a:solidFill>
              </a:rPr>
              <a:t>Ventilation</a:t>
            </a:r>
            <a:endParaRPr lang="en-GB" sz="2000" b="1" dirty="0">
              <a:solidFill>
                <a:srgbClr val="0070C0"/>
              </a:solidFill>
            </a:endParaRPr>
          </a:p>
        </p:txBody>
      </p:sp>
      <p:sp>
        <p:nvSpPr>
          <p:cNvPr id="4" name="TextBox 3"/>
          <p:cNvSpPr txBox="1"/>
          <p:nvPr/>
        </p:nvSpPr>
        <p:spPr>
          <a:xfrm>
            <a:off x="253752" y="3923942"/>
            <a:ext cx="8661991" cy="1077218"/>
          </a:xfrm>
          <a:prstGeom prst="rect">
            <a:avLst/>
          </a:prstGeom>
          <a:noFill/>
        </p:spPr>
        <p:txBody>
          <a:bodyPr wrap="square" rtlCol="0">
            <a:spAutoFit/>
          </a:bodyPr>
          <a:lstStyle/>
          <a:p>
            <a:pPr marL="285750" indent="-285750">
              <a:buFont typeface="Arial" panose="020B0604020202020204" pitchFamily="34" charset="0"/>
              <a:buChar char="•"/>
            </a:pPr>
            <a:r>
              <a:rPr lang="en-US" sz="1600" dirty="0"/>
              <a:t>Operation of the ventilation elements in one sector of the machine tunnel during normal operation</a:t>
            </a:r>
          </a:p>
          <a:p>
            <a:pPr marL="285750" indent="-285750">
              <a:buFont typeface="Arial" panose="020B0604020202020204" pitchFamily="34" charset="0"/>
              <a:buChar char="•"/>
            </a:pPr>
            <a:r>
              <a:rPr lang="en-US" sz="1600" dirty="0"/>
              <a:t>Smoke and helium extraction in green, general extraction in red and air supply in blue</a:t>
            </a:r>
          </a:p>
          <a:p>
            <a:pPr marL="285750" indent="-285750">
              <a:buFont typeface="Arial" panose="020B0604020202020204" pitchFamily="34" charset="0"/>
              <a:buChar char="•"/>
            </a:pPr>
            <a:r>
              <a:rPr lang="en-US" sz="1600" dirty="0"/>
              <a:t>Also considered special modes, underground caverns, RF sections etc.</a:t>
            </a:r>
            <a:endParaRPr lang="en-GB" sz="1600" dirty="0"/>
          </a:p>
        </p:txBody>
      </p:sp>
      <p:sp>
        <p:nvSpPr>
          <p:cNvPr id="5" name="TextShape 1"/>
          <p:cNvSpPr txBox="1"/>
          <p:nvPr/>
        </p:nvSpPr>
        <p:spPr>
          <a:xfrm>
            <a:off x="8745480" y="97560"/>
            <a:ext cx="289080" cy="169560"/>
          </a:xfrm>
          <a:prstGeom prst="rect">
            <a:avLst/>
          </a:prstGeom>
          <a:noFill/>
          <a:ln>
            <a:noFill/>
          </a:ln>
        </p:spPr>
        <p:txBody>
          <a:bodyPr anchor="ctr">
            <a:noAutofit/>
          </a:bodyPr>
          <a:lstStyle/>
          <a:p>
            <a:pPr algn="r">
              <a:lnSpc>
                <a:spcPts val="1239"/>
              </a:lnSpc>
            </a:pPr>
            <a:fld id="{50DFE5F8-018E-494F-BD29-8B2787D85836}" type="slidenum">
              <a:rPr lang="en-GB" sz="800" b="0" strike="noStrike" spc="-1">
                <a:solidFill>
                  <a:srgbClr val="FFFFFF"/>
                </a:solidFill>
                <a:latin typeface="Arial"/>
              </a:rPr>
              <a:t>8</a:t>
            </a:fld>
            <a:endParaRPr lang="en-GB" sz="800" b="0" strike="noStrike" spc="-1">
              <a:latin typeface="Times New Roman"/>
            </a:endParaRPr>
          </a:p>
        </p:txBody>
      </p:sp>
      <p:sp>
        <p:nvSpPr>
          <p:cNvPr id="6" name="CustomShape 4"/>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7" name="CustomShape 5"/>
          <p:cNvSpPr/>
          <p:nvPr/>
        </p:nvSpPr>
        <p:spPr>
          <a:xfrm>
            <a:off x="1008000"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endParaRPr lang="en-GB" sz="900" b="0" strike="noStrike" spc="-1" dirty="0">
              <a:latin typeface="Arial"/>
            </a:endParaRPr>
          </a:p>
        </p:txBody>
      </p:sp>
    </p:spTree>
    <p:extLst>
      <p:ext uri="{BB962C8B-B14F-4D97-AF65-F5344CB8AC3E}">
        <p14:creationId xmlns:p14="http://schemas.microsoft.com/office/powerpoint/2010/main" val="1236268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Shape 2"/>
          <p:cNvSpPr txBox="1"/>
          <p:nvPr/>
        </p:nvSpPr>
        <p:spPr>
          <a:xfrm>
            <a:off x="8745480" y="97560"/>
            <a:ext cx="289080" cy="169560"/>
          </a:xfrm>
          <a:prstGeom prst="rect">
            <a:avLst/>
          </a:prstGeom>
          <a:noFill/>
          <a:ln>
            <a:noFill/>
          </a:ln>
        </p:spPr>
        <p:txBody>
          <a:bodyPr anchor="ctr">
            <a:noAutofit/>
          </a:bodyPr>
          <a:lstStyle/>
          <a:p>
            <a:pPr algn="r">
              <a:lnSpc>
                <a:spcPts val="1239"/>
              </a:lnSpc>
            </a:pPr>
            <a:fld id="{126DA570-D1CC-47C9-A317-5FDACA87BFEC}" type="slidenum">
              <a:rPr lang="en-GB" sz="800" b="0" strike="noStrike" spc="-1">
                <a:solidFill>
                  <a:srgbClr val="FFFFFF"/>
                </a:solidFill>
                <a:latin typeface="Arial"/>
              </a:rPr>
              <a:t>9</a:t>
            </a:fld>
            <a:endParaRPr lang="en-GB" sz="800" b="0" strike="noStrike" spc="-1">
              <a:latin typeface="Times New Roman"/>
            </a:endParaRPr>
          </a:p>
        </p:txBody>
      </p:sp>
      <p:sp>
        <p:nvSpPr>
          <p:cNvPr id="3" name="CustomShape 3"/>
          <p:cNvSpPr/>
          <p:nvPr/>
        </p:nvSpPr>
        <p:spPr>
          <a:xfrm>
            <a:off x="4182763" y="97560"/>
            <a:ext cx="2038320" cy="16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ts val="1239"/>
              </a:lnSpc>
            </a:pPr>
            <a:r>
              <a:rPr lang="en-GB" sz="900" b="0" strike="noStrike" spc="-1" dirty="0">
                <a:solidFill>
                  <a:srgbClr val="FFFFFF"/>
                </a:solidFill>
                <a:latin typeface="Arial"/>
              </a:rPr>
              <a:t>Klaus Hanke</a:t>
            </a:r>
            <a:endParaRPr lang="en-GB" sz="900" b="0" strike="noStrike" spc="-1" dirty="0">
              <a:latin typeface="Arial"/>
            </a:endParaRPr>
          </a:p>
        </p:txBody>
      </p:sp>
      <p:sp>
        <p:nvSpPr>
          <p:cNvPr id="4" name="TextBox 3"/>
          <p:cNvSpPr txBox="1"/>
          <p:nvPr/>
        </p:nvSpPr>
        <p:spPr>
          <a:xfrm>
            <a:off x="3293539" y="416469"/>
            <a:ext cx="2565126" cy="400110"/>
          </a:xfrm>
          <a:prstGeom prst="rect">
            <a:avLst/>
          </a:prstGeom>
          <a:noFill/>
        </p:spPr>
        <p:txBody>
          <a:bodyPr wrap="none" rtlCol="0">
            <a:spAutoFit/>
          </a:bodyPr>
          <a:lstStyle/>
          <a:p>
            <a:r>
              <a:rPr lang="en-US" sz="2000" b="1" dirty="0">
                <a:solidFill>
                  <a:srgbClr val="0070C0"/>
                </a:solidFill>
              </a:rPr>
              <a:t>Cryogenic Systems</a:t>
            </a:r>
            <a:endParaRPr lang="en-GB" sz="2000" b="1" dirty="0">
              <a:solidFill>
                <a:srgbClr val="0070C0"/>
              </a:solidFill>
            </a:endParaRPr>
          </a:p>
        </p:txBody>
      </p:sp>
      <p:sp>
        <p:nvSpPr>
          <p:cNvPr id="6" name="TextBox 5"/>
          <p:cNvSpPr txBox="1"/>
          <p:nvPr/>
        </p:nvSpPr>
        <p:spPr>
          <a:xfrm>
            <a:off x="3293539" y="416469"/>
            <a:ext cx="2565126" cy="400110"/>
          </a:xfrm>
          <a:prstGeom prst="rect">
            <a:avLst/>
          </a:prstGeom>
          <a:noFill/>
        </p:spPr>
        <p:txBody>
          <a:bodyPr wrap="none" rtlCol="0">
            <a:spAutoFit/>
          </a:bodyPr>
          <a:lstStyle/>
          <a:p>
            <a:r>
              <a:rPr lang="en-US" sz="2000" b="1" dirty="0">
                <a:solidFill>
                  <a:srgbClr val="0070C0"/>
                </a:solidFill>
              </a:rPr>
              <a:t>Cryogenic Systems</a:t>
            </a:r>
            <a:endParaRPr lang="en-GB" sz="2000" b="1" dirty="0">
              <a:solidFill>
                <a:srgbClr val="0070C0"/>
              </a:solidFill>
            </a:endParaRPr>
          </a:p>
        </p:txBody>
      </p:sp>
      <p:sp>
        <p:nvSpPr>
          <p:cNvPr id="7" name="TextBox 6"/>
          <p:cNvSpPr txBox="1"/>
          <p:nvPr/>
        </p:nvSpPr>
        <p:spPr>
          <a:xfrm>
            <a:off x="417222" y="861599"/>
            <a:ext cx="5080468" cy="4031873"/>
          </a:xfrm>
          <a:prstGeom prst="rect">
            <a:avLst/>
          </a:prstGeom>
          <a:noFill/>
        </p:spPr>
        <p:txBody>
          <a:bodyPr wrap="square" rtlCol="0">
            <a:spAutoFit/>
          </a:bodyPr>
          <a:lstStyle/>
          <a:p>
            <a:pPr marL="285750" indent="-285750">
              <a:buFont typeface="Arial" panose="020B0604020202020204" pitchFamily="34" charset="0"/>
              <a:buChar char="•"/>
            </a:pPr>
            <a:r>
              <a:rPr lang="en-GB" sz="1600" dirty="0"/>
              <a:t>Technical points PH and PL are associated with the radio frequency (RF) system of the collider and of the booster</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Operation at 2 K and 4.5 K for PH, PL only at 2 K</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RF points are associated with the biggest cryogenic installations</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Experiment points PA, PD, PG and PJ also require an associated </a:t>
            </a:r>
            <a:r>
              <a:rPr lang="en-GB" sz="1600" dirty="0" err="1"/>
              <a:t>cryoplant</a:t>
            </a:r>
            <a:r>
              <a:rPr lang="en-GB" sz="1600" dirty="0"/>
              <a:t> that covers the needs of the detector magnet, as well as of the Machine Detector Interface (MDI) region magnets</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No cryogenics at points PB and PF</a:t>
            </a:r>
          </a:p>
          <a:p>
            <a:pPr marL="285750" indent="-285750">
              <a:buFont typeface="Arial" panose="020B0604020202020204" pitchFamily="34" charset="0"/>
              <a:buChar char="•"/>
            </a:pPr>
            <a:endParaRPr lang="en-GB" sz="1600" dirty="0"/>
          </a:p>
        </p:txBody>
      </p:sp>
      <p:pic>
        <p:nvPicPr>
          <p:cNvPr id="9" name="Picture 8" descr="A screenshot of a computer&#10;&#10;Description automatically generated with medium confidence">
            <a:extLst>
              <a:ext uri="{FF2B5EF4-FFF2-40B4-BE49-F238E27FC236}">
                <a16:creationId xmlns:a16="http://schemas.microsoft.com/office/drawing/2014/main" id="{558CD282-474B-DB7D-E07E-9AC9A300EC0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68680" y="1135512"/>
            <a:ext cx="3245576" cy="3444596"/>
          </a:xfrm>
          <a:prstGeom prst="rect">
            <a:avLst/>
          </a:prstGeom>
        </p:spPr>
      </p:pic>
    </p:spTree>
    <p:extLst>
      <p:ext uri="{BB962C8B-B14F-4D97-AF65-F5344CB8AC3E}">
        <p14:creationId xmlns:p14="http://schemas.microsoft.com/office/powerpoint/2010/main" val="3150304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7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1.xml><?xml version="1.0" encoding="utf-8"?>
<a:theme xmlns:a="http://schemas.openxmlformats.org/drawingml/2006/main" name="8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12.xml><?xml version="1.0" encoding="utf-8"?>
<a:theme xmlns:a="http://schemas.openxmlformats.org/drawingml/2006/main" name="9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13.xml><?xml version="1.0" encoding="utf-8"?>
<a:theme xmlns:a="http://schemas.openxmlformats.org/drawingml/2006/main" name="10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5.xml><?xml version="1.0" encoding="utf-8"?>
<a:theme xmlns:a="http://schemas.openxmlformats.org/drawingml/2006/main" name="2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6.xml><?xml version="1.0" encoding="utf-8"?>
<a:theme xmlns:a="http://schemas.openxmlformats.org/drawingml/2006/main" name="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7.xml><?xml version="1.0" encoding="utf-8"?>
<a:theme xmlns:a="http://schemas.openxmlformats.org/drawingml/2006/main" name="4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8.xml><?xml version="1.0" encoding="utf-8"?>
<a:theme xmlns:a="http://schemas.openxmlformats.org/drawingml/2006/main" name="5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9.xml><?xml version="1.0" encoding="utf-8"?>
<a:theme xmlns:a="http://schemas.openxmlformats.org/drawingml/2006/main" name="6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docProps/app.xml><?xml version="1.0" encoding="utf-8"?>
<Properties xmlns="http://schemas.openxmlformats.org/officeDocument/2006/extended-properties" xmlns:vt="http://schemas.openxmlformats.org/officeDocument/2006/docPropsVTypes">
  <Template>PPT-FCC-template</Template>
  <TotalTime>3476</TotalTime>
  <Words>1906</Words>
  <Application>Microsoft Office PowerPoint</Application>
  <PresentationFormat>On-screen Show (16:9)</PresentationFormat>
  <Paragraphs>283</Paragraphs>
  <Slides>27</Slides>
  <Notes>2</Notes>
  <HiddenSlides>0</HiddenSlides>
  <MMClips>0</MMClips>
  <ScaleCrop>false</ScaleCrop>
  <HeadingPairs>
    <vt:vector size="6" baseType="variant">
      <vt:variant>
        <vt:lpstr>Fonts Used</vt:lpstr>
      </vt:variant>
      <vt:variant>
        <vt:i4>6</vt:i4>
      </vt:variant>
      <vt:variant>
        <vt:lpstr>Theme</vt:lpstr>
      </vt:variant>
      <vt:variant>
        <vt:i4>13</vt:i4>
      </vt:variant>
      <vt:variant>
        <vt:lpstr>Slide Titles</vt:lpstr>
      </vt:variant>
      <vt:variant>
        <vt:i4>27</vt:i4>
      </vt:variant>
    </vt:vector>
  </HeadingPairs>
  <TitlesOfParts>
    <vt:vector size="46" baseType="lpstr">
      <vt:lpstr>Arial</vt:lpstr>
      <vt:lpstr>Calibri</vt:lpstr>
      <vt:lpstr>Helvetica Neue</vt:lpstr>
      <vt:lpstr>Symbol</vt:lpstr>
      <vt:lpstr>Times New Roman</vt:lpstr>
      <vt:lpstr>Wingdings</vt:lpstr>
      <vt:lpstr>Office Theme</vt:lpstr>
      <vt:lpstr>Office Theme</vt:lpstr>
      <vt:lpstr>Content Slides - Deep Blue</vt:lpstr>
      <vt:lpstr>1_Content Slides - Deep Blue</vt:lpstr>
      <vt:lpstr>2_Content Slides - Deep Blue</vt:lpstr>
      <vt:lpstr>3_Content Slides - Deep Blue</vt:lpstr>
      <vt:lpstr>4_Content Slides - Deep Blue</vt:lpstr>
      <vt:lpstr>5_Content Slides - Deep Blue</vt:lpstr>
      <vt:lpstr>6_Content Slides - Deep Blue</vt:lpstr>
      <vt:lpstr>7_Content Slides - Deep Blue</vt:lpstr>
      <vt:lpstr>8_Content Slides - Deep Blue</vt:lpstr>
      <vt:lpstr>9_Content Slides - Deep Blue</vt:lpstr>
      <vt:lpstr>10_Content Slides - Deep Blue</vt:lpstr>
      <vt:lpstr>PowerPoint Presentation</vt:lpstr>
      <vt:lpstr>PowerPoint Presentation</vt:lpstr>
      <vt:lpstr>PowerPoint Presentation</vt:lpstr>
      <vt:lpstr>PowerPoint Presentation</vt:lpstr>
      <vt:lpstr>PowerPoint Presentation</vt:lpstr>
      <vt:lpstr>Alternative with present CERN connection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Robert Menghini</dc:creator>
  <dc:description/>
  <cp:lastModifiedBy>Klaus Hanke</cp:lastModifiedBy>
  <cp:revision>847</cp:revision>
  <dcterms:created xsi:type="dcterms:W3CDTF">2020-10-27T09:23:42Z</dcterms:created>
  <dcterms:modified xsi:type="dcterms:W3CDTF">2023-06-05T15:57:58Z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1</vt:i4>
  </property>
  <property fmtid="{D5CDD505-2E9C-101B-9397-08002B2CF9AE}" pid="7" name="Notes">
    <vt:i4>0</vt:i4>
  </property>
  <property fmtid="{D5CDD505-2E9C-101B-9397-08002B2CF9AE}" pid="8" name="PresentationFormat">
    <vt:lpwstr>On-screen Show (16:9)</vt:lpwstr>
  </property>
  <property fmtid="{D5CDD505-2E9C-101B-9397-08002B2CF9AE}" pid="9" name="ScaleCrop">
    <vt:bool>false</vt:bool>
  </property>
  <property fmtid="{D5CDD505-2E9C-101B-9397-08002B2CF9AE}" pid="10" name="ShareDoc">
    <vt:bool>false</vt:bool>
  </property>
  <property fmtid="{D5CDD505-2E9C-101B-9397-08002B2CF9AE}" pid="11" name="Slides">
    <vt:i4>23</vt:i4>
  </property>
</Properties>
</file>