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23"/>
  </p:notesMasterIdLst>
  <p:sldIdLst>
    <p:sldId id="256" r:id="rId4"/>
    <p:sldId id="286" r:id="rId5"/>
    <p:sldId id="261" r:id="rId6"/>
    <p:sldId id="389" r:id="rId7"/>
    <p:sldId id="390" r:id="rId8"/>
    <p:sldId id="395" r:id="rId9"/>
    <p:sldId id="402" r:id="rId10"/>
    <p:sldId id="391" r:id="rId11"/>
    <p:sldId id="263" r:id="rId12"/>
    <p:sldId id="373" r:id="rId13"/>
    <p:sldId id="376" r:id="rId14"/>
    <p:sldId id="342" r:id="rId15"/>
    <p:sldId id="400" r:id="rId16"/>
    <p:sldId id="396" r:id="rId17"/>
    <p:sldId id="401" r:id="rId18"/>
    <p:sldId id="287" r:id="rId19"/>
    <p:sldId id="397" r:id="rId20"/>
    <p:sldId id="399" r:id="rId21"/>
    <p:sldId id="274" r:id="rId22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56"/>
            <p14:sldId id="286"/>
            <p14:sldId id="261"/>
            <p14:sldId id="389"/>
            <p14:sldId id="390"/>
            <p14:sldId id="395"/>
            <p14:sldId id="402"/>
            <p14:sldId id="391"/>
            <p14:sldId id="263"/>
            <p14:sldId id="373"/>
            <p14:sldId id="376"/>
            <p14:sldId id="342"/>
            <p14:sldId id="400"/>
            <p14:sldId id="396"/>
            <p14:sldId id="401"/>
            <p14:sldId id="287"/>
            <p14:sldId id="397"/>
            <p14:sldId id="399"/>
            <p14:sldId id="27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E2DB"/>
    <a:srgbClr val="0F124A"/>
    <a:srgbClr val="DFDFDF"/>
    <a:srgbClr val="F6FDA3"/>
    <a:srgbClr val="D4BEF7"/>
    <a:srgbClr val="B8BAFA"/>
    <a:srgbClr val="DBDBE4"/>
    <a:srgbClr val="FFE4DF"/>
    <a:srgbClr val="DAEEDB"/>
    <a:srgbClr val="EEE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00" autoAdjust="0"/>
    <p:restoredTop sz="95741" autoAdjust="0"/>
  </p:normalViewPr>
  <p:slideViewPr>
    <p:cSldViewPr>
      <p:cViewPr>
        <p:scale>
          <a:sx n="141" d="100"/>
          <a:sy n="141" d="100"/>
        </p:scale>
        <p:origin x="112" y="26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ndreaperezfernandez/Downloads/results-survey2ago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ndreaperezfernandez/Desktop/Analisis%20questionnaire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ndreaperezfernandez/Desktop/Analisis%20questionnaire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2F6-1D42-B373-E6F6C2613BC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2F6-1D42-B373-E6F6C2613BC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2F6-1D42-B373-E6F6C2613BC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2F6-1D42-B373-E6F6C2613BC3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42F6-1D42-B373-E6F6C2613BC3}"/>
              </c:ext>
            </c:extLst>
          </c:dPt>
          <c:dLbls>
            <c:dLbl>
              <c:idx val="0"/>
              <c:layout>
                <c:manualLayout>
                  <c:x val="-0.20495782814565408"/>
                  <c:y val="-0.15575956414539091"/>
                </c:manualLayout>
              </c:layout>
              <c:tx>
                <c:rich>
                  <a:bodyPr/>
                  <a:lstStyle/>
                  <a:p>
                    <a:r>
                      <a:rPr lang="en-US" baseline="0" dirty="0"/>
                      <a:t>YES
</a:t>
                    </a:r>
                    <a:fld id="{12FB2E21-7190-BA4D-A3C6-0B015B4314A8}" type="PERCENTAGE">
                      <a:rPr lang="en-US" baseline="0"/>
                      <a:pPr/>
                      <a:t>[PORCENTAJE]</a:t>
                    </a:fld>
                    <a:endParaRPr lang="en-US" baseline="0" dirty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42F6-1D42-B373-E6F6C2613BC3}"/>
                </c:ext>
              </c:extLst>
            </c:dLbl>
            <c:dLbl>
              <c:idx val="2"/>
              <c:layout>
                <c:manualLayout>
                  <c:x val="0.16893650599736221"/>
                  <c:y val="1.5350353933031005E-2"/>
                </c:manualLayout>
              </c:layout>
              <c:tx>
                <c:rich>
                  <a:bodyPr/>
                  <a:lstStyle/>
                  <a:p>
                    <a:r>
                      <a:rPr lang="en-US" baseline="0" dirty="0"/>
                      <a:t>NO
</a:t>
                    </a:r>
                    <a:fld id="{55208B29-1B82-F444-8BB1-886B2C971A60}" type="PERCENTAGE">
                      <a:rPr lang="en-US" baseline="0" dirty="0"/>
                      <a:pPr/>
                      <a:t>[PORCENTAJE]</a:t>
                    </a:fld>
                    <a:endParaRPr lang="en-US" baseline="0" dirty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42F6-1D42-B373-E6F6C2613BC3}"/>
                </c:ext>
              </c:extLst>
            </c:dLbl>
            <c:dLbl>
              <c:idx val="4"/>
              <c:layout>
                <c:manualLayout>
                  <c:x val="0.17790153019868452"/>
                  <c:y val="0.13996638588548449"/>
                </c:manualLayout>
              </c:layout>
              <c:tx>
                <c:rich>
                  <a:bodyPr/>
                  <a:lstStyle/>
                  <a:p>
                    <a:r>
                      <a:rPr lang="en-US" baseline="0" dirty="0"/>
                      <a:t>I don’t know
</a:t>
                    </a:r>
                    <a:fld id="{4A810669-0915-374F-B430-BEE4358A5DB8}" type="PERCENTAGE">
                      <a:rPr lang="en-US" baseline="0"/>
                      <a:pPr/>
                      <a:t>[PORCENTAJE]</a:t>
                    </a:fld>
                    <a:endParaRPr lang="en-US" baseline="0" dirty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2601214011249097"/>
                      <c:h val="0.26960396771679968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42F6-1D42-B373-E6F6C2613BC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CH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'Enquête - 10 Anniversaire du H'!$CP$53:$CT$53</c:f>
              <c:strCache>
                <c:ptCount val="5"/>
                <c:pt idx="0">
                  <c:v>oui</c:v>
                </c:pt>
                <c:pt idx="2">
                  <c:v>non</c:v>
                </c:pt>
                <c:pt idx="4">
                  <c:v>Je ne sais pas</c:v>
                </c:pt>
              </c:strCache>
            </c:strRef>
          </c:cat>
          <c:val>
            <c:numRef>
              <c:f>'Enquête - 10 Anniversaire du H'!$CP$52:$CT$52</c:f>
              <c:numCache>
                <c:formatCode>General</c:formatCode>
                <c:ptCount val="5"/>
                <c:pt idx="0" formatCode="0.0">
                  <c:v>48.936170212765958</c:v>
                </c:pt>
                <c:pt idx="2" formatCode="0.0">
                  <c:v>14.893617021276595</c:v>
                </c:pt>
                <c:pt idx="4" formatCode="0.0">
                  <c:v>12.76595744680851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42F6-1D42-B373-E6F6C2613BC3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bg1"/>
          </a:solidFill>
        </a:defRPr>
      </a:pPr>
      <a:endParaRPr lang="es-CH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s-ES_tradnl" dirty="0"/>
              <a:t>No 19%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s-CH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"/>
          <c:y val="0.20125000000000001"/>
          <c:w val="1"/>
          <c:h val="0.74332057451151934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B094-124A-8921-3E4BA3FF58D5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B094-124A-8921-3E4BA3FF58D5}"/>
              </c:ext>
            </c:extLst>
          </c:dPt>
          <c:dLbls>
            <c:dLbl>
              <c:idx val="0"/>
              <c:layout>
                <c:manualLayout>
                  <c:x val="-0.18999878431801009"/>
                  <c:y val="-0.12501215125887047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435379833938874"/>
                      <c:h val="0.4432098765432098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B094-124A-8921-3E4BA3FF58D5}"/>
                </c:ext>
              </c:extLst>
            </c:dLbl>
            <c:dLbl>
              <c:idx val="1"/>
              <c:layout>
                <c:manualLayout>
                  <c:x val="0.22787423447069116"/>
                  <c:y val="0.11339165937591135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baseline="0" dirty="0">
                        <a:solidFill>
                          <a:schemeClr val="tx1"/>
                        </a:solidFill>
                      </a:rPr>
                      <a:t>Other investment priorities
</a:t>
                    </a:r>
                    <a:fld id="{D6262339-D247-7F4D-BC3B-B6CDB0C65A58}" type="PERCENTAG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>
                          <a:solidFill>
                            <a:schemeClr val="tx1"/>
                          </a:solidFill>
                        </a:defRPr>
                      </a:pPr>
                      <a:t>[PORCENTAJE]</a:t>
                    </a:fld>
                    <a:endParaRPr lang="en-US" baseline="0" dirty="0">
                      <a:solidFill>
                        <a:schemeClr val="tx1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H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B094-124A-8921-3E4BA3FF58D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CH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'Q9 Non'!$J$2:$K$2</c:f>
              <c:strCache>
                <c:ptCount val="2"/>
                <c:pt idx="0">
                  <c:v>Impact sur l'environnement et la santé</c:v>
                </c:pt>
                <c:pt idx="1">
                  <c:v>Autres priorites d'investissement </c:v>
                </c:pt>
              </c:strCache>
            </c:strRef>
          </c:cat>
          <c:val>
            <c:numRef>
              <c:f>'Q9 Non'!$J$4:$K$4</c:f>
              <c:numCache>
                <c:formatCode>General</c:formatCode>
                <c:ptCount val="2"/>
                <c:pt idx="0">
                  <c:v>71.428571428571431</c:v>
                </c:pt>
                <c:pt idx="1">
                  <c:v>57.142857142857146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094-124A-8921-3E4BA3FF58D5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H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s-ES" sz="2000" b="1" dirty="0">
                <a:solidFill>
                  <a:schemeClr val="tx2"/>
                </a:solidFill>
              </a:rPr>
              <a:t>Yes</a:t>
            </a:r>
            <a:r>
              <a:rPr lang="es-ES" sz="2000" b="1" baseline="0" dirty="0">
                <a:solidFill>
                  <a:schemeClr val="tx2"/>
                </a:solidFill>
              </a:rPr>
              <a:t> </a:t>
            </a:r>
            <a:r>
              <a:rPr lang="es-ES" sz="2000" b="1" dirty="0">
                <a:solidFill>
                  <a:schemeClr val="tx2"/>
                </a:solidFill>
              </a:rPr>
              <a:t>64%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s-CH"/>
        </a:p>
      </c:txPr>
    </c:title>
    <c:autoTitleDeleted val="0"/>
    <c:view3D>
      <c:rotX val="30"/>
      <c:rotY val="0"/>
      <c:depthPercent val="100"/>
      <c:rAngAx val="0"/>
      <c:perspective val="5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1E1F-9046-BBD8-AAF8AC9DE70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1E1F-9046-BBD8-AAF8AC9DE70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1E1F-9046-BBD8-AAF8AC9DE70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1E1F-9046-BBD8-AAF8AC9DE703}"/>
              </c:ext>
            </c:extLst>
          </c:dPt>
          <c:dLbls>
            <c:dLbl>
              <c:idx val="0"/>
              <c:layout>
                <c:manualLayout>
                  <c:x val="-0.15498600491237352"/>
                  <c:y val="-6.3785138547884895E-2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1197" b="0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baseline="0" dirty="0">
                        <a:solidFill>
                          <a:schemeClr val="bg1"/>
                        </a:solidFill>
                      </a:rPr>
                      <a:t>Scientific advances
</a:t>
                    </a:r>
                    <a:fld id="{B4656F9D-2F5D-D24B-95D2-12EE115D4967}" type="PERCENTAGE">
                      <a:rPr lang="en-US" baseline="0">
                        <a:solidFill>
                          <a:schemeClr val="bg1"/>
                        </a:solidFill>
                      </a:rPr>
                      <a:pPr>
                        <a:defRPr>
                          <a:solidFill>
                            <a:schemeClr val="bg1"/>
                          </a:solidFill>
                        </a:defRPr>
                      </a:pPr>
                      <a:t>[PORCENTAJE]</a:t>
                    </a:fld>
                    <a:endParaRPr lang="en-US" baseline="0" dirty="0">
                      <a:solidFill>
                        <a:schemeClr val="bg1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197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H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2094440829322757"/>
                      <c:h val="0.44842767295597497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1E1F-9046-BBD8-AAF8AC9DE703}"/>
                </c:ext>
              </c:extLst>
            </c:dLbl>
            <c:dLbl>
              <c:idx val="1"/>
              <c:layout>
                <c:manualLayout>
                  <c:x val="6.9716820928742235E-2"/>
                  <c:y val="-0.10913251228211858"/>
                </c:manualLayout>
              </c:layout>
              <c:tx>
                <c:rich>
                  <a:bodyPr/>
                  <a:lstStyle/>
                  <a:p>
                    <a:r>
                      <a:rPr lang="en-US" baseline="0" dirty="0"/>
                      <a:t>Prestige and benefits for the region
</a:t>
                    </a:r>
                    <a:fld id="{95B402C1-B647-F147-BB66-3E979D1FCDDE}" type="PERCENTAGE">
                      <a:rPr lang="en-US" baseline="0"/>
                      <a:pPr/>
                      <a:t>[PORCENTAJE]</a:t>
                    </a:fld>
                    <a:endParaRPr lang="en-US" baseline="0" dirty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3316736545656056"/>
                      <c:h val="0.43329026179419883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1E1F-9046-BBD8-AAF8AC9DE703}"/>
                </c:ext>
              </c:extLst>
            </c:dLbl>
            <c:dLbl>
              <c:idx val="2"/>
              <c:layout>
                <c:manualLayout>
                  <c:x val="-3.9061372050165195E-2"/>
                  <c:y val="-2.054871346209929E-3"/>
                </c:manualLayout>
              </c:layout>
              <c:tx>
                <c:rich>
                  <a:bodyPr/>
                  <a:lstStyle/>
                  <a:p>
                    <a:r>
                      <a:rPr lang="en-US" baseline="0" dirty="0">
                        <a:solidFill>
                          <a:schemeClr val="tx1"/>
                        </a:solidFill>
                      </a:rPr>
                      <a:t>Give Future to CERN
</a:t>
                    </a:r>
                    <a:fld id="{1C0BB661-19F4-5C46-AE11-B6B2FFAEB705}" type="PERCENTAGE">
                      <a:rPr lang="en-US" baseline="0">
                        <a:solidFill>
                          <a:schemeClr val="tx1"/>
                        </a:solidFill>
                      </a:rPr>
                      <a:pPr/>
                      <a:t>[PORCENTAJE]</a:t>
                    </a:fld>
                    <a:endParaRPr lang="en-US" baseline="0" dirty="0">
                      <a:solidFill>
                        <a:schemeClr val="tx1"/>
                      </a:solidFill>
                    </a:endParaRPr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3116670472107446"/>
                      <c:h val="0.36990914597213809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1E1F-9046-BBD8-AAF8AC9DE703}"/>
                </c:ext>
              </c:extLst>
            </c:dLbl>
            <c:dLbl>
              <c:idx val="3"/>
              <c:layout>
                <c:manualLayout>
                  <c:x val="0.52068633989087376"/>
                  <c:y val="3.3366534311416202E-2"/>
                </c:manualLayout>
              </c:layout>
              <c:tx>
                <c:rich>
                  <a:bodyPr/>
                  <a:lstStyle/>
                  <a:p>
                    <a:r>
                      <a:rPr lang="en-US" baseline="0" dirty="0">
                        <a:solidFill>
                          <a:schemeClr val="tx1"/>
                        </a:solidFill>
                      </a:rPr>
                      <a:t>Does not bother me
</a:t>
                    </a:r>
                    <a:fld id="{DBC300DD-5E21-D342-AE82-095EDEA42829}" type="PERCENTAGE">
                      <a:rPr lang="en-US" baseline="0" dirty="0">
                        <a:solidFill>
                          <a:schemeClr val="tx1"/>
                        </a:solidFill>
                      </a:rPr>
                      <a:pPr/>
                      <a:t>[PORCENTAJE]</a:t>
                    </a:fld>
                    <a:endParaRPr lang="en-US" baseline="0" dirty="0">
                      <a:solidFill>
                        <a:schemeClr val="tx1"/>
                      </a:solidFill>
                    </a:endParaRPr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3204635859120774"/>
                      <c:h val="0.34780626780626783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1E1F-9046-BBD8-AAF8AC9DE70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CH"/>
              </a:p>
            </c:txPr>
            <c:dLblPos val="ctr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'q9 oui'!$H$2:$K$2</c:f>
              <c:strCache>
                <c:ptCount val="4"/>
                <c:pt idx="0">
                  <c:v>Avances scientifiques /curiosité humaine</c:v>
                </c:pt>
                <c:pt idx="1">
                  <c:v>Benefices/prestige pour la region </c:v>
                </c:pt>
                <c:pt idx="2">
                  <c:v>Continuité au CERN </c:v>
                </c:pt>
                <c:pt idx="3">
                  <c:v>Ça me gène pas </c:v>
                </c:pt>
              </c:strCache>
            </c:strRef>
          </c:cat>
          <c:val>
            <c:numRef>
              <c:f>'q9 oui'!$H$4:$K$4</c:f>
              <c:numCache>
                <c:formatCode>General</c:formatCode>
                <c:ptCount val="4"/>
                <c:pt idx="0">
                  <c:v>57.142857142857146</c:v>
                </c:pt>
                <c:pt idx="1">
                  <c:v>33.333333333333336</c:v>
                </c:pt>
                <c:pt idx="2">
                  <c:v>14.285714285714286</c:v>
                </c:pt>
                <c:pt idx="3">
                  <c:v>4.7619047619047619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E1F-9046-BBD8-AAF8AC9DE703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1"/>
          </a:solidFill>
        </a:defRPr>
      </a:pPr>
      <a:endParaRPr lang="es-C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6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03351E-4AC5-0147-9F9D-E7B5E7A904D1}" type="doc">
      <dgm:prSet loTypeId="urn:microsoft.com/office/officeart/2009/3/layout/StepUpProcess" loCatId="" qsTypeId="urn:microsoft.com/office/officeart/2005/8/quickstyle/simple1" qsCatId="simple" csTypeId="urn:microsoft.com/office/officeart/2005/8/colors/accent5_4" csCatId="accent5" phldr="1"/>
      <dgm:spPr/>
      <dgm:t>
        <a:bodyPr/>
        <a:lstStyle/>
        <a:p>
          <a:endParaRPr lang="es-ES"/>
        </a:p>
      </dgm:t>
    </dgm:pt>
    <dgm:pt modelId="{7D8B952C-DCD1-294E-B640-7C58318849AB}">
      <dgm:prSet phldrT="[Texto]" custT="1"/>
      <dgm:spPr/>
      <dgm:t>
        <a:bodyPr/>
        <a:lstStyle/>
        <a:p>
          <a:pPr algn="ctr"/>
          <a:r>
            <a:rPr lang="en-GB" sz="1600" noProof="0" dirty="0"/>
            <a:t>Supporters</a:t>
          </a:r>
        </a:p>
      </dgm:t>
    </dgm:pt>
    <dgm:pt modelId="{B8342ED0-EDFA-0649-94F8-DC7AE0D2F14A}" type="parTrans" cxnId="{5007A9C7-535C-5246-BCBE-76D020A6317D}">
      <dgm:prSet/>
      <dgm:spPr/>
      <dgm:t>
        <a:bodyPr/>
        <a:lstStyle/>
        <a:p>
          <a:pPr algn="ctr"/>
          <a:endParaRPr lang="en-GB" sz="4400" noProof="0" dirty="0"/>
        </a:p>
      </dgm:t>
    </dgm:pt>
    <dgm:pt modelId="{64683BC0-94AA-274C-A2FA-9C3F5E156D75}" type="sibTrans" cxnId="{5007A9C7-535C-5246-BCBE-76D020A6317D}">
      <dgm:prSet/>
      <dgm:spPr/>
      <dgm:t>
        <a:bodyPr/>
        <a:lstStyle/>
        <a:p>
          <a:pPr algn="ctr"/>
          <a:endParaRPr lang="en-GB" sz="4400" noProof="0" dirty="0"/>
        </a:p>
      </dgm:t>
    </dgm:pt>
    <dgm:pt modelId="{3EC38280-6C02-C745-8968-2E6BEFE803E7}">
      <dgm:prSet phldrT="[Texto]" custT="1"/>
      <dgm:spPr/>
      <dgm:t>
        <a:bodyPr/>
        <a:lstStyle/>
        <a:p>
          <a:pPr algn="ctr"/>
          <a:r>
            <a:rPr lang="en-GB" sz="2000" noProof="0" dirty="0"/>
            <a:t>Neutral</a:t>
          </a:r>
        </a:p>
      </dgm:t>
    </dgm:pt>
    <dgm:pt modelId="{6738AE15-317A-F440-964F-8A18193B1DA5}" type="parTrans" cxnId="{C85F5A98-6943-BC46-81B7-CA734AD4ABE3}">
      <dgm:prSet/>
      <dgm:spPr/>
      <dgm:t>
        <a:bodyPr/>
        <a:lstStyle/>
        <a:p>
          <a:pPr algn="ctr"/>
          <a:endParaRPr lang="en-GB" sz="4400" noProof="0" dirty="0"/>
        </a:p>
      </dgm:t>
    </dgm:pt>
    <dgm:pt modelId="{F2962346-590A-C84F-A841-982708A7F1AD}" type="sibTrans" cxnId="{C85F5A98-6943-BC46-81B7-CA734AD4ABE3}">
      <dgm:prSet/>
      <dgm:spPr/>
      <dgm:t>
        <a:bodyPr/>
        <a:lstStyle/>
        <a:p>
          <a:pPr algn="ctr"/>
          <a:endParaRPr lang="en-GB" sz="4400" noProof="0" dirty="0"/>
        </a:p>
      </dgm:t>
    </dgm:pt>
    <dgm:pt modelId="{DB4D2027-2957-4343-B56F-58FDC18B8D07}">
      <dgm:prSet phldrT="[Texto]" custT="1"/>
      <dgm:spPr/>
      <dgm:t>
        <a:bodyPr/>
        <a:lstStyle/>
        <a:p>
          <a:pPr algn="ctr"/>
          <a:r>
            <a:rPr lang="en-GB" sz="2000" noProof="0" dirty="0"/>
            <a:t>Critics</a:t>
          </a:r>
        </a:p>
      </dgm:t>
    </dgm:pt>
    <dgm:pt modelId="{1CFC54EC-D421-FB40-A015-7E937F2643F9}" type="parTrans" cxnId="{00159E72-66D1-FC4F-8268-EA125DB44641}">
      <dgm:prSet/>
      <dgm:spPr/>
      <dgm:t>
        <a:bodyPr/>
        <a:lstStyle/>
        <a:p>
          <a:pPr algn="ctr"/>
          <a:endParaRPr lang="en-GB" sz="4400" noProof="0" dirty="0"/>
        </a:p>
      </dgm:t>
    </dgm:pt>
    <dgm:pt modelId="{FB790387-5220-4F46-A251-8472C3EE1A3F}" type="sibTrans" cxnId="{00159E72-66D1-FC4F-8268-EA125DB44641}">
      <dgm:prSet/>
      <dgm:spPr/>
      <dgm:t>
        <a:bodyPr/>
        <a:lstStyle/>
        <a:p>
          <a:pPr algn="ctr"/>
          <a:endParaRPr lang="en-GB" sz="4400" noProof="0" dirty="0"/>
        </a:p>
      </dgm:t>
    </dgm:pt>
    <dgm:pt modelId="{8CC93B1C-131A-BA44-A71A-3DC47CD73DD1}">
      <dgm:prSet phldrT="[Texto]" custT="1"/>
      <dgm:spPr/>
      <dgm:t>
        <a:bodyPr/>
        <a:lstStyle/>
        <a:p>
          <a:pPr algn="ctr"/>
          <a:r>
            <a:rPr lang="en-GB" sz="2000" noProof="0" dirty="0"/>
            <a:t>Sceptics</a:t>
          </a:r>
        </a:p>
      </dgm:t>
    </dgm:pt>
    <dgm:pt modelId="{B553F405-6056-9C45-9399-7C0FE0D82969}" type="parTrans" cxnId="{E4AAD07B-6EB7-944E-AE1A-B7BC6644FDAA}">
      <dgm:prSet/>
      <dgm:spPr/>
      <dgm:t>
        <a:bodyPr/>
        <a:lstStyle/>
        <a:p>
          <a:pPr algn="ctr"/>
          <a:endParaRPr lang="en-GB" sz="4400" noProof="0" dirty="0"/>
        </a:p>
      </dgm:t>
    </dgm:pt>
    <dgm:pt modelId="{3BE9B5F5-BBD0-8849-AEA5-404886970ED2}" type="sibTrans" cxnId="{E4AAD07B-6EB7-944E-AE1A-B7BC6644FDAA}">
      <dgm:prSet/>
      <dgm:spPr/>
      <dgm:t>
        <a:bodyPr/>
        <a:lstStyle/>
        <a:p>
          <a:pPr algn="ctr"/>
          <a:endParaRPr lang="en-GB" sz="4400" noProof="0" dirty="0"/>
        </a:p>
      </dgm:t>
    </dgm:pt>
    <dgm:pt modelId="{B4EE52F4-9428-974B-A57C-A871750AC0E6}">
      <dgm:prSet phldrT="[Texto]" custT="1"/>
      <dgm:spPr/>
      <dgm:t>
        <a:bodyPr/>
        <a:lstStyle/>
        <a:p>
          <a:pPr algn="ctr"/>
          <a:r>
            <a:rPr lang="en-GB" sz="2000" noProof="0" dirty="0"/>
            <a:t>Opponents</a:t>
          </a:r>
        </a:p>
      </dgm:t>
    </dgm:pt>
    <dgm:pt modelId="{CA9CA796-7895-DA43-8291-F01D09760B55}" type="parTrans" cxnId="{AF1543BE-ED9D-A745-AFBC-37FFF875C66E}">
      <dgm:prSet/>
      <dgm:spPr/>
      <dgm:t>
        <a:bodyPr/>
        <a:lstStyle/>
        <a:p>
          <a:pPr algn="ctr"/>
          <a:endParaRPr lang="en-GB" sz="4400" noProof="0" dirty="0"/>
        </a:p>
      </dgm:t>
    </dgm:pt>
    <dgm:pt modelId="{E6BEF4B7-7464-564B-BE81-F579CAFF4F38}" type="sibTrans" cxnId="{AF1543BE-ED9D-A745-AFBC-37FFF875C66E}">
      <dgm:prSet/>
      <dgm:spPr/>
      <dgm:t>
        <a:bodyPr/>
        <a:lstStyle/>
        <a:p>
          <a:pPr algn="ctr"/>
          <a:endParaRPr lang="en-GB" sz="4400" noProof="0" dirty="0"/>
        </a:p>
      </dgm:t>
    </dgm:pt>
    <dgm:pt modelId="{7A0AF07C-DE0D-CF48-85B8-5F1944D060CF}" type="pres">
      <dgm:prSet presAssocID="{B703351E-4AC5-0147-9F9D-E7B5E7A904D1}" presName="rootnode" presStyleCnt="0">
        <dgm:presLayoutVars>
          <dgm:chMax/>
          <dgm:chPref/>
          <dgm:dir/>
          <dgm:animLvl val="lvl"/>
        </dgm:presLayoutVars>
      </dgm:prSet>
      <dgm:spPr/>
    </dgm:pt>
    <dgm:pt modelId="{9CC4F6F5-EF4D-854F-BDC9-8F382B83CA3A}" type="pres">
      <dgm:prSet presAssocID="{B4EE52F4-9428-974B-A57C-A871750AC0E6}" presName="composite" presStyleCnt="0"/>
      <dgm:spPr/>
    </dgm:pt>
    <dgm:pt modelId="{8CE7C571-36A2-2940-9BB4-39986666328D}" type="pres">
      <dgm:prSet presAssocID="{B4EE52F4-9428-974B-A57C-A871750AC0E6}" presName="LShape" presStyleLbl="alignNode1" presStyleIdx="0" presStyleCnt="9"/>
      <dgm:spPr>
        <a:solidFill>
          <a:srgbClr val="C00000"/>
        </a:solidFill>
        <a:ln>
          <a:noFill/>
        </a:ln>
      </dgm:spPr>
    </dgm:pt>
    <dgm:pt modelId="{873AE63E-1DF4-AB4F-918C-32512175ADAE}" type="pres">
      <dgm:prSet presAssocID="{B4EE52F4-9428-974B-A57C-A871750AC0E6}" presName="ParentText" presStyleLbl="revTx" presStyleIdx="0" presStyleCnt="5" custScaleX="123413">
        <dgm:presLayoutVars>
          <dgm:chMax val="0"/>
          <dgm:chPref val="0"/>
          <dgm:bulletEnabled val="1"/>
        </dgm:presLayoutVars>
      </dgm:prSet>
      <dgm:spPr/>
    </dgm:pt>
    <dgm:pt modelId="{C6D2C5EF-5C3B-4B4B-8A03-229855E68A60}" type="pres">
      <dgm:prSet presAssocID="{B4EE52F4-9428-974B-A57C-A871750AC0E6}" presName="Triangle" presStyleLbl="alignNode1" presStyleIdx="1" presStyleCnt="9"/>
      <dgm:spPr>
        <a:solidFill>
          <a:srgbClr val="C00000"/>
        </a:solidFill>
        <a:ln>
          <a:noFill/>
        </a:ln>
      </dgm:spPr>
    </dgm:pt>
    <dgm:pt modelId="{356F4059-75DC-1345-9709-027D7702EC77}" type="pres">
      <dgm:prSet presAssocID="{E6BEF4B7-7464-564B-BE81-F579CAFF4F38}" presName="sibTrans" presStyleCnt="0"/>
      <dgm:spPr/>
    </dgm:pt>
    <dgm:pt modelId="{19F40909-DECD-1943-8694-0B03B6A30B13}" type="pres">
      <dgm:prSet presAssocID="{E6BEF4B7-7464-564B-BE81-F579CAFF4F38}" presName="space" presStyleCnt="0"/>
      <dgm:spPr/>
    </dgm:pt>
    <dgm:pt modelId="{9EA46553-69CC-F445-8C04-8ECD662DE035}" type="pres">
      <dgm:prSet presAssocID="{DB4D2027-2957-4343-B56F-58FDC18B8D07}" presName="composite" presStyleCnt="0"/>
      <dgm:spPr/>
    </dgm:pt>
    <dgm:pt modelId="{04562D61-B2BB-EA46-BAE0-F3A8C60068A1}" type="pres">
      <dgm:prSet presAssocID="{DB4D2027-2957-4343-B56F-58FDC18B8D07}" presName="LShape" presStyleLbl="alignNode1" presStyleIdx="2" presStyleCnt="9"/>
      <dgm:spPr>
        <a:solidFill>
          <a:schemeClr val="accent2"/>
        </a:solidFill>
        <a:ln>
          <a:solidFill>
            <a:schemeClr val="accent2"/>
          </a:solidFill>
        </a:ln>
      </dgm:spPr>
    </dgm:pt>
    <dgm:pt modelId="{F0748737-CF9A-5A49-90FA-9392ED453A68}" type="pres">
      <dgm:prSet presAssocID="{DB4D2027-2957-4343-B56F-58FDC18B8D07}" presName="ParentText" presStyleLbl="revTx" presStyleIdx="1" presStyleCnt="5">
        <dgm:presLayoutVars>
          <dgm:chMax val="0"/>
          <dgm:chPref val="0"/>
          <dgm:bulletEnabled val="1"/>
        </dgm:presLayoutVars>
      </dgm:prSet>
      <dgm:spPr/>
    </dgm:pt>
    <dgm:pt modelId="{96E9F5A5-9C09-7547-971F-DA3125F9FD08}" type="pres">
      <dgm:prSet presAssocID="{DB4D2027-2957-4343-B56F-58FDC18B8D07}" presName="Triangle" presStyleLbl="alignNode1" presStyleIdx="3" presStyleCnt="9" custLinFactNeighborX="18903"/>
      <dgm:spPr>
        <a:solidFill>
          <a:schemeClr val="accent2"/>
        </a:solidFill>
        <a:ln>
          <a:solidFill>
            <a:schemeClr val="accent2"/>
          </a:solidFill>
        </a:ln>
      </dgm:spPr>
    </dgm:pt>
    <dgm:pt modelId="{21E2CC9E-3C19-3C4D-A28E-52180391CCEF}" type="pres">
      <dgm:prSet presAssocID="{FB790387-5220-4F46-A251-8472C3EE1A3F}" presName="sibTrans" presStyleCnt="0"/>
      <dgm:spPr/>
    </dgm:pt>
    <dgm:pt modelId="{04567C85-DE30-6A48-B42B-381FED151050}" type="pres">
      <dgm:prSet presAssocID="{FB790387-5220-4F46-A251-8472C3EE1A3F}" presName="space" presStyleCnt="0"/>
      <dgm:spPr/>
    </dgm:pt>
    <dgm:pt modelId="{0174D3AD-B22E-2F4E-9BEC-77ADC419D9B0}" type="pres">
      <dgm:prSet presAssocID="{8CC93B1C-131A-BA44-A71A-3DC47CD73DD1}" presName="composite" presStyleCnt="0"/>
      <dgm:spPr/>
    </dgm:pt>
    <dgm:pt modelId="{2612D300-508B-E74E-99CC-B2D794B14694}" type="pres">
      <dgm:prSet presAssocID="{8CC93B1C-131A-BA44-A71A-3DC47CD73DD1}" presName="LShape" presStyleLbl="alignNode1" presStyleIdx="4" presStyleCnt="9" custLinFactNeighborX="-8586"/>
      <dgm:spPr>
        <a:solidFill>
          <a:srgbClr val="FFFF00"/>
        </a:solidFill>
        <a:ln>
          <a:solidFill>
            <a:srgbClr val="FFFF00"/>
          </a:solidFill>
        </a:ln>
      </dgm:spPr>
    </dgm:pt>
    <dgm:pt modelId="{1F4AACF0-6811-9842-B7C8-77DCB35EA2B4}" type="pres">
      <dgm:prSet presAssocID="{8CC93B1C-131A-BA44-A71A-3DC47CD73DD1}" presName="ParentText" presStyleLbl="revTx" presStyleIdx="2" presStyleCnt="5" custScaleX="143380">
        <dgm:presLayoutVars>
          <dgm:chMax val="0"/>
          <dgm:chPref val="0"/>
          <dgm:bulletEnabled val="1"/>
        </dgm:presLayoutVars>
      </dgm:prSet>
      <dgm:spPr/>
    </dgm:pt>
    <dgm:pt modelId="{E65EC860-54E5-C844-83EE-CB84C99FB680}" type="pres">
      <dgm:prSet presAssocID="{8CC93B1C-131A-BA44-A71A-3DC47CD73DD1}" presName="Triangle" presStyleLbl="alignNode1" presStyleIdx="5" presStyleCnt="9"/>
      <dgm:spPr>
        <a:solidFill>
          <a:srgbClr val="FFFF00"/>
        </a:solidFill>
        <a:ln>
          <a:solidFill>
            <a:srgbClr val="FFFF00"/>
          </a:solidFill>
        </a:ln>
      </dgm:spPr>
    </dgm:pt>
    <dgm:pt modelId="{B52D0847-551A-234C-80E9-105AA60F28BD}" type="pres">
      <dgm:prSet presAssocID="{3BE9B5F5-BBD0-8849-AEA5-404886970ED2}" presName="sibTrans" presStyleCnt="0"/>
      <dgm:spPr/>
    </dgm:pt>
    <dgm:pt modelId="{D0B7E65C-8B84-C74D-89ED-1CFD223D37D5}" type="pres">
      <dgm:prSet presAssocID="{3BE9B5F5-BBD0-8849-AEA5-404886970ED2}" presName="space" presStyleCnt="0"/>
      <dgm:spPr/>
    </dgm:pt>
    <dgm:pt modelId="{765753D3-C97E-1E4E-AEB8-110397E8900C}" type="pres">
      <dgm:prSet presAssocID="{3EC38280-6C02-C745-8968-2E6BEFE803E7}" presName="composite" presStyleCnt="0"/>
      <dgm:spPr/>
    </dgm:pt>
    <dgm:pt modelId="{068F6183-E59A-2948-9167-FE6D3D7A8121}" type="pres">
      <dgm:prSet presAssocID="{3EC38280-6C02-C745-8968-2E6BEFE803E7}" presName="LShape" presStyleLbl="alignNode1" presStyleIdx="6" presStyleCnt="9"/>
      <dgm:spPr>
        <a:solidFill>
          <a:srgbClr val="D5FC79"/>
        </a:solidFill>
        <a:ln>
          <a:solidFill>
            <a:srgbClr val="D5FC79"/>
          </a:solidFill>
        </a:ln>
      </dgm:spPr>
    </dgm:pt>
    <dgm:pt modelId="{98765A05-4742-B241-BCC2-96B7272C64B2}" type="pres">
      <dgm:prSet presAssocID="{3EC38280-6C02-C745-8968-2E6BEFE803E7}" presName="ParentText" presStyleLbl="revTx" presStyleIdx="3" presStyleCnt="5">
        <dgm:presLayoutVars>
          <dgm:chMax val="0"/>
          <dgm:chPref val="0"/>
          <dgm:bulletEnabled val="1"/>
        </dgm:presLayoutVars>
      </dgm:prSet>
      <dgm:spPr/>
    </dgm:pt>
    <dgm:pt modelId="{C7862443-36E8-D544-9CC1-A3F597D896AC}" type="pres">
      <dgm:prSet presAssocID="{3EC38280-6C02-C745-8968-2E6BEFE803E7}" presName="Triangle" presStyleLbl="alignNode1" presStyleIdx="7" presStyleCnt="9"/>
      <dgm:spPr>
        <a:solidFill>
          <a:srgbClr val="D5FC79"/>
        </a:solidFill>
        <a:ln>
          <a:solidFill>
            <a:srgbClr val="D5FC79"/>
          </a:solidFill>
        </a:ln>
      </dgm:spPr>
    </dgm:pt>
    <dgm:pt modelId="{2F9A40D7-8115-154C-B32C-C4F71A94C3B4}" type="pres">
      <dgm:prSet presAssocID="{F2962346-590A-C84F-A841-982708A7F1AD}" presName="sibTrans" presStyleCnt="0"/>
      <dgm:spPr/>
    </dgm:pt>
    <dgm:pt modelId="{BAE83A2D-CFD1-824E-AEC0-22DF68799B11}" type="pres">
      <dgm:prSet presAssocID="{F2962346-590A-C84F-A841-982708A7F1AD}" presName="space" presStyleCnt="0"/>
      <dgm:spPr/>
    </dgm:pt>
    <dgm:pt modelId="{25B7C054-9D5D-3947-94B8-53597B3C03BE}" type="pres">
      <dgm:prSet presAssocID="{7D8B952C-DCD1-294E-B640-7C58318849AB}" presName="composite" presStyleCnt="0"/>
      <dgm:spPr/>
    </dgm:pt>
    <dgm:pt modelId="{1A6D5398-16D2-8A42-95B7-FC53F58BADFF}" type="pres">
      <dgm:prSet presAssocID="{7D8B952C-DCD1-294E-B640-7C58318849AB}" presName="LShape" presStyleLbl="alignNode1" presStyleIdx="8" presStyleCnt="9"/>
      <dgm:spPr>
        <a:solidFill>
          <a:schemeClr val="accent6"/>
        </a:solidFill>
        <a:ln>
          <a:solidFill>
            <a:schemeClr val="accent6"/>
          </a:solidFill>
        </a:ln>
      </dgm:spPr>
    </dgm:pt>
    <dgm:pt modelId="{36FC8136-A062-DE43-B497-3B2BA89940DF}" type="pres">
      <dgm:prSet presAssocID="{7D8B952C-DCD1-294E-B640-7C58318849AB}" presName="ParentText" presStyleLbl="revTx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A56C333D-FBE4-D040-9503-3CAFE18F14D4}" type="presOf" srcId="{DB4D2027-2957-4343-B56F-58FDC18B8D07}" destId="{F0748737-CF9A-5A49-90FA-9392ED453A68}" srcOrd="0" destOrd="0" presId="urn:microsoft.com/office/officeart/2009/3/layout/StepUpProcess"/>
    <dgm:cxn modelId="{54513653-DB95-DC41-BA23-25958AF635F9}" type="presOf" srcId="{7D8B952C-DCD1-294E-B640-7C58318849AB}" destId="{36FC8136-A062-DE43-B497-3B2BA89940DF}" srcOrd="0" destOrd="0" presId="urn:microsoft.com/office/officeart/2009/3/layout/StepUpProcess"/>
    <dgm:cxn modelId="{4942CB59-6A33-C247-8150-DD14C2D570C4}" type="presOf" srcId="{3EC38280-6C02-C745-8968-2E6BEFE803E7}" destId="{98765A05-4742-B241-BCC2-96B7272C64B2}" srcOrd="0" destOrd="0" presId="urn:microsoft.com/office/officeart/2009/3/layout/StepUpProcess"/>
    <dgm:cxn modelId="{00159E72-66D1-FC4F-8268-EA125DB44641}" srcId="{B703351E-4AC5-0147-9F9D-E7B5E7A904D1}" destId="{DB4D2027-2957-4343-B56F-58FDC18B8D07}" srcOrd="1" destOrd="0" parTransId="{1CFC54EC-D421-FB40-A015-7E937F2643F9}" sibTransId="{FB790387-5220-4F46-A251-8472C3EE1A3F}"/>
    <dgm:cxn modelId="{E4AAD07B-6EB7-944E-AE1A-B7BC6644FDAA}" srcId="{B703351E-4AC5-0147-9F9D-E7B5E7A904D1}" destId="{8CC93B1C-131A-BA44-A71A-3DC47CD73DD1}" srcOrd="2" destOrd="0" parTransId="{B553F405-6056-9C45-9399-7C0FE0D82969}" sibTransId="{3BE9B5F5-BBD0-8849-AEA5-404886970ED2}"/>
    <dgm:cxn modelId="{5007B38E-28B1-C845-A2E8-CD07A1DF0853}" type="presOf" srcId="{B703351E-4AC5-0147-9F9D-E7B5E7A904D1}" destId="{7A0AF07C-DE0D-CF48-85B8-5F1944D060CF}" srcOrd="0" destOrd="0" presId="urn:microsoft.com/office/officeart/2009/3/layout/StepUpProcess"/>
    <dgm:cxn modelId="{C85F5A98-6943-BC46-81B7-CA734AD4ABE3}" srcId="{B703351E-4AC5-0147-9F9D-E7B5E7A904D1}" destId="{3EC38280-6C02-C745-8968-2E6BEFE803E7}" srcOrd="3" destOrd="0" parTransId="{6738AE15-317A-F440-964F-8A18193B1DA5}" sibTransId="{F2962346-590A-C84F-A841-982708A7F1AD}"/>
    <dgm:cxn modelId="{AF1543BE-ED9D-A745-AFBC-37FFF875C66E}" srcId="{B703351E-4AC5-0147-9F9D-E7B5E7A904D1}" destId="{B4EE52F4-9428-974B-A57C-A871750AC0E6}" srcOrd="0" destOrd="0" parTransId="{CA9CA796-7895-DA43-8291-F01D09760B55}" sibTransId="{E6BEF4B7-7464-564B-BE81-F579CAFF4F38}"/>
    <dgm:cxn modelId="{5007A9C7-535C-5246-BCBE-76D020A6317D}" srcId="{B703351E-4AC5-0147-9F9D-E7B5E7A904D1}" destId="{7D8B952C-DCD1-294E-B640-7C58318849AB}" srcOrd="4" destOrd="0" parTransId="{B8342ED0-EDFA-0649-94F8-DC7AE0D2F14A}" sibTransId="{64683BC0-94AA-274C-A2FA-9C3F5E156D75}"/>
    <dgm:cxn modelId="{43E7B2DC-03A1-A64D-8DC8-08814BBBE415}" type="presOf" srcId="{8CC93B1C-131A-BA44-A71A-3DC47CD73DD1}" destId="{1F4AACF0-6811-9842-B7C8-77DCB35EA2B4}" srcOrd="0" destOrd="0" presId="urn:microsoft.com/office/officeart/2009/3/layout/StepUpProcess"/>
    <dgm:cxn modelId="{C1C71CE7-6BFD-3244-A996-5D9773275920}" type="presOf" srcId="{B4EE52F4-9428-974B-A57C-A871750AC0E6}" destId="{873AE63E-1DF4-AB4F-918C-32512175ADAE}" srcOrd="0" destOrd="0" presId="urn:microsoft.com/office/officeart/2009/3/layout/StepUpProcess"/>
    <dgm:cxn modelId="{BD439893-84CC-D044-9DE5-19FD2B2E29EC}" type="presParOf" srcId="{7A0AF07C-DE0D-CF48-85B8-5F1944D060CF}" destId="{9CC4F6F5-EF4D-854F-BDC9-8F382B83CA3A}" srcOrd="0" destOrd="0" presId="urn:microsoft.com/office/officeart/2009/3/layout/StepUpProcess"/>
    <dgm:cxn modelId="{03DD30A8-B684-9B4A-9137-5F8E5DED0109}" type="presParOf" srcId="{9CC4F6F5-EF4D-854F-BDC9-8F382B83CA3A}" destId="{8CE7C571-36A2-2940-9BB4-39986666328D}" srcOrd="0" destOrd="0" presId="urn:microsoft.com/office/officeart/2009/3/layout/StepUpProcess"/>
    <dgm:cxn modelId="{17A4CBC2-63F0-9349-84FD-8AA8929AD93B}" type="presParOf" srcId="{9CC4F6F5-EF4D-854F-BDC9-8F382B83CA3A}" destId="{873AE63E-1DF4-AB4F-918C-32512175ADAE}" srcOrd="1" destOrd="0" presId="urn:microsoft.com/office/officeart/2009/3/layout/StepUpProcess"/>
    <dgm:cxn modelId="{2BC6B836-A649-114A-9A59-F8F3CEC04479}" type="presParOf" srcId="{9CC4F6F5-EF4D-854F-BDC9-8F382B83CA3A}" destId="{C6D2C5EF-5C3B-4B4B-8A03-229855E68A60}" srcOrd="2" destOrd="0" presId="urn:microsoft.com/office/officeart/2009/3/layout/StepUpProcess"/>
    <dgm:cxn modelId="{5F4D32D5-3218-CE4B-9644-0E33600DAC7E}" type="presParOf" srcId="{7A0AF07C-DE0D-CF48-85B8-5F1944D060CF}" destId="{356F4059-75DC-1345-9709-027D7702EC77}" srcOrd="1" destOrd="0" presId="urn:microsoft.com/office/officeart/2009/3/layout/StepUpProcess"/>
    <dgm:cxn modelId="{7BD845C8-45F7-DE4F-839A-55CD055C1FBB}" type="presParOf" srcId="{356F4059-75DC-1345-9709-027D7702EC77}" destId="{19F40909-DECD-1943-8694-0B03B6A30B13}" srcOrd="0" destOrd="0" presId="urn:microsoft.com/office/officeart/2009/3/layout/StepUpProcess"/>
    <dgm:cxn modelId="{120CB021-6B90-514C-8A1B-DCAFB5F93EA6}" type="presParOf" srcId="{7A0AF07C-DE0D-CF48-85B8-5F1944D060CF}" destId="{9EA46553-69CC-F445-8C04-8ECD662DE035}" srcOrd="2" destOrd="0" presId="urn:microsoft.com/office/officeart/2009/3/layout/StepUpProcess"/>
    <dgm:cxn modelId="{97FFD52E-38B8-1142-8CF4-45BC6BA3A733}" type="presParOf" srcId="{9EA46553-69CC-F445-8C04-8ECD662DE035}" destId="{04562D61-B2BB-EA46-BAE0-F3A8C60068A1}" srcOrd="0" destOrd="0" presId="urn:microsoft.com/office/officeart/2009/3/layout/StepUpProcess"/>
    <dgm:cxn modelId="{A65106D7-74C6-0C4A-A5A9-ECB32E96C7FB}" type="presParOf" srcId="{9EA46553-69CC-F445-8C04-8ECD662DE035}" destId="{F0748737-CF9A-5A49-90FA-9392ED453A68}" srcOrd="1" destOrd="0" presId="urn:microsoft.com/office/officeart/2009/3/layout/StepUpProcess"/>
    <dgm:cxn modelId="{8C2BC427-7E80-974F-946E-E5E138CE986C}" type="presParOf" srcId="{9EA46553-69CC-F445-8C04-8ECD662DE035}" destId="{96E9F5A5-9C09-7547-971F-DA3125F9FD08}" srcOrd="2" destOrd="0" presId="urn:microsoft.com/office/officeart/2009/3/layout/StepUpProcess"/>
    <dgm:cxn modelId="{44A8383F-3B42-F84D-9BBE-777097EC6F68}" type="presParOf" srcId="{7A0AF07C-DE0D-CF48-85B8-5F1944D060CF}" destId="{21E2CC9E-3C19-3C4D-A28E-52180391CCEF}" srcOrd="3" destOrd="0" presId="urn:microsoft.com/office/officeart/2009/3/layout/StepUpProcess"/>
    <dgm:cxn modelId="{20FC9CE4-F117-6F4C-88DF-7918B02B4A3D}" type="presParOf" srcId="{21E2CC9E-3C19-3C4D-A28E-52180391CCEF}" destId="{04567C85-DE30-6A48-B42B-381FED151050}" srcOrd="0" destOrd="0" presId="urn:microsoft.com/office/officeart/2009/3/layout/StepUpProcess"/>
    <dgm:cxn modelId="{E1961168-629E-1748-8DF9-5ADA1D9B3B0A}" type="presParOf" srcId="{7A0AF07C-DE0D-CF48-85B8-5F1944D060CF}" destId="{0174D3AD-B22E-2F4E-9BEC-77ADC419D9B0}" srcOrd="4" destOrd="0" presId="urn:microsoft.com/office/officeart/2009/3/layout/StepUpProcess"/>
    <dgm:cxn modelId="{FC770C03-9366-564D-8A50-D24561C262FE}" type="presParOf" srcId="{0174D3AD-B22E-2F4E-9BEC-77ADC419D9B0}" destId="{2612D300-508B-E74E-99CC-B2D794B14694}" srcOrd="0" destOrd="0" presId="urn:microsoft.com/office/officeart/2009/3/layout/StepUpProcess"/>
    <dgm:cxn modelId="{1DC2C248-63F3-7B4B-89B9-6EAF20B1EE89}" type="presParOf" srcId="{0174D3AD-B22E-2F4E-9BEC-77ADC419D9B0}" destId="{1F4AACF0-6811-9842-B7C8-77DCB35EA2B4}" srcOrd="1" destOrd="0" presId="urn:microsoft.com/office/officeart/2009/3/layout/StepUpProcess"/>
    <dgm:cxn modelId="{C4EC9F0D-8CD1-284A-848B-8FB8D154B840}" type="presParOf" srcId="{0174D3AD-B22E-2F4E-9BEC-77ADC419D9B0}" destId="{E65EC860-54E5-C844-83EE-CB84C99FB680}" srcOrd="2" destOrd="0" presId="urn:microsoft.com/office/officeart/2009/3/layout/StepUpProcess"/>
    <dgm:cxn modelId="{5B4786E0-8918-4D4F-8DCC-62570F06BFBE}" type="presParOf" srcId="{7A0AF07C-DE0D-CF48-85B8-5F1944D060CF}" destId="{B52D0847-551A-234C-80E9-105AA60F28BD}" srcOrd="5" destOrd="0" presId="urn:microsoft.com/office/officeart/2009/3/layout/StepUpProcess"/>
    <dgm:cxn modelId="{4864FAFE-0EC3-AA4E-92FD-1A5DBFEEAFAF}" type="presParOf" srcId="{B52D0847-551A-234C-80E9-105AA60F28BD}" destId="{D0B7E65C-8B84-C74D-89ED-1CFD223D37D5}" srcOrd="0" destOrd="0" presId="urn:microsoft.com/office/officeart/2009/3/layout/StepUpProcess"/>
    <dgm:cxn modelId="{29AB148E-8A44-DD4F-8F46-4D0237FC52A8}" type="presParOf" srcId="{7A0AF07C-DE0D-CF48-85B8-5F1944D060CF}" destId="{765753D3-C97E-1E4E-AEB8-110397E8900C}" srcOrd="6" destOrd="0" presId="urn:microsoft.com/office/officeart/2009/3/layout/StepUpProcess"/>
    <dgm:cxn modelId="{DCB93D3A-5B80-5446-863F-AC2A7C886ACF}" type="presParOf" srcId="{765753D3-C97E-1E4E-AEB8-110397E8900C}" destId="{068F6183-E59A-2948-9167-FE6D3D7A8121}" srcOrd="0" destOrd="0" presId="urn:microsoft.com/office/officeart/2009/3/layout/StepUpProcess"/>
    <dgm:cxn modelId="{50435D3E-7763-9B4D-AE07-329A030360A2}" type="presParOf" srcId="{765753D3-C97E-1E4E-AEB8-110397E8900C}" destId="{98765A05-4742-B241-BCC2-96B7272C64B2}" srcOrd="1" destOrd="0" presId="urn:microsoft.com/office/officeart/2009/3/layout/StepUpProcess"/>
    <dgm:cxn modelId="{C71946C7-4EA3-8243-AD64-39D9ACC45408}" type="presParOf" srcId="{765753D3-C97E-1E4E-AEB8-110397E8900C}" destId="{C7862443-36E8-D544-9CC1-A3F597D896AC}" srcOrd="2" destOrd="0" presId="urn:microsoft.com/office/officeart/2009/3/layout/StepUpProcess"/>
    <dgm:cxn modelId="{4D989466-7187-7B49-B2CF-3ED7D285FDA8}" type="presParOf" srcId="{7A0AF07C-DE0D-CF48-85B8-5F1944D060CF}" destId="{2F9A40D7-8115-154C-B32C-C4F71A94C3B4}" srcOrd="7" destOrd="0" presId="urn:microsoft.com/office/officeart/2009/3/layout/StepUpProcess"/>
    <dgm:cxn modelId="{9BAFECD3-23D3-BE43-A147-CDAFB257A649}" type="presParOf" srcId="{2F9A40D7-8115-154C-B32C-C4F71A94C3B4}" destId="{BAE83A2D-CFD1-824E-AEC0-22DF68799B11}" srcOrd="0" destOrd="0" presId="urn:microsoft.com/office/officeart/2009/3/layout/StepUpProcess"/>
    <dgm:cxn modelId="{A650CCDE-E9CC-0347-8307-4B557B05F06E}" type="presParOf" srcId="{7A0AF07C-DE0D-CF48-85B8-5F1944D060CF}" destId="{25B7C054-9D5D-3947-94B8-53597B3C03BE}" srcOrd="8" destOrd="0" presId="urn:microsoft.com/office/officeart/2009/3/layout/StepUpProcess"/>
    <dgm:cxn modelId="{6D16DAC6-3399-CD46-AE33-406DC73850BB}" type="presParOf" srcId="{25B7C054-9D5D-3947-94B8-53597B3C03BE}" destId="{1A6D5398-16D2-8A42-95B7-FC53F58BADFF}" srcOrd="0" destOrd="0" presId="urn:microsoft.com/office/officeart/2009/3/layout/StepUpProcess"/>
    <dgm:cxn modelId="{ACC408B2-C99F-F643-9BF2-CA3592A53FDD}" type="presParOf" srcId="{25B7C054-9D5D-3947-94B8-53597B3C03BE}" destId="{36FC8136-A062-DE43-B497-3B2BA89940DF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E7C571-36A2-2940-9BB4-39986666328D}">
      <dsp:nvSpPr>
        <dsp:cNvPr id="0" name=""/>
        <dsp:cNvSpPr/>
      </dsp:nvSpPr>
      <dsp:spPr>
        <a:xfrm rot="5400000">
          <a:off x="284512" y="1231349"/>
          <a:ext cx="812882" cy="1352618"/>
        </a:xfrm>
        <a:prstGeom prst="corner">
          <a:avLst>
            <a:gd name="adj1" fmla="val 16120"/>
            <a:gd name="adj2" fmla="val 16110"/>
          </a:avLst>
        </a:prstGeom>
        <a:solidFill>
          <a:srgbClr val="C0000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3AE63E-1DF4-AB4F-918C-32512175ADAE}">
      <dsp:nvSpPr>
        <dsp:cNvPr id="0" name=""/>
        <dsp:cNvSpPr/>
      </dsp:nvSpPr>
      <dsp:spPr>
        <a:xfrm>
          <a:off x="5868" y="1635491"/>
          <a:ext cx="1507060" cy="10704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noProof="0" dirty="0"/>
            <a:t>Opponents</a:t>
          </a:r>
        </a:p>
      </dsp:txBody>
      <dsp:txXfrm>
        <a:off x="5868" y="1635491"/>
        <a:ext cx="1507060" cy="1070411"/>
      </dsp:txXfrm>
    </dsp:sp>
    <dsp:sp modelId="{C6D2C5EF-5C3B-4B4B-8A03-229855E68A60}">
      <dsp:nvSpPr>
        <dsp:cNvPr id="0" name=""/>
        <dsp:cNvSpPr/>
      </dsp:nvSpPr>
      <dsp:spPr>
        <a:xfrm>
          <a:off x="1139568" y="1131768"/>
          <a:ext cx="230406" cy="230406"/>
        </a:xfrm>
        <a:prstGeom prst="triangle">
          <a:avLst>
            <a:gd name="adj" fmla="val 100000"/>
          </a:avLst>
        </a:prstGeom>
        <a:solidFill>
          <a:srgbClr val="C0000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562D61-B2BB-EA46-BAE0-F3A8C60068A1}">
      <dsp:nvSpPr>
        <dsp:cNvPr id="0" name=""/>
        <dsp:cNvSpPr/>
      </dsp:nvSpPr>
      <dsp:spPr>
        <a:xfrm rot="5400000">
          <a:off x="1922395" y="861428"/>
          <a:ext cx="812882" cy="1352618"/>
        </a:xfrm>
        <a:prstGeom prst="corner">
          <a:avLst>
            <a:gd name="adj1" fmla="val 16120"/>
            <a:gd name="adj2" fmla="val 16110"/>
          </a:avLst>
        </a:prstGeom>
        <a:solidFill>
          <a:schemeClr val="accent2"/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748737-CF9A-5A49-90FA-9392ED453A68}">
      <dsp:nvSpPr>
        <dsp:cNvPr id="0" name=""/>
        <dsp:cNvSpPr/>
      </dsp:nvSpPr>
      <dsp:spPr>
        <a:xfrm>
          <a:off x="1786705" y="1265569"/>
          <a:ext cx="1221151" cy="10704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noProof="0" dirty="0"/>
            <a:t>Critics</a:t>
          </a:r>
        </a:p>
      </dsp:txBody>
      <dsp:txXfrm>
        <a:off x="1786705" y="1265569"/>
        <a:ext cx="1221151" cy="1070411"/>
      </dsp:txXfrm>
    </dsp:sp>
    <dsp:sp modelId="{96E9F5A5-9C09-7547-971F-DA3125F9FD08}">
      <dsp:nvSpPr>
        <dsp:cNvPr id="0" name=""/>
        <dsp:cNvSpPr/>
      </dsp:nvSpPr>
      <dsp:spPr>
        <a:xfrm>
          <a:off x="2821004" y="761846"/>
          <a:ext cx="230406" cy="230406"/>
        </a:xfrm>
        <a:prstGeom prst="triangle">
          <a:avLst>
            <a:gd name="adj" fmla="val 100000"/>
          </a:avLst>
        </a:prstGeom>
        <a:solidFill>
          <a:schemeClr val="accent2"/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12D300-508B-E74E-99CC-B2D794B14694}">
      <dsp:nvSpPr>
        <dsp:cNvPr id="0" name=""/>
        <dsp:cNvSpPr/>
      </dsp:nvSpPr>
      <dsp:spPr>
        <a:xfrm rot="5400000">
          <a:off x="3583609" y="491506"/>
          <a:ext cx="812882" cy="1352618"/>
        </a:xfrm>
        <a:prstGeom prst="corner">
          <a:avLst>
            <a:gd name="adj1" fmla="val 16120"/>
            <a:gd name="adj2" fmla="val 16110"/>
          </a:avLst>
        </a:prstGeom>
        <a:solidFill>
          <a:srgbClr val="FFFF00"/>
        </a:solidFill>
        <a:ln w="12700" cap="flat" cmpd="sng" algn="ctr">
          <a:solidFill>
            <a:srgbClr val="FFFF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4AACF0-6811-9842-B7C8-77DCB35EA2B4}">
      <dsp:nvSpPr>
        <dsp:cNvPr id="0" name=""/>
        <dsp:cNvSpPr/>
      </dsp:nvSpPr>
      <dsp:spPr>
        <a:xfrm>
          <a:off x="3299186" y="895648"/>
          <a:ext cx="1750887" cy="10704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noProof="0" dirty="0"/>
            <a:t>Sceptics</a:t>
          </a:r>
        </a:p>
      </dsp:txBody>
      <dsp:txXfrm>
        <a:off x="3299186" y="895648"/>
        <a:ext cx="1750887" cy="1070411"/>
      </dsp:txXfrm>
    </dsp:sp>
    <dsp:sp modelId="{E65EC860-54E5-C844-83EE-CB84C99FB680}">
      <dsp:nvSpPr>
        <dsp:cNvPr id="0" name=""/>
        <dsp:cNvSpPr/>
      </dsp:nvSpPr>
      <dsp:spPr>
        <a:xfrm>
          <a:off x="4554800" y="391925"/>
          <a:ext cx="230406" cy="230406"/>
        </a:xfrm>
        <a:prstGeom prst="triangle">
          <a:avLst>
            <a:gd name="adj" fmla="val 100000"/>
          </a:avLst>
        </a:prstGeom>
        <a:solidFill>
          <a:srgbClr val="FFFF00"/>
        </a:solidFill>
        <a:ln w="12700" cap="flat" cmpd="sng" algn="ctr">
          <a:solidFill>
            <a:srgbClr val="FFFF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8F6183-E59A-2948-9167-FE6D3D7A8121}">
      <dsp:nvSpPr>
        <dsp:cNvPr id="0" name=""/>
        <dsp:cNvSpPr/>
      </dsp:nvSpPr>
      <dsp:spPr>
        <a:xfrm rot="5400000">
          <a:off x="5215713" y="121584"/>
          <a:ext cx="812882" cy="1352618"/>
        </a:xfrm>
        <a:prstGeom prst="corner">
          <a:avLst>
            <a:gd name="adj1" fmla="val 16120"/>
            <a:gd name="adj2" fmla="val 16110"/>
          </a:avLst>
        </a:prstGeom>
        <a:solidFill>
          <a:srgbClr val="D5FC79"/>
        </a:solidFill>
        <a:ln w="12700" cap="flat" cmpd="sng" algn="ctr">
          <a:solidFill>
            <a:srgbClr val="D5FC79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765A05-4742-B241-BCC2-96B7272C64B2}">
      <dsp:nvSpPr>
        <dsp:cNvPr id="0" name=""/>
        <dsp:cNvSpPr/>
      </dsp:nvSpPr>
      <dsp:spPr>
        <a:xfrm>
          <a:off x="5080023" y="525726"/>
          <a:ext cx="1221151" cy="10704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noProof="0" dirty="0"/>
            <a:t>Neutral</a:t>
          </a:r>
        </a:p>
      </dsp:txBody>
      <dsp:txXfrm>
        <a:off x="5080023" y="525726"/>
        <a:ext cx="1221151" cy="1070411"/>
      </dsp:txXfrm>
    </dsp:sp>
    <dsp:sp modelId="{C7862443-36E8-D544-9CC1-A3F597D896AC}">
      <dsp:nvSpPr>
        <dsp:cNvPr id="0" name=""/>
        <dsp:cNvSpPr/>
      </dsp:nvSpPr>
      <dsp:spPr>
        <a:xfrm>
          <a:off x="6070769" y="22003"/>
          <a:ext cx="230406" cy="230406"/>
        </a:xfrm>
        <a:prstGeom prst="triangle">
          <a:avLst>
            <a:gd name="adj" fmla="val 100000"/>
          </a:avLst>
        </a:prstGeom>
        <a:solidFill>
          <a:srgbClr val="D5FC79"/>
        </a:solidFill>
        <a:ln w="12700" cap="flat" cmpd="sng" algn="ctr">
          <a:solidFill>
            <a:srgbClr val="D5FC79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6D5398-16D2-8A42-95B7-FC53F58BADFF}">
      <dsp:nvSpPr>
        <dsp:cNvPr id="0" name=""/>
        <dsp:cNvSpPr/>
      </dsp:nvSpPr>
      <dsp:spPr>
        <a:xfrm rot="5400000">
          <a:off x="6862373" y="-248336"/>
          <a:ext cx="812882" cy="1352618"/>
        </a:xfrm>
        <a:prstGeom prst="corner">
          <a:avLst>
            <a:gd name="adj1" fmla="val 16120"/>
            <a:gd name="adj2" fmla="val 16110"/>
          </a:avLst>
        </a:prstGeom>
        <a:solidFill>
          <a:schemeClr val="accent6"/>
        </a:solidFill>
        <a:ln w="1270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FC8136-A062-DE43-B497-3B2BA89940DF}">
      <dsp:nvSpPr>
        <dsp:cNvPr id="0" name=""/>
        <dsp:cNvSpPr/>
      </dsp:nvSpPr>
      <dsp:spPr>
        <a:xfrm>
          <a:off x="6726682" y="155805"/>
          <a:ext cx="1221151" cy="10704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noProof="0" dirty="0"/>
            <a:t>Supporters</a:t>
          </a:r>
        </a:p>
      </dsp:txBody>
      <dsp:txXfrm>
        <a:off x="6726682" y="155805"/>
        <a:ext cx="1221151" cy="10704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24.05.23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‹Nº›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7FE4C0-B8B9-974B-9F00-11F63A57A91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35950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47123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7FE4C0-B8B9-974B-9F00-11F63A57A91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23492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Brochure 2021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7FE4C0-B8B9-974B-9F00-11F63A57A91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01224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7FE4C0-B8B9-974B-9F00-11F63A57A91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4058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Worst case scenario FCC is not built -&gt; We’ve been coherent with the messaging / CERN needs to keep reputation 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7FE4C0-B8B9-974B-9F00-11F63A57A91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6245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7FE4C0-B8B9-974B-9F00-11F63A57A919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17205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7FE4C0-B8B9-974B-9F00-11F63A57A919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6447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1701C1-3B0A-4DC8-97D6-E15F675E43D9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3864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986264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‹Nº›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‹Nº›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‹Nº›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‹Nº›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‹Nº›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‹Nº›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‹Nº›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FCEB9A-15AE-22C3-2DE8-7E2547307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2E20FDB-651B-DE5D-498C-44D1C8BF44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3B84E4D-50BA-AE67-D4F5-C0A8D24E6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3A849-C393-4B49-B7DC-FA2D1F6D7386}" type="datetimeFigureOut">
              <a:rPr lang="en-GB" smtClean="0"/>
              <a:t>24/05/2023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3807B9C-9CD2-282E-0497-2194F19F18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23A951C-7241-013F-EDB2-9F52E156C8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B2E3A-658E-3041-B391-A3C7ACD07F52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46681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79C7001-1274-8D26-380F-1FEFB7149F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B4D4110-4811-AA08-9AF1-9EEFE24896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75653F2-2EC1-C22F-ED75-09CA13044B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3A849-C393-4B49-B7DC-FA2D1F6D7386}" type="datetimeFigureOut">
              <a:rPr lang="en-GB" smtClean="0"/>
              <a:t>24/05/2023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F482566-3468-A752-B48E-217615ED3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DC65934-8BE1-6090-3509-485969B49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B2E3A-658E-3041-B391-A3C7ACD07F52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77644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243000" indent="-243000">
              <a:buFont typeface="Arial" charset="0"/>
              <a:buChar char="•"/>
              <a:tabLst/>
              <a:defRPr sz="1350">
                <a:solidFill>
                  <a:schemeClr val="tx2"/>
                </a:solidFill>
              </a:defRPr>
            </a:lvl2pPr>
            <a:lvl3pPr marL="486000" indent="-243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729000" indent="-243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B04B7-5814-47CC-AD47-34FC8C78292F}" type="datetimeFigureOut">
              <a:rPr lang="en-GB" smtClean="0"/>
              <a:t>06/06/2023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14FFD-AF78-4DBD-B68F-94762D9FEB72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8439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‹Nº›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194198"/>
            <a:ext cx="4212431" cy="34563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194199"/>
            <a:ext cx="4208860" cy="345638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 week - 1 Jun 2022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4385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‹Nº›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alphaModFix am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‹Nº›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‹Nº›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‹Nº›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‹Nº›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‹Nº›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‹Nº›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slideLayout" Target="../slideLayouts/slideLayout18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  <p:sldLayoutId id="2147483669" r:id="rId12"/>
    <p:sldLayoutId id="2147483671" r:id="rId13"/>
    <p:sldLayoutId id="2147483672" r:id="rId14"/>
    <p:sldLayoutId id="2147483673" r:id="rId15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3.jpe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8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674071BD-B290-42F5-9B7A-FB812D611CC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FCC Feasibility study </a:t>
            </a:r>
            <a:br>
              <a:rPr lang="en-US" dirty="0"/>
            </a:br>
            <a:r>
              <a:rPr lang="en-US" dirty="0"/>
              <a:t>local communication</a:t>
            </a:r>
          </a:p>
        </p:txBody>
      </p:sp>
      <p:sp>
        <p:nvSpPr>
          <p:cNvPr id="7" name="Untertitel 6">
            <a:extLst>
              <a:ext uri="{FF2B5EF4-FFF2-40B4-BE49-F238E27FC236}">
                <a16:creationId xmlns:a16="http://schemas.microsoft.com/office/drawing/2014/main" id="{BDDF5FE7-61C3-4A63-AC5B-BA33D7F62E6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sz="2000" dirty="0"/>
              <a:t>An </a:t>
            </a:r>
            <a:r>
              <a:rPr lang="de-AT" sz="2000" dirty="0" err="1"/>
              <a:t>evolving</a:t>
            </a:r>
            <a:r>
              <a:rPr lang="de-AT" sz="2000" dirty="0"/>
              <a:t> </a:t>
            </a:r>
            <a:r>
              <a:rPr lang="de-AT" sz="2000" dirty="0" err="1"/>
              <a:t>strategy</a:t>
            </a:r>
            <a:endParaRPr lang="de-AT" sz="2000" dirty="0"/>
          </a:p>
          <a:p>
            <a:endParaRPr lang="de-AT" dirty="0"/>
          </a:p>
          <a:p>
            <a:endParaRPr lang="de-AT" dirty="0"/>
          </a:p>
          <a:p>
            <a:pPr algn="l"/>
            <a:endParaRPr lang="de-AT" dirty="0"/>
          </a:p>
          <a:p>
            <a:pPr algn="l"/>
            <a:r>
              <a:rPr lang="de-AT" dirty="0"/>
              <a:t>Andrea Pérez</a:t>
            </a:r>
          </a:p>
          <a:p>
            <a:pPr algn="l"/>
            <a:r>
              <a:rPr lang="de-AT" dirty="0" err="1"/>
              <a:t>Andrea.perez.fernandez@cern.ch</a:t>
            </a:r>
            <a:endParaRPr lang="de-AT" dirty="0"/>
          </a:p>
          <a:p>
            <a:pPr algn="l"/>
            <a:r>
              <a:rPr lang="de-AT" dirty="0" err="1"/>
              <a:t>Local</a:t>
            </a:r>
            <a:r>
              <a:rPr lang="de-AT" dirty="0"/>
              <a:t> Communications Officer at CERN 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A65A794-1675-4AFB-B2F6-BBBC54F8E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87494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</a:t>
            </a:fld>
            <a:endParaRPr lang="de-AT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75C5EC8-F6BE-4EDD-8A1F-E7C4E339CEBA}"/>
              </a:ext>
            </a:extLst>
          </p:cNvPr>
          <p:cNvSpPr txBox="1"/>
          <p:nvPr/>
        </p:nvSpPr>
        <p:spPr>
          <a:xfrm>
            <a:off x="1007831" y="87494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2023-06-07 FCC WEEK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0C80D029-2104-4318-B440-2F5B3EC0DEE2}"/>
              </a:ext>
            </a:extLst>
          </p:cNvPr>
          <p:cNvSpPr txBox="1"/>
          <p:nvPr/>
        </p:nvSpPr>
        <p:spPr>
          <a:xfrm>
            <a:off x="3829644" y="87494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Andrea Perez-Fernandez</a:t>
            </a:r>
          </a:p>
        </p:txBody>
      </p:sp>
      <p:pic>
        <p:nvPicPr>
          <p:cNvPr id="1028" name="Picture 4" descr="page1image29436688">
            <a:extLst>
              <a:ext uri="{FF2B5EF4-FFF2-40B4-BE49-F238E27FC236}">
                <a16:creationId xmlns:a16="http://schemas.microsoft.com/office/drawing/2014/main" id="{326BE02A-15F1-8EB5-CFB7-73C1E70FBB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70605" y="4587974"/>
            <a:ext cx="1632688" cy="424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0757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F7651863-E78C-5034-837C-9E57FB05C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- 1 Jun 2022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91687CC-33FD-654A-859A-B2F4A0E3E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1" name="Titel 7">
            <a:extLst>
              <a:ext uri="{FF2B5EF4-FFF2-40B4-BE49-F238E27FC236}">
                <a16:creationId xmlns:a16="http://schemas.microsoft.com/office/drawing/2014/main" id="{34C0BC70-BBB1-2A43-B9B7-124216223BD2}"/>
              </a:ext>
            </a:extLst>
          </p:cNvPr>
          <p:cNvSpPr txBox="1">
            <a:spLocks/>
          </p:cNvSpPr>
          <p:nvPr/>
        </p:nvSpPr>
        <p:spPr>
          <a:xfrm>
            <a:off x="286441" y="633547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Communication supports</a:t>
            </a: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8C1DF48B-F226-FA63-B701-0212D247A0A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328" y="1242834"/>
            <a:ext cx="2508203" cy="3622959"/>
          </a:xfrm>
          <a:prstGeom prst="rect">
            <a:avLst/>
          </a:prstGeom>
        </p:spPr>
      </p:pic>
      <p:pic>
        <p:nvPicPr>
          <p:cNvPr id="7" name="Imagen 6" descr="Gente en una oficina&#10;&#10;Descripción generada automáticamente">
            <a:extLst>
              <a:ext uri="{FF2B5EF4-FFF2-40B4-BE49-F238E27FC236}">
                <a16:creationId xmlns:a16="http://schemas.microsoft.com/office/drawing/2014/main" id="{B5D7C1F7-5A9A-124C-E59F-D729823FE1C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12354" y="1242834"/>
            <a:ext cx="3172675" cy="23261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8" name="Imagen 17" descr="Imagen que contiene Escala de tiempo&#10;&#10;Descripción generada automáticamente">
            <a:extLst>
              <a:ext uri="{FF2B5EF4-FFF2-40B4-BE49-F238E27FC236}">
                <a16:creationId xmlns:a16="http://schemas.microsoft.com/office/drawing/2014/main" id="{A4152877-69FE-A872-20E0-9AA4A599BBE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9853" y="600761"/>
            <a:ext cx="2140802" cy="4227934"/>
          </a:xfrm>
          <a:prstGeom prst="rect">
            <a:avLst/>
          </a:prstGeom>
        </p:spPr>
      </p:pic>
      <p:pic>
        <p:nvPicPr>
          <p:cNvPr id="20" name="Marcador de contenido 4">
            <a:extLst>
              <a:ext uri="{FF2B5EF4-FFF2-40B4-BE49-F238E27FC236}">
                <a16:creationId xmlns:a16="http://schemas.microsoft.com/office/drawing/2014/main" id="{B8A38854-377C-97B1-66BE-DD390EFBADC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3219822"/>
            <a:ext cx="2515293" cy="1779662"/>
          </a:xfrm>
        </p:spPr>
      </p:pic>
    </p:spTree>
    <p:extLst>
      <p:ext uri="{BB962C8B-B14F-4D97-AF65-F5344CB8AC3E}">
        <p14:creationId xmlns:p14="http://schemas.microsoft.com/office/powerpoint/2010/main" val="9271222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Personas en una oficina&#10;&#10;Descripción generada automáticamente con confianza media">
            <a:extLst>
              <a:ext uri="{FF2B5EF4-FFF2-40B4-BE49-F238E27FC236}">
                <a16:creationId xmlns:a16="http://schemas.microsoft.com/office/drawing/2014/main" id="{A4F7974E-6498-EDB1-49FF-CA8EFFBAA75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>
            <a:off x="133764" y="2703226"/>
            <a:ext cx="2936754" cy="2409666"/>
          </a:xfrm>
          <a:prstGeom prst="rect">
            <a:avLst/>
          </a:prstGeom>
          <a:noFill/>
        </p:spPr>
      </p:pic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6929A089-0ED2-0894-6FDB-4DF6066A3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 week - 1 Jun 2022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83D1AF9-AA05-8DDD-9797-41DD78E5D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wrap="none" anchor="ctr">
            <a:normAutofit fontScale="25000" lnSpcReduction="20000"/>
          </a:bodyPr>
          <a:lstStyle/>
          <a:p>
            <a:pPr>
              <a:spcAft>
                <a:spcPts val="600"/>
              </a:spcAft>
            </a:pPr>
            <a:fld id="{88A1DFE4-5FC5-43BD-BB7E-75EAD82B965F}" type="slidenum">
              <a:rPr lang="en-US" sz="200" noProof="0" smtClean="0"/>
              <a:pPr>
                <a:spcAft>
                  <a:spcPts val="600"/>
                </a:spcAft>
              </a:pPr>
              <a:t>11</a:t>
            </a:fld>
            <a:endParaRPr lang="en-US" sz="200" noProof="0"/>
          </a:p>
        </p:txBody>
      </p:sp>
      <p:pic>
        <p:nvPicPr>
          <p:cNvPr id="7" name="Imagen 6" descr="Un grupo de personas en el interior de un restaurante&#10;&#10;Descripción generada automáticamente">
            <a:extLst>
              <a:ext uri="{FF2B5EF4-FFF2-40B4-BE49-F238E27FC236}">
                <a16:creationId xmlns:a16="http://schemas.microsoft.com/office/drawing/2014/main" id="{B2D879F6-0B90-46A9-7A2F-9EC0F80C9DB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586028"/>
            <a:ext cx="3018952" cy="1965084"/>
          </a:xfrm>
          <a:prstGeom prst="rect">
            <a:avLst/>
          </a:prstGeom>
        </p:spPr>
      </p:pic>
      <p:pic>
        <p:nvPicPr>
          <p:cNvPr id="15" name="Imagen 14" descr="Texto&#10;&#10;Descripción generada automáticamente con confianza media">
            <a:extLst>
              <a:ext uri="{FF2B5EF4-FFF2-40B4-BE49-F238E27FC236}">
                <a16:creationId xmlns:a16="http://schemas.microsoft.com/office/drawing/2014/main" id="{AAEA88D1-C16C-F3A0-E6A3-3ED71B0655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81033" y="460029"/>
            <a:ext cx="1206500" cy="431800"/>
          </a:xfrm>
          <a:prstGeom prst="rect">
            <a:avLst/>
          </a:prstGeom>
        </p:spPr>
      </p:pic>
      <p:pic>
        <p:nvPicPr>
          <p:cNvPr id="17" name="Imagen 16" descr="Un grupo de personas en un periódico&#10;&#10;Descripción generada automáticamente con confianza media">
            <a:extLst>
              <a:ext uri="{FF2B5EF4-FFF2-40B4-BE49-F238E27FC236}">
                <a16:creationId xmlns:a16="http://schemas.microsoft.com/office/drawing/2014/main" id="{13A58B7B-D5B8-84C5-660A-1BC64F92CDC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299" y="1078326"/>
            <a:ext cx="3450890" cy="2409666"/>
          </a:xfrm>
          <a:prstGeom prst="rect">
            <a:avLst/>
          </a:prstGeom>
        </p:spPr>
      </p:pic>
      <p:pic>
        <p:nvPicPr>
          <p:cNvPr id="23" name="Imagen 22" descr="Un grupo de personas en un auditorio&#10;&#10;Descripción generada automáticamente">
            <a:extLst>
              <a:ext uri="{FF2B5EF4-FFF2-40B4-BE49-F238E27FC236}">
                <a16:creationId xmlns:a16="http://schemas.microsoft.com/office/drawing/2014/main" id="{B720C48D-1DD8-5F98-66B3-B3DD51B0E5A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95936" y="3080101"/>
            <a:ext cx="2749800" cy="1836661"/>
          </a:xfrm>
          <a:prstGeom prst="rect">
            <a:avLst/>
          </a:prstGeom>
        </p:spPr>
      </p:pic>
      <p:pic>
        <p:nvPicPr>
          <p:cNvPr id="21" name="Imagen 20" descr="Un grupo de personas en una sala&#10;&#10;Descripción generada automáticamente">
            <a:extLst>
              <a:ext uri="{FF2B5EF4-FFF2-40B4-BE49-F238E27FC236}">
                <a16:creationId xmlns:a16="http://schemas.microsoft.com/office/drawing/2014/main" id="{2BA46332-612C-0044-A6C8-FDEDA5233B4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04770" y="2703226"/>
            <a:ext cx="2905466" cy="1544380"/>
          </a:xfrm>
          <a:prstGeom prst="rect">
            <a:avLst/>
          </a:prstGeom>
        </p:spPr>
      </p:pic>
      <p:sp>
        <p:nvSpPr>
          <p:cNvPr id="24" name="Titel 7">
            <a:extLst>
              <a:ext uri="{FF2B5EF4-FFF2-40B4-BE49-F238E27FC236}">
                <a16:creationId xmlns:a16="http://schemas.microsoft.com/office/drawing/2014/main" id="{E3525313-233B-CADC-F93C-B46E9B1F564D}"/>
              </a:ext>
            </a:extLst>
          </p:cNvPr>
          <p:cNvSpPr txBox="1">
            <a:spLocks/>
          </p:cNvSpPr>
          <p:nvPr/>
        </p:nvSpPr>
        <p:spPr>
          <a:xfrm>
            <a:off x="286441" y="633547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Communication actions</a:t>
            </a:r>
          </a:p>
        </p:txBody>
      </p:sp>
    </p:spTree>
    <p:extLst>
      <p:ext uri="{BB962C8B-B14F-4D97-AF65-F5344CB8AC3E}">
        <p14:creationId xmlns:p14="http://schemas.microsoft.com/office/powerpoint/2010/main" val="14119827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oogle Shape;54;p13">
            <a:extLst>
              <a:ext uri="{FF2B5EF4-FFF2-40B4-BE49-F238E27FC236}">
                <a16:creationId xmlns:a16="http://schemas.microsoft.com/office/drawing/2014/main" id="{96EFAA1A-47E8-DE6F-B194-784543D21E70}"/>
              </a:ext>
            </a:extLst>
          </p:cNvPr>
          <p:cNvPicPr preferRelativeResize="0"/>
          <p:nvPr/>
        </p:nvPicPr>
        <p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7490" y="2880336"/>
            <a:ext cx="4464496" cy="21286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65;p14">
            <a:extLst>
              <a:ext uri="{FF2B5EF4-FFF2-40B4-BE49-F238E27FC236}">
                <a16:creationId xmlns:a16="http://schemas.microsoft.com/office/drawing/2014/main" id="{67455465-B22E-A750-537B-CAC0B78E7051}"/>
              </a:ext>
            </a:extLst>
          </p:cNvPr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8683" y="536908"/>
            <a:ext cx="3888807" cy="225086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C9E0BCB7-54C1-BC1A-AA42-CF938D514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12</a:t>
            </a:fld>
            <a:endParaRPr lang="en-US" noProof="0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C3CEC97C-5B0C-72A5-5DDA-601486D04B4D}"/>
              </a:ext>
            </a:extLst>
          </p:cNvPr>
          <p:cNvSpPr txBox="1"/>
          <p:nvPr/>
        </p:nvSpPr>
        <p:spPr>
          <a:xfrm>
            <a:off x="5868144" y="2252618"/>
            <a:ext cx="2160240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H" dirty="0">
                <a:solidFill>
                  <a:schemeClr val="bg1"/>
                </a:solidFill>
              </a:rPr>
              <a:t>https://fcc.web.cern.ch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2E47FA40-99C9-7CB1-3611-D04E148C9550}"/>
              </a:ext>
            </a:extLst>
          </p:cNvPr>
          <p:cNvSpPr txBox="1"/>
          <p:nvPr/>
        </p:nvSpPr>
        <p:spPr>
          <a:xfrm>
            <a:off x="6259418" y="1198834"/>
            <a:ext cx="1008112" cy="535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s-CH" sz="3000" dirty="0"/>
              <a:t>FAQ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7A649DC-AC72-70C9-6579-E4D3DE996A97}"/>
              </a:ext>
            </a:extLst>
          </p:cNvPr>
          <p:cNvSpPr txBox="1"/>
          <p:nvPr/>
        </p:nvSpPr>
        <p:spPr>
          <a:xfrm>
            <a:off x="755576" y="3553324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000" dirty="0">
                <a:latin typeface="Calibri" panose="020F0502020204030204"/>
              </a:rPr>
              <a:t>https://</a:t>
            </a:r>
            <a:r>
              <a:rPr lang="es-ES" sz="2000" dirty="0" err="1">
                <a:latin typeface="Calibri" panose="020F0502020204030204"/>
              </a:rPr>
              <a:t>fcc-faisabilite.eu</a:t>
            </a:r>
            <a:r>
              <a:rPr lang="es-ES" sz="2000" dirty="0">
                <a:latin typeface="Calibri" panose="020F0502020204030204"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9004000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48D66E6D-6775-DFB9-6506-C02E25EDD92A}"/>
              </a:ext>
            </a:extLst>
          </p:cNvPr>
          <p:cNvSpPr/>
          <p:nvPr/>
        </p:nvSpPr>
        <p:spPr>
          <a:xfrm>
            <a:off x="728100" y="1152582"/>
            <a:ext cx="3795224" cy="34323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1" name="Más 10">
            <a:extLst>
              <a:ext uri="{FF2B5EF4-FFF2-40B4-BE49-F238E27FC236}">
                <a16:creationId xmlns:a16="http://schemas.microsoft.com/office/drawing/2014/main" id="{97FB0C15-B821-DB03-2028-41B4F6822061}"/>
              </a:ext>
            </a:extLst>
          </p:cNvPr>
          <p:cNvSpPr/>
          <p:nvPr/>
        </p:nvSpPr>
        <p:spPr>
          <a:xfrm>
            <a:off x="342931" y="1019923"/>
            <a:ext cx="329184" cy="340028"/>
          </a:xfrm>
          <a:prstGeom prst="mathPlu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2" name="Menos 11">
            <a:extLst>
              <a:ext uri="{FF2B5EF4-FFF2-40B4-BE49-F238E27FC236}">
                <a16:creationId xmlns:a16="http://schemas.microsoft.com/office/drawing/2014/main" id="{0F0FE2BA-7DF9-6638-1FEF-22355BEB775C}"/>
              </a:ext>
            </a:extLst>
          </p:cNvPr>
          <p:cNvSpPr/>
          <p:nvPr/>
        </p:nvSpPr>
        <p:spPr>
          <a:xfrm>
            <a:off x="302535" y="4400735"/>
            <a:ext cx="301752" cy="255713"/>
          </a:xfrm>
          <a:prstGeom prst="mathMinu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3" name="Menos 12">
            <a:extLst>
              <a:ext uri="{FF2B5EF4-FFF2-40B4-BE49-F238E27FC236}">
                <a16:creationId xmlns:a16="http://schemas.microsoft.com/office/drawing/2014/main" id="{2C2C7D7E-11ED-AEFF-82B9-6704422C1B22}"/>
              </a:ext>
            </a:extLst>
          </p:cNvPr>
          <p:cNvSpPr/>
          <p:nvPr/>
        </p:nvSpPr>
        <p:spPr>
          <a:xfrm>
            <a:off x="714208" y="4620495"/>
            <a:ext cx="301752" cy="255713"/>
          </a:xfrm>
          <a:prstGeom prst="mathMinu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4" name="Más 13">
            <a:extLst>
              <a:ext uri="{FF2B5EF4-FFF2-40B4-BE49-F238E27FC236}">
                <a16:creationId xmlns:a16="http://schemas.microsoft.com/office/drawing/2014/main" id="{EA3F78DC-80D7-0D45-FB82-7097E247E745}"/>
              </a:ext>
            </a:extLst>
          </p:cNvPr>
          <p:cNvSpPr/>
          <p:nvPr/>
        </p:nvSpPr>
        <p:spPr>
          <a:xfrm>
            <a:off x="4358732" y="4634736"/>
            <a:ext cx="329184" cy="340028"/>
          </a:xfrm>
          <a:prstGeom prst="mathPlu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3F2F8174-14FE-CAFF-A1CC-B3B0FE6D45AF}"/>
              </a:ext>
            </a:extLst>
          </p:cNvPr>
          <p:cNvSpPr txBox="1"/>
          <p:nvPr/>
        </p:nvSpPr>
        <p:spPr>
          <a:xfrm>
            <a:off x="2039618" y="4611878"/>
            <a:ext cx="1462920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13" dirty="0"/>
              <a:t>What we do/t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2D1A0B71-E80E-3039-6F73-D85DF9634142}"/>
              </a:ext>
            </a:extLst>
          </p:cNvPr>
          <p:cNvSpPr txBox="1"/>
          <p:nvPr/>
        </p:nvSpPr>
        <p:spPr>
          <a:xfrm rot="16200000">
            <a:off x="-7496" y="2672552"/>
            <a:ext cx="1170026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13" dirty="0"/>
              <a:t>What we say/t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4346E78D-D96E-9425-FD74-D5CC30E424C5}"/>
              </a:ext>
            </a:extLst>
          </p:cNvPr>
          <p:cNvSpPr txBox="1"/>
          <p:nvPr/>
        </p:nvSpPr>
        <p:spPr>
          <a:xfrm>
            <a:off x="2533345" y="4942615"/>
            <a:ext cx="2038655" cy="21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88" dirty="0"/>
              <a:t>Adapted from Charles </a:t>
            </a:r>
            <a:r>
              <a:rPr lang="en-GB" sz="788" dirty="0" err="1"/>
              <a:t>Fombrun</a:t>
            </a:r>
            <a:r>
              <a:rPr lang="en-GB" sz="788" dirty="0"/>
              <a:t>, 2015</a:t>
            </a:r>
          </a:p>
        </p:txBody>
      </p:sp>
      <p:sp>
        <p:nvSpPr>
          <p:cNvPr id="8" name="Triángulo 7">
            <a:extLst>
              <a:ext uri="{FF2B5EF4-FFF2-40B4-BE49-F238E27FC236}">
                <a16:creationId xmlns:a16="http://schemas.microsoft.com/office/drawing/2014/main" id="{863B7ABD-56FE-A30D-A0EC-02D5CD50D43F}"/>
              </a:ext>
            </a:extLst>
          </p:cNvPr>
          <p:cNvSpPr/>
          <p:nvPr/>
        </p:nvSpPr>
        <p:spPr>
          <a:xfrm>
            <a:off x="1441116" y="2223030"/>
            <a:ext cx="3093682" cy="2406996"/>
          </a:xfrm>
          <a:prstGeom prst="triangle">
            <a:avLst>
              <a:gd name="adj" fmla="val 100000"/>
            </a:avLst>
          </a:prstGeom>
          <a:gradFill flip="none" rotWithShape="1">
            <a:gsLst>
              <a:gs pos="0">
                <a:srgbClr val="FF0000"/>
              </a:gs>
              <a:gs pos="25000">
                <a:srgbClr val="FF0000">
                  <a:tint val="44500"/>
                  <a:satMod val="160000"/>
                </a:srgbClr>
              </a:gs>
              <a:gs pos="50000">
                <a:schemeClr val="bg1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20" name="Triángulo 19">
            <a:extLst>
              <a:ext uri="{FF2B5EF4-FFF2-40B4-BE49-F238E27FC236}">
                <a16:creationId xmlns:a16="http://schemas.microsoft.com/office/drawing/2014/main" id="{7A6DA611-3C2B-9919-D062-43525B7741C1}"/>
              </a:ext>
            </a:extLst>
          </p:cNvPr>
          <p:cNvSpPr/>
          <p:nvPr/>
        </p:nvSpPr>
        <p:spPr>
          <a:xfrm rot="10800000">
            <a:off x="724347" y="1142077"/>
            <a:ext cx="2062581" cy="2530485"/>
          </a:xfrm>
          <a:prstGeom prst="triangle">
            <a:avLst>
              <a:gd name="adj" fmla="val 100000"/>
            </a:avLst>
          </a:prstGeom>
          <a:gradFill flip="none" rotWithShape="1">
            <a:gsLst>
              <a:gs pos="0">
                <a:srgbClr val="FF0000"/>
              </a:gs>
              <a:gs pos="25000">
                <a:srgbClr val="FF0000">
                  <a:tint val="44500"/>
                  <a:satMod val="160000"/>
                </a:srgbClr>
              </a:gs>
              <a:gs pos="50000">
                <a:schemeClr val="bg1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pic>
        <p:nvPicPr>
          <p:cNvPr id="30" name="Gráfico 29" descr="Marcador con relleno sólido">
            <a:extLst>
              <a:ext uri="{FF2B5EF4-FFF2-40B4-BE49-F238E27FC236}">
                <a16:creationId xmlns:a16="http://schemas.microsoft.com/office/drawing/2014/main" id="{2EDFD7A3-0809-1E5F-46AB-1DE0319710E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6864" y="3863810"/>
            <a:ext cx="411674" cy="411674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0DD643CF-ED6C-A971-C94D-37DFA91EF6F9}"/>
              </a:ext>
            </a:extLst>
          </p:cNvPr>
          <p:cNvSpPr txBox="1"/>
          <p:nvPr/>
        </p:nvSpPr>
        <p:spPr>
          <a:xfrm rot="18944491">
            <a:off x="-92576" y="2548473"/>
            <a:ext cx="57601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Awareness &gt; Understanding &gt; Acceptance &gt; Commitment </a:t>
            </a:r>
            <a:r>
              <a:rPr lang="en-GB" sz="1200" b="1" dirty="0"/>
              <a:t>&gt;  Ownership</a:t>
            </a: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D37B596D-373E-8988-E960-5019417E54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</p:spPr>
        <p:txBody>
          <a:bodyPr/>
          <a:lstStyle/>
          <a:p>
            <a:r>
              <a:rPr lang="en-GB" dirty="0"/>
              <a:t>FCC local communication strategy: Aims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0BAFF847-9752-57FC-4351-8FA842A2E400}"/>
              </a:ext>
            </a:extLst>
          </p:cNvPr>
          <p:cNvSpPr txBox="1"/>
          <p:nvPr/>
        </p:nvSpPr>
        <p:spPr>
          <a:xfrm>
            <a:off x="5280864" y="1050716"/>
            <a:ext cx="3531575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Transparent and coherent (Communicate what we do)</a:t>
            </a:r>
          </a:p>
          <a:p>
            <a:r>
              <a:rPr lang="en-GB" sz="20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Sustained in 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Adapting to the needs of the project &amp; updated based on dialogue and </a:t>
            </a:r>
            <a:r>
              <a:rPr lang="en-GB" sz="2000" b="1" dirty="0"/>
              <a:t>feedback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cxnSp>
        <p:nvCxnSpPr>
          <p:cNvPr id="4" name="Conector recto de flecha 3">
            <a:extLst>
              <a:ext uri="{FF2B5EF4-FFF2-40B4-BE49-F238E27FC236}">
                <a16:creationId xmlns:a16="http://schemas.microsoft.com/office/drawing/2014/main" id="{94BEF976-4601-6805-8788-96A7B8C315FF}"/>
              </a:ext>
            </a:extLst>
          </p:cNvPr>
          <p:cNvCxnSpPr>
            <a:cxnSpLocks/>
          </p:cNvCxnSpPr>
          <p:nvPr/>
        </p:nvCxnSpPr>
        <p:spPr>
          <a:xfrm flipV="1">
            <a:off x="1072200" y="1347614"/>
            <a:ext cx="3421405" cy="328384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CuadroTexto 5">
            <a:extLst>
              <a:ext uri="{FF2B5EF4-FFF2-40B4-BE49-F238E27FC236}">
                <a16:creationId xmlns:a16="http://schemas.microsoft.com/office/drawing/2014/main" id="{C3D2E395-87BD-543B-3A21-CA3BC93E3605}"/>
              </a:ext>
            </a:extLst>
          </p:cNvPr>
          <p:cNvSpPr txBox="1"/>
          <p:nvPr/>
        </p:nvSpPr>
        <p:spPr>
          <a:xfrm>
            <a:off x="735264" y="3460830"/>
            <a:ext cx="778521" cy="465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600" dirty="0"/>
              <a:t>You are here</a:t>
            </a:r>
          </a:p>
        </p:txBody>
      </p:sp>
    </p:spTree>
    <p:extLst>
      <p:ext uri="{BB962C8B-B14F-4D97-AF65-F5344CB8AC3E}">
        <p14:creationId xmlns:p14="http://schemas.microsoft.com/office/powerpoint/2010/main" val="19436703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8A163221-EE1A-EF79-FFB0-CE2B77A46041}"/>
              </a:ext>
            </a:extLst>
          </p:cNvPr>
          <p:cNvGraphicFramePr/>
          <p:nvPr/>
        </p:nvGraphicFramePr>
        <p:xfrm>
          <a:off x="520262" y="1840958"/>
          <a:ext cx="7953703" cy="27274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Flecha derecha 2">
            <a:extLst>
              <a:ext uri="{FF2B5EF4-FFF2-40B4-BE49-F238E27FC236}">
                <a16:creationId xmlns:a16="http://schemas.microsoft.com/office/drawing/2014/main" id="{BC4795B9-2582-B13D-2D22-D82E92BFB1B2}"/>
              </a:ext>
            </a:extLst>
          </p:cNvPr>
          <p:cNvSpPr/>
          <p:nvPr/>
        </p:nvSpPr>
        <p:spPr>
          <a:xfrm>
            <a:off x="520262" y="1024322"/>
            <a:ext cx="7936645" cy="497051"/>
          </a:xfrm>
          <a:prstGeom prst="rightArrow">
            <a:avLst/>
          </a:pr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1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92B47183-EF5A-6033-64F2-0720B11A4849}"/>
              </a:ext>
            </a:extLst>
          </p:cNvPr>
          <p:cNvSpPr txBox="1"/>
          <p:nvPr/>
        </p:nvSpPr>
        <p:spPr>
          <a:xfrm>
            <a:off x="6525198" y="4045402"/>
            <a:ext cx="1994339" cy="727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25" dirty="0"/>
              <a:t>Image: CERN </a:t>
            </a:r>
          </a:p>
          <a:p>
            <a:r>
              <a:rPr lang="en-GB" sz="825" i="1" dirty="0"/>
              <a:t>FCC – Local communication Strategy 2022</a:t>
            </a:r>
          </a:p>
          <a:p>
            <a:r>
              <a:rPr lang="en-GB" sz="825" i="1" dirty="0"/>
              <a:t>FCC week 2022 – Andrea Perez-Fernandez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056FEB2-3F57-3101-DF03-0B5DB8207140}"/>
              </a:ext>
            </a:extLst>
          </p:cNvPr>
          <p:cNvSpPr txBox="1"/>
          <p:nvPr/>
        </p:nvSpPr>
        <p:spPr>
          <a:xfrm>
            <a:off x="6891688" y="1145215"/>
            <a:ext cx="156521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/>
              <a:t>Positive engagement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37183EC8-71C9-0D3B-F872-8D0098D390BD}"/>
              </a:ext>
            </a:extLst>
          </p:cNvPr>
          <p:cNvSpPr txBox="1"/>
          <p:nvPr/>
        </p:nvSpPr>
        <p:spPr>
          <a:xfrm>
            <a:off x="520262" y="1127383"/>
            <a:ext cx="179887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/>
              <a:t>Negative engagement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24425B10-3CFA-185A-7514-246B5888E67E}"/>
              </a:ext>
            </a:extLst>
          </p:cNvPr>
          <p:cNvSpPr txBox="1"/>
          <p:nvPr/>
        </p:nvSpPr>
        <p:spPr>
          <a:xfrm>
            <a:off x="3807989" y="1134348"/>
            <a:ext cx="1942359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13" dirty="0"/>
              <a:t> Not engaged</a:t>
            </a:r>
          </a:p>
        </p:txBody>
      </p:sp>
      <p:sp>
        <p:nvSpPr>
          <p:cNvPr id="8" name="Cerrar corchete 7">
            <a:extLst>
              <a:ext uri="{FF2B5EF4-FFF2-40B4-BE49-F238E27FC236}">
                <a16:creationId xmlns:a16="http://schemas.microsoft.com/office/drawing/2014/main" id="{8239B9EA-97E4-79AF-A973-0F11158B9CEF}"/>
              </a:ext>
            </a:extLst>
          </p:cNvPr>
          <p:cNvSpPr/>
          <p:nvPr/>
        </p:nvSpPr>
        <p:spPr>
          <a:xfrm rot="5400000" flipH="1">
            <a:off x="4435880" y="-501275"/>
            <a:ext cx="122465" cy="4757737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41134A9F-14C9-0BF4-2FEB-5FE6BE61AAA3}"/>
              </a:ext>
            </a:extLst>
          </p:cNvPr>
          <p:cNvSpPr txBox="1"/>
          <p:nvPr/>
        </p:nvSpPr>
        <p:spPr>
          <a:xfrm>
            <a:off x="2118244" y="1542512"/>
            <a:ext cx="47577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/>
              <a:t>Main target </a:t>
            </a:r>
            <a:r>
              <a:rPr lang="en-GB" sz="1050" dirty="0"/>
              <a:t>(likely to move upstairs)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778D8617-A0EA-F170-7E35-7EC54CDC664D}"/>
              </a:ext>
            </a:extLst>
          </p:cNvPr>
          <p:cNvSpPr txBox="1"/>
          <p:nvPr/>
        </p:nvSpPr>
        <p:spPr>
          <a:xfrm>
            <a:off x="3232609" y="4212563"/>
            <a:ext cx="2903934" cy="559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H" sz="1013" dirty="0"/>
              <a:t>Early stage Monitoring= First KPI’s!</a:t>
            </a:r>
          </a:p>
          <a:p>
            <a:endParaRPr lang="es-CH" sz="1013" dirty="0"/>
          </a:p>
          <a:p>
            <a:r>
              <a:rPr lang="es-CH" sz="1013" dirty="0"/>
              <a:t>Identify concerns -&gt; Finetune messages</a:t>
            </a:r>
          </a:p>
        </p:txBody>
      </p:sp>
      <p:cxnSp>
        <p:nvCxnSpPr>
          <p:cNvPr id="18" name="Conector recto de flecha 17">
            <a:extLst>
              <a:ext uri="{FF2B5EF4-FFF2-40B4-BE49-F238E27FC236}">
                <a16:creationId xmlns:a16="http://schemas.microsoft.com/office/drawing/2014/main" id="{56E24CC7-DBDD-B347-6047-887BB099056B}"/>
              </a:ext>
            </a:extLst>
          </p:cNvPr>
          <p:cNvCxnSpPr>
            <a:cxnSpLocks/>
          </p:cNvCxnSpPr>
          <p:nvPr/>
        </p:nvCxnSpPr>
        <p:spPr>
          <a:xfrm flipV="1">
            <a:off x="4611413" y="2571750"/>
            <a:ext cx="3050260" cy="15715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de flecha 18">
            <a:extLst>
              <a:ext uri="{FF2B5EF4-FFF2-40B4-BE49-F238E27FC236}">
                <a16:creationId xmlns:a16="http://schemas.microsoft.com/office/drawing/2014/main" id="{34B7A6D9-7178-4878-DC85-B456332F1505}"/>
              </a:ext>
            </a:extLst>
          </p:cNvPr>
          <p:cNvCxnSpPr>
            <a:cxnSpLocks/>
          </p:cNvCxnSpPr>
          <p:nvPr/>
        </p:nvCxnSpPr>
        <p:spPr>
          <a:xfrm flipH="1" flipV="1">
            <a:off x="1482328" y="3814763"/>
            <a:ext cx="3129085" cy="32347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uadroTexto 9">
            <a:extLst>
              <a:ext uri="{FF2B5EF4-FFF2-40B4-BE49-F238E27FC236}">
                <a16:creationId xmlns:a16="http://schemas.microsoft.com/office/drawing/2014/main" id="{7A56A68A-4AAC-6EE3-E2DE-CA21414E824D}"/>
              </a:ext>
            </a:extLst>
          </p:cNvPr>
          <p:cNvSpPr txBox="1"/>
          <p:nvPr/>
        </p:nvSpPr>
        <p:spPr>
          <a:xfrm>
            <a:off x="464742" y="402864"/>
            <a:ext cx="713159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/>
              <a:t>Early stage monitoring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CC01FC25-8435-4BCA-B4DA-D600F57C19A7}"/>
              </a:ext>
            </a:extLst>
          </p:cNvPr>
          <p:cNvSpPr txBox="1"/>
          <p:nvPr/>
        </p:nvSpPr>
        <p:spPr>
          <a:xfrm>
            <a:off x="404700" y="4212563"/>
            <a:ext cx="24904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Rational reasons</a:t>
            </a:r>
          </a:p>
          <a:p>
            <a:r>
              <a:rPr lang="en-GB" sz="1200" dirty="0">
                <a:solidFill>
                  <a:srgbClr val="FF0000"/>
                </a:solidFill>
              </a:rPr>
              <a:t>Listen/ Engage / Monitor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5EDBFA52-892F-308E-6B42-A9893978F1BC}"/>
              </a:ext>
            </a:extLst>
          </p:cNvPr>
          <p:cNvSpPr txBox="1"/>
          <p:nvPr/>
        </p:nvSpPr>
        <p:spPr>
          <a:xfrm>
            <a:off x="7661673" y="2472589"/>
            <a:ext cx="14703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FF0000"/>
                </a:solidFill>
              </a:rPr>
              <a:t>Monitoring our messages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FF0000"/>
                </a:solidFill>
              </a:rPr>
              <a:t>Listen to demands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FF0000"/>
                </a:solidFill>
              </a:rPr>
              <a:t>Ambassadors</a:t>
            </a:r>
          </a:p>
          <a:p>
            <a:endParaRPr lang="en-GB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8034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BADE4307-8439-53BD-FB60-C5E9998CDF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Other feedback sources</a:t>
            </a:r>
            <a:br>
              <a:rPr lang="en-GB" dirty="0"/>
            </a:br>
            <a:br>
              <a:rPr lang="en-GB" dirty="0"/>
            </a:br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DB3BA42-E90C-635A-1092-664DA37FD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14FFD-AF78-4DBD-B68F-94762D9FEB72}" type="slidenum">
              <a:rPr lang="en-GB" smtClean="0"/>
              <a:t>15</a:t>
            </a:fld>
            <a:endParaRPr lang="en-GB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8F07357-780C-BC8C-A0C4-A7B82CDF3A05}"/>
              </a:ext>
            </a:extLst>
          </p:cNvPr>
          <p:cNvSpPr txBox="1"/>
          <p:nvPr/>
        </p:nvSpPr>
        <p:spPr>
          <a:xfrm>
            <a:off x="539552" y="1381866"/>
            <a:ext cx="8205748" cy="3857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lnSpc>
                <a:spcPts val="3700"/>
              </a:lnSpc>
              <a:buFont typeface="Wingdings" pitchFamily="2" charset="2"/>
              <a:buChar char="v"/>
            </a:pPr>
            <a:r>
              <a:rPr lang="en-GB" sz="1800" dirty="0"/>
              <a:t>Local media</a:t>
            </a:r>
          </a:p>
          <a:p>
            <a:pPr marL="457200" indent="-457200" algn="l">
              <a:lnSpc>
                <a:spcPts val="3700"/>
              </a:lnSpc>
              <a:buFont typeface="Wingdings" pitchFamily="2" charset="2"/>
              <a:buChar char="v"/>
            </a:pPr>
            <a:r>
              <a:rPr lang="en-GB" sz="1800" dirty="0"/>
              <a:t>Engaged stakeholders</a:t>
            </a:r>
          </a:p>
          <a:p>
            <a:pPr marL="457200" indent="-457200" algn="l">
              <a:lnSpc>
                <a:spcPts val="3700"/>
              </a:lnSpc>
              <a:buFont typeface="Wingdings" pitchFamily="2" charset="2"/>
              <a:buChar char="v"/>
            </a:pPr>
            <a:r>
              <a:rPr lang="en-GB" sz="1800" dirty="0"/>
              <a:t>Social media monitoring </a:t>
            </a:r>
          </a:p>
          <a:p>
            <a:pPr marL="457200" indent="-457200" algn="l">
              <a:lnSpc>
                <a:spcPts val="3700"/>
              </a:lnSpc>
              <a:buFont typeface="Wingdings" pitchFamily="2" charset="2"/>
              <a:buChar char="v"/>
            </a:pPr>
            <a:r>
              <a:rPr lang="en-GB" sz="1800" dirty="0"/>
              <a:t>CERN Visitors</a:t>
            </a:r>
          </a:p>
          <a:p>
            <a:pPr marL="457200" indent="-457200" algn="l">
              <a:lnSpc>
                <a:spcPts val="3700"/>
              </a:lnSpc>
              <a:buFont typeface="Wingdings" pitchFamily="2" charset="2"/>
              <a:buChar char="v"/>
            </a:pPr>
            <a:r>
              <a:rPr lang="en-GB" sz="1800" dirty="0"/>
              <a:t>Local events (questions and surveys)</a:t>
            </a:r>
          </a:p>
          <a:p>
            <a:pPr algn="l">
              <a:lnSpc>
                <a:spcPts val="3700"/>
              </a:lnSpc>
            </a:pPr>
            <a:endParaRPr lang="en-GB" sz="1800" dirty="0"/>
          </a:p>
          <a:p>
            <a:pPr marL="457200" indent="-457200" algn="l">
              <a:lnSpc>
                <a:spcPts val="3700"/>
              </a:lnSpc>
              <a:buFont typeface="Wingdings" pitchFamily="2" charset="2"/>
              <a:buChar char="v"/>
            </a:pPr>
            <a:endParaRPr lang="en-GB" sz="1800" dirty="0"/>
          </a:p>
          <a:p>
            <a:pPr marL="457200" indent="-457200" algn="l">
              <a:lnSpc>
                <a:spcPts val="3700"/>
              </a:lnSpc>
              <a:buFont typeface="Wingdings" pitchFamily="2" charset="2"/>
              <a:buChar char="v"/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3438449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C6F15AAA-7F02-204B-BBF9-DBB848F288F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6630578"/>
              </p:ext>
            </p:extLst>
          </p:nvPr>
        </p:nvGraphicFramePr>
        <p:xfrm>
          <a:off x="683568" y="1284220"/>
          <a:ext cx="3232260" cy="35163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D9C641E2-ACFC-6042-9F53-9183EEDD2B8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48700106"/>
              </p:ext>
            </p:extLst>
          </p:nvPr>
        </p:nvGraphicFramePr>
        <p:xfrm>
          <a:off x="4032145" y="1231963"/>
          <a:ext cx="3460162" cy="1830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2B597AFD-89A8-8E4F-B502-3657D7C59EF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767028"/>
              </p:ext>
            </p:extLst>
          </p:nvPr>
        </p:nvGraphicFramePr>
        <p:xfrm>
          <a:off x="4380432" y="2910484"/>
          <a:ext cx="2763587" cy="2228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" name="CuadroTexto 7">
            <a:extLst>
              <a:ext uri="{FF2B5EF4-FFF2-40B4-BE49-F238E27FC236}">
                <a16:creationId xmlns:a16="http://schemas.microsoft.com/office/drawing/2014/main" id="{239951CB-BB4F-C7CE-6135-163188F4E4E6}"/>
              </a:ext>
            </a:extLst>
          </p:cNvPr>
          <p:cNvSpPr txBox="1"/>
          <p:nvPr/>
        </p:nvSpPr>
        <p:spPr>
          <a:xfrm>
            <a:off x="455358" y="924186"/>
            <a:ext cx="624527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_tradnl" sz="1400" dirty="0"/>
              <a:t>Do </a:t>
            </a:r>
            <a:r>
              <a:rPr lang="es-ES_tradnl" sz="1400" dirty="0" err="1"/>
              <a:t>you</a:t>
            </a:r>
            <a:r>
              <a:rPr lang="es-ES_tradnl" sz="1400" dirty="0"/>
              <a:t> </a:t>
            </a:r>
            <a:r>
              <a:rPr lang="es-ES_tradnl" sz="1400" dirty="0" err="1"/>
              <a:t>agree</a:t>
            </a:r>
            <a:r>
              <a:rPr lang="es-ES_tradnl" sz="1400" dirty="0"/>
              <a:t> </a:t>
            </a:r>
            <a:r>
              <a:rPr lang="es-ES_tradnl" sz="1400" dirty="0" err="1"/>
              <a:t>with</a:t>
            </a:r>
            <a:r>
              <a:rPr lang="es-ES_tradnl" sz="1400" dirty="0"/>
              <a:t> CERN </a:t>
            </a:r>
            <a:r>
              <a:rPr lang="es-ES_tradnl" sz="1400" dirty="0" err="1"/>
              <a:t>launching</a:t>
            </a:r>
            <a:r>
              <a:rPr lang="es-ES_tradnl" sz="1400" dirty="0"/>
              <a:t> </a:t>
            </a:r>
            <a:r>
              <a:rPr lang="es-ES_tradnl" sz="1400" dirty="0" err="1"/>
              <a:t>the</a:t>
            </a:r>
            <a:r>
              <a:rPr lang="es-ES_tradnl" sz="1400" dirty="0"/>
              <a:t> FCC </a:t>
            </a:r>
            <a:r>
              <a:rPr lang="es-ES_tradnl" sz="1400" dirty="0" err="1"/>
              <a:t>feasibility</a:t>
            </a:r>
            <a:r>
              <a:rPr lang="es-ES_tradnl" sz="1400" dirty="0"/>
              <a:t> </a:t>
            </a:r>
            <a:r>
              <a:rPr lang="es-ES_tradnl" sz="1400" dirty="0" err="1"/>
              <a:t>study</a:t>
            </a:r>
            <a:r>
              <a:rPr lang="es-ES_tradnl" sz="1400" dirty="0"/>
              <a:t> in </a:t>
            </a:r>
            <a:r>
              <a:rPr lang="es-ES_tradnl" sz="1400" dirty="0" err="1"/>
              <a:t>our</a:t>
            </a:r>
            <a:r>
              <a:rPr lang="es-ES_tradnl" sz="1400" dirty="0"/>
              <a:t> </a:t>
            </a:r>
            <a:r>
              <a:rPr lang="es-ES_tradnl" sz="1400" dirty="0" err="1"/>
              <a:t>region</a:t>
            </a:r>
            <a:r>
              <a:rPr lang="es-ES_tradnl" sz="1400" dirty="0"/>
              <a:t>? </a:t>
            </a:r>
            <a:endParaRPr lang="en-GB" sz="1400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88BF2B0D-4A37-8590-2AA4-DC6A99E53CDE}"/>
              </a:ext>
            </a:extLst>
          </p:cNvPr>
          <p:cNvSpPr txBox="1"/>
          <p:nvPr/>
        </p:nvSpPr>
        <p:spPr>
          <a:xfrm>
            <a:off x="455358" y="410264"/>
            <a:ext cx="55357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Early stage monitoring</a:t>
            </a:r>
          </a:p>
        </p:txBody>
      </p:sp>
    </p:spTree>
    <p:extLst>
      <p:ext uri="{BB962C8B-B14F-4D97-AF65-F5344CB8AC3E}">
        <p14:creationId xmlns:p14="http://schemas.microsoft.com/office/powerpoint/2010/main" val="3075126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9170B92-1BA5-698F-733D-B478F28D2D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800" y="1386844"/>
            <a:ext cx="8263350" cy="3489162"/>
          </a:xfrm>
        </p:spPr>
        <p:txBody>
          <a:bodyPr>
            <a:normAutofit lnSpcReduction="10000"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en-GB" sz="1400" dirty="0"/>
              <a:t>Energy consumption/supply </a:t>
            </a:r>
            <a:r>
              <a:rPr lang="en-GB" sz="1400" dirty="0" err="1"/>
              <a:t>FCCee</a:t>
            </a:r>
            <a:r>
              <a:rPr lang="en-GB" sz="1400" dirty="0"/>
              <a:t> and </a:t>
            </a:r>
            <a:r>
              <a:rPr lang="en-GB" sz="1400" dirty="0" err="1"/>
              <a:t>FCChh</a:t>
            </a:r>
            <a:r>
              <a:rPr lang="en-GB" sz="1400" dirty="0"/>
              <a:t> (CH)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en-GB" sz="1400" dirty="0"/>
              <a:t>CO</a:t>
            </a:r>
            <a:r>
              <a:rPr lang="en-GB" sz="1400" baseline="-25000" dirty="0"/>
              <a:t>2</a:t>
            </a:r>
            <a:r>
              <a:rPr lang="en-GB" sz="1400" dirty="0"/>
              <a:t> emissions (during construction and operation) (CH)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en-GB" sz="1400" dirty="0"/>
              <a:t>Excavation materials (FR - CH)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en-GB" sz="1400" dirty="0"/>
              <a:t>Radioactive waste management (CH)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en-GB" sz="1400" dirty="0"/>
              <a:t>Water supply (during construction and operation) (FR)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en-GB" sz="1400" dirty="0"/>
              <a:t>Water pollution (CH – FR)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en-GB" sz="1400" dirty="0"/>
              <a:t>Local Impact / Benefits (FR)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en-GB" sz="1400" dirty="0"/>
              <a:t>Engagement of young generations (FR - CH)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en-GB" sz="1400" dirty="0"/>
              <a:t>Employment (FR)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en-GB" sz="1400" dirty="0"/>
              <a:t>Other investment priorities more urgent than fundamental research (FR – CH)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en-GB" sz="1400" dirty="0"/>
              <a:t>Public concertation (FR)</a:t>
            </a:r>
          </a:p>
          <a:p>
            <a:pPr>
              <a:lnSpc>
                <a:spcPct val="150000"/>
              </a:lnSpc>
            </a:pPr>
            <a:endParaRPr lang="en-GB" sz="1400" dirty="0"/>
          </a:p>
          <a:p>
            <a:pPr>
              <a:lnSpc>
                <a:spcPct val="150000"/>
              </a:lnSpc>
            </a:pPr>
            <a:endParaRPr lang="en-GB" sz="1400" dirty="0"/>
          </a:p>
          <a:p>
            <a:pPr>
              <a:lnSpc>
                <a:spcPct val="150000"/>
              </a:lnSpc>
            </a:pPr>
            <a:endParaRPr lang="en-GB" sz="1400" dirty="0"/>
          </a:p>
          <a:p>
            <a:pPr>
              <a:lnSpc>
                <a:spcPct val="150000"/>
              </a:lnSpc>
            </a:pPr>
            <a:endParaRPr lang="en-GB" sz="1400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230DE5D2-0510-BEC0-62B7-4BA7BF797548}"/>
              </a:ext>
            </a:extLst>
          </p:cNvPr>
          <p:cNvSpPr txBox="1"/>
          <p:nvPr/>
        </p:nvSpPr>
        <p:spPr>
          <a:xfrm>
            <a:off x="438540" y="699542"/>
            <a:ext cx="6865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Feedback -&gt; Identify main concerns</a:t>
            </a:r>
          </a:p>
        </p:txBody>
      </p:sp>
    </p:spTree>
    <p:extLst>
      <p:ext uri="{BB962C8B-B14F-4D97-AF65-F5344CB8AC3E}">
        <p14:creationId xmlns:p14="http://schemas.microsoft.com/office/powerpoint/2010/main" val="27186461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9EA2AA-53F4-9BD4-61AC-03593FB7D0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steps 2023 - 2024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7B826AA-7BAD-2BD9-6393-4DE47A259C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7850" y="1381866"/>
            <a:ext cx="8263350" cy="3566148"/>
          </a:xfrm>
        </p:spPr>
        <p:txBody>
          <a:bodyPr anchor="ctr">
            <a:normAutofit fontScale="77500" lnSpcReduction="20000"/>
          </a:bodyPr>
          <a:lstStyle/>
          <a:p>
            <a:pPr marL="342900" indent="-342900">
              <a:lnSpc>
                <a:spcPct val="170000"/>
              </a:lnSpc>
              <a:buFont typeface="Wingdings" pitchFamily="2" charset="2"/>
              <a:buChar char="Ø"/>
            </a:pPr>
            <a:r>
              <a:rPr lang="en-GB" sz="1600" dirty="0">
                <a:solidFill>
                  <a:schemeClr val="accent4">
                    <a:lumMod val="50000"/>
                  </a:schemeClr>
                </a:solidFill>
              </a:rPr>
              <a:t>Update messaging FAQ + Key messages with new data (Figures)</a:t>
            </a:r>
          </a:p>
          <a:p>
            <a:pPr lvl="2" indent="0">
              <a:lnSpc>
                <a:spcPct val="170000"/>
              </a:lnSpc>
              <a:buNone/>
            </a:pPr>
            <a:r>
              <a:rPr lang="en-GB" sz="1600" dirty="0">
                <a:solidFill>
                  <a:schemeClr val="accent4">
                    <a:lumMod val="50000"/>
                  </a:schemeClr>
                </a:solidFill>
              </a:rPr>
              <a:t>“</a:t>
            </a:r>
            <a:r>
              <a:rPr lang="es-ES" sz="1600" dirty="0">
                <a:sym typeface="Wingdings" pitchFamily="2" charset="2"/>
              </a:rPr>
              <a:t>FCC </a:t>
            </a:r>
            <a:r>
              <a:rPr lang="es-ES" sz="1600" dirty="0" err="1">
                <a:sym typeface="Wingdings" pitchFamily="2" charset="2"/>
              </a:rPr>
              <a:t>is</a:t>
            </a:r>
            <a:r>
              <a:rPr lang="es-ES" sz="1600" dirty="0">
                <a:sym typeface="Wingdings" pitchFamily="2" charset="2"/>
              </a:rPr>
              <a:t> </a:t>
            </a:r>
            <a:r>
              <a:rPr lang="es-ES" sz="1600" dirty="0" err="1">
                <a:sym typeface="Wingdings" pitchFamily="2" charset="2"/>
              </a:rPr>
              <a:t>the</a:t>
            </a:r>
            <a:r>
              <a:rPr lang="es-ES" sz="1600" dirty="0">
                <a:sym typeface="Wingdings" pitchFamily="2" charset="2"/>
              </a:rPr>
              <a:t> </a:t>
            </a:r>
            <a:r>
              <a:rPr lang="es-ES" sz="1600" dirty="0" err="1">
                <a:sym typeface="Wingdings" pitchFamily="2" charset="2"/>
              </a:rPr>
              <a:t>best</a:t>
            </a:r>
            <a:r>
              <a:rPr lang="es-ES" sz="1600" dirty="0">
                <a:sym typeface="Wingdings" pitchFamily="2" charset="2"/>
              </a:rPr>
              <a:t> </a:t>
            </a:r>
            <a:r>
              <a:rPr lang="es-ES" sz="1600" dirty="0" err="1">
                <a:sym typeface="Wingdings" pitchFamily="2" charset="2"/>
              </a:rPr>
              <a:t>project</a:t>
            </a:r>
            <a:r>
              <a:rPr lang="es-ES" sz="1600" dirty="0">
                <a:sym typeface="Wingdings" pitchFamily="2" charset="2"/>
              </a:rPr>
              <a:t> </a:t>
            </a:r>
            <a:r>
              <a:rPr lang="es-ES" sz="1600" dirty="0" err="1">
                <a:sym typeface="Wingdings" pitchFamily="2" charset="2"/>
              </a:rPr>
              <a:t>for</a:t>
            </a:r>
            <a:r>
              <a:rPr lang="es-ES" sz="1600" dirty="0">
                <a:sym typeface="Wingdings" pitchFamily="2" charset="2"/>
              </a:rPr>
              <a:t> </a:t>
            </a:r>
            <a:r>
              <a:rPr lang="es-ES" sz="1600" dirty="0" err="1">
                <a:sym typeface="Wingdings" pitchFamily="2" charset="2"/>
              </a:rPr>
              <a:t>CERN’s</a:t>
            </a:r>
            <a:r>
              <a:rPr lang="es-ES" sz="1600" dirty="0">
                <a:sym typeface="Wingdings" pitchFamily="2" charset="2"/>
              </a:rPr>
              <a:t> future”</a:t>
            </a:r>
            <a:endParaRPr lang="en-GB" sz="1600" dirty="0">
              <a:solidFill>
                <a:schemeClr val="accent4">
                  <a:lumMod val="50000"/>
                </a:schemeClr>
              </a:solidFill>
            </a:endParaRPr>
          </a:p>
          <a:p>
            <a:pPr marL="342900" indent="-342900">
              <a:lnSpc>
                <a:spcPct val="170000"/>
              </a:lnSpc>
              <a:buFont typeface="Wingdings" pitchFamily="2" charset="2"/>
              <a:buChar char="Ø"/>
            </a:pPr>
            <a:r>
              <a:rPr lang="en-GB" sz="1600" dirty="0">
                <a:solidFill>
                  <a:schemeClr val="accent4">
                    <a:lumMod val="50000"/>
                  </a:schemeClr>
                </a:solidFill>
              </a:rPr>
              <a:t>Take a more proactive position on FCC communication (Communication strategy + Contact with direct stakeholders)</a:t>
            </a:r>
          </a:p>
          <a:p>
            <a:pPr marL="342900" indent="-342900">
              <a:lnSpc>
                <a:spcPct val="170000"/>
              </a:lnSpc>
              <a:buFont typeface="Wingdings" pitchFamily="2" charset="2"/>
              <a:buChar char="Ø"/>
            </a:pPr>
            <a:r>
              <a:rPr lang="en-GB" sz="1600" dirty="0">
                <a:solidFill>
                  <a:schemeClr val="accent4">
                    <a:lumMod val="50000"/>
                  </a:schemeClr>
                </a:solidFill>
              </a:rPr>
              <a:t>Obtain quantifiable feedback for next updates-&gt; Establish discussion groups in priority communities</a:t>
            </a:r>
          </a:p>
          <a:p>
            <a:pPr>
              <a:lnSpc>
                <a:spcPct val="170000"/>
              </a:lnSpc>
            </a:pPr>
            <a:endParaRPr lang="en-GB" sz="1600" dirty="0"/>
          </a:p>
          <a:p>
            <a:pPr marL="342900" indent="-342900">
              <a:lnSpc>
                <a:spcPct val="170000"/>
              </a:lnSpc>
              <a:buFont typeface="Wingdings" pitchFamily="2" charset="2"/>
              <a:buChar char="Ø"/>
            </a:pPr>
            <a:r>
              <a:rPr lang="en-GB" sz="1600" dirty="0"/>
              <a:t>Review Local communication strategy and update it</a:t>
            </a:r>
          </a:p>
          <a:p>
            <a:pPr marL="342900" indent="-342900">
              <a:lnSpc>
                <a:spcPct val="170000"/>
              </a:lnSpc>
              <a:buFont typeface="Wingdings" pitchFamily="2" charset="2"/>
              <a:buChar char="Ø"/>
            </a:pPr>
            <a:r>
              <a:rPr lang="en-GB" sz="1600" dirty="0"/>
              <a:t>Develop a new social </a:t>
            </a:r>
            <a:r>
              <a:rPr lang="en-GB" sz="1600" b="1" dirty="0"/>
              <a:t>media strategy </a:t>
            </a:r>
            <a:r>
              <a:rPr lang="en-GB" sz="1600" dirty="0"/>
              <a:t>for FCC local communication </a:t>
            </a:r>
          </a:p>
          <a:p>
            <a:pPr marL="342900" indent="-342900">
              <a:lnSpc>
                <a:spcPct val="170000"/>
              </a:lnSpc>
              <a:buFont typeface="Wingdings" pitchFamily="2" charset="2"/>
              <a:buChar char="Ø"/>
            </a:pPr>
            <a:r>
              <a:rPr lang="en-GB" sz="1600" dirty="0"/>
              <a:t>Communicate to a wider public -&gt; </a:t>
            </a:r>
            <a:r>
              <a:rPr lang="en-GB" sz="1600" b="1" dirty="0"/>
              <a:t>public &amp; educational events </a:t>
            </a:r>
            <a:r>
              <a:rPr lang="en-GB" sz="1600" dirty="0"/>
              <a:t>in new areas</a:t>
            </a:r>
          </a:p>
          <a:p>
            <a:pPr marL="342900" indent="-342900">
              <a:lnSpc>
                <a:spcPct val="170000"/>
              </a:lnSpc>
              <a:buFont typeface="Wingdings" pitchFamily="2" charset="2"/>
              <a:buChar char="Ø"/>
            </a:pPr>
            <a:r>
              <a:rPr lang="en-GB" sz="1600" dirty="0"/>
              <a:t>Proposal for </a:t>
            </a:r>
            <a:r>
              <a:rPr lang="en-GB" sz="1600" b="1" dirty="0"/>
              <a:t>engaging young public</a:t>
            </a:r>
            <a:r>
              <a:rPr lang="en-GB" sz="1600" dirty="0"/>
              <a:t> in the local area (Local Influencers, educational activities…)</a:t>
            </a:r>
          </a:p>
          <a:p>
            <a:pPr>
              <a:lnSpc>
                <a:spcPct val="170000"/>
              </a:lnSpc>
            </a:pP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28644474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BE85B2-BABC-412F-8D5C-AE83A32F19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 </a:t>
            </a:r>
            <a:br>
              <a:rPr lang="en-US" dirty="0"/>
            </a:br>
            <a:r>
              <a:rPr lang="en-US" dirty="0"/>
              <a:t>for your attention.</a:t>
            </a:r>
            <a:endParaRPr lang="de-AT" dirty="0"/>
          </a:p>
        </p:txBody>
      </p:sp>
      <p:sp>
        <p:nvSpPr>
          <p:cNvPr id="8" name="Foliennummernplatzhalter 1">
            <a:extLst>
              <a:ext uri="{FF2B5EF4-FFF2-40B4-BE49-F238E27FC236}">
                <a16:creationId xmlns:a16="http://schemas.microsoft.com/office/drawing/2014/main" id="{38C1E07E-32FB-B241-A391-8BD4A6B0F32D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1" name="Textfeld 3">
            <a:extLst>
              <a:ext uri="{FF2B5EF4-FFF2-40B4-BE49-F238E27FC236}">
                <a16:creationId xmlns:a16="http://schemas.microsoft.com/office/drawing/2014/main" id="{23ECC864-A0D1-154E-857F-80E48E9C6D8B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de-AT" sz="900" dirty="0">
                <a:solidFill>
                  <a:schemeClr val="bg1"/>
                </a:solidFill>
              </a:rPr>
              <a:t>Andrea Perez Fernandez</a:t>
            </a:r>
          </a:p>
        </p:txBody>
      </p:sp>
      <p:sp>
        <p:nvSpPr>
          <p:cNvPr id="12" name="Textfeld 4">
            <a:extLst>
              <a:ext uri="{FF2B5EF4-FFF2-40B4-BE49-F238E27FC236}">
                <a16:creationId xmlns:a16="http://schemas.microsoft.com/office/drawing/2014/main" id="{29CD7A0D-21F6-234B-B1E2-394E44BB10B0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de-AT" sz="900" dirty="0">
                <a:solidFill>
                  <a:schemeClr val="bg1"/>
                </a:solidFill>
              </a:rPr>
              <a:t>FCC Week 2023</a:t>
            </a:r>
          </a:p>
        </p:txBody>
      </p:sp>
    </p:spTree>
    <p:extLst>
      <p:ext uri="{BB962C8B-B14F-4D97-AF65-F5344CB8AC3E}">
        <p14:creationId xmlns:p14="http://schemas.microsoft.com/office/powerpoint/2010/main" val="1294950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8603CF0-7BC4-BC2C-945D-FBABAA5C88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state of the art in 2020</a:t>
            </a:r>
            <a:endParaRPr lang="en-GB" dirty="0"/>
          </a:p>
        </p:txBody>
      </p:sp>
      <p:pic>
        <p:nvPicPr>
          <p:cNvPr id="5" name="Imagen 4" descr="Escala de tiempo&#10;&#10;Descripción generada automáticamente con confianza media">
            <a:extLst>
              <a:ext uri="{FF2B5EF4-FFF2-40B4-BE49-F238E27FC236}">
                <a16:creationId xmlns:a16="http://schemas.microsoft.com/office/drawing/2014/main" id="{FD4ECAFF-AB53-B0B3-0B1D-1EB8200B1A2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139702"/>
            <a:ext cx="9169751" cy="1864540"/>
          </a:xfrm>
          <a:prstGeom prst="rect">
            <a:avLst/>
          </a:prstGeom>
        </p:spPr>
      </p:pic>
      <p:sp>
        <p:nvSpPr>
          <p:cNvPr id="6" name="Elipse 5">
            <a:extLst>
              <a:ext uri="{FF2B5EF4-FFF2-40B4-BE49-F238E27FC236}">
                <a16:creationId xmlns:a16="http://schemas.microsoft.com/office/drawing/2014/main" id="{151BB0D7-6048-2C94-FE19-0E6D65CD9C65}"/>
              </a:ext>
            </a:extLst>
          </p:cNvPr>
          <p:cNvSpPr/>
          <p:nvPr/>
        </p:nvSpPr>
        <p:spPr>
          <a:xfrm>
            <a:off x="961566" y="2471170"/>
            <a:ext cx="708656" cy="627722"/>
          </a:xfrm>
          <a:prstGeom prst="ellipse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14D2868E-4BF8-D259-7A8F-DCFA906AA347}"/>
              </a:ext>
            </a:extLst>
          </p:cNvPr>
          <p:cNvSpPr txBox="1"/>
          <p:nvPr/>
        </p:nvSpPr>
        <p:spPr>
          <a:xfrm>
            <a:off x="641526" y="1436961"/>
            <a:ext cx="640080" cy="559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13" dirty="0"/>
              <a:t>ESPP 2020 update</a:t>
            </a:r>
          </a:p>
        </p:txBody>
      </p: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634F2B94-7955-16B3-3B2A-08614D4F9E47}"/>
              </a:ext>
            </a:extLst>
          </p:cNvPr>
          <p:cNvCxnSpPr>
            <a:stCxn id="4" idx="2"/>
          </p:cNvCxnSpPr>
          <p:nvPr/>
        </p:nvCxnSpPr>
        <p:spPr>
          <a:xfrm>
            <a:off x="961566" y="1996922"/>
            <a:ext cx="0" cy="4618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uadroTexto 8">
            <a:extLst>
              <a:ext uri="{FF2B5EF4-FFF2-40B4-BE49-F238E27FC236}">
                <a16:creationId xmlns:a16="http://schemas.microsoft.com/office/drawing/2014/main" id="{42DB83D6-2D81-97D6-42BB-9FCE5B5E9E48}"/>
              </a:ext>
            </a:extLst>
          </p:cNvPr>
          <p:cNvSpPr txBox="1"/>
          <p:nvPr/>
        </p:nvSpPr>
        <p:spPr>
          <a:xfrm>
            <a:off x="1281606" y="4371950"/>
            <a:ext cx="6746778" cy="506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2000" dirty="0"/>
              <a:t>Macroscopic communication -&gt; Local communication</a:t>
            </a:r>
          </a:p>
        </p:txBody>
      </p:sp>
    </p:spTree>
    <p:extLst>
      <p:ext uri="{BB962C8B-B14F-4D97-AF65-F5344CB8AC3E}">
        <p14:creationId xmlns:p14="http://schemas.microsoft.com/office/powerpoint/2010/main" val="3240059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hen Reality Hits You: Learn to Lower Your Expectations | by hellen mhondo  | Medium">
            <a:extLst>
              <a:ext uri="{FF2B5EF4-FFF2-40B4-BE49-F238E27FC236}">
                <a16:creationId xmlns:a16="http://schemas.microsoft.com/office/drawing/2014/main" id="{9EBB7692-37B7-286C-A109-C26B0A318E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6145515">
            <a:off x="1057652" y="2388750"/>
            <a:ext cx="2245220" cy="2417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When Reality Hits You: Learn to Lower Your Expectations | by hellen mhondo  | Medium">
            <a:extLst>
              <a:ext uri="{FF2B5EF4-FFF2-40B4-BE49-F238E27FC236}">
                <a16:creationId xmlns:a16="http://schemas.microsoft.com/office/drawing/2014/main" id="{BC2914DA-C2DC-2491-3362-4B7C45F207F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3164590">
            <a:off x="1791073" y="596278"/>
            <a:ext cx="1532645" cy="1814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5C6314C2-031A-8A82-6253-8F9A00616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646" y="231934"/>
            <a:ext cx="8535833" cy="994172"/>
          </a:xfrm>
        </p:spPr>
        <p:txBody>
          <a:bodyPr/>
          <a:lstStyle/>
          <a:p>
            <a:br>
              <a:rPr lang="en-GB" dirty="0"/>
            </a:br>
            <a:r>
              <a:rPr lang="en-GB" dirty="0"/>
              <a:t>Expectations vs reality in 2021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48BBFE36-05EF-CEA1-9C2D-7515978D647D}"/>
              </a:ext>
            </a:extLst>
          </p:cNvPr>
          <p:cNvSpPr txBox="1"/>
          <p:nvPr/>
        </p:nvSpPr>
        <p:spPr>
          <a:xfrm>
            <a:off x="3225599" y="1226105"/>
            <a:ext cx="5666880" cy="24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We need new communication materials!</a:t>
            </a:r>
          </a:p>
          <a:p>
            <a:pPr algn="ctr"/>
            <a:r>
              <a:rPr lang="en-GB" sz="1400" b="1" dirty="0"/>
              <a:t>(Brochures, videos, website, visuals)</a:t>
            </a:r>
          </a:p>
          <a:p>
            <a:pPr algn="ctr"/>
            <a:r>
              <a:rPr lang="en-GB" sz="1400" b="1" dirty="0"/>
              <a:t>We need to start dialogue with stakeholders!</a:t>
            </a:r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endParaRPr lang="en-GB" sz="1100" dirty="0"/>
          </a:p>
          <a:p>
            <a:pPr marL="171450" indent="-171450">
              <a:buFont typeface="Wingdings" pitchFamily="2" charset="2"/>
              <a:buChar char="v"/>
            </a:pPr>
            <a:r>
              <a:rPr lang="en-GB" sz="1100" dirty="0"/>
              <a:t>Previous CERN experience do not apply to the present context</a:t>
            </a:r>
          </a:p>
          <a:p>
            <a:pPr marL="171450" indent="-171450">
              <a:buFont typeface="Wingdings" pitchFamily="2" charset="2"/>
              <a:buChar char="v"/>
            </a:pPr>
            <a:r>
              <a:rPr lang="en-GB" sz="1100" dirty="0"/>
              <a:t>Communication strategies not adapted to the local area (new messages)</a:t>
            </a:r>
          </a:p>
          <a:p>
            <a:pPr marL="171450" indent="-171450">
              <a:buFont typeface="Wingdings" pitchFamily="2" charset="2"/>
              <a:buChar char="v"/>
            </a:pPr>
            <a:r>
              <a:rPr lang="en-GB" sz="1100" dirty="0"/>
              <a:t>We were trying to communicate about something that might not happen </a:t>
            </a:r>
          </a:p>
          <a:p>
            <a:pPr marL="171450" indent="-171450">
              <a:buFont typeface="Wingdings" pitchFamily="2" charset="2"/>
              <a:buChar char="v"/>
            </a:pPr>
            <a:r>
              <a:rPr lang="en-GB" sz="1100" dirty="0"/>
              <a:t>The communication channels stablished did not reach the new public</a:t>
            </a:r>
          </a:p>
          <a:p>
            <a:endParaRPr lang="en-GB" sz="1013" dirty="0"/>
          </a:p>
          <a:p>
            <a:endParaRPr lang="en-GB" sz="1013" dirty="0"/>
          </a:p>
          <a:p>
            <a:pPr marL="214313" indent="-214313">
              <a:buFontTx/>
              <a:buChar char="-"/>
            </a:pPr>
            <a:endParaRPr lang="en-GB" sz="1013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F3814D0-430F-9208-EDF9-26F572BAF3F3}"/>
              </a:ext>
            </a:extLst>
          </p:cNvPr>
          <p:cNvSpPr txBox="1"/>
          <p:nvPr/>
        </p:nvSpPr>
        <p:spPr>
          <a:xfrm>
            <a:off x="107504" y="4012839"/>
            <a:ext cx="892899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n-GB" sz="1800" b="1" u="sng" dirty="0"/>
          </a:p>
          <a:p>
            <a:pPr algn="ctr"/>
            <a:r>
              <a:rPr lang="en-GB" sz="1800" b="1" dirty="0"/>
              <a:t>We need a specific </a:t>
            </a:r>
            <a:r>
              <a:rPr lang="en-GB" sz="1800" b="1" u="sng" dirty="0"/>
              <a:t>local communication strategy</a:t>
            </a:r>
            <a:r>
              <a:rPr lang="en-GB" sz="1800" b="1" dirty="0"/>
              <a:t> focused on the </a:t>
            </a:r>
            <a:r>
              <a:rPr lang="en-GB" sz="1800" b="1" u="sng" dirty="0"/>
              <a:t>feasibility study</a:t>
            </a:r>
            <a:endParaRPr lang="en-GB" sz="1100" u="sng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B5CFA33E-D712-56A7-C575-8A88FADD408A}"/>
              </a:ext>
            </a:extLst>
          </p:cNvPr>
          <p:cNvSpPr txBox="1"/>
          <p:nvPr/>
        </p:nvSpPr>
        <p:spPr>
          <a:xfrm>
            <a:off x="377024" y="1173562"/>
            <a:ext cx="1512168" cy="506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/>
              <a:t>Expectations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49F144C4-303C-701C-FF59-E106E2F1F0D0}"/>
              </a:ext>
            </a:extLst>
          </p:cNvPr>
          <p:cNvSpPr txBox="1"/>
          <p:nvPr/>
        </p:nvSpPr>
        <p:spPr>
          <a:xfrm>
            <a:off x="377024" y="2176382"/>
            <a:ext cx="1512168" cy="506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/>
              <a:t>Reality</a:t>
            </a:r>
          </a:p>
        </p:txBody>
      </p:sp>
    </p:spTree>
    <p:extLst>
      <p:ext uri="{BB962C8B-B14F-4D97-AF65-F5344CB8AC3E}">
        <p14:creationId xmlns:p14="http://schemas.microsoft.com/office/powerpoint/2010/main" val="3009460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6B6305EF-5871-AD4C-A84D-1DC5B4D85B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1" y="97424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C5C7F855-95AD-805C-82D1-3E437B696C4F}"/>
              </a:ext>
            </a:extLst>
          </p:cNvPr>
          <p:cNvSpPr txBox="1"/>
          <p:nvPr/>
        </p:nvSpPr>
        <p:spPr>
          <a:xfrm>
            <a:off x="253722" y="1221283"/>
            <a:ext cx="4104457" cy="5324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endParaRPr lang="en-US" sz="1800" b="1" dirty="0"/>
          </a:p>
          <a:p>
            <a:pPr marL="285750" indent="-285750">
              <a:buFont typeface="Wingdings" pitchFamily="2" charset="2"/>
              <a:buChar char="v"/>
            </a:pPr>
            <a:r>
              <a:rPr lang="es-CH" sz="1800" dirty="0"/>
              <a:t>2 Countries (different regulations, cultures, concerns)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s-CH" sz="1800" dirty="0"/>
              <a:t>41 municipalities 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s-CH" sz="1800" dirty="0"/>
              <a:t>A growing and moving population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s-CH" sz="1800" dirty="0"/>
              <a:t>Different levels of knowledge about CERN</a:t>
            </a:r>
          </a:p>
          <a:p>
            <a:endParaRPr lang="es-CH" sz="1800" dirty="0"/>
          </a:p>
          <a:p>
            <a:endParaRPr lang="es-CH" sz="1800" dirty="0"/>
          </a:p>
          <a:p>
            <a:r>
              <a:rPr lang="es-CH" sz="1800" dirty="0"/>
              <a:t>Guarantee a symmetry on communication actions in France and Switzerland  </a:t>
            </a:r>
          </a:p>
          <a:p>
            <a:endParaRPr lang="en-GB" sz="1800" dirty="0"/>
          </a:p>
          <a:p>
            <a:endParaRPr lang="en-GB" sz="1800" b="1" dirty="0"/>
          </a:p>
          <a:p>
            <a:endParaRPr lang="es-CH" sz="1800" b="1" dirty="0"/>
          </a:p>
          <a:p>
            <a:endParaRPr lang="es-CH" sz="1800" b="1" dirty="0"/>
          </a:p>
          <a:p>
            <a:endParaRPr lang="es-CH" sz="1800" dirty="0"/>
          </a:p>
          <a:p>
            <a:br>
              <a:rPr lang="es-CH" sz="1800" dirty="0"/>
            </a:br>
            <a:endParaRPr lang="es-CH" sz="1600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B009060A-631C-6834-97AF-58E15FD9D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45903"/>
            <a:ext cx="8263350" cy="804066"/>
          </a:xfrm>
        </p:spPr>
        <p:txBody>
          <a:bodyPr/>
          <a:lstStyle/>
          <a:p>
            <a:r>
              <a:rPr lang="es-CH" dirty="0"/>
              <a:t>Local communication challenges </a:t>
            </a:r>
          </a:p>
        </p:txBody>
      </p:sp>
      <p:pic>
        <p:nvPicPr>
          <p:cNvPr id="2" name="Picture 1" descr="page7image30053872">
            <a:extLst>
              <a:ext uri="{FF2B5EF4-FFF2-40B4-BE49-F238E27FC236}">
                <a16:creationId xmlns:a16="http://schemas.microsoft.com/office/drawing/2014/main" id="{F143E1BC-7282-47B2-04CF-C42841A10A1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413"/>
          <a:stretch/>
        </p:blipFill>
        <p:spPr bwMode="auto">
          <a:xfrm>
            <a:off x="4358179" y="1259949"/>
            <a:ext cx="4646329" cy="3338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67648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Diagrama&#10;&#10;Descripción generada automáticamente con confianza baja">
            <a:extLst>
              <a:ext uri="{FF2B5EF4-FFF2-40B4-BE49-F238E27FC236}">
                <a16:creationId xmlns:a16="http://schemas.microsoft.com/office/drawing/2014/main" id="{3A36A48D-8B6E-4DF5-7156-4B7D06111DC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867" y="1291840"/>
            <a:ext cx="8022265" cy="3682654"/>
          </a:xfrm>
          <a:prstGeom prst="rect">
            <a:avLst/>
          </a:prstGeom>
        </p:spPr>
      </p:pic>
      <p:sp>
        <p:nvSpPr>
          <p:cNvPr id="8" name="Título 1">
            <a:extLst>
              <a:ext uri="{FF2B5EF4-FFF2-40B4-BE49-F238E27FC236}">
                <a16:creationId xmlns:a16="http://schemas.microsoft.com/office/drawing/2014/main" id="{45F889C4-599C-1C98-B2DA-EB92AF37B083}"/>
              </a:ext>
            </a:extLst>
          </p:cNvPr>
          <p:cNvSpPr txBox="1">
            <a:spLocks/>
          </p:cNvSpPr>
          <p:nvPr/>
        </p:nvSpPr>
        <p:spPr>
          <a:xfrm>
            <a:off x="560867" y="61473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2022 FCC local communication strategy</a:t>
            </a:r>
          </a:p>
        </p:txBody>
      </p:sp>
    </p:spTree>
    <p:extLst>
      <p:ext uri="{BB962C8B-B14F-4D97-AF65-F5344CB8AC3E}">
        <p14:creationId xmlns:p14="http://schemas.microsoft.com/office/powerpoint/2010/main" val="19254228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1713FCF4-EDD8-95E8-C7EA-79723AB1D64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1" y="94966"/>
            <a:ext cx="211724" cy="111288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2EE07DEA-F5A0-A052-924E-9B6BBF42A0FC}"/>
              </a:ext>
            </a:extLst>
          </p:cNvPr>
          <p:cNvSpPr txBox="1"/>
          <p:nvPr/>
        </p:nvSpPr>
        <p:spPr>
          <a:xfrm>
            <a:off x="664224" y="1472390"/>
            <a:ext cx="3234372" cy="5357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ts val="3700"/>
              </a:lnSpc>
            </a:pPr>
            <a:r>
              <a:rPr lang="es-CH" sz="3000" dirty="0">
                <a:solidFill>
                  <a:schemeClr val="accent1">
                    <a:lumMod val="50000"/>
                  </a:schemeClr>
                </a:solidFill>
              </a:rPr>
              <a:t>CERN - FCC</a:t>
            </a:r>
          </a:p>
        </p:txBody>
      </p:sp>
      <p:sp>
        <p:nvSpPr>
          <p:cNvPr id="66" name="CuadroTexto 65">
            <a:extLst>
              <a:ext uri="{FF2B5EF4-FFF2-40B4-BE49-F238E27FC236}">
                <a16:creationId xmlns:a16="http://schemas.microsoft.com/office/drawing/2014/main" id="{7F3D7138-3B00-B82D-1786-93443449B1A8}"/>
              </a:ext>
            </a:extLst>
          </p:cNvPr>
          <p:cNvSpPr txBox="1"/>
          <p:nvPr/>
        </p:nvSpPr>
        <p:spPr>
          <a:xfrm>
            <a:off x="664224" y="2237425"/>
            <a:ext cx="3419872" cy="50654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ts val="3700"/>
              </a:lnSpc>
            </a:pPr>
            <a:r>
              <a:rPr lang="es-CH" sz="1800" dirty="0">
                <a:solidFill>
                  <a:schemeClr val="accent1">
                    <a:lumMod val="50000"/>
                  </a:schemeClr>
                </a:solidFill>
              </a:rPr>
              <a:t>Expert in Territorial Dialogue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752F36A2-8B15-2302-387F-7E2771141F95}"/>
              </a:ext>
            </a:extLst>
          </p:cNvPr>
          <p:cNvSpPr txBox="1"/>
          <p:nvPr/>
        </p:nvSpPr>
        <p:spPr>
          <a:xfrm>
            <a:off x="756974" y="3545127"/>
            <a:ext cx="3234372" cy="50654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ts val="3700"/>
              </a:lnSpc>
            </a:pPr>
            <a:r>
              <a:rPr lang="es-CH" sz="2000" dirty="0">
                <a:solidFill>
                  <a:schemeClr val="accent1">
                    <a:lumMod val="50000"/>
                  </a:schemeClr>
                </a:solidFill>
              </a:rPr>
              <a:t>Territorial Representatives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DB075172-0BBA-AFD2-C2A3-2982E9EF23A8}"/>
              </a:ext>
            </a:extLst>
          </p:cNvPr>
          <p:cNvSpPr txBox="1"/>
          <p:nvPr/>
        </p:nvSpPr>
        <p:spPr>
          <a:xfrm>
            <a:off x="886566" y="4015687"/>
            <a:ext cx="3234372" cy="7155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>
                <a:latin typeface="TimesNewRomanPSMT"/>
              </a:rPr>
              <a:t>(</a:t>
            </a:r>
            <a:r>
              <a:rPr lang="es-ES" dirty="0" err="1">
                <a:latin typeface="TimesNewRomanPSMT"/>
              </a:rPr>
              <a:t>Canton</a:t>
            </a:r>
            <a:r>
              <a:rPr lang="es-ES" dirty="0">
                <a:latin typeface="TimesNewRomanPSMT"/>
              </a:rPr>
              <a:t> de </a:t>
            </a:r>
            <a:r>
              <a:rPr lang="es-ES" dirty="0" err="1">
                <a:latin typeface="TimesNewRomanPSMT"/>
              </a:rPr>
              <a:t>Genève</a:t>
            </a:r>
            <a:r>
              <a:rPr lang="es-ES" sz="1013" dirty="0">
                <a:latin typeface="TimesNewRomanPSMT"/>
              </a:rPr>
              <a:t>, </a:t>
            </a:r>
            <a:r>
              <a:rPr lang="es-ES" dirty="0" err="1">
                <a:latin typeface="TimesNewRomanPSMT"/>
              </a:rPr>
              <a:t>Mission</a:t>
            </a:r>
            <a:r>
              <a:rPr lang="es-ES" dirty="0">
                <a:latin typeface="TimesNewRomanPSMT"/>
              </a:rPr>
              <a:t> </a:t>
            </a:r>
            <a:r>
              <a:rPr lang="es-ES" dirty="0" err="1">
                <a:latin typeface="TimesNewRomanPSMT"/>
              </a:rPr>
              <a:t>suisse</a:t>
            </a:r>
            <a:r>
              <a:rPr lang="es-ES" dirty="0">
                <a:latin typeface="TimesNewRomanPSMT"/>
              </a:rPr>
              <a:t>  </a:t>
            </a:r>
          </a:p>
          <a:p>
            <a:r>
              <a:rPr lang="es-ES" dirty="0" err="1">
                <a:latin typeface="TimesNewRomanPSMT"/>
              </a:rPr>
              <a:t>Préfecture</a:t>
            </a:r>
            <a:r>
              <a:rPr lang="es-ES" dirty="0">
                <a:latin typeface="TimesNewRomanPSMT"/>
              </a:rPr>
              <a:t> de la </a:t>
            </a:r>
            <a:r>
              <a:rPr lang="es-ES" dirty="0" err="1">
                <a:latin typeface="TimesNewRomanPSMT"/>
              </a:rPr>
              <a:t>région</a:t>
            </a:r>
            <a:r>
              <a:rPr lang="es-ES" dirty="0">
                <a:latin typeface="TimesNewRomanPSMT"/>
              </a:rPr>
              <a:t> </a:t>
            </a:r>
            <a:r>
              <a:rPr lang="es-ES" dirty="0" err="1">
                <a:latin typeface="TimesNewRomanPSMT"/>
              </a:rPr>
              <a:t>Auvergne-Rhône-Alpes</a:t>
            </a:r>
            <a:r>
              <a:rPr lang="es-ES" dirty="0">
                <a:latin typeface="TimesNewRomanPSMT"/>
              </a:rPr>
              <a:t>, CEREMA…)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819F1E95-F920-705A-0AF1-BC30CFD24FE0}"/>
              </a:ext>
            </a:extLst>
          </p:cNvPr>
          <p:cNvSpPr txBox="1"/>
          <p:nvPr/>
        </p:nvSpPr>
        <p:spPr>
          <a:xfrm>
            <a:off x="1201288" y="2726240"/>
            <a:ext cx="2160241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dirty="0">
                <a:latin typeface="TimesNewRomanPSMT"/>
              </a:rPr>
              <a:t>(EES)</a:t>
            </a:r>
          </a:p>
          <a:p>
            <a:pPr algn="ctr"/>
            <a:r>
              <a:rPr lang="es-ES" dirty="0" err="1">
                <a:latin typeface="TimesNewRomanPSMT"/>
              </a:rPr>
              <a:t>Give</a:t>
            </a:r>
            <a:r>
              <a:rPr lang="es-ES" dirty="0">
                <a:latin typeface="TimesNewRomanPSMT"/>
              </a:rPr>
              <a:t> </a:t>
            </a:r>
            <a:r>
              <a:rPr lang="es-ES" dirty="0" err="1">
                <a:latin typeface="TimesNewRomanPSMT"/>
              </a:rPr>
              <a:t>support</a:t>
            </a:r>
            <a:r>
              <a:rPr lang="es-ES" dirty="0">
                <a:latin typeface="TimesNewRomanPSMT"/>
              </a:rPr>
              <a:t> / </a:t>
            </a:r>
            <a:r>
              <a:rPr lang="es-ES" dirty="0" err="1">
                <a:latin typeface="TimesNewRomanPSMT"/>
              </a:rPr>
              <a:t>Consulting</a:t>
            </a:r>
            <a:endParaRPr lang="es-ES" dirty="0">
              <a:latin typeface="TimesNewRomanPSMT"/>
            </a:endParaRPr>
          </a:p>
        </p:txBody>
      </p:sp>
      <p:sp>
        <p:nvSpPr>
          <p:cNvPr id="9" name="Más 8">
            <a:extLst>
              <a:ext uri="{FF2B5EF4-FFF2-40B4-BE49-F238E27FC236}">
                <a16:creationId xmlns:a16="http://schemas.microsoft.com/office/drawing/2014/main" id="{E9C8B667-C07A-6589-6ED5-C5A673A554B3}"/>
              </a:ext>
            </a:extLst>
          </p:cNvPr>
          <p:cNvSpPr/>
          <p:nvPr/>
        </p:nvSpPr>
        <p:spPr>
          <a:xfrm>
            <a:off x="2059067" y="1934569"/>
            <a:ext cx="444685" cy="407281"/>
          </a:xfrm>
          <a:prstGeom prst="mathPlus">
            <a:avLst/>
          </a:prstGeom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Más 13">
            <a:extLst>
              <a:ext uri="{FF2B5EF4-FFF2-40B4-BE49-F238E27FC236}">
                <a16:creationId xmlns:a16="http://schemas.microsoft.com/office/drawing/2014/main" id="{6EADC15B-FFE2-696E-58F8-1DFA023D8777}"/>
              </a:ext>
            </a:extLst>
          </p:cNvPr>
          <p:cNvSpPr/>
          <p:nvPr/>
        </p:nvSpPr>
        <p:spPr>
          <a:xfrm>
            <a:off x="2059065" y="3237985"/>
            <a:ext cx="444685" cy="415587"/>
          </a:xfrm>
          <a:prstGeom prst="mathPlus">
            <a:avLst/>
          </a:prstGeom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ítulo 1">
            <a:extLst>
              <a:ext uri="{FF2B5EF4-FFF2-40B4-BE49-F238E27FC236}">
                <a16:creationId xmlns:a16="http://schemas.microsoft.com/office/drawing/2014/main" id="{5A2943B5-C84E-7C14-ECCD-5F58A4EA0845}"/>
              </a:ext>
            </a:extLst>
          </p:cNvPr>
          <p:cNvSpPr txBox="1">
            <a:spLocks/>
          </p:cNvSpPr>
          <p:nvPr/>
        </p:nvSpPr>
        <p:spPr>
          <a:xfrm>
            <a:off x="481951" y="283934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685800" rtl="0" eaLnBrk="1" latinLnBrk="0" hangingPunct="1">
              <a:lnSpc>
                <a:spcPts val="3563"/>
              </a:lnSpc>
              <a:spcBef>
                <a:spcPct val="0"/>
              </a:spcBef>
              <a:buNone/>
              <a:defRPr sz="3375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000" cap="none" dirty="0">
                <a:solidFill>
                  <a:schemeClr val="tx1"/>
                </a:solidFill>
              </a:rPr>
              <a:t>2022 FCC Local communication strategy</a:t>
            </a:r>
          </a:p>
        </p:txBody>
      </p:sp>
    </p:spTree>
    <p:extLst>
      <p:ext uri="{BB962C8B-B14F-4D97-AF65-F5344CB8AC3E}">
        <p14:creationId xmlns:p14="http://schemas.microsoft.com/office/powerpoint/2010/main" val="26078126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1713FCF4-EDD8-95E8-C7EA-79723AB1D64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1" y="94966"/>
            <a:ext cx="211724" cy="111288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2EE07DEA-F5A0-A052-924E-9B6BBF42A0FC}"/>
              </a:ext>
            </a:extLst>
          </p:cNvPr>
          <p:cNvSpPr txBox="1"/>
          <p:nvPr/>
        </p:nvSpPr>
        <p:spPr>
          <a:xfrm>
            <a:off x="664224" y="1472390"/>
            <a:ext cx="3234372" cy="5357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ts val="3700"/>
              </a:lnSpc>
            </a:pPr>
            <a:r>
              <a:rPr lang="es-CH" sz="3000" dirty="0">
                <a:solidFill>
                  <a:schemeClr val="accent1">
                    <a:lumMod val="50000"/>
                  </a:schemeClr>
                </a:solidFill>
              </a:rPr>
              <a:t>CERN - FCC</a:t>
            </a:r>
          </a:p>
        </p:txBody>
      </p:sp>
      <p:sp>
        <p:nvSpPr>
          <p:cNvPr id="66" name="CuadroTexto 65">
            <a:extLst>
              <a:ext uri="{FF2B5EF4-FFF2-40B4-BE49-F238E27FC236}">
                <a16:creationId xmlns:a16="http://schemas.microsoft.com/office/drawing/2014/main" id="{7F3D7138-3B00-B82D-1786-93443449B1A8}"/>
              </a:ext>
            </a:extLst>
          </p:cNvPr>
          <p:cNvSpPr txBox="1"/>
          <p:nvPr/>
        </p:nvSpPr>
        <p:spPr>
          <a:xfrm>
            <a:off x="664224" y="2237425"/>
            <a:ext cx="3419872" cy="50654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ts val="3700"/>
              </a:lnSpc>
            </a:pPr>
            <a:r>
              <a:rPr lang="es-CH" sz="1800" dirty="0">
                <a:solidFill>
                  <a:schemeClr val="accent1">
                    <a:lumMod val="50000"/>
                  </a:schemeClr>
                </a:solidFill>
              </a:rPr>
              <a:t>Expert in Territorial Dialogue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752F36A2-8B15-2302-387F-7E2771141F95}"/>
              </a:ext>
            </a:extLst>
          </p:cNvPr>
          <p:cNvSpPr txBox="1"/>
          <p:nvPr/>
        </p:nvSpPr>
        <p:spPr>
          <a:xfrm>
            <a:off x="834461" y="3416985"/>
            <a:ext cx="3234372" cy="50654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ts val="3700"/>
              </a:lnSpc>
            </a:pPr>
            <a:r>
              <a:rPr lang="es-CH" sz="2000" dirty="0">
                <a:solidFill>
                  <a:schemeClr val="accent1">
                    <a:lumMod val="50000"/>
                  </a:schemeClr>
                </a:solidFill>
              </a:rPr>
              <a:t>Territorial Representatives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DB075172-0BBA-AFD2-C2A3-2982E9EF23A8}"/>
              </a:ext>
            </a:extLst>
          </p:cNvPr>
          <p:cNvSpPr txBox="1"/>
          <p:nvPr/>
        </p:nvSpPr>
        <p:spPr>
          <a:xfrm>
            <a:off x="946631" y="3923534"/>
            <a:ext cx="3234372" cy="7155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>
                <a:latin typeface="TimesNewRomanPSMT"/>
              </a:rPr>
              <a:t>(</a:t>
            </a:r>
            <a:r>
              <a:rPr lang="es-ES" dirty="0" err="1">
                <a:latin typeface="TimesNewRomanPSMT"/>
              </a:rPr>
              <a:t>Canton</a:t>
            </a:r>
            <a:r>
              <a:rPr lang="es-ES" dirty="0">
                <a:latin typeface="TimesNewRomanPSMT"/>
              </a:rPr>
              <a:t> de </a:t>
            </a:r>
            <a:r>
              <a:rPr lang="es-ES" dirty="0" err="1">
                <a:latin typeface="TimesNewRomanPSMT"/>
              </a:rPr>
              <a:t>Genève</a:t>
            </a:r>
            <a:r>
              <a:rPr lang="es-ES" sz="1013" dirty="0">
                <a:latin typeface="TimesNewRomanPSMT"/>
              </a:rPr>
              <a:t>, </a:t>
            </a:r>
            <a:r>
              <a:rPr lang="es-ES" dirty="0" err="1">
                <a:latin typeface="TimesNewRomanPSMT"/>
              </a:rPr>
              <a:t>Mission</a:t>
            </a:r>
            <a:r>
              <a:rPr lang="es-ES" dirty="0">
                <a:latin typeface="TimesNewRomanPSMT"/>
              </a:rPr>
              <a:t> </a:t>
            </a:r>
            <a:r>
              <a:rPr lang="es-ES" dirty="0" err="1">
                <a:latin typeface="TimesNewRomanPSMT"/>
              </a:rPr>
              <a:t>suisse</a:t>
            </a:r>
            <a:r>
              <a:rPr lang="es-ES" dirty="0">
                <a:latin typeface="TimesNewRomanPSMT"/>
              </a:rPr>
              <a:t>  </a:t>
            </a:r>
          </a:p>
          <a:p>
            <a:r>
              <a:rPr lang="es-ES" dirty="0" err="1">
                <a:latin typeface="TimesNewRomanPSMT"/>
              </a:rPr>
              <a:t>Préfecture</a:t>
            </a:r>
            <a:r>
              <a:rPr lang="es-ES" dirty="0">
                <a:latin typeface="TimesNewRomanPSMT"/>
              </a:rPr>
              <a:t> de la </a:t>
            </a:r>
            <a:r>
              <a:rPr lang="es-ES" dirty="0" err="1">
                <a:latin typeface="TimesNewRomanPSMT"/>
              </a:rPr>
              <a:t>région</a:t>
            </a:r>
            <a:r>
              <a:rPr lang="es-ES" dirty="0">
                <a:latin typeface="TimesNewRomanPSMT"/>
              </a:rPr>
              <a:t> </a:t>
            </a:r>
            <a:r>
              <a:rPr lang="es-ES" dirty="0" err="1">
                <a:latin typeface="TimesNewRomanPSMT"/>
              </a:rPr>
              <a:t>Auvergne-Rhône-Alpes</a:t>
            </a:r>
            <a:r>
              <a:rPr lang="es-ES" dirty="0">
                <a:latin typeface="TimesNewRomanPSMT"/>
              </a:rPr>
              <a:t>, CEREMA…)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819F1E95-F920-705A-0AF1-BC30CFD24FE0}"/>
              </a:ext>
            </a:extLst>
          </p:cNvPr>
          <p:cNvSpPr txBox="1"/>
          <p:nvPr/>
        </p:nvSpPr>
        <p:spPr>
          <a:xfrm>
            <a:off x="1201288" y="2726240"/>
            <a:ext cx="2160241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dirty="0">
                <a:latin typeface="TimesNewRomanPSMT"/>
              </a:rPr>
              <a:t>(EES)</a:t>
            </a:r>
          </a:p>
          <a:p>
            <a:pPr algn="ctr"/>
            <a:r>
              <a:rPr lang="es-ES" dirty="0" err="1">
                <a:latin typeface="TimesNewRomanPSMT"/>
              </a:rPr>
              <a:t>Give</a:t>
            </a:r>
            <a:r>
              <a:rPr lang="es-ES" dirty="0">
                <a:latin typeface="TimesNewRomanPSMT"/>
              </a:rPr>
              <a:t> </a:t>
            </a:r>
            <a:r>
              <a:rPr lang="es-ES" dirty="0" err="1">
                <a:latin typeface="TimesNewRomanPSMT"/>
              </a:rPr>
              <a:t>support</a:t>
            </a:r>
            <a:r>
              <a:rPr lang="es-ES" dirty="0">
                <a:latin typeface="TimesNewRomanPSMT"/>
              </a:rPr>
              <a:t> / </a:t>
            </a:r>
            <a:r>
              <a:rPr lang="es-ES" dirty="0" err="1">
                <a:latin typeface="TimesNewRomanPSMT"/>
              </a:rPr>
              <a:t>Consulting</a:t>
            </a:r>
            <a:endParaRPr lang="es-ES" dirty="0">
              <a:latin typeface="TimesNewRomanPSMT"/>
            </a:endParaRPr>
          </a:p>
        </p:txBody>
      </p:sp>
      <p:pic>
        <p:nvPicPr>
          <p:cNvPr id="4" name="Imagen 3" descr="Interfaz de usuario gráfica, Aplicación&#10;&#10;Descripción generada automáticamente">
            <a:extLst>
              <a:ext uri="{FF2B5EF4-FFF2-40B4-BE49-F238E27FC236}">
                <a16:creationId xmlns:a16="http://schemas.microsoft.com/office/drawing/2014/main" id="{459E0E77-B7EE-E38A-D1FD-1E85E757209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3000" y="1103801"/>
            <a:ext cx="3346539" cy="3843688"/>
          </a:xfrm>
          <a:prstGeom prst="rect">
            <a:avLst/>
          </a:prstGeom>
        </p:spPr>
      </p:pic>
      <p:sp>
        <p:nvSpPr>
          <p:cNvPr id="9" name="Más 8">
            <a:extLst>
              <a:ext uri="{FF2B5EF4-FFF2-40B4-BE49-F238E27FC236}">
                <a16:creationId xmlns:a16="http://schemas.microsoft.com/office/drawing/2014/main" id="{E9C8B667-C07A-6589-6ED5-C5A673A554B3}"/>
              </a:ext>
            </a:extLst>
          </p:cNvPr>
          <p:cNvSpPr/>
          <p:nvPr/>
        </p:nvSpPr>
        <p:spPr>
          <a:xfrm>
            <a:off x="2059067" y="1934569"/>
            <a:ext cx="444685" cy="407281"/>
          </a:xfrm>
          <a:prstGeom prst="mathPlus">
            <a:avLst/>
          </a:prstGeom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Más 13">
            <a:extLst>
              <a:ext uri="{FF2B5EF4-FFF2-40B4-BE49-F238E27FC236}">
                <a16:creationId xmlns:a16="http://schemas.microsoft.com/office/drawing/2014/main" id="{6EADC15B-FFE2-696E-58F8-1DFA023D8777}"/>
              </a:ext>
            </a:extLst>
          </p:cNvPr>
          <p:cNvSpPr/>
          <p:nvPr/>
        </p:nvSpPr>
        <p:spPr>
          <a:xfrm>
            <a:off x="2051719" y="3172037"/>
            <a:ext cx="444685" cy="415587"/>
          </a:xfrm>
          <a:prstGeom prst="mathPlus">
            <a:avLst/>
          </a:prstGeom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ítulo 1">
            <a:extLst>
              <a:ext uri="{FF2B5EF4-FFF2-40B4-BE49-F238E27FC236}">
                <a16:creationId xmlns:a16="http://schemas.microsoft.com/office/drawing/2014/main" id="{5A2943B5-C84E-7C14-ECCD-5F58A4EA0845}"/>
              </a:ext>
            </a:extLst>
          </p:cNvPr>
          <p:cNvSpPr txBox="1">
            <a:spLocks/>
          </p:cNvSpPr>
          <p:nvPr/>
        </p:nvSpPr>
        <p:spPr>
          <a:xfrm>
            <a:off x="481951" y="283934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685800" rtl="0" eaLnBrk="1" latinLnBrk="0" hangingPunct="1">
              <a:lnSpc>
                <a:spcPts val="3563"/>
              </a:lnSpc>
              <a:spcBef>
                <a:spcPct val="0"/>
              </a:spcBef>
              <a:buNone/>
              <a:defRPr sz="3375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000" cap="none" dirty="0">
                <a:solidFill>
                  <a:schemeClr val="tx1"/>
                </a:solidFill>
              </a:rPr>
              <a:t>2022 FCC Local communication strategy</a:t>
            </a:r>
          </a:p>
        </p:txBody>
      </p:sp>
    </p:spTree>
    <p:extLst>
      <p:ext uri="{BB962C8B-B14F-4D97-AF65-F5344CB8AC3E}">
        <p14:creationId xmlns:p14="http://schemas.microsoft.com/office/powerpoint/2010/main" val="22780312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4C4B35F-809F-9973-8BBB-E78C2B67E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2022 FCC local communication strategy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B2527515-EB5A-475A-41EA-BC244BA7DE31}"/>
              </a:ext>
            </a:extLst>
          </p:cNvPr>
          <p:cNvSpPr txBox="1"/>
          <p:nvPr/>
        </p:nvSpPr>
        <p:spPr>
          <a:xfrm>
            <a:off x="564296" y="1275606"/>
            <a:ext cx="8136904" cy="37087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GB" sz="1800" dirty="0">
                <a:latin typeface="Calibri" panose="020F0502020204030204"/>
              </a:rPr>
              <a:t>Target audience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GB" sz="1800" dirty="0">
                <a:latin typeface="Calibri" panose="020F0502020204030204"/>
              </a:rPr>
              <a:t>Main concerns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GB" sz="1800" dirty="0">
                <a:latin typeface="Calibri" panose="020F0502020204030204"/>
              </a:rPr>
              <a:t>Channels 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GB" sz="1800" dirty="0">
                <a:latin typeface="Calibri" panose="020F0502020204030204"/>
              </a:rPr>
              <a:t>Messages / Target Audience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GB" sz="1800" dirty="0">
                <a:latin typeface="Calibri" panose="020F0502020204030204"/>
              </a:rPr>
              <a:t>KPI’s 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GB" sz="1800" dirty="0">
                <a:latin typeface="Calibri" panose="020F0502020204030204"/>
              </a:rPr>
              <a:t>Communication flow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GB" sz="1800" dirty="0">
                <a:latin typeface="Calibri" panose="020F0502020204030204"/>
              </a:rPr>
              <a:t>Social media recommendations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GB" sz="1800" dirty="0">
                <a:latin typeface="Calibri" panose="020F0502020204030204"/>
              </a:rPr>
              <a:t>Key messages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GB" sz="1800" dirty="0">
                <a:latin typeface="Calibri" panose="020F0502020204030204"/>
              </a:rPr>
              <a:t>FAQ</a:t>
            </a:r>
            <a:endParaRPr lang="en-GB" sz="1400" b="1" dirty="0">
              <a:latin typeface="Calibri" panose="020F0502020204030204"/>
            </a:endParaRPr>
          </a:p>
          <a:p>
            <a:pPr lvl="0"/>
            <a:endParaRPr lang="en-GB" sz="1400" dirty="0">
              <a:latin typeface="Calibri" panose="020F0502020204030204"/>
            </a:endParaRPr>
          </a:p>
          <a:p>
            <a:pPr lvl="0"/>
            <a:endParaRPr lang="en-GB" sz="1400" dirty="0">
              <a:latin typeface="Calibri" panose="020F0502020204030204"/>
            </a:endParaRPr>
          </a:p>
          <a:p>
            <a:pPr marL="514313" lvl="1" indent="-171450">
              <a:buFont typeface="Arial" panose="020B0604020202020204" pitchFamily="34" charset="0"/>
              <a:buChar char="•"/>
            </a:pPr>
            <a:endParaRPr lang="en-GB" sz="900" dirty="0"/>
          </a:p>
          <a:p>
            <a:pPr lvl="1"/>
            <a:endParaRPr lang="en-GB" sz="900" dirty="0"/>
          </a:p>
          <a:p>
            <a:pPr lvl="1"/>
            <a:endParaRPr lang="en-GB" sz="900" dirty="0"/>
          </a:p>
          <a:p>
            <a:pPr lvl="1"/>
            <a:endParaRPr lang="en-GB" sz="900" dirty="0"/>
          </a:p>
          <a:p>
            <a:pPr lvl="1"/>
            <a:endParaRPr lang="en-GB" sz="900" dirty="0"/>
          </a:p>
        </p:txBody>
      </p:sp>
      <p:pic>
        <p:nvPicPr>
          <p:cNvPr id="9" name="Imagen 8" descr="Interfaz de usuario gráfica, Aplicación&#10;&#10;Descripción generada automáticamente">
            <a:extLst>
              <a:ext uri="{FF2B5EF4-FFF2-40B4-BE49-F238E27FC236}">
                <a16:creationId xmlns:a16="http://schemas.microsoft.com/office/drawing/2014/main" id="{DFBE8BB7-6F66-867F-BC1D-4B39E717FC0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3000" y="1103801"/>
            <a:ext cx="3346539" cy="3843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9835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48D66E6D-6775-DFB9-6506-C02E25EDD92A}"/>
              </a:ext>
            </a:extLst>
          </p:cNvPr>
          <p:cNvSpPr/>
          <p:nvPr/>
        </p:nvSpPr>
        <p:spPr>
          <a:xfrm>
            <a:off x="728100" y="1152582"/>
            <a:ext cx="3795224" cy="34323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1" name="Más 10">
            <a:extLst>
              <a:ext uri="{FF2B5EF4-FFF2-40B4-BE49-F238E27FC236}">
                <a16:creationId xmlns:a16="http://schemas.microsoft.com/office/drawing/2014/main" id="{97FB0C15-B821-DB03-2028-41B4F6822061}"/>
              </a:ext>
            </a:extLst>
          </p:cNvPr>
          <p:cNvSpPr/>
          <p:nvPr/>
        </p:nvSpPr>
        <p:spPr>
          <a:xfrm>
            <a:off x="342931" y="1019923"/>
            <a:ext cx="329184" cy="340028"/>
          </a:xfrm>
          <a:prstGeom prst="mathPlu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2" name="Menos 11">
            <a:extLst>
              <a:ext uri="{FF2B5EF4-FFF2-40B4-BE49-F238E27FC236}">
                <a16:creationId xmlns:a16="http://schemas.microsoft.com/office/drawing/2014/main" id="{0F0FE2BA-7DF9-6638-1FEF-22355BEB775C}"/>
              </a:ext>
            </a:extLst>
          </p:cNvPr>
          <p:cNvSpPr/>
          <p:nvPr/>
        </p:nvSpPr>
        <p:spPr>
          <a:xfrm>
            <a:off x="302535" y="4400735"/>
            <a:ext cx="301752" cy="255713"/>
          </a:xfrm>
          <a:prstGeom prst="mathMinu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3" name="Menos 12">
            <a:extLst>
              <a:ext uri="{FF2B5EF4-FFF2-40B4-BE49-F238E27FC236}">
                <a16:creationId xmlns:a16="http://schemas.microsoft.com/office/drawing/2014/main" id="{2C2C7D7E-11ED-AEFF-82B9-6704422C1B22}"/>
              </a:ext>
            </a:extLst>
          </p:cNvPr>
          <p:cNvSpPr/>
          <p:nvPr/>
        </p:nvSpPr>
        <p:spPr>
          <a:xfrm>
            <a:off x="714208" y="4620495"/>
            <a:ext cx="301752" cy="255713"/>
          </a:xfrm>
          <a:prstGeom prst="mathMinu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4" name="Más 13">
            <a:extLst>
              <a:ext uri="{FF2B5EF4-FFF2-40B4-BE49-F238E27FC236}">
                <a16:creationId xmlns:a16="http://schemas.microsoft.com/office/drawing/2014/main" id="{EA3F78DC-80D7-0D45-FB82-7097E247E745}"/>
              </a:ext>
            </a:extLst>
          </p:cNvPr>
          <p:cNvSpPr/>
          <p:nvPr/>
        </p:nvSpPr>
        <p:spPr>
          <a:xfrm>
            <a:off x="4358732" y="4634736"/>
            <a:ext cx="329184" cy="340028"/>
          </a:xfrm>
          <a:prstGeom prst="mathPlu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3F2F8174-14FE-CAFF-A1CC-B3B0FE6D45AF}"/>
              </a:ext>
            </a:extLst>
          </p:cNvPr>
          <p:cNvSpPr txBox="1"/>
          <p:nvPr/>
        </p:nvSpPr>
        <p:spPr>
          <a:xfrm>
            <a:off x="2039618" y="4611878"/>
            <a:ext cx="1462920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13" dirty="0"/>
              <a:t>What we do/t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2D1A0B71-E80E-3039-6F73-D85DF9634142}"/>
              </a:ext>
            </a:extLst>
          </p:cNvPr>
          <p:cNvSpPr txBox="1"/>
          <p:nvPr/>
        </p:nvSpPr>
        <p:spPr>
          <a:xfrm rot="16200000">
            <a:off x="-7496" y="2672552"/>
            <a:ext cx="1170026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13" dirty="0"/>
              <a:t>What we say/t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4346E78D-D96E-9425-FD74-D5CC30E424C5}"/>
              </a:ext>
            </a:extLst>
          </p:cNvPr>
          <p:cNvSpPr txBox="1"/>
          <p:nvPr/>
        </p:nvSpPr>
        <p:spPr>
          <a:xfrm>
            <a:off x="2533345" y="4889712"/>
            <a:ext cx="2038655" cy="21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88" dirty="0"/>
              <a:t>Adapted from Charles </a:t>
            </a:r>
            <a:r>
              <a:rPr lang="en-GB" sz="788" dirty="0" err="1"/>
              <a:t>Fombrun</a:t>
            </a:r>
            <a:r>
              <a:rPr lang="en-GB" sz="788" dirty="0"/>
              <a:t>, 2015</a:t>
            </a:r>
          </a:p>
        </p:txBody>
      </p:sp>
      <p:sp>
        <p:nvSpPr>
          <p:cNvPr id="8" name="Triángulo 7">
            <a:extLst>
              <a:ext uri="{FF2B5EF4-FFF2-40B4-BE49-F238E27FC236}">
                <a16:creationId xmlns:a16="http://schemas.microsoft.com/office/drawing/2014/main" id="{863B7ABD-56FE-A30D-A0EC-02D5CD50D43F}"/>
              </a:ext>
            </a:extLst>
          </p:cNvPr>
          <p:cNvSpPr/>
          <p:nvPr/>
        </p:nvSpPr>
        <p:spPr>
          <a:xfrm>
            <a:off x="1441116" y="2223030"/>
            <a:ext cx="3093682" cy="2406996"/>
          </a:xfrm>
          <a:prstGeom prst="triangle">
            <a:avLst>
              <a:gd name="adj" fmla="val 100000"/>
            </a:avLst>
          </a:prstGeom>
          <a:gradFill flip="none" rotWithShape="1">
            <a:gsLst>
              <a:gs pos="0">
                <a:srgbClr val="FF0000"/>
              </a:gs>
              <a:gs pos="25000">
                <a:srgbClr val="FF0000">
                  <a:tint val="44500"/>
                  <a:satMod val="160000"/>
                </a:srgbClr>
              </a:gs>
              <a:gs pos="50000">
                <a:schemeClr val="bg1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20" name="Triángulo 19">
            <a:extLst>
              <a:ext uri="{FF2B5EF4-FFF2-40B4-BE49-F238E27FC236}">
                <a16:creationId xmlns:a16="http://schemas.microsoft.com/office/drawing/2014/main" id="{7A6DA611-3C2B-9919-D062-43525B7741C1}"/>
              </a:ext>
            </a:extLst>
          </p:cNvPr>
          <p:cNvSpPr/>
          <p:nvPr/>
        </p:nvSpPr>
        <p:spPr>
          <a:xfrm rot="10800000">
            <a:off x="724347" y="1142077"/>
            <a:ext cx="2062581" cy="2530485"/>
          </a:xfrm>
          <a:prstGeom prst="triangle">
            <a:avLst>
              <a:gd name="adj" fmla="val 100000"/>
            </a:avLst>
          </a:prstGeom>
          <a:gradFill flip="none" rotWithShape="1">
            <a:gsLst>
              <a:gs pos="0">
                <a:srgbClr val="FF0000"/>
              </a:gs>
              <a:gs pos="25000">
                <a:srgbClr val="FF0000">
                  <a:tint val="44500"/>
                  <a:satMod val="160000"/>
                </a:srgbClr>
              </a:gs>
              <a:gs pos="50000">
                <a:schemeClr val="bg1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745F5981-DBA1-C149-5CEA-85850EBA7E22}"/>
              </a:ext>
            </a:extLst>
          </p:cNvPr>
          <p:cNvSpPr txBox="1"/>
          <p:nvPr/>
        </p:nvSpPr>
        <p:spPr>
          <a:xfrm>
            <a:off x="3380391" y="4361810"/>
            <a:ext cx="11131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/>
              <a:t>Reputational risk!</a:t>
            </a:r>
          </a:p>
        </p:txBody>
      </p:sp>
      <p:graphicFrame>
        <p:nvGraphicFramePr>
          <p:cNvPr id="28" name="Tabla 28">
            <a:extLst>
              <a:ext uri="{FF2B5EF4-FFF2-40B4-BE49-F238E27FC236}">
                <a16:creationId xmlns:a16="http://schemas.microsoft.com/office/drawing/2014/main" id="{A8E6C5B7-71ED-329D-5B1E-5B79474E15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0604901"/>
              </p:ext>
            </p:extLst>
          </p:nvPr>
        </p:nvGraphicFramePr>
        <p:xfrm>
          <a:off x="4924976" y="2338583"/>
          <a:ext cx="3781174" cy="18581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6662">
                  <a:extLst>
                    <a:ext uri="{9D8B030D-6E8A-4147-A177-3AD203B41FA5}">
                      <a16:colId xmlns:a16="http://schemas.microsoft.com/office/drawing/2014/main" val="167546655"/>
                    </a:ext>
                  </a:extLst>
                </a:gridCol>
                <a:gridCol w="2304512">
                  <a:extLst>
                    <a:ext uri="{9D8B030D-6E8A-4147-A177-3AD203B41FA5}">
                      <a16:colId xmlns:a16="http://schemas.microsoft.com/office/drawing/2014/main" val="3874345452"/>
                    </a:ext>
                  </a:extLst>
                </a:gridCol>
              </a:tblGrid>
              <a:tr h="270177">
                <a:tc>
                  <a:txBody>
                    <a:bodyPr/>
                    <a:lstStyle/>
                    <a:p>
                      <a:r>
                        <a:rPr lang="en-GB" sz="1000" dirty="0"/>
                        <a:t>What we do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= What we say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503994225"/>
                  </a:ext>
                </a:extLst>
              </a:tr>
              <a:tr h="452604">
                <a:tc>
                  <a:txBody>
                    <a:bodyPr/>
                    <a:lstStyle/>
                    <a:p>
                      <a:r>
                        <a:rPr lang="en-GB" sz="1000" dirty="0"/>
                        <a:t>Start of a Feasibility study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FCC is a feasibility study (At the moment)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452013694"/>
                  </a:ext>
                </a:extLst>
              </a:tr>
              <a:tr h="457222">
                <a:tc>
                  <a:txBody>
                    <a:bodyPr/>
                    <a:lstStyle/>
                    <a:p>
                      <a:r>
                        <a:rPr lang="en-GB" sz="1000" dirty="0"/>
                        <a:t>CERN brings benefits to the local area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000" dirty="0" err="1"/>
                        <a:t>FCCfs</a:t>
                      </a:r>
                      <a:r>
                        <a:rPr lang="en-GB" sz="1000" dirty="0"/>
                        <a:t> extend CERN benefits to a wider local area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147499124"/>
                  </a:ext>
                </a:extLst>
              </a:tr>
              <a:tr h="63734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CERN model Environmental responsibility / Transparent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FCC Environmental responsibility: Avoid Reduce Compensate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909968522"/>
                  </a:ext>
                </a:extLst>
              </a:tr>
            </a:tbl>
          </a:graphicData>
        </a:graphic>
      </p:graphicFrame>
      <p:sp>
        <p:nvSpPr>
          <p:cNvPr id="31" name="CuadroTexto 30">
            <a:extLst>
              <a:ext uri="{FF2B5EF4-FFF2-40B4-BE49-F238E27FC236}">
                <a16:creationId xmlns:a16="http://schemas.microsoft.com/office/drawing/2014/main" id="{46A72333-416B-188F-0448-0B20211EF10E}"/>
              </a:ext>
            </a:extLst>
          </p:cNvPr>
          <p:cNvSpPr txBox="1"/>
          <p:nvPr/>
        </p:nvSpPr>
        <p:spPr>
          <a:xfrm>
            <a:off x="841151" y="1260798"/>
            <a:ext cx="11131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Reputational risk!</a:t>
            </a: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D37B596D-373E-8988-E960-5019417E54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</p:spPr>
        <p:txBody>
          <a:bodyPr/>
          <a:lstStyle/>
          <a:p>
            <a:r>
              <a:rPr lang="en-GB" dirty="0"/>
              <a:t>2022 FCC local communication strategy</a:t>
            </a:r>
          </a:p>
        </p:txBody>
      </p:sp>
      <p:cxnSp>
        <p:nvCxnSpPr>
          <p:cNvPr id="22" name="Conector recto de flecha 21">
            <a:extLst>
              <a:ext uri="{FF2B5EF4-FFF2-40B4-BE49-F238E27FC236}">
                <a16:creationId xmlns:a16="http://schemas.microsoft.com/office/drawing/2014/main" id="{00DE616F-B3F5-7DC0-04F8-30152CD22441}"/>
              </a:ext>
            </a:extLst>
          </p:cNvPr>
          <p:cNvCxnSpPr>
            <a:cxnSpLocks/>
          </p:cNvCxnSpPr>
          <p:nvPr/>
        </p:nvCxnSpPr>
        <p:spPr>
          <a:xfrm flipV="1">
            <a:off x="724346" y="1381866"/>
            <a:ext cx="3487614" cy="324816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ítulo 1">
            <a:extLst>
              <a:ext uri="{FF2B5EF4-FFF2-40B4-BE49-F238E27FC236}">
                <a16:creationId xmlns:a16="http://schemas.microsoft.com/office/drawing/2014/main" id="{9AF855C2-CF6A-FC1F-083C-99DA4BB0E861}"/>
              </a:ext>
            </a:extLst>
          </p:cNvPr>
          <p:cNvSpPr txBox="1">
            <a:spLocks/>
          </p:cNvSpPr>
          <p:nvPr/>
        </p:nvSpPr>
        <p:spPr>
          <a:xfrm>
            <a:off x="4859478" y="1321115"/>
            <a:ext cx="4424934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/>
              <a:t>Key messages focused on the feasibility study</a:t>
            </a:r>
          </a:p>
        </p:txBody>
      </p:sp>
    </p:spTree>
    <p:extLst>
      <p:ext uri="{BB962C8B-B14F-4D97-AF65-F5344CB8AC3E}">
        <p14:creationId xmlns:p14="http://schemas.microsoft.com/office/powerpoint/2010/main" val="2965648746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20133</TotalTime>
  <Words>851</Words>
  <Application>Microsoft Macintosh PowerPoint</Application>
  <PresentationFormat>Presentación en pantalla (16:9)</PresentationFormat>
  <Paragraphs>199</Paragraphs>
  <Slides>19</Slides>
  <Notes>10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19</vt:i4>
      </vt:variant>
    </vt:vector>
  </HeadingPairs>
  <TitlesOfParts>
    <vt:vector size="26" baseType="lpstr">
      <vt:lpstr>Arial</vt:lpstr>
      <vt:lpstr>Calibri</vt:lpstr>
      <vt:lpstr>TimesNewRomanPSMT</vt:lpstr>
      <vt:lpstr>Wingdings</vt:lpstr>
      <vt:lpstr>Introslides</vt:lpstr>
      <vt:lpstr>Titleslides, Conclusion</vt:lpstr>
      <vt:lpstr>Content Slides - Deep Blue</vt:lpstr>
      <vt:lpstr>FCC Feasibility study  local communication</vt:lpstr>
      <vt:lpstr>The state of the art in 2020</vt:lpstr>
      <vt:lpstr> Expectations vs reality in 2021</vt:lpstr>
      <vt:lpstr>Local communication challenges </vt:lpstr>
      <vt:lpstr>Presentación de PowerPoint</vt:lpstr>
      <vt:lpstr>Presentación de PowerPoint</vt:lpstr>
      <vt:lpstr>Presentación de PowerPoint</vt:lpstr>
      <vt:lpstr>2022 FCC local communication strategy</vt:lpstr>
      <vt:lpstr>2022 FCC local communication strategy</vt:lpstr>
      <vt:lpstr>Presentación de PowerPoint</vt:lpstr>
      <vt:lpstr>Presentación de PowerPoint</vt:lpstr>
      <vt:lpstr>Presentación de PowerPoint</vt:lpstr>
      <vt:lpstr>FCC local communication strategy: Aims</vt:lpstr>
      <vt:lpstr>Presentación de PowerPoint</vt:lpstr>
      <vt:lpstr>Other feedback sources  </vt:lpstr>
      <vt:lpstr>Presentación de PowerPoint</vt:lpstr>
      <vt:lpstr>Presentación de PowerPoint</vt:lpstr>
      <vt:lpstr>Next steps 2023 - 2024</vt:lpstr>
      <vt:lpstr>Thank you  for your attention.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 Menghini</dc:creator>
  <cp:lastModifiedBy>Andrea Perez Fernandez</cp:lastModifiedBy>
  <cp:revision>31</cp:revision>
  <dcterms:created xsi:type="dcterms:W3CDTF">2020-10-27T09:23:42Z</dcterms:created>
  <dcterms:modified xsi:type="dcterms:W3CDTF">2023-06-07T00:05:25Z</dcterms:modified>
</cp:coreProperties>
</file>