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4"/>
    <p:sldMasterId id="2147483690" r:id="rId5"/>
    <p:sldMasterId id="2147483703" r:id="rId6"/>
  </p:sldMasterIdLst>
  <p:notesMasterIdLst>
    <p:notesMasterId r:id="rId25"/>
  </p:notesMasterIdLst>
  <p:sldIdLst>
    <p:sldId id="258" r:id="rId7"/>
    <p:sldId id="281" r:id="rId8"/>
    <p:sldId id="279" r:id="rId9"/>
    <p:sldId id="280" r:id="rId10"/>
    <p:sldId id="261" r:id="rId11"/>
    <p:sldId id="257" r:id="rId12"/>
    <p:sldId id="285" r:id="rId13"/>
    <p:sldId id="286" r:id="rId14"/>
    <p:sldId id="282" r:id="rId15"/>
    <p:sldId id="283" r:id="rId16"/>
    <p:sldId id="284" r:id="rId17"/>
    <p:sldId id="287" r:id="rId18"/>
    <p:sldId id="472" r:id="rId19"/>
    <p:sldId id="473" r:id="rId20"/>
    <p:sldId id="474" r:id="rId21"/>
    <p:sldId id="475" r:id="rId22"/>
    <p:sldId id="476" r:id="rId23"/>
    <p:sldId id="477"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088"/>
    <a:srgbClr val="2E2D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48308E-EE00-44A5-B539-197A783236A5}" v="2" dt="2023-06-06T19:16:01.889"/>
    <p1510:client id="{7F94BE6F-73E2-4707-A1BB-072A3594BE70}" v="7" dt="2023-06-06T19:43:00.9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101" autoAdjust="0"/>
  </p:normalViewPr>
  <p:slideViewPr>
    <p:cSldViewPr snapToGrid="0">
      <p:cViewPr>
        <p:scale>
          <a:sx n="47" d="100"/>
          <a:sy n="47" d="100"/>
        </p:scale>
        <p:origin x="1324"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1F9203-AC4B-4C32-BF75-F8E8B3E9A5C9}" type="datetimeFigureOut">
              <a:rPr lang="en-GB" smtClean="0"/>
              <a:t>07/06/2023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593BF1-B6A8-4470-8C4B-06013B55069B}" type="slidenum">
              <a:rPr lang="en-GB" smtClean="0"/>
              <a:t>‹#›</a:t>
            </a:fld>
            <a:endParaRPr lang="en-GB"/>
          </a:p>
        </p:txBody>
      </p:sp>
    </p:spTree>
    <p:extLst>
      <p:ext uri="{BB962C8B-B14F-4D97-AF65-F5344CB8AC3E}">
        <p14:creationId xmlns:p14="http://schemas.microsoft.com/office/powerpoint/2010/main" val="2329231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stfc.ukri.org/research/our-science-facilities/isis"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stfc.ukri.org/innovation/european-synchrotron-radiation-facility/"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12435322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a:t>STEM Influencers</a:t>
            </a:r>
          </a:p>
        </p:txBody>
      </p:sp>
      <p:sp>
        <p:nvSpPr>
          <p:cNvPr id="4" name="Slide Number Placeholder 3"/>
          <p:cNvSpPr>
            <a:spLocks noGrp="1"/>
          </p:cNvSpPr>
          <p:nvPr>
            <p:ph type="sldNum" sz="quarter" idx="10"/>
          </p:nvPr>
        </p:nvSpPr>
        <p:spPr/>
        <p:txBody>
          <a:bodyPr/>
          <a:lstStyle/>
          <a:p>
            <a:fld id="{CF593BF1-B6A8-4470-8C4B-06013B55069B}" type="slidenum">
              <a:rPr lang="en-GB" smtClean="0"/>
              <a:t>11</a:t>
            </a:fld>
            <a:endParaRPr lang="en-GB"/>
          </a:p>
        </p:txBody>
      </p:sp>
    </p:spTree>
    <p:extLst>
      <p:ext uri="{BB962C8B-B14F-4D97-AF65-F5344CB8AC3E}">
        <p14:creationId xmlns:p14="http://schemas.microsoft.com/office/powerpoint/2010/main" val="1371733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a:t>STEM Influencers</a:t>
            </a:r>
          </a:p>
        </p:txBody>
      </p:sp>
      <p:sp>
        <p:nvSpPr>
          <p:cNvPr id="4" name="Slide Number Placeholder 3"/>
          <p:cNvSpPr>
            <a:spLocks noGrp="1"/>
          </p:cNvSpPr>
          <p:nvPr>
            <p:ph type="sldNum" sz="quarter" idx="10"/>
          </p:nvPr>
        </p:nvSpPr>
        <p:spPr/>
        <p:txBody>
          <a:bodyPr/>
          <a:lstStyle/>
          <a:p>
            <a:fld id="{CF593BF1-B6A8-4470-8C4B-06013B55069B}" type="slidenum">
              <a:rPr lang="en-GB" smtClean="0"/>
              <a:t>12</a:t>
            </a:fld>
            <a:endParaRPr lang="en-GB"/>
          </a:p>
        </p:txBody>
      </p:sp>
    </p:spTree>
    <p:extLst>
      <p:ext uri="{BB962C8B-B14F-4D97-AF65-F5344CB8AC3E}">
        <p14:creationId xmlns:p14="http://schemas.microsoft.com/office/powerpoint/2010/main" val="26924266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a:p>
            <a:r>
              <a:rPr lang="en-GB"/>
              <a:t>Sense of ownership and belonging</a:t>
            </a:r>
          </a:p>
          <a:p>
            <a:r>
              <a:rPr lang="en-GB"/>
              <a:t>Published papers</a:t>
            </a:r>
          </a:p>
          <a:p>
            <a:r>
              <a:rPr lang="en-GB"/>
              <a:t>Contributed code</a:t>
            </a:r>
          </a:p>
          <a:p>
            <a:endParaRPr lang="en-GB"/>
          </a:p>
          <a:p>
            <a:r>
              <a:rPr lang="en-GB"/>
              <a:t>2022: 52% female, 44% male</a:t>
            </a:r>
          </a:p>
          <a:p>
            <a:r>
              <a:rPr lang="en-GB"/>
              <a:t>2023: 46% female, 52% male</a:t>
            </a:r>
          </a:p>
          <a:p>
            <a:endParaRPr lang="en-GB"/>
          </a:p>
        </p:txBody>
      </p:sp>
      <p:sp>
        <p:nvSpPr>
          <p:cNvPr id="4" name="Slide Number Placeholder 3"/>
          <p:cNvSpPr>
            <a:spLocks noGrp="1"/>
          </p:cNvSpPr>
          <p:nvPr>
            <p:ph type="sldNum" sz="quarter" idx="5"/>
          </p:nvPr>
        </p:nvSpPr>
        <p:spPr/>
        <p:txBody>
          <a:bodyPr/>
          <a:lstStyle/>
          <a:p>
            <a:fld id="{C0F3BA1D-A00F-DB41-84DA-BE26C4853B35}" type="slidenum">
              <a:rPr lang="en-US" smtClean="0"/>
              <a:t>13</a:t>
            </a:fld>
            <a:endParaRPr lang="en-US"/>
          </a:p>
        </p:txBody>
      </p:sp>
    </p:spTree>
    <p:extLst>
      <p:ext uri="{BB962C8B-B14F-4D97-AF65-F5344CB8AC3E}">
        <p14:creationId xmlns:p14="http://schemas.microsoft.com/office/powerpoint/2010/main" val="32421594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Just finishing up a national programme of engagement around the James Webb Space Telescope – we are working on bringing together all the impacts and learning from this and will be sharing these in due course.  This was a unique campaign for many reasons, and it’s unlikely we’ll be able to replicate it – but there is lots to be learnt from the campaign!</a:t>
            </a:r>
          </a:p>
          <a:p>
            <a:endParaRPr lang="en-GB"/>
          </a:p>
          <a:p>
            <a:r>
              <a:rPr lang="en-GB"/>
              <a:t>As with the local programme, there is a lot of learning and experience of great practice engaging with national and international projects – so there is a lot to build on for any future engagement strategies and programmes.</a:t>
            </a:r>
          </a:p>
          <a:p>
            <a:endParaRPr lang="en-GB"/>
          </a:p>
          <a:p>
            <a:r>
              <a:rPr lang="en-GB"/>
              <a:t>Stemmed from first aim: Showcasing STFC Science and Technology.  Webb was a great opportunity to engage people.  The way we went about it was strongly influenced by the strategy.</a:t>
            </a:r>
          </a:p>
        </p:txBody>
      </p:sp>
      <p:sp>
        <p:nvSpPr>
          <p:cNvPr id="4" name="Slide Number Placeholder 3"/>
          <p:cNvSpPr>
            <a:spLocks noGrp="1"/>
          </p:cNvSpPr>
          <p:nvPr>
            <p:ph type="sldNum" sz="quarter" idx="5"/>
          </p:nvPr>
        </p:nvSpPr>
        <p:spPr/>
        <p:txBody>
          <a:bodyPr/>
          <a:lstStyle/>
          <a:p>
            <a:fld id="{C0F3BA1D-A00F-DB41-84DA-BE26C4853B35}" type="slidenum">
              <a:rPr lang="en-US" smtClean="0"/>
              <a:t>14</a:t>
            </a:fld>
            <a:endParaRPr lang="en-US"/>
          </a:p>
        </p:txBody>
      </p:sp>
    </p:spTree>
    <p:extLst>
      <p:ext uri="{BB962C8B-B14F-4D97-AF65-F5344CB8AC3E}">
        <p14:creationId xmlns:p14="http://schemas.microsoft.com/office/powerpoint/2010/main" val="2065471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GB" dirty="0"/>
              <a:t>Webb was, and was always planned to be, a partnership programme: shared messaging, shared materials, shared resources.  It started with an invitation to a planning workshop – and that invitation went to lots of different groups and people, who all had a voice.</a:t>
            </a:r>
          </a:p>
        </p:txBody>
      </p:sp>
      <p:sp>
        <p:nvSpPr>
          <p:cNvPr id="4" name="Slide Number Placeholder 3"/>
          <p:cNvSpPr>
            <a:spLocks noGrp="1"/>
          </p:cNvSpPr>
          <p:nvPr>
            <p:ph type="sldNum" sz="quarter" idx="5"/>
          </p:nvPr>
        </p:nvSpPr>
        <p:spPr/>
        <p:txBody>
          <a:bodyPr/>
          <a:lstStyle/>
          <a:p>
            <a:fld id="{9725A1CD-EA22-4443-9376-1BEB58F31E8C}" type="slidenum">
              <a:rPr lang="en-GB" smtClean="0"/>
              <a:t>15</a:t>
            </a:fld>
            <a:endParaRPr lang="en-GB"/>
          </a:p>
        </p:txBody>
      </p:sp>
    </p:spTree>
    <p:extLst>
      <p:ext uri="{BB962C8B-B14F-4D97-AF65-F5344CB8AC3E}">
        <p14:creationId xmlns:p14="http://schemas.microsoft.com/office/powerpoint/2010/main" val="30247880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a:p>
        </p:txBody>
      </p:sp>
      <p:sp>
        <p:nvSpPr>
          <p:cNvPr id="4" name="Slide Number Placeholder 3"/>
          <p:cNvSpPr>
            <a:spLocks noGrp="1"/>
          </p:cNvSpPr>
          <p:nvPr>
            <p:ph type="sldNum" sz="quarter" idx="5"/>
          </p:nvPr>
        </p:nvSpPr>
        <p:spPr/>
        <p:txBody>
          <a:bodyPr/>
          <a:lstStyle/>
          <a:p>
            <a:fld id="{9725A1CD-EA22-4443-9376-1BEB58F31E8C}" type="slidenum">
              <a:rPr lang="en-GB" smtClean="0"/>
              <a:t>16</a:t>
            </a:fld>
            <a:endParaRPr lang="en-GB"/>
          </a:p>
        </p:txBody>
      </p:sp>
    </p:spTree>
    <p:extLst>
      <p:ext uri="{BB962C8B-B14F-4D97-AF65-F5344CB8AC3E}">
        <p14:creationId xmlns:p14="http://schemas.microsoft.com/office/powerpoint/2010/main" val="6366009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F593BF1-B6A8-4470-8C4B-06013B55069B}" type="slidenum">
              <a:rPr lang="en-GB" smtClean="0"/>
              <a:t>17</a:t>
            </a:fld>
            <a:endParaRPr lang="en-GB"/>
          </a:p>
        </p:txBody>
      </p:sp>
    </p:spTree>
    <p:extLst>
      <p:ext uri="{BB962C8B-B14F-4D97-AF65-F5344CB8AC3E}">
        <p14:creationId xmlns:p14="http://schemas.microsoft.com/office/powerpoint/2010/main" val="13796554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F593BF1-B6A8-4470-8C4B-06013B55069B}" type="slidenum">
              <a:rPr lang="en-GB" smtClean="0"/>
              <a:t>18</a:t>
            </a:fld>
            <a:endParaRPr lang="en-GB"/>
          </a:p>
        </p:txBody>
      </p:sp>
    </p:spTree>
    <p:extLst>
      <p:ext uri="{BB962C8B-B14F-4D97-AF65-F5344CB8AC3E}">
        <p14:creationId xmlns:p14="http://schemas.microsoft.com/office/powerpoint/2010/main" val="9232864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F593BF1-B6A8-4470-8C4B-06013B55069B}" type="slidenum">
              <a:rPr lang="en-GB" smtClean="0"/>
              <a:t>2</a:t>
            </a:fld>
            <a:endParaRPr lang="en-GB"/>
          </a:p>
        </p:txBody>
      </p:sp>
    </p:spTree>
    <p:extLst>
      <p:ext uri="{BB962C8B-B14F-4D97-AF65-F5344CB8AC3E}">
        <p14:creationId xmlns:p14="http://schemas.microsoft.com/office/powerpoint/2010/main" val="4488286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b="0" i="0">
                <a:solidFill>
                  <a:srgbClr val="212124"/>
                </a:solidFill>
                <a:effectLst/>
                <a:latin typeface="Proxima Nova"/>
              </a:rPr>
              <a:t>Image description: Webb’s mid-infrared image of barred spiral galaxy NGC 5068. The galaxy’s core and part of a spiral arm can be seen on a dark background. Web-like clumps and filaments of dust thread through it, represented by the </a:t>
            </a:r>
            <a:r>
              <a:rPr lang="en-GB" b="0" i="0" err="1">
                <a:solidFill>
                  <a:srgbClr val="212124"/>
                </a:solidFill>
                <a:effectLst/>
                <a:latin typeface="Proxima Nova"/>
              </a:rPr>
              <a:t>color</a:t>
            </a:r>
            <a:r>
              <a:rPr lang="en-GB" b="0" i="0">
                <a:solidFill>
                  <a:srgbClr val="212124"/>
                </a:solidFill>
                <a:effectLst/>
                <a:latin typeface="Proxima Nova"/>
              </a:rPr>
              <a:t> </a:t>
            </a:r>
            <a:r>
              <a:rPr lang="en-GB" b="0" i="0" err="1">
                <a:solidFill>
                  <a:srgbClr val="212124"/>
                </a:solidFill>
                <a:effectLst/>
                <a:latin typeface="Proxima Nova"/>
              </a:rPr>
              <a:t>gray</a:t>
            </a:r>
            <a:r>
              <a:rPr lang="en-GB" b="0" i="0">
                <a:solidFill>
                  <a:srgbClr val="212124"/>
                </a:solidFill>
                <a:effectLst/>
                <a:latin typeface="Proxima Nova"/>
              </a:rPr>
              <a:t>. They form an almost skeletal structure that follows the twist of the galaxy and its spiral arm. Large, glowing bubbles of gas, represented in red, are hidden in the dust. Relatively few bright stars are visible throughout. They are most concentrated in the galactic core, seen as a clump of blue points in the top left quadrant.</a:t>
            </a:r>
          </a:p>
          <a:p>
            <a:r>
              <a:rPr lang="en-GB" b="0" i="0">
                <a:solidFill>
                  <a:srgbClr val="212124"/>
                </a:solidFill>
                <a:effectLst/>
                <a:latin typeface="Proxima Nova"/>
              </a:rPr>
              <a:t>Credit: ESA/Webb, NASA &amp; CSA, J. Lee and the PHANGS-JWST Team</a:t>
            </a:r>
          </a:p>
          <a:p>
            <a:r>
              <a:rPr lang="en-GB"/>
              <a:t>https://www.flickr.com/photos/nasawebbtelescope/52945664330/in/album-72177720305127361/</a:t>
            </a:r>
          </a:p>
        </p:txBody>
      </p:sp>
      <p:sp>
        <p:nvSpPr>
          <p:cNvPr id="4" name="Slide Number Placeholder 3"/>
          <p:cNvSpPr>
            <a:spLocks noGrp="1"/>
          </p:cNvSpPr>
          <p:nvPr>
            <p:ph type="sldNum" sz="quarter" idx="10"/>
          </p:nvPr>
        </p:nvSpPr>
        <p:spPr/>
        <p:txBody>
          <a:bodyPr/>
          <a:lstStyle/>
          <a:p>
            <a:fld id="{CF593BF1-B6A8-4470-8C4B-06013B55069B}" type="slidenum">
              <a:rPr lang="en-GB" smtClean="0"/>
              <a:t>3</a:t>
            </a:fld>
            <a:endParaRPr lang="en-GB"/>
          </a:p>
        </p:txBody>
      </p:sp>
    </p:spTree>
    <p:extLst>
      <p:ext uri="{BB962C8B-B14F-4D97-AF65-F5344CB8AC3E}">
        <p14:creationId xmlns:p14="http://schemas.microsoft.com/office/powerpoint/2010/main" val="5782220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a:cs typeface="Calibri"/>
              </a:rPr>
              <a:t>These are some of the other facilities around the world that we contribute to.</a:t>
            </a:r>
            <a:endParaRPr lang="en-GB"/>
          </a:p>
          <a:p>
            <a:endParaRPr lang="en-GB"/>
          </a:p>
          <a:p>
            <a:r>
              <a:rPr lang="en-GB" sz="1200" b="0" i="0" kern="1200">
                <a:solidFill>
                  <a:schemeClr val="tx1"/>
                </a:solidFill>
                <a:effectLst/>
                <a:latin typeface="+mn-lt"/>
                <a:ea typeface="+mn-ea"/>
                <a:cs typeface="+mn-cs"/>
              </a:rPr>
              <a:t>ESS Based on the same principle as </a:t>
            </a:r>
            <a:r>
              <a:rPr lang="en-GB" sz="1200" b="0" i="0" u="sng" kern="1200">
                <a:solidFill>
                  <a:schemeClr val="tx1"/>
                </a:solidFill>
                <a:effectLst/>
                <a:latin typeface="+mn-lt"/>
                <a:ea typeface="+mn-ea"/>
                <a:cs typeface="+mn-cs"/>
                <a:hlinkClick r:id="rId3"/>
              </a:rPr>
              <a:t>ISIS</a:t>
            </a:r>
            <a:r>
              <a:rPr lang="en-GB" sz="1200" b="0" i="0" kern="1200">
                <a:solidFill>
                  <a:schemeClr val="tx1"/>
                </a:solidFill>
                <a:effectLst/>
                <a:latin typeface="+mn-lt"/>
                <a:ea typeface="+mn-ea"/>
                <a:cs typeface="+mn-cs"/>
              </a:rPr>
              <a:t> the UK’s neutron source, the ESS will be an accelerator-based facility producing neutrons for a large array of advanced instruments. ISIS and ESS have an extensive programme of technical collaboration ranging from accelerator diagnostics to data analysis and instrumentation. it will provide new opportunities for researchers in a broad range of scientific areas including life sciences, energy, environmental technology, cultural heritage and fundamental physics. </a:t>
            </a:r>
            <a:r>
              <a:rPr lang="en-GB" sz="1200" b="0" i="0" kern="1200" err="1">
                <a:solidFill>
                  <a:schemeClr val="tx1"/>
                </a:solidFill>
                <a:effectLst/>
                <a:latin typeface="+mn-lt"/>
                <a:ea typeface="+mn-ea"/>
                <a:cs typeface="+mn-cs"/>
              </a:rPr>
              <a:t>ASTeC</a:t>
            </a:r>
            <a:r>
              <a:rPr lang="en-GB" sz="1200" b="0" i="0" kern="1200">
                <a:solidFill>
                  <a:schemeClr val="tx1"/>
                </a:solidFill>
                <a:effectLst/>
                <a:latin typeface="+mn-lt"/>
                <a:ea typeface="+mn-ea"/>
                <a:cs typeface="+mn-cs"/>
              </a:rPr>
              <a:t> is leading the UK’s in-kind contribution programme for accelerator system delivery to ESS, harnessing its critical expertise in Radio Frequency (RF) and Ultra-high Vacuum (UHV) science. I</a:t>
            </a:r>
            <a:r>
              <a:rPr lang="en-GB" sz="1200" b="0" i="0" kern="1200">
                <a:solidFill>
                  <a:srgbClr val="FF0000"/>
                </a:solidFill>
                <a:effectLst/>
                <a:latin typeface="+mn-lt"/>
                <a:ea typeface="+mn-ea"/>
                <a:cs typeface="+mn-cs"/>
              </a:rPr>
              <a:t>ntegrated partnership with specialist Mechanical, Electrical and Vacuum teams within Technology Department at Daresbury Laboratory.</a:t>
            </a:r>
            <a:endParaRPr lang="en-GB">
              <a:ea typeface="+mn-ea"/>
              <a:cs typeface="+mn-cs"/>
            </a:endParaRPr>
          </a:p>
          <a:p>
            <a:br>
              <a:rPr lang="en-GB" sz="1200" b="0" i="0" kern="1200">
                <a:solidFill>
                  <a:schemeClr val="tx1"/>
                </a:solidFill>
                <a:effectLst/>
                <a:latin typeface="+mn-lt"/>
                <a:ea typeface="+mn-ea"/>
                <a:cs typeface="+mn-cs"/>
              </a:rPr>
            </a:br>
            <a:r>
              <a:rPr lang="en-GB" sz="1200" b="0" i="0" kern="1200">
                <a:solidFill>
                  <a:schemeClr val="tx1"/>
                </a:solidFill>
                <a:effectLst/>
                <a:latin typeface="+mn-lt"/>
                <a:ea typeface="+mn-ea"/>
                <a:cs typeface="+mn-cs"/>
              </a:rPr>
              <a:t>The STFC coordinates and manages the UK’s involvement and subscription with CERN. UK membership of CERN gives our physicists and engineers access to the experiments and allows UK industry to bid for contracts, UK nationals to compete for jobs and research positions at CERN, and UK schools and teachers to visit. UK scientists hold many key roles at CERN.  Particle accelerator, looking at the fundamental building blocks of the Universe,</a:t>
            </a:r>
          </a:p>
          <a:p>
            <a:endParaRPr lang="en-GB" sz="1200" b="0" i="0" kern="1200">
              <a:solidFill>
                <a:schemeClr val="tx1"/>
              </a:solidFill>
              <a:effectLst/>
              <a:latin typeface="+mn-lt"/>
              <a:ea typeface="+mn-ea"/>
              <a:cs typeface="+mn-cs"/>
            </a:endParaRPr>
          </a:p>
          <a:p>
            <a:endParaRPr lang="en-GB" sz="1200" b="0" i="0" kern="120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a:solidFill>
                  <a:schemeClr val="tx1"/>
                </a:solidFill>
                <a:effectLst/>
                <a:latin typeface="+mn-lt"/>
                <a:ea typeface="+mn-ea"/>
                <a:cs typeface="+mn-cs"/>
              </a:rPr>
              <a:t>ILL (</a:t>
            </a:r>
            <a:r>
              <a:rPr lang="en-GB" sz="1200" b="0" i="0" kern="1200" err="1">
                <a:solidFill>
                  <a:schemeClr val="tx1"/>
                </a:solidFill>
                <a:effectLst/>
                <a:latin typeface="+mn-lt"/>
                <a:ea typeface="+mn-ea"/>
                <a:cs typeface="+mn-cs"/>
              </a:rPr>
              <a:t>Institut</a:t>
            </a:r>
            <a:r>
              <a:rPr lang="en-GB" sz="1200" b="0" i="0" kern="1200">
                <a:solidFill>
                  <a:schemeClr val="tx1"/>
                </a:solidFill>
                <a:effectLst/>
                <a:latin typeface="+mn-lt"/>
                <a:ea typeface="+mn-ea"/>
                <a:cs typeface="+mn-cs"/>
              </a:rPr>
              <a:t> Laue-Langevin – neutron</a:t>
            </a:r>
            <a:r>
              <a:rPr lang="en-GB" sz="1200" b="0" i="0" kern="1200" baseline="0">
                <a:solidFill>
                  <a:schemeClr val="tx1"/>
                </a:solidFill>
                <a:effectLst/>
                <a:latin typeface="+mn-lt"/>
                <a:ea typeface="+mn-ea"/>
                <a:cs typeface="+mn-cs"/>
              </a:rPr>
              <a:t> scattering) </a:t>
            </a:r>
            <a:r>
              <a:rPr lang="en-GB" sz="1200" b="0" i="0" kern="1200">
                <a:solidFill>
                  <a:schemeClr val="tx1"/>
                </a:solidFill>
                <a:effectLst/>
                <a:latin typeface="+mn-lt"/>
                <a:ea typeface="+mn-ea"/>
                <a:cs typeface="+mn-cs"/>
              </a:rPr>
              <a:t>The ILL is a reactor-based facility and is the most intense neutron source in the world. Its purpose is to provide the brightest beams of neutrons possible to a suite of 40 high-performance instruments for use by the international scientific community. The reactor normally functions round-the-clock during four 50-day cycles per year. Every year about 2000 researchers from more than 30 countries visit the ILL to perform over 800 experiments. This usually results in the publication of more than 600 scientific publications per year.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baseline="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a:solidFill>
                  <a:schemeClr val="tx1"/>
                </a:solidFill>
                <a:effectLst/>
                <a:latin typeface="+mn-lt"/>
                <a:ea typeface="+mn-ea"/>
                <a:cs typeface="+mn-cs"/>
              </a:rPr>
              <a:t>ESRF (The </a:t>
            </a:r>
            <a:r>
              <a:rPr lang="en-GB" sz="1200" b="0" i="0" u="sng" kern="1200">
                <a:solidFill>
                  <a:schemeClr val="tx1"/>
                </a:solidFill>
                <a:effectLst/>
                <a:latin typeface="+mn-lt"/>
                <a:ea typeface="+mn-ea"/>
                <a:cs typeface="+mn-cs"/>
                <a:hlinkClick r:id="rId4"/>
              </a:rPr>
              <a:t>European Synchrotron Radiation Facility</a:t>
            </a:r>
            <a:r>
              <a:rPr lang="en-GB" sz="1200" b="0" i="0" kern="1200">
                <a:solidFill>
                  <a:schemeClr val="tx1"/>
                </a:solidFill>
                <a:effectLst/>
                <a:latin typeface="+mn-lt"/>
                <a:ea typeface="+mn-ea"/>
                <a:cs typeface="+mn-cs"/>
              </a:rPr>
              <a:t> (ESRF) is the world’s most intense X-ray source located in Grenoble, France. Giant</a:t>
            </a:r>
            <a:r>
              <a:rPr lang="en-GB" sz="1200" b="0" i="0" kern="1200" baseline="0">
                <a:solidFill>
                  <a:schemeClr val="tx1"/>
                </a:solidFill>
                <a:effectLst/>
                <a:latin typeface="+mn-lt"/>
                <a:ea typeface="+mn-ea"/>
                <a:cs typeface="+mn-cs"/>
              </a:rPr>
              <a:t> microscope, like Diamond.</a:t>
            </a:r>
            <a:r>
              <a:rPr lang="en-GB" sz="1200" b="0" i="0" kern="1200">
                <a:solidFill>
                  <a:schemeClr val="tx1"/>
                </a:solidFill>
                <a:effectLst/>
                <a:latin typeface="+mn-lt"/>
                <a:ea typeface="+mn-ea"/>
                <a:cs typeface="+mn-cs"/>
              </a:rPr>
              <a:t> The ESRF has an annual procurement budget in the region of 50M€ and is situated on the same site as the </a:t>
            </a:r>
            <a:r>
              <a:rPr lang="en-GB" sz="1200" b="0" i="0" kern="1200" err="1">
                <a:solidFill>
                  <a:schemeClr val="tx1"/>
                </a:solidFill>
                <a:effectLst/>
                <a:latin typeface="+mn-lt"/>
                <a:ea typeface="+mn-ea"/>
                <a:cs typeface="+mn-cs"/>
              </a:rPr>
              <a:t>Institut</a:t>
            </a:r>
            <a:r>
              <a:rPr lang="en-GB" sz="1200" b="0" i="0" kern="1200">
                <a:solidFill>
                  <a:schemeClr val="tx1"/>
                </a:solidFill>
                <a:effectLst/>
                <a:latin typeface="+mn-lt"/>
                <a:ea typeface="+mn-ea"/>
                <a:cs typeface="+mn-cs"/>
              </a:rPr>
              <a:t> Laue-Langevin (ILL). There are many opportunities for UK companies to supply the ESRF with requirements in instrumentation, mechanical engineering, cryogenics, vacuum equipment, optics and electrical engineering among others.)</a:t>
            </a:r>
          </a:p>
          <a:p>
            <a:endParaRPr lang="en-GB"/>
          </a:p>
        </p:txBody>
      </p:sp>
      <p:sp>
        <p:nvSpPr>
          <p:cNvPr id="4" name="Slide Number Placeholder 3"/>
          <p:cNvSpPr>
            <a:spLocks noGrp="1"/>
          </p:cNvSpPr>
          <p:nvPr>
            <p:ph type="sldNum" sz="quarter" idx="10"/>
          </p:nvPr>
        </p:nvSpPr>
        <p:spPr/>
        <p:txBody>
          <a:bodyPr/>
          <a:lstStyle/>
          <a:p>
            <a:fld id="{CF593BF1-B6A8-4470-8C4B-06013B55069B}" type="slidenum">
              <a:rPr lang="en-GB" smtClean="0"/>
              <a:t>4</a:t>
            </a:fld>
            <a:endParaRPr lang="en-GB"/>
          </a:p>
        </p:txBody>
      </p:sp>
    </p:spTree>
    <p:extLst>
      <p:ext uri="{BB962C8B-B14F-4D97-AF65-F5344CB8AC3E}">
        <p14:creationId xmlns:p14="http://schemas.microsoft.com/office/powerpoint/2010/main" val="32139513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sz="1200" kern="1200" baseline="0">
                <a:solidFill>
                  <a:schemeClr val="tx1"/>
                </a:solidFill>
                <a:effectLst/>
                <a:latin typeface="+mn-lt"/>
                <a:ea typeface="+mn-ea"/>
                <a:cs typeface="+mn-cs"/>
              </a:rPr>
              <a:t>So, what is STFC? STFC is sci tech </a:t>
            </a:r>
            <a:r>
              <a:rPr lang="en-GB" sz="1200" kern="1200" baseline="0" err="1">
                <a:solidFill>
                  <a:schemeClr val="tx1"/>
                </a:solidFill>
                <a:effectLst/>
                <a:latin typeface="+mn-lt"/>
                <a:ea typeface="+mn-ea"/>
                <a:cs typeface="+mn-cs"/>
              </a:rPr>
              <a:t>facil</a:t>
            </a:r>
            <a:r>
              <a:rPr lang="en-GB" sz="1200" kern="1200" baseline="0">
                <a:solidFill>
                  <a:schemeClr val="tx1"/>
                </a:solidFill>
                <a:effectLst/>
                <a:latin typeface="+mn-lt"/>
                <a:ea typeface="+mn-ea"/>
                <a:cs typeface="+mn-cs"/>
              </a:rPr>
              <a:t> council. Long name for an awesome thing.</a:t>
            </a:r>
            <a:r>
              <a:rPr lang="en-GB"/>
              <a:t> </a:t>
            </a:r>
            <a:r>
              <a:rPr lang="en-GB" sz="1200" kern="1200" baseline="0">
                <a:solidFill>
                  <a:schemeClr val="tx1"/>
                </a:solidFill>
                <a:effectLst/>
                <a:latin typeface="+mn-lt"/>
                <a:ea typeface="+mn-ea"/>
                <a:cs typeface="+mn-cs"/>
              </a:rPr>
              <a:t> We run labs and sites in the UK and contribute to experiments and facilities around the world (e.g. CERN/LHC). We run or help to run experiments that would be too big or too expensive for business and unis to build individually for world class research. We don’t just have our lab – we have lots of sites all over the UK. </a:t>
            </a:r>
            <a:r>
              <a:rPr lang="en-GB"/>
              <a:t>6 in fact!</a:t>
            </a:r>
            <a:r>
              <a:rPr lang="en-GB" baseline="0"/>
              <a:t> </a:t>
            </a:r>
            <a:r>
              <a:rPr lang="en-GB" sz="1200" kern="1200" baseline="0">
                <a:solidFill>
                  <a:schemeClr val="tx1"/>
                </a:solidFill>
                <a:effectLst/>
                <a:latin typeface="+mn-lt"/>
                <a:ea typeface="+mn-ea"/>
                <a:cs typeface="+mn-cs"/>
              </a:rPr>
              <a:t>We are all part of STFC. </a:t>
            </a:r>
            <a:r>
              <a:rPr lang="en-GB" baseline="0"/>
              <a:t>There’s RAL, where I work, DL our other big lab (Gemma), UK ATC up in Edinburgh (space), we have a small team that works on our radio telescope at Chilbolton. We also have Polaris House in Swindon (this isn’t a lab) but where the funding comes from and finally – we have our lab in a mine!</a:t>
            </a:r>
            <a:r>
              <a:rPr lang="en-GB"/>
              <a:t> </a:t>
            </a:r>
            <a:r>
              <a:rPr lang="en-GB" baseline="0"/>
              <a:t> This is the </a:t>
            </a:r>
            <a:r>
              <a:rPr lang="en-GB" baseline="0" err="1"/>
              <a:t>Boulby</a:t>
            </a:r>
            <a:r>
              <a:rPr lang="en-GB" baseline="0"/>
              <a:t> Underground Lab – 1.1 km underground.</a:t>
            </a:r>
            <a:r>
              <a:rPr lang="en-GB"/>
              <a:t> </a:t>
            </a:r>
            <a:endParaRPr lang="en-GB" baseline="0"/>
          </a:p>
          <a:p>
            <a:endParaRPr lang="en-GB">
              <a:cs typeface="Calibri"/>
            </a:endParaRPr>
          </a:p>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FAFABD-7C62-45E5-B092-179FFA66398C}"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672247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a:t>RAL covers all scales of science – from the very smallest building blocks of our world, to the vast</a:t>
            </a:r>
            <a:r>
              <a:rPr lang="en-GB" baseline="0"/>
              <a:t> scales of astronomy.</a:t>
            </a:r>
            <a:endParaRPr lang="en-GB"/>
          </a:p>
          <a:p>
            <a:endParaRPr lang="en-GB"/>
          </a:p>
          <a:p>
            <a:r>
              <a:rPr lang="en-GB"/>
              <a:t>PPD (www.stfc.ac.uk/ppd)</a:t>
            </a:r>
            <a:r>
              <a:rPr lang="en-GB" baseline="0"/>
              <a:t> </a:t>
            </a:r>
            <a:r>
              <a:rPr lang="en-GB"/>
              <a:t>– particle physics department, works with CERN and other experiments</a:t>
            </a:r>
            <a:r>
              <a:rPr lang="en-GB" baseline="0"/>
              <a:t> around the world</a:t>
            </a:r>
            <a:endParaRPr lang="en-GB"/>
          </a:p>
          <a:p>
            <a:r>
              <a:rPr lang="en-GB"/>
              <a:t>Diamond</a:t>
            </a:r>
            <a:r>
              <a:rPr lang="en-GB" baseline="0"/>
              <a:t> (www.diamond.ac.uk) –joint funding venture between UKRI and </a:t>
            </a:r>
            <a:r>
              <a:rPr lang="en-GB" baseline="0" err="1"/>
              <a:t>Wellcome</a:t>
            </a:r>
            <a:r>
              <a:rPr lang="en-GB" baseline="0"/>
              <a:t> Trust. synchrotron, particle accelerator producing beams of light used for research e.g. structural biology, materials science, physics, chemistry, heritage.  They have their own work experience programme!</a:t>
            </a:r>
          </a:p>
          <a:p>
            <a:r>
              <a:rPr lang="en-GB" baseline="0"/>
              <a:t>ISIS (www.stfc.ac.uk/isis) – another particle accelerator. Neutron scattering to study structures of all sorts of things – extremely strong spider webs, historical artefacts, discovering new materials for clean energy.</a:t>
            </a:r>
          </a:p>
          <a:p>
            <a:r>
              <a:rPr lang="en-GB" baseline="0"/>
              <a:t>CLF (www.stfc.ac.uk/clf) – different laser facilities, from some of the most intense lasers on the planet (studying the extremes of physics – laboratory astrophysics, nuclear fusion), to lasers used for biological work</a:t>
            </a:r>
          </a:p>
          <a:p>
            <a:r>
              <a:rPr lang="en-GB" baseline="0"/>
              <a:t>RCAH (http://www.rc-harwell.ac.uk/) – houses some of CLF’s lasers and is a multidisciplinary research laboratory, studying life and physical sciences, and the interfaces between them</a:t>
            </a:r>
          </a:p>
          <a:p>
            <a:pPr defTabSz="915680">
              <a:defRPr/>
            </a:pPr>
            <a:r>
              <a:rPr lang="en-GB" baseline="0"/>
              <a:t>RAL Space – carries out world class space research, developing and building instruments for telescopes, testing parts going onto the ISS,  over 200 space missions.</a:t>
            </a:r>
          </a:p>
          <a:p>
            <a:r>
              <a:rPr lang="en-GB" baseline="0"/>
              <a:t>Underlying all of this is:</a:t>
            </a:r>
          </a:p>
          <a:p>
            <a:r>
              <a:rPr lang="en-GB" baseline="0"/>
              <a:t>Scientific computing – analyse all the data coming out of the other facilities, including the Large Hadron Collider at CERN. </a:t>
            </a:r>
          </a:p>
          <a:p>
            <a:r>
              <a:rPr lang="en-GB" baseline="0"/>
              <a:t>Technology – provides support to all the other departments, wouldn’t be possible without them. Advanced materials, metrology, cryogenics, microelectronics.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FAFABD-7C62-45E5-B092-179FFA66398C}"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76982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a:t>Very excited to be working on our new PE strategy at the moment.  What I’ll focus on throughout this talk is how we’ve used our current strategy to inform everything we’ve done, at both the local and national level – to shape our programme, and keep momentum in the directions we want to move</a:t>
            </a:r>
          </a:p>
          <a:p>
            <a:endParaRPr lang="en-GB"/>
          </a:p>
        </p:txBody>
      </p:sp>
      <p:sp>
        <p:nvSpPr>
          <p:cNvPr id="4" name="Slide Number Placeholder 3"/>
          <p:cNvSpPr>
            <a:spLocks noGrp="1"/>
          </p:cNvSpPr>
          <p:nvPr>
            <p:ph type="sldNum" sz="quarter" idx="10"/>
          </p:nvPr>
        </p:nvSpPr>
        <p:spPr/>
        <p:txBody>
          <a:bodyPr/>
          <a:lstStyle/>
          <a:p>
            <a:fld id="{CF593BF1-B6A8-4470-8C4B-06013B55069B}" type="slidenum">
              <a:rPr lang="en-GB" smtClean="0"/>
              <a:t>7</a:t>
            </a:fld>
            <a:endParaRPr lang="en-GB"/>
          </a:p>
        </p:txBody>
      </p:sp>
    </p:spTree>
    <p:extLst>
      <p:ext uri="{BB962C8B-B14F-4D97-AF65-F5344CB8AC3E}">
        <p14:creationId xmlns:p14="http://schemas.microsoft.com/office/powerpoint/2010/main" val="1133646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a:t>Wonder came directly out of the strategy – after one or two years we realised we hadn’t made significant progress on this strategy aim, and that it needed additional focus.  The result was the Wonder Initiative, which is just coming to end of its first phase and is embedded across all of our programmes.</a:t>
            </a:r>
          </a:p>
        </p:txBody>
      </p:sp>
      <p:sp>
        <p:nvSpPr>
          <p:cNvPr id="4" name="Slide Number Placeholder 3"/>
          <p:cNvSpPr>
            <a:spLocks noGrp="1"/>
          </p:cNvSpPr>
          <p:nvPr>
            <p:ph type="sldNum" sz="quarter" idx="10"/>
          </p:nvPr>
        </p:nvSpPr>
        <p:spPr/>
        <p:txBody>
          <a:bodyPr/>
          <a:lstStyle/>
          <a:p>
            <a:fld id="{CF593BF1-B6A8-4470-8C4B-06013B55069B}" type="slidenum">
              <a:rPr lang="en-GB" smtClean="0"/>
              <a:t>9</a:t>
            </a:fld>
            <a:endParaRPr lang="en-GB"/>
          </a:p>
        </p:txBody>
      </p:sp>
    </p:spTree>
    <p:extLst>
      <p:ext uri="{BB962C8B-B14F-4D97-AF65-F5344CB8AC3E}">
        <p14:creationId xmlns:p14="http://schemas.microsoft.com/office/powerpoint/2010/main" val="20749599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a:t>Daresbury Open Week will be this July - Harwell Open Week in July 2024.  Put the date in your diaries!</a:t>
            </a:r>
          </a:p>
        </p:txBody>
      </p:sp>
      <p:sp>
        <p:nvSpPr>
          <p:cNvPr id="4" name="Slide Number Placeholder 3"/>
          <p:cNvSpPr>
            <a:spLocks noGrp="1"/>
          </p:cNvSpPr>
          <p:nvPr>
            <p:ph type="sldNum" sz="quarter" idx="10"/>
          </p:nvPr>
        </p:nvSpPr>
        <p:spPr/>
        <p:txBody>
          <a:bodyPr/>
          <a:lstStyle/>
          <a:p>
            <a:fld id="{CF593BF1-B6A8-4470-8C4B-06013B55069B}" type="slidenum">
              <a:rPr lang="en-GB" smtClean="0"/>
              <a:t>10</a:t>
            </a:fld>
            <a:endParaRPr lang="en-GB"/>
          </a:p>
        </p:txBody>
      </p:sp>
    </p:spTree>
    <p:extLst>
      <p:ext uri="{BB962C8B-B14F-4D97-AF65-F5344CB8AC3E}">
        <p14:creationId xmlns:p14="http://schemas.microsoft.com/office/powerpoint/2010/main" val="10531103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385DD1AE-8182-4B9B-9272-9C9B023B6B87}" type="datetimeFigureOut">
              <a:rPr lang="en-GB" smtClean="0"/>
              <a:t>07/06/2023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DD7D3D-21ED-40C1-B6A8-5EE819C162BC}" type="slidenum">
              <a:rPr lang="en-GB" smtClean="0"/>
              <a:t>‹#›</a:t>
            </a:fld>
            <a:endParaRPr lang="en-GB"/>
          </a:p>
        </p:txBody>
      </p:sp>
    </p:spTree>
    <p:extLst>
      <p:ext uri="{BB962C8B-B14F-4D97-AF65-F5344CB8AC3E}">
        <p14:creationId xmlns:p14="http://schemas.microsoft.com/office/powerpoint/2010/main" val="3907257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85DD1AE-8182-4B9B-9272-9C9B023B6B87}" type="datetimeFigureOut">
              <a:rPr lang="en-GB" smtClean="0"/>
              <a:t>07/06/2023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DD7D3D-21ED-40C1-B6A8-5EE819C162BC}" type="slidenum">
              <a:rPr lang="en-GB" smtClean="0"/>
              <a:t>‹#›</a:t>
            </a:fld>
            <a:endParaRPr lang="en-GB"/>
          </a:p>
        </p:txBody>
      </p:sp>
    </p:spTree>
    <p:extLst>
      <p:ext uri="{BB962C8B-B14F-4D97-AF65-F5344CB8AC3E}">
        <p14:creationId xmlns:p14="http://schemas.microsoft.com/office/powerpoint/2010/main" val="295075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3"/>
            <a:ext cx="27432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0" y="274643"/>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85DD1AE-8182-4B9B-9272-9C9B023B6B87}" type="datetimeFigureOut">
              <a:rPr lang="en-GB" smtClean="0"/>
              <a:t>07/06/2023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DD7D3D-21ED-40C1-B6A8-5EE819C162BC}" type="slidenum">
              <a:rPr lang="en-GB" smtClean="0"/>
              <a:t>‹#›</a:t>
            </a:fld>
            <a:endParaRPr lang="en-GB"/>
          </a:p>
        </p:txBody>
      </p:sp>
    </p:spTree>
    <p:extLst>
      <p:ext uri="{BB962C8B-B14F-4D97-AF65-F5344CB8AC3E}">
        <p14:creationId xmlns:p14="http://schemas.microsoft.com/office/powerpoint/2010/main" val="3768306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6/7/2023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9536582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6/7/2023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1511547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6/7/2023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50431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6/7/2023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7355851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6/7/2023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7114521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6/7/2023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5775492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6/7/2023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2530342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6/7/2023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643744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85DD1AE-8182-4B9B-9272-9C9B023B6B87}" type="datetimeFigureOut">
              <a:rPr lang="en-GB" smtClean="0"/>
              <a:t>07/06/2023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DD7D3D-21ED-40C1-B6A8-5EE819C162BC}" type="slidenum">
              <a:rPr lang="en-GB" smtClean="0"/>
              <a:t>‹#›</a:t>
            </a:fld>
            <a:endParaRPr lang="en-GB"/>
          </a:p>
        </p:txBody>
      </p:sp>
    </p:spTree>
    <p:extLst>
      <p:ext uri="{BB962C8B-B14F-4D97-AF65-F5344CB8AC3E}">
        <p14:creationId xmlns:p14="http://schemas.microsoft.com/office/powerpoint/2010/main" val="1337183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6/7/2023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3206578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6/7/2023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1663804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6/7/2023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2531695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18260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9627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E77D52D4-0677-443D-82A4-39376E775810}" type="datetimeFigureOut">
              <a:rPr lang="en-GB" smtClean="0"/>
              <a:t>07/06/2023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91DD87-6BFF-4FD0-9D45-EBD4988E0D0B}" type="slidenum">
              <a:rPr lang="en-GB" smtClean="0"/>
              <a:t>‹#›</a:t>
            </a:fld>
            <a:endParaRPr lang="en-GB"/>
          </a:p>
        </p:txBody>
      </p:sp>
    </p:spTree>
    <p:extLst>
      <p:ext uri="{BB962C8B-B14F-4D97-AF65-F5344CB8AC3E}">
        <p14:creationId xmlns:p14="http://schemas.microsoft.com/office/powerpoint/2010/main" val="14771494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77D52D4-0677-443D-82A4-39376E775810}" type="datetimeFigureOut">
              <a:rPr lang="en-GB" smtClean="0"/>
              <a:t>07/06/2023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91DD87-6BFF-4FD0-9D45-EBD4988E0D0B}" type="slidenum">
              <a:rPr lang="en-GB" smtClean="0"/>
              <a:t>‹#›</a:t>
            </a:fld>
            <a:endParaRPr lang="en-GB"/>
          </a:p>
        </p:txBody>
      </p:sp>
    </p:spTree>
    <p:extLst>
      <p:ext uri="{BB962C8B-B14F-4D97-AF65-F5344CB8AC3E}">
        <p14:creationId xmlns:p14="http://schemas.microsoft.com/office/powerpoint/2010/main" val="37101034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77D52D4-0677-443D-82A4-39376E775810}" type="datetimeFigureOut">
              <a:rPr lang="en-GB" smtClean="0"/>
              <a:t>07/06/2023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91DD87-6BFF-4FD0-9D45-EBD4988E0D0B}" type="slidenum">
              <a:rPr lang="en-GB" smtClean="0"/>
              <a:t>‹#›</a:t>
            </a:fld>
            <a:endParaRPr lang="en-GB"/>
          </a:p>
        </p:txBody>
      </p:sp>
    </p:spTree>
    <p:extLst>
      <p:ext uri="{BB962C8B-B14F-4D97-AF65-F5344CB8AC3E}">
        <p14:creationId xmlns:p14="http://schemas.microsoft.com/office/powerpoint/2010/main" val="31122410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77D52D4-0677-443D-82A4-39376E775810}" type="datetimeFigureOut">
              <a:rPr lang="en-GB" smtClean="0"/>
              <a:t>07/06/2023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391DD87-6BFF-4FD0-9D45-EBD4988E0D0B}" type="slidenum">
              <a:rPr lang="en-GB" smtClean="0"/>
              <a:t>‹#›</a:t>
            </a:fld>
            <a:endParaRPr lang="en-GB"/>
          </a:p>
        </p:txBody>
      </p:sp>
    </p:spTree>
    <p:extLst>
      <p:ext uri="{BB962C8B-B14F-4D97-AF65-F5344CB8AC3E}">
        <p14:creationId xmlns:p14="http://schemas.microsoft.com/office/powerpoint/2010/main" val="9612120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77D52D4-0677-443D-82A4-39376E775810}" type="datetimeFigureOut">
              <a:rPr lang="en-GB" smtClean="0"/>
              <a:t>07/06/2023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391DD87-6BFF-4FD0-9D45-EBD4988E0D0B}" type="slidenum">
              <a:rPr lang="en-GB" smtClean="0"/>
              <a:t>‹#›</a:t>
            </a:fld>
            <a:endParaRPr lang="en-GB"/>
          </a:p>
        </p:txBody>
      </p:sp>
    </p:spTree>
    <p:extLst>
      <p:ext uri="{BB962C8B-B14F-4D97-AF65-F5344CB8AC3E}">
        <p14:creationId xmlns:p14="http://schemas.microsoft.com/office/powerpoint/2010/main" val="4000045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3692"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846">
                <a:solidFill>
                  <a:schemeClr val="tx1">
                    <a:tint val="75000"/>
                  </a:schemeClr>
                </a:solidFill>
              </a:defRPr>
            </a:lvl1pPr>
            <a:lvl2pPr marL="422041" indent="0">
              <a:buNone/>
              <a:defRPr sz="1662">
                <a:solidFill>
                  <a:schemeClr val="tx1">
                    <a:tint val="75000"/>
                  </a:schemeClr>
                </a:solidFill>
              </a:defRPr>
            </a:lvl2pPr>
            <a:lvl3pPr marL="844083" indent="0">
              <a:buNone/>
              <a:defRPr sz="1477">
                <a:solidFill>
                  <a:schemeClr val="tx1">
                    <a:tint val="75000"/>
                  </a:schemeClr>
                </a:solidFill>
              </a:defRPr>
            </a:lvl3pPr>
            <a:lvl4pPr marL="1266124" indent="0">
              <a:buNone/>
              <a:defRPr sz="1292">
                <a:solidFill>
                  <a:schemeClr val="tx1">
                    <a:tint val="75000"/>
                  </a:schemeClr>
                </a:solidFill>
              </a:defRPr>
            </a:lvl4pPr>
            <a:lvl5pPr marL="1688165" indent="0">
              <a:buNone/>
              <a:defRPr sz="1292">
                <a:solidFill>
                  <a:schemeClr val="tx1">
                    <a:tint val="75000"/>
                  </a:schemeClr>
                </a:solidFill>
              </a:defRPr>
            </a:lvl5pPr>
            <a:lvl6pPr marL="2110207" indent="0">
              <a:buNone/>
              <a:defRPr sz="1292">
                <a:solidFill>
                  <a:schemeClr val="tx1">
                    <a:tint val="75000"/>
                  </a:schemeClr>
                </a:solidFill>
              </a:defRPr>
            </a:lvl6pPr>
            <a:lvl7pPr marL="2532248" indent="0">
              <a:buNone/>
              <a:defRPr sz="1292">
                <a:solidFill>
                  <a:schemeClr val="tx1">
                    <a:tint val="75000"/>
                  </a:schemeClr>
                </a:solidFill>
              </a:defRPr>
            </a:lvl7pPr>
            <a:lvl8pPr marL="2954289" indent="0">
              <a:buNone/>
              <a:defRPr sz="1292">
                <a:solidFill>
                  <a:schemeClr val="tx1">
                    <a:tint val="75000"/>
                  </a:schemeClr>
                </a:solidFill>
              </a:defRPr>
            </a:lvl8pPr>
            <a:lvl9pPr marL="3376331" indent="0">
              <a:buNone/>
              <a:defRPr sz="129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5DD1AE-8182-4B9B-9272-9C9B023B6B87}" type="datetimeFigureOut">
              <a:rPr lang="en-GB" smtClean="0"/>
              <a:t>07/06/2023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FDD7D3D-21ED-40C1-B6A8-5EE819C162BC}" type="slidenum">
              <a:rPr lang="en-GB" smtClean="0"/>
              <a:t>‹#›</a:t>
            </a:fld>
            <a:endParaRPr lang="en-GB"/>
          </a:p>
        </p:txBody>
      </p:sp>
    </p:spTree>
    <p:extLst>
      <p:ext uri="{BB962C8B-B14F-4D97-AF65-F5344CB8AC3E}">
        <p14:creationId xmlns:p14="http://schemas.microsoft.com/office/powerpoint/2010/main" val="249575768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77D52D4-0677-443D-82A4-39376E775810}" type="datetimeFigureOut">
              <a:rPr lang="en-GB" smtClean="0"/>
              <a:t>07/06/2023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391DD87-6BFF-4FD0-9D45-EBD4988E0D0B}" type="slidenum">
              <a:rPr lang="en-GB" smtClean="0"/>
              <a:t>‹#›</a:t>
            </a:fld>
            <a:endParaRPr lang="en-GB"/>
          </a:p>
        </p:txBody>
      </p:sp>
    </p:spTree>
    <p:extLst>
      <p:ext uri="{BB962C8B-B14F-4D97-AF65-F5344CB8AC3E}">
        <p14:creationId xmlns:p14="http://schemas.microsoft.com/office/powerpoint/2010/main" val="29979392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7D52D4-0677-443D-82A4-39376E775810}" type="datetimeFigureOut">
              <a:rPr lang="en-GB" smtClean="0"/>
              <a:t>07/06/2023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391DD87-6BFF-4FD0-9D45-EBD4988E0D0B}" type="slidenum">
              <a:rPr lang="en-GB" smtClean="0"/>
              <a:t>‹#›</a:t>
            </a:fld>
            <a:endParaRPr lang="en-GB"/>
          </a:p>
        </p:txBody>
      </p:sp>
    </p:spTree>
    <p:extLst>
      <p:ext uri="{BB962C8B-B14F-4D97-AF65-F5344CB8AC3E}">
        <p14:creationId xmlns:p14="http://schemas.microsoft.com/office/powerpoint/2010/main" val="4573078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77D52D4-0677-443D-82A4-39376E775810}" type="datetimeFigureOut">
              <a:rPr lang="en-GB" smtClean="0"/>
              <a:t>07/06/2023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391DD87-6BFF-4FD0-9D45-EBD4988E0D0B}" type="slidenum">
              <a:rPr lang="en-GB" smtClean="0"/>
              <a:t>‹#›</a:t>
            </a:fld>
            <a:endParaRPr lang="en-GB"/>
          </a:p>
        </p:txBody>
      </p:sp>
    </p:spTree>
    <p:extLst>
      <p:ext uri="{BB962C8B-B14F-4D97-AF65-F5344CB8AC3E}">
        <p14:creationId xmlns:p14="http://schemas.microsoft.com/office/powerpoint/2010/main" val="14470638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77D52D4-0677-443D-82A4-39376E775810}" type="datetimeFigureOut">
              <a:rPr lang="en-GB" smtClean="0"/>
              <a:t>07/06/2023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391DD87-6BFF-4FD0-9D45-EBD4988E0D0B}" type="slidenum">
              <a:rPr lang="en-GB" smtClean="0"/>
              <a:t>‹#›</a:t>
            </a:fld>
            <a:endParaRPr lang="en-GB"/>
          </a:p>
        </p:txBody>
      </p:sp>
    </p:spTree>
    <p:extLst>
      <p:ext uri="{BB962C8B-B14F-4D97-AF65-F5344CB8AC3E}">
        <p14:creationId xmlns:p14="http://schemas.microsoft.com/office/powerpoint/2010/main" val="35374720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77D52D4-0677-443D-82A4-39376E775810}" type="datetimeFigureOut">
              <a:rPr lang="en-GB" smtClean="0"/>
              <a:t>07/06/2023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91DD87-6BFF-4FD0-9D45-EBD4988E0D0B}" type="slidenum">
              <a:rPr lang="en-GB" smtClean="0"/>
              <a:t>‹#›</a:t>
            </a:fld>
            <a:endParaRPr lang="en-GB"/>
          </a:p>
        </p:txBody>
      </p:sp>
    </p:spTree>
    <p:extLst>
      <p:ext uri="{BB962C8B-B14F-4D97-AF65-F5344CB8AC3E}">
        <p14:creationId xmlns:p14="http://schemas.microsoft.com/office/powerpoint/2010/main" val="96256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77D52D4-0677-443D-82A4-39376E775810}" type="datetimeFigureOut">
              <a:rPr lang="en-GB" smtClean="0"/>
              <a:t>07/06/2023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391DD87-6BFF-4FD0-9D45-EBD4988E0D0B}" type="slidenum">
              <a:rPr lang="en-GB" smtClean="0"/>
              <a:t>‹#›</a:t>
            </a:fld>
            <a:endParaRPr lang="en-GB"/>
          </a:p>
        </p:txBody>
      </p:sp>
    </p:spTree>
    <p:extLst>
      <p:ext uri="{BB962C8B-B14F-4D97-AF65-F5344CB8AC3E}">
        <p14:creationId xmlns:p14="http://schemas.microsoft.com/office/powerpoint/2010/main" val="275782363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841215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787274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09600" y="1600205"/>
            <a:ext cx="5384800"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5"/>
            <a:ext cx="5384800"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385DD1AE-8182-4B9B-9272-9C9B023B6B87}" type="datetimeFigureOut">
              <a:rPr lang="en-GB" smtClean="0"/>
              <a:t>07/06/2023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DD7D3D-21ED-40C1-B6A8-5EE819C162BC}" type="slidenum">
              <a:rPr lang="en-GB" smtClean="0"/>
              <a:t>‹#›</a:t>
            </a:fld>
            <a:endParaRPr lang="en-GB"/>
          </a:p>
        </p:txBody>
      </p:sp>
    </p:spTree>
    <p:extLst>
      <p:ext uri="{BB962C8B-B14F-4D97-AF65-F5344CB8AC3E}">
        <p14:creationId xmlns:p14="http://schemas.microsoft.com/office/powerpoint/2010/main" val="1290534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85DD1AE-8182-4B9B-9272-9C9B023B6B87}" type="datetimeFigureOut">
              <a:rPr lang="en-GB" smtClean="0"/>
              <a:t>07/06/2023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FDD7D3D-21ED-40C1-B6A8-5EE819C162BC}" type="slidenum">
              <a:rPr lang="en-GB" smtClean="0"/>
              <a:t>‹#›</a:t>
            </a:fld>
            <a:endParaRPr lang="en-GB"/>
          </a:p>
        </p:txBody>
      </p:sp>
    </p:spTree>
    <p:extLst>
      <p:ext uri="{BB962C8B-B14F-4D97-AF65-F5344CB8AC3E}">
        <p14:creationId xmlns:p14="http://schemas.microsoft.com/office/powerpoint/2010/main" val="2800860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385DD1AE-8182-4B9B-9272-9C9B023B6B87}" type="datetimeFigureOut">
              <a:rPr lang="en-GB" smtClean="0"/>
              <a:t>07/06/2023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FDD7D3D-21ED-40C1-B6A8-5EE819C162BC}" type="slidenum">
              <a:rPr lang="en-GB" smtClean="0"/>
              <a:t>‹#›</a:t>
            </a:fld>
            <a:endParaRPr lang="en-GB"/>
          </a:p>
        </p:txBody>
      </p:sp>
    </p:spTree>
    <p:extLst>
      <p:ext uri="{BB962C8B-B14F-4D97-AF65-F5344CB8AC3E}">
        <p14:creationId xmlns:p14="http://schemas.microsoft.com/office/powerpoint/2010/main" val="4132295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5DD1AE-8182-4B9B-9272-9C9B023B6B87}" type="datetimeFigureOut">
              <a:rPr lang="en-GB" smtClean="0"/>
              <a:t>07/06/2023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FDD7D3D-21ED-40C1-B6A8-5EE819C162BC}" type="slidenum">
              <a:rPr lang="en-GB" smtClean="0"/>
              <a:t>‹#›</a:t>
            </a:fld>
            <a:endParaRPr lang="en-GB"/>
          </a:p>
        </p:txBody>
      </p:sp>
    </p:spTree>
    <p:extLst>
      <p:ext uri="{BB962C8B-B14F-4D97-AF65-F5344CB8AC3E}">
        <p14:creationId xmlns:p14="http://schemas.microsoft.com/office/powerpoint/2010/main" val="1249718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1846" b="1"/>
            </a:lvl1pPr>
          </a:lstStyle>
          <a:p>
            <a:r>
              <a:rPr lang="en-US"/>
              <a:t>Click to edit Master title style</a:t>
            </a:r>
            <a:endParaRPr lang="en-GB"/>
          </a:p>
        </p:txBody>
      </p:sp>
      <p:sp>
        <p:nvSpPr>
          <p:cNvPr id="3" name="Content Placeholder 2"/>
          <p:cNvSpPr>
            <a:spLocks noGrp="1"/>
          </p:cNvSpPr>
          <p:nvPr>
            <p:ph idx="1"/>
          </p:nvPr>
        </p:nvSpPr>
        <p:spPr>
          <a:xfrm>
            <a:off x="4766735" y="273055"/>
            <a:ext cx="6815667"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3"/>
            <a:ext cx="4011084"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Date Placeholder 4"/>
          <p:cNvSpPr>
            <a:spLocks noGrp="1"/>
          </p:cNvSpPr>
          <p:nvPr>
            <p:ph type="dt" sz="half" idx="10"/>
          </p:nvPr>
        </p:nvSpPr>
        <p:spPr/>
        <p:txBody>
          <a:bodyPr/>
          <a:lstStyle/>
          <a:p>
            <a:fld id="{385DD1AE-8182-4B9B-9272-9C9B023B6B87}" type="datetimeFigureOut">
              <a:rPr lang="en-GB" smtClean="0"/>
              <a:t>07/06/2023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DD7D3D-21ED-40C1-B6A8-5EE819C162BC}" type="slidenum">
              <a:rPr lang="en-GB" smtClean="0"/>
              <a:t>‹#›</a:t>
            </a:fld>
            <a:endParaRPr lang="en-GB"/>
          </a:p>
        </p:txBody>
      </p:sp>
    </p:spTree>
    <p:extLst>
      <p:ext uri="{BB962C8B-B14F-4D97-AF65-F5344CB8AC3E}">
        <p14:creationId xmlns:p14="http://schemas.microsoft.com/office/powerpoint/2010/main" val="3073740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846"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GB"/>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Date Placeholder 4"/>
          <p:cNvSpPr>
            <a:spLocks noGrp="1"/>
          </p:cNvSpPr>
          <p:nvPr>
            <p:ph type="dt" sz="half" idx="10"/>
          </p:nvPr>
        </p:nvSpPr>
        <p:spPr/>
        <p:txBody>
          <a:bodyPr/>
          <a:lstStyle/>
          <a:p>
            <a:fld id="{385DD1AE-8182-4B9B-9272-9C9B023B6B87}" type="datetimeFigureOut">
              <a:rPr lang="en-GB" smtClean="0"/>
              <a:t>07/06/2023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FDD7D3D-21ED-40C1-B6A8-5EE819C162BC}" type="slidenum">
              <a:rPr lang="en-GB" smtClean="0"/>
              <a:t>‹#›</a:t>
            </a:fld>
            <a:endParaRPr lang="en-GB"/>
          </a:p>
        </p:txBody>
      </p:sp>
    </p:spTree>
    <p:extLst>
      <p:ext uri="{BB962C8B-B14F-4D97-AF65-F5344CB8AC3E}">
        <p14:creationId xmlns:p14="http://schemas.microsoft.com/office/powerpoint/2010/main" val="2873725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1108">
                <a:solidFill>
                  <a:schemeClr val="tx1">
                    <a:tint val="75000"/>
                  </a:schemeClr>
                </a:solidFill>
              </a:defRPr>
            </a:lvl1pPr>
          </a:lstStyle>
          <a:p>
            <a:fld id="{385DD1AE-8182-4B9B-9272-9C9B023B6B87}" type="datetimeFigureOut">
              <a:rPr lang="en-GB" smtClean="0"/>
              <a:t>07/06/2023</a:t>
            </a:fld>
            <a:endParaRPr lang="en-GB"/>
          </a:p>
        </p:txBody>
      </p:sp>
      <p:sp>
        <p:nvSpPr>
          <p:cNvPr id="5" name="Footer Placeholder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1108">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108">
                <a:solidFill>
                  <a:schemeClr val="tx1">
                    <a:tint val="75000"/>
                  </a:schemeClr>
                </a:solidFill>
              </a:defRPr>
            </a:lvl1pPr>
          </a:lstStyle>
          <a:p>
            <a:fld id="{7FDD7D3D-21ED-40C1-B6A8-5EE819C162BC}" type="slidenum">
              <a:rPr lang="en-GB" smtClean="0"/>
              <a:t>‹#›</a:t>
            </a:fld>
            <a:endParaRPr lang="en-GB"/>
          </a:p>
        </p:txBody>
      </p:sp>
    </p:spTree>
    <p:extLst>
      <p:ext uri="{BB962C8B-B14F-4D97-AF65-F5344CB8AC3E}">
        <p14:creationId xmlns:p14="http://schemas.microsoft.com/office/powerpoint/2010/main" val="294507423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defTabSz="844083" rtl="0" eaLnBrk="1" latinLnBrk="0" hangingPunct="1">
        <a:spcBef>
          <a:spcPct val="0"/>
        </a:spcBef>
        <a:buNone/>
        <a:defRPr sz="4062" kern="1200">
          <a:solidFill>
            <a:schemeClr val="tx1"/>
          </a:solidFill>
          <a:latin typeface="+mj-lt"/>
          <a:ea typeface="+mj-ea"/>
          <a:cs typeface="+mj-cs"/>
        </a:defRPr>
      </a:lvl1pPr>
    </p:titleStyle>
    <p:bodyStyle>
      <a:lvl1pPr marL="316531" indent="-316531" algn="l" defTabSz="844083" rtl="0" eaLnBrk="1" latinLnBrk="0" hangingPunct="1">
        <a:spcBef>
          <a:spcPct val="20000"/>
        </a:spcBef>
        <a:buFont typeface="Arial" panose="020B0604020202020204" pitchFamily="34" charset="0"/>
        <a:buChar char="•"/>
        <a:defRPr sz="2954" kern="1200">
          <a:solidFill>
            <a:schemeClr val="tx1"/>
          </a:solidFill>
          <a:latin typeface="+mn-lt"/>
          <a:ea typeface="+mn-ea"/>
          <a:cs typeface="+mn-cs"/>
        </a:defRPr>
      </a:lvl1pPr>
      <a:lvl2pPr marL="685817" indent="-263776" algn="l" defTabSz="844083" rtl="0" eaLnBrk="1" latinLnBrk="0" hangingPunct="1">
        <a:spcBef>
          <a:spcPct val="20000"/>
        </a:spcBef>
        <a:buFont typeface="Arial" panose="020B0604020202020204" pitchFamily="34" charset="0"/>
        <a:buChar char="–"/>
        <a:defRPr sz="2585" kern="1200">
          <a:solidFill>
            <a:schemeClr val="tx1"/>
          </a:solidFill>
          <a:latin typeface="+mn-lt"/>
          <a:ea typeface="+mn-ea"/>
          <a:cs typeface="+mn-cs"/>
        </a:defRPr>
      </a:lvl2pPr>
      <a:lvl3pPr marL="1055103" indent="-211021" algn="l" defTabSz="844083" rtl="0" eaLnBrk="1" latinLnBrk="0" hangingPunct="1">
        <a:spcBef>
          <a:spcPct val="20000"/>
        </a:spcBef>
        <a:buFont typeface="Arial" panose="020B0604020202020204" pitchFamily="34" charset="0"/>
        <a:buChar char="•"/>
        <a:defRPr sz="2215" kern="1200">
          <a:solidFill>
            <a:schemeClr val="tx1"/>
          </a:solidFill>
          <a:latin typeface="+mn-lt"/>
          <a:ea typeface="+mn-ea"/>
          <a:cs typeface="+mn-cs"/>
        </a:defRPr>
      </a:lvl3pPr>
      <a:lvl4pPr marL="1477145" indent="-211021" algn="l" defTabSz="844083"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4pPr>
      <a:lvl5pPr marL="1899186" indent="-211021" algn="l" defTabSz="844083"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5pPr>
      <a:lvl6pPr marL="2321227" indent="-211021" algn="l" defTabSz="844083"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6pPr>
      <a:lvl7pPr marL="2743269" indent="-211021" algn="l" defTabSz="844083"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7pPr>
      <a:lvl8pPr marL="3165310" indent="-211021" algn="l" defTabSz="844083"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8pPr>
      <a:lvl9pPr marL="3587351" indent="-211021" algn="l" defTabSz="844083" rtl="0" eaLnBrk="1" latinLnBrk="0" hangingPunct="1">
        <a:spcBef>
          <a:spcPct val="20000"/>
        </a:spcBef>
        <a:buFont typeface="Arial" panose="020B0604020202020204" pitchFamily="34" charset="0"/>
        <a:buChar char="•"/>
        <a:defRPr sz="1846" kern="1200">
          <a:solidFill>
            <a:schemeClr val="tx1"/>
          </a:solidFill>
          <a:latin typeface="+mn-lt"/>
          <a:ea typeface="+mn-ea"/>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7D52D4-0677-443D-82A4-39376E775810}" type="datetimeFigureOut">
              <a:rPr lang="en-GB" smtClean="0"/>
              <a:t>07/06/2023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91DD87-6BFF-4FD0-9D45-EBD4988E0D0B}" type="slidenum">
              <a:rPr lang="en-GB" smtClean="0"/>
              <a:t>‹#›</a:t>
            </a:fld>
            <a:endParaRPr lang="en-GB"/>
          </a:p>
        </p:txBody>
      </p:sp>
      <p:pic>
        <p:nvPicPr>
          <p:cNvPr id="7" name="Picture 6">
            <a:extLst>
              <a:ext uri="{FF2B5EF4-FFF2-40B4-BE49-F238E27FC236}">
                <a16:creationId xmlns:a16="http://schemas.microsoft.com/office/drawing/2014/main" id="{0D84AE81-42D5-B312-0315-1F09B1944A22}"/>
              </a:ext>
            </a:extLst>
          </p:cNvPr>
          <p:cNvPicPr>
            <a:picLocks noChangeAspect="1"/>
          </p:cNvPicPr>
          <p:nvPr userDrawn="1"/>
        </p:nvPicPr>
        <p:blipFill>
          <a:blip r:embed="rId15" cstate="print">
            <a:extLst>
              <a:ext uri="{28A0092B-C50C-407E-A947-70E740481C1C}">
                <a14:useLocalDpi xmlns:a14="http://schemas.microsoft.com/office/drawing/2010/main"/>
              </a:ext>
            </a:extLst>
          </a:blip>
          <a:stretch>
            <a:fillRect/>
          </a:stretch>
        </p:blipFill>
        <p:spPr>
          <a:xfrm>
            <a:off x="201832" y="5845359"/>
            <a:ext cx="4455592" cy="859600"/>
          </a:xfrm>
          <a:prstGeom prst="rect">
            <a:avLst/>
          </a:prstGeom>
        </p:spPr>
      </p:pic>
    </p:spTree>
    <p:extLst>
      <p:ext uri="{BB962C8B-B14F-4D97-AF65-F5344CB8AC3E}">
        <p14:creationId xmlns:p14="http://schemas.microsoft.com/office/powerpoint/2010/main" val="1450599933"/>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67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7D52D4-0677-443D-82A4-39376E775810}" type="datetimeFigureOut">
              <a:rPr lang="en-GB" smtClean="0"/>
              <a:t>07/06/2023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91DD87-6BFF-4FD0-9D45-EBD4988E0D0B}" type="slidenum">
              <a:rPr lang="en-GB" smtClean="0"/>
              <a:t>‹#›</a:t>
            </a:fld>
            <a:endParaRPr lang="en-GB"/>
          </a:p>
        </p:txBody>
      </p:sp>
    </p:spTree>
    <p:extLst>
      <p:ext uri="{BB962C8B-B14F-4D97-AF65-F5344CB8AC3E}">
        <p14:creationId xmlns:p14="http://schemas.microsoft.com/office/powerpoint/2010/main" val="1595661241"/>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3.xml"/><Relationship Id="rId5" Type="http://schemas.openxmlformats.org/officeDocument/2006/relationships/image" Target="../media/image3.jpeg"/><Relationship Id="rId4" Type="http://schemas.openxmlformats.org/officeDocument/2006/relationships/hyperlink" Target="mailto:Sophy.palmer@stfc.ac.uk"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36.xml"/><Relationship Id="rId5" Type="http://schemas.openxmlformats.org/officeDocument/2006/relationships/image" Target="../media/image19.jpe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36.xml"/><Relationship Id="rId5" Type="http://schemas.openxmlformats.org/officeDocument/2006/relationships/image" Target="../media/image5.pn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36.xml"/><Relationship Id="rId6" Type="http://schemas.openxmlformats.org/officeDocument/2006/relationships/image" Target="../media/image24.jpeg"/><Relationship Id="rId5" Type="http://schemas.openxmlformats.org/officeDocument/2006/relationships/image" Target="../media/image5.png"/><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31.xml"/><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notesSlide" Target="../notesSlides/notesSlide14.xml"/><Relationship Id="rId1" Type="http://schemas.openxmlformats.org/officeDocument/2006/relationships/slideLayout" Target="../slideLayouts/slideLayout25.xml"/><Relationship Id="rId5" Type="http://schemas.openxmlformats.org/officeDocument/2006/relationships/image" Target="../media/image5.png"/><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3.jpeg"/><Relationship Id="rId2" Type="http://schemas.openxmlformats.org/officeDocument/2006/relationships/notesSlide" Target="../notesSlides/notesSlide15.xml"/><Relationship Id="rId1" Type="http://schemas.openxmlformats.org/officeDocument/2006/relationships/slideLayout" Target="../slideLayouts/slideLayout25.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36.xml"/><Relationship Id="rId5" Type="http://schemas.openxmlformats.org/officeDocument/2006/relationships/image" Target="../media/image35.jpeg"/><Relationship Id="rId4" Type="http://schemas.openxmlformats.org/officeDocument/2006/relationships/image" Target="../media/image34.jpeg"/></Relationships>
</file>

<file path=ppt/slides/_rels/slide18.xml.rels><?xml version="1.0" encoding="UTF-8" standalone="yes"?>
<Relationships xmlns="http://schemas.openxmlformats.org/package/2006/relationships"><Relationship Id="rId3" Type="http://schemas.openxmlformats.org/officeDocument/2006/relationships/hyperlink" Target="mailto:Sophy.palmer@stfc.ac.uk" TargetMode="External"/><Relationship Id="rId2" Type="http://schemas.openxmlformats.org/officeDocument/2006/relationships/notesSlide" Target="../notesSlides/notesSlide17.xml"/><Relationship Id="rId1" Type="http://schemas.openxmlformats.org/officeDocument/2006/relationships/slideLayout" Target="../slideLayouts/slideLayout36.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36.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36.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37.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36.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36.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36.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A659962-2CD4-F146-83E2-23B89B29236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8587" y="213059"/>
            <a:ext cx="2644080" cy="676987"/>
          </a:xfrm>
          <a:prstGeom prst="rect">
            <a:avLst/>
          </a:prstGeom>
        </p:spPr>
      </p:pic>
      <p:sp>
        <p:nvSpPr>
          <p:cNvPr id="4" name="TextBox 3">
            <a:extLst>
              <a:ext uri="{FF2B5EF4-FFF2-40B4-BE49-F238E27FC236}">
                <a16:creationId xmlns:a16="http://schemas.microsoft.com/office/drawing/2014/main" id="{C36B0136-F39F-68D1-5B58-A2B118D1FCE8}"/>
              </a:ext>
            </a:extLst>
          </p:cNvPr>
          <p:cNvSpPr txBox="1"/>
          <p:nvPr/>
        </p:nvSpPr>
        <p:spPr>
          <a:xfrm>
            <a:off x="488587" y="5928674"/>
            <a:ext cx="6096000" cy="646331"/>
          </a:xfrm>
          <a:prstGeom prst="rect">
            <a:avLst/>
          </a:prstGeom>
          <a:noFill/>
        </p:spPr>
        <p:txBody>
          <a:bodyPr wrap="square">
            <a:spAutoFit/>
          </a:bodyPr>
          <a:lstStyle/>
          <a:p>
            <a:pPr defTabSz="685800"/>
            <a:r>
              <a:rPr lang="en-GB" sz="1800" b="1">
                <a:ln w="15875">
                  <a:solidFill>
                    <a:srgbClr val="201D3E"/>
                  </a:solidFill>
                </a:ln>
                <a:solidFill>
                  <a:srgbClr val="FFFFFF"/>
                </a:solidFill>
                <a:latin typeface="Arial" panose="020B0604020202020204" pitchFamily="34" charset="0"/>
                <a:cs typeface="Arial" panose="020B0604020202020204" pitchFamily="34" charset="0"/>
              </a:rPr>
              <a:t>Sophy Palmer, Public Engagement Manager (RAL)</a:t>
            </a:r>
          </a:p>
          <a:p>
            <a:pPr defTabSz="685800"/>
            <a:r>
              <a:rPr lang="en-GB" sz="1800" b="1" u="sng">
                <a:ln w="15875">
                  <a:solidFill>
                    <a:srgbClr val="201D3E"/>
                  </a:solidFill>
                </a:ln>
                <a:solidFill>
                  <a:schemeClr val="bg1"/>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sophy.palmer@stfc.ac.uk</a:t>
            </a:r>
            <a:r>
              <a:rPr lang="en-GB" sz="1800" b="1" u="sng">
                <a:ln w="15875">
                  <a:solidFill>
                    <a:srgbClr val="201D3E"/>
                  </a:solidFill>
                </a:ln>
                <a:solidFill>
                  <a:schemeClr val="bg1"/>
                </a:solidFill>
                <a:latin typeface="Arial" panose="020B0604020202020204" pitchFamily="34" charset="0"/>
                <a:cs typeface="Arial" panose="020B0604020202020204" pitchFamily="34" charset="0"/>
              </a:rPr>
              <a:t> </a:t>
            </a:r>
          </a:p>
        </p:txBody>
      </p:sp>
      <p:pic>
        <p:nvPicPr>
          <p:cNvPr id="6" name="Picture 5" descr="A group of people standing in front of a machine&#10;&#10;Description automatically generated with medium confidence">
            <a:extLst>
              <a:ext uri="{FF2B5EF4-FFF2-40B4-BE49-F238E27FC236}">
                <a16:creationId xmlns:a16="http://schemas.microsoft.com/office/drawing/2014/main" id="{137F5409-B776-E08B-35E3-7613CD28451A}"/>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132667" y="1279500"/>
            <a:ext cx="6435729" cy="4298999"/>
          </a:xfrm>
          <a:prstGeom prst="rect">
            <a:avLst/>
          </a:prstGeom>
        </p:spPr>
      </p:pic>
      <p:sp>
        <p:nvSpPr>
          <p:cNvPr id="7" name="TextBox 6">
            <a:extLst>
              <a:ext uri="{FF2B5EF4-FFF2-40B4-BE49-F238E27FC236}">
                <a16:creationId xmlns:a16="http://schemas.microsoft.com/office/drawing/2014/main" id="{13BB0445-13A7-25AF-EA25-EE6168B481CF}"/>
              </a:ext>
            </a:extLst>
          </p:cNvPr>
          <p:cNvSpPr txBox="1"/>
          <p:nvPr/>
        </p:nvSpPr>
        <p:spPr>
          <a:xfrm>
            <a:off x="4605867" y="213059"/>
            <a:ext cx="7295787" cy="1569660"/>
          </a:xfrm>
          <a:prstGeom prst="rect">
            <a:avLst/>
          </a:prstGeom>
          <a:noFill/>
        </p:spPr>
        <p:txBody>
          <a:bodyPr wrap="square">
            <a:spAutoFit/>
          </a:bodyPr>
          <a:lstStyle/>
          <a:p>
            <a:pPr algn="r" defTabSz="685800"/>
            <a:r>
              <a:rPr lang="en-GB" sz="4800" b="1">
                <a:ln w="15875">
                  <a:solidFill>
                    <a:srgbClr val="201D3E"/>
                  </a:solidFill>
                </a:ln>
                <a:solidFill>
                  <a:srgbClr val="FFFFFF"/>
                </a:solidFill>
                <a:latin typeface="Arial" panose="020B0604020202020204" pitchFamily="34" charset="0"/>
                <a:cs typeface="Arial" panose="020B0604020202020204" pitchFamily="34" charset="0"/>
              </a:rPr>
              <a:t>Public Engagement at STFC</a:t>
            </a:r>
            <a:endParaRPr lang="en-GB" sz="4800" b="1" u="sng">
              <a:ln w="15875">
                <a:solidFill>
                  <a:srgbClr val="201D3E"/>
                </a:solidFill>
              </a:ln>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60613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312796" y="6129401"/>
            <a:ext cx="721217" cy="369332"/>
          </a:xfrm>
          <a:prstGeom prst="rect">
            <a:avLst/>
          </a:prstGeom>
          <a:noFill/>
        </p:spPr>
        <p:txBody>
          <a:bodyPr wrap="square" rtlCol="0">
            <a:spAutoFit/>
          </a:bodyPr>
          <a:lstStyle/>
          <a:p>
            <a:r>
              <a:rPr lang="en-GB">
                <a:solidFill>
                  <a:schemeClr val="bg1"/>
                </a:solidFill>
              </a:rPr>
              <a:t>ILL</a:t>
            </a:r>
          </a:p>
        </p:txBody>
      </p:sp>
      <p:sp>
        <p:nvSpPr>
          <p:cNvPr id="10" name="TextBox 9"/>
          <p:cNvSpPr txBox="1"/>
          <p:nvPr/>
        </p:nvSpPr>
        <p:spPr>
          <a:xfrm>
            <a:off x="1794456" y="6129401"/>
            <a:ext cx="721217" cy="369332"/>
          </a:xfrm>
          <a:prstGeom prst="rect">
            <a:avLst/>
          </a:prstGeom>
          <a:noFill/>
        </p:spPr>
        <p:txBody>
          <a:bodyPr wrap="square" rtlCol="0">
            <a:spAutoFit/>
          </a:bodyPr>
          <a:lstStyle/>
          <a:p>
            <a:r>
              <a:rPr lang="en-GB">
                <a:solidFill>
                  <a:schemeClr val="bg1"/>
                </a:solidFill>
              </a:rPr>
              <a:t>ESRF</a:t>
            </a:r>
          </a:p>
        </p:txBody>
      </p:sp>
      <p:sp>
        <p:nvSpPr>
          <p:cNvPr id="7" name="TextBox 6">
            <a:extLst>
              <a:ext uri="{FF2B5EF4-FFF2-40B4-BE49-F238E27FC236}">
                <a16:creationId xmlns:a16="http://schemas.microsoft.com/office/drawing/2014/main" id="{27C3BC45-5DB5-F19E-555F-A1DFC0803D1C}"/>
              </a:ext>
            </a:extLst>
          </p:cNvPr>
          <p:cNvSpPr txBox="1"/>
          <p:nvPr/>
        </p:nvSpPr>
        <p:spPr>
          <a:xfrm>
            <a:off x="173654" y="133883"/>
            <a:ext cx="11324166" cy="707886"/>
          </a:xfrm>
          <a:prstGeom prst="rect">
            <a:avLst/>
          </a:prstGeom>
          <a:noFill/>
        </p:spPr>
        <p:txBody>
          <a:bodyPr wrap="square">
            <a:spAutoFit/>
          </a:bodyPr>
          <a:lstStyle/>
          <a:p>
            <a:r>
              <a:rPr lang="en-GB" sz="4000" b="1" i="0">
                <a:solidFill>
                  <a:srgbClr val="2E2D62"/>
                </a:solidFill>
                <a:effectLst/>
              </a:rPr>
              <a:t>Local Engagement: Public and Communities</a:t>
            </a:r>
            <a:endParaRPr lang="en-GB" sz="4000" b="1"/>
          </a:p>
        </p:txBody>
      </p:sp>
      <p:pic>
        <p:nvPicPr>
          <p:cNvPr id="12" name="Picture 11" descr="A group of people walking in a field&#10;&#10;Description automatically generated">
            <a:extLst>
              <a:ext uri="{FF2B5EF4-FFF2-40B4-BE49-F238E27FC236}">
                <a16:creationId xmlns:a16="http://schemas.microsoft.com/office/drawing/2014/main" id="{1F4ED84C-A3AB-B39C-D108-A3F73F3D6A8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817446" y="2047875"/>
            <a:ext cx="7200900" cy="4810125"/>
          </a:xfrm>
          <a:prstGeom prst="rect">
            <a:avLst/>
          </a:prstGeom>
        </p:spPr>
      </p:pic>
      <p:pic>
        <p:nvPicPr>
          <p:cNvPr id="1027" name="Picture 3">
            <a:extLst>
              <a:ext uri="{FF2B5EF4-FFF2-40B4-BE49-F238E27FC236}">
                <a16:creationId xmlns:a16="http://schemas.microsoft.com/office/drawing/2014/main" id="{907212EC-2AD7-DC8E-55B2-6293CCA94271}"/>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73654" y="4334006"/>
            <a:ext cx="7531108" cy="2390112"/>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64278B0C-C241-D26B-38A7-B1288BD2E079}"/>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127048" y="860342"/>
            <a:ext cx="3686175" cy="21812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
            <a:extLst>
              <a:ext uri="{FF2B5EF4-FFF2-40B4-BE49-F238E27FC236}">
                <a16:creationId xmlns:a16="http://schemas.microsoft.com/office/drawing/2014/main" id="{6F70088F-E86B-925B-6686-9F46D758FCE2}"/>
              </a:ext>
            </a:extLst>
          </p:cNvPr>
          <p:cNvSpPr txBox="1"/>
          <p:nvPr/>
        </p:nvSpPr>
        <p:spPr>
          <a:xfrm>
            <a:off x="4535424" y="860342"/>
            <a:ext cx="3300353" cy="1754326"/>
          </a:xfrm>
          <a:prstGeom prst="rect">
            <a:avLst/>
          </a:prstGeom>
          <a:solidFill>
            <a:schemeClr val="accent1">
              <a:alpha val="28000"/>
            </a:schemeClr>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a:t>Glow Your Own</a:t>
            </a:r>
          </a:p>
          <a:p>
            <a:pPr marL="285750" indent="-285750">
              <a:buFont typeface="Arial" panose="020B0604020202020204" pitchFamily="34" charset="0"/>
              <a:buChar char="•"/>
            </a:pPr>
            <a:r>
              <a:rPr lang="en-GB"/>
              <a:t>6 online workshops</a:t>
            </a:r>
          </a:p>
          <a:p>
            <a:pPr marL="285750" indent="-285750">
              <a:buFont typeface="Arial" panose="020B0604020202020204" pitchFamily="34" charset="0"/>
              <a:buChar char="•"/>
            </a:pPr>
            <a:r>
              <a:rPr lang="en-GB"/>
              <a:t>2 in-person community events</a:t>
            </a:r>
          </a:p>
          <a:p>
            <a:pPr marL="285750" indent="-285750">
              <a:buFont typeface="Arial" panose="020B0604020202020204" pitchFamily="34" charset="0"/>
              <a:buChar char="•"/>
            </a:pPr>
            <a:r>
              <a:rPr lang="en-GB"/>
              <a:t>~200 participants</a:t>
            </a:r>
          </a:p>
          <a:p>
            <a:pPr marL="285750" indent="-285750">
              <a:buFont typeface="Arial" panose="020B0604020202020204" pitchFamily="34" charset="0"/>
              <a:buChar char="•"/>
            </a:pPr>
            <a:r>
              <a:rPr lang="en-GB" sz="1800" b="0" i="0">
                <a:solidFill>
                  <a:srgbClr val="000000"/>
                </a:solidFill>
                <a:effectLst/>
                <a:latin typeface="Calibri" panose="020F0502020204030204" pitchFamily="34" charset="0"/>
              </a:rPr>
              <a:t>“</a:t>
            </a:r>
            <a:r>
              <a:rPr lang="en-GB" sz="1800" b="0" i="1">
                <a:solidFill>
                  <a:srgbClr val="000000"/>
                </a:solidFill>
                <a:effectLst/>
                <a:latin typeface="Calibri" panose="020F0502020204030204" pitchFamily="34" charset="0"/>
              </a:rPr>
              <a:t>I made it work for the first time without Mummy!</a:t>
            </a:r>
            <a:r>
              <a:rPr lang="en-GB" sz="1800" b="0" i="0">
                <a:solidFill>
                  <a:srgbClr val="000000"/>
                </a:solidFill>
                <a:effectLst/>
                <a:latin typeface="Calibri" panose="020F0502020204030204" pitchFamily="34" charset="0"/>
              </a:rPr>
              <a:t>”</a:t>
            </a:r>
            <a:endParaRPr lang="en-GB"/>
          </a:p>
        </p:txBody>
      </p:sp>
      <p:sp>
        <p:nvSpPr>
          <p:cNvPr id="13" name="Rectangle 12">
            <a:extLst>
              <a:ext uri="{FF2B5EF4-FFF2-40B4-BE49-F238E27FC236}">
                <a16:creationId xmlns:a16="http://schemas.microsoft.com/office/drawing/2014/main" id="{4966C73E-6144-2AFB-1D67-B5F9AE7BF471}"/>
              </a:ext>
            </a:extLst>
          </p:cNvPr>
          <p:cNvSpPr/>
          <p:nvPr/>
        </p:nvSpPr>
        <p:spPr>
          <a:xfrm>
            <a:off x="243348" y="1408424"/>
            <a:ext cx="4544650" cy="1938992"/>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gn="l" rtl="0" fontAlgn="base">
              <a:buFont typeface="Arial" panose="020B0604020202020204" pitchFamily="34" charset="0"/>
              <a:buChar char="•"/>
            </a:pPr>
            <a:r>
              <a:rPr lang="en-GB" sz="2400">
                <a:solidFill>
                  <a:srgbClr val="2E2D62"/>
                </a:solidFill>
              </a:rPr>
              <a:t>Sharing ​our amazing stories, work and facilities</a:t>
            </a:r>
          </a:p>
          <a:p>
            <a:pPr marL="342900" indent="-342900" algn="l" rtl="0" fontAlgn="base">
              <a:buFont typeface="Arial" panose="020B0604020202020204" pitchFamily="34" charset="0"/>
              <a:buChar char="•"/>
            </a:pPr>
            <a:r>
              <a:rPr lang="en-GB" sz="2400">
                <a:solidFill>
                  <a:srgbClr val="2E2D62"/>
                </a:solidFill>
              </a:rPr>
              <a:t>Going out into the community</a:t>
            </a:r>
          </a:p>
          <a:p>
            <a:pPr marL="342900" indent="-342900" algn="l" rtl="0" fontAlgn="base">
              <a:buFont typeface="Arial" panose="020B0604020202020204" pitchFamily="34" charset="0"/>
              <a:buChar char="•"/>
            </a:pPr>
            <a:r>
              <a:rPr lang="en-GB" sz="2400">
                <a:solidFill>
                  <a:srgbClr val="2E2D62"/>
                </a:solidFill>
              </a:rPr>
              <a:t>Partnerships are essential in everything we do</a:t>
            </a:r>
          </a:p>
        </p:txBody>
      </p:sp>
    </p:spTree>
    <p:extLst>
      <p:ext uri="{BB962C8B-B14F-4D97-AF65-F5344CB8AC3E}">
        <p14:creationId xmlns:p14="http://schemas.microsoft.com/office/powerpoint/2010/main" val="26495373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312796" y="6129401"/>
            <a:ext cx="721217" cy="369332"/>
          </a:xfrm>
          <a:prstGeom prst="rect">
            <a:avLst/>
          </a:prstGeom>
          <a:noFill/>
        </p:spPr>
        <p:txBody>
          <a:bodyPr wrap="square" rtlCol="0">
            <a:spAutoFit/>
          </a:bodyPr>
          <a:lstStyle/>
          <a:p>
            <a:r>
              <a:rPr lang="en-GB">
                <a:solidFill>
                  <a:schemeClr val="bg1"/>
                </a:solidFill>
              </a:rPr>
              <a:t>ILL</a:t>
            </a:r>
          </a:p>
        </p:txBody>
      </p:sp>
      <p:sp>
        <p:nvSpPr>
          <p:cNvPr id="7" name="TextBox 6">
            <a:extLst>
              <a:ext uri="{FF2B5EF4-FFF2-40B4-BE49-F238E27FC236}">
                <a16:creationId xmlns:a16="http://schemas.microsoft.com/office/drawing/2014/main" id="{27C3BC45-5DB5-F19E-555F-A1DFC0803D1C}"/>
              </a:ext>
            </a:extLst>
          </p:cNvPr>
          <p:cNvSpPr txBox="1"/>
          <p:nvPr/>
        </p:nvSpPr>
        <p:spPr>
          <a:xfrm>
            <a:off x="173654" y="133883"/>
            <a:ext cx="11324166" cy="707886"/>
          </a:xfrm>
          <a:prstGeom prst="rect">
            <a:avLst/>
          </a:prstGeom>
          <a:noFill/>
        </p:spPr>
        <p:txBody>
          <a:bodyPr wrap="square">
            <a:spAutoFit/>
          </a:bodyPr>
          <a:lstStyle/>
          <a:p>
            <a:r>
              <a:rPr lang="en-GB" sz="4000" b="1" i="0">
                <a:solidFill>
                  <a:srgbClr val="2E2D62"/>
                </a:solidFill>
                <a:effectLst/>
              </a:rPr>
              <a:t>Local Engagement: Teachers</a:t>
            </a:r>
            <a:endParaRPr lang="en-GB" sz="4000" b="1"/>
          </a:p>
        </p:txBody>
      </p:sp>
      <p:sp>
        <p:nvSpPr>
          <p:cNvPr id="13" name="Rectangle 12">
            <a:extLst>
              <a:ext uri="{FF2B5EF4-FFF2-40B4-BE49-F238E27FC236}">
                <a16:creationId xmlns:a16="http://schemas.microsoft.com/office/drawing/2014/main" id="{4966C73E-6144-2AFB-1D67-B5F9AE7BF471}"/>
              </a:ext>
            </a:extLst>
          </p:cNvPr>
          <p:cNvSpPr/>
          <p:nvPr/>
        </p:nvSpPr>
        <p:spPr>
          <a:xfrm>
            <a:off x="243348" y="1408424"/>
            <a:ext cx="4148139" cy="3046988"/>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gn="l" rtl="0" fontAlgn="base">
              <a:buFont typeface="Arial" panose="020B0604020202020204" pitchFamily="34" charset="0"/>
              <a:buChar char="•"/>
            </a:pPr>
            <a:r>
              <a:rPr lang="en-GB" sz="2400">
                <a:solidFill>
                  <a:srgbClr val="2E2D62"/>
                </a:solidFill>
              </a:rPr>
              <a:t>All of our local teacher engagement is through partnerships with local teaching organisations</a:t>
            </a:r>
          </a:p>
          <a:p>
            <a:pPr marL="800100" lvl="1" indent="-342900" fontAlgn="base">
              <a:buFont typeface="Arial" panose="020B0604020202020204" pitchFamily="34" charset="0"/>
              <a:buChar char="•"/>
            </a:pPr>
            <a:r>
              <a:rPr lang="en-GB" sz="2400">
                <a:solidFill>
                  <a:srgbClr val="2E2D62"/>
                </a:solidFill>
              </a:rPr>
              <a:t>Computing at School</a:t>
            </a:r>
          </a:p>
          <a:p>
            <a:pPr marL="800100" lvl="1" indent="-342900" fontAlgn="base">
              <a:buFont typeface="Arial" panose="020B0604020202020204" pitchFamily="34" charset="0"/>
              <a:buChar char="•"/>
            </a:pPr>
            <a:r>
              <a:rPr lang="en-GB" sz="2400">
                <a:solidFill>
                  <a:srgbClr val="2E2D62"/>
                </a:solidFill>
              </a:rPr>
              <a:t>Science Learning Partnership</a:t>
            </a:r>
          </a:p>
          <a:p>
            <a:pPr marL="800100" lvl="1" indent="-342900" fontAlgn="base">
              <a:buFont typeface="Arial" panose="020B0604020202020204" pitchFamily="34" charset="0"/>
              <a:buChar char="•"/>
            </a:pPr>
            <a:r>
              <a:rPr lang="en-GB" sz="2400">
                <a:solidFill>
                  <a:srgbClr val="2E2D62"/>
                </a:solidFill>
              </a:rPr>
              <a:t>Association of Science </a:t>
            </a:r>
          </a:p>
        </p:txBody>
      </p:sp>
      <p:pic>
        <p:nvPicPr>
          <p:cNvPr id="2050" name="Picture 2">
            <a:extLst>
              <a:ext uri="{FF2B5EF4-FFF2-40B4-BE49-F238E27FC236}">
                <a16:creationId xmlns:a16="http://schemas.microsoft.com/office/drawing/2014/main" id="{2ED7C04C-4637-A24C-0CAC-74AFFBB6DF3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43437" y="2249175"/>
            <a:ext cx="2905125" cy="3200401"/>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a:extLst>
              <a:ext uri="{FF2B5EF4-FFF2-40B4-BE49-F238E27FC236}">
                <a16:creationId xmlns:a16="http://schemas.microsoft.com/office/drawing/2014/main" id="{CCD1895D-415C-AB31-7BD5-296AA8816F1B}"/>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800512" y="1093830"/>
            <a:ext cx="4019384" cy="524434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Our Councils - UK Research and Innovation">
            <a:extLst>
              <a:ext uri="{FF2B5EF4-FFF2-40B4-BE49-F238E27FC236}">
                <a16:creationId xmlns:a16="http://schemas.microsoft.com/office/drawing/2014/main" id="{C604231D-3553-EE61-3E83-D567277AA297}"/>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29153" y="6137899"/>
            <a:ext cx="2219886" cy="5710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13841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312796" y="6129401"/>
            <a:ext cx="721217" cy="369332"/>
          </a:xfrm>
          <a:prstGeom prst="rect">
            <a:avLst/>
          </a:prstGeom>
          <a:noFill/>
        </p:spPr>
        <p:txBody>
          <a:bodyPr wrap="square" rtlCol="0">
            <a:spAutoFit/>
          </a:bodyPr>
          <a:lstStyle/>
          <a:p>
            <a:r>
              <a:rPr lang="en-GB">
                <a:solidFill>
                  <a:schemeClr val="bg1"/>
                </a:solidFill>
              </a:rPr>
              <a:t>ILL</a:t>
            </a:r>
          </a:p>
        </p:txBody>
      </p:sp>
      <p:sp>
        <p:nvSpPr>
          <p:cNvPr id="7" name="TextBox 6">
            <a:extLst>
              <a:ext uri="{FF2B5EF4-FFF2-40B4-BE49-F238E27FC236}">
                <a16:creationId xmlns:a16="http://schemas.microsoft.com/office/drawing/2014/main" id="{27C3BC45-5DB5-F19E-555F-A1DFC0803D1C}"/>
              </a:ext>
            </a:extLst>
          </p:cNvPr>
          <p:cNvSpPr txBox="1"/>
          <p:nvPr/>
        </p:nvSpPr>
        <p:spPr>
          <a:xfrm>
            <a:off x="173654" y="133883"/>
            <a:ext cx="11324166" cy="707886"/>
          </a:xfrm>
          <a:prstGeom prst="rect">
            <a:avLst/>
          </a:prstGeom>
          <a:noFill/>
        </p:spPr>
        <p:txBody>
          <a:bodyPr wrap="square">
            <a:spAutoFit/>
          </a:bodyPr>
          <a:lstStyle/>
          <a:p>
            <a:r>
              <a:rPr lang="en-GB" sz="4000" b="1" i="0">
                <a:solidFill>
                  <a:srgbClr val="2E2D62"/>
                </a:solidFill>
                <a:effectLst/>
              </a:rPr>
              <a:t>Local Engagement: Schools</a:t>
            </a:r>
            <a:endParaRPr lang="en-GB" sz="4000" b="1"/>
          </a:p>
        </p:txBody>
      </p:sp>
      <p:sp>
        <p:nvSpPr>
          <p:cNvPr id="13" name="Rectangle 12">
            <a:extLst>
              <a:ext uri="{FF2B5EF4-FFF2-40B4-BE49-F238E27FC236}">
                <a16:creationId xmlns:a16="http://schemas.microsoft.com/office/drawing/2014/main" id="{4966C73E-6144-2AFB-1D67-B5F9AE7BF471}"/>
              </a:ext>
            </a:extLst>
          </p:cNvPr>
          <p:cNvSpPr/>
          <p:nvPr/>
        </p:nvSpPr>
        <p:spPr>
          <a:xfrm>
            <a:off x="441603" y="1061225"/>
            <a:ext cx="4148139" cy="4154984"/>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gn="l" rtl="0" fontAlgn="base">
              <a:buFont typeface="Arial" panose="020B0604020202020204" pitchFamily="34" charset="0"/>
              <a:buChar char="•"/>
            </a:pPr>
            <a:r>
              <a:rPr lang="en-GB" sz="2400">
                <a:solidFill>
                  <a:srgbClr val="2E2D62"/>
                </a:solidFill>
              </a:rPr>
              <a:t>Hybrid programme</a:t>
            </a:r>
          </a:p>
          <a:p>
            <a:pPr marL="800100" lvl="1" indent="-342900" fontAlgn="base">
              <a:buFont typeface="Arial" panose="020B0604020202020204" pitchFamily="34" charset="0"/>
              <a:buChar char="•"/>
            </a:pPr>
            <a:r>
              <a:rPr lang="en-GB" sz="2400">
                <a:solidFill>
                  <a:srgbClr val="2E2D62"/>
                </a:solidFill>
              </a:rPr>
              <a:t>Events on site</a:t>
            </a:r>
          </a:p>
          <a:p>
            <a:pPr marL="800100" lvl="1" indent="-342900" fontAlgn="base">
              <a:buFont typeface="Arial" panose="020B0604020202020204" pitchFamily="34" charset="0"/>
              <a:buChar char="•"/>
            </a:pPr>
            <a:r>
              <a:rPr lang="en-GB" sz="2400">
                <a:solidFill>
                  <a:srgbClr val="2E2D62"/>
                </a:solidFill>
              </a:rPr>
              <a:t>Events at schools</a:t>
            </a:r>
          </a:p>
          <a:p>
            <a:pPr marL="800100" lvl="1" indent="-342900" fontAlgn="base">
              <a:buFont typeface="Arial" panose="020B0604020202020204" pitchFamily="34" charset="0"/>
              <a:buChar char="•"/>
            </a:pPr>
            <a:r>
              <a:rPr lang="en-GB" sz="2400">
                <a:solidFill>
                  <a:srgbClr val="2E2D62"/>
                </a:solidFill>
              </a:rPr>
              <a:t>Events online</a:t>
            </a:r>
          </a:p>
          <a:p>
            <a:pPr marL="342900" indent="-342900" algn="l" rtl="0" fontAlgn="base">
              <a:buFont typeface="Arial" panose="020B0604020202020204" pitchFamily="34" charset="0"/>
              <a:buChar char="•"/>
            </a:pPr>
            <a:endParaRPr lang="en-GB" sz="2400">
              <a:solidFill>
                <a:srgbClr val="2E2D62"/>
              </a:solidFill>
            </a:endParaRPr>
          </a:p>
          <a:p>
            <a:pPr marL="342900" indent="-342900" algn="l" rtl="0" fontAlgn="base">
              <a:buFont typeface="Arial" panose="020B0604020202020204" pitchFamily="34" charset="0"/>
              <a:buChar char="•"/>
            </a:pPr>
            <a:r>
              <a:rPr lang="en-GB" sz="2400">
                <a:solidFill>
                  <a:srgbClr val="2E2D62"/>
                </a:solidFill>
              </a:rPr>
              <a:t>Multi-intervention projects, co-created with key partner schools</a:t>
            </a:r>
          </a:p>
          <a:p>
            <a:pPr marL="342900" indent="-342900" algn="l" rtl="0" fontAlgn="base">
              <a:buFont typeface="Arial" panose="020B0604020202020204" pitchFamily="34" charset="0"/>
              <a:buChar char="•"/>
            </a:pPr>
            <a:endParaRPr lang="en-GB" sz="2400">
              <a:solidFill>
                <a:srgbClr val="2E2D62"/>
              </a:solidFill>
            </a:endParaRPr>
          </a:p>
          <a:p>
            <a:pPr marL="342900" indent="-342900" algn="l" rtl="0" fontAlgn="base">
              <a:buFont typeface="Arial" panose="020B0604020202020204" pitchFamily="34" charset="0"/>
              <a:buChar char="•"/>
            </a:pPr>
            <a:r>
              <a:rPr lang="en-GB" sz="2400">
                <a:solidFill>
                  <a:srgbClr val="2E2D62"/>
                </a:solidFill>
              </a:rPr>
              <a:t>47% engagement with Wonder Schools in 2022</a:t>
            </a:r>
          </a:p>
        </p:txBody>
      </p:sp>
      <p:pic>
        <p:nvPicPr>
          <p:cNvPr id="3074" name="Picture 2">
            <a:extLst>
              <a:ext uri="{FF2B5EF4-FFF2-40B4-BE49-F238E27FC236}">
                <a16:creationId xmlns:a16="http://schemas.microsoft.com/office/drawing/2014/main" id="{80A2307C-B6A7-A078-35B3-4B225F900A4A}"/>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b="-2195"/>
          <a:stretch/>
        </p:blipFill>
        <p:spPr bwMode="auto">
          <a:xfrm>
            <a:off x="4467225" y="4295163"/>
            <a:ext cx="3257550" cy="2511375"/>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a:extLst>
              <a:ext uri="{FF2B5EF4-FFF2-40B4-BE49-F238E27FC236}">
                <a16:creationId xmlns:a16="http://schemas.microsoft.com/office/drawing/2014/main" id="{9BF743E1-EAB1-8F0E-B7C8-2ED72AD8C2DF}"/>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529137" y="499948"/>
            <a:ext cx="5489210" cy="357575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Our Councils - UK Research and Innovation">
            <a:extLst>
              <a:ext uri="{FF2B5EF4-FFF2-40B4-BE49-F238E27FC236}">
                <a16:creationId xmlns:a16="http://schemas.microsoft.com/office/drawing/2014/main" id="{3A75E48D-3EDF-C608-CB30-461DC1572F88}"/>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29153" y="6137899"/>
            <a:ext cx="2219886" cy="571032"/>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5" name="Picture 4" descr="A group of people in a room&#10;&#10;Description automatically generated with medium confidence">
            <a:extLst>
              <a:ext uri="{FF2B5EF4-FFF2-40B4-BE49-F238E27FC236}">
                <a16:creationId xmlns:a16="http://schemas.microsoft.com/office/drawing/2014/main" id="{AEFCC370-3E7B-B6BC-99CE-79EA0A0CABA2}"/>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8067426" y="4417270"/>
            <a:ext cx="3950921" cy="2267159"/>
          </a:xfrm>
          <a:prstGeom prst="rect">
            <a:avLst/>
          </a:prstGeom>
        </p:spPr>
      </p:pic>
    </p:spTree>
    <p:extLst>
      <p:ext uri="{BB962C8B-B14F-4D97-AF65-F5344CB8AC3E}">
        <p14:creationId xmlns:p14="http://schemas.microsoft.com/office/powerpoint/2010/main" val="1153328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3E7EA7A-DE78-AF98-F295-525D2BAB3865}"/>
              </a:ext>
            </a:extLst>
          </p:cNvPr>
          <p:cNvSpPr txBox="1"/>
          <p:nvPr/>
        </p:nvSpPr>
        <p:spPr>
          <a:xfrm>
            <a:off x="245704" y="105112"/>
            <a:ext cx="11787800" cy="707886"/>
          </a:xfrm>
          <a:prstGeom prst="rect">
            <a:avLst/>
          </a:prstGeom>
          <a:noFill/>
        </p:spPr>
        <p:txBody>
          <a:bodyPr wrap="square" lIns="91440" tIns="45720" rIns="91440" bIns="45720" rtlCol="0" anchor="t">
            <a:spAutoFit/>
          </a:bodyPr>
          <a:lstStyle/>
          <a:p>
            <a:r>
              <a:rPr lang="en-GB" sz="4000" b="1">
                <a:solidFill>
                  <a:srgbClr val="2E2D62"/>
                </a:solidFill>
              </a:rPr>
              <a:t>Local &amp; National: Work Experience at DL and RAL 2022</a:t>
            </a:r>
          </a:p>
        </p:txBody>
      </p:sp>
      <p:sp>
        <p:nvSpPr>
          <p:cNvPr id="7" name="TextBox 6">
            <a:extLst>
              <a:ext uri="{FF2B5EF4-FFF2-40B4-BE49-F238E27FC236}">
                <a16:creationId xmlns:a16="http://schemas.microsoft.com/office/drawing/2014/main" id="{CA1977CB-E1A1-F352-2C02-6B474CB5DD2B}"/>
              </a:ext>
            </a:extLst>
          </p:cNvPr>
          <p:cNvSpPr txBox="1"/>
          <p:nvPr/>
        </p:nvSpPr>
        <p:spPr>
          <a:xfrm>
            <a:off x="0" y="812998"/>
            <a:ext cx="6473952" cy="6001643"/>
          </a:xfrm>
          <a:prstGeom prst="rect">
            <a:avLst/>
          </a:prstGeom>
          <a:noFill/>
        </p:spPr>
        <p:txBody>
          <a:bodyPr wrap="square" rtlCol="0">
            <a:spAutoFit/>
          </a:bodyPr>
          <a:lstStyle/>
          <a:p>
            <a:pPr marL="285750" indent="-285750">
              <a:buFont typeface="Arial" panose="020B0604020202020204" pitchFamily="34" charset="0"/>
              <a:buChar char="•"/>
            </a:pPr>
            <a:r>
              <a:rPr lang="en-GB" sz="2400">
                <a:solidFill>
                  <a:srgbClr val="2E2D62"/>
                </a:solidFill>
              </a:rPr>
              <a:t>90 online student placements from 732 applications </a:t>
            </a:r>
          </a:p>
          <a:p>
            <a:pPr marL="285750" indent="-285750">
              <a:buFont typeface="Arial" panose="020B0604020202020204" pitchFamily="34" charset="0"/>
              <a:buChar char="•"/>
            </a:pPr>
            <a:r>
              <a:rPr lang="en-GB" sz="2400">
                <a:solidFill>
                  <a:srgbClr val="2E2D62"/>
                </a:solidFill>
              </a:rPr>
              <a:t>17 webinars – reaching 177 students, with 471 live webinar views</a:t>
            </a:r>
          </a:p>
          <a:p>
            <a:pPr marL="285750" indent="-285750">
              <a:buFont typeface="Arial" panose="020B0604020202020204" pitchFamily="34" charset="0"/>
              <a:buChar char="•"/>
            </a:pPr>
            <a:r>
              <a:rPr lang="en-GB" sz="2400">
                <a:solidFill>
                  <a:srgbClr val="2E2D62"/>
                </a:solidFill>
              </a:rPr>
              <a:t>Excellent outcomes:</a:t>
            </a:r>
          </a:p>
          <a:p>
            <a:pPr marL="742950" lvl="1" indent="-285750">
              <a:buFont typeface="Arial" panose="020B0604020202020204" pitchFamily="34" charset="0"/>
              <a:buChar char="•"/>
            </a:pPr>
            <a:r>
              <a:rPr lang="en-GB" sz="2400">
                <a:solidFill>
                  <a:srgbClr val="2E2D62"/>
                </a:solidFill>
              </a:rPr>
              <a:t>Average satisfaction 4.8/5</a:t>
            </a:r>
          </a:p>
          <a:p>
            <a:pPr marL="742950" lvl="1" indent="-285750">
              <a:buFont typeface="Arial" panose="020B0604020202020204" pitchFamily="34" charset="0"/>
              <a:buChar char="•"/>
            </a:pPr>
            <a:r>
              <a:rPr lang="en-GB" sz="2400">
                <a:solidFill>
                  <a:srgbClr val="2E2D62"/>
                </a:solidFill>
              </a:rPr>
              <a:t>100% felt welcome, able to join in and inspired </a:t>
            </a:r>
          </a:p>
          <a:p>
            <a:pPr marL="285750" indent="-285750">
              <a:buFont typeface="Arial" panose="020B0604020202020204" pitchFamily="34" charset="0"/>
              <a:buChar char="•"/>
            </a:pPr>
            <a:r>
              <a:rPr lang="en-GB" sz="2400" i="1">
                <a:solidFill>
                  <a:srgbClr val="2E2D62"/>
                </a:solidFill>
              </a:rPr>
              <a:t>“Getting to work with an expert in the field and conducting real science.”</a:t>
            </a:r>
          </a:p>
          <a:p>
            <a:pPr marL="285750" indent="-285750">
              <a:buFont typeface="Arial" panose="020B0604020202020204" pitchFamily="34" charset="0"/>
              <a:buChar char="•"/>
            </a:pPr>
            <a:r>
              <a:rPr lang="en-GB" sz="2400" i="1">
                <a:solidFill>
                  <a:srgbClr val="2E2D62"/>
                </a:solidFill>
              </a:rPr>
              <a:t>“I struggle massively with social anxiety and being so encouraged and expected to contribute allowed me to develop myself in that area quite quickly.”</a:t>
            </a:r>
          </a:p>
          <a:p>
            <a:pPr marL="285750" indent="-285750">
              <a:buFont typeface="Arial" panose="020B0604020202020204" pitchFamily="34" charset="0"/>
              <a:buChar char="•"/>
            </a:pPr>
            <a:r>
              <a:rPr lang="en-GB" sz="2400">
                <a:solidFill>
                  <a:srgbClr val="2E2D62"/>
                </a:solidFill>
              </a:rPr>
              <a:t>Return to in-person placements in 2023: 160 placements from 1000 applications</a:t>
            </a:r>
          </a:p>
        </p:txBody>
      </p:sp>
      <p:pic>
        <p:nvPicPr>
          <p:cNvPr id="4101" name="Picture 5">
            <a:extLst>
              <a:ext uri="{FF2B5EF4-FFF2-40B4-BE49-F238E27FC236}">
                <a16:creationId xmlns:a16="http://schemas.microsoft.com/office/drawing/2014/main" id="{4BA5F966-C528-BFA8-7354-812B5FC97215}"/>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6303263" y="1135098"/>
            <a:ext cx="5641321" cy="50718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05624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Our Councils - UK Research and Innovation">
            <a:extLst>
              <a:ext uri="{FF2B5EF4-FFF2-40B4-BE49-F238E27FC236}">
                <a16:creationId xmlns:a16="http://schemas.microsoft.com/office/drawing/2014/main" id="{40C2342A-9BAD-9C02-8346-F02514E7D632}"/>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29153" y="6137899"/>
            <a:ext cx="2219886" cy="571032"/>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3E7EA7A-DE78-AF98-F295-525D2BAB3865}"/>
              </a:ext>
            </a:extLst>
          </p:cNvPr>
          <p:cNvSpPr txBox="1"/>
          <p:nvPr/>
        </p:nvSpPr>
        <p:spPr>
          <a:xfrm>
            <a:off x="245704" y="105112"/>
            <a:ext cx="11787800" cy="707886"/>
          </a:xfrm>
          <a:prstGeom prst="rect">
            <a:avLst/>
          </a:prstGeom>
          <a:noFill/>
        </p:spPr>
        <p:txBody>
          <a:bodyPr wrap="square" lIns="91440" tIns="45720" rIns="91440" bIns="45720" rtlCol="0" anchor="t">
            <a:spAutoFit/>
          </a:bodyPr>
          <a:lstStyle/>
          <a:p>
            <a:r>
              <a:rPr lang="en-GB" sz="4000" b="1">
                <a:solidFill>
                  <a:srgbClr val="2E2D62"/>
                </a:solidFill>
              </a:rPr>
              <a:t>James Webb Space Telescope: A national campaign</a:t>
            </a:r>
          </a:p>
        </p:txBody>
      </p:sp>
      <p:sp>
        <p:nvSpPr>
          <p:cNvPr id="7" name="TextBox 6">
            <a:extLst>
              <a:ext uri="{FF2B5EF4-FFF2-40B4-BE49-F238E27FC236}">
                <a16:creationId xmlns:a16="http://schemas.microsoft.com/office/drawing/2014/main" id="{CA1977CB-E1A1-F352-2C02-6B474CB5DD2B}"/>
              </a:ext>
            </a:extLst>
          </p:cNvPr>
          <p:cNvSpPr txBox="1"/>
          <p:nvPr/>
        </p:nvSpPr>
        <p:spPr>
          <a:xfrm>
            <a:off x="6946232" y="877339"/>
            <a:ext cx="5016718" cy="5632311"/>
          </a:xfrm>
          <a:prstGeom prst="rect">
            <a:avLst/>
          </a:prstGeom>
          <a:noFill/>
        </p:spPr>
        <p:txBody>
          <a:bodyPr wrap="square" rtlCol="0">
            <a:spAutoFit/>
          </a:bodyPr>
          <a:lstStyle/>
          <a:p>
            <a:pPr rtl="0" fontAlgn="base"/>
            <a:r>
              <a:rPr lang="en-GB" sz="2400" b="1">
                <a:solidFill>
                  <a:srgbClr val="2E2D62"/>
                </a:solidFill>
              </a:rPr>
              <a:t>Vision</a:t>
            </a:r>
            <a:r>
              <a:rPr lang="en-GB" sz="2400">
                <a:solidFill>
                  <a:srgbClr val="2E2D62"/>
                </a:solidFill>
              </a:rPr>
              <a:t>: A society which is engaged with the UK’s contribution to the JWST mission as a source of pride and inspiration and as a springboard for participation in STEM.</a:t>
            </a:r>
            <a:r>
              <a:rPr lang="en-US" sz="2400">
                <a:solidFill>
                  <a:srgbClr val="2E2D62"/>
                </a:solidFill>
              </a:rPr>
              <a:t>​</a:t>
            </a:r>
          </a:p>
          <a:p>
            <a:pPr rtl="0" fontAlgn="base"/>
            <a:r>
              <a:rPr lang="en-GB" sz="2400">
                <a:solidFill>
                  <a:srgbClr val="2E2D62"/>
                </a:solidFill>
              </a:rPr>
              <a:t>​</a:t>
            </a:r>
          </a:p>
          <a:p>
            <a:pPr rtl="0" fontAlgn="base"/>
            <a:r>
              <a:rPr lang="en-GB" sz="2400">
                <a:solidFill>
                  <a:srgbClr val="2E2D62"/>
                </a:solidFill>
              </a:rPr>
              <a:t>​</a:t>
            </a:r>
          </a:p>
          <a:p>
            <a:pPr rtl="0" fontAlgn="base"/>
            <a:r>
              <a:rPr lang="en-GB" sz="2400" b="1">
                <a:solidFill>
                  <a:srgbClr val="2E2D62"/>
                </a:solidFill>
              </a:rPr>
              <a:t>Mission</a:t>
            </a:r>
            <a:r>
              <a:rPr lang="en-GB" sz="2400">
                <a:solidFill>
                  <a:srgbClr val="2E2D62"/>
                </a:solidFill>
              </a:rPr>
              <a:t>: To promote, facilitate and support a campaign of public engagement activity across the UK which draws on the UK’s contribution to the JWST mission and those involved </a:t>
            </a:r>
            <a:r>
              <a:rPr lang="en-US" sz="2400">
                <a:solidFill>
                  <a:srgbClr val="2E2D62"/>
                </a:solidFill>
              </a:rPr>
              <a:t>​</a:t>
            </a:r>
            <a:r>
              <a:rPr lang="en-GB" sz="2400">
                <a:solidFill>
                  <a:srgbClr val="2E2D62"/>
                </a:solidFill>
              </a:rPr>
              <a:t>with it to inspire and engage audiences of all ages. </a:t>
            </a:r>
            <a:endParaRPr lang="en-US" sz="2400">
              <a:solidFill>
                <a:srgbClr val="2E2D62"/>
              </a:solidFill>
            </a:endParaRPr>
          </a:p>
          <a:p>
            <a:pPr marL="285750" indent="-285750">
              <a:buFont typeface="Arial" panose="020B0604020202020204" pitchFamily="34" charset="0"/>
              <a:buChar char="•"/>
            </a:pPr>
            <a:endParaRPr lang="en-GB" sz="2400">
              <a:solidFill>
                <a:srgbClr val="2E2D62"/>
              </a:solidFill>
            </a:endParaRPr>
          </a:p>
        </p:txBody>
      </p:sp>
      <p:pic>
        <p:nvPicPr>
          <p:cNvPr id="5122" name="Picture 2">
            <a:extLst>
              <a:ext uri="{FF2B5EF4-FFF2-40B4-BE49-F238E27FC236}">
                <a16:creationId xmlns:a16="http://schemas.microsoft.com/office/drawing/2014/main" id="{804BFE13-6ABE-8F2D-2D58-4CA0DA1CAE62}"/>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29050" y="1609846"/>
            <a:ext cx="6490606" cy="399119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AAFDFA7B-79E7-9ED1-B219-CBC0AB89C18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044765" y="6108878"/>
            <a:ext cx="1918185" cy="657663"/>
          </a:xfrm>
          <a:prstGeom prst="rect">
            <a:avLst/>
          </a:prstGeom>
          <a:ln>
            <a:noFill/>
          </a:ln>
        </p:spPr>
      </p:pic>
    </p:spTree>
    <p:extLst>
      <p:ext uri="{BB962C8B-B14F-4D97-AF65-F5344CB8AC3E}">
        <p14:creationId xmlns:p14="http://schemas.microsoft.com/office/powerpoint/2010/main" val="1481365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age8.tif">
            <a:extLst>
              <a:ext uri="{FF2B5EF4-FFF2-40B4-BE49-F238E27FC236}">
                <a16:creationId xmlns:a16="http://schemas.microsoft.com/office/drawing/2014/main" id="{0BB6432D-6F4D-27ED-B23E-27E954264F4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520945" y="1458850"/>
            <a:ext cx="3512559" cy="4471859"/>
          </a:xfrm>
          <a:prstGeom prst="rect">
            <a:avLst/>
          </a:prstGeom>
          <a:ln w="12700">
            <a:miter lim="400000"/>
          </a:ln>
        </p:spPr>
      </p:pic>
      <p:pic>
        <p:nvPicPr>
          <p:cNvPr id="20" name="image7.png">
            <a:extLst>
              <a:ext uri="{FF2B5EF4-FFF2-40B4-BE49-F238E27FC236}">
                <a16:creationId xmlns:a16="http://schemas.microsoft.com/office/drawing/2014/main" id="{FC0630B5-19F2-FBE9-35E8-CCB12D26FA26}"/>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873419" y="1458851"/>
            <a:ext cx="3494506" cy="4471859"/>
          </a:xfrm>
          <a:prstGeom prst="rect">
            <a:avLst/>
          </a:prstGeom>
          <a:ln w="12700">
            <a:miter lim="400000"/>
          </a:ln>
        </p:spPr>
      </p:pic>
      <p:sp>
        <p:nvSpPr>
          <p:cNvPr id="2" name="TextBox 1">
            <a:extLst>
              <a:ext uri="{FF2B5EF4-FFF2-40B4-BE49-F238E27FC236}">
                <a16:creationId xmlns:a16="http://schemas.microsoft.com/office/drawing/2014/main" id="{0D7D74A6-54F4-01E5-8C37-3224B0A896ED}"/>
              </a:ext>
            </a:extLst>
          </p:cNvPr>
          <p:cNvSpPr txBox="1"/>
          <p:nvPr/>
        </p:nvSpPr>
        <p:spPr>
          <a:xfrm>
            <a:off x="245704" y="105112"/>
            <a:ext cx="11787800" cy="707886"/>
          </a:xfrm>
          <a:prstGeom prst="rect">
            <a:avLst/>
          </a:prstGeom>
          <a:noFill/>
        </p:spPr>
        <p:txBody>
          <a:bodyPr wrap="square" lIns="91440" tIns="45720" rIns="91440" bIns="45720" rtlCol="0" anchor="t">
            <a:spAutoFit/>
          </a:bodyPr>
          <a:lstStyle/>
          <a:p>
            <a:r>
              <a:rPr lang="en-GB" sz="4000" b="1" dirty="0">
                <a:solidFill>
                  <a:srgbClr val="2E2D62"/>
                </a:solidFill>
              </a:rPr>
              <a:t>James Webb Space Telescope: Planned Partnerships</a:t>
            </a:r>
          </a:p>
        </p:txBody>
      </p:sp>
      <p:sp>
        <p:nvSpPr>
          <p:cNvPr id="9" name="Rectangle 8">
            <a:extLst>
              <a:ext uri="{FF2B5EF4-FFF2-40B4-BE49-F238E27FC236}">
                <a16:creationId xmlns:a16="http://schemas.microsoft.com/office/drawing/2014/main" id="{08311857-791A-9558-3610-379AE0BC8BBD}"/>
              </a:ext>
            </a:extLst>
          </p:cNvPr>
          <p:cNvSpPr/>
          <p:nvPr/>
        </p:nvSpPr>
        <p:spPr>
          <a:xfrm>
            <a:off x="274969" y="1341244"/>
            <a:ext cx="4148139" cy="4524315"/>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gn="l" rtl="0" fontAlgn="base">
              <a:buFont typeface="Arial" panose="020B0604020202020204" pitchFamily="34" charset="0"/>
              <a:buChar char="•"/>
            </a:pPr>
            <a:r>
              <a:rPr lang="en-GB" sz="2400" dirty="0">
                <a:solidFill>
                  <a:srgbClr val="2E2D62"/>
                </a:solidFill>
              </a:rPr>
              <a:t>Webb organisations, scientists and engineers</a:t>
            </a:r>
          </a:p>
          <a:p>
            <a:pPr marL="342900" indent="-342900" algn="l" rtl="0" fontAlgn="base">
              <a:buFont typeface="Arial" panose="020B0604020202020204" pitchFamily="34" charset="0"/>
              <a:buChar char="•"/>
            </a:pPr>
            <a:r>
              <a:rPr lang="en-GB" sz="2400" dirty="0">
                <a:solidFill>
                  <a:srgbClr val="2E2D62"/>
                </a:solidFill>
              </a:rPr>
              <a:t>Informal learning: encourage and support</a:t>
            </a:r>
          </a:p>
          <a:p>
            <a:pPr marL="800100" lvl="1" indent="-342900" fontAlgn="base">
              <a:buFont typeface="Arial" panose="020B0604020202020204" pitchFamily="34" charset="0"/>
              <a:buChar char="•"/>
            </a:pPr>
            <a:r>
              <a:rPr lang="en-GB" sz="2400" dirty="0" err="1">
                <a:solidFill>
                  <a:srgbClr val="2E2D62"/>
                </a:solidFill>
              </a:rPr>
              <a:t>Planetaria</a:t>
            </a:r>
            <a:endParaRPr lang="en-GB" sz="2400" dirty="0">
              <a:solidFill>
                <a:srgbClr val="2E2D62"/>
              </a:solidFill>
            </a:endParaRPr>
          </a:p>
          <a:p>
            <a:pPr marL="800100" lvl="1" indent="-342900" fontAlgn="base">
              <a:buFont typeface="Arial" panose="020B0604020202020204" pitchFamily="34" charset="0"/>
              <a:buChar char="•"/>
            </a:pPr>
            <a:r>
              <a:rPr lang="en-GB" sz="2400" dirty="0">
                <a:solidFill>
                  <a:srgbClr val="2E2D62"/>
                </a:solidFill>
              </a:rPr>
              <a:t>Science centres</a:t>
            </a:r>
          </a:p>
          <a:p>
            <a:pPr marL="800100" lvl="1" indent="-342900" fontAlgn="base">
              <a:buFont typeface="Arial" panose="020B0604020202020204" pitchFamily="34" charset="0"/>
              <a:buChar char="•"/>
            </a:pPr>
            <a:r>
              <a:rPr lang="en-GB" sz="2400" dirty="0">
                <a:solidFill>
                  <a:srgbClr val="2E2D62"/>
                </a:solidFill>
              </a:rPr>
              <a:t>Astronomical societies</a:t>
            </a:r>
          </a:p>
          <a:p>
            <a:pPr marL="342900" indent="-342900" algn="l" rtl="0" fontAlgn="base">
              <a:buFont typeface="Arial" panose="020B0604020202020204" pitchFamily="34" charset="0"/>
              <a:buChar char="•"/>
            </a:pPr>
            <a:r>
              <a:rPr lang="en-GB" sz="2400" dirty="0">
                <a:solidFill>
                  <a:srgbClr val="2E2D62"/>
                </a:solidFill>
              </a:rPr>
              <a:t>Formal learning: develop and deliver</a:t>
            </a:r>
          </a:p>
          <a:p>
            <a:pPr marL="800100" lvl="1" indent="-342900" fontAlgn="base">
              <a:buFont typeface="Arial" panose="020B0604020202020204" pitchFamily="34" charset="0"/>
              <a:buChar char="•"/>
            </a:pPr>
            <a:r>
              <a:rPr lang="en-GB" sz="2400" dirty="0">
                <a:solidFill>
                  <a:srgbClr val="2E2D62"/>
                </a:solidFill>
              </a:rPr>
              <a:t>Primary schools</a:t>
            </a:r>
          </a:p>
          <a:p>
            <a:pPr marL="800100" lvl="1" indent="-342900" fontAlgn="base">
              <a:buFont typeface="Arial" panose="020B0604020202020204" pitchFamily="34" charset="0"/>
              <a:buChar char="•"/>
            </a:pPr>
            <a:r>
              <a:rPr lang="en-GB" sz="2400" dirty="0">
                <a:solidFill>
                  <a:srgbClr val="2E2D62"/>
                </a:solidFill>
              </a:rPr>
              <a:t>Secondary schools</a:t>
            </a:r>
          </a:p>
          <a:p>
            <a:pPr marL="800100" lvl="1" indent="-342900" fontAlgn="base">
              <a:buFont typeface="Arial" panose="020B0604020202020204" pitchFamily="34" charset="0"/>
              <a:buChar char="•"/>
            </a:pPr>
            <a:r>
              <a:rPr lang="en-GB" sz="2400" dirty="0">
                <a:solidFill>
                  <a:srgbClr val="2E2D62"/>
                </a:solidFill>
              </a:rPr>
              <a:t>STEM clubs</a:t>
            </a:r>
          </a:p>
        </p:txBody>
      </p:sp>
      <p:pic>
        <p:nvPicPr>
          <p:cNvPr id="12" name="Picture 2" descr="Our Councils - UK Research and Innovation">
            <a:extLst>
              <a:ext uri="{FF2B5EF4-FFF2-40B4-BE49-F238E27FC236}">
                <a16:creationId xmlns:a16="http://schemas.microsoft.com/office/drawing/2014/main" id="{753860CD-79EC-53E4-EC28-3EF7C691B84D}"/>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29153" y="6137899"/>
            <a:ext cx="2219886" cy="5710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20903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D7D74A6-54F4-01E5-8C37-3224B0A896ED}"/>
              </a:ext>
            </a:extLst>
          </p:cNvPr>
          <p:cNvSpPr txBox="1"/>
          <p:nvPr/>
        </p:nvSpPr>
        <p:spPr>
          <a:xfrm>
            <a:off x="245704" y="105112"/>
            <a:ext cx="11787800" cy="707886"/>
          </a:xfrm>
          <a:prstGeom prst="rect">
            <a:avLst/>
          </a:prstGeom>
          <a:noFill/>
        </p:spPr>
        <p:txBody>
          <a:bodyPr wrap="square" lIns="91440" tIns="45720" rIns="91440" bIns="45720" rtlCol="0" anchor="t">
            <a:spAutoFit/>
          </a:bodyPr>
          <a:lstStyle/>
          <a:p>
            <a:r>
              <a:rPr lang="en-GB" sz="4000" b="1" dirty="0">
                <a:solidFill>
                  <a:srgbClr val="2E2D62"/>
                </a:solidFill>
              </a:rPr>
              <a:t>James Webb Space Telescope: A national campaign</a:t>
            </a:r>
          </a:p>
        </p:txBody>
      </p:sp>
      <p:sp>
        <p:nvSpPr>
          <p:cNvPr id="9" name="Rectangle 8">
            <a:extLst>
              <a:ext uri="{FF2B5EF4-FFF2-40B4-BE49-F238E27FC236}">
                <a16:creationId xmlns:a16="http://schemas.microsoft.com/office/drawing/2014/main" id="{08311857-791A-9558-3610-379AE0BC8BBD}"/>
              </a:ext>
            </a:extLst>
          </p:cNvPr>
          <p:cNvSpPr/>
          <p:nvPr/>
        </p:nvSpPr>
        <p:spPr>
          <a:xfrm>
            <a:off x="274969" y="1213291"/>
            <a:ext cx="4148139" cy="4524315"/>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lgn="l" rtl="0" fontAlgn="base">
              <a:buFont typeface="Arial" panose="020B0604020202020204" pitchFamily="34" charset="0"/>
              <a:buChar char="•"/>
            </a:pPr>
            <a:r>
              <a:rPr lang="en-GB" sz="2400" dirty="0">
                <a:solidFill>
                  <a:srgbClr val="2E2D62"/>
                </a:solidFill>
              </a:rPr>
              <a:t>Direct reach of over 300,000</a:t>
            </a:r>
          </a:p>
          <a:p>
            <a:pPr marL="342900" indent="-342900" algn="l" rtl="0" fontAlgn="base">
              <a:buFont typeface="Arial" panose="020B0604020202020204" pitchFamily="34" charset="0"/>
              <a:buChar char="•"/>
            </a:pPr>
            <a:endParaRPr lang="en-GB" sz="2400" dirty="0">
              <a:solidFill>
                <a:srgbClr val="2E2D62"/>
              </a:solidFill>
            </a:endParaRPr>
          </a:p>
          <a:p>
            <a:pPr marL="342900" indent="-342900" algn="l" rtl="0" fontAlgn="base">
              <a:buFont typeface="Arial" panose="020B0604020202020204" pitchFamily="34" charset="0"/>
              <a:buChar char="•"/>
            </a:pPr>
            <a:r>
              <a:rPr lang="en-GB" sz="2400" b="1" dirty="0">
                <a:solidFill>
                  <a:srgbClr val="2E2D62"/>
                </a:solidFill>
              </a:rPr>
              <a:t>Partnership work: co-creation and collaboration</a:t>
            </a:r>
          </a:p>
          <a:p>
            <a:pPr marL="342900" indent="-342900" algn="l" rtl="0" fontAlgn="base">
              <a:buFont typeface="Arial" panose="020B0604020202020204" pitchFamily="34" charset="0"/>
              <a:buChar char="•"/>
            </a:pPr>
            <a:r>
              <a:rPr lang="en-GB" sz="2400" dirty="0">
                <a:solidFill>
                  <a:srgbClr val="2E2D62"/>
                </a:solidFill>
              </a:rPr>
              <a:t>Input of researchers at the start: not just an add-on </a:t>
            </a:r>
          </a:p>
          <a:p>
            <a:pPr marL="342900" indent="-342900" algn="l" rtl="0" fontAlgn="base">
              <a:buFont typeface="Arial" panose="020B0604020202020204" pitchFamily="34" charset="0"/>
              <a:buChar char="•"/>
            </a:pPr>
            <a:r>
              <a:rPr lang="en-GB" sz="2400" dirty="0">
                <a:solidFill>
                  <a:srgbClr val="2E2D62"/>
                </a:solidFill>
              </a:rPr>
              <a:t>Cross-pollination of resources across networks</a:t>
            </a:r>
          </a:p>
          <a:p>
            <a:pPr marL="342900" indent="-342900" algn="l" rtl="0" fontAlgn="base">
              <a:buFont typeface="Arial" panose="020B0604020202020204" pitchFamily="34" charset="0"/>
              <a:buChar char="•"/>
            </a:pPr>
            <a:endParaRPr lang="en-GB" sz="2400" dirty="0">
              <a:solidFill>
                <a:srgbClr val="2E2D62"/>
              </a:solidFill>
            </a:endParaRPr>
          </a:p>
          <a:p>
            <a:pPr marL="342900" indent="-342900" algn="l" rtl="0" fontAlgn="base">
              <a:buFont typeface="Arial" panose="020B0604020202020204" pitchFamily="34" charset="0"/>
              <a:buChar char="•"/>
            </a:pPr>
            <a:r>
              <a:rPr lang="en-GB" sz="2400" dirty="0">
                <a:solidFill>
                  <a:srgbClr val="2E2D62"/>
                </a:solidFill>
              </a:rPr>
              <a:t>Putting participants at the heart of the engagement: what is their motivation?</a:t>
            </a:r>
          </a:p>
        </p:txBody>
      </p:sp>
      <p:pic>
        <p:nvPicPr>
          <p:cNvPr id="12" name="Picture 2" descr="Our Councils - UK Research and Innovation">
            <a:extLst>
              <a:ext uri="{FF2B5EF4-FFF2-40B4-BE49-F238E27FC236}">
                <a16:creationId xmlns:a16="http://schemas.microsoft.com/office/drawing/2014/main" id="{753860CD-79EC-53E4-EC28-3EF7C691B84D}"/>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29153" y="6137899"/>
            <a:ext cx="2219886" cy="571032"/>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6146" name="Picture 2">
            <a:extLst>
              <a:ext uri="{FF2B5EF4-FFF2-40B4-BE49-F238E27FC236}">
                <a16:creationId xmlns:a16="http://schemas.microsoft.com/office/drawing/2014/main" id="{72A46F3B-8AB9-62D4-9D2E-E92A63867B98}"/>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900160" y="4599236"/>
            <a:ext cx="2877312" cy="193412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0DD5623-1777-4C1C-44A9-14BD72B75E47}"/>
              </a:ext>
            </a:extLst>
          </p:cNvPr>
          <p:cNvSpPr txBox="1"/>
          <p:nvPr/>
        </p:nvSpPr>
        <p:spPr>
          <a:xfrm>
            <a:off x="5401056" y="3429000"/>
            <a:ext cx="6096000" cy="923330"/>
          </a:xfrm>
          <a:prstGeom prst="rect">
            <a:avLst/>
          </a:prstGeom>
          <a:solidFill>
            <a:schemeClr val="accent1">
              <a:lumMod val="60000"/>
              <a:lumOff val="40000"/>
              <a:alpha val="42000"/>
            </a:schemeClr>
          </a:solidFill>
        </p:spPr>
        <p:txBody>
          <a:bodyPr wrap="square">
            <a:spAutoFit/>
          </a:bodyPr>
          <a:lstStyle/>
          <a:p>
            <a:r>
              <a:rPr lang="en-GB" sz="1800" i="1" u="none" strike="noStrike">
                <a:solidFill>
                  <a:srgbClr val="000000"/>
                </a:solidFill>
                <a:effectLst/>
                <a:latin typeface="Calibri" panose="020F0502020204030204" pitchFamily="34" charset="0"/>
              </a:rPr>
              <a:t>It was like the pupils had collective ownership – the saw the space telescope as being theirs and talked about the mission as though they were part of it. (Teacher, interview)</a:t>
            </a:r>
            <a:endParaRPr lang="en-GB"/>
          </a:p>
        </p:txBody>
      </p:sp>
      <p:pic>
        <p:nvPicPr>
          <p:cNvPr id="6148" name="Picture 4">
            <a:extLst>
              <a:ext uri="{FF2B5EF4-FFF2-40B4-BE49-F238E27FC236}">
                <a16:creationId xmlns:a16="http://schemas.microsoft.com/office/drawing/2014/main" id="{4B238600-146B-DEDA-06DB-D0E609E711AB}"/>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127677" y="1071328"/>
            <a:ext cx="3649795" cy="2014991"/>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a:extLst>
              <a:ext uri="{FF2B5EF4-FFF2-40B4-BE49-F238E27FC236}">
                <a16:creationId xmlns:a16="http://schemas.microsoft.com/office/drawing/2014/main" id="{0143DB9B-024D-7C7A-F779-D31887892BAD}"/>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737927" y="4570324"/>
            <a:ext cx="2906201" cy="1934127"/>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a:extLst>
              <a:ext uri="{FF2B5EF4-FFF2-40B4-BE49-F238E27FC236}">
                <a16:creationId xmlns:a16="http://schemas.microsoft.com/office/drawing/2014/main" id="{A40ED3A1-B4DA-93E6-3DAD-986869E24435}"/>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5276245" y="1071328"/>
            <a:ext cx="2686655" cy="20149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32255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4457" y="2692888"/>
            <a:ext cx="721217" cy="369332"/>
          </a:xfrm>
          <a:prstGeom prst="rect">
            <a:avLst/>
          </a:prstGeom>
          <a:noFill/>
        </p:spPr>
        <p:txBody>
          <a:bodyPr wrap="square" rtlCol="0">
            <a:spAutoFit/>
          </a:bodyPr>
          <a:lstStyle/>
          <a:p>
            <a:r>
              <a:rPr lang="en-GB">
                <a:solidFill>
                  <a:schemeClr val="bg1"/>
                </a:solidFill>
              </a:rPr>
              <a:t>ESS</a:t>
            </a:r>
          </a:p>
        </p:txBody>
      </p:sp>
      <p:sp>
        <p:nvSpPr>
          <p:cNvPr id="8" name="TextBox 7"/>
          <p:cNvSpPr txBox="1"/>
          <p:nvPr/>
        </p:nvSpPr>
        <p:spPr>
          <a:xfrm>
            <a:off x="6312796" y="2692888"/>
            <a:ext cx="721217" cy="369332"/>
          </a:xfrm>
          <a:prstGeom prst="rect">
            <a:avLst/>
          </a:prstGeom>
          <a:noFill/>
        </p:spPr>
        <p:txBody>
          <a:bodyPr wrap="square" rtlCol="0">
            <a:spAutoFit/>
          </a:bodyPr>
          <a:lstStyle/>
          <a:p>
            <a:r>
              <a:rPr lang="en-GB">
                <a:solidFill>
                  <a:schemeClr val="bg1"/>
                </a:solidFill>
              </a:rPr>
              <a:t>LHC</a:t>
            </a:r>
          </a:p>
        </p:txBody>
      </p:sp>
      <p:sp>
        <p:nvSpPr>
          <p:cNvPr id="9" name="TextBox 8"/>
          <p:cNvSpPr txBox="1"/>
          <p:nvPr/>
        </p:nvSpPr>
        <p:spPr>
          <a:xfrm>
            <a:off x="6312796" y="6129401"/>
            <a:ext cx="721217" cy="369332"/>
          </a:xfrm>
          <a:prstGeom prst="rect">
            <a:avLst/>
          </a:prstGeom>
          <a:noFill/>
        </p:spPr>
        <p:txBody>
          <a:bodyPr wrap="square" rtlCol="0">
            <a:spAutoFit/>
          </a:bodyPr>
          <a:lstStyle/>
          <a:p>
            <a:r>
              <a:rPr lang="en-GB">
                <a:solidFill>
                  <a:schemeClr val="bg1"/>
                </a:solidFill>
              </a:rPr>
              <a:t>ILL</a:t>
            </a:r>
          </a:p>
        </p:txBody>
      </p:sp>
      <p:sp>
        <p:nvSpPr>
          <p:cNvPr id="10" name="TextBox 9"/>
          <p:cNvSpPr txBox="1"/>
          <p:nvPr/>
        </p:nvSpPr>
        <p:spPr>
          <a:xfrm>
            <a:off x="1794456" y="6129401"/>
            <a:ext cx="721217" cy="369332"/>
          </a:xfrm>
          <a:prstGeom prst="rect">
            <a:avLst/>
          </a:prstGeom>
          <a:noFill/>
        </p:spPr>
        <p:txBody>
          <a:bodyPr wrap="square" rtlCol="0">
            <a:spAutoFit/>
          </a:bodyPr>
          <a:lstStyle/>
          <a:p>
            <a:r>
              <a:rPr lang="en-GB">
                <a:solidFill>
                  <a:schemeClr val="bg1"/>
                </a:solidFill>
              </a:rPr>
              <a:t>ESRF</a:t>
            </a:r>
          </a:p>
        </p:txBody>
      </p:sp>
      <p:sp>
        <p:nvSpPr>
          <p:cNvPr id="7" name="TextBox 6">
            <a:extLst>
              <a:ext uri="{FF2B5EF4-FFF2-40B4-BE49-F238E27FC236}">
                <a16:creationId xmlns:a16="http://schemas.microsoft.com/office/drawing/2014/main" id="{27C3BC45-5DB5-F19E-555F-A1DFC0803D1C}"/>
              </a:ext>
            </a:extLst>
          </p:cNvPr>
          <p:cNvSpPr txBox="1"/>
          <p:nvPr/>
        </p:nvSpPr>
        <p:spPr>
          <a:xfrm>
            <a:off x="156634" y="152456"/>
            <a:ext cx="6156162" cy="1323439"/>
          </a:xfrm>
          <a:prstGeom prst="rect">
            <a:avLst/>
          </a:prstGeom>
          <a:noFill/>
        </p:spPr>
        <p:txBody>
          <a:bodyPr wrap="square">
            <a:spAutoFit/>
          </a:bodyPr>
          <a:lstStyle/>
          <a:p>
            <a:r>
              <a:rPr lang="en-GB" sz="4000" b="1" dirty="0">
                <a:solidFill>
                  <a:srgbClr val="2E2D62"/>
                </a:solidFill>
              </a:rPr>
              <a:t>What is the change we want to see?</a:t>
            </a:r>
          </a:p>
        </p:txBody>
      </p:sp>
      <p:sp>
        <p:nvSpPr>
          <p:cNvPr id="3" name="Rectangle 2">
            <a:extLst>
              <a:ext uri="{FF2B5EF4-FFF2-40B4-BE49-F238E27FC236}">
                <a16:creationId xmlns:a16="http://schemas.microsoft.com/office/drawing/2014/main" id="{51293C7E-E569-12D4-F52E-FF1C94A62AC2}"/>
              </a:ext>
            </a:extLst>
          </p:cNvPr>
          <p:cNvSpPr/>
          <p:nvPr/>
        </p:nvSpPr>
        <p:spPr>
          <a:xfrm>
            <a:off x="379853" y="2109685"/>
            <a:ext cx="5716147" cy="3539430"/>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GB" sz="2800" dirty="0">
                <a:solidFill>
                  <a:srgbClr val="2E2D62"/>
                </a:solidFill>
              </a:rPr>
              <a:t>Strategy</a:t>
            </a:r>
          </a:p>
          <a:p>
            <a:pPr marL="914400" lvl="1" indent="-457200">
              <a:buFont typeface="Arial" panose="020B0604020202020204" pitchFamily="34" charset="0"/>
              <a:buChar char="•"/>
            </a:pPr>
            <a:r>
              <a:rPr lang="en-GB" sz="2800" dirty="0">
                <a:solidFill>
                  <a:srgbClr val="2E2D62"/>
                </a:solidFill>
              </a:rPr>
              <a:t>Embedding engagement</a:t>
            </a:r>
          </a:p>
          <a:p>
            <a:pPr marL="914400" lvl="1" indent="-457200">
              <a:buFont typeface="Arial" panose="020B0604020202020204" pitchFamily="34" charset="0"/>
              <a:buChar char="•"/>
            </a:pPr>
            <a:r>
              <a:rPr lang="en-GB" sz="2800" dirty="0">
                <a:solidFill>
                  <a:srgbClr val="2E2D62"/>
                </a:solidFill>
              </a:rPr>
              <a:t>Stakeholders</a:t>
            </a:r>
          </a:p>
          <a:p>
            <a:pPr marL="914400" lvl="1" indent="-457200">
              <a:buFont typeface="Arial" panose="020B0604020202020204" pitchFamily="34" charset="0"/>
              <a:buChar char="•"/>
            </a:pPr>
            <a:r>
              <a:rPr lang="en-GB" sz="2800" dirty="0">
                <a:solidFill>
                  <a:srgbClr val="2E2D62"/>
                </a:solidFill>
              </a:rPr>
              <a:t>Partnerships</a:t>
            </a:r>
          </a:p>
          <a:p>
            <a:pPr marL="914400" lvl="1" indent="-457200">
              <a:buFont typeface="Arial" panose="020B0604020202020204" pitchFamily="34" charset="0"/>
              <a:buChar char="•"/>
            </a:pPr>
            <a:r>
              <a:rPr lang="en-GB" sz="2800" dirty="0">
                <a:solidFill>
                  <a:srgbClr val="2E2D62"/>
                </a:solidFill>
              </a:rPr>
              <a:t>Shared ownership</a:t>
            </a:r>
          </a:p>
          <a:p>
            <a:endParaRPr lang="en-GB" sz="2800" dirty="0">
              <a:solidFill>
                <a:srgbClr val="2E2D62"/>
              </a:solidFill>
            </a:endParaRPr>
          </a:p>
          <a:p>
            <a:endParaRPr lang="en-GB" sz="2800" dirty="0">
              <a:solidFill>
                <a:srgbClr val="2E2D62"/>
              </a:solidFill>
            </a:endParaRPr>
          </a:p>
          <a:p>
            <a:endParaRPr lang="en-GB" sz="2800" dirty="0">
              <a:solidFill>
                <a:srgbClr val="2E2D62"/>
              </a:solidFill>
            </a:endParaRPr>
          </a:p>
        </p:txBody>
      </p:sp>
      <p:pic>
        <p:nvPicPr>
          <p:cNvPr id="4" name="Picture 2" descr="Our Councils - UK Research and Innovation">
            <a:extLst>
              <a:ext uri="{FF2B5EF4-FFF2-40B4-BE49-F238E27FC236}">
                <a16:creationId xmlns:a16="http://schemas.microsoft.com/office/drawing/2014/main" id="{29E604E1-2622-873A-B9CE-2E901C1F7AB3}"/>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29153" y="6137899"/>
            <a:ext cx="2219886" cy="571032"/>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3" name="Picture 12" descr="A couple of boys looking at a computer&#10;&#10;Description automatically generated with low confidence">
            <a:extLst>
              <a:ext uri="{FF2B5EF4-FFF2-40B4-BE49-F238E27FC236}">
                <a16:creationId xmlns:a16="http://schemas.microsoft.com/office/drawing/2014/main" id="{88E1A2CA-37A3-A169-9627-BDC5E31D72E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452906" y="3404143"/>
            <a:ext cx="5379261" cy="3301401"/>
          </a:xfrm>
          <a:prstGeom prst="rect">
            <a:avLst/>
          </a:prstGeom>
        </p:spPr>
      </p:pic>
      <p:pic>
        <p:nvPicPr>
          <p:cNvPr id="15" name="Picture 14" descr="A group of people sitting around a table with laptops&#10;&#10;Description automatically generated with low confidence">
            <a:extLst>
              <a:ext uri="{FF2B5EF4-FFF2-40B4-BE49-F238E27FC236}">
                <a16:creationId xmlns:a16="http://schemas.microsoft.com/office/drawing/2014/main" id="{FE02FE2F-6E21-3AB4-2829-19305C65948A}"/>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390518" y="152456"/>
            <a:ext cx="5532612" cy="3111278"/>
          </a:xfrm>
          <a:prstGeom prst="rect">
            <a:avLst/>
          </a:prstGeom>
        </p:spPr>
      </p:pic>
    </p:spTree>
    <p:extLst>
      <p:ext uri="{BB962C8B-B14F-4D97-AF65-F5344CB8AC3E}">
        <p14:creationId xmlns:p14="http://schemas.microsoft.com/office/powerpoint/2010/main" val="6668481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4457" y="2692888"/>
            <a:ext cx="721217" cy="369332"/>
          </a:xfrm>
          <a:prstGeom prst="rect">
            <a:avLst/>
          </a:prstGeom>
          <a:noFill/>
        </p:spPr>
        <p:txBody>
          <a:bodyPr wrap="square" rtlCol="0">
            <a:spAutoFit/>
          </a:bodyPr>
          <a:lstStyle/>
          <a:p>
            <a:r>
              <a:rPr lang="en-GB">
                <a:solidFill>
                  <a:schemeClr val="bg1"/>
                </a:solidFill>
              </a:rPr>
              <a:t>ESS</a:t>
            </a:r>
          </a:p>
        </p:txBody>
      </p:sp>
      <p:sp>
        <p:nvSpPr>
          <p:cNvPr id="8" name="TextBox 7"/>
          <p:cNvSpPr txBox="1"/>
          <p:nvPr/>
        </p:nvSpPr>
        <p:spPr>
          <a:xfrm>
            <a:off x="6312796" y="2692888"/>
            <a:ext cx="721217" cy="369332"/>
          </a:xfrm>
          <a:prstGeom prst="rect">
            <a:avLst/>
          </a:prstGeom>
          <a:noFill/>
        </p:spPr>
        <p:txBody>
          <a:bodyPr wrap="square" rtlCol="0">
            <a:spAutoFit/>
          </a:bodyPr>
          <a:lstStyle/>
          <a:p>
            <a:r>
              <a:rPr lang="en-GB">
                <a:solidFill>
                  <a:schemeClr val="bg1"/>
                </a:solidFill>
              </a:rPr>
              <a:t>LHC</a:t>
            </a:r>
          </a:p>
        </p:txBody>
      </p:sp>
      <p:sp>
        <p:nvSpPr>
          <p:cNvPr id="9" name="TextBox 8"/>
          <p:cNvSpPr txBox="1"/>
          <p:nvPr/>
        </p:nvSpPr>
        <p:spPr>
          <a:xfrm>
            <a:off x="6312796" y="6129401"/>
            <a:ext cx="721217" cy="369332"/>
          </a:xfrm>
          <a:prstGeom prst="rect">
            <a:avLst/>
          </a:prstGeom>
          <a:noFill/>
        </p:spPr>
        <p:txBody>
          <a:bodyPr wrap="square" rtlCol="0">
            <a:spAutoFit/>
          </a:bodyPr>
          <a:lstStyle/>
          <a:p>
            <a:r>
              <a:rPr lang="en-GB">
                <a:solidFill>
                  <a:schemeClr val="bg1"/>
                </a:solidFill>
              </a:rPr>
              <a:t>ILL</a:t>
            </a:r>
          </a:p>
        </p:txBody>
      </p:sp>
      <p:sp>
        <p:nvSpPr>
          <p:cNvPr id="10" name="TextBox 9"/>
          <p:cNvSpPr txBox="1"/>
          <p:nvPr/>
        </p:nvSpPr>
        <p:spPr>
          <a:xfrm>
            <a:off x="1794456" y="6129401"/>
            <a:ext cx="721217" cy="369332"/>
          </a:xfrm>
          <a:prstGeom prst="rect">
            <a:avLst/>
          </a:prstGeom>
          <a:noFill/>
        </p:spPr>
        <p:txBody>
          <a:bodyPr wrap="square" rtlCol="0">
            <a:spAutoFit/>
          </a:bodyPr>
          <a:lstStyle/>
          <a:p>
            <a:r>
              <a:rPr lang="en-GB">
                <a:solidFill>
                  <a:schemeClr val="bg1"/>
                </a:solidFill>
              </a:rPr>
              <a:t>ESRF</a:t>
            </a:r>
          </a:p>
        </p:txBody>
      </p:sp>
      <p:sp>
        <p:nvSpPr>
          <p:cNvPr id="7" name="TextBox 6">
            <a:extLst>
              <a:ext uri="{FF2B5EF4-FFF2-40B4-BE49-F238E27FC236}">
                <a16:creationId xmlns:a16="http://schemas.microsoft.com/office/drawing/2014/main" id="{27C3BC45-5DB5-F19E-555F-A1DFC0803D1C}"/>
              </a:ext>
            </a:extLst>
          </p:cNvPr>
          <p:cNvSpPr txBox="1"/>
          <p:nvPr/>
        </p:nvSpPr>
        <p:spPr>
          <a:xfrm>
            <a:off x="156634" y="152456"/>
            <a:ext cx="11324166" cy="707886"/>
          </a:xfrm>
          <a:prstGeom prst="rect">
            <a:avLst/>
          </a:prstGeom>
          <a:noFill/>
        </p:spPr>
        <p:txBody>
          <a:bodyPr wrap="square">
            <a:spAutoFit/>
          </a:bodyPr>
          <a:lstStyle/>
          <a:p>
            <a:r>
              <a:rPr lang="en-GB" sz="4000" b="1" i="0">
                <a:solidFill>
                  <a:srgbClr val="2E2D62"/>
                </a:solidFill>
                <a:effectLst/>
              </a:rPr>
              <a:t>Thank you!</a:t>
            </a:r>
            <a:endParaRPr lang="en-GB" sz="4000" b="1"/>
          </a:p>
        </p:txBody>
      </p:sp>
      <p:sp>
        <p:nvSpPr>
          <p:cNvPr id="3" name="Rectangle 2">
            <a:extLst>
              <a:ext uri="{FF2B5EF4-FFF2-40B4-BE49-F238E27FC236}">
                <a16:creationId xmlns:a16="http://schemas.microsoft.com/office/drawing/2014/main" id="{51293C7E-E569-12D4-F52E-FF1C94A62AC2}"/>
              </a:ext>
            </a:extLst>
          </p:cNvPr>
          <p:cNvSpPr/>
          <p:nvPr/>
        </p:nvSpPr>
        <p:spPr>
          <a:xfrm>
            <a:off x="422221" y="1064944"/>
            <a:ext cx="5716147" cy="4832092"/>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800" dirty="0">
                <a:solidFill>
                  <a:srgbClr val="2E2D62"/>
                </a:solidFill>
              </a:rPr>
              <a:t>Our strategy has informed all of our engagement, pushing us to try to create a programme that engages and excites our local and national communities, listening and responding to them as our partners and creating a sense of shared ownership</a:t>
            </a:r>
          </a:p>
          <a:p>
            <a:endParaRPr lang="en-GB" sz="2800" dirty="0">
              <a:solidFill>
                <a:srgbClr val="2E2D62"/>
              </a:solidFill>
            </a:endParaRPr>
          </a:p>
          <a:p>
            <a:r>
              <a:rPr lang="en-GB" sz="2800" dirty="0">
                <a:solidFill>
                  <a:srgbClr val="2E2D62"/>
                </a:solidFill>
              </a:rPr>
              <a:t>Sophy Palmer</a:t>
            </a:r>
          </a:p>
          <a:p>
            <a:r>
              <a:rPr lang="en-GB" sz="2800" dirty="0">
                <a:solidFill>
                  <a:srgbClr val="2E2D62"/>
                </a:solidFill>
                <a:hlinkClick r:id="rId3"/>
              </a:rPr>
              <a:t>sophy.palmer@stfc.ac.uk</a:t>
            </a:r>
            <a:r>
              <a:rPr lang="en-GB" sz="2800" dirty="0">
                <a:solidFill>
                  <a:srgbClr val="2E2D62"/>
                </a:solidFill>
              </a:rPr>
              <a:t> </a:t>
            </a:r>
          </a:p>
        </p:txBody>
      </p:sp>
      <p:pic>
        <p:nvPicPr>
          <p:cNvPr id="4" name="Picture 2" descr="Our Councils - UK Research and Innovation">
            <a:extLst>
              <a:ext uri="{FF2B5EF4-FFF2-40B4-BE49-F238E27FC236}">
                <a16:creationId xmlns:a16="http://schemas.microsoft.com/office/drawing/2014/main" id="{29E604E1-2622-873A-B9CE-2E901C1F7AB3}"/>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29153" y="6137899"/>
            <a:ext cx="2219886" cy="571032"/>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88E1A2CA-37A3-A169-9627-BDC5E31D72E0}"/>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399305" y="3428999"/>
            <a:ext cx="5515035" cy="3276545"/>
          </a:xfrm>
          <a:prstGeom prst="rect">
            <a:avLst/>
          </a:prstGeom>
        </p:spPr>
      </p:pic>
      <p:pic>
        <p:nvPicPr>
          <p:cNvPr id="15" name="Picture 14">
            <a:extLst>
              <a:ext uri="{FF2B5EF4-FFF2-40B4-BE49-F238E27FC236}">
                <a16:creationId xmlns:a16="http://schemas.microsoft.com/office/drawing/2014/main" id="{FE02FE2F-6E21-3AB4-2829-19305C65948A}"/>
              </a:ext>
            </a:extLst>
          </p:cNvPr>
          <p:cNvPicPr>
            <a:picLocks noChangeAspect="1"/>
          </p:cNvPicPr>
          <p:nvPr/>
        </p:nvPicPr>
        <p:blipFill>
          <a:blip r:embed="rId6" cstate="print">
            <a:extLst>
              <a:ext uri="{28A0092B-C50C-407E-A947-70E740481C1C}">
                <a14:useLocalDpi xmlns:a14="http://schemas.microsoft.com/office/drawing/2010/main"/>
              </a:ext>
            </a:extLst>
          </a:blip>
          <a:srcRect/>
          <a:stretch/>
        </p:blipFill>
        <p:spPr>
          <a:xfrm>
            <a:off x="6399306" y="152456"/>
            <a:ext cx="5515035" cy="3111278"/>
          </a:xfrm>
          <a:prstGeom prst="rect">
            <a:avLst/>
          </a:prstGeom>
        </p:spPr>
      </p:pic>
    </p:spTree>
    <p:extLst>
      <p:ext uri="{BB962C8B-B14F-4D97-AF65-F5344CB8AC3E}">
        <p14:creationId xmlns:p14="http://schemas.microsoft.com/office/powerpoint/2010/main" val="35426969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4457" y="2692888"/>
            <a:ext cx="721217" cy="369332"/>
          </a:xfrm>
          <a:prstGeom prst="rect">
            <a:avLst/>
          </a:prstGeom>
          <a:noFill/>
        </p:spPr>
        <p:txBody>
          <a:bodyPr wrap="square" rtlCol="0">
            <a:spAutoFit/>
          </a:bodyPr>
          <a:lstStyle/>
          <a:p>
            <a:r>
              <a:rPr lang="en-GB">
                <a:solidFill>
                  <a:schemeClr val="bg1"/>
                </a:solidFill>
              </a:rPr>
              <a:t>ESS</a:t>
            </a:r>
          </a:p>
        </p:txBody>
      </p:sp>
      <p:sp>
        <p:nvSpPr>
          <p:cNvPr id="8" name="TextBox 7"/>
          <p:cNvSpPr txBox="1"/>
          <p:nvPr/>
        </p:nvSpPr>
        <p:spPr>
          <a:xfrm>
            <a:off x="6312796" y="2692888"/>
            <a:ext cx="721217" cy="369332"/>
          </a:xfrm>
          <a:prstGeom prst="rect">
            <a:avLst/>
          </a:prstGeom>
          <a:noFill/>
        </p:spPr>
        <p:txBody>
          <a:bodyPr wrap="square" rtlCol="0">
            <a:spAutoFit/>
          </a:bodyPr>
          <a:lstStyle/>
          <a:p>
            <a:r>
              <a:rPr lang="en-GB">
                <a:solidFill>
                  <a:schemeClr val="bg1"/>
                </a:solidFill>
              </a:rPr>
              <a:t>LHC</a:t>
            </a:r>
          </a:p>
        </p:txBody>
      </p:sp>
      <p:sp>
        <p:nvSpPr>
          <p:cNvPr id="9" name="TextBox 8"/>
          <p:cNvSpPr txBox="1"/>
          <p:nvPr/>
        </p:nvSpPr>
        <p:spPr>
          <a:xfrm>
            <a:off x="6312796" y="6129401"/>
            <a:ext cx="721217" cy="369332"/>
          </a:xfrm>
          <a:prstGeom prst="rect">
            <a:avLst/>
          </a:prstGeom>
          <a:noFill/>
        </p:spPr>
        <p:txBody>
          <a:bodyPr wrap="square" rtlCol="0">
            <a:spAutoFit/>
          </a:bodyPr>
          <a:lstStyle/>
          <a:p>
            <a:r>
              <a:rPr lang="en-GB">
                <a:solidFill>
                  <a:schemeClr val="bg1"/>
                </a:solidFill>
              </a:rPr>
              <a:t>ILL</a:t>
            </a:r>
          </a:p>
        </p:txBody>
      </p:sp>
      <p:sp>
        <p:nvSpPr>
          <p:cNvPr id="10" name="TextBox 9"/>
          <p:cNvSpPr txBox="1"/>
          <p:nvPr/>
        </p:nvSpPr>
        <p:spPr>
          <a:xfrm>
            <a:off x="1794456" y="6129401"/>
            <a:ext cx="721217" cy="369332"/>
          </a:xfrm>
          <a:prstGeom prst="rect">
            <a:avLst/>
          </a:prstGeom>
          <a:noFill/>
        </p:spPr>
        <p:txBody>
          <a:bodyPr wrap="square" rtlCol="0">
            <a:spAutoFit/>
          </a:bodyPr>
          <a:lstStyle/>
          <a:p>
            <a:r>
              <a:rPr lang="en-GB">
                <a:solidFill>
                  <a:schemeClr val="bg1"/>
                </a:solidFill>
              </a:rPr>
              <a:t>ESRF</a:t>
            </a:r>
          </a:p>
        </p:txBody>
      </p:sp>
      <p:sp>
        <p:nvSpPr>
          <p:cNvPr id="7" name="TextBox 6">
            <a:extLst>
              <a:ext uri="{FF2B5EF4-FFF2-40B4-BE49-F238E27FC236}">
                <a16:creationId xmlns:a16="http://schemas.microsoft.com/office/drawing/2014/main" id="{27C3BC45-5DB5-F19E-555F-A1DFC0803D1C}"/>
              </a:ext>
            </a:extLst>
          </p:cNvPr>
          <p:cNvSpPr txBox="1"/>
          <p:nvPr/>
        </p:nvSpPr>
        <p:spPr>
          <a:xfrm>
            <a:off x="156634" y="152456"/>
            <a:ext cx="11324166" cy="1323439"/>
          </a:xfrm>
          <a:prstGeom prst="rect">
            <a:avLst/>
          </a:prstGeom>
          <a:noFill/>
        </p:spPr>
        <p:txBody>
          <a:bodyPr wrap="square">
            <a:spAutoFit/>
          </a:bodyPr>
          <a:lstStyle/>
          <a:p>
            <a:r>
              <a:rPr lang="en-GB" sz="4000" b="1" i="0">
                <a:solidFill>
                  <a:srgbClr val="2E2D62"/>
                </a:solidFill>
                <a:effectLst/>
              </a:rPr>
              <a:t>Public Engagement at STFC Rutherford Appleton Laboratory</a:t>
            </a:r>
            <a:endParaRPr lang="en-GB" sz="4000" b="1"/>
          </a:p>
        </p:txBody>
      </p:sp>
      <p:sp>
        <p:nvSpPr>
          <p:cNvPr id="3" name="Rectangle 2">
            <a:extLst>
              <a:ext uri="{FF2B5EF4-FFF2-40B4-BE49-F238E27FC236}">
                <a16:creationId xmlns:a16="http://schemas.microsoft.com/office/drawing/2014/main" id="{51293C7E-E569-12D4-F52E-FF1C94A62AC2}"/>
              </a:ext>
            </a:extLst>
          </p:cNvPr>
          <p:cNvSpPr/>
          <p:nvPr/>
        </p:nvSpPr>
        <p:spPr>
          <a:xfrm>
            <a:off x="7742681" y="2692888"/>
            <a:ext cx="4269329" cy="1815882"/>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GB" sz="2800" dirty="0">
                <a:solidFill>
                  <a:srgbClr val="2E2D62"/>
                </a:solidFill>
              </a:rPr>
              <a:t>Introduction to Public Engagement at STFC</a:t>
            </a:r>
          </a:p>
          <a:p>
            <a:pPr marL="457200" indent="-457200">
              <a:buFont typeface="Arial" panose="020B0604020202020204" pitchFamily="34" charset="0"/>
              <a:buChar char="•"/>
            </a:pPr>
            <a:r>
              <a:rPr lang="en-GB" sz="2800" dirty="0">
                <a:solidFill>
                  <a:srgbClr val="2E2D62"/>
                </a:solidFill>
              </a:rPr>
              <a:t>Local engagement at RAL</a:t>
            </a:r>
          </a:p>
          <a:p>
            <a:pPr marL="457200" indent="-457200">
              <a:buFont typeface="Arial" panose="020B0604020202020204" pitchFamily="34" charset="0"/>
              <a:buChar char="•"/>
            </a:pPr>
            <a:r>
              <a:rPr lang="en-GB" sz="2800" dirty="0">
                <a:solidFill>
                  <a:srgbClr val="2E2D62"/>
                </a:solidFill>
              </a:rPr>
              <a:t>National engagement</a:t>
            </a:r>
          </a:p>
        </p:txBody>
      </p:sp>
      <p:pic>
        <p:nvPicPr>
          <p:cNvPr id="12" name="Picture 11" descr="A group of people holding up signs&#10;&#10;Description automatically generated with medium confidence">
            <a:extLst>
              <a:ext uri="{FF2B5EF4-FFF2-40B4-BE49-F238E27FC236}">
                <a16:creationId xmlns:a16="http://schemas.microsoft.com/office/drawing/2014/main" id="{FF4CE290-C056-2E82-C022-B0379B38FF6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15317" y="1475895"/>
            <a:ext cx="7073030" cy="5304773"/>
          </a:xfrm>
          <a:prstGeom prst="rect">
            <a:avLst/>
          </a:prstGeom>
        </p:spPr>
      </p:pic>
      <p:pic>
        <p:nvPicPr>
          <p:cNvPr id="13" name="Picture 2" descr="Our Councils - UK Research and Innovation">
            <a:extLst>
              <a:ext uri="{FF2B5EF4-FFF2-40B4-BE49-F238E27FC236}">
                <a16:creationId xmlns:a16="http://schemas.microsoft.com/office/drawing/2014/main" id="{19914DF2-C818-1A92-5FB1-C184BE42FB68}"/>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9792124" y="6028551"/>
            <a:ext cx="2219886" cy="5710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9313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universe, space, nebula, nature&#10;&#10;Description automatically generated">
            <a:extLst>
              <a:ext uri="{FF2B5EF4-FFF2-40B4-BE49-F238E27FC236}">
                <a16:creationId xmlns:a16="http://schemas.microsoft.com/office/drawing/2014/main" id="{CFF08BDF-CDBC-F58E-8874-E3E26323196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1"/>
            <a:ext cx="12192000" cy="8145747"/>
          </a:xfrm>
          <a:prstGeom prst="rect">
            <a:avLst/>
          </a:prstGeom>
        </p:spPr>
      </p:pic>
      <p:sp>
        <p:nvSpPr>
          <p:cNvPr id="2" name="TextBox 1"/>
          <p:cNvSpPr txBox="1"/>
          <p:nvPr/>
        </p:nvSpPr>
        <p:spPr>
          <a:xfrm>
            <a:off x="1794457" y="2692888"/>
            <a:ext cx="721217" cy="369332"/>
          </a:xfrm>
          <a:prstGeom prst="rect">
            <a:avLst/>
          </a:prstGeom>
          <a:noFill/>
        </p:spPr>
        <p:txBody>
          <a:bodyPr wrap="square" rtlCol="0">
            <a:spAutoFit/>
          </a:bodyPr>
          <a:lstStyle/>
          <a:p>
            <a:r>
              <a:rPr lang="en-GB">
                <a:solidFill>
                  <a:schemeClr val="bg1"/>
                </a:solidFill>
              </a:rPr>
              <a:t>ESS</a:t>
            </a:r>
          </a:p>
        </p:txBody>
      </p:sp>
      <p:sp>
        <p:nvSpPr>
          <p:cNvPr id="8" name="TextBox 7"/>
          <p:cNvSpPr txBox="1"/>
          <p:nvPr/>
        </p:nvSpPr>
        <p:spPr>
          <a:xfrm>
            <a:off x="6312796" y="2692888"/>
            <a:ext cx="721217" cy="369332"/>
          </a:xfrm>
          <a:prstGeom prst="rect">
            <a:avLst/>
          </a:prstGeom>
          <a:noFill/>
        </p:spPr>
        <p:txBody>
          <a:bodyPr wrap="square" rtlCol="0">
            <a:spAutoFit/>
          </a:bodyPr>
          <a:lstStyle/>
          <a:p>
            <a:r>
              <a:rPr lang="en-GB">
                <a:solidFill>
                  <a:schemeClr val="bg1"/>
                </a:solidFill>
              </a:rPr>
              <a:t>LHC</a:t>
            </a:r>
          </a:p>
        </p:txBody>
      </p:sp>
      <p:sp>
        <p:nvSpPr>
          <p:cNvPr id="9" name="TextBox 8"/>
          <p:cNvSpPr txBox="1"/>
          <p:nvPr/>
        </p:nvSpPr>
        <p:spPr>
          <a:xfrm>
            <a:off x="6312796" y="6129401"/>
            <a:ext cx="721217" cy="369332"/>
          </a:xfrm>
          <a:prstGeom prst="rect">
            <a:avLst/>
          </a:prstGeom>
          <a:noFill/>
        </p:spPr>
        <p:txBody>
          <a:bodyPr wrap="square" rtlCol="0">
            <a:spAutoFit/>
          </a:bodyPr>
          <a:lstStyle/>
          <a:p>
            <a:r>
              <a:rPr lang="en-GB">
                <a:solidFill>
                  <a:schemeClr val="bg1"/>
                </a:solidFill>
              </a:rPr>
              <a:t>ILL</a:t>
            </a:r>
          </a:p>
        </p:txBody>
      </p:sp>
      <p:sp>
        <p:nvSpPr>
          <p:cNvPr id="10" name="TextBox 9"/>
          <p:cNvSpPr txBox="1"/>
          <p:nvPr/>
        </p:nvSpPr>
        <p:spPr>
          <a:xfrm>
            <a:off x="1794456" y="6129401"/>
            <a:ext cx="721217" cy="369332"/>
          </a:xfrm>
          <a:prstGeom prst="rect">
            <a:avLst/>
          </a:prstGeom>
          <a:noFill/>
        </p:spPr>
        <p:txBody>
          <a:bodyPr wrap="square" rtlCol="0">
            <a:spAutoFit/>
          </a:bodyPr>
          <a:lstStyle/>
          <a:p>
            <a:r>
              <a:rPr lang="en-GB">
                <a:solidFill>
                  <a:schemeClr val="bg1"/>
                </a:solidFill>
              </a:rPr>
              <a:t>ESRF</a:t>
            </a:r>
          </a:p>
        </p:txBody>
      </p:sp>
      <p:sp>
        <p:nvSpPr>
          <p:cNvPr id="6" name="TextBox 5">
            <a:extLst>
              <a:ext uri="{FF2B5EF4-FFF2-40B4-BE49-F238E27FC236}">
                <a16:creationId xmlns:a16="http://schemas.microsoft.com/office/drawing/2014/main" id="{CB92EA92-9FB9-D2BF-B360-B264F99BC261}"/>
              </a:ext>
            </a:extLst>
          </p:cNvPr>
          <p:cNvSpPr txBox="1"/>
          <p:nvPr/>
        </p:nvSpPr>
        <p:spPr>
          <a:xfrm>
            <a:off x="950383" y="2373251"/>
            <a:ext cx="10291233" cy="3108543"/>
          </a:xfrm>
          <a:prstGeom prst="rect">
            <a:avLst/>
          </a:prstGeom>
          <a:solidFill>
            <a:schemeClr val="accent1">
              <a:alpha val="42000"/>
            </a:schemeClr>
          </a:solidFill>
        </p:spPr>
        <p:txBody>
          <a:bodyPr wrap="square">
            <a:spAutoFit/>
          </a:bodyPr>
          <a:lstStyle/>
          <a:p>
            <a:r>
              <a:rPr lang="en-GB" sz="2800" b="0" i="0">
                <a:solidFill>
                  <a:schemeClr val="bg1"/>
                </a:solidFill>
                <a:effectLst/>
              </a:rPr>
              <a:t>STFC’s mission is to deliver world-leading national and international research and innovation capabilities and, through those, discover the secrets of the Universe. </a:t>
            </a:r>
          </a:p>
          <a:p>
            <a:pPr marL="457200" indent="-457200">
              <a:buFont typeface="Arial" panose="020B0604020202020204" pitchFamily="34" charset="0"/>
              <a:buChar char="•"/>
            </a:pPr>
            <a:r>
              <a:rPr lang="en-GB" sz="2800">
                <a:solidFill>
                  <a:schemeClr val="bg1"/>
                </a:solidFill>
              </a:rPr>
              <a:t>We support research in astronomy, particle physics and nuclear physics</a:t>
            </a:r>
          </a:p>
          <a:p>
            <a:pPr marL="457200" indent="-457200">
              <a:buFont typeface="Arial" panose="020B0604020202020204" pitchFamily="34" charset="0"/>
              <a:buChar char="•"/>
            </a:pPr>
            <a:r>
              <a:rPr lang="en-GB" sz="2800">
                <a:solidFill>
                  <a:schemeClr val="bg1"/>
                </a:solidFill>
              </a:rPr>
              <a:t>We fund UK participation in large international collaborations</a:t>
            </a:r>
          </a:p>
          <a:p>
            <a:pPr marL="457200" indent="-457200">
              <a:buFont typeface="Arial" panose="020B0604020202020204" pitchFamily="34" charset="0"/>
              <a:buChar char="•"/>
            </a:pPr>
            <a:r>
              <a:rPr lang="en-GB" sz="2800">
                <a:solidFill>
                  <a:schemeClr val="bg1"/>
                </a:solidFill>
              </a:rPr>
              <a:t>We operate world-class research facilities for the UK</a:t>
            </a:r>
          </a:p>
        </p:txBody>
      </p:sp>
      <p:sp>
        <p:nvSpPr>
          <p:cNvPr id="7" name="TextBox 6">
            <a:extLst>
              <a:ext uri="{FF2B5EF4-FFF2-40B4-BE49-F238E27FC236}">
                <a16:creationId xmlns:a16="http://schemas.microsoft.com/office/drawing/2014/main" id="{27C3BC45-5DB5-F19E-555F-A1DFC0803D1C}"/>
              </a:ext>
            </a:extLst>
          </p:cNvPr>
          <p:cNvSpPr txBox="1"/>
          <p:nvPr/>
        </p:nvSpPr>
        <p:spPr>
          <a:xfrm>
            <a:off x="156634" y="152456"/>
            <a:ext cx="11324166" cy="707886"/>
          </a:xfrm>
          <a:prstGeom prst="rect">
            <a:avLst/>
          </a:prstGeom>
          <a:noFill/>
        </p:spPr>
        <p:txBody>
          <a:bodyPr wrap="square">
            <a:spAutoFit/>
          </a:bodyPr>
          <a:lstStyle/>
          <a:p>
            <a:r>
              <a:rPr lang="en-GB" sz="4000" b="1" i="0">
                <a:solidFill>
                  <a:schemeClr val="bg1"/>
                </a:solidFill>
                <a:effectLst/>
              </a:rPr>
              <a:t>Science and Technology Facilities Council</a:t>
            </a:r>
            <a:endParaRPr lang="en-GB" sz="4000" b="1">
              <a:solidFill>
                <a:schemeClr val="bg1"/>
              </a:solidFill>
            </a:endParaRPr>
          </a:p>
        </p:txBody>
      </p:sp>
    </p:spTree>
    <p:extLst>
      <p:ext uri="{BB962C8B-B14F-4D97-AF65-F5344CB8AC3E}">
        <p14:creationId xmlns:p14="http://schemas.microsoft.com/office/powerpoint/2010/main" val="1779837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028" name="Picture 4" descr="https://stfc.ukri.org/stfc/cache/file/EF702628-E2F8-4C64-98091D3558275D21.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t="-9" b="-1"/>
          <a:stretch/>
        </p:blipFill>
        <p:spPr bwMode="auto">
          <a:xfrm>
            <a:off x="6132466" y="309094"/>
            <a:ext cx="4320000" cy="287304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ASTEC ESS"/>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t="-206"/>
          <a:stretch/>
        </p:blipFill>
        <p:spPr bwMode="auto">
          <a:xfrm>
            <a:off x="1676400" y="296215"/>
            <a:ext cx="4320000" cy="288592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Tendering to ESRF - Science and Technology Facilities Council"/>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676400" y="3311631"/>
            <a:ext cx="4320000" cy="327756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Tendering to ILL - Science and Technology Facilities Council"/>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132467" y="3311631"/>
            <a:ext cx="4319999" cy="327756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794457" y="2692888"/>
            <a:ext cx="721217" cy="369332"/>
          </a:xfrm>
          <a:prstGeom prst="rect">
            <a:avLst/>
          </a:prstGeom>
          <a:noFill/>
        </p:spPr>
        <p:txBody>
          <a:bodyPr wrap="square" rtlCol="0">
            <a:spAutoFit/>
          </a:bodyPr>
          <a:lstStyle/>
          <a:p>
            <a:r>
              <a:rPr lang="en-GB">
                <a:solidFill>
                  <a:schemeClr val="bg1"/>
                </a:solidFill>
              </a:rPr>
              <a:t>ESS</a:t>
            </a:r>
          </a:p>
        </p:txBody>
      </p:sp>
      <p:sp>
        <p:nvSpPr>
          <p:cNvPr id="8" name="TextBox 7"/>
          <p:cNvSpPr txBox="1"/>
          <p:nvPr/>
        </p:nvSpPr>
        <p:spPr>
          <a:xfrm>
            <a:off x="6312796" y="2692888"/>
            <a:ext cx="721217" cy="369332"/>
          </a:xfrm>
          <a:prstGeom prst="rect">
            <a:avLst/>
          </a:prstGeom>
          <a:noFill/>
        </p:spPr>
        <p:txBody>
          <a:bodyPr wrap="square" rtlCol="0">
            <a:spAutoFit/>
          </a:bodyPr>
          <a:lstStyle/>
          <a:p>
            <a:r>
              <a:rPr lang="en-GB">
                <a:solidFill>
                  <a:schemeClr val="bg1"/>
                </a:solidFill>
              </a:rPr>
              <a:t>LHC</a:t>
            </a:r>
          </a:p>
        </p:txBody>
      </p:sp>
      <p:sp>
        <p:nvSpPr>
          <p:cNvPr id="9" name="TextBox 8"/>
          <p:cNvSpPr txBox="1"/>
          <p:nvPr/>
        </p:nvSpPr>
        <p:spPr>
          <a:xfrm>
            <a:off x="6312796" y="6129401"/>
            <a:ext cx="721217" cy="369332"/>
          </a:xfrm>
          <a:prstGeom prst="rect">
            <a:avLst/>
          </a:prstGeom>
          <a:noFill/>
        </p:spPr>
        <p:txBody>
          <a:bodyPr wrap="square" rtlCol="0">
            <a:spAutoFit/>
          </a:bodyPr>
          <a:lstStyle/>
          <a:p>
            <a:r>
              <a:rPr lang="en-GB">
                <a:solidFill>
                  <a:schemeClr val="bg1"/>
                </a:solidFill>
              </a:rPr>
              <a:t>ILL</a:t>
            </a:r>
          </a:p>
        </p:txBody>
      </p:sp>
      <p:sp>
        <p:nvSpPr>
          <p:cNvPr id="10" name="TextBox 9"/>
          <p:cNvSpPr txBox="1"/>
          <p:nvPr/>
        </p:nvSpPr>
        <p:spPr>
          <a:xfrm>
            <a:off x="1794456" y="6129401"/>
            <a:ext cx="721217" cy="369332"/>
          </a:xfrm>
          <a:prstGeom prst="rect">
            <a:avLst/>
          </a:prstGeom>
          <a:noFill/>
        </p:spPr>
        <p:txBody>
          <a:bodyPr wrap="square" rtlCol="0">
            <a:spAutoFit/>
          </a:bodyPr>
          <a:lstStyle/>
          <a:p>
            <a:r>
              <a:rPr lang="en-GB">
                <a:solidFill>
                  <a:schemeClr val="bg1"/>
                </a:solidFill>
              </a:rPr>
              <a:t>ESRF</a:t>
            </a:r>
          </a:p>
        </p:txBody>
      </p:sp>
    </p:spTree>
    <p:extLst>
      <p:ext uri="{BB962C8B-B14F-4D97-AF65-F5344CB8AC3E}">
        <p14:creationId xmlns:p14="http://schemas.microsoft.com/office/powerpoint/2010/main" val="1417112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3"/>
          <p:cNvSpPr>
            <a:spLocks noChangeArrowheads="1"/>
          </p:cNvSpPr>
          <p:nvPr/>
        </p:nvSpPr>
        <p:spPr bwMode="auto">
          <a:xfrm>
            <a:off x="7428932" y="119529"/>
            <a:ext cx="2353742" cy="461665"/>
          </a:xfrm>
          <a:prstGeom prst="rect">
            <a:avLst/>
          </a:prstGeom>
          <a:solidFill>
            <a:schemeClr val="bg1"/>
          </a:solidFill>
          <a:ln w="9525">
            <a:noFill/>
            <a:miter lim="800000"/>
            <a:headEnd/>
            <a:tailEnd/>
          </a:ln>
        </p:spPr>
        <p:txBody>
          <a:bodyPr wrap="square">
            <a:spAutoFit/>
          </a:bodyPr>
          <a:lstStyle/>
          <a:p>
            <a:pPr defTabSz="914400" eaLnBrk="0" fontAlgn="base" hangingPunct="0">
              <a:spcBef>
                <a:spcPct val="0"/>
              </a:spcBef>
              <a:spcAft>
                <a:spcPct val="0"/>
              </a:spcAft>
              <a:defRPr/>
            </a:pPr>
            <a:r>
              <a:rPr lang="en-GB" sz="1200" b="1">
                <a:solidFill>
                  <a:srgbClr val="2E2D62"/>
                </a:solidFill>
                <a:latin typeface="Calibri"/>
                <a:cs typeface="Arial" pitchFamily="34" charset="0"/>
              </a:rPr>
              <a:t>UK Astronomy Technology Centre</a:t>
            </a:r>
          </a:p>
          <a:p>
            <a:pPr defTabSz="914400" eaLnBrk="0" fontAlgn="base" hangingPunct="0">
              <a:spcBef>
                <a:spcPct val="0"/>
              </a:spcBef>
              <a:spcAft>
                <a:spcPct val="0"/>
              </a:spcAft>
              <a:defRPr/>
            </a:pPr>
            <a:r>
              <a:rPr lang="en-GB" sz="1100">
                <a:solidFill>
                  <a:srgbClr val="2E2D62"/>
                </a:solidFill>
                <a:latin typeface="Calibri"/>
                <a:cs typeface="Arial" pitchFamily="34" charset="0"/>
              </a:rPr>
              <a:t>Edinburgh, Scotland</a:t>
            </a:r>
            <a:endParaRPr lang="en-US" sz="1100">
              <a:solidFill>
                <a:srgbClr val="2E2D62"/>
              </a:solidFill>
              <a:latin typeface="Calibri"/>
              <a:cs typeface="Arial" pitchFamily="34" charset="0"/>
            </a:endParaRPr>
          </a:p>
        </p:txBody>
      </p:sp>
      <p:sp>
        <p:nvSpPr>
          <p:cNvPr id="12" name="Rectangle 13"/>
          <p:cNvSpPr>
            <a:spLocks noChangeArrowheads="1"/>
          </p:cNvSpPr>
          <p:nvPr/>
        </p:nvSpPr>
        <p:spPr bwMode="auto">
          <a:xfrm>
            <a:off x="2139710" y="4089781"/>
            <a:ext cx="1285256" cy="461665"/>
          </a:xfrm>
          <a:prstGeom prst="rect">
            <a:avLst/>
          </a:prstGeom>
          <a:solidFill>
            <a:schemeClr val="bg1"/>
          </a:solidFill>
          <a:ln w="9525">
            <a:noFill/>
            <a:miter lim="800000"/>
            <a:headEnd/>
            <a:tailEnd/>
          </a:ln>
        </p:spPr>
        <p:txBody>
          <a:bodyPr wrap="square">
            <a:spAutoFit/>
          </a:bodyPr>
          <a:lstStyle/>
          <a:p>
            <a:pPr defTabSz="914400" eaLnBrk="0" fontAlgn="base" hangingPunct="0">
              <a:spcBef>
                <a:spcPct val="0"/>
              </a:spcBef>
              <a:spcAft>
                <a:spcPct val="0"/>
              </a:spcAft>
              <a:defRPr/>
            </a:pPr>
            <a:r>
              <a:rPr lang="en-GB" sz="1200" b="1">
                <a:solidFill>
                  <a:srgbClr val="2E2D62"/>
                </a:solidFill>
                <a:latin typeface="Calibri"/>
                <a:cs typeface="Arial" pitchFamily="34" charset="0"/>
              </a:rPr>
              <a:t>Polaris House</a:t>
            </a:r>
          </a:p>
          <a:p>
            <a:pPr defTabSz="914400" eaLnBrk="0" fontAlgn="base" hangingPunct="0">
              <a:spcBef>
                <a:spcPct val="0"/>
              </a:spcBef>
              <a:spcAft>
                <a:spcPct val="0"/>
              </a:spcAft>
              <a:defRPr/>
            </a:pPr>
            <a:r>
              <a:rPr lang="en-GB" sz="1100">
                <a:solidFill>
                  <a:srgbClr val="2E2D62"/>
                </a:solidFill>
                <a:latin typeface="Calibri"/>
                <a:cs typeface="Arial" pitchFamily="34" charset="0"/>
              </a:rPr>
              <a:t>Swindon, Wiltshire</a:t>
            </a:r>
            <a:endParaRPr lang="en-US" sz="1100">
              <a:solidFill>
                <a:srgbClr val="2E2D62"/>
              </a:solidFill>
              <a:latin typeface="Calibri"/>
              <a:cs typeface="Arial" pitchFamily="34" charset="0"/>
            </a:endParaRPr>
          </a:p>
        </p:txBody>
      </p:sp>
      <p:sp>
        <p:nvSpPr>
          <p:cNvPr id="13" name="Rectangle 13"/>
          <p:cNvSpPr>
            <a:spLocks noChangeArrowheads="1"/>
          </p:cNvSpPr>
          <p:nvPr/>
        </p:nvSpPr>
        <p:spPr bwMode="auto">
          <a:xfrm>
            <a:off x="5218486" y="6342490"/>
            <a:ext cx="1800771" cy="461665"/>
          </a:xfrm>
          <a:prstGeom prst="rect">
            <a:avLst/>
          </a:prstGeom>
          <a:solidFill>
            <a:schemeClr val="bg1"/>
          </a:solidFill>
          <a:ln w="9525">
            <a:noFill/>
            <a:miter lim="800000"/>
            <a:headEnd/>
            <a:tailEnd/>
          </a:ln>
        </p:spPr>
        <p:txBody>
          <a:bodyPr wrap="square">
            <a:spAutoFit/>
          </a:bodyPr>
          <a:lstStyle/>
          <a:p>
            <a:pPr defTabSz="914400" eaLnBrk="0" fontAlgn="base" hangingPunct="0">
              <a:spcBef>
                <a:spcPct val="0"/>
              </a:spcBef>
              <a:spcAft>
                <a:spcPct val="0"/>
              </a:spcAft>
              <a:defRPr/>
            </a:pPr>
            <a:r>
              <a:rPr lang="en-GB" sz="1200" b="1">
                <a:solidFill>
                  <a:srgbClr val="2E2D62"/>
                </a:solidFill>
                <a:latin typeface="Calibri"/>
                <a:cs typeface="Arial" pitchFamily="34" charset="0"/>
              </a:rPr>
              <a:t>Chilbolton Observatory</a:t>
            </a:r>
          </a:p>
          <a:p>
            <a:pPr defTabSz="914400" eaLnBrk="0" fontAlgn="base" hangingPunct="0">
              <a:spcBef>
                <a:spcPct val="0"/>
              </a:spcBef>
              <a:spcAft>
                <a:spcPct val="0"/>
              </a:spcAft>
              <a:defRPr/>
            </a:pPr>
            <a:r>
              <a:rPr lang="en-GB" sz="1100">
                <a:solidFill>
                  <a:srgbClr val="2E2D62"/>
                </a:solidFill>
                <a:latin typeface="Calibri"/>
                <a:cs typeface="Arial" pitchFamily="34" charset="0"/>
              </a:rPr>
              <a:t>Stockbridge, Hampshire</a:t>
            </a:r>
            <a:endParaRPr lang="en-US" sz="1100">
              <a:solidFill>
                <a:srgbClr val="2E2D62"/>
              </a:solidFill>
              <a:latin typeface="Calibri"/>
              <a:cs typeface="Arial" pitchFamily="34" charset="0"/>
            </a:endParaRPr>
          </a:p>
        </p:txBody>
      </p:sp>
      <p:sp>
        <p:nvSpPr>
          <p:cNvPr id="14" name="Rectangle 13"/>
          <p:cNvSpPr>
            <a:spLocks noChangeArrowheads="1"/>
          </p:cNvSpPr>
          <p:nvPr/>
        </p:nvSpPr>
        <p:spPr bwMode="auto">
          <a:xfrm>
            <a:off x="1836565" y="1484785"/>
            <a:ext cx="2124100" cy="461665"/>
          </a:xfrm>
          <a:prstGeom prst="rect">
            <a:avLst/>
          </a:prstGeom>
          <a:solidFill>
            <a:schemeClr val="bg1"/>
          </a:solidFill>
          <a:ln w="9525">
            <a:noFill/>
            <a:miter lim="800000"/>
            <a:headEnd/>
            <a:tailEnd/>
          </a:ln>
        </p:spPr>
        <p:txBody>
          <a:bodyPr wrap="square">
            <a:spAutoFit/>
          </a:bodyPr>
          <a:lstStyle/>
          <a:p>
            <a:pPr defTabSz="914400" eaLnBrk="0" fontAlgn="base" hangingPunct="0">
              <a:spcBef>
                <a:spcPct val="0"/>
              </a:spcBef>
              <a:spcAft>
                <a:spcPct val="0"/>
              </a:spcAft>
              <a:defRPr/>
            </a:pPr>
            <a:r>
              <a:rPr lang="en-GB" sz="1200" b="1">
                <a:solidFill>
                  <a:srgbClr val="2E2D62"/>
                </a:solidFill>
                <a:latin typeface="Calibri"/>
                <a:cs typeface="Arial" pitchFamily="34" charset="0"/>
              </a:rPr>
              <a:t>Daresbury Laboratory</a:t>
            </a:r>
          </a:p>
          <a:p>
            <a:pPr defTabSz="914400" eaLnBrk="0" fontAlgn="base" hangingPunct="0">
              <a:spcBef>
                <a:spcPct val="0"/>
              </a:spcBef>
              <a:spcAft>
                <a:spcPct val="0"/>
              </a:spcAft>
              <a:defRPr/>
            </a:pPr>
            <a:r>
              <a:rPr lang="en-GB" sz="1100">
                <a:solidFill>
                  <a:srgbClr val="2E2D62"/>
                </a:solidFill>
                <a:latin typeface="Calibri"/>
                <a:cs typeface="Arial" pitchFamily="34" charset="0"/>
              </a:rPr>
              <a:t>Warrington, Cheshire</a:t>
            </a:r>
            <a:endParaRPr lang="en-US" sz="1100">
              <a:solidFill>
                <a:srgbClr val="2E2D62"/>
              </a:solidFill>
              <a:latin typeface="Calibri"/>
              <a:cs typeface="Arial" pitchFamily="34" charset="0"/>
            </a:endParaRPr>
          </a:p>
        </p:txBody>
      </p:sp>
      <p:sp>
        <p:nvSpPr>
          <p:cNvPr id="15" name="Rectangle 13"/>
          <p:cNvSpPr>
            <a:spLocks noChangeArrowheads="1"/>
          </p:cNvSpPr>
          <p:nvPr/>
        </p:nvSpPr>
        <p:spPr bwMode="auto">
          <a:xfrm>
            <a:off x="7837300" y="5661249"/>
            <a:ext cx="2392563" cy="461665"/>
          </a:xfrm>
          <a:prstGeom prst="rect">
            <a:avLst/>
          </a:prstGeom>
          <a:solidFill>
            <a:schemeClr val="bg1"/>
          </a:solidFill>
          <a:ln w="9525">
            <a:noFill/>
            <a:miter lim="800000"/>
            <a:headEnd/>
            <a:tailEnd/>
          </a:ln>
        </p:spPr>
        <p:txBody>
          <a:bodyPr wrap="square">
            <a:spAutoFit/>
          </a:bodyPr>
          <a:lstStyle/>
          <a:p>
            <a:pPr defTabSz="914400" eaLnBrk="0" fontAlgn="base" hangingPunct="0">
              <a:spcBef>
                <a:spcPct val="0"/>
              </a:spcBef>
              <a:spcAft>
                <a:spcPct val="0"/>
              </a:spcAft>
              <a:defRPr/>
            </a:pPr>
            <a:r>
              <a:rPr lang="en-GB" sz="1200" b="1">
                <a:solidFill>
                  <a:srgbClr val="2E2D62"/>
                </a:solidFill>
                <a:latin typeface="Calibri"/>
                <a:cs typeface="Arial" pitchFamily="34" charset="0"/>
              </a:rPr>
              <a:t>Rutherford Appleton Laboratory</a:t>
            </a:r>
          </a:p>
          <a:p>
            <a:pPr defTabSz="914400" eaLnBrk="0" fontAlgn="base" hangingPunct="0">
              <a:spcBef>
                <a:spcPct val="0"/>
              </a:spcBef>
              <a:spcAft>
                <a:spcPct val="0"/>
              </a:spcAft>
              <a:defRPr/>
            </a:pPr>
            <a:r>
              <a:rPr lang="en-GB" sz="1100">
                <a:solidFill>
                  <a:srgbClr val="2E2D62"/>
                </a:solidFill>
                <a:latin typeface="Calibri"/>
                <a:cs typeface="Arial" pitchFamily="34" charset="0"/>
              </a:rPr>
              <a:t>Didcot, Oxfordshire</a:t>
            </a:r>
            <a:endParaRPr lang="en-US" sz="1100">
              <a:solidFill>
                <a:srgbClr val="2E2D62"/>
              </a:solidFill>
              <a:latin typeface="Calibri"/>
              <a:cs typeface="Arial" pitchFamily="34" charset="0"/>
            </a:endParaRPr>
          </a:p>
        </p:txBody>
      </p:sp>
      <p:sp>
        <p:nvSpPr>
          <p:cNvPr id="16" name="Rectangle 13"/>
          <p:cNvSpPr>
            <a:spLocks noChangeArrowheads="1"/>
          </p:cNvSpPr>
          <p:nvPr/>
        </p:nvSpPr>
        <p:spPr bwMode="auto">
          <a:xfrm>
            <a:off x="8172686" y="2173841"/>
            <a:ext cx="2392563" cy="461665"/>
          </a:xfrm>
          <a:prstGeom prst="rect">
            <a:avLst/>
          </a:prstGeom>
          <a:solidFill>
            <a:schemeClr val="bg1"/>
          </a:solidFill>
          <a:ln w="9525">
            <a:noFill/>
            <a:miter lim="800000"/>
            <a:headEnd/>
            <a:tailEnd/>
          </a:ln>
        </p:spPr>
        <p:txBody>
          <a:bodyPr wrap="square">
            <a:spAutoFit/>
          </a:bodyPr>
          <a:lstStyle/>
          <a:p>
            <a:pPr defTabSz="914400" eaLnBrk="0" fontAlgn="base" hangingPunct="0">
              <a:spcBef>
                <a:spcPct val="0"/>
              </a:spcBef>
              <a:spcAft>
                <a:spcPct val="0"/>
              </a:spcAft>
              <a:defRPr/>
            </a:pPr>
            <a:r>
              <a:rPr lang="en-GB" sz="1200" b="1" err="1">
                <a:solidFill>
                  <a:srgbClr val="2E2D62"/>
                </a:solidFill>
                <a:latin typeface="Calibri"/>
                <a:cs typeface="Arial" pitchFamily="34" charset="0"/>
              </a:rPr>
              <a:t>Boulby</a:t>
            </a:r>
            <a:r>
              <a:rPr lang="en-GB" sz="1200" b="1">
                <a:solidFill>
                  <a:srgbClr val="2E2D62"/>
                </a:solidFill>
                <a:latin typeface="Calibri"/>
                <a:cs typeface="Arial" pitchFamily="34" charset="0"/>
              </a:rPr>
              <a:t> Underground Laboratory</a:t>
            </a:r>
          </a:p>
          <a:p>
            <a:pPr defTabSz="914400" eaLnBrk="0" fontAlgn="base" hangingPunct="0">
              <a:spcBef>
                <a:spcPct val="0"/>
              </a:spcBef>
              <a:spcAft>
                <a:spcPct val="0"/>
              </a:spcAft>
              <a:defRPr/>
            </a:pPr>
            <a:r>
              <a:rPr lang="en-GB" sz="1100">
                <a:solidFill>
                  <a:srgbClr val="2E2D62"/>
                </a:solidFill>
                <a:latin typeface="Calibri"/>
                <a:cs typeface="Arial" pitchFamily="34" charset="0"/>
              </a:rPr>
              <a:t>Cleveland</a:t>
            </a:r>
            <a:endParaRPr lang="en-US" sz="1100">
              <a:solidFill>
                <a:srgbClr val="2E2D62"/>
              </a:solidFill>
              <a:latin typeface="Calibri"/>
              <a:cs typeface="Arial" pitchFamily="34" charset="0"/>
            </a:endParaRPr>
          </a:p>
        </p:txBody>
      </p:sp>
      <p:pic>
        <p:nvPicPr>
          <p:cNvPr id="10" name="Picture 9"/>
          <p:cNvPicPr>
            <a:picLocks noChangeAspect="1"/>
          </p:cNvPicPr>
          <p:nvPr/>
        </p:nvPicPr>
        <p:blipFill rotWithShape="1">
          <a:blip r:embed="rId3" cstate="print">
            <a:extLst>
              <a:ext uri="{BEBA8EAE-BF5A-486C-A8C5-ECC9F3942E4B}">
                <a14:imgProps xmlns:a14="http://schemas.microsoft.com/office/drawing/2010/main">
                  <a14:imgLayer r:embed="rId4">
                    <a14:imgEffect>
                      <a14:backgroundRemoval t="292" b="99730" l="0" r="99577">
                        <a14:foregroundMark x1="11971" y1="20067" x2="14135" y2="29359"/>
                        <a14:foregroundMark x1="8725" y1="34241" x2="18462" y2="31721"/>
                        <a14:foregroundMark x1="58420" y1="7379" x2="67521" y2="25827"/>
                        <a14:foregroundMark x1="79398" y1="64342" x2="72907" y2="82790"/>
                        <a14:foregroundMark x1="38970" y1="79100" x2="53316" y2="93701"/>
                        <a14:foregroundMark x1="84337" y1="38223" x2="83866" y2="58875"/>
                        <a14:foregroundMark x1="75847" y1="53723" x2="81256" y2="42205"/>
                        <a14:foregroundMark x1="13829" y1="83082" x2="17521" y2="63150"/>
                        <a14:foregroundMark x1="25400" y1="73926" x2="24624" y2="74533"/>
                        <a14:foregroundMark x1="15522" y1="82205" x2="18603" y2="81305"/>
                        <a14:foregroundMark x1="6115" y1="78650" x2="8114" y2="80585"/>
                        <a14:foregroundMark x1="20461" y1="81755" x2="14911" y2="83240"/>
                        <a14:foregroundMark x1="45602" y1="21530" x2="41439" y2="28031"/>
                        <a14:foregroundMark x1="24624" y1="58425" x2="34807" y2="42790"/>
                        <a14:foregroundMark x1="34031" y1="27154" x2="35889" y2="39550"/>
                        <a14:foregroundMark x1="39887" y1="46344" x2="42215" y2="48099"/>
                        <a14:foregroundMark x1="39746" y1="48391" x2="42357" y2="46637"/>
                        <a14:foregroundMark x1="30950" y1="35276" x2="33420" y2="29651"/>
                        <a14:foregroundMark x1="19849" y1="34668" x2="30786" y2="43982"/>
                        <a14:foregroundMark x1="52705" y1="46637" x2="73848" y2="51361"/>
                        <a14:foregroundMark x1="73071" y1="48549" x2="67662" y2="50326"/>
                        <a14:foregroundMark x1="58866" y1="61530" x2="73542" y2="65962"/>
                        <a14:foregroundMark x1="58725" y1="60360" x2="65663" y2="63307"/>
                        <a14:foregroundMark x1="49153" y1="63600" x2="46072" y2="75861"/>
                        <a14:foregroundMark x1="45132" y1="75253" x2="47930" y2="64049"/>
                        <a14:foregroundMark x1="46378" y1="60202" x2="23848" y2="66997"/>
                        <a14:foregroundMark x1="57338" y1="25377" x2="44520" y2="38808"/>
                        <a14:backgroundMark x1="71072" y1="46187" x2="55315" y2="45737"/>
                      </a14:backgroundRemoval>
                    </a14:imgEffect>
                  </a14:imgLayer>
                </a14:imgProps>
              </a:ext>
              <a:ext uri="{28A0092B-C50C-407E-A947-70E740481C1C}">
                <a14:useLocalDpi xmlns:a14="http://schemas.microsoft.com/office/drawing/2010/main"/>
              </a:ext>
            </a:extLst>
          </a:blip>
          <a:srcRect/>
          <a:stretch/>
        </p:blipFill>
        <p:spPr>
          <a:xfrm>
            <a:off x="3161899" y="119528"/>
            <a:ext cx="6173587" cy="6453794"/>
          </a:xfrm>
          <a:prstGeom prst="rect">
            <a:avLst/>
          </a:prstGeom>
        </p:spPr>
      </p:pic>
      <p:sp>
        <p:nvSpPr>
          <p:cNvPr id="2" name="Oval 1"/>
          <p:cNvSpPr/>
          <p:nvPr/>
        </p:nvSpPr>
        <p:spPr>
          <a:xfrm>
            <a:off x="3346221" y="1124744"/>
            <a:ext cx="1386378" cy="1368152"/>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GB">
              <a:solidFill>
                <a:prstClr val="white"/>
              </a:solidFill>
              <a:latin typeface="Calibri"/>
            </a:endParaRPr>
          </a:p>
        </p:txBody>
      </p:sp>
      <p:sp>
        <p:nvSpPr>
          <p:cNvPr id="17" name="Oval 16"/>
          <p:cNvSpPr/>
          <p:nvPr/>
        </p:nvSpPr>
        <p:spPr>
          <a:xfrm>
            <a:off x="5356334" y="4977172"/>
            <a:ext cx="1386378" cy="1368152"/>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GB">
              <a:solidFill>
                <a:prstClr val="white"/>
              </a:solidFill>
              <a:latin typeface="Calibri"/>
            </a:endParaRPr>
          </a:p>
        </p:txBody>
      </p:sp>
      <p:sp>
        <p:nvSpPr>
          <p:cNvPr id="18" name="Oval 17"/>
          <p:cNvSpPr/>
          <p:nvPr/>
        </p:nvSpPr>
        <p:spPr>
          <a:xfrm>
            <a:off x="7647202" y="2614040"/>
            <a:ext cx="1386378" cy="1368152"/>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GB">
              <a:solidFill>
                <a:prstClr val="white"/>
              </a:solidFill>
              <a:latin typeface="Calibri"/>
            </a:endParaRPr>
          </a:p>
        </p:txBody>
      </p:sp>
      <p:sp>
        <p:nvSpPr>
          <p:cNvPr id="19" name="Oval 18"/>
          <p:cNvSpPr/>
          <p:nvPr/>
        </p:nvSpPr>
        <p:spPr>
          <a:xfrm>
            <a:off x="6340853" y="526176"/>
            <a:ext cx="1386378" cy="1368152"/>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GB">
              <a:solidFill>
                <a:prstClr val="white"/>
              </a:solidFill>
              <a:latin typeface="Calibri"/>
            </a:endParaRPr>
          </a:p>
        </p:txBody>
      </p:sp>
      <p:sp>
        <p:nvSpPr>
          <p:cNvPr id="20" name="Oval 19"/>
          <p:cNvSpPr/>
          <p:nvPr/>
        </p:nvSpPr>
        <p:spPr>
          <a:xfrm>
            <a:off x="7303369" y="4213024"/>
            <a:ext cx="1386378" cy="1368152"/>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GB">
              <a:solidFill>
                <a:prstClr val="white"/>
              </a:solidFill>
              <a:latin typeface="Calibri"/>
            </a:endParaRPr>
          </a:p>
        </p:txBody>
      </p:sp>
      <p:sp>
        <p:nvSpPr>
          <p:cNvPr id="21" name="Oval 20"/>
          <p:cNvSpPr/>
          <p:nvPr/>
        </p:nvSpPr>
        <p:spPr>
          <a:xfrm>
            <a:off x="3400008" y="4115308"/>
            <a:ext cx="1386378" cy="1368152"/>
          </a:xfrm>
          <a:prstGeom prst="ellipse">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endParaRPr lang="en-GB">
              <a:solidFill>
                <a:prstClr val="white"/>
              </a:solidFill>
              <a:latin typeface="Calibri"/>
            </a:endParaRPr>
          </a:p>
        </p:txBody>
      </p:sp>
      <p:pic>
        <p:nvPicPr>
          <p:cNvPr id="3" name="Picture 2" descr="Our Councils - UK Research and Innovation">
            <a:extLst>
              <a:ext uri="{FF2B5EF4-FFF2-40B4-BE49-F238E27FC236}">
                <a16:creationId xmlns:a16="http://schemas.microsoft.com/office/drawing/2014/main" id="{D8181032-4BF1-0B28-D87D-16F937701208}"/>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29153" y="6137899"/>
            <a:ext cx="2219886" cy="5710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8866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2"/>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9"/>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7"/>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21"/>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17" grpId="0" animBg="1"/>
      <p:bldP spid="17" grpId="1" animBg="1"/>
      <p:bldP spid="18" grpId="0" animBg="1"/>
      <p:bldP spid="19" grpId="0" animBg="1"/>
      <p:bldP spid="19" grpId="1" animBg="1"/>
      <p:bldP spid="20" grpId="0" animBg="1"/>
      <p:bldP spid="20" grpId="1" animBg="1"/>
      <p:bldP spid="21" grpId="0" animBg="1"/>
      <p:bldP spid="21" grpId="1" animBg="1"/>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3" name="Picture 2">
            <a:extLst>
              <a:ext uri="{FF2B5EF4-FFF2-40B4-BE49-F238E27FC236}">
                <a16:creationId xmlns:a16="http://schemas.microsoft.com/office/drawing/2014/main" id="{FA659962-2CD4-F146-83E2-23B89B29236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0271" y="23297"/>
            <a:ext cx="3937344" cy="1008112"/>
          </a:xfrm>
          <a:prstGeom prst="rect">
            <a:avLst/>
          </a:prstGeom>
        </p:spPr>
      </p:pic>
      <p:sp>
        <p:nvSpPr>
          <p:cNvPr id="4" name="TextBox 3"/>
          <p:cNvSpPr txBox="1"/>
          <p:nvPr/>
        </p:nvSpPr>
        <p:spPr>
          <a:xfrm>
            <a:off x="7692008" y="134669"/>
            <a:ext cx="4499992" cy="707886"/>
          </a:xfrm>
          <a:prstGeom prst="rect">
            <a:avLst/>
          </a:prstGeom>
          <a:noFill/>
        </p:spPr>
        <p:txBody>
          <a:bodyPr wrap="square" rtlCol="0">
            <a:spAutoFit/>
          </a:bodyPr>
          <a:lstStyle/>
          <a:p>
            <a:pPr algn="r" defTabSz="914400">
              <a:defRPr/>
            </a:pPr>
            <a:r>
              <a:rPr lang="en-GB" sz="2000" b="1">
                <a:solidFill>
                  <a:srgbClr val="FFFFFF"/>
                </a:solidFill>
                <a:latin typeface="Calibri" panose="020F0502020204030204"/>
              </a:rPr>
              <a:t>Rutherford Appleton Laboratory, Oxfordshire</a:t>
            </a:r>
          </a:p>
        </p:txBody>
      </p:sp>
      <p:cxnSp>
        <p:nvCxnSpPr>
          <p:cNvPr id="9" name="Straight Connector 8"/>
          <p:cNvCxnSpPr>
            <a:cxnSpLocks/>
            <a:stCxn id="5" idx="1"/>
          </p:cNvCxnSpPr>
          <p:nvPr/>
        </p:nvCxnSpPr>
        <p:spPr>
          <a:xfrm flipH="1" flipV="1">
            <a:off x="8568267" y="2315252"/>
            <a:ext cx="1115420" cy="224783"/>
          </a:xfrm>
          <a:prstGeom prst="line">
            <a:avLst/>
          </a:prstGeom>
          <a:ln w="66675">
            <a:solidFill>
              <a:srgbClr val="1E5DF8"/>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cxnSpLocks/>
            <a:endCxn id="10" idx="1"/>
          </p:cNvCxnSpPr>
          <p:nvPr/>
        </p:nvCxnSpPr>
        <p:spPr>
          <a:xfrm>
            <a:off x="10249143" y="1543376"/>
            <a:ext cx="668069" cy="351396"/>
          </a:xfrm>
          <a:prstGeom prst="line">
            <a:avLst/>
          </a:prstGeom>
          <a:ln w="66675">
            <a:solidFill>
              <a:srgbClr val="1E5DF8"/>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4001410" y="4509120"/>
            <a:ext cx="2454633" cy="1071874"/>
          </a:xfrm>
          <a:prstGeom prst="line">
            <a:avLst/>
          </a:prstGeom>
          <a:ln w="66675">
            <a:solidFill>
              <a:srgbClr val="1E5DF8"/>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p:cNvCxnSpPr>
          <p:nvPr/>
        </p:nvCxnSpPr>
        <p:spPr>
          <a:xfrm flipH="1">
            <a:off x="4799856" y="3870627"/>
            <a:ext cx="486754" cy="1352479"/>
          </a:xfrm>
          <a:prstGeom prst="line">
            <a:avLst/>
          </a:prstGeom>
          <a:ln w="66675">
            <a:solidFill>
              <a:srgbClr val="1E5DF8"/>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p:cNvCxnSpPr>
          <p:nvPr/>
        </p:nvCxnSpPr>
        <p:spPr>
          <a:xfrm>
            <a:off x="5805187" y="560842"/>
            <a:ext cx="834625" cy="716164"/>
          </a:xfrm>
          <a:prstGeom prst="line">
            <a:avLst/>
          </a:prstGeom>
          <a:ln w="66675">
            <a:solidFill>
              <a:srgbClr val="1E5DF8"/>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cxnSpLocks/>
            <a:stCxn id="22" idx="3"/>
          </p:cNvCxnSpPr>
          <p:nvPr/>
        </p:nvCxnSpPr>
        <p:spPr>
          <a:xfrm flipV="1">
            <a:off x="2527591" y="2861733"/>
            <a:ext cx="3269662" cy="323716"/>
          </a:xfrm>
          <a:prstGeom prst="line">
            <a:avLst/>
          </a:prstGeom>
          <a:ln w="66675">
            <a:solidFill>
              <a:srgbClr val="1E5DF8"/>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cxnSpLocks/>
          </p:cNvCxnSpPr>
          <p:nvPr/>
        </p:nvCxnSpPr>
        <p:spPr>
          <a:xfrm>
            <a:off x="4771802" y="1416793"/>
            <a:ext cx="1324198" cy="565967"/>
          </a:xfrm>
          <a:prstGeom prst="line">
            <a:avLst/>
          </a:prstGeom>
          <a:ln w="66675">
            <a:solidFill>
              <a:srgbClr val="1E5DF8"/>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172441" y="1201065"/>
            <a:ext cx="2114169" cy="369332"/>
          </a:xfrm>
          <a:prstGeom prst="rect">
            <a:avLst/>
          </a:prstGeom>
          <a:solidFill>
            <a:srgbClr val="003088"/>
          </a:solidFill>
          <a:ln w="15875">
            <a:solidFill>
              <a:srgbClr val="1E5DF8"/>
            </a:solidFill>
          </a:ln>
          <a:effectLst>
            <a:outerShdw blurRad="50800" dist="38100" dir="2700000" sx="95000" sy="95000" algn="tl" rotWithShape="0">
              <a:schemeClr val="accent5">
                <a:alpha val="40000"/>
              </a:schemeClr>
            </a:outerShdw>
          </a:effectLst>
        </p:spPr>
        <p:txBody>
          <a:bodyPr wrap="none" rtlCol="0">
            <a:spAutoFit/>
          </a:bodyPr>
          <a:lstStyle/>
          <a:p>
            <a:r>
              <a:rPr lang="en-GB">
                <a:solidFill>
                  <a:schemeClr val="bg1"/>
                </a:solidFill>
              </a:rPr>
              <a:t>Scientific Computing</a:t>
            </a:r>
          </a:p>
        </p:txBody>
      </p:sp>
      <p:sp>
        <p:nvSpPr>
          <p:cNvPr id="22" name="TextBox 21"/>
          <p:cNvSpPr txBox="1"/>
          <p:nvPr/>
        </p:nvSpPr>
        <p:spPr>
          <a:xfrm>
            <a:off x="1284622" y="3000783"/>
            <a:ext cx="1242969" cy="369332"/>
          </a:xfrm>
          <a:prstGeom prst="rect">
            <a:avLst/>
          </a:prstGeom>
          <a:solidFill>
            <a:srgbClr val="003088"/>
          </a:solidFill>
          <a:ln w="15875">
            <a:solidFill>
              <a:srgbClr val="1E5DF8"/>
            </a:solidFill>
          </a:ln>
          <a:effectLst>
            <a:outerShdw blurRad="50800" dist="38100" dir="2700000" sx="95000" sy="95000" algn="tl" rotWithShape="0">
              <a:schemeClr val="accent5">
                <a:alpha val="40000"/>
              </a:schemeClr>
            </a:outerShdw>
          </a:effectLst>
        </p:spPr>
        <p:txBody>
          <a:bodyPr wrap="none" rtlCol="0">
            <a:spAutoFit/>
          </a:bodyPr>
          <a:lstStyle/>
          <a:p>
            <a:r>
              <a:rPr lang="en-GB">
                <a:solidFill>
                  <a:schemeClr val="bg1"/>
                </a:solidFill>
              </a:rPr>
              <a:t>Technology</a:t>
            </a:r>
          </a:p>
        </p:txBody>
      </p:sp>
      <p:sp>
        <p:nvSpPr>
          <p:cNvPr id="13" name="TextBox 12"/>
          <p:cNvSpPr txBox="1"/>
          <p:nvPr/>
        </p:nvSpPr>
        <p:spPr>
          <a:xfrm>
            <a:off x="3503715" y="5373216"/>
            <a:ext cx="511679" cy="369332"/>
          </a:xfrm>
          <a:prstGeom prst="rect">
            <a:avLst/>
          </a:prstGeom>
          <a:solidFill>
            <a:srgbClr val="003088"/>
          </a:solidFill>
          <a:ln w="15875">
            <a:solidFill>
              <a:srgbClr val="1E5DF8"/>
            </a:solidFill>
          </a:ln>
          <a:effectLst>
            <a:outerShdw blurRad="50800" dist="38100" dir="2700000" sx="95000" sy="95000" algn="tl" rotWithShape="0">
              <a:schemeClr val="accent5">
                <a:alpha val="40000"/>
              </a:schemeClr>
            </a:outerShdw>
          </a:effectLst>
        </p:spPr>
        <p:txBody>
          <a:bodyPr wrap="none" rtlCol="0">
            <a:spAutoFit/>
          </a:bodyPr>
          <a:lstStyle/>
          <a:p>
            <a:r>
              <a:rPr lang="en-GB">
                <a:solidFill>
                  <a:schemeClr val="bg1"/>
                </a:solidFill>
              </a:rPr>
              <a:t>ISIS</a:t>
            </a:r>
          </a:p>
        </p:txBody>
      </p:sp>
      <p:sp>
        <p:nvSpPr>
          <p:cNvPr id="19" name="TextBox 18"/>
          <p:cNvSpPr txBox="1"/>
          <p:nvPr/>
        </p:nvSpPr>
        <p:spPr>
          <a:xfrm>
            <a:off x="4652388" y="308177"/>
            <a:ext cx="1144865" cy="369332"/>
          </a:xfrm>
          <a:prstGeom prst="rect">
            <a:avLst/>
          </a:prstGeom>
          <a:solidFill>
            <a:srgbClr val="003088"/>
          </a:solidFill>
          <a:ln w="15875">
            <a:solidFill>
              <a:srgbClr val="1E5DF8"/>
            </a:solidFill>
          </a:ln>
          <a:effectLst>
            <a:outerShdw blurRad="50800" dist="38100" dir="2700000" sx="95000" sy="95000" algn="tl" rotWithShape="0">
              <a:schemeClr val="accent5">
                <a:alpha val="40000"/>
              </a:schemeClr>
            </a:outerShdw>
          </a:effectLst>
        </p:spPr>
        <p:txBody>
          <a:bodyPr wrap="none" rtlCol="0">
            <a:spAutoFit/>
          </a:bodyPr>
          <a:lstStyle/>
          <a:p>
            <a:r>
              <a:rPr lang="en-GB">
                <a:solidFill>
                  <a:schemeClr val="bg1"/>
                </a:solidFill>
              </a:rPr>
              <a:t>RAL Space</a:t>
            </a:r>
          </a:p>
        </p:txBody>
      </p:sp>
      <p:sp>
        <p:nvSpPr>
          <p:cNvPr id="10" name="TextBox 9"/>
          <p:cNvSpPr txBox="1"/>
          <p:nvPr/>
        </p:nvSpPr>
        <p:spPr>
          <a:xfrm>
            <a:off x="10917212" y="1710106"/>
            <a:ext cx="1040670" cy="369332"/>
          </a:xfrm>
          <a:prstGeom prst="rect">
            <a:avLst/>
          </a:prstGeom>
          <a:solidFill>
            <a:srgbClr val="003088"/>
          </a:solidFill>
          <a:ln w="15875">
            <a:solidFill>
              <a:srgbClr val="1E5DF8"/>
            </a:solidFill>
          </a:ln>
          <a:effectLst>
            <a:outerShdw blurRad="50800" dist="38100" dir="2700000" sx="95000" sy="95000" algn="tl" rotWithShape="0">
              <a:schemeClr val="accent5">
                <a:alpha val="40000"/>
              </a:schemeClr>
            </a:outerShdw>
          </a:effectLst>
        </p:spPr>
        <p:txBody>
          <a:bodyPr wrap="none" rtlCol="0">
            <a:spAutoFit/>
          </a:bodyPr>
          <a:lstStyle/>
          <a:p>
            <a:r>
              <a:rPr lang="en-GB">
                <a:solidFill>
                  <a:schemeClr val="bg1"/>
                </a:solidFill>
              </a:rPr>
              <a:t>Diamond</a:t>
            </a:r>
          </a:p>
        </p:txBody>
      </p:sp>
      <p:sp>
        <p:nvSpPr>
          <p:cNvPr id="5" name="TextBox 4"/>
          <p:cNvSpPr txBox="1"/>
          <p:nvPr/>
        </p:nvSpPr>
        <p:spPr>
          <a:xfrm>
            <a:off x="9683687" y="2355369"/>
            <a:ext cx="1606402" cy="369332"/>
          </a:xfrm>
          <a:prstGeom prst="rect">
            <a:avLst/>
          </a:prstGeom>
          <a:solidFill>
            <a:srgbClr val="003088"/>
          </a:solidFill>
          <a:ln w="15875">
            <a:solidFill>
              <a:srgbClr val="1E5DF8"/>
            </a:solidFill>
          </a:ln>
          <a:effectLst>
            <a:outerShdw blurRad="50800" dist="38100" dir="2700000" sx="95000" sy="95000" algn="tl" rotWithShape="0">
              <a:schemeClr val="accent5">
                <a:alpha val="40000"/>
              </a:schemeClr>
            </a:outerShdw>
          </a:effectLst>
        </p:spPr>
        <p:txBody>
          <a:bodyPr wrap="none" rtlCol="0">
            <a:spAutoFit/>
          </a:bodyPr>
          <a:lstStyle/>
          <a:p>
            <a:r>
              <a:rPr lang="en-GB">
                <a:solidFill>
                  <a:schemeClr val="bg1"/>
                </a:solidFill>
              </a:rPr>
              <a:t>Particle Physics</a:t>
            </a:r>
          </a:p>
        </p:txBody>
      </p:sp>
      <p:cxnSp>
        <p:nvCxnSpPr>
          <p:cNvPr id="21" name="Straight Connector 20"/>
          <p:cNvCxnSpPr/>
          <p:nvPr/>
        </p:nvCxnSpPr>
        <p:spPr>
          <a:xfrm flipV="1">
            <a:off x="6845555" y="1236612"/>
            <a:ext cx="1079386" cy="990854"/>
          </a:xfrm>
          <a:prstGeom prst="line">
            <a:avLst/>
          </a:prstGeom>
          <a:ln w="66675">
            <a:solidFill>
              <a:srgbClr val="1E5DF8"/>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456892" y="898113"/>
            <a:ext cx="1901803" cy="369332"/>
          </a:xfrm>
          <a:prstGeom prst="rect">
            <a:avLst/>
          </a:prstGeom>
          <a:solidFill>
            <a:srgbClr val="003088"/>
          </a:solidFill>
          <a:ln w="15875">
            <a:solidFill>
              <a:srgbClr val="1E5DF8"/>
            </a:solidFill>
          </a:ln>
          <a:effectLst>
            <a:outerShdw blurRad="50800" dist="38100" dir="2700000" sx="95000" sy="95000" algn="tl" rotWithShape="0">
              <a:schemeClr val="accent5">
                <a:alpha val="40000"/>
              </a:schemeClr>
            </a:outerShdw>
          </a:effectLst>
        </p:spPr>
        <p:txBody>
          <a:bodyPr wrap="none" rtlCol="0">
            <a:spAutoFit/>
          </a:bodyPr>
          <a:lstStyle/>
          <a:p>
            <a:r>
              <a:rPr lang="en-GB">
                <a:solidFill>
                  <a:schemeClr val="bg1"/>
                </a:solidFill>
              </a:rPr>
              <a:t>Research Complex</a:t>
            </a:r>
          </a:p>
        </p:txBody>
      </p:sp>
      <p:cxnSp>
        <p:nvCxnSpPr>
          <p:cNvPr id="27" name="Straight Connector 26"/>
          <p:cNvCxnSpPr/>
          <p:nvPr/>
        </p:nvCxnSpPr>
        <p:spPr>
          <a:xfrm>
            <a:off x="8943410" y="3480081"/>
            <a:ext cx="1775124" cy="235740"/>
          </a:xfrm>
          <a:prstGeom prst="line">
            <a:avLst/>
          </a:prstGeom>
          <a:ln w="66675">
            <a:solidFill>
              <a:srgbClr val="1E5DF8"/>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10027205" y="3472701"/>
            <a:ext cx="2106410" cy="369332"/>
          </a:xfrm>
          <a:prstGeom prst="rect">
            <a:avLst/>
          </a:prstGeom>
          <a:solidFill>
            <a:srgbClr val="003088"/>
          </a:solidFill>
          <a:ln w="15875">
            <a:solidFill>
              <a:srgbClr val="1E5DF8"/>
            </a:solidFill>
          </a:ln>
          <a:effectLst>
            <a:outerShdw blurRad="50800" dist="38100" dir="2700000" sx="95000" sy="95000" algn="tl" rotWithShape="0">
              <a:schemeClr val="accent5">
                <a:alpha val="40000"/>
              </a:schemeClr>
            </a:outerShdw>
          </a:effectLst>
        </p:spPr>
        <p:txBody>
          <a:bodyPr wrap="none" rtlCol="0">
            <a:spAutoFit/>
          </a:bodyPr>
          <a:lstStyle/>
          <a:p>
            <a:r>
              <a:rPr lang="en-GB">
                <a:solidFill>
                  <a:schemeClr val="bg1"/>
                </a:solidFill>
              </a:rPr>
              <a:t>Central Laser Facility</a:t>
            </a:r>
          </a:p>
        </p:txBody>
      </p:sp>
      <p:cxnSp>
        <p:nvCxnSpPr>
          <p:cNvPr id="34" name="Straight Connector 33">
            <a:extLst>
              <a:ext uri="{FF2B5EF4-FFF2-40B4-BE49-F238E27FC236}">
                <a16:creationId xmlns:a16="http://schemas.microsoft.com/office/drawing/2014/main" id="{FEC06D22-7840-1088-A2A7-18E02822B58D}"/>
              </a:ext>
            </a:extLst>
          </p:cNvPr>
          <p:cNvCxnSpPr>
            <a:cxnSpLocks/>
          </p:cNvCxnSpPr>
          <p:nvPr/>
        </p:nvCxnSpPr>
        <p:spPr>
          <a:xfrm>
            <a:off x="2986915" y="2116757"/>
            <a:ext cx="1150700" cy="278699"/>
          </a:xfrm>
          <a:prstGeom prst="line">
            <a:avLst/>
          </a:prstGeom>
          <a:ln w="66675">
            <a:solidFill>
              <a:srgbClr val="1E5DF8"/>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4E500C49-1EA5-972F-1124-064989F695D8}"/>
              </a:ext>
            </a:extLst>
          </p:cNvPr>
          <p:cNvSpPr txBox="1"/>
          <p:nvPr/>
        </p:nvSpPr>
        <p:spPr>
          <a:xfrm>
            <a:off x="1335527" y="1732039"/>
            <a:ext cx="2002521" cy="646331"/>
          </a:xfrm>
          <a:prstGeom prst="rect">
            <a:avLst/>
          </a:prstGeom>
          <a:solidFill>
            <a:srgbClr val="003088"/>
          </a:solidFill>
          <a:ln w="15875">
            <a:solidFill>
              <a:srgbClr val="1E5DF8"/>
            </a:solidFill>
          </a:ln>
          <a:effectLst>
            <a:outerShdw blurRad="50800" dist="38100" dir="2700000" sx="95000" sy="95000" algn="tl" rotWithShape="0">
              <a:schemeClr val="accent5">
                <a:alpha val="40000"/>
              </a:schemeClr>
            </a:outerShdw>
          </a:effectLst>
        </p:spPr>
        <p:txBody>
          <a:bodyPr wrap="square" rtlCol="0">
            <a:spAutoFit/>
          </a:bodyPr>
          <a:lstStyle/>
          <a:p>
            <a:r>
              <a:rPr lang="en-GB">
                <a:solidFill>
                  <a:schemeClr val="bg1"/>
                </a:solidFill>
              </a:rPr>
              <a:t>National Quantum Computing Centre</a:t>
            </a:r>
          </a:p>
        </p:txBody>
      </p:sp>
    </p:spTree>
    <p:extLst>
      <p:ext uri="{BB962C8B-B14F-4D97-AF65-F5344CB8AC3E}">
        <p14:creationId xmlns:p14="http://schemas.microsoft.com/office/powerpoint/2010/main" val="1767107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3"/>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2" grpId="0" animBg="1"/>
      <p:bldP spid="13" grpId="0" animBg="1"/>
      <p:bldP spid="19" grpId="0" animBg="1"/>
      <p:bldP spid="10" grpId="0" animBg="1"/>
      <p:bldP spid="5" grpId="0" animBg="1"/>
      <p:bldP spid="18" grpId="0" animBg="1"/>
      <p:bldP spid="24" grpId="0" animBg="1"/>
      <p:bldP spid="3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4457" y="2692888"/>
            <a:ext cx="721217" cy="369332"/>
          </a:xfrm>
          <a:prstGeom prst="rect">
            <a:avLst/>
          </a:prstGeom>
          <a:noFill/>
        </p:spPr>
        <p:txBody>
          <a:bodyPr wrap="square" rtlCol="0">
            <a:spAutoFit/>
          </a:bodyPr>
          <a:lstStyle/>
          <a:p>
            <a:r>
              <a:rPr lang="en-GB">
                <a:solidFill>
                  <a:schemeClr val="bg1"/>
                </a:solidFill>
              </a:rPr>
              <a:t>ESS</a:t>
            </a:r>
          </a:p>
        </p:txBody>
      </p:sp>
      <p:sp>
        <p:nvSpPr>
          <p:cNvPr id="8" name="TextBox 7"/>
          <p:cNvSpPr txBox="1"/>
          <p:nvPr/>
        </p:nvSpPr>
        <p:spPr>
          <a:xfrm>
            <a:off x="6312796" y="2692888"/>
            <a:ext cx="721217" cy="369332"/>
          </a:xfrm>
          <a:prstGeom prst="rect">
            <a:avLst/>
          </a:prstGeom>
          <a:noFill/>
        </p:spPr>
        <p:txBody>
          <a:bodyPr wrap="square" rtlCol="0">
            <a:spAutoFit/>
          </a:bodyPr>
          <a:lstStyle/>
          <a:p>
            <a:r>
              <a:rPr lang="en-GB">
                <a:solidFill>
                  <a:schemeClr val="bg1"/>
                </a:solidFill>
              </a:rPr>
              <a:t>LHC</a:t>
            </a:r>
          </a:p>
        </p:txBody>
      </p:sp>
      <p:sp>
        <p:nvSpPr>
          <p:cNvPr id="9" name="TextBox 8"/>
          <p:cNvSpPr txBox="1"/>
          <p:nvPr/>
        </p:nvSpPr>
        <p:spPr>
          <a:xfrm>
            <a:off x="6312796" y="6129401"/>
            <a:ext cx="721217" cy="369332"/>
          </a:xfrm>
          <a:prstGeom prst="rect">
            <a:avLst/>
          </a:prstGeom>
          <a:noFill/>
        </p:spPr>
        <p:txBody>
          <a:bodyPr wrap="square" rtlCol="0">
            <a:spAutoFit/>
          </a:bodyPr>
          <a:lstStyle/>
          <a:p>
            <a:r>
              <a:rPr lang="en-GB">
                <a:solidFill>
                  <a:schemeClr val="bg1"/>
                </a:solidFill>
              </a:rPr>
              <a:t>ILL</a:t>
            </a:r>
          </a:p>
        </p:txBody>
      </p:sp>
      <p:sp>
        <p:nvSpPr>
          <p:cNvPr id="10" name="TextBox 9"/>
          <p:cNvSpPr txBox="1"/>
          <p:nvPr/>
        </p:nvSpPr>
        <p:spPr>
          <a:xfrm>
            <a:off x="1794456" y="6129401"/>
            <a:ext cx="721217" cy="369332"/>
          </a:xfrm>
          <a:prstGeom prst="rect">
            <a:avLst/>
          </a:prstGeom>
          <a:noFill/>
        </p:spPr>
        <p:txBody>
          <a:bodyPr wrap="square" rtlCol="0">
            <a:spAutoFit/>
          </a:bodyPr>
          <a:lstStyle/>
          <a:p>
            <a:r>
              <a:rPr lang="en-GB">
                <a:solidFill>
                  <a:schemeClr val="bg1"/>
                </a:solidFill>
              </a:rPr>
              <a:t>ESRF</a:t>
            </a:r>
          </a:p>
        </p:txBody>
      </p:sp>
      <p:sp>
        <p:nvSpPr>
          <p:cNvPr id="7" name="TextBox 6">
            <a:extLst>
              <a:ext uri="{FF2B5EF4-FFF2-40B4-BE49-F238E27FC236}">
                <a16:creationId xmlns:a16="http://schemas.microsoft.com/office/drawing/2014/main" id="{27C3BC45-5DB5-F19E-555F-A1DFC0803D1C}"/>
              </a:ext>
            </a:extLst>
          </p:cNvPr>
          <p:cNvSpPr txBox="1"/>
          <p:nvPr/>
        </p:nvSpPr>
        <p:spPr>
          <a:xfrm>
            <a:off x="156634" y="152456"/>
            <a:ext cx="11324166" cy="707886"/>
          </a:xfrm>
          <a:prstGeom prst="rect">
            <a:avLst/>
          </a:prstGeom>
          <a:noFill/>
        </p:spPr>
        <p:txBody>
          <a:bodyPr wrap="square">
            <a:spAutoFit/>
          </a:bodyPr>
          <a:lstStyle/>
          <a:p>
            <a:r>
              <a:rPr lang="en-GB" sz="4000" b="1" i="0">
                <a:solidFill>
                  <a:srgbClr val="2E2D62"/>
                </a:solidFill>
                <a:effectLst/>
              </a:rPr>
              <a:t>STFC Public Engagement Strategy</a:t>
            </a:r>
            <a:endParaRPr lang="en-GB" sz="4000" b="1"/>
          </a:p>
        </p:txBody>
      </p:sp>
      <p:sp>
        <p:nvSpPr>
          <p:cNvPr id="3" name="Rectangle 2">
            <a:extLst>
              <a:ext uri="{FF2B5EF4-FFF2-40B4-BE49-F238E27FC236}">
                <a16:creationId xmlns:a16="http://schemas.microsoft.com/office/drawing/2014/main" id="{51293C7E-E569-12D4-F52E-FF1C94A62AC2}"/>
              </a:ext>
            </a:extLst>
          </p:cNvPr>
          <p:cNvSpPr/>
          <p:nvPr/>
        </p:nvSpPr>
        <p:spPr>
          <a:xfrm>
            <a:off x="6295863" y="1107839"/>
            <a:ext cx="5716147" cy="5262979"/>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800" b="1">
                <a:solidFill>
                  <a:srgbClr val="2E2D62"/>
                </a:solidFill>
              </a:rPr>
              <a:t>Our Vision</a:t>
            </a:r>
          </a:p>
          <a:p>
            <a:r>
              <a:rPr lang="en-GB" sz="2800">
                <a:solidFill>
                  <a:srgbClr val="2E2D62"/>
                </a:solidFill>
              </a:rPr>
              <a:t>A society that values and participates in scientific endeavour.</a:t>
            </a:r>
          </a:p>
          <a:p>
            <a:endParaRPr lang="en-GB" sz="2800">
              <a:solidFill>
                <a:srgbClr val="2E2D62"/>
              </a:solidFill>
            </a:endParaRPr>
          </a:p>
          <a:p>
            <a:r>
              <a:rPr lang="en-GB" sz="2800" b="1">
                <a:solidFill>
                  <a:srgbClr val="2E2D62"/>
                </a:solidFill>
              </a:rPr>
              <a:t>Our Mission</a:t>
            </a:r>
          </a:p>
          <a:p>
            <a:r>
              <a:rPr lang="en-GB" sz="2800">
                <a:solidFill>
                  <a:srgbClr val="2E2D62"/>
                </a:solidFill>
              </a:rPr>
              <a:t>Using our stories, community and facilities to inspire and involve people with our science and technology.</a:t>
            </a:r>
          </a:p>
          <a:p>
            <a:endParaRPr lang="en-GB" sz="2800">
              <a:solidFill>
                <a:srgbClr val="2E2D62"/>
              </a:solidFill>
            </a:endParaRPr>
          </a:p>
          <a:p>
            <a:endParaRPr lang="en-GB" sz="2800">
              <a:solidFill>
                <a:srgbClr val="2E2D62"/>
              </a:solidFill>
            </a:endParaRPr>
          </a:p>
          <a:p>
            <a:r>
              <a:rPr lang="en-GB" sz="2800">
                <a:solidFill>
                  <a:srgbClr val="2E2D62"/>
                </a:solidFill>
              </a:rPr>
              <a:t>We are both funders and practitioners.</a:t>
            </a:r>
          </a:p>
        </p:txBody>
      </p:sp>
      <p:pic>
        <p:nvPicPr>
          <p:cNvPr id="5" name="Picture 4" descr="A group of people standing around a dinosaur skull&#10;&#10;Description automatically generated with low confidence">
            <a:extLst>
              <a:ext uri="{FF2B5EF4-FFF2-40B4-BE49-F238E27FC236}">
                <a16:creationId xmlns:a16="http://schemas.microsoft.com/office/drawing/2014/main" id="{6DAFF125-191C-4F9B-96BF-44A98D75B55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79990" y="1385800"/>
            <a:ext cx="5864504" cy="4117533"/>
          </a:xfrm>
          <a:prstGeom prst="rect">
            <a:avLst/>
          </a:prstGeom>
        </p:spPr>
      </p:pic>
      <p:pic>
        <p:nvPicPr>
          <p:cNvPr id="4" name="Picture 2" descr="Our Councils - UK Research and Innovation">
            <a:extLst>
              <a:ext uri="{FF2B5EF4-FFF2-40B4-BE49-F238E27FC236}">
                <a16:creationId xmlns:a16="http://schemas.microsoft.com/office/drawing/2014/main" id="{29E604E1-2622-873A-B9CE-2E901C1F7AB3}"/>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29153" y="6137899"/>
            <a:ext cx="2219886" cy="5710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76294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E6DE168-6938-B747-BEE8-8CC9B28012DE}"/>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5731099" y="0"/>
            <a:ext cx="6460901" cy="6858000"/>
          </a:xfrm>
          <a:prstGeom prst="rect">
            <a:avLst/>
          </a:prstGeom>
        </p:spPr>
      </p:pic>
      <p:sp>
        <p:nvSpPr>
          <p:cNvPr id="3" name="TextBox 2">
            <a:extLst>
              <a:ext uri="{FF2B5EF4-FFF2-40B4-BE49-F238E27FC236}">
                <a16:creationId xmlns:a16="http://schemas.microsoft.com/office/drawing/2014/main" id="{C8B66DC9-76C9-5140-A7C4-B9B833C488D1}"/>
              </a:ext>
            </a:extLst>
          </p:cNvPr>
          <p:cNvSpPr txBox="1"/>
          <p:nvPr/>
        </p:nvSpPr>
        <p:spPr>
          <a:xfrm>
            <a:off x="423748" y="1380700"/>
            <a:ext cx="6032470" cy="943848"/>
          </a:xfrm>
          <a:prstGeom prst="rect">
            <a:avLst/>
          </a:prstGeom>
          <a:noFill/>
        </p:spPr>
        <p:txBody>
          <a:bodyPr wrap="square" rtlCol="0" anchor="t">
            <a:spAutoFit/>
          </a:bodyPr>
          <a:lstStyle/>
          <a:p>
            <a:pPr>
              <a:spcAft>
                <a:spcPts val="200"/>
              </a:spcAft>
            </a:pPr>
            <a:r>
              <a:rPr lang="en-US" sz="2400" b="1" spc="-100">
                <a:solidFill>
                  <a:srgbClr val="1E5DF8"/>
                </a:solidFill>
                <a:latin typeface="Arial" panose="020B0604020202020204" pitchFamily="34" charset="0"/>
                <a:cs typeface="Arial" panose="020B0604020202020204" pitchFamily="34" charset="0"/>
              </a:rPr>
              <a:t>1</a:t>
            </a:r>
            <a:r>
              <a:rPr lang="en-US" sz="2400" b="1" spc="-100">
                <a:solidFill>
                  <a:srgbClr val="2E2D62"/>
                </a:solidFill>
                <a:latin typeface="Arial" panose="020B0604020202020204" pitchFamily="34" charset="0"/>
                <a:cs typeface="Arial" panose="020B0604020202020204" pitchFamily="34" charset="0"/>
              </a:rPr>
              <a:t> Showcase STFC science and technology</a:t>
            </a:r>
          </a:p>
          <a:p>
            <a:pPr>
              <a:spcAft>
                <a:spcPts val="200"/>
              </a:spcAft>
            </a:pPr>
            <a:r>
              <a:rPr lang="en-GB" sz="1400">
                <a:solidFill>
                  <a:srgbClr val="626262"/>
                </a:solidFill>
                <a:latin typeface="Arial" panose="020B0604020202020204" pitchFamily="34" charset="0"/>
                <a:cs typeface="Arial" panose="020B0604020202020204" pitchFamily="34" charset="0"/>
              </a:rPr>
              <a:t>Using our facilities, stories and community to inspire</a:t>
            </a:r>
            <a:endParaRPr lang="en-US" sz="1400">
              <a:solidFill>
                <a:srgbClr val="626262"/>
              </a:solidFill>
              <a:latin typeface="Arial" panose="020B0604020202020204" pitchFamily="34" charset="0"/>
              <a:cs typeface="Arial" panose="020B0604020202020204" pitchFamily="34" charset="0"/>
            </a:endParaRPr>
          </a:p>
          <a:p>
            <a:pPr>
              <a:spcAft>
                <a:spcPts val="200"/>
              </a:spcAft>
            </a:pPr>
            <a:endParaRPr lang="en-US" sz="1400">
              <a:solidFill>
                <a:srgbClr val="626262"/>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A6EBDC0C-5E44-914B-85A5-07AF5BC1B9B6}"/>
              </a:ext>
            </a:extLst>
          </p:cNvPr>
          <p:cNvSpPr txBox="1"/>
          <p:nvPr/>
        </p:nvSpPr>
        <p:spPr>
          <a:xfrm>
            <a:off x="464170" y="2326705"/>
            <a:ext cx="5101814" cy="702756"/>
          </a:xfrm>
          <a:prstGeom prst="rect">
            <a:avLst/>
          </a:prstGeom>
          <a:noFill/>
        </p:spPr>
        <p:txBody>
          <a:bodyPr wrap="square" rtlCol="0" anchor="t">
            <a:spAutoFit/>
          </a:bodyPr>
          <a:lstStyle/>
          <a:p>
            <a:pPr>
              <a:spcAft>
                <a:spcPts val="200"/>
              </a:spcAft>
            </a:pPr>
            <a:r>
              <a:rPr lang="en-US" sz="2400" b="1" spc="-100">
                <a:solidFill>
                  <a:srgbClr val="1E5DF8"/>
                </a:solidFill>
                <a:latin typeface="Arial" panose="020B0604020202020204" pitchFamily="34" charset="0"/>
                <a:cs typeface="Arial" panose="020B0604020202020204" pitchFamily="34" charset="0"/>
              </a:rPr>
              <a:t>2</a:t>
            </a:r>
            <a:r>
              <a:rPr lang="en-US" sz="2400" b="1" spc="-100">
                <a:solidFill>
                  <a:srgbClr val="2E2D62"/>
                </a:solidFill>
                <a:latin typeface="Arial" panose="020B0604020202020204" pitchFamily="34" charset="0"/>
                <a:cs typeface="Arial" panose="020B0604020202020204" pitchFamily="34" charset="0"/>
              </a:rPr>
              <a:t> Build the right partnerships</a:t>
            </a:r>
          </a:p>
          <a:p>
            <a:r>
              <a:rPr lang="en-GB" sz="1400">
                <a:solidFill>
                  <a:srgbClr val="626262"/>
                </a:solidFill>
                <a:latin typeface="Arial" panose="020B0604020202020204" pitchFamily="34" charset="0"/>
                <a:cs typeface="Arial" panose="020B0604020202020204" pitchFamily="34" charset="0"/>
              </a:rPr>
              <a:t>Improving our reach and impact</a:t>
            </a:r>
            <a:endParaRPr lang="en-US" sz="1400">
              <a:solidFill>
                <a:srgbClr val="626262"/>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1FFD7155-AB0C-D84C-8261-743120695688}"/>
              </a:ext>
            </a:extLst>
          </p:cNvPr>
          <p:cNvSpPr txBox="1"/>
          <p:nvPr/>
        </p:nvSpPr>
        <p:spPr>
          <a:xfrm>
            <a:off x="423748" y="3204687"/>
            <a:ext cx="5681488" cy="702756"/>
          </a:xfrm>
          <a:prstGeom prst="rect">
            <a:avLst/>
          </a:prstGeom>
          <a:noFill/>
        </p:spPr>
        <p:txBody>
          <a:bodyPr wrap="square" rtlCol="0" anchor="t">
            <a:spAutoFit/>
          </a:bodyPr>
          <a:lstStyle/>
          <a:p>
            <a:pPr>
              <a:spcAft>
                <a:spcPts val="200"/>
              </a:spcAft>
            </a:pPr>
            <a:r>
              <a:rPr lang="en-US" sz="2400" b="1" spc="-100">
                <a:solidFill>
                  <a:srgbClr val="1E5DF8"/>
                </a:solidFill>
                <a:latin typeface="Arial" panose="020B0604020202020204" pitchFamily="34" charset="0"/>
                <a:cs typeface="Arial" panose="020B0604020202020204" pitchFamily="34" charset="0"/>
              </a:rPr>
              <a:t>3</a:t>
            </a:r>
            <a:r>
              <a:rPr lang="en-US" sz="2400" b="1" spc="-100">
                <a:solidFill>
                  <a:srgbClr val="2E2D62"/>
                </a:solidFill>
                <a:latin typeface="Arial" panose="020B0604020202020204" pitchFamily="34" charset="0"/>
                <a:cs typeface="Arial" panose="020B0604020202020204" pitchFamily="34" charset="0"/>
              </a:rPr>
              <a:t> Develop and support STEM influencers</a:t>
            </a:r>
          </a:p>
          <a:p>
            <a:r>
              <a:rPr lang="en-GB" sz="1400">
                <a:solidFill>
                  <a:srgbClr val="626262"/>
                </a:solidFill>
                <a:latin typeface="Arial" panose="020B0604020202020204" pitchFamily="34" charset="0"/>
                <a:cs typeface="Arial" panose="020B0604020202020204" pitchFamily="34" charset="0"/>
              </a:rPr>
              <a:t>Creating a network of people passionate about STEM</a:t>
            </a:r>
            <a:endParaRPr lang="en-US" sz="1400">
              <a:solidFill>
                <a:srgbClr val="626262"/>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FC4031FC-5C47-AB47-A1A8-0701484C0E42}"/>
              </a:ext>
            </a:extLst>
          </p:cNvPr>
          <p:cNvSpPr txBox="1"/>
          <p:nvPr/>
        </p:nvSpPr>
        <p:spPr>
          <a:xfrm>
            <a:off x="413544" y="4049588"/>
            <a:ext cx="6336049" cy="702756"/>
          </a:xfrm>
          <a:prstGeom prst="rect">
            <a:avLst/>
          </a:prstGeom>
          <a:noFill/>
        </p:spPr>
        <p:txBody>
          <a:bodyPr wrap="square" rtlCol="0" anchor="t">
            <a:spAutoFit/>
          </a:bodyPr>
          <a:lstStyle/>
          <a:p>
            <a:pPr>
              <a:spcAft>
                <a:spcPts val="200"/>
              </a:spcAft>
            </a:pPr>
            <a:r>
              <a:rPr lang="en-US" sz="2400" b="1" spc="-100">
                <a:solidFill>
                  <a:srgbClr val="1E5DF8"/>
                </a:solidFill>
                <a:latin typeface="Arial" panose="020B0604020202020204" pitchFamily="34" charset="0"/>
                <a:cs typeface="Arial" panose="020B0604020202020204" pitchFamily="34" charset="0"/>
              </a:rPr>
              <a:t>4</a:t>
            </a:r>
            <a:r>
              <a:rPr lang="en-US" sz="2400" b="1" spc="-100">
                <a:solidFill>
                  <a:srgbClr val="2E2D62"/>
                </a:solidFill>
                <a:latin typeface="Arial" panose="020B0604020202020204" pitchFamily="34" charset="0"/>
                <a:cs typeface="Arial" panose="020B0604020202020204" pitchFamily="34" charset="0"/>
              </a:rPr>
              <a:t> Improving our reach with diverse audiences</a:t>
            </a:r>
          </a:p>
          <a:p>
            <a:r>
              <a:rPr lang="en-GB" sz="1400">
                <a:solidFill>
                  <a:srgbClr val="626262"/>
                </a:solidFill>
                <a:latin typeface="Arial" panose="020B0604020202020204" pitchFamily="34" charset="0"/>
                <a:cs typeface="Arial" panose="020B0604020202020204" pitchFamily="34" charset="0"/>
              </a:rPr>
              <a:t>A focus on Wonder communities – the 40% most deprived areas of the UK</a:t>
            </a:r>
            <a:endParaRPr lang="en-US" sz="1400">
              <a:solidFill>
                <a:srgbClr val="6262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r>
              <a:rPr lang="en-US" sz="4400" b="1" spc="-150">
                <a:solidFill>
                  <a:srgbClr val="2E2D62"/>
                </a:solidFill>
                <a:latin typeface="Arial" panose="020B0604020202020204" pitchFamily="34" charset="0"/>
                <a:cs typeface="Arial" panose="020B0604020202020204" pitchFamily="34" charset="0"/>
              </a:rPr>
              <a:t>Our aims</a:t>
            </a:r>
          </a:p>
        </p:txBody>
      </p:sp>
      <p:sp>
        <p:nvSpPr>
          <p:cNvPr id="8" name="TextBox 7">
            <a:extLst>
              <a:ext uri="{FF2B5EF4-FFF2-40B4-BE49-F238E27FC236}">
                <a16:creationId xmlns:a16="http://schemas.microsoft.com/office/drawing/2014/main" id="{FC4031FC-5C47-AB47-A1A8-0701484C0E42}"/>
              </a:ext>
            </a:extLst>
          </p:cNvPr>
          <p:cNvSpPr txBox="1"/>
          <p:nvPr/>
        </p:nvSpPr>
        <p:spPr>
          <a:xfrm>
            <a:off x="423748" y="4899560"/>
            <a:ext cx="6336049" cy="702756"/>
          </a:xfrm>
          <a:prstGeom prst="rect">
            <a:avLst/>
          </a:prstGeom>
          <a:noFill/>
        </p:spPr>
        <p:txBody>
          <a:bodyPr wrap="square" rtlCol="0" anchor="t">
            <a:spAutoFit/>
          </a:bodyPr>
          <a:lstStyle/>
          <a:p>
            <a:pPr>
              <a:spcAft>
                <a:spcPts val="200"/>
              </a:spcAft>
            </a:pPr>
            <a:r>
              <a:rPr lang="en-US" sz="2400" b="1" spc="-100">
                <a:solidFill>
                  <a:schemeClr val="accent1"/>
                </a:solidFill>
                <a:latin typeface="Arial" panose="020B0604020202020204" pitchFamily="34" charset="0"/>
                <a:cs typeface="Arial" panose="020B0604020202020204" pitchFamily="34" charset="0"/>
              </a:rPr>
              <a:t>5</a:t>
            </a:r>
            <a:r>
              <a:rPr lang="en-US" sz="2400" b="1" spc="-100">
                <a:solidFill>
                  <a:srgbClr val="2E2D62"/>
                </a:solidFill>
                <a:latin typeface="Arial" panose="020B0604020202020204" pitchFamily="34" charset="0"/>
                <a:cs typeface="Arial" panose="020B0604020202020204" pitchFamily="34" charset="0"/>
              </a:rPr>
              <a:t> Delivering high quality activities</a:t>
            </a:r>
          </a:p>
          <a:p>
            <a:r>
              <a:rPr lang="en-GB" sz="1400">
                <a:solidFill>
                  <a:srgbClr val="626262"/>
                </a:solidFill>
                <a:latin typeface="Arial" panose="020B0604020202020204" pitchFamily="34" charset="0"/>
                <a:cs typeface="Arial" panose="020B0604020202020204" pitchFamily="34" charset="0"/>
              </a:rPr>
              <a:t>Making an impact on our audiences</a:t>
            </a:r>
            <a:endParaRPr lang="en-US" sz="1400">
              <a:solidFill>
                <a:srgbClr val="626262"/>
              </a:solidFill>
              <a:latin typeface="Arial" panose="020B0604020202020204" pitchFamily="34" charset="0"/>
              <a:cs typeface="Arial" panose="020B0604020202020204" pitchFamily="34" charset="0"/>
            </a:endParaRPr>
          </a:p>
        </p:txBody>
      </p:sp>
      <p:pic>
        <p:nvPicPr>
          <p:cNvPr id="10" name="Picture 9"/>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924912" y="0"/>
            <a:ext cx="5255491" cy="6858000"/>
          </a:xfrm>
          <a:prstGeom prst="rect">
            <a:avLst/>
          </a:prstGeom>
        </p:spPr>
      </p:pic>
      <p:pic>
        <p:nvPicPr>
          <p:cNvPr id="9" name="Picture 2" descr="Our Councils - UK Research and Innovation">
            <a:extLst>
              <a:ext uri="{FF2B5EF4-FFF2-40B4-BE49-F238E27FC236}">
                <a16:creationId xmlns:a16="http://schemas.microsoft.com/office/drawing/2014/main" id="{D8072B58-6BFC-989C-9D70-AEF8F7435788}"/>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29153" y="6137899"/>
            <a:ext cx="2219886" cy="5710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36989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4457" y="2692888"/>
            <a:ext cx="721217" cy="369332"/>
          </a:xfrm>
          <a:prstGeom prst="rect">
            <a:avLst/>
          </a:prstGeom>
          <a:noFill/>
        </p:spPr>
        <p:txBody>
          <a:bodyPr wrap="square" rtlCol="0">
            <a:spAutoFit/>
          </a:bodyPr>
          <a:lstStyle/>
          <a:p>
            <a:r>
              <a:rPr lang="en-GB">
                <a:solidFill>
                  <a:schemeClr val="bg1"/>
                </a:solidFill>
              </a:rPr>
              <a:t>ESS</a:t>
            </a:r>
          </a:p>
        </p:txBody>
      </p:sp>
      <p:sp>
        <p:nvSpPr>
          <p:cNvPr id="8" name="TextBox 7"/>
          <p:cNvSpPr txBox="1"/>
          <p:nvPr/>
        </p:nvSpPr>
        <p:spPr>
          <a:xfrm>
            <a:off x="6312796" y="2692888"/>
            <a:ext cx="721217" cy="369332"/>
          </a:xfrm>
          <a:prstGeom prst="rect">
            <a:avLst/>
          </a:prstGeom>
          <a:noFill/>
        </p:spPr>
        <p:txBody>
          <a:bodyPr wrap="square" rtlCol="0">
            <a:spAutoFit/>
          </a:bodyPr>
          <a:lstStyle/>
          <a:p>
            <a:r>
              <a:rPr lang="en-GB">
                <a:solidFill>
                  <a:schemeClr val="bg1"/>
                </a:solidFill>
              </a:rPr>
              <a:t>LHC</a:t>
            </a:r>
          </a:p>
        </p:txBody>
      </p:sp>
      <p:sp>
        <p:nvSpPr>
          <p:cNvPr id="9" name="TextBox 8"/>
          <p:cNvSpPr txBox="1"/>
          <p:nvPr/>
        </p:nvSpPr>
        <p:spPr>
          <a:xfrm>
            <a:off x="6312796" y="6129401"/>
            <a:ext cx="721217" cy="369332"/>
          </a:xfrm>
          <a:prstGeom prst="rect">
            <a:avLst/>
          </a:prstGeom>
          <a:noFill/>
        </p:spPr>
        <p:txBody>
          <a:bodyPr wrap="square" rtlCol="0">
            <a:spAutoFit/>
          </a:bodyPr>
          <a:lstStyle/>
          <a:p>
            <a:r>
              <a:rPr lang="en-GB">
                <a:solidFill>
                  <a:schemeClr val="bg1"/>
                </a:solidFill>
              </a:rPr>
              <a:t>ILL</a:t>
            </a:r>
          </a:p>
        </p:txBody>
      </p:sp>
      <p:sp>
        <p:nvSpPr>
          <p:cNvPr id="10" name="TextBox 9"/>
          <p:cNvSpPr txBox="1"/>
          <p:nvPr/>
        </p:nvSpPr>
        <p:spPr>
          <a:xfrm>
            <a:off x="1794456" y="6129401"/>
            <a:ext cx="721217" cy="369332"/>
          </a:xfrm>
          <a:prstGeom prst="rect">
            <a:avLst/>
          </a:prstGeom>
          <a:noFill/>
        </p:spPr>
        <p:txBody>
          <a:bodyPr wrap="square" rtlCol="0">
            <a:spAutoFit/>
          </a:bodyPr>
          <a:lstStyle/>
          <a:p>
            <a:r>
              <a:rPr lang="en-GB">
                <a:solidFill>
                  <a:schemeClr val="bg1"/>
                </a:solidFill>
              </a:rPr>
              <a:t>ESRF</a:t>
            </a:r>
          </a:p>
        </p:txBody>
      </p:sp>
      <p:sp>
        <p:nvSpPr>
          <p:cNvPr id="7" name="TextBox 6">
            <a:extLst>
              <a:ext uri="{FF2B5EF4-FFF2-40B4-BE49-F238E27FC236}">
                <a16:creationId xmlns:a16="http://schemas.microsoft.com/office/drawing/2014/main" id="{27C3BC45-5DB5-F19E-555F-A1DFC0803D1C}"/>
              </a:ext>
            </a:extLst>
          </p:cNvPr>
          <p:cNvSpPr txBox="1"/>
          <p:nvPr/>
        </p:nvSpPr>
        <p:spPr>
          <a:xfrm>
            <a:off x="156634" y="152456"/>
            <a:ext cx="11324166" cy="707886"/>
          </a:xfrm>
          <a:prstGeom prst="rect">
            <a:avLst/>
          </a:prstGeom>
          <a:noFill/>
        </p:spPr>
        <p:txBody>
          <a:bodyPr wrap="square">
            <a:spAutoFit/>
          </a:bodyPr>
          <a:lstStyle/>
          <a:p>
            <a:r>
              <a:rPr lang="en-GB" sz="4000" b="1" i="0">
                <a:solidFill>
                  <a:srgbClr val="2E2D62"/>
                </a:solidFill>
                <a:effectLst/>
              </a:rPr>
              <a:t>Wonder Initiative</a:t>
            </a:r>
            <a:endParaRPr lang="en-GB" sz="4000" b="1"/>
          </a:p>
        </p:txBody>
      </p:sp>
      <p:sp>
        <p:nvSpPr>
          <p:cNvPr id="3" name="Rectangle 2">
            <a:extLst>
              <a:ext uri="{FF2B5EF4-FFF2-40B4-BE49-F238E27FC236}">
                <a16:creationId xmlns:a16="http://schemas.microsoft.com/office/drawing/2014/main" id="{51293C7E-E569-12D4-F52E-FF1C94A62AC2}"/>
              </a:ext>
            </a:extLst>
          </p:cNvPr>
          <p:cNvSpPr/>
          <p:nvPr/>
        </p:nvSpPr>
        <p:spPr>
          <a:xfrm>
            <a:off x="195151" y="1206564"/>
            <a:ext cx="6666413" cy="4524315"/>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0" fontAlgn="base"/>
            <a:r>
              <a:rPr lang="en-GB" sz="2400">
                <a:solidFill>
                  <a:srgbClr val="2E2D62"/>
                </a:solidFill>
              </a:rPr>
              <a:t>Science capital is science-related knowledge, experience values and attitude. With low science capital, young people are less interested in science careers.​</a:t>
            </a:r>
          </a:p>
          <a:p>
            <a:pPr algn="l" rtl="0" fontAlgn="base"/>
            <a:r>
              <a:rPr lang="en-GB" sz="2400">
                <a:solidFill>
                  <a:srgbClr val="2E2D62"/>
                </a:solidFill>
              </a:rPr>
              <a:t>​</a:t>
            </a:r>
          </a:p>
          <a:p>
            <a:pPr algn="l" rtl="0" fontAlgn="base"/>
            <a:r>
              <a:rPr lang="en-GB" sz="2400">
                <a:solidFill>
                  <a:srgbClr val="2E2D62"/>
                </a:solidFill>
              </a:rPr>
              <a:t>We strive to grow science capital for underserved groups. Those from areas of high deprivation often have low science capital.​</a:t>
            </a:r>
          </a:p>
          <a:p>
            <a:pPr algn="l" rtl="0" fontAlgn="base"/>
            <a:r>
              <a:rPr lang="en-GB" sz="2400">
                <a:solidFill>
                  <a:srgbClr val="2E2D62"/>
                </a:solidFill>
              </a:rPr>
              <a:t>​</a:t>
            </a:r>
          </a:p>
          <a:p>
            <a:pPr algn="l" rtl="0" fontAlgn="base"/>
            <a:r>
              <a:rPr lang="en-GB" sz="2400">
                <a:solidFill>
                  <a:srgbClr val="2E2D62"/>
                </a:solidFill>
              </a:rPr>
              <a:t>Wonder aims to increase engagement from the 40% most deprived areas in the UK, particularly those aged 8-14 and their families with STFC’s work.​</a:t>
            </a:r>
            <a:endParaRPr lang="en-US" sz="2400">
              <a:solidFill>
                <a:srgbClr val="2E2D62"/>
              </a:solidFill>
            </a:endParaRPr>
          </a:p>
        </p:txBody>
      </p:sp>
      <p:pic>
        <p:nvPicPr>
          <p:cNvPr id="6" name="Picture 5" descr="A picture containing person, clothing, outdoor, human face&#10;&#10;Description automatically generated">
            <a:extLst>
              <a:ext uri="{FF2B5EF4-FFF2-40B4-BE49-F238E27FC236}">
                <a16:creationId xmlns:a16="http://schemas.microsoft.com/office/drawing/2014/main" id="{A72ECF6D-AF0C-57DA-3372-DD41F32BF64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5400000">
            <a:off x="6259435" y="1247778"/>
            <a:ext cx="6150114" cy="4612586"/>
          </a:xfrm>
          <a:prstGeom prst="rect">
            <a:avLst/>
          </a:prstGeom>
        </p:spPr>
      </p:pic>
      <p:pic>
        <p:nvPicPr>
          <p:cNvPr id="11" name="Picture 2" descr="Our Councils - UK Research and Innovation">
            <a:extLst>
              <a:ext uri="{FF2B5EF4-FFF2-40B4-BE49-F238E27FC236}">
                <a16:creationId xmlns:a16="http://schemas.microsoft.com/office/drawing/2014/main" id="{C928E9FB-A974-411F-DF40-6A6FB0280B39}"/>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29153" y="6137899"/>
            <a:ext cx="2219886" cy="571032"/>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1846790"/>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AE6F2518-B084-4896-AF52-66CC2144AA26}"/>
    </a:ext>
  </a:extLst>
</a:theme>
</file>

<file path=ppt/theme/theme3.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eb2b2608-6bf3-40f2-afce-32e7af62b405" xsi:nil="true"/>
    <lcf76f155ced4ddcb4097134ff3c332f xmlns="2ed6c7d6-3e01-481e-9ae3-84edd9f66310">
      <Terms xmlns="http://schemas.microsoft.com/office/infopath/2007/PartnerControls"/>
    </lcf76f155ced4ddcb4097134ff3c332f>
    <SharedWithUsers xmlns="eb2b2608-6bf3-40f2-afce-32e7af62b405">
      <UserInfo>
        <DisplayName>Newbold, Dave (STFC,RAL,PPD)</DisplayName>
        <AccountId>807</AccountId>
        <AccountType/>
      </UserInfo>
      <UserInfo>
        <DisplayName>Kirk, Julie (STFC,CERN,PPD)</DisplayName>
        <AccountId>471</AccountId>
        <AccountType/>
      </UserInfo>
      <UserInfo>
        <DisplayName>Palmer, Sophy (STFC,RAL,UKATC)</DisplayName>
        <AccountId>15</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5ED9ED10E9300448A05A761E176300E" ma:contentTypeVersion="16" ma:contentTypeDescription="Create a new document." ma:contentTypeScope="" ma:versionID="c2c66af40b04aa90ea5fb4f55b97506f">
  <xsd:schema xmlns:xsd="http://www.w3.org/2001/XMLSchema" xmlns:xs="http://www.w3.org/2001/XMLSchema" xmlns:p="http://schemas.microsoft.com/office/2006/metadata/properties" xmlns:ns2="2ed6c7d6-3e01-481e-9ae3-84edd9f66310" xmlns:ns3="eb2b2608-6bf3-40f2-afce-32e7af62b405" targetNamespace="http://schemas.microsoft.com/office/2006/metadata/properties" ma:root="true" ma:fieldsID="a3558695fd8ba993aaa3630e2299d1b9" ns2:_="" ns3:_="">
    <xsd:import namespace="2ed6c7d6-3e01-481e-9ae3-84edd9f66310"/>
    <xsd:import namespace="eb2b2608-6bf3-40f2-afce-32e7af62b40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d6c7d6-3e01-481e-9ae3-84edd9f663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fe07c91c-676c-4292-ab42-0332d43006d1"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b2b2608-6bf3-40f2-afce-32e7af62b405"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be586d96-e388-4fb2-a07f-ba1f7bb533f6}" ma:internalName="TaxCatchAll" ma:showField="CatchAllData" ma:web="eb2b2608-6bf3-40f2-afce-32e7af62b40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CD99021-C7C1-42C7-8257-3346A70207F2}">
  <ds:schemaRefs>
    <ds:schemaRef ds:uri="678d72e5-1c0c-41f2-bc5f-ae50a11ecb3e"/>
    <ds:schemaRef ds:uri="http://schemas.microsoft.com/office/2006/metadata/properties"/>
    <ds:schemaRef ds:uri="http://schemas.openxmlformats.org/package/2006/metadata/core-properties"/>
    <ds:schemaRef ds:uri="http://purl.org/dc/terms/"/>
    <ds:schemaRef ds:uri="http://schemas.microsoft.com/office/2006/documentManagement/types"/>
    <ds:schemaRef ds:uri="http://purl.org/dc/elements/1.1/"/>
    <ds:schemaRef ds:uri="eb2b2608-6bf3-40f2-afce-32e7af62b405"/>
    <ds:schemaRef ds:uri="http://schemas.microsoft.com/office/infopath/2007/PartnerControls"/>
    <ds:schemaRef ds:uri="http://www.w3.org/XML/1998/namespace"/>
    <ds:schemaRef ds:uri="http://purl.org/dc/dcmitype/"/>
    <ds:schemaRef ds:uri="b91cc42c-6e11-4062-9c3e-90b262d797a2"/>
    <ds:schemaRef ds:uri="2ed6c7d6-3e01-481e-9ae3-84edd9f66310"/>
  </ds:schemaRefs>
</ds:datastoreItem>
</file>

<file path=customXml/itemProps2.xml><?xml version="1.0" encoding="utf-8"?>
<ds:datastoreItem xmlns:ds="http://schemas.openxmlformats.org/officeDocument/2006/customXml" ds:itemID="{FB13F07E-3C44-46AE-B890-C936DCAEB8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d6c7d6-3e01-481e-9ae3-84edd9f66310"/>
    <ds:schemaRef ds:uri="eb2b2608-6bf3-40f2-afce-32e7af62b4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FE50B7C-F1E3-4EF5-A932-91447B2B115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98</TotalTime>
  <Words>2286</Words>
  <Application>Microsoft Office PowerPoint</Application>
  <PresentationFormat>Widescreen</PresentationFormat>
  <Paragraphs>219</Paragraphs>
  <Slides>18</Slides>
  <Notes>17</Notes>
  <HiddenSlides>2</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18</vt:i4>
      </vt:variant>
    </vt:vector>
  </HeadingPairs>
  <TitlesOfParts>
    <vt:vector size="26" baseType="lpstr">
      <vt:lpstr>Arial</vt:lpstr>
      <vt:lpstr>Arial Regular</vt:lpstr>
      <vt:lpstr>Calibri</vt:lpstr>
      <vt:lpstr>Calibri Light</vt:lpstr>
      <vt:lpstr>Proxima Nova</vt:lpstr>
      <vt:lpstr>2_Office Theme</vt:lpstr>
      <vt:lpstr>1_Office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STFC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Mowberry, Lauren (STFC,RAL,UKATC)</dc:creator>
  <cp:lastModifiedBy>Palmer, Sophy (STFC,RAL,UKATC)</cp:lastModifiedBy>
  <cp:revision>3</cp:revision>
  <dcterms:created xsi:type="dcterms:W3CDTF">2021-02-22T11:10:46Z</dcterms:created>
  <dcterms:modified xsi:type="dcterms:W3CDTF">2023-06-07T07:19:48Z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0x01010045ED9ED10E9300448A05A761E176300E</vt:lpwstr>
  </property>
  <property fmtid="{D5CDD505-2E9C-101B-9397-08002B2CF9AE}" pid="3" name="MediaServiceImageTags">
    <vt:lpwstr/>
  </property>
</Properties>
</file>