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292" r:id="rId3"/>
    <p:sldId id="295" r:id="rId4"/>
    <p:sldId id="270" r:id="rId5"/>
    <p:sldId id="277" r:id="rId6"/>
    <p:sldId id="299" r:id="rId7"/>
    <p:sldId id="297" r:id="rId8"/>
    <p:sldId id="298" r:id="rId9"/>
    <p:sldId id="275" r:id="rId10"/>
    <p:sldId id="276" r:id="rId11"/>
    <p:sldId id="28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D81BA8-2537-FA41-89B1-8D2810276A3A}" v="68" dt="2023-06-07T08:35:57.501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52"/>
    <p:restoredTop sz="94694"/>
  </p:normalViewPr>
  <p:slideViewPr>
    <p:cSldViewPr snapToGrid="0" snapToObjects="1">
      <p:cViewPr varScale="1">
        <p:scale>
          <a:sx n="99" d="100"/>
          <a:sy n="99" d="100"/>
        </p:scale>
        <p:origin x="200" y="6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community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kind</a:t>
            </a:r>
            <a:r>
              <a:rPr lang="fr-FR" dirty="0"/>
              <a:t> of </a:t>
            </a:r>
            <a:r>
              <a:rPr lang="fr-FR" dirty="0" err="1"/>
              <a:t>consulted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the </a:t>
            </a:r>
            <a:r>
              <a:rPr lang="fr-FR" dirty="0" err="1"/>
              <a:t>European</a:t>
            </a:r>
            <a:r>
              <a:rPr lang="fr-FR" dirty="0"/>
              <a:t> </a:t>
            </a:r>
            <a:r>
              <a:rPr lang="fr-FR" dirty="0" err="1"/>
              <a:t>Strategy</a:t>
            </a:r>
            <a:r>
              <a:rPr lang="fr-FR" dirty="0"/>
              <a:t>. More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important to </a:t>
            </a:r>
            <a:r>
              <a:rPr lang="fr-FR" dirty="0" err="1"/>
              <a:t>get</a:t>
            </a:r>
            <a:r>
              <a:rPr lang="fr-FR" dirty="0"/>
              <a:t> all </a:t>
            </a:r>
            <a:r>
              <a:rPr lang="fr-FR" dirty="0" err="1"/>
              <a:t>onboard</a:t>
            </a:r>
            <a:r>
              <a:rPr lang="fr-FR" dirty="0"/>
              <a:t>. But not </a:t>
            </a:r>
            <a:r>
              <a:rPr lang="fr-FR" dirty="0" err="1"/>
              <a:t>enough</a:t>
            </a:r>
            <a:r>
              <a:rPr lang="fr-FR" dirty="0"/>
              <a:t>.</a:t>
            </a:r>
            <a:br>
              <a:rPr lang="fr-FR" dirty="0"/>
            </a:br>
            <a:r>
              <a:rPr lang="fr-FR" dirty="0"/>
              <a:t>Need to count </a:t>
            </a:r>
            <a:r>
              <a:rPr lang="fr-FR" dirty="0" err="1"/>
              <a:t>our</a:t>
            </a:r>
            <a:r>
              <a:rPr lang="fr-FR" dirty="0"/>
              <a:t> </a:t>
            </a:r>
            <a:r>
              <a:rPr lang="fr-FR" dirty="0" err="1"/>
              <a:t>friends</a:t>
            </a:r>
            <a:r>
              <a:rPr lang="fr-FR" dirty="0"/>
              <a:t>, to </a:t>
            </a:r>
            <a:r>
              <a:rPr lang="fr-FR" dirty="0" err="1"/>
              <a:t>get</a:t>
            </a:r>
            <a:r>
              <a:rPr lang="fr-FR" dirty="0"/>
              <a:t> more </a:t>
            </a:r>
            <a:r>
              <a:rPr lang="fr-FR" dirty="0" err="1"/>
              <a:t>friends</a:t>
            </a:r>
            <a:r>
              <a:rPr lang="fr-FR" dirty="0"/>
              <a:t>, </a:t>
            </a:r>
            <a:r>
              <a:rPr lang="fr-FR" dirty="0" err="1"/>
              <a:t>from</a:t>
            </a:r>
            <a:r>
              <a:rPr lang="fr-FR" dirty="0"/>
              <a:t> all </a:t>
            </a:r>
            <a:r>
              <a:rPr lang="fr-FR" dirty="0" err="1"/>
              <a:t>communities</a:t>
            </a:r>
            <a:r>
              <a:rPr lang="fr-FR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50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F8E3D1A-E485-4E49-8EBF-435A5101869A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F67292-2616-8B41-AE56-89B856031F0F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779AAE-C0B5-CE4E-AC75-9A0AA348A9E8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1FF303-05BC-CD49-B1C9-598B66302BCA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0362D30-5C37-9444-BBCE-2DA3D489A67D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F0EBD26-8203-3144-AA4B-1CCC5F7DD328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736B85E-49B2-2349-A87A-361E12CBCD4A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F8A81E6-63D2-0442-A23A-4DB6076BF225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CA901-A045-3D4E-B7C6-DBA1699F1267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BD12A-8334-B843-89E6-33F1FE8A7F24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2798-4E1A-6544-A06C-FB3E7672CAB4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6E789-0182-064F-8C81-2F2EE8BAACA3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D92DA-C412-2D4D-A12D-3FF2EE3F6B0E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FE80-0F58-BC4F-B9E4-E732CD7F3B2C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6656-F3F3-8349-AAE2-6873925D91EB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2C536-6B21-7F41-9127-546F78FD4E47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320B6-8BFC-5748-A954-5DCF6024F430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22819-C34E-754E-A06D-DD56CC8AD191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15F6971-FA83-F745-BE08-E2B52F348D37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Reflections on CERN's and ESA's communications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Arnaud </a:t>
            </a:r>
            <a:r>
              <a:rPr lang="en-GB" dirty="0" err="1"/>
              <a:t>Marsollier</a:t>
            </a:r>
            <a:r>
              <a:rPr lang="en-GB" dirty="0"/>
              <a:t> – Head Press &amp; Digital</a:t>
            </a:r>
          </a:p>
          <a:p>
            <a:r>
              <a:rPr lang="en-GB" dirty="0"/>
              <a:t>June 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Engaging politicians, </a:t>
            </a:r>
            <a:r>
              <a:rPr lang="en-US" dirty="0" err="1"/>
              <a:t>neighbours</a:t>
            </a:r>
            <a:r>
              <a:rPr lang="en-US" dirty="0"/>
              <a:t>, youngsters…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877627"/>
            <a:ext cx="7510463" cy="4608512"/>
          </a:xfrm>
        </p:spPr>
        <p:txBody>
          <a:bodyPr>
            <a:normAutofit/>
          </a:bodyPr>
          <a:lstStyle/>
          <a:p>
            <a:r>
              <a:rPr lang="en-US" dirty="0"/>
              <a:t>ESA High Level Advisory Group</a:t>
            </a:r>
          </a:p>
          <a:p>
            <a:pPr lvl="2"/>
            <a:r>
              <a:rPr lang="en-US" dirty="0"/>
              <a:t>Former Ministers, Journalist, Explorer, NATO, UNESCO, WEF…</a:t>
            </a:r>
          </a:p>
          <a:p>
            <a:pPr lvl="2"/>
            <a:r>
              <a:rPr lang="en-US" dirty="0"/>
              <a:t>Involve civil society influential people in designing recommendations on a big idea</a:t>
            </a:r>
          </a:p>
          <a:p>
            <a:r>
              <a:rPr lang="en-US" dirty="0"/>
              <a:t>Fermilab Community Advisory Board </a:t>
            </a:r>
          </a:p>
          <a:p>
            <a:pPr lvl="2"/>
            <a:r>
              <a:rPr lang="en-US" dirty="0"/>
              <a:t>“The main mission of the board </a:t>
            </a:r>
            <a:br>
              <a:rPr lang="en-US" dirty="0"/>
            </a:br>
            <a:r>
              <a:rPr lang="en-US" dirty="0"/>
              <a:t>is to provide ongoing advice </a:t>
            </a:r>
            <a:br>
              <a:rPr lang="en-US" dirty="0"/>
            </a:br>
            <a:r>
              <a:rPr lang="en-US" dirty="0"/>
              <a:t>and guidance related to </a:t>
            </a:r>
            <a:br>
              <a:rPr lang="en-US" dirty="0"/>
            </a:br>
            <a:r>
              <a:rPr lang="en-US" dirty="0"/>
              <a:t>the future of the laboratory…”</a:t>
            </a:r>
          </a:p>
          <a:p>
            <a:r>
              <a:rPr lang="en-US" dirty="0"/>
              <a:t>Youth Sounding Board </a:t>
            </a:r>
            <a:br>
              <a:rPr lang="en-US" dirty="0"/>
            </a:br>
            <a:r>
              <a:rPr lang="en-US" b="0" dirty="0"/>
              <a:t>(UN / EU)</a:t>
            </a:r>
          </a:p>
          <a:p>
            <a:pPr lvl="2"/>
            <a:r>
              <a:rPr lang="en-US" dirty="0"/>
              <a:t>Bringing the voice </a:t>
            </a:r>
            <a:br>
              <a:rPr lang="en-US" dirty="0"/>
            </a:br>
            <a:r>
              <a:rPr lang="en-US" dirty="0"/>
              <a:t>of youngsters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BB7A175-048B-7746-8E0E-D84B75993540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2" name="Espace réservé pour une image  11" descr="Une image contenant habits, personne, Visage humain, intérieur&#10;&#10;Description générée automatiquement">
            <a:extLst>
              <a:ext uri="{FF2B5EF4-FFF2-40B4-BE49-F238E27FC236}">
                <a16:creationId xmlns:a16="http://schemas.microsoft.com/office/drawing/2014/main" id="{3DE4146E-7F64-B5C5-B05E-678887B40B1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4848" b="4848"/>
          <a:stretch>
            <a:fillRect/>
          </a:stretch>
        </p:blipFill>
        <p:spPr/>
      </p:pic>
      <p:pic>
        <p:nvPicPr>
          <p:cNvPr id="16" name="Espace réservé pour une image  15" descr="Une image contenant personne, intérieur, habits, ordinateur&#10;&#10;Description générée automatiquement">
            <a:extLst>
              <a:ext uri="{FF2B5EF4-FFF2-40B4-BE49-F238E27FC236}">
                <a16:creationId xmlns:a16="http://schemas.microsoft.com/office/drawing/2014/main" id="{76598434-1222-E653-6D22-A649E407205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 l="250" r="250"/>
          <a:stretch>
            <a:fillRect/>
          </a:stretch>
        </p:blipFill>
        <p:spPr>
          <a:xfrm>
            <a:off x="8124825" y="3978275"/>
            <a:ext cx="3659188" cy="2232025"/>
          </a:xfrm>
        </p:spPr>
      </p:pic>
      <p:pic>
        <p:nvPicPr>
          <p:cNvPr id="20" name="Espace réservé pour une image  19" descr="Une image contenant Visage humain, texte, habits, sourire&#10;&#10;Description générée automatiquement">
            <a:extLst>
              <a:ext uri="{FF2B5EF4-FFF2-40B4-BE49-F238E27FC236}">
                <a16:creationId xmlns:a16="http://schemas.microsoft.com/office/drawing/2014/main" id="{946A7D19-EB06-2D2C-4902-417ED0BB5A3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/>
          <a:srcRect t="4252" b="4252"/>
          <a:stretch>
            <a:fillRect/>
          </a:stretch>
        </p:blipFill>
        <p:spPr>
          <a:xfrm>
            <a:off x="4259263" y="3978275"/>
            <a:ext cx="3659187" cy="2232025"/>
          </a:xfr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64B7862-1676-024D-59F5-3232329492B2}"/>
              </a:ext>
            </a:extLst>
          </p:cNvPr>
          <p:cNvSpPr txBox="1">
            <a:spLocks/>
          </p:cNvSpPr>
          <p:nvPr/>
        </p:nvSpPr>
        <p:spPr>
          <a:xfrm>
            <a:off x="407987" y="1065320"/>
            <a:ext cx="7510463" cy="668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/>
                </a:solidFill>
              </a:rPr>
              <a:t>Some ideas from participative approaches?...</a:t>
            </a:r>
          </a:p>
        </p:txBody>
      </p:sp>
    </p:spTree>
    <p:extLst>
      <p:ext uri="{BB962C8B-B14F-4D97-AF65-F5344CB8AC3E}">
        <p14:creationId xmlns:p14="http://schemas.microsoft.com/office/powerpoint/2010/main" val="3363448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61CAD0-F089-9545-A1D5-76F8D89EA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Similarities and Differences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BFC41-B809-5540-B09D-AFCC4BAA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3DF22-2802-0E43-AAC1-1F99CE1B8ECB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E56A2-1225-834F-8541-6BE7679C0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46007-DF06-5749-86B0-DCBA69FC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623F2D48-9057-4D4F-823C-01F63A3A6F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980797"/>
              </p:ext>
            </p:extLst>
          </p:nvPr>
        </p:nvGraphicFramePr>
        <p:xfrm>
          <a:off x="407988" y="1592263"/>
          <a:ext cx="11376024" cy="457545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792008">
                  <a:extLst>
                    <a:ext uri="{9D8B030D-6E8A-4147-A177-3AD203B41FA5}">
                      <a16:colId xmlns:a16="http://schemas.microsoft.com/office/drawing/2014/main" val="1784709364"/>
                    </a:ext>
                  </a:extLst>
                </a:gridCol>
                <a:gridCol w="3792008">
                  <a:extLst>
                    <a:ext uri="{9D8B030D-6E8A-4147-A177-3AD203B41FA5}">
                      <a16:colId xmlns:a16="http://schemas.microsoft.com/office/drawing/2014/main" val="1951019962"/>
                    </a:ext>
                  </a:extLst>
                </a:gridCol>
                <a:gridCol w="3792008">
                  <a:extLst>
                    <a:ext uri="{9D8B030D-6E8A-4147-A177-3AD203B41FA5}">
                      <a16:colId xmlns:a16="http://schemas.microsoft.com/office/drawing/2014/main" val="750946834"/>
                    </a:ext>
                  </a:extLst>
                </a:gridCol>
              </a:tblGrid>
              <a:tr h="508384">
                <a:tc>
                  <a:txBody>
                    <a:bodyPr/>
                    <a:lstStyle/>
                    <a:p>
                      <a:pPr algn="l"/>
                      <a:endParaRPr lang="en-US" sz="1800" dirty="0"/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CERN</a:t>
                      </a:r>
                      <a:endParaRPr lang="en-US" sz="1800" dirty="0">
                        <a:solidFill>
                          <a:schemeClr val="bg1"/>
                        </a:solidFill>
                      </a:endParaRP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ESA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560595913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Management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 Directorate – 1 big project 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10 Directorates – many projects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969136092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Structure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Single place Laboratory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Multisite Agency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32859449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Annual Budget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&gt; 1 billion 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&gt; 7 billion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182485704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Public interest 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High!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High!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4030215814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Competitors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China?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NASA – China – India…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788483600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Project timeline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20 to 30 years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5 to 30 years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3504523897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Local impact on the ground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huge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Very limited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2665514777"/>
                  </a:ext>
                </a:extLst>
              </a:tr>
              <a:tr h="508384">
                <a:tc>
                  <a:txBody>
                    <a:bodyPr/>
                    <a:lstStyle/>
                    <a:p>
                      <a:pPr algn="l"/>
                      <a:r>
                        <a:rPr lang="en-US" sz="1800" dirty="0"/>
                        <a:t>Geostrategic value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Limited</a:t>
                      </a:r>
                    </a:p>
                  </a:txBody>
                  <a:tcPr marL="91832" marR="91832" marT="45915" marB="45915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High</a:t>
                      </a:r>
                    </a:p>
                  </a:txBody>
                  <a:tcPr marL="91832" marR="91832" marT="45915" marB="45915"/>
                </a:tc>
                <a:extLst>
                  <a:ext uri="{0D108BD9-81ED-4DB2-BD59-A6C34878D82A}">
                    <a16:rowId xmlns:a16="http://schemas.microsoft.com/office/drawing/2014/main" val="3048469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8669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8DF8B0-6A20-D94C-AEC8-88924FC26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Launching a 10 billion machine </a:t>
            </a:r>
            <a:br>
              <a:rPr lang="en-US" dirty="0"/>
            </a:br>
            <a:r>
              <a:rPr lang="en-US" sz="2800" b="0" dirty="0"/>
              <a:t>James Webb vs Starting the LHC</a:t>
            </a:r>
            <a:endParaRPr lang="en-GB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7E689-466F-A942-A68E-D55128713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499274"/>
            <a:ext cx="5616575" cy="668337"/>
          </a:xfrm>
        </p:spPr>
        <p:txBody>
          <a:bodyPr/>
          <a:lstStyle/>
          <a:p>
            <a:r>
              <a:rPr lang="en-GB" dirty="0"/>
              <a:t>Black holes are actually helping…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58D4BF-C8AA-4B40-A5A6-93CA3F907F5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6DF1257-99DB-6D48-85A2-E3EAB887EF57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EB5C15-9D21-644A-AFF5-9251CE10F62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1AC52B-BE31-2E4D-A1F2-33EC8183215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3" name="Espace réservé pour une image  12" descr="Une image contenant habits, personne, intérieur, personnes&#10;&#10;Description générée automatiquement">
            <a:extLst>
              <a:ext uri="{FF2B5EF4-FFF2-40B4-BE49-F238E27FC236}">
                <a16:creationId xmlns:a16="http://schemas.microsoft.com/office/drawing/2014/main" id="{B6DC9A13-930B-FEC4-64AB-FBB21DA1397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546" r="546"/>
          <a:stretch>
            <a:fillRect/>
          </a:stretch>
        </p:blipFill>
        <p:spPr/>
      </p:pic>
      <p:pic>
        <p:nvPicPr>
          <p:cNvPr id="21" name="Espace réservé pour une image  20" descr="Une image contenant transport, fusée, ciel, missile&#10;&#10;Description générée automatiquement">
            <a:extLst>
              <a:ext uri="{FF2B5EF4-FFF2-40B4-BE49-F238E27FC236}">
                <a16:creationId xmlns:a16="http://schemas.microsoft.com/office/drawing/2014/main" id="{0241E5C0-26BA-C298-8EF1-77032FD5102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384" b="2384"/>
          <a:stretch>
            <a:fillRect/>
          </a:stretch>
        </p:blipFill>
        <p:spPr/>
      </p:pic>
      <p:pic>
        <p:nvPicPr>
          <p:cNvPr id="5" name="Image 4" descr="Une image contenant nature, espace, cercle, Espace lointain&#10;&#10;Description générée automatiquement">
            <a:extLst>
              <a:ext uri="{FF2B5EF4-FFF2-40B4-BE49-F238E27FC236}">
                <a16:creationId xmlns:a16="http://schemas.microsoft.com/office/drawing/2014/main" id="{92B87A0E-9C15-96EE-0913-076B497993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52" t="14197" r="24583"/>
          <a:stretch/>
        </p:blipFill>
        <p:spPr>
          <a:xfrm>
            <a:off x="8310670" y="359449"/>
            <a:ext cx="1709629" cy="163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233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key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195703"/>
            <a:ext cx="5616575" cy="4608512"/>
          </a:xfrm>
        </p:spPr>
        <p:txBody>
          <a:bodyPr>
            <a:normAutofit/>
          </a:bodyPr>
          <a:lstStyle/>
          <a:p>
            <a:endParaRPr lang="en-US" dirty="0"/>
          </a:p>
          <a:p>
            <a:pPr lvl="1"/>
            <a:r>
              <a:rPr lang="en-US" dirty="0"/>
              <a:t>Develop a strong narrative and story telling (better if you talk about the Universe)</a:t>
            </a:r>
          </a:p>
          <a:p>
            <a:pPr lvl="1"/>
            <a:r>
              <a:rPr lang="en-US" dirty="0"/>
              <a:t>Don’t be afraid on the fact that so many things can go wrong (that’s actually an asset!)</a:t>
            </a:r>
          </a:p>
          <a:p>
            <a:pPr lvl="1"/>
            <a:r>
              <a:rPr lang="en-US" dirty="0"/>
              <a:t>Use your partners / your networks</a:t>
            </a:r>
          </a:p>
          <a:p>
            <a:pPr lvl="1"/>
            <a:r>
              <a:rPr lang="en-US" dirty="0"/>
              <a:t>Invest time and material (Webb launch was 18 months work, including 17 months of negotiation with NASA)</a:t>
            </a:r>
          </a:p>
          <a:p>
            <a:pPr lvl="1"/>
            <a:r>
              <a:rPr lang="en-US" dirty="0"/>
              <a:t>Share it live and engage!</a:t>
            </a:r>
          </a:p>
          <a:p>
            <a:pPr lvl="1"/>
            <a:r>
              <a:rPr lang="en-US" dirty="0"/>
              <a:t>Images are essential</a:t>
            </a:r>
          </a:p>
          <a:p>
            <a:pPr lvl="1"/>
            <a:r>
              <a:rPr lang="en-US" dirty="0"/>
              <a:t>Webb (or even JWST), LHC, LEP, FCC… Or is it actually good to have a weird name…? </a:t>
            </a:r>
            <a:br>
              <a:rPr lang="en-US" dirty="0"/>
            </a:br>
            <a:r>
              <a:rPr lang="en-US" u="sng" dirty="0"/>
              <a:t>We have to think about a name.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9" name="Espace réservé pour une image  8" descr="Une image contenant transport, capture d’écran, espace, engin spatial&#10;&#10;Description générée automatiquement">
            <a:extLst>
              <a:ext uri="{FF2B5EF4-FFF2-40B4-BE49-F238E27FC236}">
                <a16:creationId xmlns:a16="http://schemas.microsoft.com/office/drawing/2014/main" id="{2C12D2BC-02C7-7466-E974-0092D19F7B1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3182" r="23182"/>
          <a:stretch>
            <a:fillRect/>
          </a:stretch>
        </p:blipFill>
        <p:spPr>
          <a:xfrm>
            <a:off x="6167438" y="-6350"/>
            <a:ext cx="6024562" cy="631825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B5AED2-C177-5B41-A23F-0DA58DD2EDDB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117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6AF8-2B95-EF49-930B-77DD9F79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Branding matters</a:t>
            </a:r>
          </a:p>
        </p:txBody>
      </p:sp>
      <p:pic>
        <p:nvPicPr>
          <p:cNvPr id="24" name="Espace réservé pour une image  23" descr="Une image contenant personne, habits, Maillot de sport, T-shirt&#10;&#10;Description générée automatiquement">
            <a:extLst>
              <a:ext uri="{FF2B5EF4-FFF2-40B4-BE49-F238E27FC236}">
                <a16:creationId xmlns:a16="http://schemas.microsoft.com/office/drawing/2014/main" id="{B0F58869-9879-179C-9DEB-E6803FD1E08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-1" b="31963"/>
          <a:stretch/>
        </p:blipFill>
        <p:spPr>
          <a:xfrm>
            <a:off x="407989" y="2420938"/>
            <a:ext cx="3708400" cy="3779837"/>
          </a:xfrm>
          <a:noFill/>
        </p:spPr>
      </p:pic>
      <p:pic>
        <p:nvPicPr>
          <p:cNvPr id="15" name="Espace réservé pour une image  14" descr="Une image contenant transport, fusée, missile, Avion spatial&#10;&#10;Description générée automatiquement">
            <a:extLst>
              <a:ext uri="{FF2B5EF4-FFF2-40B4-BE49-F238E27FC236}">
                <a16:creationId xmlns:a16="http://schemas.microsoft.com/office/drawing/2014/main" id="{6A666E26-1F5E-BE95-FA6F-E96694F8DFA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t="20505" b="11546"/>
          <a:stretch/>
        </p:blipFill>
        <p:spPr>
          <a:xfrm>
            <a:off x="8075613" y="2416175"/>
            <a:ext cx="3713187" cy="3779837"/>
          </a:xfrm>
          <a:noFill/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CF7CD58F-A831-8350-EC1F-74B23BDF702F}"/>
              </a:ext>
            </a:extLst>
          </p:cNvPr>
          <p:cNvSpPr txBox="1">
            <a:spLocks/>
          </p:cNvSpPr>
          <p:nvPr/>
        </p:nvSpPr>
        <p:spPr>
          <a:xfrm>
            <a:off x="403200" y="1227329"/>
            <a:ext cx="5067702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FR" b="1" kern="1200" dirty="0">
                <a:latin typeface="+mn-lt"/>
                <a:ea typeface="+mn-ea"/>
                <a:cs typeface="+mn-cs"/>
              </a:rPr>
              <a:t>And </a:t>
            </a:r>
            <a:r>
              <a:rPr lang="fr-FR" b="1" kern="1200" dirty="0" err="1">
                <a:latin typeface="+mn-lt"/>
                <a:ea typeface="+mn-ea"/>
                <a:cs typeface="+mn-cs"/>
              </a:rPr>
              <a:t>it</a:t>
            </a:r>
            <a:r>
              <a:rPr lang="fr-FR" b="1" kern="1200" dirty="0">
                <a:latin typeface="+mn-lt"/>
                <a:ea typeface="+mn-ea"/>
                <a:cs typeface="+mn-cs"/>
              </a:rPr>
              <a:t> </a:t>
            </a:r>
            <a:r>
              <a:rPr lang="fr-FR" b="1" kern="1200" dirty="0" err="1">
                <a:latin typeface="+mn-lt"/>
                <a:ea typeface="+mn-ea"/>
                <a:cs typeface="+mn-cs"/>
              </a:rPr>
              <a:t>does</a:t>
            </a:r>
            <a:r>
              <a:rPr lang="fr-FR" b="1" kern="1200" dirty="0">
                <a:latin typeface="+mn-lt"/>
                <a:ea typeface="+mn-ea"/>
                <a:cs typeface="+mn-cs"/>
              </a:rPr>
              <a:t> not come for free…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9E0D17B-4360-A242-A189-0691D8F01E34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8101915" y="6424993"/>
            <a:ext cx="1773923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84F64B53-3612-C248-808B-0825D8051A58}" type="datetime3">
              <a:rPr lang="fr-CH" smtClean="0"/>
              <a:pPr>
                <a:spcAft>
                  <a:spcPts val="600"/>
                </a:spcAft>
              </a:pPr>
              <a:t>07/06/2023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4F29830-63F4-F243-92F4-81950B5730E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145352" y="6424993"/>
            <a:ext cx="6787386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Arnaud Marsollier | Reflections on CERN's and ESA's communications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C104EEE-20D7-6D49-8767-8F44F1CE892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424993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32" name="Espace réservé pour une image  31" descr="Une image contenant texte, habits,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2691334D-B3CC-807D-ECD4-24CDF06F4CC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945" r="9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2501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6E1E2B-A7F1-DFD3-AD33-B6D280A9D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Don’t </a:t>
            </a:r>
            <a:r>
              <a:rPr lang="fr-FR" dirty="0" err="1"/>
              <a:t>hide</a:t>
            </a:r>
            <a:r>
              <a:rPr lang="fr-FR" dirty="0"/>
              <a:t>, face the challenge, lead the conversation</a:t>
            </a:r>
          </a:p>
        </p:txBody>
      </p:sp>
      <p:pic>
        <p:nvPicPr>
          <p:cNvPr id="11" name="Espace réservé pour une image  10" descr="Une image contenant nuage, ciel, bâtiment, plein air&#10;&#10;Description générée automatiquement">
            <a:extLst>
              <a:ext uri="{FF2B5EF4-FFF2-40B4-BE49-F238E27FC236}">
                <a16:creationId xmlns:a16="http://schemas.microsoft.com/office/drawing/2014/main" id="{250D5FFB-36A8-820A-74A8-309F7D874DA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8182" r="18182"/>
          <a:stretch>
            <a:fillRect/>
          </a:stretch>
        </p:blipFill>
        <p:spPr/>
      </p:pic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9801937-2555-85D2-92C6-B0E26EA37D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F8E3D1A-E485-4E49-8EBF-435A5101869A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3B51BCB-7960-E34E-B27D-CA271C1137D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2DE8FF-FCEA-8F15-1E6D-1212E60307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Espace réservé du contenu 12">
            <a:extLst>
              <a:ext uri="{FF2B5EF4-FFF2-40B4-BE49-F238E27FC236}">
                <a16:creationId xmlns:a16="http://schemas.microsoft.com/office/drawing/2014/main" id="{658BBB12-8B2D-424C-956E-98DAD4A96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3429000"/>
            <a:ext cx="5616575" cy="2778170"/>
          </a:xfrm>
        </p:spPr>
        <p:txBody>
          <a:bodyPr/>
          <a:lstStyle/>
          <a:p>
            <a:r>
              <a:rPr lang="fr-FR" dirty="0"/>
              <a:t>. Long </a:t>
            </a:r>
            <a:r>
              <a:rPr lang="fr-FR" dirty="0" err="1"/>
              <a:t>term</a:t>
            </a:r>
            <a:r>
              <a:rPr lang="fr-FR" dirty="0"/>
              <a:t> </a:t>
            </a:r>
            <a:r>
              <a:rPr lang="fr-FR" dirty="0" err="1"/>
              <a:t>project</a:t>
            </a:r>
            <a:r>
              <a:rPr lang="fr-FR" dirty="0"/>
              <a:t> face </a:t>
            </a:r>
            <a:r>
              <a:rPr lang="fr-FR" dirty="0" err="1"/>
              <a:t>technical</a:t>
            </a:r>
            <a:r>
              <a:rPr lang="fr-FR" dirty="0"/>
              <a:t>, </a:t>
            </a:r>
            <a:r>
              <a:rPr lang="fr-FR" dirty="0" err="1"/>
              <a:t>funding</a:t>
            </a:r>
            <a:r>
              <a:rPr lang="fr-FR" dirty="0"/>
              <a:t> issues, </a:t>
            </a:r>
            <a:r>
              <a:rPr lang="fr-FR" dirty="0" err="1"/>
              <a:t>delays</a:t>
            </a:r>
            <a:r>
              <a:rPr lang="fr-FR" dirty="0"/>
              <a:t>… or </a:t>
            </a:r>
            <a:r>
              <a:rPr lang="fr-FR" dirty="0" err="1"/>
              <a:t>other</a:t>
            </a:r>
            <a:r>
              <a:rPr lang="fr-FR" dirty="0"/>
              <a:t> challenges</a:t>
            </a:r>
          </a:p>
          <a:p>
            <a:endParaRPr lang="fr-FR" dirty="0"/>
          </a:p>
          <a:p>
            <a:r>
              <a:rPr lang="fr-FR" dirty="0"/>
              <a:t>. </a:t>
            </a:r>
            <a:r>
              <a:rPr lang="fr-FR" dirty="0" err="1"/>
              <a:t>Hiding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not an option: </a:t>
            </a:r>
            <a:r>
              <a:rPr lang="fr-FR" dirty="0" err="1"/>
              <a:t>transparency</a:t>
            </a:r>
            <a:r>
              <a:rPr lang="fr-FR" dirty="0"/>
              <a:t> and proactive communications are key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2466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long term </a:t>
            </a:r>
            <a:br>
              <a:rPr lang="en-US" dirty="0"/>
            </a:br>
            <a:r>
              <a:rPr lang="en-US" dirty="0"/>
              <a:t>massive projects?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pPr marL="285750" lvl="1" indent="-285750"/>
            <a:r>
              <a:rPr lang="en-US" dirty="0"/>
              <a:t>Don’t be shy. If you don’t push your project, nobody will do it for you</a:t>
            </a:r>
          </a:p>
          <a:p>
            <a:pPr marL="285750" lvl="1" indent="-285750"/>
            <a:r>
              <a:rPr lang="en-US" dirty="0"/>
              <a:t>Crisis can actually help…</a:t>
            </a:r>
          </a:p>
          <a:p>
            <a:pPr marL="285750" lvl="1" indent="-285750"/>
            <a:r>
              <a:rPr lang="en-US" dirty="0"/>
              <a:t>Competition is a driver</a:t>
            </a:r>
          </a:p>
          <a:p>
            <a:pPr marL="285750" lvl="1" indent="-285750"/>
            <a:r>
              <a:rPr lang="en-US" dirty="0"/>
              <a:t>Bringing the highest political level to the table is key</a:t>
            </a:r>
          </a:p>
          <a:p>
            <a:pPr marL="285750" lvl="1" indent="-285750"/>
            <a:r>
              <a:rPr lang="en-US" dirty="0"/>
              <a:t>Don’t be afraid of big numbers ↓</a:t>
            </a:r>
          </a:p>
          <a:p>
            <a:pPr marL="285750" lvl="1" indent="-285750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25D2925-8F45-BF47-8EDF-2430241677A8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1" name="Espace réservé pour une image  10" descr="Une image contenant croquis, dessin, dessin humoristique, illustration&#10;&#10;Description générée automatiquement">
            <a:extLst>
              <a:ext uri="{FF2B5EF4-FFF2-40B4-BE49-F238E27FC236}">
                <a16:creationId xmlns:a16="http://schemas.microsoft.com/office/drawing/2014/main" id="{4C053C2C-236F-2214-2F63-A94B3C98B452}"/>
              </a:ext>
            </a:extLst>
          </p:cNvPr>
          <p:cNvPicPr preferRelativeResize="0">
            <a:picLocks noGrp="1"/>
          </p:cNvPicPr>
          <p:nvPr>
            <p:ph type="pic" sz="quarter" idx="17"/>
          </p:nvPr>
        </p:nvPicPr>
        <p:blipFill>
          <a:blip r:embed="rId2"/>
          <a:srcRect t="20649" b="20649"/>
          <a:stretch>
            <a:fillRect/>
          </a:stretch>
        </p:blipFill>
        <p:spPr>
          <a:xfrm>
            <a:off x="6167438" y="3969703"/>
            <a:ext cx="5616575" cy="2232000"/>
          </a:xfrm>
        </p:spPr>
      </p:pic>
      <p:pic>
        <p:nvPicPr>
          <p:cNvPr id="9" name="Espace réservé pour une image  8" descr="Une image contenant Convention, entreprise, Prise de parole en public, Gestion&#10;&#10;Description générée automatiquement">
            <a:extLst>
              <a:ext uri="{FF2B5EF4-FFF2-40B4-BE49-F238E27FC236}">
                <a16:creationId xmlns:a16="http://schemas.microsoft.com/office/drawing/2014/main" id="{0A7CA852-1F77-A0E0-F9A3-3D92776CCED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14676" b="14676"/>
          <a:stretch>
            <a:fillRect/>
          </a:stretch>
        </p:blipFill>
        <p:spPr>
          <a:xfrm>
            <a:off x="6167438" y="553877"/>
            <a:ext cx="5616575" cy="2232025"/>
          </a:xfrm>
        </p:spPr>
      </p:pic>
      <p:pic>
        <p:nvPicPr>
          <p:cNvPr id="14" name="Image 13" descr="Une image contenant croquis, dessin, dessin humoristique, illustration&#10;&#10;Description générée automatiquement">
            <a:extLst>
              <a:ext uri="{FF2B5EF4-FFF2-40B4-BE49-F238E27FC236}">
                <a16:creationId xmlns:a16="http://schemas.microsoft.com/office/drawing/2014/main" id="{1EC61FB2-8A36-280F-4AF2-3ABB823785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070"/>
          <a:stretch/>
        </p:blipFill>
        <p:spPr>
          <a:xfrm>
            <a:off x="6167437" y="2872799"/>
            <a:ext cx="5616575" cy="3381420"/>
          </a:xfrm>
          <a:prstGeom prst="rect">
            <a:avLst/>
          </a:prstGeom>
        </p:spPr>
      </p:pic>
      <p:pic>
        <p:nvPicPr>
          <p:cNvPr id="15" name="Espace réservé pour une image  14" descr="Une image contenant texte, intérieur, présentation, Écran de projection&#10;&#10;Description générée automatiquement">
            <a:extLst>
              <a:ext uri="{FF2B5EF4-FFF2-40B4-BE49-F238E27FC236}">
                <a16:creationId xmlns:a16="http://schemas.microsoft.com/office/drawing/2014/main" id="{A2BE29A7-A6A5-0660-E26A-E76547D198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541" t="29154" r="27392" b="50318"/>
          <a:stretch/>
        </p:blipFill>
        <p:spPr>
          <a:xfrm>
            <a:off x="388210" y="4383901"/>
            <a:ext cx="5616575" cy="1799091"/>
          </a:xfrm>
          <a:prstGeom prst="rect">
            <a:avLst/>
          </a:prstGeom>
        </p:spPr>
      </p:pic>
      <p:pic>
        <p:nvPicPr>
          <p:cNvPr id="8" name="Image 7" descr="Une image contenant horloge, cercle, Graphique, Police&#10;&#10;Description générée automatiquement">
            <a:extLst>
              <a:ext uri="{FF2B5EF4-FFF2-40B4-BE49-F238E27FC236}">
                <a16:creationId xmlns:a16="http://schemas.microsoft.com/office/drawing/2014/main" id="{767750CE-2291-0031-AF08-D001997FF8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3349" y="-88580"/>
            <a:ext cx="2022476" cy="202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13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EA5840-1F19-33DE-5BC2-9494D222F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 </a:t>
            </a:r>
            <a:r>
              <a:rPr lang="fr-FR" dirty="0" err="1"/>
              <a:t>your</a:t>
            </a:r>
            <a:r>
              <a:rPr lang="fr-FR" dirty="0"/>
              <a:t> best </a:t>
            </a:r>
            <a:r>
              <a:rPr lang="fr-FR" dirty="0" err="1"/>
              <a:t>spokespeople</a:t>
            </a:r>
            <a:endParaRPr lang="fr-FR" dirty="0"/>
          </a:p>
        </p:txBody>
      </p:sp>
      <p:pic>
        <p:nvPicPr>
          <p:cNvPr id="13" name="Espace réservé pour une image  12" descr="Une image contenant habits, personne, Visage humain, texte&#10;&#10;Description générée automatiquement">
            <a:extLst>
              <a:ext uri="{FF2B5EF4-FFF2-40B4-BE49-F238E27FC236}">
                <a16:creationId xmlns:a16="http://schemas.microsoft.com/office/drawing/2014/main" id="{D487A512-DB2E-29B9-B7B1-599EDA18218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2637" r="12667"/>
          <a:stretch/>
        </p:blipFill>
        <p:spPr>
          <a:xfrm>
            <a:off x="406800" y="2420938"/>
            <a:ext cx="3708400" cy="3779837"/>
          </a:xfrm>
        </p:spPr>
      </p:pic>
      <p:pic>
        <p:nvPicPr>
          <p:cNvPr id="19" name="Espace réservé pour une image  18" descr="Une image contenant personne, Visage humain, habits, plein air&#10;&#10;Description générée automatiquement">
            <a:extLst>
              <a:ext uri="{FF2B5EF4-FFF2-40B4-BE49-F238E27FC236}">
                <a16:creationId xmlns:a16="http://schemas.microsoft.com/office/drawing/2014/main" id="{502992A3-DED0-A998-F987-6BA96DBE9C5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16888" r="16888"/>
          <a:stretch>
            <a:fillRect/>
          </a:stretch>
        </p:blipFill>
        <p:spPr/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796C4980-42A4-508D-E8DA-2468C9AD099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0362D30-5C37-9444-BBCE-2DA3D489A67D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E93902CC-6F2F-1406-E30B-DE16084F404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26B89EB5-9BFA-FE8A-2049-4B95A002FE9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3" name="Espace réservé pour une image  22" descr="Une image contenant Visage humain, personne, habits, costume&#10;&#10;Description générée automatiquement">
            <a:extLst>
              <a:ext uri="{FF2B5EF4-FFF2-40B4-BE49-F238E27FC236}">
                <a16:creationId xmlns:a16="http://schemas.microsoft.com/office/drawing/2014/main" id="{FC38D111-9715-1334-5E2A-8290AF4E765A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l="22371" r="22371"/>
          <a:stretch>
            <a:fillRect/>
          </a:stretch>
        </p:blipFill>
        <p:spPr/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B5D1A11-7771-B0CD-96E4-04B04FF6DED4}"/>
              </a:ext>
            </a:extLst>
          </p:cNvPr>
          <p:cNvSpPr txBox="1">
            <a:spLocks/>
          </p:cNvSpPr>
          <p:nvPr/>
        </p:nvSpPr>
        <p:spPr>
          <a:xfrm>
            <a:off x="403200" y="1227329"/>
            <a:ext cx="9102750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FR" b="1" kern="1200" dirty="0">
                <a:latin typeface="+mn-lt"/>
                <a:ea typeface="+mn-ea"/>
                <a:cs typeface="+mn-cs"/>
              </a:rPr>
              <a:t>…and </a:t>
            </a:r>
            <a:r>
              <a:rPr lang="fr-FR" b="1" kern="1200" dirty="0" err="1">
                <a:latin typeface="+mn-lt"/>
                <a:ea typeface="+mn-ea"/>
                <a:cs typeface="+mn-cs"/>
              </a:rPr>
              <a:t>make</a:t>
            </a:r>
            <a:r>
              <a:rPr lang="fr-FR" b="1" kern="1200" dirty="0">
                <a:latin typeface="+mn-lt"/>
                <a:ea typeface="+mn-ea"/>
                <a:cs typeface="+mn-cs"/>
              </a:rPr>
              <a:t> sure to </a:t>
            </a:r>
            <a:r>
              <a:rPr lang="fr-FR" b="1" kern="1200" dirty="0" err="1">
                <a:latin typeface="+mn-lt"/>
                <a:ea typeface="+mn-ea"/>
                <a:cs typeface="+mn-cs"/>
              </a:rPr>
              <a:t>align</a:t>
            </a:r>
            <a:r>
              <a:rPr lang="fr-FR" b="1" kern="1200" dirty="0">
                <a:latin typeface="+mn-lt"/>
                <a:ea typeface="+mn-ea"/>
                <a:cs typeface="+mn-cs"/>
              </a:rPr>
              <a:t> messaging to </a:t>
            </a:r>
            <a:r>
              <a:rPr lang="fr-FR" b="1" kern="1200" dirty="0" err="1">
                <a:latin typeface="+mn-lt"/>
                <a:ea typeface="+mn-ea"/>
                <a:cs typeface="+mn-cs"/>
              </a:rPr>
              <a:t>get</a:t>
            </a:r>
            <a:r>
              <a:rPr lang="fr-FR" b="1" kern="1200" dirty="0">
                <a:latin typeface="+mn-lt"/>
                <a:ea typeface="+mn-ea"/>
                <a:cs typeface="+mn-cs"/>
              </a:rPr>
              <a:t> one </a:t>
            </a:r>
            <a:r>
              <a:rPr lang="fr-FR" b="1" kern="1200" dirty="0" err="1">
                <a:latin typeface="+mn-lt"/>
                <a:ea typeface="+mn-ea"/>
                <a:cs typeface="+mn-cs"/>
              </a:rPr>
              <a:t>strong</a:t>
            </a:r>
            <a:r>
              <a:rPr lang="fr-FR" b="1" kern="1200" dirty="0">
                <a:latin typeface="+mn-lt"/>
                <a:ea typeface="+mn-ea"/>
                <a:cs typeface="+mn-cs"/>
              </a:rPr>
              <a:t> single </a:t>
            </a:r>
            <a:r>
              <a:rPr lang="fr-FR" b="1" kern="1200" dirty="0" err="1">
                <a:latin typeface="+mn-lt"/>
                <a:ea typeface="+mn-ea"/>
                <a:cs typeface="+mn-cs"/>
              </a:rPr>
              <a:t>voice</a:t>
            </a:r>
            <a:endParaRPr lang="fr-FR" b="1" kern="12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6365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Une image contenant texte, carte, capture d’écran&#10;&#10;Description générée automatiquement">
            <a:extLst>
              <a:ext uri="{FF2B5EF4-FFF2-40B4-BE49-F238E27FC236}">
                <a16:creationId xmlns:a16="http://schemas.microsoft.com/office/drawing/2014/main" id="{085DA56D-5D4E-033D-6FFD-266D30453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0084" y="553877"/>
            <a:ext cx="5304149" cy="5151464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Public Survey to </a:t>
            </a:r>
            <a:br>
              <a:rPr lang="en-US" dirty="0"/>
            </a:br>
            <a:r>
              <a:rPr lang="en-US" dirty="0"/>
              <a:t>your advantage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BE817-4C2A-7A44-BC12-E3A8908A115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lvl="1" indent="-285750"/>
            <a:r>
              <a:rPr lang="en-US" dirty="0"/>
              <a:t>Polls can help understand the strength of public support… but can also be used to promote a project itself</a:t>
            </a:r>
          </a:p>
          <a:p>
            <a:pPr marL="285750" lvl="1" indent="-285750"/>
            <a:endParaRPr lang="en-US" dirty="0"/>
          </a:p>
          <a:p>
            <a:pPr marL="285750" lvl="1" indent="-285750"/>
            <a:r>
              <a:rPr lang="en-US" dirty="0"/>
              <a:t>It is important to seize opportunities and Hijack news (when relevant </a:t>
            </a:r>
            <a:r>
              <a:rPr lang="en-US"/>
              <a:t>of course)</a:t>
            </a:r>
            <a:endParaRPr lang="en-US" dirty="0"/>
          </a:p>
          <a:p>
            <a:pPr marL="285750" lvl="1" indent="-285750"/>
            <a:endParaRPr lang="en-US" dirty="0"/>
          </a:p>
          <a:p>
            <a:pPr marL="285750" lvl="1" indent="-285750"/>
            <a:endParaRPr lang="en-US" dirty="0"/>
          </a:p>
          <a:p>
            <a:pPr marL="285750" lvl="1" indent="-285750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25D2925-8F45-BF47-8EDF-2430241677A8}" type="datetime3">
              <a:rPr lang="fr-CH" smtClean="0"/>
              <a:t>07/06/2023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Arnaud Marsollier | Reflections on CERN's and ESA's communications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0127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8331</TotalTime>
  <Words>592</Words>
  <Application>Microsoft Macintosh PowerPoint</Application>
  <PresentationFormat>Grand écran</PresentationFormat>
  <Paragraphs>111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Thème Office</vt:lpstr>
      <vt:lpstr>Reflections on CERN's and ESA's communications</vt:lpstr>
      <vt:lpstr>Similarities and Differences</vt:lpstr>
      <vt:lpstr>Launching a 10 billion machine  James Webb vs Starting the LHC</vt:lpstr>
      <vt:lpstr>A few key principles</vt:lpstr>
      <vt:lpstr>Branding matters</vt:lpstr>
      <vt:lpstr>Don’t hide, face the challenge, lead the conversation</vt:lpstr>
      <vt:lpstr>What about long term  massive projects?</vt:lpstr>
      <vt:lpstr>Use your best spokespeople</vt:lpstr>
      <vt:lpstr>Use Public Survey to  your advantage</vt:lpstr>
      <vt:lpstr>Engaging politicians, neighbours, youngsters…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Arnaud Marsollier</dc:creator>
  <cp:lastModifiedBy>Arnaud Marsollier</cp:lastModifiedBy>
  <cp:revision>4</cp:revision>
  <dcterms:created xsi:type="dcterms:W3CDTF">2023-06-01T14:05:54Z</dcterms:created>
  <dcterms:modified xsi:type="dcterms:W3CDTF">2023-06-07T09:03:34Z</dcterms:modified>
</cp:coreProperties>
</file>