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5" r:id="rId3"/>
    <p:sldMasterId id="2147483771" r:id="rId4"/>
    <p:sldMasterId id="2147483783" r:id="rId5"/>
    <p:sldMasterId id="2147483794" r:id="rId6"/>
    <p:sldMasterId id="2147483809" r:id="rId7"/>
  </p:sldMasterIdLst>
  <p:notesMasterIdLst>
    <p:notesMasterId r:id="rId34"/>
  </p:notesMasterIdLst>
  <p:sldIdLst>
    <p:sldId id="256" r:id="rId8"/>
    <p:sldId id="503" r:id="rId9"/>
    <p:sldId id="400" r:id="rId10"/>
    <p:sldId id="262" r:id="rId11"/>
    <p:sldId id="436" r:id="rId12"/>
    <p:sldId id="295" r:id="rId13"/>
    <p:sldId id="296" r:id="rId14"/>
    <p:sldId id="297" r:id="rId15"/>
    <p:sldId id="504" r:id="rId16"/>
    <p:sldId id="298" r:id="rId17"/>
    <p:sldId id="299" r:id="rId18"/>
    <p:sldId id="300" r:id="rId19"/>
    <p:sldId id="367" r:id="rId20"/>
    <p:sldId id="505" r:id="rId21"/>
    <p:sldId id="302" r:id="rId22"/>
    <p:sldId id="303" r:id="rId23"/>
    <p:sldId id="304" r:id="rId24"/>
    <p:sldId id="305" r:id="rId25"/>
    <p:sldId id="306" r:id="rId26"/>
    <p:sldId id="506" r:id="rId27"/>
    <p:sldId id="307" r:id="rId28"/>
    <p:sldId id="308" r:id="rId29"/>
    <p:sldId id="309" r:id="rId30"/>
    <p:sldId id="310" r:id="rId31"/>
    <p:sldId id="311" r:id="rId32"/>
    <p:sldId id="292" r:id="rId33"/>
  </p:sldIdLst>
  <p:sldSz cx="9144000" cy="5143500" type="screen16x9"/>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66D57-6D45-4677-9521-4F972F1823C8}">
          <p14:sldIdLst>
            <p14:sldId id="256"/>
            <p14:sldId id="503"/>
            <p14:sldId id="400"/>
            <p14:sldId id="262"/>
            <p14:sldId id="436"/>
            <p14:sldId id="295"/>
            <p14:sldId id="296"/>
            <p14:sldId id="297"/>
            <p14:sldId id="504"/>
            <p14:sldId id="298"/>
            <p14:sldId id="299"/>
            <p14:sldId id="300"/>
            <p14:sldId id="367"/>
            <p14:sldId id="505"/>
            <p14:sldId id="302"/>
            <p14:sldId id="303"/>
            <p14:sldId id="304"/>
            <p14:sldId id="305"/>
            <p14:sldId id="306"/>
            <p14:sldId id="506"/>
            <p14:sldId id="307"/>
            <p14:sldId id="308"/>
            <p14:sldId id="309"/>
            <p14:sldId id="310"/>
            <p14:sldId id="311"/>
            <p14:sldId id="292"/>
          </p14:sldIdLst>
        </p14:section>
        <p14:section name="Untitled Section" id="{CC53B445-A592-4D91-980D-CD5C1CA0C03A}">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79" d="100"/>
          <a:sy n="79" d="100"/>
        </p:scale>
        <p:origin x="848"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661F86B-BF5B-4BB7-8BD4-26E3CE195509}" type="datetimeFigureOut">
              <a:rPr lang="en-GB" smtClean="0"/>
              <a:t>09/06/2023</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3F217DD-0266-4D8E-8E8E-9F45DC3EA05C}" type="slidenum">
              <a:rPr lang="en-GB" smtClean="0"/>
              <a:t>‹#›</a:t>
            </a:fld>
            <a:endParaRPr lang="en-GB"/>
          </a:p>
        </p:txBody>
      </p:sp>
    </p:spTree>
    <p:extLst>
      <p:ext uri="{BB962C8B-B14F-4D97-AF65-F5344CB8AC3E}">
        <p14:creationId xmlns:p14="http://schemas.microsoft.com/office/powerpoint/2010/main" val="221631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3F217DD-0266-4D8E-8E8E-9F45DC3EA05C}" type="slidenum">
              <a:rPr lang="en-GB" smtClean="0"/>
              <a:t>1</a:t>
            </a:fld>
            <a:endParaRPr lang="en-GB"/>
          </a:p>
        </p:txBody>
      </p:sp>
    </p:spTree>
    <p:extLst>
      <p:ext uri="{BB962C8B-B14F-4D97-AF65-F5344CB8AC3E}">
        <p14:creationId xmlns:p14="http://schemas.microsoft.com/office/powerpoint/2010/main" val="3136317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6027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10</a:t>
            </a:fld>
            <a:endParaRPr lang="en-GB"/>
          </a:p>
        </p:txBody>
      </p:sp>
    </p:spTree>
    <p:extLst>
      <p:ext uri="{BB962C8B-B14F-4D97-AF65-F5344CB8AC3E}">
        <p14:creationId xmlns:p14="http://schemas.microsoft.com/office/powerpoint/2010/main" val="1479475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16</a:t>
            </a:fld>
            <a:endParaRPr lang="en-GB"/>
          </a:p>
        </p:txBody>
      </p:sp>
    </p:spTree>
    <p:extLst>
      <p:ext uri="{BB962C8B-B14F-4D97-AF65-F5344CB8AC3E}">
        <p14:creationId xmlns:p14="http://schemas.microsoft.com/office/powerpoint/2010/main" val="1505169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F217DD-0266-4D8E-8E8E-9F45DC3EA05C}" type="slidenum">
              <a:rPr lang="en-GB" smtClean="0"/>
              <a:t>26</a:t>
            </a:fld>
            <a:endParaRPr lang="en-GB"/>
          </a:p>
        </p:txBody>
      </p:sp>
    </p:spTree>
    <p:extLst>
      <p:ext uri="{BB962C8B-B14F-4D97-AF65-F5344CB8AC3E}">
        <p14:creationId xmlns:p14="http://schemas.microsoft.com/office/powerpoint/2010/main" val="3526959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8"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9"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1"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2"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3"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4"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6"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7"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8"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9"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0"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1"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49"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1"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3"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4"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8"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9"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0"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2"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4"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7"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8"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0"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1"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5"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6"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8"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9"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0"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1"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2"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3"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347479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547379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011811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344209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67472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9"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846447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860493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886766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120017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35873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40889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6899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773664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118917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848983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1"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2"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0455497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6336788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884763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241941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217181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00357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733754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0402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5538874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62327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720905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873623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19717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335763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548038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188067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7228130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0710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49"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extLst>
      <p:ext uri="{BB962C8B-B14F-4D97-AF65-F5344CB8AC3E}">
        <p14:creationId xmlns:p14="http://schemas.microsoft.com/office/powerpoint/2010/main" val="11185243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1"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4139068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3"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4"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38477267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extLst>
      <p:ext uri="{BB962C8B-B14F-4D97-AF65-F5344CB8AC3E}">
        <p14:creationId xmlns:p14="http://schemas.microsoft.com/office/powerpoint/2010/main" val="14900427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extLst>
      <p:ext uri="{BB962C8B-B14F-4D97-AF65-F5344CB8AC3E}">
        <p14:creationId xmlns:p14="http://schemas.microsoft.com/office/powerpoint/2010/main" val="18803060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8"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9"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0"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7834235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2"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4"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39352447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7"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8"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23857262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0"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1"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194815458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5"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6"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34827399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8"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9"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0"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1"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2"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3"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extLst>
      <p:ext uri="{BB962C8B-B14F-4D97-AF65-F5344CB8AC3E}">
        <p14:creationId xmlns:p14="http://schemas.microsoft.com/office/powerpoint/2010/main" val="38307263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375"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125">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3268" y="151409"/>
            <a:ext cx="559065" cy="189000"/>
          </a:xfrm>
          <a:prstGeom prst="rect">
            <a:avLst/>
          </a:prstGeom>
        </p:spPr>
      </p:pic>
    </p:spTree>
    <p:extLst>
      <p:ext uri="{BB962C8B-B14F-4D97-AF65-F5344CB8AC3E}">
        <p14:creationId xmlns:p14="http://schemas.microsoft.com/office/powerpoint/2010/main" val="146944554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7"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8"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6105156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fr-CH"/>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DEAAF944-9857-428C-98C7-965F1E409BC6}" type="datetimeFigureOut">
              <a:rPr lang="fr-CH" smtClean="0"/>
              <a:t>09.06.2023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3239446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DEAAF944-9857-428C-98C7-965F1E409BC6}" type="datetimeFigureOut">
              <a:rPr lang="fr-CH" smtClean="0"/>
              <a:t>09.06.2023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1695847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fr-CH"/>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AAF944-9857-428C-98C7-965F1E409BC6}" type="datetimeFigureOut">
              <a:rPr lang="fr-CH" smtClean="0"/>
              <a:t>09.06.2023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2014358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DEAAF944-9857-428C-98C7-965F1E409BC6}" type="datetimeFigureOut">
              <a:rPr lang="fr-CH" smtClean="0"/>
              <a:t>09.06.2023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427913163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fr-CH"/>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DEAAF944-9857-428C-98C7-965F1E409BC6}" type="datetimeFigureOut">
              <a:rPr lang="fr-CH" smtClean="0"/>
              <a:t>09.06.2023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39043745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DEAAF944-9857-428C-98C7-965F1E409BC6}" type="datetimeFigureOut">
              <a:rPr lang="fr-CH" smtClean="0"/>
              <a:t>09.06.2023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15291976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AAF944-9857-428C-98C7-965F1E409BC6}" type="datetimeFigureOut">
              <a:rPr lang="fr-CH" smtClean="0"/>
              <a:t>09.06.2023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5696307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fr-CH"/>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EAAF944-9857-428C-98C7-965F1E409BC6}" type="datetimeFigureOut">
              <a:rPr lang="fr-CH" smtClean="0"/>
              <a:t>09.06.2023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8592683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fr-CH"/>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CH"/>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EAAF944-9857-428C-98C7-965F1E409BC6}" type="datetimeFigureOut">
              <a:rPr lang="fr-CH" smtClean="0"/>
              <a:t>09.06.2023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2253124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0"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2"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DEAAF944-9857-428C-98C7-965F1E409BC6}" type="datetimeFigureOut">
              <a:rPr lang="fr-CH" smtClean="0"/>
              <a:t>09.06.2023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417134709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DEAAF944-9857-428C-98C7-965F1E409BC6}" type="datetimeFigureOut">
              <a:rPr lang="fr-CH" smtClean="0"/>
              <a:t>09.06.2023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50091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5"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6"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4.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7.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6.png"/><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theme" Target="../theme/theme5.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6" Type="http://schemas.openxmlformats.org/officeDocument/2006/relationships/image" Target="../media/image3.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6.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9143640" cy="5143320"/>
          </a:xfrm>
          <a:prstGeom prst="rect">
            <a:avLst/>
          </a:prstGeom>
          <a:ln>
            <a:noFill/>
          </a:ln>
        </p:spPr>
      </p:pic>
      <p:pic>
        <p:nvPicPr>
          <p:cNvPr id="7" name="Grafik 11"/>
          <p:cNvPicPr/>
          <p:nvPr/>
        </p:nvPicPr>
        <p:blipFill>
          <a:blip r:embed="rId15">
            <a:alphaModFix amt="40000"/>
          </a:blip>
          <a:stretch/>
        </p:blipFill>
        <p:spPr>
          <a:xfrm>
            <a:off x="2629800" y="849240"/>
            <a:ext cx="4098960" cy="3598920"/>
          </a:xfrm>
          <a:prstGeom prst="rect">
            <a:avLst/>
          </a:prstGeom>
          <a:ln>
            <a:noFill/>
          </a:ln>
        </p:spPr>
      </p:pic>
      <p:sp>
        <p:nvSpPr>
          <p:cNvPr id="2" name="PlaceHolder 1"/>
          <p:cNvSpPr>
            <a:spLocks noGrp="1"/>
          </p:cNvSpPr>
          <p:nvPr>
            <p:ph type="title"/>
          </p:nvPr>
        </p:nvSpPr>
        <p:spPr>
          <a:xfrm>
            <a:off x="442800" y="1046160"/>
            <a:ext cx="8263080" cy="1790280"/>
          </a:xfrm>
          <a:prstGeom prst="rect">
            <a:avLst/>
          </a:prstGeom>
        </p:spPr>
        <p:txBody>
          <a:bodyPr anchor="b">
            <a:noAutofit/>
          </a:bodyPr>
          <a:lstStyle/>
          <a:p>
            <a:pPr algn="ctr">
              <a:lnSpc>
                <a:spcPts val="3563"/>
              </a:lnSpc>
            </a:pPr>
            <a:r>
              <a:rPr lang="de-DE" sz="3600" b="0" strike="noStrike" cap="all" spc="-1">
                <a:solidFill>
                  <a:srgbClr val="FFFFFF"/>
                </a:solidFill>
                <a:latin typeface="Arial"/>
              </a:rPr>
              <a:t>Add Title</a:t>
            </a:r>
            <a:endParaRPr lang="de-DE" sz="3600" b="0" strike="noStrike" spc="-1">
              <a:solidFill>
                <a:srgbClr val="0F124A"/>
              </a:solidFill>
              <a:latin typeface="Arial"/>
            </a:endParaRPr>
          </a:p>
        </p:txBody>
      </p:sp>
      <p:sp>
        <p:nvSpPr>
          <p:cNvPr id="3" name="PlaceHolder 2"/>
          <p:cNvSpPr>
            <a:spLocks noGrp="1"/>
          </p:cNvSpPr>
          <p:nvPr>
            <p:ph type="sldNum"/>
          </p:nvPr>
        </p:nvSpPr>
        <p:spPr>
          <a:xfrm>
            <a:off x="8745480" y="52560"/>
            <a:ext cx="289080" cy="169560"/>
          </a:xfrm>
          <a:prstGeom prst="rect">
            <a:avLst/>
          </a:prstGeom>
        </p:spPr>
        <p:txBody>
          <a:bodyPr anchor="ctr">
            <a:noAutofit/>
          </a:bodyPr>
          <a:lstStyle/>
          <a:p>
            <a:pPr algn="r">
              <a:lnSpc>
                <a:spcPts val="1239"/>
              </a:lnSpc>
            </a:pPr>
            <a:fld id="{5418D9B7-41AC-4D4F-BA1A-FF1ECBDC2359}" type="slidenum">
              <a:rPr lang="en-GB" sz="800" b="0" strike="noStrike" spc="-1">
                <a:solidFill>
                  <a:srgbClr val="FFFFFF"/>
                </a:solidFill>
                <a:latin typeface="Arial"/>
              </a:rPr>
              <a:t>‹#›</a:t>
            </a:fld>
            <a:endParaRPr lang="en-GB" sz="800" b="0" strike="noStrike" spc="-1">
              <a:latin typeface="Times New Roman"/>
            </a:endParaRPr>
          </a:p>
        </p:txBody>
      </p:sp>
      <p:pic>
        <p:nvPicPr>
          <p:cNvPr id="4" name="Grafik 15"/>
          <p:cNvPicPr/>
          <p:nvPr/>
        </p:nvPicPr>
        <p:blipFill>
          <a:blip r:embed="rId16"/>
          <a:stretch/>
        </p:blipFill>
        <p:spPr>
          <a:xfrm>
            <a:off x="130320" y="95760"/>
            <a:ext cx="447480" cy="179640"/>
          </a:xfrm>
          <a:prstGeom prst="rect">
            <a:avLst/>
          </a:prstGeom>
          <a:ln>
            <a:noFill/>
          </a:ln>
        </p:spPr>
      </p:pic>
      <p:sp>
        <p:nvSpPr>
          <p:cNvPr id="5" name="PlaceHolder 3"/>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200" b="0" strike="noStrike" spc="-1">
                <a:solidFill>
                  <a:srgbClr val="0F124A"/>
                </a:solidFill>
                <a:latin typeface="Arial"/>
              </a:rPr>
              <a:t>Click to edit the outline text format</a:t>
            </a:r>
          </a:p>
          <a:p>
            <a:pPr marL="864000" lvl="1" indent="-324000">
              <a:spcBef>
                <a:spcPts val="1134"/>
              </a:spcBef>
              <a:buClr>
                <a:srgbClr val="000000"/>
              </a:buClr>
              <a:buSzPct val="75000"/>
              <a:buFont typeface="Symbol" charset="2"/>
              <a:buChar char=""/>
            </a:pPr>
            <a:r>
              <a:rPr lang="de-DE" sz="1200" b="0" strike="noStrike" spc="-1">
                <a:solidFill>
                  <a:srgbClr val="0F124A"/>
                </a:solidFill>
                <a:latin typeface="Arial"/>
              </a:rPr>
              <a:t>Second Outline Level</a:t>
            </a:r>
          </a:p>
          <a:p>
            <a:pPr marL="1296000" lvl="2" indent="-288000">
              <a:spcBef>
                <a:spcPts val="850"/>
              </a:spcBef>
              <a:buClr>
                <a:srgbClr val="000000"/>
              </a:buClr>
              <a:buSzPct val="45000"/>
              <a:buFont typeface="Wingdings" charset="2"/>
              <a:buChar char=""/>
            </a:pPr>
            <a:r>
              <a:rPr lang="de-DE" sz="1200" b="0" strike="noStrike" spc="-1">
                <a:solidFill>
                  <a:srgbClr val="0F124A"/>
                </a:solidFill>
                <a:latin typeface="Arial"/>
              </a:rPr>
              <a:t>Third Outline Level</a:t>
            </a:r>
          </a:p>
          <a:p>
            <a:pPr marL="1728000" lvl="3" indent="-216000">
              <a:spcBef>
                <a:spcPts val="567"/>
              </a:spcBef>
              <a:buClr>
                <a:srgbClr val="000000"/>
              </a:buClr>
              <a:buSzPct val="75000"/>
              <a:buFont typeface="Symbol" charset="2"/>
              <a:buChar char=""/>
            </a:pPr>
            <a:r>
              <a:rPr lang="de-DE" sz="1200" b="0" strike="noStrike" spc="-1">
                <a:solidFill>
                  <a:srgbClr val="0F124A"/>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0F124A"/>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0F124A"/>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0F124A"/>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CustomShape 1"/>
          <p:cNvSpPr/>
          <p:nvPr/>
        </p:nvSpPr>
        <p:spPr>
          <a:xfrm>
            <a:off x="0" y="0"/>
            <a:ext cx="9143640" cy="3596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pic>
        <p:nvPicPr>
          <p:cNvPr id="43" name="Grafik 16"/>
          <p:cNvPicPr/>
          <p:nvPr/>
        </p:nvPicPr>
        <p:blipFill>
          <a:blip r:embed="rId14"/>
          <a:stretch/>
        </p:blipFill>
        <p:spPr>
          <a:xfrm>
            <a:off x="109080" y="90000"/>
            <a:ext cx="447480" cy="179640"/>
          </a:xfrm>
          <a:prstGeom prst="rect">
            <a:avLst/>
          </a:prstGeom>
          <a:ln>
            <a:noFill/>
          </a:ln>
        </p:spPr>
      </p:pic>
      <p:sp>
        <p:nvSpPr>
          <p:cNvPr id="44" name="PlaceHolder 2"/>
          <p:cNvSpPr>
            <a:spLocks noGrp="1"/>
          </p:cNvSpPr>
          <p:nvPr>
            <p:ph type="sldNum"/>
          </p:nvPr>
        </p:nvSpPr>
        <p:spPr>
          <a:xfrm>
            <a:off x="8745480" y="95040"/>
            <a:ext cx="289080" cy="169560"/>
          </a:xfrm>
          <a:prstGeom prst="rect">
            <a:avLst/>
          </a:prstGeom>
        </p:spPr>
        <p:txBody>
          <a:bodyPr anchor="ctr">
            <a:noAutofit/>
          </a:bodyPr>
          <a:lstStyle/>
          <a:p>
            <a:pPr algn="r">
              <a:lnSpc>
                <a:spcPts val="1239"/>
              </a:lnSpc>
            </a:pPr>
            <a:fld id="{AD6139BC-BE3E-4C42-921C-7DE4B605E283}" type="slidenum">
              <a:rPr lang="en-GB" sz="800" b="0" strike="noStrike" spc="-1">
                <a:solidFill>
                  <a:srgbClr val="FFFFFF"/>
                </a:solidFill>
                <a:latin typeface="Arial"/>
              </a:rPr>
              <a:t>‹#›</a:t>
            </a:fld>
            <a:endParaRPr lang="en-GB" sz="800" b="0" strike="noStrike" spc="-1">
              <a:latin typeface="Times New Roman"/>
            </a:endParaRPr>
          </a:p>
        </p:txBody>
      </p:sp>
      <p:sp>
        <p:nvSpPr>
          <p:cNvPr id="45" name="PlaceHolder 3"/>
          <p:cNvSpPr>
            <a:spLocks noGrp="1"/>
          </p:cNvSpPr>
          <p:nvPr>
            <p:ph type="body"/>
          </p:nvPr>
        </p:nvSpPr>
        <p:spPr>
          <a:xfrm>
            <a:off x="4428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6" name="PlaceHolder 4"/>
          <p:cNvSpPr>
            <a:spLocks noGrp="1"/>
          </p:cNvSpPr>
          <p:nvPr>
            <p:ph type="body"/>
          </p:nvPr>
        </p:nvSpPr>
        <p:spPr>
          <a:xfrm>
            <a:off x="46872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7" name="PlaceHolder 5"/>
          <p:cNvSpPr>
            <a:spLocks noGrp="1"/>
          </p:cNvSpPr>
          <p:nvPr>
            <p:ph type="title"/>
          </p:nvPr>
        </p:nvSpPr>
        <p:spPr>
          <a:xfrm>
            <a:off x="442800" y="577800"/>
            <a:ext cx="8263080" cy="803880"/>
          </a:xfrm>
          <a:prstGeom prst="rect">
            <a:avLst/>
          </a:prstGeom>
        </p:spPr>
        <p:txBody>
          <a:bodyPr>
            <a:noAutofit/>
          </a:bodyPr>
          <a:lstStyle/>
          <a:p>
            <a:pPr>
              <a:lnSpc>
                <a:spcPts val="2999"/>
              </a:lnSpc>
            </a:pPr>
            <a:r>
              <a:rPr lang="de-DE" sz="3000" b="0" strike="noStrike" spc="-1">
                <a:solidFill>
                  <a:srgbClr val="0F124A"/>
                </a:solidFill>
                <a:latin typeface="Arial"/>
              </a:rPr>
              <a:t>Add Title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86922659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28015715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1216" y="68175"/>
            <a:ext cx="559065" cy="189000"/>
          </a:xfrm>
          <a:prstGeom prst="rect">
            <a:avLst/>
          </a:prstGeom>
        </p:spPr>
      </p:pic>
    </p:spTree>
    <p:extLst>
      <p:ext uri="{BB962C8B-B14F-4D97-AF65-F5344CB8AC3E}">
        <p14:creationId xmlns:p14="http://schemas.microsoft.com/office/powerpoint/2010/main" val="204709831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CustomShape 1"/>
          <p:cNvSpPr/>
          <p:nvPr/>
        </p:nvSpPr>
        <p:spPr>
          <a:xfrm>
            <a:off x="0" y="0"/>
            <a:ext cx="9143640" cy="3596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pic>
        <p:nvPicPr>
          <p:cNvPr id="43" name="Grafik 16"/>
          <p:cNvPicPr/>
          <p:nvPr/>
        </p:nvPicPr>
        <p:blipFill>
          <a:blip r:embed="rId16"/>
          <a:stretch/>
        </p:blipFill>
        <p:spPr>
          <a:xfrm>
            <a:off x="109080" y="90000"/>
            <a:ext cx="447480" cy="179640"/>
          </a:xfrm>
          <a:prstGeom prst="rect">
            <a:avLst/>
          </a:prstGeom>
          <a:ln>
            <a:noFill/>
          </a:ln>
        </p:spPr>
      </p:pic>
      <p:sp>
        <p:nvSpPr>
          <p:cNvPr id="44" name="PlaceHolder 2"/>
          <p:cNvSpPr>
            <a:spLocks noGrp="1"/>
          </p:cNvSpPr>
          <p:nvPr>
            <p:ph type="sldNum"/>
          </p:nvPr>
        </p:nvSpPr>
        <p:spPr>
          <a:xfrm>
            <a:off x="8745480" y="95040"/>
            <a:ext cx="289080" cy="169560"/>
          </a:xfrm>
          <a:prstGeom prst="rect">
            <a:avLst/>
          </a:prstGeom>
        </p:spPr>
        <p:txBody>
          <a:bodyPr anchor="ctr">
            <a:noAutofit/>
          </a:bodyPr>
          <a:lstStyle/>
          <a:p>
            <a:pPr algn="r">
              <a:lnSpc>
                <a:spcPts val="1239"/>
              </a:lnSpc>
            </a:pPr>
            <a:fld id="{AD6139BC-BE3E-4C42-921C-7DE4B605E283}" type="slidenum">
              <a:rPr lang="en-GB" sz="800" b="0" strike="noStrike" spc="-1">
                <a:solidFill>
                  <a:srgbClr val="FFFFFF"/>
                </a:solidFill>
                <a:latin typeface="Arial"/>
              </a:rPr>
              <a:t>‹#›</a:t>
            </a:fld>
            <a:endParaRPr lang="en-GB" sz="800" b="0" strike="noStrike" spc="-1">
              <a:latin typeface="Times New Roman"/>
            </a:endParaRPr>
          </a:p>
        </p:txBody>
      </p:sp>
      <p:sp>
        <p:nvSpPr>
          <p:cNvPr id="45" name="PlaceHolder 3"/>
          <p:cNvSpPr>
            <a:spLocks noGrp="1"/>
          </p:cNvSpPr>
          <p:nvPr>
            <p:ph type="body"/>
          </p:nvPr>
        </p:nvSpPr>
        <p:spPr>
          <a:xfrm>
            <a:off x="4428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6" name="PlaceHolder 4"/>
          <p:cNvSpPr>
            <a:spLocks noGrp="1"/>
          </p:cNvSpPr>
          <p:nvPr>
            <p:ph type="body"/>
          </p:nvPr>
        </p:nvSpPr>
        <p:spPr>
          <a:xfrm>
            <a:off x="46872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7" name="PlaceHolder 5"/>
          <p:cNvSpPr>
            <a:spLocks noGrp="1"/>
          </p:cNvSpPr>
          <p:nvPr>
            <p:ph type="title"/>
          </p:nvPr>
        </p:nvSpPr>
        <p:spPr>
          <a:xfrm>
            <a:off x="442800" y="577800"/>
            <a:ext cx="8263080" cy="803880"/>
          </a:xfrm>
          <a:prstGeom prst="rect">
            <a:avLst/>
          </a:prstGeom>
        </p:spPr>
        <p:txBody>
          <a:bodyPr>
            <a:noAutofit/>
          </a:bodyPr>
          <a:lstStyle/>
          <a:p>
            <a:pPr>
              <a:lnSpc>
                <a:spcPts val="2999"/>
              </a:lnSpc>
            </a:pPr>
            <a:r>
              <a:rPr lang="de-DE" sz="3000" b="0" strike="noStrike" spc="-1">
                <a:solidFill>
                  <a:srgbClr val="0F124A"/>
                </a:solidFill>
                <a:latin typeface="Arial"/>
              </a:rPr>
              <a:t>Add Title</a:t>
            </a:r>
          </a:p>
        </p:txBody>
      </p:sp>
    </p:spTree>
    <p:extLst>
      <p:ext uri="{BB962C8B-B14F-4D97-AF65-F5344CB8AC3E}">
        <p14:creationId xmlns:p14="http://schemas.microsoft.com/office/powerpoint/2010/main" val="3414829870"/>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EAAF944-9857-428C-98C7-965F1E409BC6}" type="datetimeFigureOut">
              <a:rPr lang="fr-CH" smtClean="0"/>
              <a:t>09.06.2023</a:t>
            </a:fld>
            <a:endParaRPr lang="fr-CH"/>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8C0BD91-6A62-4D3A-B3B0-3B1076C75314}" type="slidenum">
              <a:rPr lang="fr-CH" smtClean="0"/>
              <a:t>‹#›</a:t>
            </a:fld>
            <a:endParaRPr lang="fr-CH"/>
          </a:p>
        </p:txBody>
      </p:sp>
    </p:spTree>
    <p:extLst>
      <p:ext uri="{BB962C8B-B14F-4D97-AF65-F5344CB8AC3E}">
        <p14:creationId xmlns:p14="http://schemas.microsoft.com/office/powerpoint/2010/main" val="1067695670"/>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2.xml"/><Relationship Id="rId6" Type="http://schemas.openxmlformats.org/officeDocument/2006/relationships/hyperlink" Target="https://www.sciencedirect.com/journal/applied-energy/vol/207/suppl/C" TargetMode="External"/><Relationship Id="rId5" Type="http://schemas.openxmlformats.org/officeDocument/2006/relationships/hyperlink" Target="https://www.sciencedirect.com/journal/applied-energy" TargetMode="External"/><Relationship Id="rId4" Type="http://schemas.openxmlformats.org/officeDocument/2006/relationships/image" Target="../media/image3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3.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3.xml"/><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17.png"/><Relationship Id="rId5" Type="http://schemas.openxmlformats.org/officeDocument/2006/relationships/image" Target="../media/image26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42800" y="1806640"/>
            <a:ext cx="8263080" cy="765110"/>
          </a:xfrm>
          <a:prstGeom prst="rect">
            <a:avLst/>
          </a:prstGeom>
          <a:noFill/>
          <a:ln>
            <a:noFill/>
          </a:ln>
        </p:spPr>
        <p:txBody>
          <a:bodyPr anchor="b">
            <a:noAutofit/>
          </a:bodyPr>
          <a:lstStyle/>
          <a:p>
            <a:pPr algn="ctr">
              <a:lnSpc>
                <a:spcPts val="3563"/>
              </a:lnSpc>
            </a:pPr>
            <a:r>
              <a:rPr lang="en-US" sz="3600" b="0" strike="noStrike" cap="all" spc="-1" dirty="0">
                <a:solidFill>
                  <a:srgbClr val="FFFFFF"/>
                </a:solidFill>
                <a:latin typeface="Arial"/>
              </a:rPr>
              <a:t>Technical infrastructure Summary</a:t>
            </a:r>
            <a:endParaRPr lang="de-DE" sz="3600" b="0" strike="noStrike" spc="-1" dirty="0">
              <a:solidFill>
                <a:srgbClr val="0F124A"/>
              </a:solidFill>
              <a:latin typeface="Arial"/>
            </a:endParaRPr>
          </a:p>
        </p:txBody>
      </p:sp>
      <p:sp>
        <p:nvSpPr>
          <p:cNvPr id="254" name="TextShape 2"/>
          <p:cNvSpPr txBox="1"/>
          <p:nvPr/>
        </p:nvSpPr>
        <p:spPr>
          <a:xfrm>
            <a:off x="442800" y="2895840"/>
            <a:ext cx="8263080" cy="1241640"/>
          </a:xfrm>
          <a:prstGeom prst="rect">
            <a:avLst/>
          </a:prstGeom>
          <a:noFill/>
          <a:ln>
            <a:noFill/>
          </a:ln>
        </p:spPr>
        <p:txBody>
          <a:bodyPr>
            <a:noAutofit/>
          </a:bodyPr>
          <a:lstStyle/>
          <a:p>
            <a:pPr algn="ctr">
              <a:lnSpc>
                <a:spcPts val="1389"/>
              </a:lnSpc>
            </a:pPr>
            <a:r>
              <a:rPr lang="en-US" spc="-1" dirty="0">
                <a:solidFill>
                  <a:srgbClr val="FFFFFF"/>
                </a:solidFill>
                <a:latin typeface="Arial"/>
              </a:rPr>
              <a:t>K Hanke, J-P Burnet, FCC Week 2023, 09/06/2023</a:t>
            </a:r>
            <a:endParaRPr lang="en-GB" b="0" strike="noStrike" spc="-1" dirty="0">
              <a:latin typeface="Arial"/>
            </a:endParaRPr>
          </a:p>
        </p:txBody>
      </p:sp>
      <p:sp>
        <p:nvSpPr>
          <p:cNvPr id="255" name="TextShape 3"/>
          <p:cNvSpPr txBox="1"/>
          <p:nvPr/>
        </p:nvSpPr>
        <p:spPr>
          <a:xfrm>
            <a:off x="8745480" y="97560"/>
            <a:ext cx="289080" cy="169560"/>
          </a:xfrm>
          <a:prstGeom prst="rect">
            <a:avLst/>
          </a:prstGeom>
          <a:noFill/>
          <a:ln>
            <a:noFill/>
          </a:ln>
        </p:spPr>
        <p:txBody>
          <a:bodyPr anchor="ctr">
            <a:noAutofit/>
          </a:bodyPr>
          <a:lstStyle/>
          <a:p>
            <a:pPr algn="r">
              <a:lnSpc>
                <a:spcPts val="1239"/>
              </a:lnSpc>
            </a:pPr>
            <a:fld id="{FCF8C41B-6C38-4A78-9906-C2FF7FEA7BAE}" type="slidenum">
              <a:rPr lang="en-GB" sz="800" b="0" strike="noStrike" spc="-1">
                <a:solidFill>
                  <a:srgbClr val="FFFFFF"/>
                </a:solidFill>
                <a:latin typeface="Arial"/>
              </a:rPr>
              <a:t>1</a:t>
            </a:fld>
            <a:endParaRPr lang="en-GB" sz="800" b="0" strike="noStrike" spc="-1">
              <a:latin typeface="Times New Roman"/>
            </a:endParaRPr>
          </a:p>
        </p:txBody>
      </p:sp>
      <p:sp>
        <p:nvSpPr>
          <p:cNvPr id="256" name="CustomShape 4"/>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57" name="CustomShape 5"/>
          <p:cNvSpPr/>
          <p:nvPr/>
        </p:nvSpPr>
        <p:spPr>
          <a:xfrm>
            <a:off x="4182761"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744299" y="392193"/>
            <a:ext cx="7673896"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Integration update tunnel and arcs, caverns, service caverns,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Arial"/>
              </a:rPr>
              <a:t>Fani </a:t>
            </a:r>
            <a:r>
              <a:rPr lang="en-GB" sz="2000" dirty="0" err="1">
                <a:latin typeface="Arial"/>
              </a:rPr>
              <a:t>Valchkova</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0AF44DBC-43D4-D263-941E-254150114F1F}"/>
              </a:ext>
            </a:extLst>
          </p:cNvPr>
          <p:cNvSpPr txBox="1"/>
          <p:nvPr/>
        </p:nvSpPr>
        <p:spPr>
          <a:xfrm>
            <a:off x="8545189" y="97560"/>
            <a:ext cx="489371" cy="10388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10</a:t>
            </a:fld>
            <a:endParaRPr lang="en-GB" sz="800" b="0" strike="noStrike" spc="-1">
              <a:latin typeface="Times New Roman"/>
            </a:endParaRPr>
          </a:p>
        </p:txBody>
      </p:sp>
      <p:sp>
        <p:nvSpPr>
          <p:cNvPr id="3" name="CustomShape 3">
            <a:extLst>
              <a:ext uri="{FF2B5EF4-FFF2-40B4-BE49-F238E27FC236}">
                <a16:creationId xmlns:a16="http://schemas.microsoft.com/office/drawing/2014/main" id="{B7440767-118B-A690-C608-B0AA1012CCC0}"/>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53B09442-1086-EC05-0DBD-664AD145D8AA}"/>
              </a:ext>
            </a:extLst>
          </p:cNvPr>
          <p:cNvPicPr>
            <a:picLocks noChangeAspect="1"/>
          </p:cNvPicPr>
          <p:nvPr/>
        </p:nvPicPr>
        <p:blipFill rotWithShape="1">
          <a:blip r:embed="rId3"/>
          <a:srcRect l="46434" t="34453" r="22213" b="10916"/>
          <a:stretch/>
        </p:blipFill>
        <p:spPr>
          <a:xfrm>
            <a:off x="185949" y="1602222"/>
            <a:ext cx="3334086" cy="3267805"/>
          </a:xfrm>
          <a:prstGeom prst="rect">
            <a:avLst/>
          </a:prstGeom>
        </p:spPr>
      </p:pic>
      <p:sp>
        <p:nvSpPr>
          <p:cNvPr id="7" name="TextBox 6">
            <a:extLst>
              <a:ext uri="{FF2B5EF4-FFF2-40B4-BE49-F238E27FC236}">
                <a16:creationId xmlns:a16="http://schemas.microsoft.com/office/drawing/2014/main" id="{7110CD35-B2B0-172E-E7AD-D275E4D53BC1}"/>
              </a:ext>
            </a:extLst>
          </p:cNvPr>
          <p:cNvSpPr txBox="1"/>
          <p:nvPr/>
        </p:nvSpPr>
        <p:spPr>
          <a:xfrm>
            <a:off x="744299" y="1210990"/>
            <a:ext cx="2939559" cy="369332"/>
          </a:xfrm>
          <a:prstGeom prst="rect">
            <a:avLst/>
          </a:prstGeom>
          <a:noFill/>
        </p:spPr>
        <p:txBody>
          <a:bodyPr wrap="square" rtlCol="0">
            <a:spAutoFit/>
          </a:bodyPr>
          <a:lstStyle/>
          <a:p>
            <a:r>
              <a:rPr lang="fr-CH" dirty="0"/>
              <a:t>FCC-</a:t>
            </a:r>
            <a:r>
              <a:rPr lang="fr-CH" dirty="0" err="1"/>
              <a:t>ee</a:t>
            </a:r>
            <a:r>
              <a:rPr lang="fr-CH" dirty="0"/>
              <a:t> Regular Arc</a:t>
            </a:r>
            <a:endParaRPr lang="en-GB" dirty="0"/>
          </a:p>
        </p:txBody>
      </p:sp>
      <p:pic>
        <p:nvPicPr>
          <p:cNvPr id="12" name="Picture 11">
            <a:extLst>
              <a:ext uri="{FF2B5EF4-FFF2-40B4-BE49-F238E27FC236}">
                <a16:creationId xmlns:a16="http://schemas.microsoft.com/office/drawing/2014/main" id="{2C33EEFE-D8EB-445C-A92A-71A3D1CDF57C}"/>
              </a:ext>
            </a:extLst>
          </p:cNvPr>
          <p:cNvPicPr>
            <a:picLocks noChangeAspect="1"/>
          </p:cNvPicPr>
          <p:nvPr/>
        </p:nvPicPr>
        <p:blipFill rotWithShape="1">
          <a:blip r:embed="rId4"/>
          <a:srcRect l="18407" t="34130" r="23274" b="10771"/>
          <a:stretch/>
        </p:blipFill>
        <p:spPr>
          <a:xfrm>
            <a:off x="3681586" y="1289406"/>
            <a:ext cx="5332653" cy="2834019"/>
          </a:xfrm>
          <a:prstGeom prst="rect">
            <a:avLst/>
          </a:prstGeom>
        </p:spPr>
      </p:pic>
      <p:sp>
        <p:nvSpPr>
          <p:cNvPr id="13" name="TextBox 12">
            <a:extLst>
              <a:ext uri="{FF2B5EF4-FFF2-40B4-BE49-F238E27FC236}">
                <a16:creationId xmlns:a16="http://schemas.microsoft.com/office/drawing/2014/main" id="{CB5BABA7-47C5-3107-659D-89AFBB49F67B}"/>
              </a:ext>
            </a:extLst>
          </p:cNvPr>
          <p:cNvSpPr txBox="1"/>
          <p:nvPr/>
        </p:nvSpPr>
        <p:spPr>
          <a:xfrm>
            <a:off x="4182763" y="4295729"/>
            <a:ext cx="4745781" cy="646331"/>
          </a:xfrm>
          <a:prstGeom prst="rect">
            <a:avLst/>
          </a:prstGeom>
          <a:noFill/>
        </p:spPr>
        <p:txBody>
          <a:bodyPr wrap="square" rtlCol="0">
            <a:spAutoFit/>
          </a:bodyPr>
          <a:lstStyle/>
          <a:p>
            <a:r>
              <a:rPr lang="fr-CH" dirty="0"/>
              <a:t>Service </a:t>
            </a:r>
            <a:r>
              <a:rPr lang="fr-CH" dirty="0" err="1"/>
              <a:t>caverns</a:t>
            </a:r>
            <a:r>
              <a:rPr lang="fr-CH" dirty="0"/>
              <a:t>, </a:t>
            </a:r>
            <a:r>
              <a:rPr lang="fr-CH" dirty="0" err="1"/>
              <a:t>alcoves</a:t>
            </a:r>
            <a:r>
              <a:rPr lang="fr-CH" dirty="0"/>
              <a:t>, </a:t>
            </a:r>
            <a:r>
              <a:rPr lang="fr-CH" dirty="0" err="1"/>
              <a:t>beam</a:t>
            </a:r>
            <a:r>
              <a:rPr lang="fr-CH" dirty="0"/>
              <a:t> </a:t>
            </a:r>
            <a:r>
              <a:rPr lang="fr-CH" dirty="0" err="1"/>
              <a:t>strahlung</a:t>
            </a:r>
            <a:r>
              <a:rPr lang="fr-CH" dirty="0"/>
              <a:t> dump, first look at FCC-</a:t>
            </a:r>
            <a:r>
              <a:rPr lang="fr-CH" dirty="0" err="1"/>
              <a:t>hh</a:t>
            </a:r>
            <a:r>
              <a:rPr lang="fr-CH" dirty="0"/>
              <a:t> and </a:t>
            </a:r>
            <a:r>
              <a:rPr lang="fr-CH" dirty="0" err="1"/>
              <a:t>transfer</a:t>
            </a:r>
            <a:r>
              <a:rPr lang="fr-CH" dirty="0"/>
              <a:t> line</a:t>
            </a:r>
            <a:endParaRPr lang="en-GB" dirty="0"/>
          </a:p>
        </p:txBody>
      </p:sp>
    </p:spTree>
    <p:extLst>
      <p:ext uri="{BB962C8B-B14F-4D97-AF65-F5344CB8AC3E}">
        <p14:creationId xmlns:p14="http://schemas.microsoft.com/office/powerpoint/2010/main" val="992115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1367383" y="392193"/>
            <a:ext cx="6417141"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Alcoves requirement and integration, cabling concept</a:t>
            </a:r>
            <a:endParaRPr kumimoji="0" lang="en-GB" sz="2000" i="0" u="none" strike="noStrike" kern="1200" cap="none" spc="0" normalizeH="0" baseline="0" noProof="0" dirty="0">
              <a:ln>
                <a:noFill/>
              </a:ln>
              <a:effectLst/>
              <a:uLnTx/>
              <a:uFillTx/>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Arial"/>
              </a:rPr>
              <a:t>Charline Marcel</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3253DC1F-DDF2-352E-C53B-4FAE2C9632CD}"/>
              </a:ext>
            </a:extLst>
          </p:cNvPr>
          <p:cNvSpPr txBox="1"/>
          <p:nvPr/>
        </p:nvSpPr>
        <p:spPr>
          <a:xfrm>
            <a:off x="8650386" y="105652"/>
            <a:ext cx="38417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11</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8E5DB29E-CC5C-7560-D19E-D5C7AC56D734}"/>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8" name="Picture 7">
            <a:extLst>
              <a:ext uri="{FF2B5EF4-FFF2-40B4-BE49-F238E27FC236}">
                <a16:creationId xmlns:a16="http://schemas.microsoft.com/office/drawing/2014/main" id="{67167C28-109B-36AF-B850-C5779C4A3090}"/>
              </a:ext>
            </a:extLst>
          </p:cNvPr>
          <p:cNvPicPr>
            <a:picLocks noChangeAspect="1"/>
          </p:cNvPicPr>
          <p:nvPr/>
        </p:nvPicPr>
        <p:blipFill rotWithShape="1">
          <a:blip r:embed="rId2"/>
          <a:srcRect l="39292" t="32095" r="5222"/>
          <a:stretch/>
        </p:blipFill>
        <p:spPr>
          <a:xfrm>
            <a:off x="4528413" y="1497025"/>
            <a:ext cx="4361607" cy="3002518"/>
          </a:xfrm>
          <a:prstGeom prst="rect">
            <a:avLst/>
          </a:prstGeom>
        </p:spPr>
      </p:pic>
      <p:pic>
        <p:nvPicPr>
          <p:cNvPr id="10" name="Picture 9">
            <a:extLst>
              <a:ext uri="{FF2B5EF4-FFF2-40B4-BE49-F238E27FC236}">
                <a16:creationId xmlns:a16="http://schemas.microsoft.com/office/drawing/2014/main" id="{B2B46160-BBEB-8E72-2E7A-C5D657F44066}"/>
              </a:ext>
            </a:extLst>
          </p:cNvPr>
          <p:cNvPicPr>
            <a:picLocks noChangeAspect="1"/>
          </p:cNvPicPr>
          <p:nvPr/>
        </p:nvPicPr>
        <p:blipFill rotWithShape="1">
          <a:blip r:embed="rId3"/>
          <a:srcRect l="6814" t="35555" r="50477" b="3874"/>
          <a:stretch/>
        </p:blipFill>
        <p:spPr>
          <a:xfrm>
            <a:off x="85471" y="1205478"/>
            <a:ext cx="4442942" cy="3544312"/>
          </a:xfrm>
          <a:prstGeom prst="rect">
            <a:avLst/>
          </a:prstGeom>
        </p:spPr>
      </p:pic>
    </p:spTree>
    <p:extLst>
      <p:ext uri="{BB962C8B-B14F-4D97-AF65-F5344CB8AC3E}">
        <p14:creationId xmlns:p14="http://schemas.microsoft.com/office/powerpoint/2010/main" val="597950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485355" y="392193"/>
            <a:ext cx="8172430"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General layout and update of cooling and ventilation systems for arcs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Guillermo Peon</a:t>
            </a:r>
          </a:p>
        </p:txBody>
      </p:sp>
      <p:sp>
        <p:nvSpPr>
          <p:cNvPr id="2" name="TextShape 2">
            <a:extLst>
              <a:ext uri="{FF2B5EF4-FFF2-40B4-BE49-F238E27FC236}">
                <a16:creationId xmlns:a16="http://schemas.microsoft.com/office/drawing/2014/main" id="{46031694-09A0-07BF-75A6-BC38CFD363CC}"/>
              </a:ext>
            </a:extLst>
          </p:cNvPr>
          <p:cNvSpPr txBox="1"/>
          <p:nvPr/>
        </p:nvSpPr>
        <p:spPr>
          <a:xfrm>
            <a:off x="8657785" y="186116"/>
            <a:ext cx="376775"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12</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BD53D05A-7C7C-2148-5102-33D7FC3454A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E8B5BF80-B58F-0BDA-A38B-098B9817AB4E}"/>
              </a:ext>
            </a:extLst>
          </p:cNvPr>
          <p:cNvPicPr>
            <a:picLocks noChangeAspect="1"/>
          </p:cNvPicPr>
          <p:nvPr/>
        </p:nvPicPr>
        <p:blipFill rotWithShape="1">
          <a:blip r:embed="rId2"/>
          <a:srcRect l="3716" t="19981" r="4279" b="1897"/>
          <a:stretch/>
        </p:blipFill>
        <p:spPr>
          <a:xfrm>
            <a:off x="-21554" y="2236752"/>
            <a:ext cx="5029782" cy="2402360"/>
          </a:xfrm>
          <a:prstGeom prst="rect">
            <a:avLst/>
          </a:prstGeom>
        </p:spPr>
      </p:pic>
      <p:sp>
        <p:nvSpPr>
          <p:cNvPr id="7" name="TextBox 6">
            <a:extLst>
              <a:ext uri="{FF2B5EF4-FFF2-40B4-BE49-F238E27FC236}">
                <a16:creationId xmlns:a16="http://schemas.microsoft.com/office/drawing/2014/main" id="{3B8FC98C-D01A-EDCA-4C6E-9322FB333C8B}"/>
              </a:ext>
            </a:extLst>
          </p:cNvPr>
          <p:cNvSpPr txBox="1"/>
          <p:nvPr/>
        </p:nvSpPr>
        <p:spPr>
          <a:xfrm>
            <a:off x="255282" y="1387756"/>
            <a:ext cx="4337331" cy="646331"/>
          </a:xfrm>
          <a:prstGeom prst="rect">
            <a:avLst/>
          </a:prstGeom>
          <a:noFill/>
        </p:spPr>
        <p:txBody>
          <a:bodyPr wrap="square" rtlCol="0">
            <a:spAutoFit/>
          </a:bodyPr>
          <a:lstStyle/>
          <a:p>
            <a:r>
              <a:rPr lang="fr-CH" dirty="0"/>
              <a:t>Concept for </a:t>
            </a:r>
            <a:r>
              <a:rPr lang="fr-CH" dirty="0" err="1"/>
              <a:t>cooling</a:t>
            </a:r>
            <a:r>
              <a:rPr lang="fr-CH" dirty="0"/>
              <a:t> water (</a:t>
            </a:r>
            <a:r>
              <a:rPr lang="fr-CH" dirty="0" err="1"/>
              <a:t>raw</a:t>
            </a:r>
            <a:r>
              <a:rPr lang="fr-CH" dirty="0"/>
              <a:t> water, </a:t>
            </a:r>
            <a:r>
              <a:rPr lang="fr-CH" dirty="0" err="1"/>
              <a:t>demineralised</a:t>
            </a:r>
            <a:r>
              <a:rPr lang="fr-CH" dirty="0"/>
              <a:t> water, </a:t>
            </a:r>
            <a:r>
              <a:rPr lang="fr-CH" dirty="0" err="1"/>
              <a:t>chilled</a:t>
            </a:r>
            <a:r>
              <a:rPr lang="fr-CH" dirty="0"/>
              <a:t> water)</a:t>
            </a:r>
            <a:endParaRPr lang="en-GB" dirty="0"/>
          </a:p>
        </p:txBody>
      </p:sp>
      <p:sp>
        <p:nvSpPr>
          <p:cNvPr id="8" name="TextBox 7">
            <a:extLst>
              <a:ext uri="{FF2B5EF4-FFF2-40B4-BE49-F238E27FC236}">
                <a16:creationId xmlns:a16="http://schemas.microsoft.com/office/drawing/2014/main" id="{EA786C38-5B9D-51CB-A500-718D529D80A8}"/>
              </a:ext>
            </a:extLst>
          </p:cNvPr>
          <p:cNvSpPr txBox="1"/>
          <p:nvPr/>
        </p:nvSpPr>
        <p:spPr>
          <a:xfrm>
            <a:off x="6397187" y="1387756"/>
            <a:ext cx="2491531" cy="923330"/>
          </a:xfrm>
          <a:prstGeom prst="rect">
            <a:avLst/>
          </a:prstGeom>
          <a:noFill/>
        </p:spPr>
        <p:txBody>
          <a:bodyPr wrap="square" rtlCol="0">
            <a:spAutoFit/>
          </a:bodyPr>
          <a:lstStyle/>
          <a:p>
            <a:r>
              <a:rPr lang="fr-CH" dirty="0"/>
              <a:t>Ventilation, standard </a:t>
            </a:r>
            <a:r>
              <a:rPr lang="fr-CH" dirty="0" err="1"/>
              <a:t>operation</a:t>
            </a:r>
            <a:r>
              <a:rPr lang="fr-CH" dirty="0"/>
              <a:t> and </a:t>
            </a:r>
            <a:r>
              <a:rPr lang="fr-CH" dirty="0" err="1"/>
              <a:t>special</a:t>
            </a:r>
            <a:r>
              <a:rPr lang="fr-CH" dirty="0"/>
              <a:t> modes</a:t>
            </a:r>
            <a:endParaRPr lang="en-GB" dirty="0"/>
          </a:p>
        </p:txBody>
      </p:sp>
      <p:pic>
        <p:nvPicPr>
          <p:cNvPr id="9" name="Picture 8">
            <a:extLst>
              <a:ext uri="{FF2B5EF4-FFF2-40B4-BE49-F238E27FC236}">
                <a16:creationId xmlns:a16="http://schemas.microsoft.com/office/drawing/2014/main" id="{E1CE9105-9EA4-9E34-E576-2F41E56DFE16}"/>
              </a:ext>
            </a:extLst>
          </p:cNvPr>
          <p:cNvPicPr>
            <a:picLocks noChangeAspect="1"/>
          </p:cNvPicPr>
          <p:nvPr/>
        </p:nvPicPr>
        <p:blipFill>
          <a:blip r:embed="rId3"/>
          <a:stretch>
            <a:fillRect/>
          </a:stretch>
        </p:blipFill>
        <p:spPr>
          <a:xfrm>
            <a:off x="5129286" y="2656241"/>
            <a:ext cx="4014714" cy="2067126"/>
          </a:xfrm>
          <a:prstGeom prst="rect">
            <a:avLst/>
          </a:prstGeom>
        </p:spPr>
      </p:pic>
    </p:spTree>
    <p:extLst>
      <p:ext uri="{BB962C8B-B14F-4D97-AF65-F5344CB8AC3E}">
        <p14:creationId xmlns:p14="http://schemas.microsoft.com/office/powerpoint/2010/main" val="62914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01" y="443592"/>
            <a:ext cx="8442923" cy="994172"/>
          </a:xfrm>
        </p:spPr>
        <p:txBody>
          <a:bodyPr>
            <a:normAutofit/>
          </a:bodyPr>
          <a:lstStyle/>
          <a:p>
            <a:r>
              <a:rPr lang="fr-CH" b="1" dirty="0" err="1">
                <a:solidFill>
                  <a:schemeClr val="accent1">
                    <a:lumMod val="50000"/>
                  </a:schemeClr>
                </a:solidFill>
                <a:latin typeface="Arial" panose="020B0604020202020204" pitchFamily="34" charset="0"/>
                <a:cs typeface="Arial" panose="020B0604020202020204" pitchFamily="34" charset="0"/>
              </a:rPr>
              <a:t>Heat</a:t>
            </a:r>
            <a:r>
              <a:rPr lang="fr-CH" b="1" dirty="0">
                <a:solidFill>
                  <a:schemeClr val="accent1">
                    <a:lumMod val="50000"/>
                  </a:schemeClr>
                </a:solidFill>
                <a:latin typeface="Arial" panose="020B0604020202020204" pitchFamily="34" charset="0"/>
                <a:cs typeface="Arial" panose="020B0604020202020204" pitchFamily="34" charset="0"/>
              </a:rPr>
              <a:t> </a:t>
            </a:r>
            <a:r>
              <a:rPr lang="fr-CH" b="1" dirty="0" err="1">
                <a:solidFill>
                  <a:schemeClr val="accent1">
                    <a:lumMod val="50000"/>
                  </a:schemeClr>
                </a:solidFill>
                <a:latin typeface="Arial" panose="020B0604020202020204" pitchFamily="34" charset="0"/>
                <a:cs typeface="Arial" panose="020B0604020202020204" pitchFamily="34" charset="0"/>
              </a:rPr>
              <a:t>Recovery</a:t>
            </a:r>
            <a:r>
              <a:rPr lang="fr-CH" b="1" dirty="0">
                <a:solidFill>
                  <a:schemeClr val="accent1">
                    <a:lumMod val="50000"/>
                  </a:schemeClr>
                </a:solidFill>
                <a:latin typeface="Arial" panose="020B0604020202020204" pitchFamily="34" charset="0"/>
                <a:cs typeface="Arial" panose="020B0604020202020204" pitchFamily="34" charset="0"/>
              </a:rPr>
              <a:t> in the </a:t>
            </a:r>
            <a:r>
              <a:rPr lang="fr-CH" b="1" dirty="0" err="1">
                <a:solidFill>
                  <a:schemeClr val="accent1">
                    <a:lumMod val="50000"/>
                  </a:schemeClr>
                </a:solidFill>
                <a:latin typeface="Arial" panose="020B0604020202020204" pitchFamily="34" charset="0"/>
                <a:cs typeface="Arial" panose="020B0604020202020204" pitchFamily="34" charset="0"/>
              </a:rPr>
              <a:t>Biogas</a:t>
            </a:r>
            <a:r>
              <a:rPr lang="fr-CH" b="1" dirty="0">
                <a:solidFill>
                  <a:schemeClr val="accent1">
                    <a:lumMod val="50000"/>
                  </a:schemeClr>
                </a:solidFill>
                <a:latin typeface="Arial" panose="020B0604020202020204" pitchFamily="34" charset="0"/>
                <a:cs typeface="Arial" panose="020B0604020202020204" pitchFamily="34" charset="0"/>
              </a:rPr>
              <a:t> production</a:t>
            </a:r>
          </a:p>
        </p:txBody>
      </p:sp>
      <p:sp>
        <p:nvSpPr>
          <p:cNvPr id="11" name="Rectangle 10"/>
          <p:cNvSpPr/>
          <p:nvPr/>
        </p:nvSpPr>
        <p:spPr>
          <a:xfrm>
            <a:off x="131308" y="2575032"/>
            <a:ext cx="3024481" cy="22852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Biogas production:</a:t>
            </a:r>
          </a:p>
          <a:p>
            <a:pPr marL="214313" marR="0" lvl="0" indent="-214313" algn="l" defTabSz="6858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The slurry is transferred to a closed tank (digester);</a:t>
            </a:r>
          </a:p>
          <a:p>
            <a:pPr marL="214313" marR="0" lvl="0" indent="-214313" algn="l" defTabSz="6858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The </a:t>
            </a:r>
            <a:r>
              <a:rPr kumimoji="0" lang="fr-CH" sz="1200" b="0" i="0" u="none" strike="noStrike" kern="1200" cap="none" spc="0" normalizeH="0" baseline="0" noProof="0" dirty="0" err="1">
                <a:ln>
                  <a:noFill/>
                </a:ln>
                <a:solidFill>
                  <a:prstClr val="black"/>
                </a:solidFill>
                <a:effectLst/>
                <a:uLnTx/>
                <a:uFillTx/>
                <a:latin typeface="Calibri" panose="020F0502020204030204"/>
                <a:ea typeface="+mn-ea"/>
                <a:cs typeface="+mn-cs"/>
              </a:rPr>
              <a:t>anaerobic</a:t>
            </a:r>
            <a:r>
              <a:rPr kumimoji="0" lang="fr-CH" sz="1200" b="0" i="0" u="none" strike="noStrike" kern="1200" cap="none" spc="0" normalizeH="0" baseline="0" noProof="0" dirty="0">
                <a:ln>
                  <a:noFill/>
                </a:ln>
                <a:solidFill>
                  <a:prstClr val="black"/>
                </a:solidFill>
                <a:effectLst/>
                <a:uLnTx/>
                <a:uFillTx/>
                <a:latin typeface="Calibri" panose="020F0502020204030204"/>
                <a:ea typeface="+mn-ea"/>
                <a:cs typeface="+mn-cs"/>
              </a:rPr>
              <a:t> digestion (AD) </a:t>
            </a:r>
            <a:r>
              <a:rPr kumimoji="0" lang="fr-CH" sz="1200" b="0" i="0" u="none" strike="noStrike" kern="1200" cap="none" spc="0" normalizeH="0" baseline="0" noProof="0" dirty="0" err="1">
                <a:ln>
                  <a:noFill/>
                </a:ln>
                <a:solidFill>
                  <a:prstClr val="black"/>
                </a:solidFill>
                <a:effectLst/>
                <a:uLnTx/>
                <a:uFillTx/>
                <a:latin typeface="Calibri" panose="020F0502020204030204"/>
                <a:ea typeface="+mn-ea"/>
                <a:cs typeface="+mn-cs"/>
              </a:rPr>
              <a:t>process</a:t>
            </a:r>
            <a:r>
              <a:rPr kumimoji="0" lang="fr-CH" sz="1200" b="0" i="0" u="none" strike="noStrike" kern="1200" cap="none" spc="0" normalizeH="0" baseline="0" noProof="0" dirty="0">
                <a:ln>
                  <a:noFill/>
                </a:ln>
                <a:solidFill>
                  <a:prstClr val="black"/>
                </a:solidFill>
                <a:effectLst/>
                <a:uLnTx/>
                <a:uFillTx/>
                <a:latin typeface="Calibri" panose="020F0502020204030204"/>
                <a:ea typeface="+mn-ea"/>
                <a:cs typeface="+mn-cs"/>
              </a:rPr>
              <a:t> for </a:t>
            </a: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Biogas production can be </a:t>
            </a:r>
          </a:p>
          <a:p>
            <a:pPr marL="557213" marR="0" lvl="1" indent="-214313" algn="l" defTabSz="6858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Mesophilic (Temperature around 37 °C) or</a:t>
            </a:r>
          </a:p>
          <a:p>
            <a:pPr marL="557213" marR="0" lvl="1" indent="-214313" algn="l" defTabSz="6858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Thermophilic (55 °C) modes</a:t>
            </a:r>
          </a:p>
          <a:p>
            <a:pPr marL="214313" marR="0" lvl="0" indent="-214313" algn="l" defTabSz="6858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Recovered Heat from other processes can give the needed energy thus improving the efficiency of the process</a:t>
            </a:r>
          </a:p>
          <a:p>
            <a:pPr marL="214313" marR="0" lvl="0" indent="-214313" algn="l" defTabSz="685800" rtl="0" eaLnBrk="1" fontAlgn="auto" latinLnBrk="0" hangingPunct="1">
              <a:lnSpc>
                <a:spcPct val="100000"/>
              </a:lnSpc>
              <a:spcBef>
                <a:spcPts val="0"/>
              </a:spcBef>
              <a:spcAft>
                <a:spcPts val="0"/>
              </a:spcAft>
              <a:buClrTx/>
              <a:buSzTx/>
              <a:buFontTx/>
              <a:buChar char="-"/>
              <a:tabLst/>
              <a:defRPr/>
            </a:pPr>
            <a:endParaRPr kumimoji="0" lang="fr-CH"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3" name="Group 12"/>
          <p:cNvGrpSpPr/>
          <p:nvPr/>
        </p:nvGrpSpPr>
        <p:grpSpPr>
          <a:xfrm>
            <a:off x="2819" y="-33924"/>
            <a:ext cx="9141181" cy="371475"/>
            <a:chOff x="3758" y="-2130"/>
            <a:chExt cx="12188241" cy="495300"/>
          </a:xfrm>
        </p:grpSpPr>
        <p:pic>
          <p:nvPicPr>
            <p:cNvPr id="16" name="Picture 15"/>
            <p:cNvPicPr>
              <a:picLocks noChangeAspect="1"/>
            </p:cNvPicPr>
            <p:nvPr/>
          </p:nvPicPr>
          <p:blipFill>
            <a:blip r:embed="rId2"/>
            <a:stretch>
              <a:fillRect/>
            </a:stretch>
          </p:blipFill>
          <p:spPr>
            <a:xfrm>
              <a:off x="3758" y="-2130"/>
              <a:ext cx="847725" cy="495300"/>
            </a:xfrm>
            <a:prstGeom prst="rect">
              <a:avLst/>
            </a:prstGeom>
          </p:spPr>
        </p:pic>
        <p:pic>
          <p:nvPicPr>
            <p:cNvPr id="17" name="Picture 16"/>
            <p:cNvPicPr>
              <a:picLocks noChangeAspect="1"/>
            </p:cNvPicPr>
            <p:nvPr/>
          </p:nvPicPr>
          <p:blipFill>
            <a:blip r:embed="rId3"/>
            <a:stretch>
              <a:fillRect/>
            </a:stretch>
          </p:blipFill>
          <p:spPr>
            <a:xfrm>
              <a:off x="851482" y="-2130"/>
              <a:ext cx="11340517" cy="495299"/>
            </a:xfrm>
            <a:prstGeom prst="rect">
              <a:avLst/>
            </a:prstGeom>
          </p:spPr>
        </p:pic>
      </p:grpSp>
      <p:sp>
        <p:nvSpPr>
          <p:cNvPr id="19" name="Rectangle 18"/>
          <p:cNvSpPr/>
          <p:nvPr/>
        </p:nvSpPr>
        <p:spPr>
          <a:xfrm>
            <a:off x="44701" y="443592"/>
            <a:ext cx="3316998" cy="300082"/>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1350" b="1" i="1" u="none" strike="noStrike" kern="1200" cap="none" spc="0" normalizeH="0" baseline="0" noProof="0" dirty="0">
                <a:ln>
                  <a:noFill/>
                </a:ln>
                <a:solidFill>
                  <a:srgbClr val="5B9BD5">
                    <a:lumMod val="50000"/>
                  </a:srgbClr>
                </a:solidFill>
                <a:effectLst/>
                <a:uLnTx/>
                <a:uFillTx/>
                <a:latin typeface="Arial" panose="020B0604020202020204" pitchFamily="34" charset="0"/>
                <a:ea typeface="+mn-ea"/>
                <a:cs typeface="Arial" panose="020B0604020202020204" pitchFamily="34" charset="0"/>
              </a:rPr>
              <a:t>What to do with the FCC Waste Heat ?</a:t>
            </a:r>
            <a:endParaRPr kumimoji="0" lang="fr-CH" sz="135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 name="Picture 19"/>
          <p:cNvPicPr>
            <a:picLocks noChangeAspect="1"/>
          </p:cNvPicPr>
          <p:nvPr/>
        </p:nvPicPr>
        <p:blipFill>
          <a:blip r:embed="rId4"/>
          <a:stretch>
            <a:fillRect/>
          </a:stretch>
        </p:blipFill>
        <p:spPr>
          <a:xfrm>
            <a:off x="3058331" y="2270910"/>
            <a:ext cx="5988212" cy="2817590"/>
          </a:xfrm>
          <a:prstGeom prst="rect">
            <a:avLst/>
          </a:prstGeom>
        </p:spPr>
      </p:pic>
      <p:sp>
        <p:nvSpPr>
          <p:cNvPr id="21" name="Rectangle 20"/>
          <p:cNvSpPr/>
          <p:nvPr/>
        </p:nvSpPr>
        <p:spPr>
          <a:xfrm>
            <a:off x="131308" y="1285230"/>
            <a:ext cx="6361845" cy="96949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Ref</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Mechanism</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of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waste-heat</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recovery</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from</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slurry</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by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scraped</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-surface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heat</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exchanger</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hlinkClick r:id="rId5" tooltip="Go to Applied Energy on ScienceDirect"/>
              </a:rPr>
              <a:t>Applied Energy</a:t>
            </a: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hlinkClick r:id="rId6" tooltip="Go to table of contents for this volume/issue"/>
              </a:rPr>
              <a:t>Volume 207</a:t>
            </a: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 1 December 2017, Pages 146-155</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fr-CH"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authors</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claim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that</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recovering</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heat</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from</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slurry</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can</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increase</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the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biogas</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production up to 8.5%. But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similar</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gains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can</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be</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obtained</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when</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recovering</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heat</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from</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other</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1200" b="0" i="1" u="none" strike="noStrike" kern="1200" cap="none" spc="0" normalizeH="0" baseline="0" noProof="0" dirty="0" err="1">
                <a:ln>
                  <a:noFill/>
                </a:ln>
                <a:solidFill>
                  <a:prstClr val="black"/>
                </a:solidFill>
                <a:effectLst/>
                <a:uLnTx/>
                <a:uFillTx/>
                <a:latin typeface="Calibri" panose="020F0502020204030204"/>
                <a:ea typeface="+mn-ea"/>
                <a:cs typeface="+mn-cs"/>
              </a:rPr>
              <a:t>processes</a:t>
            </a:r>
            <a:r>
              <a:rPr kumimoji="0" lang="fr-CH" sz="1200" b="0" i="1"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3" name="TextBox 2">
            <a:extLst>
              <a:ext uri="{FF2B5EF4-FFF2-40B4-BE49-F238E27FC236}">
                <a16:creationId xmlns:a16="http://schemas.microsoft.com/office/drawing/2014/main" id="{A044932F-37ED-10D3-B0AB-A751D01766D3}"/>
              </a:ext>
            </a:extLst>
          </p:cNvPr>
          <p:cNvSpPr txBox="1"/>
          <p:nvPr/>
        </p:nvSpPr>
        <p:spPr>
          <a:xfrm>
            <a:off x="3361699" y="353735"/>
            <a:ext cx="5531376" cy="400110"/>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Heat recovery perspectives - </a:t>
            </a:r>
            <a:r>
              <a:rPr kumimoji="0" lang="en-GB" sz="2000" i="0" u="none" strike="noStrike" kern="1200" cap="none" spc="0" normalizeH="0" baseline="0" noProof="0" dirty="0">
                <a:ln>
                  <a:noFill/>
                </a:ln>
                <a:effectLst/>
                <a:uLnTx/>
                <a:uFillTx/>
                <a:latin typeface="Arial"/>
              </a:rPr>
              <a:t>Guillermo Peon</a:t>
            </a:r>
          </a:p>
        </p:txBody>
      </p:sp>
      <p:sp>
        <p:nvSpPr>
          <p:cNvPr id="6" name="TextShape 2">
            <a:extLst>
              <a:ext uri="{FF2B5EF4-FFF2-40B4-BE49-F238E27FC236}">
                <a16:creationId xmlns:a16="http://schemas.microsoft.com/office/drawing/2014/main" id="{0DBC5097-57B5-18DC-30F6-0C9EAB184096}"/>
              </a:ext>
            </a:extLst>
          </p:cNvPr>
          <p:cNvSpPr txBox="1"/>
          <p:nvPr/>
        </p:nvSpPr>
        <p:spPr>
          <a:xfrm>
            <a:off x="8657785" y="186116"/>
            <a:ext cx="376775"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13</a:t>
            </a:fld>
            <a:endParaRPr lang="en-GB" sz="800" b="0" strike="noStrike" spc="-1" dirty="0">
              <a:latin typeface="Times New Roman"/>
            </a:endParaRPr>
          </a:p>
        </p:txBody>
      </p:sp>
      <p:sp>
        <p:nvSpPr>
          <p:cNvPr id="7" name="CustomShape 3">
            <a:extLst>
              <a:ext uri="{FF2B5EF4-FFF2-40B4-BE49-F238E27FC236}">
                <a16:creationId xmlns:a16="http://schemas.microsoft.com/office/drawing/2014/main" id="{24B6A1FF-6693-6746-F764-010C484D61E0}"/>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792740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Technical infrastructure</a:t>
            </a:r>
            <a:br>
              <a:rPr lang="en-GB" dirty="0"/>
            </a:br>
            <a:br>
              <a:rPr lang="en-GB" dirty="0"/>
            </a:br>
            <a:r>
              <a:rPr lang="en-GB" dirty="0"/>
              <a:t>electricity and energy management</a:t>
            </a:r>
          </a:p>
        </p:txBody>
      </p:sp>
      <p:sp>
        <p:nvSpPr>
          <p:cNvPr id="3" name="Subtitle 2"/>
          <p:cNvSpPr>
            <a:spLocks noGrp="1"/>
          </p:cNvSpPr>
          <p:nvPr>
            <p:ph type="subTitle" idx="1"/>
          </p:nvPr>
        </p:nvSpPr>
        <p:spPr/>
        <p:txBody>
          <a:bodyPr/>
          <a:lstStyle/>
          <a:p>
            <a:endParaRPr lang="en-GB"/>
          </a:p>
        </p:txBody>
      </p:sp>
      <p:sp>
        <p:nvSpPr>
          <p:cNvPr id="5" name="TextShape 2">
            <a:extLst>
              <a:ext uri="{FF2B5EF4-FFF2-40B4-BE49-F238E27FC236}">
                <a16:creationId xmlns:a16="http://schemas.microsoft.com/office/drawing/2014/main" id="{D2241DD3-E859-9395-3290-7E4D8527CFB6}"/>
              </a:ext>
            </a:extLst>
          </p:cNvPr>
          <p:cNvSpPr txBox="1"/>
          <p:nvPr/>
        </p:nvSpPr>
        <p:spPr>
          <a:xfrm>
            <a:off x="8657785" y="186116"/>
            <a:ext cx="376775"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14</a:t>
            </a:fld>
            <a:endParaRPr lang="en-GB" sz="800" b="0" strike="noStrike" spc="-1" dirty="0">
              <a:latin typeface="Times New Roman"/>
            </a:endParaRPr>
          </a:p>
        </p:txBody>
      </p:sp>
      <p:sp>
        <p:nvSpPr>
          <p:cNvPr id="6" name="CustomShape 3">
            <a:extLst>
              <a:ext uri="{FF2B5EF4-FFF2-40B4-BE49-F238E27FC236}">
                <a16:creationId xmlns:a16="http://schemas.microsoft.com/office/drawing/2014/main" id="{C1DF902C-5D9C-A841-10F9-DFA61D5B004F}"/>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3702456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EC818C7A-760F-1017-0BBA-C6F9AFE152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385" y="1371822"/>
            <a:ext cx="4589954" cy="2399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057BF6B3-49FF-C804-DE15-CB4F759C7B92}"/>
              </a:ext>
            </a:extLst>
          </p:cNvPr>
          <p:cNvSpPr txBox="1"/>
          <p:nvPr/>
        </p:nvSpPr>
        <p:spPr>
          <a:xfrm>
            <a:off x="404435" y="392193"/>
            <a:ext cx="8343951"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Update of the power demand and energy consumption, grid connection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Jean-Paul Burnet</a:t>
            </a:r>
          </a:p>
        </p:txBody>
      </p:sp>
      <p:sp>
        <p:nvSpPr>
          <p:cNvPr id="5" name="TextShape 2">
            <a:extLst>
              <a:ext uri="{FF2B5EF4-FFF2-40B4-BE49-F238E27FC236}">
                <a16:creationId xmlns:a16="http://schemas.microsoft.com/office/drawing/2014/main" id="{86ECC72F-1985-ADA4-6B3B-BC5DA6BB58D5}"/>
              </a:ext>
            </a:extLst>
          </p:cNvPr>
          <p:cNvSpPr txBox="1"/>
          <p:nvPr/>
        </p:nvSpPr>
        <p:spPr>
          <a:xfrm>
            <a:off x="8593742" y="73284"/>
            <a:ext cx="44081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15</a:t>
            </a:fld>
            <a:endParaRPr lang="en-GB" sz="800" b="0" strike="noStrike" spc="-1">
              <a:latin typeface="Times New Roman"/>
            </a:endParaRPr>
          </a:p>
        </p:txBody>
      </p:sp>
      <p:sp>
        <p:nvSpPr>
          <p:cNvPr id="6" name="CustomShape 3">
            <a:extLst>
              <a:ext uri="{FF2B5EF4-FFF2-40B4-BE49-F238E27FC236}">
                <a16:creationId xmlns:a16="http://schemas.microsoft.com/office/drawing/2014/main" id="{33C43EB2-6AE4-09FD-5965-AC65B3107D1F}"/>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9" name="Picture 8">
            <a:extLst>
              <a:ext uri="{FF2B5EF4-FFF2-40B4-BE49-F238E27FC236}">
                <a16:creationId xmlns:a16="http://schemas.microsoft.com/office/drawing/2014/main" id="{EFC3B723-1E56-8590-2204-C40F49F7A169}"/>
              </a:ext>
            </a:extLst>
          </p:cNvPr>
          <p:cNvPicPr>
            <a:picLocks noChangeAspect="1"/>
          </p:cNvPicPr>
          <p:nvPr/>
        </p:nvPicPr>
        <p:blipFill rotWithShape="1">
          <a:blip r:embed="rId3"/>
          <a:srcRect l="50797" t="42792" r="1197" b="9853"/>
          <a:stretch/>
        </p:blipFill>
        <p:spPr>
          <a:xfrm>
            <a:off x="391385" y="2459978"/>
            <a:ext cx="4319126" cy="2396525"/>
          </a:xfrm>
          <a:prstGeom prst="rect">
            <a:avLst/>
          </a:prstGeom>
        </p:spPr>
      </p:pic>
      <p:pic>
        <p:nvPicPr>
          <p:cNvPr id="11" name="Picture 10">
            <a:extLst>
              <a:ext uri="{FF2B5EF4-FFF2-40B4-BE49-F238E27FC236}">
                <a16:creationId xmlns:a16="http://schemas.microsoft.com/office/drawing/2014/main" id="{35A4AC1A-A7FE-0F47-BD70-F2557C3684F7}"/>
              </a:ext>
            </a:extLst>
          </p:cNvPr>
          <p:cNvPicPr>
            <a:picLocks noChangeAspect="1"/>
          </p:cNvPicPr>
          <p:nvPr/>
        </p:nvPicPr>
        <p:blipFill rotWithShape="1">
          <a:blip r:embed="rId4"/>
          <a:srcRect l="53540" t="21145"/>
          <a:stretch/>
        </p:blipFill>
        <p:spPr>
          <a:xfrm>
            <a:off x="5275533" y="1152325"/>
            <a:ext cx="3949385" cy="3770517"/>
          </a:xfrm>
          <a:prstGeom prst="rect">
            <a:avLst/>
          </a:prstGeom>
        </p:spPr>
      </p:pic>
    </p:spTree>
    <p:extLst>
      <p:ext uri="{BB962C8B-B14F-4D97-AF65-F5344CB8AC3E}">
        <p14:creationId xmlns:p14="http://schemas.microsoft.com/office/powerpoint/2010/main" val="358856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2095663" y="392193"/>
            <a:ext cx="4979248"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RTE preliminary study for grid connection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Jean-François </a:t>
            </a:r>
            <a:r>
              <a:rPr kumimoji="0" lang="en-GB" sz="2000" i="0" u="none" strike="noStrike" kern="1200" cap="none" spc="0" normalizeH="0" baseline="0" noProof="0" dirty="0" err="1">
                <a:ln>
                  <a:noFill/>
                </a:ln>
                <a:effectLst/>
                <a:uLnTx/>
                <a:uFillTx/>
                <a:latin typeface="Arial"/>
              </a:rPr>
              <a:t>Billerot</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2C0C7161-CE62-9586-5216-39B3EA9DE15E}"/>
              </a:ext>
            </a:extLst>
          </p:cNvPr>
          <p:cNvSpPr txBox="1"/>
          <p:nvPr/>
        </p:nvSpPr>
        <p:spPr>
          <a:xfrm>
            <a:off x="8626110" y="97560"/>
            <a:ext cx="40845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16</a:t>
            </a:fld>
            <a:endParaRPr lang="en-GB" sz="800" b="0" strike="noStrike" spc="-1">
              <a:latin typeface="Times New Roman"/>
            </a:endParaRPr>
          </a:p>
        </p:txBody>
      </p:sp>
      <p:sp>
        <p:nvSpPr>
          <p:cNvPr id="3" name="CustomShape 3">
            <a:extLst>
              <a:ext uri="{FF2B5EF4-FFF2-40B4-BE49-F238E27FC236}">
                <a16:creationId xmlns:a16="http://schemas.microsoft.com/office/drawing/2014/main" id="{E4394772-B251-1478-5EEA-8A066AA568B8}"/>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07925B4D-8EB2-6824-735C-15EEF02FC57E}"/>
              </a:ext>
            </a:extLst>
          </p:cNvPr>
          <p:cNvPicPr>
            <a:picLocks noChangeAspect="1"/>
          </p:cNvPicPr>
          <p:nvPr/>
        </p:nvPicPr>
        <p:blipFill rotWithShape="1">
          <a:blip r:embed="rId3"/>
          <a:srcRect t="47040" r="45547" b="24641"/>
          <a:stretch/>
        </p:blipFill>
        <p:spPr>
          <a:xfrm>
            <a:off x="105198" y="1225152"/>
            <a:ext cx="3050696" cy="892411"/>
          </a:xfrm>
          <a:prstGeom prst="rect">
            <a:avLst/>
          </a:prstGeom>
        </p:spPr>
      </p:pic>
      <p:pic>
        <p:nvPicPr>
          <p:cNvPr id="7" name="Picture 6">
            <a:extLst>
              <a:ext uri="{FF2B5EF4-FFF2-40B4-BE49-F238E27FC236}">
                <a16:creationId xmlns:a16="http://schemas.microsoft.com/office/drawing/2014/main" id="{EA284773-971A-F643-B87F-CFDDD99DD8BB}"/>
              </a:ext>
            </a:extLst>
          </p:cNvPr>
          <p:cNvPicPr>
            <a:picLocks noChangeAspect="1"/>
          </p:cNvPicPr>
          <p:nvPr/>
        </p:nvPicPr>
        <p:blipFill rotWithShape="1">
          <a:blip r:embed="rId4"/>
          <a:srcRect l="34800" t="23303" r="3600"/>
          <a:stretch/>
        </p:blipFill>
        <p:spPr>
          <a:xfrm>
            <a:off x="5146533" y="1332293"/>
            <a:ext cx="3923381" cy="2747763"/>
          </a:xfrm>
          <a:prstGeom prst="rect">
            <a:avLst/>
          </a:prstGeom>
        </p:spPr>
      </p:pic>
      <p:pic>
        <p:nvPicPr>
          <p:cNvPr id="12" name="Picture 11">
            <a:extLst>
              <a:ext uri="{FF2B5EF4-FFF2-40B4-BE49-F238E27FC236}">
                <a16:creationId xmlns:a16="http://schemas.microsoft.com/office/drawing/2014/main" id="{0ED7CC88-32E7-C29C-2B1E-C7EFDCB14D33}"/>
              </a:ext>
            </a:extLst>
          </p:cNvPr>
          <p:cNvPicPr>
            <a:picLocks noChangeAspect="1"/>
          </p:cNvPicPr>
          <p:nvPr/>
        </p:nvPicPr>
        <p:blipFill rotWithShape="1">
          <a:blip r:embed="rId5"/>
          <a:srcRect l="1151" t="17778" r="4336" b="1897"/>
          <a:stretch/>
        </p:blipFill>
        <p:spPr>
          <a:xfrm>
            <a:off x="66135" y="2520060"/>
            <a:ext cx="5258424" cy="2513845"/>
          </a:xfrm>
          <a:prstGeom prst="rect">
            <a:avLst/>
          </a:prstGeom>
        </p:spPr>
      </p:pic>
    </p:spTree>
    <p:extLst>
      <p:ext uri="{BB962C8B-B14F-4D97-AF65-F5344CB8AC3E}">
        <p14:creationId xmlns:p14="http://schemas.microsoft.com/office/powerpoint/2010/main" val="2217900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2095663" y="392193"/>
            <a:ext cx="4892686"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Electrical distribution concept and layout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Charline Marcel</a:t>
            </a:r>
          </a:p>
        </p:txBody>
      </p:sp>
      <p:sp>
        <p:nvSpPr>
          <p:cNvPr id="2" name="TextShape 2">
            <a:extLst>
              <a:ext uri="{FF2B5EF4-FFF2-40B4-BE49-F238E27FC236}">
                <a16:creationId xmlns:a16="http://schemas.microsoft.com/office/drawing/2014/main" id="{237866B6-CB85-4A31-8F76-D2A01D4DBA3C}"/>
              </a:ext>
            </a:extLst>
          </p:cNvPr>
          <p:cNvSpPr txBox="1"/>
          <p:nvPr/>
        </p:nvSpPr>
        <p:spPr>
          <a:xfrm>
            <a:off x="8618018" y="161840"/>
            <a:ext cx="416542" cy="105279"/>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17</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3BDBD161-1C03-2EBD-2969-1A12D60EDE33}"/>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E9318CDB-0756-394D-B9CF-DD5CA9ED6BEE}"/>
              </a:ext>
            </a:extLst>
          </p:cNvPr>
          <p:cNvPicPr>
            <a:picLocks noChangeAspect="1"/>
          </p:cNvPicPr>
          <p:nvPr/>
        </p:nvPicPr>
        <p:blipFill rotWithShape="1">
          <a:blip r:embed="rId2"/>
          <a:srcRect l="1474" t="14318"/>
          <a:stretch/>
        </p:blipFill>
        <p:spPr>
          <a:xfrm>
            <a:off x="501706" y="1035779"/>
            <a:ext cx="8116312" cy="3970237"/>
          </a:xfrm>
          <a:prstGeom prst="rect">
            <a:avLst/>
          </a:prstGeom>
        </p:spPr>
      </p:pic>
      <p:sp>
        <p:nvSpPr>
          <p:cNvPr id="5" name="TextBox 4">
            <a:extLst>
              <a:ext uri="{FF2B5EF4-FFF2-40B4-BE49-F238E27FC236}">
                <a16:creationId xmlns:a16="http://schemas.microsoft.com/office/drawing/2014/main" id="{1EC6A263-1C46-A836-6B7E-2DF9F7BA8A33}"/>
              </a:ext>
            </a:extLst>
          </p:cNvPr>
          <p:cNvSpPr txBox="1"/>
          <p:nvPr/>
        </p:nvSpPr>
        <p:spPr>
          <a:xfrm>
            <a:off x="5980014" y="1100079"/>
            <a:ext cx="2929317" cy="646331"/>
          </a:xfrm>
          <a:prstGeom prst="rect">
            <a:avLst/>
          </a:prstGeom>
          <a:noFill/>
        </p:spPr>
        <p:txBody>
          <a:bodyPr wrap="square" rtlCol="0">
            <a:spAutoFit/>
          </a:bodyPr>
          <a:lstStyle/>
          <a:p>
            <a:r>
              <a:rPr lang="fr-CH" dirty="0"/>
              <a:t>Innovation </a:t>
            </a:r>
            <a:r>
              <a:rPr lang="fr-CH" dirty="0" err="1"/>
              <a:t>is</a:t>
            </a:r>
            <a:r>
              <a:rPr lang="fr-CH" dirty="0"/>
              <a:t> to move the </a:t>
            </a:r>
            <a:r>
              <a:rPr lang="fr-CH" dirty="0" err="1"/>
              <a:t>substations</a:t>
            </a:r>
            <a:r>
              <a:rPr lang="fr-CH" dirty="0"/>
              <a:t> </a:t>
            </a:r>
            <a:r>
              <a:rPr lang="fr-CH" dirty="0" err="1"/>
              <a:t>under</a:t>
            </a:r>
            <a:r>
              <a:rPr lang="fr-CH" dirty="0"/>
              <a:t> </a:t>
            </a:r>
            <a:r>
              <a:rPr lang="fr-CH" dirty="0" err="1"/>
              <a:t>ground</a:t>
            </a:r>
            <a:endParaRPr lang="en-GB" dirty="0"/>
          </a:p>
        </p:txBody>
      </p:sp>
    </p:spTree>
    <p:extLst>
      <p:ext uri="{BB962C8B-B14F-4D97-AF65-F5344CB8AC3E}">
        <p14:creationId xmlns:p14="http://schemas.microsoft.com/office/powerpoint/2010/main" val="2704446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1213635" y="392193"/>
            <a:ext cx="6737742"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DC Networks for the Powering of the FCC-</a:t>
            </a:r>
            <a:r>
              <a:rPr lang="en-GB" sz="2000" i="0" dirty="0" err="1">
                <a:effectLst/>
                <a:latin typeface="Roboto" panose="02000000000000000000" pitchFamily="2" charset="0"/>
              </a:rPr>
              <a:t>ee</a:t>
            </a:r>
            <a:r>
              <a:rPr lang="en-GB" sz="2000" i="0" dirty="0">
                <a:effectLst/>
                <a:latin typeface="Roboto" panose="02000000000000000000" pitchFamily="2" charset="0"/>
              </a:rPr>
              <a:t> and FCC-</a:t>
            </a:r>
            <a:r>
              <a:rPr lang="en-GB" sz="2000" i="0" dirty="0" err="1">
                <a:effectLst/>
                <a:latin typeface="Roboto" panose="02000000000000000000" pitchFamily="2" charset="0"/>
              </a:rPr>
              <a:t>hh</a:t>
            </a:r>
            <a:endParaRPr lang="en-GB" sz="2000" i="0" dirty="0">
              <a:effectLst/>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Manuel </a:t>
            </a:r>
            <a:r>
              <a:rPr kumimoji="0" lang="en-GB" sz="2000" i="0" u="none" strike="noStrike" kern="1200" cap="none" spc="0" normalizeH="0" baseline="0" noProof="0" dirty="0" err="1">
                <a:ln>
                  <a:noFill/>
                </a:ln>
                <a:effectLst/>
                <a:uLnTx/>
                <a:uFillTx/>
                <a:latin typeface="Arial"/>
              </a:rPr>
              <a:t>Colmenero</a:t>
            </a:r>
            <a:r>
              <a:rPr kumimoji="0" lang="en-GB" sz="2000" i="0" u="none" strike="noStrike" kern="1200" cap="none" spc="0" normalizeH="0" baseline="0" noProof="0" dirty="0">
                <a:ln>
                  <a:noFill/>
                </a:ln>
                <a:effectLst/>
                <a:uLnTx/>
                <a:uFillTx/>
                <a:latin typeface="Arial"/>
              </a:rPr>
              <a:t> </a:t>
            </a:r>
            <a:r>
              <a:rPr kumimoji="0" lang="en-GB" sz="2000" i="0" u="none" strike="noStrike" kern="1200" cap="none" spc="0" normalizeH="0" baseline="0" noProof="0" dirty="0" err="1">
                <a:ln>
                  <a:noFill/>
                </a:ln>
                <a:effectLst/>
                <a:uLnTx/>
                <a:uFillTx/>
                <a:latin typeface="Arial"/>
              </a:rPr>
              <a:t>Moratalla</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1EF5C2C6-6E83-E949-DA1C-C1E286DCBB4F}"/>
              </a:ext>
            </a:extLst>
          </p:cNvPr>
          <p:cNvSpPr txBox="1"/>
          <p:nvPr/>
        </p:nvSpPr>
        <p:spPr>
          <a:xfrm>
            <a:off x="8650386" y="97560"/>
            <a:ext cx="38417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18</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78E0DA28-E912-9F93-7D00-5B53096555F1}"/>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7" name="Picture 6">
            <a:extLst>
              <a:ext uri="{FF2B5EF4-FFF2-40B4-BE49-F238E27FC236}">
                <a16:creationId xmlns:a16="http://schemas.microsoft.com/office/drawing/2014/main" id="{2292A8D7-4D0D-7EF0-8F57-8425B859CC38}"/>
              </a:ext>
            </a:extLst>
          </p:cNvPr>
          <p:cNvPicPr>
            <a:picLocks noChangeAspect="1"/>
          </p:cNvPicPr>
          <p:nvPr/>
        </p:nvPicPr>
        <p:blipFill rotWithShape="1">
          <a:blip r:embed="rId2"/>
          <a:srcRect t="8247" r="318" b="4645"/>
          <a:stretch/>
        </p:blipFill>
        <p:spPr>
          <a:xfrm>
            <a:off x="768743" y="1306982"/>
            <a:ext cx="7606513" cy="3738958"/>
          </a:xfrm>
          <a:prstGeom prst="rect">
            <a:avLst/>
          </a:prstGeom>
        </p:spPr>
      </p:pic>
    </p:spTree>
    <p:extLst>
      <p:ext uri="{BB962C8B-B14F-4D97-AF65-F5344CB8AC3E}">
        <p14:creationId xmlns:p14="http://schemas.microsoft.com/office/powerpoint/2010/main" val="1556735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1788167" y="391566"/>
            <a:ext cx="5598007"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Powering of magnet concept and requirements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err="1">
                <a:ln>
                  <a:noFill/>
                </a:ln>
                <a:effectLst/>
                <a:uLnTx/>
                <a:uFillTx/>
                <a:latin typeface="Arial"/>
              </a:rPr>
              <a:t>Byamba</a:t>
            </a:r>
            <a:r>
              <a:rPr kumimoji="0" lang="en-GB" sz="2000" i="0" u="none" strike="noStrike" kern="1200" cap="none" spc="0" normalizeH="0" baseline="0" noProof="0" dirty="0">
                <a:ln>
                  <a:noFill/>
                </a:ln>
                <a:effectLst/>
                <a:uLnTx/>
                <a:uFillTx/>
                <a:latin typeface="Arial"/>
              </a:rPr>
              <a:t> </a:t>
            </a:r>
            <a:r>
              <a:rPr kumimoji="0" lang="en-GB" sz="2000" i="0" u="none" strike="noStrike" kern="1200" cap="none" spc="0" normalizeH="0" baseline="0" noProof="0" dirty="0" err="1">
                <a:ln>
                  <a:noFill/>
                </a:ln>
                <a:effectLst/>
                <a:uLnTx/>
                <a:uFillTx/>
                <a:latin typeface="Arial"/>
              </a:rPr>
              <a:t>Wicki</a:t>
            </a:r>
            <a:r>
              <a:rPr kumimoji="0" lang="en-GB" sz="2000" i="0" u="none" strike="noStrike" kern="1200" cap="none" spc="0" normalizeH="0" baseline="0" noProof="0" dirty="0">
                <a:ln>
                  <a:noFill/>
                </a:ln>
                <a:effectLst/>
                <a:uLnTx/>
                <a:uFillTx/>
                <a:latin typeface="Arial"/>
              </a:rPr>
              <a:t> </a:t>
            </a:r>
          </a:p>
        </p:txBody>
      </p:sp>
      <p:sp>
        <p:nvSpPr>
          <p:cNvPr id="2" name="TextShape 2">
            <a:extLst>
              <a:ext uri="{FF2B5EF4-FFF2-40B4-BE49-F238E27FC236}">
                <a16:creationId xmlns:a16="http://schemas.microsoft.com/office/drawing/2014/main" id="{1ACD8F5E-F523-5D00-127F-11E9BA24319C}"/>
              </a:ext>
            </a:extLst>
          </p:cNvPr>
          <p:cNvSpPr txBox="1"/>
          <p:nvPr/>
        </p:nvSpPr>
        <p:spPr>
          <a:xfrm>
            <a:off x="8642294" y="97560"/>
            <a:ext cx="392266"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19</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B4D9BC94-3B16-FBCC-BB56-239CADFC1274}"/>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8BD01E58-783A-7139-53F2-924AA4180366}"/>
              </a:ext>
            </a:extLst>
          </p:cNvPr>
          <p:cNvPicPr>
            <a:picLocks noChangeAspect="1"/>
          </p:cNvPicPr>
          <p:nvPr/>
        </p:nvPicPr>
        <p:blipFill rotWithShape="1">
          <a:blip r:embed="rId2"/>
          <a:srcRect l="17699" t="39174" r="21080" b="12055"/>
          <a:stretch/>
        </p:blipFill>
        <p:spPr>
          <a:xfrm>
            <a:off x="331773" y="1126795"/>
            <a:ext cx="5025155" cy="2251830"/>
          </a:xfrm>
          <a:prstGeom prst="rect">
            <a:avLst/>
          </a:prstGeom>
        </p:spPr>
      </p:pic>
      <p:sp>
        <p:nvSpPr>
          <p:cNvPr id="7" name="TextBox 6">
            <a:extLst>
              <a:ext uri="{FF2B5EF4-FFF2-40B4-BE49-F238E27FC236}">
                <a16:creationId xmlns:a16="http://schemas.microsoft.com/office/drawing/2014/main" id="{C6E6CDA9-C59B-57A8-03D8-AE87550D0EAE}"/>
              </a:ext>
            </a:extLst>
          </p:cNvPr>
          <p:cNvSpPr txBox="1"/>
          <p:nvPr/>
        </p:nvSpPr>
        <p:spPr>
          <a:xfrm>
            <a:off x="5486400" y="1418107"/>
            <a:ext cx="3538411" cy="1200329"/>
          </a:xfrm>
          <a:prstGeom prst="rect">
            <a:avLst/>
          </a:prstGeom>
          <a:noFill/>
        </p:spPr>
        <p:txBody>
          <a:bodyPr wrap="square" rtlCol="0">
            <a:spAutoFit/>
          </a:bodyPr>
          <a:lstStyle/>
          <a:p>
            <a:r>
              <a:rPr lang="fr-CH" dirty="0"/>
              <a:t>Large </a:t>
            </a:r>
            <a:r>
              <a:rPr lang="fr-CH" dirty="0" err="1"/>
              <a:t>number</a:t>
            </a:r>
            <a:r>
              <a:rPr lang="fr-CH" dirty="0"/>
              <a:t> of </a:t>
            </a:r>
            <a:r>
              <a:rPr lang="fr-CH" dirty="0" err="1"/>
              <a:t>smaller</a:t>
            </a:r>
            <a:r>
              <a:rPr lang="fr-CH" dirty="0"/>
              <a:t> power supplies (</a:t>
            </a:r>
            <a:r>
              <a:rPr lang="fr-CH" dirty="0" err="1"/>
              <a:t>sextupoles</a:t>
            </a:r>
            <a:r>
              <a:rPr lang="fr-CH" dirty="0"/>
              <a:t>, …)</a:t>
            </a:r>
          </a:p>
          <a:p>
            <a:r>
              <a:rPr lang="fr-CH" dirty="0" err="1"/>
              <a:t>Overall</a:t>
            </a:r>
            <a:r>
              <a:rPr lang="fr-CH" dirty="0"/>
              <a:t> optimisation </a:t>
            </a:r>
            <a:r>
              <a:rPr lang="fr-CH" dirty="0" err="1"/>
              <a:t>needed</a:t>
            </a:r>
            <a:endParaRPr lang="fr-CH" dirty="0"/>
          </a:p>
          <a:p>
            <a:r>
              <a:rPr lang="fr-CH" dirty="0"/>
              <a:t>Input for magnets </a:t>
            </a:r>
            <a:r>
              <a:rPr lang="fr-CH" dirty="0" err="1"/>
              <a:t>needed</a:t>
            </a:r>
            <a:endParaRPr lang="en-GB" dirty="0"/>
          </a:p>
        </p:txBody>
      </p:sp>
      <p:pic>
        <p:nvPicPr>
          <p:cNvPr id="8" name="Picture 7">
            <a:extLst>
              <a:ext uri="{FF2B5EF4-FFF2-40B4-BE49-F238E27FC236}">
                <a16:creationId xmlns:a16="http://schemas.microsoft.com/office/drawing/2014/main" id="{16186C59-2E9E-408F-F466-9B87EB1C1BE0}"/>
              </a:ext>
            </a:extLst>
          </p:cNvPr>
          <p:cNvPicPr>
            <a:picLocks noChangeAspect="1"/>
          </p:cNvPicPr>
          <p:nvPr/>
        </p:nvPicPr>
        <p:blipFill rotWithShape="1">
          <a:blip r:embed="rId3"/>
          <a:srcRect t="24991" b="25442"/>
          <a:stretch/>
        </p:blipFill>
        <p:spPr>
          <a:xfrm>
            <a:off x="1501072" y="3379669"/>
            <a:ext cx="6141855" cy="1712446"/>
          </a:xfrm>
          <a:prstGeom prst="rect">
            <a:avLst/>
          </a:prstGeom>
        </p:spPr>
      </p:pic>
      <p:sp>
        <p:nvSpPr>
          <p:cNvPr id="9" name="TextBox 8">
            <a:extLst>
              <a:ext uri="{FF2B5EF4-FFF2-40B4-BE49-F238E27FC236}">
                <a16:creationId xmlns:a16="http://schemas.microsoft.com/office/drawing/2014/main" id="{F792FE74-B77B-C4B3-D9BA-4D4A7CA75866}"/>
              </a:ext>
            </a:extLst>
          </p:cNvPr>
          <p:cNvSpPr txBox="1"/>
          <p:nvPr/>
        </p:nvSpPr>
        <p:spPr>
          <a:xfrm>
            <a:off x="145657" y="4087555"/>
            <a:ext cx="1355415" cy="646331"/>
          </a:xfrm>
          <a:prstGeom prst="rect">
            <a:avLst/>
          </a:prstGeom>
          <a:noFill/>
        </p:spPr>
        <p:txBody>
          <a:bodyPr wrap="square" rtlCol="0">
            <a:spAutoFit/>
          </a:bodyPr>
          <a:lstStyle/>
          <a:p>
            <a:r>
              <a:rPr lang="fr-CH" dirty="0" err="1"/>
              <a:t>example</a:t>
            </a:r>
            <a:r>
              <a:rPr lang="fr-CH" dirty="0"/>
              <a:t>:</a:t>
            </a:r>
          </a:p>
          <a:p>
            <a:r>
              <a:rPr lang="fr-CH" dirty="0" err="1"/>
              <a:t>sextupoles</a:t>
            </a:r>
            <a:endParaRPr lang="en-GB" dirty="0"/>
          </a:p>
        </p:txBody>
      </p:sp>
    </p:spTree>
    <p:extLst>
      <p:ext uri="{BB962C8B-B14F-4D97-AF65-F5344CB8AC3E}">
        <p14:creationId xmlns:p14="http://schemas.microsoft.com/office/powerpoint/2010/main" val="2365019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A63CC1-2ECF-D9C2-1601-7A1D273791AB}"/>
              </a:ext>
            </a:extLst>
          </p:cNvPr>
          <p:cNvPicPr>
            <a:picLocks noChangeAspect="1"/>
          </p:cNvPicPr>
          <p:nvPr/>
        </p:nvPicPr>
        <p:blipFill>
          <a:blip r:embed="rId2"/>
          <a:stretch>
            <a:fillRect/>
          </a:stretch>
        </p:blipFill>
        <p:spPr>
          <a:xfrm>
            <a:off x="0" y="396206"/>
            <a:ext cx="9144000" cy="4582821"/>
          </a:xfrm>
          <a:prstGeom prst="rect">
            <a:avLst/>
          </a:prstGeom>
        </p:spPr>
      </p:pic>
      <p:sp>
        <p:nvSpPr>
          <p:cNvPr id="4" name="Rectangle: Rounded Corners 3">
            <a:extLst>
              <a:ext uri="{FF2B5EF4-FFF2-40B4-BE49-F238E27FC236}">
                <a16:creationId xmlns:a16="http://schemas.microsoft.com/office/drawing/2014/main" id="{250E79E2-BA6A-413C-E98E-930D61E30D57}"/>
              </a:ext>
            </a:extLst>
          </p:cNvPr>
          <p:cNvSpPr/>
          <p:nvPr/>
        </p:nvSpPr>
        <p:spPr>
          <a:xfrm>
            <a:off x="2128477" y="3209954"/>
            <a:ext cx="614723" cy="8529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5" name="Rectangle: Rounded Corners 4">
            <a:extLst>
              <a:ext uri="{FF2B5EF4-FFF2-40B4-BE49-F238E27FC236}">
                <a16:creationId xmlns:a16="http://schemas.microsoft.com/office/drawing/2014/main" id="{8F2D7ABB-DD00-D450-4065-BCFBABEFF0A2}"/>
              </a:ext>
            </a:extLst>
          </p:cNvPr>
          <p:cNvSpPr/>
          <p:nvPr/>
        </p:nvSpPr>
        <p:spPr>
          <a:xfrm>
            <a:off x="6606988" y="1177641"/>
            <a:ext cx="614723" cy="8529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6" name="Rectangle: Rounded Corners 5">
            <a:extLst>
              <a:ext uri="{FF2B5EF4-FFF2-40B4-BE49-F238E27FC236}">
                <a16:creationId xmlns:a16="http://schemas.microsoft.com/office/drawing/2014/main" id="{B7A6DEC2-9492-8875-B138-D64FE6ABC28B}"/>
              </a:ext>
            </a:extLst>
          </p:cNvPr>
          <p:cNvSpPr/>
          <p:nvPr/>
        </p:nvSpPr>
        <p:spPr>
          <a:xfrm>
            <a:off x="2128476" y="4062881"/>
            <a:ext cx="614723" cy="8529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7" name="Rectangle: Rounded Corners 6">
            <a:extLst>
              <a:ext uri="{FF2B5EF4-FFF2-40B4-BE49-F238E27FC236}">
                <a16:creationId xmlns:a16="http://schemas.microsoft.com/office/drawing/2014/main" id="{73DEB3F6-E508-3BE6-BC64-28135265A90D}"/>
              </a:ext>
            </a:extLst>
          </p:cNvPr>
          <p:cNvSpPr/>
          <p:nvPr/>
        </p:nvSpPr>
        <p:spPr>
          <a:xfrm>
            <a:off x="6606988" y="2030568"/>
            <a:ext cx="614723" cy="8529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pic>
        <p:nvPicPr>
          <p:cNvPr id="2" name="Picture 1" descr="A cartoon of a person reading a newspaper&#10;&#10;Description automatically generated with medium confidence">
            <a:extLst>
              <a:ext uri="{FF2B5EF4-FFF2-40B4-BE49-F238E27FC236}">
                <a16:creationId xmlns:a16="http://schemas.microsoft.com/office/drawing/2014/main" id="{7B9C2A51-5AB7-06F5-1AD0-2CA9CB80F0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29549">
            <a:off x="3378229" y="2367487"/>
            <a:ext cx="2986890" cy="2311284"/>
          </a:xfrm>
          <a:prstGeom prst="rect">
            <a:avLst/>
          </a:prstGeom>
          <a:ln>
            <a:solidFill>
              <a:schemeClr val="tx1"/>
            </a:solidFill>
          </a:ln>
        </p:spPr>
      </p:pic>
      <p:sp>
        <p:nvSpPr>
          <p:cNvPr id="8" name="TextBox 7">
            <a:extLst>
              <a:ext uri="{FF2B5EF4-FFF2-40B4-BE49-F238E27FC236}">
                <a16:creationId xmlns:a16="http://schemas.microsoft.com/office/drawing/2014/main" id="{B3F5ED8F-7815-24EE-CAE0-7D1587C4D1AC}"/>
              </a:ext>
            </a:extLst>
          </p:cNvPr>
          <p:cNvSpPr txBox="1"/>
          <p:nvPr/>
        </p:nvSpPr>
        <p:spPr>
          <a:xfrm flipH="1">
            <a:off x="3460558" y="1408014"/>
            <a:ext cx="2365707" cy="707886"/>
          </a:xfrm>
          <a:prstGeom prst="rect">
            <a:avLst/>
          </a:prstGeom>
          <a:solidFill>
            <a:schemeClr val="bg1"/>
          </a:solidFill>
          <a:ln>
            <a:solidFill>
              <a:srgbClr val="002060"/>
            </a:solidFill>
          </a:ln>
        </p:spPr>
        <p:txBody>
          <a:bodyPr wrap="square" rtlCol="0">
            <a:spAutoFit/>
          </a:bodyPr>
          <a:lstStyle/>
          <a:p>
            <a:r>
              <a:rPr lang="fr-CH" sz="2000" b="1" dirty="0"/>
              <a:t>4 sessions</a:t>
            </a:r>
          </a:p>
          <a:p>
            <a:r>
              <a:rPr lang="fr-CH" sz="2000" b="1" dirty="0"/>
              <a:t>19 </a:t>
            </a:r>
            <a:r>
              <a:rPr lang="fr-CH" sz="2000" b="1" dirty="0" err="1"/>
              <a:t>presentations</a:t>
            </a:r>
            <a:endParaRPr lang="en-GB" sz="2000" b="1" dirty="0"/>
          </a:p>
        </p:txBody>
      </p:sp>
      <p:sp>
        <p:nvSpPr>
          <p:cNvPr id="9" name="TextShape 2">
            <a:extLst>
              <a:ext uri="{FF2B5EF4-FFF2-40B4-BE49-F238E27FC236}">
                <a16:creationId xmlns:a16="http://schemas.microsoft.com/office/drawing/2014/main" id="{CC97A7A4-3ED3-4A10-0D05-39D0F389D668}"/>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a:t>
            </a:fld>
            <a:endParaRPr lang="en-GB" sz="800" b="0" strike="noStrike" spc="-1">
              <a:latin typeface="Times New Roman"/>
            </a:endParaRPr>
          </a:p>
        </p:txBody>
      </p:sp>
      <p:sp>
        <p:nvSpPr>
          <p:cNvPr id="10" name="CustomShape 3">
            <a:extLst>
              <a:ext uri="{FF2B5EF4-FFF2-40B4-BE49-F238E27FC236}">
                <a16:creationId xmlns:a16="http://schemas.microsoft.com/office/drawing/2014/main" id="{54BFD924-D131-5F6B-766C-69695624E24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2741115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Technical infrastructure</a:t>
            </a:r>
            <a:br>
              <a:rPr lang="en-GB" dirty="0"/>
            </a:br>
            <a:br>
              <a:rPr lang="en-GB" dirty="0"/>
            </a:br>
            <a:r>
              <a:rPr lang="en-GB" dirty="0"/>
              <a:t>safety, transport, survey</a:t>
            </a:r>
          </a:p>
        </p:txBody>
      </p:sp>
      <p:sp>
        <p:nvSpPr>
          <p:cNvPr id="3" name="Subtitle 2"/>
          <p:cNvSpPr>
            <a:spLocks noGrp="1"/>
          </p:cNvSpPr>
          <p:nvPr>
            <p:ph type="subTitle" idx="1"/>
          </p:nvPr>
        </p:nvSpPr>
        <p:spPr/>
        <p:txBody>
          <a:bodyPr/>
          <a:lstStyle/>
          <a:p>
            <a:endParaRPr lang="en-GB"/>
          </a:p>
        </p:txBody>
      </p:sp>
      <p:sp>
        <p:nvSpPr>
          <p:cNvPr id="5" name="TextShape 2">
            <a:extLst>
              <a:ext uri="{FF2B5EF4-FFF2-40B4-BE49-F238E27FC236}">
                <a16:creationId xmlns:a16="http://schemas.microsoft.com/office/drawing/2014/main" id="{3E752282-959D-DDE8-4979-52F50AFAA52F}"/>
              </a:ext>
            </a:extLst>
          </p:cNvPr>
          <p:cNvSpPr txBox="1"/>
          <p:nvPr/>
        </p:nvSpPr>
        <p:spPr>
          <a:xfrm>
            <a:off x="8657785" y="186116"/>
            <a:ext cx="376775"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20</a:t>
            </a:fld>
            <a:endParaRPr lang="en-GB" sz="800" b="0" strike="noStrike" spc="-1" dirty="0">
              <a:latin typeface="Times New Roman"/>
            </a:endParaRPr>
          </a:p>
        </p:txBody>
      </p:sp>
      <p:sp>
        <p:nvSpPr>
          <p:cNvPr id="6" name="CustomShape 3">
            <a:extLst>
              <a:ext uri="{FF2B5EF4-FFF2-40B4-BE49-F238E27FC236}">
                <a16:creationId xmlns:a16="http://schemas.microsoft.com/office/drawing/2014/main" id="{AC3027D8-387A-034A-CF1B-886772572D98}"/>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3867503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1310739" y="392193"/>
            <a:ext cx="6530955"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Update of transport concept for personnel and material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Roberto Rinaldesi</a:t>
            </a:r>
          </a:p>
        </p:txBody>
      </p:sp>
      <p:sp>
        <p:nvSpPr>
          <p:cNvPr id="2" name="TextShape 2">
            <a:extLst>
              <a:ext uri="{FF2B5EF4-FFF2-40B4-BE49-F238E27FC236}">
                <a16:creationId xmlns:a16="http://schemas.microsoft.com/office/drawing/2014/main" id="{B858F065-A9C1-8F62-EBD0-493CA29152FC}"/>
              </a:ext>
            </a:extLst>
          </p:cNvPr>
          <p:cNvSpPr txBox="1"/>
          <p:nvPr/>
        </p:nvSpPr>
        <p:spPr>
          <a:xfrm>
            <a:off x="8642294" y="97560"/>
            <a:ext cx="392266"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21</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100F3386-E16C-EE00-D38F-127E3655D4FB}"/>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8E805633-ABE7-7FF2-6597-A933ED45135C}"/>
              </a:ext>
            </a:extLst>
          </p:cNvPr>
          <p:cNvPicPr>
            <a:picLocks noChangeAspect="1"/>
          </p:cNvPicPr>
          <p:nvPr/>
        </p:nvPicPr>
        <p:blipFill rotWithShape="1">
          <a:blip r:embed="rId2"/>
          <a:srcRect l="40973" t="30051" r="2301" b="1895"/>
          <a:stretch/>
        </p:blipFill>
        <p:spPr>
          <a:xfrm>
            <a:off x="275129" y="2091623"/>
            <a:ext cx="3941241" cy="2659684"/>
          </a:xfrm>
          <a:prstGeom prst="rect">
            <a:avLst/>
          </a:prstGeom>
        </p:spPr>
      </p:pic>
      <p:sp>
        <p:nvSpPr>
          <p:cNvPr id="7" name="TextBox 6">
            <a:extLst>
              <a:ext uri="{FF2B5EF4-FFF2-40B4-BE49-F238E27FC236}">
                <a16:creationId xmlns:a16="http://schemas.microsoft.com/office/drawing/2014/main" id="{F130D2FB-4EEA-32F8-94F1-3198422F7F10}"/>
              </a:ext>
            </a:extLst>
          </p:cNvPr>
          <p:cNvSpPr txBox="1"/>
          <p:nvPr/>
        </p:nvSpPr>
        <p:spPr>
          <a:xfrm>
            <a:off x="275129" y="1537487"/>
            <a:ext cx="3973190" cy="369332"/>
          </a:xfrm>
          <a:prstGeom prst="rect">
            <a:avLst/>
          </a:prstGeom>
          <a:noFill/>
        </p:spPr>
        <p:txBody>
          <a:bodyPr wrap="square" rtlCol="0">
            <a:spAutoFit/>
          </a:bodyPr>
          <a:lstStyle/>
          <a:p>
            <a:r>
              <a:rPr lang="fr-CH" dirty="0"/>
              <a:t>Transport of </a:t>
            </a:r>
            <a:r>
              <a:rPr lang="fr-CH" dirty="0" err="1"/>
              <a:t>accelerator</a:t>
            </a:r>
            <a:r>
              <a:rPr lang="fr-CH" dirty="0"/>
              <a:t> components</a:t>
            </a:r>
            <a:endParaRPr lang="en-GB" dirty="0"/>
          </a:p>
        </p:txBody>
      </p:sp>
      <p:pic>
        <p:nvPicPr>
          <p:cNvPr id="12" name="Picture 11">
            <a:extLst>
              <a:ext uri="{FF2B5EF4-FFF2-40B4-BE49-F238E27FC236}">
                <a16:creationId xmlns:a16="http://schemas.microsoft.com/office/drawing/2014/main" id="{36163E39-AB4A-4DDA-D557-79A307F3FA00}"/>
              </a:ext>
            </a:extLst>
          </p:cNvPr>
          <p:cNvPicPr>
            <a:picLocks noChangeAspect="1"/>
          </p:cNvPicPr>
          <p:nvPr/>
        </p:nvPicPr>
        <p:blipFill rotWithShape="1">
          <a:blip r:embed="rId3"/>
          <a:srcRect l="17787" t="28203" r="47434" b="13471"/>
          <a:stretch/>
        </p:blipFill>
        <p:spPr>
          <a:xfrm>
            <a:off x="4693380" y="1353335"/>
            <a:ext cx="4049866" cy="3820390"/>
          </a:xfrm>
          <a:prstGeom prst="rect">
            <a:avLst/>
          </a:prstGeom>
        </p:spPr>
      </p:pic>
    </p:spTree>
    <p:extLst>
      <p:ext uri="{BB962C8B-B14F-4D97-AF65-F5344CB8AC3E}">
        <p14:creationId xmlns:p14="http://schemas.microsoft.com/office/powerpoint/2010/main" val="2424558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2439402" y="391565"/>
            <a:ext cx="4267515"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Update on material logistic concept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Benedikt Oliver Müller</a:t>
            </a:r>
          </a:p>
        </p:txBody>
      </p:sp>
      <p:sp>
        <p:nvSpPr>
          <p:cNvPr id="2" name="TextShape 2">
            <a:extLst>
              <a:ext uri="{FF2B5EF4-FFF2-40B4-BE49-F238E27FC236}">
                <a16:creationId xmlns:a16="http://schemas.microsoft.com/office/drawing/2014/main" id="{8D55A3A9-CE4D-A357-931A-67E1F7C49A48}"/>
              </a:ext>
            </a:extLst>
          </p:cNvPr>
          <p:cNvSpPr txBox="1"/>
          <p:nvPr/>
        </p:nvSpPr>
        <p:spPr>
          <a:xfrm>
            <a:off x="8642294" y="73284"/>
            <a:ext cx="392266"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22</a:t>
            </a:fld>
            <a:endParaRPr lang="en-GB" sz="800" b="0" strike="noStrike" spc="-1">
              <a:latin typeface="Times New Roman"/>
            </a:endParaRPr>
          </a:p>
        </p:txBody>
      </p:sp>
      <p:sp>
        <p:nvSpPr>
          <p:cNvPr id="3" name="CustomShape 3">
            <a:extLst>
              <a:ext uri="{FF2B5EF4-FFF2-40B4-BE49-F238E27FC236}">
                <a16:creationId xmlns:a16="http://schemas.microsoft.com/office/drawing/2014/main" id="{DC0742EA-814D-3EB4-0D3C-EAC02C060DF6}"/>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38A4BD3F-092B-94BC-58BD-2E3C9E818789}"/>
              </a:ext>
            </a:extLst>
          </p:cNvPr>
          <p:cNvPicPr>
            <a:picLocks noChangeAspect="1"/>
          </p:cNvPicPr>
          <p:nvPr/>
        </p:nvPicPr>
        <p:blipFill rotWithShape="1">
          <a:blip r:embed="rId2"/>
          <a:srcRect l="3894" t="86237" r="70796"/>
          <a:stretch/>
        </p:blipFill>
        <p:spPr>
          <a:xfrm>
            <a:off x="6720238" y="367916"/>
            <a:ext cx="2314322" cy="707888"/>
          </a:xfrm>
          <a:prstGeom prst="rect">
            <a:avLst/>
          </a:prstGeom>
        </p:spPr>
      </p:pic>
      <p:pic>
        <p:nvPicPr>
          <p:cNvPr id="10" name="Picture 9">
            <a:extLst>
              <a:ext uri="{FF2B5EF4-FFF2-40B4-BE49-F238E27FC236}">
                <a16:creationId xmlns:a16="http://schemas.microsoft.com/office/drawing/2014/main" id="{EE11C69C-5E11-4325-3AA5-9069DE82A1E2}"/>
              </a:ext>
            </a:extLst>
          </p:cNvPr>
          <p:cNvPicPr>
            <a:picLocks noChangeAspect="1"/>
          </p:cNvPicPr>
          <p:nvPr/>
        </p:nvPicPr>
        <p:blipFill rotWithShape="1">
          <a:blip r:embed="rId3"/>
          <a:srcRect l="17610" t="50000" r="53098" b="32035"/>
          <a:stretch/>
        </p:blipFill>
        <p:spPr>
          <a:xfrm>
            <a:off x="194210" y="3929131"/>
            <a:ext cx="3316197" cy="1144012"/>
          </a:xfrm>
          <a:prstGeom prst="rect">
            <a:avLst/>
          </a:prstGeom>
        </p:spPr>
      </p:pic>
      <p:pic>
        <p:nvPicPr>
          <p:cNvPr id="8" name="Picture 7">
            <a:extLst>
              <a:ext uri="{FF2B5EF4-FFF2-40B4-BE49-F238E27FC236}">
                <a16:creationId xmlns:a16="http://schemas.microsoft.com/office/drawing/2014/main" id="{A1743735-50FF-A712-0CA6-DCC721995E8B}"/>
              </a:ext>
            </a:extLst>
          </p:cNvPr>
          <p:cNvPicPr>
            <a:picLocks noChangeAspect="1"/>
          </p:cNvPicPr>
          <p:nvPr/>
        </p:nvPicPr>
        <p:blipFill rotWithShape="1">
          <a:blip r:embed="rId4"/>
          <a:srcRect l="15311" t="29735" r="20885" b="12370"/>
          <a:stretch/>
        </p:blipFill>
        <p:spPr>
          <a:xfrm>
            <a:off x="178024" y="1025930"/>
            <a:ext cx="5688063" cy="2903201"/>
          </a:xfrm>
          <a:prstGeom prst="rect">
            <a:avLst/>
          </a:prstGeom>
        </p:spPr>
      </p:pic>
      <p:graphicFrame>
        <p:nvGraphicFramePr>
          <p:cNvPr id="9" name="Tabelle 12">
            <a:extLst>
              <a:ext uri="{FF2B5EF4-FFF2-40B4-BE49-F238E27FC236}">
                <a16:creationId xmlns:a16="http://schemas.microsoft.com/office/drawing/2014/main" id="{2014A635-5E38-59CA-A0D0-8818D0B0FAC1}"/>
              </a:ext>
            </a:extLst>
          </p:cNvPr>
          <p:cNvGraphicFramePr>
            <a:graphicFrameLocks noGrp="1"/>
          </p:cNvGraphicFramePr>
          <p:nvPr>
            <p:extLst>
              <p:ext uri="{D42A27DB-BD31-4B8C-83A1-F6EECF244321}">
                <p14:modId xmlns:p14="http://schemas.microsoft.com/office/powerpoint/2010/main" val="1068545889"/>
              </p:ext>
            </p:extLst>
          </p:nvPr>
        </p:nvGraphicFramePr>
        <p:xfrm>
          <a:off x="427055" y="1646466"/>
          <a:ext cx="8289889" cy="2852115"/>
        </p:xfrm>
        <a:graphic>
          <a:graphicData uri="http://schemas.openxmlformats.org/drawingml/2006/table">
            <a:tbl>
              <a:tblPr/>
              <a:tblGrid>
                <a:gridCol w="1571755">
                  <a:extLst>
                    <a:ext uri="{9D8B030D-6E8A-4147-A177-3AD203B41FA5}">
                      <a16:colId xmlns:a16="http://schemas.microsoft.com/office/drawing/2014/main" val="275315321"/>
                    </a:ext>
                  </a:extLst>
                </a:gridCol>
                <a:gridCol w="3175966">
                  <a:extLst>
                    <a:ext uri="{9D8B030D-6E8A-4147-A177-3AD203B41FA5}">
                      <a16:colId xmlns:a16="http://schemas.microsoft.com/office/drawing/2014/main" val="3836269004"/>
                    </a:ext>
                  </a:extLst>
                </a:gridCol>
                <a:gridCol w="885542">
                  <a:extLst>
                    <a:ext uri="{9D8B030D-6E8A-4147-A177-3AD203B41FA5}">
                      <a16:colId xmlns:a16="http://schemas.microsoft.com/office/drawing/2014/main" val="887060852"/>
                    </a:ext>
                  </a:extLst>
                </a:gridCol>
                <a:gridCol w="885542">
                  <a:extLst>
                    <a:ext uri="{9D8B030D-6E8A-4147-A177-3AD203B41FA5}">
                      <a16:colId xmlns:a16="http://schemas.microsoft.com/office/drawing/2014/main" val="680514001"/>
                    </a:ext>
                  </a:extLst>
                </a:gridCol>
                <a:gridCol w="885542">
                  <a:extLst>
                    <a:ext uri="{9D8B030D-6E8A-4147-A177-3AD203B41FA5}">
                      <a16:colId xmlns:a16="http://schemas.microsoft.com/office/drawing/2014/main" val="2487565596"/>
                    </a:ext>
                  </a:extLst>
                </a:gridCol>
                <a:gridCol w="885542">
                  <a:extLst>
                    <a:ext uri="{9D8B030D-6E8A-4147-A177-3AD203B41FA5}">
                      <a16:colId xmlns:a16="http://schemas.microsoft.com/office/drawing/2014/main" val="1367654323"/>
                    </a:ext>
                  </a:extLst>
                </a:gridCol>
              </a:tblGrid>
              <a:tr h="218913">
                <a:tc rowSpan="2">
                  <a:txBody>
                    <a:bodyPr/>
                    <a:lstStyle/>
                    <a:p>
                      <a:pPr algn="ctr" fontAlgn="ctr"/>
                      <a:r>
                        <a:rPr lang="de-DE" sz="1400" b="1" i="0" u="none" strike="noStrike" dirty="0">
                          <a:solidFill>
                            <a:srgbClr val="0F124A"/>
                          </a:solidFill>
                          <a:effectLst/>
                          <a:latin typeface="Frutiger LT Com 45 Light" panose="020B0303030504020204" pitchFamily="34" charset="0"/>
                        </a:rPr>
                        <a:t>Summary</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r" fontAlgn="ctr"/>
                      <a:r>
                        <a:rPr lang="de-DE" sz="1100" b="1" i="0" u="none" strike="noStrike" dirty="0">
                          <a:solidFill>
                            <a:srgbClr val="FFFFFF"/>
                          </a:solidFill>
                          <a:effectLst/>
                          <a:latin typeface="Frutiger LT Com 45 Light" panose="020B0303030504020204" pitchFamily="34" charset="0"/>
                        </a:rPr>
                        <a:t>Scenario</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0F124A"/>
                    </a:solidFill>
                  </a:tcPr>
                </a:tc>
                <a:tc>
                  <a:txBody>
                    <a:bodyPr/>
                    <a:lstStyle/>
                    <a:p>
                      <a:pPr algn="ctr" fontAlgn="ctr"/>
                      <a:r>
                        <a:rPr lang="de-DE" sz="1100" b="1" i="0" u="none" strike="noStrike" dirty="0">
                          <a:solidFill>
                            <a:srgbClr val="FFFFFF"/>
                          </a:solidFill>
                          <a:effectLst/>
                          <a:latin typeface="Frutiger LT Com 45 Light" panose="020B0303030504020204" pitchFamily="34" charset="0"/>
                        </a:rPr>
                        <a:t>2s2v</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0F124A"/>
                    </a:solidFill>
                  </a:tcPr>
                </a:tc>
                <a:tc>
                  <a:txBody>
                    <a:bodyPr/>
                    <a:lstStyle/>
                    <a:p>
                      <a:pPr algn="ctr" fontAlgn="ctr"/>
                      <a:r>
                        <a:rPr lang="de-DE" sz="1100" b="1" i="0" u="none" strike="noStrike">
                          <a:solidFill>
                            <a:srgbClr val="FFFFFF"/>
                          </a:solidFill>
                          <a:effectLst/>
                          <a:latin typeface="Frutiger LT Com 45 Light" panose="020B0303030504020204" pitchFamily="34" charset="0"/>
                        </a:rPr>
                        <a:t>2s4v</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0F124A"/>
                    </a:solidFill>
                  </a:tcPr>
                </a:tc>
                <a:tc>
                  <a:txBody>
                    <a:bodyPr/>
                    <a:lstStyle/>
                    <a:p>
                      <a:pPr algn="ctr" fontAlgn="ctr"/>
                      <a:r>
                        <a:rPr lang="de-DE" sz="1100" b="1" i="0" u="none" strike="noStrike">
                          <a:solidFill>
                            <a:srgbClr val="FFFFFF"/>
                          </a:solidFill>
                          <a:effectLst/>
                          <a:latin typeface="Frutiger LT Com 45 Light" panose="020B0303030504020204" pitchFamily="34" charset="0"/>
                        </a:rPr>
                        <a:t>4s2v</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0F124A"/>
                    </a:solidFill>
                  </a:tcPr>
                </a:tc>
                <a:tc>
                  <a:txBody>
                    <a:bodyPr/>
                    <a:lstStyle/>
                    <a:p>
                      <a:pPr algn="ctr" fontAlgn="ctr"/>
                      <a:r>
                        <a:rPr lang="de-DE" sz="1100" b="1" i="0" u="none" strike="noStrike">
                          <a:solidFill>
                            <a:srgbClr val="FFFFFF"/>
                          </a:solidFill>
                          <a:effectLst/>
                          <a:latin typeface="Frutiger LT Com 45 Light" panose="020B0303030504020204" pitchFamily="34" charset="0"/>
                        </a:rPr>
                        <a:t>4s4v</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0F124A"/>
                    </a:solidFill>
                  </a:tcPr>
                </a:tc>
                <a:extLst>
                  <a:ext uri="{0D108BD9-81ED-4DB2-BD59-A6C34878D82A}">
                    <a16:rowId xmlns:a16="http://schemas.microsoft.com/office/drawing/2014/main" val="2036297882"/>
                  </a:ext>
                </a:extLst>
              </a:tr>
              <a:tr h="218913">
                <a:tc vMerge="1">
                  <a:txBody>
                    <a:bodyPr/>
                    <a:lstStyle/>
                    <a:p>
                      <a:endParaRPr lang="en-GB"/>
                    </a:p>
                  </a:txBody>
                  <a:tcPr/>
                </a:tc>
                <a:tc>
                  <a:txBody>
                    <a:bodyPr/>
                    <a:lstStyle/>
                    <a:p>
                      <a:pPr algn="ctr" fontAlgn="ctr"/>
                      <a:r>
                        <a:rPr lang="de-DE" sz="1100" b="1" i="0" u="none" strike="noStrike" dirty="0">
                          <a:solidFill>
                            <a:srgbClr val="0F124A"/>
                          </a:solidFill>
                          <a:effectLst/>
                          <a:latin typeface="Frutiger LT Com 45 Light" panose="020B0303030504020204" pitchFamily="34" charset="0"/>
                        </a:rPr>
                        <a:t>KPI</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1" i="0" u="none" strike="noStrike">
                          <a:solidFill>
                            <a:srgbClr val="0F124A"/>
                          </a:solidFill>
                          <a:effectLst/>
                          <a:latin typeface="Frutiger LT Com 45 Light" panose="020B0303030504020204" pitchFamily="34" charset="0"/>
                        </a:rPr>
                        <a:t>Value</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1" i="0" u="none" strike="noStrike">
                          <a:solidFill>
                            <a:srgbClr val="0F124A"/>
                          </a:solidFill>
                          <a:effectLst/>
                          <a:latin typeface="Frutiger LT Com 45 Light" panose="020B0303030504020204" pitchFamily="34" charset="0"/>
                        </a:rPr>
                        <a:t>Value</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1" i="0" u="none" strike="noStrike">
                          <a:solidFill>
                            <a:srgbClr val="0F124A"/>
                          </a:solidFill>
                          <a:effectLst/>
                          <a:latin typeface="Frutiger LT Com 45 Light" panose="020B0303030504020204" pitchFamily="34" charset="0"/>
                        </a:rPr>
                        <a:t>Value</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1" i="0" u="none" strike="noStrike">
                          <a:solidFill>
                            <a:srgbClr val="0F124A"/>
                          </a:solidFill>
                          <a:effectLst/>
                          <a:latin typeface="Frutiger LT Com 45 Light" panose="020B0303030504020204" pitchFamily="34" charset="0"/>
                        </a:rPr>
                        <a:t>Value</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extLst>
                  <a:ext uri="{0D108BD9-81ED-4DB2-BD59-A6C34878D82A}">
                    <a16:rowId xmlns:a16="http://schemas.microsoft.com/office/drawing/2014/main" val="371203513"/>
                  </a:ext>
                </a:extLst>
              </a:tr>
              <a:tr h="187639">
                <a:tc>
                  <a:txBody>
                    <a:bodyPr/>
                    <a:lstStyle/>
                    <a:p>
                      <a:pPr marL="0" marR="0" lvl="0" indent="0" algn="ctr" defTabSz="1828800" rtl="0" eaLnBrk="1" fontAlgn="ctr" latinLnBrk="0" hangingPunct="1">
                        <a:lnSpc>
                          <a:spcPct val="100000"/>
                        </a:lnSpc>
                        <a:spcBef>
                          <a:spcPts val="0"/>
                        </a:spcBef>
                        <a:spcAft>
                          <a:spcPts val="0"/>
                        </a:spcAft>
                        <a:buClrTx/>
                        <a:buSzTx/>
                        <a:buFontTx/>
                        <a:buNone/>
                        <a:tabLst/>
                        <a:defRPr/>
                      </a:pPr>
                      <a:r>
                        <a:rPr lang="de-DE" sz="1100" b="1" i="0" u="none" strike="noStrike" dirty="0">
                          <a:solidFill>
                            <a:srgbClr val="0F124A"/>
                          </a:solidFill>
                          <a:effectLst/>
                          <a:latin typeface="Frutiger LT Com 45 Light" panose="020B0303030504020204" pitchFamily="34" charset="0"/>
                        </a:rPr>
                        <a:t>General </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Overall </a:t>
                      </a:r>
                      <a:r>
                        <a:rPr lang="en-GB" sz="1100" b="0" i="0" u="none" strike="noStrike" noProof="0" dirty="0">
                          <a:solidFill>
                            <a:srgbClr val="000000"/>
                          </a:solidFill>
                          <a:effectLst/>
                          <a:latin typeface="Frutiger LT Com 45 Light" panose="020B0303030504020204" pitchFamily="34" charset="0"/>
                        </a:rPr>
                        <a:t>simulation</a:t>
                      </a:r>
                      <a:r>
                        <a:rPr lang="de-DE" sz="1100" b="0" i="0" u="none" strike="noStrike" dirty="0">
                          <a:solidFill>
                            <a:srgbClr val="000000"/>
                          </a:solidFill>
                          <a:effectLst/>
                          <a:latin typeface="Frutiger LT Com 45 Light" panose="020B0303030504020204" pitchFamily="34" charset="0"/>
                        </a:rPr>
                        <a:t> time [</a:t>
                      </a:r>
                      <a:r>
                        <a:rPr lang="en-GB" sz="1100" b="0" i="0" u="none" strike="noStrike" noProof="0" dirty="0">
                          <a:solidFill>
                            <a:srgbClr val="000000"/>
                          </a:solidFill>
                          <a:effectLst/>
                          <a:latin typeface="Frutiger LT Com 45 Light" panose="020B0303030504020204" pitchFamily="34" charset="0"/>
                        </a:rPr>
                        <a:t>h</a:t>
                      </a:r>
                      <a:r>
                        <a:rPr lang="de-DE" sz="1100" b="0" i="0" u="none" strike="noStrike" dirty="0">
                          <a:solidFill>
                            <a:srgbClr val="000000"/>
                          </a:solidFill>
                          <a:effectLst/>
                          <a:latin typeface="Frutiger LT Com 45 Light" panose="020B0303030504020204" pitchFamily="34" charset="0"/>
                        </a:rPr>
                        <a: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5928*</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5496*</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2760*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2760*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EDF1F4"/>
                    </a:solidFill>
                  </a:tcPr>
                </a:tc>
                <a:extLst>
                  <a:ext uri="{0D108BD9-81ED-4DB2-BD59-A6C34878D82A}">
                    <a16:rowId xmlns:a16="http://schemas.microsoft.com/office/drawing/2014/main" val="1584096232"/>
                  </a:ext>
                </a:extLst>
              </a:tr>
              <a:tr h="187639">
                <a:tc rowSpan="2">
                  <a:txBody>
                    <a:bodyPr/>
                    <a:lstStyle/>
                    <a:p>
                      <a:pPr algn="ctr" fontAlgn="ctr"/>
                      <a:r>
                        <a:rPr lang="en-GB" sz="1100" b="1" i="0" u="none" strike="noStrike" noProof="0" dirty="0">
                          <a:solidFill>
                            <a:srgbClr val="0F124A"/>
                          </a:solidFill>
                          <a:effectLst/>
                          <a:latin typeface="Frutiger LT Com 45 Light" panose="020B0303030504020204" pitchFamily="34" charset="0"/>
                        </a:rPr>
                        <a:t>Magnet transport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Transport time [h]</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5424</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4584</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2304</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2280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149194272"/>
                  </a:ext>
                </a:extLst>
              </a:tr>
              <a:tr h="187639">
                <a:tc vMerge="1">
                  <a:txBody>
                    <a:bodyPr/>
                    <a:lstStyle/>
                    <a:p>
                      <a:endParaRPr lang="en-GB"/>
                    </a:p>
                  </a:txBody>
                  <a:tcPr/>
                </a:tc>
                <a:tc>
                  <a:txBody>
                    <a:bodyPr/>
                    <a:lstStyle/>
                    <a:p>
                      <a:pPr algn="ctr" fontAlgn="ctr"/>
                      <a:r>
                        <a:rPr lang="en-US" sz="1100" b="0" i="0" u="none" strike="noStrike" dirty="0">
                          <a:solidFill>
                            <a:srgbClr val="000000"/>
                          </a:solidFill>
                          <a:effectLst/>
                          <a:latin typeface="Frutiger LT Com 45 Light" panose="020B0303030504020204" pitchFamily="34" charset="0"/>
                        </a:rPr>
                        <a:t>Magnets transported per day and shaft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23</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23</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23</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extLst>
                  <a:ext uri="{0D108BD9-81ED-4DB2-BD59-A6C34878D82A}">
                    <a16:rowId xmlns:a16="http://schemas.microsoft.com/office/drawing/2014/main" val="1013597313"/>
                  </a:ext>
                </a:extLst>
              </a:tr>
              <a:tr h="187639">
                <a:tc rowSpan="2">
                  <a:txBody>
                    <a:bodyPr/>
                    <a:lstStyle/>
                    <a:p>
                      <a:pPr algn="ctr" fontAlgn="ctr"/>
                      <a:r>
                        <a:rPr lang="de-DE" sz="1100" b="1" i="0" u="none" strike="noStrike">
                          <a:solidFill>
                            <a:srgbClr val="0F124A"/>
                          </a:solidFill>
                          <a:effectLst/>
                          <a:latin typeface="Frutiger LT Com 45 Light" panose="020B0303030504020204" pitchFamily="34" charset="0"/>
                        </a:rPr>
                        <a:t>Magnet aligning and connecting</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en-US" sz="1100" b="0" i="0" u="none" strike="noStrike" dirty="0">
                          <a:solidFill>
                            <a:srgbClr val="000000"/>
                          </a:solidFill>
                          <a:effectLst/>
                          <a:latin typeface="Frutiger LT Com 45 Light" panose="020B0303030504020204" pitchFamily="34" charset="0"/>
                        </a:rPr>
                        <a:t>Aligning and connecting time [h]</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5904*</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5472*</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2736*</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2736*</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822225288"/>
                  </a:ext>
                </a:extLst>
              </a:tr>
              <a:tr h="187639">
                <a:tc vMerge="1">
                  <a:txBody>
                    <a:bodyPr/>
                    <a:lstStyle/>
                    <a:p>
                      <a:endParaRPr lang="en-GB"/>
                    </a:p>
                  </a:txBody>
                  <a:tcPr/>
                </a:tc>
                <a:tc>
                  <a:txBody>
                    <a:bodyPr/>
                    <a:lstStyle/>
                    <a:p>
                      <a:pPr algn="ctr" fontAlgn="ctr"/>
                      <a:r>
                        <a:rPr lang="en-US" sz="1100" b="0" i="0" u="none" strike="noStrike" dirty="0">
                          <a:solidFill>
                            <a:srgbClr val="000000"/>
                          </a:solidFill>
                          <a:effectLst/>
                          <a:latin typeface="Frutiger LT Com 45 Light" panose="020B0303030504020204" pitchFamily="34" charset="0"/>
                        </a:rPr>
                        <a:t>Magnets aligned and connected per day and shaft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18*</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19*</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19*</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19*</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extLst>
                  <a:ext uri="{0D108BD9-81ED-4DB2-BD59-A6C34878D82A}">
                    <a16:rowId xmlns:a16="http://schemas.microsoft.com/office/drawing/2014/main" val="3492262090"/>
                  </a:ext>
                </a:extLst>
              </a:tr>
              <a:tr h="187639">
                <a:tc rowSpan="3">
                  <a:txBody>
                    <a:bodyPr/>
                    <a:lstStyle/>
                    <a:p>
                      <a:pPr algn="ctr" fontAlgn="ctr"/>
                      <a:r>
                        <a:rPr lang="en-US" sz="1100" b="1" i="0" u="none" strike="noStrike" dirty="0">
                          <a:solidFill>
                            <a:srgbClr val="0F124A"/>
                          </a:solidFill>
                          <a:effectLst/>
                          <a:latin typeface="Frutiger LT Com 45 Light" panose="020B0303030504020204" pitchFamily="34" charset="0"/>
                        </a:rPr>
                        <a:t>Transporters waiting at shaft for crane with magnet </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en-US" sz="1100" b="0" i="0" u="none" strike="noStrike">
                          <a:solidFill>
                            <a:srgbClr val="000000"/>
                          </a:solidFill>
                          <a:effectLst/>
                          <a:latin typeface="Frutiger LT Com 45 Light" panose="020B0303030504020204" pitchFamily="34" charset="0"/>
                        </a:rPr>
                        <a:t>No. of times waiting for magnet </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865</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2440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865</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1223</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81192852"/>
                  </a:ext>
                </a:extLst>
              </a:tr>
              <a:tr h="187639">
                <a:tc vMerge="1">
                  <a:txBody>
                    <a:bodyPr/>
                    <a:lstStyle/>
                    <a:p>
                      <a:endParaRPr lang="en-GB"/>
                    </a:p>
                  </a:txBody>
                  <a:tcPr/>
                </a:tc>
                <a:tc>
                  <a:txBody>
                    <a:bodyPr/>
                    <a:lstStyle/>
                    <a:p>
                      <a:pPr algn="ctr" fontAlgn="ctr"/>
                      <a:r>
                        <a:rPr lang="en-US" sz="1100" b="0" i="0" u="none" strike="noStrike" dirty="0">
                          <a:solidFill>
                            <a:srgbClr val="000000"/>
                          </a:solidFill>
                          <a:effectLst/>
                          <a:latin typeface="Frutiger LT Com 45 Light" panose="020B0303030504020204" pitchFamily="34" charset="0"/>
                        </a:rPr>
                        <a:t>Accumulated total waiting for crane time [</a:t>
                      </a:r>
                      <a:r>
                        <a:rPr lang="en-US" sz="1100" b="0" i="0" u="none" strike="noStrike" dirty="0" err="1">
                          <a:solidFill>
                            <a:srgbClr val="000000"/>
                          </a:solidFill>
                          <a:effectLst/>
                          <a:latin typeface="Frutiger LT Com 45 Light" panose="020B0303030504020204" pitchFamily="34" charset="0"/>
                        </a:rPr>
                        <a:t>hh:mm:ss</a:t>
                      </a:r>
                      <a:r>
                        <a:rPr lang="en-US" sz="1100" b="0" i="0" u="none" strike="noStrike" dirty="0">
                          <a:solidFill>
                            <a:srgbClr val="000000"/>
                          </a:solidFill>
                          <a:effectLst/>
                          <a:latin typeface="Frutiger LT Com 45 Light" panose="020B0303030504020204" pitchFamily="34" charset="0"/>
                        </a:rPr>
                        <a: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735:21:59</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3149:32:22</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741:48:04</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1734:48:20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EDF1F4"/>
                    </a:solidFill>
                  </a:tcPr>
                </a:tc>
                <a:extLst>
                  <a:ext uri="{0D108BD9-81ED-4DB2-BD59-A6C34878D82A}">
                    <a16:rowId xmlns:a16="http://schemas.microsoft.com/office/drawing/2014/main" val="1969434876"/>
                  </a:ext>
                </a:extLst>
              </a:tr>
              <a:tr h="193894">
                <a:tc vMerge="1">
                  <a:txBody>
                    <a:bodyPr/>
                    <a:lstStyle/>
                    <a:p>
                      <a:endParaRPr lang="en-GB"/>
                    </a:p>
                  </a:txBody>
                  <a:tcPr/>
                </a:tc>
                <a:tc>
                  <a:txBody>
                    <a:bodyPr/>
                    <a:lstStyle/>
                    <a:p>
                      <a:pPr algn="ctr" fontAlgn="ctr"/>
                      <a:r>
                        <a:rPr lang="en-US" sz="1100" b="0" i="0" u="none" strike="noStrike" dirty="0">
                          <a:solidFill>
                            <a:srgbClr val="000000"/>
                          </a:solidFill>
                          <a:effectLst/>
                          <a:latin typeface="Frutiger LT Com 45 Light" panose="020B0303030504020204" pitchFamily="34" charset="0"/>
                        </a:rPr>
                        <a:t>Avg waiting for crane time [</a:t>
                      </a:r>
                      <a:r>
                        <a:rPr lang="en-US" sz="1100" b="0" i="0" u="none" strike="noStrike" dirty="0" err="1">
                          <a:solidFill>
                            <a:srgbClr val="000000"/>
                          </a:solidFill>
                          <a:effectLst/>
                          <a:latin typeface="Frutiger LT Com 45 Light" panose="020B0303030504020204" pitchFamily="34" charset="0"/>
                        </a:rPr>
                        <a:t>hh:mm:ss</a:t>
                      </a:r>
                      <a:r>
                        <a:rPr lang="en-US" sz="1100" b="0" i="0" u="none" strike="noStrike" dirty="0">
                          <a:solidFill>
                            <a:srgbClr val="000000"/>
                          </a:solidFill>
                          <a:effectLst/>
                          <a:latin typeface="Frutiger LT Com 45 Light" panose="020B0303030504020204" pitchFamily="34" charset="0"/>
                        </a:rPr>
                        <a: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0:51:00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1:17:27</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0:51:27</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1:25:07</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FFFFFF"/>
                    </a:solidFill>
                  </a:tcPr>
                </a:tc>
                <a:extLst>
                  <a:ext uri="{0D108BD9-81ED-4DB2-BD59-A6C34878D82A}">
                    <a16:rowId xmlns:a16="http://schemas.microsoft.com/office/drawing/2014/main" val="1322076953"/>
                  </a:ext>
                </a:extLst>
              </a:tr>
              <a:tr h="193894">
                <a:tc rowSpan="3">
                  <a:txBody>
                    <a:bodyPr/>
                    <a:lstStyle/>
                    <a:p>
                      <a:pPr algn="ctr" fontAlgn="ctr"/>
                      <a:r>
                        <a:rPr lang="en-US" sz="1100" b="1" i="0" u="none" strike="noStrike" dirty="0">
                          <a:solidFill>
                            <a:srgbClr val="0F124A"/>
                          </a:solidFill>
                          <a:effectLst/>
                          <a:latin typeface="Frutiger LT Com 45 Light" panose="020B0303030504020204" pitchFamily="34" charset="0"/>
                        </a:rPr>
                        <a:t>Transporter waiting for other transporters to pass by</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w="6350" cap="flat" cmpd="sng" algn="ctr">
                      <a:solidFill>
                        <a:srgbClr val="A6BBC8"/>
                      </a:solidFill>
                      <a:prstDash val="solid"/>
                      <a:round/>
                      <a:headEnd type="none" w="med" len="med"/>
                      <a:tailEnd type="none" w="med" len="med"/>
                    </a:lnB>
                    <a:solidFill>
                      <a:srgbClr val="FFFFFF"/>
                    </a:solidFill>
                  </a:tcPr>
                </a:tc>
                <a:tc>
                  <a:txBody>
                    <a:bodyPr/>
                    <a:lstStyle/>
                    <a:p>
                      <a:pPr algn="ctr" fontAlgn="ctr"/>
                      <a:r>
                        <a:rPr lang="de-DE" sz="1100" b="0" i="0" u="none" strike="noStrike" dirty="0" err="1">
                          <a:solidFill>
                            <a:srgbClr val="000000"/>
                          </a:solidFill>
                          <a:effectLst/>
                          <a:latin typeface="Frutiger LT Com 45 Light" panose="020B0303030504020204" pitchFamily="34" charset="0"/>
                        </a:rPr>
                        <a:t>No</a:t>
                      </a:r>
                      <a:r>
                        <a:rPr lang="de-DE" sz="1100" b="0" i="0" u="none" strike="noStrike" dirty="0">
                          <a:solidFill>
                            <a:srgbClr val="000000"/>
                          </a:solidFill>
                          <a:effectLst/>
                          <a:latin typeface="Frutiger LT Com 45 Light" panose="020B0303030504020204" pitchFamily="34" charset="0"/>
                        </a:rPr>
                        <a:t>. </a:t>
                      </a:r>
                      <a:r>
                        <a:rPr lang="de-DE" sz="1100" b="0" i="0" u="none" strike="noStrike" dirty="0" err="1">
                          <a:solidFill>
                            <a:srgbClr val="000000"/>
                          </a:solidFill>
                          <a:effectLst/>
                          <a:latin typeface="Frutiger LT Com 45 Light" panose="020B0303030504020204" pitchFamily="34" charset="0"/>
                        </a:rPr>
                        <a:t>of</a:t>
                      </a:r>
                      <a:r>
                        <a:rPr lang="de-DE" sz="1100" b="0" i="0" u="none" strike="noStrike" dirty="0">
                          <a:solidFill>
                            <a:srgbClr val="000000"/>
                          </a:solidFill>
                          <a:effectLst/>
                          <a:latin typeface="Frutiger LT Com 45 Light" panose="020B0303030504020204" pitchFamily="34" charset="0"/>
                        </a:rPr>
                        <a:t> </a:t>
                      </a:r>
                      <a:r>
                        <a:rPr lang="de-DE" sz="1100" b="0" i="0" u="none" strike="noStrike" dirty="0" err="1">
                          <a:solidFill>
                            <a:srgbClr val="000000"/>
                          </a:solidFill>
                          <a:effectLst/>
                          <a:latin typeface="Frutiger LT Com 45 Light" panose="020B0303030504020204" pitchFamily="34" charset="0"/>
                        </a:rPr>
                        <a:t>encounters</a:t>
                      </a:r>
                      <a:endParaRPr lang="de-DE" sz="1100" b="0" i="0" u="none" strike="noStrike" dirty="0">
                        <a:solidFill>
                          <a:srgbClr val="000000"/>
                        </a:solidFill>
                        <a:effectLst/>
                        <a:latin typeface="Frutiger LT Com 45 Light" panose="020B0303030504020204" pitchFamily="34" charset="0"/>
                      </a:endParaRP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2449</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1221</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w="6350" cap="flat" cmpd="sng" algn="ctr">
                      <a:solidFill>
                        <a:srgbClr val="A6BBC8"/>
                      </a:solidFill>
                      <a:prstDash val="solid"/>
                      <a:round/>
                      <a:headEnd type="none" w="med" len="med"/>
                      <a:tailEnd type="none" w="med" len="med"/>
                    </a:lnT>
                    <a:lnB>
                      <a:noFill/>
                    </a:lnB>
                    <a:solidFill>
                      <a:srgbClr val="EDF1F4"/>
                    </a:solidFill>
                  </a:tcPr>
                </a:tc>
                <a:extLst>
                  <a:ext uri="{0D108BD9-81ED-4DB2-BD59-A6C34878D82A}">
                    <a16:rowId xmlns:a16="http://schemas.microsoft.com/office/drawing/2014/main" val="3099042370"/>
                  </a:ext>
                </a:extLst>
              </a:tr>
              <a:tr h="187639">
                <a:tc vMerge="1">
                  <a:txBody>
                    <a:bodyPr/>
                    <a:lstStyle/>
                    <a:p>
                      <a:endParaRPr lang="en-GB"/>
                    </a:p>
                  </a:txBody>
                  <a:tcPr/>
                </a:tc>
                <a:tc>
                  <a:txBody>
                    <a:bodyPr/>
                    <a:lstStyle/>
                    <a:p>
                      <a:pPr algn="ctr" fontAlgn="ctr"/>
                      <a:r>
                        <a:rPr lang="en-US" sz="1100" b="0" i="0" u="none" strike="noStrike" dirty="0">
                          <a:solidFill>
                            <a:srgbClr val="000000"/>
                          </a:solidFill>
                          <a:effectLst/>
                          <a:latin typeface="Frutiger LT Com 45 Light" panose="020B0303030504020204" pitchFamily="34" charset="0"/>
                        </a:rPr>
                        <a:t>Accumulated total encounter waiting time [</a:t>
                      </a:r>
                      <a:r>
                        <a:rPr lang="en-US" sz="1100" b="0" i="0" u="none" strike="noStrike" dirty="0" err="1">
                          <a:solidFill>
                            <a:srgbClr val="000000"/>
                          </a:solidFill>
                          <a:effectLst/>
                          <a:latin typeface="Frutiger LT Com 45 Light" panose="020B0303030504020204" pitchFamily="34" charset="0"/>
                        </a:rPr>
                        <a:t>hh:mm:ss</a:t>
                      </a:r>
                      <a:r>
                        <a:rPr lang="en-US" sz="1100" b="0" i="0" u="none" strike="noStrike" dirty="0">
                          <a:solidFill>
                            <a:srgbClr val="000000"/>
                          </a:solidFill>
                          <a:effectLst/>
                          <a:latin typeface="Frutiger LT Com 45 Light" panose="020B0303030504020204" pitchFamily="34" charset="0"/>
                        </a:rPr>
                        <a: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0:00:00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2664:00:52</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FFFFFF"/>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0:00:00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FFFFFF"/>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1866:18:18</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07176865"/>
                  </a:ext>
                </a:extLst>
              </a:tr>
              <a:tr h="187639">
                <a:tc vMerge="1">
                  <a:txBody>
                    <a:bodyPr/>
                    <a:lstStyle/>
                    <a:p>
                      <a:endParaRPr lang="en-GB"/>
                    </a:p>
                  </a:txBody>
                  <a:tcPr/>
                </a:tc>
                <a:tc>
                  <a:txBody>
                    <a:bodyPr/>
                    <a:lstStyle/>
                    <a:p>
                      <a:pPr algn="ctr" fontAlgn="ctr"/>
                      <a:r>
                        <a:rPr lang="en-US" sz="1100" b="0" i="0" u="none" strike="noStrike" dirty="0">
                          <a:solidFill>
                            <a:srgbClr val="000000"/>
                          </a:solidFill>
                          <a:effectLst/>
                          <a:latin typeface="Frutiger LT Com 45 Light" panose="020B0303030504020204" pitchFamily="34" charset="0"/>
                        </a:rPr>
                        <a:t>Avg encounter waiting time [</a:t>
                      </a:r>
                      <a:r>
                        <a:rPr lang="en-US" sz="1100" b="0" i="0" u="none" strike="noStrike" dirty="0" err="1">
                          <a:solidFill>
                            <a:srgbClr val="000000"/>
                          </a:solidFill>
                          <a:effectLst/>
                          <a:latin typeface="Frutiger LT Com 45 Light" panose="020B0303030504020204" pitchFamily="34" charset="0"/>
                        </a:rPr>
                        <a:t>hh:mm:ss</a:t>
                      </a:r>
                      <a:r>
                        <a:rPr lang="en-US" sz="1100" b="0" i="0" u="none" strike="noStrike" dirty="0">
                          <a:solidFill>
                            <a:srgbClr val="000000"/>
                          </a:solidFill>
                          <a:effectLst/>
                          <a:latin typeface="Frutiger LT Com 45 Light" panose="020B0303030504020204" pitchFamily="34" charset="0"/>
                        </a:rPr>
                        <a:t>]</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0:00:00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a:solidFill>
                            <a:srgbClr val="000000"/>
                          </a:solidFill>
                          <a:effectLst/>
                          <a:latin typeface="Frutiger LT Com 45 Light" panose="020B0303030504020204" pitchFamily="34" charset="0"/>
                        </a:rPr>
                        <a:t>1:05:21</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0:00:00</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tc>
                  <a:txBody>
                    <a:bodyPr/>
                    <a:lstStyle/>
                    <a:p>
                      <a:pPr algn="ctr" fontAlgn="ctr"/>
                      <a:r>
                        <a:rPr lang="de-DE" sz="1100" b="0" i="0" u="none" strike="noStrike" dirty="0">
                          <a:solidFill>
                            <a:srgbClr val="000000"/>
                          </a:solidFill>
                          <a:effectLst/>
                          <a:latin typeface="Frutiger LT Com 45 Light" panose="020B0303030504020204" pitchFamily="34" charset="0"/>
                        </a:rPr>
                        <a:t>1:31:56</a:t>
                      </a:r>
                    </a:p>
                  </a:txBody>
                  <a:tcPr marL="2858" marR="2858" marT="2858" marB="0" anchor="ctr">
                    <a:lnL w="6350" cap="flat" cmpd="sng" algn="ctr">
                      <a:solidFill>
                        <a:srgbClr val="A6BBC8"/>
                      </a:solidFill>
                      <a:prstDash val="solid"/>
                      <a:round/>
                      <a:headEnd type="none" w="med" len="med"/>
                      <a:tailEnd type="none" w="med" len="med"/>
                    </a:lnL>
                    <a:lnR w="6350" cap="flat" cmpd="sng" algn="ctr">
                      <a:solidFill>
                        <a:srgbClr val="A6BBC8"/>
                      </a:solidFill>
                      <a:prstDash val="solid"/>
                      <a:round/>
                      <a:headEnd type="none" w="med" len="med"/>
                      <a:tailEnd type="none" w="med" len="med"/>
                    </a:lnR>
                    <a:lnT>
                      <a:noFill/>
                    </a:lnT>
                    <a:lnB w="6350" cap="flat" cmpd="sng" algn="ctr">
                      <a:solidFill>
                        <a:srgbClr val="A6BBC8"/>
                      </a:solidFill>
                      <a:prstDash val="solid"/>
                      <a:round/>
                      <a:headEnd type="none" w="med" len="med"/>
                      <a:tailEnd type="none" w="med" len="med"/>
                    </a:lnB>
                    <a:solidFill>
                      <a:srgbClr val="EDF1F4"/>
                    </a:solidFill>
                  </a:tcPr>
                </a:tc>
                <a:extLst>
                  <a:ext uri="{0D108BD9-81ED-4DB2-BD59-A6C34878D82A}">
                    <a16:rowId xmlns:a16="http://schemas.microsoft.com/office/drawing/2014/main" val="3395611896"/>
                  </a:ext>
                </a:extLst>
              </a:tr>
              <a:tr h="187639">
                <a:tc>
                  <a:txBody>
                    <a:bodyPr/>
                    <a:lstStyle/>
                    <a:p>
                      <a:pPr algn="l" fontAlgn="b"/>
                      <a:r>
                        <a:rPr lang="de-DE" sz="700" b="0" i="0" u="none" strike="noStrike">
                          <a:solidFill>
                            <a:srgbClr val="000000"/>
                          </a:solidFill>
                          <a:effectLst/>
                          <a:latin typeface="Calibri" panose="020F0502020204030204" pitchFamily="34" charset="0"/>
                        </a:rPr>
                        <a:t> </a:t>
                      </a:r>
                    </a:p>
                  </a:txBody>
                  <a:tcPr marL="2858" marR="2858" marT="2858" marB="0" anchor="b">
                    <a:lnL>
                      <a:noFill/>
                    </a:lnL>
                    <a:lnR>
                      <a:noFill/>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l" fontAlgn="b"/>
                      <a:r>
                        <a:rPr lang="de-DE" sz="700" b="0" i="0" u="none" strike="noStrike">
                          <a:solidFill>
                            <a:srgbClr val="000000"/>
                          </a:solidFill>
                          <a:effectLst/>
                          <a:latin typeface="Calibri" panose="020F0502020204030204" pitchFamily="34" charset="0"/>
                        </a:rPr>
                        <a:t> </a:t>
                      </a:r>
                    </a:p>
                  </a:txBody>
                  <a:tcPr marL="2858" marR="2858" marT="2858" marB="0" anchor="b">
                    <a:lnL>
                      <a:noFill/>
                    </a:lnL>
                    <a:lnR>
                      <a:noFill/>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l" fontAlgn="b"/>
                      <a:r>
                        <a:rPr lang="de-DE" sz="700" b="0" i="0" u="none" strike="noStrike">
                          <a:solidFill>
                            <a:srgbClr val="000000"/>
                          </a:solidFill>
                          <a:effectLst/>
                          <a:latin typeface="Calibri" panose="020F0502020204030204" pitchFamily="34" charset="0"/>
                        </a:rPr>
                        <a:t> </a:t>
                      </a:r>
                    </a:p>
                  </a:txBody>
                  <a:tcPr marL="2858" marR="2858" marT="2858" marB="0" anchor="b">
                    <a:lnL>
                      <a:noFill/>
                    </a:lnL>
                    <a:lnR>
                      <a:noFill/>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l" fontAlgn="b"/>
                      <a:r>
                        <a:rPr lang="de-DE" sz="700" b="0" i="0" u="none" strike="noStrike">
                          <a:solidFill>
                            <a:srgbClr val="000000"/>
                          </a:solidFill>
                          <a:effectLst/>
                          <a:latin typeface="Calibri" panose="020F0502020204030204" pitchFamily="34" charset="0"/>
                        </a:rPr>
                        <a:t> </a:t>
                      </a:r>
                    </a:p>
                  </a:txBody>
                  <a:tcPr marL="2858" marR="2858" marT="2858" marB="0" anchor="b">
                    <a:lnL>
                      <a:noFill/>
                    </a:lnL>
                    <a:lnR>
                      <a:noFill/>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l" fontAlgn="b"/>
                      <a:r>
                        <a:rPr lang="de-DE" sz="700" b="0" i="0" u="none" strike="noStrike" dirty="0">
                          <a:solidFill>
                            <a:srgbClr val="000000"/>
                          </a:solidFill>
                          <a:effectLst/>
                          <a:latin typeface="Calibri" panose="020F0502020204030204" pitchFamily="34" charset="0"/>
                        </a:rPr>
                        <a:t> </a:t>
                      </a:r>
                    </a:p>
                  </a:txBody>
                  <a:tcPr marL="2858" marR="2858" marT="2858" marB="0" anchor="b">
                    <a:lnL>
                      <a:noFill/>
                    </a:lnL>
                    <a:lnR>
                      <a:noFill/>
                    </a:lnR>
                    <a:lnT w="6350" cap="flat" cmpd="sng" algn="ctr">
                      <a:solidFill>
                        <a:srgbClr val="A6BBC8"/>
                      </a:solidFill>
                      <a:prstDash val="solid"/>
                      <a:round/>
                      <a:headEnd type="none" w="med" len="med"/>
                      <a:tailEnd type="none" w="med" len="med"/>
                    </a:lnT>
                    <a:lnB>
                      <a:noFill/>
                    </a:lnB>
                    <a:solidFill>
                      <a:srgbClr val="FFFFFF"/>
                    </a:solidFill>
                  </a:tcPr>
                </a:tc>
                <a:tc>
                  <a:txBody>
                    <a:bodyPr/>
                    <a:lstStyle/>
                    <a:p>
                      <a:pPr algn="l" fontAlgn="b"/>
                      <a:r>
                        <a:rPr lang="en-GB" sz="800" b="0" i="0" u="none" strike="noStrike" noProof="0" dirty="0">
                          <a:solidFill>
                            <a:srgbClr val="000000"/>
                          </a:solidFill>
                          <a:effectLst/>
                          <a:latin typeface="Calibri" panose="020F0502020204030204" pitchFamily="34" charset="0"/>
                        </a:rPr>
                        <a:t>s = shafts </a:t>
                      </a:r>
                    </a:p>
                  </a:txBody>
                  <a:tcPr marL="2858" marR="2858" marT="2858" marB="0" anchor="b">
                    <a:lnL>
                      <a:noFill/>
                    </a:lnL>
                    <a:lnR>
                      <a:noFill/>
                    </a:lnR>
                    <a:lnT w="6350" cap="flat" cmpd="sng" algn="ctr">
                      <a:solidFill>
                        <a:srgbClr val="A6BBC8"/>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525783941"/>
                  </a:ext>
                </a:extLst>
              </a:tr>
              <a:tr h="150111">
                <a:tc>
                  <a:txBody>
                    <a:bodyPr/>
                    <a:lstStyle/>
                    <a:p>
                      <a:pPr algn="l" fontAlgn="b"/>
                      <a:r>
                        <a:rPr lang="de-DE" sz="700" b="0" i="0" u="none" strike="noStrike">
                          <a:solidFill>
                            <a:srgbClr val="000000"/>
                          </a:solidFill>
                          <a:effectLst/>
                          <a:latin typeface="Calibri" panose="020F0502020204030204" pitchFamily="34" charset="0"/>
                        </a:rPr>
                        <a:t> </a:t>
                      </a:r>
                    </a:p>
                  </a:txBody>
                  <a:tcPr marL="2858" marR="2858" marT="2858" marB="0" anchor="b">
                    <a:lnL>
                      <a:noFill/>
                    </a:lnL>
                    <a:lnR>
                      <a:noFill/>
                    </a:lnR>
                    <a:lnT>
                      <a:noFill/>
                    </a:lnT>
                    <a:lnB>
                      <a:noFill/>
                    </a:lnB>
                    <a:solidFill>
                      <a:srgbClr val="FFFFFF"/>
                    </a:solidFill>
                  </a:tcPr>
                </a:tc>
                <a:tc>
                  <a:txBody>
                    <a:bodyPr/>
                    <a:lstStyle/>
                    <a:p>
                      <a:pPr algn="l" fontAlgn="b"/>
                      <a:r>
                        <a:rPr lang="de-DE" sz="700" b="0" i="0" u="none" strike="noStrike">
                          <a:solidFill>
                            <a:srgbClr val="000000"/>
                          </a:solidFill>
                          <a:effectLst/>
                          <a:latin typeface="Calibri" panose="020F0502020204030204" pitchFamily="34" charset="0"/>
                        </a:rPr>
                        <a:t> </a:t>
                      </a:r>
                    </a:p>
                  </a:txBody>
                  <a:tcPr marL="2858" marR="2858" marT="2858" marB="0" anchor="b">
                    <a:lnL>
                      <a:noFill/>
                    </a:lnL>
                    <a:lnR>
                      <a:noFill/>
                    </a:lnR>
                    <a:lnT>
                      <a:noFill/>
                    </a:lnT>
                    <a:lnB>
                      <a:noFill/>
                    </a:lnB>
                    <a:solidFill>
                      <a:srgbClr val="FFFFFF"/>
                    </a:solidFill>
                  </a:tcPr>
                </a:tc>
                <a:tc>
                  <a:txBody>
                    <a:bodyPr/>
                    <a:lstStyle/>
                    <a:p>
                      <a:pPr algn="l" fontAlgn="b"/>
                      <a:r>
                        <a:rPr lang="de-DE" sz="700" b="0" i="0" u="none" strike="noStrike" dirty="0">
                          <a:solidFill>
                            <a:srgbClr val="000000"/>
                          </a:solidFill>
                          <a:effectLst/>
                          <a:latin typeface="Calibri" panose="020F0502020204030204" pitchFamily="34" charset="0"/>
                        </a:rPr>
                        <a:t> </a:t>
                      </a:r>
                    </a:p>
                  </a:txBody>
                  <a:tcPr marL="2858" marR="2858" marT="2858" marB="0" anchor="b">
                    <a:lnL>
                      <a:noFill/>
                    </a:lnL>
                    <a:lnR>
                      <a:noFill/>
                    </a:lnR>
                    <a:lnT>
                      <a:noFill/>
                    </a:lnT>
                    <a:lnB>
                      <a:noFill/>
                    </a:lnB>
                    <a:solidFill>
                      <a:srgbClr val="FFFFFF"/>
                    </a:solidFill>
                  </a:tcPr>
                </a:tc>
                <a:tc>
                  <a:txBody>
                    <a:bodyPr/>
                    <a:lstStyle/>
                    <a:p>
                      <a:pPr algn="l" fontAlgn="b"/>
                      <a:r>
                        <a:rPr lang="de-DE" sz="700" b="0" i="0" u="none" strike="noStrike" dirty="0">
                          <a:solidFill>
                            <a:srgbClr val="000000"/>
                          </a:solidFill>
                          <a:effectLst/>
                          <a:latin typeface="Calibri" panose="020F0502020204030204" pitchFamily="34" charset="0"/>
                        </a:rPr>
                        <a:t> </a:t>
                      </a:r>
                    </a:p>
                  </a:txBody>
                  <a:tcPr marL="2858" marR="2858" marT="2858" marB="0" anchor="b">
                    <a:lnL>
                      <a:noFill/>
                    </a:lnL>
                    <a:lnR>
                      <a:noFill/>
                    </a:lnR>
                    <a:lnT>
                      <a:noFill/>
                    </a:lnT>
                    <a:lnB>
                      <a:noFill/>
                    </a:lnB>
                    <a:solidFill>
                      <a:srgbClr val="FFFFFF"/>
                    </a:solidFill>
                  </a:tcPr>
                </a:tc>
                <a:tc>
                  <a:txBody>
                    <a:bodyPr/>
                    <a:lstStyle/>
                    <a:p>
                      <a:pPr algn="l" fontAlgn="b"/>
                      <a:r>
                        <a:rPr lang="de-DE" sz="700" b="0" i="0" u="none" strike="noStrike" dirty="0">
                          <a:solidFill>
                            <a:srgbClr val="000000"/>
                          </a:solidFill>
                          <a:effectLst/>
                          <a:latin typeface="Calibri" panose="020F0502020204030204" pitchFamily="34" charset="0"/>
                        </a:rPr>
                        <a:t> </a:t>
                      </a:r>
                    </a:p>
                  </a:txBody>
                  <a:tcPr marL="2858" marR="2858" marT="2858" marB="0" anchor="b">
                    <a:lnL>
                      <a:noFill/>
                    </a:lnL>
                    <a:lnR>
                      <a:noFill/>
                    </a:lnR>
                    <a:lnT>
                      <a:noFill/>
                    </a:lnT>
                    <a:lnB>
                      <a:noFill/>
                    </a:lnB>
                    <a:solidFill>
                      <a:srgbClr val="FFFFFF"/>
                    </a:solidFill>
                  </a:tcPr>
                </a:tc>
                <a:tc>
                  <a:txBody>
                    <a:bodyPr/>
                    <a:lstStyle/>
                    <a:p>
                      <a:pPr algn="l" fontAlgn="b"/>
                      <a:r>
                        <a:rPr lang="en-GB" sz="800" b="0" i="0" u="none" strike="noStrike" noProof="0" dirty="0">
                          <a:solidFill>
                            <a:srgbClr val="000000"/>
                          </a:solidFill>
                          <a:effectLst/>
                          <a:latin typeface="Calibri" panose="020F0502020204030204" pitchFamily="34" charset="0"/>
                        </a:rPr>
                        <a:t>v = vehicles per shaft</a:t>
                      </a:r>
                    </a:p>
                  </a:txBody>
                  <a:tcPr marL="2858" marR="2858" marT="2858" marB="0" anchor="b">
                    <a:lnL>
                      <a:noFill/>
                    </a:lnL>
                    <a:lnR>
                      <a:noFill/>
                    </a:lnR>
                    <a:lnT>
                      <a:noFill/>
                    </a:lnT>
                    <a:lnB>
                      <a:noFill/>
                    </a:lnB>
                    <a:solidFill>
                      <a:srgbClr val="FFFFFF"/>
                    </a:solidFill>
                  </a:tcPr>
                </a:tc>
                <a:extLst>
                  <a:ext uri="{0D108BD9-81ED-4DB2-BD59-A6C34878D82A}">
                    <a16:rowId xmlns:a16="http://schemas.microsoft.com/office/drawing/2014/main" val="3261009884"/>
                  </a:ext>
                </a:extLst>
              </a:tr>
            </a:tbl>
          </a:graphicData>
        </a:graphic>
      </p:graphicFrame>
    </p:spTree>
    <p:extLst>
      <p:ext uri="{BB962C8B-B14F-4D97-AF65-F5344CB8AC3E}">
        <p14:creationId xmlns:p14="http://schemas.microsoft.com/office/powerpoint/2010/main" val="263173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1982188" y="390937"/>
            <a:ext cx="5179623"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Radiation protection studies for the FCC-</a:t>
            </a:r>
            <a:r>
              <a:rPr lang="en-GB" sz="2000" i="0" dirty="0" err="1">
                <a:effectLst/>
                <a:latin typeface="Roboto" panose="02000000000000000000" pitchFamily="2" charset="0"/>
              </a:rPr>
              <a:t>ee</a:t>
            </a:r>
            <a:endParaRPr lang="en-GB" sz="2000" dirty="0">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Giacomo Lavezzari </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04BC24FB-1273-8EF3-FF88-7FC26FC1C4FA}"/>
              </a:ext>
            </a:extLst>
          </p:cNvPr>
          <p:cNvSpPr txBox="1"/>
          <p:nvPr/>
        </p:nvSpPr>
        <p:spPr>
          <a:xfrm>
            <a:off x="8650386" y="186116"/>
            <a:ext cx="384174"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23</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CE6D6D6A-D53D-6D57-5388-87B9D6EB88C9}"/>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26C88815-AF39-5862-8F54-C75EC352ABFA}"/>
              </a:ext>
            </a:extLst>
          </p:cNvPr>
          <p:cNvPicPr>
            <a:picLocks noChangeAspect="1"/>
          </p:cNvPicPr>
          <p:nvPr/>
        </p:nvPicPr>
        <p:blipFill rotWithShape="1">
          <a:blip r:embed="rId2"/>
          <a:srcRect l="15398" t="36812" r="20974" b="10160"/>
          <a:stretch/>
        </p:blipFill>
        <p:spPr>
          <a:xfrm>
            <a:off x="1032807" y="1476609"/>
            <a:ext cx="7063104" cy="3311050"/>
          </a:xfrm>
          <a:prstGeom prst="rect">
            <a:avLst/>
          </a:prstGeom>
        </p:spPr>
      </p:pic>
      <p:pic>
        <p:nvPicPr>
          <p:cNvPr id="8" name="Picture 7">
            <a:extLst>
              <a:ext uri="{FF2B5EF4-FFF2-40B4-BE49-F238E27FC236}">
                <a16:creationId xmlns:a16="http://schemas.microsoft.com/office/drawing/2014/main" id="{A73550B9-4F10-0183-BDA0-C9618BA7ED06}"/>
              </a:ext>
            </a:extLst>
          </p:cNvPr>
          <p:cNvPicPr>
            <a:picLocks noChangeAspect="1"/>
          </p:cNvPicPr>
          <p:nvPr/>
        </p:nvPicPr>
        <p:blipFill rotWithShape="1">
          <a:blip r:embed="rId3"/>
          <a:srcRect l="15734" t="50000" r="23490" b="13627"/>
          <a:stretch/>
        </p:blipFill>
        <p:spPr>
          <a:xfrm>
            <a:off x="3191774" y="1128968"/>
            <a:ext cx="5557366" cy="1870854"/>
          </a:xfrm>
          <a:prstGeom prst="rect">
            <a:avLst/>
          </a:prstGeom>
        </p:spPr>
      </p:pic>
      <p:pic>
        <p:nvPicPr>
          <p:cNvPr id="10" name="Picture 9">
            <a:extLst>
              <a:ext uri="{FF2B5EF4-FFF2-40B4-BE49-F238E27FC236}">
                <a16:creationId xmlns:a16="http://schemas.microsoft.com/office/drawing/2014/main" id="{29BDD137-C286-63E0-18A5-767833242AFF}"/>
              </a:ext>
            </a:extLst>
          </p:cNvPr>
          <p:cNvPicPr>
            <a:picLocks noChangeAspect="1"/>
          </p:cNvPicPr>
          <p:nvPr/>
        </p:nvPicPr>
        <p:blipFill rotWithShape="1">
          <a:blip r:embed="rId4"/>
          <a:srcRect l="15188" t="50000" r="19010" b="10105"/>
          <a:stretch/>
        </p:blipFill>
        <p:spPr>
          <a:xfrm>
            <a:off x="3127075" y="2965318"/>
            <a:ext cx="6016925" cy="2052008"/>
          </a:xfrm>
          <a:prstGeom prst="rect">
            <a:avLst/>
          </a:prstGeom>
        </p:spPr>
      </p:pic>
      <p:sp>
        <p:nvSpPr>
          <p:cNvPr id="5" name="TextBox 4">
            <a:extLst>
              <a:ext uri="{FF2B5EF4-FFF2-40B4-BE49-F238E27FC236}">
                <a16:creationId xmlns:a16="http://schemas.microsoft.com/office/drawing/2014/main" id="{429B68D6-B5D4-4A87-893C-F429ACCEE296}"/>
              </a:ext>
            </a:extLst>
          </p:cNvPr>
          <p:cNvSpPr txBox="1"/>
          <p:nvPr/>
        </p:nvSpPr>
        <p:spPr>
          <a:xfrm>
            <a:off x="1309586" y="2331988"/>
            <a:ext cx="6305104" cy="830997"/>
          </a:xfrm>
          <a:prstGeom prst="rect">
            <a:avLst/>
          </a:prstGeom>
          <a:solidFill>
            <a:schemeClr val="accent3">
              <a:lumMod val="20000"/>
              <a:lumOff val="80000"/>
            </a:schemeClr>
          </a:solidFill>
        </p:spPr>
        <p:txBody>
          <a:bodyPr wrap="square" rtlCol="0">
            <a:spAutoFit/>
          </a:bodyPr>
          <a:lstStyle/>
          <a:p>
            <a:r>
              <a:rPr lang="en-US" sz="1600" dirty="0">
                <a:effectLst/>
                <a:latin typeface="Calibri" panose="020F0502020204030204" pitchFamily="34" charset="0"/>
                <a:ea typeface="Calibri" panose="020F0502020204030204" pitchFamily="34" charset="0"/>
              </a:rPr>
              <a:t>E</a:t>
            </a:r>
            <a:r>
              <a:rPr lang="en-GB" sz="1600" dirty="0">
                <a:effectLst/>
                <a:latin typeface="Calibri" panose="020F0502020204030204" pitchFamily="34" charset="0"/>
                <a:ea typeface="Calibri" panose="020F0502020204030204" pitchFamily="34" charset="0"/>
              </a:rPr>
              <a:t>valuation concerns the arcs only. Contributions from the straight sections (experiments, collimators, </a:t>
            </a:r>
            <a:r>
              <a:rPr lang="en-GB" sz="1600" dirty="0" err="1">
                <a:effectLst/>
                <a:latin typeface="Calibri" panose="020F0502020204030204" pitchFamily="34" charset="0"/>
                <a:ea typeface="Calibri" panose="020F0502020204030204" pitchFamily="34" charset="0"/>
              </a:rPr>
              <a:t>beamstrahlung</a:t>
            </a:r>
            <a:r>
              <a:rPr lang="en-GB" sz="1600" dirty="0">
                <a:effectLst/>
                <a:latin typeface="Calibri" panose="020F0502020204030204" pitchFamily="34" charset="0"/>
                <a:ea typeface="Calibri" panose="020F0502020204030204" pitchFamily="34" charset="0"/>
              </a:rPr>
              <a:t>) are not yet estimated and will come in addition. </a:t>
            </a:r>
          </a:p>
        </p:txBody>
      </p:sp>
    </p:spTree>
    <p:extLst>
      <p:ext uri="{BB962C8B-B14F-4D97-AF65-F5344CB8AC3E}">
        <p14:creationId xmlns:p14="http://schemas.microsoft.com/office/powerpoint/2010/main" val="342208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F34D8FB-587C-85C6-6360-5A1F67DB2910}"/>
              </a:ext>
            </a:extLst>
          </p:cNvPr>
          <p:cNvPicPr>
            <a:picLocks noChangeAspect="1"/>
          </p:cNvPicPr>
          <p:nvPr/>
        </p:nvPicPr>
        <p:blipFill rotWithShape="1">
          <a:blip r:embed="rId2"/>
          <a:srcRect l="46206" t="42146" r="23362" b="33487"/>
          <a:stretch/>
        </p:blipFill>
        <p:spPr>
          <a:xfrm>
            <a:off x="109440" y="1238987"/>
            <a:ext cx="4407381" cy="1985101"/>
          </a:xfrm>
          <a:prstGeom prst="rect">
            <a:avLst/>
          </a:prstGeom>
        </p:spPr>
      </p:pic>
      <p:sp>
        <p:nvSpPr>
          <p:cNvPr id="4" name="TextBox 3">
            <a:extLst>
              <a:ext uri="{FF2B5EF4-FFF2-40B4-BE49-F238E27FC236}">
                <a16:creationId xmlns:a16="http://schemas.microsoft.com/office/drawing/2014/main" id="{057BF6B3-49FF-C804-DE15-CB4F759C7B92}"/>
              </a:ext>
            </a:extLst>
          </p:cNvPr>
          <p:cNvSpPr txBox="1"/>
          <p:nvPr/>
        </p:nvSpPr>
        <p:spPr>
          <a:xfrm>
            <a:off x="612422" y="390737"/>
            <a:ext cx="7919156"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Overview of safety systems and evacuation study in the FCC tunnel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Roboto" panose="02000000000000000000" pitchFamily="2" charset="0"/>
              </a:rPr>
              <a:t>Andre Henriques</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A527DB53-3A16-DD48-C7C1-DE43C2B8289C}"/>
              </a:ext>
            </a:extLst>
          </p:cNvPr>
          <p:cNvSpPr txBox="1"/>
          <p:nvPr/>
        </p:nvSpPr>
        <p:spPr>
          <a:xfrm>
            <a:off x="8626110" y="194208"/>
            <a:ext cx="408450" cy="72911"/>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24</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5FA1A38B-A5EC-8837-EF22-36435BD4F8AD}"/>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5" name="TextBox 4">
            <a:extLst>
              <a:ext uri="{FF2B5EF4-FFF2-40B4-BE49-F238E27FC236}">
                <a16:creationId xmlns:a16="http://schemas.microsoft.com/office/drawing/2014/main" id="{75D96FF2-9014-AB40-DB1C-F2D7C50E1CAE}"/>
              </a:ext>
            </a:extLst>
          </p:cNvPr>
          <p:cNvSpPr txBox="1"/>
          <p:nvPr/>
        </p:nvSpPr>
        <p:spPr>
          <a:xfrm flipH="1">
            <a:off x="109440" y="1076940"/>
            <a:ext cx="2657021" cy="369332"/>
          </a:xfrm>
          <a:prstGeom prst="rect">
            <a:avLst/>
          </a:prstGeom>
          <a:noFill/>
        </p:spPr>
        <p:txBody>
          <a:bodyPr wrap="square" rtlCol="0">
            <a:spAutoFit/>
          </a:bodyPr>
          <a:lstStyle/>
          <a:p>
            <a:r>
              <a:rPr lang="fr-CH" dirty="0"/>
              <a:t>Fire </a:t>
            </a:r>
            <a:r>
              <a:rPr lang="fr-CH" dirty="0" err="1"/>
              <a:t>safety</a:t>
            </a:r>
            <a:endParaRPr lang="fr-CH" dirty="0"/>
          </a:p>
        </p:txBody>
      </p:sp>
      <p:pic>
        <p:nvPicPr>
          <p:cNvPr id="11" name="Picture 10">
            <a:extLst>
              <a:ext uri="{FF2B5EF4-FFF2-40B4-BE49-F238E27FC236}">
                <a16:creationId xmlns:a16="http://schemas.microsoft.com/office/drawing/2014/main" id="{B73AB392-087C-7FEA-99CA-73397B5F79FE}"/>
              </a:ext>
            </a:extLst>
          </p:cNvPr>
          <p:cNvPicPr>
            <a:picLocks noChangeAspect="1"/>
          </p:cNvPicPr>
          <p:nvPr/>
        </p:nvPicPr>
        <p:blipFill rotWithShape="1">
          <a:blip r:embed="rId3"/>
          <a:srcRect l="34999" t="36628" r="15604" b="7894"/>
          <a:stretch/>
        </p:blipFill>
        <p:spPr>
          <a:xfrm>
            <a:off x="4778045" y="1796528"/>
            <a:ext cx="4156529" cy="2625941"/>
          </a:xfrm>
          <a:prstGeom prst="rect">
            <a:avLst/>
          </a:prstGeom>
        </p:spPr>
      </p:pic>
      <p:sp>
        <p:nvSpPr>
          <p:cNvPr id="12" name="TextBox 11">
            <a:extLst>
              <a:ext uri="{FF2B5EF4-FFF2-40B4-BE49-F238E27FC236}">
                <a16:creationId xmlns:a16="http://schemas.microsoft.com/office/drawing/2014/main" id="{9D345542-D8DA-0F54-8803-4310F4F8C792}"/>
              </a:ext>
            </a:extLst>
          </p:cNvPr>
          <p:cNvSpPr txBox="1"/>
          <p:nvPr/>
        </p:nvSpPr>
        <p:spPr>
          <a:xfrm flipH="1">
            <a:off x="5573706" y="1391998"/>
            <a:ext cx="2657021" cy="369332"/>
          </a:xfrm>
          <a:prstGeom prst="rect">
            <a:avLst/>
          </a:prstGeom>
          <a:noFill/>
        </p:spPr>
        <p:txBody>
          <a:bodyPr wrap="square" rtlCol="0">
            <a:spAutoFit/>
          </a:bodyPr>
          <a:lstStyle/>
          <a:p>
            <a:r>
              <a:rPr lang="fr-CH" dirty="0"/>
              <a:t>Evacuation simulations</a:t>
            </a:r>
          </a:p>
        </p:txBody>
      </p:sp>
      <p:pic>
        <p:nvPicPr>
          <p:cNvPr id="14" name="Picture 13">
            <a:extLst>
              <a:ext uri="{FF2B5EF4-FFF2-40B4-BE49-F238E27FC236}">
                <a16:creationId xmlns:a16="http://schemas.microsoft.com/office/drawing/2014/main" id="{9F8F7481-E8A5-5591-E922-C98DB66D0A72}"/>
              </a:ext>
            </a:extLst>
          </p:cNvPr>
          <p:cNvPicPr>
            <a:picLocks noChangeAspect="1"/>
          </p:cNvPicPr>
          <p:nvPr/>
        </p:nvPicPr>
        <p:blipFill rotWithShape="1">
          <a:blip r:embed="rId4"/>
          <a:srcRect l="33621" t="53180" r="23707" b="11877"/>
          <a:stretch/>
        </p:blipFill>
        <p:spPr>
          <a:xfrm>
            <a:off x="209426" y="3313717"/>
            <a:ext cx="3901965" cy="1797270"/>
          </a:xfrm>
          <a:prstGeom prst="rect">
            <a:avLst/>
          </a:prstGeom>
        </p:spPr>
      </p:pic>
      <p:sp>
        <p:nvSpPr>
          <p:cNvPr id="15" name="TextBox 14">
            <a:extLst>
              <a:ext uri="{FF2B5EF4-FFF2-40B4-BE49-F238E27FC236}">
                <a16:creationId xmlns:a16="http://schemas.microsoft.com/office/drawing/2014/main" id="{4CD3736C-306D-1D8B-6C90-EE06A770FD56}"/>
              </a:ext>
            </a:extLst>
          </p:cNvPr>
          <p:cNvSpPr txBox="1"/>
          <p:nvPr/>
        </p:nvSpPr>
        <p:spPr>
          <a:xfrm flipH="1">
            <a:off x="3449534" y="4741655"/>
            <a:ext cx="2657021" cy="369332"/>
          </a:xfrm>
          <a:prstGeom prst="rect">
            <a:avLst/>
          </a:prstGeom>
          <a:noFill/>
        </p:spPr>
        <p:txBody>
          <a:bodyPr wrap="square" rtlCol="0">
            <a:spAutoFit/>
          </a:bodyPr>
          <a:lstStyle/>
          <a:p>
            <a:r>
              <a:rPr lang="fr-CH" dirty="0"/>
              <a:t>Cryo release</a:t>
            </a:r>
          </a:p>
        </p:txBody>
      </p:sp>
    </p:spTree>
    <p:extLst>
      <p:ext uri="{BB962C8B-B14F-4D97-AF65-F5344CB8AC3E}">
        <p14:creationId xmlns:p14="http://schemas.microsoft.com/office/powerpoint/2010/main" val="16762913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2924922" y="390937"/>
            <a:ext cx="3366627"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Geodesy and survey update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Roboto" panose="02000000000000000000" pitchFamily="2" charset="0"/>
              </a:rPr>
              <a:t>Benjamin Weyer</a:t>
            </a:r>
            <a:endParaRPr kumimoji="0" lang="en-GB" sz="2000" i="0" u="none" strike="noStrike" kern="1200" cap="none" spc="0" normalizeH="0" baseline="0" noProof="0" dirty="0">
              <a:ln>
                <a:noFill/>
              </a:ln>
              <a:effectLst/>
              <a:uLnTx/>
              <a:uFillTx/>
              <a:latin typeface="Arial"/>
            </a:endParaRPr>
          </a:p>
        </p:txBody>
      </p:sp>
      <p:sp>
        <p:nvSpPr>
          <p:cNvPr id="2" name="TextShape 2">
            <a:extLst>
              <a:ext uri="{FF2B5EF4-FFF2-40B4-BE49-F238E27FC236}">
                <a16:creationId xmlns:a16="http://schemas.microsoft.com/office/drawing/2014/main" id="{A55838AC-536D-18EB-7623-B7DC4C871675}"/>
              </a:ext>
            </a:extLst>
          </p:cNvPr>
          <p:cNvSpPr txBox="1"/>
          <p:nvPr/>
        </p:nvSpPr>
        <p:spPr>
          <a:xfrm>
            <a:off x="8642294" y="97560"/>
            <a:ext cx="392266"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25</a:t>
            </a:fld>
            <a:endParaRPr lang="en-GB" sz="800" b="0" strike="noStrike" spc="-1">
              <a:latin typeface="Times New Roman"/>
            </a:endParaRPr>
          </a:p>
        </p:txBody>
      </p:sp>
      <p:sp>
        <p:nvSpPr>
          <p:cNvPr id="3" name="CustomShape 3">
            <a:extLst>
              <a:ext uri="{FF2B5EF4-FFF2-40B4-BE49-F238E27FC236}">
                <a16:creationId xmlns:a16="http://schemas.microsoft.com/office/drawing/2014/main" id="{548ACBC8-A4F7-7CBE-F5F5-8D9F1AE491E3}"/>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35995627-6192-2F76-5428-8F53F200DB8C}"/>
              </a:ext>
            </a:extLst>
          </p:cNvPr>
          <p:cNvPicPr>
            <a:picLocks noChangeAspect="1"/>
          </p:cNvPicPr>
          <p:nvPr/>
        </p:nvPicPr>
        <p:blipFill rotWithShape="1">
          <a:blip r:embed="rId2"/>
          <a:srcRect l="50000" t="38848" r="22148" b="10452"/>
          <a:stretch/>
        </p:blipFill>
        <p:spPr>
          <a:xfrm>
            <a:off x="6257682" y="1970447"/>
            <a:ext cx="2886318" cy="2955407"/>
          </a:xfrm>
          <a:prstGeom prst="rect">
            <a:avLst/>
          </a:prstGeom>
        </p:spPr>
      </p:pic>
      <p:sp>
        <p:nvSpPr>
          <p:cNvPr id="7" name="TextBox 6">
            <a:extLst>
              <a:ext uri="{FF2B5EF4-FFF2-40B4-BE49-F238E27FC236}">
                <a16:creationId xmlns:a16="http://schemas.microsoft.com/office/drawing/2014/main" id="{F611A97E-3EF3-7EC8-0A67-2F17A9C956D5}"/>
              </a:ext>
            </a:extLst>
          </p:cNvPr>
          <p:cNvSpPr txBox="1"/>
          <p:nvPr/>
        </p:nvSpPr>
        <p:spPr>
          <a:xfrm>
            <a:off x="6692650" y="1480820"/>
            <a:ext cx="2258907" cy="369332"/>
          </a:xfrm>
          <a:prstGeom prst="rect">
            <a:avLst/>
          </a:prstGeom>
          <a:noFill/>
        </p:spPr>
        <p:txBody>
          <a:bodyPr wrap="square" rtlCol="0">
            <a:spAutoFit/>
          </a:bodyPr>
          <a:lstStyle/>
          <a:p>
            <a:r>
              <a:rPr lang="fr-CH" dirty="0" err="1"/>
              <a:t>Geoid</a:t>
            </a:r>
            <a:r>
              <a:rPr lang="fr-CH" dirty="0"/>
              <a:t> </a:t>
            </a:r>
            <a:r>
              <a:rPr lang="fr-CH" dirty="0" err="1"/>
              <a:t>modelling</a:t>
            </a:r>
            <a:endParaRPr lang="en-GB" dirty="0"/>
          </a:p>
        </p:txBody>
      </p:sp>
      <p:pic>
        <p:nvPicPr>
          <p:cNvPr id="9" name="Picture 8">
            <a:extLst>
              <a:ext uri="{FF2B5EF4-FFF2-40B4-BE49-F238E27FC236}">
                <a16:creationId xmlns:a16="http://schemas.microsoft.com/office/drawing/2014/main" id="{8965116D-1336-16C5-1A33-304295110671}"/>
              </a:ext>
            </a:extLst>
          </p:cNvPr>
          <p:cNvPicPr>
            <a:picLocks noChangeAspect="1"/>
          </p:cNvPicPr>
          <p:nvPr/>
        </p:nvPicPr>
        <p:blipFill rotWithShape="1">
          <a:blip r:embed="rId3"/>
          <a:srcRect l="17185" t="39871" r="19223" b="11731"/>
          <a:stretch/>
        </p:blipFill>
        <p:spPr>
          <a:xfrm>
            <a:off x="0" y="2044874"/>
            <a:ext cx="6324815" cy="2707689"/>
          </a:xfrm>
          <a:prstGeom prst="rect">
            <a:avLst/>
          </a:prstGeom>
        </p:spPr>
      </p:pic>
      <p:sp>
        <p:nvSpPr>
          <p:cNvPr id="10" name="TextBox 9">
            <a:extLst>
              <a:ext uri="{FF2B5EF4-FFF2-40B4-BE49-F238E27FC236}">
                <a16:creationId xmlns:a16="http://schemas.microsoft.com/office/drawing/2014/main" id="{F11303BB-A80C-5776-D9FE-2C2A7B33905F}"/>
              </a:ext>
            </a:extLst>
          </p:cNvPr>
          <p:cNvSpPr txBox="1"/>
          <p:nvPr/>
        </p:nvSpPr>
        <p:spPr>
          <a:xfrm flipH="1">
            <a:off x="320536" y="1480820"/>
            <a:ext cx="4881387" cy="369332"/>
          </a:xfrm>
          <a:prstGeom prst="rect">
            <a:avLst/>
          </a:prstGeom>
          <a:noFill/>
        </p:spPr>
        <p:txBody>
          <a:bodyPr wrap="square" rtlCol="0">
            <a:spAutoFit/>
          </a:bodyPr>
          <a:lstStyle/>
          <a:p>
            <a:r>
              <a:rPr lang="fr-CH" dirty="0" err="1"/>
              <a:t>Primary</a:t>
            </a:r>
            <a:r>
              <a:rPr lang="fr-CH" dirty="0"/>
              <a:t> Surface </a:t>
            </a:r>
            <a:r>
              <a:rPr lang="fr-CH" dirty="0" err="1"/>
              <a:t>Geodetic</a:t>
            </a:r>
            <a:r>
              <a:rPr lang="fr-CH" dirty="0"/>
              <a:t> Network</a:t>
            </a:r>
            <a:endParaRPr lang="en-GB" dirty="0"/>
          </a:p>
        </p:txBody>
      </p:sp>
    </p:spTree>
    <p:extLst>
      <p:ext uri="{BB962C8B-B14F-4D97-AF65-F5344CB8AC3E}">
        <p14:creationId xmlns:p14="http://schemas.microsoft.com/office/powerpoint/2010/main" val="18477289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88751"/>
            <a:ext cx="9144000" cy="2571750"/>
          </a:xfrm>
          <a:prstGeom prst="rect">
            <a:avLst/>
          </a:prstGeom>
        </p:spPr>
      </p:pic>
      <p:sp>
        <p:nvSpPr>
          <p:cNvPr id="3"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26</a:t>
            </a:fld>
            <a:endParaRPr lang="en-GB" sz="800" b="0" strike="noStrike" spc="-1">
              <a:latin typeface="Times New Roman"/>
            </a:endParaRPr>
          </a:p>
        </p:txBody>
      </p:sp>
      <p:sp>
        <p:nvSpPr>
          <p:cNvPr id="5" name="TextBox 4"/>
          <p:cNvSpPr txBox="1"/>
          <p:nvPr/>
        </p:nvSpPr>
        <p:spPr>
          <a:xfrm>
            <a:off x="184298" y="438796"/>
            <a:ext cx="5283819" cy="584775"/>
          </a:xfrm>
          <a:prstGeom prst="rect">
            <a:avLst/>
          </a:prstGeom>
          <a:noFill/>
        </p:spPr>
        <p:txBody>
          <a:bodyPr wrap="none" rtlCol="0">
            <a:spAutoFit/>
          </a:bodyPr>
          <a:lstStyle/>
          <a:p>
            <a:r>
              <a:rPr lang="en-US" sz="3200" dirty="0">
                <a:solidFill>
                  <a:srgbClr val="0070C0"/>
                </a:solidFill>
              </a:rPr>
              <a:t>Thank you for your attention</a:t>
            </a:r>
          </a:p>
        </p:txBody>
      </p:sp>
      <p:sp>
        <p:nvSpPr>
          <p:cNvPr id="6"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26</a:t>
            </a:fld>
            <a:endParaRPr lang="en-GB" sz="800" b="0" strike="noStrike" spc="-1">
              <a:latin typeface="Times New Roman"/>
            </a:endParaRPr>
          </a:p>
        </p:txBody>
      </p:sp>
      <p:sp>
        <p:nvSpPr>
          <p:cNvPr id="8"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2" name="TextBox 1">
            <a:extLst>
              <a:ext uri="{FF2B5EF4-FFF2-40B4-BE49-F238E27FC236}">
                <a16:creationId xmlns:a16="http://schemas.microsoft.com/office/drawing/2014/main" id="{E695AC4D-729C-36BE-12B7-93767D7AE2C5}"/>
              </a:ext>
            </a:extLst>
          </p:cNvPr>
          <p:cNvSpPr txBox="1"/>
          <p:nvPr/>
        </p:nvSpPr>
        <p:spPr>
          <a:xfrm>
            <a:off x="237846" y="4211946"/>
            <a:ext cx="8684573" cy="400110"/>
          </a:xfrm>
          <a:prstGeom prst="rect">
            <a:avLst/>
          </a:prstGeom>
          <a:noFill/>
        </p:spPr>
        <p:txBody>
          <a:bodyPr wrap="square" rtlCol="0">
            <a:spAutoFit/>
          </a:bodyPr>
          <a:lstStyle/>
          <a:p>
            <a:r>
              <a:rPr lang="en-US" sz="2000" dirty="0">
                <a:solidFill>
                  <a:srgbClr val="0070C0"/>
                </a:solidFill>
              </a:rPr>
              <a:t>Big thanks to all speakers and chairpersons of the Infrastructure Sessions </a:t>
            </a:r>
            <a:endParaRPr lang="en-GB" sz="2000" dirty="0">
              <a:solidFill>
                <a:srgbClr val="0070C0"/>
              </a:solidFill>
            </a:endParaRPr>
          </a:p>
        </p:txBody>
      </p:sp>
    </p:spTree>
    <p:extLst>
      <p:ext uri="{BB962C8B-B14F-4D97-AF65-F5344CB8AC3E}">
        <p14:creationId xmlns:p14="http://schemas.microsoft.com/office/powerpoint/2010/main" val="19224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Technical infrastructure</a:t>
            </a:r>
            <a:br>
              <a:rPr lang="en-GB" dirty="0"/>
            </a:br>
            <a:br>
              <a:rPr lang="en-GB" dirty="0"/>
            </a:br>
            <a:r>
              <a:rPr lang="en-GB" dirty="0"/>
              <a:t>RF points</a:t>
            </a:r>
          </a:p>
        </p:txBody>
      </p:sp>
      <p:sp>
        <p:nvSpPr>
          <p:cNvPr id="3" name="Subtitle 2"/>
          <p:cNvSpPr>
            <a:spLocks noGrp="1"/>
          </p:cNvSpPr>
          <p:nvPr>
            <p:ph type="subTitle" idx="1"/>
          </p:nvPr>
        </p:nvSpPr>
        <p:spPr/>
        <p:txBody>
          <a:bodyPr/>
          <a:lstStyle/>
          <a:p>
            <a:endParaRPr lang="en-GB"/>
          </a:p>
        </p:txBody>
      </p:sp>
      <p:sp>
        <p:nvSpPr>
          <p:cNvPr id="5" name="TextShape 2">
            <a:extLst>
              <a:ext uri="{FF2B5EF4-FFF2-40B4-BE49-F238E27FC236}">
                <a16:creationId xmlns:a16="http://schemas.microsoft.com/office/drawing/2014/main" id="{854329CA-CF55-0959-7BA3-8A01E0AE9E1E}"/>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3</a:t>
            </a:fld>
            <a:endParaRPr lang="en-GB" sz="800" b="0" strike="noStrike" spc="-1">
              <a:latin typeface="Times New Roman"/>
            </a:endParaRPr>
          </a:p>
        </p:txBody>
      </p:sp>
      <p:sp>
        <p:nvSpPr>
          <p:cNvPr id="6" name="CustomShape 3">
            <a:extLst>
              <a:ext uri="{FF2B5EF4-FFF2-40B4-BE49-F238E27FC236}">
                <a16:creationId xmlns:a16="http://schemas.microsoft.com/office/drawing/2014/main" id="{E406D36D-C621-47AD-B83B-EB11136E8BCF}"/>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3927276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4</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6" name="TextBox 5"/>
          <p:cNvSpPr txBox="1"/>
          <p:nvPr/>
        </p:nvSpPr>
        <p:spPr>
          <a:xfrm>
            <a:off x="1734524" y="416469"/>
            <a:ext cx="5674951" cy="707886"/>
          </a:xfrm>
          <a:prstGeom prst="rect">
            <a:avLst/>
          </a:prstGeom>
          <a:solidFill>
            <a:srgbClr val="FFFF00"/>
          </a:solidFill>
        </p:spPr>
        <p:txBody>
          <a:bodyPr wrap="none" rtlCol="0">
            <a:spAutoFit/>
          </a:bodyPr>
          <a:lstStyle/>
          <a:p>
            <a:r>
              <a:rPr lang="en-GB" sz="2000" i="0" dirty="0">
                <a:effectLst/>
                <a:latin typeface="Roboto" panose="02000000000000000000" pitchFamily="2" charset="0"/>
              </a:rPr>
              <a:t>General Lay-out, integration update RF systems</a:t>
            </a:r>
          </a:p>
          <a:p>
            <a:r>
              <a:rPr lang="en-GB" sz="2000" dirty="0">
                <a:latin typeface="Roboto" panose="02000000000000000000" pitchFamily="2" charset="0"/>
              </a:rPr>
              <a:t>Fani </a:t>
            </a:r>
            <a:r>
              <a:rPr lang="en-GB" sz="2000" dirty="0" err="1">
                <a:latin typeface="Roboto" panose="02000000000000000000" pitchFamily="2" charset="0"/>
              </a:rPr>
              <a:t>Valchkova</a:t>
            </a:r>
            <a:endParaRPr lang="en-GB" sz="2000" dirty="0"/>
          </a:p>
        </p:txBody>
      </p:sp>
      <p:pic>
        <p:nvPicPr>
          <p:cNvPr id="5" name="Picture 4">
            <a:extLst>
              <a:ext uri="{FF2B5EF4-FFF2-40B4-BE49-F238E27FC236}">
                <a16:creationId xmlns:a16="http://schemas.microsoft.com/office/drawing/2014/main" id="{12115689-0406-6113-39BD-3127C9D4CF04}"/>
              </a:ext>
            </a:extLst>
          </p:cNvPr>
          <p:cNvPicPr>
            <a:picLocks noChangeAspect="1"/>
          </p:cNvPicPr>
          <p:nvPr/>
        </p:nvPicPr>
        <p:blipFill rotWithShape="1">
          <a:blip r:embed="rId2"/>
          <a:srcRect l="23499" t="35288" r="13000"/>
          <a:stretch/>
        </p:blipFill>
        <p:spPr>
          <a:xfrm>
            <a:off x="153748" y="1273704"/>
            <a:ext cx="4110755" cy="2356451"/>
          </a:xfrm>
          <a:prstGeom prst="rect">
            <a:avLst/>
          </a:prstGeom>
        </p:spPr>
      </p:pic>
      <p:sp>
        <p:nvSpPr>
          <p:cNvPr id="7" name="TextBox 6">
            <a:extLst>
              <a:ext uri="{FF2B5EF4-FFF2-40B4-BE49-F238E27FC236}">
                <a16:creationId xmlns:a16="http://schemas.microsoft.com/office/drawing/2014/main" id="{5BD0352B-32B8-D554-9150-A7152A41842D}"/>
              </a:ext>
            </a:extLst>
          </p:cNvPr>
          <p:cNvSpPr txBox="1"/>
          <p:nvPr/>
        </p:nvSpPr>
        <p:spPr>
          <a:xfrm flipH="1">
            <a:off x="239927" y="3869796"/>
            <a:ext cx="3660434" cy="1200329"/>
          </a:xfrm>
          <a:prstGeom prst="rect">
            <a:avLst/>
          </a:prstGeom>
          <a:noFill/>
        </p:spPr>
        <p:txBody>
          <a:bodyPr wrap="square" rtlCol="0">
            <a:spAutoFit/>
          </a:bodyPr>
          <a:lstStyle/>
          <a:p>
            <a:r>
              <a:rPr lang="fr-CH" dirty="0" err="1"/>
              <a:t>Two</a:t>
            </a:r>
            <a:r>
              <a:rPr lang="fr-CH" dirty="0"/>
              <a:t> RF points, Booster and </a:t>
            </a:r>
            <a:r>
              <a:rPr lang="fr-CH" dirty="0" err="1"/>
              <a:t>Collider</a:t>
            </a:r>
            <a:r>
              <a:rPr lang="fr-CH" dirty="0"/>
              <a:t> </a:t>
            </a:r>
            <a:r>
              <a:rPr lang="fr-CH" dirty="0" err="1"/>
              <a:t>separated</a:t>
            </a:r>
            <a:endParaRPr lang="fr-CH" dirty="0"/>
          </a:p>
          <a:p>
            <a:r>
              <a:rPr lang="fr-CH" dirty="0"/>
              <a:t>Booster RF, 800 MHz PL</a:t>
            </a:r>
          </a:p>
          <a:p>
            <a:r>
              <a:rPr lang="fr-CH" dirty="0" err="1"/>
              <a:t>Collider</a:t>
            </a:r>
            <a:r>
              <a:rPr lang="fr-CH" dirty="0"/>
              <a:t> RF, 400 + 800 MHz PH</a:t>
            </a:r>
            <a:endParaRPr lang="en-GB" dirty="0"/>
          </a:p>
        </p:txBody>
      </p:sp>
      <p:pic>
        <p:nvPicPr>
          <p:cNvPr id="9" name="Picture 8">
            <a:extLst>
              <a:ext uri="{FF2B5EF4-FFF2-40B4-BE49-F238E27FC236}">
                <a16:creationId xmlns:a16="http://schemas.microsoft.com/office/drawing/2014/main" id="{9ADC0417-39A7-B8A5-6D00-E3288B412E17}"/>
              </a:ext>
            </a:extLst>
          </p:cNvPr>
          <p:cNvPicPr>
            <a:picLocks noChangeAspect="1"/>
          </p:cNvPicPr>
          <p:nvPr/>
        </p:nvPicPr>
        <p:blipFill rotWithShape="1">
          <a:blip r:embed="rId3"/>
          <a:srcRect t="18786" r="26584"/>
          <a:stretch/>
        </p:blipFill>
        <p:spPr>
          <a:xfrm>
            <a:off x="5433614" y="770412"/>
            <a:ext cx="3252999" cy="2024130"/>
          </a:xfrm>
          <a:prstGeom prst="rect">
            <a:avLst/>
          </a:prstGeom>
        </p:spPr>
      </p:pic>
      <p:cxnSp>
        <p:nvCxnSpPr>
          <p:cNvPr id="11" name="Straight Arrow Connector 10">
            <a:extLst>
              <a:ext uri="{FF2B5EF4-FFF2-40B4-BE49-F238E27FC236}">
                <a16:creationId xmlns:a16="http://schemas.microsoft.com/office/drawing/2014/main" id="{5AEE2D33-9552-3A79-76C8-5B5FFE73FF85}"/>
              </a:ext>
            </a:extLst>
          </p:cNvPr>
          <p:cNvCxnSpPr>
            <a:cxnSpLocks/>
          </p:cNvCxnSpPr>
          <p:nvPr/>
        </p:nvCxnSpPr>
        <p:spPr>
          <a:xfrm flipH="1">
            <a:off x="1559131" y="1768199"/>
            <a:ext cx="3682433" cy="230591"/>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85D3732-2A30-561D-BDB6-D3BC90CFA6B9}"/>
              </a:ext>
            </a:extLst>
          </p:cNvPr>
          <p:cNvSpPr/>
          <p:nvPr/>
        </p:nvSpPr>
        <p:spPr>
          <a:xfrm>
            <a:off x="736375" y="1654909"/>
            <a:ext cx="736376" cy="5259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6ACAE1F3-A2D1-B413-D333-E27479889BFF}"/>
              </a:ext>
            </a:extLst>
          </p:cNvPr>
          <p:cNvPicPr>
            <a:picLocks noChangeAspect="1"/>
          </p:cNvPicPr>
          <p:nvPr/>
        </p:nvPicPr>
        <p:blipFill rotWithShape="1">
          <a:blip r:embed="rId4"/>
          <a:srcRect t="19782" r="23027"/>
          <a:stretch/>
        </p:blipFill>
        <p:spPr>
          <a:xfrm>
            <a:off x="5003997" y="2973215"/>
            <a:ext cx="3503925" cy="2054070"/>
          </a:xfrm>
          <a:prstGeom prst="rect">
            <a:avLst/>
          </a:prstGeom>
        </p:spPr>
      </p:pic>
      <p:cxnSp>
        <p:nvCxnSpPr>
          <p:cNvPr id="16" name="Straight Arrow Connector 15">
            <a:extLst>
              <a:ext uri="{FF2B5EF4-FFF2-40B4-BE49-F238E27FC236}">
                <a16:creationId xmlns:a16="http://schemas.microsoft.com/office/drawing/2014/main" id="{2A9F4822-A350-0F94-FB21-1117B1FB7B54}"/>
              </a:ext>
            </a:extLst>
          </p:cNvPr>
          <p:cNvCxnSpPr>
            <a:cxnSpLocks/>
          </p:cNvCxnSpPr>
          <p:nvPr/>
        </p:nvCxnSpPr>
        <p:spPr>
          <a:xfrm flipH="1" flipV="1">
            <a:off x="1472751" y="3296873"/>
            <a:ext cx="3468208" cy="606092"/>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290321AA-B458-76F7-3205-3B751FE0C248}"/>
              </a:ext>
            </a:extLst>
          </p:cNvPr>
          <p:cNvSpPr/>
          <p:nvPr/>
        </p:nvSpPr>
        <p:spPr>
          <a:xfrm>
            <a:off x="741053" y="2973214"/>
            <a:ext cx="736376" cy="5259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36078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E523580-5958-F409-3033-DFAFD6169139}"/>
              </a:ext>
            </a:extLst>
          </p:cNvPr>
          <p:cNvSpPr txBox="1"/>
          <p:nvPr/>
        </p:nvSpPr>
        <p:spPr>
          <a:xfrm>
            <a:off x="836951" y="1280462"/>
            <a:ext cx="34176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Z</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21" name="TextBox 20">
            <a:extLst>
              <a:ext uri="{FF2B5EF4-FFF2-40B4-BE49-F238E27FC236}">
                <a16:creationId xmlns:a16="http://schemas.microsoft.com/office/drawing/2014/main" id="{D487EC7A-4237-1F3A-CD0E-0E7DDEB8FDE3}"/>
              </a:ext>
            </a:extLst>
          </p:cNvPr>
          <p:cNvSpPr txBox="1"/>
          <p:nvPr/>
        </p:nvSpPr>
        <p:spPr>
          <a:xfrm>
            <a:off x="3184724" y="1275606"/>
            <a:ext cx="42672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W</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22" name="TextBox 21">
            <a:extLst>
              <a:ext uri="{FF2B5EF4-FFF2-40B4-BE49-F238E27FC236}">
                <a16:creationId xmlns:a16="http://schemas.microsoft.com/office/drawing/2014/main" id="{E03DCB88-F26F-5255-EE14-A70469FA1434}"/>
              </a:ext>
            </a:extLst>
          </p:cNvPr>
          <p:cNvSpPr txBox="1"/>
          <p:nvPr/>
        </p:nvSpPr>
        <p:spPr>
          <a:xfrm>
            <a:off x="3902663" y="1275606"/>
            <a:ext cx="37061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H</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23" name="TextBox 22">
            <a:extLst>
              <a:ext uri="{FF2B5EF4-FFF2-40B4-BE49-F238E27FC236}">
                <a16:creationId xmlns:a16="http://schemas.microsoft.com/office/drawing/2014/main" id="{17473AE0-72D1-0CFB-1E3B-58A87A725280}"/>
              </a:ext>
            </a:extLst>
          </p:cNvPr>
          <p:cNvSpPr txBox="1"/>
          <p:nvPr/>
        </p:nvSpPr>
        <p:spPr>
          <a:xfrm>
            <a:off x="7143447" y="1280462"/>
            <a:ext cx="69602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ttbar</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28" name="Rectangle: Rounded Corners 27">
            <a:extLst>
              <a:ext uri="{FF2B5EF4-FFF2-40B4-BE49-F238E27FC236}">
                <a16:creationId xmlns:a16="http://schemas.microsoft.com/office/drawing/2014/main" id="{451B064F-60E0-CB54-3626-7C8B7E11E9FD}"/>
              </a:ext>
            </a:extLst>
          </p:cNvPr>
          <p:cNvSpPr/>
          <p:nvPr/>
        </p:nvSpPr>
        <p:spPr>
          <a:xfrm>
            <a:off x="2771800" y="1888464"/>
            <a:ext cx="1012144" cy="400110"/>
          </a:xfrm>
          <a:prstGeom prst="roundRect">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mn-ea"/>
                <a:cs typeface="+mn-cs"/>
              </a:rPr>
              <a:t>Ref. ~25 kW eq  @ 4.5 K</a:t>
            </a:r>
            <a:endParaRPr kumimoji="0" lang="en-GB" sz="1100" b="0" i="0" u="none" strike="noStrike" kern="1200" cap="none" spc="0" normalizeH="0" baseline="0" noProof="0" dirty="0">
              <a:ln>
                <a:noFill/>
              </a:ln>
              <a:solidFill>
                <a:srgbClr val="FFFFFF"/>
              </a:solidFill>
              <a:effectLst/>
              <a:uLnTx/>
              <a:uFillTx/>
              <a:latin typeface="Arial"/>
              <a:ea typeface="+mn-ea"/>
              <a:cs typeface="+mn-cs"/>
            </a:endParaRPr>
          </a:p>
        </p:txBody>
      </p:sp>
      <p:sp>
        <p:nvSpPr>
          <p:cNvPr id="31" name="Rectangle: Rounded Corners 30">
            <a:extLst>
              <a:ext uri="{FF2B5EF4-FFF2-40B4-BE49-F238E27FC236}">
                <a16:creationId xmlns:a16="http://schemas.microsoft.com/office/drawing/2014/main" id="{3E27606F-7EF0-10E4-E815-36F48AE29968}"/>
              </a:ext>
            </a:extLst>
          </p:cNvPr>
          <p:cNvSpPr/>
          <p:nvPr/>
        </p:nvSpPr>
        <p:spPr>
          <a:xfrm>
            <a:off x="6626922" y="2128474"/>
            <a:ext cx="792089" cy="400110"/>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a:ea typeface="+mn-ea"/>
                <a:cs typeface="+mn-cs"/>
              </a:rPr>
              <a:t>10 kW @ 2 K </a:t>
            </a:r>
            <a:r>
              <a:rPr kumimoji="0" lang="en-US" sz="900" b="0" i="0" u="none" strike="noStrike" kern="1200" cap="none" spc="0" normalizeH="0" baseline="0" noProof="0" dirty="0">
                <a:ln>
                  <a:noFill/>
                </a:ln>
                <a:solidFill>
                  <a:srgbClr val="FFFFFF"/>
                </a:solidFill>
                <a:effectLst/>
                <a:uLnTx/>
                <a:uFillTx/>
                <a:latin typeface="Arial"/>
                <a:ea typeface="+mn-ea"/>
                <a:cs typeface="+mn-cs"/>
              </a:rPr>
              <a:t>included</a:t>
            </a:r>
            <a:endParaRPr kumimoji="0" lang="en-GB"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7" name="TextBox 36">
            <a:extLst>
              <a:ext uri="{FF2B5EF4-FFF2-40B4-BE49-F238E27FC236}">
                <a16:creationId xmlns:a16="http://schemas.microsoft.com/office/drawing/2014/main" id="{60F2B087-B31B-1A3E-A571-14B38A875BD9}"/>
              </a:ext>
            </a:extLst>
          </p:cNvPr>
          <p:cNvSpPr txBox="1"/>
          <p:nvPr/>
        </p:nvSpPr>
        <p:spPr>
          <a:xfrm>
            <a:off x="1677695" y="1280462"/>
            <a:ext cx="45878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38" name="TextBox 37">
            <a:extLst>
              <a:ext uri="{FF2B5EF4-FFF2-40B4-BE49-F238E27FC236}">
                <a16:creationId xmlns:a16="http://schemas.microsoft.com/office/drawing/2014/main" id="{EE3B1D98-D240-2C3B-15A5-9E3810168463}"/>
              </a:ext>
            </a:extLst>
          </p:cNvPr>
          <p:cNvSpPr txBox="1"/>
          <p:nvPr/>
        </p:nvSpPr>
        <p:spPr>
          <a:xfrm>
            <a:off x="3567583" y="1275606"/>
            <a:ext cx="35618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&amp;</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39" name="TextBox 38">
            <a:extLst>
              <a:ext uri="{FF2B5EF4-FFF2-40B4-BE49-F238E27FC236}">
                <a16:creationId xmlns:a16="http://schemas.microsoft.com/office/drawing/2014/main" id="{BDDB582D-E689-50EC-6F9C-4E2545DEFB01}"/>
              </a:ext>
            </a:extLst>
          </p:cNvPr>
          <p:cNvSpPr txBox="1"/>
          <p:nvPr/>
        </p:nvSpPr>
        <p:spPr>
          <a:xfrm>
            <a:off x="5830728" y="1280462"/>
            <a:ext cx="45878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t>
            </a: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A504A290-2EB9-99CC-397B-B65BF6C37E59}"/>
              </a:ext>
            </a:extLst>
          </p:cNvPr>
          <p:cNvSpPr txBox="1"/>
          <p:nvPr/>
        </p:nvSpPr>
        <p:spPr>
          <a:xfrm>
            <a:off x="5172724" y="2101665"/>
            <a:ext cx="1258728"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Arial"/>
                <a:ea typeface="+mn-ea"/>
                <a:cs typeface="+mn-cs"/>
              </a:rPr>
              <a:t>Feasibility TBC ! </a:t>
            </a:r>
            <a:endParaRPr kumimoji="0" lang="en-GB" sz="1100" b="0" i="0" u="none" strike="noStrike" kern="1200" cap="none" spc="0" normalizeH="0" baseline="0" noProof="0" dirty="0">
              <a:ln>
                <a:noFill/>
              </a:ln>
              <a:solidFill>
                <a:srgbClr val="FF0000"/>
              </a:solidFill>
              <a:effectLst/>
              <a:uLnTx/>
              <a:uFillTx/>
              <a:latin typeface="Arial"/>
              <a:ea typeface="+mn-ea"/>
              <a:cs typeface="+mn-cs"/>
            </a:endParaRPr>
          </a:p>
        </p:txBody>
      </p:sp>
      <p:sp>
        <p:nvSpPr>
          <p:cNvPr id="3" name="Rectangle: Rounded Corners 2">
            <a:extLst>
              <a:ext uri="{FF2B5EF4-FFF2-40B4-BE49-F238E27FC236}">
                <a16:creationId xmlns:a16="http://schemas.microsoft.com/office/drawing/2014/main" id="{3DB51F4C-7FD9-8F95-A9E7-6447DCEC2900}"/>
              </a:ext>
            </a:extLst>
          </p:cNvPr>
          <p:cNvSpPr/>
          <p:nvPr/>
        </p:nvSpPr>
        <p:spPr>
          <a:xfrm>
            <a:off x="495559" y="1703248"/>
            <a:ext cx="1012144" cy="400110"/>
          </a:xfrm>
          <a:prstGeom prst="roundRect">
            <a:avLst/>
          </a:prstGeom>
          <a:solidFill>
            <a:schemeClr val="accent4"/>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Ref. ~5 kW eq @ 4.5 K</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pic>
        <p:nvPicPr>
          <p:cNvPr id="9" name="Picture 8">
            <a:extLst>
              <a:ext uri="{FF2B5EF4-FFF2-40B4-BE49-F238E27FC236}">
                <a16:creationId xmlns:a16="http://schemas.microsoft.com/office/drawing/2014/main" id="{366D7EDE-7425-7EE2-8C81-A2DB8857E41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935187" y="440724"/>
            <a:ext cx="1099592" cy="900290"/>
          </a:xfrm>
          <a:prstGeom prst="rect">
            <a:avLst/>
          </a:prstGeom>
        </p:spPr>
      </p:pic>
      <p:sp>
        <p:nvSpPr>
          <p:cNvPr id="12" name="Rectangle: Rounded Corners 11">
            <a:extLst>
              <a:ext uri="{FF2B5EF4-FFF2-40B4-BE49-F238E27FC236}">
                <a16:creationId xmlns:a16="http://schemas.microsoft.com/office/drawing/2014/main" id="{5EDAD5DD-A4CB-062E-C113-1792F6C0EC37}"/>
              </a:ext>
            </a:extLst>
          </p:cNvPr>
          <p:cNvSpPr/>
          <p:nvPr/>
        </p:nvSpPr>
        <p:spPr>
          <a:xfrm>
            <a:off x="3823782" y="1888464"/>
            <a:ext cx="1012144" cy="400110"/>
          </a:xfrm>
          <a:prstGeom prst="roundRect">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mn-ea"/>
                <a:cs typeface="+mn-cs"/>
              </a:rPr>
              <a:t>Ref. ~25 kW eq  @ 4.5 K</a:t>
            </a:r>
            <a:endParaRPr kumimoji="0" lang="en-GB" sz="11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Rounded Corners 18">
            <a:extLst>
              <a:ext uri="{FF2B5EF4-FFF2-40B4-BE49-F238E27FC236}">
                <a16:creationId xmlns:a16="http://schemas.microsoft.com/office/drawing/2014/main" id="{99C13F8D-DB90-F1FA-5E94-B548711D628B}"/>
              </a:ext>
            </a:extLst>
          </p:cNvPr>
          <p:cNvSpPr/>
          <p:nvPr/>
        </p:nvSpPr>
        <p:spPr>
          <a:xfrm>
            <a:off x="6325847" y="1703248"/>
            <a:ext cx="1093164" cy="400110"/>
          </a:xfrm>
          <a:prstGeom prst="roundRect">
            <a:avLst/>
          </a:prstGeom>
          <a:solidFill>
            <a:srgbClr val="BF9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Ref. ~60 kW eq @ 4.5 K</a:t>
            </a: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Rectangle: Rounded Corners 19">
            <a:extLst>
              <a:ext uri="{FF2B5EF4-FFF2-40B4-BE49-F238E27FC236}">
                <a16:creationId xmlns:a16="http://schemas.microsoft.com/office/drawing/2014/main" id="{F84950F8-1DA4-763A-8F10-300731226A1F}"/>
              </a:ext>
            </a:extLst>
          </p:cNvPr>
          <p:cNvSpPr/>
          <p:nvPr/>
        </p:nvSpPr>
        <p:spPr>
          <a:xfrm>
            <a:off x="7458849" y="1703248"/>
            <a:ext cx="1093164" cy="400110"/>
          </a:xfrm>
          <a:prstGeom prst="roundRect">
            <a:avLst/>
          </a:prstGeom>
          <a:solidFill>
            <a:srgbClr val="BF9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Ref. ~60 kW eq @ 4.5 K</a:t>
            </a: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Left Brace 7">
            <a:extLst>
              <a:ext uri="{FF2B5EF4-FFF2-40B4-BE49-F238E27FC236}">
                <a16:creationId xmlns:a16="http://schemas.microsoft.com/office/drawing/2014/main" id="{5D7A2EF1-50EA-2ADC-1558-C96347E91D2A}"/>
              </a:ext>
            </a:extLst>
          </p:cNvPr>
          <p:cNvSpPr/>
          <p:nvPr/>
        </p:nvSpPr>
        <p:spPr>
          <a:xfrm rot="16200000">
            <a:off x="3757766" y="573268"/>
            <a:ext cx="116303" cy="237626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F124A"/>
              </a:solidFill>
              <a:effectLst/>
              <a:uLnTx/>
              <a:uFillTx/>
              <a:latin typeface="Arial"/>
              <a:ea typeface="+mn-ea"/>
              <a:cs typeface="+mn-cs"/>
            </a:endParaRPr>
          </a:p>
        </p:txBody>
      </p:sp>
      <p:sp>
        <p:nvSpPr>
          <p:cNvPr id="14" name="Right Brace 13">
            <a:extLst>
              <a:ext uri="{FF2B5EF4-FFF2-40B4-BE49-F238E27FC236}">
                <a16:creationId xmlns:a16="http://schemas.microsoft.com/office/drawing/2014/main" id="{A2FD80FF-8D22-4DFD-3A4C-14BA6A5B47D2}"/>
              </a:ext>
            </a:extLst>
          </p:cNvPr>
          <p:cNvSpPr/>
          <p:nvPr/>
        </p:nvSpPr>
        <p:spPr>
          <a:xfrm>
            <a:off x="5048041" y="1888464"/>
            <a:ext cx="138722" cy="40011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F124A"/>
              </a:solidFill>
              <a:effectLst/>
              <a:uLnTx/>
              <a:uFillTx/>
              <a:latin typeface="Arial"/>
              <a:ea typeface="+mn-ea"/>
              <a:cs typeface="+mn-cs"/>
            </a:endParaRPr>
          </a:p>
        </p:txBody>
      </p:sp>
      <p:sp>
        <p:nvSpPr>
          <p:cNvPr id="15" name="Left Brace 14">
            <a:extLst>
              <a:ext uri="{FF2B5EF4-FFF2-40B4-BE49-F238E27FC236}">
                <a16:creationId xmlns:a16="http://schemas.microsoft.com/office/drawing/2014/main" id="{240BC9C2-8E64-B941-E155-18DEE84F2067}"/>
              </a:ext>
            </a:extLst>
          </p:cNvPr>
          <p:cNvSpPr/>
          <p:nvPr/>
        </p:nvSpPr>
        <p:spPr>
          <a:xfrm>
            <a:off x="6156176" y="1703246"/>
            <a:ext cx="128284" cy="3962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F124A"/>
              </a:solidFill>
              <a:effectLst/>
              <a:uLnTx/>
              <a:uFillTx/>
              <a:latin typeface="Arial"/>
              <a:ea typeface="+mn-ea"/>
              <a:cs typeface="+mn-cs"/>
            </a:endParaRPr>
          </a:p>
        </p:txBody>
      </p:sp>
      <p:cxnSp>
        <p:nvCxnSpPr>
          <p:cNvPr id="24" name="Straight Connector 23">
            <a:extLst>
              <a:ext uri="{FF2B5EF4-FFF2-40B4-BE49-F238E27FC236}">
                <a16:creationId xmlns:a16="http://schemas.microsoft.com/office/drawing/2014/main" id="{BDAA0F47-AC98-F74B-DE4A-B0FC78E23A13}"/>
              </a:ext>
            </a:extLst>
          </p:cNvPr>
          <p:cNvCxnSpPr>
            <a:stCxn id="14" idx="1"/>
            <a:endCxn id="15" idx="1"/>
          </p:cNvCxnSpPr>
          <p:nvPr/>
        </p:nvCxnSpPr>
        <p:spPr>
          <a:xfrm flipV="1">
            <a:off x="5186763" y="1901347"/>
            <a:ext cx="969413" cy="187172"/>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ABC280A-1ED9-8023-547E-78CD07A35B67}"/>
              </a:ext>
            </a:extLst>
          </p:cNvPr>
          <p:cNvSpPr txBox="1"/>
          <p:nvPr/>
        </p:nvSpPr>
        <p:spPr>
          <a:xfrm>
            <a:off x="5231240" y="1720734"/>
            <a:ext cx="103561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Upgrade</a:t>
            </a:r>
          </a:p>
        </p:txBody>
      </p:sp>
      <p:sp>
        <p:nvSpPr>
          <p:cNvPr id="18" name="Rectangle: Rounded Corners 17">
            <a:extLst>
              <a:ext uri="{FF2B5EF4-FFF2-40B4-BE49-F238E27FC236}">
                <a16:creationId xmlns:a16="http://schemas.microsoft.com/office/drawing/2014/main" id="{B2B139AA-B3AA-646A-F64A-0BE104BDB7BD}"/>
              </a:ext>
            </a:extLst>
          </p:cNvPr>
          <p:cNvSpPr/>
          <p:nvPr/>
        </p:nvSpPr>
        <p:spPr>
          <a:xfrm>
            <a:off x="7753856" y="2137378"/>
            <a:ext cx="792089" cy="400110"/>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a:ea typeface="+mn-ea"/>
                <a:cs typeface="+mn-cs"/>
              </a:rPr>
              <a:t>10 kW @ 2 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Arial"/>
                <a:ea typeface="+mn-ea"/>
                <a:cs typeface="+mn-cs"/>
              </a:rPr>
              <a:t>included</a:t>
            </a:r>
            <a:endParaRPr kumimoji="0" lang="en-GB" sz="900" b="0" i="0" u="none" strike="noStrike" kern="1200" cap="none" spc="0" normalizeH="0" baseline="0" noProof="0" dirty="0">
              <a:ln>
                <a:noFill/>
              </a:ln>
              <a:solidFill>
                <a:srgbClr val="FFFFFF"/>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133E464-B56A-CC7B-5D87-C14584606590}"/>
                  </a:ext>
                </a:extLst>
              </p:cNvPr>
              <p:cNvSpPr txBox="1"/>
              <p:nvPr/>
            </p:nvSpPr>
            <p:spPr>
              <a:xfrm>
                <a:off x="4639129" y="913905"/>
                <a:ext cx="2744750" cy="226793"/>
              </a:xfrm>
              <a:prstGeom prst="rect">
                <a:avLst/>
              </a:prstGeom>
              <a:solidFill>
                <a:srgbClr val="E6E6E6"/>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ctrlPr>
                      </m:sSubPr>
                      <m:e>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𝑸</m:t>
                        </m:r>
                      </m:e>
                      <m:sub>
                        <m:sSub>
                          <m:sSubPr>
                            <m:ctrlP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ctrlPr>
                          </m:sSubPr>
                          <m:e>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𝟖𝟎𝟎</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𝑴𝑯𝒛</m:t>
                            </m:r>
                          </m:e>
                          <m:sub>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𝑰𝒏𝒔𝒕𝒂𝒍𝒍𝒆𝒅</m:t>
                            </m:r>
                          </m:sub>
                        </m:sSub>
                      </m:sub>
                    </m:sSub>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𝟑</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𝟎</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𝑬</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𝟏𝟎</m:t>
                    </m:r>
                  </m:oMath>
                </a14:m>
                <a:r>
                  <a:rPr kumimoji="0" lang="en-US" sz="800" b="1"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mn-cs"/>
                  </a:rPr>
                  <a:t> //</a:t>
                </a:r>
                <a14:m>
                  <m:oMath xmlns:m="http://schemas.openxmlformats.org/officeDocument/2006/math">
                    <m:sSub>
                      <m:sSubPr>
                        <m:ctrlP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ctrlPr>
                      </m:sSubPr>
                      <m:e>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𝑸</m:t>
                        </m:r>
                      </m:e>
                      <m:sub>
                        <m:sSub>
                          <m:sSubPr>
                            <m:ctrlP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ctrlPr>
                          </m:sSubPr>
                          <m:e>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𝟒𝟎𝟎</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𝑴𝑯𝒛</m:t>
                            </m:r>
                          </m:e>
                          <m:sub>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𝑰𝒏𝒔𝒕𝒂𝒍𝒍𝒆𝒅</m:t>
                            </m:r>
                          </m:sub>
                        </m:sSub>
                      </m:sub>
                    </m:sSub>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𝟐</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𝟕</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𝑬</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m:t>
                    </m:r>
                    <m:r>
                      <a:rPr kumimoji="0" lang="en-US" sz="800" b="1" i="1" u="none" strike="noStrike" kern="1200" cap="none" spc="0" normalizeH="0" baseline="0" noProof="0" smtClean="0">
                        <a:ln>
                          <a:noFill/>
                        </a:ln>
                        <a:solidFill>
                          <a:sysClr val="windowText" lastClr="000000"/>
                        </a:solidFill>
                        <a:effectLst/>
                        <a:uLnTx/>
                        <a:uFillTx/>
                        <a:latin typeface="Cambria Math" panose="02040503050406030204" pitchFamily="18" charset="0"/>
                        <a:ea typeface="+mn-ea"/>
                        <a:cs typeface="+mn-cs"/>
                      </a:rPr>
                      <m:t>𝟗</m:t>
                    </m:r>
                  </m:oMath>
                </a14:m>
                <a:endParaRPr kumimoji="0" lang="en-US" sz="800" b="1" i="0" u="none" strike="noStrike" kern="1200" cap="none" spc="0" normalizeH="0" baseline="0" noProof="0" dirty="0">
                  <a:ln>
                    <a:noFill/>
                  </a:ln>
                  <a:solidFill>
                    <a:sysClr val="windowText" lastClr="000000"/>
                  </a:solidFill>
                  <a:effectLst/>
                  <a:uLnTx/>
                  <a:uFillTx/>
                  <a:latin typeface="Times New Roman" panose="02020603050405020304" pitchFamily="18" charset="0"/>
                  <a:ea typeface="+mn-ea"/>
                  <a:cs typeface="+mn-cs"/>
                </a:endParaRPr>
              </a:p>
            </p:txBody>
          </p:sp>
        </mc:Choice>
        <mc:Fallback xmlns="">
          <p:sp>
            <p:nvSpPr>
              <p:cNvPr id="16" name="TextBox 15">
                <a:extLst>
                  <a:ext uri="{FF2B5EF4-FFF2-40B4-BE49-F238E27FC236}">
                    <a16:creationId xmlns:a16="http://schemas.microsoft.com/office/drawing/2014/main" id="{8133E464-B56A-CC7B-5D87-C14584606590}"/>
                  </a:ext>
                </a:extLst>
              </p:cNvPr>
              <p:cNvSpPr txBox="1">
                <a:spLocks noRot="1" noChangeAspect="1" noMove="1" noResize="1" noEditPoints="1" noAdjustHandles="1" noChangeArrowheads="1" noChangeShapeType="1" noTextEdit="1"/>
              </p:cNvSpPr>
              <p:nvPr/>
            </p:nvSpPr>
            <p:spPr>
              <a:xfrm>
                <a:off x="4639129" y="913905"/>
                <a:ext cx="2744750" cy="226793"/>
              </a:xfrm>
              <a:prstGeom prst="rect">
                <a:avLst/>
              </a:prstGeom>
              <a:blipFill>
                <a:blip r:embed="rId5"/>
                <a:stretch>
                  <a:fillRect b="-2703"/>
                </a:stretch>
              </a:blipFill>
              <a:ln>
                <a:noFill/>
              </a:ln>
            </p:spPr>
            <p:txBody>
              <a:bodyPr/>
              <a:lstStyle/>
              <a:p>
                <a:r>
                  <a:rPr lang="en-GB">
                    <a:noFill/>
                  </a:rPr>
                  <a:t> </a:t>
                </a:r>
              </a:p>
            </p:txBody>
          </p:sp>
        </mc:Fallback>
      </mc:AlternateContent>
      <p:sp>
        <p:nvSpPr>
          <p:cNvPr id="17" name="TextBox 16">
            <a:extLst>
              <a:ext uri="{FF2B5EF4-FFF2-40B4-BE49-F238E27FC236}">
                <a16:creationId xmlns:a16="http://schemas.microsoft.com/office/drawing/2014/main" id="{860D56C8-8DC2-6166-6672-79157EAD921D}"/>
              </a:ext>
            </a:extLst>
          </p:cNvPr>
          <p:cNvSpPr txBox="1"/>
          <p:nvPr/>
        </p:nvSpPr>
        <p:spPr>
          <a:xfrm>
            <a:off x="1497381" y="1628400"/>
            <a:ext cx="11919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Replacement of cryoplant</a:t>
            </a:r>
          </a:p>
        </p:txBody>
      </p:sp>
      <p:pic>
        <p:nvPicPr>
          <p:cNvPr id="26" name="Picture 25">
            <a:extLst>
              <a:ext uri="{FF2B5EF4-FFF2-40B4-BE49-F238E27FC236}">
                <a16:creationId xmlns:a16="http://schemas.microsoft.com/office/drawing/2014/main" id="{C68E7D2C-BA53-A2D8-44A8-FADF4F6EAB99}"/>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30095" y="2464117"/>
            <a:ext cx="1973337" cy="2133770"/>
          </a:xfrm>
          <a:prstGeom prst="rect">
            <a:avLst/>
          </a:prstGeom>
        </p:spPr>
      </p:pic>
      <p:pic>
        <p:nvPicPr>
          <p:cNvPr id="29" name="Picture 28">
            <a:extLst>
              <a:ext uri="{FF2B5EF4-FFF2-40B4-BE49-F238E27FC236}">
                <a16:creationId xmlns:a16="http://schemas.microsoft.com/office/drawing/2014/main" id="{B55555FA-AC00-8AB4-ECDE-70BE3F4ADBB0}"/>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288585" y="2369472"/>
            <a:ext cx="3025099" cy="2537723"/>
          </a:xfrm>
          <a:prstGeom prst="rect">
            <a:avLst/>
          </a:prstGeom>
        </p:spPr>
      </p:pic>
      <p:pic>
        <p:nvPicPr>
          <p:cNvPr id="30" name="Picture 29">
            <a:extLst>
              <a:ext uri="{FF2B5EF4-FFF2-40B4-BE49-F238E27FC236}">
                <a16:creationId xmlns:a16="http://schemas.microsoft.com/office/drawing/2014/main" id="{5FFA942B-B090-F77D-F617-5963ACDA4B2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221589" y="2563061"/>
            <a:ext cx="2751856" cy="2240055"/>
          </a:xfrm>
          <a:prstGeom prst="rect">
            <a:avLst/>
          </a:prstGeom>
        </p:spPr>
      </p:pic>
      <p:sp>
        <p:nvSpPr>
          <p:cNvPr id="35" name="TextBox 34">
            <a:extLst>
              <a:ext uri="{FF2B5EF4-FFF2-40B4-BE49-F238E27FC236}">
                <a16:creationId xmlns:a16="http://schemas.microsoft.com/office/drawing/2014/main" id="{AD893E75-AA90-1B47-B44C-1F72A8001E5B}"/>
              </a:ext>
            </a:extLst>
          </p:cNvPr>
          <p:cNvSpPr txBox="1"/>
          <p:nvPr/>
        </p:nvSpPr>
        <p:spPr>
          <a:xfrm>
            <a:off x="1124919" y="416469"/>
            <a:ext cx="6942926" cy="707886"/>
          </a:xfrm>
          <a:prstGeom prst="rect">
            <a:avLst/>
          </a:prstGeom>
          <a:solidFill>
            <a:srgbClr val="FFFF00"/>
          </a:solidFill>
        </p:spPr>
        <p:txBody>
          <a:bodyPr wrap="none" rtlCol="0">
            <a:spAutoFit/>
          </a:bodyPr>
          <a:lstStyle/>
          <a:p>
            <a:r>
              <a:rPr lang="en-GB" sz="2000" i="0" dirty="0">
                <a:effectLst/>
                <a:latin typeface="Roboto" panose="02000000000000000000" pitchFamily="2" charset="0"/>
              </a:rPr>
              <a:t>FCC cryogenics status, layout, and implementation studies</a:t>
            </a:r>
            <a:endParaRPr lang="en-GB" sz="2000" dirty="0"/>
          </a:p>
          <a:p>
            <a:r>
              <a:rPr lang="en-GB" sz="2000" dirty="0"/>
              <a:t>                     Boyan-Kaloyanov Naydenov Popov</a:t>
            </a:r>
          </a:p>
        </p:txBody>
      </p:sp>
      <p:sp>
        <p:nvSpPr>
          <p:cNvPr id="7" name="Textplatzhalter 3">
            <a:extLst>
              <a:ext uri="{FF2B5EF4-FFF2-40B4-BE49-F238E27FC236}">
                <a16:creationId xmlns:a16="http://schemas.microsoft.com/office/drawing/2014/main" id="{52A849E9-F267-7708-4AFC-43A36467FBF6}"/>
              </a:ext>
            </a:extLst>
          </p:cNvPr>
          <p:cNvSpPr txBox="1">
            <a:spLocks/>
          </p:cNvSpPr>
          <p:nvPr/>
        </p:nvSpPr>
        <p:spPr>
          <a:xfrm>
            <a:off x="80538" y="770286"/>
            <a:ext cx="8982922" cy="611992"/>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marR="0" lvl="0" indent="-28575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r>
              <a:rPr kumimoji="0" lang="en-US" sz="1400" b="1" i="0" u="none" strike="noStrike" kern="1200" cap="none" spc="0" normalizeH="0" baseline="0" noProof="0" dirty="0">
                <a:ln>
                  <a:noFill/>
                </a:ln>
                <a:solidFill>
                  <a:srgbClr val="0F124A"/>
                </a:solidFill>
                <a:effectLst/>
                <a:uLnTx/>
                <a:uFillTx/>
                <a:latin typeface="Arial"/>
                <a:ea typeface="+mn-ea"/>
                <a:cs typeface="+mn-cs"/>
              </a:rPr>
              <a:t>Staging at point H</a:t>
            </a:r>
            <a:endParaRPr kumimoji="0" lang="en-US" sz="1200" b="1" i="0" u="none" strike="noStrike" kern="1200" cap="none" spc="0" normalizeH="0" baseline="0" noProof="0" dirty="0">
              <a:ln>
                <a:noFill/>
              </a:ln>
              <a:solidFill>
                <a:srgbClr val="00B050"/>
              </a:solidFill>
              <a:effectLst/>
              <a:uLnTx/>
              <a:uFillTx/>
              <a:latin typeface="Arial"/>
              <a:ea typeface="+mn-ea"/>
              <a:cs typeface="+mn-cs"/>
            </a:endParaRPr>
          </a:p>
          <a:p>
            <a:pPr marL="680400" marR="0" lvl="2" indent="-340200" algn="l" defTabSz="685800" rtl="0" eaLnBrk="1" fontAlgn="auto" latinLnBrk="0" hangingPunct="1">
              <a:lnSpc>
                <a:spcPts val="1950"/>
              </a:lnSpc>
              <a:spcBef>
                <a:spcPts val="0"/>
              </a:spcBef>
              <a:spcAft>
                <a:spcPts val="0"/>
              </a:spcAft>
              <a:buClrTx/>
              <a:buSzPct val="100000"/>
              <a:buFont typeface="Wingdings" panose="05000000000000000000" pitchFamily="2" charset="2"/>
              <a:buChar char="Ø"/>
              <a:tabLst/>
              <a:defRPr/>
            </a:pPr>
            <a:r>
              <a:rPr kumimoji="0" lang="en-US" sz="1400" b="0" i="0" u="none" strike="noStrike" kern="1200" cap="none" spc="0" normalizeH="0" baseline="0" noProof="0" dirty="0">
                <a:ln>
                  <a:noFill/>
                </a:ln>
                <a:solidFill>
                  <a:srgbClr val="0F124A"/>
                </a:solidFill>
                <a:effectLst/>
                <a:uLnTx/>
                <a:uFillTx/>
                <a:latin typeface="Arial"/>
                <a:ea typeface="+mn-ea"/>
                <a:cs typeface="+mn-cs"/>
              </a:rPr>
              <a:t>Increased staging complexity.</a:t>
            </a:r>
          </a:p>
          <a:p>
            <a:pPr marL="342900" marR="0" lvl="0" indent="-342900" algn="l" defTabSz="685800" rtl="0" eaLnBrk="1" fontAlgn="auto" latinLnBrk="0" hangingPunct="1">
              <a:lnSpc>
                <a:spcPts val="195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F124A"/>
              </a:solidFill>
              <a:effectLst/>
              <a:uLnTx/>
              <a:uFillTx/>
              <a:latin typeface="Arial"/>
              <a:ea typeface="+mn-ea"/>
              <a:cs typeface="+mn-cs"/>
            </a:endParaRPr>
          </a:p>
        </p:txBody>
      </p:sp>
      <p:sp>
        <p:nvSpPr>
          <p:cNvPr id="36" name="TextShape 2">
            <a:extLst>
              <a:ext uri="{FF2B5EF4-FFF2-40B4-BE49-F238E27FC236}">
                <a16:creationId xmlns:a16="http://schemas.microsoft.com/office/drawing/2014/main" id="{F0F11A94-42C5-2263-0703-7F89F8DD09DC}"/>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5</a:t>
            </a:fld>
            <a:endParaRPr lang="en-GB" sz="800" b="0" strike="noStrike" spc="-1">
              <a:latin typeface="Times New Roman"/>
            </a:endParaRPr>
          </a:p>
        </p:txBody>
      </p:sp>
      <p:sp>
        <p:nvSpPr>
          <p:cNvPr id="40" name="CustomShape 3">
            <a:extLst>
              <a:ext uri="{FF2B5EF4-FFF2-40B4-BE49-F238E27FC236}">
                <a16:creationId xmlns:a16="http://schemas.microsoft.com/office/drawing/2014/main" id="{07ADF2AD-EC45-B651-EB24-99389A57F716}"/>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3618178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863654" y="416469"/>
            <a:ext cx="7441461"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Powering of RF systems – Power converters and infrastructure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Davide Aguglia</a:t>
            </a:r>
          </a:p>
        </p:txBody>
      </p:sp>
      <p:sp>
        <p:nvSpPr>
          <p:cNvPr id="2" name="TextShape 2">
            <a:extLst>
              <a:ext uri="{FF2B5EF4-FFF2-40B4-BE49-F238E27FC236}">
                <a16:creationId xmlns:a16="http://schemas.microsoft.com/office/drawing/2014/main" id="{C4CB2CFC-8B3B-6661-F5AC-261B0D9B46CD}"/>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6</a:t>
            </a:fld>
            <a:endParaRPr lang="en-GB" sz="800" b="0" strike="noStrike" spc="-1">
              <a:latin typeface="Times New Roman"/>
            </a:endParaRPr>
          </a:p>
        </p:txBody>
      </p:sp>
      <p:sp>
        <p:nvSpPr>
          <p:cNvPr id="3" name="CustomShape 3">
            <a:extLst>
              <a:ext uri="{FF2B5EF4-FFF2-40B4-BE49-F238E27FC236}">
                <a16:creationId xmlns:a16="http://schemas.microsoft.com/office/drawing/2014/main" id="{E7A0C6BC-8B06-AFF9-6931-6614860DF119}"/>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1D8CD261-0832-0EDD-0B82-5D056107A854}"/>
              </a:ext>
            </a:extLst>
          </p:cNvPr>
          <p:cNvPicPr>
            <a:picLocks noChangeAspect="1"/>
          </p:cNvPicPr>
          <p:nvPr/>
        </p:nvPicPr>
        <p:blipFill rotWithShape="1">
          <a:blip r:embed="rId2"/>
          <a:srcRect l="2124" t="27689" r="1859"/>
          <a:stretch/>
        </p:blipFill>
        <p:spPr>
          <a:xfrm>
            <a:off x="-129471" y="2026260"/>
            <a:ext cx="6829678" cy="2893172"/>
          </a:xfrm>
          <a:prstGeom prst="rect">
            <a:avLst/>
          </a:prstGeom>
        </p:spPr>
      </p:pic>
      <p:pic>
        <p:nvPicPr>
          <p:cNvPr id="8" name="Picture 7">
            <a:extLst>
              <a:ext uri="{FF2B5EF4-FFF2-40B4-BE49-F238E27FC236}">
                <a16:creationId xmlns:a16="http://schemas.microsoft.com/office/drawing/2014/main" id="{D5B55BF7-6D87-7980-B125-651070CD700A}"/>
              </a:ext>
            </a:extLst>
          </p:cNvPr>
          <p:cNvPicPr>
            <a:picLocks noChangeAspect="1"/>
          </p:cNvPicPr>
          <p:nvPr/>
        </p:nvPicPr>
        <p:blipFill rotWithShape="1">
          <a:blip r:embed="rId3"/>
          <a:srcRect l="40000" t="45939" r="19381" b="13628"/>
          <a:stretch/>
        </p:blipFill>
        <p:spPr>
          <a:xfrm>
            <a:off x="4750025" y="1273704"/>
            <a:ext cx="4286524" cy="2400080"/>
          </a:xfrm>
          <a:prstGeom prst="rect">
            <a:avLst/>
          </a:prstGeom>
        </p:spPr>
      </p:pic>
      <p:sp>
        <p:nvSpPr>
          <p:cNvPr id="9" name="TextBox 8">
            <a:extLst>
              <a:ext uri="{FF2B5EF4-FFF2-40B4-BE49-F238E27FC236}">
                <a16:creationId xmlns:a16="http://schemas.microsoft.com/office/drawing/2014/main" id="{22C394E0-550B-9A81-6D50-1CD8F2B246F4}"/>
              </a:ext>
            </a:extLst>
          </p:cNvPr>
          <p:cNvSpPr txBox="1"/>
          <p:nvPr/>
        </p:nvSpPr>
        <p:spPr>
          <a:xfrm>
            <a:off x="96285" y="1304707"/>
            <a:ext cx="8172956" cy="369332"/>
          </a:xfrm>
          <a:prstGeom prst="rect">
            <a:avLst/>
          </a:prstGeom>
          <a:noFill/>
        </p:spPr>
        <p:txBody>
          <a:bodyPr wrap="square" rtlCol="0">
            <a:spAutoFit/>
          </a:bodyPr>
          <a:lstStyle/>
          <a:p>
            <a:r>
              <a:rPr lang="fr-CH" dirty="0"/>
              <a:t>One PC per klystron vs one </a:t>
            </a:r>
            <a:r>
              <a:rPr lang="fr-CH" dirty="0" err="1"/>
              <a:t>centralised</a:t>
            </a:r>
            <a:r>
              <a:rPr lang="fr-CH" dirty="0"/>
              <a:t> PC</a:t>
            </a:r>
            <a:endParaRPr lang="en-GB" dirty="0"/>
          </a:p>
        </p:txBody>
      </p:sp>
      <p:sp>
        <p:nvSpPr>
          <p:cNvPr id="5" name="Oval 4">
            <a:extLst>
              <a:ext uri="{FF2B5EF4-FFF2-40B4-BE49-F238E27FC236}">
                <a16:creationId xmlns:a16="http://schemas.microsoft.com/office/drawing/2014/main" id="{8090748E-DED0-4039-BFC9-B06C679C00CE}"/>
              </a:ext>
            </a:extLst>
          </p:cNvPr>
          <p:cNvSpPr/>
          <p:nvPr/>
        </p:nvSpPr>
        <p:spPr>
          <a:xfrm>
            <a:off x="96285" y="2872673"/>
            <a:ext cx="2452706" cy="2265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3729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614827" y="392193"/>
            <a:ext cx="7914346"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Cooling &amp; ventilation for RF systems, surface and klystron galleries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Inigo Martin Melero</a:t>
            </a:r>
          </a:p>
        </p:txBody>
      </p:sp>
      <p:sp>
        <p:nvSpPr>
          <p:cNvPr id="2" name="TextShape 2">
            <a:extLst>
              <a:ext uri="{FF2B5EF4-FFF2-40B4-BE49-F238E27FC236}">
                <a16:creationId xmlns:a16="http://schemas.microsoft.com/office/drawing/2014/main" id="{74DA5AF3-F506-1361-13AC-F48FC59DA17D}"/>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7</a:t>
            </a:fld>
            <a:endParaRPr lang="en-GB" sz="800" b="0" strike="noStrike" spc="-1">
              <a:latin typeface="Times New Roman"/>
            </a:endParaRPr>
          </a:p>
        </p:txBody>
      </p:sp>
      <p:sp>
        <p:nvSpPr>
          <p:cNvPr id="3" name="CustomShape 3">
            <a:extLst>
              <a:ext uri="{FF2B5EF4-FFF2-40B4-BE49-F238E27FC236}">
                <a16:creationId xmlns:a16="http://schemas.microsoft.com/office/drawing/2014/main" id="{29F62ACF-49D4-1D88-202E-A510983D22EB}"/>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18" name="Picture 17">
            <a:extLst>
              <a:ext uri="{FF2B5EF4-FFF2-40B4-BE49-F238E27FC236}">
                <a16:creationId xmlns:a16="http://schemas.microsoft.com/office/drawing/2014/main" id="{B1E16E90-37B5-3CC9-902E-94B488E1886B}"/>
              </a:ext>
            </a:extLst>
          </p:cNvPr>
          <p:cNvPicPr>
            <a:picLocks noChangeAspect="1"/>
          </p:cNvPicPr>
          <p:nvPr/>
        </p:nvPicPr>
        <p:blipFill rotWithShape="1">
          <a:blip r:embed="rId2"/>
          <a:srcRect l="18495" t="34990" r="22832" b="10639"/>
          <a:stretch/>
        </p:blipFill>
        <p:spPr>
          <a:xfrm>
            <a:off x="5480322" y="1225152"/>
            <a:ext cx="3626343" cy="1890282"/>
          </a:xfrm>
          <a:prstGeom prst="rect">
            <a:avLst/>
          </a:prstGeom>
        </p:spPr>
      </p:pic>
      <p:pic>
        <p:nvPicPr>
          <p:cNvPr id="20" name="Picture 19">
            <a:extLst>
              <a:ext uri="{FF2B5EF4-FFF2-40B4-BE49-F238E27FC236}">
                <a16:creationId xmlns:a16="http://schemas.microsoft.com/office/drawing/2014/main" id="{A315647E-A6AE-BB83-5167-F839E784B879}"/>
              </a:ext>
            </a:extLst>
          </p:cNvPr>
          <p:cNvPicPr>
            <a:picLocks noChangeAspect="1"/>
          </p:cNvPicPr>
          <p:nvPr/>
        </p:nvPicPr>
        <p:blipFill rotWithShape="1">
          <a:blip r:embed="rId3"/>
          <a:srcRect l="17964" t="34989" r="22621" b="17405"/>
          <a:stretch/>
        </p:blipFill>
        <p:spPr>
          <a:xfrm>
            <a:off x="5133248" y="3207012"/>
            <a:ext cx="4005785" cy="1805433"/>
          </a:xfrm>
          <a:prstGeom prst="rect">
            <a:avLst/>
          </a:prstGeom>
        </p:spPr>
      </p:pic>
      <p:pic>
        <p:nvPicPr>
          <p:cNvPr id="6" name="Picture 5">
            <a:extLst>
              <a:ext uri="{FF2B5EF4-FFF2-40B4-BE49-F238E27FC236}">
                <a16:creationId xmlns:a16="http://schemas.microsoft.com/office/drawing/2014/main" id="{9773C63B-F11D-C662-6011-3E2913D76293}"/>
              </a:ext>
            </a:extLst>
          </p:cNvPr>
          <p:cNvPicPr>
            <a:picLocks noChangeAspect="1"/>
          </p:cNvPicPr>
          <p:nvPr/>
        </p:nvPicPr>
        <p:blipFill rotWithShape="1">
          <a:blip r:embed="rId4"/>
          <a:srcRect l="3539" t="21388" r="3817"/>
          <a:stretch/>
        </p:blipFill>
        <p:spPr>
          <a:xfrm>
            <a:off x="4966" y="1666959"/>
            <a:ext cx="5710951" cy="2725889"/>
          </a:xfrm>
          <a:prstGeom prst="rect">
            <a:avLst/>
          </a:prstGeom>
        </p:spPr>
      </p:pic>
    </p:spTree>
    <p:extLst>
      <p:ext uri="{BB962C8B-B14F-4D97-AF65-F5344CB8AC3E}">
        <p14:creationId xmlns:p14="http://schemas.microsoft.com/office/powerpoint/2010/main" val="168988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7BF6B3-49FF-C804-DE15-CB4F759C7B92}"/>
              </a:ext>
            </a:extLst>
          </p:cNvPr>
          <p:cNvSpPr txBox="1"/>
          <p:nvPr/>
        </p:nvSpPr>
        <p:spPr>
          <a:xfrm>
            <a:off x="-48717" y="392193"/>
            <a:ext cx="9361858" cy="707886"/>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i="0" dirty="0">
                <a:effectLst/>
                <a:latin typeface="Roboto" panose="02000000000000000000" pitchFamily="2" charset="0"/>
              </a:rPr>
              <a:t>RF string or continuous cryomodule, impact on infrastructure and recovery 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effectLst/>
                <a:uLnTx/>
                <a:uFillTx/>
                <a:latin typeface="Arial"/>
              </a:rPr>
              <a:t>Vittorio Parma</a:t>
            </a:r>
          </a:p>
        </p:txBody>
      </p:sp>
      <p:sp>
        <p:nvSpPr>
          <p:cNvPr id="2" name="TextShape 2">
            <a:extLst>
              <a:ext uri="{FF2B5EF4-FFF2-40B4-BE49-F238E27FC236}">
                <a16:creationId xmlns:a16="http://schemas.microsoft.com/office/drawing/2014/main" id="{E4CE5BBC-7B80-B36D-50CD-4A5207220A09}"/>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8</a:t>
            </a:fld>
            <a:endParaRPr lang="en-GB" sz="800" b="0" strike="noStrike" spc="-1">
              <a:latin typeface="Times New Roman"/>
            </a:endParaRPr>
          </a:p>
        </p:txBody>
      </p:sp>
      <p:sp>
        <p:nvSpPr>
          <p:cNvPr id="3" name="CustomShape 3">
            <a:extLst>
              <a:ext uri="{FF2B5EF4-FFF2-40B4-BE49-F238E27FC236}">
                <a16:creationId xmlns:a16="http://schemas.microsoft.com/office/drawing/2014/main" id="{0ADCE55D-7887-B2C5-2D45-72A7869E3042}"/>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DC8E8E52-EEF7-8467-BB13-5D82DD51DAE7}"/>
              </a:ext>
            </a:extLst>
          </p:cNvPr>
          <p:cNvPicPr>
            <a:picLocks noChangeAspect="1"/>
          </p:cNvPicPr>
          <p:nvPr/>
        </p:nvPicPr>
        <p:blipFill rotWithShape="1">
          <a:blip r:embed="rId2"/>
          <a:srcRect l="18761" t="36657" r="35044" b="18348"/>
          <a:stretch/>
        </p:blipFill>
        <p:spPr>
          <a:xfrm>
            <a:off x="-39179" y="2157452"/>
            <a:ext cx="4055795" cy="2222141"/>
          </a:xfrm>
          <a:prstGeom prst="rect">
            <a:avLst/>
          </a:prstGeom>
        </p:spPr>
      </p:pic>
      <p:sp>
        <p:nvSpPr>
          <p:cNvPr id="7" name="TextBox 6">
            <a:extLst>
              <a:ext uri="{FF2B5EF4-FFF2-40B4-BE49-F238E27FC236}">
                <a16:creationId xmlns:a16="http://schemas.microsoft.com/office/drawing/2014/main" id="{26ADD1AE-C265-0030-B825-DDE5A3CF7827}"/>
              </a:ext>
            </a:extLst>
          </p:cNvPr>
          <p:cNvSpPr txBox="1"/>
          <p:nvPr/>
        </p:nvSpPr>
        <p:spPr>
          <a:xfrm>
            <a:off x="987229" y="1663047"/>
            <a:ext cx="5696793" cy="369332"/>
          </a:xfrm>
          <a:prstGeom prst="rect">
            <a:avLst/>
          </a:prstGeom>
          <a:noFill/>
        </p:spPr>
        <p:txBody>
          <a:bodyPr wrap="square" rtlCol="0">
            <a:spAutoFit/>
          </a:bodyPr>
          <a:lstStyle/>
          <a:p>
            <a:r>
              <a:rPr lang="fr-CH" dirty="0" err="1"/>
              <a:t>Present</a:t>
            </a:r>
            <a:r>
              <a:rPr lang="fr-CH" dirty="0"/>
              <a:t> Baseline</a:t>
            </a:r>
            <a:endParaRPr lang="en-GB" dirty="0"/>
          </a:p>
        </p:txBody>
      </p:sp>
      <p:pic>
        <p:nvPicPr>
          <p:cNvPr id="9" name="Picture 8">
            <a:extLst>
              <a:ext uri="{FF2B5EF4-FFF2-40B4-BE49-F238E27FC236}">
                <a16:creationId xmlns:a16="http://schemas.microsoft.com/office/drawing/2014/main" id="{EC8B1CBE-98B5-DF03-0AFE-55C98BC08FFF}"/>
              </a:ext>
            </a:extLst>
          </p:cNvPr>
          <p:cNvPicPr>
            <a:picLocks noChangeAspect="1"/>
          </p:cNvPicPr>
          <p:nvPr/>
        </p:nvPicPr>
        <p:blipFill rotWithShape="1">
          <a:blip r:embed="rId3"/>
          <a:srcRect l="17809" t="29263" r="22214" b="10048"/>
          <a:stretch/>
        </p:blipFill>
        <p:spPr>
          <a:xfrm>
            <a:off x="4021742" y="1500280"/>
            <a:ext cx="5041338" cy="2869418"/>
          </a:xfrm>
          <a:prstGeom prst="rect">
            <a:avLst/>
          </a:prstGeom>
        </p:spPr>
      </p:pic>
    </p:spTree>
    <p:extLst>
      <p:ext uri="{BB962C8B-B14F-4D97-AF65-F5344CB8AC3E}">
        <p14:creationId xmlns:p14="http://schemas.microsoft.com/office/powerpoint/2010/main" val="779784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Technical infrastructure</a:t>
            </a:r>
            <a:br>
              <a:rPr lang="en-GB" dirty="0"/>
            </a:br>
            <a:br>
              <a:rPr lang="en-GB" dirty="0"/>
            </a:br>
            <a:r>
              <a:rPr lang="en-GB" dirty="0"/>
              <a:t>Integration and cooling</a:t>
            </a:r>
          </a:p>
        </p:txBody>
      </p:sp>
      <p:sp>
        <p:nvSpPr>
          <p:cNvPr id="3" name="Subtitle 2"/>
          <p:cNvSpPr>
            <a:spLocks noGrp="1"/>
          </p:cNvSpPr>
          <p:nvPr>
            <p:ph type="subTitle" idx="1"/>
          </p:nvPr>
        </p:nvSpPr>
        <p:spPr/>
        <p:txBody>
          <a:bodyPr/>
          <a:lstStyle/>
          <a:p>
            <a:endParaRPr lang="en-GB"/>
          </a:p>
        </p:txBody>
      </p:sp>
      <p:sp>
        <p:nvSpPr>
          <p:cNvPr id="5" name="TextShape 2">
            <a:extLst>
              <a:ext uri="{FF2B5EF4-FFF2-40B4-BE49-F238E27FC236}">
                <a16:creationId xmlns:a16="http://schemas.microsoft.com/office/drawing/2014/main" id="{6FB977F7-9A83-E9E2-317A-F639EBC60D5E}"/>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9</a:t>
            </a:fld>
            <a:endParaRPr lang="en-GB" sz="800" b="0" strike="noStrike" spc="-1">
              <a:latin typeface="Times New Roman"/>
            </a:endParaRPr>
          </a:p>
        </p:txBody>
      </p:sp>
      <p:sp>
        <p:nvSpPr>
          <p:cNvPr id="6" name="CustomShape 3">
            <a:extLst>
              <a:ext uri="{FF2B5EF4-FFF2-40B4-BE49-F238E27FC236}">
                <a16:creationId xmlns:a16="http://schemas.microsoft.com/office/drawing/2014/main" id="{1CF92F61-7E6D-94D0-FFAC-C4BFB75BF96B}"/>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2006434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5.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3917</TotalTime>
  <Words>913</Words>
  <Application>Microsoft Office PowerPoint</Application>
  <PresentationFormat>On-screen Show (16:9)</PresentationFormat>
  <Paragraphs>242</Paragraphs>
  <Slides>26</Slides>
  <Notes>5</Notes>
  <HiddenSlides>0</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26</vt:i4>
      </vt:variant>
    </vt:vector>
  </HeadingPairs>
  <TitlesOfParts>
    <vt:vector size="42" baseType="lpstr">
      <vt:lpstr>Arial</vt:lpstr>
      <vt:lpstr>Calibri</vt:lpstr>
      <vt:lpstr>Calibri Light</vt:lpstr>
      <vt:lpstr>Cambria Math</vt:lpstr>
      <vt:lpstr>Frutiger LT Com 45 Light</vt:lpstr>
      <vt:lpstr>Roboto</vt:lpstr>
      <vt:lpstr>Symbol</vt:lpstr>
      <vt:lpstr>Times New Roman</vt:lpstr>
      <vt:lpstr>Wingdings</vt:lpstr>
      <vt:lpstr>Office Theme</vt:lpstr>
      <vt:lpstr>Office Theme</vt:lpstr>
      <vt:lpstr>Content Slides - Deep Blue</vt:lpstr>
      <vt:lpstr>8_Content Slides - Deep Blue</vt:lpstr>
      <vt:lpstr>9_Content Slides - Deep Blue</vt:lpstr>
      <vt:lpstr>1_Office Theme</vt:lpstr>
      <vt:lpstr>2_Office Theme</vt:lpstr>
      <vt:lpstr>PowerPoint Presentation</vt:lpstr>
      <vt:lpstr>PowerPoint Presentation</vt:lpstr>
      <vt:lpstr>Technical infrastructure  RF points</vt:lpstr>
      <vt:lpstr>PowerPoint Presentation</vt:lpstr>
      <vt:lpstr>PowerPoint Presentation</vt:lpstr>
      <vt:lpstr>PowerPoint Presentation</vt:lpstr>
      <vt:lpstr>PowerPoint Presentation</vt:lpstr>
      <vt:lpstr>PowerPoint Presentation</vt:lpstr>
      <vt:lpstr>Technical infrastructure  Integration and cooling</vt:lpstr>
      <vt:lpstr>PowerPoint Presentation</vt:lpstr>
      <vt:lpstr>PowerPoint Presentation</vt:lpstr>
      <vt:lpstr>PowerPoint Presentation</vt:lpstr>
      <vt:lpstr>Heat Recovery in the Biogas production</vt:lpstr>
      <vt:lpstr>Technical infrastructure  electricity and energy management</vt:lpstr>
      <vt:lpstr>PowerPoint Presentation</vt:lpstr>
      <vt:lpstr>PowerPoint Presentation</vt:lpstr>
      <vt:lpstr>PowerPoint Presentation</vt:lpstr>
      <vt:lpstr>PowerPoint Presentation</vt:lpstr>
      <vt:lpstr>PowerPoint Presentation</vt:lpstr>
      <vt:lpstr>Technical infrastructure  safety, transport, survey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dc:description/>
  <cp:lastModifiedBy>Klaus Hanke</cp:lastModifiedBy>
  <cp:revision>1007</cp:revision>
  <dcterms:created xsi:type="dcterms:W3CDTF">2020-10-27T09:23:42Z</dcterms:created>
  <dcterms:modified xsi:type="dcterms:W3CDTF">2023-06-09T08:01:34Z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