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9"/>
  </p:notesMasterIdLst>
  <p:handoutMasterIdLst>
    <p:handoutMasterId r:id="rId20"/>
  </p:handoutMasterIdLst>
  <p:sldIdLst>
    <p:sldId id="330" r:id="rId2"/>
    <p:sldId id="785" r:id="rId3"/>
    <p:sldId id="678" r:id="rId4"/>
    <p:sldId id="787" r:id="rId5"/>
    <p:sldId id="786" r:id="rId6"/>
    <p:sldId id="761" r:id="rId7"/>
    <p:sldId id="799" r:id="rId8"/>
    <p:sldId id="791" r:id="rId9"/>
    <p:sldId id="792" r:id="rId10"/>
    <p:sldId id="793" r:id="rId11"/>
    <p:sldId id="794" r:id="rId12"/>
    <p:sldId id="795" r:id="rId13"/>
    <p:sldId id="796" r:id="rId14"/>
    <p:sldId id="790" r:id="rId15"/>
    <p:sldId id="797" r:id="rId16"/>
    <p:sldId id="784" r:id="rId17"/>
    <p:sldId id="716" r:id="rId18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7418"/>
    <a:srgbClr val="003B6E"/>
    <a:srgbClr val="010000"/>
    <a:srgbClr val="FFFFFF"/>
    <a:srgbClr val="808080"/>
    <a:srgbClr val="000000"/>
    <a:srgbClr val="FDCA00"/>
    <a:srgbClr val="EF5B00"/>
    <a:srgbClr val="C50006"/>
    <a:srgbClr val="7C20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–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65" autoAdjust="0"/>
    <p:restoredTop sz="88073" autoAdjust="0"/>
  </p:normalViewPr>
  <p:slideViewPr>
    <p:cSldViewPr snapToObjects="1">
      <p:cViewPr varScale="1">
        <p:scale>
          <a:sx n="192" d="100"/>
          <a:sy n="192" d="100"/>
        </p:scale>
        <p:origin x="1184" y="176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70" d="100"/>
        <a:sy n="17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210" d="100"/>
          <a:sy n="210" d="100"/>
        </p:scale>
        <p:origin x="2656" y="8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34ADC05-B082-68E6-F095-8213802238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949099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65180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857671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0E1BBF-1B02-88BE-1AA2-ED01D77224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499442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100C482-808C-E899-7D5F-3477F6726E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22571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253933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062344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EF06B22-CE42-8177-7DD3-F36628941A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37771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5302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A15F6D3-D344-0D1A-B1A6-2CCD0DB8DC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41500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Notes Placeholder 3">
            <a:extLst>
              <a:ext uri="{FF2B5EF4-FFF2-40B4-BE49-F238E27FC236}">
                <a16:creationId xmlns:a16="http://schemas.microsoft.com/office/drawing/2014/main" id="{56FC9CE5-1DB1-FD98-2670-48FA8CD85B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45075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387C20B-6AF0-B0B8-6987-C31D2C45C4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06733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9212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36BD211-F16D-D3E1-6B32-7EE19D89E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18795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C616301-C055-9626-9EF8-C0023CEA8D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3553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749686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83847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3" y="195487"/>
            <a:ext cx="3491883" cy="2592287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299942"/>
            <a:ext cx="612000" cy="843558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dirty="0"/>
              <a:t>Insert the title of your </a:t>
            </a:r>
            <a:br>
              <a:rPr lang="en-US" dirty="0"/>
            </a:br>
            <a:r>
              <a:rPr lang="en-US" dirty="0"/>
              <a:t>presentation here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US" dirty="0"/>
              <a:t>First name and Name Author  ::  Function  ::  Paul </a:t>
            </a:r>
            <a:r>
              <a:rPr lang="en-US" dirty="0" err="1"/>
              <a:t>Scherrer</a:t>
            </a:r>
            <a:r>
              <a:rPr lang="en-US" dirty="0"/>
              <a:t> </a:t>
            </a:r>
            <a:r>
              <a:rPr lang="en-US" dirty="0" err="1"/>
              <a:t>Institut</a:t>
            </a:r>
            <a:endParaRPr lang="en-US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US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591133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663141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447117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447117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447117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447117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93826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5663141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F1AE8D-D73E-2F45-B10B-966D91175336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7784254" y="219780"/>
            <a:ext cx="1206208" cy="4076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93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.png"/><Relationship Id="rId5" Type="http://schemas.openxmlformats.org/officeDocument/2006/relationships/hyperlink" Target="https://chart.ch/reports/" TargetMode="External"/><Relationship Id="rId4" Type="http://schemas.openxmlformats.org/officeDocument/2006/relationships/hyperlink" Target="https://chart.ch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E50B8E-FAF9-8D45-8F3C-D1E565735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84" y="2053039"/>
            <a:ext cx="1491377" cy="504056"/>
          </a:xfrm>
          <a:prstGeom prst="rect">
            <a:avLst/>
          </a:prstGeom>
        </p:spPr>
      </p:pic>
      <p:sp>
        <p:nvSpPr>
          <p:cNvPr id="7" name="Untertitel 8">
            <a:extLst>
              <a:ext uri="{FF2B5EF4-FFF2-40B4-BE49-F238E27FC236}">
                <a16:creationId xmlns:a16="http://schemas.microsoft.com/office/drawing/2014/main" id="{D3A4F7DA-47D3-4046-B0EA-91472880D687}"/>
              </a:ext>
            </a:extLst>
          </p:cNvPr>
          <p:cNvSpPr txBox="1">
            <a:spLocks/>
          </p:cNvSpPr>
          <p:nvPr/>
        </p:nvSpPr>
        <p:spPr bwMode="auto">
          <a:xfrm>
            <a:off x="845073" y="2978415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None/>
              <a:defRPr sz="1500" b="1" kern="1200" spc="0" baseline="0">
                <a:solidFill>
                  <a:srgbClr val="969696"/>
                </a:solidFill>
                <a:latin typeface="+mn-lt"/>
                <a:ea typeface="ヒラギノ角ゴ Pro W3" charset="0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582" indent="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dirty="0"/>
              <a:t>Paolo Craievich (PSI) on behalf of the CHART/FCCee Injector design collaboration</a:t>
            </a:r>
          </a:p>
        </p:txBody>
      </p:sp>
      <p:sp>
        <p:nvSpPr>
          <p:cNvPr id="4" name="Titel 7">
            <a:extLst>
              <a:ext uri="{FF2B5EF4-FFF2-40B4-BE49-F238E27FC236}">
                <a16:creationId xmlns:a16="http://schemas.microsoft.com/office/drawing/2014/main" id="{D559CA24-7D4F-683E-E48C-8109C72FBE33}"/>
              </a:ext>
            </a:extLst>
          </p:cNvPr>
          <p:cNvSpPr txBox="1">
            <a:spLocks/>
          </p:cNvSpPr>
          <p:nvPr/>
        </p:nvSpPr>
        <p:spPr bwMode="auto">
          <a:xfrm>
            <a:off x="778253" y="3492903"/>
            <a:ext cx="7969249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Georgia" charset="0"/>
                <a:ea typeface="ヒラギノ角ゴ Pro W3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injector summary</a:t>
            </a:r>
            <a:endParaRPr lang="en-GB" sz="1800" dirty="0"/>
          </a:p>
        </p:txBody>
      </p:sp>
      <p:sp>
        <p:nvSpPr>
          <p:cNvPr id="2" name="Textplatzhalter 9">
            <a:extLst>
              <a:ext uri="{FF2B5EF4-FFF2-40B4-BE49-F238E27FC236}">
                <a16:creationId xmlns:a16="http://schemas.microsoft.com/office/drawing/2014/main" id="{9CC557C3-03E9-2DBF-4C3C-7D20DC80DB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75656" y="4353788"/>
            <a:ext cx="7253046" cy="293383"/>
          </a:xfrm>
        </p:spPr>
        <p:txBody>
          <a:bodyPr/>
          <a:lstStyle/>
          <a:p>
            <a:r>
              <a:rPr lang="en-GB" dirty="0"/>
              <a:t>FCC Week 2023, 5-9 June (London, United Kingdom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95B78E-ACC2-D55E-D456-7264910D2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263" y="1161286"/>
            <a:ext cx="876811" cy="644714"/>
          </a:xfrm>
          <a:prstGeom prst="rect">
            <a:avLst/>
          </a:prstGeom>
        </p:spPr>
      </p:pic>
      <p:pic>
        <p:nvPicPr>
          <p:cNvPr id="6" name="Picture 2" descr="No photo description available.">
            <a:extLst>
              <a:ext uri="{FF2B5EF4-FFF2-40B4-BE49-F238E27FC236}">
                <a16:creationId xmlns:a16="http://schemas.microsoft.com/office/drawing/2014/main" id="{A4D302FF-F800-63F3-6A24-2C584B119B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0" t="15026" r="6834" b="15850"/>
          <a:stretch/>
        </p:blipFill>
        <p:spPr bwMode="auto">
          <a:xfrm>
            <a:off x="2267744" y="334459"/>
            <a:ext cx="795460" cy="63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ERN Logo">
            <a:extLst>
              <a:ext uri="{FF2B5EF4-FFF2-40B4-BE49-F238E27FC236}">
                <a16:creationId xmlns:a16="http://schemas.microsoft.com/office/drawing/2014/main" id="{E1F76530-CC2A-EB85-A6DB-B1B11F3DC7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4" r="22926"/>
          <a:stretch/>
        </p:blipFill>
        <p:spPr bwMode="auto">
          <a:xfrm>
            <a:off x="1435587" y="264553"/>
            <a:ext cx="709956" cy="70601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488F37-A83B-CC4E-2AA0-3E8316820A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6010" y="2067694"/>
            <a:ext cx="1693862" cy="504056"/>
          </a:xfrm>
          <a:prstGeom prst="rect">
            <a:avLst/>
          </a:prstGeom>
        </p:spPr>
      </p:pic>
      <p:pic>
        <p:nvPicPr>
          <p:cNvPr id="10" name="Bild 24" descr="PSI-Logo_narrow_30k.eps">
            <a:extLst>
              <a:ext uri="{FF2B5EF4-FFF2-40B4-BE49-F238E27FC236}">
                <a16:creationId xmlns:a16="http://schemas.microsoft.com/office/drawing/2014/main" id="{3F8CD8BC-DC44-EC24-FB1B-6294DF522BF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2987" y="400331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An aerial view of a city&#10;&#10;Description automatically generated with low confidence">
            <a:extLst>
              <a:ext uri="{FF2B5EF4-FFF2-40B4-BE49-F238E27FC236}">
                <a16:creationId xmlns:a16="http://schemas.microsoft.com/office/drawing/2014/main" id="{AADF510A-0A67-73D0-E6C3-C430D1EDC778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3" t="17710" r="15842" b="39119"/>
          <a:stretch/>
        </p:blipFill>
        <p:spPr>
          <a:xfrm>
            <a:off x="3419872" y="196775"/>
            <a:ext cx="5724128" cy="2573736"/>
          </a:xfrm>
          <a:prstGeom prst="rect">
            <a:avLst/>
          </a:prstGeom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5FC8DEB1-2DD8-CBD8-DFF5-5A93981F75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6" t="17466" r="14360" b="18654"/>
          <a:stretch/>
        </p:blipFill>
        <p:spPr bwMode="auto">
          <a:xfrm>
            <a:off x="1783924" y="1173245"/>
            <a:ext cx="789017" cy="58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EC965-3F1E-6442-24BA-49D0E740A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532" y="105484"/>
            <a:ext cx="8676964" cy="699566"/>
          </a:xfrm>
          <a:solidFill>
            <a:schemeClr val="bg1"/>
          </a:solidFill>
        </p:spPr>
        <p:txBody>
          <a:bodyPr/>
          <a:lstStyle/>
          <a:p>
            <a:r>
              <a:rPr lang="en-GB" sz="2200" dirty="0"/>
              <a:t>Damping Ring and Transfer Lines for the FCC-</a:t>
            </a:r>
            <a:r>
              <a:rPr lang="en-GB" sz="2200" dirty="0" err="1"/>
              <a:t>ee</a:t>
            </a:r>
            <a:r>
              <a:rPr lang="en-GB" sz="2200" dirty="0"/>
              <a:t> pre-Injector Complex – Catia Milardi</a:t>
            </a:r>
            <a:br>
              <a:rPr lang="en-GB" sz="2200" dirty="0"/>
            </a:br>
            <a:endParaRPr lang="en-CH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AB5EC5-1B7B-42CF-40BE-6EDCA8BD54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772"/>
          <a:stretch/>
        </p:blipFill>
        <p:spPr>
          <a:xfrm>
            <a:off x="733801" y="1059582"/>
            <a:ext cx="2664296" cy="1653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368E51-7418-85EF-1040-78D6C6FF99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92" y="2849508"/>
            <a:ext cx="5242290" cy="20264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F3FCB3-7E38-A1E6-62C0-EABF6B04D1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415" r="-1"/>
          <a:stretch/>
        </p:blipFill>
        <p:spPr>
          <a:xfrm>
            <a:off x="3923928" y="974106"/>
            <a:ext cx="5187413" cy="17386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D50B12-0C2E-A51F-CFD2-3EEFCC0B286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673" t="22584" r="12726" b="12140"/>
          <a:stretch/>
        </p:blipFill>
        <p:spPr>
          <a:xfrm>
            <a:off x="5255347" y="2630682"/>
            <a:ext cx="3367869" cy="24613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FD050F-8F1B-1153-495A-3E7F16B532AB}"/>
              </a:ext>
            </a:extLst>
          </p:cNvPr>
          <p:cNvSpPr txBox="1"/>
          <p:nvPr/>
        </p:nvSpPr>
        <p:spPr>
          <a:xfrm>
            <a:off x="799832" y="791404"/>
            <a:ext cx="2664296" cy="3265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dirty="0">
                <a:solidFill>
                  <a:srgbClr val="0070C0"/>
                </a:solidFill>
                <a:latin typeface="Calibri"/>
              </a:rPr>
              <a:t>DR acceptance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05EFC8-4794-369F-7A1B-A4A3B083BF20}"/>
              </a:ext>
            </a:extLst>
          </p:cNvPr>
          <p:cNvSpPr txBox="1"/>
          <p:nvPr/>
        </p:nvSpPr>
        <p:spPr>
          <a:xfrm>
            <a:off x="3131840" y="3556768"/>
            <a:ext cx="1440160" cy="6570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dirty="0">
                <a:solidFill>
                  <a:srgbClr val="000000"/>
                </a:solidFill>
                <a:latin typeface="Calibri"/>
              </a:rPr>
              <a:t>DR at 1.54 GeV (version CDR 0)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09728A-4F90-B199-9B24-F21661933AB7}"/>
              </a:ext>
            </a:extLst>
          </p:cNvPr>
          <p:cNvSpPr txBox="1"/>
          <p:nvPr/>
        </p:nvSpPr>
        <p:spPr>
          <a:xfrm>
            <a:off x="359532" y="3401226"/>
            <a:ext cx="2031313" cy="9135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dirty="0">
                <a:solidFill>
                  <a:srgbClr val="0070C0"/>
                </a:solidFill>
                <a:latin typeface="Calibri"/>
              </a:rPr>
              <a:t>Layout ready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dirty="0">
                <a:solidFill>
                  <a:srgbClr val="0070C0"/>
                </a:solidFill>
                <a:latin typeface="Calibri"/>
              </a:rPr>
              <a:t>Cost estimate will be submitted by June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433F42B-E2FB-DE6D-7C7C-E91C446428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75548" y="2656336"/>
            <a:ext cx="374019" cy="3740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EBAA3FC-B8CE-4A41-1ACE-77B4CD2517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75547" y="3151844"/>
            <a:ext cx="374019" cy="3740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37ADEB4-CA4F-7F45-6DE0-618F177C5A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75547" y="3788625"/>
            <a:ext cx="374019" cy="37401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87CA566-40F7-98FD-4100-164F411F5A2C}"/>
              </a:ext>
            </a:extLst>
          </p:cNvPr>
          <p:cNvSpPr txBox="1"/>
          <p:nvPr/>
        </p:nvSpPr>
        <p:spPr>
          <a:xfrm>
            <a:off x="4054500" y="687009"/>
            <a:ext cx="2160240" cy="2260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dirty="0">
                <a:solidFill>
                  <a:srgbClr val="0070C0"/>
                </a:solidFill>
                <a:latin typeface="Calibri"/>
              </a:rPr>
              <a:t>Alternative DR designs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0A21534-F78D-7545-9CC8-919B147E28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99382" y="4357971"/>
            <a:ext cx="374019" cy="37401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A22B7204-36DF-E6A6-9AE3-3B8A9AD94D79}"/>
              </a:ext>
            </a:extLst>
          </p:cNvPr>
          <p:cNvSpPr/>
          <p:nvPr/>
        </p:nvSpPr>
        <p:spPr bwMode="auto">
          <a:xfrm>
            <a:off x="3995937" y="1635646"/>
            <a:ext cx="4977464" cy="551646"/>
          </a:xfrm>
          <a:prstGeom prst="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92118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2B80E0E-8E26-E75A-3281-8F1F2144BD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" y="627534"/>
            <a:ext cx="8979829" cy="434046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A37E7B-896B-6D87-3A82-A8B1A15B1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D7872D7-D13B-2174-FCF7-39EF441976A6}"/>
              </a:ext>
            </a:extLst>
          </p:cNvPr>
          <p:cNvSpPr txBox="1">
            <a:spLocks/>
          </p:cNvSpPr>
          <p:nvPr/>
        </p:nvSpPr>
        <p:spPr bwMode="auto">
          <a:xfrm>
            <a:off x="611560" y="195486"/>
            <a:ext cx="8424935" cy="4926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/>
              <a:t>Linac Beam Dynamics – Simona </a:t>
            </a:r>
            <a:r>
              <a:rPr lang="en-GB" dirty="0" err="1"/>
              <a:t>Bettoni</a:t>
            </a:r>
            <a:br>
              <a:rPr lang="en-GB" dirty="0"/>
            </a:br>
            <a:endParaRPr lang="en-CH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24F9640-5A10-FD9F-A2D9-5B692123E8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5836" y="1012977"/>
            <a:ext cx="374019" cy="37401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1AECEA5-67D9-6DE4-4CE1-4D911F708113}"/>
              </a:ext>
            </a:extLst>
          </p:cNvPr>
          <p:cNvSpPr/>
          <p:nvPr/>
        </p:nvSpPr>
        <p:spPr bwMode="auto">
          <a:xfrm>
            <a:off x="1043608" y="1635646"/>
            <a:ext cx="4464496" cy="144016"/>
          </a:xfrm>
          <a:prstGeom prst="rect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36D7CF0-E1FE-BA20-8BCE-253784866D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112" y="1606631"/>
            <a:ext cx="216024" cy="21602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3A9695F-D3EA-F337-D2A4-3D02FEE739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7452" y="1858563"/>
            <a:ext cx="231060" cy="2310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3B56E30-23CB-4937-5D3C-8D95487996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264" y="2033971"/>
            <a:ext cx="231060" cy="23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34843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4F0A2B-AC0C-F405-D4D8-52DC8F917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0B64C35-9422-7BFE-ABA8-9F8CA9A3A4AA}"/>
              </a:ext>
            </a:extLst>
          </p:cNvPr>
          <p:cNvSpPr txBox="1">
            <a:spLocks/>
          </p:cNvSpPr>
          <p:nvPr/>
        </p:nvSpPr>
        <p:spPr bwMode="auto">
          <a:xfrm>
            <a:off x="251520" y="27887"/>
            <a:ext cx="8747953" cy="7436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sz="2000" dirty="0"/>
              <a:t>Layout and design of positron and electron linacs up to 20 GeV –             Alexej Grudiev 1/2</a:t>
            </a:r>
            <a:endParaRPr lang="en-CH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350F0FB-355A-4670-C2B8-0CC82CA526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527" y="723501"/>
            <a:ext cx="4299040" cy="20951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0B817B-B2BB-293F-86EC-C88914CC28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5496" y="723501"/>
            <a:ext cx="4299040" cy="20300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5D5B2B-CC6E-78B3-CB72-6747558E8A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090" y="2908942"/>
            <a:ext cx="3974377" cy="21328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EF93A0B-B9DC-6A51-4EF3-99D734ED46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5496" y="2908942"/>
            <a:ext cx="4394803" cy="203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71910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4F0A2B-AC0C-F405-D4D8-52DC8F917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6A07F7-2F12-ED6A-5621-113A909600FA}"/>
              </a:ext>
            </a:extLst>
          </p:cNvPr>
          <p:cNvSpPr txBox="1"/>
          <p:nvPr/>
        </p:nvSpPr>
        <p:spPr>
          <a:xfrm>
            <a:off x="316072" y="3669363"/>
            <a:ext cx="8683401" cy="14051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dirty="0">
                <a:solidFill>
                  <a:srgbClr val="0070C0"/>
                </a:solidFill>
                <a:latin typeface="Calibri"/>
              </a:rPr>
              <a:t>General comments: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System Font Regular"/>
              <a:buChar char="−"/>
            </a:pPr>
            <a:r>
              <a:rPr lang="en-GB" dirty="0">
                <a:latin typeface="Calibri"/>
              </a:rPr>
              <a:t>Increase accelerating gradient and repetition rate can put a limit on the on the available power source and dissipated power in the rf structures. A compromise is necessary.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System Font Regular"/>
              <a:buChar char="−"/>
            </a:pPr>
            <a:r>
              <a:rPr lang="en-GB" dirty="0">
                <a:latin typeface="Calibri"/>
              </a:rPr>
              <a:t>Cost of the building and infrastructures have to be considered in the final decision of the RF module (i.e. 2 vs 4 rf structures per klystron)</a:t>
            </a:r>
            <a:endParaRPr lang="en-CH" dirty="0" err="1">
              <a:latin typeface="Calibri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2312DD2-7808-7042-ACB6-C6C995DC0CA4}"/>
              </a:ext>
            </a:extLst>
          </p:cNvPr>
          <p:cNvSpPr txBox="1">
            <a:spLocks/>
          </p:cNvSpPr>
          <p:nvPr/>
        </p:nvSpPr>
        <p:spPr bwMode="auto">
          <a:xfrm>
            <a:off x="251520" y="27887"/>
            <a:ext cx="8747953" cy="7436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/>
              <a:t>Layout and design of positron and electron linacs up to 20 GeV – Alexej Grudiev 2/2</a:t>
            </a:r>
            <a:endParaRPr lang="en-CH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211F79A-3924-6AF8-1F6D-73A76F177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808" y="819795"/>
            <a:ext cx="5542384" cy="272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05699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358980C-4AA3-C5EE-0339-7C244A534663}"/>
              </a:ext>
            </a:extLst>
          </p:cNvPr>
          <p:cNvSpPr/>
          <p:nvPr/>
        </p:nvSpPr>
        <p:spPr bwMode="auto">
          <a:xfrm>
            <a:off x="8316417" y="123478"/>
            <a:ext cx="792088" cy="57539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183919-6636-E8FB-ADC6-3DF0F4E82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2AF7B7-0AE7-F087-CF95-E7C2ADE61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673266-57EC-F064-2A2B-1428E7A3C1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31981"/>
            <a:ext cx="7959611" cy="4407889"/>
          </a:xfrm>
          <a:prstGeom prst="rect">
            <a:avLst/>
          </a:prstGeom>
        </p:spPr>
      </p:pic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0B33040-56D4-AB80-1447-641833BCEC71}"/>
              </a:ext>
            </a:extLst>
          </p:cNvPr>
          <p:cNvSpPr txBox="1">
            <a:spLocks/>
          </p:cNvSpPr>
          <p:nvPr/>
        </p:nvSpPr>
        <p:spPr>
          <a:xfrm>
            <a:off x="929212" y="4154853"/>
            <a:ext cx="7852842" cy="915566"/>
          </a:xfrm>
          <a:prstGeom prst="rect">
            <a:avLst/>
          </a:prstGeom>
          <a:noFill/>
        </p:spPr>
        <p:txBody>
          <a:bodyPr/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582" indent="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68288" indent="-268288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Horizontal Emittance at the extraction (16 GeV): 35 nm (w/o wiggler), 5.6 nm (w/ wiggler) (specs for linac ~0.25 nm at 20 GeV) – to be clarified </a:t>
            </a:r>
          </a:p>
          <a:p>
            <a:pPr marL="268288" indent="-268288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Plan for the protons at CERN and cost estimates will provide information for a final decision 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AE5D082-F771-AE5F-0434-4FCD719BDD99}"/>
              </a:ext>
            </a:extLst>
          </p:cNvPr>
          <p:cNvSpPr txBox="1">
            <a:spLocks/>
          </p:cNvSpPr>
          <p:nvPr/>
        </p:nvSpPr>
        <p:spPr bwMode="auto">
          <a:xfrm>
            <a:off x="720136" y="485102"/>
            <a:ext cx="7959611" cy="42754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/>
              <a:t>SPS pre-booster option – Hannes </a:t>
            </a:r>
            <a:r>
              <a:rPr lang="en-GB" dirty="0" err="1"/>
              <a:t>Bartosik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5001850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A153B-A63B-4005-F746-0FDD1A73D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164510"/>
            <a:ext cx="8280920" cy="699566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injector complex siting and transfer lines –   Wolfgang Bartmann</a:t>
            </a:r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005835-5EDB-FEBA-01CE-26FEA3AE5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310D26-EBC8-018A-7924-860E762A3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87574"/>
            <a:ext cx="4369470" cy="34563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6989D8-8BF1-3516-9D56-EACFA9EC57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9470" y="987574"/>
            <a:ext cx="2702714" cy="20611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C6638A-9A82-87B7-3A16-4EAC7E5611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0192" y="2594468"/>
            <a:ext cx="2770824" cy="238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9717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4F88C7-C817-0A40-967D-65F20B096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25302A-C4D6-901D-6083-8860AC8C6B1C}"/>
              </a:ext>
            </a:extLst>
          </p:cNvPr>
          <p:cNvSpPr/>
          <p:nvPr/>
        </p:nvSpPr>
        <p:spPr bwMode="auto">
          <a:xfrm>
            <a:off x="395536" y="195486"/>
            <a:ext cx="8640960" cy="648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2050" name="Picture 2" descr="Virtual Collaboration cartoon">
            <a:extLst>
              <a:ext uri="{FF2B5EF4-FFF2-40B4-BE49-F238E27FC236}">
                <a16:creationId xmlns:a16="http://schemas.microsoft.com/office/drawing/2014/main" id="{D552DFA9-D276-C15A-B2E9-19B538533E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7" b="4144"/>
          <a:stretch/>
        </p:blipFill>
        <p:spPr bwMode="auto">
          <a:xfrm>
            <a:off x="6156176" y="270533"/>
            <a:ext cx="2807367" cy="194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580979-3E32-7B44-25EE-7B602F66AF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3606"/>
          <a:stretch/>
        </p:blipFill>
        <p:spPr>
          <a:xfrm>
            <a:off x="794992" y="2426789"/>
            <a:ext cx="4497088" cy="7495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AD12DC-1D6E-07B1-3842-CBE98913B1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992" y="3449173"/>
            <a:ext cx="4497088" cy="756120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57198D-58D7-2FA7-DE23-0B2F60501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345991"/>
            <a:ext cx="2807367" cy="187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BB6BD9-5016-7D0E-9C9C-0A3AAD6293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5576" y="4205293"/>
            <a:ext cx="1403649" cy="5266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0D720E-F571-9898-72E9-7584F40A8EB8}"/>
              </a:ext>
            </a:extLst>
          </p:cNvPr>
          <p:cNvSpPr txBox="1"/>
          <p:nvPr/>
        </p:nvSpPr>
        <p:spPr>
          <a:xfrm flipH="1">
            <a:off x="827583" y="411473"/>
            <a:ext cx="4968552" cy="193451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 would like to thank all colleagues involved in this collaboration in the framework of CHART.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 2021 and 2022, most of the discussions were done on video meetings, and despite this, important progress was made.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GB" sz="1400" dirty="0">
              <a:solidFill>
                <a:srgbClr val="00000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Two mini-workshops were also organised to converge in preparation for the mid-term review. Many thanks to the organizers.</a:t>
            </a:r>
            <a:endParaRPr lang="en-CH" sz="1400" dirty="0">
              <a:solidFill>
                <a:srgbClr val="00000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7211BF-E4DA-5F4E-3963-896B9F106DCE}"/>
              </a:ext>
            </a:extLst>
          </p:cNvPr>
          <p:cNvSpPr txBox="1"/>
          <p:nvPr/>
        </p:nvSpPr>
        <p:spPr>
          <a:xfrm>
            <a:off x="834841" y="3182909"/>
            <a:ext cx="3012368" cy="2344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Chairman: 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Iryna Chaikovska</a:t>
            </a:r>
            <a:endParaRPr lang="en-CH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32919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5457A-8E31-075A-8BD9-C847DDE87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Credits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596985-0212-9ED3-C12D-AE63E1C58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5D8468-33DC-0929-EC46-2F62168AA75F}"/>
              </a:ext>
            </a:extLst>
          </p:cNvPr>
          <p:cNvSpPr/>
          <p:nvPr/>
        </p:nvSpPr>
        <p:spPr>
          <a:xfrm>
            <a:off x="2176660" y="4493116"/>
            <a:ext cx="6912346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FCCIS: 'This project has received funding from the European Union's Horizon 2020 research and innovation programme under the European Union's Horizon 2020 research and innovation programme under grant agreement No 951754.'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61C722-5BB7-DE95-3889-045B4995F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47" y="3860640"/>
            <a:ext cx="1571988" cy="4677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66CFCE-8526-5A7C-BEDE-22C9D73AE562}"/>
              </a:ext>
            </a:extLst>
          </p:cNvPr>
          <p:cNvSpPr txBox="1"/>
          <p:nvPr/>
        </p:nvSpPr>
        <p:spPr>
          <a:xfrm>
            <a:off x="2209020" y="3832030"/>
            <a:ext cx="684338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This work was done under the auspices of CHART (Swiss Accelerator Research and Technology) Collaboration, </a:t>
            </a: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https://chart.ch</a:t>
            </a: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- </a:t>
            </a:r>
            <a:r>
              <a:rPr lang="en-GB" sz="12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CHART Scientific Report 2022: </a:t>
            </a:r>
            <a:r>
              <a:rPr lang="en-GB" sz="12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https://chart.ch/reports</a:t>
            </a:r>
            <a:r>
              <a:rPr lang="en-GB" sz="12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12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F9E720-EE77-0F3E-FA5E-8CFCE5F32C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247" y="4493116"/>
            <a:ext cx="1128142" cy="381290"/>
          </a:xfrm>
          <a:prstGeom prst="rect">
            <a:avLst/>
          </a:prstGeom>
        </p:spPr>
      </p:pic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3D91D391-5F66-333A-4CDC-CC1780C1CC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060867"/>
              </p:ext>
            </p:extLst>
          </p:nvPr>
        </p:nvGraphicFramePr>
        <p:xfrm>
          <a:off x="687944" y="733452"/>
          <a:ext cx="8230681" cy="296250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13858">
                  <a:extLst>
                    <a:ext uri="{9D8B030D-6E8A-4147-A177-3AD203B41FA5}">
                      <a16:colId xmlns:a16="http://schemas.microsoft.com/office/drawing/2014/main" val="547279261"/>
                    </a:ext>
                  </a:extLst>
                </a:gridCol>
                <a:gridCol w="7416823">
                  <a:extLst>
                    <a:ext uri="{9D8B030D-6E8A-4147-A177-3AD203B41FA5}">
                      <a16:colId xmlns:a16="http://schemas.microsoft.com/office/drawing/2014/main" val="27913683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sz="12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PSI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R. Zennaro, M. Schaer, N. Vallis, B. </a:t>
                      </a:r>
                      <a:r>
                        <a:rPr lang="en-GB" sz="12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Auchmann</a:t>
                      </a:r>
                      <a:r>
                        <a:rPr lang="en-GB" sz="12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I. Besana, S. </a:t>
                      </a:r>
                      <a:r>
                        <a:rPr lang="en-GB" sz="12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Bettoni</a:t>
                      </a:r>
                      <a:r>
                        <a:rPr lang="en-GB" sz="12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H. Braun, M. Duda, R. Fortunati, H. Garcia-Rodrigues, D. </a:t>
                      </a:r>
                      <a:r>
                        <a:rPr lang="en-GB" sz="12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Hauenstein</a:t>
                      </a:r>
                      <a:r>
                        <a:rPr lang="en-GB" sz="12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E. Hohmann, R. Ischebeck, P. </a:t>
                      </a:r>
                      <a:r>
                        <a:rPr lang="en-GB" sz="12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Juranic</a:t>
                      </a:r>
                      <a:r>
                        <a:rPr lang="en-GB" sz="12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J. Kosse, F. Marcellini, U. </a:t>
                      </a:r>
                      <a:r>
                        <a:rPr lang="en-GB" sz="12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Michlmayr</a:t>
                      </a:r>
                      <a:r>
                        <a:rPr lang="en-GB" sz="12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S. Muller,               G. L. Orlandi, M. Pedrozzi, J.-Y. Raguin, S. Reiche, M. Seidel, R. Rotundo, S. Sanfilippo, M. </a:t>
                      </a:r>
                      <a:r>
                        <a:rPr lang="en-GB" sz="12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Zykova</a:t>
                      </a:r>
                      <a:r>
                        <a:rPr lang="en-GB" sz="12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 </a:t>
                      </a:r>
                    </a:p>
                    <a:p>
                      <a:r>
                        <a:rPr lang="en-GB" sz="12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all the technical groups involved  in the P3 experiment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58489"/>
                  </a:ext>
                </a:extLst>
              </a:tr>
              <a:tr h="267333">
                <a:tc>
                  <a:txBody>
                    <a:bodyPr/>
                    <a:lstStyle/>
                    <a:p>
                      <a:r>
                        <a:rPr lang="en-GB" sz="1200" b="0" i="0" dirty="0">
                          <a:effectLst/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IJCLab</a:t>
                      </a:r>
                      <a:endParaRPr lang="en-CH" sz="12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I. Chaikovska, F.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Alharthi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V.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Mytrochenko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R. Chehab</a:t>
                      </a:r>
                      <a:endParaRPr lang="en-CH" sz="12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8111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0" i="0" dirty="0">
                          <a:effectLst/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CERN</a:t>
                      </a:r>
                      <a:endParaRPr lang="en-CH" sz="12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A. Grudiev, A. Latina, S. Doebert, Z. Vostrel, Y.  Zhao, B.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Humann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A. Lechner, R. Mena Andrade,  J.L. Grenard,                 A.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Marcone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Calviani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W. Bartmann, Y.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Duthell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H.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Bartosik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K.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Oide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F. Zimmermann, M. Benedikt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662409"/>
                  </a:ext>
                </a:extLst>
              </a:tr>
              <a:tr h="255893">
                <a:tc>
                  <a:txBody>
                    <a:bodyPr/>
                    <a:lstStyle/>
                    <a:p>
                      <a:r>
                        <a:rPr lang="en-GB" sz="1200" b="0" i="0" dirty="0">
                          <a:effectLst/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INFN-LNF</a:t>
                      </a:r>
                      <a:endParaRPr lang="en-CH" sz="12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C. Milardi, A. De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Santis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O.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Etisken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S.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Spampinati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P. Raimondi</a:t>
                      </a:r>
                      <a:endParaRPr lang="en-CH" sz="12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934586"/>
                  </a:ext>
                </a:extLst>
              </a:tr>
              <a:tr h="269605">
                <a:tc>
                  <a:txBody>
                    <a:bodyPr/>
                    <a:lstStyle/>
                    <a:p>
                      <a:r>
                        <a:rPr lang="en-CH" sz="12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CEA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A. Chance, B. </a:t>
                      </a:r>
                      <a:r>
                        <a:rPr lang="en-GB" sz="12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Dalena</a:t>
                      </a:r>
                      <a:r>
                        <a:rPr lang="en-GB" sz="12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A </a:t>
                      </a:r>
                      <a:r>
                        <a:rPr lang="en-GB" sz="12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Ghribi</a:t>
                      </a:r>
                      <a:endParaRPr lang="en-CH" sz="12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986634"/>
                  </a:ext>
                </a:extLst>
              </a:tr>
              <a:tr h="283317">
                <a:tc>
                  <a:txBody>
                    <a:bodyPr/>
                    <a:lstStyle/>
                    <a:p>
                      <a:r>
                        <a:rPr lang="en-CH" sz="12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SLAC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Rauberheimen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 E.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Nanni</a:t>
                      </a:r>
                      <a:endParaRPr lang="en-GB" sz="12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41887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en-GB" sz="1200" b="0" i="0" dirty="0">
                          <a:effectLst/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KEK:</a:t>
                      </a:r>
                      <a:endParaRPr lang="en-CH" sz="12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Y.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Enomoto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K. Furukawa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491993"/>
                  </a:ext>
                </a:extLst>
              </a:tr>
              <a:tr h="288032">
                <a:tc gridSpan="2"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and L.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Bandiera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Soldani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A.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Sytov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(INFN/Ferrara), A. </a:t>
                      </a:r>
                      <a:r>
                        <a:rPr lang="en-GB" sz="12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Bacci</a:t>
                      </a:r>
                      <a:r>
                        <a:rPr lang="en-GB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Rossetti Conti (INFN/Milano)</a:t>
                      </a:r>
                      <a:endParaRPr lang="en-GB" sz="1200" dirty="0"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 sz="12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93642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CA266609-2302-D087-1133-BC089723B269}"/>
              </a:ext>
            </a:extLst>
          </p:cNvPr>
          <p:cNvSpPr txBox="1"/>
          <p:nvPr/>
        </p:nvSpPr>
        <p:spPr>
          <a:xfrm>
            <a:off x="6144126" y="36896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462517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99FA8-7F2B-D034-9AFB-217F952F8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Injector (I and II) sessions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00A193-450E-7C2D-D851-185EC91F0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44444B-8781-FAD9-B465-6FA5E2CA13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24" y="3096977"/>
            <a:ext cx="7772400" cy="19279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D142EA-1B54-2EAA-0D60-C228264DEA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978" y="714750"/>
            <a:ext cx="7747893" cy="227969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43135B7-6E4F-1EB6-AF40-ADC0ECC786E3}"/>
              </a:ext>
            </a:extLst>
          </p:cNvPr>
          <p:cNvSpPr/>
          <p:nvPr/>
        </p:nvSpPr>
        <p:spPr bwMode="auto">
          <a:xfrm>
            <a:off x="7884368" y="1419622"/>
            <a:ext cx="521503" cy="288032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693558-BF50-182B-BFCA-4F8550086D25}"/>
              </a:ext>
            </a:extLst>
          </p:cNvPr>
          <p:cNvSpPr/>
          <p:nvPr/>
        </p:nvSpPr>
        <p:spPr bwMode="auto">
          <a:xfrm>
            <a:off x="7884367" y="2381996"/>
            <a:ext cx="521503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2119B2-CCE3-C286-2E14-9D42621128A6}"/>
              </a:ext>
            </a:extLst>
          </p:cNvPr>
          <p:cNvSpPr txBox="1"/>
          <p:nvPr/>
        </p:nvSpPr>
        <p:spPr>
          <a:xfrm rot="16200000">
            <a:off x="7731971" y="1566382"/>
            <a:ext cx="1916546" cy="3921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W</a:t>
            </a:r>
            <a:r>
              <a:rPr lang="en-CH" sz="1800" dirty="0">
                <a:solidFill>
                  <a:srgbClr val="000000"/>
                </a:solidFill>
                <a:latin typeface="Calibri"/>
              </a:rPr>
              <a:t>ednesday 7 June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70AAB7-84D4-5519-4D4D-9AD367287366}"/>
              </a:ext>
            </a:extLst>
          </p:cNvPr>
          <p:cNvSpPr txBox="1"/>
          <p:nvPr/>
        </p:nvSpPr>
        <p:spPr>
          <a:xfrm rot="16200000">
            <a:off x="7741929" y="3648297"/>
            <a:ext cx="1916546" cy="3921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Thursday</a:t>
            </a:r>
            <a:r>
              <a:rPr lang="en-CH" sz="1800" dirty="0">
                <a:solidFill>
                  <a:srgbClr val="000000"/>
                </a:solidFill>
                <a:latin typeface="Calibri"/>
              </a:rPr>
              <a:t> 8 June</a:t>
            </a:r>
          </a:p>
        </p:txBody>
      </p:sp>
    </p:spTree>
    <p:extLst>
      <p:ext uri="{BB962C8B-B14F-4D97-AF65-F5344CB8AC3E}">
        <p14:creationId xmlns:p14="http://schemas.microsoft.com/office/powerpoint/2010/main" val="210224556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C0D78-E099-FA4F-8C14-D8F8040C0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720" y="253003"/>
            <a:ext cx="6048672" cy="381375"/>
          </a:xfrm>
        </p:spPr>
        <p:txBody>
          <a:bodyPr/>
          <a:lstStyle/>
          <a:p>
            <a:r>
              <a:rPr lang="en-GB" dirty="0"/>
              <a:t>FCCee Pre-Injector parameters (Z-pole)</a:t>
            </a:r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39C4ED-79C3-7F47-8856-C0F0F0291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AC98975-35B1-AA4B-927F-187115113D91}"/>
              </a:ext>
            </a:extLst>
          </p:cNvPr>
          <p:cNvSpPr/>
          <p:nvPr/>
        </p:nvSpPr>
        <p:spPr bwMode="auto">
          <a:xfrm>
            <a:off x="4854322" y="4807966"/>
            <a:ext cx="648072" cy="175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7DEFA15-2E1E-8743-B9EF-968428D4405B}"/>
              </a:ext>
            </a:extLst>
          </p:cNvPr>
          <p:cNvSpPr txBox="1"/>
          <p:nvPr/>
        </p:nvSpPr>
        <p:spPr>
          <a:xfrm>
            <a:off x="5956300" y="-44450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74268A-5340-6475-3CD4-0E8396219981}"/>
              </a:ext>
            </a:extLst>
          </p:cNvPr>
          <p:cNvSpPr txBox="1"/>
          <p:nvPr/>
        </p:nvSpPr>
        <p:spPr>
          <a:xfrm>
            <a:off x="8672423" y="360009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D324F0-9325-4180-C7E1-DAF4B4DB93A0}"/>
              </a:ext>
            </a:extLst>
          </p:cNvPr>
          <p:cNvSpPr txBox="1"/>
          <p:nvPr/>
        </p:nvSpPr>
        <p:spPr>
          <a:xfrm>
            <a:off x="2051721" y="625343"/>
            <a:ext cx="3328913" cy="21602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K. </a:t>
            </a:r>
            <a:r>
              <a:rPr lang="en-GB" sz="14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Oide</a:t>
            </a:r>
            <a:r>
              <a:rPr lang="en-GB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H. </a:t>
            </a:r>
            <a:r>
              <a:rPr lang="en-GB" sz="14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Bartosik</a:t>
            </a:r>
            <a:r>
              <a:rPr lang="en-GB" sz="1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(SPS), FCC week 2023 talks </a:t>
            </a:r>
            <a:endParaRPr lang="en-CH" sz="1400" dirty="0" err="1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C377243-8FDF-8F9B-78BF-43F48823B2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946700"/>
              </p:ext>
            </p:extLst>
          </p:nvPr>
        </p:nvGraphicFramePr>
        <p:xfrm>
          <a:off x="380299" y="936901"/>
          <a:ext cx="5055797" cy="2516702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2393563486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554203226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922521828"/>
                    </a:ext>
                  </a:extLst>
                </a:gridCol>
                <a:gridCol w="879333">
                  <a:extLst>
                    <a:ext uri="{9D8B030D-6E8A-4147-A177-3AD203B41FA5}">
                      <a16:colId xmlns:a16="http://schemas.microsoft.com/office/drawing/2014/main" val="835994773"/>
                    </a:ext>
                  </a:extLst>
                </a:gridCol>
              </a:tblGrid>
              <a:tr h="266697"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SPS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HE Linac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Unit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436113132"/>
                  </a:ext>
                </a:extLst>
              </a:tr>
              <a:tr h="25636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Injection energy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6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20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GeV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3687462546"/>
                  </a:ext>
                </a:extLst>
              </a:tr>
              <a:tr h="25636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Bunch charge both species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4.0*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4.0*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 nC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2627354483"/>
                  </a:ext>
                </a:extLst>
              </a:tr>
              <a:tr h="25636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Repetition rate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200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200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Hz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4145439214"/>
                  </a:ext>
                </a:extLst>
              </a:tr>
              <a:tr h="25636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Number of bunches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2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2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 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3237111622"/>
                  </a:ext>
                </a:extLst>
              </a:tr>
              <a:tr h="25636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Bunch spacing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ns</a:t>
                      </a:r>
                      <a:endParaRPr lang="en-GB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590865530"/>
                  </a:ext>
                </a:extLst>
              </a:tr>
              <a:tr h="25636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Normalized emittance (x, y) (rms)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50,?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10,10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mm </a:t>
                      </a:r>
                      <a:r>
                        <a:rPr lang="en-GB" sz="1400" u="none" strike="noStrike" dirty="0" err="1">
                          <a:effectLst/>
                        </a:rPr>
                        <a:t>mrad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2268614934"/>
                  </a:ext>
                </a:extLst>
              </a:tr>
              <a:tr h="25636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Bunch length (rms)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~1?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~1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mm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3701321404"/>
                  </a:ext>
                </a:extLst>
              </a:tr>
              <a:tr h="27238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Energy spread (rms)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0.3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~0.1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%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4188342277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BAD203FC-758A-AE95-5501-5798D04CE26A}"/>
              </a:ext>
            </a:extLst>
          </p:cNvPr>
          <p:cNvSpPr txBox="1"/>
          <p:nvPr/>
        </p:nvSpPr>
        <p:spPr>
          <a:xfrm>
            <a:off x="5563956" y="909667"/>
            <a:ext cx="345218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120"/>
              </a:spcBef>
            </a:pPr>
            <a:r>
              <a:rPr lang="en-CH" sz="14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*Maximum charge to be injected into the collider rings during filling from scratch 4 nC (bunch pop. 2.5x10</a:t>
            </a:r>
            <a:r>
              <a:rPr lang="en-CH" sz="1400" baseline="300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10</a:t>
            </a:r>
            <a:r>
              <a:rPr lang="en-CH" sz="14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 particles)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EBBDDD-53EC-1815-704B-16DB9CC3A625}"/>
              </a:ext>
            </a:extLst>
          </p:cNvPr>
          <p:cNvSpPr txBox="1"/>
          <p:nvPr/>
        </p:nvSpPr>
        <p:spPr>
          <a:xfrm>
            <a:off x="336534" y="3515231"/>
            <a:ext cx="8609698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 typeface="System Font Regular"/>
              <a:buChar char="－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The bunch by bunch intensity will </a:t>
            </a:r>
            <a:r>
              <a:rPr lang="en-GB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arbitrarily vary from 0 to 100%, 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depending on the intensity balance between the collider rings 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 to be verified the impact on the booster as well 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System Font Regular"/>
              <a:buChar char="－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New parameters:</a:t>
            </a:r>
          </a:p>
          <a:p>
            <a:pPr marL="742939" lvl="1" indent="-2857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GB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15000 bunches, 15 ns bunch spacing</a:t>
            </a:r>
          </a:p>
          <a:p>
            <a:pPr marL="742939" lvl="1" indent="-2857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CH" sz="1600" dirty="0">
                <a:solidFill>
                  <a:schemeClr val="accent6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Charge for top-up 2.42 nC (2.5x10</a:t>
            </a:r>
            <a:r>
              <a:rPr lang="en-CH" sz="1600" baseline="30000" dirty="0">
                <a:solidFill>
                  <a:schemeClr val="accent6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10</a:t>
            </a:r>
            <a:r>
              <a:rPr lang="en-CH" sz="1600" dirty="0">
                <a:solidFill>
                  <a:schemeClr val="accent6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 particles)</a:t>
            </a:r>
            <a:endParaRPr lang="en-CH" sz="1600" dirty="0">
              <a:solidFill>
                <a:schemeClr val="accent6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B9ACA2-4B61-7D0D-10EA-506169E018C5}"/>
              </a:ext>
            </a:extLst>
          </p:cNvPr>
          <p:cNvSpPr/>
          <p:nvPr/>
        </p:nvSpPr>
        <p:spPr bwMode="auto">
          <a:xfrm>
            <a:off x="3745769" y="2501278"/>
            <a:ext cx="720080" cy="907566"/>
          </a:xfrm>
          <a:prstGeom prst="rect">
            <a:avLst/>
          </a:prstGeom>
          <a:solidFill>
            <a:schemeClr val="accent1">
              <a:alpha val="28695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2E4F69-B4FB-0550-6E89-5D7015E24AD7}"/>
              </a:ext>
            </a:extLst>
          </p:cNvPr>
          <p:cNvSpPr txBox="1"/>
          <p:nvPr/>
        </p:nvSpPr>
        <p:spPr>
          <a:xfrm>
            <a:off x="6161741" y="470348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E0DAA5-3268-AFB8-9C9E-30B0AEADE45D}"/>
              </a:ext>
            </a:extLst>
          </p:cNvPr>
          <p:cNvSpPr txBox="1"/>
          <p:nvPr/>
        </p:nvSpPr>
        <p:spPr>
          <a:xfrm>
            <a:off x="7605823" y="429555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40E264-43A8-B2F4-F29B-2571FD249254}"/>
              </a:ext>
            </a:extLst>
          </p:cNvPr>
          <p:cNvSpPr txBox="1"/>
          <p:nvPr/>
        </p:nvSpPr>
        <p:spPr>
          <a:xfrm>
            <a:off x="5391002" y="4278371"/>
            <a:ext cx="3513651" cy="6490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Question: How can we keep different versions of parameter tables? </a:t>
            </a:r>
            <a:endParaRPr lang="en-CH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74943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ACB29-E6FD-E7C6-D3C9-116594772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ADD7CA-8B69-CAFE-F16B-00AE2436E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22B7A4-B021-D42B-CFFA-1A3450254C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773"/>
            <a:ext cx="9144000" cy="515389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6FE973D-D40C-B79F-6927-8EDCA35A16C1}"/>
              </a:ext>
            </a:extLst>
          </p:cNvPr>
          <p:cNvSpPr txBox="1">
            <a:spLocks/>
          </p:cNvSpPr>
          <p:nvPr/>
        </p:nvSpPr>
        <p:spPr bwMode="auto">
          <a:xfrm>
            <a:off x="163489" y="419227"/>
            <a:ext cx="8152927" cy="381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/>
              <a:t>Full-energy booster (conclusion) – Antoine Chance</a:t>
            </a:r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0AE8E9-6B50-8C28-E545-A38C055CCF57}"/>
              </a:ext>
            </a:extLst>
          </p:cNvPr>
          <p:cNvSpPr txBox="1"/>
          <p:nvPr/>
        </p:nvSpPr>
        <p:spPr>
          <a:xfrm>
            <a:off x="163489" y="799966"/>
            <a:ext cx="6408712" cy="38137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New Layout, some results are for the optics showed FCC week 2022</a:t>
            </a:r>
            <a:endParaRPr lang="en-CH" sz="18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0AF206-8F96-ACA8-2F39-74A8488303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3312" y="2745412"/>
            <a:ext cx="428590" cy="4285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FB338A2-DB5C-AAA0-5D4D-98E96223A173}"/>
              </a:ext>
            </a:extLst>
          </p:cNvPr>
          <p:cNvSpPr/>
          <p:nvPr/>
        </p:nvSpPr>
        <p:spPr bwMode="auto">
          <a:xfrm>
            <a:off x="4906689" y="2387436"/>
            <a:ext cx="3299623" cy="216024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8E049C-D634-F8EC-9046-1B25BB6D89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328" y="1877521"/>
            <a:ext cx="428590" cy="4285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5914F0B-396C-56D6-7E1B-2803DA5E495B}"/>
              </a:ext>
            </a:extLst>
          </p:cNvPr>
          <p:cNvSpPr txBox="1"/>
          <p:nvPr/>
        </p:nvSpPr>
        <p:spPr>
          <a:xfrm>
            <a:off x="6066481" y="2616967"/>
            <a:ext cx="2410015" cy="2673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dirty="0">
                <a:solidFill>
                  <a:srgbClr val="0070C0"/>
                </a:solidFill>
                <a:latin typeface="Calibri"/>
              </a:rPr>
              <a:t>Resisitive wall wakes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95B1319-8422-7EE5-2BC7-7EA1A7931A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1031" y="3775062"/>
            <a:ext cx="428590" cy="42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88622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A09D08C-3CCA-5054-92A8-1B73AF47714C}"/>
              </a:ext>
            </a:extLst>
          </p:cNvPr>
          <p:cNvSpPr/>
          <p:nvPr/>
        </p:nvSpPr>
        <p:spPr bwMode="auto">
          <a:xfrm>
            <a:off x="7812360" y="131123"/>
            <a:ext cx="1296144" cy="648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A9B8CC-B9A9-65F1-123B-26EF58B25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C37BE8-980B-5624-CC85-2EAD03EA5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097F57-81D2-A961-9E27-AD3741C286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51470"/>
            <a:ext cx="8102757" cy="448282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520ECD6-4D0A-6656-841E-1E54A9359103}"/>
              </a:ext>
            </a:extLst>
          </p:cNvPr>
          <p:cNvSpPr txBox="1">
            <a:spLocks/>
          </p:cNvSpPr>
          <p:nvPr/>
        </p:nvSpPr>
        <p:spPr bwMode="auto">
          <a:xfrm>
            <a:off x="795615" y="503123"/>
            <a:ext cx="7878662" cy="381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/>
              <a:t>Full-energy booster (Perspectives) – Antoine Chance</a:t>
            </a:r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B6323D-9A20-E821-56D8-B9B70AED3872}"/>
              </a:ext>
            </a:extLst>
          </p:cNvPr>
          <p:cNvSpPr txBox="1"/>
          <p:nvPr/>
        </p:nvSpPr>
        <p:spPr>
          <a:xfrm>
            <a:off x="5292080" y="3411542"/>
            <a:ext cx="3406067" cy="38137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70C0"/>
                </a:solidFill>
                <a:latin typeface="Calibri"/>
              </a:rPr>
              <a:t>I</a:t>
            </a:r>
            <a:r>
              <a:rPr lang="en-CH" sz="1800" dirty="0">
                <a:solidFill>
                  <a:srgbClr val="0070C0"/>
                </a:solidFill>
                <a:latin typeface="Calibri"/>
              </a:rPr>
              <a:t>ncluding collimators, cavities etc..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1286D7-5160-3C2C-E0A4-1B4856CC19F4}"/>
              </a:ext>
            </a:extLst>
          </p:cNvPr>
          <p:cNvSpPr txBox="1"/>
          <p:nvPr/>
        </p:nvSpPr>
        <p:spPr>
          <a:xfrm>
            <a:off x="827584" y="4009118"/>
            <a:ext cx="7632848" cy="11065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70C0"/>
                </a:solidFill>
                <a:latin typeface="Calibri"/>
              </a:rPr>
              <a:t>Injection: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70C0"/>
                </a:solidFill>
                <a:latin typeface="Calibri"/>
              </a:rPr>
              <a:t>	</a:t>
            </a:r>
            <a:r>
              <a:rPr lang="en-US" dirty="0">
                <a:latin typeface="Calibri"/>
              </a:rPr>
              <a:t>20 GeV: recheck the beam parameters (i.e., energy spread and bunch length…)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latin typeface="Calibri"/>
              </a:rPr>
              <a:t>	16 GeV: check if the BR can work at this energy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70C0"/>
                </a:solidFill>
                <a:latin typeface="Calibri"/>
              </a:rPr>
              <a:t>BR operation with a modulated train of bunches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4EF1EC-09EF-818D-1A77-D2BAE594ED11}"/>
              </a:ext>
            </a:extLst>
          </p:cNvPr>
          <p:cNvSpPr txBox="1"/>
          <p:nvPr/>
        </p:nvSpPr>
        <p:spPr>
          <a:xfrm>
            <a:off x="4499992" y="1336905"/>
            <a:ext cx="3406067" cy="38137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70C0"/>
                </a:solidFill>
                <a:latin typeface="Calibri"/>
              </a:rPr>
              <a:t>Cost estimate due by end June</a:t>
            </a:r>
            <a:endParaRPr lang="en-CH" sz="1800" dirty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123379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0B257-A9F6-14BD-BA06-D2068DBF6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Pre-injector layout (baseline)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CD4392-377A-FC9B-AEFB-0EAF0E1B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740F76-EAB3-ADC1-2934-639117B41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46" y="597375"/>
            <a:ext cx="6459639" cy="446174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5F4FAA-84F3-5DAB-171E-1BC238EA4A11}"/>
              </a:ext>
            </a:extLst>
          </p:cNvPr>
          <p:cNvSpPr txBox="1"/>
          <p:nvPr/>
        </p:nvSpPr>
        <p:spPr>
          <a:xfrm>
            <a:off x="6948264" y="915566"/>
            <a:ext cx="2088232" cy="24482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Aft>
                <a:spcPts val="1200"/>
              </a:spcAft>
              <a:buSzPct val="80000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A baseline for the pre-injector layout is ready for the mid-term review</a:t>
            </a:r>
          </a:p>
          <a:p>
            <a:pPr>
              <a:spcAft>
                <a:spcPts val="1200"/>
              </a:spcAft>
              <a:buSzPct val="80000"/>
            </a:pPr>
            <a:r>
              <a:rPr lang="en-US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Pre-Injector can fulfill the requirements for the collider rings</a:t>
            </a:r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(to be verified with the new parameters)</a:t>
            </a:r>
            <a:endParaRPr 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2371C9-CAFE-E0A0-7C05-5FA5C5AEE2D3}"/>
              </a:ext>
            </a:extLst>
          </p:cNvPr>
          <p:cNvSpPr txBox="1"/>
          <p:nvPr/>
        </p:nvSpPr>
        <p:spPr>
          <a:xfrm>
            <a:off x="6948264" y="3326498"/>
            <a:ext cx="2016224" cy="18392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S</a:t>
            </a:r>
            <a:r>
              <a:rPr lang="en-CH" sz="1800" dirty="0">
                <a:solidFill>
                  <a:srgbClr val="000000"/>
                </a:solidFill>
                <a:latin typeface="Calibri"/>
              </a:rPr>
              <a:t>ubmit the cost lines by June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800" dirty="0">
                <a:solidFill>
                  <a:srgbClr val="000000"/>
                </a:solidFill>
                <a:latin typeface="Calibri"/>
              </a:rPr>
              <a:t>Draft the document (deadline mid-Sept)</a:t>
            </a:r>
          </a:p>
        </p:txBody>
      </p:sp>
    </p:spTree>
    <p:extLst>
      <p:ext uri="{BB962C8B-B14F-4D97-AF65-F5344CB8AC3E}">
        <p14:creationId xmlns:p14="http://schemas.microsoft.com/office/powerpoint/2010/main" val="218561554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FB14B9-C77C-4A52-91BE-247322AD5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EE1CA5F-9F56-9105-EC2D-183D91F7AAB1}"/>
              </a:ext>
            </a:extLst>
          </p:cNvPr>
          <p:cNvSpPr txBox="1">
            <a:spLocks/>
          </p:cNvSpPr>
          <p:nvPr/>
        </p:nvSpPr>
        <p:spPr bwMode="auto">
          <a:xfrm>
            <a:off x="107504" y="123478"/>
            <a:ext cx="8928992" cy="57606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CH" dirty="0"/>
              <a:t>Pre-injector options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A9A345-CB80-F602-D438-DA3EB575A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5526"/>
            <a:ext cx="4192616" cy="23748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2187CA-BBD7-E564-2D59-D6497674F7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1913"/>
          <a:stretch/>
        </p:blipFill>
        <p:spPr>
          <a:xfrm>
            <a:off x="4279855" y="1020641"/>
            <a:ext cx="4834040" cy="15511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02853D3-8085-7E88-2DC7-9D458EFD5DA8}"/>
              </a:ext>
            </a:extLst>
          </p:cNvPr>
          <p:cNvSpPr txBox="1"/>
          <p:nvPr/>
        </p:nvSpPr>
        <p:spPr>
          <a:xfrm>
            <a:off x="3221831" y="44791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AF4629-26C3-6BC3-6E4C-AE0CC2EED5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3036990"/>
            <a:ext cx="3672408" cy="20669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7909DC-4407-906D-BC15-E4E7A1FBADD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2505"/>
          <a:stretch/>
        </p:blipFill>
        <p:spPr>
          <a:xfrm>
            <a:off x="4328259" y="3058849"/>
            <a:ext cx="4708237" cy="17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7777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9AF259C1-10C2-7257-7988-E23BC8F08B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896" y="1503529"/>
            <a:ext cx="5424860" cy="32629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C2D943-D46D-D609-CA66-B7AA8B73D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Positron production, capture and acc.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E658F2-4A2F-6686-B408-9A2BB179B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CC3048-8672-5A8B-BC4C-2BED7BBEE7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244" y="969758"/>
            <a:ext cx="3410344" cy="14775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E56C48-63B2-022B-DDB1-38B8385979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766260"/>
            <a:ext cx="3576833" cy="1968419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3187C07A-41B9-78A8-45D6-D47FA963C4EB}"/>
              </a:ext>
            </a:extLst>
          </p:cNvPr>
          <p:cNvSpPr txBox="1">
            <a:spLocks/>
          </p:cNvSpPr>
          <p:nvPr/>
        </p:nvSpPr>
        <p:spPr bwMode="auto">
          <a:xfrm>
            <a:off x="183417" y="63463"/>
            <a:ext cx="8924602" cy="70295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/>
              <a:t>Positron production, capture and acceleration until the damping ring– Iryna Chaikovska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6210747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DCE06-E3D2-6F66-58E0-A1F65C888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60933"/>
            <a:ext cx="8838083" cy="576064"/>
          </a:xfrm>
          <a:solidFill>
            <a:schemeClr val="bg1"/>
          </a:solidFill>
        </p:spPr>
        <p:txBody>
          <a:bodyPr/>
          <a:lstStyle/>
          <a:p>
            <a:r>
              <a:rPr lang="en-GB" sz="2000" dirty="0"/>
              <a:t>Design of the FCC-</a:t>
            </a:r>
            <a:r>
              <a:rPr lang="en-GB" sz="2000" dirty="0" err="1"/>
              <a:t>ee</a:t>
            </a:r>
            <a:r>
              <a:rPr lang="en-GB" sz="2000" dirty="0"/>
              <a:t> positron source target: current situation and challenges – Ramiro Mena Andrade </a:t>
            </a:r>
            <a:endParaRPr lang="en-CH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3728E5-A108-7285-5EBC-B0547DA32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438F29-4E52-E02D-C76C-874B8337B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3" y="768361"/>
            <a:ext cx="4329021" cy="23794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0CC648-99C9-193C-B539-83A8360C99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5896" y="2499742"/>
            <a:ext cx="5436630" cy="25361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6DFD88-1A9C-6A31-ECA6-E86CB50DB5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04" y="2715766"/>
            <a:ext cx="3629468" cy="22342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5CB80C-59D2-9678-F781-E5DBD3E3B0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411510"/>
            <a:ext cx="4283615" cy="21602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34250D-BA81-C775-3018-29CDEFD9BF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89173" y="2908518"/>
            <a:ext cx="374019" cy="3740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E91191-976B-1DD8-B8BB-DCEE41BAF8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88819" y="3332538"/>
            <a:ext cx="374019" cy="3740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4EED7F5-CB1D-9C19-2BC5-F253A45EBF73}"/>
              </a:ext>
            </a:extLst>
          </p:cNvPr>
          <p:cNvSpPr txBox="1"/>
          <p:nvPr/>
        </p:nvSpPr>
        <p:spPr>
          <a:xfrm>
            <a:off x="3913465" y="4838211"/>
            <a:ext cx="4521636" cy="27742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P</a:t>
            </a:r>
            <a:r>
              <a:rPr lang="en-GB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reliminary cost estimate for the target system ready</a:t>
            </a:r>
            <a:endParaRPr lang="en-CH" dirty="0" err="1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28F56F-F100-858D-5508-F73BA00E281E}"/>
              </a:ext>
            </a:extLst>
          </p:cNvPr>
          <p:cNvSpPr/>
          <p:nvPr/>
        </p:nvSpPr>
        <p:spPr bwMode="auto">
          <a:xfrm>
            <a:off x="8302216" y="4888212"/>
            <a:ext cx="806288" cy="2274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6E770A3-305F-E482-9616-A4672149D4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79267" y="4745721"/>
            <a:ext cx="374019" cy="374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21662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35195</TotalTime>
  <Words>1062</Words>
  <Application>Microsoft Macintosh PowerPoint</Application>
  <PresentationFormat>On-screen Show (16:9)</PresentationFormat>
  <Paragraphs>125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.PingFang SC Regular</vt:lpstr>
      <vt:lpstr>Arial</vt:lpstr>
      <vt:lpstr>Arial Narrow</vt:lpstr>
      <vt:lpstr>Calibri</vt:lpstr>
      <vt:lpstr>Calibri Light</vt:lpstr>
      <vt:lpstr>Georgia</vt:lpstr>
      <vt:lpstr>Lato</vt:lpstr>
      <vt:lpstr>Rockwell</vt:lpstr>
      <vt:lpstr>Symbol</vt:lpstr>
      <vt:lpstr>System Font Regular</vt:lpstr>
      <vt:lpstr>Times</vt:lpstr>
      <vt:lpstr>Wingdings</vt:lpstr>
      <vt:lpstr>PSI-Powerpoint-Master Calibri V2</vt:lpstr>
      <vt:lpstr>PowerPoint Presentation</vt:lpstr>
      <vt:lpstr>Injector (I and II) sessions</vt:lpstr>
      <vt:lpstr>FCCee Pre-Injector parameters (Z-pole)</vt:lpstr>
      <vt:lpstr>PowerPoint Presentation</vt:lpstr>
      <vt:lpstr>PowerPoint Presentation</vt:lpstr>
      <vt:lpstr>Pre-injector layout (baseline)</vt:lpstr>
      <vt:lpstr>PowerPoint Presentation</vt:lpstr>
      <vt:lpstr>Positron production, capture and acc.</vt:lpstr>
      <vt:lpstr>Design of the FCC-ee positron source target: current situation and challenges – Ramiro Mena Andrade </vt:lpstr>
      <vt:lpstr>Damping Ring and Transfer Lines for the FCC-ee pre-Injector Complex – Catia Milardi </vt:lpstr>
      <vt:lpstr>PowerPoint Presentation</vt:lpstr>
      <vt:lpstr>PowerPoint Presentation</vt:lpstr>
      <vt:lpstr>PowerPoint Presentation</vt:lpstr>
      <vt:lpstr>PowerPoint Presentation</vt:lpstr>
      <vt:lpstr>FCC-ee injector complex siting and transfer lines –   Wolfgang Bartmann</vt:lpstr>
      <vt:lpstr>PowerPoint Presentation</vt:lpstr>
      <vt:lpstr>Credits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Paolo Craievich</dc:creator>
  <cp:lastModifiedBy>Craievich Paolo</cp:lastModifiedBy>
  <cp:revision>404</cp:revision>
  <cp:lastPrinted>2015-09-30T13:23:15Z</cp:lastPrinted>
  <dcterms:created xsi:type="dcterms:W3CDTF">2021-06-26T09:30:50Z</dcterms:created>
  <dcterms:modified xsi:type="dcterms:W3CDTF">2023-06-09T06:21:07Z</dcterms:modified>
</cp:coreProperties>
</file>