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35"/>
  </p:notesMasterIdLst>
  <p:sldIdLst>
    <p:sldId id="263" r:id="rId4"/>
    <p:sldId id="258" r:id="rId5"/>
    <p:sldId id="275" r:id="rId6"/>
    <p:sldId id="298" r:id="rId7"/>
    <p:sldId id="276" r:id="rId8"/>
    <p:sldId id="293" r:id="rId9"/>
    <p:sldId id="294" r:id="rId10"/>
    <p:sldId id="302" r:id="rId11"/>
    <p:sldId id="279" r:id="rId12"/>
    <p:sldId id="281" r:id="rId13"/>
    <p:sldId id="286" r:id="rId14"/>
    <p:sldId id="282" r:id="rId15"/>
    <p:sldId id="283" r:id="rId16"/>
    <p:sldId id="309" r:id="rId17"/>
    <p:sldId id="289" r:id="rId18"/>
    <p:sldId id="291" r:id="rId19"/>
    <p:sldId id="304" r:id="rId20"/>
    <p:sldId id="305" r:id="rId21"/>
    <p:sldId id="306" r:id="rId22"/>
    <p:sldId id="307" r:id="rId23"/>
    <p:sldId id="297" r:id="rId24"/>
    <p:sldId id="314" r:id="rId25"/>
    <p:sldId id="310" r:id="rId26"/>
    <p:sldId id="311" r:id="rId27"/>
    <p:sldId id="313" r:id="rId28"/>
    <p:sldId id="312" r:id="rId29"/>
    <p:sldId id="303" r:id="rId30"/>
    <p:sldId id="315" r:id="rId31"/>
    <p:sldId id="316" r:id="rId32"/>
    <p:sldId id="317" r:id="rId33"/>
    <p:sldId id="274" r:id="rId34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258"/>
            <p14:sldId id="275"/>
            <p14:sldId id="298"/>
            <p14:sldId id="276"/>
            <p14:sldId id="293"/>
            <p14:sldId id="294"/>
            <p14:sldId id="302"/>
            <p14:sldId id="279"/>
            <p14:sldId id="281"/>
            <p14:sldId id="286"/>
            <p14:sldId id="282"/>
            <p14:sldId id="283"/>
            <p14:sldId id="309"/>
            <p14:sldId id="289"/>
            <p14:sldId id="291"/>
            <p14:sldId id="304"/>
            <p14:sldId id="305"/>
            <p14:sldId id="306"/>
            <p14:sldId id="307"/>
            <p14:sldId id="297"/>
            <p14:sldId id="314"/>
            <p14:sldId id="310"/>
            <p14:sldId id="311"/>
            <p14:sldId id="313"/>
            <p14:sldId id="312"/>
            <p14:sldId id="303"/>
            <p14:sldId id="315"/>
            <p14:sldId id="316"/>
            <p14:sldId id="317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FDB"/>
    <a:srgbClr val="996633"/>
    <a:srgbClr val="03D8D8"/>
    <a:srgbClr val="00A3A3"/>
    <a:srgbClr val="78A49B"/>
    <a:srgbClr val="49625D"/>
    <a:srgbClr val="5D7F78"/>
    <a:srgbClr val="5D7897"/>
    <a:srgbClr val="5E7A99"/>
    <a:srgbClr val="004E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37" autoAdjust="0"/>
    <p:restoredTop sz="94712" autoAdjust="0"/>
  </p:normalViewPr>
  <p:slideViewPr>
    <p:cSldViewPr>
      <p:cViewPr varScale="1">
        <p:scale>
          <a:sx n="164" d="100"/>
          <a:sy n="164" d="100"/>
        </p:scale>
        <p:origin x="414" y="120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22.05.2023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35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7.png"/><Relationship Id="rId7" Type="http://schemas.openxmlformats.org/officeDocument/2006/relationships/image" Target="../media/image41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emf"/><Relationship Id="rId5" Type="http://schemas.openxmlformats.org/officeDocument/2006/relationships/image" Target="../media/image39.png"/><Relationship Id="rId4" Type="http://schemas.openxmlformats.org/officeDocument/2006/relationships/image" Target="../media/image3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673" y="1419622"/>
            <a:ext cx="8670654" cy="1790700"/>
          </a:xfrm>
        </p:spPr>
        <p:txBody>
          <a:bodyPr/>
          <a:lstStyle/>
          <a:p>
            <a:r>
              <a:rPr lang="en-GB" b="1" i="0" dirty="0">
                <a:effectLst/>
                <a:latin typeface="Roboto" panose="02000000000000000000" pitchFamily="2" charset="0"/>
              </a:rPr>
              <a:t>Integration update tunnel and arcs, caverns, service caverns, etc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335305-5BED-4A23-8A5C-34ED427E5A35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feld 4">
            <a:extLst>
              <a:ext uri="{FF2B5EF4-FFF2-40B4-BE49-F238E27FC236}">
                <a16:creationId xmlns:a16="http://schemas.microsoft.com/office/drawing/2014/main" id="{4C2508E4-07A8-4609-843C-0043642C9280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6B242A-699B-4A36-9325-AA26F1FBC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Logo&#10;&#10;Description automatically generated with low confidence">
            <a:extLst>
              <a:ext uri="{FF2B5EF4-FFF2-40B4-BE49-F238E27FC236}">
                <a16:creationId xmlns:a16="http://schemas.microsoft.com/office/drawing/2014/main" id="{3B7E12FB-668D-AEFD-4FFD-1025B1C449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73" t="33017" r="19647" b="23080"/>
          <a:stretch/>
        </p:blipFill>
        <p:spPr>
          <a:xfrm>
            <a:off x="1457321" y="849852"/>
            <a:ext cx="6992509" cy="3882138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10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2AEFD7A2-A635-F5E9-A1DF-DD71C8FED1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5273" y="411510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 Experiment Underground Structure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82FB6A-2F92-A77D-36F6-6F0F3DCDBC58}"/>
              </a:ext>
            </a:extLst>
          </p:cNvPr>
          <p:cNvSpPr txBox="1"/>
          <p:nvPr/>
        </p:nvSpPr>
        <p:spPr>
          <a:xfrm>
            <a:off x="-36512" y="1999621"/>
            <a:ext cx="17347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FCC-</a:t>
            </a:r>
            <a:r>
              <a:rPr lang="en-GB" sz="1600" dirty="0" err="1"/>
              <a:t>hh</a:t>
            </a:r>
            <a:r>
              <a:rPr lang="en-GB" sz="1600" dirty="0"/>
              <a:t> Detector</a:t>
            </a:r>
          </a:p>
          <a:p>
            <a:pPr algn="ctr"/>
            <a:endParaRPr lang="en-GB" sz="16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6EAD5F2-9856-01AA-FFF2-0F675C236606}"/>
              </a:ext>
            </a:extLst>
          </p:cNvPr>
          <p:cNvCxnSpPr>
            <a:cxnSpLocks/>
          </p:cNvCxnSpPr>
          <p:nvPr/>
        </p:nvCxnSpPr>
        <p:spPr>
          <a:xfrm>
            <a:off x="1341544" y="2373391"/>
            <a:ext cx="849858" cy="89623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07FB846-BCDB-AABE-CD93-E10EA98ECAF8}"/>
              </a:ext>
            </a:extLst>
          </p:cNvPr>
          <p:cNvCxnSpPr>
            <a:cxnSpLocks/>
          </p:cNvCxnSpPr>
          <p:nvPr/>
        </p:nvCxnSpPr>
        <p:spPr>
          <a:xfrm flipH="1">
            <a:off x="3292466" y="2558449"/>
            <a:ext cx="562680" cy="3595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E680155-D2C3-09CC-33E5-47666154B8CC}"/>
              </a:ext>
            </a:extLst>
          </p:cNvPr>
          <p:cNvSpPr txBox="1"/>
          <p:nvPr/>
        </p:nvSpPr>
        <p:spPr>
          <a:xfrm>
            <a:off x="3879527" y="2074039"/>
            <a:ext cx="202010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>
                <a:solidFill>
                  <a:srgbClr val="FF0000"/>
                </a:solidFill>
              </a:rPr>
              <a:t>Elevators and Stairs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0332A77-B8C4-1A8D-473A-198C9502EAAA}"/>
              </a:ext>
            </a:extLst>
          </p:cNvPr>
          <p:cNvCxnSpPr>
            <a:cxnSpLocks/>
          </p:cNvCxnSpPr>
          <p:nvPr/>
        </p:nvCxnSpPr>
        <p:spPr>
          <a:xfrm flipH="1">
            <a:off x="3414394" y="3052143"/>
            <a:ext cx="648072" cy="3122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5DB0407-E242-2607-C091-693C7DABA218}"/>
              </a:ext>
            </a:extLst>
          </p:cNvPr>
          <p:cNvSpPr txBox="1"/>
          <p:nvPr/>
        </p:nvSpPr>
        <p:spPr>
          <a:xfrm>
            <a:off x="4166527" y="2595142"/>
            <a:ext cx="1245726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>
                <a:solidFill>
                  <a:srgbClr val="FF0000"/>
                </a:solidFill>
              </a:rPr>
              <a:t>Safety Area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20604D-18A6-51DA-2856-E072E476C3A8}"/>
              </a:ext>
            </a:extLst>
          </p:cNvPr>
          <p:cNvSpPr txBox="1"/>
          <p:nvPr/>
        </p:nvSpPr>
        <p:spPr>
          <a:xfrm>
            <a:off x="3411331" y="4676042"/>
            <a:ext cx="2908168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Connection tunnel , two levels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4F0B7D2-2086-D724-02BD-A3E60D1B2622}"/>
              </a:ext>
            </a:extLst>
          </p:cNvPr>
          <p:cNvCxnSpPr>
            <a:cxnSpLocks/>
          </p:cNvCxnSpPr>
          <p:nvPr/>
        </p:nvCxnSpPr>
        <p:spPr>
          <a:xfrm flipH="1" flipV="1">
            <a:off x="4493345" y="4402378"/>
            <a:ext cx="197778" cy="41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7">
            <a:extLst>
              <a:ext uri="{FF2B5EF4-FFF2-40B4-BE49-F238E27FC236}">
                <a16:creationId xmlns:a16="http://schemas.microsoft.com/office/drawing/2014/main" id="{23253388-4073-9B98-68DF-E19F2140A4D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3A2670-C7EB-3D8F-DC65-D225F9CD46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7C0B239F-0007-BB63-4519-39FC269B7103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96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11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2AEFD7A2-A635-F5E9-A1DF-DD71C8FED1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5273" y="411510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 Experiment Underground Structure</a:t>
            </a:r>
            <a:endParaRPr lang="en-US" dirty="0"/>
          </a:p>
        </p:txBody>
      </p:sp>
      <p:pic>
        <p:nvPicPr>
          <p:cNvPr id="19" name="Picture 18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95FBC13F-071C-8D9C-0ABC-8AEE76A951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0" t="7094" r="10162" b="16350"/>
          <a:stretch/>
        </p:blipFill>
        <p:spPr>
          <a:xfrm>
            <a:off x="3932666" y="2381781"/>
            <a:ext cx="5211334" cy="266429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789FC5D-AB2C-5B74-0B9C-5AB44548F7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6" t="9863" r="10405" b="16106"/>
          <a:stretch/>
        </p:blipFill>
        <p:spPr>
          <a:xfrm>
            <a:off x="179512" y="735454"/>
            <a:ext cx="4824720" cy="2412360"/>
          </a:xfrm>
          <a:prstGeom prst="rect">
            <a:avLst/>
          </a:prstGeom>
        </p:spPr>
      </p:pic>
      <p:sp>
        <p:nvSpPr>
          <p:cNvPr id="2" name="Textfeld 7">
            <a:extLst>
              <a:ext uri="{FF2B5EF4-FFF2-40B4-BE49-F238E27FC236}">
                <a16:creationId xmlns:a16="http://schemas.microsoft.com/office/drawing/2014/main" id="{333252AB-02AA-FA37-A3FC-E1E6C70C056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77C638-1C2D-55B0-4E56-F83DD0843C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sp>
        <p:nvSpPr>
          <p:cNvPr id="4" name="Textfeld 4">
            <a:extLst>
              <a:ext uri="{FF2B5EF4-FFF2-40B4-BE49-F238E27FC236}">
                <a16:creationId xmlns:a16="http://schemas.microsoft.com/office/drawing/2014/main" id="{7D9BB474-D5F0-26D3-216F-307A92B2F7AC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3C30F0-F5ED-3D1C-CC2D-FCB8951A505C}"/>
              </a:ext>
            </a:extLst>
          </p:cNvPr>
          <p:cNvSpPr txBox="1"/>
          <p:nvPr/>
        </p:nvSpPr>
        <p:spPr>
          <a:xfrm>
            <a:off x="1475656" y="3179370"/>
            <a:ext cx="17347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FCC-</a:t>
            </a:r>
            <a:r>
              <a:rPr lang="en-GB" sz="1600" dirty="0" err="1"/>
              <a:t>hh</a:t>
            </a:r>
            <a:r>
              <a:rPr lang="en-GB" sz="1600" dirty="0"/>
              <a:t> Detector</a:t>
            </a:r>
          </a:p>
          <a:p>
            <a:pPr algn="ctr"/>
            <a:endParaRPr lang="en-GB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960F08-F4DE-9F92-D37A-8AFF69C86215}"/>
              </a:ext>
            </a:extLst>
          </p:cNvPr>
          <p:cNvSpPr txBox="1"/>
          <p:nvPr/>
        </p:nvSpPr>
        <p:spPr>
          <a:xfrm>
            <a:off x="6300192" y="1941634"/>
            <a:ext cx="17347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FCC-</a:t>
            </a:r>
            <a:r>
              <a:rPr lang="en-GB" sz="1600" dirty="0" err="1"/>
              <a:t>ee</a:t>
            </a:r>
            <a:r>
              <a:rPr lang="en-GB" sz="1600" dirty="0"/>
              <a:t> Detector</a:t>
            </a:r>
          </a:p>
          <a:p>
            <a:pPr algn="ctr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13862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ool&#10;&#10;Description automatically generated">
            <a:extLst>
              <a:ext uri="{FF2B5EF4-FFF2-40B4-BE49-F238E27FC236}">
                <a16:creationId xmlns:a16="http://schemas.microsoft.com/office/drawing/2014/main" id="{49D3AA60-C38A-C99B-EDCC-634603D118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21" y="681935"/>
            <a:ext cx="7672518" cy="4325361"/>
          </a:xfrm>
          <a:prstGeom prst="rect">
            <a:avLst/>
          </a:prstGeom>
        </p:spPr>
      </p:pic>
      <p:pic>
        <p:nvPicPr>
          <p:cNvPr id="35" name="Picture 34" descr="A picture containing icon&#10;&#10;Description automatically generated">
            <a:extLst>
              <a:ext uri="{FF2B5EF4-FFF2-40B4-BE49-F238E27FC236}">
                <a16:creationId xmlns:a16="http://schemas.microsoft.com/office/drawing/2014/main" id="{5C1C3F91-0B37-9332-3841-57F7746594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75" t="5724" r="16754" b="7472"/>
          <a:stretch/>
        </p:blipFill>
        <p:spPr>
          <a:xfrm>
            <a:off x="121665" y="2320694"/>
            <a:ext cx="2550950" cy="2352185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12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2AEFD7A2-A635-F5E9-A1DF-DD71C8FED1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096" y="400466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 Experiment Underground Structure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C41CAFB-1776-9690-ED23-CAA338EE09C2}"/>
              </a:ext>
            </a:extLst>
          </p:cNvPr>
          <p:cNvCxnSpPr>
            <a:cxnSpLocks/>
          </p:cNvCxnSpPr>
          <p:nvPr/>
        </p:nvCxnSpPr>
        <p:spPr>
          <a:xfrm>
            <a:off x="3551418" y="1039366"/>
            <a:ext cx="494754" cy="538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DD8EAE4-35A9-0788-22FC-B44B04F3469A}"/>
              </a:ext>
            </a:extLst>
          </p:cNvPr>
          <p:cNvSpPr txBox="1"/>
          <p:nvPr/>
        </p:nvSpPr>
        <p:spPr>
          <a:xfrm>
            <a:off x="1612377" y="525321"/>
            <a:ext cx="249940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Experimental Shaft ø18m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6D97B4-D37F-8895-D7C7-E3D446792809}"/>
              </a:ext>
            </a:extLst>
          </p:cNvPr>
          <p:cNvSpPr txBox="1"/>
          <p:nvPr/>
        </p:nvSpPr>
        <p:spPr>
          <a:xfrm>
            <a:off x="5556887" y="331935"/>
            <a:ext cx="221086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Elliptical Service Shaft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ADB7E0E-4E69-4888-A568-549CE2B4DC39}"/>
              </a:ext>
            </a:extLst>
          </p:cNvPr>
          <p:cNvCxnSpPr>
            <a:cxnSpLocks/>
          </p:cNvCxnSpPr>
          <p:nvPr/>
        </p:nvCxnSpPr>
        <p:spPr>
          <a:xfrm flipH="1">
            <a:off x="5926150" y="841312"/>
            <a:ext cx="519572" cy="40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0E4280-89BD-E849-8CD4-88AE34A3C851}"/>
              </a:ext>
            </a:extLst>
          </p:cNvPr>
          <p:cNvSpPr txBox="1"/>
          <p:nvPr/>
        </p:nvSpPr>
        <p:spPr>
          <a:xfrm>
            <a:off x="6445722" y="1996461"/>
            <a:ext cx="2590774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Connection tunnel ø 5.5m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F39997C-7D3E-D79C-4E3B-6F7D944EDB8E}"/>
              </a:ext>
            </a:extLst>
          </p:cNvPr>
          <p:cNvCxnSpPr>
            <a:cxnSpLocks/>
          </p:cNvCxnSpPr>
          <p:nvPr/>
        </p:nvCxnSpPr>
        <p:spPr>
          <a:xfrm flipH="1">
            <a:off x="6445722" y="2497690"/>
            <a:ext cx="477973" cy="353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6841A89-2D44-AAFE-1B4F-429278A74C67}"/>
              </a:ext>
            </a:extLst>
          </p:cNvPr>
          <p:cNvCxnSpPr>
            <a:cxnSpLocks/>
          </p:cNvCxnSpPr>
          <p:nvPr/>
        </p:nvCxnSpPr>
        <p:spPr>
          <a:xfrm flipV="1">
            <a:off x="5153127" y="3115101"/>
            <a:ext cx="334603" cy="1045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C89BB36-77DE-78E9-E03F-AE562567341D}"/>
              </a:ext>
            </a:extLst>
          </p:cNvPr>
          <p:cNvSpPr txBox="1"/>
          <p:nvPr/>
        </p:nvSpPr>
        <p:spPr>
          <a:xfrm>
            <a:off x="3540731" y="4092181"/>
            <a:ext cx="2590774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Connection tunnel ø 5.5m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EC44C5-6CED-6A03-68C0-A68263025964}"/>
              </a:ext>
            </a:extLst>
          </p:cNvPr>
          <p:cNvSpPr txBox="1"/>
          <p:nvPr/>
        </p:nvSpPr>
        <p:spPr>
          <a:xfrm>
            <a:off x="6857779" y="3126326"/>
            <a:ext cx="157447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Machine tunnel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8F6D53A-52F3-A2B7-4DC6-F4E91B01E567}"/>
              </a:ext>
            </a:extLst>
          </p:cNvPr>
          <p:cNvCxnSpPr>
            <a:cxnSpLocks/>
          </p:cNvCxnSpPr>
          <p:nvPr/>
        </p:nvCxnSpPr>
        <p:spPr>
          <a:xfrm flipH="1">
            <a:off x="7168504" y="3702479"/>
            <a:ext cx="450487" cy="458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1E4C6CB-26D3-68D0-8195-EF778C45C4F1}"/>
              </a:ext>
            </a:extLst>
          </p:cNvPr>
          <p:cNvCxnSpPr>
            <a:cxnSpLocks/>
          </p:cNvCxnSpPr>
          <p:nvPr/>
        </p:nvCxnSpPr>
        <p:spPr>
          <a:xfrm flipV="1">
            <a:off x="4545885" y="3569704"/>
            <a:ext cx="309709" cy="222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2A0313B-BCA1-9BDB-4BB7-8CFE0D9137C0}"/>
              </a:ext>
            </a:extLst>
          </p:cNvPr>
          <p:cNvSpPr txBox="1"/>
          <p:nvPr/>
        </p:nvSpPr>
        <p:spPr>
          <a:xfrm>
            <a:off x="3406223" y="3605899"/>
            <a:ext cx="168828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Survey Galleries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A1ACAC5-8C59-431D-5A2D-6A856A9182FB}"/>
              </a:ext>
            </a:extLst>
          </p:cNvPr>
          <p:cNvCxnSpPr>
            <a:cxnSpLocks/>
          </p:cNvCxnSpPr>
          <p:nvPr/>
        </p:nvCxnSpPr>
        <p:spPr>
          <a:xfrm flipH="1">
            <a:off x="6063510" y="1926268"/>
            <a:ext cx="382212" cy="457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4CC3CDA-CD4D-11EE-7AE5-73A1611F6F93}"/>
              </a:ext>
            </a:extLst>
          </p:cNvPr>
          <p:cNvSpPr txBox="1"/>
          <p:nvPr/>
        </p:nvSpPr>
        <p:spPr>
          <a:xfrm>
            <a:off x="6307619" y="1390752"/>
            <a:ext cx="158569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Service Cavern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7C49FE4-6392-5FEF-1A90-351BE74D6299}"/>
              </a:ext>
            </a:extLst>
          </p:cNvPr>
          <p:cNvSpPr txBox="1"/>
          <p:nvPr/>
        </p:nvSpPr>
        <p:spPr>
          <a:xfrm>
            <a:off x="2484976" y="3231810"/>
            <a:ext cx="193995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Experiment Cavern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A003809-0132-D012-1762-8023D4B612B7}"/>
              </a:ext>
            </a:extLst>
          </p:cNvPr>
          <p:cNvCxnSpPr>
            <a:cxnSpLocks/>
          </p:cNvCxnSpPr>
          <p:nvPr/>
        </p:nvCxnSpPr>
        <p:spPr>
          <a:xfrm flipV="1">
            <a:off x="3639456" y="3126326"/>
            <a:ext cx="279723" cy="239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E80AAF4-40D2-1F8F-DA94-B43FFA56689F}"/>
              </a:ext>
            </a:extLst>
          </p:cNvPr>
          <p:cNvCxnSpPr>
            <a:cxnSpLocks/>
          </p:cNvCxnSpPr>
          <p:nvPr/>
        </p:nvCxnSpPr>
        <p:spPr>
          <a:xfrm>
            <a:off x="4693979" y="1283551"/>
            <a:ext cx="247771" cy="960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6339477-D443-F8A4-E054-EF9DBE9BCF1A}"/>
              </a:ext>
            </a:extLst>
          </p:cNvPr>
          <p:cNvSpPr txBox="1"/>
          <p:nvPr/>
        </p:nvSpPr>
        <p:spPr>
          <a:xfrm>
            <a:off x="3980565" y="665035"/>
            <a:ext cx="17908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Evacuation </a:t>
            </a:r>
          </a:p>
          <a:p>
            <a:pPr algn="l"/>
            <a:r>
              <a:rPr lang="en-GB" sz="1600" dirty="0"/>
              <a:t>connection tunnel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A1E0136-5229-EDD4-3CD5-D61334D261FA}"/>
              </a:ext>
            </a:extLst>
          </p:cNvPr>
          <p:cNvSpPr txBox="1"/>
          <p:nvPr/>
        </p:nvSpPr>
        <p:spPr>
          <a:xfrm>
            <a:off x="427551" y="4635200"/>
            <a:ext cx="2590774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Connection tunnel ø 10m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DDFC59B-1AAA-F09B-9EEC-C475E792A9C0}"/>
              </a:ext>
            </a:extLst>
          </p:cNvPr>
          <p:cNvCxnSpPr>
            <a:cxnSpLocks/>
          </p:cNvCxnSpPr>
          <p:nvPr/>
        </p:nvCxnSpPr>
        <p:spPr>
          <a:xfrm flipH="1" flipV="1">
            <a:off x="1323129" y="4469495"/>
            <a:ext cx="23531" cy="317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7">
            <a:extLst>
              <a:ext uri="{FF2B5EF4-FFF2-40B4-BE49-F238E27FC236}">
                <a16:creationId xmlns:a16="http://schemas.microsoft.com/office/drawing/2014/main" id="{07B42CED-0B10-1CE4-7349-396B59580EE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5833247-B9BB-D038-6E91-1489480FE3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C3AB040-A006-5EBE-770C-D0FBCA9483AB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672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13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2AEFD7A2-A635-F5E9-A1DF-DD71C8FED1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096" y="400466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 Experiment Underground Structure</a:t>
            </a:r>
            <a:endParaRPr lang="en-US" dirty="0"/>
          </a:p>
        </p:txBody>
      </p:sp>
      <p:pic>
        <p:nvPicPr>
          <p:cNvPr id="11" name="Picture 10" descr="A picture containing logo&#10;&#10;Description automatically generated">
            <a:extLst>
              <a:ext uri="{FF2B5EF4-FFF2-40B4-BE49-F238E27FC236}">
                <a16:creationId xmlns:a16="http://schemas.microsoft.com/office/drawing/2014/main" id="{87BCF64D-1CA6-7212-48E8-CC05E00B8D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6" t="31800" r="27902"/>
          <a:stretch/>
        </p:blipFill>
        <p:spPr>
          <a:xfrm>
            <a:off x="179512" y="915566"/>
            <a:ext cx="3959840" cy="3061948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9E84C0B-907E-2A51-0D92-896E3DC08A35}"/>
              </a:ext>
            </a:extLst>
          </p:cNvPr>
          <p:cNvCxnSpPr>
            <a:cxnSpLocks/>
          </p:cNvCxnSpPr>
          <p:nvPr/>
        </p:nvCxnSpPr>
        <p:spPr>
          <a:xfrm flipH="1" flipV="1">
            <a:off x="2231740" y="4006692"/>
            <a:ext cx="252028" cy="365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96B3C73-9A6A-9394-AF6E-C52250A8DDAF}"/>
              </a:ext>
            </a:extLst>
          </p:cNvPr>
          <p:cNvSpPr txBox="1"/>
          <p:nvPr/>
        </p:nvSpPr>
        <p:spPr>
          <a:xfrm>
            <a:off x="1475656" y="4271523"/>
            <a:ext cx="249940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Experimental Shaft ø18m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E662D61-79A3-CE1F-B2BE-0FC0B48D18CC}"/>
              </a:ext>
            </a:extLst>
          </p:cNvPr>
          <p:cNvCxnSpPr/>
          <p:nvPr/>
        </p:nvCxnSpPr>
        <p:spPr>
          <a:xfrm flipV="1">
            <a:off x="1259632" y="2211710"/>
            <a:ext cx="0" cy="79208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44907B8-FE97-F9C2-6D03-D41496303311}"/>
              </a:ext>
            </a:extLst>
          </p:cNvPr>
          <p:cNvCxnSpPr>
            <a:cxnSpLocks/>
          </p:cNvCxnSpPr>
          <p:nvPr/>
        </p:nvCxnSpPr>
        <p:spPr>
          <a:xfrm flipH="1">
            <a:off x="899592" y="3291831"/>
            <a:ext cx="237626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565A484-1603-FC3B-D2CD-AA06699E61F2}"/>
              </a:ext>
            </a:extLst>
          </p:cNvPr>
          <p:cNvSpPr txBox="1"/>
          <p:nvPr/>
        </p:nvSpPr>
        <p:spPr>
          <a:xfrm rot="16200000">
            <a:off x="660430" y="2352892"/>
            <a:ext cx="69762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FF0000"/>
                </a:solidFill>
              </a:rPr>
              <a:t>5900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F753C69-36EF-E27B-F11F-E13F60E69EF6}"/>
              </a:ext>
            </a:extLst>
          </p:cNvPr>
          <p:cNvCxnSpPr>
            <a:cxnSpLocks/>
          </p:cNvCxnSpPr>
          <p:nvPr/>
        </p:nvCxnSpPr>
        <p:spPr>
          <a:xfrm>
            <a:off x="899592" y="3003798"/>
            <a:ext cx="0" cy="4320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0B2FB5-B134-0E0A-902A-4E873232F3EE}"/>
              </a:ext>
            </a:extLst>
          </p:cNvPr>
          <p:cNvCxnSpPr>
            <a:cxnSpLocks/>
          </p:cNvCxnSpPr>
          <p:nvPr/>
        </p:nvCxnSpPr>
        <p:spPr>
          <a:xfrm>
            <a:off x="3275856" y="2965689"/>
            <a:ext cx="0" cy="4320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BBD614A3-21F0-2624-7C00-B0C1AB1298E8}"/>
              </a:ext>
            </a:extLst>
          </p:cNvPr>
          <p:cNvSpPr txBox="1"/>
          <p:nvPr/>
        </p:nvSpPr>
        <p:spPr>
          <a:xfrm>
            <a:off x="1674790" y="2861141"/>
            <a:ext cx="82586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FF0000"/>
                </a:solidFill>
              </a:rPr>
              <a:t>17000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03AF6BE-B71C-EE83-46A4-F6FCB41FFEC1}"/>
              </a:ext>
            </a:extLst>
          </p:cNvPr>
          <p:cNvCxnSpPr>
            <a:cxnSpLocks/>
          </p:cNvCxnSpPr>
          <p:nvPr/>
        </p:nvCxnSpPr>
        <p:spPr>
          <a:xfrm flipH="1" flipV="1">
            <a:off x="3275854" y="2748296"/>
            <a:ext cx="432050" cy="3754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E310C69F-FC1C-0ABC-1C18-684E8A2150CF}"/>
              </a:ext>
            </a:extLst>
          </p:cNvPr>
          <p:cNvSpPr txBox="1"/>
          <p:nvPr/>
        </p:nvSpPr>
        <p:spPr>
          <a:xfrm>
            <a:off x="3634579" y="3167733"/>
            <a:ext cx="4035079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>
                <a:solidFill>
                  <a:srgbClr val="FF0000"/>
                </a:solidFill>
              </a:rPr>
              <a:t>Open Space for transport of detector parts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EA9BC9D-D81E-B397-3409-00835C11460D}"/>
              </a:ext>
            </a:extLst>
          </p:cNvPr>
          <p:cNvCxnSpPr>
            <a:cxnSpLocks/>
          </p:cNvCxnSpPr>
          <p:nvPr/>
        </p:nvCxnSpPr>
        <p:spPr>
          <a:xfrm flipH="1">
            <a:off x="2673936" y="1165986"/>
            <a:ext cx="359142" cy="4464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9860A4E1-F316-CE38-EAFA-70E23F7F07EE}"/>
              </a:ext>
            </a:extLst>
          </p:cNvPr>
          <p:cNvSpPr txBox="1"/>
          <p:nvPr/>
        </p:nvSpPr>
        <p:spPr>
          <a:xfrm>
            <a:off x="2175005" y="641929"/>
            <a:ext cx="202010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>
                <a:solidFill>
                  <a:srgbClr val="FF0000"/>
                </a:solidFill>
              </a:rPr>
              <a:t>Elevators and Stairs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1B47E32C-C092-7425-4C69-589690B41C94}"/>
              </a:ext>
            </a:extLst>
          </p:cNvPr>
          <p:cNvCxnSpPr>
            <a:cxnSpLocks/>
          </p:cNvCxnSpPr>
          <p:nvPr/>
        </p:nvCxnSpPr>
        <p:spPr>
          <a:xfrm flipH="1">
            <a:off x="1490544" y="1350253"/>
            <a:ext cx="1183391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9F1B8210-A491-EB63-5E90-6721C8746A64}"/>
              </a:ext>
            </a:extLst>
          </p:cNvPr>
          <p:cNvSpPr txBox="1"/>
          <p:nvPr/>
        </p:nvSpPr>
        <p:spPr>
          <a:xfrm>
            <a:off x="1738909" y="900861"/>
            <a:ext cx="69762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FF0000"/>
                </a:solidFill>
              </a:rPr>
              <a:t>8600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05B32D6-A7FC-81C5-5497-63C3B14A6B11}"/>
              </a:ext>
            </a:extLst>
          </p:cNvPr>
          <p:cNvCxnSpPr>
            <a:cxnSpLocks/>
          </p:cNvCxnSpPr>
          <p:nvPr/>
        </p:nvCxnSpPr>
        <p:spPr>
          <a:xfrm>
            <a:off x="1475656" y="1165986"/>
            <a:ext cx="0" cy="4320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71A3EFF-DA2F-5687-8DF2-376700CEC6A1}"/>
              </a:ext>
            </a:extLst>
          </p:cNvPr>
          <p:cNvCxnSpPr>
            <a:cxnSpLocks/>
          </p:cNvCxnSpPr>
          <p:nvPr/>
        </p:nvCxnSpPr>
        <p:spPr>
          <a:xfrm>
            <a:off x="2673936" y="1109939"/>
            <a:ext cx="0" cy="4320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E697B30E-2BDF-4E40-984E-C5824D79CC63}"/>
              </a:ext>
            </a:extLst>
          </p:cNvPr>
          <p:cNvCxnSpPr>
            <a:cxnSpLocks/>
          </p:cNvCxnSpPr>
          <p:nvPr/>
        </p:nvCxnSpPr>
        <p:spPr>
          <a:xfrm flipV="1">
            <a:off x="1292444" y="1541987"/>
            <a:ext cx="0" cy="59771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8163C20D-28D4-FF4B-9A81-EFF927382C5F}"/>
              </a:ext>
            </a:extLst>
          </p:cNvPr>
          <p:cNvCxnSpPr>
            <a:cxnSpLocks/>
          </p:cNvCxnSpPr>
          <p:nvPr/>
        </p:nvCxnSpPr>
        <p:spPr>
          <a:xfrm>
            <a:off x="1187624" y="1541987"/>
            <a:ext cx="33264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EBF4C46-4684-5CEB-D9AF-5FD1F3CDDCE9}"/>
              </a:ext>
            </a:extLst>
          </p:cNvPr>
          <p:cNvCxnSpPr>
            <a:cxnSpLocks/>
          </p:cNvCxnSpPr>
          <p:nvPr/>
        </p:nvCxnSpPr>
        <p:spPr>
          <a:xfrm>
            <a:off x="1126120" y="2139702"/>
            <a:ext cx="33264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85E718BD-3874-742C-AADA-17D91C53AC7D}"/>
              </a:ext>
            </a:extLst>
          </p:cNvPr>
          <p:cNvSpPr txBox="1"/>
          <p:nvPr/>
        </p:nvSpPr>
        <p:spPr>
          <a:xfrm rot="16200000">
            <a:off x="720110" y="1571244"/>
            <a:ext cx="69762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FF0000"/>
                </a:solidFill>
              </a:rPr>
              <a:t>4500</a:t>
            </a:r>
          </a:p>
        </p:txBody>
      </p:sp>
      <p:pic>
        <p:nvPicPr>
          <p:cNvPr id="8" name="Picture 7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296117F-3494-E368-4678-985C9BCAB66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2" t="23288" b="28025"/>
          <a:stretch/>
        </p:blipFill>
        <p:spPr>
          <a:xfrm>
            <a:off x="4340294" y="1109939"/>
            <a:ext cx="4553014" cy="1461811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64147DA-3485-EA00-4C88-A69BC9012D52}"/>
              </a:ext>
            </a:extLst>
          </p:cNvPr>
          <p:cNvCxnSpPr>
            <a:cxnSpLocks/>
          </p:cNvCxnSpPr>
          <p:nvPr/>
        </p:nvCxnSpPr>
        <p:spPr>
          <a:xfrm flipH="1">
            <a:off x="3491880" y="2170447"/>
            <a:ext cx="2736304" cy="329295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7">
            <a:extLst>
              <a:ext uri="{FF2B5EF4-FFF2-40B4-BE49-F238E27FC236}">
                <a16:creationId xmlns:a16="http://schemas.microsoft.com/office/drawing/2014/main" id="{8BBCEAB0-079B-983D-2CFE-7D88F0B8D3D9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BDEB92-CE6B-D011-49A0-E82B4A5F32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sp>
        <p:nvSpPr>
          <p:cNvPr id="4" name="Textfeld 4">
            <a:extLst>
              <a:ext uri="{FF2B5EF4-FFF2-40B4-BE49-F238E27FC236}">
                <a16:creationId xmlns:a16="http://schemas.microsoft.com/office/drawing/2014/main" id="{641A7FB0-0CF1-B932-0038-A502C858400C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494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14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611560" y="2223916"/>
            <a:ext cx="7942832" cy="34783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4600" u="sng" dirty="0"/>
              <a:t>Integration of FCC-</a:t>
            </a:r>
            <a:r>
              <a:rPr lang="en-US" sz="4600" u="sng" dirty="0" err="1"/>
              <a:t>ee</a:t>
            </a:r>
            <a:r>
              <a:rPr lang="en-US" sz="4600" u="sng" dirty="0"/>
              <a:t> </a:t>
            </a:r>
            <a:r>
              <a:rPr lang="en-US" sz="4600" u="sng" dirty="0" err="1"/>
              <a:t>Beamstrahlung</a:t>
            </a:r>
            <a:r>
              <a:rPr lang="en-US" sz="4600" u="sng" dirty="0"/>
              <a:t> dump</a:t>
            </a:r>
            <a:endParaRPr lang="en-US" sz="4600" dirty="0"/>
          </a:p>
          <a:p>
            <a:pPr indent="354013">
              <a:lnSpc>
                <a:spcPct val="150000"/>
              </a:lnSpc>
              <a:defRPr/>
            </a:pPr>
            <a:endParaRPr lang="en-US" dirty="0"/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91752D20-DA56-ED0F-0432-73A859289A59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E3F5467A-DA09-091D-3767-038EB372E42E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681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15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72DB6D84-CFB7-610C-23A1-4637A2602A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434876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main and booster rings Layout</a:t>
            </a:r>
            <a:endParaRPr lang="en-US" sz="2000" dirty="0"/>
          </a:p>
          <a:p>
            <a:pPr marL="0" indent="354013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340423C-6D9B-0689-E664-1B79A5A127C0}"/>
              </a:ext>
            </a:extLst>
          </p:cNvPr>
          <p:cNvSpPr txBox="1"/>
          <p:nvPr/>
        </p:nvSpPr>
        <p:spPr>
          <a:xfrm>
            <a:off x="566688" y="798041"/>
            <a:ext cx="3453943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Courtesy </a:t>
            </a:r>
            <a:r>
              <a:rPr lang="en-GB" sz="2000" dirty="0"/>
              <a:t>K. Oide/ A. Chance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CD82110B-1467-D0DA-9311-6F39F38E5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7585" y="998971"/>
            <a:ext cx="4724327" cy="4243378"/>
          </a:xfrm>
          <a:prstGeom prst="rect">
            <a:avLst/>
          </a:prstGeom>
        </p:spPr>
      </p:pic>
      <p:pic>
        <p:nvPicPr>
          <p:cNvPr id="81" name="Image 4">
            <a:extLst>
              <a:ext uri="{FF2B5EF4-FFF2-40B4-BE49-F238E27FC236}">
                <a16:creationId xmlns:a16="http://schemas.microsoft.com/office/drawing/2014/main" id="{7E1F25CB-E899-3C41-A4ED-E8286E7E8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41" y="1995686"/>
            <a:ext cx="2832570" cy="1823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DEAFF4FD-3B17-581F-3996-FD0E4705FC69}"/>
              </a:ext>
            </a:extLst>
          </p:cNvPr>
          <p:cNvSpPr txBox="1"/>
          <p:nvPr/>
        </p:nvSpPr>
        <p:spPr>
          <a:xfrm>
            <a:off x="4837422" y="3424518"/>
            <a:ext cx="2304651" cy="5078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900" dirty="0"/>
              <a:t>The separation of 3 rings is about 12.7m</a:t>
            </a:r>
          </a:p>
          <a:p>
            <a:pPr algn="ctr"/>
            <a:r>
              <a:rPr lang="de-DE" sz="900" dirty="0"/>
              <a:t>Wide tunnel in necessery around the IP for 0.8 km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6CDD8BB-5024-3171-9822-225ED8B6605F}"/>
              </a:ext>
            </a:extLst>
          </p:cNvPr>
          <p:cNvCxnSpPr>
            <a:cxnSpLocks/>
          </p:cNvCxnSpPr>
          <p:nvPr/>
        </p:nvCxnSpPr>
        <p:spPr>
          <a:xfrm flipH="1">
            <a:off x="5652120" y="4570665"/>
            <a:ext cx="244128" cy="72239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5EF457A-49E2-F8EA-E4B4-322F4F9EC0B2}"/>
              </a:ext>
            </a:extLst>
          </p:cNvPr>
          <p:cNvCxnSpPr>
            <a:cxnSpLocks/>
          </p:cNvCxnSpPr>
          <p:nvPr/>
        </p:nvCxnSpPr>
        <p:spPr>
          <a:xfrm>
            <a:off x="6143024" y="4575303"/>
            <a:ext cx="227955" cy="77126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4DF7C03-3C38-B66E-C9AA-EF5537E08DAA}"/>
              </a:ext>
            </a:extLst>
          </p:cNvPr>
          <p:cNvCxnSpPr>
            <a:cxnSpLocks/>
          </p:cNvCxnSpPr>
          <p:nvPr/>
        </p:nvCxnSpPr>
        <p:spPr>
          <a:xfrm>
            <a:off x="5676974" y="1471083"/>
            <a:ext cx="227955" cy="77126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B61775E2-7E12-0144-6D0D-DE74E5762669}"/>
              </a:ext>
            </a:extLst>
          </p:cNvPr>
          <p:cNvCxnSpPr>
            <a:cxnSpLocks/>
          </p:cNvCxnSpPr>
          <p:nvPr/>
        </p:nvCxnSpPr>
        <p:spPr>
          <a:xfrm flipH="1">
            <a:off x="6073978" y="1476253"/>
            <a:ext cx="244128" cy="72239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2A5D27E3-25AE-D518-D3A3-BC6B77E2992B}"/>
              </a:ext>
            </a:extLst>
          </p:cNvPr>
          <p:cNvCxnSpPr>
            <a:cxnSpLocks/>
          </p:cNvCxnSpPr>
          <p:nvPr/>
        </p:nvCxnSpPr>
        <p:spPr>
          <a:xfrm flipH="1">
            <a:off x="4427984" y="3150716"/>
            <a:ext cx="99778" cy="273802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BC8800DC-4E0C-61FF-B48F-68826CBEF85F}"/>
              </a:ext>
            </a:extLst>
          </p:cNvPr>
          <p:cNvCxnSpPr>
            <a:cxnSpLocks/>
          </p:cNvCxnSpPr>
          <p:nvPr/>
        </p:nvCxnSpPr>
        <p:spPr>
          <a:xfrm flipH="1">
            <a:off x="7524328" y="2732027"/>
            <a:ext cx="72008" cy="279607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0B932F3C-F34C-6ACB-5E3C-E29D13694CAF}"/>
              </a:ext>
            </a:extLst>
          </p:cNvPr>
          <p:cNvCxnSpPr>
            <a:cxnSpLocks/>
          </p:cNvCxnSpPr>
          <p:nvPr/>
        </p:nvCxnSpPr>
        <p:spPr>
          <a:xfrm flipH="1" flipV="1">
            <a:off x="7509544" y="3100712"/>
            <a:ext cx="67816" cy="334814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A0C4B50A-CF85-7820-5EC9-FB6CC72AFD99}"/>
              </a:ext>
            </a:extLst>
          </p:cNvPr>
          <p:cNvCxnSpPr>
            <a:cxnSpLocks/>
          </p:cNvCxnSpPr>
          <p:nvPr/>
        </p:nvCxnSpPr>
        <p:spPr>
          <a:xfrm flipH="1" flipV="1">
            <a:off x="4443965" y="2685802"/>
            <a:ext cx="67816" cy="334814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" name="Picture 106">
            <a:extLst>
              <a:ext uri="{FF2B5EF4-FFF2-40B4-BE49-F238E27FC236}">
                <a16:creationId xmlns:a16="http://schemas.microsoft.com/office/drawing/2014/main" id="{71D79285-4638-5C01-E1CD-8D33AA7561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0397" y="4236344"/>
            <a:ext cx="2055108" cy="944559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DAF9D219-B706-CE22-A5B9-E3A3D420E9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7831" y="4043851"/>
            <a:ext cx="1285829" cy="727756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BC39BB5B-12A0-4C78-42BB-B822409AA776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BED21F-6CC4-DDF7-C7A8-13E59E56DE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6296" y="356572"/>
            <a:ext cx="1835696" cy="1367132"/>
          </a:xfrm>
          <a:prstGeom prst="rect">
            <a:avLst/>
          </a:prstGeom>
        </p:spPr>
      </p:pic>
      <p:sp>
        <p:nvSpPr>
          <p:cNvPr id="2" name="Textfeld 4">
            <a:extLst>
              <a:ext uri="{FF2B5EF4-FFF2-40B4-BE49-F238E27FC236}">
                <a16:creationId xmlns:a16="http://schemas.microsoft.com/office/drawing/2014/main" id="{471CFFC9-883F-CD61-2CEE-1C9D1B9A20BA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940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16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F479E2A7-A6FF-F997-8EB1-252B6C45CE03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 err="1"/>
              <a:t>beamstrahlung</a:t>
            </a:r>
            <a:r>
              <a:rPr lang="en-GB" sz="2000" u="sng" dirty="0"/>
              <a:t> dump integration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15" name="Picture 14" descr="A picture containing text, tool&#10;&#10;Description automatically generated">
            <a:extLst>
              <a:ext uri="{FF2B5EF4-FFF2-40B4-BE49-F238E27FC236}">
                <a16:creationId xmlns:a16="http://schemas.microsoft.com/office/drawing/2014/main" id="{CC795F19-D979-71B4-F2A2-A468ACFA02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6" t="31353" r="6082" b="39959"/>
          <a:stretch/>
        </p:blipFill>
        <p:spPr>
          <a:xfrm>
            <a:off x="86417" y="2592288"/>
            <a:ext cx="8957573" cy="199568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36964B8-03FE-9682-81BB-FF0FE6CA5EF4}"/>
              </a:ext>
            </a:extLst>
          </p:cNvPr>
          <p:cNvCxnSpPr/>
          <p:nvPr/>
        </p:nvCxnSpPr>
        <p:spPr>
          <a:xfrm>
            <a:off x="8207523" y="2014020"/>
            <a:ext cx="0" cy="216024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FB40217-0F81-F83C-B253-63419F6E26F8}"/>
              </a:ext>
            </a:extLst>
          </p:cNvPr>
          <p:cNvSpPr txBox="1"/>
          <p:nvPr/>
        </p:nvSpPr>
        <p:spPr>
          <a:xfrm>
            <a:off x="7999886" y="1553628"/>
            <a:ext cx="40267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IP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16DA967-C89B-CDFB-6DA8-3EC18FF1221F}"/>
              </a:ext>
            </a:extLst>
          </p:cNvPr>
          <p:cNvCxnSpPr>
            <a:cxnSpLocks/>
          </p:cNvCxnSpPr>
          <p:nvPr/>
        </p:nvCxnSpPr>
        <p:spPr>
          <a:xfrm>
            <a:off x="6811962" y="3557810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C7A3431E-DB95-7502-F223-94AB86B8D079}"/>
              </a:ext>
            </a:extLst>
          </p:cNvPr>
          <p:cNvSpPr/>
          <p:nvPr/>
        </p:nvSpPr>
        <p:spPr>
          <a:xfrm>
            <a:off x="6783610" y="4237867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5DCB9F9-1FC1-D443-2748-3F55AB4EB06A}"/>
              </a:ext>
            </a:extLst>
          </p:cNvPr>
          <p:cNvSpPr/>
          <p:nvPr/>
        </p:nvSpPr>
        <p:spPr>
          <a:xfrm>
            <a:off x="5357292" y="4237867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55F517E-818C-F46E-D95A-67D1D950068F}"/>
              </a:ext>
            </a:extLst>
          </p:cNvPr>
          <p:cNvSpPr/>
          <p:nvPr/>
        </p:nvSpPr>
        <p:spPr>
          <a:xfrm>
            <a:off x="3966978" y="4237867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C89267C-3740-C12D-5599-15ED979CF861}"/>
              </a:ext>
            </a:extLst>
          </p:cNvPr>
          <p:cNvSpPr/>
          <p:nvPr/>
        </p:nvSpPr>
        <p:spPr>
          <a:xfrm>
            <a:off x="2555778" y="4209978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DAD5A3B-7865-3CF6-79FC-3BF20BAB7E97}"/>
              </a:ext>
            </a:extLst>
          </p:cNvPr>
          <p:cNvSpPr/>
          <p:nvPr/>
        </p:nvSpPr>
        <p:spPr>
          <a:xfrm>
            <a:off x="1159647" y="4165859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0E2A43B-AAF1-40F2-E3E5-A85199960815}"/>
              </a:ext>
            </a:extLst>
          </p:cNvPr>
          <p:cNvCxnSpPr>
            <a:cxnSpLocks/>
          </p:cNvCxnSpPr>
          <p:nvPr/>
        </p:nvCxnSpPr>
        <p:spPr>
          <a:xfrm>
            <a:off x="5393296" y="3549409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0E79D47-98E6-53F8-C202-0C8024401FA3}"/>
              </a:ext>
            </a:extLst>
          </p:cNvPr>
          <p:cNvCxnSpPr>
            <a:cxnSpLocks/>
          </p:cNvCxnSpPr>
          <p:nvPr/>
        </p:nvCxnSpPr>
        <p:spPr>
          <a:xfrm>
            <a:off x="4008114" y="3549409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256B252-0F4F-B24C-8EF5-BB0C449F66D3}"/>
              </a:ext>
            </a:extLst>
          </p:cNvPr>
          <p:cNvCxnSpPr>
            <a:cxnSpLocks/>
          </p:cNvCxnSpPr>
          <p:nvPr/>
        </p:nvCxnSpPr>
        <p:spPr>
          <a:xfrm>
            <a:off x="2591782" y="3513405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A3E264E-0CF8-05EA-DBB0-441706B57074}"/>
              </a:ext>
            </a:extLst>
          </p:cNvPr>
          <p:cNvCxnSpPr>
            <a:cxnSpLocks/>
          </p:cNvCxnSpPr>
          <p:nvPr/>
        </p:nvCxnSpPr>
        <p:spPr>
          <a:xfrm>
            <a:off x="1198349" y="3477401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A5CA1C2-FDEF-C5F4-24E1-1E520F7F4566}"/>
              </a:ext>
            </a:extLst>
          </p:cNvPr>
          <p:cNvSpPr txBox="1"/>
          <p:nvPr/>
        </p:nvSpPr>
        <p:spPr>
          <a:xfrm>
            <a:off x="6474744" y="3041354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100m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A2E12E-86BC-6A98-3ADD-9A8B3472513B}"/>
              </a:ext>
            </a:extLst>
          </p:cNvPr>
          <p:cNvSpPr txBox="1"/>
          <p:nvPr/>
        </p:nvSpPr>
        <p:spPr>
          <a:xfrm>
            <a:off x="5035528" y="3062770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200m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672A303-1280-4CD1-A119-0162E4BF2916}"/>
              </a:ext>
            </a:extLst>
          </p:cNvPr>
          <p:cNvSpPr txBox="1"/>
          <p:nvPr/>
        </p:nvSpPr>
        <p:spPr>
          <a:xfrm>
            <a:off x="3616862" y="3060116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300m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3E1DC8-89C2-0994-4772-1D58AFD146D0}"/>
              </a:ext>
            </a:extLst>
          </p:cNvPr>
          <p:cNvSpPr txBox="1"/>
          <p:nvPr/>
        </p:nvSpPr>
        <p:spPr>
          <a:xfrm>
            <a:off x="2242059" y="3048631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400m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FAE1AB-559C-5350-9F0E-67768728A603}"/>
              </a:ext>
            </a:extLst>
          </p:cNvPr>
          <p:cNvSpPr txBox="1"/>
          <p:nvPr/>
        </p:nvSpPr>
        <p:spPr>
          <a:xfrm>
            <a:off x="846498" y="3040238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500m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A7AAAD5E-6033-27F2-F0D4-824823E8823B}"/>
              </a:ext>
            </a:extLst>
          </p:cNvPr>
          <p:cNvCxnSpPr>
            <a:cxnSpLocks/>
          </p:cNvCxnSpPr>
          <p:nvPr/>
        </p:nvCxnSpPr>
        <p:spPr>
          <a:xfrm>
            <a:off x="240370" y="874645"/>
            <a:ext cx="494861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3D79BB80-3175-0E29-1E1D-8C6C0DABD281}"/>
              </a:ext>
            </a:extLst>
          </p:cNvPr>
          <p:cNvCxnSpPr>
            <a:cxnSpLocks/>
          </p:cNvCxnSpPr>
          <p:nvPr/>
        </p:nvCxnSpPr>
        <p:spPr>
          <a:xfrm>
            <a:off x="240370" y="1244783"/>
            <a:ext cx="49486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BBD7440A-7066-F20B-F06A-B2F665F68BD5}"/>
              </a:ext>
            </a:extLst>
          </p:cNvPr>
          <p:cNvCxnSpPr>
            <a:cxnSpLocks/>
          </p:cNvCxnSpPr>
          <p:nvPr/>
        </p:nvCxnSpPr>
        <p:spPr>
          <a:xfrm>
            <a:off x="240370" y="1604823"/>
            <a:ext cx="494861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F4FB0EB1-0467-81C7-8F73-E599B206163A}"/>
              </a:ext>
            </a:extLst>
          </p:cNvPr>
          <p:cNvSpPr txBox="1"/>
          <p:nvPr/>
        </p:nvSpPr>
        <p:spPr>
          <a:xfrm>
            <a:off x="846498" y="584989"/>
            <a:ext cx="864339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70C0"/>
                </a:solidFill>
              </a:rPr>
              <a:t>E- ring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64B3EEA-A09C-D25A-C99A-C6862E7BAEC5}"/>
              </a:ext>
            </a:extLst>
          </p:cNvPr>
          <p:cNvSpPr txBox="1"/>
          <p:nvPr/>
        </p:nvSpPr>
        <p:spPr>
          <a:xfrm>
            <a:off x="846498" y="922386"/>
            <a:ext cx="9220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BA73D00-F702-E66A-1AD6-1304C8E7CAF9}"/>
              </a:ext>
            </a:extLst>
          </p:cNvPr>
          <p:cNvSpPr txBox="1"/>
          <p:nvPr/>
        </p:nvSpPr>
        <p:spPr>
          <a:xfrm>
            <a:off x="846498" y="1279633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798E90D7-6DD8-B3AE-1F9F-835B97D2ABDC}"/>
              </a:ext>
            </a:extLst>
          </p:cNvPr>
          <p:cNvCxnSpPr>
            <a:cxnSpLocks/>
          </p:cNvCxnSpPr>
          <p:nvPr/>
        </p:nvCxnSpPr>
        <p:spPr>
          <a:xfrm flipH="1" flipV="1">
            <a:off x="240370" y="1964863"/>
            <a:ext cx="462222" cy="2059"/>
          </a:xfrm>
          <a:prstGeom prst="line">
            <a:avLst/>
          </a:prstGeom>
          <a:ln w="571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057F207E-31F3-7F14-BE4D-31C3620AC196}"/>
              </a:ext>
            </a:extLst>
          </p:cNvPr>
          <p:cNvSpPr txBox="1"/>
          <p:nvPr/>
        </p:nvSpPr>
        <p:spPr>
          <a:xfrm>
            <a:off x="837367" y="1770370"/>
            <a:ext cx="25520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0" dirty="0" err="1">
                <a:effectLst/>
              </a:rPr>
              <a:t>Beamstrahlung</a:t>
            </a:r>
            <a:r>
              <a:rPr lang="en-GB" sz="1800" i="0" dirty="0">
                <a:effectLst/>
              </a:rPr>
              <a:t> Dump </a:t>
            </a:r>
            <a:endParaRPr lang="en-GB" sz="1800" dirty="0"/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66B6BE4D-42CB-48E7-06ED-748FCA567354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E9AB31-63F1-4178-B791-F7AF128340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6296" y="356572"/>
            <a:ext cx="1835696" cy="1367132"/>
          </a:xfrm>
          <a:prstGeom prst="rect">
            <a:avLst/>
          </a:prstGeom>
        </p:spPr>
      </p:pic>
      <p:sp>
        <p:nvSpPr>
          <p:cNvPr id="2" name="Textfeld 4">
            <a:extLst>
              <a:ext uri="{FF2B5EF4-FFF2-40B4-BE49-F238E27FC236}">
                <a16:creationId xmlns:a16="http://schemas.microsoft.com/office/drawing/2014/main" id="{B2BF0C29-73D5-D8A5-D75A-506575DE918A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106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circle, screenshot, graphics, diagram&#10;&#10;Description automatically generated">
            <a:extLst>
              <a:ext uri="{FF2B5EF4-FFF2-40B4-BE49-F238E27FC236}">
                <a16:creationId xmlns:a16="http://schemas.microsoft.com/office/drawing/2014/main" id="{8C8477D4-4CE0-A5E1-48AA-EC6F623C3B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17" t="23724" r="9968" b="13020"/>
          <a:stretch/>
        </p:blipFill>
        <p:spPr>
          <a:xfrm>
            <a:off x="1245735" y="842959"/>
            <a:ext cx="4025622" cy="2450213"/>
          </a:xfrm>
          <a:prstGeom prst="rect">
            <a:avLst/>
          </a:prstGeom>
        </p:spPr>
      </p:pic>
      <p:pic>
        <p:nvPicPr>
          <p:cNvPr id="86" name="Picture 85" descr="A picture containing text, tool&#10;&#10;Description automatically generated">
            <a:extLst>
              <a:ext uri="{FF2B5EF4-FFF2-40B4-BE49-F238E27FC236}">
                <a16:creationId xmlns:a16="http://schemas.microsoft.com/office/drawing/2014/main" id="{63CAFA45-B3A6-F2A0-DF11-0FD03BC784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6" t="31353" r="6082" b="39959"/>
          <a:stretch/>
        </p:blipFill>
        <p:spPr>
          <a:xfrm>
            <a:off x="86417" y="3106354"/>
            <a:ext cx="8957573" cy="1995686"/>
          </a:xfrm>
          <a:prstGeom prst="rect">
            <a:avLst/>
          </a:prstGeom>
        </p:spPr>
      </p:pic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5715A932-5738-56AB-74EA-1460A16DF653}"/>
              </a:ext>
            </a:extLst>
          </p:cNvPr>
          <p:cNvCxnSpPr/>
          <p:nvPr/>
        </p:nvCxnSpPr>
        <p:spPr>
          <a:xfrm>
            <a:off x="8207523" y="2528086"/>
            <a:ext cx="0" cy="216024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31844CE2-766B-6513-695D-95E790519CB8}"/>
              </a:ext>
            </a:extLst>
          </p:cNvPr>
          <p:cNvSpPr txBox="1"/>
          <p:nvPr/>
        </p:nvSpPr>
        <p:spPr>
          <a:xfrm>
            <a:off x="7999886" y="2067694"/>
            <a:ext cx="40267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IP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54A816F6-52E6-1AF4-E184-4B6F2389D3D5}"/>
              </a:ext>
            </a:extLst>
          </p:cNvPr>
          <p:cNvCxnSpPr>
            <a:cxnSpLocks/>
          </p:cNvCxnSpPr>
          <p:nvPr/>
        </p:nvCxnSpPr>
        <p:spPr>
          <a:xfrm>
            <a:off x="6811962" y="4071876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22697DA7-2FE5-6C1F-8FB7-60EF0D721433}"/>
              </a:ext>
            </a:extLst>
          </p:cNvPr>
          <p:cNvSpPr/>
          <p:nvPr/>
        </p:nvSpPr>
        <p:spPr>
          <a:xfrm>
            <a:off x="6783610" y="4751933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8FE80682-6105-7319-435C-9FDE0C8C0A1E}"/>
              </a:ext>
            </a:extLst>
          </p:cNvPr>
          <p:cNvSpPr/>
          <p:nvPr/>
        </p:nvSpPr>
        <p:spPr>
          <a:xfrm>
            <a:off x="5357292" y="4751933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FCAE5AB4-D7D0-B040-63AB-66B5C2F68999}"/>
              </a:ext>
            </a:extLst>
          </p:cNvPr>
          <p:cNvSpPr/>
          <p:nvPr/>
        </p:nvSpPr>
        <p:spPr>
          <a:xfrm>
            <a:off x="3966978" y="4751933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EBBD3DD7-E777-A72E-BC54-F480C0808B8E}"/>
              </a:ext>
            </a:extLst>
          </p:cNvPr>
          <p:cNvSpPr/>
          <p:nvPr/>
        </p:nvSpPr>
        <p:spPr>
          <a:xfrm>
            <a:off x="2555778" y="4724044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2F4F3C06-373A-9636-5D95-778B31F08768}"/>
              </a:ext>
            </a:extLst>
          </p:cNvPr>
          <p:cNvSpPr/>
          <p:nvPr/>
        </p:nvSpPr>
        <p:spPr>
          <a:xfrm>
            <a:off x="1159647" y="4679925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87E7B312-6158-1F6B-4368-669B0A7091D6}"/>
              </a:ext>
            </a:extLst>
          </p:cNvPr>
          <p:cNvCxnSpPr>
            <a:cxnSpLocks/>
          </p:cNvCxnSpPr>
          <p:nvPr/>
        </p:nvCxnSpPr>
        <p:spPr>
          <a:xfrm>
            <a:off x="5393296" y="4063475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5410B7AF-97AA-9186-6EF1-90854EDEFA82}"/>
              </a:ext>
            </a:extLst>
          </p:cNvPr>
          <p:cNvCxnSpPr>
            <a:cxnSpLocks/>
          </p:cNvCxnSpPr>
          <p:nvPr/>
        </p:nvCxnSpPr>
        <p:spPr>
          <a:xfrm>
            <a:off x="4008114" y="4063475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E3E1B84D-68EA-5413-C9D0-DFBE7EF1E960}"/>
              </a:ext>
            </a:extLst>
          </p:cNvPr>
          <p:cNvCxnSpPr>
            <a:cxnSpLocks/>
          </p:cNvCxnSpPr>
          <p:nvPr/>
        </p:nvCxnSpPr>
        <p:spPr>
          <a:xfrm>
            <a:off x="2591782" y="4027471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205A404F-448B-6F88-0CF6-087069D6905E}"/>
              </a:ext>
            </a:extLst>
          </p:cNvPr>
          <p:cNvCxnSpPr>
            <a:cxnSpLocks/>
          </p:cNvCxnSpPr>
          <p:nvPr/>
        </p:nvCxnSpPr>
        <p:spPr>
          <a:xfrm>
            <a:off x="1198349" y="3991467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746B2637-BB63-5CF9-C8D7-F641E4AEB4B8}"/>
              </a:ext>
            </a:extLst>
          </p:cNvPr>
          <p:cNvSpPr txBox="1"/>
          <p:nvPr/>
        </p:nvSpPr>
        <p:spPr>
          <a:xfrm>
            <a:off x="6474744" y="3555420"/>
            <a:ext cx="761747" cy="5007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100m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42DE463-DE27-981A-9B99-658B339B326F}"/>
              </a:ext>
            </a:extLst>
          </p:cNvPr>
          <p:cNvSpPr txBox="1"/>
          <p:nvPr/>
        </p:nvSpPr>
        <p:spPr>
          <a:xfrm>
            <a:off x="5035528" y="3576836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200m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C1547FB-CDB4-3342-8FEF-838F8C15CA56}"/>
              </a:ext>
            </a:extLst>
          </p:cNvPr>
          <p:cNvSpPr txBox="1"/>
          <p:nvPr/>
        </p:nvSpPr>
        <p:spPr>
          <a:xfrm>
            <a:off x="3616862" y="3574182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300m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4E8911B-45DE-3B37-7C16-F1F71901A990}"/>
              </a:ext>
            </a:extLst>
          </p:cNvPr>
          <p:cNvSpPr txBox="1"/>
          <p:nvPr/>
        </p:nvSpPr>
        <p:spPr>
          <a:xfrm>
            <a:off x="2242059" y="3562697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400m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5B6E453B-2DBA-CE50-4989-14E915480D80}"/>
              </a:ext>
            </a:extLst>
          </p:cNvPr>
          <p:cNvSpPr txBox="1"/>
          <p:nvPr/>
        </p:nvSpPr>
        <p:spPr>
          <a:xfrm>
            <a:off x="846498" y="3554304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500m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17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F479E2A7-A6FF-F997-8EB1-252B6C45CE03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 err="1"/>
              <a:t>beamstrahlung</a:t>
            </a:r>
            <a:r>
              <a:rPr lang="en-GB" sz="2000" u="sng" dirty="0"/>
              <a:t> dump integration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3B2E943-BE5F-180C-1F17-B192F5FC6D78}"/>
              </a:ext>
            </a:extLst>
          </p:cNvPr>
          <p:cNvSpPr/>
          <p:nvPr/>
        </p:nvSpPr>
        <p:spPr>
          <a:xfrm>
            <a:off x="3945983" y="2353323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CD29623-CC58-0B88-BF15-F23A9F889FFA}"/>
              </a:ext>
            </a:extLst>
          </p:cNvPr>
          <p:cNvSpPr/>
          <p:nvPr/>
        </p:nvSpPr>
        <p:spPr>
          <a:xfrm>
            <a:off x="3294999" y="235572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EDC9684-EA1E-DDC3-9DB1-52B82A460083}"/>
              </a:ext>
            </a:extLst>
          </p:cNvPr>
          <p:cNvSpPr/>
          <p:nvPr/>
        </p:nvSpPr>
        <p:spPr>
          <a:xfrm>
            <a:off x="3215124" y="2355726"/>
            <a:ext cx="45719" cy="457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4B44CD-774E-BE34-0A41-831208AEEB8F}"/>
              </a:ext>
            </a:extLst>
          </p:cNvPr>
          <p:cNvCxnSpPr/>
          <p:nvPr/>
        </p:nvCxnSpPr>
        <p:spPr>
          <a:xfrm>
            <a:off x="1475656" y="2468120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EC7739-866B-62D6-3E24-2B66943A5571}"/>
              </a:ext>
            </a:extLst>
          </p:cNvPr>
          <p:cNvCxnSpPr/>
          <p:nvPr/>
        </p:nvCxnSpPr>
        <p:spPr>
          <a:xfrm>
            <a:off x="5042126" y="2457827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494E78-CF4C-4534-ADFE-774EBCE2190B}"/>
              </a:ext>
            </a:extLst>
          </p:cNvPr>
          <p:cNvCxnSpPr>
            <a:cxnSpLocks/>
          </p:cNvCxnSpPr>
          <p:nvPr/>
        </p:nvCxnSpPr>
        <p:spPr>
          <a:xfrm flipH="1">
            <a:off x="1475656" y="3507854"/>
            <a:ext cx="3566470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1D5ACA-9905-3BAF-1F48-465D7682CCB0}"/>
              </a:ext>
            </a:extLst>
          </p:cNvPr>
          <p:cNvCxnSpPr>
            <a:cxnSpLocks/>
          </p:cNvCxnSpPr>
          <p:nvPr/>
        </p:nvCxnSpPr>
        <p:spPr>
          <a:xfrm flipH="1">
            <a:off x="869257" y="1246115"/>
            <a:ext cx="139848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AC6D299-A7A9-5CC0-AE25-A40CFC63D6A1}"/>
              </a:ext>
            </a:extLst>
          </p:cNvPr>
          <p:cNvCxnSpPr>
            <a:cxnSpLocks/>
          </p:cNvCxnSpPr>
          <p:nvPr/>
        </p:nvCxnSpPr>
        <p:spPr>
          <a:xfrm flipH="1">
            <a:off x="750454" y="2499742"/>
            <a:ext cx="101835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9D4F986-DA70-775F-5B84-DBD5E626DF51}"/>
              </a:ext>
            </a:extLst>
          </p:cNvPr>
          <p:cNvCxnSpPr>
            <a:cxnSpLocks/>
          </p:cNvCxnSpPr>
          <p:nvPr/>
        </p:nvCxnSpPr>
        <p:spPr>
          <a:xfrm>
            <a:off x="971600" y="1253209"/>
            <a:ext cx="0" cy="1224136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7032AEE-4D85-5708-F7E0-88CC14D6B0E4}"/>
              </a:ext>
            </a:extLst>
          </p:cNvPr>
          <p:cNvSpPr txBox="1"/>
          <p:nvPr/>
        </p:nvSpPr>
        <p:spPr>
          <a:xfrm>
            <a:off x="2820912" y="3044421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15.3m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4D02607-6F14-B043-81F2-DF18F1B8A324}"/>
              </a:ext>
            </a:extLst>
          </p:cNvPr>
          <p:cNvSpPr txBox="1"/>
          <p:nvPr/>
        </p:nvSpPr>
        <p:spPr>
          <a:xfrm rot="16200000">
            <a:off x="383372" y="1606967"/>
            <a:ext cx="64152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5.5m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066AAFC-A426-DE6E-BF4C-97B9725956CA}"/>
              </a:ext>
            </a:extLst>
          </p:cNvPr>
          <p:cNvCxnSpPr>
            <a:cxnSpLocks/>
          </p:cNvCxnSpPr>
          <p:nvPr/>
        </p:nvCxnSpPr>
        <p:spPr>
          <a:xfrm>
            <a:off x="1767421" y="2139702"/>
            <a:ext cx="0" cy="36004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B23E481-4173-2F56-BC88-D7B44B71FFD6}"/>
              </a:ext>
            </a:extLst>
          </p:cNvPr>
          <p:cNvCxnSpPr>
            <a:cxnSpLocks/>
          </p:cNvCxnSpPr>
          <p:nvPr/>
        </p:nvCxnSpPr>
        <p:spPr>
          <a:xfrm flipH="1">
            <a:off x="1572914" y="2139702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1AAB3247-4366-399A-740F-DB89FD630274}"/>
              </a:ext>
            </a:extLst>
          </p:cNvPr>
          <p:cNvSpPr txBox="1"/>
          <p:nvPr/>
        </p:nvSpPr>
        <p:spPr>
          <a:xfrm rot="16200000">
            <a:off x="1239878" y="2694270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1560m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B8A8FFE-1C50-AA4E-737C-CCFFF42B13E2}"/>
              </a:ext>
            </a:extLst>
          </p:cNvPr>
          <p:cNvCxnSpPr>
            <a:cxnSpLocks/>
          </p:cNvCxnSpPr>
          <p:nvPr/>
        </p:nvCxnSpPr>
        <p:spPr>
          <a:xfrm flipH="1">
            <a:off x="1576522" y="1872985"/>
            <a:ext cx="1737055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67BDD70-812B-44F4-FD37-976241C60D2E}"/>
              </a:ext>
            </a:extLst>
          </p:cNvPr>
          <p:cNvCxnSpPr>
            <a:cxnSpLocks/>
          </p:cNvCxnSpPr>
          <p:nvPr/>
        </p:nvCxnSpPr>
        <p:spPr>
          <a:xfrm>
            <a:off x="3313577" y="1807559"/>
            <a:ext cx="0" cy="53343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1F0004-59F8-2C85-B119-F7C4302189ED}"/>
              </a:ext>
            </a:extLst>
          </p:cNvPr>
          <p:cNvCxnSpPr>
            <a:cxnSpLocks/>
          </p:cNvCxnSpPr>
          <p:nvPr/>
        </p:nvCxnSpPr>
        <p:spPr>
          <a:xfrm>
            <a:off x="1576522" y="1807559"/>
            <a:ext cx="0" cy="25473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DB14688-25EB-8C3B-6F93-1550859D09AC}"/>
              </a:ext>
            </a:extLst>
          </p:cNvPr>
          <p:cNvCxnSpPr>
            <a:cxnSpLocks/>
          </p:cNvCxnSpPr>
          <p:nvPr/>
        </p:nvCxnSpPr>
        <p:spPr>
          <a:xfrm>
            <a:off x="3967240" y="1815666"/>
            <a:ext cx="0" cy="53343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09D58D7-9952-C8CD-278B-AF451EFFC84F}"/>
              </a:ext>
            </a:extLst>
          </p:cNvPr>
          <p:cNvCxnSpPr>
            <a:cxnSpLocks/>
          </p:cNvCxnSpPr>
          <p:nvPr/>
        </p:nvCxnSpPr>
        <p:spPr>
          <a:xfrm flipH="1">
            <a:off x="3313577" y="1872985"/>
            <a:ext cx="653401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B62D05D-8EEE-D2DA-430E-349E5436A472}"/>
              </a:ext>
            </a:extLst>
          </p:cNvPr>
          <p:cNvCxnSpPr>
            <a:cxnSpLocks/>
            <a:stCxn id="6" idx="4"/>
          </p:cNvCxnSpPr>
          <p:nvPr/>
        </p:nvCxnSpPr>
        <p:spPr>
          <a:xfrm>
            <a:off x="3317859" y="2401445"/>
            <a:ext cx="5170" cy="37155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ACC1061-BF18-4498-443E-EDDFE1856FA8}"/>
              </a:ext>
            </a:extLst>
          </p:cNvPr>
          <p:cNvCxnSpPr>
            <a:cxnSpLocks/>
          </p:cNvCxnSpPr>
          <p:nvPr/>
        </p:nvCxnSpPr>
        <p:spPr>
          <a:xfrm>
            <a:off x="3237983" y="2353323"/>
            <a:ext cx="1089" cy="42070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B2FF9A7-D5FA-DA50-5212-B337F67E1448}"/>
              </a:ext>
            </a:extLst>
          </p:cNvPr>
          <p:cNvCxnSpPr>
            <a:cxnSpLocks/>
          </p:cNvCxnSpPr>
          <p:nvPr/>
        </p:nvCxnSpPr>
        <p:spPr>
          <a:xfrm>
            <a:off x="2588015" y="2688191"/>
            <a:ext cx="838193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71473B3-BEA2-C125-D8BB-6F945BC13A9E}"/>
              </a:ext>
            </a:extLst>
          </p:cNvPr>
          <p:cNvCxnSpPr>
            <a:cxnSpLocks/>
          </p:cNvCxnSpPr>
          <p:nvPr/>
        </p:nvCxnSpPr>
        <p:spPr>
          <a:xfrm flipH="1">
            <a:off x="3280238" y="2643758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0C4B3C3-FC52-46CA-DC59-520D823FB58B}"/>
              </a:ext>
            </a:extLst>
          </p:cNvPr>
          <p:cNvCxnSpPr>
            <a:cxnSpLocks/>
          </p:cNvCxnSpPr>
          <p:nvPr/>
        </p:nvCxnSpPr>
        <p:spPr>
          <a:xfrm flipH="1">
            <a:off x="3206546" y="2643758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32C512AC-3427-90DE-B680-D50C74ED3583}"/>
              </a:ext>
            </a:extLst>
          </p:cNvPr>
          <p:cNvSpPr txBox="1"/>
          <p:nvPr/>
        </p:nvSpPr>
        <p:spPr>
          <a:xfrm>
            <a:off x="2457365" y="2418216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225mm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7038C78-E854-B26A-04FA-48A62AB93291}"/>
              </a:ext>
            </a:extLst>
          </p:cNvPr>
          <p:cNvSpPr txBox="1"/>
          <p:nvPr/>
        </p:nvSpPr>
        <p:spPr>
          <a:xfrm>
            <a:off x="3247527" y="1350418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2870mm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D03AEE-AEED-7777-C0E9-F40EF47F3AB3}"/>
              </a:ext>
            </a:extLst>
          </p:cNvPr>
          <p:cNvSpPr txBox="1"/>
          <p:nvPr/>
        </p:nvSpPr>
        <p:spPr>
          <a:xfrm>
            <a:off x="1953569" y="1336140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7500mm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6D1A294-BA2B-8A73-72DB-9EF9F84ED91F}"/>
              </a:ext>
            </a:extLst>
          </p:cNvPr>
          <p:cNvCxnSpPr>
            <a:cxnSpLocks/>
          </p:cNvCxnSpPr>
          <p:nvPr/>
        </p:nvCxnSpPr>
        <p:spPr>
          <a:xfrm flipH="1">
            <a:off x="4016782" y="2283718"/>
            <a:ext cx="1553802" cy="969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A7FF0518-0E12-C65D-266E-94848931B97C}"/>
              </a:ext>
            </a:extLst>
          </p:cNvPr>
          <p:cNvSpPr txBox="1"/>
          <p:nvPr/>
        </p:nvSpPr>
        <p:spPr>
          <a:xfrm>
            <a:off x="5566802" y="2114729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6DFEB84-F80B-05E7-674E-D6C3D5B1618B}"/>
              </a:ext>
            </a:extLst>
          </p:cNvPr>
          <p:cNvCxnSpPr>
            <a:cxnSpLocks/>
          </p:cNvCxnSpPr>
          <p:nvPr/>
        </p:nvCxnSpPr>
        <p:spPr>
          <a:xfrm flipH="1" flipV="1">
            <a:off x="3355409" y="2393276"/>
            <a:ext cx="2030541" cy="571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5192198A-BBAA-6769-D24B-9952EDEF508F}"/>
              </a:ext>
            </a:extLst>
          </p:cNvPr>
          <p:cNvSpPr txBox="1"/>
          <p:nvPr/>
        </p:nvSpPr>
        <p:spPr>
          <a:xfrm>
            <a:off x="5385950" y="279710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35E9D1B-79EE-0B02-6699-3907F2DC8A3B}"/>
              </a:ext>
            </a:extLst>
          </p:cNvPr>
          <p:cNvCxnSpPr>
            <a:cxnSpLocks/>
          </p:cNvCxnSpPr>
          <p:nvPr/>
        </p:nvCxnSpPr>
        <p:spPr>
          <a:xfrm flipH="1">
            <a:off x="3294999" y="1611750"/>
            <a:ext cx="2250492" cy="703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09459832-F6B4-8F08-B8F5-ED89947D480A}"/>
              </a:ext>
            </a:extLst>
          </p:cNvPr>
          <p:cNvSpPr txBox="1"/>
          <p:nvPr/>
        </p:nvSpPr>
        <p:spPr>
          <a:xfrm>
            <a:off x="5570584" y="1306781"/>
            <a:ext cx="1736373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 err="1"/>
              <a:t>Beamstrahlung</a:t>
            </a:r>
            <a:endParaRPr lang="en-GB" sz="18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04E0F3B-D4FB-D33C-848A-58DEEE77D026}"/>
              </a:ext>
            </a:extLst>
          </p:cNvPr>
          <p:cNvCxnSpPr>
            <a:cxnSpLocks/>
          </p:cNvCxnSpPr>
          <p:nvPr/>
        </p:nvCxnSpPr>
        <p:spPr>
          <a:xfrm flipV="1">
            <a:off x="964006" y="2217401"/>
            <a:ext cx="511090" cy="445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44883477-4D8F-8943-E23D-84124D58C341}"/>
              </a:ext>
            </a:extLst>
          </p:cNvPr>
          <p:cNvSpPr txBox="1"/>
          <p:nvPr/>
        </p:nvSpPr>
        <p:spPr>
          <a:xfrm>
            <a:off x="29514" y="2468620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9" name="Textfeld 7">
            <a:extLst>
              <a:ext uri="{FF2B5EF4-FFF2-40B4-BE49-F238E27FC236}">
                <a16:creationId xmlns:a16="http://schemas.microsoft.com/office/drawing/2014/main" id="{0E79343D-506B-8875-EE08-2A4F8134137D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8362CEE-B90F-D96D-0B24-1AE786D7CB05}"/>
              </a:ext>
            </a:extLst>
          </p:cNvPr>
          <p:cNvCxnSpPr>
            <a:cxnSpLocks/>
          </p:cNvCxnSpPr>
          <p:nvPr/>
        </p:nvCxnSpPr>
        <p:spPr>
          <a:xfrm>
            <a:off x="1767421" y="2480264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5" name="Picture 64">
            <a:extLst>
              <a:ext uri="{FF2B5EF4-FFF2-40B4-BE49-F238E27FC236}">
                <a16:creationId xmlns:a16="http://schemas.microsoft.com/office/drawing/2014/main" id="{ADFA83F4-3E1D-E0FB-2178-220E5A3EE6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6296" y="356572"/>
            <a:ext cx="1835696" cy="1367132"/>
          </a:xfrm>
          <a:prstGeom prst="rect">
            <a:avLst/>
          </a:prstGeom>
        </p:spPr>
      </p:pic>
      <p:sp>
        <p:nvSpPr>
          <p:cNvPr id="2" name="Textfeld 4">
            <a:extLst>
              <a:ext uri="{FF2B5EF4-FFF2-40B4-BE49-F238E27FC236}">
                <a16:creationId xmlns:a16="http://schemas.microsoft.com/office/drawing/2014/main" id="{11FAD4B2-69C2-DFA6-8BE0-AA7A6D201D4E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6963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 descr="A picture containing screenshot, circle, diagram, graphics&#10;&#10;Description automatically generated">
            <a:extLst>
              <a:ext uri="{FF2B5EF4-FFF2-40B4-BE49-F238E27FC236}">
                <a16:creationId xmlns:a16="http://schemas.microsoft.com/office/drawing/2014/main" id="{6DCF4E21-68F6-BC3C-9C5B-2E4BF13254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9" t="23400" r="9968" b="13020"/>
          <a:stretch/>
        </p:blipFill>
        <p:spPr>
          <a:xfrm>
            <a:off x="1285107" y="746130"/>
            <a:ext cx="3968602" cy="243443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18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F479E2A7-A6FF-F997-8EB1-252B6C45CE03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 err="1"/>
              <a:t>beamstrahlung</a:t>
            </a:r>
            <a:r>
              <a:rPr lang="en-GB" sz="2000" u="sng" dirty="0"/>
              <a:t> dump integration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15" name="Picture 14" descr="A picture containing text, tool&#10;&#10;Description automatically generated">
            <a:extLst>
              <a:ext uri="{FF2B5EF4-FFF2-40B4-BE49-F238E27FC236}">
                <a16:creationId xmlns:a16="http://schemas.microsoft.com/office/drawing/2014/main" id="{CC795F19-D979-71B4-F2A2-A468ACFA02F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6" t="31353" r="6082" b="39959"/>
          <a:stretch/>
        </p:blipFill>
        <p:spPr>
          <a:xfrm>
            <a:off x="86417" y="3106354"/>
            <a:ext cx="8957573" cy="199568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36964B8-03FE-9682-81BB-FF0FE6CA5EF4}"/>
              </a:ext>
            </a:extLst>
          </p:cNvPr>
          <p:cNvCxnSpPr/>
          <p:nvPr/>
        </p:nvCxnSpPr>
        <p:spPr>
          <a:xfrm>
            <a:off x="8207523" y="2528086"/>
            <a:ext cx="0" cy="216024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FB40217-0F81-F83C-B253-63419F6E26F8}"/>
              </a:ext>
            </a:extLst>
          </p:cNvPr>
          <p:cNvSpPr txBox="1"/>
          <p:nvPr/>
        </p:nvSpPr>
        <p:spPr>
          <a:xfrm>
            <a:off x="7999886" y="2067694"/>
            <a:ext cx="40267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IP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16DA967-C89B-CDFB-6DA8-3EC18FF1221F}"/>
              </a:ext>
            </a:extLst>
          </p:cNvPr>
          <p:cNvCxnSpPr>
            <a:cxnSpLocks/>
          </p:cNvCxnSpPr>
          <p:nvPr/>
        </p:nvCxnSpPr>
        <p:spPr>
          <a:xfrm>
            <a:off x="6811962" y="4071876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C7A3431E-DB95-7502-F223-94AB86B8D079}"/>
              </a:ext>
            </a:extLst>
          </p:cNvPr>
          <p:cNvSpPr/>
          <p:nvPr/>
        </p:nvSpPr>
        <p:spPr>
          <a:xfrm>
            <a:off x="6783610" y="4751933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5DCB9F9-1FC1-D443-2748-3F55AB4EB06A}"/>
              </a:ext>
            </a:extLst>
          </p:cNvPr>
          <p:cNvSpPr/>
          <p:nvPr/>
        </p:nvSpPr>
        <p:spPr>
          <a:xfrm>
            <a:off x="5357292" y="4751933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55F517E-818C-F46E-D95A-67D1D950068F}"/>
              </a:ext>
            </a:extLst>
          </p:cNvPr>
          <p:cNvSpPr/>
          <p:nvPr/>
        </p:nvSpPr>
        <p:spPr>
          <a:xfrm>
            <a:off x="3966978" y="4751933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C89267C-3740-C12D-5599-15ED979CF861}"/>
              </a:ext>
            </a:extLst>
          </p:cNvPr>
          <p:cNvSpPr/>
          <p:nvPr/>
        </p:nvSpPr>
        <p:spPr>
          <a:xfrm>
            <a:off x="2555778" y="4724044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DAD5A3B-7865-3CF6-79FC-3BF20BAB7E97}"/>
              </a:ext>
            </a:extLst>
          </p:cNvPr>
          <p:cNvSpPr/>
          <p:nvPr/>
        </p:nvSpPr>
        <p:spPr>
          <a:xfrm>
            <a:off x="1159647" y="4679925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0E2A43B-AAF1-40F2-E3E5-A85199960815}"/>
              </a:ext>
            </a:extLst>
          </p:cNvPr>
          <p:cNvCxnSpPr>
            <a:cxnSpLocks/>
          </p:cNvCxnSpPr>
          <p:nvPr/>
        </p:nvCxnSpPr>
        <p:spPr>
          <a:xfrm>
            <a:off x="5393296" y="4063475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0E79D47-98E6-53F8-C202-0C8024401FA3}"/>
              </a:ext>
            </a:extLst>
          </p:cNvPr>
          <p:cNvCxnSpPr>
            <a:cxnSpLocks/>
          </p:cNvCxnSpPr>
          <p:nvPr/>
        </p:nvCxnSpPr>
        <p:spPr>
          <a:xfrm>
            <a:off x="4008114" y="4063475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256B252-0F4F-B24C-8EF5-BB0C449F66D3}"/>
              </a:ext>
            </a:extLst>
          </p:cNvPr>
          <p:cNvCxnSpPr>
            <a:cxnSpLocks/>
          </p:cNvCxnSpPr>
          <p:nvPr/>
        </p:nvCxnSpPr>
        <p:spPr>
          <a:xfrm>
            <a:off x="2591782" y="4027471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A3E264E-0CF8-05EA-DBB0-441706B57074}"/>
              </a:ext>
            </a:extLst>
          </p:cNvPr>
          <p:cNvCxnSpPr>
            <a:cxnSpLocks/>
          </p:cNvCxnSpPr>
          <p:nvPr/>
        </p:nvCxnSpPr>
        <p:spPr>
          <a:xfrm>
            <a:off x="1198349" y="3991467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A5CA1C2-FDEF-C5F4-24E1-1E520F7F4566}"/>
              </a:ext>
            </a:extLst>
          </p:cNvPr>
          <p:cNvSpPr txBox="1"/>
          <p:nvPr/>
        </p:nvSpPr>
        <p:spPr>
          <a:xfrm>
            <a:off x="6474744" y="3555420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100m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A2E12E-86BC-6A98-3ADD-9A8B3472513B}"/>
              </a:ext>
            </a:extLst>
          </p:cNvPr>
          <p:cNvSpPr txBox="1"/>
          <p:nvPr/>
        </p:nvSpPr>
        <p:spPr>
          <a:xfrm>
            <a:off x="5035528" y="3576836"/>
            <a:ext cx="761747" cy="5007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200m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672A303-1280-4CD1-A119-0162E4BF2916}"/>
              </a:ext>
            </a:extLst>
          </p:cNvPr>
          <p:cNvSpPr txBox="1"/>
          <p:nvPr/>
        </p:nvSpPr>
        <p:spPr>
          <a:xfrm>
            <a:off x="3616862" y="3574182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300m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3E1DC8-89C2-0994-4772-1D58AFD146D0}"/>
              </a:ext>
            </a:extLst>
          </p:cNvPr>
          <p:cNvSpPr txBox="1"/>
          <p:nvPr/>
        </p:nvSpPr>
        <p:spPr>
          <a:xfrm>
            <a:off x="2242059" y="3562697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400m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FAE1AB-559C-5350-9F0E-67768728A603}"/>
              </a:ext>
            </a:extLst>
          </p:cNvPr>
          <p:cNvSpPr txBox="1"/>
          <p:nvPr/>
        </p:nvSpPr>
        <p:spPr>
          <a:xfrm>
            <a:off x="846498" y="3554304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500m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156FFF5-509E-9869-5B71-07487C6D97CD}"/>
              </a:ext>
            </a:extLst>
          </p:cNvPr>
          <p:cNvSpPr/>
          <p:nvPr/>
        </p:nvSpPr>
        <p:spPr>
          <a:xfrm>
            <a:off x="4297620" y="2237998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66DC599-E1CD-6EC8-AB06-D0F1E711075D}"/>
              </a:ext>
            </a:extLst>
          </p:cNvPr>
          <p:cNvSpPr/>
          <p:nvPr/>
        </p:nvSpPr>
        <p:spPr>
          <a:xfrm>
            <a:off x="3109853" y="223672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0CA1623-A3E2-704E-E698-5F2522A8F2E7}"/>
              </a:ext>
            </a:extLst>
          </p:cNvPr>
          <p:cNvSpPr/>
          <p:nvPr/>
        </p:nvSpPr>
        <p:spPr>
          <a:xfrm>
            <a:off x="2913445" y="2237999"/>
            <a:ext cx="45719" cy="457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7AC15B2-1FC9-4C8F-CCEA-19BB1E52C0DA}"/>
              </a:ext>
            </a:extLst>
          </p:cNvPr>
          <p:cNvCxnSpPr/>
          <p:nvPr/>
        </p:nvCxnSpPr>
        <p:spPr>
          <a:xfrm>
            <a:off x="1475656" y="2396112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BD0BF9C-421A-B1A0-BBA8-0F9585B6BC79}"/>
              </a:ext>
            </a:extLst>
          </p:cNvPr>
          <p:cNvCxnSpPr/>
          <p:nvPr/>
        </p:nvCxnSpPr>
        <p:spPr>
          <a:xfrm>
            <a:off x="5004048" y="2396112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524E492-8427-6631-2919-6BD103A625AC}"/>
              </a:ext>
            </a:extLst>
          </p:cNvPr>
          <p:cNvCxnSpPr>
            <a:cxnSpLocks/>
          </p:cNvCxnSpPr>
          <p:nvPr/>
        </p:nvCxnSpPr>
        <p:spPr>
          <a:xfrm flipH="1">
            <a:off x="1475656" y="3435846"/>
            <a:ext cx="3528392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3AC4596-62AB-4689-F2C8-F2D32A576758}"/>
              </a:ext>
            </a:extLst>
          </p:cNvPr>
          <p:cNvCxnSpPr>
            <a:cxnSpLocks/>
          </p:cNvCxnSpPr>
          <p:nvPr/>
        </p:nvCxnSpPr>
        <p:spPr>
          <a:xfrm flipH="1">
            <a:off x="846498" y="1164850"/>
            <a:ext cx="1575792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235F280-2E33-4A89-F0B2-A61B44A44A4A}"/>
              </a:ext>
            </a:extLst>
          </p:cNvPr>
          <p:cNvCxnSpPr>
            <a:cxnSpLocks/>
          </p:cNvCxnSpPr>
          <p:nvPr/>
        </p:nvCxnSpPr>
        <p:spPr>
          <a:xfrm flipH="1">
            <a:off x="750454" y="2411383"/>
            <a:ext cx="127662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E3797A2-3E40-AFA9-4D70-508F9C9188A6}"/>
              </a:ext>
            </a:extLst>
          </p:cNvPr>
          <p:cNvCxnSpPr>
            <a:cxnSpLocks/>
          </p:cNvCxnSpPr>
          <p:nvPr/>
        </p:nvCxnSpPr>
        <p:spPr>
          <a:xfrm>
            <a:off x="971600" y="1164850"/>
            <a:ext cx="0" cy="1246533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FC5586F-DE38-920B-FCED-24672357904C}"/>
              </a:ext>
            </a:extLst>
          </p:cNvPr>
          <p:cNvSpPr txBox="1"/>
          <p:nvPr/>
        </p:nvSpPr>
        <p:spPr>
          <a:xfrm>
            <a:off x="2820912" y="2972413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15.3m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34F6928-F9E6-1FBD-6653-2C46E1E51DED}"/>
              </a:ext>
            </a:extLst>
          </p:cNvPr>
          <p:cNvSpPr txBox="1"/>
          <p:nvPr/>
        </p:nvSpPr>
        <p:spPr>
          <a:xfrm rot="16200000">
            <a:off x="383372" y="1518608"/>
            <a:ext cx="64152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5.5m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AD5D02C-C9C0-798A-2219-5424C574F60D}"/>
              </a:ext>
            </a:extLst>
          </p:cNvPr>
          <p:cNvCxnSpPr>
            <a:cxnSpLocks/>
          </p:cNvCxnSpPr>
          <p:nvPr/>
        </p:nvCxnSpPr>
        <p:spPr>
          <a:xfrm flipH="1">
            <a:off x="1783458" y="1732522"/>
            <a:ext cx="1326395" cy="407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B1DD950-41B4-5D62-92A8-99E3D198532F}"/>
              </a:ext>
            </a:extLst>
          </p:cNvPr>
          <p:cNvCxnSpPr>
            <a:cxnSpLocks/>
          </p:cNvCxnSpPr>
          <p:nvPr/>
        </p:nvCxnSpPr>
        <p:spPr>
          <a:xfrm>
            <a:off x="3128414" y="1707654"/>
            <a:ext cx="0" cy="53343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D76157F-F38A-90B7-6800-ABBAA335DAD3}"/>
              </a:ext>
            </a:extLst>
          </p:cNvPr>
          <p:cNvCxnSpPr>
            <a:cxnSpLocks/>
          </p:cNvCxnSpPr>
          <p:nvPr/>
        </p:nvCxnSpPr>
        <p:spPr>
          <a:xfrm flipH="1">
            <a:off x="1765610" y="1732522"/>
            <a:ext cx="3200" cy="27977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A2483E2-DB10-BED5-ED93-7118DE45E262}"/>
              </a:ext>
            </a:extLst>
          </p:cNvPr>
          <p:cNvCxnSpPr>
            <a:cxnSpLocks/>
          </p:cNvCxnSpPr>
          <p:nvPr/>
        </p:nvCxnSpPr>
        <p:spPr>
          <a:xfrm>
            <a:off x="4327091" y="1713705"/>
            <a:ext cx="0" cy="53343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DD3FCBC-1D8D-7D0D-8D82-A6E27F258799}"/>
              </a:ext>
            </a:extLst>
          </p:cNvPr>
          <p:cNvCxnSpPr>
            <a:cxnSpLocks/>
          </p:cNvCxnSpPr>
          <p:nvPr/>
        </p:nvCxnSpPr>
        <p:spPr>
          <a:xfrm flipH="1">
            <a:off x="3128414" y="1742568"/>
            <a:ext cx="1198677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A5B3B05-B348-5BFF-57CD-071D4CA77C11}"/>
              </a:ext>
            </a:extLst>
          </p:cNvPr>
          <p:cNvCxnSpPr>
            <a:cxnSpLocks/>
          </p:cNvCxnSpPr>
          <p:nvPr/>
        </p:nvCxnSpPr>
        <p:spPr>
          <a:xfrm>
            <a:off x="3131169" y="2254340"/>
            <a:ext cx="0" cy="53343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2A46E61-4D6F-872F-5513-0CEDFD4DD120}"/>
              </a:ext>
            </a:extLst>
          </p:cNvPr>
          <p:cNvCxnSpPr>
            <a:cxnSpLocks/>
          </p:cNvCxnSpPr>
          <p:nvPr/>
        </p:nvCxnSpPr>
        <p:spPr>
          <a:xfrm>
            <a:off x="2936305" y="2281874"/>
            <a:ext cx="1416" cy="51958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D72CADF-CE88-E234-E295-02312C60080C}"/>
              </a:ext>
            </a:extLst>
          </p:cNvPr>
          <p:cNvCxnSpPr>
            <a:cxnSpLocks/>
          </p:cNvCxnSpPr>
          <p:nvPr/>
        </p:nvCxnSpPr>
        <p:spPr>
          <a:xfrm>
            <a:off x="2027081" y="2687828"/>
            <a:ext cx="1212771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351F7E4-C6F8-539C-27EF-0E9A305B1890}"/>
              </a:ext>
            </a:extLst>
          </p:cNvPr>
          <p:cNvCxnSpPr>
            <a:cxnSpLocks/>
          </p:cNvCxnSpPr>
          <p:nvPr/>
        </p:nvCxnSpPr>
        <p:spPr>
          <a:xfrm flipH="1">
            <a:off x="3097830" y="2643758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8E120F5-9A1E-CD70-F747-F4C0918F9132}"/>
              </a:ext>
            </a:extLst>
          </p:cNvPr>
          <p:cNvCxnSpPr>
            <a:cxnSpLocks/>
          </p:cNvCxnSpPr>
          <p:nvPr/>
        </p:nvCxnSpPr>
        <p:spPr>
          <a:xfrm flipH="1">
            <a:off x="2904609" y="2648868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4F14D20-7142-6412-C50B-6A3D3E1A91B6}"/>
              </a:ext>
            </a:extLst>
          </p:cNvPr>
          <p:cNvSpPr txBox="1"/>
          <p:nvPr/>
        </p:nvSpPr>
        <p:spPr>
          <a:xfrm>
            <a:off x="2090015" y="241688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810mm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24CF7CA-3E0C-26A5-64E9-2B3E33365A0E}"/>
              </a:ext>
            </a:extLst>
          </p:cNvPr>
          <p:cNvSpPr txBox="1"/>
          <p:nvPr/>
        </p:nvSpPr>
        <p:spPr>
          <a:xfrm>
            <a:off x="3217710" y="144743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5220mm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4423F7-5D3B-4583-0E4C-D679B766B6C9}"/>
              </a:ext>
            </a:extLst>
          </p:cNvPr>
          <p:cNvSpPr txBox="1"/>
          <p:nvPr/>
        </p:nvSpPr>
        <p:spPr>
          <a:xfrm>
            <a:off x="1951370" y="144834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6000mm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182C8D8-DF7F-019D-E6C3-AA1B6C191C20}"/>
              </a:ext>
            </a:extLst>
          </p:cNvPr>
          <p:cNvCxnSpPr>
            <a:cxnSpLocks/>
          </p:cNvCxnSpPr>
          <p:nvPr/>
        </p:nvCxnSpPr>
        <p:spPr>
          <a:xfrm flipH="1">
            <a:off x="4358769" y="2142932"/>
            <a:ext cx="1186040" cy="929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68C17CB-A583-47D7-BCA5-483361A80E79}"/>
              </a:ext>
            </a:extLst>
          </p:cNvPr>
          <p:cNvSpPr txBox="1"/>
          <p:nvPr/>
        </p:nvSpPr>
        <p:spPr>
          <a:xfrm>
            <a:off x="5534502" y="1840369"/>
            <a:ext cx="9220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25351D85-DBE1-1449-8BBE-5E11C1194ED9}"/>
              </a:ext>
            </a:extLst>
          </p:cNvPr>
          <p:cNvCxnSpPr>
            <a:cxnSpLocks/>
          </p:cNvCxnSpPr>
          <p:nvPr/>
        </p:nvCxnSpPr>
        <p:spPr>
          <a:xfrm flipH="1" flipV="1">
            <a:off x="3177188" y="2252009"/>
            <a:ext cx="2185162" cy="576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D61BF768-946C-5ED5-BACD-8DE67BD25ED8}"/>
              </a:ext>
            </a:extLst>
          </p:cNvPr>
          <p:cNvSpPr txBox="1"/>
          <p:nvPr/>
        </p:nvSpPr>
        <p:spPr>
          <a:xfrm>
            <a:off x="5411136" y="2529180"/>
            <a:ext cx="864339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7F47B00-2740-7B8E-E18A-6EF3B346AB36}"/>
              </a:ext>
            </a:extLst>
          </p:cNvPr>
          <p:cNvCxnSpPr>
            <a:cxnSpLocks/>
          </p:cNvCxnSpPr>
          <p:nvPr/>
        </p:nvCxnSpPr>
        <p:spPr>
          <a:xfrm flipV="1">
            <a:off x="1000359" y="2067694"/>
            <a:ext cx="607886" cy="451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8AE4AD79-021A-490C-B8ED-B10A1F46E36D}"/>
              </a:ext>
            </a:extLst>
          </p:cNvPr>
          <p:cNvSpPr txBox="1"/>
          <p:nvPr/>
        </p:nvSpPr>
        <p:spPr>
          <a:xfrm>
            <a:off x="29514" y="2396612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D8C24267-F7C2-E5CB-3393-945370B6D608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A052E88-4B21-15CF-048F-720E58DEF290}"/>
              </a:ext>
            </a:extLst>
          </p:cNvPr>
          <p:cNvCxnSpPr>
            <a:cxnSpLocks/>
          </p:cNvCxnSpPr>
          <p:nvPr/>
        </p:nvCxnSpPr>
        <p:spPr>
          <a:xfrm>
            <a:off x="1939880" y="2054779"/>
            <a:ext cx="0" cy="36004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111EDCAD-7AD5-8077-21A3-730C4A5F3668}"/>
              </a:ext>
            </a:extLst>
          </p:cNvPr>
          <p:cNvCxnSpPr>
            <a:cxnSpLocks/>
          </p:cNvCxnSpPr>
          <p:nvPr/>
        </p:nvCxnSpPr>
        <p:spPr>
          <a:xfrm flipH="1">
            <a:off x="1745373" y="2054779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EED9658F-51B1-F916-9616-4D2E73A51596}"/>
              </a:ext>
            </a:extLst>
          </p:cNvPr>
          <p:cNvSpPr txBox="1"/>
          <p:nvPr/>
        </p:nvSpPr>
        <p:spPr>
          <a:xfrm rot="16200000">
            <a:off x="1323048" y="265549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1560mm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8212BCC-C52B-38ED-EB8C-EED24409EBB7}"/>
              </a:ext>
            </a:extLst>
          </p:cNvPr>
          <p:cNvCxnSpPr>
            <a:cxnSpLocks/>
          </p:cNvCxnSpPr>
          <p:nvPr/>
        </p:nvCxnSpPr>
        <p:spPr>
          <a:xfrm>
            <a:off x="1942446" y="2414819"/>
            <a:ext cx="0" cy="77655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934FE1C4-DE59-2A46-1014-3EDE0D4D4D6D}"/>
              </a:ext>
            </a:extLst>
          </p:cNvPr>
          <p:cNvCxnSpPr>
            <a:cxnSpLocks/>
          </p:cNvCxnSpPr>
          <p:nvPr/>
        </p:nvCxnSpPr>
        <p:spPr>
          <a:xfrm flipH="1">
            <a:off x="2960581" y="1599313"/>
            <a:ext cx="2431460" cy="605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32EFCDE-2C5F-104C-E783-01A38EE42587}"/>
              </a:ext>
            </a:extLst>
          </p:cNvPr>
          <p:cNvSpPr txBox="1"/>
          <p:nvPr/>
        </p:nvSpPr>
        <p:spPr>
          <a:xfrm>
            <a:off x="5417134" y="1294344"/>
            <a:ext cx="1736373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 err="1"/>
              <a:t>Beamstrahlung</a:t>
            </a:r>
            <a:endParaRPr lang="en-GB" sz="18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7AC25A45-8866-CC93-93DF-320AEA1AE3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6296" y="356572"/>
            <a:ext cx="1835696" cy="1367132"/>
          </a:xfrm>
          <a:prstGeom prst="rect">
            <a:avLst/>
          </a:prstGeom>
        </p:spPr>
      </p:pic>
      <p:sp>
        <p:nvSpPr>
          <p:cNvPr id="2" name="Textfeld 4">
            <a:extLst>
              <a:ext uri="{FF2B5EF4-FFF2-40B4-BE49-F238E27FC236}">
                <a16:creationId xmlns:a16="http://schemas.microsoft.com/office/drawing/2014/main" id="{9912D2C7-C113-55AF-25D4-BF76E36B21FE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555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 picture containing circle, screenshot, design&#10;&#10;Description automatically generated">
            <a:extLst>
              <a:ext uri="{FF2B5EF4-FFF2-40B4-BE49-F238E27FC236}">
                <a16:creationId xmlns:a16="http://schemas.microsoft.com/office/drawing/2014/main" id="{D461218F-7C22-2029-F92B-E36568AC6E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6" t="12200" r="19739" b="32769"/>
          <a:stretch/>
        </p:blipFill>
        <p:spPr>
          <a:xfrm>
            <a:off x="1279738" y="629073"/>
            <a:ext cx="4313342" cy="2647133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19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F479E2A7-A6FF-F997-8EB1-252B6C45CE03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 err="1"/>
              <a:t>beamstrahlung</a:t>
            </a:r>
            <a:r>
              <a:rPr lang="en-GB" sz="2000" u="sng" dirty="0"/>
              <a:t> dump integration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15" name="Picture 14" descr="A picture containing text, tool&#10;&#10;Description automatically generated">
            <a:extLst>
              <a:ext uri="{FF2B5EF4-FFF2-40B4-BE49-F238E27FC236}">
                <a16:creationId xmlns:a16="http://schemas.microsoft.com/office/drawing/2014/main" id="{CC795F19-D979-71B4-F2A2-A468ACFA02F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6" t="31353" r="6082" b="39959"/>
          <a:stretch/>
        </p:blipFill>
        <p:spPr>
          <a:xfrm>
            <a:off x="86417" y="3106354"/>
            <a:ext cx="8957573" cy="199568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36964B8-03FE-9682-81BB-FF0FE6CA5EF4}"/>
              </a:ext>
            </a:extLst>
          </p:cNvPr>
          <p:cNvCxnSpPr/>
          <p:nvPr/>
        </p:nvCxnSpPr>
        <p:spPr>
          <a:xfrm>
            <a:off x="8207523" y="2528086"/>
            <a:ext cx="0" cy="216024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FB40217-0F81-F83C-B253-63419F6E26F8}"/>
              </a:ext>
            </a:extLst>
          </p:cNvPr>
          <p:cNvSpPr txBox="1"/>
          <p:nvPr/>
        </p:nvSpPr>
        <p:spPr>
          <a:xfrm>
            <a:off x="7999886" y="2067694"/>
            <a:ext cx="40267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IP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16DA967-C89B-CDFB-6DA8-3EC18FF1221F}"/>
              </a:ext>
            </a:extLst>
          </p:cNvPr>
          <p:cNvCxnSpPr>
            <a:cxnSpLocks/>
          </p:cNvCxnSpPr>
          <p:nvPr/>
        </p:nvCxnSpPr>
        <p:spPr>
          <a:xfrm>
            <a:off x="6811962" y="4071876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C7A3431E-DB95-7502-F223-94AB86B8D079}"/>
              </a:ext>
            </a:extLst>
          </p:cNvPr>
          <p:cNvSpPr/>
          <p:nvPr/>
        </p:nvSpPr>
        <p:spPr>
          <a:xfrm>
            <a:off x="6783610" y="4751933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5DCB9F9-1FC1-D443-2748-3F55AB4EB06A}"/>
              </a:ext>
            </a:extLst>
          </p:cNvPr>
          <p:cNvSpPr/>
          <p:nvPr/>
        </p:nvSpPr>
        <p:spPr>
          <a:xfrm>
            <a:off x="5357292" y="4751933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55F517E-818C-F46E-D95A-67D1D950068F}"/>
              </a:ext>
            </a:extLst>
          </p:cNvPr>
          <p:cNvSpPr/>
          <p:nvPr/>
        </p:nvSpPr>
        <p:spPr>
          <a:xfrm>
            <a:off x="3966978" y="4751933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C89267C-3740-C12D-5599-15ED979CF861}"/>
              </a:ext>
            </a:extLst>
          </p:cNvPr>
          <p:cNvSpPr/>
          <p:nvPr/>
        </p:nvSpPr>
        <p:spPr>
          <a:xfrm>
            <a:off x="2555778" y="4724044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DAD5A3B-7865-3CF6-79FC-3BF20BAB7E97}"/>
              </a:ext>
            </a:extLst>
          </p:cNvPr>
          <p:cNvSpPr/>
          <p:nvPr/>
        </p:nvSpPr>
        <p:spPr>
          <a:xfrm>
            <a:off x="1159647" y="4679925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0E2A43B-AAF1-40F2-E3E5-A85199960815}"/>
              </a:ext>
            </a:extLst>
          </p:cNvPr>
          <p:cNvCxnSpPr>
            <a:cxnSpLocks/>
          </p:cNvCxnSpPr>
          <p:nvPr/>
        </p:nvCxnSpPr>
        <p:spPr>
          <a:xfrm>
            <a:off x="5393296" y="4063475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0E79D47-98E6-53F8-C202-0C8024401FA3}"/>
              </a:ext>
            </a:extLst>
          </p:cNvPr>
          <p:cNvCxnSpPr>
            <a:cxnSpLocks/>
          </p:cNvCxnSpPr>
          <p:nvPr/>
        </p:nvCxnSpPr>
        <p:spPr>
          <a:xfrm>
            <a:off x="4008114" y="4063475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256B252-0F4F-B24C-8EF5-BB0C449F66D3}"/>
              </a:ext>
            </a:extLst>
          </p:cNvPr>
          <p:cNvCxnSpPr>
            <a:cxnSpLocks/>
          </p:cNvCxnSpPr>
          <p:nvPr/>
        </p:nvCxnSpPr>
        <p:spPr>
          <a:xfrm>
            <a:off x="2591782" y="4027471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A3E264E-0CF8-05EA-DBB0-441706B57074}"/>
              </a:ext>
            </a:extLst>
          </p:cNvPr>
          <p:cNvCxnSpPr>
            <a:cxnSpLocks/>
          </p:cNvCxnSpPr>
          <p:nvPr/>
        </p:nvCxnSpPr>
        <p:spPr>
          <a:xfrm>
            <a:off x="1198349" y="3991467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A5CA1C2-FDEF-C5F4-24E1-1E520F7F4566}"/>
              </a:ext>
            </a:extLst>
          </p:cNvPr>
          <p:cNvSpPr txBox="1"/>
          <p:nvPr/>
        </p:nvSpPr>
        <p:spPr>
          <a:xfrm>
            <a:off x="6474744" y="3555420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100m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A2E12E-86BC-6A98-3ADD-9A8B3472513B}"/>
              </a:ext>
            </a:extLst>
          </p:cNvPr>
          <p:cNvSpPr txBox="1"/>
          <p:nvPr/>
        </p:nvSpPr>
        <p:spPr>
          <a:xfrm>
            <a:off x="5035528" y="3576836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200m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672A303-1280-4CD1-A119-0162E4BF2916}"/>
              </a:ext>
            </a:extLst>
          </p:cNvPr>
          <p:cNvSpPr txBox="1"/>
          <p:nvPr/>
        </p:nvSpPr>
        <p:spPr>
          <a:xfrm>
            <a:off x="3616862" y="3574182"/>
            <a:ext cx="761747" cy="5007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300m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3E1DC8-89C2-0994-4772-1D58AFD146D0}"/>
              </a:ext>
            </a:extLst>
          </p:cNvPr>
          <p:cNvSpPr txBox="1"/>
          <p:nvPr/>
        </p:nvSpPr>
        <p:spPr>
          <a:xfrm>
            <a:off x="2242059" y="3562697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400m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FAE1AB-559C-5350-9F0E-67768728A603}"/>
              </a:ext>
            </a:extLst>
          </p:cNvPr>
          <p:cNvSpPr txBox="1"/>
          <p:nvPr/>
        </p:nvSpPr>
        <p:spPr>
          <a:xfrm>
            <a:off x="846498" y="3554304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500m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FBC3D43-BF73-8488-E2DB-F723882575EF}"/>
              </a:ext>
            </a:extLst>
          </p:cNvPr>
          <p:cNvSpPr/>
          <p:nvPr/>
        </p:nvSpPr>
        <p:spPr>
          <a:xfrm>
            <a:off x="4218586" y="2372713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F8F7BEA-CDD3-9EFE-DA12-9B60159A107D}"/>
              </a:ext>
            </a:extLst>
          </p:cNvPr>
          <p:cNvSpPr/>
          <p:nvPr/>
        </p:nvSpPr>
        <p:spPr>
          <a:xfrm>
            <a:off x="2309353" y="2368019"/>
            <a:ext cx="45719" cy="457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172E01E-D579-B229-EA73-4B507BCF03AC}"/>
              </a:ext>
            </a:extLst>
          </p:cNvPr>
          <p:cNvCxnSpPr>
            <a:cxnSpLocks/>
          </p:cNvCxnSpPr>
          <p:nvPr/>
        </p:nvCxnSpPr>
        <p:spPr>
          <a:xfrm flipV="1">
            <a:off x="826366" y="2181030"/>
            <a:ext cx="857937" cy="483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B671ACB-E6C0-F382-16C1-0AA5B70F98D1}"/>
              </a:ext>
            </a:extLst>
          </p:cNvPr>
          <p:cNvSpPr txBox="1"/>
          <p:nvPr/>
        </p:nvSpPr>
        <p:spPr>
          <a:xfrm>
            <a:off x="5656" y="2507346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E09C512-89E6-5A6D-3490-A116EEADDE18}"/>
              </a:ext>
            </a:extLst>
          </p:cNvPr>
          <p:cNvSpPr/>
          <p:nvPr/>
        </p:nvSpPr>
        <p:spPr>
          <a:xfrm>
            <a:off x="2722213" y="238201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928F273-552A-C996-0F7E-C04AD5255045}"/>
              </a:ext>
            </a:extLst>
          </p:cNvPr>
          <p:cNvCxnSpPr/>
          <p:nvPr/>
        </p:nvCxnSpPr>
        <p:spPr>
          <a:xfrm>
            <a:off x="1547664" y="2490333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4C97E91-984F-FC5D-4AC1-FBC2916276CE}"/>
              </a:ext>
            </a:extLst>
          </p:cNvPr>
          <p:cNvCxnSpPr/>
          <p:nvPr/>
        </p:nvCxnSpPr>
        <p:spPr>
          <a:xfrm>
            <a:off x="5350042" y="2505604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78CEAA3-DEAC-4543-D8F3-5F7B4F298A18}"/>
              </a:ext>
            </a:extLst>
          </p:cNvPr>
          <p:cNvCxnSpPr>
            <a:cxnSpLocks/>
          </p:cNvCxnSpPr>
          <p:nvPr/>
        </p:nvCxnSpPr>
        <p:spPr>
          <a:xfrm flipH="1">
            <a:off x="1547664" y="3530067"/>
            <a:ext cx="3802378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3B6997C-2319-BCB0-179B-1F52654988D4}"/>
              </a:ext>
            </a:extLst>
          </p:cNvPr>
          <p:cNvCxnSpPr>
            <a:cxnSpLocks/>
          </p:cNvCxnSpPr>
          <p:nvPr/>
        </p:nvCxnSpPr>
        <p:spPr>
          <a:xfrm flipH="1">
            <a:off x="1123552" y="1109327"/>
            <a:ext cx="1575792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39E2F4F-C446-2799-2BC0-B29E0C2B98C2}"/>
              </a:ext>
            </a:extLst>
          </p:cNvPr>
          <p:cNvCxnSpPr>
            <a:cxnSpLocks/>
          </p:cNvCxnSpPr>
          <p:nvPr/>
        </p:nvCxnSpPr>
        <p:spPr>
          <a:xfrm flipH="1">
            <a:off x="977329" y="2505604"/>
            <a:ext cx="101835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C0BF355-B60D-863C-8CFA-51B281BFB9F3}"/>
              </a:ext>
            </a:extLst>
          </p:cNvPr>
          <p:cNvCxnSpPr>
            <a:cxnSpLocks/>
          </p:cNvCxnSpPr>
          <p:nvPr/>
        </p:nvCxnSpPr>
        <p:spPr>
          <a:xfrm>
            <a:off x="1198475" y="1109066"/>
            <a:ext cx="0" cy="1374141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71B57B92-7F17-85E9-8FF9-79959DBB2727}"/>
              </a:ext>
            </a:extLst>
          </p:cNvPr>
          <p:cNvSpPr txBox="1"/>
          <p:nvPr/>
        </p:nvSpPr>
        <p:spPr>
          <a:xfrm rot="16200000">
            <a:off x="610247" y="1612829"/>
            <a:ext cx="64152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6.5m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1F82BC4-BD48-54A4-E287-77AEF07B0F0E}"/>
              </a:ext>
            </a:extLst>
          </p:cNvPr>
          <p:cNvCxnSpPr>
            <a:cxnSpLocks/>
          </p:cNvCxnSpPr>
          <p:nvPr/>
        </p:nvCxnSpPr>
        <p:spPr>
          <a:xfrm flipH="1">
            <a:off x="1826713" y="2164263"/>
            <a:ext cx="229131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4B5E35C-973F-C412-4772-4C75744C5021}"/>
              </a:ext>
            </a:extLst>
          </p:cNvPr>
          <p:cNvCxnSpPr>
            <a:cxnSpLocks/>
          </p:cNvCxnSpPr>
          <p:nvPr/>
        </p:nvCxnSpPr>
        <p:spPr>
          <a:xfrm flipH="1">
            <a:off x="1794707" y="1903905"/>
            <a:ext cx="936738" cy="5747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A645EDD-2D0D-E343-8690-BC258187717A}"/>
              </a:ext>
            </a:extLst>
          </p:cNvPr>
          <p:cNvCxnSpPr>
            <a:cxnSpLocks/>
            <a:endCxn id="35" idx="0"/>
          </p:cNvCxnSpPr>
          <p:nvPr/>
        </p:nvCxnSpPr>
        <p:spPr>
          <a:xfrm flipH="1">
            <a:off x="2745073" y="1894300"/>
            <a:ext cx="2869" cy="48771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E47B621-DF93-CB16-6DFE-E42FDECBBCBD}"/>
              </a:ext>
            </a:extLst>
          </p:cNvPr>
          <p:cNvCxnSpPr>
            <a:cxnSpLocks/>
          </p:cNvCxnSpPr>
          <p:nvPr/>
        </p:nvCxnSpPr>
        <p:spPr>
          <a:xfrm flipH="1">
            <a:off x="1790700" y="1883689"/>
            <a:ext cx="4007" cy="25841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D6F5D8D-7731-A22C-B82D-53D8F9A990F0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4241445" y="1894300"/>
            <a:ext cx="1" cy="47841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228791C-C265-C30D-DA75-DF9D792A7D44}"/>
              </a:ext>
            </a:extLst>
          </p:cNvPr>
          <p:cNvCxnSpPr>
            <a:cxnSpLocks/>
          </p:cNvCxnSpPr>
          <p:nvPr/>
        </p:nvCxnSpPr>
        <p:spPr>
          <a:xfrm flipH="1">
            <a:off x="2754304" y="1906270"/>
            <a:ext cx="1487141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5A0BCED-BD9A-B533-F8E6-966D802D79EA}"/>
              </a:ext>
            </a:extLst>
          </p:cNvPr>
          <p:cNvCxnSpPr>
            <a:cxnSpLocks/>
          </p:cNvCxnSpPr>
          <p:nvPr/>
        </p:nvCxnSpPr>
        <p:spPr>
          <a:xfrm>
            <a:off x="2743190" y="2427734"/>
            <a:ext cx="0" cy="50405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8A349B1-454E-7A4C-A38F-BC773DC0165D}"/>
              </a:ext>
            </a:extLst>
          </p:cNvPr>
          <p:cNvCxnSpPr>
            <a:cxnSpLocks/>
          </p:cNvCxnSpPr>
          <p:nvPr/>
        </p:nvCxnSpPr>
        <p:spPr>
          <a:xfrm>
            <a:off x="2331626" y="2373443"/>
            <a:ext cx="1416" cy="51958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55CC229-12D3-ECC9-07E7-BE0A388C73B0}"/>
              </a:ext>
            </a:extLst>
          </p:cNvPr>
          <p:cNvCxnSpPr>
            <a:cxnSpLocks/>
          </p:cNvCxnSpPr>
          <p:nvPr/>
        </p:nvCxnSpPr>
        <p:spPr>
          <a:xfrm flipH="1">
            <a:off x="2283234" y="2792869"/>
            <a:ext cx="128065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D63B417D-760A-B0EA-A0A3-97F25831F341}"/>
              </a:ext>
            </a:extLst>
          </p:cNvPr>
          <p:cNvCxnSpPr>
            <a:cxnSpLocks/>
          </p:cNvCxnSpPr>
          <p:nvPr/>
        </p:nvCxnSpPr>
        <p:spPr>
          <a:xfrm flipH="1">
            <a:off x="2709851" y="2757091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DDE3A07-9368-13CD-EC2C-293D9439BF00}"/>
              </a:ext>
            </a:extLst>
          </p:cNvPr>
          <p:cNvCxnSpPr>
            <a:cxnSpLocks/>
          </p:cNvCxnSpPr>
          <p:nvPr/>
        </p:nvCxnSpPr>
        <p:spPr>
          <a:xfrm flipH="1">
            <a:off x="2295958" y="2752673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088EF80B-EFA4-C523-EE93-58529DDC709E}"/>
              </a:ext>
            </a:extLst>
          </p:cNvPr>
          <p:cNvSpPr txBox="1"/>
          <p:nvPr/>
        </p:nvSpPr>
        <p:spPr>
          <a:xfrm>
            <a:off x="2784632" y="2368985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2030mm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D40D7F7-790F-161C-DD14-89F8A83D8055}"/>
              </a:ext>
            </a:extLst>
          </p:cNvPr>
          <p:cNvSpPr txBox="1"/>
          <p:nvPr/>
        </p:nvSpPr>
        <p:spPr>
          <a:xfrm>
            <a:off x="3053093" y="1431134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6890mm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B940CEE-C633-530B-EF05-F79565A633B2}"/>
              </a:ext>
            </a:extLst>
          </p:cNvPr>
          <p:cNvSpPr txBox="1"/>
          <p:nvPr/>
        </p:nvSpPr>
        <p:spPr>
          <a:xfrm>
            <a:off x="1824985" y="1418001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4500mm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F8F9315-B550-A76C-1126-6C1C123A1E5E}"/>
              </a:ext>
            </a:extLst>
          </p:cNvPr>
          <p:cNvSpPr txBox="1"/>
          <p:nvPr/>
        </p:nvSpPr>
        <p:spPr>
          <a:xfrm>
            <a:off x="2851843" y="3002370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17.8m</a:t>
            </a:r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DFCB5B2F-8CC6-E758-B16E-81BC5ADF0BB8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AC168102-8CBB-3BD9-B511-C9CF0496A7D9}"/>
              </a:ext>
            </a:extLst>
          </p:cNvPr>
          <p:cNvCxnSpPr>
            <a:cxnSpLocks/>
          </p:cNvCxnSpPr>
          <p:nvPr/>
        </p:nvCxnSpPr>
        <p:spPr>
          <a:xfrm>
            <a:off x="1975403" y="2163388"/>
            <a:ext cx="0" cy="36004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2863F95C-6572-6BA9-3307-4F2254E540DE}"/>
              </a:ext>
            </a:extLst>
          </p:cNvPr>
          <p:cNvSpPr txBox="1"/>
          <p:nvPr/>
        </p:nvSpPr>
        <p:spPr>
          <a:xfrm rot="16200000">
            <a:off x="1362100" y="277508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1560mm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DE3FE7FB-245B-67EE-8716-ACCA3FAE48D9}"/>
              </a:ext>
            </a:extLst>
          </p:cNvPr>
          <p:cNvCxnSpPr>
            <a:cxnSpLocks/>
          </p:cNvCxnSpPr>
          <p:nvPr/>
        </p:nvCxnSpPr>
        <p:spPr>
          <a:xfrm flipH="1">
            <a:off x="2387435" y="1599313"/>
            <a:ext cx="3004606" cy="7405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0E2862CB-B2AB-F6F0-4090-61F83E62F9C9}"/>
              </a:ext>
            </a:extLst>
          </p:cNvPr>
          <p:cNvSpPr txBox="1"/>
          <p:nvPr/>
        </p:nvSpPr>
        <p:spPr>
          <a:xfrm>
            <a:off x="5596086" y="1295358"/>
            <a:ext cx="1736373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 err="1"/>
              <a:t>Beamstrahlung</a:t>
            </a:r>
            <a:endParaRPr lang="en-GB" sz="18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4D9F1CC4-EA5F-6C43-D3A8-6E1AE62AAED6}"/>
              </a:ext>
            </a:extLst>
          </p:cNvPr>
          <p:cNvCxnSpPr>
            <a:cxnSpLocks/>
          </p:cNvCxnSpPr>
          <p:nvPr/>
        </p:nvCxnSpPr>
        <p:spPr>
          <a:xfrm flipH="1">
            <a:off x="4290508" y="2155147"/>
            <a:ext cx="1490704" cy="2391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65662B1F-3B69-38CE-E25D-4E2A93C66CFC}"/>
              </a:ext>
            </a:extLst>
          </p:cNvPr>
          <p:cNvSpPr txBox="1"/>
          <p:nvPr/>
        </p:nvSpPr>
        <p:spPr>
          <a:xfrm>
            <a:off x="5793704" y="1833240"/>
            <a:ext cx="9220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B4C16FF-0465-FA3F-6D18-38EB38354BFC}"/>
              </a:ext>
            </a:extLst>
          </p:cNvPr>
          <p:cNvCxnSpPr>
            <a:cxnSpLocks/>
          </p:cNvCxnSpPr>
          <p:nvPr/>
        </p:nvCxnSpPr>
        <p:spPr>
          <a:xfrm flipH="1" flipV="1">
            <a:off x="2844148" y="2419481"/>
            <a:ext cx="2634783" cy="561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7D38C643-9C85-E9A7-0B0A-95A146032AC3}"/>
              </a:ext>
            </a:extLst>
          </p:cNvPr>
          <p:cNvSpPr txBox="1"/>
          <p:nvPr/>
        </p:nvSpPr>
        <p:spPr>
          <a:xfrm>
            <a:off x="5527717" y="2681711"/>
            <a:ext cx="864339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6368F34-70BF-2798-65E3-BC47AB108004}"/>
              </a:ext>
            </a:extLst>
          </p:cNvPr>
          <p:cNvCxnSpPr>
            <a:cxnSpLocks/>
          </p:cNvCxnSpPr>
          <p:nvPr/>
        </p:nvCxnSpPr>
        <p:spPr>
          <a:xfrm>
            <a:off x="1975403" y="2536566"/>
            <a:ext cx="0" cy="73964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4" name="Picture 93">
            <a:extLst>
              <a:ext uri="{FF2B5EF4-FFF2-40B4-BE49-F238E27FC236}">
                <a16:creationId xmlns:a16="http://schemas.microsoft.com/office/drawing/2014/main" id="{1C35D49D-19F7-CACD-ACB0-D4C7615D82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6296" y="356572"/>
            <a:ext cx="1835696" cy="1367132"/>
          </a:xfrm>
          <a:prstGeom prst="rect">
            <a:avLst/>
          </a:prstGeom>
        </p:spPr>
      </p:pic>
      <p:sp>
        <p:nvSpPr>
          <p:cNvPr id="2" name="Textfeld 4">
            <a:extLst>
              <a:ext uri="{FF2B5EF4-FFF2-40B4-BE49-F238E27FC236}">
                <a16:creationId xmlns:a16="http://schemas.microsoft.com/office/drawing/2014/main" id="{CAD101C9-E002-FF8E-1315-C9F914036FF9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46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2" name="Textfeld 7">
            <a:extLst>
              <a:ext uri="{FF2B5EF4-FFF2-40B4-BE49-F238E27FC236}">
                <a16:creationId xmlns:a16="http://schemas.microsoft.com/office/drawing/2014/main" id="{D593E7EA-AD00-B090-152D-CD9729D4909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F4FDAD62-F996-8CFA-1946-A2E2FD2E0E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5536" y="699542"/>
            <a:ext cx="4929911" cy="4248472"/>
          </a:xfrm>
        </p:spPr>
        <p:txBody>
          <a:bodyPr rtlCol="0">
            <a:normAutofit/>
          </a:bodyPr>
          <a:lstStyle/>
          <a:p>
            <a:pPr marL="285750" lvl="1" indent="-285750">
              <a:lnSpc>
                <a:spcPct val="200000"/>
              </a:lnSpc>
              <a:spcBef>
                <a:spcPts val="500"/>
              </a:spcBef>
              <a:buFont typeface="Wingdings" panose="05000000000000000000" pitchFamily="2" charset="2"/>
              <a:buChar char="q"/>
              <a:defRPr/>
            </a:pPr>
            <a:r>
              <a:rPr lang="en-US" sz="1600" u="sng" dirty="0"/>
              <a:t>FCC-</a:t>
            </a:r>
            <a:r>
              <a:rPr lang="en-US" sz="1600" u="sng" dirty="0" err="1"/>
              <a:t>ee</a:t>
            </a:r>
            <a:r>
              <a:rPr lang="en-US" sz="1600" u="sng" dirty="0"/>
              <a:t> Underground Structure Overview</a:t>
            </a:r>
          </a:p>
          <a:p>
            <a:pPr marL="285750" lvl="1" indent="-285750">
              <a:lnSpc>
                <a:spcPct val="200000"/>
              </a:lnSpc>
              <a:spcBef>
                <a:spcPts val="500"/>
              </a:spcBef>
              <a:buFont typeface="Wingdings" panose="05000000000000000000" pitchFamily="2" charset="2"/>
              <a:buChar char="q"/>
              <a:defRPr/>
            </a:pPr>
            <a:r>
              <a:rPr lang="en-US" sz="1600" u="sng" dirty="0"/>
              <a:t>Integration of FCC-</a:t>
            </a:r>
            <a:r>
              <a:rPr lang="en-US" sz="1600" u="sng" dirty="0" err="1"/>
              <a:t>ee</a:t>
            </a:r>
            <a:r>
              <a:rPr lang="en-US" sz="1600" u="sng" dirty="0"/>
              <a:t> Arc Cell</a:t>
            </a:r>
          </a:p>
          <a:p>
            <a:pPr marL="285750" lvl="1" indent="-285750">
              <a:lnSpc>
                <a:spcPct val="200000"/>
              </a:lnSpc>
              <a:spcBef>
                <a:spcPts val="500"/>
              </a:spcBef>
              <a:buFont typeface="Wingdings" panose="05000000000000000000" pitchFamily="2" charset="2"/>
              <a:buChar char="q"/>
              <a:defRPr/>
            </a:pPr>
            <a:r>
              <a:rPr lang="en-US" sz="1600" u="sng" dirty="0"/>
              <a:t>FCC-</a:t>
            </a:r>
            <a:r>
              <a:rPr lang="en-US" sz="1600" u="sng" dirty="0" err="1"/>
              <a:t>ee</a:t>
            </a:r>
            <a:r>
              <a:rPr lang="en-US" sz="1600" u="sng" dirty="0"/>
              <a:t> Underground Structure point A and G</a:t>
            </a:r>
          </a:p>
          <a:p>
            <a:pPr marL="285750" lvl="1" indent="-285750">
              <a:lnSpc>
                <a:spcPct val="200000"/>
              </a:lnSpc>
              <a:spcBef>
                <a:spcPts val="500"/>
              </a:spcBef>
              <a:buFont typeface="Wingdings" panose="05000000000000000000" pitchFamily="2" charset="2"/>
              <a:buChar char="q"/>
              <a:defRPr/>
            </a:pPr>
            <a:r>
              <a:rPr lang="en-US" sz="1600" u="sng" dirty="0"/>
              <a:t>Integration of FCC-</a:t>
            </a:r>
            <a:r>
              <a:rPr lang="en-US" sz="1600" u="sng" dirty="0" err="1"/>
              <a:t>ee</a:t>
            </a:r>
            <a:r>
              <a:rPr lang="en-US" sz="1600" u="sng" dirty="0"/>
              <a:t> </a:t>
            </a:r>
            <a:r>
              <a:rPr lang="en-US" sz="1600" u="sng" dirty="0" err="1"/>
              <a:t>Beamstrahlung</a:t>
            </a:r>
            <a:r>
              <a:rPr lang="en-US" sz="1600" u="sng" dirty="0"/>
              <a:t> dump</a:t>
            </a:r>
          </a:p>
          <a:p>
            <a:pPr marL="285750" lvl="1" indent="-285750">
              <a:lnSpc>
                <a:spcPct val="200000"/>
              </a:lnSpc>
              <a:spcBef>
                <a:spcPts val="500"/>
              </a:spcBef>
              <a:buFont typeface="Wingdings" panose="05000000000000000000" pitchFamily="2" charset="2"/>
              <a:buChar char="q"/>
              <a:defRPr/>
            </a:pPr>
            <a:r>
              <a:rPr lang="en-US" sz="1600" u="sng" dirty="0"/>
              <a:t>Integration of FCC-</a:t>
            </a:r>
            <a:r>
              <a:rPr lang="en-US" sz="1600" u="sng" dirty="0" err="1"/>
              <a:t>ee</a:t>
            </a:r>
            <a:r>
              <a:rPr lang="en-US" sz="1600" u="sng" dirty="0"/>
              <a:t> Alcove and transport area</a:t>
            </a:r>
          </a:p>
          <a:p>
            <a:pPr marL="285750" lvl="1" indent="-285750">
              <a:lnSpc>
                <a:spcPct val="200000"/>
              </a:lnSpc>
              <a:spcBef>
                <a:spcPts val="500"/>
              </a:spcBef>
              <a:buFont typeface="Wingdings" panose="05000000000000000000" pitchFamily="2" charset="2"/>
              <a:buChar char="q"/>
              <a:defRPr/>
            </a:pPr>
            <a:r>
              <a:rPr lang="en-US" sz="1600" u="sng" dirty="0"/>
              <a:t>Integration of FCC-</a:t>
            </a:r>
            <a:r>
              <a:rPr lang="en-US" sz="1600" u="sng" dirty="0" err="1"/>
              <a:t>hh</a:t>
            </a:r>
            <a:r>
              <a:rPr lang="en-US" sz="1600" u="sng" dirty="0"/>
              <a:t> Arc Cell</a:t>
            </a:r>
          </a:p>
          <a:p>
            <a:pPr marL="285750" lvl="1" indent="-285750">
              <a:lnSpc>
                <a:spcPct val="200000"/>
              </a:lnSpc>
              <a:spcBef>
                <a:spcPts val="500"/>
              </a:spcBef>
              <a:buFont typeface="Wingdings" panose="05000000000000000000" pitchFamily="2" charset="2"/>
              <a:buChar char="q"/>
              <a:defRPr/>
            </a:pPr>
            <a:r>
              <a:rPr lang="en-US" sz="1600" u="sng" dirty="0"/>
              <a:t>Integration of FCC-</a:t>
            </a:r>
            <a:r>
              <a:rPr lang="en-US" sz="1600" u="sng" dirty="0" err="1"/>
              <a:t>hh</a:t>
            </a:r>
            <a:r>
              <a:rPr lang="en-US" sz="1600" u="sng" dirty="0"/>
              <a:t> Transfer line</a:t>
            </a:r>
            <a:endParaRPr lang="de-DE" sz="1800" i="1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E2862D2-E693-C37A-0B40-028D409D62CA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599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 picture containing screenshot, circle, design&#10;&#10;Description automatically generated">
            <a:extLst>
              <a:ext uri="{FF2B5EF4-FFF2-40B4-BE49-F238E27FC236}">
                <a16:creationId xmlns:a16="http://schemas.microsoft.com/office/drawing/2014/main" id="{7BB7C593-15AB-63EF-F951-CECC473BBF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4" t="22743" r="20135" b="31386"/>
          <a:stretch/>
        </p:blipFill>
        <p:spPr>
          <a:xfrm>
            <a:off x="1237058" y="562736"/>
            <a:ext cx="4433212" cy="2780684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20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F479E2A7-A6FF-F997-8EB1-252B6C45CE03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 err="1"/>
              <a:t>beamstrahlung</a:t>
            </a:r>
            <a:r>
              <a:rPr lang="en-GB" sz="2000" u="sng" dirty="0"/>
              <a:t> dump integration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15" name="Picture 14" descr="A picture containing text, tool&#10;&#10;Description automatically generated">
            <a:extLst>
              <a:ext uri="{FF2B5EF4-FFF2-40B4-BE49-F238E27FC236}">
                <a16:creationId xmlns:a16="http://schemas.microsoft.com/office/drawing/2014/main" id="{CC795F19-D979-71B4-F2A2-A468ACFA02F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6" t="31353" r="6082" b="39959"/>
          <a:stretch/>
        </p:blipFill>
        <p:spPr>
          <a:xfrm>
            <a:off x="86417" y="3106354"/>
            <a:ext cx="8957573" cy="199568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36964B8-03FE-9682-81BB-FF0FE6CA5EF4}"/>
              </a:ext>
            </a:extLst>
          </p:cNvPr>
          <p:cNvCxnSpPr/>
          <p:nvPr/>
        </p:nvCxnSpPr>
        <p:spPr>
          <a:xfrm>
            <a:off x="8207523" y="2528086"/>
            <a:ext cx="0" cy="216024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FB40217-0F81-F83C-B253-63419F6E26F8}"/>
              </a:ext>
            </a:extLst>
          </p:cNvPr>
          <p:cNvSpPr txBox="1"/>
          <p:nvPr/>
        </p:nvSpPr>
        <p:spPr>
          <a:xfrm>
            <a:off x="7999886" y="2067694"/>
            <a:ext cx="40267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IP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16DA967-C89B-CDFB-6DA8-3EC18FF1221F}"/>
              </a:ext>
            </a:extLst>
          </p:cNvPr>
          <p:cNvCxnSpPr>
            <a:cxnSpLocks/>
          </p:cNvCxnSpPr>
          <p:nvPr/>
        </p:nvCxnSpPr>
        <p:spPr>
          <a:xfrm>
            <a:off x="6811962" y="4071876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C7A3431E-DB95-7502-F223-94AB86B8D079}"/>
              </a:ext>
            </a:extLst>
          </p:cNvPr>
          <p:cNvSpPr/>
          <p:nvPr/>
        </p:nvSpPr>
        <p:spPr>
          <a:xfrm>
            <a:off x="6783610" y="4751933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5DCB9F9-1FC1-D443-2748-3F55AB4EB06A}"/>
              </a:ext>
            </a:extLst>
          </p:cNvPr>
          <p:cNvSpPr/>
          <p:nvPr/>
        </p:nvSpPr>
        <p:spPr>
          <a:xfrm>
            <a:off x="5357292" y="4751933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55F517E-818C-F46E-D95A-67D1D950068F}"/>
              </a:ext>
            </a:extLst>
          </p:cNvPr>
          <p:cNvSpPr/>
          <p:nvPr/>
        </p:nvSpPr>
        <p:spPr>
          <a:xfrm>
            <a:off x="3966978" y="4751933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C89267C-3740-C12D-5599-15ED979CF861}"/>
              </a:ext>
            </a:extLst>
          </p:cNvPr>
          <p:cNvSpPr/>
          <p:nvPr/>
        </p:nvSpPr>
        <p:spPr>
          <a:xfrm>
            <a:off x="2555778" y="4724044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DAD5A3B-7865-3CF6-79FC-3BF20BAB7E97}"/>
              </a:ext>
            </a:extLst>
          </p:cNvPr>
          <p:cNvSpPr/>
          <p:nvPr/>
        </p:nvSpPr>
        <p:spPr>
          <a:xfrm>
            <a:off x="1159647" y="4679925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0E2A43B-AAF1-40F2-E3E5-A85199960815}"/>
              </a:ext>
            </a:extLst>
          </p:cNvPr>
          <p:cNvCxnSpPr>
            <a:cxnSpLocks/>
          </p:cNvCxnSpPr>
          <p:nvPr/>
        </p:nvCxnSpPr>
        <p:spPr>
          <a:xfrm>
            <a:off x="5393296" y="4063475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0E79D47-98E6-53F8-C202-0C8024401FA3}"/>
              </a:ext>
            </a:extLst>
          </p:cNvPr>
          <p:cNvCxnSpPr>
            <a:cxnSpLocks/>
          </p:cNvCxnSpPr>
          <p:nvPr/>
        </p:nvCxnSpPr>
        <p:spPr>
          <a:xfrm>
            <a:off x="4008114" y="4063475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256B252-0F4F-B24C-8EF5-BB0C449F66D3}"/>
              </a:ext>
            </a:extLst>
          </p:cNvPr>
          <p:cNvCxnSpPr>
            <a:cxnSpLocks/>
          </p:cNvCxnSpPr>
          <p:nvPr/>
        </p:nvCxnSpPr>
        <p:spPr>
          <a:xfrm>
            <a:off x="2591782" y="4027471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A3E264E-0CF8-05EA-DBB0-441706B57074}"/>
              </a:ext>
            </a:extLst>
          </p:cNvPr>
          <p:cNvCxnSpPr>
            <a:cxnSpLocks/>
          </p:cNvCxnSpPr>
          <p:nvPr/>
        </p:nvCxnSpPr>
        <p:spPr>
          <a:xfrm>
            <a:off x="1198349" y="3991467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A5CA1C2-FDEF-C5F4-24E1-1E520F7F4566}"/>
              </a:ext>
            </a:extLst>
          </p:cNvPr>
          <p:cNvSpPr txBox="1"/>
          <p:nvPr/>
        </p:nvSpPr>
        <p:spPr>
          <a:xfrm>
            <a:off x="6474744" y="3555420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100m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A2E12E-86BC-6A98-3ADD-9A8B3472513B}"/>
              </a:ext>
            </a:extLst>
          </p:cNvPr>
          <p:cNvSpPr txBox="1"/>
          <p:nvPr/>
        </p:nvSpPr>
        <p:spPr>
          <a:xfrm>
            <a:off x="5035528" y="3576836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200m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672A303-1280-4CD1-A119-0162E4BF2916}"/>
              </a:ext>
            </a:extLst>
          </p:cNvPr>
          <p:cNvSpPr txBox="1"/>
          <p:nvPr/>
        </p:nvSpPr>
        <p:spPr>
          <a:xfrm>
            <a:off x="3616862" y="3574182"/>
            <a:ext cx="761747" cy="50077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300m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3E1DC8-89C2-0994-4772-1D58AFD146D0}"/>
              </a:ext>
            </a:extLst>
          </p:cNvPr>
          <p:cNvSpPr txBox="1"/>
          <p:nvPr/>
        </p:nvSpPr>
        <p:spPr>
          <a:xfrm>
            <a:off x="2242059" y="3562697"/>
            <a:ext cx="761747" cy="5007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400m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FAE1AB-559C-5350-9F0E-67768728A603}"/>
              </a:ext>
            </a:extLst>
          </p:cNvPr>
          <p:cNvSpPr txBox="1"/>
          <p:nvPr/>
        </p:nvSpPr>
        <p:spPr>
          <a:xfrm>
            <a:off x="846498" y="3554304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500m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FBC3D43-BF73-8488-E2DB-F723882575EF}"/>
              </a:ext>
            </a:extLst>
          </p:cNvPr>
          <p:cNvSpPr/>
          <p:nvPr/>
        </p:nvSpPr>
        <p:spPr>
          <a:xfrm>
            <a:off x="4553428" y="2378468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F8F7BEA-CDD3-9EFE-DA12-9B60159A107D}"/>
              </a:ext>
            </a:extLst>
          </p:cNvPr>
          <p:cNvSpPr/>
          <p:nvPr/>
        </p:nvSpPr>
        <p:spPr>
          <a:xfrm>
            <a:off x="1984311" y="2382015"/>
            <a:ext cx="45719" cy="457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929E124-CB44-64CB-7A83-E17B808FBFB3}"/>
              </a:ext>
            </a:extLst>
          </p:cNvPr>
          <p:cNvCxnSpPr>
            <a:cxnSpLocks/>
          </p:cNvCxnSpPr>
          <p:nvPr/>
        </p:nvCxnSpPr>
        <p:spPr>
          <a:xfrm flipH="1">
            <a:off x="4644008" y="2211710"/>
            <a:ext cx="1149696" cy="1760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12F34F1-691E-FDE4-C8EE-E0E9A172B679}"/>
              </a:ext>
            </a:extLst>
          </p:cNvPr>
          <p:cNvCxnSpPr>
            <a:cxnSpLocks/>
          </p:cNvCxnSpPr>
          <p:nvPr/>
        </p:nvCxnSpPr>
        <p:spPr>
          <a:xfrm flipH="1" flipV="1">
            <a:off x="2983929" y="2432035"/>
            <a:ext cx="2543788" cy="569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AD7277A-0E15-31E8-B177-785AB43DE327}"/>
              </a:ext>
            </a:extLst>
          </p:cNvPr>
          <p:cNvCxnSpPr>
            <a:cxnSpLocks/>
          </p:cNvCxnSpPr>
          <p:nvPr/>
        </p:nvCxnSpPr>
        <p:spPr>
          <a:xfrm flipH="1">
            <a:off x="2079577" y="1603535"/>
            <a:ext cx="3516509" cy="774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172E01E-D579-B229-EA73-4B507BCF03AC}"/>
              </a:ext>
            </a:extLst>
          </p:cNvPr>
          <p:cNvCxnSpPr>
            <a:cxnSpLocks/>
          </p:cNvCxnSpPr>
          <p:nvPr/>
        </p:nvCxnSpPr>
        <p:spPr>
          <a:xfrm flipV="1">
            <a:off x="826366" y="2273434"/>
            <a:ext cx="836179" cy="391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B671ACB-E6C0-F382-16C1-0AA5B70F98D1}"/>
              </a:ext>
            </a:extLst>
          </p:cNvPr>
          <p:cNvSpPr txBox="1"/>
          <p:nvPr/>
        </p:nvSpPr>
        <p:spPr>
          <a:xfrm>
            <a:off x="5656" y="2507346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E09C512-89E6-5A6D-3490-A116EEADDE18}"/>
              </a:ext>
            </a:extLst>
          </p:cNvPr>
          <p:cNvSpPr/>
          <p:nvPr/>
        </p:nvSpPr>
        <p:spPr>
          <a:xfrm>
            <a:off x="2753528" y="238776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928F273-552A-C996-0F7E-C04AD5255045}"/>
              </a:ext>
            </a:extLst>
          </p:cNvPr>
          <p:cNvCxnSpPr/>
          <p:nvPr/>
        </p:nvCxnSpPr>
        <p:spPr>
          <a:xfrm>
            <a:off x="1547664" y="2490333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4C97E91-984F-FC5D-4AC1-FBC2916276CE}"/>
              </a:ext>
            </a:extLst>
          </p:cNvPr>
          <p:cNvCxnSpPr/>
          <p:nvPr/>
        </p:nvCxnSpPr>
        <p:spPr>
          <a:xfrm>
            <a:off x="5377588" y="2505065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78CEAA3-DEAC-4543-D8F3-5F7B4F298A18}"/>
              </a:ext>
            </a:extLst>
          </p:cNvPr>
          <p:cNvCxnSpPr>
            <a:cxnSpLocks/>
          </p:cNvCxnSpPr>
          <p:nvPr/>
        </p:nvCxnSpPr>
        <p:spPr>
          <a:xfrm flipH="1">
            <a:off x="1547664" y="3435846"/>
            <a:ext cx="3802378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3B6997C-2319-BCB0-179B-1F52654988D4}"/>
              </a:ext>
            </a:extLst>
          </p:cNvPr>
          <p:cNvCxnSpPr>
            <a:cxnSpLocks/>
          </p:cNvCxnSpPr>
          <p:nvPr/>
        </p:nvCxnSpPr>
        <p:spPr>
          <a:xfrm flipH="1">
            <a:off x="1116736" y="1132249"/>
            <a:ext cx="1575792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39E2F4F-C446-2799-2BC0-B29E0C2B98C2}"/>
              </a:ext>
            </a:extLst>
          </p:cNvPr>
          <p:cNvCxnSpPr>
            <a:cxnSpLocks/>
          </p:cNvCxnSpPr>
          <p:nvPr/>
        </p:nvCxnSpPr>
        <p:spPr>
          <a:xfrm flipH="1">
            <a:off x="970513" y="2528526"/>
            <a:ext cx="101835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C0BF355-B60D-863C-8CFA-51B281BFB9F3}"/>
              </a:ext>
            </a:extLst>
          </p:cNvPr>
          <p:cNvCxnSpPr>
            <a:cxnSpLocks/>
          </p:cNvCxnSpPr>
          <p:nvPr/>
        </p:nvCxnSpPr>
        <p:spPr>
          <a:xfrm>
            <a:off x="1161780" y="1132249"/>
            <a:ext cx="0" cy="1374141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71B57B92-7F17-85E9-8FF9-79959DBB2727}"/>
              </a:ext>
            </a:extLst>
          </p:cNvPr>
          <p:cNvSpPr txBox="1"/>
          <p:nvPr/>
        </p:nvSpPr>
        <p:spPr>
          <a:xfrm rot="16200000">
            <a:off x="590347" y="1612807"/>
            <a:ext cx="64152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6.5m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4B5E35C-973F-C412-4772-4C75744C5021}"/>
              </a:ext>
            </a:extLst>
          </p:cNvPr>
          <p:cNvCxnSpPr>
            <a:cxnSpLocks/>
          </p:cNvCxnSpPr>
          <p:nvPr/>
        </p:nvCxnSpPr>
        <p:spPr>
          <a:xfrm flipH="1">
            <a:off x="1794707" y="1906270"/>
            <a:ext cx="956728" cy="3382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A645EDD-2D0D-E343-8690-BC258187717A}"/>
              </a:ext>
            </a:extLst>
          </p:cNvPr>
          <p:cNvCxnSpPr>
            <a:cxnSpLocks/>
          </p:cNvCxnSpPr>
          <p:nvPr/>
        </p:nvCxnSpPr>
        <p:spPr>
          <a:xfrm>
            <a:off x="2767932" y="1894300"/>
            <a:ext cx="0" cy="4841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E47B621-DF93-CB16-6DFE-E42FDECBBCBD}"/>
              </a:ext>
            </a:extLst>
          </p:cNvPr>
          <p:cNvCxnSpPr>
            <a:cxnSpLocks/>
          </p:cNvCxnSpPr>
          <p:nvPr/>
        </p:nvCxnSpPr>
        <p:spPr>
          <a:xfrm>
            <a:off x="1813032" y="1886907"/>
            <a:ext cx="0" cy="25473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D6F5D8D-7731-A22C-B82D-53D8F9A990F0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4576288" y="1886907"/>
            <a:ext cx="0" cy="49156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228791C-C265-C30D-DA75-DF9D792A7D44}"/>
              </a:ext>
            </a:extLst>
          </p:cNvPr>
          <p:cNvCxnSpPr>
            <a:cxnSpLocks/>
          </p:cNvCxnSpPr>
          <p:nvPr/>
        </p:nvCxnSpPr>
        <p:spPr>
          <a:xfrm flipH="1">
            <a:off x="2767932" y="1894300"/>
            <a:ext cx="1815167" cy="16112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5A0BCED-BD9A-B533-F8E6-966D802D79EA}"/>
              </a:ext>
            </a:extLst>
          </p:cNvPr>
          <p:cNvCxnSpPr>
            <a:cxnSpLocks/>
            <a:stCxn id="35" idx="4"/>
          </p:cNvCxnSpPr>
          <p:nvPr/>
        </p:nvCxnSpPr>
        <p:spPr>
          <a:xfrm>
            <a:off x="2776388" y="2433481"/>
            <a:ext cx="0" cy="36356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8A349B1-454E-7A4C-A38F-BC773DC0165D}"/>
              </a:ext>
            </a:extLst>
          </p:cNvPr>
          <p:cNvCxnSpPr>
            <a:cxnSpLocks/>
          </p:cNvCxnSpPr>
          <p:nvPr/>
        </p:nvCxnSpPr>
        <p:spPr>
          <a:xfrm>
            <a:off x="2007709" y="2412201"/>
            <a:ext cx="0" cy="38484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55CC229-12D3-ECC9-07E7-BE0A388C73B0}"/>
              </a:ext>
            </a:extLst>
          </p:cNvPr>
          <p:cNvCxnSpPr>
            <a:cxnSpLocks/>
          </p:cNvCxnSpPr>
          <p:nvPr/>
        </p:nvCxnSpPr>
        <p:spPr>
          <a:xfrm flipH="1" flipV="1">
            <a:off x="1951455" y="2726046"/>
            <a:ext cx="1756449" cy="441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D63B417D-760A-B0EA-A0A3-97F25831F341}"/>
              </a:ext>
            </a:extLst>
          </p:cNvPr>
          <p:cNvCxnSpPr>
            <a:cxnSpLocks/>
          </p:cNvCxnSpPr>
          <p:nvPr/>
        </p:nvCxnSpPr>
        <p:spPr>
          <a:xfrm flipH="1">
            <a:off x="2735798" y="2692976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DDE3A07-9368-13CD-EC2C-293D9439BF00}"/>
              </a:ext>
            </a:extLst>
          </p:cNvPr>
          <p:cNvCxnSpPr>
            <a:cxnSpLocks/>
          </p:cNvCxnSpPr>
          <p:nvPr/>
        </p:nvCxnSpPr>
        <p:spPr>
          <a:xfrm flipH="1">
            <a:off x="1980083" y="2677343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088EF80B-EFA4-C523-EE93-58529DDC709E}"/>
              </a:ext>
            </a:extLst>
          </p:cNvPr>
          <p:cNvSpPr txBox="1"/>
          <p:nvPr/>
        </p:nvSpPr>
        <p:spPr>
          <a:xfrm>
            <a:off x="2784632" y="2302162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3510mm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D40D7F7-790F-161C-DD14-89F8A83D8055}"/>
              </a:ext>
            </a:extLst>
          </p:cNvPr>
          <p:cNvSpPr txBox="1"/>
          <p:nvPr/>
        </p:nvSpPr>
        <p:spPr>
          <a:xfrm>
            <a:off x="3233389" y="1436009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8290mm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B940CEE-C633-530B-EF05-F79565A633B2}"/>
              </a:ext>
            </a:extLst>
          </p:cNvPr>
          <p:cNvSpPr txBox="1"/>
          <p:nvPr/>
        </p:nvSpPr>
        <p:spPr>
          <a:xfrm>
            <a:off x="1824985" y="1418001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4480mm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6766B57-23C7-E806-4A62-18F0C64329F5}"/>
              </a:ext>
            </a:extLst>
          </p:cNvPr>
          <p:cNvSpPr txBox="1"/>
          <p:nvPr/>
        </p:nvSpPr>
        <p:spPr>
          <a:xfrm>
            <a:off x="2985559" y="2976318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17.8m</a:t>
            </a:r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75EFEDCF-0986-EBF9-BB80-9E24F983D483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3FA1987-A7F2-7635-8827-35543C386B3B}"/>
              </a:ext>
            </a:extLst>
          </p:cNvPr>
          <p:cNvCxnSpPr>
            <a:cxnSpLocks/>
          </p:cNvCxnSpPr>
          <p:nvPr/>
        </p:nvCxnSpPr>
        <p:spPr>
          <a:xfrm flipH="1">
            <a:off x="1812673" y="2211710"/>
            <a:ext cx="359" cy="332731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2B29B5B7-3362-CF68-BBB3-1BB967660F0E}"/>
              </a:ext>
            </a:extLst>
          </p:cNvPr>
          <p:cNvSpPr txBox="1"/>
          <p:nvPr/>
        </p:nvSpPr>
        <p:spPr>
          <a:xfrm rot="16200000">
            <a:off x="1199370" y="277508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1560mm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B951717-5EFD-8A0E-0C03-9D16363E5BD3}"/>
              </a:ext>
            </a:extLst>
          </p:cNvPr>
          <p:cNvCxnSpPr>
            <a:cxnSpLocks/>
          </p:cNvCxnSpPr>
          <p:nvPr/>
        </p:nvCxnSpPr>
        <p:spPr>
          <a:xfrm flipH="1">
            <a:off x="1812673" y="2528086"/>
            <a:ext cx="8543" cy="78588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7BC99B2F-04A7-7F70-34C5-6ECCCAA34C4E}"/>
              </a:ext>
            </a:extLst>
          </p:cNvPr>
          <p:cNvSpPr txBox="1"/>
          <p:nvPr/>
        </p:nvSpPr>
        <p:spPr>
          <a:xfrm>
            <a:off x="5596086" y="1295358"/>
            <a:ext cx="1736373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 err="1"/>
              <a:t>Beamstrahlung</a:t>
            </a:r>
            <a:endParaRPr lang="en-GB" sz="18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8230A8B-97C0-786E-67A9-DD78EA900520}"/>
              </a:ext>
            </a:extLst>
          </p:cNvPr>
          <p:cNvSpPr txBox="1"/>
          <p:nvPr/>
        </p:nvSpPr>
        <p:spPr>
          <a:xfrm>
            <a:off x="5807745" y="2004631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B5A6466-0782-1F1E-D0C0-5361D3EB404B}"/>
              </a:ext>
            </a:extLst>
          </p:cNvPr>
          <p:cNvSpPr txBox="1"/>
          <p:nvPr/>
        </p:nvSpPr>
        <p:spPr>
          <a:xfrm>
            <a:off x="5562271" y="2793788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id="{106BC029-4A42-5A9D-6BA6-C0A5CD3C17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6296" y="356572"/>
            <a:ext cx="1835696" cy="1367132"/>
          </a:xfrm>
          <a:prstGeom prst="rect">
            <a:avLst/>
          </a:prstGeom>
        </p:spPr>
      </p:pic>
      <p:sp>
        <p:nvSpPr>
          <p:cNvPr id="2" name="Textfeld 4">
            <a:extLst>
              <a:ext uri="{FF2B5EF4-FFF2-40B4-BE49-F238E27FC236}">
                <a16:creationId xmlns:a16="http://schemas.microsoft.com/office/drawing/2014/main" id="{FE812B57-60E3-177F-7EB3-4FAA0555E4F3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59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 descr="A picture containing circle, diagram, screenshot, design&#10;&#10;Description automatically generated">
            <a:extLst>
              <a:ext uri="{FF2B5EF4-FFF2-40B4-BE49-F238E27FC236}">
                <a16:creationId xmlns:a16="http://schemas.microsoft.com/office/drawing/2014/main" id="{D9301354-CF6B-A603-6B7E-5F85A001A7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6" t="10869" r="19740" b="31591"/>
          <a:stretch/>
        </p:blipFill>
        <p:spPr>
          <a:xfrm>
            <a:off x="1304541" y="572834"/>
            <a:ext cx="4308237" cy="2764582"/>
          </a:xfrm>
          <a:prstGeom prst="rect">
            <a:avLst/>
          </a:prstGeom>
        </p:spPr>
      </p:pic>
      <p:sp>
        <p:nvSpPr>
          <p:cNvPr id="85" name="Rectangle 84">
            <a:extLst>
              <a:ext uri="{FF2B5EF4-FFF2-40B4-BE49-F238E27FC236}">
                <a16:creationId xmlns:a16="http://schemas.microsoft.com/office/drawing/2014/main" id="{D8A8C9D9-5AA4-DB5A-98B4-48600086F841}"/>
              </a:ext>
            </a:extLst>
          </p:cNvPr>
          <p:cNvSpPr/>
          <p:nvPr/>
        </p:nvSpPr>
        <p:spPr>
          <a:xfrm>
            <a:off x="1446584" y="1961511"/>
            <a:ext cx="570212" cy="315073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9B0FC47-69DA-DBCB-7C80-23A43AEEBDA8}"/>
              </a:ext>
            </a:extLst>
          </p:cNvPr>
          <p:cNvSpPr/>
          <p:nvPr/>
        </p:nvSpPr>
        <p:spPr>
          <a:xfrm>
            <a:off x="1758776" y="1953508"/>
            <a:ext cx="321474" cy="558517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21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F479E2A7-A6FF-F997-8EB1-252B6C45CE03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 err="1"/>
              <a:t>beamstrahlung</a:t>
            </a:r>
            <a:r>
              <a:rPr lang="en-GB" sz="2000" u="sng" dirty="0"/>
              <a:t> dump integration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15" name="Picture 14" descr="A picture containing text, tool&#10;&#10;Description automatically generated">
            <a:extLst>
              <a:ext uri="{FF2B5EF4-FFF2-40B4-BE49-F238E27FC236}">
                <a16:creationId xmlns:a16="http://schemas.microsoft.com/office/drawing/2014/main" id="{CC795F19-D979-71B4-F2A2-A468ACFA02F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6" t="31353" r="6082" b="39959"/>
          <a:stretch/>
        </p:blipFill>
        <p:spPr>
          <a:xfrm>
            <a:off x="86417" y="3106354"/>
            <a:ext cx="8957573" cy="199568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36964B8-03FE-9682-81BB-FF0FE6CA5EF4}"/>
              </a:ext>
            </a:extLst>
          </p:cNvPr>
          <p:cNvCxnSpPr/>
          <p:nvPr/>
        </p:nvCxnSpPr>
        <p:spPr>
          <a:xfrm>
            <a:off x="8207523" y="2528086"/>
            <a:ext cx="0" cy="216024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FB40217-0F81-F83C-B253-63419F6E26F8}"/>
              </a:ext>
            </a:extLst>
          </p:cNvPr>
          <p:cNvSpPr txBox="1"/>
          <p:nvPr/>
        </p:nvSpPr>
        <p:spPr>
          <a:xfrm>
            <a:off x="7999886" y="2067694"/>
            <a:ext cx="40267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IP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16DA967-C89B-CDFB-6DA8-3EC18FF1221F}"/>
              </a:ext>
            </a:extLst>
          </p:cNvPr>
          <p:cNvCxnSpPr>
            <a:cxnSpLocks/>
          </p:cNvCxnSpPr>
          <p:nvPr/>
        </p:nvCxnSpPr>
        <p:spPr>
          <a:xfrm>
            <a:off x="6811962" y="4071876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C7A3431E-DB95-7502-F223-94AB86B8D079}"/>
              </a:ext>
            </a:extLst>
          </p:cNvPr>
          <p:cNvSpPr/>
          <p:nvPr/>
        </p:nvSpPr>
        <p:spPr>
          <a:xfrm>
            <a:off x="6783610" y="4751933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5DCB9F9-1FC1-D443-2748-3F55AB4EB06A}"/>
              </a:ext>
            </a:extLst>
          </p:cNvPr>
          <p:cNvSpPr/>
          <p:nvPr/>
        </p:nvSpPr>
        <p:spPr>
          <a:xfrm>
            <a:off x="5357292" y="4751933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55F517E-818C-F46E-D95A-67D1D950068F}"/>
              </a:ext>
            </a:extLst>
          </p:cNvPr>
          <p:cNvSpPr/>
          <p:nvPr/>
        </p:nvSpPr>
        <p:spPr>
          <a:xfrm>
            <a:off x="3966978" y="4751933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C89267C-3740-C12D-5599-15ED979CF861}"/>
              </a:ext>
            </a:extLst>
          </p:cNvPr>
          <p:cNvSpPr/>
          <p:nvPr/>
        </p:nvSpPr>
        <p:spPr>
          <a:xfrm>
            <a:off x="2555778" y="4724044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DAD5A3B-7865-3CF6-79FC-3BF20BAB7E97}"/>
              </a:ext>
            </a:extLst>
          </p:cNvPr>
          <p:cNvSpPr/>
          <p:nvPr/>
        </p:nvSpPr>
        <p:spPr>
          <a:xfrm>
            <a:off x="1159647" y="4679925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0E2A43B-AAF1-40F2-E3E5-A85199960815}"/>
              </a:ext>
            </a:extLst>
          </p:cNvPr>
          <p:cNvCxnSpPr>
            <a:cxnSpLocks/>
          </p:cNvCxnSpPr>
          <p:nvPr/>
        </p:nvCxnSpPr>
        <p:spPr>
          <a:xfrm>
            <a:off x="5393296" y="4063475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0E79D47-98E6-53F8-C202-0C8024401FA3}"/>
              </a:ext>
            </a:extLst>
          </p:cNvPr>
          <p:cNvCxnSpPr>
            <a:cxnSpLocks/>
          </p:cNvCxnSpPr>
          <p:nvPr/>
        </p:nvCxnSpPr>
        <p:spPr>
          <a:xfrm>
            <a:off x="4008114" y="4063475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256B252-0F4F-B24C-8EF5-BB0C449F66D3}"/>
              </a:ext>
            </a:extLst>
          </p:cNvPr>
          <p:cNvCxnSpPr>
            <a:cxnSpLocks/>
          </p:cNvCxnSpPr>
          <p:nvPr/>
        </p:nvCxnSpPr>
        <p:spPr>
          <a:xfrm>
            <a:off x="2591782" y="4027471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A3E264E-0CF8-05EA-DBB0-441706B57074}"/>
              </a:ext>
            </a:extLst>
          </p:cNvPr>
          <p:cNvCxnSpPr>
            <a:cxnSpLocks/>
          </p:cNvCxnSpPr>
          <p:nvPr/>
        </p:nvCxnSpPr>
        <p:spPr>
          <a:xfrm>
            <a:off x="1198349" y="3991467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A5CA1C2-FDEF-C5F4-24E1-1E520F7F4566}"/>
              </a:ext>
            </a:extLst>
          </p:cNvPr>
          <p:cNvSpPr txBox="1"/>
          <p:nvPr/>
        </p:nvSpPr>
        <p:spPr>
          <a:xfrm>
            <a:off x="6474744" y="3555420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100m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A2E12E-86BC-6A98-3ADD-9A8B3472513B}"/>
              </a:ext>
            </a:extLst>
          </p:cNvPr>
          <p:cNvSpPr txBox="1"/>
          <p:nvPr/>
        </p:nvSpPr>
        <p:spPr>
          <a:xfrm>
            <a:off x="5035528" y="3576836"/>
            <a:ext cx="7617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200m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672A303-1280-4CD1-A119-0162E4BF2916}"/>
              </a:ext>
            </a:extLst>
          </p:cNvPr>
          <p:cNvSpPr txBox="1"/>
          <p:nvPr/>
        </p:nvSpPr>
        <p:spPr>
          <a:xfrm>
            <a:off x="3616862" y="3574182"/>
            <a:ext cx="761747" cy="50077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300m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3E1DC8-89C2-0994-4772-1D58AFD146D0}"/>
              </a:ext>
            </a:extLst>
          </p:cNvPr>
          <p:cNvSpPr txBox="1"/>
          <p:nvPr/>
        </p:nvSpPr>
        <p:spPr>
          <a:xfrm>
            <a:off x="2242059" y="3562697"/>
            <a:ext cx="761747" cy="50077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400m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FAE1AB-559C-5350-9F0E-67768728A603}"/>
              </a:ext>
            </a:extLst>
          </p:cNvPr>
          <p:cNvSpPr txBox="1"/>
          <p:nvPr/>
        </p:nvSpPr>
        <p:spPr>
          <a:xfrm>
            <a:off x="846498" y="3554304"/>
            <a:ext cx="761747" cy="5007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500m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FBC3D43-BF73-8488-E2DB-F723882575EF}"/>
              </a:ext>
            </a:extLst>
          </p:cNvPr>
          <p:cNvSpPr/>
          <p:nvPr/>
        </p:nvSpPr>
        <p:spPr>
          <a:xfrm>
            <a:off x="4829509" y="2376485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F8F7BEA-CDD3-9EFE-DA12-9B60159A107D}"/>
              </a:ext>
            </a:extLst>
          </p:cNvPr>
          <p:cNvSpPr/>
          <p:nvPr/>
        </p:nvSpPr>
        <p:spPr>
          <a:xfrm>
            <a:off x="1677202" y="2382015"/>
            <a:ext cx="45719" cy="457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929E124-CB44-64CB-7A83-E17B808FBFB3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4949359" y="2432035"/>
            <a:ext cx="833367" cy="6040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3813FE9-B263-6385-E279-5E80BEEEF9AD}"/>
              </a:ext>
            </a:extLst>
          </p:cNvPr>
          <p:cNvSpPr txBox="1"/>
          <p:nvPr/>
        </p:nvSpPr>
        <p:spPr>
          <a:xfrm>
            <a:off x="5782726" y="2785701"/>
            <a:ext cx="92204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12F34F1-691E-FDE4-C8EE-E0E9A172B679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2908175" y="1072043"/>
            <a:ext cx="2091399" cy="12924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6C1AE8C-ABBB-DC08-0E1E-A577CACE51F0}"/>
              </a:ext>
            </a:extLst>
          </p:cNvPr>
          <p:cNvSpPr txBox="1"/>
          <p:nvPr/>
        </p:nvSpPr>
        <p:spPr>
          <a:xfrm>
            <a:off x="4999574" y="887377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AD7277A-0E15-31E8-B177-785AB43DE327}"/>
              </a:ext>
            </a:extLst>
          </p:cNvPr>
          <p:cNvCxnSpPr>
            <a:cxnSpLocks/>
          </p:cNvCxnSpPr>
          <p:nvPr/>
        </p:nvCxnSpPr>
        <p:spPr>
          <a:xfrm flipV="1">
            <a:off x="993874" y="2440016"/>
            <a:ext cx="640072" cy="559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C3967B7-4F8A-AD6A-734F-6A21EAB7EDC2}"/>
              </a:ext>
            </a:extLst>
          </p:cNvPr>
          <p:cNvSpPr txBox="1"/>
          <p:nvPr/>
        </p:nvSpPr>
        <p:spPr>
          <a:xfrm>
            <a:off x="-53036" y="2762491"/>
            <a:ext cx="1736373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 err="1"/>
              <a:t>Beamstrahlung</a:t>
            </a:r>
            <a:endParaRPr lang="en-GB" sz="18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B671ACB-E6C0-F382-16C1-0AA5B70F98D1}"/>
              </a:ext>
            </a:extLst>
          </p:cNvPr>
          <p:cNvSpPr txBox="1"/>
          <p:nvPr/>
        </p:nvSpPr>
        <p:spPr>
          <a:xfrm>
            <a:off x="187189" y="559011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E09C512-89E6-5A6D-3490-A116EEADDE18}"/>
              </a:ext>
            </a:extLst>
          </p:cNvPr>
          <p:cNvSpPr/>
          <p:nvPr/>
        </p:nvSpPr>
        <p:spPr>
          <a:xfrm>
            <a:off x="2832195" y="237852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928F273-552A-C996-0F7E-C04AD5255045}"/>
              </a:ext>
            </a:extLst>
          </p:cNvPr>
          <p:cNvCxnSpPr/>
          <p:nvPr/>
        </p:nvCxnSpPr>
        <p:spPr>
          <a:xfrm>
            <a:off x="1547664" y="2490333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4C97E91-984F-FC5D-4AC1-FBC2916276CE}"/>
              </a:ext>
            </a:extLst>
          </p:cNvPr>
          <p:cNvCxnSpPr/>
          <p:nvPr/>
        </p:nvCxnSpPr>
        <p:spPr>
          <a:xfrm>
            <a:off x="5350042" y="2505604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78CEAA3-DEAC-4543-D8F3-5F7B4F298A18}"/>
              </a:ext>
            </a:extLst>
          </p:cNvPr>
          <p:cNvCxnSpPr>
            <a:cxnSpLocks/>
          </p:cNvCxnSpPr>
          <p:nvPr/>
        </p:nvCxnSpPr>
        <p:spPr>
          <a:xfrm flipH="1">
            <a:off x="1547664" y="3530067"/>
            <a:ext cx="3802378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3B6997C-2319-BCB0-179B-1F52654988D4}"/>
              </a:ext>
            </a:extLst>
          </p:cNvPr>
          <p:cNvCxnSpPr>
            <a:cxnSpLocks/>
          </p:cNvCxnSpPr>
          <p:nvPr/>
        </p:nvCxnSpPr>
        <p:spPr>
          <a:xfrm flipH="1">
            <a:off x="1123552" y="1109327"/>
            <a:ext cx="1575792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39E2F4F-C446-2799-2BC0-B29E0C2B98C2}"/>
              </a:ext>
            </a:extLst>
          </p:cNvPr>
          <p:cNvCxnSpPr>
            <a:cxnSpLocks/>
          </p:cNvCxnSpPr>
          <p:nvPr/>
        </p:nvCxnSpPr>
        <p:spPr>
          <a:xfrm flipH="1">
            <a:off x="977329" y="2505604"/>
            <a:ext cx="101835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C0BF355-B60D-863C-8CFA-51B281BFB9F3}"/>
              </a:ext>
            </a:extLst>
          </p:cNvPr>
          <p:cNvCxnSpPr>
            <a:cxnSpLocks/>
          </p:cNvCxnSpPr>
          <p:nvPr/>
        </p:nvCxnSpPr>
        <p:spPr>
          <a:xfrm>
            <a:off x="1198475" y="1109066"/>
            <a:ext cx="0" cy="1374141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71B57B92-7F17-85E9-8FF9-79959DBB2727}"/>
              </a:ext>
            </a:extLst>
          </p:cNvPr>
          <p:cNvSpPr txBox="1"/>
          <p:nvPr/>
        </p:nvSpPr>
        <p:spPr>
          <a:xfrm rot="16200000">
            <a:off x="610247" y="1612829"/>
            <a:ext cx="64152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6.5m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4B5E35C-973F-C412-4772-4C75744C5021}"/>
              </a:ext>
            </a:extLst>
          </p:cNvPr>
          <p:cNvCxnSpPr>
            <a:cxnSpLocks/>
          </p:cNvCxnSpPr>
          <p:nvPr/>
        </p:nvCxnSpPr>
        <p:spPr>
          <a:xfrm flipH="1">
            <a:off x="2620584" y="1843791"/>
            <a:ext cx="252319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A645EDD-2D0D-E343-8690-BC258187717A}"/>
              </a:ext>
            </a:extLst>
          </p:cNvPr>
          <p:cNvCxnSpPr>
            <a:cxnSpLocks/>
          </p:cNvCxnSpPr>
          <p:nvPr/>
        </p:nvCxnSpPr>
        <p:spPr>
          <a:xfrm>
            <a:off x="2862143" y="1814123"/>
            <a:ext cx="0" cy="53343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E47B621-DF93-CB16-6DFE-E42FDECBBCBD}"/>
              </a:ext>
            </a:extLst>
          </p:cNvPr>
          <p:cNvCxnSpPr>
            <a:cxnSpLocks/>
          </p:cNvCxnSpPr>
          <p:nvPr/>
        </p:nvCxnSpPr>
        <p:spPr>
          <a:xfrm>
            <a:off x="2620584" y="1739554"/>
            <a:ext cx="2348" cy="40147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D6F5D8D-7731-A22C-B82D-53D8F9A990F0}"/>
              </a:ext>
            </a:extLst>
          </p:cNvPr>
          <p:cNvCxnSpPr>
            <a:cxnSpLocks/>
          </p:cNvCxnSpPr>
          <p:nvPr/>
        </p:nvCxnSpPr>
        <p:spPr>
          <a:xfrm>
            <a:off x="4859180" y="1822292"/>
            <a:ext cx="0" cy="53343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228791C-C265-C30D-DA75-DF9D792A7D44}"/>
              </a:ext>
            </a:extLst>
          </p:cNvPr>
          <p:cNvCxnSpPr>
            <a:cxnSpLocks/>
          </p:cNvCxnSpPr>
          <p:nvPr/>
        </p:nvCxnSpPr>
        <p:spPr>
          <a:xfrm flipH="1">
            <a:off x="2862143" y="1829685"/>
            <a:ext cx="1997037" cy="1777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5A0BCED-BD9A-B533-F8E6-966D802D79EA}"/>
              </a:ext>
            </a:extLst>
          </p:cNvPr>
          <p:cNvCxnSpPr>
            <a:cxnSpLocks/>
          </p:cNvCxnSpPr>
          <p:nvPr/>
        </p:nvCxnSpPr>
        <p:spPr>
          <a:xfrm>
            <a:off x="2620584" y="2276584"/>
            <a:ext cx="7202" cy="54163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8A349B1-454E-7A4C-A38F-BC773DC0165D}"/>
              </a:ext>
            </a:extLst>
          </p:cNvPr>
          <p:cNvCxnSpPr>
            <a:cxnSpLocks/>
          </p:cNvCxnSpPr>
          <p:nvPr/>
        </p:nvCxnSpPr>
        <p:spPr>
          <a:xfrm>
            <a:off x="1700062" y="2451898"/>
            <a:ext cx="4144" cy="40788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55CC229-12D3-ECC9-07E7-BE0A388C73B0}"/>
              </a:ext>
            </a:extLst>
          </p:cNvPr>
          <p:cNvCxnSpPr>
            <a:cxnSpLocks/>
          </p:cNvCxnSpPr>
          <p:nvPr/>
        </p:nvCxnSpPr>
        <p:spPr>
          <a:xfrm flipH="1">
            <a:off x="1649966" y="2818220"/>
            <a:ext cx="1015362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D63B417D-760A-B0EA-A0A3-97F25831F341}"/>
              </a:ext>
            </a:extLst>
          </p:cNvPr>
          <p:cNvCxnSpPr>
            <a:cxnSpLocks/>
          </p:cNvCxnSpPr>
          <p:nvPr/>
        </p:nvCxnSpPr>
        <p:spPr>
          <a:xfrm flipH="1">
            <a:off x="2597157" y="2778975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DDE3A07-9368-13CD-EC2C-293D9439BF00}"/>
              </a:ext>
            </a:extLst>
          </p:cNvPr>
          <p:cNvCxnSpPr>
            <a:cxnSpLocks/>
          </p:cNvCxnSpPr>
          <p:nvPr/>
        </p:nvCxnSpPr>
        <p:spPr>
          <a:xfrm flipH="1">
            <a:off x="1678594" y="2769517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088EF80B-EFA4-C523-EE93-58529DDC709E}"/>
              </a:ext>
            </a:extLst>
          </p:cNvPr>
          <p:cNvSpPr txBox="1"/>
          <p:nvPr/>
        </p:nvSpPr>
        <p:spPr>
          <a:xfrm>
            <a:off x="1697300" y="2542681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3880mm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D40D7F7-790F-161C-DD14-89F8A83D8055}"/>
              </a:ext>
            </a:extLst>
          </p:cNvPr>
          <p:cNvSpPr txBox="1"/>
          <p:nvPr/>
        </p:nvSpPr>
        <p:spPr>
          <a:xfrm>
            <a:off x="3331706" y="1549689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9300mm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B940CEE-C633-530B-EF05-F79565A633B2}"/>
              </a:ext>
            </a:extLst>
          </p:cNvPr>
          <p:cNvSpPr txBox="1"/>
          <p:nvPr/>
        </p:nvSpPr>
        <p:spPr>
          <a:xfrm>
            <a:off x="1704906" y="15657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1500mm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78C8C83-1D71-A740-2FCB-EC0A9090FE2C}"/>
              </a:ext>
            </a:extLst>
          </p:cNvPr>
          <p:cNvSpPr txBox="1"/>
          <p:nvPr/>
        </p:nvSpPr>
        <p:spPr>
          <a:xfrm>
            <a:off x="2851843" y="3002370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17.8m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BD2CAE8-2E09-EAD8-49BF-6D6F1B0CC4D9}"/>
              </a:ext>
            </a:extLst>
          </p:cNvPr>
          <p:cNvCxnSpPr>
            <a:cxnSpLocks/>
          </p:cNvCxnSpPr>
          <p:nvPr/>
        </p:nvCxnSpPr>
        <p:spPr>
          <a:xfrm flipH="1">
            <a:off x="1951455" y="1846727"/>
            <a:ext cx="640327" cy="73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EC9003AA-D46A-3168-FE57-7B5AA9AD0B7A}"/>
              </a:ext>
            </a:extLst>
          </p:cNvPr>
          <p:cNvSpPr/>
          <p:nvPr/>
        </p:nvSpPr>
        <p:spPr>
          <a:xfrm>
            <a:off x="1043608" y="4746732"/>
            <a:ext cx="288032" cy="493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8DB7761A-7A1C-0695-0FC3-ED68D5398895}"/>
              </a:ext>
            </a:extLst>
          </p:cNvPr>
          <p:cNvCxnSpPr>
            <a:cxnSpLocks/>
          </p:cNvCxnSpPr>
          <p:nvPr/>
        </p:nvCxnSpPr>
        <p:spPr>
          <a:xfrm>
            <a:off x="1493295" y="1987581"/>
            <a:ext cx="586955" cy="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59719BEF-6E26-3156-BAF0-78C6F504F53F}"/>
              </a:ext>
            </a:extLst>
          </p:cNvPr>
          <p:cNvCxnSpPr>
            <a:cxnSpLocks/>
          </p:cNvCxnSpPr>
          <p:nvPr/>
        </p:nvCxnSpPr>
        <p:spPr>
          <a:xfrm flipV="1">
            <a:off x="2051720" y="1967384"/>
            <a:ext cx="0" cy="547277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172E01E-D579-B229-EA73-4B507BCF03AC}"/>
              </a:ext>
            </a:extLst>
          </p:cNvPr>
          <p:cNvCxnSpPr>
            <a:cxnSpLocks/>
          </p:cNvCxnSpPr>
          <p:nvPr/>
        </p:nvCxnSpPr>
        <p:spPr>
          <a:xfrm>
            <a:off x="1444005" y="1023016"/>
            <a:ext cx="1120756" cy="11180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3DB5FD05-8C0B-AECB-1ECC-4FD69A53E0C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518" t="38631" r="13642" b="28408"/>
          <a:stretch/>
        </p:blipFill>
        <p:spPr>
          <a:xfrm>
            <a:off x="5775704" y="498192"/>
            <a:ext cx="1691094" cy="2221862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8DC03014-474B-A969-D668-EF1116631A4E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84FBAE6-4B71-5BFB-15CB-824AB269641C}"/>
              </a:ext>
            </a:extLst>
          </p:cNvPr>
          <p:cNvSpPr txBox="1"/>
          <p:nvPr/>
        </p:nvSpPr>
        <p:spPr>
          <a:xfrm>
            <a:off x="2798131" y="2478130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1560m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B01831EB-F45D-C517-E554-B53E0C46E395}"/>
              </a:ext>
            </a:extLst>
          </p:cNvPr>
          <p:cNvCxnSpPr>
            <a:cxnSpLocks/>
          </p:cNvCxnSpPr>
          <p:nvPr/>
        </p:nvCxnSpPr>
        <p:spPr>
          <a:xfrm flipH="1" flipV="1">
            <a:off x="2653449" y="2187118"/>
            <a:ext cx="178746" cy="53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E928CF52-43E1-FC15-155B-672BD3F37D12}"/>
              </a:ext>
            </a:extLst>
          </p:cNvPr>
          <p:cNvCxnSpPr>
            <a:cxnSpLocks/>
          </p:cNvCxnSpPr>
          <p:nvPr/>
        </p:nvCxnSpPr>
        <p:spPr>
          <a:xfrm flipV="1">
            <a:off x="2757400" y="2201074"/>
            <a:ext cx="0" cy="309303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7DE4E1CD-AE14-1769-E181-E72B529B1855}"/>
              </a:ext>
            </a:extLst>
          </p:cNvPr>
          <p:cNvCxnSpPr>
            <a:cxnSpLocks/>
          </p:cNvCxnSpPr>
          <p:nvPr/>
        </p:nvCxnSpPr>
        <p:spPr>
          <a:xfrm>
            <a:off x="2756286" y="2512025"/>
            <a:ext cx="197359" cy="28307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261DDC7-BA64-FB8B-9E40-B3542BFF2243}"/>
              </a:ext>
            </a:extLst>
          </p:cNvPr>
          <p:cNvCxnSpPr>
            <a:cxnSpLocks/>
          </p:cNvCxnSpPr>
          <p:nvPr/>
        </p:nvCxnSpPr>
        <p:spPr>
          <a:xfrm>
            <a:off x="2953645" y="2778975"/>
            <a:ext cx="61988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9" name="Picture 118">
            <a:extLst>
              <a:ext uri="{FF2B5EF4-FFF2-40B4-BE49-F238E27FC236}">
                <a16:creationId xmlns:a16="http://schemas.microsoft.com/office/drawing/2014/main" id="{AF74C0A6-DCD6-E392-0FA0-676AF51B26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6296" y="356572"/>
            <a:ext cx="1835696" cy="1367132"/>
          </a:xfrm>
          <a:prstGeom prst="rect">
            <a:avLst/>
          </a:prstGeom>
        </p:spPr>
      </p:pic>
      <p:sp>
        <p:nvSpPr>
          <p:cNvPr id="2" name="Textfeld 4">
            <a:extLst>
              <a:ext uri="{FF2B5EF4-FFF2-40B4-BE49-F238E27FC236}">
                <a16:creationId xmlns:a16="http://schemas.microsoft.com/office/drawing/2014/main" id="{2B735084-C67B-C1FD-797E-831104BDF0A7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877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22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1231032" y="2233196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3600" u="sng" dirty="0"/>
              <a:t>Integration of FCC alcove and transport Layby</a:t>
            </a:r>
            <a:endParaRPr lang="en-US" dirty="0"/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4B414034-72B0-6E45-1D16-3A84CD0B46D4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0907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23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-29716" y="483518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 Alcove and transport Layby integration</a:t>
            </a:r>
            <a:endParaRPr lang="en-US" sz="2000" dirty="0"/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34ABCC-C94A-02FC-1DE0-785D9D95F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3" y="1245801"/>
            <a:ext cx="4855985" cy="344509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F42AFEE-71B1-098F-7F3A-7E88F6FB28FB}"/>
              </a:ext>
            </a:extLst>
          </p:cNvPr>
          <p:cNvSpPr txBox="1"/>
          <p:nvPr/>
        </p:nvSpPr>
        <p:spPr>
          <a:xfrm>
            <a:off x="2483768" y="4800674"/>
            <a:ext cx="46196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 err="1">
                <a:effectLst/>
                <a:ea typeface="Times New Roman" panose="02020603050405020304" pitchFamily="18" charset="0"/>
              </a:rPr>
              <a:t>Schematic</a:t>
            </a:r>
            <a:r>
              <a:rPr lang="fr-CH" sz="1400" dirty="0">
                <a:effectLst/>
                <a:ea typeface="Times New Roman" panose="02020603050405020304" pitchFamily="18" charset="0"/>
              </a:rPr>
              <a:t> of the </a:t>
            </a:r>
            <a:r>
              <a:rPr lang="fr-CH" sz="1400" dirty="0" err="1">
                <a:effectLst/>
                <a:ea typeface="Times New Roman" panose="02020603050405020304" pitchFamily="18" charset="0"/>
              </a:rPr>
              <a:t>principle</a:t>
            </a:r>
            <a:r>
              <a:rPr lang="fr-CH" sz="1400" dirty="0">
                <a:effectLst/>
                <a:ea typeface="Times New Roman" panose="02020603050405020304" pitchFamily="18" charset="0"/>
              </a:rPr>
              <a:t> of </a:t>
            </a:r>
            <a:r>
              <a:rPr lang="fr-CH" sz="1400" dirty="0" err="1">
                <a:effectLst/>
                <a:ea typeface="Times New Roman" panose="02020603050405020304" pitchFamily="18" charset="0"/>
              </a:rPr>
              <a:t>cabling</a:t>
            </a:r>
            <a:r>
              <a:rPr lang="fr-CH" sz="1400" dirty="0">
                <a:effectLst/>
                <a:ea typeface="Times New Roman" panose="02020603050405020304" pitchFamily="18" charset="0"/>
              </a:rPr>
              <a:t> </a:t>
            </a:r>
            <a:r>
              <a:rPr lang="fr-CH" sz="1400" dirty="0" err="1">
                <a:effectLst/>
                <a:ea typeface="Times New Roman" panose="02020603050405020304" pitchFamily="18" charset="0"/>
              </a:rPr>
              <a:t>from</a:t>
            </a:r>
            <a:r>
              <a:rPr lang="fr-CH" sz="1400" dirty="0">
                <a:effectLst/>
                <a:ea typeface="Times New Roman" panose="02020603050405020304" pitchFamily="18" charset="0"/>
              </a:rPr>
              <a:t> the </a:t>
            </a:r>
            <a:r>
              <a:rPr lang="fr-CH" sz="1400" dirty="0" err="1">
                <a:effectLst/>
                <a:ea typeface="Times New Roman" panose="02020603050405020304" pitchFamily="18" charset="0"/>
              </a:rPr>
              <a:t>alcoves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FF8E48-63F7-5773-C2CA-1C6802B1EE49}"/>
              </a:ext>
            </a:extLst>
          </p:cNvPr>
          <p:cNvSpPr txBox="1"/>
          <p:nvPr/>
        </p:nvSpPr>
        <p:spPr>
          <a:xfrm>
            <a:off x="201438" y="774244"/>
            <a:ext cx="3453943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Courtesy </a:t>
            </a:r>
            <a:r>
              <a:rPr lang="en-GB" sz="2000" dirty="0"/>
              <a:t>Jean-Paul Burnet</a:t>
            </a:r>
          </a:p>
        </p:txBody>
      </p:sp>
      <p:pic>
        <p:nvPicPr>
          <p:cNvPr id="16" name="Picture 15" descr="A picture containing circle, design&#10;&#10;Description automatically generated">
            <a:extLst>
              <a:ext uri="{FF2B5EF4-FFF2-40B4-BE49-F238E27FC236}">
                <a16:creationId xmlns:a16="http://schemas.microsoft.com/office/drawing/2014/main" id="{1A90FECB-BBFD-24A1-A5E9-1CA2C87880B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2" t="1311" r="7016" b="5200"/>
          <a:stretch/>
        </p:blipFill>
        <p:spPr>
          <a:xfrm>
            <a:off x="7683133" y="347318"/>
            <a:ext cx="1460867" cy="1153533"/>
          </a:xfrm>
          <a:prstGeom prst="rect">
            <a:avLst/>
          </a:prstGeom>
        </p:spPr>
      </p:pic>
      <p:sp>
        <p:nvSpPr>
          <p:cNvPr id="2" name="Textfeld 4">
            <a:extLst>
              <a:ext uri="{FF2B5EF4-FFF2-40B4-BE49-F238E27FC236}">
                <a16:creationId xmlns:a16="http://schemas.microsoft.com/office/drawing/2014/main" id="{5565D98E-EDA1-56DC-DF20-0C771FBBF9B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4182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24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-29716" y="483518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 Alcove and transport Layby integration</a:t>
            </a:r>
            <a:endParaRPr lang="en-US" sz="2000" dirty="0"/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platzhalter 3">
            <a:extLst>
              <a:ext uri="{FF2B5EF4-FFF2-40B4-BE49-F238E27FC236}">
                <a16:creationId xmlns:a16="http://schemas.microsoft.com/office/drawing/2014/main" id="{2A7737DD-BDA3-026B-AA7D-739743841CF3}"/>
              </a:ext>
            </a:extLst>
          </p:cNvPr>
          <p:cNvSpPr txBox="1">
            <a:spLocks/>
          </p:cNvSpPr>
          <p:nvPr/>
        </p:nvSpPr>
        <p:spPr>
          <a:xfrm>
            <a:off x="211273" y="822072"/>
            <a:ext cx="1593115" cy="338554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900" u="sng" dirty="0">
                <a:solidFill>
                  <a:srgbClr val="FF0000"/>
                </a:solidFill>
              </a:rPr>
              <a:t>Requirements</a:t>
            </a:r>
            <a:r>
              <a:rPr lang="en-US" sz="2000" u="sng" dirty="0">
                <a:solidFill>
                  <a:srgbClr val="FF0000"/>
                </a:solidFill>
              </a:rPr>
              <a:t>: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9FB599-82B2-7E60-F074-AE02F74A25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38" y="3655603"/>
            <a:ext cx="3888432" cy="116334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2FEBA2E-0141-0908-A154-707E30B7FB3A}"/>
              </a:ext>
            </a:extLst>
          </p:cNvPr>
          <p:cNvSpPr txBox="1"/>
          <p:nvPr/>
        </p:nvSpPr>
        <p:spPr>
          <a:xfrm>
            <a:off x="1564366" y="4824660"/>
            <a:ext cx="14213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Big </a:t>
            </a:r>
            <a:r>
              <a:rPr lang="fr-CH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layby</a:t>
            </a:r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zone 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B3AD458-E635-D5F4-CF9C-2BEE59CE80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1533" y="3600767"/>
            <a:ext cx="4278501" cy="127872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8CCFC56-267E-25A7-0DDF-444C2C0754FA}"/>
              </a:ext>
            </a:extLst>
          </p:cNvPr>
          <p:cNvSpPr txBox="1"/>
          <p:nvPr/>
        </p:nvSpPr>
        <p:spPr>
          <a:xfrm>
            <a:off x="6241397" y="4818945"/>
            <a:ext cx="14213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 </a:t>
            </a:r>
            <a:r>
              <a:rPr lang="fr-CH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layby</a:t>
            </a:r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zone </a:t>
            </a:r>
            <a:endParaRPr lang="en-GB" dirty="0"/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958A7E14-DEFE-E87C-9297-5515559C0500}"/>
              </a:ext>
            </a:extLst>
          </p:cNvPr>
          <p:cNvSpPr txBox="1">
            <a:spLocks/>
          </p:cNvSpPr>
          <p:nvPr/>
        </p:nvSpPr>
        <p:spPr>
          <a:xfrm>
            <a:off x="467544" y="3322372"/>
            <a:ext cx="1593115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1400" u="sng" dirty="0"/>
              <a:t>Transport:</a:t>
            </a:r>
            <a:endParaRPr lang="en-US" sz="1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40EEB8-BC09-4DBE-D6C0-9F273933E8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218" y="1361585"/>
            <a:ext cx="4248472" cy="862252"/>
          </a:xfrm>
          <a:prstGeom prst="rect">
            <a:avLst/>
          </a:prstGeom>
        </p:spPr>
      </p:pic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84096F2D-940B-5394-A90D-5AF2F2D5F575}"/>
              </a:ext>
            </a:extLst>
          </p:cNvPr>
          <p:cNvSpPr txBox="1">
            <a:spLocks/>
          </p:cNvSpPr>
          <p:nvPr/>
        </p:nvSpPr>
        <p:spPr>
          <a:xfrm>
            <a:off x="412238" y="1088899"/>
            <a:ext cx="2029823" cy="3385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1400" u="sng" dirty="0"/>
              <a:t>Electrical equipment:</a:t>
            </a:r>
            <a:endParaRPr lang="en-US" sz="14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07F6740-3CA1-0421-2E1C-163C0E37A6B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444" r="8519" b="7747"/>
          <a:stretch/>
        </p:blipFill>
        <p:spPr>
          <a:xfrm>
            <a:off x="683568" y="2309630"/>
            <a:ext cx="2508654" cy="81406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422BEE8-CB1E-7CC7-B727-856AE9B5490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975" r="20157" b="3584"/>
          <a:stretch/>
        </p:blipFill>
        <p:spPr>
          <a:xfrm>
            <a:off x="5527994" y="1160627"/>
            <a:ext cx="1871559" cy="227522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2" name="Picture 21" descr="A picture containing circle, design&#10;&#10;Description automatically generated">
            <a:extLst>
              <a:ext uri="{FF2B5EF4-FFF2-40B4-BE49-F238E27FC236}">
                <a16:creationId xmlns:a16="http://schemas.microsoft.com/office/drawing/2014/main" id="{BC6BDA2D-11A3-DC84-1CE4-5F7DD77CD1B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2" t="1311" r="7016" b="5200"/>
          <a:stretch/>
        </p:blipFill>
        <p:spPr>
          <a:xfrm>
            <a:off x="7683133" y="347318"/>
            <a:ext cx="1460867" cy="1153533"/>
          </a:xfrm>
          <a:prstGeom prst="rect">
            <a:avLst/>
          </a:prstGeom>
        </p:spPr>
      </p:pic>
      <p:sp>
        <p:nvSpPr>
          <p:cNvPr id="8" name="Textfeld 4">
            <a:extLst>
              <a:ext uri="{FF2B5EF4-FFF2-40B4-BE49-F238E27FC236}">
                <a16:creationId xmlns:a16="http://schemas.microsoft.com/office/drawing/2014/main" id="{6A99F20D-3C9D-2047-BF4E-A7CC069ED91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5664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25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-29716" y="483518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 Alcove and transport Layby integration</a:t>
            </a:r>
            <a:endParaRPr lang="en-US" sz="2000" dirty="0"/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20ADD1-055D-FC2E-44B5-F3D4AE6C2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74" y="1012041"/>
            <a:ext cx="6102625" cy="32616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FE4BA0-76D3-C21A-80CE-05AAD294878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92240" y="1848169"/>
            <a:ext cx="4275349" cy="30075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C6F7863-3753-596E-CC1F-AC4853F83A9B}"/>
              </a:ext>
            </a:extLst>
          </p:cNvPr>
          <p:cNvSpPr txBox="1"/>
          <p:nvPr/>
        </p:nvSpPr>
        <p:spPr>
          <a:xfrm>
            <a:off x="5898207" y="4766440"/>
            <a:ext cx="31171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Isometric</a:t>
            </a:r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CH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view</a:t>
            </a:r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of FCC </a:t>
            </a:r>
            <a:r>
              <a:rPr lang="fr-CH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alcove</a:t>
            </a:r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 the arc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A25078-7F42-A977-55ED-BDB3F9BF464E}"/>
              </a:ext>
            </a:extLst>
          </p:cNvPr>
          <p:cNvSpPr txBox="1"/>
          <p:nvPr/>
        </p:nvSpPr>
        <p:spPr>
          <a:xfrm>
            <a:off x="120334" y="4463653"/>
            <a:ext cx="46196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14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Indicate the position of different electrical equipment in the FCC Alcove in the arc</a:t>
            </a:r>
            <a:endParaRPr lang="en-GB" sz="1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7" name="Picture 16" descr="A picture containing circle, design&#10;&#10;Description automatically generated">
            <a:extLst>
              <a:ext uri="{FF2B5EF4-FFF2-40B4-BE49-F238E27FC236}">
                <a16:creationId xmlns:a16="http://schemas.microsoft.com/office/drawing/2014/main" id="{82765D25-0E20-3099-6CD7-D101B115968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2" t="1311" r="7016" b="5200"/>
          <a:stretch/>
        </p:blipFill>
        <p:spPr>
          <a:xfrm>
            <a:off x="7683133" y="347318"/>
            <a:ext cx="1460867" cy="1153533"/>
          </a:xfrm>
          <a:prstGeom prst="rect">
            <a:avLst/>
          </a:prstGeom>
        </p:spPr>
      </p:pic>
      <p:sp>
        <p:nvSpPr>
          <p:cNvPr id="8" name="Textfeld 4">
            <a:extLst>
              <a:ext uri="{FF2B5EF4-FFF2-40B4-BE49-F238E27FC236}">
                <a16:creationId xmlns:a16="http://schemas.microsoft.com/office/drawing/2014/main" id="{C19DE8A7-4415-23F3-8A41-BF1F1F033C5E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8926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26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-29716" y="483518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 Alcove and transport Layby integration</a:t>
            </a:r>
            <a:endParaRPr lang="en-US" sz="2000" dirty="0"/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A498D0-9157-E876-378D-52E274F764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27" y="1367237"/>
            <a:ext cx="4239135" cy="3358619"/>
          </a:xfrm>
          <a:prstGeom prst="rect">
            <a:avLst/>
          </a:prstGeom>
        </p:spPr>
      </p:pic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65EC6C9-0FA7-A629-C39C-A7CE6A5F03A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4" t="7542" r="20154" b="8100"/>
          <a:stretch/>
        </p:blipFill>
        <p:spPr bwMode="auto">
          <a:xfrm>
            <a:off x="4106082" y="1194249"/>
            <a:ext cx="4619624" cy="36712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3C711F-9EF9-650D-AD6A-90EBF4405438}"/>
              </a:ext>
            </a:extLst>
          </p:cNvPr>
          <p:cNvSpPr txBox="1"/>
          <p:nvPr/>
        </p:nvSpPr>
        <p:spPr>
          <a:xfrm>
            <a:off x="253217" y="4749125"/>
            <a:ext cx="46196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 transport </a:t>
            </a:r>
            <a:r>
              <a:rPr lang="fr-CH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Layby</a:t>
            </a:r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CH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standard FCC </a:t>
            </a:r>
            <a:r>
              <a:rPr lang="fr-CH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Alcove</a:t>
            </a:r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2DAE05-055B-F606-2F4D-48C22587D768}"/>
              </a:ext>
            </a:extLst>
          </p:cNvPr>
          <p:cNvSpPr txBox="1"/>
          <p:nvPr/>
        </p:nvSpPr>
        <p:spPr>
          <a:xfrm>
            <a:off x="4872841" y="4746868"/>
            <a:ext cx="39014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Big transport </a:t>
            </a:r>
            <a:r>
              <a:rPr lang="fr-CH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Layby</a:t>
            </a:r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CH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standard FCC </a:t>
            </a:r>
            <a:r>
              <a:rPr lang="fr-CH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Alcove</a:t>
            </a:r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GB" dirty="0"/>
          </a:p>
        </p:txBody>
      </p:sp>
      <p:pic>
        <p:nvPicPr>
          <p:cNvPr id="15" name="Picture 14" descr="A picture containing circle, design&#10;&#10;Description automatically generated">
            <a:extLst>
              <a:ext uri="{FF2B5EF4-FFF2-40B4-BE49-F238E27FC236}">
                <a16:creationId xmlns:a16="http://schemas.microsoft.com/office/drawing/2014/main" id="{E9BA4F5C-E01F-87E4-FECA-A2F498159B5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2" t="1311" r="7016" b="5200"/>
          <a:stretch/>
        </p:blipFill>
        <p:spPr>
          <a:xfrm>
            <a:off x="7683133" y="347318"/>
            <a:ext cx="1460867" cy="1153533"/>
          </a:xfrm>
          <a:prstGeom prst="rect">
            <a:avLst/>
          </a:prstGeom>
        </p:spPr>
      </p:pic>
      <p:sp>
        <p:nvSpPr>
          <p:cNvPr id="2" name="Textfeld 4">
            <a:extLst>
              <a:ext uri="{FF2B5EF4-FFF2-40B4-BE49-F238E27FC236}">
                <a16:creationId xmlns:a16="http://schemas.microsoft.com/office/drawing/2014/main" id="{08FDFE00-A642-2F00-1C2A-809135A672D4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5986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27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1231032" y="2233196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3600" u="sng" dirty="0"/>
              <a:t>Integration of FCC-</a:t>
            </a:r>
            <a:r>
              <a:rPr lang="en-US" sz="3600" u="sng" dirty="0" err="1"/>
              <a:t>hh</a:t>
            </a:r>
            <a:r>
              <a:rPr lang="en-US" sz="3600" u="sng" dirty="0"/>
              <a:t> Arc Cell</a:t>
            </a:r>
            <a:endParaRPr lang="en-US" dirty="0"/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5574699B-41A8-07E7-6AFD-8532E2488230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8738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90" descr="A picture containing text, circle, screenshot, diagram&#10;&#10;Description automatically generated">
            <a:extLst>
              <a:ext uri="{FF2B5EF4-FFF2-40B4-BE49-F238E27FC236}">
                <a16:creationId xmlns:a16="http://schemas.microsoft.com/office/drawing/2014/main" id="{9DA6EDA7-BB3C-F767-57F8-8C9E5292D8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5" t="6764" r="23280" b="6401"/>
          <a:stretch/>
        </p:blipFill>
        <p:spPr>
          <a:xfrm>
            <a:off x="2554056" y="740429"/>
            <a:ext cx="3933731" cy="4213693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28</a:t>
            </a:fld>
            <a:endParaRPr lang="de-AT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FCF82EB2-36E1-4557-867F-5951EA20CF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hh</a:t>
            </a:r>
            <a:r>
              <a:rPr lang="en-US" sz="2000" u="sng" dirty="0"/>
              <a:t> machine elements (regular arc)</a:t>
            </a:r>
            <a:endParaRPr lang="en-US" sz="2000" dirty="0"/>
          </a:p>
          <a:p>
            <a:pPr marL="0" indent="354013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C8ADAD0-5FD4-4FF0-BBC0-0C206BA0C79B}"/>
              </a:ext>
            </a:extLst>
          </p:cNvPr>
          <p:cNvSpPr txBox="1"/>
          <p:nvPr/>
        </p:nvSpPr>
        <p:spPr>
          <a:xfrm>
            <a:off x="48778" y="4814281"/>
            <a:ext cx="2440478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sz="1200" dirty="0"/>
              <a:t>Main cross section as for FCC-ee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7484E9-1AAB-4FA3-B21A-4336A5DFF565}"/>
              </a:ext>
            </a:extLst>
          </p:cNvPr>
          <p:cNvSpPr txBox="1"/>
          <p:nvPr/>
        </p:nvSpPr>
        <p:spPr>
          <a:xfrm>
            <a:off x="7596336" y="4671015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2772A1F-6722-46F8-A87D-B0F61858AC25}"/>
              </a:ext>
            </a:extLst>
          </p:cNvPr>
          <p:cNvCxnSpPr>
            <a:cxnSpLocks/>
          </p:cNvCxnSpPr>
          <p:nvPr/>
        </p:nvCxnSpPr>
        <p:spPr>
          <a:xfrm>
            <a:off x="7884368" y="5064347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9535205A-43DC-42FE-A839-EE2AB4C16197}"/>
              </a:ext>
            </a:extLst>
          </p:cNvPr>
          <p:cNvSpPr txBox="1"/>
          <p:nvPr/>
        </p:nvSpPr>
        <p:spPr>
          <a:xfrm>
            <a:off x="6233388" y="535471"/>
            <a:ext cx="2689478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u="sng" dirty="0"/>
              <a:t>Machine tunnel 5.5m in diameter </a:t>
            </a:r>
          </a:p>
        </p:txBody>
      </p:sp>
      <p:sp>
        <p:nvSpPr>
          <p:cNvPr id="2" name="Textfeld 7">
            <a:extLst>
              <a:ext uri="{FF2B5EF4-FFF2-40B4-BE49-F238E27FC236}">
                <a16:creationId xmlns:a16="http://schemas.microsoft.com/office/drawing/2014/main" id="{6F6B9BB0-11CD-E8F4-21C7-2C9CDB15D34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F2825AA-6E31-D5E0-6995-3C65B0807E0F}"/>
              </a:ext>
            </a:extLst>
          </p:cNvPr>
          <p:cNvCxnSpPr>
            <a:cxnSpLocks/>
          </p:cNvCxnSpPr>
          <p:nvPr/>
        </p:nvCxnSpPr>
        <p:spPr>
          <a:xfrm>
            <a:off x="3135480" y="997244"/>
            <a:ext cx="550929" cy="554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7E8D0D2-8089-69F3-C9F7-36CE5508A8DF}"/>
              </a:ext>
            </a:extLst>
          </p:cNvPr>
          <p:cNvSpPr txBox="1"/>
          <p:nvPr/>
        </p:nvSpPr>
        <p:spPr>
          <a:xfrm>
            <a:off x="2009343" y="758958"/>
            <a:ext cx="14927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/>
              <a:t>Smoke/He extraction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0C99B09-E1B8-F651-0FB3-10D2CF60FF9A}"/>
              </a:ext>
            </a:extLst>
          </p:cNvPr>
          <p:cNvCxnSpPr>
            <a:cxnSpLocks/>
          </p:cNvCxnSpPr>
          <p:nvPr/>
        </p:nvCxnSpPr>
        <p:spPr>
          <a:xfrm>
            <a:off x="2738588" y="1666495"/>
            <a:ext cx="396892" cy="323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E79ECEF-D647-9621-4C13-E0E64D2E361C}"/>
              </a:ext>
            </a:extLst>
          </p:cNvPr>
          <p:cNvSpPr txBox="1"/>
          <p:nvPr/>
        </p:nvSpPr>
        <p:spPr>
          <a:xfrm>
            <a:off x="1618618" y="1077158"/>
            <a:ext cx="1119970" cy="762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u="sng" dirty="0"/>
              <a:t>Cable trays:</a:t>
            </a:r>
          </a:p>
          <a:p>
            <a:pPr algn="l"/>
            <a:r>
              <a:rPr lang="en-GB" sz="1100" dirty="0"/>
              <a:t>Fibre optic</a:t>
            </a:r>
          </a:p>
          <a:p>
            <a:pPr algn="l"/>
            <a:r>
              <a:rPr lang="en-GB" sz="1100" dirty="0"/>
              <a:t>LV distribution</a:t>
            </a:r>
          </a:p>
          <a:p>
            <a:pPr algn="l"/>
            <a:r>
              <a:rPr lang="en-GB" sz="1100" dirty="0"/>
              <a:t>Control cables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A38E315-3FE5-D1A6-23AA-4883BF2FB05F}"/>
              </a:ext>
            </a:extLst>
          </p:cNvPr>
          <p:cNvCxnSpPr>
            <a:cxnSpLocks/>
          </p:cNvCxnSpPr>
          <p:nvPr/>
        </p:nvCxnSpPr>
        <p:spPr>
          <a:xfrm flipH="1">
            <a:off x="5636557" y="1331480"/>
            <a:ext cx="1271591" cy="58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B3C7587-FA0E-CECA-4B22-8BEC442825CE}"/>
              </a:ext>
            </a:extLst>
          </p:cNvPr>
          <p:cNvSpPr txBox="1"/>
          <p:nvPr/>
        </p:nvSpPr>
        <p:spPr>
          <a:xfrm>
            <a:off x="6908780" y="950027"/>
            <a:ext cx="1951175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dirty="0"/>
              <a:t>Demineralized water DN250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135DAE5-0309-D9B8-2FE9-D16DCDD6664C}"/>
              </a:ext>
            </a:extLst>
          </p:cNvPr>
          <p:cNvCxnSpPr>
            <a:cxnSpLocks/>
          </p:cNvCxnSpPr>
          <p:nvPr/>
        </p:nvCxnSpPr>
        <p:spPr>
          <a:xfrm flipV="1">
            <a:off x="2370751" y="3381471"/>
            <a:ext cx="746358" cy="280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023A67A-FE3C-7227-D715-6409B287DF70}"/>
              </a:ext>
            </a:extLst>
          </p:cNvPr>
          <p:cNvSpPr txBox="1"/>
          <p:nvPr/>
        </p:nvSpPr>
        <p:spPr>
          <a:xfrm>
            <a:off x="7114555" y="2098585"/>
            <a:ext cx="8739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Leaky feed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BD9BAFF-17D2-6450-77AB-3A72C6174A5D}"/>
              </a:ext>
            </a:extLst>
          </p:cNvPr>
          <p:cNvCxnSpPr>
            <a:cxnSpLocks/>
            <a:stCxn id="27" idx="3"/>
          </p:cNvCxnSpPr>
          <p:nvPr/>
        </p:nvCxnSpPr>
        <p:spPr>
          <a:xfrm flipV="1">
            <a:off x="2231206" y="2877832"/>
            <a:ext cx="639484" cy="152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197066F-88C7-5E19-AE84-2C1C5D48D64F}"/>
              </a:ext>
            </a:extLst>
          </p:cNvPr>
          <p:cNvSpPr txBox="1"/>
          <p:nvPr/>
        </p:nvSpPr>
        <p:spPr>
          <a:xfrm>
            <a:off x="280031" y="2899118"/>
            <a:ext cx="19511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Warm He recovery DN250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AB7BDD3-C0A8-7AFF-513C-AB19D82A0254}"/>
              </a:ext>
            </a:extLst>
          </p:cNvPr>
          <p:cNvCxnSpPr>
            <a:cxnSpLocks/>
          </p:cNvCxnSpPr>
          <p:nvPr/>
        </p:nvCxnSpPr>
        <p:spPr>
          <a:xfrm>
            <a:off x="2188074" y="2374685"/>
            <a:ext cx="785846" cy="1856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19DB479-6830-40A4-7366-CA4A196F1A01}"/>
              </a:ext>
            </a:extLst>
          </p:cNvPr>
          <p:cNvSpPr txBox="1"/>
          <p:nvPr/>
        </p:nvSpPr>
        <p:spPr>
          <a:xfrm>
            <a:off x="763885" y="2202350"/>
            <a:ext cx="16527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Demineralized water felling DN65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04E4CAA-7308-60C3-63D0-2E8EBD0EDA38}"/>
              </a:ext>
            </a:extLst>
          </p:cNvPr>
          <p:cNvCxnSpPr>
            <a:cxnSpLocks/>
          </p:cNvCxnSpPr>
          <p:nvPr/>
        </p:nvCxnSpPr>
        <p:spPr>
          <a:xfrm flipH="1" flipV="1">
            <a:off x="4524992" y="4308531"/>
            <a:ext cx="1343152" cy="465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2C05460C-9DF8-C204-8667-03C01227D1A2}"/>
              </a:ext>
            </a:extLst>
          </p:cNvPr>
          <p:cNvSpPr txBox="1"/>
          <p:nvPr/>
        </p:nvSpPr>
        <p:spPr>
          <a:xfrm>
            <a:off x="5853697" y="4427563"/>
            <a:ext cx="522900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dirty="0"/>
              <a:t>Drain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469B288-A3DC-AD48-21B3-2A9B010D0ACB}"/>
              </a:ext>
            </a:extLst>
          </p:cNvPr>
          <p:cNvCxnSpPr>
            <a:cxnSpLocks/>
          </p:cNvCxnSpPr>
          <p:nvPr/>
        </p:nvCxnSpPr>
        <p:spPr>
          <a:xfrm flipH="1" flipV="1">
            <a:off x="5084733" y="4077819"/>
            <a:ext cx="1343152" cy="465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A93E5B6-DE6C-D98B-AE67-49F34ABDC766}"/>
              </a:ext>
            </a:extLst>
          </p:cNvPr>
          <p:cNvSpPr txBox="1"/>
          <p:nvPr/>
        </p:nvSpPr>
        <p:spPr>
          <a:xfrm>
            <a:off x="6413438" y="4196851"/>
            <a:ext cx="1045479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dirty="0"/>
              <a:t>Fresh air duct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C46155D-91F4-4DA0-C734-B361B3D33A81}"/>
              </a:ext>
            </a:extLst>
          </p:cNvPr>
          <p:cNvCxnSpPr>
            <a:cxnSpLocks/>
          </p:cNvCxnSpPr>
          <p:nvPr/>
        </p:nvCxnSpPr>
        <p:spPr>
          <a:xfrm flipH="1" flipV="1">
            <a:off x="5868144" y="2824188"/>
            <a:ext cx="1210155" cy="189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1389F08A-41A8-D895-C58D-3BB575DE3503}"/>
              </a:ext>
            </a:extLst>
          </p:cNvPr>
          <p:cNvSpPr txBox="1"/>
          <p:nvPr/>
        </p:nvSpPr>
        <p:spPr>
          <a:xfrm>
            <a:off x="7059925" y="2653590"/>
            <a:ext cx="1422184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dirty="0"/>
              <a:t>First aid equipment 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B6A8649D-9433-F640-6373-32B6EDFE27B0}"/>
              </a:ext>
            </a:extLst>
          </p:cNvPr>
          <p:cNvCxnSpPr>
            <a:cxnSpLocks/>
            <a:stCxn id="58" idx="3"/>
          </p:cNvCxnSpPr>
          <p:nvPr/>
        </p:nvCxnSpPr>
        <p:spPr>
          <a:xfrm flipV="1">
            <a:off x="2161088" y="2687660"/>
            <a:ext cx="797879" cy="551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66130007-674A-5318-27FE-DBCE414B88DA}"/>
              </a:ext>
            </a:extLst>
          </p:cNvPr>
          <p:cNvSpPr txBox="1"/>
          <p:nvPr/>
        </p:nvSpPr>
        <p:spPr>
          <a:xfrm>
            <a:off x="580206" y="2612026"/>
            <a:ext cx="15808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/>
              <a:t>Compressed air DN80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7B09381F-16B2-D868-DDC6-C5BFB2C580D8}"/>
              </a:ext>
            </a:extLst>
          </p:cNvPr>
          <p:cNvCxnSpPr>
            <a:cxnSpLocks/>
          </p:cNvCxnSpPr>
          <p:nvPr/>
        </p:nvCxnSpPr>
        <p:spPr>
          <a:xfrm flipH="1" flipV="1">
            <a:off x="5786821" y="2458551"/>
            <a:ext cx="1233451" cy="1823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2BBE739-61C6-B7AE-0A43-3E409D1CDDE3}"/>
              </a:ext>
            </a:extLst>
          </p:cNvPr>
          <p:cNvSpPr txBox="1"/>
          <p:nvPr/>
        </p:nvSpPr>
        <p:spPr>
          <a:xfrm>
            <a:off x="7020272" y="2266491"/>
            <a:ext cx="1362874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dirty="0"/>
              <a:t>Firefighting DN200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F873855C-94CF-340F-3091-7F2053D3A147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5786821" y="2229390"/>
            <a:ext cx="1327734" cy="71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3ABB9E2-8C9E-BFAA-E194-54E15E03D703}"/>
              </a:ext>
            </a:extLst>
          </p:cNvPr>
          <p:cNvCxnSpPr>
            <a:cxnSpLocks/>
          </p:cNvCxnSpPr>
          <p:nvPr/>
        </p:nvCxnSpPr>
        <p:spPr>
          <a:xfrm flipH="1">
            <a:off x="5680253" y="1845363"/>
            <a:ext cx="1206047" cy="293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B0E75074-837D-A524-32F1-30BF1BE61944}"/>
              </a:ext>
            </a:extLst>
          </p:cNvPr>
          <p:cNvSpPr txBox="1"/>
          <p:nvPr/>
        </p:nvSpPr>
        <p:spPr>
          <a:xfrm>
            <a:off x="6908275" y="1544825"/>
            <a:ext cx="11176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u="sng" dirty="0"/>
              <a:t>Cable tray:</a:t>
            </a:r>
          </a:p>
          <a:p>
            <a:pPr algn="l"/>
            <a:r>
              <a:rPr lang="en-GB" sz="1100" dirty="0"/>
              <a:t>MV distribution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8541BC18-56E5-7B99-586A-7CC838718B85}"/>
              </a:ext>
            </a:extLst>
          </p:cNvPr>
          <p:cNvCxnSpPr>
            <a:cxnSpLocks/>
          </p:cNvCxnSpPr>
          <p:nvPr/>
        </p:nvCxnSpPr>
        <p:spPr>
          <a:xfrm flipV="1">
            <a:off x="2828841" y="3922981"/>
            <a:ext cx="764952" cy="4321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AB02E3B0-FDC2-875C-EBF9-C6310E2E042A}"/>
              </a:ext>
            </a:extLst>
          </p:cNvPr>
          <p:cNvSpPr txBox="1"/>
          <p:nvPr/>
        </p:nvSpPr>
        <p:spPr>
          <a:xfrm>
            <a:off x="1701030" y="4248744"/>
            <a:ext cx="14344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Electrical HV </a:t>
            </a:r>
          </a:p>
          <a:p>
            <a:pPr algn="l"/>
            <a:r>
              <a:rPr lang="en-GB" sz="1100" dirty="0"/>
              <a:t>power transmission 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7313642B-4898-A66F-0DE5-007AA242FA66}"/>
              </a:ext>
            </a:extLst>
          </p:cNvPr>
          <p:cNvCxnSpPr>
            <a:cxnSpLocks/>
          </p:cNvCxnSpPr>
          <p:nvPr/>
        </p:nvCxnSpPr>
        <p:spPr>
          <a:xfrm flipV="1">
            <a:off x="2136672" y="2993150"/>
            <a:ext cx="828908" cy="3049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A3D60C88-B608-31FF-C1B9-98E3D59E0E27}"/>
              </a:ext>
            </a:extLst>
          </p:cNvPr>
          <p:cNvSpPr txBox="1"/>
          <p:nvPr/>
        </p:nvSpPr>
        <p:spPr>
          <a:xfrm>
            <a:off x="1272432" y="3182014"/>
            <a:ext cx="8965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He DN100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63127CE-1D36-150D-794A-20CC232B9F09}"/>
              </a:ext>
            </a:extLst>
          </p:cNvPr>
          <p:cNvCxnSpPr>
            <a:cxnSpLocks/>
          </p:cNvCxnSpPr>
          <p:nvPr/>
        </p:nvCxnSpPr>
        <p:spPr>
          <a:xfrm flipV="1">
            <a:off x="2565855" y="3258017"/>
            <a:ext cx="1528928" cy="765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4E56516-D525-8274-B4CD-B3FACEDFD273}"/>
              </a:ext>
            </a:extLst>
          </p:cNvPr>
          <p:cNvCxnSpPr>
            <a:cxnSpLocks/>
          </p:cNvCxnSpPr>
          <p:nvPr/>
        </p:nvCxnSpPr>
        <p:spPr>
          <a:xfrm>
            <a:off x="2178603" y="2104759"/>
            <a:ext cx="803773" cy="221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883CA641-D376-0F04-07BF-C4CD02A51EAF}"/>
              </a:ext>
            </a:extLst>
          </p:cNvPr>
          <p:cNvSpPr txBox="1"/>
          <p:nvPr/>
        </p:nvSpPr>
        <p:spPr>
          <a:xfrm>
            <a:off x="263977" y="1938929"/>
            <a:ext cx="19783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Superconducting link DN250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612241E-37EF-7503-2EDB-3DDD45304906}"/>
              </a:ext>
            </a:extLst>
          </p:cNvPr>
          <p:cNvSpPr txBox="1"/>
          <p:nvPr/>
        </p:nvSpPr>
        <p:spPr>
          <a:xfrm>
            <a:off x="1458928" y="3534650"/>
            <a:ext cx="10060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QRL ø 1350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73D2B50-72EF-D0BF-EE3F-822FCC6FDB73}"/>
              </a:ext>
            </a:extLst>
          </p:cNvPr>
          <p:cNvSpPr txBox="1"/>
          <p:nvPr/>
        </p:nvSpPr>
        <p:spPr>
          <a:xfrm>
            <a:off x="827584" y="3886007"/>
            <a:ext cx="17744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Machine cryostat ø 1200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62EEA18-E9DB-5CD8-63DA-C7281AE6AD31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0547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29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1231032" y="2233196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3600" u="sng" dirty="0"/>
              <a:t>Integration of FCC-</a:t>
            </a:r>
            <a:r>
              <a:rPr lang="en-US" sz="3600" u="sng" dirty="0" err="1"/>
              <a:t>hh</a:t>
            </a:r>
            <a:r>
              <a:rPr lang="en-US" sz="3600" u="sng" dirty="0"/>
              <a:t> Transfer line</a:t>
            </a:r>
            <a:endParaRPr lang="en-US" dirty="0"/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16DCA76D-05E7-6E81-8A22-8B5908DB5907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462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03D6F2-0C73-4971-95E9-40B039DCA72D}"/>
              </a:ext>
            </a:extLst>
          </p:cNvPr>
          <p:cNvSpPr txBox="1"/>
          <p:nvPr/>
        </p:nvSpPr>
        <p:spPr>
          <a:xfrm>
            <a:off x="7178756" y="445257"/>
            <a:ext cx="187220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Only schematic, and not to scale.</a:t>
            </a:r>
            <a:endParaRPr lang="de-CH" sz="1600" dirty="0"/>
          </a:p>
        </p:txBody>
      </p:sp>
      <p:sp>
        <p:nvSpPr>
          <p:cNvPr id="11" name="TextBox 60">
            <a:extLst>
              <a:ext uri="{FF2B5EF4-FFF2-40B4-BE49-F238E27FC236}">
                <a16:creationId xmlns:a16="http://schemas.microsoft.com/office/drawing/2014/main" id="{8F23F24D-DD65-4D7D-A06A-CFDF34F1BA0D}"/>
              </a:ext>
            </a:extLst>
          </p:cNvPr>
          <p:cNvSpPr txBox="1"/>
          <p:nvPr/>
        </p:nvSpPr>
        <p:spPr>
          <a:xfrm>
            <a:off x="25683" y="4768279"/>
            <a:ext cx="3020648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400" dirty="0"/>
              <a:t>Courtesy </a:t>
            </a:r>
            <a:r>
              <a:rPr lang="en-GB" sz="1400" dirty="0"/>
              <a:t>A. </a:t>
            </a:r>
            <a:r>
              <a:rPr lang="en-GB" sz="1400" dirty="0" err="1"/>
              <a:t>Navascues</a:t>
            </a:r>
            <a:r>
              <a:rPr lang="en-GB" sz="1400" dirty="0"/>
              <a:t> </a:t>
            </a:r>
            <a:r>
              <a:rPr lang="en-GB" sz="1400" dirty="0" err="1"/>
              <a:t>Cornago</a:t>
            </a:r>
            <a:r>
              <a:rPr lang="en-GB" sz="1400" dirty="0"/>
              <a:t> </a:t>
            </a:r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FCF82EB2-36E1-4557-867F-5951EA20CF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Overview</a:t>
            </a:r>
            <a:endParaRPr lang="en-US" sz="2000" dirty="0"/>
          </a:p>
          <a:p>
            <a:pPr marL="0" indent="354013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2" name="Textfeld 7">
            <a:extLst>
              <a:ext uri="{FF2B5EF4-FFF2-40B4-BE49-F238E27FC236}">
                <a16:creationId xmlns:a16="http://schemas.microsoft.com/office/drawing/2014/main" id="{DDA48893-C09D-5F9C-F24D-D5522CD28770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7" name="Picture 6" descr="A picture containing circle, design&#10;&#10;Description automatically generated">
            <a:extLst>
              <a:ext uri="{FF2B5EF4-FFF2-40B4-BE49-F238E27FC236}">
                <a16:creationId xmlns:a16="http://schemas.microsoft.com/office/drawing/2014/main" id="{574A1722-AB76-33E6-AD16-EEC45EA738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2" t="1311" r="7016" b="5200"/>
          <a:stretch/>
        </p:blipFill>
        <p:spPr>
          <a:xfrm>
            <a:off x="2411760" y="726337"/>
            <a:ext cx="5470645" cy="4319740"/>
          </a:xfrm>
          <a:prstGeom prst="rect">
            <a:avLst/>
          </a:prstGeom>
        </p:spPr>
      </p:pic>
      <p:pic>
        <p:nvPicPr>
          <p:cNvPr id="14" name="Picture 13" descr="A picture containing circle, screenshot, diagram, line&#10;&#10;Description automatically generated">
            <a:extLst>
              <a:ext uri="{FF2B5EF4-FFF2-40B4-BE49-F238E27FC236}">
                <a16:creationId xmlns:a16="http://schemas.microsoft.com/office/drawing/2014/main" id="{9132745A-252F-F05B-1405-63CA2910157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01" r="77848" b="66799"/>
          <a:stretch/>
        </p:blipFill>
        <p:spPr>
          <a:xfrm>
            <a:off x="125084" y="870979"/>
            <a:ext cx="1718380" cy="1224136"/>
          </a:xfrm>
          <a:prstGeom prst="rect">
            <a:avLst/>
          </a:prstGeom>
        </p:spPr>
      </p:pic>
      <p:sp>
        <p:nvSpPr>
          <p:cNvPr id="4" name="Textfeld 4">
            <a:extLst>
              <a:ext uri="{FF2B5EF4-FFF2-40B4-BE49-F238E27FC236}">
                <a16:creationId xmlns:a16="http://schemas.microsoft.com/office/drawing/2014/main" id="{385D8E5A-DEA7-17BC-2BFE-733BCE7FACED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3971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30</a:t>
            </a:fld>
            <a:endParaRPr lang="de-AT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FCF82EB2-36E1-4557-867F-5951EA20CF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hh</a:t>
            </a:r>
            <a:r>
              <a:rPr lang="en-US" sz="2000" u="sng" dirty="0"/>
              <a:t> transfer line</a:t>
            </a:r>
            <a:endParaRPr lang="en-US" sz="2000" dirty="0"/>
          </a:p>
          <a:p>
            <a:pPr marL="0" indent="354013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17484E9-1AAB-4FA3-B21A-4336A5DFF565}"/>
              </a:ext>
            </a:extLst>
          </p:cNvPr>
          <p:cNvSpPr txBox="1"/>
          <p:nvPr/>
        </p:nvSpPr>
        <p:spPr>
          <a:xfrm>
            <a:off x="7596336" y="4671015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2772A1F-6722-46F8-A87D-B0F61858AC25}"/>
              </a:ext>
            </a:extLst>
          </p:cNvPr>
          <p:cNvCxnSpPr>
            <a:cxnSpLocks/>
          </p:cNvCxnSpPr>
          <p:nvPr/>
        </p:nvCxnSpPr>
        <p:spPr>
          <a:xfrm>
            <a:off x="7884368" y="5064347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9535205A-43DC-42FE-A839-EE2AB4C16197}"/>
              </a:ext>
            </a:extLst>
          </p:cNvPr>
          <p:cNvSpPr txBox="1"/>
          <p:nvPr/>
        </p:nvSpPr>
        <p:spPr>
          <a:xfrm>
            <a:off x="3131840" y="758445"/>
            <a:ext cx="2689478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u="sng" dirty="0"/>
              <a:t>Machine tunnel 5.5m in diameter </a:t>
            </a:r>
          </a:p>
        </p:txBody>
      </p:sp>
      <p:sp>
        <p:nvSpPr>
          <p:cNvPr id="2" name="Textfeld 7">
            <a:extLst>
              <a:ext uri="{FF2B5EF4-FFF2-40B4-BE49-F238E27FC236}">
                <a16:creationId xmlns:a16="http://schemas.microsoft.com/office/drawing/2014/main" id="{6F6B9BB0-11CD-E8F4-21C7-2C9CDB15D34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6" name="Picture 5" descr="A diagram of a machine&#10;&#10;Description automatically generated with low confidence">
            <a:extLst>
              <a:ext uri="{FF2B5EF4-FFF2-40B4-BE49-F238E27FC236}">
                <a16:creationId xmlns:a16="http://schemas.microsoft.com/office/drawing/2014/main" id="{E9391B47-A78B-DD30-209F-2145F87F9A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3" t="6763" r="20945" b="6600"/>
          <a:stretch/>
        </p:blipFill>
        <p:spPr>
          <a:xfrm>
            <a:off x="1136568" y="1301960"/>
            <a:ext cx="3283820" cy="333142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654923E-474E-C170-B67D-E090D7B8AE46}"/>
              </a:ext>
            </a:extLst>
          </p:cNvPr>
          <p:cNvCxnSpPr>
            <a:cxnSpLocks/>
          </p:cNvCxnSpPr>
          <p:nvPr/>
        </p:nvCxnSpPr>
        <p:spPr>
          <a:xfrm flipV="1">
            <a:off x="1115616" y="3423602"/>
            <a:ext cx="1152128" cy="9593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452A938-CED8-ECEB-054E-0EC0CA9A81F2}"/>
              </a:ext>
            </a:extLst>
          </p:cNvPr>
          <p:cNvSpPr txBox="1"/>
          <p:nvPr/>
        </p:nvSpPr>
        <p:spPr>
          <a:xfrm>
            <a:off x="3193" y="4398372"/>
            <a:ext cx="17744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Machine cryostat ø 1200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8D7EE43-122E-0F79-E53E-99255CB593F4}"/>
              </a:ext>
            </a:extLst>
          </p:cNvPr>
          <p:cNvCxnSpPr>
            <a:cxnSpLocks/>
          </p:cNvCxnSpPr>
          <p:nvPr/>
        </p:nvCxnSpPr>
        <p:spPr>
          <a:xfrm>
            <a:off x="1187624" y="1792390"/>
            <a:ext cx="1224136" cy="8237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CAF9EE7-7290-DC38-A48B-BABB0CAD5C4F}"/>
              </a:ext>
            </a:extLst>
          </p:cNvPr>
          <p:cNvSpPr txBox="1"/>
          <p:nvPr/>
        </p:nvSpPr>
        <p:spPr>
          <a:xfrm>
            <a:off x="79956" y="1301960"/>
            <a:ext cx="162095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Transfer line</a:t>
            </a:r>
          </a:p>
          <a:p>
            <a:pPr algn="ctr"/>
            <a:r>
              <a:rPr lang="en-GB" sz="1100" dirty="0"/>
              <a:t>Permanent quadrupole magnet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3B6E64A7-112D-F65C-E2C6-66A72C4F6C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2360" y="362696"/>
            <a:ext cx="1321936" cy="1044875"/>
          </a:xfrm>
          <a:prstGeom prst="rect">
            <a:avLst/>
          </a:prstGeom>
        </p:spPr>
      </p:pic>
      <p:pic>
        <p:nvPicPr>
          <p:cNvPr id="5" name="Picture 4" descr="A diagram of a machine&#10;&#10;Description automatically generated with low confidence">
            <a:extLst>
              <a:ext uri="{FF2B5EF4-FFF2-40B4-BE49-F238E27FC236}">
                <a16:creationId xmlns:a16="http://schemas.microsoft.com/office/drawing/2014/main" id="{4D42EDB6-C829-3D02-942C-1A87F71E4D6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3" t="5200" r="22559" b="6601"/>
          <a:stretch/>
        </p:blipFill>
        <p:spPr>
          <a:xfrm>
            <a:off x="4527789" y="1241885"/>
            <a:ext cx="3217400" cy="3404759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A539A6E-0C44-E656-28B1-79038937FA18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6301953" y="3423602"/>
            <a:ext cx="950233" cy="6447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0C28A1B-8E76-0428-E3BB-93CD17CFE81A}"/>
              </a:ext>
            </a:extLst>
          </p:cNvPr>
          <p:cNvSpPr txBox="1"/>
          <p:nvPr/>
        </p:nvSpPr>
        <p:spPr>
          <a:xfrm>
            <a:off x="7252186" y="3937556"/>
            <a:ext cx="17744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Machine cryostat ø 1200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225C464-1993-B961-F7FA-E6EDC9966869}"/>
              </a:ext>
            </a:extLst>
          </p:cNvPr>
          <p:cNvCxnSpPr>
            <a:cxnSpLocks/>
          </p:cNvCxnSpPr>
          <p:nvPr/>
        </p:nvCxnSpPr>
        <p:spPr>
          <a:xfrm flipH="1">
            <a:off x="6156176" y="1925180"/>
            <a:ext cx="936104" cy="598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79FC839-73D4-7713-751D-F79692E4E84C}"/>
              </a:ext>
            </a:extLst>
          </p:cNvPr>
          <p:cNvSpPr txBox="1"/>
          <p:nvPr/>
        </p:nvSpPr>
        <p:spPr>
          <a:xfrm>
            <a:off x="7012262" y="1569906"/>
            <a:ext cx="214866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Transfer line</a:t>
            </a:r>
          </a:p>
          <a:p>
            <a:pPr algn="ctr"/>
            <a:r>
              <a:rPr lang="en-GB" sz="1100" dirty="0"/>
              <a:t>Normal conducting quadrupole magnet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A5969AC-51E2-7909-221B-EFD28CDE4DFE}"/>
              </a:ext>
            </a:extLst>
          </p:cNvPr>
          <p:cNvSpPr txBox="1"/>
          <p:nvPr/>
        </p:nvSpPr>
        <p:spPr>
          <a:xfrm>
            <a:off x="59841" y="4681480"/>
            <a:ext cx="6168343" cy="4308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For further details please refer to Massimo </a:t>
            </a:r>
            <a:r>
              <a:rPr lang="en-GB" sz="1100" dirty="0" err="1"/>
              <a:t>Giovannozzi's</a:t>
            </a:r>
            <a:r>
              <a:rPr lang="en-GB" sz="1100" dirty="0"/>
              <a:t> presentation "FCC-</a:t>
            </a:r>
            <a:r>
              <a:rPr lang="en-GB" sz="1100" dirty="0" err="1"/>
              <a:t>hh</a:t>
            </a:r>
            <a:r>
              <a:rPr lang="en-GB" sz="1100" dirty="0"/>
              <a:t> ring: an overview of the new layout" on </a:t>
            </a:r>
            <a:r>
              <a:rPr lang="en-GB" sz="1100" u="sng" dirty="0"/>
              <a:t>Thursday at 10:30 am</a:t>
            </a:r>
            <a:r>
              <a:rPr lang="en-GB" sz="1100" dirty="0"/>
              <a:t>.</a:t>
            </a:r>
          </a:p>
        </p:txBody>
      </p:sp>
      <p:sp>
        <p:nvSpPr>
          <p:cNvPr id="38" name="Textfeld 4">
            <a:extLst>
              <a:ext uri="{FF2B5EF4-FFF2-40B4-BE49-F238E27FC236}">
                <a16:creationId xmlns:a16="http://schemas.microsoft.com/office/drawing/2014/main" id="{80D3B92E-A5B0-7407-2F1D-4B7CDFDD212A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57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DD8D87-63CF-4643-9F1F-0708EC00C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3" name="Textfeld 7">
            <a:extLst>
              <a:ext uri="{FF2B5EF4-FFF2-40B4-BE49-F238E27FC236}">
                <a16:creationId xmlns:a16="http://schemas.microsoft.com/office/drawing/2014/main" id="{B617D231-093C-9AF0-C29D-A1C117065386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76254DF-A74A-1864-7D65-AA9477A79B32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1209576" y="2233196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3600" u="sng" dirty="0"/>
              <a:t>Integration of FCC-</a:t>
            </a:r>
            <a:r>
              <a:rPr lang="en-US" sz="3600" u="sng" dirty="0" err="1"/>
              <a:t>ee</a:t>
            </a:r>
            <a:r>
              <a:rPr lang="en-US" sz="3600" u="sng" dirty="0"/>
              <a:t> Arc Cell </a:t>
            </a:r>
            <a:endParaRPr lang="en-US" sz="3600" dirty="0"/>
          </a:p>
          <a:p>
            <a:pPr indent="354013">
              <a:lnSpc>
                <a:spcPct val="150000"/>
              </a:lnSpc>
              <a:defRPr/>
            </a:pPr>
            <a:endParaRPr lang="en-US" dirty="0"/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2DC52F6C-FC78-7CE2-7906-4F2AE16A4D03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06.12.2022 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540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96" descr="A picture containing text, circle, screenshot, diagram&#10;&#10;Description automatically generated">
            <a:extLst>
              <a:ext uri="{FF2B5EF4-FFF2-40B4-BE49-F238E27FC236}">
                <a16:creationId xmlns:a16="http://schemas.microsoft.com/office/drawing/2014/main" id="{C726606D-AA5F-BED7-65FA-85B97F4E17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70" r="23839"/>
          <a:stretch/>
        </p:blipFill>
        <p:spPr>
          <a:xfrm>
            <a:off x="2622317" y="738284"/>
            <a:ext cx="3854269" cy="418560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FCF82EB2-36E1-4557-867F-5951EA20CF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machine elements (regular arc)</a:t>
            </a:r>
            <a:endParaRPr lang="en-US" sz="2000" dirty="0"/>
          </a:p>
          <a:p>
            <a:pPr marL="0" indent="354013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C8ADAD0-5FD4-4FF0-BBC0-0C206BA0C79B}"/>
              </a:ext>
            </a:extLst>
          </p:cNvPr>
          <p:cNvSpPr txBox="1"/>
          <p:nvPr/>
        </p:nvSpPr>
        <p:spPr>
          <a:xfrm>
            <a:off x="23093" y="4494591"/>
            <a:ext cx="2892723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sz="1200" dirty="0"/>
              <a:t>Main cross section as for FCC-hh</a:t>
            </a:r>
          </a:p>
          <a:p>
            <a:r>
              <a:rPr lang="de-DE" sz="1200" dirty="0"/>
              <a:t>Main ring below of booster ring </a:t>
            </a:r>
          </a:p>
          <a:p>
            <a:r>
              <a:rPr lang="de-DE" sz="1200" dirty="0"/>
              <a:t>Main ring and booster ring 1.3 m distant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7484E9-1AAB-4FA3-B21A-4336A5DFF565}"/>
              </a:ext>
            </a:extLst>
          </p:cNvPr>
          <p:cNvSpPr txBox="1"/>
          <p:nvPr/>
        </p:nvSpPr>
        <p:spPr>
          <a:xfrm>
            <a:off x="7596336" y="4671015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2772A1F-6722-46F8-A87D-B0F61858AC25}"/>
              </a:ext>
            </a:extLst>
          </p:cNvPr>
          <p:cNvCxnSpPr>
            <a:cxnSpLocks/>
          </p:cNvCxnSpPr>
          <p:nvPr/>
        </p:nvCxnSpPr>
        <p:spPr>
          <a:xfrm>
            <a:off x="7884368" y="5064347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9535205A-43DC-42FE-A839-EE2AB4C16197}"/>
              </a:ext>
            </a:extLst>
          </p:cNvPr>
          <p:cNvSpPr txBox="1"/>
          <p:nvPr/>
        </p:nvSpPr>
        <p:spPr>
          <a:xfrm>
            <a:off x="6233388" y="535471"/>
            <a:ext cx="2689478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u="sng" dirty="0"/>
              <a:t>Machine tunnel 5.5m in diameter </a:t>
            </a:r>
          </a:p>
        </p:txBody>
      </p:sp>
      <p:sp>
        <p:nvSpPr>
          <p:cNvPr id="2" name="Textfeld 7">
            <a:extLst>
              <a:ext uri="{FF2B5EF4-FFF2-40B4-BE49-F238E27FC236}">
                <a16:creationId xmlns:a16="http://schemas.microsoft.com/office/drawing/2014/main" id="{6F6B9BB0-11CD-E8F4-21C7-2C9CDB15D34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F2825AA-6E31-D5E0-6995-3C65B0807E0F}"/>
              </a:ext>
            </a:extLst>
          </p:cNvPr>
          <p:cNvCxnSpPr>
            <a:cxnSpLocks/>
          </p:cNvCxnSpPr>
          <p:nvPr/>
        </p:nvCxnSpPr>
        <p:spPr>
          <a:xfrm>
            <a:off x="2915816" y="1247358"/>
            <a:ext cx="634571" cy="462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7E8D0D2-8089-69F3-C9F7-36CE5508A8DF}"/>
              </a:ext>
            </a:extLst>
          </p:cNvPr>
          <p:cNvSpPr txBox="1"/>
          <p:nvPr/>
        </p:nvSpPr>
        <p:spPr>
          <a:xfrm>
            <a:off x="1624393" y="767034"/>
            <a:ext cx="1492716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dirty="0"/>
              <a:t>Smoke/He extraction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0C99B09-E1B8-F651-0FB3-10D2CF60FF9A}"/>
              </a:ext>
            </a:extLst>
          </p:cNvPr>
          <p:cNvCxnSpPr>
            <a:cxnSpLocks/>
          </p:cNvCxnSpPr>
          <p:nvPr/>
        </p:nvCxnSpPr>
        <p:spPr>
          <a:xfrm>
            <a:off x="2370751" y="1704767"/>
            <a:ext cx="634571" cy="462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E79ECEF-D647-9621-4C13-E0E64D2E361C}"/>
              </a:ext>
            </a:extLst>
          </p:cNvPr>
          <p:cNvSpPr txBox="1"/>
          <p:nvPr/>
        </p:nvSpPr>
        <p:spPr>
          <a:xfrm>
            <a:off x="1374673" y="1341857"/>
            <a:ext cx="10871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u="sng" dirty="0"/>
              <a:t>Cable trays:</a:t>
            </a:r>
          </a:p>
          <a:p>
            <a:pPr algn="l"/>
            <a:r>
              <a:rPr lang="en-GB" sz="1100" dirty="0"/>
              <a:t>Fibre optic</a:t>
            </a:r>
          </a:p>
          <a:p>
            <a:pPr algn="l"/>
            <a:r>
              <a:rPr lang="en-GB" sz="1100" dirty="0"/>
              <a:t>LV distribution</a:t>
            </a:r>
          </a:p>
          <a:p>
            <a:pPr algn="l"/>
            <a:r>
              <a:rPr lang="en-GB" sz="1100" dirty="0"/>
              <a:t>Control cables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A38E315-3FE5-D1A6-23AA-4883BF2FB05F}"/>
              </a:ext>
            </a:extLst>
          </p:cNvPr>
          <p:cNvCxnSpPr>
            <a:cxnSpLocks/>
          </p:cNvCxnSpPr>
          <p:nvPr/>
        </p:nvCxnSpPr>
        <p:spPr>
          <a:xfrm>
            <a:off x="2246678" y="2545275"/>
            <a:ext cx="634571" cy="462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B3C7587-FA0E-CECA-4B22-8BEC442825CE}"/>
              </a:ext>
            </a:extLst>
          </p:cNvPr>
          <p:cNvSpPr txBox="1"/>
          <p:nvPr/>
        </p:nvSpPr>
        <p:spPr>
          <a:xfrm>
            <a:off x="746207" y="2190085"/>
            <a:ext cx="1471878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dirty="0"/>
              <a:t>Demineralized water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135DAE5-0309-D9B8-2FE9-D16DCDD6664C}"/>
              </a:ext>
            </a:extLst>
          </p:cNvPr>
          <p:cNvCxnSpPr>
            <a:cxnSpLocks/>
          </p:cNvCxnSpPr>
          <p:nvPr/>
        </p:nvCxnSpPr>
        <p:spPr>
          <a:xfrm>
            <a:off x="2299621" y="3049837"/>
            <a:ext cx="817488" cy="3316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023A67A-FE3C-7227-D715-6409B287DF70}"/>
              </a:ext>
            </a:extLst>
          </p:cNvPr>
          <p:cNvSpPr txBox="1"/>
          <p:nvPr/>
        </p:nvSpPr>
        <p:spPr>
          <a:xfrm>
            <a:off x="1370616" y="2632528"/>
            <a:ext cx="873957" cy="480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dirty="0"/>
              <a:t>Leaky feed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BD9BAFF-17D2-6450-77AB-3A72C6174A5D}"/>
              </a:ext>
            </a:extLst>
          </p:cNvPr>
          <p:cNvCxnSpPr>
            <a:cxnSpLocks/>
          </p:cNvCxnSpPr>
          <p:nvPr/>
        </p:nvCxnSpPr>
        <p:spPr>
          <a:xfrm>
            <a:off x="2215256" y="3279095"/>
            <a:ext cx="916152" cy="2957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197066F-88C7-5E19-AE84-2C1C5D48D64F}"/>
              </a:ext>
            </a:extLst>
          </p:cNvPr>
          <p:cNvSpPr txBox="1"/>
          <p:nvPr/>
        </p:nvSpPr>
        <p:spPr>
          <a:xfrm>
            <a:off x="860516" y="3101922"/>
            <a:ext cx="14115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Warm He recovery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AB7BDD3-C0A8-7AFF-513C-AB19D82A0254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2521492" y="3812358"/>
            <a:ext cx="722054" cy="24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19DB479-6830-40A4-7366-CA4A196F1A01}"/>
              </a:ext>
            </a:extLst>
          </p:cNvPr>
          <p:cNvSpPr txBox="1"/>
          <p:nvPr/>
        </p:nvSpPr>
        <p:spPr>
          <a:xfrm>
            <a:off x="1087042" y="3621261"/>
            <a:ext cx="14344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Demineralized water felling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254387A-AAD0-4244-9B02-A86945B5D2F9}"/>
              </a:ext>
            </a:extLst>
          </p:cNvPr>
          <p:cNvCxnSpPr>
            <a:cxnSpLocks/>
          </p:cNvCxnSpPr>
          <p:nvPr/>
        </p:nvCxnSpPr>
        <p:spPr>
          <a:xfrm>
            <a:off x="2246677" y="2545275"/>
            <a:ext cx="647881" cy="73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04E4CAA-7308-60C3-63D0-2E8EBD0EDA38}"/>
              </a:ext>
            </a:extLst>
          </p:cNvPr>
          <p:cNvCxnSpPr>
            <a:cxnSpLocks/>
          </p:cNvCxnSpPr>
          <p:nvPr/>
        </p:nvCxnSpPr>
        <p:spPr>
          <a:xfrm flipH="1" flipV="1">
            <a:off x="4524992" y="4308531"/>
            <a:ext cx="1343152" cy="465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2C05460C-9DF8-C204-8667-03C01227D1A2}"/>
              </a:ext>
            </a:extLst>
          </p:cNvPr>
          <p:cNvSpPr txBox="1"/>
          <p:nvPr/>
        </p:nvSpPr>
        <p:spPr>
          <a:xfrm>
            <a:off x="5853697" y="4427563"/>
            <a:ext cx="522900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dirty="0"/>
              <a:t>Drain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469B288-A3DC-AD48-21B3-2A9B010D0ACB}"/>
              </a:ext>
            </a:extLst>
          </p:cNvPr>
          <p:cNvCxnSpPr>
            <a:cxnSpLocks/>
          </p:cNvCxnSpPr>
          <p:nvPr/>
        </p:nvCxnSpPr>
        <p:spPr>
          <a:xfrm flipH="1" flipV="1">
            <a:off x="5084733" y="4077819"/>
            <a:ext cx="1343152" cy="465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A93E5B6-DE6C-D98B-AE67-49F34ABDC766}"/>
              </a:ext>
            </a:extLst>
          </p:cNvPr>
          <p:cNvSpPr txBox="1"/>
          <p:nvPr/>
        </p:nvSpPr>
        <p:spPr>
          <a:xfrm>
            <a:off x="6413438" y="4196851"/>
            <a:ext cx="1045479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dirty="0"/>
              <a:t>Fresh air duct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F6E488F-D738-3A77-B78A-7007D6AB3D0D}"/>
              </a:ext>
            </a:extLst>
          </p:cNvPr>
          <p:cNvCxnSpPr>
            <a:cxnSpLocks/>
          </p:cNvCxnSpPr>
          <p:nvPr/>
        </p:nvCxnSpPr>
        <p:spPr>
          <a:xfrm flipH="1" flipV="1">
            <a:off x="5799641" y="3267771"/>
            <a:ext cx="1293105" cy="4602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4C25BC3-3E1B-5874-176E-84482A6C27B8}"/>
              </a:ext>
            </a:extLst>
          </p:cNvPr>
          <p:cNvSpPr txBox="1"/>
          <p:nvPr/>
        </p:nvSpPr>
        <p:spPr>
          <a:xfrm>
            <a:off x="7078299" y="3381471"/>
            <a:ext cx="1273105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dirty="0"/>
              <a:t>Fresh air diffused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C46155D-91F4-4DA0-C734-B361B3D33A81}"/>
              </a:ext>
            </a:extLst>
          </p:cNvPr>
          <p:cNvCxnSpPr>
            <a:cxnSpLocks/>
          </p:cNvCxnSpPr>
          <p:nvPr/>
        </p:nvCxnSpPr>
        <p:spPr>
          <a:xfrm flipH="1" flipV="1">
            <a:off x="5807441" y="2840040"/>
            <a:ext cx="1270858" cy="173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1389F08A-41A8-D895-C58D-3BB575DE3503}"/>
              </a:ext>
            </a:extLst>
          </p:cNvPr>
          <p:cNvSpPr txBox="1"/>
          <p:nvPr/>
        </p:nvSpPr>
        <p:spPr>
          <a:xfrm>
            <a:off x="7059925" y="2653590"/>
            <a:ext cx="1981633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dirty="0"/>
              <a:t>Alignment space occupation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B6A8649D-9433-F640-6373-32B6EDFE27B0}"/>
              </a:ext>
            </a:extLst>
          </p:cNvPr>
          <p:cNvCxnSpPr>
            <a:cxnSpLocks/>
          </p:cNvCxnSpPr>
          <p:nvPr/>
        </p:nvCxnSpPr>
        <p:spPr>
          <a:xfrm flipH="1" flipV="1">
            <a:off x="5824523" y="3008291"/>
            <a:ext cx="1343152" cy="465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66130007-674A-5318-27FE-DBCE414B88DA}"/>
              </a:ext>
            </a:extLst>
          </p:cNvPr>
          <p:cNvSpPr txBox="1"/>
          <p:nvPr/>
        </p:nvSpPr>
        <p:spPr>
          <a:xfrm>
            <a:off x="7141803" y="3144638"/>
            <a:ext cx="1180131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dirty="0"/>
              <a:t>Compressed air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7B09381F-16B2-D868-DDC6-C5BFB2C580D8}"/>
              </a:ext>
            </a:extLst>
          </p:cNvPr>
          <p:cNvCxnSpPr>
            <a:cxnSpLocks/>
          </p:cNvCxnSpPr>
          <p:nvPr/>
        </p:nvCxnSpPr>
        <p:spPr>
          <a:xfrm flipH="1" flipV="1">
            <a:off x="5726456" y="2324297"/>
            <a:ext cx="1328967" cy="2921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2BBE739-61C6-B7AE-0A43-3E409D1CDDE3}"/>
              </a:ext>
            </a:extLst>
          </p:cNvPr>
          <p:cNvSpPr txBox="1"/>
          <p:nvPr/>
        </p:nvSpPr>
        <p:spPr>
          <a:xfrm>
            <a:off x="7020272" y="2266491"/>
            <a:ext cx="1588897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dirty="0"/>
              <a:t>Firefighting/Row water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F873855C-94CF-340F-3091-7F2053D3A147}"/>
              </a:ext>
            </a:extLst>
          </p:cNvPr>
          <p:cNvCxnSpPr>
            <a:cxnSpLocks/>
          </p:cNvCxnSpPr>
          <p:nvPr/>
        </p:nvCxnSpPr>
        <p:spPr>
          <a:xfrm flipH="1" flipV="1">
            <a:off x="5652120" y="2127552"/>
            <a:ext cx="1410395" cy="123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DB15FEED-76B2-DAF4-3061-BC08362C1C7F}"/>
              </a:ext>
            </a:extLst>
          </p:cNvPr>
          <p:cNvSpPr txBox="1"/>
          <p:nvPr/>
        </p:nvSpPr>
        <p:spPr>
          <a:xfrm>
            <a:off x="7035914" y="1780459"/>
            <a:ext cx="1002197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dirty="0"/>
              <a:t>Chilled water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3ABB9E2-8C9E-BFAA-E194-54E15E03D703}"/>
              </a:ext>
            </a:extLst>
          </p:cNvPr>
          <p:cNvCxnSpPr>
            <a:cxnSpLocks/>
          </p:cNvCxnSpPr>
          <p:nvPr/>
        </p:nvCxnSpPr>
        <p:spPr>
          <a:xfrm flipH="1">
            <a:off x="5593615" y="1639245"/>
            <a:ext cx="1206047" cy="293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B0E75074-837D-A524-32F1-30BF1BE61944}"/>
              </a:ext>
            </a:extLst>
          </p:cNvPr>
          <p:cNvSpPr txBox="1"/>
          <p:nvPr/>
        </p:nvSpPr>
        <p:spPr>
          <a:xfrm>
            <a:off x="6785215" y="1292740"/>
            <a:ext cx="11176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u="sng" dirty="0"/>
              <a:t>Cable tray:</a:t>
            </a:r>
          </a:p>
          <a:p>
            <a:pPr algn="l"/>
            <a:r>
              <a:rPr lang="en-GB" sz="1100" dirty="0"/>
              <a:t>MV distribution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8541BC18-56E5-7B99-586A-7CC838718B85}"/>
              </a:ext>
            </a:extLst>
          </p:cNvPr>
          <p:cNvCxnSpPr>
            <a:cxnSpLocks/>
          </p:cNvCxnSpPr>
          <p:nvPr/>
        </p:nvCxnSpPr>
        <p:spPr>
          <a:xfrm flipV="1">
            <a:off x="2799101" y="3958845"/>
            <a:ext cx="888891" cy="238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AB02E3B0-FDC2-875C-EBF9-C6310E2E042A}"/>
              </a:ext>
            </a:extLst>
          </p:cNvPr>
          <p:cNvSpPr txBox="1"/>
          <p:nvPr/>
        </p:nvSpPr>
        <p:spPr>
          <a:xfrm>
            <a:off x="1529766" y="4063704"/>
            <a:ext cx="14344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Electrical HV </a:t>
            </a:r>
          </a:p>
          <a:p>
            <a:pPr algn="l"/>
            <a:r>
              <a:rPr lang="en-GB" sz="1100" dirty="0"/>
              <a:t>power transmission 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181CD7BC-1DDC-5E93-121E-9FB868F3A8EC}"/>
              </a:ext>
            </a:extLst>
          </p:cNvPr>
          <p:cNvCxnSpPr>
            <a:cxnSpLocks/>
          </p:cNvCxnSpPr>
          <p:nvPr/>
        </p:nvCxnSpPr>
        <p:spPr>
          <a:xfrm flipH="1" flipV="1">
            <a:off x="4412281" y="3545341"/>
            <a:ext cx="1991076" cy="6735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BE89D832-F570-1B92-FD6B-78D82CA82475}"/>
              </a:ext>
            </a:extLst>
          </p:cNvPr>
          <p:cNvSpPr txBox="1"/>
          <p:nvPr/>
        </p:nvSpPr>
        <p:spPr>
          <a:xfrm>
            <a:off x="6427885" y="3834631"/>
            <a:ext cx="1045479" cy="480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b="1" u="sng" dirty="0">
                <a:solidFill>
                  <a:schemeClr val="accent1">
                    <a:lumMod val="75000"/>
                  </a:schemeClr>
                </a:solidFill>
              </a:rPr>
              <a:t>Collider ring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7939EC5-BC34-BE00-19F1-7AA74D7DF93D}"/>
              </a:ext>
            </a:extLst>
          </p:cNvPr>
          <p:cNvCxnSpPr>
            <a:cxnSpLocks/>
          </p:cNvCxnSpPr>
          <p:nvPr/>
        </p:nvCxnSpPr>
        <p:spPr>
          <a:xfrm flipH="1">
            <a:off x="4332700" y="1531054"/>
            <a:ext cx="1348570" cy="1214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057CC902-0F43-46C1-CA46-B25A85D5A7E4}"/>
              </a:ext>
            </a:extLst>
          </p:cNvPr>
          <p:cNvSpPr txBox="1"/>
          <p:nvPr/>
        </p:nvSpPr>
        <p:spPr>
          <a:xfrm>
            <a:off x="5535603" y="964755"/>
            <a:ext cx="1045479" cy="480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100" b="1" u="sng" dirty="0">
                <a:solidFill>
                  <a:srgbClr val="00B050"/>
                </a:solidFill>
              </a:rPr>
              <a:t>Booster ring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7313642B-4898-A66F-0DE5-007AA242FA66}"/>
              </a:ext>
            </a:extLst>
          </p:cNvPr>
          <p:cNvCxnSpPr>
            <a:cxnSpLocks/>
            <a:stCxn id="87" idx="3"/>
          </p:cNvCxnSpPr>
          <p:nvPr/>
        </p:nvCxnSpPr>
        <p:spPr>
          <a:xfrm>
            <a:off x="1957100" y="3496755"/>
            <a:ext cx="1229609" cy="192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A3D60C88-B608-31FF-C1B9-98E3D59E0E27}"/>
              </a:ext>
            </a:extLst>
          </p:cNvPr>
          <p:cNvSpPr txBox="1"/>
          <p:nvPr/>
        </p:nvSpPr>
        <p:spPr>
          <a:xfrm>
            <a:off x="1541291" y="3365950"/>
            <a:ext cx="4158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He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239522E-845A-7B84-724B-FF4FBF902545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474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circle, screenshot&#10;&#10;Description automatically generated">
            <a:extLst>
              <a:ext uri="{FF2B5EF4-FFF2-40B4-BE49-F238E27FC236}">
                <a16:creationId xmlns:a16="http://schemas.microsoft.com/office/drawing/2014/main" id="{F32BE8BD-A69B-C8F7-203C-FAF5714436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3" r="20249"/>
          <a:stretch/>
        </p:blipFill>
        <p:spPr>
          <a:xfrm>
            <a:off x="4437863" y="900999"/>
            <a:ext cx="4134272" cy="4143988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FCF82EB2-36E1-4557-867F-5951EA20CF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machine elements (regular arc)</a:t>
            </a:r>
            <a:endParaRPr lang="en-US" sz="2000" dirty="0"/>
          </a:p>
          <a:p>
            <a:pPr marL="0" indent="354013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17484E9-1AAB-4FA3-B21A-4336A5DFF565}"/>
              </a:ext>
            </a:extLst>
          </p:cNvPr>
          <p:cNvSpPr txBox="1"/>
          <p:nvPr/>
        </p:nvSpPr>
        <p:spPr>
          <a:xfrm>
            <a:off x="7740352" y="4671015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2772A1F-6722-46F8-A87D-B0F61858AC25}"/>
              </a:ext>
            </a:extLst>
          </p:cNvPr>
          <p:cNvCxnSpPr>
            <a:cxnSpLocks/>
          </p:cNvCxnSpPr>
          <p:nvPr/>
        </p:nvCxnSpPr>
        <p:spPr>
          <a:xfrm>
            <a:off x="8028384" y="5064347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9535205A-43DC-42FE-A839-EE2AB4C16197}"/>
              </a:ext>
            </a:extLst>
          </p:cNvPr>
          <p:cNvSpPr txBox="1"/>
          <p:nvPr/>
        </p:nvSpPr>
        <p:spPr>
          <a:xfrm>
            <a:off x="6233388" y="535471"/>
            <a:ext cx="2689478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u="sng" dirty="0"/>
              <a:t>Machine tunnel 5.5m in diameter </a:t>
            </a:r>
          </a:p>
        </p:txBody>
      </p:sp>
      <p:sp>
        <p:nvSpPr>
          <p:cNvPr id="2" name="Textfeld 7">
            <a:extLst>
              <a:ext uri="{FF2B5EF4-FFF2-40B4-BE49-F238E27FC236}">
                <a16:creationId xmlns:a16="http://schemas.microsoft.com/office/drawing/2014/main" id="{6F6B9BB0-11CD-E8F4-21C7-2C9CDB15D34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6" name="Picture 5" descr="A picture containing cartoon, circle, screenshot, LEGO&#10;&#10;Description automatically generated">
            <a:extLst>
              <a:ext uri="{FF2B5EF4-FFF2-40B4-BE49-F238E27FC236}">
                <a16:creationId xmlns:a16="http://schemas.microsoft.com/office/drawing/2014/main" id="{4F50A329-C87D-8C46-E98F-014AFD4EB0B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6" r="18266"/>
          <a:stretch/>
        </p:blipFill>
        <p:spPr>
          <a:xfrm>
            <a:off x="51548" y="907493"/>
            <a:ext cx="4176464" cy="41862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ABFC52B-9D5F-409B-9A0F-EE379E0F1A98}"/>
              </a:ext>
            </a:extLst>
          </p:cNvPr>
          <p:cNvSpPr txBox="1"/>
          <p:nvPr/>
        </p:nvSpPr>
        <p:spPr>
          <a:xfrm>
            <a:off x="3398562" y="641385"/>
            <a:ext cx="2109873" cy="506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2000" u="sng" dirty="0">
                <a:solidFill>
                  <a:srgbClr val="FF0000"/>
                </a:solidFill>
              </a:rPr>
              <a:t>Perspective view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4E81570-6187-C2FE-C3D0-7D7A71B51FF9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206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7</a:t>
            </a:fld>
            <a:endParaRPr lang="de-AT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FCF82EB2-36E1-4557-867F-5951EA20CF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machine elements (regular arc)</a:t>
            </a:r>
            <a:endParaRPr lang="en-US" sz="2000" dirty="0"/>
          </a:p>
          <a:p>
            <a:pPr marL="0" indent="354013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2" name="Textfeld 7">
            <a:extLst>
              <a:ext uri="{FF2B5EF4-FFF2-40B4-BE49-F238E27FC236}">
                <a16:creationId xmlns:a16="http://schemas.microsoft.com/office/drawing/2014/main" id="{6F6B9BB0-11CD-E8F4-21C7-2C9CDB15D34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D4BCC4-AEE9-33D6-F3C2-F6EA295D1E95}"/>
              </a:ext>
            </a:extLst>
          </p:cNvPr>
          <p:cNvSpPr txBox="1"/>
          <p:nvPr/>
        </p:nvSpPr>
        <p:spPr>
          <a:xfrm>
            <a:off x="342794" y="1060182"/>
            <a:ext cx="1810441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Front view</a:t>
            </a:r>
            <a:endParaRPr lang="en-GB" b="1" u="sng" dirty="0">
              <a:solidFill>
                <a:srgbClr val="FF0000"/>
              </a:solidFill>
            </a:endParaRPr>
          </a:p>
        </p:txBody>
      </p:sp>
      <p:pic>
        <p:nvPicPr>
          <p:cNvPr id="6" name="Picture 5" descr="A picture containing brass, music&#10;&#10;Description automatically generated">
            <a:extLst>
              <a:ext uri="{FF2B5EF4-FFF2-40B4-BE49-F238E27FC236}">
                <a16:creationId xmlns:a16="http://schemas.microsoft.com/office/drawing/2014/main" id="{507DAFB1-9450-C1CB-037D-A4A41046A4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6" t="33706" b="50000"/>
          <a:stretch/>
        </p:blipFill>
        <p:spPr>
          <a:xfrm>
            <a:off x="157239" y="2443914"/>
            <a:ext cx="8892780" cy="85106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E73E196-B7C6-D84F-E272-5F11810B54DE}"/>
              </a:ext>
            </a:extLst>
          </p:cNvPr>
          <p:cNvCxnSpPr>
            <a:cxnSpLocks/>
          </p:cNvCxnSpPr>
          <p:nvPr/>
        </p:nvCxnSpPr>
        <p:spPr>
          <a:xfrm flipH="1">
            <a:off x="907192" y="2104783"/>
            <a:ext cx="521696" cy="535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D0431FE-1C40-2A8F-CAF2-548C6B063BAE}"/>
              </a:ext>
            </a:extLst>
          </p:cNvPr>
          <p:cNvSpPr txBox="1"/>
          <p:nvPr/>
        </p:nvSpPr>
        <p:spPr>
          <a:xfrm>
            <a:off x="1232935" y="1646972"/>
            <a:ext cx="1338828" cy="307777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rgbClr val="00B050"/>
                </a:solidFill>
              </a:rPr>
              <a:t>Dipole magnet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5C32394-57D8-F120-4365-88550983C5B6}"/>
              </a:ext>
            </a:extLst>
          </p:cNvPr>
          <p:cNvCxnSpPr>
            <a:cxnSpLocks/>
          </p:cNvCxnSpPr>
          <p:nvPr/>
        </p:nvCxnSpPr>
        <p:spPr>
          <a:xfrm>
            <a:off x="2178841" y="2136017"/>
            <a:ext cx="554167" cy="517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822669D-F89A-2816-00A4-D9D37DBD015C}"/>
              </a:ext>
            </a:extLst>
          </p:cNvPr>
          <p:cNvCxnSpPr>
            <a:cxnSpLocks/>
          </p:cNvCxnSpPr>
          <p:nvPr/>
        </p:nvCxnSpPr>
        <p:spPr>
          <a:xfrm flipH="1">
            <a:off x="6247180" y="2099875"/>
            <a:ext cx="463410" cy="554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CA6141A-9CB0-5FED-969A-A83E41465517}"/>
              </a:ext>
            </a:extLst>
          </p:cNvPr>
          <p:cNvCxnSpPr>
            <a:cxnSpLocks/>
          </p:cNvCxnSpPr>
          <p:nvPr/>
        </p:nvCxnSpPr>
        <p:spPr>
          <a:xfrm>
            <a:off x="7271875" y="2136017"/>
            <a:ext cx="137944" cy="507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8E2160D-D2AF-A8CB-90F8-CA83A41EC8A6}"/>
              </a:ext>
            </a:extLst>
          </p:cNvPr>
          <p:cNvSpPr txBox="1"/>
          <p:nvPr/>
        </p:nvSpPr>
        <p:spPr>
          <a:xfrm>
            <a:off x="6602461" y="1672373"/>
            <a:ext cx="1338828" cy="307777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rgbClr val="00B050"/>
                </a:solidFill>
              </a:rPr>
              <a:t>Dipole magnet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E534E96-5C43-063C-D19D-B0B583440171}"/>
              </a:ext>
            </a:extLst>
          </p:cNvPr>
          <p:cNvCxnSpPr>
            <a:cxnSpLocks/>
          </p:cNvCxnSpPr>
          <p:nvPr/>
        </p:nvCxnSpPr>
        <p:spPr>
          <a:xfrm>
            <a:off x="4033331" y="2282920"/>
            <a:ext cx="129620" cy="3527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D65FD1B-794B-BBF0-7568-147BC424BE89}"/>
              </a:ext>
            </a:extLst>
          </p:cNvPr>
          <p:cNvSpPr txBox="1"/>
          <p:nvPr/>
        </p:nvSpPr>
        <p:spPr>
          <a:xfrm>
            <a:off x="2818926" y="1892066"/>
            <a:ext cx="1527982" cy="307777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rgbClr val="00B050"/>
                </a:solidFill>
              </a:rPr>
              <a:t>Sextuple magnet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E3AC6EE-4ACD-D077-B037-95FFA41FA575}"/>
              </a:ext>
            </a:extLst>
          </p:cNvPr>
          <p:cNvCxnSpPr>
            <a:cxnSpLocks/>
          </p:cNvCxnSpPr>
          <p:nvPr/>
        </p:nvCxnSpPr>
        <p:spPr>
          <a:xfrm flipH="1">
            <a:off x="4428105" y="2146611"/>
            <a:ext cx="296131" cy="4890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4DC7D66-937C-2659-0AA6-4D024C74E0BC}"/>
              </a:ext>
            </a:extLst>
          </p:cNvPr>
          <p:cNvSpPr txBox="1"/>
          <p:nvPr/>
        </p:nvSpPr>
        <p:spPr>
          <a:xfrm>
            <a:off x="4428105" y="1803743"/>
            <a:ext cx="1765227" cy="307777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rgbClr val="00B050"/>
                </a:solidFill>
              </a:rPr>
              <a:t>Quadrupole magnet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D37FF87-F4F0-7BD0-2079-40843B149B84}"/>
              </a:ext>
            </a:extLst>
          </p:cNvPr>
          <p:cNvCxnSpPr>
            <a:cxnSpLocks/>
          </p:cNvCxnSpPr>
          <p:nvPr/>
        </p:nvCxnSpPr>
        <p:spPr>
          <a:xfrm flipH="1" flipV="1">
            <a:off x="1168040" y="2937142"/>
            <a:ext cx="452586" cy="655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83C33F3-C41A-9D95-C280-21B7E7FB9CEA}"/>
              </a:ext>
            </a:extLst>
          </p:cNvPr>
          <p:cNvSpPr txBox="1"/>
          <p:nvPr/>
        </p:nvSpPr>
        <p:spPr>
          <a:xfrm>
            <a:off x="1321238" y="3673068"/>
            <a:ext cx="1338828" cy="307777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chemeClr val="accent1"/>
                </a:solidFill>
              </a:rPr>
              <a:t>Dipole magnet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F5FB8F5-1BCB-5C78-11CE-4314C2DD3565}"/>
              </a:ext>
            </a:extLst>
          </p:cNvPr>
          <p:cNvCxnSpPr>
            <a:cxnSpLocks/>
          </p:cNvCxnSpPr>
          <p:nvPr/>
        </p:nvCxnSpPr>
        <p:spPr>
          <a:xfrm flipV="1">
            <a:off x="2408664" y="2900148"/>
            <a:ext cx="413764" cy="692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0C9278F-1753-503A-0E3D-193AD0071888}"/>
              </a:ext>
            </a:extLst>
          </p:cNvPr>
          <p:cNvCxnSpPr>
            <a:cxnSpLocks/>
          </p:cNvCxnSpPr>
          <p:nvPr/>
        </p:nvCxnSpPr>
        <p:spPr>
          <a:xfrm flipH="1" flipV="1">
            <a:off x="4111194" y="2915415"/>
            <a:ext cx="51757" cy="433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11303F1A-567A-EE27-009A-99FB8DE1D35F}"/>
              </a:ext>
            </a:extLst>
          </p:cNvPr>
          <p:cNvSpPr txBox="1"/>
          <p:nvPr/>
        </p:nvSpPr>
        <p:spPr>
          <a:xfrm>
            <a:off x="3383509" y="3411559"/>
            <a:ext cx="1527982" cy="307777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chemeClr val="accent1"/>
                </a:solidFill>
              </a:rPr>
              <a:t>Sextuple magnet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694B53F-70B0-03F0-41F0-A54150814E66}"/>
              </a:ext>
            </a:extLst>
          </p:cNvPr>
          <p:cNvCxnSpPr>
            <a:cxnSpLocks/>
          </p:cNvCxnSpPr>
          <p:nvPr/>
        </p:nvCxnSpPr>
        <p:spPr>
          <a:xfrm flipV="1">
            <a:off x="4247539" y="2926007"/>
            <a:ext cx="183510" cy="422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8606B91-347A-CDC4-6919-4B498A0DC22A}"/>
              </a:ext>
            </a:extLst>
          </p:cNvPr>
          <p:cNvSpPr txBox="1"/>
          <p:nvPr/>
        </p:nvSpPr>
        <p:spPr>
          <a:xfrm>
            <a:off x="4993749" y="3411558"/>
            <a:ext cx="1765227" cy="307777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chemeClr val="accent1"/>
                </a:solidFill>
              </a:rPr>
              <a:t>Quadrupole magnet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F3A7ABC-3C64-1AFF-449A-3DF7B0534FD6}"/>
              </a:ext>
            </a:extLst>
          </p:cNvPr>
          <p:cNvCxnSpPr>
            <a:cxnSpLocks/>
          </p:cNvCxnSpPr>
          <p:nvPr/>
        </p:nvCxnSpPr>
        <p:spPr>
          <a:xfrm flipH="1" flipV="1">
            <a:off x="4987380" y="2998492"/>
            <a:ext cx="268271" cy="349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83704C8-6D30-E70B-5BBF-069A02E7F792}"/>
              </a:ext>
            </a:extLst>
          </p:cNvPr>
          <p:cNvSpPr txBox="1"/>
          <p:nvPr/>
        </p:nvSpPr>
        <p:spPr>
          <a:xfrm>
            <a:off x="6966203" y="3653200"/>
            <a:ext cx="1338828" cy="307777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chemeClr val="accent1"/>
                </a:solidFill>
              </a:rPr>
              <a:t>Dipole magnet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4BFFD0B-99CC-0123-2107-AAEEAFFDB90C}"/>
              </a:ext>
            </a:extLst>
          </p:cNvPr>
          <p:cNvCxnSpPr>
            <a:cxnSpLocks/>
          </p:cNvCxnSpPr>
          <p:nvPr/>
        </p:nvCxnSpPr>
        <p:spPr>
          <a:xfrm flipH="1" flipV="1">
            <a:off x="6610731" y="2937142"/>
            <a:ext cx="452586" cy="655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5A6D64E-5561-E752-F911-513627505921}"/>
              </a:ext>
            </a:extLst>
          </p:cNvPr>
          <p:cNvCxnSpPr>
            <a:cxnSpLocks/>
          </p:cNvCxnSpPr>
          <p:nvPr/>
        </p:nvCxnSpPr>
        <p:spPr>
          <a:xfrm flipV="1">
            <a:off x="7851355" y="2900148"/>
            <a:ext cx="413764" cy="692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03A0ADFA-8E9C-37A7-3202-81450BE58FC7}"/>
              </a:ext>
            </a:extLst>
          </p:cNvPr>
          <p:cNvSpPr txBox="1"/>
          <p:nvPr/>
        </p:nvSpPr>
        <p:spPr>
          <a:xfrm>
            <a:off x="-67388" y="1870803"/>
            <a:ext cx="124906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400" b="1" u="sng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67BAC93-5E9D-829E-3FCF-681C20C02B8B}"/>
              </a:ext>
            </a:extLst>
          </p:cNvPr>
          <p:cNvSpPr txBox="1"/>
          <p:nvPr/>
        </p:nvSpPr>
        <p:spPr>
          <a:xfrm>
            <a:off x="43330" y="3385165"/>
            <a:ext cx="97975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1400" b="1" u="sng" dirty="0">
                <a:solidFill>
                  <a:schemeClr val="accent1"/>
                </a:solidFill>
              </a:rPr>
              <a:t>Main ring</a:t>
            </a:r>
          </a:p>
        </p:txBody>
      </p:sp>
      <p:sp>
        <p:nvSpPr>
          <p:cNvPr id="11" name="Textfeld 4">
            <a:extLst>
              <a:ext uri="{FF2B5EF4-FFF2-40B4-BE49-F238E27FC236}">
                <a16:creationId xmlns:a16="http://schemas.microsoft.com/office/drawing/2014/main" id="{2B73F900-5F23-51B0-EFD7-1FAB41D4DDAA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629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8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323528" y="2067694"/>
            <a:ext cx="8421772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3200" u="sng" dirty="0"/>
              <a:t>FCC-</a:t>
            </a:r>
            <a:r>
              <a:rPr lang="en-US" sz="3200" u="sng" dirty="0" err="1"/>
              <a:t>ee</a:t>
            </a:r>
            <a:r>
              <a:rPr lang="en-US" sz="3200" u="sng" dirty="0"/>
              <a:t> Underground Structure point A and G </a:t>
            </a:r>
            <a:endParaRPr lang="en-US" sz="3200" dirty="0"/>
          </a:p>
          <a:p>
            <a:pPr indent="354013">
              <a:lnSpc>
                <a:spcPct val="150000"/>
              </a:lnSpc>
              <a:defRPr/>
            </a:pPr>
            <a:endParaRPr lang="en-US" dirty="0"/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E6E74FE6-14B6-7666-C801-228706A7CEA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FBAC6766-63DF-1BD6-AD0D-4A26D2DA89B9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590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14E3D3F3-7C55-F534-4786-926D350A09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8" t="14331" r="7327" b="9620"/>
          <a:stretch/>
        </p:blipFill>
        <p:spPr>
          <a:xfrm>
            <a:off x="1368284" y="774833"/>
            <a:ext cx="6880207" cy="4039328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9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2AEFD7A2-A635-F5E9-A1DF-DD71C8FED1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5273" y="411510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 Experiment Underground Structure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FAA420-29FE-523E-C607-0E2834622F9D}"/>
              </a:ext>
            </a:extLst>
          </p:cNvPr>
          <p:cNvCxnSpPr>
            <a:cxnSpLocks/>
          </p:cNvCxnSpPr>
          <p:nvPr/>
        </p:nvCxnSpPr>
        <p:spPr>
          <a:xfrm>
            <a:off x="1639035" y="3825995"/>
            <a:ext cx="0" cy="10801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B20544E-E8B1-6599-C214-CA405629069F}"/>
              </a:ext>
            </a:extLst>
          </p:cNvPr>
          <p:cNvCxnSpPr/>
          <p:nvPr/>
        </p:nvCxnSpPr>
        <p:spPr>
          <a:xfrm>
            <a:off x="3535708" y="3666611"/>
            <a:ext cx="0" cy="12961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AD849E9-3DDE-3C75-3F3F-EE11A27285E6}"/>
              </a:ext>
            </a:extLst>
          </p:cNvPr>
          <p:cNvCxnSpPr>
            <a:cxnSpLocks/>
          </p:cNvCxnSpPr>
          <p:nvPr/>
        </p:nvCxnSpPr>
        <p:spPr>
          <a:xfrm>
            <a:off x="1639035" y="4906115"/>
            <a:ext cx="1896673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039A476-B786-0827-4255-0B0047E5161C}"/>
              </a:ext>
            </a:extLst>
          </p:cNvPr>
          <p:cNvSpPr txBox="1"/>
          <p:nvPr/>
        </p:nvSpPr>
        <p:spPr>
          <a:xfrm>
            <a:off x="2071083" y="4472094"/>
            <a:ext cx="82586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FF0000"/>
                </a:solidFill>
              </a:rPr>
              <a:t>35000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3D7B9B5-8885-B4F4-301F-1551F71596C2}"/>
              </a:ext>
            </a:extLst>
          </p:cNvPr>
          <p:cNvCxnSpPr>
            <a:cxnSpLocks/>
          </p:cNvCxnSpPr>
          <p:nvPr/>
        </p:nvCxnSpPr>
        <p:spPr>
          <a:xfrm flipH="1">
            <a:off x="723280" y="4337807"/>
            <a:ext cx="10399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A0148D7-D6FA-D897-69B4-4C8179DCD212}"/>
              </a:ext>
            </a:extLst>
          </p:cNvPr>
          <p:cNvCxnSpPr>
            <a:cxnSpLocks/>
          </p:cNvCxnSpPr>
          <p:nvPr/>
        </p:nvCxnSpPr>
        <p:spPr>
          <a:xfrm flipH="1">
            <a:off x="723280" y="2395013"/>
            <a:ext cx="18403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7C93455-E6B2-740E-633F-CE0AEB6D2786}"/>
              </a:ext>
            </a:extLst>
          </p:cNvPr>
          <p:cNvCxnSpPr>
            <a:cxnSpLocks/>
          </p:cNvCxnSpPr>
          <p:nvPr/>
        </p:nvCxnSpPr>
        <p:spPr>
          <a:xfrm flipV="1">
            <a:off x="903073" y="2395013"/>
            <a:ext cx="0" cy="193326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19BFA8D-E0EE-D9C3-39E9-85AB3B092835}"/>
              </a:ext>
            </a:extLst>
          </p:cNvPr>
          <p:cNvSpPr txBox="1"/>
          <p:nvPr/>
        </p:nvSpPr>
        <p:spPr>
          <a:xfrm rot="16200000">
            <a:off x="232992" y="3321955"/>
            <a:ext cx="825867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FF0000"/>
                </a:solidFill>
              </a:rPr>
              <a:t>35000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7E809A5-FA70-1856-05CC-7CB3D7620EAA}"/>
              </a:ext>
            </a:extLst>
          </p:cNvPr>
          <p:cNvCxnSpPr>
            <a:cxnSpLocks/>
          </p:cNvCxnSpPr>
          <p:nvPr/>
        </p:nvCxnSpPr>
        <p:spPr>
          <a:xfrm flipV="1">
            <a:off x="2329309" y="3564837"/>
            <a:ext cx="560375" cy="36483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4D2DDDB-144A-67C2-C3BF-CDE1614F6C5B}"/>
              </a:ext>
            </a:extLst>
          </p:cNvPr>
          <p:cNvSpPr txBox="1"/>
          <p:nvPr/>
        </p:nvSpPr>
        <p:spPr>
          <a:xfrm rot="19571014">
            <a:off x="2168119" y="3317685"/>
            <a:ext cx="609462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200" dirty="0">
                <a:solidFill>
                  <a:srgbClr val="FF0000"/>
                </a:solidFill>
              </a:rPr>
              <a:t>12000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66A04D7-FCF5-9978-C68C-F153470CDB38}"/>
              </a:ext>
            </a:extLst>
          </p:cNvPr>
          <p:cNvCxnSpPr/>
          <p:nvPr/>
        </p:nvCxnSpPr>
        <p:spPr>
          <a:xfrm>
            <a:off x="1515141" y="1112815"/>
            <a:ext cx="792088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48D1BAF-3703-2ACD-F9D5-80EFD71CA1E6}"/>
              </a:ext>
            </a:extLst>
          </p:cNvPr>
          <p:cNvSpPr txBox="1"/>
          <p:nvPr/>
        </p:nvSpPr>
        <p:spPr>
          <a:xfrm>
            <a:off x="-45056" y="573053"/>
            <a:ext cx="249940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Experimental Shaft ø18m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A540376-CA77-5779-10CC-BCAC8837ADFB}"/>
              </a:ext>
            </a:extLst>
          </p:cNvPr>
          <p:cNvSpPr txBox="1"/>
          <p:nvPr/>
        </p:nvSpPr>
        <p:spPr>
          <a:xfrm>
            <a:off x="4302505" y="938256"/>
            <a:ext cx="2210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Elliptical Service Shaft</a:t>
            </a:r>
          </a:p>
          <a:p>
            <a:pPr algn="ctr"/>
            <a:r>
              <a:rPr lang="en-GB" sz="1600" dirty="0"/>
              <a:t>18x12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582A46-96B3-5DB0-3BEF-A1EA0FBF570A}"/>
              </a:ext>
            </a:extLst>
          </p:cNvPr>
          <p:cNvSpPr txBox="1"/>
          <p:nvPr/>
        </p:nvSpPr>
        <p:spPr>
          <a:xfrm>
            <a:off x="4924651" y="4579263"/>
            <a:ext cx="1585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Service Cavern</a:t>
            </a:r>
          </a:p>
          <a:p>
            <a:pPr algn="ctr"/>
            <a:r>
              <a:rPr lang="en-GB" sz="1600" dirty="0"/>
              <a:t>Extension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DED3160-F769-7974-7800-6A4586000FD6}"/>
              </a:ext>
            </a:extLst>
          </p:cNvPr>
          <p:cNvCxnSpPr>
            <a:cxnSpLocks/>
          </p:cNvCxnSpPr>
          <p:nvPr/>
        </p:nvCxnSpPr>
        <p:spPr>
          <a:xfrm>
            <a:off x="5872441" y="1349858"/>
            <a:ext cx="798601" cy="5328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6634CE2-E14C-CE15-AEF0-39B6EA314032}"/>
              </a:ext>
            </a:extLst>
          </p:cNvPr>
          <p:cNvCxnSpPr>
            <a:cxnSpLocks/>
          </p:cNvCxnSpPr>
          <p:nvPr/>
        </p:nvCxnSpPr>
        <p:spPr>
          <a:xfrm flipV="1">
            <a:off x="6469544" y="4579263"/>
            <a:ext cx="402997" cy="326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4A7C435-F9CD-216F-C234-338F7897B2AA}"/>
              </a:ext>
            </a:extLst>
          </p:cNvPr>
          <p:cNvSpPr txBox="1"/>
          <p:nvPr/>
        </p:nvSpPr>
        <p:spPr>
          <a:xfrm>
            <a:off x="3941002" y="2541775"/>
            <a:ext cx="17347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FCC-</a:t>
            </a:r>
            <a:r>
              <a:rPr lang="en-GB" sz="1600" dirty="0" err="1"/>
              <a:t>ee</a:t>
            </a:r>
            <a:r>
              <a:rPr lang="en-GB" sz="1600" dirty="0"/>
              <a:t> Detector</a:t>
            </a:r>
          </a:p>
          <a:p>
            <a:pPr algn="ctr"/>
            <a:endParaRPr lang="en-GB" sz="16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556DD1C-4790-3D32-D805-84FE310C23A9}"/>
              </a:ext>
            </a:extLst>
          </p:cNvPr>
          <p:cNvCxnSpPr>
            <a:cxnSpLocks/>
          </p:cNvCxnSpPr>
          <p:nvPr/>
        </p:nvCxnSpPr>
        <p:spPr>
          <a:xfrm flipH="1">
            <a:off x="2999348" y="2744778"/>
            <a:ext cx="893278" cy="7635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83D30BE-8AA5-0C7D-42F1-59C1CAFC11D6}"/>
              </a:ext>
            </a:extLst>
          </p:cNvPr>
          <p:cNvSpPr/>
          <p:nvPr/>
        </p:nvSpPr>
        <p:spPr>
          <a:xfrm>
            <a:off x="2133329" y="3659631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C92B88E-9E6B-63CF-D0A6-1D6D2617A992}"/>
              </a:ext>
            </a:extLst>
          </p:cNvPr>
          <p:cNvCxnSpPr>
            <a:cxnSpLocks/>
          </p:cNvCxnSpPr>
          <p:nvPr/>
        </p:nvCxnSpPr>
        <p:spPr>
          <a:xfrm>
            <a:off x="1544524" y="2246419"/>
            <a:ext cx="588805" cy="1390243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4D7C805-38B0-2637-604E-3A8482176B31}"/>
              </a:ext>
            </a:extLst>
          </p:cNvPr>
          <p:cNvSpPr txBox="1"/>
          <p:nvPr/>
        </p:nvSpPr>
        <p:spPr>
          <a:xfrm>
            <a:off x="754976" y="1861888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>
                <a:solidFill>
                  <a:schemeClr val="accent2">
                    <a:lumMod val="50000"/>
                  </a:schemeClr>
                </a:solidFill>
              </a:rPr>
              <a:t>Booster ring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898E132-F3B6-8EF8-F470-751845F5C59B}"/>
              </a:ext>
            </a:extLst>
          </p:cNvPr>
          <p:cNvCxnSpPr>
            <a:cxnSpLocks/>
          </p:cNvCxnSpPr>
          <p:nvPr/>
        </p:nvCxnSpPr>
        <p:spPr>
          <a:xfrm>
            <a:off x="2609497" y="3060793"/>
            <a:ext cx="0" cy="6751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2326E17-471F-EDDB-B67C-A7453DD06FFC}"/>
              </a:ext>
            </a:extLst>
          </p:cNvPr>
          <p:cNvCxnSpPr>
            <a:cxnSpLocks/>
          </p:cNvCxnSpPr>
          <p:nvPr/>
        </p:nvCxnSpPr>
        <p:spPr>
          <a:xfrm>
            <a:off x="2156188" y="3060793"/>
            <a:ext cx="0" cy="5758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C6F0D82-06E7-C6C7-1DBB-1BB573ADD867}"/>
              </a:ext>
            </a:extLst>
          </p:cNvPr>
          <p:cNvCxnSpPr>
            <a:cxnSpLocks/>
          </p:cNvCxnSpPr>
          <p:nvPr/>
        </p:nvCxnSpPr>
        <p:spPr>
          <a:xfrm>
            <a:off x="2156188" y="3150486"/>
            <a:ext cx="453309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7EBA6750-B1C7-40B1-E6D9-2133FC43A768}"/>
              </a:ext>
            </a:extLst>
          </p:cNvPr>
          <p:cNvSpPr txBox="1"/>
          <p:nvPr/>
        </p:nvSpPr>
        <p:spPr>
          <a:xfrm>
            <a:off x="2135324" y="2698479"/>
            <a:ext cx="524503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200" dirty="0">
                <a:solidFill>
                  <a:srgbClr val="FF0000"/>
                </a:solidFill>
              </a:rPr>
              <a:t>8000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D6F0861-B3EF-763C-B723-2F790A856C61}"/>
              </a:ext>
            </a:extLst>
          </p:cNvPr>
          <p:cNvCxnSpPr>
            <a:cxnSpLocks/>
          </p:cNvCxnSpPr>
          <p:nvPr/>
        </p:nvCxnSpPr>
        <p:spPr>
          <a:xfrm>
            <a:off x="1943148" y="3763165"/>
            <a:ext cx="66634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80684B1-BF50-689E-58C0-5E2769B937BC}"/>
              </a:ext>
            </a:extLst>
          </p:cNvPr>
          <p:cNvCxnSpPr>
            <a:cxnSpLocks/>
          </p:cNvCxnSpPr>
          <p:nvPr/>
        </p:nvCxnSpPr>
        <p:spPr>
          <a:xfrm>
            <a:off x="1951532" y="3691157"/>
            <a:ext cx="2046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271868AD-4294-026F-4580-C21895462E37}"/>
              </a:ext>
            </a:extLst>
          </p:cNvPr>
          <p:cNvCxnSpPr>
            <a:cxnSpLocks/>
          </p:cNvCxnSpPr>
          <p:nvPr/>
        </p:nvCxnSpPr>
        <p:spPr>
          <a:xfrm>
            <a:off x="2023540" y="3348727"/>
            <a:ext cx="0" cy="4772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84EF7180-8803-0431-46C2-7B6C8FA3DE42}"/>
              </a:ext>
            </a:extLst>
          </p:cNvPr>
          <p:cNvSpPr txBox="1"/>
          <p:nvPr/>
        </p:nvSpPr>
        <p:spPr>
          <a:xfrm rot="16200000">
            <a:off x="1582077" y="3262756"/>
            <a:ext cx="524503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200" dirty="0">
                <a:solidFill>
                  <a:srgbClr val="FF0000"/>
                </a:solidFill>
              </a:rPr>
              <a:t>1030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236E2AB-ECE6-9662-11CC-A4D7E11F066D}"/>
              </a:ext>
            </a:extLst>
          </p:cNvPr>
          <p:cNvCxnSpPr>
            <a:cxnSpLocks/>
          </p:cNvCxnSpPr>
          <p:nvPr/>
        </p:nvCxnSpPr>
        <p:spPr>
          <a:xfrm flipV="1">
            <a:off x="1986308" y="3728976"/>
            <a:ext cx="72695" cy="687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23E1BA4-3D0C-2F9A-A740-11092A34C1E9}"/>
              </a:ext>
            </a:extLst>
          </p:cNvPr>
          <p:cNvCxnSpPr>
            <a:cxnSpLocks/>
          </p:cNvCxnSpPr>
          <p:nvPr/>
        </p:nvCxnSpPr>
        <p:spPr>
          <a:xfrm flipV="1">
            <a:off x="1984636" y="3653041"/>
            <a:ext cx="72695" cy="687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7">
            <a:extLst>
              <a:ext uri="{FF2B5EF4-FFF2-40B4-BE49-F238E27FC236}">
                <a16:creationId xmlns:a16="http://schemas.microsoft.com/office/drawing/2014/main" id="{E43FBBD7-CA57-1631-7F7A-64807C596F9D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0B38A6-ABB9-D6AA-EADB-0675329C30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864C445B-EDC7-679D-9792-16D909F41332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06.06.2023 / FCC Week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156805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50363</TotalTime>
  <Words>1006</Words>
  <Application>Microsoft Office PowerPoint</Application>
  <PresentationFormat>On-screen Show (16:9)</PresentationFormat>
  <Paragraphs>348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</vt:lpstr>
      <vt:lpstr>Calibri</vt:lpstr>
      <vt:lpstr>Roboto</vt:lpstr>
      <vt:lpstr>Times New Roman</vt:lpstr>
      <vt:lpstr>Wingdings</vt:lpstr>
      <vt:lpstr>Introslides</vt:lpstr>
      <vt:lpstr>Titleslides, Conclusion</vt:lpstr>
      <vt:lpstr>Content Slides - Deep Blue</vt:lpstr>
      <vt:lpstr>Integration update tunnel and arcs, caverns, service caverns, etc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Fani Valchkova-Georgieva</cp:lastModifiedBy>
  <cp:revision>332</cp:revision>
  <cp:lastPrinted>2022-05-20T06:54:27Z</cp:lastPrinted>
  <dcterms:created xsi:type="dcterms:W3CDTF">2020-10-27T09:23:42Z</dcterms:created>
  <dcterms:modified xsi:type="dcterms:W3CDTF">2023-06-02T07:39:13Z</dcterms:modified>
</cp:coreProperties>
</file>