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0" r:id="rId2"/>
    <p:sldId id="289" r:id="rId3"/>
    <p:sldId id="290" r:id="rId4"/>
    <p:sldId id="297" r:id="rId5"/>
    <p:sldId id="291" r:id="rId6"/>
    <p:sldId id="292" r:id="rId7"/>
    <p:sldId id="294" r:id="rId8"/>
    <p:sldId id="293" r:id="rId9"/>
    <p:sldId id="295" r:id="rId10"/>
    <p:sldId id="298" r:id="rId11"/>
    <p:sldId id="299" r:id="rId12"/>
    <p:sldId id="296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96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D45431-7663-4C81-BBB1-C7F4518E091B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59D959-A5CE-4D4C-A770-728E9FAB4644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1C1A38-F05F-4CB1-97FB-EB0C15B0BB58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A3E2CA3-F6A9-42B6-B70E-EAAA6AFEAAA4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93A449F-3E10-4704-8282-EE7F425690B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F5F6048-A038-44CB-846B-A5C1BD35B25F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7D1F0D0-E96C-451E-AAA1-78B3513DB848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A30A430-D31B-49A7-96AF-A26B680691ED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D94-66DB-4FA7-895A-9C109B18B65D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179E-0E65-4F1E-A56F-F81E12620351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1BEF-6B5B-4E14-82F6-18625E9C5FAE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9D59-D077-4799-83B6-0BCAE9DB0677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0273-AC0A-48CC-B601-185C82F509CC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5C47-B7EB-4A06-8D2A-E176A17A170C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2CB7-FFEA-4C86-976E-84CE9D862DAD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9402-3D40-4F13-BD72-9EEEBBFF6DA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6C7B-1195-4F8D-B6BE-9D3205BD0613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04077BFC-99CE-4D1E-B1C6-C55A3B2192C3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Jeanette Kotzian - IWAA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cernbox.cern.ch/index.php/s/Rdpl97Zul6oXdeT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waa.2022@cern.ch" TargetMode="External"/><Relationship Id="rId2" Type="http://schemas.openxmlformats.org/officeDocument/2006/relationships/hyperlink" Target="https://cernbox.cern.ch/index.php/s/BNmuPb7gh5mtzg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index.php/s/RHUNXRkgWiygV5d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h.cern.ch/Document/Claims/LeaveRequest" TargetMode="External"/><Relationship Id="rId4" Type="http://schemas.openxmlformats.org/officeDocument/2006/relationships/hyperlink" Target="https://edh.cern.ch/Document/Claims/Trave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cernbox.cern.ch/index.php/s/RHUNXRkgWiygV5d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indico.cern.ch/event/1136611/timetable/?layout=room#20221031.detailed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659640-96FD-CA59-1DC6-42958625B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26939"/>
            <a:ext cx="12192000" cy="429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04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1782"/>
          </a:xfrm>
        </p:spPr>
        <p:txBody>
          <a:bodyPr/>
          <a:lstStyle/>
          <a:p>
            <a:r>
              <a:rPr lang="fr-CH" dirty="0"/>
              <a:t>Programme - Visits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669F3C-9345-80A3-4ADC-8141292E9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3123"/>
            <a:ext cx="12192000" cy="475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13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9" y="805280"/>
            <a:ext cx="11784011" cy="5247439"/>
          </a:xfrm>
        </p:spPr>
        <p:txBody>
          <a:bodyPr/>
          <a:lstStyle/>
          <a:p>
            <a:pPr lvl="1"/>
            <a:endParaRPr lang="fr-CH" sz="1600" dirty="0"/>
          </a:p>
          <a:p>
            <a:r>
              <a:rPr lang="en-GB" sz="1600" dirty="0"/>
              <a:t>Visits for CERN members done on Monday, 31</a:t>
            </a:r>
            <a:r>
              <a:rPr lang="en-GB" sz="1600" baseline="30000" dirty="0"/>
              <a:t>st</a:t>
            </a:r>
            <a:r>
              <a:rPr lang="en-GB" sz="1600" dirty="0"/>
              <a:t> October 2022 from 2.00 pm to 3.00 pm</a:t>
            </a:r>
          </a:p>
          <a:p>
            <a:pPr lvl="1"/>
            <a:r>
              <a:rPr lang="en-GB" sz="1300" dirty="0"/>
              <a:t>Training for guides</a:t>
            </a:r>
          </a:p>
          <a:p>
            <a:pPr lvl="1"/>
            <a:r>
              <a:rPr lang="en-GB" sz="1300" dirty="0"/>
              <a:t>Start at 2.00 pm at B800 with SLB and TT1</a:t>
            </a:r>
          </a:p>
          <a:p>
            <a:pPr lvl="1"/>
            <a:r>
              <a:rPr lang="en-GB" sz="1300" dirty="0"/>
              <a:t>2.20 pm at B180 to visit 2 activities</a:t>
            </a:r>
          </a:p>
          <a:p>
            <a:pPr lvl="1"/>
            <a:r>
              <a:rPr lang="en-GB" sz="1300" dirty="0"/>
              <a:t>2.40 pm at B54, Drone Atelier</a:t>
            </a:r>
          </a:p>
          <a:p>
            <a:r>
              <a:rPr lang="en-GB" sz="1600" dirty="0"/>
              <a:t>Visits on Wednesday, 2</a:t>
            </a:r>
            <a:r>
              <a:rPr lang="en-GB" sz="1600" baseline="30000" dirty="0"/>
              <a:t>nd</a:t>
            </a:r>
            <a:r>
              <a:rPr lang="en-GB" sz="1600" dirty="0"/>
              <a:t> November 2022 dedicated to external conference participants only.</a:t>
            </a:r>
          </a:p>
          <a:p>
            <a:pPr lvl="1"/>
            <a:r>
              <a:rPr lang="en-GB" sz="1000" dirty="0"/>
              <a:t>Rejection of BE-GM CERN members from the visits subscriptions</a:t>
            </a:r>
          </a:p>
          <a:p>
            <a:r>
              <a:rPr lang="en-GB" sz="1600" dirty="0"/>
              <a:t>WhatsApp/Signal group for bus guides and visit point guides will be put in place</a:t>
            </a:r>
          </a:p>
          <a:p>
            <a:pPr lvl="1"/>
            <a:r>
              <a:rPr lang="en-GB" sz="1300" dirty="0" err="1"/>
              <a:t>CERNBox</a:t>
            </a:r>
            <a:r>
              <a:rPr lang="en-GB" sz="1300" dirty="0"/>
              <a:t> file to complete: </a:t>
            </a:r>
            <a:r>
              <a:rPr lang="en-GB" sz="1300" dirty="0">
                <a:hlinkClick r:id="rId2"/>
              </a:rPr>
              <a:t>https://cernbox.cern.ch/index.php/s/Rdpl97Zul6oXdeT</a:t>
            </a:r>
            <a:endParaRPr lang="en-GB" sz="1300" dirty="0"/>
          </a:p>
          <a:p>
            <a:pPr lvl="1"/>
            <a:r>
              <a:rPr lang="en-GB" sz="1300" dirty="0"/>
              <a:t>Responsibilities clarified in slide 12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1782"/>
          </a:xfrm>
        </p:spPr>
        <p:txBody>
          <a:bodyPr/>
          <a:lstStyle/>
          <a:p>
            <a:r>
              <a:rPr lang="fr-CH" dirty="0"/>
              <a:t>Programme - Visits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90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994" y="475948"/>
            <a:ext cx="11784011" cy="5874903"/>
          </a:xfrm>
        </p:spPr>
        <p:txBody>
          <a:bodyPr/>
          <a:lstStyle/>
          <a:p>
            <a:pPr lvl="1"/>
            <a:endParaRPr lang="fr-CH" sz="1600" dirty="0"/>
          </a:p>
          <a:p>
            <a:r>
              <a:rPr lang="en-GB" sz="1400" b="0" dirty="0">
                <a:solidFill>
                  <a:schemeClr val="accent3"/>
                </a:solidFill>
              </a:rPr>
              <a:t>Subscription to volunteers activities: </a:t>
            </a:r>
            <a:r>
              <a:rPr lang="en-GB" sz="1400" b="0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https://cernbox.cern.ch/index.php/s/BNmuPb7gh5mtzgl</a:t>
            </a:r>
            <a:r>
              <a:rPr lang="en-GB" sz="1400" b="0" dirty="0">
                <a:solidFill>
                  <a:schemeClr val="accent3"/>
                </a:solidFill>
              </a:rPr>
              <a:t> </a:t>
            </a:r>
          </a:p>
          <a:p>
            <a:r>
              <a:rPr lang="en-GB" sz="1600" dirty="0"/>
              <a:t>Installation of poster grids on Monday, 31</a:t>
            </a:r>
            <a:r>
              <a:rPr lang="en-GB" sz="1600" baseline="30000" dirty="0"/>
              <a:t>st</a:t>
            </a:r>
            <a:r>
              <a:rPr lang="en-GB" sz="1600" dirty="0"/>
              <a:t> October and removal on Friday, 4</a:t>
            </a:r>
            <a:r>
              <a:rPr lang="en-GB" sz="1600" baseline="30000" dirty="0"/>
              <a:t>th</a:t>
            </a:r>
            <a:r>
              <a:rPr lang="en-GB" sz="1600" dirty="0"/>
              <a:t> November in the hotel </a:t>
            </a:r>
            <a:r>
              <a:rPr lang="en-GB" sz="1600" dirty="0" err="1"/>
              <a:t>Apart’City</a:t>
            </a:r>
            <a:r>
              <a:rPr lang="en-GB" sz="1600" dirty="0"/>
              <a:t>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Looking for 3-4 volunteers to help setting up and to remove 22 grids for the posters + exhibitors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Attach and detach posters to grids</a:t>
            </a:r>
          </a:p>
          <a:p>
            <a:r>
              <a:rPr lang="en-GB" sz="1600" dirty="0"/>
              <a:t>Ice Breaking Party on Monday, 31</a:t>
            </a:r>
            <a:r>
              <a:rPr lang="en-GB" sz="1600" baseline="30000" dirty="0"/>
              <a:t>st</a:t>
            </a:r>
            <a:r>
              <a:rPr lang="en-GB" sz="1600" dirty="0"/>
              <a:t> October</a:t>
            </a:r>
          </a:p>
          <a:p>
            <a:pPr lvl="1"/>
            <a:r>
              <a:rPr lang="en-GB" sz="1300" dirty="0"/>
              <a:t>Help of 5 persons needed to accompany external participants to the R1 after their registration in Building 33</a:t>
            </a:r>
          </a:p>
          <a:p>
            <a:r>
              <a:rPr lang="en-GB" sz="1600" dirty="0"/>
              <a:t>Goodies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Help of 3-4 persons needed to prepare &gt;100 goodies + badges for CERN entry + CERN Visits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Date: Wednesday, 26</a:t>
            </a:r>
            <a:r>
              <a:rPr lang="en-GB" sz="1300" baseline="30000" dirty="0"/>
              <a:t>th</a:t>
            </a:r>
            <a:r>
              <a:rPr lang="en-GB" sz="1300" dirty="0"/>
              <a:t> October 2022</a:t>
            </a:r>
          </a:p>
          <a:p>
            <a:r>
              <a:rPr lang="en-GB" sz="1600" dirty="0"/>
              <a:t>Posters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Poster sessions throughout the conference in the coffee break conference room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/>
              <a:t>Print out of poster done in one single order for GM members. </a:t>
            </a:r>
            <a:r>
              <a:rPr lang="en-GB" sz="1300" dirty="0">
                <a:solidFill>
                  <a:srgbClr val="FF0000"/>
                </a:solidFill>
              </a:rPr>
              <a:t>Deadline to send your posters to </a:t>
            </a:r>
            <a:r>
              <a:rPr lang="en-GB" sz="13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iwaa.2022@cern.ch</a:t>
            </a:r>
            <a:r>
              <a:rPr lang="en-GB" sz="1300" dirty="0">
                <a:solidFill>
                  <a:srgbClr val="FF0000"/>
                </a:solidFill>
              </a:rPr>
              <a:t>  by Friday, 21</a:t>
            </a:r>
            <a:r>
              <a:rPr lang="en-GB" sz="1300" baseline="30000" dirty="0">
                <a:solidFill>
                  <a:srgbClr val="FF0000"/>
                </a:solidFill>
              </a:rPr>
              <a:t>st</a:t>
            </a:r>
            <a:r>
              <a:rPr lang="en-GB" sz="1300" dirty="0">
                <a:solidFill>
                  <a:srgbClr val="FF0000"/>
                </a:solidFill>
              </a:rPr>
              <a:t> October 2022 the latest!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rgbClr val="2F2F2F"/>
                </a:solidFill>
              </a:rPr>
              <a:t>Installation of your posters on Monday, 31</a:t>
            </a:r>
            <a:r>
              <a:rPr lang="en-GB" sz="1300" baseline="30000" dirty="0">
                <a:solidFill>
                  <a:srgbClr val="2F2F2F"/>
                </a:solidFill>
              </a:rPr>
              <a:t>st</a:t>
            </a:r>
            <a:r>
              <a:rPr lang="en-GB" sz="1300" dirty="0">
                <a:solidFill>
                  <a:srgbClr val="2F2F2F"/>
                </a:solidFill>
              </a:rPr>
              <a:t> October 2022 as from 2.00 pm until 4.30 pm only!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rgbClr val="2F2F2F"/>
                </a:solidFill>
              </a:rPr>
              <a:t>Removal of your posters on Friday, 4</a:t>
            </a:r>
            <a:r>
              <a:rPr lang="en-GB" sz="1300" baseline="30000" dirty="0">
                <a:solidFill>
                  <a:srgbClr val="2F2F2F"/>
                </a:solidFill>
              </a:rPr>
              <a:t>th</a:t>
            </a:r>
            <a:r>
              <a:rPr lang="en-GB" sz="1300" dirty="0">
                <a:solidFill>
                  <a:srgbClr val="2F2F2F"/>
                </a:solidFill>
              </a:rPr>
              <a:t> November 2022 between 2.00 pm and 4.00 pm.</a:t>
            </a:r>
          </a:p>
          <a:p>
            <a:r>
              <a:rPr lang="en-GB" sz="1600" dirty="0">
                <a:solidFill>
                  <a:srgbClr val="2F2F2F"/>
                </a:solidFill>
              </a:rPr>
              <a:t>Bus guides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rgbClr val="2F2F2F"/>
                </a:solidFill>
              </a:rPr>
              <a:t>5 visitor groups finally with 1 accompanying person from CERN each. 3 persons still needed.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300" dirty="0">
                <a:solidFill>
                  <a:srgbClr val="2F2F2F"/>
                </a:solidFill>
              </a:rPr>
              <a:t> time schedule is respected by the group and by the guide, </a:t>
            </a:r>
            <a:r>
              <a:rPr lang="en-GB" sz="1300" dirty="0"/>
              <a:t>inform about delays, inform about any urgencies, be the contact person for the bus driver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GB" sz="1300" dirty="0">
              <a:solidFill>
                <a:srgbClr val="2F2F2F"/>
              </a:solidFill>
            </a:endParaRPr>
          </a:p>
          <a:p>
            <a:pPr lvl="1"/>
            <a:endParaRPr lang="en-GB" sz="1300" dirty="0">
              <a:solidFill>
                <a:srgbClr val="2F2F2F"/>
              </a:solidFill>
            </a:endParaRPr>
          </a:p>
          <a:p>
            <a:pPr lvl="1"/>
            <a:endParaRPr lang="en-GB" sz="13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0685"/>
          </a:xfrm>
        </p:spPr>
        <p:txBody>
          <a:bodyPr/>
          <a:lstStyle/>
          <a:p>
            <a:r>
              <a:rPr lang="fr-CH" dirty="0"/>
              <a:t>Organisation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87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514CB0-3FFA-5062-DBDE-0EECEA99A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14546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General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Registration(s)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Participants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2F2F2F"/>
                </a:solidFill>
              </a:rPr>
              <a:t>Exhibitors</a:t>
            </a:r>
            <a:endParaRPr lang="fr-CH" sz="2000" dirty="0">
              <a:solidFill>
                <a:srgbClr val="2F2F2F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Social </a:t>
            </a:r>
            <a:r>
              <a:rPr lang="fr-CH" sz="2000" dirty="0" err="1">
                <a:solidFill>
                  <a:srgbClr val="2F2F2F"/>
                </a:solidFill>
              </a:rPr>
              <a:t>Activities</a:t>
            </a:r>
            <a:endParaRPr lang="fr-CH" sz="2000" dirty="0">
              <a:solidFill>
                <a:srgbClr val="2F2F2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Programme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Visits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2F2F2F"/>
                </a:solidFill>
              </a:rPr>
              <a:t>Organisation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A7318-E8A9-BB44-56E6-78E777321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55001-E715-B8BF-35EE-3EC7D4F16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52AB-4522-4797-AD76-E5F59B926A4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32193-2ED5-7C41-C8E7-932FE5116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3BBAE-6E7C-700E-368A-6043E7D81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B8426D4F-F585-0D58-5F64-CD3C82E66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303A2539-86BE-245E-D4E3-680F4FB3B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929" y="1124744"/>
            <a:ext cx="4267786" cy="364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10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EFA893-9FB8-4C57-EA94-EE17ED1B1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07253"/>
            <a:ext cx="11376024" cy="4608512"/>
          </a:xfrm>
        </p:spPr>
        <p:txBody>
          <a:bodyPr/>
          <a:lstStyle/>
          <a:p>
            <a:r>
              <a:rPr lang="fr-CH" dirty="0"/>
              <a:t>31st </a:t>
            </a:r>
            <a:r>
              <a:rPr lang="fr-CH" dirty="0" err="1"/>
              <a:t>October</a:t>
            </a:r>
            <a:r>
              <a:rPr lang="fr-CH" dirty="0"/>
              <a:t> to 4th </a:t>
            </a:r>
            <a:r>
              <a:rPr lang="fr-CH" dirty="0" err="1"/>
              <a:t>November</a:t>
            </a:r>
            <a:r>
              <a:rPr lang="fr-CH" dirty="0"/>
              <a:t> 2022</a:t>
            </a:r>
          </a:p>
          <a:p>
            <a:r>
              <a:rPr lang="fr-CH" dirty="0" err="1"/>
              <a:t>Appart’City</a:t>
            </a:r>
            <a:r>
              <a:rPr lang="fr-CH" dirty="0"/>
              <a:t> Hotel in Ferney-Voltaire</a:t>
            </a:r>
          </a:p>
          <a:p>
            <a:r>
              <a:rPr lang="fr-CH" dirty="0"/>
              <a:t>106 Registrations in total </a:t>
            </a:r>
            <a:r>
              <a:rPr lang="fr-CH" dirty="0" err="1"/>
              <a:t>so</a:t>
            </a:r>
            <a:r>
              <a:rPr lang="fr-CH" dirty="0"/>
              <a:t> far</a:t>
            </a:r>
          </a:p>
          <a:p>
            <a:r>
              <a:rPr lang="fr-CH" dirty="0"/>
              <a:t>35 institutes </a:t>
            </a:r>
            <a:r>
              <a:rPr lang="fr-CH" dirty="0" err="1"/>
              <a:t>from</a:t>
            </a:r>
            <a:r>
              <a:rPr lang="fr-CH" dirty="0"/>
              <a:t> all over the world</a:t>
            </a:r>
          </a:p>
          <a:p>
            <a:r>
              <a:rPr lang="fr-CH" dirty="0"/>
              <a:t>74 contributions as posters and </a:t>
            </a:r>
            <a:r>
              <a:rPr lang="fr-CH" dirty="0" err="1"/>
              <a:t>presentations</a:t>
            </a:r>
            <a:endParaRPr lang="fr-CH" dirty="0"/>
          </a:p>
          <a:p>
            <a:r>
              <a:rPr lang="fr-CH" dirty="0"/>
              <a:t>Start of the </a:t>
            </a:r>
            <a:r>
              <a:rPr lang="fr-CH" dirty="0" err="1"/>
              <a:t>conference</a:t>
            </a:r>
            <a:r>
              <a:rPr lang="fr-CH" dirty="0"/>
              <a:t>: Monday, 31st </a:t>
            </a:r>
            <a:r>
              <a:rPr lang="fr-CH" dirty="0" err="1"/>
              <a:t>October</a:t>
            </a:r>
            <a:r>
              <a:rPr lang="fr-CH" dirty="0"/>
              <a:t> 2022</a:t>
            </a:r>
          </a:p>
          <a:p>
            <a:pPr lvl="1"/>
            <a:r>
              <a:rPr lang="fr-CH" dirty="0"/>
              <a:t>Registration of participants (distribution of badges) in Building 33 as </a:t>
            </a:r>
            <a:r>
              <a:rPr lang="fr-CH" dirty="0" err="1"/>
              <a:t>from</a:t>
            </a:r>
            <a:r>
              <a:rPr lang="fr-CH" dirty="0"/>
              <a:t> 5.30 pm</a:t>
            </a:r>
          </a:p>
          <a:p>
            <a:pPr lvl="1"/>
            <a:r>
              <a:rPr lang="fr-CH" dirty="0" err="1"/>
              <a:t>Ice</a:t>
            </a:r>
            <a:r>
              <a:rPr lang="fr-CH" dirty="0"/>
              <a:t> Breaking Cocktail in Restaurant 1 at CERN as </a:t>
            </a:r>
            <a:r>
              <a:rPr lang="fr-CH" dirty="0" err="1"/>
              <a:t>from</a:t>
            </a:r>
            <a:r>
              <a:rPr lang="fr-CH" dirty="0"/>
              <a:t> 6.00 pm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0E9F9C-30F8-91FC-3C6A-1E4EF72DD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General Information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1C1E1-1734-3286-34B8-45D56E5C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A94F0-04F7-441B-4307-506BEBDB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0382-D025-7D96-D6DB-66DCE0C1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E32F1DC-21A3-5804-9560-01AEA1FA0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9" name="Picture 8" descr="A building with a red awning&#10;&#10;Description automatically generated with low confidence">
            <a:extLst>
              <a:ext uri="{FF2B5EF4-FFF2-40B4-BE49-F238E27FC236}">
                <a16:creationId xmlns:a16="http://schemas.microsoft.com/office/drawing/2014/main" id="{4B53A2A2-3A29-01AC-4DF9-89FB92BB1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3965" y="906464"/>
            <a:ext cx="2466975" cy="1847850"/>
          </a:xfrm>
          <a:prstGeom prst="rect">
            <a:avLst/>
          </a:prstGeom>
        </p:spPr>
      </p:pic>
      <p:pic>
        <p:nvPicPr>
          <p:cNvPr id="11" name="Picture 10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67497ADD-BACD-3259-41AA-A69E867AE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1825" y="396791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3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0E9F9C-30F8-91FC-3C6A-1E4EF72DD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General Information – </a:t>
            </a:r>
            <a:r>
              <a:rPr lang="fr-CH" dirty="0" err="1">
                <a:solidFill>
                  <a:schemeClr val="accent3"/>
                </a:solidFill>
              </a:rPr>
              <a:t>overview</a:t>
            </a:r>
            <a:r>
              <a:rPr lang="fr-CH" dirty="0">
                <a:solidFill>
                  <a:schemeClr val="accent3"/>
                </a:solidFill>
              </a:rPr>
              <a:t> deadlines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1C1E1-1734-3286-34B8-45D56E5C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A94F0-04F7-441B-4307-506BEBDB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0382-D025-7D96-D6DB-66DCE0C1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E32F1DC-21A3-5804-9560-01AEA1FA0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EE5D23-6F82-09DF-B297-6D9A76E64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911672"/>
            <a:ext cx="8758237" cy="52220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486995-A9E1-FE86-CB64-002CBB7AE324}"/>
              </a:ext>
            </a:extLst>
          </p:cNvPr>
          <p:cNvSpPr txBox="1"/>
          <p:nvPr/>
        </p:nvSpPr>
        <p:spPr>
          <a:xfrm>
            <a:off x="10009898" y="1119265"/>
            <a:ext cx="1438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/>
              <a:t>October</a:t>
            </a:r>
            <a:r>
              <a:rPr lang="fr-CH" dirty="0"/>
              <a:t> 2022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98E71B-6511-0C15-55DA-7AF1E811321B}"/>
              </a:ext>
            </a:extLst>
          </p:cNvPr>
          <p:cNvSpPr txBox="1"/>
          <p:nvPr/>
        </p:nvSpPr>
        <p:spPr>
          <a:xfrm>
            <a:off x="2822577" y="5287618"/>
            <a:ext cx="12938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900" dirty="0"/>
              <a:t>Visit CERN members Installations</a:t>
            </a:r>
          </a:p>
        </p:txBody>
      </p:sp>
    </p:spTree>
    <p:extLst>
      <p:ext uri="{BB962C8B-B14F-4D97-AF65-F5344CB8AC3E}">
        <p14:creationId xmlns:p14="http://schemas.microsoft.com/office/powerpoint/2010/main" val="1476633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3400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rgbClr val="FF0000"/>
                </a:solidFill>
              </a:rPr>
              <a:t>                                       Deadline: Friday, 7th </a:t>
            </a:r>
            <a:r>
              <a:rPr lang="fr-CH" dirty="0" err="1">
                <a:solidFill>
                  <a:srgbClr val="FF0000"/>
                </a:solidFill>
              </a:rPr>
              <a:t>October</a:t>
            </a:r>
            <a:r>
              <a:rPr lang="fr-CH" dirty="0">
                <a:solidFill>
                  <a:srgbClr val="FF0000"/>
                </a:solidFill>
              </a:rPr>
              <a:t> 2022</a:t>
            </a:r>
          </a:p>
          <a:p>
            <a:r>
              <a:rPr lang="fr-CH" dirty="0" err="1"/>
              <a:t>Missing</a:t>
            </a:r>
            <a:r>
              <a:rPr lang="fr-CH" dirty="0"/>
              <a:t>: SCE, International </a:t>
            </a:r>
            <a:r>
              <a:rPr lang="fr-CH" dirty="0" err="1"/>
              <a:t>Organizing</a:t>
            </a:r>
            <a:r>
              <a:rPr lang="fr-CH" dirty="0"/>
              <a:t> </a:t>
            </a:r>
            <a:r>
              <a:rPr lang="fr-CH" dirty="0" err="1"/>
              <a:t>Committee</a:t>
            </a:r>
            <a:r>
              <a:rPr lang="fr-CH" dirty="0"/>
              <a:t>, GM members</a:t>
            </a:r>
            <a:endParaRPr lang="en-GB" dirty="0"/>
          </a:p>
          <a:p>
            <a:r>
              <a:rPr lang="en-GB" dirty="0"/>
              <a:t>2 Registration forms for participants:</a:t>
            </a:r>
          </a:p>
          <a:p>
            <a:pPr lvl="1"/>
            <a:r>
              <a:rPr lang="en-GB" dirty="0"/>
              <a:t>Full time participation:</a:t>
            </a:r>
          </a:p>
          <a:p>
            <a:pPr lvl="1"/>
            <a:r>
              <a:rPr lang="en-GB" dirty="0"/>
              <a:t>Day-to-day participation</a:t>
            </a:r>
          </a:p>
          <a:p>
            <a:r>
              <a:rPr lang="en-GB" dirty="0"/>
              <a:t>2 Registration forms for exhibitors</a:t>
            </a:r>
          </a:p>
          <a:p>
            <a:pPr lvl="1"/>
            <a:r>
              <a:rPr lang="en-GB" dirty="0"/>
              <a:t>Main exhibitor</a:t>
            </a:r>
          </a:p>
          <a:p>
            <a:pPr lvl="1"/>
            <a:r>
              <a:rPr lang="en-GB" dirty="0"/>
              <a:t>Accompanying exhibitor</a:t>
            </a:r>
          </a:p>
          <a:p>
            <a:r>
              <a:rPr lang="en-GB" dirty="0"/>
              <a:t>2 Registration forms for social activities:</a:t>
            </a:r>
          </a:p>
          <a:p>
            <a:pPr lvl="1"/>
            <a:r>
              <a:rPr lang="en-GB" dirty="0"/>
              <a:t>CERN Visits during the afternoon on 2</a:t>
            </a:r>
            <a:r>
              <a:rPr lang="en-GB" baseline="30000" dirty="0"/>
              <a:t>nd</a:t>
            </a:r>
            <a:r>
              <a:rPr lang="en-GB" dirty="0"/>
              <a:t> November 2022</a:t>
            </a:r>
          </a:p>
          <a:p>
            <a:pPr lvl="1"/>
            <a:r>
              <a:rPr lang="en-GB" dirty="0"/>
              <a:t>Visit of the “Château de Ferney-Voltaire” during the evening on 3</a:t>
            </a:r>
            <a:r>
              <a:rPr lang="en-GB" baseline="30000" dirty="0"/>
              <a:t>rd</a:t>
            </a:r>
            <a:r>
              <a:rPr lang="en-GB" dirty="0"/>
              <a:t> November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Registration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9AEAA7BB-7E18-E519-A1CD-BB29BB4FE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788" y="906464"/>
            <a:ext cx="911726" cy="7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23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BF8F54-C70D-3987-2653-471E8D196D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3971176"/>
              </p:ext>
            </p:extLst>
          </p:nvPr>
        </p:nvGraphicFramePr>
        <p:xfrm>
          <a:off x="407987" y="1196534"/>
          <a:ext cx="11376024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688012">
                  <a:extLst>
                    <a:ext uri="{9D8B030D-6E8A-4147-A177-3AD203B41FA5}">
                      <a16:colId xmlns:a16="http://schemas.microsoft.com/office/drawing/2014/main" val="3867453377"/>
                    </a:ext>
                  </a:extLst>
                </a:gridCol>
                <a:gridCol w="5688012">
                  <a:extLst>
                    <a:ext uri="{9D8B030D-6E8A-4147-A177-3AD203B41FA5}">
                      <a16:colId xmlns:a16="http://schemas.microsoft.com/office/drawing/2014/main" val="1970572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Full-time participation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Day-to-Day participation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61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dirty="0"/>
                        <a:t>350 CHF for the </a:t>
                      </a:r>
                      <a:r>
                        <a:rPr lang="fr-CH" dirty="0" err="1"/>
                        <a:t>entire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week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dirty="0"/>
                        <a:t>60 CHF per </a:t>
                      </a:r>
                      <a:r>
                        <a:rPr lang="fr-CH" dirty="0" err="1"/>
                        <a:t>day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23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dirty="0" err="1"/>
                        <a:t>Form</a:t>
                      </a:r>
                      <a:r>
                        <a:rPr lang="fr-CH" dirty="0"/>
                        <a:t>: CERN Participants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dirty="0" err="1"/>
                        <a:t>Form</a:t>
                      </a:r>
                      <a:r>
                        <a:rPr lang="fr-CH" dirty="0"/>
                        <a:t>: CERN One Day participation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90855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Registration - Participants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89A771-3C6F-6288-C902-AB089A7AB513}"/>
              </a:ext>
            </a:extLst>
          </p:cNvPr>
          <p:cNvSpPr txBox="1"/>
          <p:nvPr/>
        </p:nvSpPr>
        <p:spPr>
          <a:xfrm>
            <a:off x="407987" y="2483140"/>
            <a:ext cx="10828421" cy="3688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</a:rPr>
              <a:t>Confirmation email to </a:t>
            </a:r>
            <a:r>
              <a:rPr lang="fr-CH" dirty="0" err="1">
                <a:solidFill>
                  <a:srgbClr val="2F2F2F"/>
                </a:solidFill>
              </a:rPr>
              <a:t>be</a:t>
            </a:r>
            <a:r>
              <a:rPr lang="fr-CH" dirty="0">
                <a:solidFill>
                  <a:srgbClr val="2F2F2F"/>
                </a:solidFill>
              </a:rPr>
              <a:t> sent to </a:t>
            </a:r>
            <a:r>
              <a:rPr lang="fr-CH" dirty="0" err="1">
                <a:solidFill>
                  <a:srgbClr val="2F2F2F"/>
                </a:solidFill>
              </a:rPr>
              <a:t>your</a:t>
            </a:r>
            <a:r>
              <a:rPr lang="fr-CH" dirty="0">
                <a:solidFill>
                  <a:srgbClr val="2F2F2F"/>
                </a:solidFill>
              </a:rPr>
              <a:t> Group Administrative </a:t>
            </a:r>
            <a:r>
              <a:rPr lang="fr-CH" dirty="0" err="1">
                <a:solidFill>
                  <a:srgbClr val="2F2F2F"/>
                </a:solidFill>
              </a:rPr>
              <a:t>Officer</a:t>
            </a:r>
            <a:r>
              <a:rPr lang="fr-CH" dirty="0">
                <a:solidFill>
                  <a:srgbClr val="2F2F2F"/>
                </a:solidFill>
              </a:rPr>
              <a:t> for </a:t>
            </a:r>
            <a:r>
              <a:rPr lang="fr-CH" dirty="0" err="1">
                <a:solidFill>
                  <a:srgbClr val="2F2F2F"/>
                </a:solidFill>
              </a:rPr>
              <a:t>processing</a:t>
            </a:r>
            <a:endParaRPr lang="fr-CH" dirty="0">
              <a:solidFill>
                <a:srgbClr val="2F2F2F"/>
              </a:solidFill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</a:rPr>
              <a:t>Payment</a:t>
            </a:r>
            <a:r>
              <a:rPr lang="fr-CH" dirty="0">
                <a:solidFill>
                  <a:srgbClr val="2F2F2F"/>
                </a:solidFill>
              </a:rPr>
              <a:t> </a:t>
            </a:r>
            <a:r>
              <a:rPr lang="fr-CH" dirty="0" err="1">
                <a:solidFill>
                  <a:srgbClr val="2F2F2F"/>
                </a:solidFill>
              </a:rPr>
              <a:t>done</a:t>
            </a:r>
            <a:r>
              <a:rPr lang="fr-CH" dirty="0">
                <a:solidFill>
                  <a:srgbClr val="2F2F2F"/>
                </a:solidFill>
              </a:rPr>
              <a:t> via TID for all CERN members by the respective GAO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</a:rPr>
              <a:t>Local </a:t>
            </a:r>
            <a:r>
              <a:rPr lang="fr-CH" dirty="0" err="1">
                <a:solidFill>
                  <a:srgbClr val="2F2F2F"/>
                </a:solidFill>
              </a:rPr>
              <a:t>conference</a:t>
            </a:r>
            <a:r>
              <a:rPr lang="fr-CH" dirty="0">
                <a:solidFill>
                  <a:srgbClr val="2F2F2F"/>
                </a:solidFill>
              </a:rPr>
              <a:t> 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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particular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conditions for CERN members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Participation in social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events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in the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evenings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are at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your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own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expense</a:t>
            </a:r>
            <a:endParaRPr lang="fr-CH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Label the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payment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: LAST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NAME_First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Name_IWAA2022_Social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events</a:t>
            </a:r>
            <a:endParaRPr lang="fr-CH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Confirm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participation in social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events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on 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  <a:hlinkClick r:id="rId3"/>
              </a:rPr>
              <a:t>CERNBox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(file: BE-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GM_Social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diners)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  <a:hlinkClick r:id="rId4"/>
              </a:rPr>
              <a:t>Travel request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to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be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done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, BC for GM members: 61417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Register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  <a:hlinkClick r:id="rId5"/>
              </a:rPr>
              <a:t>absence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in EDH as Official trip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Indicate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in the registration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form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any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2F2F2F"/>
                </a:solidFill>
                <a:sym typeface="Wingdings" panose="05000000000000000000" pitchFamily="2" charset="2"/>
              </a:rPr>
              <a:t>dietary</a:t>
            </a:r>
            <a:r>
              <a:rPr lang="fr-CH" dirty="0">
                <a:solidFill>
                  <a:srgbClr val="2F2F2F"/>
                </a:solidFill>
                <a:sym typeface="Wingdings" panose="05000000000000000000" pitchFamily="2" charset="2"/>
              </a:rPr>
              <a:t> restrictions!!</a:t>
            </a:r>
          </a:p>
        </p:txBody>
      </p:sp>
    </p:spTree>
    <p:extLst>
      <p:ext uri="{BB962C8B-B14F-4D97-AF65-F5344CB8AC3E}">
        <p14:creationId xmlns:p14="http://schemas.microsoft.com/office/powerpoint/2010/main" val="176991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rgbClr val="FF0000"/>
                </a:solidFill>
              </a:rPr>
              <a:t>                                        Deadline: Friday, 7th </a:t>
            </a:r>
            <a:r>
              <a:rPr lang="fr-CH" dirty="0" err="1">
                <a:solidFill>
                  <a:srgbClr val="FF0000"/>
                </a:solidFill>
              </a:rPr>
              <a:t>October</a:t>
            </a:r>
            <a:r>
              <a:rPr lang="fr-CH" dirty="0">
                <a:solidFill>
                  <a:srgbClr val="FF0000"/>
                </a:solidFill>
              </a:rPr>
              <a:t> 2022</a:t>
            </a:r>
          </a:p>
          <a:p>
            <a:r>
              <a:rPr lang="fr-CH" dirty="0"/>
              <a:t>2 Registration </a:t>
            </a:r>
            <a:r>
              <a:rPr lang="fr-CH" dirty="0" err="1"/>
              <a:t>forms</a:t>
            </a:r>
            <a:r>
              <a:rPr lang="fr-CH" dirty="0"/>
              <a:t> for </a:t>
            </a:r>
            <a:r>
              <a:rPr lang="fr-CH" dirty="0" err="1"/>
              <a:t>Exhibitors</a:t>
            </a:r>
            <a:endParaRPr lang="fr-CH" dirty="0"/>
          </a:p>
          <a:p>
            <a:pPr lvl="1"/>
            <a:r>
              <a:rPr lang="fr-CH" dirty="0"/>
              <a:t>Main </a:t>
            </a:r>
            <a:r>
              <a:rPr lang="fr-CH" dirty="0" err="1"/>
              <a:t>exhibitor</a:t>
            </a:r>
            <a:r>
              <a:rPr lang="fr-CH" dirty="0"/>
              <a:t>: 500 CHF per </a:t>
            </a:r>
            <a:r>
              <a:rPr lang="fr-CH" dirty="0" err="1"/>
              <a:t>person</a:t>
            </a:r>
            <a:endParaRPr lang="fr-CH" dirty="0"/>
          </a:p>
          <a:p>
            <a:pPr lvl="1"/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accompanying</a:t>
            </a:r>
            <a:r>
              <a:rPr lang="fr-CH" dirty="0"/>
              <a:t> </a:t>
            </a:r>
            <a:r>
              <a:rPr lang="fr-CH" dirty="0" err="1"/>
              <a:t>exhibitor</a:t>
            </a:r>
            <a:r>
              <a:rPr lang="fr-CH" dirty="0"/>
              <a:t>: 400 CHF per </a:t>
            </a:r>
            <a:r>
              <a:rPr lang="fr-CH" dirty="0" err="1"/>
              <a:t>person</a:t>
            </a:r>
            <a:endParaRPr lang="fr-CH" dirty="0"/>
          </a:p>
          <a:p>
            <a:pPr lvl="1"/>
            <a:r>
              <a:rPr lang="fr-CH" dirty="0" err="1"/>
              <a:t>Hexagon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join</a:t>
            </a:r>
            <a:endParaRPr lang="fr-CH" dirty="0"/>
          </a:p>
          <a:p>
            <a:r>
              <a:rPr lang="fr-CH" dirty="0"/>
              <a:t>No news </a:t>
            </a:r>
            <a:r>
              <a:rPr lang="fr-CH" dirty="0" err="1"/>
              <a:t>from</a:t>
            </a:r>
            <a:r>
              <a:rPr lang="fr-CH" dirty="0"/>
              <a:t> API Metrology, Faro, Triumph, VMT </a:t>
            </a:r>
            <a:r>
              <a:rPr lang="fr-CH" dirty="0" err="1"/>
              <a:t>GmbH</a:t>
            </a:r>
            <a:r>
              <a:rPr lang="fr-CH" dirty="0"/>
              <a:t>, </a:t>
            </a:r>
            <a:r>
              <a:rPr lang="fr-CH" dirty="0" err="1"/>
              <a:t>Hyp</a:t>
            </a:r>
            <a:r>
              <a:rPr lang="fr-CH" dirty="0"/>
              <a:t>-Arc, </a:t>
            </a:r>
            <a:r>
              <a:rPr lang="fr-CH" dirty="0" err="1"/>
              <a:t>Allnav</a:t>
            </a:r>
            <a:r>
              <a:rPr lang="fr-CH" dirty="0"/>
              <a:t>, </a:t>
            </a:r>
            <a:r>
              <a:rPr lang="fr-CH" dirty="0" err="1"/>
              <a:t>Geofit</a:t>
            </a:r>
            <a:r>
              <a:rPr lang="fr-CH" dirty="0"/>
              <a:t>, Zöllner &amp; </a:t>
            </a:r>
            <a:r>
              <a:rPr lang="fr-CH" dirty="0" err="1"/>
              <a:t>Fröhlich</a:t>
            </a:r>
            <a:r>
              <a:rPr lang="fr-CH" dirty="0"/>
              <a:t>,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Registration – </a:t>
            </a:r>
            <a:r>
              <a:rPr lang="fr-CH" dirty="0" err="1"/>
              <a:t>Exhibitors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8F03551A-C17A-BDB0-05C1-A1DAA2C60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788" y="1209525"/>
            <a:ext cx="911726" cy="7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9" y="1022768"/>
            <a:ext cx="11784011" cy="5247439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For GM: </a:t>
            </a:r>
            <a:r>
              <a:rPr lang="fr-CH" sz="16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Indicate</a:t>
            </a: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  <a:r>
              <a:rPr lang="fr-CH" sz="16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your</a:t>
            </a: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 participation in social </a:t>
            </a:r>
            <a:r>
              <a:rPr lang="fr-CH" sz="16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events</a:t>
            </a: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 in the </a:t>
            </a:r>
            <a:r>
              <a:rPr lang="fr-CH" sz="16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evening</a:t>
            </a: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  <a:r>
              <a:rPr lang="fr-CH" sz="16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here</a:t>
            </a:r>
            <a:r>
              <a:rPr lang="fr-CH" sz="1600" b="0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  <a:r>
              <a:rPr lang="fr-CH" sz="1400" b="0" dirty="0">
                <a:solidFill>
                  <a:schemeClr val="accent3"/>
                </a:solidFill>
                <a:sym typeface="Wingdings" panose="05000000000000000000" pitchFamily="2" charset="2"/>
                <a:hlinkClick r:id="rId2"/>
              </a:rPr>
              <a:t>https://cernbox.cern.ch/index.php/s/RHUNXRkgWiygV5d</a:t>
            </a:r>
            <a:r>
              <a:rPr lang="fr-CH" sz="1400" b="0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300" b="0" dirty="0">
                <a:solidFill>
                  <a:schemeClr val="accent3"/>
                </a:solidFill>
                <a:sym typeface="Wingdings" panose="05000000000000000000" pitchFamily="2" charset="2"/>
              </a:rPr>
              <a:t>(file: BE-</a:t>
            </a:r>
            <a:r>
              <a:rPr lang="fr-CH" sz="1300" b="0" dirty="0" err="1">
                <a:solidFill>
                  <a:schemeClr val="accent3"/>
                </a:solidFill>
                <a:sym typeface="Wingdings" panose="05000000000000000000" pitchFamily="2" charset="2"/>
              </a:rPr>
              <a:t>GM_Social</a:t>
            </a:r>
            <a:r>
              <a:rPr lang="fr-CH" sz="1300" b="0" dirty="0">
                <a:solidFill>
                  <a:schemeClr val="accent3"/>
                </a:solidFill>
                <a:sym typeface="Wingdings" panose="05000000000000000000" pitchFamily="2" charset="2"/>
              </a:rPr>
              <a:t> diners)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dirty="0">
                <a:solidFill>
                  <a:srgbClr val="FF0000"/>
                </a:solidFill>
                <a:sym typeface="Wingdings" panose="05000000000000000000" pitchFamily="2" charset="2"/>
              </a:rPr>
              <a:t>Deadline to </a:t>
            </a:r>
            <a:r>
              <a:rPr lang="fr-CH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register</a:t>
            </a:r>
            <a:r>
              <a:rPr lang="fr-CH" sz="1600" dirty="0">
                <a:solidFill>
                  <a:srgbClr val="FF0000"/>
                </a:solidFill>
                <a:sym typeface="Wingdings" panose="05000000000000000000" pitchFamily="2" charset="2"/>
              </a:rPr>
              <a:t> and </a:t>
            </a:r>
            <a:r>
              <a:rPr lang="fr-CH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pay</a:t>
            </a:r>
            <a:r>
              <a:rPr lang="fr-CH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your</a:t>
            </a:r>
            <a:r>
              <a:rPr lang="fr-CH" sz="1600" dirty="0">
                <a:solidFill>
                  <a:srgbClr val="FF0000"/>
                </a:solidFill>
                <a:sym typeface="Wingdings" panose="05000000000000000000" pitchFamily="2" charset="2"/>
              </a:rPr>
              <a:t> contributions: Friday, 14th </a:t>
            </a:r>
            <a:r>
              <a:rPr lang="fr-CH" sz="1600" dirty="0" err="1">
                <a:solidFill>
                  <a:srgbClr val="FF0000"/>
                </a:solidFill>
                <a:sym typeface="Wingdings" panose="05000000000000000000" pitchFamily="2" charset="2"/>
              </a:rPr>
              <a:t>October</a:t>
            </a:r>
            <a:r>
              <a:rPr lang="fr-CH" sz="1600" dirty="0">
                <a:solidFill>
                  <a:srgbClr val="FF0000"/>
                </a:solidFill>
                <a:sym typeface="Wingdings" panose="05000000000000000000" pitchFamily="2" charset="2"/>
              </a:rPr>
              <a:t> 2022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Monday, 31st </a:t>
            </a:r>
            <a:r>
              <a:rPr lang="fr-CH" sz="1600" dirty="0" err="1"/>
              <a:t>October</a:t>
            </a:r>
            <a:r>
              <a:rPr lang="fr-CH" sz="1600" dirty="0"/>
              <a:t> 2022 – «</a:t>
            </a:r>
            <a:r>
              <a:rPr lang="fr-CH" sz="1600" dirty="0" err="1"/>
              <a:t>Ice</a:t>
            </a:r>
            <a:r>
              <a:rPr lang="fr-CH" sz="1600" dirty="0"/>
              <a:t> Breaking Cocktail», CERN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In R1, at the end, </a:t>
            </a:r>
            <a:r>
              <a:rPr lang="fr-CH" sz="1600" dirty="0" err="1"/>
              <a:t>before</a:t>
            </a:r>
            <a:r>
              <a:rPr lang="fr-CH" sz="1600" dirty="0"/>
              <a:t> the glass box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Participation </a:t>
            </a:r>
            <a:r>
              <a:rPr lang="fr-CH" sz="1600" dirty="0" err="1"/>
              <a:t>included</a:t>
            </a:r>
            <a:r>
              <a:rPr lang="fr-CH" sz="1600" dirty="0"/>
              <a:t> in the </a:t>
            </a:r>
            <a:r>
              <a:rPr lang="fr-CH" sz="1600" dirty="0" err="1"/>
              <a:t>conference</a:t>
            </a:r>
            <a:r>
              <a:rPr lang="fr-CH" sz="1600" dirty="0"/>
              <a:t> </a:t>
            </a:r>
            <a:r>
              <a:rPr lang="fr-CH" sz="1600" dirty="0" err="1"/>
              <a:t>fees</a:t>
            </a:r>
            <a:endParaRPr lang="fr-CH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Tuesday, 1st </a:t>
            </a:r>
            <a:r>
              <a:rPr lang="fr-CH" sz="1600" dirty="0" err="1"/>
              <a:t>November</a:t>
            </a:r>
            <a:r>
              <a:rPr lang="fr-CH" sz="1600" dirty="0"/>
              <a:t> 2022 – «Fondue», Bains des Pâquis - Geneva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50 CHF per </a:t>
            </a:r>
            <a:r>
              <a:rPr lang="fr-CH" sz="1600" dirty="0" err="1"/>
              <a:t>person</a:t>
            </a:r>
            <a:r>
              <a:rPr lang="fr-CH" sz="1600" dirty="0"/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Open to </a:t>
            </a:r>
            <a:r>
              <a:rPr lang="fr-CH" sz="1600" dirty="0" err="1"/>
              <a:t>accompanying</a:t>
            </a:r>
            <a:r>
              <a:rPr lang="fr-CH" sz="1600" dirty="0"/>
              <a:t> </a:t>
            </a:r>
            <a:r>
              <a:rPr lang="fr-CH" sz="1600" dirty="0" err="1"/>
              <a:t>persons</a:t>
            </a:r>
            <a:endParaRPr lang="fr-CH" sz="16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Bus transport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hotel</a:t>
            </a:r>
            <a:r>
              <a:rPr lang="fr-CH" sz="1600" dirty="0"/>
              <a:t> to Geneva downtown and back </a:t>
            </a:r>
            <a:r>
              <a:rPr lang="fr-CH" sz="1600" dirty="0" err="1"/>
              <a:t>organised</a:t>
            </a:r>
            <a:endParaRPr lang="fr-CH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dirty="0" err="1"/>
              <a:t>Wednesday</a:t>
            </a:r>
            <a:r>
              <a:rPr lang="fr-CH" sz="1600" dirty="0"/>
              <a:t>, 2</a:t>
            </a:r>
            <a:r>
              <a:rPr lang="fr-CH" sz="1600" baseline="30000" dirty="0"/>
              <a:t>nd</a:t>
            </a:r>
            <a:r>
              <a:rPr lang="fr-CH" sz="1600" dirty="0"/>
              <a:t> </a:t>
            </a:r>
            <a:r>
              <a:rPr lang="fr-CH" sz="1600" dirty="0" err="1"/>
              <a:t>November</a:t>
            </a:r>
            <a:r>
              <a:rPr lang="fr-CH" sz="1600" dirty="0"/>
              <a:t> 2022 – «La table du Lac», </a:t>
            </a:r>
            <a:r>
              <a:rPr lang="fr-CH" sz="1600" dirty="0" err="1"/>
              <a:t>Divonnes-Les-Bains</a:t>
            </a:r>
            <a:endParaRPr lang="fr-CH" sz="16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77 CHF per </a:t>
            </a:r>
            <a:r>
              <a:rPr lang="fr-CH" sz="1600" dirty="0" err="1"/>
              <a:t>person</a:t>
            </a:r>
            <a:endParaRPr lang="fr-CH" sz="16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Open to </a:t>
            </a:r>
            <a:r>
              <a:rPr lang="fr-CH" sz="1600" dirty="0" err="1"/>
              <a:t>accompanying</a:t>
            </a:r>
            <a:r>
              <a:rPr lang="fr-CH" sz="1600" dirty="0"/>
              <a:t> </a:t>
            </a:r>
            <a:r>
              <a:rPr lang="fr-CH" sz="1600" dirty="0" err="1"/>
              <a:t>persons</a:t>
            </a:r>
            <a:endParaRPr lang="fr-CH" sz="16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Bus transport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hotel</a:t>
            </a:r>
            <a:r>
              <a:rPr lang="fr-CH" sz="1600" dirty="0"/>
              <a:t> to Geneva downtown and back </a:t>
            </a:r>
            <a:r>
              <a:rPr lang="fr-CH" sz="1600" dirty="0" err="1"/>
              <a:t>organised</a:t>
            </a:r>
            <a:endParaRPr lang="fr-CH" sz="16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Thursday, 3rd </a:t>
            </a:r>
            <a:r>
              <a:rPr lang="fr-CH" sz="1600" dirty="0" err="1"/>
              <a:t>November</a:t>
            </a:r>
            <a:r>
              <a:rPr lang="fr-CH" sz="1600" dirty="0"/>
              <a:t> 2022 – «Château de Ferney-Voltaire», Ferney-Voltaire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Free of charge, </a:t>
            </a:r>
            <a:r>
              <a:rPr lang="fr-CH" sz="1600" dirty="0" err="1"/>
              <a:t>included</a:t>
            </a:r>
            <a:r>
              <a:rPr lang="fr-CH" sz="1600" dirty="0"/>
              <a:t> in the </a:t>
            </a:r>
            <a:r>
              <a:rPr lang="fr-CH" sz="1600" dirty="0" err="1"/>
              <a:t>conference</a:t>
            </a:r>
            <a:r>
              <a:rPr lang="fr-CH" sz="1600" dirty="0"/>
              <a:t> </a:t>
            </a:r>
            <a:r>
              <a:rPr lang="fr-CH" sz="1600" dirty="0" err="1"/>
              <a:t>fees</a:t>
            </a:r>
            <a:endParaRPr lang="fr-CH" sz="16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sz="1600" dirty="0"/>
              <a:t>No transport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organised</a:t>
            </a:r>
            <a:r>
              <a:rPr lang="fr-CH" sz="1600" dirty="0"/>
              <a:t>, </a:t>
            </a:r>
            <a:r>
              <a:rPr lang="fr-CH" sz="1600" dirty="0" err="1"/>
              <a:t>accompanied</a:t>
            </a:r>
            <a:r>
              <a:rPr lang="fr-CH" sz="1600" dirty="0"/>
              <a:t> </a:t>
            </a:r>
            <a:r>
              <a:rPr lang="fr-CH" sz="1600" dirty="0" err="1"/>
              <a:t>visit</a:t>
            </a:r>
            <a:r>
              <a:rPr lang="fr-CH" sz="1600" dirty="0"/>
              <a:t> by a </a:t>
            </a:r>
            <a:r>
              <a:rPr lang="fr-CH" sz="1600" dirty="0" err="1"/>
              <a:t>volonteer</a:t>
            </a:r>
            <a:r>
              <a:rPr lang="fr-CH" sz="1600" dirty="0"/>
              <a:t> (15 mins </a:t>
            </a:r>
            <a:r>
              <a:rPr lang="fr-CH" sz="1600" dirty="0" err="1"/>
              <a:t>walking</a:t>
            </a:r>
            <a:r>
              <a:rPr lang="fr-CH" sz="1600" dirty="0"/>
              <a:t> distance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Appart’City</a:t>
            </a:r>
            <a:r>
              <a:rPr lang="fr-CH" sz="1600" dirty="0"/>
              <a:t> Hotel)</a:t>
            </a:r>
          </a:p>
          <a:p>
            <a:pPr lvl="1"/>
            <a:endParaRPr lang="fr-CH" sz="1600" dirty="0"/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912"/>
          </a:xfrm>
        </p:spPr>
        <p:txBody>
          <a:bodyPr/>
          <a:lstStyle/>
          <a:p>
            <a:r>
              <a:rPr lang="fr-CH" dirty="0"/>
              <a:t>Registration – Social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72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FFE2-9CB0-7437-DD8D-8DFDD6E32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9" y="805280"/>
            <a:ext cx="11784011" cy="5247439"/>
          </a:xfrm>
        </p:spPr>
        <p:txBody>
          <a:bodyPr/>
          <a:lstStyle/>
          <a:p>
            <a:pPr lvl="1"/>
            <a:endParaRPr lang="fr-CH" sz="1600" dirty="0"/>
          </a:p>
          <a:p>
            <a:r>
              <a:rPr lang="en-GB" sz="1600" dirty="0"/>
              <a:t>Welcome on Tuesday, 1</a:t>
            </a:r>
            <a:r>
              <a:rPr lang="en-GB" sz="1600" baseline="30000" dirty="0"/>
              <a:t>st</a:t>
            </a:r>
            <a:r>
              <a:rPr lang="en-GB" sz="1600" dirty="0"/>
              <a:t> November by Malika MEDDAHI</a:t>
            </a:r>
          </a:p>
          <a:p>
            <a:r>
              <a:rPr lang="en-GB" sz="1600" dirty="0"/>
              <a:t>Tight schedule to fit 74 contributions in terms of presentations and posters</a:t>
            </a:r>
          </a:p>
          <a:p>
            <a:r>
              <a:rPr lang="en-GB" sz="1600" dirty="0"/>
              <a:t>Poster sessions will take place throughout the conference</a:t>
            </a:r>
          </a:p>
          <a:p>
            <a:r>
              <a:rPr lang="en-GB" sz="1600" dirty="0">
                <a:solidFill>
                  <a:srgbClr val="FF0000"/>
                </a:solidFill>
              </a:rPr>
              <a:t>Paper submission deadline: Friday, 14</a:t>
            </a:r>
            <a:r>
              <a:rPr lang="en-GB" sz="1600" baseline="30000" dirty="0">
                <a:solidFill>
                  <a:srgbClr val="FF0000"/>
                </a:solidFill>
              </a:rPr>
              <a:t>th</a:t>
            </a:r>
            <a:r>
              <a:rPr lang="en-GB" sz="1600" dirty="0">
                <a:solidFill>
                  <a:srgbClr val="FF0000"/>
                </a:solidFill>
              </a:rPr>
              <a:t> October 2022</a:t>
            </a:r>
          </a:p>
          <a:p>
            <a:pPr lvl="1"/>
            <a:r>
              <a:rPr lang="en-GB" sz="1300" dirty="0"/>
              <a:t>Attach your paper directly to your contribution in the time schedule: </a:t>
            </a:r>
            <a:r>
              <a:rPr lang="en-GB" sz="1300" dirty="0">
                <a:hlinkClick r:id="rId2"/>
              </a:rPr>
              <a:t>https://indico.cern.ch/event/1136611/timetable/?layout=room#20221031.detailed</a:t>
            </a:r>
            <a:endParaRPr lang="en-GB" sz="1300" dirty="0"/>
          </a:p>
          <a:p>
            <a:r>
              <a:rPr lang="en-GB" sz="1600" dirty="0"/>
              <a:t> Key note speakers: Malika MEDDAHI et Werner RIEGLER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D42A-31AB-66AF-D9E6-EC8751CD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Programme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1644-6DF8-7312-6A2B-FF6555DE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0B51-1349-4F67-A946-B92FFC3A6EF5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7DE44-811B-095C-1910-F4B7C8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Jeanette Kotzian - IWAA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EDE2-73F9-F11F-CDE1-D04B6514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84DB4EF-29EE-2091-05A9-778B6CDA3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56" y="6270208"/>
            <a:ext cx="687690" cy="58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94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1270</TotalTime>
  <Words>1058</Words>
  <Application>Microsoft Office PowerPoint</Application>
  <PresentationFormat>Widescreen</PresentationFormat>
  <Paragraphs>148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Summary</vt:lpstr>
      <vt:lpstr>General Information</vt:lpstr>
      <vt:lpstr>General Information – overview deadlines </vt:lpstr>
      <vt:lpstr>Registration </vt:lpstr>
      <vt:lpstr>Registration - Participants</vt:lpstr>
      <vt:lpstr>Registration – Exhibitors</vt:lpstr>
      <vt:lpstr>Registration – Social Activities</vt:lpstr>
      <vt:lpstr>Programme</vt:lpstr>
      <vt:lpstr>Programme - Visits</vt:lpstr>
      <vt:lpstr>Programme - Visits</vt:lpstr>
      <vt:lpstr>Organisation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Rachel Lavanant</cp:lastModifiedBy>
  <cp:revision>9</cp:revision>
  <dcterms:created xsi:type="dcterms:W3CDTF">2022-10-04T08:03:28Z</dcterms:created>
  <dcterms:modified xsi:type="dcterms:W3CDTF">2022-10-07T14:39:38Z</dcterms:modified>
</cp:coreProperties>
</file>