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1"/>
  </p:notesMasterIdLst>
  <p:handoutMasterIdLst>
    <p:handoutMasterId r:id="rId72"/>
  </p:handoutMasterIdLst>
  <p:sldIdLst>
    <p:sldId id="684" r:id="rId2"/>
    <p:sldId id="685" r:id="rId3"/>
    <p:sldId id="841" r:id="rId4"/>
    <p:sldId id="827" r:id="rId5"/>
    <p:sldId id="826" r:id="rId6"/>
    <p:sldId id="804" r:id="rId7"/>
    <p:sldId id="875" r:id="rId8"/>
    <p:sldId id="855" r:id="rId9"/>
    <p:sldId id="806" r:id="rId10"/>
    <p:sldId id="808" r:id="rId11"/>
    <p:sldId id="839" r:id="rId12"/>
    <p:sldId id="809" r:id="rId13"/>
    <p:sldId id="837" r:id="rId14"/>
    <p:sldId id="810" r:id="rId15"/>
    <p:sldId id="831" r:id="rId16"/>
    <p:sldId id="832" r:id="rId17"/>
    <p:sldId id="840" r:id="rId18"/>
    <p:sldId id="830" r:id="rId19"/>
    <p:sldId id="828" r:id="rId20"/>
    <p:sldId id="807" r:id="rId21"/>
    <p:sldId id="852" r:id="rId22"/>
    <p:sldId id="835" r:id="rId23"/>
    <p:sldId id="836" r:id="rId24"/>
    <p:sldId id="838" r:id="rId25"/>
    <p:sldId id="842" r:id="rId26"/>
    <p:sldId id="872" r:id="rId27"/>
    <p:sldId id="833" r:id="rId28"/>
    <p:sldId id="788" r:id="rId29"/>
    <p:sldId id="811" r:id="rId30"/>
    <p:sldId id="843" r:id="rId31"/>
    <p:sldId id="812" r:id="rId32"/>
    <p:sldId id="813" r:id="rId33"/>
    <p:sldId id="844" r:id="rId34"/>
    <p:sldId id="822" r:id="rId35"/>
    <p:sldId id="845" r:id="rId36"/>
    <p:sldId id="815" r:id="rId37"/>
    <p:sldId id="816" r:id="rId38"/>
    <p:sldId id="817" r:id="rId39"/>
    <p:sldId id="854" r:id="rId40"/>
    <p:sldId id="823" r:id="rId41"/>
    <p:sldId id="846" r:id="rId42"/>
    <p:sldId id="873" r:id="rId43"/>
    <p:sldId id="874" r:id="rId44"/>
    <p:sldId id="818" r:id="rId45"/>
    <p:sldId id="819" r:id="rId46"/>
    <p:sldId id="820" r:id="rId47"/>
    <p:sldId id="853" r:id="rId48"/>
    <p:sldId id="847" r:id="rId49"/>
    <p:sldId id="859" r:id="rId50"/>
    <p:sldId id="825" r:id="rId51"/>
    <p:sldId id="850" r:id="rId52"/>
    <p:sldId id="857" r:id="rId53"/>
    <p:sldId id="858" r:id="rId54"/>
    <p:sldId id="849" r:id="rId55"/>
    <p:sldId id="867" r:id="rId56"/>
    <p:sldId id="861" r:id="rId57"/>
    <p:sldId id="876" r:id="rId58"/>
    <p:sldId id="860" r:id="rId59"/>
    <p:sldId id="862" r:id="rId60"/>
    <p:sldId id="863" r:id="rId61"/>
    <p:sldId id="869" r:id="rId62"/>
    <p:sldId id="864" r:id="rId63"/>
    <p:sldId id="865" r:id="rId64"/>
    <p:sldId id="866" r:id="rId65"/>
    <p:sldId id="868" r:id="rId66"/>
    <p:sldId id="834" r:id="rId67"/>
    <p:sldId id="870" r:id="rId68"/>
    <p:sldId id="821" r:id="rId69"/>
    <p:sldId id="871" r:id="rId7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CC99FF"/>
    <a:srgbClr val="99CCFF"/>
    <a:srgbClr val="000000"/>
    <a:srgbClr val="00FFFF"/>
    <a:srgbClr val="FF9900"/>
    <a:srgbClr val="FFCCFF"/>
    <a:srgbClr val="00FF00"/>
    <a:srgbClr val="0000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5582" autoAdjust="0"/>
    <p:restoredTop sz="95276" autoAdjust="0"/>
  </p:normalViewPr>
  <p:slideViewPr>
    <p:cSldViewPr snapToGrid="0">
      <p:cViewPr varScale="1">
        <p:scale>
          <a:sx n="85" d="100"/>
          <a:sy n="85" d="100"/>
        </p:scale>
        <p:origin x="1925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8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>
        <p:scale>
          <a:sx n="110" d="100"/>
          <a:sy n="110" d="100"/>
        </p:scale>
        <p:origin x="-1348" y="1104"/>
      </p:cViewPr>
      <p:guideLst>
        <p:guide orient="horz" pos="2880"/>
        <p:guide pos="2160"/>
      </p:guideLst>
    </p:cSldViewPr>
  </p:notesViewPr>
  <p:gridSpacing cx="76330" cy="7633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Times New Roman" pitchFamily="18" charset="0"/>
              </a:defRPr>
            </a:lvl1pPr>
          </a:lstStyle>
          <a:p>
            <a:pPr>
              <a:defRPr/>
            </a:pPr>
            <a:fld id="{6109FEAF-C057-4357-BC39-155DE7B9CF4A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433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Times New Roman" pitchFamily="18" charset="0"/>
              </a:defRPr>
            </a:lvl1pPr>
          </a:lstStyle>
          <a:p>
            <a:pPr>
              <a:defRPr/>
            </a:pPr>
            <a:fld id="{4C5F455E-E08F-4DF3-BAE4-0DB61B3969EA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3573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F67812B-EB0D-4150-8B31-B9358DD33182}" type="slidenum">
              <a:rPr lang="he-IL" sz="1200" b="0" smtClean="0"/>
              <a:pPr eaLnBrk="1" hangingPunct="1"/>
              <a:t>1</a:t>
            </a:fld>
            <a:endParaRPr lang="en-US" sz="1200" b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764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Michael Elad</a:t>
            </a:r>
          </a:p>
          <a:p>
            <a:pPr>
              <a:defRPr/>
            </a:pPr>
            <a:r>
              <a:rPr lang="en-US" dirty="0"/>
              <a:t>The Computer-Science Department	</a:t>
            </a:r>
          </a:p>
          <a:p>
            <a:pPr>
              <a:defRPr/>
            </a:pPr>
            <a:r>
              <a:rPr lang="en-US" dirty="0"/>
              <a:t>The Technion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F3CF8-B29E-4257-8A25-E8EB4CFF4F41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341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Michael Elad</a:t>
            </a:r>
          </a:p>
          <a:p>
            <a:pPr>
              <a:defRPr/>
            </a:pPr>
            <a:r>
              <a:rPr lang="en-US"/>
              <a:t>The Computer-Science Department	</a:t>
            </a:r>
          </a:p>
          <a:p>
            <a:pPr>
              <a:defRPr/>
            </a:pPr>
            <a:r>
              <a:rPr lang="en-US"/>
              <a:t>The Technion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FA105-8FBB-4263-80DC-8C697385E83F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777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Michael Elad</a:t>
            </a:r>
          </a:p>
          <a:p>
            <a:pPr>
              <a:defRPr/>
            </a:pPr>
            <a:r>
              <a:rPr lang="en-US" dirty="0"/>
              <a:t>The Computer-Science Department	</a:t>
            </a:r>
          </a:p>
          <a:p>
            <a:pPr>
              <a:defRPr/>
            </a:pPr>
            <a:r>
              <a:rPr lang="en-US" dirty="0"/>
              <a:t>The Technion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7BFC2-F522-4DA6-8915-11B1941B770E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139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Michael Elad</a:t>
            </a:r>
          </a:p>
          <a:p>
            <a:pPr>
              <a:defRPr/>
            </a:pPr>
            <a:r>
              <a:rPr lang="en-US" dirty="0"/>
              <a:t>The Computer-Science Department	</a:t>
            </a:r>
          </a:p>
          <a:p>
            <a:pPr>
              <a:defRPr/>
            </a:pPr>
            <a:r>
              <a:rPr lang="en-US" dirty="0"/>
              <a:t>The Technion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9A354-80C4-4862-A03F-FDAE48679AC4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099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Michael Elad</a:t>
            </a:r>
          </a:p>
          <a:p>
            <a:pPr>
              <a:defRPr/>
            </a:pPr>
            <a:r>
              <a:rPr lang="en-US" dirty="0"/>
              <a:t>The Computer-Science Department	</a:t>
            </a:r>
          </a:p>
          <a:p>
            <a:pPr>
              <a:defRPr/>
            </a:pPr>
            <a:r>
              <a:rPr lang="en-US" dirty="0"/>
              <a:t>The Technion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B8BF4-6E6E-4EA0-A257-8C88A46E487D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5391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Michael Elad</a:t>
            </a:r>
          </a:p>
          <a:p>
            <a:pPr>
              <a:defRPr/>
            </a:pPr>
            <a:r>
              <a:rPr lang="en-US" dirty="0"/>
              <a:t>The Computer-Science Department	</a:t>
            </a:r>
          </a:p>
          <a:p>
            <a:pPr>
              <a:defRPr/>
            </a:pPr>
            <a:r>
              <a:rPr lang="en-US" dirty="0"/>
              <a:t>The Technion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83100-781A-4FA8-A0B8-A27A45B52B40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37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Michael Elad</a:t>
            </a:r>
          </a:p>
          <a:p>
            <a:pPr>
              <a:defRPr/>
            </a:pPr>
            <a:r>
              <a:rPr lang="en-US" dirty="0"/>
              <a:t>The Computer-Science Department	</a:t>
            </a:r>
          </a:p>
          <a:p>
            <a:pPr>
              <a:defRPr/>
            </a:pPr>
            <a:r>
              <a:rPr lang="en-US" dirty="0"/>
              <a:t>The Technion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CB99A-6E1A-41D2-9B36-5B9F38962BA1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464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Michael Elad</a:t>
            </a:r>
          </a:p>
          <a:p>
            <a:pPr>
              <a:defRPr/>
            </a:pPr>
            <a:r>
              <a:rPr lang="en-US" dirty="0"/>
              <a:t>The Computer-Science Department	</a:t>
            </a:r>
          </a:p>
          <a:p>
            <a:pPr>
              <a:defRPr/>
            </a:pPr>
            <a:r>
              <a:rPr lang="en-US" dirty="0"/>
              <a:t>The Technion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28D25-68C8-4FD8-B0F0-39AA052FE9ED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227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Michael Elad</a:t>
            </a:r>
          </a:p>
          <a:p>
            <a:pPr>
              <a:defRPr/>
            </a:pPr>
            <a:r>
              <a:rPr lang="en-US" dirty="0"/>
              <a:t>The Computer-Science Department	</a:t>
            </a:r>
          </a:p>
          <a:p>
            <a:pPr>
              <a:defRPr/>
            </a:pPr>
            <a:r>
              <a:rPr lang="en-US" dirty="0"/>
              <a:t>The Technion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41261-8010-49F8-B938-7BDBB189F137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107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Michael Elad</a:t>
            </a:r>
          </a:p>
          <a:p>
            <a:pPr>
              <a:defRPr/>
            </a:pPr>
            <a:r>
              <a:rPr lang="en-US" dirty="0"/>
              <a:t>The Computer-Science Department	</a:t>
            </a:r>
          </a:p>
          <a:p>
            <a:pPr>
              <a:defRPr/>
            </a:pPr>
            <a:r>
              <a:rPr lang="en-US" dirty="0"/>
              <a:t>The Technion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CFDE0-FFDF-4427-9117-FFCCA724C89E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98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Michael Elad</a:t>
            </a:r>
          </a:p>
          <a:p>
            <a:pPr>
              <a:defRPr/>
            </a:pPr>
            <a:r>
              <a:rPr lang="en-US" dirty="0"/>
              <a:t>The Computer-Science Department	</a:t>
            </a:r>
          </a:p>
          <a:p>
            <a:pPr>
              <a:defRPr/>
            </a:pPr>
            <a:r>
              <a:rPr lang="en-US" dirty="0"/>
              <a:t>The Technion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77A2F-E46A-4651-AF44-9FB64DABCC43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82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Michael Elad</a:t>
            </a:r>
          </a:p>
          <a:p>
            <a:pPr>
              <a:defRPr/>
            </a:pPr>
            <a:r>
              <a:rPr lang="en-US" dirty="0"/>
              <a:t>The Computer-Science Department	</a:t>
            </a:r>
          </a:p>
          <a:p>
            <a:pPr>
              <a:defRPr/>
            </a:pPr>
            <a:r>
              <a:rPr lang="en-US" dirty="0"/>
              <a:t>The Technion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3D720-BA03-46A5-8F84-9F8CD7E460EC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958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Michael Elad</a:t>
            </a:r>
          </a:p>
          <a:p>
            <a:pPr>
              <a:defRPr/>
            </a:pPr>
            <a:r>
              <a:rPr lang="en-US"/>
              <a:t>The Computer-Science Department	</a:t>
            </a:r>
          </a:p>
          <a:p>
            <a:pPr>
              <a:defRPr/>
            </a:pPr>
            <a:r>
              <a:rPr lang="en-US"/>
              <a:t>The Technion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7A12C-CECD-484D-8EBD-203547F306CE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176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Michael Elad</a:t>
            </a:r>
          </a:p>
          <a:p>
            <a:pPr>
              <a:defRPr/>
            </a:pPr>
            <a:r>
              <a:rPr lang="en-US"/>
              <a:t>The Computer-Science Department	</a:t>
            </a:r>
          </a:p>
          <a:p>
            <a:pPr>
              <a:defRPr/>
            </a:pPr>
            <a:r>
              <a:rPr lang="en-US"/>
              <a:t>The Technion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2806C-C88F-4F08-AC21-28EEF0296855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154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8963" y="6175375"/>
            <a:ext cx="410845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r>
              <a:rPr lang="en-US" dirty="0"/>
              <a:t>Michael Elad</a:t>
            </a:r>
          </a:p>
          <a:p>
            <a:pPr>
              <a:defRPr/>
            </a:pPr>
            <a:r>
              <a:rPr lang="en-US" dirty="0"/>
              <a:t>The Computer-Science Department	</a:t>
            </a:r>
          </a:p>
          <a:p>
            <a:pPr>
              <a:defRPr/>
            </a:pPr>
            <a:r>
              <a:rPr lang="en-US" dirty="0"/>
              <a:t>The Technion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13588" y="62388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427F0209-659B-43D1-B628-B81F1C9B9E12}" type="slidenum">
              <a:rPr lang="he-IL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Line 7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1" name="Picture 16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6151563"/>
            <a:ext cx="523875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5.jpe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7.png"/><Relationship Id="rId5" Type="http://schemas.openxmlformats.org/officeDocument/2006/relationships/image" Target="../media/image16.jpe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Relationship Id="rId5" Type="http://schemas.openxmlformats.org/officeDocument/2006/relationships/image" Target="../media/image140.png"/><Relationship Id="rId4" Type="http://schemas.openxmlformats.org/officeDocument/2006/relationships/image" Target="../media/image13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251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0.png"/><Relationship Id="rId4" Type="http://schemas.openxmlformats.org/officeDocument/2006/relationships/image" Target="../media/image41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0.png"/><Relationship Id="rId13" Type="http://schemas.openxmlformats.org/officeDocument/2006/relationships/image" Target="../media/image50.png"/><Relationship Id="rId7" Type="http://schemas.openxmlformats.org/officeDocument/2006/relationships/image" Target="../media/image300.png"/><Relationship Id="rId12" Type="http://schemas.openxmlformats.org/officeDocument/2006/relationships/image" Target="../media/image49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0.png"/><Relationship Id="rId11" Type="http://schemas.openxmlformats.org/officeDocument/2006/relationships/image" Target="../media/image340.png"/><Relationship Id="rId5" Type="http://schemas.openxmlformats.org/officeDocument/2006/relationships/image" Target="../media/image280.png"/><Relationship Id="rId10" Type="http://schemas.openxmlformats.org/officeDocument/2006/relationships/image" Target="../media/image330.png"/><Relationship Id="rId9" Type="http://schemas.openxmlformats.org/officeDocument/2006/relationships/image" Target="../media/image320.png"/><Relationship Id="rId14" Type="http://schemas.openxmlformats.org/officeDocument/2006/relationships/slide" Target="slide3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1.png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1.png"/><Relationship Id="rId5" Type="http://schemas.openxmlformats.org/officeDocument/2006/relationships/image" Target="../media/image470.png"/><Relationship Id="rId4" Type="http://schemas.openxmlformats.org/officeDocument/2006/relationships/image" Target="../media/image46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1.png"/><Relationship Id="rId5" Type="http://schemas.openxmlformats.org/officeDocument/2006/relationships/image" Target="../media/image380.png"/><Relationship Id="rId4" Type="http://schemas.openxmlformats.org/officeDocument/2006/relationships/image" Target="../media/image37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10" Type="http://schemas.openxmlformats.org/officeDocument/2006/relationships/image" Target="../media/image62.jpeg"/><Relationship Id="rId4" Type="http://schemas.openxmlformats.org/officeDocument/2006/relationships/image" Target="../media/image56.jpeg"/><Relationship Id="rId9" Type="http://schemas.openxmlformats.org/officeDocument/2006/relationships/image" Target="../media/image61.jpeg"/></Relationships>
</file>

<file path=ppt/slides/_rels/slide3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4.png"/><Relationship Id="rId3" Type="http://schemas.openxmlformats.org/officeDocument/2006/relationships/image" Target="../media/image510.png"/><Relationship Id="rId12" Type="http://schemas.openxmlformats.org/officeDocument/2006/relationships/image" Target="../media/image63.png"/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0.png"/><Relationship Id="rId11" Type="http://schemas.openxmlformats.org/officeDocument/2006/relationships/image" Target="../media/image550.png"/><Relationship Id="rId5" Type="http://schemas.openxmlformats.org/officeDocument/2006/relationships/image" Target="../media/image530.png"/><Relationship Id="rId10" Type="http://schemas.openxmlformats.org/officeDocument/2006/relationships/image" Target="../media/image330.png"/><Relationship Id="rId4" Type="http://schemas.openxmlformats.org/officeDocument/2006/relationships/image" Target="../media/image520.png"/><Relationship Id="rId14" Type="http://schemas.openxmlformats.org/officeDocument/2006/relationships/image" Target="../media/image6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0.png"/><Relationship Id="rId2" Type="http://schemas.openxmlformats.org/officeDocument/2006/relationships/image" Target="../media/image6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1.png"/><Relationship Id="rId5" Type="http://schemas.openxmlformats.org/officeDocument/2006/relationships/image" Target="../media/image660.png"/><Relationship Id="rId4" Type="http://schemas.openxmlformats.org/officeDocument/2006/relationships/image" Target="../media/image65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7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0.png"/><Relationship Id="rId4" Type="http://schemas.openxmlformats.org/officeDocument/2006/relationships/image" Target="../media/image67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75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0.png"/><Relationship Id="rId2" Type="http://schemas.openxmlformats.org/officeDocument/2006/relationships/image" Target="../media/image7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0.png"/><Relationship Id="rId4" Type="http://schemas.openxmlformats.org/officeDocument/2006/relationships/image" Target="../media/image78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0.png"/><Relationship Id="rId2" Type="http://schemas.openxmlformats.org/officeDocument/2006/relationships/image" Target="../media/image8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0.png"/><Relationship Id="rId5" Type="http://schemas.openxmlformats.org/officeDocument/2006/relationships/image" Target="../media/image830.png"/><Relationship Id="rId4" Type="http://schemas.openxmlformats.org/officeDocument/2006/relationships/image" Target="../media/image82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76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46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slide" Target="slide55.xml"/><Relationship Id="rId3" Type="http://schemas.openxmlformats.org/officeDocument/2006/relationships/image" Target="../media/image90.png"/><Relationship Id="rId7" Type="http://schemas.openxmlformats.org/officeDocument/2006/relationships/image" Target="../media/image90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0.png"/><Relationship Id="rId5" Type="http://schemas.openxmlformats.org/officeDocument/2006/relationships/image" Target="../media/image361.png"/><Relationship Id="rId4" Type="http://schemas.openxmlformats.org/officeDocument/2006/relationships/image" Target="../media/image91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7" Type="http://schemas.openxmlformats.org/officeDocument/2006/relationships/image" Target="../media/image960.png"/><Relationship Id="rId12" Type="http://schemas.openxmlformats.org/officeDocument/2006/relationships/image" Target="../media/image98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0.png"/><Relationship Id="rId11" Type="http://schemas.openxmlformats.org/officeDocument/2006/relationships/image" Target="../media/image97.png"/><Relationship Id="rId5" Type="http://schemas.openxmlformats.org/officeDocument/2006/relationships/image" Target="../media/image93.png"/><Relationship Id="rId10" Type="http://schemas.openxmlformats.org/officeDocument/2006/relationships/image" Target="../media/image96.png"/><Relationship Id="rId4" Type="http://schemas.openxmlformats.org/officeDocument/2006/relationships/image" Target="../media/image930.png"/><Relationship Id="rId9" Type="http://schemas.openxmlformats.org/officeDocument/2006/relationships/image" Target="../media/image95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89.png"/><Relationship Id="rId7" Type="http://schemas.openxmlformats.org/officeDocument/2006/relationships/image" Target="../media/image105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1030.png"/><Relationship Id="rId10" Type="http://schemas.openxmlformats.org/officeDocument/2006/relationships/image" Target="../media/image1010.png"/><Relationship Id="rId4" Type="http://schemas.openxmlformats.org/officeDocument/2006/relationships/image" Target="../media/image1020.png"/><Relationship Id="rId9" Type="http://schemas.openxmlformats.org/officeDocument/2006/relationships/image" Target="../media/image107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jpeg"/><Relationship Id="rId13" Type="http://schemas.openxmlformats.org/officeDocument/2006/relationships/image" Target="../media/image117.png"/><Relationship Id="rId3" Type="http://schemas.openxmlformats.org/officeDocument/2006/relationships/image" Target="../media/image40.png"/><Relationship Id="rId7" Type="http://schemas.openxmlformats.org/officeDocument/2006/relationships/image" Target="../media/image43.png"/><Relationship Id="rId12" Type="http://schemas.openxmlformats.org/officeDocument/2006/relationships/image" Target="../media/image107.jpeg"/><Relationship Id="rId2" Type="http://schemas.openxmlformats.org/officeDocument/2006/relationships/image" Target="../media/image10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jpeg"/><Relationship Id="rId11" Type="http://schemas.openxmlformats.org/officeDocument/2006/relationships/image" Target="../media/image106.jpeg"/><Relationship Id="rId5" Type="http://schemas.openxmlformats.org/officeDocument/2006/relationships/image" Target="../media/image101.jpeg"/><Relationship Id="rId15" Type="http://schemas.openxmlformats.org/officeDocument/2006/relationships/image" Target="../media/image111.png"/><Relationship Id="rId10" Type="http://schemas.openxmlformats.org/officeDocument/2006/relationships/image" Target="../media/image105.jpeg"/><Relationship Id="rId4" Type="http://schemas.openxmlformats.org/officeDocument/2006/relationships/image" Target="../media/image100.jpeg"/><Relationship Id="rId9" Type="http://schemas.openxmlformats.org/officeDocument/2006/relationships/image" Target="../media/image104.png"/><Relationship Id="rId14" Type="http://schemas.openxmlformats.org/officeDocument/2006/relationships/image" Target="../media/image109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60.xml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6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2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23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png"/><Relationship Id="rId13" Type="http://schemas.openxmlformats.org/officeDocument/2006/relationships/image" Target="../media/image134.png"/><Relationship Id="rId3" Type="http://schemas.openxmlformats.org/officeDocument/2006/relationships/image" Target="../media/image118.png"/><Relationship Id="rId7" Type="http://schemas.openxmlformats.org/officeDocument/2006/relationships/image" Target="../media/image127.png"/><Relationship Id="rId12" Type="http://schemas.openxmlformats.org/officeDocument/2006/relationships/image" Target="../media/image133.png"/><Relationship Id="rId2" Type="http://schemas.openxmlformats.org/officeDocument/2006/relationships/image" Target="../media/image12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6.png"/><Relationship Id="rId11" Type="http://schemas.openxmlformats.org/officeDocument/2006/relationships/image" Target="../media/image132.png"/><Relationship Id="rId5" Type="http://schemas.openxmlformats.org/officeDocument/2006/relationships/image" Target="../media/image121.png"/><Relationship Id="rId15" Type="http://schemas.openxmlformats.org/officeDocument/2006/relationships/image" Target="../media/image136.png"/><Relationship Id="rId10" Type="http://schemas.openxmlformats.org/officeDocument/2006/relationships/image" Target="../media/image131.png"/><Relationship Id="rId4" Type="http://schemas.openxmlformats.org/officeDocument/2006/relationships/image" Target="../media/image119.png"/><Relationship Id="rId9" Type="http://schemas.openxmlformats.org/officeDocument/2006/relationships/image" Target="../media/image129.png"/><Relationship Id="rId14" Type="http://schemas.openxmlformats.org/officeDocument/2006/relationships/image" Target="../media/image135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410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png"/><Relationship Id="rId13" Type="http://schemas.openxmlformats.org/officeDocument/2006/relationships/image" Target="../media/image149.png"/><Relationship Id="rId3" Type="http://schemas.openxmlformats.org/officeDocument/2006/relationships/image" Target="../media/image138.png"/><Relationship Id="rId7" Type="http://schemas.openxmlformats.org/officeDocument/2006/relationships/image" Target="../media/image143.png"/><Relationship Id="rId12" Type="http://schemas.openxmlformats.org/officeDocument/2006/relationships/image" Target="../media/image148.png"/><Relationship Id="rId17" Type="http://schemas.openxmlformats.org/officeDocument/2006/relationships/image" Target="../media/image154.png"/><Relationship Id="rId2" Type="http://schemas.openxmlformats.org/officeDocument/2006/relationships/image" Target="../media/image1430.png"/><Relationship Id="rId16" Type="http://schemas.openxmlformats.org/officeDocument/2006/relationships/image" Target="../media/image1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2.png"/><Relationship Id="rId11" Type="http://schemas.openxmlformats.org/officeDocument/2006/relationships/image" Target="../media/image147.png"/><Relationship Id="rId5" Type="http://schemas.openxmlformats.org/officeDocument/2006/relationships/image" Target="../media/image141.png"/><Relationship Id="rId15" Type="http://schemas.openxmlformats.org/officeDocument/2006/relationships/image" Target="../media/image152.png"/><Relationship Id="rId10" Type="http://schemas.openxmlformats.org/officeDocument/2006/relationships/image" Target="../media/image146.png"/><Relationship Id="rId4" Type="http://schemas.openxmlformats.org/officeDocument/2006/relationships/image" Target="../media/image139.png"/><Relationship Id="rId9" Type="http://schemas.openxmlformats.org/officeDocument/2006/relationships/image" Target="../media/image145.png"/><Relationship Id="rId14" Type="http://schemas.openxmlformats.org/officeDocument/2006/relationships/image" Target="../media/image151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0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1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png"/><Relationship Id="rId3" Type="http://schemas.openxmlformats.org/officeDocument/2006/relationships/image" Target="../media/image156.jpeg"/><Relationship Id="rId7" Type="http://schemas.openxmlformats.org/officeDocument/2006/relationships/image" Target="../media/image162.png"/><Relationship Id="rId2" Type="http://schemas.openxmlformats.org/officeDocument/2006/relationships/image" Target="../media/image1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9.png"/><Relationship Id="rId5" Type="http://schemas.openxmlformats.org/officeDocument/2006/relationships/image" Target="../media/image158.jpeg"/><Relationship Id="rId4" Type="http://schemas.openxmlformats.org/officeDocument/2006/relationships/image" Target="../media/image15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658865"/>
            <a:ext cx="9144000" cy="1858328"/>
          </a:xfrm>
        </p:spPr>
        <p:txBody>
          <a:bodyPr>
            <a:noAutofit/>
          </a:bodyPr>
          <a:lstStyle/>
          <a:p>
            <a:r>
              <a:rPr lang="en-US" sz="6600" dirty="0">
                <a:solidFill>
                  <a:srgbClr val="FFC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Image Denoising</a:t>
            </a:r>
            <a:br>
              <a:rPr lang="en-US" sz="6600" dirty="0">
                <a:solidFill>
                  <a:srgbClr val="FFC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4000" dirty="0">
                <a:solidFill>
                  <a:srgbClr val="FFC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…</a:t>
            </a:r>
            <a:r>
              <a:rPr lang="en-US" sz="6600" dirty="0">
                <a:solidFill>
                  <a:srgbClr val="FFC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4000" dirty="0">
                <a:solidFill>
                  <a:srgbClr val="FFC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Not What You Think</a:t>
            </a:r>
            <a:endParaRPr lang="en-US" sz="6600" dirty="0">
              <a:solidFill>
                <a:srgbClr val="FFC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3278452"/>
            <a:ext cx="8788305" cy="2822616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Michael Elad</a:t>
            </a:r>
          </a:p>
          <a:p>
            <a:pPr algn="l" eaLnBrk="1" hangingPunct="1">
              <a:lnSpc>
                <a:spcPct val="90000"/>
              </a:lnSpc>
            </a:pPr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2" indent="1258888" algn="l"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Computer Science Department </a:t>
            </a:r>
          </a:p>
          <a:p>
            <a:pPr marL="0" lvl="2" indent="1258888" algn="l"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Technion - Israel Institute of Technology</a:t>
            </a:r>
          </a:p>
          <a:p>
            <a:pPr marL="0" lvl="2" indent="1258888" algn="l"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Haifa 32000, Israel</a:t>
            </a:r>
          </a:p>
          <a:p>
            <a:pPr indent="1258888" algn="l" eaLnBrk="1" hangingPunct="1">
              <a:lnSpc>
                <a:spcPct val="90000"/>
              </a:lnSpc>
              <a:spcBef>
                <a:spcPts val="0"/>
              </a:spcBef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1258888" algn="l"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Verily Research</a:t>
            </a:r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0" y="3044931"/>
            <a:ext cx="9144000" cy="0"/>
          </a:xfrm>
          <a:prstGeom prst="line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BB2B111-0679-4300-9729-2E81C838805C}"/>
              </a:ext>
            </a:extLst>
          </p:cNvPr>
          <p:cNvSpPr/>
          <p:nvPr/>
        </p:nvSpPr>
        <p:spPr bwMode="auto">
          <a:xfrm>
            <a:off x="1756012" y="1637731"/>
            <a:ext cx="5495498" cy="1059951"/>
          </a:xfrm>
          <a:prstGeom prst="rect">
            <a:avLst/>
          </a:prstGeom>
          <a:solidFill>
            <a:srgbClr val="000000">
              <a:alpha val="6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3" name="Picture 2" descr="Verily - Crunchbase Company Profile &amp;amp; Fund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5051842"/>
            <a:ext cx="1090754" cy="68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הפקולטה למדעי המחשב על שם טאוב בטכניון The Taub CS Faculty Technion - Home  | Face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הפקולטה למדעי המחשב על שם טאוב בטכניון The Taub CS Faculty Technion - Home  | Face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8" descr="הפקולטה למדעי המחשב על שם טאוב בטכניון The Taub CS Faculty Technion‎  added... - הפקולטה למדעי המחשב על שם טאוב בטכניון The Taub CS Faculty  Technion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3911096"/>
            <a:ext cx="1090754" cy="1086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B234CED-12CF-95C0-9FCC-B615B6652800}"/>
              </a:ext>
            </a:extLst>
          </p:cNvPr>
          <p:cNvSpPr txBox="1"/>
          <p:nvPr/>
        </p:nvSpPr>
        <p:spPr>
          <a:xfrm>
            <a:off x="5825844" y="5085737"/>
            <a:ext cx="3146705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November 1</a:t>
            </a:r>
            <a:r>
              <a:rPr lang="en-US" sz="2000" b="0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2023</a:t>
            </a:r>
            <a:endParaRPr lang="he-IL" sz="20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https://indico.cern.ch/event/1202995/attachments/2513144/4525518/imag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0" y="5485847"/>
            <a:ext cx="5505449" cy="120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3656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Image Denoising: Little bit of History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10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882612-CED4-4F22-9A3C-2AFB52B1FB35}"/>
              </a:ext>
            </a:extLst>
          </p:cNvPr>
          <p:cNvSpPr txBox="1"/>
          <p:nvPr/>
        </p:nvSpPr>
        <p:spPr>
          <a:xfrm>
            <a:off x="3400425" y="1265029"/>
            <a:ext cx="5618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200"/>
              </a:spcBef>
              <a:buClr>
                <a:srgbClr val="FFFFFF"/>
              </a:buClr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research comes from all over the globe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76D5C0-1ACC-46FB-B529-AAA778B43270}"/>
              </a:ext>
            </a:extLst>
          </p:cNvPr>
          <p:cNvSpPr txBox="1"/>
          <p:nvPr/>
        </p:nvSpPr>
        <p:spPr>
          <a:xfrm>
            <a:off x="179499" y="1251894"/>
            <a:ext cx="1774845" cy="469359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1">
            <a:spAutoFit/>
          </a:bodyPr>
          <a:lstStyle/>
          <a:p>
            <a:pPr algn="l"/>
            <a:r>
              <a:rPr lang="en-US" sz="13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Citing Articles:</a:t>
            </a:r>
          </a:p>
          <a:p>
            <a:pPr algn="l"/>
            <a:r>
              <a:rPr lang="en-US" sz="1300" b="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USA:      208188</a:t>
            </a:r>
          </a:p>
          <a:p>
            <a:pPr algn="l"/>
            <a:r>
              <a:rPr lang="en-US" sz="1300" b="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China:     92111</a:t>
            </a:r>
          </a:p>
          <a:p>
            <a:pPr algn="l"/>
            <a:r>
              <a:rPr lang="en-US" sz="1300" b="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France:    46506</a:t>
            </a:r>
          </a:p>
          <a:p>
            <a:pPr algn="l"/>
            <a:r>
              <a:rPr lang="en-US" sz="1300" b="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Germany:   41808</a:t>
            </a:r>
          </a:p>
          <a:p>
            <a:pPr algn="l"/>
            <a:r>
              <a:rPr lang="en-US" sz="1300" b="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England:   36459</a:t>
            </a:r>
          </a:p>
          <a:p>
            <a:pPr algn="l"/>
            <a:r>
              <a:rPr lang="en-US" sz="1300" b="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Canada:    27033</a:t>
            </a:r>
          </a:p>
          <a:p>
            <a:pPr algn="l"/>
            <a:r>
              <a:rPr lang="en-US" sz="1300" b="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Spain:     25317</a:t>
            </a:r>
          </a:p>
          <a:p>
            <a:pPr algn="l"/>
            <a:r>
              <a:rPr lang="en-US" sz="1300" b="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Australia: 23502</a:t>
            </a:r>
          </a:p>
          <a:p>
            <a:pPr algn="l"/>
            <a:r>
              <a:rPr lang="en-US" sz="1300" b="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Israel:    17711</a:t>
            </a:r>
          </a:p>
          <a:p>
            <a:pPr algn="l"/>
            <a:r>
              <a:rPr lang="en-US" sz="1300" b="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India:     17604</a:t>
            </a:r>
          </a:p>
          <a:p>
            <a:pPr algn="l"/>
            <a:r>
              <a:rPr lang="en-US" sz="1300" b="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Switz.:    17601</a:t>
            </a:r>
          </a:p>
          <a:p>
            <a:pPr algn="l"/>
            <a:r>
              <a:rPr lang="en-US" sz="1300" b="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Japan:     17427</a:t>
            </a:r>
          </a:p>
          <a:p>
            <a:pPr algn="l"/>
            <a:r>
              <a:rPr lang="en-US" sz="1300" b="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Italy:     16393</a:t>
            </a:r>
          </a:p>
          <a:p>
            <a:pPr algn="l"/>
            <a:r>
              <a:rPr lang="en-US" sz="1300" b="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Nether.:   15609</a:t>
            </a:r>
          </a:p>
          <a:p>
            <a:pPr algn="l"/>
            <a:r>
              <a:rPr lang="en-US" sz="1300" b="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Korea:     14119</a:t>
            </a:r>
          </a:p>
          <a:p>
            <a:pPr algn="l"/>
            <a:r>
              <a:rPr lang="en-US" sz="1300" b="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Finland:   11969</a:t>
            </a:r>
          </a:p>
          <a:p>
            <a:pPr algn="l"/>
            <a:r>
              <a:rPr lang="en-US" sz="1300" b="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Singapore:  9695</a:t>
            </a:r>
          </a:p>
          <a:p>
            <a:pPr algn="l"/>
            <a:r>
              <a:rPr lang="en-US" sz="1300" b="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Belgium:    8383</a:t>
            </a:r>
          </a:p>
          <a:p>
            <a:pPr algn="l"/>
            <a:r>
              <a:rPr lang="en-US" sz="1300" b="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Brazil:     7637</a:t>
            </a:r>
          </a:p>
          <a:p>
            <a:pPr algn="l"/>
            <a:r>
              <a:rPr lang="en-US" sz="1300" b="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Taiwan:     6802</a:t>
            </a:r>
          </a:p>
          <a:p>
            <a:pPr algn="l"/>
            <a:r>
              <a:rPr lang="en-US" sz="1300" b="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Iran:       5697</a:t>
            </a:r>
          </a:p>
          <a:p>
            <a:pPr algn="l"/>
            <a:r>
              <a:rPr lang="en-US" sz="1300" b="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Russia:     4607</a:t>
            </a:r>
            <a:endParaRPr lang="he-IL" sz="1300" b="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BF6ED-DDDA-4739-BD67-E85E51CB074A}"/>
              </a:ext>
            </a:extLst>
          </p:cNvPr>
          <p:cNvSpPr txBox="1"/>
          <p:nvPr/>
        </p:nvSpPr>
        <p:spPr>
          <a:xfrm>
            <a:off x="1954343" y="5505344"/>
            <a:ext cx="4044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1200"/>
              </a:spcBef>
              <a:buClr>
                <a:srgbClr val="FFFFFF"/>
              </a:buClr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and it is heavily cited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461" y="1726694"/>
            <a:ext cx="6887127" cy="339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611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813" y="2319230"/>
            <a:ext cx="9057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Classic Era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964899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Design of Image Denoising Algorithms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8130" y="1194338"/>
            <a:ext cx="8539158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rgbClr val="FFFFFF"/>
              </a:buClr>
            </a:pP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can we design a denoiser?</a:t>
            </a:r>
          </a:p>
          <a:p>
            <a:pPr>
              <a:spcBef>
                <a:spcPts val="600"/>
              </a:spcBef>
              <a:buClr>
                <a:srgbClr val="FFFFFF"/>
              </a:buClr>
            </a:pPr>
            <a:endParaRPr lang="en-US" sz="100" b="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  <a:buClr>
                <a:srgbClr val="FFFFFF"/>
              </a:buClr>
            </a:pPr>
            <a:endParaRPr lang="en-US" sz="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ts val="600"/>
              </a:spcBef>
              <a:buClr>
                <a:srgbClr val="FFFFFF"/>
              </a:buClr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classic Bayesian approach (1960-2014): </a:t>
            </a:r>
          </a:p>
          <a:p>
            <a:pPr marL="177800" indent="-177800" algn="l">
              <a:spcBef>
                <a:spcPts val="600"/>
              </a:spcBef>
              <a:buClr>
                <a:srgbClr val="FFFFFF"/>
              </a:buClr>
              <a:buFont typeface="Wingdings" panose="05000000000000000000" pitchFamily="2" charset="2"/>
              <a:buChar char="§"/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 image content with a </a:t>
            </a:r>
            <a:r>
              <a:rPr lang="en-US" sz="2000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prior expression </a:t>
            </a:r>
            <a:r>
              <a:rPr lang="en-US" sz="2000" b="0" dirty="0">
                <a:solidFill>
                  <a:srgbClr val="FFC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ρ(x) </a:t>
            </a: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(e.g., forcing smoothness, sparsity, low-rank, self-similarity, … ), and </a:t>
            </a:r>
          </a:p>
          <a:p>
            <a:pPr marL="177800" indent="-177800" algn="l">
              <a:spcBef>
                <a:spcPts val="600"/>
              </a:spcBef>
              <a:buClr>
                <a:srgbClr val="FFFFFF"/>
              </a:buClr>
              <a:buFont typeface="Wingdings" panose="05000000000000000000" pitchFamily="2" charset="2"/>
              <a:buChar char="§"/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Formulate the denoising task as an optimization problem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12</a:t>
            </a: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B020D543-3163-432F-904A-CC9DED5E6184}"/>
              </a:ext>
            </a:extLst>
          </p:cNvPr>
          <p:cNvSpPr/>
          <p:nvPr/>
        </p:nvSpPr>
        <p:spPr bwMode="auto">
          <a:xfrm>
            <a:off x="975282" y="3471885"/>
            <a:ext cx="2792495" cy="523200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D324E33-215F-409D-BF02-0D9F9FFA3E71}"/>
              </a:ext>
            </a:extLst>
          </p:cNvPr>
          <p:cNvGrpSpPr/>
          <p:nvPr/>
        </p:nvGrpSpPr>
        <p:grpSpPr>
          <a:xfrm>
            <a:off x="538920" y="4114303"/>
            <a:ext cx="3591801" cy="1630005"/>
            <a:chOff x="588963" y="4378151"/>
            <a:chExt cx="3591801" cy="1630005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4C2E539-3EC3-4BEF-85EB-00DB42FAE02B}"/>
                </a:ext>
              </a:extLst>
            </p:cNvPr>
            <p:cNvSpPr/>
            <p:nvPr/>
          </p:nvSpPr>
          <p:spPr bwMode="auto">
            <a:xfrm>
              <a:off x="588963" y="4378151"/>
              <a:ext cx="3591801" cy="1630005"/>
            </a:xfrm>
            <a:prstGeom prst="roundRect">
              <a:avLst>
                <a:gd name="adj" fmla="val 10592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F4222457-4B17-4985-93CB-A01547FD29F6}"/>
                    </a:ext>
                  </a:extLst>
                </p:cNvPr>
                <p:cNvSpPr txBox="1"/>
                <p:nvPr/>
              </p:nvSpPr>
              <p:spPr>
                <a:xfrm>
                  <a:off x="719248" y="4400493"/>
                  <a:ext cx="3404650" cy="578556"/>
                </a:xfrm>
                <a:prstGeom prst="rect">
                  <a:avLst/>
                </a:prstGeom>
                <a:noFill/>
              </p:spPr>
              <p:txBody>
                <a:bodyPr wrap="none" rtlCol="1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</m:e>
                        </m:acc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unc>
                          <m:func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limLow>
                              <m:limLowPr>
                                <m:ctrlPr>
                                  <a:rPr lang="en-US" b="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US" b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min</m:t>
                                </m:r>
                              </m:e>
                              <m:lim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x</m:t>
                                </m:r>
                              </m:lim>
                            </m:limLow>
                          </m:fName>
                          <m:e>
                            <m:sSup>
                              <m:sSupPr>
                                <m:ctrlPr>
                                  <a:rPr lang="he-IL" b="0" i="1" smtClean="0">
                                    <a:solidFill>
                                      <a:srgbClr val="00FF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he-IL" b="0" i="1" smtClean="0">
                                    <a:solidFill>
                                      <a:srgbClr val="00FFF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begChr m:val="‖"/>
                                    <m:endChr m:val="‖"/>
                                    <m:ctrlPr>
                                      <a:rPr lang="he-IL" b="0" i="1">
                                        <a:solidFill>
                                          <a:srgbClr val="00FF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>
                                        <a:solidFill>
                                          <a:srgbClr val="00FF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x</m:t>
                                    </m:r>
                                    <m:r>
                                      <a:rPr lang="en-US" b="0">
                                        <a:solidFill>
                                          <a:srgbClr val="00FF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b="0">
                                        <a:solidFill>
                                          <a:srgbClr val="00FF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y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he-IL" b="0">
                                    <a:solidFill>
                                      <a:srgbClr val="00FFFF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he-IL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b="0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ρ</m:t>
                            </m:r>
                            <m:d>
                              <m:dPr>
                                <m:ctrlPr>
                                  <a:rPr lang="en-US" b="0" i="1">
                                    <a:solidFill>
                                      <a:srgbClr val="FFC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US" b="0">
                                    <a:solidFill>
                                      <a:srgbClr val="FFC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x</m:t>
                                </m:r>
                              </m:e>
                            </m:d>
                          </m:e>
                        </m:func>
                      </m:oMath>
                    </m:oMathPara>
                  </a14:m>
                  <a:endParaRPr lang="he-IL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F4222457-4B17-4985-93CB-A01547FD29F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9248" y="4400493"/>
                  <a:ext cx="3404650" cy="578556"/>
                </a:xfrm>
                <a:prstGeom prst="rect">
                  <a:avLst/>
                </a:prstGeom>
                <a:blipFill>
                  <a:blip r:embed="rId2"/>
                  <a:stretch>
                    <a:fillRect t="-1064" b="-2128"/>
                  </a:stretch>
                </a:blipFill>
              </p:spPr>
              <p:txBody>
                <a:bodyPr/>
                <a:lstStyle/>
                <a:p>
                  <a:r>
                    <a:rPr lang="he-I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FCFEA33E-D4EB-47F7-90E9-7967B1293825}"/>
                    </a:ext>
                  </a:extLst>
                </p:cNvPr>
                <p:cNvSpPr txBox="1"/>
                <p:nvPr/>
              </p:nvSpPr>
              <p:spPr>
                <a:xfrm>
                  <a:off x="770631" y="5300270"/>
                  <a:ext cx="2652215" cy="707886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l"/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000" b="0" dirty="0">
                      <a:solidFill>
                        <a:schemeClr val="bg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: Given noisy image</a:t>
                  </a:r>
                </a:p>
                <a:p>
                  <a:pPr algn="l"/>
                  <a14:m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</m:acc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000" b="0" dirty="0">
                      <a:solidFill>
                        <a:schemeClr val="bg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: Denoised result</a:t>
                  </a:r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FCFEA33E-D4EB-47F7-90E9-7967B129382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0631" y="5300270"/>
                  <a:ext cx="2652215" cy="707886"/>
                </a:xfrm>
                <a:prstGeom prst="rect">
                  <a:avLst/>
                </a:prstGeom>
                <a:blipFill>
                  <a:blip r:embed="rId3"/>
                  <a:stretch>
                    <a:fillRect t="-4310" b="-14655"/>
                  </a:stretch>
                </a:blipFill>
              </p:spPr>
              <p:txBody>
                <a:bodyPr/>
                <a:lstStyle/>
                <a:p>
                  <a:r>
                    <a:rPr lang="he-I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8AE1A8E-1593-4E2B-854E-E7E52F45D7A3}"/>
                </a:ext>
              </a:extLst>
            </p:cNvPr>
            <p:cNvSpPr txBox="1"/>
            <p:nvPr/>
          </p:nvSpPr>
          <p:spPr>
            <a:xfrm>
              <a:off x="1384646" y="4838026"/>
              <a:ext cx="17156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/>
              <a:r>
                <a:rPr lang="en-US" sz="2000" b="0" dirty="0">
                  <a:solidFill>
                    <a:srgbClr val="00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Likelihood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AD72C1C-3145-4C3A-815C-B85F0342E185}"/>
                </a:ext>
              </a:extLst>
            </p:cNvPr>
            <p:cNvSpPr txBox="1"/>
            <p:nvPr/>
          </p:nvSpPr>
          <p:spPr>
            <a:xfrm>
              <a:off x="3051945" y="4828945"/>
              <a:ext cx="940021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/>
              <a:r>
                <a:rPr lang="en-US" sz="2000" b="0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Prior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98FBC1F6-A62D-4FB0-B921-80BD01F59B5B}"/>
                  </a:ext>
                </a:extLst>
              </p:cNvPr>
              <p:cNvSpPr txBox="1"/>
              <p:nvPr/>
            </p:nvSpPr>
            <p:spPr>
              <a:xfrm>
                <a:off x="5144180" y="4418450"/>
                <a:ext cx="3999820" cy="1015663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/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This is the MAP estimate, which leads to an iterative or a direct algorithm for getting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acc>
                  </m:oMath>
                </a14:m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from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y</m:t>
                    </m:r>
                  </m:oMath>
                </a14:m>
                <a:endParaRPr lang="en-US" sz="20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98FBC1F6-A62D-4FB0-B921-80BD01F59B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4180" y="4418450"/>
                <a:ext cx="3999820" cy="1015663"/>
              </a:xfrm>
              <a:prstGeom prst="rect">
                <a:avLst/>
              </a:prstGeom>
              <a:blipFill>
                <a:blip r:embed="rId4"/>
                <a:stretch>
                  <a:fillRect l="-1677" t="-3614" b="-1024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Arrow: Down 52">
            <a:extLst>
              <a:ext uri="{FF2B5EF4-FFF2-40B4-BE49-F238E27FC236}">
                <a16:creationId xmlns:a16="http://schemas.microsoft.com/office/drawing/2014/main" id="{24F7F9F2-1AD9-4EA1-A59A-EF43467DC278}"/>
              </a:ext>
            </a:extLst>
          </p:cNvPr>
          <p:cNvSpPr/>
          <p:nvPr/>
        </p:nvSpPr>
        <p:spPr bwMode="auto">
          <a:xfrm rot="16200000">
            <a:off x="4119246" y="4424413"/>
            <a:ext cx="1109827" cy="940040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EF1E20A-1A42-25AD-4540-A7FE6DC4EB18}"/>
              </a:ext>
            </a:extLst>
          </p:cNvPr>
          <p:cNvGrpSpPr/>
          <p:nvPr/>
        </p:nvGrpSpPr>
        <p:grpSpPr>
          <a:xfrm>
            <a:off x="5258937" y="3598033"/>
            <a:ext cx="3766001" cy="706939"/>
            <a:chOff x="5258937" y="3598033"/>
            <a:chExt cx="3766001" cy="706939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D3D829DA-745A-B6AC-E886-B0A8F6E177E1}"/>
                </a:ext>
              </a:extLst>
            </p:cNvPr>
            <p:cNvSpPr/>
            <p:nvPr/>
          </p:nvSpPr>
          <p:spPr bwMode="auto">
            <a:xfrm>
              <a:off x="5290783" y="3598033"/>
              <a:ext cx="3646520" cy="706939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E1A7EDFF-1656-AFC9-9A62-63157EB38DC1}"/>
                    </a:ext>
                  </a:extLst>
                </p:cNvPr>
                <p:cNvSpPr txBox="1"/>
                <p:nvPr/>
              </p:nvSpPr>
              <p:spPr>
                <a:xfrm>
                  <a:off x="5258937" y="3665135"/>
                  <a:ext cx="3766001" cy="5232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</m:t>
                        </m:r>
                        <m:d>
                          <m:dPr>
                            <m:ctrlPr>
                              <a:rPr lang="en-US" sz="2800" b="0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e>
                        </m:d>
                        <m:r>
                          <a:rPr lang="en-US" sz="2800" b="0" i="0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  <m:r>
                          <a:rPr lang="en-US" sz="2800" b="0" i="0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exp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sz="2800" b="0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0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sz="2800" b="0" i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ρ</m:t>
                            </m:r>
                            <m:d>
                              <m:dPr>
                                <m:ctrlPr>
                                  <a:rPr lang="en-US" sz="2800" b="0" i="1">
                                    <a:solidFill>
                                      <a:srgbClr val="FFC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US" sz="2800" b="0" i="0">
                                    <a:solidFill>
                                      <a:srgbClr val="FFC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x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he-IL" sz="2800" dirty="0">
                    <a:solidFill>
                      <a:srgbClr val="FFC000"/>
                    </a:solidFill>
                  </a:endParaRPr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E1A7EDFF-1656-AFC9-9A62-63157EB38D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58937" y="3665135"/>
                  <a:ext cx="3766001" cy="52322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he-IL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380563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 animBg="1"/>
      <p:bldP spid="52" grpId="0" uiExpand="1" build="p"/>
      <p:bldP spid="5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sz="1800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Image Denoising: Evolution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13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1401486-3874-413F-97E4-4E821E95EF85}"/>
              </a:ext>
            </a:extLst>
          </p:cNvPr>
          <p:cNvSpPr/>
          <p:nvPr/>
        </p:nvSpPr>
        <p:spPr>
          <a:xfrm>
            <a:off x="68837" y="1179517"/>
            <a:ext cx="9001000" cy="4830049"/>
          </a:xfrm>
          <a:prstGeom prst="roundRect">
            <a:avLst>
              <a:gd name="adj" fmla="val 29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Rounded Rectangular Callout 29">
            <a:extLst>
              <a:ext uri="{FF2B5EF4-FFF2-40B4-BE49-F238E27FC236}">
                <a16:creationId xmlns:a16="http://schemas.microsoft.com/office/drawing/2014/main" id="{422024C9-DD6F-440E-AC09-C6AC80D0AC87}"/>
              </a:ext>
            </a:extLst>
          </p:cNvPr>
          <p:cNvSpPr/>
          <p:nvPr/>
        </p:nvSpPr>
        <p:spPr bwMode="auto">
          <a:xfrm>
            <a:off x="550892" y="4481382"/>
            <a:ext cx="1155452" cy="1260590"/>
          </a:xfrm>
          <a:prstGeom prst="wedgeRoundRectCallout">
            <a:avLst>
              <a:gd name="adj1" fmla="val 67012"/>
              <a:gd name="adj2" fmla="val -122702"/>
              <a:gd name="adj3" fmla="val 16667"/>
            </a:avLst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Heuristic Spatially</a:t>
            </a:r>
            <a:r>
              <a:rPr kumimoji="0" lang="en-US" sz="1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daptive filtering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76861" y="2516322"/>
            <a:ext cx="9095736" cy="1338315"/>
            <a:chOff x="176861" y="2516322"/>
            <a:chExt cx="9095736" cy="1338315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EC8FC8B7-2172-41D2-B0D9-B19F9DA9C9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262" r="45258"/>
            <a:stretch/>
          </p:blipFill>
          <p:spPr>
            <a:xfrm>
              <a:off x="4033692" y="2516322"/>
              <a:ext cx="393510" cy="936929"/>
            </a:xfrm>
            <a:prstGeom prst="rect">
              <a:avLst/>
            </a:prstGeom>
          </p:spPr>
        </p:pic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CCFF6F32-B445-4AC9-A2F1-78D5FEDB8A90}"/>
                </a:ext>
              </a:extLst>
            </p:cNvPr>
            <p:cNvCxnSpPr/>
            <p:nvPr/>
          </p:nvCxnSpPr>
          <p:spPr bwMode="auto">
            <a:xfrm flipV="1">
              <a:off x="176861" y="3485055"/>
              <a:ext cx="8658860" cy="25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2C473E8-0B1C-4F20-A5A0-9FD0AEEC4614}"/>
                </a:ext>
              </a:extLst>
            </p:cNvPr>
            <p:cNvSpPr txBox="1"/>
            <p:nvPr/>
          </p:nvSpPr>
          <p:spPr>
            <a:xfrm>
              <a:off x="8446613" y="3089318"/>
              <a:ext cx="6450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Year</a:t>
              </a: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4909CE29-B3D3-4FD8-A473-D7BD428EA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4936"/>
            <a:stretch/>
          </p:blipFill>
          <p:spPr>
            <a:xfrm>
              <a:off x="540258" y="2516322"/>
              <a:ext cx="382945" cy="936929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4C1396F1-6894-4769-B87A-8084557383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09" r="72102"/>
            <a:stretch/>
          </p:blipFill>
          <p:spPr>
            <a:xfrm>
              <a:off x="1496095" y="2516322"/>
              <a:ext cx="322565" cy="936929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EAB5C8F-C9D2-45DA-B693-BD11432876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53" r="60824"/>
            <a:stretch/>
          </p:blipFill>
          <p:spPr>
            <a:xfrm>
              <a:off x="2659551" y="2516322"/>
              <a:ext cx="280240" cy="936929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B8FDC54B-C464-4CAA-9FF8-166F5C4C1C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474" r="31836"/>
            <a:stretch/>
          </p:blipFill>
          <p:spPr>
            <a:xfrm>
              <a:off x="5113318" y="2532224"/>
              <a:ext cx="348018" cy="936929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3C6ABAE3-A3E4-49D8-920E-338A4729AC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878" r="14674"/>
            <a:stretch/>
          </p:blipFill>
          <p:spPr>
            <a:xfrm>
              <a:off x="6066277" y="2526289"/>
              <a:ext cx="443552" cy="936929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D4869181-9ADD-4847-85B2-28F52C1333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878"/>
            <a:stretch/>
          </p:blipFill>
          <p:spPr>
            <a:xfrm>
              <a:off x="8174335" y="2516322"/>
              <a:ext cx="384413" cy="936929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E2051D2-5986-49C9-92EC-A173FC34BDE0}"/>
                </a:ext>
              </a:extLst>
            </p:cNvPr>
            <p:cNvSpPr txBox="1"/>
            <p:nvPr/>
          </p:nvSpPr>
          <p:spPr>
            <a:xfrm>
              <a:off x="253065" y="3485305"/>
              <a:ext cx="90195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800" dirty="0">
                  <a:latin typeface="Calibri" panose="020F0502020204030204" pitchFamily="34" charset="0"/>
                  <a:cs typeface="Calibri" panose="020F0502020204030204" pitchFamily="34" charset="0"/>
                </a:rPr>
                <a:t>1970      1975      1980      1985      1990      1995      2000      2005      2010     2015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341879" y="1227855"/>
            <a:ext cx="1916628" cy="896263"/>
            <a:chOff x="5341879" y="1227855"/>
            <a:chExt cx="1916628" cy="896263"/>
          </a:xfrm>
        </p:grpSpPr>
        <p:sp>
          <p:nvSpPr>
            <p:cNvPr id="43" name="Rounded Rectangular Callout 32">
              <a:extLst>
                <a:ext uri="{FF2B5EF4-FFF2-40B4-BE49-F238E27FC236}">
                  <a16:creationId xmlns:a16="http://schemas.microsoft.com/office/drawing/2014/main" id="{667BECD6-2228-45E4-A2D7-942EEE5F8A05}"/>
                </a:ext>
              </a:extLst>
            </p:cNvPr>
            <p:cNvSpPr/>
            <p:nvPr/>
          </p:nvSpPr>
          <p:spPr bwMode="auto">
            <a:xfrm>
              <a:off x="5341879" y="1227855"/>
              <a:ext cx="1916628" cy="896263"/>
            </a:xfrm>
            <a:prstGeom prst="wedgeRoundRectCallout">
              <a:avLst>
                <a:gd name="adj1" fmla="val -1018"/>
                <a:gd name="adj2" fmla="val 200549"/>
                <a:gd name="adj3" fmla="val 16667"/>
              </a:avLst>
            </a:prstGeom>
            <a:solidFill>
              <a:schemeClr val="bg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8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Sparsity</a:t>
              </a:r>
              <a:r>
                <a:rPr lang="en-US" sz="18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kumimoji="0" lang="en-US" sz="1800" b="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Methods 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7639243-F6F4-4B14-A24C-9AADCA065265}"/>
                </a:ext>
              </a:extLst>
            </p:cNvPr>
            <p:cNvSpPr txBox="1"/>
            <p:nvPr/>
          </p:nvSpPr>
          <p:spPr>
            <a:xfrm>
              <a:off x="5524498" y="1527361"/>
              <a:ext cx="14492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NCSR   BM3D    KSVD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0B73E38-7835-40DD-AACA-2EE36A27091B}"/>
              </a:ext>
            </a:extLst>
          </p:cNvPr>
          <p:cNvGrpSpPr/>
          <p:nvPr/>
        </p:nvGrpSpPr>
        <p:grpSpPr>
          <a:xfrm>
            <a:off x="3760138" y="4145345"/>
            <a:ext cx="1353180" cy="796892"/>
            <a:chOff x="2065573" y="6627399"/>
            <a:chExt cx="1353180" cy="796892"/>
          </a:xfrm>
          <a:solidFill>
            <a:schemeClr val="bg1">
              <a:lumMod val="75000"/>
            </a:schemeClr>
          </a:solidFill>
        </p:grpSpPr>
        <p:sp>
          <p:nvSpPr>
            <p:cNvPr id="50" name="Rounded Rectangular Callout 58">
              <a:extLst>
                <a:ext uri="{FF2B5EF4-FFF2-40B4-BE49-F238E27FC236}">
                  <a16:creationId xmlns:a16="http://schemas.microsoft.com/office/drawing/2014/main" id="{90297B0E-5E14-4DFA-84F3-CC2CEFCDACB4}"/>
                </a:ext>
              </a:extLst>
            </p:cNvPr>
            <p:cNvSpPr/>
            <p:nvPr/>
          </p:nvSpPr>
          <p:spPr bwMode="auto">
            <a:xfrm flipH="1">
              <a:off x="2244098" y="6627399"/>
              <a:ext cx="1016460" cy="796892"/>
            </a:xfrm>
            <a:prstGeom prst="wedgeRoundRectCallout">
              <a:avLst>
                <a:gd name="adj1" fmla="val 25396"/>
                <a:gd name="adj2" fmla="val -130652"/>
                <a:gd name="adj3" fmla="val 16667"/>
              </a:avLst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63E43BA-2FB2-4C56-9B45-FC3D6DAEE43B}"/>
                </a:ext>
              </a:extLst>
            </p:cNvPr>
            <p:cNvSpPr txBox="1"/>
            <p:nvPr/>
          </p:nvSpPr>
          <p:spPr>
            <a:xfrm>
              <a:off x="2065573" y="6743261"/>
              <a:ext cx="13531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Heuristic: </a:t>
              </a:r>
              <a:r>
                <a:rPr lang="en-US" sz="16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Bilateral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464698" y="1549737"/>
            <a:ext cx="1982338" cy="997782"/>
            <a:chOff x="3464698" y="1549737"/>
            <a:chExt cx="1982338" cy="997782"/>
          </a:xfrm>
        </p:grpSpPr>
        <p:sp>
          <p:nvSpPr>
            <p:cNvPr id="39" name="Rounded Rectangular Callout 27">
              <a:extLst>
                <a:ext uri="{FF2B5EF4-FFF2-40B4-BE49-F238E27FC236}">
                  <a16:creationId xmlns:a16="http://schemas.microsoft.com/office/drawing/2014/main" id="{22C04370-0BBB-4330-BFF4-E0DCAEF16A3F}"/>
                </a:ext>
              </a:extLst>
            </p:cNvPr>
            <p:cNvSpPr/>
            <p:nvPr/>
          </p:nvSpPr>
          <p:spPr bwMode="auto">
            <a:xfrm>
              <a:off x="3499300" y="1549737"/>
              <a:ext cx="1916628" cy="997782"/>
            </a:xfrm>
            <a:prstGeom prst="wedgeRoundRectCallout">
              <a:avLst>
                <a:gd name="adj1" fmla="val -42479"/>
                <a:gd name="adj2" fmla="val 141486"/>
                <a:gd name="adj3" fmla="val 16667"/>
              </a:avLst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PDE-Methods</a:t>
              </a:r>
              <a:endParaRPr kumimoji="0" lang="en-US" sz="1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92B980A5-422E-4C45-A4DD-655F2A21B9D3}"/>
                </a:ext>
              </a:extLst>
            </p:cNvPr>
            <p:cNvSpPr txBox="1"/>
            <p:nvPr/>
          </p:nvSpPr>
          <p:spPr>
            <a:xfrm>
              <a:off x="3464698" y="1935775"/>
              <a:ext cx="19823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Anisotropic Diffusion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36482BA9-59EE-487F-99A6-FBE9D3271DA7}"/>
                </a:ext>
              </a:extLst>
            </p:cNvPr>
            <p:cNvSpPr txBox="1"/>
            <p:nvPr/>
          </p:nvSpPr>
          <p:spPr>
            <a:xfrm>
              <a:off x="4821263" y="2185803"/>
              <a:ext cx="4074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TV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A1E8F82-FAB9-4901-AF12-1D17C193A55B}"/>
                </a:ext>
              </a:extLst>
            </p:cNvPr>
            <p:cNvSpPr txBox="1"/>
            <p:nvPr/>
          </p:nvSpPr>
          <p:spPr>
            <a:xfrm>
              <a:off x="3745282" y="2188583"/>
              <a:ext cx="9095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Beltrami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824504" y="1477075"/>
            <a:ext cx="1601242" cy="1070444"/>
            <a:chOff x="1824504" y="1477075"/>
            <a:chExt cx="1601242" cy="1070444"/>
          </a:xfrm>
        </p:grpSpPr>
        <p:sp>
          <p:nvSpPr>
            <p:cNvPr id="40" name="Rounded Rectangular Callout 28">
              <a:extLst>
                <a:ext uri="{FF2B5EF4-FFF2-40B4-BE49-F238E27FC236}">
                  <a16:creationId xmlns:a16="http://schemas.microsoft.com/office/drawing/2014/main" id="{A2F09013-21C8-47A0-A919-DD91F3C5AB04}"/>
                </a:ext>
              </a:extLst>
            </p:cNvPr>
            <p:cNvSpPr/>
            <p:nvPr/>
          </p:nvSpPr>
          <p:spPr bwMode="auto">
            <a:xfrm>
              <a:off x="1874296" y="1477075"/>
              <a:ext cx="1551450" cy="1070444"/>
            </a:xfrm>
            <a:prstGeom prst="wedgeRoundRectCallout">
              <a:avLst>
                <a:gd name="adj1" fmla="val -473"/>
                <a:gd name="adj2" fmla="val 135002"/>
                <a:gd name="adj3" fmla="val 16667"/>
              </a:avLst>
            </a:prstGeom>
            <a:solidFill>
              <a:schemeClr val="bg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Robust statistics 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079EAE73-8B07-4F8A-B8E6-9FC0A56999FC}"/>
                </a:ext>
              </a:extLst>
            </p:cNvPr>
            <p:cNvSpPr txBox="1"/>
            <p:nvPr/>
          </p:nvSpPr>
          <p:spPr>
            <a:xfrm>
              <a:off x="1824504" y="2111854"/>
              <a:ext cx="15392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Hubber</a:t>
              </a:r>
              <a:r>
                <a:rPr lang="en-US" sz="16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-Markov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745287" y="4619581"/>
            <a:ext cx="2391246" cy="1128218"/>
            <a:chOff x="1745287" y="4619581"/>
            <a:chExt cx="2391246" cy="1128218"/>
          </a:xfrm>
        </p:grpSpPr>
        <p:sp>
          <p:nvSpPr>
            <p:cNvPr id="42" name="Rounded Rectangular Callout 30">
              <a:extLst>
                <a:ext uri="{FF2B5EF4-FFF2-40B4-BE49-F238E27FC236}">
                  <a16:creationId xmlns:a16="http://schemas.microsoft.com/office/drawing/2014/main" id="{2F79A5B6-3892-4E73-9B23-74E0D9C78639}"/>
                </a:ext>
              </a:extLst>
            </p:cNvPr>
            <p:cNvSpPr/>
            <p:nvPr/>
          </p:nvSpPr>
          <p:spPr bwMode="auto">
            <a:xfrm>
              <a:off x="1745287" y="4619581"/>
              <a:ext cx="2391246" cy="1128218"/>
            </a:xfrm>
            <a:prstGeom prst="wedgeRoundRectCallout">
              <a:avLst>
                <a:gd name="adj1" fmla="val 18640"/>
                <a:gd name="adj2" fmla="val -149785"/>
                <a:gd name="adj3" fmla="val 16667"/>
              </a:avLst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Wavelet</a:t>
              </a:r>
              <a:endParaRPr kumimoji="0" lang="en-US" sz="1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45BDF1AB-7871-4256-9984-1C3A9E156F66}"/>
                </a:ext>
              </a:extLst>
            </p:cNvPr>
            <p:cNvSpPr txBox="1"/>
            <p:nvPr/>
          </p:nvSpPr>
          <p:spPr>
            <a:xfrm>
              <a:off x="1812969" y="4892289"/>
              <a:ext cx="12916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Thresholding</a:t>
              </a:r>
              <a:endPara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9AF88956-5A8F-457E-93A6-E921B603FF04}"/>
                </a:ext>
              </a:extLst>
            </p:cNvPr>
            <p:cNvSpPr txBox="1"/>
            <p:nvPr/>
          </p:nvSpPr>
          <p:spPr>
            <a:xfrm>
              <a:off x="2692595" y="5117240"/>
              <a:ext cx="14275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Cycle-Spinning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2A23D8B-0AB1-45B2-848D-9FEBF0B80B45}"/>
                </a:ext>
              </a:extLst>
            </p:cNvPr>
            <p:cNvSpPr txBox="1"/>
            <p:nvPr/>
          </p:nvSpPr>
          <p:spPr>
            <a:xfrm>
              <a:off x="1818705" y="5303430"/>
              <a:ext cx="7520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GSM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646BE05-2130-438F-88EA-97C180FCF364}"/>
                </a:ext>
              </a:extLst>
            </p:cNvPr>
            <p:cNvSpPr txBox="1"/>
            <p:nvPr/>
          </p:nvSpPr>
          <p:spPr>
            <a:xfrm>
              <a:off x="2774477" y="5402634"/>
              <a:ext cx="6319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SURE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156846" y="1421229"/>
            <a:ext cx="1796421" cy="899267"/>
            <a:chOff x="7156846" y="1421229"/>
            <a:chExt cx="1796421" cy="899267"/>
          </a:xfrm>
        </p:grpSpPr>
        <p:sp>
          <p:nvSpPr>
            <p:cNvPr id="63" name="Rounded Rectangular Callout 55">
              <a:extLst>
                <a:ext uri="{FF2B5EF4-FFF2-40B4-BE49-F238E27FC236}">
                  <a16:creationId xmlns:a16="http://schemas.microsoft.com/office/drawing/2014/main" id="{3DD435EC-E782-484E-8E5D-B5D97FA2C08A}"/>
                </a:ext>
              </a:extLst>
            </p:cNvPr>
            <p:cNvSpPr/>
            <p:nvPr/>
          </p:nvSpPr>
          <p:spPr bwMode="auto">
            <a:xfrm>
              <a:off x="7156846" y="1421229"/>
              <a:ext cx="1796421" cy="896263"/>
            </a:xfrm>
            <a:prstGeom prst="wedgeRoundRectCallout">
              <a:avLst>
                <a:gd name="adj1" fmla="val -71490"/>
                <a:gd name="adj2" fmla="val 177238"/>
                <a:gd name="adj3" fmla="val 16667"/>
              </a:avLst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Patch-</a:t>
              </a:r>
              <a:r>
                <a:rPr kumimoji="0" lang="en-US" sz="1800" b="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Methods 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D0198BE4-C3F4-4D69-A8A5-6AB4E5E7E5FC}"/>
                </a:ext>
              </a:extLst>
            </p:cNvPr>
            <p:cNvSpPr txBox="1"/>
            <p:nvPr/>
          </p:nvSpPr>
          <p:spPr>
            <a:xfrm>
              <a:off x="7427809" y="1735721"/>
              <a:ext cx="123407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Kernel-</a:t>
              </a:r>
              <a:r>
                <a:rPr lang="en-US" sz="1600" dirty="0" err="1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Regr</a:t>
              </a:r>
              <a:r>
                <a:rPr lang="en-US" sz="16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  <a:p>
              <a:r>
                <a:rPr lang="en-US" sz="16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EPLL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885535" y="4408695"/>
            <a:ext cx="2445495" cy="1243450"/>
            <a:chOff x="4885535" y="4408695"/>
            <a:chExt cx="2445495" cy="1243450"/>
          </a:xfrm>
        </p:grpSpPr>
        <p:sp>
          <p:nvSpPr>
            <p:cNvPr id="66" name="Rounded Rectangular Callout 33">
              <a:extLst>
                <a:ext uri="{FF2B5EF4-FFF2-40B4-BE49-F238E27FC236}">
                  <a16:creationId xmlns:a16="http://schemas.microsoft.com/office/drawing/2014/main" id="{3DAD4A73-55C9-435E-8C9C-EFF8B2219F5A}"/>
                </a:ext>
              </a:extLst>
            </p:cNvPr>
            <p:cNvSpPr/>
            <p:nvPr/>
          </p:nvSpPr>
          <p:spPr bwMode="auto">
            <a:xfrm>
              <a:off x="4885535" y="4408695"/>
              <a:ext cx="2445495" cy="1243450"/>
            </a:xfrm>
            <a:prstGeom prst="wedgeRoundRectCallout">
              <a:avLst>
                <a:gd name="adj1" fmla="val -18928"/>
                <a:gd name="adj2" fmla="val -121264"/>
                <a:gd name="adj3" fmla="val 16667"/>
              </a:avLst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Self-Similarity Methods</a:t>
              </a:r>
              <a:endParaRPr kumimoji="0" lang="en-US" sz="1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DA0BAC30-1440-405F-A8AB-FC8BE9EB3681}"/>
                </a:ext>
              </a:extLst>
            </p:cNvPr>
            <p:cNvSpPr txBox="1"/>
            <p:nvPr/>
          </p:nvSpPr>
          <p:spPr>
            <a:xfrm>
              <a:off x="4998171" y="5117240"/>
              <a:ext cx="5854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NLM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737C1C6-F47A-48D4-8AF1-E301B061D71D}"/>
                </a:ext>
              </a:extLst>
            </p:cNvPr>
            <p:cNvSpPr txBox="1"/>
            <p:nvPr/>
          </p:nvSpPr>
          <p:spPr>
            <a:xfrm>
              <a:off x="5758650" y="5270071"/>
              <a:ext cx="9609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NL-Bayes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5A0548C9-1A27-49C1-B48F-AA12A89BB762}"/>
                </a:ext>
              </a:extLst>
            </p:cNvPr>
            <p:cNvSpPr txBox="1"/>
            <p:nvPr/>
          </p:nvSpPr>
          <p:spPr>
            <a:xfrm>
              <a:off x="5912399" y="4917822"/>
              <a:ext cx="9909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NLM-PCA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D8C953B-2CBC-4A99-BE8F-74963928FE71}"/>
              </a:ext>
            </a:extLst>
          </p:cNvPr>
          <p:cNvGrpSpPr/>
          <p:nvPr/>
        </p:nvGrpSpPr>
        <p:grpSpPr>
          <a:xfrm>
            <a:off x="7276205" y="4259204"/>
            <a:ext cx="1559515" cy="1243450"/>
            <a:chOff x="7276205" y="4259204"/>
            <a:chExt cx="1559515" cy="1243450"/>
          </a:xfrm>
        </p:grpSpPr>
        <p:sp>
          <p:nvSpPr>
            <p:cNvPr id="44" name="Rounded Rectangular Callout 33">
              <a:extLst>
                <a:ext uri="{FF2B5EF4-FFF2-40B4-BE49-F238E27FC236}">
                  <a16:creationId xmlns:a16="http://schemas.microsoft.com/office/drawing/2014/main" id="{CF585255-614C-48FA-95C1-2E296127BC1B}"/>
                </a:ext>
              </a:extLst>
            </p:cNvPr>
            <p:cNvSpPr/>
            <p:nvPr/>
          </p:nvSpPr>
          <p:spPr bwMode="auto">
            <a:xfrm>
              <a:off x="7276205" y="4259204"/>
              <a:ext cx="1559515" cy="1243450"/>
            </a:xfrm>
            <a:prstGeom prst="wedgeRoundRectCallout">
              <a:avLst>
                <a:gd name="adj1" fmla="val -41973"/>
                <a:gd name="adj2" fmla="val -110288"/>
                <a:gd name="adj3" fmla="val 16667"/>
              </a:avLst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Low-Rank </a:t>
              </a:r>
              <a:endParaRPr kumimoji="0" lang="en-US" sz="1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F803534-4CE9-467F-96C8-A8EBE189819A}"/>
                </a:ext>
              </a:extLst>
            </p:cNvPr>
            <p:cNvSpPr txBox="1"/>
            <p:nvPr/>
          </p:nvSpPr>
          <p:spPr>
            <a:xfrm>
              <a:off x="7600187" y="4748545"/>
              <a:ext cx="8194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WNNM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2B05621-BEFB-43AD-A674-790487B25EC3}"/>
                </a:ext>
              </a:extLst>
            </p:cNvPr>
            <p:cNvSpPr txBox="1"/>
            <p:nvPr/>
          </p:nvSpPr>
          <p:spPr>
            <a:xfrm>
              <a:off x="7525558" y="5022674"/>
              <a:ext cx="6703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NL-LR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8663" y="1477075"/>
            <a:ext cx="1694594" cy="1209976"/>
            <a:chOff x="78663" y="1477075"/>
            <a:chExt cx="1694594" cy="1209976"/>
          </a:xfrm>
        </p:grpSpPr>
        <p:sp>
          <p:nvSpPr>
            <p:cNvPr id="38" name="Rounded Rectangular Callout 26">
              <a:extLst>
                <a:ext uri="{FF2B5EF4-FFF2-40B4-BE49-F238E27FC236}">
                  <a16:creationId xmlns:a16="http://schemas.microsoft.com/office/drawing/2014/main" id="{5B6ED648-33C2-4717-8C2F-102971610EC1}"/>
                </a:ext>
              </a:extLst>
            </p:cNvPr>
            <p:cNvSpPr/>
            <p:nvPr/>
          </p:nvSpPr>
          <p:spPr bwMode="auto">
            <a:xfrm>
              <a:off x="78663" y="1477075"/>
              <a:ext cx="1694594" cy="1209976"/>
            </a:xfrm>
            <a:prstGeom prst="wedgeRoundRectCallout">
              <a:avLst>
                <a:gd name="adj1" fmla="val 4310"/>
                <a:gd name="adj2" fmla="val 115165"/>
                <a:gd name="adj3" fmla="val 16667"/>
              </a:avLst>
            </a:prstGeom>
            <a:solidFill>
              <a:schemeClr val="bg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L</a:t>
              </a:r>
              <a:r>
                <a:rPr kumimoji="0" lang="en-US" sz="18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kumimoji="0" lang="en-US" sz="1800" b="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-based Regularization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41FD8C2D-BC85-4FBA-88D9-AA3A45654507}"/>
                </a:ext>
              </a:extLst>
            </p:cNvPr>
            <p:cNvSpPr txBox="1"/>
            <p:nvPr/>
          </p:nvSpPr>
          <p:spPr>
            <a:xfrm>
              <a:off x="475106" y="2138084"/>
              <a:ext cx="8098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Wiener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6435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8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9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6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sz="1800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End of an Era? 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14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8A12F62-BE63-4F70-A404-47BBB24198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532"/>
          <a:stretch/>
        </p:blipFill>
        <p:spPr>
          <a:xfrm>
            <a:off x="95250" y="1984522"/>
            <a:ext cx="5956867" cy="3987654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3DD8561-9AA5-4CF9-A922-7BA282E2BCBC}"/>
              </a:ext>
            </a:extLst>
          </p:cNvPr>
          <p:cNvGrpSpPr/>
          <p:nvPr/>
        </p:nvGrpSpPr>
        <p:grpSpPr>
          <a:xfrm>
            <a:off x="2519363" y="2382655"/>
            <a:ext cx="6161088" cy="4322945"/>
            <a:chOff x="2857500" y="1611129"/>
            <a:chExt cx="6161088" cy="432294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5BC7ACC-51D1-4F75-AD22-CED085C597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15317"/>
            <a:stretch/>
          </p:blipFill>
          <p:spPr>
            <a:xfrm>
              <a:off x="2857500" y="1668608"/>
              <a:ext cx="6096001" cy="426546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CD49BE3-FC31-4014-8345-7042D2401274}"/>
                </a:ext>
              </a:extLst>
            </p:cNvPr>
            <p:cNvSpPr txBox="1"/>
            <p:nvPr/>
          </p:nvSpPr>
          <p:spPr>
            <a:xfrm>
              <a:off x="8122189" y="1611129"/>
              <a:ext cx="896399" cy="26161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1100" dirty="0"/>
                <a:t>CVPR 2011</a:t>
              </a:r>
              <a:endParaRPr lang="he-IL" sz="1100" dirty="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02702C9E-ED2D-4D30-A895-A1CA6C06B91D}"/>
              </a:ext>
            </a:extLst>
          </p:cNvPr>
          <p:cNvSpPr txBox="1"/>
          <p:nvPr/>
        </p:nvSpPr>
        <p:spPr>
          <a:xfrm>
            <a:off x="365125" y="1184029"/>
            <a:ext cx="808355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evolution of algorithms and the tendency of different methods to perform very similarly has led to a feeling that “Denoising is Dead”   </a:t>
            </a:r>
            <a:endParaRPr lang="he-IL" sz="20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17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sz="1800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End of an Era?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15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702C9E-ED2D-4D30-A895-A1CA6C06B91D}"/>
              </a:ext>
            </a:extLst>
          </p:cNvPr>
          <p:cNvSpPr txBox="1"/>
          <p:nvPr/>
        </p:nvSpPr>
        <p:spPr>
          <a:xfrm>
            <a:off x="63690" y="1247718"/>
            <a:ext cx="8961248" cy="36009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so, somewhere around 2010-2012, the general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feeling in our community was that …</a:t>
            </a:r>
          </a:p>
          <a:p>
            <a:endParaRPr lang="en-US" sz="12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are touching the ceiling in denoising performance </a:t>
            </a:r>
            <a:br>
              <a:rPr lang="en-US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chances of improving them are very slim</a:t>
            </a:r>
          </a:p>
          <a:p>
            <a:endParaRPr lang="en-US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1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 is no point in devising new denoising methods</a:t>
            </a:r>
          </a:p>
          <a:p>
            <a:endParaRPr lang="en-US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1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in this field has diminishing returns</a:t>
            </a:r>
            <a:endParaRPr lang="he-IL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7A521177-1155-4008-AFA9-51C1D4AA6C6F}"/>
              </a:ext>
            </a:extLst>
          </p:cNvPr>
          <p:cNvSpPr/>
          <p:nvPr/>
        </p:nvSpPr>
        <p:spPr bwMode="auto">
          <a:xfrm>
            <a:off x="3659484" y="3001368"/>
            <a:ext cx="1705970" cy="437866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D0E55384-4762-43D9-88E3-5BE9C49548CE}"/>
              </a:ext>
            </a:extLst>
          </p:cNvPr>
          <p:cNvSpPr/>
          <p:nvPr/>
        </p:nvSpPr>
        <p:spPr bwMode="auto">
          <a:xfrm>
            <a:off x="3659484" y="3904393"/>
            <a:ext cx="1705970" cy="437866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ED5652-2E48-4CF5-8223-391FCFC8D916}"/>
              </a:ext>
            </a:extLst>
          </p:cNvPr>
          <p:cNvSpPr/>
          <p:nvPr/>
        </p:nvSpPr>
        <p:spPr>
          <a:xfrm>
            <a:off x="2220463" y="5128994"/>
            <a:ext cx="458401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>
                <a:ln w="22225">
                  <a:noFill/>
                  <a:prstDash val="solid"/>
                </a:ln>
                <a:solidFill>
                  <a:srgbClr val="FFC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Well, We Were Wrong !</a:t>
            </a:r>
            <a:endParaRPr lang="he-IL" sz="3600" b="0" cap="none" spc="0" dirty="0">
              <a:ln w="22225">
                <a:noFill/>
                <a:prstDash val="solid"/>
              </a:ln>
              <a:solidFill>
                <a:srgbClr val="FFC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6663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14" grpId="0" animBg="1"/>
      <p:bldP spid="18" grpId="0" animBg="1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1115344-B7D3-4886-9C5C-1A176E4A99BD}"/>
              </a:ext>
            </a:extLst>
          </p:cNvPr>
          <p:cNvSpPr/>
          <p:nvPr/>
        </p:nvSpPr>
        <p:spPr bwMode="auto">
          <a:xfrm>
            <a:off x="2405063" y="2452688"/>
            <a:ext cx="4352925" cy="56673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sz="1800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End of an Era?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16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ED5652-2E48-4CF5-8223-391FCFC8D916}"/>
              </a:ext>
            </a:extLst>
          </p:cNvPr>
          <p:cNvSpPr/>
          <p:nvPr/>
        </p:nvSpPr>
        <p:spPr>
          <a:xfrm>
            <a:off x="2842093" y="1146116"/>
            <a:ext cx="29835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>
                <a:ln w="22225">
                  <a:solidFill>
                    <a:srgbClr val="000000"/>
                  </a:solidFill>
                  <a:prstDash val="solid"/>
                </a:ln>
                <a:solidFill>
                  <a:srgbClr val="FFC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Wrong </a:t>
            </a:r>
            <a:r>
              <a:rPr lang="en-US" sz="3600" dirty="0">
                <a:ln w="22225">
                  <a:solidFill>
                    <a:srgbClr val="000000"/>
                  </a:solidFill>
                  <a:prstDash val="solid"/>
                </a:ln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 How?</a:t>
            </a:r>
            <a:endParaRPr lang="he-IL" sz="3600" b="1" cap="none" spc="0" dirty="0">
              <a:ln w="22225">
                <a:solidFill>
                  <a:srgbClr val="000000"/>
                </a:solidFill>
                <a:prstDash val="solid"/>
              </a:ln>
              <a:solidFill>
                <a:srgbClr val="FFC000"/>
              </a:solidFill>
              <a:effectLst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E6E9EF-B56E-44D2-8984-9FB4EBE33C75}"/>
              </a:ext>
            </a:extLst>
          </p:cNvPr>
          <p:cNvSpPr txBox="1"/>
          <p:nvPr/>
        </p:nvSpPr>
        <p:spPr>
          <a:xfrm>
            <a:off x="91376" y="1918177"/>
            <a:ext cx="8961248" cy="41319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past decade has taught us that image denoising is still</a:t>
            </a:r>
          </a:p>
          <a:p>
            <a:r>
              <a:rPr lang="en-US" sz="11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28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8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very much alive and kicking </a:t>
            </a:r>
          </a:p>
          <a:p>
            <a:endParaRPr lang="en-US" sz="100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 to several branches of novel activity on:</a:t>
            </a:r>
          </a:p>
          <a:p>
            <a:endParaRPr lang="en-US" sz="9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Obtaining better performing </a:t>
            </a:r>
            <a:r>
              <a:rPr lang="en-US" b="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denoisers</a:t>
            </a: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</a:t>
            </a: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deep learning 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frontiers in denoising: 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</a:t>
            </a:r>
            <a:r>
              <a:rPr lang="en-US" sz="2000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adaptation</a:t>
            </a: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image content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Denoising strategies that go </a:t>
            </a:r>
            <a:r>
              <a:rPr lang="en-US" sz="2000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beyond PSNR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Identifying </a:t>
            </a:r>
            <a:r>
              <a:rPr lang="en-US" sz="2000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alternative</a:t>
            </a: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methods for designing/training denoisers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Extending the denoising task to </a:t>
            </a:r>
            <a:r>
              <a:rPr lang="en-US" sz="2000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realistic noise</a:t>
            </a: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and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Discovering new ways for </a:t>
            </a: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leveraging</a:t>
            </a: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denoisers for other needs</a:t>
            </a:r>
          </a:p>
        </p:txBody>
      </p:sp>
    </p:spTree>
    <p:extLst>
      <p:ext uri="{BB962C8B-B14F-4D97-AF65-F5344CB8AC3E}">
        <p14:creationId xmlns:p14="http://schemas.microsoft.com/office/powerpoint/2010/main" val="144028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813" y="2319230"/>
            <a:ext cx="90572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Deep Learning Revolution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1629025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Design of Algorithms: Take 2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55574" y="1194338"/>
                <a:ext cx="8621713" cy="27822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buClr>
                    <a:srgbClr val="FFFFFF"/>
                  </a:buClr>
                </a:pPr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How can we </a:t>
                </a:r>
                <a:r>
                  <a:rPr lang="en-US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ALTERNATIVELY</a:t>
                </a:r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design a denoiser?</a:t>
                </a:r>
              </a:p>
              <a:p>
                <a:pPr>
                  <a:spcBef>
                    <a:spcPts val="600"/>
                  </a:spcBef>
                  <a:buClr>
                    <a:srgbClr val="FFFFFF"/>
                  </a:buClr>
                </a:pPr>
                <a:endParaRPr lang="en-US" sz="100" b="0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Bef>
                    <a:spcPts val="600"/>
                  </a:spcBef>
                  <a:buClr>
                    <a:srgbClr val="FFFFFF"/>
                  </a:buClr>
                </a:pPr>
                <a:endParaRPr lang="en-US" sz="4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spcBef>
                    <a:spcPts val="600"/>
                  </a:spcBef>
                  <a:buClr>
                    <a:srgbClr val="FFFFFF"/>
                  </a:buClr>
                </a:pP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 machine learning approach (2012-Now): </a:t>
                </a:r>
              </a:p>
              <a:p>
                <a:pPr marL="177800" indent="-177800" algn="l">
                  <a:spcBef>
                    <a:spcPts val="600"/>
                  </a:spcBef>
                  <a:buClr>
                    <a:srgbClr val="FFFFFF"/>
                  </a:buClr>
                  <a:buFont typeface="Wingdings" panose="05000000000000000000" pitchFamily="2" charset="2"/>
                  <a:buChar char="§"/>
                </a:pP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Gather a LARGE dataset of clean images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sz="2000" b="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b="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b="0" i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x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 b="0" i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k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k</m:t>
                        </m:r>
                        <m:r>
                          <a:rPr lang="en-US" sz="20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=</m:t>
                        </m:r>
                        <m:r>
                          <a:rPr lang="en-US" sz="20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N</m:t>
                        </m:r>
                      </m:sup>
                    </m:sSubSup>
                  </m:oMath>
                </a14:m>
                <a:endParaRPr lang="en-US" sz="20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177800" indent="-177800" algn="l">
                  <a:spcBef>
                    <a:spcPts val="600"/>
                  </a:spcBef>
                  <a:buClr>
                    <a:srgbClr val="FFFFFF"/>
                  </a:buClr>
                  <a:buFont typeface="Wingdings" panose="05000000000000000000" pitchFamily="2" charset="2"/>
                  <a:buChar char="§"/>
                </a:pP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Add AWGN these images: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sz="2000" b="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b="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y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 b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k</m:t>
                                </m:r>
                              </m:sub>
                            </m:sSub>
                            <m:r>
                              <a:rPr lang="en-US" sz="2000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x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k</m:t>
                                </m:r>
                              </m:sub>
                            </m:sSub>
                            <m:r>
                              <a:rPr lang="en-US" sz="2000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n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k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2000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k</m:t>
                        </m:r>
                        <m:r>
                          <a:rPr lang="en-US" sz="2000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=</m:t>
                        </m:r>
                        <m:r>
                          <a:rPr lang="en-US" sz="2000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2000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N</m:t>
                        </m:r>
                      </m:sup>
                    </m:sSubSup>
                  </m:oMath>
                </a14:m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marL="177800" indent="-177800" algn="l">
                  <a:spcBef>
                    <a:spcPts val="600"/>
                  </a:spcBef>
                  <a:buClr>
                    <a:srgbClr val="FFFFFF"/>
                  </a:buClr>
                  <a:buFont typeface="Wingdings" panose="05000000000000000000" pitchFamily="2" charset="2"/>
                  <a:buChar char="§"/>
                </a:pP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Define a parametric denoising machine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θ</m:t>
                        </m:r>
                      </m:sub>
                    </m:sSub>
                    <m:d>
                      <m:dPr>
                        <m:ctrlPr>
                          <a:rPr lang="en-US" sz="20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y</m:t>
                        </m:r>
                      </m:e>
                    </m:d>
                  </m:oMath>
                </a14:m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marL="177800" indent="-177800" algn="l">
                  <a:spcBef>
                    <a:spcPts val="600"/>
                  </a:spcBef>
                  <a:buClr>
                    <a:srgbClr val="FFFFFF"/>
                  </a:buClr>
                  <a:buFont typeface="Wingdings" panose="05000000000000000000" pitchFamily="2" charset="2"/>
                  <a:buChar char="§"/>
                </a:pP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Train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θ</m:t>
                        </m:r>
                      </m:sub>
                    </m:sSub>
                    <m:d>
                      <m:dPr>
                        <m:ctrlPr>
                          <a:rPr lang="en-US" sz="20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∎</m:t>
                        </m:r>
                      </m:e>
                    </m:d>
                  </m:oMath>
                </a14:m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by setting its parameters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θ</m:t>
                    </m:r>
                  </m:oMath>
                </a14:m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: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74" y="1194338"/>
                <a:ext cx="8621713" cy="2782237"/>
              </a:xfrm>
              <a:prstGeom prst="rect">
                <a:avLst/>
              </a:prstGeom>
              <a:blipFill>
                <a:blip r:embed="rId2"/>
                <a:stretch>
                  <a:fillRect l="-1132" t="-1754" b="-131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18</a:t>
            </a:r>
          </a:p>
        </p:txBody>
      </p:sp>
      <p:pic>
        <p:nvPicPr>
          <p:cNvPr id="1026" name="Picture 2" descr="Collage of photos of a persons life in 4x3 ratio">
            <a:extLst>
              <a:ext uri="{FF2B5EF4-FFF2-40B4-BE49-F238E27FC236}">
                <a16:creationId xmlns:a16="http://schemas.microsoft.com/office/drawing/2014/main" id="{4A00243D-A2D7-4F3B-AA7B-145047C00B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64"/>
          <a:stretch/>
        </p:blipFill>
        <p:spPr bwMode="auto">
          <a:xfrm>
            <a:off x="5886734" y="1708208"/>
            <a:ext cx="3086357" cy="2285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9892525B-9F8A-44DE-9BAE-ED84C875CB73}"/>
              </a:ext>
            </a:extLst>
          </p:cNvPr>
          <p:cNvSpPr/>
          <p:nvPr/>
        </p:nvSpPr>
        <p:spPr bwMode="auto">
          <a:xfrm>
            <a:off x="165826" y="4010932"/>
            <a:ext cx="3264254" cy="1624058"/>
          </a:xfrm>
          <a:prstGeom prst="roundRect">
            <a:avLst>
              <a:gd name="adj" fmla="val 18664"/>
            </a:avLst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2E6986D-D61E-4C03-8DA1-BCD264DF8051}"/>
                  </a:ext>
                </a:extLst>
              </p:cNvPr>
              <p:cNvSpPr txBox="1"/>
              <p:nvPr/>
            </p:nvSpPr>
            <p:spPr>
              <a:xfrm>
                <a:off x="165825" y="4008161"/>
                <a:ext cx="3375347" cy="113082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e>
                            <m:lim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lim>
                          </m:limLow>
                        </m:fName>
                        <m:e>
                          <m:nary>
                            <m:naryPr>
                              <m:chr m:val="∑"/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  <m:brk m:alnAt="23"/>
                                </m:rPr>
                                <a:rPr lang="en-US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k</m:t>
                              </m:r>
                              <m:r>
                                <a:rPr lang="en-US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=</m:t>
                              </m:r>
                              <m:r>
                                <m:rPr>
                                  <m:brk m:alnAt="23"/>
                                </m:rPr>
                                <a:rPr lang="en-US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N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‖"/>
                                      <m:endChr m:val="‖"/>
                                      <m:ctrlPr>
                                        <a:rPr lang="he-IL" b="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b="0" i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x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b="0" i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k</m:t>
                                          </m:r>
                                        </m:sub>
                                      </m:sSub>
                                      <m:r>
                                        <a:rPr lang="en-US" b="0" i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cs typeface="Calibri" panose="020F050202020403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b="0" i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cs typeface="Calibri" panose="020F0502020204030204" pitchFamily="34" charset="0"/>
                                            </a:rPr>
                                            <m:t>D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b="0" i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cs typeface="Calibri" panose="020F0502020204030204" pitchFamily="34" charset="0"/>
                                            </a:rPr>
                                            <m:t>θ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cs typeface="Calibri" panose="020F0502020204030204" pitchFamily="34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  <a:cs typeface="Calibri" panose="020F0502020204030204" pitchFamily="34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b="0" i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  <a:cs typeface="Calibri" panose="020F0502020204030204" pitchFamily="34" charset="0"/>
                                                </a:rPr>
                                                <m:t>y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b="0" i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  <a:cs typeface="Calibri" panose="020F0502020204030204" pitchFamily="34" charset="0"/>
                                                </a:rPr>
                                                <m:t>k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US" b="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func>
                    </m:oMath>
                  </m:oMathPara>
                </a14:m>
                <a:endParaRPr lang="he-IL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2E6986D-D61E-4C03-8DA1-BCD264DF80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825" y="4008161"/>
                <a:ext cx="3375347" cy="11308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4" name="Group 83">
            <a:extLst>
              <a:ext uri="{FF2B5EF4-FFF2-40B4-BE49-F238E27FC236}">
                <a16:creationId xmlns:a16="http://schemas.microsoft.com/office/drawing/2014/main" id="{809BB350-374D-4893-8F5B-52D4AB321E18}"/>
              </a:ext>
            </a:extLst>
          </p:cNvPr>
          <p:cNvGrpSpPr/>
          <p:nvPr/>
        </p:nvGrpSpPr>
        <p:grpSpPr>
          <a:xfrm>
            <a:off x="3644138" y="4391449"/>
            <a:ext cx="5412072" cy="2084403"/>
            <a:chOff x="3644138" y="4391449"/>
            <a:chExt cx="5412072" cy="2084403"/>
          </a:xfrm>
        </p:grpSpPr>
        <p:sp>
          <p:nvSpPr>
            <p:cNvPr id="32" name="Arrow: Right 31">
              <a:extLst>
                <a:ext uri="{FF2B5EF4-FFF2-40B4-BE49-F238E27FC236}">
                  <a16:creationId xmlns:a16="http://schemas.microsoft.com/office/drawing/2014/main" id="{F788A8A4-EE37-4FA1-BE1B-88DFB5AC4080}"/>
                </a:ext>
              </a:extLst>
            </p:cNvPr>
            <p:cNvSpPr/>
            <p:nvPr/>
          </p:nvSpPr>
          <p:spPr bwMode="auto">
            <a:xfrm>
              <a:off x="6488015" y="4893418"/>
              <a:ext cx="276010" cy="184168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28F31729-2F3E-4005-AEBB-2E125DF450A9}"/>
                </a:ext>
              </a:extLst>
            </p:cNvPr>
            <p:cNvGrpSpPr/>
            <p:nvPr/>
          </p:nvGrpSpPr>
          <p:grpSpPr>
            <a:xfrm>
              <a:off x="4711605" y="5393912"/>
              <a:ext cx="997413" cy="1065809"/>
              <a:chOff x="-2625134" y="2038325"/>
              <a:chExt cx="997413" cy="1065809"/>
            </a:xfrm>
          </p:grpSpPr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E526D49C-B644-492A-86D1-83908928EFF5}"/>
                  </a:ext>
                </a:extLst>
              </p:cNvPr>
              <p:cNvSpPr/>
              <p:nvPr/>
            </p:nvSpPr>
            <p:spPr bwMode="auto">
              <a:xfrm>
                <a:off x="-2625134" y="2038325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195BA409-4150-4AB7-AB33-DFCB36E2B73A}"/>
                  </a:ext>
                </a:extLst>
              </p:cNvPr>
              <p:cNvSpPr/>
              <p:nvPr/>
            </p:nvSpPr>
            <p:spPr bwMode="auto">
              <a:xfrm>
                <a:off x="-2592796" y="2081819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60316AE4-EB7C-4154-8BF9-54B785949597}"/>
                  </a:ext>
                </a:extLst>
              </p:cNvPr>
              <p:cNvSpPr/>
              <p:nvPr/>
            </p:nvSpPr>
            <p:spPr bwMode="auto">
              <a:xfrm>
                <a:off x="-2560458" y="2125313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35CFF524-4897-4802-811A-E4E442A6048F}"/>
                  </a:ext>
                </a:extLst>
              </p:cNvPr>
              <p:cNvSpPr/>
              <p:nvPr/>
            </p:nvSpPr>
            <p:spPr bwMode="auto">
              <a:xfrm>
                <a:off x="-2528120" y="2168807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84F2C17A-40F7-4A37-B3CB-155BEC8F54EE}"/>
                  </a:ext>
                </a:extLst>
              </p:cNvPr>
              <p:cNvSpPr/>
              <p:nvPr/>
            </p:nvSpPr>
            <p:spPr bwMode="auto">
              <a:xfrm>
                <a:off x="-2495782" y="2212301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93CD118B-82B5-4BE9-B612-952C9D2AD57F}"/>
                  </a:ext>
                </a:extLst>
              </p:cNvPr>
              <p:cNvSpPr/>
              <p:nvPr/>
            </p:nvSpPr>
            <p:spPr bwMode="auto">
              <a:xfrm>
                <a:off x="-2463444" y="2255795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FA79B9B5-5AA9-4C8B-806B-9131D62E8B5A}"/>
                  </a:ext>
                </a:extLst>
              </p:cNvPr>
              <p:cNvSpPr/>
              <p:nvPr/>
            </p:nvSpPr>
            <p:spPr bwMode="auto">
              <a:xfrm>
                <a:off x="-2431107" y="2299290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0746ADB7-C5E1-4BD3-8881-929C1E9E9AFF}"/>
                </a:ext>
              </a:extLst>
            </p:cNvPr>
            <p:cNvGrpSpPr/>
            <p:nvPr/>
          </p:nvGrpSpPr>
          <p:grpSpPr>
            <a:xfrm>
              <a:off x="8040257" y="4391449"/>
              <a:ext cx="997413" cy="1065809"/>
              <a:chOff x="-2625134" y="2038325"/>
              <a:chExt cx="997413" cy="1065809"/>
            </a:xfrm>
          </p:grpSpPr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CDE2240C-F01B-4097-86AC-3C5287FF4D2E}"/>
                  </a:ext>
                </a:extLst>
              </p:cNvPr>
              <p:cNvSpPr/>
              <p:nvPr/>
            </p:nvSpPr>
            <p:spPr bwMode="auto">
              <a:xfrm>
                <a:off x="-2625134" y="2038325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9A594380-9831-44F8-A2B9-8C750533070F}"/>
                  </a:ext>
                </a:extLst>
              </p:cNvPr>
              <p:cNvSpPr/>
              <p:nvPr/>
            </p:nvSpPr>
            <p:spPr bwMode="auto">
              <a:xfrm>
                <a:off x="-2592796" y="2081819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5F89FA7A-58E1-45F5-9A53-E1BA41813B0B}"/>
                  </a:ext>
                </a:extLst>
              </p:cNvPr>
              <p:cNvSpPr/>
              <p:nvPr/>
            </p:nvSpPr>
            <p:spPr bwMode="auto">
              <a:xfrm>
                <a:off x="-2560458" y="2125313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5DAFBB5E-BAFC-4410-9A85-F66E8ECDCF4E}"/>
                  </a:ext>
                </a:extLst>
              </p:cNvPr>
              <p:cNvSpPr/>
              <p:nvPr/>
            </p:nvSpPr>
            <p:spPr bwMode="auto">
              <a:xfrm>
                <a:off x="-2528120" y="2168807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01EE169A-2B72-47DB-BF20-CEA903B8D21C}"/>
                  </a:ext>
                </a:extLst>
              </p:cNvPr>
              <p:cNvSpPr/>
              <p:nvPr/>
            </p:nvSpPr>
            <p:spPr bwMode="auto">
              <a:xfrm>
                <a:off x="-2495782" y="2212301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877D256F-16C4-4C7B-884C-CD69741D53B9}"/>
                  </a:ext>
                </a:extLst>
              </p:cNvPr>
              <p:cNvSpPr/>
              <p:nvPr/>
            </p:nvSpPr>
            <p:spPr bwMode="auto">
              <a:xfrm>
                <a:off x="-2463444" y="2255795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B4BBCFEB-E66F-422B-8FB8-051BF5F6F871}"/>
                  </a:ext>
                </a:extLst>
              </p:cNvPr>
              <p:cNvSpPr/>
              <p:nvPr/>
            </p:nvSpPr>
            <p:spPr bwMode="auto">
              <a:xfrm>
                <a:off x="-2431107" y="2299290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A4446383-F905-4FB9-BD5C-F2E626A0FDC7}"/>
                </a:ext>
              </a:extLst>
            </p:cNvPr>
            <p:cNvGrpSpPr/>
            <p:nvPr/>
          </p:nvGrpSpPr>
          <p:grpSpPr>
            <a:xfrm>
              <a:off x="5506456" y="4392170"/>
              <a:ext cx="997413" cy="1065809"/>
              <a:chOff x="-2625134" y="2038325"/>
              <a:chExt cx="997413" cy="1065809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0117441F-3109-47BE-85B7-C5BB3A088500}"/>
                  </a:ext>
                </a:extLst>
              </p:cNvPr>
              <p:cNvSpPr/>
              <p:nvPr/>
            </p:nvSpPr>
            <p:spPr bwMode="auto">
              <a:xfrm>
                <a:off x="-2625134" y="2038325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E8E9D3A7-F116-4767-B11C-00B95E3A5AA6}"/>
                  </a:ext>
                </a:extLst>
              </p:cNvPr>
              <p:cNvSpPr/>
              <p:nvPr/>
            </p:nvSpPr>
            <p:spPr bwMode="auto">
              <a:xfrm>
                <a:off x="-2592796" y="2081819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B8FDAE6D-28CD-43D8-A54A-E04815405664}"/>
                  </a:ext>
                </a:extLst>
              </p:cNvPr>
              <p:cNvSpPr/>
              <p:nvPr/>
            </p:nvSpPr>
            <p:spPr bwMode="auto">
              <a:xfrm>
                <a:off x="-2560458" y="2125313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6D8675BE-1C0C-4583-8D07-3739F1082697}"/>
                  </a:ext>
                </a:extLst>
              </p:cNvPr>
              <p:cNvSpPr/>
              <p:nvPr/>
            </p:nvSpPr>
            <p:spPr bwMode="auto">
              <a:xfrm>
                <a:off x="-2528120" y="2168807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F31074F2-1C08-4D0F-B887-2A1C766EC47A}"/>
                  </a:ext>
                </a:extLst>
              </p:cNvPr>
              <p:cNvSpPr/>
              <p:nvPr/>
            </p:nvSpPr>
            <p:spPr bwMode="auto">
              <a:xfrm>
                <a:off x="-2495782" y="2212301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710C6725-0B34-49AA-B6C9-9AE8A7777D39}"/>
                  </a:ext>
                </a:extLst>
              </p:cNvPr>
              <p:cNvSpPr/>
              <p:nvPr/>
            </p:nvSpPr>
            <p:spPr bwMode="auto">
              <a:xfrm>
                <a:off x="-2463444" y="2255795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EA30FA75-DF35-4D12-A25F-3405D00DB120}"/>
                  </a:ext>
                </a:extLst>
              </p:cNvPr>
              <p:cNvSpPr/>
              <p:nvPr/>
            </p:nvSpPr>
            <p:spPr bwMode="auto">
              <a:xfrm>
                <a:off x="-2431107" y="2299290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3DC1EC5-9E1E-4DB6-92DE-596FAE6A891F}"/>
                </a:ext>
              </a:extLst>
            </p:cNvPr>
            <p:cNvGrpSpPr/>
            <p:nvPr/>
          </p:nvGrpSpPr>
          <p:grpSpPr>
            <a:xfrm>
              <a:off x="3644138" y="4392121"/>
              <a:ext cx="997413" cy="1065809"/>
              <a:chOff x="-2625134" y="2038325"/>
              <a:chExt cx="997413" cy="1065809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D67CB889-023F-410D-B23E-693E8E71DBDE}"/>
                  </a:ext>
                </a:extLst>
              </p:cNvPr>
              <p:cNvSpPr/>
              <p:nvPr/>
            </p:nvSpPr>
            <p:spPr bwMode="auto">
              <a:xfrm>
                <a:off x="-2625134" y="2038325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967CAD0E-05C5-4323-9E70-9CC9E096F08F}"/>
                  </a:ext>
                </a:extLst>
              </p:cNvPr>
              <p:cNvSpPr/>
              <p:nvPr/>
            </p:nvSpPr>
            <p:spPr bwMode="auto">
              <a:xfrm>
                <a:off x="-2592796" y="2081819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BDB3933F-5AFF-4A19-97CC-0E4EB9AB2467}"/>
                  </a:ext>
                </a:extLst>
              </p:cNvPr>
              <p:cNvSpPr/>
              <p:nvPr/>
            </p:nvSpPr>
            <p:spPr bwMode="auto">
              <a:xfrm>
                <a:off x="-2560458" y="2125313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F64A506C-A0DF-4789-AB89-72EEDC460659}"/>
                  </a:ext>
                </a:extLst>
              </p:cNvPr>
              <p:cNvSpPr/>
              <p:nvPr/>
            </p:nvSpPr>
            <p:spPr bwMode="auto">
              <a:xfrm>
                <a:off x="-2528120" y="2168807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2472CDAF-47C6-46E6-92F2-E763341E5A66}"/>
                  </a:ext>
                </a:extLst>
              </p:cNvPr>
              <p:cNvSpPr/>
              <p:nvPr/>
            </p:nvSpPr>
            <p:spPr bwMode="auto">
              <a:xfrm>
                <a:off x="-2495782" y="2212301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9FD08CD2-3416-458F-B118-C768E573A978}"/>
                  </a:ext>
                </a:extLst>
              </p:cNvPr>
              <p:cNvSpPr/>
              <p:nvPr/>
            </p:nvSpPr>
            <p:spPr bwMode="auto">
              <a:xfrm>
                <a:off x="-2463444" y="2255795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93CDF680-49B2-498D-B553-1DD170356353}"/>
                  </a:ext>
                </a:extLst>
              </p:cNvPr>
              <p:cNvSpPr/>
              <p:nvPr/>
            </p:nvSpPr>
            <p:spPr bwMode="auto">
              <a:xfrm>
                <a:off x="-2431107" y="2299290"/>
                <a:ext cx="803386" cy="80484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1CF4251B-8B73-420A-93D6-7C526D43C116}"/>
                </a:ext>
              </a:extLst>
            </p:cNvPr>
            <p:cNvSpPr/>
            <p:nvPr/>
          </p:nvSpPr>
          <p:spPr bwMode="auto">
            <a:xfrm>
              <a:off x="5284030" y="4889177"/>
              <a:ext cx="347093" cy="184168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7" name="Picture 2" descr="Denoising » DMMD">
              <a:extLst>
                <a:ext uri="{FF2B5EF4-FFF2-40B4-BE49-F238E27FC236}">
                  <a16:creationId xmlns:a16="http://schemas.microsoft.com/office/drawing/2014/main" id="{18E5EE1A-525D-4966-9C94-B48578A0473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241"/>
            <a:stretch/>
          </p:blipFill>
          <p:spPr bwMode="auto">
            <a:xfrm>
              <a:off x="8280998" y="4692927"/>
              <a:ext cx="775212" cy="77392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Denoising » DMMD">
              <a:extLst>
                <a:ext uri="{FF2B5EF4-FFF2-40B4-BE49-F238E27FC236}">
                  <a16:creationId xmlns:a16="http://schemas.microsoft.com/office/drawing/2014/main" id="{A018484E-3794-42DD-B816-4EAFAABE52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241"/>
            <a:stretch/>
          </p:blipFill>
          <p:spPr bwMode="auto">
            <a:xfrm>
              <a:off x="5746340" y="4689117"/>
              <a:ext cx="775212" cy="77392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 descr="Denoising Images- The MATLAB way. What is Noise? | by Ritwik Raha | Medium">
              <a:extLst>
                <a:ext uri="{FF2B5EF4-FFF2-40B4-BE49-F238E27FC236}">
                  <a16:creationId xmlns:a16="http://schemas.microsoft.com/office/drawing/2014/main" id="{0356AAA3-A7B9-406C-8C31-9B0C43CC5DB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236" t="38527" r="41597" b="22455"/>
            <a:stretch/>
          </p:blipFill>
          <p:spPr bwMode="auto">
            <a:xfrm>
              <a:off x="4950515" y="5701928"/>
              <a:ext cx="774849" cy="77392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 descr="Denoising » DMMD">
              <a:extLst>
                <a:ext uri="{FF2B5EF4-FFF2-40B4-BE49-F238E27FC236}">
                  <a16:creationId xmlns:a16="http://schemas.microsoft.com/office/drawing/2014/main" id="{A5AD89E9-1203-4972-897B-0E8A0B5786F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241"/>
            <a:stretch/>
          </p:blipFill>
          <p:spPr bwMode="auto">
            <a:xfrm>
              <a:off x="3879591" y="4692927"/>
              <a:ext cx="775212" cy="77392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B380ACB7-2D25-4235-A8CD-8FC4AE2F3F4C}"/>
                </a:ext>
              </a:extLst>
            </p:cNvPr>
            <p:cNvSpPr/>
            <p:nvPr/>
          </p:nvSpPr>
          <p:spPr bwMode="auto">
            <a:xfrm>
              <a:off x="4659964" y="4889177"/>
              <a:ext cx="361843" cy="184168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8166D8A7-04B7-4D09-8306-7FEE890080ED}"/>
                </a:ext>
              </a:extLst>
            </p:cNvPr>
            <p:cNvGrpSpPr/>
            <p:nvPr/>
          </p:nvGrpSpPr>
          <p:grpSpPr>
            <a:xfrm>
              <a:off x="4996944" y="4780839"/>
              <a:ext cx="330540" cy="400110"/>
              <a:chOff x="5693801" y="4169742"/>
              <a:chExt cx="556864" cy="67001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0E12AF6B-E46E-4916-916A-A92952C879B6}"/>
                  </a:ext>
                </a:extLst>
              </p:cNvPr>
              <p:cNvSpPr/>
              <p:nvPr/>
            </p:nvSpPr>
            <p:spPr bwMode="auto">
              <a:xfrm>
                <a:off x="5738813" y="4291013"/>
                <a:ext cx="452437" cy="442912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1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4E33BA7-31AA-4985-9A10-0C16DA1D72B8}"/>
                  </a:ext>
                </a:extLst>
              </p:cNvPr>
              <p:cNvSpPr txBox="1"/>
              <p:nvPr/>
            </p:nvSpPr>
            <p:spPr>
              <a:xfrm>
                <a:off x="5693801" y="4169742"/>
                <a:ext cx="556864" cy="670018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2000" dirty="0"/>
                  <a:t>+</a:t>
                </a:r>
                <a:endParaRPr lang="he-IL" sz="2000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BB52EC1D-F384-45FC-8521-FDBB4D7D7728}"/>
                    </a:ext>
                  </a:extLst>
                </p:cNvPr>
                <p:cNvSpPr txBox="1"/>
                <p:nvPr/>
              </p:nvSpPr>
              <p:spPr>
                <a:xfrm>
                  <a:off x="5667546" y="6132959"/>
                  <a:ext cx="1187156" cy="292516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sz="1200" b="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200" b="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200" b="0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200" b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k</m:t>
                                    </m:r>
                                  </m:sub>
                                </m:sSub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k</m:t>
                            </m:r>
                            <m:r>
                              <a:rPr lang="en-US" sz="1200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=</m:t>
                            </m:r>
                            <m:r>
                              <a:rPr lang="en-US" sz="1200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sz="1200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N</m:t>
                            </m:r>
                          </m:sup>
                        </m:sSubSup>
                      </m:oMath>
                    </m:oMathPara>
                  </a14:m>
                  <a:endParaRPr lang="he-IL" sz="12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BB52EC1D-F384-45FC-8521-FDBB4D7D77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67546" y="6132959"/>
                  <a:ext cx="1187156" cy="29251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he-I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18AB9381-A218-46D7-98E8-98121199E1FE}"/>
                    </a:ext>
                  </a:extLst>
                </p:cNvPr>
                <p:cNvSpPr txBox="1"/>
                <p:nvPr/>
              </p:nvSpPr>
              <p:spPr>
                <a:xfrm>
                  <a:off x="3837486" y="5451721"/>
                  <a:ext cx="848301" cy="292516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200" b="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sz="1200" b="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200" b="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200" b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x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200" b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k</m:t>
                                    </m:r>
                                  </m:sub>
                                </m:sSub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k</m:t>
                            </m:r>
                            <m:r>
                              <a:rPr lang="en-US" sz="1200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=</m:t>
                            </m:r>
                            <m:r>
                              <a:rPr lang="en-US" sz="1200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sz="1200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N</m:t>
                            </m:r>
                          </m:sup>
                        </m:sSubSup>
                      </m:oMath>
                    </m:oMathPara>
                  </a14:m>
                  <a:endParaRPr lang="he-IL" sz="12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18AB9381-A218-46D7-98E8-98121199E1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37486" y="5451721"/>
                  <a:ext cx="848301" cy="292516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he-I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D09DCE2E-C08B-44EF-8C0D-FCF0DDCDCB55}"/>
                    </a:ext>
                  </a:extLst>
                </p:cNvPr>
                <p:cNvSpPr txBox="1"/>
                <p:nvPr/>
              </p:nvSpPr>
              <p:spPr>
                <a:xfrm>
                  <a:off x="5716242" y="5447911"/>
                  <a:ext cx="1187156" cy="292516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sz="1200" b="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200" b="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200" b="0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y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200" b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k</m:t>
                                    </m:r>
                                  </m:sub>
                                </m:sSub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k</m:t>
                            </m:r>
                            <m:r>
                              <a:rPr lang="en-US" sz="1200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=</m:t>
                            </m:r>
                            <m:r>
                              <a:rPr lang="en-US" sz="1200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sz="1200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N</m:t>
                            </m:r>
                          </m:sup>
                        </m:sSubSup>
                      </m:oMath>
                    </m:oMathPara>
                  </a14:m>
                  <a:endParaRPr lang="he-IL" sz="12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D09DCE2E-C08B-44EF-8C0D-FCF0DDCDCB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6242" y="5447911"/>
                  <a:ext cx="1187156" cy="292516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he-I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" name="Arrow: Right 30">
              <a:extLst>
                <a:ext uri="{FF2B5EF4-FFF2-40B4-BE49-F238E27FC236}">
                  <a16:creationId xmlns:a16="http://schemas.microsoft.com/office/drawing/2014/main" id="{8D3461C9-6634-42C4-BC33-AD5EEC98DCFB}"/>
                </a:ext>
              </a:extLst>
            </p:cNvPr>
            <p:cNvSpPr/>
            <p:nvPr/>
          </p:nvSpPr>
          <p:spPr bwMode="auto">
            <a:xfrm>
              <a:off x="7870885" y="4889176"/>
              <a:ext cx="278542" cy="184168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9D9F882D-7646-44F9-9F4E-1E28F4A2AD53}"/>
                    </a:ext>
                  </a:extLst>
                </p:cNvPr>
                <p:cNvSpPr txBox="1"/>
                <p:nvPr/>
              </p:nvSpPr>
              <p:spPr>
                <a:xfrm>
                  <a:off x="8255664" y="5487611"/>
                  <a:ext cx="800546" cy="292516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r"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200" b="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sz="1200" b="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200" b="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1200" b="0" i="1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200" b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x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200" b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k</m:t>
                                    </m:r>
                                  </m:sub>
                                </m:sSub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k</m:t>
                            </m:r>
                            <m:r>
                              <a:rPr lang="en-US" sz="1200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=</m:t>
                            </m:r>
                            <m:r>
                              <a:rPr lang="en-US" sz="1200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sz="1200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N</m:t>
                            </m:r>
                          </m:sup>
                        </m:sSubSup>
                      </m:oMath>
                    </m:oMathPara>
                  </a14:m>
                  <a:endParaRPr lang="he-IL" sz="12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9D9F882D-7646-44F9-9F4E-1E28F4A2AD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55664" y="5487611"/>
                  <a:ext cx="800546" cy="292516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he-I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Rectangle: Rounded Corners 33">
                  <a:extLst>
                    <a:ext uri="{FF2B5EF4-FFF2-40B4-BE49-F238E27FC236}">
                      <a16:creationId xmlns:a16="http://schemas.microsoft.com/office/drawing/2014/main" id="{90F527AE-6A41-4525-9A52-DB9DF2CDD86B}"/>
                    </a:ext>
                  </a:extLst>
                </p:cNvPr>
                <p:cNvSpPr/>
                <p:nvPr/>
              </p:nvSpPr>
              <p:spPr bwMode="auto">
                <a:xfrm>
                  <a:off x="6764025" y="4689764"/>
                  <a:ext cx="1106860" cy="574486"/>
                </a:xfrm>
                <a:prstGeom prst="roundRect">
                  <a:avLst/>
                </a:prstGeom>
                <a:solidFill>
                  <a:schemeClr val="bg2">
                    <a:lumMod val="60000"/>
                    <a:lumOff val="40000"/>
                  </a:schemeClr>
                </a:solidFill>
                <a:ln w="952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cs typeface="Calibri" panose="020F0502020204030204" pitchFamily="34" charset="0"/>
                    </a:rPr>
                    <a:t>Denoiser</a:t>
                  </a: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 b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D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400" b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θ</m:t>
                            </m:r>
                          </m:sub>
                        </m:sSub>
                        <m:d>
                          <m:dPr>
                            <m:ctrlPr>
                              <a:rPr lang="en-US" sz="14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4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400" b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y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400" b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k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kumimoji="0" lang="he-IL" sz="14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34" name="Rectangle: Rounded Corners 33">
                  <a:extLst>
                    <a:ext uri="{FF2B5EF4-FFF2-40B4-BE49-F238E27FC236}">
                      <a16:creationId xmlns:a16="http://schemas.microsoft.com/office/drawing/2014/main" id="{90F527AE-6A41-4525-9A52-DB9DF2CDD86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764025" y="4689764"/>
                  <a:ext cx="1106860" cy="574486"/>
                </a:xfrm>
                <a:prstGeom prst="roundRect">
                  <a:avLst/>
                </a:prstGeom>
                <a:blipFill>
                  <a:blip r:embed="rId11"/>
                  <a:stretch>
                    <a:fillRect b="-4124"/>
                  </a:stretch>
                </a:blipFill>
                <a:ln w="952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he-IL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CC36B6AD-034E-4BEB-B125-0E32244657F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019454" y="5264250"/>
              <a:ext cx="0" cy="17198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2A2AC3BA-F9C2-4308-9270-DD1F398BC2F6}"/>
                    </a:ext>
                  </a:extLst>
                </p:cNvPr>
                <p:cNvSpPr txBox="1"/>
                <p:nvPr/>
              </p:nvSpPr>
              <p:spPr>
                <a:xfrm>
                  <a:off x="6850504" y="5363526"/>
                  <a:ext cx="376474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2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oMath>
                    </m:oMathPara>
                  </a14:m>
                  <a:endParaRPr lang="he-IL" sz="1400" dirty="0"/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2A2AC3BA-F9C2-4308-9270-DD1F398BC2F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50504" y="5363526"/>
                  <a:ext cx="376474" cy="276999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he-I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Arrow: Right 36">
              <a:extLst>
                <a:ext uri="{FF2B5EF4-FFF2-40B4-BE49-F238E27FC236}">
                  <a16:creationId xmlns:a16="http://schemas.microsoft.com/office/drawing/2014/main" id="{B8B59DA3-0FB7-4087-97EC-9EE66B973240}"/>
                </a:ext>
              </a:extLst>
            </p:cNvPr>
            <p:cNvSpPr/>
            <p:nvPr/>
          </p:nvSpPr>
          <p:spPr bwMode="auto">
            <a:xfrm rot="16200000">
              <a:off x="4981282" y="5204382"/>
              <a:ext cx="335529" cy="183061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4" name="Right Brace 3">
            <a:extLst>
              <a:ext uri="{FF2B5EF4-FFF2-40B4-BE49-F238E27FC236}">
                <a16:creationId xmlns:a16="http://schemas.microsoft.com/office/drawing/2014/main" id="{338BF51B-CB9C-4BB7-A609-73A3A37210A3}"/>
              </a:ext>
            </a:extLst>
          </p:cNvPr>
          <p:cNvSpPr/>
          <p:nvPr/>
        </p:nvSpPr>
        <p:spPr bwMode="auto">
          <a:xfrm rot="5400000">
            <a:off x="2426252" y="4514271"/>
            <a:ext cx="237914" cy="891280"/>
          </a:xfrm>
          <a:prstGeom prst="rightBrace">
            <a:avLst>
              <a:gd name="adj1" fmla="val 46767"/>
              <a:gd name="adj2" fmla="val 50000"/>
            </a:avLst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125BAD0F-0E19-4FF7-AEDA-A45EA659C115}"/>
                  </a:ext>
                </a:extLst>
              </p:cNvPr>
              <p:cNvSpPr txBox="1"/>
              <p:nvPr/>
            </p:nvSpPr>
            <p:spPr>
              <a:xfrm>
                <a:off x="2291341" y="5032503"/>
                <a:ext cx="63881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2400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x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k</m:t>
                          </m:r>
                        </m:sub>
                      </m:sSub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125BAD0F-0E19-4FF7-AEDA-A45EA659C1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1341" y="5032503"/>
                <a:ext cx="638810" cy="461665"/>
              </a:xfrm>
              <a:prstGeom prst="rect">
                <a:avLst/>
              </a:prstGeom>
              <a:blipFill>
                <a:blip r:embed="rId13"/>
                <a:stretch>
                  <a:fillRect t="-1333" r="-11429" b="-6667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2443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2" grpId="0" animBg="1"/>
      <p:bldP spid="23" grpId="0"/>
      <p:bldP spid="4" grpId="0" animBg="1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32D568D-C410-471A-93E2-2EDC3C5F7A62}"/>
              </a:ext>
            </a:extLst>
          </p:cNvPr>
          <p:cNvSpPr/>
          <p:nvPr/>
        </p:nvSpPr>
        <p:spPr bwMode="auto">
          <a:xfrm>
            <a:off x="155575" y="1683224"/>
            <a:ext cx="8832850" cy="2429977"/>
          </a:xfrm>
          <a:prstGeom prst="roundRect">
            <a:avLst>
              <a:gd name="adj" fmla="val 7223"/>
            </a:avLst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Image Denoising: A Paradigm Shift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8130" y="1194338"/>
            <a:ext cx="853915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Clr>
                <a:srgbClr val="FFFFFF"/>
              </a:buClr>
            </a:pP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can we design a denoiser?</a:t>
            </a:r>
          </a:p>
          <a:p>
            <a:pPr>
              <a:spcBef>
                <a:spcPts val="0"/>
              </a:spcBef>
              <a:buClr>
                <a:srgbClr val="FFFFFF"/>
              </a:buClr>
            </a:pPr>
            <a:endParaRPr lang="en-US" sz="100" b="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  <a:buClr>
                <a:srgbClr val="FFFFFF"/>
              </a:buClr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modeling</a:t>
            </a: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image content and leveraging it for noise filtering:</a:t>
            </a:r>
          </a:p>
          <a:p>
            <a:pPr>
              <a:spcBef>
                <a:spcPts val="1200"/>
              </a:spcBef>
              <a:buClr>
                <a:srgbClr val="FFFFFF"/>
              </a:buClr>
            </a:pPr>
            <a:endParaRPr lang="en-US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  <a:buClr>
                <a:srgbClr val="FFFFFF"/>
              </a:buClr>
            </a:pPr>
            <a:endParaRPr lang="en-US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  <a:buClr>
                <a:srgbClr val="FFFFFF"/>
              </a:buClr>
            </a:pPr>
            <a:endParaRPr lang="en-US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  <a:buClr>
                <a:srgbClr val="FFFFFF"/>
              </a:buClr>
            </a:pPr>
            <a:endParaRPr lang="en-US" sz="11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  <a:buClr>
                <a:srgbClr val="FFFFFF"/>
              </a:buClr>
            </a:pPr>
            <a:endParaRPr lang="en-US" sz="20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ts val="1200"/>
              </a:spcBef>
              <a:buClr>
                <a:srgbClr val="FFFFFF"/>
              </a:buClr>
            </a:pPr>
            <a:r>
              <a:rPr lang="en-US" sz="32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</a:t>
            </a: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 by simply using: </a:t>
            </a:r>
          </a:p>
          <a:p>
            <a:pPr>
              <a:spcBef>
                <a:spcPts val="1200"/>
              </a:spcBef>
              <a:buClr>
                <a:srgbClr val="FFFFFF"/>
              </a:buClr>
            </a:pPr>
            <a:endParaRPr lang="en-US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  <a:buClr>
                <a:srgbClr val="FFFFFF"/>
              </a:buClr>
            </a:pPr>
            <a:endParaRPr lang="en-US" sz="8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19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19B2E60-BE43-49A0-BF50-25630DD66EAE}"/>
              </a:ext>
            </a:extLst>
          </p:cNvPr>
          <p:cNvGrpSpPr/>
          <p:nvPr/>
        </p:nvGrpSpPr>
        <p:grpSpPr>
          <a:xfrm>
            <a:off x="2999663" y="2901751"/>
            <a:ext cx="3219532" cy="475954"/>
            <a:chOff x="2974107" y="3065738"/>
            <a:chExt cx="3219532" cy="475954"/>
          </a:xfrm>
        </p:grpSpPr>
        <p:sp>
          <p:nvSpPr>
            <p:cNvPr id="18" name="Flowchart: Alternate Process 17">
              <a:extLst>
                <a:ext uri="{FF2B5EF4-FFF2-40B4-BE49-F238E27FC236}">
                  <a16:creationId xmlns:a16="http://schemas.microsoft.com/office/drawing/2014/main" id="{D1753755-F36A-4451-B44E-FA14FC205DED}"/>
                </a:ext>
              </a:extLst>
            </p:cNvPr>
            <p:cNvSpPr/>
            <p:nvPr/>
          </p:nvSpPr>
          <p:spPr bwMode="auto">
            <a:xfrm>
              <a:off x="3060310" y="3080027"/>
              <a:ext cx="3095225" cy="461665"/>
            </a:xfrm>
            <a:prstGeom prst="flowChartAlternateProcess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92438F9A-05E8-4B2E-848A-7858D645FF81}"/>
                </a:ext>
              </a:extLst>
            </p:cNvPr>
            <p:cNvSpPr txBox="1"/>
            <p:nvPr/>
          </p:nvSpPr>
          <p:spPr>
            <a:xfrm>
              <a:off x="2974107" y="3065738"/>
              <a:ext cx="3219532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Piecewise Smoothness</a:t>
              </a:r>
              <a:endParaRPr lang="he-IL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F4EE2CA-A610-4C8F-AA1A-56FCD3F54E27}"/>
              </a:ext>
            </a:extLst>
          </p:cNvPr>
          <p:cNvGrpSpPr/>
          <p:nvPr/>
        </p:nvGrpSpPr>
        <p:grpSpPr>
          <a:xfrm>
            <a:off x="4177667" y="2278053"/>
            <a:ext cx="1757881" cy="663313"/>
            <a:chOff x="4166669" y="2290763"/>
            <a:chExt cx="1757881" cy="663313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150B415-81BA-4FF8-9535-BBF4C8A7EE95}"/>
                </a:ext>
              </a:extLst>
            </p:cNvPr>
            <p:cNvSpPr/>
            <p:nvPr/>
          </p:nvSpPr>
          <p:spPr bwMode="auto">
            <a:xfrm rot="21093088">
              <a:off x="4186238" y="2290763"/>
              <a:ext cx="1738312" cy="66331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0DC0221-FB0A-4DC6-AD1D-BD082176C8F6}"/>
                </a:ext>
              </a:extLst>
            </p:cNvPr>
            <p:cNvSpPr txBox="1"/>
            <p:nvPr/>
          </p:nvSpPr>
          <p:spPr>
            <a:xfrm>
              <a:off x="4166669" y="2352759"/>
              <a:ext cx="1702709" cy="338554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1600" dirty="0">
                  <a:solidFill>
                    <a:srgbClr val="00FF00"/>
                  </a:solidFill>
                  <a:latin typeface="The Hand Extrablack" panose="020B0604020202020204" pitchFamily="66" charset="0"/>
                </a:rPr>
                <a:t>Scale Invariance</a:t>
              </a:r>
              <a:endParaRPr lang="he-IL" sz="1600" dirty="0">
                <a:solidFill>
                  <a:srgbClr val="00FF00"/>
                </a:solidFill>
                <a:latin typeface="The Hand Extrablack" panose="020B0604020202020204" pitchFamily="66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8A7D292-B4C1-4437-B62F-D10F36F61648}"/>
              </a:ext>
            </a:extLst>
          </p:cNvPr>
          <p:cNvGrpSpPr/>
          <p:nvPr/>
        </p:nvGrpSpPr>
        <p:grpSpPr>
          <a:xfrm>
            <a:off x="920381" y="2245563"/>
            <a:ext cx="3078058" cy="753244"/>
            <a:chOff x="843780" y="2376453"/>
            <a:chExt cx="3078058" cy="753244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05FC7A1-4076-4CCF-8123-E58E415524A7}"/>
                </a:ext>
              </a:extLst>
            </p:cNvPr>
            <p:cNvSpPr/>
            <p:nvPr/>
          </p:nvSpPr>
          <p:spPr bwMode="auto">
            <a:xfrm>
              <a:off x="843780" y="2376453"/>
              <a:ext cx="3078058" cy="753244"/>
            </a:xfrm>
            <a:custGeom>
              <a:avLst/>
              <a:gdLst>
                <a:gd name="connsiteX0" fmla="*/ 2556645 w 3078058"/>
                <a:gd name="connsiteY0" fmla="*/ 142910 h 753244"/>
                <a:gd name="connsiteX1" fmla="*/ 1537470 w 3078058"/>
                <a:gd name="connsiteY1" fmla="*/ 233397 h 753244"/>
                <a:gd name="connsiteX2" fmla="*/ 584970 w 3078058"/>
                <a:gd name="connsiteY2" fmla="*/ 35 h 753244"/>
                <a:gd name="connsiteX3" fmla="*/ 3945 w 3078058"/>
                <a:gd name="connsiteY3" fmla="*/ 252447 h 753244"/>
                <a:gd name="connsiteX4" fmla="*/ 356370 w 3078058"/>
                <a:gd name="connsiteY4" fmla="*/ 742985 h 753244"/>
                <a:gd name="connsiteX5" fmla="*/ 865958 w 3078058"/>
                <a:gd name="connsiteY5" fmla="*/ 595347 h 753244"/>
                <a:gd name="connsiteX6" fmla="*/ 1861320 w 3078058"/>
                <a:gd name="connsiteY6" fmla="*/ 714410 h 753244"/>
                <a:gd name="connsiteX7" fmla="*/ 2509020 w 3078058"/>
                <a:gd name="connsiteY7" fmla="*/ 604872 h 753244"/>
                <a:gd name="connsiteX8" fmla="*/ 2990033 w 3078058"/>
                <a:gd name="connsiteY8" fmla="*/ 695360 h 753244"/>
                <a:gd name="connsiteX9" fmla="*/ 3056708 w 3078058"/>
                <a:gd name="connsiteY9" fmla="*/ 228635 h 753244"/>
                <a:gd name="connsiteX10" fmla="*/ 2742383 w 3078058"/>
                <a:gd name="connsiteY10" fmla="*/ 123860 h 753244"/>
                <a:gd name="connsiteX0" fmla="*/ 2556645 w 3078058"/>
                <a:gd name="connsiteY0" fmla="*/ 142910 h 753244"/>
                <a:gd name="connsiteX1" fmla="*/ 1537470 w 3078058"/>
                <a:gd name="connsiteY1" fmla="*/ 233397 h 753244"/>
                <a:gd name="connsiteX2" fmla="*/ 584970 w 3078058"/>
                <a:gd name="connsiteY2" fmla="*/ 35 h 753244"/>
                <a:gd name="connsiteX3" fmla="*/ 3945 w 3078058"/>
                <a:gd name="connsiteY3" fmla="*/ 252447 h 753244"/>
                <a:gd name="connsiteX4" fmla="*/ 356370 w 3078058"/>
                <a:gd name="connsiteY4" fmla="*/ 742985 h 753244"/>
                <a:gd name="connsiteX5" fmla="*/ 865958 w 3078058"/>
                <a:gd name="connsiteY5" fmla="*/ 595347 h 753244"/>
                <a:gd name="connsiteX6" fmla="*/ 1861320 w 3078058"/>
                <a:gd name="connsiteY6" fmla="*/ 714410 h 753244"/>
                <a:gd name="connsiteX7" fmla="*/ 2509020 w 3078058"/>
                <a:gd name="connsiteY7" fmla="*/ 604872 h 753244"/>
                <a:gd name="connsiteX8" fmla="*/ 2990033 w 3078058"/>
                <a:gd name="connsiteY8" fmla="*/ 695360 h 753244"/>
                <a:gd name="connsiteX9" fmla="*/ 3056708 w 3078058"/>
                <a:gd name="connsiteY9" fmla="*/ 228635 h 753244"/>
                <a:gd name="connsiteX10" fmla="*/ 2742383 w 3078058"/>
                <a:gd name="connsiteY10" fmla="*/ 123860 h 753244"/>
                <a:gd name="connsiteX11" fmla="*/ 2556645 w 3078058"/>
                <a:gd name="connsiteY11" fmla="*/ 142910 h 753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78058" h="753244">
                  <a:moveTo>
                    <a:pt x="2556645" y="142910"/>
                  </a:moveTo>
                  <a:cubicBezTo>
                    <a:pt x="2211364" y="200060"/>
                    <a:pt x="1866083" y="257210"/>
                    <a:pt x="1537470" y="233397"/>
                  </a:cubicBezTo>
                  <a:cubicBezTo>
                    <a:pt x="1208857" y="209584"/>
                    <a:pt x="840557" y="-3140"/>
                    <a:pt x="584970" y="35"/>
                  </a:cubicBezTo>
                  <a:cubicBezTo>
                    <a:pt x="329383" y="3210"/>
                    <a:pt x="42045" y="128622"/>
                    <a:pt x="3945" y="252447"/>
                  </a:cubicBezTo>
                  <a:cubicBezTo>
                    <a:pt x="-34155" y="376272"/>
                    <a:pt x="212701" y="685835"/>
                    <a:pt x="356370" y="742985"/>
                  </a:cubicBezTo>
                  <a:cubicBezTo>
                    <a:pt x="500039" y="800135"/>
                    <a:pt x="615133" y="600109"/>
                    <a:pt x="865958" y="595347"/>
                  </a:cubicBezTo>
                  <a:cubicBezTo>
                    <a:pt x="1116783" y="590585"/>
                    <a:pt x="1587476" y="712823"/>
                    <a:pt x="1861320" y="714410"/>
                  </a:cubicBezTo>
                  <a:cubicBezTo>
                    <a:pt x="2135164" y="715997"/>
                    <a:pt x="2320901" y="608047"/>
                    <a:pt x="2509020" y="604872"/>
                  </a:cubicBezTo>
                  <a:cubicBezTo>
                    <a:pt x="2697139" y="601697"/>
                    <a:pt x="2898752" y="758066"/>
                    <a:pt x="2990033" y="695360"/>
                  </a:cubicBezTo>
                  <a:cubicBezTo>
                    <a:pt x="3081314" y="632654"/>
                    <a:pt x="3097983" y="323885"/>
                    <a:pt x="3056708" y="228635"/>
                  </a:cubicBezTo>
                  <a:cubicBezTo>
                    <a:pt x="3015433" y="133385"/>
                    <a:pt x="2878908" y="128622"/>
                    <a:pt x="2742383" y="123860"/>
                  </a:cubicBezTo>
                  <a:lnTo>
                    <a:pt x="2556645" y="14291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24AAE93-5DB5-43EB-A1D8-422A1225D29E}"/>
                </a:ext>
              </a:extLst>
            </p:cNvPr>
            <p:cNvSpPr txBox="1"/>
            <p:nvPr/>
          </p:nvSpPr>
          <p:spPr>
            <a:xfrm>
              <a:off x="917118" y="2567025"/>
              <a:ext cx="2969083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>
                  <a:solidFill>
                    <a:srgbClr val="00FFFF"/>
                  </a:solidFill>
                  <a:latin typeface="Tempus Sans ITC" panose="04020404030D07020202" pitchFamily="82" charset="0"/>
                </a:rPr>
                <a:t>Sparse Representation</a:t>
              </a:r>
              <a:endParaRPr lang="he-IL" dirty="0">
                <a:solidFill>
                  <a:srgbClr val="00FFFF"/>
                </a:solidFill>
                <a:latin typeface="Tempus Sans ITC" panose="04020404030D07020202" pitchFamily="82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7CB80E5-829D-4E85-A7AC-5FBF1A467DA0}"/>
              </a:ext>
            </a:extLst>
          </p:cNvPr>
          <p:cNvGrpSpPr/>
          <p:nvPr/>
        </p:nvGrpSpPr>
        <p:grpSpPr>
          <a:xfrm>
            <a:off x="572103" y="3225760"/>
            <a:ext cx="4235562" cy="753244"/>
            <a:chOff x="-3170" y="3798782"/>
            <a:chExt cx="4235562" cy="753244"/>
          </a:xfrm>
        </p:grpSpPr>
        <p:sp>
          <p:nvSpPr>
            <p:cNvPr id="38" name="Decagon 37">
              <a:extLst>
                <a:ext uri="{FF2B5EF4-FFF2-40B4-BE49-F238E27FC236}">
                  <a16:creationId xmlns:a16="http://schemas.microsoft.com/office/drawing/2014/main" id="{44804145-EF7A-4126-96A0-903C9F46FDB8}"/>
                </a:ext>
              </a:extLst>
            </p:cNvPr>
            <p:cNvSpPr/>
            <p:nvPr/>
          </p:nvSpPr>
          <p:spPr bwMode="auto">
            <a:xfrm>
              <a:off x="-3170" y="3798782"/>
              <a:ext cx="4235562" cy="753244"/>
            </a:xfrm>
            <a:prstGeom prst="decagon">
              <a:avLst/>
            </a:prstGeom>
            <a:solidFill>
              <a:srgbClr val="000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E137EDC-EA84-420B-97E4-DEBCDC79D03E}"/>
                </a:ext>
              </a:extLst>
            </p:cNvPr>
            <p:cNvSpPr txBox="1"/>
            <p:nvPr/>
          </p:nvSpPr>
          <p:spPr>
            <a:xfrm>
              <a:off x="188946" y="3938991"/>
              <a:ext cx="3860735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  <a:latin typeface="Yu Gothic UI Semibold" panose="020B0700000000000000" pitchFamily="34" charset="-128"/>
                  <a:ea typeface="Yu Gothic UI Semibold" panose="020B0700000000000000" pitchFamily="34" charset="-128"/>
                </a:rPr>
                <a:t>Non-Local Self-Similarity</a:t>
              </a:r>
              <a:endParaRPr lang="he-IL" dirty="0">
                <a:solidFill>
                  <a:srgbClr val="FFFF00"/>
                </a:solidFill>
                <a:latin typeface="Yu Gothic UI Semibold" panose="020B0700000000000000" pitchFamily="34" charset="-128"/>
                <a:ea typeface="Yu Gothic UI Semibold" panose="020B0700000000000000" pitchFamily="34" charset="-128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268407F-2BD4-4247-B5AB-BA5424525412}"/>
              </a:ext>
            </a:extLst>
          </p:cNvPr>
          <p:cNvGrpSpPr/>
          <p:nvPr/>
        </p:nvGrpSpPr>
        <p:grpSpPr>
          <a:xfrm>
            <a:off x="5912966" y="2418428"/>
            <a:ext cx="1674845" cy="631854"/>
            <a:chOff x="6354729" y="2610398"/>
            <a:chExt cx="1674845" cy="631854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A2C207E-344E-4252-9C83-F158E9239577}"/>
                </a:ext>
              </a:extLst>
            </p:cNvPr>
            <p:cNvSpPr/>
            <p:nvPr/>
          </p:nvSpPr>
          <p:spPr bwMode="auto">
            <a:xfrm>
              <a:off x="6354729" y="2610398"/>
              <a:ext cx="1674845" cy="631854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EAD8ED4-54E6-4211-BF8E-71D572E61598}"/>
                </a:ext>
              </a:extLst>
            </p:cNvPr>
            <p:cNvSpPr txBox="1"/>
            <p:nvPr/>
          </p:nvSpPr>
          <p:spPr>
            <a:xfrm>
              <a:off x="6399892" y="2680571"/>
              <a:ext cx="1524776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>
                  <a:solidFill>
                    <a:srgbClr val="7030A0"/>
                  </a:solidFill>
                  <a:latin typeface="Trade Gothic Next Heavy" panose="020B0604020202020204" pitchFamily="34" charset="0"/>
                </a:rPr>
                <a:t>Low Rank</a:t>
              </a:r>
              <a:endParaRPr lang="he-IL" dirty="0">
                <a:solidFill>
                  <a:srgbClr val="7030A0"/>
                </a:solidFill>
                <a:latin typeface="Trade Gothic Next Heavy" panose="020B0604020202020204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0969F6F-BF15-4259-9BC8-FD076A5C42C3}"/>
              </a:ext>
            </a:extLst>
          </p:cNvPr>
          <p:cNvGrpSpPr/>
          <p:nvPr/>
        </p:nvGrpSpPr>
        <p:grpSpPr>
          <a:xfrm>
            <a:off x="6050453" y="3015735"/>
            <a:ext cx="2774903" cy="783814"/>
            <a:chOff x="6150888" y="3155177"/>
            <a:chExt cx="2774903" cy="783814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D4C1B82-EE5E-4E31-A015-7367333B3A42}"/>
                </a:ext>
              </a:extLst>
            </p:cNvPr>
            <p:cNvSpPr/>
            <p:nvPr/>
          </p:nvSpPr>
          <p:spPr bwMode="auto">
            <a:xfrm>
              <a:off x="6156556" y="3155177"/>
              <a:ext cx="2769235" cy="783814"/>
            </a:xfrm>
            <a:custGeom>
              <a:avLst/>
              <a:gdLst>
                <a:gd name="connsiteX0" fmla="*/ 1668232 w 2769235"/>
                <a:gd name="connsiteY0" fmla="*/ 202386 h 783814"/>
                <a:gd name="connsiteX1" fmla="*/ 849082 w 2769235"/>
                <a:gd name="connsiteY1" fmla="*/ 111898 h 783814"/>
                <a:gd name="connsiteX2" fmla="*/ 244244 w 2769235"/>
                <a:gd name="connsiteY2" fmla="*/ 11886 h 783814"/>
                <a:gd name="connsiteX3" fmla="*/ 6119 w 2769235"/>
                <a:gd name="connsiteY3" fmla="*/ 407173 h 783814"/>
                <a:gd name="connsiteX4" fmla="*/ 153757 w 2769235"/>
                <a:gd name="connsiteY4" fmla="*/ 769123 h 783814"/>
                <a:gd name="connsiteX5" fmla="*/ 977669 w 2769235"/>
                <a:gd name="connsiteY5" fmla="*/ 716736 h 783814"/>
                <a:gd name="connsiteX6" fmla="*/ 1915882 w 2769235"/>
                <a:gd name="connsiteY6" fmla="*/ 783411 h 783814"/>
                <a:gd name="connsiteX7" fmla="*/ 2468332 w 2769235"/>
                <a:gd name="connsiteY7" fmla="*/ 678636 h 783814"/>
                <a:gd name="connsiteX8" fmla="*/ 2758844 w 2769235"/>
                <a:gd name="connsiteY8" fmla="*/ 388123 h 783814"/>
                <a:gd name="connsiteX9" fmla="*/ 2111144 w 2769235"/>
                <a:gd name="connsiteY9" fmla="*/ 121423 h 783814"/>
                <a:gd name="connsiteX0" fmla="*/ 1668232 w 2769235"/>
                <a:gd name="connsiteY0" fmla="*/ 202386 h 783814"/>
                <a:gd name="connsiteX1" fmla="*/ 849082 w 2769235"/>
                <a:gd name="connsiteY1" fmla="*/ 111898 h 783814"/>
                <a:gd name="connsiteX2" fmla="*/ 244244 w 2769235"/>
                <a:gd name="connsiteY2" fmla="*/ 11886 h 783814"/>
                <a:gd name="connsiteX3" fmla="*/ 6119 w 2769235"/>
                <a:gd name="connsiteY3" fmla="*/ 407173 h 783814"/>
                <a:gd name="connsiteX4" fmla="*/ 153757 w 2769235"/>
                <a:gd name="connsiteY4" fmla="*/ 769123 h 783814"/>
                <a:gd name="connsiteX5" fmla="*/ 977669 w 2769235"/>
                <a:gd name="connsiteY5" fmla="*/ 716736 h 783814"/>
                <a:gd name="connsiteX6" fmla="*/ 1915882 w 2769235"/>
                <a:gd name="connsiteY6" fmla="*/ 783411 h 783814"/>
                <a:gd name="connsiteX7" fmla="*/ 2468332 w 2769235"/>
                <a:gd name="connsiteY7" fmla="*/ 678636 h 783814"/>
                <a:gd name="connsiteX8" fmla="*/ 2758844 w 2769235"/>
                <a:gd name="connsiteY8" fmla="*/ 388123 h 783814"/>
                <a:gd name="connsiteX9" fmla="*/ 2111144 w 2769235"/>
                <a:gd name="connsiteY9" fmla="*/ 121423 h 783814"/>
                <a:gd name="connsiteX10" fmla="*/ 1668232 w 2769235"/>
                <a:gd name="connsiteY10" fmla="*/ 202386 h 783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69235" h="783814">
                  <a:moveTo>
                    <a:pt x="1668232" y="202386"/>
                  </a:moveTo>
                  <a:lnTo>
                    <a:pt x="849082" y="111898"/>
                  </a:lnTo>
                  <a:cubicBezTo>
                    <a:pt x="611751" y="80148"/>
                    <a:pt x="384738" y="-37326"/>
                    <a:pt x="244244" y="11886"/>
                  </a:cubicBezTo>
                  <a:cubicBezTo>
                    <a:pt x="103750" y="61098"/>
                    <a:pt x="21200" y="280967"/>
                    <a:pt x="6119" y="407173"/>
                  </a:cubicBezTo>
                  <a:cubicBezTo>
                    <a:pt x="-8962" y="533379"/>
                    <a:pt x="-8168" y="717529"/>
                    <a:pt x="153757" y="769123"/>
                  </a:cubicBezTo>
                  <a:cubicBezTo>
                    <a:pt x="315682" y="820717"/>
                    <a:pt x="683982" y="714355"/>
                    <a:pt x="977669" y="716736"/>
                  </a:cubicBezTo>
                  <a:cubicBezTo>
                    <a:pt x="1271356" y="719117"/>
                    <a:pt x="1667438" y="789761"/>
                    <a:pt x="1915882" y="783411"/>
                  </a:cubicBezTo>
                  <a:cubicBezTo>
                    <a:pt x="2164326" y="777061"/>
                    <a:pt x="2327838" y="744517"/>
                    <a:pt x="2468332" y="678636"/>
                  </a:cubicBezTo>
                  <a:cubicBezTo>
                    <a:pt x="2608826" y="612755"/>
                    <a:pt x="2818375" y="480992"/>
                    <a:pt x="2758844" y="388123"/>
                  </a:cubicBezTo>
                  <a:cubicBezTo>
                    <a:pt x="2699313" y="295254"/>
                    <a:pt x="2405228" y="208338"/>
                    <a:pt x="2111144" y="121423"/>
                  </a:cubicBezTo>
                  <a:lnTo>
                    <a:pt x="1668232" y="202386"/>
                  </a:lnTo>
                  <a:close/>
                </a:path>
              </a:pathLst>
            </a:custGeom>
            <a:solidFill>
              <a:srgbClr val="00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37736DD-87D7-4AAE-A5C1-7A6EF12F6B8C}"/>
                </a:ext>
              </a:extLst>
            </p:cNvPr>
            <p:cNvSpPr txBox="1"/>
            <p:nvPr/>
          </p:nvSpPr>
          <p:spPr>
            <a:xfrm>
              <a:off x="6150888" y="3393281"/>
              <a:ext cx="2665428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dirty="0">
                  <a:solidFill>
                    <a:srgbClr val="0066FF"/>
                  </a:solidFill>
                  <a:latin typeface="Vijaya" panose="020B0502040204020203" pitchFamily="18" charset="0"/>
                  <a:cs typeface="Vijaya" panose="020B0502040204020203" pitchFamily="18" charset="0"/>
                </a:rPr>
                <a:t>Low dimensionality</a:t>
              </a:r>
              <a:endParaRPr lang="he-IL" sz="2000" dirty="0">
                <a:solidFill>
                  <a:srgbClr val="0066FF"/>
                </a:solidFill>
                <a:latin typeface="Vijaya" panose="020B0502040204020203" pitchFamily="18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B55C693-CC1E-423F-85E6-3490F75B1EDB}"/>
              </a:ext>
            </a:extLst>
          </p:cNvPr>
          <p:cNvGrpSpPr/>
          <p:nvPr/>
        </p:nvGrpSpPr>
        <p:grpSpPr>
          <a:xfrm>
            <a:off x="4845769" y="3270941"/>
            <a:ext cx="1176301" cy="552744"/>
            <a:chOff x="-155166" y="3834253"/>
            <a:chExt cx="1176301" cy="552744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871D24A-9A0E-4432-ABD8-1A1880CD6501}"/>
                </a:ext>
              </a:extLst>
            </p:cNvPr>
            <p:cNvSpPr/>
            <p:nvPr/>
          </p:nvSpPr>
          <p:spPr bwMode="auto">
            <a:xfrm>
              <a:off x="-155166" y="3834253"/>
              <a:ext cx="1176301" cy="552744"/>
            </a:xfrm>
            <a:custGeom>
              <a:avLst/>
              <a:gdLst>
                <a:gd name="connsiteX0" fmla="*/ 500100 w 1176301"/>
                <a:gd name="connsiteY0" fmla="*/ 33338 h 575979"/>
                <a:gd name="connsiteX1" fmla="*/ 38 w 1176301"/>
                <a:gd name="connsiteY1" fmla="*/ 252413 h 575979"/>
                <a:gd name="connsiteX2" fmla="*/ 476288 w 1176301"/>
                <a:gd name="connsiteY2" fmla="*/ 557213 h 575979"/>
                <a:gd name="connsiteX3" fmla="*/ 1071600 w 1176301"/>
                <a:gd name="connsiteY3" fmla="*/ 495300 h 575979"/>
                <a:gd name="connsiteX4" fmla="*/ 1114463 w 1176301"/>
                <a:gd name="connsiteY4" fmla="*/ 104775 h 575979"/>
                <a:gd name="connsiteX5" fmla="*/ 428663 w 1176301"/>
                <a:gd name="connsiteY5" fmla="*/ 0 h 575979"/>
                <a:gd name="connsiteX0" fmla="*/ 500100 w 1176301"/>
                <a:gd name="connsiteY0" fmla="*/ 33338 h 575979"/>
                <a:gd name="connsiteX1" fmla="*/ 38 w 1176301"/>
                <a:gd name="connsiteY1" fmla="*/ 252413 h 575979"/>
                <a:gd name="connsiteX2" fmla="*/ 476288 w 1176301"/>
                <a:gd name="connsiteY2" fmla="*/ 557213 h 575979"/>
                <a:gd name="connsiteX3" fmla="*/ 1071600 w 1176301"/>
                <a:gd name="connsiteY3" fmla="*/ 495300 h 575979"/>
                <a:gd name="connsiteX4" fmla="*/ 1114463 w 1176301"/>
                <a:gd name="connsiteY4" fmla="*/ 104775 h 575979"/>
                <a:gd name="connsiteX5" fmla="*/ 428663 w 1176301"/>
                <a:gd name="connsiteY5" fmla="*/ 0 h 575979"/>
                <a:gd name="connsiteX6" fmla="*/ 500100 w 1176301"/>
                <a:gd name="connsiteY6" fmla="*/ 33338 h 575979"/>
                <a:gd name="connsiteX0" fmla="*/ 500100 w 1176301"/>
                <a:gd name="connsiteY0" fmla="*/ 10103 h 552744"/>
                <a:gd name="connsiteX1" fmla="*/ 38 w 1176301"/>
                <a:gd name="connsiteY1" fmla="*/ 229178 h 552744"/>
                <a:gd name="connsiteX2" fmla="*/ 476288 w 1176301"/>
                <a:gd name="connsiteY2" fmla="*/ 533978 h 552744"/>
                <a:gd name="connsiteX3" fmla="*/ 1071600 w 1176301"/>
                <a:gd name="connsiteY3" fmla="*/ 472065 h 552744"/>
                <a:gd name="connsiteX4" fmla="*/ 1114463 w 1176301"/>
                <a:gd name="connsiteY4" fmla="*/ 81540 h 552744"/>
                <a:gd name="connsiteX5" fmla="*/ 500100 w 1176301"/>
                <a:gd name="connsiteY5" fmla="*/ 10103 h 55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6301" h="552744">
                  <a:moveTo>
                    <a:pt x="500100" y="10103"/>
                  </a:moveTo>
                  <a:cubicBezTo>
                    <a:pt x="314363" y="34709"/>
                    <a:pt x="4007" y="141866"/>
                    <a:pt x="38" y="229178"/>
                  </a:cubicBezTo>
                  <a:cubicBezTo>
                    <a:pt x="-3931" y="316490"/>
                    <a:pt x="297694" y="493497"/>
                    <a:pt x="476288" y="533978"/>
                  </a:cubicBezTo>
                  <a:cubicBezTo>
                    <a:pt x="654882" y="574459"/>
                    <a:pt x="965238" y="547471"/>
                    <a:pt x="1071600" y="472065"/>
                  </a:cubicBezTo>
                  <a:cubicBezTo>
                    <a:pt x="1177962" y="396659"/>
                    <a:pt x="1221619" y="164090"/>
                    <a:pt x="1114463" y="81540"/>
                  </a:cubicBezTo>
                  <a:cubicBezTo>
                    <a:pt x="1019213" y="4546"/>
                    <a:pt x="685837" y="-14503"/>
                    <a:pt x="500100" y="10103"/>
                  </a:cubicBezTo>
                  <a:close/>
                </a:path>
              </a:pathLst>
            </a:custGeom>
            <a:solidFill>
              <a:srgbClr val="0066FF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E2A0EC8-CACE-41A1-91F0-3D0D08F9A123}"/>
                </a:ext>
              </a:extLst>
            </p:cNvPr>
            <p:cNvSpPr txBox="1"/>
            <p:nvPr/>
          </p:nvSpPr>
          <p:spPr>
            <a:xfrm>
              <a:off x="-48739" y="3853319"/>
              <a:ext cx="1018228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GMM</a:t>
              </a:r>
              <a:endParaRPr lang="he-I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300C5A9-40D8-46EC-8907-313AA25098CE}"/>
              </a:ext>
            </a:extLst>
          </p:cNvPr>
          <p:cNvSpPr txBox="1"/>
          <p:nvPr/>
        </p:nvSpPr>
        <p:spPr>
          <a:xfrm rot="16200000">
            <a:off x="-244633" y="2685207"/>
            <a:ext cx="114967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Classics</a:t>
            </a:r>
            <a:endParaRPr lang="he-IL" b="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A7D613B-1500-4A7F-8ED9-0BC2F285B938}"/>
              </a:ext>
            </a:extLst>
          </p:cNvPr>
          <p:cNvGrpSpPr/>
          <p:nvPr/>
        </p:nvGrpSpPr>
        <p:grpSpPr>
          <a:xfrm>
            <a:off x="190062" y="3885415"/>
            <a:ext cx="5496998" cy="2033285"/>
            <a:chOff x="168316" y="3975272"/>
            <a:chExt cx="5496998" cy="2033285"/>
          </a:xfrm>
        </p:grpSpPr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98C233A5-B08A-4CAA-AD16-D50EE40B9F6A}"/>
                </a:ext>
              </a:extLst>
            </p:cNvPr>
            <p:cNvSpPr/>
            <p:nvPr/>
          </p:nvSpPr>
          <p:spPr bwMode="auto">
            <a:xfrm>
              <a:off x="168316" y="4710767"/>
              <a:ext cx="5496998" cy="1297790"/>
            </a:xfrm>
            <a:prstGeom prst="roundRect">
              <a:avLst>
                <a:gd name="adj" fmla="val 10593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2ED07BF-81E0-43AB-A2ED-361F62006814}"/>
                </a:ext>
              </a:extLst>
            </p:cNvPr>
            <p:cNvGrpSpPr/>
            <p:nvPr/>
          </p:nvGrpSpPr>
          <p:grpSpPr>
            <a:xfrm>
              <a:off x="595311" y="5174776"/>
              <a:ext cx="4938712" cy="724162"/>
              <a:chOff x="2046530" y="4723721"/>
              <a:chExt cx="4938712" cy="770334"/>
            </a:xfrm>
          </p:grpSpPr>
          <p:sp>
            <p:nvSpPr>
              <p:cNvPr id="4" name="Star: 24 Points 3">
                <a:extLst>
                  <a:ext uri="{FF2B5EF4-FFF2-40B4-BE49-F238E27FC236}">
                    <a16:creationId xmlns:a16="http://schemas.microsoft.com/office/drawing/2014/main" id="{5F667E93-AB99-436A-8CE4-E31FB3818F4B}"/>
                  </a:ext>
                </a:extLst>
              </p:cNvPr>
              <p:cNvSpPr/>
              <p:nvPr/>
            </p:nvSpPr>
            <p:spPr bwMode="auto">
              <a:xfrm>
                <a:off x="2046530" y="4723721"/>
                <a:ext cx="4938712" cy="770334"/>
              </a:xfrm>
              <a:prstGeom prst="star24">
                <a:avLst>
                  <a:gd name="adj" fmla="val 42759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A6FC8E3-3DB6-452B-BF83-7D4D96DDC230}"/>
                  </a:ext>
                </a:extLst>
              </p:cNvPr>
              <p:cNvSpPr txBox="1"/>
              <p:nvPr/>
            </p:nvSpPr>
            <p:spPr>
              <a:xfrm>
                <a:off x="2570404" y="4844132"/>
                <a:ext cx="3838628" cy="49110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  <a:latin typeface="Bookman Old Style" panose="02050604050505020204" pitchFamily="18" charset="0"/>
                  </a:rPr>
                  <a:t>Supervised Training</a:t>
                </a:r>
                <a:endParaRPr lang="he-IL" dirty="0">
                  <a:solidFill>
                    <a:schemeClr val="bg1"/>
                  </a:solidFill>
                  <a:latin typeface="Bookman Old Style" panose="02050604050505020204" pitchFamily="18" charset="0"/>
                </a:endParaRPr>
              </a:p>
            </p:txBody>
          </p: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2B462BA-35F6-4E49-B4A8-83C9D2B7727E}"/>
                </a:ext>
              </a:extLst>
            </p:cNvPr>
            <p:cNvSpPr txBox="1"/>
            <p:nvPr/>
          </p:nvSpPr>
          <p:spPr>
            <a:xfrm rot="16200000">
              <a:off x="-214297" y="5146782"/>
              <a:ext cx="1261884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b="0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Learning</a:t>
              </a:r>
              <a:endParaRPr lang="he-IL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C1D0B5BC-7066-4E35-A755-785B171205D1}"/>
                </a:ext>
              </a:extLst>
            </p:cNvPr>
            <p:cNvSpPr/>
            <p:nvPr/>
          </p:nvSpPr>
          <p:spPr bwMode="auto">
            <a:xfrm>
              <a:off x="2236546" y="3975272"/>
              <a:ext cx="1603905" cy="1145880"/>
            </a:xfrm>
            <a:prstGeom prst="downArrow">
              <a:avLst/>
            </a:prstGeom>
            <a:solidFill>
              <a:schemeClr val="bg2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34DE03DD-A0D7-4F24-8AC3-49E1F26408AC}"/>
              </a:ext>
            </a:extLst>
          </p:cNvPr>
          <p:cNvSpPr txBox="1"/>
          <p:nvPr/>
        </p:nvSpPr>
        <p:spPr>
          <a:xfrm>
            <a:off x="5683513" y="4103576"/>
            <a:ext cx="33231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200"/>
              </a:spcBef>
              <a:buClr>
                <a:srgbClr val="FFFFFF"/>
              </a:buClr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Observe that with this </a:t>
            </a:r>
            <a:b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trend, all the knowledge </a:t>
            </a:r>
            <a:b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knowhow accumulated  carefully over decades in image processing became </a:t>
            </a:r>
            <a:r>
              <a:rPr lang="en-US" sz="2000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TOTALLY OBSOLETE</a:t>
            </a:r>
          </a:p>
        </p:txBody>
      </p:sp>
    </p:spTree>
    <p:extLst>
      <p:ext uri="{BB962C8B-B14F-4D97-AF65-F5344CB8AC3E}">
        <p14:creationId xmlns:p14="http://schemas.microsoft.com/office/powerpoint/2010/main" val="1200960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uiExpand="1" build="p"/>
      <p:bldP spid="45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 bwMode="auto">
          <a:xfrm>
            <a:off x="3107140" y="1361031"/>
            <a:ext cx="2834185" cy="520148"/>
          </a:xfrm>
          <a:prstGeom prst="round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This Lecture is About … 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1387" y="1375318"/>
            <a:ext cx="8686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 Denoising</a:t>
            </a:r>
          </a:p>
          <a:p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he-IL" dirty="0">
                <a:solidFill>
                  <a:srgbClr val="FFFFFF"/>
                </a:solidFill>
              </a:rPr>
              <a:t>2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098" name="Picture 2" descr="Denoising » DMMD">
            <a:extLst>
              <a:ext uri="{FF2B5EF4-FFF2-40B4-BE49-F238E27FC236}">
                <a16:creationId xmlns:a16="http://schemas.microsoft.com/office/drawing/2014/main" id="{3AE58A06-4D33-4414-98CA-1B18320D2C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41"/>
          <a:stretch/>
        </p:blipFill>
        <p:spPr bwMode="auto">
          <a:xfrm>
            <a:off x="5995308" y="1993450"/>
            <a:ext cx="1306008" cy="12960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enoising » DMMD">
            <a:extLst>
              <a:ext uri="{FF2B5EF4-FFF2-40B4-BE49-F238E27FC236}">
                <a16:creationId xmlns:a16="http://schemas.microsoft.com/office/drawing/2014/main" id="{C95505C5-977C-474A-A7B0-281458BD2E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241"/>
          <a:stretch/>
        </p:blipFill>
        <p:spPr bwMode="auto">
          <a:xfrm>
            <a:off x="1712305" y="1993450"/>
            <a:ext cx="1306008" cy="12960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CEE8FBE-3699-42B9-B8FE-D757DF8DE2EC}"/>
              </a:ext>
            </a:extLst>
          </p:cNvPr>
          <p:cNvSpPr txBox="1"/>
          <p:nvPr/>
        </p:nvSpPr>
        <p:spPr>
          <a:xfrm>
            <a:off x="1661600" y="3264113"/>
            <a:ext cx="200001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Noisy image</a:t>
            </a:r>
            <a:endParaRPr lang="he-IL" sz="2000" b="0" dirty="0">
              <a:solidFill>
                <a:schemeClr val="bg1"/>
              </a:solidFill>
            </a:endParaRP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7B6148DB-746C-442F-8F3F-9DD1F1CE0216}"/>
              </a:ext>
            </a:extLst>
          </p:cNvPr>
          <p:cNvSpPr/>
          <p:nvPr/>
        </p:nvSpPr>
        <p:spPr bwMode="auto">
          <a:xfrm>
            <a:off x="5439180" y="2494350"/>
            <a:ext cx="469262" cy="308405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AC5973C4-510C-4C33-8BE1-FC797DA2C5A8}"/>
              </a:ext>
            </a:extLst>
          </p:cNvPr>
          <p:cNvSpPr/>
          <p:nvPr/>
        </p:nvSpPr>
        <p:spPr bwMode="auto">
          <a:xfrm>
            <a:off x="3109444" y="2501454"/>
            <a:ext cx="464997" cy="308405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DA369E-D57A-437D-96B0-41F509C349BE}"/>
              </a:ext>
            </a:extLst>
          </p:cNvPr>
          <p:cNvSpPr txBox="1"/>
          <p:nvPr/>
        </p:nvSpPr>
        <p:spPr>
          <a:xfrm>
            <a:off x="5695812" y="3315231"/>
            <a:ext cx="1905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Denoised image</a:t>
            </a:r>
            <a:endParaRPr lang="he-IL" sz="2000" b="0" dirty="0">
              <a:solidFill>
                <a:schemeClr val="bg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1CD258E-9D57-41AD-8FFE-03F204828766}"/>
              </a:ext>
            </a:extLst>
          </p:cNvPr>
          <p:cNvSpPr/>
          <p:nvPr/>
        </p:nvSpPr>
        <p:spPr bwMode="auto">
          <a:xfrm>
            <a:off x="3574441" y="2160417"/>
            <a:ext cx="1864739" cy="962025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Image Denoiser</a:t>
            </a:r>
            <a:endParaRPr kumimoji="0" lang="he-IL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CE38B6-F3C9-4907-9666-33BE92FB947C}"/>
              </a:ext>
            </a:extLst>
          </p:cNvPr>
          <p:cNvSpPr txBox="1"/>
          <p:nvPr/>
        </p:nvSpPr>
        <p:spPr>
          <a:xfrm>
            <a:off x="191387" y="3980631"/>
            <a:ext cx="868680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Removal of noise from images is a heavily studied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problem in image processing</a:t>
            </a:r>
          </a:p>
          <a:p>
            <a:pPr>
              <a:spcAft>
                <a:spcPts val="1200"/>
              </a:spcAft>
            </a:pPr>
            <a:endParaRPr lang="en-US" sz="1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this talk we expand on recent discoveries and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developments around this seemingly dead topic</a:t>
            </a:r>
          </a:p>
        </p:txBody>
      </p:sp>
    </p:spTree>
    <p:extLst>
      <p:ext uri="{BB962C8B-B14F-4D97-AF65-F5344CB8AC3E}">
        <p14:creationId xmlns:p14="http://schemas.microsoft.com/office/powerpoint/2010/main" val="123830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23" grpId="0"/>
      <p:bldP spid="24" grpId="0" animBg="1"/>
      <p:bldP spid="25" grpId="0" animBg="1"/>
      <p:bldP spid="26" grpId="0"/>
      <p:bldP spid="9" grpId="0" animBg="1"/>
      <p:bldP spid="30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sz="1800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Image Denoising: Recent Evolution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20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1401486-3874-413F-97E4-4E821E95EF85}"/>
              </a:ext>
            </a:extLst>
          </p:cNvPr>
          <p:cNvSpPr/>
          <p:nvPr/>
        </p:nvSpPr>
        <p:spPr>
          <a:xfrm>
            <a:off x="68837" y="1179517"/>
            <a:ext cx="9001000" cy="4830049"/>
          </a:xfrm>
          <a:prstGeom prst="roundRect">
            <a:avLst>
              <a:gd name="adj" fmla="val 29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C8FC8B7-2172-41D2-B0D9-B19F9DA9C9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62" r="45258"/>
          <a:stretch/>
        </p:blipFill>
        <p:spPr>
          <a:xfrm>
            <a:off x="4033692" y="2516322"/>
            <a:ext cx="393510" cy="936929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CFF6F32-B445-4AC9-A2F1-78D5FEDB8A90}"/>
              </a:ext>
            </a:extLst>
          </p:cNvPr>
          <p:cNvCxnSpPr/>
          <p:nvPr/>
        </p:nvCxnSpPr>
        <p:spPr bwMode="auto">
          <a:xfrm flipV="1">
            <a:off x="176861" y="3485055"/>
            <a:ext cx="8658860" cy="25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2C473E8-0B1C-4F20-A5A0-9FD0AEEC4614}"/>
              </a:ext>
            </a:extLst>
          </p:cNvPr>
          <p:cNvSpPr txBox="1"/>
          <p:nvPr/>
        </p:nvSpPr>
        <p:spPr>
          <a:xfrm>
            <a:off x="8446613" y="3089318"/>
            <a:ext cx="645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Year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4909CE29-B3D3-4FD8-A473-D7BD428EAA1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936"/>
          <a:stretch/>
        </p:blipFill>
        <p:spPr>
          <a:xfrm>
            <a:off x="454470" y="2516322"/>
            <a:ext cx="382945" cy="93692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4C1396F1-6894-4769-B87A-8084557383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9" r="72102"/>
          <a:stretch/>
        </p:blipFill>
        <p:spPr>
          <a:xfrm>
            <a:off x="1550686" y="2516322"/>
            <a:ext cx="322565" cy="936929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2EAB5C8F-C9D2-45DA-B693-BD11432876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53" r="60824"/>
          <a:stretch/>
        </p:blipFill>
        <p:spPr>
          <a:xfrm>
            <a:off x="2659551" y="2516322"/>
            <a:ext cx="280240" cy="93692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8FDC54B-C464-4CAA-9FF8-166F5C4C1C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74" r="31836"/>
          <a:stretch/>
        </p:blipFill>
        <p:spPr>
          <a:xfrm>
            <a:off x="4972291" y="2532224"/>
            <a:ext cx="348018" cy="93692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C6ABAE3-A3E4-49D8-920E-338A4729AC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78" r="14674"/>
          <a:stretch/>
        </p:blipFill>
        <p:spPr>
          <a:xfrm>
            <a:off x="6066277" y="2526289"/>
            <a:ext cx="443552" cy="93692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D4869181-9ADD-4847-85B2-28F52C1333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78"/>
          <a:stretch/>
        </p:blipFill>
        <p:spPr>
          <a:xfrm>
            <a:off x="8174335" y="2516322"/>
            <a:ext cx="384413" cy="936929"/>
          </a:xfrm>
          <a:prstGeom prst="rect">
            <a:avLst/>
          </a:prstGeom>
        </p:spPr>
      </p:pic>
      <p:sp>
        <p:nvSpPr>
          <p:cNvPr id="42" name="Rounded Rectangular Callout 30">
            <a:extLst>
              <a:ext uri="{FF2B5EF4-FFF2-40B4-BE49-F238E27FC236}">
                <a16:creationId xmlns:a16="http://schemas.microsoft.com/office/drawing/2014/main" id="{2F79A5B6-3892-4E73-9B23-74E0D9C78639}"/>
              </a:ext>
            </a:extLst>
          </p:cNvPr>
          <p:cNvSpPr/>
          <p:nvPr/>
        </p:nvSpPr>
        <p:spPr bwMode="auto">
          <a:xfrm>
            <a:off x="259856" y="4624367"/>
            <a:ext cx="1728095" cy="1131540"/>
          </a:xfrm>
          <a:prstGeom prst="wedgeRoundRectCallout">
            <a:avLst>
              <a:gd name="adj1" fmla="val 2282"/>
              <a:gd name="adj2" fmla="val -148589"/>
              <a:gd name="adj3" fmla="val 16667"/>
            </a:avLst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Denoising Auto-Encoder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(Cho) 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ICML 2013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E2051D2-5986-49C9-92EC-A173FC34BDE0}"/>
              </a:ext>
            </a:extLst>
          </p:cNvPr>
          <p:cNvSpPr txBox="1"/>
          <p:nvPr/>
        </p:nvSpPr>
        <p:spPr>
          <a:xfrm>
            <a:off x="253065" y="3485305"/>
            <a:ext cx="901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   2012      2013      2014      2015      2016      2017      2018      2019      2020      2021</a:t>
            </a:r>
          </a:p>
        </p:txBody>
      </p:sp>
      <p:sp>
        <p:nvSpPr>
          <p:cNvPr id="31" name="Rounded Rectangular Callout 27">
            <a:extLst>
              <a:ext uri="{FF2B5EF4-FFF2-40B4-BE49-F238E27FC236}">
                <a16:creationId xmlns:a16="http://schemas.microsoft.com/office/drawing/2014/main" id="{22C04370-0BBB-4330-BFF4-E0DCAEF16A3F}"/>
              </a:ext>
            </a:extLst>
          </p:cNvPr>
          <p:cNvSpPr/>
          <p:nvPr/>
        </p:nvSpPr>
        <p:spPr bwMode="auto">
          <a:xfrm>
            <a:off x="2454917" y="5068980"/>
            <a:ext cx="1775530" cy="874043"/>
          </a:xfrm>
          <a:prstGeom prst="wedgeRoundRectCallout">
            <a:avLst>
              <a:gd name="adj1" fmla="val 53284"/>
              <a:gd name="adj2" fmla="val -226879"/>
              <a:gd name="adj3" fmla="val 16667"/>
            </a:avLst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Learned </a:t>
            </a:r>
            <a:r>
              <a:rPr lang="en-US" sz="1600" b="0" dirty="0" err="1">
                <a:latin typeface="Calibri" panose="020F0502020204030204" pitchFamily="34" charset="0"/>
                <a:cs typeface="Calibri" panose="020F0502020204030204" pitchFamily="34" charset="0"/>
              </a:rPr>
              <a:t>Prox</a:t>
            </a:r>
            <a:endParaRPr lang="en-US" sz="16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600" b="0" dirty="0" err="1">
                <a:latin typeface="Calibri" panose="020F0502020204030204" pitchFamily="34" charset="0"/>
                <a:cs typeface="Calibri" panose="020F0502020204030204" pitchFamily="34" charset="0"/>
              </a:rPr>
              <a:t>Meinhardt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 et. al)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ICCV 2017</a:t>
            </a:r>
          </a:p>
        </p:txBody>
      </p:sp>
      <p:sp>
        <p:nvSpPr>
          <p:cNvPr id="50" name="Rounded Rectangular Callout 58">
            <a:extLst>
              <a:ext uri="{FF2B5EF4-FFF2-40B4-BE49-F238E27FC236}">
                <a16:creationId xmlns:a16="http://schemas.microsoft.com/office/drawing/2014/main" id="{90297B0E-5E14-4DFA-84F3-CC2CEFCDACB4}"/>
              </a:ext>
            </a:extLst>
          </p:cNvPr>
          <p:cNvSpPr/>
          <p:nvPr/>
        </p:nvSpPr>
        <p:spPr bwMode="auto">
          <a:xfrm flipH="1">
            <a:off x="3294197" y="4454611"/>
            <a:ext cx="1403216" cy="796892"/>
          </a:xfrm>
          <a:prstGeom prst="wedgeRoundRectCallout">
            <a:avLst>
              <a:gd name="adj1" fmla="val -37823"/>
              <a:gd name="adj2" fmla="val -172897"/>
              <a:gd name="adj3" fmla="val 16667"/>
            </a:avLst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b="0" dirty="0" err="1">
                <a:latin typeface="Calibri" panose="020F0502020204030204" pitchFamily="34" charset="0"/>
                <a:cs typeface="Calibri" panose="020F0502020204030204" pitchFamily="34" charset="0"/>
              </a:rPr>
              <a:t>DnCNN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(Zhang et. al)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IEEE-TIP 2017</a:t>
            </a:r>
          </a:p>
        </p:txBody>
      </p:sp>
      <p:sp>
        <p:nvSpPr>
          <p:cNvPr id="66" name="Rounded Rectangular Callout 33">
            <a:extLst>
              <a:ext uri="{FF2B5EF4-FFF2-40B4-BE49-F238E27FC236}">
                <a16:creationId xmlns:a16="http://schemas.microsoft.com/office/drawing/2014/main" id="{3DAD4A73-55C9-435E-8C9C-EFF8B2219F5A}"/>
              </a:ext>
            </a:extLst>
          </p:cNvPr>
          <p:cNvSpPr/>
          <p:nvPr/>
        </p:nvSpPr>
        <p:spPr bwMode="auto">
          <a:xfrm>
            <a:off x="4341658" y="4053225"/>
            <a:ext cx="1533122" cy="939351"/>
          </a:xfrm>
          <a:prstGeom prst="wedgeRoundRectCallout">
            <a:avLst>
              <a:gd name="adj1" fmla="val 19012"/>
              <a:gd name="adj2" fmla="val -106118"/>
              <a:gd name="adj3" fmla="val 16667"/>
            </a:avLst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b="0" dirty="0" err="1">
                <a:latin typeface="Calibri" panose="020F0502020204030204" pitchFamily="34" charset="0"/>
                <a:cs typeface="Calibri" panose="020F0502020204030204" pitchFamily="34" charset="0"/>
              </a:rPr>
              <a:t>FFDNet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 (blind) 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(Zhang et. al)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IEEE-TIP 2018</a:t>
            </a:r>
          </a:p>
        </p:txBody>
      </p:sp>
      <p:sp>
        <p:nvSpPr>
          <p:cNvPr id="40" name="Rounded Rectangular Callout 28">
            <a:extLst>
              <a:ext uri="{FF2B5EF4-FFF2-40B4-BE49-F238E27FC236}">
                <a16:creationId xmlns:a16="http://schemas.microsoft.com/office/drawing/2014/main" id="{A2F09013-21C8-47A0-A919-DD91F3C5AB04}"/>
              </a:ext>
            </a:extLst>
          </p:cNvPr>
          <p:cNvSpPr/>
          <p:nvPr/>
        </p:nvSpPr>
        <p:spPr bwMode="auto">
          <a:xfrm>
            <a:off x="5146300" y="4836976"/>
            <a:ext cx="1444566" cy="1137385"/>
          </a:xfrm>
          <a:prstGeom prst="wedgeRoundRectCallout">
            <a:avLst>
              <a:gd name="adj1" fmla="val -8654"/>
              <a:gd name="adj2" fmla="val -168618"/>
              <a:gd name="adj3" fmla="val 16667"/>
            </a:avLst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GCBD </a:t>
            </a:r>
            <a:b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GAN-based  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(Chen et. al)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CVPR 2018</a:t>
            </a:r>
          </a:p>
        </p:txBody>
      </p:sp>
      <p:sp>
        <p:nvSpPr>
          <p:cNvPr id="38" name="Rounded Rectangular Callout 26">
            <a:extLst>
              <a:ext uri="{FF2B5EF4-FFF2-40B4-BE49-F238E27FC236}">
                <a16:creationId xmlns:a16="http://schemas.microsoft.com/office/drawing/2014/main" id="{5B6ED648-33C2-4717-8C2F-102971610EC1}"/>
              </a:ext>
            </a:extLst>
          </p:cNvPr>
          <p:cNvSpPr/>
          <p:nvPr/>
        </p:nvSpPr>
        <p:spPr bwMode="auto">
          <a:xfrm>
            <a:off x="141323" y="1241298"/>
            <a:ext cx="1819786" cy="915632"/>
          </a:xfrm>
          <a:prstGeom prst="wedgeRoundRectCallout">
            <a:avLst>
              <a:gd name="adj1" fmla="val -6287"/>
              <a:gd name="adj2" fmla="val 198417"/>
              <a:gd name="adj3" fmla="val 16667"/>
            </a:avLst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Initial Steps - MLP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(Burger et. al)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CVPR 2012</a:t>
            </a:r>
          </a:p>
        </p:txBody>
      </p:sp>
      <p:sp>
        <p:nvSpPr>
          <p:cNvPr id="39" name="Rounded Rectangular Callout 27">
            <a:extLst>
              <a:ext uri="{FF2B5EF4-FFF2-40B4-BE49-F238E27FC236}">
                <a16:creationId xmlns:a16="http://schemas.microsoft.com/office/drawing/2014/main" id="{22C04370-0BBB-4330-BFF4-E0DCAEF16A3F}"/>
              </a:ext>
            </a:extLst>
          </p:cNvPr>
          <p:cNvSpPr/>
          <p:nvPr/>
        </p:nvSpPr>
        <p:spPr bwMode="auto">
          <a:xfrm>
            <a:off x="1648682" y="1879985"/>
            <a:ext cx="1725772" cy="854938"/>
          </a:xfrm>
          <a:prstGeom prst="wedgeRoundRectCallout">
            <a:avLst>
              <a:gd name="adj1" fmla="val 87205"/>
              <a:gd name="adj2" fmla="val 140268"/>
              <a:gd name="adj3" fmla="val 16667"/>
            </a:avLst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TNRD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(Chen &amp; Pock) 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IEEE-TPAMI 2016</a:t>
            </a:r>
          </a:p>
        </p:txBody>
      </p:sp>
      <p:sp>
        <p:nvSpPr>
          <p:cNvPr id="46" name="Rounded Rectangular Callout 32">
            <a:extLst>
              <a:ext uri="{FF2B5EF4-FFF2-40B4-BE49-F238E27FC236}">
                <a16:creationId xmlns:a16="http://schemas.microsoft.com/office/drawing/2014/main" id="{667BECD6-2228-45E4-A2D7-942EEE5F8A05}"/>
              </a:ext>
            </a:extLst>
          </p:cNvPr>
          <p:cNvSpPr/>
          <p:nvPr/>
        </p:nvSpPr>
        <p:spPr bwMode="auto">
          <a:xfrm>
            <a:off x="2720832" y="1257337"/>
            <a:ext cx="1620826" cy="896263"/>
          </a:xfrm>
          <a:prstGeom prst="wedgeRoundRectCallout">
            <a:avLst>
              <a:gd name="adj1" fmla="val 38411"/>
              <a:gd name="adj2" fmla="val 196654"/>
              <a:gd name="adj3" fmla="val 16667"/>
            </a:avLst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Deep Shrinkage</a:t>
            </a:r>
          </a:p>
          <a:p>
            <a:r>
              <a:rPr lang="en-US" sz="1600" b="0" dirty="0" err="1">
                <a:latin typeface="Calibri" panose="020F0502020204030204" pitchFamily="34" charset="0"/>
                <a:cs typeface="Calibri" panose="020F0502020204030204" pitchFamily="34" charset="0"/>
              </a:rPr>
              <a:t>Isogawa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 et. al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IEEE-SPL 2017</a:t>
            </a:r>
          </a:p>
        </p:txBody>
      </p:sp>
      <p:sp>
        <p:nvSpPr>
          <p:cNvPr id="43" name="Rounded Rectangular Callout 32">
            <a:extLst>
              <a:ext uri="{FF2B5EF4-FFF2-40B4-BE49-F238E27FC236}">
                <a16:creationId xmlns:a16="http://schemas.microsoft.com/office/drawing/2014/main" id="{667BECD6-2228-45E4-A2D7-942EEE5F8A05}"/>
              </a:ext>
            </a:extLst>
          </p:cNvPr>
          <p:cNvSpPr/>
          <p:nvPr/>
        </p:nvSpPr>
        <p:spPr bwMode="auto">
          <a:xfrm>
            <a:off x="4315435" y="1698440"/>
            <a:ext cx="1511147" cy="896263"/>
          </a:xfrm>
          <a:prstGeom prst="wedgeRoundRectCallout">
            <a:avLst>
              <a:gd name="adj1" fmla="val -26319"/>
              <a:gd name="adj2" fmla="val 147253"/>
              <a:gd name="adj3" fmla="val 16667"/>
            </a:avLst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b="0" dirty="0" err="1">
                <a:latin typeface="Calibri" panose="020F0502020204030204" pitchFamily="34" charset="0"/>
                <a:cs typeface="Calibri" panose="020F0502020204030204" pitchFamily="34" charset="0"/>
              </a:rPr>
              <a:t>CNLNet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600" b="0" dirty="0" err="1">
                <a:latin typeface="Calibri" panose="020F0502020204030204" pitchFamily="34" charset="0"/>
                <a:cs typeface="Calibri" panose="020F0502020204030204" pitchFamily="34" charset="0"/>
              </a:rPr>
              <a:t>Lefkimmiatis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 CVPR 2017</a:t>
            </a:r>
          </a:p>
        </p:txBody>
      </p:sp>
      <p:sp>
        <p:nvSpPr>
          <p:cNvPr id="27" name="Rounded Rectangular Callout 57">
            <a:extLst>
              <a:ext uri="{FF2B5EF4-FFF2-40B4-BE49-F238E27FC236}">
                <a16:creationId xmlns:a16="http://schemas.microsoft.com/office/drawing/2014/main" id="{DAF21AF9-6238-42EC-A006-ADC9CB4A10C7}"/>
              </a:ext>
            </a:extLst>
          </p:cNvPr>
          <p:cNvSpPr/>
          <p:nvPr/>
        </p:nvSpPr>
        <p:spPr bwMode="auto">
          <a:xfrm flipH="1">
            <a:off x="5502362" y="1259368"/>
            <a:ext cx="1909090" cy="896263"/>
          </a:xfrm>
          <a:prstGeom prst="wedgeRoundRectCallout">
            <a:avLst>
              <a:gd name="adj1" fmla="val 38135"/>
              <a:gd name="adj2" fmla="val 192599"/>
              <a:gd name="adj3" fmla="val 16667"/>
            </a:avLst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Deep Image Prior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(Ulyanov &amp; </a:t>
            </a:r>
            <a:r>
              <a:rPr lang="en-US" sz="1600" b="0" dirty="0" err="1">
                <a:latin typeface="Calibri" panose="020F0502020204030204" pitchFamily="34" charset="0"/>
                <a:cs typeface="Calibri" panose="020F0502020204030204" pitchFamily="34" charset="0"/>
              </a:rPr>
              <a:t>Vedaldi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CVPR 2018</a:t>
            </a:r>
            <a:endParaRPr lang="he-IL" sz="16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Rounded Rectangular Callout 55">
            <a:extLst>
              <a:ext uri="{FF2B5EF4-FFF2-40B4-BE49-F238E27FC236}">
                <a16:creationId xmlns:a16="http://schemas.microsoft.com/office/drawing/2014/main" id="{3DD435EC-E782-484E-8E5D-B5D97FA2C08A}"/>
              </a:ext>
            </a:extLst>
          </p:cNvPr>
          <p:cNvSpPr/>
          <p:nvPr/>
        </p:nvSpPr>
        <p:spPr bwMode="auto">
          <a:xfrm>
            <a:off x="7136639" y="1546930"/>
            <a:ext cx="1422109" cy="896263"/>
          </a:xfrm>
          <a:prstGeom prst="wedgeRoundRectCallout">
            <a:avLst>
              <a:gd name="adj1" fmla="val -67360"/>
              <a:gd name="adj2" fmla="val 167086"/>
              <a:gd name="adj3" fmla="val 16667"/>
            </a:avLst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Noise2Void 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(Krull et. al)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CVPR 2019</a:t>
            </a:r>
          </a:p>
        </p:txBody>
      </p:sp>
      <p:sp>
        <p:nvSpPr>
          <p:cNvPr id="41" name="Rounded Rectangular Callout 29">
            <a:extLst>
              <a:ext uri="{FF2B5EF4-FFF2-40B4-BE49-F238E27FC236}">
                <a16:creationId xmlns:a16="http://schemas.microsoft.com/office/drawing/2014/main" id="{422024C9-DD6F-440E-AC09-C6AC80D0AC87}"/>
              </a:ext>
            </a:extLst>
          </p:cNvPr>
          <p:cNvSpPr/>
          <p:nvPr/>
        </p:nvSpPr>
        <p:spPr bwMode="auto">
          <a:xfrm>
            <a:off x="6066277" y="4178743"/>
            <a:ext cx="1245623" cy="1137385"/>
          </a:xfrm>
          <a:prstGeom prst="wedgeRoundRectCallout">
            <a:avLst>
              <a:gd name="adj1" fmla="val -50823"/>
              <a:gd name="adj2" fmla="val -106863"/>
              <a:gd name="adj3" fmla="val 16667"/>
            </a:avLst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b="0" dirty="0" err="1">
                <a:latin typeface="Calibri" panose="020F0502020204030204" pitchFamily="34" charset="0"/>
                <a:cs typeface="Calibri" panose="020F0502020204030204" pitchFamily="34" charset="0"/>
              </a:rPr>
              <a:t>CBDNet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 -blind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600" b="0" dirty="0" err="1">
                <a:latin typeface="Calibri" panose="020F0502020204030204" pitchFamily="34" charset="0"/>
                <a:cs typeface="Calibri" panose="020F0502020204030204" pitchFamily="34" charset="0"/>
              </a:rPr>
              <a:t>Guo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 et. al)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CVPR 2019</a:t>
            </a:r>
          </a:p>
        </p:txBody>
      </p:sp>
      <p:sp>
        <p:nvSpPr>
          <p:cNvPr id="48" name="Rounded Rectangular Callout 29">
            <a:extLst>
              <a:ext uri="{FF2B5EF4-FFF2-40B4-BE49-F238E27FC236}">
                <a16:creationId xmlns:a16="http://schemas.microsoft.com/office/drawing/2014/main" id="{422024C9-DD6F-440E-AC09-C6AC80D0AC87}"/>
              </a:ext>
            </a:extLst>
          </p:cNvPr>
          <p:cNvSpPr/>
          <p:nvPr/>
        </p:nvSpPr>
        <p:spPr bwMode="auto">
          <a:xfrm>
            <a:off x="6652183" y="4718495"/>
            <a:ext cx="1702427" cy="1137385"/>
          </a:xfrm>
          <a:prstGeom prst="wedgeRoundRectCallout">
            <a:avLst>
              <a:gd name="adj1" fmla="val -13301"/>
              <a:gd name="adj2" fmla="val -156793"/>
              <a:gd name="adj3" fmla="val 16667"/>
            </a:avLst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Attention-CNN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(Tian et. al)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Neural Networks 2020</a:t>
            </a:r>
          </a:p>
        </p:txBody>
      </p:sp>
      <p:sp>
        <p:nvSpPr>
          <p:cNvPr id="49" name="Rounded Rectangular Callout 28">
            <a:extLst>
              <a:ext uri="{FF2B5EF4-FFF2-40B4-BE49-F238E27FC236}">
                <a16:creationId xmlns:a16="http://schemas.microsoft.com/office/drawing/2014/main" id="{A2F09013-21C8-47A0-A919-DD91F3C5AB04}"/>
              </a:ext>
            </a:extLst>
          </p:cNvPr>
          <p:cNvSpPr/>
          <p:nvPr/>
        </p:nvSpPr>
        <p:spPr bwMode="auto">
          <a:xfrm>
            <a:off x="7418923" y="4092478"/>
            <a:ext cx="1743718" cy="1361764"/>
          </a:xfrm>
          <a:prstGeom prst="wedgeRoundRectCallout">
            <a:avLst>
              <a:gd name="adj1" fmla="val -49887"/>
              <a:gd name="adj2" fmla="val -91300"/>
              <a:gd name="adj3" fmla="val 16667"/>
            </a:avLst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Batch Renormalization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(Tian et. al)</a:t>
            </a:r>
          </a:p>
          <a:p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Neural Networks 2020</a:t>
            </a:r>
          </a:p>
        </p:txBody>
      </p:sp>
    </p:spTree>
    <p:extLst>
      <p:ext uri="{BB962C8B-B14F-4D97-AF65-F5344CB8AC3E}">
        <p14:creationId xmlns:p14="http://schemas.microsoft.com/office/powerpoint/2010/main" val="3628292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7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4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9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8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8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6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31" grpId="0" animBg="1"/>
      <p:bldP spid="50" grpId="0" animBg="1"/>
      <p:bldP spid="66" grpId="0" animBg="1"/>
      <p:bldP spid="40" grpId="0" animBg="1"/>
      <p:bldP spid="38" grpId="0" animBg="1"/>
      <p:bldP spid="39" grpId="0" animBg="1"/>
      <p:bldP spid="46" grpId="0" animBg="1"/>
      <p:bldP spid="43" grpId="0" animBg="1"/>
      <p:bldP spid="27" grpId="0" animBg="1"/>
      <p:bldP spid="63" grpId="0" animBg="1"/>
      <p:bldP spid="41" grpId="0" animBg="1"/>
      <p:bldP spid="48" grpId="0" animBg="1"/>
      <p:bldP spid="4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813" y="2319230"/>
            <a:ext cx="90572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Synergy:</a:t>
            </a:r>
          </a:p>
          <a:p>
            <a:r>
              <a:rPr lang="en-US" sz="6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Classics + Deep Learning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21</a:t>
            </a:r>
          </a:p>
        </p:txBody>
      </p:sp>
      <p:sp>
        <p:nvSpPr>
          <p:cNvPr id="4" name="Action Button: Go Forward or Next 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3CF5EDE1-4799-4A78-A1D5-C12F0042C407}"/>
              </a:ext>
            </a:extLst>
          </p:cNvPr>
          <p:cNvSpPr/>
          <p:nvPr/>
        </p:nvSpPr>
        <p:spPr bwMode="auto">
          <a:xfrm>
            <a:off x="-754537" y="5313527"/>
            <a:ext cx="620073" cy="586853"/>
          </a:xfrm>
          <a:prstGeom prst="actionButtonForwardNex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893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Image Denoising: Return of the Classics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1651" y="1374850"/>
            <a:ext cx="885582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q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recent years deep learning is ruling the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 denoising domain, pushing aside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the classical methods, along with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their great achievements </a:t>
            </a:r>
          </a:p>
          <a:p>
            <a:pPr marL="342900" indent="-342900" algn="l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q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Recently, however, we do see a synergy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between the two paradigms </a:t>
            </a:r>
          </a:p>
          <a:p>
            <a:pPr marL="342900" indent="-342900" algn="l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q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Recall: In building a </a:t>
            </a: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supervised</a:t>
            </a: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deep learning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denoiser solution, we operate along the following lines: </a:t>
            </a:r>
          </a:p>
          <a:p>
            <a:pPr marL="342900" indent="-342900" algn="l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q"/>
            </a:pPr>
            <a:endParaRPr lang="en-US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22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120888B-F7FD-4332-ADBE-B10E490153D2}"/>
              </a:ext>
            </a:extLst>
          </p:cNvPr>
          <p:cNvGrpSpPr/>
          <p:nvPr/>
        </p:nvGrpSpPr>
        <p:grpSpPr>
          <a:xfrm>
            <a:off x="5481431" y="1129451"/>
            <a:ext cx="3543507" cy="3133637"/>
            <a:chOff x="45155" y="217617"/>
            <a:chExt cx="7220285" cy="5781842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C079010-1BDF-4899-A0F6-8054B03532F7}"/>
                </a:ext>
              </a:extLst>
            </p:cNvPr>
            <p:cNvSpPr/>
            <p:nvPr/>
          </p:nvSpPr>
          <p:spPr bwMode="auto">
            <a:xfrm>
              <a:off x="190500" y="3553046"/>
              <a:ext cx="3140528" cy="144247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6" name="Isosceles Triangle 45">
              <a:extLst>
                <a:ext uri="{FF2B5EF4-FFF2-40B4-BE49-F238E27FC236}">
                  <a16:creationId xmlns:a16="http://schemas.microsoft.com/office/drawing/2014/main" id="{CD6DA7B7-EADA-4C6B-91D2-A6AD159435B4}"/>
                </a:ext>
              </a:extLst>
            </p:cNvPr>
            <p:cNvSpPr/>
            <p:nvPr/>
          </p:nvSpPr>
          <p:spPr bwMode="auto">
            <a:xfrm>
              <a:off x="3397391" y="217617"/>
              <a:ext cx="608276" cy="5077241"/>
            </a:xfrm>
            <a:prstGeom prst="triangle">
              <a:avLst>
                <a:gd name="adj" fmla="val 50000"/>
              </a:avLst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74FFB9E-B628-49DC-AB16-FFAD14C5EF9B}"/>
                </a:ext>
              </a:extLst>
            </p:cNvPr>
            <p:cNvSpPr/>
            <p:nvPr/>
          </p:nvSpPr>
          <p:spPr bwMode="auto">
            <a:xfrm rot="897590">
              <a:off x="1335353" y="1172996"/>
              <a:ext cx="4816928" cy="166389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8" name="Isosceles Triangle 47">
              <a:extLst>
                <a:ext uri="{FF2B5EF4-FFF2-40B4-BE49-F238E27FC236}">
                  <a16:creationId xmlns:a16="http://schemas.microsoft.com/office/drawing/2014/main" id="{F0716948-4D2A-4D34-9466-8C1A623EBA78}"/>
                </a:ext>
              </a:extLst>
            </p:cNvPr>
            <p:cNvSpPr/>
            <p:nvPr/>
          </p:nvSpPr>
          <p:spPr bwMode="auto">
            <a:xfrm>
              <a:off x="190500" y="848627"/>
              <a:ext cx="3138432" cy="2704419"/>
            </a:xfrm>
            <a:prstGeom prst="triangle">
              <a:avLst/>
            </a:prstGeom>
            <a:noFill/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5B20D59C-6FE4-4658-BA05-913609E726BE}"/>
                </a:ext>
              </a:extLst>
            </p:cNvPr>
            <p:cNvSpPr/>
            <p:nvPr/>
          </p:nvSpPr>
          <p:spPr bwMode="auto">
            <a:xfrm>
              <a:off x="4107583" y="4572918"/>
              <a:ext cx="3140528" cy="135845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72E96D09-E4CE-406A-9128-A372D307B894}"/>
                </a:ext>
              </a:extLst>
            </p:cNvPr>
            <p:cNvSpPr/>
            <p:nvPr/>
          </p:nvSpPr>
          <p:spPr bwMode="auto">
            <a:xfrm>
              <a:off x="4108394" y="1872127"/>
              <a:ext cx="3138432" cy="2704419"/>
            </a:xfrm>
            <a:prstGeom prst="triangle">
              <a:avLst/>
            </a:prstGeom>
            <a:noFill/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51" name="Picture 3">
              <a:extLst>
                <a:ext uri="{FF2B5EF4-FFF2-40B4-BE49-F238E27FC236}">
                  <a16:creationId xmlns:a16="http://schemas.microsoft.com/office/drawing/2014/main" id="{6B969E52-BC48-49B2-979D-8D5249006C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2366" y="2434913"/>
              <a:ext cx="3133074" cy="2141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2CA341D5-78A5-460C-A221-01A7F6930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010101"/>
                </a:clrFrom>
                <a:clrTo>
                  <a:srgbClr val="010101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5155" y="848627"/>
              <a:ext cx="3383725" cy="2946029"/>
            </a:xfrm>
            <a:prstGeom prst="rect">
              <a:avLst/>
            </a:prstGeom>
            <a:ln>
              <a:noFill/>
            </a:ln>
          </p:spPr>
        </p:pic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FCB68F31-2073-4596-951B-BF486F45E3C1}"/>
                </a:ext>
              </a:extLst>
            </p:cNvPr>
            <p:cNvSpPr/>
            <p:nvPr/>
          </p:nvSpPr>
          <p:spPr bwMode="auto">
            <a:xfrm>
              <a:off x="3244329" y="5357568"/>
              <a:ext cx="914400" cy="17151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5A0AB867-2D34-4BF7-817A-A8C71A926815}"/>
                </a:ext>
              </a:extLst>
            </p:cNvPr>
            <p:cNvSpPr/>
            <p:nvPr/>
          </p:nvSpPr>
          <p:spPr bwMode="auto">
            <a:xfrm>
              <a:off x="3106821" y="5591468"/>
              <a:ext cx="1189417" cy="17280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108F138B-E554-4489-9010-4268D5A559C6}"/>
                </a:ext>
              </a:extLst>
            </p:cNvPr>
            <p:cNvSpPr/>
            <p:nvPr/>
          </p:nvSpPr>
          <p:spPr bwMode="auto">
            <a:xfrm>
              <a:off x="3015340" y="5826659"/>
              <a:ext cx="1372378" cy="17280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F7EEA32-C39D-47E4-B141-A738B3E0DFE3}"/>
                </a:ext>
              </a:extLst>
            </p:cNvPr>
            <p:cNvSpPr/>
            <p:nvPr/>
          </p:nvSpPr>
          <p:spPr bwMode="auto">
            <a:xfrm>
              <a:off x="3362177" y="929733"/>
              <a:ext cx="678703" cy="652914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741706" y="4991815"/>
            <a:ext cx="7708504" cy="823292"/>
            <a:chOff x="741706" y="4991815"/>
            <a:chExt cx="7708504" cy="823292"/>
          </a:xfrm>
        </p:grpSpPr>
        <p:sp>
          <p:nvSpPr>
            <p:cNvPr id="58" name="Rounded Rectangle 9">
              <a:extLst>
                <a:ext uri="{FF2B5EF4-FFF2-40B4-BE49-F238E27FC236}">
                  <a16:creationId xmlns:a16="http://schemas.microsoft.com/office/drawing/2014/main" id="{AB61D5F4-F103-4BAB-9DD5-981E1DC3746C}"/>
                </a:ext>
              </a:extLst>
            </p:cNvPr>
            <p:cNvSpPr/>
            <p:nvPr/>
          </p:nvSpPr>
          <p:spPr bwMode="auto">
            <a:xfrm>
              <a:off x="741706" y="4991815"/>
              <a:ext cx="1291426" cy="823292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ts val="600"/>
                </a:spcBef>
              </a:pPr>
              <a:r>
                <a:rPr lang="en-US" sz="14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Gather training data to use</a:t>
              </a:r>
            </a:p>
          </p:txBody>
        </p:sp>
        <p:sp>
          <p:nvSpPr>
            <p:cNvPr id="59" name="Rounded Rectangle 10">
              <a:extLst>
                <a:ext uri="{FF2B5EF4-FFF2-40B4-BE49-F238E27FC236}">
                  <a16:creationId xmlns:a16="http://schemas.microsoft.com/office/drawing/2014/main" id="{418DDD14-BB4E-4DD8-9C70-4C87DD1BF903}"/>
                </a:ext>
              </a:extLst>
            </p:cNvPr>
            <p:cNvSpPr/>
            <p:nvPr/>
          </p:nvSpPr>
          <p:spPr bwMode="auto">
            <a:xfrm>
              <a:off x="2632979" y="4991815"/>
              <a:ext cx="1608791" cy="823292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ts val="600"/>
                </a:spcBef>
              </a:pPr>
              <a:r>
                <a:rPr lang="en-US" sz="14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Define an architecture for the Denoiser</a:t>
              </a:r>
            </a:p>
          </p:txBody>
        </p:sp>
        <p:sp>
          <p:nvSpPr>
            <p:cNvPr id="60" name="Rounded Rectangle 11">
              <a:extLst>
                <a:ext uri="{FF2B5EF4-FFF2-40B4-BE49-F238E27FC236}">
                  <a16:creationId xmlns:a16="http://schemas.microsoft.com/office/drawing/2014/main" id="{4EF47348-F09B-4A7C-BA9D-4821815CE6DA}"/>
                </a:ext>
              </a:extLst>
            </p:cNvPr>
            <p:cNvSpPr/>
            <p:nvPr/>
          </p:nvSpPr>
          <p:spPr bwMode="auto">
            <a:xfrm>
              <a:off x="4883513" y="4991815"/>
              <a:ext cx="1477013" cy="823292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ts val="600"/>
                </a:spcBef>
              </a:pPr>
              <a:r>
                <a:rPr lang="en-US" sz="14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Define a cost function (loss) to optimize</a:t>
              </a:r>
            </a:p>
          </p:txBody>
        </p:sp>
        <p:sp>
          <p:nvSpPr>
            <p:cNvPr id="62" name="Rounded Rectangle 13">
              <a:extLst>
                <a:ext uri="{FF2B5EF4-FFF2-40B4-BE49-F238E27FC236}">
                  <a16:creationId xmlns:a16="http://schemas.microsoft.com/office/drawing/2014/main" id="{730541D3-58C4-4E73-9D1A-C4B1D67E1688}"/>
                </a:ext>
              </a:extLst>
            </p:cNvPr>
            <p:cNvSpPr/>
            <p:nvPr/>
          </p:nvSpPr>
          <p:spPr bwMode="auto">
            <a:xfrm>
              <a:off x="7025645" y="4991815"/>
              <a:ext cx="1424565" cy="823292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ts val="600"/>
                </a:spcBef>
              </a:pPr>
              <a:r>
                <a:rPr lang="en-US" sz="14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Train and hope for good generalization</a:t>
              </a:r>
            </a:p>
          </p:txBody>
        </p:sp>
        <p:sp>
          <p:nvSpPr>
            <p:cNvPr id="64" name="Freeform 17">
              <a:extLst>
                <a:ext uri="{FF2B5EF4-FFF2-40B4-BE49-F238E27FC236}">
                  <a16:creationId xmlns:a16="http://schemas.microsoft.com/office/drawing/2014/main" id="{B61FCE7F-0E26-492D-BD41-72D425F2BFBE}"/>
                </a:ext>
              </a:extLst>
            </p:cNvPr>
            <p:cNvSpPr/>
            <p:nvPr/>
          </p:nvSpPr>
          <p:spPr bwMode="auto">
            <a:xfrm flipV="1">
              <a:off x="2085433" y="5177139"/>
              <a:ext cx="481584" cy="452645"/>
            </a:xfrm>
            <a:custGeom>
              <a:avLst/>
              <a:gdLst>
                <a:gd name="connsiteX0" fmla="*/ 53499 w 714063"/>
                <a:gd name="connsiteY0" fmla="*/ 0 h 614584"/>
                <a:gd name="connsiteX1" fmla="*/ 476580 w 714063"/>
                <a:gd name="connsiteY1" fmla="*/ 263857 h 614584"/>
                <a:gd name="connsiteX2" fmla="*/ 494777 w 714063"/>
                <a:gd name="connsiteY2" fmla="*/ 109182 h 614584"/>
                <a:gd name="connsiteX3" fmla="*/ 713141 w 714063"/>
                <a:gd name="connsiteY3" fmla="*/ 336645 h 614584"/>
                <a:gd name="connsiteX4" fmla="*/ 399242 w 714063"/>
                <a:gd name="connsiteY4" fmla="*/ 614149 h 614584"/>
                <a:gd name="connsiteX5" fmla="*/ 472030 w 714063"/>
                <a:gd name="connsiteY5" fmla="*/ 404883 h 614584"/>
                <a:gd name="connsiteX6" fmla="*/ 17105 w 714063"/>
                <a:gd name="connsiteY6" fmla="*/ 582304 h 614584"/>
                <a:gd name="connsiteX7" fmla="*/ 139935 w 714063"/>
                <a:gd name="connsiteY7" fmla="*/ 318448 h 614584"/>
                <a:gd name="connsiteX0" fmla="*/ 53499 w 714063"/>
                <a:gd name="connsiteY0" fmla="*/ 0 h 614584"/>
                <a:gd name="connsiteX1" fmla="*/ 476580 w 714063"/>
                <a:gd name="connsiteY1" fmla="*/ 263857 h 614584"/>
                <a:gd name="connsiteX2" fmla="*/ 494777 w 714063"/>
                <a:gd name="connsiteY2" fmla="*/ 109182 h 614584"/>
                <a:gd name="connsiteX3" fmla="*/ 713141 w 714063"/>
                <a:gd name="connsiteY3" fmla="*/ 336645 h 614584"/>
                <a:gd name="connsiteX4" fmla="*/ 399242 w 714063"/>
                <a:gd name="connsiteY4" fmla="*/ 614149 h 614584"/>
                <a:gd name="connsiteX5" fmla="*/ 472030 w 714063"/>
                <a:gd name="connsiteY5" fmla="*/ 404883 h 614584"/>
                <a:gd name="connsiteX6" fmla="*/ 17105 w 714063"/>
                <a:gd name="connsiteY6" fmla="*/ 582304 h 614584"/>
                <a:gd name="connsiteX7" fmla="*/ 139935 w 714063"/>
                <a:gd name="connsiteY7" fmla="*/ 318448 h 614584"/>
                <a:gd name="connsiteX8" fmla="*/ 53499 w 714063"/>
                <a:gd name="connsiteY8" fmla="*/ 0 h 614584"/>
                <a:gd name="connsiteX0" fmla="*/ 53499 w 714063"/>
                <a:gd name="connsiteY0" fmla="*/ 19919 h 634503"/>
                <a:gd name="connsiteX1" fmla="*/ 476580 w 714063"/>
                <a:gd name="connsiteY1" fmla="*/ 283776 h 634503"/>
                <a:gd name="connsiteX2" fmla="*/ 494777 w 714063"/>
                <a:gd name="connsiteY2" fmla="*/ 129101 h 634503"/>
                <a:gd name="connsiteX3" fmla="*/ 713141 w 714063"/>
                <a:gd name="connsiteY3" fmla="*/ 356564 h 634503"/>
                <a:gd name="connsiteX4" fmla="*/ 399242 w 714063"/>
                <a:gd name="connsiteY4" fmla="*/ 634068 h 634503"/>
                <a:gd name="connsiteX5" fmla="*/ 472030 w 714063"/>
                <a:gd name="connsiteY5" fmla="*/ 424802 h 634503"/>
                <a:gd name="connsiteX6" fmla="*/ 17105 w 714063"/>
                <a:gd name="connsiteY6" fmla="*/ 602223 h 634503"/>
                <a:gd name="connsiteX7" fmla="*/ 139935 w 714063"/>
                <a:gd name="connsiteY7" fmla="*/ 338367 h 634503"/>
                <a:gd name="connsiteX8" fmla="*/ 53499 w 714063"/>
                <a:gd name="connsiteY8" fmla="*/ 19919 h 634503"/>
                <a:gd name="connsiteX0" fmla="*/ 53499 w 714063"/>
                <a:gd name="connsiteY0" fmla="*/ 22661 h 637245"/>
                <a:gd name="connsiteX1" fmla="*/ 476580 w 714063"/>
                <a:gd name="connsiteY1" fmla="*/ 286518 h 637245"/>
                <a:gd name="connsiteX2" fmla="*/ 494777 w 714063"/>
                <a:gd name="connsiteY2" fmla="*/ 131843 h 637245"/>
                <a:gd name="connsiteX3" fmla="*/ 713141 w 714063"/>
                <a:gd name="connsiteY3" fmla="*/ 359306 h 637245"/>
                <a:gd name="connsiteX4" fmla="*/ 399242 w 714063"/>
                <a:gd name="connsiteY4" fmla="*/ 636810 h 637245"/>
                <a:gd name="connsiteX5" fmla="*/ 472030 w 714063"/>
                <a:gd name="connsiteY5" fmla="*/ 427544 h 637245"/>
                <a:gd name="connsiteX6" fmla="*/ 17105 w 714063"/>
                <a:gd name="connsiteY6" fmla="*/ 604965 h 637245"/>
                <a:gd name="connsiteX7" fmla="*/ 139935 w 714063"/>
                <a:gd name="connsiteY7" fmla="*/ 341109 h 637245"/>
                <a:gd name="connsiteX8" fmla="*/ 53499 w 714063"/>
                <a:gd name="connsiteY8" fmla="*/ 22661 h 637245"/>
                <a:gd name="connsiteX0" fmla="*/ 53499 w 714063"/>
                <a:gd name="connsiteY0" fmla="*/ 22661 h 637245"/>
                <a:gd name="connsiteX1" fmla="*/ 476580 w 714063"/>
                <a:gd name="connsiteY1" fmla="*/ 286518 h 637245"/>
                <a:gd name="connsiteX2" fmla="*/ 494777 w 714063"/>
                <a:gd name="connsiteY2" fmla="*/ 131843 h 637245"/>
                <a:gd name="connsiteX3" fmla="*/ 713141 w 714063"/>
                <a:gd name="connsiteY3" fmla="*/ 359306 h 637245"/>
                <a:gd name="connsiteX4" fmla="*/ 399242 w 714063"/>
                <a:gd name="connsiteY4" fmla="*/ 636810 h 637245"/>
                <a:gd name="connsiteX5" fmla="*/ 472030 w 714063"/>
                <a:gd name="connsiteY5" fmla="*/ 427544 h 637245"/>
                <a:gd name="connsiteX6" fmla="*/ 17105 w 714063"/>
                <a:gd name="connsiteY6" fmla="*/ 604965 h 637245"/>
                <a:gd name="connsiteX7" fmla="*/ 139935 w 714063"/>
                <a:gd name="connsiteY7" fmla="*/ 341109 h 637245"/>
                <a:gd name="connsiteX8" fmla="*/ 53499 w 714063"/>
                <a:gd name="connsiteY8" fmla="*/ 22661 h 637245"/>
                <a:gd name="connsiteX0" fmla="*/ 45849 w 706413"/>
                <a:gd name="connsiteY0" fmla="*/ 22661 h 637245"/>
                <a:gd name="connsiteX1" fmla="*/ 468930 w 706413"/>
                <a:gd name="connsiteY1" fmla="*/ 286518 h 637245"/>
                <a:gd name="connsiteX2" fmla="*/ 487127 w 706413"/>
                <a:gd name="connsiteY2" fmla="*/ 131843 h 637245"/>
                <a:gd name="connsiteX3" fmla="*/ 705491 w 706413"/>
                <a:gd name="connsiteY3" fmla="*/ 359306 h 637245"/>
                <a:gd name="connsiteX4" fmla="*/ 391592 w 706413"/>
                <a:gd name="connsiteY4" fmla="*/ 636810 h 637245"/>
                <a:gd name="connsiteX5" fmla="*/ 464380 w 706413"/>
                <a:gd name="connsiteY5" fmla="*/ 427544 h 637245"/>
                <a:gd name="connsiteX6" fmla="*/ 9455 w 706413"/>
                <a:gd name="connsiteY6" fmla="*/ 604965 h 637245"/>
                <a:gd name="connsiteX7" fmla="*/ 132285 w 706413"/>
                <a:gd name="connsiteY7" fmla="*/ 341109 h 637245"/>
                <a:gd name="connsiteX8" fmla="*/ 45849 w 706413"/>
                <a:gd name="connsiteY8" fmla="*/ 22661 h 637245"/>
                <a:gd name="connsiteX0" fmla="*/ 46984 w 707548"/>
                <a:gd name="connsiteY0" fmla="*/ 22661 h 637245"/>
                <a:gd name="connsiteX1" fmla="*/ 470065 w 707548"/>
                <a:gd name="connsiteY1" fmla="*/ 286518 h 637245"/>
                <a:gd name="connsiteX2" fmla="*/ 488262 w 707548"/>
                <a:gd name="connsiteY2" fmla="*/ 131843 h 637245"/>
                <a:gd name="connsiteX3" fmla="*/ 706626 w 707548"/>
                <a:gd name="connsiteY3" fmla="*/ 359306 h 637245"/>
                <a:gd name="connsiteX4" fmla="*/ 392727 w 707548"/>
                <a:gd name="connsiteY4" fmla="*/ 636810 h 637245"/>
                <a:gd name="connsiteX5" fmla="*/ 465515 w 707548"/>
                <a:gd name="connsiteY5" fmla="*/ 427544 h 637245"/>
                <a:gd name="connsiteX6" fmla="*/ 10590 w 707548"/>
                <a:gd name="connsiteY6" fmla="*/ 604965 h 637245"/>
                <a:gd name="connsiteX7" fmla="*/ 133420 w 707548"/>
                <a:gd name="connsiteY7" fmla="*/ 341109 h 637245"/>
                <a:gd name="connsiteX8" fmla="*/ 46984 w 707548"/>
                <a:gd name="connsiteY8" fmla="*/ 22661 h 637245"/>
                <a:gd name="connsiteX0" fmla="*/ 42947 w 703511"/>
                <a:gd name="connsiteY0" fmla="*/ 238 h 614822"/>
                <a:gd name="connsiteX1" fmla="*/ 466028 w 703511"/>
                <a:gd name="connsiteY1" fmla="*/ 264095 h 614822"/>
                <a:gd name="connsiteX2" fmla="*/ 484225 w 703511"/>
                <a:gd name="connsiteY2" fmla="*/ 109420 h 614822"/>
                <a:gd name="connsiteX3" fmla="*/ 702589 w 703511"/>
                <a:gd name="connsiteY3" fmla="*/ 336883 h 614822"/>
                <a:gd name="connsiteX4" fmla="*/ 388690 w 703511"/>
                <a:gd name="connsiteY4" fmla="*/ 614387 h 614822"/>
                <a:gd name="connsiteX5" fmla="*/ 461478 w 703511"/>
                <a:gd name="connsiteY5" fmla="*/ 405121 h 614822"/>
                <a:gd name="connsiteX6" fmla="*/ 6553 w 703511"/>
                <a:gd name="connsiteY6" fmla="*/ 582542 h 614822"/>
                <a:gd name="connsiteX7" fmla="*/ 179424 w 703511"/>
                <a:gd name="connsiteY7" fmla="*/ 318686 h 614822"/>
                <a:gd name="connsiteX8" fmla="*/ 42947 w 703511"/>
                <a:gd name="connsiteY8" fmla="*/ 238 h 614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3511" h="614822">
                  <a:moveTo>
                    <a:pt x="42947" y="238"/>
                  </a:moveTo>
                  <a:cubicBezTo>
                    <a:pt x="90714" y="-8860"/>
                    <a:pt x="392482" y="245898"/>
                    <a:pt x="466028" y="264095"/>
                  </a:cubicBezTo>
                  <a:cubicBezTo>
                    <a:pt x="539574" y="282292"/>
                    <a:pt x="444798" y="97289"/>
                    <a:pt x="484225" y="109420"/>
                  </a:cubicBezTo>
                  <a:cubicBezTo>
                    <a:pt x="523652" y="121551"/>
                    <a:pt x="718511" y="252722"/>
                    <a:pt x="702589" y="336883"/>
                  </a:cubicBezTo>
                  <a:cubicBezTo>
                    <a:pt x="686667" y="421044"/>
                    <a:pt x="428875" y="603014"/>
                    <a:pt x="388690" y="614387"/>
                  </a:cubicBezTo>
                  <a:cubicBezTo>
                    <a:pt x="348505" y="625760"/>
                    <a:pt x="525168" y="410429"/>
                    <a:pt x="461478" y="405121"/>
                  </a:cubicBezTo>
                  <a:cubicBezTo>
                    <a:pt x="397789" y="399814"/>
                    <a:pt x="53562" y="596948"/>
                    <a:pt x="6553" y="582542"/>
                  </a:cubicBezTo>
                  <a:cubicBezTo>
                    <a:pt x="-40456" y="568136"/>
                    <a:pt x="180940" y="424835"/>
                    <a:pt x="179424" y="318686"/>
                  </a:cubicBezTo>
                  <a:cubicBezTo>
                    <a:pt x="177908" y="212537"/>
                    <a:pt x="-4820" y="9336"/>
                    <a:pt x="42947" y="23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9" name="Freeform 17">
              <a:extLst>
                <a:ext uri="{FF2B5EF4-FFF2-40B4-BE49-F238E27FC236}">
                  <a16:creationId xmlns:a16="http://schemas.microsoft.com/office/drawing/2014/main" id="{6CFA1E96-DEE5-41D4-A86A-0E9AE55CE510}"/>
                </a:ext>
              </a:extLst>
            </p:cNvPr>
            <p:cNvSpPr/>
            <p:nvPr/>
          </p:nvSpPr>
          <p:spPr bwMode="auto">
            <a:xfrm flipV="1">
              <a:off x="4324164" y="5177139"/>
              <a:ext cx="481584" cy="452645"/>
            </a:xfrm>
            <a:custGeom>
              <a:avLst/>
              <a:gdLst>
                <a:gd name="connsiteX0" fmla="*/ 53499 w 714063"/>
                <a:gd name="connsiteY0" fmla="*/ 0 h 614584"/>
                <a:gd name="connsiteX1" fmla="*/ 476580 w 714063"/>
                <a:gd name="connsiteY1" fmla="*/ 263857 h 614584"/>
                <a:gd name="connsiteX2" fmla="*/ 494777 w 714063"/>
                <a:gd name="connsiteY2" fmla="*/ 109182 h 614584"/>
                <a:gd name="connsiteX3" fmla="*/ 713141 w 714063"/>
                <a:gd name="connsiteY3" fmla="*/ 336645 h 614584"/>
                <a:gd name="connsiteX4" fmla="*/ 399242 w 714063"/>
                <a:gd name="connsiteY4" fmla="*/ 614149 h 614584"/>
                <a:gd name="connsiteX5" fmla="*/ 472030 w 714063"/>
                <a:gd name="connsiteY5" fmla="*/ 404883 h 614584"/>
                <a:gd name="connsiteX6" fmla="*/ 17105 w 714063"/>
                <a:gd name="connsiteY6" fmla="*/ 582304 h 614584"/>
                <a:gd name="connsiteX7" fmla="*/ 139935 w 714063"/>
                <a:gd name="connsiteY7" fmla="*/ 318448 h 614584"/>
                <a:gd name="connsiteX0" fmla="*/ 53499 w 714063"/>
                <a:gd name="connsiteY0" fmla="*/ 0 h 614584"/>
                <a:gd name="connsiteX1" fmla="*/ 476580 w 714063"/>
                <a:gd name="connsiteY1" fmla="*/ 263857 h 614584"/>
                <a:gd name="connsiteX2" fmla="*/ 494777 w 714063"/>
                <a:gd name="connsiteY2" fmla="*/ 109182 h 614584"/>
                <a:gd name="connsiteX3" fmla="*/ 713141 w 714063"/>
                <a:gd name="connsiteY3" fmla="*/ 336645 h 614584"/>
                <a:gd name="connsiteX4" fmla="*/ 399242 w 714063"/>
                <a:gd name="connsiteY4" fmla="*/ 614149 h 614584"/>
                <a:gd name="connsiteX5" fmla="*/ 472030 w 714063"/>
                <a:gd name="connsiteY5" fmla="*/ 404883 h 614584"/>
                <a:gd name="connsiteX6" fmla="*/ 17105 w 714063"/>
                <a:gd name="connsiteY6" fmla="*/ 582304 h 614584"/>
                <a:gd name="connsiteX7" fmla="*/ 139935 w 714063"/>
                <a:gd name="connsiteY7" fmla="*/ 318448 h 614584"/>
                <a:gd name="connsiteX8" fmla="*/ 53499 w 714063"/>
                <a:gd name="connsiteY8" fmla="*/ 0 h 614584"/>
                <a:gd name="connsiteX0" fmla="*/ 53499 w 714063"/>
                <a:gd name="connsiteY0" fmla="*/ 19919 h 634503"/>
                <a:gd name="connsiteX1" fmla="*/ 476580 w 714063"/>
                <a:gd name="connsiteY1" fmla="*/ 283776 h 634503"/>
                <a:gd name="connsiteX2" fmla="*/ 494777 w 714063"/>
                <a:gd name="connsiteY2" fmla="*/ 129101 h 634503"/>
                <a:gd name="connsiteX3" fmla="*/ 713141 w 714063"/>
                <a:gd name="connsiteY3" fmla="*/ 356564 h 634503"/>
                <a:gd name="connsiteX4" fmla="*/ 399242 w 714063"/>
                <a:gd name="connsiteY4" fmla="*/ 634068 h 634503"/>
                <a:gd name="connsiteX5" fmla="*/ 472030 w 714063"/>
                <a:gd name="connsiteY5" fmla="*/ 424802 h 634503"/>
                <a:gd name="connsiteX6" fmla="*/ 17105 w 714063"/>
                <a:gd name="connsiteY6" fmla="*/ 602223 h 634503"/>
                <a:gd name="connsiteX7" fmla="*/ 139935 w 714063"/>
                <a:gd name="connsiteY7" fmla="*/ 338367 h 634503"/>
                <a:gd name="connsiteX8" fmla="*/ 53499 w 714063"/>
                <a:gd name="connsiteY8" fmla="*/ 19919 h 634503"/>
                <a:gd name="connsiteX0" fmla="*/ 53499 w 714063"/>
                <a:gd name="connsiteY0" fmla="*/ 22661 h 637245"/>
                <a:gd name="connsiteX1" fmla="*/ 476580 w 714063"/>
                <a:gd name="connsiteY1" fmla="*/ 286518 h 637245"/>
                <a:gd name="connsiteX2" fmla="*/ 494777 w 714063"/>
                <a:gd name="connsiteY2" fmla="*/ 131843 h 637245"/>
                <a:gd name="connsiteX3" fmla="*/ 713141 w 714063"/>
                <a:gd name="connsiteY3" fmla="*/ 359306 h 637245"/>
                <a:gd name="connsiteX4" fmla="*/ 399242 w 714063"/>
                <a:gd name="connsiteY4" fmla="*/ 636810 h 637245"/>
                <a:gd name="connsiteX5" fmla="*/ 472030 w 714063"/>
                <a:gd name="connsiteY5" fmla="*/ 427544 h 637245"/>
                <a:gd name="connsiteX6" fmla="*/ 17105 w 714063"/>
                <a:gd name="connsiteY6" fmla="*/ 604965 h 637245"/>
                <a:gd name="connsiteX7" fmla="*/ 139935 w 714063"/>
                <a:gd name="connsiteY7" fmla="*/ 341109 h 637245"/>
                <a:gd name="connsiteX8" fmla="*/ 53499 w 714063"/>
                <a:gd name="connsiteY8" fmla="*/ 22661 h 637245"/>
                <a:gd name="connsiteX0" fmla="*/ 53499 w 714063"/>
                <a:gd name="connsiteY0" fmla="*/ 22661 h 637245"/>
                <a:gd name="connsiteX1" fmla="*/ 476580 w 714063"/>
                <a:gd name="connsiteY1" fmla="*/ 286518 h 637245"/>
                <a:gd name="connsiteX2" fmla="*/ 494777 w 714063"/>
                <a:gd name="connsiteY2" fmla="*/ 131843 h 637245"/>
                <a:gd name="connsiteX3" fmla="*/ 713141 w 714063"/>
                <a:gd name="connsiteY3" fmla="*/ 359306 h 637245"/>
                <a:gd name="connsiteX4" fmla="*/ 399242 w 714063"/>
                <a:gd name="connsiteY4" fmla="*/ 636810 h 637245"/>
                <a:gd name="connsiteX5" fmla="*/ 472030 w 714063"/>
                <a:gd name="connsiteY5" fmla="*/ 427544 h 637245"/>
                <a:gd name="connsiteX6" fmla="*/ 17105 w 714063"/>
                <a:gd name="connsiteY6" fmla="*/ 604965 h 637245"/>
                <a:gd name="connsiteX7" fmla="*/ 139935 w 714063"/>
                <a:gd name="connsiteY7" fmla="*/ 341109 h 637245"/>
                <a:gd name="connsiteX8" fmla="*/ 53499 w 714063"/>
                <a:gd name="connsiteY8" fmla="*/ 22661 h 637245"/>
                <a:gd name="connsiteX0" fmla="*/ 45849 w 706413"/>
                <a:gd name="connsiteY0" fmla="*/ 22661 h 637245"/>
                <a:gd name="connsiteX1" fmla="*/ 468930 w 706413"/>
                <a:gd name="connsiteY1" fmla="*/ 286518 h 637245"/>
                <a:gd name="connsiteX2" fmla="*/ 487127 w 706413"/>
                <a:gd name="connsiteY2" fmla="*/ 131843 h 637245"/>
                <a:gd name="connsiteX3" fmla="*/ 705491 w 706413"/>
                <a:gd name="connsiteY3" fmla="*/ 359306 h 637245"/>
                <a:gd name="connsiteX4" fmla="*/ 391592 w 706413"/>
                <a:gd name="connsiteY4" fmla="*/ 636810 h 637245"/>
                <a:gd name="connsiteX5" fmla="*/ 464380 w 706413"/>
                <a:gd name="connsiteY5" fmla="*/ 427544 h 637245"/>
                <a:gd name="connsiteX6" fmla="*/ 9455 w 706413"/>
                <a:gd name="connsiteY6" fmla="*/ 604965 h 637245"/>
                <a:gd name="connsiteX7" fmla="*/ 132285 w 706413"/>
                <a:gd name="connsiteY7" fmla="*/ 341109 h 637245"/>
                <a:gd name="connsiteX8" fmla="*/ 45849 w 706413"/>
                <a:gd name="connsiteY8" fmla="*/ 22661 h 637245"/>
                <a:gd name="connsiteX0" fmla="*/ 46984 w 707548"/>
                <a:gd name="connsiteY0" fmla="*/ 22661 h 637245"/>
                <a:gd name="connsiteX1" fmla="*/ 470065 w 707548"/>
                <a:gd name="connsiteY1" fmla="*/ 286518 h 637245"/>
                <a:gd name="connsiteX2" fmla="*/ 488262 w 707548"/>
                <a:gd name="connsiteY2" fmla="*/ 131843 h 637245"/>
                <a:gd name="connsiteX3" fmla="*/ 706626 w 707548"/>
                <a:gd name="connsiteY3" fmla="*/ 359306 h 637245"/>
                <a:gd name="connsiteX4" fmla="*/ 392727 w 707548"/>
                <a:gd name="connsiteY4" fmla="*/ 636810 h 637245"/>
                <a:gd name="connsiteX5" fmla="*/ 465515 w 707548"/>
                <a:gd name="connsiteY5" fmla="*/ 427544 h 637245"/>
                <a:gd name="connsiteX6" fmla="*/ 10590 w 707548"/>
                <a:gd name="connsiteY6" fmla="*/ 604965 h 637245"/>
                <a:gd name="connsiteX7" fmla="*/ 133420 w 707548"/>
                <a:gd name="connsiteY7" fmla="*/ 341109 h 637245"/>
                <a:gd name="connsiteX8" fmla="*/ 46984 w 707548"/>
                <a:gd name="connsiteY8" fmla="*/ 22661 h 637245"/>
                <a:gd name="connsiteX0" fmla="*/ 42947 w 703511"/>
                <a:gd name="connsiteY0" fmla="*/ 238 h 614822"/>
                <a:gd name="connsiteX1" fmla="*/ 466028 w 703511"/>
                <a:gd name="connsiteY1" fmla="*/ 264095 h 614822"/>
                <a:gd name="connsiteX2" fmla="*/ 484225 w 703511"/>
                <a:gd name="connsiteY2" fmla="*/ 109420 h 614822"/>
                <a:gd name="connsiteX3" fmla="*/ 702589 w 703511"/>
                <a:gd name="connsiteY3" fmla="*/ 336883 h 614822"/>
                <a:gd name="connsiteX4" fmla="*/ 388690 w 703511"/>
                <a:gd name="connsiteY4" fmla="*/ 614387 h 614822"/>
                <a:gd name="connsiteX5" fmla="*/ 461478 w 703511"/>
                <a:gd name="connsiteY5" fmla="*/ 405121 h 614822"/>
                <a:gd name="connsiteX6" fmla="*/ 6553 w 703511"/>
                <a:gd name="connsiteY6" fmla="*/ 582542 h 614822"/>
                <a:gd name="connsiteX7" fmla="*/ 179424 w 703511"/>
                <a:gd name="connsiteY7" fmla="*/ 318686 h 614822"/>
                <a:gd name="connsiteX8" fmla="*/ 42947 w 703511"/>
                <a:gd name="connsiteY8" fmla="*/ 238 h 614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3511" h="614822">
                  <a:moveTo>
                    <a:pt x="42947" y="238"/>
                  </a:moveTo>
                  <a:cubicBezTo>
                    <a:pt x="90714" y="-8860"/>
                    <a:pt x="392482" y="245898"/>
                    <a:pt x="466028" y="264095"/>
                  </a:cubicBezTo>
                  <a:cubicBezTo>
                    <a:pt x="539574" y="282292"/>
                    <a:pt x="444798" y="97289"/>
                    <a:pt x="484225" y="109420"/>
                  </a:cubicBezTo>
                  <a:cubicBezTo>
                    <a:pt x="523652" y="121551"/>
                    <a:pt x="718511" y="252722"/>
                    <a:pt x="702589" y="336883"/>
                  </a:cubicBezTo>
                  <a:cubicBezTo>
                    <a:pt x="686667" y="421044"/>
                    <a:pt x="428875" y="603014"/>
                    <a:pt x="388690" y="614387"/>
                  </a:cubicBezTo>
                  <a:cubicBezTo>
                    <a:pt x="348505" y="625760"/>
                    <a:pt x="525168" y="410429"/>
                    <a:pt x="461478" y="405121"/>
                  </a:cubicBezTo>
                  <a:cubicBezTo>
                    <a:pt x="397789" y="399814"/>
                    <a:pt x="53562" y="596948"/>
                    <a:pt x="6553" y="582542"/>
                  </a:cubicBezTo>
                  <a:cubicBezTo>
                    <a:pt x="-40456" y="568136"/>
                    <a:pt x="180940" y="424835"/>
                    <a:pt x="179424" y="318686"/>
                  </a:cubicBezTo>
                  <a:cubicBezTo>
                    <a:pt x="177908" y="212537"/>
                    <a:pt x="-4820" y="9336"/>
                    <a:pt x="42947" y="23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0" name="Freeform 17">
              <a:extLst>
                <a:ext uri="{FF2B5EF4-FFF2-40B4-BE49-F238E27FC236}">
                  <a16:creationId xmlns:a16="http://schemas.microsoft.com/office/drawing/2014/main" id="{378C7173-2F57-49BF-AD04-1BE1BF96A8B5}"/>
                </a:ext>
              </a:extLst>
            </p:cNvPr>
            <p:cNvSpPr/>
            <p:nvPr/>
          </p:nvSpPr>
          <p:spPr bwMode="auto">
            <a:xfrm flipV="1">
              <a:off x="6425780" y="5177139"/>
              <a:ext cx="481584" cy="452645"/>
            </a:xfrm>
            <a:custGeom>
              <a:avLst/>
              <a:gdLst>
                <a:gd name="connsiteX0" fmla="*/ 53499 w 714063"/>
                <a:gd name="connsiteY0" fmla="*/ 0 h 614584"/>
                <a:gd name="connsiteX1" fmla="*/ 476580 w 714063"/>
                <a:gd name="connsiteY1" fmla="*/ 263857 h 614584"/>
                <a:gd name="connsiteX2" fmla="*/ 494777 w 714063"/>
                <a:gd name="connsiteY2" fmla="*/ 109182 h 614584"/>
                <a:gd name="connsiteX3" fmla="*/ 713141 w 714063"/>
                <a:gd name="connsiteY3" fmla="*/ 336645 h 614584"/>
                <a:gd name="connsiteX4" fmla="*/ 399242 w 714063"/>
                <a:gd name="connsiteY4" fmla="*/ 614149 h 614584"/>
                <a:gd name="connsiteX5" fmla="*/ 472030 w 714063"/>
                <a:gd name="connsiteY5" fmla="*/ 404883 h 614584"/>
                <a:gd name="connsiteX6" fmla="*/ 17105 w 714063"/>
                <a:gd name="connsiteY6" fmla="*/ 582304 h 614584"/>
                <a:gd name="connsiteX7" fmla="*/ 139935 w 714063"/>
                <a:gd name="connsiteY7" fmla="*/ 318448 h 614584"/>
                <a:gd name="connsiteX0" fmla="*/ 53499 w 714063"/>
                <a:gd name="connsiteY0" fmla="*/ 0 h 614584"/>
                <a:gd name="connsiteX1" fmla="*/ 476580 w 714063"/>
                <a:gd name="connsiteY1" fmla="*/ 263857 h 614584"/>
                <a:gd name="connsiteX2" fmla="*/ 494777 w 714063"/>
                <a:gd name="connsiteY2" fmla="*/ 109182 h 614584"/>
                <a:gd name="connsiteX3" fmla="*/ 713141 w 714063"/>
                <a:gd name="connsiteY3" fmla="*/ 336645 h 614584"/>
                <a:gd name="connsiteX4" fmla="*/ 399242 w 714063"/>
                <a:gd name="connsiteY4" fmla="*/ 614149 h 614584"/>
                <a:gd name="connsiteX5" fmla="*/ 472030 w 714063"/>
                <a:gd name="connsiteY5" fmla="*/ 404883 h 614584"/>
                <a:gd name="connsiteX6" fmla="*/ 17105 w 714063"/>
                <a:gd name="connsiteY6" fmla="*/ 582304 h 614584"/>
                <a:gd name="connsiteX7" fmla="*/ 139935 w 714063"/>
                <a:gd name="connsiteY7" fmla="*/ 318448 h 614584"/>
                <a:gd name="connsiteX8" fmla="*/ 53499 w 714063"/>
                <a:gd name="connsiteY8" fmla="*/ 0 h 614584"/>
                <a:gd name="connsiteX0" fmla="*/ 53499 w 714063"/>
                <a:gd name="connsiteY0" fmla="*/ 19919 h 634503"/>
                <a:gd name="connsiteX1" fmla="*/ 476580 w 714063"/>
                <a:gd name="connsiteY1" fmla="*/ 283776 h 634503"/>
                <a:gd name="connsiteX2" fmla="*/ 494777 w 714063"/>
                <a:gd name="connsiteY2" fmla="*/ 129101 h 634503"/>
                <a:gd name="connsiteX3" fmla="*/ 713141 w 714063"/>
                <a:gd name="connsiteY3" fmla="*/ 356564 h 634503"/>
                <a:gd name="connsiteX4" fmla="*/ 399242 w 714063"/>
                <a:gd name="connsiteY4" fmla="*/ 634068 h 634503"/>
                <a:gd name="connsiteX5" fmla="*/ 472030 w 714063"/>
                <a:gd name="connsiteY5" fmla="*/ 424802 h 634503"/>
                <a:gd name="connsiteX6" fmla="*/ 17105 w 714063"/>
                <a:gd name="connsiteY6" fmla="*/ 602223 h 634503"/>
                <a:gd name="connsiteX7" fmla="*/ 139935 w 714063"/>
                <a:gd name="connsiteY7" fmla="*/ 338367 h 634503"/>
                <a:gd name="connsiteX8" fmla="*/ 53499 w 714063"/>
                <a:gd name="connsiteY8" fmla="*/ 19919 h 634503"/>
                <a:gd name="connsiteX0" fmla="*/ 53499 w 714063"/>
                <a:gd name="connsiteY0" fmla="*/ 22661 h 637245"/>
                <a:gd name="connsiteX1" fmla="*/ 476580 w 714063"/>
                <a:gd name="connsiteY1" fmla="*/ 286518 h 637245"/>
                <a:gd name="connsiteX2" fmla="*/ 494777 w 714063"/>
                <a:gd name="connsiteY2" fmla="*/ 131843 h 637245"/>
                <a:gd name="connsiteX3" fmla="*/ 713141 w 714063"/>
                <a:gd name="connsiteY3" fmla="*/ 359306 h 637245"/>
                <a:gd name="connsiteX4" fmla="*/ 399242 w 714063"/>
                <a:gd name="connsiteY4" fmla="*/ 636810 h 637245"/>
                <a:gd name="connsiteX5" fmla="*/ 472030 w 714063"/>
                <a:gd name="connsiteY5" fmla="*/ 427544 h 637245"/>
                <a:gd name="connsiteX6" fmla="*/ 17105 w 714063"/>
                <a:gd name="connsiteY6" fmla="*/ 604965 h 637245"/>
                <a:gd name="connsiteX7" fmla="*/ 139935 w 714063"/>
                <a:gd name="connsiteY7" fmla="*/ 341109 h 637245"/>
                <a:gd name="connsiteX8" fmla="*/ 53499 w 714063"/>
                <a:gd name="connsiteY8" fmla="*/ 22661 h 637245"/>
                <a:gd name="connsiteX0" fmla="*/ 53499 w 714063"/>
                <a:gd name="connsiteY0" fmla="*/ 22661 h 637245"/>
                <a:gd name="connsiteX1" fmla="*/ 476580 w 714063"/>
                <a:gd name="connsiteY1" fmla="*/ 286518 h 637245"/>
                <a:gd name="connsiteX2" fmla="*/ 494777 w 714063"/>
                <a:gd name="connsiteY2" fmla="*/ 131843 h 637245"/>
                <a:gd name="connsiteX3" fmla="*/ 713141 w 714063"/>
                <a:gd name="connsiteY3" fmla="*/ 359306 h 637245"/>
                <a:gd name="connsiteX4" fmla="*/ 399242 w 714063"/>
                <a:gd name="connsiteY4" fmla="*/ 636810 h 637245"/>
                <a:gd name="connsiteX5" fmla="*/ 472030 w 714063"/>
                <a:gd name="connsiteY5" fmla="*/ 427544 h 637245"/>
                <a:gd name="connsiteX6" fmla="*/ 17105 w 714063"/>
                <a:gd name="connsiteY6" fmla="*/ 604965 h 637245"/>
                <a:gd name="connsiteX7" fmla="*/ 139935 w 714063"/>
                <a:gd name="connsiteY7" fmla="*/ 341109 h 637245"/>
                <a:gd name="connsiteX8" fmla="*/ 53499 w 714063"/>
                <a:gd name="connsiteY8" fmla="*/ 22661 h 637245"/>
                <a:gd name="connsiteX0" fmla="*/ 45849 w 706413"/>
                <a:gd name="connsiteY0" fmla="*/ 22661 h 637245"/>
                <a:gd name="connsiteX1" fmla="*/ 468930 w 706413"/>
                <a:gd name="connsiteY1" fmla="*/ 286518 h 637245"/>
                <a:gd name="connsiteX2" fmla="*/ 487127 w 706413"/>
                <a:gd name="connsiteY2" fmla="*/ 131843 h 637245"/>
                <a:gd name="connsiteX3" fmla="*/ 705491 w 706413"/>
                <a:gd name="connsiteY3" fmla="*/ 359306 h 637245"/>
                <a:gd name="connsiteX4" fmla="*/ 391592 w 706413"/>
                <a:gd name="connsiteY4" fmla="*/ 636810 h 637245"/>
                <a:gd name="connsiteX5" fmla="*/ 464380 w 706413"/>
                <a:gd name="connsiteY5" fmla="*/ 427544 h 637245"/>
                <a:gd name="connsiteX6" fmla="*/ 9455 w 706413"/>
                <a:gd name="connsiteY6" fmla="*/ 604965 h 637245"/>
                <a:gd name="connsiteX7" fmla="*/ 132285 w 706413"/>
                <a:gd name="connsiteY7" fmla="*/ 341109 h 637245"/>
                <a:gd name="connsiteX8" fmla="*/ 45849 w 706413"/>
                <a:gd name="connsiteY8" fmla="*/ 22661 h 637245"/>
                <a:gd name="connsiteX0" fmla="*/ 46984 w 707548"/>
                <a:gd name="connsiteY0" fmla="*/ 22661 h 637245"/>
                <a:gd name="connsiteX1" fmla="*/ 470065 w 707548"/>
                <a:gd name="connsiteY1" fmla="*/ 286518 h 637245"/>
                <a:gd name="connsiteX2" fmla="*/ 488262 w 707548"/>
                <a:gd name="connsiteY2" fmla="*/ 131843 h 637245"/>
                <a:gd name="connsiteX3" fmla="*/ 706626 w 707548"/>
                <a:gd name="connsiteY3" fmla="*/ 359306 h 637245"/>
                <a:gd name="connsiteX4" fmla="*/ 392727 w 707548"/>
                <a:gd name="connsiteY4" fmla="*/ 636810 h 637245"/>
                <a:gd name="connsiteX5" fmla="*/ 465515 w 707548"/>
                <a:gd name="connsiteY5" fmla="*/ 427544 h 637245"/>
                <a:gd name="connsiteX6" fmla="*/ 10590 w 707548"/>
                <a:gd name="connsiteY6" fmla="*/ 604965 h 637245"/>
                <a:gd name="connsiteX7" fmla="*/ 133420 w 707548"/>
                <a:gd name="connsiteY7" fmla="*/ 341109 h 637245"/>
                <a:gd name="connsiteX8" fmla="*/ 46984 w 707548"/>
                <a:gd name="connsiteY8" fmla="*/ 22661 h 637245"/>
                <a:gd name="connsiteX0" fmla="*/ 42947 w 703511"/>
                <a:gd name="connsiteY0" fmla="*/ 238 h 614822"/>
                <a:gd name="connsiteX1" fmla="*/ 466028 w 703511"/>
                <a:gd name="connsiteY1" fmla="*/ 264095 h 614822"/>
                <a:gd name="connsiteX2" fmla="*/ 484225 w 703511"/>
                <a:gd name="connsiteY2" fmla="*/ 109420 h 614822"/>
                <a:gd name="connsiteX3" fmla="*/ 702589 w 703511"/>
                <a:gd name="connsiteY3" fmla="*/ 336883 h 614822"/>
                <a:gd name="connsiteX4" fmla="*/ 388690 w 703511"/>
                <a:gd name="connsiteY4" fmla="*/ 614387 h 614822"/>
                <a:gd name="connsiteX5" fmla="*/ 461478 w 703511"/>
                <a:gd name="connsiteY5" fmla="*/ 405121 h 614822"/>
                <a:gd name="connsiteX6" fmla="*/ 6553 w 703511"/>
                <a:gd name="connsiteY6" fmla="*/ 582542 h 614822"/>
                <a:gd name="connsiteX7" fmla="*/ 179424 w 703511"/>
                <a:gd name="connsiteY7" fmla="*/ 318686 h 614822"/>
                <a:gd name="connsiteX8" fmla="*/ 42947 w 703511"/>
                <a:gd name="connsiteY8" fmla="*/ 238 h 614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3511" h="614822">
                  <a:moveTo>
                    <a:pt x="42947" y="238"/>
                  </a:moveTo>
                  <a:cubicBezTo>
                    <a:pt x="90714" y="-8860"/>
                    <a:pt x="392482" y="245898"/>
                    <a:pt x="466028" y="264095"/>
                  </a:cubicBezTo>
                  <a:cubicBezTo>
                    <a:pt x="539574" y="282292"/>
                    <a:pt x="444798" y="97289"/>
                    <a:pt x="484225" y="109420"/>
                  </a:cubicBezTo>
                  <a:cubicBezTo>
                    <a:pt x="523652" y="121551"/>
                    <a:pt x="718511" y="252722"/>
                    <a:pt x="702589" y="336883"/>
                  </a:cubicBezTo>
                  <a:cubicBezTo>
                    <a:pt x="686667" y="421044"/>
                    <a:pt x="428875" y="603014"/>
                    <a:pt x="388690" y="614387"/>
                  </a:cubicBezTo>
                  <a:cubicBezTo>
                    <a:pt x="348505" y="625760"/>
                    <a:pt x="525168" y="410429"/>
                    <a:pt x="461478" y="405121"/>
                  </a:cubicBezTo>
                  <a:cubicBezTo>
                    <a:pt x="397789" y="399814"/>
                    <a:pt x="53562" y="596948"/>
                    <a:pt x="6553" y="582542"/>
                  </a:cubicBezTo>
                  <a:cubicBezTo>
                    <a:pt x="-40456" y="568136"/>
                    <a:pt x="180940" y="424835"/>
                    <a:pt x="179424" y="318686"/>
                  </a:cubicBezTo>
                  <a:cubicBezTo>
                    <a:pt x="177908" y="212537"/>
                    <a:pt x="-4820" y="9336"/>
                    <a:pt x="42947" y="23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68" name="Rounded Rectangle 23">
            <a:extLst>
              <a:ext uri="{FF2B5EF4-FFF2-40B4-BE49-F238E27FC236}">
                <a16:creationId xmlns:a16="http://schemas.microsoft.com/office/drawing/2014/main" id="{293F6578-3ACC-4521-93D0-A337784E34C7}"/>
              </a:ext>
            </a:extLst>
          </p:cNvPr>
          <p:cNvSpPr/>
          <p:nvPr/>
        </p:nvSpPr>
        <p:spPr bwMode="auto">
          <a:xfrm>
            <a:off x="2637608" y="4991815"/>
            <a:ext cx="1608791" cy="823292"/>
          </a:xfrm>
          <a:prstGeom prst="roundRect">
            <a:avLst/>
          </a:prstGeom>
          <a:noFill/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24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Image Denoising Architectures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23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F97AFFF-29E4-4F75-9A40-80CA2FDDDFAF}"/>
              </a:ext>
            </a:extLst>
          </p:cNvPr>
          <p:cNvSpPr txBox="1"/>
          <p:nvPr/>
        </p:nvSpPr>
        <p:spPr>
          <a:xfrm>
            <a:off x="155575" y="1270658"/>
            <a:ext cx="864159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So, how do we choose an architecture for a given task? </a:t>
            </a:r>
          </a:p>
          <a:p>
            <a:endParaRPr lang="en-US" sz="9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Option 1 </a:t>
            </a: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Copy an existing network that has shown good results in earlier work (VGG, U-Net, ...), and slightly modify it</a:t>
            </a:r>
          </a:p>
          <a:p>
            <a:pPr algn="l"/>
            <a:endParaRPr lang="en-US" sz="105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Option 2 </a:t>
            </a: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Pile and Guess a series of steps that mix known pieces such as convolutions, fully connected layer, batch-norm, </a:t>
            </a:r>
            <a:r>
              <a:rPr lang="en-US" b="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ReLU</a:t>
            </a: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pooling, stride, skips,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upscale/downscale,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connections, ...</a:t>
            </a:r>
          </a:p>
          <a:p>
            <a:pPr algn="l"/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add new “tricks”</a:t>
            </a:r>
          </a:p>
          <a:p>
            <a:pPr algn="l"/>
            <a:endParaRPr lang="en-US" sz="105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Option 3 </a:t>
            </a: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Neural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Architecture Search</a:t>
            </a:r>
          </a:p>
        </p:txBody>
      </p:sp>
      <p:pic>
        <p:nvPicPr>
          <p:cNvPr id="36" name="Picture 8" descr="The architecture of DNCNN. ">
            <a:extLst>
              <a:ext uri="{FF2B5EF4-FFF2-40B4-BE49-F238E27FC236}">
                <a16:creationId xmlns:a16="http://schemas.microsoft.com/office/drawing/2014/main" id="{F7DF6652-6EEB-4CAE-9048-5A4DDD2DDB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812" y="3565531"/>
            <a:ext cx="6188761" cy="243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5600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Image Denoising Architectures 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24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774466-5A1D-46FB-82DB-A9353A244B38}"/>
              </a:ext>
            </a:extLst>
          </p:cNvPr>
          <p:cNvSpPr txBox="1"/>
          <p:nvPr/>
        </p:nvSpPr>
        <p:spPr>
          <a:xfrm>
            <a:off x="155575" y="1198704"/>
            <a:ext cx="88172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Here are several paper examples from CVPR/NIPS 2019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that illustrate these architectures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F539E1A-250C-4947-BEE7-B4BFAC7AD97E}"/>
              </a:ext>
            </a:extLst>
          </p:cNvPr>
          <p:cNvGrpSpPr/>
          <p:nvPr/>
        </p:nvGrpSpPr>
        <p:grpSpPr>
          <a:xfrm>
            <a:off x="3403803" y="2374454"/>
            <a:ext cx="5501535" cy="2819115"/>
            <a:chOff x="-5359196" y="6365824"/>
            <a:chExt cx="5501535" cy="2819115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0839C13-3C55-4C74-911D-831AF26D20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5359196" y="6365824"/>
              <a:ext cx="5501535" cy="2449783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39D88AF-4DFE-43E8-A4EF-121DC5534C1B}"/>
                </a:ext>
              </a:extLst>
            </p:cNvPr>
            <p:cNvSpPr txBox="1"/>
            <p:nvPr/>
          </p:nvSpPr>
          <p:spPr>
            <a:xfrm>
              <a:off x="-5359195" y="8815607"/>
              <a:ext cx="5501534" cy="3693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1">
              <a:spAutoFit/>
            </a:bodyPr>
            <a:lstStyle/>
            <a:p>
              <a:r>
                <a:rPr lang="en-US" sz="1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NIPS 2019: U-Net-based with 7e6 params </a:t>
              </a:r>
              <a:endParaRPr lang="he-IL" sz="18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6BE2342-BB17-4F6E-9014-2188851D7C02}"/>
              </a:ext>
            </a:extLst>
          </p:cNvPr>
          <p:cNvGrpSpPr/>
          <p:nvPr/>
        </p:nvGrpSpPr>
        <p:grpSpPr>
          <a:xfrm>
            <a:off x="1035550" y="4454390"/>
            <a:ext cx="6118743" cy="2072369"/>
            <a:chOff x="9506007" y="55397"/>
            <a:chExt cx="6118743" cy="2072369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F57315E-5924-448D-B5E5-4371DAC302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06007" y="55397"/>
              <a:ext cx="6118743" cy="1703037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DF1F3AA-30BD-41F4-B030-2F91C9D31A17}"/>
                </a:ext>
              </a:extLst>
            </p:cNvPr>
            <p:cNvSpPr txBox="1"/>
            <p:nvPr/>
          </p:nvSpPr>
          <p:spPr>
            <a:xfrm>
              <a:off x="9506007" y="1758434"/>
              <a:ext cx="6118742" cy="3693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1">
              <a:spAutoFit/>
            </a:bodyPr>
            <a:lstStyle/>
            <a:p>
              <a:r>
                <a:rPr lang="en-US" sz="1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CVPR 2019: </a:t>
              </a:r>
              <a:r>
                <a:rPr lang="en-US" sz="1800" b="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DnCNN</a:t>
              </a:r>
              <a:r>
                <a:rPr lang="en-US" sz="1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-based with 1.2e6 params </a:t>
              </a:r>
              <a:endParaRPr lang="he-IL" sz="18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9AA835B-5161-4F4B-B257-4476A04E01EA}"/>
              </a:ext>
            </a:extLst>
          </p:cNvPr>
          <p:cNvGrpSpPr/>
          <p:nvPr/>
        </p:nvGrpSpPr>
        <p:grpSpPr>
          <a:xfrm>
            <a:off x="188224" y="2149530"/>
            <a:ext cx="5966346" cy="2148568"/>
            <a:chOff x="9582205" y="2226276"/>
            <a:chExt cx="5966346" cy="2148568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2FCC0AA-AD40-4114-9A2F-12FF0EA7F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82205" y="2226276"/>
              <a:ext cx="5966346" cy="1771616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73CCADF-F73D-46F6-AB75-D7C09861C119}"/>
                </a:ext>
              </a:extLst>
            </p:cNvPr>
            <p:cNvSpPr txBox="1"/>
            <p:nvPr/>
          </p:nvSpPr>
          <p:spPr>
            <a:xfrm>
              <a:off x="9582205" y="4005512"/>
              <a:ext cx="5966345" cy="3693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1">
              <a:spAutoFit/>
            </a:bodyPr>
            <a:lstStyle/>
            <a:p>
              <a:r>
                <a:rPr lang="en-US" sz="1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CVPR 2019: Huge network with 2e6 params </a:t>
              </a:r>
              <a:endParaRPr lang="he-IL" sz="18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E217EE3-1038-4C67-A247-476D28369631}"/>
              </a:ext>
            </a:extLst>
          </p:cNvPr>
          <p:cNvGrpSpPr/>
          <p:nvPr/>
        </p:nvGrpSpPr>
        <p:grpSpPr>
          <a:xfrm>
            <a:off x="3247997" y="2761183"/>
            <a:ext cx="5364377" cy="2041890"/>
            <a:chOff x="9883190" y="4465734"/>
            <a:chExt cx="5364377" cy="2041890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77B498F5-C81A-4BDB-B48C-B72384962A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883190" y="4465734"/>
              <a:ext cx="5364377" cy="1664938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535F8E0-44B4-4FD6-8DEE-D5E04EE45F38}"/>
                </a:ext>
              </a:extLst>
            </p:cNvPr>
            <p:cNvSpPr txBox="1"/>
            <p:nvPr/>
          </p:nvSpPr>
          <p:spPr>
            <a:xfrm>
              <a:off x="9883190" y="6130672"/>
              <a:ext cx="5364377" cy="37695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1">
              <a:spAutoFit/>
            </a:bodyPr>
            <a:lstStyle/>
            <a:p>
              <a:r>
                <a:rPr lang="en-US" sz="1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CVPR 2019: Huge network with 4e6 params </a:t>
              </a:r>
              <a:endParaRPr lang="he-IL" sz="18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64D1088-0FDC-4A24-9FFB-40F5108B2607}"/>
              </a:ext>
            </a:extLst>
          </p:cNvPr>
          <p:cNvGrpSpPr/>
          <p:nvPr/>
        </p:nvGrpSpPr>
        <p:grpSpPr>
          <a:xfrm>
            <a:off x="1506314" y="3821993"/>
            <a:ext cx="5417717" cy="2103351"/>
            <a:chOff x="9422187" y="-2289232"/>
            <a:chExt cx="5417717" cy="2103351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6CB43B9D-4202-4BB6-A9E1-B49D2869ECB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422188" y="-2289232"/>
              <a:ext cx="5417716" cy="1718277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2839ECF-860B-4C9E-A698-ACD7BFD6645A}"/>
                </a:ext>
              </a:extLst>
            </p:cNvPr>
            <p:cNvSpPr txBox="1"/>
            <p:nvPr/>
          </p:nvSpPr>
          <p:spPr>
            <a:xfrm>
              <a:off x="9422187" y="-555213"/>
              <a:ext cx="5417715" cy="3693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1">
              <a:spAutoFit/>
            </a:bodyPr>
            <a:lstStyle/>
            <a:p>
              <a:r>
                <a:rPr lang="en-US" sz="1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NIPS 2019: U-Net-based with 1.1e6 params </a:t>
              </a:r>
              <a:endParaRPr lang="he-IL" sz="18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3C2A829-6FFD-4DB6-A53B-1394EB935161}"/>
              </a:ext>
            </a:extLst>
          </p:cNvPr>
          <p:cNvGrpSpPr/>
          <p:nvPr/>
        </p:nvGrpSpPr>
        <p:grpSpPr>
          <a:xfrm>
            <a:off x="104807" y="2827247"/>
            <a:ext cx="6286380" cy="1996990"/>
            <a:chOff x="9422188" y="6598514"/>
            <a:chExt cx="6286380" cy="1996990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E415B57B-2782-4A92-B055-FCA54E4D4C8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422188" y="6598514"/>
              <a:ext cx="6286380" cy="1615409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50A9175-D6AC-44D1-9521-F7BFC66F3B78}"/>
                </a:ext>
              </a:extLst>
            </p:cNvPr>
            <p:cNvSpPr txBox="1"/>
            <p:nvPr/>
          </p:nvSpPr>
          <p:spPr>
            <a:xfrm>
              <a:off x="9422188" y="8213923"/>
              <a:ext cx="6286380" cy="38158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1">
              <a:spAutoFit/>
            </a:bodyPr>
            <a:lstStyle/>
            <a:p>
              <a:r>
                <a:rPr lang="en-US" sz="1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CVPR 2019: Big network with ~8e5 params </a:t>
              </a:r>
              <a:endParaRPr lang="he-IL" sz="18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4549F61-E279-47FD-B52A-34C013CD7429}"/>
              </a:ext>
            </a:extLst>
          </p:cNvPr>
          <p:cNvGrpSpPr/>
          <p:nvPr/>
        </p:nvGrpSpPr>
        <p:grpSpPr>
          <a:xfrm>
            <a:off x="2904769" y="3401073"/>
            <a:ext cx="5852049" cy="1881873"/>
            <a:chOff x="-5534453" y="-833137"/>
            <a:chExt cx="5852049" cy="1881873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1A3FADC2-AC6A-48FF-8BCC-E63141410D5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-5534453" y="-833137"/>
              <a:ext cx="5852048" cy="1504921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30B0400-410F-4F4C-AD07-39E33473AE5F}"/>
                </a:ext>
              </a:extLst>
            </p:cNvPr>
            <p:cNvSpPr txBox="1"/>
            <p:nvPr/>
          </p:nvSpPr>
          <p:spPr>
            <a:xfrm>
              <a:off x="-5534452" y="671784"/>
              <a:ext cx="5852048" cy="37695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1">
              <a:spAutoFit/>
            </a:bodyPr>
            <a:lstStyle/>
            <a:p>
              <a:r>
                <a:rPr lang="en-US" sz="1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CVPR 2019: U-Net-based with 5.3e6 params </a:t>
              </a:r>
              <a:endParaRPr lang="he-IL" sz="18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4D7BDD8-4C1A-4444-9F73-02132B56A1E9}"/>
              </a:ext>
            </a:extLst>
          </p:cNvPr>
          <p:cNvGrpSpPr/>
          <p:nvPr/>
        </p:nvGrpSpPr>
        <p:grpSpPr>
          <a:xfrm>
            <a:off x="641040" y="2685879"/>
            <a:ext cx="5504476" cy="2021204"/>
            <a:chOff x="-5386902" y="1495172"/>
            <a:chExt cx="5504476" cy="2021204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026FC769-171D-43E9-87B7-E6921303CC4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-5386902" y="1495172"/>
              <a:ext cx="5497725" cy="1645889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E74A48B-4155-4BF1-B0CA-B1735B889226}"/>
                </a:ext>
              </a:extLst>
            </p:cNvPr>
            <p:cNvSpPr txBox="1"/>
            <p:nvPr/>
          </p:nvSpPr>
          <p:spPr>
            <a:xfrm>
              <a:off x="-5380152" y="3147044"/>
              <a:ext cx="5497726" cy="3693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1">
              <a:spAutoFit/>
            </a:bodyPr>
            <a:lstStyle/>
            <a:p>
              <a:r>
                <a:rPr lang="en-US" sz="1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CVPR 2019: </a:t>
              </a:r>
              <a:r>
                <a:rPr lang="en-US" sz="1800" b="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DnCNN</a:t>
              </a:r>
              <a:r>
                <a:rPr lang="en-US" sz="1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-based with 5.5e5 params </a:t>
              </a:r>
              <a:endParaRPr lang="he-IL" sz="18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73A557E-6469-4CDC-8FA7-8376789CDD3E}"/>
              </a:ext>
            </a:extLst>
          </p:cNvPr>
          <p:cNvGrpSpPr/>
          <p:nvPr/>
        </p:nvGrpSpPr>
        <p:grpSpPr>
          <a:xfrm>
            <a:off x="1959324" y="2294307"/>
            <a:ext cx="5143403" cy="2003791"/>
            <a:chOff x="-5180131" y="4183061"/>
            <a:chExt cx="5143403" cy="2003791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773A582F-8E62-4743-9EC5-F1E31639C67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-5180130" y="4183061"/>
              <a:ext cx="5143402" cy="1634459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BA9989D-DC06-4B99-9468-0AE89214F1D7}"/>
                </a:ext>
              </a:extLst>
            </p:cNvPr>
            <p:cNvSpPr txBox="1"/>
            <p:nvPr/>
          </p:nvSpPr>
          <p:spPr>
            <a:xfrm>
              <a:off x="-5180131" y="5817520"/>
              <a:ext cx="5143403" cy="3693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1">
              <a:spAutoFit/>
            </a:bodyPr>
            <a:lstStyle/>
            <a:p>
              <a:r>
                <a:rPr lang="en-US" sz="1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CVPR 2019: U-Net-based with 3.8e6 params </a:t>
              </a:r>
              <a:endParaRPr lang="he-IL" sz="18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4481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Alternative Architecture Design 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25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383B5DE-6A6F-49A5-A35A-B39F5DF7048B}"/>
              </a:ext>
            </a:extLst>
          </p:cNvPr>
          <p:cNvSpPr txBox="1"/>
          <p:nvPr/>
        </p:nvSpPr>
        <p:spPr>
          <a:xfrm>
            <a:off x="155574" y="1221426"/>
            <a:ext cx="8863013" cy="46474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Message: Do far better in choosing architectures by relying on </a:t>
            </a: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unfolding</a:t>
            </a: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algorithms from the classics of image processing </a:t>
            </a:r>
          </a:p>
          <a:p>
            <a:pPr marL="342900" indent="-342900" algn="l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benefits in such architectures:</a:t>
            </a:r>
          </a:p>
          <a:p>
            <a:pPr marL="627063" indent="-268288" algn="l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They are far </a:t>
            </a:r>
            <a:r>
              <a:rPr lang="en-US" sz="2000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concise </a:t>
            </a: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yet just as effective as leading methods</a:t>
            </a:r>
          </a:p>
          <a:p>
            <a:pPr marL="627063" indent="-268288" algn="l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They are </a:t>
            </a:r>
            <a:r>
              <a:rPr lang="en-US" sz="2000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easier to train </a:t>
            </a: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because they are lighter</a:t>
            </a:r>
          </a:p>
          <a:p>
            <a:pPr marL="627063" indent="-268288" algn="l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They have the potential to break current performance </a:t>
            </a:r>
            <a:r>
              <a:rPr lang="en-US" sz="2000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barriers</a:t>
            </a:r>
          </a:p>
          <a:p>
            <a:pPr marL="627063" indent="-268288" algn="l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They may bring better understanding and </a:t>
            </a:r>
            <a:r>
              <a:rPr lang="en-US" sz="2000" b="0" dirty="0" err="1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explainability</a:t>
            </a: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627063" indent="-268288" algn="l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They enable better </a:t>
            </a:r>
            <a:r>
              <a:rPr lang="en-US" sz="2000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adaptation</a:t>
            </a: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out of distribution images</a:t>
            </a:r>
          </a:p>
          <a:p>
            <a:pPr marL="358775" indent="-358775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Here are few representative examples: </a:t>
            </a:r>
          </a:p>
          <a:p>
            <a:pPr marL="627063" lvl="1" indent="-271463" algn="l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Rethinking the CSC Model </a:t>
            </a:r>
            <a:r>
              <a:rPr lang="en-US" sz="1600" b="0" dirty="0">
                <a:solidFill>
                  <a:srgbClr val="00C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[Simon &amp; Elad, NeurIPS `19]</a:t>
            </a:r>
          </a:p>
          <a:p>
            <a:pPr marL="627063" lvl="1" indent="-271463" algn="l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Non-Local &amp; Multi-Scale Denoising </a:t>
            </a:r>
            <a:r>
              <a:rPr lang="en-US" sz="1600" b="0" dirty="0">
                <a:solidFill>
                  <a:srgbClr val="00C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[Vaksman, Milanfar &amp; Elad, CVPR (NTIRE) `20]</a:t>
            </a:r>
            <a:r>
              <a:rPr lang="en-US" sz="1800" b="0" dirty="0">
                <a:solidFill>
                  <a:srgbClr val="00C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 </a:t>
            </a:r>
          </a:p>
          <a:p>
            <a:pPr marL="627063" lvl="1" indent="-271463" algn="l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Deep KSVD Denoising </a:t>
            </a:r>
            <a:r>
              <a:rPr lang="en-US" sz="1600" b="0" dirty="0">
                <a:solidFill>
                  <a:srgbClr val="00C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</a:t>
            </a:r>
            <a:r>
              <a:rPr lang="en-US" sz="1600" b="0" dirty="0" err="1">
                <a:solidFill>
                  <a:srgbClr val="00C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Scetbon</a:t>
            </a:r>
            <a:r>
              <a:rPr lang="en-US" sz="1600" b="0" dirty="0">
                <a:solidFill>
                  <a:srgbClr val="00C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Milanfar &amp; Elad, IEEE-TIP `21]</a:t>
            </a:r>
            <a:endParaRPr lang="en-US" sz="1800" b="0" dirty="0">
              <a:solidFill>
                <a:srgbClr val="00CC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7063" lvl="1" indent="-271463" algn="l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b="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PatchCraft</a:t>
            </a: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Non-Local Video Denoising </a:t>
            </a:r>
            <a:r>
              <a:rPr lang="en-US" sz="1600" b="0" dirty="0">
                <a:solidFill>
                  <a:srgbClr val="00C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[Vaksman, Elad &amp; Milanfar, ICCV `21] </a:t>
            </a:r>
          </a:p>
        </p:txBody>
      </p:sp>
    </p:spTree>
    <p:extLst>
      <p:ext uri="{BB962C8B-B14F-4D97-AF65-F5344CB8AC3E}">
        <p14:creationId xmlns:p14="http://schemas.microsoft.com/office/powerpoint/2010/main" val="298260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A Closer Look at Adaptation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26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E806D8-996D-B4E1-005D-1805924141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543"/>
          <a:stretch/>
        </p:blipFill>
        <p:spPr bwMode="auto">
          <a:xfrm>
            <a:off x="644390" y="1211098"/>
            <a:ext cx="6180705" cy="3565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05EC3BA-B078-BDDD-B0EF-3ED0AECEFE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64"/>
          <a:stretch/>
        </p:blipFill>
        <p:spPr bwMode="auto">
          <a:xfrm>
            <a:off x="6835154" y="1211097"/>
            <a:ext cx="2152989" cy="3565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815BE74B-D6F3-2977-378A-FBA108D778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827"/>
          <a:stretch/>
        </p:blipFill>
        <p:spPr bwMode="auto">
          <a:xfrm>
            <a:off x="-14825" y="2668492"/>
            <a:ext cx="6180706" cy="4005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3F3F368D-F35B-970D-8CE8-96DA54F00B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63"/>
          <a:stretch/>
        </p:blipFill>
        <p:spPr bwMode="auto">
          <a:xfrm>
            <a:off x="6165881" y="2668492"/>
            <a:ext cx="2152989" cy="4005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081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813" y="2319230"/>
            <a:ext cx="90572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Our Focus Today: </a:t>
            </a:r>
            <a:br>
              <a:rPr lang="en-US" sz="6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6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Recent Discoveries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3103339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9AB42E4-CF93-4675-9BCF-F563FD3A2289}"/>
              </a:ext>
            </a:extLst>
          </p:cNvPr>
          <p:cNvSpPr/>
          <p:nvPr/>
        </p:nvSpPr>
        <p:spPr bwMode="auto">
          <a:xfrm>
            <a:off x="460375" y="1800225"/>
            <a:ext cx="8035925" cy="182322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Our Focus Today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28</a:t>
            </a:r>
          </a:p>
        </p:txBody>
      </p:sp>
      <p:pic>
        <p:nvPicPr>
          <p:cNvPr id="20" name="Picture 2" descr="Denoising » DMMD">
            <a:extLst>
              <a:ext uri="{FF2B5EF4-FFF2-40B4-BE49-F238E27FC236}">
                <a16:creationId xmlns:a16="http://schemas.microsoft.com/office/drawing/2014/main" id="{A3CE41BC-9ECF-46EB-B661-245E718B0F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41"/>
          <a:stretch/>
        </p:blipFill>
        <p:spPr bwMode="auto">
          <a:xfrm>
            <a:off x="6399719" y="4341930"/>
            <a:ext cx="1306008" cy="12960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Denoising » DMMD">
            <a:extLst>
              <a:ext uri="{FF2B5EF4-FFF2-40B4-BE49-F238E27FC236}">
                <a16:creationId xmlns:a16="http://schemas.microsoft.com/office/drawing/2014/main" id="{FC6D7A8B-95E2-4D96-A432-53296D4BAF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241"/>
          <a:stretch/>
        </p:blipFill>
        <p:spPr bwMode="auto">
          <a:xfrm>
            <a:off x="1326133" y="4341930"/>
            <a:ext cx="1306008" cy="12960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472E06A-1D5A-4607-AF2E-51DC5D2F85CB}"/>
                  </a:ext>
                </a:extLst>
              </p:cNvPr>
              <p:cNvSpPr txBox="1"/>
              <p:nvPr/>
            </p:nvSpPr>
            <p:spPr>
              <a:xfrm>
                <a:off x="180068" y="4635966"/>
                <a:ext cx="1146065" cy="70788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/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Noisy image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y</m:t>
                    </m:r>
                  </m:oMath>
                </a14:m>
                <a:endParaRPr lang="he-IL" sz="20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472E06A-1D5A-4607-AF2E-51DC5D2F85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68" y="4635966"/>
                <a:ext cx="1146065" cy="707886"/>
              </a:xfrm>
              <a:prstGeom prst="rect">
                <a:avLst/>
              </a:prstGeom>
              <a:blipFill>
                <a:blip r:embed="rId3"/>
                <a:stretch>
                  <a:fillRect t="-4274" r="-10106" b="-13675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Arrow: Right 25">
            <a:extLst>
              <a:ext uri="{FF2B5EF4-FFF2-40B4-BE49-F238E27FC236}">
                <a16:creationId xmlns:a16="http://schemas.microsoft.com/office/drawing/2014/main" id="{42893CA8-AA9C-4B35-B2E2-0ED6811E197F}"/>
              </a:ext>
            </a:extLst>
          </p:cNvPr>
          <p:cNvSpPr/>
          <p:nvPr/>
        </p:nvSpPr>
        <p:spPr bwMode="auto">
          <a:xfrm>
            <a:off x="5843591" y="4842830"/>
            <a:ext cx="469262" cy="308405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E6DF0ADF-AC88-433C-BC50-BBEAA9957C62}"/>
              </a:ext>
            </a:extLst>
          </p:cNvPr>
          <p:cNvSpPr/>
          <p:nvPr/>
        </p:nvSpPr>
        <p:spPr bwMode="auto">
          <a:xfrm>
            <a:off x="2723272" y="4849934"/>
            <a:ext cx="464997" cy="308405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2D88680-BB26-4CD2-8242-3A776A0526FF}"/>
                  </a:ext>
                </a:extLst>
              </p:cNvPr>
              <p:cNvSpPr txBox="1"/>
              <p:nvPr/>
            </p:nvSpPr>
            <p:spPr>
              <a:xfrm>
                <a:off x="7718929" y="4565345"/>
                <a:ext cx="1306009" cy="70788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/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Denoised image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</m:acc>
                  </m:oMath>
                </a14:m>
                <a:endParaRPr lang="he-IL" sz="20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2D88680-BB26-4CD2-8242-3A776A0526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8929" y="4565345"/>
                <a:ext cx="1306009" cy="707886"/>
              </a:xfrm>
              <a:prstGeom prst="rect">
                <a:avLst/>
              </a:prstGeom>
              <a:blipFill>
                <a:blip r:embed="rId4"/>
                <a:stretch>
                  <a:fillRect l="-4673" t="-5172" b="-14655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E0ABAD80-4777-4EAA-AF1B-B409A0FB3D73}"/>
                  </a:ext>
                </a:extLst>
              </p:cNvPr>
              <p:cNvSpPr/>
              <p:nvPr/>
            </p:nvSpPr>
            <p:spPr bwMode="auto">
              <a:xfrm>
                <a:off x="3188269" y="4508897"/>
                <a:ext cx="2655322" cy="962025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285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Image Denoiser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D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y</m:t>
                        </m:r>
                        <m: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</m:d>
                  </m:oMath>
                </a14:m>
                <a:endParaRPr kumimoji="0" lang="he-IL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E0ABAD80-4777-4EAA-AF1B-B409A0FB3D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88269" y="4508897"/>
                <a:ext cx="2655322" cy="962025"/>
              </a:xfrm>
              <a:prstGeom prst="roundRect">
                <a:avLst/>
              </a:prstGeom>
              <a:blipFill>
                <a:blip r:embed="rId5"/>
                <a:stretch>
                  <a:fillRect b="-3086"/>
                </a:stretch>
              </a:blipFill>
              <a:ln w="285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8D64701-C78E-4138-ADFB-555D16F6DD3B}"/>
              </a:ext>
            </a:extLst>
          </p:cNvPr>
          <p:cNvCxnSpPr>
            <a:cxnSpLocks/>
          </p:cNvCxnSpPr>
          <p:nvPr/>
        </p:nvCxnSpPr>
        <p:spPr bwMode="auto">
          <a:xfrm flipV="1">
            <a:off x="4475853" y="5470922"/>
            <a:ext cx="0" cy="288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FBFDC84-A997-4398-BA22-D5CF102D2A3D}"/>
                  </a:ext>
                </a:extLst>
              </p:cNvPr>
              <p:cNvSpPr txBox="1"/>
              <p:nvPr/>
            </p:nvSpPr>
            <p:spPr>
              <a:xfrm>
                <a:off x="4191222" y="5637168"/>
                <a:ext cx="63424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σ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FBFDC84-A997-4398-BA22-D5CF102D2A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222" y="5637168"/>
                <a:ext cx="634249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0908044F-4D6E-47CB-8F4D-0F39E086A995}"/>
              </a:ext>
            </a:extLst>
          </p:cNvPr>
          <p:cNvSpPr txBox="1"/>
          <p:nvPr/>
        </p:nvSpPr>
        <p:spPr>
          <a:xfrm>
            <a:off x="753100" y="1192656"/>
            <a:ext cx="7809449" cy="32624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sz="28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Recent findings on using denoisers for other tasks:</a:t>
            </a:r>
          </a:p>
          <a:p>
            <a:pPr algn="l">
              <a:spcAft>
                <a:spcPts val="1200"/>
              </a:spcAft>
            </a:pPr>
            <a:endParaRPr lang="en-US" sz="1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spcAft>
                <a:spcPts val="1200"/>
              </a:spcAft>
              <a:buClr>
                <a:schemeClr val="bg1"/>
              </a:buClr>
              <a:buFont typeface="Wingdings" panose="05000000000000000000" pitchFamily="2" charset="2"/>
              <a:buChar char="q"/>
            </a:pP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Discovery 1: </a:t>
            </a: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Solving general inverse problems [2013-]</a:t>
            </a:r>
          </a:p>
          <a:p>
            <a:pPr marL="342900" indent="-342900" algn="l">
              <a:spcAft>
                <a:spcPts val="1200"/>
              </a:spcAft>
              <a:buClr>
                <a:schemeClr val="bg1"/>
              </a:buClr>
              <a:buFont typeface="Wingdings" panose="05000000000000000000" pitchFamily="2" charset="2"/>
              <a:buChar char="q"/>
            </a:pP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Discovery 2: </a:t>
            </a: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 Synthesis [2019-]</a:t>
            </a:r>
          </a:p>
          <a:p>
            <a:pPr marL="342900" indent="-342900" algn="l">
              <a:spcAft>
                <a:spcPts val="1200"/>
              </a:spcAft>
              <a:buClr>
                <a:schemeClr val="bg1"/>
              </a:buClr>
              <a:buFont typeface="Wingdings" panose="05000000000000000000" pitchFamily="2" charset="2"/>
              <a:buChar char="q"/>
            </a:pP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Discovery 3: </a:t>
            </a: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perceptual quality recovery [2021-]</a:t>
            </a:r>
          </a:p>
          <a:p>
            <a:pPr>
              <a:spcAft>
                <a:spcPts val="1200"/>
              </a:spcAft>
              <a:buClr>
                <a:schemeClr val="bg1"/>
              </a:buClr>
            </a:pPr>
            <a:endParaRPr lang="en-US" sz="9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  <a:buClr>
                <a:schemeClr val="bg1"/>
              </a:buClr>
            </a:pPr>
            <a:r>
              <a:rPr lang="en-US" sz="28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turn to describe these results </a:t>
            </a:r>
          </a:p>
        </p:txBody>
      </p:sp>
    </p:spTree>
    <p:extLst>
      <p:ext uri="{BB962C8B-B14F-4D97-AF65-F5344CB8AC3E}">
        <p14:creationId xmlns:p14="http://schemas.microsoft.com/office/powerpoint/2010/main" val="3098551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1: Solving Inverse Problems 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29</a:t>
            </a:r>
          </a:p>
        </p:txBody>
      </p:sp>
      <p:sp>
        <p:nvSpPr>
          <p:cNvPr id="17" name="Text Box 6">
            <a:extLst>
              <a:ext uri="{FF2B5EF4-FFF2-40B4-BE49-F238E27FC236}">
                <a16:creationId xmlns:a16="http://schemas.microsoft.com/office/drawing/2014/main" id="{FE726E51-48B1-476D-8D98-F5525F82FF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424" y="1169988"/>
            <a:ext cx="9002713" cy="4462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57188" indent="-357188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36575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en-US" altLang="he-IL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Inverse Problems: Recovery of images from corrupted measurements</a:t>
            </a:r>
          </a:p>
          <a:p>
            <a:pPr marL="0" indent="0">
              <a:spcBef>
                <a:spcPct val="50000"/>
              </a:spcBef>
            </a:pPr>
            <a:endParaRPr lang="en-US" altLang="he-IL" sz="2000" b="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en-US" altLang="he-IL" sz="20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De-Noising</a:t>
            </a: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en-US" altLang="he-IL" sz="2000" b="0" dirty="0">
                <a:solidFill>
                  <a:srgbClr val="66FF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De-Blurring </a:t>
            </a: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en-US" altLang="he-IL" sz="2000" b="0" dirty="0">
                <a:solidFill>
                  <a:srgbClr val="33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In-Painting </a:t>
            </a:r>
            <a:endParaRPr lang="en-US" altLang="he-IL" sz="800" b="0" dirty="0">
              <a:solidFill>
                <a:srgbClr val="3366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en-US" altLang="he-IL" sz="2000" b="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De-</a:t>
            </a:r>
            <a:r>
              <a:rPr lang="en-US" altLang="he-IL" sz="2000" b="0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Mosaicing</a:t>
            </a:r>
            <a:r>
              <a:rPr lang="en-US" altLang="he-IL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en-US" altLang="he-IL" sz="8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en-US" altLang="he-IL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Tomography </a:t>
            </a:r>
            <a:endParaRPr lang="en-US" altLang="he-IL" sz="8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en-US" altLang="he-IL" sz="2000" b="0" dirty="0">
                <a:solidFill>
                  <a:srgbClr val="F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 Scale-Up </a:t>
            </a:r>
            <a:br>
              <a:rPr lang="en-US" altLang="he-IL" sz="2000" b="0" dirty="0">
                <a:solidFill>
                  <a:srgbClr val="F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he-IL" sz="2000" b="0" dirty="0">
                <a:solidFill>
                  <a:srgbClr val="F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 super-resolution</a:t>
            </a:r>
            <a:endParaRPr lang="en-US" altLang="he-IL" sz="8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ct val="50000"/>
              </a:spcBef>
            </a:pPr>
            <a:r>
              <a:rPr lang="en-US" altLang="he-IL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and more …</a:t>
            </a:r>
          </a:p>
        </p:txBody>
      </p:sp>
      <p:grpSp>
        <p:nvGrpSpPr>
          <p:cNvPr id="18" name="Group 31">
            <a:extLst>
              <a:ext uri="{FF2B5EF4-FFF2-40B4-BE49-F238E27FC236}">
                <a16:creationId xmlns:a16="http://schemas.microsoft.com/office/drawing/2014/main" id="{F6ADDB72-838A-4E5A-90FD-22B0B3309352}"/>
              </a:ext>
            </a:extLst>
          </p:cNvPr>
          <p:cNvGrpSpPr>
            <a:grpSpLocks/>
          </p:cNvGrpSpPr>
          <p:nvPr/>
        </p:nvGrpSpPr>
        <p:grpSpPr bwMode="auto">
          <a:xfrm>
            <a:off x="4656135" y="5027621"/>
            <a:ext cx="3644900" cy="1350962"/>
            <a:chOff x="653" y="1774"/>
            <a:chExt cx="4910" cy="1772"/>
          </a:xfrm>
        </p:grpSpPr>
        <p:pic>
          <p:nvPicPr>
            <p:cNvPr id="23" name="Picture 29">
              <a:extLst>
                <a:ext uri="{FF2B5EF4-FFF2-40B4-BE49-F238E27FC236}">
                  <a16:creationId xmlns:a16="http://schemas.microsoft.com/office/drawing/2014/main" id="{9CF1D336-3366-4C2A-B957-4362D46A99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" y="1860"/>
              <a:ext cx="4910" cy="1613"/>
            </a:xfrm>
            <a:prstGeom prst="rect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4" name="Rectangle 30">
              <a:extLst>
                <a:ext uri="{FF2B5EF4-FFF2-40B4-BE49-F238E27FC236}">
                  <a16:creationId xmlns:a16="http://schemas.microsoft.com/office/drawing/2014/main" id="{4068FC67-BF00-402C-B33E-47CA3298E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2" y="1774"/>
              <a:ext cx="204" cy="177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e-IL"/>
            </a:p>
          </p:txBody>
        </p:sp>
      </p:grpSp>
      <p:grpSp>
        <p:nvGrpSpPr>
          <p:cNvPr id="32" name="Group 39">
            <a:extLst>
              <a:ext uri="{FF2B5EF4-FFF2-40B4-BE49-F238E27FC236}">
                <a16:creationId xmlns:a16="http://schemas.microsoft.com/office/drawing/2014/main" id="{C01C38A0-8D1A-4220-974D-8C566E1729CB}"/>
              </a:ext>
            </a:extLst>
          </p:cNvPr>
          <p:cNvGrpSpPr>
            <a:grpSpLocks/>
          </p:cNvGrpSpPr>
          <p:nvPr/>
        </p:nvGrpSpPr>
        <p:grpSpPr bwMode="auto">
          <a:xfrm>
            <a:off x="2597148" y="2117733"/>
            <a:ext cx="2178050" cy="1419225"/>
            <a:chOff x="1810" y="970"/>
            <a:chExt cx="2068" cy="1505"/>
          </a:xfrm>
        </p:grpSpPr>
        <p:pic>
          <p:nvPicPr>
            <p:cNvPr id="33" name="Picture 33">
              <a:extLst>
                <a:ext uri="{FF2B5EF4-FFF2-40B4-BE49-F238E27FC236}">
                  <a16:creationId xmlns:a16="http://schemas.microsoft.com/office/drawing/2014/main" id="{A9EAB6D5-DD9A-4B02-B75B-AF28473814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785" b="1120"/>
            <a:stretch>
              <a:fillRect/>
            </a:stretch>
          </p:blipFill>
          <p:spPr bwMode="auto">
            <a:xfrm>
              <a:off x="2889" y="970"/>
              <a:ext cx="989" cy="1501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4" name="Picture 38">
              <a:extLst>
                <a:ext uri="{FF2B5EF4-FFF2-40B4-BE49-F238E27FC236}">
                  <a16:creationId xmlns:a16="http://schemas.microsoft.com/office/drawing/2014/main" id="{10DC4C8D-9A86-4035-88AC-24F7E091E9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612" r="38634" b="1120"/>
            <a:stretch>
              <a:fillRect/>
            </a:stretch>
          </p:blipFill>
          <p:spPr bwMode="auto">
            <a:xfrm>
              <a:off x="1810" y="974"/>
              <a:ext cx="1013" cy="1501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35" name="Group 42">
            <a:extLst>
              <a:ext uri="{FF2B5EF4-FFF2-40B4-BE49-F238E27FC236}">
                <a16:creationId xmlns:a16="http://schemas.microsoft.com/office/drawing/2014/main" id="{E14D1F63-A8AB-4EF2-A16D-2ADE1B92EE38}"/>
              </a:ext>
            </a:extLst>
          </p:cNvPr>
          <p:cNvGrpSpPr>
            <a:grpSpLocks/>
          </p:cNvGrpSpPr>
          <p:nvPr/>
        </p:nvGrpSpPr>
        <p:grpSpPr bwMode="auto">
          <a:xfrm>
            <a:off x="4875210" y="1827221"/>
            <a:ext cx="2473325" cy="1412875"/>
            <a:chOff x="1462" y="1866"/>
            <a:chExt cx="2126" cy="1200"/>
          </a:xfrm>
        </p:grpSpPr>
        <p:pic>
          <p:nvPicPr>
            <p:cNvPr id="36" name="Picture 40">
              <a:extLst>
                <a:ext uri="{FF2B5EF4-FFF2-40B4-BE49-F238E27FC236}">
                  <a16:creationId xmlns:a16="http://schemas.microsoft.com/office/drawing/2014/main" id="{2571FEF7-FF4A-4669-B48F-F29EA91464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28" t="2162" r="737" b="2162"/>
            <a:stretch>
              <a:fillRect/>
            </a:stretch>
          </p:blipFill>
          <p:spPr bwMode="auto">
            <a:xfrm>
              <a:off x="1462" y="1929"/>
              <a:ext cx="2126" cy="1062"/>
            </a:xfrm>
            <a:prstGeom prst="rect">
              <a:avLst/>
            </a:prstGeom>
            <a:noFill/>
            <a:ln w="9525">
              <a:solidFill>
                <a:srgbClr val="66FF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7" name="Rectangle 41">
              <a:extLst>
                <a:ext uri="{FF2B5EF4-FFF2-40B4-BE49-F238E27FC236}">
                  <a16:creationId xmlns:a16="http://schemas.microsoft.com/office/drawing/2014/main" id="{5CFD2743-6BC6-41BA-A606-CFFA27F4C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866"/>
              <a:ext cx="38" cy="12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66FF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e-IL"/>
            </a:p>
          </p:txBody>
        </p:sp>
      </p:grpSp>
      <p:grpSp>
        <p:nvGrpSpPr>
          <p:cNvPr id="38" name="Group 55">
            <a:extLst>
              <a:ext uri="{FF2B5EF4-FFF2-40B4-BE49-F238E27FC236}">
                <a16:creationId xmlns:a16="http://schemas.microsoft.com/office/drawing/2014/main" id="{86D94B68-E9F9-4AD8-89C9-B3D77714B542}"/>
              </a:ext>
            </a:extLst>
          </p:cNvPr>
          <p:cNvGrpSpPr>
            <a:grpSpLocks/>
          </p:cNvGrpSpPr>
          <p:nvPr/>
        </p:nvGrpSpPr>
        <p:grpSpPr bwMode="auto">
          <a:xfrm>
            <a:off x="4068760" y="3279783"/>
            <a:ext cx="3240088" cy="1709738"/>
            <a:chOff x="2769" y="1779"/>
            <a:chExt cx="1988" cy="989"/>
          </a:xfrm>
        </p:grpSpPr>
        <p:pic>
          <p:nvPicPr>
            <p:cNvPr id="39" name="Picture 44">
              <a:extLst>
                <a:ext uri="{FF2B5EF4-FFF2-40B4-BE49-F238E27FC236}">
                  <a16:creationId xmlns:a16="http://schemas.microsoft.com/office/drawing/2014/main" id="{0CAF4ECA-B446-47BA-9ED3-99345B98DF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9" y="2075"/>
              <a:ext cx="565" cy="565"/>
            </a:xfrm>
            <a:prstGeom prst="rect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0" name="Group 52">
              <a:extLst>
                <a:ext uri="{FF2B5EF4-FFF2-40B4-BE49-F238E27FC236}">
                  <a16:creationId xmlns:a16="http://schemas.microsoft.com/office/drawing/2014/main" id="{495B88C5-752C-4BBB-B3BC-3F60460CCC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86" y="1779"/>
              <a:ext cx="1371" cy="989"/>
              <a:chOff x="1417" y="2648"/>
              <a:chExt cx="1767" cy="1332"/>
            </a:xfrm>
          </p:grpSpPr>
          <p:pic>
            <p:nvPicPr>
              <p:cNvPr id="41" name="Picture 46">
                <a:extLst>
                  <a:ext uri="{FF2B5EF4-FFF2-40B4-BE49-F238E27FC236}">
                    <a16:creationId xmlns:a16="http://schemas.microsoft.com/office/drawing/2014/main" id="{05CAC205-368F-43F4-A85A-5C5289393D7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23" r="51695" b="39732"/>
              <a:stretch>
                <a:fillRect/>
              </a:stretch>
            </p:blipFill>
            <p:spPr bwMode="auto">
              <a:xfrm>
                <a:off x="1417" y="2707"/>
                <a:ext cx="1767" cy="1219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42" name="Rectangle 51">
                <a:extLst>
                  <a:ext uri="{FF2B5EF4-FFF2-40B4-BE49-F238E27FC236}">
                    <a16:creationId xmlns:a16="http://schemas.microsoft.com/office/drawing/2014/main" id="{C30141C6-870E-4F2F-897F-9F8E199F15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7" y="2648"/>
                <a:ext cx="137" cy="133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he-IL"/>
              </a:p>
            </p:txBody>
          </p:sp>
        </p:grpSp>
      </p:grpSp>
      <p:pic>
        <p:nvPicPr>
          <p:cNvPr id="43" name="Picture 54">
            <a:extLst>
              <a:ext uri="{FF2B5EF4-FFF2-40B4-BE49-F238E27FC236}">
                <a16:creationId xmlns:a16="http://schemas.microsoft.com/office/drawing/2014/main" id="{58C10313-0BE4-44C6-B963-097C4238C3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0"/>
          <a:stretch>
            <a:fillRect/>
          </a:stretch>
        </p:blipFill>
        <p:spPr bwMode="auto">
          <a:xfrm>
            <a:off x="2879723" y="4143383"/>
            <a:ext cx="1028700" cy="1041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59">
            <a:extLst>
              <a:ext uri="{FF2B5EF4-FFF2-40B4-BE49-F238E27FC236}">
                <a16:creationId xmlns:a16="http://schemas.microsoft.com/office/drawing/2014/main" id="{5727F35D-F33A-4B5E-8FF3-A18598C6D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610" y="5254633"/>
            <a:ext cx="1471613" cy="9906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up 64">
            <a:extLst>
              <a:ext uri="{FF2B5EF4-FFF2-40B4-BE49-F238E27FC236}">
                <a16:creationId xmlns:a16="http://schemas.microsoft.com/office/drawing/2014/main" id="{619352E9-CFB2-4F2E-B1BD-669EB022A357}"/>
              </a:ext>
            </a:extLst>
          </p:cNvPr>
          <p:cNvGrpSpPr>
            <a:grpSpLocks/>
          </p:cNvGrpSpPr>
          <p:nvPr/>
        </p:nvGrpSpPr>
        <p:grpSpPr bwMode="auto">
          <a:xfrm>
            <a:off x="7478710" y="1906596"/>
            <a:ext cx="1493838" cy="2562225"/>
            <a:chOff x="4774" y="889"/>
            <a:chExt cx="941" cy="1614"/>
          </a:xfrm>
        </p:grpSpPr>
        <p:pic>
          <p:nvPicPr>
            <p:cNvPr id="46" name="Picture 61">
              <a:extLst>
                <a:ext uri="{FF2B5EF4-FFF2-40B4-BE49-F238E27FC236}">
                  <a16:creationId xmlns:a16="http://schemas.microsoft.com/office/drawing/2014/main" id="{366F4D91-55CE-4694-8D56-40BFFEB0D5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4" y="889"/>
              <a:ext cx="612" cy="612"/>
            </a:xfrm>
            <a:prstGeom prst="rect">
              <a:avLst/>
            </a:prstGeom>
            <a:noFill/>
            <a:ln w="9525">
              <a:solidFill>
                <a:srgbClr val="FF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63">
              <a:extLst>
                <a:ext uri="{FF2B5EF4-FFF2-40B4-BE49-F238E27FC236}">
                  <a16:creationId xmlns:a16="http://schemas.microsoft.com/office/drawing/2014/main" id="{E2833305-AA27-4BBE-99DE-4C5529C3D4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4" y="1562"/>
              <a:ext cx="941" cy="941"/>
            </a:xfrm>
            <a:prstGeom prst="rect">
              <a:avLst/>
            </a:prstGeom>
            <a:noFill/>
            <a:ln w="9525">
              <a:solidFill>
                <a:srgbClr val="FF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8" name="Rectangle 65">
            <a:extLst>
              <a:ext uri="{FF2B5EF4-FFF2-40B4-BE49-F238E27FC236}">
                <a16:creationId xmlns:a16="http://schemas.microsoft.com/office/drawing/2014/main" id="{C650421F-1B5E-4244-B320-5E65A86A18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0910" y="1764129"/>
            <a:ext cx="133350" cy="1238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e-IL"/>
          </a:p>
        </p:txBody>
      </p:sp>
      <p:sp>
        <p:nvSpPr>
          <p:cNvPr id="49" name="Rectangle 66">
            <a:extLst>
              <a:ext uri="{FF2B5EF4-FFF2-40B4-BE49-F238E27FC236}">
                <a16:creationId xmlns:a16="http://schemas.microsoft.com/office/drawing/2014/main" id="{B7F367A5-ACC3-4604-9158-B00F7AE40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8848" y="3160721"/>
            <a:ext cx="133350" cy="857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e-IL"/>
          </a:p>
        </p:txBody>
      </p:sp>
      <p:sp>
        <p:nvSpPr>
          <p:cNvPr id="50" name="Rectangle 67">
            <a:extLst>
              <a:ext uri="{FF2B5EF4-FFF2-40B4-BE49-F238E27FC236}">
                <a16:creationId xmlns:a16="http://schemas.microsoft.com/office/drawing/2014/main" id="{40E7D1A6-F2A2-4662-8702-383AC01B20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0160" y="6353183"/>
            <a:ext cx="250825" cy="889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e-IL"/>
          </a:p>
        </p:txBody>
      </p:sp>
      <p:sp>
        <p:nvSpPr>
          <p:cNvPr id="51" name="Rectangle 68">
            <a:extLst>
              <a:ext uri="{FF2B5EF4-FFF2-40B4-BE49-F238E27FC236}">
                <a16:creationId xmlns:a16="http://schemas.microsoft.com/office/drawing/2014/main" id="{C9DB37E1-474E-4E57-A8E4-E5EC945252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6348" y="4995871"/>
            <a:ext cx="250825" cy="6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e-IL"/>
          </a:p>
        </p:txBody>
      </p:sp>
      <p:sp>
        <p:nvSpPr>
          <p:cNvPr id="52" name="Rectangle 69">
            <a:extLst>
              <a:ext uri="{FF2B5EF4-FFF2-40B4-BE49-F238E27FC236}">
                <a16:creationId xmlns:a16="http://schemas.microsoft.com/office/drawing/2014/main" id="{155221EB-58DF-4447-A356-DAB3AF9818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3135" y="3243271"/>
            <a:ext cx="298450" cy="88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e-IL"/>
          </a:p>
        </p:txBody>
      </p:sp>
      <p:sp>
        <p:nvSpPr>
          <p:cNvPr id="53" name="Rectangle 70">
            <a:extLst>
              <a:ext uri="{FF2B5EF4-FFF2-40B4-BE49-F238E27FC236}">
                <a16:creationId xmlns:a16="http://schemas.microsoft.com/office/drawing/2014/main" id="{F8551130-1300-4490-84D2-2F2E488E55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6785" y="4937133"/>
            <a:ext cx="273050" cy="88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e-I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01B42444-3B9E-433B-93FD-426BD24C089E}"/>
                  </a:ext>
                </a:extLst>
              </p:cNvPr>
              <p:cNvSpPr txBox="1"/>
              <p:nvPr/>
            </p:nvSpPr>
            <p:spPr>
              <a:xfrm>
                <a:off x="3733568" y="3900042"/>
                <a:ext cx="3035722" cy="769441"/>
              </a:xfrm>
              <a:prstGeom prst="rect">
                <a:avLst/>
              </a:prstGeom>
              <a:solidFill>
                <a:srgbClr val="0000FF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400" b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en-US" sz="4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4400" b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Hx</m:t>
                      </m:r>
                      <m:r>
                        <a:rPr lang="en-US" sz="4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4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oMath>
                  </m:oMathPara>
                </a14:m>
                <a:endParaRPr lang="he-IL" sz="4400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01B42444-3B9E-433B-93FD-426BD24C08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568" y="3900042"/>
                <a:ext cx="3035722" cy="76944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068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5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CE860F6-F9AC-4DBD-92BE-BE8571CA5516}"/>
              </a:ext>
            </a:extLst>
          </p:cNvPr>
          <p:cNvSpPr/>
          <p:nvPr/>
        </p:nvSpPr>
        <p:spPr bwMode="auto">
          <a:xfrm>
            <a:off x="1887940" y="5266582"/>
            <a:ext cx="5149756" cy="551056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88F2B40-D68E-4018-9EA3-60DEA0136914}"/>
              </a:ext>
            </a:extLst>
          </p:cNvPr>
          <p:cNvSpPr/>
          <p:nvPr/>
        </p:nvSpPr>
        <p:spPr bwMode="auto">
          <a:xfrm>
            <a:off x="1655928" y="3429000"/>
            <a:ext cx="5672920" cy="1743501"/>
          </a:xfrm>
          <a:prstGeom prst="roundRect">
            <a:avLst>
              <a:gd name="adj" fmla="val 14840"/>
            </a:avLst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104DAE5-C7EB-452B-B03B-70DB0256062E}"/>
              </a:ext>
            </a:extLst>
          </p:cNvPr>
          <p:cNvSpPr/>
          <p:nvPr/>
        </p:nvSpPr>
        <p:spPr bwMode="auto">
          <a:xfrm>
            <a:off x="1887940" y="2440677"/>
            <a:ext cx="5149756" cy="859796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1536967-3542-4336-B9E5-F35748EB65AC}"/>
              </a:ext>
            </a:extLst>
          </p:cNvPr>
          <p:cNvSpPr/>
          <p:nvPr/>
        </p:nvSpPr>
        <p:spPr bwMode="auto">
          <a:xfrm>
            <a:off x="1887940" y="1442112"/>
            <a:ext cx="5149756" cy="859796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Our Agenda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1387" y="1075071"/>
            <a:ext cx="86868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endParaRPr lang="en-US" sz="11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0" lvl="4" indent="-457200" algn="l">
              <a:spcAft>
                <a:spcPts val="0"/>
              </a:spcAft>
              <a:buFont typeface="+mj-lt"/>
              <a:buAutoNum type="arabicPeriod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Introduction &amp; History</a:t>
            </a:r>
          </a:p>
          <a:p>
            <a:pPr marL="2286000" lvl="4" indent="-457200" algn="l">
              <a:spcAft>
                <a:spcPts val="600"/>
              </a:spcAft>
              <a:buFont typeface="+mj-lt"/>
              <a:buAutoNum type="arabicPeriod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 Denoising: The Classic Era</a:t>
            </a:r>
          </a:p>
          <a:p>
            <a:pPr marL="2286000" lvl="4" indent="-457200" algn="l">
              <a:spcAft>
                <a:spcPts val="600"/>
              </a:spcAft>
              <a:buFont typeface="+mj-lt"/>
              <a:buAutoNum type="arabicPeriod"/>
            </a:pPr>
            <a:endParaRPr lang="en-US" sz="8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0" lvl="4" indent="-457200" algn="l">
              <a:spcAft>
                <a:spcPts val="0"/>
              </a:spcAft>
              <a:buFont typeface="+mj-lt"/>
              <a:buAutoNum type="arabicPeriod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Deep Learning Revolution</a:t>
            </a:r>
          </a:p>
          <a:p>
            <a:pPr marL="2286000" lvl="4" indent="-457200" algn="l">
              <a:spcAft>
                <a:spcPts val="600"/>
              </a:spcAft>
              <a:buFont typeface="+mj-lt"/>
              <a:buAutoNum type="arabicPeriod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Synergy: Classic + Deep Learning</a:t>
            </a:r>
          </a:p>
          <a:p>
            <a:pPr marL="2286000" lvl="4" indent="-457200" algn="l">
              <a:spcAft>
                <a:spcPts val="600"/>
              </a:spcAft>
              <a:buFont typeface="+mj-lt"/>
              <a:buAutoNum type="arabicPeriod"/>
            </a:pPr>
            <a:endParaRPr lang="en-US" sz="18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0" lvl="4" indent="-457200" algn="l">
              <a:spcAft>
                <a:spcPts val="0"/>
              </a:spcAft>
              <a:buFont typeface="+mj-lt"/>
              <a:buAutoNum type="arabicPeriod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Our Focus Today: Denoising for …</a:t>
            </a:r>
          </a:p>
          <a:p>
            <a:pPr marL="2763838" lvl="5" indent="-34290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Solving general inverse problems </a:t>
            </a:r>
          </a:p>
          <a:p>
            <a:pPr marL="2763838" lvl="5" indent="-34290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 Synthesis</a:t>
            </a:r>
          </a:p>
          <a:p>
            <a:pPr marL="2763838" lvl="5" indent="-342900"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perceptual quality recovery</a:t>
            </a:r>
          </a:p>
          <a:p>
            <a:pPr marL="2286000" lvl="4" indent="-457200" algn="l">
              <a:spcAft>
                <a:spcPts val="600"/>
              </a:spcAft>
              <a:buClr>
                <a:schemeClr val="bg1"/>
              </a:buClr>
              <a:buFont typeface="+mj-lt"/>
              <a:buAutoNum type="arabicPeriod"/>
            </a:pPr>
            <a:endParaRPr lang="en-US" sz="18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0" lvl="4" indent="-457200" algn="l">
              <a:spcAft>
                <a:spcPts val="600"/>
              </a:spcAft>
              <a:buClr>
                <a:schemeClr val="bg1"/>
              </a:buClr>
              <a:buFont typeface="+mj-lt"/>
              <a:buAutoNum type="arabicPeriod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he-IL" dirty="0">
                <a:solidFill>
                  <a:srgbClr val="FFFFFF"/>
                </a:solidFill>
              </a:rPr>
              <a:t>3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497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4" grpId="0" animBg="1"/>
      <p:bldP spid="11" grpId="0" animBg="1"/>
      <p:bldP spid="2" grpId="0" animBg="1"/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1: Solving Inverse Problems 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30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47D35EA9-588E-4B48-AB96-7749683B263E}"/>
                  </a:ext>
                </a:extLst>
              </p:cNvPr>
              <p:cNvSpPr txBox="1"/>
              <p:nvPr/>
            </p:nvSpPr>
            <p:spPr>
              <a:xfrm>
                <a:off x="238130" y="1194338"/>
                <a:ext cx="8539158" cy="2176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buClr>
                    <a:srgbClr val="FFFFFF"/>
                  </a:buClr>
                </a:pPr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How can we solve inverse problems?  </a:t>
                </a:r>
                <a:endParaRPr lang="en-US" sz="100" b="0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Bef>
                    <a:spcPts val="600"/>
                  </a:spcBef>
                  <a:buClr>
                    <a:srgbClr val="FFFFFF"/>
                  </a:buClr>
                </a:pPr>
                <a:endParaRPr lang="en-US" sz="4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spcBef>
                    <a:spcPts val="600"/>
                  </a:spcBef>
                  <a:buClr>
                    <a:srgbClr val="FFFFFF"/>
                  </a:buClr>
                </a:pP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We can return to the classic Bayesian approach: </a:t>
                </a:r>
              </a:p>
              <a:p>
                <a:pPr marL="177800" indent="-177800" algn="l">
                  <a:spcBef>
                    <a:spcPts val="600"/>
                  </a:spcBef>
                  <a:buClr>
                    <a:srgbClr val="FFFFFF"/>
                  </a:buClr>
                  <a:buFont typeface="Wingdings" panose="05000000000000000000" pitchFamily="2" charset="2"/>
                  <a:buChar char="§"/>
                </a:pP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Model image content with a </a:t>
                </a:r>
                <a:r>
                  <a:rPr lang="en-US" sz="2000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prior</a:t>
                </a: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000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expression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1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ρ</m:t>
                    </m:r>
                    <m:d>
                      <m:dPr>
                        <m:ctrlPr>
                          <a:rPr lang="en-US" sz="2000" b="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b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</m:d>
                  </m:oMath>
                </a14:m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(e.g., forcing smoothness, sparsity, low-rank, self-similarity, … ), and </a:t>
                </a:r>
              </a:p>
              <a:p>
                <a:pPr marL="177800" indent="-177800" algn="l">
                  <a:spcBef>
                    <a:spcPts val="600"/>
                  </a:spcBef>
                  <a:buClr>
                    <a:srgbClr val="FFFFFF"/>
                  </a:buClr>
                  <a:buFont typeface="Wingdings" panose="05000000000000000000" pitchFamily="2" charset="2"/>
                  <a:buChar char="§"/>
                </a:pP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Formulate the inversion task as an optimization problem</a:t>
                </a: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47D35EA9-588E-4B48-AB96-7749683B26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130" y="1194338"/>
                <a:ext cx="8539158" cy="2176686"/>
              </a:xfrm>
              <a:prstGeom prst="rect">
                <a:avLst/>
              </a:prstGeom>
              <a:blipFill>
                <a:blip r:embed="rId2"/>
                <a:stretch>
                  <a:fillRect l="-1071" t="-2241" b="-168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Arrow: Down 55">
            <a:extLst>
              <a:ext uri="{FF2B5EF4-FFF2-40B4-BE49-F238E27FC236}">
                <a16:creationId xmlns:a16="http://schemas.microsoft.com/office/drawing/2014/main" id="{C4A231F3-D027-457F-9F33-84FEBDC22006}"/>
              </a:ext>
            </a:extLst>
          </p:cNvPr>
          <p:cNvSpPr/>
          <p:nvPr/>
        </p:nvSpPr>
        <p:spPr bwMode="auto">
          <a:xfrm>
            <a:off x="1336260" y="3325505"/>
            <a:ext cx="1705970" cy="523200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B3B57C6-AD44-441D-8141-1B11B5FC7C12}"/>
              </a:ext>
            </a:extLst>
          </p:cNvPr>
          <p:cNvGrpSpPr/>
          <p:nvPr/>
        </p:nvGrpSpPr>
        <p:grpSpPr>
          <a:xfrm>
            <a:off x="393345" y="3932334"/>
            <a:ext cx="3631628" cy="1630005"/>
            <a:chOff x="588963" y="4378151"/>
            <a:chExt cx="3631628" cy="1630005"/>
          </a:xfrm>
        </p:grpSpPr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90E772A3-5C68-401F-BDA9-60ABFD44EC03}"/>
                </a:ext>
              </a:extLst>
            </p:cNvPr>
            <p:cNvSpPr/>
            <p:nvPr/>
          </p:nvSpPr>
          <p:spPr bwMode="auto">
            <a:xfrm>
              <a:off x="588963" y="4378151"/>
              <a:ext cx="3591801" cy="1630005"/>
            </a:xfrm>
            <a:prstGeom prst="roundRect">
              <a:avLst>
                <a:gd name="adj" fmla="val 10592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5B15705D-8A59-46B4-A9A9-21B785C1D30B}"/>
                    </a:ext>
                  </a:extLst>
                </p:cNvPr>
                <p:cNvSpPr txBox="1"/>
                <p:nvPr/>
              </p:nvSpPr>
              <p:spPr>
                <a:xfrm>
                  <a:off x="622555" y="4400493"/>
                  <a:ext cx="3598036" cy="578556"/>
                </a:xfrm>
                <a:prstGeom prst="rect">
                  <a:avLst/>
                </a:prstGeom>
                <a:noFill/>
              </p:spPr>
              <p:txBody>
                <a:bodyPr wrap="none" rtlCol="1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</m:e>
                        </m:acc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unc>
                          <m:func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limLow>
                              <m:limLowPr>
                                <m:ctrlPr>
                                  <a:rPr lang="en-US" b="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US" b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min</m:t>
                                </m:r>
                              </m:e>
                              <m:lim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x</m:t>
                                </m:r>
                              </m:lim>
                            </m:limLow>
                          </m:fName>
                          <m:e>
                            <m:sSup>
                              <m:sSupPr>
                                <m:ctrlPr>
                                  <a:rPr lang="he-IL" b="0" i="1" smtClean="0">
                                    <a:solidFill>
                                      <a:srgbClr val="00FF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he-IL" b="0" i="1" smtClean="0">
                                    <a:solidFill>
                                      <a:srgbClr val="00FFF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begChr m:val="‖"/>
                                    <m:endChr m:val="‖"/>
                                    <m:ctrlPr>
                                      <a:rPr lang="he-IL" b="0" i="1">
                                        <a:solidFill>
                                          <a:srgbClr val="00FF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solidFill>
                                          <a:srgbClr val="00FF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b="0">
                                        <a:solidFill>
                                          <a:srgbClr val="00FF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x</m:t>
                                    </m:r>
                                    <m:r>
                                      <a:rPr lang="en-US" b="0">
                                        <a:solidFill>
                                          <a:srgbClr val="00FF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b="0">
                                        <a:solidFill>
                                          <a:srgbClr val="00FF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y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he-IL" b="0">
                                    <a:solidFill>
                                      <a:srgbClr val="00FFFF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he-IL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b="0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ρ</m:t>
                            </m:r>
                            <m:d>
                              <m:dPr>
                                <m:ctrlPr>
                                  <a:rPr lang="en-US" b="0" i="1">
                                    <a:solidFill>
                                      <a:srgbClr val="FFC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US" b="0">
                                    <a:solidFill>
                                      <a:srgbClr val="FFC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x</m:t>
                                </m:r>
                              </m:e>
                            </m:d>
                          </m:e>
                        </m:func>
                      </m:oMath>
                    </m:oMathPara>
                  </a14:m>
                  <a:endParaRPr lang="he-IL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5B15705D-8A59-46B4-A9A9-21B785C1D30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555" y="4400493"/>
                  <a:ext cx="3598036" cy="578556"/>
                </a:xfrm>
                <a:prstGeom prst="rect">
                  <a:avLst/>
                </a:prstGeom>
                <a:blipFill>
                  <a:blip r:embed="rId3"/>
                  <a:stretch>
                    <a:fillRect t="-1053" b="-1053"/>
                  </a:stretch>
                </a:blipFill>
              </p:spPr>
              <p:txBody>
                <a:bodyPr/>
                <a:lstStyle/>
                <a:p>
                  <a:r>
                    <a:rPr lang="he-I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A4A41F92-396A-4627-BBCB-EF1C646EDA4A}"/>
                    </a:ext>
                  </a:extLst>
                </p:cNvPr>
                <p:cNvSpPr txBox="1"/>
                <p:nvPr/>
              </p:nvSpPr>
              <p:spPr>
                <a:xfrm>
                  <a:off x="770631" y="5300270"/>
                  <a:ext cx="3178120" cy="707886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l"/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000" b="0" dirty="0">
                      <a:solidFill>
                        <a:schemeClr val="bg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: Given measurements</a:t>
                  </a:r>
                </a:p>
                <a:p>
                  <a:pPr algn="l"/>
                  <a14:m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</m:acc>
                      <m:r>
                        <a:rPr lang="en-US" sz="2000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000" b="0" dirty="0">
                      <a:solidFill>
                        <a:schemeClr val="bg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: Denoised result</a:t>
                  </a:r>
                </a:p>
              </p:txBody>
            </p:sp>
          </mc:Choice>
          <mc:Fallback xmlns="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A4A41F92-396A-4627-BBCB-EF1C646EDA4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0631" y="5300270"/>
                  <a:ext cx="3178120" cy="707886"/>
                </a:xfrm>
                <a:prstGeom prst="rect">
                  <a:avLst/>
                </a:prstGeom>
                <a:blipFill>
                  <a:blip r:embed="rId4"/>
                  <a:stretch>
                    <a:fillRect t="-4310" b="-14655"/>
                  </a:stretch>
                </a:blipFill>
              </p:spPr>
              <p:txBody>
                <a:bodyPr/>
                <a:lstStyle/>
                <a:p>
                  <a:r>
                    <a:rPr lang="he-I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95F469BF-908A-494B-A3AB-42154410189C}"/>
                </a:ext>
              </a:extLst>
            </p:cNvPr>
            <p:cNvSpPr txBox="1"/>
            <p:nvPr/>
          </p:nvSpPr>
          <p:spPr>
            <a:xfrm>
              <a:off x="1384646" y="4838026"/>
              <a:ext cx="17156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/>
              <a:r>
                <a:rPr lang="en-US" sz="2000" b="0" dirty="0">
                  <a:solidFill>
                    <a:srgbClr val="00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Likelihood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9385451-8C9A-4A77-BC5A-347994B1F8F7}"/>
                </a:ext>
              </a:extLst>
            </p:cNvPr>
            <p:cNvSpPr txBox="1"/>
            <p:nvPr/>
          </p:nvSpPr>
          <p:spPr>
            <a:xfrm>
              <a:off x="3133827" y="4828945"/>
              <a:ext cx="940021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/>
              <a:r>
                <a:rPr lang="en-US" sz="2000" b="0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Prior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39DB7C3C-13AE-41DF-A484-F29F07D85A42}"/>
                  </a:ext>
                </a:extLst>
              </p:cNvPr>
              <p:cNvSpPr txBox="1"/>
              <p:nvPr/>
            </p:nvSpPr>
            <p:spPr>
              <a:xfrm>
                <a:off x="4697413" y="3462456"/>
                <a:ext cx="4079875" cy="255454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177800" indent="-177800" algn="l">
                  <a:buFont typeface="Wingdings" panose="05000000000000000000" pitchFamily="2" charset="2"/>
                  <a:buChar char="§"/>
                </a:pP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This is known as MAP estimation</a:t>
                </a:r>
              </a:p>
              <a:p>
                <a:pPr marL="177800" indent="-177800" algn="l">
                  <a:buFont typeface="Wingdings" panose="05000000000000000000" pitchFamily="2" charset="2"/>
                  <a:buChar char="§"/>
                </a:pP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It is an extension of the classic </a:t>
                </a:r>
                <a:b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path for denoising, tailoring </a:t>
                </a:r>
                <a:b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methods for inverse problems </a:t>
                </a:r>
              </a:p>
              <a:p>
                <a:pPr marL="177800" indent="-177800" algn="l">
                  <a:buFont typeface="Wingdings" panose="05000000000000000000" pitchFamily="2" charset="2"/>
                  <a:buChar char="§"/>
                </a:pP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This approach leads to iterative algorithm for getting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acc>
                  </m:oMath>
                </a14:m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from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y</m:t>
                    </m:r>
                  </m:oMath>
                </a14:m>
                <a:endParaRPr lang="en-US" sz="20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177800" indent="-177800" algn="l">
                  <a:buFont typeface="Wingdings" panose="05000000000000000000" pitchFamily="2" charset="2"/>
                  <a:buChar char="§"/>
                </a:pP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Is there a supervised learning alternative? </a:t>
                </a:r>
                <a:r>
                  <a:rPr lang="en-US" sz="2000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Definitely! </a:t>
                </a: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39DB7C3C-13AE-41DF-A484-F29F07D85A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7413" y="3462456"/>
                <a:ext cx="4079875" cy="2554545"/>
              </a:xfrm>
              <a:prstGeom prst="rect">
                <a:avLst/>
              </a:prstGeom>
              <a:blipFill>
                <a:blip r:embed="rId5"/>
                <a:stretch>
                  <a:fillRect l="-1345" t="-1432" b="-334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Arrow: Down 63">
            <a:extLst>
              <a:ext uri="{FF2B5EF4-FFF2-40B4-BE49-F238E27FC236}">
                <a16:creationId xmlns:a16="http://schemas.microsoft.com/office/drawing/2014/main" id="{136A2820-7C66-4A8A-9DF8-3C366235F283}"/>
              </a:ext>
            </a:extLst>
          </p:cNvPr>
          <p:cNvSpPr/>
          <p:nvPr/>
        </p:nvSpPr>
        <p:spPr bwMode="auto">
          <a:xfrm rot="16200000">
            <a:off x="3819193" y="4411256"/>
            <a:ext cx="1109827" cy="646616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89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uiExpand="1" build="p"/>
      <p:bldP spid="56" grpId="0" animBg="1"/>
      <p:bldP spid="63" grpId="0" build="p"/>
      <p:bldP spid="6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1: Solving Inverse Problems 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31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E7DFC28-F797-4B31-A55B-C5DD178787FF}"/>
                  </a:ext>
                </a:extLst>
              </p:cNvPr>
              <p:cNvSpPr txBox="1"/>
              <p:nvPr/>
            </p:nvSpPr>
            <p:spPr>
              <a:xfrm>
                <a:off x="1" y="1244512"/>
                <a:ext cx="9144000" cy="381642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Question: </a:t>
                </a: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Given a denoiser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D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y</m:t>
                        </m:r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</m:d>
                  </m:oMath>
                </a14:m>
                <a:b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how can one solve inverse problems with it? </a:t>
                </a:r>
              </a:p>
              <a:p>
                <a:pPr>
                  <a:spcAft>
                    <a:spcPts val="1200"/>
                  </a:spcAft>
                </a:pPr>
                <a:endParaRPr lang="en-US" sz="2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Aft>
                    <a:spcPts val="1200"/>
                  </a:spcAft>
                </a:pPr>
                <a:endParaRPr lang="en-US" sz="9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Aft>
                    <a:spcPts val="1200"/>
                  </a:spcAft>
                </a:pPr>
                <a:endParaRPr lang="en-US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Aft>
                    <a:spcPts val="1200"/>
                  </a:spcAft>
                </a:pPr>
                <a:endParaRPr lang="en-US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Answer: </a:t>
                </a: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Use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D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y</m:t>
                        </m:r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</m:d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as a </a:t>
                </a:r>
                <a:r>
                  <a:rPr lang="en-US" i="1" dirty="0" err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regularizer</a:t>
                </a:r>
                <a:endParaRPr lang="en-US" i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Practical Implication: </a:t>
                </a: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Iterated use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D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∙</m:t>
                        </m:r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</m:d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endParaRPr lang="he-IL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E7DFC28-F797-4B31-A55B-C5DD178787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1244512"/>
                <a:ext cx="9144000" cy="3816429"/>
              </a:xfrm>
              <a:prstGeom prst="rect">
                <a:avLst/>
              </a:prstGeom>
              <a:blipFill>
                <a:blip r:embed="rId2"/>
                <a:stretch>
                  <a:fillRect t="-1278" b="-223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1" name="Group 50">
            <a:extLst>
              <a:ext uri="{FF2B5EF4-FFF2-40B4-BE49-F238E27FC236}">
                <a16:creationId xmlns:a16="http://schemas.microsoft.com/office/drawing/2014/main" id="{452512DE-1867-48A8-98D2-3484795405D4}"/>
              </a:ext>
            </a:extLst>
          </p:cNvPr>
          <p:cNvGrpSpPr/>
          <p:nvPr/>
        </p:nvGrpSpPr>
        <p:grpSpPr>
          <a:xfrm>
            <a:off x="5896" y="5071343"/>
            <a:ext cx="19662904" cy="813799"/>
            <a:chOff x="-63954" y="4772893"/>
            <a:chExt cx="19662904" cy="81379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6E77BD38-E077-4A4C-BC99-BDCD0F3CC496}"/>
                    </a:ext>
                  </a:extLst>
                </p:cNvPr>
                <p:cNvSpPr txBox="1"/>
                <p:nvPr/>
              </p:nvSpPr>
              <p:spPr>
                <a:xfrm>
                  <a:off x="-63954" y="4833687"/>
                  <a:ext cx="439057" cy="523220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oMath>
                    </m:oMathPara>
                  </a14:m>
                  <a:endParaRPr lang="he-IL" sz="2800" dirty="0"/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6E77BD38-E077-4A4C-BC99-BDCD0F3CC4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63954" y="4833687"/>
                  <a:ext cx="439057" cy="52322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he-IL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1B9A6C5-9865-4AD0-B512-1A6C1010A556}"/>
                </a:ext>
              </a:extLst>
            </p:cNvPr>
            <p:cNvGrpSpPr/>
            <p:nvPr/>
          </p:nvGrpSpPr>
          <p:grpSpPr>
            <a:xfrm>
              <a:off x="307975" y="4772893"/>
              <a:ext cx="3432177" cy="813799"/>
              <a:chOff x="307975" y="4769643"/>
              <a:chExt cx="3432177" cy="81379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Rectangle: Rounded Corners 8">
                    <a:extLst>
                      <a:ext uri="{FF2B5EF4-FFF2-40B4-BE49-F238E27FC236}">
                        <a16:creationId xmlns:a16="http://schemas.microsoft.com/office/drawing/2014/main" id="{7FBE18C2-AD64-477B-A610-2A3F70596A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16202" y="4910137"/>
                    <a:ext cx="1123950" cy="532811"/>
                  </a:xfrm>
                  <a:prstGeom prst="round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 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D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∙</m:t>
                              </m:r>
                              <m: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σ</m:t>
                              </m:r>
                            </m:e>
                          </m:d>
                        </m:oMath>
                      </m:oMathPara>
                    </a14:m>
                    <a:endParaRPr kumimoji="0" lang="he-IL" sz="2400" b="1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9" name="Rectangle: Rounded Corners 8">
                    <a:extLst>
                      <a:ext uri="{FF2B5EF4-FFF2-40B4-BE49-F238E27FC236}">
                        <a16:creationId xmlns:a16="http://schemas.microsoft.com/office/drawing/2014/main" id="{7FBE18C2-AD64-477B-A610-2A3F70596A85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616202" y="4910137"/>
                    <a:ext cx="1123950" cy="532811"/>
                  </a:xfrm>
                  <a:prstGeom prst="round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r>
                      <a:rPr lang="he-IL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0" name="Flowchart: Alternate Process 9">
                <a:extLst>
                  <a:ext uri="{FF2B5EF4-FFF2-40B4-BE49-F238E27FC236}">
                    <a16:creationId xmlns:a16="http://schemas.microsoft.com/office/drawing/2014/main" id="{80E3E1D2-3679-4FB5-9810-43A83EE68162}"/>
                  </a:ext>
                </a:extLst>
              </p:cNvPr>
              <p:cNvSpPr/>
              <p:nvPr/>
            </p:nvSpPr>
            <p:spPr bwMode="auto">
              <a:xfrm>
                <a:off x="766763" y="4769643"/>
                <a:ext cx="1381125" cy="813799"/>
              </a:xfrm>
              <a:prstGeom prst="flowChartAlternateProcess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Simple Operation</a:t>
                </a:r>
                <a:endParaRPr kumimoji="0" lang="he-IL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3" name="Arrow: Right 22">
                <a:extLst>
                  <a:ext uri="{FF2B5EF4-FFF2-40B4-BE49-F238E27FC236}">
                    <a16:creationId xmlns:a16="http://schemas.microsoft.com/office/drawing/2014/main" id="{66BD9913-C5E6-49D6-BAD0-FEE565C46E40}"/>
                  </a:ext>
                </a:extLst>
              </p:cNvPr>
              <p:cNvSpPr/>
              <p:nvPr/>
            </p:nvSpPr>
            <p:spPr bwMode="auto">
              <a:xfrm>
                <a:off x="307975" y="5022340"/>
                <a:ext cx="464997" cy="308405"/>
              </a:xfrm>
              <a:prstGeom prst="rightArrow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4" name="Arrow: Right 23">
                <a:extLst>
                  <a:ext uri="{FF2B5EF4-FFF2-40B4-BE49-F238E27FC236}">
                    <a16:creationId xmlns:a16="http://schemas.microsoft.com/office/drawing/2014/main" id="{D937A874-6B54-498E-9154-F794ADF8FA67}"/>
                  </a:ext>
                </a:extLst>
              </p:cNvPr>
              <p:cNvSpPr/>
              <p:nvPr/>
            </p:nvSpPr>
            <p:spPr bwMode="auto">
              <a:xfrm>
                <a:off x="2147888" y="5022340"/>
                <a:ext cx="464997" cy="308405"/>
              </a:xfrm>
              <a:prstGeom prst="rightArrow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F8896AE-0ABC-483F-B1F4-915B419C4AD1}"/>
                </a:ext>
              </a:extLst>
            </p:cNvPr>
            <p:cNvGrpSpPr/>
            <p:nvPr/>
          </p:nvGrpSpPr>
          <p:grpSpPr>
            <a:xfrm>
              <a:off x="3740152" y="4772893"/>
              <a:ext cx="3432177" cy="813799"/>
              <a:chOff x="307975" y="4769643"/>
              <a:chExt cx="3432177" cy="81379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Rectangle: Rounded Corners 25">
                    <a:extLst>
                      <a:ext uri="{FF2B5EF4-FFF2-40B4-BE49-F238E27FC236}">
                        <a16:creationId xmlns:a16="http://schemas.microsoft.com/office/drawing/2014/main" id="{45CFFD2E-E234-429D-8F22-9B9B6A05AE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16202" y="4910137"/>
                    <a:ext cx="1123950" cy="532811"/>
                  </a:xfrm>
                  <a:prstGeom prst="round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 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D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∙</m:t>
                              </m:r>
                              <m: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σ</m:t>
                              </m:r>
                            </m:e>
                          </m:d>
                        </m:oMath>
                      </m:oMathPara>
                    </a14:m>
                    <a:endParaRPr kumimoji="0" lang="he-IL" sz="2400" b="1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6" name="Rectangle: Rounded Corners 25">
                    <a:extLst>
                      <a:ext uri="{FF2B5EF4-FFF2-40B4-BE49-F238E27FC236}">
                        <a16:creationId xmlns:a16="http://schemas.microsoft.com/office/drawing/2014/main" id="{45CFFD2E-E234-429D-8F22-9B9B6A05AEFE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616202" y="4910137"/>
                    <a:ext cx="1123950" cy="532811"/>
                  </a:xfrm>
                  <a:prstGeom prst="round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r>
                      <a:rPr lang="he-IL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7" name="Flowchart: Alternate Process 26">
                <a:extLst>
                  <a:ext uri="{FF2B5EF4-FFF2-40B4-BE49-F238E27FC236}">
                    <a16:creationId xmlns:a16="http://schemas.microsoft.com/office/drawing/2014/main" id="{385AF416-A746-487D-B6DA-3ADE6823EEA0}"/>
                  </a:ext>
                </a:extLst>
              </p:cNvPr>
              <p:cNvSpPr/>
              <p:nvPr/>
            </p:nvSpPr>
            <p:spPr bwMode="auto">
              <a:xfrm>
                <a:off x="766763" y="4769643"/>
                <a:ext cx="1381125" cy="813799"/>
              </a:xfrm>
              <a:prstGeom prst="flowChartAlternateProcess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Simple Operation</a:t>
                </a:r>
                <a:endParaRPr kumimoji="0" lang="he-IL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8" name="Arrow: Right 27">
                <a:extLst>
                  <a:ext uri="{FF2B5EF4-FFF2-40B4-BE49-F238E27FC236}">
                    <a16:creationId xmlns:a16="http://schemas.microsoft.com/office/drawing/2014/main" id="{30954D39-21F4-4BCB-825B-DCCFAE00C017}"/>
                  </a:ext>
                </a:extLst>
              </p:cNvPr>
              <p:cNvSpPr/>
              <p:nvPr/>
            </p:nvSpPr>
            <p:spPr bwMode="auto">
              <a:xfrm>
                <a:off x="307975" y="5022340"/>
                <a:ext cx="464997" cy="308405"/>
              </a:xfrm>
              <a:prstGeom prst="rightArrow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9" name="Arrow: Right 28">
                <a:extLst>
                  <a:ext uri="{FF2B5EF4-FFF2-40B4-BE49-F238E27FC236}">
                    <a16:creationId xmlns:a16="http://schemas.microsoft.com/office/drawing/2014/main" id="{D72D106F-C800-4DC9-BED0-74D61C11A28A}"/>
                  </a:ext>
                </a:extLst>
              </p:cNvPr>
              <p:cNvSpPr/>
              <p:nvPr/>
            </p:nvSpPr>
            <p:spPr bwMode="auto">
              <a:xfrm>
                <a:off x="2147888" y="5022340"/>
                <a:ext cx="464997" cy="308405"/>
              </a:xfrm>
              <a:prstGeom prst="rightArrow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EFF971DB-B317-4D7B-81B8-0C1B883B1B9B}"/>
                </a:ext>
              </a:extLst>
            </p:cNvPr>
            <p:cNvGrpSpPr/>
            <p:nvPr/>
          </p:nvGrpSpPr>
          <p:grpSpPr>
            <a:xfrm>
              <a:off x="7168361" y="4772893"/>
              <a:ext cx="3432177" cy="813799"/>
              <a:chOff x="307975" y="4769643"/>
              <a:chExt cx="3432177" cy="81379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Rectangle: Rounded Corners 30">
                    <a:extLst>
                      <a:ext uri="{FF2B5EF4-FFF2-40B4-BE49-F238E27FC236}">
                        <a16:creationId xmlns:a16="http://schemas.microsoft.com/office/drawing/2014/main" id="{71634889-1778-4637-8178-59D8EA590D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16202" y="4910137"/>
                    <a:ext cx="1123950" cy="532811"/>
                  </a:xfrm>
                  <a:prstGeom prst="round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 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D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∙</m:t>
                              </m:r>
                              <m: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σ</m:t>
                              </m:r>
                            </m:e>
                          </m:d>
                        </m:oMath>
                      </m:oMathPara>
                    </a14:m>
                    <a:endParaRPr kumimoji="0" lang="he-IL" sz="2400" b="1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1" name="Rectangle: Rounded Corners 30">
                    <a:extLst>
                      <a:ext uri="{FF2B5EF4-FFF2-40B4-BE49-F238E27FC236}">
                        <a16:creationId xmlns:a16="http://schemas.microsoft.com/office/drawing/2014/main" id="{71634889-1778-4637-8178-59D8EA590D70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616202" y="4910137"/>
                    <a:ext cx="1123950" cy="532811"/>
                  </a:xfrm>
                  <a:prstGeom prst="round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r>
                      <a:rPr lang="he-IL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2" name="Flowchart: Alternate Process 31">
                <a:extLst>
                  <a:ext uri="{FF2B5EF4-FFF2-40B4-BE49-F238E27FC236}">
                    <a16:creationId xmlns:a16="http://schemas.microsoft.com/office/drawing/2014/main" id="{D7BBE78E-9EDA-4DD1-950A-9BC0E92268D7}"/>
                  </a:ext>
                </a:extLst>
              </p:cNvPr>
              <p:cNvSpPr/>
              <p:nvPr/>
            </p:nvSpPr>
            <p:spPr bwMode="auto">
              <a:xfrm>
                <a:off x="766763" y="4769643"/>
                <a:ext cx="1381125" cy="813799"/>
              </a:xfrm>
              <a:prstGeom prst="flowChartAlternateProcess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Simple Operation</a:t>
                </a:r>
                <a:endParaRPr kumimoji="0" lang="he-IL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3" name="Arrow: Right 32">
                <a:extLst>
                  <a:ext uri="{FF2B5EF4-FFF2-40B4-BE49-F238E27FC236}">
                    <a16:creationId xmlns:a16="http://schemas.microsoft.com/office/drawing/2014/main" id="{773EFEB2-D300-4B07-80A2-C66C90E0D2C9}"/>
                  </a:ext>
                </a:extLst>
              </p:cNvPr>
              <p:cNvSpPr/>
              <p:nvPr/>
            </p:nvSpPr>
            <p:spPr bwMode="auto">
              <a:xfrm>
                <a:off x="307975" y="5022340"/>
                <a:ext cx="464997" cy="308405"/>
              </a:xfrm>
              <a:prstGeom prst="rightArrow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4" name="Arrow: Right 33">
                <a:extLst>
                  <a:ext uri="{FF2B5EF4-FFF2-40B4-BE49-F238E27FC236}">
                    <a16:creationId xmlns:a16="http://schemas.microsoft.com/office/drawing/2014/main" id="{4589DA12-3E0F-433D-8348-66BAB8C2B321}"/>
                  </a:ext>
                </a:extLst>
              </p:cNvPr>
              <p:cNvSpPr/>
              <p:nvPr/>
            </p:nvSpPr>
            <p:spPr bwMode="auto">
              <a:xfrm>
                <a:off x="2147888" y="5022340"/>
                <a:ext cx="464997" cy="308405"/>
              </a:xfrm>
              <a:prstGeom prst="rightArrow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42" name="Arrow: Right 41">
              <a:extLst>
                <a:ext uri="{FF2B5EF4-FFF2-40B4-BE49-F238E27FC236}">
                  <a16:creationId xmlns:a16="http://schemas.microsoft.com/office/drawing/2014/main" id="{691CCAD9-9C14-4A6C-9BD0-CC03B25C0E7E}"/>
                </a:ext>
              </a:extLst>
            </p:cNvPr>
            <p:cNvSpPr/>
            <p:nvPr/>
          </p:nvSpPr>
          <p:spPr bwMode="auto">
            <a:xfrm>
              <a:off x="14042379" y="5025590"/>
              <a:ext cx="464997" cy="308405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BA1E35F1-5C2E-4978-A225-3F24740DEF4A}"/>
                </a:ext>
              </a:extLst>
            </p:cNvPr>
            <p:cNvGrpSpPr/>
            <p:nvPr/>
          </p:nvGrpSpPr>
          <p:grpSpPr>
            <a:xfrm>
              <a:off x="14629613" y="4772893"/>
              <a:ext cx="4969337" cy="813799"/>
              <a:chOff x="11143463" y="4772893"/>
              <a:chExt cx="4969337" cy="813799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376F1CFB-838C-45A0-9138-A5B50CE33898}"/>
                  </a:ext>
                </a:extLst>
              </p:cNvPr>
              <p:cNvGrpSpPr/>
              <p:nvPr/>
            </p:nvGrpSpPr>
            <p:grpSpPr>
              <a:xfrm>
                <a:off x="11696554" y="4772893"/>
                <a:ext cx="3432177" cy="813799"/>
                <a:chOff x="307975" y="4769643"/>
                <a:chExt cx="3432177" cy="813799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6" name="Rectangle: Rounded Corners 35">
                      <a:extLst>
                        <a:ext uri="{FF2B5EF4-FFF2-40B4-BE49-F238E27FC236}">
                          <a16:creationId xmlns:a16="http://schemas.microsoft.com/office/drawing/2014/main" id="{4CCB841D-4763-45FF-B4F8-8FFACD6778E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16202" y="4910137"/>
                      <a:ext cx="1123950" cy="532811"/>
                    </a:xfrm>
                    <a:prstGeom prst="roundRect">
                      <a:avLst/>
                    </a:prstGeom>
                    <a:solidFill>
                      <a:schemeClr val="bg2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"/>
                          </m:oMathParaPr>
                          <m:oMath xmlns:m="http://schemas.openxmlformats.org/officeDocument/2006/math">
                            <m:r>
                              <a:rPr lang="en-US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D</m:t>
                            </m:r>
                            <m:d>
                              <m:d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∙</m:t>
                                </m:r>
                                <m:r>
                                  <a:rPr lang="en-US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,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σ</m:t>
                                </m:r>
                              </m:e>
                            </m:d>
                          </m:oMath>
                        </m:oMathPara>
                      </a14:m>
                      <a:endParaRPr kumimoji="0" lang="he-IL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36" name="Rectangle: Rounded Corners 35">
                      <a:extLst>
                        <a:ext uri="{FF2B5EF4-FFF2-40B4-BE49-F238E27FC236}">
                          <a16:creationId xmlns:a16="http://schemas.microsoft.com/office/drawing/2014/main" id="{4CCB841D-4763-45FF-B4F8-8FFACD6778E1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616202" y="4910137"/>
                      <a:ext cx="1123950" cy="532811"/>
                    </a:xfrm>
                    <a:prstGeom prst="round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he-I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37" name="Flowchart: Alternate Process 36">
                  <a:extLst>
                    <a:ext uri="{FF2B5EF4-FFF2-40B4-BE49-F238E27FC236}">
                      <a16:creationId xmlns:a16="http://schemas.microsoft.com/office/drawing/2014/main" id="{A5551C46-9CB9-4050-BEE3-A870320A5F98}"/>
                    </a:ext>
                  </a:extLst>
                </p:cNvPr>
                <p:cNvSpPr/>
                <p:nvPr/>
              </p:nvSpPr>
              <p:spPr bwMode="auto">
                <a:xfrm>
                  <a:off x="766763" y="4769643"/>
                  <a:ext cx="1381125" cy="813799"/>
                </a:xfrm>
                <a:prstGeom prst="flowChartAlternateProcess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9525" cap="flat" cmpd="sng" algn="ctr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20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cs typeface="Calibri" panose="020F0502020204030204" pitchFamily="34" charset="0"/>
                    </a:rPr>
                    <a:t>Simple Operation</a:t>
                  </a:r>
                  <a:endParaRPr kumimoji="0" lang="he-IL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8" name="Arrow: Right 37">
                  <a:extLst>
                    <a:ext uri="{FF2B5EF4-FFF2-40B4-BE49-F238E27FC236}">
                      <a16:creationId xmlns:a16="http://schemas.microsoft.com/office/drawing/2014/main" id="{C594635C-0DF7-4CA2-BE93-7185AEB723E8}"/>
                    </a:ext>
                  </a:extLst>
                </p:cNvPr>
                <p:cNvSpPr/>
                <p:nvPr/>
              </p:nvSpPr>
              <p:spPr bwMode="auto">
                <a:xfrm>
                  <a:off x="307975" y="5022340"/>
                  <a:ext cx="464997" cy="308405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he-IL" sz="24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9" name="Arrow: Right 38">
                  <a:extLst>
                    <a:ext uri="{FF2B5EF4-FFF2-40B4-BE49-F238E27FC236}">
                      <a16:creationId xmlns:a16="http://schemas.microsoft.com/office/drawing/2014/main" id="{FB4C79D4-D196-4DF2-AC5E-16B908A5C71D}"/>
                    </a:ext>
                  </a:extLst>
                </p:cNvPr>
                <p:cNvSpPr/>
                <p:nvPr/>
              </p:nvSpPr>
              <p:spPr bwMode="auto">
                <a:xfrm>
                  <a:off x="2147888" y="5022340"/>
                  <a:ext cx="464997" cy="308405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he-IL" sz="24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A9ED7ED6-C9D9-4DA8-B998-8735A511AE5F}"/>
                  </a:ext>
                </a:extLst>
              </p:cNvPr>
              <p:cNvGrpSpPr/>
              <p:nvPr/>
            </p:nvGrpSpPr>
            <p:grpSpPr>
              <a:xfrm>
                <a:off x="11143463" y="5120392"/>
                <a:ext cx="424650" cy="118800"/>
                <a:chOff x="10600538" y="3600450"/>
                <a:chExt cx="424650" cy="118800"/>
              </a:xfrm>
            </p:grpSpPr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C0A74EE4-6153-4B36-851F-DEF7CF307C35}"/>
                    </a:ext>
                  </a:extLst>
                </p:cNvPr>
                <p:cNvSpPr/>
                <p:nvPr/>
              </p:nvSpPr>
              <p:spPr bwMode="auto">
                <a:xfrm>
                  <a:off x="10600538" y="3600450"/>
                  <a:ext cx="119850" cy="118800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he-IL" sz="24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33BA58C8-88B1-447F-9B49-2ED935CF3C52}"/>
                    </a:ext>
                  </a:extLst>
                </p:cNvPr>
                <p:cNvSpPr/>
                <p:nvPr/>
              </p:nvSpPr>
              <p:spPr bwMode="auto">
                <a:xfrm>
                  <a:off x="10752938" y="3600450"/>
                  <a:ext cx="119850" cy="118800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he-IL" sz="24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774AA549-501D-4E51-B180-0A961FBB78D0}"/>
                    </a:ext>
                  </a:extLst>
                </p:cNvPr>
                <p:cNvSpPr/>
                <p:nvPr/>
              </p:nvSpPr>
              <p:spPr bwMode="auto">
                <a:xfrm>
                  <a:off x="10905338" y="3600450"/>
                  <a:ext cx="119850" cy="118800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he-IL" sz="24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43" name="Arrow: Right 42">
                <a:extLst>
                  <a:ext uri="{FF2B5EF4-FFF2-40B4-BE49-F238E27FC236}">
                    <a16:creationId xmlns:a16="http://schemas.microsoft.com/office/drawing/2014/main" id="{53F4A619-7757-491D-AEC1-E9BDF4A2B928}"/>
                  </a:ext>
                </a:extLst>
              </p:cNvPr>
              <p:cNvSpPr/>
              <p:nvPr/>
            </p:nvSpPr>
            <p:spPr bwMode="auto">
              <a:xfrm>
                <a:off x="15128731" y="5025590"/>
                <a:ext cx="464997" cy="308405"/>
              </a:xfrm>
              <a:prstGeom prst="rightArrow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758D1685-CA31-408C-B7D6-818580139108}"/>
                      </a:ext>
                    </a:extLst>
                  </p:cNvPr>
                  <p:cNvSpPr txBox="1"/>
                  <p:nvPr/>
                </p:nvSpPr>
                <p:spPr>
                  <a:xfrm>
                    <a:off x="15469179" y="4853627"/>
                    <a:ext cx="643621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l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̂"/>
                              <m:ctrlP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2800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x</m:t>
                              </m:r>
                            </m:e>
                          </m:acc>
                        </m:oMath>
                      </m:oMathPara>
                    </a14:m>
                    <a:endParaRPr lang="he-IL" sz="2800" dirty="0"/>
                  </a:p>
                </p:txBody>
              </p:sp>
            </mc:Choice>
            <mc:Fallback xmlns=""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758D1685-CA31-408C-B7D6-81858013910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469179" y="4853627"/>
                    <a:ext cx="643621" cy="523220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he-IL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66D1BA0-608A-4B23-BB68-2EF5272B4CDD}"/>
                </a:ext>
              </a:extLst>
            </p:cNvPr>
            <p:cNvGrpSpPr/>
            <p:nvPr/>
          </p:nvGrpSpPr>
          <p:grpSpPr>
            <a:xfrm>
              <a:off x="10603855" y="4772893"/>
              <a:ext cx="3432177" cy="813799"/>
              <a:chOff x="307975" y="4769643"/>
              <a:chExt cx="3432177" cy="81379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7" name="Rectangle: Rounded Corners 46">
                    <a:extLst>
                      <a:ext uri="{FF2B5EF4-FFF2-40B4-BE49-F238E27FC236}">
                        <a16:creationId xmlns:a16="http://schemas.microsoft.com/office/drawing/2014/main" id="{24FA3311-DBD6-4AD7-BBAA-966270BBD8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16202" y="4910137"/>
                    <a:ext cx="1123950" cy="532811"/>
                  </a:xfrm>
                  <a:prstGeom prst="round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 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D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∙</m:t>
                              </m:r>
                              <m: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σ</m:t>
                              </m:r>
                            </m:e>
                          </m:d>
                        </m:oMath>
                      </m:oMathPara>
                    </a14:m>
                    <a:endParaRPr kumimoji="0" lang="he-IL" sz="2400" b="1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47" name="Rectangle: Rounded Corners 46">
                    <a:extLst>
                      <a:ext uri="{FF2B5EF4-FFF2-40B4-BE49-F238E27FC236}">
                        <a16:creationId xmlns:a16="http://schemas.microsoft.com/office/drawing/2014/main" id="{24FA3311-DBD6-4AD7-BBAA-966270BBD8E0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616202" y="4910137"/>
                    <a:ext cx="1123950" cy="532811"/>
                  </a:xfrm>
                  <a:prstGeom prst="round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r>
                      <a:rPr lang="he-IL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8" name="Flowchart: Alternate Process 47">
                <a:extLst>
                  <a:ext uri="{FF2B5EF4-FFF2-40B4-BE49-F238E27FC236}">
                    <a16:creationId xmlns:a16="http://schemas.microsoft.com/office/drawing/2014/main" id="{94AF2BA0-C4BC-490B-B74D-818C9A9B145C}"/>
                  </a:ext>
                </a:extLst>
              </p:cNvPr>
              <p:cNvSpPr/>
              <p:nvPr/>
            </p:nvSpPr>
            <p:spPr bwMode="auto">
              <a:xfrm>
                <a:off x="766763" y="4769643"/>
                <a:ext cx="1381125" cy="813799"/>
              </a:xfrm>
              <a:prstGeom prst="flowChartAlternateProcess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Simple Operation</a:t>
                </a:r>
                <a:endParaRPr kumimoji="0" lang="he-IL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9" name="Arrow: Right 48">
                <a:extLst>
                  <a:ext uri="{FF2B5EF4-FFF2-40B4-BE49-F238E27FC236}">
                    <a16:creationId xmlns:a16="http://schemas.microsoft.com/office/drawing/2014/main" id="{AE0A6470-59DE-432F-BC15-B4078A5CB797}"/>
                  </a:ext>
                </a:extLst>
              </p:cNvPr>
              <p:cNvSpPr/>
              <p:nvPr/>
            </p:nvSpPr>
            <p:spPr bwMode="auto">
              <a:xfrm>
                <a:off x="307975" y="5022340"/>
                <a:ext cx="464997" cy="308405"/>
              </a:xfrm>
              <a:prstGeom prst="rightArrow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0" name="Arrow: Right 49">
                <a:extLst>
                  <a:ext uri="{FF2B5EF4-FFF2-40B4-BE49-F238E27FC236}">
                    <a16:creationId xmlns:a16="http://schemas.microsoft.com/office/drawing/2014/main" id="{9DAEBBF3-C184-43DA-A268-1EC35C31FE53}"/>
                  </a:ext>
                </a:extLst>
              </p:cNvPr>
              <p:cNvSpPr/>
              <p:nvPr/>
            </p:nvSpPr>
            <p:spPr bwMode="auto">
              <a:xfrm>
                <a:off x="2147888" y="5022340"/>
                <a:ext cx="464997" cy="308405"/>
              </a:xfrm>
              <a:prstGeom prst="rightArrow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418104" y="2217385"/>
            <a:ext cx="8234098" cy="1691064"/>
            <a:chOff x="5898799" y="3748841"/>
            <a:chExt cx="5351362" cy="1166243"/>
          </a:xfrm>
        </p:grpSpPr>
        <p:pic>
          <p:nvPicPr>
            <p:cNvPr id="53" name="Picture 2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8799" y="3748841"/>
              <a:ext cx="5351362" cy="571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" name="Picture 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8799" y="4387388"/>
              <a:ext cx="5351362" cy="527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9D53D51-A3C4-9C4A-6907-662C5653B1F1}"/>
              </a:ext>
            </a:extLst>
          </p:cNvPr>
          <p:cNvSpPr txBox="1"/>
          <p:nvPr/>
        </p:nvSpPr>
        <p:spPr>
          <a:xfrm>
            <a:off x="7238211" y="3156535"/>
            <a:ext cx="76293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1800" b="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670</a:t>
            </a:r>
            <a:endParaRPr lang="he-IL" b="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3A4D75-4363-061B-6A17-CB34C3395FC9}"/>
              </a:ext>
            </a:extLst>
          </p:cNvPr>
          <p:cNvSpPr txBox="1"/>
          <p:nvPr/>
        </p:nvSpPr>
        <p:spPr>
          <a:xfrm>
            <a:off x="7238211" y="2223675"/>
            <a:ext cx="76293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1800" b="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922</a:t>
            </a:r>
            <a:endParaRPr lang="he-IL" b="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Action Button: Go Forward or Next 6">
            <a:hlinkClick r:id="rId14" action="ppaction://hlinksldjump" highlightClick="1"/>
            <a:extLst>
              <a:ext uri="{FF2B5EF4-FFF2-40B4-BE49-F238E27FC236}">
                <a16:creationId xmlns:a16="http://schemas.microsoft.com/office/drawing/2014/main" id="{2E47262B-2EC4-A62D-7C66-BE7FE81283C6}"/>
              </a:ext>
            </a:extLst>
          </p:cNvPr>
          <p:cNvSpPr/>
          <p:nvPr/>
        </p:nvSpPr>
        <p:spPr bwMode="auto">
          <a:xfrm>
            <a:off x="9233084" y="1225555"/>
            <a:ext cx="620073" cy="586853"/>
          </a:xfrm>
          <a:prstGeom prst="actionButtonForwardNex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56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1.94444E-6 -2.59259E-6 L -1.16181 -2.59259E-6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0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2" grpId="0" animBg="1"/>
      <p:bldP spid="3" grpId="0" animBg="1"/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1: Solving Inverse Problems 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32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75B3B70-981C-48FD-AF69-DCBB4AD67ED4}"/>
                  </a:ext>
                </a:extLst>
              </p:cNvPr>
              <p:cNvSpPr txBox="1"/>
              <p:nvPr/>
            </p:nvSpPr>
            <p:spPr>
              <a:xfrm>
                <a:off x="1007339" y="2080207"/>
                <a:ext cx="3273845" cy="668516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</m:acc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000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000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e>
                            <m:lim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lim>
                          </m:limLow>
                        </m:fName>
                        <m:e>
                          <m:sSup>
                            <m:sSupPr>
                              <m:ctrlPr>
                                <a:rPr lang="he-IL" sz="2000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f>
                                <m:fPr>
                                  <m:ctrlPr>
                                    <a:rPr lang="he-I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he-I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he-I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lang="he-IL" sz="2000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Hx</m:t>
                                  </m:r>
                                  <m:r>
                                    <a:rPr lang="en-US" sz="2000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e>
                              </m:d>
                            </m:e>
                            <m:sup>
                              <m:r>
                                <a:rPr lang="he-IL" sz="2000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he-IL" sz="2000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ρ</m:t>
                          </m:r>
                          <m:d>
                            <m:dPr>
                              <m:ctrlPr>
                                <a:rPr lang="en-US" sz="2000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x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he-IL" sz="2000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75B3B70-981C-48FD-AF69-DCBB4AD67E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339" y="2080207"/>
                <a:ext cx="3273845" cy="66851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E46D6CA-306C-49E6-9A01-1C542B86022C}"/>
                  </a:ext>
                </a:extLst>
              </p:cNvPr>
              <p:cNvSpPr txBox="1"/>
              <p:nvPr/>
            </p:nvSpPr>
            <p:spPr>
              <a:xfrm>
                <a:off x="1" y="1244512"/>
                <a:ext cx="9144000" cy="463203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Here is (roughly) the PnP Perspective in a nutshell:</a:t>
                </a:r>
                <a:b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endParaRPr lang="en-US" sz="100" b="0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177800" indent="-177800" algn="l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Recall: Inverse problems can be formulated as optimization tasks:</a:t>
                </a:r>
              </a:p>
              <a:p>
                <a:pPr algn="l">
                  <a:spcAft>
                    <a:spcPts val="1200"/>
                  </a:spcAft>
                </a:pPr>
                <a:endParaRPr lang="en-US" sz="20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177800" indent="-177800" algn="l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Let’s do something “stupid” and split the unknown:</a:t>
                </a:r>
              </a:p>
              <a:p>
                <a:pPr algn="l">
                  <a:spcAft>
                    <a:spcPts val="1200"/>
                  </a:spcAft>
                </a:pPr>
                <a:endParaRPr lang="en-US" sz="20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177800" indent="-177800" algn="l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Now, turn the constraint into a penalty*</a:t>
                </a:r>
              </a:p>
              <a:p>
                <a:pPr marL="177800" indent="-177800" algn="l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endParaRPr lang="en-US" sz="20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177800" indent="-177800" algn="l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And solve by alternating between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x</m:t>
                    </m:r>
                  </m:oMath>
                </a14:m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</m:oMath>
                </a14:m>
                <a:endParaRPr lang="en-US" sz="20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520700" lvl="1" indent="-342900" algn="l"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Least-Squares: </a:t>
                </a:r>
              </a:p>
              <a:p>
                <a:pPr marL="520700" lvl="1" indent="-342900" algn="l"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 </a:t>
                </a:r>
                <a:r>
                  <a:rPr lang="en-US" sz="2000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denoiser:</a:t>
                </a: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E46D6CA-306C-49E6-9A01-1C542B860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1244512"/>
                <a:ext cx="9144000" cy="4632037"/>
              </a:xfrm>
              <a:prstGeom prst="rect">
                <a:avLst/>
              </a:prstGeom>
              <a:blipFill>
                <a:blip r:embed="rId3"/>
                <a:stretch>
                  <a:fillRect l="-600" t="-1053" b="-1579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082351-660D-4215-AF6F-0C9D243B5B41}"/>
                  </a:ext>
                </a:extLst>
              </p:cNvPr>
              <p:cNvSpPr txBox="1"/>
              <p:nvPr/>
            </p:nvSpPr>
            <p:spPr>
              <a:xfrm>
                <a:off x="1007339" y="2988384"/>
                <a:ext cx="4537396" cy="67743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</m:acc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000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000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e>
                            <m:lim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  <m:r>
                                <a:rPr lang="en-US" sz="20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lim>
                          </m:limLow>
                        </m:fName>
                        <m:e>
                          <m:sSup>
                            <m:sSupPr>
                              <m:ctrlPr>
                                <a:rPr lang="he-IL" sz="2000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f>
                                <m:fPr>
                                  <m:ctrlPr>
                                    <a:rPr lang="he-I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he-I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he-I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lang="he-IL" sz="2000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Hx</m:t>
                                  </m:r>
                                  <m:r>
                                    <a:rPr lang="en-US" sz="2000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e>
                              </m:d>
                            </m:e>
                            <m:sup>
                              <m:r>
                                <a:rPr lang="he-IL" sz="2000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he-IL" sz="2000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ρ</m:t>
                          </m:r>
                          <m:d>
                            <m:dPr>
                              <m:ctrlPr>
                                <a:rPr lang="en-US" sz="2000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v</m:t>
                              </m:r>
                            </m:e>
                          </m:d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 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  <m:r>
                            <a:rPr lang="en-US" sz="2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  <m:r>
                            <a:rPr lang="en-US" sz="2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   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2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v</m:t>
                          </m:r>
                        </m:e>
                      </m:func>
                    </m:oMath>
                  </m:oMathPara>
                </a14:m>
                <a:endParaRPr lang="he-IL" sz="2000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082351-660D-4215-AF6F-0C9D243B5B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339" y="2988384"/>
                <a:ext cx="4537396" cy="6774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80F18A8-32EB-4BB0-8394-467AEA186FF2}"/>
                  </a:ext>
                </a:extLst>
              </p:cNvPr>
              <p:cNvSpPr txBox="1"/>
              <p:nvPr/>
            </p:nvSpPr>
            <p:spPr>
              <a:xfrm>
                <a:off x="1007339" y="3896571"/>
                <a:ext cx="4679807" cy="67743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</m:acc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000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000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e>
                            <m:lim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  <m:r>
                                <a:rPr lang="en-US" sz="20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lim>
                          </m:limLow>
                        </m:fName>
                        <m:e>
                          <m:sSup>
                            <m:sSupPr>
                              <m:ctrlPr>
                                <a:rPr lang="he-IL" sz="2000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f>
                                <m:fPr>
                                  <m:ctrlPr>
                                    <a:rPr lang="he-I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he-I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he-I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lang="he-IL" sz="2000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Hx</m:t>
                                  </m:r>
                                  <m:r>
                                    <a:rPr lang="en-US" sz="2000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e>
                              </m:d>
                            </m:e>
                            <m:sup>
                              <m:r>
                                <a:rPr lang="he-IL" sz="2000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he-IL" sz="2000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ρ</m:t>
                          </m:r>
                          <m:d>
                            <m:dPr>
                              <m:ctrlPr>
                                <a:rPr lang="en-US" sz="2000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v</m:t>
                              </m:r>
                            </m:e>
                          </m:d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β</m:t>
                              </m:r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lang="en-US" sz="2000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a:rPr lang="en-US" sz="2000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v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func>
                    </m:oMath>
                  </m:oMathPara>
                </a14:m>
                <a:endParaRPr lang="he-IL" sz="2000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80F18A8-32EB-4BB0-8394-467AEA186F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339" y="3896571"/>
                <a:ext cx="4679807" cy="67743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4B495452-73F0-4ED4-BB0D-9DAD6E64CD83}"/>
              </a:ext>
            </a:extLst>
          </p:cNvPr>
          <p:cNvSpPr txBox="1"/>
          <p:nvPr/>
        </p:nvSpPr>
        <p:spPr>
          <a:xfrm>
            <a:off x="6460912" y="2414465"/>
            <a:ext cx="2618325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en-US" sz="24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and this way we got an iterated algorithm that keeps calling to a denoiser, </a:t>
            </a:r>
            <a:br>
              <a:rPr lang="en-US" sz="24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solving the inverse problem</a:t>
            </a:r>
            <a:endParaRPr lang="he-IL" sz="2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66C63A9-00E5-48FF-BD4C-7D8C40AA6EA3}"/>
              </a:ext>
            </a:extLst>
          </p:cNvPr>
          <p:cNvSpPr txBox="1"/>
          <p:nvPr/>
        </p:nvSpPr>
        <p:spPr>
          <a:xfrm>
            <a:off x="5719666" y="5221133"/>
            <a:ext cx="34243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7800" indent="-177800" algn="l">
              <a:spcAft>
                <a:spcPts val="1200"/>
              </a:spcAft>
            </a:pP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 The PnP uses the Augmented Lagrange which is more accurate and less sensitive to the choice of </a:t>
            </a: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</a:t>
            </a:r>
            <a:endParaRPr lang="he-IL" sz="1600" b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34A0976-F82A-4282-98C3-AB407304C2F4}"/>
                  </a:ext>
                </a:extLst>
              </p:cNvPr>
              <p:cNvSpPr txBox="1"/>
              <p:nvPr/>
            </p:nvSpPr>
            <p:spPr>
              <a:xfrm>
                <a:off x="2077551" y="4823519"/>
                <a:ext cx="3888052" cy="1105367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</m:acc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000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000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e>
                            <m:lim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lim>
                          </m:limLow>
                        </m:fName>
                        <m:e>
                          <m:sSup>
                            <m:sSupPr>
                              <m:ctrlPr>
                                <a:rPr lang="he-IL" sz="2000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f>
                                <m:fPr>
                                  <m:ctrlPr>
                                    <a:rPr lang="he-I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he-I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he-I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lang="he-IL" sz="2000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Hx</m:t>
                                  </m:r>
                                  <m:r>
                                    <a:rPr lang="en-US" sz="2000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e>
                              </m:d>
                            </m:e>
                            <m:sup>
                              <m:r>
                                <a:rPr lang="he-IL" sz="2000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β</m:t>
                              </m:r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lang="en-US" sz="2000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a:rPr lang="en-US" sz="2000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v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func>
                    </m:oMath>
                  </m:oMathPara>
                </a14:m>
                <a:endParaRPr lang="en-US" sz="2000" b="0" dirty="0">
                  <a:solidFill>
                    <a:schemeClr val="bg1"/>
                  </a:solidFill>
                </a:endParaRPr>
              </a:p>
              <a:p>
                <a:pPr algn="l"/>
                <a:endParaRPr lang="en-US" sz="200" b="0" i="1" dirty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20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</m:acc>
                      <m:r>
                        <a:rPr lang="en-US" sz="2000" b="0" i="1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000" b="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000" b="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000" b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e>
                            <m:lim>
                              <m:r>
                                <m:rPr>
                                  <m:sty m:val="p"/>
                                </m:rPr>
                                <a:rPr lang="en-US" sz="2000" b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lim>
                          </m:limLow>
                        </m:fName>
                        <m:e>
                          <m:r>
                            <m:rPr>
                              <m:sty m:val="p"/>
                            </m:rPr>
                            <a:rPr lang="en-US" sz="2000" b="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ρ</m:t>
                          </m:r>
                          <m:d>
                            <m:dPr>
                              <m:ctrlPr>
                                <a:rPr lang="en-US" sz="2000" b="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 b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v</m:t>
                              </m:r>
                            </m:e>
                          </m:d>
                          <m:r>
                            <a:rPr lang="en-US" sz="2000" b="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 b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β</m:t>
                              </m:r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lang="en-US" sz="2000" b="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a:rPr lang="en-US" sz="2000" b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v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 b="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func>
                    </m:oMath>
                  </m:oMathPara>
                </a14:m>
                <a:endParaRPr lang="he-IL" sz="2000" b="0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34A0976-F82A-4282-98C3-AB407304C2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7551" y="4823519"/>
                <a:ext cx="3888052" cy="110536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6825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 uiExpand="1" build="p"/>
      <p:bldP spid="20" grpId="0"/>
      <p:bldP spid="23" grpId="0"/>
      <p:bldP spid="24" grpId="0"/>
      <p:bldP spid="25" grpId="0"/>
      <p:bldP spid="26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311302C-97FE-4FE8-B508-9F9A99543E51}"/>
              </a:ext>
            </a:extLst>
          </p:cNvPr>
          <p:cNvSpPr/>
          <p:nvPr/>
        </p:nvSpPr>
        <p:spPr bwMode="auto">
          <a:xfrm>
            <a:off x="6805684" y="2706007"/>
            <a:ext cx="2219254" cy="431125"/>
          </a:xfrm>
          <a:prstGeom prst="roundRect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1: Solving Inverse Problems 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33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75B3B70-981C-48FD-AF69-DCBB4AD67ED4}"/>
                  </a:ext>
                </a:extLst>
              </p:cNvPr>
              <p:cNvSpPr txBox="1"/>
              <p:nvPr/>
            </p:nvSpPr>
            <p:spPr>
              <a:xfrm>
                <a:off x="295836" y="2502658"/>
                <a:ext cx="4000967" cy="783804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</m:acc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e>
                            <m:lim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lim>
                          </m:limLow>
                        </m:fName>
                        <m:e>
                          <m:sSup>
                            <m:sSupPr>
                              <m:ctrlPr>
                                <a:rPr lang="he-IL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f>
                                <m:fPr>
                                  <m:ctrlPr>
                                    <a:rPr lang="he-IL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he-IL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he-IL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lang="he-IL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Hx</m:t>
                                  </m:r>
                                  <m:r>
                                    <a:rPr lang="en-US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e>
                              </m:d>
                            </m:e>
                            <m:sup>
                              <m:r>
                                <a:rPr lang="he-IL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he-IL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ρ</m:t>
                          </m:r>
                          <m:d>
                            <m:d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x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he-IL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75B3B70-981C-48FD-AF69-DCBB4AD67E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836" y="2502658"/>
                <a:ext cx="4000967" cy="78380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717DE83-9FA6-48F4-B09C-8D3346C940B2}"/>
                  </a:ext>
                </a:extLst>
              </p:cNvPr>
              <p:cNvSpPr txBox="1"/>
              <p:nvPr/>
            </p:nvSpPr>
            <p:spPr>
              <a:xfrm>
                <a:off x="3955697" y="2501592"/>
                <a:ext cx="5185459" cy="783804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e>
                            <m:lim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he-IL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he-IL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he-IL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he-IL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lang="he-IL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Hx</m:t>
                                  </m:r>
                                  <m:r>
                                    <a:rPr lang="en-US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e>
                              </m:d>
                            </m:e>
                            <m:sup>
                              <m:r>
                                <a:rPr lang="he-IL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he-IL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he-IL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  <m:sSup>
                            <m:sSupPr>
                              <m:ctrlPr>
                                <a:rPr lang="he-IL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sup>
                          </m:sSup>
                          <m:d>
                            <m:dPr>
                              <m:begChr m:val="["/>
                              <m:endChr m:val="]"/>
                              <m:ctrlPr>
                                <a:rPr lang="he-IL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  <m:r>
                                <a:rPr lang="en-US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D</m:t>
                              </m:r>
                              <m:d>
                                <m:dPr>
                                  <m:ctrlPr>
                                    <a:rPr lang="en-US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a:rPr lang="en-US" b="0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he-IL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717DE83-9FA6-48F4-B09C-8D3346C940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697" y="2501592"/>
                <a:ext cx="5185459" cy="7838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B3827583-CC4A-4792-AABC-1A91F6E80A43}"/>
              </a:ext>
            </a:extLst>
          </p:cNvPr>
          <p:cNvSpPr txBox="1"/>
          <p:nvPr/>
        </p:nvSpPr>
        <p:spPr>
          <a:xfrm>
            <a:off x="155575" y="1244512"/>
            <a:ext cx="8664575" cy="441659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spcAft>
                <a:spcPts val="1200"/>
              </a:spcAft>
            </a:pP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Here is the RED Perspective in a nutshell:</a:t>
            </a:r>
            <a:b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100" b="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Aft>
                <a:spcPts val="1200"/>
              </a:spcAft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Let’s start again with the formulated optimization task, </a:t>
            </a:r>
            <a:b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suggest a very specific regularization term:</a:t>
            </a:r>
          </a:p>
          <a:p>
            <a:pPr>
              <a:spcAft>
                <a:spcPts val="1200"/>
              </a:spcAft>
            </a:pPr>
            <a:endParaRPr lang="en-US" sz="2000" b="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US" sz="2000" b="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US" sz="3600" b="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US" sz="2000" b="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US" sz="1000" b="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Aft>
                <a:spcPts val="1200"/>
              </a:spcAft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and this way we got an iterated algorithm that keeps calling to a denoiser, </a:t>
            </a:r>
            <a:b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is guaranteed to achieve </a:t>
            </a:r>
            <a:r>
              <a:rPr lang="en-US" sz="2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global minimum</a:t>
            </a:r>
            <a:endParaRPr lang="he-IL" sz="20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2CB10F6-4DA8-4CF5-922A-22E9362C0BC1}"/>
              </a:ext>
            </a:extLst>
          </p:cNvPr>
          <p:cNvGrpSpPr/>
          <p:nvPr/>
        </p:nvGrpSpPr>
        <p:grpSpPr>
          <a:xfrm>
            <a:off x="5741157" y="3129890"/>
            <a:ext cx="3377539" cy="941552"/>
            <a:chOff x="5741157" y="3129890"/>
            <a:chExt cx="3377539" cy="941552"/>
          </a:xfrm>
        </p:grpSpPr>
        <p:sp>
          <p:nvSpPr>
            <p:cNvPr id="2" name="Right Brace 1">
              <a:extLst>
                <a:ext uri="{FF2B5EF4-FFF2-40B4-BE49-F238E27FC236}">
                  <a16:creationId xmlns:a16="http://schemas.microsoft.com/office/drawing/2014/main" id="{69B24942-A191-4267-9FE1-70E6015D585F}"/>
                </a:ext>
              </a:extLst>
            </p:cNvPr>
            <p:cNvSpPr/>
            <p:nvPr/>
          </p:nvSpPr>
          <p:spPr bwMode="auto">
            <a:xfrm rot="5400000">
              <a:off x="7814196" y="2312445"/>
              <a:ext cx="275798" cy="1910687"/>
            </a:xfrm>
            <a:prstGeom prst="rightBrace">
              <a:avLst>
                <a:gd name="adj1" fmla="val 68333"/>
                <a:gd name="adj2" fmla="val 50000"/>
              </a:avLst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BAF2E47A-9275-4652-BFB8-518354B840C7}"/>
                    </a:ext>
                  </a:extLst>
                </p:cNvPr>
                <p:cNvSpPr txBox="1"/>
                <p:nvPr/>
              </p:nvSpPr>
              <p:spPr>
                <a:xfrm>
                  <a:off x="5741157" y="3363556"/>
                  <a:ext cx="3377539" cy="707886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r"/>
                  <a:r>
                    <a:rPr lang="en-US" sz="2000" b="0" dirty="0">
                      <a:solidFill>
                        <a:schemeClr val="bg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Under mild conditions</a:t>
                  </a:r>
                  <a:r>
                    <a:rPr lang="en-US" sz="2000" b="0" dirty="0">
                      <a:solidFill>
                        <a:schemeClr val="bg2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*</a:t>
                  </a:r>
                  <a:r>
                    <a:rPr lang="en-US" sz="2000" b="0" dirty="0">
                      <a:solidFill>
                        <a:schemeClr val="bg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 the gradient of this is </a:t>
                  </a:r>
                  <a14:m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he-IL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b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2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  <m:d>
                            <m:dPr>
                              <m:ctrlPr>
                                <a:rPr lang="en-US" sz="2000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x</m:t>
                              </m:r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σ</m:t>
                              </m:r>
                            </m:e>
                          </m:d>
                        </m:e>
                      </m:d>
                    </m:oMath>
                  </a14:m>
                  <a:endParaRPr lang="he-IL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BAF2E47A-9275-4652-BFB8-518354B840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41157" y="3363556"/>
                  <a:ext cx="3377539" cy="707886"/>
                </a:xfrm>
                <a:prstGeom prst="rect">
                  <a:avLst/>
                </a:prstGeom>
                <a:blipFill>
                  <a:blip r:embed="rId4"/>
                  <a:stretch>
                    <a:fillRect l="-1444" t="-5172" r="-3610" b="-14655"/>
                  </a:stretch>
                </a:blipFill>
              </p:spPr>
              <p:txBody>
                <a:bodyPr/>
                <a:lstStyle/>
                <a:p>
                  <a:r>
                    <a:rPr lang="he-IL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Arrow: Down 3">
            <a:extLst>
              <a:ext uri="{FF2B5EF4-FFF2-40B4-BE49-F238E27FC236}">
                <a16:creationId xmlns:a16="http://schemas.microsoft.com/office/drawing/2014/main" id="{69123A84-F644-4DB7-9E37-C4FCA82DFF68}"/>
              </a:ext>
            </a:extLst>
          </p:cNvPr>
          <p:cNvSpPr/>
          <p:nvPr/>
        </p:nvSpPr>
        <p:spPr bwMode="auto">
          <a:xfrm>
            <a:off x="1897040" y="3299369"/>
            <a:ext cx="3193576" cy="931437"/>
          </a:xfrm>
          <a:prstGeom prst="downArrow">
            <a:avLst>
              <a:gd name="adj1" fmla="val 70309"/>
              <a:gd name="adj2" fmla="val 50000"/>
            </a:avLst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Let’s use the Steepest Descent</a:t>
            </a:r>
            <a:endParaRPr kumimoji="0" lang="he-I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057069-F683-424A-AFD3-0B17FFE1F8B8}"/>
              </a:ext>
            </a:extLst>
          </p:cNvPr>
          <p:cNvSpPr txBox="1"/>
          <p:nvPr/>
        </p:nvSpPr>
        <p:spPr>
          <a:xfrm>
            <a:off x="51541" y="5664363"/>
            <a:ext cx="673646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b="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 Differentiability, local homogeneity, passivity and symmetric Jacobian (MMSE)</a:t>
            </a:r>
            <a:endParaRPr lang="he-IL" sz="1600" b="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9EAE90A-F5F4-4D7C-A12B-4B3F61822056}"/>
                  </a:ext>
                </a:extLst>
              </p:cNvPr>
              <p:cNvSpPr txBox="1"/>
              <p:nvPr/>
            </p:nvSpPr>
            <p:spPr>
              <a:xfrm>
                <a:off x="369009" y="4154886"/>
                <a:ext cx="6486199" cy="642355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sup>
                          </m:sSup>
                          <m:d>
                            <m:dPr>
                              <m:ctrlPr>
                                <a:rPr lang="en-US" b="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b="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b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x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b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</m:sub>
                              </m:sSub>
                              <m:r>
                                <a:rPr lang="en-US" b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</m:e>
                          </m:d>
                          <m:r>
                            <a:rPr lang="en-US" b="0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b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b="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b="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b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x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b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</m:sub>
                              </m:sSub>
                              <m:r>
                                <a:rPr lang="en-US" b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d>
                                <m:dPr>
                                  <m:ctrlPr>
                                    <a:rPr lang="en-US" b="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b="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b="0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x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b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k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b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</m:d>
                            </m:e>
                          </m:d>
                        </m:e>
                      </m:d>
                    </m:oMath>
                  </m:oMathPara>
                </a14:m>
                <a:endParaRPr lang="he-IL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9EAE90A-F5F4-4D7C-A12B-4B3F618220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009" y="4154886"/>
                <a:ext cx="6486199" cy="64235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D4FEB2A-7232-4C8B-97FD-6A6E9C8E4C95}"/>
                  </a:ext>
                </a:extLst>
              </p:cNvPr>
              <p:cNvSpPr txBox="1"/>
              <p:nvPr/>
            </p:nvSpPr>
            <p:spPr>
              <a:xfrm>
                <a:off x="7076444" y="1939732"/>
                <a:ext cx="1657313" cy="468205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b="0" i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sup>
                      </m:sSup>
                      <m:r>
                        <m:rPr>
                          <m:lit/>
                        </m:rPr>
                        <a:rPr lang="en-US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1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𝐈</m:t>
                      </m:r>
                      <m:r>
                        <a:rPr lang="en-US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1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𝐒</m:t>
                      </m:r>
                      <m:r>
                        <m:rPr>
                          <m:lit/>
                        </m:rPr>
                        <a:rPr lang="en-US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m:rPr>
                          <m:sty m:val="p"/>
                        </m:rPr>
                        <a:rPr lang="en-US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</m:oMath>
                  </m:oMathPara>
                </a14:m>
                <a:endParaRPr lang="he-IL" b="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D4FEB2A-7232-4C8B-97FD-6A6E9C8E4C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6444" y="1939732"/>
                <a:ext cx="1657313" cy="468205"/>
              </a:xfrm>
              <a:prstGeom prst="rect">
                <a:avLst/>
              </a:prstGeom>
              <a:blipFill>
                <a:blip r:embed="rId6"/>
                <a:stretch>
                  <a:fillRect b="-1948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rrow: Up 11">
            <a:extLst>
              <a:ext uri="{FF2B5EF4-FFF2-40B4-BE49-F238E27FC236}">
                <a16:creationId xmlns:a16="http://schemas.microsoft.com/office/drawing/2014/main" id="{1395DE89-4FDB-42B7-8A18-CCDAB1A91CEB}"/>
              </a:ext>
            </a:extLst>
          </p:cNvPr>
          <p:cNvSpPr/>
          <p:nvPr/>
        </p:nvSpPr>
        <p:spPr bwMode="auto">
          <a:xfrm>
            <a:off x="7570470" y="2354996"/>
            <a:ext cx="651510" cy="282807"/>
          </a:xfrm>
          <a:prstGeom prst="upArrow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688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/>
      <p:bldP spid="9" grpId="0"/>
      <p:bldP spid="10" grpId="0" uiExpand="1" build="p"/>
      <p:bldP spid="4" grpId="0" animBg="1"/>
      <p:bldP spid="5" grpId="0"/>
      <p:bldP spid="14" grpId="0"/>
      <p:bldP spid="17" grpId="0"/>
      <p:bldP spid="1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1: Solving Inverse Problems 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34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827583-CC4A-4792-AABC-1A91F6E80A43}"/>
              </a:ext>
            </a:extLst>
          </p:cNvPr>
          <p:cNvSpPr txBox="1"/>
          <p:nvPr/>
        </p:nvSpPr>
        <p:spPr>
          <a:xfrm>
            <a:off x="1" y="1185375"/>
            <a:ext cx="9144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spcAft>
                <a:spcPts val="1200"/>
              </a:spcAft>
            </a:pP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Here are some results for Deblurring and Super-Resolution</a:t>
            </a:r>
            <a:endParaRPr lang="he-IL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0E9065-1181-4927-BA55-9C99CFDDDD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69" y="1669418"/>
            <a:ext cx="5714891" cy="4347127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5373308-9BE8-4984-BBFB-CD2FBB8D0AF4}"/>
              </a:ext>
            </a:extLst>
          </p:cNvPr>
          <p:cNvGrpSpPr/>
          <p:nvPr/>
        </p:nvGrpSpPr>
        <p:grpSpPr>
          <a:xfrm>
            <a:off x="3206025" y="1963824"/>
            <a:ext cx="5280559" cy="4552863"/>
            <a:chOff x="3206025" y="1963824"/>
            <a:chExt cx="5280559" cy="455286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497C261-6014-4296-97EA-D3A02490C2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06025" y="1963824"/>
              <a:ext cx="5280559" cy="455286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EE4ADBB-43F7-4755-B6FF-2E2E11559D36}"/>
                </a:ext>
              </a:extLst>
            </p:cNvPr>
            <p:cNvSpPr txBox="1"/>
            <p:nvPr/>
          </p:nvSpPr>
          <p:spPr>
            <a:xfrm>
              <a:off x="6524803" y="6229777"/>
              <a:ext cx="188222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1">
              <a:spAutoFit/>
            </a:bodyPr>
            <a:lstStyle/>
            <a:p>
              <a:pPr algn="l"/>
              <a:r>
                <a:rPr lang="en-US" sz="1050" b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RED: SD-TNRD 27.39dB</a:t>
              </a:r>
              <a:endParaRPr lang="he-IL" sz="1050" b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059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1: Solving Inverse Problems 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35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501FD7-BE6D-46FA-A7BB-CE2A4BA19AFD}"/>
              </a:ext>
            </a:extLst>
          </p:cNvPr>
          <p:cNvSpPr txBox="1"/>
          <p:nvPr/>
        </p:nvSpPr>
        <p:spPr>
          <a:xfrm>
            <a:off x="86626" y="1237844"/>
            <a:ext cx="8316229" cy="46628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PnP and RED are heavily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cited and extensively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studied, owing to their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generality and elegance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Follow-up work focuses on </a:t>
            </a:r>
          </a:p>
          <a:p>
            <a:pPr marL="800100" lvl="1" indent="-342900" algn="l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Proving convergence to the desired solution and tying these to properties of the permissible denoisers (e.g. MMSE …)</a:t>
            </a:r>
          </a:p>
          <a:p>
            <a:pPr marL="800100" lvl="1" indent="-342900" algn="l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Deployment in various applications</a:t>
            </a:r>
          </a:p>
          <a:p>
            <a:pPr marL="800100" lvl="1" indent="-342900" algn="l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Creation of new variants of these two methods </a:t>
            </a:r>
            <a:r>
              <a:rPr lang="en-US" sz="2000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and …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PnP/RED can be used to define </a:t>
            </a: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well-motivated architectures </a:t>
            </a: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solving general inverse problems, built around a core learned denoising engine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673576" y="1369851"/>
            <a:ext cx="5351362" cy="1166243"/>
            <a:chOff x="5898799" y="3748841"/>
            <a:chExt cx="5351362" cy="1166243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8799" y="3748841"/>
              <a:ext cx="5351362" cy="571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8799" y="4387388"/>
              <a:ext cx="5351362" cy="527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470F960-D043-82DD-2B4B-5572A07ACFB2}"/>
              </a:ext>
            </a:extLst>
          </p:cNvPr>
          <p:cNvSpPr txBox="1"/>
          <p:nvPr/>
        </p:nvSpPr>
        <p:spPr>
          <a:xfrm>
            <a:off x="8066088" y="2008398"/>
            <a:ext cx="53990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1200" b="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670</a:t>
            </a:r>
            <a:endParaRPr lang="he-IL" sz="1600" b="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4E151B-D378-5D9E-A07C-A02FB2937B67}"/>
              </a:ext>
            </a:extLst>
          </p:cNvPr>
          <p:cNvSpPr txBox="1"/>
          <p:nvPr/>
        </p:nvSpPr>
        <p:spPr>
          <a:xfrm>
            <a:off x="8066088" y="1369851"/>
            <a:ext cx="53990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1200" b="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922</a:t>
            </a:r>
            <a:endParaRPr lang="he-IL" sz="1600" b="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427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2: Image Synthesis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36</a:t>
            </a:r>
          </a:p>
        </p:txBody>
      </p:sp>
      <p:pic>
        <p:nvPicPr>
          <p:cNvPr id="25" name="Picture 2" descr="Image for post">
            <a:extLst>
              <a:ext uri="{FF2B5EF4-FFF2-40B4-BE49-F238E27FC236}">
                <a16:creationId xmlns:a16="http://schemas.microsoft.com/office/drawing/2014/main" id="{319E8379-18D0-45C5-90BB-0CECE4B458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" r="819" b="10519"/>
          <a:stretch/>
        </p:blipFill>
        <p:spPr bwMode="auto">
          <a:xfrm>
            <a:off x="2825686" y="4474069"/>
            <a:ext cx="4156082" cy="213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7BBC47A-2D6D-45D5-A996-098584C997C9}"/>
              </a:ext>
            </a:extLst>
          </p:cNvPr>
          <p:cNvSpPr txBox="1"/>
          <p:nvPr/>
        </p:nvSpPr>
        <p:spPr>
          <a:xfrm>
            <a:off x="155574" y="1219726"/>
            <a:ext cx="6195184" cy="47089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recent years, and with the deep-learning </a:t>
            </a:r>
            <a:b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revolution, there is a growing interesting is synthesizing images “out of thin air”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popular tool of interest is called GAN – </a:t>
            </a:r>
            <a:b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Generative Adversarial Network, built of two competing networks – a generator and a critique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Why synthesize? Because </a:t>
            </a:r>
          </a:p>
          <a:p>
            <a:pPr marL="627063" lvl="1" indent="-169863" algn="l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can, and it is fascinating </a:t>
            </a:r>
          </a:p>
          <a:p>
            <a:pPr marL="627063" lvl="1" indent="-169863" algn="l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testifies that we have seized the distribution </a:t>
            </a:r>
            <a:br>
              <a:rPr lang="en-US" sz="18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images, and </a:t>
            </a:r>
          </a:p>
          <a:p>
            <a:pPr marL="627063" lvl="1" indent="-169863" algn="l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could be used </a:t>
            </a:r>
            <a:br>
              <a:rPr lang="en-US" sz="18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other needs </a:t>
            </a:r>
          </a:p>
          <a:p>
            <a:pPr marL="358775" indent="-358775" algn="l"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q"/>
            </a:pPr>
            <a:r>
              <a:rPr lang="en-US" sz="2000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Could we synthesize </a:t>
            </a:r>
            <a:br>
              <a:rPr lang="en-US" sz="2000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images differently? </a:t>
            </a:r>
            <a:endParaRPr lang="he-IL" sz="2000" b="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B549811-5BC8-4DE9-933D-6B21BAA54158}"/>
              </a:ext>
            </a:extLst>
          </p:cNvPr>
          <p:cNvGrpSpPr/>
          <p:nvPr/>
        </p:nvGrpSpPr>
        <p:grpSpPr>
          <a:xfrm>
            <a:off x="6116127" y="1219726"/>
            <a:ext cx="2908811" cy="5168599"/>
            <a:chOff x="5940152" y="1500761"/>
            <a:chExt cx="2908811" cy="516859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D9C0CA4-BB6F-44AC-B663-B6032CDB8C40}"/>
                </a:ext>
              </a:extLst>
            </p:cNvPr>
            <p:cNvGrpSpPr/>
            <p:nvPr/>
          </p:nvGrpSpPr>
          <p:grpSpPr>
            <a:xfrm>
              <a:off x="5940152" y="1500761"/>
              <a:ext cx="2539479" cy="1224000"/>
              <a:chOff x="5535515" y="1321781"/>
              <a:chExt cx="2539479" cy="1224000"/>
            </a:xfrm>
          </p:grpSpPr>
          <p:pic>
            <p:nvPicPr>
              <p:cNvPr id="23" name="Picture 2">
                <a:extLst>
                  <a:ext uri="{FF2B5EF4-FFF2-40B4-BE49-F238E27FC236}">
                    <a16:creationId xmlns:a16="http://schemas.microsoft.com/office/drawing/2014/main" id="{D3BD9E9E-1CAA-4248-93E9-70EF3676A5A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35515" y="1321781"/>
                <a:ext cx="1224000" cy="122400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Picture 10">
                <a:extLst>
                  <a:ext uri="{FF2B5EF4-FFF2-40B4-BE49-F238E27FC236}">
                    <a16:creationId xmlns:a16="http://schemas.microsoft.com/office/drawing/2014/main" id="{792AA0AE-463B-4AA9-A5B7-2271DE1762E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0994" y="1321781"/>
                <a:ext cx="1224000" cy="122400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31487C0-2002-4222-8F5B-9CB91E6F4AF5}"/>
                </a:ext>
              </a:extLst>
            </p:cNvPr>
            <p:cNvGrpSpPr/>
            <p:nvPr/>
          </p:nvGrpSpPr>
          <p:grpSpPr>
            <a:xfrm>
              <a:off x="5940152" y="2815627"/>
              <a:ext cx="2539479" cy="1224000"/>
              <a:chOff x="5535515" y="2636647"/>
              <a:chExt cx="2539479" cy="1224000"/>
            </a:xfrm>
          </p:grpSpPr>
          <p:pic>
            <p:nvPicPr>
              <p:cNvPr id="20" name="Picture 12">
                <a:extLst>
                  <a:ext uri="{FF2B5EF4-FFF2-40B4-BE49-F238E27FC236}">
                    <a16:creationId xmlns:a16="http://schemas.microsoft.com/office/drawing/2014/main" id="{8D4793D8-1B7A-4563-A2FA-5FD087ED380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35515" y="2636647"/>
                <a:ext cx="1224000" cy="122400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8">
                <a:extLst>
                  <a:ext uri="{FF2B5EF4-FFF2-40B4-BE49-F238E27FC236}">
                    <a16:creationId xmlns:a16="http://schemas.microsoft.com/office/drawing/2014/main" id="{D8C567C5-55DE-4A2F-AA1E-16EABB5872E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0994" y="2636647"/>
                <a:ext cx="1224000" cy="122400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7F783C4-D562-4704-B11B-CE5B26C613B8}"/>
                </a:ext>
              </a:extLst>
            </p:cNvPr>
            <p:cNvGrpSpPr/>
            <p:nvPr/>
          </p:nvGrpSpPr>
          <p:grpSpPr>
            <a:xfrm>
              <a:off x="5940152" y="4130493"/>
              <a:ext cx="2539479" cy="1224000"/>
              <a:chOff x="5535515" y="3949988"/>
              <a:chExt cx="2539479" cy="1224000"/>
            </a:xfrm>
          </p:grpSpPr>
          <p:pic>
            <p:nvPicPr>
              <p:cNvPr id="17" name="Picture 6">
                <a:extLst>
                  <a:ext uri="{FF2B5EF4-FFF2-40B4-BE49-F238E27FC236}">
                    <a16:creationId xmlns:a16="http://schemas.microsoft.com/office/drawing/2014/main" id="{AF2323CF-5940-49E6-B18D-C30553D494A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0994" y="3949988"/>
                <a:ext cx="1224000" cy="122400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" name="Picture 4">
                <a:extLst>
                  <a:ext uri="{FF2B5EF4-FFF2-40B4-BE49-F238E27FC236}">
                    <a16:creationId xmlns:a16="http://schemas.microsoft.com/office/drawing/2014/main" id="{5F0CB68F-69AC-4207-A008-24F7CD71394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35515" y="3949988"/>
                <a:ext cx="1224000" cy="122400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3BEAFFC-79CE-4DCB-ADE8-4B24E075DB31}"/>
                </a:ext>
              </a:extLst>
            </p:cNvPr>
            <p:cNvGrpSpPr/>
            <p:nvPr/>
          </p:nvGrpSpPr>
          <p:grpSpPr>
            <a:xfrm>
              <a:off x="5940152" y="5445360"/>
              <a:ext cx="2539479" cy="1224000"/>
              <a:chOff x="5535515" y="5266380"/>
              <a:chExt cx="2539479" cy="1224000"/>
            </a:xfrm>
          </p:grpSpPr>
          <p:pic>
            <p:nvPicPr>
              <p:cNvPr id="13" name="Picture 14">
                <a:extLst>
                  <a:ext uri="{FF2B5EF4-FFF2-40B4-BE49-F238E27FC236}">
                    <a16:creationId xmlns:a16="http://schemas.microsoft.com/office/drawing/2014/main" id="{09EB8599-7BB2-4871-BB15-405852AE75E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35515" y="5266380"/>
                <a:ext cx="1224000" cy="122400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Picture 20">
                <a:extLst>
                  <a:ext uri="{FF2B5EF4-FFF2-40B4-BE49-F238E27FC236}">
                    <a16:creationId xmlns:a16="http://schemas.microsoft.com/office/drawing/2014/main" id="{4E196884-46C4-4900-AEE2-159CC6231CB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0994" y="5266380"/>
                <a:ext cx="1224000" cy="122400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FA1DE44-24E1-47DE-B5FC-C9F4E5ED6C98}"/>
                </a:ext>
              </a:extLst>
            </p:cNvPr>
            <p:cNvSpPr txBox="1"/>
            <p:nvPr/>
          </p:nvSpPr>
          <p:spPr>
            <a:xfrm rot="5400000">
              <a:off x="6779807" y="3959735"/>
              <a:ext cx="3768980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1800" b="0" dirty="0">
                  <a:solidFill>
                    <a:srgbClr val="FFC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thispersondoesnotexist.com</a:t>
              </a:r>
              <a:endParaRPr lang="he-IL" sz="1800" b="0" dirty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5042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2: Image Synthesis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37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1723DF1-5053-4EA9-AAB1-1988C1400153}"/>
                  </a:ext>
                </a:extLst>
              </p:cNvPr>
              <p:cNvSpPr txBox="1"/>
              <p:nvPr/>
            </p:nvSpPr>
            <p:spPr>
              <a:xfrm>
                <a:off x="1" y="1244512"/>
                <a:ext cx="9144000" cy="381642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Question: </a:t>
                </a: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Given a denoiser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D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y</m:t>
                        </m:r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</m:d>
                  </m:oMath>
                </a14:m>
                <a:b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how can one synthesize images with it? </a:t>
                </a:r>
              </a:p>
              <a:p>
                <a:pPr>
                  <a:spcAft>
                    <a:spcPts val="1200"/>
                  </a:spcAft>
                </a:pPr>
                <a:endParaRPr lang="en-US" sz="2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Aft>
                    <a:spcPts val="1200"/>
                  </a:spcAft>
                </a:pPr>
                <a:endParaRPr lang="en-US" sz="9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Aft>
                    <a:spcPts val="1200"/>
                  </a:spcAft>
                </a:pPr>
                <a:endParaRPr lang="en-US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Aft>
                    <a:spcPts val="1200"/>
                  </a:spcAft>
                </a:pPr>
                <a:endParaRPr lang="en-US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Answer: </a:t>
                </a: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Use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D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y</m:t>
                        </m:r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</m:d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as a </a:t>
                </a:r>
                <a:r>
                  <a:rPr lang="en-US" i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Projector </a:t>
                </a: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onto the image manifold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Practical Implication: </a:t>
                </a: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Iterated use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D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∙</m:t>
                        </m:r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</m:d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with varying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</m:oMath>
                </a14:m>
                <a:endParaRPr lang="he-IL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1723DF1-5053-4EA9-AAB1-1988C14001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1244512"/>
                <a:ext cx="9144000" cy="3816429"/>
              </a:xfrm>
              <a:prstGeom prst="rect">
                <a:avLst/>
              </a:prstGeom>
              <a:blipFill>
                <a:blip r:embed="rId2"/>
                <a:stretch>
                  <a:fillRect t="-1278" b="-223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0EE6858A-927C-4C09-8C5B-C94B308EA33F}"/>
              </a:ext>
            </a:extLst>
          </p:cNvPr>
          <p:cNvGrpSpPr/>
          <p:nvPr/>
        </p:nvGrpSpPr>
        <p:grpSpPr>
          <a:xfrm>
            <a:off x="-18446" y="5062013"/>
            <a:ext cx="20191101" cy="813799"/>
            <a:chOff x="-18446" y="5062013"/>
            <a:chExt cx="20191101" cy="81379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747C8FB-4697-4F97-B81F-A1D0D5B45BE4}"/>
                </a:ext>
              </a:extLst>
            </p:cNvPr>
            <p:cNvGrpSpPr/>
            <p:nvPr/>
          </p:nvGrpSpPr>
          <p:grpSpPr>
            <a:xfrm>
              <a:off x="881680" y="5062013"/>
              <a:ext cx="19290975" cy="813799"/>
              <a:chOff x="307975" y="4772893"/>
              <a:chExt cx="19290975" cy="813799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9CA9AC06-0B6A-4AD0-8B86-EAA590C3E3BA}"/>
                  </a:ext>
                </a:extLst>
              </p:cNvPr>
              <p:cNvGrpSpPr/>
              <p:nvPr/>
            </p:nvGrpSpPr>
            <p:grpSpPr>
              <a:xfrm>
                <a:off x="307975" y="4772893"/>
                <a:ext cx="3432177" cy="813799"/>
                <a:chOff x="307975" y="4769643"/>
                <a:chExt cx="3432177" cy="813799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3" name="Rectangle: Rounded Corners 42">
                      <a:extLst>
                        <a:ext uri="{FF2B5EF4-FFF2-40B4-BE49-F238E27FC236}">
                          <a16:creationId xmlns:a16="http://schemas.microsoft.com/office/drawing/2014/main" id="{E457DC1D-B162-4176-B43C-ADE3390C65C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16202" y="4910137"/>
                      <a:ext cx="1123950" cy="532811"/>
                    </a:xfrm>
                    <a:prstGeom prst="roundRect">
                      <a:avLst/>
                    </a:prstGeom>
                    <a:solidFill>
                      <a:schemeClr val="bg2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"/>
                          </m:oMathParaPr>
                          <m:oMath xmlns:m="http://schemas.openxmlformats.org/officeDocument/2006/math">
                            <m:r>
                              <a:rPr lang="en-US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D</m:t>
                            </m:r>
                            <m:d>
                              <m:d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∙</m:t>
                                </m:r>
                                <m:r>
                                  <a:rPr lang="en-US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,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σ</m:t>
                                </m:r>
                                <m:r>
                                  <a:rPr lang="en-US" b="0" i="0" baseline="-250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1</m:t>
                                </m:r>
                              </m:e>
                            </m:d>
                          </m:oMath>
                        </m:oMathPara>
                      </a14:m>
                      <a:endParaRPr kumimoji="0" lang="he-IL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43" name="Rectangle: Rounded Corners 42">
                      <a:extLst>
                        <a:ext uri="{FF2B5EF4-FFF2-40B4-BE49-F238E27FC236}">
                          <a16:creationId xmlns:a16="http://schemas.microsoft.com/office/drawing/2014/main" id="{E457DC1D-B162-4176-B43C-ADE3390C65CD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616202" y="4910137"/>
                      <a:ext cx="1123950" cy="532811"/>
                    </a:xfrm>
                    <a:prstGeom prst="roundRect">
                      <a:avLst/>
                    </a:prstGeom>
                    <a:blipFill>
                      <a:blip r:embed="rId3"/>
                      <a:stretch>
                        <a:fillRect l="-1604"/>
                      </a:stretch>
                    </a:blip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he-I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44" name="Flowchart: Alternate Process 43">
                  <a:extLst>
                    <a:ext uri="{FF2B5EF4-FFF2-40B4-BE49-F238E27FC236}">
                      <a16:creationId xmlns:a16="http://schemas.microsoft.com/office/drawing/2014/main" id="{60C3D236-C247-43AE-8A71-DB6AF8BFCB63}"/>
                    </a:ext>
                  </a:extLst>
                </p:cNvPr>
                <p:cNvSpPr/>
                <p:nvPr/>
              </p:nvSpPr>
              <p:spPr bwMode="auto">
                <a:xfrm>
                  <a:off x="766763" y="4769643"/>
                  <a:ext cx="1381125" cy="813799"/>
                </a:xfrm>
                <a:prstGeom prst="flowChartAlternateProcess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9525" cap="flat" cmpd="sng" algn="ctr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20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cs typeface="Calibri" panose="020F0502020204030204" pitchFamily="34" charset="0"/>
                    </a:rPr>
                    <a:t>Simple Operation</a:t>
                  </a:r>
                  <a:endParaRPr kumimoji="0" lang="he-IL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5" name="Arrow: Right 44">
                  <a:extLst>
                    <a:ext uri="{FF2B5EF4-FFF2-40B4-BE49-F238E27FC236}">
                      <a16:creationId xmlns:a16="http://schemas.microsoft.com/office/drawing/2014/main" id="{ADE06E79-8D26-4A61-A75D-11E76C8CDB3F}"/>
                    </a:ext>
                  </a:extLst>
                </p:cNvPr>
                <p:cNvSpPr/>
                <p:nvPr/>
              </p:nvSpPr>
              <p:spPr bwMode="auto">
                <a:xfrm>
                  <a:off x="307975" y="5022340"/>
                  <a:ext cx="464997" cy="308405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he-IL" sz="24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6" name="Arrow: Right 45">
                  <a:extLst>
                    <a:ext uri="{FF2B5EF4-FFF2-40B4-BE49-F238E27FC236}">
                      <a16:creationId xmlns:a16="http://schemas.microsoft.com/office/drawing/2014/main" id="{12FF21EE-780D-4FB0-ACFC-F9A5650FE751}"/>
                    </a:ext>
                  </a:extLst>
                </p:cNvPr>
                <p:cNvSpPr/>
                <p:nvPr/>
              </p:nvSpPr>
              <p:spPr bwMode="auto">
                <a:xfrm>
                  <a:off x="2147888" y="5022340"/>
                  <a:ext cx="464997" cy="308405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he-IL" sz="24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B48D2D06-4F91-4EA8-947A-1C44A5173ABD}"/>
                  </a:ext>
                </a:extLst>
              </p:cNvPr>
              <p:cNvGrpSpPr/>
              <p:nvPr/>
            </p:nvGrpSpPr>
            <p:grpSpPr>
              <a:xfrm>
                <a:off x="3740152" y="4772893"/>
                <a:ext cx="3432177" cy="813799"/>
                <a:chOff x="307975" y="4769643"/>
                <a:chExt cx="3432177" cy="813799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9" name="Rectangle: Rounded Corners 38">
                      <a:extLst>
                        <a:ext uri="{FF2B5EF4-FFF2-40B4-BE49-F238E27FC236}">
                          <a16:creationId xmlns:a16="http://schemas.microsoft.com/office/drawing/2014/main" id="{CCCAFA96-514D-4E16-8776-DE3A990688A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16202" y="4910137"/>
                      <a:ext cx="1123950" cy="532811"/>
                    </a:xfrm>
                    <a:prstGeom prst="roundRect">
                      <a:avLst/>
                    </a:prstGeom>
                    <a:solidFill>
                      <a:schemeClr val="bg2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"/>
                          </m:oMathParaPr>
                          <m:oMath xmlns:m="http://schemas.openxmlformats.org/officeDocument/2006/math">
                            <m:r>
                              <a:rPr lang="en-US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D</m:t>
                            </m:r>
                            <m:d>
                              <m:d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∙</m:t>
                                </m:r>
                                <m:r>
                                  <a:rPr lang="en-US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,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σ</m:t>
                                </m:r>
                                <m:r>
                                  <a:rPr lang="en-US" b="0" i="1" baseline="-250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</m:e>
                            </m:d>
                          </m:oMath>
                        </m:oMathPara>
                      </a14:m>
                      <a:endParaRPr kumimoji="0" lang="he-IL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39" name="Rectangle: Rounded Corners 38">
                      <a:extLst>
                        <a:ext uri="{FF2B5EF4-FFF2-40B4-BE49-F238E27FC236}">
                          <a16:creationId xmlns:a16="http://schemas.microsoft.com/office/drawing/2014/main" id="{CCCAFA96-514D-4E16-8776-DE3A990688A2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616202" y="4910137"/>
                      <a:ext cx="1123950" cy="532811"/>
                    </a:xfrm>
                    <a:prstGeom prst="roundRect">
                      <a:avLst/>
                    </a:prstGeom>
                    <a:blipFill>
                      <a:blip r:embed="rId4"/>
                      <a:stretch>
                        <a:fillRect l="-1070"/>
                      </a:stretch>
                    </a:blip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he-I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40" name="Flowchart: Alternate Process 39">
                  <a:extLst>
                    <a:ext uri="{FF2B5EF4-FFF2-40B4-BE49-F238E27FC236}">
                      <a16:creationId xmlns:a16="http://schemas.microsoft.com/office/drawing/2014/main" id="{37B031EB-502A-407C-86BB-2850F3C65D1D}"/>
                    </a:ext>
                  </a:extLst>
                </p:cNvPr>
                <p:cNvSpPr/>
                <p:nvPr/>
              </p:nvSpPr>
              <p:spPr bwMode="auto">
                <a:xfrm>
                  <a:off x="766763" y="4769643"/>
                  <a:ext cx="1381125" cy="813799"/>
                </a:xfrm>
                <a:prstGeom prst="flowChartAlternateProcess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9525" cap="flat" cmpd="sng" algn="ctr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20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cs typeface="Calibri" panose="020F0502020204030204" pitchFamily="34" charset="0"/>
                    </a:rPr>
                    <a:t>Simple Operation</a:t>
                  </a:r>
                  <a:endParaRPr kumimoji="0" lang="he-IL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1" name="Arrow: Right 40">
                  <a:extLst>
                    <a:ext uri="{FF2B5EF4-FFF2-40B4-BE49-F238E27FC236}">
                      <a16:creationId xmlns:a16="http://schemas.microsoft.com/office/drawing/2014/main" id="{99342C04-D0B6-4E40-9CE7-D95DA30851C1}"/>
                    </a:ext>
                  </a:extLst>
                </p:cNvPr>
                <p:cNvSpPr/>
                <p:nvPr/>
              </p:nvSpPr>
              <p:spPr bwMode="auto">
                <a:xfrm>
                  <a:off x="307975" y="5022340"/>
                  <a:ext cx="464997" cy="308405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he-IL" sz="24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2" name="Arrow: Right 41">
                  <a:extLst>
                    <a:ext uri="{FF2B5EF4-FFF2-40B4-BE49-F238E27FC236}">
                      <a16:creationId xmlns:a16="http://schemas.microsoft.com/office/drawing/2014/main" id="{49F41A44-E133-4A62-997D-DC4AC1865EB5}"/>
                    </a:ext>
                  </a:extLst>
                </p:cNvPr>
                <p:cNvSpPr/>
                <p:nvPr/>
              </p:nvSpPr>
              <p:spPr bwMode="auto">
                <a:xfrm>
                  <a:off x="2147888" y="5022340"/>
                  <a:ext cx="464997" cy="308405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he-IL" sz="24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B4B3214E-B70C-42E4-B2BF-8EEA9520F239}"/>
                  </a:ext>
                </a:extLst>
              </p:cNvPr>
              <p:cNvGrpSpPr/>
              <p:nvPr/>
            </p:nvGrpSpPr>
            <p:grpSpPr>
              <a:xfrm>
                <a:off x="7168361" y="4772893"/>
                <a:ext cx="3432177" cy="813799"/>
                <a:chOff x="307975" y="4769643"/>
                <a:chExt cx="3432177" cy="813799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5" name="Rectangle: Rounded Corners 34">
                      <a:extLst>
                        <a:ext uri="{FF2B5EF4-FFF2-40B4-BE49-F238E27FC236}">
                          <a16:creationId xmlns:a16="http://schemas.microsoft.com/office/drawing/2014/main" id="{4BCE1A66-A2E2-42F5-99BA-6A9FCB49123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16202" y="4910137"/>
                      <a:ext cx="1123950" cy="532811"/>
                    </a:xfrm>
                    <a:prstGeom prst="roundRect">
                      <a:avLst/>
                    </a:prstGeom>
                    <a:solidFill>
                      <a:schemeClr val="bg2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"/>
                          </m:oMathParaPr>
                          <m:oMath xmlns:m="http://schemas.openxmlformats.org/officeDocument/2006/math">
                            <m:r>
                              <a:rPr lang="en-US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D</m:t>
                            </m:r>
                            <m:d>
                              <m:d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∙</m:t>
                                </m:r>
                                <m:r>
                                  <a:rPr lang="en-US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,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σ</m:t>
                                </m:r>
                                <m:r>
                                  <a:rPr lang="en-US" b="0" i="0" baseline="-250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3</m:t>
                                </m:r>
                              </m:e>
                            </m:d>
                          </m:oMath>
                        </m:oMathPara>
                      </a14:m>
                      <a:endParaRPr kumimoji="0" lang="he-IL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35" name="Rectangle: Rounded Corners 34">
                      <a:extLst>
                        <a:ext uri="{FF2B5EF4-FFF2-40B4-BE49-F238E27FC236}">
                          <a16:creationId xmlns:a16="http://schemas.microsoft.com/office/drawing/2014/main" id="{4BCE1A66-A2E2-42F5-99BA-6A9FCB491233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616202" y="4910137"/>
                      <a:ext cx="1123950" cy="532811"/>
                    </a:xfrm>
                    <a:prstGeom prst="roundRect">
                      <a:avLst/>
                    </a:prstGeom>
                    <a:blipFill>
                      <a:blip r:embed="rId5"/>
                      <a:stretch>
                        <a:fillRect l="-1613"/>
                      </a:stretch>
                    </a:blip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he-I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36" name="Flowchart: Alternate Process 35">
                  <a:extLst>
                    <a:ext uri="{FF2B5EF4-FFF2-40B4-BE49-F238E27FC236}">
                      <a16:creationId xmlns:a16="http://schemas.microsoft.com/office/drawing/2014/main" id="{F041145C-F963-476A-AB7A-19839E782A21}"/>
                    </a:ext>
                  </a:extLst>
                </p:cNvPr>
                <p:cNvSpPr/>
                <p:nvPr/>
              </p:nvSpPr>
              <p:spPr bwMode="auto">
                <a:xfrm>
                  <a:off x="766763" y="4769643"/>
                  <a:ext cx="1381125" cy="813799"/>
                </a:xfrm>
                <a:prstGeom prst="flowChartAlternateProcess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9525" cap="flat" cmpd="sng" algn="ctr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20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cs typeface="Calibri" panose="020F0502020204030204" pitchFamily="34" charset="0"/>
                    </a:rPr>
                    <a:t>Simple Operation</a:t>
                  </a:r>
                  <a:endParaRPr kumimoji="0" lang="he-IL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7" name="Arrow: Right 36">
                  <a:extLst>
                    <a:ext uri="{FF2B5EF4-FFF2-40B4-BE49-F238E27FC236}">
                      <a16:creationId xmlns:a16="http://schemas.microsoft.com/office/drawing/2014/main" id="{19D3935B-AFEE-4EFA-9C9E-FA54D1445B20}"/>
                    </a:ext>
                  </a:extLst>
                </p:cNvPr>
                <p:cNvSpPr/>
                <p:nvPr/>
              </p:nvSpPr>
              <p:spPr bwMode="auto">
                <a:xfrm>
                  <a:off x="307975" y="5022340"/>
                  <a:ext cx="464997" cy="308405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he-IL" sz="24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8" name="Arrow: Right 37">
                  <a:extLst>
                    <a:ext uri="{FF2B5EF4-FFF2-40B4-BE49-F238E27FC236}">
                      <a16:creationId xmlns:a16="http://schemas.microsoft.com/office/drawing/2014/main" id="{8551D050-9630-4887-8D71-084DC2EF8B47}"/>
                    </a:ext>
                  </a:extLst>
                </p:cNvPr>
                <p:cNvSpPr/>
                <p:nvPr/>
              </p:nvSpPr>
              <p:spPr bwMode="auto">
                <a:xfrm>
                  <a:off x="2147888" y="5022340"/>
                  <a:ext cx="464997" cy="308405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he-IL" sz="24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13" name="Arrow: Right 12">
                <a:extLst>
                  <a:ext uri="{FF2B5EF4-FFF2-40B4-BE49-F238E27FC236}">
                    <a16:creationId xmlns:a16="http://schemas.microsoft.com/office/drawing/2014/main" id="{F1F44991-DEF6-4871-9DDB-6E08AF8A3FA8}"/>
                  </a:ext>
                </a:extLst>
              </p:cNvPr>
              <p:cNvSpPr/>
              <p:nvPr/>
            </p:nvSpPr>
            <p:spPr bwMode="auto">
              <a:xfrm>
                <a:off x="14042379" y="5025590"/>
                <a:ext cx="464997" cy="308405"/>
              </a:xfrm>
              <a:prstGeom prst="rightArrow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6CEB2AB-2653-4FE4-8F82-FD60897627B9}"/>
                  </a:ext>
                </a:extLst>
              </p:cNvPr>
              <p:cNvGrpSpPr/>
              <p:nvPr/>
            </p:nvGrpSpPr>
            <p:grpSpPr>
              <a:xfrm>
                <a:off x="14629613" y="4772893"/>
                <a:ext cx="4969337" cy="813799"/>
                <a:chOff x="11143463" y="4772893"/>
                <a:chExt cx="4969337" cy="813799"/>
              </a:xfrm>
            </p:grpSpPr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18EB90AC-656E-4D54-9876-D3CA7C1EF96B}"/>
                    </a:ext>
                  </a:extLst>
                </p:cNvPr>
                <p:cNvGrpSpPr/>
                <p:nvPr/>
              </p:nvGrpSpPr>
              <p:grpSpPr>
                <a:xfrm>
                  <a:off x="11696554" y="4772893"/>
                  <a:ext cx="3432177" cy="813799"/>
                  <a:chOff x="307975" y="4769643"/>
                  <a:chExt cx="3432177" cy="813799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" name="Rectangle: Rounded Corners 30">
                        <a:extLst>
                          <a:ext uri="{FF2B5EF4-FFF2-40B4-BE49-F238E27FC236}">
                            <a16:creationId xmlns:a16="http://schemas.microsoft.com/office/drawing/2014/main" id="{94339647-A9E6-4F13-AB5D-8D873CC6EAB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616202" y="4910137"/>
                        <a:ext cx="1123950" cy="532811"/>
                      </a:xfrm>
                      <a:prstGeom prst="roundRect">
                        <a:avLst/>
                      </a:prstGeom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14:m>
                          <m:oMathPara xmlns:m="http://schemas.openxmlformats.org/officeDocument/2006/math">
                            <m:oMathParaPr>
                              <m:jc m:val="center"/>
                            </m:oMathParaPr>
                            <m:oMath xmlns:m="http://schemas.openxmlformats.org/officeDocument/2006/math">
                              <m: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D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∙</m:t>
                                  </m:r>
                                  <m:r>
                                    <a:rPr lang="en-US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σ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b="0" i="0" baseline="-2500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N</m:t>
                                  </m:r>
                                </m:e>
                              </m:d>
                            </m:oMath>
                          </m:oMathPara>
                        </a14:m>
                        <a:endParaRPr kumimoji="0" lang="he-IL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1" name="Rectangle: Rounded Corners 30">
                        <a:extLst>
                          <a:ext uri="{FF2B5EF4-FFF2-40B4-BE49-F238E27FC236}">
                            <a16:creationId xmlns:a16="http://schemas.microsoft.com/office/drawing/2014/main" id="{94339647-A9E6-4F13-AB5D-8D873CC6EABD}"/>
                          </a:ext>
                        </a:extLst>
                      </p:cNvPr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2616202" y="4910137"/>
                        <a:ext cx="1123950" cy="532811"/>
                      </a:xfrm>
                      <a:prstGeom prst="roundRect">
                        <a:avLst/>
                      </a:prstGeom>
                      <a:blipFill>
                        <a:blip r:embed="rId6"/>
                        <a:stretch>
                          <a:fillRect l="-2674"/>
                        </a:stretch>
                      </a:blip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r>
                          <a:rPr lang="he-IL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32" name="Flowchart: Alternate Process 31">
                    <a:extLst>
                      <a:ext uri="{FF2B5EF4-FFF2-40B4-BE49-F238E27FC236}">
                        <a16:creationId xmlns:a16="http://schemas.microsoft.com/office/drawing/2014/main" id="{54B6A28D-A825-4573-A0A0-8DA2A70D1D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6763" y="4769643"/>
                    <a:ext cx="1381125" cy="813799"/>
                  </a:xfrm>
                  <a:prstGeom prst="flowChartAlternateProcess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  <a:ln w="9525" cap="flat" cmpd="sng" algn="ctr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Simple Operation</a:t>
                    </a:r>
                    <a:endParaRPr kumimoji="0" lang="he-IL" sz="20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3" name="Arrow: Right 32">
                    <a:extLst>
                      <a:ext uri="{FF2B5EF4-FFF2-40B4-BE49-F238E27FC236}">
                        <a16:creationId xmlns:a16="http://schemas.microsoft.com/office/drawing/2014/main" id="{70DF086D-9A0B-4940-9B2D-B574BE4318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975" y="5022340"/>
                    <a:ext cx="464997" cy="308405"/>
                  </a:xfrm>
                  <a:prstGeom prst="rightArrow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he-IL" sz="2400" b="1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4" name="Arrow: Right 33">
                    <a:extLst>
                      <a:ext uri="{FF2B5EF4-FFF2-40B4-BE49-F238E27FC236}">
                        <a16:creationId xmlns:a16="http://schemas.microsoft.com/office/drawing/2014/main" id="{E5A087AF-950C-4DAD-BFC1-AE71DA3273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47888" y="5022340"/>
                    <a:ext cx="464997" cy="308405"/>
                  </a:xfrm>
                  <a:prstGeom prst="rightArrow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he-IL" sz="2400" b="1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</p:grp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CDA5BEF3-9082-4301-B87F-31D7EAA59950}"/>
                    </a:ext>
                  </a:extLst>
                </p:cNvPr>
                <p:cNvGrpSpPr/>
                <p:nvPr/>
              </p:nvGrpSpPr>
              <p:grpSpPr>
                <a:xfrm>
                  <a:off x="11143463" y="5120392"/>
                  <a:ext cx="424650" cy="118800"/>
                  <a:chOff x="10600538" y="3600450"/>
                  <a:chExt cx="424650" cy="118800"/>
                </a:xfrm>
              </p:grpSpPr>
              <p:sp>
                <p:nvSpPr>
                  <p:cNvPr id="28" name="Oval 27">
                    <a:extLst>
                      <a:ext uri="{FF2B5EF4-FFF2-40B4-BE49-F238E27FC236}">
                        <a16:creationId xmlns:a16="http://schemas.microsoft.com/office/drawing/2014/main" id="{7E19E188-B47F-40F9-956D-5D439B60DE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600538" y="3600450"/>
                    <a:ext cx="119850" cy="1188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he-IL" sz="2400" b="1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9" name="Oval 28">
                    <a:extLst>
                      <a:ext uri="{FF2B5EF4-FFF2-40B4-BE49-F238E27FC236}">
                        <a16:creationId xmlns:a16="http://schemas.microsoft.com/office/drawing/2014/main" id="{0820C40A-AD72-49F1-BE36-8CA8A14D8C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752938" y="3600450"/>
                    <a:ext cx="119850" cy="1188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he-IL" sz="2400" b="1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0" name="Oval 29">
                    <a:extLst>
                      <a:ext uri="{FF2B5EF4-FFF2-40B4-BE49-F238E27FC236}">
                        <a16:creationId xmlns:a16="http://schemas.microsoft.com/office/drawing/2014/main" id="{265F2811-3804-48C5-B268-B861611E81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905338" y="3600450"/>
                    <a:ext cx="119850" cy="1188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he-IL" sz="2400" b="1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</p:grpSp>
            <p:sp>
              <p:nvSpPr>
                <p:cNvPr id="26" name="Arrow: Right 25">
                  <a:extLst>
                    <a:ext uri="{FF2B5EF4-FFF2-40B4-BE49-F238E27FC236}">
                      <a16:creationId xmlns:a16="http://schemas.microsoft.com/office/drawing/2014/main" id="{635090BD-A6DF-4CA8-BD51-0A5A0E7F38F5}"/>
                    </a:ext>
                  </a:extLst>
                </p:cNvPr>
                <p:cNvSpPr/>
                <p:nvPr/>
              </p:nvSpPr>
              <p:spPr bwMode="auto">
                <a:xfrm>
                  <a:off x="15128731" y="5025590"/>
                  <a:ext cx="464997" cy="308405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he-IL" sz="24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7" name="TextBox 26">
                      <a:extLst>
                        <a:ext uri="{FF2B5EF4-FFF2-40B4-BE49-F238E27FC236}">
                          <a16:creationId xmlns:a16="http://schemas.microsoft.com/office/drawing/2014/main" id="{A43D1630-6D17-4A24-8D77-5D5D56B8B25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5469179" y="4853627"/>
                      <a:ext cx="643621" cy="52322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1">
                      <a:spAutoFit/>
                    </a:bodyPr>
                    <a:lstStyle/>
                    <a:p>
                      <a:pPr algn="l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̂"/>
                                <m:ctrlPr>
                                  <a:rPr lang="en-US" sz="28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sz="2800" b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x</m:t>
                                </m:r>
                              </m:e>
                            </m:acc>
                          </m:oMath>
                        </m:oMathPara>
                      </a14:m>
                      <a:endParaRPr lang="he-IL" sz="2800" dirty="0"/>
                    </a:p>
                  </p:txBody>
                </p:sp>
              </mc:Choice>
              <mc:Fallback xmlns="">
                <p:sp>
                  <p:nvSpPr>
                    <p:cNvPr id="44" name="TextBox 43">
                      <a:extLst>
                        <a:ext uri="{FF2B5EF4-FFF2-40B4-BE49-F238E27FC236}">
                          <a16:creationId xmlns:a16="http://schemas.microsoft.com/office/drawing/2014/main" id="{758D1685-CA31-408C-B7D6-818580139108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5469179" y="4853627"/>
                      <a:ext cx="643621" cy="523220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he-I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25D13742-2ED7-4C02-A92F-1F4EC49B08F1}"/>
                  </a:ext>
                </a:extLst>
              </p:cNvPr>
              <p:cNvGrpSpPr/>
              <p:nvPr/>
            </p:nvGrpSpPr>
            <p:grpSpPr>
              <a:xfrm>
                <a:off x="10603855" y="4772893"/>
                <a:ext cx="3432177" cy="813799"/>
                <a:chOff x="307975" y="4769643"/>
                <a:chExt cx="3432177" cy="813799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" name="Rectangle: Rounded Corners 17">
                      <a:extLst>
                        <a:ext uri="{FF2B5EF4-FFF2-40B4-BE49-F238E27FC236}">
                          <a16:creationId xmlns:a16="http://schemas.microsoft.com/office/drawing/2014/main" id="{E9F4248D-3A0A-420C-B66E-820A77A1A17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16202" y="4910137"/>
                      <a:ext cx="1123950" cy="532811"/>
                    </a:xfrm>
                    <a:prstGeom prst="roundRect">
                      <a:avLst/>
                    </a:prstGeom>
                    <a:solidFill>
                      <a:schemeClr val="bg2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"/>
                          </m:oMathParaPr>
                          <m:oMath xmlns:m="http://schemas.openxmlformats.org/officeDocument/2006/math">
                            <m:r>
                              <a:rPr lang="en-US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D</m:t>
                            </m:r>
                            <m:d>
                              <m:d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∙</m:t>
                                </m:r>
                                <m:r>
                                  <a:rPr lang="en-US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,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σ</m:t>
                                </m:r>
                                <m:r>
                                  <a:rPr lang="en-US" b="0" i="0" baseline="-250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4</m:t>
                                </m:r>
                              </m:e>
                            </m:d>
                          </m:oMath>
                        </m:oMathPara>
                      </a14:m>
                      <a:endParaRPr kumimoji="0" lang="he-IL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8" name="Rectangle: Rounded Corners 17">
                      <a:extLst>
                        <a:ext uri="{FF2B5EF4-FFF2-40B4-BE49-F238E27FC236}">
                          <a16:creationId xmlns:a16="http://schemas.microsoft.com/office/drawing/2014/main" id="{E9F4248D-3A0A-420C-B66E-820A77A1A178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616202" y="4910137"/>
                      <a:ext cx="1123950" cy="532811"/>
                    </a:xfrm>
                    <a:prstGeom prst="roundRect">
                      <a:avLst/>
                    </a:prstGeom>
                    <a:blipFill>
                      <a:blip r:embed="rId11"/>
                      <a:stretch>
                        <a:fillRect l="-1604"/>
                      </a:stretch>
                    </a:blip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he-I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20" name="Flowchart: Alternate Process 19">
                  <a:extLst>
                    <a:ext uri="{FF2B5EF4-FFF2-40B4-BE49-F238E27FC236}">
                      <a16:creationId xmlns:a16="http://schemas.microsoft.com/office/drawing/2014/main" id="{2B151348-6344-47A9-A626-B33A69220ABB}"/>
                    </a:ext>
                  </a:extLst>
                </p:cNvPr>
                <p:cNvSpPr/>
                <p:nvPr/>
              </p:nvSpPr>
              <p:spPr bwMode="auto">
                <a:xfrm>
                  <a:off x="766763" y="4769643"/>
                  <a:ext cx="1381125" cy="813799"/>
                </a:xfrm>
                <a:prstGeom prst="flowChartAlternateProcess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9525" cap="flat" cmpd="sng" algn="ctr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20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cs typeface="Calibri" panose="020F0502020204030204" pitchFamily="34" charset="0"/>
                    </a:rPr>
                    <a:t>Simple Operation</a:t>
                  </a:r>
                  <a:endParaRPr kumimoji="0" lang="he-IL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2" name="Arrow: Right 21">
                  <a:extLst>
                    <a:ext uri="{FF2B5EF4-FFF2-40B4-BE49-F238E27FC236}">
                      <a16:creationId xmlns:a16="http://schemas.microsoft.com/office/drawing/2014/main" id="{DC2B2537-F5D6-4E8D-92BB-8A309C4289B8}"/>
                    </a:ext>
                  </a:extLst>
                </p:cNvPr>
                <p:cNvSpPr/>
                <p:nvPr/>
              </p:nvSpPr>
              <p:spPr bwMode="auto">
                <a:xfrm>
                  <a:off x="307975" y="5022340"/>
                  <a:ext cx="464997" cy="308405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he-IL" sz="24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3" name="Arrow: Right 22">
                  <a:extLst>
                    <a:ext uri="{FF2B5EF4-FFF2-40B4-BE49-F238E27FC236}">
                      <a16:creationId xmlns:a16="http://schemas.microsoft.com/office/drawing/2014/main" id="{B9478889-F027-441D-94B9-20358C88AD86}"/>
                    </a:ext>
                  </a:extLst>
                </p:cNvPr>
                <p:cNvSpPr/>
                <p:nvPr/>
              </p:nvSpPr>
              <p:spPr bwMode="auto">
                <a:xfrm>
                  <a:off x="2147888" y="5022340"/>
                  <a:ext cx="464997" cy="308405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he-IL" sz="24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3772500-50AC-497D-8153-B7DDDB0F3B04}"/>
                </a:ext>
              </a:extLst>
            </p:cNvPr>
            <p:cNvSpPr txBox="1"/>
            <p:nvPr/>
          </p:nvSpPr>
          <p:spPr>
            <a:xfrm>
              <a:off x="-18446" y="5211413"/>
              <a:ext cx="851515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noise</a:t>
              </a:r>
              <a:endParaRPr lang="he-IL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027137" y="2095037"/>
            <a:ext cx="7089728" cy="1976218"/>
            <a:chOff x="1027137" y="2095037"/>
            <a:chExt cx="7089728" cy="1976218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7137" y="2095037"/>
              <a:ext cx="7089728" cy="627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7137" y="2766796"/>
              <a:ext cx="7089728" cy="641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7137" y="3455444"/>
              <a:ext cx="7089728" cy="615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3C62708-2F66-C320-B912-AA5BA82FEA6A}"/>
              </a:ext>
            </a:extLst>
          </p:cNvPr>
          <p:cNvSpPr txBox="1"/>
          <p:nvPr/>
        </p:nvSpPr>
        <p:spPr>
          <a:xfrm>
            <a:off x="6904322" y="2784581"/>
            <a:ext cx="60562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r"/>
            <a:r>
              <a:rPr lang="en-US" sz="1400" b="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528</a:t>
            </a:r>
            <a:endParaRPr lang="he-IL" sz="1800" b="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48AEBF-DC60-E1A6-58B3-972121F6F686}"/>
              </a:ext>
            </a:extLst>
          </p:cNvPr>
          <p:cNvSpPr txBox="1"/>
          <p:nvPr/>
        </p:nvSpPr>
        <p:spPr>
          <a:xfrm>
            <a:off x="6904322" y="2093965"/>
            <a:ext cx="60562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r"/>
            <a:r>
              <a:rPr lang="en-US" sz="1400" b="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1548</a:t>
            </a:r>
            <a:endParaRPr lang="he-IL" sz="1800" b="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0D1924-D159-F3E9-E996-C8387E88C82B}"/>
              </a:ext>
            </a:extLst>
          </p:cNvPr>
          <p:cNvSpPr txBox="1"/>
          <p:nvPr/>
        </p:nvSpPr>
        <p:spPr>
          <a:xfrm>
            <a:off x="6904322" y="3464069"/>
            <a:ext cx="60562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r"/>
            <a:r>
              <a:rPr lang="en-US" sz="1400" b="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56</a:t>
            </a:r>
            <a:endParaRPr lang="he-IL" sz="1800" b="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25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037E-6 L -1.22031 -3.7037E-6 " pathEditMode="relative" rAng="0" ptsTypes="AA">
                                      <p:cBhvr>
                                        <p:cTn id="3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0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3" grpId="0" animBg="1"/>
      <p:bldP spid="4" grpId="0" animBg="1"/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706A377-0179-4247-9AA5-2342B4449C4D}"/>
              </a:ext>
            </a:extLst>
          </p:cNvPr>
          <p:cNvSpPr/>
          <p:nvPr/>
        </p:nvSpPr>
        <p:spPr bwMode="auto">
          <a:xfrm>
            <a:off x="2848534" y="3324010"/>
            <a:ext cx="1351431" cy="461665"/>
          </a:xfrm>
          <a:prstGeom prst="round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2: Image Synthesis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38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332C1B2-17E4-41B2-8614-08C9D8279A65}"/>
                  </a:ext>
                </a:extLst>
              </p:cNvPr>
              <p:cNvSpPr txBox="1"/>
              <p:nvPr/>
            </p:nvSpPr>
            <p:spPr>
              <a:xfrm>
                <a:off x="155575" y="1244512"/>
                <a:ext cx="8747315" cy="478592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Here is the core idea in a nutshell:</a:t>
                </a:r>
                <a:b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endParaRPr lang="en-US" sz="100" b="0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spcAft>
                    <a:spcPts val="1200"/>
                  </a:spcAft>
                </a:pP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Our goal: draw a sample from the distribution of images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P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x</m:t>
                        </m:r>
                      </m:e>
                    </m:d>
                  </m:oMath>
                </a14:m>
                <a:endParaRPr lang="en-US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 algn="l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 with a random noise image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b="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b="0" i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</m:e>
                        </m:acc>
                      </m:e>
                      <m:sub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b="0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 algn="l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Climb to a more probable image by the iterative equation:</a:t>
                </a:r>
              </a:p>
              <a:p>
                <a:pPr algn="l">
                  <a:spcAft>
                    <a:spcPts val="1200"/>
                  </a:spcAft>
                </a:pPr>
                <a:endParaRPr lang="en-US" b="0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spcAft>
                    <a:spcPts val="1200"/>
                  </a:spcAft>
                </a:pPr>
                <a:endParaRPr lang="en-US" sz="2000" b="0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Aft>
                    <a:spcPts val="1200"/>
                  </a:spcAft>
                </a:pPr>
                <a:endParaRPr lang="en-US" sz="2000" b="0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Aft>
                    <a:spcPts val="1200"/>
                  </a:spcAft>
                </a:pPr>
                <a:endParaRPr lang="he-IL" sz="300" b="0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Aft>
                    <a:spcPts val="1200"/>
                  </a:spcAft>
                </a:pPr>
                <a:endParaRPr lang="he-IL" sz="300" b="0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spcAft>
                    <a:spcPts val="1200"/>
                  </a:spcAft>
                </a:pP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… and this way we got an iterated algorithm that keeps calling to a denoiser, and is guaranteed to obtain a sample from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P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x</m:t>
                        </m:r>
                      </m:e>
                    </m:d>
                  </m:oMath>
                </a14:m>
                <a:endParaRPr lang="he-IL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332C1B2-17E4-41B2-8614-08C9D8279A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75" y="1244512"/>
                <a:ext cx="8747315" cy="4785926"/>
              </a:xfrm>
              <a:prstGeom prst="rect">
                <a:avLst/>
              </a:prstGeom>
              <a:blipFill>
                <a:blip r:embed="rId2"/>
                <a:stretch>
                  <a:fillRect l="-1116" t="-1019" b="-19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3E15C743-0D4F-4014-88ED-41AF8ADB7BFD}"/>
              </a:ext>
            </a:extLst>
          </p:cNvPr>
          <p:cNvGrpSpPr/>
          <p:nvPr/>
        </p:nvGrpSpPr>
        <p:grpSpPr>
          <a:xfrm>
            <a:off x="511074" y="3756211"/>
            <a:ext cx="3856133" cy="1476633"/>
            <a:chOff x="524722" y="3535543"/>
            <a:chExt cx="3856133" cy="1476633"/>
          </a:xfrm>
        </p:grpSpPr>
        <p:sp>
          <p:nvSpPr>
            <p:cNvPr id="10" name="Right Brace 9">
              <a:extLst>
                <a:ext uri="{FF2B5EF4-FFF2-40B4-BE49-F238E27FC236}">
                  <a16:creationId xmlns:a16="http://schemas.microsoft.com/office/drawing/2014/main" id="{A7DBCD6A-4D6B-45D9-A595-ADD262030B26}"/>
                </a:ext>
              </a:extLst>
            </p:cNvPr>
            <p:cNvSpPr/>
            <p:nvPr/>
          </p:nvSpPr>
          <p:spPr bwMode="auto">
            <a:xfrm rot="5400000">
              <a:off x="3437486" y="2960239"/>
              <a:ext cx="200821" cy="1351430"/>
            </a:xfrm>
            <a:prstGeom prst="rightBrace">
              <a:avLst>
                <a:gd name="adj1" fmla="val 68333"/>
                <a:gd name="adj2" fmla="val 50000"/>
              </a:avLst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E270786-5D91-4A01-B179-6E6E21891F7E}"/>
                    </a:ext>
                  </a:extLst>
                </p:cNvPr>
                <p:cNvSpPr txBox="1"/>
                <p:nvPr/>
              </p:nvSpPr>
              <p:spPr>
                <a:xfrm>
                  <a:off x="524722" y="3688737"/>
                  <a:ext cx="3856133" cy="1323439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r"/>
                  <a:r>
                    <a:rPr lang="en-US" sz="2000" b="0" dirty="0">
                      <a:solidFill>
                        <a:srgbClr val="FFC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This is known as the Score </a:t>
                  </a:r>
                  <a:br>
                    <a:rPr lang="en-US" sz="2000" b="0" dirty="0">
                      <a:solidFill>
                        <a:srgbClr val="FFC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</a:br>
                  <a:r>
                    <a:rPr lang="en-US" sz="2000" b="0" dirty="0">
                      <a:solidFill>
                        <a:srgbClr val="FFC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Function and it is approximately proportional to </a:t>
                  </a:r>
                  <a14:m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he-IL" sz="20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b="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</m:acc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sub>
                          </m:sSub>
                          <m:r>
                            <a:rPr lang="en-US" sz="2000" b="0" i="0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  <m:d>
                            <m:dPr>
                              <m:ctrlPr>
                                <a:rPr lang="en-US" sz="2000" b="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000" b="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 b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x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σ</m:t>
                              </m:r>
                            </m:e>
                          </m:d>
                        </m:e>
                      </m:d>
                    </m:oMath>
                  </a14:m>
                  <a:r>
                    <a:rPr lang="en-US" sz="2000" b="0" dirty="0">
                      <a:solidFill>
                        <a:srgbClr val="FFC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:br>
                    <a:rPr lang="en-US" sz="2000" b="0" dirty="0">
                      <a:solidFill>
                        <a:srgbClr val="FFC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</a:br>
                  <a:r>
                    <a:rPr lang="en-US" sz="2000" b="0" dirty="0">
                      <a:solidFill>
                        <a:srgbClr val="FFC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for a small value of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σ</m:t>
                      </m:r>
                    </m:oMath>
                  </a14:m>
                  <a:endParaRPr lang="he-IL" sz="2000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E270786-5D91-4A01-B179-6E6E21891F7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4722" y="3688737"/>
                  <a:ext cx="3856133" cy="1323439"/>
                </a:xfrm>
                <a:prstGeom prst="rect">
                  <a:avLst/>
                </a:prstGeom>
                <a:blipFill>
                  <a:blip r:embed="rId3"/>
                  <a:stretch>
                    <a:fillRect t="-2304" r="-3165" b="-7373"/>
                  </a:stretch>
                </a:blipFill>
              </p:spPr>
              <p:txBody>
                <a:bodyPr/>
                <a:lstStyle/>
                <a:p>
                  <a:r>
                    <a:rPr lang="he-IL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2BF99BB-0729-4563-8E56-E0BD04F1618F}"/>
                  </a:ext>
                </a:extLst>
              </p:cNvPr>
              <p:cNvSpPr txBox="1"/>
              <p:nvPr/>
            </p:nvSpPr>
            <p:spPr>
              <a:xfrm>
                <a:off x="763736" y="3324010"/>
                <a:ext cx="3613297" cy="461665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logP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</m:acc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he-IL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2BF99BB-0729-4563-8E56-E0BD04F161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736" y="3324010"/>
                <a:ext cx="3613297" cy="461665"/>
              </a:xfrm>
              <a:prstGeom prst="rect">
                <a:avLst/>
              </a:prstGeom>
              <a:blipFill>
                <a:blip r:embed="rId4"/>
                <a:stretch>
                  <a:fillRect t="-1316" r="-675" b="-19737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61A81C09-5392-4CC5-9B2E-39DD7EC68E15}"/>
              </a:ext>
            </a:extLst>
          </p:cNvPr>
          <p:cNvSpPr txBox="1"/>
          <p:nvPr/>
        </p:nvSpPr>
        <p:spPr>
          <a:xfrm>
            <a:off x="5227618" y="3343023"/>
            <a:ext cx="2748638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(Langevin Dynamics)</a:t>
            </a:r>
            <a:endParaRPr lang="he-IL" b="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Arrow: Left-Right 2">
            <a:extLst>
              <a:ext uri="{FF2B5EF4-FFF2-40B4-BE49-F238E27FC236}">
                <a16:creationId xmlns:a16="http://schemas.microsoft.com/office/drawing/2014/main" id="{8207E8A0-7514-42A9-B4E8-A231C3A6FF25}"/>
              </a:ext>
            </a:extLst>
          </p:cNvPr>
          <p:cNvSpPr/>
          <p:nvPr/>
        </p:nvSpPr>
        <p:spPr bwMode="auto">
          <a:xfrm>
            <a:off x="4461786" y="4257225"/>
            <a:ext cx="995503" cy="627797"/>
          </a:xfrm>
          <a:prstGeom prst="leftRightArrow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289F499-64FB-4C4B-97C9-D65789D3960E}"/>
                  </a:ext>
                </a:extLst>
              </p:cNvPr>
              <p:cNvSpPr txBox="1"/>
              <p:nvPr/>
            </p:nvSpPr>
            <p:spPr>
              <a:xfrm>
                <a:off x="5582591" y="3909405"/>
                <a:ext cx="3047048" cy="132343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/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This suggests an implicit relation between MMSE denoisers and Priors: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</m:t>
                    </m:r>
                    <m:d>
                      <m:dPr>
                        <m:ctrlPr>
                          <a:rPr lang="en-US" sz="20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0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</m:d>
                  </m:oMath>
                </a14:m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</a:t>
                </a: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P</m:t>
                    </m:r>
                    <m:d>
                      <m:dPr>
                        <m:ctrlPr>
                          <a:rPr lang="en-US" sz="20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x</m:t>
                        </m:r>
                      </m:e>
                    </m:d>
                  </m:oMath>
                </a14:m>
                <a:endParaRPr lang="he-IL" sz="20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289F499-64FB-4C4B-97C9-D65789D396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2591" y="3909405"/>
                <a:ext cx="3047048" cy="1323439"/>
              </a:xfrm>
              <a:prstGeom prst="rect">
                <a:avLst/>
              </a:prstGeom>
              <a:blipFill>
                <a:blip r:embed="rId5"/>
                <a:stretch>
                  <a:fillRect l="-2200" t="-2304" b="-7373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3321249-C377-4864-ABEB-9A0AF7CE455F}"/>
                  </a:ext>
                </a:extLst>
              </p:cNvPr>
              <p:cNvSpPr txBox="1"/>
              <p:nvPr/>
            </p:nvSpPr>
            <p:spPr>
              <a:xfrm>
                <a:off x="4155120" y="3324820"/>
                <a:ext cx="1117282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b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3321249-C377-4864-ABEB-9A0AF7CE45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5120" y="3324820"/>
                <a:ext cx="1117282" cy="461665"/>
              </a:xfrm>
              <a:prstGeom prst="rect">
                <a:avLst/>
              </a:prstGeom>
              <a:blipFill>
                <a:blip r:embed="rId6"/>
                <a:stretch>
                  <a:fillRect l="-2732" b="-5263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0340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uiExpand="1" build="p"/>
      <p:bldP spid="14" grpId="0"/>
      <p:bldP spid="2" grpId="0"/>
      <p:bldP spid="3" grpId="0" animBg="1"/>
      <p:bldP spid="17" grpId="0"/>
      <p:bldP spid="1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A1BC7F-F8F4-4E3C-9EE7-09FFE00C4178}"/>
              </a:ext>
            </a:extLst>
          </p:cNvPr>
          <p:cNvSpPr/>
          <p:nvPr/>
        </p:nvSpPr>
        <p:spPr bwMode="auto">
          <a:xfrm>
            <a:off x="377588" y="2488442"/>
            <a:ext cx="4758519" cy="18288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2: Image Synthesis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39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332C1B2-17E4-41B2-8614-08C9D8279A65}"/>
                  </a:ext>
                </a:extLst>
              </p:cNvPr>
              <p:cNvSpPr txBox="1"/>
              <p:nvPr/>
            </p:nvSpPr>
            <p:spPr>
              <a:xfrm>
                <a:off x="263857" y="1208120"/>
                <a:ext cx="7683689" cy="4890441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>
                  <a:spcAft>
                    <a:spcPts val="1200"/>
                  </a:spcAft>
                </a:pP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 practice, instead of the plain Langevin with a fixed (and </a:t>
                </a:r>
                <a:b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small) value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  <m:r>
                      <a:rPr lang="el-GR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we use the </a:t>
                </a:r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Annealed Langevin Algorithm </a:t>
                </a:r>
                <a:b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that considers a sequence of blurred priors: </a:t>
                </a:r>
              </a:p>
              <a:p>
                <a:pPr algn="l">
                  <a:spcAft>
                    <a:spcPts val="1200"/>
                  </a:spcAft>
                </a:pPr>
                <a:r>
                  <a:rPr lang="en-US" b="0" dirty="0">
                    <a:solidFill>
                      <a:schemeClr val="bg1"/>
                    </a:solidFill>
                    <a:cs typeface="Calibri" panose="020F0502020204030204" pitchFamily="34" charset="0"/>
                  </a:rPr>
                  <a:t>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P</m:t>
                    </m:r>
                    <m:d>
                      <m:dPr>
                        <m:ctrlPr>
                          <a:rPr lang="en-US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x</m:t>
                        </m:r>
                        <m:r>
                          <a:rPr lang="en-US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v</m:t>
                        </m:r>
                      </m:e>
                    </m:d>
                  </m:oMath>
                </a14:m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for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v</m:t>
                    </m:r>
                    <m:r>
                      <a:rPr lang="en-US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~</m:t>
                    </m:r>
                    <m:r>
                      <a:rPr lang="en-US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ℕ</m:t>
                    </m:r>
                    <m:d>
                      <m:dPr>
                        <m:ctrlPr>
                          <a:rPr lang="en-US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  <m:r>
                          <a:rPr lang="en-US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en-US" b="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k</m:t>
                            </m:r>
                          </m:sub>
                          <m:sup>
                            <m:r>
                              <a:rPr lang="en-US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𝐈</m:t>
                        </m:r>
                      </m:e>
                    </m:d>
                  </m:oMath>
                </a14:m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algn="l">
                  <a:spcAft>
                    <a:spcPts val="1200"/>
                  </a:spcAft>
                </a:pP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    =</m:t>
                    </m:r>
                    <m:r>
                      <m:rPr>
                        <m:sty m:val="p"/>
                      </m:rPr>
                      <a:rPr lang="en-US" b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P</m:t>
                    </m:r>
                    <m:d>
                      <m:dPr>
                        <m:ctrlPr>
                          <a:rPr lang="en-US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x</m:t>
                        </m:r>
                      </m:e>
                    </m:d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nary>
                      <m:naryPr>
                        <m:chr m:val="⨂"/>
                        <m:subHide m:val="on"/>
                        <m:supHide m:val="on"/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c</m:t>
                        </m:r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en-US" b="0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exp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σ</m:t>
                                    </m:r>
                                  </m:e>
                                  <m:sup>
                                    <m:r>
                                      <a:rPr lang="en-US" b="0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‖"/>
                                    <m:endChr m:val="‖"/>
                                    <m:ctrlPr>
                                      <a:rPr lang="en-US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x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b="0" i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</m:nary>
                  </m:oMath>
                </a14:m>
                <a:endParaRPr lang="en-US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spcAft>
                    <a:spcPts val="1200"/>
                  </a:spcAft>
                </a:pP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with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  <m:sub>
                        <m:r>
                          <a:rPr lang="en-US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  <m:r>
                      <a:rPr lang="en-US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&gt;</m:t>
                    </m:r>
                    <m:sSub>
                      <m:sSubPr>
                        <m:ctrlPr>
                          <a:rPr lang="el-GR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  <m:sub>
                        <m:r>
                          <a:rPr lang="en-US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a:rPr lang="en-US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&gt;</m:t>
                    </m:r>
                    <m:sSub>
                      <m:sSubPr>
                        <m:ctrlPr>
                          <a:rPr lang="el-GR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  <m:sub>
                        <m:r>
                          <a:rPr lang="en-US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  <m:r>
                      <a:rPr lang="en-US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 ⋯ &gt;</m:t>
                    </m:r>
                    <m:sSub>
                      <m:sSubPr>
                        <m:ctrlPr>
                          <a:rPr lang="el-GR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N</m:t>
                        </m:r>
                      </m:sub>
                    </m:sSub>
                    <m:r>
                      <a:rPr lang="en-US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&gt;</m:t>
                    </m:r>
                    <m:r>
                      <a:rPr lang="en-US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0</m:t>
                    </m:r>
                  </m:oMath>
                </a14:m>
                <a:endParaRPr lang="en-US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spcAft>
                    <a:spcPts val="1200"/>
                  </a:spcAft>
                </a:pPr>
                <a:endParaRPr lang="en-US" sz="7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3" algn="l">
                  <a:spcAft>
                    <a:spcPts val="1200"/>
                  </a:spcAft>
                </a:pP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 core idea: start by drawing</a:t>
                </a:r>
                <a:b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from a wider distribution and </a:t>
                </a:r>
                <a:b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gradually narrow it, leading to </a:t>
                </a:r>
                <a:b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 faster sampling performance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332C1B2-17E4-41B2-8614-08C9D8279A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857" y="1208120"/>
                <a:ext cx="7683689" cy="4890441"/>
              </a:xfrm>
              <a:prstGeom prst="rect">
                <a:avLst/>
              </a:prstGeom>
              <a:blipFill>
                <a:blip r:embed="rId2"/>
                <a:stretch>
                  <a:fillRect l="-1190" t="-998" b="-187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1AB0A35-ACAC-41AC-8216-AB6A069FFDDD}"/>
              </a:ext>
            </a:extLst>
          </p:cNvPr>
          <p:cNvSpPr/>
          <p:nvPr/>
        </p:nvSpPr>
        <p:spPr bwMode="auto">
          <a:xfrm rot="3837379">
            <a:off x="5243391" y="3706832"/>
            <a:ext cx="3925325" cy="1425455"/>
          </a:xfrm>
          <a:custGeom>
            <a:avLst/>
            <a:gdLst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019868 w 3179147"/>
              <a:gd name="connsiteY6" fmla="*/ 477671 h 1484275"/>
              <a:gd name="connsiteX7" fmla="*/ 2147248 w 3179147"/>
              <a:gd name="connsiteY7" fmla="*/ 609599 h 1484275"/>
              <a:gd name="connsiteX8" fmla="*/ 2452048 w 3179147"/>
              <a:gd name="connsiteY8" fmla="*/ 700584 h 1484275"/>
              <a:gd name="connsiteX9" fmla="*/ 2811439 w 3179147"/>
              <a:gd name="connsiteY9" fmla="*/ 445826 h 1484275"/>
              <a:gd name="connsiteX10" fmla="*/ 3084394 w 3179147"/>
              <a:gd name="connsiteY10" fmla="*/ 172871 h 1484275"/>
              <a:gd name="connsiteX11" fmla="*/ 3170830 w 3179147"/>
              <a:gd name="connsiteY11" fmla="*/ 18196 h 1484275"/>
              <a:gd name="connsiteX12" fmla="*/ 3170830 w 3179147"/>
              <a:gd name="connsiteY12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1011154 w 3179147"/>
              <a:gd name="connsiteY3" fmla="*/ 309349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147248 w 3179147"/>
              <a:gd name="connsiteY6" fmla="*/ 609599 h 1478026"/>
              <a:gd name="connsiteX7" fmla="*/ 2452048 w 3179147"/>
              <a:gd name="connsiteY7" fmla="*/ 700584 h 1478026"/>
              <a:gd name="connsiteX8" fmla="*/ 2811439 w 3179147"/>
              <a:gd name="connsiteY8" fmla="*/ 445826 h 1478026"/>
              <a:gd name="connsiteX9" fmla="*/ 3084394 w 3179147"/>
              <a:gd name="connsiteY9" fmla="*/ 172871 h 1478026"/>
              <a:gd name="connsiteX10" fmla="*/ 3170830 w 3179147"/>
              <a:gd name="connsiteY10" fmla="*/ 18196 h 1478026"/>
              <a:gd name="connsiteX11" fmla="*/ 3170830 w 3179147"/>
              <a:gd name="connsiteY11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452048 w 3179147"/>
              <a:gd name="connsiteY6" fmla="*/ 700584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3084394 w 3179147"/>
              <a:gd name="connsiteY7" fmla="*/ 172871 h 1478026"/>
              <a:gd name="connsiteX8" fmla="*/ 3170830 w 3179147"/>
              <a:gd name="connsiteY8" fmla="*/ 18196 h 1478026"/>
              <a:gd name="connsiteX9" fmla="*/ 3170830 w 3179147"/>
              <a:gd name="connsiteY9" fmla="*/ 9098 h 1478026"/>
              <a:gd name="connsiteX0" fmla="*/ 0 w 3173665"/>
              <a:gd name="connsiteY0" fmla="*/ 1778954 h 1787572"/>
              <a:gd name="connsiteX1" fmla="*/ 473122 w 3173665"/>
              <a:gd name="connsiteY1" fmla="*/ 1706166 h 1787572"/>
              <a:gd name="connsiteX2" fmla="*/ 922979 w 3173665"/>
              <a:gd name="connsiteY2" fmla="*/ 1169355 h 1787572"/>
              <a:gd name="connsiteX3" fmla="*/ 1011154 w 3173665"/>
              <a:gd name="connsiteY3" fmla="*/ 618895 h 1787572"/>
              <a:gd name="connsiteX4" fmla="*/ 1471888 w 3173665"/>
              <a:gd name="connsiteY4" fmla="*/ 364136 h 1787572"/>
              <a:gd name="connsiteX5" fmla="*/ 1810603 w 3173665"/>
              <a:gd name="connsiteY5" fmla="*/ 537008 h 1787572"/>
              <a:gd name="connsiteX6" fmla="*/ 2343385 w 3173665"/>
              <a:gd name="connsiteY6" fmla="*/ 1151157 h 1787572"/>
              <a:gd name="connsiteX7" fmla="*/ 3084394 w 3173665"/>
              <a:gd name="connsiteY7" fmla="*/ 482417 h 1787572"/>
              <a:gd name="connsiteX8" fmla="*/ 3170830 w 3173665"/>
              <a:gd name="connsiteY8" fmla="*/ 327742 h 1787572"/>
              <a:gd name="connsiteX9" fmla="*/ 3133216 w 3173665"/>
              <a:gd name="connsiteY9" fmla="*/ 196 h 1787572"/>
              <a:gd name="connsiteX0" fmla="*/ 0 w 3155676"/>
              <a:gd name="connsiteY0" fmla="*/ 1778758 h 1787376"/>
              <a:gd name="connsiteX1" fmla="*/ 473122 w 3155676"/>
              <a:gd name="connsiteY1" fmla="*/ 1705970 h 1787376"/>
              <a:gd name="connsiteX2" fmla="*/ 922979 w 3155676"/>
              <a:gd name="connsiteY2" fmla="*/ 1169159 h 1787376"/>
              <a:gd name="connsiteX3" fmla="*/ 1011154 w 3155676"/>
              <a:gd name="connsiteY3" fmla="*/ 618699 h 1787376"/>
              <a:gd name="connsiteX4" fmla="*/ 1471888 w 3155676"/>
              <a:gd name="connsiteY4" fmla="*/ 363940 h 1787376"/>
              <a:gd name="connsiteX5" fmla="*/ 1810603 w 3155676"/>
              <a:gd name="connsiteY5" fmla="*/ 536812 h 1787376"/>
              <a:gd name="connsiteX6" fmla="*/ 2343385 w 3155676"/>
              <a:gd name="connsiteY6" fmla="*/ 1150961 h 1787376"/>
              <a:gd name="connsiteX7" fmla="*/ 3084394 w 3155676"/>
              <a:gd name="connsiteY7" fmla="*/ 482221 h 1787376"/>
              <a:gd name="connsiteX8" fmla="*/ 3133216 w 3155676"/>
              <a:gd name="connsiteY8" fmla="*/ 0 h 1787376"/>
              <a:gd name="connsiteX0" fmla="*/ 0 w 3184255"/>
              <a:gd name="connsiteY0" fmla="*/ 1778758 h 1787376"/>
              <a:gd name="connsiteX1" fmla="*/ 473122 w 3184255"/>
              <a:gd name="connsiteY1" fmla="*/ 1705970 h 1787376"/>
              <a:gd name="connsiteX2" fmla="*/ 922979 w 3184255"/>
              <a:gd name="connsiteY2" fmla="*/ 1169159 h 1787376"/>
              <a:gd name="connsiteX3" fmla="*/ 1011154 w 3184255"/>
              <a:gd name="connsiteY3" fmla="*/ 618699 h 1787376"/>
              <a:gd name="connsiteX4" fmla="*/ 1471888 w 3184255"/>
              <a:gd name="connsiteY4" fmla="*/ 363940 h 1787376"/>
              <a:gd name="connsiteX5" fmla="*/ 1810603 w 3184255"/>
              <a:gd name="connsiteY5" fmla="*/ 536812 h 1787376"/>
              <a:gd name="connsiteX6" fmla="*/ 2343385 w 3184255"/>
              <a:gd name="connsiteY6" fmla="*/ 1150961 h 1787376"/>
              <a:gd name="connsiteX7" fmla="*/ 3126187 w 3184255"/>
              <a:gd name="connsiteY7" fmla="*/ 759726 h 1787376"/>
              <a:gd name="connsiteX8" fmla="*/ 3133216 w 3184255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17524 w 3769739"/>
              <a:gd name="connsiteY7" fmla="*/ 347763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48585" h="1425455">
                <a:moveTo>
                  <a:pt x="0" y="1416837"/>
                </a:moveTo>
                <a:cubicBezTo>
                  <a:pt x="168701" y="1436171"/>
                  <a:pt x="298396" y="1427452"/>
                  <a:pt x="473122" y="1344049"/>
                </a:cubicBezTo>
                <a:cubicBezTo>
                  <a:pt x="647848" y="1260646"/>
                  <a:pt x="833307" y="988450"/>
                  <a:pt x="922979" y="807238"/>
                </a:cubicBezTo>
                <a:cubicBezTo>
                  <a:pt x="1012651" y="626026"/>
                  <a:pt x="953104" y="450122"/>
                  <a:pt x="1011154" y="256778"/>
                </a:cubicBezTo>
                <a:cubicBezTo>
                  <a:pt x="1069204" y="63434"/>
                  <a:pt x="1338646" y="15667"/>
                  <a:pt x="1471888" y="2019"/>
                </a:cubicBezTo>
                <a:cubicBezTo>
                  <a:pt x="1605130" y="-11629"/>
                  <a:pt x="1665354" y="43721"/>
                  <a:pt x="1810603" y="174891"/>
                </a:cubicBezTo>
                <a:cubicBezTo>
                  <a:pt x="1955852" y="306061"/>
                  <a:pt x="2144325" y="779284"/>
                  <a:pt x="2343385" y="789040"/>
                </a:cubicBezTo>
                <a:cubicBezTo>
                  <a:pt x="2542446" y="798796"/>
                  <a:pt x="2770766" y="280021"/>
                  <a:pt x="3004966" y="233429"/>
                </a:cubicBezTo>
                <a:cubicBezTo>
                  <a:pt x="3239166" y="186837"/>
                  <a:pt x="3589455" y="216813"/>
                  <a:pt x="3748585" y="509487"/>
                </a:cubicBezTo>
              </a:path>
            </a:pathLst>
          </a:custGeom>
          <a:noFill/>
          <a:ln w="127000" cap="rnd" cmpd="sng" algn="ctr">
            <a:solidFill>
              <a:srgbClr val="FFFF00">
                <a:alpha val="64000"/>
              </a:srgb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0 w 4517517"/>
                      <a:gd name="connsiteY0" fmla="*/ 1416837 h 1425455"/>
                      <a:gd name="connsiteX1" fmla="*/ 570171 w 4517517"/>
                      <a:gd name="connsiteY1" fmla="*/ 1344049 h 1425455"/>
                      <a:gd name="connsiteX2" fmla="*/ 1112305 w 4517517"/>
                      <a:gd name="connsiteY2" fmla="*/ 807238 h 1425455"/>
                      <a:gd name="connsiteX3" fmla="*/ 1218567 w 4517517"/>
                      <a:gd name="connsiteY3" fmla="*/ 256778 h 1425455"/>
                      <a:gd name="connsiteX4" fmla="*/ 1773810 w 4517517"/>
                      <a:gd name="connsiteY4" fmla="*/ 2019 h 1425455"/>
                      <a:gd name="connsiteX5" fmla="*/ 2182004 w 4517517"/>
                      <a:gd name="connsiteY5" fmla="*/ 174891 h 1425455"/>
                      <a:gd name="connsiteX6" fmla="*/ 2824074 w 4517517"/>
                      <a:gd name="connsiteY6" fmla="*/ 789040 h 1425455"/>
                      <a:gd name="connsiteX7" fmla="*/ 3621362 w 4517517"/>
                      <a:gd name="connsiteY7" fmla="*/ 233429 h 1425455"/>
                      <a:gd name="connsiteX8" fmla="*/ 4517517 w 4517517"/>
                      <a:gd name="connsiteY8" fmla="*/ 509487 h 1425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517" h="1425455" extrusionOk="0">
                        <a:moveTo>
                          <a:pt x="0" y="1416837"/>
                        </a:moveTo>
                        <a:cubicBezTo>
                          <a:pt x="188363" y="1426954"/>
                          <a:pt x="320506" y="1442126"/>
                          <a:pt x="570171" y="1344049"/>
                        </a:cubicBezTo>
                        <a:cubicBezTo>
                          <a:pt x="821626" y="1269254"/>
                          <a:pt x="951889" y="990115"/>
                          <a:pt x="1112305" y="807238"/>
                        </a:cubicBezTo>
                        <a:cubicBezTo>
                          <a:pt x="1189609" y="656066"/>
                          <a:pt x="1139665" y="499561"/>
                          <a:pt x="1218567" y="256778"/>
                        </a:cubicBezTo>
                        <a:cubicBezTo>
                          <a:pt x="1254106" y="44603"/>
                          <a:pt x="1646081" y="31360"/>
                          <a:pt x="1773810" y="2019"/>
                        </a:cubicBezTo>
                        <a:cubicBezTo>
                          <a:pt x="1955678" y="-9103"/>
                          <a:pt x="2012007" y="33337"/>
                          <a:pt x="2182004" y="174891"/>
                        </a:cubicBezTo>
                        <a:cubicBezTo>
                          <a:pt x="2310248" y="298894"/>
                          <a:pt x="2547536" y="813785"/>
                          <a:pt x="2824074" y="789040"/>
                        </a:cubicBezTo>
                        <a:cubicBezTo>
                          <a:pt x="3061720" y="777364"/>
                          <a:pt x="3303435" y="329614"/>
                          <a:pt x="3621362" y="233429"/>
                        </a:cubicBezTo>
                        <a:cubicBezTo>
                          <a:pt x="3951783" y="213810"/>
                          <a:pt x="4384130" y="230851"/>
                          <a:pt x="4517517" y="50948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>
              <a:srgbClr val="FFFF00"/>
            </a:glow>
            <a:softEdge rad="0"/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F91E7203-30BC-48AD-B8DB-4D68D6257E82}"/>
              </a:ext>
            </a:extLst>
          </p:cNvPr>
          <p:cNvSpPr/>
          <p:nvPr/>
        </p:nvSpPr>
        <p:spPr bwMode="auto">
          <a:xfrm>
            <a:off x="377588" y="4744216"/>
            <a:ext cx="1210452" cy="848338"/>
          </a:xfrm>
          <a:custGeom>
            <a:avLst/>
            <a:gdLst>
              <a:gd name="connsiteX0" fmla="*/ 232012 w 1392923"/>
              <a:gd name="connsiteY0" fmla="*/ 0 h 952315"/>
              <a:gd name="connsiteX1" fmla="*/ 968991 w 1392923"/>
              <a:gd name="connsiteY1" fmla="*/ 500418 h 952315"/>
              <a:gd name="connsiteX2" fmla="*/ 987188 w 1392923"/>
              <a:gd name="connsiteY2" fmla="*/ 195618 h 952315"/>
              <a:gd name="connsiteX3" fmla="*/ 1392072 w 1392923"/>
              <a:gd name="connsiteY3" fmla="*/ 532262 h 952315"/>
              <a:gd name="connsiteX4" fmla="*/ 864358 w 1392923"/>
              <a:gd name="connsiteY4" fmla="*/ 950794 h 952315"/>
              <a:gd name="connsiteX5" fmla="*/ 955343 w 1392923"/>
              <a:gd name="connsiteY5" fmla="*/ 682388 h 952315"/>
              <a:gd name="connsiteX6" fmla="*/ 81886 w 1392923"/>
              <a:gd name="connsiteY6" fmla="*/ 941695 h 952315"/>
              <a:gd name="connsiteX7" fmla="*/ 313898 w 1392923"/>
              <a:gd name="connsiteY7" fmla="*/ 555009 h 952315"/>
              <a:gd name="connsiteX8" fmla="*/ 0 w 1392923"/>
              <a:gd name="connsiteY8" fmla="*/ 68239 h 952315"/>
              <a:gd name="connsiteX0" fmla="*/ 232012 w 1392923"/>
              <a:gd name="connsiteY0" fmla="*/ 0 h 952315"/>
              <a:gd name="connsiteX1" fmla="*/ 968991 w 1392923"/>
              <a:gd name="connsiteY1" fmla="*/ 500418 h 952315"/>
              <a:gd name="connsiteX2" fmla="*/ 987188 w 1392923"/>
              <a:gd name="connsiteY2" fmla="*/ 195618 h 952315"/>
              <a:gd name="connsiteX3" fmla="*/ 1392072 w 1392923"/>
              <a:gd name="connsiteY3" fmla="*/ 532262 h 952315"/>
              <a:gd name="connsiteX4" fmla="*/ 864358 w 1392923"/>
              <a:gd name="connsiteY4" fmla="*/ 950794 h 952315"/>
              <a:gd name="connsiteX5" fmla="*/ 955343 w 1392923"/>
              <a:gd name="connsiteY5" fmla="*/ 682388 h 952315"/>
              <a:gd name="connsiteX6" fmla="*/ 81886 w 1392923"/>
              <a:gd name="connsiteY6" fmla="*/ 941695 h 952315"/>
              <a:gd name="connsiteX7" fmla="*/ 313898 w 1392923"/>
              <a:gd name="connsiteY7" fmla="*/ 555009 h 952315"/>
              <a:gd name="connsiteX8" fmla="*/ 0 w 1392923"/>
              <a:gd name="connsiteY8" fmla="*/ 68239 h 952315"/>
              <a:gd name="connsiteX9" fmla="*/ 232012 w 1392923"/>
              <a:gd name="connsiteY9" fmla="*/ 0 h 952315"/>
              <a:gd name="connsiteX0" fmla="*/ 170343 w 1331254"/>
              <a:gd name="connsiteY0" fmla="*/ 128 h 952443"/>
              <a:gd name="connsiteX1" fmla="*/ 907322 w 1331254"/>
              <a:gd name="connsiteY1" fmla="*/ 500546 h 952443"/>
              <a:gd name="connsiteX2" fmla="*/ 925519 w 1331254"/>
              <a:gd name="connsiteY2" fmla="*/ 195746 h 952443"/>
              <a:gd name="connsiteX3" fmla="*/ 1330403 w 1331254"/>
              <a:gd name="connsiteY3" fmla="*/ 532390 h 952443"/>
              <a:gd name="connsiteX4" fmla="*/ 802689 w 1331254"/>
              <a:gd name="connsiteY4" fmla="*/ 950922 h 952443"/>
              <a:gd name="connsiteX5" fmla="*/ 893674 w 1331254"/>
              <a:gd name="connsiteY5" fmla="*/ 682516 h 952443"/>
              <a:gd name="connsiteX6" fmla="*/ 20217 w 1331254"/>
              <a:gd name="connsiteY6" fmla="*/ 941823 h 952443"/>
              <a:gd name="connsiteX7" fmla="*/ 252229 w 1331254"/>
              <a:gd name="connsiteY7" fmla="*/ 555137 h 952443"/>
              <a:gd name="connsiteX8" fmla="*/ 170343 w 1331254"/>
              <a:gd name="connsiteY8" fmla="*/ 128 h 952443"/>
              <a:gd name="connsiteX0" fmla="*/ 42964 w 1331254"/>
              <a:gd name="connsiteY0" fmla="*/ 167 h 820554"/>
              <a:gd name="connsiteX1" fmla="*/ 907322 w 1331254"/>
              <a:gd name="connsiteY1" fmla="*/ 368657 h 820554"/>
              <a:gd name="connsiteX2" fmla="*/ 925519 w 1331254"/>
              <a:gd name="connsiteY2" fmla="*/ 63857 h 820554"/>
              <a:gd name="connsiteX3" fmla="*/ 1330403 w 1331254"/>
              <a:gd name="connsiteY3" fmla="*/ 400501 h 820554"/>
              <a:gd name="connsiteX4" fmla="*/ 802689 w 1331254"/>
              <a:gd name="connsiteY4" fmla="*/ 819033 h 820554"/>
              <a:gd name="connsiteX5" fmla="*/ 893674 w 1331254"/>
              <a:gd name="connsiteY5" fmla="*/ 550627 h 820554"/>
              <a:gd name="connsiteX6" fmla="*/ 20217 w 1331254"/>
              <a:gd name="connsiteY6" fmla="*/ 809934 h 820554"/>
              <a:gd name="connsiteX7" fmla="*/ 252229 w 1331254"/>
              <a:gd name="connsiteY7" fmla="*/ 423248 h 820554"/>
              <a:gd name="connsiteX8" fmla="*/ 42964 w 1331254"/>
              <a:gd name="connsiteY8" fmla="*/ 167 h 820554"/>
              <a:gd name="connsiteX0" fmla="*/ 42964 w 1331250"/>
              <a:gd name="connsiteY0" fmla="*/ 206 h 820593"/>
              <a:gd name="connsiteX1" fmla="*/ 916420 w 1331250"/>
              <a:gd name="connsiteY1" fmla="*/ 295908 h 820593"/>
              <a:gd name="connsiteX2" fmla="*/ 925519 w 1331250"/>
              <a:gd name="connsiteY2" fmla="*/ 63896 h 820593"/>
              <a:gd name="connsiteX3" fmla="*/ 1330403 w 1331250"/>
              <a:gd name="connsiteY3" fmla="*/ 400540 h 820593"/>
              <a:gd name="connsiteX4" fmla="*/ 802689 w 1331250"/>
              <a:gd name="connsiteY4" fmla="*/ 819072 h 820593"/>
              <a:gd name="connsiteX5" fmla="*/ 893674 w 1331250"/>
              <a:gd name="connsiteY5" fmla="*/ 550666 h 820593"/>
              <a:gd name="connsiteX6" fmla="*/ 20217 w 1331250"/>
              <a:gd name="connsiteY6" fmla="*/ 809973 h 820593"/>
              <a:gd name="connsiteX7" fmla="*/ 252229 w 1331250"/>
              <a:gd name="connsiteY7" fmla="*/ 423287 h 820593"/>
              <a:gd name="connsiteX8" fmla="*/ 42964 w 1331250"/>
              <a:gd name="connsiteY8" fmla="*/ 206 h 820593"/>
              <a:gd name="connsiteX0" fmla="*/ 42964 w 1330752"/>
              <a:gd name="connsiteY0" fmla="*/ 27951 h 848338"/>
              <a:gd name="connsiteX1" fmla="*/ 916420 w 1330752"/>
              <a:gd name="connsiteY1" fmla="*/ 323653 h 848338"/>
              <a:gd name="connsiteX2" fmla="*/ 884575 w 1330752"/>
              <a:gd name="connsiteY2" fmla="*/ 656 h 848338"/>
              <a:gd name="connsiteX3" fmla="*/ 1330403 w 1330752"/>
              <a:gd name="connsiteY3" fmla="*/ 428285 h 848338"/>
              <a:gd name="connsiteX4" fmla="*/ 802689 w 1330752"/>
              <a:gd name="connsiteY4" fmla="*/ 846817 h 848338"/>
              <a:gd name="connsiteX5" fmla="*/ 893674 w 1330752"/>
              <a:gd name="connsiteY5" fmla="*/ 578411 h 848338"/>
              <a:gd name="connsiteX6" fmla="*/ 20217 w 1330752"/>
              <a:gd name="connsiteY6" fmla="*/ 837718 h 848338"/>
              <a:gd name="connsiteX7" fmla="*/ 252229 w 1330752"/>
              <a:gd name="connsiteY7" fmla="*/ 451032 h 848338"/>
              <a:gd name="connsiteX8" fmla="*/ 42964 w 1330752"/>
              <a:gd name="connsiteY8" fmla="*/ 27951 h 848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0752" h="848338">
                <a:moveTo>
                  <a:pt x="42964" y="27951"/>
                </a:moveTo>
                <a:cubicBezTo>
                  <a:pt x="152146" y="18852"/>
                  <a:pt x="776152" y="328202"/>
                  <a:pt x="916420" y="323653"/>
                </a:cubicBezTo>
                <a:cubicBezTo>
                  <a:pt x="1056688" y="319104"/>
                  <a:pt x="815578" y="-16783"/>
                  <a:pt x="884575" y="656"/>
                </a:cubicBezTo>
                <a:cubicBezTo>
                  <a:pt x="953572" y="18095"/>
                  <a:pt x="1344051" y="287258"/>
                  <a:pt x="1330403" y="428285"/>
                </a:cubicBezTo>
                <a:cubicBezTo>
                  <a:pt x="1316755" y="569312"/>
                  <a:pt x="875477" y="821796"/>
                  <a:pt x="802689" y="846817"/>
                </a:cubicBezTo>
                <a:cubicBezTo>
                  <a:pt x="729901" y="871838"/>
                  <a:pt x="1024086" y="579927"/>
                  <a:pt x="893674" y="578411"/>
                </a:cubicBezTo>
                <a:cubicBezTo>
                  <a:pt x="763262" y="576895"/>
                  <a:pt x="127124" y="858948"/>
                  <a:pt x="20217" y="837718"/>
                </a:cubicBezTo>
                <a:cubicBezTo>
                  <a:pt x="-86690" y="816488"/>
                  <a:pt x="265877" y="596608"/>
                  <a:pt x="252229" y="451032"/>
                </a:cubicBezTo>
                <a:cubicBezTo>
                  <a:pt x="277250" y="294083"/>
                  <a:pt x="-66218" y="37050"/>
                  <a:pt x="42964" y="2795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B10FCF-886E-4690-B176-FB607A3FC8CC}"/>
              </a:ext>
            </a:extLst>
          </p:cNvPr>
          <p:cNvSpPr txBox="1"/>
          <p:nvPr/>
        </p:nvSpPr>
        <p:spPr>
          <a:xfrm rot="2478753">
            <a:off x="7088593" y="2398341"/>
            <a:ext cx="2405115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Blurred Image Manifold</a:t>
            </a:r>
            <a:endParaRPr lang="he-IL" b="0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0347D94-D0A8-46A3-A6A2-BCD2CE770164}"/>
              </a:ext>
            </a:extLst>
          </p:cNvPr>
          <p:cNvSpPr/>
          <p:nvPr/>
        </p:nvSpPr>
        <p:spPr bwMode="auto">
          <a:xfrm rot="3837379">
            <a:off x="5243391" y="3706832"/>
            <a:ext cx="3925325" cy="1425455"/>
          </a:xfrm>
          <a:custGeom>
            <a:avLst/>
            <a:gdLst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019868 w 3179147"/>
              <a:gd name="connsiteY6" fmla="*/ 477671 h 1484275"/>
              <a:gd name="connsiteX7" fmla="*/ 2147248 w 3179147"/>
              <a:gd name="connsiteY7" fmla="*/ 609599 h 1484275"/>
              <a:gd name="connsiteX8" fmla="*/ 2452048 w 3179147"/>
              <a:gd name="connsiteY8" fmla="*/ 700584 h 1484275"/>
              <a:gd name="connsiteX9" fmla="*/ 2811439 w 3179147"/>
              <a:gd name="connsiteY9" fmla="*/ 445826 h 1484275"/>
              <a:gd name="connsiteX10" fmla="*/ 3084394 w 3179147"/>
              <a:gd name="connsiteY10" fmla="*/ 172871 h 1484275"/>
              <a:gd name="connsiteX11" fmla="*/ 3170830 w 3179147"/>
              <a:gd name="connsiteY11" fmla="*/ 18196 h 1484275"/>
              <a:gd name="connsiteX12" fmla="*/ 3170830 w 3179147"/>
              <a:gd name="connsiteY12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1011154 w 3179147"/>
              <a:gd name="connsiteY3" fmla="*/ 309349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147248 w 3179147"/>
              <a:gd name="connsiteY6" fmla="*/ 609599 h 1478026"/>
              <a:gd name="connsiteX7" fmla="*/ 2452048 w 3179147"/>
              <a:gd name="connsiteY7" fmla="*/ 700584 h 1478026"/>
              <a:gd name="connsiteX8" fmla="*/ 2811439 w 3179147"/>
              <a:gd name="connsiteY8" fmla="*/ 445826 h 1478026"/>
              <a:gd name="connsiteX9" fmla="*/ 3084394 w 3179147"/>
              <a:gd name="connsiteY9" fmla="*/ 172871 h 1478026"/>
              <a:gd name="connsiteX10" fmla="*/ 3170830 w 3179147"/>
              <a:gd name="connsiteY10" fmla="*/ 18196 h 1478026"/>
              <a:gd name="connsiteX11" fmla="*/ 3170830 w 3179147"/>
              <a:gd name="connsiteY11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452048 w 3179147"/>
              <a:gd name="connsiteY6" fmla="*/ 700584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3084394 w 3179147"/>
              <a:gd name="connsiteY7" fmla="*/ 172871 h 1478026"/>
              <a:gd name="connsiteX8" fmla="*/ 3170830 w 3179147"/>
              <a:gd name="connsiteY8" fmla="*/ 18196 h 1478026"/>
              <a:gd name="connsiteX9" fmla="*/ 3170830 w 3179147"/>
              <a:gd name="connsiteY9" fmla="*/ 9098 h 1478026"/>
              <a:gd name="connsiteX0" fmla="*/ 0 w 3173665"/>
              <a:gd name="connsiteY0" fmla="*/ 1778954 h 1787572"/>
              <a:gd name="connsiteX1" fmla="*/ 473122 w 3173665"/>
              <a:gd name="connsiteY1" fmla="*/ 1706166 h 1787572"/>
              <a:gd name="connsiteX2" fmla="*/ 922979 w 3173665"/>
              <a:gd name="connsiteY2" fmla="*/ 1169355 h 1787572"/>
              <a:gd name="connsiteX3" fmla="*/ 1011154 w 3173665"/>
              <a:gd name="connsiteY3" fmla="*/ 618895 h 1787572"/>
              <a:gd name="connsiteX4" fmla="*/ 1471888 w 3173665"/>
              <a:gd name="connsiteY4" fmla="*/ 364136 h 1787572"/>
              <a:gd name="connsiteX5" fmla="*/ 1810603 w 3173665"/>
              <a:gd name="connsiteY5" fmla="*/ 537008 h 1787572"/>
              <a:gd name="connsiteX6" fmla="*/ 2343385 w 3173665"/>
              <a:gd name="connsiteY6" fmla="*/ 1151157 h 1787572"/>
              <a:gd name="connsiteX7" fmla="*/ 3084394 w 3173665"/>
              <a:gd name="connsiteY7" fmla="*/ 482417 h 1787572"/>
              <a:gd name="connsiteX8" fmla="*/ 3170830 w 3173665"/>
              <a:gd name="connsiteY8" fmla="*/ 327742 h 1787572"/>
              <a:gd name="connsiteX9" fmla="*/ 3133216 w 3173665"/>
              <a:gd name="connsiteY9" fmla="*/ 196 h 1787572"/>
              <a:gd name="connsiteX0" fmla="*/ 0 w 3155676"/>
              <a:gd name="connsiteY0" fmla="*/ 1778758 h 1787376"/>
              <a:gd name="connsiteX1" fmla="*/ 473122 w 3155676"/>
              <a:gd name="connsiteY1" fmla="*/ 1705970 h 1787376"/>
              <a:gd name="connsiteX2" fmla="*/ 922979 w 3155676"/>
              <a:gd name="connsiteY2" fmla="*/ 1169159 h 1787376"/>
              <a:gd name="connsiteX3" fmla="*/ 1011154 w 3155676"/>
              <a:gd name="connsiteY3" fmla="*/ 618699 h 1787376"/>
              <a:gd name="connsiteX4" fmla="*/ 1471888 w 3155676"/>
              <a:gd name="connsiteY4" fmla="*/ 363940 h 1787376"/>
              <a:gd name="connsiteX5" fmla="*/ 1810603 w 3155676"/>
              <a:gd name="connsiteY5" fmla="*/ 536812 h 1787376"/>
              <a:gd name="connsiteX6" fmla="*/ 2343385 w 3155676"/>
              <a:gd name="connsiteY6" fmla="*/ 1150961 h 1787376"/>
              <a:gd name="connsiteX7" fmla="*/ 3084394 w 3155676"/>
              <a:gd name="connsiteY7" fmla="*/ 482221 h 1787376"/>
              <a:gd name="connsiteX8" fmla="*/ 3133216 w 3155676"/>
              <a:gd name="connsiteY8" fmla="*/ 0 h 1787376"/>
              <a:gd name="connsiteX0" fmla="*/ 0 w 3184255"/>
              <a:gd name="connsiteY0" fmla="*/ 1778758 h 1787376"/>
              <a:gd name="connsiteX1" fmla="*/ 473122 w 3184255"/>
              <a:gd name="connsiteY1" fmla="*/ 1705970 h 1787376"/>
              <a:gd name="connsiteX2" fmla="*/ 922979 w 3184255"/>
              <a:gd name="connsiteY2" fmla="*/ 1169159 h 1787376"/>
              <a:gd name="connsiteX3" fmla="*/ 1011154 w 3184255"/>
              <a:gd name="connsiteY3" fmla="*/ 618699 h 1787376"/>
              <a:gd name="connsiteX4" fmla="*/ 1471888 w 3184255"/>
              <a:gd name="connsiteY4" fmla="*/ 363940 h 1787376"/>
              <a:gd name="connsiteX5" fmla="*/ 1810603 w 3184255"/>
              <a:gd name="connsiteY5" fmla="*/ 536812 h 1787376"/>
              <a:gd name="connsiteX6" fmla="*/ 2343385 w 3184255"/>
              <a:gd name="connsiteY6" fmla="*/ 1150961 h 1787376"/>
              <a:gd name="connsiteX7" fmla="*/ 3126187 w 3184255"/>
              <a:gd name="connsiteY7" fmla="*/ 759726 h 1787376"/>
              <a:gd name="connsiteX8" fmla="*/ 3133216 w 3184255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17524 w 3769739"/>
              <a:gd name="connsiteY7" fmla="*/ 347763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48585" h="1425455">
                <a:moveTo>
                  <a:pt x="0" y="1416837"/>
                </a:moveTo>
                <a:cubicBezTo>
                  <a:pt x="168701" y="1436171"/>
                  <a:pt x="298396" y="1427452"/>
                  <a:pt x="473122" y="1344049"/>
                </a:cubicBezTo>
                <a:cubicBezTo>
                  <a:pt x="647848" y="1260646"/>
                  <a:pt x="833307" y="988450"/>
                  <a:pt x="922979" y="807238"/>
                </a:cubicBezTo>
                <a:cubicBezTo>
                  <a:pt x="1012651" y="626026"/>
                  <a:pt x="953104" y="450122"/>
                  <a:pt x="1011154" y="256778"/>
                </a:cubicBezTo>
                <a:cubicBezTo>
                  <a:pt x="1069204" y="63434"/>
                  <a:pt x="1338646" y="15667"/>
                  <a:pt x="1471888" y="2019"/>
                </a:cubicBezTo>
                <a:cubicBezTo>
                  <a:pt x="1605130" y="-11629"/>
                  <a:pt x="1665354" y="43721"/>
                  <a:pt x="1810603" y="174891"/>
                </a:cubicBezTo>
                <a:cubicBezTo>
                  <a:pt x="1955852" y="306061"/>
                  <a:pt x="2144325" y="779284"/>
                  <a:pt x="2343385" y="789040"/>
                </a:cubicBezTo>
                <a:cubicBezTo>
                  <a:pt x="2542446" y="798796"/>
                  <a:pt x="2770766" y="280021"/>
                  <a:pt x="3004966" y="233429"/>
                </a:cubicBezTo>
                <a:cubicBezTo>
                  <a:pt x="3239166" y="186837"/>
                  <a:pt x="3589455" y="216813"/>
                  <a:pt x="3748585" y="509487"/>
                </a:cubicBezTo>
              </a:path>
            </a:pathLst>
          </a:custGeom>
          <a:noFill/>
          <a:ln w="127000" cap="rnd" cmpd="sng" algn="ctr">
            <a:solidFill>
              <a:srgbClr val="FFFF00">
                <a:alpha val="64000"/>
              </a:srgb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0 w 4517517"/>
                      <a:gd name="connsiteY0" fmla="*/ 1416837 h 1425455"/>
                      <a:gd name="connsiteX1" fmla="*/ 570171 w 4517517"/>
                      <a:gd name="connsiteY1" fmla="*/ 1344049 h 1425455"/>
                      <a:gd name="connsiteX2" fmla="*/ 1112305 w 4517517"/>
                      <a:gd name="connsiteY2" fmla="*/ 807238 h 1425455"/>
                      <a:gd name="connsiteX3" fmla="*/ 1218567 w 4517517"/>
                      <a:gd name="connsiteY3" fmla="*/ 256778 h 1425455"/>
                      <a:gd name="connsiteX4" fmla="*/ 1773810 w 4517517"/>
                      <a:gd name="connsiteY4" fmla="*/ 2019 h 1425455"/>
                      <a:gd name="connsiteX5" fmla="*/ 2182004 w 4517517"/>
                      <a:gd name="connsiteY5" fmla="*/ 174891 h 1425455"/>
                      <a:gd name="connsiteX6" fmla="*/ 2824074 w 4517517"/>
                      <a:gd name="connsiteY6" fmla="*/ 789040 h 1425455"/>
                      <a:gd name="connsiteX7" fmla="*/ 3621362 w 4517517"/>
                      <a:gd name="connsiteY7" fmla="*/ 233429 h 1425455"/>
                      <a:gd name="connsiteX8" fmla="*/ 4517517 w 4517517"/>
                      <a:gd name="connsiteY8" fmla="*/ 509487 h 1425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517" h="1425455" extrusionOk="0">
                        <a:moveTo>
                          <a:pt x="0" y="1416837"/>
                        </a:moveTo>
                        <a:cubicBezTo>
                          <a:pt x="188363" y="1426954"/>
                          <a:pt x="320506" y="1442126"/>
                          <a:pt x="570171" y="1344049"/>
                        </a:cubicBezTo>
                        <a:cubicBezTo>
                          <a:pt x="821626" y="1269254"/>
                          <a:pt x="951889" y="990115"/>
                          <a:pt x="1112305" y="807238"/>
                        </a:cubicBezTo>
                        <a:cubicBezTo>
                          <a:pt x="1189609" y="656066"/>
                          <a:pt x="1139665" y="499561"/>
                          <a:pt x="1218567" y="256778"/>
                        </a:cubicBezTo>
                        <a:cubicBezTo>
                          <a:pt x="1254106" y="44603"/>
                          <a:pt x="1646081" y="31360"/>
                          <a:pt x="1773810" y="2019"/>
                        </a:cubicBezTo>
                        <a:cubicBezTo>
                          <a:pt x="1955678" y="-9103"/>
                          <a:pt x="2012007" y="33337"/>
                          <a:pt x="2182004" y="174891"/>
                        </a:cubicBezTo>
                        <a:cubicBezTo>
                          <a:pt x="2310248" y="298894"/>
                          <a:pt x="2547536" y="813785"/>
                          <a:pt x="2824074" y="789040"/>
                        </a:cubicBezTo>
                        <a:cubicBezTo>
                          <a:pt x="3061720" y="777364"/>
                          <a:pt x="3303435" y="329614"/>
                          <a:pt x="3621362" y="233429"/>
                        </a:cubicBezTo>
                        <a:cubicBezTo>
                          <a:pt x="3951783" y="213810"/>
                          <a:pt x="4384130" y="230851"/>
                          <a:pt x="4517517" y="50948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381000">
              <a:srgbClr val="FFFF00"/>
            </a:glow>
            <a:softEdge rad="0"/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1E5AD13-E0E8-4C40-9835-6215F578B5E6}"/>
              </a:ext>
            </a:extLst>
          </p:cNvPr>
          <p:cNvSpPr/>
          <p:nvPr/>
        </p:nvSpPr>
        <p:spPr bwMode="auto">
          <a:xfrm rot="3837379">
            <a:off x="5243391" y="3706832"/>
            <a:ext cx="3925325" cy="1425455"/>
          </a:xfrm>
          <a:custGeom>
            <a:avLst/>
            <a:gdLst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019868 w 3179147"/>
              <a:gd name="connsiteY6" fmla="*/ 477671 h 1484275"/>
              <a:gd name="connsiteX7" fmla="*/ 2147248 w 3179147"/>
              <a:gd name="connsiteY7" fmla="*/ 609599 h 1484275"/>
              <a:gd name="connsiteX8" fmla="*/ 2452048 w 3179147"/>
              <a:gd name="connsiteY8" fmla="*/ 700584 h 1484275"/>
              <a:gd name="connsiteX9" fmla="*/ 2811439 w 3179147"/>
              <a:gd name="connsiteY9" fmla="*/ 445826 h 1484275"/>
              <a:gd name="connsiteX10" fmla="*/ 3084394 w 3179147"/>
              <a:gd name="connsiteY10" fmla="*/ 172871 h 1484275"/>
              <a:gd name="connsiteX11" fmla="*/ 3170830 w 3179147"/>
              <a:gd name="connsiteY11" fmla="*/ 18196 h 1484275"/>
              <a:gd name="connsiteX12" fmla="*/ 3170830 w 3179147"/>
              <a:gd name="connsiteY12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1011154 w 3179147"/>
              <a:gd name="connsiteY3" fmla="*/ 309349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147248 w 3179147"/>
              <a:gd name="connsiteY6" fmla="*/ 609599 h 1478026"/>
              <a:gd name="connsiteX7" fmla="*/ 2452048 w 3179147"/>
              <a:gd name="connsiteY7" fmla="*/ 700584 h 1478026"/>
              <a:gd name="connsiteX8" fmla="*/ 2811439 w 3179147"/>
              <a:gd name="connsiteY8" fmla="*/ 445826 h 1478026"/>
              <a:gd name="connsiteX9" fmla="*/ 3084394 w 3179147"/>
              <a:gd name="connsiteY9" fmla="*/ 172871 h 1478026"/>
              <a:gd name="connsiteX10" fmla="*/ 3170830 w 3179147"/>
              <a:gd name="connsiteY10" fmla="*/ 18196 h 1478026"/>
              <a:gd name="connsiteX11" fmla="*/ 3170830 w 3179147"/>
              <a:gd name="connsiteY11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452048 w 3179147"/>
              <a:gd name="connsiteY6" fmla="*/ 700584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3084394 w 3179147"/>
              <a:gd name="connsiteY7" fmla="*/ 172871 h 1478026"/>
              <a:gd name="connsiteX8" fmla="*/ 3170830 w 3179147"/>
              <a:gd name="connsiteY8" fmla="*/ 18196 h 1478026"/>
              <a:gd name="connsiteX9" fmla="*/ 3170830 w 3179147"/>
              <a:gd name="connsiteY9" fmla="*/ 9098 h 1478026"/>
              <a:gd name="connsiteX0" fmla="*/ 0 w 3173665"/>
              <a:gd name="connsiteY0" fmla="*/ 1778954 h 1787572"/>
              <a:gd name="connsiteX1" fmla="*/ 473122 w 3173665"/>
              <a:gd name="connsiteY1" fmla="*/ 1706166 h 1787572"/>
              <a:gd name="connsiteX2" fmla="*/ 922979 w 3173665"/>
              <a:gd name="connsiteY2" fmla="*/ 1169355 h 1787572"/>
              <a:gd name="connsiteX3" fmla="*/ 1011154 w 3173665"/>
              <a:gd name="connsiteY3" fmla="*/ 618895 h 1787572"/>
              <a:gd name="connsiteX4" fmla="*/ 1471888 w 3173665"/>
              <a:gd name="connsiteY4" fmla="*/ 364136 h 1787572"/>
              <a:gd name="connsiteX5" fmla="*/ 1810603 w 3173665"/>
              <a:gd name="connsiteY5" fmla="*/ 537008 h 1787572"/>
              <a:gd name="connsiteX6" fmla="*/ 2343385 w 3173665"/>
              <a:gd name="connsiteY6" fmla="*/ 1151157 h 1787572"/>
              <a:gd name="connsiteX7" fmla="*/ 3084394 w 3173665"/>
              <a:gd name="connsiteY7" fmla="*/ 482417 h 1787572"/>
              <a:gd name="connsiteX8" fmla="*/ 3170830 w 3173665"/>
              <a:gd name="connsiteY8" fmla="*/ 327742 h 1787572"/>
              <a:gd name="connsiteX9" fmla="*/ 3133216 w 3173665"/>
              <a:gd name="connsiteY9" fmla="*/ 196 h 1787572"/>
              <a:gd name="connsiteX0" fmla="*/ 0 w 3155676"/>
              <a:gd name="connsiteY0" fmla="*/ 1778758 h 1787376"/>
              <a:gd name="connsiteX1" fmla="*/ 473122 w 3155676"/>
              <a:gd name="connsiteY1" fmla="*/ 1705970 h 1787376"/>
              <a:gd name="connsiteX2" fmla="*/ 922979 w 3155676"/>
              <a:gd name="connsiteY2" fmla="*/ 1169159 h 1787376"/>
              <a:gd name="connsiteX3" fmla="*/ 1011154 w 3155676"/>
              <a:gd name="connsiteY3" fmla="*/ 618699 h 1787376"/>
              <a:gd name="connsiteX4" fmla="*/ 1471888 w 3155676"/>
              <a:gd name="connsiteY4" fmla="*/ 363940 h 1787376"/>
              <a:gd name="connsiteX5" fmla="*/ 1810603 w 3155676"/>
              <a:gd name="connsiteY5" fmla="*/ 536812 h 1787376"/>
              <a:gd name="connsiteX6" fmla="*/ 2343385 w 3155676"/>
              <a:gd name="connsiteY6" fmla="*/ 1150961 h 1787376"/>
              <a:gd name="connsiteX7" fmla="*/ 3084394 w 3155676"/>
              <a:gd name="connsiteY7" fmla="*/ 482221 h 1787376"/>
              <a:gd name="connsiteX8" fmla="*/ 3133216 w 3155676"/>
              <a:gd name="connsiteY8" fmla="*/ 0 h 1787376"/>
              <a:gd name="connsiteX0" fmla="*/ 0 w 3184255"/>
              <a:gd name="connsiteY0" fmla="*/ 1778758 h 1787376"/>
              <a:gd name="connsiteX1" fmla="*/ 473122 w 3184255"/>
              <a:gd name="connsiteY1" fmla="*/ 1705970 h 1787376"/>
              <a:gd name="connsiteX2" fmla="*/ 922979 w 3184255"/>
              <a:gd name="connsiteY2" fmla="*/ 1169159 h 1787376"/>
              <a:gd name="connsiteX3" fmla="*/ 1011154 w 3184255"/>
              <a:gd name="connsiteY3" fmla="*/ 618699 h 1787376"/>
              <a:gd name="connsiteX4" fmla="*/ 1471888 w 3184255"/>
              <a:gd name="connsiteY4" fmla="*/ 363940 h 1787376"/>
              <a:gd name="connsiteX5" fmla="*/ 1810603 w 3184255"/>
              <a:gd name="connsiteY5" fmla="*/ 536812 h 1787376"/>
              <a:gd name="connsiteX6" fmla="*/ 2343385 w 3184255"/>
              <a:gd name="connsiteY6" fmla="*/ 1150961 h 1787376"/>
              <a:gd name="connsiteX7" fmla="*/ 3126187 w 3184255"/>
              <a:gd name="connsiteY7" fmla="*/ 759726 h 1787376"/>
              <a:gd name="connsiteX8" fmla="*/ 3133216 w 3184255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17524 w 3769739"/>
              <a:gd name="connsiteY7" fmla="*/ 347763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48585" h="1425455">
                <a:moveTo>
                  <a:pt x="0" y="1416837"/>
                </a:moveTo>
                <a:cubicBezTo>
                  <a:pt x="168701" y="1436171"/>
                  <a:pt x="298396" y="1427452"/>
                  <a:pt x="473122" y="1344049"/>
                </a:cubicBezTo>
                <a:cubicBezTo>
                  <a:pt x="647848" y="1260646"/>
                  <a:pt x="833307" y="988450"/>
                  <a:pt x="922979" y="807238"/>
                </a:cubicBezTo>
                <a:cubicBezTo>
                  <a:pt x="1012651" y="626026"/>
                  <a:pt x="953104" y="450122"/>
                  <a:pt x="1011154" y="256778"/>
                </a:cubicBezTo>
                <a:cubicBezTo>
                  <a:pt x="1069204" y="63434"/>
                  <a:pt x="1338646" y="15667"/>
                  <a:pt x="1471888" y="2019"/>
                </a:cubicBezTo>
                <a:cubicBezTo>
                  <a:pt x="1605130" y="-11629"/>
                  <a:pt x="1665354" y="43721"/>
                  <a:pt x="1810603" y="174891"/>
                </a:cubicBezTo>
                <a:cubicBezTo>
                  <a:pt x="1955852" y="306061"/>
                  <a:pt x="2144325" y="779284"/>
                  <a:pt x="2343385" y="789040"/>
                </a:cubicBezTo>
                <a:cubicBezTo>
                  <a:pt x="2542446" y="798796"/>
                  <a:pt x="2770766" y="280021"/>
                  <a:pt x="3004966" y="233429"/>
                </a:cubicBezTo>
                <a:cubicBezTo>
                  <a:pt x="3239166" y="186837"/>
                  <a:pt x="3589455" y="216813"/>
                  <a:pt x="3748585" y="509487"/>
                </a:cubicBezTo>
              </a:path>
            </a:pathLst>
          </a:custGeom>
          <a:noFill/>
          <a:ln w="127000" cap="rnd" cmpd="sng" algn="ctr">
            <a:solidFill>
              <a:srgbClr val="FFFF00">
                <a:alpha val="64000"/>
              </a:srgb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0 w 4517517"/>
                      <a:gd name="connsiteY0" fmla="*/ 1416837 h 1425455"/>
                      <a:gd name="connsiteX1" fmla="*/ 570171 w 4517517"/>
                      <a:gd name="connsiteY1" fmla="*/ 1344049 h 1425455"/>
                      <a:gd name="connsiteX2" fmla="*/ 1112305 w 4517517"/>
                      <a:gd name="connsiteY2" fmla="*/ 807238 h 1425455"/>
                      <a:gd name="connsiteX3" fmla="*/ 1218567 w 4517517"/>
                      <a:gd name="connsiteY3" fmla="*/ 256778 h 1425455"/>
                      <a:gd name="connsiteX4" fmla="*/ 1773810 w 4517517"/>
                      <a:gd name="connsiteY4" fmla="*/ 2019 h 1425455"/>
                      <a:gd name="connsiteX5" fmla="*/ 2182004 w 4517517"/>
                      <a:gd name="connsiteY5" fmla="*/ 174891 h 1425455"/>
                      <a:gd name="connsiteX6" fmla="*/ 2824074 w 4517517"/>
                      <a:gd name="connsiteY6" fmla="*/ 789040 h 1425455"/>
                      <a:gd name="connsiteX7" fmla="*/ 3621362 w 4517517"/>
                      <a:gd name="connsiteY7" fmla="*/ 233429 h 1425455"/>
                      <a:gd name="connsiteX8" fmla="*/ 4517517 w 4517517"/>
                      <a:gd name="connsiteY8" fmla="*/ 509487 h 1425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517" h="1425455" extrusionOk="0">
                        <a:moveTo>
                          <a:pt x="0" y="1416837"/>
                        </a:moveTo>
                        <a:cubicBezTo>
                          <a:pt x="188363" y="1426954"/>
                          <a:pt x="320506" y="1442126"/>
                          <a:pt x="570171" y="1344049"/>
                        </a:cubicBezTo>
                        <a:cubicBezTo>
                          <a:pt x="821626" y="1269254"/>
                          <a:pt x="951889" y="990115"/>
                          <a:pt x="1112305" y="807238"/>
                        </a:cubicBezTo>
                        <a:cubicBezTo>
                          <a:pt x="1189609" y="656066"/>
                          <a:pt x="1139665" y="499561"/>
                          <a:pt x="1218567" y="256778"/>
                        </a:cubicBezTo>
                        <a:cubicBezTo>
                          <a:pt x="1254106" y="44603"/>
                          <a:pt x="1646081" y="31360"/>
                          <a:pt x="1773810" y="2019"/>
                        </a:cubicBezTo>
                        <a:cubicBezTo>
                          <a:pt x="1955678" y="-9103"/>
                          <a:pt x="2012007" y="33337"/>
                          <a:pt x="2182004" y="174891"/>
                        </a:cubicBezTo>
                        <a:cubicBezTo>
                          <a:pt x="2310248" y="298894"/>
                          <a:pt x="2547536" y="813785"/>
                          <a:pt x="2824074" y="789040"/>
                        </a:cubicBezTo>
                        <a:cubicBezTo>
                          <a:pt x="3061720" y="777364"/>
                          <a:pt x="3303435" y="329614"/>
                          <a:pt x="3621362" y="233429"/>
                        </a:cubicBezTo>
                        <a:cubicBezTo>
                          <a:pt x="3951783" y="213810"/>
                          <a:pt x="4384130" y="230851"/>
                          <a:pt x="4517517" y="50948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825500">
              <a:srgbClr val="FFFF00"/>
            </a:glow>
            <a:softEdge rad="0"/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65709A32-28D2-4CC6-A3D0-228BFC9097F8}"/>
              </a:ext>
            </a:extLst>
          </p:cNvPr>
          <p:cNvSpPr/>
          <p:nvPr/>
        </p:nvSpPr>
        <p:spPr bwMode="auto">
          <a:xfrm rot="3837379">
            <a:off x="5243391" y="3706832"/>
            <a:ext cx="3925325" cy="1425455"/>
          </a:xfrm>
          <a:custGeom>
            <a:avLst/>
            <a:gdLst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019868 w 3179147"/>
              <a:gd name="connsiteY6" fmla="*/ 477671 h 1484275"/>
              <a:gd name="connsiteX7" fmla="*/ 2147248 w 3179147"/>
              <a:gd name="connsiteY7" fmla="*/ 609599 h 1484275"/>
              <a:gd name="connsiteX8" fmla="*/ 2452048 w 3179147"/>
              <a:gd name="connsiteY8" fmla="*/ 700584 h 1484275"/>
              <a:gd name="connsiteX9" fmla="*/ 2811439 w 3179147"/>
              <a:gd name="connsiteY9" fmla="*/ 445826 h 1484275"/>
              <a:gd name="connsiteX10" fmla="*/ 3084394 w 3179147"/>
              <a:gd name="connsiteY10" fmla="*/ 172871 h 1484275"/>
              <a:gd name="connsiteX11" fmla="*/ 3170830 w 3179147"/>
              <a:gd name="connsiteY11" fmla="*/ 18196 h 1484275"/>
              <a:gd name="connsiteX12" fmla="*/ 3170830 w 3179147"/>
              <a:gd name="connsiteY12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1011154 w 3179147"/>
              <a:gd name="connsiteY3" fmla="*/ 309349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147248 w 3179147"/>
              <a:gd name="connsiteY6" fmla="*/ 609599 h 1478026"/>
              <a:gd name="connsiteX7" fmla="*/ 2452048 w 3179147"/>
              <a:gd name="connsiteY7" fmla="*/ 700584 h 1478026"/>
              <a:gd name="connsiteX8" fmla="*/ 2811439 w 3179147"/>
              <a:gd name="connsiteY8" fmla="*/ 445826 h 1478026"/>
              <a:gd name="connsiteX9" fmla="*/ 3084394 w 3179147"/>
              <a:gd name="connsiteY9" fmla="*/ 172871 h 1478026"/>
              <a:gd name="connsiteX10" fmla="*/ 3170830 w 3179147"/>
              <a:gd name="connsiteY10" fmla="*/ 18196 h 1478026"/>
              <a:gd name="connsiteX11" fmla="*/ 3170830 w 3179147"/>
              <a:gd name="connsiteY11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452048 w 3179147"/>
              <a:gd name="connsiteY6" fmla="*/ 700584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3084394 w 3179147"/>
              <a:gd name="connsiteY7" fmla="*/ 172871 h 1478026"/>
              <a:gd name="connsiteX8" fmla="*/ 3170830 w 3179147"/>
              <a:gd name="connsiteY8" fmla="*/ 18196 h 1478026"/>
              <a:gd name="connsiteX9" fmla="*/ 3170830 w 3179147"/>
              <a:gd name="connsiteY9" fmla="*/ 9098 h 1478026"/>
              <a:gd name="connsiteX0" fmla="*/ 0 w 3173665"/>
              <a:gd name="connsiteY0" fmla="*/ 1778954 h 1787572"/>
              <a:gd name="connsiteX1" fmla="*/ 473122 w 3173665"/>
              <a:gd name="connsiteY1" fmla="*/ 1706166 h 1787572"/>
              <a:gd name="connsiteX2" fmla="*/ 922979 w 3173665"/>
              <a:gd name="connsiteY2" fmla="*/ 1169355 h 1787572"/>
              <a:gd name="connsiteX3" fmla="*/ 1011154 w 3173665"/>
              <a:gd name="connsiteY3" fmla="*/ 618895 h 1787572"/>
              <a:gd name="connsiteX4" fmla="*/ 1471888 w 3173665"/>
              <a:gd name="connsiteY4" fmla="*/ 364136 h 1787572"/>
              <a:gd name="connsiteX5" fmla="*/ 1810603 w 3173665"/>
              <a:gd name="connsiteY5" fmla="*/ 537008 h 1787572"/>
              <a:gd name="connsiteX6" fmla="*/ 2343385 w 3173665"/>
              <a:gd name="connsiteY6" fmla="*/ 1151157 h 1787572"/>
              <a:gd name="connsiteX7" fmla="*/ 3084394 w 3173665"/>
              <a:gd name="connsiteY7" fmla="*/ 482417 h 1787572"/>
              <a:gd name="connsiteX8" fmla="*/ 3170830 w 3173665"/>
              <a:gd name="connsiteY8" fmla="*/ 327742 h 1787572"/>
              <a:gd name="connsiteX9" fmla="*/ 3133216 w 3173665"/>
              <a:gd name="connsiteY9" fmla="*/ 196 h 1787572"/>
              <a:gd name="connsiteX0" fmla="*/ 0 w 3155676"/>
              <a:gd name="connsiteY0" fmla="*/ 1778758 h 1787376"/>
              <a:gd name="connsiteX1" fmla="*/ 473122 w 3155676"/>
              <a:gd name="connsiteY1" fmla="*/ 1705970 h 1787376"/>
              <a:gd name="connsiteX2" fmla="*/ 922979 w 3155676"/>
              <a:gd name="connsiteY2" fmla="*/ 1169159 h 1787376"/>
              <a:gd name="connsiteX3" fmla="*/ 1011154 w 3155676"/>
              <a:gd name="connsiteY3" fmla="*/ 618699 h 1787376"/>
              <a:gd name="connsiteX4" fmla="*/ 1471888 w 3155676"/>
              <a:gd name="connsiteY4" fmla="*/ 363940 h 1787376"/>
              <a:gd name="connsiteX5" fmla="*/ 1810603 w 3155676"/>
              <a:gd name="connsiteY5" fmla="*/ 536812 h 1787376"/>
              <a:gd name="connsiteX6" fmla="*/ 2343385 w 3155676"/>
              <a:gd name="connsiteY6" fmla="*/ 1150961 h 1787376"/>
              <a:gd name="connsiteX7" fmla="*/ 3084394 w 3155676"/>
              <a:gd name="connsiteY7" fmla="*/ 482221 h 1787376"/>
              <a:gd name="connsiteX8" fmla="*/ 3133216 w 3155676"/>
              <a:gd name="connsiteY8" fmla="*/ 0 h 1787376"/>
              <a:gd name="connsiteX0" fmla="*/ 0 w 3184255"/>
              <a:gd name="connsiteY0" fmla="*/ 1778758 h 1787376"/>
              <a:gd name="connsiteX1" fmla="*/ 473122 w 3184255"/>
              <a:gd name="connsiteY1" fmla="*/ 1705970 h 1787376"/>
              <a:gd name="connsiteX2" fmla="*/ 922979 w 3184255"/>
              <a:gd name="connsiteY2" fmla="*/ 1169159 h 1787376"/>
              <a:gd name="connsiteX3" fmla="*/ 1011154 w 3184255"/>
              <a:gd name="connsiteY3" fmla="*/ 618699 h 1787376"/>
              <a:gd name="connsiteX4" fmla="*/ 1471888 w 3184255"/>
              <a:gd name="connsiteY4" fmla="*/ 363940 h 1787376"/>
              <a:gd name="connsiteX5" fmla="*/ 1810603 w 3184255"/>
              <a:gd name="connsiteY5" fmla="*/ 536812 h 1787376"/>
              <a:gd name="connsiteX6" fmla="*/ 2343385 w 3184255"/>
              <a:gd name="connsiteY6" fmla="*/ 1150961 h 1787376"/>
              <a:gd name="connsiteX7" fmla="*/ 3126187 w 3184255"/>
              <a:gd name="connsiteY7" fmla="*/ 759726 h 1787376"/>
              <a:gd name="connsiteX8" fmla="*/ 3133216 w 3184255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17524 w 3769739"/>
              <a:gd name="connsiteY7" fmla="*/ 347763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48585" h="1425455">
                <a:moveTo>
                  <a:pt x="0" y="1416837"/>
                </a:moveTo>
                <a:cubicBezTo>
                  <a:pt x="168701" y="1436171"/>
                  <a:pt x="298396" y="1427452"/>
                  <a:pt x="473122" y="1344049"/>
                </a:cubicBezTo>
                <a:cubicBezTo>
                  <a:pt x="647848" y="1260646"/>
                  <a:pt x="833307" y="988450"/>
                  <a:pt x="922979" y="807238"/>
                </a:cubicBezTo>
                <a:cubicBezTo>
                  <a:pt x="1012651" y="626026"/>
                  <a:pt x="953104" y="450122"/>
                  <a:pt x="1011154" y="256778"/>
                </a:cubicBezTo>
                <a:cubicBezTo>
                  <a:pt x="1069204" y="63434"/>
                  <a:pt x="1338646" y="15667"/>
                  <a:pt x="1471888" y="2019"/>
                </a:cubicBezTo>
                <a:cubicBezTo>
                  <a:pt x="1605130" y="-11629"/>
                  <a:pt x="1665354" y="43721"/>
                  <a:pt x="1810603" y="174891"/>
                </a:cubicBezTo>
                <a:cubicBezTo>
                  <a:pt x="1955852" y="306061"/>
                  <a:pt x="2144325" y="779284"/>
                  <a:pt x="2343385" y="789040"/>
                </a:cubicBezTo>
                <a:cubicBezTo>
                  <a:pt x="2542446" y="798796"/>
                  <a:pt x="2770766" y="280021"/>
                  <a:pt x="3004966" y="233429"/>
                </a:cubicBezTo>
                <a:cubicBezTo>
                  <a:pt x="3239166" y="186837"/>
                  <a:pt x="3589455" y="216813"/>
                  <a:pt x="3748585" y="509487"/>
                </a:cubicBezTo>
              </a:path>
            </a:pathLst>
          </a:custGeom>
          <a:noFill/>
          <a:ln w="127000" cap="rnd" cmpd="sng" algn="ctr">
            <a:solidFill>
              <a:srgbClr val="FFFF00">
                <a:alpha val="64000"/>
              </a:srgb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0 w 4517517"/>
                      <a:gd name="connsiteY0" fmla="*/ 1416837 h 1425455"/>
                      <a:gd name="connsiteX1" fmla="*/ 570171 w 4517517"/>
                      <a:gd name="connsiteY1" fmla="*/ 1344049 h 1425455"/>
                      <a:gd name="connsiteX2" fmla="*/ 1112305 w 4517517"/>
                      <a:gd name="connsiteY2" fmla="*/ 807238 h 1425455"/>
                      <a:gd name="connsiteX3" fmla="*/ 1218567 w 4517517"/>
                      <a:gd name="connsiteY3" fmla="*/ 256778 h 1425455"/>
                      <a:gd name="connsiteX4" fmla="*/ 1773810 w 4517517"/>
                      <a:gd name="connsiteY4" fmla="*/ 2019 h 1425455"/>
                      <a:gd name="connsiteX5" fmla="*/ 2182004 w 4517517"/>
                      <a:gd name="connsiteY5" fmla="*/ 174891 h 1425455"/>
                      <a:gd name="connsiteX6" fmla="*/ 2824074 w 4517517"/>
                      <a:gd name="connsiteY6" fmla="*/ 789040 h 1425455"/>
                      <a:gd name="connsiteX7" fmla="*/ 3621362 w 4517517"/>
                      <a:gd name="connsiteY7" fmla="*/ 233429 h 1425455"/>
                      <a:gd name="connsiteX8" fmla="*/ 4517517 w 4517517"/>
                      <a:gd name="connsiteY8" fmla="*/ 509487 h 1425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517" h="1425455" extrusionOk="0">
                        <a:moveTo>
                          <a:pt x="0" y="1416837"/>
                        </a:moveTo>
                        <a:cubicBezTo>
                          <a:pt x="188363" y="1426954"/>
                          <a:pt x="320506" y="1442126"/>
                          <a:pt x="570171" y="1344049"/>
                        </a:cubicBezTo>
                        <a:cubicBezTo>
                          <a:pt x="821626" y="1269254"/>
                          <a:pt x="951889" y="990115"/>
                          <a:pt x="1112305" y="807238"/>
                        </a:cubicBezTo>
                        <a:cubicBezTo>
                          <a:pt x="1189609" y="656066"/>
                          <a:pt x="1139665" y="499561"/>
                          <a:pt x="1218567" y="256778"/>
                        </a:cubicBezTo>
                        <a:cubicBezTo>
                          <a:pt x="1254106" y="44603"/>
                          <a:pt x="1646081" y="31360"/>
                          <a:pt x="1773810" y="2019"/>
                        </a:cubicBezTo>
                        <a:cubicBezTo>
                          <a:pt x="1955678" y="-9103"/>
                          <a:pt x="2012007" y="33337"/>
                          <a:pt x="2182004" y="174891"/>
                        </a:cubicBezTo>
                        <a:cubicBezTo>
                          <a:pt x="2310248" y="298894"/>
                          <a:pt x="2547536" y="813785"/>
                          <a:pt x="2824074" y="789040"/>
                        </a:cubicBezTo>
                        <a:cubicBezTo>
                          <a:pt x="3061720" y="777364"/>
                          <a:pt x="3303435" y="329614"/>
                          <a:pt x="3621362" y="233429"/>
                        </a:cubicBezTo>
                        <a:cubicBezTo>
                          <a:pt x="3951783" y="213810"/>
                          <a:pt x="4384130" y="230851"/>
                          <a:pt x="4517517" y="50948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444500">
              <a:srgbClr val="FFFF00"/>
            </a:glow>
            <a:softEdge rad="0"/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32437427-3DB0-4403-BB49-595B434F9F79}"/>
              </a:ext>
            </a:extLst>
          </p:cNvPr>
          <p:cNvSpPr/>
          <p:nvPr/>
        </p:nvSpPr>
        <p:spPr bwMode="auto">
          <a:xfrm rot="3837379">
            <a:off x="5243391" y="3706832"/>
            <a:ext cx="3925325" cy="1425455"/>
          </a:xfrm>
          <a:custGeom>
            <a:avLst/>
            <a:gdLst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019868 w 3179147"/>
              <a:gd name="connsiteY6" fmla="*/ 477671 h 1484275"/>
              <a:gd name="connsiteX7" fmla="*/ 2147248 w 3179147"/>
              <a:gd name="connsiteY7" fmla="*/ 609599 h 1484275"/>
              <a:gd name="connsiteX8" fmla="*/ 2452048 w 3179147"/>
              <a:gd name="connsiteY8" fmla="*/ 700584 h 1484275"/>
              <a:gd name="connsiteX9" fmla="*/ 2811439 w 3179147"/>
              <a:gd name="connsiteY9" fmla="*/ 445826 h 1484275"/>
              <a:gd name="connsiteX10" fmla="*/ 3084394 w 3179147"/>
              <a:gd name="connsiteY10" fmla="*/ 172871 h 1484275"/>
              <a:gd name="connsiteX11" fmla="*/ 3170830 w 3179147"/>
              <a:gd name="connsiteY11" fmla="*/ 18196 h 1484275"/>
              <a:gd name="connsiteX12" fmla="*/ 3170830 w 3179147"/>
              <a:gd name="connsiteY12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1011154 w 3179147"/>
              <a:gd name="connsiteY3" fmla="*/ 309349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147248 w 3179147"/>
              <a:gd name="connsiteY6" fmla="*/ 609599 h 1478026"/>
              <a:gd name="connsiteX7" fmla="*/ 2452048 w 3179147"/>
              <a:gd name="connsiteY7" fmla="*/ 700584 h 1478026"/>
              <a:gd name="connsiteX8" fmla="*/ 2811439 w 3179147"/>
              <a:gd name="connsiteY8" fmla="*/ 445826 h 1478026"/>
              <a:gd name="connsiteX9" fmla="*/ 3084394 w 3179147"/>
              <a:gd name="connsiteY9" fmla="*/ 172871 h 1478026"/>
              <a:gd name="connsiteX10" fmla="*/ 3170830 w 3179147"/>
              <a:gd name="connsiteY10" fmla="*/ 18196 h 1478026"/>
              <a:gd name="connsiteX11" fmla="*/ 3170830 w 3179147"/>
              <a:gd name="connsiteY11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452048 w 3179147"/>
              <a:gd name="connsiteY6" fmla="*/ 700584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3084394 w 3179147"/>
              <a:gd name="connsiteY7" fmla="*/ 172871 h 1478026"/>
              <a:gd name="connsiteX8" fmla="*/ 3170830 w 3179147"/>
              <a:gd name="connsiteY8" fmla="*/ 18196 h 1478026"/>
              <a:gd name="connsiteX9" fmla="*/ 3170830 w 3179147"/>
              <a:gd name="connsiteY9" fmla="*/ 9098 h 1478026"/>
              <a:gd name="connsiteX0" fmla="*/ 0 w 3173665"/>
              <a:gd name="connsiteY0" fmla="*/ 1778954 h 1787572"/>
              <a:gd name="connsiteX1" fmla="*/ 473122 w 3173665"/>
              <a:gd name="connsiteY1" fmla="*/ 1706166 h 1787572"/>
              <a:gd name="connsiteX2" fmla="*/ 922979 w 3173665"/>
              <a:gd name="connsiteY2" fmla="*/ 1169355 h 1787572"/>
              <a:gd name="connsiteX3" fmla="*/ 1011154 w 3173665"/>
              <a:gd name="connsiteY3" fmla="*/ 618895 h 1787572"/>
              <a:gd name="connsiteX4" fmla="*/ 1471888 w 3173665"/>
              <a:gd name="connsiteY4" fmla="*/ 364136 h 1787572"/>
              <a:gd name="connsiteX5" fmla="*/ 1810603 w 3173665"/>
              <a:gd name="connsiteY5" fmla="*/ 537008 h 1787572"/>
              <a:gd name="connsiteX6" fmla="*/ 2343385 w 3173665"/>
              <a:gd name="connsiteY6" fmla="*/ 1151157 h 1787572"/>
              <a:gd name="connsiteX7" fmla="*/ 3084394 w 3173665"/>
              <a:gd name="connsiteY7" fmla="*/ 482417 h 1787572"/>
              <a:gd name="connsiteX8" fmla="*/ 3170830 w 3173665"/>
              <a:gd name="connsiteY8" fmla="*/ 327742 h 1787572"/>
              <a:gd name="connsiteX9" fmla="*/ 3133216 w 3173665"/>
              <a:gd name="connsiteY9" fmla="*/ 196 h 1787572"/>
              <a:gd name="connsiteX0" fmla="*/ 0 w 3155676"/>
              <a:gd name="connsiteY0" fmla="*/ 1778758 h 1787376"/>
              <a:gd name="connsiteX1" fmla="*/ 473122 w 3155676"/>
              <a:gd name="connsiteY1" fmla="*/ 1705970 h 1787376"/>
              <a:gd name="connsiteX2" fmla="*/ 922979 w 3155676"/>
              <a:gd name="connsiteY2" fmla="*/ 1169159 h 1787376"/>
              <a:gd name="connsiteX3" fmla="*/ 1011154 w 3155676"/>
              <a:gd name="connsiteY3" fmla="*/ 618699 h 1787376"/>
              <a:gd name="connsiteX4" fmla="*/ 1471888 w 3155676"/>
              <a:gd name="connsiteY4" fmla="*/ 363940 h 1787376"/>
              <a:gd name="connsiteX5" fmla="*/ 1810603 w 3155676"/>
              <a:gd name="connsiteY5" fmla="*/ 536812 h 1787376"/>
              <a:gd name="connsiteX6" fmla="*/ 2343385 w 3155676"/>
              <a:gd name="connsiteY6" fmla="*/ 1150961 h 1787376"/>
              <a:gd name="connsiteX7" fmla="*/ 3084394 w 3155676"/>
              <a:gd name="connsiteY7" fmla="*/ 482221 h 1787376"/>
              <a:gd name="connsiteX8" fmla="*/ 3133216 w 3155676"/>
              <a:gd name="connsiteY8" fmla="*/ 0 h 1787376"/>
              <a:gd name="connsiteX0" fmla="*/ 0 w 3184255"/>
              <a:gd name="connsiteY0" fmla="*/ 1778758 h 1787376"/>
              <a:gd name="connsiteX1" fmla="*/ 473122 w 3184255"/>
              <a:gd name="connsiteY1" fmla="*/ 1705970 h 1787376"/>
              <a:gd name="connsiteX2" fmla="*/ 922979 w 3184255"/>
              <a:gd name="connsiteY2" fmla="*/ 1169159 h 1787376"/>
              <a:gd name="connsiteX3" fmla="*/ 1011154 w 3184255"/>
              <a:gd name="connsiteY3" fmla="*/ 618699 h 1787376"/>
              <a:gd name="connsiteX4" fmla="*/ 1471888 w 3184255"/>
              <a:gd name="connsiteY4" fmla="*/ 363940 h 1787376"/>
              <a:gd name="connsiteX5" fmla="*/ 1810603 w 3184255"/>
              <a:gd name="connsiteY5" fmla="*/ 536812 h 1787376"/>
              <a:gd name="connsiteX6" fmla="*/ 2343385 w 3184255"/>
              <a:gd name="connsiteY6" fmla="*/ 1150961 h 1787376"/>
              <a:gd name="connsiteX7" fmla="*/ 3126187 w 3184255"/>
              <a:gd name="connsiteY7" fmla="*/ 759726 h 1787376"/>
              <a:gd name="connsiteX8" fmla="*/ 3133216 w 3184255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17524 w 3769739"/>
              <a:gd name="connsiteY7" fmla="*/ 347763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48585" h="1425455">
                <a:moveTo>
                  <a:pt x="0" y="1416837"/>
                </a:moveTo>
                <a:cubicBezTo>
                  <a:pt x="168701" y="1436171"/>
                  <a:pt x="298396" y="1427452"/>
                  <a:pt x="473122" y="1344049"/>
                </a:cubicBezTo>
                <a:cubicBezTo>
                  <a:pt x="647848" y="1260646"/>
                  <a:pt x="833307" y="988450"/>
                  <a:pt x="922979" y="807238"/>
                </a:cubicBezTo>
                <a:cubicBezTo>
                  <a:pt x="1012651" y="626026"/>
                  <a:pt x="953104" y="450122"/>
                  <a:pt x="1011154" y="256778"/>
                </a:cubicBezTo>
                <a:cubicBezTo>
                  <a:pt x="1069204" y="63434"/>
                  <a:pt x="1338646" y="15667"/>
                  <a:pt x="1471888" y="2019"/>
                </a:cubicBezTo>
                <a:cubicBezTo>
                  <a:pt x="1605130" y="-11629"/>
                  <a:pt x="1665354" y="43721"/>
                  <a:pt x="1810603" y="174891"/>
                </a:cubicBezTo>
                <a:cubicBezTo>
                  <a:pt x="1955852" y="306061"/>
                  <a:pt x="2144325" y="779284"/>
                  <a:pt x="2343385" y="789040"/>
                </a:cubicBezTo>
                <a:cubicBezTo>
                  <a:pt x="2542446" y="798796"/>
                  <a:pt x="2770766" y="280021"/>
                  <a:pt x="3004966" y="233429"/>
                </a:cubicBezTo>
                <a:cubicBezTo>
                  <a:pt x="3239166" y="186837"/>
                  <a:pt x="3589455" y="216813"/>
                  <a:pt x="3748585" y="509487"/>
                </a:cubicBezTo>
              </a:path>
            </a:pathLst>
          </a:custGeom>
          <a:noFill/>
          <a:ln w="127000" cap="rnd" cmpd="sng" algn="ctr">
            <a:solidFill>
              <a:srgbClr val="FFFF00">
                <a:alpha val="64000"/>
              </a:srgb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0 w 4517517"/>
                      <a:gd name="connsiteY0" fmla="*/ 1416837 h 1425455"/>
                      <a:gd name="connsiteX1" fmla="*/ 570171 w 4517517"/>
                      <a:gd name="connsiteY1" fmla="*/ 1344049 h 1425455"/>
                      <a:gd name="connsiteX2" fmla="*/ 1112305 w 4517517"/>
                      <a:gd name="connsiteY2" fmla="*/ 807238 h 1425455"/>
                      <a:gd name="connsiteX3" fmla="*/ 1218567 w 4517517"/>
                      <a:gd name="connsiteY3" fmla="*/ 256778 h 1425455"/>
                      <a:gd name="connsiteX4" fmla="*/ 1773810 w 4517517"/>
                      <a:gd name="connsiteY4" fmla="*/ 2019 h 1425455"/>
                      <a:gd name="connsiteX5" fmla="*/ 2182004 w 4517517"/>
                      <a:gd name="connsiteY5" fmla="*/ 174891 h 1425455"/>
                      <a:gd name="connsiteX6" fmla="*/ 2824074 w 4517517"/>
                      <a:gd name="connsiteY6" fmla="*/ 789040 h 1425455"/>
                      <a:gd name="connsiteX7" fmla="*/ 3621362 w 4517517"/>
                      <a:gd name="connsiteY7" fmla="*/ 233429 h 1425455"/>
                      <a:gd name="connsiteX8" fmla="*/ 4517517 w 4517517"/>
                      <a:gd name="connsiteY8" fmla="*/ 509487 h 1425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517" h="1425455" extrusionOk="0">
                        <a:moveTo>
                          <a:pt x="0" y="1416837"/>
                        </a:moveTo>
                        <a:cubicBezTo>
                          <a:pt x="188363" y="1426954"/>
                          <a:pt x="320506" y="1442126"/>
                          <a:pt x="570171" y="1344049"/>
                        </a:cubicBezTo>
                        <a:cubicBezTo>
                          <a:pt x="821626" y="1269254"/>
                          <a:pt x="951889" y="990115"/>
                          <a:pt x="1112305" y="807238"/>
                        </a:cubicBezTo>
                        <a:cubicBezTo>
                          <a:pt x="1189609" y="656066"/>
                          <a:pt x="1139665" y="499561"/>
                          <a:pt x="1218567" y="256778"/>
                        </a:cubicBezTo>
                        <a:cubicBezTo>
                          <a:pt x="1254106" y="44603"/>
                          <a:pt x="1646081" y="31360"/>
                          <a:pt x="1773810" y="2019"/>
                        </a:cubicBezTo>
                        <a:cubicBezTo>
                          <a:pt x="1955678" y="-9103"/>
                          <a:pt x="2012007" y="33337"/>
                          <a:pt x="2182004" y="174891"/>
                        </a:cubicBezTo>
                        <a:cubicBezTo>
                          <a:pt x="2310248" y="298894"/>
                          <a:pt x="2547536" y="813785"/>
                          <a:pt x="2824074" y="789040"/>
                        </a:cubicBezTo>
                        <a:cubicBezTo>
                          <a:pt x="3061720" y="777364"/>
                          <a:pt x="3303435" y="329614"/>
                          <a:pt x="3621362" y="233429"/>
                        </a:cubicBezTo>
                        <a:cubicBezTo>
                          <a:pt x="3951783" y="213810"/>
                          <a:pt x="4384130" y="230851"/>
                          <a:pt x="4517517" y="50948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762000">
              <a:srgbClr val="FFFF00"/>
            </a:glow>
            <a:softEdge rad="0"/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690B1D5-1301-4367-8496-A344C66EDB59}"/>
              </a:ext>
            </a:extLst>
          </p:cNvPr>
          <p:cNvSpPr/>
          <p:nvPr/>
        </p:nvSpPr>
        <p:spPr bwMode="auto">
          <a:xfrm rot="3837379">
            <a:off x="5243391" y="3706832"/>
            <a:ext cx="3925325" cy="1425455"/>
          </a:xfrm>
          <a:custGeom>
            <a:avLst/>
            <a:gdLst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019868 w 3179147"/>
              <a:gd name="connsiteY6" fmla="*/ 477671 h 1484275"/>
              <a:gd name="connsiteX7" fmla="*/ 2147248 w 3179147"/>
              <a:gd name="connsiteY7" fmla="*/ 609599 h 1484275"/>
              <a:gd name="connsiteX8" fmla="*/ 2452048 w 3179147"/>
              <a:gd name="connsiteY8" fmla="*/ 700584 h 1484275"/>
              <a:gd name="connsiteX9" fmla="*/ 2811439 w 3179147"/>
              <a:gd name="connsiteY9" fmla="*/ 445826 h 1484275"/>
              <a:gd name="connsiteX10" fmla="*/ 3084394 w 3179147"/>
              <a:gd name="connsiteY10" fmla="*/ 172871 h 1484275"/>
              <a:gd name="connsiteX11" fmla="*/ 3170830 w 3179147"/>
              <a:gd name="connsiteY11" fmla="*/ 18196 h 1484275"/>
              <a:gd name="connsiteX12" fmla="*/ 3170830 w 3179147"/>
              <a:gd name="connsiteY12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1011154 w 3179147"/>
              <a:gd name="connsiteY3" fmla="*/ 309349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147248 w 3179147"/>
              <a:gd name="connsiteY6" fmla="*/ 609599 h 1478026"/>
              <a:gd name="connsiteX7" fmla="*/ 2452048 w 3179147"/>
              <a:gd name="connsiteY7" fmla="*/ 700584 h 1478026"/>
              <a:gd name="connsiteX8" fmla="*/ 2811439 w 3179147"/>
              <a:gd name="connsiteY8" fmla="*/ 445826 h 1478026"/>
              <a:gd name="connsiteX9" fmla="*/ 3084394 w 3179147"/>
              <a:gd name="connsiteY9" fmla="*/ 172871 h 1478026"/>
              <a:gd name="connsiteX10" fmla="*/ 3170830 w 3179147"/>
              <a:gd name="connsiteY10" fmla="*/ 18196 h 1478026"/>
              <a:gd name="connsiteX11" fmla="*/ 3170830 w 3179147"/>
              <a:gd name="connsiteY11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452048 w 3179147"/>
              <a:gd name="connsiteY6" fmla="*/ 700584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3084394 w 3179147"/>
              <a:gd name="connsiteY7" fmla="*/ 172871 h 1478026"/>
              <a:gd name="connsiteX8" fmla="*/ 3170830 w 3179147"/>
              <a:gd name="connsiteY8" fmla="*/ 18196 h 1478026"/>
              <a:gd name="connsiteX9" fmla="*/ 3170830 w 3179147"/>
              <a:gd name="connsiteY9" fmla="*/ 9098 h 1478026"/>
              <a:gd name="connsiteX0" fmla="*/ 0 w 3173665"/>
              <a:gd name="connsiteY0" fmla="*/ 1778954 h 1787572"/>
              <a:gd name="connsiteX1" fmla="*/ 473122 w 3173665"/>
              <a:gd name="connsiteY1" fmla="*/ 1706166 h 1787572"/>
              <a:gd name="connsiteX2" fmla="*/ 922979 w 3173665"/>
              <a:gd name="connsiteY2" fmla="*/ 1169355 h 1787572"/>
              <a:gd name="connsiteX3" fmla="*/ 1011154 w 3173665"/>
              <a:gd name="connsiteY3" fmla="*/ 618895 h 1787572"/>
              <a:gd name="connsiteX4" fmla="*/ 1471888 w 3173665"/>
              <a:gd name="connsiteY4" fmla="*/ 364136 h 1787572"/>
              <a:gd name="connsiteX5" fmla="*/ 1810603 w 3173665"/>
              <a:gd name="connsiteY5" fmla="*/ 537008 h 1787572"/>
              <a:gd name="connsiteX6" fmla="*/ 2343385 w 3173665"/>
              <a:gd name="connsiteY6" fmla="*/ 1151157 h 1787572"/>
              <a:gd name="connsiteX7" fmla="*/ 3084394 w 3173665"/>
              <a:gd name="connsiteY7" fmla="*/ 482417 h 1787572"/>
              <a:gd name="connsiteX8" fmla="*/ 3170830 w 3173665"/>
              <a:gd name="connsiteY8" fmla="*/ 327742 h 1787572"/>
              <a:gd name="connsiteX9" fmla="*/ 3133216 w 3173665"/>
              <a:gd name="connsiteY9" fmla="*/ 196 h 1787572"/>
              <a:gd name="connsiteX0" fmla="*/ 0 w 3155676"/>
              <a:gd name="connsiteY0" fmla="*/ 1778758 h 1787376"/>
              <a:gd name="connsiteX1" fmla="*/ 473122 w 3155676"/>
              <a:gd name="connsiteY1" fmla="*/ 1705970 h 1787376"/>
              <a:gd name="connsiteX2" fmla="*/ 922979 w 3155676"/>
              <a:gd name="connsiteY2" fmla="*/ 1169159 h 1787376"/>
              <a:gd name="connsiteX3" fmla="*/ 1011154 w 3155676"/>
              <a:gd name="connsiteY3" fmla="*/ 618699 h 1787376"/>
              <a:gd name="connsiteX4" fmla="*/ 1471888 w 3155676"/>
              <a:gd name="connsiteY4" fmla="*/ 363940 h 1787376"/>
              <a:gd name="connsiteX5" fmla="*/ 1810603 w 3155676"/>
              <a:gd name="connsiteY5" fmla="*/ 536812 h 1787376"/>
              <a:gd name="connsiteX6" fmla="*/ 2343385 w 3155676"/>
              <a:gd name="connsiteY6" fmla="*/ 1150961 h 1787376"/>
              <a:gd name="connsiteX7" fmla="*/ 3084394 w 3155676"/>
              <a:gd name="connsiteY7" fmla="*/ 482221 h 1787376"/>
              <a:gd name="connsiteX8" fmla="*/ 3133216 w 3155676"/>
              <a:gd name="connsiteY8" fmla="*/ 0 h 1787376"/>
              <a:gd name="connsiteX0" fmla="*/ 0 w 3184255"/>
              <a:gd name="connsiteY0" fmla="*/ 1778758 h 1787376"/>
              <a:gd name="connsiteX1" fmla="*/ 473122 w 3184255"/>
              <a:gd name="connsiteY1" fmla="*/ 1705970 h 1787376"/>
              <a:gd name="connsiteX2" fmla="*/ 922979 w 3184255"/>
              <a:gd name="connsiteY2" fmla="*/ 1169159 h 1787376"/>
              <a:gd name="connsiteX3" fmla="*/ 1011154 w 3184255"/>
              <a:gd name="connsiteY3" fmla="*/ 618699 h 1787376"/>
              <a:gd name="connsiteX4" fmla="*/ 1471888 w 3184255"/>
              <a:gd name="connsiteY4" fmla="*/ 363940 h 1787376"/>
              <a:gd name="connsiteX5" fmla="*/ 1810603 w 3184255"/>
              <a:gd name="connsiteY5" fmla="*/ 536812 h 1787376"/>
              <a:gd name="connsiteX6" fmla="*/ 2343385 w 3184255"/>
              <a:gd name="connsiteY6" fmla="*/ 1150961 h 1787376"/>
              <a:gd name="connsiteX7" fmla="*/ 3126187 w 3184255"/>
              <a:gd name="connsiteY7" fmla="*/ 759726 h 1787376"/>
              <a:gd name="connsiteX8" fmla="*/ 3133216 w 3184255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17524 w 3769739"/>
              <a:gd name="connsiteY7" fmla="*/ 347763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48585" h="1425455">
                <a:moveTo>
                  <a:pt x="0" y="1416837"/>
                </a:moveTo>
                <a:cubicBezTo>
                  <a:pt x="168701" y="1436171"/>
                  <a:pt x="298396" y="1427452"/>
                  <a:pt x="473122" y="1344049"/>
                </a:cubicBezTo>
                <a:cubicBezTo>
                  <a:pt x="647848" y="1260646"/>
                  <a:pt x="833307" y="988450"/>
                  <a:pt x="922979" y="807238"/>
                </a:cubicBezTo>
                <a:cubicBezTo>
                  <a:pt x="1012651" y="626026"/>
                  <a:pt x="953104" y="450122"/>
                  <a:pt x="1011154" y="256778"/>
                </a:cubicBezTo>
                <a:cubicBezTo>
                  <a:pt x="1069204" y="63434"/>
                  <a:pt x="1338646" y="15667"/>
                  <a:pt x="1471888" y="2019"/>
                </a:cubicBezTo>
                <a:cubicBezTo>
                  <a:pt x="1605130" y="-11629"/>
                  <a:pt x="1665354" y="43721"/>
                  <a:pt x="1810603" y="174891"/>
                </a:cubicBezTo>
                <a:cubicBezTo>
                  <a:pt x="1955852" y="306061"/>
                  <a:pt x="2144325" y="779284"/>
                  <a:pt x="2343385" y="789040"/>
                </a:cubicBezTo>
                <a:cubicBezTo>
                  <a:pt x="2542446" y="798796"/>
                  <a:pt x="2770766" y="280021"/>
                  <a:pt x="3004966" y="233429"/>
                </a:cubicBezTo>
                <a:cubicBezTo>
                  <a:pt x="3239166" y="186837"/>
                  <a:pt x="3589455" y="216813"/>
                  <a:pt x="3748585" y="509487"/>
                </a:cubicBezTo>
              </a:path>
            </a:pathLst>
          </a:custGeom>
          <a:noFill/>
          <a:ln w="127000" cap="rnd" cmpd="sng" algn="ctr">
            <a:solidFill>
              <a:srgbClr val="FFFF00">
                <a:alpha val="64000"/>
              </a:srgb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0 w 4517517"/>
                      <a:gd name="connsiteY0" fmla="*/ 1416837 h 1425455"/>
                      <a:gd name="connsiteX1" fmla="*/ 570171 w 4517517"/>
                      <a:gd name="connsiteY1" fmla="*/ 1344049 h 1425455"/>
                      <a:gd name="connsiteX2" fmla="*/ 1112305 w 4517517"/>
                      <a:gd name="connsiteY2" fmla="*/ 807238 h 1425455"/>
                      <a:gd name="connsiteX3" fmla="*/ 1218567 w 4517517"/>
                      <a:gd name="connsiteY3" fmla="*/ 256778 h 1425455"/>
                      <a:gd name="connsiteX4" fmla="*/ 1773810 w 4517517"/>
                      <a:gd name="connsiteY4" fmla="*/ 2019 h 1425455"/>
                      <a:gd name="connsiteX5" fmla="*/ 2182004 w 4517517"/>
                      <a:gd name="connsiteY5" fmla="*/ 174891 h 1425455"/>
                      <a:gd name="connsiteX6" fmla="*/ 2824074 w 4517517"/>
                      <a:gd name="connsiteY6" fmla="*/ 789040 h 1425455"/>
                      <a:gd name="connsiteX7" fmla="*/ 3621362 w 4517517"/>
                      <a:gd name="connsiteY7" fmla="*/ 233429 h 1425455"/>
                      <a:gd name="connsiteX8" fmla="*/ 4517517 w 4517517"/>
                      <a:gd name="connsiteY8" fmla="*/ 509487 h 1425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517" h="1425455" extrusionOk="0">
                        <a:moveTo>
                          <a:pt x="0" y="1416837"/>
                        </a:moveTo>
                        <a:cubicBezTo>
                          <a:pt x="188363" y="1426954"/>
                          <a:pt x="320506" y="1442126"/>
                          <a:pt x="570171" y="1344049"/>
                        </a:cubicBezTo>
                        <a:cubicBezTo>
                          <a:pt x="821626" y="1269254"/>
                          <a:pt x="951889" y="990115"/>
                          <a:pt x="1112305" y="807238"/>
                        </a:cubicBezTo>
                        <a:cubicBezTo>
                          <a:pt x="1189609" y="656066"/>
                          <a:pt x="1139665" y="499561"/>
                          <a:pt x="1218567" y="256778"/>
                        </a:cubicBezTo>
                        <a:cubicBezTo>
                          <a:pt x="1254106" y="44603"/>
                          <a:pt x="1646081" y="31360"/>
                          <a:pt x="1773810" y="2019"/>
                        </a:cubicBezTo>
                        <a:cubicBezTo>
                          <a:pt x="1955678" y="-9103"/>
                          <a:pt x="2012007" y="33337"/>
                          <a:pt x="2182004" y="174891"/>
                        </a:cubicBezTo>
                        <a:cubicBezTo>
                          <a:pt x="2310248" y="298894"/>
                          <a:pt x="2547536" y="813785"/>
                          <a:pt x="2824074" y="789040"/>
                        </a:cubicBezTo>
                        <a:cubicBezTo>
                          <a:pt x="3061720" y="777364"/>
                          <a:pt x="3303435" y="329614"/>
                          <a:pt x="3621362" y="233429"/>
                        </a:cubicBezTo>
                        <a:cubicBezTo>
                          <a:pt x="3951783" y="213810"/>
                          <a:pt x="4384130" y="230851"/>
                          <a:pt x="4517517" y="50948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889000">
              <a:srgbClr val="FFFF00"/>
            </a:glow>
            <a:softEdge rad="0"/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69E0990-EF19-48DA-A05F-378500E21116}"/>
              </a:ext>
            </a:extLst>
          </p:cNvPr>
          <p:cNvSpPr/>
          <p:nvPr/>
        </p:nvSpPr>
        <p:spPr bwMode="auto">
          <a:xfrm rot="3837379">
            <a:off x="5243391" y="3706832"/>
            <a:ext cx="3925325" cy="1425455"/>
          </a:xfrm>
          <a:custGeom>
            <a:avLst/>
            <a:gdLst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019868 w 3179147"/>
              <a:gd name="connsiteY6" fmla="*/ 477671 h 1484275"/>
              <a:gd name="connsiteX7" fmla="*/ 2147248 w 3179147"/>
              <a:gd name="connsiteY7" fmla="*/ 609599 h 1484275"/>
              <a:gd name="connsiteX8" fmla="*/ 2452048 w 3179147"/>
              <a:gd name="connsiteY8" fmla="*/ 700584 h 1484275"/>
              <a:gd name="connsiteX9" fmla="*/ 2811439 w 3179147"/>
              <a:gd name="connsiteY9" fmla="*/ 445826 h 1484275"/>
              <a:gd name="connsiteX10" fmla="*/ 3084394 w 3179147"/>
              <a:gd name="connsiteY10" fmla="*/ 172871 h 1484275"/>
              <a:gd name="connsiteX11" fmla="*/ 3170830 w 3179147"/>
              <a:gd name="connsiteY11" fmla="*/ 18196 h 1484275"/>
              <a:gd name="connsiteX12" fmla="*/ 3170830 w 3179147"/>
              <a:gd name="connsiteY12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1011154 w 3179147"/>
              <a:gd name="connsiteY3" fmla="*/ 309349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147248 w 3179147"/>
              <a:gd name="connsiteY6" fmla="*/ 609599 h 1478026"/>
              <a:gd name="connsiteX7" fmla="*/ 2452048 w 3179147"/>
              <a:gd name="connsiteY7" fmla="*/ 700584 h 1478026"/>
              <a:gd name="connsiteX8" fmla="*/ 2811439 w 3179147"/>
              <a:gd name="connsiteY8" fmla="*/ 445826 h 1478026"/>
              <a:gd name="connsiteX9" fmla="*/ 3084394 w 3179147"/>
              <a:gd name="connsiteY9" fmla="*/ 172871 h 1478026"/>
              <a:gd name="connsiteX10" fmla="*/ 3170830 w 3179147"/>
              <a:gd name="connsiteY10" fmla="*/ 18196 h 1478026"/>
              <a:gd name="connsiteX11" fmla="*/ 3170830 w 3179147"/>
              <a:gd name="connsiteY11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452048 w 3179147"/>
              <a:gd name="connsiteY6" fmla="*/ 700584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3084394 w 3179147"/>
              <a:gd name="connsiteY7" fmla="*/ 172871 h 1478026"/>
              <a:gd name="connsiteX8" fmla="*/ 3170830 w 3179147"/>
              <a:gd name="connsiteY8" fmla="*/ 18196 h 1478026"/>
              <a:gd name="connsiteX9" fmla="*/ 3170830 w 3179147"/>
              <a:gd name="connsiteY9" fmla="*/ 9098 h 1478026"/>
              <a:gd name="connsiteX0" fmla="*/ 0 w 3173665"/>
              <a:gd name="connsiteY0" fmla="*/ 1778954 h 1787572"/>
              <a:gd name="connsiteX1" fmla="*/ 473122 w 3173665"/>
              <a:gd name="connsiteY1" fmla="*/ 1706166 h 1787572"/>
              <a:gd name="connsiteX2" fmla="*/ 922979 w 3173665"/>
              <a:gd name="connsiteY2" fmla="*/ 1169355 h 1787572"/>
              <a:gd name="connsiteX3" fmla="*/ 1011154 w 3173665"/>
              <a:gd name="connsiteY3" fmla="*/ 618895 h 1787572"/>
              <a:gd name="connsiteX4" fmla="*/ 1471888 w 3173665"/>
              <a:gd name="connsiteY4" fmla="*/ 364136 h 1787572"/>
              <a:gd name="connsiteX5" fmla="*/ 1810603 w 3173665"/>
              <a:gd name="connsiteY5" fmla="*/ 537008 h 1787572"/>
              <a:gd name="connsiteX6" fmla="*/ 2343385 w 3173665"/>
              <a:gd name="connsiteY6" fmla="*/ 1151157 h 1787572"/>
              <a:gd name="connsiteX7" fmla="*/ 3084394 w 3173665"/>
              <a:gd name="connsiteY7" fmla="*/ 482417 h 1787572"/>
              <a:gd name="connsiteX8" fmla="*/ 3170830 w 3173665"/>
              <a:gd name="connsiteY8" fmla="*/ 327742 h 1787572"/>
              <a:gd name="connsiteX9" fmla="*/ 3133216 w 3173665"/>
              <a:gd name="connsiteY9" fmla="*/ 196 h 1787572"/>
              <a:gd name="connsiteX0" fmla="*/ 0 w 3155676"/>
              <a:gd name="connsiteY0" fmla="*/ 1778758 h 1787376"/>
              <a:gd name="connsiteX1" fmla="*/ 473122 w 3155676"/>
              <a:gd name="connsiteY1" fmla="*/ 1705970 h 1787376"/>
              <a:gd name="connsiteX2" fmla="*/ 922979 w 3155676"/>
              <a:gd name="connsiteY2" fmla="*/ 1169159 h 1787376"/>
              <a:gd name="connsiteX3" fmla="*/ 1011154 w 3155676"/>
              <a:gd name="connsiteY3" fmla="*/ 618699 h 1787376"/>
              <a:gd name="connsiteX4" fmla="*/ 1471888 w 3155676"/>
              <a:gd name="connsiteY4" fmla="*/ 363940 h 1787376"/>
              <a:gd name="connsiteX5" fmla="*/ 1810603 w 3155676"/>
              <a:gd name="connsiteY5" fmla="*/ 536812 h 1787376"/>
              <a:gd name="connsiteX6" fmla="*/ 2343385 w 3155676"/>
              <a:gd name="connsiteY6" fmla="*/ 1150961 h 1787376"/>
              <a:gd name="connsiteX7" fmla="*/ 3084394 w 3155676"/>
              <a:gd name="connsiteY7" fmla="*/ 482221 h 1787376"/>
              <a:gd name="connsiteX8" fmla="*/ 3133216 w 3155676"/>
              <a:gd name="connsiteY8" fmla="*/ 0 h 1787376"/>
              <a:gd name="connsiteX0" fmla="*/ 0 w 3184255"/>
              <a:gd name="connsiteY0" fmla="*/ 1778758 h 1787376"/>
              <a:gd name="connsiteX1" fmla="*/ 473122 w 3184255"/>
              <a:gd name="connsiteY1" fmla="*/ 1705970 h 1787376"/>
              <a:gd name="connsiteX2" fmla="*/ 922979 w 3184255"/>
              <a:gd name="connsiteY2" fmla="*/ 1169159 h 1787376"/>
              <a:gd name="connsiteX3" fmla="*/ 1011154 w 3184255"/>
              <a:gd name="connsiteY3" fmla="*/ 618699 h 1787376"/>
              <a:gd name="connsiteX4" fmla="*/ 1471888 w 3184255"/>
              <a:gd name="connsiteY4" fmla="*/ 363940 h 1787376"/>
              <a:gd name="connsiteX5" fmla="*/ 1810603 w 3184255"/>
              <a:gd name="connsiteY5" fmla="*/ 536812 h 1787376"/>
              <a:gd name="connsiteX6" fmla="*/ 2343385 w 3184255"/>
              <a:gd name="connsiteY6" fmla="*/ 1150961 h 1787376"/>
              <a:gd name="connsiteX7" fmla="*/ 3126187 w 3184255"/>
              <a:gd name="connsiteY7" fmla="*/ 759726 h 1787376"/>
              <a:gd name="connsiteX8" fmla="*/ 3133216 w 3184255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17524 w 3769739"/>
              <a:gd name="connsiteY7" fmla="*/ 347763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48585" h="1425455">
                <a:moveTo>
                  <a:pt x="0" y="1416837"/>
                </a:moveTo>
                <a:cubicBezTo>
                  <a:pt x="168701" y="1436171"/>
                  <a:pt x="298396" y="1427452"/>
                  <a:pt x="473122" y="1344049"/>
                </a:cubicBezTo>
                <a:cubicBezTo>
                  <a:pt x="647848" y="1260646"/>
                  <a:pt x="833307" y="988450"/>
                  <a:pt x="922979" y="807238"/>
                </a:cubicBezTo>
                <a:cubicBezTo>
                  <a:pt x="1012651" y="626026"/>
                  <a:pt x="953104" y="450122"/>
                  <a:pt x="1011154" y="256778"/>
                </a:cubicBezTo>
                <a:cubicBezTo>
                  <a:pt x="1069204" y="63434"/>
                  <a:pt x="1338646" y="15667"/>
                  <a:pt x="1471888" y="2019"/>
                </a:cubicBezTo>
                <a:cubicBezTo>
                  <a:pt x="1605130" y="-11629"/>
                  <a:pt x="1665354" y="43721"/>
                  <a:pt x="1810603" y="174891"/>
                </a:cubicBezTo>
                <a:cubicBezTo>
                  <a:pt x="1955852" y="306061"/>
                  <a:pt x="2144325" y="779284"/>
                  <a:pt x="2343385" y="789040"/>
                </a:cubicBezTo>
                <a:cubicBezTo>
                  <a:pt x="2542446" y="798796"/>
                  <a:pt x="2770766" y="280021"/>
                  <a:pt x="3004966" y="233429"/>
                </a:cubicBezTo>
                <a:cubicBezTo>
                  <a:pt x="3239166" y="186837"/>
                  <a:pt x="3589455" y="216813"/>
                  <a:pt x="3748585" y="509487"/>
                </a:cubicBezTo>
              </a:path>
            </a:pathLst>
          </a:custGeom>
          <a:noFill/>
          <a:ln w="127000" cap="rnd" cmpd="sng" algn="ctr">
            <a:solidFill>
              <a:srgbClr val="FFFF00">
                <a:alpha val="64000"/>
              </a:srgb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0 w 4517517"/>
                      <a:gd name="connsiteY0" fmla="*/ 1416837 h 1425455"/>
                      <a:gd name="connsiteX1" fmla="*/ 570171 w 4517517"/>
                      <a:gd name="connsiteY1" fmla="*/ 1344049 h 1425455"/>
                      <a:gd name="connsiteX2" fmla="*/ 1112305 w 4517517"/>
                      <a:gd name="connsiteY2" fmla="*/ 807238 h 1425455"/>
                      <a:gd name="connsiteX3" fmla="*/ 1218567 w 4517517"/>
                      <a:gd name="connsiteY3" fmla="*/ 256778 h 1425455"/>
                      <a:gd name="connsiteX4" fmla="*/ 1773810 w 4517517"/>
                      <a:gd name="connsiteY4" fmla="*/ 2019 h 1425455"/>
                      <a:gd name="connsiteX5" fmla="*/ 2182004 w 4517517"/>
                      <a:gd name="connsiteY5" fmla="*/ 174891 h 1425455"/>
                      <a:gd name="connsiteX6" fmla="*/ 2824074 w 4517517"/>
                      <a:gd name="connsiteY6" fmla="*/ 789040 h 1425455"/>
                      <a:gd name="connsiteX7" fmla="*/ 3621362 w 4517517"/>
                      <a:gd name="connsiteY7" fmla="*/ 233429 h 1425455"/>
                      <a:gd name="connsiteX8" fmla="*/ 4517517 w 4517517"/>
                      <a:gd name="connsiteY8" fmla="*/ 509487 h 1425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517" h="1425455" extrusionOk="0">
                        <a:moveTo>
                          <a:pt x="0" y="1416837"/>
                        </a:moveTo>
                        <a:cubicBezTo>
                          <a:pt x="188363" y="1426954"/>
                          <a:pt x="320506" y="1442126"/>
                          <a:pt x="570171" y="1344049"/>
                        </a:cubicBezTo>
                        <a:cubicBezTo>
                          <a:pt x="821626" y="1269254"/>
                          <a:pt x="951889" y="990115"/>
                          <a:pt x="1112305" y="807238"/>
                        </a:cubicBezTo>
                        <a:cubicBezTo>
                          <a:pt x="1189609" y="656066"/>
                          <a:pt x="1139665" y="499561"/>
                          <a:pt x="1218567" y="256778"/>
                        </a:cubicBezTo>
                        <a:cubicBezTo>
                          <a:pt x="1254106" y="44603"/>
                          <a:pt x="1646081" y="31360"/>
                          <a:pt x="1773810" y="2019"/>
                        </a:cubicBezTo>
                        <a:cubicBezTo>
                          <a:pt x="1955678" y="-9103"/>
                          <a:pt x="2012007" y="33337"/>
                          <a:pt x="2182004" y="174891"/>
                        </a:cubicBezTo>
                        <a:cubicBezTo>
                          <a:pt x="2310248" y="298894"/>
                          <a:pt x="2547536" y="813785"/>
                          <a:pt x="2824074" y="789040"/>
                        </a:cubicBezTo>
                        <a:cubicBezTo>
                          <a:pt x="3061720" y="777364"/>
                          <a:pt x="3303435" y="329614"/>
                          <a:pt x="3621362" y="233429"/>
                        </a:cubicBezTo>
                        <a:cubicBezTo>
                          <a:pt x="3951783" y="213810"/>
                          <a:pt x="4384130" y="230851"/>
                          <a:pt x="4517517" y="50948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698500">
              <a:srgbClr val="FFFF00"/>
            </a:glow>
            <a:softEdge rad="0"/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DEECF53-51B9-42B2-AF8B-2A8C2F93410C}"/>
              </a:ext>
            </a:extLst>
          </p:cNvPr>
          <p:cNvSpPr/>
          <p:nvPr/>
        </p:nvSpPr>
        <p:spPr bwMode="auto">
          <a:xfrm rot="3837379">
            <a:off x="5243391" y="3706832"/>
            <a:ext cx="3925325" cy="1425455"/>
          </a:xfrm>
          <a:custGeom>
            <a:avLst/>
            <a:gdLst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019868 w 3179147"/>
              <a:gd name="connsiteY6" fmla="*/ 477671 h 1484275"/>
              <a:gd name="connsiteX7" fmla="*/ 2147248 w 3179147"/>
              <a:gd name="connsiteY7" fmla="*/ 609599 h 1484275"/>
              <a:gd name="connsiteX8" fmla="*/ 2452048 w 3179147"/>
              <a:gd name="connsiteY8" fmla="*/ 700584 h 1484275"/>
              <a:gd name="connsiteX9" fmla="*/ 2811439 w 3179147"/>
              <a:gd name="connsiteY9" fmla="*/ 445826 h 1484275"/>
              <a:gd name="connsiteX10" fmla="*/ 3084394 w 3179147"/>
              <a:gd name="connsiteY10" fmla="*/ 172871 h 1484275"/>
              <a:gd name="connsiteX11" fmla="*/ 3170830 w 3179147"/>
              <a:gd name="connsiteY11" fmla="*/ 18196 h 1484275"/>
              <a:gd name="connsiteX12" fmla="*/ 3170830 w 3179147"/>
              <a:gd name="connsiteY12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1011154 w 3179147"/>
              <a:gd name="connsiteY3" fmla="*/ 309349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147248 w 3179147"/>
              <a:gd name="connsiteY6" fmla="*/ 609599 h 1478026"/>
              <a:gd name="connsiteX7" fmla="*/ 2452048 w 3179147"/>
              <a:gd name="connsiteY7" fmla="*/ 700584 h 1478026"/>
              <a:gd name="connsiteX8" fmla="*/ 2811439 w 3179147"/>
              <a:gd name="connsiteY8" fmla="*/ 445826 h 1478026"/>
              <a:gd name="connsiteX9" fmla="*/ 3084394 w 3179147"/>
              <a:gd name="connsiteY9" fmla="*/ 172871 h 1478026"/>
              <a:gd name="connsiteX10" fmla="*/ 3170830 w 3179147"/>
              <a:gd name="connsiteY10" fmla="*/ 18196 h 1478026"/>
              <a:gd name="connsiteX11" fmla="*/ 3170830 w 3179147"/>
              <a:gd name="connsiteY11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452048 w 3179147"/>
              <a:gd name="connsiteY6" fmla="*/ 700584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3084394 w 3179147"/>
              <a:gd name="connsiteY7" fmla="*/ 172871 h 1478026"/>
              <a:gd name="connsiteX8" fmla="*/ 3170830 w 3179147"/>
              <a:gd name="connsiteY8" fmla="*/ 18196 h 1478026"/>
              <a:gd name="connsiteX9" fmla="*/ 3170830 w 3179147"/>
              <a:gd name="connsiteY9" fmla="*/ 9098 h 1478026"/>
              <a:gd name="connsiteX0" fmla="*/ 0 w 3173665"/>
              <a:gd name="connsiteY0" fmla="*/ 1778954 h 1787572"/>
              <a:gd name="connsiteX1" fmla="*/ 473122 w 3173665"/>
              <a:gd name="connsiteY1" fmla="*/ 1706166 h 1787572"/>
              <a:gd name="connsiteX2" fmla="*/ 922979 w 3173665"/>
              <a:gd name="connsiteY2" fmla="*/ 1169355 h 1787572"/>
              <a:gd name="connsiteX3" fmla="*/ 1011154 w 3173665"/>
              <a:gd name="connsiteY3" fmla="*/ 618895 h 1787572"/>
              <a:gd name="connsiteX4" fmla="*/ 1471888 w 3173665"/>
              <a:gd name="connsiteY4" fmla="*/ 364136 h 1787572"/>
              <a:gd name="connsiteX5" fmla="*/ 1810603 w 3173665"/>
              <a:gd name="connsiteY5" fmla="*/ 537008 h 1787572"/>
              <a:gd name="connsiteX6" fmla="*/ 2343385 w 3173665"/>
              <a:gd name="connsiteY6" fmla="*/ 1151157 h 1787572"/>
              <a:gd name="connsiteX7" fmla="*/ 3084394 w 3173665"/>
              <a:gd name="connsiteY7" fmla="*/ 482417 h 1787572"/>
              <a:gd name="connsiteX8" fmla="*/ 3170830 w 3173665"/>
              <a:gd name="connsiteY8" fmla="*/ 327742 h 1787572"/>
              <a:gd name="connsiteX9" fmla="*/ 3133216 w 3173665"/>
              <a:gd name="connsiteY9" fmla="*/ 196 h 1787572"/>
              <a:gd name="connsiteX0" fmla="*/ 0 w 3155676"/>
              <a:gd name="connsiteY0" fmla="*/ 1778758 h 1787376"/>
              <a:gd name="connsiteX1" fmla="*/ 473122 w 3155676"/>
              <a:gd name="connsiteY1" fmla="*/ 1705970 h 1787376"/>
              <a:gd name="connsiteX2" fmla="*/ 922979 w 3155676"/>
              <a:gd name="connsiteY2" fmla="*/ 1169159 h 1787376"/>
              <a:gd name="connsiteX3" fmla="*/ 1011154 w 3155676"/>
              <a:gd name="connsiteY3" fmla="*/ 618699 h 1787376"/>
              <a:gd name="connsiteX4" fmla="*/ 1471888 w 3155676"/>
              <a:gd name="connsiteY4" fmla="*/ 363940 h 1787376"/>
              <a:gd name="connsiteX5" fmla="*/ 1810603 w 3155676"/>
              <a:gd name="connsiteY5" fmla="*/ 536812 h 1787376"/>
              <a:gd name="connsiteX6" fmla="*/ 2343385 w 3155676"/>
              <a:gd name="connsiteY6" fmla="*/ 1150961 h 1787376"/>
              <a:gd name="connsiteX7" fmla="*/ 3084394 w 3155676"/>
              <a:gd name="connsiteY7" fmla="*/ 482221 h 1787376"/>
              <a:gd name="connsiteX8" fmla="*/ 3133216 w 3155676"/>
              <a:gd name="connsiteY8" fmla="*/ 0 h 1787376"/>
              <a:gd name="connsiteX0" fmla="*/ 0 w 3184255"/>
              <a:gd name="connsiteY0" fmla="*/ 1778758 h 1787376"/>
              <a:gd name="connsiteX1" fmla="*/ 473122 w 3184255"/>
              <a:gd name="connsiteY1" fmla="*/ 1705970 h 1787376"/>
              <a:gd name="connsiteX2" fmla="*/ 922979 w 3184255"/>
              <a:gd name="connsiteY2" fmla="*/ 1169159 h 1787376"/>
              <a:gd name="connsiteX3" fmla="*/ 1011154 w 3184255"/>
              <a:gd name="connsiteY3" fmla="*/ 618699 h 1787376"/>
              <a:gd name="connsiteX4" fmla="*/ 1471888 w 3184255"/>
              <a:gd name="connsiteY4" fmla="*/ 363940 h 1787376"/>
              <a:gd name="connsiteX5" fmla="*/ 1810603 w 3184255"/>
              <a:gd name="connsiteY5" fmla="*/ 536812 h 1787376"/>
              <a:gd name="connsiteX6" fmla="*/ 2343385 w 3184255"/>
              <a:gd name="connsiteY6" fmla="*/ 1150961 h 1787376"/>
              <a:gd name="connsiteX7" fmla="*/ 3126187 w 3184255"/>
              <a:gd name="connsiteY7" fmla="*/ 759726 h 1787376"/>
              <a:gd name="connsiteX8" fmla="*/ 3133216 w 3184255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17524 w 3769739"/>
              <a:gd name="connsiteY7" fmla="*/ 347763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48585" h="1425455">
                <a:moveTo>
                  <a:pt x="0" y="1416837"/>
                </a:moveTo>
                <a:cubicBezTo>
                  <a:pt x="168701" y="1436171"/>
                  <a:pt x="298396" y="1427452"/>
                  <a:pt x="473122" y="1344049"/>
                </a:cubicBezTo>
                <a:cubicBezTo>
                  <a:pt x="647848" y="1260646"/>
                  <a:pt x="833307" y="988450"/>
                  <a:pt x="922979" y="807238"/>
                </a:cubicBezTo>
                <a:cubicBezTo>
                  <a:pt x="1012651" y="626026"/>
                  <a:pt x="953104" y="450122"/>
                  <a:pt x="1011154" y="256778"/>
                </a:cubicBezTo>
                <a:cubicBezTo>
                  <a:pt x="1069204" y="63434"/>
                  <a:pt x="1338646" y="15667"/>
                  <a:pt x="1471888" y="2019"/>
                </a:cubicBezTo>
                <a:cubicBezTo>
                  <a:pt x="1605130" y="-11629"/>
                  <a:pt x="1665354" y="43721"/>
                  <a:pt x="1810603" y="174891"/>
                </a:cubicBezTo>
                <a:cubicBezTo>
                  <a:pt x="1955852" y="306061"/>
                  <a:pt x="2144325" y="779284"/>
                  <a:pt x="2343385" y="789040"/>
                </a:cubicBezTo>
                <a:cubicBezTo>
                  <a:pt x="2542446" y="798796"/>
                  <a:pt x="2770766" y="280021"/>
                  <a:pt x="3004966" y="233429"/>
                </a:cubicBezTo>
                <a:cubicBezTo>
                  <a:pt x="3239166" y="186837"/>
                  <a:pt x="3589455" y="216813"/>
                  <a:pt x="3748585" y="509487"/>
                </a:cubicBezTo>
              </a:path>
            </a:pathLst>
          </a:custGeom>
          <a:noFill/>
          <a:ln w="127000" cap="rnd" cmpd="sng" algn="ctr">
            <a:solidFill>
              <a:srgbClr val="FFFF00">
                <a:alpha val="64000"/>
              </a:srgb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0 w 4517517"/>
                      <a:gd name="connsiteY0" fmla="*/ 1416837 h 1425455"/>
                      <a:gd name="connsiteX1" fmla="*/ 570171 w 4517517"/>
                      <a:gd name="connsiteY1" fmla="*/ 1344049 h 1425455"/>
                      <a:gd name="connsiteX2" fmla="*/ 1112305 w 4517517"/>
                      <a:gd name="connsiteY2" fmla="*/ 807238 h 1425455"/>
                      <a:gd name="connsiteX3" fmla="*/ 1218567 w 4517517"/>
                      <a:gd name="connsiteY3" fmla="*/ 256778 h 1425455"/>
                      <a:gd name="connsiteX4" fmla="*/ 1773810 w 4517517"/>
                      <a:gd name="connsiteY4" fmla="*/ 2019 h 1425455"/>
                      <a:gd name="connsiteX5" fmla="*/ 2182004 w 4517517"/>
                      <a:gd name="connsiteY5" fmla="*/ 174891 h 1425455"/>
                      <a:gd name="connsiteX6" fmla="*/ 2824074 w 4517517"/>
                      <a:gd name="connsiteY6" fmla="*/ 789040 h 1425455"/>
                      <a:gd name="connsiteX7" fmla="*/ 3621362 w 4517517"/>
                      <a:gd name="connsiteY7" fmla="*/ 233429 h 1425455"/>
                      <a:gd name="connsiteX8" fmla="*/ 4517517 w 4517517"/>
                      <a:gd name="connsiteY8" fmla="*/ 509487 h 1425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517" h="1425455" extrusionOk="0">
                        <a:moveTo>
                          <a:pt x="0" y="1416837"/>
                        </a:moveTo>
                        <a:cubicBezTo>
                          <a:pt x="188363" y="1426954"/>
                          <a:pt x="320506" y="1442126"/>
                          <a:pt x="570171" y="1344049"/>
                        </a:cubicBezTo>
                        <a:cubicBezTo>
                          <a:pt x="821626" y="1269254"/>
                          <a:pt x="951889" y="990115"/>
                          <a:pt x="1112305" y="807238"/>
                        </a:cubicBezTo>
                        <a:cubicBezTo>
                          <a:pt x="1189609" y="656066"/>
                          <a:pt x="1139665" y="499561"/>
                          <a:pt x="1218567" y="256778"/>
                        </a:cubicBezTo>
                        <a:cubicBezTo>
                          <a:pt x="1254106" y="44603"/>
                          <a:pt x="1646081" y="31360"/>
                          <a:pt x="1773810" y="2019"/>
                        </a:cubicBezTo>
                        <a:cubicBezTo>
                          <a:pt x="1955678" y="-9103"/>
                          <a:pt x="2012007" y="33337"/>
                          <a:pt x="2182004" y="174891"/>
                        </a:cubicBezTo>
                        <a:cubicBezTo>
                          <a:pt x="2310248" y="298894"/>
                          <a:pt x="2547536" y="813785"/>
                          <a:pt x="2824074" y="789040"/>
                        </a:cubicBezTo>
                        <a:cubicBezTo>
                          <a:pt x="3061720" y="777364"/>
                          <a:pt x="3303435" y="329614"/>
                          <a:pt x="3621362" y="233429"/>
                        </a:cubicBezTo>
                        <a:cubicBezTo>
                          <a:pt x="3951783" y="213810"/>
                          <a:pt x="4384130" y="230851"/>
                          <a:pt x="4517517" y="50948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635000">
              <a:srgbClr val="FFFF00"/>
            </a:glow>
            <a:softEdge rad="0"/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CEF09FE-FA4F-4881-B441-6ADBFA2F4182}"/>
              </a:ext>
            </a:extLst>
          </p:cNvPr>
          <p:cNvSpPr/>
          <p:nvPr/>
        </p:nvSpPr>
        <p:spPr bwMode="auto">
          <a:xfrm rot="3837379">
            <a:off x="5243391" y="3706832"/>
            <a:ext cx="3925325" cy="1425455"/>
          </a:xfrm>
          <a:custGeom>
            <a:avLst/>
            <a:gdLst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019868 w 3179147"/>
              <a:gd name="connsiteY6" fmla="*/ 477671 h 1484275"/>
              <a:gd name="connsiteX7" fmla="*/ 2147248 w 3179147"/>
              <a:gd name="connsiteY7" fmla="*/ 609599 h 1484275"/>
              <a:gd name="connsiteX8" fmla="*/ 2452048 w 3179147"/>
              <a:gd name="connsiteY8" fmla="*/ 700584 h 1484275"/>
              <a:gd name="connsiteX9" fmla="*/ 2811439 w 3179147"/>
              <a:gd name="connsiteY9" fmla="*/ 445826 h 1484275"/>
              <a:gd name="connsiteX10" fmla="*/ 3084394 w 3179147"/>
              <a:gd name="connsiteY10" fmla="*/ 172871 h 1484275"/>
              <a:gd name="connsiteX11" fmla="*/ 3170830 w 3179147"/>
              <a:gd name="connsiteY11" fmla="*/ 18196 h 1484275"/>
              <a:gd name="connsiteX12" fmla="*/ 3170830 w 3179147"/>
              <a:gd name="connsiteY12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1011154 w 3179147"/>
              <a:gd name="connsiteY3" fmla="*/ 309349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147248 w 3179147"/>
              <a:gd name="connsiteY6" fmla="*/ 609599 h 1478026"/>
              <a:gd name="connsiteX7" fmla="*/ 2452048 w 3179147"/>
              <a:gd name="connsiteY7" fmla="*/ 700584 h 1478026"/>
              <a:gd name="connsiteX8" fmla="*/ 2811439 w 3179147"/>
              <a:gd name="connsiteY8" fmla="*/ 445826 h 1478026"/>
              <a:gd name="connsiteX9" fmla="*/ 3084394 w 3179147"/>
              <a:gd name="connsiteY9" fmla="*/ 172871 h 1478026"/>
              <a:gd name="connsiteX10" fmla="*/ 3170830 w 3179147"/>
              <a:gd name="connsiteY10" fmla="*/ 18196 h 1478026"/>
              <a:gd name="connsiteX11" fmla="*/ 3170830 w 3179147"/>
              <a:gd name="connsiteY11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452048 w 3179147"/>
              <a:gd name="connsiteY6" fmla="*/ 700584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3084394 w 3179147"/>
              <a:gd name="connsiteY7" fmla="*/ 172871 h 1478026"/>
              <a:gd name="connsiteX8" fmla="*/ 3170830 w 3179147"/>
              <a:gd name="connsiteY8" fmla="*/ 18196 h 1478026"/>
              <a:gd name="connsiteX9" fmla="*/ 3170830 w 3179147"/>
              <a:gd name="connsiteY9" fmla="*/ 9098 h 1478026"/>
              <a:gd name="connsiteX0" fmla="*/ 0 w 3173665"/>
              <a:gd name="connsiteY0" fmla="*/ 1778954 h 1787572"/>
              <a:gd name="connsiteX1" fmla="*/ 473122 w 3173665"/>
              <a:gd name="connsiteY1" fmla="*/ 1706166 h 1787572"/>
              <a:gd name="connsiteX2" fmla="*/ 922979 w 3173665"/>
              <a:gd name="connsiteY2" fmla="*/ 1169355 h 1787572"/>
              <a:gd name="connsiteX3" fmla="*/ 1011154 w 3173665"/>
              <a:gd name="connsiteY3" fmla="*/ 618895 h 1787572"/>
              <a:gd name="connsiteX4" fmla="*/ 1471888 w 3173665"/>
              <a:gd name="connsiteY4" fmla="*/ 364136 h 1787572"/>
              <a:gd name="connsiteX5" fmla="*/ 1810603 w 3173665"/>
              <a:gd name="connsiteY5" fmla="*/ 537008 h 1787572"/>
              <a:gd name="connsiteX6" fmla="*/ 2343385 w 3173665"/>
              <a:gd name="connsiteY6" fmla="*/ 1151157 h 1787572"/>
              <a:gd name="connsiteX7" fmla="*/ 3084394 w 3173665"/>
              <a:gd name="connsiteY7" fmla="*/ 482417 h 1787572"/>
              <a:gd name="connsiteX8" fmla="*/ 3170830 w 3173665"/>
              <a:gd name="connsiteY8" fmla="*/ 327742 h 1787572"/>
              <a:gd name="connsiteX9" fmla="*/ 3133216 w 3173665"/>
              <a:gd name="connsiteY9" fmla="*/ 196 h 1787572"/>
              <a:gd name="connsiteX0" fmla="*/ 0 w 3155676"/>
              <a:gd name="connsiteY0" fmla="*/ 1778758 h 1787376"/>
              <a:gd name="connsiteX1" fmla="*/ 473122 w 3155676"/>
              <a:gd name="connsiteY1" fmla="*/ 1705970 h 1787376"/>
              <a:gd name="connsiteX2" fmla="*/ 922979 w 3155676"/>
              <a:gd name="connsiteY2" fmla="*/ 1169159 h 1787376"/>
              <a:gd name="connsiteX3" fmla="*/ 1011154 w 3155676"/>
              <a:gd name="connsiteY3" fmla="*/ 618699 h 1787376"/>
              <a:gd name="connsiteX4" fmla="*/ 1471888 w 3155676"/>
              <a:gd name="connsiteY4" fmla="*/ 363940 h 1787376"/>
              <a:gd name="connsiteX5" fmla="*/ 1810603 w 3155676"/>
              <a:gd name="connsiteY5" fmla="*/ 536812 h 1787376"/>
              <a:gd name="connsiteX6" fmla="*/ 2343385 w 3155676"/>
              <a:gd name="connsiteY6" fmla="*/ 1150961 h 1787376"/>
              <a:gd name="connsiteX7" fmla="*/ 3084394 w 3155676"/>
              <a:gd name="connsiteY7" fmla="*/ 482221 h 1787376"/>
              <a:gd name="connsiteX8" fmla="*/ 3133216 w 3155676"/>
              <a:gd name="connsiteY8" fmla="*/ 0 h 1787376"/>
              <a:gd name="connsiteX0" fmla="*/ 0 w 3184255"/>
              <a:gd name="connsiteY0" fmla="*/ 1778758 h 1787376"/>
              <a:gd name="connsiteX1" fmla="*/ 473122 w 3184255"/>
              <a:gd name="connsiteY1" fmla="*/ 1705970 h 1787376"/>
              <a:gd name="connsiteX2" fmla="*/ 922979 w 3184255"/>
              <a:gd name="connsiteY2" fmla="*/ 1169159 h 1787376"/>
              <a:gd name="connsiteX3" fmla="*/ 1011154 w 3184255"/>
              <a:gd name="connsiteY3" fmla="*/ 618699 h 1787376"/>
              <a:gd name="connsiteX4" fmla="*/ 1471888 w 3184255"/>
              <a:gd name="connsiteY4" fmla="*/ 363940 h 1787376"/>
              <a:gd name="connsiteX5" fmla="*/ 1810603 w 3184255"/>
              <a:gd name="connsiteY5" fmla="*/ 536812 h 1787376"/>
              <a:gd name="connsiteX6" fmla="*/ 2343385 w 3184255"/>
              <a:gd name="connsiteY6" fmla="*/ 1150961 h 1787376"/>
              <a:gd name="connsiteX7" fmla="*/ 3126187 w 3184255"/>
              <a:gd name="connsiteY7" fmla="*/ 759726 h 1787376"/>
              <a:gd name="connsiteX8" fmla="*/ 3133216 w 3184255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17524 w 3769739"/>
              <a:gd name="connsiteY7" fmla="*/ 347763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48585" h="1425455">
                <a:moveTo>
                  <a:pt x="0" y="1416837"/>
                </a:moveTo>
                <a:cubicBezTo>
                  <a:pt x="168701" y="1436171"/>
                  <a:pt x="298396" y="1427452"/>
                  <a:pt x="473122" y="1344049"/>
                </a:cubicBezTo>
                <a:cubicBezTo>
                  <a:pt x="647848" y="1260646"/>
                  <a:pt x="833307" y="988450"/>
                  <a:pt x="922979" y="807238"/>
                </a:cubicBezTo>
                <a:cubicBezTo>
                  <a:pt x="1012651" y="626026"/>
                  <a:pt x="953104" y="450122"/>
                  <a:pt x="1011154" y="256778"/>
                </a:cubicBezTo>
                <a:cubicBezTo>
                  <a:pt x="1069204" y="63434"/>
                  <a:pt x="1338646" y="15667"/>
                  <a:pt x="1471888" y="2019"/>
                </a:cubicBezTo>
                <a:cubicBezTo>
                  <a:pt x="1605130" y="-11629"/>
                  <a:pt x="1665354" y="43721"/>
                  <a:pt x="1810603" y="174891"/>
                </a:cubicBezTo>
                <a:cubicBezTo>
                  <a:pt x="1955852" y="306061"/>
                  <a:pt x="2144325" y="779284"/>
                  <a:pt x="2343385" y="789040"/>
                </a:cubicBezTo>
                <a:cubicBezTo>
                  <a:pt x="2542446" y="798796"/>
                  <a:pt x="2770766" y="280021"/>
                  <a:pt x="3004966" y="233429"/>
                </a:cubicBezTo>
                <a:cubicBezTo>
                  <a:pt x="3239166" y="186837"/>
                  <a:pt x="3589455" y="216813"/>
                  <a:pt x="3748585" y="509487"/>
                </a:cubicBezTo>
              </a:path>
            </a:pathLst>
          </a:custGeom>
          <a:noFill/>
          <a:ln w="127000" cap="rnd" cmpd="sng" algn="ctr">
            <a:solidFill>
              <a:srgbClr val="FFFF00">
                <a:alpha val="64000"/>
              </a:srgb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0 w 4517517"/>
                      <a:gd name="connsiteY0" fmla="*/ 1416837 h 1425455"/>
                      <a:gd name="connsiteX1" fmla="*/ 570171 w 4517517"/>
                      <a:gd name="connsiteY1" fmla="*/ 1344049 h 1425455"/>
                      <a:gd name="connsiteX2" fmla="*/ 1112305 w 4517517"/>
                      <a:gd name="connsiteY2" fmla="*/ 807238 h 1425455"/>
                      <a:gd name="connsiteX3" fmla="*/ 1218567 w 4517517"/>
                      <a:gd name="connsiteY3" fmla="*/ 256778 h 1425455"/>
                      <a:gd name="connsiteX4" fmla="*/ 1773810 w 4517517"/>
                      <a:gd name="connsiteY4" fmla="*/ 2019 h 1425455"/>
                      <a:gd name="connsiteX5" fmla="*/ 2182004 w 4517517"/>
                      <a:gd name="connsiteY5" fmla="*/ 174891 h 1425455"/>
                      <a:gd name="connsiteX6" fmla="*/ 2824074 w 4517517"/>
                      <a:gd name="connsiteY6" fmla="*/ 789040 h 1425455"/>
                      <a:gd name="connsiteX7" fmla="*/ 3621362 w 4517517"/>
                      <a:gd name="connsiteY7" fmla="*/ 233429 h 1425455"/>
                      <a:gd name="connsiteX8" fmla="*/ 4517517 w 4517517"/>
                      <a:gd name="connsiteY8" fmla="*/ 509487 h 1425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517" h="1425455" extrusionOk="0">
                        <a:moveTo>
                          <a:pt x="0" y="1416837"/>
                        </a:moveTo>
                        <a:cubicBezTo>
                          <a:pt x="188363" y="1426954"/>
                          <a:pt x="320506" y="1442126"/>
                          <a:pt x="570171" y="1344049"/>
                        </a:cubicBezTo>
                        <a:cubicBezTo>
                          <a:pt x="821626" y="1269254"/>
                          <a:pt x="951889" y="990115"/>
                          <a:pt x="1112305" y="807238"/>
                        </a:cubicBezTo>
                        <a:cubicBezTo>
                          <a:pt x="1189609" y="656066"/>
                          <a:pt x="1139665" y="499561"/>
                          <a:pt x="1218567" y="256778"/>
                        </a:cubicBezTo>
                        <a:cubicBezTo>
                          <a:pt x="1254106" y="44603"/>
                          <a:pt x="1646081" y="31360"/>
                          <a:pt x="1773810" y="2019"/>
                        </a:cubicBezTo>
                        <a:cubicBezTo>
                          <a:pt x="1955678" y="-9103"/>
                          <a:pt x="2012007" y="33337"/>
                          <a:pt x="2182004" y="174891"/>
                        </a:cubicBezTo>
                        <a:cubicBezTo>
                          <a:pt x="2310248" y="298894"/>
                          <a:pt x="2547536" y="813785"/>
                          <a:pt x="2824074" y="789040"/>
                        </a:cubicBezTo>
                        <a:cubicBezTo>
                          <a:pt x="3061720" y="777364"/>
                          <a:pt x="3303435" y="329614"/>
                          <a:pt x="3621362" y="233429"/>
                        </a:cubicBezTo>
                        <a:cubicBezTo>
                          <a:pt x="3951783" y="213810"/>
                          <a:pt x="4384130" y="230851"/>
                          <a:pt x="4517517" y="50948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508000">
              <a:srgbClr val="FFFF00"/>
            </a:glow>
            <a:softEdge rad="0"/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C33E069-36AD-4526-8AFF-F6B2860EE1B1}"/>
              </a:ext>
            </a:extLst>
          </p:cNvPr>
          <p:cNvSpPr/>
          <p:nvPr/>
        </p:nvSpPr>
        <p:spPr bwMode="auto">
          <a:xfrm rot="3837379">
            <a:off x="5243391" y="3706832"/>
            <a:ext cx="3925325" cy="1425455"/>
          </a:xfrm>
          <a:custGeom>
            <a:avLst/>
            <a:gdLst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019868 w 3179147"/>
              <a:gd name="connsiteY6" fmla="*/ 477671 h 1484275"/>
              <a:gd name="connsiteX7" fmla="*/ 2147248 w 3179147"/>
              <a:gd name="connsiteY7" fmla="*/ 609599 h 1484275"/>
              <a:gd name="connsiteX8" fmla="*/ 2452048 w 3179147"/>
              <a:gd name="connsiteY8" fmla="*/ 700584 h 1484275"/>
              <a:gd name="connsiteX9" fmla="*/ 2811439 w 3179147"/>
              <a:gd name="connsiteY9" fmla="*/ 445826 h 1484275"/>
              <a:gd name="connsiteX10" fmla="*/ 3084394 w 3179147"/>
              <a:gd name="connsiteY10" fmla="*/ 172871 h 1484275"/>
              <a:gd name="connsiteX11" fmla="*/ 3170830 w 3179147"/>
              <a:gd name="connsiteY11" fmla="*/ 18196 h 1484275"/>
              <a:gd name="connsiteX12" fmla="*/ 3170830 w 3179147"/>
              <a:gd name="connsiteY12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1011154 w 3179147"/>
              <a:gd name="connsiteY3" fmla="*/ 309349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147248 w 3179147"/>
              <a:gd name="connsiteY6" fmla="*/ 609599 h 1478026"/>
              <a:gd name="connsiteX7" fmla="*/ 2452048 w 3179147"/>
              <a:gd name="connsiteY7" fmla="*/ 700584 h 1478026"/>
              <a:gd name="connsiteX8" fmla="*/ 2811439 w 3179147"/>
              <a:gd name="connsiteY8" fmla="*/ 445826 h 1478026"/>
              <a:gd name="connsiteX9" fmla="*/ 3084394 w 3179147"/>
              <a:gd name="connsiteY9" fmla="*/ 172871 h 1478026"/>
              <a:gd name="connsiteX10" fmla="*/ 3170830 w 3179147"/>
              <a:gd name="connsiteY10" fmla="*/ 18196 h 1478026"/>
              <a:gd name="connsiteX11" fmla="*/ 3170830 w 3179147"/>
              <a:gd name="connsiteY11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452048 w 3179147"/>
              <a:gd name="connsiteY6" fmla="*/ 700584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3084394 w 3179147"/>
              <a:gd name="connsiteY7" fmla="*/ 172871 h 1478026"/>
              <a:gd name="connsiteX8" fmla="*/ 3170830 w 3179147"/>
              <a:gd name="connsiteY8" fmla="*/ 18196 h 1478026"/>
              <a:gd name="connsiteX9" fmla="*/ 3170830 w 3179147"/>
              <a:gd name="connsiteY9" fmla="*/ 9098 h 1478026"/>
              <a:gd name="connsiteX0" fmla="*/ 0 w 3173665"/>
              <a:gd name="connsiteY0" fmla="*/ 1778954 h 1787572"/>
              <a:gd name="connsiteX1" fmla="*/ 473122 w 3173665"/>
              <a:gd name="connsiteY1" fmla="*/ 1706166 h 1787572"/>
              <a:gd name="connsiteX2" fmla="*/ 922979 w 3173665"/>
              <a:gd name="connsiteY2" fmla="*/ 1169355 h 1787572"/>
              <a:gd name="connsiteX3" fmla="*/ 1011154 w 3173665"/>
              <a:gd name="connsiteY3" fmla="*/ 618895 h 1787572"/>
              <a:gd name="connsiteX4" fmla="*/ 1471888 w 3173665"/>
              <a:gd name="connsiteY4" fmla="*/ 364136 h 1787572"/>
              <a:gd name="connsiteX5" fmla="*/ 1810603 w 3173665"/>
              <a:gd name="connsiteY5" fmla="*/ 537008 h 1787572"/>
              <a:gd name="connsiteX6" fmla="*/ 2343385 w 3173665"/>
              <a:gd name="connsiteY6" fmla="*/ 1151157 h 1787572"/>
              <a:gd name="connsiteX7" fmla="*/ 3084394 w 3173665"/>
              <a:gd name="connsiteY7" fmla="*/ 482417 h 1787572"/>
              <a:gd name="connsiteX8" fmla="*/ 3170830 w 3173665"/>
              <a:gd name="connsiteY8" fmla="*/ 327742 h 1787572"/>
              <a:gd name="connsiteX9" fmla="*/ 3133216 w 3173665"/>
              <a:gd name="connsiteY9" fmla="*/ 196 h 1787572"/>
              <a:gd name="connsiteX0" fmla="*/ 0 w 3155676"/>
              <a:gd name="connsiteY0" fmla="*/ 1778758 h 1787376"/>
              <a:gd name="connsiteX1" fmla="*/ 473122 w 3155676"/>
              <a:gd name="connsiteY1" fmla="*/ 1705970 h 1787376"/>
              <a:gd name="connsiteX2" fmla="*/ 922979 w 3155676"/>
              <a:gd name="connsiteY2" fmla="*/ 1169159 h 1787376"/>
              <a:gd name="connsiteX3" fmla="*/ 1011154 w 3155676"/>
              <a:gd name="connsiteY3" fmla="*/ 618699 h 1787376"/>
              <a:gd name="connsiteX4" fmla="*/ 1471888 w 3155676"/>
              <a:gd name="connsiteY4" fmla="*/ 363940 h 1787376"/>
              <a:gd name="connsiteX5" fmla="*/ 1810603 w 3155676"/>
              <a:gd name="connsiteY5" fmla="*/ 536812 h 1787376"/>
              <a:gd name="connsiteX6" fmla="*/ 2343385 w 3155676"/>
              <a:gd name="connsiteY6" fmla="*/ 1150961 h 1787376"/>
              <a:gd name="connsiteX7" fmla="*/ 3084394 w 3155676"/>
              <a:gd name="connsiteY7" fmla="*/ 482221 h 1787376"/>
              <a:gd name="connsiteX8" fmla="*/ 3133216 w 3155676"/>
              <a:gd name="connsiteY8" fmla="*/ 0 h 1787376"/>
              <a:gd name="connsiteX0" fmla="*/ 0 w 3184255"/>
              <a:gd name="connsiteY0" fmla="*/ 1778758 h 1787376"/>
              <a:gd name="connsiteX1" fmla="*/ 473122 w 3184255"/>
              <a:gd name="connsiteY1" fmla="*/ 1705970 h 1787376"/>
              <a:gd name="connsiteX2" fmla="*/ 922979 w 3184255"/>
              <a:gd name="connsiteY2" fmla="*/ 1169159 h 1787376"/>
              <a:gd name="connsiteX3" fmla="*/ 1011154 w 3184255"/>
              <a:gd name="connsiteY3" fmla="*/ 618699 h 1787376"/>
              <a:gd name="connsiteX4" fmla="*/ 1471888 w 3184255"/>
              <a:gd name="connsiteY4" fmla="*/ 363940 h 1787376"/>
              <a:gd name="connsiteX5" fmla="*/ 1810603 w 3184255"/>
              <a:gd name="connsiteY5" fmla="*/ 536812 h 1787376"/>
              <a:gd name="connsiteX6" fmla="*/ 2343385 w 3184255"/>
              <a:gd name="connsiteY6" fmla="*/ 1150961 h 1787376"/>
              <a:gd name="connsiteX7" fmla="*/ 3126187 w 3184255"/>
              <a:gd name="connsiteY7" fmla="*/ 759726 h 1787376"/>
              <a:gd name="connsiteX8" fmla="*/ 3133216 w 3184255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17524 w 3769739"/>
              <a:gd name="connsiteY7" fmla="*/ 347763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48585" h="1425455">
                <a:moveTo>
                  <a:pt x="0" y="1416837"/>
                </a:moveTo>
                <a:cubicBezTo>
                  <a:pt x="168701" y="1436171"/>
                  <a:pt x="298396" y="1427452"/>
                  <a:pt x="473122" y="1344049"/>
                </a:cubicBezTo>
                <a:cubicBezTo>
                  <a:pt x="647848" y="1260646"/>
                  <a:pt x="833307" y="988450"/>
                  <a:pt x="922979" y="807238"/>
                </a:cubicBezTo>
                <a:cubicBezTo>
                  <a:pt x="1012651" y="626026"/>
                  <a:pt x="953104" y="450122"/>
                  <a:pt x="1011154" y="256778"/>
                </a:cubicBezTo>
                <a:cubicBezTo>
                  <a:pt x="1069204" y="63434"/>
                  <a:pt x="1338646" y="15667"/>
                  <a:pt x="1471888" y="2019"/>
                </a:cubicBezTo>
                <a:cubicBezTo>
                  <a:pt x="1605130" y="-11629"/>
                  <a:pt x="1665354" y="43721"/>
                  <a:pt x="1810603" y="174891"/>
                </a:cubicBezTo>
                <a:cubicBezTo>
                  <a:pt x="1955852" y="306061"/>
                  <a:pt x="2144325" y="779284"/>
                  <a:pt x="2343385" y="789040"/>
                </a:cubicBezTo>
                <a:cubicBezTo>
                  <a:pt x="2542446" y="798796"/>
                  <a:pt x="2770766" y="280021"/>
                  <a:pt x="3004966" y="233429"/>
                </a:cubicBezTo>
                <a:cubicBezTo>
                  <a:pt x="3239166" y="186837"/>
                  <a:pt x="3589455" y="216813"/>
                  <a:pt x="3748585" y="509487"/>
                </a:cubicBezTo>
              </a:path>
            </a:pathLst>
          </a:custGeom>
          <a:noFill/>
          <a:ln w="127000" cap="rnd" cmpd="sng" algn="ctr">
            <a:solidFill>
              <a:srgbClr val="FFFF00">
                <a:alpha val="64000"/>
              </a:srgb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0 w 4517517"/>
                      <a:gd name="connsiteY0" fmla="*/ 1416837 h 1425455"/>
                      <a:gd name="connsiteX1" fmla="*/ 570171 w 4517517"/>
                      <a:gd name="connsiteY1" fmla="*/ 1344049 h 1425455"/>
                      <a:gd name="connsiteX2" fmla="*/ 1112305 w 4517517"/>
                      <a:gd name="connsiteY2" fmla="*/ 807238 h 1425455"/>
                      <a:gd name="connsiteX3" fmla="*/ 1218567 w 4517517"/>
                      <a:gd name="connsiteY3" fmla="*/ 256778 h 1425455"/>
                      <a:gd name="connsiteX4" fmla="*/ 1773810 w 4517517"/>
                      <a:gd name="connsiteY4" fmla="*/ 2019 h 1425455"/>
                      <a:gd name="connsiteX5" fmla="*/ 2182004 w 4517517"/>
                      <a:gd name="connsiteY5" fmla="*/ 174891 h 1425455"/>
                      <a:gd name="connsiteX6" fmla="*/ 2824074 w 4517517"/>
                      <a:gd name="connsiteY6" fmla="*/ 789040 h 1425455"/>
                      <a:gd name="connsiteX7" fmla="*/ 3621362 w 4517517"/>
                      <a:gd name="connsiteY7" fmla="*/ 233429 h 1425455"/>
                      <a:gd name="connsiteX8" fmla="*/ 4517517 w 4517517"/>
                      <a:gd name="connsiteY8" fmla="*/ 509487 h 1425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517" h="1425455" extrusionOk="0">
                        <a:moveTo>
                          <a:pt x="0" y="1416837"/>
                        </a:moveTo>
                        <a:cubicBezTo>
                          <a:pt x="188363" y="1426954"/>
                          <a:pt x="320506" y="1442126"/>
                          <a:pt x="570171" y="1344049"/>
                        </a:cubicBezTo>
                        <a:cubicBezTo>
                          <a:pt x="821626" y="1269254"/>
                          <a:pt x="951889" y="990115"/>
                          <a:pt x="1112305" y="807238"/>
                        </a:cubicBezTo>
                        <a:cubicBezTo>
                          <a:pt x="1189609" y="656066"/>
                          <a:pt x="1139665" y="499561"/>
                          <a:pt x="1218567" y="256778"/>
                        </a:cubicBezTo>
                        <a:cubicBezTo>
                          <a:pt x="1254106" y="44603"/>
                          <a:pt x="1646081" y="31360"/>
                          <a:pt x="1773810" y="2019"/>
                        </a:cubicBezTo>
                        <a:cubicBezTo>
                          <a:pt x="1955678" y="-9103"/>
                          <a:pt x="2012007" y="33337"/>
                          <a:pt x="2182004" y="174891"/>
                        </a:cubicBezTo>
                        <a:cubicBezTo>
                          <a:pt x="2310248" y="298894"/>
                          <a:pt x="2547536" y="813785"/>
                          <a:pt x="2824074" y="789040"/>
                        </a:cubicBezTo>
                        <a:cubicBezTo>
                          <a:pt x="3061720" y="777364"/>
                          <a:pt x="3303435" y="329614"/>
                          <a:pt x="3621362" y="233429"/>
                        </a:cubicBezTo>
                        <a:cubicBezTo>
                          <a:pt x="3951783" y="213810"/>
                          <a:pt x="4384130" y="230851"/>
                          <a:pt x="4517517" y="50948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571500">
              <a:srgbClr val="FFFF00"/>
            </a:glow>
            <a:softEdge rad="0"/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CB63C857-9AFE-44E1-B638-DB9F0E9A0A96}"/>
              </a:ext>
            </a:extLst>
          </p:cNvPr>
          <p:cNvSpPr/>
          <p:nvPr/>
        </p:nvSpPr>
        <p:spPr bwMode="auto">
          <a:xfrm rot="3837379">
            <a:off x="5243391" y="3706832"/>
            <a:ext cx="3925325" cy="1425455"/>
          </a:xfrm>
          <a:custGeom>
            <a:avLst/>
            <a:gdLst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019868 w 3179147"/>
              <a:gd name="connsiteY6" fmla="*/ 477671 h 1484275"/>
              <a:gd name="connsiteX7" fmla="*/ 2147248 w 3179147"/>
              <a:gd name="connsiteY7" fmla="*/ 609599 h 1484275"/>
              <a:gd name="connsiteX8" fmla="*/ 2452048 w 3179147"/>
              <a:gd name="connsiteY8" fmla="*/ 700584 h 1484275"/>
              <a:gd name="connsiteX9" fmla="*/ 2811439 w 3179147"/>
              <a:gd name="connsiteY9" fmla="*/ 445826 h 1484275"/>
              <a:gd name="connsiteX10" fmla="*/ 3084394 w 3179147"/>
              <a:gd name="connsiteY10" fmla="*/ 172871 h 1484275"/>
              <a:gd name="connsiteX11" fmla="*/ 3170830 w 3179147"/>
              <a:gd name="connsiteY11" fmla="*/ 18196 h 1484275"/>
              <a:gd name="connsiteX12" fmla="*/ 3170830 w 3179147"/>
              <a:gd name="connsiteY12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1011154 w 3179147"/>
              <a:gd name="connsiteY3" fmla="*/ 309349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147248 w 3179147"/>
              <a:gd name="connsiteY6" fmla="*/ 609599 h 1478026"/>
              <a:gd name="connsiteX7" fmla="*/ 2452048 w 3179147"/>
              <a:gd name="connsiteY7" fmla="*/ 700584 h 1478026"/>
              <a:gd name="connsiteX8" fmla="*/ 2811439 w 3179147"/>
              <a:gd name="connsiteY8" fmla="*/ 445826 h 1478026"/>
              <a:gd name="connsiteX9" fmla="*/ 3084394 w 3179147"/>
              <a:gd name="connsiteY9" fmla="*/ 172871 h 1478026"/>
              <a:gd name="connsiteX10" fmla="*/ 3170830 w 3179147"/>
              <a:gd name="connsiteY10" fmla="*/ 18196 h 1478026"/>
              <a:gd name="connsiteX11" fmla="*/ 3170830 w 3179147"/>
              <a:gd name="connsiteY11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452048 w 3179147"/>
              <a:gd name="connsiteY6" fmla="*/ 700584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3084394 w 3179147"/>
              <a:gd name="connsiteY7" fmla="*/ 172871 h 1478026"/>
              <a:gd name="connsiteX8" fmla="*/ 3170830 w 3179147"/>
              <a:gd name="connsiteY8" fmla="*/ 18196 h 1478026"/>
              <a:gd name="connsiteX9" fmla="*/ 3170830 w 3179147"/>
              <a:gd name="connsiteY9" fmla="*/ 9098 h 1478026"/>
              <a:gd name="connsiteX0" fmla="*/ 0 w 3173665"/>
              <a:gd name="connsiteY0" fmla="*/ 1778954 h 1787572"/>
              <a:gd name="connsiteX1" fmla="*/ 473122 w 3173665"/>
              <a:gd name="connsiteY1" fmla="*/ 1706166 h 1787572"/>
              <a:gd name="connsiteX2" fmla="*/ 922979 w 3173665"/>
              <a:gd name="connsiteY2" fmla="*/ 1169355 h 1787572"/>
              <a:gd name="connsiteX3" fmla="*/ 1011154 w 3173665"/>
              <a:gd name="connsiteY3" fmla="*/ 618895 h 1787572"/>
              <a:gd name="connsiteX4" fmla="*/ 1471888 w 3173665"/>
              <a:gd name="connsiteY4" fmla="*/ 364136 h 1787572"/>
              <a:gd name="connsiteX5" fmla="*/ 1810603 w 3173665"/>
              <a:gd name="connsiteY5" fmla="*/ 537008 h 1787572"/>
              <a:gd name="connsiteX6" fmla="*/ 2343385 w 3173665"/>
              <a:gd name="connsiteY6" fmla="*/ 1151157 h 1787572"/>
              <a:gd name="connsiteX7" fmla="*/ 3084394 w 3173665"/>
              <a:gd name="connsiteY7" fmla="*/ 482417 h 1787572"/>
              <a:gd name="connsiteX8" fmla="*/ 3170830 w 3173665"/>
              <a:gd name="connsiteY8" fmla="*/ 327742 h 1787572"/>
              <a:gd name="connsiteX9" fmla="*/ 3133216 w 3173665"/>
              <a:gd name="connsiteY9" fmla="*/ 196 h 1787572"/>
              <a:gd name="connsiteX0" fmla="*/ 0 w 3155676"/>
              <a:gd name="connsiteY0" fmla="*/ 1778758 h 1787376"/>
              <a:gd name="connsiteX1" fmla="*/ 473122 w 3155676"/>
              <a:gd name="connsiteY1" fmla="*/ 1705970 h 1787376"/>
              <a:gd name="connsiteX2" fmla="*/ 922979 w 3155676"/>
              <a:gd name="connsiteY2" fmla="*/ 1169159 h 1787376"/>
              <a:gd name="connsiteX3" fmla="*/ 1011154 w 3155676"/>
              <a:gd name="connsiteY3" fmla="*/ 618699 h 1787376"/>
              <a:gd name="connsiteX4" fmla="*/ 1471888 w 3155676"/>
              <a:gd name="connsiteY4" fmla="*/ 363940 h 1787376"/>
              <a:gd name="connsiteX5" fmla="*/ 1810603 w 3155676"/>
              <a:gd name="connsiteY5" fmla="*/ 536812 h 1787376"/>
              <a:gd name="connsiteX6" fmla="*/ 2343385 w 3155676"/>
              <a:gd name="connsiteY6" fmla="*/ 1150961 h 1787376"/>
              <a:gd name="connsiteX7" fmla="*/ 3084394 w 3155676"/>
              <a:gd name="connsiteY7" fmla="*/ 482221 h 1787376"/>
              <a:gd name="connsiteX8" fmla="*/ 3133216 w 3155676"/>
              <a:gd name="connsiteY8" fmla="*/ 0 h 1787376"/>
              <a:gd name="connsiteX0" fmla="*/ 0 w 3184255"/>
              <a:gd name="connsiteY0" fmla="*/ 1778758 h 1787376"/>
              <a:gd name="connsiteX1" fmla="*/ 473122 w 3184255"/>
              <a:gd name="connsiteY1" fmla="*/ 1705970 h 1787376"/>
              <a:gd name="connsiteX2" fmla="*/ 922979 w 3184255"/>
              <a:gd name="connsiteY2" fmla="*/ 1169159 h 1787376"/>
              <a:gd name="connsiteX3" fmla="*/ 1011154 w 3184255"/>
              <a:gd name="connsiteY3" fmla="*/ 618699 h 1787376"/>
              <a:gd name="connsiteX4" fmla="*/ 1471888 w 3184255"/>
              <a:gd name="connsiteY4" fmla="*/ 363940 h 1787376"/>
              <a:gd name="connsiteX5" fmla="*/ 1810603 w 3184255"/>
              <a:gd name="connsiteY5" fmla="*/ 536812 h 1787376"/>
              <a:gd name="connsiteX6" fmla="*/ 2343385 w 3184255"/>
              <a:gd name="connsiteY6" fmla="*/ 1150961 h 1787376"/>
              <a:gd name="connsiteX7" fmla="*/ 3126187 w 3184255"/>
              <a:gd name="connsiteY7" fmla="*/ 759726 h 1787376"/>
              <a:gd name="connsiteX8" fmla="*/ 3133216 w 3184255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17524 w 3769739"/>
              <a:gd name="connsiteY7" fmla="*/ 347763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48585" h="1425455">
                <a:moveTo>
                  <a:pt x="0" y="1416837"/>
                </a:moveTo>
                <a:cubicBezTo>
                  <a:pt x="168701" y="1436171"/>
                  <a:pt x="298396" y="1427452"/>
                  <a:pt x="473122" y="1344049"/>
                </a:cubicBezTo>
                <a:cubicBezTo>
                  <a:pt x="647848" y="1260646"/>
                  <a:pt x="833307" y="988450"/>
                  <a:pt x="922979" y="807238"/>
                </a:cubicBezTo>
                <a:cubicBezTo>
                  <a:pt x="1012651" y="626026"/>
                  <a:pt x="953104" y="450122"/>
                  <a:pt x="1011154" y="256778"/>
                </a:cubicBezTo>
                <a:cubicBezTo>
                  <a:pt x="1069204" y="63434"/>
                  <a:pt x="1338646" y="15667"/>
                  <a:pt x="1471888" y="2019"/>
                </a:cubicBezTo>
                <a:cubicBezTo>
                  <a:pt x="1605130" y="-11629"/>
                  <a:pt x="1665354" y="43721"/>
                  <a:pt x="1810603" y="174891"/>
                </a:cubicBezTo>
                <a:cubicBezTo>
                  <a:pt x="1955852" y="306061"/>
                  <a:pt x="2144325" y="779284"/>
                  <a:pt x="2343385" y="789040"/>
                </a:cubicBezTo>
                <a:cubicBezTo>
                  <a:pt x="2542446" y="798796"/>
                  <a:pt x="2770766" y="280021"/>
                  <a:pt x="3004966" y="233429"/>
                </a:cubicBezTo>
                <a:cubicBezTo>
                  <a:pt x="3239166" y="186837"/>
                  <a:pt x="3589455" y="216813"/>
                  <a:pt x="3748585" y="509487"/>
                </a:cubicBezTo>
              </a:path>
            </a:pathLst>
          </a:custGeom>
          <a:noFill/>
          <a:ln w="127000" cap="rnd" cmpd="sng" algn="ctr">
            <a:solidFill>
              <a:srgbClr val="FFFF00">
                <a:alpha val="64000"/>
              </a:srgb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0 w 4517517"/>
                      <a:gd name="connsiteY0" fmla="*/ 1416837 h 1425455"/>
                      <a:gd name="connsiteX1" fmla="*/ 570171 w 4517517"/>
                      <a:gd name="connsiteY1" fmla="*/ 1344049 h 1425455"/>
                      <a:gd name="connsiteX2" fmla="*/ 1112305 w 4517517"/>
                      <a:gd name="connsiteY2" fmla="*/ 807238 h 1425455"/>
                      <a:gd name="connsiteX3" fmla="*/ 1218567 w 4517517"/>
                      <a:gd name="connsiteY3" fmla="*/ 256778 h 1425455"/>
                      <a:gd name="connsiteX4" fmla="*/ 1773810 w 4517517"/>
                      <a:gd name="connsiteY4" fmla="*/ 2019 h 1425455"/>
                      <a:gd name="connsiteX5" fmla="*/ 2182004 w 4517517"/>
                      <a:gd name="connsiteY5" fmla="*/ 174891 h 1425455"/>
                      <a:gd name="connsiteX6" fmla="*/ 2824074 w 4517517"/>
                      <a:gd name="connsiteY6" fmla="*/ 789040 h 1425455"/>
                      <a:gd name="connsiteX7" fmla="*/ 3621362 w 4517517"/>
                      <a:gd name="connsiteY7" fmla="*/ 233429 h 1425455"/>
                      <a:gd name="connsiteX8" fmla="*/ 4517517 w 4517517"/>
                      <a:gd name="connsiteY8" fmla="*/ 509487 h 1425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517" h="1425455" extrusionOk="0">
                        <a:moveTo>
                          <a:pt x="0" y="1416837"/>
                        </a:moveTo>
                        <a:cubicBezTo>
                          <a:pt x="188363" y="1426954"/>
                          <a:pt x="320506" y="1442126"/>
                          <a:pt x="570171" y="1344049"/>
                        </a:cubicBezTo>
                        <a:cubicBezTo>
                          <a:pt x="821626" y="1269254"/>
                          <a:pt x="951889" y="990115"/>
                          <a:pt x="1112305" y="807238"/>
                        </a:cubicBezTo>
                        <a:cubicBezTo>
                          <a:pt x="1189609" y="656066"/>
                          <a:pt x="1139665" y="499561"/>
                          <a:pt x="1218567" y="256778"/>
                        </a:cubicBezTo>
                        <a:cubicBezTo>
                          <a:pt x="1254106" y="44603"/>
                          <a:pt x="1646081" y="31360"/>
                          <a:pt x="1773810" y="2019"/>
                        </a:cubicBezTo>
                        <a:cubicBezTo>
                          <a:pt x="1955678" y="-9103"/>
                          <a:pt x="2012007" y="33337"/>
                          <a:pt x="2182004" y="174891"/>
                        </a:cubicBezTo>
                        <a:cubicBezTo>
                          <a:pt x="2310248" y="298894"/>
                          <a:pt x="2547536" y="813785"/>
                          <a:pt x="2824074" y="789040"/>
                        </a:cubicBezTo>
                        <a:cubicBezTo>
                          <a:pt x="3061720" y="777364"/>
                          <a:pt x="3303435" y="329614"/>
                          <a:pt x="3621362" y="233429"/>
                        </a:cubicBezTo>
                        <a:cubicBezTo>
                          <a:pt x="3951783" y="213810"/>
                          <a:pt x="4384130" y="230851"/>
                          <a:pt x="4517517" y="50948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317500">
              <a:srgbClr val="FFFF00"/>
            </a:glow>
            <a:softEdge rad="0"/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84051A3A-FF08-4CF1-BF13-CD6DA9E2965D}"/>
              </a:ext>
            </a:extLst>
          </p:cNvPr>
          <p:cNvSpPr/>
          <p:nvPr/>
        </p:nvSpPr>
        <p:spPr bwMode="auto">
          <a:xfrm rot="3837379">
            <a:off x="5243391" y="3706832"/>
            <a:ext cx="3925325" cy="1425455"/>
          </a:xfrm>
          <a:custGeom>
            <a:avLst/>
            <a:gdLst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019868 w 3179147"/>
              <a:gd name="connsiteY6" fmla="*/ 477671 h 1484275"/>
              <a:gd name="connsiteX7" fmla="*/ 2147248 w 3179147"/>
              <a:gd name="connsiteY7" fmla="*/ 609599 h 1484275"/>
              <a:gd name="connsiteX8" fmla="*/ 2452048 w 3179147"/>
              <a:gd name="connsiteY8" fmla="*/ 700584 h 1484275"/>
              <a:gd name="connsiteX9" fmla="*/ 2811439 w 3179147"/>
              <a:gd name="connsiteY9" fmla="*/ 445826 h 1484275"/>
              <a:gd name="connsiteX10" fmla="*/ 3084394 w 3179147"/>
              <a:gd name="connsiteY10" fmla="*/ 172871 h 1484275"/>
              <a:gd name="connsiteX11" fmla="*/ 3170830 w 3179147"/>
              <a:gd name="connsiteY11" fmla="*/ 18196 h 1484275"/>
              <a:gd name="connsiteX12" fmla="*/ 3170830 w 3179147"/>
              <a:gd name="connsiteY12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1011154 w 3179147"/>
              <a:gd name="connsiteY3" fmla="*/ 309349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147248 w 3179147"/>
              <a:gd name="connsiteY6" fmla="*/ 609599 h 1478026"/>
              <a:gd name="connsiteX7" fmla="*/ 2452048 w 3179147"/>
              <a:gd name="connsiteY7" fmla="*/ 700584 h 1478026"/>
              <a:gd name="connsiteX8" fmla="*/ 2811439 w 3179147"/>
              <a:gd name="connsiteY8" fmla="*/ 445826 h 1478026"/>
              <a:gd name="connsiteX9" fmla="*/ 3084394 w 3179147"/>
              <a:gd name="connsiteY9" fmla="*/ 172871 h 1478026"/>
              <a:gd name="connsiteX10" fmla="*/ 3170830 w 3179147"/>
              <a:gd name="connsiteY10" fmla="*/ 18196 h 1478026"/>
              <a:gd name="connsiteX11" fmla="*/ 3170830 w 3179147"/>
              <a:gd name="connsiteY11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452048 w 3179147"/>
              <a:gd name="connsiteY6" fmla="*/ 700584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3084394 w 3179147"/>
              <a:gd name="connsiteY7" fmla="*/ 172871 h 1478026"/>
              <a:gd name="connsiteX8" fmla="*/ 3170830 w 3179147"/>
              <a:gd name="connsiteY8" fmla="*/ 18196 h 1478026"/>
              <a:gd name="connsiteX9" fmla="*/ 3170830 w 3179147"/>
              <a:gd name="connsiteY9" fmla="*/ 9098 h 1478026"/>
              <a:gd name="connsiteX0" fmla="*/ 0 w 3173665"/>
              <a:gd name="connsiteY0" fmla="*/ 1778954 h 1787572"/>
              <a:gd name="connsiteX1" fmla="*/ 473122 w 3173665"/>
              <a:gd name="connsiteY1" fmla="*/ 1706166 h 1787572"/>
              <a:gd name="connsiteX2" fmla="*/ 922979 w 3173665"/>
              <a:gd name="connsiteY2" fmla="*/ 1169355 h 1787572"/>
              <a:gd name="connsiteX3" fmla="*/ 1011154 w 3173665"/>
              <a:gd name="connsiteY3" fmla="*/ 618895 h 1787572"/>
              <a:gd name="connsiteX4" fmla="*/ 1471888 w 3173665"/>
              <a:gd name="connsiteY4" fmla="*/ 364136 h 1787572"/>
              <a:gd name="connsiteX5" fmla="*/ 1810603 w 3173665"/>
              <a:gd name="connsiteY5" fmla="*/ 537008 h 1787572"/>
              <a:gd name="connsiteX6" fmla="*/ 2343385 w 3173665"/>
              <a:gd name="connsiteY6" fmla="*/ 1151157 h 1787572"/>
              <a:gd name="connsiteX7" fmla="*/ 3084394 w 3173665"/>
              <a:gd name="connsiteY7" fmla="*/ 482417 h 1787572"/>
              <a:gd name="connsiteX8" fmla="*/ 3170830 w 3173665"/>
              <a:gd name="connsiteY8" fmla="*/ 327742 h 1787572"/>
              <a:gd name="connsiteX9" fmla="*/ 3133216 w 3173665"/>
              <a:gd name="connsiteY9" fmla="*/ 196 h 1787572"/>
              <a:gd name="connsiteX0" fmla="*/ 0 w 3155676"/>
              <a:gd name="connsiteY0" fmla="*/ 1778758 h 1787376"/>
              <a:gd name="connsiteX1" fmla="*/ 473122 w 3155676"/>
              <a:gd name="connsiteY1" fmla="*/ 1705970 h 1787376"/>
              <a:gd name="connsiteX2" fmla="*/ 922979 w 3155676"/>
              <a:gd name="connsiteY2" fmla="*/ 1169159 h 1787376"/>
              <a:gd name="connsiteX3" fmla="*/ 1011154 w 3155676"/>
              <a:gd name="connsiteY3" fmla="*/ 618699 h 1787376"/>
              <a:gd name="connsiteX4" fmla="*/ 1471888 w 3155676"/>
              <a:gd name="connsiteY4" fmla="*/ 363940 h 1787376"/>
              <a:gd name="connsiteX5" fmla="*/ 1810603 w 3155676"/>
              <a:gd name="connsiteY5" fmla="*/ 536812 h 1787376"/>
              <a:gd name="connsiteX6" fmla="*/ 2343385 w 3155676"/>
              <a:gd name="connsiteY6" fmla="*/ 1150961 h 1787376"/>
              <a:gd name="connsiteX7" fmla="*/ 3084394 w 3155676"/>
              <a:gd name="connsiteY7" fmla="*/ 482221 h 1787376"/>
              <a:gd name="connsiteX8" fmla="*/ 3133216 w 3155676"/>
              <a:gd name="connsiteY8" fmla="*/ 0 h 1787376"/>
              <a:gd name="connsiteX0" fmla="*/ 0 w 3184255"/>
              <a:gd name="connsiteY0" fmla="*/ 1778758 h 1787376"/>
              <a:gd name="connsiteX1" fmla="*/ 473122 w 3184255"/>
              <a:gd name="connsiteY1" fmla="*/ 1705970 h 1787376"/>
              <a:gd name="connsiteX2" fmla="*/ 922979 w 3184255"/>
              <a:gd name="connsiteY2" fmla="*/ 1169159 h 1787376"/>
              <a:gd name="connsiteX3" fmla="*/ 1011154 w 3184255"/>
              <a:gd name="connsiteY3" fmla="*/ 618699 h 1787376"/>
              <a:gd name="connsiteX4" fmla="*/ 1471888 w 3184255"/>
              <a:gd name="connsiteY4" fmla="*/ 363940 h 1787376"/>
              <a:gd name="connsiteX5" fmla="*/ 1810603 w 3184255"/>
              <a:gd name="connsiteY5" fmla="*/ 536812 h 1787376"/>
              <a:gd name="connsiteX6" fmla="*/ 2343385 w 3184255"/>
              <a:gd name="connsiteY6" fmla="*/ 1150961 h 1787376"/>
              <a:gd name="connsiteX7" fmla="*/ 3126187 w 3184255"/>
              <a:gd name="connsiteY7" fmla="*/ 759726 h 1787376"/>
              <a:gd name="connsiteX8" fmla="*/ 3133216 w 3184255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17524 w 3769739"/>
              <a:gd name="connsiteY7" fmla="*/ 347763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48585" h="1425455">
                <a:moveTo>
                  <a:pt x="0" y="1416837"/>
                </a:moveTo>
                <a:cubicBezTo>
                  <a:pt x="168701" y="1436171"/>
                  <a:pt x="298396" y="1427452"/>
                  <a:pt x="473122" y="1344049"/>
                </a:cubicBezTo>
                <a:cubicBezTo>
                  <a:pt x="647848" y="1260646"/>
                  <a:pt x="833307" y="988450"/>
                  <a:pt x="922979" y="807238"/>
                </a:cubicBezTo>
                <a:cubicBezTo>
                  <a:pt x="1012651" y="626026"/>
                  <a:pt x="953104" y="450122"/>
                  <a:pt x="1011154" y="256778"/>
                </a:cubicBezTo>
                <a:cubicBezTo>
                  <a:pt x="1069204" y="63434"/>
                  <a:pt x="1338646" y="15667"/>
                  <a:pt x="1471888" y="2019"/>
                </a:cubicBezTo>
                <a:cubicBezTo>
                  <a:pt x="1605130" y="-11629"/>
                  <a:pt x="1665354" y="43721"/>
                  <a:pt x="1810603" y="174891"/>
                </a:cubicBezTo>
                <a:cubicBezTo>
                  <a:pt x="1955852" y="306061"/>
                  <a:pt x="2144325" y="779284"/>
                  <a:pt x="2343385" y="789040"/>
                </a:cubicBezTo>
                <a:cubicBezTo>
                  <a:pt x="2542446" y="798796"/>
                  <a:pt x="2770766" y="280021"/>
                  <a:pt x="3004966" y="233429"/>
                </a:cubicBezTo>
                <a:cubicBezTo>
                  <a:pt x="3239166" y="186837"/>
                  <a:pt x="3589455" y="216813"/>
                  <a:pt x="3748585" y="509487"/>
                </a:cubicBezTo>
              </a:path>
            </a:pathLst>
          </a:custGeom>
          <a:noFill/>
          <a:ln w="127000" cap="rnd" cmpd="sng" algn="ctr">
            <a:solidFill>
              <a:srgbClr val="FFFF00">
                <a:alpha val="64000"/>
              </a:srgb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0 w 4517517"/>
                      <a:gd name="connsiteY0" fmla="*/ 1416837 h 1425455"/>
                      <a:gd name="connsiteX1" fmla="*/ 570171 w 4517517"/>
                      <a:gd name="connsiteY1" fmla="*/ 1344049 h 1425455"/>
                      <a:gd name="connsiteX2" fmla="*/ 1112305 w 4517517"/>
                      <a:gd name="connsiteY2" fmla="*/ 807238 h 1425455"/>
                      <a:gd name="connsiteX3" fmla="*/ 1218567 w 4517517"/>
                      <a:gd name="connsiteY3" fmla="*/ 256778 h 1425455"/>
                      <a:gd name="connsiteX4" fmla="*/ 1773810 w 4517517"/>
                      <a:gd name="connsiteY4" fmla="*/ 2019 h 1425455"/>
                      <a:gd name="connsiteX5" fmla="*/ 2182004 w 4517517"/>
                      <a:gd name="connsiteY5" fmla="*/ 174891 h 1425455"/>
                      <a:gd name="connsiteX6" fmla="*/ 2824074 w 4517517"/>
                      <a:gd name="connsiteY6" fmla="*/ 789040 h 1425455"/>
                      <a:gd name="connsiteX7" fmla="*/ 3621362 w 4517517"/>
                      <a:gd name="connsiteY7" fmla="*/ 233429 h 1425455"/>
                      <a:gd name="connsiteX8" fmla="*/ 4517517 w 4517517"/>
                      <a:gd name="connsiteY8" fmla="*/ 509487 h 1425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517" h="1425455" extrusionOk="0">
                        <a:moveTo>
                          <a:pt x="0" y="1416837"/>
                        </a:moveTo>
                        <a:cubicBezTo>
                          <a:pt x="188363" y="1426954"/>
                          <a:pt x="320506" y="1442126"/>
                          <a:pt x="570171" y="1344049"/>
                        </a:cubicBezTo>
                        <a:cubicBezTo>
                          <a:pt x="821626" y="1269254"/>
                          <a:pt x="951889" y="990115"/>
                          <a:pt x="1112305" y="807238"/>
                        </a:cubicBezTo>
                        <a:cubicBezTo>
                          <a:pt x="1189609" y="656066"/>
                          <a:pt x="1139665" y="499561"/>
                          <a:pt x="1218567" y="256778"/>
                        </a:cubicBezTo>
                        <a:cubicBezTo>
                          <a:pt x="1254106" y="44603"/>
                          <a:pt x="1646081" y="31360"/>
                          <a:pt x="1773810" y="2019"/>
                        </a:cubicBezTo>
                        <a:cubicBezTo>
                          <a:pt x="1955678" y="-9103"/>
                          <a:pt x="2012007" y="33337"/>
                          <a:pt x="2182004" y="174891"/>
                        </a:cubicBezTo>
                        <a:cubicBezTo>
                          <a:pt x="2310248" y="298894"/>
                          <a:pt x="2547536" y="813785"/>
                          <a:pt x="2824074" y="789040"/>
                        </a:cubicBezTo>
                        <a:cubicBezTo>
                          <a:pt x="3061720" y="777364"/>
                          <a:pt x="3303435" y="329614"/>
                          <a:pt x="3621362" y="233429"/>
                        </a:cubicBezTo>
                        <a:cubicBezTo>
                          <a:pt x="3951783" y="213810"/>
                          <a:pt x="4384130" y="230851"/>
                          <a:pt x="4517517" y="50948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254000">
              <a:srgbClr val="FFFF00"/>
            </a:glow>
            <a:softEdge rad="0"/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C683DA4-2C58-4C3F-BF09-7C3D1A453485}"/>
              </a:ext>
            </a:extLst>
          </p:cNvPr>
          <p:cNvSpPr/>
          <p:nvPr/>
        </p:nvSpPr>
        <p:spPr bwMode="auto">
          <a:xfrm rot="3837379">
            <a:off x="5243391" y="3706832"/>
            <a:ext cx="3925325" cy="1425455"/>
          </a:xfrm>
          <a:custGeom>
            <a:avLst/>
            <a:gdLst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019868 w 3179147"/>
              <a:gd name="connsiteY6" fmla="*/ 477671 h 1484275"/>
              <a:gd name="connsiteX7" fmla="*/ 2147248 w 3179147"/>
              <a:gd name="connsiteY7" fmla="*/ 609599 h 1484275"/>
              <a:gd name="connsiteX8" fmla="*/ 2452048 w 3179147"/>
              <a:gd name="connsiteY8" fmla="*/ 700584 h 1484275"/>
              <a:gd name="connsiteX9" fmla="*/ 2811439 w 3179147"/>
              <a:gd name="connsiteY9" fmla="*/ 445826 h 1484275"/>
              <a:gd name="connsiteX10" fmla="*/ 3084394 w 3179147"/>
              <a:gd name="connsiteY10" fmla="*/ 172871 h 1484275"/>
              <a:gd name="connsiteX11" fmla="*/ 3170830 w 3179147"/>
              <a:gd name="connsiteY11" fmla="*/ 18196 h 1484275"/>
              <a:gd name="connsiteX12" fmla="*/ 3170830 w 3179147"/>
              <a:gd name="connsiteY12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1011154 w 3179147"/>
              <a:gd name="connsiteY3" fmla="*/ 309349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147248 w 3179147"/>
              <a:gd name="connsiteY6" fmla="*/ 609599 h 1478026"/>
              <a:gd name="connsiteX7" fmla="*/ 2452048 w 3179147"/>
              <a:gd name="connsiteY7" fmla="*/ 700584 h 1478026"/>
              <a:gd name="connsiteX8" fmla="*/ 2811439 w 3179147"/>
              <a:gd name="connsiteY8" fmla="*/ 445826 h 1478026"/>
              <a:gd name="connsiteX9" fmla="*/ 3084394 w 3179147"/>
              <a:gd name="connsiteY9" fmla="*/ 172871 h 1478026"/>
              <a:gd name="connsiteX10" fmla="*/ 3170830 w 3179147"/>
              <a:gd name="connsiteY10" fmla="*/ 18196 h 1478026"/>
              <a:gd name="connsiteX11" fmla="*/ 3170830 w 3179147"/>
              <a:gd name="connsiteY11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452048 w 3179147"/>
              <a:gd name="connsiteY6" fmla="*/ 700584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3084394 w 3179147"/>
              <a:gd name="connsiteY7" fmla="*/ 172871 h 1478026"/>
              <a:gd name="connsiteX8" fmla="*/ 3170830 w 3179147"/>
              <a:gd name="connsiteY8" fmla="*/ 18196 h 1478026"/>
              <a:gd name="connsiteX9" fmla="*/ 3170830 w 3179147"/>
              <a:gd name="connsiteY9" fmla="*/ 9098 h 1478026"/>
              <a:gd name="connsiteX0" fmla="*/ 0 w 3173665"/>
              <a:gd name="connsiteY0" fmla="*/ 1778954 h 1787572"/>
              <a:gd name="connsiteX1" fmla="*/ 473122 w 3173665"/>
              <a:gd name="connsiteY1" fmla="*/ 1706166 h 1787572"/>
              <a:gd name="connsiteX2" fmla="*/ 922979 w 3173665"/>
              <a:gd name="connsiteY2" fmla="*/ 1169355 h 1787572"/>
              <a:gd name="connsiteX3" fmla="*/ 1011154 w 3173665"/>
              <a:gd name="connsiteY3" fmla="*/ 618895 h 1787572"/>
              <a:gd name="connsiteX4" fmla="*/ 1471888 w 3173665"/>
              <a:gd name="connsiteY4" fmla="*/ 364136 h 1787572"/>
              <a:gd name="connsiteX5" fmla="*/ 1810603 w 3173665"/>
              <a:gd name="connsiteY5" fmla="*/ 537008 h 1787572"/>
              <a:gd name="connsiteX6" fmla="*/ 2343385 w 3173665"/>
              <a:gd name="connsiteY6" fmla="*/ 1151157 h 1787572"/>
              <a:gd name="connsiteX7" fmla="*/ 3084394 w 3173665"/>
              <a:gd name="connsiteY7" fmla="*/ 482417 h 1787572"/>
              <a:gd name="connsiteX8" fmla="*/ 3170830 w 3173665"/>
              <a:gd name="connsiteY8" fmla="*/ 327742 h 1787572"/>
              <a:gd name="connsiteX9" fmla="*/ 3133216 w 3173665"/>
              <a:gd name="connsiteY9" fmla="*/ 196 h 1787572"/>
              <a:gd name="connsiteX0" fmla="*/ 0 w 3155676"/>
              <a:gd name="connsiteY0" fmla="*/ 1778758 h 1787376"/>
              <a:gd name="connsiteX1" fmla="*/ 473122 w 3155676"/>
              <a:gd name="connsiteY1" fmla="*/ 1705970 h 1787376"/>
              <a:gd name="connsiteX2" fmla="*/ 922979 w 3155676"/>
              <a:gd name="connsiteY2" fmla="*/ 1169159 h 1787376"/>
              <a:gd name="connsiteX3" fmla="*/ 1011154 w 3155676"/>
              <a:gd name="connsiteY3" fmla="*/ 618699 h 1787376"/>
              <a:gd name="connsiteX4" fmla="*/ 1471888 w 3155676"/>
              <a:gd name="connsiteY4" fmla="*/ 363940 h 1787376"/>
              <a:gd name="connsiteX5" fmla="*/ 1810603 w 3155676"/>
              <a:gd name="connsiteY5" fmla="*/ 536812 h 1787376"/>
              <a:gd name="connsiteX6" fmla="*/ 2343385 w 3155676"/>
              <a:gd name="connsiteY6" fmla="*/ 1150961 h 1787376"/>
              <a:gd name="connsiteX7" fmla="*/ 3084394 w 3155676"/>
              <a:gd name="connsiteY7" fmla="*/ 482221 h 1787376"/>
              <a:gd name="connsiteX8" fmla="*/ 3133216 w 3155676"/>
              <a:gd name="connsiteY8" fmla="*/ 0 h 1787376"/>
              <a:gd name="connsiteX0" fmla="*/ 0 w 3184255"/>
              <a:gd name="connsiteY0" fmla="*/ 1778758 h 1787376"/>
              <a:gd name="connsiteX1" fmla="*/ 473122 w 3184255"/>
              <a:gd name="connsiteY1" fmla="*/ 1705970 h 1787376"/>
              <a:gd name="connsiteX2" fmla="*/ 922979 w 3184255"/>
              <a:gd name="connsiteY2" fmla="*/ 1169159 h 1787376"/>
              <a:gd name="connsiteX3" fmla="*/ 1011154 w 3184255"/>
              <a:gd name="connsiteY3" fmla="*/ 618699 h 1787376"/>
              <a:gd name="connsiteX4" fmla="*/ 1471888 w 3184255"/>
              <a:gd name="connsiteY4" fmla="*/ 363940 h 1787376"/>
              <a:gd name="connsiteX5" fmla="*/ 1810603 w 3184255"/>
              <a:gd name="connsiteY5" fmla="*/ 536812 h 1787376"/>
              <a:gd name="connsiteX6" fmla="*/ 2343385 w 3184255"/>
              <a:gd name="connsiteY6" fmla="*/ 1150961 h 1787376"/>
              <a:gd name="connsiteX7" fmla="*/ 3126187 w 3184255"/>
              <a:gd name="connsiteY7" fmla="*/ 759726 h 1787376"/>
              <a:gd name="connsiteX8" fmla="*/ 3133216 w 3184255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17524 w 3769739"/>
              <a:gd name="connsiteY7" fmla="*/ 347763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48585" h="1425455">
                <a:moveTo>
                  <a:pt x="0" y="1416837"/>
                </a:moveTo>
                <a:cubicBezTo>
                  <a:pt x="168701" y="1436171"/>
                  <a:pt x="298396" y="1427452"/>
                  <a:pt x="473122" y="1344049"/>
                </a:cubicBezTo>
                <a:cubicBezTo>
                  <a:pt x="647848" y="1260646"/>
                  <a:pt x="833307" y="988450"/>
                  <a:pt x="922979" y="807238"/>
                </a:cubicBezTo>
                <a:cubicBezTo>
                  <a:pt x="1012651" y="626026"/>
                  <a:pt x="953104" y="450122"/>
                  <a:pt x="1011154" y="256778"/>
                </a:cubicBezTo>
                <a:cubicBezTo>
                  <a:pt x="1069204" y="63434"/>
                  <a:pt x="1338646" y="15667"/>
                  <a:pt x="1471888" y="2019"/>
                </a:cubicBezTo>
                <a:cubicBezTo>
                  <a:pt x="1605130" y="-11629"/>
                  <a:pt x="1665354" y="43721"/>
                  <a:pt x="1810603" y="174891"/>
                </a:cubicBezTo>
                <a:cubicBezTo>
                  <a:pt x="1955852" y="306061"/>
                  <a:pt x="2144325" y="779284"/>
                  <a:pt x="2343385" y="789040"/>
                </a:cubicBezTo>
                <a:cubicBezTo>
                  <a:pt x="2542446" y="798796"/>
                  <a:pt x="2770766" y="280021"/>
                  <a:pt x="3004966" y="233429"/>
                </a:cubicBezTo>
                <a:cubicBezTo>
                  <a:pt x="3239166" y="186837"/>
                  <a:pt x="3589455" y="216813"/>
                  <a:pt x="3748585" y="509487"/>
                </a:cubicBezTo>
              </a:path>
            </a:pathLst>
          </a:custGeom>
          <a:noFill/>
          <a:ln w="127000" cap="rnd" cmpd="sng" algn="ctr">
            <a:solidFill>
              <a:srgbClr val="FFFF00">
                <a:alpha val="64000"/>
              </a:srgb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0 w 4517517"/>
                      <a:gd name="connsiteY0" fmla="*/ 1416837 h 1425455"/>
                      <a:gd name="connsiteX1" fmla="*/ 570171 w 4517517"/>
                      <a:gd name="connsiteY1" fmla="*/ 1344049 h 1425455"/>
                      <a:gd name="connsiteX2" fmla="*/ 1112305 w 4517517"/>
                      <a:gd name="connsiteY2" fmla="*/ 807238 h 1425455"/>
                      <a:gd name="connsiteX3" fmla="*/ 1218567 w 4517517"/>
                      <a:gd name="connsiteY3" fmla="*/ 256778 h 1425455"/>
                      <a:gd name="connsiteX4" fmla="*/ 1773810 w 4517517"/>
                      <a:gd name="connsiteY4" fmla="*/ 2019 h 1425455"/>
                      <a:gd name="connsiteX5" fmla="*/ 2182004 w 4517517"/>
                      <a:gd name="connsiteY5" fmla="*/ 174891 h 1425455"/>
                      <a:gd name="connsiteX6" fmla="*/ 2824074 w 4517517"/>
                      <a:gd name="connsiteY6" fmla="*/ 789040 h 1425455"/>
                      <a:gd name="connsiteX7" fmla="*/ 3621362 w 4517517"/>
                      <a:gd name="connsiteY7" fmla="*/ 233429 h 1425455"/>
                      <a:gd name="connsiteX8" fmla="*/ 4517517 w 4517517"/>
                      <a:gd name="connsiteY8" fmla="*/ 509487 h 1425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517" h="1425455" extrusionOk="0">
                        <a:moveTo>
                          <a:pt x="0" y="1416837"/>
                        </a:moveTo>
                        <a:cubicBezTo>
                          <a:pt x="188363" y="1426954"/>
                          <a:pt x="320506" y="1442126"/>
                          <a:pt x="570171" y="1344049"/>
                        </a:cubicBezTo>
                        <a:cubicBezTo>
                          <a:pt x="821626" y="1269254"/>
                          <a:pt x="951889" y="990115"/>
                          <a:pt x="1112305" y="807238"/>
                        </a:cubicBezTo>
                        <a:cubicBezTo>
                          <a:pt x="1189609" y="656066"/>
                          <a:pt x="1139665" y="499561"/>
                          <a:pt x="1218567" y="256778"/>
                        </a:cubicBezTo>
                        <a:cubicBezTo>
                          <a:pt x="1254106" y="44603"/>
                          <a:pt x="1646081" y="31360"/>
                          <a:pt x="1773810" y="2019"/>
                        </a:cubicBezTo>
                        <a:cubicBezTo>
                          <a:pt x="1955678" y="-9103"/>
                          <a:pt x="2012007" y="33337"/>
                          <a:pt x="2182004" y="174891"/>
                        </a:cubicBezTo>
                        <a:cubicBezTo>
                          <a:pt x="2310248" y="298894"/>
                          <a:pt x="2547536" y="813785"/>
                          <a:pt x="2824074" y="789040"/>
                        </a:cubicBezTo>
                        <a:cubicBezTo>
                          <a:pt x="3061720" y="777364"/>
                          <a:pt x="3303435" y="329614"/>
                          <a:pt x="3621362" y="233429"/>
                        </a:cubicBezTo>
                        <a:cubicBezTo>
                          <a:pt x="3951783" y="213810"/>
                          <a:pt x="4384130" y="230851"/>
                          <a:pt x="4517517" y="50948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127000">
              <a:srgbClr val="FFFF00"/>
            </a:glow>
            <a:softEdge rad="0"/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ED42EBC-C492-4673-ABE6-780B72864156}"/>
              </a:ext>
            </a:extLst>
          </p:cNvPr>
          <p:cNvSpPr/>
          <p:nvPr/>
        </p:nvSpPr>
        <p:spPr bwMode="auto">
          <a:xfrm rot="3837379">
            <a:off x="5243391" y="3706832"/>
            <a:ext cx="3925325" cy="1425455"/>
          </a:xfrm>
          <a:custGeom>
            <a:avLst/>
            <a:gdLst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019868 w 3179147"/>
              <a:gd name="connsiteY6" fmla="*/ 477671 h 1484275"/>
              <a:gd name="connsiteX7" fmla="*/ 2147248 w 3179147"/>
              <a:gd name="connsiteY7" fmla="*/ 609599 h 1484275"/>
              <a:gd name="connsiteX8" fmla="*/ 2452048 w 3179147"/>
              <a:gd name="connsiteY8" fmla="*/ 700584 h 1484275"/>
              <a:gd name="connsiteX9" fmla="*/ 2811439 w 3179147"/>
              <a:gd name="connsiteY9" fmla="*/ 445826 h 1484275"/>
              <a:gd name="connsiteX10" fmla="*/ 3084394 w 3179147"/>
              <a:gd name="connsiteY10" fmla="*/ 172871 h 1484275"/>
              <a:gd name="connsiteX11" fmla="*/ 3170830 w 3179147"/>
              <a:gd name="connsiteY11" fmla="*/ 18196 h 1484275"/>
              <a:gd name="connsiteX12" fmla="*/ 3170830 w 3179147"/>
              <a:gd name="connsiteY12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1011154 w 3179147"/>
              <a:gd name="connsiteY3" fmla="*/ 309349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147248 w 3179147"/>
              <a:gd name="connsiteY6" fmla="*/ 609599 h 1478026"/>
              <a:gd name="connsiteX7" fmla="*/ 2452048 w 3179147"/>
              <a:gd name="connsiteY7" fmla="*/ 700584 h 1478026"/>
              <a:gd name="connsiteX8" fmla="*/ 2811439 w 3179147"/>
              <a:gd name="connsiteY8" fmla="*/ 445826 h 1478026"/>
              <a:gd name="connsiteX9" fmla="*/ 3084394 w 3179147"/>
              <a:gd name="connsiteY9" fmla="*/ 172871 h 1478026"/>
              <a:gd name="connsiteX10" fmla="*/ 3170830 w 3179147"/>
              <a:gd name="connsiteY10" fmla="*/ 18196 h 1478026"/>
              <a:gd name="connsiteX11" fmla="*/ 3170830 w 3179147"/>
              <a:gd name="connsiteY11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452048 w 3179147"/>
              <a:gd name="connsiteY6" fmla="*/ 700584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3084394 w 3179147"/>
              <a:gd name="connsiteY7" fmla="*/ 172871 h 1478026"/>
              <a:gd name="connsiteX8" fmla="*/ 3170830 w 3179147"/>
              <a:gd name="connsiteY8" fmla="*/ 18196 h 1478026"/>
              <a:gd name="connsiteX9" fmla="*/ 3170830 w 3179147"/>
              <a:gd name="connsiteY9" fmla="*/ 9098 h 1478026"/>
              <a:gd name="connsiteX0" fmla="*/ 0 w 3173665"/>
              <a:gd name="connsiteY0" fmla="*/ 1778954 h 1787572"/>
              <a:gd name="connsiteX1" fmla="*/ 473122 w 3173665"/>
              <a:gd name="connsiteY1" fmla="*/ 1706166 h 1787572"/>
              <a:gd name="connsiteX2" fmla="*/ 922979 w 3173665"/>
              <a:gd name="connsiteY2" fmla="*/ 1169355 h 1787572"/>
              <a:gd name="connsiteX3" fmla="*/ 1011154 w 3173665"/>
              <a:gd name="connsiteY3" fmla="*/ 618895 h 1787572"/>
              <a:gd name="connsiteX4" fmla="*/ 1471888 w 3173665"/>
              <a:gd name="connsiteY4" fmla="*/ 364136 h 1787572"/>
              <a:gd name="connsiteX5" fmla="*/ 1810603 w 3173665"/>
              <a:gd name="connsiteY5" fmla="*/ 537008 h 1787572"/>
              <a:gd name="connsiteX6" fmla="*/ 2343385 w 3173665"/>
              <a:gd name="connsiteY6" fmla="*/ 1151157 h 1787572"/>
              <a:gd name="connsiteX7" fmla="*/ 3084394 w 3173665"/>
              <a:gd name="connsiteY7" fmla="*/ 482417 h 1787572"/>
              <a:gd name="connsiteX8" fmla="*/ 3170830 w 3173665"/>
              <a:gd name="connsiteY8" fmla="*/ 327742 h 1787572"/>
              <a:gd name="connsiteX9" fmla="*/ 3133216 w 3173665"/>
              <a:gd name="connsiteY9" fmla="*/ 196 h 1787572"/>
              <a:gd name="connsiteX0" fmla="*/ 0 w 3155676"/>
              <a:gd name="connsiteY0" fmla="*/ 1778758 h 1787376"/>
              <a:gd name="connsiteX1" fmla="*/ 473122 w 3155676"/>
              <a:gd name="connsiteY1" fmla="*/ 1705970 h 1787376"/>
              <a:gd name="connsiteX2" fmla="*/ 922979 w 3155676"/>
              <a:gd name="connsiteY2" fmla="*/ 1169159 h 1787376"/>
              <a:gd name="connsiteX3" fmla="*/ 1011154 w 3155676"/>
              <a:gd name="connsiteY3" fmla="*/ 618699 h 1787376"/>
              <a:gd name="connsiteX4" fmla="*/ 1471888 w 3155676"/>
              <a:gd name="connsiteY4" fmla="*/ 363940 h 1787376"/>
              <a:gd name="connsiteX5" fmla="*/ 1810603 w 3155676"/>
              <a:gd name="connsiteY5" fmla="*/ 536812 h 1787376"/>
              <a:gd name="connsiteX6" fmla="*/ 2343385 w 3155676"/>
              <a:gd name="connsiteY6" fmla="*/ 1150961 h 1787376"/>
              <a:gd name="connsiteX7" fmla="*/ 3084394 w 3155676"/>
              <a:gd name="connsiteY7" fmla="*/ 482221 h 1787376"/>
              <a:gd name="connsiteX8" fmla="*/ 3133216 w 3155676"/>
              <a:gd name="connsiteY8" fmla="*/ 0 h 1787376"/>
              <a:gd name="connsiteX0" fmla="*/ 0 w 3184255"/>
              <a:gd name="connsiteY0" fmla="*/ 1778758 h 1787376"/>
              <a:gd name="connsiteX1" fmla="*/ 473122 w 3184255"/>
              <a:gd name="connsiteY1" fmla="*/ 1705970 h 1787376"/>
              <a:gd name="connsiteX2" fmla="*/ 922979 w 3184255"/>
              <a:gd name="connsiteY2" fmla="*/ 1169159 h 1787376"/>
              <a:gd name="connsiteX3" fmla="*/ 1011154 w 3184255"/>
              <a:gd name="connsiteY3" fmla="*/ 618699 h 1787376"/>
              <a:gd name="connsiteX4" fmla="*/ 1471888 w 3184255"/>
              <a:gd name="connsiteY4" fmla="*/ 363940 h 1787376"/>
              <a:gd name="connsiteX5" fmla="*/ 1810603 w 3184255"/>
              <a:gd name="connsiteY5" fmla="*/ 536812 h 1787376"/>
              <a:gd name="connsiteX6" fmla="*/ 2343385 w 3184255"/>
              <a:gd name="connsiteY6" fmla="*/ 1150961 h 1787376"/>
              <a:gd name="connsiteX7" fmla="*/ 3126187 w 3184255"/>
              <a:gd name="connsiteY7" fmla="*/ 759726 h 1787376"/>
              <a:gd name="connsiteX8" fmla="*/ 3133216 w 3184255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17524 w 3769739"/>
              <a:gd name="connsiteY7" fmla="*/ 347763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48585" h="1425455">
                <a:moveTo>
                  <a:pt x="0" y="1416837"/>
                </a:moveTo>
                <a:cubicBezTo>
                  <a:pt x="168701" y="1436171"/>
                  <a:pt x="298396" y="1427452"/>
                  <a:pt x="473122" y="1344049"/>
                </a:cubicBezTo>
                <a:cubicBezTo>
                  <a:pt x="647848" y="1260646"/>
                  <a:pt x="833307" y="988450"/>
                  <a:pt x="922979" y="807238"/>
                </a:cubicBezTo>
                <a:cubicBezTo>
                  <a:pt x="1012651" y="626026"/>
                  <a:pt x="953104" y="450122"/>
                  <a:pt x="1011154" y="256778"/>
                </a:cubicBezTo>
                <a:cubicBezTo>
                  <a:pt x="1069204" y="63434"/>
                  <a:pt x="1338646" y="15667"/>
                  <a:pt x="1471888" y="2019"/>
                </a:cubicBezTo>
                <a:cubicBezTo>
                  <a:pt x="1605130" y="-11629"/>
                  <a:pt x="1665354" y="43721"/>
                  <a:pt x="1810603" y="174891"/>
                </a:cubicBezTo>
                <a:cubicBezTo>
                  <a:pt x="1955852" y="306061"/>
                  <a:pt x="2144325" y="779284"/>
                  <a:pt x="2343385" y="789040"/>
                </a:cubicBezTo>
                <a:cubicBezTo>
                  <a:pt x="2542446" y="798796"/>
                  <a:pt x="2770766" y="280021"/>
                  <a:pt x="3004966" y="233429"/>
                </a:cubicBezTo>
                <a:cubicBezTo>
                  <a:pt x="3239166" y="186837"/>
                  <a:pt x="3589455" y="216813"/>
                  <a:pt x="3748585" y="509487"/>
                </a:cubicBezTo>
              </a:path>
            </a:pathLst>
          </a:custGeom>
          <a:noFill/>
          <a:ln w="127000" cap="rnd" cmpd="sng" algn="ctr">
            <a:solidFill>
              <a:srgbClr val="FFFF00">
                <a:alpha val="64000"/>
              </a:srgb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0 w 4517517"/>
                      <a:gd name="connsiteY0" fmla="*/ 1416837 h 1425455"/>
                      <a:gd name="connsiteX1" fmla="*/ 570171 w 4517517"/>
                      <a:gd name="connsiteY1" fmla="*/ 1344049 h 1425455"/>
                      <a:gd name="connsiteX2" fmla="*/ 1112305 w 4517517"/>
                      <a:gd name="connsiteY2" fmla="*/ 807238 h 1425455"/>
                      <a:gd name="connsiteX3" fmla="*/ 1218567 w 4517517"/>
                      <a:gd name="connsiteY3" fmla="*/ 256778 h 1425455"/>
                      <a:gd name="connsiteX4" fmla="*/ 1773810 w 4517517"/>
                      <a:gd name="connsiteY4" fmla="*/ 2019 h 1425455"/>
                      <a:gd name="connsiteX5" fmla="*/ 2182004 w 4517517"/>
                      <a:gd name="connsiteY5" fmla="*/ 174891 h 1425455"/>
                      <a:gd name="connsiteX6" fmla="*/ 2824074 w 4517517"/>
                      <a:gd name="connsiteY6" fmla="*/ 789040 h 1425455"/>
                      <a:gd name="connsiteX7" fmla="*/ 3621362 w 4517517"/>
                      <a:gd name="connsiteY7" fmla="*/ 233429 h 1425455"/>
                      <a:gd name="connsiteX8" fmla="*/ 4517517 w 4517517"/>
                      <a:gd name="connsiteY8" fmla="*/ 509487 h 1425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517" h="1425455" extrusionOk="0">
                        <a:moveTo>
                          <a:pt x="0" y="1416837"/>
                        </a:moveTo>
                        <a:cubicBezTo>
                          <a:pt x="188363" y="1426954"/>
                          <a:pt x="320506" y="1442126"/>
                          <a:pt x="570171" y="1344049"/>
                        </a:cubicBezTo>
                        <a:cubicBezTo>
                          <a:pt x="821626" y="1269254"/>
                          <a:pt x="951889" y="990115"/>
                          <a:pt x="1112305" y="807238"/>
                        </a:cubicBezTo>
                        <a:cubicBezTo>
                          <a:pt x="1189609" y="656066"/>
                          <a:pt x="1139665" y="499561"/>
                          <a:pt x="1218567" y="256778"/>
                        </a:cubicBezTo>
                        <a:cubicBezTo>
                          <a:pt x="1254106" y="44603"/>
                          <a:pt x="1646081" y="31360"/>
                          <a:pt x="1773810" y="2019"/>
                        </a:cubicBezTo>
                        <a:cubicBezTo>
                          <a:pt x="1955678" y="-9103"/>
                          <a:pt x="2012007" y="33337"/>
                          <a:pt x="2182004" y="174891"/>
                        </a:cubicBezTo>
                        <a:cubicBezTo>
                          <a:pt x="2310248" y="298894"/>
                          <a:pt x="2547536" y="813785"/>
                          <a:pt x="2824074" y="789040"/>
                        </a:cubicBezTo>
                        <a:cubicBezTo>
                          <a:pt x="3061720" y="777364"/>
                          <a:pt x="3303435" y="329614"/>
                          <a:pt x="3621362" y="233429"/>
                        </a:cubicBezTo>
                        <a:cubicBezTo>
                          <a:pt x="3951783" y="213810"/>
                          <a:pt x="4384130" y="230851"/>
                          <a:pt x="4517517" y="50948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190500">
              <a:srgbClr val="FFFF00"/>
            </a:glow>
            <a:softEdge rad="0"/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61713E94-50FB-4BB6-BAC2-87F7E72DF5CF}"/>
              </a:ext>
            </a:extLst>
          </p:cNvPr>
          <p:cNvSpPr/>
          <p:nvPr/>
        </p:nvSpPr>
        <p:spPr bwMode="auto">
          <a:xfrm rot="3837379">
            <a:off x="5243391" y="3706832"/>
            <a:ext cx="3925325" cy="1425455"/>
          </a:xfrm>
          <a:custGeom>
            <a:avLst/>
            <a:gdLst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019868 w 3179147"/>
              <a:gd name="connsiteY6" fmla="*/ 477671 h 1484275"/>
              <a:gd name="connsiteX7" fmla="*/ 2147248 w 3179147"/>
              <a:gd name="connsiteY7" fmla="*/ 609599 h 1484275"/>
              <a:gd name="connsiteX8" fmla="*/ 2452048 w 3179147"/>
              <a:gd name="connsiteY8" fmla="*/ 700584 h 1484275"/>
              <a:gd name="connsiteX9" fmla="*/ 2811439 w 3179147"/>
              <a:gd name="connsiteY9" fmla="*/ 445826 h 1484275"/>
              <a:gd name="connsiteX10" fmla="*/ 3084394 w 3179147"/>
              <a:gd name="connsiteY10" fmla="*/ 172871 h 1484275"/>
              <a:gd name="connsiteX11" fmla="*/ 3170830 w 3179147"/>
              <a:gd name="connsiteY11" fmla="*/ 18196 h 1484275"/>
              <a:gd name="connsiteX12" fmla="*/ 3170830 w 3179147"/>
              <a:gd name="connsiteY12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1011154 w 3179147"/>
              <a:gd name="connsiteY3" fmla="*/ 309349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147248 w 3179147"/>
              <a:gd name="connsiteY6" fmla="*/ 609599 h 1478026"/>
              <a:gd name="connsiteX7" fmla="*/ 2452048 w 3179147"/>
              <a:gd name="connsiteY7" fmla="*/ 700584 h 1478026"/>
              <a:gd name="connsiteX8" fmla="*/ 2811439 w 3179147"/>
              <a:gd name="connsiteY8" fmla="*/ 445826 h 1478026"/>
              <a:gd name="connsiteX9" fmla="*/ 3084394 w 3179147"/>
              <a:gd name="connsiteY9" fmla="*/ 172871 h 1478026"/>
              <a:gd name="connsiteX10" fmla="*/ 3170830 w 3179147"/>
              <a:gd name="connsiteY10" fmla="*/ 18196 h 1478026"/>
              <a:gd name="connsiteX11" fmla="*/ 3170830 w 3179147"/>
              <a:gd name="connsiteY11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452048 w 3179147"/>
              <a:gd name="connsiteY6" fmla="*/ 700584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3084394 w 3179147"/>
              <a:gd name="connsiteY7" fmla="*/ 172871 h 1478026"/>
              <a:gd name="connsiteX8" fmla="*/ 3170830 w 3179147"/>
              <a:gd name="connsiteY8" fmla="*/ 18196 h 1478026"/>
              <a:gd name="connsiteX9" fmla="*/ 3170830 w 3179147"/>
              <a:gd name="connsiteY9" fmla="*/ 9098 h 1478026"/>
              <a:gd name="connsiteX0" fmla="*/ 0 w 3173665"/>
              <a:gd name="connsiteY0" fmla="*/ 1778954 h 1787572"/>
              <a:gd name="connsiteX1" fmla="*/ 473122 w 3173665"/>
              <a:gd name="connsiteY1" fmla="*/ 1706166 h 1787572"/>
              <a:gd name="connsiteX2" fmla="*/ 922979 w 3173665"/>
              <a:gd name="connsiteY2" fmla="*/ 1169355 h 1787572"/>
              <a:gd name="connsiteX3" fmla="*/ 1011154 w 3173665"/>
              <a:gd name="connsiteY3" fmla="*/ 618895 h 1787572"/>
              <a:gd name="connsiteX4" fmla="*/ 1471888 w 3173665"/>
              <a:gd name="connsiteY4" fmla="*/ 364136 h 1787572"/>
              <a:gd name="connsiteX5" fmla="*/ 1810603 w 3173665"/>
              <a:gd name="connsiteY5" fmla="*/ 537008 h 1787572"/>
              <a:gd name="connsiteX6" fmla="*/ 2343385 w 3173665"/>
              <a:gd name="connsiteY6" fmla="*/ 1151157 h 1787572"/>
              <a:gd name="connsiteX7" fmla="*/ 3084394 w 3173665"/>
              <a:gd name="connsiteY7" fmla="*/ 482417 h 1787572"/>
              <a:gd name="connsiteX8" fmla="*/ 3170830 w 3173665"/>
              <a:gd name="connsiteY8" fmla="*/ 327742 h 1787572"/>
              <a:gd name="connsiteX9" fmla="*/ 3133216 w 3173665"/>
              <a:gd name="connsiteY9" fmla="*/ 196 h 1787572"/>
              <a:gd name="connsiteX0" fmla="*/ 0 w 3155676"/>
              <a:gd name="connsiteY0" fmla="*/ 1778758 h 1787376"/>
              <a:gd name="connsiteX1" fmla="*/ 473122 w 3155676"/>
              <a:gd name="connsiteY1" fmla="*/ 1705970 h 1787376"/>
              <a:gd name="connsiteX2" fmla="*/ 922979 w 3155676"/>
              <a:gd name="connsiteY2" fmla="*/ 1169159 h 1787376"/>
              <a:gd name="connsiteX3" fmla="*/ 1011154 w 3155676"/>
              <a:gd name="connsiteY3" fmla="*/ 618699 h 1787376"/>
              <a:gd name="connsiteX4" fmla="*/ 1471888 w 3155676"/>
              <a:gd name="connsiteY4" fmla="*/ 363940 h 1787376"/>
              <a:gd name="connsiteX5" fmla="*/ 1810603 w 3155676"/>
              <a:gd name="connsiteY5" fmla="*/ 536812 h 1787376"/>
              <a:gd name="connsiteX6" fmla="*/ 2343385 w 3155676"/>
              <a:gd name="connsiteY6" fmla="*/ 1150961 h 1787376"/>
              <a:gd name="connsiteX7" fmla="*/ 3084394 w 3155676"/>
              <a:gd name="connsiteY7" fmla="*/ 482221 h 1787376"/>
              <a:gd name="connsiteX8" fmla="*/ 3133216 w 3155676"/>
              <a:gd name="connsiteY8" fmla="*/ 0 h 1787376"/>
              <a:gd name="connsiteX0" fmla="*/ 0 w 3184255"/>
              <a:gd name="connsiteY0" fmla="*/ 1778758 h 1787376"/>
              <a:gd name="connsiteX1" fmla="*/ 473122 w 3184255"/>
              <a:gd name="connsiteY1" fmla="*/ 1705970 h 1787376"/>
              <a:gd name="connsiteX2" fmla="*/ 922979 w 3184255"/>
              <a:gd name="connsiteY2" fmla="*/ 1169159 h 1787376"/>
              <a:gd name="connsiteX3" fmla="*/ 1011154 w 3184255"/>
              <a:gd name="connsiteY3" fmla="*/ 618699 h 1787376"/>
              <a:gd name="connsiteX4" fmla="*/ 1471888 w 3184255"/>
              <a:gd name="connsiteY4" fmla="*/ 363940 h 1787376"/>
              <a:gd name="connsiteX5" fmla="*/ 1810603 w 3184255"/>
              <a:gd name="connsiteY5" fmla="*/ 536812 h 1787376"/>
              <a:gd name="connsiteX6" fmla="*/ 2343385 w 3184255"/>
              <a:gd name="connsiteY6" fmla="*/ 1150961 h 1787376"/>
              <a:gd name="connsiteX7" fmla="*/ 3126187 w 3184255"/>
              <a:gd name="connsiteY7" fmla="*/ 759726 h 1787376"/>
              <a:gd name="connsiteX8" fmla="*/ 3133216 w 3184255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17524 w 3769739"/>
              <a:gd name="connsiteY7" fmla="*/ 347763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48585" h="1425455">
                <a:moveTo>
                  <a:pt x="0" y="1416837"/>
                </a:moveTo>
                <a:cubicBezTo>
                  <a:pt x="168701" y="1436171"/>
                  <a:pt x="298396" y="1427452"/>
                  <a:pt x="473122" y="1344049"/>
                </a:cubicBezTo>
                <a:cubicBezTo>
                  <a:pt x="647848" y="1260646"/>
                  <a:pt x="833307" y="988450"/>
                  <a:pt x="922979" y="807238"/>
                </a:cubicBezTo>
                <a:cubicBezTo>
                  <a:pt x="1012651" y="626026"/>
                  <a:pt x="953104" y="450122"/>
                  <a:pt x="1011154" y="256778"/>
                </a:cubicBezTo>
                <a:cubicBezTo>
                  <a:pt x="1069204" y="63434"/>
                  <a:pt x="1338646" y="15667"/>
                  <a:pt x="1471888" y="2019"/>
                </a:cubicBezTo>
                <a:cubicBezTo>
                  <a:pt x="1605130" y="-11629"/>
                  <a:pt x="1665354" y="43721"/>
                  <a:pt x="1810603" y="174891"/>
                </a:cubicBezTo>
                <a:cubicBezTo>
                  <a:pt x="1955852" y="306061"/>
                  <a:pt x="2144325" y="779284"/>
                  <a:pt x="2343385" y="789040"/>
                </a:cubicBezTo>
                <a:cubicBezTo>
                  <a:pt x="2542446" y="798796"/>
                  <a:pt x="2770766" y="280021"/>
                  <a:pt x="3004966" y="233429"/>
                </a:cubicBezTo>
                <a:cubicBezTo>
                  <a:pt x="3239166" y="186837"/>
                  <a:pt x="3589455" y="216813"/>
                  <a:pt x="3748585" y="509487"/>
                </a:cubicBezTo>
              </a:path>
            </a:pathLst>
          </a:custGeom>
          <a:noFill/>
          <a:ln w="63500" cap="rnd" cmpd="sng" algn="ctr">
            <a:solidFill>
              <a:srgbClr val="FFFF00">
                <a:alpha val="64000"/>
              </a:srgb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0 w 4517517"/>
                      <a:gd name="connsiteY0" fmla="*/ 1416837 h 1425455"/>
                      <a:gd name="connsiteX1" fmla="*/ 570171 w 4517517"/>
                      <a:gd name="connsiteY1" fmla="*/ 1344049 h 1425455"/>
                      <a:gd name="connsiteX2" fmla="*/ 1112305 w 4517517"/>
                      <a:gd name="connsiteY2" fmla="*/ 807238 h 1425455"/>
                      <a:gd name="connsiteX3" fmla="*/ 1218567 w 4517517"/>
                      <a:gd name="connsiteY3" fmla="*/ 256778 h 1425455"/>
                      <a:gd name="connsiteX4" fmla="*/ 1773810 w 4517517"/>
                      <a:gd name="connsiteY4" fmla="*/ 2019 h 1425455"/>
                      <a:gd name="connsiteX5" fmla="*/ 2182004 w 4517517"/>
                      <a:gd name="connsiteY5" fmla="*/ 174891 h 1425455"/>
                      <a:gd name="connsiteX6" fmla="*/ 2824074 w 4517517"/>
                      <a:gd name="connsiteY6" fmla="*/ 789040 h 1425455"/>
                      <a:gd name="connsiteX7" fmla="*/ 3621362 w 4517517"/>
                      <a:gd name="connsiteY7" fmla="*/ 233429 h 1425455"/>
                      <a:gd name="connsiteX8" fmla="*/ 4517517 w 4517517"/>
                      <a:gd name="connsiteY8" fmla="*/ 509487 h 1425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517" h="1425455" extrusionOk="0">
                        <a:moveTo>
                          <a:pt x="0" y="1416837"/>
                        </a:moveTo>
                        <a:cubicBezTo>
                          <a:pt x="188363" y="1426954"/>
                          <a:pt x="320506" y="1442126"/>
                          <a:pt x="570171" y="1344049"/>
                        </a:cubicBezTo>
                        <a:cubicBezTo>
                          <a:pt x="821626" y="1269254"/>
                          <a:pt x="951889" y="990115"/>
                          <a:pt x="1112305" y="807238"/>
                        </a:cubicBezTo>
                        <a:cubicBezTo>
                          <a:pt x="1189609" y="656066"/>
                          <a:pt x="1139665" y="499561"/>
                          <a:pt x="1218567" y="256778"/>
                        </a:cubicBezTo>
                        <a:cubicBezTo>
                          <a:pt x="1254106" y="44603"/>
                          <a:pt x="1646081" y="31360"/>
                          <a:pt x="1773810" y="2019"/>
                        </a:cubicBezTo>
                        <a:cubicBezTo>
                          <a:pt x="1955678" y="-9103"/>
                          <a:pt x="2012007" y="33337"/>
                          <a:pt x="2182004" y="174891"/>
                        </a:cubicBezTo>
                        <a:cubicBezTo>
                          <a:pt x="2310248" y="298894"/>
                          <a:pt x="2547536" y="813785"/>
                          <a:pt x="2824074" y="789040"/>
                        </a:cubicBezTo>
                        <a:cubicBezTo>
                          <a:pt x="3061720" y="777364"/>
                          <a:pt x="3303435" y="329614"/>
                          <a:pt x="3621362" y="233429"/>
                        </a:cubicBezTo>
                        <a:cubicBezTo>
                          <a:pt x="3951783" y="213810"/>
                          <a:pt x="4384130" y="230851"/>
                          <a:pt x="4517517" y="50948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127000">
              <a:srgbClr val="FFFF00"/>
            </a:glow>
            <a:softEdge rad="0"/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32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000"/>
                            </p:stCondLst>
                            <p:childTnLst>
                              <p:par>
                                <p:cTn id="7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10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2000"/>
                            </p:stCondLst>
                            <p:childTnLst>
                              <p:par>
                                <p:cTn id="8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20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3000"/>
                            </p:stCondLst>
                            <p:childTnLst>
                              <p:par>
                                <p:cTn id="8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30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4000"/>
                            </p:stCondLst>
                            <p:childTnLst>
                              <p:par>
                                <p:cTn id="9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uiExpand="1" build="p"/>
      <p:bldP spid="20" grpId="0" animBg="1"/>
      <p:bldP spid="3" grpId="0" animBg="1"/>
      <p:bldP spid="4" grpId="0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17" grpId="0" animBg="1"/>
      <p:bldP spid="17" grpId="1" animBg="1"/>
      <p:bldP spid="18" grpId="0" animBg="1"/>
      <p:bldP spid="18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813" y="2319230"/>
            <a:ext cx="9057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Introduction &amp; History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he-IL" dirty="0">
                <a:solidFill>
                  <a:srgbClr val="FFFFFF"/>
                </a:solidFill>
              </a:rPr>
              <a:t>4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9696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2: Image Synthesis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40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32C1B2-17E4-41B2-8614-08C9D8279A65}"/>
              </a:ext>
            </a:extLst>
          </p:cNvPr>
          <p:cNvSpPr txBox="1"/>
          <p:nvPr/>
        </p:nvSpPr>
        <p:spPr>
          <a:xfrm>
            <a:off x="1" y="1244512"/>
            <a:ext cx="9144000" cy="4770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spcAft>
                <a:spcPts val="1200"/>
              </a:spcAft>
            </a:pP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Does it work? Here are some results</a:t>
            </a:r>
            <a:endParaRPr lang="en-US" sz="100" b="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3885A89-D2DC-49BD-B586-DF755DF9B8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88" y="1663034"/>
            <a:ext cx="4613822" cy="30860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6493E9B-1B27-420B-9131-F8FB238369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396" y="1663034"/>
            <a:ext cx="4168060" cy="429378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4EF52BB-E67B-4B76-B6C4-C856B1F64C5A}"/>
              </a:ext>
            </a:extLst>
          </p:cNvPr>
          <p:cNvSpPr txBox="1"/>
          <p:nvPr/>
        </p:nvSpPr>
        <p:spPr>
          <a:xfrm>
            <a:off x="-61598" y="4712332"/>
            <a:ext cx="259558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800" b="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Kadkhodaie</a:t>
            </a:r>
            <a:r>
              <a:rPr lang="en-US" sz="18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&amp; Simoncelli</a:t>
            </a:r>
            <a:endParaRPr lang="he-IL" sz="18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34A460-10A2-470E-94C8-DCB264A2E74F}"/>
              </a:ext>
            </a:extLst>
          </p:cNvPr>
          <p:cNvSpPr txBox="1"/>
          <p:nvPr/>
        </p:nvSpPr>
        <p:spPr>
          <a:xfrm>
            <a:off x="3580262" y="5355478"/>
            <a:ext cx="123501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18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Song &amp; </a:t>
            </a:r>
            <a:r>
              <a:rPr lang="en-US" sz="1800" b="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Ermon</a:t>
            </a:r>
            <a:endParaRPr lang="he-IL" sz="18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563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/>
              <a:t>41</a:t>
            </a:r>
          </a:p>
        </p:txBody>
      </p:sp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2: Image Synthesis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32C1B2-17E4-41B2-8614-08C9D8279A65}"/>
              </a:ext>
            </a:extLst>
          </p:cNvPr>
          <p:cNvSpPr txBox="1"/>
          <p:nvPr/>
        </p:nvSpPr>
        <p:spPr>
          <a:xfrm>
            <a:off x="848845" y="1130783"/>
            <a:ext cx="421504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722313" indent="-722313" algn="l">
              <a:spcAft>
                <a:spcPts val="1200"/>
              </a:spcAft>
            </a:pPr>
            <a:r>
              <a:rPr lang="en-US" sz="2000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Claim: 	diffusion-based methods are the best in image synthesis</a:t>
            </a:r>
            <a:endParaRPr lang="en-US" sz="100" b="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B7AF0F1-9051-4E9B-B9C0-1D09FF484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3826" y="872688"/>
            <a:ext cx="4171870" cy="598158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231172F-13D9-4ABF-8B8F-49B6455DE4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836591" y="-473489"/>
            <a:ext cx="243445" cy="23761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F7F17E-977E-4C83-80AF-60A070CF11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54" y="1838669"/>
            <a:ext cx="3847479" cy="381260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75AD9C4-4F89-4BB2-A609-0399ABF87B72}"/>
              </a:ext>
            </a:extLst>
          </p:cNvPr>
          <p:cNvSpPr txBox="1"/>
          <p:nvPr/>
        </p:nvSpPr>
        <p:spPr>
          <a:xfrm>
            <a:off x="882554" y="5651277"/>
            <a:ext cx="381485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 b="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BigGAN</a:t>
            </a:r>
            <a:r>
              <a:rPr lang="en-US" sz="16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(FID 6.95)        Diffusion (FID 4.59)</a:t>
            </a:r>
            <a:endParaRPr lang="en-US" sz="1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628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/>
              <a:t>42</a:t>
            </a:r>
          </a:p>
        </p:txBody>
      </p:sp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2: Image Synthesis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23628" y="1241534"/>
            <a:ext cx="3624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Surely, you have heard of …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60" y="2644170"/>
            <a:ext cx="3269989" cy="3269989"/>
          </a:xfrm>
          <a:prstGeom prst="rect">
            <a:avLst/>
          </a:prstGeom>
          <a:ln>
            <a:solidFill>
              <a:srgbClr val="0066FF"/>
            </a:solidFill>
          </a:ln>
        </p:spPr>
      </p:pic>
      <p:pic>
        <p:nvPicPr>
          <p:cNvPr id="2050" name="Picture 2" descr="DALL·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854" y="2635615"/>
            <a:ext cx="3278543" cy="3278544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google - Wikipedia">
            <a:extLst>
              <a:ext uri="{FF2B5EF4-FFF2-40B4-BE49-F238E27FC236}">
                <a16:creationId xmlns:a16="http://schemas.microsoft.com/office/drawing/2014/main" id="{02CF5822-6422-CE6F-CA61-AB16854A1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747" y="2314736"/>
            <a:ext cx="724477" cy="24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Dall-E 2: How to Get Early Access - Geekflare">
            <a:extLst>
              <a:ext uri="{FF2B5EF4-FFF2-40B4-BE49-F238E27FC236}">
                <a16:creationId xmlns:a16="http://schemas.microsoft.com/office/drawing/2014/main" id="{5E03E221-CA8C-8F89-2CB5-B021EF9FD1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61" t="30607" r="31455" b="37527"/>
          <a:stretch/>
        </p:blipFill>
        <p:spPr bwMode="auto">
          <a:xfrm>
            <a:off x="4484969" y="2057956"/>
            <a:ext cx="1968184" cy="493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ow OpenAI Sold its Soul for $1 Billion | by Alberto Romero | OneZero">
            <a:extLst>
              <a:ext uri="{FF2B5EF4-FFF2-40B4-BE49-F238E27FC236}">
                <a16:creationId xmlns:a16="http://schemas.microsoft.com/office/drawing/2014/main" id="{D07E75F0-730E-21B9-36C3-8A5988C86C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8" t="29929" r="8657" b="29354"/>
          <a:stretch/>
        </p:blipFill>
        <p:spPr bwMode="auto">
          <a:xfrm>
            <a:off x="6840060" y="2284024"/>
            <a:ext cx="845870" cy="237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2A8EF2-5D98-E45B-774D-AC4A5FF3B6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4248" y="2120717"/>
            <a:ext cx="2374490" cy="460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26522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/>
              <a:t>42</a:t>
            </a:r>
          </a:p>
        </p:txBody>
      </p:sp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2: Image Synthesis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23628" y="1241534"/>
            <a:ext cx="3624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Surely, you have heard of …</a:t>
            </a:r>
          </a:p>
        </p:txBody>
      </p:sp>
      <p:pic>
        <p:nvPicPr>
          <p:cNvPr id="2" name="Picture 2" descr="stable broadcast ia know everything">
            <a:extLst>
              <a:ext uri="{FF2B5EF4-FFF2-40B4-BE49-F238E27FC236}">
                <a16:creationId xmlns:a16="http://schemas.microsoft.com/office/drawing/2014/main" id="{A3114239-E42C-E23E-24D9-BEAA1A5EE7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876563"/>
            <a:ext cx="5883974" cy="2941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Stability.Ai">
            <a:extLst>
              <a:ext uri="{FF2B5EF4-FFF2-40B4-BE49-F238E27FC236}">
                <a16:creationId xmlns:a16="http://schemas.microsoft.com/office/drawing/2014/main" id="{8BA40ED5-EED0-E9BF-61A9-D311D3C434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800" y="2604430"/>
            <a:ext cx="1027486" cy="340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Stable Diffusion - a Hugging Face Space by stabilityai">
            <a:extLst>
              <a:ext uri="{FF2B5EF4-FFF2-40B4-BE49-F238E27FC236}">
                <a16:creationId xmlns:a16="http://schemas.microsoft.com/office/drawing/2014/main" id="{8343FECA-6D13-AF8D-94F2-B0C5162631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9" t="31773" r="17910" b="30840"/>
          <a:stretch/>
        </p:blipFill>
        <p:spPr bwMode="auto">
          <a:xfrm>
            <a:off x="2296948" y="2141273"/>
            <a:ext cx="2149523" cy="680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Midjourney · GitHub">
            <a:extLst>
              <a:ext uri="{FF2B5EF4-FFF2-40B4-BE49-F238E27FC236}">
                <a16:creationId xmlns:a16="http://schemas.microsoft.com/office/drawing/2014/main" id="{BED1E592-7AE9-E013-7E32-9579726334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221" y="1820132"/>
            <a:ext cx="525781" cy="525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Midjournery — AI Art Generator. If you don't have time to read but want… |  by Nidhin kumar | Aug, 2022 | Level Up Coding">
            <a:extLst>
              <a:ext uri="{FF2B5EF4-FFF2-40B4-BE49-F238E27FC236}">
                <a16:creationId xmlns:a16="http://schemas.microsoft.com/office/drawing/2014/main" id="{F620785E-6FC2-5B67-56B8-245F6A4B27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4" t="30154" r="17584" b="23881"/>
          <a:stretch/>
        </p:blipFill>
        <p:spPr bwMode="auto">
          <a:xfrm>
            <a:off x="6395408" y="2399259"/>
            <a:ext cx="2394594" cy="91188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>
            <a:extLst>
              <a:ext uri="{FF2B5EF4-FFF2-40B4-BE49-F238E27FC236}">
                <a16:creationId xmlns:a16="http://schemas.microsoft.com/office/drawing/2014/main" id="{1C7F2D17-7299-C38A-04E1-E62EB30B5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0638" y="3349186"/>
            <a:ext cx="2469364" cy="246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85595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4D8189F8-7B17-4A45-98A1-F29D7E392AE8}"/>
              </a:ext>
            </a:extLst>
          </p:cNvPr>
          <p:cNvSpPr/>
          <p:nvPr/>
        </p:nvSpPr>
        <p:spPr bwMode="auto">
          <a:xfrm>
            <a:off x="3245896" y="3875695"/>
            <a:ext cx="1580834" cy="1237106"/>
          </a:xfrm>
          <a:custGeom>
            <a:avLst/>
            <a:gdLst>
              <a:gd name="connsiteX0" fmla="*/ 1460240 w 1558212"/>
              <a:gd name="connsiteY0" fmla="*/ 315636 h 1211592"/>
              <a:gd name="connsiteX1" fmla="*/ 1138334 w 1558212"/>
              <a:gd name="connsiteY1" fmla="*/ 59044 h 1211592"/>
              <a:gd name="connsiteX2" fmla="*/ 713791 w 1558212"/>
              <a:gd name="connsiteY2" fmla="*/ 3060 h 1211592"/>
              <a:gd name="connsiteX3" fmla="*/ 331236 w 1558212"/>
              <a:gd name="connsiteY3" fmla="*/ 119693 h 1211592"/>
              <a:gd name="connsiteX4" fmla="*/ 74645 w 1558212"/>
              <a:gd name="connsiteY4" fmla="*/ 366954 h 1211592"/>
              <a:gd name="connsiteX5" fmla="*/ 0 w 1558212"/>
              <a:gd name="connsiteY5" fmla="*/ 637542 h 1211592"/>
              <a:gd name="connsiteX6" fmla="*/ 74645 w 1558212"/>
              <a:gd name="connsiteY6" fmla="*/ 973444 h 1211592"/>
              <a:gd name="connsiteX7" fmla="*/ 37322 w 1558212"/>
              <a:gd name="connsiteY7" fmla="*/ 1066750 h 1211592"/>
              <a:gd name="connsiteX8" fmla="*/ 293914 w 1558212"/>
              <a:gd name="connsiteY8" fmla="*/ 1211374 h 1211592"/>
              <a:gd name="connsiteX9" fmla="*/ 452534 w 1558212"/>
              <a:gd name="connsiteY9" fmla="*/ 1090076 h 1211592"/>
              <a:gd name="connsiteX10" fmla="*/ 424542 w 1558212"/>
              <a:gd name="connsiteY10" fmla="*/ 749509 h 1211592"/>
              <a:gd name="connsiteX11" fmla="*/ 419877 w 1558212"/>
              <a:gd name="connsiteY11" fmla="*/ 548901 h 1211592"/>
              <a:gd name="connsiteX12" fmla="*/ 681134 w 1558212"/>
              <a:gd name="connsiteY12" fmla="*/ 404276 h 1211592"/>
              <a:gd name="connsiteX13" fmla="*/ 844420 w 1558212"/>
              <a:gd name="connsiteY13" fmla="*/ 376285 h 1211592"/>
              <a:gd name="connsiteX14" fmla="*/ 1049693 w 1558212"/>
              <a:gd name="connsiteY14" fmla="*/ 506913 h 1211592"/>
              <a:gd name="connsiteX15" fmla="*/ 1352938 w 1558212"/>
              <a:gd name="connsiteY15" fmla="*/ 763505 h 1211592"/>
              <a:gd name="connsiteX16" fmla="*/ 1558212 w 1558212"/>
              <a:gd name="connsiteY16" fmla="*/ 469591 h 1211592"/>
              <a:gd name="connsiteX0" fmla="*/ 1464216 w 1562188"/>
              <a:gd name="connsiteY0" fmla="*/ 315636 h 1211592"/>
              <a:gd name="connsiteX1" fmla="*/ 1142310 w 1562188"/>
              <a:gd name="connsiteY1" fmla="*/ 59044 h 1211592"/>
              <a:gd name="connsiteX2" fmla="*/ 717767 w 1562188"/>
              <a:gd name="connsiteY2" fmla="*/ 3060 h 1211592"/>
              <a:gd name="connsiteX3" fmla="*/ 335212 w 1562188"/>
              <a:gd name="connsiteY3" fmla="*/ 119693 h 1211592"/>
              <a:gd name="connsiteX4" fmla="*/ 78621 w 1562188"/>
              <a:gd name="connsiteY4" fmla="*/ 366954 h 1211592"/>
              <a:gd name="connsiteX5" fmla="*/ 3976 w 1562188"/>
              <a:gd name="connsiteY5" fmla="*/ 637542 h 1211592"/>
              <a:gd name="connsiteX6" fmla="*/ 41298 w 1562188"/>
              <a:gd name="connsiteY6" fmla="*/ 1066750 h 1211592"/>
              <a:gd name="connsiteX7" fmla="*/ 297890 w 1562188"/>
              <a:gd name="connsiteY7" fmla="*/ 1211374 h 1211592"/>
              <a:gd name="connsiteX8" fmla="*/ 456510 w 1562188"/>
              <a:gd name="connsiteY8" fmla="*/ 1090076 h 1211592"/>
              <a:gd name="connsiteX9" fmla="*/ 428518 w 1562188"/>
              <a:gd name="connsiteY9" fmla="*/ 749509 h 1211592"/>
              <a:gd name="connsiteX10" fmla="*/ 423853 w 1562188"/>
              <a:gd name="connsiteY10" fmla="*/ 548901 h 1211592"/>
              <a:gd name="connsiteX11" fmla="*/ 685110 w 1562188"/>
              <a:gd name="connsiteY11" fmla="*/ 404276 h 1211592"/>
              <a:gd name="connsiteX12" fmla="*/ 848396 w 1562188"/>
              <a:gd name="connsiteY12" fmla="*/ 376285 h 1211592"/>
              <a:gd name="connsiteX13" fmla="*/ 1053669 w 1562188"/>
              <a:gd name="connsiteY13" fmla="*/ 506913 h 1211592"/>
              <a:gd name="connsiteX14" fmla="*/ 1356914 w 1562188"/>
              <a:gd name="connsiteY14" fmla="*/ 763505 h 1211592"/>
              <a:gd name="connsiteX15" fmla="*/ 1562188 w 1562188"/>
              <a:gd name="connsiteY15" fmla="*/ 469591 h 1211592"/>
              <a:gd name="connsiteX0" fmla="*/ 1464216 w 1562188"/>
              <a:gd name="connsiteY0" fmla="*/ 315636 h 1211592"/>
              <a:gd name="connsiteX1" fmla="*/ 1142310 w 1562188"/>
              <a:gd name="connsiteY1" fmla="*/ 59044 h 1211592"/>
              <a:gd name="connsiteX2" fmla="*/ 717767 w 1562188"/>
              <a:gd name="connsiteY2" fmla="*/ 3060 h 1211592"/>
              <a:gd name="connsiteX3" fmla="*/ 335212 w 1562188"/>
              <a:gd name="connsiteY3" fmla="*/ 119693 h 1211592"/>
              <a:gd name="connsiteX4" fmla="*/ 78621 w 1562188"/>
              <a:gd name="connsiteY4" fmla="*/ 366954 h 1211592"/>
              <a:gd name="connsiteX5" fmla="*/ 3976 w 1562188"/>
              <a:gd name="connsiteY5" fmla="*/ 637542 h 1211592"/>
              <a:gd name="connsiteX6" fmla="*/ 41298 w 1562188"/>
              <a:gd name="connsiteY6" fmla="*/ 1066750 h 1211592"/>
              <a:gd name="connsiteX7" fmla="*/ 297890 w 1562188"/>
              <a:gd name="connsiteY7" fmla="*/ 1211374 h 1211592"/>
              <a:gd name="connsiteX8" fmla="*/ 456510 w 1562188"/>
              <a:gd name="connsiteY8" fmla="*/ 1090076 h 1211592"/>
              <a:gd name="connsiteX9" fmla="*/ 428518 w 1562188"/>
              <a:gd name="connsiteY9" fmla="*/ 749509 h 1211592"/>
              <a:gd name="connsiteX10" fmla="*/ 436553 w 1562188"/>
              <a:gd name="connsiteY10" fmla="*/ 563012 h 1211592"/>
              <a:gd name="connsiteX11" fmla="*/ 685110 w 1562188"/>
              <a:gd name="connsiteY11" fmla="*/ 404276 h 1211592"/>
              <a:gd name="connsiteX12" fmla="*/ 848396 w 1562188"/>
              <a:gd name="connsiteY12" fmla="*/ 376285 h 1211592"/>
              <a:gd name="connsiteX13" fmla="*/ 1053669 w 1562188"/>
              <a:gd name="connsiteY13" fmla="*/ 506913 h 1211592"/>
              <a:gd name="connsiteX14" fmla="*/ 1356914 w 1562188"/>
              <a:gd name="connsiteY14" fmla="*/ 763505 h 1211592"/>
              <a:gd name="connsiteX15" fmla="*/ 1562188 w 1562188"/>
              <a:gd name="connsiteY15" fmla="*/ 469591 h 1211592"/>
              <a:gd name="connsiteX0" fmla="*/ 1464216 w 1562188"/>
              <a:gd name="connsiteY0" fmla="*/ 315636 h 1211575"/>
              <a:gd name="connsiteX1" fmla="*/ 1142310 w 1562188"/>
              <a:gd name="connsiteY1" fmla="*/ 59044 h 1211575"/>
              <a:gd name="connsiteX2" fmla="*/ 717767 w 1562188"/>
              <a:gd name="connsiteY2" fmla="*/ 3060 h 1211575"/>
              <a:gd name="connsiteX3" fmla="*/ 335212 w 1562188"/>
              <a:gd name="connsiteY3" fmla="*/ 119693 h 1211575"/>
              <a:gd name="connsiteX4" fmla="*/ 78621 w 1562188"/>
              <a:gd name="connsiteY4" fmla="*/ 366954 h 1211575"/>
              <a:gd name="connsiteX5" fmla="*/ 3976 w 1562188"/>
              <a:gd name="connsiteY5" fmla="*/ 637542 h 1211575"/>
              <a:gd name="connsiteX6" fmla="*/ 41298 w 1562188"/>
              <a:gd name="connsiteY6" fmla="*/ 1066750 h 1211575"/>
              <a:gd name="connsiteX7" fmla="*/ 297890 w 1562188"/>
              <a:gd name="connsiteY7" fmla="*/ 1211374 h 1211575"/>
              <a:gd name="connsiteX8" fmla="*/ 456510 w 1562188"/>
              <a:gd name="connsiteY8" fmla="*/ 1090076 h 1211575"/>
              <a:gd name="connsiteX9" fmla="*/ 422873 w 1562188"/>
              <a:gd name="connsiteY9" fmla="*/ 777731 h 1211575"/>
              <a:gd name="connsiteX10" fmla="*/ 436553 w 1562188"/>
              <a:gd name="connsiteY10" fmla="*/ 563012 h 1211575"/>
              <a:gd name="connsiteX11" fmla="*/ 685110 w 1562188"/>
              <a:gd name="connsiteY11" fmla="*/ 404276 h 1211575"/>
              <a:gd name="connsiteX12" fmla="*/ 848396 w 1562188"/>
              <a:gd name="connsiteY12" fmla="*/ 376285 h 1211575"/>
              <a:gd name="connsiteX13" fmla="*/ 1053669 w 1562188"/>
              <a:gd name="connsiteY13" fmla="*/ 506913 h 1211575"/>
              <a:gd name="connsiteX14" fmla="*/ 1356914 w 1562188"/>
              <a:gd name="connsiteY14" fmla="*/ 763505 h 1211575"/>
              <a:gd name="connsiteX15" fmla="*/ 1562188 w 1562188"/>
              <a:gd name="connsiteY15" fmla="*/ 469591 h 1211575"/>
              <a:gd name="connsiteX0" fmla="*/ 1464216 w 1562188"/>
              <a:gd name="connsiteY0" fmla="*/ 315636 h 1211575"/>
              <a:gd name="connsiteX1" fmla="*/ 1142310 w 1562188"/>
              <a:gd name="connsiteY1" fmla="*/ 59044 h 1211575"/>
              <a:gd name="connsiteX2" fmla="*/ 717767 w 1562188"/>
              <a:gd name="connsiteY2" fmla="*/ 3060 h 1211575"/>
              <a:gd name="connsiteX3" fmla="*/ 335212 w 1562188"/>
              <a:gd name="connsiteY3" fmla="*/ 119693 h 1211575"/>
              <a:gd name="connsiteX4" fmla="*/ 78621 w 1562188"/>
              <a:gd name="connsiteY4" fmla="*/ 366954 h 1211575"/>
              <a:gd name="connsiteX5" fmla="*/ 3976 w 1562188"/>
              <a:gd name="connsiteY5" fmla="*/ 637542 h 1211575"/>
              <a:gd name="connsiteX6" fmla="*/ 41298 w 1562188"/>
              <a:gd name="connsiteY6" fmla="*/ 1066750 h 1211575"/>
              <a:gd name="connsiteX7" fmla="*/ 297890 w 1562188"/>
              <a:gd name="connsiteY7" fmla="*/ 1211374 h 1211575"/>
              <a:gd name="connsiteX8" fmla="*/ 431110 w 1562188"/>
              <a:gd name="connsiteY8" fmla="*/ 1090076 h 1211575"/>
              <a:gd name="connsiteX9" fmla="*/ 422873 w 1562188"/>
              <a:gd name="connsiteY9" fmla="*/ 777731 h 1211575"/>
              <a:gd name="connsiteX10" fmla="*/ 436553 w 1562188"/>
              <a:gd name="connsiteY10" fmla="*/ 563012 h 1211575"/>
              <a:gd name="connsiteX11" fmla="*/ 685110 w 1562188"/>
              <a:gd name="connsiteY11" fmla="*/ 404276 h 1211575"/>
              <a:gd name="connsiteX12" fmla="*/ 848396 w 1562188"/>
              <a:gd name="connsiteY12" fmla="*/ 376285 h 1211575"/>
              <a:gd name="connsiteX13" fmla="*/ 1053669 w 1562188"/>
              <a:gd name="connsiteY13" fmla="*/ 506913 h 1211575"/>
              <a:gd name="connsiteX14" fmla="*/ 1356914 w 1562188"/>
              <a:gd name="connsiteY14" fmla="*/ 763505 h 1211575"/>
              <a:gd name="connsiteX15" fmla="*/ 1562188 w 1562188"/>
              <a:gd name="connsiteY15" fmla="*/ 469591 h 1211575"/>
              <a:gd name="connsiteX0" fmla="*/ 1464216 w 1562188"/>
              <a:gd name="connsiteY0" fmla="*/ 315636 h 1211575"/>
              <a:gd name="connsiteX1" fmla="*/ 1142310 w 1562188"/>
              <a:gd name="connsiteY1" fmla="*/ 59044 h 1211575"/>
              <a:gd name="connsiteX2" fmla="*/ 717767 w 1562188"/>
              <a:gd name="connsiteY2" fmla="*/ 3060 h 1211575"/>
              <a:gd name="connsiteX3" fmla="*/ 335212 w 1562188"/>
              <a:gd name="connsiteY3" fmla="*/ 119693 h 1211575"/>
              <a:gd name="connsiteX4" fmla="*/ 78621 w 1562188"/>
              <a:gd name="connsiteY4" fmla="*/ 366954 h 1211575"/>
              <a:gd name="connsiteX5" fmla="*/ 3976 w 1562188"/>
              <a:gd name="connsiteY5" fmla="*/ 637542 h 1211575"/>
              <a:gd name="connsiteX6" fmla="*/ 41298 w 1562188"/>
              <a:gd name="connsiteY6" fmla="*/ 1066750 h 1211575"/>
              <a:gd name="connsiteX7" fmla="*/ 297890 w 1562188"/>
              <a:gd name="connsiteY7" fmla="*/ 1211374 h 1211575"/>
              <a:gd name="connsiteX8" fmla="*/ 431110 w 1562188"/>
              <a:gd name="connsiteY8" fmla="*/ 1090076 h 1211575"/>
              <a:gd name="connsiteX9" fmla="*/ 422873 w 1562188"/>
              <a:gd name="connsiteY9" fmla="*/ 777731 h 1211575"/>
              <a:gd name="connsiteX10" fmla="*/ 436553 w 1562188"/>
              <a:gd name="connsiteY10" fmla="*/ 563012 h 1211575"/>
              <a:gd name="connsiteX11" fmla="*/ 668177 w 1562188"/>
              <a:gd name="connsiteY11" fmla="*/ 421210 h 1211575"/>
              <a:gd name="connsiteX12" fmla="*/ 848396 w 1562188"/>
              <a:gd name="connsiteY12" fmla="*/ 376285 h 1211575"/>
              <a:gd name="connsiteX13" fmla="*/ 1053669 w 1562188"/>
              <a:gd name="connsiteY13" fmla="*/ 506913 h 1211575"/>
              <a:gd name="connsiteX14" fmla="*/ 1356914 w 1562188"/>
              <a:gd name="connsiteY14" fmla="*/ 763505 h 1211575"/>
              <a:gd name="connsiteX15" fmla="*/ 1562188 w 1562188"/>
              <a:gd name="connsiteY15" fmla="*/ 469591 h 1211575"/>
              <a:gd name="connsiteX0" fmla="*/ 1464216 w 1562188"/>
              <a:gd name="connsiteY0" fmla="*/ 315636 h 1211575"/>
              <a:gd name="connsiteX1" fmla="*/ 1142310 w 1562188"/>
              <a:gd name="connsiteY1" fmla="*/ 59044 h 1211575"/>
              <a:gd name="connsiteX2" fmla="*/ 717767 w 1562188"/>
              <a:gd name="connsiteY2" fmla="*/ 3060 h 1211575"/>
              <a:gd name="connsiteX3" fmla="*/ 335212 w 1562188"/>
              <a:gd name="connsiteY3" fmla="*/ 119693 h 1211575"/>
              <a:gd name="connsiteX4" fmla="*/ 78621 w 1562188"/>
              <a:gd name="connsiteY4" fmla="*/ 366954 h 1211575"/>
              <a:gd name="connsiteX5" fmla="*/ 3976 w 1562188"/>
              <a:gd name="connsiteY5" fmla="*/ 637542 h 1211575"/>
              <a:gd name="connsiteX6" fmla="*/ 41298 w 1562188"/>
              <a:gd name="connsiteY6" fmla="*/ 1066750 h 1211575"/>
              <a:gd name="connsiteX7" fmla="*/ 297890 w 1562188"/>
              <a:gd name="connsiteY7" fmla="*/ 1211374 h 1211575"/>
              <a:gd name="connsiteX8" fmla="*/ 431110 w 1562188"/>
              <a:gd name="connsiteY8" fmla="*/ 1090076 h 1211575"/>
              <a:gd name="connsiteX9" fmla="*/ 422873 w 1562188"/>
              <a:gd name="connsiteY9" fmla="*/ 777731 h 1211575"/>
              <a:gd name="connsiteX10" fmla="*/ 436553 w 1562188"/>
              <a:gd name="connsiteY10" fmla="*/ 563012 h 1211575"/>
              <a:gd name="connsiteX11" fmla="*/ 668177 w 1562188"/>
              <a:gd name="connsiteY11" fmla="*/ 421210 h 1211575"/>
              <a:gd name="connsiteX12" fmla="*/ 876618 w 1562188"/>
              <a:gd name="connsiteY12" fmla="*/ 408741 h 1211575"/>
              <a:gd name="connsiteX13" fmla="*/ 1053669 w 1562188"/>
              <a:gd name="connsiteY13" fmla="*/ 506913 h 1211575"/>
              <a:gd name="connsiteX14" fmla="*/ 1356914 w 1562188"/>
              <a:gd name="connsiteY14" fmla="*/ 763505 h 1211575"/>
              <a:gd name="connsiteX15" fmla="*/ 1562188 w 1562188"/>
              <a:gd name="connsiteY15" fmla="*/ 469591 h 1211575"/>
              <a:gd name="connsiteX0" fmla="*/ 1464216 w 1562188"/>
              <a:gd name="connsiteY0" fmla="*/ 315636 h 1211575"/>
              <a:gd name="connsiteX1" fmla="*/ 1142310 w 1562188"/>
              <a:gd name="connsiteY1" fmla="*/ 59044 h 1211575"/>
              <a:gd name="connsiteX2" fmla="*/ 717767 w 1562188"/>
              <a:gd name="connsiteY2" fmla="*/ 3060 h 1211575"/>
              <a:gd name="connsiteX3" fmla="*/ 335212 w 1562188"/>
              <a:gd name="connsiteY3" fmla="*/ 119693 h 1211575"/>
              <a:gd name="connsiteX4" fmla="*/ 78621 w 1562188"/>
              <a:gd name="connsiteY4" fmla="*/ 366954 h 1211575"/>
              <a:gd name="connsiteX5" fmla="*/ 3976 w 1562188"/>
              <a:gd name="connsiteY5" fmla="*/ 637542 h 1211575"/>
              <a:gd name="connsiteX6" fmla="*/ 41298 w 1562188"/>
              <a:gd name="connsiteY6" fmla="*/ 1066750 h 1211575"/>
              <a:gd name="connsiteX7" fmla="*/ 297890 w 1562188"/>
              <a:gd name="connsiteY7" fmla="*/ 1211374 h 1211575"/>
              <a:gd name="connsiteX8" fmla="*/ 431110 w 1562188"/>
              <a:gd name="connsiteY8" fmla="*/ 1090076 h 1211575"/>
              <a:gd name="connsiteX9" fmla="*/ 422873 w 1562188"/>
              <a:gd name="connsiteY9" fmla="*/ 777731 h 1211575"/>
              <a:gd name="connsiteX10" fmla="*/ 436553 w 1562188"/>
              <a:gd name="connsiteY10" fmla="*/ 563012 h 1211575"/>
              <a:gd name="connsiteX11" fmla="*/ 668177 w 1562188"/>
              <a:gd name="connsiteY11" fmla="*/ 421210 h 1211575"/>
              <a:gd name="connsiteX12" fmla="*/ 876618 w 1562188"/>
              <a:gd name="connsiteY12" fmla="*/ 408741 h 1211575"/>
              <a:gd name="connsiteX13" fmla="*/ 1053669 w 1562188"/>
              <a:gd name="connsiteY13" fmla="*/ 506913 h 1211575"/>
              <a:gd name="connsiteX14" fmla="*/ 1349859 w 1562188"/>
              <a:gd name="connsiteY14" fmla="*/ 735283 h 1211575"/>
              <a:gd name="connsiteX15" fmla="*/ 1562188 w 1562188"/>
              <a:gd name="connsiteY15" fmla="*/ 469591 h 1211575"/>
              <a:gd name="connsiteX0" fmla="*/ 1464216 w 1562188"/>
              <a:gd name="connsiteY0" fmla="*/ 315636 h 1211575"/>
              <a:gd name="connsiteX1" fmla="*/ 1142310 w 1562188"/>
              <a:gd name="connsiteY1" fmla="*/ 59044 h 1211575"/>
              <a:gd name="connsiteX2" fmla="*/ 717767 w 1562188"/>
              <a:gd name="connsiteY2" fmla="*/ 3060 h 1211575"/>
              <a:gd name="connsiteX3" fmla="*/ 335212 w 1562188"/>
              <a:gd name="connsiteY3" fmla="*/ 119693 h 1211575"/>
              <a:gd name="connsiteX4" fmla="*/ 78621 w 1562188"/>
              <a:gd name="connsiteY4" fmla="*/ 366954 h 1211575"/>
              <a:gd name="connsiteX5" fmla="*/ 3976 w 1562188"/>
              <a:gd name="connsiteY5" fmla="*/ 637542 h 1211575"/>
              <a:gd name="connsiteX6" fmla="*/ 41298 w 1562188"/>
              <a:gd name="connsiteY6" fmla="*/ 1066750 h 1211575"/>
              <a:gd name="connsiteX7" fmla="*/ 297890 w 1562188"/>
              <a:gd name="connsiteY7" fmla="*/ 1211374 h 1211575"/>
              <a:gd name="connsiteX8" fmla="*/ 431110 w 1562188"/>
              <a:gd name="connsiteY8" fmla="*/ 1090076 h 1211575"/>
              <a:gd name="connsiteX9" fmla="*/ 422873 w 1562188"/>
              <a:gd name="connsiteY9" fmla="*/ 777731 h 1211575"/>
              <a:gd name="connsiteX10" fmla="*/ 436553 w 1562188"/>
              <a:gd name="connsiteY10" fmla="*/ 563012 h 1211575"/>
              <a:gd name="connsiteX11" fmla="*/ 668177 w 1562188"/>
              <a:gd name="connsiteY11" fmla="*/ 421210 h 1211575"/>
              <a:gd name="connsiteX12" fmla="*/ 876618 w 1562188"/>
              <a:gd name="connsiteY12" fmla="*/ 408741 h 1211575"/>
              <a:gd name="connsiteX13" fmla="*/ 1053669 w 1562188"/>
              <a:gd name="connsiteY13" fmla="*/ 506913 h 1211575"/>
              <a:gd name="connsiteX14" fmla="*/ 1349859 w 1562188"/>
              <a:gd name="connsiteY14" fmla="*/ 735283 h 1211575"/>
              <a:gd name="connsiteX15" fmla="*/ 1562188 w 1562188"/>
              <a:gd name="connsiteY15" fmla="*/ 469591 h 1211575"/>
              <a:gd name="connsiteX16" fmla="*/ 1464216 w 1562188"/>
              <a:gd name="connsiteY16" fmla="*/ 315636 h 1211575"/>
              <a:gd name="connsiteX0" fmla="*/ 1464216 w 1566513"/>
              <a:gd name="connsiteY0" fmla="*/ 315636 h 1211575"/>
              <a:gd name="connsiteX1" fmla="*/ 1142310 w 1566513"/>
              <a:gd name="connsiteY1" fmla="*/ 59044 h 1211575"/>
              <a:gd name="connsiteX2" fmla="*/ 717767 w 1566513"/>
              <a:gd name="connsiteY2" fmla="*/ 3060 h 1211575"/>
              <a:gd name="connsiteX3" fmla="*/ 335212 w 1566513"/>
              <a:gd name="connsiteY3" fmla="*/ 119693 h 1211575"/>
              <a:gd name="connsiteX4" fmla="*/ 78621 w 1566513"/>
              <a:gd name="connsiteY4" fmla="*/ 366954 h 1211575"/>
              <a:gd name="connsiteX5" fmla="*/ 3976 w 1566513"/>
              <a:gd name="connsiteY5" fmla="*/ 637542 h 1211575"/>
              <a:gd name="connsiteX6" fmla="*/ 41298 w 1566513"/>
              <a:gd name="connsiteY6" fmla="*/ 1066750 h 1211575"/>
              <a:gd name="connsiteX7" fmla="*/ 297890 w 1566513"/>
              <a:gd name="connsiteY7" fmla="*/ 1211374 h 1211575"/>
              <a:gd name="connsiteX8" fmla="*/ 431110 w 1566513"/>
              <a:gd name="connsiteY8" fmla="*/ 1090076 h 1211575"/>
              <a:gd name="connsiteX9" fmla="*/ 422873 w 1566513"/>
              <a:gd name="connsiteY9" fmla="*/ 777731 h 1211575"/>
              <a:gd name="connsiteX10" fmla="*/ 436553 w 1566513"/>
              <a:gd name="connsiteY10" fmla="*/ 563012 h 1211575"/>
              <a:gd name="connsiteX11" fmla="*/ 668177 w 1566513"/>
              <a:gd name="connsiteY11" fmla="*/ 421210 h 1211575"/>
              <a:gd name="connsiteX12" fmla="*/ 876618 w 1566513"/>
              <a:gd name="connsiteY12" fmla="*/ 408741 h 1211575"/>
              <a:gd name="connsiteX13" fmla="*/ 1053669 w 1566513"/>
              <a:gd name="connsiteY13" fmla="*/ 506913 h 1211575"/>
              <a:gd name="connsiteX14" fmla="*/ 1349859 w 1566513"/>
              <a:gd name="connsiteY14" fmla="*/ 735283 h 1211575"/>
              <a:gd name="connsiteX15" fmla="*/ 1562188 w 1566513"/>
              <a:gd name="connsiteY15" fmla="*/ 469591 h 1211575"/>
              <a:gd name="connsiteX16" fmla="*/ 1464216 w 1566513"/>
              <a:gd name="connsiteY16" fmla="*/ 315636 h 1211575"/>
              <a:gd name="connsiteX0" fmla="*/ 1464216 w 1581705"/>
              <a:gd name="connsiteY0" fmla="*/ 315636 h 1211575"/>
              <a:gd name="connsiteX1" fmla="*/ 1142310 w 1581705"/>
              <a:gd name="connsiteY1" fmla="*/ 59044 h 1211575"/>
              <a:gd name="connsiteX2" fmla="*/ 717767 w 1581705"/>
              <a:gd name="connsiteY2" fmla="*/ 3060 h 1211575"/>
              <a:gd name="connsiteX3" fmla="*/ 335212 w 1581705"/>
              <a:gd name="connsiteY3" fmla="*/ 119693 h 1211575"/>
              <a:gd name="connsiteX4" fmla="*/ 78621 w 1581705"/>
              <a:gd name="connsiteY4" fmla="*/ 366954 h 1211575"/>
              <a:gd name="connsiteX5" fmla="*/ 3976 w 1581705"/>
              <a:gd name="connsiteY5" fmla="*/ 637542 h 1211575"/>
              <a:gd name="connsiteX6" fmla="*/ 41298 w 1581705"/>
              <a:gd name="connsiteY6" fmla="*/ 1066750 h 1211575"/>
              <a:gd name="connsiteX7" fmla="*/ 297890 w 1581705"/>
              <a:gd name="connsiteY7" fmla="*/ 1211374 h 1211575"/>
              <a:gd name="connsiteX8" fmla="*/ 431110 w 1581705"/>
              <a:gd name="connsiteY8" fmla="*/ 1090076 h 1211575"/>
              <a:gd name="connsiteX9" fmla="*/ 422873 w 1581705"/>
              <a:gd name="connsiteY9" fmla="*/ 777731 h 1211575"/>
              <a:gd name="connsiteX10" fmla="*/ 436553 w 1581705"/>
              <a:gd name="connsiteY10" fmla="*/ 563012 h 1211575"/>
              <a:gd name="connsiteX11" fmla="*/ 668177 w 1581705"/>
              <a:gd name="connsiteY11" fmla="*/ 421210 h 1211575"/>
              <a:gd name="connsiteX12" fmla="*/ 876618 w 1581705"/>
              <a:gd name="connsiteY12" fmla="*/ 408741 h 1211575"/>
              <a:gd name="connsiteX13" fmla="*/ 1053669 w 1581705"/>
              <a:gd name="connsiteY13" fmla="*/ 506913 h 1211575"/>
              <a:gd name="connsiteX14" fmla="*/ 1349859 w 1581705"/>
              <a:gd name="connsiteY14" fmla="*/ 735283 h 1211575"/>
              <a:gd name="connsiteX15" fmla="*/ 1577710 w 1581705"/>
              <a:gd name="connsiteY15" fmla="*/ 452658 h 1211575"/>
              <a:gd name="connsiteX16" fmla="*/ 1464216 w 1581705"/>
              <a:gd name="connsiteY16" fmla="*/ 315636 h 1211575"/>
              <a:gd name="connsiteX0" fmla="*/ 1464216 w 1580584"/>
              <a:gd name="connsiteY0" fmla="*/ 315636 h 1211575"/>
              <a:gd name="connsiteX1" fmla="*/ 1142310 w 1580584"/>
              <a:gd name="connsiteY1" fmla="*/ 59044 h 1211575"/>
              <a:gd name="connsiteX2" fmla="*/ 717767 w 1580584"/>
              <a:gd name="connsiteY2" fmla="*/ 3060 h 1211575"/>
              <a:gd name="connsiteX3" fmla="*/ 335212 w 1580584"/>
              <a:gd name="connsiteY3" fmla="*/ 119693 h 1211575"/>
              <a:gd name="connsiteX4" fmla="*/ 78621 w 1580584"/>
              <a:gd name="connsiteY4" fmla="*/ 366954 h 1211575"/>
              <a:gd name="connsiteX5" fmla="*/ 3976 w 1580584"/>
              <a:gd name="connsiteY5" fmla="*/ 637542 h 1211575"/>
              <a:gd name="connsiteX6" fmla="*/ 41298 w 1580584"/>
              <a:gd name="connsiteY6" fmla="*/ 1066750 h 1211575"/>
              <a:gd name="connsiteX7" fmla="*/ 297890 w 1580584"/>
              <a:gd name="connsiteY7" fmla="*/ 1211374 h 1211575"/>
              <a:gd name="connsiteX8" fmla="*/ 431110 w 1580584"/>
              <a:gd name="connsiteY8" fmla="*/ 1090076 h 1211575"/>
              <a:gd name="connsiteX9" fmla="*/ 422873 w 1580584"/>
              <a:gd name="connsiteY9" fmla="*/ 777731 h 1211575"/>
              <a:gd name="connsiteX10" fmla="*/ 436553 w 1580584"/>
              <a:gd name="connsiteY10" fmla="*/ 563012 h 1211575"/>
              <a:gd name="connsiteX11" fmla="*/ 668177 w 1580584"/>
              <a:gd name="connsiteY11" fmla="*/ 421210 h 1211575"/>
              <a:gd name="connsiteX12" fmla="*/ 876618 w 1580584"/>
              <a:gd name="connsiteY12" fmla="*/ 408741 h 1211575"/>
              <a:gd name="connsiteX13" fmla="*/ 1053669 w 1580584"/>
              <a:gd name="connsiteY13" fmla="*/ 506913 h 1211575"/>
              <a:gd name="connsiteX14" fmla="*/ 1349859 w 1580584"/>
              <a:gd name="connsiteY14" fmla="*/ 735283 h 1211575"/>
              <a:gd name="connsiteX15" fmla="*/ 1577710 w 1580584"/>
              <a:gd name="connsiteY15" fmla="*/ 452658 h 1211575"/>
              <a:gd name="connsiteX16" fmla="*/ 1464216 w 1580584"/>
              <a:gd name="connsiteY16" fmla="*/ 315636 h 1211575"/>
              <a:gd name="connsiteX0" fmla="*/ 1468450 w 1580479"/>
              <a:gd name="connsiteY0" fmla="*/ 287015 h 1211176"/>
              <a:gd name="connsiteX1" fmla="*/ 1142310 w 1580479"/>
              <a:gd name="connsiteY1" fmla="*/ 58645 h 1211176"/>
              <a:gd name="connsiteX2" fmla="*/ 717767 w 1580479"/>
              <a:gd name="connsiteY2" fmla="*/ 2661 h 1211176"/>
              <a:gd name="connsiteX3" fmla="*/ 335212 w 1580479"/>
              <a:gd name="connsiteY3" fmla="*/ 119294 h 1211176"/>
              <a:gd name="connsiteX4" fmla="*/ 78621 w 1580479"/>
              <a:gd name="connsiteY4" fmla="*/ 366555 h 1211176"/>
              <a:gd name="connsiteX5" fmla="*/ 3976 w 1580479"/>
              <a:gd name="connsiteY5" fmla="*/ 637143 h 1211176"/>
              <a:gd name="connsiteX6" fmla="*/ 41298 w 1580479"/>
              <a:gd name="connsiteY6" fmla="*/ 1066351 h 1211176"/>
              <a:gd name="connsiteX7" fmla="*/ 297890 w 1580479"/>
              <a:gd name="connsiteY7" fmla="*/ 1210975 h 1211176"/>
              <a:gd name="connsiteX8" fmla="*/ 431110 w 1580479"/>
              <a:gd name="connsiteY8" fmla="*/ 1089677 h 1211176"/>
              <a:gd name="connsiteX9" fmla="*/ 422873 w 1580479"/>
              <a:gd name="connsiteY9" fmla="*/ 777332 h 1211176"/>
              <a:gd name="connsiteX10" fmla="*/ 436553 w 1580479"/>
              <a:gd name="connsiteY10" fmla="*/ 562613 h 1211176"/>
              <a:gd name="connsiteX11" fmla="*/ 668177 w 1580479"/>
              <a:gd name="connsiteY11" fmla="*/ 420811 h 1211176"/>
              <a:gd name="connsiteX12" fmla="*/ 876618 w 1580479"/>
              <a:gd name="connsiteY12" fmla="*/ 408342 h 1211176"/>
              <a:gd name="connsiteX13" fmla="*/ 1053669 w 1580479"/>
              <a:gd name="connsiteY13" fmla="*/ 506514 h 1211176"/>
              <a:gd name="connsiteX14" fmla="*/ 1349859 w 1580479"/>
              <a:gd name="connsiteY14" fmla="*/ 734884 h 1211176"/>
              <a:gd name="connsiteX15" fmla="*/ 1577710 w 1580479"/>
              <a:gd name="connsiteY15" fmla="*/ 452259 h 1211176"/>
              <a:gd name="connsiteX16" fmla="*/ 1468450 w 1580479"/>
              <a:gd name="connsiteY16" fmla="*/ 287015 h 1211176"/>
              <a:gd name="connsiteX0" fmla="*/ 1468450 w 1580834"/>
              <a:gd name="connsiteY0" fmla="*/ 287015 h 1211176"/>
              <a:gd name="connsiteX1" fmla="*/ 1142310 w 1580834"/>
              <a:gd name="connsiteY1" fmla="*/ 58645 h 1211176"/>
              <a:gd name="connsiteX2" fmla="*/ 717767 w 1580834"/>
              <a:gd name="connsiteY2" fmla="*/ 2661 h 1211176"/>
              <a:gd name="connsiteX3" fmla="*/ 335212 w 1580834"/>
              <a:gd name="connsiteY3" fmla="*/ 119294 h 1211176"/>
              <a:gd name="connsiteX4" fmla="*/ 78621 w 1580834"/>
              <a:gd name="connsiteY4" fmla="*/ 366555 h 1211176"/>
              <a:gd name="connsiteX5" fmla="*/ 3976 w 1580834"/>
              <a:gd name="connsiteY5" fmla="*/ 637143 h 1211176"/>
              <a:gd name="connsiteX6" fmla="*/ 41298 w 1580834"/>
              <a:gd name="connsiteY6" fmla="*/ 1066351 h 1211176"/>
              <a:gd name="connsiteX7" fmla="*/ 297890 w 1580834"/>
              <a:gd name="connsiteY7" fmla="*/ 1210975 h 1211176"/>
              <a:gd name="connsiteX8" fmla="*/ 431110 w 1580834"/>
              <a:gd name="connsiteY8" fmla="*/ 1089677 h 1211176"/>
              <a:gd name="connsiteX9" fmla="*/ 422873 w 1580834"/>
              <a:gd name="connsiteY9" fmla="*/ 777332 h 1211176"/>
              <a:gd name="connsiteX10" fmla="*/ 436553 w 1580834"/>
              <a:gd name="connsiteY10" fmla="*/ 562613 h 1211176"/>
              <a:gd name="connsiteX11" fmla="*/ 668177 w 1580834"/>
              <a:gd name="connsiteY11" fmla="*/ 420811 h 1211176"/>
              <a:gd name="connsiteX12" fmla="*/ 876618 w 1580834"/>
              <a:gd name="connsiteY12" fmla="*/ 408342 h 1211176"/>
              <a:gd name="connsiteX13" fmla="*/ 1053669 w 1580834"/>
              <a:gd name="connsiteY13" fmla="*/ 506514 h 1211176"/>
              <a:gd name="connsiteX14" fmla="*/ 1349859 w 1580834"/>
              <a:gd name="connsiteY14" fmla="*/ 734884 h 1211176"/>
              <a:gd name="connsiteX15" fmla="*/ 1577710 w 1580834"/>
              <a:gd name="connsiteY15" fmla="*/ 452259 h 1211176"/>
              <a:gd name="connsiteX16" fmla="*/ 1468450 w 1580834"/>
              <a:gd name="connsiteY16" fmla="*/ 287015 h 1211176"/>
              <a:gd name="connsiteX0" fmla="*/ 1468450 w 1580834"/>
              <a:gd name="connsiteY0" fmla="*/ 288190 h 1212351"/>
              <a:gd name="connsiteX1" fmla="*/ 1142310 w 1580834"/>
              <a:gd name="connsiteY1" fmla="*/ 52764 h 1212351"/>
              <a:gd name="connsiteX2" fmla="*/ 717767 w 1580834"/>
              <a:gd name="connsiteY2" fmla="*/ 3836 h 1212351"/>
              <a:gd name="connsiteX3" fmla="*/ 335212 w 1580834"/>
              <a:gd name="connsiteY3" fmla="*/ 120469 h 1212351"/>
              <a:gd name="connsiteX4" fmla="*/ 78621 w 1580834"/>
              <a:gd name="connsiteY4" fmla="*/ 367730 h 1212351"/>
              <a:gd name="connsiteX5" fmla="*/ 3976 w 1580834"/>
              <a:gd name="connsiteY5" fmla="*/ 638318 h 1212351"/>
              <a:gd name="connsiteX6" fmla="*/ 41298 w 1580834"/>
              <a:gd name="connsiteY6" fmla="*/ 1067526 h 1212351"/>
              <a:gd name="connsiteX7" fmla="*/ 297890 w 1580834"/>
              <a:gd name="connsiteY7" fmla="*/ 1212150 h 1212351"/>
              <a:gd name="connsiteX8" fmla="*/ 431110 w 1580834"/>
              <a:gd name="connsiteY8" fmla="*/ 1090852 h 1212351"/>
              <a:gd name="connsiteX9" fmla="*/ 422873 w 1580834"/>
              <a:gd name="connsiteY9" fmla="*/ 778507 h 1212351"/>
              <a:gd name="connsiteX10" fmla="*/ 436553 w 1580834"/>
              <a:gd name="connsiteY10" fmla="*/ 563788 h 1212351"/>
              <a:gd name="connsiteX11" fmla="*/ 668177 w 1580834"/>
              <a:gd name="connsiteY11" fmla="*/ 421986 h 1212351"/>
              <a:gd name="connsiteX12" fmla="*/ 876618 w 1580834"/>
              <a:gd name="connsiteY12" fmla="*/ 409517 h 1212351"/>
              <a:gd name="connsiteX13" fmla="*/ 1053669 w 1580834"/>
              <a:gd name="connsiteY13" fmla="*/ 507689 h 1212351"/>
              <a:gd name="connsiteX14" fmla="*/ 1349859 w 1580834"/>
              <a:gd name="connsiteY14" fmla="*/ 736059 h 1212351"/>
              <a:gd name="connsiteX15" fmla="*/ 1577710 w 1580834"/>
              <a:gd name="connsiteY15" fmla="*/ 453434 h 1212351"/>
              <a:gd name="connsiteX16" fmla="*/ 1468450 w 1580834"/>
              <a:gd name="connsiteY16" fmla="*/ 288190 h 1212351"/>
              <a:gd name="connsiteX0" fmla="*/ 1468450 w 1580834"/>
              <a:gd name="connsiteY0" fmla="*/ 313277 h 1237438"/>
              <a:gd name="connsiteX1" fmla="*/ 1142310 w 1580834"/>
              <a:gd name="connsiteY1" fmla="*/ 77851 h 1237438"/>
              <a:gd name="connsiteX2" fmla="*/ 717767 w 1580834"/>
              <a:gd name="connsiteY2" fmla="*/ 2112 h 1237438"/>
              <a:gd name="connsiteX3" fmla="*/ 335212 w 1580834"/>
              <a:gd name="connsiteY3" fmla="*/ 145556 h 1237438"/>
              <a:gd name="connsiteX4" fmla="*/ 78621 w 1580834"/>
              <a:gd name="connsiteY4" fmla="*/ 392817 h 1237438"/>
              <a:gd name="connsiteX5" fmla="*/ 3976 w 1580834"/>
              <a:gd name="connsiteY5" fmla="*/ 663405 h 1237438"/>
              <a:gd name="connsiteX6" fmla="*/ 41298 w 1580834"/>
              <a:gd name="connsiteY6" fmla="*/ 1092613 h 1237438"/>
              <a:gd name="connsiteX7" fmla="*/ 297890 w 1580834"/>
              <a:gd name="connsiteY7" fmla="*/ 1237237 h 1237438"/>
              <a:gd name="connsiteX8" fmla="*/ 431110 w 1580834"/>
              <a:gd name="connsiteY8" fmla="*/ 1115939 h 1237438"/>
              <a:gd name="connsiteX9" fmla="*/ 422873 w 1580834"/>
              <a:gd name="connsiteY9" fmla="*/ 803594 h 1237438"/>
              <a:gd name="connsiteX10" fmla="*/ 436553 w 1580834"/>
              <a:gd name="connsiteY10" fmla="*/ 588875 h 1237438"/>
              <a:gd name="connsiteX11" fmla="*/ 668177 w 1580834"/>
              <a:gd name="connsiteY11" fmla="*/ 447073 h 1237438"/>
              <a:gd name="connsiteX12" fmla="*/ 876618 w 1580834"/>
              <a:gd name="connsiteY12" fmla="*/ 434604 h 1237438"/>
              <a:gd name="connsiteX13" fmla="*/ 1053669 w 1580834"/>
              <a:gd name="connsiteY13" fmla="*/ 532776 h 1237438"/>
              <a:gd name="connsiteX14" fmla="*/ 1349859 w 1580834"/>
              <a:gd name="connsiteY14" fmla="*/ 761146 h 1237438"/>
              <a:gd name="connsiteX15" fmla="*/ 1577710 w 1580834"/>
              <a:gd name="connsiteY15" fmla="*/ 478521 h 1237438"/>
              <a:gd name="connsiteX16" fmla="*/ 1468450 w 1580834"/>
              <a:gd name="connsiteY16" fmla="*/ 313277 h 1237438"/>
              <a:gd name="connsiteX0" fmla="*/ 1468450 w 1580834"/>
              <a:gd name="connsiteY0" fmla="*/ 312945 h 1237106"/>
              <a:gd name="connsiteX1" fmla="*/ 1142310 w 1580834"/>
              <a:gd name="connsiteY1" fmla="*/ 77519 h 1237106"/>
              <a:gd name="connsiteX2" fmla="*/ 717767 w 1580834"/>
              <a:gd name="connsiteY2" fmla="*/ 1780 h 1237106"/>
              <a:gd name="connsiteX3" fmla="*/ 326746 w 1580834"/>
              <a:gd name="connsiteY3" fmla="*/ 138169 h 1237106"/>
              <a:gd name="connsiteX4" fmla="*/ 78621 w 1580834"/>
              <a:gd name="connsiteY4" fmla="*/ 392485 h 1237106"/>
              <a:gd name="connsiteX5" fmla="*/ 3976 w 1580834"/>
              <a:gd name="connsiteY5" fmla="*/ 663073 h 1237106"/>
              <a:gd name="connsiteX6" fmla="*/ 41298 w 1580834"/>
              <a:gd name="connsiteY6" fmla="*/ 1092281 h 1237106"/>
              <a:gd name="connsiteX7" fmla="*/ 297890 w 1580834"/>
              <a:gd name="connsiteY7" fmla="*/ 1236905 h 1237106"/>
              <a:gd name="connsiteX8" fmla="*/ 431110 w 1580834"/>
              <a:gd name="connsiteY8" fmla="*/ 1115607 h 1237106"/>
              <a:gd name="connsiteX9" fmla="*/ 422873 w 1580834"/>
              <a:gd name="connsiteY9" fmla="*/ 803262 h 1237106"/>
              <a:gd name="connsiteX10" fmla="*/ 436553 w 1580834"/>
              <a:gd name="connsiteY10" fmla="*/ 588543 h 1237106"/>
              <a:gd name="connsiteX11" fmla="*/ 668177 w 1580834"/>
              <a:gd name="connsiteY11" fmla="*/ 446741 h 1237106"/>
              <a:gd name="connsiteX12" fmla="*/ 876618 w 1580834"/>
              <a:gd name="connsiteY12" fmla="*/ 434272 h 1237106"/>
              <a:gd name="connsiteX13" fmla="*/ 1053669 w 1580834"/>
              <a:gd name="connsiteY13" fmla="*/ 532444 h 1237106"/>
              <a:gd name="connsiteX14" fmla="*/ 1349859 w 1580834"/>
              <a:gd name="connsiteY14" fmla="*/ 760814 h 1237106"/>
              <a:gd name="connsiteX15" fmla="*/ 1577710 w 1580834"/>
              <a:gd name="connsiteY15" fmla="*/ 478189 h 1237106"/>
              <a:gd name="connsiteX16" fmla="*/ 1468450 w 1580834"/>
              <a:gd name="connsiteY16" fmla="*/ 312945 h 1237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80834" h="1237106">
                <a:moveTo>
                  <a:pt x="1468450" y="312945"/>
                </a:moveTo>
                <a:cubicBezTo>
                  <a:pt x="1369701" y="210697"/>
                  <a:pt x="1267424" y="129380"/>
                  <a:pt x="1142310" y="77519"/>
                </a:cubicBezTo>
                <a:cubicBezTo>
                  <a:pt x="1017196" y="25658"/>
                  <a:pt x="853694" y="-8328"/>
                  <a:pt x="717767" y="1780"/>
                </a:cubicBezTo>
                <a:cubicBezTo>
                  <a:pt x="581840" y="11888"/>
                  <a:pt x="433270" y="73052"/>
                  <a:pt x="326746" y="138169"/>
                </a:cubicBezTo>
                <a:cubicBezTo>
                  <a:pt x="220222" y="203286"/>
                  <a:pt x="132416" y="305001"/>
                  <a:pt x="78621" y="392485"/>
                </a:cubicBezTo>
                <a:cubicBezTo>
                  <a:pt x="24826" y="479969"/>
                  <a:pt x="10196" y="546440"/>
                  <a:pt x="3976" y="663073"/>
                </a:cubicBezTo>
                <a:cubicBezTo>
                  <a:pt x="-2244" y="779706"/>
                  <a:pt x="-7688" y="996642"/>
                  <a:pt x="41298" y="1092281"/>
                </a:cubicBezTo>
                <a:cubicBezTo>
                  <a:pt x="90284" y="1187920"/>
                  <a:pt x="232921" y="1233017"/>
                  <a:pt x="297890" y="1236905"/>
                </a:cubicBezTo>
                <a:cubicBezTo>
                  <a:pt x="362859" y="1240793"/>
                  <a:pt x="410280" y="1187881"/>
                  <a:pt x="431110" y="1115607"/>
                </a:cubicBezTo>
                <a:cubicBezTo>
                  <a:pt x="451940" y="1043333"/>
                  <a:pt x="421966" y="891106"/>
                  <a:pt x="422873" y="803262"/>
                </a:cubicBezTo>
                <a:cubicBezTo>
                  <a:pt x="423780" y="715418"/>
                  <a:pt x="395669" y="647963"/>
                  <a:pt x="436553" y="588543"/>
                </a:cubicBezTo>
                <a:cubicBezTo>
                  <a:pt x="477437" y="529123"/>
                  <a:pt x="594833" y="472453"/>
                  <a:pt x="668177" y="446741"/>
                </a:cubicBezTo>
                <a:cubicBezTo>
                  <a:pt x="741521" y="421029"/>
                  <a:pt x="812369" y="419988"/>
                  <a:pt x="876618" y="434272"/>
                </a:cubicBezTo>
                <a:cubicBezTo>
                  <a:pt x="940867" y="448556"/>
                  <a:pt x="974796" y="478020"/>
                  <a:pt x="1053669" y="532444"/>
                </a:cubicBezTo>
                <a:cubicBezTo>
                  <a:pt x="1132542" y="586868"/>
                  <a:pt x="1265106" y="767034"/>
                  <a:pt x="1349859" y="760814"/>
                </a:cubicBezTo>
                <a:cubicBezTo>
                  <a:pt x="1434612" y="754594"/>
                  <a:pt x="1557945" y="552834"/>
                  <a:pt x="1577710" y="478189"/>
                </a:cubicBezTo>
                <a:cubicBezTo>
                  <a:pt x="1597475" y="403544"/>
                  <a:pt x="1518981" y="351564"/>
                  <a:pt x="1468450" y="31294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E0503BA-4D57-48FE-8F86-36CA42733425}"/>
              </a:ext>
            </a:extLst>
          </p:cNvPr>
          <p:cNvSpPr/>
          <p:nvPr/>
        </p:nvSpPr>
        <p:spPr bwMode="auto">
          <a:xfrm>
            <a:off x="3860074" y="4465298"/>
            <a:ext cx="252249" cy="248177"/>
          </a:xfrm>
          <a:prstGeom prst="ellipse">
            <a:avLst/>
          </a:prstGeom>
          <a:solidFill>
            <a:srgbClr val="00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E8163C8-CDEC-4E22-99A2-8597C3C86B9A}"/>
                  </a:ext>
                </a:extLst>
              </p:cNvPr>
              <p:cNvSpPr txBox="1"/>
              <p:nvPr/>
            </p:nvSpPr>
            <p:spPr>
              <a:xfrm>
                <a:off x="3452250" y="4696911"/>
                <a:ext cx="1716586" cy="615553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1600" b="0" dirty="0">
                    <a:solidFill>
                      <a:srgbClr val="00FF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MMSE Result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>
                        <a:solidFill>
                          <a:srgbClr val="00FFFF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E</m:t>
                    </m:r>
                    <m:r>
                      <m:rPr>
                        <m:lit/>
                      </m:rPr>
                      <a:rPr lang="en-US" sz="1800" b="0">
                        <a:solidFill>
                          <a:srgbClr val="00FFFF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{</m:t>
                    </m:r>
                    <m:r>
                      <m:rPr>
                        <m:sty m:val="p"/>
                      </m:rPr>
                      <a:rPr lang="en-US" sz="1800" b="0">
                        <a:solidFill>
                          <a:srgbClr val="00FFFF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x</m:t>
                    </m:r>
                    <m:r>
                      <a:rPr lang="en-US" sz="1800" b="0">
                        <a:solidFill>
                          <a:srgbClr val="00FFFF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|</m:t>
                    </m:r>
                    <m:r>
                      <m:rPr>
                        <m:sty m:val="p"/>
                      </m:rPr>
                      <a:rPr lang="en-US" sz="1800" b="0">
                        <a:solidFill>
                          <a:srgbClr val="00FFFF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y</m:t>
                    </m:r>
                    <m:r>
                      <m:rPr>
                        <m:lit/>
                      </m:rPr>
                      <a:rPr lang="en-US" sz="1800">
                        <a:solidFill>
                          <a:srgbClr val="00FFFF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}</m:t>
                    </m:r>
                  </m:oMath>
                </a14:m>
                <a:endParaRPr lang="he-IL" sz="1600" dirty="0">
                  <a:solidFill>
                    <a:srgbClr val="00FFFF"/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E8163C8-CDEC-4E22-99A2-8597C3C86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2250" y="4696911"/>
                <a:ext cx="1716586" cy="615553"/>
              </a:xfrm>
              <a:prstGeom prst="rect">
                <a:avLst/>
              </a:prstGeom>
              <a:blipFill>
                <a:blip r:embed="rId2"/>
                <a:stretch>
                  <a:fillRect t="-2970" b="-990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3: Targeting Perceptual Quality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43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A82492-F895-4DEF-B92C-060ACFBF51D8}"/>
              </a:ext>
            </a:extLst>
          </p:cNvPr>
          <p:cNvSpPr txBox="1"/>
          <p:nvPr/>
        </p:nvSpPr>
        <p:spPr>
          <a:xfrm>
            <a:off x="309349" y="1244512"/>
            <a:ext cx="8463159" cy="455509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Suppose that we need to denoise the following image:</a:t>
            </a:r>
          </a:p>
          <a:p>
            <a:pPr>
              <a:spcAft>
                <a:spcPts val="1200"/>
              </a:spcAft>
            </a:pPr>
            <a:endParaRPr lang="en-US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US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US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US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Aft>
                <a:spcPts val="1200"/>
              </a:spcAft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Should we be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pleased with this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result? It seems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be a bit …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blurry, no? Why?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AD1CA8-A5BC-408A-8C7A-246C7CD4E2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487" r="32877" b="49279"/>
          <a:stretch/>
        </p:blipFill>
        <p:spPr>
          <a:xfrm>
            <a:off x="908057" y="1761850"/>
            <a:ext cx="1505803" cy="15208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4BCA787-F04E-4023-BE1C-98BF3D8F9A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650" b="49632"/>
          <a:stretch/>
        </p:blipFill>
        <p:spPr>
          <a:xfrm>
            <a:off x="7340688" y="1767136"/>
            <a:ext cx="1537747" cy="15102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DE067FE-6442-406D-813C-D30522EB409B}"/>
              </a:ext>
            </a:extLst>
          </p:cNvPr>
          <p:cNvSpPr txBox="1"/>
          <p:nvPr/>
        </p:nvSpPr>
        <p:spPr>
          <a:xfrm>
            <a:off x="7674574" y="3237506"/>
            <a:ext cx="91723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8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Original</a:t>
            </a:r>
            <a:endParaRPr lang="he-IL" sz="18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6345FA3-53D4-4598-A1CA-3772E6E4573B}"/>
                  </a:ext>
                </a:extLst>
              </p:cNvPr>
              <p:cNvSpPr txBox="1"/>
              <p:nvPr/>
            </p:nvSpPr>
            <p:spPr>
              <a:xfrm>
                <a:off x="815376" y="3237506"/>
                <a:ext cx="1709762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18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Noisy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  <m:r>
                      <a:rPr lang="en-US" sz="18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sz="18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100</m:t>
                    </m:r>
                  </m:oMath>
                </a14:m>
                <a:r>
                  <a:rPr lang="en-US" sz="18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  <a:endParaRPr lang="he-IL" sz="1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6345FA3-53D4-4598-A1CA-3772E6E457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376" y="3237506"/>
                <a:ext cx="1709762" cy="369332"/>
              </a:xfrm>
              <a:prstGeom prst="rect">
                <a:avLst/>
              </a:prstGeom>
              <a:blipFill>
                <a:blip r:embed="rId4"/>
                <a:stretch>
                  <a:fillRect l="-3214" t="-8197" r="-5714" b="-2459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9A67CDAC-E0B6-4A18-88EF-AEFA87E0404D}"/>
              </a:ext>
            </a:extLst>
          </p:cNvPr>
          <p:cNvGrpSpPr/>
          <p:nvPr/>
        </p:nvGrpSpPr>
        <p:grpSpPr>
          <a:xfrm>
            <a:off x="2490729" y="1767136"/>
            <a:ext cx="4469296" cy="1839702"/>
            <a:chOff x="2490729" y="1767136"/>
            <a:chExt cx="4469296" cy="1839702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BBB30C97-0C74-4315-982F-B0754DD22F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6363" b="49632"/>
            <a:stretch/>
          </p:blipFill>
          <p:spPr>
            <a:xfrm>
              <a:off x="5339044" y="1767136"/>
              <a:ext cx="1505804" cy="1510244"/>
            </a:xfrm>
            <a:prstGeom prst="rect">
              <a:avLst/>
            </a:prstGeom>
          </p:spPr>
        </p:pic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2D5BCC61-5F56-47EF-BD7D-159B428B7371}"/>
                </a:ext>
              </a:extLst>
            </p:cNvPr>
            <p:cNvSpPr/>
            <p:nvPr/>
          </p:nvSpPr>
          <p:spPr bwMode="auto">
            <a:xfrm>
              <a:off x="4820465" y="2368056"/>
              <a:ext cx="469262" cy="308405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86FA4853-E71A-4CE6-807C-B14D37743506}"/>
                </a:ext>
              </a:extLst>
            </p:cNvPr>
            <p:cNvSpPr/>
            <p:nvPr/>
          </p:nvSpPr>
          <p:spPr bwMode="auto">
            <a:xfrm>
              <a:off x="2490729" y="2368056"/>
              <a:ext cx="464997" cy="308405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FA28AD8-706F-4C41-AB01-3A4BCB364F22}"/>
                </a:ext>
              </a:extLst>
            </p:cNvPr>
            <p:cNvSpPr txBox="1"/>
            <p:nvPr/>
          </p:nvSpPr>
          <p:spPr>
            <a:xfrm>
              <a:off x="5055025" y="3237506"/>
              <a:ext cx="19050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/>
              <a:r>
                <a:rPr lang="en-US" sz="1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Denoised image</a:t>
              </a:r>
              <a:endParaRPr lang="he-IL" sz="1800" b="0" dirty="0">
                <a:solidFill>
                  <a:schemeClr val="bg1"/>
                </a:solidFill>
              </a:endParaRP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86DA91E1-E78D-4520-AE73-4972C0D9BCA4}"/>
                </a:ext>
              </a:extLst>
            </p:cNvPr>
            <p:cNvSpPr/>
            <p:nvPr/>
          </p:nvSpPr>
          <p:spPr bwMode="auto">
            <a:xfrm>
              <a:off x="2955726" y="2041246"/>
              <a:ext cx="1864739" cy="962025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Image Denoiser</a:t>
              </a:r>
              <a:endParaRPr kumimoji="0" lang="he-IL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63F5DECE-09CF-48A6-A8D5-96AFDFA4C0D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386059" y="3026210"/>
              <a:ext cx="0" cy="2880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AB97CBFB-0781-48ED-B0E9-4C86ADE8B8B9}"/>
                    </a:ext>
                  </a:extLst>
                </p:cNvPr>
                <p:cNvSpPr txBox="1"/>
                <p:nvPr/>
              </p:nvSpPr>
              <p:spPr>
                <a:xfrm>
                  <a:off x="3101419" y="3201980"/>
                  <a:ext cx="634249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oMath>
                    </m:oMathPara>
                  </a14:m>
                  <a:endParaRPr lang="he-IL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AB97CBFB-0781-48ED-B0E9-4C86ADE8B8B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01419" y="3201980"/>
                  <a:ext cx="634249" cy="40011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he-IL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60DC38D-13EA-4096-B687-FDD3E8688062}"/>
              </a:ext>
            </a:extLst>
          </p:cNvPr>
          <p:cNvCxnSpPr>
            <a:cxnSpLocks/>
          </p:cNvCxnSpPr>
          <p:nvPr/>
        </p:nvCxnSpPr>
        <p:spPr bwMode="auto">
          <a:xfrm flipH="1">
            <a:off x="7060233" y="1644914"/>
            <a:ext cx="3878" cy="19935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A223836-1162-4C23-A370-9291E36D3224}"/>
              </a:ext>
            </a:extLst>
          </p:cNvPr>
          <p:cNvSpPr/>
          <p:nvPr/>
        </p:nvSpPr>
        <p:spPr bwMode="auto">
          <a:xfrm rot="20894997">
            <a:off x="2300760" y="4022099"/>
            <a:ext cx="4517517" cy="1425455"/>
          </a:xfrm>
          <a:custGeom>
            <a:avLst/>
            <a:gdLst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019868 w 3179147"/>
              <a:gd name="connsiteY6" fmla="*/ 477671 h 1484275"/>
              <a:gd name="connsiteX7" fmla="*/ 2147248 w 3179147"/>
              <a:gd name="connsiteY7" fmla="*/ 609599 h 1484275"/>
              <a:gd name="connsiteX8" fmla="*/ 2452048 w 3179147"/>
              <a:gd name="connsiteY8" fmla="*/ 700584 h 1484275"/>
              <a:gd name="connsiteX9" fmla="*/ 2811439 w 3179147"/>
              <a:gd name="connsiteY9" fmla="*/ 445826 h 1484275"/>
              <a:gd name="connsiteX10" fmla="*/ 3084394 w 3179147"/>
              <a:gd name="connsiteY10" fmla="*/ 172871 h 1484275"/>
              <a:gd name="connsiteX11" fmla="*/ 3170830 w 3179147"/>
              <a:gd name="connsiteY11" fmla="*/ 18196 h 1484275"/>
              <a:gd name="connsiteX12" fmla="*/ 3170830 w 3179147"/>
              <a:gd name="connsiteY12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551295 w 3179147"/>
              <a:gd name="connsiteY4" fmla="*/ 90984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973540 w 3179147"/>
              <a:gd name="connsiteY3" fmla="*/ 291152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4275"/>
              <a:gd name="connsiteX1" fmla="*/ 473122 w 3179147"/>
              <a:gd name="connsiteY1" fmla="*/ 1396620 h 1484275"/>
              <a:gd name="connsiteX2" fmla="*/ 814316 w 3179147"/>
              <a:gd name="connsiteY2" fmla="*/ 800668 h 1484275"/>
              <a:gd name="connsiteX3" fmla="*/ 1011154 w 3179147"/>
              <a:gd name="connsiteY3" fmla="*/ 309349 h 1484275"/>
              <a:gd name="connsiteX4" fmla="*/ 1471888 w 3179147"/>
              <a:gd name="connsiteY4" fmla="*/ 54590 h 1484275"/>
              <a:gd name="connsiteX5" fmla="*/ 1810603 w 3179147"/>
              <a:gd name="connsiteY5" fmla="*/ 227462 h 1484275"/>
              <a:gd name="connsiteX6" fmla="*/ 2147248 w 3179147"/>
              <a:gd name="connsiteY6" fmla="*/ 609599 h 1484275"/>
              <a:gd name="connsiteX7" fmla="*/ 2452048 w 3179147"/>
              <a:gd name="connsiteY7" fmla="*/ 700584 h 1484275"/>
              <a:gd name="connsiteX8" fmla="*/ 2811439 w 3179147"/>
              <a:gd name="connsiteY8" fmla="*/ 445826 h 1484275"/>
              <a:gd name="connsiteX9" fmla="*/ 3084394 w 3179147"/>
              <a:gd name="connsiteY9" fmla="*/ 172871 h 1484275"/>
              <a:gd name="connsiteX10" fmla="*/ 3170830 w 3179147"/>
              <a:gd name="connsiteY10" fmla="*/ 18196 h 1484275"/>
              <a:gd name="connsiteX11" fmla="*/ 3170830 w 3179147"/>
              <a:gd name="connsiteY11" fmla="*/ 9098 h 1484275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81746"/>
              <a:gd name="connsiteX1" fmla="*/ 473122 w 3179147"/>
              <a:gd name="connsiteY1" fmla="*/ 1396620 h 1481746"/>
              <a:gd name="connsiteX2" fmla="*/ 922979 w 3179147"/>
              <a:gd name="connsiteY2" fmla="*/ 859809 h 1481746"/>
              <a:gd name="connsiteX3" fmla="*/ 1011154 w 3179147"/>
              <a:gd name="connsiteY3" fmla="*/ 309349 h 1481746"/>
              <a:gd name="connsiteX4" fmla="*/ 1471888 w 3179147"/>
              <a:gd name="connsiteY4" fmla="*/ 54590 h 1481746"/>
              <a:gd name="connsiteX5" fmla="*/ 1810603 w 3179147"/>
              <a:gd name="connsiteY5" fmla="*/ 227462 h 1481746"/>
              <a:gd name="connsiteX6" fmla="*/ 2147248 w 3179147"/>
              <a:gd name="connsiteY6" fmla="*/ 609599 h 1481746"/>
              <a:gd name="connsiteX7" fmla="*/ 2452048 w 3179147"/>
              <a:gd name="connsiteY7" fmla="*/ 700584 h 1481746"/>
              <a:gd name="connsiteX8" fmla="*/ 2811439 w 3179147"/>
              <a:gd name="connsiteY8" fmla="*/ 445826 h 1481746"/>
              <a:gd name="connsiteX9" fmla="*/ 3084394 w 3179147"/>
              <a:gd name="connsiteY9" fmla="*/ 172871 h 1481746"/>
              <a:gd name="connsiteX10" fmla="*/ 3170830 w 3179147"/>
              <a:gd name="connsiteY10" fmla="*/ 18196 h 1481746"/>
              <a:gd name="connsiteX11" fmla="*/ 3170830 w 3179147"/>
              <a:gd name="connsiteY11" fmla="*/ 9098 h 148174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147248 w 3179147"/>
              <a:gd name="connsiteY6" fmla="*/ 609599 h 1478026"/>
              <a:gd name="connsiteX7" fmla="*/ 2452048 w 3179147"/>
              <a:gd name="connsiteY7" fmla="*/ 700584 h 1478026"/>
              <a:gd name="connsiteX8" fmla="*/ 2811439 w 3179147"/>
              <a:gd name="connsiteY8" fmla="*/ 445826 h 1478026"/>
              <a:gd name="connsiteX9" fmla="*/ 3084394 w 3179147"/>
              <a:gd name="connsiteY9" fmla="*/ 172871 h 1478026"/>
              <a:gd name="connsiteX10" fmla="*/ 3170830 w 3179147"/>
              <a:gd name="connsiteY10" fmla="*/ 18196 h 1478026"/>
              <a:gd name="connsiteX11" fmla="*/ 3170830 w 3179147"/>
              <a:gd name="connsiteY11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452048 w 3179147"/>
              <a:gd name="connsiteY6" fmla="*/ 700584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2811439 w 3179147"/>
              <a:gd name="connsiteY7" fmla="*/ 445826 h 1478026"/>
              <a:gd name="connsiteX8" fmla="*/ 3084394 w 3179147"/>
              <a:gd name="connsiteY8" fmla="*/ 172871 h 1478026"/>
              <a:gd name="connsiteX9" fmla="*/ 3170830 w 3179147"/>
              <a:gd name="connsiteY9" fmla="*/ 18196 h 1478026"/>
              <a:gd name="connsiteX10" fmla="*/ 3170830 w 3179147"/>
              <a:gd name="connsiteY10" fmla="*/ 9098 h 1478026"/>
              <a:gd name="connsiteX0" fmla="*/ 0 w 3179147"/>
              <a:gd name="connsiteY0" fmla="*/ 1469408 h 1478026"/>
              <a:gd name="connsiteX1" fmla="*/ 473122 w 3179147"/>
              <a:gd name="connsiteY1" fmla="*/ 1396620 h 1478026"/>
              <a:gd name="connsiteX2" fmla="*/ 922979 w 3179147"/>
              <a:gd name="connsiteY2" fmla="*/ 859809 h 1478026"/>
              <a:gd name="connsiteX3" fmla="*/ 1011154 w 3179147"/>
              <a:gd name="connsiteY3" fmla="*/ 309349 h 1478026"/>
              <a:gd name="connsiteX4" fmla="*/ 1471888 w 3179147"/>
              <a:gd name="connsiteY4" fmla="*/ 54590 h 1478026"/>
              <a:gd name="connsiteX5" fmla="*/ 1810603 w 3179147"/>
              <a:gd name="connsiteY5" fmla="*/ 227462 h 1478026"/>
              <a:gd name="connsiteX6" fmla="*/ 2343385 w 3179147"/>
              <a:gd name="connsiteY6" fmla="*/ 841611 h 1478026"/>
              <a:gd name="connsiteX7" fmla="*/ 3084394 w 3179147"/>
              <a:gd name="connsiteY7" fmla="*/ 172871 h 1478026"/>
              <a:gd name="connsiteX8" fmla="*/ 3170830 w 3179147"/>
              <a:gd name="connsiteY8" fmla="*/ 18196 h 1478026"/>
              <a:gd name="connsiteX9" fmla="*/ 3170830 w 3179147"/>
              <a:gd name="connsiteY9" fmla="*/ 9098 h 1478026"/>
              <a:gd name="connsiteX0" fmla="*/ 0 w 3173665"/>
              <a:gd name="connsiteY0" fmla="*/ 1778954 h 1787572"/>
              <a:gd name="connsiteX1" fmla="*/ 473122 w 3173665"/>
              <a:gd name="connsiteY1" fmla="*/ 1706166 h 1787572"/>
              <a:gd name="connsiteX2" fmla="*/ 922979 w 3173665"/>
              <a:gd name="connsiteY2" fmla="*/ 1169355 h 1787572"/>
              <a:gd name="connsiteX3" fmla="*/ 1011154 w 3173665"/>
              <a:gd name="connsiteY3" fmla="*/ 618895 h 1787572"/>
              <a:gd name="connsiteX4" fmla="*/ 1471888 w 3173665"/>
              <a:gd name="connsiteY4" fmla="*/ 364136 h 1787572"/>
              <a:gd name="connsiteX5" fmla="*/ 1810603 w 3173665"/>
              <a:gd name="connsiteY5" fmla="*/ 537008 h 1787572"/>
              <a:gd name="connsiteX6" fmla="*/ 2343385 w 3173665"/>
              <a:gd name="connsiteY6" fmla="*/ 1151157 h 1787572"/>
              <a:gd name="connsiteX7" fmla="*/ 3084394 w 3173665"/>
              <a:gd name="connsiteY7" fmla="*/ 482417 h 1787572"/>
              <a:gd name="connsiteX8" fmla="*/ 3170830 w 3173665"/>
              <a:gd name="connsiteY8" fmla="*/ 327742 h 1787572"/>
              <a:gd name="connsiteX9" fmla="*/ 3133216 w 3173665"/>
              <a:gd name="connsiteY9" fmla="*/ 196 h 1787572"/>
              <a:gd name="connsiteX0" fmla="*/ 0 w 3155676"/>
              <a:gd name="connsiteY0" fmla="*/ 1778758 h 1787376"/>
              <a:gd name="connsiteX1" fmla="*/ 473122 w 3155676"/>
              <a:gd name="connsiteY1" fmla="*/ 1705970 h 1787376"/>
              <a:gd name="connsiteX2" fmla="*/ 922979 w 3155676"/>
              <a:gd name="connsiteY2" fmla="*/ 1169159 h 1787376"/>
              <a:gd name="connsiteX3" fmla="*/ 1011154 w 3155676"/>
              <a:gd name="connsiteY3" fmla="*/ 618699 h 1787376"/>
              <a:gd name="connsiteX4" fmla="*/ 1471888 w 3155676"/>
              <a:gd name="connsiteY4" fmla="*/ 363940 h 1787376"/>
              <a:gd name="connsiteX5" fmla="*/ 1810603 w 3155676"/>
              <a:gd name="connsiteY5" fmla="*/ 536812 h 1787376"/>
              <a:gd name="connsiteX6" fmla="*/ 2343385 w 3155676"/>
              <a:gd name="connsiteY6" fmla="*/ 1150961 h 1787376"/>
              <a:gd name="connsiteX7" fmla="*/ 3084394 w 3155676"/>
              <a:gd name="connsiteY7" fmla="*/ 482221 h 1787376"/>
              <a:gd name="connsiteX8" fmla="*/ 3133216 w 3155676"/>
              <a:gd name="connsiteY8" fmla="*/ 0 h 1787376"/>
              <a:gd name="connsiteX0" fmla="*/ 0 w 3184255"/>
              <a:gd name="connsiteY0" fmla="*/ 1778758 h 1787376"/>
              <a:gd name="connsiteX1" fmla="*/ 473122 w 3184255"/>
              <a:gd name="connsiteY1" fmla="*/ 1705970 h 1787376"/>
              <a:gd name="connsiteX2" fmla="*/ 922979 w 3184255"/>
              <a:gd name="connsiteY2" fmla="*/ 1169159 h 1787376"/>
              <a:gd name="connsiteX3" fmla="*/ 1011154 w 3184255"/>
              <a:gd name="connsiteY3" fmla="*/ 618699 h 1787376"/>
              <a:gd name="connsiteX4" fmla="*/ 1471888 w 3184255"/>
              <a:gd name="connsiteY4" fmla="*/ 363940 h 1787376"/>
              <a:gd name="connsiteX5" fmla="*/ 1810603 w 3184255"/>
              <a:gd name="connsiteY5" fmla="*/ 536812 h 1787376"/>
              <a:gd name="connsiteX6" fmla="*/ 2343385 w 3184255"/>
              <a:gd name="connsiteY6" fmla="*/ 1150961 h 1787376"/>
              <a:gd name="connsiteX7" fmla="*/ 3126187 w 3184255"/>
              <a:gd name="connsiteY7" fmla="*/ 759726 h 1787376"/>
              <a:gd name="connsiteX8" fmla="*/ 3133216 w 3184255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133216"/>
              <a:gd name="connsiteY0" fmla="*/ 1778758 h 1787376"/>
              <a:gd name="connsiteX1" fmla="*/ 473122 w 3133216"/>
              <a:gd name="connsiteY1" fmla="*/ 1705970 h 1787376"/>
              <a:gd name="connsiteX2" fmla="*/ 922979 w 3133216"/>
              <a:gd name="connsiteY2" fmla="*/ 1169159 h 1787376"/>
              <a:gd name="connsiteX3" fmla="*/ 1011154 w 3133216"/>
              <a:gd name="connsiteY3" fmla="*/ 618699 h 1787376"/>
              <a:gd name="connsiteX4" fmla="*/ 1471888 w 3133216"/>
              <a:gd name="connsiteY4" fmla="*/ 363940 h 1787376"/>
              <a:gd name="connsiteX5" fmla="*/ 1810603 w 3133216"/>
              <a:gd name="connsiteY5" fmla="*/ 536812 h 1787376"/>
              <a:gd name="connsiteX6" fmla="*/ 2343385 w 3133216"/>
              <a:gd name="connsiteY6" fmla="*/ 1150961 h 1787376"/>
              <a:gd name="connsiteX7" fmla="*/ 3017524 w 3133216"/>
              <a:gd name="connsiteY7" fmla="*/ 709684 h 1787376"/>
              <a:gd name="connsiteX8" fmla="*/ 3133216 w 3133216"/>
              <a:gd name="connsiteY8" fmla="*/ 0 h 1787376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17524 w 3769739"/>
              <a:gd name="connsiteY7" fmla="*/ 347763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69739"/>
              <a:gd name="connsiteY0" fmla="*/ 1416837 h 1425455"/>
              <a:gd name="connsiteX1" fmla="*/ 473122 w 3769739"/>
              <a:gd name="connsiteY1" fmla="*/ 1344049 h 1425455"/>
              <a:gd name="connsiteX2" fmla="*/ 922979 w 3769739"/>
              <a:gd name="connsiteY2" fmla="*/ 807238 h 1425455"/>
              <a:gd name="connsiteX3" fmla="*/ 1011154 w 3769739"/>
              <a:gd name="connsiteY3" fmla="*/ 256778 h 1425455"/>
              <a:gd name="connsiteX4" fmla="*/ 1471888 w 3769739"/>
              <a:gd name="connsiteY4" fmla="*/ 2019 h 1425455"/>
              <a:gd name="connsiteX5" fmla="*/ 1810603 w 3769739"/>
              <a:gd name="connsiteY5" fmla="*/ 174891 h 1425455"/>
              <a:gd name="connsiteX6" fmla="*/ 2343385 w 3769739"/>
              <a:gd name="connsiteY6" fmla="*/ 789040 h 1425455"/>
              <a:gd name="connsiteX7" fmla="*/ 3004966 w 3769739"/>
              <a:gd name="connsiteY7" fmla="*/ 233429 h 1425455"/>
              <a:gd name="connsiteX8" fmla="*/ 3769739 w 3769739"/>
              <a:gd name="connsiteY8" fmla="*/ 386925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  <a:gd name="connsiteX0" fmla="*/ 0 w 3748585"/>
              <a:gd name="connsiteY0" fmla="*/ 1416837 h 1425455"/>
              <a:gd name="connsiteX1" fmla="*/ 473122 w 3748585"/>
              <a:gd name="connsiteY1" fmla="*/ 1344049 h 1425455"/>
              <a:gd name="connsiteX2" fmla="*/ 922979 w 3748585"/>
              <a:gd name="connsiteY2" fmla="*/ 807238 h 1425455"/>
              <a:gd name="connsiteX3" fmla="*/ 1011154 w 3748585"/>
              <a:gd name="connsiteY3" fmla="*/ 256778 h 1425455"/>
              <a:gd name="connsiteX4" fmla="*/ 1471888 w 3748585"/>
              <a:gd name="connsiteY4" fmla="*/ 2019 h 1425455"/>
              <a:gd name="connsiteX5" fmla="*/ 1810603 w 3748585"/>
              <a:gd name="connsiteY5" fmla="*/ 174891 h 1425455"/>
              <a:gd name="connsiteX6" fmla="*/ 2343385 w 3748585"/>
              <a:gd name="connsiteY6" fmla="*/ 789040 h 1425455"/>
              <a:gd name="connsiteX7" fmla="*/ 3004966 w 3748585"/>
              <a:gd name="connsiteY7" fmla="*/ 233429 h 1425455"/>
              <a:gd name="connsiteX8" fmla="*/ 3748585 w 3748585"/>
              <a:gd name="connsiteY8" fmla="*/ 509487 h 1425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48585" h="1425455">
                <a:moveTo>
                  <a:pt x="0" y="1416837"/>
                </a:moveTo>
                <a:cubicBezTo>
                  <a:pt x="168701" y="1436171"/>
                  <a:pt x="298396" y="1427452"/>
                  <a:pt x="473122" y="1344049"/>
                </a:cubicBezTo>
                <a:cubicBezTo>
                  <a:pt x="647848" y="1260646"/>
                  <a:pt x="833307" y="988450"/>
                  <a:pt x="922979" y="807238"/>
                </a:cubicBezTo>
                <a:cubicBezTo>
                  <a:pt x="1012651" y="626026"/>
                  <a:pt x="953104" y="450122"/>
                  <a:pt x="1011154" y="256778"/>
                </a:cubicBezTo>
                <a:cubicBezTo>
                  <a:pt x="1069204" y="63434"/>
                  <a:pt x="1338646" y="15667"/>
                  <a:pt x="1471888" y="2019"/>
                </a:cubicBezTo>
                <a:cubicBezTo>
                  <a:pt x="1605130" y="-11629"/>
                  <a:pt x="1665354" y="43721"/>
                  <a:pt x="1810603" y="174891"/>
                </a:cubicBezTo>
                <a:cubicBezTo>
                  <a:pt x="1955852" y="306061"/>
                  <a:pt x="2144325" y="779284"/>
                  <a:pt x="2343385" y="789040"/>
                </a:cubicBezTo>
                <a:cubicBezTo>
                  <a:pt x="2542446" y="798796"/>
                  <a:pt x="2770766" y="280021"/>
                  <a:pt x="3004966" y="233429"/>
                </a:cubicBezTo>
                <a:cubicBezTo>
                  <a:pt x="3239166" y="186837"/>
                  <a:pt x="3589455" y="216813"/>
                  <a:pt x="3748585" y="509487"/>
                </a:cubicBezTo>
              </a:path>
            </a:pathLst>
          </a:custGeom>
          <a:noFill/>
          <a:ln w="2540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softEdge rad="76200"/>
          </a:effec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CA053AA-9452-4852-8E88-AF0ECC112306}"/>
              </a:ext>
            </a:extLst>
          </p:cNvPr>
          <p:cNvSpPr/>
          <p:nvPr/>
        </p:nvSpPr>
        <p:spPr bwMode="auto">
          <a:xfrm>
            <a:off x="4351486" y="5485148"/>
            <a:ext cx="252249" cy="248177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8C8B19C-9E29-438C-A057-E4795CD7E07F}"/>
              </a:ext>
            </a:extLst>
          </p:cNvPr>
          <p:cNvSpPr txBox="1"/>
          <p:nvPr/>
        </p:nvSpPr>
        <p:spPr>
          <a:xfrm>
            <a:off x="5669129" y="3910036"/>
            <a:ext cx="109034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 Manifold</a:t>
            </a:r>
            <a:endParaRPr lang="he-IL" sz="1600" b="0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C20C0AC-D057-423E-8105-BE2791716AF2}"/>
              </a:ext>
            </a:extLst>
          </p:cNvPr>
          <p:cNvSpPr txBox="1"/>
          <p:nvPr/>
        </p:nvSpPr>
        <p:spPr>
          <a:xfrm>
            <a:off x="4442479" y="5485148"/>
            <a:ext cx="95440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Noisy Image</a:t>
            </a:r>
            <a:endParaRPr lang="he-IL" sz="1600" b="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F19CC-E8FB-4A36-9D1D-9935172ED202}"/>
              </a:ext>
            </a:extLst>
          </p:cNvPr>
          <p:cNvSpPr txBox="1"/>
          <p:nvPr/>
        </p:nvSpPr>
        <p:spPr>
          <a:xfrm>
            <a:off x="6873240" y="3745462"/>
            <a:ext cx="2238046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Minimum Mean-Squared-Error (MMSE) denoisers are great for MSE result, but their result falls outside the manifold</a:t>
            </a:r>
            <a:endParaRPr lang="he-IL" sz="20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06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8" grpId="0" animBg="1"/>
      <p:bldP spid="30" grpId="0"/>
      <p:bldP spid="7" grpId="0" uiExpand="1" build="p"/>
      <p:bldP spid="3" grpId="0"/>
      <p:bldP spid="13" grpId="0"/>
      <p:bldP spid="12" grpId="0" animBg="1"/>
      <p:bldP spid="25" grpId="0" animBg="1"/>
      <p:bldP spid="26" grpId="0"/>
      <p:bldP spid="27" grpId="0"/>
      <p:bldP spid="3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3: Targeting Perceptual Quality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44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FE8240F-EE1A-404C-8644-0E6C84982147}"/>
                  </a:ext>
                </a:extLst>
              </p:cNvPr>
              <p:cNvSpPr txBox="1"/>
              <p:nvPr/>
            </p:nvSpPr>
            <p:spPr>
              <a:xfrm>
                <a:off x="1" y="1244512"/>
                <a:ext cx="9144000" cy="4847481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Question: </a:t>
                </a: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How can we denoise an image </a:t>
                </a:r>
                <a:b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while targeting “High Perceptual Quality”? </a:t>
                </a:r>
              </a:p>
              <a:p>
                <a:pPr>
                  <a:spcAft>
                    <a:spcPts val="1200"/>
                  </a:spcAft>
                </a:pPr>
                <a:endParaRPr lang="en-US" sz="2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Aft>
                    <a:spcPts val="1200"/>
                  </a:spcAft>
                </a:pPr>
                <a:endParaRPr lang="en-US" sz="9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Aft>
                    <a:spcPts val="1200"/>
                  </a:spcAft>
                </a:pPr>
                <a:endParaRPr lang="en-US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Aft>
                    <a:spcPts val="1200"/>
                  </a:spcAft>
                </a:pPr>
                <a:endParaRPr lang="en-US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2" algn="l">
                  <a:spcAft>
                    <a:spcPts val="1200"/>
                  </a:spcAft>
                </a:pPr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Answer: </a:t>
                </a: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Denoise by sampling from the posterior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P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x</m:t>
                        </m:r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y</m:t>
                        </m:r>
                      </m:e>
                    </m:d>
                  </m:oMath>
                </a14:m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en-US" i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spcAft>
                    <a:spcPts val="1200"/>
                  </a:spcAft>
                </a:pPr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Practical Implication: </a:t>
                </a: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We consider 2 methods</a:t>
                </a:r>
              </a:p>
              <a:p>
                <a:pPr marL="342900" indent="-342900" algn="l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Training a deep denoiser via CGAN, or</a:t>
                </a:r>
              </a:p>
              <a:p>
                <a:pPr marL="342900" indent="-342900" algn="l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Iterated use of an MMSE denoiser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D</m:t>
                    </m:r>
                    <m:d>
                      <m:dPr>
                        <m:ctrlPr>
                          <a:rPr lang="en-US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∙</m:t>
                        </m:r>
                        <m:r>
                          <a:rPr lang="en-US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</m:d>
                  </m:oMath>
                </a14:m>
                <a:endParaRPr lang="en-US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FE8240F-EE1A-404C-8644-0E6C849821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1244512"/>
                <a:ext cx="9144000" cy="4847481"/>
              </a:xfrm>
              <a:prstGeom prst="rect">
                <a:avLst/>
              </a:prstGeom>
              <a:blipFill>
                <a:blip r:embed="rId2"/>
                <a:stretch>
                  <a:fillRect l="-1000" t="-1006" b="-377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45612BD7-2700-4CF0-9BDE-106C5E4DFE22}"/>
              </a:ext>
            </a:extLst>
          </p:cNvPr>
          <p:cNvSpPr/>
          <p:nvPr/>
        </p:nvSpPr>
        <p:spPr bwMode="auto">
          <a:xfrm>
            <a:off x="261257" y="2982685"/>
            <a:ext cx="8469086" cy="87086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DC090DE4-C9E7-4949-A9F8-F3A372637BDF}"/>
              </a:ext>
            </a:extLst>
          </p:cNvPr>
          <p:cNvSpPr/>
          <p:nvPr/>
        </p:nvSpPr>
        <p:spPr bwMode="auto">
          <a:xfrm>
            <a:off x="5893290" y="4620986"/>
            <a:ext cx="326570" cy="1360714"/>
          </a:xfrm>
          <a:prstGeom prst="rightBrace">
            <a:avLst>
              <a:gd name="adj1" fmla="val 40656"/>
              <a:gd name="adj2" fmla="val 50000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74FCB7-82E5-41CD-AAA5-E2BF1D1BCA66}"/>
              </a:ext>
            </a:extLst>
          </p:cNvPr>
          <p:cNvSpPr txBox="1"/>
          <p:nvPr/>
        </p:nvSpPr>
        <p:spPr>
          <a:xfrm>
            <a:off x="6268854" y="4701178"/>
            <a:ext cx="301058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 methods produce a multitude of possible solutions </a:t>
            </a:r>
            <a:endParaRPr lang="he-IL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319"/>
          <a:stretch/>
        </p:blipFill>
        <p:spPr bwMode="auto">
          <a:xfrm>
            <a:off x="460375" y="2087448"/>
            <a:ext cx="8297604" cy="89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38"/>
          <a:stretch/>
        </p:blipFill>
        <p:spPr bwMode="auto">
          <a:xfrm>
            <a:off x="460375" y="3069771"/>
            <a:ext cx="8297604" cy="851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EEAF5A-CC16-2D22-ADB1-EC76E7C19A9C}"/>
              </a:ext>
            </a:extLst>
          </p:cNvPr>
          <p:cNvSpPr txBox="1"/>
          <p:nvPr/>
        </p:nvSpPr>
        <p:spPr>
          <a:xfrm>
            <a:off x="7504919" y="2165410"/>
            <a:ext cx="60562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1400" b="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  <a:endParaRPr lang="he-IL" sz="1800" b="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27D1FB-00BD-D9AB-72B7-29C64C3A21AD}"/>
              </a:ext>
            </a:extLst>
          </p:cNvPr>
          <p:cNvSpPr txBox="1"/>
          <p:nvPr/>
        </p:nvSpPr>
        <p:spPr>
          <a:xfrm>
            <a:off x="7506780" y="3109810"/>
            <a:ext cx="60562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1400" b="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41</a:t>
            </a:r>
            <a:endParaRPr lang="he-IL" sz="1800" b="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904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3" grpId="0" animBg="1"/>
      <p:bldP spid="4" grpId="0" animBg="1"/>
      <p:bldP spid="5" grpId="0"/>
      <p:bldP spid="2" grpId="0" animBg="1"/>
      <p:bldP spid="8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3: Targeting Perceptual Quality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45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332C1B2-17E4-41B2-8614-08C9D8279A65}"/>
                  </a:ext>
                </a:extLst>
              </p:cNvPr>
              <p:cNvSpPr txBox="1"/>
              <p:nvPr/>
            </p:nvSpPr>
            <p:spPr>
              <a:xfrm>
                <a:off x="155575" y="1228907"/>
                <a:ext cx="8765141" cy="2832891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Let’s have a closer look at the </a:t>
                </a:r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Stochastic Image Denoiser:</a:t>
                </a:r>
                <a:b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endParaRPr lang="en-US" sz="100" b="0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spcAft>
                    <a:spcPts val="1200"/>
                  </a:spcAft>
                </a:pPr>
                <a:endParaRPr lang="en-US" sz="1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spcAft>
                    <a:spcPts val="1200"/>
                  </a:spcAft>
                </a:pP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Task: Draw a sample from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P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x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y</m:t>
                        </m:r>
                      </m:e>
                    </m:d>
                  </m:oMath>
                </a14:m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where </a:t>
                </a:r>
                <a14:m>
                  <m:oMath xmlns:m="http://schemas.openxmlformats.org/officeDocument/2006/math">
                    <m:r>
                      <a:rPr lang="en-US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[</m:t>
                    </m:r>
                    <m:r>
                      <m:rPr>
                        <m:sty m:val="p"/>
                      </m:rPr>
                      <a:rPr lang="en-US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y</m:t>
                    </m:r>
                    <m:r>
                      <a:rPr lang="en-US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x</m:t>
                    </m:r>
                    <m:r>
                      <a:rPr lang="en-US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n</m:t>
                    </m:r>
                    <m:r>
                      <a:rPr lang="en-US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n</m:t>
                    </m:r>
                    <m:r>
                      <a:rPr lang="en-US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~</m:t>
                    </m:r>
                    <m:r>
                      <a:rPr lang="en-US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ℕ</m:t>
                    </m:r>
                    <m:d>
                      <m:dPr>
                        <m:ctrlPr>
                          <a:rPr lang="en-US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  <m:r>
                          <a:rPr lang="en-US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en-US" b="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σ</m:t>
                            </m:r>
                          </m:e>
                          <m:sub>
                            <m:r>
                              <a:rPr lang="en-US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𝐈</m:t>
                        </m:r>
                      </m:e>
                    </m:d>
                    <m:r>
                      <a:rPr lang="en-US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]</m:t>
                    </m:r>
                  </m:oMath>
                </a14:m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indent="-276225" algn="l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 with a random noise image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b="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b="0" i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</m:e>
                        </m:acc>
                      </m:e>
                      <m:sub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b="0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-276225" algn="l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Climb to a more probable image by the iterative equation:</a:t>
                </a:r>
              </a:p>
              <a:p>
                <a:pPr>
                  <a:spcAft>
                    <a:spcPts val="1200"/>
                  </a:spcAft>
                </a:pPr>
                <a:endParaRPr lang="en-US" sz="2000" b="0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332C1B2-17E4-41B2-8614-08C9D8279A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75" y="1228907"/>
                <a:ext cx="8765141" cy="2832891"/>
              </a:xfrm>
              <a:prstGeom prst="rect">
                <a:avLst/>
              </a:prstGeom>
              <a:blipFill>
                <a:blip r:embed="rId2"/>
                <a:stretch>
                  <a:fillRect l="-1113" t="-1724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ight Brace 10">
            <a:extLst>
              <a:ext uri="{FF2B5EF4-FFF2-40B4-BE49-F238E27FC236}">
                <a16:creationId xmlns:a16="http://schemas.microsoft.com/office/drawing/2014/main" id="{A7DBCD6A-4D6B-45D9-A595-ADD262030B26}"/>
              </a:ext>
            </a:extLst>
          </p:cNvPr>
          <p:cNvSpPr/>
          <p:nvPr/>
        </p:nvSpPr>
        <p:spPr bwMode="auto">
          <a:xfrm rot="5400000">
            <a:off x="3276033" y="3182879"/>
            <a:ext cx="220661" cy="1653442"/>
          </a:xfrm>
          <a:prstGeom prst="rightBrace">
            <a:avLst>
              <a:gd name="adj1" fmla="val 68333"/>
              <a:gd name="adj2" fmla="val 50000"/>
            </a:avLst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800" b="1" i="0" u="none" strike="noStrike" cap="none" normalizeH="0" baseline="0">
              <a:ln>
                <a:noFill/>
              </a:ln>
              <a:solidFill>
                <a:srgbClr val="FFC000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E270786-5D91-4A01-B179-6E6E21891F7E}"/>
                  </a:ext>
                </a:extLst>
              </p:cNvPr>
              <p:cNvSpPr txBox="1"/>
              <p:nvPr/>
            </p:nvSpPr>
            <p:spPr>
              <a:xfrm>
                <a:off x="3202165" y="4837402"/>
                <a:ext cx="4477934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acc>
                            <m:accPr>
                              <m:chr m:val="̂"/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en-US" b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</m:t>
                      </m:r>
                      <m:d>
                        <m:d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</m:acc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sub>
                          </m:sSub>
                          <m: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</m:e>
                      </m:d>
                      <m:r>
                        <a:rPr lang="en-US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0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m:rPr>
                          <m:sty m:val="p"/>
                        </m:rPr>
                        <a:rPr lang="en-US" b="0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logP</m:t>
                      </m:r>
                      <m:d>
                        <m:dPr>
                          <m:ctrlPr>
                            <a:rPr lang="en-US" b="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  <m:r>
                                <a:rPr lang="en-US" b="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acc>
                                <m:accPr>
                                  <m:chr m:val="̂"/>
                                  <m:ctrlPr>
                                    <a:rPr lang="en-US" b="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</m:acc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he-IL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E270786-5D91-4A01-B179-6E6E21891F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2165" y="4837402"/>
                <a:ext cx="4477934" cy="461665"/>
              </a:xfrm>
              <a:prstGeom prst="rect">
                <a:avLst/>
              </a:prstGeom>
              <a:blipFill>
                <a:blip r:embed="rId3"/>
                <a:stretch>
                  <a:fillRect t="-10667" b="-30667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2BF99BB-0729-4563-8E56-E0BD04F1618F}"/>
                  </a:ext>
                </a:extLst>
              </p:cNvPr>
              <p:cNvSpPr txBox="1"/>
              <p:nvPr/>
            </p:nvSpPr>
            <p:spPr>
              <a:xfrm>
                <a:off x="447936" y="3448113"/>
                <a:ext cx="4914422" cy="461665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logP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</m:acc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</m:d>
                      <m:r>
                        <a:rPr lang="en-US" b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b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b</m:t>
                      </m:r>
                      <m:r>
                        <a:rPr lang="en-US" b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2BF99BB-0729-4563-8E56-E0BD04F161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936" y="3448113"/>
                <a:ext cx="4914422" cy="461665"/>
              </a:xfrm>
              <a:prstGeom prst="rect">
                <a:avLst/>
              </a:prstGeom>
              <a:blipFill>
                <a:blip r:embed="rId4"/>
                <a:stretch>
                  <a:fillRect t="-1333" b="-21333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61A81C09-5392-4CC5-9B2E-39DD7EC68E15}"/>
              </a:ext>
            </a:extLst>
          </p:cNvPr>
          <p:cNvSpPr txBox="1"/>
          <p:nvPr/>
        </p:nvSpPr>
        <p:spPr>
          <a:xfrm>
            <a:off x="5874271" y="3421143"/>
            <a:ext cx="2160671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Langevin with a conditional Score</a:t>
            </a:r>
            <a:endParaRPr lang="he-IL" sz="2000" b="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152439" y="4191508"/>
                <a:ext cx="383925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m:rPr>
                          <m:sty m:val="p"/>
                        </m:rPr>
                        <a:rPr lang="en-US" b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logP</m:t>
                      </m:r>
                      <m:d>
                        <m:d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</m:acc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m:rPr>
                          <m:sty m:val="p"/>
                        </m:rPr>
                        <a:rPr lang="en-US" b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logP</m:t>
                      </m:r>
                      <m:d>
                        <m:d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acc>
                                <m:accPr>
                                  <m:chr m:val="̂"/>
                                  <m:ctrlPr>
                                    <a:rPr lang="en-US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</m:acc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2439" y="4191508"/>
                <a:ext cx="3839256" cy="461665"/>
              </a:xfrm>
              <a:prstGeom prst="rect">
                <a:avLst/>
              </a:prstGeom>
              <a:blipFill>
                <a:blip r:embed="rId5"/>
                <a:stretch>
                  <a:fillRect t="-1333" r="-476" b="-21333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79697" y="4747610"/>
            <a:ext cx="1534523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1">
            <a:spAutoFit/>
          </a:bodyPr>
          <a:lstStyle/>
          <a:p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Bayes rule </a:t>
            </a:r>
            <a:endParaRPr lang="he-IL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Freeform 3"/>
          <p:cNvSpPr/>
          <p:nvPr/>
        </p:nvSpPr>
        <p:spPr bwMode="auto">
          <a:xfrm>
            <a:off x="1917246" y="4333321"/>
            <a:ext cx="1222744" cy="642287"/>
          </a:xfrm>
          <a:custGeom>
            <a:avLst/>
            <a:gdLst>
              <a:gd name="connsiteX0" fmla="*/ 0 w 1222744"/>
              <a:gd name="connsiteY0" fmla="*/ 564208 h 564208"/>
              <a:gd name="connsiteX1" fmla="*/ 467832 w 1222744"/>
              <a:gd name="connsiteY1" fmla="*/ 277129 h 564208"/>
              <a:gd name="connsiteX2" fmla="*/ 648586 w 1222744"/>
              <a:gd name="connsiteY2" fmla="*/ 43212 h 564208"/>
              <a:gd name="connsiteX3" fmla="*/ 1222744 w 1222744"/>
              <a:gd name="connsiteY3" fmla="*/ 682 h 564208"/>
              <a:gd name="connsiteX0" fmla="*/ 0 w 1222744"/>
              <a:gd name="connsiteY0" fmla="*/ 570050 h 570050"/>
              <a:gd name="connsiteX1" fmla="*/ 544032 w 1222744"/>
              <a:gd name="connsiteY1" fmla="*/ 435371 h 570050"/>
              <a:gd name="connsiteX2" fmla="*/ 648586 w 1222744"/>
              <a:gd name="connsiteY2" fmla="*/ 49054 h 570050"/>
              <a:gd name="connsiteX3" fmla="*/ 1222744 w 1222744"/>
              <a:gd name="connsiteY3" fmla="*/ 6524 h 570050"/>
              <a:gd name="connsiteX0" fmla="*/ 0 w 1222744"/>
              <a:gd name="connsiteY0" fmla="*/ 633130 h 633130"/>
              <a:gd name="connsiteX1" fmla="*/ 544032 w 1222744"/>
              <a:gd name="connsiteY1" fmla="*/ 498451 h 633130"/>
              <a:gd name="connsiteX2" fmla="*/ 644353 w 1222744"/>
              <a:gd name="connsiteY2" fmla="*/ 23234 h 633130"/>
              <a:gd name="connsiteX3" fmla="*/ 1222744 w 1222744"/>
              <a:gd name="connsiteY3" fmla="*/ 69604 h 633130"/>
              <a:gd name="connsiteX0" fmla="*/ 0 w 1222744"/>
              <a:gd name="connsiteY0" fmla="*/ 642287 h 642287"/>
              <a:gd name="connsiteX1" fmla="*/ 544032 w 1222744"/>
              <a:gd name="connsiteY1" fmla="*/ 507608 h 642287"/>
              <a:gd name="connsiteX2" fmla="*/ 644353 w 1222744"/>
              <a:gd name="connsiteY2" fmla="*/ 32391 h 642287"/>
              <a:gd name="connsiteX3" fmla="*/ 1222744 w 1222744"/>
              <a:gd name="connsiteY3" fmla="*/ 78761 h 64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744" h="642287">
                <a:moveTo>
                  <a:pt x="0" y="642287"/>
                </a:moveTo>
                <a:cubicBezTo>
                  <a:pt x="179867" y="542164"/>
                  <a:pt x="436640" y="609257"/>
                  <a:pt x="544032" y="507608"/>
                </a:cubicBezTo>
                <a:cubicBezTo>
                  <a:pt x="651424" y="405959"/>
                  <a:pt x="531234" y="103865"/>
                  <a:pt x="644353" y="32391"/>
                </a:cubicBezTo>
                <a:cubicBezTo>
                  <a:pt x="757472" y="-39083"/>
                  <a:pt x="998574" y="21956"/>
                  <a:pt x="1222744" y="78761"/>
                </a:cubicBezTo>
              </a:path>
            </a:pathLst>
          </a:cu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41132" y="5501492"/>
            <a:ext cx="354364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Gaussian Distribution?</a:t>
            </a:r>
            <a:endParaRPr lang="he-IL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A7DBCD6A-4D6B-45D9-A595-ADD262030B26}"/>
              </a:ext>
            </a:extLst>
          </p:cNvPr>
          <p:cNvSpPr/>
          <p:nvPr/>
        </p:nvSpPr>
        <p:spPr bwMode="auto">
          <a:xfrm rot="5400000">
            <a:off x="6278072" y="4563238"/>
            <a:ext cx="220661" cy="1653442"/>
          </a:xfrm>
          <a:prstGeom prst="rightBrace">
            <a:avLst>
              <a:gd name="adj1" fmla="val 68333"/>
              <a:gd name="adj2" fmla="val 50000"/>
            </a:avLst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800" b="1" i="0" u="none" strike="noStrike" cap="none" normalizeH="0" baseline="0">
              <a:ln>
                <a:noFill/>
              </a:ln>
              <a:solidFill>
                <a:srgbClr val="FFC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0FD620A-FFBF-47D6-9B9A-59EF052D0BA1}"/>
              </a:ext>
            </a:extLst>
          </p:cNvPr>
          <p:cNvSpPr/>
          <p:nvPr/>
        </p:nvSpPr>
        <p:spPr bwMode="auto">
          <a:xfrm flipH="1">
            <a:off x="5272803" y="3562066"/>
            <a:ext cx="618480" cy="419173"/>
          </a:xfrm>
          <a:custGeom>
            <a:avLst/>
            <a:gdLst>
              <a:gd name="connsiteX0" fmla="*/ 232012 w 1392923"/>
              <a:gd name="connsiteY0" fmla="*/ 0 h 952315"/>
              <a:gd name="connsiteX1" fmla="*/ 968991 w 1392923"/>
              <a:gd name="connsiteY1" fmla="*/ 500418 h 952315"/>
              <a:gd name="connsiteX2" fmla="*/ 987188 w 1392923"/>
              <a:gd name="connsiteY2" fmla="*/ 195618 h 952315"/>
              <a:gd name="connsiteX3" fmla="*/ 1392072 w 1392923"/>
              <a:gd name="connsiteY3" fmla="*/ 532262 h 952315"/>
              <a:gd name="connsiteX4" fmla="*/ 864358 w 1392923"/>
              <a:gd name="connsiteY4" fmla="*/ 950794 h 952315"/>
              <a:gd name="connsiteX5" fmla="*/ 955343 w 1392923"/>
              <a:gd name="connsiteY5" fmla="*/ 682388 h 952315"/>
              <a:gd name="connsiteX6" fmla="*/ 81886 w 1392923"/>
              <a:gd name="connsiteY6" fmla="*/ 941695 h 952315"/>
              <a:gd name="connsiteX7" fmla="*/ 313898 w 1392923"/>
              <a:gd name="connsiteY7" fmla="*/ 555009 h 952315"/>
              <a:gd name="connsiteX8" fmla="*/ 0 w 1392923"/>
              <a:gd name="connsiteY8" fmla="*/ 68239 h 952315"/>
              <a:gd name="connsiteX0" fmla="*/ 232012 w 1392923"/>
              <a:gd name="connsiteY0" fmla="*/ 0 h 952315"/>
              <a:gd name="connsiteX1" fmla="*/ 968991 w 1392923"/>
              <a:gd name="connsiteY1" fmla="*/ 500418 h 952315"/>
              <a:gd name="connsiteX2" fmla="*/ 987188 w 1392923"/>
              <a:gd name="connsiteY2" fmla="*/ 195618 h 952315"/>
              <a:gd name="connsiteX3" fmla="*/ 1392072 w 1392923"/>
              <a:gd name="connsiteY3" fmla="*/ 532262 h 952315"/>
              <a:gd name="connsiteX4" fmla="*/ 864358 w 1392923"/>
              <a:gd name="connsiteY4" fmla="*/ 950794 h 952315"/>
              <a:gd name="connsiteX5" fmla="*/ 955343 w 1392923"/>
              <a:gd name="connsiteY5" fmla="*/ 682388 h 952315"/>
              <a:gd name="connsiteX6" fmla="*/ 81886 w 1392923"/>
              <a:gd name="connsiteY6" fmla="*/ 941695 h 952315"/>
              <a:gd name="connsiteX7" fmla="*/ 313898 w 1392923"/>
              <a:gd name="connsiteY7" fmla="*/ 555009 h 952315"/>
              <a:gd name="connsiteX8" fmla="*/ 0 w 1392923"/>
              <a:gd name="connsiteY8" fmla="*/ 68239 h 952315"/>
              <a:gd name="connsiteX9" fmla="*/ 232012 w 1392923"/>
              <a:gd name="connsiteY9" fmla="*/ 0 h 952315"/>
              <a:gd name="connsiteX0" fmla="*/ 170343 w 1331254"/>
              <a:gd name="connsiteY0" fmla="*/ 128 h 952443"/>
              <a:gd name="connsiteX1" fmla="*/ 907322 w 1331254"/>
              <a:gd name="connsiteY1" fmla="*/ 500546 h 952443"/>
              <a:gd name="connsiteX2" fmla="*/ 925519 w 1331254"/>
              <a:gd name="connsiteY2" fmla="*/ 195746 h 952443"/>
              <a:gd name="connsiteX3" fmla="*/ 1330403 w 1331254"/>
              <a:gd name="connsiteY3" fmla="*/ 532390 h 952443"/>
              <a:gd name="connsiteX4" fmla="*/ 802689 w 1331254"/>
              <a:gd name="connsiteY4" fmla="*/ 950922 h 952443"/>
              <a:gd name="connsiteX5" fmla="*/ 893674 w 1331254"/>
              <a:gd name="connsiteY5" fmla="*/ 682516 h 952443"/>
              <a:gd name="connsiteX6" fmla="*/ 20217 w 1331254"/>
              <a:gd name="connsiteY6" fmla="*/ 941823 h 952443"/>
              <a:gd name="connsiteX7" fmla="*/ 252229 w 1331254"/>
              <a:gd name="connsiteY7" fmla="*/ 555137 h 952443"/>
              <a:gd name="connsiteX8" fmla="*/ 170343 w 1331254"/>
              <a:gd name="connsiteY8" fmla="*/ 128 h 952443"/>
              <a:gd name="connsiteX0" fmla="*/ 42964 w 1331254"/>
              <a:gd name="connsiteY0" fmla="*/ 167 h 820554"/>
              <a:gd name="connsiteX1" fmla="*/ 907322 w 1331254"/>
              <a:gd name="connsiteY1" fmla="*/ 368657 h 820554"/>
              <a:gd name="connsiteX2" fmla="*/ 925519 w 1331254"/>
              <a:gd name="connsiteY2" fmla="*/ 63857 h 820554"/>
              <a:gd name="connsiteX3" fmla="*/ 1330403 w 1331254"/>
              <a:gd name="connsiteY3" fmla="*/ 400501 h 820554"/>
              <a:gd name="connsiteX4" fmla="*/ 802689 w 1331254"/>
              <a:gd name="connsiteY4" fmla="*/ 819033 h 820554"/>
              <a:gd name="connsiteX5" fmla="*/ 893674 w 1331254"/>
              <a:gd name="connsiteY5" fmla="*/ 550627 h 820554"/>
              <a:gd name="connsiteX6" fmla="*/ 20217 w 1331254"/>
              <a:gd name="connsiteY6" fmla="*/ 809934 h 820554"/>
              <a:gd name="connsiteX7" fmla="*/ 252229 w 1331254"/>
              <a:gd name="connsiteY7" fmla="*/ 423248 h 820554"/>
              <a:gd name="connsiteX8" fmla="*/ 42964 w 1331254"/>
              <a:gd name="connsiteY8" fmla="*/ 167 h 820554"/>
              <a:gd name="connsiteX0" fmla="*/ 42964 w 1331250"/>
              <a:gd name="connsiteY0" fmla="*/ 206 h 820593"/>
              <a:gd name="connsiteX1" fmla="*/ 916420 w 1331250"/>
              <a:gd name="connsiteY1" fmla="*/ 295908 h 820593"/>
              <a:gd name="connsiteX2" fmla="*/ 925519 w 1331250"/>
              <a:gd name="connsiteY2" fmla="*/ 63896 h 820593"/>
              <a:gd name="connsiteX3" fmla="*/ 1330403 w 1331250"/>
              <a:gd name="connsiteY3" fmla="*/ 400540 h 820593"/>
              <a:gd name="connsiteX4" fmla="*/ 802689 w 1331250"/>
              <a:gd name="connsiteY4" fmla="*/ 819072 h 820593"/>
              <a:gd name="connsiteX5" fmla="*/ 893674 w 1331250"/>
              <a:gd name="connsiteY5" fmla="*/ 550666 h 820593"/>
              <a:gd name="connsiteX6" fmla="*/ 20217 w 1331250"/>
              <a:gd name="connsiteY6" fmla="*/ 809973 h 820593"/>
              <a:gd name="connsiteX7" fmla="*/ 252229 w 1331250"/>
              <a:gd name="connsiteY7" fmla="*/ 423287 h 820593"/>
              <a:gd name="connsiteX8" fmla="*/ 42964 w 1331250"/>
              <a:gd name="connsiteY8" fmla="*/ 206 h 820593"/>
              <a:gd name="connsiteX0" fmla="*/ 42964 w 1330752"/>
              <a:gd name="connsiteY0" fmla="*/ 27951 h 848338"/>
              <a:gd name="connsiteX1" fmla="*/ 916420 w 1330752"/>
              <a:gd name="connsiteY1" fmla="*/ 323653 h 848338"/>
              <a:gd name="connsiteX2" fmla="*/ 884575 w 1330752"/>
              <a:gd name="connsiteY2" fmla="*/ 656 h 848338"/>
              <a:gd name="connsiteX3" fmla="*/ 1330403 w 1330752"/>
              <a:gd name="connsiteY3" fmla="*/ 428285 h 848338"/>
              <a:gd name="connsiteX4" fmla="*/ 802689 w 1330752"/>
              <a:gd name="connsiteY4" fmla="*/ 846817 h 848338"/>
              <a:gd name="connsiteX5" fmla="*/ 893674 w 1330752"/>
              <a:gd name="connsiteY5" fmla="*/ 578411 h 848338"/>
              <a:gd name="connsiteX6" fmla="*/ 20217 w 1330752"/>
              <a:gd name="connsiteY6" fmla="*/ 837718 h 848338"/>
              <a:gd name="connsiteX7" fmla="*/ 252229 w 1330752"/>
              <a:gd name="connsiteY7" fmla="*/ 451032 h 848338"/>
              <a:gd name="connsiteX8" fmla="*/ 42964 w 1330752"/>
              <a:gd name="connsiteY8" fmla="*/ 27951 h 848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0752" h="848338">
                <a:moveTo>
                  <a:pt x="42964" y="27951"/>
                </a:moveTo>
                <a:cubicBezTo>
                  <a:pt x="152146" y="18852"/>
                  <a:pt x="776152" y="328202"/>
                  <a:pt x="916420" y="323653"/>
                </a:cubicBezTo>
                <a:cubicBezTo>
                  <a:pt x="1056688" y="319104"/>
                  <a:pt x="815578" y="-16783"/>
                  <a:pt x="884575" y="656"/>
                </a:cubicBezTo>
                <a:cubicBezTo>
                  <a:pt x="953572" y="18095"/>
                  <a:pt x="1344051" y="287258"/>
                  <a:pt x="1330403" y="428285"/>
                </a:cubicBezTo>
                <a:cubicBezTo>
                  <a:pt x="1316755" y="569312"/>
                  <a:pt x="875477" y="821796"/>
                  <a:pt x="802689" y="846817"/>
                </a:cubicBezTo>
                <a:cubicBezTo>
                  <a:pt x="729901" y="871838"/>
                  <a:pt x="1024086" y="579927"/>
                  <a:pt x="893674" y="578411"/>
                </a:cubicBezTo>
                <a:cubicBezTo>
                  <a:pt x="763262" y="576895"/>
                  <a:pt x="127124" y="858948"/>
                  <a:pt x="20217" y="837718"/>
                </a:cubicBezTo>
                <a:cubicBezTo>
                  <a:pt x="-86690" y="816488"/>
                  <a:pt x="265877" y="596608"/>
                  <a:pt x="252229" y="451032"/>
                </a:cubicBezTo>
                <a:cubicBezTo>
                  <a:pt x="277250" y="294083"/>
                  <a:pt x="-66218" y="37050"/>
                  <a:pt x="42964" y="27951"/>
                </a:cubicBezTo>
                <a:close/>
              </a:path>
            </a:pathLst>
          </a:custGeom>
          <a:solidFill>
            <a:srgbClr val="FFC000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149ED4B7-FEA1-4774-8337-847719643400}"/>
              </a:ext>
            </a:extLst>
          </p:cNvPr>
          <p:cNvSpPr/>
          <p:nvPr/>
        </p:nvSpPr>
        <p:spPr bwMode="auto">
          <a:xfrm rot="5400000">
            <a:off x="4280183" y="4563238"/>
            <a:ext cx="220661" cy="1653442"/>
          </a:xfrm>
          <a:prstGeom prst="rightBrace">
            <a:avLst>
              <a:gd name="adj1" fmla="val 68333"/>
              <a:gd name="adj2" fmla="val 50000"/>
            </a:avLst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800" b="1" i="0" u="none" strike="noStrike" cap="none" normalizeH="0" baseline="0">
              <a:ln>
                <a:noFill/>
              </a:ln>
              <a:solidFill>
                <a:srgbClr val="FFC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89C266-BE4C-4476-8C95-B68E8456954D}"/>
              </a:ext>
            </a:extLst>
          </p:cNvPr>
          <p:cNvSpPr txBox="1"/>
          <p:nvPr/>
        </p:nvSpPr>
        <p:spPr>
          <a:xfrm>
            <a:off x="2122116" y="5501492"/>
            <a:ext cx="316150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Approx. Score</a:t>
            </a:r>
            <a:endParaRPr lang="he-IL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775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1" grpId="0" animBg="1"/>
      <p:bldP spid="12" grpId="0"/>
      <p:bldP spid="13" grpId="0"/>
      <p:bldP spid="14" grpId="0"/>
      <p:bldP spid="2" grpId="0"/>
      <p:bldP spid="3" grpId="0" animBg="1"/>
      <p:bldP spid="4" grpId="0" animBg="1"/>
      <p:bldP spid="24" grpId="0"/>
      <p:bldP spid="25" grpId="0" animBg="1"/>
      <p:bldP spid="17" grpId="0" animBg="1"/>
      <p:bldP spid="18" grpId="0" animBg="1"/>
      <p:bldP spid="20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3: Targeting Perceptual Quality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46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E270786-5D91-4A01-B179-6E6E21891F7E}"/>
                  </a:ext>
                </a:extLst>
              </p:cNvPr>
              <p:cNvSpPr txBox="1"/>
              <p:nvPr/>
            </p:nvSpPr>
            <p:spPr>
              <a:xfrm>
                <a:off x="4362440" y="4523548"/>
                <a:ext cx="4967297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US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𝛻</m:t>
                    </m:r>
                    <m:r>
                      <m:rPr>
                        <m:sty m:val="p"/>
                      </m:rPr>
                      <a:rPr lang="en-US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logP</m:t>
                    </m:r>
                    <m:d>
                      <m:dPr>
                        <m:ctrlPr>
                          <a:rPr lang="en-US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b="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b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x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k</m:t>
                            </m:r>
                          </m:sub>
                        </m:sSub>
                        <m:r>
                          <a:rPr lang="en-US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y</m:t>
                        </m:r>
                      </m:e>
                    </m:d>
                  </m:oMath>
                </a14:m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=</a:t>
                </a:r>
                <a:endParaRPr lang="he-IL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E270786-5D91-4A01-B179-6E6E21891F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2440" y="4523548"/>
                <a:ext cx="4967297" cy="461665"/>
              </a:xfrm>
              <a:prstGeom prst="rect">
                <a:avLst/>
              </a:prstGeom>
              <a:blipFill>
                <a:blip r:embed="rId2"/>
                <a:stretch>
                  <a:fillRect l="-369" t="-10526" b="-28947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332C1B2-17E4-41B2-8614-08C9D8279A65}"/>
                  </a:ext>
                </a:extLst>
              </p:cNvPr>
              <p:cNvSpPr txBox="1"/>
              <p:nvPr/>
            </p:nvSpPr>
            <p:spPr>
              <a:xfrm>
                <a:off x="155575" y="1228907"/>
                <a:ext cx="8765141" cy="477284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Let’s have a closer look at the </a:t>
                </a:r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Stochastic Image Denoiser:</a:t>
                </a:r>
                <a:b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endParaRPr lang="en-US" sz="100" b="0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Aft>
                    <a:spcPts val="1200"/>
                  </a:spcAft>
                </a:pPr>
                <a:endParaRPr lang="en-US" sz="40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 algn="l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As we use the Annealed Langevin algorithm, there are two noise signals to consider: </a:t>
                </a:r>
              </a:p>
              <a:p>
                <a:pPr marL="719138" lvl="1" indent="-261938" algn="l"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Measurement’s noise: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n</m:t>
                    </m:r>
                    <m:r>
                      <a:rPr lang="en-US" sz="2000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~</m:t>
                    </m:r>
                    <m:r>
                      <a:rPr lang="en-US" sz="2000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ℕ</m:t>
                    </m:r>
                    <m:d>
                      <m:dPr>
                        <m:ctrlPr>
                          <a:rPr lang="en-US" sz="20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20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  <m:r>
                          <a:rPr lang="en-US" sz="20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sz="2000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en-US" sz="2000" b="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000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σ</m:t>
                            </m:r>
                          </m:e>
                          <m:sub>
                            <m:r>
                              <a:rPr lang="en-US" sz="2000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2000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20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𝐈</m:t>
                        </m:r>
                      </m:e>
                    </m:d>
                  </m:oMath>
                </a14:m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marL="719138" lvl="1" indent="-261938" algn="l"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Synthetic annealing noise: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v</m:t>
                    </m:r>
                    <m:r>
                      <a:rPr lang="en-US" sz="2000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~</m:t>
                    </m:r>
                    <m:r>
                      <a:rPr lang="en-US" sz="2000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ℕ</m:t>
                    </m:r>
                    <m:d>
                      <m:dPr>
                        <m:ctrlPr>
                          <a:rPr lang="en-US" sz="20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20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  <m:r>
                          <a:rPr lang="en-US" sz="20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sz="2000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en-US" sz="2000" b="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000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k</m:t>
                            </m:r>
                          </m:sub>
                          <m:sup>
                            <m:r>
                              <a:rPr lang="en-US" sz="2000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20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𝐈</m:t>
                        </m:r>
                      </m:e>
                    </m:d>
                  </m:oMath>
                </a14:m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  <m:sub>
                        <m:r>
                          <a:rPr lang="en-US" sz="20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  <m:r>
                      <a:rPr lang="en-US" sz="2000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&gt;</m:t>
                    </m:r>
                    <m:sSub>
                      <m:sSubPr>
                        <m:ctrlPr>
                          <a:rPr lang="el-GR" sz="20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  <m:sub>
                        <m:r>
                          <a:rPr lang="en-US" sz="20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a:rPr lang="en-US" sz="2000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&gt;</m:t>
                    </m:r>
                    <m:sSub>
                      <m:sSubPr>
                        <m:ctrlPr>
                          <a:rPr lang="el-GR" sz="20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  <m:sub>
                        <m:r>
                          <a:rPr lang="en-US" sz="20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  <m:r>
                      <a:rPr lang="en-US" sz="2000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 ⋯ &gt;</m:t>
                    </m:r>
                    <m:sSub>
                      <m:sSubPr>
                        <m:ctrlPr>
                          <a:rPr lang="el-GR" sz="20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N</m:t>
                        </m:r>
                      </m:sub>
                    </m:sSub>
                    <m:r>
                      <a:rPr lang="en-US" sz="2000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&gt;</m:t>
                    </m:r>
                    <m:r>
                      <a:rPr lang="en-US" sz="2000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0</m:t>
                    </m:r>
                  </m:oMath>
                </a14:m>
                <a:endParaRPr lang="en-US" sz="20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 algn="l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Implication: We recover </a:t>
                </a:r>
                <a:b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 sequence of gradually less </a:t>
                </a:r>
                <a:b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noisy images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b="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where their </a:t>
                </a:r>
                <a:b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noise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v</m:t>
                    </m:r>
                    <m:r>
                      <a:rPr lang="en-US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is assumed to be a portion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n</m:t>
                    </m:r>
                  </m:oMath>
                </a14:m>
                <a:endParaRPr lang="he-IL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332C1B2-17E4-41B2-8614-08C9D8279A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75" y="1228907"/>
                <a:ext cx="8765141" cy="4772845"/>
              </a:xfrm>
              <a:prstGeom prst="rect">
                <a:avLst/>
              </a:prstGeom>
              <a:blipFill>
                <a:blip r:embed="rId3"/>
                <a:stretch>
                  <a:fillRect l="-974" t="-1022" b="-191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E270786-5D91-4A01-B179-6E6E21891F7E}"/>
                  </a:ext>
                </a:extLst>
              </p:cNvPr>
              <p:cNvSpPr txBox="1"/>
              <p:nvPr/>
            </p:nvSpPr>
            <p:spPr>
              <a:xfrm>
                <a:off x="1533376" y="1872788"/>
                <a:ext cx="5958185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  <m:r>
                            <m:rPr>
                              <m:sty m:val="p"/>
                            </m:rPr>
                            <a:rPr lang="en-US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logP</m:t>
                          </m:r>
                          <m:d>
                            <m:d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b="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b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x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</m:sub>
                              </m:sSub>
                              <m: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acc>
                            <m:accPr>
                              <m:chr m:val="̂"/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en-US" b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</m:t>
                      </m:r>
                      <m:d>
                        <m:d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</m:acc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sub>
                          </m:sSub>
                          <m: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</m:e>
                      </m:d>
                      <m:r>
                        <a:rPr lang="en-US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0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m:rPr>
                          <m:sty m:val="p"/>
                        </m:rPr>
                        <a:rPr lang="en-US" b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logP</m:t>
                      </m:r>
                      <m:d>
                        <m:dPr>
                          <m:ctrlPr>
                            <a:rPr lang="en-US" b="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  <m:r>
                                <a:rPr lang="en-US" b="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acc>
                                <m:accPr>
                                  <m:chr m:val="̂"/>
                                  <m:ctrlPr>
                                    <a:rPr lang="en-US" b="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</m:acc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he-IL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E270786-5D91-4A01-B179-6E6E21891F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3376" y="1872788"/>
                <a:ext cx="5958185" cy="461665"/>
              </a:xfrm>
              <a:prstGeom prst="rect">
                <a:avLst/>
              </a:prstGeom>
              <a:blipFill>
                <a:blip r:embed="rId4"/>
                <a:stretch>
                  <a:fillRect l="-307" t="-10526" b="-28947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A78411C-C2B3-4D96-80E0-510109C9EE12}"/>
                  </a:ext>
                </a:extLst>
              </p:cNvPr>
              <p:cNvSpPr txBox="1"/>
              <p:nvPr/>
            </p:nvSpPr>
            <p:spPr>
              <a:xfrm>
                <a:off x="4697413" y="4880336"/>
                <a:ext cx="4907666" cy="89498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acc>
                            <m:accPr>
                              <m:chr m:val="̂"/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en-US" b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</m:t>
                      </m:r>
                      <m:d>
                        <m:d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</m:acc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sub>
                          </m:sSub>
                          <m: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y</m:t>
                          </m:r>
                          <m:r>
                            <a:rPr lang="en-US" b="0" i="0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</m:acc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b="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k</m:t>
                              </m:r>
                            </m:sub>
                            <m:sup>
                              <m:r>
                                <a:rPr lang="en-US" b="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he-IL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A78411C-C2B3-4D96-80E0-510109C9EE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7413" y="4880336"/>
                <a:ext cx="4907666" cy="89498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5323EF0-AA06-B53B-44D4-E254FFCD917F}"/>
                  </a:ext>
                </a:extLst>
              </p:cNvPr>
              <p:cNvSpPr txBox="1"/>
              <p:nvPr/>
            </p:nvSpPr>
            <p:spPr>
              <a:xfrm>
                <a:off x="9225887" y="1862185"/>
                <a:ext cx="4377160" cy="1200329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dirty="0" smtClean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b="0" i="0" dirty="0" err="1" smtClean="0"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en-US" b="0" i="0" dirty="0" err="1" smtClean="0"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err="1" smtClean="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dirty="0" err="1" smtClean="0"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)=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b="0" i="0" dirty="0" err="1" smtClean="0"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en-US" b="0" i="0" dirty="0" err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err="1" smtClean="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dirty="0" err="1" smtClean="0"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en-US" b="0" i="0" dirty="0" err="1" smtClean="0"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err="1" smtClean="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dirty="0" err="1" smtClean="0"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0" dirty="0"/>
              </a:p>
              <a:p>
                <a:pPr algn="l"/>
                <a:r>
                  <a:rPr lang="en-US" b="0" dirty="0"/>
                  <a:t>   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           =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P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b="0" i="0" dirty="0" err="1" smtClean="0">
                        <a:latin typeface="Cambria Math" panose="02040503050406030204" pitchFamily="18" charset="0"/>
                      </a:rPr>
                      <m:t>x</m:t>
                    </m:r>
                    <m:r>
                      <a:rPr lang="en-US" b="0" i="0" dirty="0" err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b="0" i="0" dirty="0" err="1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b="0" i="0" dirty="0" err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b="0" i="0" dirty="0" err="1" smtClean="0">
                        <a:latin typeface="Cambria Math" panose="02040503050406030204" pitchFamily="18" charset="0"/>
                      </a:rPr>
                      <m:t>x</m:t>
                    </m:r>
                    <m:r>
                      <a:rPr lang="en-US" b="0" i="0" dirty="0" err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dirty="0" err="1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dirty="0" err="1" smtClean="0">
                            <a:latin typeface="Cambria Math" panose="02040503050406030204" pitchFamily="18" charset="0"/>
                          </a:rPr>
                          <m:t>k</m:t>
                        </m:r>
                      </m:sub>
                    </m:sSub>
                    <m:r>
                      <a:rPr lang="en-US" b="0" i="0" dirty="0" err="1" smtClean="0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dirty="0" err="1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dirty="0" err="1" smtClean="0">
                            <a:latin typeface="Cambria Math" panose="02040503050406030204" pitchFamily="18" charset="0"/>
                          </a:rPr>
                          <m:t>k</m:t>
                        </m:r>
                      </m:sub>
                    </m:sSub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b="0" dirty="0"/>
              </a:p>
              <a:p>
                <a:pPr algn="l"/>
                <a:r>
                  <a:rPr lang="en-US" b="0" dirty="0"/>
                  <a:t>              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P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b="0" i="0" dirty="0" err="1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b="0" i="0" dirty="0" err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dirty="0" err="1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dirty="0" err="1" smtClean="0">
                            <a:latin typeface="Cambria Math" panose="02040503050406030204" pitchFamily="18" charset="0"/>
                          </a:rPr>
                          <m:t>k</m:t>
                        </m:r>
                      </m:sub>
                    </m:sSub>
                    <m:r>
                      <a:rPr lang="en-US" b="0" i="0" dirty="0" err="1" smtClean="0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dirty="0" err="1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dirty="0" err="1" smtClean="0">
                            <a:latin typeface="Cambria Math" panose="02040503050406030204" pitchFamily="18" charset="0"/>
                          </a:rPr>
                          <m:t>k</m:t>
                        </m:r>
                      </m:sub>
                    </m:sSub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) !</m:t>
                    </m:r>
                  </m:oMath>
                </a14:m>
                <a:endParaRPr lang="he-IL" b="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5323EF0-AA06-B53B-44D4-E254FFCD91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5887" y="1862185"/>
                <a:ext cx="4377160" cy="1200329"/>
              </a:xfrm>
              <a:prstGeom prst="rect">
                <a:avLst/>
              </a:prstGeom>
              <a:blipFill>
                <a:blip r:embed="rId6"/>
                <a:stretch>
                  <a:fillRect l="-279" b="-6599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756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 uiExpand="1" build="p"/>
      <p:bldP spid="11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3: Targeting Perceptual Quality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4A48DE-4DA2-4DFE-8AC2-6CCEE457C09B}"/>
              </a:ext>
            </a:extLst>
          </p:cNvPr>
          <p:cNvSpPr txBox="1"/>
          <p:nvPr/>
        </p:nvSpPr>
        <p:spPr>
          <a:xfrm>
            <a:off x="1" y="1244512"/>
            <a:ext cx="9144000" cy="4770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Stochastic Image Denoiser:  </a:t>
            </a:r>
            <a:endParaRPr lang="en-US" sz="100" b="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47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BE692C7-1FAD-4ED9-9754-00CBABFB2653}"/>
                  </a:ext>
                </a:extLst>
              </p:cNvPr>
              <p:cNvSpPr txBox="1"/>
              <p:nvPr/>
            </p:nvSpPr>
            <p:spPr>
              <a:xfrm>
                <a:off x="304800" y="1783837"/>
                <a:ext cx="8738334" cy="78483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342900" indent="-342900" algn="l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GB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We start from a noisy image (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𝜎</m:t>
                    </m:r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≈</m:t>
                    </m:r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150</m:t>
                    </m:r>
                  </m:oMath>
                </a14:m>
                <a:r>
                  <a:rPr lang="en-GB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in this example)</a:t>
                </a:r>
              </a:p>
              <a:p>
                <a:pPr marL="342900" indent="-342900" algn="l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GB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Then gradually </a:t>
                </a:r>
                <a:r>
                  <a:rPr lang="en-GB" sz="2000" b="0" dirty="0" err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denoise</a:t>
                </a:r>
                <a:r>
                  <a:rPr lang="en-GB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it using (conditional) annealed </a:t>
                </a:r>
                <a:r>
                  <a:rPr lang="en-GB" sz="2000" b="0" dirty="0" err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Langevin</a:t>
                </a:r>
                <a:r>
                  <a:rPr lang="en-GB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dynamics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BE692C7-1FAD-4ED9-9754-00CBABFB26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783837"/>
                <a:ext cx="8738334" cy="784830"/>
              </a:xfrm>
              <a:prstGeom prst="rect">
                <a:avLst/>
              </a:prstGeom>
              <a:blipFill>
                <a:blip r:embed="rId2"/>
                <a:stretch>
                  <a:fillRect l="-628" t="-4688" b="-14063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C982DEED-854E-4B59-B130-48B87A7850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" y="3015840"/>
            <a:ext cx="9144000" cy="275303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C2ED4F6-A0AD-45BB-91A0-F09F1AF41387}"/>
              </a:ext>
            </a:extLst>
          </p:cNvPr>
          <p:cNvSpPr/>
          <p:nvPr/>
        </p:nvSpPr>
        <p:spPr bwMode="auto">
          <a:xfrm>
            <a:off x="931828" y="2895187"/>
            <a:ext cx="8590208" cy="3142445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740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3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  <p:bldP spid="1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3: Targeting Perceptual Quality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4A48DE-4DA2-4DFE-8AC2-6CCEE457C09B}"/>
              </a:ext>
            </a:extLst>
          </p:cNvPr>
          <p:cNvSpPr txBox="1"/>
          <p:nvPr/>
        </p:nvSpPr>
        <p:spPr>
          <a:xfrm>
            <a:off x="1" y="1244512"/>
            <a:ext cx="9144000" cy="4770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Stochastic Image Denoiser:  </a:t>
            </a:r>
            <a:endParaRPr lang="en-US" sz="100" b="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5F9014-10BB-4E45-96D3-1CAED420A3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053" y="1817461"/>
            <a:ext cx="3628856" cy="243056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6789373-E3B7-4E73-92FF-ADAA507B12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806" y="2241667"/>
            <a:ext cx="3414810" cy="452526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2631519-498F-4530-8D54-6770CB53FD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8719" y="887196"/>
            <a:ext cx="4232829" cy="52881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4668925-B940-41E2-9BA8-086A8799D4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8304" y="1303338"/>
            <a:ext cx="4149011" cy="5478675"/>
          </a:xfrm>
          <a:prstGeom prst="rect">
            <a:avLst/>
          </a:prstGeom>
        </p:spPr>
      </p:pic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1888518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rrow: Right 19">
            <a:extLst>
              <a:ext uri="{FF2B5EF4-FFF2-40B4-BE49-F238E27FC236}">
                <a16:creationId xmlns:a16="http://schemas.microsoft.com/office/drawing/2014/main" id="{D13F5CA7-D2B9-4F78-8A79-A70696BACB4D}"/>
              </a:ext>
            </a:extLst>
          </p:cNvPr>
          <p:cNvSpPr/>
          <p:nvPr/>
        </p:nvSpPr>
        <p:spPr bwMode="auto">
          <a:xfrm>
            <a:off x="2696063" y="3762934"/>
            <a:ext cx="584751" cy="308405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ounded Rectangle 4">
            <a:extLst>
              <a:ext uri="{FF2B5EF4-FFF2-40B4-BE49-F238E27FC236}">
                <a16:creationId xmlns:a16="http://schemas.microsoft.com/office/drawing/2014/main" id="{3B650153-496C-4C30-959F-296702204CD9}"/>
              </a:ext>
            </a:extLst>
          </p:cNvPr>
          <p:cNvSpPr/>
          <p:nvPr/>
        </p:nvSpPr>
        <p:spPr bwMode="auto">
          <a:xfrm>
            <a:off x="842963" y="2436085"/>
            <a:ext cx="7396162" cy="457200"/>
          </a:xfrm>
          <a:prstGeom prst="round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107140" y="1361031"/>
            <a:ext cx="2834185" cy="520148"/>
          </a:xfrm>
          <a:prstGeom prst="round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So, Let’s Talk About … 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1387" y="1375318"/>
            <a:ext cx="8686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 Denoising</a:t>
            </a:r>
          </a:p>
          <a:p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 more accurately</a:t>
            </a:r>
          </a:p>
          <a:p>
            <a:endParaRPr lang="en-US" sz="11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Removal of 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White Additive Gaussian Noise </a:t>
            </a: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an Image 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he-IL" dirty="0">
                <a:solidFill>
                  <a:srgbClr val="FFFFFF"/>
                </a:solidFill>
              </a:rPr>
              <a:t>5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098" name="Picture 2" descr="Denoising » DMMD">
            <a:extLst>
              <a:ext uri="{FF2B5EF4-FFF2-40B4-BE49-F238E27FC236}">
                <a16:creationId xmlns:a16="http://schemas.microsoft.com/office/drawing/2014/main" id="{3AE58A06-4D33-4414-98CA-1B18320D2C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41"/>
          <a:stretch/>
        </p:blipFill>
        <p:spPr bwMode="auto">
          <a:xfrm>
            <a:off x="7610293" y="3262033"/>
            <a:ext cx="1306008" cy="12960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enoising » DMMD">
            <a:extLst>
              <a:ext uri="{FF2B5EF4-FFF2-40B4-BE49-F238E27FC236}">
                <a16:creationId xmlns:a16="http://schemas.microsoft.com/office/drawing/2014/main" id="{C95505C5-977C-474A-A7B0-281458BD2E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241"/>
          <a:stretch/>
        </p:blipFill>
        <p:spPr bwMode="auto">
          <a:xfrm>
            <a:off x="3327290" y="3262033"/>
            <a:ext cx="1306008" cy="12960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enoising Images- The MATLAB way. What is Noise? | by Ritwik Raha | Medium">
            <a:extLst>
              <a:ext uri="{FF2B5EF4-FFF2-40B4-BE49-F238E27FC236}">
                <a16:creationId xmlns:a16="http://schemas.microsoft.com/office/drawing/2014/main" id="{A322E5C4-0C65-4C27-B173-F90418F123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36" t="38527" r="41597" b="22455"/>
          <a:stretch/>
        </p:blipFill>
        <p:spPr bwMode="auto">
          <a:xfrm>
            <a:off x="1814266" y="4605779"/>
            <a:ext cx="1305396" cy="12960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enoising » DMMD">
            <a:extLst>
              <a:ext uri="{FF2B5EF4-FFF2-40B4-BE49-F238E27FC236}">
                <a16:creationId xmlns:a16="http://schemas.microsoft.com/office/drawing/2014/main" id="{A8C85538-7008-4A89-95D3-6378D63198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41"/>
          <a:stretch/>
        </p:blipFill>
        <p:spPr bwMode="auto">
          <a:xfrm>
            <a:off x="265803" y="3262033"/>
            <a:ext cx="1306008" cy="12960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A8AA4CB8-07CF-4C23-B02F-3FE2DCEC4990}"/>
              </a:ext>
            </a:extLst>
          </p:cNvPr>
          <p:cNvSpPr/>
          <p:nvPr/>
        </p:nvSpPr>
        <p:spPr bwMode="auto">
          <a:xfrm>
            <a:off x="1644692" y="3762934"/>
            <a:ext cx="609600" cy="308405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DAA3EB8-6F35-4389-8123-445A3B5803A3}"/>
              </a:ext>
            </a:extLst>
          </p:cNvPr>
          <p:cNvGrpSpPr/>
          <p:nvPr/>
        </p:nvGrpSpPr>
        <p:grpSpPr>
          <a:xfrm>
            <a:off x="2257419" y="3581513"/>
            <a:ext cx="457200" cy="646331"/>
            <a:chOff x="5738813" y="4169742"/>
            <a:chExt cx="457200" cy="646331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FF13D034-9AE3-4C17-B0F9-6E9DE3212A48}"/>
                </a:ext>
              </a:extLst>
            </p:cNvPr>
            <p:cNvSpPr/>
            <p:nvPr/>
          </p:nvSpPr>
          <p:spPr bwMode="auto">
            <a:xfrm>
              <a:off x="5738813" y="4291013"/>
              <a:ext cx="452437" cy="44291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C1CDE49-315B-4EB1-9401-6F01C0F58DC4}"/>
                </a:ext>
              </a:extLst>
            </p:cNvPr>
            <p:cNvSpPr txBox="1"/>
            <p:nvPr/>
          </p:nvSpPr>
          <p:spPr>
            <a:xfrm>
              <a:off x="5748455" y="4169742"/>
              <a:ext cx="447558" cy="646331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3600" dirty="0"/>
                <a:t>+</a:t>
              </a:r>
              <a:endParaRPr lang="he-IL" sz="36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1589FBD-3367-491C-A11D-5B689B228CF5}"/>
                  </a:ext>
                </a:extLst>
              </p:cNvPr>
              <p:cNvSpPr txBox="1"/>
              <p:nvPr/>
            </p:nvSpPr>
            <p:spPr>
              <a:xfrm>
                <a:off x="3119662" y="5156554"/>
                <a:ext cx="2000014" cy="74751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/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Gaussian Noise: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ℕ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a:rPr lang="en-US" sz="20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sSup>
                          <m:sSupPr>
                            <m:ctrlP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 b="0" i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σ</m:t>
                            </m:r>
                          </m:e>
                          <m:sup>
                            <m:r>
                              <a:rPr lang="en-US" sz="2000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000" b="1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𝐈</m:t>
                        </m:r>
                      </m:e>
                    </m:d>
                  </m:oMath>
                </a14:m>
                <a:endParaRPr lang="he-IL" sz="2000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1589FBD-3367-491C-A11D-5B689B228C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9662" y="5156554"/>
                <a:ext cx="2000014" cy="747512"/>
              </a:xfrm>
              <a:prstGeom prst="rect">
                <a:avLst/>
              </a:prstGeom>
              <a:blipFill>
                <a:blip r:embed="rId4"/>
                <a:stretch>
                  <a:fillRect l="-3354" t="-4878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46E2EB11-5302-48FB-9946-0895A30EB2C2}"/>
              </a:ext>
            </a:extLst>
          </p:cNvPr>
          <p:cNvSpPr txBox="1"/>
          <p:nvPr/>
        </p:nvSpPr>
        <p:spPr>
          <a:xfrm>
            <a:off x="194868" y="4532696"/>
            <a:ext cx="1429141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Original (clean) Image</a:t>
            </a:r>
            <a:endParaRPr lang="he-IL" sz="2000" b="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CEE8FBE-3699-42B9-B8FE-D757DF8DE2EC}"/>
              </a:ext>
            </a:extLst>
          </p:cNvPr>
          <p:cNvSpPr txBox="1"/>
          <p:nvPr/>
        </p:nvSpPr>
        <p:spPr>
          <a:xfrm>
            <a:off x="3276585" y="4532696"/>
            <a:ext cx="200001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Noisy image</a:t>
            </a:r>
            <a:endParaRPr lang="he-IL" sz="2000" b="0" dirty="0">
              <a:solidFill>
                <a:schemeClr val="bg1"/>
              </a:solidFill>
            </a:endParaRP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7B6148DB-746C-442F-8F3F-9DD1F1CE0216}"/>
              </a:ext>
            </a:extLst>
          </p:cNvPr>
          <p:cNvSpPr/>
          <p:nvPr/>
        </p:nvSpPr>
        <p:spPr bwMode="auto">
          <a:xfrm>
            <a:off x="7054165" y="3762933"/>
            <a:ext cx="469262" cy="308405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AC5973C4-510C-4C33-8BE1-FC797DA2C5A8}"/>
              </a:ext>
            </a:extLst>
          </p:cNvPr>
          <p:cNvSpPr/>
          <p:nvPr/>
        </p:nvSpPr>
        <p:spPr bwMode="auto">
          <a:xfrm>
            <a:off x="4724429" y="3770037"/>
            <a:ext cx="464997" cy="308405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DA369E-D57A-437D-96B0-41F509C349BE}"/>
              </a:ext>
            </a:extLst>
          </p:cNvPr>
          <p:cNvSpPr txBox="1"/>
          <p:nvPr/>
        </p:nvSpPr>
        <p:spPr>
          <a:xfrm>
            <a:off x="7567612" y="4592797"/>
            <a:ext cx="1348689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Denoised image</a:t>
            </a:r>
            <a:endParaRPr lang="he-IL" sz="2000" b="0" dirty="0">
              <a:solidFill>
                <a:schemeClr val="bg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1CD258E-9D57-41AD-8FFE-03F204828766}"/>
              </a:ext>
            </a:extLst>
          </p:cNvPr>
          <p:cNvSpPr/>
          <p:nvPr/>
        </p:nvSpPr>
        <p:spPr bwMode="auto">
          <a:xfrm>
            <a:off x="5189426" y="3429000"/>
            <a:ext cx="1864739" cy="962025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Image Denoiser</a:t>
            </a:r>
            <a:endParaRPr kumimoji="0" lang="he-IL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90E0875-E99A-42F5-85EB-C75A7708D9F0}"/>
              </a:ext>
            </a:extLst>
          </p:cNvPr>
          <p:cNvCxnSpPr>
            <a:cxnSpLocks/>
          </p:cNvCxnSpPr>
          <p:nvPr/>
        </p:nvCxnSpPr>
        <p:spPr bwMode="auto">
          <a:xfrm flipV="1">
            <a:off x="5619750" y="4391025"/>
            <a:ext cx="0" cy="288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C4BD277-3FB5-489E-8466-BD1F1B2BC3D1}"/>
                  </a:ext>
                </a:extLst>
              </p:cNvPr>
              <p:cNvSpPr txBox="1"/>
              <p:nvPr/>
            </p:nvSpPr>
            <p:spPr>
              <a:xfrm>
                <a:off x="5335119" y="4557271"/>
                <a:ext cx="63424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σ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C4BD277-3FB5-489E-8466-BD1F1B2BC3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5119" y="4557271"/>
                <a:ext cx="634249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Arrow: Right 32">
            <a:extLst>
              <a:ext uri="{FF2B5EF4-FFF2-40B4-BE49-F238E27FC236}">
                <a16:creationId xmlns:a16="http://schemas.microsoft.com/office/drawing/2014/main" id="{6ABA5368-2218-4A4C-87A3-78F7891FC013}"/>
              </a:ext>
            </a:extLst>
          </p:cNvPr>
          <p:cNvSpPr/>
          <p:nvPr/>
        </p:nvSpPr>
        <p:spPr bwMode="auto">
          <a:xfrm rot="16200000">
            <a:off x="2283863" y="4193701"/>
            <a:ext cx="369584" cy="308405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07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1" grpId="0" animBg="1"/>
      <p:bldP spid="5" grpId="0" animBg="1"/>
      <p:bldP spid="3" grpId="0"/>
      <p:bldP spid="2" grpId="0" animBg="1"/>
      <p:bldP spid="8" grpId="0"/>
      <p:bldP spid="22" grpId="0"/>
      <p:bldP spid="23" grpId="0"/>
      <p:bldP spid="24" grpId="0" animBg="1"/>
      <p:bldP spid="25" grpId="0" animBg="1"/>
      <p:bldP spid="26" grpId="0"/>
      <p:bldP spid="9" grpId="0" animBg="1"/>
      <p:bldP spid="31" grpId="0"/>
      <p:bldP spid="33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3: Targeting Perceptual Quality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49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6AB2E9-AF99-4614-A15B-6091D82016C3}"/>
              </a:ext>
            </a:extLst>
          </p:cNvPr>
          <p:cNvSpPr txBox="1"/>
          <p:nvPr/>
        </p:nvSpPr>
        <p:spPr>
          <a:xfrm>
            <a:off x="155575" y="1228907"/>
            <a:ext cx="8765141" cy="472437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spcAft>
                <a:spcPts val="1200"/>
              </a:spcAft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Let’s have a closer look at the </a:t>
            </a: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Conditional GAN Denoiser:</a:t>
            </a:r>
          </a:p>
          <a:p>
            <a:pPr marL="342900" lvl="0" indent="-342900" algn="l" defTabSz="457200" fontAlgn="auto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b="0" dirty="0">
                <a:solidFill>
                  <a:prstClr val="white"/>
                </a:solidFill>
                <a:latin typeface="Calibri" panose="020F0502020204030204"/>
              </a:rPr>
              <a:t>Typical design approach: Optimize a</a:t>
            </a:r>
            <a:r>
              <a:rPr lang="x-none" sz="2000" b="0" dirty="0">
                <a:solidFill>
                  <a:prstClr val="white"/>
                </a:solidFill>
                <a:latin typeface="Calibri" panose="020F0502020204030204"/>
              </a:rPr>
              <a:t> distortion measure (</a:t>
            </a:r>
            <a:r>
              <a:rPr lang="en-US" sz="2000" b="0" dirty="0">
                <a:solidFill>
                  <a:prstClr val="white"/>
                </a:solidFill>
                <a:latin typeface="Calibri" panose="020F0502020204030204"/>
              </a:rPr>
              <a:t>e.g.</a:t>
            </a:r>
            <a:r>
              <a:rPr lang="x-none" sz="2000" b="0" dirty="0">
                <a:solidFill>
                  <a:prstClr val="white"/>
                </a:solidFill>
                <a:latin typeface="Calibri" panose="020F0502020204030204"/>
              </a:rPr>
              <a:t> MSE) </a:t>
            </a:r>
            <a:r>
              <a:rPr lang="en-US" sz="2000" b="0" dirty="0">
                <a:solidFill>
                  <a:prstClr val="white"/>
                </a:solidFill>
                <a:latin typeface="Calibri" panose="020F0502020204030204"/>
              </a:rPr>
              <a:t>between </a:t>
            </a:r>
            <a:br>
              <a:rPr lang="en-US" sz="2000" b="0" dirty="0">
                <a:solidFill>
                  <a:prstClr val="white"/>
                </a:solidFill>
                <a:latin typeface="Calibri" panose="020F0502020204030204"/>
              </a:rPr>
            </a:br>
            <a:r>
              <a:rPr lang="en-US" sz="2000" b="0" dirty="0">
                <a:solidFill>
                  <a:prstClr val="white"/>
                </a:solidFill>
                <a:latin typeface="Calibri" panose="020F0502020204030204"/>
              </a:rPr>
              <a:t>the denoised and the ideal images</a:t>
            </a:r>
            <a:endParaRPr lang="x-none" sz="2000" b="0" dirty="0">
              <a:solidFill>
                <a:prstClr val="white"/>
              </a:solidFill>
              <a:latin typeface="Calibri" panose="020F0502020204030204"/>
            </a:endParaRPr>
          </a:p>
          <a:p>
            <a:pPr marL="342900" lvl="0" indent="-342900" algn="l" defTabSz="457200" fontAlgn="auto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x-none" sz="2000" b="0" dirty="0">
                <a:solidFill>
                  <a:prstClr val="white"/>
                </a:solidFill>
                <a:latin typeface="Calibri" panose="020F0502020204030204"/>
              </a:rPr>
              <a:t>Adversarial loss </a:t>
            </a:r>
            <a:r>
              <a:rPr lang="en-US" sz="2000" b="0" dirty="0">
                <a:solidFill>
                  <a:prstClr val="white"/>
                </a:solidFill>
                <a:latin typeface="Calibri" panose="020F0502020204030204"/>
              </a:rPr>
              <a:t>could be </a:t>
            </a:r>
            <a:r>
              <a:rPr lang="x-none" sz="2000" b="0" dirty="0">
                <a:solidFill>
                  <a:prstClr val="white"/>
                </a:solidFill>
                <a:latin typeface="Calibri" panose="020F0502020204030204"/>
              </a:rPr>
              <a:t>added to </a:t>
            </a:r>
            <a:br>
              <a:rPr lang="en-US" sz="2000" b="0" dirty="0">
                <a:solidFill>
                  <a:prstClr val="white"/>
                </a:solidFill>
                <a:latin typeface="Calibri" panose="020F0502020204030204"/>
              </a:rPr>
            </a:br>
            <a:r>
              <a:rPr lang="x-none" sz="2000" b="0" dirty="0">
                <a:solidFill>
                  <a:prstClr val="white"/>
                </a:solidFill>
                <a:latin typeface="Calibri" panose="020F0502020204030204"/>
              </a:rPr>
              <a:t>improve the perceptual quality</a:t>
            </a:r>
          </a:p>
          <a:p>
            <a:pPr marL="342900" lvl="0" indent="-342900" algn="l" defTabSz="457200" fontAlgn="auto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sz="3200" b="0" dirty="0">
              <a:solidFill>
                <a:prstClr val="white"/>
              </a:solidFill>
              <a:latin typeface="Calibri" panose="020F0502020204030204"/>
            </a:endParaRPr>
          </a:p>
          <a:p>
            <a:pPr marL="342900" lvl="0" indent="-342900" algn="l" defTabSz="457200" fontAlgn="auto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sz="2000" b="0" dirty="0">
              <a:solidFill>
                <a:prstClr val="white"/>
              </a:solidFill>
              <a:latin typeface="Calibri" panose="020F0502020204030204"/>
            </a:endParaRPr>
          </a:p>
          <a:p>
            <a:pPr marL="342900" lvl="0" indent="-342900" algn="l" defTabSz="457200" fontAlgn="auto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sz="2000" b="0" dirty="0">
              <a:solidFill>
                <a:prstClr val="white"/>
              </a:solidFill>
              <a:latin typeface="Calibri" panose="020F0502020204030204"/>
            </a:endParaRPr>
          </a:p>
          <a:p>
            <a:pPr marL="342900" lvl="0" indent="-342900" algn="l" defTabSz="457200" fontAlgn="auto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b="0" dirty="0">
                <a:solidFill>
                  <a:prstClr val="white"/>
                </a:solidFill>
                <a:latin typeface="Calibri" panose="020F0502020204030204"/>
              </a:rPr>
              <a:t>However, when used t</a:t>
            </a:r>
            <a:r>
              <a:rPr lang="x-none" sz="2000" b="0" dirty="0">
                <a:solidFill>
                  <a:prstClr val="white"/>
                </a:solidFill>
                <a:latin typeface="Calibri" panose="020F0502020204030204"/>
              </a:rPr>
              <a:t>ogether, </a:t>
            </a:r>
            <a:br>
              <a:rPr lang="en-US" sz="2000" b="0" dirty="0">
                <a:solidFill>
                  <a:prstClr val="white"/>
                </a:solidFill>
                <a:latin typeface="Calibri" panose="020F0502020204030204"/>
              </a:rPr>
            </a:br>
            <a:r>
              <a:rPr lang="en-US" sz="2000" b="0" dirty="0">
                <a:solidFill>
                  <a:prstClr val="white"/>
                </a:solidFill>
                <a:latin typeface="Calibri" panose="020F0502020204030204"/>
              </a:rPr>
              <a:t>we get a compromise between</a:t>
            </a:r>
            <a:r>
              <a:rPr lang="x-none" sz="2000" b="0" dirty="0">
                <a:solidFill>
                  <a:prstClr val="white"/>
                </a:solidFill>
                <a:latin typeface="Calibri" panose="020F0502020204030204"/>
              </a:rPr>
              <a:t> </a:t>
            </a:r>
            <a:br>
              <a:rPr lang="en-US" sz="2000" b="0" dirty="0">
                <a:solidFill>
                  <a:prstClr val="white"/>
                </a:solidFill>
                <a:latin typeface="Calibri" panose="020F0502020204030204"/>
              </a:rPr>
            </a:br>
            <a:r>
              <a:rPr lang="x-none" sz="2000" b="0" dirty="0">
                <a:solidFill>
                  <a:prstClr val="white"/>
                </a:solidFill>
                <a:latin typeface="Calibri" panose="020F0502020204030204"/>
              </a:rPr>
              <a:t>distortion and perceptual quality</a:t>
            </a:r>
            <a:endParaRPr lang="en-US" sz="100" b="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16216D0-77C2-462E-B953-31A0927AFE56}"/>
              </a:ext>
            </a:extLst>
          </p:cNvPr>
          <p:cNvGrpSpPr/>
          <p:nvPr/>
        </p:nvGrpSpPr>
        <p:grpSpPr>
          <a:xfrm>
            <a:off x="552741" y="3192139"/>
            <a:ext cx="5032787" cy="1698364"/>
            <a:chOff x="552741" y="3101644"/>
            <a:chExt cx="5032787" cy="169836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EAD400F-AD20-4E50-880D-95DEF54DF6D2}"/>
                </a:ext>
              </a:extLst>
            </p:cNvPr>
            <p:cNvSpPr/>
            <p:nvPr/>
          </p:nvSpPr>
          <p:spPr>
            <a:xfrm>
              <a:off x="2452940" y="3816280"/>
              <a:ext cx="1148365" cy="52251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Denoiser</a:t>
              </a:r>
              <a:endParaRPr kumimoji="0" lang="x-none" sz="1800" b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C4532D9-DF23-4CDA-9A46-2A273288E49D}"/>
                </a:ext>
              </a:extLst>
            </p:cNvPr>
            <p:cNvCxnSpPr>
              <a:cxnSpLocks/>
              <a:stCxn id="12" idx="3"/>
              <a:endCxn id="10" idx="1"/>
            </p:cNvCxnSpPr>
            <p:nvPr/>
          </p:nvCxnSpPr>
          <p:spPr>
            <a:xfrm>
              <a:off x="1947955" y="4077537"/>
              <a:ext cx="504985" cy="1"/>
            </a:xfrm>
            <a:prstGeom prst="straightConnector1">
              <a:avLst/>
            </a:prstGeom>
            <a:noFill/>
            <a:ln w="28575" cap="flat" cmpd="sng" algn="ctr">
              <a:solidFill>
                <a:schemeClr val="bg1"/>
              </a:solidFill>
              <a:prstDash val="solid"/>
              <a:miter lim="800000"/>
              <a:tailEnd type="triangle"/>
            </a:ln>
            <a:effectLst/>
          </p:spPr>
        </p:cxnSp>
        <p:pic>
          <p:nvPicPr>
            <p:cNvPr id="12" name="Picture 11" descr="A picture containing person&#10;&#10;Description automatically generated">
              <a:extLst>
                <a:ext uri="{FF2B5EF4-FFF2-40B4-BE49-F238E27FC236}">
                  <a16:creationId xmlns:a16="http://schemas.microsoft.com/office/drawing/2014/main" id="{DA2AAAEA-8B5E-4F2B-9783-97A8119EE9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2741" y="3379930"/>
              <a:ext cx="1395214" cy="1395214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DF968FD-A3BD-4048-90A8-7D32B6CEC822}"/>
                </a:ext>
              </a:extLst>
            </p:cNvPr>
            <p:cNvCxnSpPr>
              <a:cxnSpLocks/>
              <a:stCxn id="10" idx="3"/>
            </p:cNvCxnSpPr>
            <p:nvPr/>
          </p:nvCxnSpPr>
          <p:spPr>
            <a:xfrm flipV="1">
              <a:off x="3601305" y="4067077"/>
              <a:ext cx="593486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bg1"/>
              </a:solidFill>
              <a:prstDash val="solid"/>
              <a:miter lim="800000"/>
              <a:tailEnd type="triangle"/>
            </a:ln>
            <a:effectLst/>
          </p:spPr>
        </p:cxn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FB0BA4F-0C63-4E43-AC39-F97B8E2588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94791" y="3409271"/>
              <a:ext cx="1390737" cy="1390737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3B1B7EF-F85F-4437-8B38-5D30A14BE3BF}"/>
                </a:ext>
              </a:extLst>
            </p:cNvPr>
            <p:cNvSpPr txBox="1"/>
            <p:nvPr/>
          </p:nvSpPr>
          <p:spPr>
            <a:xfrm>
              <a:off x="4088095" y="3101644"/>
              <a:ext cx="8707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x-none" sz="1400" b="0" dirty="0">
                  <a:solidFill>
                    <a:prstClr val="white"/>
                  </a:solidFill>
                  <a:latin typeface="Calibri" panose="020F0502020204030204"/>
                </a:rPr>
                <a:t>Denoised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E5E96DD-9FEB-45BB-9AE6-D7631CC5C49C}"/>
                </a:ext>
              </a:extLst>
            </p:cNvPr>
            <p:cNvSpPr txBox="1"/>
            <p:nvPr/>
          </p:nvSpPr>
          <p:spPr>
            <a:xfrm>
              <a:off x="1891119" y="3276946"/>
              <a:ext cx="5853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x-none" sz="1400" b="0" dirty="0">
                  <a:solidFill>
                    <a:prstClr val="white"/>
                  </a:solidFill>
                  <a:latin typeface="Calibri" panose="020F0502020204030204"/>
                </a:rPr>
                <a:t>Noisy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F9B5158-C474-45ED-AEA8-17DBAD743032}"/>
              </a:ext>
            </a:extLst>
          </p:cNvPr>
          <p:cNvGrpSpPr/>
          <p:nvPr/>
        </p:nvGrpSpPr>
        <p:grpSpPr>
          <a:xfrm>
            <a:off x="4623410" y="3187429"/>
            <a:ext cx="2581220" cy="2729919"/>
            <a:chOff x="4623410" y="3096934"/>
            <a:chExt cx="2581220" cy="2729919"/>
          </a:xfrm>
        </p:grpSpPr>
        <p:pic>
          <p:nvPicPr>
            <p:cNvPr id="22" name="Picture 21" descr="A baby smiling for the camera&#10;&#10;Description automatically generated with medium confidence">
              <a:extLst>
                <a:ext uri="{FF2B5EF4-FFF2-40B4-BE49-F238E27FC236}">
                  <a16:creationId xmlns:a16="http://schemas.microsoft.com/office/drawing/2014/main" id="{0A28402D-2717-40DF-B657-4583AB229E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5375" y="3417493"/>
              <a:ext cx="1369732" cy="1369732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CE0C73F-BC65-4925-943F-932097938808}"/>
                </a:ext>
              </a:extLst>
            </p:cNvPr>
            <p:cNvSpPr txBox="1"/>
            <p:nvPr/>
          </p:nvSpPr>
          <p:spPr>
            <a:xfrm>
              <a:off x="6611198" y="3096934"/>
              <a:ext cx="5934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x-none" sz="1400" b="0" dirty="0">
                  <a:solidFill>
                    <a:prstClr val="white"/>
                  </a:solidFill>
                  <a:latin typeface="Calibri" panose="020F0502020204030204"/>
                </a:rPr>
                <a:t>Clean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DD67AB9F-4370-4345-8ABA-E0D33A45120B}"/>
                    </a:ext>
                  </a:extLst>
                </p:cNvPr>
                <p:cNvSpPr txBox="1"/>
                <p:nvPr/>
              </p:nvSpPr>
              <p:spPr>
                <a:xfrm>
                  <a:off x="4623410" y="5549854"/>
                  <a:ext cx="1522632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MSE</m:t>
                        </m:r>
                        <m:d>
                          <m:dPr>
                            <m:ctrlPr>
                              <a:rPr lang="en-US" sz="18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    ,      </m:t>
                            </m:r>
                          </m:e>
                        </m:d>
                      </m:oMath>
                    </m:oMathPara>
                  </a14:m>
                  <a:endParaRPr lang="x-none" sz="1800" b="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6BB2E839-4B6E-46F1-9845-6F0B1FD632A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23410" y="5549854"/>
                  <a:ext cx="1522632" cy="276999"/>
                </a:xfrm>
                <a:prstGeom prst="rect">
                  <a:avLst/>
                </a:prstGeom>
                <a:blipFill>
                  <a:blip r:embed="rId5"/>
                  <a:stretch>
                    <a:fillRect b="-6522"/>
                  </a:stretch>
                </a:blipFill>
              </p:spPr>
              <p:txBody>
                <a:bodyPr/>
                <a:lstStyle/>
                <a:p>
                  <a:r>
                    <a:rPr lang="he-I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18352A74-7F50-4316-B2E9-A58EDB3BE939}"/>
                </a:ext>
              </a:extLst>
            </p:cNvPr>
            <p:cNvSpPr/>
            <p:nvPr/>
          </p:nvSpPr>
          <p:spPr bwMode="auto">
            <a:xfrm rot="5400000">
              <a:off x="5150959" y="5266037"/>
              <a:ext cx="648718" cy="185742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Arrow: Right 25">
              <a:extLst>
                <a:ext uri="{FF2B5EF4-FFF2-40B4-BE49-F238E27FC236}">
                  <a16:creationId xmlns:a16="http://schemas.microsoft.com/office/drawing/2014/main" id="{C6D1A62B-B5DB-4537-B053-BB0175B0A9F2}"/>
                </a:ext>
              </a:extLst>
            </p:cNvPr>
            <p:cNvSpPr/>
            <p:nvPr/>
          </p:nvSpPr>
          <p:spPr bwMode="auto">
            <a:xfrm rot="5400000">
              <a:off x="5397811" y="5266037"/>
              <a:ext cx="648718" cy="185742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686551C-6A79-47A5-8766-D388E1FBE1C2}"/>
                </a:ext>
              </a:extLst>
            </p:cNvPr>
            <p:cNvSpPr/>
            <p:nvPr/>
          </p:nvSpPr>
          <p:spPr bwMode="auto">
            <a:xfrm>
              <a:off x="5676654" y="5030822"/>
              <a:ext cx="804387" cy="9183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8897BCB-BC8F-4B11-A9A2-FD29BFBF96F7}"/>
                </a:ext>
              </a:extLst>
            </p:cNvPr>
            <p:cNvSpPr/>
            <p:nvPr/>
          </p:nvSpPr>
          <p:spPr bwMode="auto">
            <a:xfrm>
              <a:off x="4697791" y="5032410"/>
              <a:ext cx="820981" cy="9183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04A1F58-B6B4-4FBF-BF7E-D6CCA374E8BE}"/>
                </a:ext>
              </a:extLst>
            </p:cNvPr>
            <p:cNvSpPr/>
            <p:nvPr/>
          </p:nvSpPr>
          <p:spPr bwMode="auto">
            <a:xfrm>
              <a:off x="6379441" y="4787225"/>
              <a:ext cx="101600" cy="3354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9703772-8755-4656-BE94-F0A1C89FC93D}"/>
                </a:ext>
              </a:extLst>
            </p:cNvPr>
            <p:cNvSpPr/>
            <p:nvPr/>
          </p:nvSpPr>
          <p:spPr bwMode="auto">
            <a:xfrm>
              <a:off x="4665647" y="4806551"/>
              <a:ext cx="101600" cy="31610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172143A-F9A9-4FAD-814F-B08FB68B5F84}"/>
              </a:ext>
            </a:extLst>
          </p:cNvPr>
          <p:cNvGrpSpPr/>
          <p:nvPr/>
        </p:nvGrpSpPr>
        <p:grpSpPr>
          <a:xfrm>
            <a:off x="5048250" y="2793561"/>
            <a:ext cx="3810552" cy="3118733"/>
            <a:chOff x="5048250" y="2703066"/>
            <a:chExt cx="3810552" cy="3118733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061F8F5-6946-464D-A627-1330E8369C9B}"/>
                </a:ext>
              </a:extLst>
            </p:cNvPr>
            <p:cNvSpPr/>
            <p:nvPr/>
          </p:nvSpPr>
          <p:spPr bwMode="auto">
            <a:xfrm>
              <a:off x="5051419" y="2703066"/>
              <a:ext cx="2799970" cy="9183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4B7401B-E660-44BA-8A10-C4D246900472}"/>
                </a:ext>
              </a:extLst>
            </p:cNvPr>
            <p:cNvSpPr/>
            <p:nvPr/>
          </p:nvSpPr>
          <p:spPr bwMode="auto">
            <a:xfrm>
              <a:off x="5048250" y="2705100"/>
              <a:ext cx="101600" cy="69961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DA9DA39-EF02-4E56-96E1-D5956D513A69}"/>
                </a:ext>
              </a:extLst>
            </p:cNvPr>
            <p:cNvGrpSpPr/>
            <p:nvPr/>
          </p:nvGrpSpPr>
          <p:grpSpPr>
            <a:xfrm>
              <a:off x="6324777" y="2765425"/>
              <a:ext cx="2534025" cy="3056374"/>
              <a:chOff x="6324777" y="2765425"/>
              <a:chExt cx="2534025" cy="3056374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FF04FDEC-FFAA-44FE-ABDE-5411F97184F8}"/>
                  </a:ext>
                </a:extLst>
              </p:cNvPr>
              <p:cNvSpPr/>
              <p:nvPr/>
            </p:nvSpPr>
            <p:spPr>
              <a:xfrm>
                <a:off x="8110326" y="3750819"/>
                <a:ext cx="748476" cy="522515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solidFill>
                  <a:schemeClr val="bg2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x-none" sz="1800" b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Critic</a:t>
                </a:r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6242E24C-E5F6-4D58-A372-700A9B13E13F}"/>
                  </a:ext>
                </a:extLst>
              </p:cNvPr>
              <p:cNvSpPr/>
              <p:nvPr/>
            </p:nvSpPr>
            <p:spPr>
              <a:xfrm>
                <a:off x="7779955" y="4070890"/>
                <a:ext cx="72000" cy="72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x-none" sz="1800" b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474D71DB-6B4E-410A-8C81-8E400EEA08F7}"/>
                  </a:ext>
                </a:extLst>
              </p:cNvPr>
              <p:cNvSpPr/>
              <p:nvPr/>
            </p:nvSpPr>
            <p:spPr>
              <a:xfrm>
                <a:off x="7774882" y="3779091"/>
                <a:ext cx="72000" cy="72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x-none" sz="1800" b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2F813A34-A523-4AD2-B2D3-741B7991D0C1}"/>
                  </a:ext>
                </a:extLst>
              </p:cNvPr>
              <p:cNvCxnSpPr>
                <a:cxnSpLocks/>
                <a:stCxn id="37" idx="5"/>
                <a:endCxn id="35" idx="1"/>
              </p:cNvCxnSpPr>
              <p:nvPr/>
            </p:nvCxnSpPr>
            <p:spPr>
              <a:xfrm>
                <a:off x="7836338" y="3840547"/>
                <a:ext cx="273988" cy="17153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bg1"/>
                </a:solidFill>
                <a:prstDash val="sysDash"/>
                <a:miter lim="800000"/>
                <a:tailEnd type="triangle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DF8C8617-3BFC-42E6-A05E-5C895A6BD104}"/>
                      </a:ext>
                    </a:extLst>
                  </p:cNvPr>
                  <p:cNvSpPr txBox="1"/>
                  <p:nvPr/>
                </p:nvSpPr>
                <p:spPr>
                  <a:xfrm>
                    <a:off x="6324777" y="5544735"/>
                    <a:ext cx="1282690" cy="27706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 defTabSz="45720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  <m:r>
                            <a:rPr lang="en-US" sz="1800" b="0" i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adv</m:t>
                              </m:r>
                            </m:sub>
                          </m:sSub>
                          <m:r>
                            <a:rPr lang="en-US" sz="1800" b="0" i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(      )</m:t>
                          </m:r>
                        </m:oMath>
                      </m:oMathPara>
                    </a14:m>
                    <a:br>
                      <a:rPr lang="en-US" sz="1800" b="0" dirty="0">
                        <a:solidFill>
                          <a:prstClr val="white"/>
                        </a:solidFill>
                        <a:latin typeface="Calibri" panose="020F0502020204030204"/>
                      </a:rPr>
                    </a:br>
                    <a:endParaRPr lang="x-none" sz="1800" b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mc:Choice>
            <mc:Fallback xmlns=""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3044343B-34C3-44EE-A90E-5F856F236EF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24777" y="5544735"/>
                    <a:ext cx="1282690" cy="277064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t="-4444" r="-952" b="-35556"/>
                    </a:stretch>
                  </a:blipFill>
                </p:spPr>
                <p:txBody>
                  <a:bodyPr/>
                  <a:lstStyle/>
                  <a:p>
                    <a:r>
                      <a:rPr lang="he-IL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0" name="Arrow: Right 39">
                <a:extLst>
                  <a:ext uri="{FF2B5EF4-FFF2-40B4-BE49-F238E27FC236}">
                    <a16:creationId xmlns:a16="http://schemas.microsoft.com/office/drawing/2014/main" id="{253470F9-2998-4A27-B1A6-F1B18882BE3E}"/>
                  </a:ext>
                </a:extLst>
              </p:cNvPr>
              <p:cNvSpPr/>
              <p:nvPr/>
            </p:nvSpPr>
            <p:spPr bwMode="auto">
              <a:xfrm>
                <a:off x="7122282" y="4012077"/>
                <a:ext cx="648718" cy="185742"/>
              </a:xfrm>
              <a:prstGeom prst="rightArrow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1" name="Arrow: Right 40">
                <a:extLst>
                  <a:ext uri="{FF2B5EF4-FFF2-40B4-BE49-F238E27FC236}">
                    <a16:creationId xmlns:a16="http://schemas.microsoft.com/office/drawing/2014/main" id="{1041F890-B81C-4172-961A-6A37CC881BDD}"/>
                  </a:ext>
                </a:extLst>
              </p:cNvPr>
              <p:cNvSpPr/>
              <p:nvPr/>
            </p:nvSpPr>
            <p:spPr bwMode="auto">
              <a:xfrm rot="5400000">
                <a:off x="7302812" y="3174272"/>
                <a:ext cx="1003435" cy="185742"/>
              </a:xfrm>
              <a:prstGeom prst="rightArrow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2" name="Arrow: Right 41">
                <a:extLst>
                  <a:ext uri="{FF2B5EF4-FFF2-40B4-BE49-F238E27FC236}">
                    <a16:creationId xmlns:a16="http://schemas.microsoft.com/office/drawing/2014/main" id="{BAF3C0C9-00B2-44E0-A954-04232FB64CE9}"/>
                  </a:ext>
                </a:extLst>
              </p:cNvPr>
              <p:cNvSpPr/>
              <p:nvPr/>
            </p:nvSpPr>
            <p:spPr bwMode="auto">
              <a:xfrm rot="5400000">
                <a:off x="6927019" y="5277381"/>
                <a:ext cx="648718" cy="185742"/>
              </a:xfrm>
              <a:prstGeom prst="rightArrow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DA803CEA-5253-4577-A6C6-B2691C0B67BC}"/>
                  </a:ext>
                </a:extLst>
              </p:cNvPr>
              <p:cNvSpPr/>
              <p:nvPr/>
            </p:nvSpPr>
            <p:spPr bwMode="auto">
              <a:xfrm>
                <a:off x="7205273" y="5045526"/>
                <a:ext cx="1262805" cy="91838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12E81E26-35BB-4C0B-BE57-B16CB21A92A6}"/>
                  </a:ext>
                </a:extLst>
              </p:cNvPr>
              <p:cNvSpPr/>
              <p:nvPr/>
            </p:nvSpPr>
            <p:spPr bwMode="auto">
              <a:xfrm>
                <a:off x="8433764" y="4273334"/>
                <a:ext cx="101600" cy="86403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B7987BAD-25C8-4B64-91D1-E69828F003C2}"/>
                  </a:ext>
                </a:extLst>
              </p:cNvPr>
              <p:cNvSpPr txBox="1"/>
              <p:nvPr/>
            </p:nvSpPr>
            <p:spPr>
              <a:xfrm>
                <a:off x="6049832" y="5638333"/>
                <a:ext cx="22602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 defTabSz="4572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0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x-none" sz="1800" b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B7987BAD-25C8-4B64-91D1-E69828F003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9832" y="5638333"/>
                <a:ext cx="226024" cy="276999"/>
              </a:xfrm>
              <a:prstGeom prst="rect">
                <a:avLst/>
              </a:prstGeom>
              <a:blipFill>
                <a:blip r:embed="rId7"/>
                <a:stretch>
                  <a:fillRect l="-21053" r="-18421" b="-6667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Action Button: Go Forward or Next 6">
            <a:hlinkClick r:id="rId8" action="ppaction://hlinksldjump" highlightClick="1"/>
            <a:extLst>
              <a:ext uri="{FF2B5EF4-FFF2-40B4-BE49-F238E27FC236}">
                <a16:creationId xmlns:a16="http://schemas.microsoft.com/office/drawing/2014/main" id="{E99CEB8A-861E-4191-82DA-51D48F4F13E3}"/>
              </a:ext>
            </a:extLst>
          </p:cNvPr>
          <p:cNvSpPr/>
          <p:nvPr/>
        </p:nvSpPr>
        <p:spPr bwMode="auto">
          <a:xfrm>
            <a:off x="8433764" y="1191814"/>
            <a:ext cx="620073" cy="586853"/>
          </a:xfrm>
          <a:prstGeom prst="actionButtonForwardNex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97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45" grpId="0"/>
      <p:bldP spid="4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3: Targeting Perceptual Quality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50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CB36548-CA7B-4986-84BC-DE878EE43C0E}"/>
              </a:ext>
            </a:extLst>
          </p:cNvPr>
          <p:cNvSpPr txBox="1"/>
          <p:nvPr/>
        </p:nvSpPr>
        <p:spPr>
          <a:xfrm>
            <a:off x="100013" y="1238140"/>
            <a:ext cx="6254613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 defTabSz="4572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x-none" sz="2000" b="0" dirty="0">
                <a:solidFill>
                  <a:prstClr val="white"/>
                </a:solidFill>
                <a:latin typeface="Calibri" panose="020F0502020204030204"/>
              </a:rPr>
              <a:t>For ill-posed restoration task</a:t>
            </a:r>
            <a:r>
              <a:rPr lang="en-US" sz="2000" b="0" dirty="0">
                <a:solidFill>
                  <a:prstClr val="white"/>
                </a:solidFill>
                <a:latin typeface="Calibri" panose="020F0502020204030204"/>
              </a:rPr>
              <a:t>s</a:t>
            </a:r>
            <a:r>
              <a:rPr lang="x-none" sz="2000" b="0" dirty="0">
                <a:solidFill>
                  <a:prstClr val="white"/>
                </a:solidFill>
                <a:latin typeface="Calibri" panose="020F0502020204030204"/>
              </a:rPr>
              <a:t>, perceptual </a:t>
            </a:r>
            <a:br>
              <a:rPr lang="en-US" sz="2000" b="0" dirty="0">
                <a:solidFill>
                  <a:prstClr val="white"/>
                </a:solidFill>
                <a:latin typeface="Calibri" panose="020F0502020204030204"/>
              </a:rPr>
            </a:br>
            <a:r>
              <a:rPr lang="x-none" sz="2000" b="0" dirty="0">
                <a:solidFill>
                  <a:prstClr val="white"/>
                </a:solidFill>
                <a:latin typeface="Calibri" panose="020F0502020204030204"/>
              </a:rPr>
              <a:t>quality performance comes </a:t>
            </a:r>
            <a:r>
              <a:rPr lang="en-US" sz="2000" b="0" dirty="0">
                <a:solidFill>
                  <a:prstClr val="white"/>
                </a:solidFill>
                <a:latin typeface="Calibri" panose="020F0502020204030204"/>
              </a:rPr>
              <a:t>at</a:t>
            </a:r>
            <a:r>
              <a:rPr lang="x-none" sz="2000" b="0" dirty="0">
                <a:solidFill>
                  <a:prstClr val="white"/>
                </a:solidFill>
                <a:latin typeface="Calibri" panose="020F0502020204030204"/>
              </a:rPr>
              <a:t> the expense </a:t>
            </a:r>
            <a:br>
              <a:rPr lang="en-US" sz="2000" b="0" dirty="0">
                <a:solidFill>
                  <a:prstClr val="white"/>
                </a:solidFill>
                <a:latin typeface="Calibri" panose="020F0502020204030204"/>
              </a:rPr>
            </a:br>
            <a:r>
              <a:rPr lang="x-none" sz="2000" b="0" dirty="0">
                <a:solidFill>
                  <a:prstClr val="white"/>
                </a:solidFill>
                <a:latin typeface="Calibri" panose="020F0502020204030204"/>
              </a:rPr>
              <a:t>of its distortion </a:t>
            </a:r>
            <a:r>
              <a:rPr lang="x-none" sz="1800" b="0" dirty="0">
                <a:solidFill>
                  <a:srgbClr val="00B0F0"/>
                </a:solidFill>
                <a:latin typeface="Calibri" panose="020F0502020204030204"/>
              </a:rPr>
              <a:t>[Blau &amp; Michaeli 2017]</a:t>
            </a:r>
            <a:endParaRPr lang="en-US" sz="1800" b="0" dirty="0">
              <a:solidFill>
                <a:srgbClr val="00B0F0"/>
              </a:solidFill>
              <a:latin typeface="Calibri" panose="020F0502020204030204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 aim for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best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perceptual quality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posterior distribution attains perfect </a:t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perceptual quality, compromising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3dB </a:t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compared to the MMSE </a:t>
            </a:r>
            <a:r>
              <a:rPr kumimoji="0" lang="x-none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[Blau &amp; Michaeli 2017]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 propose to sample from the posterior</a:t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via a Conditional GAN mechanism (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PSCGAN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x-none" sz="2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Picture 22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D49046DF-0BEE-4AB2-95B2-63B2D94CEF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07" y="4701782"/>
            <a:ext cx="1259839" cy="12598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A000514-6C3D-4F59-B25D-E1975AE04FEA}"/>
                  </a:ext>
                </a:extLst>
              </p:cNvPr>
              <p:cNvSpPr txBox="1"/>
              <p:nvPr/>
            </p:nvSpPr>
            <p:spPr>
              <a:xfrm>
                <a:off x="404247" y="4355567"/>
                <a:ext cx="79995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 defTabSz="4572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 b="0" i="0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lang="en-US" sz="1800" b="0" i="0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sSub>
                        <m:sSubPr>
                          <m:ctrlPr>
                            <a:rPr lang="en-US" sz="1800" b="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 b="0" i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</m:oMath>
                  </m:oMathPara>
                </a14:m>
                <a:endParaRPr lang="x-none" sz="1800" b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A000514-6C3D-4F59-B25D-E1975AE04F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247" y="4355567"/>
                <a:ext cx="799958" cy="276999"/>
              </a:xfrm>
              <a:prstGeom prst="rect">
                <a:avLst/>
              </a:prstGeom>
              <a:blipFill>
                <a:blip r:embed="rId4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F268C40F-CE70-45EF-A439-7BD9B84FF3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4146" y="4701783"/>
            <a:ext cx="1259838" cy="12598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F50C638-7F19-46EC-B133-85E8B9121F14}"/>
                  </a:ext>
                </a:extLst>
              </p:cNvPr>
              <p:cNvSpPr txBox="1"/>
              <p:nvPr/>
            </p:nvSpPr>
            <p:spPr>
              <a:xfrm>
                <a:off x="1492717" y="4343127"/>
                <a:ext cx="1142696" cy="30187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 defTabSz="4572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 b="0" i="0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en-US" sz="1800" b="0" i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sSub>
                        <m:sSubPr>
                          <m:ctrlPr>
                            <a:rPr lang="en-US" sz="1800" b="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1800" b="0" i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1800" b="0" i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</m:oMath>
                  </m:oMathPara>
                </a14:m>
                <a:endParaRPr lang="x-none" sz="1800" b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F50C638-7F19-46EC-B133-85E8B9121F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2717" y="4343127"/>
                <a:ext cx="1142696" cy="301878"/>
              </a:xfrm>
              <a:prstGeom prst="rect">
                <a:avLst/>
              </a:prstGeom>
              <a:blipFill>
                <a:blip r:embed="rId6"/>
                <a:stretch>
                  <a:fillRect l="-1070" b="-2800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196234A-C92A-4EAE-B588-2F71205FEDFF}"/>
                  </a:ext>
                </a:extLst>
              </p:cNvPr>
              <p:cNvSpPr txBox="1"/>
              <p:nvPr/>
            </p:nvSpPr>
            <p:spPr>
              <a:xfrm>
                <a:off x="5689648" y="4106439"/>
                <a:ext cx="1938416" cy="3025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 defTabSz="4572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0" dirty="0">
                    <a:solidFill>
                      <a:prstClr val="white"/>
                    </a:solidFill>
                    <a:latin typeface="Calibri" panose="020F0502020204030204"/>
                  </a:rPr>
                  <a:t>Samples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  <m:r>
                          <a:rPr lang="en-US" sz="1800" b="0" i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  <m:r>
                          <a:rPr lang="en-US" sz="1800" b="0" i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</m:oMath>
                </a14:m>
                <a:endParaRPr lang="x-none" sz="1800" b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196234A-C92A-4EAE-B588-2F71205FED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9648" y="4106439"/>
                <a:ext cx="1938416" cy="302519"/>
              </a:xfrm>
              <a:prstGeom prst="rect">
                <a:avLst/>
              </a:prstGeom>
              <a:blipFill>
                <a:blip r:embed="rId7"/>
                <a:stretch>
                  <a:fillRect l="-7233" t="-24490" r="-2201" b="-4081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ight Brace 27">
            <a:extLst>
              <a:ext uri="{FF2B5EF4-FFF2-40B4-BE49-F238E27FC236}">
                <a16:creationId xmlns:a16="http://schemas.microsoft.com/office/drawing/2014/main" id="{EC8AEE6A-6460-410B-9A77-88C1C1796B67}"/>
              </a:ext>
            </a:extLst>
          </p:cNvPr>
          <p:cNvSpPr/>
          <p:nvPr/>
        </p:nvSpPr>
        <p:spPr>
          <a:xfrm rot="16200000">
            <a:off x="5769732" y="1396584"/>
            <a:ext cx="147299" cy="6298796"/>
          </a:xfrm>
          <a:prstGeom prst="rightBrace">
            <a:avLst>
              <a:gd name="adj1" fmla="val 106149"/>
              <a:gd name="adj2" fmla="val 50000"/>
            </a:avLst>
          </a:prstGeom>
          <a:noFill/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0377483-6DFC-4CC2-9F53-17F4646D87D4}"/>
              </a:ext>
            </a:extLst>
          </p:cNvPr>
          <p:cNvGrpSpPr/>
          <p:nvPr/>
        </p:nvGrpSpPr>
        <p:grpSpPr>
          <a:xfrm>
            <a:off x="2692810" y="4701782"/>
            <a:ext cx="6299191" cy="1259839"/>
            <a:chOff x="4231638" y="5124863"/>
            <a:chExt cx="6299191" cy="1259839"/>
          </a:xfrm>
        </p:grpSpPr>
        <p:pic>
          <p:nvPicPr>
            <p:cNvPr id="30" name="Picture 29" descr="A close up of a person&#10;&#10;Description automatically generated with medium confidence">
              <a:extLst>
                <a:ext uri="{FF2B5EF4-FFF2-40B4-BE49-F238E27FC236}">
                  <a16:creationId xmlns:a16="http://schemas.microsoft.com/office/drawing/2014/main" id="{F7ED3A00-405C-4227-A497-F51260B2EAF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270992" y="5124863"/>
              <a:ext cx="1259837" cy="1259837"/>
            </a:xfrm>
            <a:prstGeom prst="rect">
              <a:avLst/>
            </a:prstGeom>
          </p:spPr>
        </p:pic>
        <p:pic>
          <p:nvPicPr>
            <p:cNvPr id="31" name="Picture 30" descr="A person smiling for the camera&#10;&#10;Description automatically generated with medium confidence">
              <a:extLst>
                <a:ext uri="{FF2B5EF4-FFF2-40B4-BE49-F238E27FC236}">
                  <a16:creationId xmlns:a16="http://schemas.microsoft.com/office/drawing/2014/main" id="{768AAAAD-CE9F-4510-900F-0B891D1AB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751314" y="5124864"/>
              <a:ext cx="1259838" cy="1259838"/>
            </a:xfrm>
            <a:prstGeom prst="rect">
              <a:avLst/>
            </a:prstGeom>
          </p:spPr>
        </p:pic>
        <p:pic>
          <p:nvPicPr>
            <p:cNvPr id="32" name="Picture 31" descr="A person smiling for the camera&#10;&#10;Description automatically generated with medium confidence">
              <a:extLst>
                <a:ext uri="{FF2B5EF4-FFF2-40B4-BE49-F238E27FC236}">
                  <a16:creationId xmlns:a16="http://schemas.microsoft.com/office/drawing/2014/main" id="{F74E9D48-5C16-43E2-874B-FF81ED1BE17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011153" y="5124863"/>
              <a:ext cx="1259837" cy="1259837"/>
            </a:xfrm>
            <a:prstGeom prst="rect">
              <a:avLst/>
            </a:prstGeom>
          </p:spPr>
        </p:pic>
        <p:pic>
          <p:nvPicPr>
            <p:cNvPr id="33" name="Picture 32" descr="A picture containing person, wall, indoor, smiling&#10;&#10;Description automatically generated">
              <a:extLst>
                <a:ext uri="{FF2B5EF4-FFF2-40B4-BE49-F238E27FC236}">
                  <a16:creationId xmlns:a16="http://schemas.microsoft.com/office/drawing/2014/main" id="{8B5FCCFF-3EE3-4B71-BB84-7BA6C51A84A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491476" y="5124864"/>
              <a:ext cx="1259838" cy="1259838"/>
            </a:xfrm>
            <a:prstGeom prst="rect">
              <a:avLst/>
            </a:prstGeom>
          </p:spPr>
        </p:pic>
        <p:pic>
          <p:nvPicPr>
            <p:cNvPr id="34" name="Picture 33" descr="A person smiling for the camera&#10;&#10;Description automatically generated with medium confidence">
              <a:extLst>
                <a:ext uri="{FF2B5EF4-FFF2-40B4-BE49-F238E27FC236}">
                  <a16:creationId xmlns:a16="http://schemas.microsoft.com/office/drawing/2014/main" id="{D7DBF7AF-0057-43A3-8F85-45E53A75D82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231638" y="5124864"/>
              <a:ext cx="1259838" cy="1259838"/>
            </a:xfrm>
            <a:prstGeom prst="rect">
              <a:avLst/>
            </a:prstGeom>
          </p:spPr>
        </p:pic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C4DD2CB-F6D3-4F6C-A3EC-721FC2159B73}"/>
              </a:ext>
            </a:extLst>
          </p:cNvPr>
          <p:cNvGrpSpPr/>
          <p:nvPr/>
        </p:nvGrpSpPr>
        <p:grpSpPr>
          <a:xfrm>
            <a:off x="5364996" y="1111645"/>
            <a:ext cx="3725969" cy="2593519"/>
            <a:chOff x="5364996" y="1111645"/>
            <a:chExt cx="3725969" cy="2593519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C3C7BE8-F578-49A2-93AD-9FCC6A7B363C}"/>
                </a:ext>
              </a:extLst>
            </p:cNvPr>
            <p:cNvGrpSpPr/>
            <p:nvPr/>
          </p:nvGrpSpPr>
          <p:grpSpPr>
            <a:xfrm>
              <a:off x="5364996" y="1111645"/>
              <a:ext cx="3725969" cy="2593519"/>
              <a:chOff x="5364996" y="1111645"/>
              <a:chExt cx="3725969" cy="2593519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CA5048B3-642F-40E8-803F-3DEA2998C12D}"/>
                  </a:ext>
                </a:extLst>
              </p:cNvPr>
              <p:cNvSpPr/>
              <p:nvPr/>
            </p:nvSpPr>
            <p:spPr bwMode="auto">
              <a:xfrm>
                <a:off x="5384800" y="1155989"/>
                <a:ext cx="3680460" cy="2549175"/>
              </a:xfrm>
              <a:prstGeom prst="roundRect">
                <a:avLst>
                  <a:gd name="adj" fmla="val 5319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3" name="Straight Arrow Connector 2">
                <a:extLst>
                  <a:ext uri="{FF2B5EF4-FFF2-40B4-BE49-F238E27FC236}">
                    <a16:creationId xmlns:a16="http://schemas.microsoft.com/office/drawing/2014/main" id="{10FD21FB-E642-4B9E-8AE4-62D041091FB0}"/>
                  </a:ext>
                </a:extLst>
              </p:cNvPr>
              <p:cNvCxnSpPr/>
              <p:nvPr/>
            </p:nvCxnSpPr>
            <p:spPr bwMode="auto">
              <a:xfrm flipV="1">
                <a:off x="5991860" y="1381760"/>
                <a:ext cx="0" cy="195580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5DAD8CDD-A6B0-458D-B5B2-AAD4D08BF6E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902960" y="3228340"/>
                <a:ext cx="2989580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8338E84-940B-4DD8-B333-44499B3D3F5E}"/>
                  </a:ext>
                </a:extLst>
              </p:cNvPr>
              <p:cNvSpPr txBox="1"/>
              <p:nvPr/>
            </p:nvSpPr>
            <p:spPr>
              <a:xfrm>
                <a:off x="5364996" y="1111645"/>
                <a:ext cx="989630" cy="307777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Perception</a:t>
                </a:r>
                <a:endParaRPr lang="he-IL" sz="1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863C1A5-57CA-4584-A7B4-A8A8AA8350F5}"/>
                  </a:ext>
                </a:extLst>
              </p:cNvPr>
              <p:cNvSpPr txBox="1"/>
              <p:nvPr/>
            </p:nvSpPr>
            <p:spPr>
              <a:xfrm>
                <a:off x="8156607" y="3262411"/>
                <a:ext cx="934358" cy="307777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Distortion</a:t>
                </a:r>
                <a:endParaRPr lang="he-IL" sz="1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3060A11-945A-45F5-964A-82BA460D4669}"/>
                  </a:ext>
                </a:extLst>
              </p:cNvPr>
              <p:cNvSpPr txBox="1"/>
              <p:nvPr/>
            </p:nvSpPr>
            <p:spPr>
              <a:xfrm>
                <a:off x="6777017" y="3387609"/>
                <a:ext cx="1127232" cy="276999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1200" b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Less Distortion</a:t>
                </a:r>
                <a:endParaRPr lang="he-IL" sz="12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06016620-2EEA-4A5F-B822-3F69E77BDE6D}"/>
                  </a:ext>
                </a:extLst>
              </p:cNvPr>
              <p:cNvSpPr txBox="1"/>
              <p:nvPr/>
            </p:nvSpPr>
            <p:spPr>
              <a:xfrm rot="5400000">
                <a:off x="4978493" y="2300207"/>
                <a:ext cx="1422312" cy="276999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1200" b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Better visual quality</a:t>
                </a:r>
                <a:endParaRPr lang="he-IL" sz="12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" name="Arrow: Down 6">
                <a:extLst>
                  <a:ext uri="{FF2B5EF4-FFF2-40B4-BE49-F238E27FC236}">
                    <a16:creationId xmlns:a16="http://schemas.microsoft.com/office/drawing/2014/main" id="{DE1DE5F6-F217-4DCB-8E68-63D020E233AD}"/>
                  </a:ext>
                </a:extLst>
              </p:cNvPr>
              <p:cNvSpPr/>
              <p:nvPr/>
            </p:nvSpPr>
            <p:spPr bwMode="auto">
              <a:xfrm>
                <a:off x="5775992" y="2214312"/>
                <a:ext cx="167638" cy="439295"/>
              </a:xfrm>
              <a:prstGeom prst="downArrow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9" name="Arrow: Down 38">
                <a:extLst>
                  <a:ext uri="{FF2B5EF4-FFF2-40B4-BE49-F238E27FC236}">
                    <a16:creationId xmlns:a16="http://schemas.microsoft.com/office/drawing/2014/main" id="{AEE8F6BC-0EA3-40B1-9980-EC34C380E7B9}"/>
                  </a:ext>
                </a:extLst>
              </p:cNvPr>
              <p:cNvSpPr/>
              <p:nvPr/>
            </p:nvSpPr>
            <p:spPr bwMode="auto">
              <a:xfrm rot="5400000" flipH="1">
                <a:off x="7287293" y="3143340"/>
                <a:ext cx="167638" cy="439295"/>
              </a:xfrm>
              <a:prstGeom prst="downArrow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2D7ECA9B-9EF8-4358-9210-CD59F1C90CC6}"/>
                  </a:ext>
                </a:extLst>
              </p:cNvPr>
              <p:cNvSpPr/>
              <p:nvPr/>
            </p:nvSpPr>
            <p:spPr bwMode="auto">
              <a:xfrm>
                <a:off x="6261100" y="1579880"/>
                <a:ext cx="2087880" cy="1645920"/>
              </a:xfrm>
              <a:custGeom>
                <a:avLst/>
                <a:gdLst>
                  <a:gd name="connsiteX0" fmla="*/ 0 w 2067560"/>
                  <a:gd name="connsiteY0" fmla="*/ 0 h 1628140"/>
                  <a:gd name="connsiteX1" fmla="*/ 233680 w 2067560"/>
                  <a:gd name="connsiteY1" fmla="*/ 591820 h 1628140"/>
                  <a:gd name="connsiteX2" fmla="*/ 924560 w 2067560"/>
                  <a:gd name="connsiteY2" fmla="*/ 1201420 h 1628140"/>
                  <a:gd name="connsiteX3" fmla="*/ 1531620 w 2067560"/>
                  <a:gd name="connsiteY3" fmla="*/ 1463040 h 1628140"/>
                  <a:gd name="connsiteX4" fmla="*/ 2067560 w 2067560"/>
                  <a:gd name="connsiteY4" fmla="*/ 1628140 h 1628140"/>
                  <a:gd name="connsiteX0" fmla="*/ 0 w 2067560"/>
                  <a:gd name="connsiteY0" fmla="*/ 0 h 1628140"/>
                  <a:gd name="connsiteX1" fmla="*/ 233680 w 2067560"/>
                  <a:gd name="connsiteY1" fmla="*/ 591820 h 1628140"/>
                  <a:gd name="connsiteX2" fmla="*/ 924560 w 2067560"/>
                  <a:gd name="connsiteY2" fmla="*/ 1201420 h 1628140"/>
                  <a:gd name="connsiteX3" fmla="*/ 1531620 w 2067560"/>
                  <a:gd name="connsiteY3" fmla="*/ 1463040 h 1628140"/>
                  <a:gd name="connsiteX4" fmla="*/ 2067560 w 2067560"/>
                  <a:gd name="connsiteY4" fmla="*/ 1628140 h 1628140"/>
                  <a:gd name="connsiteX0" fmla="*/ 0 w 2067560"/>
                  <a:gd name="connsiteY0" fmla="*/ 0 h 1628140"/>
                  <a:gd name="connsiteX1" fmla="*/ 233680 w 2067560"/>
                  <a:gd name="connsiteY1" fmla="*/ 591820 h 1628140"/>
                  <a:gd name="connsiteX2" fmla="*/ 924560 w 2067560"/>
                  <a:gd name="connsiteY2" fmla="*/ 1201420 h 1628140"/>
                  <a:gd name="connsiteX3" fmla="*/ 1516380 w 2067560"/>
                  <a:gd name="connsiteY3" fmla="*/ 1483360 h 1628140"/>
                  <a:gd name="connsiteX4" fmla="*/ 2067560 w 2067560"/>
                  <a:gd name="connsiteY4" fmla="*/ 1628140 h 1628140"/>
                  <a:gd name="connsiteX0" fmla="*/ 0 w 2087880"/>
                  <a:gd name="connsiteY0" fmla="*/ 0 h 1645920"/>
                  <a:gd name="connsiteX1" fmla="*/ 233680 w 2087880"/>
                  <a:gd name="connsiteY1" fmla="*/ 591820 h 1645920"/>
                  <a:gd name="connsiteX2" fmla="*/ 924560 w 2087880"/>
                  <a:gd name="connsiteY2" fmla="*/ 1201420 h 1645920"/>
                  <a:gd name="connsiteX3" fmla="*/ 1516380 w 2087880"/>
                  <a:gd name="connsiteY3" fmla="*/ 1483360 h 1645920"/>
                  <a:gd name="connsiteX4" fmla="*/ 2087880 w 2087880"/>
                  <a:gd name="connsiteY4" fmla="*/ 1645920 h 1645920"/>
                  <a:gd name="connsiteX0" fmla="*/ 0 w 2087880"/>
                  <a:gd name="connsiteY0" fmla="*/ 0 h 1645920"/>
                  <a:gd name="connsiteX1" fmla="*/ 233680 w 2087880"/>
                  <a:gd name="connsiteY1" fmla="*/ 591820 h 1645920"/>
                  <a:gd name="connsiteX2" fmla="*/ 795020 w 2087880"/>
                  <a:gd name="connsiteY2" fmla="*/ 1150620 h 1645920"/>
                  <a:gd name="connsiteX3" fmla="*/ 1516380 w 2087880"/>
                  <a:gd name="connsiteY3" fmla="*/ 1483360 h 1645920"/>
                  <a:gd name="connsiteX4" fmla="*/ 2087880 w 2087880"/>
                  <a:gd name="connsiteY4" fmla="*/ 1645920 h 164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87880" h="1645920">
                    <a:moveTo>
                      <a:pt x="0" y="0"/>
                    </a:moveTo>
                    <a:cubicBezTo>
                      <a:pt x="39793" y="195791"/>
                      <a:pt x="101177" y="400050"/>
                      <a:pt x="233680" y="591820"/>
                    </a:cubicBezTo>
                    <a:cubicBezTo>
                      <a:pt x="366183" y="783590"/>
                      <a:pt x="581237" y="1002030"/>
                      <a:pt x="795020" y="1150620"/>
                    </a:cubicBezTo>
                    <a:cubicBezTo>
                      <a:pt x="1008803" y="1299210"/>
                      <a:pt x="1325880" y="1412240"/>
                      <a:pt x="1516380" y="1483360"/>
                    </a:cubicBezTo>
                    <a:cubicBezTo>
                      <a:pt x="1706880" y="1554480"/>
                      <a:pt x="1915160" y="1598930"/>
                      <a:pt x="2087880" y="1645920"/>
                    </a:cubicBezTo>
                  </a:path>
                </a:pathLst>
              </a:custGeom>
              <a:noFill/>
              <a:ln w="57150" cap="flat" cmpd="sng" algn="ctr">
                <a:solidFill>
                  <a:srgbClr val="0066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3849288-1670-4BFE-BA76-757EBE7041D9}"/>
                  </a:ext>
                </a:extLst>
              </p:cNvPr>
              <p:cNvSpPr txBox="1"/>
              <p:nvPr/>
            </p:nvSpPr>
            <p:spPr>
              <a:xfrm>
                <a:off x="6457293" y="1833678"/>
                <a:ext cx="503663" cy="26161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1100" b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Alg. 1</a:t>
                </a:r>
                <a:endParaRPr lang="he-IL" sz="11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0E634906-CB47-46FF-B87E-8764E0EF4925}"/>
                  </a:ext>
                </a:extLst>
              </p:cNvPr>
              <p:cNvSpPr txBox="1"/>
              <p:nvPr/>
            </p:nvSpPr>
            <p:spPr>
              <a:xfrm>
                <a:off x="6913670" y="2242310"/>
                <a:ext cx="503663" cy="26161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1100" b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Alg. 2</a:t>
                </a:r>
                <a:endParaRPr lang="he-IL" sz="11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BB02AC9-0E10-4D31-9485-13861B477F09}"/>
                  </a:ext>
                </a:extLst>
              </p:cNvPr>
              <p:cNvSpPr txBox="1"/>
              <p:nvPr/>
            </p:nvSpPr>
            <p:spPr>
              <a:xfrm>
                <a:off x="7904775" y="2794850"/>
                <a:ext cx="503663" cy="26161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1100" b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Alg. 4</a:t>
                </a:r>
                <a:endParaRPr lang="he-IL" sz="11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E67F20D-BC91-41FA-8CDA-61315D44B26D}"/>
                  </a:ext>
                </a:extLst>
              </p:cNvPr>
              <p:cNvSpPr txBox="1"/>
              <p:nvPr/>
            </p:nvSpPr>
            <p:spPr>
              <a:xfrm>
                <a:off x="7375493" y="2532199"/>
                <a:ext cx="503663" cy="26161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1100" b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Alg. 3</a:t>
                </a:r>
                <a:endParaRPr lang="he-IL" sz="11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53289D0B-9A39-4020-B9F9-AD4600C6A3E4}"/>
                  </a:ext>
                </a:extLst>
              </p:cNvPr>
              <p:cNvSpPr/>
              <p:nvPr/>
            </p:nvSpPr>
            <p:spPr bwMode="auto">
              <a:xfrm>
                <a:off x="6472324" y="1890400"/>
                <a:ext cx="68455" cy="74083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62FBACDD-73FF-44E7-8D21-310F1D2BA97F}"/>
                  </a:ext>
                </a:extLst>
              </p:cNvPr>
              <p:cNvSpPr/>
              <p:nvPr/>
            </p:nvSpPr>
            <p:spPr bwMode="auto">
              <a:xfrm>
                <a:off x="6976258" y="2222134"/>
                <a:ext cx="68455" cy="74083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3906701D-646F-4D56-BA4B-B3B14B5866BB}"/>
                  </a:ext>
                </a:extLst>
              </p:cNvPr>
              <p:cNvSpPr/>
              <p:nvPr/>
            </p:nvSpPr>
            <p:spPr bwMode="auto">
              <a:xfrm>
                <a:off x="7700467" y="2754725"/>
                <a:ext cx="68455" cy="74083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CD23B9FD-4DB4-4B9A-8122-73EBEFAC4B03}"/>
                  </a:ext>
                </a:extLst>
              </p:cNvPr>
              <p:cNvSpPr/>
              <p:nvPr/>
            </p:nvSpPr>
            <p:spPr bwMode="auto">
              <a:xfrm>
                <a:off x="8189279" y="2790023"/>
                <a:ext cx="68455" cy="74083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1A84520-B1DF-48B3-BE20-567004DDB162}"/>
                  </a:ext>
                </a:extLst>
              </p:cNvPr>
              <p:cNvSpPr txBox="1"/>
              <p:nvPr/>
            </p:nvSpPr>
            <p:spPr>
              <a:xfrm>
                <a:off x="7484498" y="1621609"/>
                <a:ext cx="879506" cy="52322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/>
                <a:r>
                  <a:rPr lang="en-US" sz="1400" b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Possible Region</a:t>
                </a:r>
                <a:endParaRPr lang="he-IL" sz="14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84E02BD0-1613-40AE-B00D-E913BB37F67A}"/>
                  </a:ext>
                </a:extLst>
              </p:cNvPr>
              <p:cNvSpPr txBox="1"/>
              <p:nvPr/>
            </p:nvSpPr>
            <p:spPr>
              <a:xfrm>
                <a:off x="5923909" y="2660451"/>
                <a:ext cx="1120804" cy="52322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1400" b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Impossible Region</a:t>
                </a:r>
                <a:endParaRPr lang="he-IL" sz="14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D0CE3426-726B-47CE-9717-5BE3FE730B29}"/>
                  </a:ext>
                </a:extLst>
              </p:cNvPr>
              <p:cNvSpPr/>
              <p:nvPr/>
            </p:nvSpPr>
            <p:spPr bwMode="auto">
              <a:xfrm>
                <a:off x="6184900" y="1473200"/>
                <a:ext cx="169724" cy="184209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0066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C9DB0912-3F31-47A4-801E-2BBDA7F1ADD6}"/>
                  </a:ext>
                </a:extLst>
              </p:cNvPr>
              <p:cNvSpPr txBox="1"/>
              <p:nvPr/>
            </p:nvSpPr>
            <p:spPr>
              <a:xfrm>
                <a:off x="6253950" y="1534505"/>
                <a:ext cx="662361" cy="307777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1400" b="0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MMSE</a:t>
                </a:r>
                <a:endParaRPr lang="he-IL" sz="1400" b="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A5D45D48-7D8F-4065-B526-D1A1BB7CF529}"/>
                  </a:ext>
                </a:extLst>
              </p:cNvPr>
              <p:cNvSpPr/>
              <p:nvPr/>
            </p:nvSpPr>
            <p:spPr bwMode="auto">
              <a:xfrm>
                <a:off x="8277220" y="3123741"/>
                <a:ext cx="169724" cy="184209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0066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6082BEA-1C54-4416-A54A-207DBF9A258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8341783" y="1438828"/>
              <a:ext cx="15870" cy="169657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A707FB55-65BD-4FCB-A327-3BA838FBA35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47885" y="1561071"/>
              <a:ext cx="2001095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89A011F-A30A-4B84-ABC5-2461BF23088B}"/>
                </a:ext>
              </a:extLst>
            </p:cNvPr>
            <p:cNvSpPr txBox="1"/>
            <p:nvPr/>
          </p:nvSpPr>
          <p:spPr>
            <a:xfrm>
              <a:off x="7113362" y="1329731"/>
              <a:ext cx="407484" cy="26161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1100" b="0" dirty="0">
                  <a:latin typeface="Calibri" panose="020F0502020204030204" pitchFamily="34" charset="0"/>
                  <a:cs typeface="Calibri" panose="020F0502020204030204" pitchFamily="34" charset="0"/>
                </a:rPr>
                <a:t>3dB</a:t>
              </a:r>
              <a:endParaRPr lang="he-IL" sz="1100" b="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9023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/>
      <p:bldP spid="24" grpId="0"/>
      <p:bldP spid="26" grpId="0"/>
      <p:bldP spid="27" grpId="0"/>
      <p:bldP spid="28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4C09C483-ED98-49C7-AC72-9FD0BAB5EFFD}"/>
              </a:ext>
            </a:extLst>
          </p:cNvPr>
          <p:cNvSpPr/>
          <p:nvPr/>
        </p:nvSpPr>
        <p:spPr bwMode="auto">
          <a:xfrm rot="3164260" flipV="1">
            <a:off x="7047229" y="3659459"/>
            <a:ext cx="90311" cy="722483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3: Targeting Perceptual Quality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51</a:t>
            </a:r>
          </a:p>
        </p:txBody>
      </p:sp>
      <p:pic>
        <p:nvPicPr>
          <p:cNvPr id="23" name="Picture 22" descr="A baby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D635C6E0-5247-4946-BFCC-3AFC1DEA31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2785" y="4291376"/>
            <a:ext cx="731520" cy="731520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5D5D2BB2-DFE9-4EA6-AFEC-DF63B19D21A8}"/>
              </a:ext>
            </a:extLst>
          </p:cNvPr>
          <p:cNvGrpSpPr/>
          <p:nvPr/>
        </p:nvGrpSpPr>
        <p:grpSpPr>
          <a:xfrm>
            <a:off x="590551" y="2198110"/>
            <a:ext cx="5747240" cy="1498100"/>
            <a:chOff x="590551" y="2198110"/>
            <a:chExt cx="5747240" cy="149810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2BACC10-B7DD-4165-8AE3-827F00B96ED8}"/>
                </a:ext>
              </a:extLst>
            </p:cNvPr>
            <p:cNvGrpSpPr/>
            <p:nvPr/>
          </p:nvGrpSpPr>
          <p:grpSpPr>
            <a:xfrm>
              <a:off x="590551" y="2474819"/>
              <a:ext cx="2080243" cy="1039297"/>
              <a:chOff x="667505" y="2615573"/>
              <a:chExt cx="2080243" cy="1039297"/>
            </a:xfrm>
          </p:grpSpPr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9D2F4445-D047-4E6C-BFD2-DC3313AB6DF2}"/>
                  </a:ext>
                </a:extLst>
              </p:cNvPr>
              <p:cNvCxnSpPr>
                <a:cxnSpLocks/>
                <a:stCxn id="12" idx="3"/>
              </p:cNvCxnSpPr>
              <p:nvPr/>
            </p:nvCxnSpPr>
            <p:spPr>
              <a:xfrm>
                <a:off x="1816599" y="3289110"/>
                <a:ext cx="931149" cy="0"/>
              </a:xfrm>
              <a:prstGeom prst="straightConnector1">
                <a:avLst/>
              </a:prstGeom>
              <a:noFill/>
              <a:ln w="28575" cap="flat" cmpd="sng" algn="ctr">
                <a:solidFill>
                  <a:schemeClr val="bg1"/>
                </a:solidFill>
                <a:prstDash val="solid"/>
                <a:miter lim="800000"/>
                <a:tailEnd type="triangle"/>
              </a:ln>
              <a:effectLst/>
            </p:spPr>
          </p:cxnSp>
          <p:pic>
            <p:nvPicPr>
              <p:cNvPr id="12" name="Picture 11" descr="A picture containing person&#10;&#10;Description automatically generated">
                <a:extLst>
                  <a:ext uri="{FF2B5EF4-FFF2-40B4-BE49-F238E27FC236}">
                    <a16:creationId xmlns:a16="http://schemas.microsoft.com/office/drawing/2014/main" id="{9EBF7145-22CB-4D00-9D64-EE6BD81378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85079" y="2923350"/>
                <a:ext cx="731520" cy="73152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FCCC7CC7-E28D-4E82-AC79-C996292ECEF5}"/>
                      </a:ext>
                    </a:extLst>
                  </p:cNvPr>
                  <p:cNvSpPr txBox="1"/>
                  <p:nvPr/>
                </p:nvSpPr>
                <p:spPr>
                  <a:xfrm>
                    <a:off x="667505" y="2615573"/>
                    <a:ext cx="1239506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 defTabSz="45720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x-none" sz="1400" b="0" dirty="0">
                        <a:solidFill>
                          <a:schemeClr val="bg1"/>
                        </a:solidFill>
                        <a:latin typeface="Calibri" panose="020F0502020204030204"/>
                      </a:rPr>
                      <a:t>Noisy</a:t>
                    </a:r>
                    <a:r>
                      <a:rPr lang="en-US" sz="1400" b="0" dirty="0">
                        <a:solidFill>
                          <a:schemeClr val="bg1"/>
                        </a:solidFill>
                        <a:latin typeface="Calibri" panose="020F0502020204030204"/>
                      </a:rPr>
                      <a:t> Image 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0" lang="en-US" sz="1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y</m:t>
                        </m:r>
                      </m:oMath>
                    </a14:m>
                    <a:r>
                      <a:rPr lang="en-US" sz="1400" b="0" dirty="0">
                        <a:solidFill>
                          <a:schemeClr val="bg1"/>
                        </a:solidFill>
                        <a:latin typeface="Calibri" panose="020F0502020204030204"/>
                      </a:rPr>
                      <a:t> </a:t>
                    </a:r>
                    <a:endParaRPr lang="x-none" sz="1400" b="0" dirty="0">
                      <a:solidFill>
                        <a:schemeClr val="bg1"/>
                      </a:solidFill>
                      <a:latin typeface="Calibri" panose="020F0502020204030204"/>
                    </a:endParaRPr>
                  </a:p>
                </p:txBody>
              </p:sp>
            </mc:Choice>
            <mc:Fallback xmlns="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FCCC7CC7-E28D-4E82-AC79-C996292ECEF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67505" y="2615573"/>
                    <a:ext cx="1239506" cy="307777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1478" t="-4000" b="-20000"/>
                    </a:stretch>
                  </a:blipFill>
                </p:spPr>
                <p:txBody>
                  <a:bodyPr/>
                  <a:lstStyle/>
                  <a:p>
                    <a:r>
                      <a:rPr lang="he-IL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255E5657-E876-4679-A10C-86E6B1F68426}"/>
                </a:ext>
              </a:extLst>
            </p:cNvPr>
            <p:cNvGrpSpPr/>
            <p:nvPr/>
          </p:nvGrpSpPr>
          <p:grpSpPr>
            <a:xfrm>
              <a:off x="1925920" y="2198110"/>
              <a:ext cx="3890958" cy="1498100"/>
              <a:chOff x="1925920" y="2198110"/>
              <a:chExt cx="3890958" cy="149810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" name="Rectangle 1">
                    <a:extLst>
                      <a:ext uri="{FF2B5EF4-FFF2-40B4-BE49-F238E27FC236}">
                        <a16:creationId xmlns:a16="http://schemas.microsoft.com/office/drawing/2014/main" id="{64EC71FC-9502-4388-A27B-AA703A1726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70794" y="2470517"/>
                    <a:ext cx="1751463" cy="1225693"/>
                  </a:xfrm>
                  <a:prstGeom prst="rect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9525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dirty="0">
                        <a:solidFill>
                          <a:srgbClr val="FFC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Randomized</a:t>
                    </a:r>
                    <a:r>
                      <a:rPr lang="en-US" dirty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 Denoiser</a:t>
                    </a:r>
                  </a:p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D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θ</m:t>
                              </m:r>
                            </m:sub>
                          </m:sSub>
                          <m:d>
                            <m:dPr>
                              <m:ctrlPr>
                                <a:rPr kumimoji="0" lang="en-US" sz="2400" b="0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kumimoji="0" lang="en-US" sz="2400" b="0" i="0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y</m:t>
                              </m:r>
                              <m:r>
                                <a:rPr kumimoji="0" lang="en-US" sz="2400" b="0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kumimoji="0" lang="en-US" sz="2400" b="0" i="0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z</m:t>
                              </m:r>
                            </m:e>
                          </m:d>
                        </m:oMath>
                      </m:oMathPara>
                    </a14:m>
                    <a:endParaRPr kumimoji="0" lang="he-IL" sz="2400" b="1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2" name="Rectangle 1">
                    <a:extLst>
                      <a:ext uri="{FF2B5EF4-FFF2-40B4-BE49-F238E27FC236}">
                        <a16:creationId xmlns:a16="http://schemas.microsoft.com/office/drawing/2014/main" id="{64EC71FC-9502-4388-A27B-AA703A17263D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670794" y="2470517"/>
                    <a:ext cx="1751463" cy="1225693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4844" t="-3448" r="-5190" b="-7882"/>
                    </a:stretch>
                  </a:blipFill>
                  <a:ln w="9525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r>
                      <a:rPr lang="he-IL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55E4997E-DE00-481E-BB35-CCD6B6147EA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77308" y="2743028"/>
                <a:ext cx="593486" cy="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FFC000"/>
                </a:solidFill>
                <a:prstDash val="solid"/>
                <a:miter lim="800000"/>
                <a:tailEnd type="triangle"/>
              </a:ln>
              <a:effectLst/>
            </p:spPr>
          </p:cxnSp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EC2B7004-18CF-4866-A9CB-3DE5373807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15743" y="2548608"/>
                <a:ext cx="731520" cy="731520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24C009-4631-441B-B044-BE5D30781090}"/>
                  </a:ext>
                </a:extLst>
              </p:cNvPr>
              <p:cNvSpPr txBox="1"/>
              <p:nvPr/>
            </p:nvSpPr>
            <p:spPr>
              <a:xfrm>
                <a:off x="4946127" y="2260698"/>
                <a:ext cx="87075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defTabSz="4572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x-none" sz="1400" b="0" dirty="0">
                    <a:solidFill>
                      <a:prstClr val="white"/>
                    </a:solidFill>
                    <a:latin typeface="Calibri" panose="020F0502020204030204"/>
                  </a:rPr>
                  <a:t>Denoised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5E1DEE74-351F-4FCC-A8D1-E52E9BF77D32}"/>
                      </a:ext>
                    </a:extLst>
                  </p:cNvPr>
                  <p:cNvSpPr txBox="1"/>
                  <p:nvPr/>
                </p:nvSpPr>
                <p:spPr>
                  <a:xfrm>
                    <a:off x="1925920" y="2198110"/>
                    <a:ext cx="995246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 defTabSz="45720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US" sz="1400" b="0" dirty="0">
                        <a:solidFill>
                          <a:srgbClr val="FFC000"/>
                        </a:solidFill>
                        <a:latin typeface="Calibri" panose="020F0502020204030204"/>
                      </a:rPr>
                      <a:t>Random noise 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0" lang="en-US" sz="1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FFC000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z</m:t>
                        </m:r>
                      </m:oMath>
                    </a14:m>
                    <a:r>
                      <a:rPr lang="en-US" sz="1400" b="0" dirty="0">
                        <a:solidFill>
                          <a:srgbClr val="FFC000"/>
                        </a:solidFill>
                        <a:latin typeface="Calibri" panose="020F0502020204030204"/>
                      </a:rPr>
                      <a:t> </a:t>
                    </a:r>
                    <a:endParaRPr lang="x-none" sz="1400" b="0" dirty="0">
                      <a:solidFill>
                        <a:srgbClr val="FFC000"/>
                      </a:solidFill>
                      <a:latin typeface="Calibri" panose="020F0502020204030204"/>
                    </a:endParaRPr>
                  </a:p>
                </p:txBody>
              </p:sp>
            </mc:Choice>
            <mc:Fallback xmlns="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5E1DEE74-351F-4FCC-A8D1-E52E9BF77D3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25920" y="2198110"/>
                    <a:ext cx="995246" cy="523220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1840" t="-2353" b="-11765"/>
                    </a:stretch>
                  </a:blipFill>
                </p:spPr>
                <p:txBody>
                  <a:bodyPr/>
                  <a:lstStyle/>
                  <a:p>
                    <a:r>
                      <a:rPr lang="he-IL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40A6BAAA-785D-4B8F-91B9-1BE679CAD3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22257" y="2925443"/>
                <a:ext cx="593486" cy="0"/>
              </a:xfrm>
              <a:prstGeom prst="straightConnector1">
                <a:avLst/>
              </a:prstGeom>
              <a:noFill/>
              <a:ln w="28575" cap="flat" cmpd="sng" algn="ctr">
                <a:solidFill>
                  <a:schemeClr val="bg1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603B10D7-42A2-47CC-AB73-3F65AC7264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44305" y="2914368"/>
              <a:ext cx="593486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bg1"/>
              </a:solidFill>
              <a:prstDash val="solid"/>
              <a:miter lim="800000"/>
              <a:tailEnd type="triangle"/>
            </a:ln>
            <a:effectLst/>
          </p:spPr>
        </p:cxnSp>
      </p:grp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7BC8309-C4A4-456F-AC8B-EC5AD33BC2B5}"/>
              </a:ext>
            </a:extLst>
          </p:cNvPr>
          <p:cNvCxnSpPr>
            <a:cxnSpLocks/>
          </p:cNvCxnSpPr>
          <p:nvPr/>
        </p:nvCxnSpPr>
        <p:spPr>
          <a:xfrm flipV="1">
            <a:off x="5744305" y="4657136"/>
            <a:ext cx="593486" cy="0"/>
          </a:xfrm>
          <a:prstGeom prst="straightConnector1">
            <a:avLst/>
          </a:prstGeom>
          <a:noFill/>
          <a:ln w="28575" cap="flat" cmpd="sng" algn="ctr">
            <a:solidFill>
              <a:schemeClr val="bg1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319EF8E-3135-4DC0-8803-063A20484A55}"/>
              </a:ext>
            </a:extLst>
          </p:cNvPr>
          <p:cNvSpPr txBox="1"/>
          <p:nvPr/>
        </p:nvSpPr>
        <p:spPr>
          <a:xfrm>
            <a:off x="4977348" y="5019681"/>
            <a:ext cx="756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b="0" dirty="0">
                <a:solidFill>
                  <a:prstClr val="white"/>
                </a:solidFill>
                <a:latin typeface="Calibri" panose="020F0502020204030204"/>
              </a:rPr>
              <a:t>Original</a:t>
            </a:r>
            <a:endParaRPr lang="x-none" sz="1400" b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7" name="Right Brace 36">
            <a:extLst>
              <a:ext uri="{FF2B5EF4-FFF2-40B4-BE49-F238E27FC236}">
                <a16:creationId xmlns:a16="http://schemas.microsoft.com/office/drawing/2014/main" id="{5A6AF9B4-1238-4839-8753-3851E84C4AE8}"/>
              </a:ext>
            </a:extLst>
          </p:cNvPr>
          <p:cNvSpPr/>
          <p:nvPr/>
        </p:nvSpPr>
        <p:spPr bwMode="auto">
          <a:xfrm>
            <a:off x="6337791" y="3696212"/>
            <a:ext cx="363643" cy="1076322"/>
          </a:xfrm>
          <a:prstGeom prst="rightBrace">
            <a:avLst>
              <a:gd name="adj1" fmla="val 42384"/>
              <a:gd name="adj2" fmla="val 50000"/>
            </a:avLst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B680A07-1B00-4E18-B118-B0B271040E49}"/>
              </a:ext>
            </a:extLst>
          </p:cNvPr>
          <p:cNvGrpSpPr/>
          <p:nvPr/>
        </p:nvGrpSpPr>
        <p:grpSpPr>
          <a:xfrm>
            <a:off x="4172048" y="2824829"/>
            <a:ext cx="4444919" cy="1641925"/>
            <a:chOff x="4172048" y="2824829"/>
            <a:chExt cx="4444919" cy="1641925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8CDF8050-1E30-4F1C-8229-98A386319313}"/>
                </a:ext>
              </a:extLst>
            </p:cNvPr>
            <p:cNvSpPr/>
            <p:nvPr/>
          </p:nvSpPr>
          <p:spPr bwMode="auto">
            <a:xfrm rot="18435740">
              <a:off x="7047228" y="3230477"/>
              <a:ext cx="90311" cy="72248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BE93C7D5-6381-4349-B10F-C05E7D4B94E5}"/>
                    </a:ext>
                  </a:extLst>
                </p:cNvPr>
                <p:cNvSpPr/>
                <p:nvPr/>
              </p:nvSpPr>
              <p:spPr bwMode="auto">
                <a:xfrm>
                  <a:off x="7289862" y="3065333"/>
                  <a:ext cx="1327105" cy="1401421"/>
                </a:xfrm>
                <a:prstGeom prst="rect">
                  <a:avLst/>
                </a:prstGeom>
                <a:solidFill>
                  <a:schemeClr val="bg2">
                    <a:lumMod val="60000"/>
                    <a:lumOff val="40000"/>
                  </a:schemeClr>
                </a:solidFill>
                <a:ln w="9525" cap="flat" cmpd="sng" algn="ctr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z="14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Critic</a:t>
                  </a:r>
                </a:p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24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C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l-GR" sz="24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ω</m:t>
                            </m:r>
                          </m:sub>
                        </m:sSub>
                        <m:d>
                          <m:dPr>
                            <m:ctrlPr>
                              <a:rPr kumimoji="0" lang="en-US" sz="24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kumimoji="0" lang="en-US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x</m:t>
                            </m:r>
                            <m:r>
                              <a:rPr kumimoji="0" lang="en-US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kumimoji="0" lang="en-US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y</m:t>
                            </m:r>
                          </m:e>
                        </m:d>
                      </m:oMath>
                    </m:oMathPara>
                  </a14:m>
                  <a:endParaRPr kumimoji="0" lang="he-IL" sz="2400" b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BE93C7D5-6381-4349-B10F-C05E7D4B94E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289862" y="3065333"/>
                  <a:ext cx="1327105" cy="1401421"/>
                </a:xfrm>
                <a:prstGeom prst="rect">
                  <a:avLst/>
                </a:prstGeom>
                <a:blipFill>
                  <a:blip r:embed="rId8"/>
                  <a:stretch>
                    <a:fillRect r="-7273"/>
                  </a:stretch>
                </a:blipFill>
                <a:ln w="9525" cap="flat" cmpd="sng" algn="ctr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he-IL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1056FF0-2B56-4EA5-BF7E-46BC96845E39}"/>
                </a:ext>
              </a:extLst>
            </p:cNvPr>
            <p:cNvGrpSpPr/>
            <p:nvPr/>
          </p:nvGrpSpPr>
          <p:grpSpPr>
            <a:xfrm>
              <a:off x="4172048" y="3418385"/>
              <a:ext cx="1572257" cy="731520"/>
              <a:chOff x="244342" y="2923350"/>
              <a:chExt cx="1572257" cy="731520"/>
            </a:xfrm>
          </p:grpSpPr>
          <p:pic>
            <p:nvPicPr>
              <p:cNvPr id="29" name="Picture 28" descr="A picture containing person&#10;&#10;Description automatically generated">
                <a:extLst>
                  <a:ext uri="{FF2B5EF4-FFF2-40B4-BE49-F238E27FC236}">
                    <a16:creationId xmlns:a16="http://schemas.microsoft.com/office/drawing/2014/main" id="{8623549B-B138-4493-9E81-7882492019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85079" y="2923350"/>
                <a:ext cx="731520" cy="73152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BA318688-D138-4CCA-B1F8-63C601CC5842}"/>
                      </a:ext>
                    </a:extLst>
                  </p:cNvPr>
                  <p:cNvSpPr txBox="1"/>
                  <p:nvPr/>
                </p:nvSpPr>
                <p:spPr>
                  <a:xfrm>
                    <a:off x="244342" y="3011079"/>
                    <a:ext cx="840737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 defTabSz="45720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x-none" sz="1400" b="0" dirty="0">
                        <a:solidFill>
                          <a:schemeClr val="bg1"/>
                        </a:solidFill>
                        <a:latin typeface="Calibri" panose="020F0502020204030204"/>
                      </a:rPr>
                      <a:t>Noisy</a:t>
                    </a:r>
                    <a:r>
                      <a:rPr lang="en-US" sz="1400" b="0" dirty="0">
                        <a:solidFill>
                          <a:schemeClr val="bg1"/>
                        </a:solidFill>
                        <a:latin typeface="Calibri" panose="020F0502020204030204"/>
                      </a:rPr>
                      <a:t> Image 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0" lang="en-US" sz="1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y</m:t>
                        </m:r>
                      </m:oMath>
                    </a14:m>
                    <a:r>
                      <a:rPr lang="en-US" sz="1400" b="0" dirty="0">
                        <a:solidFill>
                          <a:schemeClr val="bg1"/>
                        </a:solidFill>
                        <a:latin typeface="Calibri" panose="020F0502020204030204"/>
                      </a:rPr>
                      <a:t> </a:t>
                    </a:r>
                    <a:endParaRPr lang="x-none" sz="1400" b="0" dirty="0">
                      <a:solidFill>
                        <a:schemeClr val="bg1"/>
                      </a:solidFill>
                      <a:latin typeface="Calibri" panose="020F0502020204030204"/>
                    </a:endParaRPr>
                  </a:p>
                </p:txBody>
              </p:sp>
            </mc:Choice>
            <mc:Fallback xmlns=""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BA318688-D138-4CCA-B1F8-63C601CC584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4342" y="3011079"/>
                    <a:ext cx="840737" cy="523220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t="-2326" r="-2174" b="-11628"/>
                    </a:stretch>
                  </a:blipFill>
                </p:spPr>
                <p:txBody>
                  <a:bodyPr/>
                  <a:lstStyle/>
                  <a:p>
                    <a:r>
                      <a:rPr lang="he-IL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4F3511BE-65A5-48C7-9E89-BB5ADC38D9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54934" y="3784145"/>
              <a:ext cx="593486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bg1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6" name="Right Brace 35">
              <a:extLst>
                <a:ext uri="{FF2B5EF4-FFF2-40B4-BE49-F238E27FC236}">
                  <a16:creationId xmlns:a16="http://schemas.microsoft.com/office/drawing/2014/main" id="{67C76F21-994D-4338-9747-783B6C508E0C}"/>
                </a:ext>
              </a:extLst>
            </p:cNvPr>
            <p:cNvSpPr/>
            <p:nvPr/>
          </p:nvSpPr>
          <p:spPr bwMode="auto">
            <a:xfrm>
              <a:off x="6337791" y="2824829"/>
              <a:ext cx="363643" cy="1076322"/>
            </a:xfrm>
            <a:prstGeom prst="rightBrace">
              <a:avLst>
                <a:gd name="adj1" fmla="val 42384"/>
                <a:gd name="adj2" fmla="val 50000"/>
              </a:avLst>
            </a:prstGeom>
            <a:noFill/>
            <a:ln w="28575" cap="flat" cmpd="sng" algn="ctr">
              <a:solidFill>
                <a:srgbClr val="00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3D02DCE-2EB7-4560-B7CC-E3ECA19FBCB8}"/>
                </a:ext>
              </a:extLst>
            </p:cNvPr>
            <p:cNvSpPr/>
            <p:nvPr/>
          </p:nvSpPr>
          <p:spPr bwMode="auto">
            <a:xfrm>
              <a:off x="6701434" y="3280128"/>
              <a:ext cx="173831" cy="168578"/>
            </a:xfrm>
            <a:prstGeom prst="ellipse">
              <a:avLst/>
            </a:prstGeom>
            <a:solidFill>
              <a:srgbClr val="00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42" name="Arc 41">
            <a:extLst>
              <a:ext uri="{FF2B5EF4-FFF2-40B4-BE49-F238E27FC236}">
                <a16:creationId xmlns:a16="http://schemas.microsoft.com/office/drawing/2014/main" id="{C475AF7D-7D4C-4451-B0B6-DE93EF33C125}"/>
              </a:ext>
            </a:extLst>
          </p:cNvPr>
          <p:cNvSpPr/>
          <p:nvPr/>
        </p:nvSpPr>
        <p:spPr bwMode="auto">
          <a:xfrm rot="13491219">
            <a:off x="6797716" y="3435183"/>
            <a:ext cx="769144" cy="728425"/>
          </a:xfrm>
          <a:prstGeom prst="arc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2FC73FB-4760-4EDE-A630-9EF614E555B1}"/>
              </a:ext>
            </a:extLst>
          </p:cNvPr>
          <p:cNvSpPr txBox="1"/>
          <p:nvPr/>
        </p:nvSpPr>
        <p:spPr>
          <a:xfrm>
            <a:off x="288014" y="1468928"/>
            <a:ext cx="342972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PSCGAN Architecture:</a:t>
            </a:r>
            <a:endParaRPr lang="he-IL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1BFFAFA-84F2-4CB9-956D-53B491B82E64}"/>
              </a:ext>
            </a:extLst>
          </p:cNvPr>
          <p:cNvSpPr/>
          <p:nvPr/>
        </p:nvSpPr>
        <p:spPr bwMode="auto">
          <a:xfrm>
            <a:off x="6701434" y="4150084"/>
            <a:ext cx="173831" cy="168578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EF4D1C8-5B69-49B5-8550-C4F3A093E91A}"/>
                  </a:ext>
                </a:extLst>
              </p:cNvPr>
              <p:cNvSpPr txBox="1"/>
              <p:nvPr/>
            </p:nvSpPr>
            <p:spPr>
              <a:xfrm>
                <a:off x="209246" y="4284747"/>
                <a:ext cx="3991945" cy="132343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/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Why use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y</m:t>
                    </m:r>
                  </m:oMath>
                </a14:m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in the critic? Without it, we check only the perceptual quality of the denoised result. With it, we also assess its denoising validity</a:t>
                </a:r>
                <a:endParaRPr lang="he-IL" sz="20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EF4D1C8-5B69-49B5-8550-C4F3A093E9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246" y="4284747"/>
                <a:ext cx="3991945" cy="1323439"/>
              </a:xfrm>
              <a:prstGeom prst="rect">
                <a:avLst/>
              </a:prstGeom>
              <a:blipFill>
                <a:blip r:embed="rId10"/>
                <a:stretch>
                  <a:fillRect l="-1527" t="-2765" r="-2595" b="-7373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6167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35" grpId="0"/>
      <p:bldP spid="37" grpId="0" animBg="1"/>
      <p:bldP spid="42" grpId="0" animBg="1"/>
      <p:bldP spid="49" grpId="0" animBg="1"/>
      <p:bldP spid="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3: Targeting Perceptual Quality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52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ontent Placeholder 2">
                <a:extLst>
                  <a:ext uri="{FF2B5EF4-FFF2-40B4-BE49-F238E27FC236}">
                    <a16:creationId xmlns:a16="http://schemas.microsoft.com/office/drawing/2014/main" id="{01543A94-BB6D-449D-9A60-B6C9FF83C95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5412" y="1315600"/>
                <a:ext cx="8822970" cy="450817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None/>
                  <a:tabLst/>
                  <a:defRPr/>
                </a:pPr>
                <a:r>
                  <a:rPr kumimoji="0" 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 panose="020F0502020204030204"/>
                  </a:rPr>
                  <a:t>What about the Loss?</a:t>
                </a:r>
              </a:p>
              <a:p>
                <a:pPr marL="446088" marR="0" lvl="0" indent="-446088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q"/>
                  <a:tabLst/>
                  <a:defRPr/>
                </a:pPr>
                <a:r>
                  <a:rPr kumimoji="0" 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</a:rPr>
                  <a:t>CGAN optimization leads to posterior sampling </a:t>
                </a:r>
                <a:r>
                  <a:rPr kumimoji="0" lang="en-US" sz="18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 panose="020F0502020204030204"/>
                  </a:rPr>
                  <a:t>[Adler et al. 2018]</a:t>
                </a:r>
                <a:r>
                  <a:rPr kumimoji="0" 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</a:rPr>
                  <a:t>:</a:t>
                </a:r>
              </a:p>
              <a:p>
                <a:pPr marL="446088" marR="0" lvl="0" indent="-446088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q"/>
                  <a:tabLst/>
                  <a:defRPr/>
                </a:pPr>
                <a:endParaRPr kumimoji="0" lang="en-US" sz="200" b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  <a:p>
                <a:pPr marL="446088" marR="0" lvl="0" indent="-446088" algn="ct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kumimoji="0" lang="en-US" sz="20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e>
                            <m:lim>
                              <m:r>
                                <m:rPr>
                                  <m:sty m:val="p"/>
                                </m:rPr>
                                <a:rPr kumimoji="0" lang="en-US" sz="20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lim>
                          </m:limLow>
                        </m:fName>
                        <m:e>
                          <m:func>
                            <m:funcPr>
                              <m:ctrlP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0" lang="en-US" sz="20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max</m:t>
                                  </m:r>
                                </m:e>
                                <m:lim>
                                  <m:r>
                                    <m:rPr>
                                      <m:sty m:val="p"/>
                                    </m:rPr>
                                    <a:rPr kumimoji="0" lang="en-US" sz="20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lim>
                              </m:limLow>
                            </m:fName>
                            <m:e>
                              <m:sSub>
                                <m:sSubPr>
                                  <m:ctrlP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0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𝔼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0" lang="en-US" sz="20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a:rPr kumimoji="0" lang="en-US" sz="20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kumimoji="0" lang="en-US" sz="20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Y</m:t>
                                  </m:r>
                                </m:sub>
                              </m:sSub>
                            </m:e>
                          </m:func>
                          <m:d>
                            <m:dPr>
                              <m:begChr m:val="["/>
                              <m:endChr m:val="]"/>
                              <m:ctrlP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0" lang="en-US" sz="20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0" lang="en-US" sz="20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0" lang="en-US" sz="20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a:rPr kumimoji="0" lang="en-US" sz="20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kumimoji="0" lang="en-US" sz="20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e>
                              </m:d>
                            </m:e>
                          </m:d>
                          <m:r>
                            <a:rPr kumimoji="0" lang="en-US" sz="20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𝔼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0" lang="en-US" sz="20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0" lang="en-US" sz="20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θ</m:t>
                                  </m:r>
                                </m:sub>
                              </m:sSub>
                              <m:r>
                                <a:rPr kumimoji="0" lang="en-US" sz="20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kumimoji="0" lang="en-US" sz="20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Y</m:t>
                              </m:r>
                              <m:r>
                                <a:rPr kumimoji="0" lang="en-US" sz="20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kumimoji="0" lang="en-US" sz="20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Z</m:t>
                              </m:r>
                            </m:sub>
                          </m:sSub>
                          <m:r>
                            <a:rPr kumimoji="0" lang="en-US" sz="20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0" lang="en-US" sz="20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en-US" sz="20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sub>
                          </m:sSub>
                          <m:r>
                            <a:rPr kumimoji="0" lang="en-US" sz="20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0" lang="en-US" sz="20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D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en-US" sz="20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θ</m:t>
                              </m:r>
                            </m:sub>
                          </m:sSub>
                          <m:r>
                            <a:rPr kumimoji="0" lang="en-US" sz="20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kumimoji="0" lang="en-US" sz="20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y</m:t>
                          </m:r>
                          <m:r>
                            <a:rPr kumimoji="0" lang="en-US" sz="20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)]</m:t>
                          </m:r>
                        </m:e>
                      </m:func>
                    </m:oMath>
                  </m:oMathPara>
                </a14:m>
                <a:endParaRPr kumimoji="0" lang="en-US" sz="2000" b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Cambria Math" panose="02040503050406030204" pitchFamily="18" charset="0"/>
                </a:endParaRPr>
              </a:p>
              <a:p>
                <a:pPr marL="446088" marR="0" lvl="0" indent="-446088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q"/>
                  <a:tabLst/>
                  <a:defRPr/>
                </a:pPr>
                <a:endParaRPr kumimoji="0" lang="en-US" sz="100" b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  <a:p>
                <a:pPr marL="446088" lvl="0" indent="-446088" fontAlgn="auto">
                  <a:spcAft>
                    <a:spcPts val="0"/>
                  </a:spcAft>
                  <a:buFont typeface="Wingdings" panose="05000000000000000000" pitchFamily="2" charset="2"/>
                  <a:buChar char="q"/>
                  <a:defRPr/>
                </a:pPr>
                <a:r>
                  <a:rPr lang="en-US" sz="2000" b="0" dirty="0">
                    <a:solidFill>
                      <a:sysClr val="window" lastClr="FFFFFF"/>
                    </a:solidFill>
                    <a:latin typeface="Calibri" panose="020F0502020204030204"/>
                  </a:rPr>
                  <a:t>However,</a:t>
                </a:r>
                <a:r>
                  <a:rPr kumimoji="0" 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</a:rPr>
                  <a:t> this requires an</a:t>
                </a:r>
                <a:r>
                  <a:rPr kumimoji="0" lang="en-US" sz="2000" b="0" u="none" strike="noStrike" kern="1200" cap="none" spc="0" normalizeH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</a:rPr>
                  <a:t> unavailable </a:t>
                </a:r>
                <a:r>
                  <a:rPr kumimoji="0" 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</a:rPr>
                  <a:t>balanced dataset to train on </a:t>
                </a:r>
                <a:br>
                  <a:rPr kumimoji="0" 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</a:rPr>
                </a:br>
                <a:r>
                  <a:rPr kumimoji="0" 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</a:rPr>
                  <a:t>(</a:t>
                </a:r>
                <a:r>
                  <a:rPr kumimoji="0" 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 panose="020F0502020204030204"/>
                  </a:rPr>
                  <a:t>many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sz="20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x</m:t>
                    </m:r>
                  </m:oMath>
                </a14:m>
                <a:r>
                  <a:rPr kumimoji="0" 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 panose="020F0502020204030204"/>
                  </a:rPr>
                  <a:t>’s for each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y</m:t>
                    </m:r>
                  </m:oMath>
                </a14:m>
                <a:r>
                  <a:rPr kumimoji="0" 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</a:rPr>
                  <a:t> and </a:t>
                </a:r>
                <a:r>
                  <a:rPr kumimoji="0" 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FFFF"/>
                    </a:solidFill>
                    <a:effectLst/>
                    <a:uLnTx/>
                    <a:uFillTx/>
                    <a:latin typeface="Calibri" panose="020F0502020204030204"/>
                  </a:rPr>
                  <a:t>many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FFFF"/>
                        </a:solidFill>
                        <a:latin typeface="Cambria Math" panose="02040503050406030204" pitchFamily="18" charset="0"/>
                      </a:rPr>
                      <m:t>y</m:t>
                    </m:r>
                  </m:oMath>
                </a14:m>
                <a:r>
                  <a:rPr kumimoji="0" 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FFFF"/>
                    </a:solidFill>
                    <a:effectLst/>
                    <a:uLnTx/>
                    <a:uFillTx/>
                    <a:latin typeface="Calibri" panose="020F0502020204030204"/>
                  </a:rPr>
                  <a:t>’s for each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solidFill>
                          <a:srgbClr val="00FFFF"/>
                        </a:solidFill>
                        <a:latin typeface="Cambria Math" panose="02040503050406030204" pitchFamily="18" charset="0"/>
                      </a:rPr>
                      <m:t>x</m:t>
                    </m:r>
                  </m:oMath>
                </a14:m>
                <a:r>
                  <a:rPr kumimoji="0" 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</a:rPr>
                  <a:t>)</a:t>
                </a:r>
              </a:p>
              <a:p>
                <a:pPr marL="446088" lvl="0" indent="-446088" fontAlgn="auto">
                  <a:spcAft>
                    <a:spcPts val="0"/>
                  </a:spcAft>
                  <a:buFont typeface="Wingdings" panose="05000000000000000000" pitchFamily="2" charset="2"/>
                  <a:buChar char="q"/>
                  <a:defRPr/>
                </a:pPr>
                <a:r>
                  <a:rPr kumimoji="0" 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</a:rPr>
                  <a:t>On the other hand,</a:t>
                </a:r>
                <a:r>
                  <a:rPr kumimoji="0" lang="en-US" sz="2000" b="0" u="none" strike="noStrike" kern="1200" cap="none" spc="0" normalizeH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</a:rPr>
                  <a:t> we would like to avoid a penalty of the form </a:t>
                </a:r>
              </a:p>
              <a:p>
                <a:pPr marL="0" lvl="0" indent="0" fontAlgn="auto">
                  <a:spcAft>
                    <a:spcPts val="0"/>
                  </a:spcAft>
                  <a:buNone/>
                  <a:defRPr/>
                </a:pPr>
                <a:endParaRPr kumimoji="0" lang="en-US" sz="100" b="0" u="none" strike="noStrike" kern="1200" cap="none" spc="0" normalizeH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  <a:p>
                <a:pPr marL="0" lvl="0" indent="0" fontAlgn="auto">
                  <a:spcAft>
                    <a:spcPts val="0"/>
                  </a:spcAft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2000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Z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000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lang="en-US" sz="2000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a:rPr lang="en-US" sz="2000" b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000" b="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 b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D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000" b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θ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 b="0" i="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y</m:t>
                                      </m:r>
                                      <m:r>
                                        <a:rPr lang="en-US" sz="2000" b="0" i="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2000" b="0" i="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z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b>
                              <m:r>
                                <a:rPr lang="en-US" sz="2000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2000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sz="2000" b="0" baseline="0" dirty="0">
                  <a:solidFill>
                    <a:schemeClr val="bg1"/>
                  </a:solidFill>
                  <a:latin typeface="Calibri" panose="020F0502020204030204"/>
                </a:endParaRPr>
              </a:p>
              <a:p>
                <a:pPr marL="0" lvl="0" indent="0" fontAlgn="auto">
                  <a:spcAft>
                    <a:spcPts val="0"/>
                  </a:spcAft>
                  <a:buNone/>
                  <a:defRPr/>
                </a:pPr>
                <a:endParaRPr lang="en-US" sz="400" b="0" baseline="0" dirty="0">
                  <a:solidFill>
                    <a:schemeClr val="bg1"/>
                  </a:solidFill>
                  <a:latin typeface="Calibri" panose="020F0502020204030204"/>
                </a:endParaRPr>
              </a:p>
              <a:p>
                <a:pPr marL="446088" lvl="0" indent="-446088" fontAlgn="auto">
                  <a:spcAft>
                    <a:spcPts val="0"/>
                  </a:spcAft>
                  <a:buFont typeface="Wingdings" panose="05000000000000000000" pitchFamily="2" charset="2"/>
                  <a:buChar char="q"/>
                  <a:defRPr/>
                </a:pPr>
                <a:r>
                  <a:rPr kumimoji="0" 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</a:rPr>
                  <a:t>Our</a:t>
                </a:r>
                <a:r>
                  <a:rPr kumimoji="0" lang="en-US" sz="2000" b="0" u="none" strike="noStrike" kern="1200" cap="none" spc="0" normalizeH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</a:rPr>
                  <a:t> remedy: </a:t>
                </a:r>
                <a:r>
                  <a:rPr lang="en-US" sz="2000" b="0" dirty="0">
                    <a:solidFill>
                      <a:sysClr val="window" lastClr="FFFFFF"/>
                    </a:solidFill>
                    <a:latin typeface="Calibri" panose="020F0502020204030204"/>
                  </a:rPr>
                  <a:t>add</a:t>
                </a:r>
                <a:r>
                  <a:rPr kumimoji="0" lang="en-US" sz="2000" b="0" u="none" strike="noStrike" kern="1200" cap="none" spc="0" normalizeH="0" baseline="0" noProof="0" dirty="0" err="1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</a:rPr>
                  <a:t>ing</a:t>
                </a:r>
                <a:r>
                  <a:rPr kumimoji="0" lang="x-none" sz="2000" b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</a:rPr>
                  <a:t> a</a:t>
                </a:r>
                <a:r>
                  <a:rPr kumimoji="0" 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</a:rPr>
                  <a:t>n</a:t>
                </a:r>
                <a:r>
                  <a:rPr kumimoji="0" lang="en-US" sz="2000" b="0" u="none" strike="noStrike" kern="1200" cap="none" spc="0" normalizeH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</a:rPr>
                  <a:t> MMSE oriented </a:t>
                </a:r>
                <a:r>
                  <a:rPr kumimoji="0" lang="x-none" sz="2000" b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</a:rPr>
                  <a:t>penalty term:	</a:t>
                </a:r>
                <a:endParaRPr kumimoji="0" lang="en-US" sz="2000" b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  <a:p>
                <a:pPr marL="446088" marR="0" lvl="0" indent="-446088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q"/>
                  <a:tabLst/>
                  <a:defRPr/>
                </a:pPr>
                <a:endParaRPr kumimoji="0" lang="x-none" sz="600" b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</a:endParaRPr>
              </a:p>
              <a:p>
                <a:pPr marL="446088" marR="0" lvl="0" indent="-446088" algn="ct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C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20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C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sz="20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C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  <m:r>
                            <a:rPr kumimoji="0" lang="en-US" sz="20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C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kumimoji="0" lang="en-US" sz="20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C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kumimoji="0" lang="en-US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C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C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kumimoji="0" lang="en-US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C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0" lang="en-US" sz="20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C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a:rPr kumimoji="0" lang="en-US" sz="20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C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kumimoji="0" lang="en-US" sz="20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FFC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US" sz="2000" b="0" i="0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FFC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𝔼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kumimoji="0" lang="en-US" sz="2000" b="0" i="0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FFC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z</m:t>
                                      </m:r>
                                    </m:sub>
                                  </m:sSub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kumimoji="0" lang="en-US" sz="20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FFC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kumimoji="0" lang="en-US" sz="2000" b="0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FFC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kumimoji="0" lang="en-US" sz="2000" b="0" i="0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FFC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D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kumimoji="0" lang="en-US" sz="2000" b="0" i="0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FFC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θ</m:t>
                                          </m:r>
                                        </m:sub>
                                      </m:sSub>
                                    </m:e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kumimoji="0" lang="en-US" sz="2000" b="0" i="0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FFC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y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b>
                              <m:r>
                                <a:rPr kumimoji="0" lang="en-US" sz="20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C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kumimoji="0" lang="en-US" sz="20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C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kumimoji="0" lang="en-US" sz="600" b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Cambria Math" panose="02040503050406030204" pitchFamily="18" charset="0"/>
                </a:endParaRPr>
              </a:p>
              <a:p>
                <a:pPr marL="446088" indent="-446088" fontAlgn="auto">
                  <a:spcAft>
                    <a:spcPts val="0"/>
                  </a:spcAft>
                  <a:buFont typeface="Wingdings" panose="05000000000000000000" pitchFamily="2" charset="2"/>
                  <a:buChar char="q"/>
                </a:pPr>
                <a:r>
                  <a:rPr lang="en-US" sz="2000" b="0" dirty="0">
                    <a:solidFill>
                      <a:sysClr val="window" lastClr="FFFFFF"/>
                    </a:solidFill>
                    <a:latin typeface="Calibri" panose="020F0502020204030204"/>
                  </a:rPr>
                  <a:t>This gives the MMSE result “for free” (averaging many instances)</a:t>
                </a:r>
              </a:p>
            </p:txBody>
          </p:sp>
        </mc:Choice>
        <mc:Fallback xmlns="">
          <p:sp>
            <p:nvSpPr>
              <p:cNvPr id="23" name="Content Placeholder 2">
                <a:extLst>
                  <a:ext uri="{FF2B5EF4-FFF2-40B4-BE49-F238E27FC236}">
                    <a16:creationId xmlns:a16="http://schemas.microsoft.com/office/drawing/2014/main" id="{01543A94-BB6D-449D-9A60-B6C9FF83C9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412" y="1315600"/>
                <a:ext cx="8822970" cy="4508173"/>
              </a:xfrm>
              <a:prstGeom prst="rect">
                <a:avLst/>
              </a:prstGeom>
              <a:blipFill>
                <a:blip r:embed="rId2"/>
                <a:stretch>
                  <a:fillRect l="-622" t="-1894" b="-243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647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uiExpand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Discovery 3: Targeting Perceptual Quality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53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91CB0A3-8F30-4569-9E3F-A635D8FA993A}"/>
              </a:ext>
            </a:extLst>
          </p:cNvPr>
          <p:cNvGrpSpPr/>
          <p:nvPr/>
        </p:nvGrpSpPr>
        <p:grpSpPr>
          <a:xfrm>
            <a:off x="42898" y="1737212"/>
            <a:ext cx="8975690" cy="3818018"/>
            <a:chOff x="1651467" y="3389661"/>
            <a:chExt cx="7586161" cy="346684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FF4E6F36-2EFB-47D1-A1EA-A420DCCA2C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61099"/>
            <a:stretch/>
          </p:blipFill>
          <p:spPr>
            <a:xfrm>
              <a:off x="1651467" y="3389661"/>
              <a:ext cx="7586161" cy="260676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17C9E03-5F33-4F8F-9255-84A81F1252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87143" b="1"/>
            <a:stretch/>
          </p:blipFill>
          <p:spPr>
            <a:xfrm>
              <a:off x="1651467" y="5994929"/>
              <a:ext cx="7586161" cy="861573"/>
            </a:xfrm>
            <a:prstGeom prst="rect">
              <a:avLst/>
            </a:prstGeom>
          </p:spPr>
        </p:pic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A93F9212-5DD2-4E0A-AEAB-DF28D0628746}"/>
              </a:ext>
            </a:extLst>
          </p:cNvPr>
          <p:cNvSpPr/>
          <p:nvPr/>
        </p:nvSpPr>
        <p:spPr bwMode="auto">
          <a:xfrm>
            <a:off x="6067425" y="2860100"/>
            <a:ext cx="2848769" cy="2635818"/>
          </a:xfrm>
          <a:prstGeom prst="rect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D1C36FF-A245-4D83-AA01-B4E492A059D3}"/>
              </a:ext>
            </a:extLst>
          </p:cNvPr>
          <p:cNvGrpSpPr/>
          <p:nvPr/>
        </p:nvGrpSpPr>
        <p:grpSpPr>
          <a:xfrm>
            <a:off x="2263731" y="1626620"/>
            <a:ext cx="5605463" cy="5116601"/>
            <a:chOff x="4572000" y="1336586"/>
            <a:chExt cx="5605463" cy="511660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5819940-DFCD-4718-9CC0-BC1E84641C5F}"/>
                </a:ext>
              </a:extLst>
            </p:cNvPr>
            <p:cNvGrpSpPr/>
            <p:nvPr/>
          </p:nvGrpSpPr>
          <p:grpSpPr>
            <a:xfrm>
              <a:off x="4572000" y="1336586"/>
              <a:ext cx="5595941" cy="5116601"/>
              <a:chOff x="6721867" y="4416071"/>
              <a:chExt cx="2411106" cy="2382772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EA598A51-A08C-4D67-A1F7-C3CF01D5332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66838" t="15317" r="1380" b="61099"/>
              <a:stretch/>
            </p:blipFill>
            <p:spPr>
              <a:xfrm>
                <a:off x="6721867" y="4416071"/>
                <a:ext cx="2411106" cy="1580356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A1B36FA0-F53A-4781-BE65-82E9C6934A2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66838" t="87143" r="1380" b="861"/>
              <a:stretch/>
            </p:blipFill>
            <p:spPr>
              <a:xfrm>
                <a:off x="6721867" y="5994929"/>
                <a:ext cx="2411106" cy="803914"/>
              </a:xfrm>
              <a:prstGeom prst="rect">
                <a:avLst/>
              </a:prstGeom>
            </p:spPr>
          </p:pic>
        </p:grp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8769AA8-9866-4F3F-B3DD-46E358115B98}"/>
                </a:ext>
              </a:extLst>
            </p:cNvPr>
            <p:cNvSpPr/>
            <p:nvPr/>
          </p:nvSpPr>
          <p:spPr bwMode="auto">
            <a:xfrm>
              <a:off x="4572000" y="1336586"/>
              <a:ext cx="5605463" cy="5107071"/>
            </a:xfrm>
            <a:prstGeom prst="rect">
              <a:avLst/>
            </a:prstGeom>
            <a:noFill/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4A48DE-4DA2-4DFE-8AC2-6CCEE457C09B}"/>
              </a:ext>
            </a:extLst>
          </p:cNvPr>
          <p:cNvSpPr txBox="1"/>
          <p:nvPr/>
        </p:nvSpPr>
        <p:spPr>
          <a:xfrm>
            <a:off x="1" y="1244512"/>
            <a:ext cx="1700212" cy="4770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CGAN: </a:t>
            </a:r>
            <a:endParaRPr lang="en-US" sz="100" b="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6DEA8CF-BECF-47CA-828B-4E0BCA65B538}"/>
              </a:ext>
            </a:extLst>
          </p:cNvPr>
          <p:cNvSpPr/>
          <p:nvPr/>
        </p:nvSpPr>
        <p:spPr bwMode="auto">
          <a:xfrm>
            <a:off x="106045" y="4338614"/>
            <a:ext cx="209550" cy="21247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771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813" y="2319230"/>
            <a:ext cx="9057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Oh … and One Last Thing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54</a:t>
            </a:r>
          </a:p>
        </p:txBody>
      </p:sp>
    </p:spTree>
    <p:extLst>
      <p:ext uri="{BB962C8B-B14F-4D97-AF65-F5344CB8AC3E}">
        <p14:creationId xmlns:p14="http://schemas.microsoft.com/office/powerpoint/2010/main" val="317461610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Back to Inverse Problems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55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Box 6">
                <a:extLst>
                  <a:ext uri="{FF2B5EF4-FFF2-40B4-BE49-F238E27FC236}">
                    <a16:creationId xmlns:a16="http://schemas.microsoft.com/office/drawing/2014/main" id="{81307893-EE77-46E7-A166-18C9DCEC42F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8424" y="1165430"/>
                <a:ext cx="9002713" cy="38549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57188" indent="-357188"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536575"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342900" indent="-342900">
                  <a:spcBef>
                    <a:spcPct val="50000"/>
                  </a:spcBef>
                  <a:buFont typeface="Wingdings" panose="05000000000000000000" pitchFamily="2" charset="2"/>
                  <a:buChar char="q"/>
                </a:pPr>
                <a:r>
                  <a:rPr lang="en-US" altLang="he-IL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Goal: Recovery from corrupted measurements</a:t>
                </a:r>
              </a:p>
              <a:p>
                <a:pPr marL="0" indent="0">
                  <a:spcBef>
                    <a:spcPct val="50000"/>
                  </a:spcBef>
                </a:pPr>
                <a:r>
                  <a:rPr lang="en-US" altLang="he-IL" sz="1800" b="0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	De-Noising      </a:t>
                </a:r>
                <a:r>
                  <a:rPr lang="en-US" altLang="he-IL" sz="1800" b="0" dirty="0">
                    <a:solidFill>
                      <a:srgbClr val="66FF3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De-Blurring </a:t>
                </a:r>
              </a:p>
              <a:p>
                <a:pPr marL="0" indent="0">
                  <a:spcBef>
                    <a:spcPct val="50000"/>
                  </a:spcBef>
                </a:pPr>
                <a:r>
                  <a:rPr lang="en-US" altLang="he-IL" sz="1800" b="0" dirty="0">
                    <a:solidFill>
                      <a:srgbClr val="3366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	In-Painting       </a:t>
                </a:r>
                <a:r>
                  <a:rPr lang="en-US" altLang="he-IL" sz="1800" b="0" dirty="0">
                    <a:solidFill>
                      <a:srgbClr val="FFFF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De-</a:t>
                </a:r>
                <a:r>
                  <a:rPr lang="en-US" altLang="he-IL" sz="1800" b="0" dirty="0" err="1">
                    <a:solidFill>
                      <a:srgbClr val="FFFF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Mosaicing</a:t>
                </a:r>
                <a:r>
                  <a:rPr lang="en-US" altLang="he-IL" sz="18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  <a:endParaRPr lang="en-US" altLang="he-IL" sz="7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spcBef>
                    <a:spcPct val="50000"/>
                  </a:spcBef>
                </a:pPr>
                <a:r>
                  <a:rPr lang="en-US" altLang="he-IL" sz="18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	Tomography    </a:t>
                </a:r>
                <a:r>
                  <a:rPr lang="en-US" altLang="he-IL" sz="1800" b="0" dirty="0">
                    <a:solidFill>
                      <a:srgbClr val="FF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Image Scale-Up </a:t>
                </a:r>
                <a:br>
                  <a:rPr lang="en-US" altLang="he-IL" sz="1800" b="0" dirty="0">
                    <a:solidFill>
                      <a:srgbClr val="FF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altLang="he-IL" sz="1800" b="0" dirty="0">
                    <a:solidFill>
                      <a:srgbClr val="FF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		        &amp; super-resolution</a:t>
                </a:r>
                <a:endParaRPr lang="en-US" altLang="he-IL" sz="7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spcBef>
                    <a:spcPct val="50000"/>
                  </a:spcBef>
                </a:pPr>
                <a:endParaRPr lang="en-US" altLang="he-IL" sz="1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>
                  <a:spcBef>
                    <a:spcPct val="50000"/>
                  </a:spcBef>
                  <a:buFont typeface="Wingdings" panose="05000000000000000000" pitchFamily="2" charset="2"/>
                  <a:buChar char="q"/>
                </a:pPr>
                <a:r>
                  <a:rPr lang="en-US" altLang="he-IL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Can we suggest a “sampler” from </a:t>
                </a:r>
                <a:br>
                  <a:rPr lang="en-US" altLang="he-IL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he-IL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P</m:t>
                    </m:r>
                    <m:d>
                      <m:dPr>
                        <m:ctrlPr>
                          <a:rPr lang="en-US" altLang="he-IL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he-IL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x</m:t>
                        </m:r>
                        <m:r>
                          <a:rPr lang="en-US" altLang="he-IL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he-IL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y</m:t>
                        </m:r>
                      </m:e>
                    </m:d>
                  </m:oMath>
                </a14:m>
                <a:r>
                  <a:rPr lang="en-US" altLang="he-IL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for handling all these </a:t>
                </a:r>
                <a:br>
                  <a:rPr lang="en-US" altLang="he-IL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altLang="he-IL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problems, in order to obtain “perfect looking” results? </a:t>
                </a:r>
              </a:p>
              <a:p>
                <a:pPr marL="342900" indent="-342900">
                  <a:spcBef>
                    <a:spcPct val="50000"/>
                  </a:spcBef>
                  <a:buFont typeface="Wingdings" panose="05000000000000000000" pitchFamily="2" charset="2"/>
                  <a:buChar char="q"/>
                </a:pPr>
                <a:r>
                  <a:rPr lang="en-US" altLang="he-IL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Answer: Yes! Use Langevin dynamics again, </a:t>
                </a:r>
                <a:r>
                  <a:rPr lang="en-US" altLang="he-IL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 an adapted form  </a:t>
                </a:r>
              </a:p>
            </p:txBody>
          </p:sp>
        </mc:Choice>
        <mc:Fallback xmlns="">
          <p:sp>
            <p:nvSpPr>
              <p:cNvPr id="8" name="Text Box 6">
                <a:extLst>
                  <a:ext uri="{FF2B5EF4-FFF2-40B4-BE49-F238E27FC236}">
                    <a16:creationId xmlns:a16="http://schemas.microsoft.com/office/drawing/2014/main" id="{81307893-EE77-46E7-A166-18C9DCEC42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8424" y="1165430"/>
                <a:ext cx="9002713" cy="3854901"/>
              </a:xfrm>
              <a:prstGeom prst="rect">
                <a:avLst/>
              </a:prstGeom>
              <a:blipFill>
                <a:blip r:embed="rId2"/>
                <a:stretch>
                  <a:fillRect l="-880" t="-1264" b="-252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>
            <a:extLst>
              <a:ext uri="{FF2B5EF4-FFF2-40B4-BE49-F238E27FC236}">
                <a16:creationId xmlns:a16="http://schemas.microsoft.com/office/drawing/2014/main" id="{EC76D107-5CA5-4C4A-A1D2-F8254284EABD}"/>
              </a:ext>
            </a:extLst>
          </p:cNvPr>
          <p:cNvGrpSpPr/>
          <p:nvPr/>
        </p:nvGrpSpPr>
        <p:grpSpPr>
          <a:xfrm>
            <a:off x="5086066" y="1399468"/>
            <a:ext cx="3948753" cy="2676663"/>
            <a:chOff x="2749548" y="1607383"/>
            <a:chExt cx="6375400" cy="4682297"/>
          </a:xfrm>
        </p:grpSpPr>
        <p:grpSp>
          <p:nvGrpSpPr>
            <p:cNvPr id="11" name="Group 31">
              <a:extLst>
                <a:ext uri="{FF2B5EF4-FFF2-40B4-BE49-F238E27FC236}">
                  <a16:creationId xmlns:a16="http://schemas.microsoft.com/office/drawing/2014/main" id="{D549E23D-B980-407F-89A2-6E621048E0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08535" y="4875218"/>
              <a:ext cx="3644900" cy="1350962"/>
              <a:chOff x="653" y="1774"/>
              <a:chExt cx="4910" cy="1772"/>
            </a:xfrm>
          </p:grpSpPr>
          <p:pic>
            <p:nvPicPr>
              <p:cNvPr id="12" name="Picture 29">
                <a:extLst>
                  <a:ext uri="{FF2B5EF4-FFF2-40B4-BE49-F238E27FC236}">
                    <a16:creationId xmlns:a16="http://schemas.microsoft.com/office/drawing/2014/main" id="{D9D63003-3901-43F6-BC2F-C28AA141AC7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3" y="1860"/>
                <a:ext cx="4910" cy="1613"/>
              </a:xfrm>
              <a:prstGeom prst="rect">
                <a:avLst/>
              </a:prstGeom>
              <a:noFill/>
              <a:ln w="28575">
                <a:solidFill>
                  <a:srgbClr val="3366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13" name="Rectangle 30">
                <a:extLst>
                  <a:ext uri="{FF2B5EF4-FFF2-40B4-BE49-F238E27FC236}">
                    <a16:creationId xmlns:a16="http://schemas.microsoft.com/office/drawing/2014/main" id="{8B7C6E61-6404-495E-A469-48B155AD19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2" y="1774"/>
                <a:ext cx="204" cy="177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rgbClr val="33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14" name="Group 39">
              <a:extLst>
                <a:ext uri="{FF2B5EF4-FFF2-40B4-BE49-F238E27FC236}">
                  <a16:creationId xmlns:a16="http://schemas.microsoft.com/office/drawing/2014/main" id="{1AE53F99-DDAC-40C9-BB1C-43900056FF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49548" y="1965330"/>
              <a:ext cx="2178050" cy="1419225"/>
              <a:chOff x="1810" y="970"/>
              <a:chExt cx="2068" cy="1505"/>
            </a:xfrm>
          </p:grpSpPr>
          <p:pic>
            <p:nvPicPr>
              <p:cNvPr id="17" name="Picture 33">
                <a:extLst>
                  <a:ext uri="{FF2B5EF4-FFF2-40B4-BE49-F238E27FC236}">
                    <a16:creationId xmlns:a16="http://schemas.microsoft.com/office/drawing/2014/main" id="{24801A07-F5AE-4032-B064-6748EAD146A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785" b="1120"/>
              <a:stretch>
                <a:fillRect/>
              </a:stretch>
            </p:blipFill>
            <p:spPr bwMode="auto">
              <a:xfrm>
                <a:off x="2889" y="970"/>
                <a:ext cx="989" cy="1501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8" name="Picture 38">
                <a:extLst>
                  <a:ext uri="{FF2B5EF4-FFF2-40B4-BE49-F238E27FC236}">
                    <a16:creationId xmlns:a16="http://schemas.microsoft.com/office/drawing/2014/main" id="{ED1BDF31-2D47-4A9E-9763-C6E976F82A8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612" r="38634" b="1120"/>
              <a:stretch>
                <a:fillRect/>
              </a:stretch>
            </p:blipFill>
            <p:spPr bwMode="auto">
              <a:xfrm>
                <a:off x="1810" y="974"/>
                <a:ext cx="1013" cy="1501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20" name="Group 42">
              <a:extLst>
                <a:ext uri="{FF2B5EF4-FFF2-40B4-BE49-F238E27FC236}">
                  <a16:creationId xmlns:a16="http://schemas.microsoft.com/office/drawing/2014/main" id="{03A81D25-27A4-4A3D-BC9C-1D37FF3DB3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7610" y="1674818"/>
              <a:ext cx="2473325" cy="1412875"/>
              <a:chOff x="1462" y="1866"/>
              <a:chExt cx="2126" cy="1200"/>
            </a:xfrm>
          </p:grpSpPr>
          <p:pic>
            <p:nvPicPr>
              <p:cNvPr id="22" name="Picture 40">
                <a:extLst>
                  <a:ext uri="{FF2B5EF4-FFF2-40B4-BE49-F238E27FC236}">
                    <a16:creationId xmlns:a16="http://schemas.microsoft.com/office/drawing/2014/main" id="{80BA1BFF-09EA-43C2-8D65-88218397A34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928" t="2162" r="737" b="2162"/>
              <a:stretch>
                <a:fillRect/>
              </a:stretch>
            </p:blipFill>
            <p:spPr bwMode="auto">
              <a:xfrm>
                <a:off x="1462" y="1929"/>
                <a:ext cx="2126" cy="1062"/>
              </a:xfrm>
              <a:prstGeom prst="rect">
                <a:avLst/>
              </a:prstGeom>
              <a:noFill/>
              <a:ln w="9525">
                <a:solidFill>
                  <a:srgbClr val="66FF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4" name="Rectangle 41">
                <a:extLst>
                  <a:ext uri="{FF2B5EF4-FFF2-40B4-BE49-F238E27FC236}">
                    <a16:creationId xmlns:a16="http://schemas.microsoft.com/office/drawing/2014/main" id="{5B291B0E-0293-47D2-9D5C-8158643E27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4" y="1866"/>
                <a:ext cx="38" cy="120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rgbClr val="66FF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25" name="Group 55">
              <a:extLst>
                <a:ext uri="{FF2B5EF4-FFF2-40B4-BE49-F238E27FC236}">
                  <a16:creationId xmlns:a16="http://schemas.microsoft.com/office/drawing/2014/main" id="{9E36E007-A293-4C1D-9B61-E5376E4897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1160" y="3127380"/>
              <a:ext cx="3240088" cy="1709738"/>
              <a:chOff x="2769" y="1779"/>
              <a:chExt cx="1988" cy="989"/>
            </a:xfrm>
          </p:grpSpPr>
          <p:pic>
            <p:nvPicPr>
              <p:cNvPr id="26" name="Picture 44">
                <a:extLst>
                  <a:ext uri="{FF2B5EF4-FFF2-40B4-BE49-F238E27FC236}">
                    <a16:creationId xmlns:a16="http://schemas.microsoft.com/office/drawing/2014/main" id="{84CA626B-1ED1-4359-8993-88AFF7BD515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69" y="2075"/>
                <a:ext cx="565" cy="565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7" name="Group 52">
                <a:extLst>
                  <a:ext uri="{FF2B5EF4-FFF2-40B4-BE49-F238E27FC236}">
                    <a16:creationId xmlns:a16="http://schemas.microsoft.com/office/drawing/2014/main" id="{6D866C6D-2334-47FF-803C-AB08374A01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86" y="1779"/>
                <a:ext cx="1371" cy="989"/>
                <a:chOff x="1417" y="2648"/>
                <a:chExt cx="1767" cy="1332"/>
              </a:xfrm>
            </p:grpSpPr>
            <p:pic>
              <p:nvPicPr>
                <p:cNvPr id="28" name="Picture 46">
                  <a:extLst>
                    <a:ext uri="{FF2B5EF4-FFF2-40B4-BE49-F238E27FC236}">
                      <a16:creationId xmlns:a16="http://schemas.microsoft.com/office/drawing/2014/main" id="{ADCCD4FB-A81F-42EC-B3BA-182441E2F77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323" r="51695" b="39732"/>
                <a:stretch>
                  <a:fillRect/>
                </a:stretch>
              </p:blipFill>
              <p:spPr bwMode="auto">
                <a:xfrm>
                  <a:off x="1417" y="2707"/>
                  <a:ext cx="1767" cy="1219"/>
                </a:xfrm>
                <a:prstGeom prst="rect">
                  <a:avLst/>
                </a:prstGeom>
                <a:noFill/>
                <a:ln w="9525">
                  <a:solidFill>
                    <a:srgbClr val="FFFF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9" name="Rectangle 51">
                  <a:extLst>
                    <a:ext uri="{FF2B5EF4-FFF2-40B4-BE49-F238E27FC236}">
                      <a16:creationId xmlns:a16="http://schemas.microsoft.com/office/drawing/2014/main" id="{597787AD-C041-4179-8D6B-35799FEF22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27" y="2648"/>
                  <a:ext cx="137" cy="1332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rgbClr val="FFFF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he-IL"/>
                </a:p>
              </p:txBody>
            </p:sp>
          </p:grpSp>
        </p:grpSp>
        <p:pic>
          <p:nvPicPr>
            <p:cNvPr id="30" name="Picture 54">
              <a:extLst>
                <a:ext uri="{FF2B5EF4-FFF2-40B4-BE49-F238E27FC236}">
                  <a16:creationId xmlns:a16="http://schemas.microsoft.com/office/drawing/2014/main" id="{086BD9C4-BD69-4521-8D79-0E1F8DBF7B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10"/>
            <a:stretch>
              <a:fillRect/>
            </a:stretch>
          </p:blipFill>
          <p:spPr bwMode="auto">
            <a:xfrm>
              <a:off x="3032123" y="3990980"/>
              <a:ext cx="1028700" cy="10414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59">
              <a:extLst>
                <a:ext uri="{FF2B5EF4-FFF2-40B4-BE49-F238E27FC236}">
                  <a16:creationId xmlns:a16="http://schemas.microsoft.com/office/drawing/2014/main" id="{6CE788EB-BC00-4BD5-A44D-D586D14930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1010" y="5102230"/>
              <a:ext cx="1471613" cy="9906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2" name="Group 64">
              <a:extLst>
                <a:ext uri="{FF2B5EF4-FFF2-40B4-BE49-F238E27FC236}">
                  <a16:creationId xmlns:a16="http://schemas.microsoft.com/office/drawing/2014/main" id="{4392153C-95FA-44BC-BE18-81DF404B8B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31110" y="1754193"/>
              <a:ext cx="1493838" cy="2562225"/>
              <a:chOff x="4774" y="889"/>
              <a:chExt cx="941" cy="1614"/>
            </a:xfrm>
          </p:grpSpPr>
          <p:pic>
            <p:nvPicPr>
              <p:cNvPr id="33" name="Picture 61">
                <a:extLst>
                  <a:ext uri="{FF2B5EF4-FFF2-40B4-BE49-F238E27FC236}">
                    <a16:creationId xmlns:a16="http://schemas.microsoft.com/office/drawing/2014/main" id="{670383B4-8CEC-4C7F-B07C-6F9E0818D3F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74" y="889"/>
                <a:ext cx="612" cy="612"/>
              </a:xfrm>
              <a:prstGeom prst="rect">
                <a:avLst/>
              </a:prstGeom>
              <a:noFill/>
              <a:ln w="9525">
                <a:solidFill>
                  <a:srgbClr val="FF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4" name="Picture 63">
                <a:extLst>
                  <a:ext uri="{FF2B5EF4-FFF2-40B4-BE49-F238E27FC236}">
                    <a16:creationId xmlns:a16="http://schemas.microsoft.com/office/drawing/2014/main" id="{4DDAFB5B-E7F7-4801-8B96-A58625157E2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74" y="1562"/>
                <a:ext cx="941" cy="941"/>
              </a:xfrm>
              <a:prstGeom prst="rect">
                <a:avLst/>
              </a:prstGeom>
              <a:noFill/>
              <a:ln w="9525">
                <a:solidFill>
                  <a:srgbClr val="FF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5" name="Rectangle 65">
              <a:extLst>
                <a:ext uri="{FF2B5EF4-FFF2-40B4-BE49-F238E27FC236}">
                  <a16:creationId xmlns:a16="http://schemas.microsoft.com/office/drawing/2014/main" id="{76FBDF6B-BCF4-4045-929F-51E461A882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3310" y="1607383"/>
              <a:ext cx="133349" cy="12382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36" name="Rectangle 66">
              <a:extLst>
                <a:ext uri="{FF2B5EF4-FFF2-40B4-BE49-F238E27FC236}">
                  <a16:creationId xmlns:a16="http://schemas.microsoft.com/office/drawing/2014/main" id="{48402901-7B86-4BEF-978E-77187312F0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91247" y="3014115"/>
              <a:ext cx="133349" cy="857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37" name="Rectangle 67">
              <a:extLst>
                <a:ext uri="{FF2B5EF4-FFF2-40B4-BE49-F238E27FC236}">
                  <a16:creationId xmlns:a16="http://schemas.microsoft.com/office/drawing/2014/main" id="{8666CE87-89B4-42E0-9F5F-D780B2AA5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2560" y="6200780"/>
              <a:ext cx="250825" cy="889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38" name="Rectangle 68">
              <a:extLst>
                <a:ext uri="{FF2B5EF4-FFF2-40B4-BE49-F238E27FC236}">
                  <a16:creationId xmlns:a16="http://schemas.microsoft.com/office/drawing/2014/main" id="{19B5F8C2-7FD5-4801-A87B-7CC6128358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8748" y="4843468"/>
              <a:ext cx="250825" cy="635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39" name="Rectangle 69">
              <a:extLst>
                <a:ext uri="{FF2B5EF4-FFF2-40B4-BE49-F238E27FC236}">
                  <a16:creationId xmlns:a16="http://schemas.microsoft.com/office/drawing/2014/main" id="{287392B7-EF3E-4D7B-9CBE-10EDA8AAAC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05535" y="3090868"/>
              <a:ext cx="298450" cy="889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40" name="Rectangle 70">
              <a:extLst>
                <a:ext uri="{FF2B5EF4-FFF2-40B4-BE49-F238E27FC236}">
                  <a16:creationId xmlns:a16="http://schemas.microsoft.com/office/drawing/2014/main" id="{B7DD56EB-2084-48B5-9003-F28852561C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99185" y="4784730"/>
              <a:ext cx="273050" cy="889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e-IL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E3A910D-3046-4D38-8A8D-3EEC5032211F}"/>
                  </a:ext>
                </a:extLst>
              </p:cNvPr>
              <p:cNvSpPr txBox="1"/>
              <p:nvPr/>
            </p:nvSpPr>
            <p:spPr>
              <a:xfrm>
                <a:off x="4386354" y="2244049"/>
                <a:ext cx="3035722" cy="769441"/>
              </a:xfrm>
              <a:prstGeom prst="rect">
                <a:avLst/>
              </a:prstGeom>
              <a:solidFill>
                <a:srgbClr val="0000FF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400" b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en-US" sz="4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4400" b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Hx</m:t>
                      </m:r>
                      <m:r>
                        <a:rPr lang="en-US" sz="4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4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oMath>
                  </m:oMathPara>
                </a14:m>
                <a:endParaRPr lang="he-IL" sz="44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E3A910D-3046-4D38-8A8D-3EEC503221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6354" y="2244049"/>
                <a:ext cx="3035722" cy="76944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3" name="Picture 2">
            <a:extLst>
              <a:ext uri="{FF2B5EF4-FFF2-40B4-BE49-F238E27FC236}">
                <a16:creationId xmlns:a16="http://schemas.microsoft.com/office/drawing/2014/main" id="{100F23C2-3ACE-92EB-B0F4-3F6AAE4D2B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233" y="5010331"/>
            <a:ext cx="6847192" cy="826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2">
            <a:extLst>
              <a:ext uri="{FF2B5EF4-FFF2-40B4-BE49-F238E27FC236}">
                <a16:creationId xmlns:a16="http://schemas.microsoft.com/office/drawing/2014/main" id="{FB19A249-9002-50AE-454F-032F17626D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233" y="5967652"/>
            <a:ext cx="6847192" cy="732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D47160F-C116-4586-8544-CAF574F6501C}"/>
              </a:ext>
            </a:extLst>
          </p:cNvPr>
          <p:cNvSpPr txBox="1"/>
          <p:nvPr/>
        </p:nvSpPr>
        <p:spPr>
          <a:xfrm>
            <a:off x="6909824" y="5079002"/>
            <a:ext cx="60562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r"/>
            <a:r>
              <a:rPr lang="en-US" sz="1400" b="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77</a:t>
            </a:r>
            <a:endParaRPr lang="he-IL" sz="1800" b="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BE61D8-540E-34AA-3B3D-B994F4D36A85}"/>
              </a:ext>
            </a:extLst>
          </p:cNvPr>
          <p:cNvSpPr txBox="1"/>
          <p:nvPr/>
        </p:nvSpPr>
        <p:spPr>
          <a:xfrm>
            <a:off x="6950108" y="6017626"/>
            <a:ext cx="60562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r"/>
            <a:r>
              <a:rPr lang="en-US" sz="1400" b="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215</a:t>
            </a:r>
            <a:endParaRPr lang="he-IL" sz="1800" b="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E40FCD06-13C9-408F-1803-678E711644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4558" y="6430154"/>
            <a:ext cx="6185223" cy="2616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altLang="he-IL" sz="1400" b="0" i="0" u="none" strike="noStrike" cap="none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var(--bs-font-monospace)"/>
              </a:rPr>
              <a:t>Advances in Neural Information Processing Systems</a:t>
            </a:r>
            <a:r>
              <a:rPr kumimoji="0" lang="en-US" altLang="he-IL" sz="1400" b="0" i="0" u="none" strike="noStrike" cap="none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var(--bs-font-monospace)"/>
              </a:rPr>
              <a:t> (NeurIPS) 2022</a:t>
            </a:r>
            <a:r>
              <a:rPr kumimoji="0" lang="he-IL" altLang="he-IL" sz="700" b="0" i="0" u="none" strike="noStrike" cap="none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 </a:t>
            </a:r>
            <a:endParaRPr kumimoji="0" lang="he-IL" altLang="he-IL" sz="3200" b="0" i="0" u="none" strike="noStrike" cap="none" normalizeH="0" baseline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180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3" grpId="0" animBg="1"/>
      <p:bldP spid="4" grpId="0" animBg="1"/>
      <p:bldP spid="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Back to Inverse Problems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55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F07BFA-1D86-4734-8031-772839C9EA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5603" y="1158941"/>
            <a:ext cx="6369335" cy="5546659"/>
          </a:xfrm>
          <a:prstGeom prst="rect">
            <a:avLst/>
          </a:prstGeom>
        </p:spPr>
      </p:pic>
      <p:sp>
        <p:nvSpPr>
          <p:cNvPr id="45" name="Action Button: Go Forward or Next 6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E0B0B3D6-36D8-45DD-A328-7BF00FB0442B}"/>
              </a:ext>
            </a:extLst>
          </p:cNvPr>
          <p:cNvSpPr/>
          <p:nvPr/>
        </p:nvSpPr>
        <p:spPr bwMode="auto">
          <a:xfrm>
            <a:off x="9288441" y="99170"/>
            <a:ext cx="620073" cy="586853"/>
          </a:xfrm>
          <a:prstGeom prst="actionButtonForwardNex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2E7F1E6-6857-4E73-8D3C-A9A52D6099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194" y="2467639"/>
            <a:ext cx="8385611" cy="309032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96914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Back to Inverse Problems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56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DCEC85A-CF0E-49BB-AC07-5D8356C0E576}"/>
                  </a:ext>
                </a:extLst>
              </p:cNvPr>
              <p:cNvSpPr txBox="1"/>
              <p:nvPr/>
            </p:nvSpPr>
            <p:spPr>
              <a:xfrm>
                <a:off x="155575" y="1353194"/>
                <a:ext cx="8869364" cy="460126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342900" indent="-342900" algn="l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</a:t>
                </a:r>
                <a:r>
                  <a:rPr lang="en-US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he idea is similar to our high-perceptual denoising, with necessary changes for considering the degradation operator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H</m:t>
                    </m:r>
                  </m:oMath>
                </a14:m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…</a:t>
                </a:r>
              </a:p>
              <a:p>
                <a:pPr marL="342900" indent="-342900" algn="l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Starting naively, using Bayes theorem, we need to calculate </a:t>
                </a:r>
              </a:p>
              <a:p>
                <a:pPr algn="l">
                  <a:spcAft>
                    <a:spcPts val="600"/>
                  </a:spcAft>
                </a:pPr>
                <a:br>
                  <a:rPr lang="en-GB" sz="4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m:rPr>
                          <m:sty m:val="p"/>
                        </m:rPr>
                        <a:rPr lang="en-US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log</m:t>
                      </m:r>
                      <m:r>
                        <a:rPr lang="en-GB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b="0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b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x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b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  <m:r>
                            <a:rPr lang="en-GB" b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r>
                            <m:rPr>
                              <m:sty m:val="p"/>
                            </m:rPr>
                            <a:rPr lang="en-GB" b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y</m:t>
                          </m:r>
                        </m:e>
                      </m:d>
                      <m:r>
                        <a:rPr lang="en-US" b="0" i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m:rPr>
                          <m:sty m:val="p"/>
                        </m:rPr>
                        <a:rPr lang="en-US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log</m:t>
                      </m:r>
                      <m:r>
                        <a:rPr lang="en-GB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b="0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b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x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b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  <m:r>
                        <a:rPr lang="en-US" b="0" i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m:rPr>
                          <m:sty m:val="p"/>
                        </m:rPr>
                        <a:rPr lang="en-US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log</m:t>
                      </m:r>
                      <m:r>
                        <a:rPr lang="en-GB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y</m:t>
                          </m:r>
                          <m:r>
                            <a:rPr lang="en-GB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GB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x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  <a:p>
                <a:pPr algn="l">
                  <a:spcAft>
                    <a:spcPts val="600"/>
                  </a:spcAft>
                </a:pPr>
                <a:endParaRPr lang="en-GB" sz="700" dirty="0">
                  <a:solidFill>
                    <a:schemeClr val="bg1"/>
                  </a:solidFill>
                </a:endParaRPr>
              </a:p>
              <a:p>
                <a:pPr marL="342900" indent="-342900" algn="l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We know that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y</m:t>
                    </m:r>
                    <m:r>
                      <a:rPr lang="en-GB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Hx</m:t>
                    </m:r>
                    <m:r>
                      <a:rPr lang="en-GB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n</m:t>
                    </m:r>
                  </m:oMath>
                </a14:m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x</m:t>
                    </m:r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and thus:</a:t>
                </a:r>
              </a:p>
              <a:p>
                <a:pPr lvl="2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m:rPr>
                          <m:sty m:val="p"/>
                        </m:rPr>
                        <a:rPr lang="en-US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logP</m:t>
                      </m:r>
                      <m:d>
                        <m:d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y</m:t>
                          </m:r>
                          <m:r>
                            <a:rPr lang="en-GB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GB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x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  <m:r>
                        <a:rPr lang="en-GB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m:rPr>
                          <m:sty m:val="p"/>
                        </m:rPr>
                        <a:rPr lang="en-US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logP</m:t>
                      </m:r>
                      <m:d>
                        <m:d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y</m:t>
                          </m:r>
                          <m:r>
                            <a:rPr lang="en-GB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00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sSub>
                            <m:sSubPr>
                              <m:ctrlPr>
                                <a:rPr lang="en-GB" b="0" i="1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b="0" i="0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x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b="0" i="0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  <m:r>
                            <a:rPr lang="en-GB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GB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x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  <m:r>
                        <a:rPr lang="en-GB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b="0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2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m:rPr>
                          <m:sty m:val="p"/>
                        </m:rPr>
                        <a:rPr lang="en-US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logP</m:t>
                      </m:r>
                      <m:d>
                        <m:d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Hx</m:t>
                          </m:r>
                          <m:r>
                            <a:rPr lang="en-GB" b="0" i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  <m:r>
                            <a:rPr lang="en-GB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00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Hx</m:t>
                          </m:r>
                          <m:r>
                            <a:rPr lang="en-GB" b="0" i="0" smtClean="0">
                              <a:solidFill>
                                <a:srgbClr val="00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00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sSub>
                            <m:sSubPr>
                              <m:ctrlPr>
                                <a:rPr lang="en-GB" b="0" i="1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b="0" i="0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  <m:r>
                            <a:rPr lang="en-GB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GB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x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  <m:r>
                        <a:rPr lang="en-GB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m:rPr>
                          <m:sty m:val="p"/>
                        </m:rPr>
                        <a:rPr lang="en-US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logP</m:t>
                      </m:r>
                      <m:d>
                        <m:d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  <m:r>
                            <a:rPr lang="en-GB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GB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sSub>
                            <m:sSubPr>
                              <m:ctrlPr>
                                <a:rPr lang="en-GB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  <m:r>
                            <a:rPr lang="en-GB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GB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x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  <a:p>
                <a:pPr marL="342900" indent="-342900" algn="l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endParaRPr lang="en-GB" sz="12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 algn="l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However, … while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n</m:t>
                    </m:r>
                    <m:r>
                      <a:rPr lang="en-GB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  <m:r>
                      <m:rPr>
                        <m:sty m:val="p"/>
                      </m:rPr>
                      <a:rPr lang="en-GB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H</m:t>
                    </m:r>
                    <m:sSub>
                      <m:sSubPr>
                        <m:ctrlPr>
                          <a:rPr lang="en-GB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is a simple Gaussian, it’s dependency </a:t>
                </a:r>
                <a:b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in non-trivial, so how do we proceed from here?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DCEC85A-CF0E-49BB-AC07-5D8356C0E5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75" y="1353194"/>
                <a:ext cx="8869364" cy="4601260"/>
              </a:xfrm>
              <a:prstGeom prst="rect">
                <a:avLst/>
              </a:prstGeom>
              <a:blipFill>
                <a:blip r:embed="rId2"/>
                <a:stretch>
                  <a:fillRect l="-963" t="-1060" r="-1513" b="-1987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0704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CD43962-2641-41FC-A22E-971762EEA7DF}"/>
              </a:ext>
            </a:extLst>
          </p:cNvPr>
          <p:cNvSpPr/>
          <p:nvPr/>
        </p:nvSpPr>
        <p:spPr bwMode="auto">
          <a:xfrm>
            <a:off x="2522961" y="2831222"/>
            <a:ext cx="4863170" cy="527711"/>
          </a:xfrm>
          <a:prstGeom prst="roundRect">
            <a:avLst/>
          </a:prstGeom>
          <a:solidFill>
            <a:srgbClr val="00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Back to Inverse Problems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57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5D4E567-0181-4928-AAE7-3C1512E2B5C3}"/>
                  </a:ext>
                </a:extLst>
              </p:cNvPr>
              <p:cNvSpPr txBox="1"/>
              <p:nvPr/>
            </p:nvSpPr>
            <p:spPr>
              <a:xfrm>
                <a:off x="155575" y="1266438"/>
                <a:ext cx="8869364" cy="473879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342900" indent="-342900" algn="l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Step 1: Use </a:t>
                </a:r>
                <a:r>
                  <a:rPr lang="en-GB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SVD</a:t>
                </a:r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for decoupling the measurements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n-GB" b="0" i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b="0" i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UΣ</m:t>
                    </m:r>
                    <m:sSup>
                      <m:sSupPr>
                        <m:ctrlPr>
                          <a:rPr lang="en-GB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GB" b="0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sup>
                    </m:sSup>
                  </m:oMath>
                </a14:m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</a:p>
              <a:p>
                <a:pPr algn="l">
                  <a:spcAft>
                    <a:spcPts val="600"/>
                  </a:spcAft>
                </a:pPr>
                <a:endParaRPr lang="en-GB" sz="700" b="0" i="1" dirty="0">
                  <a:solidFill>
                    <a:schemeClr val="bg1"/>
                  </a:solidFill>
                  <a:latin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pPr lvl="3" algn="l">
                  <a:spcAft>
                    <a:spcPts val="6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GB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U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GB" b="0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T</m:t>
                        </m:r>
                      </m:sup>
                    </m:sSup>
                    <m:r>
                      <m:rPr>
                        <m:sty m:val="p"/>
                      </m:rPr>
                      <a:rPr lang="en-GB" b="0" i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y</m:t>
                    </m:r>
                    <m:r>
                      <a:rPr lang="en-GB" b="0" i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n-GB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U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GB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T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UΣ</m:t>
                        </m:r>
                        <m:sSup>
                          <m:sSupPr>
                            <m:ctrlPr>
                              <a:rPr lang="en-GB" b="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n-GB" b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T</m:t>
                            </m:r>
                          </m:sup>
                        </m:sSup>
                        <m:d>
                          <m:dPr>
                            <m:ctrlPr>
                              <a:rPr lang="en-GB" b="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x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i</m:t>
                                </m:r>
                              </m:sub>
                            </m:sSub>
                            <m:r>
                              <a:rPr lang="en-US" b="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v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i</m:t>
                                </m:r>
                              </m:sub>
                            </m:sSub>
                          </m:e>
                        </m:d>
                        <m:r>
                          <a:rPr lang="en-US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b="0" dirty="0">
                    <a:solidFill>
                      <a:schemeClr val="bg1"/>
                    </a:solidFill>
                    <a:cs typeface="Calibri" panose="020F0502020204030204" pitchFamily="34" charset="0"/>
                  </a:rPr>
                  <a:t> 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b="0" dirty="0">
                    <a:solidFill>
                      <a:schemeClr val="bg1"/>
                    </a:solidFill>
                    <a:cs typeface="Calibri" panose="020F0502020204030204" pitchFamily="34" charset="0"/>
                  </a:rPr>
                  <a:t>	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b="0" dirty="0">
                    <a:solidFill>
                      <a:schemeClr val="bg1"/>
                    </a:solidFill>
                    <a:cs typeface="Calibri" panose="020F0502020204030204" pitchFamily="34" charset="0"/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T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k</m:t>
                        </m:r>
                      </m:e>
                    </m:d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k</m:t>
                        </m:r>
                      </m:sub>
                    </m:sSub>
                    <m:sSub>
                      <m:sSubPr>
                        <m:ctrlPr>
                          <a:rPr lang="en-GB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GB" b="0" i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x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T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k</m:t>
                        </m:r>
                      </m:e>
                    </m:d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  <m:sSub>
                      <m:sSubPr>
                        <m:ctrlPr>
                          <a:rPr lang="en-US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k</m:t>
                        </m:r>
                      </m:sub>
                    </m:sSub>
                    <m:sSub>
                      <m:sSubPr>
                        <m:ctrlPr>
                          <a:rPr lang="en-GB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v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b="0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T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k</m:t>
                        </m:r>
                      </m:e>
                    </m:d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T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k</m:t>
                        </m:r>
                      </m:e>
                    </m:d>
                  </m:oMath>
                </a14:m>
                <a:endParaRPr lang="en-GB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spcAft>
                    <a:spcPts val="600"/>
                  </a:spcAft>
                </a:pPr>
                <a:endParaRPr lang="en-GB" sz="9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 algn="l"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endParaRPr lang="en-GB" sz="40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 algn="l"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Thus, we can apply the </a:t>
                </a:r>
                <a:r>
                  <a:rPr lang="en-GB" b="0" dirty="0" err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Langevin</a:t>
                </a:r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dynamics algorithm on </a:t>
                </a:r>
                <a:b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GB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x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GB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T</m:t>
                        </m:r>
                      </m:sub>
                    </m:sSub>
                    <m:r>
                      <a:rPr lang="en-GB" b="0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n-GB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V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GB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T</m:t>
                        </m:r>
                      </m:sup>
                    </m:sSup>
                    <m:sSub>
                      <m:sSubPr>
                        <m:ctrlPr>
                          <a:rPr lang="en-GB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given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T</m:t>
                        </m:r>
                      </m:sub>
                    </m:sSub>
                    <m:r>
                      <a:rPr lang="en-GB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U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T</m:t>
                        </m:r>
                      </m:sup>
                    </m:sSup>
                    <m:r>
                      <m:rPr>
                        <m:sty m:val="p"/>
                      </m:rPr>
                      <a:rPr lang="en-GB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y</m:t>
                    </m:r>
                  </m:oMath>
                </a14:m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and sample from the conditional</a:t>
                </a:r>
              </a:p>
              <a:p>
                <a:pPr marL="342900" indent="-342900" algn="l"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Bottom line: An MMSE denoiser is used for a novel solution of inverse problems, this time targeting best perceptual quality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05D4E567-0181-4928-AAE7-3C1512E2B5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75" y="1266438"/>
                <a:ext cx="8869364" cy="4738798"/>
              </a:xfrm>
              <a:prstGeom prst="rect">
                <a:avLst/>
              </a:prstGeom>
              <a:blipFill rotWithShape="1">
                <a:blip r:embed="rId2"/>
                <a:stretch>
                  <a:fillRect l="-963" t="-901" b="-2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Arrow: Right 1">
            <a:extLst>
              <a:ext uri="{FF2B5EF4-FFF2-40B4-BE49-F238E27FC236}">
                <a16:creationId xmlns:a16="http://schemas.microsoft.com/office/drawing/2014/main" id="{628A5BB9-005E-4899-95E8-7B856E4BD766}"/>
              </a:ext>
            </a:extLst>
          </p:cNvPr>
          <p:cNvSpPr/>
          <p:nvPr/>
        </p:nvSpPr>
        <p:spPr bwMode="auto">
          <a:xfrm>
            <a:off x="1490281" y="2884919"/>
            <a:ext cx="1032680" cy="369386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Left Bracket 4">
            <a:extLst>
              <a:ext uri="{FF2B5EF4-FFF2-40B4-BE49-F238E27FC236}">
                <a16:creationId xmlns:a16="http://schemas.microsoft.com/office/drawing/2014/main" id="{8E3F11BC-CFD6-437A-9A77-1F0F8AA0A4C0}"/>
              </a:ext>
            </a:extLst>
          </p:cNvPr>
          <p:cNvSpPr/>
          <p:nvPr/>
        </p:nvSpPr>
        <p:spPr bwMode="auto">
          <a:xfrm rot="16200000">
            <a:off x="4095536" y="1275795"/>
            <a:ext cx="162955" cy="2425959"/>
          </a:xfrm>
          <a:prstGeom prst="leftBracket">
            <a:avLst>
              <a:gd name="adj" fmla="val 116530"/>
            </a:avLst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CBFA33B-CD34-4B64-9EC8-23CCA1AA5551}"/>
                  </a:ext>
                </a:extLst>
              </p:cNvPr>
              <p:cNvSpPr txBox="1"/>
              <p:nvPr/>
            </p:nvSpPr>
            <p:spPr>
              <a:xfrm>
                <a:off x="3339591" y="2315026"/>
                <a:ext cx="1628192" cy="461665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y</m:t>
                    </m:r>
                    <m:r>
                      <a:rPr lang="en-GB" b="0" i="0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b="0" i="0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Hx</m:t>
                    </m:r>
                    <m:r>
                      <a:rPr lang="en-GB" b="0" i="0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n</m:t>
                    </m:r>
                  </m:oMath>
                </a14:m>
                <a:r>
                  <a:rPr lang="en-GB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he-IL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CBFA33B-CD34-4B64-9EC8-23CCA1AA55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9591" y="2315026"/>
                <a:ext cx="1628192" cy="461665"/>
              </a:xfrm>
              <a:prstGeom prst="rect">
                <a:avLst/>
              </a:prstGeom>
              <a:blipFill>
                <a:blip r:embed="rId3"/>
                <a:stretch>
                  <a:fillRect l="-1124" b="-10667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827808-4B06-465E-83E6-131824C94058}"/>
                  </a:ext>
                </a:extLst>
              </p:cNvPr>
              <p:cNvSpPr txBox="1"/>
              <p:nvPr/>
            </p:nvSpPr>
            <p:spPr>
              <a:xfrm>
                <a:off x="4648230" y="1915172"/>
                <a:ext cx="4592470" cy="545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Σ</m:t>
                      </m:r>
                      <m:sSup>
                        <m:sSupPr>
                          <m:ctrlPr>
                            <a:rPr lang="en-GB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V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GB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T</m:t>
                          </m:r>
                        </m:sup>
                      </m:sSup>
                      <m:d>
                        <m:dPr>
                          <m:ctrlP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x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i</m:t>
                              </m:r>
                            </m:sub>
                          </m:sSub>
                          <m:r>
                            <a:rPr lang="en-GB" b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b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  <m:r>
                        <a:rPr lang="en-GB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+</m:t>
                      </m:r>
                      <m:sSup>
                        <m:sSupPr>
                          <m:ctrlPr>
                            <a:rPr lang="en-GB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U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GB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T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n</m:t>
                      </m:r>
                    </m:oMath>
                  </m:oMathPara>
                </a14:m>
                <a:endParaRPr lang="en-GB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827808-4B06-465E-83E6-131824C940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8230" y="1915172"/>
                <a:ext cx="4592470" cy="54514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522962" y="3358933"/>
                <a:ext cx="486317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Decouple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GB" b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x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b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T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b="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k</m:t>
                        </m:r>
                      </m:e>
                    </m:d>
                  </m:oMath>
                </a14:m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</a:t>
                </a:r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b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v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b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T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b="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k</m:t>
                        </m:r>
                      </m:e>
                    </m:d>
                  </m:oMath>
                </a14:m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by choosing  </a:t>
                </a:r>
                <a:b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b="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b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v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b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T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b="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k</m:t>
                        </m:r>
                      </m:e>
                    </m:d>
                  </m:oMath>
                </a14:m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to be a portion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T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b="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k</m:t>
                        </m:r>
                      </m:e>
                    </m:d>
                  </m:oMath>
                </a14:m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2962" y="3358933"/>
                <a:ext cx="4863170" cy="830997"/>
              </a:xfrm>
              <a:prstGeom prst="rect">
                <a:avLst/>
              </a:prstGeom>
              <a:blipFill rotWithShape="1">
                <a:blip r:embed="rId5"/>
                <a:stretch>
                  <a:fillRect l="-1754" t="-7353" r="-3133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2827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uiExpand="1" build="p"/>
      <p:bldP spid="2" grpId="0" animBg="1"/>
      <p:bldP spid="5" grpId="0" animBg="1"/>
      <p:bldP spid="11" grpId="0" animBg="1"/>
      <p:bldP spid="14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Image Denoising is Challenging 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1387" y="1241964"/>
            <a:ext cx="8686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 denoising is far from trivial task! </a:t>
            </a: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Why?</a:t>
            </a:r>
          </a:p>
          <a:p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Because our goal is to remove noise as much as possible while </a:t>
            </a: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preserving</a:t>
            </a: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details in the image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Denoising is essentially a highly ill-posed </a:t>
            </a: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separation</a:t>
            </a: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task 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he-IL" dirty="0">
                <a:solidFill>
                  <a:srgbClr val="FFFFFF"/>
                </a:solidFill>
              </a:rPr>
              <a:t>6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098" name="Picture 2" descr="Denoising » DMMD">
            <a:extLst>
              <a:ext uri="{FF2B5EF4-FFF2-40B4-BE49-F238E27FC236}">
                <a16:creationId xmlns:a16="http://schemas.microsoft.com/office/drawing/2014/main" id="{3AE58A06-4D33-4414-98CA-1B18320D2C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41"/>
          <a:stretch/>
        </p:blipFill>
        <p:spPr bwMode="auto">
          <a:xfrm>
            <a:off x="7610293" y="3262033"/>
            <a:ext cx="1306008" cy="12960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enoising » DMMD">
            <a:extLst>
              <a:ext uri="{FF2B5EF4-FFF2-40B4-BE49-F238E27FC236}">
                <a16:creationId xmlns:a16="http://schemas.microsoft.com/office/drawing/2014/main" id="{C95505C5-977C-474A-A7B0-281458BD2E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241"/>
          <a:stretch/>
        </p:blipFill>
        <p:spPr bwMode="auto">
          <a:xfrm>
            <a:off x="3327290" y="3262033"/>
            <a:ext cx="1306008" cy="12960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enoising » DMMD">
            <a:extLst>
              <a:ext uri="{FF2B5EF4-FFF2-40B4-BE49-F238E27FC236}">
                <a16:creationId xmlns:a16="http://schemas.microsoft.com/office/drawing/2014/main" id="{A8C85538-7008-4A89-95D3-6378D63198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41"/>
          <a:stretch/>
        </p:blipFill>
        <p:spPr bwMode="auto">
          <a:xfrm>
            <a:off x="265803" y="3262033"/>
            <a:ext cx="1306008" cy="12960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6E2EB11-5302-48FB-9946-0895A30EB2C2}"/>
              </a:ext>
            </a:extLst>
          </p:cNvPr>
          <p:cNvSpPr txBox="1"/>
          <p:nvPr/>
        </p:nvSpPr>
        <p:spPr>
          <a:xfrm>
            <a:off x="194868" y="4532696"/>
            <a:ext cx="1429141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Original (clean) Image</a:t>
            </a:r>
            <a:endParaRPr lang="he-IL" sz="2000" b="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CEE8FBE-3699-42B9-B8FE-D757DF8DE2EC}"/>
              </a:ext>
            </a:extLst>
          </p:cNvPr>
          <p:cNvSpPr txBox="1"/>
          <p:nvPr/>
        </p:nvSpPr>
        <p:spPr>
          <a:xfrm>
            <a:off x="3276585" y="4532696"/>
            <a:ext cx="200001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Noisy image</a:t>
            </a:r>
            <a:endParaRPr lang="he-IL" sz="2000" b="0" dirty="0">
              <a:solidFill>
                <a:schemeClr val="bg1"/>
              </a:solidFill>
            </a:endParaRP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7B6148DB-746C-442F-8F3F-9DD1F1CE0216}"/>
              </a:ext>
            </a:extLst>
          </p:cNvPr>
          <p:cNvSpPr/>
          <p:nvPr/>
        </p:nvSpPr>
        <p:spPr bwMode="auto">
          <a:xfrm>
            <a:off x="7054165" y="3762933"/>
            <a:ext cx="469262" cy="308405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AC5973C4-510C-4C33-8BE1-FC797DA2C5A8}"/>
              </a:ext>
            </a:extLst>
          </p:cNvPr>
          <p:cNvSpPr/>
          <p:nvPr/>
        </p:nvSpPr>
        <p:spPr bwMode="auto">
          <a:xfrm>
            <a:off x="4724429" y="3770037"/>
            <a:ext cx="464997" cy="308405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DA369E-D57A-437D-96B0-41F509C349BE}"/>
              </a:ext>
            </a:extLst>
          </p:cNvPr>
          <p:cNvSpPr txBox="1"/>
          <p:nvPr/>
        </p:nvSpPr>
        <p:spPr>
          <a:xfrm>
            <a:off x="7567612" y="4592797"/>
            <a:ext cx="1348689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Denoised image</a:t>
            </a:r>
            <a:endParaRPr lang="he-IL" sz="2000" b="0" dirty="0">
              <a:solidFill>
                <a:schemeClr val="bg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1CD258E-9D57-41AD-8FFE-03F204828766}"/>
              </a:ext>
            </a:extLst>
          </p:cNvPr>
          <p:cNvSpPr/>
          <p:nvPr/>
        </p:nvSpPr>
        <p:spPr bwMode="auto">
          <a:xfrm>
            <a:off x="5189426" y="3429000"/>
            <a:ext cx="1864739" cy="962025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Image Denoiser</a:t>
            </a:r>
            <a:endParaRPr kumimoji="0" lang="he-IL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90E0875-E99A-42F5-85EB-C75A7708D9F0}"/>
              </a:ext>
            </a:extLst>
          </p:cNvPr>
          <p:cNvCxnSpPr>
            <a:cxnSpLocks/>
          </p:cNvCxnSpPr>
          <p:nvPr/>
        </p:nvCxnSpPr>
        <p:spPr bwMode="auto">
          <a:xfrm flipV="1">
            <a:off x="5619750" y="4391025"/>
            <a:ext cx="0" cy="288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C4BD277-3FB5-489E-8466-BD1F1B2BC3D1}"/>
                  </a:ext>
                </a:extLst>
              </p:cNvPr>
              <p:cNvSpPr txBox="1"/>
              <p:nvPr/>
            </p:nvSpPr>
            <p:spPr>
              <a:xfrm>
                <a:off x="5335119" y="4557271"/>
                <a:ext cx="63424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σ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C4BD277-3FB5-489E-8466-BD1F1B2BC3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5119" y="4557271"/>
                <a:ext cx="634249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4" descr="Denoising Images- The MATLAB way. What is Noise? | by Ritwik Raha | Medium">
            <a:extLst>
              <a:ext uri="{FF2B5EF4-FFF2-40B4-BE49-F238E27FC236}">
                <a16:creationId xmlns:a16="http://schemas.microsoft.com/office/drawing/2014/main" id="{38AD2FE9-B5A1-4C81-96D6-7E1A3E0542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36" t="38527" r="41597" b="22455"/>
          <a:stretch/>
        </p:blipFill>
        <p:spPr bwMode="auto">
          <a:xfrm>
            <a:off x="1814266" y="4605779"/>
            <a:ext cx="1305396" cy="12960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DA5E3B6-B176-46F0-A4C3-39E3942A1434}"/>
                  </a:ext>
                </a:extLst>
              </p:cNvPr>
              <p:cNvSpPr txBox="1"/>
              <p:nvPr/>
            </p:nvSpPr>
            <p:spPr>
              <a:xfrm>
                <a:off x="3119662" y="5156554"/>
                <a:ext cx="2000014" cy="74751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/>
                <a:r>
                  <a:rPr lang="en-US" sz="20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Gaussian Noise: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ℕ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a:rPr lang="en-US" sz="20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sSup>
                          <m:sSupPr>
                            <m:ctrlP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 b="0" i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σ</m:t>
                            </m:r>
                          </m:e>
                          <m:sup>
                            <m:r>
                              <a:rPr lang="en-US" sz="2000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000" b="1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𝐈</m:t>
                        </m:r>
                      </m:e>
                    </m:d>
                  </m:oMath>
                </a14:m>
                <a:endParaRPr lang="he-IL" sz="2000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DA5E3B6-B176-46F0-A4C3-39E3942A14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9662" y="5156554"/>
                <a:ext cx="2000014" cy="747512"/>
              </a:xfrm>
              <a:prstGeom prst="rect">
                <a:avLst/>
              </a:prstGeom>
              <a:blipFill>
                <a:blip r:embed="rId5"/>
                <a:stretch>
                  <a:fillRect l="-3354" t="-4878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680E6D57-6FAB-48D6-BDA9-23EFE590C334}"/>
              </a:ext>
            </a:extLst>
          </p:cNvPr>
          <p:cNvGrpSpPr/>
          <p:nvPr/>
        </p:nvGrpSpPr>
        <p:grpSpPr>
          <a:xfrm>
            <a:off x="1644692" y="3581513"/>
            <a:ext cx="1636122" cy="951183"/>
            <a:chOff x="1644692" y="3581513"/>
            <a:chExt cx="1636122" cy="951183"/>
          </a:xfrm>
        </p:grpSpPr>
        <p:sp>
          <p:nvSpPr>
            <p:cNvPr id="20" name="Arrow: Right 19">
              <a:extLst>
                <a:ext uri="{FF2B5EF4-FFF2-40B4-BE49-F238E27FC236}">
                  <a16:creationId xmlns:a16="http://schemas.microsoft.com/office/drawing/2014/main" id="{D13F5CA7-D2B9-4F78-8A79-A70696BACB4D}"/>
                </a:ext>
              </a:extLst>
            </p:cNvPr>
            <p:cNvSpPr/>
            <p:nvPr/>
          </p:nvSpPr>
          <p:spPr bwMode="auto">
            <a:xfrm>
              <a:off x="2696063" y="3762934"/>
              <a:ext cx="584751" cy="308405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" name="Arrow: Right 1">
              <a:extLst>
                <a:ext uri="{FF2B5EF4-FFF2-40B4-BE49-F238E27FC236}">
                  <a16:creationId xmlns:a16="http://schemas.microsoft.com/office/drawing/2014/main" id="{A8AA4CB8-07CF-4C23-B02F-3FE2DCEC4990}"/>
                </a:ext>
              </a:extLst>
            </p:cNvPr>
            <p:cNvSpPr/>
            <p:nvPr/>
          </p:nvSpPr>
          <p:spPr bwMode="auto">
            <a:xfrm>
              <a:off x="1644692" y="3762934"/>
              <a:ext cx="609600" cy="308405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DAA3EB8-6F35-4389-8123-445A3B5803A3}"/>
                </a:ext>
              </a:extLst>
            </p:cNvPr>
            <p:cNvGrpSpPr/>
            <p:nvPr/>
          </p:nvGrpSpPr>
          <p:grpSpPr>
            <a:xfrm>
              <a:off x="2257419" y="3581513"/>
              <a:ext cx="457200" cy="646331"/>
              <a:chOff x="5738813" y="4169742"/>
              <a:chExt cx="457200" cy="646331"/>
            </a:xfrm>
          </p:grpSpPr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FF13D034-9AE3-4C17-B0F9-6E9DE3212A48}"/>
                  </a:ext>
                </a:extLst>
              </p:cNvPr>
              <p:cNvSpPr/>
              <p:nvPr/>
            </p:nvSpPr>
            <p:spPr bwMode="auto">
              <a:xfrm>
                <a:off x="5738813" y="4291013"/>
                <a:ext cx="452437" cy="442912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C1CDE49-315B-4EB1-9401-6F01C0F58DC4}"/>
                  </a:ext>
                </a:extLst>
              </p:cNvPr>
              <p:cNvSpPr txBox="1"/>
              <p:nvPr/>
            </p:nvSpPr>
            <p:spPr>
              <a:xfrm>
                <a:off x="5748455" y="4169742"/>
                <a:ext cx="447558" cy="646331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3600" dirty="0"/>
                  <a:t>+</a:t>
                </a:r>
                <a:endParaRPr lang="he-IL" sz="3600" dirty="0"/>
              </a:p>
            </p:txBody>
          </p:sp>
        </p:grpSp>
        <p:sp>
          <p:nvSpPr>
            <p:cNvPr id="32" name="Arrow: Right 31">
              <a:extLst>
                <a:ext uri="{FF2B5EF4-FFF2-40B4-BE49-F238E27FC236}">
                  <a16:creationId xmlns:a16="http://schemas.microsoft.com/office/drawing/2014/main" id="{81960E1C-64D7-4282-B03D-BA774B5A9FB2}"/>
                </a:ext>
              </a:extLst>
            </p:cNvPr>
            <p:cNvSpPr/>
            <p:nvPr/>
          </p:nvSpPr>
          <p:spPr bwMode="auto">
            <a:xfrm rot="16200000">
              <a:off x="2283863" y="4193701"/>
              <a:ext cx="369584" cy="308405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F02BAE5-30BE-49BD-AC6E-5D1EE8CD6FF6}"/>
              </a:ext>
            </a:extLst>
          </p:cNvPr>
          <p:cNvSpPr/>
          <p:nvPr/>
        </p:nvSpPr>
        <p:spPr bwMode="auto">
          <a:xfrm>
            <a:off x="1618297" y="3398917"/>
            <a:ext cx="1645401" cy="1094991"/>
          </a:xfrm>
          <a:custGeom>
            <a:avLst/>
            <a:gdLst>
              <a:gd name="connsiteX0" fmla="*/ 1515412 w 2138651"/>
              <a:gd name="connsiteY0" fmla="*/ 359391 h 1437825"/>
              <a:gd name="connsiteX1" fmla="*/ 423592 w 2138651"/>
              <a:gd name="connsiteY1" fmla="*/ 650543 h 1437825"/>
              <a:gd name="connsiteX2" fmla="*/ 382648 w 2138651"/>
              <a:gd name="connsiteY2" fmla="*/ 373039 h 1437825"/>
              <a:gd name="connsiteX3" fmla="*/ 511 w 2138651"/>
              <a:gd name="connsiteY3" fmla="*/ 691487 h 1437825"/>
              <a:gd name="connsiteX4" fmla="*/ 473633 w 2138651"/>
              <a:gd name="connsiteY4" fmla="*/ 1091821 h 1437825"/>
              <a:gd name="connsiteX5" fmla="*/ 473633 w 2138651"/>
              <a:gd name="connsiteY5" fmla="*/ 905301 h 1437825"/>
              <a:gd name="connsiteX6" fmla="*/ 1124177 w 2138651"/>
              <a:gd name="connsiteY6" fmla="*/ 805218 h 1437825"/>
              <a:gd name="connsiteX7" fmla="*/ 1247006 w 2138651"/>
              <a:gd name="connsiteY7" fmla="*/ 1132764 h 1437825"/>
              <a:gd name="connsiteX8" fmla="*/ 896714 w 2138651"/>
              <a:gd name="connsiteY8" fmla="*/ 1028131 h 1437825"/>
              <a:gd name="connsiteX9" fmla="*/ 1360738 w 2138651"/>
              <a:gd name="connsiteY9" fmla="*/ 1437564 h 1437825"/>
              <a:gd name="connsiteX10" fmla="*/ 1738326 w 2138651"/>
              <a:gd name="connsiteY10" fmla="*/ 1091821 h 1437825"/>
              <a:gd name="connsiteX11" fmla="*/ 1374386 w 2138651"/>
              <a:gd name="connsiteY11" fmla="*/ 1191904 h 1437825"/>
              <a:gd name="connsiteX12" fmla="*/ 1519962 w 2138651"/>
              <a:gd name="connsiteY12" fmla="*/ 636895 h 1437825"/>
              <a:gd name="connsiteX13" fmla="*/ 2129562 w 2138651"/>
              <a:gd name="connsiteY13" fmla="*/ 705134 h 1437825"/>
              <a:gd name="connsiteX14" fmla="*/ 1902099 w 2138651"/>
              <a:gd name="connsiteY14" fmla="*/ 391236 h 1437825"/>
              <a:gd name="connsiteX15" fmla="*/ 2134111 w 2138651"/>
              <a:gd name="connsiteY15" fmla="*/ 0 h 1437825"/>
              <a:gd name="connsiteX0" fmla="*/ 1515412 w 2138651"/>
              <a:gd name="connsiteY0" fmla="*/ 359391 h 1437825"/>
              <a:gd name="connsiteX1" fmla="*/ 423592 w 2138651"/>
              <a:gd name="connsiteY1" fmla="*/ 650543 h 1437825"/>
              <a:gd name="connsiteX2" fmla="*/ 382648 w 2138651"/>
              <a:gd name="connsiteY2" fmla="*/ 373039 h 1437825"/>
              <a:gd name="connsiteX3" fmla="*/ 511 w 2138651"/>
              <a:gd name="connsiteY3" fmla="*/ 691487 h 1437825"/>
              <a:gd name="connsiteX4" fmla="*/ 473633 w 2138651"/>
              <a:gd name="connsiteY4" fmla="*/ 1091821 h 1437825"/>
              <a:gd name="connsiteX5" fmla="*/ 473633 w 2138651"/>
              <a:gd name="connsiteY5" fmla="*/ 905301 h 1437825"/>
              <a:gd name="connsiteX6" fmla="*/ 1124177 w 2138651"/>
              <a:gd name="connsiteY6" fmla="*/ 805218 h 1437825"/>
              <a:gd name="connsiteX7" fmla="*/ 1247006 w 2138651"/>
              <a:gd name="connsiteY7" fmla="*/ 1132764 h 1437825"/>
              <a:gd name="connsiteX8" fmla="*/ 896714 w 2138651"/>
              <a:gd name="connsiteY8" fmla="*/ 1028131 h 1437825"/>
              <a:gd name="connsiteX9" fmla="*/ 1360738 w 2138651"/>
              <a:gd name="connsiteY9" fmla="*/ 1437564 h 1437825"/>
              <a:gd name="connsiteX10" fmla="*/ 1738326 w 2138651"/>
              <a:gd name="connsiteY10" fmla="*/ 1091821 h 1437825"/>
              <a:gd name="connsiteX11" fmla="*/ 1374386 w 2138651"/>
              <a:gd name="connsiteY11" fmla="*/ 1191904 h 1437825"/>
              <a:gd name="connsiteX12" fmla="*/ 1519962 w 2138651"/>
              <a:gd name="connsiteY12" fmla="*/ 636895 h 1437825"/>
              <a:gd name="connsiteX13" fmla="*/ 2129562 w 2138651"/>
              <a:gd name="connsiteY13" fmla="*/ 705134 h 1437825"/>
              <a:gd name="connsiteX14" fmla="*/ 1902099 w 2138651"/>
              <a:gd name="connsiteY14" fmla="*/ 391236 h 1437825"/>
              <a:gd name="connsiteX15" fmla="*/ 2134111 w 2138651"/>
              <a:gd name="connsiteY15" fmla="*/ 0 h 1437825"/>
              <a:gd name="connsiteX16" fmla="*/ 1515412 w 2138651"/>
              <a:gd name="connsiteY16" fmla="*/ 359391 h 1437825"/>
              <a:gd name="connsiteX0" fmla="*/ 1515412 w 2138651"/>
              <a:gd name="connsiteY0" fmla="*/ 359391 h 1437825"/>
              <a:gd name="connsiteX1" fmla="*/ 423592 w 2138651"/>
              <a:gd name="connsiteY1" fmla="*/ 650543 h 1437825"/>
              <a:gd name="connsiteX2" fmla="*/ 382648 w 2138651"/>
              <a:gd name="connsiteY2" fmla="*/ 373039 h 1437825"/>
              <a:gd name="connsiteX3" fmla="*/ 511 w 2138651"/>
              <a:gd name="connsiteY3" fmla="*/ 691487 h 1437825"/>
              <a:gd name="connsiteX4" fmla="*/ 473633 w 2138651"/>
              <a:gd name="connsiteY4" fmla="*/ 1091821 h 1437825"/>
              <a:gd name="connsiteX5" fmla="*/ 473633 w 2138651"/>
              <a:gd name="connsiteY5" fmla="*/ 905301 h 1437825"/>
              <a:gd name="connsiteX6" fmla="*/ 1124177 w 2138651"/>
              <a:gd name="connsiteY6" fmla="*/ 805218 h 1437825"/>
              <a:gd name="connsiteX7" fmla="*/ 1247006 w 2138651"/>
              <a:gd name="connsiteY7" fmla="*/ 1132764 h 1437825"/>
              <a:gd name="connsiteX8" fmla="*/ 896714 w 2138651"/>
              <a:gd name="connsiteY8" fmla="*/ 1028131 h 1437825"/>
              <a:gd name="connsiteX9" fmla="*/ 1360738 w 2138651"/>
              <a:gd name="connsiteY9" fmla="*/ 1437564 h 1437825"/>
              <a:gd name="connsiteX10" fmla="*/ 1738326 w 2138651"/>
              <a:gd name="connsiteY10" fmla="*/ 1091821 h 1437825"/>
              <a:gd name="connsiteX11" fmla="*/ 1374386 w 2138651"/>
              <a:gd name="connsiteY11" fmla="*/ 1191904 h 1437825"/>
              <a:gd name="connsiteX12" fmla="*/ 1519962 w 2138651"/>
              <a:gd name="connsiteY12" fmla="*/ 636895 h 1437825"/>
              <a:gd name="connsiteX13" fmla="*/ 2129562 w 2138651"/>
              <a:gd name="connsiteY13" fmla="*/ 705134 h 1437825"/>
              <a:gd name="connsiteX14" fmla="*/ 1902099 w 2138651"/>
              <a:gd name="connsiteY14" fmla="*/ 391236 h 1437825"/>
              <a:gd name="connsiteX15" fmla="*/ 2134111 w 2138651"/>
              <a:gd name="connsiteY15" fmla="*/ 0 h 1437825"/>
              <a:gd name="connsiteX16" fmla="*/ 1515412 w 2138651"/>
              <a:gd name="connsiteY16" fmla="*/ 359391 h 1437825"/>
              <a:gd name="connsiteX0" fmla="*/ 1515412 w 2138651"/>
              <a:gd name="connsiteY0" fmla="*/ 359391 h 1437825"/>
              <a:gd name="connsiteX1" fmla="*/ 423592 w 2138651"/>
              <a:gd name="connsiteY1" fmla="*/ 650543 h 1437825"/>
              <a:gd name="connsiteX2" fmla="*/ 382648 w 2138651"/>
              <a:gd name="connsiteY2" fmla="*/ 373039 h 1437825"/>
              <a:gd name="connsiteX3" fmla="*/ 511 w 2138651"/>
              <a:gd name="connsiteY3" fmla="*/ 691487 h 1437825"/>
              <a:gd name="connsiteX4" fmla="*/ 473633 w 2138651"/>
              <a:gd name="connsiteY4" fmla="*/ 1091821 h 1437825"/>
              <a:gd name="connsiteX5" fmla="*/ 473633 w 2138651"/>
              <a:gd name="connsiteY5" fmla="*/ 905301 h 1437825"/>
              <a:gd name="connsiteX6" fmla="*/ 1124177 w 2138651"/>
              <a:gd name="connsiteY6" fmla="*/ 805218 h 1437825"/>
              <a:gd name="connsiteX7" fmla="*/ 1247006 w 2138651"/>
              <a:gd name="connsiteY7" fmla="*/ 1132764 h 1437825"/>
              <a:gd name="connsiteX8" fmla="*/ 896714 w 2138651"/>
              <a:gd name="connsiteY8" fmla="*/ 1028131 h 1437825"/>
              <a:gd name="connsiteX9" fmla="*/ 1360738 w 2138651"/>
              <a:gd name="connsiteY9" fmla="*/ 1437564 h 1437825"/>
              <a:gd name="connsiteX10" fmla="*/ 1738326 w 2138651"/>
              <a:gd name="connsiteY10" fmla="*/ 1091821 h 1437825"/>
              <a:gd name="connsiteX11" fmla="*/ 1374386 w 2138651"/>
              <a:gd name="connsiteY11" fmla="*/ 1191904 h 1437825"/>
              <a:gd name="connsiteX12" fmla="*/ 1519962 w 2138651"/>
              <a:gd name="connsiteY12" fmla="*/ 636895 h 1437825"/>
              <a:gd name="connsiteX13" fmla="*/ 2129562 w 2138651"/>
              <a:gd name="connsiteY13" fmla="*/ 705134 h 1437825"/>
              <a:gd name="connsiteX14" fmla="*/ 1902099 w 2138651"/>
              <a:gd name="connsiteY14" fmla="*/ 391236 h 1437825"/>
              <a:gd name="connsiteX15" fmla="*/ 2134111 w 2138651"/>
              <a:gd name="connsiteY15" fmla="*/ 0 h 1437825"/>
              <a:gd name="connsiteX16" fmla="*/ 1515412 w 2138651"/>
              <a:gd name="connsiteY16" fmla="*/ 359391 h 1437825"/>
              <a:gd name="connsiteX0" fmla="*/ 1515402 w 2138641"/>
              <a:gd name="connsiteY0" fmla="*/ 359391 h 1437825"/>
              <a:gd name="connsiteX1" fmla="*/ 381927 w 2138641"/>
              <a:gd name="connsiteY1" fmla="*/ 614703 h 1437825"/>
              <a:gd name="connsiteX2" fmla="*/ 382638 w 2138641"/>
              <a:gd name="connsiteY2" fmla="*/ 373039 h 1437825"/>
              <a:gd name="connsiteX3" fmla="*/ 501 w 2138641"/>
              <a:gd name="connsiteY3" fmla="*/ 691487 h 1437825"/>
              <a:gd name="connsiteX4" fmla="*/ 473623 w 2138641"/>
              <a:gd name="connsiteY4" fmla="*/ 1091821 h 1437825"/>
              <a:gd name="connsiteX5" fmla="*/ 473623 w 2138641"/>
              <a:gd name="connsiteY5" fmla="*/ 905301 h 1437825"/>
              <a:gd name="connsiteX6" fmla="*/ 1124167 w 2138641"/>
              <a:gd name="connsiteY6" fmla="*/ 805218 h 1437825"/>
              <a:gd name="connsiteX7" fmla="*/ 1246996 w 2138641"/>
              <a:gd name="connsiteY7" fmla="*/ 1132764 h 1437825"/>
              <a:gd name="connsiteX8" fmla="*/ 896704 w 2138641"/>
              <a:gd name="connsiteY8" fmla="*/ 1028131 h 1437825"/>
              <a:gd name="connsiteX9" fmla="*/ 1360728 w 2138641"/>
              <a:gd name="connsiteY9" fmla="*/ 1437564 h 1437825"/>
              <a:gd name="connsiteX10" fmla="*/ 1738316 w 2138641"/>
              <a:gd name="connsiteY10" fmla="*/ 1091821 h 1437825"/>
              <a:gd name="connsiteX11" fmla="*/ 1374376 w 2138641"/>
              <a:gd name="connsiteY11" fmla="*/ 1191904 h 1437825"/>
              <a:gd name="connsiteX12" fmla="*/ 1519952 w 2138641"/>
              <a:gd name="connsiteY12" fmla="*/ 636895 h 1437825"/>
              <a:gd name="connsiteX13" fmla="*/ 2129552 w 2138641"/>
              <a:gd name="connsiteY13" fmla="*/ 705134 h 1437825"/>
              <a:gd name="connsiteX14" fmla="*/ 1902089 w 2138641"/>
              <a:gd name="connsiteY14" fmla="*/ 391236 h 1437825"/>
              <a:gd name="connsiteX15" fmla="*/ 2134101 w 2138641"/>
              <a:gd name="connsiteY15" fmla="*/ 0 h 1437825"/>
              <a:gd name="connsiteX16" fmla="*/ 1515402 w 2138641"/>
              <a:gd name="connsiteY16" fmla="*/ 359391 h 1437825"/>
              <a:gd name="connsiteX0" fmla="*/ 1515399 w 2138638"/>
              <a:gd name="connsiteY0" fmla="*/ 359391 h 1437825"/>
              <a:gd name="connsiteX1" fmla="*/ 367970 w 2138638"/>
              <a:gd name="connsiteY1" fmla="*/ 582684 h 1437825"/>
              <a:gd name="connsiteX2" fmla="*/ 382635 w 2138638"/>
              <a:gd name="connsiteY2" fmla="*/ 373039 h 1437825"/>
              <a:gd name="connsiteX3" fmla="*/ 498 w 2138638"/>
              <a:gd name="connsiteY3" fmla="*/ 691487 h 1437825"/>
              <a:gd name="connsiteX4" fmla="*/ 473620 w 2138638"/>
              <a:gd name="connsiteY4" fmla="*/ 1091821 h 1437825"/>
              <a:gd name="connsiteX5" fmla="*/ 473620 w 2138638"/>
              <a:gd name="connsiteY5" fmla="*/ 905301 h 1437825"/>
              <a:gd name="connsiteX6" fmla="*/ 1124164 w 2138638"/>
              <a:gd name="connsiteY6" fmla="*/ 805218 h 1437825"/>
              <a:gd name="connsiteX7" fmla="*/ 1246993 w 2138638"/>
              <a:gd name="connsiteY7" fmla="*/ 1132764 h 1437825"/>
              <a:gd name="connsiteX8" fmla="*/ 896701 w 2138638"/>
              <a:gd name="connsiteY8" fmla="*/ 1028131 h 1437825"/>
              <a:gd name="connsiteX9" fmla="*/ 1360725 w 2138638"/>
              <a:gd name="connsiteY9" fmla="*/ 1437564 h 1437825"/>
              <a:gd name="connsiteX10" fmla="*/ 1738313 w 2138638"/>
              <a:gd name="connsiteY10" fmla="*/ 1091821 h 1437825"/>
              <a:gd name="connsiteX11" fmla="*/ 1374373 w 2138638"/>
              <a:gd name="connsiteY11" fmla="*/ 1191904 h 1437825"/>
              <a:gd name="connsiteX12" fmla="*/ 1519949 w 2138638"/>
              <a:gd name="connsiteY12" fmla="*/ 636895 h 1437825"/>
              <a:gd name="connsiteX13" fmla="*/ 2129549 w 2138638"/>
              <a:gd name="connsiteY13" fmla="*/ 705134 h 1437825"/>
              <a:gd name="connsiteX14" fmla="*/ 1902086 w 2138638"/>
              <a:gd name="connsiteY14" fmla="*/ 391236 h 1437825"/>
              <a:gd name="connsiteX15" fmla="*/ 2134098 w 2138638"/>
              <a:gd name="connsiteY15" fmla="*/ 0 h 1437825"/>
              <a:gd name="connsiteX16" fmla="*/ 1515399 w 2138638"/>
              <a:gd name="connsiteY16" fmla="*/ 359391 h 1437825"/>
              <a:gd name="connsiteX0" fmla="*/ 1515399 w 2138638"/>
              <a:gd name="connsiteY0" fmla="*/ 359391 h 1437825"/>
              <a:gd name="connsiteX1" fmla="*/ 367970 w 2138638"/>
              <a:gd name="connsiteY1" fmla="*/ 582684 h 1437825"/>
              <a:gd name="connsiteX2" fmla="*/ 382635 w 2138638"/>
              <a:gd name="connsiteY2" fmla="*/ 373039 h 1437825"/>
              <a:gd name="connsiteX3" fmla="*/ 498 w 2138638"/>
              <a:gd name="connsiteY3" fmla="*/ 691487 h 1437825"/>
              <a:gd name="connsiteX4" fmla="*/ 473620 w 2138638"/>
              <a:gd name="connsiteY4" fmla="*/ 1091821 h 1437825"/>
              <a:gd name="connsiteX5" fmla="*/ 417804 w 2138638"/>
              <a:gd name="connsiteY5" fmla="*/ 879286 h 1437825"/>
              <a:gd name="connsiteX6" fmla="*/ 1124164 w 2138638"/>
              <a:gd name="connsiteY6" fmla="*/ 805218 h 1437825"/>
              <a:gd name="connsiteX7" fmla="*/ 1246993 w 2138638"/>
              <a:gd name="connsiteY7" fmla="*/ 1132764 h 1437825"/>
              <a:gd name="connsiteX8" fmla="*/ 896701 w 2138638"/>
              <a:gd name="connsiteY8" fmla="*/ 1028131 h 1437825"/>
              <a:gd name="connsiteX9" fmla="*/ 1360725 w 2138638"/>
              <a:gd name="connsiteY9" fmla="*/ 1437564 h 1437825"/>
              <a:gd name="connsiteX10" fmla="*/ 1738313 w 2138638"/>
              <a:gd name="connsiteY10" fmla="*/ 1091821 h 1437825"/>
              <a:gd name="connsiteX11" fmla="*/ 1374373 w 2138638"/>
              <a:gd name="connsiteY11" fmla="*/ 1191904 h 1437825"/>
              <a:gd name="connsiteX12" fmla="*/ 1519949 w 2138638"/>
              <a:gd name="connsiteY12" fmla="*/ 636895 h 1437825"/>
              <a:gd name="connsiteX13" fmla="*/ 2129549 w 2138638"/>
              <a:gd name="connsiteY13" fmla="*/ 705134 h 1437825"/>
              <a:gd name="connsiteX14" fmla="*/ 1902086 w 2138638"/>
              <a:gd name="connsiteY14" fmla="*/ 391236 h 1437825"/>
              <a:gd name="connsiteX15" fmla="*/ 2134098 w 2138638"/>
              <a:gd name="connsiteY15" fmla="*/ 0 h 1437825"/>
              <a:gd name="connsiteX16" fmla="*/ 1515399 w 2138638"/>
              <a:gd name="connsiteY16" fmla="*/ 359391 h 1437825"/>
              <a:gd name="connsiteX0" fmla="*/ 1515399 w 2138638"/>
              <a:gd name="connsiteY0" fmla="*/ 359391 h 1437829"/>
              <a:gd name="connsiteX1" fmla="*/ 367970 w 2138638"/>
              <a:gd name="connsiteY1" fmla="*/ 582684 h 1437829"/>
              <a:gd name="connsiteX2" fmla="*/ 382635 w 2138638"/>
              <a:gd name="connsiteY2" fmla="*/ 373039 h 1437829"/>
              <a:gd name="connsiteX3" fmla="*/ 498 w 2138638"/>
              <a:gd name="connsiteY3" fmla="*/ 691487 h 1437829"/>
              <a:gd name="connsiteX4" fmla="*/ 473620 w 2138638"/>
              <a:gd name="connsiteY4" fmla="*/ 1091821 h 1437829"/>
              <a:gd name="connsiteX5" fmla="*/ 417804 w 2138638"/>
              <a:gd name="connsiteY5" fmla="*/ 879286 h 1437829"/>
              <a:gd name="connsiteX6" fmla="*/ 1124164 w 2138638"/>
              <a:gd name="connsiteY6" fmla="*/ 805218 h 1437829"/>
              <a:gd name="connsiteX7" fmla="*/ 1246993 w 2138638"/>
              <a:gd name="connsiteY7" fmla="*/ 1132764 h 1437829"/>
              <a:gd name="connsiteX8" fmla="*/ 896701 w 2138638"/>
              <a:gd name="connsiteY8" fmla="*/ 1028131 h 1437829"/>
              <a:gd name="connsiteX9" fmla="*/ 1360725 w 2138638"/>
              <a:gd name="connsiteY9" fmla="*/ 1437564 h 1437829"/>
              <a:gd name="connsiteX10" fmla="*/ 1738313 w 2138638"/>
              <a:gd name="connsiteY10" fmla="*/ 1091821 h 1437829"/>
              <a:gd name="connsiteX11" fmla="*/ 1450124 w 2138638"/>
              <a:gd name="connsiteY11" fmla="*/ 1165889 h 1437829"/>
              <a:gd name="connsiteX12" fmla="*/ 1519949 w 2138638"/>
              <a:gd name="connsiteY12" fmla="*/ 636895 h 1437829"/>
              <a:gd name="connsiteX13" fmla="*/ 2129549 w 2138638"/>
              <a:gd name="connsiteY13" fmla="*/ 705134 h 1437829"/>
              <a:gd name="connsiteX14" fmla="*/ 1902086 w 2138638"/>
              <a:gd name="connsiteY14" fmla="*/ 391236 h 1437829"/>
              <a:gd name="connsiteX15" fmla="*/ 2134098 w 2138638"/>
              <a:gd name="connsiteY15" fmla="*/ 0 h 1437829"/>
              <a:gd name="connsiteX16" fmla="*/ 1515399 w 2138638"/>
              <a:gd name="connsiteY16" fmla="*/ 359391 h 1437829"/>
              <a:gd name="connsiteX0" fmla="*/ 1515399 w 2138638"/>
              <a:gd name="connsiteY0" fmla="*/ 359391 h 1437829"/>
              <a:gd name="connsiteX1" fmla="*/ 367970 w 2138638"/>
              <a:gd name="connsiteY1" fmla="*/ 582684 h 1437829"/>
              <a:gd name="connsiteX2" fmla="*/ 382635 w 2138638"/>
              <a:gd name="connsiteY2" fmla="*/ 373039 h 1437829"/>
              <a:gd name="connsiteX3" fmla="*/ 498 w 2138638"/>
              <a:gd name="connsiteY3" fmla="*/ 691487 h 1437829"/>
              <a:gd name="connsiteX4" fmla="*/ 473620 w 2138638"/>
              <a:gd name="connsiteY4" fmla="*/ 1091821 h 1437829"/>
              <a:gd name="connsiteX5" fmla="*/ 417804 w 2138638"/>
              <a:gd name="connsiteY5" fmla="*/ 879286 h 1437829"/>
              <a:gd name="connsiteX6" fmla="*/ 1124164 w 2138638"/>
              <a:gd name="connsiteY6" fmla="*/ 805218 h 1437829"/>
              <a:gd name="connsiteX7" fmla="*/ 1245000 w 2138638"/>
              <a:gd name="connsiteY7" fmla="*/ 1144771 h 1437829"/>
              <a:gd name="connsiteX8" fmla="*/ 896701 w 2138638"/>
              <a:gd name="connsiteY8" fmla="*/ 1028131 h 1437829"/>
              <a:gd name="connsiteX9" fmla="*/ 1360725 w 2138638"/>
              <a:gd name="connsiteY9" fmla="*/ 1437564 h 1437829"/>
              <a:gd name="connsiteX10" fmla="*/ 1738313 w 2138638"/>
              <a:gd name="connsiteY10" fmla="*/ 1091821 h 1437829"/>
              <a:gd name="connsiteX11" fmla="*/ 1450124 w 2138638"/>
              <a:gd name="connsiteY11" fmla="*/ 1165889 h 1437829"/>
              <a:gd name="connsiteX12" fmla="*/ 1519949 w 2138638"/>
              <a:gd name="connsiteY12" fmla="*/ 636895 h 1437829"/>
              <a:gd name="connsiteX13" fmla="*/ 2129549 w 2138638"/>
              <a:gd name="connsiteY13" fmla="*/ 705134 h 1437829"/>
              <a:gd name="connsiteX14" fmla="*/ 1902086 w 2138638"/>
              <a:gd name="connsiteY14" fmla="*/ 391236 h 1437829"/>
              <a:gd name="connsiteX15" fmla="*/ 2134098 w 2138638"/>
              <a:gd name="connsiteY15" fmla="*/ 0 h 1437829"/>
              <a:gd name="connsiteX16" fmla="*/ 1515399 w 2138638"/>
              <a:gd name="connsiteY16" fmla="*/ 359391 h 1437829"/>
              <a:gd name="connsiteX0" fmla="*/ 1515399 w 2152228"/>
              <a:gd name="connsiteY0" fmla="*/ 359391 h 1437829"/>
              <a:gd name="connsiteX1" fmla="*/ 367970 w 2152228"/>
              <a:gd name="connsiteY1" fmla="*/ 582684 h 1437829"/>
              <a:gd name="connsiteX2" fmla="*/ 382635 w 2152228"/>
              <a:gd name="connsiteY2" fmla="*/ 373039 h 1437829"/>
              <a:gd name="connsiteX3" fmla="*/ 498 w 2152228"/>
              <a:gd name="connsiteY3" fmla="*/ 691487 h 1437829"/>
              <a:gd name="connsiteX4" fmla="*/ 473620 w 2152228"/>
              <a:gd name="connsiteY4" fmla="*/ 1091821 h 1437829"/>
              <a:gd name="connsiteX5" fmla="*/ 417804 w 2152228"/>
              <a:gd name="connsiteY5" fmla="*/ 879286 h 1437829"/>
              <a:gd name="connsiteX6" fmla="*/ 1124164 w 2152228"/>
              <a:gd name="connsiteY6" fmla="*/ 805218 h 1437829"/>
              <a:gd name="connsiteX7" fmla="*/ 1245000 w 2152228"/>
              <a:gd name="connsiteY7" fmla="*/ 1144771 h 1437829"/>
              <a:gd name="connsiteX8" fmla="*/ 896701 w 2152228"/>
              <a:gd name="connsiteY8" fmla="*/ 1028131 h 1437829"/>
              <a:gd name="connsiteX9" fmla="*/ 1360725 w 2152228"/>
              <a:gd name="connsiteY9" fmla="*/ 1437564 h 1437829"/>
              <a:gd name="connsiteX10" fmla="*/ 1738313 w 2152228"/>
              <a:gd name="connsiteY10" fmla="*/ 1091821 h 1437829"/>
              <a:gd name="connsiteX11" fmla="*/ 1450124 w 2152228"/>
              <a:gd name="connsiteY11" fmla="*/ 1165889 h 1437829"/>
              <a:gd name="connsiteX12" fmla="*/ 1519949 w 2152228"/>
              <a:gd name="connsiteY12" fmla="*/ 636895 h 1437829"/>
              <a:gd name="connsiteX13" fmla="*/ 2143503 w 2152228"/>
              <a:gd name="connsiteY13" fmla="*/ 821201 h 1437829"/>
              <a:gd name="connsiteX14" fmla="*/ 1902086 w 2152228"/>
              <a:gd name="connsiteY14" fmla="*/ 391236 h 1437829"/>
              <a:gd name="connsiteX15" fmla="*/ 2134098 w 2152228"/>
              <a:gd name="connsiteY15" fmla="*/ 0 h 1437829"/>
              <a:gd name="connsiteX16" fmla="*/ 1515399 w 2152228"/>
              <a:gd name="connsiteY16" fmla="*/ 359391 h 1437829"/>
              <a:gd name="connsiteX0" fmla="*/ 1515399 w 2152229"/>
              <a:gd name="connsiteY0" fmla="*/ 359391 h 1437829"/>
              <a:gd name="connsiteX1" fmla="*/ 367970 w 2152229"/>
              <a:gd name="connsiteY1" fmla="*/ 582684 h 1437829"/>
              <a:gd name="connsiteX2" fmla="*/ 382635 w 2152229"/>
              <a:gd name="connsiteY2" fmla="*/ 373039 h 1437829"/>
              <a:gd name="connsiteX3" fmla="*/ 498 w 2152229"/>
              <a:gd name="connsiteY3" fmla="*/ 691487 h 1437829"/>
              <a:gd name="connsiteX4" fmla="*/ 473620 w 2152229"/>
              <a:gd name="connsiteY4" fmla="*/ 1091821 h 1437829"/>
              <a:gd name="connsiteX5" fmla="*/ 417804 w 2152229"/>
              <a:gd name="connsiteY5" fmla="*/ 879286 h 1437829"/>
              <a:gd name="connsiteX6" fmla="*/ 1124164 w 2152229"/>
              <a:gd name="connsiteY6" fmla="*/ 805218 h 1437829"/>
              <a:gd name="connsiteX7" fmla="*/ 1245000 w 2152229"/>
              <a:gd name="connsiteY7" fmla="*/ 1144771 h 1437829"/>
              <a:gd name="connsiteX8" fmla="*/ 896701 w 2152229"/>
              <a:gd name="connsiteY8" fmla="*/ 1028131 h 1437829"/>
              <a:gd name="connsiteX9" fmla="*/ 1360725 w 2152229"/>
              <a:gd name="connsiteY9" fmla="*/ 1437564 h 1437829"/>
              <a:gd name="connsiteX10" fmla="*/ 1738313 w 2152229"/>
              <a:gd name="connsiteY10" fmla="*/ 1091821 h 1437829"/>
              <a:gd name="connsiteX11" fmla="*/ 1450124 w 2152229"/>
              <a:gd name="connsiteY11" fmla="*/ 1165889 h 1437829"/>
              <a:gd name="connsiteX12" fmla="*/ 1519949 w 2152229"/>
              <a:gd name="connsiteY12" fmla="*/ 636895 h 1437829"/>
              <a:gd name="connsiteX13" fmla="*/ 2143503 w 2152229"/>
              <a:gd name="connsiteY13" fmla="*/ 821201 h 1437829"/>
              <a:gd name="connsiteX14" fmla="*/ 1902086 w 2152229"/>
              <a:gd name="connsiteY14" fmla="*/ 391236 h 1437829"/>
              <a:gd name="connsiteX15" fmla="*/ 2134098 w 2152229"/>
              <a:gd name="connsiteY15" fmla="*/ 0 h 1437829"/>
              <a:gd name="connsiteX16" fmla="*/ 1515399 w 2152229"/>
              <a:gd name="connsiteY16" fmla="*/ 359391 h 1437829"/>
              <a:gd name="connsiteX0" fmla="*/ 1515399 w 2152229"/>
              <a:gd name="connsiteY0" fmla="*/ 359391 h 1437829"/>
              <a:gd name="connsiteX1" fmla="*/ 367970 w 2152229"/>
              <a:gd name="connsiteY1" fmla="*/ 582684 h 1437829"/>
              <a:gd name="connsiteX2" fmla="*/ 382635 w 2152229"/>
              <a:gd name="connsiteY2" fmla="*/ 373039 h 1437829"/>
              <a:gd name="connsiteX3" fmla="*/ 498 w 2152229"/>
              <a:gd name="connsiteY3" fmla="*/ 691487 h 1437829"/>
              <a:gd name="connsiteX4" fmla="*/ 473620 w 2152229"/>
              <a:gd name="connsiteY4" fmla="*/ 1091821 h 1437829"/>
              <a:gd name="connsiteX5" fmla="*/ 417804 w 2152229"/>
              <a:gd name="connsiteY5" fmla="*/ 879286 h 1437829"/>
              <a:gd name="connsiteX6" fmla="*/ 1124164 w 2152229"/>
              <a:gd name="connsiteY6" fmla="*/ 805218 h 1437829"/>
              <a:gd name="connsiteX7" fmla="*/ 1245000 w 2152229"/>
              <a:gd name="connsiteY7" fmla="*/ 1144771 h 1437829"/>
              <a:gd name="connsiteX8" fmla="*/ 896701 w 2152229"/>
              <a:gd name="connsiteY8" fmla="*/ 1028131 h 1437829"/>
              <a:gd name="connsiteX9" fmla="*/ 1360725 w 2152229"/>
              <a:gd name="connsiteY9" fmla="*/ 1437564 h 1437829"/>
              <a:gd name="connsiteX10" fmla="*/ 1738313 w 2152229"/>
              <a:gd name="connsiteY10" fmla="*/ 1091821 h 1437829"/>
              <a:gd name="connsiteX11" fmla="*/ 1450124 w 2152229"/>
              <a:gd name="connsiteY11" fmla="*/ 1165889 h 1437829"/>
              <a:gd name="connsiteX12" fmla="*/ 1519949 w 2152229"/>
              <a:gd name="connsiteY12" fmla="*/ 636895 h 1437829"/>
              <a:gd name="connsiteX13" fmla="*/ 2143503 w 2152229"/>
              <a:gd name="connsiteY13" fmla="*/ 821201 h 1437829"/>
              <a:gd name="connsiteX14" fmla="*/ 1902086 w 2152229"/>
              <a:gd name="connsiteY14" fmla="*/ 391236 h 1437829"/>
              <a:gd name="connsiteX15" fmla="*/ 2134098 w 2152229"/>
              <a:gd name="connsiteY15" fmla="*/ 0 h 1437829"/>
              <a:gd name="connsiteX16" fmla="*/ 1515399 w 2152229"/>
              <a:gd name="connsiteY16" fmla="*/ 359391 h 1437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52229" h="1437829">
                <a:moveTo>
                  <a:pt x="1515399" y="359391"/>
                </a:moveTo>
                <a:cubicBezTo>
                  <a:pt x="1221044" y="456505"/>
                  <a:pt x="556764" y="580409"/>
                  <a:pt x="367970" y="582684"/>
                </a:cubicBezTo>
                <a:cubicBezTo>
                  <a:pt x="179176" y="584959"/>
                  <a:pt x="443880" y="354905"/>
                  <a:pt x="382635" y="373039"/>
                </a:cubicBezTo>
                <a:cubicBezTo>
                  <a:pt x="321390" y="391173"/>
                  <a:pt x="-14666" y="571690"/>
                  <a:pt x="498" y="691487"/>
                </a:cubicBezTo>
                <a:cubicBezTo>
                  <a:pt x="15662" y="811284"/>
                  <a:pt x="404069" y="1060521"/>
                  <a:pt x="473620" y="1091821"/>
                </a:cubicBezTo>
                <a:cubicBezTo>
                  <a:pt x="543171" y="1123121"/>
                  <a:pt x="309380" y="927053"/>
                  <a:pt x="417804" y="879286"/>
                </a:cubicBezTo>
                <a:cubicBezTo>
                  <a:pt x="526228" y="831519"/>
                  <a:pt x="986298" y="760971"/>
                  <a:pt x="1124164" y="805218"/>
                </a:cubicBezTo>
                <a:cubicBezTo>
                  <a:pt x="1262030" y="849465"/>
                  <a:pt x="1282910" y="1107619"/>
                  <a:pt x="1245000" y="1144771"/>
                </a:cubicBezTo>
                <a:cubicBezTo>
                  <a:pt x="1207090" y="1181923"/>
                  <a:pt x="877414" y="979332"/>
                  <a:pt x="896701" y="1028131"/>
                </a:cubicBezTo>
                <a:cubicBezTo>
                  <a:pt x="915989" y="1076930"/>
                  <a:pt x="1220456" y="1426949"/>
                  <a:pt x="1360725" y="1437564"/>
                </a:cubicBezTo>
                <a:cubicBezTo>
                  <a:pt x="1500994" y="1448179"/>
                  <a:pt x="1723413" y="1137100"/>
                  <a:pt x="1738313" y="1091821"/>
                </a:cubicBezTo>
                <a:cubicBezTo>
                  <a:pt x="1753213" y="1046542"/>
                  <a:pt x="1486518" y="1241710"/>
                  <a:pt x="1450124" y="1165889"/>
                </a:cubicBezTo>
                <a:cubicBezTo>
                  <a:pt x="1413730" y="1090068"/>
                  <a:pt x="1404386" y="694343"/>
                  <a:pt x="1519949" y="636895"/>
                </a:cubicBezTo>
                <a:cubicBezTo>
                  <a:pt x="1635512" y="579447"/>
                  <a:pt x="2079814" y="862144"/>
                  <a:pt x="2143503" y="821201"/>
                </a:cubicBezTo>
                <a:cubicBezTo>
                  <a:pt x="2207193" y="780258"/>
                  <a:pt x="1901328" y="508758"/>
                  <a:pt x="1902086" y="391236"/>
                </a:cubicBezTo>
                <a:cubicBezTo>
                  <a:pt x="1902844" y="273714"/>
                  <a:pt x="2098208" y="176881"/>
                  <a:pt x="2134098" y="0"/>
                </a:cubicBezTo>
                <a:cubicBezTo>
                  <a:pt x="1901950" y="75771"/>
                  <a:pt x="1809754" y="262277"/>
                  <a:pt x="1515399" y="359391"/>
                </a:cubicBezTo>
                <a:close/>
              </a:path>
            </a:pathLst>
          </a:cu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572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Back to Inverse Problems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58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0F3068D-DF84-4536-920C-2D64264BF71D}"/>
                  </a:ext>
                </a:extLst>
              </p:cNvPr>
              <p:cNvSpPr txBox="1"/>
              <p:nvPr/>
            </p:nvSpPr>
            <p:spPr>
              <a:xfrm>
                <a:off x="155574" y="1219726"/>
                <a:ext cx="8869364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>
                  <a:spcAft>
                    <a:spcPts val="600"/>
                  </a:spcAft>
                  <a:buClr>
                    <a:schemeClr val="bg1"/>
                  </a:buClr>
                </a:pPr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Noisy Inpainting: A portion missing and noise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  <m:r>
                      <a:rPr lang="en-GB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≈</m:t>
                    </m:r>
                    <m:r>
                      <a:rPr lang="en-GB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25</m:t>
                    </m:r>
                  </m:oMath>
                </a14:m>
                <a:endParaRPr lang="en-GB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0F3068D-DF84-4536-920C-2D64264BF7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74" y="1219726"/>
                <a:ext cx="8869364" cy="461665"/>
              </a:xfrm>
              <a:prstGeom prst="rect">
                <a:avLst/>
              </a:prstGeom>
              <a:blipFill>
                <a:blip r:embed="rId2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7B9A33BC-496B-48AE-925F-EE94AB7F8054}"/>
              </a:ext>
            </a:extLst>
          </p:cNvPr>
          <p:cNvSpPr txBox="1"/>
          <p:nvPr/>
        </p:nvSpPr>
        <p:spPr>
          <a:xfrm rot="16200000">
            <a:off x="1932557" y="2030472"/>
            <a:ext cx="766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Clean</a:t>
            </a:r>
            <a:endParaRPr lang="en-GB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B66C02-B3CA-4D73-97CA-4F7C503AF220}"/>
              </a:ext>
            </a:extLst>
          </p:cNvPr>
          <p:cNvSpPr txBox="1"/>
          <p:nvPr/>
        </p:nvSpPr>
        <p:spPr>
          <a:xfrm rot="16200000">
            <a:off x="1723268" y="3036406"/>
            <a:ext cx="1185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Observed</a:t>
            </a:r>
            <a:endParaRPr lang="en-GB" sz="2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E765DD-2484-42D9-A55F-F3E04649F70E}"/>
              </a:ext>
            </a:extLst>
          </p:cNvPr>
          <p:cNvSpPr txBox="1"/>
          <p:nvPr/>
        </p:nvSpPr>
        <p:spPr>
          <a:xfrm rot="16200000">
            <a:off x="1838781" y="418696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</a:t>
            </a:r>
            <a:endParaRPr lang="en-GB" sz="2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F4E211-6613-49B4-B43E-7A7EE8988673}"/>
              </a:ext>
            </a:extLst>
          </p:cNvPr>
          <p:cNvSpPr txBox="1"/>
          <p:nvPr/>
        </p:nvSpPr>
        <p:spPr>
          <a:xfrm rot="16200000">
            <a:off x="1838782" y="5219782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</a:t>
            </a:r>
            <a:endParaRPr lang="en-GB" sz="20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E027FC9-04E0-4795-8063-BA570A6923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890" y="1742561"/>
            <a:ext cx="4213756" cy="421375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20CC8C6-6895-4BC7-9F34-579DCADC490D}"/>
              </a:ext>
            </a:extLst>
          </p:cNvPr>
          <p:cNvSpPr/>
          <p:nvPr/>
        </p:nvSpPr>
        <p:spPr bwMode="auto">
          <a:xfrm>
            <a:off x="2001672" y="3831568"/>
            <a:ext cx="4881349" cy="2188459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22D2EC-2020-47B2-B66A-3A63B9E496B9}"/>
              </a:ext>
            </a:extLst>
          </p:cNvPr>
          <p:cNvCxnSpPr>
            <a:cxnSpLocks/>
          </p:cNvCxnSpPr>
          <p:nvPr/>
        </p:nvCxnSpPr>
        <p:spPr bwMode="auto">
          <a:xfrm>
            <a:off x="2515890" y="3811339"/>
            <a:ext cx="4213756" cy="0"/>
          </a:xfrm>
          <a:prstGeom prst="line">
            <a:avLst/>
          </a:prstGeom>
          <a:ln w="3175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764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Back to Inverse Problems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59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0F3068D-DF84-4536-920C-2D64264BF71D}"/>
                  </a:ext>
                </a:extLst>
              </p:cNvPr>
              <p:cNvSpPr txBox="1"/>
              <p:nvPr/>
            </p:nvSpPr>
            <p:spPr>
              <a:xfrm>
                <a:off x="155574" y="1219726"/>
                <a:ext cx="8869364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>
                  <a:spcAft>
                    <a:spcPts val="600"/>
                  </a:spcAft>
                  <a:buClr>
                    <a:schemeClr val="bg1"/>
                  </a:buClr>
                </a:pPr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Super resolution: downscaling by 4 with additive noise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  <m:r>
                      <a:rPr lang="en-GB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≈</m:t>
                    </m:r>
                    <m:r>
                      <a:rPr lang="en-GB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25</m:t>
                    </m:r>
                  </m:oMath>
                </a14:m>
                <a:endParaRPr lang="en-GB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0F3068D-DF84-4536-920C-2D64264BF7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74" y="1219726"/>
                <a:ext cx="8869364" cy="461665"/>
              </a:xfrm>
              <a:prstGeom prst="rect">
                <a:avLst/>
              </a:prstGeom>
              <a:blipFill>
                <a:blip r:embed="rId2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209559CA-3C7F-4C0E-9277-F946CE2C1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1" y="2037585"/>
            <a:ext cx="9024937" cy="333514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AC53B15-414D-42CF-B267-FEEB10F450C8}"/>
              </a:ext>
            </a:extLst>
          </p:cNvPr>
          <p:cNvSpPr/>
          <p:nvPr/>
        </p:nvSpPr>
        <p:spPr bwMode="auto">
          <a:xfrm>
            <a:off x="1591473" y="1992124"/>
            <a:ext cx="5965027" cy="342606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8B4A8EF-1771-4A33-9A1E-FC1EF1591F26}"/>
              </a:ext>
            </a:extLst>
          </p:cNvPr>
          <p:cNvSpPr/>
          <p:nvPr/>
        </p:nvSpPr>
        <p:spPr bwMode="auto">
          <a:xfrm>
            <a:off x="7563957" y="1992124"/>
            <a:ext cx="758716" cy="342606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20CC8C6-6895-4BC7-9F34-579DCADC490D}"/>
              </a:ext>
            </a:extLst>
          </p:cNvPr>
          <p:cNvSpPr/>
          <p:nvPr/>
        </p:nvSpPr>
        <p:spPr bwMode="auto">
          <a:xfrm>
            <a:off x="8311242" y="1992124"/>
            <a:ext cx="802277" cy="342606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608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Back to Inverse Problems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60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0F3068D-DF84-4536-920C-2D64264BF71D}"/>
                  </a:ext>
                </a:extLst>
              </p:cNvPr>
              <p:cNvSpPr txBox="1"/>
              <p:nvPr/>
            </p:nvSpPr>
            <p:spPr>
              <a:xfrm>
                <a:off x="155574" y="1219726"/>
                <a:ext cx="8869364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>
                  <a:spcAft>
                    <a:spcPts val="600"/>
                  </a:spcAft>
                  <a:buClr>
                    <a:schemeClr val="bg1"/>
                  </a:buClr>
                </a:pPr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Super resolution: downscaling by 4 with additive noise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  <m:r>
                      <a:rPr lang="en-GB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≈</m:t>
                    </m:r>
                    <m:r>
                      <a:rPr lang="he-IL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12</m:t>
                    </m:r>
                  </m:oMath>
                </a14:m>
                <a:endParaRPr lang="en-GB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0F3068D-DF84-4536-920C-2D64264BF7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74" y="1219726"/>
                <a:ext cx="8869364" cy="461665"/>
              </a:xfrm>
              <a:prstGeom prst="rect">
                <a:avLst/>
              </a:prstGeom>
              <a:blipFill>
                <a:blip r:embed="rId2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4DC68A6C-895D-4B8D-A574-969479114CB4}"/>
              </a:ext>
            </a:extLst>
          </p:cNvPr>
          <p:cNvGrpSpPr/>
          <p:nvPr/>
        </p:nvGrpSpPr>
        <p:grpSpPr>
          <a:xfrm>
            <a:off x="74696" y="2327233"/>
            <a:ext cx="8950242" cy="2795484"/>
            <a:chOff x="74696" y="2431866"/>
            <a:chExt cx="8950242" cy="279548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AE658AA-D353-4F67-8407-FCC23A900D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41" y="3685341"/>
              <a:ext cx="1175929" cy="1175929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6614A80-4EEB-486E-AC9E-B81EC4E10CA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536" y="3688473"/>
              <a:ext cx="1175929" cy="117592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70AC76B-D936-4028-A6BB-3990A17BD6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516" y="3688473"/>
              <a:ext cx="1175929" cy="1175929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C9EA795-2C63-4F97-979D-3898322301E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8021" y="3688473"/>
              <a:ext cx="1175929" cy="1175929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D8CABAE-3977-4388-A082-CEA830B28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7031" y="3688473"/>
              <a:ext cx="1175929" cy="117592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01250FD-DCBD-40C6-90C2-1648B312656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62526" y="3688473"/>
              <a:ext cx="1175929" cy="1175929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B2B1514-C630-49FC-A13D-9EFDD806531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49009" y="3685342"/>
              <a:ext cx="1175929" cy="1175929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1B95DA3-F1F9-4301-8E76-46B6A91F6BF2}"/>
                </a:ext>
              </a:extLst>
            </p:cNvPr>
            <p:cNvSpPr txBox="1"/>
            <p:nvPr/>
          </p:nvSpPr>
          <p:spPr>
            <a:xfrm>
              <a:off x="74696" y="4858018"/>
              <a:ext cx="11772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Original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C5D8125-65EA-44CB-BBED-8A18DDCC6FF6}"/>
                </a:ext>
              </a:extLst>
            </p:cNvPr>
            <p:cNvSpPr txBox="1"/>
            <p:nvPr/>
          </p:nvSpPr>
          <p:spPr>
            <a:xfrm>
              <a:off x="1370191" y="4858018"/>
              <a:ext cx="11772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Degraded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D0096FD-8C48-437D-AA3A-6E502A47EA27}"/>
                </a:ext>
              </a:extLst>
            </p:cNvPr>
            <p:cNvSpPr txBox="1"/>
            <p:nvPr/>
          </p:nvSpPr>
          <p:spPr>
            <a:xfrm>
              <a:off x="2665685" y="4858018"/>
              <a:ext cx="50637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Samples from our algorithm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4A87883-8BDA-4E21-A113-40DF993A3E89}"/>
                </a:ext>
              </a:extLst>
            </p:cNvPr>
            <p:cNvSpPr txBox="1"/>
            <p:nvPr/>
          </p:nvSpPr>
          <p:spPr>
            <a:xfrm>
              <a:off x="7847664" y="4858018"/>
              <a:ext cx="11709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Mean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CAE3DAF2-B65D-48EF-A83D-EDFA2657E9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0191" y="2431866"/>
              <a:ext cx="1177274" cy="1177274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F7EB654F-72FA-43B9-A5B7-77D3C888E3D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96" y="2431866"/>
              <a:ext cx="1177274" cy="1177274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004EAFD-7215-4D26-B794-A4592C7E5FA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413" y="2431866"/>
              <a:ext cx="1177274" cy="1177274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B07102F2-20F3-4A30-92B1-FC1425D8C1D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8590" y="2431866"/>
              <a:ext cx="1177274" cy="1177274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38631643-AB0D-428D-B716-1FAA1903FED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61181" y="2431866"/>
              <a:ext cx="1177274" cy="1177274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4B61ACB-5F98-4926-9F0D-2C4583E823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6358" y="2431866"/>
              <a:ext cx="1177274" cy="1177274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FD66D75-648D-453B-9321-721E16EE61B2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47664" y="2431866"/>
              <a:ext cx="1177274" cy="1177274"/>
            </a:xfrm>
            <a:prstGeom prst="rect">
              <a:avLst/>
            </a:prstGeom>
          </p:spPr>
        </p:pic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EA081212-C9BC-4AF0-A4D0-3014D9A0A1D4}"/>
              </a:ext>
            </a:extLst>
          </p:cNvPr>
          <p:cNvSpPr/>
          <p:nvPr/>
        </p:nvSpPr>
        <p:spPr bwMode="auto">
          <a:xfrm>
            <a:off x="2572865" y="1964309"/>
            <a:ext cx="5224999" cy="342606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D857538-D39C-44FB-9E4D-A3165DC92873}"/>
              </a:ext>
            </a:extLst>
          </p:cNvPr>
          <p:cNvSpPr/>
          <p:nvPr/>
        </p:nvSpPr>
        <p:spPr bwMode="auto">
          <a:xfrm>
            <a:off x="7823295" y="1964309"/>
            <a:ext cx="1244664" cy="342606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7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Back to Inverse Problems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61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020204E-137D-43EF-9FEF-BCC8E042CF21}"/>
                  </a:ext>
                </a:extLst>
              </p:cNvPr>
              <p:cNvSpPr txBox="1"/>
              <p:nvPr/>
            </p:nvSpPr>
            <p:spPr>
              <a:xfrm>
                <a:off x="155574" y="1219726"/>
                <a:ext cx="8869364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>
                  <a:spcAft>
                    <a:spcPts val="600"/>
                  </a:spcAft>
                  <a:buClr>
                    <a:schemeClr val="bg1"/>
                  </a:buClr>
                </a:pPr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Deblurring: uniform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5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5</m:t>
                    </m:r>
                  </m:oMath>
                </a14:m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blur with additive noise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  <m:r>
                      <a:rPr lang="en-GB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≈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25</m:t>
                    </m:r>
                  </m:oMath>
                </a14:m>
                <a:endParaRPr lang="en-GB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020204E-137D-43EF-9FEF-BCC8E042CF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74" y="1219726"/>
                <a:ext cx="8869364" cy="461665"/>
              </a:xfrm>
              <a:prstGeom prst="rect">
                <a:avLst/>
              </a:prstGeom>
              <a:blipFill>
                <a:blip r:embed="rId2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" name="Picture 33">
            <a:extLst>
              <a:ext uri="{FF2B5EF4-FFF2-40B4-BE49-F238E27FC236}">
                <a16:creationId xmlns:a16="http://schemas.microsoft.com/office/drawing/2014/main" id="{A65EECCF-A70A-4BA2-B8DA-1E5B6BF70A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04" y="2159787"/>
            <a:ext cx="9038392" cy="340417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FD1DDF5-071D-4654-9114-5624885C2C34}"/>
              </a:ext>
            </a:extLst>
          </p:cNvPr>
          <p:cNvSpPr/>
          <p:nvPr/>
        </p:nvSpPr>
        <p:spPr bwMode="auto">
          <a:xfrm>
            <a:off x="1578195" y="2151455"/>
            <a:ext cx="5965027" cy="3426068"/>
          </a:xfrm>
          <a:prstGeom prst="rect">
            <a:avLst/>
          </a:prstGeom>
          <a:solidFill>
            <a:srgbClr val="0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8889F0F-3973-4191-A299-9D4DB44BBB9D}"/>
              </a:ext>
            </a:extLst>
          </p:cNvPr>
          <p:cNvSpPr/>
          <p:nvPr/>
        </p:nvSpPr>
        <p:spPr bwMode="auto">
          <a:xfrm>
            <a:off x="7550679" y="2151455"/>
            <a:ext cx="758716" cy="3426068"/>
          </a:xfrm>
          <a:prstGeom prst="rect">
            <a:avLst/>
          </a:prstGeom>
          <a:solidFill>
            <a:srgbClr val="0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BB4F076-E0D1-48D2-968B-550832DCC033}"/>
              </a:ext>
            </a:extLst>
          </p:cNvPr>
          <p:cNvSpPr/>
          <p:nvPr/>
        </p:nvSpPr>
        <p:spPr bwMode="auto">
          <a:xfrm>
            <a:off x="8316852" y="2151455"/>
            <a:ext cx="783389" cy="3426068"/>
          </a:xfrm>
          <a:prstGeom prst="rect">
            <a:avLst/>
          </a:prstGeom>
          <a:solidFill>
            <a:srgbClr val="0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231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Back to Inverse Problems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62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FC21178-DB8E-4B33-A95B-A7CAA4A63AFE}"/>
                  </a:ext>
                </a:extLst>
              </p:cNvPr>
              <p:cNvSpPr txBox="1"/>
              <p:nvPr/>
            </p:nvSpPr>
            <p:spPr>
              <a:xfrm>
                <a:off x="155574" y="1219726"/>
                <a:ext cx="8869364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>
                  <a:spcAft>
                    <a:spcPts val="600"/>
                  </a:spcAft>
                  <a:buClr>
                    <a:schemeClr val="bg1"/>
                  </a:buClr>
                </a:pPr>
                <a:r>
                  <a:rPr lang="en-GB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Compressive sensing (12.5%) with additive noise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  <m:r>
                      <a:rPr lang="en-GB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≈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25</m:t>
                    </m:r>
                  </m:oMath>
                </a14:m>
                <a:endParaRPr lang="en-GB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FC21178-DB8E-4B33-A95B-A7CAA4A63A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74" y="1219726"/>
                <a:ext cx="8869364" cy="461665"/>
              </a:xfrm>
              <a:prstGeom prst="rect">
                <a:avLst/>
              </a:prstGeom>
              <a:blipFill>
                <a:blip r:embed="rId2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6B470561-8760-4A02-83D3-9CF32D3CAF63}"/>
              </a:ext>
            </a:extLst>
          </p:cNvPr>
          <p:cNvGrpSpPr/>
          <p:nvPr/>
        </p:nvGrpSpPr>
        <p:grpSpPr>
          <a:xfrm>
            <a:off x="74696" y="2431866"/>
            <a:ext cx="8950242" cy="2795484"/>
            <a:chOff x="74696" y="2431866"/>
            <a:chExt cx="8950242" cy="279548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F627801-6601-473C-8016-D930760862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41" y="3685341"/>
              <a:ext cx="1175929" cy="1175929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4A39345-A8F5-4AA6-B224-A91413A499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536" y="3688473"/>
              <a:ext cx="1175929" cy="117592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BEAC35C-5E84-450B-B527-88D9C59949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516" y="3688473"/>
              <a:ext cx="1175929" cy="1175929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D194964-653C-4CA8-A30D-61247A003F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8021" y="3688473"/>
              <a:ext cx="1175929" cy="1175929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C816497-3230-4B79-BCE2-77DD8466D2F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7031" y="3688473"/>
              <a:ext cx="1175929" cy="117592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E03DFBB-3CA3-4C8A-B11E-F3227917C32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62526" y="3688473"/>
              <a:ext cx="1175929" cy="1175929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F6A0591-5F6B-4828-B7A3-AB2B02847CA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49009" y="3685342"/>
              <a:ext cx="1175929" cy="1175929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04C8431-4E42-4E18-90E4-FD84A1203C98}"/>
                </a:ext>
              </a:extLst>
            </p:cNvPr>
            <p:cNvSpPr txBox="1"/>
            <p:nvPr/>
          </p:nvSpPr>
          <p:spPr>
            <a:xfrm>
              <a:off x="74696" y="4858018"/>
              <a:ext cx="11772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Original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FE4344-634E-4E2E-BF71-BD49F759607D}"/>
                </a:ext>
              </a:extLst>
            </p:cNvPr>
            <p:cNvSpPr txBox="1"/>
            <p:nvPr/>
          </p:nvSpPr>
          <p:spPr>
            <a:xfrm>
              <a:off x="1370191" y="4858018"/>
              <a:ext cx="11772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Degraded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4D2BDF1-F3F1-4747-BDCA-85D5CD42C929}"/>
                </a:ext>
              </a:extLst>
            </p:cNvPr>
            <p:cNvSpPr txBox="1"/>
            <p:nvPr/>
          </p:nvSpPr>
          <p:spPr>
            <a:xfrm>
              <a:off x="2665685" y="4858018"/>
              <a:ext cx="50637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Samples from our algorithm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8B0A6A8-4368-4431-9E32-483C64D64D4F}"/>
                </a:ext>
              </a:extLst>
            </p:cNvPr>
            <p:cNvSpPr txBox="1"/>
            <p:nvPr/>
          </p:nvSpPr>
          <p:spPr>
            <a:xfrm>
              <a:off x="7847664" y="4858018"/>
              <a:ext cx="11709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Mean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672D2251-599C-4151-B580-D71065AC1C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0191" y="2431866"/>
              <a:ext cx="1177274" cy="1177274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F29671C6-655D-4622-9A49-EF85113565B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96" y="2431866"/>
              <a:ext cx="1177274" cy="1177274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429C070E-204B-4CEE-A12A-F9B07F40366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413" y="2431866"/>
              <a:ext cx="1177274" cy="1177274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778310F1-9CD4-46CE-988C-74D5B6E4C1B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8590" y="2431866"/>
              <a:ext cx="1177274" cy="1177274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F223ABE7-5A80-4D2B-8519-B46E710DA24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61181" y="2431866"/>
              <a:ext cx="1177274" cy="1177274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887A1FDA-6C89-4D70-9122-C66E9F51B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6358" y="2431866"/>
              <a:ext cx="1177274" cy="1177274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7C1EB93D-C49C-478E-9EB7-65A51E3118BE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47664" y="2431866"/>
              <a:ext cx="1177274" cy="1177274"/>
            </a:xfrm>
            <a:prstGeom prst="rect">
              <a:avLst/>
            </a:prstGeom>
          </p:spPr>
        </p:pic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C84C6228-0036-40BF-BFA7-3F1C3424CB2B}"/>
              </a:ext>
            </a:extLst>
          </p:cNvPr>
          <p:cNvSpPr/>
          <p:nvPr/>
        </p:nvSpPr>
        <p:spPr bwMode="auto">
          <a:xfrm>
            <a:off x="2631746" y="2296385"/>
            <a:ext cx="5140718" cy="3239711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B986DB2-24F2-4561-B167-21F9BD594DFE}"/>
              </a:ext>
            </a:extLst>
          </p:cNvPr>
          <p:cNvSpPr/>
          <p:nvPr/>
        </p:nvSpPr>
        <p:spPr bwMode="auto">
          <a:xfrm>
            <a:off x="7806403" y="2296385"/>
            <a:ext cx="1320437" cy="2854041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89E3E38E-C9F8-4F68-84F8-700CC505FC1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620838" y="2043360"/>
            <a:ext cx="5783262" cy="349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853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Back to Inverse Problems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63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C21178-DB8E-4B33-A95B-A7CAA4A63AFE}"/>
              </a:ext>
            </a:extLst>
          </p:cNvPr>
          <p:cNvSpPr txBox="1"/>
          <p:nvPr/>
        </p:nvSpPr>
        <p:spPr>
          <a:xfrm>
            <a:off x="460375" y="1474144"/>
            <a:ext cx="7954282" cy="36471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>
              <a:spcAft>
                <a:spcPts val="600"/>
              </a:spcAft>
              <a:buClr>
                <a:schemeClr val="bg1"/>
              </a:buClr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just to remind you …</a:t>
            </a:r>
          </a:p>
          <a:p>
            <a:pPr algn="l">
              <a:spcAft>
                <a:spcPts val="600"/>
              </a:spcAft>
              <a:buClr>
                <a:schemeClr val="bg1"/>
              </a:buClr>
            </a:pPr>
            <a:endParaRPr lang="en-US" sz="7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Aft>
                <a:spcPts val="600"/>
              </a:spcAft>
              <a:buClr>
                <a:schemeClr val="bg1"/>
              </a:buClr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proposed diffusion-based sampling scheme, while quite appealing, suffers from several key shortcomings:</a:t>
            </a:r>
          </a:p>
          <a:p>
            <a:pPr algn="l">
              <a:spcAft>
                <a:spcPts val="600"/>
              </a:spcAft>
              <a:buClr>
                <a:schemeClr val="bg1"/>
              </a:buClr>
            </a:pPr>
            <a:endParaRPr lang="en-US" sz="7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l"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q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is rather  S L O W (many denoising activations)</a:t>
            </a:r>
          </a:p>
          <a:p>
            <a:pPr marL="800100" lvl="1" indent="-342900" algn="l"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q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is limited (as of now) to specific families of images</a:t>
            </a:r>
          </a:p>
          <a:p>
            <a:pPr marL="800100" lvl="1" indent="-342900" algn="l"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q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Relying on SVD is cumbersome</a:t>
            </a:r>
          </a:p>
          <a:p>
            <a:pPr algn="l">
              <a:spcAft>
                <a:spcPts val="600"/>
              </a:spcAft>
              <a:buClr>
                <a:schemeClr val="bg1"/>
              </a:buClr>
            </a:pPr>
            <a:endParaRPr lang="en-US" sz="9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Aft>
                <a:spcPts val="600"/>
              </a:spcAft>
              <a:buClr>
                <a:schemeClr val="bg1"/>
              </a:buClr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 our recent work that answers (some of) these challenges: </a:t>
            </a:r>
            <a:endParaRPr lang="en-GB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681" y="5123542"/>
            <a:ext cx="6847192" cy="732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B714E91-859E-2570-62D7-FD935FC56D98}"/>
              </a:ext>
            </a:extLst>
          </p:cNvPr>
          <p:cNvSpPr txBox="1"/>
          <p:nvPr/>
        </p:nvSpPr>
        <p:spPr>
          <a:xfrm>
            <a:off x="6366251" y="5158588"/>
            <a:ext cx="60562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1400" b="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215</a:t>
            </a:r>
            <a:endParaRPr lang="he-IL" sz="1800" b="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2B2C79D8-DDE2-30D2-8DDA-934D79AF25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1646" y="5599666"/>
            <a:ext cx="6403554" cy="2616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altLang="he-IL" sz="1400" b="0" i="0" u="none" strike="noStrike" cap="none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var(--bs-font-monospace)"/>
              </a:rPr>
              <a:t>Advances in Neural Information Processing Systems</a:t>
            </a:r>
            <a:r>
              <a:rPr kumimoji="0" lang="en-US" altLang="he-IL" sz="1400" b="0" i="0" u="none" strike="noStrike" cap="none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var(--bs-font-monospace)"/>
              </a:rPr>
              <a:t> (NeurIPS) 2022</a:t>
            </a:r>
            <a:r>
              <a:rPr kumimoji="0" lang="he-IL" altLang="he-IL" sz="700" b="0" i="0" u="none" strike="noStrike" cap="none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 </a:t>
            </a:r>
            <a:endParaRPr kumimoji="0" lang="he-IL" altLang="he-IL" sz="3200" b="0" i="0" u="none" strike="noStrike" cap="none" normalizeH="0" baseline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045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2" grpId="0" animBg="1"/>
      <p:bldP spid="3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813" y="2319230"/>
            <a:ext cx="9057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 to Summarize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64</a:t>
            </a:r>
          </a:p>
        </p:txBody>
      </p:sp>
    </p:spTree>
    <p:extLst>
      <p:ext uri="{BB962C8B-B14F-4D97-AF65-F5344CB8AC3E}">
        <p14:creationId xmlns:p14="http://schemas.microsoft.com/office/powerpoint/2010/main" val="183019018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What Have we Seen Today? 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65</a:t>
            </a:r>
          </a:p>
        </p:txBody>
      </p:sp>
      <p:sp>
        <p:nvSpPr>
          <p:cNvPr id="39" name="Arrow: U-Turn 38">
            <a:extLst>
              <a:ext uri="{FF2B5EF4-FFF2-40B4-BE49-F238E27FC236}">
                <a16:creationId xmlns:a16="http://schemas.microsoft.com/office/drawing/2014/main" id="{AD7F998E-5DBB-E515-BD94-9D3ACA3723AA}"/>
              </a:ext>
            </a:extLst>
          </p:cNvPr>
          <p:cNvSpPr/>
          <p:nvPr/>
        </p:nvSpPr>
        <p:spPr bwMode="auto">
          <a:xfrm flipH="1">
            <a:off x="1445452" y="2620472"/>
            <a:ext cx="5925612" cy="572189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he-IL">
              <a:solidFill>
                <a:srgbClr val="000000"/>
              </a:solidFill>
            </a:endParaRPr>
          </a:p>
        </p:txBody>
      </p:sp>
      <p:sp>
        <p:nvSpPr>
          <p:cNvPr id="45" name="Bent Arrow 37">
            <a:extLst>
              <a:ext uri="{FF2B5EF4-FFF2-40B4-BE49-F238E27FC236}">
                <a16:creationId xmlns:a16="http://schemas.microsoft.com/office/drawing/2014/main" id="{3C146954-144F-6D1A-3C6D-2D061CD59D7A}"/>
              </a:ext>
            </a:extLst>
          </p:cNvPr>
          <p:cNvSpPr/>
          <p:nvPr/>
        </p:nvSpPr>
        <p:spPr bwMode="auto">
          <a:xfrm rot="5400000" flipV="1">
            <a:off x="807359" y="2186024"/>
            <a:ext cx="1080215" cy="947532"/>
          </a:xfrm>
          <a:prstGeom prst="bentArrow">
            <a:avLst>
              <a:gd name="adj1" fmla="val 25889"/>
              <a:gd name="adj2" fmla="val 25000"/>
              <a:gd name="adj3" fmla="val 25000"/>
              <a:gd name="adj4" fmla="val 43750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6" name="Down Arrow 34">
            <a:extLst>
              <a:ext uri="{FF2B5EF4-FFF2-40B4-BE49-F238E27FC236}">
                <a16:creationId xmlns:a16="http://schemas.microsoft.com/office/drawing/2014/main" id="{2B354A9C-BA79-9047-8615-83EEFB6F0216}"/>
              </a:ext>
            </a:extLst>
          </p:cNvPr>
          <p:cNvSpPr/>
          <p:nvPr/>
        </p:nvSpPr>
        <p:spPr bwMode="auto">
          <a:xfrm>
            <a:off x="5028281" y="2421020"/>
            <a:ext cx="570369" cy="775878"/>
          </a:xfrm>
          <a:prstGeom prst="downArrow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7" name="Down Arrow 35">
            <a:extLst>
              <a:ext uri="{FF2B5EF4-FFF2-40B4-BE49-F238E27FC236}">
                <a16:creationId xmlns:a16="http://schemas.microsoft.com/office/drawing/2014/main" id="{F3529D0D-5E9A-1DAE-D47C-30180F072F04}"/>
              </a:ext>
            </a:extLst>
          </p:cNvPr>
          <p:cNvSpPr/>
          <p:nvPr/>
        </p:nvSpPr>
        <p:spPr bwMode="auto">
          <a:xfrm>
            <a:off x="2806745" y="2412756"/>
            <a:ext cx="570369" cy="784142"/>
          </a:xfrm>
          <a:prstGeom prst="downArrow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8" name="Bent Arrow 37">
            <a:extLst>
              <a:ext uri="{FF2B5EF4-FFF2-40B4-BE49-F238E27FC236}">
                <a16:creationId xmlns:a16="http://schemas.microsoft.com/office/drawing/2014/main" id="{6960ECCD-F6D8-BA6B-5615-11023F5DDC65}"/>
              </a:ext>
            </a:extLst>
          </p:cNvPr>
          <p:cNvSpPr/>
          <p:nvPr/>
        </p:nvSpPr>
        <p:spPr bwMode="auto">
          <a:xfrm rot="16200000" flipH="1" flipV="1">
            <a:off x="7043315" y="2164496"/>
            <a:ext cx="1080215" cy="947532"/>
          </a:xfrm>
          <a:prstGeom prst="bentArrow">
            <a:avLst>
              <a:gd name="adj1" fmla="val 25889"/>
              <a:gd name="adj2" fmla="val 25000"/>
              <a:gd name="adj3" fmla="val 25000"/>
              <a:gd name="adj4" fmla="val 43750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9" name="Down Arrow 43">
            <a:extLst>
              <a:ext uri="{FF2B5EF4-FFF2-40B4-BE49-F238E27FC236}">
                <a16:creationId xmlns:a16="http://schemas.microsoft.com/office/drawing/2014/main" id="{E85122B8-2FA7-61AA-2A50-F6FB4A6FC45D}"/>
              </a:ext>
            </a:extLst>
          </p:cNvPr>
          <p:cNvSpPr/>
          <p:nvPr/>
        </p:nvSpPr>
        <p:spPr bwMode="auto">
          <a:xfrm rot="16200000">
            <a:off x="6282699" y="3709633"/>
            <a:ext cx="570369" cy="389228"/>
          </a:xfrm>
          <a:prstGeom prst="downArrow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0" name="Down Arrow 42">
            <a:extLst>
              <a:ext uri="{FF2B5EF4-FFF2-40B4-BE49-F238E27FC236}">
                <a16:creationId xmlns:a16="http://schemas.microsoft.com/office/drawing/2014/main" id="{ED046BF2-42E1-F063-5F41-4C06219FC648}"/>
              </a:ext>
            </a:extLst>
          </p:cNvPr>
          <p:cNvSpPr/>
          <p:nvPr/>
        </p:nvSpPr>
        <p:spPr bwMode="auto">
          <a:xfrm rot="16200000">
            <a:off x="3795643" y="3681322"/>
            <a:ext cx="570369" cy="352066"/>
          </a:xfrm>
          <a:prstGeom prst="downArrow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" name="Down Arrow 39">
            <a:extLst>
              <a:ext uri="{FF2B5EF4-FFF2-40B4-BE49-F238E27FC236}">
                <a16:creationId xmlns:a16="http://schemas.microsoft.com/office/drawing/2014/main" id="{8F0CD284-9005-4A8A-1D5E-F9AF39002993}"/>
              </a:ext>
            </a:extLst>
          </p:cNvPr>
          <p:cNvSpPr/>
          <p:nvPr/>
        </p:nvSpPr>
        <p:spPr bwMode="auto">
          <a:xfrm>
            <a:off x="5028281" y="4547455"/>
            <a:ext cx="570369" cy="515978"/>
          </a:xfrm>
          <a:prstGeom prst="downArrow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2" name="Down Arrow 40">
            <a:extLst>
              <a:ext uri="{FF2B5EF4-FFF2-40B4-BE49-F238E27FC236}">
                <a16:creationId xmlns:a16="http://schemas.microsoft.com/office/drawing/2014/main" id="{76C53254-BF43-1DCD-4E17-FBBB3C1563AB}"/>
              </a:ext>
            </a:extLst>
          </p:cNvPr>
          <p:cNvSpPr/>
          <p:nvPr/>
        </p:nvSpPr>
        <p:spPr bwMode="auto">
          <a:xfrm>
            <a:off x="2806745" y="4547455"/>
            <a:ext cx="570369" cy="515978"/>
          </a:xfrm>
          <a:prstGeom prst="downArrow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3" name="Bent Arrow 37">
            <a:extLst>
              <a:ext uri="{FF2B5EF4-FFF2-40B4-BE49-F238E27FC236}">
                <a16:creationId xmlns:a16="http://schemas.microsoft.com/office/drawing/2014/main" id="{4484794F-F4AC-6AA3-C87B-33703373C74D}"/>
              </a:ext>
            </a:extLst>
          </p:cNvPr>
          <p:cNvSpPr/>
          <p:nvPr/>
        </p:nvSpPr>
        <p:spPr bwMode="auto">
          <a:xfrm flipH="1" flipV="1">
            <a:off x="6856077" y="4544685"/>
            <a:ext cx="1059957" cy="1156722"/>
          </a:xfrm>
          <a:prstGeom prst="bentArrow">
            <a:avLst>
              <a:gd name="adj1" fmla="val 25889"/>
              <a:gd name="adj2" fmla="val 25000"/>
              <a:gd name="adj3" fmla="val 25000"/>
              <a:gd name="adj4" fmla="val 43750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4" name="Bent Arrow 36">
            <a:extLst>
              <a:ext uri="{FF2B5EF4-FFF2-40B4-BE49-F238E27FC236}">
                <a16:creationId xmlns:a16="http://schemas.microsoft.com/office/drawing/2014/main" id="{63382BE5-996D-A65C-0CEB-7A77172125A9}"/>
              </a:ext>
            </a:extLst>
          </p:cNvPr>
          <p:cNvSpPr/>
          <p:nvPr/>
        </p:nvSpPr>
        <p:spPr bwMode="auto">
          <a:xfrm flipV="1">
            <a:off x="984160" y="4544685"/>
            <a:ext cx="1059957" cy="1156722"/>
          </a:xfrm>
          <a:prstGeom prst="bentArrow">
            <a:avLst>
              <a:gd name="adj1" fmla="val 25889"/>
              <a:gd name="adj2" fmla="val 25000"/>
              <a:gd name="adj3" fmla="val 25000"/>
              <a:gd name="adj4" fmla="val 43750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AEBAA3A2-6119-5E85-72E4-314CE6A73F5E}"/>
              </a:ext>
            </a:extLst>
          </p:cNvPr>
          <p:cNvGrpSpPr/>
          <p:nvPr/>
        </p:nvGrpSpPr>
        <p:grpSpPr>
          <a:xfrm>
            <a:off x="724408" y="1295729"/>
            <a:ext cx="7659231" cy="496193"/>
            <a:chOff x="697117" y="1437006"/>
            <a:chExt cx="7659231" cy="496193"/>
          </a:xfrm>
          <a:solidFill>
            <a:srgbClr val="0000FF"/>
          </a:solidFill>
        </p:grpSpPr>
        <p:sp>
          <p:nvSpPr>
            <p:cNvPr id="56" name="Rounded Rectangle 1">
              <a:extLst>
                <a:ext uri="{FF2B5EF4-FFF2-40B4-BE49-F238E27FC236}">
                  <a16:creationId xmlns:a16="http://schemas.microsoft.com/office/drawing/2014/main" id="{6ACF2EAB-955B-ADA5-53C8-726214D166A3}"/>
                </a:ext>
              </a:extLst>
            </p:cNvPr>
            <p:cNvSpPr/>
            <p:nvPr/>
          </p:nvSpPr>
          <p:spPr bwMode="auto">
            <a:xfrm>
              <a:off x="697117" y="1437006"/>
              <a:ext cx="7659231" cy="496193"/>
            </a:xfrm>
            <a:prstGeom prst="roundRect">
              <a:avLst/>
            </a:prstGeom>
            <a:grp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0D2DB8BD-4479-3714-47B2-8FABD2F11FF4}"/>
                    </a:ext>
                  </a:extLst>
                </p:cNvPr>
                <p:cNvSpPr txBox="1"/>
                <p:nvPr/>
              </p:nvSpPr>
              <p:spPr>
                <a:xfrm>
                  <a:off x="760492" y="1437006"/>
                  <a:ext cx="7514376" cy="461665"/>
                </a:xfrm>
                <a:prstGeom prst="rect">
                  <a:avLst/>
                </a:prstGeom>
                <a:grpFill/>
              </p:spPr>
              <p:txBody>
                <a:bodyPr wrap="square" rtlCol="1">
                  <a:spAutoFit/>
                </a:bodyPr>
                <a:lstStyle/>
                <a:p>
                  <a:pPr>
                    <a:spcAft>
                      <a:spcPts val="1200"/>
                    </a:spcAft>
                  </a:pPr>
                  <a:r>
                    <a:rPr lang="en-US" b="0" dirty="0">
                      <a:solidFill>
                        <a:srgbClr val="FFFFFF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Suppose that we are given </a:t>
                  </a:r>
                  <a:r>
                    <a:rPr lang="en-GB" b="0" dirty="0">
                      <a:solidFill>
                        <a:srgbClr val="FFFFFF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an </a:t>
                  </a:r>
                  <a:r>
                    <a:rPr lang="en-GB" b="0" dirty="0" err="1">
                      <a:solidFill>
                        <a:srgbClr val="FFFFFF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MMSE</a:t>
                  </a:r>
                  <a:r>
                    <a:rPr lang="en-GB" b="0" dirty="0">
                      <a:solidFill>
                        <a:srgbClr val="FFFFFF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 denoiser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D</m:t>
                      </m:r>
                      <m:d>
                        <m:dPr>
                          <m:ctrlPr>
                            <a:rPr lang="en-US" b="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y</m:t>
                          </m:r>
                          <m:r>
                            <a:rPr lang="en-US" b="0" i="0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σ</m:t>
                          </m:r>
                        </m:e>
                      </m:d>
                    </m:oMath>
                  </a14:m>
                  <a:endParaRPr lang="en-GB" b="0" dirty="0">
                    <a:solidFill>
                      <a:srgbClr val="FFFFFF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0D2DB8BD-4479-3714-47B2-8FABD2F11FF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0492" y="1437006"/>
                  <a:ext cx="7514376" cy="461665"/>
                </a:xfrm>
                <a:prstGeom prst="rect">
                  <a:avLst/>
                </a:prstGeom>
                <a:blipFill>
                  <a:blip r:embed="rId2"/>
                  <a:stretch>
                    <a:fillRect t="-10667" b="-30667"/>
                  </a:stretch>
                </a:blipFill>
              </p:spPr>
              <p:txBody>
                <a:bodyPr/>
                <a:lstStyle/>
                <a:p>
                  <a:r>
                    <a:rPr lang="he-IL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8" name="Rounded Rectangle 9">
            <a:extLst>
              <a:ext uri="{FF2B5EF4-FFF2-40B4-BE49-F238E27FC236}">
                <a16:creationId xmlns:a16="http://schemas.microsoft.com/office/drawing/2014/main" id="{88A1E98A-3E4E-C94A-A908-1BF1E6212C29}"/>
              </a:ext>
            </a:extLst>
          </p:cNvPr>
          <p:cNvSpPr/>
          <p:nvPr/>
        </p:nvSpPr>
        <p:spPr bwMode="auto">
          <a:xfrm>
            <a:off x="254646" y="3202986"/>
            <a:ext cx="1736654" cy="1356177"/>
          </a:xfrm>
          <a:prstGeom prst="roundRect">
            <a:avLst>
              <a:gd name="adj" fmla="val 9369"/>
            </a:avLst>
          </a:prstGeom>
          <a:solidFill>
            <a:srgbClr val="0000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183BEB5-3999-FCC5-F23B-3AAD9705F975}"/>
              </a:ext>
            </a:extLst>
          </p:cNvPr>
          <p:cNvSpPr txBox="1"/>
          <p:nvPr/>
        </p:nvSpPr>
        <p:spPr>
          <a:xfrm>
            <a:off x="237064" y="3192662"/>
            <a:ext cx="1754237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000" b="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solving ANY inverse problem (PnP/RED)</a:t>
            </a:r>
          </a:p>
        </p:txBody>
      </p:sp>
      <p:sp>
        <p:nvSpPr>
          <p:cNvPr id="60" name="Rounded Rectangle 17">
            <a:extLst>
              <a:ext uri="{FF2B5EF4-FFF2-40B4-BE49-F238E27FC236}">
                <a16:creationId xmlns:a16="http://schemas.microsoft.com/office/drawing/2014/main" id="{754E72AC-20CE-B528-B888-D726632113C1}"/>
              </a:ext>
            </a:extLst>
          </p:cNvPr>
          <p:cNvSpPr/>
          <p:nvPr/>
        </p:nvSpPr>
        <p:spPr bwMode="auto">
          <a:xfrm>
            <a:off x="6762495" y="3192661"/>
            <a:ext cx="2136618" cy="1364406"/>
          </a:xfrm>
          <a:prstGeom prst="roundRect">
            <a:avLst>
              <a:gd name="adj" fmla="val 9196"/>
            </a:avLst>
          </a:prstGeom>
          <a:solidFill>
            <a:srgbClr val="0000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9B2DC5E-5071-CBC0-FE6C-36D0A021D428}"/>
              </a:ext>
            </a:extLst>
          </p:cNvPr>
          <p:cNvSpPr txBox="1"/>
          <p:nvPr/>
        </p:nvSpPr>
        <p:spPr>
          <a:xfrm>
            <a:off x="6762495" y="3192662"/>
            <a:ext cx="2136619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000" b="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solving ANY inverse problem with high perceptual quality</a:t>
            </a:r>
          </a:p>
        </p:txBody>
      </p:sp>
      <p:sp>
        <p:nvSpPr>
          <p:cNvPr id="62" name="Rounded Rectangle 22">
            <a:extLst>
              <a:ext uri="{FF2B5EF4-FFF2-40B4-BE49-F238E27FC236}">
                <a16:creationId xmlns:a16="http://schemas.microsoft.com/office/drawing/2014/main" id="{4E38B56F-7F41-7CCD-ACE7-12654EF2970A}"/>
              </a:ext>
            </a:extLst>
          </p:cNvPr>
          <p:cNvSpPr/>
          <p:nvPr/>
        </p:nvSpPr>
        <p:spPr bwMode="auto">
          <a:xfrm>
            <a:off x="2297160" y="3202986"/>
            <a:ext cx="1619331" cy="1356178"/>
          </a:xfrm>
          <a:prstGeom prst="roundRect">
            <a:avLst>
              <a:gd name="adj" fmla="val 8281"/>
            </a:avLst>
          </a:prstGeom>
          <a:solidFill>
            <a:srgbClr val="C000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3B6E1DA-B29C-CBCB-B5A2-F1171F5F199E}"/>
              </a:ext>
            </a:extLst>
          </p:cNvPr>
          <p:cNvSpPr txBox="1"/>
          <p:nvPr/>
        </p:nvSpPr>
        <p:spPr>
          <a:xfrm>
            <a:off x="2282264" y="3202986"/>
            <a:ext cx="1637986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000" b="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synthesizing natural-looking images</a:t>
            </a:r>
          </a:p>
        </p:txBody>
      </p:sp>
      <p:sp>
        <p:nvSpPr>
          <p:cNvPr id="64" name="Rounded Rectangle 16">
            <a:extLst>
              <a:ext uri="{FF2B5EF4-FFF2-40B4-BE49-F238E27FC236}">
                <a16:creationId xmlns:a16="http://schemas.microsoft.com/office/drawing/2014/main" id="{A6A78F8C-5662-2CB2-0625-F4D8795C1984}"/>
              </a:ext>
            </a:extLst>
          </p:cNvPr>
          <p:cNvSpPr/>
          <p:nvPr/>
        </p:nvSpPr>
        <p:spPr bwMode="auto">
          <a:xfrm>
            <a:off x="4253662" y="3192661"/>
            <a:ext cx="2119606" cy="1364406"/>
          </a:xfrm>
          <a:prstGeom prst="roundRect">
            <a:avLst>
              <a:gd name="adj" fmla="val 9196"/>
            </a:avLst>
          </a:prstGeom>
          <a:solidFill>
            <a:srgbClr val="0000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81B0026-F10E-8869-C431-7EF48ED967DF}"/>
              </a:ext>
            </a:extLst>
          </p:cNvPr>
          <p:cNvSpPr txBox="1"/>
          <p:nvPr/>
        </p:nvSpPr>
        <p:spPr>
          <a:xfrm>
            <a:off x="4270672" y="3192662"/>
            <a:ext cx="2066319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000" b="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denoising images while targeting high perceptual  quality</a:t>
            </a:r>
          </a:p>
        </p:txBody>
      </p:sp>
      <p:sp>
        <p:nvSpPr>
          <p:cNvPr id="66" name="Rounded Rectangle 30">
            <a:extLst>
              <a:ext uri="{FF2B5EF4-FFF2-40B4-BE49-F238E27FC236}">
                <a16:creationId xmlns:a16="http://schemas.microsoft.com/office/drawing/2014/main" id="{772E30AC-06C5-5C28-93FD-366D36B038BC}"/>
              </a:ext>
            </a:extLst>
          </p:cNvPr>
          <p:cNvSpPr/>
          <p:nvPr/>
        </p:nvSpPr>
        <p:spPr bwMode="auto">
          <a:xfrm>
            <a:off x="2044118" y="5056873"/>
            <a:ext cx="4811959" cy="830997"/>
          </a:xfrm>
          <a:prstGeom prst="roundRect">
            <a:avLst/>
          </a:prstGeom>
          <a:solidFill>
            <a:srgbClr val="0000FF"/>
          </a:solidFill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5C56AAB5-B8CC-3EDE-190F-18B9120C1F4A}"/>
                  </a:ext>
                </a:extLst>
              </p:cNvPr>
              <p:cNvSpPr txBox="1"/>
              <p:nvPr/>
            </p:nvSpPr>
            <p:spPr>
              <a:xfrm>
                <a:off x="1725240" y="5061465"/>
                <a:ext cx="5424104" cy="83099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All the above are achieved by </a:t>
                </a:r>
                <a:b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simply applying</a:t>
                </a:r>
                <a:r>
                  <a:rPr lang="en-GB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>
                        <a:solidFill>
                          <a:srgbClr val="FFC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D</m:t>
                    </m:r>
                    <m:d>
                      <m:dPr>
                        <m:ctrlPr>
                          <a:rPr lang="en-US" b="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y</m:t>
                        </m:r>
                        <m:r>
                          <a:rPr lang="en-US" b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</m:d>
                  </m:oMath>
                </a14:m>
                <a:r>
                  <a:rPr lang="en-GB" b="0" dirty="0">
                    <a:solidFill>
                      <a:srgbClr val="FFC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iteratively</a:t>
                </a: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5C56AAB5-B8CC-3EDE-190F-18B9120C1F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5240" y="5061465"/>
                <a:ext cx="5424104" cy="830997"/>
              </a:xfrm>
              <a:prstGeom prst="rect">
                <a:avLst/>
              </a:prstGeom>
              <a:blipFill>
                <a:blip r:embed="rId3"/>
                <a:stretch>
                  <a:fillRect t="-5839" b="-15328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8" name="Group 67">
            <a:extLst>
              <a:ext uri="{FF2B5EF4-FFF2-40B4-BE49-F238E27FC236}">
                <a16:creationId xmlns:a16="http://schemas.microsoft.com/office/drawing/2014/main" id="{A18AC17B-2B34-7B7F-7223-4BF4564DE3C1}"/>
              </a:ext>
            </a:extLst>
          </p:cNvPr>
          <p:cNvGrpSpPr/>
          <p:nvPr/>
        </p:nvGrpSpPr>
        <p:grpSpPr>
          <a:xfrm>
            <a:off x="1821233" y="2006141"/>
            <a:ext cx="5288424" cy="412404"/>
            <a:chOff x="1793943" y="2028886"/>
            <a:chExt cx="5288424" cy="412404"/>
          </a:xfrm>
        </p:grpSpPr>
        <p:sp>
          <p:nvSpPr>
            <p:cNvPr id="69" name="Rounded Rectangle 9">
              <a:extLst>
                <a:ext uri="{FF2B5EF4-FFF2-40B4-BE49-F238E27FC236}">
                  <a16:creationId xmlns:a16="http://schemas.microsoft.com/office/drawing/2014/main" id="{C0ECE434-E7DE-0409-4318-15266C3E6E98}"/>
                </a:ext>
              </a:extLst>
            </p:cNvPr>
            <p:cNvSpPr/>
            <p:nvPr/>
          </p:nvSpPr>
          <p:spPr bwMode="auto">
            <a:xfrm>
              <a:off x="1793943" y="2043655"/>
              <a:ext cx="5288424" cy="397635"/>
            </a:xfrm>
            <a:prstGeom prst="roundRect">
              <a:avLst>
                <a:gd name="adj" fmla="val 25339"/>
              </a:avLst>
            </a:prstGeom>
            <a:solidFill>
              <a:srgbClr val="0000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9D8F7943-0760-0ADE-089A-0BF1CF99943C}"/>
                    </a:ext>
                  </a:extLst>
                </p:cNvPr>
                <p:cNvSpPr txBox="1"/>
                <p:nvPr/>
              </p:nvSpPr>
              <p:spPr>
                <a:xfrm>
                  <a:off x="2412994" y="2028886"/>
                  <a:ext cx="4415791" cy="400110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>
                    <a:spcAft>
                      <a:spcPts val="1200"/>
                    </a:spcAft>
                  </a:pPr>
                  <a:r>
                    <a:rPr lang="en-US" sz="2000" dirty="0">
                      <a:solidFill>
                        <a:srgbClr val="FFFFFF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W E   C A N   U S E   </a:t>
                  </a:r>
                  <a14:m>
                    <m:oMath xmlns:m="http://schemas.openxmlformats.org/officeDocument/2006/math">
                      <m:r>
                        <a:rPr lang="en-US" sz="20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𝐃</m:t>
                      </m:r>
                      <m:d>
                        <m:dPr>
                          <m:ctrlPr>
                            <a:rPr lang="en-US" sz="20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𝐲</m:t>
                          </m:r>
                          <m:r>
                            <a:rPr lang="en-US" sz="2000" b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σ</m:t>
                          </m:r>
                        </m:e>
                      </m:d>
                    </m:oMath>
                  </a14:m>
                  <a:r>
                    <a:rPr lang="en-GB" sz="2000" dirty="0">
                      <a:solidFill>
                        <a:srgbClr val="FFFFFF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  F O R   . . . .   </a:t>
                  </a:r>
                </a:p>
              </p:txBody>
            </p:sp>
          </mc:Choice>
          <mc:Fallback xmlns="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9D8F7943-0760-0ADE-089A-0BF1CF9994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12994" y="2028886"/>
                  <a:ext cx="4415791" cy="400110"/>
                </a:xfrm>
                <a:prstGeom prst="rect">
                  <a:avLst/>
                </a:prstGeom>
                <a:blipFill>
                  <a:blip r:embed="rId4"/>
                  <a:stretch>
                    <a:fillRect t="-7576" r="-3448" b="-25758"/>
                  </a:stretch>
                </a:blipFill>
              </p:spPr>
              <p:txBody>
                <a:bodyPr/>
                <a:lstStyle/>
                <a:p>
                  <a:r>
                    <a:rPr lang="he-IL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428755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8" grpId="0" animBg="1"/>
      <p:bldP spid="59" grpId="0"/>
      <p:bldP spid="60" grpId="0" animBg="1"/>
      <p:bldP spid="61" grpId="0"/>
      <p:bldP spid="62" grpId="0" animBg="1"/>
      <p:bldP spid="63" grpId="0"/>
      <p:bldP spid="64" grpId="0" animBg="1"/>
      <p:bldP spid="65" grpId="0"/>
      <p:bldP spid="66" grpId="0" animBg="1"/>
      <p:bldP spid="67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Summary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66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531E52-D27E-47EA-A59C-073212A190B0}"/>
              </a:ext>
            </a:extLst>
          </p:cNvPr>
          <p:cNvSpPr txBox="1"/>
          <p:nvPr/>
        </p:nvSpPr>
        <p:spPr>
          <a:xfrm>
            <a:off x="1066800" y="3527525"/>
            <a:ext cx="7296150" cy="24622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l">
              <a:spcAft>
                <a:spcPts val="1200"/>
              </a:spcAft>
              <a:buFont typeface="+mj-lt"/>
              <a:buAutoNum type="arabicPeriod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 are so many </a:t>
            </a: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opportunities and challenges </a:t>
            </a: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understanding, designing, and proposing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creative usage of image denoisers 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Despite the fact that this has not been a talk about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Deep-Learning</a:t>
            </a: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the presence of this field in the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topics covered is prominent</a:t>
            </a:r>
            <a:endParaRPr lang="he-IL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7A54F388-04CD-4B18-9BEA-2A41C0ADBF49}"/>
              </a:ext>
            </a:extLst>
          </p:cNvPr>
          <p:cNvSpPr/>
          <p:nvPr/>
        </p:nvSpPr>
        <p:spPr bwMode="auto">
          <a:xfrm>
            <a:off x="3973513" y="2891256"/>
            <a:ext cx="1447800" cy="588644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7DBC18BC-8AD4-4075-B88E-820F920ADB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342802"/>
            <a:ext cx="9144000" cy="13867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r>
              <a:rPr lang="en-US" sz="4000" b="0" kern="0" dirty="0">
                <a:solidFill>
                  <a:srgbClr val="FFC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Image Denoising</a:t>
            </a:r>
            <a:br>
              <a:rPr lang="en-US" sz="6600" b="0" kern="0" dirty="0">
                <a:solidFill>
                  <a:srgbClr val="FFC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6600" b="0" kern="0" dirty="0">
                <a:solidFill>
                  <a:srgbClr val="FFC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… Not What You Think</a:t>
            </a:r>
          </a:p>
        </p:txBody>
      </p:sp>
    </p:spTree>
    <p:extLst>
      <p:ext uri="{BB962C8B-B14F-4D97-AF65-F5344CB8AC3E}">
        <p14:creationId xmlns:p14="http://schemas.microsoft.com/office/powerpoint/2010/main" val="1132134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Thank You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6" name="AutoShape 4" descr="Image result for smi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67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96D934-07B4-3162-E784-7EE5CCD7C4D3}"/>
              </a:ext>
            </a:extLst>
          </p:cNvPr>
          <p:cNvSpPr txBox="1"/>
          <p:nvPr/>
        </p:nvSpPr>
        <p:spPr>
          <a:xfrm>
            <a:off x="226714" y="1606449"/>
            <a:ext cx="8431584" cy="172354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l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content of this lecture relies on ~10 papers that my group has worked on and  published in the past several years</a:t>
            </a:r>
          </a:p>
          <a:p>
            <a:pPr marL="457200" indent="-457200" algn="l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Getting these results was enabled due to the amazing people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had the pleasure of collaborating with: </a:t>
            </a:r>
            <a:endParaRPr lang="he-IL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6206738-02B8-115C-E12F-DF52DD70621A}"/>
              </a:ext>
            </a:extLst>
          </p:cNvPr>
          <p:cNvGrpSpPr/>
          <p:nvPr/>
        </p:nvGrpSpPr>
        <p:grpSpPr>
          <a:xfrm>
            <a:off x="1" y="3776012"/>
            <a:ext cx="9084860" cy="1907892"/>
            <a:chOff x="219075" y="3272526"/>
            <a:chExt cx="11644312" cy="2543175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C41A0069-400C-D566-1BD8-3D363076DE01}"/>
                </a:ext>
              </a:extLst>
            </p:cNvPr>
            <p:cNvSpPr/>
            <p:nvPr/>
          </p:nvSpPr>
          <p:spPr bwMode="auto">
            <a:xfrm>
              <a:off x="219075" y="3272526"/>
              <a:ext cx="11644312" cy="2543175"/>
            </a:xfrm>
            <a:prstGeom prst="roundRect">
              <a:avLst>
                <a:gd name="adj" fmla="val 9222"/>
              </a:avLst>
            </a:prstGeom>
            <a:solidFill>
              <a:schemeClr val="bg2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0C14D04-2347-4E10-5C5D-90BC2F5B8860}"/>
                </a:ext>
              </a:extLst>
            </p:cNvPr>
            <p:cNvGrpSpPr/>
            <p:nvPr/>
          </p:nvGrpSpPr>
          <p:grpSpPr>
            <a:xfrm>
              <a:off x="319438" y="3272526"/>
              <a:ext cx="11329742" cy="2514884"/>
              <a:chOff x="100110" y="2274872"/>
              <a:chExt cx="11973522" cy="2695352"/>
            </a:xfrm>
          </p:grpSpPr>
          <p:pic>
            <p:nvPicPr>
              <p:cNvPr id="14" name="Picture 2" descr="pbs.twimg.com/profile_images/558483252189483008...">
                <a:extLst>
                  <a:ext uri="{FF2B5EF4-FFF2-40B4-BE49-F238E27FC236}">
                    <a16:creationId xmlns:a16="http://schemas.microsoft.com/office/drawing/2014/main" id="{BB1A7320-F880-4544-448C-FD2645760B9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528" y="2674917"/>
                <a:ext cx="1908000" cy="190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4" descr="Yaniv ROMANO | Technion - Israel Institute of Technology, Haifa | technion  | Department of Electrical Engineering and of Computer Science">
                <a:extLst>
                  <a:ext uri="{FF2B5EF4-FFF2-40B4-BE49-F238E27FC236}">
                    <a16:creationId xmlns:a16="http://schemas.microsoft.com/office/drawing/2014/main" id="{39BF9A2F-1088-056A-CE6A-34BEB32F7F7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86789" y="2674917"/>
                <a:ext cx="1908000" cy="190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" name="Picture 8" descr="Best Paper Award to Bahjat Kawar and Gregory Vaksman in TCE-MLIS Conference  | News | The Taub Faculty of Computer Science, Technion">
                <a:extLst>
                  <a:ext uri="{FF2B5EF4-FFF2-40B4-BE49-F238E27FC236}">
                    <a16:creationId xmlns:a16="http://schemas.microsoft.com/office/drawing/2014/main" id="{B0933770-C130-F109-55F2-C4398F565CE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099" t="6352" r="10597" b="16290"/>
              <a:stretch/>
            </p:blipFill>
            <p:spPr bwMode="auto">
              <a:xfrm>
                <a:off x="5697699" y="2674917"/>
                <a:ext cx="1135472" cy="190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10" descr="Meyer Scetbon (@ScetbonM) / Twitter">
                <a:extLst>
                  <a:ext uri="{FF2B5EF4-FFF2-40B4-BE49-F238E27FC236}">
                    <a16:creationId xmlns:a16="http://schemas.microsoft.com/office/drawing/2014/main" id="{1FA18818-9542-65E5-17E4-7B8F338C363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375" r="24875" b="41250"/>
              <a:stretch/>
            </p:blipFill>
            <p:spPr bwMode="auto">
              <a:xfrm>
                <a:off x="6940432" y="2674917"/>
                <a:ext cx="1745608" cy="190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12" descr="Best Student Paper Award at ICCV 2021 to Theo Adrai and Guy Ohayon | News |  The Taub Faculty of Computer Science, Technion">
                <a:extLst>
                  <a:ext uri="{FF2B5EF4-FFF2-40B4-BE49-F238E27FC236}">
                    <a16:creationId xmlns:a16="http://schemas.microsoft.com/office/drawing/2014/main" id="{15549234-86D8-2628-5E54-A094323A960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4450" t="27316" r="13234" b="17115"/>
              <a:stretch/>
            </p:blipFill>
            <p:spPr bwMode="auto">
              <a:xfrm>
                <a:off x="10572922" y="2674917"/>
                <a:ext cx="1489777" cy="190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12" descr="Best Student Paper Award at ICCV 2021 to Theo Adrai and Guy Ohayon | News |  The Taub Faculty of Computer Science, Technion">
                <a:extLst>
                  <a:ext uri="{FF2B5EF4-FFF2-40B4-BE49-F238E27FC236}">
                    <a16:creationId xmlns:a16="http://schemas.microsoft.com/office/drawing/2014/main" id="{8845C229-7E9A-4E6E-F16D-7DCA1E9EBD2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74" t="18219" r="61022" b="28929"/>
              <a:stretch/>
            </p:blipFill>
            <p:spPr bwMode="auto">
              <a:xfrm>
                <a:off x="8793301" y="2674917"/>
                <a:ext cx="1672362" cy="190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Picture 8" descr="Best Paper Award to Bahjat Kawar and Gregory Vaksman in TCE-MLIS Conference  | News | The Taub Faculty of Computer Science, Technion">
                <a:extLst>
                  <a:ext uri="{FF2B5EF4-FFF2-40B4-BE49-F238E27FC236}">
                    <a16:creationId xmlns:a16="http://schemas.microsoft.com/office/drawing/2014/main" id="{97560419-3E53-D65B-BE5A-B2C6CEF9B14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887" t="6604" r="49372" b="19497"/>
              <a:stretch/>
            </p:blipFill>
            <p:spPr bwMode="auto">
              <a:xfrm>
                <a:off x="4202050" y="2674917"/>
                <a:ext cx="1388388" cy="190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BCB4D18-A191-622B-BC2B-55DB2DDCAFC0}"/>
                  </a:ext>
                </a:extLst>
              </p:cNvPr>
              <p:cNvSpPr txBox="1"/>
              <p:nvPr/>
            </p:nvSpPr>
            <p:spPr>
              <a:xfrm>
                <a:off x="100110" y="4530524"/>
                <a:ext cx="2155432" cy="43970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14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Peyman Milanfar  </a:t>
                </a:r>
                <a:endParaRPr lang="he-IL" sz="14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D1C8296-E96A-74E4-8BB5-01C842226C52}"/>
                  </a:ext>
                </a:extLst>
              </p:cNvPr>
              <p:cNvSpPr txBox="1"/>
              <p:nvPr/>
            </p:nvSpPr>
            <p:spPr>
              <a:xfrm>
                <a:off x="2250493" y="2274872"/>
                <a:ext cx="1736004" cy="43970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14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Yaniv Romano</a:t>
                </a:r>
                <a:endParaRPr lang="he-IL" sz="14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AB10D41-BC4B-C337-6008-C91E76A84121}"/>
                  </a:ext>
                </a:extLst>
              </p:cNvPr>
              <p:cNvSpPr txBox="1"/>
              <p:nvPr/>
            </p:nvSpPr>
            <p:spPr>
              <a:xfrm>
                <a:off x="3901408" y="4530524"/>
                <a:ext cx="1929473" cy="43970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14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Grisha Vaksman</a:t>
                </a:r>
                <a:endParaRPr lang="he-IL" sz="14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D088201-1DC8-85C2-A3AB-E915E93A3B52}"/>
                  </a:ext>
                </a:extLst>
              </p:cNvPr>
              <p:cNvSpPr txBox="1"/>
              <p:nvPr/>
            </p:nvSpPr>
            <p:spPr>
              <a:xfrm>
                <a:off x="6884161" y="4530524"/>
                <a:ext cx="1845953" cy="43970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14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Meyer </a:t>
                </a:r>
                <a:r>
                  <a:rPr lang="en-US" sz="1400" b="0" dirty="0" err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Scetbon</a:t>
                </a:r>
                <a:endParaRPr lang="he-IL" sz="14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2642587-C4AA-83AF-E37E-9AD5B311B91F}"/>
                  </a:ext>
                </a:extLst>
              </p:cNvPr>
              <p:cNvSpPr txBox="1"/>
              <p:nvPr/>
            </p:nvSpPr>
            <p:spPr>
              <a:xfrm>
                <a:off x="5411500" y="2274872"/>
                <a:ext cx="1636699" cy="43970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14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Bahjat Kawar</a:t>
                </a:r>
                <a:endParaRPr lang="he-IL" sz="14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90D22CC-C13A-349B-D042-A7D8B19EBE1C}"/>
                  </a:ext>
                </a:extLst>
              </p:cNvPr>
              <p:cNvSpPr txBox="1"/>
              <p:nvPr/>
            </p:nvSpPr>
            <p:spPr>
              <a:xfrm>
                <a:off x="8867345" y="2274872"/>
                <a:ext cx="1546019" cy="43970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14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Guy Ohayon</a:t>
                </a:r>
                <a:endParaRPr lang="he-IL" sz="14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843186D-1C93-9714-B0BF-4E51C1A2A6DD}"/>
                  </a:ext>
                </a:extLst>
              </p:cNvPr>
              <p:cNvSpPr txBox="1"/>
              <p:nvPr/>
            </p:nvSpPr>
            <p:spPr>
              <a:xfrm>
                <a:off x="10674183" y="4530524"/>
                <a:ext cx="1399449" cy="43970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1400" b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Theo Adrai</a:t>
                </a:r>
                <a:endParaRPr lang="he-IL" sz="14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10279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FBC6A9B-96B0-496B-B0D6-36A1E5487D2F}"/>
              </a:ext>
            </a:extLst>
          </p:cNvPr>
          <p:cNvSpPr/>
          <p:nvPr/>
        </p:nvSpPr>
        <p:spPr bwMode="auto">
          <a:xfrm>
            <a:off x="166692" y="2709874"/>
            <a:ext cx="8613368" cy="1242939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Why Work on Image Denoising?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8130" y="1299120"/>
            <a:ext cx="883443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7188" indent="-357188" algn="l">
              <a:spcBef>
                <a:spcPts val="1200"/>
              </a:spcBef>
              <a:buClr>
                <a:srgbClr val="FFFFFF"/>
              </a:buClr>
              <a:buAutoNum type="arabicPeriod"/>
            </a:pP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Practical:</a:t>
            </a: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It is a real-world problem, arising in all cameras, </a:t>
            </a:r>
          </a:p>
          <a:p>
            <a:pPr marL="357188" indent="-357188" algn="l">
              <a:spcBef>
                <a:spcPts val="1200"/>
              </a:spcBef>
              <a:buClr>
                <a:srgbClr val="FFFFFF"/>
              </a:buClr>
              <a:buAutoNum type="arabicPeriod"/>
            </a:pP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Front-Gate to Image Processing: </a:t>
            </a: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Being the simplest inverse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problem, it is a platform for assessing new ideas in our field, &amp; </a:t>
            </a:r>
          </a:p>
          <a:p>
            <a:pPr marL="357188" indent="-357188" algn="l">
              <a:spcBef>
                <a:spcPts val="1200"/>
              </a:spcBef>
              <a:buClr>
                <a:srgbClr val="FFFFFF"/>
              </a:buClr>
              <a:buFont typeface="+mj-lt"/>
              <a:buAutoNum type="arabicPeriod" startAt="3"/>
            </a:pP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Other Uses for the Denoiser Engine: </a:t>
            </a: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Recent work has shown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that given a denoiser, there are other fascinating uses for it </a:t>
            </a:r>
            <a:b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that go far beyond noise removal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7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6C93F7E-72E0-4064-82A3-4142E5D19FFB}"/>
              </a:ext>
            </a:extLst>
          </p:cNvPr>
          <p:cNvGrpSpPr/>
          <p:nvPr/>
        </p:nvGrpSpPr>
        <p:grpSpPr>
          <a:xfrm>
            <a:off x="481185" y="4600633"/>
            <a:ext cx="8181629" cy="1442608"/>
            <a:chOff x="307851" y="4192881"/>
            <a:chExt cx="8181629" cy="1442608"/>
          </a:xfrm>
        </p:grpSpPr>
        <p:pic>
          <p:nvPicPr>
            <p:cNvPr id="22" name="Picture 2" descr="Denoising » DMMD">
              <a:extLst>
                <a:ext uri="{FF2B5EF4-FFF2-40B4-BE49-F238E27FC236}">
                  <a16:creationId xmlns:a16="http://schemas.microsoft.com/office/drawing/2014/main" id="{64A13D39-AECB-4130-8FF6-23E5B1FD988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241"/>
            <a:stretch/>
          </p:blipFill>
          <p:spPr bwMode="auto">
            <a:xfrm>
              <a:off x="5719581" y="4265397"/>
              <a:ext cx="1306008" cy="1296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" descr="Denoising » DMMD">
              <a:extLst>
                <a:ext uri="{FF2B5EF4-FFF2-40B4-BE49-F238E27FC236}">
                  <a16:creationId xmlns:a16="http://schemas.microsoft.com/office/drawing/2014/main" id="{25D54861-28E3-4B10-AA95-A2EDA71D673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241"/>
            <a:stretch/>
          </p:blipFill>
          <p:spPr bwMode="auto">
            <a:xfrm>
              <a:off x="1436578" y="4265397"/>
              <a:ext cx="1306008" cy="1296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1FE7CE0-DA2C-49F9-A16E-202DC888CA1A}"/>
                </a:ext>
              </a:extLst>
            </p:cNvPr>
            <p:cNvSpPr txBox="1"/>
            <p:nvPr/>
          </p:nvSpPr>
          <p:spPr>
            <a:xfrm>
              <a:off x="307851" y="4192881"/>
              <a:ext cx="1128727" cy="707886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/>
              <a:r>
                <a:rPr lang="en-US" sz="20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Noisy image</a:t>
              </a:r>
              <a:endParaRPr lang="he-IL" sz="2000" b="0" dirty="0">
                <a:solidFill>
                  <a:schemeClr val="bg1"/>
                </a:solidFill>
              </a:endParaRPr>
            </a:p>
          </p:txBody>
        </p:sp>
        <p:sp>
          <p:nvSpPr>
            <p:cNvPr id="29" name="Arrow: Right 28">
              <a:extLst>
                <a:ext uri="{FF2B5EF4-FFF2-40B4-BE49-F238E27FC236}">
                  <a16:creationId xmlns:a16="http://schemas.microsoft.com/office/drawing/2014/main" id="{40F1582A-00B7-434A-BC4E-6310E9FF84B3}"/>
                </a:ext>
              </a:extLst>
            </p:cNvPr>
            <p:cNvSpPr/>
            <p:nvPr/>
          </p:nvSpPr>
          <p:spPr bwMode="auto">
            <a:xfrm>
              <a:off x="5163453" y="4766297"/>
              <a:ext cx="469262" cy="308405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0" name="Arrow: Right 29">
              <a:extLst>
                <a:ext uri="{FF2B5EF4-FFF2-40B4-BE49-F238E27FC236}">
                  <a16:creationId xmlns:a16="http://schemas.microsoft.com/office/drawing/2014/main" id="{0536E0F4-01DA-4C13-897B-87966BBDDB19}"/>
                </a:ext>
              </a:extLst>
            </p:cNvPr>
            <p:cNvSpPr/>
            <p:nvPr/>
          </p:nvSpPr>
          <p:spPr bwMode="auto">
            <a:xfrm>
              <a:off x="2833717" y="4773401"/>
              <a:ext cx="464997" cy="308405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97DDEB1-446C-4209-9C99-340A8066B92B}"/>
                </a:ext>
              </a:extLst>
            </p:cNvPr>
            <p:cNvSpPr txBox="1"/>
            <p:nvPr/>
          </p:nvSpPr>
          <p:spPr>
            <a:xfrm>
              <a:off x="7021728" y="4927603"/>
              <a:ext cx="1467752" cy="707886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/>
              <a:r>
                <a:rPr lang="en-US" sz="20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Denoised image</a:t>
              </a:r>
              <a:endParaRPr lang="he-IL" sz="2000" b="0" dirty="0">
                <a:solidFill>
                  <a:schemeClr val="bg1"/>
                </a:solidFill>
              </a:endParaRPr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698B3C9B-F67E-40AF-9093-2CF7E53EC7F0}"/>
                </a:ext>
              </a:extLst>
            </p:cNvPr>
            <p:cNvSpPr/>
            <p:nvPr/>
          </p:nvSpPr>
          <p:spPr bwMode="auto">
            <a:xfrm>
              <a:off x="3298714" y="4432364"/>
              <a:ext cx="1864739" cy="962025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Image Denoiser</a:t>
              </a:r>
              <a:endParaRPr kumimoji="0" lang="he-IL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47B6E118-3453-4354-8B97-03CBF1C576E7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3152767" y="4508556"/>
              <a:ext cx="0" cy="2880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80F7B19D-65C3-4448-AEB7-ADD40B83FB98}"/>
                    </a:ext>
                  </a:extLst>
                </p:cNvPr>
                <p:cNvSpPr txBox="1"/>
                <p:nvPr/>
              </p:nvSpPr>
              <p:spPr>
                <a:xfrm>
                  <a:off x="2729633" y="4297312"/>
                  <a:ext cx="634249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oMath>
                    </m:oMathPara>
                  </a14:m>
                  <a:endParaRPr lang="he-IL" dirty="0"/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80F7B19D-65C3-4448-AEB7-ADD40B83FB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29633" y="4297312"/>
                  <a:ext cx="634249" cy="400110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he-IL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388394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Why Assume Gaussian Noise?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394" y="1194338"/>
            <a:ext cx="8810631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7188" lvl="1" indent="-357188" algn="l"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en-US" b="0" dirty="0">
                <a:solidFill>
                  <a:srgbClr val="FFFFFF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The Gaussian case is more common and much more important</a:t>
            </a:r>
          </a:p>
          <a:p>
            <a:pPr marL="357188" lvl="1" indent="-357188" algn="l"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en-US" b="0" dirty="0">
                <a:solidFill>
                  <a:srgbClr val="FFFFFF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When considering a Poisson noise,</a:t>
            </a:r>
          </a:p>
          <a:p>
            <a:pPr marL="628650" lvl="2" indent="-271463" algn="l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2000" b="0" dirty="0">
                <a:solidFill>
                  <a:srgbClr val="FFFFFF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High count of photons – The distribution gets closer and closer </a:t>
            </a:r>
            <a:br>
              <a:rPr lang="en-US" sz="2000" b="0" dirty="0">
                <a:solidFill>
                  <a:srgbClr val="FFFFFF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2000" b="0" dirty="0">
                <a:solidFill>
                  <a:srgbClr val="FFFFFF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to the Gaussian case</a:t>
            </a:r>
          </a:p>
          <a:p>
            <a:pPr marL="628650" lvl="2" indent="-271463" algn="l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2000" b="0" dirty="0">
                <a:solidFill>
                  <a:srgbClr val="FFFFFF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Low-count Poisson-distributed image can be converted to a Gaussian-noisy one by </a:t>
            </a:r>
            <a:r>
              <a:rPr lang="en-US" sz="2000" b="0" dirty="0" err="1">
                <a:solidFill>
                  <a:srgbClr val="FFC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Anscomb</a:t>
            </a:r>
            <a:r>
              <a:rPr lang="en-US" sz="2000" b="0" dirty="0">
                <a:solidFill>
                  <a:srgbClr val="FFFFFF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- Variance Stabilizing Transform</a:t>
            </a:r>
          </a:p>
          <a:p>
            <a:pPr marL="357188" lvl="1" indent="-357188" algn="l"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en-US" b="0" dirty="0">
                <a:solidFill>
                  <a:srgbClr val="FFFFFF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Many of the developed ideas </a:t>
            </a:r>
            <a:br>
              <a:rPr lang="en-US" b="0" dirty="0">
                <a:solidFill>
                  <a:srgbClr val="FFFFFF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rgbClr val="FFFFFF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for the Gaussian case can be </a:t>
            </a:r>
            <a:br>
              <a:rPr lang="en-US" b="0" dirty="0">
                <a:solidFill>
                  <a:srgbClr val="FFFFFF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rgbClr val="FFFFFF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converted to other noise models</a:t>
            </a:r>
          </a:p>
          <a:p>
            <a:pPr marL="357188" lvl="1" indent="-357188" algn="l"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q"/>
              <a:defRPr/>
            </a:pPr>
            <a:r>
              <a:rPr lang="en-US" b="0" dirty="0">
                <a:solidFill>
                  <a:srgbClr val="FFC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MMSE denoisers </a:t>
            </a:r>
            <a:r>
              <a:rPr lang="en-US" b="0" dirty="0">
                <a:solidFill>
                  <a:srgbClr val="FFFFFF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for the </a:t>
            </a:r>
            <a:br>
              <a:rPr lang="en-US" b="0" dirty="0">
                <a:solidFill>
                  <a:srgbClr val="FFFFFF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rgbClr val="FFFFFF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Gaussian case are of extreme </a:t>
            </a:r>
            <a:br>
              <a:rPr lang="en-US" b="0" dirty="0">
                <a:solidFill>
                  <a:srgbClr val="FFFFFF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rgbClr val="FFFFFF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theoretical value (see later)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8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065B7EC-17E1-4445-A856-E38EF1EC9C60}"/>
              </a:ext>
            </a:extLst>
          </p:cNvPr>
          <p:cNvGrpSpPr/>
          <p:nvPr/>
        </p:nvGrpSpPr>
        <p:grpSpPr>
          <a:xfrm>
            <a:off x="4619239" y="3293128"/>
            <a:ext cx="5081731" cy="2783119"/>
            <a:chOff x="194868" y="3262033"/>
            <a:chExt cx="5081731" cy="2783119"/>
          </a:xfrm>
        </p:grpSpPr>
        <p:pic>
          <p:nvPicPr>
            <p:cNvPr id="22" name="Picture 2" descr="Denoising » DMMD">
              <a:extLst>
                <a:ext uri="{FF2B5EF4-FFF2-40B4-BE49-F238E27FC236}">
                  <a16:creationId xmlns:a16="http://schemas.microsoft.com/office/drawing/2014/main" id="{DDBE81DB-B6E6-45F3-BCFB-AB394FC9D7D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241"/>
            <a:stretch/>
          </p:blipFill>
          <p:spPr bwMode="auto">
            <a:xfrm>
              <a:off x="3327290" y="3262033"/>
              <a:ext cx="1306008" cy="1296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" descr="Denoising » DMMD">
              <a:extLst>
                <a:ext uri="{FF2B5EF4-FFF2-40B4-BE49-F238E27FC236}">
                  <a16:creationId xmlns:a16="http://schemas.microsoft.com/office/drawing/2014/main" id="{58D175E2-F824-4BF7-9619-6E369672D63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241"/>
            <a:stretch/>
          </p:blipFill>
          <p:spPr bwMode="auto">
            <a:xfrm>
              <a:off x="265803" y="3439830"/>
              <a:ext cx="1306008" cy="1296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CE9640A-6A75-4CFF-93C2-D276E06BFE5A}"/>
                </a:ext>
              </a:extLst>
            </p:cNvPr>
            <p:cNvSpPr txBox="1"/>
            <p:nvPr/>
          </p:nvSpPr>
          <p:spPr>
            <a:xfrm>
              <a:off x="194868" y="4710493"/>
              <a:ext cx="1429141" cy="1015663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/>
              <a:r>
                <a:rPr lang="en-US" sz="20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Original (clean) Image</a:t>
              </a:r>
              <a:endParaRPr lang="he-IL" sz="2000" b="0" dirty="0">
                <a:solidFill>
                  <a:schemeClr val="bg1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8E54DC6-3BA4-4C69-84B4-8DF6B195E291}"/>
                </a:ext>
              </a:extLst>
            </p:cNvPr>
            <p:cNvSpPr txBox="1"/>
            <p:nvPr/>
          </p:nvSpPr>
          <p:spPr>
            <a:xfrm>
              <a:off x="3276585" y="4532696"/>
              <a:ext cx="2000014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/>
              <a:r>
                <a:rPr lang="en-US" sz="2000" b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Noisy image</a:t>
              </a:r>
              <a:endParaRPr lang="he-IL" sz="2000" b="0" dirty="0">
                <a:solidFill>
                  <a:schemeClr val="bg1"/>
                </a:solidFill>
              </a:endParaRPr>
            </a:p>
          </p:txBody>
        </p:sp>
        <p:pic>
          <p:nvPicPr>
            <p:cNvPr id="37" name="Picture 4" descr="Denoising Images- The MATLAB way. What is Noise? | by Ritwik Raha | Medium">
              <a:extLst>
                <a:ext uri="{FF2B5EF4-FFF2-40B4-BE49-F238E27FC236}">
                  <a16:creationId xmlns:a16="http://schemas.microsoft.com/office/drawing/2014/main" id="{0B915DBC-656C-42F3-A33B-BA8F64C6CF0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236" t="38527" r="41597" b="22455"/>
            <a:stretch/>
          </p:blipFill>
          <p:spPr bwMode="auto">
            <a:xfrm>
              <a:off x="1814266" y="4605779"/>
              <a:ext cx="1305396" cy="1296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3B8D2222-2966-4C69-8F79-4C07EA55424F}"/>
                    </a:ext>
                  </a:extLst>
                </p:cNvPr>
                <p:cNvSpPr txBox="1"/>
                <p:nvPr/>
              </p:nvSpPr>
              <p:spPr>
                <a:xfrm>
                  <a:off x="3095847" y="4989863"/>
                  <a:ext cx="2000014" cy="1055289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l"/>
                  <a:r>
                    <a:rPr lang="en-US" sz="2000" b="0" dirty="0">
                      <a:solidFill>
                        <a:schemeClr val="bg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Gaussian </a:t>
                  </a:r>
                  <a:br>
                    <a:rPr lang="en-US" sz="2000" b="0" dirty="0">
                      <a:solidFill>
                        <a:schemeClr val="bg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</a:br>
                  <a:r>
                    <a:rPr lang="en-US" sz="2000" b="0" dirty="0">
                      <a:solidFill>
                        <a:schemeClr val="bg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Noise: </a:t>
                  </a:r>
                  <a:br>
                    <a:rPr lang="en-US" sz="2000" b="0" dirty="0">
                      <a:solidFill>
                        <a:schemeClr val="bg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</a:b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ℕ</m:t>
                        </m:r>
                        <m:d>
                          <m:dPr>
                            <m:ctrlP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2000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</m:t>
                            </m:r>
                            <m:sSup>
                              <m:sSupPr>
                                <m:ctrlPr>
                                  <a:rPr lang="en-US" sz="20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b="0" i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σ</m:t>
                                </m:r>
                              </m:e>
                              <m:sup>
                                <m:r>
                                  <a:rPr lang="en-US" sz="2000" b="0" i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000" b="1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𝐈</m:t>
                            </m:r>
                          </m:e>
                        </m:d>
                      </m:oMath>
                    </m:oMathPara>
                  </a14:m>
                  <a:endParaRPr lang="he-IL" sz="20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3B8D2222-2966-4C69-8F79-4C07EA55424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95847" y="4989863"/>
                  <a:ext cx="2000014" cy="1055289"/>
                </a:xfrm>
                <a:prstGeom prst="rect">
                  <a:avLst/>
                </a:prstGeom>
                <a:blipFill>
                  <a:blip r:embed="rId4"/>
                  <a:stretch>
                    <a:fillRect l="-3354" t="-3468"/>
                  </a:stretch>
                </a:blipFill>
              </p:spPr>
              <p:txBody>
                <a:bodyPr/>
                <a:lstStyle/>
                <a:p>
                  <a:r>
                    <a:rPr lang="he-IL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1E8704A-DFEF-4F9F-B4B0-067671A9C0F7}"/>
                </a:ext>
              </a:extLst>
            </p:cNvPr>
            <p:cNvGrpSpPr/>
            <p:nvPr/>
          </p:nvGrpSpPr>
          <p:grpSpPr>
            <a:xfrm>
              <a:off x="1644692" y="3581513"/>
              <a:ext cx="1636122" cy="951183"/>
              <a:chOff x="1644692" y="3581513"/>
              <a:chExt cx="1636122" cy="951183"/>
            </a:xfrm>
          </p:grpSpPr>
          <p:sp>
            <p:nvSpPr>
              <p:cNvPr id="40" name="Arrow: Right 39">
                <a:extLst>
                  <a:ext uri="{FF2B5EF4-FFF2-40B4-BE49-F238E27FC236}">
                    <a16:creationId xmlns:a16="http://schemas.microsoft.com/office/drawing/2014/main" id="{7D1EC1C3-54EE-4585-85C8-27042FE30FDC}"/>
                  </a:ext>
                </a:extLst>
              </p:cNvPr>
              <p:cNvSpPr/>
              <p:nvPr/>
            </p:nvSpPr>
            <p:spPr bwMode="auto">
              <a:xfrm>
                <a:off x="2696063" y="3762934"/>
                <a:ext cx="584751" cy="308405"/>
              </a:xfrm>
              <a:prstGeom prst="rightArrow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1" name="Arrow: Right 40">
                <a:extLst>
                  <a:ext uri="{FF2B5EF4-FFF2-40B4-BE49-F238E27FC236}">
                    <a16:creationId xmlns:a16="http://schemas.microsoft.com/office/drawing/2014/main" id="{928A9C1C-C18D-4175-A4D2-C52FDB5B538E}"/>
                  </a:ext>
                </a:extLst>
              </p:cNvPr>
              <p:cNvSpPr/>
              <p:nvPr/>
            </p:nvSpPr>
            <p:spPr bwMode="auto">
              <a:xfrm>
                <a:off x="1644692" y="3762934"/>
                <a:ext cx="609600" cy="308405"/>
              </a:xfrm>
              <a:prstGeom prst="rightArrow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AF7460FA-F656-444D-A6F0-5EDEE7E49F11}"/>
                  </a:ext>
                </a:extLst>
              </p:cNvPr>
              <p:cNvGrpSpPr/>
              <p:nvPr/>
            </p:nvGrpSpPr>
            <p:grpSpPr>
              <a:xfrm>
                <a:off x="2257419" y="3581513"/>
                <a:ext cx="457200" cy="646331"/>
                <a:chOff x="5738813" y="4169742"/>
                <a:chExt cx="457200" cy="646331"/>
              </a:xfrm>
            </p:grpSpPr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626A1B18-85A3-4BBA-A31F-1FD563481ADF}"/>
                    </a:ext>
                  </a:extLst>
                </p:cNvPr>
                <p:cNvSpPr/>
                <p:nvPr/>
              </p:nvSpPr>
              <p:spPr bwMode="auto">
                <a:xfrm>
                  <a:off x="5738813" y="4291013"/>
                  <a:ext cx="452437" cy="44291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he-IL" sz="24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A137092E-964D-42AD-9ED6-CBCFFAC16DCA}"/>
                    </a:ext>
                  </a:extLst>
                </p:cNvPr>
                <p:cNvSpPr txBox="1"/>
                <p:nvPr/>
              </p:nvSpPr>
              <p:spPr>
                <a:xfrm>
                  <a:off x="5748455" y="4169742"/>
                  <a:ext cx="447558" cy="646331"/>
                </a:xfrm>
                <a:prstGeom prst="rect">
                  <a:avLst/>
                </a:prstGeom>
                <a:noFill/>
              </p:spPr>
              <p:txBody>
                <a:bodyPr wrap="none" rtlCol="1">
                  <a:spAutoFit/>
                </a:bodyPr>
                <a:lstStyle/>
                <a:p>
                  <a:r>
                    <a:rPr lang="en-US" sz="3600" dirty="0"/>
                    <a:t>+</a:t>
                  </a:r>
                  <a:endParaRPr lang="he-IL" sz="3600" dirty="0"/>
                </a:p>
              </p:txBody>
            </p:sp>
          </p:grpSp>
          <p:sp>
            <p:nvSpPr>
              <p:cNvPr id="43" name="Arrow: Right 42">
                <a:extLst>
                  <a:ext uri="{FF2B5EF4-FFF2-40B4-BE49-F238E27FC236}">
                    <a16:creationId xmlns:a16="http://schemas.microsoft.com/office/drawing/2014/main" id="{B6BA81C7-B598-43AD-8C12-36B3E18C83A5}"/>
                  </a:ext>
                </a:extLst>
              </p:cNvPr>
              <p:cNvSpPr/>
              <p:nvPr/>
            </p:nvSpPr>
            <p:spPr bwMode="auto">
              <a:xfrm rot="16200000">
                <a:off x="2283863" y="4193701"/>
                <a:ext cx="369584" cy="308405"/>
              </a:xfrm>
              <a:prstGeom prst="rightArrow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1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e-IL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89800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95DA795-2ECE-0E65-A80A-D4B6DB71DEBC}"/>
              </a:ext>
            </a:extLst>
          </p:cNvPr>
          <p:cNvSpPr txBox="1"/>
          <p:nvPr/>
        </p:nvSpPr>
        <p:spPr>
          <a:xfrm>
            <a:off x="100432" y="5514638"/>
            <a:ext cx="5035669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7800" indent="-177800" algn="l"/>
            <a:r>
              <a:rPr lang="en-US" sz="14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 	Search done on October 26</a:t>
            </a:r>
            <a:r>
              <a:rPr lang="en-US" sz="1400" b="0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4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2023 in </a:t>
            </a:r>
            <a:r>
              <a:rPr lang="en-US" sz="1400" b="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WoS</a:t>
            </a:r>
            <a:r>
              <a:rPr lang="en-US" sz="14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topic: ((image or video ) and (denoising or (noise and </a:t>
            </a:r>
            <a:r>
              <a:rPr lang="en-US" sz="1400" b="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remov</a:t>
            </a:r>
            <a:r>
              <a:rPr lang="en-US" sz="14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or clean))</a:t>
            </a:r>
            <a:endParaRPr lang="he-IL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1082675"/>
            <a:ext cx="91440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US" b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152400"/>
            <a:ext cx="90249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40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Image Denoising: Little bit of History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88963" y="6175375"/>
            <a:ext cx="4108450" cy="6826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Michael Elad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Computer-Science Department	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The Technion</a:t>
            </a:r>
          </a:p>
        </p:txBody>
      </p:sp>
      <p:sp>
        <p:nvSpPr>
          <p:cNvPr id="10" name="AutoShape 2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4" descr="data:image/png;base64,iVBORw0KGgoAAAANSUhEUgAABAAAAAMACAYAAAC6uhUNAAAgAElEQVR4XuydB3hUVdrH/5Pee6+k0knoVURUFLGvrn1tKFZgraurIthWV13BurbP3tsqioq90UsoCSmQEBJI771+z3vwhin3zr0zmUkmmfc8zz7fZ+bcc8/5nTMh7/+8RQegF9yYABNgAkyACTABJsAEmAATYAJMgAkwgWFNQMcCwLDeX14cE2ACTIAJMAEmwASYABNgAkyACTABQYAFAD4ITIAJMAEmwASYABNgAkyACTABJsAEnIAACwBOsMm8RCbABJgAE2ACTIAJMAEmwASYABNgAiwA8BlgAkyACTABJsAEmAATYAJMgAkwASbgBARYAHCCTeYlMgEmwASYABNgAkyACTABJsAEmAATYAGAzwATYAJMgAkwASbABJgAE2ACTIAJMAEnIMACgBNsMi+RCTABJsAEmAATYAJMgAkwASbABJgACwB8BpgAE2ACTIAJMAEmwASYABNgAkyACTgBARYAnGCTeYlMgAkwASbABJgAE2ACTIAJMAEmwARYAOAzwASYABNgAkyACTABJsAEmAATYAJMwAkIsADgBJvMS2QCTIAJMAEmwASYABNgAkyACTABJsACAJ8BJsAEmAATYAJMgAkwASbABJgAE2ACTkCABQAn2GReIhNgAkyACTABJsAEmAATYAJMgAkwARYA+AwwASbABJgAE2ACTIAJMAEmwASYABNwAgIsADjBJvMSmQATYAJMgAkwASbABJgAE2ACTIAJsADAZ4AJMAEmwASYABNgAkyACTABJsAEmIATEGABwAk2mZfIBJgAE2ACTIAJMAEmwASYABNgAkyABQA+A0yACTABJsAEmAATYAJMgAkwASbABJyAAAsATrDJvEQmwASYABNgAkyACTABJsAEmAATYAIsAPAZYAJMgAkwASbABJgAE2ACTIAJMAEm4AQEWABwgk3mJTIBJsAEmAATYAJMgAkwASbABJgAE2ABgM8AE2ACTIAJMAEmwASYABNgAkyACTABJyDAAoATbDIvkQkwASbABJgAE2ACTIAJMAEmwASYAAsAfAaYABNgAkyACTABJsAEmAATYAJMgAk4AQEWAJxgk3mJTIAJMAEmwASYABNgAkyACTABJsAEWADgM8AEmAATYAJMgAkwASbABJgAE2ACTMAJCLAA4ASbzEtkAkyACTABJsAEmAATYAJMgAkwASbAAgCfASbABJgAE2ACTIAJMAEmwASYABNgAk5AgAUAJ9hkXiITYAJMgAkwASbABJgAE2ACTIAJMAEWAPgMMAEmwASYABNgAkyACTABJsAEmAATcAICLAA4wSbzEpkAE2ACTIAJMAEmwASYABNgAkyACbAAwGeACTABJsAEmAATYAJMgAkwASbABJiAExBgAcAJNpmXyASYABNgAs5BwCcyDLNW3QrPQH/sevEdHPrhD+dYOK+SCTABJsAEmAAT0ESABQBNmLgTE2ACTIAJMAHLCXgE+GHkX09HdU4BDv++1fIBFJ5QGpcFAJsh5oGYABNgAkyACQxLAiwADMtt5UUxASbABJjAYBNw8/HGzPuWIWBEnE1v482NywLAYO86v58JMAEmwASYgGMTYAHAsfeHZ8cEmAATYAJDlIC7nw9m3LsMAYmxNhUA7DXuEMXM02YCTIAJMAEmwAQsIMACgAWwuCsTYAJMgAkwAa0E7GWo22tcrevifkyACTABJsAEmMDQJcACwNDdO545E2ACTABjLj8PSQvnoTIrB4Vf/Yjx11wE77BgdLW2oeibX5D34Vr0dvcIUkGpI5B+3mkIHpUCNy9P9Pb2ovlwOQ6s/R4lv2zq6ydhjZ8/CxOuvRgNB0ux5dHnkbjgOCTMnw2KP+/t7kZjaRly3/0cFTuzgd7evt3QN1D3vPIevEKDkbTwBLh4uKOtqga7X3kflfQMNZ0OEZljkHbuqcJV3sXdXYxdX3gI+R+vMxlbegnNYcxl5yI8Ywzc/X2h0+nQ1dKK2rxC5H30FeoKimRPh5u3FxJPPg6JJ8+BV1jI0eda21CxfQ9yP1iLlvIqg+eMje3affsx6pKzETo2XTDs6exEQ1EJst/8FLV5B/qelfbFeBK0T5sfefbYj/XW7xcfI8ak1tXWjvr9B5H7/lqLxlULAaD1p5xxEmKPm3ps/W3toHUpcdM/Y9ufegUpZy1A/LwZ8Aj0F3OlPT3w5Y84uP4XkzNE+xs1LUOcO9+o8L79ba2uQ/F3v+Hg+l8Ff25MgAkwASbABJjAwBBgAWBgOPNbmAATYAJ2ISAZZ61VtXDz9oS7r0/fewo++wa5730hjOyRF5wuDD+dq6vsPKp278P2p15FZ3NL3+eSANBUWoa2mnqEjksXBrN+IxGh8MsfkPP2Z30igL7RTOKBf0JM33Nk7JGYULNvvzAGJyy5GDGzp5iMS++gsSmL/d7XPhKGttSCUhIx5fZr4RkUKLsWEhD2vv4xDn77i8HnvjGRmHr7EvhGR8g+R3Pb/fJ7Bsn69NdS8vNGRE6ZYMBYGqi7vQM7n3kdZVuyxI+0CAC0/olLr0TklPGy6xcMjNaiNq45ASA4PQkTl14lBCK5RozzPvwK+7/4zkDQkd5Zl18IuLiA+Bs32quSHzdg10vvHntWp8OEay5C3AkzFddH4smmh59FR0OjXb4fPCgTYAJMgAkwASZgSIAFAD4RTIAJMIEhTEDfIGyrrcfOp18TGecDEmLQ0dAE+lnCibMx7qq/CuOfbsaz3/gEtfmFcPP0QOKCuUj7y0K4enrg8Ibt2LHm//oMOEkAkPDQDfeel99HQ3EpAhJiMW7xBQhOTxZG6p5XP0Dx97+LrvpGM/03iQs7nn4NXa3tCEyOR/2BYvR0dmH0pecgadF88QzdwO97538gscEjwF94BNAtPRmcBZ98jbwPvxT9XNzdMPXO6xE2biQaiw8j6/k3UV9UIj4LHBGHCUsuEZ4EJIhsXPUUWiqq++Y0/e6bEJicADLW93++HkVf/4zOllbx3NgrzxdrIQFky2MvoDb36G2+8Vo66huR/danOLJxB3p7uhE7ZxrGXnEe6Ga9bv9BbHrw6b4bbTVX/fTzFyH13FOBnh4cXP8b8j/5WhjCJAxEz5iIMZeeI27ZicmGlav7jGRz4yoJACR+0PrJ+Kc1kqFf8tMGdLV3IDgtSewl7anxXhID/TNGn+vPlZ7JvOlyIfLoizv0XMSkcZi0/Gq4uLqg4NNvhKcJeTaQlwPte+rZC8Ra+4SqIfw95KkzASbABJgAExgqBFgAGCo7xfNkAkyACcgQkIwzcvPf9d+3hSu/fiNjeuaKZfCLjRKu6nK3rSQCjL38L+ju6Oy7nacx9AUAuWfJEJ32jxtEaIG+8atvoBob4tLcyHCcfs/NIpygfNtu4X2gf8tPXgvk4j9i4Ty0Vdf1GfM+EaGYufIWePj5CrFCunHvGzcxFtPuulF4D+x55X2Ub90lPko6bT5GX3aOMLblvAOI0/S7bxTiQdmmndj21CtCCNFfi7E4IL2TDNmRF56JjsZmbHpwjQiZMBYPdr34jvBmkJr+vhyim/MX3zG4dad+cXOnC0GDRAqt4yoJABQaQkIQGenbV796LATjzwnpr99YcOg7Y729BmKMtBYSVab/8ybhGZHz1qfC0KdGAk/y6SeiJqcAmx5+Rog++i3j+ksRNTUDNbn7sf0/r4jzx40J2IOAkudMe30j/rjvCZPQH3vMYSDGDJ8wGpNvvUYIusbN+HfQQMyH38EEmIBjEmABwDH3hWfFBJgAE9BEQPrDlm77/7j/PyKmX7+RgUVu5tTkDGb6ub6RW7juJ2S//pHoLwkAZJhR7Dfd0hs3yUilm90tjz4nYvD1x6PbfxId9HME0BhkGJKBaGw0649PrvozVywXt+B7Xn5PeBh4hwZj5sq/wzssBGQ4k+eBgXAgQ428Buj2O2R0qqIxSo8JT4nFF4Ju+TesfArNRyoM1qJkyEp/dNMY2554CZW7csQszN3UBybFY+Kyq+AZ4Ies598yETLoeWvGlRMA9OehL24Yo4qeOQmZN/zN5Kz0nTEjgUN6Xun8UNx/2nmngYysbU++1OdVoelgc6c+Aj4RYRh50ZnIffd/fR4tjMcyAiwAwKaVSCyjz72ZABNwNAIsADjajvB8mAATYAIWEJD+sKVb540PrEZn07EYfhpG3wgzd9NFrtrkdq5v5EoCQGtVDTas+A9aq2tNZkau5bPu/7u4yZdumJQMQv2HpfcpzZv6kqs4eQmQhwHF35OhTJ4BJGjEzJwkhqMbbQpNOPz7NpRv322yfuqjLxroCxzGi6EY+al33gBXD/c+sUR/LZRTgAQH42aNoS63xfQur+AghI5NQ8TEsSIkgUILKGRBq7AgJwDo7xHN3zg3gjQXybvCKzgQ+R99JZICUpPOWOOhw9i4arUQbfSb0n4Hj0zG1DuuE54B5JHRUlYpvD1Kf9sCGktKTmnBcXeqrjpXFySdOk+IKCTCDaeb6oHeSBYAWAAY6DPH72MCjkyABQBH3h2eGxNgAkxAhYCaAKD0h6/SsPoGuX4VADlxgcbQNzgl928tAgC56YdnjNa8v/rZ88ldfdKyKxEyJs0guRwZmW01dShe/6uIU5cSGurPUesLLREzrBYA/syQn3LmySJnA8XDy7X+CgAG83vyZVRm/VmBwehlSvumdsbM7Xfc8TP6ciTov468Nqr35ou8B5SPwthDROs+Ddd+JP5kXHcJSLyhNtxc1Qd631gAYAFgoM8cv48JODIBFgAceXd4bkyACTCBISQASLfL9hYAJCSU14Dc9qOmZ8IrJMhADGitrMaWx/4rbpodUgDQy3FAlRVIvKAyhk0lZSLpX3VOPnp7ekUZRmr98QAYTAGA5n40qWEm4ufNBHlZ6AsdclUknPlLTx4foy85G/EnzjY4zywA9O9UsADAAkD/ThA/zQSGFwEWAIbXfvJqmAATcDICarezUiI2Jfdtc7gkDwBzz0ru5e7+vtj1wtvCVV+LAECu4ZQlXilHgKXbSOECUdMyETdvhoj1J6OaMvVT7gJ913ZzLvBy79SyFms8APoy5Lu7oeSnjSJ5nn4JRpqLNeP2KwQgMgyzVt0Kz0B/g2R+amdMC6M+tjod/OOjhRhA5R/pXZ3NrX35Iyzd9+HW31kM1YHeN2fhykkAB/pk8fuYwNAkwALA0Nw3njUTYAJMQBBQM87IyKLEbt0dHQYZ/rXgkwQA4/Ju+s/KZarXYhBKuQmUqgQozY9i4ymjPd0cU8k9StRn0HQ6TF5+tfAKkMIZeru6+3IJmEuCN5ACgLRv5vIrSIkS+xsCoDUJoLSXvT09Bgkj1c6Y3H6TIJNxw2WiXOOhnzf1JZbUZxwyKkWUdKRbb85QfpSMsxiqWn7/2LKPs3BlAcCWp4bHYgLDlwALAMN3b3llTIAJOAEBNeOMXONn3r8clElcttweAIqpn3HPzaJGfEVWDnY+85pI0KZfBlDuWf3ScVV7coXAQKXetAgAlNiPSgi6+XqjiCoPvPmJSRw41ZanPlTSqvi737Dv3c+FCzkl6nPz8cK+d/6HA198pygA1BUUCZGAKhSknnsq0s9fhO62dtkyeDRI0sJ5GHnRWehoaBQJB6v35mlai5abev3yePqGnpIAQon4pt19I/zjY8wmATQe155lAJUSNirtt5TokSpTbHzwaZGfQU4AcPXwwM7n3sDh37c6wTfW/BKdxVAd6I12Fq4sAAz0yeL3MYGhSYAFgKG5bzxrJsAEmIDBjaG5bPqJC+Zi7OV/AVxcRCk2KvNXX1QCnYsOIaNSMf7qC0SyMco0vvOZ11G2eacYW18AoBv38q27sPf/PkRbbT0CR8Rh7JXni0z1xrXltQgAlM1/zGXnYsTCeeJd9M59b38mypwdjRmfiFEXnwUyhDsam7D54WdRX3gIVNJv8t8Xi/ABuhnP/3idyGpPRj4JEmnnnorEk+eIteoLBPpiBc2Xks9RssBjz50i8gnQu6uz87H5kedEeUEta1ESANx8vDHzvmUIGBEn2G37z8t9me+l23bK9E5hELtfelesnW7OY+dOR+o5p4i1UzP2ADA3rpIAQPtLpRBJ5DFYf3sHgtOSMG7xBQhIiEVvdzf2vv6xQaUANZFJiZG+MUKVGujsGJy7ay6Cb1S4KF0pJxA441fcWQxVZ9xbXjMTYAJMwFEIsADgKDvB82ACTIAJWEFAzTgTQ+p0IrFY0qL5BonF9F9Hxm7eh19hP92o9/YaCAAUm95cVomglESTGdJz2W9+amAwajGaaSAytqmkX+SU8Yrzonfvefk9HN6wve/ddCs+9Y4l8A4PlSV2VKzYLdzYaX5SU3uO+jUUlWDbky+jpaJKPKZlLUoCAD0/8eYrRKy71Gj8DatWC8aT/n61iPOXazTv0t+3IWz8SJHgUMqvIPVVGtfD37cvjt/YrZ68JyYuvUqIAErvPPDF98j98EsDbwy1M6bISMO5o/2lfaIqD9w4BIDPABNgAkyACdifAAsA9mfMb2ACTIAJ2I2AmnGm/2Jyu6fY++BRKeKmmVpnUwuqs/OQ/9E6NBSXGsxT8gCgDOSbH34G0TMnI2H+LHgE+AnDunLXPnFr33S43OA5LUZz3wM6HSIyx4ibe7opJ1GADPiO+kZUbN8jatEbu47TsxQ3nnLWAsQdPx2eQQFCQKA5NRQfRuHa73Fk807ZOvP0XOLJxwkvAa+wEPEc3Xo3l1fh4De/oPiHPwxEAy1rMScAkOfBxJsvRyiVLHR1hX7Mv7SG+Hkz4BHoL+ZC+0Fl+nI/WCvWTTHyFEdvnLtAaVydm6uiACAEDV8fpJx1MsgDQf+dSmeAnlE7Y2qMyEtkzGXnwC8+Rpw7Lftrty+Mgw/MHgAOvkE8PSbABJjAMCDAAsAw2EReAhNgAkzAHgT0BYA/7nsCLeVHb8Vt2XQ6F3j6hiAwPA2BkenwD0mEl38EXF094O7lb/Kq7q52dLY3oae7E43VhWioKEB9ZQGaaw+hq7PVllPjsZjAgBNgAWDAkfMLmQATYAJOR4AFAKfbcl4wE2AC9iTg6ROCKaevhJdfmNnXtDVVYevaFWhvqbHndPo1tr0EADLsI5NmICbtBPgGx8HF1b1f85QeJmGgpnQXyvb/hprS3ejp6bLJuEqDaN1ru05iAAc/sP0jFO78WPWN405Yisikmar95DrkbXwdh7K/turZgX4odcpFSJxwpkWvVfveswBgEU7uzASYABNgAlYQYAHACmj8CBNgAkygv0ahmiHgCIRtKQC4uLghLGESRmScDb+QEYox/7ZaN3kIVBZvRVHWZ2iqOQTgaF4DWzYWAORp9kcAIOEm67vH0dPdYcutsvlYbh4+mHjqPxEQlmzR2GrfexYALMLJnZkAE2ACTMAKAiwAWAGNH2ECTIAJsACg7QyQi39U6nGg21IP76NZ7Qe6UagA3SzXlefZVAhgAcD2AkBHWwN2rHsQTbUk2jhuC44ei8wFd8DF1cOiSTqqAEB5PVLOPBnR0zP7cmNQTg2qTFGxYy8O/bgBTaVlFq21r7NOB//4aERMHIeQUcnwT4gVuSComgXlvZAa5YboamkVlTkai0tRnV2Ask07xByGYqMKH5Q4laqLULUVStBJa5YarZNynVC50tLftoJKqeonLR0ya/5zfymvSMTEsSIni/7e0praG5pEglXKZUIVX2jt9m6q/FtaRUWbfp9vey+Ex2cCdiDAAoAdoPKQTIAJOC8BrUahmiHgCAT76wHgF5KAMcddB//QpEFfDhkX1SU7kbvhVRB7WzSte22LdznCGAMRAkDrHAphAGnTLkXCuEUWb4v+916/zKbFA+k9QBUUNj/yrMkQSjXhjUuGxh0/A2OvOE8k1lRq9P2hEqI5b30qDFYtzS82SiT3pJKd5sZWG4uMtANffIeD63+z2kC2hWfFtLtuRHiGYdUO4xKdtBZa64hTj0fy6SeKpJtaG41V8ssm5H34JToamrQ+ZtBPac+pk3FVEKUXKLEyfp4M7PgTZiH17FMUK4vIvYOSrpZv240cKvtqh7wyUqJTEl608qfzTeVId/33HVDJUqnpl1XVXwslxrVXXhyrNp4fYgIWEmABwEJg3J0JMAEmYI6AVqNwKAgA1u403fqTcZQ86XybxfdbOxfj57o6WpDz24uoKNrcb28ArXttq7kP9jgDJQA4ehiAu6efcP/3Dx1h8ZY4mgCQuGAuxl7+F1GhQksjL4ANK1ejo6FRsbtfTCTGX3sxgkcm2zTUh4SA7Nc+wpFNO7RM1aDPQAkA4RljMOG6S+AVbL23U1drG7Lf+BiHftpoUI5Ty6IHSgDwT4jBpKVXwS8uSsu0ZPuQZ0DhVz+Kiie93T1Wj9P3oE4Hqqgy5m9/sVpwIiGAvBR2v/QuqEQpCwD93xYewTEJsADgmPvCs2ICTGCIEtBqFA5XAcDVzRMjZ16JqNS5Nv3j35bHgf7IK979BQ5s/7BfiQK17rUt5z6YYw2UAODoYQChcZnIOOk26Fy0Gc36e+ZIAgCVBZ207CqLjKWCz75B7ntfyB9DnQ4pZ5yE9PNPE+U87dHo9nj/F98h9/21FhnHdhcAdu/DiFPmYvQlZ9tk7fQ7qvDLH8QtOXq15y8ZCAGAPDoyb/yb5tt1c+eA1lm+dTd2rPk/q707aHzyuhi/+EJEz5psk393GosPY+vjLwI69JVV1V8HewDY49vNYw4kARYABpI2v4sJMIFhT0CrUTgcBQBK9DdqzjWITp3r8PssbnoKfsa+31+xWgTQutcOD0PjBAdKAKDpOHIYwKjZixE78kSN1Ay7OYoAsH31q5i09EoEjIjTvA66md7y6POo2bff9BmdDmMuOxcjFs6ziQFm1mjs7sbe1z/GwW9/0Tx3ewsAPlHhFnlSaJk4iR2WrtPeAkBbTZ3FopHaWul3cdG6n5D95icWiR3SuGT8T7z5ChFqYstGIkD2mx8j86Yr4BloWJKWBQBbkuaxBoMACwCDQZ3fyQSYwLAloNUoHG4CAN2Gjp69GNFp82yyt5TFv7OtEb1G2ftJZHD3CrCJkSFu2XZQabtPrQoH0LrXNgHiAIMMpADgqGEAnj5BmLTwPvgERlu1I44iAFAcP+Ug0E/Cp7agmpwCbHr4GfR0mpbX1BpKQEZtR2MTmkrLDRLBeYcGwzs8xCQxoNKcWiursWHVGtD/1dLsKQCQGzvF/CvlOaCEdy1llWitrhVT9fDzFUkR9RMCKq2BWG1++FnUF2pLimlPAWD/5+sRO2cqvEKCZKcrJY1sLqsUn1OiR//4GLj7+6qes+6OTux85nWRINCSRp4mk5ZfhcjJ41Ufo/nRuZP2gc4cCTc0T6VGYSfuPt5w9TRM9skCgCpu7uDgBFgAcPAN4ukxASYwtAhoNQqHmwAQmTxLJPxzcbXM9ZeM8NbGclQVb0N1aRaaqg+io43ii827vVL2dW//cARFjkJY/CQEx4wFhR9Y2khoyP71BZQf+MPSR+HhHYQJJ94CT98Qi5/V+oCrqwfcvQxvn+Se7e5qR2e7dYnDtM6leM+XOLR3nWr3/pQBlAZ31DAAKmU5Yf4tVrn/09r0v/dkeHgY3SxSQrX4E2aaMKakcHRr31pVY/JZd1s7yCAxbkrGYGdzK1zcXE2MGnqejKSuljZAp4O7r3dfbgD6nua8+SkKv/rB5D2BSfGYdveN8PD3kz0bUgLB3Pe/EAnWzMV7E5OYOVNFAj3fqHCzZ81sOILRk/YSAGht5KKvc3ExeKOU6I5CFZSqJ1CSxJEXnonIKePNGsjF3/8uYtK1NHsKALRvlPhPv0l7u++d/6E2v1D2Bp8EA0oGGXf8dLPhEVQFgTxM5AQmpbWrCU80v4bCQyKUomZfgenZ0+kQnJaEtPMWImz8KFWhQpoHCwBaTiP3cWQCLAA48u7w3JgAExhyBJxRAPD2j8TEU++Gt3+E5v0iY5WMyZJ968VNf38beQaQcTYi42z4hYzQ/IccvVcYm18/jKaag/2dhs2fjxgxDePn/1113PLCDdjz4xrVfgPRwRYCAM3T8cIAdBg95xrEpJ9gNUY14c8Whqo0OXPGoPECKAP67pffQ3VOwTEj7s/ybqlnLUBwehI2Pfwsmo9UGD6q02Hi0isRM3OSLBMKG6BxD/++1SJmZGiOvOAMJC+ar5igsG7/QWx68GnQO9SaLbjKVQGQe29TSRm2r3kV5EKu2nQ6cas+7qq/KnoQtFbVYuOqpzSVQ7SnAGC8Frod3/XC26jMylZdJnUIHZOGzJuvUEyQaDbEROYNJKBM/+dNZj0S8j78SuSM0JJHgRI4Zt5wmYkoJ7c4FgA0bTl3cmACLAA48Obw1JgAExh6BJxPANBh1KyrEDvqJE2b1dvbg9Kc9SjY9j66O1s1PWNZJx1CY8dj5KyrLRIkKou3Ys8Pq63OB2DZHLX3dmYBwNHCAPrr/k+77mgCAN2QHvrhD+x97SOzSdhcPdzRTa7/RgnpAhJiMf2em+ERYHr7b00Mu/E3I/mMkzDq4rNkBb2OxmZsenANqKyhWhsoAaBq9z5sf+pVkUHekmbuJptu3nc+94YmEWWgBAApSV5LhWUlVcMzx5jNIZD/0VfI++grdXQ6HSZce7Gstww9TGIChRRQuUFLGoUsTL1jCbzDQ80+xgKAJVS5ryMSYAHAEXeF58QEmMCQJeBsAoBfSKK4/ffwClDdM1uW4FN7GZVqGzP3ehEeoKVRKMCu759EdYllMahaxu5Pn+EqALQ314iQDTdPX0U85CWyY92DaHQQz4yIEdMx7oRlFnmXGC/O0QQAMpDIYCXXf2ta+nmnIe2802Qfrdi+B9v+87JFLt3GA3kE+GPmimWg217jRq7ilD2+bEuW6tQHQgAgo3jjg0+bLZGoNFEXdzdMvfN6hI0bKduFEh7uefUD1XUOhABAN/+bH3lWm4eDzIzHX3MREk6cLbsWElDI00TtxpruKm4AACAASURBVN6ewhOJANPuukHRs4AmzgKA6lHkDg5OgAUAB98gnh4TYAJDi4CzCQCpUy5C4oQzVTeJjLm9Pz87oAa2q7s3xsy5FhFJM1TnRx2qS3dh9/dPguLpHaUNVwGgviJf5CwIi59oFnX+5rdAuQcGv+kwbt5NoFwXco1u0tubq+DlZz5u3ZEEAEsTzBmvm+L16fafygkaN0vduc3tr5LxTs/sevEd4cGg1uwtANAt/a7/vo2SXzapTUXxczKKxy2+UFZgqszKEUa3WhsIAcCS3Aty8zU3R/Lm2PjAanQ2mfegGHnhGaB8GXLt8IbtQhhSExHMsUxaOA+jLz3XJOeB9AwLAGonkT93dAIsADj6DvH8mAATGFIEnEkAoFv/SYtWwDcwxuwekXGUv/lNTQnkbL3Zbh4+omZ7UNRo1aHJ8N/5zb9QV75Pte9AdRiuAkBdeS6O5P+EUbOvNXujXntkL7LW/3vQRRnvgChMXnivYsJHMuxrDu9WzQ/gSAJA2aad2PbUK1YbSr4xkZh1/99l3f/NVQyw9LtD1QrI3VuuOYoAQIn+NqxcbdXtv7SugEQKp1gKD39Trxiq2iDyHbSZFyftLQBQMkqaR0OxetiF0j57BgVg5orl8I02zRlDSS43rPhPX6Z+uTHc/Xww495lIF7Grb+iljQeVXSgnA+U+0KusQBg6beY+zsaARYAHG1HeD5MgAkMaQLOJAAER49F5oI7QBn5zbXBNuKCIkci4+Q7QGKAWju463MUbNWWcVttLFt8PpwFgH1/vIzMk++El1+YIipHCQOITpuL0XOuUxQrqIpEc/1hJE88z+y2O4oAQKLcnpffA2WYt7ZRCTbvsGAEpSbCLzoSAUlx8IuJEknUCtd+ry2WW8PLzRm15BZP7vFqzd4eACU/b0TW82+pTcPs5+YMY6034/YWAGwh7FC4w/S7b0LI6FQTHloMa3Nr7K+opT+huLnTMWHJJbJeAFrm2a/DwA8zATsTYAHAzoB5eCbABJyLgDMJACMyzkLK5AvNbnBvTzd2/fAkqoq3D+JB0J6osLG6CDu+fsjuJfW0whjOAkDW+seQNu1S1VvzwQ4D0Lm4Yty8paC9kGvSGfcPSULypKEhAFApwC2PPofavEKtR3HQ+pkz+ArX/YTs1z9SnZs9BQASUygbPokA/WnmbrYdRQA4sPZ75Lz1aX+WKZ5VqqigxbBWyjthC1FLf2E+EaGYcd9yIXIZNy3z7DckHoAJ2JEACwB2hMtDMwEm4HwEnEkA0FLujW48t315P9qaqwf1MPhTssKF94CSA5prXe3N2P7NQ2iscgzDaFgLAN8+iqDo0Zgw/xaQka3UBtuDRM39v6X+CLavW4WY9BOHjABA5fw2rHwK7XUNg/q91PJyRxcAKN/B1sdfRPXePC3LUexj7mbcEQQAWwkdBCDj+ksRd7xpbhZVw1qnw/S7b0TY+FEmHC2pCqFlo/rrqaDlHdyHCQwWARYABos8v5cJMIFhScBZBAA3d29kLLgT5F5vrjlKKTcyMMnQDEtQrwqw56enQS7djtCGuwDg6u6JSQvvg09gtCLuwQ4DiEmfh9FzlijOrzT3e+z7/WUkZf5lyAgAtnDltuf3g27DqS57zMxJCB2bDorJlmuO4AGgarRaAErpZtwRBIDu9g5se+IlVO7KsWBF8l2t9cig/Agz7lsGytRv3BoPHcbGVatBQoCtmrXztNX7eRwmYC8CLADYiyyPywSYgFMSYAHAcNvLCzdgz49rHOIsxI85FekzLledS+HOT3Bg+4eq/Qaiw3AXALo62zB6zjUOGwagJhyR+3/Wd4+L6hZDSQCgEn1bHnthII6w2XfoXF3gFRKMoJQEBKcnIyglEf7x0XDz8dY0N0cQALQkrtO0GDOu8Y4gANgybMRaw9onMgyzVt0Kz0B/E6RaSwhq3Qvqp5SA0paijyXz4b5MwFYEWACwFUkehwkwASYAgAUAxxUAAsJTMfGUu1STATqSaDH8BYBW4ZXhqGEAfsHxInSEKl7INf2cEUNJANBqONvilzolC/SNDENQehKCU0eAjDiqIEC3+lRKsD9N6zqsNTj159bf23kt6+zvO+yZBNCWRq+1+0HeIFNuu1bWI8QeohZ5oUy+ZTFcPQ0T3dqShZZzwX2YgK0JsABga6I83rAnMGbMGDz22GM4/vjj4efnB4qLO3jwIK677jp88803Drf+l19+GVdffTVKS0vxt7/9DT/88EPfHIfaWhwN7vz58/HGG28gNjYWr7zyChYvXswCgNEm1ZXlYOf6x9Dd2Tbo2+fpE4TJi1bC29+0/JT+5BwlbIHm5AwCgJZykoMVBqDmNVK850tQkkJqLAAc+xb5xUaB6tpHTc+EV0iQ2VKP/fnFwAKAIb3hLgDYIh+EJedN6X0sAFhCkfs6IgEWABxxV3hODk2AjPyTTz7Z4A+agoICLFq0CHl5/UsCZI+FmxMAhtpa7MGnP2OyAKCeA8BRkgDSPkt5C+hWt6uzFeS+3VRTjK7OFnR1tIjEf7293aKcW2NVEYDe/hwPmzzrDAIAgRo1ezFiR55oltlAVwOg8pYZJ92GkNjxsvPq7mrHzm/+hbryfSwA/EmI3PjHXnEeApLi7Wb0628GCwAsAEgEtJ4FS34xswBgCS3uO5QIsAAwlHaL5zroBPQNvvz8fNx8883i1j89Pd0hjX8CpiQADMW1DPoBMJqAMwsAhEJLFQDykMn57QUcyVev1e1o++sI83EWASA0LlMY245UDUCtckRD1QFRMpLEI2rO7AFA7vzjrr4AMbOn2Mzw7+nsFGUKa/OLkLRwnokbNjHXavRZ63Ku/zugv+75Wn6f9Pcd7AGgXhJSyz5IfVgAsIQW9x1KBFgAGEq7xXMddAL6Bt/rr7+OK664YtDnpDYBLQLAUFmL2loH+nNnFwBGZJyFlMkXqmJvrC7Ejm8eQWdbo2pf7mBIwFkEAEcMA0gYtwhp0y5VPJIHd32Ogq3v9n3urAKAR4A/pt55nUjg15/W1daOlrJKVGfn48jG7ajbfxC93T2whds3CwDArhffwaEf1Kub2IKV2jmw9h3mzsLBb3/Bnlc/UHu1RZ+zAGARLu48hAiwADCENounOvgE5Ay+wZ+V+RloEQCk+HVHX4ujzc/ZBYDg6LHIXHAHyFVarRXv/QoFm99Gb2+PWlf+XI+AswgAtGQytsnoNtcGKgzA1c0TGSffDjrjco1u/UnUaqgscGoBgMr1Tb/7JgQmJ2j+3pKh31Zdi8ZDR1BXUCT+11hyBJ1NRz0pjBsLAIAjVAGwZdy7PQSAyqwcbH7kWc3nUEtHTgKohRL3GYoEWAAYirvGcx5wApdddhmeffZZ+Publp5pbGzEjTfeiDfffFPMa8aMGbjllltw4oknIjg4WLhDtrW1Yffu3Xj66af7+skt4pRTTsFtt92GadOmiXfRs01NTdi4cSMef/xxxSSD9M57770Xc+bMEc/19PTg0KFDeOGFF5CWlmaQBJAS1lmyln/+85+YNWtW31ra29tBOQ/+7//+D0888YTJMr777jux9uzsbHz66ae44YYbxLPEoLy8HPHx8WhtbcU//vEPPPPMMwbP//777+JdHR0dePTRR3HfffcZfE4Mli1bJsbRT2gYFxeHFStWiDwM4eHhcHNzE8+1tLQgNzdXrJdEDv2mL4w899xzYg+jo6PR3d2Nbdu2iXlv375dPHLnnXdiyZIlYu40Nu3JL7/8AvKcePLJJ50yCSBxcfPwwcRT/4mAsGTV7ySFAhTv/kKU1+vp6VLtzx2OEnAmAUCLoFR7ZC+y1v8bFH9vz6ZWMaKuPBdZ3z4qcklIzRk9AEZfeg6SFs036/bf1dqG6r15OPTjBtTk7lc09JX2U8kIo/4cAmBIbbiHAFD1iFn3/x0eAX4mx6UmpwCbHn4GPZ22+/eFywDa87csjz2YBFgAGEz6/O4hQ0CrAHDVVVfhkUceQUSEfJZxMoLJEL3ppptM1k4G7K233iorMlDn+vp6PPzww6ICgX5buHAhXnzxRZARbNzofTt37hSihFQFQKsAcMcddwgjnYx3udbV1SUMfKowQCKI1CQBoLa2Fl5eXvD2PlbPOSsrC0lJSWKNL730kjCqpXbcccfhnXfe6VvH+++/jwsvNHQvJ6Ob+v3666+YO3eueJTW//zzzyMxUdn9lDiQoU5ihtQkAYC4urq6iooOUtuxY4eo8kDrIiP/kksuEX2MGyV9DAwMRGRkpNNVAbDE6NHnRuEA2b++IJLvcVMn4EwCgLunnxCU/ENHKIIZqGoAasa8nCeC2jO0KEqKuXXtCrS31Miu0dqbUbnBbHFzbu6EBibFY9rdN8LD39QYo+e62zuQ9+GXKFz3o3Dlt7YpGWE0HgsAhlSHuwDgGRSAmSuWwzfa9G+sxkOHsXHVanQ0Nlt71EyeI4Er+XTT5KS29Iaw2WR5ICZgAQEWACyAxV2ZgLkQAPrstddeE7fEdIP91VdfYfXq1eI2+corrxQ318nJyeL2e9WqVfjXv/7VB5SEA7rdJmObjM6PP/4Y//73v9HQ0CAMbBIMwsLCUFNTI26q33vvPfEsJR/84IMPkJGRATLI165dK0SCI0eOCOP90ksvFQYqNeMygObWoj8fmi/NZ82aNdi3b5+4GV+6dCliYmLEbTkZyDRHqUkCAP03Gde0LuJw+eWXi/7kHZGamoo//vgDs2fP7nuO1khMfH19xc/IY2LChAl9n0vzJWObxiNPCRISqKzhlClTBPP//e9/gtuWLVswdepU3H777TjrrLPg4eEhPAHOPPPMvmSNkgAg/ihvaxMeDXTTT6IDrfmtt97C/fffL35GQkZJSYkYm/qddNJJuOeeezBx4sS+my9nKwMobYyXXzgmLfwnvP0jNf+CIG8AKg9YuOMj0E0qhwUoo3MmAYAoOEIYgFQtIihypOzGKIkQziYAjL/mIlHqT67Rrf/OZ15H+bbdmn8vKHVkAYBDAKSz4eLuJkJOQkanmhwXMvw3PbhGhEvYqk294zpETBpnMhwLALYizOMMFgEWAAaLPL93SBIwZzTT7TUZj+R+//bbbwuDV7/p39Tr3zBTH+lmW+6mmj6/7rrrhGdBUFAQvvzyS5x++uli6Lvuuku4yZOB++677wqDX7+RoU6CABnVlggAavPRXwu545PAsW7dOvFqSQAgDuSZcP311xvMiYx0MsSN50PhANSXGLi7u4M8CBYvXowvvvjCYK0kikg/JzGCQgVofR9++CEuuOACk3NFogiFBlRUVBiMpy8A6DOVBiBx4eeffxZG/uHDh8Wz0hqpD31O/y2JGM4qABCL+LELkTbtMquyf5MLdWXRZhzK/lp4BbAYYHiEnU0AcIQwgKDIUcg85R+gPAByTSkMwZkEAEr8N3PFMvjFRsky0nozr+UPASWvCHpW63ts4VnR3wz9Wtba33cMdw8AYqi0lyQs73n5PRR//7sW1Kp9zHkbsACgio87ODgBFgAcfIN4eo5FQEkAoJt4MiLpZpvi48ngJPdw40ZGIhnLdMtPHgHkMXDGGWeIUn0UNmB8K67/vGRY6xvOVIJwwYIFJsat/nNSXL1WAUB/jcZChf64dAtPBjg16UZeXwCgOHla46uvvmqAgbwf6FadvAHohl0KaaCb/BNOOEHkOyCeFDqg/7kkHOgzomevvfZaYXiSe79xTgF6sWToG+dqkH5OngN0s083+vrt4osvBuUGIA8KuXAE6qvvteDMAgDdmE446TYER4/p1xeW4rprD+9FeeEG1JTuQkdbQ7/GGw4PO5sAoCWvhL3DAFKnXITECWcqHp+8ja8Lwcq4OZMAEJyehKl33gB332MhXhIPm97E6nSYduf1CM+U/93CAoDhKXQGASBqagYmLr0S5A1g3Mo27cS2p14Benv7/evf3HtYAOg3Xh5gkAmwADDIG8CvH1gC3i6ueDRlDOYEhva9uK6rE9flZSGvpUl1MkoCwPnnny8S7oWEhOD7778XLuJyjeLqyailG27JaJZ+RgavuWz80g25fgK9vXv3YsyYMSLh3tix8tmq//vf/+Kaa64Rt9j6ifOU1kLu/zQ3iok3Vx5Q30D+/PPPhau9vgBgLDhIPMh7gNzoyZVfMqzJXZ9CGSiPARndp512mhBTjD9PSEgQ8f5yORSk8Ul8IQGBkglmZmZixIgRInGfkgBg/HNpHEmooP+WS0hIP9fPW+DMAgCx8PaPwMRT7oJ3gPyNoOqXS6YDGXp021pdkoXq0iy0N9cC6P8fdtbMZbCecTYBgDirGeDUx17VANQECBKldqx7EE21h5xaADBnHGnNWK/lO+UdGoyZK/8O77AQ2e4sADifAGDuZr6joQmbHnwaDcX9DAPQ6TB5+dWImp4pe+5YANDy7eU+jkyABQBH3h2em80J2EsAMJckUGkRksEoGZrkxq+lSRny169f35c0z5zngDR+ZWWlJgFA3/CVuxmX5qgvIOiLHnKeCsbrkrwSKMv+5MmTccUVVwjRgRp5DVx00UXCs0H6XLpppwoEFA5B7v5SI9HgoYceAlVQoDwJcsn6qK+lAoAknFAlAbmKBdL7JRHG2QUA4hEYkSY8Aaimuz0aeQg015WiqngbKou3oaWudNhXFHBGAUDNBZ/Olr2qAaiFIFQVb8euH55Eb0+3UwsA5uLybVmOLXHBXIy9/DzoXF1YAHhgtWoFBWfwAKCDYC7/BFWb2PXiO/3yAoiYOBaTll8NV0/5v8tYALDHv/A85kASYAFgIGnzuwadAAsAfxNJ86gpeQAMhAAgeTNUVVWJ2Hoy3in+v7i4GH/9619FLD8JASRaUC4FCpug/ApU0UDKzk9rIO8Hyn0gJQukGEAKPaAkiDQWGeehoaEiNwILAAPz9fMLjhciAHkE2LtRvgDKG1B5cIv4H4kDwy2HgDMKAGq38HSu7BUGYC4JIf1+yfntBRzJ/0X2aDtTCEDc8TMw4bpLZPN+2MoDgPIMzLjnZvgnxCj+KmEPAEM0ziIABI9MBiXoc/f1MTkb3R2dIgFl2eadVv0TROdu+t03ImCEaWUlaUAWAKxCyw85EAEWABxoM3gq9idgLwFA3x3enNu83Aopid/dd98t/pAyd+Mu96x0+0zZ+adNm2ZQjk/qLxnbZBTbMgRA3+tBP0ZeiweAdONP2fXJvZ7c9U888cS+8AmJJ3lFkCBBBjwZ+xQ6oF9xQD/xIiULpDwAFA6h39RyAGgJAVDaFyl0gcIM2APgGHVPn2CMnrMEoXEZ9v9S672hp7sT9RV5OJz3E6oObUdXR8uAvt8eL3NGAYA4agkDOLD9IxTu/Nhm2MlzZdKiFfANlDc425trsG3dA2htKBtwAaCzuRVbHn0OtXmFmtdrzzKA5sa2RQ4AuvGfcO0liDt+utn1sgDgnAIAdDpMuPZixJ8wU/Z8dDa3YMea/wN5o1jSSFCYtPwqhI0fZfYxFgAsocp9HZEACwCOuCs8J7sRsJcAoG8ImkucJ7cw/fwBctnozcGQEuNRxnxykyeD2LgpGeRKHgBakwBSLD4l4KNs/3JJAJVyAND89JMm0ppHjhwpSiRK8f3S5ykpKaK039y5c0Ucv5Q4UVqjJIAUFRUJzwEq/2fcpHADSz0AtOyLJGQEBASwAGAEXqdzQezIE5E67RLFbOp2+6JTpoDeXrQ2lqMk+xuUHfgdnW2N9nyd3cZ2VgEgIDxV5JQgbwClRiUks759FFRJwhYtNC4TGSfdBp2Lq+xwFUWbseenNbLu//SALTwA0s87DWnnnWby/u72Dmx78mVUZhkKnObWbU8BwCciFDNX3gKv4KNlZo1b0dc/Y+/rH1nlhk3G/5jL/oLEU+aqVhap2L4HWx57QXX7uQoAhFv8oR/+GBBWai+xxX74xkSKkoDeYcGyr6PvTPYbH6OY1qwhKaBfTKRILmju5l96EQsAajvMnzs6ARYAHH2HeH42JWAvAYAm+cknn+Dss88Gxak/+eST4jbauFFteTJUyU2djOaVK1eKLps3bxZ16+vq6kRpP0ooqN+o5Nxnn30mDGFyiyePAaogQLHp5EFAN+kUh3/uuecaeAHolw/UWgWA3muLMoDmBAB6hyRe0Hp8fHyEwaZfNUCqcECs6POcnBzMnDnTYH2SAHDw4EERIkAVBPTb8uXLRdJFyuRvqQBAzClcYsqUKbL7Qp/TnpPnAnlvsAeA/FfV3csfKZMvREz6PJAoMBiNwgJqj2SjaOcnIKNxKIUJOKsAQJUlMhbciaDIkYpHhjw8dnzzCBoqC2xyrEbNXixEK7kmSoz9uBoVRZsU32ULAcBcbL2lsc32FAAoA/vUO69H2Dj5/SE37L3/9wFozpY0jwA/ZN54OcImjFI1/mlcrfkGbGFw9rdEnxYO/X2Hs4QASCyP5oj4C3Su8qIdfW/r8guR89ZnqM0vlBUCvEKCkHbuqcLbxMXdXcs2gQUATZi4kwMTYAHAgTeHp+Z4BJRuzWmmlN2e6t5TUjqqZU+Z8R9//HFxK02f3XbbbX032fn5+UIskNzV9Q31+vp6cZNPrvv0ObnD33rrraIePRmadKNN45FBq1+LnsrqUd16eufu3buFqzx5BVBiPGqWCABUCYDGCQ4ONlgLhRpQ6b+lS5ciJiZGlPJ7++23RZy+1LSEAFBfEjok8YL+2/gWn95PggDd/NM/4u+9955god/Wrl0rSi7S55QIkZIBrlu3TvChygf0f0kcoWapAEDP0Doffvhh+Pr6gvIV0J6QoT9+/Hixn5SPQEo6yAKA+e+rp08IRmSchajU40DG3WA1yt6ev+kN1BzeOyQqCjirAEDnQ4tBbaswAE+fIExaeB98AqNlj2ZbUxW2fXk/2pqr7SoAmMuu39vdjYPrf8P+z9ejraYOFKucMH8mAlMSkfXsG+hqazeYmz0FAHpR3NzpmLDkEsUEfT2dncj/5Gsx397uHrNfeXK9phv/lDNOgpv30d/ZWlpdQZHI+m68duNnWQAYfh4AtMckRE1cehWipk5QPS50HlsqqtFcVin6unl5wj8+Bu7+vrJiE/1dQZ4DOhdT4ZoFAFXc3MHBCbAA4OAbxNNzLALmBACaKRnyZIRSOUClVlJSIoxf8gbQbw888IAw9KkcoFyjf4xIECCj/qeffurrMm/ePGGYUow8CQT6jZ6pqakRN+Dl5eWacgBIz1N5QvIwIBFArnV1deHrr78WRjkZ11LTKgDos6RnjSsZ6LvXNzc3y2biP+ecc0TZwKgo+dJzJMRs2LBBeA4QGzLmKacANaXcAMZrXbNmjUhUKLcvVJKRqjIQXxYAtH1XXVzcEBI7HvFjFiIoahRcXLXduGgbXVsv+l5Ul+xE7oZXQYadIzdnFgAGMgwgLGESJsy/RdH9/3Dej8j57SWzopEWwYLO29a1K9DeUiN77AISYzH9nqXw8PfVfCybj1Rgw8qn0F7XYPCMvQUAMtTpxjo4PcnsXCkeu2rXPlTszBa3sCRkUAtMikdAQiwiJo2Df3y04i0ura+nq0sYa8ZNae3G/VgAGJ4CAO2z1rh9zV+oPzuWb9stRILQsekmj7IAYClN7u9oBFgAcLQd4fk4NAE1AYAmP2PGDNxyyy3CNZyMZzI86aacbpC//fZb/Otf/zJJVCctmrLh080yJfSj2316lgxtur0nj4LHHnsMJCAYN/I6eOSRR3Daaaf1GewUTkDx9ZQNn8bUWgZQf2wSF0gImD17dt98qCxebm6uMKDJ+DZuWgUAek6KzyeD7KWXXsKSJUv6htPPE1BQUCBu+vPy8kzeR8zIzZ8qAUihBCRIUFgFeRG4uLiI5IGRkZGCx+mnny7G0CoAUF/ypiBvBJqTp6en2BMKSaAwDtprEl9YALD8q0tiQEB4CmLST0BYwmS4e/pZPkg/nqBM8vt+fwkVRZQ7orcfI9nvUWcWAFzdPJFx8u2g0nxKzTZhADqMnnONOIdyjUr+Uek/KgFortlCAHD388GMe5eBhACtTSnpnr0FAJofGeXT7roB5EZt60b/LlRl5WDH068h9ZxTkHy6aXiG1uSILAAMXwGAzh2JABNvvgJhGaM1hY6YO6t07iq27cbOZ98QpQDDM0abdGcBwNbfdh5voAmwADDQxPl9TIAJDGsC5Oo+5fSV8PI7Gnqh1NRuAoc1JNnF6eDpG4zwhMmITJoJ/7DkAUkeSH/sFe/+Age2f4ieni6Hw+7MAgBtRsK4RaDSfOZaf8MAvHxDMXnR/Yrf2Zb6I9i+bhXaW+rsLgDQC47GNZ+n6FpvPImezi6R8bxsS5bBRwMhANALwzPHYNKyqyxy3Vf7onW1tiH/o69Q+PVPInwgZvYUZN7wN1km1C/vo6/MDskCwPAWAGjzKXlkypkni3h+rbH8pt+lThR+9SNyP1grzp1STgYWANS+wfy5oxNgAcDRd4jnxwSYwJAiwAKAbbaLEgZ6B0QiNDYDZATbWxA4UvAL9v32ksOJAM4uAPiHJGLiwnvMeof0txpAxIjpGHfCMsWbw9Lc77Hv95dVD7YtPADoJWS8UDbyyCnjNd9m7nn1Axz89pdBEQDopUEpici8+Qr4RoWrcjLXgQS58q27kfPWJ2gpPxaeQ1UHZty3XDbje93+g0fzALS2KQ7NAsDwFwCkzSdvlFEXnYmoaZlw9fTQdB5FuGROAfa8/B6aDpf3PaMkALTV1mPDiidFTgFuTGAoEmABYCjuGs/ZagLWVAGYGRCCZ9OPJZip6+rEdXlZyGtp6ptHgKsbTg2NxMKQCKR4+8LP1U181tTdhZyWRnxTU4nvairQ0K18w+jh4oIZAcE4MzQKmf6BCHE7+g9XW083Clqb8WNtFb6sKUdFh2GiJ2tgeOhcMM4vALMDQ0DrC3FzR4SHZ99QPfRHWGc7StpbsbG+Ft/XVaKkrQ09NnCTJlZzgkKxIDgCo3z8+t7b1duLP7i1QwAAIABJREFUorYWfFNTgS+qywzWme7jhxfSMxDkdixe/Ma8XdjQIB9Ha46Jl4srpgcE47jAUEzyD0Scpzfc/sydQKyL21rxe0MN1tdUij22dM0sAFhzIrU8c9RDgASB8IQpCI4Za3MPAUcUAZxdALB/GIAO4+bdhMjkWbKHkNz/s757XOSMUGu2EgDoPXSbOfKvpyPptBM03WaS8U8igH4bKA8A6Z2UE2DEqccLV31yybakUcm28q27RNLAptIy00d1OiGKxMycZPIZ5RTIev4tlP5mWgZW6swCgPMIANKek5AWNWU8IqdMQFDqCHgE+ouYfql1tbQKA/7I5p0o+WmjSKxp0HQ6TL/7RoSNH2Vy5hoOlmLjA6vR2dRiyTHnvkzAYQiwAOAwW8ETGQgCthYAyJi8NiYRl0bG9xmRSusgMeCpkv34rLLMwKh0gQ7zgsNwV0IaQt3Nq9VkJL9VfggvHj4ohAFLW7i7J66KTsBZYVGguVvSjnS04YlD+/FTbZXFRjG9x9fVFYujE3GJBlYkQHxdU4HVJQdQ2dkOWwgA9P6roxNxYUSs5rVbs2YWACw5Vf3pq4O3fwTC4iciOnUufIPj+p1QkG6BDmz/AEVZn/VnYjZ91tkFAIJpzzAA74AoTF54Lzx95RO3NlYXYcfXD4HyRag1WwoA0rvoNjNu3gzEzp4Cr+BAuPkcTRJLZ7WzsRn1hcU4/Ps2lG3eqZoJX23+tvqcxAvyCIifNxPBI5PhGRQg5i0lqaW5k/FFSQtrcw/g0M8bUX/gEChLOzcm4CgEzOXjYAHAUXaJ52EtARYArCXHzw1JArYUAMig/1fyGIzzDdDMggzbV8qK8dLhIpAxT7f+N8cm46KIWLgYZfA3N+gvddX4Z2EOms14FOg/TyLD2eFRWB6X0uedoHnSRh3pdv6x4gLN76bHM/0C8XDyaER5aC/vRM+VdbThtv17BStrPQDol9yMgBCsShqlKrAoMdnUUIv7i/ahXIP3BQsA1p6s/j0nJRSMG71AJBSkm2NrGhl6O7/5Fxqq9lvzuM2fYQEA8AuOF2EAHl7Kv2utDQOITpuL0XOuU3S1L97zJfI3G1ZsUdpkewgANj9QPCATYAKaCJgTACqzcrD5kWc1jcOdmIAjEmABwBF3hedkNwK2EgDIGLw+JgkjfSzPWt7R04N/HMjGb/XVwiC/ODLOqvWSJwDdkHdTrVozjdzbr4kZgaujEiwSGcyNqfXdNAa52j+UPNpq4YE8AJ4rLcKyuGSLQwDoF9z5EbG4LT5V1UNDbRMoPOGO/XtFOIa5xgKAGkn7f05iAJV1S5p4njAeLW2VxVux54fVDpEPgAUAwMXVAxkn3SbKRyo1a6oB6FxcMW7eUpFjQq51d7ULMaiufJ+mI8QCgCZM3IkJDAkCPpFhmLXqVngG+pvMt+TnjSLshBsTGKoEWAAYqjvH87aKgC0EADLgm3q6+mL0aSL1XZ34uPIIvqutQGVnhzA2J/gG4KLIOHH7bdy2NdZhS2Mdro1O7DPKaYy11eX4sa4KB9taQF/ONG8/nB8Rg7mBoSbGOxnGS3KzRNy8uXZycDgeSR5j8jzdqv9eX431tZXIbm5E45/eBBQakO7ti+ODwrAgJFzWXZ76Xp+XJZ4z1yjGf3XaeFDogXEj9/rPq8rwc12VAbPTQiMxOzDUwGDv7O2BK3QGa9CSA+DMsCj8IyFNdg3G76f5hbt7iHXTc9Ey3gq5LU1YXrDbrCcACwBWfTXt9JAOobHjMXLW1SJcQGvr6e7Eru+f1BT3rXVMa/uxAHCUXPyYU5E+43KzGC2tBuATEIVJp62Ap498CbuGqgPC/Z/EBS2NBQAtlLiPVgIROhdMcnVHS28vNnR3gAMkjpIjw3zGvUsBnQ5NJWWo338QNXkH0Fh8GJScDyqXIlr5h2eMweRbFssmEtRSeULre7gfExgMAiwADAZ1fuegEbCFAKA/eXLpf7uiBC8eLkJzt2lMPrneXxgZi1viUhRv32mMT6qOYHXJftkx6Eu6ICQCK0aMNDFk15QcwGtlxYo8KbHfmtTxIoZev21vrBMhBGou7RQ3f23MCFwSEWcyf3ovvV+pEWu6+Z8XZFgOj4SHZ0sP4N2KUpCYItcSvXzEeuXEE6m/mgCgJD5QEseHDuaJpIpKCf5o304JicBdiWkmngvf1lTgvqJ9inNnAWDQvt6KL6ZwgNSplyB21Emas6pXFG3Gnp/WgJLADWZjAeAofXuEAcSkz8PoOUsUt/fgrs9RsPVdzdvPAoBmVNxRhkAwJed1ccM0Vw9kurohSkeyN9CKXqxsb8TWbpYACJuHvy9m3LcM/vExJhRteTM//pqLkHDibJN3KJXd5EPNBIYSARYAhtJu8Vz7TcCWAgAZ7o8fKsD7FaVmc+PLvVN/Ie+Ul4jkgGQYKzX6ol4VnYgbY5MMutDt/b0HctDRK29Inx0WjftGjDR4Rssttv4D5M1ALvR/jYg1GIdCGO7cn41WBQPphOAw/Dt5rIFwQIkLVxblgoxo84ELlDTQDQ8ljcbcoFBZLOYEAMqtsGrEKCGc6Ddy379t/x6R6V9LG+vrjydTxxl4MNC+335grxAQ5BoLAFrIDkYfHRLGnYaUyRdoShZINd+3f7USLQ0yGckHcPosAByFTe76E+bfIkI7lJolYQBq41kyljQfFgAG8IsxDF7lp9Nh1J8G/0QXdyS4uEIpNe8bnS14o1Pbv1vDAI3ZJZiLza8rKDpaErKtf9WSzJWdpOSVG1Y+heYjFcMdNa9vGBNgAWAYby4vzZSALQUANQNY/+1nhEZhZZJpKRkKBbi1YI/Z8oDSOJRvgBLhBeqVwtvb3Iib8neJEATjJrdWMl7vOpAt3P4taZTo8Pn0DJHJX2pkTC/J3YlamXeTAf5w0mjMDzasCf1saSFePXJQ1fiX3hHp4YmnUsfL5lowJwBM9Q/C02kTRJJFqdHN/w15u7CvxXzYgjEX8mCgZI/6Y21prMUtBXtlEyGyAGDJyRrovjokZZ4jcgNIGcnNzSDnt//icN5PAz1Jg/exAHAMh9qNPfXUGgag5lFQe2Qvstb/G5QHQGuzVADQL9O368V3cOiHP7S+atj1i58/CxOuvRjt9Y34474n0FIuL7AO5YV7QId0F1dMcfXAFFd3JLu4gn6mpf3e3YFHO5pEOAA3YOod1yFi0jgTFFROctsTL6FyV471mCiE89qLEX/CTNkxqvbkYsujz4M8AbgxgaFKgAWAobpzPG+rCNhKAFC7BTaenJzxTn1WFeXis6ojmtZCJQJfGpmJEV7H6itT/P81uTtR3dlhMkaClzf+m54JMqKlRsYvGc5yRru5SVj67jG+/kIw8Hd16xs2r6UJSwt2o0JDJn39uSjlMFASAOiX2p0JaSYeC68eKRahB5b++SQnZlC4B+VA2NPcYIKNBQBNx3nQOrl5+CBzwT8QGJGmOofS3O+x7/eXVfvZswMLAMfoqsXsU0+t1QDUcgpQ5n+qAGBJYwHAElqGfYezABCo02GZhx9muXrg2L+IlrGq7e3BHe0NKBzkkCTLZm2/3smnn4jRl54j+4Lq7HxsfuQ5q8tKJi6Yi7GX/wU6vQsP6UW93T3Y9d+3UfLLJvstjkdmAgNAgAWAAYDMr3AcArYSAErbW3FtbhYokZyWJmeM0639dXlZIJd8Lc3P1Q1PpY7DJP9jCavMCQAhbh6YFhCE0b7+oHj4OE9v/FpXjUeL8y02gn1cXPHv1LGYGXCsVra5d18UEYfbE1INlvVcaSFePnJQy1IN+gS7uePZ9AkY5WOYiVdJAKD+/x2ZiVRv375xtCYtVJqcXCiF0nqGtwCgg4eXP6h2urd/OMiY9g9NhourG/xCEsV/u7l7o7o0C3t+XGPxXg/UA2ql36R51JXlYOf6x9Ddqe17bo/5swBwjKqa2z711OK6TzkhMk6+HcHRY2W3jEpB7lj3IBprLPt9xQKA9d+A4SwAzHH1wH2e/jjmj2Ydp4fam/Bjt3aPFOveMjSeCkiIxfR7boZHgHwlpqrd+7Dj6dfQ0aDt7ytatc7VBSMvOAPJi+bLGv/UpzavUJT/62odvH8ThsYO8SwdnQALAI6+Qzw/mxKwlQCwoaEGtxfsRYtGNd7SG3S5RcvN3ZwRbktwlogPHjoXPJA8GnRzLzVK9ndD/i5Q8kFr2h0JabjQKAeBkgAgF65A711esAdNf1Y6sHQOcmMq5V8YzgKAlnJsxNYRDGdze0xZ3yctvA8+gdFmj0Jz/WFs/3IlOtpMPT0sPUPW9mcBwJCcFvFGLQzAPyQRExfeA3dPeeOhpnQ3sr57HD3dpp5V5vaRBQBrT/nwfm60ixse8wqAt0Z3fyUa73e24qVObRUphjdRstZ1mLj0SsTMNJMTpLUN+7/4DsXf/Y6OBuXQPzcvT8TOnY6UM0+Gd1iwIjoy+revfhWVO7OHPV5e4PAnwALA8N9jXqEeAVsJAGury0Qyu26N8XhyAoClRulACwD0vkQvb8wJDBWx/FQa0EV3LF5RSXygHAXPpE0AJdCTmqUeE8aHVi6HgpIAcFJwOB5LMbzZ+7W+Go8czAeVE7SmURjFEynjDMIplPIvDGcBgNiNO2EpIpPkYyMltu3NNdj65Qq0NTlmHK+Wm2RaC81/69oVaG+psebY2OQZFgAMMZL3yeSF98LT95g3kjFotTCAhHGLkDbtUsX9ydv4Og5lf23x/rEAYDEyp3iAQgDu9fBHpqt7v9a7rbsTD3Y0olHj3x39etkQeNg3JhLT777JrNEuLaOrpRUtFdVora7tW5l3aDC8w0Pg5uOtmhOmt7sbe1//GAe//WUIkOEpMgF1AiwAqDPiHsOIgK0EgI8qD+Phg3maycgJAJYkEaQX2UMAoDED3NyQ7OULKhlIoQL0vxRvX5Pyd8aLVRIAoj288OLIDMR6evc9Yi5hoBaI0wKC8VzaBAMBQkkAkAs/0PIOS/sc/DP/QpVR/oXhLgCQ4UQGlLlGN6c7v30MlEjNUZuWdTiLAEBhGxkL7kRQpGHFEKW9Ky/cYDbEQ4tIpGakK72bxJtx85aChBGlZi4MQM39vz/VHwZDAAhKHYH0805D8KgU0E1mb28vmg+X48Da70WcMsUsyzVyd46bOx1Jp50A36hwuLgfNU47m1pQnZ2H3Pe+QNPhcoNHx1x+HpIWzkNlVg4Kv/oRVCaNbkzpZrTom19QuO4HTL/7ZgQkxoKSGtbu249Rl5yN0LHpYm49nZ1oKCpB9pufojbPsISsUgiA/ju3P/UKUs5agPh5M+AReFRgbquqwYEvf8TB9b/IrlVaJ8WMk8Eonqmpw4EvvsfhP7Zh+j9vEuvvd+I4M7/o6A/ta919cL77sX8Trfm92EwVaNobkNfDyeckfuGZYzBp2VVw8/ayBqmmZ8j4J0+C3PfXAiy+aGLGnRyfAAsAjr9HPEMbEnB2AYCM/EUhkaASfRQj7+WiVHRIHbqSAJD+Z7WCIL1qBZaKHcZvlxtTSQBYGpeMK6IS1BfQzx5UVYByOFByQ/023AUAteRpEgs1N+x+4u/345Yaa/1+oZUDDIQHwFASAAhjf8IAAsJTMfGUu0S+CrlWVbwdu354Er0aw7v0x7D0TPWrCoBOh5EXnI6UM05SjFemOOjtT72KzmZDt3GPAH9MvfM6BKUkKp5KOXdnyRhvraqFm7cn3H2PMSz47BshOsy4d5kQAKgee+SUCQZ9pJdRpvadz7yOsi1Zfe9XEwDq8gsBFxfZOZPoUfLjBux66V0DA41EDXITj5wy3uSGl56p3pMHr5BAeIeF2FUAoEWe5OaJf3jIh5xY8qvh3x1N+MaCyhSWjD1U+4ZnjEHmDZf1iUK2XAd9D7Lf+BiHftrIxr8twfJYg06ABYBB3wKewEAScFYBINHLB3clpGGKf5DBLbpW9uQ67wqdphCAwRYA7k5Mx3nhMVqXZnU/ZxUAQuMykXHSbaIuu7nWUHUAO75+SCRlc8TGHgDHdmWoCQD9CQMwZ6STUZjz2ws4km+dm+9ACgAJJ87GuKv+Kox/qn2e/cYnqM0vhJunByiLedpfFsLV0wOHN2zHjjX/d8x40YudJkM8/+N1wq2Z6qbTLb3+s8blziQBgE5OW209dj79GqpzChCQECOSrXV3dvYJANSno74R2W99iiMbdwhBJXbONIy94jxxW1u3/+DReu1/JlNTEwBoPLqJPbj+N+R/8rWI6aZEcJk3XQ7/hBgxDpVmq9m3v+9gp5+/CKnnnir+u2zzTmS//rGYd3BaEsYtvkA8T80mpeNUfsmlUh4AzwAE6IXRWfN78ZOuNrzQ0QzrgtmseePQeIaSAY67+gJETctUdefXsiL6XVCbewC7X3zHxBNGy/Pchwk4OgEWABx9h3h+NiXgbAIAfcHPCovGHQmpFt/2l7a34Y+GGnxXU4FD7W14Ln2CphKELACEYMrpK+HlF2b27DqCe7k1Xy5a15RFK83GYIs/qrvaRR11xwwD0GH8/GWIGDHdLAJr3dSt4ar0DHsAyJHRYdy8mxCZPEsRtVwYgJrQQbkrtq17AK0NZVZt4UAJAHSDP3PFMvjFRgmX+k0PP2uS5EwqZdbd0WlgGEvZ0939fbHvnf/hwBffmax15IVnIPXsU9B8pAIbVj6F9rqjSTAlAUCpFJq7n0+fAEBeB1see0EYUfot9ewFGHnhmehobMamB9eg4WCp+FhNACCDrOCTr5H3oWFpxsDkBOHGT94IOW99KrwQqPlEhGLGfctFiELR1z9j7+sfGdzgEsPpd9+IgBFxAyIA+Ol0wgNghquHVWdLemhPTxdWtjeCygJyMyVA53vkRWeAvGvkyvipMSORqWpPnjhnJKxxYwLDlQALAMN1Z3ldsgScSQCgL/cFEbG4LT7V7K1/TVcHKjo6kNVUj93NDchubkR5Rzta9VxgLaliQPkDXkjPAD0jtf5WK+hvDoB/Fxfg3YqSAflWDPcQAK2VAAh2ZfFW7PlhNXocLGbVwysAkxatgG+geU+RiqJN2P3Darp7HJCzI/cSFgDk0ZN4M+6EZWZv+4zDUNTc/yuKNmPPT2uscv+nWQ6UABA1NUO4tlOj2319V3qJlr4xXrjuJ2STAQwIt3y6KdXpdKKcmWSA61NWM8bptv+P+/8jcg3oN/131uQUYNPDz6Cn0zBeXQp7oOf04+5V32kkGKitU3hILL5Q5DTQFxr050s5ECYsuQQ9XV12DwGg917p7oNL+pkHoB29uKOtAXsd7HfqoP2CVHgxhX+EjklF9PSJIJHIKyQI7r7eBqIAGfudza0iJ0T9gWIc2bQD1dkFIlcFNyYw3AmwADDcd5jXZ0DAmQQAivF/Nn0Cwt09DRh09fbi57oqvFF2CJScT9/QVzoulggAcn1JUFiStxPFba1WnUi5zP5KOQDOD4/BXYnpBu95r6IUjxXnW/VuSx8a7gIA8VDLoi4x6+nuxK7vn0R1yU5LMdq1f1jCJEyYf4tqGIO12eBtOXkWAORpevmGYvKi+8162hh7cKi5/+/5cTVI9LG2DZQAQEn/0s47De31jfjjvifQUi5fbWPS8qsRPWMilIxxaZ2egf7wCg1G2PhRiMgcg6DURJEU0Hh8yQOARIOND6wWxrWSAEBhBXte/cAEpbUCQOOhw9i4arXwHFB6p77QQeER5AVBHhIbVq0GZYE3bpQUcNb9fxehEvZMAii9d66rB+7zPFYdx9pztrqjGV90cR16a/nxc0yACUAUJR28qw3eASYwwAScRQCgL/bSuBRcHhVvQLiysx13HcgBlSC0pIW5e+ClkZmgXAJSU7rVp8SC/0oeg7lBoX19O3p6cEP+LovfKw0gl9hPSQCY5B8kKgZ4uLj0vX9DQw1uL9iLFisSe1nCifo6gwDgFxwv6qjTTbpaa6wuxI5vHkFnm3IdZrUxbPk5ZYEff+ItCI2dYHZYc5nkbTkftbFYAFAiZFkYgJr7P4XkbPvyfrQ1V6ttieLnAyUA6Mfia5msscFOmfETTpyDEaceD9/IMEVX6f4IAPrGuP4crRUAtIgO+u+cdteNCM8YLSoWkKeDXKMycDNX/h0e/n4DIgAkurjiUc8AhOmO/dukZf+M+3zZ1YY1Hc3otuZhfoYJMAEmABYA+BA4GQFnEQAC3dzxTNoEjPU1vG2w1hV+nG8Ank/PgK/rscRv5tz6F0cn4obYJIPT9VxpIV4+ctDiE+fn6oanUseBDHv9piQAyJUhbOzuwvV5WSK8wZo21T8Ij6SMQUNXF/a1NKGsow1bG+uwpaEOlCBRvzmDAKClFJs+k7L9v2Hf7y+LvACD3aJSj8OYOUtUb/8dJYkhCwDKJ0aLJ0f+5rdQvOdLqLn/H877ETm/vdSvO5GhIADQzf6k5VchcvJ4AZZi68mlv6nkiAgHoPJ8nkGBIlkfCwC2/W3lBR3u8PQDeQL0p+3v6cI97Y2o5DwA/cHIzzIBpybAHgBOvf3Ot3hnEQDk4vDr/yxbl2tUtk7LKaCyenQLr9/MCQBygsG+lkaQ0V7bZVl8HRnfTxvd6NM8lAQAD50LHkgejZODww3m+3rZIawp2W+xy5ObTod7EkfizLAog/HWVpdhZVEuuo3qAjuDAEAggiJHIfOUf4Bu1LU0RxABAiPSkXHy7XD3VC/HJRmOWtZmzz4sACjT9fQJwqSF98EnMFqxEyWhpGSUCeNOR/Kk82T7UYZ6Kv1HJQD70wZKABh96TmguvZKbvHm1pB02nyMvuwcoKdHZNPf//l3JjHPavH4lt7G689noDwAHDEEgDhQDgDKBdCfRlkV7mpvwI5uy/4t7c87+VkmwASGFwEWAIbXfvJqVAg4iwAgl4lfqWyd2qGJ8fQSSf3iPL0Nupa2t+La3Cwc6TCNRfR1dcOTqWMx1T/Y4JnHDxXg3fISzUY4jfNo8hjMCgwxmaaSAEAdTwgOw7+TxxokP2zr6cbN+buxzcLwh+MCQ/FoyhiDKgo9vb24/cBe/FhrGnvrLAIAeQGMOe46RKXMUTtCfZ/XleVg7y/PgdytB7pR2MKEk26Dt3+E6qtbG8uxfd1DaGuqVO1r7w4sAJgjrMPoOdcgJv0ExU4dbQ3Y9d0TSJ16MYIiR8r2a6k/gu3rVqG9xbLQKOPBBkoAiJk9BZk3/A3dHR0mpe/UzqPkGk8ZzkUZvjZTr5yM6y9F3PEzhrQHgJYkgBLHgUoCSHtDVQAe8PQX8bf9ac93NONjzgPQH4T8LBNwagIsADj19jvf4p1FAJCL2Sej9a4D2Vhfq92o8Xd1w4PJo0FGsHFTExSUjPA792fj13r1OFuK4V8el4ILI47WajZu5gSAAFc3PJE6DpONwgbIdf+2/Xs1hwKM8vHD6rTxJokUSUS4tWAPGroNM1zTHJ1FAKC1+oUkYuKpd2vKBSDtX2d7E+h2vazgV/QOiAurDtGpxyF9xuVw81C/eSOX6PzNb+LQ3nUO8QuSBQDz26AlDOBI/s8IS5is6PlRmvu9CFHpbxsoAYAyms+8fzl8IsJQvm03tj/1qsktPpW5m3HPzaIMXkVWDnY+8xqofF+fALD/4FEBoNVQwKWM6VNuXwKv4MAhLQColQF08/YSLILTkwakDKB0tmJ0rnjEyx+xumPhdNacu/Vd7fhPRzM6NMvp1ryFn2ECTGC4EmABYLjuLK9LloCzCABKbvDk/n/r/j043K6eQTjZ2xcPJo3CKB/5rMVqAgCxfih5NOYFhRnsBd3EP1NaiI8qD4OSA8o1qlxwS3wKTglRvq01JwDQmOQ18HjKWIObe/p5U3cXKB/BJ1VHFN9Pvxgp58ADSaMQ5eFlMn8SEf6or5GduzMJAARgRMbZSJ70V7Pl2ORA0a3r/u0foLJos92EAN/gOKRNvRQhsRM0z8/RkhayAGD+HzMtYQDmRujp7sDObx8DhQr0t/VHANj3zv9EGTJzrbO5pS/zPmW4H3v5XwAXF9TmHhBl/uqLSqBz0SFkVCrGX30BKMt9d0cndj7zOso2H63EMfLCM5B69iki9r/kp43Y9+7n6GhoBAkGCSfNRsoZJ4GMY2pDOQcAzT/9/EVIPfdUsZbSXzcj970v0FZbj8ARcRh75fkITj8a1tbd3jEgSQDpXR7Q4VYPX5yoMXRK6TyU9HbjrrZGHOnlVID9/d7y80zAGQmwAOCMu+7Ea3YWAYC2WO4Gnn5e3dmB/5Tsxw+1VSBjXL+RcDDSxw9/i4rH8UFhoPh3paYlp4BSKUIak0IHPq8qEyUJKzs7hEtkmrefMPoXhISbGO7G81ATAGi8CyJicVt8qkEogDQOzX9tdbnwRjjQ2izuUcjjYZJ/IC6MiAPNXa69VX4Iq0sOmMT+S32dTQBwcXHDqDnXIDp1rlW/WTpa61Ga+x0O5/1sE5d7mg/dCpMw4RcyQrPhT5OnzP9Z6x8DlY9zlMYCgPpOjJq9GLEjT1TvKNOjsboIO75+COSZ0t/WHwFAy7sNMuvrdBh9ydlIWjRf8YxTPfO8D7/C/i++o2x/4hXkPTD97pvgF2eY00R6P3kElPyyCXFzp4sfbX38RVTvzRP/vyVlAAe7CgDNlxIeTlx6JSKnjDdhRAII1X4PSIhFb0/PgAkANK/z3b2xpJ95AGg3/9neiM3dHVqODvdhAkyACRgQYAGAD4RTEXAmAUDpBl5/wys62vtK4/m4uCLCQz6h26aGWuxvbcbFkXEG50XNCKfOFD5AngCUzd+aRl4LDd2dJvkEtLybBIxrYkbg6qgEWRHA0vl8UnkYjx/abyKc6I+jVQAg93cyfgfGDV7bStuba7Dr+yfR0WpZLLSnTzDGz/87AiPStL1IoRe9t/ZINqoO7UB9RR5oPj09pmEW+o9TeTeK6w+OHovwEVMREJYCF1d3i+dBBkHhjo9QuPPTfmWCt/jFKg+wAKBONDQuExkn3aZa2UFupIO7PkfB1nfVX6IQc6jJAAAgAElEQVShx4AKAH/OJyh1BNLPOw3Bo1Lg5nX093dnUwuqs/OQ/9E6NBSXmszcI8APYy47FxETx8Hdz+doJYD6Rhz+YxsKPvtGFIiauWIZ/GKjxH/TzTm1oSYA0Jyp5GHiyXORvOgEeIUdzSXTVlOH/f9bj5bySky+5Rrxs21PvITKXTkadrn/XSa5uuMRzwD0LwgAeKWzBe92tvZ/QjwCE2ACTkeABQCn23LnXrAzCQC00yFuHliVNEo2iZ6Wk6DvLp/pF4jn0v6fveuAjqu6tvtNV3fvveFewXQwxdQECJD8JITwUwgtgYSAMT2AwaYHAgkEkh8gpBBKSDBgMLYB04x7x0XuvUozkuZN/Wtfa8xoPNLrMyPpnrX++oDuu2XfOy/v7HvOPiMbONJ6S/uNL2+L+/sOQXuvsfJHrBwwuXIlftC5Jy7t2K3BlPUQAHzABQUXdewi9ATMkhCxZBK/21qJv+/eCv5zU6aXANCDf67bUJxv/lt3Q63Nnt7Q1HzohI85+1YUlWe/WTS7lsaIEjr+enL69YxLB2jnug+x+pM/aRIOevqzs40kALTR9AXKMfb8u1FS0fAdofUky1IunjENB3et1mqq6+9GCQBdncpGjiHQcdRQjLvxpyIF4NPfPI6a7bscGyu9406KC1P85ejnskYBfBiP4GE1hLDUAcjJvslBJAItCQFJALSk3ZRr0USgtREABIRiej/q0gtXdOmpGVafApCpAa/s3o6Xdm0RKQO0XoEiPDtoNDqnRQl8GTyAG9etQE0WMbzMzWBe/3Xd++K89p2bTC3gc3SyX961Bc/v2ISaeBy39R5kmgBIzYPj/7hrL1zYoYtuHCicOD94EFM3r8WmcK3m+WKD1koAcO0kAUZNnISSNtmFG3UBmONGhez8EwpJAOg7EGbSAKr3Vorwf6Z+2GGSALADRXv6YLnB0b/4X0SCISx8/E+iZGIDUxSM/Nn30fO049FYWUN7ZnJkL4yFu95XivMs6gDsSSZwi1qNzRmpfE7NW/YrEZAItBwEJAHQcvZSrkQHAq2RAEjBwpJ6J5S3xfntu2BgcQk6e/2Hb/N5079VDWNh8KDIyV8SqkYkQ6E9m7AgRfxuXr9Cl6p/ah5tPV6c1rYjzm7XEf2LSkSUAo2kw7q6GlFab/r+XWB6QsoyCQCOe+3apWK+Ri3gcmNMaQUmtO2AsaUV6O4PHCYE6PDviqpYW1uDT6v3Y87BvQ3moWes1kwAEB+vvxRDT7kGHXqO1QNXXtswumDT0jexYdHrBXfznwJGEgD6jghTQEafNQkut/4oo8qFTPl4Td8AOlpZIQBGurx4LFAuRvlHtA7PR+0hJXRMOydN/PXid6d7/NiVTIg69kYdVyMYpVcBOLCGIomvoWrjFlEJgX8beOl56H7yeLF2CjBWUichh3aBJ4Drfdl1ZoxM4x41iI+lDoARyGRbiYBEQCR6QcYOyZMgEZAIFC4CfEnd3vsoXNyx6+FJalUgyOdqWjsBQOwpxNd75DfRe+SFcFu85XJqL1kffuVHf8C+rUsK+n8GJQGg7wSQeBpzzu0oa99H1wO89V80Yyqq96zT1V5PI0kANI6SHgKA7/reLjfGu314MxqGmvF5aoQA4ExYKWHo5d8SYoDZjNE/m2fOxcoXXz+ijKKe/bbSZoTLgwcD5aIqgBX7a7QOf2lhZJEVPOSzEgGJgD4EJAGgDyfZSiIgEcgTAhQnfHjAMBxffkjAibYxXIsrv1p8OD0hT1PLOqwkAL6GpaRNDxx1/I/QpssQQ2r8Tu4nb/23r5mDdV++bFvot5PzlQSAfnQHjv8Beg0/X9cDLPu35P2HQR0Au0wSAI0jqUUAlCkKrvAW4xueAD6KqXg0UmOZAOBsKJI44KKzRGlECh7SYmEVVes3ofKtD7B78crDFRLsOgd6+mmruHCPvwxDXebEcVNjfBaPYFokhBoNbRo9c5JtJAISgdaDgCQAWs9ey5VKBHKGwKDiUkzrNxThRALLa6pFmb3FoWpQ1M+o9QkU49mjRoE5/CmbW7UPt6xfiboCzH2UBEDmDito03kQBh57Ocra98sbEcDbvoM7V2HNFy8gtH+z0WOYt/aSANAPvZE0gLXz/orNy6fr71xHS0kA6ACpkSa9XG6hjN9ZcWGWjQSA+Rk5+6QLwLW+ElzkCVgaqCqZwCQ1iPUa1VIsDSIflghIBFocApIAaHFbKhckEcg/AiQAnhk0Cm08X4devn9gD+6sXHWEtkBTs+UL6rru/YR4X7r9ZedmPLm1Mv8LzTIDSQA0vi2B0o7oPeIb6DLgZFDFPxeWiEexZ/N8bFj8OmoObM3FkLaOIQkA/XCyKgTTAMo79GvyoagawqJ3piC4f5P+znW0lASADpAkAXAYgXM8ftzkKzUPWv2TUyMhfGBjJIvlCckOJAISgYJHQBIABb9FcoISgeaHAIX+nj1qNAYUfS1yFIzH8PM1S7Gsplr3gk6uaI8H+w9toNrPfq5ZswQra4xHE+ge2EJDSQBog6coLlEpoOvAU8Ea7sUVXcH/Zpcxv5sh3tvXzMb+bcsKVuBPz3olAaAHpa/bDDj6e+g98oImH+KZWDLzESRsFk+TBICxvUpv3doiALj2wS4PHvKXo1ixpgPwSrQOz0VrpaCX+eMnn5QItDoEJAHQ6rZcLlgi4DwCfLHc0msgvtOpYTk45u7fu/ErLAlVNfmx4lEUXNChK37Zox9K3Q1zJN/bvxt3bVwNVgKQ1jIQoPPvK2qDsva9hV5AoLQDytr3hcvthdvtgzdQdsRCGdIfDVcL577mwBaEDmzB/u3LwNJuMbWmZQCTo1UwGmPUWbegTeejdI24a8NnWD77SV1tZSN9CBgVuNPXa/Np1RoJgHJFwR2+Mox1Zxcp1Lt7C+NRTIkEUS11APRCJttJBFo9ApIAaPVHQAIgEXAGgREl5Xhq0EiUZTjwLLW3pq4Gb+3bKcr47YlGxATo9A8sKsWYsgqc064TuvqOzI3cGQnj2jVLhQigNImARMAeBCQBYB1HN4BBLg8mePwY6/Kip8uNFHW5JRHHikQMM2IqlieiWclPvQQAP9r6uTy4wOPH8W4f2ikuRJDE0ngMr8bqsCgeRfe0fPqmSgqyry6KGxM9Phzn9ol+Oef9yQRWJmJ4J6aCzmX2GQPpc74xXI11yRgu9QSEkB/nVZmI4/24iumxMOJJ4Ne+EmSWAUzvI9supOsBZMOoQlFwtieAM91+9HNxFwDiPTceEePuzChnmxojPfyec1+WiIoKBN/yBA7jGkwm8VXiEK4L4l+jEICCCR4fzvMExJ4TM651RiyM6TEVYZ138cT/Sm8xvmMxHao2mcQktRqrpQ6A9R+y7EEi0EoQkARAK9louUyJQK4R4Mvlfzp1x009B8BlMcSRc98TVXFr5SpBGkiTCEgE7ENAEgDWsOzjcuMGXwlGuLRvcj+MR/C7SA0OZjimeggAhor/r7cYrCHfmHY8+/9vLIybfaVCUK8xAkBPX0RlYyKOhyMh4QhnWvqc71CDONXtw8SMsp8kJO6NBBGxmQD4Z7QOaxMxIaRHsiGb0YF/MlKDOfHMgoJAOgEwWa0Wavzf9xY3iutL0Tr8NVoriB3m7TN8P5vRCX8wEhIkhB4jIXKbDToAj0ZCgrCRJhGQCEgE9CAgCQA9KMk2zQIBl9snakBXdByA8k4DRAgxa5D7iiqOyC9mKbBIXRX4/xk+XFu9E1W71qBqz1qoNfvFf2+pxnDrovLOaN99FKiaXdqulxBkywyzZnksimWFg7uFWNaB7StQtXsNWD9dr7mg4KKOXfDLHv2PCOXX2wfbsXrA5MqV2ByuM/KYoba+QDnKO/YXIeilbXuipG3PRsPPo+Eg4vFIw9Dz3esQizo3P0OLcaixxEgLWAX+krZo0+koVHQehLJ2vREo6wTWqOe7KN1S7yD+zoL7NqB69zpU7VmH4L6Ntuema806FwSAy+VBcZvu6NhrnHg3871DXCjcl252vHe01mvn3+kQ3ucvQw/l0O3zhkQcs+KqcE75vyJ9FDdO9vgakAOvxsJ4LlKDdBdRiwAogoLrfSWHHWze+vO2eX48CtIOJ7h94laadeV5610OReSWZyMA2igu3OgrEc/Q2NecWASfxiPi9nqgy4PT3X70rb9RpyNNJ57OfLqlz3lzIg6G8a9KxPBGLIxIMin657+TkGisDGCF4kJ/lxudFBd+6i0G57Y4HsW/YmEReRBKJoXCPbFKH48uvRuKcNiJAZ383ckE+ipunOMJNJj7bWq1mEe6pRMAqblzne/FD0U9ENOT3T6c6vGLMfj0S9FagT/3mmO+GwsjhCSGubw43+M/TES8FQvj6Uhto5ET6fNg1AJ1ALhuK/bvWBi/j9SIMydNIiARkAhoISAJAC2E5N8LGAEFRWWd0GPIRHTqcyz8Je1tKTFG1XCqhW9fOxt7Nn0JtTb3N85GhOQqF76KDYtf09gnBaXteqLPyAvRode4I5wRI5us1u7HrsrPsGXlDIRDe3Q92tNfhKu69cFZ7TqJUH+9tiMSxvPbN2H6/l225/zTIaHD323QaQITOiNWjdjs3vAFtn01CzUHtwE6Q0GtjuvU8xIjbWRJPLbrPhzdBk5Au+4jLf22OBq1DeqCu7Bz3cfYse5j3b8x7Zk23sIpAoDnp0Ovsegx9ByhL2BF6JFk5O4Nn4v3TqH8tujyX+krEWHvtJfFLXHdEY4f33h0OG/wlQpnkg4nndL08HQtAiDdYeUt8yORkLidz3Qmb/OVgREJKcskAPgXRhF8rz7sfHkihofVELYlG/blhYLveQOHb8U51l1qENvT2mWG778fU8WNe12W915jBEBqnkY1APgcUxV4206HPZkGRCZZko1wyVTgJw7T1GCDPSFWP/AW4/K0EH2SBE9Fa0SpwvQxiflv6omgXckEblWrxT5rWYmi4BZf6WEyRqt9Y38nwXG3GhSYSJMISAQkAloISAJACyH594JDwO0tQo/BZ6LnsHNAR9lJ48d4aP9GbFzyb+zdvDBnauJ2EgC8aRty0s9sr8Gewmb9/H9g//bluqImyt0eHFveFie3aQ9qBHT2+Rso/O+OqKDT/0nVfnxUtQ/ranmjkf6ZZX23iW2fURc6XoqOESYkZnasm4t4M4sMkBhpnbN6Qm3URejY62ghVuiEmfmNmZmH3QQAb/VZ7pGOvxPlHmurdmD9wlewZ+M8Xe8dM5joeaaL4sID/nJx8700EcUUNdSoA8bb+Mn1jh5vk28KV4FOZ8qaIgDaKy4RZcB8833JBBhuzwiDbDbE5RFzKqsnWjMJAN44T/WXg31uTcbxGzV4BJGQ6pcO8FW+ElxcT3D8X7QWf4t+7d6nz5l56HR6qXWQzZwgAEiCvNtI2PsAlwfT/GXiZp35+/dFgiKaIGXpBEBTc08nJvgsSZ4Xo7UNojf434nVNb4SXFSPFXUFeCb02BUZJIOeZzLbMIrjlnBQaBlIkwhIBCQCWghIAkALIfn3gkHg0EflBcLxzwynzcUkeQNVueAV7Fj3ERim6qTZQQAQrwHHXIZugyZYunnTs06GMK/8+BmE9m/W0zwvbYhp/3HfRpcBpziOR/oCeW42Ln0T21a97/i5sQqsxEgLQQVtOg/CwGMvt51Q0xqZTu+az/+CfduW2R5ZYhcBwBv+LgNOxsDxP7AlokYLk3y/dxj+/xNvMborbsyOq/h7mnOcbe4Mcf9u/W1ypoPYFAFwjNuL+/zlInog2212+liZjmgmAfB9bxF+7D2UdpHp0GebczphsCYRw51qUJAQtPQ5UzSQf6tq5AbabgKAaQG3q0HsbWQ8igNO8ZeDhAjnfZsabKC7kE4AMPVhWiQEEgGZlt4P/35LlnSC1DMUBWRqBa0pciJzjJPcPhE9YNWoLfFmLGy1G/m8REAi0AoQkARAK9jklrDEdt1GYMjJVyFQ0j7vy6kL7sZXn/7JkQ/x1OKsEgDMYR9x+q9EffVcGXOaWXd97byXC+rGm2RRr+Hni9rg+SCOUvjn4tyY3WuJkTZyLE141PE/Rvseo21JNdIe8cgWjAjYu2UBVn38rNDnsMvsIACKyjpj+IRfiLSaXBrfO1tXvY/18/9e8ASbWQLgR95iXFZPHNDp/SJ+qHJKY3as24f76x3KdAKA+gC/qtcRyBaFkK0/Kt7f5C/FBLdPOMjpDnA6AZCu1p+tH7sJAKvjpRMAr0Tr8Fy0NmusWToBkC11I32t6X0aIQBIJD3oLxc6CFaMIoBPREJCr0CaREAiIBFoCgFJAMjzUdAIMIe075iL0XvkhTm9tdUCxemPTisEAB2UYadel5MbuGw48aZy2azHRV32fFtJmx4Yduq1QnSsEMzpc2NmjRKjplHjrTYJpL5jLskrgZQ+y3DNPiyf/QSqdq81s+VHPGONAFDQqc94kWaUKehny+R0dnJw5yosn/M7qLUHdD7hbDN+XDG/u4PiEorxFMQ72u0VIn00vREA6Y4zKwdMVoNYp1HuLT38PZ0ASHdmmct/Wzgo0gC0LJ24SCcg0gmAppxo9m83AfB2LCz0BhpzdrXGS3fWmyqVmI4Z8+zvUKtRlSVSgGs0SwCQZLnZXyqqKFgxClDerlYLMURpEgGJgERAEgDyDDRLBOj8Dz7xJ+gy4NS83bhpAbd38wKs+Oj3iEXsrUtvlgDo3O8E8SGez5tuYsbbyRUfPo19WxdrQejQ3wvDKWlscVR6X/rBowiH9jq0fj3dSoy0UKIw5NBTrkGHnmO1mub870xDWv3J89i5/hPLKQFmCQCSI31GXSTIESsCf3aBR0KE5GOuSQC69Ly9Pc7twxi3F70VtygX15SZIQD0isul5603RgBoObPpc08nANJvtrWEC9P70HLIjYoANuW06yEc9DrruSAAOF+KMjKdxIqRyqG4JDUPpEkEJAISAUkAyDPQ7BAQzv9JV6LrgFMKfu4UwONHp50kgBkCoGPvYzD05KvzeguXvll0UFbN/SN2VX6a0z0sNKekscXzFnfZB4+hem9lTvHhYBIjbchZYWTUxEkoadNdu3GeWrBiCbU3rP7GzBAAKz/8PfqN/TZ6jfhmQRG0jARYMvMRW9/HTW0vxfRYi76p21sqs8+LR9FRcWFcvWCkJAAaquS3dgJgfH3ahv4aOdlP5bPRWvyrmYnO5un1KYeVCLRqBGQKQKve/kJdvIK+o7+FvmMuLagPy6bQ2rZ6JlZ/+mfLN3GpMYwSAPu3L8OoiTfnLey/MWxyTQKQOCpEp6QxfCJUip75iG2h3Hp+0RIjbZTo/I85+1YUlXfRbpznFnaQAMYJgM9Rc2BLwb6jNy97C2u//Jtt7+PGtrid4sId/lIhhkdjOHplIoZliRg2JGLYlIiLEHuqz1NezowGQPrNuZYIXWqeTqYA3KxWY1H9DbOMAGh4MvRGFWQ7T10VVmcoQw+NyBGt180HMRWPRmrAqgDSJAISAYlAYwhIAkCejYJDoKLTIFucWTqfDEVnObaag1sbrJNlu5gX7vWVwBuwrr7Lj/ClHzxmW8i7EQJg6+r30bbLUEM3lcxFP7jrK1Fr/MCOFVBrDyJRLyxFB9FXVCHEvDr1ORbte46xVMqLe7Dk/YdRtXuNw2fNXuKIexoNBxE6sBl01FPm8RaDpRWJkR2pFrmNBJAYaR1Cu51/nqNI3UEE921CLPp1qlBRaUcUV3SDN1Bumejkb2zxjGmo3rtea3lZ/26UAGC0E9+hTpU/NLWItIf47uc7h+82J+073iL8rD5smyX9HlZD2NZITj0/tq70FoPP0PRGALBtugjgvWoQH+VQBDC9fGFTIoBWQ/JbewSAF4qoIDDR47d0ZKntMDkcBP+/NImAREAiIAkAeQaaBQL8EB155k1o23Wo4fnGonWiLvT2tR8itG8j+O96zOX2oV334eg28DS07zHK9EctQ7kXvXu/LaGnRgiAZCIOReetAT+Mt6x4F5uW/Uf3PEkIdOx9NPof/T3QOTJjFAZcNOMBR3Peuw06DUcd/yPT+8d1Ual/x9oPRV41/xkatyi+QDnadR+JXsPPQ2m7PqYdubrqnVg0Y2r9mGYQ1veMxKhpnChiN+rMm9CmyxB9gGZpRaV+Eo7bVr+PPZsXQK2hKF3jt3F8/1R0Gihy6fneM5tLbyX03SgBYBQckiAkJ3Zv+AKMVlLrDiKm1hzuhhj4ispR1q6PeNd06DXOcjTTvm1LRYqNUyVb09XxuRAtdf5SRcGdvjLDKQDsO13VX08ZwCt9Jbi0vh59pmN+sScgUhZoRssAZpbekxEADX8JViIA2NMlngCuqd8bo7+xVHu+aViO8XMNkshs//I5iYBEoGUgICMAWsY+tphVdB14CoacdLUhR4q3X+u+fBk7181FQkMdWQsoOgADjrkM3QZNMPwhzg//VXOfwY61H2kNo/l3IwSAZmd0P2woH2ZVDX3Huo+weu5zlvco23qtRI0Qm/3blmLd/L8htJ+VC8yFTjJcvP/Yb6NT3+MMnx2uac/m+Vg+6wlH8GH/EiOtX4q16AhG1ezdslCUwSShY8aslBrkOa5c+Ao2Lvm34aGdIgBI/FUuehV7Ns0/HGGkZ3J817TpfBQGHnu56QoedPwZFXFw12o9Qxpuo+XQZ3ZIjYBb/WXw1P/BSAQAdQbu85dhkMsDCgFS6X1jIvsNbx+XG/f7y9G5vqRcJgHQz8VQ83KwT6Yn/EYNNtoXZQyv8pWApAEtk3yQBIC9BAAFJLk3qTNi+FDWP0Bi52WdFyBmx5DPSQQkAs0bAUkANO/9a1GzZzg189jbdh2me11OlX7ijdzw025AoKS97rmwIUNOGXpq9dbJTgKAc1n7xYvY9tVs085tOgilbXtixOm/QnFFV0PY8BaQlQF2b/zC0HNajek0jTn7NsPzYb+85f/q0z9h37ZltmDDPpkeMOzUn4M4GTErDpzWOBIjLYQgHE6K/pkpZUdHlyXogvs2aA+k2UIRkUisPsAIEyPGVJVF7z6A0P5NRh4TKT6jzrpFYGCHid/VZ/8niDUSI2aNRED3o87AgPGXmUq32b5mNlbNfc6233b6OuikXe8rwXn1zvH0WBi/j9RCzSAQ6USf7vHjWm8JypSvJd4yQ/m1nOn022WmG0xTg9iZgW0XxYXJ/jIMd33tQmYSAJzP/3qLheo8bXUiBir7ZxIKDEm/2BsQ6QfsjWQBb5a3pBEPWnNOx8tIFYA58QgeUUMIZ2Bp53h6b+tzVQWAWLFk5BR/GajhYMU+jkfwkBpCnUky28rY8lmJgESgeSAgCYDmsU+tYpZtOg/G6LMn6/7QsxLyqgdQ5ueOnnizISEwu26d7CIAGB1BbQJiZaf5i9sKEoBEiRGjg8RQd+bW22FMfRhy4k/RdeAEQ93R2d698XNRRs3O6g2pSZDMYiRJ98FnGopmMevANbV4iZH20TCbeiTO0YbPsOqT5xG3+caNBBLToYym3ZgRJLWLACAeO9bOwZovXrIVD6ZkjDzjRsNpASRmFr5zr9A4ccJ4Y3uPrwzMk6extN7smIqNyTjoQI9weXCSx4ceilsIBG5KxNC/3rlLL6fHZ7Wc2yIognBI5YgHk0m8F1exsF6Q72i3F+d7/PBBAXP1U3PKlpvfRnGJfPMT6uvOUzBuTiyCT+MR4XQPdHlwutuPvvWpZRzr3kjwsPhfCkutORshANIdbWL1SrQOixNRIaDI1APGO9g5XiESACRnfuErwTfqSSWzZ3ZfMoFJarUQoZQmEZAISASyISAJAHkuCgaBgeN/gF7Dz9c1H94w8aarLrhLV3uzjcyETW9ePh1r5/3V7JDiOTsIAKfF98yQAHQQ1s57CVtWvGMJn9TD7XuMFo6BETEyzmHzsv+icuG/HAu35/x4e9l39MXoM/piQySA3akAEiPto2Ym9SgX58gMCWCGRLKDAGCEz5ovXsC21bMcuXHv3O8EUebUyG+dwqaL33vIMTFAOmznipz6YuF4N2YUBnw6UoNwEngocCjEmw7uc9Haw3e0epxbOvWMJKDz2pi9G1OFI3+v/5C4bWPifOyLkQAXeAJNhpwvS0Txh0gt1mRJr9Mz59Q8tSIAiOX3vUW4ol5UMfUca9rfFwkKIsDO8QqRAOCa6fz/0qIOAPvRIxap/WaULSQCEoGWioAkAFrqzjazdbm9AYyeOEm3+BYdbDraubCew87FwPGX63biqK6/5L0HdYsQZluDVQLAjtJgerA1o5hec3AbFr4zRSijWzEzTgudtg2LXsWGxW844qQcuR7jeeV2VpSQGGmfMIb8jznndpR36KfduL4Fz9HGxa9jw+LXLYW46xmQlTiGnXqdIcd309L/YN38v+vpXrQxc07SO8/N+0ZBvzGXoO+YS3Sviw3XL/gHNi5509AzRhrzI6qb4sYF3gDGu7zoWX9rzvD8dYkY3qEWQTwqUgPSc/npUDOknre1NL3OLccb7vLibI8f491esBQhb+iXJKJ4MxYWY53p8eMWX6no9/eRGrweC2ddEvvqorhxnseP49w+MXeSE/uTCSxNxPB2LIxl8RiijYSS650zB9ciANiGUROne3y4xFMEahXQNifiuE2tFukOdo5XqATAMJdHkETEy4r9LVqHP6dVHbHSl3xWIiARaHkISAKg5e1ps1yREYdX3HC9MwWhAxRsc95YJpA1wVk2UI/ZMT8jeGTOKddOLjUbqN2gtySeXWKJvBEcdsq1uisgECcnhQgbOxusojD4pCvRdcApeo6PaGOXgrnESBtyM7f/uT1HCgaf8GORTqLXgvs2iookjALSY1YIgFy+b/zFbTD23LsM6X1Qc2TZrCdyRPjpQdv5NnqdW+dnIkcwikBbxYW7M3QcjPbB9l/EI5gaCYnICWkSAYmARCATAUkAyDNREAiUdeiLsWffDo//UHmipozh/wum3+1YXme2sZmawBQFvXv1OmcAACAASURBVEZBsF2Vn+ptfkQ7KwSA3SHk2osw7qBYFUs0Ixhpt/6ANi5ftzAqwmeHloTESHuHzGCUq5KN6bNnhYlx594Jf0k77UUBQnHfSOi7FQLALrJK18IADDj6e+g98gK9zVG1ey0WvzfNEa0P3ZOw2JA337/ylQjBvk/iEczVKPHGUPof14fSZ1YbsDgV+bjDCLgAXJ1WecHscIwKuVmtFlEo0iQCEgGJQCYCkgCQZ6IgECjvOEDcsutR4K6p2o6F0+8Bb9pzZczFHXPuHbpVua3qAJglAMzk/9qBYaC0I8aeezuKyjrr6s6qg2tUMJLjsToDiYd8WbdBp2HwiVfqTiWxqmAuMdLe6bJ2vcXv2us/FC6tZbztXv3Jc+De5NqMOr5G3kFmCQAKaFLUs3rPupzBYXTPwqG9mP8WCeP9OZuj3QOxtB/Lw3VUXJgVU/FopOaIagOpMZlmcGf9DXJ6+Lzdc5L9OYcA0zturk/hsDLKtEgIM2OqlS7ksxIBiUALRUASAC10Y5vbsowQAFR0Xvj2Pag1WWvbDDZ6PpD5MUwHnDfN+7Yuxo61H5kZSjxjlgDYvOwtrP3yb3kJd3XSQWkIpIIhJ10JOtR6bef6uVj58TNI5lEV2WiuuVqzHwveuc9kTXmJkZ6z0Xf0Jeg39lI9TUUbO/Q9dA+W0dCo48vKH4vffwjxaPb87/Tu9bzfss1798Z5WD7nyZz+rozONR8khdk9buy5UkXBnb4yjHN7RTWBJyIhUOwvM7ibwn7Xe0uEBgCNteBfjNYKBf2WYiWKIsrlVcAFVi8gCtQxIEnSU3GDN+jUCyA2RYqCBHVfknFsTcQRQhLVySSqLJSmzAWOg6gD4C8H992KvRqrw7ORr4UmrfQln5UISARaFgKSAGhZ+9lsV2OEALArh9woWKzL3b77KIRr9iG0fzOC+yoFCRHavwXRcLWtYmBmCADm+1IbIWiwBrhRHBprb9RBMZqnnBrXaB6w1WgDu/BhP0ZSSaycc4mR9q4ZdSSt7If2bLRbsJzjyNNvRIdeY7UbAyCBNH/63eANuJYZxYL9kUxbOusx7N28UKt72/8++MSfovtRZ+jq12g6hK5O89CIJQfv8pWhrN4pnB+PYk5cxe5k4nDJwTM8fhElQFuaiGKKGhKCfs3ZGNEwwOXBKJcHw9xe4fwHANQBKIYCEgKH5AK1jYTBjkQCB5MJrE3GRTTFlkRclD4spEx57vHtvjKwtKMVWxKP4t5IqOAJDytrlM9KBCQC5hCQBIA53ORTNiNgNMQ+n/ncNi89a3dmCIB83MalT54OyvAJ16NTn/G6IDJ7M0cHiI4Qx9NjVvUG9Iyht43Rc04dieVznjIc0SEx0t4Ro3vhdE157RkD3QZNwJCTrsralAQFicjaqu2CBGS0wr6tSxCP0lVq2swQAPlIxUqtoikcsq102azHwfdjczZ+rJ3q9uFaX4lQ/m/K3o+p+EO0Rtx2NzcrVxQMdXlFhYMxLi+6uw7d6jtlrMIwJx4Ronl0mAslWuKn3mJ811tkadl1SGJSuBqrpA6AJRzlwxKBloiAJABa4q42wzX5AuUYe/7dKKnopnv2uVXi1j0tWxoaJQDyeRuXvmCjH+ZrPn8BW1a+awgzI7d/7NjMGIYmZKCxy+3DqDNvQrvuI3Q9ZdbJkhhpw2v0rFrVZNCekXYLkhajJk5CIhETqUbVu9ehas86kSYSCQcNE0WpEc0QAGbJKe1Vardo32O0+B3pJQFbAgGQQoU33ie4fTjD7cdRLs/hiADeZM9LRPFeTEVlIlZQN9pN7SjL3Q1xe3C0yytSHPq6PKIUYa6NzvLKeAxvxcL4NB7JOxEwwe3DHf4yyzA8FqkR5RylSQQkAhKBdAQkASDPQ0EgYDS8NTXpvVsWYuVHf9Bd7qogFqtjEkYJgEK4neSyjN6qMnyYYcR6c/OZRz/6rMmo6DRQB4oQmgy5LBmpZ1L9xn4bfUdfrKcpYtE6LJ4xVSiZ6zWJkT6khp16Hbr0P0lXY96uL5/9BFhSriWaGQIgn8SakZQx7lc+59oSz4vVNXVWXBjr9uIYtw/jXF4Rxl8oVptM4rN4BC9F67A1mb94gL4ut9ABYFlAK/afWBhPR2ryTmhYWYN8ViIgEbAfAUkA2I+p7NEkAkYFuVLDMPd909L/YOvqmbrCXU1OL6ePGSUA8nkblw6MUUfC6A23UYLBrM6Ak5vdsdfRGHHGjbqrAaya+yy2r5mje0oSI22ojJIk+RAe1V6FfS2M/m7znVdvpGwsUapc+Co2LH7NPsBkT4YRKIKC0W6viF440e0DQ/0L2bYl48JxXpCntAAKOt7iKxVYWbGvEjHcpQbBVAdpTSNwjsePm3ylKJTSman5PFIv+in3TyJgJwKSALATTdmXJQSMishlDpaIR0XO6/a1s7F/23JRC7u5mlECoJBuuIyEn8fUGiyccT+Cezfo2iqjzjNvbJfNesJ0aLSuSRlsZNRB3/bVB1j9yfO6R5EYaUMVKO2Ao8+/B/6SdtqN86z+r2uCFhsZJQDyTYgYfT9KAsDiAbH4+HCXBxM9foxz+9DF4o22xakYepwaCi9Ha/FankLof+gtwg+9xYbmnNk4CmByuBpLEvwnaU0hIAkAeT5aEwKSAGhNu13gazUqItfUchiyWxfchV2Vn2D3hi9Qc3CbrSr9TkNp5APXTJi4k/PvOfQcDDruCl1DcJ+WffAY9myer6t9n1EXov+47+pqy0aF+OFPhf5x59+DorJOutZhpJwbO5QYacPKFJLRZ98KOr56jGUkV3z4tJ6mzbKNUQKgLrgbC6bfDRIB+TAj78dCfQ/kA7dcjkm1/pPdPpzqOaRVYE3PPpczbzgWKwSwlN70WBi5vkPn7f89NugAMJLhjTyRGPnbueY/sowAaP57WMgrkARAIe9OK5xb267DMGrizXDX1zG2CwKWgqvesw4713+CfVsX5e3DVe96jHzgGin3pXd8K+2MCnStX/APbFzypq4hjeRts0Oj4fO6JmGxkVFny2iahMRIe4M69zsBwyf8QrthfQsjZ1R3pwXU0OiZZIWBJe89KDQq8mFG3o+SAMjtDjG//zxPAJd4AwigsMP89SJTlUzgj9FazIipeh+xpV0PxY0HA+Ugplbs3ZiK30ZCiFnpRD6bcwQkAZBzyFvVgJIAaFXbXfiLZRTAkBN/iq4DJzg6WeoG7N+2FDsrP8HBHavy9iHb2CKNfODm+2M8cw1GBbr0hri7vQGMnjgJbboM0X02DuxYiXCNdh103R3a0FCBgjZdhyJQ0l5Xb0bCrSVGO3VhalRvpCWpyGcDyDABsHMVFr//EOLR/KiLG3k/SgJA10/CciN+TI53+3CJJ4CRbm9elPwtL6KJDnYmE3g8EhKaALkyVki4yV+C09x+S0NuSsRxm1qNXVl0ALhvrL5wqacII90e+KCAa50dU0EBwT1pz6RKE2bLkR/p8uKxQDn+Ea3D89FaMd8KRcEUf7kor/jfWBg/8BbjDM8hTYMv4lH8LVqHdVkqVnBOw11eXOwN4Fi3Fy4oWJOI4a/RWnwZjzaocJEaY2k8ikWJKH7hK0FHxYU5sQg2JmP4mbcEjeXQn+L24S5/GX4fqcHrsTCypQBwLgNcHlGScazLK6pu7E8mhFAknyG2mcY0l/M9AZzt8YuSncST1SX+HQ2DESWZRqLsIm8AF3sCov2ieBTPRWvRz+UWmgRSA8DS8ZcPN4KAJADk0Sg4BBgaPebsW1FU3iUnc0ulC+zdvAA71n5YEOkCRj5wCy3P3cjcucG7NnyG5bOf1Nxro8Jtmh02kwaxSC0WzZgqIli0TGKkjRExNKRTYaISg9Y+FdrfjRIAen+zTq3T6DumEFOBnMImH/0e7/bhcm8RBrnyUcAvdyteXy+ol82RdmoW/+MtwpUWdQCYukACYH4GeUEHgE7qL32lYBnJL+rLHw5zeTDc7cXWRFwICG6vr4ZglgCgACFFH7sqbnwUjyAACE0I2uORGsyMqYfdYjeAS7xF+LG3GHXJJObEVdQkkzjW7QMrI7A6A4mAlNudIgDoODPNZHE8igNIimc+jquCgFgRj+LRSA2+HgWCoLreVyL6vVWtRmUinpUAGOP24i5fmXDcOXdWiejvcuNotxdq8hCuqxJfx1aMcHkx2V+K9ooLC+IRrEnEMcjlFvoXKxNRTOHlUxqpwnnf4S8FCZRliSiWxmMY4HKLtJl1ibgYRxIATv26Wne/kgBo3ftfsKuv6DRIpAJ4/aU5nyPTBRgdsH3tnLyJCRr5wC20/GQjc+fm6o1gMNpvzg+OQwOyROKSmY9g39bFmiNIjLQxIojDT7senfser4knGxghYHR1WICNJAFQgJvSDKZEZ+0iTwDf8RYJh6c12F+itfhrDlNfjnF7cb+/HFbR5Y3yPzPmTZ2G+/1l4ob6oUhIOM00OgYXegLi//4UrcXcekFlswTAEJcHs+MqfhepAYUVabzd5u17LIkGJAMd7nt8ZahMxjFNDYq50VhFgg77aR4/pqpBfFg/pxQBwDEerVfLT92xe6HgBl8J2Ced/M1pt/W8pX/AX47NyTgeVEOoQ/IIAoCVGCb7StFJceFONdggGoLEwXW+YrwZDR8WiUw5830VDx6OhESUAOeSTrS8K8oy1oJxDPz9UOTxMm8RnorUiCgJEhupqIzbfWUi4kASAK3hzZL7NUoCIPeYyxF1IsBccuYz54MESE0xmUwgtH8ztq56T9QApzOQCzPiyBXa7ZbRW2i9BIBR5fZc7FOuxtAbgi4xmqe5JS63D6POvAntuo/QbMsG4dBezH+Lgnf7dbVvjo0kAdAcdy2/cx7l8uJaXzH6t/Bb/0yU9yYTeCwSwrwcpQIw/5+Oam8X3UXzNiuu4lG14S14L5cbU/3lIuT8iUiNcEqbMrMEAB3o1C17ev8XeALCqU85uCmH/UyPH3eq1SLcP926KW48ECjDxsTXTnuKACiBIm7jU4RB6jmmT9zuPzKMPhX+f78aEuQELTMFINV3OJnEvZEggvXkRWMYpcZ6NRbGc5Gaw1EKbJ9aGwmdFBYpAoakSGb/3O0rfSW41BOQBID5Yy+fbAIBSQDI41HQCJR36Ifhp92gWzHdycWQDAju24BNS/+DvZsXIpEW9mX3uM2aAPAWYdRZt6BN56N0wVK1ey0WvzdNk1wxqi2ga/Bm0kgvASAx0iYAjDq7kgA48kciUwCayYvDoWme4PbhKl8xuivWnFKHpud4t3RMp0aCh2+znRyQYe0M0WeovhWjY8xygFvrw/nZV4mi4A5fGeiUMj3g7VgYKxIxEaKejQowSwAwZeIRNXRE/jtz66f5yzAnHsEfIjVoWx+RwFvw29QgDmZoFjBX/iZ/qQipvy0cFGtJOekMzb8vEkQow0lP3fRTayCVBpByxoe7PaKfVIpDJgHANIFrfSUgUcEw/3diYSyMR4WWQiY+/CVc4ysRETE3q9WCVMk0imPe6CvBg5EQ3o+pYHnMRwIVeD1aJ3L+M/tMkRQyAsDKyZfPNoaAJADk2Sh4BHijPOCYy9Bt0AQoBRJmSPXrHWvmYMOSNxANB23H0AgBUGgK5U45WNK51XZuJUbaGDl1Pm1/CeSwQ6OYSAIgh5tTQEMxDP1qX4kQK2vNRkdtaiSEWTmqCvAtTwDX+UosQ858/k/rQ+dTnTGy4BYfneqv9RvoWHNt78XUBjfqZgmAZfWidpkObioCIZWj39nlEhEJjESYG4sgm9ziWLcX1ChICRGmCIAdifgRef5cY+omnSUpU2kAqUgCCgc+Gak5XB0hmwggw/rptB/nPiReSCNBMjseEYQARQC5Lgo2/tpXghM9PuHcH8gSLcBICBI5KaHElHBiSoQwc4NTf5cEgOWjLzvIgoAkAOSxaDYIlLbrhSEn/Qxl7ftBUQqjvBD1AhgRsHn5dPCf7TIjBIDe22G75qbVj1FnQu8Na2t2bvWSPBIj7XKSTp1Prd9FIf/dKCaSACjk3XRmbsyHphgd1c2t5qObmSGzqelsUayNZfl4e80QagrMsRZFW0URTmwZXAgoEGr2ThoF4e5TgxpB8/bMYJTbi2n+ciFyZ8VeiNYKEb1Mo5Pcx+XBaW4fTvL4wPKDNIa8MzQ9dZttlgBgFYBUZYD0sRsjAPSUPdRLAHA8Rjjc5y8XpRBZEjEVqn+7GhTChynLRgDwbzxJJA1O8fhAIiFFllD6j32yPCTPGwmA03VEakgCwMopls/ahYAkAOxCUvaTIwQUlLbriT6jLkLHXkfD5bb6P4n2TDu4byOWzfot6oK7bOlQEgBHwtiands1n7+ALSvf1TxbEiNtjIw6u3oJKs3NKeAGRjGRBEABb6YDU6Nzc5u/FCel3YI6MEyDLplrvzYRw/JETCi7M+87XcU98+OVLivl4ngTy3J2Q1xeEWI9wqGShLwFvlsNNlCAdwoTEh33+sssV1n4JB4R4ecMl2/KeOv9TU8A3/MW4XM+Uy+SZ5YAaOx2nsJ9D/rL8V5cbZACsKWRlIFsc9aKAOAzFYoL91HsMBHH76I1uMpbIkQIKexHAkmLAMgcl+TT6W6/qFSwIxkX/TBdgSkAJ9ZHGvC8aplWCgDFCx/2l0sNAC0g5d9NISAJAFOwyYcKAQG3twgde41Dz2HnoKx937ynB0TC1Vj2weM4uGu1ZXiMEADL5/wOuyo/tTymXR0YdSZInix6935E1VCTU2jNzq3eKA+JkUwBMPM7NvqblQSAGZSb5zOliiJy0Cc47PzTKf0qERO13JfFY6hMxg6r0ptFrkhR0F9x4yJvEY53ewU5YKf9MVor8re/LgJnZ+9f90Vy4+e+EuGUW7EDyQQmqdXYUO+cjnd7caW3BNNZoz7GOIqvrY0QHywTQnZ3qNWoSn6tkn+vGhQl8dKNaSHMl0/dbh9yvBVRho9K9um59qnnUiKAqf5SYfSDMnLzm1qzHgKAu/59bxGYg/90pAY/8xXjc6YlZAj1ZUYAUOCSIoWrEzH8MaNtSo+AJEYqtSD1fLqwYFNzZ+UMEhO0TDIiNecfeYslAWDl0MtnG0VAEgDycLQIBFJkAHUCWEIwX5EBdGKXvP8wqnavsYSrEQKgtVQBkM6ttnMrMdLGyKizKyMAjnyVSQLA0uu92TzMUP+feIvBWvROGG/RF8SjwplcmYiJ0H4njHGCjAj4ia9Y5I/bZZz7M9Gaww61Xf1m64epF7+yQQdgihoUonu0VC78wWQS92eUuWP9+bt8FOhTD+fJp0LpZ8cO/TeWzqOlSvoxdSAbAUAn+ZVoHV6I1h2O4kg9wzMwRQ2JvHoay+vdQ2FAjhGtaRCtkHpmT+JQ2cI9ycRhkqGxKIMUltx36gtsSMZxlMuDSeFqLE00VBnIJABIXBCDbixZqAaxPk34uY/LLcozbk3ED4sPdqx36AOKApIaTFdJGVNorveWgBoGzOlnFQk6YPxtMbLi5WidKC+ZqsTA23+OLcsAOvmrat19SwKgde9/i1y9i3mAHfqKOt+d+h4LOtO5tLrqnVg0YyrqgrtND9ucCQAjcydAessAGnVuWbZx2awngJxkaZrealsflBhpwykJgCMxMoqJJAC0z5mZFrxt7694QOeC/8y67NQGL4OCUsUlwozpKDMUvi6ZbFCX3Mx4Ws9811skCAA7783p4CyOx/BmLIwF8exCb1rzMvt35pbzRpdOph3GfXg8UoOZNur/NDavoS4PHgqUgzfPVuzv0Tr8KXqonHF6fXqeJzr7JAO6Ky6hBbA7mcBv1KBIv6DRGWVtepIDjCJg/jyF7dh2ViwiHGv+t1S+f+p2no4xaRcK46U/Q8V+iimmK+Yz2oG39Zd5i1GdTIBpC5xTf5dbjEtLYU76QU8EAJ/h7+lOXxnGub1ivGxl/bJpAKQccb8CIUy4LZlAG0XBBPehqgzpGgn8d7a/1VcqxmNlhfWJuGjP1ACmVrwTU0HRvxR5UgRFnMmJHv8RmO5MJECdBCkCaOXEy2cbQ0ASAPJstHgEWEWgXbfh6NL/JLTtOgz8d6dt37alWPbBY6aFAY040RsWv47Khf9yekm6+zdai16vo260X73Egu6FNYOGEiM9m6RgxOk3oFOfY/U0FuUpSehV71mnq31zbCQJgPzsGkOeh7o9OMblFY5JL5fnsNAbnZtMVy/133hXytzjvYkE9iMh6qXzNpo36HaFo49yeXF/oMyyw5mOLOudvxGrw/SYevjGN9fIkwS40Vcq8LbDeOPNm9uww0QzQ/Lv8peCyvBWjGflgbSa9jxjxOJST5HQTqDeA0sG8pb/P7HwESRTuaLgYg/D6f3CoV2TiOFf0TCWJKLi5j5d8C/dOf97rE449nSE1STwcVzF36NhcY4zLducGCHwWTyCN9KU9/mcXgKAbVMpB3+O1uJvWcQQsxEAnAvLFZIMG+vyChIkNZfX6+eSOf+uihvf9QZwfL3TTwHLpfWkF0mB1C1/6jm+B870+PFtb0AIMLIKw3+jYWxJxvGA1ACwctzls00gIAkAeTxaHQL+4jZo32OMEBFs02WwI4RAMpnEqrnPYMfaj0zha4QAyPdtXOYCjd5C71w/Fys+fFoTJyOYsDO92gKaAzejBhIjfZs1/LTrRYSQHmPJz8UzpqJq91o9zZtlG0kA5HbbeMPPeuFUFKdAmR1Gx59OzYv1t7tW+qTIGcXZBtsULk9igo7bWzHeMDsT5m9kvcztprPKGvFWjbfjvCWn0+ak8WP9Kl8JLrWoA8Bbd9app8Ci02bEOXd6LrJ/iYBEoCECkgCQJ6KVI6DAX9JWiAl27ncCyjv0t00/oHpvpRC34w2iUTPiyO3ftgxLZj6CRIYoj9Ex7WpPYmXEGTfqLtWoV8OAkRujz5qMik4DdU1VrdmP+dPvBnO4W4tJjPTtdL+x30bf0RfrawxArwij7g4LrKEkAHK3IQw/v8JbhIEuj8Vg7oZzZnQAQ7gfUEOW76JTau92oMIw8iciNQ3KrdnRr9U+vu0tEvtgNaSe82A++ns5SANgmPgtvlKrS8/ZfCUBYHmrZAcSAccQkASAY9DKjpsjAtQPKO/YHz2GnIUOvcbBraOma2PrTCbiwjHft3WxYSiMEACFdtPdc+g5GHTcFbrXrNe5crl9GHXmTWjXfYSuvlvDzW0mEBIjXUcDRs/o+gX/wMYlb+rrvBm2kgSA85vWXXHjSl+xo6X0GIr+F4sRAD1cbjzmLxfh3Vbt43gET0VqGpRas9qnXc8zd52518fZoAdABX3mdTsd28BQdJaFYxi6FWPo+jM5mK8kAKzsknxWIuAsApIAcBZf2XszRoBkQIdeY9F3zKUobdvT1Eq2ffUBVn/yvOFnjRAAau1BLHz7HtRW7zQ8jhMPDD7xp+h+1Bm6ujaaXz3s1OuEloNeWzX3WWxfM0dv8xbRTmKkvY1Go1TM/o61Z1IYLSQB4Ow+MCd4kr8EIyzmb2vN8reRGryVUc5N65nMv//SV4JvWAwzZ5+L41FMi4SwtwBC/hvDgNEYd/pLLUcBrErEhEo8y+w5aRSWu81XBpbvs2LLEzGRtuB0OoYkAKzsknxWIuAsApIAcBZf2XsLQEBRXMKhHTD+MsMRAWaF6IwQAAz9X/zeQziwY0Xe0TbqSLBSwoLpd4Mkhh7rM+pC9B/3XT1NRRu9+gK6O2wGDSVG2pvEKiFjz74dHn+JdmNWqti5CovffwjxaMNa2boetrkRychREycBVIk/sEUQf8G9GxDavwlq7QFEwkHDlS+M/m7zrTti5P1I+PWmGdm8VaI7irbd7i8Fa347bQ9GQnjfQig6tQke9Zdb1iVYkYjhTrUaFP0rZKP42r3+Q8rwVowib7eEq7EsB3n1rMrwPYtlGSlYyPlyn6RJBCQCrRMBSQC0zn2XqzaBQMfex2DoyVcbEg00m4du9AO3UEKUi8u7YOx5d4NCi3ps7+aFWDrrMTBdQo+17zFapAEoLhYL0rZCS4/QnrH1FhIjbQx9gXKMPf9ulFR0024MwOzvWFfnBhvp2V9G1kTC1aJywcalb6LmwNYmR5EEgMFN0NmcInP3+cvRV+f7Sme3WZvVJpN4OBICw+7N2g9EXry1sn+8VZ4SCYkIgOZgrMN+pdd6ZaAnIzVCNd9pO1VELZRZHsaOaBHLk5AdSAQkAnlDQBIAeYNeDtz8EFDQb8wl6DvmEt1TNxrinurYKAFg1JHWvQCDDVlabfhpN9guAJiahlGCIR5TsXjGNBzctdrgSppvc4mR9t6RQBp5+o0ixUePWdHz0NO/kTZ9R1+CfmMv1fUISYBF70xB6MCWJttLAkAXnIYa8b6fSvMsBZYLY/j5TWo1NukkUzPn1FZx4XZfKUZbvA1nfjnz4ZuLkZyZ5i+3HKHxdkzFk5GQbWUYG8OPURqs0GA1ooSpIr+L1EAf9d5cdlPOUyIgEdCLgCQA9CIl2+UUAX6Q+kvaCVX+is6DUNa+L4pKO2L1p89j98Z5OZ1L+mCBkvYYd/5vwHrresxseL5RAoA3lAveuQ91edUBUDB8ws9FNQU9ZgYboyJ3nMempf/Buvl/1zOlnLQpYpTEObeLKAaGbIf2b0ZwX6WoVkBHLabWgAKGZk1ipA85I440e9y8fDrWzvurvs4damWUuNAbASMJAO0No8M1wuUR9boXxKOirF1TdqEngF/49KWYaI+u3YK1yW8MV5suRzfM5cGDgXJL+fAshXd9uKrgQ//T0WTd+1v8peDNuhWrTMRxh1oNVj1w0oqgYJK/VJSQtGLrEjHcoQYLWqPByvrksxIBiUDTCEgCQJ6QvCJAob02XQajtG0vlHcagPIO/UDn19XILcSGxa+jcuG/8jhnBSNOvwG86dZrelXu0/szSgAkk0msmvsMdqz9SO+0bG9Hx3bcuXcK4kaP1VRtx8Lp94hQZSNm1HGrrdqBhe/cq1tnwMhczLTtWHqn3wAAIABJREFUNfx8DBz/gyYf5X5Gw9UCmwPbl6Ny0auGyklKjLR3pm3XYRh91iSQMNFjep1pPX2ZbWP0N7ar8lMsn/OUpiaAJACO3BEqrQ9xeTDe7cMYlxc9XW6ksvgp+vbLcFWjt6dU0P9toBzdFH2pSmbPQ/pzO5Jx/DxcjSqTDijry19tkbAgKfJ0M7r9T+HHnHrm1lsx3qTfqlZjYQ5SH5iq8b8W58vs/8lqdbNJ1bCyN/JZiYBE4EgEJAEgT0VeEWCu+Ljz70FRWSdd8yiEmvd03ujE6bVcEACcC0UAl7z/MBj2ng/T49imz8ussrpRx43O9Np5L2HLinfyAUuDMb2BMow5+1YR0aLXzKR3SIy00TWqA8A0AOpVcD/yZV0HnoIhJ12tO8VGbxUMSQBA3HwPdHlwjNsrROH6uTxoTBpuTzKB29Vq8NY3mzGP/nKLQm1GzxijEqZEggiaEN6zI12BSNwkhPCaR+5/Or6sBjDFXwZrxfWAZ6O1+JeF6C29e860EooXWp0vUzWYsiFNIiARaH0ISAKg9e15Qa3YaLiy3pxWJxdphADIlQYA10vHnwRAPqoB+IraYOy5d6CkTXdd0JsJ/0917PEVY8w5t4toEb1Wc3AbFr4zBZE6fdUG9PZrtF23Qadh8IlX6nbg2L9eJy59LhIjPTujYMhJV4J7otf2bJ6P5bOeQCIP6tkM/x8+4Xp06jNe13SNvCtbKwHQRnHhIk8AI90e4fwzvFqP8faUom9vZ3GeerjceMpfAZZsy6XNiUdwvxqEGd19ihU+ZDFiYXUihtuagfJ/tj1hmcapgTL0sBix8UFMxaORGrAqgJPWXXFjWqAMnLcVey+m4vFIDaIOz9fKHOWzEgGJgDMISALAGVxlrwYQMOJQs1vm4TIfNz9mLAXAyEd4+nqMpgCknt23bSmWffBYzqMA+oy6CP3Gfke3Y1u9txKL3r3fUFh7Oj5GQ9z57IZFr6Fy0Wua4dBOnSujJAnnYUXbQWKkvZN6FPXTe8knydam82CMPnuy7lKkRiKCWiMBUKG48KC/DANcHu2DkqUFFd9JAmQaw8l/bFFJ38yE6Mw9FAmZeRRDXR48HqiAFXeSonJPRGqapStJHYBf+Uow0eM3hV/qoe3JOCaHg+D/d9I431/7SnCGxfluScRF2sJOk2kjTq5R9i0RkAg4i4AkAJzFV/auAwGjH+H5vM01GjZsNs/dLAHAMOWVc5/FznUf60Denial7XpjzDm3gdjoNaskjpkxGY2x5P2HcHDXV3qnaWM7BQOP+T56jfiGoT63r5mNVXOfM0VaSIy0oTYTKXFw5yosmfmIafJKe1ZHtqBWyvDTb0DHXkfrftzIb6w1EgDM8b/RZ15MbXkiJmqpq2kuL0kFKv8PN0kq6N7cLA3/Fq3Dn6O1prqgsOFkX6mpZ1MPPRoJ4Z08pZ9Zmnj9w5d4ArjGogYC7/3vVIP43EIpRr1r+ba3CFdZ1AGgXCGFC+flQLdA77pkO4mARCA3CEgCIDc4y1GaQMCoU82u8nWby7JhLB+mtw69XhGuTHjMEgDsh8ryDHevrdru+LmjAzXqzJvQpssQ3WPZI8pnPHybE2SVhEUzpqIuuFv3fO1oSJJr5Bk3NipumW0M6yUMJUZ69q7nsHMxcPzluqNXqCmxYdGr2LD4DVPEjJ45ZbZhZY2hJ1+t+/wYjRxpjQQA8/sv8hThKp858TeW3fuNGsSKtHQQ5pLf5y87LBZoZq/NPvNYIykJevr7lieA6yw4v3VIYlK4GhRHbK5GkcfnA20sRUFw7f8XrcXLOdABoE7FVH+55bP2p2gt/p6D+TbXcyHnLRFoqQhIAqCl7mwzW5fRNICoGhL57lW71+RspXR2R581GRWdBuoe00z+Nju3QgDw+arda0HxQZIBThlvJQefdCW6DjjF0BBGbiab6tjMDXeusEmfNwUuKfxHBXcjZkc6h8RIG3EzqRmJeBQrP34GJPicNjPnZ9vqmVj96Z91ExStkQDgvp1QL6ZmZg95e/qHSM3hcoBMJJjkK8XpFsOyzcyFz0xRg6AOgFHjR+BNvlKcbWHerEBwPSuWNNNQ8nJFEWkb3/AEjMJ3RPuP4hE8pIYQdjgZorPiwv3+cvRxWUncgDgzj+RgvpaBlR1IBCQCtiIgCQBb4ZSdmUXAaH4rx8ntba6CfmMuQd8xl+heotFbuPSOrRIA7OvgrtVYOvNRkCyx24Tzf+JP0GXAqbpvTjkHe9M3zIXVcx4s6bb0g0cRDu21G5oG/dF5GzVxkm5xxNTD9uWaS4z0bLDRKAD2yZQSkgB7Nn2pZwhTbbz+Uow889fg+1GvCd2Rdx9AaP8mvY+gtRIA/VxuTPGXo5OSKvCnGzLRcEZMxcP1efftFReeDlSgg8m+MkemkFx1MokQq5gkYtiVTAiJQjp8HItVC9oqCsoVFzYl4ng6WoNFJkK5ufLf+MsEGWLWePPPXHLOtbkZzwBL6lFZ3w7Zxr3JBG5Rq8WeOGkknG7wleJcC8QN57e7fr7UA5AmEZAItB4EJAHQeva6oFdqJseVC2Io99KZjyB0YItj61MUF/qOvhh9Rl9syNm1kr9tBwGQcnSXzfot6oK7bMPH7S3C0JN+hk59jzPUpxP6BIHSDhhz9m0oruhqaC5sHK7Zh+WznxDREk5YadueGHnmTbpLXKbPYef6ucK5JGZWTWKkjaBRBzjVIyMB1nzxAratnqX7tl17NodacN9GnvFrlLXvo/cR0W7zsrew9su/GZqP0fXv2vAZls9+0tC87Gxs9P1YuZApGxQAbWjM2b/GWwzmwJuxNYkYpkVC2JyIY4Lbh0n+UlhxI7cm45gfjwqHf0MiDt6sp5f1S/9g4zjdXC6UQgHv/Tcm4qbU53n7fauvTJQ/NGsfxyOCCKltJgQASY/BLg8u8RYJ4sP8yrMjdq8aBCMBnDZWsPi5hdSN1PyYyjI3B/N1Gg/Zv0RAIqAfAUkA6MdKtnQYAdYuHzXxZt0q16np8CZuzRcvYee6j5C0OQSRzu6gYy9H14ETDDn/vHVf9M4UBA3cwqXDa/QDt6mt4Y3gyo/+gH1blxhyCrL1yfr1wyf8wpTDzXBpzsPuEmqd+hyLYadepzs/On1dPC+blv4XG5e8YVvlBBJGXQacIs4N00aMGkkt3uDaSdpIjLR3oU3no0S0htE9oybA7o2fY/Unz9skDKigfY9RGHrKNYaENblC6mssmvGA4ciWQiEA+EHCknSsJM+b1MbM6PuxMQKAwdPftOBE0TmfGgliZSKGq7wlpm9jF8ajmBlXsSAeFWH0ja9c+xwbbdFWcWGKvwxHWRAunB1Xcb8DkWZG16KnPQmPb3mKQNG/YodKNVIDgFoATttIl1eUA7RCOnGOL0Xr8EIO5us0HrJ/iYBEQD8CkgDQj5Vs6TACFNaj0FWX/ieZGim4bwPWfvGSUHm3SgQwIqFj76PR/+jvmbrBNXML5xQBwH7ppOzbuhhrvnhRpE4YNW+gDP3HfRfdBpEIMR4u62y6hvkw9xQOJGwqF76CHevmIm5SEIm4tOs2HAPG/wC8/TdjzuWWS4y090NB39HfQt8xlxoi++w8Q9SJGHTsD0HRSMWgc2Ll7OSTAOiouDDS7cWxLi9GuL3gv29LxnGPGkRlIxEwdhEA3DvefDOX2vhb7dDO09Fj+PQV3mL0NpiPvTURx++iNcLxz5e1U1x4LFCOHhZqys+Jq5hS4ARAG8WF090+nOcJiH2yI9y/sT1jFQBGhjidEsG9u9dfJqIZrNin9fNtLhEcVtYqn5UISAQOISAJAHkSCgqB4opuGHvuHfAXtzU9r0hdlRDn2rXhc5HrndAZ2saP4NL2fdBt4Kno2Ge8yIs1Y3bkuRv9wNU7TxIjB3asxJaV72D/tuVNYuNy+4TgYc+h54gbSZfJEFH78tkbX6WZagTZeqMTtWfzfOxY+5HASevs0OkvKu+MLv1PRPejzoSvqELvVmRtt2PdR1g99znboyQ4mMRIe2vMClum98zzvnfzAmxdPRPVe9ZrniHuS4eeY9Fr+HkobdfHsOOfGtuo8F/6nHNJADDsfpjLg/FuL0a7veiuZHfGpkZC+KCRsnJG34+NRQAQg14uN+7xlYEq8GZscTyKTck4LvAwK1+/rUvE8HikBl/lWTmf5RAf91dYEpObGVPxUCSU08gFvUj3d3lwvsePM91+x278M+dC7YZJajW4x04aSStWb7jQonjhwWRCzLcxws3JNci+JQISgfwgIAmA/OAuR20CAaMlr7TAZIoAb3hD+zcjlhHmxhKEJW17CmffaOhvtnHtqk5g9ANXC4PG/h4NB1FzcCvqQnsONykq7QgSMd5AuWlnJNUZHer1C/6Jzcvftpx+oLVGM4JpWn3y7FArgIJq6VElxIi3tXT4zUREZBs3F/XlJUZaO24fUZIaib8xte5ggzNEMo3pNHz/2PHesXp2nCQAGGbN8PJjXF6wdFlvlwd67itfjNbilWg4q5q60fdjUwRAab0CPB14s0bBPiNh2EwZuE8NYo/NKWtm5l8EBY8Eyg2lAFDqL0V2MF3hL9Fa/M1k5JSZOet5hnTMaR6fSPEgCWCO3tEzUvY2jAAgMeK0UQTw175Sy8M8oIYwK+78fC1PVHYgEZAI2IKAJABsgVF2Yi8C1kJx7Z2L/t6shOBmjmL0A5dOfFFZZ9O39PpXqb9lPuqlmxVO078qZ1padeCMzEpipI1Wc8LIjmofdhMAXigiH56l5aha7zd0N35of+gkP6AGsTOLk2z0/dgUAcBb1HM9AfzKBjE17ZMFcct6h1ot1NcLwai5cIdGGHlVMomNyRh2JBLgPX88CahI4mAyiRWJGNY7fNOtFyeSMMPdHpzm9uN4txcM+8+XvRqrw7ORWoeLAR4SM3zIX245uuGf0To8H3V+vvnaDzmuREAi0BABSQDIE1GQCNgRipvLhfF2uHLhv7BxyZu23HQb/sBd9CoT/U3nL9uNVS5v/jPnzlvuEaf/EhSVbA52YMcKsFKDE+UaG1u/xEj7ZDANacTpvxJpMIVqrGCxbNbjUGsPWJqi3QTA97xFoq66kZD4zAXwVn1yOIiliSPz4w2/HxupApAac4zbi6n+cl2RCVaAZo71nWoQS7KsyUq/Vp6lk/wdTwDD3V5RSYCOPW/4q5MJbEsksCoRFZEK6fVICu3DkRElp3r8Ig2D6SWFYEviUdwbCYLkiZNGUcO7fGUincaKUYfi/khQlJ6UJhGQCLR8BArtPd7yEZcr1I2A2VrzugewqSFzftd+8SK2fTXbFuef0zLzgbtp6ZvoN/bb6DXim5ZD961Aw7D5VXP/iN0b59mGh9H5uD1+DDjmMnQffGZesWhq3kI9fsNnWPXJ86aFB43ikt5eYqSNHsPzh51yLTr0GqfdOMctqDOw4qPf21J5wG4CgDXVKU5mhQAgnCwt916MLmlDM/N+zFYGMNVrN8WNu/ylGOCw88gb1n8UWKh85rGl++xs5rp9PxSG9Y91e3GWx4+xLi+oL1EoVockJoWrscrh6Aj+xn7mLca3TWoWpfCqqdctyLcmRaHsn5yHRKClIyAJgJa+w818fcyv7jX8fOHYmhWhcxIClmxb8eFTtteSN/+Bqwgxsf7j/icveIUObBH1wZmSkH9T0GXASUJVnTfehWQkjdbNexnbvvrAcsUKa+uSGGnhl3oH9R1zieESpVp9m/n7odKVb2LDotdtE4u0mwDoqrjxYKAMdKyt2L+idfhrrA50TtLN/Psx+2yoU3CZpwj/Y9GJamqtTGm4Sw2CgmvSzCPA9JIhLo/I7z/W7UOnAnL6M1f1WCSEt3OgA3CGx49bbdABeCQSwrs5mK/53ZdPSgQkAnYhIAkAu5CU/TiKgJX6805MjB/h29fMwbovX7blBi5zjlY/cNt3H4mhp15nuI64Wazo0G5a+h9sXj4d/OdCMuZzH3X8j02VVnNiHVSGXz7nd6gL7nKie1N9Soy0YStt10uUKeW7KF/mFOFoNwHAW2TmlZ/k9lmCivny96pBbE2mB6Cbi5BqKgKAH0ITPX5MssGJyrZgzv7pSA3+EwtbwqM1P8xqEce5vTjbE0A/kxUbco0f9/upSI3j1REockgdgAqDpUMz8fh3LIzf52C+ud4HOZ5EQCJwJAKSAJCnotkgwJDlrgNOQb9x38nbjS4d/71bFmLtvJfB2vZOmVUCgPPirfeQk69Ch57jHAuDT+Gx5vMXEA7tdQoOW/qlAzfkpJ+hrH0/x/BoaqK1VTuw5vO/YN+2ZXlLjdACUmLUNEKMBmCVEkbYkDTJlcWiddi87L+imoYTBJvdBABxoQ7AT7zFliCi43yrWo2F8YY6AHa8HzMnNsLlxdRAGYwV89O3vH3JBK4PV2GXvP3XB1haqxJFwRluP05w+8TNP//daeNpY+yK1YQChtMz6oP776QRE0YAHGeRcGOUyt1qEAccnq+TWMi+JQISAX0ISAJAH06yVQEhQG0AfoT3Gf0toXyv5OCDgB/gO9d9jE3L3kI4rWSeU7DY94GroE3nQRh03BW23lxS5G/3xi9Queg1R4kQJ/AtadsDfUdfjI69jnY8TYIEyYEdK7Fx8es4uOurPIf760dTYqRNBFAXoO/ob6G0XR/H3kGRuioRVbN19UxHdSKcIABY8u8Bf7nl8mu/jdTg7Vi4wS2qfe/Hr/e5s+LCrf4yDHdAB4Dl4FgWTpo+BKjmP9Ltwaluv8jx597kyrYl43hUrcEJHh8utVAakvONIolbGhGytHs9P/IW4zKLKSwU3qRuwXKHdQvsXrvsTyIgETCOgCQAjGMmnyggBPzFbdCx9zHoNvA00GmxUycgUncQ+7YuwfY1s0WOf3odeKchsP8D9xAR0Hf0JWjTZbApnLj+0P7N2LrqPeza8LmjDonT+LJ/Ekntuo9At0GniYoBdtRjZ78kR6p2rxEpIowWoShiczWJkfbOBUo7ouuAk9FlwMm2EJI8L/u2Lha/s1y9d5wgADooLkzzl4sygFZseiwsypMF03QA7H8/Qtz8f9sbwBUWoxYy18oohsdlbrXmESiCgsFuz+Hbfqrb59J4Rz8vHsFfonVYl4iJ8npPBSosT4EpAAytd9pOdvtwt7/M8jBPylQVyxjKDiQCzQEBSQA0h12Sc9SJgAJfUQXKO/RFmy5DRIgu83VJCjAcnikEmUZnLRoOIh6PILhvA2oObMX+7ctRc2ALeOufL3PiAze1Fjp1ZR36CuKkouMAFJV3EbgxvDllDDNmWTriQCeEmAT3bUQiHskXJI6P6/GXoLxDP1R0HCjIJJ4dt9sHb6DsCMKECv7RcLUQYSNGtdU7UbVrDar2rIVasz+nZJHjwKQNIDFqGm2X24eSiq6CUOJvrLRdb3h9JVnPUOo3xlt+vnsO7lyNAztXQq1hSb/mX4qLHxcMSz49y3vXyJnljSzDqDclGuoAGOlDb1vWj7/dZsHQMJK4OQdq8HrXWIjtjnF7MdHtx8keHyjyl2vjGftjpBafpP3vW1fFhUcCFZajDyiq99tIyPHKCr1cbjzoL0dHi9ESjLYhCdBcKkHk+qzI8SQCLQUBSQC0lJ2U62hRCDhJALQooORiJAISgYJF4BJPANf4SizNj1TIHWoQX+SAfGSO+VR/OUptvH3em0xgklqNzTkgMCwBneOHWbV+jNuLM91+HO32Idc3/lwuyZkPYxG8HgtjfUbYux8KbvaXYIL7yIsDI1CRuLpNrXZc/4ERLJP8pTjFog4AhTdvV6uxR+oAGNlm2VYi0OwQkARAs9syOeHWgIAkAFrDLss1SgRaNgIU1mM5QOZ0WzEq6P83Fnb8VpJpC7/2lYI30nbZskRUCKtVZ5QytKt/O/o5emBnjOjdHi/OWoV4wrnoE56C3i43zvMEcLrbhzYWb6utrP2dmIqXo7XY2YSj+11vEX5qMSWEqQUkAOZnCFlamXtjz37fW4QfW5xvY8KbTsxX9ikRkAjkDwFJAOQPezmyRKBRBCQBIA+HREAi0NwRoIM31V+GgRaF9WbHVTwdqcVBh28lSVRc7A1YdvrS921JPIqb1OqCTuq4/PTB+Nk5w/H5Vztx918/R61qfwA4b6hZr57Cej0t6kJY+V1sT8bxWjSMmXEVNRqkDImg+/3llqsB/DFai1dykFLIKgD3+css0m3AM5FavBrLXwqklf2Vz0oEJAL6EJAEgD6cZCuJQE4RkARATuGWg0kECg4BKnIwFD2cBKjO3VyNN+rnWtQBYDgy0wAyw7SdwMQuMbXU3EgA3KoGC34PJ47phcmXjsP2AzWY/H+fYts+e6oWUNzvNI8PF3oC6OfyWHZOzew5fz8sJfmfmIqF8YjuSJIuiktUsmB+vRWbFVPxaKQGqsO/426KW5Sy7K5Ymy+rVjwWqSn4M2tlT+SzEoHWjoAkAFr7CZDrL0gEJAFQkNsiJyURcAwBOvzdXW6McXkx3u3FaLcXzEN+IxbG7yM1jo3rdMff8ATwS4s6AJwjw+jTRdqcmjejFR7wl6GtTeHpi+NR3KkGUeew82cHHoN7tMWDPzpRlLW8/cVPsWzjPkvdHuXyCA0IJ0or6p3Y7mQCr0fr8CaFbQ3ugQfAr3ylONsigbUjmcDkcDUoNuikMYLlRl8JzrQ4X87z1nAQjJaQJhGQCLRMBCQB0DL3Va6qmSMgCYBmvoFy+hIBHQh0UlwY6fbiWLcXzJdnDnqmUZTrDrUadGSao9EJfNhfjmKLwnoMo34jGjbsxBnFjI7/L3wllsXUUuN+Go/goUgIoQLWAEjHqGNFEe7/4fEY2K0Npv1rAWYs3GQUQqHkf5EnIMoqtrOJSDEyCbqtaxMxzIipmBuP4ICF345dQpasZPFZDoQsL/UU4WpfsRG4jmjLeCOSVp/nYL6WJioflghIBEwjIAkA09DJByUCziEgCQDnsJU9SwTyhQBz4nkbOt7tw2i3B10Vt2ZIdHMX5WIaA/Ooh1nUAaDz9NtIDfZZcOb07DtvfRmubrV6QWqsj+IRPKiGHA//1rO2bG3alvpxw4WjMbRnOzw3YwVmLt6MIp8Ht37nGJw2sgdenrMaz7y9DHr5i/aKCzf4SnCCRTV6M+sJJpPCaX0tFsa6DFV/M/3xGbtKQ74QrcVLOdABGOv2ikoW1pIAgP+L1uLlHMzX7L7I5yQCEgFrCEgCwBp+8mmJgCMISALAEVhlpxKBnCPAG9AfeoswzOUVucRmPsyfjdbiX834Y/znvhJxI2zFqpJJoab+lU2OXVNzoZjaFH+Zlekefpa555PVahRi/Ebb0gCevPoUlBf5EApH0bdzOd78vBKP/3sxovE4rj5vBC6bMBizl27F1Fe+1BQHZNrKdd4S9LWYM28GeOpDvBkL49N41FaxyH4uNx72V6DCYgQLIxFIBDmdCtJRcQnCjfO2YiSuHlJDolSiNImARKDlISAJgJa3p3JFLQABpwiAzqW9cfmY21DsNf5xm0wmUK3uR100hC1Va1C5fxk2HlwJ1aRacImvAleMvRMdirsd3rGgegB/X/owdgY3Wt7F84/6McZ1P/NwPwu2zcT0r/6ctV+v249Lh9+Age1HH/57NK7itRVPYs3eRZbnMr7HOThn0A8P97N232K8uvwJcAxpLRcBhkI/HCi3nAP9Qb2IWHMVA5zo8eMWX6nljZ6iBjEnB2HJdGDv85eDInBWjTfRk9WgrU6p1TnxefqzUy4/Hn6vG7e98Jno8qlrJmBk3/b4fPVO3PnXzxGsjeDssb3xo4lDcPuLn2H9jqpGhz7a7RUlFOmA5sqYq/5pLIJZ8YgQiHSCZKGIIZX1SW5Ysf3JBH6tVmNLwtm8ekawXO8rEaUWrRiFN29Rq7HZ4flamaN8ViIgETCPgCQAzGMnn5QIOIZAIRIA2RabSMbx1d4FmLX+n9hXu8MQHtkIAHawZu9CvLHyadPEQmoSVgkA9rMztAn/WPKwID6smCQArKDXfJ/lHdxNvlLQAbZiFOOa3IxFuQ7dopajwqJzyLDkV6Nhx8PpyxUFV3lLLIu/cc+p3XBTuLrgBNV6dSzDoz89Gff/cx4WV+4V4f7Xnj8Sr3y8FteePwL7gmHc8dJnWL3lgObRPc/jx7W+ErDUn9NGEmxxPIa3Y2GRU++sO31oNfwNn2PxN8x+Ho2E8E7MedL3Ak9AkABW7R41iI9zQLhZnad8XiIgETCOgCQAjGMmn5AIOI5AcyEAUkCQCJi78U3M3fQmYomoLnwaIwAYaTBj7UuYt/U9wEL4oR0EABfyxZZ38f66l8E1mjVJAJhFrvk/Z5eIWHMW5eIt6r3+MoyxeItKRX0K6jktiEji5nybnCje+E6NhLAmB6kLjf1aGOpPdf+3528QIf7M56fI3++uPhVP/ncJPlu1E09dcyreXbAJL81ajZsvGYuLTxiAPVV1+MUzc7Bpd7DRH+Ipbh+Y4pELsT8K+9GBnhePYKfDWhDpC/6Btwj/67UmrMf+ZsdVTFNDjpMW1Bl5MFAuqohYMWoAkHSTJhGQCLQ8BCQB0PL2VK6oBSDQ3AiAFORLdnyEd9e+oOv2vjECgH3ZkQpgFwFgRyqAJABawI/S5BLo9FKUi6G5Vqy5i3Jd6S3G/3iLrEAg8qdZTm1FDpxphrSzBrzVgHaSFVSAt0uUzgyAPo8b118wCht3VeONz9YjkUzC63bhp2cPx/QvN+CM0T1xxqieuObp2aiujeDGb41BPJEU4n9qtHHi8wyPX5Sds+poNrUmhs7Pi0cxM65iRTzmeBWIbHNhWT2msFhzpyHKAN4SrnacvCAZ8xt/GYZaFN6koCLJqxq9CpBmDqd8RiIgEcgLApIAyAvsclCJQNMI5JIAeHfNi5i39V3NLWGevN9dhI4lPTC003iM7HIy+N8ybdWeefjPqmc1SYCmCAD2aTUVwC4CgHOxmgogCQDN49UHMyxaAAAgAElEQVRiGzAnmoJy/S1+jDMUlyJizVWUizfFd9kgrDctEsLMHIRR93S58RtfGXpbFFPjftHpywVpofUjIhFw/xXHIxyJNxD1e/KqUxGOxjDpz5+A0QKPXXky/vTeCsxdsb3RLke5vLjFXwqWsnTC6CxPj6n4bzTsuHCe1vy51vsDZZZTHHJVXo87wpQMO4Q3J6nVQl9BmkRAItCyEJAEQMvaT7maFoJAIRIAmdD63AFMHPB9jO12OpSMj8AZa1/EF1tmNBnCr0UAcDw9/TS25XYSABxj/rb3QbLETCqAJABayA/TxDIYTs58XIaUW7G99aJcm5qpKFePeh0AqyJxf43W4Z/ROsedQpYvZNi3VSeK9+fMpf60QHKpJ47phcmXjsPWfSHc9Ke5Isz/Z+cMx+WnD8aKzfvRtW0x1m4/KIQBI7Hst//USLjXb13cMtvvgSMSq3/HwlgRj6IQXE9G8dzhK7WsYcH1shQgSwI6bdQsoHaBVWMEAEVIpUkEJAItCwFJALSs/ZSraSEINAcCgFArioLxPc7GWQN+0IAECMdq8bfF07C1el2jO6KHAKiNBvHy4mnYEdxgeGftJgCobfDa8ieF6KFRkwSAUcRaVvtv/j971wHmVLV1V3qmhd6bdOldULGBYsEuNlSs2BXLk6qgSFdRfBbE9gRF3/uxYAMs2OnSO0gv0mEyJX3+bx3ImBmSTJJzb2YynP19fChz77nnrHOSuXvtvdc220VvdFkb6XaC7blS0awwYIQtE10l+8OvD/gw2p2DvRKaHLHgxygqnagnNHCiJnvyMCPBbimxzDWWaxzpVvAPU/xrV84QmgD8/h42dR427DqKB3q3wYXt6+HHFTsxZdbqqC3/HteA0Co+Z2dBAeb4XULkkWRXWTJ2ABhqzdRE52Ch34Pn3DnQu6NHc6MZE2wOZEi2L2T70SnePAk1nrK0k2ouCgGFQBABRQCos6AQKIMIpAoBQOiMBhMuanILuta7pAiSa/bNx8x1kyOKAoZvA3gYmdaKRciEzYdWiHZ88bYblCUASD5YjNYiZQ77c3di+ooJyHYdiuvUKAIgLrjK3cWt+DKuRLnQz5KOfpI6AHSchricWBGj2KjMYaLjR/0GuQZwwByfGy94cmSmkvC99P8evbI9bj6vGYwGAxZv3IfH3/4VFTJsGN3vTDSuWQHjZvyJ75ftiOkZZ5gseMaWBQo7amUU9KPGxVyfu0w6mi2MZky0V5A+B8SL7fWYVq93O0BmaQyzZqGTBsKbz3ucOKZ0ALQ67mochUCZQEARAGViG9QkFAJFEUglAoAzT7dk4eZ2A1HH0bhwIcwC+HDZGOxxbgm7veEIgJ+2/A+1HY3RvGqnIvckUgogSwAs2/Mz3L48dKt/WZG5JFIKoAiAU/sTXslgxAhbFqjOLWMU5WINfE6Kvox3M1lFT3VZ15Ht1GYnwVmsbTBhmC0TjKbK2NqADwNd2aWi33D1mY1we88WGPKfeSK132Q0Fqb2p9vMGHJDF9EC8KOf1wvRv2hHi2J/Y+xZYE28FpZXUIDPfC78ny+/TAvNNTOaRRtL2Wh6ELPn3U78onMmDz9j92gkvMmzu07pAGhx5NUYCoEyg4AiAMrMVqiJKAT+QSDVCADOvGX1rriu1SNFovd/bP8KP/71ccwEAGvstx1dg1vaDUaWrVLhfYmUAsgSAH/u/gG/bP0MN7d7CrWyGhbOJZFSgMQJAAMqpVVH6xpnoUmVdqieURc28/F2VNQiOOY6iJ3HNmLd/kXYcmQ12LFAWdlDgOnk91szcK2kDkB2QYGIHpamorwMujUMRoy3OUA9ABmj08g6ar3VyRnlvtmShr6SWQuHCgJ40pWNXTqXLRTH1Go24t/3n4/Ne4/ihU+XFvnxgKvai1KA4R/Ox209WggtALYIjGbnmawYZsuS7ozAZ7C2f4onVxAAZd2ops9MEK0IgE99LrzpydV92T1MNgy1yesAkHBj+0VlCgGFQPlBQBEA5Wcv1UrKEQKpSACkWxy4pf2gIs7y9qPr8cnKF0UkvbiFywAIdiToXOciXNrsdqlSAC0IgG82vCcc7+tbPyZVCpAIAVAprQaubHEvGlRsEdPJJsYLds7CvB1fKyIgJsSSe9HFZhue0qCePFkq+HqgQ7efDiQ7AsjYtoAfz3mcuqdRc44XnWgBJzNf3kshQHZy0Muo8D/gqnaY/ed2rNp2vEQp027Bmw9fgJVbD55EAFzW5TQ81Lst7nttLnYdLLk8gRoO4+xZaKtB9J/EzRveXFEakQp2lsmK5zTIXAmudWPAh8HubJDQ09MaGU1CB6CiZKeGmT4XXvfkomwpM+iJnBpbIVD+EVAEQPnfY7XCFEQgFQkAwIDLmt8BOu9BY+R+2rIx2JezPS4CgO0Fr231sFQpgFYEADUOLmx8s1QpQLwEQKPKbcT6WVoRr5F0oVhhjudovLeWmevL4y8mrdKIKSb3lid1RblusqSJ1GQZoyMyxJ2NP/1emWFiupdlG2PtDuma90+8+XhHJ/X3rHQrWtarjDsubIGNu4/ilZnLClP5n7imA3q2q4cBb/2CzXuPFa65a/OaGHJ9ZwyY8gu273eWiMWZJiuGWDORLikqR5X/ad48sJtDqhgzd9hWTytj9sNQdzaW6nx+uVeDrZkggSFjFN4c7nbicBkTZ5RZk7pXIXCqI1Ae37NO9T1V6y8HCKQmAQC0q3Uurmpxf5Ed+HjFC9h0aFlcBAAvrp5ZT6oUQCsCgHOhMKFMKUA8BEC4dXMOuZ5sUIRwf85OgaXNnIbTKrZExbRqJ2FbkgBjaX5EWEfMHut1DUZkGoyiLppxsKoGIxoaTKhmNGJ/IIB9BQFRK84/TJ3+K+BHfkEBchDQPXKmBz5ZBgOe1kCUa4Xfi5GeHBxL0ZfxjiYLxtgckKuqB1715OIbnwvhG9Vpt4Pscz/Imol2kmJqdPboRPG8a2mM/I+5/UxUdaQJJz/H5cWDvdviWJ4H0+auQ8UMO169/1xUr5CGFz9bhh+W74DFZMLAPp1Eyz8KAnp80WO7LGFhFwvZVpZcN1XwR7idZaK9Xyz7wHP6uDUTzODR0t715uHjJJAgt1vScZtkCQuFNwe7nFiZBOFNLTFWYykEFAKREVAEgDodCoEyiECqEgB1HE1wW4ehsJr+6XkeTOsvDnO0EoDgtTKlAFoSAJyPTClArAQAsw16N78bHWqfXwgX6/y/XPcWth1di4KTUkYNQhfgqpb3n6RT8H+rXglLvCT7uNthQBOjCV1MVrQxmVHPYAJF8YJG1+Of/ws/O7pM/GVFZ29LwAeqhm8N+IUzsbvAnzKieP2VKBeqGIwYZ3OgoaQOAEUAp3hzdSeDSFj1sdhxp2TWwtGCAJ5yZ4tzq6Wd36YunrmpC56etgALNuyFxWTEvZe0xk3nNcfcFTsx6pPFqJBhxchbu6FDo2rIdXlhMBpw2OnCk+/8FlP0v5rBKFLJSdzJGJXkh7uzsSaFBOUYRX/NVgH1JddeHLc/RDtAp+5p9d1NVjxriz+TrPh8X/Pk4osU0GuQOZ/qXoXAqYSAIgBOpd1Wa00ZBFKVAKiR2UAQAKGp6xTTYy19IgRApFKAuVv+i9+3fQlEiaZpTQBEKgVYsfdXfLX+bSHKF8liJQAq2KuiX4enhfAfjZ0Upi8fh13Zm6OeXYe9Cvq2G4jqGfUKr2MXg282vBt1Xnp8IOgiNDSaRfupLkYLmpvM0unTkeZJxJmWSiLgZ78HmwI+3YXhZDC7wGQTqvKyNtGTg29TpH66+Fr50sGI+oWSEdW9BQE8484G9QD0tvNNVjytgROlh35D6wZV8Mq952LRxn1Yt/MwzmlVG4+//Ru6t6yNwdd3Esr/w6bOx8HsfLSoVxm8nv/9+5q9hd0ASsKPrf+YtSFr3/vcGF9K7RATnTs7QLxkd4BEppZ2sCAgygC26Hx+SdpQeJOZLDJGEcBJnpyUydyQWau6VyFwKiCgCIBTYZfVGlMOgVQlAMJF9WUIAG5cuJT4WBxjrQkAziVcKUBBQQCfrvk31u5fKE0AFM+giCaiWPxhzBq44vR7C/+Z5QJTl45Gnjdb9/PPl+OWJjPOMVnR2WRBLYNcpDCRCTOTgOJaS/xezPK5RAlBWTNGvRlJDc2ASGSOX/pcYESu7K0wttVcY7bjIcmaamaFPON2gq0R9bbTT6jAs4xDxj4/IaYmM0a4ey/qUB+D+3SC1WLC8A8X4KeVu8RlbU6rgtH9zhKO/uD3/yiiARDrHLjifhqkkSer7j3WdcV6HTtA3CWZ/RHpWa94cvG1zlF1fjf/y5YJklgyRqJtmDu7TH6vyqxL3asQOFURUATAqbrzat1lGoHyRABsOrQcM1ZPOkmZPpYSgOAmhSsF2H50Hf67ciJcvvDtlPQgADifcKUAR/L3CbHDo64DYc9VrBkADSu1xq3tBxd2PziUtxcfLh8r2v2VZNUy6uKmtk/CG/BgT/YWHMjdhWV7fhJZBHoZ02M7Gy1CKZ093uXcI+1mSZXx7/xufO51YW+BX+Oq68TnSbwY/T5b8mV8wwlRLraXS0VrZTRjgt0BptfL2BueXJAMoXOpp7Fs4QlrBrpK7tvqgA9Pu7OlS1ZY9//crV2x+2AO3vx2FU6r4cDE/uegcqZdpPYPev8PrN91REBSp0omxt15FmpXysC4GX/i+2U74oKKNfCjbQ6R0SNjOwJ+/MudnVJCcmwD+W97BZymcfp/EEeWsbyYhIwItrK8W5LESKbwpsw5U/cqBBQCsSGgCIDYcFJXKQTKBQLhUvQj1egnsuBwTr0WBIDZaBHigq1qnFlkWtFKAfQiAFiN3qPxDeje4Koic4lWChArAUAnvl+HYSCOQVu0aw5+2DwdvjIkwMRk0rYmC64w29HeaEEFychoImctlnsolPeNz42vfC4cKCPOcj9LmoioypgXBRiUwqJcPC9MKWd6tYyx7IPtyY7ovLcWGHCtxQ5qOMgYiamB7myQwJExftxu69ECFdKteOOblUi3mdHmtKoiwv/CXWejLp3+EGefP3/ulm7YfTgHk2YuL+wQEMsc2ELuJZsDDSSdYAo2/tuTqztZE8uaYr3mMrMNj1ozpQUrIz2PWiaDXdlC5FRPYwnHKJujRK2VkuYwxZuH/yVBuLCkeaifKwQUAvIIKAJAHkM1gkIgZRAoDQJg48GlIkXe6y/a8zmeDAACXCW9Fm5tPwSskw9atFIA/QgACI2Dm9sNRB1H48K5RCsFiJUAoLL/DW2eQMNKrYqcKWYALN/7C1bt+wPMNjhZDDA5R9BhMKCXyYbLzHbNRbH0XAHLAT705uFXv6fUNQIY/WdPcVlLdVGuxzVQlWcGxDC3E5slHepY9kIrMTUt9RtIBDx2VQc0r1sJz0ybjwPH8gUZMOSGLji/TR28PWeN6AQg026e2RoUkZMtW/lPirX+Y+r8GHsW2hrlMh+inS2WsbzlycUMncsAahqMGKuBiONckbGQC3YFUKYQUAikNgKKAEjt/VOzVwjEhYDeBEBxETtOTlYDIHSBbDN45en3FqbI82eRSgH0JAD43AYVWwjhPQoVBi1SKUCsBADHaVm9K65r9UiRNYZiQCJl65G1WLN/HrYcXi3aA0YTQ4zrgES5uLbBhP7WdHQ1WVB2kv3jW908v0f0Ymc6cmlZXYMJ4+0O1JAU5WL68CspLMp1qdmGJ63ygojPup34PQk6AE2MZoy2ZYkuBjLGSPjLnvBlS7GMe8/FrTBryXbsPpQjLg/W+ZMUDKb+m4wGPHBZG9EJ4NvF2/DiZ0tjFvwrPocuJwQAZYo1mO8wxZOLz3R2dGPBL9ZrepptolxHbrdLfhoFTF/35GGPjlkAzGAh4dZLWnjTL9oBsvOKMoWAQiC1EVAEQGrvn5q9QiAuBPQmAMKNzxT22Rs/OGme8WYAcIB4SgH0JgDiKQWIhwAIdhvoWu+SiCRAKJhO9xGs2T8fq/7+A/tydmiu+l/ZYEQfsx1XWuyaK2HHdXg1upjZAO978/Cjz10qcSzWvT9ly8D5IcRRIkvbHvALFfGyKHYYy3qaGs140eZAhmT5yNvePKH1oHdUkqnwD1vTpfeNQpVD3E6wPCVeM5uMeLn/OWhQ3YHP5/2Fnu3rYfB//oDb68eLd3c/KfX/yq4NcfkZjQQxcCTHFe/jxPXU9hhpy5JyhBkvnuDJAbsApIKx7SF1DxpJlj3EslZ+C7GMRe+uHtea7XhQUniTcx3kyga1LJQpBBQCqY2AIgBSe//U7BUCcSGgNwHQuHJb3NJ+cJE5RdIYSIQA4MCxlgLoTwDEXgoQDwHANRoMBrSvdR4ubNwXaZbYo6T53hyQcJm/4xt4/Im98IduHqPUA6yZQtlf70hYXAdZ8uK8ggLM9bsxzZuP0hDSu8mShnsk68npPpIAYNeDVDQ6/qxLbiOpA7DI7wXT6tlWTU+jWsGVZcCJqpRpx9g7zkLHxtUw/ecNeGXmcrFsrVP/g1ieabLiGVumdNYP2/+lCgHwqDVD7HWybJnfi5EeJ5wytRolTLa9yYJxNoeUngGzFSZ4chMir5KFpXqOQkAhEBsCigCIDSd1lUKgXCCgNwHQrd5l6NX01kKsWBf/4fJx2Hpk9Un4JUoAcKBYSgGSQQBwLrGUAsRLAATBYnlB0yrt0aXuxahXoSmYHRCLsXvA/616BWwFmIjR2aGyf39LBlj3Xx6NUUm2kJvsyUt6SivTqhlhlCVVGP3+bwqLcjEiycikjNFpGuLOxvokRCXZBWCULUuydwFExJctAROxDLsFE+85B7UqZ6Bylh2f/LJBdALwBwoQmvo/d8VOjPpkccKp/8G58XvgKQ1S4Um2feDVryNJIliGu4fr/Zc1E7F902rzVH4XjXI78YuOpSxVDUZxdlnKEotxTuygstzvwyK/BysDXmTrSFDEMid1jUJAIaAdAooA0A5LNZJCoMwjoCcBYDJacE3LB0UNe9CyXYcwdfloHM77W1MCIFIpwO/bZ2LuX/8TNfHJIgAilQKs2TcfM9dNFur9iRIAoaCRDKDoYNua3dG0SkdkWB1Rz9vfOdvxyYoXkO0+HPe5pFN2hyUdbFtX3m2534s3vLnYkkRdAIpyUQW/vmSKMbMYXnLnonSKGeRPBuush2igAzDanYOfiomMys/u5BHYDo7p8NTDkLEffG4wIh6vlFrjWhUw6d5z8cvq3Xj5i+Xoe35z9L+4FX5etRtj/7cYee7jqdmXn9EQdapkYMrs1VICgBxLqz1ixwY6uWXZWhvNGGlzlArp+ZvfgzFuJ/TK5+GJfcSagcujEG7MhloV8GKh34uVfm/KlheV5TOm5qYQKCsIKAKgrOyEmodCIAkI6EkAhBMAXHdgMT5f81rYFnYyGQCEKlwpAAXypq+YIIQBk0cARC4F+HL9FLA9oBYEQPHjwdKA+hWao12t89C4cpsiYoTBa+ft+Bo/bP44ZpFA1jk/aE1HD8n69CQcZU0fwbrsiZ7cpKjJc+LUFX/MmomLJUW52EaMNbmpKspFh/oFm0MThfn/87p0J0KyDAaRFcP2cDK2NeAXWQvxli082LstzmlVG4++9YtQ/Kd1b1Ubz/Xtij1HcvHaVyvR9/xm+M8P67DsrwMyUyy8l6njEzTIVtkZ8OMJd7buLRsTXXT1E6Qcz2S8Rkm8+O8q+hQ6/pM9ufjS54qbGIp1vvy+YXZDkNZlRH9dwAuW0SwLeLEr4Ie+hTSxzlRdpxBQCOiNgCIA9EZYja8QKEMI6EkAdKh9Pq44/d4iq/1q/RQs2/NzWARkCQAOGq4UYHf2X/h4xQRc0Oh6dKpzYeGzI3UjEA6ZyYY+rQeIdPugRbs+3ILClQKwfd+Hy8eiceV2uKRZv8LbNh1ajhmrJ53UGjHRo8KMiE51eqJHoxuLEAF7sv/CRyvGg9oAJRnbXrH2lSmw5T/ufzIaawM+TPLk4K8kZQJoIcrFCPJwtxPzdUwdLuncyPycZ44tETuZ5FqtMT15vDtH94glSzZ6m+0YICmmRoeRBMDSGPUbmIgz4Kr2OLdVHWzYdQRDPphXBPYmtSpg3J1no361LGzYfQSPTv41YdG/4vvJbIdX7A5QDFTG6Fg+53bijzJ4VlsYzULxv24Czj87ULD8RFbTg9iSJKFY4jqdylnYypEkALu48Dtja8AHJecnc6rVvQqB1EVAEQCpu3dq5gqBuBHQiwDIslVG33ZPgeMHjXXodH7pBIczLQiAaKUAaeZM4RTH4tBrQQBEKwX4O2cbeja+OSoBwLWQRKhboSnqVzwdVdNr4ev172LToWUx7rMB3U+7UpAAQYtWghE6KFP9B1szcZbJGuOz5C/LRwH2BgJYHfBi94nIE+tUbQaDiIA5YEALkxkVYBSlCMkgJehIvurJxbYkkADtTohyybm+EHXVrK9OVbvbko6bLWlS02fMdHCS1MlJVrB8Qzbiy3aUn8Sxb2z3N+6Os4XY37Cp8zFv3d4imFnNJtEScN3Ow4WlAFKgnrg5DQa8ZHegWYy149GeSaV7tq4sS1FmrosaBw0TcP5ZPjTKkwOW9HCMBgmMURwvlrK86cnDYZ1FLbU4G2oMhYBCIHURUARA6u6dmrlCIG4E9CAAKEx3UZNbwLZ1oVZS+rkWBACfV9FeDbd1GIpKaTUKH89SAG/Ag3RLVhIJAMBuzsCNbZ8QjnzQKISY4zkKkiRBC5cBEI6EKAnD4gegeBeGXM8xTF02Ggdyd0U8K3zB729N1131OregAJsCPiEmtTLgE//Nf4tklKqi209Hi10I6HixdVxzo1lXMoBR2dGeHN2Vrkl2sJ5c1rFiBJLRbxIqqWjdTVY8a/vnc5roGlhTz9p6vVFglHiENSshhzF0baz5Zk18PB3V61TJxLg7z0LtShkYMX0hfl+zJ1G44rpvmC0TF2hQFnSgIIAXPTn4M8bMh7gmGefFfPllthPr4vkdGK/RQR/kzgbLOWj9Lem4UZLI4jgc7SNvPqZ583Q/y/GuWV2vEFAIlB8EFAFQfvZSrUQhUCICWhMAbFd3Rt2L0avJrUV61gdT35kFEMm0IgA4PoUHr2v1SJE5FH+u3iUAwefVdTRB3/aDYTenR1x7pBKAc067RpQuBO1I/j5MWzYGR12x1fMWL8NgF4CpS0cjz5sdcS59LWm4zZIu6tK1NvY6Z5s6OjtMsZeNarEjAUmAq8x2QQjoVazAiPoMX35UgkIWKxIbD1szcIWkCj4xHejOTkrWguyaw91fx2DCBLsDbDkpYx978/GxLx9s8ainsX1hP0s6rpPcN+o2UL+BOg5Bo8jfhLu6Y9+RXHy1aCt+XL7rJBX/rHQrnr+1Gzo1qY6356zBtLnrpIX+SsKrj9mO+yXLHoLPYCu5Fzy5OFqKEW7u4TVmO24wpyUkdMozRiLj15ByBgoIsq1lpgbCqV4UYII7NynCliXtvfq5QkAhUD4RUARA+dxXtSqFQFgEtCQAsmyVRJ/61jXOLOJ4M+IdFL+Ltg1aEgDMQrji9P5CEyCSJYsAYNy6eCp+8TlFIgBqZzXCrR2GFiEPlu/9GbM2flCiXoDDVhk3tXsKNUPKMKi/8M2GdxEoCB9nPM9kxSANenyHro/uF0X1PvW58IfPo4swG53nxkYzrrfYcbbJKt2jvPj+MKX8Q29+XCnaiXzlsJ78cQ0cK0aSqbKeikbiabgtC+w3L2M8c6PcOdgT4azLjB16L1+agmJqMmPyc/KM2ylaUQat73nNcVevlthxwInT61YS/7xpz1HMXLAFs//cXpja/0+7v2b4auFW0RHA44snlyC+mbc1WkQLOa26gkz35uO9UmoJ2NJoFsRbopk3pGtYvjHDm1+klIHfSRT27GW2SZeHcHe2B/x4xZMrVPmjmdmShna9BqFijebwefKwbM5YZB/YHN8Gl3B16wseRY2GZ4qrVs19Gfu3LdJ0fDWYQkAhkHwEFAGQfMzVExUCpYaADAFgM6fBZkoTNeptRCu69mH70i/cORvfb/4ootMZXLyWBADHDFcKEAp08giA8KUAoXOJRACQyOjV9FaRVRFq7Grw7Yb3cCCXKb/FI5wG1K/YDJc1uwvVM+sV3uby5WH68nHYlR3+ZZBq12NtDlSTjLyGzpMzm+tz47++/KS11aPj2M+SJvpbx5/IG/mjuK8ggJFuJzboJMjFJ9MZYfSbYngyxuj3u6XkUMnMO3jvrZY00XZSxugmUViPddl6WzujBWPtWdLEEzNNqOEQNEe6FW8+dAG27cvGmP8twcUd6+PqMxujWZ2K4pId+52Y8cdmfL9sJ47munBF10aoVSldk3Z/0TBj9wN2a4i1h3xJ+OcUFOBtbx6+1VHxvvgcahlM6G224RKzDex2kqiRaHvBnROW2KSY4BMJ6gmEm8/mgE+UGRyLViqlCIBEt1LdpxA4pRFQBMApvf1q8acaAuEIAC0xWLRrDn7YPD1s27/iz9GaABAOVZRSgGQSAJxLtFKAaF0AwkXyg9g53Yex/eh65HqOp/RXSquOOo4myLA6isDLLIw5m6Zh0a7vwrYAZOr8M7ZMdJOMugYfSsefqf50QvnSmmzjeigkd6PFDoukMx06d77sv+XJBWuX9TA6IiNsmWhjlCvAWOz3YozHCafO6e96YMAxzzAxwuxA4m7Z8ZlN9ORgts+tu8hcLYMRQ21ZoMMnY0yHf86dA08IqXdJpwZ46tqOGDp1PhZu+FsMf1uP03F3r1bIyfegaoXjgom7D+Vi9CeLsFSjdn8lrUOrGvfgc5hG/x9vHmb53LrqV3CPWGbTw2yD3G5BKOePducgWqO+K812oSuQKKXHsakrsMrvFURqNOefWKoMgJJOrvq5QkAhEA4BRQCoc6EQOIUQ0IsAcPvyMHfL//Dn7h9LjPwH4daDAIhWCpBsAiBaKUBJbQCrZ9TD9W0eQ5X0WnGfTjr/v22fiQfCv/4AACAASURBVF+3fhZxL+gsU31dK6Ny9WRPHg7p5CjHMk86jz3NNrEuCuxpYZSU+9Tr0i1dmb+AWVstW0/OiOpT7mwhrJiKxh7s420O1JNUUZ/pc+F9bx6Ih55G0bgbhHaGXPcCEkvUb2D7t6BRzX/SfcdLmQa89Ss6N62O527pJqL8//f7JlSrkCayAqpXSMMLny7VNfU/FEMKcY7WoPtB6Jg8rV/7XPjUm4+9Gn93sH3hBWYrzjPZwGwn2W8EtuYb584BtRuiGTUAnrZmCeHSWIwYsB0fhRGXBLzY4PfpSojEMid1jUJAIVD+EVAEQPnfY7VChUAhAloTAFTbX7L7e8zb8Q2oOB+P6UEA8PmRSgGSTwBELgUoiQDgOqixwJZ+bWqeHbbUIhzWe51bMWfTVOw4ujFs5J/3UEV/hC0LdLpkLb+gQDhcn/lcskNpdv85JivusqRLO5PBCdFJG+bO1q2kgUrk7EEua+wf/p3PLTtMqdzPk8iI+vmSGSk7An4863GCf+ttJJuGaLBvz7ud+KWYfkPX5jUxpt+Z+GLBFlzUoT5+WrkLr8xcprvYXzTMKMDJLA2WrWhtdKq/8LrAjhaJZtvwZZZOPx1vdpY43WROSN0/3NpYjz/c7SzR+Q/eyxafj1gyBPFQ3JhLxLanywJeLPJ7sTbgRbbOhJXW+6XGUwgoBFIfAUUApP4eqhWcYgjUrVsX11xzDbp164bTTz8dderUQXp60WjugQMHsGXLFnz//feYPn06du063gZOhgCgkBzV/Y+6DmLL4VXYfGiFaC8XSWCupG3RiwDgc8OVApQGAcC5hCsFiIUACOKXbnGgcZU2aFX9TNTIrA+WCBhOOO/MvDiSvx9/HV6JFX//hkN5e1AQ5WWS6fGPWTOEiJms8UWW6fGMupa1uDNJANbisnZZC6Og4VRvni5dAdjVYILNIT1XznGyJzdlW4cxon6vZFYKz+RQd7YoR9Hb6AiPszmkhfH+583HlGL6DTy2o247Uzj/v67ejaEfzE9apD8abtee6AYgTx2GfwoFHFf7ffjR7xYkDuUR2UmExk+yFYbC2nvSENUMJrQwmdHVaEFbk0VTPZPgDNcEfBjrdhbp1hDL2SJBRBKAGQEkNVb4vVjo9wpRv4MaZzvEMh91jUJAIaAQCEVAEQDqPCgEUgABOv0PPvggrrzySjRv3hxmc+xRGI/Hg6VLl2LChAn4/PPPU2C1aop6IUDF/KdtmdJ18nwlZ/0u1bzLql1utotyAC1IAJY2vOnJ1UVpnw7CUGuWqIOXMToWrCcvzfZqMvNvb7IIUUo5FIB/e3JFWrneOQAUzxxozUQHyX2jaCG7AeQXo27YBWDSfefh0z82i/T/smDMGnrImiE6b+hpLOBgKzyWRrAGnoSD2WBAdkFAkI0VYEAdo0mzUp9IayEJMcaTk5CuCV+uiRdr+kuq49cTSzW2QkAhoBAIh4AiANS5UAiUYQTo+I8cORJXX301KlU63hYqUfP5fPj555/xzDPPYMGCBYkOo+5LUQTY+5q1qV0kHRa+nDPqT4dYbydLFup7LOm4SbJOOziHZX4vnvc4dUnXJVFBXQYZo6Mx0JWNtSmqA1DZYMRYW5Zo7yhjLIN4y5uru9NF4cnrLHZRbiJjdA4Huo/hrzBlC09c0wEUBXx08i9Yv+uIzGM0u7eryYph1kzpzAfNJqTTQKzJH+fJwRGdovW1mp6LFt3vh8FgwOHdq7DihxcRiNrK04AW3fujdrMLxIo3LvgAO9fOjlkE0J5ZDfVaXoxqDbrAnllVZJFRL8adexhH9q7BjjXfIufwzrClY7G2ATQazahavyPqtuiFrCoNYbYe/2x4XU4c3bceO1Z/g6P7IpenNWx/HRp17CPuOd5ucDGyqpyGhu2vQaVarcR4zHBz5x7C/m0LsWP1t3DnHdbpBKhhFQLlGwFFAJTv/VWrS2EEBg0ahCeeeALVq1fXdBUsBxgyZAg+/PBDTcdNlcH4pUdnmDrNTMXk/9sNBlSEUfzNFz7+McEgfhaq0J0qaww3T764j7RlSfeoZqT5eXcODuv0YqwlxlUMRpHxIKuyH5yTXnX255mseMaWJb109g1n9DtVjRF19lGXMbZvfNqdLZTU9Tat9i3SuapVOQOTH7oAq7cfwtPT5peqBkAQS34ncp+oXVFe7Q+/RxCcf+v4HWfPqIJOvZ8VzrjXnYNls0bBeXh7REhDr6fT/ues55Gf/XcMBIABp7W7Co06Xl9YOhbuIXSsD+5YgrW/TYbP809rSl4bCwFQoXpTtDrvYaRlRX9fOfr3Oqz++d9w551MaIUSALymYvVmqNOilyBJwhnnyfke2L64vB5FtS6FgG4IKAJAN2jVwAqBxBBg1H/KlCno1asXTKaTRYSCo/IXdn5+Pg4fPiz+hFpmZiZq1qyJtLS0sL889+/fL0iA9957L7FJptBd/JJjuihrdvmHNdfHHXuAr7CMPFYwGEWLKIox5aFApCEzzZ1OxI4CPw4G/GAtKKN0TE3VV2Nce3C53lG2LJAEkDGqqz/hPqabIJ7M3CLdy1aHA6wZmtQHz/N78KzbqXmbOYqFUQWfhIWM0flnCrz+rq/MLCPfyxZqj1ozpAdnSj1btultzYxmkbXA7w8Z+8Lnwmue3LBD3HrB6WhWpyJGfbK4TOgAcJJc98PWDF0EAWVwlL2XnxtqMrC8Sf/PUNGI/qZFH4oIeSQLzRjYv20RVv/8KgoC/hIJgBqNzkLLc+6H0WRBwO/F4T2rcGjXcuHkM6JeveGZqFijeSE5sHv9D1g/j+8F//yWK4kAYFYBnxGM+Pu8+TiwbRGO7F0Lk8WGKnXbo3LtNmIONBIXy+aMRb5zf5HlhhIAJEMyK9UX8zi6bwP2b50Pv9eNSrVbofppXWE6QUB5XNlYNnsMcqKQJ7LnQt2vECiPCCgCoDzuqlpTyiLQsmVLTJ48Gd27dw/ruOfl5WHlypWYOXMmvvzyS6xduzbqWi+99FLcfffdgkzIyioaYWQmwL333otZs2alLF6RJs7ayzYmixCH4t+s15U1toRzFwArA16hVr0x4EuK2rjsvHl/awrN2R1CREvG+GL8kbd4tbLMiPrfy51nmrYWpQAkQMZ7cjR3LtlWbqAtExQvlDG2AaTzm6oiYyToeE7tkueUYoh0qvUWpyR5SFHNsyT3jeQiO03o3b5Q5mwVv5faBywFqKjBd6uW80p0rF0FfrznycNv/uTlfNExbnfhv2AwmkQa/orvX4A/TCcP/rz1+Y+i+mlnCKd/5dyJOLhjqViq2ZKGdr0GCSeeTj0d6+wDm4//zJqODpcMg6NqI/GzlT++JJzy4hZKEgiHetYo5BxhOcBxi0YApGXVQIdLhhZG/pmav+73KSdlEaRXqI22PZ9ARsU6YsxDu1di1Y8Ti6w3lADgNa7cQ1j90yQc27+pyJQ5VvuLnkKao6b49+0rv8TmJR8nuvXqPoXAKYmAIgBOyW1Xiy6LCNBB/+yzz9CzZ8+TnP+DBw/i448/FkJ+QUX/eNbAjgGvvvoqOnfuXDg2Mwh+/PFHXHvttXA6nfEMV+auZfSetcNnmqyiBVQDIxP49TU6WasDPszxubA4CarjMquhcNc1ZrvMEILwYPR7v45psVITjHIzz8PztizRJkzW2LLtdU+u5iUQ7Cl/u2Q9OR3ewe5sUFguFY2t5l6wOaR1AOjEverJ1a1+O4gt45lXW9Jwn+S+5QkdgGysTzH9hhstabjRnAbuWyobCd33vHlJJ3SLO+ihznsonumOmuh42QjY0isi79heLJ01Eu68o+KSaARAZqV66HDp07DaHSKKvuK78WB0vrgFCQaSCHS6N8x7F9kHtxReFo0AaNL5ZjRoe6W4lun91DIoXkIQHIiOe8dLn4YtvdJJRAavCSUAihMdxedcu9n5aNH9PvHPsWkopPIJVXNXCGiPgCIAtMdUjagQSAiBl156CY888ggsln90sCncx0j/gAEDEnL8QydCgmHGjBm46KKLCkkAlhBQZHDcuHEJzbm0b6IQF6Nvvc02sPdyabyGMlWUNaNUxP8r4Ctz5QE1DEY8Z8tCE0lxtYmeHHybon3meU5vsaQJoT3Z6DKjtMTiV41TzEleUaNB9gy/4cnFZymsA0AMZCPq1PAY6naCGRF6G+fKOctaKuo3kHi91pImum3IU2uyCMZ/P1X+p/vy8YvPjdKizEId6C1LZ2Dr8k9PWki9lpegWbfbxb+zTIDlAkGLlQBgzf3SWaOQd2xP3EBFIgBILHTsPQIZFWqHdejDPSh0vaGlDMUJAOehbVg2e7TQRwhnjmpN0OHiISLLIRq5Efdi1Q0KgVMEAUUAnCIbrZZZthHo0aMHpk6dijp1jqfH0Vwul4jaUwxQKyMJMHfuXJEJELRly5bhvPPOS7ksADq0V5nt6GayoFIZSEOlfsBsn0u8UJalVF627BphyxKttBI1Rv+HuJ2FPbkTHac072NZyFMatG3jGr73ufGCJ0dTLYA6BhPG2R2oJXmWqYL/sidXaFWkopGouVMyos51j3Q7NSdpwuHZyGjCaJtDusxols+NlzzhnZ2yvI/8Xrk+xTIBjhUEBJnJciZ2zyhNy6rcQETpLbZMEXWn0xsaQWete7uLnhIq+CwPWD5nnFDUD1qsJQC8ns70rnVzsHfTbyfq72NbeyQCIKtqQ3S8eBjMtgwx3p/fjCjMTIiEKcUC29Nxt6Qh99geLP3mObDsgBaaAbBv63ys/unViFujCIDSPLXq2eUBAUUAlIddVGtIeQTefPNNUY9vNB530/x+Pz766CPcfvtx1l9Lu+mmm/D666+jcuXKYticnBxBMrzxxhtaPkaXsZgbwYjbdZY0tDgh5qfLgyQGZfr1697cpKiQlzRNRuUoqtZbIv2fr4jve/NEhkOqG0XmHrGy/4OcsQxiiDsb2zVUmmc2y5PWDPSQVFdn73TOTU8Fczn0ot9NHYThGmRCvOvNw6del+5dPCgA+KAlHT0l943ZCiTZjqZgiQ0/T1x/X3Ma6hvLbi4Anf0Ffi9mel1YE/BqSuAl+pkoycEPJQjC6QREIwA4p9D6/tA5kkw4smcN6Ggf3Lk0Yto+74lEAFCToE2Px8WwTP9f/v0E+L3Ru5DY0iuj8+XPie4HLGNY+u1zyMv+W4wRSgDs3vAj1v/xTkRYFQGQ6IlT9ykEjiOgCAB1EhQCpYwAo/Lz589Hq1atCmeyatUq9OnTBxs3smeu9vb111+jd+/eYmBqAXzyySfo27ev9g/ScEQ6SH0taaATl1XGa04ZMX/bmwf2ji9No3My0eYQmgiJGjMbHnEdw+4C/XWxE51jrPcxuj7G5kA9CTyCz6JqO4XmtLQbLGm4VzL6ze4VFJQr67oUkXBjRH2czSG6c8gY+7gzS0NvQUR+sq4w24UqvoxRem6wyylERlPVuHf3WjLQqZTKscLhRjR3BHwiG+Qbn7tMEiyhCv/FU/zrt+6NpmfcKpYWrlNASQQAX/NrNumOZl37iSyDcCY6Cjn3YeuyT7FvyzwUFCOhYiEASorYB58bSgAUFy0MJQAilUMEx1EEQKp+S6h5lxUEFAFQVnZCzeOUReCKK67AO++8g+rVj/fP9Xq9mDhxIgYPHqwbJmwBOHz4cNjtx4XhSDi0bdtWt+fJDMwX7HNNNlAkrSxHl4qvcU+BHxPcOUIosLSMughs/0eV+USNgmqj3M4ktMVKdIbx3aeFICKfSFyec2srnknHaazNIVWuwbm9483DJymasUHS6mWbQ/qzzjIcZkKsS8Ln7wyTRZQBJP4pO36G2Xv+U41Jpfg+HfJX8/v6MrMd11vsmohuyszoQEEAP/rcwvknKVtWjWr2nS59BraMygitfQ917otHy4NrKZkAOH6lyZKGavU7geJ5Fao3K2zJVxyTw3tWY9Xcl4tkBCgCoKyeHDUvhUDiCCgCIHHs1J0KAU0QGDhwIJ599lmkpaWJ8Xbv3o1+/fqJWn29jEKAH3zwAWrVqpW0Zya6lj5mO26zpCOjjEf9w62Pqt5vefKwqpSiehS9o0CXjKW6+F/xtdNZe97mkBYto3NBB3ObhmUAFGykI3maZIbCz343XnDngq0rU81qGUwYbMtEK0nRSq57jCcHc5MgXMkMGwpt1pXsMjHX78Y4t7baEqW1/8zguM5sRy+zTbQKlCVHYl0HiZ8lAa9o1bnK702RriUGtOjeH7WbXSDE9Kikf2jXclSscTraXzxY9LwvLpgXLwEQip/RaEZ6xTqofloX1Gh0NtjKzxDy+3XHqq+xafF05geK22IhABIqAcg9jCXfjIAr56B4jsoAiPWUq+sUAvIIKAJAHkM1gkJACgGq8LMG32o93gM8WdH4NWvWoGXLluKZbAP40EMPYdq0aVJr0fJmirYNsGagq2SPbS3nlMhY7PH9fCn0ZueX+yBrJi6UqE0+XBDACLczKVHURLBN5B5GKJ+1ZYmWkTLGV+Pxnhz8oKGDSVX1AdZMXCqxZ1zTvoKAaAdIPYBUMwp6PmPLRFvjP91QEl3DB948/J/XpbvQG0uSSLRdLqG1wTVSU4L7RnKpvBid/4vMNpxrsqKx0QSrxlQAxS63BPxY4vdisYj0+3XXfdBjb6rW74i2PZ4AW/IF69+DivlM0V/90yTs37bwpEfHmgEQbc4WexZOP+tuVD+tq7isuDifliKAFDNs32sgjCZrVBFAVQKgxylTYyoE/kFAEQDqNCgEShmB4gTAjz/+iAsvvFD3Wf3xxx8466yzjv/Cz80VJQevvfaa7s+N5QGZBgOGWDNT3vkPrpW14nRGnAXJi8gylfpZWybaSDhSfLF+3H0MuUmcdyznI5Fr2P6Ptf+M1rLOXrbGnHP4ye/G6AhtqhKZI++5WoN6co5D4obtKVPN6PZTp6GDSZ4AYPnNOLdTd0FEqhUw7f0xSR0Auv1D3dnCmS1vRse/pcmMxgYTWpgs6Gi0IP1E1JnEVyQjJvkFBYI24PUUSdxVEMBavxfLAl5BTpalriuJ7hvr8ztcMgxZVU4TjvGqHyei1XkPi//PO7YXS2eNDKuwH40AqNm4O+o074GMinWxdfln2Ll2dsTppTtqouNlI2BLrygi8ku+pqL/YXF9JAIgdM7MXFg5dyIO7lgaFYLQNoC8lvfwXprKAEj09Kj7FALxI6AIgPgxU3coBDRFoLQIAJYYXHDBBWItHo8H48ePF7oAWhvrz1l9GWtbsmon0qApKFVejGt/z5uP/0tiXTbTyV+1V0AVCTG1pX6viEimYjyS7mNdowmtjBa0N1lwutEMYqJlKvLeAj8GurKxV8OILSPf4+xZ0pHSad58QTqlmtGZHmnLQjfJDA2umyUQFNZLRglOR5NFEBfRnNlY9uK9ctJxI9paiRE/iSR6WxvNyDQY4UeB0CppbDSL3xV7AgHsL/CDVAgd/7yCAjAjaVeBv1wQkuHwCTrHAb8H21d+hfptLhfp/9EU8aMRAKHiguE6CITOIbTbQKwZALw/1KFnGQDLF0LbGIY+I71CbXS89GnY0isJ8eF1v0/G3k2/Fl6iCIBYviHUNQoBbRBQBIA2OKpRFAIJI1BaBEBoCYCWGQBMh21ptIC11l1MFiEExUjpK57cEl/c+AL4jC1L3FvejM7icLczae0B+SJNMbVglC0RPNkrmxoAqWCki2qK6KIZ7YwWUUNex2iSrvWPtnY6mC95cjWtM2dmwvO2LDSXrIGf5/dgnCdHOE6pZk9qUAYRXDM7AXzn018NoY7BhOG2TOHAyhizNlgyVHYl62RWp+6NhkCosj1JAKbJs13f8jnjcHTf+rC3RiMAGM3veOlwpFeoJRzuHau+wpal/4dAMUFECgS27H4vqjfsJp6xe/0PWD/vvRI1AHgt9QM6XDIUaVnHRYzZUnDtr2/CWywzite16fGYyGigHdm7FitJFoSQ4ooAUJ8PhUDyEFAEQPKwVk9SCIRF4LbbbsPrr78OtgOkrV27tkhLQD1gK9554NixY3jwwQcxfTqFf+IzOu3NTGZ0MVrAKFhDoxnF3XemvlMwjaJ4kYxfRo9bM3GZZP1zfLNP7tVzfG5M9uYmpRSA/dSH2bKkIpJTRA11fpmUkuN5qWowCkeZEX5GEtklQusa45JOyH+9+aLlo1bGCDhbyrHdpYwxVXqgO1vUR6eaMZVetp4+uOb/efPxoS9fdyKERNut5jSwlaOMHc8qcYJ/Kzu1EGC0v91FT4F18kHLPrgFy2aPjhhVL0kDoEajs9DynPsLVf/znftxYPtiOA9thcFgEh0BqjXoDGtaBfHI/Oy/sWzOWPC6oEUqAQj+vFqDLuIZZutxwVk69Qe2LRJOvsliQ5W67VG5dpt/5hDmGbxPEQCn1nlXqy1dBBQBULr4q6crBFBckX///v2455578NVXX+mGzqRJk4TDbzYfj1Zt27YNN9xwAxYvXlziMxlpZZSr84kIf1OjGayvLslGuXNAdfJI1s+Shn6SivUlzaG0f55dUIC3vLkgEaC3XW9Jwz2WdKkIOLM2vi5DbckoKNbEaBIR/rYkmwwmqQwHLfaA9dqs29ayTIIk2BPW8D2745nzGHcOqCyfSmaBAf+yZqCnRkTgXwEfRrpzsFtnh5rfgFS8f0py35ivQf0GZnAoO/UQqNfyEjTrdnvhwjct+hA7Vn8TEYiSCADAgPqtLkWjTjeIcoJolnNkJ1b/9Cpyj+4qcllJBAAvrlC9qdAsCGYChHsOsxDY3WD9H2/DnXfkpEsUAXDqnXe14tJDQBEApYe9erJCQCDAyP/8+fMLo/6BQABTpkzBAw88oAtCl156qRi/bt26hePHKjzI1FyqyieSoP+fE4rc4ZJxmTkw1Jop2kVpaS4UCCX0rQG/aAflLAjAbjCIiPaRgoBw2hhBZvsuRpOrGY2iDlVPY1eAYe5s3YWr+lrScJckoVLaLQDZ+rGRwYy2J9L6STxVKGPtIKm4TwKACu5aWQujGRPsDumzqHV2glbrizYOv1vG2hwiq0MLY84R94d6FnobBTep32CT/A75yJuP9zXMKtF73dLjGwyoeUY7NL7yImTWqQmz/bijGvB64TqSjZWTP8ShtZukH5MKA6Q5aqLTpc/AllFZpNEvmzUKzsPbI069ZALg+K229Mqo3/oyEe3nfxtPfL68LidyjuzAzrVzcHDHnygIo2cSCwHAZ7C9ILsZ1G99OTIq1inMCOAzDu9ZhR1rZiH7wF+FpQXFF6UIgFQ4oWqO5QUBRQCUl51U60hpBJh6f9NNNxX24t26dSv69u2LBQsWaLoutv17//330aVLl8JnuVwuUIdg7NixUZ/FyP8r9gqgc5KIrQx4Md6dI1qUhRqFoCj6pUXbL45Lx36R3yuUtNcFvOJ5sVRBc30UimtmNONis01kOehBBdAhGet24hcdI3xcC53/GyXSkenOsic59RuSZXScqNLPdH46gNwLEjNl2bifr3hyMFvDrA6SHM9Ys6Sd4D/9XozyOJNScqLVHpGAG2d3CA0HrexlTy5m+VyaZmmEm1tNgxFDbFnSc1/s9+JZt1OIGJZ3M1osaHtfX9Q+u3ORXvTBdXtz87F4/Bs4snFrakNxguSo3a0jVr37Cbw52pUNpTYwavYKAYVAaSCgCIDSQF09UyFQDAE6+2zBV6lSJfETpsoxKn/ttdfC6XRqgtfFF1+MiRMnokWLFkVetJYsWYIePXrE9Jz+Ek4lo/GDXdlga65Qu92SjtskHNXgWEzx/dHnEWUGOySjsawjZ1YCo+gkBbR2QX/3e/CGJ1dkJehh/GIfasvEBaboKZ/Rns1dGuV2gnPVy+jiUam/pfG4cB8F/GoZTLoQL3qtgeOyzeNrnlzNHsH9Y6tClnHIGNs3PuXOxsYo2hsy4+txL7NxxtsdomODVvaVzwWq6+vdhpOlUNdb7OB3mowdOqHfoGVWicx89Ly3Qa9z0er2PjCYwu93/sHDmD/iZeQfOjllXM95aTl2Zu0aaHNvX1Rq3gjOHXuw4PlJigDQEmA1lkJAIRA3AooAiBsydYNCQB8Efv31V5xzzjmFg/v9fnzyySeiFECGBGCqPyP8JBMqVDgu9BO0o0ePYsiQIZg8eXJMi+phsuFJW0bCKa7jPTn4PiRS2sRoFornbP2XqJFY+NXnwbc+FzYF/JpGzeigXmNJwy3mNNGySitjO6vJnjzd6rM50xG2LHSXbKU21pODHzWMbHOXa5xQ6m9vNIsWfSQAUr3hI0tMHnIdg0fDiC1r4IdI1pPzvFIFPxmaE1p9Npj58aLNodVwYpxdAT9GeJyalmlEmmAPs02UM8na6CRn38jON5H7jRYzug59GJVbNPnnd9Lmbdj8+Rw4d+2FwWRCetXKOLRuEwLe1OyLYMlMR7dnBsDRoI5YY/b23YoASOSwqHsUAgoBTRFQBICmcKrBFAKJI8ASAHYDqFy5cuEgzARYtmwZhg4dijlz5iQ0OGv+mfZfo0aNIvcz9Z8ZAcOGDYt5XKa4Mj2XUbpEbLo3H/xDp53O4KMSat9sb/aNz4X/+lyg4rmexp7kTKlvZExs3eHmxrmTBNBLY1+LVmpvenLxqaQIYJUTSv3tTBa0MZpFir9sjbSeex3P2EzQ5tmb5XOLCLOWxhKUCTaHtOYBRRxf9eTqnv6uxdr5QkIVfWYaaWncJ+pusDRIb2OJ1DibA9SvkLEZ4vtBu6wSmbnodW9x5zj37wNYMHISXIeP6vXIpI+rCICkQ64eqBBQCMSAgCIAYgBJXaIQSBYCo0ePxhNPPAG7vWgLMGYDbNiwAV9//bUgAubOnRvXlHhf7969C+/xeDyYOnUq+vfvH9c4vJj1+mclGFneEPBhqNuJYwUB4UxPtFVIKLLOVF46XHRuklUly5rkR6wZYNaCFnasoEC0aaNKuR42yJqJiySV1BMRkWP9OjGipgPF+yjiJ+sMpInqpwAAIABJREFU6YFPomMyPXtVwIuFfi9W+o9rTOhhxIwZACSfZIzt5Ia4nSIKXtaNpTfMCOqkkQBg6HpZosFSAL1RYDbTv6yZ0mtY4ffiGY9T9/aFpXkm0mtUxVkjn4StwvEWuAdWrMOisa+X5pQ0f7YiADSHVA2oEFAIaICAIgA0AFENoRDQEoEPPvgAt9xyC0ymyNFmlgQ89NBDmDZtWkyPZsu/8ePHIzMzE0eOHBGR/1GjRsV0b/GLZGr2GX97xHVMOL2J1jjP93tERPOATo5XNFDY+nCgNROVJUoWQsfXKz2bjhR7qbMtmYwx/X+CJyeq08T+52zHx7Z8dPqbGk2ad3OQWYPsvWzduDbgFdHjZQEvdgf8SYum32lJxy2SOgBcf6qkk59mNOFlWwVkSUbPw+05z/Ib3jxBPupp/OxdZ7HjbsksBpKc1G/YrBNBqCcGsY6tCIBYkVLXKQQUAgoBbRFQBIC2eKrRFAKaIPDqq6/innvuQVpaeBGw/fv3i59/9dVXMT2PrQZnzZqFY8eO4fnnn5fqLnC2yYrBtsyEW5TReacjxTpfpofHYxSkYyTvoM4v8dHmRGV9rVKU6ZS86MmB1onJ/GInUSGbAbBOZGxkFxFPY/p+vRNK/Uzrp0iijIZDPPufjGtZkrHR78PigBdU0d8a8EGfHI2SV3OOySq0HGTtc58Lr6dAOjmd5pss+jTiJGHIMoAtSciEONdkxXAN9k0vglD2PGl1vyIAtEJSjaMQUAgoBOJDQBEA8eGlrlYIJA2Bu+++G4MGDUKTJk1Oao+0e/du9OvXL+5SAC0mz+g3a5MZrUvEvvW5UcdgBJ3HeIxK61TO1zd+V/KMKhiMeMqaIZ2azSexfpxRPorIaW3MALjcXLSUJN5ncH6PuLKRgwBI/LQPUeqPj7qJ98nJu96LAuEU0tln+7VNAZ/QqCgLRr2E8TaHdCtErmmwOxssOymrVsdgwhh7Fvi3Xjbc7cQ8HbtaBOfd1GjGGFsWKsVJcBZfN0sWJqUAcRPPflVr2wKdnuwPk63k0pZognnsGlC9Q2s0uKg7KjSsD0tWhvg9Sd0c99FsHFq9AVu//QnHtu6MZ3riWnvliqh7fjfUOqM90qpVhjk9rfB3cMDrhTs7B4fXboo6fsvb+6DhpeeX+OyVU6Zj59x54rrihMjWWT9j7QczShwj9Fl+twd/vvQ2DqxcV+S+0LGD1xxcswENLjoXja7oKdZMcx08jL0Ll+OvL7+HJzvnpGfrgrvBgEpNG6LxlReiYtOGsDoyC/H25eXDdeQYdv+xBLt+XlCu9CFK3Fh1gUJARwQUAaAjuGpohYAWCLBO/4477kDbtm1FCj9t7dq1aNWqlRbDJzTG07YsnC9ZmxzPg3/1e4SaeX4ZcWC6mCwYas3SJFVZa6X9IK5srSjbjoxjMWU6w2CENsoH8ey6PteSQNoZ8GOpSOv3gFkOOWXkXBVfMdvKDbRlghFlGSO9NMLtxIIkOL+JzpMim2y7qae95c3DF958zTNuis+Zjj8FTpnBIWM8m8xaYBlKeTEtCIBKzRqh3f23IKN2UWHb4hiRDDi8bjOW//s/woksyeh4tr77RtQ8o/1JpHu4e6ONX9YJgKWT3kPtszqh9tmdT1prgT+AlW99hF2/LiyybD1wz6pfGx0fvQuZdWuWtD2C3NnzxxKsfve/8OW7SrxeXaAQUAhERkARAOp0KARSCIEePXqgZ8+e4hc2OwOUlt1sSZOucY117uxhPqhYGnqs9+p53VPWTFwsWWPP+X12IrNB67my/p9lAMqAvwsCoKgaHf5VAR/YhjFVrI/ZjvutGdLT1eucSU8MQAeTBcOsmbprRzD6/4onV/f9J1l2tQb7dqQgIERTmcFRXkyWAGjQ61y0vO0aGC2xZ5DlHziExRPegnPnnogwZtWrjS4D70NatSpxQ31syw4sHPMavDn/dAIp6wTA4fV/oWrb08MSHTm7/8b85ybBk+0sxEIP3In5GUMeLMw+iBX4fX+uwtJX3gOzMZQpBBQCiSGgCIDEcFN3KQROaQS0jIBHA5J1u8+6nWD3gLJmZ5qsoiOCXLMvCIf0aXc2cjWO8lE9/jlbFvRLqC5rO/LPfOjgE1c6/HT8qdSfqjFUaiywDEC2kwLLHIa4s8EuBmXJHAYDhluz0D7OkqBE1sBsFnZEIKmot/H7gR0NEjVqUXzhdeFDbz7cKXt6o68+Xg2Aau1bouOAu2BOO17axIhw9tad2PzFdzi4ch18LjfMdhuqtm2B02+6okiGQPa2XVg45vUiTm1wdiQT6IhWadm0cMJsSbjl6x+xb/EKuI8dd4Q5doXGDdD4qotQtc0/zjPnsW7a59j67cndeeLpApCsEoDQXcnesRur3/kvjmzaCrPNijrndiWw2P79b4WX6YG70WJGp8fvQfWOrQv38tCajdj82Wwc2bTtuHNvMCCjRlU0urwn6p7XtZD0YYbCmg9mYPt3vyb68VL3KQROeQQUAXDKHwEFwKmOQN26ddG9e3d069YN9erVww8//IA333wzKiyZBgNesDnAWle9jGnL7INNAbOyaEzzHW7LRBtj7JGocOug408dAK2dkjNMFgzRqEyhLOIfOiem8DNdmg4/U/uZ4l+23NzEEaSD/Lg1UzqdnATI2948fObNLzVRw+IoaCVWGQ+6z7ud+CUJpRBsc/q8zYEaMeoAFBef3BLw6d6yMB7c9Lg2HgKANerdnn6k0Kkv8Pux5Zu52PDfr0CHsLjRqW91Rx/U63FWYZR750/zwZp7OrihVqd7F7R74FYYTnTeiUYWiPvY6vSqi9DsxisKxz6wfC0WjX/zpLHLMgFQ4jpP6CHogXulZg3RZdCDsGQcL/uJtDfBfareoRU6PnZ3oXYESzuYdRHw6k/m6XH21ZgKgdJGQBEApb0D6vkKgSQh0Lt3b6Ej0K5dOzRt2hR16tSBw+Eo0mmAkYy3334b9913X4mzYnq5bJu5aA9Zxj7YbmeZEWQLN9cbLGminaGs0TH7rzdfdpgi9zOtmkJkFukcBU2npclgFOljWvQSv1f8YXSbYn7l0bRKJxcv2QE/XvLkYHUSIuAl7QXb5VGnguVEsRr3fZbPjcvNtoTP9XvePHzqdekeVa9gMOB+S0bEThxlWXwy1v2QvS4eAqDZ9b3R5NpLSnTmQ+dUPLJPUbuFo/4NRr1DjY5lrW4dxD9FEtErvlZbRQfOHPEYMmpVFz+KJFhYVgmASHX+xdepF+51z+uGtvffIvZTYD7xHRxYsTbikWLGwBlDHoKjQR0h8nhk41as/3hmWKFC2XOp7lcInAoIKALgVNhltcZTBoEuXbqgU6dO6Ny5M5o3b47atWujRo0aSE9Pj0nUiEB99913uPjii0vE7NoTNa56qMHzRf8pV7aI6pZla2Y0Y5zNAUZpZWyh3yPIDi2j1szOmGh3JNyuUWY9Wt/LU8B2fEKpP+AVbfoYMT1VjNkcD1gyRPtFWfvB5xaCmtr3nYhvZqyRv8+aHpcjP9fnxny/F1dZ7GidYPbRUr9XrJ/lRXoavxd7m+0YcEK/IZr4JLOuqO1SWkbiNz8/H37/8VPBdrGHDx8G281u374dixYtwu+//y7EZ7W0WAmA4k50JEc+3NxqdmmHDo/eCTqQtE0zvsXGGd8WXsq0/mY39Ea1di1Bpz5n9z4sGvOaKCeIagYDug59SJQC0FKNACCG8559Gbl79kVcpp64MzOj7b19xbN5/tZPn4ktX/2g5fFSYykEFAJREFAEgDoeCoEUQyA0Zb9x48Zo1KgRatWqhaysLJjN8in5S5cuFSRCScYX8GdtWboId9HRe87jRJ7GdfElrSnen9Px72/JwCVmm1Scnc7Ik65s7CnQzi1ju0JmADRP0FGKFwstr6eztDvgxzKh1O/F2oC3XCmhx4tVFYMR/SxpwqGUNZIpkzw5mO0rncpynktmzcQroMkzwVaGbJl5g9mO6+PIHAjFjN8pHGdtEshFpv+fYbIiFwVY7vdGFB8sbQIgljNFJ83pdGLTpk34/vvvMW3aNGlCIFYCoHi6eKR0+3DrSKtSCWc+9zjSqlYWP9YydZwR6WrtWohx8w8exvwRLyP/0JEi0yirGQDRWiwGF6An7sXHZhbAxv/7Bltn/RS2pCOWM6quUQgoBGJHQBEAsWOlrlQIJBWBWFL29ZjQxo0bRTRq165dUYdni7Lxdgda6eBgTvHm4X8ap8TrgRW/QHuabXjQkiGdBfCc24nfNKxNJhU03JaFsyRbkemBW7gxKdS30u/FQr8XqwLeMidWlywcIj2HDvMT1kxNRB3ZFeFNTy7+0PC8xYIP0+KZydDDbEO8mUPMkmHLTOo9XCiwyADLCBIxvVpvJjIX3pMKBEDxtfl8PmzYsAHvv/8+XnrppYSWHisBEJouzgdtnfUz1n4wI6ZnMsLf9elHULHJaeL63L37Mf+5V0QaebzGsRyn1QU7GdQ6syPSa1YrzKyjUOC84S8hb9/BlCAADqxYh0VjX48KgZ64U8iRBAqJgFCj+N/Rzduxd+Ey/L1oBVyHj8a7Tep6hYBCIAYEFAEQA0jqEoVAMhFYuHAhmMrP2jgtLZjmydROpnpS8M9oLPoazpTPIUOG4L333ovp0Y9ZM3C5BlHJ0Ic5CwqEKv6aJEToYlpkCRcxOjvMlom2kmKA1ACgFoCWxhrr2zXQKNByTsGxjhYERC06hfuW+33YW+A/hZL640e0qsGIsTYHGmpQBsCnkwSY6MkBU+KTYeeZrHjImoHKMYrihc6JMxzrduLXE4QFSyFG27JQ25BYScQ0b74gGMtKGUkqEgDB/eHvlX379uH111/HpEmTRJZArBYrAdCsz2Vo2ueyWIeNel0kRz30Jkbtq7ZuDva9z6xTU/Sotzkyo7YeLI8EgN64V2nVDJ2euAeWjMg6OixVYHeAbd/9iiMbt6jsAE0+BWoQhQAEfX7qFFKqHVcIpAACc+bMQa9evRKeqdvtFi9he/bswV9//YV169aBaf2s7ee/jxs3Do8++mgR8T8+jNcPGjQIH374YczPpvP/iDVDk6hk8KGs+ycBcKyMp/+HgnS/NR19zLGLmYUDmO3qmJqspTt2gckmyImyYOx2sD7gw+ITSv3bA/5Sr0MvC7jEM4eHrRmiv7xWxpaAkz15+M3v1q0zALtlXGe241KzDUz/T8QW+D0Y5c4pFATliwtb7LHVZSLG75gxbif26qwDEOvcUpkACCUCtmzZgrFjx+Ldd9+NaemxEgAtb++DhpeeH9OYJV3kzc3H4vFvCBG54kaHv+19fUWngXgJ+PJIACQD94qNG6D9Q/2KtGyMtIcsE/h70XKsnfaZEv8r6aCrnysESkBAEQDqiCgEyhgC77zzDu6+++6os2IEPzc3F3///Td27NgBpu0vXrxYiDVFE2qiwn+/fv1gtRZ9cWZd54ABAzBr1qy40KDQHF/EGZ3Uyn70uUWqbyqZbEoy13qkIIB/ubNBx1gra2w0i3aNsiKFicyHFeabA34s8XuEUv9fAT885YhvZneFOkYjTjOYkHXi/LM9Jo313noIWLKcY4QtS1PCjcTMlz4XvvC5NC27oEAmyxb4h+VCiRozgkZ7nOIMhdqdlnTckqAOAM/hEJcTKwJa0m2JrjA1SwAirdbj8WDGjBm4//77S8wGKA0CwJfvwpIXp4ioctDYLaBlv2tR/8LuUR1/pqfn7T+EIxu2YOfP80GF/KAIoCIAop//cLgX3mEwoGKj+mh4eU9Ub98SLA+IZt7cPCx79X2wjEGZQkAhkBgCigBIDDd1l0JANwRGjhwpIvEWi0UoMzNlf/fu3cLJX7ZsGVasWIG5c+fG9XwKBLJW8+qrr4bpRK9jDsD0zZUrV4qXtQULFsQ1Ji9mnTlV8NubLHHfG+kGtumangL1/6Hzr2MwYaw98ZTk4Fha1ybrqdNQfP9IW5C8+NPvEUr9jPaXdRHHaIeWzjzLOyrAKGiLNAOQDgNON5nRwmhBfYMJvIa/RClQx2uCCekfe/PxrsblHJxrlsGAkbYstJEsNwm37l0FfnzizQfbb1KPIVGrbjCKGv9zTVaQBJA1khOveXJP6pDB8QfaMhMmF148IYQoOz8t7i8PGQChOPD3Conohx9+GD///HNEiGIlAFrceg0aXX68SwLb1y1/Yyr2/LFEC+jFGMVb3fHfgqnnh9ZuwuH1f8F15Ci8OUVLtEJFAMsjAaA37mE30GBARo2qqHVWJ9Q6oz0y69QIW3qRf/AIFo55LWoXA80OiBpIIVAOEVAEQDncVLWk1EaAKv8dOnQQL07x1FNGWjXHo/NPYb/QtEa+pLG1E51/mfZOD1ozwJaAWtl4Tw6+95XQgkmrh2k0jmxKcnAajMLS2dHStN6f4Nzo8O4u8ItoN5X6qdlwTMJx1HLNMmOxo8MlZrtw8G0GiFIU0lsOgzHmyDsF9j71uWSmEfHeK0Jay+nxgJ0nui/87vcIEsdbUCDIjdCGnMQjGDtn7k8tgwktTWZ0MlrQwWQRxIkWRsX/x9zHwCyF4saso/E2BxokqIlAzY13vHllIielvBEAwb1idhrLzWbOnBn2OMRKAIS2jONA6z78HFu+/lGLIyZq/LsOexj2yhXFeAV+PzZ+Ogt/zfwuar25OT0NZw4fIEQBaXoQANu/+xWr3/tfiesMTdVnmvyfL72NAyuLRsdjxTr0YXriXuKiTlxgMBmFFkOTay4W2Rah7zDxiEHG+jx1nULgVEFAEQCnyk6rdZ6SCLRs2RKTJ09G9+5FUxtZQjB79mzcfPPN0iRDL7MNj1sz4urnHW0zUpEA4HpkUpKDeDBtfKArW1NxMi11AKjATjX2RQGvUOzXu5d6sj+0zJh4xe5AE8nItZ7RZbaWo+5GovXv8WCaXVAgWthtCvhEeQCbXTLrIb+gQOg3VDYYhPNfy2hMWJE/0nxcKMAItxNsCRrJ2OWCmQDxGNe0s8AvNABkMh3ieWZJ15ZXAoDrjqYtE6tTSrG4zv+6tzA1PJ42gCVhX7/n2Wh9z02FjuXfC5fjz1feZXpc1FttFR04c8RjyKhVXTcCIBalfj68y8D7Ub1jazEPLQkAPXEvaV/C/Zw6EC1uvRYkBWix4pPIs9Q9CoHyjoAiAMr7Dqv1nbIIdOvWTTj/bdu2LcKa0/n/4osvcOedd0o7/wSXitxUJ6+pQdSPr1yj3U78nOT2ZFocEtmUZM6BDvZT7mzhcGll3J+XbI6E1NdD58Do/o35R3QTi9NqvTLjsJRjjD0L/FvG9CQAOC86/4OtmcIZL6/G6DyV+qMVI1ADgMRbNEsF8clYCQDW11Ngb/78+ZptO0vNOnXqBJaJURumadOmqFixImrUqIH09PS4xfDCTYwtZe+9996TNGZiJQCKO9tMz1846t/I3rG7RBzSq1dBt+EDBHnAFP6Dqzdg/fSZYB05rbjQ3cop07Fz7rwSx6XD3fGxu2GyHi9/0yMD4OCq9Vg45vWoZERxbLQkAPTC3Wgxi5IOdlrIrFsLefsOYNGY1+FzRc/8K35ejm7eJs5BSfeVuJnqAoXAKYiAIgBOwU1XSy7/CFx66aWiJRNf5kKNL5BTp05F//79NQOBXPwomwNnaKADwJrxUR6nSClPNWNK8gSbA/UTTEkOrvdlTy6+0TB9nFXYY2wOdJTcH5Izw9zZKbk3sZ6ldkaLELVMl3Csk3GG+ZkbZM1ET7Mt1qWl1HUUAh3nySkxPZ9EyNPFdABSUXwyHgJg/PjxGD58eFL2k+Vj11xzjehKc/bZZwtiIF51/OBEw5EAsRIAHKNN/5vBaH3Q9v25CktfeQ8U5otoBgNa3d4Hp11yXuElxSP8xQmATTO+xcYZ30bF1+rIQtehDxWm/2tFAFizMgRZkVWvtng+69wXjHxFCA9GsuJRcS0JAN1wNxhwxqAHUK19S7EsCgQuHv+m0FqIZo4GddD16UdBnGj7l67G4gmTk/JZUA9RCJQ3BBQBUN52VK3nlEfg1ltvBV8Sa9c+/hIRNAoKvvrqqxg8eLDmGN1tScfNCSpyh05GqHO7nWBLvFQ0KrSfE2dKcvF1zva5wQiylnaXJR19Ndifz3wuvKGxRoGW65Qdq/sJlX2ZuDpTzAe4j4G19Hpac6MZA62ZCdfA6zk3mbGp9s/zfzAGPYkKBgPeslcUWQK/+NwpKz5ZVgmA0H1khsCDDz4oIvkNGzZMiAhYsmQJevToUZh5Fg8BcFKtPks55s7Dmv/MCE8CGAxoeMl5oJCd4YTwbTjnuHgJgHPHHiwY9W94sp1hj7HVkYkOj9xRqP4fvChSBgCj3V2HPozKLZqIS3P37sf8516B+2h22PGZVVCrW4fCn22b/QvWfDAjbBYAsxDYQs+S8U8WjNYEgF641z23K9red0thOn/2tl0i2yES7uzU0PGxu1CjUxuBDTWMVr/zCXb8+IfM1426VyFwyiKgCIBTduvVwssjAhRcGjFiBCpXrlxkeceOHcOYMWMwYcIEXZZ9vsmKp2yZokZY1oa7nZiXgiUAXHcsKckl4fNXwCfKAOhIamVsH/ecLUt6d7YF/BjozsbhGJwzreaezHFus6Th9hJSykuaD+vKH3Ud07SlXqRn8nP3Lwkl/JLWkuyfbw74ROSf5+xUslQgAIL7QSJg9OjRuOOOO0TZQDzG8rOPPvoIt99+u7gtHgKA1zfodS5a3X5doUPPf8v9+4AQBNy7YKlI8aejWKnpaWh8da8ionF0GLfN+ln0kA+t7z9eIvAY0qpWKlwKx2SZwMGV60R6OWvOGZWvd8GZoOMark0dyxLmPftyWFX60G4BnAc7GPw183v4PR5RihDaXaBO9y5o98CthWvk9Yx0b/jvV3Du3AuD0SDm0vS6y1CjcxtBxNDpN5pN4h6tCQC9cLdkpgtipEKj+oW4k0TZNusn7Pp1EVyHj4p/N9ttqNq2BZpee0mRjItjW3aILgDFOzPEcx7VtQqBUxkBRQCcyruv1l6uEKDj/+STT570UrZ//34MGTIE7733nm7rZesvKnKz3lzWJnly8ZWGKfCy84nnfqYkD7FmIkMihZziZ4Nc2UJVXyurZTDiJXsFcJ9kjJTEKLcTv6QoQRNt7fxlOFqDUpZVAS+GupyaCjlGmjfnzC4Pl5vtolNBKhtJP5a/HCmn5FK0vUklAiC4jquuugovvvgimjQ5HtmO1UhG8/fRm2++GTcBAIMBTa66SLTtC0b1Y3kuneh9S1aJ3vHhSgbCEQsljXtk4xYcXLkeTftcJi6N5HjzZ836XFZ4XfFxiyv9F490lzQPps+vn/4FmvbpDVuFLF0IAL1wp8hgx0fvhLVCfEQSyYFFY9+Ac+eekuBRP1cIKAQiIKAIAHU0FALlAIFx48aJdktpaWlFVsO6S/ZijtSGSculM8J8tmT6Ox3Mad48TPXmazm1pI3FlGTqADSWVJF/3ZOLzzUkQfhF/7QtC+dJ7g+B/M7nxgSNSxSStkFRHlTZYMREmwN1JUksklfcP+3om+josOXeE9YMdNVgb0trH6j58aonB3+fgs4/MU9FAoDzjiQ0W9I5WrVqFfr06YNdxw7jrJFPCseVFquqe62uHdDyjj6wV6pQ0qNEfTnr+rfO/jlyWz+DAY2vuBDNrr8sbM/50IeEjle1VXN0erI/TLbjnSgitScMpxkQHDOc0B8zDFrffSNqn905aqkFNQKWvfqeECAM4qhHBkBwrprjDiCrfm10fPQuZNatWeJeksg5smELVk2Zjpw9+0q8Xl2gEFAIREZAEQDqdCgEUhyBt99+G/369RMKzqG2adMmDBgw4CTlZb2Wq0X6NGt5SQB86M0vUQBMr3XIjssMAFlxtrk+N8Zo7GT3NttFu0ZZY202yzQ2apihIDsnLe5n9sZQa6aUACDnQY0EaiUk09iKb7AtE60kiadkzpnPYqL/J958TPXmif8+VS1VCQDuF1vNfvzxx6LbTKzGUgB2qBn4/LMJEQB8DtPyq3dojQYXdYfjtHpgbX5QoNCXl4+cvfux+7dF2P3b4kLF/5LmZ69cEQ0vuwA1z2iPtCoVC7MMOF729t3YdWK8YBYBHfszRwwA6+RpR//aflyVPv/kzz/r9Jtedwlqn9VZRLyDc+W4C56fFDaVneM2uuJCVG/fsvAePjt7xx5R+8618f9DSyn0JAD0wp0ZBpWaNgQFDSs1byQIoWCGR4HfLwiOQ2s2gnoIR7fsKLFFY0n7rH6uEFAIQJSEaldoqhBVCCgEkoYA6y/ff/99XH311TCdEDniw8mSr1y5Evfffz8WLFiQtPmwzpytyWQU1DlZtv6a4j3eoikV7XpLGu61pEvV2+8I+PEvjWvt2dt+nC0LFSXLALgnM30usE0b+8GXF+tvSceNkkKJVKAnORKtd71eeDU0mvCAJUO624Ne8ys+LqP9//Hm4Sef+5R2/olLKhMAnD+7zkyZMgXsGhCrbd++HTfddFNSf0fFOjd1nUJAIaAQKO8IKAKgvO+wWl+5RIAvWnT+e/bsWSRFkM7/77//Lpz/tWvXJnXtdCyZ/t5IMoV6js+NFzSOficTiPYmC56xZoHlAIka08eHuLOxTMNuCBRoHGTLxLkapIrvLwjgFU9OuWkJSNLqRZsDzSQj6CRuHnMf01TAMZ4zVMNgxP3WDOlOFPE8M95rGen/wefGFG8ujpUjAileHEKvT3UCgGvh75yxY8eKVoGxWCAQEKTBAw88EMvl6hqFgEJAIaAQ0BABRQBoCKYaSiGQDASYcknnv0uXLkWcf6ZVzp49GzfffHNhm6VkzCf0GUNtmehhkutNvtTvFc5vqqYEp8GACXYHWkg6k+968/CxxloIl5pteNKaqcmx+M3vwWi3M2m17ppMOsIgZ4guCZmwSOVtAN/6XJhYym0SScTdbklDT5NNOhtHS8yZK7Ih4MPXPhd+8nnAbAllxxGhBovvAAAgAElEQVQoDwQA1/HSSy/hkUcegcUSmySlygJQnwCFgEJAIVA6CCgCoHRwV09VCCSEwPnnn4833ngDLVq0KHI/nf9PPvlERFOczvD9i2N9YO/evUU9Z7t27bB06dK4WgcyhfoeyfR31pg/6crG7oJUpQCAJ6yZuMwsR4T84ffgWbdTUzeppsGIAdZMdDHF9oIe7czkFhTgeY8T7NueysZfgo9YM3Cl2S69DLawY3S7tM0M4FyzDdeb7WDpR+K5KPIrcRYUYHnAi8+8LrBDgrKTESgvBADL0ubOnYvOnTvHtM1erxcTJ07E4MGDY7peXaQQUAgoBBQC2iCgCABtcFSjKAR0R4B1lpMmTULTpk2LPMvj8WDq1Kno379/zHNg9kCnTp3Ei1rz5s1Ru3Zt1KhRA+np6UWyCr788kuw3VOs1slkwTBrFhwS6e90+wdrnP4e6/y1uu4qsx0PWTP+n73rgI6y6KJ3N1vSIZTQCb333gQRUSyAKAo2UIooKKiASBEEESnqD1hoimIBVBQsKIoIogiE3iH0Egihpmc3u5v/vMGNu8mW+cqWJPPO8SBkvil3Jrvfu/PefVBSdO8SI0JSQOH2ahnN5y6dES8ZIqG8YCNYrvt8c0ahJmuqakNY6koZhdoIRFhNMaUFVQ37KI0G3UOMuF1nRAOFESlyzuBpmxU/WLKx1WoGEXvCXCNQVAgAWh19D82ePZs7FYBIZvouEiYQEAgIBAQC/kNAEAD+w1qMJBCQjcATTzyBWbNmMUfd0bKysjB//nyXNyikE9CpUydWqqlmzZqoUaMGKlSoALql0enojtC7SX05i/i3DF5dhc7GkpxMfKVy+Lv31arXop5Wh2nGKFBpOblG7hIJym2zmuV24fI5mtMMYxS7GVZqpFVADt4Cc4aqkQpK58X7PH0BUs78Qyrc/lPlhrfM6UGJAxFy9bV63K0zok2InqU6qEEA5ceZzuwZmxX/WM3YbjXjlM0qQv05DmNRIgBouT/99BMokozHbty4wUrVLl++nKe5T9rccccd6NWrFyMiqlWrhhIlSrCqOkajcxSXxWIBfeempKTgzJkz2LVrF4gkp6iHwmj0jtCnTx907twZ9erVQ6VKldi6818EkLYQrdtkMiExMRFHjx7F5s2bsXr1alCp4cJudLny0EMPsbTKKlWqIDQ0tEBJZVp/dnZ23vppz7/44gvFEZeFHTsx/8KLgCAACu/eiZkXEwRGjhyJKVOmoFSpUk4rppeQmTNngsr91alTh4XsU3QAfYlHR0cX+AKTA9eJEyfYi1xCQgL342MMkeihMPyd8sunmpSlMnBP2AcNDdBgZmgUmmiVhdpTOURSSlfbBujDMEAfrkq3Kbk2UOj7jkKYCkCCjW8Yo0C6DUosPTcXU8xp2BfkGNAqIzUaNNfq0SrEgFraEJTXhMiO2CGH/3KuFfusFsRbzThgs+CGuOmXfJSKGgHw2GOP4f3330dMTIxXLAIlBkhzHDhwIHP6SLjQXpbP64RdNKDv4u3bt7PShuQUB7ORhtDTTz+Nnj17sosB3ssAV2ui1MOTJ0/i+++/ZxcR/iIDiLChqEd613FnFBlJlyaTJ0922YRwePnllxkOZcuWlbX/RAgcOHAAVIqZ/hMmEChMCAgCoDDtlphrsUOAHP/Ro0ezW/v8Rl9wJLak5MXFFaB2tv/69euM6Z8wYQJ27NjBjX0fXSieUxj+fjHXynQArhRiZ+J5QwQeUHizTE71JB8IIpLa/UxjtGzHL/9hOGSzsFSAkzaKCSgcRmJ5Ew2RaK6CHsJhmwVjslNhDsr7f/f7QTEgZTUhCNMAVTQhaByiB1WLsCIXsZoQlhaRDhsSbTZQjAe1J0rrWm4uEmwWHLdZcK0Q/44qPamVy0Tio5HdsODnA/h+2ynZ3RU1AoCA2LJlCzp06MCFidRIM65OXTSi79FRo0bhmWeeYSULffHdee7cOSxYsIA5n8FkpB/0yiuvoGvXruyGW23LzMzEpk2b8MYbb/i8tKMSAoDOwJtvvokBAwawSA81jN6ZiPz44IMPgm7f1Vif6KNoIiAIgKK5r2JVRQQB3hdDOculcD4SDLx48SJj8Y8cOcJE/3777TdFYW0NtTq8boxCjMLwd3J844P8RtUT7qS4T4J7SgLtfSWISOHfJHx3v0KCwnH9f1vN+J+ZSrsVjlzv/v8KVsr53cn/zAfmDKy2ZKvRVdD0Qec2P51DCS2FY3f9A6MgANzj/PbbbzNnm+eGOTk5GUOGDMGPP/7os40bPHgwxo8fz1Lh1Hb880+aHMJTp06xsogff/yxz9bE0zERHXPmzMEDDzzgE8c//xzoVnzNmjUYO3aszyIC5BIARIJQZArd/vviDNC+79mzh12a/PrrrzzbI9oIBAKGgCAAAga9GFgg4B2Bjz76CPTiItcoRC8jIwNJSUmgmwkK5afb/Pj4eBw+fFhutx6foxvEWaHRaKQwx/yznEx8Voh1AKppQ/CmMRpUm12JTTOlYbPKOgA0HyJqqCQgieCpZb9aTFiQkwEKiQ9mo1x4EkJUQs7Y13fEZmFlK4N9zcG8H4V1boIAcL9zFFpN31+xsbFet9dbuLbXDjw0IAd48eLF6N69OxcZoWSs/M/SulatWoVnn31WEakud05UFYhC4MuXLy+3C9nPEQFCEYyUJ6+2ySEABg0axAgZnvOodL50sULEz0svvaS0K/G8QMBnCAgCwGfQio4FAsoRmD59OmPSSZjHnTmG7JNADzn5xELv27cvYOJEI1Uoq0YiYq+Z0grtjSO5/W8Zo0GVEZTYNzlZWOQDHQCa36P6MDytkhaAfY3fWrLxZU4mUoOUBOgUYmDEBynkKzWiOWaY0rHRGvjSf0rXotbzbeuWx7Qn2uLvw5fQs0111m2W2YJXlm7B9mNJIKd5/rAu2HPqCvv59bRsDJm/AReuprN/b1fvlrPi+Az9/eU+zdGyViwyTRY0rV6GtTl+8Sae+2AjUjNvCWVGhxuwYERX1K5Ykv3dsW/6e+92NTCxX+u8pW47moSRi/7M+zvNffagjggz3KKG8v/c7vCXiroVQr1h33k0r1FWpAC4OTwkkteiRQuuo/XVV1+hf//+XG15G1EFG4pEqFWrFu8jqrej72ci20nokELk/WEU5j537lyQeLCndwdfz4WE84gEIh0jNU0qAUDjT506lbsyhRpzpcuXdevW4dFHHw0I+aPGGkQfRRsBQQAU7f0VqyvkCBBrTaX/IiMjmQKvL0L2fQHRvbpQEAmg5IaV8v9JB4D0AAqrPaMPxyP6MEXT32/LwavZaT7JL6ccbxLBq60wWsNxgRQ2vs6SjcU5mcgMMhKAFPDHGiIVpac4rpXK280yp4vbfwdQ7E50lsmS59iT835X86rs72SUN38tLTvPebc77vQzu0NPz5DDbicO6O/9O9fJc8rtz1xLzWZOvN05T0i8mefUE6FQp1JJNm6l0pGMmJj8xfY8IsIxf5/GojHs4+Xv393fiWx486sdQgPAxafcp59+yoT2eExtHQC6dadc7/ziuTxz8UUbisAjR5QE83xp5PxT1AFFPPgizF3q3KlywsqVKzF8+HDVHGEpBAClONLNPwk9+tuI/Fm/fj369u2r2tr9vQYxXtFFQBAARXdvxcqKAAIUvti+fXscOnTIZyH7voCpxr/h72UVhL/T7SpVAqDc8sJqd+iMGGOIAFUFkGuUUz/GlAqqqe4LI9HGEYYI1bumfVtszgwKAofSUnrrQ/G0PoyVwFPDspDLIlT2FmKdCjVwyN+HnQB4d/WePKfY7jzvOpGMr/86zgiA3/acA7Uhs0cN2J1z+jfHZ6idI4lA0QL5nysfE47n7m2cRzrQzx1D9Onvjg5+/nkTWXAmOTVvTjz9u1qrHEx5tV58GSovZ97enqHwc8qHzl9Oz9VzJKJGyvx//fWXt269/pyc/0A5fZ4mR2ukSABfkQDk/H/33Xfo1q1bUDj/dizoNpxIAEpJoEsMpcZLAFDqB2kf0HsUr1HUwqVLl5CefuszhgQTqXwyXcLIIVQECcCLvGjnbwQEAeBvxMV4AoFigABllVP4ewuF4e9f5WRhiQ/C3/21BRU0WswMjUYljbI8+9nmdPxm8U2YebhGg+H6CMWlG11hesJmwdKcTFYiMFCqAFTi7zF9GB7UhzKFe7XMVyUa1ZpfoPpx5czTXMjBJpv97a4Cyvl0+57feae25LBXi41mN/r2FADHkH9HB79mhRIsRcDx5/ZxybH/6NdDTukBjuH9+VMHHLGzpyJ0bFChQP9CA8DzKSOH/sMPP+RSW6dSenRLvHz5ckVHV4nzT87ajRs3WPUbSqXbv38/rl69yuYTERGBVq1aIS4uDvXq1WNOYUiI9M91IgGoCsEvv/yiaJ35H1bq/FOE4fnz51lZO4pWoPQNu9F6qWRg/fr1mYgiOcNSjUiAL7/8kjsixFP/PAQARR4Q2cBTipLakfgx5e272xd7+cR+/fpJriCh5tql4i7aCwTcISAIAHE2BAICgQIIUG3kli1bshee6OhopiIspRQgdfisIRx9dcrC3+l2lQTWcgrpHtEH7DRjFNqHuNdw4FnaD5ZsVmbPV1ZdG4JJhijEqSgIaJ9rRm4ufrJk4xeLCRf8mM5RQqPFnSEGpnNAJf/UNCI0ZpjTkBZkKQ5qrlFuX2oSAHbSQC4BkD+KwL4mRy0AIgLspIRjVEL+9XsjIEQZwIIn5rbbbmMOPc8NLDmgM2bMwLRp0+QePdxzzz1M8I9nPMdB7A4gKcTz5ukrqSNPxALlhqspxLts2TI8/vjjkkgJIjyI7KBniajhvZ0fOnQo6L+mTZtK0higCgHvvvsuJk6cKHuP6UEeAoBnALkVC8aNG4eXX35ZkqDgzZs3WRWKhQsX8kxNtBEI+BwBQQD4HGIxgEAgOBGgl6ROnTqhXbt2jN0nZp9uNegmwbF0k9ybmTt1RrysMPz9xr/h72d9FP7uj515Sh+OJxTqABy1WfCKKdWnOfW9daEYoA8DOc6+sDM2K362ZGOj1QzaV19aTa0OD+tC0UVnZHXr1TSqe08pGecL8ZlUE4/8ffGmACz4+UBeioA/UgBcOej2yIMXl2zGa/3bwK4n4AofV1EKIgXA+0mi9DVylr2ZzWbDggULWIi8HKPvLbq97dixI/fjch1AxwHk1JWnta5YsYKJ9KlhpC1A5AlFKfCYWmUK7777bjZu8+bNucPjKSefSj4qiYBQgwCg0pOvv/46O3NyjN6b6GKEzhtvagD9LjzyyCOqEj9y5i6eEQgQAoIAEOdAIFDEEbjvvvvQpEkTxtbXrl0blSpVYrf6YWF8t/Nyb2Yo7P2t0ChUVBj+/pY5HRtUDn83GLWIjNJxf3F7OyJWay7SUnNgtRQMdL8txIBXjJGgUHS5RrfoY02pSLDlr8wut8eCz1F4fD89kQDh6nXqoifSMthkNWGdxQRyptUwCsSN1YSgbYgeXXQG1NPqVMv1d5wfVTaYa073SVlGNXAIhj54RQAdCQB/iABSekB+DQDHCAN7VICjoJ+j7gBVGqAKA3aSwDFtQIgAuj95vPoG1APdRD/11FOyjjHd3lP4P29YPoXikwNIYd9qGDnDpLxP4fI8RsQ63QjLdUDtY5AjSlEW1avfqrjhzSg0/ocffsCoUaNAGCg1IkBmzZqFp59+muXL89gff/zBcvN5Iw7y96mUADhy5AhLN+GN9nC3Jlo7ETk9evTgOneUCkARAHJJLh5sRRuBAC8CggDgRUq0EwgEMQKOIft169ZFxYoVUa5cOYSHhyt2cuXezNCHy3RjFNoqDH9fY8nG+yqFv5eJNWL87IZo0LwEjEYtKDFdjdx0qihnycnFhGf3YueW604npbRGi1nGaFRTGF4/15zBQul9aXT7/6ohEq0Vajd4myNhTqQGERobrCYct1mQlGuTFOFAApN1tTo0C9GjkVaH6lodpGfkepvpfz8n6oX0DFblZBXa0pT8q5Xf0lUZQMdyfJ7y5qWWAcxfps9bGUB7JQH76vKXEcxfJjB/GcH8/YsygN7PCQne9erVy3tDKqu4YQPuvPNOrraOjfr06cMcK94a72o5gPknSpEOn3zyCej7mOdWeOfOnSycXa4jTONT+cSHH36YazyKeCDCwxcO6JQpUzB69GgWQejNSGiPUj1mzpzpranLnyshAI4fP87IDyURCI6Tkqq9QKWaBwwYELASzbIAFw8VSQQEAVAkt1UsqigiwBuy74u10w0D5RdKtUH6cCbApsSOUPh7dipIdV2pNWpREjOXNEN4hG9cxXnTjuH75QVvVV4zRqGLQiLkV4sJc8y3lIl9aXW0OrxkiFC1NKC3+VIcAJEBV3NtSM614YA1B5nIRSg0oIQEShmgNlW1IWio1aO2NoRFlpCAob/sm5wsfJyTCd/FYPhrJb4dx50GgNJRXeXgK+0zWJ7nvSUvbFUACF+qAz948GAuqDdu3MgcYqlGN9r3338/lxNMInckwrdt2zapw3C1JxKAboUp6s6bKd3P/v3744MPPuAqdUjO//z580H5674yKrtIufE8kQC0D1Qej8QWpZpcAsBXAoxS9pwuVD7//HPZkS5SsRLtBQLuEBAEgDgbAoEgR4DYfQpv5L3dkLIcCknLyMjA5cuXUbp06QIvEpQrSOJ/FN4nR7Co87/h7+TIybX0f8Pf6ZZYqbVoXwpvLWoKvUH9PHdKA/jflKP4edXFAtMkIbrBCkPrT9msGGtKQYofhOcaa/UYb4xErI/0AKTsoxm57PSoVb5PytjU1oRcrMjJwpc5alBQUkcvfO0FASB9zwQBcAsz+o5p2LChJAClOMGU901pAqtXr5Y0htTGJEZIxAdF4nmzPXv2oEuXLrKiAHiJD/oe/+abb0AK9r62L774ggkcarWev2OJkKAoACrXKNXkEAA0HqUqUNqHL0xKFMrZs2dB59ZXJJQv1if6LHoICAKg6O2pWFERQ0CKkrKrpdOXP4XcXb9+HRR+Row7vXTs27ePhaFRZAGFLeavHUzP/f333+yFSY7zT3OhMG0Kf6ebWyX2rjkdP6ugAxAoAqBNiB4TDFGIVHBjTY7oq9lpOGDzT02EDiEGjDREoEwQkABKzo6SZynmhBx/IgAIf3em1etRukEtlG3aAKUb1EZoTAnowkNB/243+n3KSc+AOTUdKafOI3nvISTvOgBLtm/KOypZt5JnBQEgHb2iTABMnz4dY8eO5VKLl0MAUHQaOVPeQu7ptv2dd97BhAkTpG+QjCdorBdeeAF6h88AV91QvXm6lScVfilGJAN9b1Oqnzfzp/gc3YavWbOG6Q15s7/++gudO3f21qzAz6USAPTZu379epBOgy/t008/xZNPPumV/FAa+eHLNYi+iw8CggAoPnstVlqIEeBRUiaxPsolJJXdkydPgvIcd+/ezerbussxdJezSJEB69atY0y+kvxEgnyKMQokhKfEqITcOyqEvweKAIjSaDDbGK04rH6hOQOrfKwDYN8n+nJoF2LAEH24T8oDKjkP/nj2Sq4NpLuw3Wp2OZwmRIvY5o1Q64G7UKJ6FWhk1ASnF9OMi5dxau0fSPxrB2w5/iF3aEHhsaXRbvKLCCsTU2B95zZswYElK1SHuc34ESjbtH6Bfs9v3Ir9i5cDKke3lG1SHy1HD0WI8b/PH6vJjF3vLMGV/UdUX5/cDosyAUC3vOTgGgzevwOkEgAkgLdy5UrExcV5hV7JTbvXzl00qFOnDhPbI00eb7Z27VqWwiDFSDyQUhl8edMuZT6ObSm3n1IBvJEfN27cYHoEROJIMakEgL8iP6ScR7nkhxScRFuBgCcEBAEgzodAoBAgYH9BtIfsJyUl4dy5c+w2n0L04+PjJd/S33777ezWoX595xdyUgmmlypSyVXq/BO0j+vD8LTC8PcTNgtTwVdadz1QBADhMM4Qie46o6LTtslqxnRTmqI+pD5MInuj9BGoojCKQ+q4gWxPJf7ez8nAbmtOgXt/cvzjundGrT53w1jCu+AV7zpMKWk4sfpXnF2/GblWdaojeBq7areOaDTE9c1p1tUb2DZtLjKTr/FOn6udOwLAas7B3veXISl+L1c/vI0EAcCLlO/aSSEATpw4Aapaw5sXTir6kydP9ppzriTcXAkyvE76mTNnWHk4+i7nMRKe+/PPP1n5PW/mb+KD5sPrCMsVGJZKAMghWLzh6u7nvBEplHZJqZVqiRHKna94rvgiIAiA4rv3YuWFCAFSFaYvfQrZV8N69+7NBIGqVq3q1J0vVILpFnm8IRIRCsLfs5GLcdmpOKRQByCQBEBfXSiGGSIUqCEAF2xWjDalqlY+j/csNdTqGIlDZEBRNtIbWG8x4UNzpsuQ/5I149BsxABEVPQedisHJ4oIuH7kBPa+9ymyb6TI6YLrGa1eh9bjnkOZRq5vJ2keRz5fjdM/q/N5Y5+UOwKAfk6RENumv4fs6ze51sDTSBAAPCj5to0UAkCqQjpvhQGpxIJaiJB+D1UnKFWqlMcuKUWPctNnz57NNTRvv0Tmz5s3D2PGjOHqV81GvHtDUYotW7aUNLQUAkBuioWkCTk0fuyxx5hmU0xMwcgqxz5FGoBchMVzaiEgCAC1kBT9CAQKCQJPPPEEE8PJL1BEt/2Utzh16lRVV1Li3/D3mlqdon4/MGdgtcLw90ASAE20ekw2RqKkgpx6K4AJplTssvovVNy+aeU0WkYCdNUZfVpuT9EhUfAwVR9YnpOF3y0mEOHkZBoNava8E3Uevtcpr9/TcBTOb8n8r2wjOd26cL6KGFlXrmHH7EVIO19QUFLBEvMeLVWvJiMAdGHu63bfPHkW26e/B0uWeqUnPREANDm1UwEEAaDGaVHWhxQCQIqjTiH2dLNbq1YtrxOkUnmkE+BvI9J+69atXMKGy5Yt41aGf/vtt1kpO53O83cqhb4PGTIEP/74o7+XzgT+eFI/Ll26hIEDB7IcfV6TQgD4OwJCyp5TighdxggTCAQCAUEABAJ1MaZAIEAIjBw5ElSvN/+NREpKCmbMmMF9AyF1+hQB0E1h+PsfFhNmKNQBCCQBQJUQZodGo4FCIuSTnEwmTBcIM0CDPvpQPKALZQKPRcGu5drwkyUbX+VkgyIACphGg7r97mcEgKc8f7qxv7R1NxL/3oG085dc5vNT+kBUlYqo3LktKrRvwcQC3VnqmQvYPuMDmFPVT/mo278naj3wnyAW3fhT/r3GQbmbwvJ3z/0YybsPqrbN3ggAtVMBBAGg2tbJ7ojXEaQBpGgA0E0rpbCVKOH+d4j6JG0c+m6jeQTCKJ2OR31fyk34r7/+irvuusvrcqjUHk85Qq8dyWjQs2dPVgnBW/UiqdEPNBVeAoA+10gokbcMpYxlunyEd89J26l9+/aqpFqqNXfRT/FBQBAAxWevxUqLOQLk+I8ePZqlEjga3RJQLuXSpUt9htDD+jA8ow9XFP5+zmbFGFMqrufKz48OJAFA4L5kiMB9Ove3rjwbsNVqxmRTmgdNep5elLWpr9Whnz4MHUOIEiicRq4+RVJQVMkuqxnuikzG3dUZDQc+5NL5pxfM1NPnceSL1bh25IQkETsiAyq2b4l6jz/glghI2rEfe+YvhS1HeQlM+y4ZoqPQfsooRFYqn7dxRF6knDqHci0bO21m0va92DX3Y0nr8nQavBEA9KyaqQCCAAj87ybvbbVUAoC3X6p+Q5VsqAxeIIx3nrw6AFIiHwJ5w8w7Tzk6ALwEAJU4fvXVV1lIvj+NdCmo2oTR6FnzJ5ARGv7EQ4wVnAgIAiA490XMSiCgKgL0BUgseGios/NJQoIUFUD5er605iF6vGaIQrQCHQBygcabUrFHQfh7oAmAnrpQPG+IUBRCfznXhpezU0B/BtKosOOdOiMe0YWxMo+FgQigFArSUfjLasbPlmxQ2L8nK9usAVqMGuQyVJ7U5I999SNO/7JJkYNMYfiNh/RHhQ4tC5Qyy7VasW/BFyyqQC2r2LEVmg0fACIg7Ea6A2d+28z+nVIV7EYlCykNIPVcoirD8xAANJBaqQCCAFBl2xR1QrfAvDewUiIAeG9ZL1y4AIoWINX1QBip3JMqfkREhMfhKQqPhHe9KeLz3qwTOblkyRIMGzYsEMtmY27ZsgUdOnTwOj5VKpJSoo+XAJCTXuB1shwNeKNTAkVQcCxBNCkGCAgCoBhsslhi8UWAbvspTJLyH/PnC1KZQHrh2LRpk88BCv9XB6CewvD3j3MyWU12uRZoAqCOVodpxiiUURA+TzfXFAFAkQDBYKRpcK/OCCI3aF3BSgQQYUL5/ess2bjEQZ7QTXm7SS8gqmrFAjCbU9Kwe/4nuHYoQZUt0Or1aPhUX1S5o0MBEkDVXHyNBi1fHIzybZs5zfvUTxtw8offC0QGUKMTa37FsZXq5BDzEgBqpQIIAkCV46moEykEgJQweF7n8vjx43jjjTcUrUHJw9WrV8fYsWMRGRnpsRveUHheQoFE5j7++GOmQRAoI/KhY8eOXoeXsu/UGS8BIIVQ8jpJCQ145xdIkUYJyxFNiygCggAoohsrliUQIOd/xYoV6NGjB0IcapTTzQCVG6ISNPQF6S8bbYjEPQp1ALZYzXhdQfh7oAkA0tCfaYxGU4Vq+iRWtzQn019bxzVOjEaLHjojSwuoq9UFBRFAUSNHbRbstJpBZ4fSSCgKgMcaDOyL6vfcXqApieLtnrcUV/aq+7tDhEPbCSMQXa2y05hq5uJHV62EtpNegCH6P2fEsf/GQx8FlQd0tPTEJGydOk8VLQJeAoDGVyMVQBAAPCfdt21489VpFhs2bMCdd97JNSHKn27QoAFX28LQiBz2OXPmYNKkSR6nK0VToTCsm+Z49OhRtGnThjsXntfBlnKe1MaK93wSSUNCjcIEAv5GQBAA/kZcjCcQ8AMClStXZuI33fWEeEAAACAASURBVLp1c7pRJOd/48aNTHWXQiP9ab11oRhhiIAS6bhLuVaMzk71Grrtbl2BJgBoXsMNEXhQoQ4A5a5PNKW6zVv3577mH4vSPJpq9YwIaB9iAEV/+DMqgDQiDtgsiLeasdOaI6tkIuXHt534PEJLlXRaHv3+HF3+PU79+LtPIC7fphmaPT8QIQbncotq5eLXuL8b6j/Rx2nuGZeSsXXqXJhupiK2RSO0eHGw0/ikP7Bn/idI2rFP8ZpdEQDmtHRoNFroI8ML9K80FUAQAIq3THEHVLq2a9euXP3wqvXzOoBcgwZRIx5nUEpERRAtzeNUpJZ/5N1/KZUV1MaKN0IlkCSF2msW/RUuBAQBULj2S8xWIOAVAboVIee/devWTs6/1WrFunXr8Oijj3Iz7V4Hk9CAwv8p/L2UgvB3yth+zZSG7TLD34OBALhbZ8SLhkg4u3gSgASYU0uCiOdtvPfZ0vpXozVpBFB6QEOtDt11RqYTUAJaRCrQgXA1rzRyyv91+HfbchgmStUR8qvk28e9dvg44t/60KXCvxqYUSpAm/HDUbpBbafusq7ewLZpc5GZfE32MKQ1QLf/JWvGOfVxadsepvZPRk54u9dGITquklMbtQgIVwRA6tlEpnFQr3/PAkKLSjUQBAEg+7io9iDvTSgNyOMAUzvePHjVFuGnjnjWz6t94KcpqzKMrwgAHjxVWYCLTn7//Xd2AePNBAHgDSHxc18hIAgAXyEr+hUIBACB22+/neX8169f32l0yjWjFwfK+U9LU7+sGM9SSS9+ZmgUmmiVuL7A5zlZWCYz/D0YCIA4bQhmGKNRTgERQnhPN6Vjk9XEA31QtCFpuRpaHWI1WlTRhqCFVs+iA/TQoKJWCyM0LDzfTOXoNEAYNMyRT8m1sZz9rNxc9neKILnKbvlzcMRmQaLNqmokhCuVfAJQzVB8TxtS/d47UP/JPnnkHUUdZF25hr3vf4YbCadk76UrZ9jV7b4r8kMtMUB3BED8Wx+g0eD+KN+6SYH10dq3TpvPMJBqggCQipi67W+77TYmakcRad6MQuBnzZoFUlD3Zk8++SQ++OCDAhVtvD0X7D/ncQZ5HctgX6vj/OidZMSIEfj888+5ps0TASDlPHENKrER7z4FslSjxCWJ5kUMAUEAFLENFcspvgj07t0b8+fPR9WqVZ1AyM7OZjcrJB4UaCMFfKohr8R2WHMwyZTKncvtOFYwEADkwL5pjEZrhToA31qyscCcoQTKoHiWogQioIEZuchhUQMaRhLQzX5Srg1puTbm4BOBEKrRIPNfIsBXk6/cuS2aDHvcSSWfxrp68Bh2zFqgakk+V2uIqBCL1mOHIfPKNVzcsguXdx9ATrpyvQfe/H66/W87aSQMUc6q5WqIAbojALa9MQ+3NBCeR1iZmAKwXNy6m6UhIJckMPlNEAD8WPmiJa8aOo2dnp6OUaNGcZWjFQSA95tlX+ynr/oszgRAoIQKfbWXot/Cg4AgAArPXomZCgTcIjBo0CC89dZbiI2NdWpDX6zvvPMOpk6dGhTokQjgKEMkc+bkGt3+kg5AYq708PdgIABo3UP14einD5MLAXvuoM2CcdmpMEGaU6Ro0GLwMOXAV2jX3GmldAt/8KOVOLdhS6FEIDy2NNpNfrGAc00lDA8vW+W0JioD2HrccyjTqK7Tv6shBuiJACCSo1Kn1mj63BOqpQIIAiCwx5W3HjrNUkrJNkEACALgs88+Q6VKzqlKjqe9sEQACAIgsJ9RxXl0QQAU590Xay8SCLzyyiuYMGECSpQo4bSemzdvYsqUKSwqQIlR+GanTp3Qrl07RjB8+eWXWLt2rawuq2lD2O230vD3aaY0bJahAxAsBEDXECPGGCNY2LtcS83NxRhTCk4FsQ6A3LUF6jljyWi0n/Ii6Bbe0Uggj4TySDCvMJqrqAaqZkARDdePniywJFftc6027F/0JS5s3i4bAm8EAOV+NB/5NCq2b1FgDDmpAIIAkL1Vqjz46aefMsFZHpPiCAkCQBAAggDg+a0SbQQC7hEQBIA4HQKBQowAOfijR48ukAuZnJyM8ePHc4VT2pd/3333oUmTJmjatClq167N2PXo6GiEhf13U81bq9gdpBT+/pYxGi0Vhr9/k5OFRTJ0AIKFACACZFZoNCprSCpPvs0xp+NXS+HRAZC/Uv88WbphHbQa8wxIMM/Rrh85ge0z3vd5+L8vVunuRt/TmsJKx6D91JcQVqaU05SUpkF4JQAAhJUtjfaTR7I/85vUVABBAPjiRPH3uWvXLrRoUZDMcdXDb7/9hrvvvpurc0EACAJAEABcvyqikUDALQKCABCHQyBQSBF4//33MXjwYISGOjsr586dw8iRI/H9998XWBlVBmjZsiVatWqFunXromLFiihXrhzCw8OdKga4g8Rms2HBggWK9ASG6cPxsMLw9/22HLyancbyxqVYsBAANOepxihWKk+J/WTJxtxCrANQslY1VLu7C8hJPf3zRkUid0pwtD9b5Y4OaPLMYwW6OvvbZhxc+rUaQ/i9j5g61dF63HDoI/4j8iil4cjnq3H65z/czseVZoCnqAGehfEQANSPWqkAggDg2RXftOERarOPTCK18+bNw5gxY7gmw0sABDoMnGsxEhvxistJiaiQOIWAN+c5W4Hee9594hF+DDjgYgJFEgFBABTJbRWLKsoIREVFMaX//v37Q6dzzqY/cuQIxo0bxyIC2rRpg5o1a6JGjRqoUKEC+7f87eXgxFur2V3f3XRGjDZEgKoCyDVShqcyeKclhr8HEwEwQB+OAQqJkASbBWNNqciQKI4mF3fVntNoUKt3d9R5+L68fG8q+Xbki9U4ve5PyWJvas2rwcC+qH7P7QW62794Oc7/8Y9aw/i1H1eq/jxlBV05zzRx0kE4sGSFrDXwEgBqpQIIAkDWNqny0LRp09h3kcHgneRMSUlhFWqoYgCPSSEA5syZg0mTJvF0Wyja8DqWR48eZe8Agar640sweQmAQO79li1b0KFDB68wCALAK0SigY8QEASAj4AV3QoEfIEAOfErVqxAjx49EBLiHD5Ot3p0k6LXKyuz52reVqsVGRkZSEpKwqZNmzBs2DDZy6ugCWHlACspDH+fbU7HbxLD34OJAKDb/3GGSFYKT66RIv4rplQctZFOfuGxmLo10Hrss7h25DgOffINy7lv9vxAGKMjcWjZt6Ab90CYKwfVajJj17sf4cq+w4GYkqIx3ZU0TNq+F7vmfuyRaKE0iLaTXkDJmnFOc+AhD9xNmpsAUCkVQBAAio6Pood/+uknUFoZjx06dAjt27fndla7d++OZcuWMWLbmwWyFry3ucn5Oa+uQmJiIgYMGIA//nAf5SNn/GB4hocAoHkGcu/pTDdo0MArXHSOn3rqKa/tRAOBgNoICAJAbURFfwIBHyLA+8UnZwqs3nhWFq5fvw56eUhISMCePXuwb98+VV8i6ENnmjEK7RWGv/9gycZ8ieHvwUQAxGi0mG2MRnWtMh0AwoCwKCymCw9D7Qd7oEzjeqDyb/YSd1FVKqLN+OGs/Nzhz1f7nwTQaNB2wgg2L0djBMA7S3Bl/5HCAnHePMu3bspE9SjFwm5Wcw52z/0YybsPel1Pjfu7of4TfZza8aQPqEEAUB9KUwEEAeB1i33SQMr3FJ2nlStXgkoG8pqU/ovaDetHH33EUv+8mdTSet76C6af8+7/Dz/8ACqP7G/jnZ8aKZX+XpsYr+ggIAiAorOXYiXFBAFeZtkdHCaTid20XLx4ESdPngSlDezevRskwuSvcMGn9OF4QmH4O9160+033YLzWjARADTnicZIUEUAJbbeYsIsc7qSLvz2bLlWTdBk2OOgXPIbCaew9/1lTmOXqF4FrcYOYyJ8Bz5aiYtbdvptbvrIcLR7bRSi45xLS5lS0vDP5HeQefmq3+aiykAaDVq+OBjl2zZz6k5KOb/oqpVYFIAhOtKpD7ligFIiANiACqsCCAJAlZMkuZOZM2fi5Zdf5opGS09PZ6kClNYmxXi/Bw8cOMDEbYuK8aZW0Pf8jBkzQO2LmvE62P/88w86duzo9+UTmUXnOX9lpvwTUSqq7PeFiQGLFAKCAChS2ykWUxwQoJC+rl27elyqY8g+iQLSbf6OHTsQHx8PEgcKtN0WYsArxkiEKdABoLx3yn+nPHheCzYCoL8+DEP04bzTd9nujM3K9BBu5toU9eOPh8mxb/7CU4ht0QipZxOdIgDs45MSfwu6tTbosXveUlzZ65/z6isCwJ2woFS8pRIR7pz3E2t+xbGVP/IN74ZEkCsGKJkAUJgKIAgAvm1Ws1WdOnVAN68kMstjx44dQ69evdh3lBTj+R6k/i5dusRKEa5fv15K90HbdtCgQUwwMTLSmZRzNeGiGl7OSwCcOHGCpaFIPVtKN3/y5MmsNLPR6Jncp2jLZ599Ft98843SIcXzAgHJCAgCQDJk4gGBQGARsOcA+itk3xerLU1l8IzRqKYw/J0U8EkJn9eCjQBoFaLHREMUohToAFAlhPHZadhny+GFIaDtKC+99bhnUaJGVZz5ZRMOf/5dgVz0ss0aoMWoQbh2+Dj2zFsKClv3tRU1AqD6vXeg/pN9nKp75GRkYcesD3Ej4TQ3nBU7tkKz4QOgCaEinv+ZHDFAOQQAjSg3FUAQANzbrFpD3htqGpBCoBcvXoznnntO8vi8ufBF7ZZViv4BRfZR1Z+iZrwEQKAcbN6zGSiCoqidB7EeeQgIAkAebuIpgUDAEKBSflWrVvVryL4vFvuaMQpdFOoA/GoxYY6E8PdgIwAiNRqmA1BH61zNQSrei3My8XVOltTH/NJeF2qEoUQUrNkm0C02GZEAlG8fFVcJp9f+gSNfrilAAoTGlIAl28TSBfxhNE8melermtNwNP7Otxfj2iFpN5T2TgIRAeBOwE9O6L47IUE5YoByCQC5qQCCAPDHb85/Y5Do2Zo1a1C7dm2ugS9fvoynn34av/zyC1d7x0a8t6z0jNLKNZIn5+MH9u/fj8aNG3sdJTk5GUOGDMGPP3JG/HjtMTga8BIAgSoFuGvXLrRo0cIrWEVNn8LrgkWDoEJAEABBtR1iMgKB4oPAo/owDFYY/n7KZsVYUwpSOHUAgo0AoN0ea4jE3Tr5OgCkgLDako0PJQoi+vqkkRPaaNAjqNihZV6pP3IaqYQcKeqTg9963HOIqlIBCd+sxYnv1wes/J8dC7dVABSIAAaCAHDl+FLE0MGPVrIyflLNVXlEOWKAsgkAmakAggCQutPK2pPqOoXb569Q467XtWvX4v7775c1aM+ePUGCeLGxsV6fP3PmDB555BGWBudvIz2EUaNGsQo95JDfvHkTx48fZxV1yFGkcn1S50Wiif369fO6lECKzNlTQeiywl5BiNZ84cIFEIFBqYlydYd4CQACSMkZ8wqwiwYPP/wwFi5ciFKlSnl8nM4DpXKMGTNGzjDiGYGAYgQEAaAYQtGBQEAgIAeBNiF6TDBEgW7B5ZoJuXg1Ow0HOMPfg5EAeFAXimcNEXAOsPaMSA5yQeTHTmsONllNOG2zyoXQJ89p9Xq0eHEQyjSqi9O/bERS/D6Ub9MU1e/pCo1Wk6fyH1GxHFqPHYbw2NIBLf9nB6Hpc0+gcpd2TpiQo7t/4Ze48Oc2WVgFggBoPPRRVO3me/GrmyfPYvv097ijNJQQAAS+1FQAQQDIOrKyHqJc5rfeegslS5bkel6u+J+9cyqJu3XrVjRs2NDreNnZ2UwMj+bnT6M5/vnnn2jevLnHYekz5sqVKyxvnEgUbyYlzYIq+XTp0sVvAr/2uY8fPx4UpREaGupxOSRWSBjdfffd3pad93MpBMDZs2fRv39/bNsm7/Obe1L/NlywYAGeeeYZaLWev9EDlZ4gdT2ifdFFQBAARXdvxcoEAi4RoJeSoUOH4p577mG3J3QrQSGYS5Ys8etLAuW9zzFGo5bC8PeF5gys4tQBCEYCoJFWhynGKFBZQHdG8n7nbVbstuUg3mrGEZsF6ZxRD4H4NajcuS0aDemPI1/8V86PQslbjR6KyMrlsWf+J7iy71ZZvf/K/0Viz3ufIil+byCmzMZ0VfaO/v3UTxvYWvxlrhxlXhHAsNIxaD/1JYSV8XwDpcZapJQUpPGUEgBSUwEEAaDGLnvvg0L/V6xYIUltX43wZ3KWKYVAw0EiB8IRHjlyJFPij4iI8AqilCgFKQ5wIMgPesegdwoeBX45UQpS1p+Tk4N3330Xr776qtc9UNpAigBmUdVnUIqheN5/CAgCwH9Yi5EEAj5FoHLlyqAXDlIHHj58uMuxqDQTlVxyFTZJ4Xl0s0AMtr9snCES3RWEv9M8N1nNmG66lVvuzYKRADBCg7dDo1HfgQihsP6kXBv2WXOww2rGAZsF14NM5Z9K9jUfNQinf96Is79tdoK+xYuDWTm9rVPnwnQzleX8k/BfeJlS2D3/E2RcvIy6/Xvh+Lc/IzP5GiMByjSqg9Pr/gxoGkD51k3RnCoQ6J01GagSQfysBX6bmxICgMgXKrWYX7TP2++G3J8nbd+LXXM/5sJGMQEgMRVAEAByd5X/OXL+KeS5U6dOXI449Xzjxg0W+rx06VL+gVy0pHJr77//PmJiYrz24+98cClOME1eaqj6Tz/9xBTueYxKIfbt29dvavhSiA86C88//zyWL1/OsxTWRgoBQO39tX7eyAwR/s+91aKhDxEQBIAPwRVdCwT8hcCkSZPw4osvonTp0nB3k0DO/5QpUxAdHe12WmlpaXjnnXcwdepUv0y9ry4UwwwRCooBAhdsVow2peIah4McjAQAAT3ZGIUOIQb8YzVju9XMHH8iAILZiABoNXYYKNf/wEcrcXHLzrzpkqMXWakctk75H8v/bzXmGeijIrD7fx8xBfq6/XuiZs/u2PvhZ07PBXq9ERVi0X7KizCWdP4dybp6na0l69oNv0xRLgFAxAXpKlDqhb/MnJrO0gBSzyV6HVINAoAG4U0FEASA1y1R1ECO80/h7lT2jCeH3dvkeEPs7f2cPn0aRBr4Ixz89ddfZ2S7txB4mpucdAjeEHvqn8oCE0lDjravjW7Bv/76azRt2pRrqL/++gudO3fmamtvJJUAoCiA9957D6NHj5Y0jpTG7dq1YyRG9erVvT6mRPzSa+eigUCAEwFBAHACJZoJBIIVASo58/jjj0Onu3Vr6arskRR15osXLzLlYDnKzFIxaqLVY7IxEiU9hL9769MCYKIpFbus3kvFBSsB4G2Nwfrz0g3roAXdmBv02D1vKeimnKxO33tRq08PnPl1E2KbN0KI0YCdcxYh5fR59nN7Xvz+xctx/o9/gmZ55EC3nfA8StWv5TQnW46FpS0k7djnl7nKJQAo6qLtpJEwRDmHHKcnJiEj6YriuUdWKo+I8mUL9HNiza84ttK70rhaBABvKoAgABRvudsOKGebQqvr16/PffNPnZEA3gMPPIDDh299Vig13ltXGofIB0o9ePDBB32a7ibFGaR5yUlPIEd71apVXNUAaAwSHyTSgIgAXxpFZJAeBI8QpNz0BKkEAK3X1+81P/zwAxO09JaOoiYB5st9FH0XfQQEAVD091issAgjQLf1L7zwAvR6vdMq85c9cvWSlJCQwF4G6BaF8iirVbtV/syfX1Ch0GB2aDQaKNQBWJqTieUcZfAEAaD+L0PZZg3QYtQg1rGdBCBHse3E5xFaqiSyrlzDjtmLkHb+Yt7gpCpf+bY2iJ/5IW6eOKP+pBT0WP3eO1D/yT4FXuSkhLorGJ49KpcAoMiKWg84i2lJzdP3NPfYFo1A6R0hBufPm9Szidj2xjzkpGd6XLpqBABnKkDZxvXQcvRQRkDZzWoyY5eCqg5K99bV87///ju6devmtWt/h7G7mhClms2ZM4c58Ty32459pKSkMCdUzTQzqY4w3YZ/+eWXrFqBL4y+T7/77ju2n96cQRpfSY66FPKDxiIFfhKo8xW5L1UI8tixY+jVq5fk1AQ5BACtn6oPPProo6qRT/bzQ6TH4MGDuX4fSPxvxIgRoEoOwgQCgURAEACBRF+MLRBQgICrL0HKLaPSQvPnz3fKqfv+++/ZF63d8rPhJAi4ePFi0MsdWWJiIgYMGIA//vhDwQz5Hn3JEIH7dJ6Vgr31tNVqxmRTGih33pMJAsAbktJ+Hl6uDGrcfydi6lRnOf/mlDSW43/tUALi7uqMhgMfgiXbhMOffYvEv2+V4KrZqzuLDjj3+984/Pl3XLnj0malrLW7NICcjEzsmL0QN46dUjYAx9NyCADSWWg/ZRSIfHE0XuecY1rQR4aj3Wuj2F47Gi/JoCYBQON7SwWg9ARBAPDsrPc2FEU2duxY9O7dmyvnPn+PvnS8SeCNFOfDwsK8L+TfkHhywJ577jlVIwHI+f/kk08YOcJzA06TVZKfTuPRd3SrVq241k2NiASgVAB6J1DTnnjiCcyaNQsVK1bk6lYJmSWXAKDLjb///ptFKKgVgUJrJs0DHjLMn5crXJsgGhVrBAQBUKy3Xyy+MCNArDO9wNjLzXjK3yfmu3HjxnnLpfq7+cvuOJavUfLlLBXTnrpQPG+IQIjUBx3aX8614eXsFNCfnkwQAApAzveo/eafHPzUM+cRWioGUVUrwnQjJS/cv0rX9mj41MNON7D0EkR6AfsXLYctx3vahnoz5u/JXRk9SnHY+c4Sn89bDgHg7naeNzyfFx1XUQb0LE+EhNoEgLdUgIRVv6DRoEdEBADv5uZrR44W1TXv2rUratasmZdmJrU7X4fekyO8Zs0aJg7HazQnyj+nPH01NAGIPCcS/a677uJ2/ildj27xZ86cyTvtAu3oHYDKG5YoUYK7DxLeo/SN6dOncz/jqSHNgTQPXIkLu3tu586dbL/ovUWqySUAaBxW1nX/fkYCKNl3OnNz584FER8Gw38RRp7Wcv78eTz11FN+uViRiqloX/wQEARA8dtzseIiggAx//RiRuZJ5Oe2225j0QD2231qT+WTKM/f0ehFj1ICSpW6VT5s2bJl7MvK11ZHq8M0YxTKKNABoJt/igCgSABPJggAdXYzrGxptJ88EukXL2P33KV5deDLNm2AZsOfhM1qRfxbH7Kwf0oDqNajC7uZtmRm4+z6v3Dj+Omgu/l3RIYEDttMGAFDVKQTYLlWKw4t+7ZA1QN1UP2vF8kEgEaDli8ORvm2zZymYsnKxo5ZC3D96EnVpuhOZ4BHDFB1AsBLKgDpHoTGlChSBAB9dm/dulW1/aT0sZYtW7JUMFLTr1q1KsqVK4eSJUvCaDQqHsfucJH4nlq3rq4mlT+KjXfiVAaXnGG6yZVrFP49YcIE1KhRg7sLwmX9+vUFiHjuDhwa0nc16QDxRh3QoxQtuGnTJrz22muyHWF7OghpKvA6wTS20ioQSggAO2xK9p0uT6i8Y/PmzbnSPGhM0jugczZx4kQ5WyyeEQiojoAgAFSHVHQoEPAPAocOHQKFZZJ5CtmnF68PP/ww74bA3e0+5VJSKaJatW4JoKlRp5kHCcomnmmMRtMQ57xinmcd25AGAGkBeDJBAPCjqtXr0eSZx3D14DFc+HOb04P2cnkHP/m6gIifPTIgJz2jQO4//+gBbqnRoOHAvoy4yG/kVDsKHvpiplIJAHdpCzdPnmUK/TRntcxTpQFv0Qa+IABoXe5SAVytuTBrAKi1h/7qx1/Ov309b775JqjaDU84tiMGNE8Kjae0AEqfo//nsaFDh7IovCZNmkhyvqlvNW+D6T1gxYoVbB5SjRxTCound4TVq1dzPa4kHYQuK4iwINJErqlBANDY9vP5wQcfYMmSJV6nc/vtt7NwfyKbpJwxNcker5MUDQQCnAgIAoATKNFMIBBsCDgSAHSz0rBhQ5dTpHw/CjGMiLilDE4lh0aNGuWyBjNvn2pjMdwQgQcV6gBQFQCqBkBVAdyZIAD4d65Ejaq3yvyFGrH3/WW4vOtA3sOVu7RDk2cfx6FPvnF5G24PE087dxE7316MzOSr/AMHSUvKqW836QWW1pDfSA9g7wefIXn3QXVnq9Gg+j23o26/nk631jSIKSUN/0x+B5mXC2LpTrjw+KqfkbDqZ3XnCKBqt45oNKR/gdsvqjawdeo8mFNdh/X6igDwlAqQf/GCAFD9OLjskJyeHTt2MIFZX9785x88f1Ucqaulm/Fz586xOZ88eZJp6tiNbrypvB1VPqDb/shI5wgh3rF8ochPTiml8cXFxfFOw6kd7RfN68SJEzh69CirTHD16q3PGnuUCF0S1KtXDxUqVJBMeFA/aqWCqEUA2AGwr/3IkSOg/yg9ISMjg/2YomMo/aVZs2ay1+0r8UFZGy0eEgj8i4AgAMRREAgUUgQcnfV//vkHHTt2dLmS/ErBpEJL+W9Uizm/BYoAuFtnxIuGSCiJAbiWa8MYUyrO26xud1QQANIOe9mm9dF85NPQaLVOt97RVanc3AustFz8Wx8UuGGm8mstXhrMnNir+49ix5xFoPD5wmb2aAZdWEGRStIvOLv+byR8s1aVG/aYOjXQ8Km+iK5exWVYqTsCgOZGe1GypvOLvzktA9unzweJAKpt4bGl0W7yiwgrE+PsRFht2L/oS1zYvN3lkD4jALykAjhORhAAap+Ggv2RE023yXTLKyfHW+kM5YTEKx2T93nK+6fqPRR6r7bJTYNQex6u+lMzGoSXAKBoA/pPSnqC2lhQ2Uu6cPFV5QW15yv6Kz4ICAKg+Oy1WGkRQ8BR2M9TBMCiRYtAoYr2kkTu0gWodjGFQNpvEHbv3s3Yb39YnDYEM4zRKKdAB4DmOd2Ujk1WkyAAVNw0uxOca7Nhz/xPcGXfEdCNK6UHVL69Hc78sqmAmj+lCDQY+BCOf/sLrh06XigjAOwQUjWDBk/2AaVEuLLsGyk48d0vOL9pu2RxQOoztll9OXP6FwAAIABJREFU1O3fCxEVy3nMJ3VHAJSqVxOtxz2H/CQFpW5Q/r8tx1NMjPyDQuUAK7RrXqADT+P6kgCgifCkAggCQP6e8zxJt8Zvv/22opx6nnG8taGQbqpkE0jnL/8cPQn1elsP78+JBJg3bx5q167N+4jP26kdDcJLABDe3377Lfr37y8pZF8tQCiaYPjw4UxrQZhAINgQEARAsO2ImI9AgBOBX3/9lSkOk1HOIuX6k6pxfiOnvl+/fnn/7I4soFuJF154gYX7kbmqFMA5NcnNtADeNEajtUIdgG8t2VhgvhW658pEBIC0rdGEaFGmYV1U6twGFTu0ZGHou//3EW4knAaFyLedMAJRcZVwadseHPxoJSg0nkTXyCGl0nCuogOkzSA4WruqZpB/ZuRYXj1wFOc3bsX1YyeRk+5aj4JEEYlUqdSxFSuf6I5YcOyfyise+vQbXNy2p4B4oquKBfTCfeTz1Tj9s+/KeLqrOuBJeNDXBABPKoAgAHzzO0XaMps3b1YkKqf2zEjlnnK2SeAw0Eaic6SUT2H6vjYi80nLgMoD2ol/X4/prn+6gad3iWeeeYZbW8HbXKUQACNGjECjRo24S/V5G5vn52oTHjxjijYCAakICAJAKmKivUAgSBBwLANIYYX0cjF79uwCs3OsFkA/3LhxY4FySflflCiEk24RxowZ47fVDtWHo5+er46zu0kdsOXg1ew0mEB1AQqaIAD4t5Mc/NbjngVpAZCgnzYkBLrwMGRfv/mfwn9MCTQfNQh0C00h/jkZWdBHhDHnd/f8T3DtUAL/gEHekiockO4BERw8ZscDubfOokZ3Cz8pL+T0IpkUvxcHP/4KpLKf38JKx6D91JcQVuZW5Q678Sjy86zBUxt9ZDjavTYKVBUgv53bsAUHlqwo8O8+JwA4UgEEAaB0552ft4vI0a0/kdLBZqTYTurrlLcv5XdPrXXQ7zDl048ePdqvN8FEelB5wEGDBiEsTNn3qlwsUlJS8Mknn+Cll16S24XL56QSAJ9//jmmTJnC9sDXZBD9PnzxxRdMjDIQ6S+qAi06K9IICAKgSG+vWFxRRoBK9JGTHh0dzZZJjv4DDzzg9KWTX9mf2uUv77d9+3a0bt3a6eXo8uXLTLzJn3lrXUOMGGOMgBH0sSTPUnJz8Vz2TSTn2lx2IAgAPlxJ6b35yEEoWSsu78afblfp1rrh0w+DnCh7mT+KEoht3ghx3Tuxkn/Jew7h1E8bXDqsfKMHbytDdCQaDe6H8m2a+dSZYKJUx0/j8Gff4eaJM24Bqdy5LZoMexy0B452Ze9hxM9a4PNSi3axx/wTzLp6A9umzUVm8jWnH/mDAKABPaUCCAJA+e8X3eqSiv3PP/8MUlD3p8ifnNmT00cVAqhmO5U69JdROoTd+QyUM2gvWUfihVLKBCrBiC4QSDyRnG5fkEJyCABaT+/evTFnzhxW6UhtMshO9FA5SF+sWcl+iGcFAq4QEASAOBcCgUKKAL3U/Pnnn6wWLRmFYH722Wcs399uVKuWWG97HiS1oS/ASZMm5bXJnyKgRpkeOZBS/v+s0GhU1oRIejwzNxcJNgvibTlYZ8lG6r83rq46CTYCIDrcAPov02TB9TT1SrXxAki32WWa1EPi3zuQa/2PNKF89A6vv4RL23bj4NKvnbqzawKYbqYycb+Mi5d5hysy7UrWqob6T/RBTN0aqr5IUtTA1YMJTFjQk+NPQLorx0f76EmIT81NoBSG1uOGs6gPR3M3B38RAJ5SAQQBIP0EkHNDDiwJmlF52FWrVjGF/8JmpOJPTmmvXr1QtmxZVX93HbGgOvdr1qzB5MmTVQt7V4r1k08+yVL8iAjwlS4CvTuQNtH//vc/Rnz4yuQSADQfOxlE+hAlSvBFc3laB/1unDp1iqV2UBqlMIFAYUFAEACFZafEPAUCLhDIr/BPX0ZUwmjbtm1MzI9K1zjWq3VVAeCVV15h6QMUJhho9eapxih0DDF43GszcnHKZsVOaw52Ws04brO6DfnP31GgCQCNBujapDIGdquP2hVLQudwc2ux2nDuShqWbzqGtTvOwGpzncag1i+CJiQEzZ4fyITcTqxeh4Sv1+Z1TSr+LUcPxbk//sHhZasKDFmj552o91hvpJ1NZEJzJIRXHC2yUnkQFuVbN4E+IlwWBPQ7m5l0hWF9/o9/mI4Cj9krMVBUgqO5u33n6VNqG3ckBPXjSgzQbwSAh1QAQQAU3GU6g5RGRg6cyWRCUlISKwl37NgxxMfHszrxwX7LL/XsElFOUXSUH05OodIbYSqve/DgQVZdhwQIA3Xj7w2HBg0asPD0O++8E5UqVYJOp/P2iMef05khYWHSf/j444/9kuaghACwL4ZwmDhxIu677z5ZREBmZiYoepJSHHxJdijaHPGwQMADAoIAEMdDIFCIEaAXl++++w7dunXjeoEhkcDOnTs7rZi+TOlLLDU1FXPnzmVf4oGyAfpwDMinA0D30udsVuy25SDeasZRmwXpHm75Pc09kARAVLgBbzzRDu3qlYeWmAAPtvvkFYz/9B/cSPdtVADl+dfsdSdO/vC7U+12e2455fRve2NeAUE7e4QAOZ83T57F9jffhyUzK1DHJijGpdJ4JIxXukFtRMdVBuXI58/5t2SbYDOZWflEwu3KvsO4dviE5OoBQbFgMYlijYBWE4JQXQS0Gi3KRFSEISQUJUPLIsoYgx2J65Ga7Zz+Ecxg0XcgRQU0bNgQVatWRbly5ZgYLpHi+YkBIkgoku7KlSu4ePEiC3Vfv3491q79j0AN5rU6zo0iIvr06QMSDaxXrx4jBMLDw9m68xMDjKjMzGREEa07ISEBW7ZsYQJ//iaH1CAAHHEgAWVKD2jRogXKly/P1u+YLkF7TmsnooPWSqkv9N4VrCRPYTl/Yp6BRUAQAIHFX4wuEFCMADHZy5cvR5MmTTySAFQpgJR4/ZnXL3VxnUIMeN0Yheu5Nmy33nL4D9osuOEmp19q/4EiAMjfn/5ke3RvXhW23FycvJSC33afQ3zCZaRlmWHUh6BlrVjc26oa6lWJYQTB+j3nMOnzrXYNOalLldSelOibDn8SqafP4+SPv7Pc8QYD+6Jajy4uy/wRAdDm1eFM9f760RNI/KvwhQNLAihAjQ06Ld579nY0r1mWRYS8sTIeP+9wrwlA02xbtzxmD+qIMIMOmw8mYsKyrTBbrG5XQCkoC0Z0ZREpKzcn4N3Ve/LaqtlXgCAUwypAoFR4ebSs2A06rR7lo6ohXB/FnP4Iwy3dGVeWm2vDF3tn4vSNgwpGFo8KBNwjoDYBILAWCBRHBAQBUBx3Xay5yCFATP7ChQvRvXv3Avl99hw1CvMndVo1TK/XQm/QQKfXQqe79Sf9XasteLNtseTCYraB/szJscFssiEnJxe5bkLcDdCAwvx9YYEiAJrVKIP/De3MHP35P+zDV38luHTsiSjod1sdjOzVFKYcK15ashl7T131BRROfYbHlkGrMc8gslI5HFr2Lc7+ttmpzN+53/9mgnS2nBxQfnWDJx9kgoB08596LtGn86MzpddrYAwLYecrRKeBMVSLkBDPURR03kzZVtisubDZcOvcmW2wWn1ztnwBgv3cRITeKs25I+EyOxNmi2uRy/wEAKWVzP52F9ZsPaWYAFDaly/wUdInO1cGDULDQhhxSucqNFQLLc+5yrIyQibXCpjY55mNnbOiZtVjGuGJZq9Co3EWmXS3zhtZlxF/4TccurwV6eabRQ0OReuh78mwCB20WrDPLjpn7HtTX/BzjALc6LOKPsPoXNFnFv1/dqYVNh+nhilapJ8eFgSAn4AWwxRpBAQBUKS3VyyuuCFA0QBDhgxhqv4UykfhanTjTxECSoxeVqrXjkC9xtFo2KIk6jaKQkxpA4zGEBg4nDEa25JjQ2amFTevmXH+dCaOH07D3u032J9Zme5vKJXMO/+zgSIAyKF/oms9/LHvAsYv2+LxVp9IgLcGdsQdTStjya+HsGSdf27SoqpUROtXhjElfzsJQMRAy5eHILpaZZabfvPEWYSXK4PwsqVxau0fOLp8jZrbw/qi9VeKC2fnrWa9KMTVjEBcrQiUqxjKXpzJUfPm/NsnZSXyyUIv0DakXM/BpcQsnDiSjsN7U5BwMBVJib5NsVAKzst9mqN/5zosYiS2ZDiIX/NGCjne2tP4STcy8cLCTTibnOZyOrwRAEr7UoqF0ufJh61SLRzVakeiZr1Idq6q1YpA2fLSzxU7U+xs/XuuLtC5SsOhPSlIOJSG5EvBfa54sSwTUQn31x2C61lJMFmyQA7+zewrsNosuJJxAVZiQACUCC2D9lXuRb2yrbHjwm/4/eQK2P79Ge9YRbFd6bJGNG5Zgn1n1m8azc6fwaBljj99p3rJBGPfE1YLEZe5yMyw4OTRdBw9kMq+M/fvvIm0lJyiCJvXNQkCwCtEooFAwCsCggDwCpFoIBAoXgjQjVjlauHM6aIX5EpVw1C+chjKljMiqqSevcCoYXSTkZ5qwdVkEy4nZrMXaHq5OXUsHVcum3xyoxYoAuDdIbehU8OKePOrHfh+m/vbWDuufTvWwit9W+Kn+NOYtiJeDbgL9EFh/6Ex0ayknynllnNIJECb8aTqHo5Dn36D8xu3QhcWirjut7Eyf8aS0ci4fJWp1CfF71NcZo5IJHLEKlQJQ0U6Z5VCUb5SGMqWNyIySofwSGUCVe6Ao5u0mzfMSL5kQvLFbHYGL57PQuLZTJxKSGdkQaAtJjIUi57viqqxUZj//T7c1aIqGlQtVSBMP/888xMA9PM/DyRi4mf/uIwckEIAKOnLn3iWKnvrXFWkc1UlDOUq3TpbZcoZERmtQ3iEb84VEZlEcCYnZSP5oglXL9O5ysSFM1k4fTwdqTcDf658tQ+kCdCjzgCWMvDtofdwOHm7r4YKyn6jS+pRo04katWPRJXqEezzrELlMMSUMfwbZaLOtOl7k87Z9StmXLqQxT6/LpzNxLlTmey7s6iQT57QEgSAOmdJ9FK8ERAEQPHef7F6gUAeAhGROrTuVArdepZHy/alEBourRyfWlDSrcbGny/jh5WJ7IVGTSssBEDvdjUwsV9rbNh7HuOX/SMfAo0G5Vs1Zk572rmLef1U7tIODZ/qy5x7ShG5+PcO7F+8goX4l6heBa3GDmM/2z1vKaimvJpGN/jVakbg9nvLoWO3ssxR83YTpub4nvqiG7fTCenY9Mtl/PlrMhLPZgUs5Pb2xpUxfUB7ZJksGP7hRtzZvAqevrMBzlxOxbD3N7oViLQTABpocOLSTTSKKw0K3yciad2uswWWz0MAqNGXr/dQp9cwB6zrveXQ4Y6yjMQMpnNFBCd9rv31WzIuXsh2mwLla5x82X+l6Fp4svkEnLi2D6sPfwirregSHnYcKYKkwx1l0LNfJdSo61yRw5dYu+r78sVs/P37Ffyx9jKLcCpM6U5SsBIEgBS0RFuBgGsEBAEgToZAoBgjQDdine+OZY5YnYZRIBIgWIxeXs4cz8DfG65gw49JuHCGrzyap/kHigCwpwD8vPMMpi7f7rcUgLJN66Ply0NZ+H78Wx8i7fxFlG/TjJX/y7h4GZfi96Jyp9YIrxCLyzsPYM/8TxgJULphHbQY+TS0Br0qJEBYeAg6dS+LLneXQ51GUShdxgCNC72IYDl7NA/KvaVIlCP7UvDnumRs+eMKLDn+yfN2TAOx5/3XrRyDuc90QbhR51EM0E4A0BpmfrMTg7o3RFxsFC5dz8CzH2xkfzoaDwGgRl++2Fu6zb+teyxu606fX9HstjVYnH5366XPNbqlpXQBIpm2bbxaZBy1CEMJDGzxGlv6st1vIMMsvTxoWEQIXpnRAG06lWYh7jkW+b9zoWG3tELWfXcJKz86q1oERpnYW9+b3e4vh+q1IwNGlrs7Y0RkXr9qwv4dN7H+hyTs/PsaS4UqKiYIgKKyk2IdgURAEACBRF+MLRAIEAKUT92lRyzuuK88ajegGsgBmgjnsKQZ8NuaS1i3+hKuJZs4nyrYLFAEAK8IIDl3z93bGA91rKWaCGDcXZ3RcOBDyEy+hp1vL2YCfuTYEyFAzj6lArR4cRArYUd16A99uor9e9lmDdBi1CDYzDnYPf8TXDuUIBn32AqhaNulNO7sWZ7pR+hVSh+RPBGFD2RnWZnDtuGny4jffBXXr5oV9uj58aplo7DohTsQE2lkTjyJ+FFFABKSbF2nnEcxQEcC4JWlWxhhMO2JdkyA0lVlCV4CQGlfagJG4fztu5ZBt/vLM8efbv8Lo1EoN+Vy/7E2CTv+uo6b1317rnyNEVUNGNBsIsw2k2wCoFXHUpi1pJmqBCE5xG9POoJfvv0vCkoOFkRkEln+wBOV0aBpCTld+P0ZOmO7t17H7z8kYdc/15GeZvH7HNQeUBAAaiMq+iuOCAgCoDjuulhzsUWA8vqffqEGOt5ZlltILZjAIs2ANV9ewNefnGX6AVItUAQAESwv9m6Ofp1rsylfScnCD9tPOwn8lS0RhoXP34EqZSJZqcCvNh/H3O/3KC8DqNGgVu/uqPPwfci8ch3aEC1O/riBKf3bjXL+iQQo3aiuU9m/ci0bo97jD2D/wi9wI+E0N9zk7A98vgZatI8ptE6/u8USGUBEwBcLTzPtCl/YY13qYmTvpki+mYVnP/gDF6/durV/oH0NvPpwK5YW4E4MMD8BEJ+QhIn92qBX2+qMVJr8xTZs3H8hb9pSCAAlfamBU6MWJTFgRHU0axNTaJ1+dziQyNtva5KwfPEZph1Q2Iw0ALpUfwi3VXsAF1NP4st9s5CVIz2Fiz6jp77XWPVotEVzTuCrjwumwPDgTJ/f3XtXwGPPVEPVGuE8jwRlm+tXTPjq43NY/eUFJspbWE0QAIV158S8gwkBQQAE026IuQgEfIRAzbqRuL9fJdzZq7zqL1Y+mrLbbuk258yJDHz+4Wn8tT6ZqXHzWqAIAJqfQReCCf1aoUfLOGg1Gmw7moSRi/7Mm7q95nvDuFJYteUEPvzpgMf67bxrZu00GtR//AFUv+8OVvLs4NKvnQgANr/oKLQe9yxK1KjqRAJo9TrYcryTLVTmqmHzkuyctelcGlHRwZNOIgkrzsaUb0s53Wu/TkTiuSzOp7w3oxv795+7neXu59eAqFg6AgtH3IHyMeFuxQDzEwDbjyWhQil6riv7k6oBkKYAkVBkUggAJX15X7nrFhQ10qRlSdzfvxLodjiY0pTkrsnTcyTstuHHy/h5VWIQVqnQIEwfAXL2o4wxiDaWglEXhsrRtVGzdFOUCivHlrbh5ApsOfujLHjoM3rK3EaIKnGr9KVatuTdk1ix+Izk7iivv+9TVVkUE33GFQU7djAVP319ERvXXmbVBQqbCQKgsO2YmG8wIiAIgGDcFTEngYBKCFDIYu/HKuOxYdWYqnpRMiICfvwqEZ/MO4mUG3xiU4EkAOzYVysXzUq7nUpKwdd/HXfakibVy+D8lXS3Am+K9k+jYeH/1e65HennL2Hb9PdgTnUuDUckQNsJIxBVpQKOf7sOx7/7hWtIUrse9GINllIS7OkkXAuS0Cgj3YJVn57Dt8vOqxJea08X0YVomQDk34ecw5bfGtgB3ZpVcSsG6IoAoOUQ8TT50Tagfin65M2v4ll0iVQCQG5fEiDNa0pCfkNeronOd8XKebxQP0P5718tPYc1X5xHZoZ/yqS6Aqx91fvRpvJdzNnXUC1FL3bkSjx+OLKIlQ2UY8FEANzdpwKeHlUDseVD5Swl6J+hlIDF75zA8UOuS4QG6wIEARCsOyPmVZgQEARAYdotMVeBACcC9J7W9Z5yLGQx0MrEnFOW3eziuSwWNktCT1QiyZMFAwEge6EqPKgJ0aLBkw8h7u7OuHbwGHbPXcoEAh0tNKYEavTshhNr1hcgCPJPgcr39Rschx4PVlCtPKQKywxIF1eSTOwc/rDigqK0jZf7NGcEkTu1fyonSSQAOfJvrIzHzzucbzXdEQBEzEx/sj26N6/qlAoghwCQ05eUTalSPRz9B8fhzt7lodd7dzql9F3Y2iZdyMIXC8/g51XK8tflrrtN5R6svJ8ry7GakGq6DvrzfEoCjl3dhdM3DrLKInItGAgAEsd99pXauOO+WxENRdlyzDas/eZioUo9EQRAUT6RYm3+QkAQAP5CWowjEPATAhQ6+eCAKnh0SBwMxuLx8kx52d8vv4BP3zsFU7b73MZAEQAU/l+mRCgL/c9vUWEG1K8Swxw6VxYZpke9yjF5zx4+fx1Lf5Nfmo9E/5oMewwVO7ZC8u6DjAQg0T8ppg3RsHDsYWNqoXqdwJa+kjJvX7clhXcqIbhw9glZYpUxkaFY9HxXUJQIj9krBJgt/515dwQA9UfVAN579naWQnDiUgpGfLgJVpsNC0Z0Re2KJQukFajZF896qERk+9vLYOjoWiASQNgtBEjBff33l7DknRO4eV3a76pSDCtG10S0MQYWmwXXMi/CbDXBbM1mTr8vLNAEAJWSHDezARPHLU52YOdNfDz3JBOlDHYTBECw75CYX2FAQBAAhWGXxBwFApwING5ZEqMm1y3yt/7u4Njx9zXMmXjErYhWoAgAuyMVZlCehpFfO4DzaDg1syv/k8jf5V0HJJEAdDtGYdmUE6sN8lJ+crBR45lrV0xYMPM4q8ctxe5uEYfXH2+LEE5cM7JzCogBenLaaS4kJPjKQy0Z4UQpKB//dohpDkglAKT25Q0HUvZ/ZkwtdOlRrtilkXjDxv5zKh/4wYwE/LX+Cu8jha5dIAmALnfH4oXX6qJUGUOhw02NCZOezheLzjB9HSqDGqwmCIBg3Rkxr8KEgCAACtNuibkKBDwgcO/DFTFoVM1i+/Jih+b44TRMH30QVDowvwWKAGhcrTSr4R4VxidslZ5N9a9d5/3GJyTjtc+3Kv5dcCz/d3HLTuxftNxrJADhN/zV2sWWYJICOkWlUNnKLxacxvUr3su7UXDIWwM74o6mlXH43HUm1Jdpci3QRc76h8O7okSEgZUInPH1jrypeSMASGzyzQEd0KVxJWSZLZjx1U4M6FZPFgEgpS9P2LXtXBrPjquNuJoRUiAulm1JD2DtN4lYvugMt/aJ2kCFaPWICS0LKvtnt2uZl3AjKxm2XGV6BYEgACjy5N6+FTH05VqILOLipd7OAmVvbP41GfPfOIYb17x/bnnrzxc/FwSAL1AVfRY3BAQBUNx2XKy3yCFAKtmDX6qJh56sAnqREQaQLsCMVw7h8N4UJzgCRQDQjW5syfC8m93radlunTt/7h+V/2s+8mlkXb2OQ5+u8kgAPDSgCivtV9xfkKXuz74dNzFv6lFWucKTVS0bhUUv3IHSUaFY8ushpxKR+Z8jx/t/QzujdZ1yBbQCvBEA1FfNCiUw75nO7Eyev5LGogGoQsDKzQl4d/UebjJBSl+u1k5aJZTr//iz1RAeoTw6RureFOb2O7dcx7xpx5B4tiDR6at1kfJ/p7jeaFahC/QhxgLDUNm/308ux95Lf8rWAfA3AUDE2yOD4jD05Zqg1CZhtxA4dSwdb7x8EGdPev7cCgReggAIBOpizKKGgCAAitqOivUUKwRKxxrx3LjiIVYkdWMvnc/CO68dxe5t1/MeDRQBIHXu/mxPwoC5JJ7oRriLztjTI2uwGzJh8hC4lmxiZ3Hbn1fddvBYl7oY2bspMrIteHHxnzhw5prHweztadscxQB5CADq+OFOtfHSA82ctCfkEAC8feVfTLmKoYy4pFQSYfIQSErMxtuTjmD31v8+4+T15P2pcpFx6N9kNEqElvHaePv5dVh/4ktZ0QD+JADI+X/4qap4elRNGEOLh16O181zaEAlKel87dl2Q8pjPm8rCACfQywGKAYICAKgGGyyWGLRRKBkKQMmvt0QLTuUKpoLVGFVlDM77aWDeZEAwUAA0Etn2RLhSM8yB0UUgCeYyUkbNaUu2nXx/tKvwnYV6S6oVCXlb//+Y1KBdYYbdSwPv1FcaRw8ew3PL9jk9Ww4Rgw4igHyEgAkTDl7UEd0qF8hbz5yCQCevhwXXSkuHC+9Xhf0+yhMGQLXr5pZJMBfvyUr68jD05GGkni06VhUiKqOdPNN/H3mexy8vBVda/RF4/Kd8PmeGbiamcgiA26v3heGkFD8cHQx9l3aLHlOviIASJPjm0/P5c2HPoe7966AF6fURWhYiOR5FpcHiLwkEmD7Zs+EpD/xEASAP9EWYxVVBAQBUFR3VqyrSCNQtpwRE99phCatShbpdaqxuNPH0zH/jQTsi7/BHI63FjUFpU2obaQA/78pR92W66I0gGfuaYRHO9dFqCEEttxc7Dl5BdNX7kDitXQ2nXtbVUO/zrWxbMMRbNyvrJyc0vWRCvb42Q1RrZbIy1aKpf15s8nG6m5/99l5py6b1SjDQvojQvVew//tDzpqBjiKAfISANRPLUoFGNYFZUuEsW7lEgA8fdnn3bBZCbw6qwGIBBCmDgJZmVYsnHUcP36VqE6H+XppXvF29Kz3DJLSz+Lr/e/iZvYtEcJuNR9Fx7ie+HLvTJy8vp/9W50yzfFQw5G4kHoCXx94FyZLlqQ5+YoAeHfyUfz09X/49H60Mp4dVwvGUOH8e9sgIi/nTzuGjb9IEzX11q/cnwsCQC5y4jmBwH8ICAJAnAaBQCFDoFRZA157pxGatokpZDMP3HRJC4BuyRq3KokhL9X0yY2PNwLgmR6NMOiuBgVKAR5LvIGRCzfjRno2nuhaDyN7NWXkwG+7zzFywOxGDNCXaNLZGjG+NmrVL16lsHyJqb1vCtn/6N0T+HrpOdCZIZvwSGumzp+SYWbif8cv8pXicqwaYBcDlEIA0Nj9O9fBqN7NmD6FEgLAW1/0cyodOXx8HUEq+eCgkWr7hzOPY82XF2CjlB6VjAT/+jQYjvplW+Obg/Nw9Mp/gpNYaoSGAAAgAElEQVRtKvdAjzoDsOrgPBxO3s5G1FH7hs+jWsn6+HzPm4w0kGK+IgDefzMB331+i3hr37UMxs9qKPRMJGzMzWtmVmFn6yb3aUwSulPUVBAAiuATDwsEGAKCABAHQSBQiBCILqnHlLmN0bydcP6lbtv6H5IQEaljTojB6N8IgHIlw7F45B2oEBOBs8lp+H7bKZSODsWDHWrCqA/B/O/3Yfmfx9CyVixG9WqGOpVLspf4aSvisW6XtBdoqbjkb9+gWQlMmNMQFavcuhUW5hsEls49iS8WnvFN50HYa7O2MXh1ZgPEVggNwtkVjSkRubRg1nGscgh1V7oyEvvr22gUyoRXxGd7piMl+z8HsEFsW/azdQmfIf7CuryhXEUG8M7DVwTAp++dYuXt6PPttXcbiXPIuyEO7Sgd4M0xh7A3PrCaAIIAkLF54hGBQD4EBAEgjoRAoJAgoNNpMHZGA3TvJUSz5G4ZvSBT6LQvzFMEADn27wy5DamZZjz7wR+4eO2WsvKTd9TDiPubYN+pq3hh4SaYLTY2vxd7N2epANuOJrE67270+VRfRutOpfHCpDqoXE2EZ6sOrosOiQRYseRsXiSAP8YMxBgd7iiL5yfWQflKwvn3Nf65NmDB7OP49rPzt8Q9FZqdACgVVg7Ldr/BNADsVrNUEzze7FVsPPUN/jqzOu/fe9QZiDaV73ZKDeCdhq8IgF++vYgtG67i0aFxaNi8BO90FLej74UTh9NwaE8Kjh5IxdXLJqTezAGlbeQ6fLBrtRqWmkZVVkqVMaJW/Ug2zzqNohEZFTwVMmj+s8Yfxq5/fC886Q58QQAoPpaiA4GAiAAQZ0AgUFgQGPLy/9m7Drgqqzf83MlesgTEyRQQUDOzzLShWVm2LWdDc2/cK/fe2yxNs1027V9qqWVONjJERUURQZQ9LvD/vR9dBATud+Geey9w3t+vXwXne885zznc+53nvO/ztsOb77UCvSgYkxXklyA7qwg5WSpk3VMJLzf00lPx5YbGqzSRwdxcBisbBcwtZTA1lwkvNsY2n7piWxsBoA7LpoP+uO1/lXehrud+L7cAIzYeQXpWvvA7tcAbhf8P33AEt+6yL/Xl5WeFacvao42nZV0hYPYcRUPkZhcjP6/sH9pzebkq4WcqVUmVA7QEJiZSmJnLYGEtF/6bXqwpeobyfVkRQHWZPL3/b1wUJ4RtN1ajQ8y0pe2NklSqbl/l5qiQl1OMoqKSSqH0EkigNC3bV/S5RVFE9JlmZSNnklJUn/1An0WU806H3vqaVCJDP9/haO/UFZ+FL8eVjJhyl27WHhgUPBORKSfwc9xu4edWJs3wVuBUmMktsTdsMe7kPih6WduYWBEAVM4uN6cYvh2s6wuJxudVqlLcSs5DfHSWcFCmf27dKPts18Zs7ZXwam8laP34d7RFay8LWNsotHHBpO3VxBxMfTcMt1O0nxOTAXGnHAGOgNYI8AgArSHjD3AE9I9An5ddMPlDX8jkxnH4p0MYlZ76/WAKosPu4c7tQu3yTiWAqakM3v5WeOwpJ3R/xrHBh2TWRgAEtLbHuuE9EJ2UXokAsLFQYtvoXmhmZYrhGw8L6QFk1uZKbB3dEw7WZpV+zmrnubibYf76AJDwnzHZreR8oXTe34dv40JEpnAwq0t+Mx36HZxN4Btog0eecBBygIkQMAajm8Bl02OYqrgbap6t2llg3voAo8v5v3EtDyePpuGfI7cRF5VVdhtbh9tyIi8dmpuAhA1pT1G1DLrBNQbLylRhydQonPqr/urtahHA+LTz+C5mc7mwH5UGJALgYnoYfriwA0qZCZ71GipUBoi+dRIHL2yDqqRIKzhYEQBaDaKOjUnkk0gXEmO8FFcm7KpLIyLz4cfthbKsbbwMS9TSPKm0aV0+j3WJCffFEeAI1A0BTgDUDTf+FEdAbwhQ7uyM5e3h2Nyw4bOU/xd6KgNnjqcjLjoLKdfzQC889TV6ibazV6Kdr6Vw09H5UXu09bKEXGEcZIfY+dVGANhZmmL7mJ5CtEPFm346mG4Y0QPB7Zwwe+9J/BlZdhOsJgBaOFgiZPffOBWn3S2a2DFTO8J+4gIfPPaUozaPMWmbm60Sbs3O/5uBuMhMXLmYjXQil/4Ty9NFp3KFFPaOSrRsZ4Eu3e2FyhCt2ppDKjPcfqObtDljIhEflamLKRqFDyJcpi7yxUPd7Q0+nuwslYDt+ZMZiIvKRNLFHFD5PF0eXuhwZu9kIpAdZfvKToh6MGSEExEds0eF40pCWcpRXU19q08H/tTsazh66UtB9d9CaYPBwbNRXKpC8r2L8HLoCDOFJbIKMnAgYiVSsrTXuGiIBEBBfjGO/HxLqDIQG5lVJzJJm7WxsJKj6xMOePZlFwQ+ZGeQi4GiwhLsWHVRSDXhxhHgCDQ8BDgB0PDWjI+4CSFAt0kfbuqAIAMq/tMXPQnokWAZHfpZGx3QnujjhAHDWxllOHpN89dUBWDkcwEY3MsX6w+GCWrranu/jz/e7+1XqfxbKycr7Bj7pNCkYmSArrEnAmLcHG+8+FYLXbvWyh9hR8QS5cNHnhOngK9VB7U0ppDuXs85CxgYsuoBzXvJ1Og6hQrrCgtd+aFD75RFvqDIJUMahWL/ezQNB3ZeESJI9GkkOPrkC83x0lst0NrTcKU0Kfx86bRoIUqrPuZpH4yX/UbDRG6O3KIsfBq6RNADGNJxjiAQqLb03Jv4JmqD1ur/6ucbGgFAhCUdhCkiTt8mk0nQ91VXDBzZ2iAXBFQecPGUKJz9W/9z1zfWvD+OQGNDgBMAjW1F+XwaDQL0Ev3+5HZ4/Z1WBslbpnDr376/iS93JyElWf+5fiR62KlbM7z2TisEP2xnEAy02UyaCACKAtg86gm42Jlj5Tfn8eu5K4K4n1ofIDTxtiD4p5DJEPJqJ/R7uA2u3s6qFDGgzXjEtH1lsLtQls1QefF37xTi129uCmGz16+w1zmoDRNKr6F827dHtkG3ng5i4NN5G0p1WDQ5GnSj2JDtrRGthXKbhjI67P78dTIOfXMTN/VAWtY2TyI0Ke+cDmkksmkIo9vp5dNjBF2D+pi9uQv6eg+DpdJOqAhA4f1vdpgCV6s2SM5MxNnk35GQHoai4oI6d9NQCADK6SdS/PCPKYIuiSGtmYMS705sh6dfdAF9b+rTKAWQKgPo43JAn/PifXEEGjsCnABo7CvM59dgEaBydQs2dhBEp/RtsRGZ2LftMv45Yviav3ST9tqwlsINrY2dceRtV7cemggAK3Mlhvf2w2uPeQphwdn5RShSFUMikQgh/xSOnJVXBAtTOZTysjVX13Znsf50GCFxtmaOShbua/VJxAcddr/6+Kreb/w1TZb+3nr3d8HAD9roHRvKQ9+xOhFffXJVp2kPmuasy99TKsnkhb4G+Vulv6Fjv6UK+F0I1++NvyYM6XOs72uuGPB+a9g20+/nWLGqFJuXxuPgZ9d1UlFELlWiuLToAaFXTRiI+X1DIADotv+jdZdwIfyemCnppQ19p7w61B1vj2gtCO3q0/Zvu4KP1iXqs0veF0eAI1BPBDgBUE8A+eMcARYIUI7fvHUBQs16fRrl9FO95C8+StLJi6Iux07h2aOme4I0EYzRNBEAlOvf1Ud8CceYq3cwcedxZGTrPvqCiBQS/Qs0QGoJ3chuW56A47/fNsZlLB8THdjo1vbVoS1Bobb6soy0QiFkuyGG1VIOPKUs6UNpvep6XLuciy1L43HqWP1F71iuNR3Oho5pgxffbqFXfYDbKVTDPQoRZ/WbYqMtlsZOAFDO+46VF+sdTaEtLmLb+wRYY8piX0FHR1+WkV6IxZOjBO0WbhwBjkDDQIATAA1jnfgomxgCVO5v2Pi2UCikeps5hWBvXBSPMyeM9wWaXp4HjWqNV4e01BsuYjsSQwB09HBETn4Rrt7Oxr2cB8Nkk9NzkJyeLVQDOJtwC8V1UCbXNF4KdX93Qju88a5+U0sIH7qd3bPpMq5eqp8omaY56ur3hFX3p50wcpqHXnNsSQ9h4aQokHhdQzESwfsgxAP9B7rrdciqolIc/eUW9my+hBtX2WuU6GJy9Lne8zlnDJ/iAQrf1ped+OO2oDOhy5B1KhNoKreAVCKFg4UrlDJT2Jo6ws7MGTeyEhGZ8rdW0zNWAoD0JPZuuoT928tSt4zZ2npbYvhkD3R5XH8pJ/TeMG9spE73ljFjzMfGEWjoCHACoKGvIB9/o0OAVKSX7giCs6v+VP9JyGhpSDSoVrKxG+Wr9xvQQogGoEOHsZgmAsDT1VY42BeqDJsvSgrl8zcE6LV2eUF+CfZtvSyI/OlSeV1fa0+17MfO8oKXP/sa4jQnwmjv5svCPw3Fuj/tiNmr/fX6N0nl+z7ZcAlf77lq9Iey6taRopnGzPLS220tHWI/WpsoRHjVxShdydM+CA+794WDuQuoOkBtRmUDv4neqJUmgDESAPT5RUJ/3+1rOIr3FI1DQpxUNlAfRp9Za+fF4eevkvXRHe+DI8ARqCcCnACoJ4D8cY6ALhGgAy0dNJ5/w02Xbmv1FR16D4umRIFqrjcko0oBY2Z76/UGrTZ8NBEAxoAtlWabu9Yf/h1t9TactFsFWDEzpkGGtFcEybaZEuPneqNHHye9YEdCdjNGhCEhJksv/dWnk+Zuppi/oQO8/Kzq40arZymVhITtjD2kXdOkHJxMMGG+D7r10o/wJInXTX8/TGuyVyEzwYu+H6C908O1TimnMBP5qhyhUkBM6r84m3wYxSVFmmAo/72xEQCkdL995UUc+vaG6DkYS0NzCznGzPJEn5fvV2lgOTb6rCJBwIYS4cUSC+6bI2DsCHACwNhXiI+vSSHQobMtlmwPBH1x68NCT2UIL9GpNxvW4V+NzSM9HTB1sS/ocGZoE0sAkBjgS13bIiO7AD+dvn/DS8J/j/m5wMHajFkKwODRbTB0bFu9QUV1yDctjse/fxpeTFIXk1aaSDFhno/eyttRdYRNS+JBFTmM2d6b1A5vDW+ttyHSAYPSlajEXWMwU3MZpi7yRc++znqZzvf7r2P7ygTQzbZY83F8CK/5j4dEIhUU/88lH8bd/FSk5dxASWmJcOgvKa3/PjUmAoBK4K7/MA6/fN3wDv/qdbV3JILJG48+6Sh2qevVjlK89my6VC8f/GGOAEeAPQKcAGCPMe+BIyAKAQptHz/XB/0G6Of2n9j6BRMiG0zebE0g9nreGRPn+YCEEw1pYgiAp4NbYvqrnUAkwInoG5i067gw5HYuNljzXne4NLtfLzwuOQPTP/5H0ATQhbXzthRSSygKQB+WdDEHy2bEIC7SuNTY6zt3itKhw9pT/cQLOta1z9wcFVbOuoC/DqXW1QXz53wDrbF4a6DeSLiLF7KwbHoMLsXp5u+COUAiOzA1k2H68vZ4/Bn2ESZZ94qwdFqMFsScBM/7vIuOrr2EUn+H4vfq5LBfHTTGQgBQRY7d68ty/hu6ObmYChcL+hAGJC2hyUPPg0QnuXEEOALGiwAnAIx3bfjImhgC9CK9cFOgXkqPkdL43LERoPD/xmC9nnMWSo8ZomSiGj9NBIBPCzts+KAHbC1MoCouwf9Cr2Lpl2eFUlrLhj6Kx/xcUVJaipy8IpgoZUIpQCIJpn/yNwpV4m/qqltPOlyMnOaJF97UD7mUnJSLRVOiG93hX42tUikVlLafeoE9CUAlx2aPijBKcS1zSznGzfbCMy+56OVj5HJCjqBVQiRAYzSKBJixvL0gPMnaTh5Nw/xxkaLU7Cn8/1X/8fBo1gH7wpbhckYUs+EZCwHw4xfJWDc/tkFqS1S3OFT2dcI8b7i4mzFbO8FxKbBrbSIO7EoCkSjcOAIcAeNEgBMAxrkufFRNEIGxs73Rf2AL5jOnUn8bFjbssMbqQOr7qqvwgiPXY+WEiuPQRABM6h+MNx/3QurdXIzfcQyJN8vIFw9XW2we+QTsLE3w5fEErP7uPNo1t8H6ET0EEmDUlqNIuFG/0l0k/Dd3XQDMLWTM9xeVhFo16wJONpKw/5oAo3SAGSv80KM328Ma7StSbiele2MzEv6bucofJibsxTjpRnH5jBgQIdKYzcxChjlr/NG1B1tNgMLCEnw4IRL/HNGcnkNK//18h6O9U1fsD1uKpLuxzJbAGAiA0H8zsGhyFOizrDHZ0/2aCylzrL8jKQpg9ugIXG0AosKNaX35XDgC2iDACQBt0OJtOQKMEGjR2hyrPg4GheqxNCpftGvNRXxO7HwjJOeHjWuLQaPasISwRt+1EQCU3rFhRA885OWMZV+dxfcn7+dIvvRIW0x/rTNy8lWYsOMvRF4pK8O4dEg39AxsgUWfn6mkFaDt5KRSCWau9ANFSbA2ypldPScW/zt4k3VXRuGf8msXbwtkLn4Xdf4uPpwQhbRU4wmrlSskmL++g17E66hsHWmV/PWb8aZC6HJDkqjikm1BaO15PyVIl/7VvohMoXKTJHSnybq06IM+XoNxOPEA/k76UVPzOv/e0ATApfhsoZwdRTE1NqPvofcne4DKDLO2bSsS8OXuq6y74f45AhyBOiLACYA6Ascf4wjoEgG6+acIANb2x48pgqhRTgOqL64NJnb2SiEVQF+K2hXHVhsBYG2uxNbRPdHCwRIhu//GqbiU8kfnDuiC57u0wdXbWRix8QjSs8oEGdURA4u/OIOD/9ZdVCmgky0Wbu4Aa1uFNlBq3ZYIJSqTtWVpQoMs9af1hP974OEeDghZ4gvae6yMQmkpZ5v+fo3FOnVrhgUbKaqErfYGlRf74qOrAnHZGEnLmtaTtAAmL/SBlQ27v9tiVamgA3Pij9sat5Wl0hYDAqeC/n0gYiVSstjkxhuSAKDKG+sXxuH4/xov0WRlLceS7UGg0qYsLeLMXWFvNbYoCpaYcd8cAX0iwAkAfaLN++IIVIMA5dHOXu3HPOSTwvJmjgjH9UZ4s1ERVu8AayzZFsj0QFbdRq4LAWBpqsDWMT3h7WZXSRSQ/E99pSNee8wT9SEA6PafDhHPvsK+DNS/f6VhaUgMSGCsKRndqg0e3RZDxrCNPKHDP92C0z4ztNHt//Rl+okqoVv/lTMvgAQRm5Lp67b2py8p1z1OFGnnZOGO1wImwFxhhXM3DuP6vYTyJbE1dYSdmTNM5GZwtW4LmUQOa5Nm+P3ifpxN/kP00hmSANi7+TL2brmMEiP4GxMNWB0aPvy4vZBmQu8erIwqTFD5V2NMXWI1Z+6XI9CQEOAEQENaLT7WRokAhWZPnM9exX7HqrLQ/6ZgdBgbOLINZDL6iNOPadIAUKcALPz8NH45U3Z75ulqiy2jesLGQokNP4Rj39Gy3FpHGzPh51QVYPbek/gz8nqdJtGqnQVW7g5mrvxPtzyzR4bjQkTjUvwXCzpVVpi92h9UxpOVCcrtITEgosXQ5tneCis+CoaNHbvbaZojlSed9UE4EhuZ4r/Y9aNUgDlrA+DbwVrsI1q3o79dqt2uSVvBXGGNR1o+B1+nLmhmJj6diCoGnL5+SPS4DEUAXAi/hxkjwpF5t/ETmKRfMnK6J14cwFZz6MTvt4UoAGMgLUVvQN6QI9BEEOAEQBNZaD5N40SADqjz1gfgsafY1uiNCbuH+eMjkXbLeHKIWa4IHUwWbQlkHuZYcQ6aCID3+/jj/d5+oPJ+47Ydw92cfEzu3xGvd/dEVl5Ref5/r8AWGNm3A1o5WeHKrUyM2HQUGdllaQHa2mtDWwovekytFNiyPAFff9K08z3pb3jOWn8oGIpQHv89VdACMPQL9aCRbTBsfFum24pC/yld6cfPk5n2Y+zOn3y+uVAZQMqQzPz9hxQsmxZda4qFhdIGQzrOgYP5g9FEWQV3UFhcgMyCO0jNviaUCEzJvoICVR7u5N1CWo74NTQEAUDaJaSFICYVwtj3i9jxUVnYlR8HMy3fSaTlhIHnQNU7uHEEOALGhQAnAIxrPfhomhgCzq6mWL2nI1wZluZRFZUI+cNNLRSvd38XhCxpDwql1YdpIgDoNn/b6LJb/UJVMXILVCBtAKlEgrBLaQIBQD9T5/5TqcC134fhqxP3w2y1mYeltRzLdgShfRDbXE+hTN3oCOTnFmszvEbXlm7ViHTq/GgzZnOjG3GqsZ2clMesD02OSetg+a4gePhaaWpar99TFYkF4yNBVUuaslHljqU7gkBaHqyMBO8mDw0VIi5qMrlUAXcbb6hKCoVDfWlpCfJU2UIZU12aIQiAwz/dwvLp0VCpdDsXXeLCwtfoGV54ZYg7C9flPlfNvoBfvr7BtA/unCPAEdAeAU4AaI8Zf4IjoDMEKPx/5go/prc7Z0/cwdyxxllHXGdAVuOIxI4oLPuh7vYsuyn3rYkAoIZdfZpj8aBHYGV+XzAuK7cQsz49iX9jywTe+nZujcFP+mDHoSgcjbheZ+GzZ150wcQFPjAxZVeiLSdbJeRnH2vEolnabB4hnWeBDywY5dbSWYvyan/7znBVFl540w1jZ3kxLSVGN4dLQmJwygjSHbRZf1ZtScNj7GwvmJqxKeNJn12UBvDnr4YvNalvAiD9dgEWToxCxNn6lVpltfYs/VIqD31HurcxZ9YN7ak1c2OR3UiFh5kBxx1zBBgjwAkAxgBz9xyBmhCgG8NpS9ujZ1/x+ZTaokkqz8TA//a94Q4M2o5Zl+0pJ5sEAVmKHanHK4YAoLZ2libo360d2rs3E0L8vziegNv3dHujS3WeF2wIwCM92dYSp5e7FTMvgMq0GcJMzJuh8/MLkHD6U6ReOa2XIfj3HCf0E3V0wwP90QGN6myz/Js+/FMKVs2ORUG+/jEnMmnx1kDQIY2lEcGxZl4sKDS7sRvtYRMLO2TeTqxxqhZWcsxY4YduDP+e6ZaWUi50hblMqoCp3FyIGKBUALGmbwKAdHF2rkkEVdpoaiaRAkNGt8Xg0ewETDPSCvHhpCiEn85oavDy+XIEjBoBTgAY9fLwwTVmBHw6WGPlR8GglztWFhN+TwijvZ3SNHL/q+JIBxaqpx3c1Y4VxOV+xRIAzAcCwK2VOVZ/EgwnF1Nm3RUVlWDRpCgc/11zCTFmgzCA49oIABrO0y82FxTyWaWeUJj2smkxCDPAC3UbTwus+qQj0wobBXnFmDsuEmeOpxtgdfXbpTYEFkVekFgsK7txNQ9LpkaDvjOqNwnMFBaQSmSCCKCZwhIkDOhs2RJyqRxu1h5QyExgqbSBifz+jXJEynH8cGGHoAsgxvRJANCt9PT3w0AaOU3VgrrYYcn2QGbRJYTrxxsu4dMtl5sqxHzeHAGjRIATAEa5LHxQTQGB199piQ9C2Aq0fbz+Ej7d2rS/eAnn4ZM9mKZZ0H4VSwDQwTCgtQOeDnLHx39cwJ2s+3m3rZ2t0bGdI4pLSvHPhZt1jgzQh3AYqWaHvBeGnCYW2qmJACBdjzV7OsKFoa7H/m1X8NG6mm+MWX1+9n3VFZMX+jIjN2jcYacyMPODcINFlbDCrjq/2hAAFKa9+pOOTCt67FqbiM+2l1UoqWp0uH/Vfzw87YNEQ1RUXIDo1H/xa/wnoP8WY/okAKiixrwxkSAys6kapcot2R7EVDD37N93hCoxhU0goqep7iM+74aHACcAGt6a8RE3EgQoV/iFN9yYzSY7U4Vp74U22dJsamCpFN789QFo5WHBDGuxBADl/i8c2FXQAsgvLMbkXcdx7mKqcKAa1y8IA3p4CaKAZCQUuONQND49ckErHQCKKCHxw+5Ps60ssXVZAr7Sg/K/XGGGwGemwdbZW8BFVZiL0N+WIvP2RVR3gKIDunObR4S2d2/FobgoD6qiPCFkv03QK2jmFiA829L/OaFNfnYazv40DwW5d4T/t3b0QHDvGZAr799i3rp8sjzkXxMBQD4oDYDytlkZ3Y7PHBkOSvHRl1FljenL/UA1xFna2nmx+PGLMtV4Wt+g3tNxJzlCWK+Ka1VxnSvuCfXYaK3bdny1fKiXzn+Ny2HfCOsb0GsCIo+sE/aBes0r/ox8qwrzYO/WAaaWDog8shZObbo+8DNKO3Fq3QUBvSY+0A/9oLb9Rr+n9BXyT1Zxj1WHr1QqwaxVfkzTS47/LxXzJ0SitNrzsATP+7yLjq69hOEVqHKRXXhPONgnZ16EqkRVtmZyM7S2bQ9r02aITPkbRy59gawC8eHf+iIAKOR/2YwY/H6wTHulKRu9h4yf5w3aYywsLbUAk4ecx7XLuSzcc58cAY5AHRDgBEAdQOOPcATqiwDlpFN9dpb1nSk0e2lIdJO4SdO0HiNCPPDGO600NavX7zVFANC5ftYbXdDv4bJ8y9S7uVhw4DTOxN/Cw97NseKdR2GmlAsH/4LCYliYKVBQVIyQ3X/jVJz4l1TfQBss3xkEqgLAyq5czMH8cRG4eon9C13VA7f6UBX+v+WQKcwqaQDQ71y9nig/0KsPgerDlfr/1YdBNblAh38iCKojFNQHPDoE0oFPDAHQo48Tpi5uD1JwZ2E3r+Vh4uDztaq267rfoIfthPx/M3M2c6LxxkdnCSlLN6+X5Yyr1yM/Jx203kTkVF0zakdr5PvYiHJiiNa5pX/f8v9XkzoXTmxHfs4dUQSAvVtg+fPUB6171Z9V3W/q8d6I/1MgG+qy32pbt2dechHSAFgJeyYl5mDS4PPISC+sdhh0uKeDfnFJUa3bSyKRoEuL3njGYyBSspNwIHwlsgvFiezpiwCIPHdXKP3XVErj1rZgDk4mWP9ZJ7i0MNP1x4bgj74bBS0iA4qXMpkYd8oRaMAIcAKgAS8eH3rDRYDy7hZvY/cyTSGNlM/516HUhguSDkfuG2gthM+yUtFWv+TQ7WVNJY9aOlph+9heggjgF8cSsO5gaPnN/szXH8JLj7QVQv7Hb/8LiSn3MLl/R7ze3RM/nb6MDw+IF7h7dYg7Rs3w0iF6D7r64qMk7FydCKrVztKqO+xV7K/igUjLY7wAACAASURBVP1e6sUHBAGrPl/1wEa+KhIKdMCsalVJATEEgL2TCRZu6gDS+WBhJAA4d6x+8+QHftAa70xox2I65T73bLqEvZsvl/9dVD1QU0M6zPs+Nhxhvy0rj9pQH9Dp37EndgoRI3eSI4VDeFUTGwFAfatJB7X/ij9T761r0b9UEqAkMsKzyyCBhHL16lmJkKq636oSWJrApfQSImHaeltqalqn31NVj1kjwxFxRtxhvbZOLJW2GNJxDuzNXQQCICE9VNSY9EUAbF2egK8+vipqTE2hEUWN9XnZhdlUhVKLM6KhKmL7ncFsAtwxR6CRIcAJgEa2oHw6DQOBdye0w1sjWjPLpb1xLU+4yamtrnPDQEo3o6SIi9UfB8M7gM2BjEapKQLgER8XLB/2KK6lZWHk5qPIzC27ZbM2V2Lr6J7wdLXF4bBrmLHnH+HnAa3tsW54D9y4k42Rm44iO7/2Wzc1UnRDSIJhrIzmuWBCJE7oSfyvYoh11VDviofz6m52Kx4MK6YAVDzYVUcAVE07ID/aRABQ+0kf+uD519mtA5Ewu9YkCvuOtVH0CgkbksAhKyP1+dmjInDmxH3xv9oiMqobB0V6JJzaV2tlCLEEAPmvWOmhKvGjHps6hL/ieNSpCkQAUMpJTftNWwKA+qBqAE/3Y7cORMAQEUMlJ+tjxkwA5OUWC+J/FAXArQyBlwe5Y8wsdsQxvYtMHhqK5CT2UWN8TTkCHAHNCHACQDNGvAVHQKcIUAjt0h1BoBJ1rOyfI2mYOyaC+Q0tq/Gz8Dt6hhdeHuzOjHTRRAC82LUtZr3xEP6NTcG47X+VT5EO/ltG9YSNhRIbfgjHvqOxwu9aOFhi17gnkZ6VX4kwqA0bCg1etiMIgV3YVT2g8Oypw0JBJJM+reKhXE0EFOTcKT/s6YIAUB/I6FCnThuoSwQA4dLvTTdMYKjaHheZKYjl1RSurcu1sbSSY8VHwcwiGmisVxNzMOWd0Eoh2dURANVFcVScqyZhPV0RABXTCmoqQVkduVRbCouYNXttWEuMnMZOPDby7F3MHhWOrMyynP66GlUK6Ov9LuzNm2N/2DKk5d4Q5UofEQCUakL6OPcyxJGqogbewBsFPmSLOWsC0MxRyWQmRChR2lhTqxrDBEzulCOgAwQ4AaADELkLjoA2CJCaM6mEU5gwK6OSO1R6h9t9BB590hHTlrUHHWZYWF0JgOe7tMHsNx+qJApI42vlZIUdY59EWmaeaALA298aK3YHg5SdWdmhb29izdwLUOlRgK7iXNREAIV434g/Wk4AiE0BqO1Gln6nDt+uKgpI+eNiNQBovETwUbg2qzKfhQUlmPpOqF5uMWkuRFqyzP8/+Nl1bFwUX4m0rCkCoGK+f9V9XnF/iE0BqKohUF2aR00RAOp8/+r+3lgQAJ0fbYYPN3Vgls5EaQB0UxsflamTjxDSAyiLJhAXUqAPAoCiZ7avLBOA5FaGgLWtQvh+fOSJMlFKFrZ5aTy+2XONhWvukyPAEdASAU4AaAkYb84RqC8Cnbo1Ew4GShNpfV1V+zy9bM0bF6G3EG0mk2DglF5wSByPVRqAJgJALfR3OSUTo7YcRW5B2Q3b3AFdQCTA1dtZGLHxiHDjTzaolw9GP98B4ZfSMHbbnyhUaS5V9dLbLTB2ljckbLaWkL+5Zt4FEAmgD6tOA6DiDW7FCAA6nIsRAdREAFQ8XFYM89Y2BcDB2QRz1vgjoBO7SJ+182Px4+dlivks7Y13W2HEVA9mXRCZsWJGDI78cqtSH9URAOo9QQ3VofXVie9VFIOsjjS6dztBCPFX/87Szr1c9E8MAUD9VxUbpJ/Rs2qtAHe/vrWmAFD72vQKqgO8eQszzFvrz+xzjPok8djff9AsPCqVyOBs2RJeDh3hYtVGyPfPLcrClYwYxN4+g5TsKyjVMpeANQGQebcIiyZHgUrTcauMwNsjWuPdiex0Pg4euI71C+I47BwBjoARIMAJACNYBD6EpoVA75dcELK0PbNQ9MsJ2UJt4+s81+6BjTV2thf6D3RnsuE0EQDOtubYMa4XHK3NsPb7MHx1IgEeLjZYP6IHHG3MyvP/6b/f7+2Pvg+1glwmxYaD4fjsL80vTVKZBCFLfPHMi+yEnEgxe8aIMCTGZjPBsDqn1eVaqw/jdS0DWJsGQNXycTHHtwtCbupKAWJEAGkecrlEEM178z121Se+/fQaNi2OZ7oWCoUUM1f5oUdvJ2b9UFrJzBHhIBX6ilZTOH91Gg3qyg7q52sqA0i/r1jqkdJJLoV+LZQZVJcGFEsAqEmAiuUGqfSken9pigAg0Un1OCs+VxvQRBwTGcPqc4z63r/9Cj5am1jLMCRo1ywAz/u8BxvTmm+ML92JwvcxW0RXAKAOWRMAof9mYP74SGTd4+H/VReYoksWbOzALNKHY8/sI5Q75ghojQAnALSGjD/AEagfAsPGtcWgUWWl4FgY3c5uXBQHEjriVhmBVwa7Y/RMNkJHmggAGsnwPv5455n2wqBy8oogk0lhbiKHqrgEc/b9K5AA6tz/ZlamiEvOwLhtx5CRXRYVUJvZ2SuFMG0vPytNTev8+9iITIS8G4rsrPrlB9d5AHV4kA5zORnJ1SrC18GdVo889UJzIaxWJmNTX/vPX2/hw4lRWo1J28ZOLqZYtjMIrT0stH1UdPvwM3cxY3gYL1kqEjESl5y4wIcZiXzo2xtYMfNCDaORINi1B/p4DoFCVpbGllVwB0l3Y5FTmAm5VI6Wtr5wMHeBRCLFzazLRlUG8McvkkHVWrg9iACVAVyztyOo2gQLI92YRZOiEBupm/QSFmPkPjkCTQUBTgA0lZXm8zQKBCgfeNICH/Ts68xsPBsWxuH7/deZ+W/IjkkHgPJnSdVc1yaGAFDKZVg8+BF093eF9L9BlJSW4njUDczaexKFqmKhKsCyod2Qei8P6w+GISO7QNRQKf+fDmo2dgpR7evS6M9DqVg4MbLeCuF16VvTM9WVjKua263Jh65/T+UnV+wKZqYDQCrmRMgU5GtOD6nr3AIo/39bIKiSBiv77fubWD49hpX7Ruc36GE7LN0eCBNTGZO5UXg8RfoUV6Pz4WTpjrcDp8PKxA7Rt07ij8QDuJef9sA4HC3c8Ir/ODhZuONE0kEcSfxSlA4A6wiAbSsS8OVuXv6vuo1jai7Dqo+D0T7Qhsm+It0YIl9+/UacICSTQXCnHAGOgIAAJwD4RuAI6BGB1p4WmLHcD57t2dzSFhWVYM7oCJw+dr+Ulh6nZ/RdefhaCS84pAegaxNDAAgfuhKgi1dz9O3cGkq5FIfOJeFEzA0Ul4gTyapp3A/3sMeizYGQyRmwG/91auziWRVDu2nIVcsG6nrNNflzcTcTBD9Z3ailpxZg1qhwxEdlaRpKnX9Pof9z1wUwIc3Ug9qzqaz0HDdxCLRqZ4HVezqimQMbxfYUSskYGY4rCZVTMmh0T7YbgEdbvYCIlOP4KXYXVCU1h9KTLsDbQdOFyIBPQxeLSgVgSQCQHMHcsRH4+4/b4oBuYq0oUmn2an/06MMu3YcuJ+iSghtHgCNgWAQ4AWBY/HnvTQyBbr0chJdppZKNShsJHE0eel6vOdoNaQkpTH7xtkD4BFjrfNhiCQCdd/yfwz4vuwoaACyNR5doh66FpVw4qLFKy6Cbf0r3+eVrdjdq/Qe2wNjZ3tpNXMvWK2dd4LeCWmBGUT7r9nUCEQEsLDenGOvmx+KPHysLAVLI/yt+Y9Harj0+DV2C5MzalfRJJLCf73D4OD4kqj3NhSUBcDe9EFPfDeXfj7VsGioxSaUmWdnp4+nCJUVRIbuoJVZj5345Ao0JAU4ANKbV5HMxegReHdoSo6azq+F860Y+xr11FrdTxIWNGz1gOh6gXCHFhHne6Puqq449A4YmAN4a0RrvMVRwJsDo9uzE7/z2TOzmoWoMS7cHoUt3e7GPaNWupKQU3+69hq3LE5ilZZCQ4cAPWms1Lm0a060s5f/TwYCbOARIYHLVJx2FUpMsjD7LPt+ZhI/WVRYCJALgVf/xsDNzwp7zC5FTeE9j9895v4NObk9hf9gyJN6J0NieJQFw5kQ6lobE4O6dQo3jaKoNXh7kjjGz2OjkEKYXL2RhyrBQ0GUFN44AR8BwCHACwHDY856bIALj53njxQEtmM2cf7lqhvb5N9wwYa43SDVfl6aJACCxv16B7ghs4wA7yzLxrOqspaMVbCzuh/aejk/FnE9PwtJUgRXvPIoObRyQlJqFkZuPIjO37EWW0gqmLPLFs6/onthQj5HmR3Xnw05l6BK2Ru9rxgo/PN2vObN5/nPkNhZMiGJyoyaVSjBrlR9TzZKCghJMGXoe0aGaD5PMQGxgjunvff6GDuj+tCOzkR/5+RaWTouupAOgJgAczF2xN3RRtbn/FQekjgBo79QV+8OWCkKBmowlAXBgZxI+2XiJyd+Kpnk1lN8/0tNBqARAJBMLS72ZjwkDzyMlOY+Fe+6TI8AREIkAJwBEAsWbcQTqiwB9oS7cEoiHH2dzG0jjoxuOeWMjuZp2LYvVPsgGK3YF6VzUTBMBUFHdX5u99G9sCsZt/0sQB9w6uic8XW2RcONuJQLAwckEM1f6gcTBWFlOtgoTBp7j4bNaAvz+ZA8MeJ9dKcD46CyBmGFR1oy0C+as9WcmCkZQZqQXYuKg87h66cF8cy2hblLNWZY0JSBJYHL68DDk5VSuJtPHawgecnsaP8TuQPjNY7VirtYAKFDliSIMyBkrAoAiTZZMjcbhnyqnNTSpTSNism29LQWdonY+liJaa9+Evkfo750uK7hxBDgChkOAEwCGw5733MQQMDGVYu2nnZjkn6uhJHXdlbMvAPXTk2vUK+PY3BRr9gTDrZW5TuepiQCwszTFqncfQwuHynm7OfkqJKVm1igCGHPtDnb/L0YQDOzu7wZ7K1OkZ+XjeFQyClVleZRUAYAIAPc2up1TRYAovWTUa2eEAxs38Qg8+Xxz4RadlSUn5WLSkPNM0n78O9li5go/NHdjUxaMMElKzMG4t84xITBYYW4MfqkU4KQPfZgN5VJ8NqYOC33g753y/98KnIa8omx8G72xxlv9ilUAQm/8iZ/jPkJJqebStKwIgNxsFULeC0NMGI80qW3TNHNUYspCX3R9woHJ3iKh4tkjI4TLCm4cAY6A4RDgBIDhsOc9NzEELK3l2PR5Z7Rsy0a4ieDkatqaNxWVM1u1Oxg+HXQrBKiJANA8srq36PmsM2au8mNWb55GRjdo25Yn4PvPrsPKRg5La91XUqg7Asb3ZE6mCipVCcbP9cYTz7Ir+0n5zJMGn8eVi7q/Qe/d3wUhS9ozrQCgKirFlmXx+OWrG7CyVTArmWh8O6RuI8q+VyTUb6Jyst16sUsBIB2ZiYPP4cbVyqHaFNbfx2swOrs9LRzoE9LDEJP6L+iWn8zW1BF+zo+ghbUHJBIpUrKT8Hn4SmQW3BE1YVYEQNqtAox/+xxuXueh57UtBKX9TJzvjededxO1Xto2It0SisSgFBNuHAGOgOEQ4ASA4bDnPTcxBChMe8OBzsxu0yi0buuyBKaK4I1hyRQKKZbvCtJ5uLyuCQD1jb+ZUo4j4deQW6CqEf7Bo9tg6Ni2elkequUsZIeySRHVyxz00glF4UjAlJSheRQWlAgpABSyrWsbPsUDb77HLn2h4nj5vhK5eqUAiUvSQY2lUSWAyUPOIy4q84FuTOXm6Of7AXwcO9c6hJtZl/FN9EbcyRUfds+KAKBImVGvn+WRJiI2zbsT2uFtVsKfpcC6D+Pww4HrIkbCm3AEOAKsEOAEACtkuV+OQBUEWrQ2x7pPO4FC7FhYWmoBNi6Mx/HfU1m4bzQ+Sfxv8VbdazHomgBQ5/xTyP97Gw7jelp2jWugz4Nao9kIjWQixapSzBgRhrN/i7th1Wba4+Z446W32YmWajMW3la/CGgiliQSCTztg9DV/Tm4WbcDCQSS5RRm4uq9OJxPPozLGdGiwv4rzowVAUA55xQBkJerOQ1Bv0gbX29vvNsKI6Z6MBvYxxsu4dMtl5n55445AhwBzQhwAkAzRrwFR0AnCFAt8JW7g2FlwyZ0+vqVXCybHsNzHDWsFiloz1njr/OwbDEEQDMrU1A1gOrMwdoUXm73RfxMFDK83t1TUP/f/2dcueI/VQA4m3CrXDOA5jN+ng/6vckmZFMnm587YYYAhdSS8Offh3VbnpFumEOW+uKZF12YjZ07Nl4EKCJjJiNiqbZZsyIAIs7cRch7oULEDLfaEXjhDTdMXMBOX+K7fdexcVEcXwaOAEfAgAhwAsCA4POumxYCwV3tsGhLIMzMZUwmHhuRianvhiInq+ZQcSYdN0CnLBS0xRAAG0b0QFef+peEOxaVjJl7TqJQVSyUa5q3PgCPPskuH7gBLnHTGXIpBOLvfwdv6nTOShOp8HnV+dFmOvXLnTUMBIhYWjgpCn8d0m9EGSsC4OTRNMwdG1GprGHDWAn9j/KZl1wwbSk77Y9jv6Vi+cyYBypM6H+mvEeOQNNFgBMATXft+cz1jADVbJ612h9KpZRJzxFn7wr1tOnmhlvtCLAozSaGAJjUPxhvPu4lannyC4shl0mEXN/M3EKUlpbCwlQBpVwm3P4v/Pw0fjlzBfygJgrORt1o1ZwLgoieLo2IymU7gxDQyVaXbrmvBoIAiX4uDYnGHz9qzt+ndAAzuaUg+tfMzBlmCkuYK6zhbNkScqkcbtYegljg0Utfapw9KwLgjx9SsHR6NEp5AIDGNaB3lXnrAkDpcizs9PF0bFocD4pa5MYR4AgYBgFOABgGd95rE0Tg2VdchbJNMkZfqpwAEL+pDEUAUF4//UNGh3r6pyaj0H6KGPB0tS3XAKBSgptHPQEPFxt8fiwea74L5QSA+GVvtC05AdBol9ZgE6uJAJBJFejtOQht7PyglJnAykRchAgRAF9HrUdRcUGtc2JFAHy//zo2LORh52I2FK3Bsh2BkCvYXFacO3lHqCiTGFuzro2YcfI2HAGOQN0R4ARA3bHjT3IEtELguddchbw6VurNJ36/LYQ4ctOMQL8BLTBhnrfmhlq0EBMBoIU7oSkRAH6t7DFhx1+IvFJWN3nqKx3x2mOe+P7kJSz58gyovOTqTzrCs72Vtu55+0aCwL6tl7F7/SWdzsa2mRLrPu2Ilu3YlS3V6YC5M50j8NHaROzffqWSXyIA+rcfhfZOD4vqr7hEhX+u/oTT138TBAKB2iPUWBEA+7Zdwe51iaLG3NQbdezaDMt2siMArl3OxYIJkbgUxwmApr7X+PwNhwAnAAyHPe+5iSHQf5A7xsz0YlZTm0KA6SaQm2YEuj/jhAUbAjQ31KIFCwJgyJO+wuvyr2ev4Pa9svrVagJAHQFAVSU27O8M15ZmWoyWN21MCLD423d2NcXGA53h4Fym7s6t6SHw3b5r2Lgo/oGJBzR/FNYm9ridcx10wBf+XVqMwuL88ht+SgtwNG+B53zeRXPLVvgmegPi00I1gsiKANi5JhEHdlQmMzQOpok2YE0AZGeqMHHwOR4B0ET3F5+2cSDACQDjWAc+ikaOAIVzfxDiideGtWQ205pe1ph12IAdP9HHCXPXGT8BUB3EpAHgYGOK7LwiIYWAEwANeCPqaOg/fZGMNfNideStzA0nAHQKZ4N09s3ea9i85EECQJvJ2Jo6YlDwTIEc+Cx8JbIKai9XyQkAbdBl05Y1AUA6RVOHnUf4mbtsJsC9cgQ4AhoR4ASARoh4A45A/RGwsVOAarWTDgAr+3rPVWxZmsDKfaPy2/NZZ8xZ66/TOYmJAHjU1wUBrR3g4WpTY982FiZo6WhZ/vs7WQWYtOs4bt7JwfA+/nizhxdkVKJt9984FZfCCQCdrmLDdPbj58lYO58TAA1z9Yx31Lr5TpGgr/dQdHJ9EgciVuJienitE2ZFAOxYdRGf70oyXrCNaGSsCQCa6uxR4fjnSJoRzZoPhSPQtBDgBEDTWm8+WwMh4NjcBO9N8sDT/epfAq6mKejmZc1AAOm5W0MRAHUpA3gnK79cBFBdRSCvUMUJAD3vGWPujhMAxrw6DXdsuvpO6dKiD/p4Dcah+L04ff2QQQiAbSsS8OXuqw13MfQ4cn0QAEuowsQPmitM6HHavCuOQJNCgBMATWq5+WQNhYCTi6lQAaBLd3tmQ9DVyxqzARqR48d7O2H+ev2nANABvnfHymkgquJSXL2dhZz8omoRolD/DT+Gg4iAgNb28HVvBlVxCY5H3xB0AXgKgBFtLAMNhRMABgK+kXerm++UsgiAzm5PG5QAWDHzAg59q9tSmY11+fVBACydFo3fD3ICoLHuIT4v40eAEwDGv0Z8hI0AASIA5qzxh19wzaHf9Z2mbl7W6juKhvF81yccsHhroE4FGcWkALBAhxMALFBtWD45AdCw1quhjLb+3ykSeNh3wMt+Y2EiM8VXUesRe/tMrdNnlQIwZ3QE/j58u6FAb9Bx6oMA4BEABl1i3jlHAJwA4JuAI6AHBDgBoAeQtejCt4O1UDrP1FymxVO1N+UEgM6g5I60RIATAFoCxpuLQkATAWAiN4NcqoSZ3ALNzJtDLlXAxaqt8G8nS3c4WbjDQmkt9JWcmYgD4SuQW5SldwKgtBSY+k4ozp+sXYBQFChNoJE+CIBFk6Nw5OdbTQBNPkWOgHEiwAkA41wXPqpGhgARAFMW+aLzo82YzUzTyxqzjhug4zZellj9STCo1rmurC4EAFWHcLQxh4eLDVo4WCI9Kx+RV9Jx+14u6KVVjPEIADEoNe42nABo3OtrqNnV9J1iY+qAwcGzYWfmJGpoqdnX8G30JqTmXNPYnlUEwNyxETjxO48A0LgAAFgTAPTdNvODMJz6K13McHgbjgBHgAECnABgACp3yRGoigARAO9PaocnX+AigMawO1q2tcCqj4N1WuNcGwLA3ESO4c/648WH28LCVPEAJPmFxTgScQ3rD4YhI7ugVsg4AWAMO8qwY+AEgGHxb6y910QAWChtMKTjHDiY369qU1JajHv5aSgpLcHNrMvIKcxERt4t3Mi6hBuZl0C/F2OsCICtyxPw1cdcBFDUGnRthmU7AyFXSMU017pNXm4xJg05j7jITK2f5Q9wBDgCukGAEwC6wZF74QjUigDdNL8/uR0vA2gk+6TDQ7ZYuTsYCh2+4IglAFo5WWH1e93R0tFKIxpU+o9KACbevFdjW04AaISx0TfgBECjX2KDTLAmAoBC/C2VtigqKYSqpBAFqjydjY8VAcDLAIpfItYRAFmZKkwZeh4JMbWng4gfMW/JEeAIaIsAJwC0RYy35wjUAQGZXIKRIZ54ebB7HZ4W98h3+65h46J4cY2beKvuzzhhwQb9VwFQymVYP+JxdPJwQqGqGL+eTcI3/1zEpZuZwv/LpBK4O1jhlUfboV/XtjBTynHuYirGbz8m/L464wRAE9/MAH75+gZWzb6gUyCcXU2x8UBnnUbJ6HSA3BlzBL7bdx0bF8Ux76diB6wIgJ1rEnFgxxW9zqWhdsaaAEi7VYAZI8KQGJvdUCHi4+YINHgEOAHQ4JeQT6ChIPDq0JYYOc1Tp8rzFef+v+9vYtn0mIYCh0HH+UQfJ8xdp38C4DE/Vywd0k0o4zdr70n8c+FmjTh083XB4sGPQC6TYsaef3AiuvoSVpwAMOhWMorOj/8vFfPGRep0LJwA0CmcDdLZ7z+kYGlItIaxSwQtAKXMFLeyk8rb0v/7O3eDo0UL5KtyEJlyAnfyNIu+cQLA8FuFNQFAof8rZl3A5XhOABh+tfkImioCnABoqivP5613BJ57zRWTFvhAIqU/O90blTiaOyZCtHic7kfQcDz2fNYZc9b663TAYlIAJvUPxpuPe+H7k5ew5Mvay2HR4OYO6ILnu7TBvqOx2PBDeLXj1RcBcO1yLm6n5EPKaP/qdDGaiDNLazlKS4CVsy/g4gXdhtPqiwC4kpCDO2kFfF8Z0Z61slEgP68Yq+ZcQNLFnBpHppCZ4GmPt9DJ9UmE3vwTP8V+BKBUSA94vcMktLD2KH+2QJWLb6M3IyE9tNaZsiIAeAqA+A322FOOmL8hgNnf5Jnj6diwKB7JSbniB8VbcgQ4AjpFgBMAOoWTO+MI1IxA31ddMXGBD2QyNgRAxNm7Ql6dSiVSPr4JL5ahCIANI3qgq09zLP7iDA7+e0njCrzYtS1mvfEQDoddE6IAqjN9EAD7tl3B7nWJGsfLGzQeBPRBAOxcfREHdt6/NW486DX+mUglMjzVbgC6tuwrTDbxTgS+idqAfFUuHm31Ap5sN0AQ/ou9fQYSiRQ+Dp2FKgCfha9EVkHN5fhYEQDbViTgy91cBFDMzuz3phsmzPcR07RObf76LRWbF8cjLbV2gds6OecPcQQ4AqIQ4ASAKJh4I45A/RF4vLcTZq30g0LJRlmXCIA5o8JBAjvcakeA1mL+ev2nAFD4/5NB7ljx9Tl8/fdFjcv06qMeCHm1E346fRkfHjhdbXsLKznW7u0ID1/NooIaO6yhwff7r2PDQv3mAtd1rA3xuZZSGZaaWOPTolwcUhXABBJMVloIU1ldmIMC6J/Us7FTYP3+zmjZ1pwZpJ/vTMKO1Zr/DpgNgDuuMwJUAWBQ8CyYys3xQ+wORN/6V7j9p6iAV/3Hw9M+CP9c/Ql/XDwg9PGUxwB0a/k8Dl7YhvCbx2rslxUBQId/IgG4aUbgxQEtMH6et+aGdWzx05fJWDM3to5P88c4AhwBXSDACQBdoMh9cAREIEAvNgs3d4CZuUxEa+2bxEZkYklINK5f4WF1mtCjcoxExujSxKQAvN/HH+/39hNy/0N2/12jsB+Nq6JgIIX/UxpAdWZiIsXyj4LRobOtLqdTydex31KxaHIUjy5hhLAhCAD68u8gU6ClRIYfVfkPzMzcQobVezrC29+a0ayB/x28A4kG0wAAIABJREFUiRUzLqCkpGaCw9myFQYFz4S5onaCi0LMM/JSceH2aYTdPFbrLTNNqF2zDng7aLowt4vp4fgmeoMoNfuK4zkUvxenrx8qx6fi4VdVUiTciMelnROF33Pe76CT21NIy72BPecXIqew5sofohwybuRpH4wBgVMReuNP/Bz3UXmZPxtTBwwOni3oAhwIX1ke8t/Gzh8Dg6bjTPLvOBS/p8bRsSIAfvue9loMT5ETsS9ef6clPgjxFNGybk32b7uCj3hEWd3A409xBHSEACcAdAQkd8MR0ISAd4A1VuwKAuVXsrBbN/IFJfBz/9QcXsmi34boc+DI1nhnfDudDl0MAeDhaovNI5+AjYUSP566jLXfhyK34MGIDWoX8kondGhjj3s5hRi99U9cvHG32vEqTaRYsi0Q9OLMymhPzR4VjoL8ElZdNGm/VQkAfYBhI5FgkYk1wouLsKvoQdKQiMoVHwXDL9iG2XD+OXIb88dF1kosiSUAKg6SQs9PXv0Fx658i6Li6sOMKxIA9OxvCXtx6tpvwi12bSaWACAfZSHvK5CZn64Rw4ZGAHRp0Qd9vAajKgnSytYHbwfNQGFxPj4NXVIuDKjG7ULqKfwct1vvBMCfv97CosnRtZJNGhepiTQgraLn33BjNtt1C+Lww4HrzPxzxxwBjoBmBDgBoBkj3oIjoBME3FqZYf2+zqCcbRZGt2hEABz6tmZleRb9NkSf70/2wID3W+l06GIIAOrwtcc8MfGlIEHdn6oBHIm4jtl7T5aPxd7KFNvH9kJLRyvh92u/D8NXJ2oOXZUrJJi3LgCPPumo0/lUdEb1micNPo+cbJ5ewgJkYyQATEylWLg5EJ0fZUcsRZ2/i6nvhNZKLFU8cNNN/dnk3x9YAqlECmrX2s4P7jaeoPx0svi08/guZnO1N/tVCYCsggwciFiJlKzaS8VpQwDQGE5dO4TfL+4vvyGvaf80NAIg0OVxvOj7wQMEgPrnRH7sPb8YuUWZwpTdrD2ESA6qBmAIAuDUsXQhRY5r5NT+CSaRAvPWBoDS5FhYaSmweGoUjvykuSIEi/65T44AR6AMAU4A8J3AEdATApRTu+XLh+Dibsasx11rEvEZr3WsEV9DEgASCfBGdy980DcA5iZyobzfpF3Hy8dMvyexwLbNbbDuYBj+CLtaa9gqqfJPXeKL3i+5aJx3XRukJOdj1GtncPdOYV1dGPVz1hIJXpGboZ/cFGYSCU4WF+LLojyMUlqU35B3kCowzcQSqwuz8bLcFJ1lSvylKsD6ohwUlQLdZUq8oDCBt1QOJSRIKS3BH6oCfKvKQya99f5ndhIp3lSY4RmZCUwkwN/FhfhDVYhxSguNGgDtpHIMVJjhYZkCUkgQVlyEj4tyEV+iKr+37iM3wSCFORYVZOEhmQLPy01hLZFWauv+n+aAM73t/2eT8jMRUVJU/v9yuQSzVvmjRx82BwHq6GpiDka/eRY5WTUTSxUP3OeS/6j18Eg+HS3c8Ir/ODhZuAtz+ffqL/gj8cADB/CqBAC1rY0wUAOjLQFAEQiUXhCfVrv6fUMjANQh/eduHMYvcZ+UR06Q+B+JABKW30RvFCIwiJB52uNtPOzeB0cvfYXjV76r8fOAVQoAkU1ThoWisIBHMdX2YezY3BQTF3ijaw8HJp/ZRJQvGB+JE3/cZuKfO+UIcATEIcAJAHE48VYcgXojYG4px4b9ndDW27Levmpy8M3ea9i8JJ6Z/8biOGRpe/Tpr9sDs9gIADWGlOP/mJ+LkALwb2xKJWgtTRXIKSgSna/6wTRPvD6sJbPlyUgrxLi3zzXKsk22EilmKS3RSirD96p8JJYU43GZUjjQKyUSfF2UJ4TIEwGwyMQKGSjBX6pC4dBNB/1jxQUYoDAT/vlZVYCzxUWgJB96vofcBL+o8rGlMAd0xG0mkWK2iSVaSKrva11hdo0igMEyBeYqrZCJEnxVlI+7pSV4Vm6C9lIFPizMQmhx2eGdCIBRCgtkohRJJSr8qioAzfE1hSnkkGBGQSbSSksQJFVguNIcCf+1oXnfo5qCFYyUwEkRnJVR2tK4t84J5SVrMm0JAPLTzLw53g6cBjszZ0GV/rOwZbieWVlssCIBQPn6cqkCpaUl+DV+T7VRBtoSAMUlKlBkAing38y6LOTDZxdWn8ZDvhsaAUC5/gODZkApMy2PnDBTWOKNgMloaetdftA3V1ijv98oQXOB1mJf6BLcyKq5AgorAuBSXDbGvXUWuTnFrLZzo/Dr2d4KUxb7wpORqCyVlwx5NxRR541b46JRLCafBEegFgQ4AcC3B0dATwhQSO2KXcEIYCjWdvSXW1g8hec51rakUpkECzd1wCM9dXvDoQ0BQLf8LRysENjGAbHX7iAx5V6lw75SLkWhSvxN1WvDWmLkNHaiTbnZKoS8F4aYsMb30ka3/sMU5pUO0fTFSAf6dxTm+LwCAbDG1Fo4oK8vzEHRf3fujhIpQpSWCCspwmdFeeU38QpIMF5pIRALswsyca+0VIgwqNoXBasPVJhjkMIMq2ogAJQSCId/hUSChQVZSP/voG4GiRA5QH3M+e/nRABMUVriQFEePinKhfq44yeVC5UGthTlCHPQpAFAf0ODRrXBsHFtmX1C3ssowpRh55EYm61TAoCctXd6GK/4jRUO4JQ2UPGWmn5fkQA4kvgFHmrxDKxM7ECpAPvDlyE1+1q1YxIbAXDpThTu5d9GsGtPwU9NkQjqThoaAUABpI+17odebd8ACTDG3j4LBws3uFm3AxEq+8OWIuluLEzk5nizwxS0tPHCsSvf4fiV72tNh2BFANy4locxb1AU0/0oF2YbuwE77vqEA2au8IOltZzJLCiKbPzb53DtMhcrZgIwd8oREIkAJwBEAsWbcQTqiwCF1M5ZG4DuT7PL1Y44cxfTh4eBWHZu1SNAqvlLdwQh6GE7nUIklgBws7fEsmHd4O12v//LKZkI+fgEklKzhDFN6h+M3h1bYc/hC/jiWDyKa1FJp/bdejlg9mp/mJqxqTBBc/twQiSO/964wjbNJRJMV1oiv7T0gXJ7rhIZlpha4YSqsDwCgAgA9SFdzOZ5T2GOQJlCIAAKSoEpJmXRP6sKspFfQWyu9X8h+XtqKAPoKZVhlakNdhTm4Nsqiv0UmbDC1BrzCrJwqrhQiAAgAmBqQWZ5VAD12VwixRITaxwvLhTSBsQQAD37OmP6svbMSpcWFZZg9qgInDlRs0heXSIAaL508/x20DS4WLXB7ZxkfBq6uNINfEUCYH/YMiFa4FmvIQJhEH3rpFCujg6yVU0sAZCQHiYICxIJQWOgUHgSBEy6e6HardPwCADAhNJmfEfA17FLpTlV1j2QwM+5K+7kpuCmoK9Qu8giKwIg/XYBJg46z6vkaPjgenmQO8bM8hLz8VanNnTwJz0ZWg9uHAGOgOEQ4ASA4bDnPTdBBMbO9kb/gS2YzfzqpRxMHHweFLLNrXoESIth1Scd0U7HqRhiCICKpf2qji72WgbGbPsTmbmFWDqkG54MckdJaSn+jEjG3H0na40IoLSSWav80MaTXXrJ9pUX8cVHSY1qW9V2CK76OzpoEwFQ9WCtBoSoFwrxd5PK0EoiA4XsB0oVuF5aLBAAZDWp7qv7+lmVX20KwONyJaYpLbG1MAeXSyuTe04SKYho2F2UJ6QbqAmAqjn9VecjhgCgyiWzV/nBrZU5s3Vf/2EcDn5WsyJ4XQkAuqF+3udddHTtVa5In1whDaAqAXA9MwH924+Gl0NHIRWAattXV69eGwLg66j1aGPXHq/4jQOVCEzOTMSB8BXILSoj+ipaQyQAaPyU3+9hHwh/527CdC6knhZK/1VHnojZRKwIACLFZ44IR9jpDDHDaLJtKJKMIspYWei/GZj5QRivKMMKYO6XIyASAU4AiASKN+MI6AKBN95thXfGt2V2o5aRXijk1CYn8fC6mtbLvY05Vn/SEQ7OJrpY0nIfYgiATh5OWP1ed1CI/7f/JArq/oFtHTHxxSCYKuVY+Plp/HLmClo7W2P0cx3Q3d8VRaoSzNjzjyAWWJPZNlNixor2eOgxe53OqaKzQ9/dxKZFcY0qh7YuBEDVgzV9ifaUm+ADhblAAJBdKynGuZIiuEtkoCiD+hIAPeVK4Va/NlOnKuiSALB3MsGcNf7owDBtiQ7/21ZcREF+9VFLdScAAHWpOsKNDuMxqafKIaxKACTeiRBu6t8Omg5zhRXu5adhX9hSpOdWrqqiLQFAWgBULq+z29NC3yeSDuJI4pcP3IQ3VAJA1x84rAgAGufKWRfw6zc1f47qei4NzZ9EKhEIP4r8YWGkhfrL1zewek71UTAs+uQ+OQIcgeoR4AQA3xkcAT0iQPl1kz/0Ab1YszBSOJ4zuvaQWhb9NiSflPs/d10AKBVAlyaGAHixa1vMeuMhnIm/hYk7j5Xf6o98LgDDnmqPw2HXhMM+GekETO7fEa9398RPpy/jwwOnax3u1MW+ePYVV11OqZKvixey8OHEqEYVQltbCoA6ZP6f4sopAFUJAF+pXAit/1WVjy9U+cgsLSkPcq6YApBfCkxWWsBUIsGywmzkVqgMULUMoAkkQluy1YU5UKcAkICfWuyvpoXWJQFAe5BSS1gdCGgOF8IzsXBSJKjSRHVWHwKAdABe9R8vuK1ar746AoCiBh52743enoOFZygC4MfYnZVy1rUlACj039rUHm8FhgiVCWoSJeQEQNnqsyQAvtt3DTtWEdkkXl+F2QeqETo2NZdh1e5gtA+yYTI6isKgSLLaIn6YdMydcgQ4Ag8gwAkAvik4AnpEwNnNFPPXBYBCa1kZVQGgagDcHkSASuYN/KA1hjIQNtOGAPj8WDzWfHe/LNgjPi5YPuxRXLx5F2O2/ilUBiALaG2PdcN74MadbIzcdBTZ+TULWA0d2xaDR7dhtuz08jZ/fCROH6s5X5tZ5wwd1yQCSAfpyUrLB0QAqxIANeXckzjgLBMrWEOCmQWZQllA6otIAVLtp2oBZPQl/KLcFGOUFjWKAFqS+J+JFZJKirGhMAdqqUF6trfcBMMVFlhemF1JA0BTCoCV4NMaMcVF2FmUW2Nm9gchnnj9HXYhwTnZKswZFVFjaHZ9CICKh3xxBEBZXjuF7FNYO6UCUCm7ipEDdSEAaJ29HToJ5Qmp2gDpAHwRsQb5qpzync0JAPYEACnPL5gQifRUnn9e3Ueqk4sp1u/vBGdXUyafuLdTCgT8G6OYLBPAuFOOAEMEOAHAEFzumiNQHQJ0o9brOTYhdtTfz1/dwNr5sSgprl1sqSmuDonkLdzcAZ26NdP59MUQAE8EtMCiwY/g4L+JWPnN+fIxtHCwxK5xTwoH/BEbjyA9q+w2tKafVzf43v1dMG1pe53Pq6LDXWsS8dkOEvJqPFZTGUAS77OABJSXry4DSBoAVQ/Wbf8T8KOyfAdV+UgtLUF7qRzPyk2F57NQKpTeu1pSDLVqf1eZEl+p8h4oOSimDCBpCnynykdOaSk6yxR4Tm4ilCVUEwNiIwDUUQYUfUAVA+JKVAJJUdVefKsFxs/1ZrrgtZGW+iYAhL87aw+8FTQdpnJzZOTdwqehS3A3v0wAs64EAOXKv+DzPgJdHhf8HLn0BU5c+aE8FYATAOwJACKbpg4LRWxkmSYHt8oIkDDu4q2BMDNnIyZLB38qAchLMfKdxxEwPAKcADD8GvARNDEEhoxpiyFj2N3UxkdlYtGU6EYVqq2rLdLczRTr9nUC3XTo2sQQAK72Ftg2uhfuZOVj1Jaj5Tf9lqYKbB3TE67NLDFhx1+IvFJ2y97KyQo7xj6J0tJSvLfhMK6n1VwujfL/F28LBFWbYGW/H0zBsunRlUoWsupLn37tJFK8qTDDMzITmEiAv4sL8U1RvlBi73xxUa0EAKFNJfaGKszhL1OAEgAoTP9LVT4oyWSRiRXmF2ThzH83/qaQ4CWFKV6Wm8JaIkVYcRG+VeVhkMJcIBuoRF/VFIAClAqRAh5SuTDOjlIF6Ab/UkkxflPl42dVQXlVAbEEAOHrL5VjvNISbaQybKmmwgC1oaol89cHgPKDWdlPXyRjzbzYat3XhwCgw/aLvh8IfsVGAJQN4n6JO/o/KiNIz5eUFteZACA/tqaOGBQ8U6g4QEKAVH3gZtZloUdOAJQhzzIFgPwvnBQFKpfLrTIClO7z1vDWeHdiO2bQ/PFjCpZMjWbmnzvmCHAExCPACQDxWPGWHAGdIEC3/xQFwMqIXV8+IwbH/5fKqosG6ze4q51QAlCp1G3+PwEihgCgdjNffwjPd2mNtd+HCSKAaps7oAv6PtQaiz4/I+T8kz0V5I75b3dFUmomRm4+KlQIqMm8/a2xcncws/rN1G/U+buY/n5Yk7jBqZqX32A3fT0HTgKAy3YGMSsxScM7d/KOoNBOZQGrWn0IgK7uffGM50DB5YHwlYI6vdqq1wC43zsJAQ4IDCmva/9N1AbEpZ2rFwFA3omU6OczXCg3eDE9HN9Eb0CBKo8TAP9Bz5oA2L3+EvZtLft85XYfAStrOeZt6ICOXXVbHrcixp9svIS9mzn2fN9xBIwBAU4AGMMq8DE0KQQo/3/Vx8GwsJQzmze94NCLDrfKCDz3mismL/RlAotYAsDRxgxbRvWEk60Zdv0WjS+OJaBQVYzeHVth/tsP49ezV4RqAH4t7YX/b+lohX8u3BREAyvoxj0wB2sbhXBQ8+nATl8iO0sliEyGN6JSWu8ozNFcKsXGwhxk/QcwfTHSTTrdjofkZyKimnrwTDaRETpt5qjEio+C0daLXYnJu3eKhNJgsREPhmbXlQCgkPt+vsPRoXl35BVl49PQxUjJvl/GUhMBQEvRytZXEO+jEn707OfhK2GmsBJu8YkgqBpVQO1IdNDTPggJ6WFC5QESAaxopAFAUQl+zo8IGgO/JXyK09f/h+e8h6GT21NIy72BPecXIqfwnhHuBvZDYk0AHP31FhZPjkZJCU+Rq7iaXv7WWE3vJVbs3ksWTowC4c+NI8ARMDwCnAAw/BrwETQxBGztlYLSLtVuZ2Wn/krDnDGRUBVxteOKGI+Z5YWXB7kzgV0MAUBhlt18XPB+H3+0bylOh0BVXCJUADh07v7hpboJUIj2+Dle6DegBZP5qZ1+visJO9ckorSRvEB3kCqwwMQKMSVF+PW/UPpgqQL9FaY4+l9uPYXg19dIgJJSOWojcerbB4vnZXIJpiz0BWlMsLQ9my5jz6YHScu6EgA2pg4YGDQD9uYuuJGZiP3hywUiQG1iCABKBejV7nU81upF4bFT1w4hMuUE3gqaVmcCgPzQmGhsNMasggwciFiJTq696kQA0L4qoU1V/y3KcnlF+2ZNAFyOzxZIzBvX8kSPqSk07POyC0KWsNOQybpXhMlDQnExNqspwMnnyBEwegQ4AWD0S8QH2NgQoINayBJf9H6J3Qt16s18TBpyHjeu8pcc9f6xaabAip3B8PSzYrKlxBAA1uZKbB3dE56utqLGQJEB+47EYfuhSFEHxz79XTBlsS/oUMDKki7mYNr7YaA91hiMkAqSKfCG3AwdZHIoUZZb/40qD0dUhSiq58mKSjM+/7orrGwUyMstxp20QlxJyMblhBxcu5SDpMQco0+pIFKJhACJwGJlCdFZmD48DBnpldNc6koABLs+gRd8hgvD/TvpRxxOPFBp6OIIAMBSaYsBgVPhYtVGuM0/kfQDHnbvUy8CgAbS2e1pPOs1REgFoNQC8u3v3E10BMBLb7XAMy+5wMpGjtzsYqTfLhD21OWEbFy7nIuriTnCfmtoxpoAoGomK2ZewJ/8JrrS1hg13ROvDmVX7SP8zF3MHhkOEmLkxhHgCBgeAU4AGH4N+AiaIAJ0UJsw3wdKHdeiV0NJFQDWL4zDj58nN0F0q5/y472dBOLF3IJNiKNYAmDzqCcglUiQnJ6N2OsZyM57sLRffHIG0jLzBbFAdUlAMQvZqp0FVn8SjGaOJmKa16mNqqhUKAf4z5EyVXRuNSPg4GyC1Z90hHsb8wca5WarkH67EHfvFAqH3uSkPOEQl59bDLoty7qnQkF+MQoKSlBYUAJKv6BnKE9e31EEnu2tBH0Ja1sFs+Wm2uyzR4Xj3D93KvVRFwKgotge3bBT+D+F1lc0sQQAPUMlAV/znyCkAhSXqCCVSIWDe11SANRjIF8v+40RygNSKkBJaQlkUrkoAsDV3Qyr93SstlwbHbDSbxXgbkZR2b66kiuQTnTwzbxbhKzMsn1Fe0rYV5kq5OYYZl9Vt5lYEwDU509fJmP9gjhBt4UbBN2YVR93hBcjcpwwpugeyv/X92cXX1+OAEegegQ4AcB3BkfAAAi4tjQT8mrpRY6VUZ72zA/CG+QtEAtMpi72Bd3GsjIxBADdoCrlMhQUsbmZo3DthZs6oOsTDqymKfj94qMk7FydyPNoNaDcs68zZq3yq3dEBh3601ILcCkuWyhhRv9OuZ6P5Ku5wiGOtZmYSrFkWxBIRJOlURrA3s2XKh0StCUAHC3c8Ir/ODhZlKX6/JawF6eu/VZebk89fm0IANITeKrdAHRt2bfS9OtDAJAjJ0t3vB04HVYm93EVowFAn2P0eVYfo4NYUVEJ0lIKkBiXjTjaV/G0r/KQfDWvWkHG+vQn9ll9EADXr+QKUUw3eRqAsCz0OTVjhR+zCjJ5OcUC3iQiy40jwBEwDgQ4AWAc68BH0cQQkMkkmLc+AI895chs5nTjM/WdUESHNk0xqYrA0s0lCS96+LIJ/6e+xBAA2i62uYkcw5/1h625CTb8GC5EBGiy0TO88MoQNjoH6r4p1HjR5ChQPi236hGwsVNgztoAnatq08GtWFVK6emICb2Hrz65ir8Ps4/GIPFMEtFkafFRWVg8JQrXruSWd1ORACDVfCrJV9VIWM/Nuh3a2PnD2bKlcDtPFn7zGA4l7BFU9quaNgQAPWtt0gxvBk5Fc8tW5a7qSwDQInZp8Qx6ew4qH7MmAoBEGakso39HcWlEYteLRPFKiJeUABFnMvDF7qs4c7ysHKk+TR8EAP39UDnAY7xSDhRKKaYtbQ+qTsTKKL1n0tDzyMni4f+sMOZ+OQLaIsAJAG0R4+05AjpC4M33WmH4FA8deavezadbL+NjXg0Anbo1w+KtgcxSLgh9FgSAWjPA3soU7204jOtpmg/cpC0xbRk7MSf1Ttu1JhGf7bjCdP82ZOfdejlg/oYOzG7V1NhQTfOl02KYC36+SDoA87yZLgmRG5uXxOPbT6+V91ORABDbeUlpMU5cOYgTSQehqqGCg7YEAPVN4foUXUCEA1n9CQDARG6GV/zGCWkGZJoIAF1FlWjC8tdvb2D1nFhQOpk+TR8EAM3nh8+TsWVJPAqrKT2pz/kaui8ixZduD4S9E7u0se/3X8eGhXGGnirvnyPAEaiAACcA+HbgCBgIgfZBNkJNeqq/y8pIDGrKsFDcTtF8c8xqDIb2S2H3UxaxDf/XhgBQVwJ4vksbtHC0hJNN9WkgCrkMlqbV51xTWcCQ3X8L5QOrmrOrqVAOkPQAWFp8dBZC3g0V8oq5VUaA1nj8PB/0e9ONKTQqVSnWzI3FoW8r57ez6NS9tbmwr1wYpi3RuCPP3cWMEeGC3gGZWAIgpzATqTnXEH3rJGJSTyFflVMrDHUhACgVoI/XYEHAj0wXBAD5IYHBt4OmC8KCtREAUpkEUxexr8hAaSUrZsbgyM//Z+86oKOq1u5O75UQ0oEAIQVCaIqCqKAgdrHzVCzYQOE9UJEqKIioYMGKHXsvv4oNVARBQSABkkASIIQWAoGQ3v+1T5wwTKbcuZmaOd9ab733yKn7nHvnnn2+b3+2T9lmKwKAITVPPLQDmzcct8bj4jRtXvmfOEyeYz1ij+FL8/+7XWrGOM2OkAN1FQQkAeAqKy3n6XAIMN8uRenOuTDSamPj7c3yJfn45M19VuvD0RtO6x+C2Uv66BXMsuTYlXoAXDSwK+beeAY8PVrclNVYY1Mznvt6Kz5as6tNdYaX3DmtJ6673XqKzuyUt7XPzMvFtx9LoUndReg3OAwznkxFZLSvmuVVXIexzCT4bJGRwcvLHRNn9MIV46ybZpLP0ZMzsvHzN4cV4+AqBQcP6yS8e8IjvK06ZWpMMHxMNyODVTv9t3FbEQDs7vN3ivDiorbvUFvM0xH64PuJ7v/W1PYgocdwsZLDtY4wZTkGiYBE4F8EJAEgt4JEwI4IXHBZlBDfsWZ6LYqGzbw7U6iNu6Ld81Avqx+GiatSAmDphHMwLC1GqPtn7TkqbvHrG5qwY19pmxt9Lw93XHdOL/h6e2LmO3+i+MSp2GjWN6QJMGhoOOYvS4efv4dVl5yiYbPuzUTxAdf1MNEFmCkYZy9Jw3ljrBdTq+lz5ecH8dSsHKuusXbjZ4/ojLnP9oG3t3rySslgKUg3e1IWjh2RhwYNXp5ebnh0mfUFPtnfl+8WYdlC+xyMbUkAUMNk2q1bXPa3cezN8bhnei+rhilR/f/dl/ZKwVglLz5ZRiJgQwQkAWBDsGVXEgFdBMjAM51TbIL1sgE0NzXjmfk7XfKmNq6rP554PcOq2RY0a6qUAHj+7nMxJDkKn67Nw1Ofbzb5ULB8UmyoYg0ANhjayRtPvp5hVdFDzcClFsDpS5g+KFS4yvv6WZd8Ya90/2dKM1tZ5ygfkQ4wIdG64SWcD7UAPl9xSgvAVnN01H4Gn9MJC15MF6Jt1jR69ix6aAd++T/7eGDYkgAgji8tysNn77iehxyFcRe/noHefYKttp2YXnL6hK1SiNhqCMuGJQLqEZAEgHrsZE2JgEUQ+N+8ZFxm5VhhZgKg6rEtXIUtAoqFGhl/XyLG39fdQq0Zb0YpAbBo/NkYmREv3PeXfrnF5NhuH5WKntGhePOnHcg/pDyjw8SHe+Hq8VREN9lFuwrs212JOZOyQL3d5v+/AAAgAElEQVQJVzd6XFAob9QV0VaH4tD+asydlCVSuNnKuJf+y/fV9dbVNuB8CnIrMPe+LHCerm7M0/7AYykYPtp64WIajPkcz56Yabfn2dYEgNDJuXUzSopdy9vk0uti8b95veHmbr0fiE3rSsVvQ22NddLeuvp7Qc5fItAeBCQB0B70ZF2JgAUQoEI9Y9SZNsxa1twEvPeqa2UE6JVKdeMMMG2WLUwpAUBlf8b/K0np155xU935kWf7ILarf3uaUVT3hy8OCT0ACj65svHgTwLA2qEXxJi6Hq8tzW9JCWhDS+0XIsIArK1vwCl9/cF+vLBwlwivcWUjQcz0nt4+1r39J8YrXtwj/sO0gPYwWxMAmjm/vWy3PaZrlz4TkwIx55k+VhWKbahvxrPzc/H9Z9YXKLULiLJTiYCTIyAJACdfQDl850eAMcNzn+lj9dud0pJaocZLUZ6ObnST/e8jvTHmauvmLdfGUSkBYAnsvT09EBHiixMVtUJLwJBNnZ+MS21wW0uxyScezrab27AlMG1vGxRme/zVDCSlBbW3KZP1a6ob8fBdW5G10fbPMr0AZixOwwWXR5kcZ3sL1Nc3Cc+ltT+XtLcpp63PrB7MFtOtp/XDLipONuDBO7aAGgz2MnsQAIcP1OCxqduQk2m/edsKb1tlxcnbUS72kswSY6uVlf1IBMxDQBIA5uElS0sErILAuaMjBSNPMsCalvn3ccybsg1lxzt26jYKsD38RKpNbsw066WUAGD6v0sGd0NC5yB4euhfb093dwT4ecH9X//96roGkfbvr52HccWQRMy6frDoduHHG/H1BsM3V8Mu6IxHnusLZgawth3YV41Z92SCIQGuaPfNTMLYW+JtMnWSeA/fuRXVVfZxrR15WRRmWlm8VAPk3rxKITTpiqEAfPxJ4l1ynfVDLoj3xrXHMHtill09eexBAHDuq749jCdn5ICkU0e2i6+JwX8fSQZFJa1pbzxTgPdf3WvNLmTbEgGJQDsQkARAO8CTVSUClkKA7v8U16LbtrXt3Zf24K3nO667Y/ekQCx4KR3RcdYTVtS3RkoJgKlX9ccNw5PMWma1BABTTTIMos+AELP6U1t43aoSPP7QDlRX2udgqnbc7a03dGRnkc3DP8D6wn8c67IFu/Dle/YTyAsN9xYCYgyzsYUxHz3z0jM/vSvZ+Rd3EalifXxts6+YUYKZJexp9iIAOOfnH9uJr97fb8/pW7XvhER/LHwlw6qiw5wAMw49cOsWMEuMNImARMAxEZAEgGOuixyVCyLwn3u64fYpPawu2sbb/6dn54CHtY5mIeFeQiyLBzJbm1IC4KzkaFw9tEeb4eUfLENphf50eg2NTfhjx0GUlFXD38cT4UEt+eWpI2AsBIBlGALAcAhre5eIATUD776yB+++uAcNNo5Nt/V6a/qjxsKMxalIzbANyZKfU45HJm/DoSL7iuNdMz4eE2eYR2SpXSPGo7/53G589HohGG7iCkaXf5JKtiJZcjLLxL46amcxPHsSAAwFePS/28DUuR3NqPo/eU5vjLjE+ulJv/v0IJ6dl+vy2h0dbQ/J+XQsBCQB0LHWU87GiRHoHOWLx15Mt0kM8eH91ZhzX5ZQ2u5IdvuURIy7u5ttDrs6wCklAGyNd4sXQD/0GRBqk64pBEhBrQ9fK7RJf/bsxMPTDXT9v/zGOKsTd5p5vrw4D5+9vQ9M12ZPo9fSk6/3Ry8baB5wnlQSf21JAb54136eD7bC25saJvN646KxttEw4V567tGd+OZD+99+25MA4Ppmkwi5fxuOHek4WQFI/k6ek4TLbrD+e4q4MWRn145yWz0ush+JgERABQKSAFABmqwiEbAWAmNvjsd9s2xzq8Ybn2fn70RetvP/UDOV0ZXj4jBhag+bKLDrW39HJQA41tFXRWP6olRrbds27VZWNODNZ3fjqw+KwAwUHdEYn81UWrxVIxFgC6O+wvQ7t6L4gH5PEVuMQbuPK26ME1kPbGUUFHt9aQG+/fSA8DbpiObu4YaxN8Xjnuk9bUZk0qtkxl2ZOFZi/0OvvQkA7qnfVhaL7BOlR+ucfot5erqB3xV3Tutpk/cUCTpiJ00iIBFwbAQkAeDY6yNH52IIUEl8wcv9kNw32CYzL8yvFDmfKeDmzCZyGs9PttktrKUIAA93N6QmhOOCjATEdjql8n28oha/bC3CprxiNFogHRdj0x99MR0DhoTbbJlJiNANlO6gHdFGXtoF/52XjIBAT5tN792XHSuVZ3CIFxa+0g9p/W0T/kCgKdL25MwcrPq/wzbD3ZYdMXPJ/bOT4Otnm7h/EimvPVOAD5c7hmCbIxAAXG/qTiydm4MqJ9czuf6OroIYt4UQ7JFDNZgzKatDXCrY8pmXfUkE7IGAJADsgbrsUyJgBIGRl0Zh+qIUeHpZP+czh0FXvadmZqNgp3OGA4wZG4O7H+oJxjja08z1ABjQozPm3ngmYrQO/rrjZ8z/go82Yn3uoXZP7YxzOmH+sr42ExTjgPnx/NHre/HR6/vQ0EHUtXnzzzhaWx/+mZqNGTyKDzrG7b9mQ54zKhKzl6TBy0bvK/bLdHXvvbIHn79T1GHijOmmTU8dmx7+AWRtOiFSLTqKy7ujEAAMi/jpq0N48fFdqCg3nGq13S9mKzVAryQe/m+6p5vNyKQ3ny3AB8sLQc0OaRIBiYBjIyAJAMdeHzk6F0TA28cds55KAz+sbWXbt5Thufm5TqcJwIPYlLm9ERRi38M/18kcAuDslGgsvOUsBPi2jJtCfkdOVGFfSTm6hPkjtlMgAv/9W2VNPWatWI8/c9pHAtC1+H/zknHJtbaJK9bsXeLCmPUVL+6xW9o6Sz5HF14RJdz+bXnzT10FhuvYW6FdH448+D+4MAUXXB5lSZhNtkVPgI9eKxSpxjpCdgB6MU2a2cumBB11FehN8ev3xSbxtlUBRyEANPNltg0KUFY6EQnAw79w+5/aw3YXCdtPYtbELIchkmy1X2U/EgFnRUASAM66cnLcHRqBlH4hmLMkDVE2TGVXcrgWT8/JwcY/jjk8tryFvfHObrh5YjebfjAbA0YpAdA5xA8vTTwfXSODUHS0Ags/+htbdpe0EXVL7x6BR8adifiIQOQdPIF7X/wVJ6vaF5NKZfFZT/dBj+RAm68xc4w/PTsXJYcd6wZbKRC8ob353m4Yd083m952c3y//3gET87IdlgChelL6QWQkHgqjEUpru0tx2wmzzyS67Tx2jys3TY5UdzW2sJNWxvvn78+jCVzcxyKQHE0AoB4/bXmGJ6Zl4sjDuZ9o+/Z8fFxxz3Te+Gy62NB0tcWVlXRAKaQ5HtKmkRAIuAcCEgCwDnWSY7SBRHgB+HdD/a06cyZv5c3al++t99h020xB/m4u7riinFx8PK2TZiEkkVQSgBceVYiHr52EI6WVWPK8jUoOFRmsPke0SF47q7h6BTsh3nv/4UfN7dfWf/ia2Iw9dFkmwmMaU9ub34lXluSjw2/H3UqccDwzt647rauuObWeJvjxrSdc+/LwrZ/TijZhnYrc9VN8cJ93R5GEbvlT+fjnz9L7Z4dwZz5d47yEUQm32UkNW1pjqrW7ogEANeForkUt8vJctwUgTEJfrj1vkSMvCzKpvvphy8OCgLA3plJbPn8yL4kAs6OgCQAnH0F5fg7LAJ+FG5blo6BZ9tOuE0D5s/fHBYfO+Vl9Q6Fb/ekQJHTvu9A26S0M2fySgmAB68egGuH9cJbv2Tj5e+2mexi6lX9ccPwJHy0ZheWfrnFZHlTBZhibPoTqTj/Yuvng9Y3Fn4krvr2MF5ZnOcUt7Yp/YIx7bEUJCbZ3muC+H361j4w9Z+jm5+/B2Y9nYazR3S2y1AZd/zDF4cEEcBsAY5u/QaHYuqjKYjv7m/zofIZfI+Cks/vtnnfpjp0VAKA4+bvIX8X+fvoaNbvjDAR4pWQaNv9dPhAjUj7t2eXc2oIOdo6yvFIBGyFgCQAbIW07EcioAKBpLQgzF7aB3FdbfujzqEyQ8DHbxbi1++PiBzc9jTG+PPm+oYJXcH8445oSgmA5+8+F0OSo7Dw4434eoPpD/ArhiRi1vWDsXbHQUx9/Q+LTD06zg/zX+iLnslBFmlPTSNUjP76g/345sMDYNpAR7O4bv64+pZ4kYvdx9c+niZbNhzH07NzcGi/c2Tp4GH2sRf72fwQor13Dh+oxhfv7sd3nx5AtQMquHftEYBrb0sQmgkk4+xh9MB5Zm4uSortn/ZPd/6OTACIsTYDv/1QjA9fK3QItfvIaF9cdVMcrvxPvM3fU9Te4Pvplw6akcMez6bsUyJgKwQkAWArpGU/EgGVCNA9dOKMXjaPO+ZwGxuaxY/7x28Ugu7btja6xVIP4ZZJ3UEVe0c2pQTAovFnY2RGPJ787B98ti7f5JRuOj8Zky/vh0/X5uGpzzebLK+0wHljuohQgMAg26Wx0zc2HnI/er0QmzeUiv1mb/MP9MR5F0UKsokkgL2MSvdU/d+8vtReQ1DVL5XsKZJIjwB7GjUnuK+yNp5wiEwBgcGeGHlJFK67PQHR8X52g4ZhXkzVtmOL4dAjuw0OgMMTAP+Cc7S4FkzL+cs3h+2izcEsQYOHhePmid1tljZYd1/8+OUh4fovVf/t+cTIviUC6hCQBIA63GQtiYDNEGA+aH5QXzQ22mZ96nZUV9ck4ms/5gf1JuvHIjMTwvDRkRh7UzyS04PtNm9zOlZKAGgO9P/kH8GUV9egrsGwd0WwvzdennQ+esWE4vlvMvHer7nmDMloWYraMUXU+PsTbRovamhQh4qqserbYvz41SEcKKyy2DyVNkTBzUuvi8GoK6IR0cVHaTWrlKuuasSyBTuFS7uzmee/onY33tXNIYa+f2+VIDF/+vowDtvBk4LeW5feEIsLLotCeIS3XTFhOrtn5+WKHPeOas5CAGjwows8vU2+/fgAqNdhbSORdOHl0bhiXKxdRDc189v693Esfjjb4dKSWgP/BS/1w9kjIkTTf64+itkTM63RjRBvvO62BNF2XnY57h77t1X6kY1KBIiAJADkPpAIOAECnSJ98NgL6XY/DDMGctO6UlB5O3fbSZQcqgXTcVnC6A7Lm7FBQ8Nx9sjO6NM/xKFE/kzNUSkB0DMmFC/eex5CArzx2dp8PPPVFjTqyZvs7+OJ+TcNwTlpMTh2sgaTXv4Ne4stK0BF1/YHFqRg5KW2TeFmDEu6u/+95hj+/uMYKO5WVloPElCWNgpIRkT6ILF3IDLODMOQczsh1g6hNvrm9c1HB0RaTmcV1fIP8BQ6E+dcaB89AH2YHiisxl9rjoosJwU7K8RhjekVLW0kL7mveqQEof+ZYTjz3E5gyI0jmDPoSTgbAcB15XPKdxV/F/n7SNKJv5WWen7ppRWfGCB+G886PwIMDSSBay9jxqA5kzKxa0e5vYZg034lAWBTuGVnNkJAEgA2Alp2IxFoLwLJfYPxyHN90SXGt71NWaR+Q30ztm0+IeK4+dHDVEDmGl38wyK8cdb5nTH6ymik9Q9xiNtoc+fB8koJAJadckUGbjw3Ce5ubigpq8ZfOw8jd/9x0a2Huxv6dovAmUldEOTvjabmZrz4bRbeXW2523/t+TGrAlO48cPb0ayhvgm528ux7pcS/PX7UfAQ1x7CiR/NjJnloWzEJV2QmhFi89RrpjDet7tSiGpxrs5sJC0febYv+gwIcbhpkFDKzTyJtatKBNl0cF8VGtoRfsJ0a1ExvhhyfgRGXNxFELX2PKDpA7wgtwIz78l0+DSczkgA6OLNAzLJAHpa8CZXjYaOmzsQ3y0Al14fg+GjIsV7yxGM3kmLZ2RjjQul/JMEgCPsPDkGSyMgCQBLIyrbkwhYEYEh50Vg1lNpCLBz3Lb2FJsam3HieD2OH60T6tsUdKuqbEBtdZM4rGluQegazFtX/icg0BN0ZaRLbGgnb7vHoVtiycwhALw9PTD7hsEYNSBBkACGrKGxCe/+motXvt9msdskfX3xhnLGk6noM8DxsitoxktBt+OldeLmlh/UjJHnfuMtrr7DGw9gvI3l7VlwqJcQyAoM9hJ7js+PrdOuKdljFN58bNp27N7ZMRS14xP9MWNxmt1ilJVgznfViWP1KDteh9qaJpSfbBC3txQ44zOtax4eLe+xoGBPUJyU+4r/TSKT7zVH3Fc8hC6Yth1Fe2wfWqNkDbTLdAQCQDMfvpv4viotqRW/kZr3leadxd9Gvv09vU79NvJ9pdlPfFcxBNBRrLmpGcsW7sJX7+93lCHZZBySALAJzLITGyMgCQAbAy67kwi0F4ErbozDpFlJ4IFamnkIVJY3YPmSfOHynj7IsoddcwgAjpoHhbOTo/Gf83sjNaET6PKvsZNVdaBGwGs/7kD+QetrLrBfxsDPWdoHKU6iuWDeyjt+aeoePDkzB9v+sc162woRpiWbs7QveiTbJ42irebpqP1QvPXJGdkiZMsZrCMRAM6AtzljZOaDN58rcAixVnPG3d6ykgBoL4KyviMiIAkAR1wVOSaJgAkEqCR91wM9Hc7N1JEXjrct7760Bx8u34v7ZvfGJdfGWHS45hIAFu3cQo0l9AjAQwtThGu8NNshUHq0Do8/uMPpFP+VItQzJQgPLkhBrzT7pZ1UOtaOVI6pNhdM24Htm52HVJIEgGPuwC/f24+XF+8CQ/9czSQB4Gor7hrzlQSAa6yznGUHQ8DLyx1jb4nHhKk9HC6G2VGh/v7Tg3j/1b0ipzrJE6Z5s6R1BAKAeJAEmL4oVXoCWHJzGGmL6cSenZ8r1KU7svVMDsJDi1JAMkCa9RHge+7Z+TuF6KEzmbUJAIasMUa/S6xjxNQ7w9rQ5Z83/wy7ckWTBIArrnrHn7MkADr+GssZdmAEeIi943+SBDC1xLt3VWDGXVvFhx/ttsmJIn+yJU0pAUCRv8hQf6QmhKNTkOGPUKb+Cws8lY4uu6gUb/6UbckhG2yL4QD0BKA6vjTrIXD8WJ1wz/5rjXMd0tQiEtfNX2QHSJMeJmohVFSPpNLjD+3A1r9ahEWdyaxNAGxeXwq6st8/O8muafScZU14+H95cV6bjBndegZg0fIMIUrM0Lr5/90mhEtvurcbzjovAiFhXnBzdxNaGvREIeYrPz/YOu1RV0bj6lvi0bVHgNBqob4A9RJ+//EIlj+dD4oNGjPWu+bWBJw5vJPQEWJIJL38qisbUFhQha8/3I+fvjKdRtXP3wPX3d5VpOkkKcR2+Ft+7Egtvv3koPAYnL8sXXEaQKYLvO62ruiZEgi/gBZNEGrUnDhWh7W/lGDFS3vE/9ZnMg2gszwVHWOckgDoGOsoZ+GiCFDojLnL7324F3x8HUcsyJGWg+rXzz268zQ32An/64Fxd1s2T7lSAiAuIhCvTx6JcCOHf334bcg9jMmv/m4zaPkBN2lmklDLdzRFc5uBYMWOmCrs6dk5yNrkPO7ZloAjvLM37p/dWyibO6JgniXmaM829uyqwFOzc5Cb5Rwx/7pYWZsA+PHLQ3hx0S4MPDsc196aIMOdDGxWHqbfen43Pli+F/Sa0DVdAuDjNwox9uZ4cRjXZ/x9/ObD/Xh9aQEeWpSKYRd0Nui9SN2KRQ/tEBkUdI0inHdO64krxsUJAU5DpknNyNCqwoJKvcW4B6Y+mmwwTSfb4HNE8UZmjqHRU2v2xMw27VFI98HHU9BvUKggPgwZSY5Xn8rDD1+0JSckAWDPN6fr9S0JANdbcznjDogAP6Ynz+kNflxLO4VASXEtFj+c3Sa2mh8QN95pnxCALqH+WD55BKLDAk5bqoqaetQ3tNx6eLq7I8DPS2QIoCDgx3/kIbvwGNblmL7RsOT682bm9ik9MPbmOHh6Gf7YsmSfrtAWD/28VdvpJMJsll4T3rrxGbzs+lh4SDFTi8H7z5+leGVxHgqcOIuEtQmAT9/aJ549pm7snRaEWU/3QUyCn8XWoCM0xIwrrzyZh28/OWAw+4w2AcDDPUkCZsfgzT3fazzE80Y9fWBoa9aiqspGFO2uRFKfYLDhwt1V2LH5hKiXPjhMeBOQFOTBe/V3h7HwgR2nwcnD/8yn0jB8dGQreaDdH7O9MJVwZJRP6yGcoTDzJm9rQyb0Sg3CvOf7th7+OQemYM3eUibG03dgKKJifVu9GPhbaIgAIOmx6JV+6N03WJTh+OndRQ8ckgfEin/je4/GbCMMqeBe1DZJAHSEp8d55iAJAOdZKzlSiYBRBCjc9t9HessY239RKj5YgyVzcrBpXWkb3OxJACjdxkwVeP3wXpgwOg3FJ6ow9bU/sP+ofdLDnXNhZ9w3qzc6R50KSVA6D1nuFAJNTc34/rODePWpfOE268rGD/0Rl0Rh4oxeCDNwa+jK+Jgz98aGZnzz0X68tqQANdXGXafNadceZW1FAGjm1r1XIKY80tviWWHsgZ0l+iR59PyjO01mI9EmADT90tuO6Sa1b9zPuTAS0x5LFqlYNcZ33zsv7sFnb586APNwzwP52SM6CxKAv98M2yORoLHrbksQIY88oPOQTcLrmUdyha6PtjE08pZJ3VtTKDKzytRbNrem9WRfT7yWIbxAaEz9+fITu9rcyt8+JRHX3tb1NE8DfR4Ajy5Lx9ALWsbNw/3nK/bhred2n5ZGlB4CDz+Rij4DQ0U5hgE8OnX7aWE6kgCwxA6WbShFQBIASpGS5SQCToBAZLQvpsztjSHnRbi0e+2homrh5mlIWM0ZCADNdrt5RDImXZqOVVuLMPvd9QZvZKy9PfsMCMH4+xJbP5qs3V9Ha7+yokFkoeCtDz9epbUgQJ0J7qt+gy2bltNV8OXh5a3nCuyem93NjYeypnbDbmsCgAOmNsXEh3uJ301XNZKTG/8oxUtP7ELRniqTMOgSAHRtf2zqdr2ZTLRF9Ogp8NUH+/HCwl1t+jhvTBc8sCAF/gEerboCGgKfBMLSdwYgsXdLOlF6Gcy4J9NgPP1N93QTJAA913gof+HxXfjukwOi7rkXRYqsJP6Bnmiob8KKF/fgvVf26p0zL1UuvS5WeIzQdAkA7bY0YQ7LFrSdG+vSU2DJ2/1B0on26/fFAjONSQLA5LaTBSyIgCQALAimbEoi4AgIMEPALfd1Fy7urhi7LVJfTd2O7VvKDC6HMxEAXSODsPz+kaipb8Bdz68W3gD2MrpBXntbAm6+t7sQbpKmDAHeiPGDlzdW0toi4OvnId5XN97VTYhwSVOGAG9cly3YaXMdCTd3D/gHRyMsOgXhMX0RHpuOyuNFyPzladRVG37vKpmVPQgAjovvs//NS8boq6KVDLNDleEB+e1lu/Hp2/v0xvvrm6wuAUBxxQdu26IXF+2D7YnSOjwyeRu26dE+SUwKxOOv9gMvMurrmoQY4OcrikSbF42NFpcb1DrSPdDr61SXMNi49himT9gqinKdL70+VlySFOZXYspN/whXfX3GUIGFL/dDRJcW7zddAoAhCRQQpFEE8aE7trTxSNBu9z93d8P4+xPFe07Xy0ESAB3qsXL4yUgCwOGXSA5QImA+AvxhY0zdzfd2Az+oXMXWrSrBG88UnOY2qG/uzkQAhAX64tX7zkenYD/8d/nv2LbX/orxVHG/6d7uOGN4J5f2NDH1XNEdm/mzv3yvCFRml2YcgX5nhIE3dxrXXImXfgToTfL5O0VC6fz4Uf2K4pbEzt3DEwGhcQiLSkV4bB8ER/SAl29LvLO2kQA4uu+fdnVtLwKAg/b2dscl18UKN3PeQnd0o8PG338cw1vLdmPXdvNEI3UJgC/eLdJ7q08MtQ+2+wur8OBtW8ThV9e029QlAJi69/o7uorfG7r88zBPIVVjdt+sJCFMSNPu9/kPBqLPgBaPoz9+PoJH7t9mtJ2n3+rf+h2lSwC8/Nlg9KamgRGBQO3Gxf5+ri+Cgj1RW9MoBIo1goCSAOjoT5xjzU8SAI61HnI0EgGLIhAa7o3rbk8QP4Id+caWrnfff3pQCOvQFdGUORMBwHSAL008X3hzOAoBQHwDgjzBmEyqMWvHd5rC3lX+vnP7SeHyv/7Xo9Ll34xF515iDC/dbgODPc2o6RpFd2wpE/uKBzdrGW/4gzp1Q3h0H4TF8MDfHZ7ep4uW6uu74J+PsTfzq3YNy54EgGbgQ0d2xp3TenToNIG88WZqvs/e2QdqSJhrugTAJ2/tEwKU+kzpwdYYAaAdRsB3673XbDQ5ZKYZJHFAzQCm9ZtzX5YgzJ56qz/iuvqL+sbGrelAm0jQJgB0MaDon7Zmgb4BcizU1OF7jukB31m2G++/2hJ+oBQnkxOXBSQCChCQBIACkGQRiYCzI5CUFiTctilU09Gs5HANXnkyX8TTKTVnIQDCAn3w6E1DcGbvKOwrKcfdy1bjWHnbmxOl87ZGOZJMo66MEim1OkVKkcC9eZV458XdWPtzyWkiUNbAviO3GR7hjTFXx4hc4YZSi3Xk+evOjSnR3nlhNzb8dgyM17aWxaWMQo+B18PTu+WAZI4V716PnLWvoLFBvVeCIxAAnHNQiBfG3dUVV49P6FBhKfX1TfjmwwP46PVCcShWa8YO67ptKj3YKiUADKXi0+1XmwCg8OD8/24TnliLlmeIjAP0MnhtacFpYoT68NAevzECQA2W2gSEUpzU9CPrSAR0EZAEgNwTEgEXQYCCN+eOjhQf1BohHWeeOj9k1v1Sgjef223SFVB3nvYmAG4flYrU+LahGR7ubugaGYwAX958uiHIzwueHi2x9h+t2YWlX+qPsXSEdezROxBjrokRAkudOrsWEUBRv6I9lULhf/V3xdLd34IbkuTlxdfEgKlOXY0IaG5qFjeK3316EL/9UIzSEvUHa6VL0jX9cvQcdKPS4qeVq6k4is0/LED1SeVkrG5HjkIAcFz0uhpxaRfh6dQzJUgVJo5SiXHzm9YeEzfeO7aWKY71NzT+jkAA6N7AG4qIfdkAACAASURBVJqrJAAcZRfLcVgSAUkAWBJN2ZZEwAkQoPgMD2q33p/otOm3KCT04uN5WPXtYVWIW4MAoLrx0kdyxSHQlD1/97kYktwiHGTKmpqbsSH3MOa8twHlVdY/AJgaj6m/0237ynFxQiyQt2gd3YoP1OC9V/Zg5ReH2v1R3dGxas/86DJL8pLhTAw/6eh2cF81Vry0Bz9/cwgWENdXDBcF/TJGTQdV/c23Zmz96Ukc298itqbGHIkA0IyfwnM3T+yGq/4TDz9n0wZoBrZtPoHlT+WLg7+lzJ4EgJoQAIoDz7w7E9TPMDcEQAkBoNSbwBj+0gPAUrtTtqMEAUkAKEFJlpEIdEAEeDij2NaFl0cJgRsfXzUffLYDhm6vWRtPiNuwP1eXoLpKfb5rpgciAWJpe/6xnYrScT1281k4IylSdF9WWSfc+3WNB/8dhaVYl30QBYfLnC6OnB/N6YNDcd5FkRg8rFOrirKlMbdHe3Qj3fDbUfz+4xEwJtvZc6/bA0O1ffr5e4BigdxXg4Z1AkMFOopRGG39b0ex5scjyN5ahrra9qfVMxcb34BOGHDxHPgFdTG3qiifv/EDFG77P1V1WckRCQDNZOg2ziwBDE3h/3ZkIzG55qcjgiTPz6mweNiIrQkANSKA0x5NFqKONEMigErCCeYv64tzLmz5vdYu7+Hhhlc+PwM9klvS+jHN4JK5uaq3hSQAVEMnK6pAQBIAKkCTVSQCHQkB/ogNu7AzLrk2Fsl9gx1OeIsHf37A/PTVIfz41SGRH7i91rtvMMbf110oATNtYkOD+g9tNzc38FDCeMqZ92QiP6ftYb6943Xm+rxIpEoyw0/OOj8CUXF+Qm3b2ayhvhkH9lWJg/+qb4vlOtt5AemenZoRjOGjI3Hm8AhExfoKsS9nM94c7i+sFqTmqv87bFJEzBbz63fBA4hIGKiqq8MFa5GzdjmaGk2LserrwJEJAM14eeCjSOU5oyIdioCiS/vBfVVCf2TVd8XYs6tC1RoqqWRrAuC8MV3wwIIUkZ1BTRpA7TSF907vhWtuTRAZBUyl7ouO88OTb/RHbFe/NgQA/0E7DeDunRWYOn6zwZSCLM8QuWmPpsDdww1l9GRctEuQCjRJACjZebKMpRCQBIClkJTtSAQ6AAI8yKb1D8H5F3cRhzUKvNnDeOjnjymF/X774QgOFVVbZRj8AOAPMQ/x6q0ZTY2w+A2L+vE4dk26cpNo4ocQPVCY89lR7cC+amxadwwbfj2KnKyTRj/sHHUOrjKukDAvpGaEiH01YEi4w3qcUC+C6cuYl5xk0s5tJ1F+sv2kpiXXuXvGWCQOuFZVk1UnD2PLD4+jpqJEVX1nIAA0E2M4XdqAUFx0VTSYOcAeWSuYAYfq8798cxiZG4+L9HrcY9Y2WxMA/N1Y+s6AVv0iPjcz7snEiWP6w+KYTpSefp4k+OubhFYQhQ9p3GNzlvYB3xnE75sP92PZgl16IdNuhwV0PQYuuTYGk2YmwdfPQ7TFzApvPlugty1etjzxWkZrmlN6ks26NxMU+JQEgLV3rGxfFwFJAMg9IRGQCLRBwNPLDd17BaLPgBD06B2E6Hg/hHf2FrcdAYGe4tBsKeOPJm/1jx+rQ8nhWvFjmJNZhtyskzjaDpViS41PtmMdBMi5JCQGCDKA+ysqzleQASSdmCM5MNhLpK5sFzdjYuj8UGYu5urKRpwsq2/Zg4dqxS1a4e4qFOSWg7HY3KNKbIKXP27warkpoq1uqMWSukrUQll9JX20p0yImxsW+ATjtboqZDUpu6GNd/fAyeYmlDU3I8HdAw95B+LJugrsI+tlZVMzXnqcdOsRiN59g8DbO/6nM/dVmBcCQzwRFOwlPAVssa+qKhtRfqIepWJf1YCE0r7dlcKjiXvMFgc1NUsUEd8f/S58UAiRmmvNzU3Y+uMTKD1oPLe6oXadiQDQzIG/l71Sg9B3YCh6JAchobs/ImN8xV7j3yxlvPnme6q0hO+oauzJq8SOLSfEfiovU/Y8W2ostiYAOG6KMd7xvx7i+eWzs/2fE3ji4Wwc2n/6BQFv98dP6t6qFZKTeRIz7t56GoE76+k0jLgkSrwHiOunbxUKkkDbdNvh33QJAN1DPdv6fMU+vPXc7tN+N3i5MmVub4y8LAqsQ82grz7YjxcWniIepAeApXanbEcJApIAUIKSLCMRkAiIQ3/XHgHoPyQM6YNChSpyZJQvPDx5g64cIHHoqm5EyZFacdDfvP64uMEoKa4FVa+luTYCbu5ugmhKTg9GWkaIIKK69gwQN7ru7oA7N5sZ+00bTXqWUFCt7EQ9CvMrkfXPCeRsLROHsiOHa1WL+PFgvMgnGL821OL1+qrWLkkI9PPwwuzak+IAbW8z90Cd7u6FO7397TZ+c8drDF+GDHSK9EZKeojwFOjWKwA8xIR3/ndfuavcVGjx/mniviqtEy78WZtOiHdb0Z4qQWpaM22fNfaUb2BnDLx4LnwDI1Q1v+uvFSjasVJVXWckAPRNlERm34EhGDi0k3iPMUSFmXjM+a1kppvysgaxj3KzyrBpXSkogFfhAB4j9iAAeHCmyz3Dfvi/adQCojcAnzt6CdCDMTLKB/wdoZEcmDd5W+stu2atmFFk0Sv9wHBAGr89Dh+owbZ/Toj0gPTs6Jro39qOpp4+zQCSP/Oe7yvIRtFWMwSZzO+akyfq0TnKR+wB7Swm+jwYJAGg6pUhK6lEQBIAKoGT1SQCrowAf3yphhwS5i1uOBjTzY8bukQaMgqlkR2nO15VVSOqKhpQVdHodB/Hrrzutp47P5Z528PbE96muXu0hGx4eroL0Uq6XZoyCqnV1DSCl/C8yefHHT1OKisaUVfb2O5bWB+4YZp3AI40N512+Oe4jP3N1Lit8XdzD9QdiQDQxpNeAtT+8A+gp4lnC7Hk4Sb+zcfHHT4K9lVtbZPwHtHeVxXlfKc1CPE+B+B71G8hNzdkXPgQOsVlqGrjYN5vyF33OppVeIl0FAJAAxzfYXx/8feR2Sv4G+nt4wFfP3eRZlDX+H7i/uF/qqtbvJOqqxxvT9mDACBW/PZgFp8rxsUZFS7mgZ5ZD5bMyUVhQaXefcwD+4OPp6DfoNA2B31NBYYYbN9ShmEXdBb/ZEg0kJcj0x5LFgd9Dfmgr1OO6+8/SrF4Znab8AVJAKh63chKKhGQBIBK4GQ1iYBEQCIgEZAImOsWr/EW6PJvmrWP6qtbiQNNW5/WV+Mu7wBoykytOSlc9ulRQNP2MtDt31j7ugSAvvY0//Z3Yz2W+rbcjtE4hhNoahMCoB32UNzchBm1J1vDAy7y9MEAdy/kNDVgkneAaIf/W9sjgiSDdj8s83RdBX5oqIW5hIXcjZZDoMfA69Ct31WqGqw8vh9bf3oCNZXHzK7f0QgAswFwkgr2IgA08PDAff0dXXHmuZ1EulkSKyTdqisbULCzAl9/sB+rvytWhOaoK6NFilG2ybAzHtJJ5m3ecBxvP79bpE1m+IExAkDTEdu64sY4JCT6C8FCkgGa9nbtKMeX7xW1iv7pDk4SAIqWSxayEAKSALAQkLIZiYBEQCIgEXA9BMy5JdccdjUHes0BN7OxXhzqNYf3HY31rdoBPERf4ukrDs1d3Twx3SdQ7yGbWgO93T3FYdpQ++YQAByP7ty0yYbipibh+UDT6BxwrDd7+beOj///Ae/A1gO9rkeEPvJEu42y5iazNQtcbwdaZ8aduw5G+sipqhrnzf+WHx/H8UPZZteXBIDZkMkKEgGJgETAbAQkAWA2ZLKCREAiIBGQCDgWAm7oFNsXodGpKNj0kU2HxkPypZ4+isT+9N24ax+yQ9zchZbA4tqKVpE+fYfuzU314oZcc6DW/H9T7RMYbRFAYx4ApggAtqUrCKg7Hm3yQqOBoPEKMCSOqD1fSQDYdCuf1pl/cBQGXDwXPv5hqgaxc/1b2J/zk9l17UEA/PLLLxg5cqTZYzW3Qm1tLerq6lBVVYUDBw4gNzcXa9euxXvvvYfycsukj3399ddxxx136B3a8ePH8cADD+DNN980d+hml9+xYwdSU1Pb1OO8b7nlFqxevdpkmyNGjMCKFSsQGxvbpmxzczN+/vlnjB492mQ77S3w6KOPYvr06fD2bpsV6Y033sCECRPa24WsLxGwOQKSALA55LJDZ0Ogc3oKBk67Ex4+hlPiZS3/AEWr/3S2qcnxSgScHoGAsDj0GnwTwmPTcWTvBmz/9XmbzkmpB4Du4VgzSN7K8yD96r/igbqHat1bcu0DdBd399ZDuOZGXkMG6Gtf90DdHgIgFO56BQI5vjg3D+HRoO+wr+/fNJ4JKe6eYtiaUAJJANh0K5/WmZubOzJGz0B4TB9VgziwcxV2/vkmmBXAHOvIBIAhHEgKZGZmYtmyZXj33XfNgatNWWMEAAuzn+uuuw67dulPe9euzrUqW5sAYFc1NTVYvHgx5s2bZ6lh621HEgBWhVc2bicEJAFgJ+Blt86DgCQALL9WgTFd0OvaS7Dzw69RdcT8OFHLj0i26IwIRCQMQPrIaeBhRRwc96y3OQFgSgNA4yHwQl0V7vP2h+4BXbs+52CKANAun+ru2XrYNkQwGLtRtwYBoN2mKQKABAY9Hqh1oIn7lx4AjvMk9hw8Dl37XqZqQOXH9iLz5ydRW3XcrPquSABoAGpoaMBvv/2GOXPmYMOGDWbhpilsigBobGzEO++8Y9BLQFWneirZggBgt0VFRbj11lsVeRSonZskANQiJ+s5MgKSAHDk1ZFjcwgEJAFguWXw9PNF0rWXoOuFw1BfVYM/5y5BVfFRy3UgW3IpBCK7nYG+I/7XOmd7EADsXN9Bmv+uG/NuykWfIQCmCABNm3ubG3GWhzdeq6tqDRcw1T7HZCwEQHe8xjQA9JEV+kIAKAKo7e6vTQqc7+ktRAK1/84+NToH0gPAvo9zl+5D0Of8KaoG0dRYjy0/LMSJ4p1m1XdlAkADVGFhIe69916sXGl+KkVTBAD7sEUogK0IAFuEAkgCwKxHWBZ2EgQkAeAkCyWHaT8EJAFgAezd3BAzpD9SbrkavmEhosHasnJJAFgAWlduwlEIAI14368Ntacp9PNA3s/Dq1X1XokIoCkCgOutaceQor5SEUBd0T5Nu5rMBPoyDGjGp1QE0BQBoBE4pEaABkfOkdkEbE0AuLl7wD8kGmFRqcL1nf99YNev2Jv5JRrqqlzuUQsIjRU6AN5a2SDMAYGpABkKYI5JAqAFrf379+Ouu+4ymwRQQgCwfWuHAtiKAOBcrB0KIAkAc55gWdZZEJAEgLOslByn3RCQBED7oPcODkTfO29El0HpcGNS5H9NEgDtw1XWBhyFAOBaaG6/R3j6tC7N6obaNuKAStIAPllX0ZpKT1+IgW72AO29YE4aQNbTTuPHg7/GGMOvPSe66Gc3NahKA2jIA6AWzaf1z9h/CiDe6e2P7xpqsL6xzqpZANw9vBAQGoew6JYDf3BED3j5Bp32aDGG/eCu37Bn6+eorSx1qcfOzd0TAy6aidCoFFXzpgjgzvVvA2hWXN/RCIDq6mrQNb+95unpCT8/P7OaWbduHcaMGWOWQKBSAsDaoQC2JAAIqjVDASQBYNa2lYWdBAFJADjJQslh2g8BSQCow97Nwx3dLzoPva65GHT91zVJAKjDVdY6hYAjEQByXRwfAQ9PHwSGJyAsOk0c+IM6dYent7+igR/Z+zd2rn8TddVlisp3lEJJZ96C+LQxqqZTVpKPrJ+fQl3NScX1HY0AsKTKe1xcnFCtv/zyy3HuueciJKTFG86QURxwyZIlmDlzpmL8lBIAbNCaoQC2JgCsGQogCQDF208WdCIEJAHgRIslh2ofBCQBoA73lJuuQuKlhlMrSQJAHa6yliQA5B5QjoCHpzcS+l6GTrH9EBgWDw+vtmSk0taY1z73zzdQVXZQaRWnLxfVYxjSzp2kah6NDbXYsnIBSAQotY5MAGhjEBQUhEWLFuH222836hmQl5eHK6+8EtnZ2YogNIcAYIPWCgWwNQHAuVgrFEASAIq2nizkZAhIAsDJFkwO1/YISAJAHeap469B9zHnGawsCQB1uGpq0VU5ptd5iOw+BMzZrbnJpMsybynLj+7BoYI/cHTfZjQ11untjAei/mNmt8b4Ms55y4+LcNKMD3a/4CgMHDMHPgHhoo/KsoPY/N18vbd+lhhzcOee6D96hqKbWyWigL6BnRHd8xyBo19QJHhLTOPhpbr8CI7t34r9OT+jpqJE0YJ1z7gaiQOuEWVrKo5i07ePoLaKruNuCAyPR7f0KxAe07fV1ZyYlx/bg6LsH3F03z9t0qYxw0Fol97iFpY315p1rq8px4niXBTtWCmE1pSmW9O0F5t8AUIik8S6abIocCw1lcfEnA/krhLzN8d9WxFANi4U3XM4Uoffa7Fey47sws4Nb4vnyxUsMCwBAy+eC0+fAFXTzf7jVRzK+01xXVchADSATJ48GfPnz0doaKhejOrr67F06VI8/PDDijA0lwCwViiAPQgAAmSNUABJACjaerKQkyEgCQAnWzA5XNsjIAkAdZhLAkAdbqZqeXj5odcZ/0FM0vmtBzdjdRrqq1GY9Q32bfsWTU2nx7JS9KzPeZNFLL3GWDZ/04emhtH695ik85Ay7G6j9S05ZksRAL6BEeh91u3oFJdxmjaFvonTvZSHYrqA81BvzPQRACRgUs65GxHxA432deJwDrb/tqw1dZqPfxj6nHe/yRjso0Wbkb3mZdTXVhgdG4mH5KETBNFhyjjn8mO7kb3mFVSe2G+quMP+na7+zGevITksMdCK40XYteFt0COgo5u7hzcGjJklyCI1RoJq118rFFd1NQKAwCxcuBBTp06Fr69+75Q//vgDw4cPV4ShuQQAG7VGKIC9CABrhAJIAkDR1pOFnAwBSQA42YLJ4doeAUkAqMNcEgDqcDNWi7e//S54wOSBUF8bh/LXIHfta21IgIiEAUgfMRUkA2jM3830XaYOkyzL2/J+Fz4obqZprEOX3/LSwtYhWHrMliAAOsWmI/XcSWarm/OGPPuPV1BSuNHgMukSADt+f1EcuqmorsRIAmT+8jR8Azoh/YIHFB3W2e6xA1nYtmqp8FzQZ10Sz0bqOfeAwnfmGNc08+enwJtvZzQSPfQY8Q+Jsejwq04eRsGmD0FtgI5uJMriUi5UNU3u56xVz6C+tlxRfVckABgOwJR/Q4cO1YsRMwKMGzcOJAJMmRoCgG1aOhTAXgQA52LpUABJAJjadfLvzoiAJACccdXkmG2KgCQA1MEtCQB1uBmu5Ybks28HXbc1xtv94oJ1OFL4NyqPHxD/7O0bhPDYdMSljAIPPxrjzUjuutdwcNevp3Xh4x+KAWPmivRntOamRnEA5Y23KQsK7ypCCLx8AkXR44d2iMPiqUOo5cfs7u4JL1/2546I+AwkD72zdZh0oc/9883W/9/YWIuG2srTpsGbTJIWmjHzj8xZXrJvE4oL/kR56V40NzUhICwWkV3PQJceQ+HpdUq9myQAD/W8dddn2gQAy/IArblxZz+lB7cJbPk3qs7zYO7td0oMjOu0b9v/ISJhYCtpwJCOksJN4hDu5s55D0SnuH6nHea5bjvWvITi3X+2GVYg1+mima2EB/uoKN0r3PwZRtBQVy3aDQrvJuZLjxDtG3OGKDA0hGEHzmbcL8nD7gRDASxtFLfbtf4tFO/ZYOmmHao9hhrRg0WN8R21eeVjikMmXJEAIK4zZszA3Llz9XoBlJeXY9KkSXj33XdNLoEhAoCCgvn5+UhJSdHrhWTpUABrEwAkRfz9/REe3hJ6pmuWDAWQBIDJbScLOCECkgBwwkWTQ7YtApIAUIe3JADU4Waolm68fvXJw9j681MGBcl4O8+bZ4p4aezk0d3idl83p3nPQTeia/rlreVIEuSsfc1k/Ld2PR4qc9a+gkN5a1rbseaY2Ym5WQBaboNntpIdbOPY/kzkrH211e1eF396MBDHyG5DWj+cq8oOYcuPj+sNB9AmALTbOrL3L+SsXd4Ge2MeEiQM9mZ9LcI3dG/2eaOdceGDoAaDxngbvf235wWJo20cf2zvFkFOrtPerV9gz9YvDOoGMO1b+siprSSJvrW17O62bmsJfS5BrzNuskonTA1ILKm30dSgX2vDKh3bsFFmS6AOgFoBRRJTh/NN315zSq5KAFx22WXg4T0ysm14Dg/vixcvFgSBKTNGACxbtgxjx45F9+7d9TZjyVAAaxMAFEX89ddfcc8998DDo8V7TdssGQogCQBTu07+3RkRkASAM66aHLNNEZAEgDq4JQGgDjdDtXhTzHhwje3a8A6Ksn8w2onu7b4hkT9dt3rGuf/z3TwhCGfIeIPe/6JZCOrUTRTRV8eaY2af5hEAbug1eBwS+l7aOiXelvNQbshtXlNQ3y2yIa0EfQQAvQu2r36uTfiFpv3QLsnIGP1wqwAh/50fsHu2fIY9W780SMTohm/oE2AkwZAx6mGERPYS3RkTadRea91DM7Ha/tsLJkkhy+56y7RGb4mMC6cDbvzksbzRvb0w6/9QuO3/LN+4A7TIg/+AMXMQHJGoajTEJX/jB4rquioBkJSUhO+++w49e/Zsg5OlCACSCFVVVYJI8PM75dWk3aGlQgFsQQAMGTIEq1evxqBBg/TuLUuFAkgCQNGjKws5GQKSAHCyBZPDtT0CkgBQh7kkANThZqiW7sFSCQHAtnoN/g+iep4jDvMVpftQtON7UMRM23Rj+ZXc+OoePvV5DVhzzBy/OQSAbraC2qrj2LxygeKUbrrhDvQC2LzyUdRWnTgNS90569NF0F1j3UM6/27IW0O7ro9/OAZdOr811OP0rAMtJXXLKCUAmFmC4nk07huGH+zb8X0b7wKlu5zaAwGhcQiLSUNEfH8xrvy/3xehF9Y2hmCQrFIifqh2LPS62JP5JQqzvkZT4+lim2rbdKR6KcPuEsKjaoxhL9tWP4eGutPDcfS15aoEALEwdGi2JAHAw/8333yDSy+91KqhALYgANLS0nDDDTfgxRdftGoogCQA1Dz1so6jIyAJAEdfITk+uyMgCQB1SyAJAHW4Gaqle5vOFG3bVj8rUshZwqJ7DUfKsHtaPwqZPjBr9VIDBz43pAy7s/VAwBv0rT8+IeLJtc3aYzaHAIjsdib6nD+ldX7m3mhTJJFiiSQ+aIa0EnQJAKboy/xpMRgLbdjc0HfEFHCMGtu3/Tvk/f2e0aXVJQ70EQC6ZYTGwPZvsWfL5yY9H9qzr0gqUXsgLDpVpD2kp4gmhaGmXXMV4tWOh0r2KefchahE/SJratvVrdfc1IB9O35A4bZvnFIvwRgO1B5JPvsOVVCRBCPZVqElDmqoIVclAEaMGIEVK1YgNratWKilCQDenH/wwQdWDQWwFQHAffTCCy9YNRRAEgCqHntZycERkASAgy+QHJ79EZAEgLo1kASAOtwM1QoIi8OAi2bB2+9UvmjmfucB8+DO1Sg9kAWKkqk13RtyYzfXumUN3VZbe8zmEACMAadbe+sBe9u32LdjpVlwde17KeLTxrTWKfjnI+zN/Pq0NnQJgAM7VyF33esm++lz/mR06X5WazmmA9Qn6KfdEMUJ+42ajtAuvcU/6yMA+O+9z7pNiEJqG4UF2f7BvN9RdeKAwfAEkwP/twDdxIM7JSIspg/CY9LE4Z8kgDEjYZS1aqlNDsvd0q9Aj0E3KJ1Ou8rRG4bkja7WRrsatXPlkM490X/MHHh4eqsaCbUpinevN1nXVQmAW2+9Fc899xyCg4PbYFRRUYEpU6bgzTdPCZwaAtKYBoC2jsDDDz9s1VAAWxIAzKJgzVAASQCYfGxlASdEQBIATrhocsi2RUASAOrwlgSAOtwM12obw65blgcOKvEfLliL0oPbzTyAnH6rz7Z5iOFNtK7FJJ2HlGGnVMENlQOsO2alBIDu7b2lVkbf4V6XANi9mXH8n5vsUpcA2Lb6GZMp5pQSABQMHDBmNnz8w/SOg0QSQxqO7N2AI3v+QuWJAwYFAnUb8AkIR8rQOxEe0wdu7p4m56ldoLG+RijEk0CytkXEDxDZH2xh9A5haAPj3ump0xGM3hsUAiSxo8b2Zn6Jgn8+MVnVVQkA3sjTnd1Nj07FoUOHMH78ePz8888m8VNKALAha4YC2JIA4FysGQogCQCT204WcEIEJAHghIsmh2xbBCQBoA5vSQCow81YLX6Epw2fKFLEmTK6eleXFwv17UP5f6CmosRUFeiK0elzX9fVC2AM/Obv54N50fWZNceslADQPSibBEJhgeI967H91+dPK+2IBAAH2LnrYKSec08bN3x9U2VIBz1KeJNdemCbUe8AuvYPuGg2PH0CFKJ2erHsNS+J/WltY5pLjpOEha2MGOb++Tqqy00/e7YaU3v6SR1+r+p0ikybueO3F0yEwrhmFgBj7v9cr82bN2PgQNPvfJY1hwCwZiiArQkAzt1aoQCSAGjPW0PWdVQEJAHgqCsjx6UaAXcvL3RK7YnoM/sjrHcifEKD4env18qsNzc2oq68AuVFh1D8zzYc/HMz6k4azm/tSAQA5xaSGI9OaUkI7dEVQXHR8PTzhVeAH9z0pMJpqKpGU30DKg+XoOLAYRzLycOxHXmoKT1duEw12EYqOioB4EwY6oOX+dkZW5844FrFomYkA5h7PnfdawbT3bEvHtYplqZR+9YX268rhmco9Zz22K01ZkkAKAsB0KwF0yD2GHi90BqgKJ8SYyjIrr9W4HD+Wr0ZAEgIDbiYCvE9lDTXpgxTHOZtfF9VXXMqcZyp59yLyO6ndBbMqa+2LD1y6CFTfmyv2iYcpl586mgkDblV1XgYcrL5hwWoPL7faH1X8wCg+/oXX3yBkSNH6r39r6+vx9KlS0GXfSVmDgHA9qwVCmAPAsBaoQCSAFCy82QZZ0NAwoXewwAAIABJREFUEgDOtmJyvPoRcHNDWK/u6HX1GET0SdJ7GDYEHQ9HZbv3Ifudz3F8V1tXVHsTAL7hoYg7bwjizjkD/lGd9X4kmLst6k5W4MDajdj97ap2kQFegf4YMmcKgru2FS4yd0z6yu9Z+Ruy3/ms3U05MobqJ+eGgNBYxPYeIW53fQI6mdwb1ScPY8uPi4y6Jeumf9MVo+s56EZ0Tb9cDJuuzhQKpGCgMrPsmNUSAHzmt61aahUFekf1ANBeHw8vP3ROGAiGcjAFpKlYfVMpCZOH3in2oRpjqMr2X59Ffa1phXg17WvX6Z4xVhBntjYKddL9nSScMxu1JvpfNBvuHuaFemjmrCSsxZUIgLi4OCxfvhyjRo3Sm8ueuO3Zswfjxo3Dhg0bFG0dcwkANmqNUAB7EACcizVCASQBoGjryUJOhoAkAJxsweRw2yIQlpSI9LvHISCmi8kDkDH8+JF7+O+t2P7Gx+ABWWP2IgBCe3ZDyk1XCS8GfXGBltgLnHNpTj62v/4RKg4Wm92koxMAzoCh2aAbqEA395AuvdE5YRCY99wQIWDqxp7p3wZc/Ah8/FvEBrXT3Xn5BAoPAbp96/5NzTzaO2alBABV4Ptd8ADCY/u2DjNn7as4uOs3NcM2WscZCADtCdA7wy+4CzrF9hNpFYMiEvUSAoYyPbCt2N4jkTx0giosmRpu8/ePoVyBQryqDrQqkShLHzm1vc2oqs8wgF1/vYOj+/5RVd8RKnn5BgkdAKZzVGO7t3wmsk8YM1chAKZNm4aJEycKJX5Dv+9U/1+yZAlmzpypGG41BIA1QgHsRQAQKEuHAkgCQPH2kwWdCAFJADjRYsmhno4AXd/73HE9YoYOsugBueZ4GbJeeR8lmdmiQ1sTAP6REeg38WarHvx191JTfT0Kf/4DuR/+H/i/lZqjEgDOhKFSrM0tR3f+LolnoXvGNa2HebZhKmafgnl9zpssDoM07Vv+TnEZ4iDNMrTCrG+Qv+lDc4dmsLy5Y1ZKALBDHlB5UNWYUnV+cyfnbASA7vxICASGJ6Bbv6uEZ4n24cRQasLgzj0wQCjEG1f9N4SlkowH5q6DvvL0mKEYonYmDUu0q7SN2spSEQ5wpPBvA+k1lbZkv3J9zrtfhCCpMZKP2WteRmNDjcHqHZEAYIw/0/sxjn/w4MFISUlBaGio0e8WkvOrVq3C2LFjUV5uOERRF0g1BADbsHQogD0JAEuHAkgCQM3TLus4OgKSAHD0FZLj04sAb/sHP3g3AqIjrYJQY20ddrz9KYp+XW9TAiDmrAHoM+EGeAX4W2Vepho9ui0Xm599E/WVVaaKir87IgHgbBgqAZoH46gew/7Np94VjKfd+tNiMD7blOkqwDc11mHrT0+KbAGGjLnumfNec9CnGFzO2teQPPSO1kM0Mw4wnOBkSb7eZmwxZnMIAN3MBdqeDaYw5N814oeBYQmorT4hcpofLljXxq3b0QiAkMgkQQTxv/0COyN/0wcKPR/aZnBgqAdDPkgKaRvXmgSAxjNECZ7aZfZmfoWCfz42t5rZ5Rn6kHbuJBH+YC+rrToubsFJQDmj6YYImTMHzn3zygWoKjtosJqjEQDmzM+SZbOysnDjjTciO7vlIkKpqSUA2L4lQwHsSQBwLpYMBZAEgNLdJ8s5EwKSAHCm1ZJjFQiEJXXHgP9NgG9YiFURaaiuwbbXP0J9eSUGTrsTHj6G8x9nLf8ARav/VD8eNzf0vv5S9LjsArP0C9R3aLgmhRFJAijxBHAoAsBJMVSyhrqu98bcsXXb01XAV0IAePsGY8AljyAgJEY0V1l2UMTMp517X+shjwRC5s9PgWPRZ7YYszkEQGBYPPrz9te3Jc82b9jy/n4XRTtWKlkChEWniTRymltuQ2vgaASALvFhKgREGwxdfA0RAKxDgb3oXsMVYalb6GjRFuz4/QUz01aq6kpoAFALwJ7WUFeNvVlfgQKITMHoTMbnoP/oGa3koLljz/zlaaNhEK5OAPC99Ndff+GOO+4w+/DPtWgPAWDJUAB7EwDEwlKhAJIAMPcpl+WdAQFJADjDKskxtiIQFB+DM2ZMBEXdbGHMFpD/5U/icG5NAqDrqOFIG3+13Q//4mDU2ISc974ABfhMmSMRAM6KoSmMNX/XdWEv3v2ncKdtamow2oRfcBQGjpnTmv6sruYktqxcgIrjRUbraYv9kTTYs/ULdO17ucgUwI/UnLWv4FDeGqNtWHvM5hAA9GZgGjx6UmiMHhQkMcqO7DI6D86ZoQ+hUSmt5QwRII5GAOgSH/TcyPz5STDFoynT3gMsayxsIi5lFHqfdZupJvX+nXuSN8OVJvakqsZ1KnXpPgR9zp9iiaba1UZTQx0Kt38rwmgMkWjt6sBKlRk+QR0AplVUY/T0oMeHIXNlAqCsrAwrVqzArFmzzHL718ayPQQA27FUKIAjEACWCgWQBICaJ13WcXQEJAHg6Cskx9eKgHdwEM6cOQnB3ZQLENGVvzQ3HyWZOSjNLWh1bQ/pHg+KB0YO6AP/LhFGY/Eaamrh4eUFNw93g6vRHg+AzhmpGDDldpHOT4nx8MU0fsdzC3CioFCI91UeOtJalekAQ3skIDC6i0gXyLSBTH1njlUeLMaGBctMZgjw9PVB0nWXwL9L5zbNB8ZGISCq7b9rCjbW1eP4zgLwvw3Z4b8zsf930+rHzoyh0nWhWjtv3ngYpXEf7Nv+rXAnNnSAoMtz6rC7ENl9SGs3Sm+AddP98ZCmuT1nLPM/Kx8DswoYM2uPOSSyFzKIiZefGAbV1hmWUF+jP2Y2MLwr+l80s3UerMN5kUg5tj9Tb5o7ejIw/3lE/IDWqTY11iNr1VK9qu6ORgDoIz6qy49g2+pnBV6GjHoPdJfn/GmmvE5aFOJnKU4vqNsvx3Nk719KHwfV5RjCwbSFmnmpbsgSFZubUZTzIwo2feRUJEDfEf9r1QgxF4bi3euRvfYVkADRZ65IAPDg/91332HhwoWqbv21cWwvAcC2LBEK4AgEAOdiiVAASQCY+5TL8s6AgCQAnGGV5BgBNzek3zUO8eefpQgNCvnlfb4SRb/+KW60jRkPqr1vuBxdBvVVLSaolgDgDfqZM+9DSGKCyXmRzNi/5i/kf/mjyYO5dmMkLiL790GvsRchuHu8ojmKG953v8Se71ebHJehAqnjr0H3MecZrF9bVo4/5y5BVfFR1X2wYkfG8HRg3JB89u2ITb7gtH+uqTiKQ/m/o2TvRtT9e/BlvveI+AzEJI2At9+pUBneeG/98QmcPFpgEnNNzDtdfnVNowkANJtox7pjDorojgGjZ8HTJ6B1HNRHOH44GzykU59gf87Pp42RAmb0BHD3OEWKcb9XlO4VZXmz39TYAGIY3fMcdOkxtJVgYEOmUuI5GgHAMesjPuh6fqxoCw7lr8HJo7vR3NQk0rtRKyC617kIi04FBQE1dijvN+Sse92geB0P1AMungt6HKgxEllUibe2kUCjB0Cn2HRrd6Wofe5Taklw/jWV7XsXKurQAoW6pV+BHoNuUNVSTUUJNq9ciOpy/VlnXIEAaGxsxIkTJ7BlyxZ88cUXeO+991Tf+OsugiUIAEuEAjgKAUB82hsKIAkAVY+6rOTgCEgCwMEXSA6vBYGoMzKQcd94eHgbv8nmx3nxxkxkvfqBYiE7Dcad+6UiY+LN8A4JMht2tQRA94tHIOXmq0weysv3HcTmZ99QlaqvdTJubogdOghpt12rSGSQ6QH/evwFNNUbdzE3BJatCICOjKEutjy8pA2fiAgVIma8wc1ZuxwMHVBqjOlOGXbPaftTiYaAdvvWHDPb5q1zcESi3imVHtgGxhxzzKfMDVE9hoqsAOaq1vP9ciDnJ6Hkbij0whEJAM6div4kPjQeJEr3AMuVHtwO5nBn+IAxSzvvPkQlDjWn6dayJYUbsWPNS2isN6wQr6phPZV0Qxss1a7adkjGlBRuws4/3xAeKY5uJE/6jZp+GkGkfMzNQoT02P6teqs4GgFQXV2NhgbTv4Hu7u7w9/c3+lvOg//vv/+OuXPnYt26dcohM6OkJQgAdtfeUABHIgDaGwogCQAzNqAs6jQISALAaZbKdQdK1/gzZkwS4n/GTNzMfbcaOe9/xWs6VYCpzS6ghgBgSMNZj0wBPRCM2cm9+/HX4y+i7qTyVEDG2mP4w6AH7zapo1B74iTWz3/2tPACc0C1BQHQ0THUhzcPrVTi7pp+uaIDLJ+L8mO7xeG/onSfOUsI34BOGHjJPHEbrjHeFm/5YaHJw6B2R9YcM2+sKc6nz6Wb4oWbv5uv91DFXOaMWWdcv6E83NpzoKfFrg3voETkcTf8fnFUAoBzYXo/kgBBnYy/SzXzbqivxr5t/4d9279X5KKe0Odi9DrjZrP2mKYwFeKpTcE1s7ZRB4LhDWqMxM/h/LUIj+0rng9LGg/FO9e/BYZoOLJx3vT28AtSl4Unf+P7KNz2rd4pOhoB8MYbb2DChAmKloMHzZtuugl33nkn0tPT4eHRki5V1ywR629oQJYiANh+e0IBHIkA4FzaEwogCQBF218WcjIEJAHgZAvmisONG34m0u/+j9EYfB5y9q78DdnvfqH68K/BVo3QoBoCIGboIGRMvMXovChC+PfjL6Jsj3HBNnP3Reywweh3701GRQd587/l+bdweCNjo803WxAAHR1DY6gzvp+CZnRTZ6o/L9/g1oMsb/t5iCg9kCVSvlWeOGD00Gq4HzekDLsTMUnntxbh7Tfzwasxa42ZBEWPAdeBcetevqc8eJQIHvoGdhYYUieBB5tTGgtNoNYBBQIPF6wFvQlMCS4SE0cmAFrWzA2B4fGISx6FsJg0+PiHtRJJfI/W15zEyZICFO9ZL8iOxvpqxUvNsIH+o2eqVojP+mUJSvZtUtyf2oIkQAaMma3KG4J98hmgN0Rc8oVgGIolrfTgNpESkWvgyEZRTDWeSJzT4fw/kLNuuQi10TVnJgC050IV/3nz5iEuTr9mEZ+1TZs2YfLkydiwwbTOjdK9YEkCoD2hAI5GABA/taEAkgBQuvtkOWdCQBIAzrRaLjhWdy9PDJ5+LyL69DY6+2PZefh70UuKUtcpgdFcUTmzCQA3Nwz87x2IOjPD6HCoxJ/9juXjYulVcebs+xHao6vR/re/+QkKfzKu9G6oAasTAC6AoZK9at0ypxMASg7U1h2PbN2REaDeRItCfEv6SHOtYPMn2Lv1S3OrmV2e3iIUsiNhocYO5P4ilOy9/cPQ64ybQAFESxrFGXf++RbKSvIs2axF2+re/2ok9r9GVZtVZYeEWCf1AHStoxAAnBcP0MuXL0ffvn0N4pSXl4cpU6Zg5Upl6UhNAW5JAoB9qQ0FcEQCQG0ogCQATO06+XdnREASAM64ai405vDkHoIAMKaQX19ZhY1PvoLjO3dbFJmkay9Bz7EXKXIPNpcA8OsUhrPm/w9+EeEGx1x99Dg2PPosqo4cs+i8NI0lXXMxel1zsdG220NAWJsAcAUMrbLwZjSqGwKgNIOAGV04fVGKCVL4jmKJdAuvr63E7s2fosoGruyOCF7fEf9FZLczVQ2NXgc5f7yqKNxAVQdalRiqwJAFNVZ2JE+kUqSoZkBYHHoPuU01mWCo/+qTxchZ9xqOH8pW6b2jZmbK60TE9xehN/QoMdeoeUAxUno7dGQCgHNLTU3Fhx9+KEICDNm2bdtw1113WcQTwNIEAMesJhTAEQkAzkVNKIAkAMx9wmV5Z0BAEgDOsEouPMbeN1yGnleONopA0a/rwQO42rh/Q437hodiyOz7QV0AU2YuARA1uB/6T74N9HAwZEx/l/nye6a6Vv13JWNwZAJAyfidHUPVi2uhinT9Tx56pyDBmpsakbV6KY7u22yh1p2zGQ8vXzCVXHhMH+FCHxTeTceVvBllR/KFXoCSbAvOiYLhUVObgiJ7aow6C9SXqDKRXlJN27p1mOmAeghqjO7//3z/KCpKC0V1kgA9B40TmQWYdtFSRqX8/E0f4cgey7mIW2psjP9nOkXfgFP6IOa0veuvFSja0fbWuyN5AGjwGDNmjPAEMBQOwHJZWVm48cYbHSINoO46qgkFcFQCgHMzNxRAEgDmPNmyrLMgIAkAZ1kpFxynEjf1huoabFz8MkpzrRMvqYSAED/eyz9A0Wrl6uo9rhgFtm1IfKy98fdKtktw11icOXsyvINOpVDTrefIBIArYKhkHa1VhrH0/UfPaBWMUyP+Z62x2bJdagIwZlwc+KPThJCekuwBFceLkLP2VYeP5bY0lvSCyBj1sFUU4i051uDOPYUOgJK11Ndv9pqXcCj/j9Y/MfyB4QAUGLSkUYdiz9bPcWDnr47lCeDmhowLp6NTXD9V06U2Se6fbdNKdkQCgADde++9WLRoEUJCTqVl1QaOmgA///wzRo82fuFhCmxreACwT3NDARyZADA3FEASAKZ2nfy7MyIgCQBnXDUXGTNV/wdPnwivAD+DMz6Rvxd/LViGhppaq6ASnMBD8v3wDg402r65BIBozM0NvmEh8I/shJDEBIR0TxD/OyAmEiQ2Nsx/DtXHjltlXmzUv0sEzn50GnyMpD0syczB34teVDUGa4cAuAKGqoBXUYm3lrzh1xhF9ZLPntD6cc+P07y/39V7Y6eiO4evEhAai9jkCxHaJQnMFkA3fzVWeWI/8jd+KFKe0e3ZFcwnIBwDx8yFX7Bpzyl9eORv/ACF2/7P6lB5+wYj/YJpYBYJNVaU/YPw8tA2b79QdM8Yi9jeIyzqCUBhRmJSuI3im+oy3KiZo6k6PQZej279rjRVTO/fK4/vx5afnkBt5ekhbh2VACAI77zzDv7zn/8YzA5QU1ODpUuXYtasWaowZSVrEQBs25xQAEcmADgXc0IBJAGgejvKig6MgCQAHHhxXH1oXUcNR5/brzMKQ95n32PXZ99bDSq66J858z6Ep/Q02ocqAsBqo1bWcIcgAJRN1WqlrI2h1Qau0zBvLunuz7Rv7u6ep2UUYFGKklG0q77GMqkobTUvNf1QFb//RbNAEsASxmwMu7d8JpTPXcV4sO6cMEjVdJlxgSkrmxrrVdVXXskNSUNuQXzqRcqraJU8UZyLLSsXtskMwRARiuPFp46Gm7vhEC9zOyUeFB4kEWB9bJSNrnPXwUgfOVVZYZ1SJBy3/PA4jh+mxsEp68gEgKmbZ6JQWlqKSZMm4aOPPlKFqzUJAHNCARydACC4SkMBJAGgaivKSg6OgCQAHHyBXHl4TFMXd+4QgxDYwk2enSsRy5MEQNtlsokHgJ0fkI5CAHTrdwV6DLxBL5o8bGStWipusV3BvHwC/lWIT7PYdBvqqpG38T0c3LnaYm06ckO8BU8ccK2qITL+f+sPj6Naj0K8qgaNVIrpPQIpQ+9U1SzJMOoA0MtDnxGD+LQxYMYBSxlTMh7YuQqF275FXXWZpZpV3Y5/cBQGXDxXpJJUYzvXv4X9OT+dVrUjEwCc6FVXXYVXXnkFkZGRBiFjesARI0agvNx8wtWaBAAHrDQU4MsvvxQCiLp24MAB3HLLLVi92vS7kBisWLECsbFtydjs7GykpbXvHW2KkKFHxuLFi+Hu7o7p06fD29u7zXzeeOMNTJgwQc32l3UkAnZFQBIAdoVfdm4IAU9fn5Y0dT27GQSptqwcf85dgqrio1YFsnO/VAycOgEePm1f/pqOJQHQdgkkAdCCSXvCKKy6sbUaj+x2hjj06lpjQy1y172OwwXrHMr12Nq40CMioc8lFu2G3hV7tnyGA7mrbKJyb9HBm9lYuxXif1qM0gNZZvZqfvGQLkkYcNFs1SEe2397HsW71+vtmJ4Asb1Homvfy0B9AEtZU2MdDuWtESE5jQ11lmpWVTtubu7IGD1D6GOoMaZTJAmgHR7T0QkA4vT4449j2rRpeg+U/HtjY6MgCe677z6zYbU2AcABKQkFoLeAoxMAnIuSUIAvvvhCaDhIAsDs7SgrODACkgBw4MVx5aEpSfF2svAANjz2HOorqqwKlZJbXmchANy9vBCSGI+uFwwDiQ1T2gbtObx2VALAlhhadWNrNe4fEo2UYXcjqFM3IYpGlXPe+O/J/BKM1XU1i+45HKnD77X4tJuaGlCY9Q32bPm8Q2sC+AZ2xsCL54JaEmos7693sW+H9UK7NGNizH7GqIdahS7NHeu+7d8h72/jmVoYWtNz0A0irMZi1twMpkxk37VV1tOJUTLenoPHCZJDjTG0iOkUa6tOtFZ3BQKAN89fffWVuOU3ZEeOHME999wD3qSbY7YgAJSEAvD2PDo6us3QHckDQDM4U6EABQUFSEhIkASAORtRlnV4BCQB4PBL5JoDZOq9s+f9z+gBtT2HU3NQ9Qr0x5A5U0DVfEPmiASAm4c7Arp0Rqe0JIQn9wBFFX0jwg1mHtA3t/Zg3BEIAHtjaM4+lWUth0BwRI8WhXgvX8s1+m9LvLU9uHOVUHavr620ePsO0aBQiH8IneIyVA3nUN7vyFn32mnClKoaMlGJWVh6n3U7YpMvUNX88UM7hDaGtoCmvoaiep4jdAGYOs+SdmTv3yj45yNUlR2yZLNmtdWl+1noc/5ks+poCjO8iGkfTxTvbK3vCgQAJ8vUgDysx8TEGMRu3bp1opw5oQC2IAA4YFOhAIYm5YgEgKlQAGObW4YAqHr0ZSUHQEASAA6wCHIIbRHonJ6CgdPuNOp2b+0c75pRKRECtBcBwNto37BgkDAJiosWIRNB8dEiu4Cnv+HsCUr3nCsQAI6ModJ1kuUsiwBvayluFtqlt2Ub/re15uZGEVaxa8MKNNR1TBIgccB16J5xlSr8GFe/9ccnUKOjEK+qMROV4lIuFCSAGqurPiF0AJQcwCMSBgpPAGaVsKSVHtwuwgEqSvdZslnFbVEsk94eaj0cGGJEXQONuQoBwPkuWbIE999/P7y89GcZqaurE2VmzpypeD1sRQBwQMZCAZyJAOBYTYUCGJqPJAAUb01Z0MEQkASAgy2IHE4LAlGD+6H/5NvAw7cha0+OenNxPmPGJHTul2KwmrUJAHohRPTpjbCkROGJwAO/d6A/eHi1pnUkAsAZMbTm2sq2jSOQNGS8aoV4pdgW7/4TeX+/j9qqUqVVnKZcuxXif3wcxw+drhBvjcmHRqVgwEWzVKft27bqGRwp/FvR0NgX9SWCIxIVlVdWqBknj+4W4QAnDucqq2LBUswawqwZoVHJqlrdn/Mjdq5nOsWW9IauRADw5nnlypUYOnSoQewOHjwoROZYTonZkgAwFQqgb7yO6AGgGaexUABD2EsCQMmulGUcEQFJADjiqsgxIX7E2Ui/a5xRJGxJADAdIdMSGjJLEwB0PedhP/GSEcKF39PP8q7ISraZMxMAHQFDJWsky1gHAcZupwy7yzqN/9sqxc+OFW1FweZPUFFaaNW+bN24X3CUuBlWrRC/4W3sz/7R6sP2CQhHxqjpCAxLUNXX3syvhRu+UmN4SdJZ4xHSuZfSKorKVRwvwq4Nb9uENNEdUNKZt4iMB2qs7Egesn55GnU1J0V1VyIAOF9TN8/Nzc1YtWoVxo4dqygUwJYEAMdvbiiAIxMAakIBJAGg5qmXdRwBAUkAOMIqyDG0QUAJAZD32ffY9Zn1haI4OFPx7JYiAHij3/XCYehxxSj4hATZfWc4IwHQkTC0+wZw4QGERCZhwJhZcPcwnP3DUvCUHdmFnD9eRWXZQUs1afd2WhTiH0Z4TF9VY6Fb+M4/37S6WCLHmTx0Akj4qLFjBzKR+dNi8KCm1Jg+L+ms29ApNl1pFUXlGDpR8M8nKCncqKi8pQpR4yBt+ERVzTHTyOaVC3CyJN8lCQBOmofI8ePHw8PDQy+GmnR08+bNM4mxrQkADsicUABHJgCUEDK6CyAJAJNbUhZwUAQkAeCgC+Pqw1JCAFjq0K0Ea6sTAG5uiBnSHym3XC3i961t/FitPXESXgH+8PA2HEbgVARAB8TQ2vtAtm8YASrE97vwQQu7axvu7+TRAuxa/zbKSgo6TMrFdinElxaKg7UtVO7j0y5C0pnjVT0O1CnY/P2jqC4/YlZ9/5AYdM8Yiy6JZ5slzGqqk+ryYuzZ+iUopGgrCwxPEN4ent4BqrrM/uNVHMr7TdQdeHY4Fr2aAU8vfp5a3j59ax9eXpx3WsO//PILRo4cqbczWxzwkpKS8Mknn6Bfv34GJ1xUVIRbb70Vq1evNgqKPQgAc0IBHJ0AILjmhALYYn9Y/imQLUoEAEkAyF3gkAgoIQA6igcA3fv7TrgB0WcPtOiHoO7C8tBfc7QUh/7aisKf1gBubjj70WlGPQ2chQDoqBg65MPpKoNyc0PyWbchNvlCm82YYQDUBCg9uM1mfVqzo8juQ9D3/CmqumhqbMCWHxacphCvqiEFlZjHnvns6Q1gvjUj85encXTfZrOr8sCcNOQWMO2kJa2+tgIF/3zcIq5nhmeC2jHQS4ZZM0Ii1YU1MOUjUz/SUtKD8dz7A+HppWYtjM+goeH/2bsSqCqrrv0wzwgyqYCAjKIIgvOUmrNNllaaQ1palmWZZZmZmWmW2m+ljVY2WNk8OVSa8yyIKIMyqaiAyIzM8K99/FC83Pfe9z33vQPw7rW+Zeu7Z5+zzz4HuPs5ez+7HhveScP3G24ttzE2AEBWU8u/FStWwMXFRe0m6O/3n3/+ibvuusvkAAAySGwpQHMAAKSUAigAAO9vDUXP2B5QAABjn4CyvloPiAEADMkBoK8MAGtnJ0Q/MwNu4XxfnDRdn7rqalzLvYqClHRcPnICBclpqKmovKFi7+XeIgCAluxDU/r1YGZmAWKvbxBqoUYBDH0xbWCyNzO3ZCAWtfdqCULt4cL6PWLQrdCL8tnDX4JavDV3IYb46NGvwNqOL6sp+cCnuJh8kyFeX/6wdXRH95ELYd+mad9yMWumx/2IjLifxAwTH3qLAAAgAElEQVRtMsbcwhLBPSejfcgQWFjKV25SW12OjPhfkZX0N2qrK7hsk6IU2m8GfDjBssLsJJzcsQYEXJDY2VvAJ8BeyvLCY+uBurp6XCutRcHVKlSU3/wd1qBkCgAA2fL1119j4sSJMDdXD36Ul5dj6dKlePPNNwX3a4wMgAZjtm/fjuHDh2t8yGgOAADtZ8aMGVi1ahVcXV013kMFAJDnx1SZxfAeUAAAw/tcWVGEB0ytC4A+AACqVafg3yuGr0a2wY31tbWoKilF6cUcFuwXn7+I/KRUVBaVaPR0SwAAWroPRfyo6G2IlY0jHF194eDqC/pv+h+R1lla27NWZraOHqipKkV1RSnMLaxgZesECjqIjIwAgKryIvZ6Sync9P9LTZHW28YkTEys7d1HLQQxnRtSGl5wL535T2uPeUPaJXUtM3MLxhDv2k64g4qmOSl4TTn4hd5LIuh8wwbMQvuggVK3yMbnXYhF/D+ruO20snGAb5ex8A0fyX6+5JLamipkJW7DuYQ/bgTXcs2tOk+HkMHoPOAxrulrqssRu+V1lFzN4NLXVclUAIDw8HBWCtClSxfBLWVkZGDSpEk4dOiQ2jHGBACGDh2KL774Ar6+voL2NxcAgDagjZuhYQx1aVBE8UBz84ACADS3E2sl9np064yY52bCwkb4ReTyoTjE/t8Gg3hEH20AO08eh4CxQyWl/dOrPgX6ubGncOVkEkqyLqO69BqXD1oCANDSfch1sJxKxNZOxHeUDk0tvSjAt7C04ZyNYqF6VmZCQsE/sXxTr/LcjEMoK7yAqooSkw9ubez/xxDflo8hnt95AAVvGXE/suCtOUtw7yno2GUM1xaIGI7S6wlM0rd0jLgDwT0f4lqG7jcFsBVleVz6DUp+EXcioPt4WTMBaO6spH9Yp4KaKr6/FWI25eQegJjRi2Fhxdex5vTudchO2ydmKdnHmAoAQBt7+umnsXz5cjg4qOdToIyrH374AQ888IDJAQBkEBEVLliwALa26u9BcwIAxHAzKBkAsv84KhMayAMKAGAgRyvLSPMA9bnvt+RZWDs7CirmJSTj8PJ1+q9xNDND74VPwj1CuM+xVEJC19BO6PnC44yET5vQH3zaa+ov21FwJh31tXXaVER93twBgNbgQ1EHyTnI1sENzh5BcPeNhotXKGydPCWBUZzLMjUCA6jHO7GVX806wVKUKbvA1OQ6Q/wj6BAy1CimUcB2IXE7Lpz+C9WVZUaxQddF2wUOQJfbnuSahkAQ4gGgVnH6FjefSEQNX3ADtJKyHv2OJsJC6gigi1DGBHUjCIx5gGXcyCX0s5WTfoDV2Te025Nr7oZ5KPCncg9n905cU59L+B2pR7/l0tVVyZQAANrL999/jwkTJgj+Pi4rK8PChQvx7rvvNtm6MTMAGozRVArQnAAA2o+2UgAFAND1p0/RN5YHFADAWJ5X1tXoARsXZ/R99Rk4tPcUHFdy4RIOLV2LqhL9fjG2crRHn1fmwtnPW9AWSQCAmRlinnkE7XpHab0F5XkFiF//Ja4myv8F2DUkAD0XPAErBztBO0yWBLCV+FDrBZEwgIi6HFw6wMUrDF6B/eHU1o+l7htT6utqWUByOXUP8s4fR1EutQIT307NELb7ho9CSB8+hng57KurqQKVApw98jXq6mrkmNKgc1AZSfSYxdwBbdK+j3DpzHWGeH2KnZMXK/ewcxL+m6NpfSLdy4z/VRYTqa1ecM9JoE4UcgoBbmcOf4mKUt0yFYRs6jxgFnc7xfyLJ5Hw37s3+ETk3Lcyl+IBxQOKBxQP3OoBBQBQboRJesDcyhK9F85B285BgvZR4H942bsoPndRr3sQk40gBQBw7uiN3oue0pjdQBuqyC/EkRXrQUCHPkRMmYWpAgCtxYdynTv1Haegwt23O5zcAuSaVtZ5qO69MCcZF05vQ8Hl07LOrctkru27sMCQjyFel5Vv1b18dg8L3hoIF+WbWb8zEch0nSE+hGuhC6e3sn3rWwggCx/4GGvLxyO5544gYcc7PKpqddw7RiOoxyQQkaKcQoF26rFvUXI1U85p2Vy6kGbSz3/s1mWgThiKKB5QPKB4QPGAfj2gAAD69a8yuw4e6DrjfviNEG6PRKnwJ9Z/iUv7j+mwinZVMYSEUgCAkPFjEDxec01sbWUV4zfIjdNfICSm04KpAgCtxYfab6fwCEsbB7h5R8IroA+IzE7OlGJd7NKmW1tTyUoDzif8iRITCAaIIT5qxIuyB2La/KD6OaWZUxo38QJcK86Wqm7U8aF9p8On8wguGwqzk3Fy5xpUV2gmNeWaXEXJP/JuBMY8yDXVtaLLiN26FJXXCrn0myqZMS6OsL4z4ODqI9Oc16cpvpKGlIOfoTgvXdZ523gEsTIAc85uBqf+exc5GQdltUmZTPGA4gHFA4oH1P2FMbV8S+WUFA/8zwMd+vdA1BNTYWYh3A84a/chxH/wtV59pq0DAC0uGgAwM0OvBbPhERWu0ea8Uyk4uvID1FXrL+WXCPQ63XG7RjtMEgBoRT7kudhE3Eev/X5d74CdsxfPFCahQ8RvlPpNtcH6JC/Ttllqbdh5wEzZe7VrW1fo86tZ8Ug+sAEVpVd4pzC4Xofgweg8kI8hnvghYre+Lnuwqs4JxIcROfx5Lv9QnX3ctuWyZ68QuR61onR2D+SyS0iprPAiqM0iASxyCXUwiBmzGI5t/bimzIz/BWnHN3PpKkqKBxQPKB5QPCDeA0oGgHhfKSMN7AGq/yceAOIDEJLyvHwcfPUdlF8t0It1lna2LF3fJVDzFxqxAIAYPgF66Tv16Xc4v2O/XvZEk4opsaBxpggAtCYfSrkAlGrt5hPFXlqJ1M/Y9f1SbBcaS0FVSV46zhz+CkW5Z+SYkmuOjl3HIrjXZC5dfSgRKV7y/k9RWnBeH9PLPqeTmz/jAbC0EuYb0bRo4p71uJy6V3a7VCe0b9Me0aMWwcahLddaqUe/wbmEP7l0NSlR8E/EgNSho6GzhhyLUFeOtNjNuHohTjYSzvBBT/C3Uzx/HNQNgNoCKqJ4QPGA4gHFA/rzgAIA6M+3ysw6eoCC1J4LZsO9a6jgTFQGcPKjb5C157COq6lX94zuiuhnHoGFtWayNLEAgBjmfUr/P776E9bmT18itobeFAGA1uRDsedP9dVBPScygr+WKJQBQD3hqSWeMbIB3Ly7sTIAOYMvXc+J0rjPHN5oEIZ8XW2lrJToMcQQz/eKTUE1Bdf6FrIzfNBsePr35loqJ/0gTu1qyszONZmKErXlpFIK4vGQU6hk4czhL5CbIc/fUF1IMynrh3gAygqz5NyiMpfiAcUDigcUD6h4QAEAlCth0h4IGDMUnaeM09ierDDtHA4vew815RXy7kUC03xzAwBCH7wTQfeM1OovBQAQdpEhfKjtgKg+nb5we4cOhQXn66q2NUzlc2LAz07dy15YrxXphxhTaK/EDH+dIZ6vpIJqrc3MzGQnYKQ0biLII2I3U5fO/WeiQyhfO8X8S6eQsPP/DEKAGBB1LzpFT+ByJ53H8S2v6Y2vwNrWGSF9p8PTv5espJQEqlGLwMtpe0GdOXQRAiG7j34Z5uaWXNOc3LGGcYAoonhA8YDiAcUD+vOAAgDoz7fKzDJ4wN7TDX0WPwM7d1fB2ShlPnnTb0j/418ZVrw5hWf3Ltdf/22stc7bnAAAp44d0OulJ2Hr2kbrvhQAQL2LDOVDTQfk7BGIkN5TudnVtR6+iQ4ovpLKWuIV5qQYzEJiiO88cBbaderPtebViydBbPbU452CNzmlvCSH1U0TQaApi3fo7Qjr/yiXiTWVZYwHwBCkkB5+PdHt9nlcdhJIFbftDVnr6lUNIRCAygGI50POMh9Ku0+P/QGXUnagtqaKa/+kZGXrxHgAHFz4iAvT435ERtxP3OsriooHFA8oHlA8oN0DCgCg3UfKCCN7QAwJX1VJKY4sX4eijAuyWGvt7ITeC5+Es7+4LzFiAQBrJwf0WTwXTr4dNNp56rPNOPf3Hln20ngScysrRD8zA14xEaLmLs7MwsGla1FzTXpNprZzqywqwYHFq3EtR1pP6tbkQ3WHZGntgICocezl38zcQtQ5trRBRICXtO8T5F9KMNjW/LrdhaAeE7nWI9Z+Sm2mP7hBPSfBM6CvxqwmqYsQQ37q0U24dHaXVFWDjXdmDPGLQGn2PHJq13sGATkocCU7re20A6Tq9nHm0EZcSNzGs0XROvRzH9TjQfh2GQ0zMzl/B9QjM/43ZMb/CurGwStdBz8Nr059udRzMw8jcc8HOq3PtbCipHhA8YDigVbkAQUAaEWH3Vy36ujdDr1fngPbti4at1B2ORdH3/4IZZdydNqq1CCZFhMLAIgl39NLFwAzM4RPuRf+oweLDj6Kz13EodfXorr0mmSfagMAqsvKcXTlehScyZA0d2vyoapjKBU9uNdDcPeNabXBf4NPKKhOO/otrpw/JhuBmaaLqCtD/IntK0Cp7BaW1gjuNQXtgweBMgvkEqqfzjjxMy6f3W2SwRMxxBMRoBM3Q/yvSDv+vVzuEpyHiAq73PYk3DvGcK1FZSqn96zn0pWiRHb6hI+Ef+Q4dqfkkrraKka4mHbsO1RXlnJNqwtpZmVZPmK3LQO1VVRE8YDiAcUDigf04wEFANCPX5VZZfZAyISxCLp3lNbAteT8JRxb9TGu5Up7VW4wl4L/bo9NArUgpJpdsSIWAKD5tAXGNKa+tpa1N7y4T55aSNpXl4fHw3doP0n70gUA8BsxCF1n3C/oQiJwPLH+S1zaf0ysm2+May0+bOwYSvnv3H8WHNt2lOwvXRSIib+iNI+1nauqKGYvuBS4VpTlgYJOGzsXOLp2BMzNYWFhBfs2mrNbdLFFVbeqvBBJ+z9B3vlYOadVO5e9czt0H70Itg5uXGvRCz2RGJLQ63LHrnfAJ2wYLKxsueZTp0QBG5UaEBBgihI+cDYDPngk70IcTu96zyAM8Z2i72dZNjxSmn8Ox7e8bhC+AsAMHbuOQafu98nOAUJA0tkj36C6skSyG1zbd0H3kS9xg5Tx/65C3vnjktdVFBQPKB5QPKB4QJwHFABAnJ+UUUb2gJSU/KqiEpxY/xWuxCdKstre0x1Rc6bCNaSTJD0aLAUAENtZoCK/EMfe/kjnsgbHDl7o9vhDXPuirIqDr/0fKguLJfuEwIZusyZp1LuaeBZHVqxHXXW1pPlbiw8bnNI++DbGAM6bPi3FufQCWFqQxfqZ04s1MXJToE/kYA01x3W1N8/LzMz8xgs8tU+zsnGEvXN7VutO/cCptRqN0ZeUl+Qi+cAGvRPhMYb4gY/DM6AP11ZyMg7h1H9rb+iSL/0i7oR/5D2y1nLTOVEKOtVS11bLTIzKtfObSvRiHdrnYa5ZCHxiDPEF8pR5aTLCK6Avug55mstO+vkhO6lVo6GkXeAARlxIGUJyCqXjE7+EVNJNazsXxgNAP/s8knb8O1aKoE9xcnLC2LFjMWTIEERGRsLf3x/29vaws7ODpeWtBIa1tbUoLy9HdXU1Ll++jPT0dBw4cAD//vsvjh6VB6TX5161zR0eHo4RI0agZ8+eCAsLg6enJ9q0aQNra2vY2DQt2amsrERVVRWKiopw8eJFJCUlYdeuXfj5559RUiIdMNJmn/K54gHFA/J7QAEA5PepMqOePOARFY7ouTNgaaf9xYyIAXOOJSDp65+11phbOdgj8O7h8Bs+UNTc6rYnBQAg+3svegougX5aPUVgBvEBXD4cp3Ws6gDaV8iEMeh4e39QBgCP8Nbp01oe3Toj5rmZGkkU6ZzyTiazVo4EeDQI2e49sCcsrK2R9vs/TUxvLT40M7eEd8gQ1uJPXyz/FMyXFV1ivcCJTb7kaqZsr6xEWEYgANUDEyBAaeD0aim3EPs6Bdeleg4OdWWIj92ylGVRNBa/iDvQMeJOkK/kEgIBLqbsRGb8z6A2b6YiLl6h6D7qZW7AI2HnO8jNPKL37VCWTfToVxiYxSMESF1MlpeUVpMdBLC5+UQxfgkHF28ekwV1CAQ8e+QrlOaflzRvxO3PwtOPj/CSCC0T934EAlPkFB8fHzzxxBO46667EBQUpDa4lbIe/f0qKCjAsWPHsHHjRmzatEmKulHHzpw5E+PHj0dUVBQ8PDwkZQYKGV5TU8MAgZ07d+KDDz4wKDhCYMztt9+ud5/SmRMYRKAQ7ZcAofz8fKSkpODgwYPYvn07srKUNpZ6PwhlAZ09oAAAOrtQmcCQHqC08i7T7oOZhTjiI/plfS37Ci4fjEX+mXTQizYJMeC3DQ9mQaprsL/G+WgO1NfDzFz4FVMKAEDrX9/HeJhZaH8ZZV8yUtKR9tvfuHIyCZQ6LySWtjZw6xLC5nfvGqLVTzSXJhuotSKVVFw9fUbyMTv7eaP3oqdBpH1ihIgG66prYGZpAUt7O/aFJC8hGYeXr2P+V5XW4EN6MSXGb6r3lVMoQKRAn175iTjOEPW21Mfcp/Nw1mNd7pdK8s3VrBNIPvAZK1XQl+jCEF9fV4PYbctRmJ10q3lmZgzkIXDBhrO8QGi/2Wn7WMcEyuAwBaGAmngAHF19ucwhdnjKbNC3ENEmZQC4eXfjWurSmf+QtO9jLl1dlFzahYHaLcpdhkOdN5L3fyqpC4N/5N0IjHmQazuU1RO3fTnKi3Xj82lYfPDgwXjhhRdw2223sVd+fQh7dMjJweeff44VK1aY5Es4+WHOnDkYNmwYe+HXp1CATEHxZ599htWrV+tzKTa3oQAAbRuhfRMIsmPHDoODINpsUz5XPNDYAwoAoNyH5uUBDiI7XTdYlH6eBaauocKlAVIBAHqR7/HcTFBWgxQhbgDqeFB6MQc1FTdZmh3aecDGxflG4KxtTvbyHp+EC/8dROQTUwRf6XWp07dytEefV+aCgABeKblwCYeWrkVVSVmTKVqyD+lFzz9qHKvtlfvFnF6giagsO20/Sq5KI2DkPcfGek5uAQwIaBfYX1YSPFqDXl3TYjfrrQ87va5eZ4jXTEgq5Kczh79kNfrqhEoLqMuAnOAIAT3UgpD4B6iUwxSky+A53O0U6fU/ce8HBiltoKwbv4i7uFxWnJfO2hYaowSDQICgng+hjUegrL87aE+UCcDab6oBZFUd5eYdicgRCzhflutx4u+VuJoVz+X/BiV68X/77bdxzz33wNZWe+agTos1Us7NzcWaNWuwcuVKuabUaZ6RI0fipZdeQt++fVlavyGFvmvQi/i6dev06g9TAQAa+5bAgJMnT+Kdd97BV199ZUi3K2spHtDqAQUA0OoiZYDJecDMDJ0fugcBY4dyfrkQvyNKS6ca9c6Tx8EjsrOgolQAgCaiVoC9XnpCa3cD8daKG0n19md/3sZS6+29PNBvybOwdhZOdaV2hFSGwCMRMyeyEgReqSouxYEl7wh2dmipPqTa8E7R42UNkOm1/0LiduRfjNepzzfvWTbWo/p3qrMO7PEgbOxd5ZiSzUHlDPRKnHlSP/XDRNjXZdCT8PDrwWUzvcif3r1OQNcMbj6RrEbeztmLa34hpYLLiUg59DnKCowPAujEEH+tgNXXS61J53Em1dVTNwAeocD/+NalKMkzPMBG9lIrw9C+D4PI+OQUyhSiNodXL2oPzIksk7I9eAGt1KPf4FzCn9zmP/LII1iyZAkIBDCGUOC7d+9eLFiwAIcOHTKGCWzvxgBA1G2W/HHkyBE888wzevGHKQIADX6gvcfFxWHhwoWsREARxQOm4AEFADCFU1BskO4BMzME3jmM1bjz1rdrW7SioAix73zK2tT1eulJ2QEAWt/QASy1SDyx7ksUpp1j26dU+76L58LZX/hLEo09vOw9UDmAVBHbwlFo3trKKhxf/QkrfRCSluZDqpcP7TuDu/5Y1U+1NVXISvqb/U+f6fFS7waNp1praonXtkNXHnW1OtS/PP6ft1l5gz6EyNYoXZ9HSgvO4/iWpaipbJrR0jCfi1cYQvpMg5ObP88Sgjr0ckuZAEW50st55DTEtX04uo9cyM0Qf/Lf1az1o76FMlUo2+M6b4V0oRIAKgUwltg6urN75NGRD6wSspva9KUe+5ZlEAFNS7Nu6pkhcth8uHeM5nIBtSJM3vcx6upqJOu/+uqreO6550BEf8aW8+fP4+mnn8Zvv+kHlBTa3+zZs7F48WK0a9fO2C64Zf28vDxWIkEZEnKKKQMADfskgsQNGzbg2WeflXPrylyKB7g8oAAAXG5TlEzFA0SkF/XkVDh0kPfFjLgCjr/zKaitIIm+AACam7oPxMx7VGMQrqu/KXg/++MWZGzb1YRDIHL2ZPjcJsxsLiYI12SfVN4G1bnEZFe0FB86ewQhasQLsLLR/YsrvULmZBxEeuwPqLxWoOsV0ps+vRR2irkf7YP42sOpM+zKuaM4c/grvQAelKofMWQulz+uM8S/oTUIb+MZgsCY+2V/waUXaSqRIL4EY8l1hvhXuOvU045/j8z4X/VuPvEVEJGdaztpZVoNhmUl/4OUA5/p3U5NC5CvQ3pPYZ0r5OzEQe0miVuCSomoTaiQBHS/D526j+fyAWUbxG1fIfln+I033sC8efMMmvKvbYNUEkAp+FQPr28h0OP//u//MHnyZIOn+4vdG5Hovfvuu3jxxRfFqmgd1xwAANoElQVs27YNEydONEmeCK2OVga0GA8oAECLOcrWuxEisQsYNRjB48dws/g3eI9Stagv/akN39/y4q1PAIDWJlb7kAlj4Td8gKwZDRS8Z+05jDM//AVKp1cnYlrqEVcABeJiaj/VreE7pC+6PDxBY0cAoRucsXUXEjdqJ/5q7j6kPvNRI1+EnZPuYBa9MKef+AkXk3fIzqStj980VrbO8O92N+tpLodQ7fu5k7+zYFduIQI7xhBvywfSpBz8DFlJTTtbqNpJadzBvSazsgA5pbwkh4EjxuyzHjH0GUYGySMEaiXt/dAgZSzBvaegYxe+O0ltAKlcQW4me6k+s7C0RnDvqegQIm/JHL3MU0YJ8W40bgva2D5332hEDp/PxUVAwMKJ7StYK1Kx8vjjj7PXZRcXaRwdxOZeWFiI7Oxs9m9Gxq2lG46OjggICIC7uzvc3NxYq0CpQnXws2bNwtat6jlApM6nbjwF/99++y1GjRoFC5FEyY3naehqQLampaUxdnvqcFBWdjNjiXzQrVs3Vl7QqVMneHt7c3VTqKioYFkAL7/8shxbNxkSQDGbIT/v27cPdF8TE6W1qxYzvzJG8YAYDygAgBgvKWOahQcoAKRWfv6jBzOWfylC5HqUZp701S8ovdSUeVjfAECDrVSLH3TPSPjc1hvUCo9H6I8Lpfqn/7UTF/ceBdX8axIxLfWIePDI8nUoyuDvwe3YwQsRsyYxMkVi+BcrV+KTcGSFUN1001maow/NzS1BQZF7xxixbhEcRwEepR9T3XdzEuIFCOk9Dd6hQwEJ90NojxVlV5GwYw2IvExOoZTwroOf5g7MqetC0t6PRJlE/AhUy+3esYesL7jkm7Rj37EMEQJLDC1+3e5ihIc8UlGah7htb+BacTaPuiSd9sG3IXzg45J0GgbXVJXh+JbXUZp/vdzKmEItJn27joFv+ChYWDbt685rG2UCUGnR+VN/oabqWpNpqP4/eswrsHVw51pCE2mm6oTUy/7XX39FcHCwqLWoh/3u3btZ73qp/etHjx6NSZMmYcSIEZJa6FEwPXToUL28/FLwT/ugVnhS/r42sPX//vvvjKiOJyClloL0ot27d29JXRYIbKHMiA8//FDUmWkapC0DgAAHenmnNHxeIVAlMDCQAUAECnl6erL/5gVb/vvvP0ybNk1pG8h7IIqeTh5QAACd3Kcom6oH7D3d0K53d3h0C4OTb3tYOzne0hKPWs4Rs3xhaiZyjp1E9rEErYGyQfdqZgYHL3d49YyEW3gQnDp6w8rOltXsNxYK7muuVaAs+wqr6ycQoyA57ZYOAQa1W8RidDYdBvRE+15RsHVzgZWjw40vLARe0NlUFhaz1oeXj5zg308z8iEFRJQqS0GwLkKp3Un7P0Vl2VVdpjGaro19WxD7OhGw6S71LE35/Kktuk+lMkNQjwfh1+1urnmp80LsltdRU10uSp+CqIDu4+EV0Efn+9F4Qarlzoj/xaD96hvWb+vdDVGMIV57G9SmTiKG+LcMUsZAJTnEA8AbNJ/es56lyZuCmJlbwq/rWBCHhZm5uDa6Yuyml3oCANJjf2ya7WBmxs6ZOgLwCHEoJB/YIAqk+v777zFhwgStwS8F/l9//TXefPNNWQIvIvmjkgMKBrUJBdsU7FIrPjmF5+WfAmLKRqBU/F27dsliDmUFLF26FPfee6/oNoNyZUZoAwAo8H/yySf1wsZ/3333sU4TUgEh+r5D7QLJX7oAE7IcnjJJq/OAAgC0uiNXNqx4QPGAKXnA2b0Tut3+HGwc2upkVt6FOKQc/FxyzaxOi+pB2dquDToPeAzuvt25Z6egJO9CLDJP/CJ7BgAZRS0Mu9zG9yWeSApjtyyVZBf1pQ+MngCf8BFc6dRCjqRX6syTv7MAzpCZAHTXYxhDPF+5C6Wen0v4g/t+iFWkl/Nuw+ajjae4V2XVeS8kbmOs+aYkHbveAf9ud3GXsAjthUoBMk783IRvJDDmAfhH3sPlgtKCCzjx95sgsEqTjBs3jgXW2oLw1NRUzJ8/X3ZCPso+WL9+PQYNGqQVgKAe8VOnTsXOnTu5fKJO6f3332fp5GJeohvSz4kgUK7AX9WmPn364PXXX8fgwYNhaWmpcZ9kzz///ANqVaiLGBMAaGw3kU8+8cQTrGRETCaGvkAhXXyp6LYODygAQOs4Z2WXigcUD5igB+gFNHL4C9zp5A1bIsb7kzvWqE3DNcFtazXJwcUbEUOfBf0rRYjsMDfjEC4kbUd5cdNSHilzaRpLDP3EA8DNECabDp4AACAASURBVL//E1xKkRYAWFjZwS/iDlAAR3XdcgkBEhdOb0Fm/O+orZHe6YPXjm7DnuNmqKd2ilTmIlR7zmtTUz0zhPaZBp9wvuCkMDuZlSvwMNnLt4dbZ6LX//ZBA1lWCRFwyim5mYdZaUnj8gxPv16MTJFHCJSK27YcBdmay5k2bdqEBx98UGPAJddLs9A+6BX+xx9/xPDhwzXaQQHvd999x0oI5BApvAeU/UBgwaJFi+RYWuscy5YtYx0QtHVjII4BapFH2Qi8YioAANlP+yVAavz48aKIGOUsheD1n6LX+jygAACt78yVHSseUDxgIh7wDr0dYf0f1cma4rw0JOz8P1BtdEsSz4DeCO3zMIjJXLvUI/9iAiPXo5d/Tczk2ufSPoIxxA99hpuln15LKbVZqhBg1DGCXnDv5gYf1K5ZX4/ziVuREfeTwUAkaqVI6eg8QgHmiW3LUV56hUddko4uP6PVFcWs7WNZ4UVJaxpisKd/L4T0eRjEMyGnFFw6haQDn94A4IjcNHrMq7CxF/Nz3NQSbaSZPXv2xObNm+HvL9w201ABVkhICLMlMlJzycO5c+cYYHHo0CGdXE+ZB7Rely5dtM5z6dIlULkClT8YUsS2ZNy/fz+IW4E3Fd6UAIAG/4rdO42Pj4/H/fffjzNnjNum1ZB3Q1nLuB5QAADj+l9ZXfGA4oFW6gFKde9xx+uwc/Lg9kB5yRWc/PdtUKpsyxMz+EfezbgRhGqWK68Vgl4dsxK341rxZYO6gBj6O3Ydy7Vm0ZVUxG19nZvJnoJSarEmZ/BGr+mUPZEe9wPoXulbqMQjcvjzXCUN1xni30T+pQR9m4k2XiGIHrWIm3/h1H/vMrJFUxQ3nyiE9p0O4pmQU4qunEXS3o9RVpgFOcAyAgHo5VydUD091fM7ODio/Zz0fvjhBzzwwANyblFwLgrs161bh7ZthUu6qqqqsHLlSlAavi7yxRdfYMqUKTA318yloe/sB217EFOiUFpaygAKKqXgEVMEAGgfYttSVldX47333gOVECiieMAQHlAAAEN4WVlD8YDiAcUDKh6g2lgi/+MjQgModTtp30fISadXJPVfjpu70xv6mHt16qeylXpQmzWqA6eXf/KFoaV90CCED5rNtSwxptPLMC9DPAEilFpNIISu3BGNN0CB9dULcThz5Cu9llDQmraOHowHwNaRjyH+7OGvcP60/ASPqgdKL9dUpuPkFsB11ucS/kTq0W+4dA2h5OIVitB+M+Do2lHW5QiUpDINIiT17TKGla/wCJFmxv/zFgjsUycfffQRiIVeqN66oKCAke5RmYChRAwhIZG/DRs2jNsksbwHhsp+0LQRSoknwsH+/ftr3O9ff/2FO+7guyemCgDQhlevXo2nnnoKVlaaSX6p/SSVhuiaGcJ9qRTFVuUBBQBoVcfdOjb7+IJg3D+96ZeZ6qo6fLwqFT992RJfS1vH2baUXRL5WdSIF2DfpgP3lrKS/0HKgc+49ZuLIiNJHPY8SyGura5ATvoBELmasbMenD0C2cuwhZUtlysT93yAy6l7uHQblKhtJLVO1CWLRJ0BlMadcugL/aauE0M847+I4vIBtVNM3v+p3skLKbAM7TsD3mF8wRr1sad+9vouS+Fy4v+UnN0DEdRzElzbh+syTRNdKn24cHor6lGPzv1ncs1NmSmx25ahKEd9arS2wI+I/8aOHWvQ1GoK4ujV29VVuLxCV7uobR8Fy5qI5ijTgIJPqq83thBI89Zbb8HFRbgUJCcnB9OnT2dggVTRdg/02QVAm61iWzQqhIDaPKl8LqcHFABATm8qc5mEBxQAwCSOQTFCgweo9plqoHmFgl8iF6sqL+KdolnpEYs4vVTmpB/ElfPHDFanrslJVrbOiBz2HNp4hnD58kLidpw59AWXbmMlN59IUDYJ7wu1kAEFlxORdvw7lmmhL+kUfT8CosZxTU/p5VQGUGGAlpc+nYczEIBH6OU6dstrtxDj8cyjbx37Nu1ZRom7b7SsS9HvKCrToTaW9DPDI0kaSDNPnjyJiIgIwWkPHDig9eWZxyZNOhTw7d69G927C3cyyc/PZ8z9VJ4gVcSUGdCc1GmA2tPx1tVLtUvb+D///JOBMUJCafBr1qzBiy++qG2qJp+bMgBAxg4dOhRUsuHr66txbykpKbjrrrsMClhJdrai0CI8oAAALeIYlU009oACACj3wZQ9QMzbMWNfZSnQPEJM7Un7PmEv4YoY1wMhfabBN3wUlxGFOSmI27YMdbU1XPqNlShLggjdeNvVCRlQVnCBtZYsyE7S2UZ1E3j49US32+dxzc0Y4rcvBwEV+hbXduHoPmqhIBeFtvUTdryD3HNHtA0z+udWNg4I7fcIC9YB+npoGkIcHymsnWLTUqfTp0+DyPCERNdUe14PULA3bdo0QXVivqdAlzIFpIqYrge5ubkMYPjll1+kTq+38dQej7gPHB0dZT8vUwcAaMNiSgEqKiqwdOlSrFixQm/noEyseIA8oAAAyj1ocR5QAIAWd6QtakMdQodyp8OSI/IuxOHkv6tMOqW4RR2Yhs10CBmKzgP4UpurK0pwfOtSlBVkyeIuapkY1u9RuLQLk2W+hkmIaZ9KTa5mxcvONXGdIX4xN5khgRNZSX/Lul91k9k4uCFqxAI4ump+vRMyJDP+V6Qd/17vdsqxAAGUlJ3ULmggN/GhHHY0nqMo9wxO/rsaVRXFTabWBgAkJiaKYsmX22YK4ojUztpafctOXiLAPn36sDaCfn5+gibL3WpQLt+IyYzIzMxkbPhHjx6VtGxzAACoSwS1itSUsUKb1oULQZLTlMGt2gMKANCqj79lbl4BAFrmubaEXVG9ZvdRi/hrbevrceKflf8LxlqCR5r3Hij9P3r0yzC3UP8lX9vuTu16T9ZMDuKUoDRuKgvgJZdUZzO1mDx79BtcOXdU1pp7sjFq5Eto26GrNlep/fxiyg4GTui7vp5IFwlc6RAymMvOqxfjceLvlYAAkz3XpHpUIl6LgMhxjKTUFIRIPmO3LkPxldQm5hw/fhzR0cJlC/QS/uijj+KPP/4w6FaInZ+6AVhaWqKmpob97/Lly+zf4uJinD17Fr/99hv7nxShjgfz5s3TSCinSy29FFt4xlLGw+zZs290LiCwgkoUCKghXxC3Af23VGkOAADtScz5ydUmUqoPlfGtywMKANC6zrtV7FYBAFrFMTfLTVIde7dh81lrLB65evEkqK1YTVUZj7qiI7MHqEsBtbKjFHweOX/qL5w9Im9fbitbJ0YM2C5QM+O2VHuJgJG6A1xK2SlVVeN4Ip/zi7iTa86Sq5n/Y4gv4NKXouTbZTRCek+VonJjbEVZHmK3vI7yklwufWMoEehB3Bt+EXfBwpIP4JLT7sS9H+Ly2d1Npty+fTtGjBghuFRLI1bbs2cPBg4cqNG1pvyCPGHCBKxdu5aBIPv27cNPP/3ERfqn6oDmAgCMHj0an3/+Oby8vATPsLy8HEuWLGGkiYooHtCXBxQAQF+eVeY1mgcUAMBorlcW1uABev3vFPMA/LvdzeUnegVL3v8JstP239Dv0b8tXv2/CDg4WbL/L+dSBV6adQKZqa0HIFD1QVlJDV57JgHH9udz+VmSkpkZwvpOh3fYcElqDYMLLp9GHDHE19Vy6QspWdu1YWncxFwvZyYAlS1Q60Vidq+r0527gOynevOuQ+Zy7Z/4E4hHgfgU9C1tO0QgauSLnP6sR/w/q5B3IVbfZso6P4EABHz4R9wFApaMKedPbcHZI181MUH1RVmdjVlZWZg1a5YsgaYxfSAmeNSFW8CYe9N17eYCANA+tdlKYzZu3IiHH35YV7co+ooHBD2gAADK5WhxHlAAgBZ3pC1iQ+YWVugx9jU4ufP1E6eWWse3vAYKwhpEAQAAowIAAHzChrM+6jxSVV6I41uW4lrRZR51jTp03wJ7PAjfziO5yevULUBgRXrcTzh/6g9ZCAyJu4B4AKw5GeKpFSCVAuhbiLSz+8iXQGz5PJIe9yMy4n7iUTW6Tvvg21ibQN4zkmMDBdmJIDLF6srSW6ajIIlelJ2dNXcYoG4BEydO5Eovl8N+OebQxitAa+jaXlAOO40xh7ag2phtAFX9sWrVKsydO5eVhwhJbGwsYmJijOFKZc1W4gEFAGglB92atqkAAK3ptJvPXl3adUbE0Ge4v0SrCyAUAMD4AACdazRjiBf+Mqfplibs/D/WJk1fQpkAHbuOgaW1g6xLnEv4E+cT/lBLzCZlIfIbMey7tussRe3GWCIBTDlI7RSbMsRzTSigZG5hibD+s9A+SHP6tdCaeedjEf/v23KaZLC5KBPAo2MMQvtOB5W9GENqqq4xHoCSqxm3LE/EcgcPHhRF9Jeeno7ly5djw4YNxtiCzmtSjTy1iNMkVEN/9918WWY6G2jECZoTACAGtKKslUmTJmHv3r1G9KqydEv2gAIAtOTTbaV7UwCAVnrwprxtMzNW5xzUYyKXlXW11SxVvFClHZsCABgfALCxb3udIb5tR66zzTz5G9KOfcelK0bJwtIGHUKGwD9qHDf4pG4dupPZafuQHvsjKq/pVm5BtfWUas4jRVdSWVcM6jevb/GLuANBPR/iWobq/2O3LEVF2VUufVNQauvdDWH9HoGdk6dRzDm9ex27c6oipr1agw5xAlA2wAcffIBPPvnEKPvgWZSAjiNHjiAsTLjLB29nAR57TE2nOQEAPXv2xObNm+Hv7y/oRlPKWDC1s1bskccDCgAgjx+VWUzIAwoAYEKHoZjCPECvnJHD58PNO5LLI6wN1o53QCnjjUUBAIwPAFCNfVh/YogfwnW2+RdPMoZ4fTPZk32Uxs1LQCm0udyMw4wcsFKHwLZd4AB0ue1JLv/V1lQhbuvrICBA30LdFQjsud5BWZoQ23n832+CiDybs7h26IrgHhPhxEl8qcvezyX8jtSj3zaZIjw8HL/++iuCg4NFT0/nUVhYyF5Yv//+e2zatEm0rjEG3nnnnfj000/h6SkMvuTn5+Pxxx/HDz/8YAwTjbpmcwIAyFHaule0ZjDHqBepFS2uAACt6LBby1YVAKC1nHTz2aeNvStixi7hfjkj9mtiwVYVBQAwjTvgGz4KIX2mcRlDL8L0MmwIhnjqDNAp+gHYOXlw2SqkdDXrBGsTWFaQxTWvo2tHRI95hRucSNr3ES6d2cW1thQlOycvVq7A+wKedvw7ZMZLa/smxT5DjaWuF0G9JnOXbfDaeb0LylpQOYCqvPjii1i8eDHs7Oy4pi8tLcWpU6cYQdu3335rclwBL7zwAmOG17S/1lr/Twfe3AAAbd0rCKCiDJXHHnuM6z4rSooHtHlAAQC0eUj5vNl5QAEAmt2RtXiD23pHIGr4Ai4yNnoZpl7n6ojOFADANK4O9bGnfva8jPvx/65C3vnjBtmMm08UQnpPgX2bDrKuV5RzBimHPge15pMqRFgYPXoR2niGSFVl46krwZnDX3LpSlEyt7BG+MDH4NWpnxS1G2NzM48gYec7XLqmpmTn7IXO/WfCtX0Xg5lGBICxW19Haf55tWsSc/pDDz0ECwsLnWyi4KugoADJycnYtWsXduzYgZ075W1/KdVAMd0O/vvvPwwdOlTq1C1ifHMDACib45FHHtHoe8pMefDBB1vE+SibMD0PKACA6Z2JYpGOHlAAAB0dqKjL7gHfLqNYb3Ye0dTqTAEAeDwqv46to/v/GOL5gmpihyeSR0MJveBSxgJvwC1kZ1lhFs4c2oj8S6ckb4UI5nw6C/dz1zRhYXYyTu5Yg+rKmx0yJBsgUsE/8h4ExjwgcvStw6jbA3V9UC3l4ZrMBJSoI0Jwrymg0ghe8EvqNigDICfjkFo1qpP/8ccfMXz4cFDbVTnl2rVrOHv2LOtd//PPPxscEPjiiy8wbZrmvyGtOWBsbgCAGECHgKdhw4bJeY2VuRQP3PCAAgAol6HFecBQAIBXB1uMHNceXaNd4O1nB+c2VrCxs4Cl5a1fPGpq6lFZXoviompcPFeOw3vysOPPHBRerWpxvpeyoei+bTFkjBfCIpzh2cEWdva3+q6qsg4V5bW4dL4ccYfy8ft3F1mfe0ML2TX1yQAMGOYJL29bdr71dfUoLanBubQy7PvnCv74/iLKrwn3cu88YBZ3jTilhhPJWWnBhSZbVwAAQ98G9euZm1sibMBMtA8axGVQ3oU4xP9DDPH6ZbJvbJyDSweE9nsEru3CuWwWUiovvYKUAxtwNSte0rwdggej80C+dNea6nLEbV2G4rx0SWvyDHbvGIPIYfN5VEEtFInMs+DyaS59U1SirgBBPR4EtQo0hGSc+AXpsZsFlyIQgFj+x40bp7HNmq62GrpkQFuA29pTxrX5x9RI9cS0dFRaAer6U6roa/KAAgAo96PFeUCfAICLmzUefNQPQ0Z7wd3TGmbmfK8MtbX1SEsuxbefZGL3tlzRZzBzXiAeeMQP5hZN16Xg+KVZJ5CZWiZ6PjED390Uw0AOVSktrsEbz5/C4d3iWa0bgulhd7ZDWw8bSHmkoaD7fMY1fPvJOfz9q2590/2DHLDi4ygQiNNYqqvq8PGqVPz05fVgu89gdzy7JAwe7Ww0uqqooBr//HYZn7+b3gQIsLC0RuSIBdyBFpGbEckZkZ2piiYAgD6juxLSxQmOTpbsrtK9KymsxukTRfhtUxaO7dfO3q66xoGdeVj0RDz6DnHH1CcCEBDiCGsbczZ3QV4VDu+5ih+/OM/AEXXSpXsb3PmANyJ6uMClrTVs7Sxu3AM64/LyOly5XIG4wwXMRqF5GuZWta+spAavPZPQZG9C+6B52vvYYeIsP/S5zR3OLlZsPyQEQl3JrsT+nVfw3afnNIJ2HbuORXCvyWJ+pJqMYQzxW19HRWkelz6vEnFTEIGhu2807xRq9aorSpB88DPkCrzUqlNycgtgPACWVnw13Kf3rEd2qv5bZlHpRPSol2Hj0JbLZ2ePfI3zp/7i0jVVJSsbBwR0H88yOPSdCXDl/HEk7l4HAn00ybJlyzBnzhy0adNG726jzgIXLlzAli1bsG7dOr3wByikcZqPsSUCAImJiaLaW+r9gisLtEgPKABAizzW1r0pfQAAFLjSvCPubg8b2+vBgRxCAQ8FY6tfSdYa6NB6weFOeOODSLh7NQ1Ia6rr8NnadBaoyCX0Sv/Kmq5o42rVZMrEE0WY+9BxFviJkSlPBODeKb5q5xKj3zCmvh44n16G9984g+MHtAew6uYWAwAMHO6J514PYwGhGBHyv5WtE3rcsRT2zu3ETNNkzPXX4bfU6qoDABbPOYlJs/zRf5hHk2yUxpPQ3UuML8b/vZbMwCghURc4xx3OxyPPBLLgXVXofP78/iLeWZJ8y0cEGDw6LxD+gQ6igbPKijr8/dtlfLjyrGCGhS4AwKtPncS0pzph/DRftXtpvAGyhQCJT1anqr3zbt7dEDXiRUhCtRpd6hP/rJT8as51oVSUiNAuIOpetAsaKGvwRuSGmfG/gggsqWWgNqF2hdFjFoPKE3jkXMKfSD36DY+qJB2yM3zQE/D07yVJr2FwTvpBnNr1LpeuKSsR0EkgQMcuY7i4TsTujdo9ElhWVnhRq8rIkSOxfPlyREZG6swLoHWx/w0gMCApKYm1GVy/fr1YNa3jTp8+Dep2ICStnTW+uQEARFi5cOFC2NgIPy4oAIDWHwtlgA4eUAAAHZynqJqmB+QGAGL6tcW8pWHslVBfcjW3EqsXJ+PQLu0vgCs/jULPAW5qTTm67yoWPHpCNjNnLwjG+Ic7NolpqKxh43vp+OYj7YRflDWxYHk4eg1sKzrwE7MBKg/4fsN5bHxfetqvNgDg5LFCLHk3QtKZU3nHC4/E4XLWrS9Tzu6B6DZsHqhfPI9cOrsLSfs+BiiyVhHV4DcvpxKXL5Sja4yL6DhU291TXSMloRjtfe0EgRHKhnh93inEHrwJzsyY2wkTpvtxgWe07QM7r2DJ0wlqA29eAODgf3kgW4ff3Q4WajJq1J0VgV2/f5uF95adafIxBdLdR72sA0P8ZmTG/8JzRXTWsbR2QGDMBPh0HqnzXI0nqK2pQNqx73Ehcbuo8gYilesQykdiln8pAQk7iSFe3gwodQ4J6H4fOnUfz+Ur4kkgHgDKkmiJQpkwxJMgd7vJxr4ivocr546Kdh+RrT3zzDPo3LmzwYAASsknVv6VK1eykgRdRRsAUFlZycAOSi1vjdLcAIApU6awbBEqWRESBQBojTfZcHtWAADD+VpZyUAekBMAkPoKrMsWKXCkIOdsouYvhmPv98achSFqgykK5l6ZcxLJJ4t1MYXp0sv3mo3R6BTq2GQuCjRfnh2v1Va/QAcsWt0VgWFN59DZQIAFhH9tvsgCMrGZCLSuRgBgdSqiermi31AP0UE0zfnflhwW+KqKTi/DADJO/Iz0WPV9nVWD38ZrU+CcnVWOvf9ewYnDBbCyMkevQW4sdb+tu/UtZmq6e0Jr0PxZmdew7edL7B507+2KQSO9kJxQhDfm36xxHjuhA55cGHLLCzuVWiQnFLMMDsokIbGzt0T3Pq6I6u0Kv072t4BFqqUZjY3nBQBozx5eNrC0up7RQxwO51LLkJZcgro6ICDEAYFhToyborGUFFVj5UuJoFKIxkIM8Z0HzkK7Tv25rjYFNBTYGEvMzC0Q1GMivMOGgV655RIKhDLifsCF09u0pm3T2mH9NDNjC9lVU1mG44whXr4MKKG16PU/YuizXC66Tur5Bgpzbs2Q4ZrMBJXo58CrU190ip4AWwf1QLWuZtPvQ/q9KFUGDx7MygKIKd/FhUBSvhI+KevW1NSwTgJz587VqTRAGwCg7xp3Maz1UvyiaezFixcxdepUSUSLzQ0AmDFjBtauXQtHR+HvRgoAINeNUuZR5wEFAFDuRYvzgFwAAKXbi30FrqyoRUlRDSgAbxCq06cac3tHS42p2A3jKaDa+Vf2LcGTusOhOd/+vDt8/OybfFxXW49NH2eyUgBdZfBoL8xf1hn2Dk3TvBvqwDWtQS//Kz6MRGiEs1ZTKKOAAiuqt6bUdPJdO+/rvtP2OqvpVVZoYU0AwO7tuSDgR0qpx7WyWqxalIRdW3OaLOkZ0AcRQ+Zq9YHQgLTj37NUanUiFJxTwPzrN1mMz0AVGKGA9oUV4RgwzOMW3wqdqbo1tL3KN9iqDkTKvVyBt19O0li+Mere9pj9YgicnC1vbFsou4UXAGiYmHy1/dfL+ODNpmUGlPXz7GthoCygxrHCv39kY/nzTYnc/LvdjcAefG2brhVnI3bLUlReK+C+K7oqWlrbwzd8JHy7jJH1BZdKALKStiPz5O8aX76dPYIQPfoVUDo5j1BqPaXY61scXHxY20JrO7768jOHvvhfVoS+LTXe/B5+PRHWbwaIJFBuyc08jMQ9H6C25ubfW6lrEEkgvcL2798fHh4E9uoXDMjKysJLL72Er7/+WqqpbLw2AEDfGQAKAMB1bIJKYkgAFQBAXp8rs93qAQUAUG5Ei/OAHAAABZ1vfhLFvvgLCb0Y7v07lxHGaXq1p7n63+6B+6b6onNUG41ggLr0aXXrEzHdHQ94q32hllqbL7S/hW93AZH1qQrVQr+//Ax7eRcS2jOBJ5pe0RtI/X7aeAE7/sxWW+NNweo9k31xzyQfxnsg9B2NbPpsbRp++Fx9f2hVO4UAAAIiKCBUffUl/QaCOvrXytr8BlEcfZaeUop502JRXNi01tmn83CE9HmYu7467bhwari64FwMIKLufK6V1uDtRUlNSCnVrSFU7qDqZ9VsFSrbWEd354dLWn/vqN5xep2fO/l4Ex/rAgDQWW98P4OBZkJCQNbqL7ojIPjmSw1xJjx+35Em4AqR6UUOf17r3tQNqK+vw4ntK7ha6HEtqEGJQIDAHhNlzQSg5S6m7ETasU2orlSfpk8ABPEAOLX149oSAWUEmOlbiKiwy21PgjoC8Mjl1L1I3CNffTiPDYbQ8fDrgcCYB+Hg4i3rcpVl+YjdtgzUVlEOodp6AgOofWBwcDBLy9YHIFBUVMTS9N96Sz2ni6a9aAMA9M0BoAAActy0m3MoAIC8/lRmk+4BBQCQ7jNFw8Q9IAcAoC5tufG2KQBY9twpUcR9jfUGjfDEU4tC4OapPsWWXvC/33AOn6xJ0+jl3re54eW3u8Kx0Qtpg4JYEEHTAvTy+daG7qy9oapknbuG56fHaWzJR9wB9071FXy9p9f+rz7IZGzxYoQC1lnzg3DPQz4s+FYn9LL8ypMntZYlkK4QAKBuXgIX/v39MjasTb+FBZ4yRMZN9mUv6Vt/uoQPVp5Va1dQz0nwi7hTzDbVjKlH8oHPcDH5X7X66oLzhOOFmDc1VmtJhLozVveyrW4NoRdwVSNVQSQp4BQBZnTmDect1OVCFwBArD2qXBhCtlBfdOIB4E19Tj26CecS/uC8K/KpEZM7tTQM6jkRVrbaM3jErkwgx5XMI0g5tBFV5YVq1cIHzdahnWIsTu96X2upgVh7NY0LjLkf/pHjuKaiMgXiAaipusal35yUXNuHI6jHJDh7BMpqNrXNzLsQK+ucDZP17NkT99xzDysVIHBATkCgsLCQZQJ8+OGHkmxXAADN7mpuJQAKACDp+iuD9eABBQDQg1OVKY3rATkAAE1Ee2Jr9YW8QG3QlqyNEAQBiDxt/vQ4jU6kgHjtNzEIj2qagkrp2RRYCwWkYk5HNfhq0BFieG88J9VwL17TFfRyqk7EpIAL2aguNbyxbWJKKGi8WABAjK0NIAy1RVQnlBJOqeG8cnr3+8hO269WXTX4FZOd0Xii55aGgV7pG0TdK7vqGvRqTgCVGPCGXvHDujmzUhgqqfj5ywtawa0GW/QNAEgplxFrC2OIHzgbngG9uY47J+MQTv23lktXH0qe/r0R0mcaqF2gnEKt3M4c2oiKz5gb7gAAIABJREFU0itNpvUJH4nQPg9zLVdVUXydIb4gi0tfipJXQF90HfK0FJUbY+tqqpid1OKzNQi1eAzt+zDaeIbItl1DllEQIDB+/HjcfvvtCA0N1Vi3LWaDVA4wa9YsbN26VcxwNmbnzp0YMmSI4HjiGqCa8vnz54ueU8pAJQNAire0j121ahXjhbC0vFnmpqq1Y8cODBs2TPtkygjFAxweUAAADqcpKqbtAV0BAOpP/tq7EaxHuapoIiOT4hVNKfxCqc6q8z/0mD9rYWZp2bR2UVNKuhg7hQAQoTTxxnO+vKoLho5tpzZdn1LkqeXh3n9yxZihdsyE6R0xY26g2hp9sdkPYgAAOWwFzHD9pfAe7v1SB4BLZ/5Tq68anBNgsfCxeKSfEW7r13iiuyf5gF63G/reF+ZX4dWnE5Bw7ObrrNgXdu4N/k+RQC362es10A2RPV0Z+WRjHga5MwA08Tao7kXVB+r81KBDLfWIAI1HqLXZdYZ43Uk8edZXp+PmE4mgng/B0dVXrinZPAWXE5F67FsUqwTBLl6hLIvC3EJc+01VoxJ2voPczCOy2qpuMse2fowHgJftPvnABsHMHr0bb4QF7Nt0QGjf6WjboQvo9yKvUPlIWcF51hmFeDOMIaNHj8akSZMwaNAgeHt7c3UWOHbsGMswIPI+MbJ9+3aMGDFC41DqNvDoo4+KmU7yGAUAkOwyjQpi/Pn333+DWlkqonhAHx5QAAB9eFWZ06ge0BUAoJZl1EediOhURWzKsDYHaErhFwp0VOekFPQ3PohktfGqIiZQF7KRXmxff7+b2gwFbfvXZFNNdR2+XJeBrz/U3jpQm/+WrY9Ev6HuaoeJSU/XBgBQpsOWHy9h9StJ2kzR/LmZGVhrsxDhlxttCyTv/xQXU3aoHaYamBIXxWP3ig9+mmYQ1GLt0hRs+/lmba2U4FfbXuhzygboMcANYV2d4BfkwLpNuHvZws7OXGObSLkBgLKSGrz2TAKO7b/ZrlDIfikgCJGfdbt9nhhXNBlTV0cM8ctRmK3jveNaXUjJDG08g1kmgLN7J1lnLi24AHrJJTCgQSigjhnzKhxcfbjWSo/7ERlxP3HpSlGi1okRQ55GW+9uUtRujCVQj7X3bEVi6+iOkN5TQT8jYoVKRYpyUxk3RmF2IsqKLqG+rlasut7HUXbA7Nmzceedd8LdXf3fJHVGVFdXY82aNXjxxRdF2SgmYNTni7GY9UVtRMSg1tAFwNiAjohjUIa0cA8oAEALP+DWuD1dAYDlH0aiz+Cmf8iJIG7je+n45iPdA1hNAahYAIDO9pU1XTFkjJfaYyaSvtWLpbeaEgJAxPATzJwXiAce8VMLnqScKsaCR0+oJcqTek+j+7Zle2/j2vSVUAxBnTYAQGwmgRi7qQMAdQLgkfq6GsYBIDYD4FRsIZ6edFz0Uqp+UJfhohr8SrmfDYYQqeLUJwMYqWRbD2EyR02GNxcAgAjPrjPE87Gfnzn8JS6cFp8aLPqwdRxIAXnnAY+hjUeQjjPdql5ZdhWn93yAgsv/66pgZsYI9njbKdLr/3WG+ApZ7VQ3mS78HsV56awMoLZa/3bq3RESFrB19EBA1Dh0CB4MdWliFWVXUZRzBvmXElirxPLiHBB3hKkL8QS88cYbrH1dmzbiukOkpKTgrrvuwpkzZ7Rub9myZXj++edhbS3cISMhIQHduvEBUtoMePjhh1nGghxCoElYWJjgVK0BADh+/Diio6MFfaDvkg45zlGZo3l7QAEAmvf5Kdar8YCuAEBoV2cEhTshJNwJvp3sWc90eqGkVn9L5t6aHq3LAXz0cy/Qi7mqSEnjVmVZbzyXmEBYdW1N3ALU4vCVOSeRfFJ9erImXTnBE7JZ01p0Tqqv2Kr71AYA0Ev6ExOOaiXSE3P+1Nec+pvzSuLeD3H57G616qrBuZj2jI0nMgQAQJ005i0NA5EOipGqyjoQ0WTOxQrQ/vRFAqivDAALYogf9ASIAZ1HstP24fTudTyqetdxcvNHp+j7QWUBRBQolxCbe1rsZlw5d4z6bcA3fBSCe03mmp7aKMZuJYZ47Z0muBZopNQucAADK3iEAv/jW5eiJC+DR71Z61jZOLB75B12OypK81CYk4L8iwkoyj2D8hLihahvtvvr06cPVq5ciYEDB2rtJFBRUQEig1uxYoXW/YrpG0/cAlSasHfvXq3zGXOANsK+lg4AEACyefNm+Pv7Cx5DWVkZyw55//33jXlUytot2AMKANCCD7e1bk1XAMBQfhMCAKQEJur6rDfYL5UQjvQ0lSYI9WFvWE9T6YA28IDH56rM7I3n+PmrC3j/DeFXFW0AgJgyArE2U/20X8QdYoc3GUdkaRcSt6nVVwUApGYAdApxxPKPIuHZ3pbNL3cGAGXSLFgRrjZTg9oVUqlK9sUKXMi4BsoQOXm0kP1LIpZ4T2x6vthx6hwtVZc4AIgLgEdK88+zwLBGoFUez5xy6lCHAwrOebNahGyprihhnAA5GQfh7B6I7iNfgpm5BZfp8f+uQt558ZkwXIsAcHIPQPToV0BtAXkkad9HuHRmF49qi9Axt7QGESK2NKFsgM8//5x1ErCw0HyHf//9d9x9t3aSWAIUNm3aBB8f4dKY0tJSRiz32WefmbRLWzsAMGHCBNYFom1b4TbTubm5jM/hjz+M3xXGpC+TYhy3BxQAgNt1iqKpeqA1AQB0BpoIBaW+CAvNJQZMUCWUa3w/pNami7lb1BFg7uJQ2Ng2/YKlrZOCJgBA7myFwJgHdCIBPHfydxYYiQlMpfpZNbClgHzZ/NM4tCvvxnK8JQCUpbHmy2hExNxMha+vq0dyQglrdbl/xxWNGRbNGQCg4JhKP3ikrpYY4pehKFd9W0meOeXWoTp94gTw6tRP1kyA2poqpMduRt6FOEQOnw975/Zcpqcd/x6Z8b9y6UpRIj8Q34NLu85S1G6MzUr6BykHTTtY49qYosRaBxJzf48emjOBUlNTMXbsWFFlAPv370e/fv0EvVtXV4cPPvgAc+bMMekTaO0AgJgWgMnJyejVq5dokkiTPnDFOJP0gAIAmOSxKEbp4gFTBQCoDppeRPsOcUf33q6stMDMvCnRoJQMAPKTpnr4vJxKvDw7HhQYahNN2QRiygmE/E7rSgUitNnasO9X10bAyblpGx1KIX9+ehyoblydaAIApLDDi7GTMgA6dh3DHShpIgtTDc6pRSXxLGRliusvPv7hjiDehoY0e3WZGrwAwG2jPPH8ss6wd7x+PkSseGDnFSx5OkFUaYUqF0Vz4QCgvTq6dkT0mFe4GeIpKKTg0JSFgt+A7vfBO2Qo6CVXLiEA5PLZPXD2CAKVHPBITvpBJO37EAQo6FuCe09Bxy5juJYhkId4AOpqq7n0W6sSpdlPnjwZzs7OCAgIYP/SayrV3tOLO9VPUxD81VdfGdVFM2fOxFtvvQUXF2E+ECkvvcTyP336dI2lBQcOHED//v2Num9ti7d2AOC3335j3A+aROkAoO0WKZ/r6gEFANDVg4q+yXnAFAAACjCpvr9rtAsCwxzRwdcOTi5WrHZdm0gFAGi+dzfFsLVUhZj3P1ubju8+PadtWWh6URdDKKiJmf/qlUrkZVdqtUHKAOrS4BtgD1u7phkA2ngUNAEAJcU1eG1uAiiLQA4JiLoPnaLHc0+Vm3EYp/euV5sq2+QFv6wWqxYlYdfWHFHrqZJIquM+4AUAZs0PYoSQZv+78lKJFVVta04AgKW1PboOfprVyvMIpYVTerjJi5kZAiLHwT9qHMzNhftZG3ofVFceu20ZI5DTt7QPHozwgY9xLUNlHlTuQWUfioj3wAsvvIAlS5bAzk596UVlZSWWL1/O6uuNLdpe7aWk7T/xxBOMX8DR0VFwW1IABWP5pjUDACEhIfjrr78QFCRMpqoQABrrZraudRUAoHWdd6vYraEAACIL7NbTBYGhjvAJsIdnO1v22qmtnZm2Q+ABAB581A/0Ympp1ZSYS1s6fIM9Qh0FxLYUFAIhtO1XH59r86FcXRjE2O4dejvC+vP3ZiZWc2qVRuRmqqIanNPn/23JwevzTmk1rUv3NliyNuJGu0d6of/xi/P4YOWtqee8AIDqz6GU7gGqttFmmhMAQPYG9ZgIv26aX3mEDqnkagaOb1naLBjiLSytWZvLwJgHYWF1nUvC+FKPE3+/hatZJ/RuCmUqUNcHC8um7VjFLE6Ej0T8qIh4D0yZMgXr1q1jafbqpL6+Hp988gkee4wPmBFvifaRROJGbQLNzdWTZlZVVbGgfvHixVono+CROANCQ0MFx1IZwMcff8zWNFVpzQCAGBAnPz8fjz/+OH744QdTPULFrhbgAQUAaAGHqGzhVg/oCwBwcbNmxGSUwt+xkwMsLbW/5vOcjbbgVd2cmgLawvwqvPq05u4FmvTFMuILkRry+EBXHW0+NCQA4O7bHd2GPa+VEVpozwXZSTjx95uiMgBoDuJr+GxtGn74XPhVkcpRFr8TwUgfG4TS/6nLxem4oltM4QUAVDMAxJZW0M/Zig8jERrhfIsdQkSSYgn6xI5Tdw48uu0C+6PLbXy1uMQQT6nh1CquuUj74NsQ3GsKiOHdFCT16CacS9A/gZa1rTO6DZuPNp7BXNumlo/U+lER8R648847QX3pPT09BZVMJRWeAvuFCxfCxkY9QCQFAKDNiikDOHv2LCMgTExMFO9UA45szQDAn3/+yTgfNElsbCxiYmIMeCLKUq3RAwoA0BpPvYXvWW4AgNqXzXwuEH2HeMDGVr7WV0LHoC14FdITesGvq61npGufrEkTPHmhDAIxug2TmhIAoK0VoCEBAGIKJ0ZzKxv1r1XafhzLCi/i+F+voloNK7y6DACaj8oYPl2Tij++u9hkerrPz74WBmrP15CeT4z8v3+bhfeWNe2cwAsADB7thfnEAeBws0SDGP6XPnMKxFWgTghcI+CAALYG2xrGCf1ciA3OxY6TCwBwciOG+EWgcgAeSdr3MYj/oTmJV0BfBPZ4EHZOwoGZofaTnboXSfs/MUB9vRlC+06DT+eRXFsrzE5C3LblqKur4dJvjUpi0qh5Wsnpw5fashWkAgDU5o+yClxdXQXNra6uxnvvvYfnnntOH1vSec7WCgCMHj2adYfw8vIS9GFzIXLU+RIoExjdAwoAYPQjUAyQ2wNyAgBEkjZltj+c2ljJYialWZcUVbN2Z35BDqyGXVV4AQB1AVfD3IknijD3oeOC5GsrP41CzwE3X4Mb9MRkD5giAKCunV1jPxsSALBv0x7dbp8PB5cOXHeIAv/4f1aqZYVXDWqJZZ8iZwqe6b/TUkoZo//JY4VwdbNG79vc0XuQGxycbtZr051MPlmMl5+IR+HVpqRpvAAAkUrSvaJSmcZC9/vwnqs4vDsPBVerYGdvie59XBHZy4UF/g08GWQXMQc2EGU2NwCASPIihj4L1/bhXOd+MflfJB/YwKVrLCUzMzO4+UQhsMdEOLr6GssMtu614mwWWFeUUl95/YouZT5VFcWI3bIUBPQpIt4D2mrrpQbW4leWNlJbBoAUDoCGlffs2QNqC6hJMjIyQGDBoUOHpBlsgNGtFQD44osvQICQUDkIuT4nJ4cRPW7dutUAJ6Es0Zo9oAAArfn0W+je5QIA5rwcgrsm+uiU6k9BWGlJDYhF/+TxQuz4I/sGI7/QizkvAKCJxb+0uAZvPH8Kh3dfbXLqET1c8Nq7EXBp25TJ++i+q4xVXoyYUgaAunZ2jfdgSADAwcUbYf0ehUu7MDFuVDvm9O73kZ22v8lnqsF5+plSVFfWNUmfF1qYguyTxwrw2jOn1Ab/pMcLAJDuwOGeeO71MNDdlCL0M/DjxvMYMMyTkWiSEKhDWSzEU9BYxL7six2nzk5e3eBek9Gxq+Z0TyG/FF1Jvc4QbwAmeylnI2ZsG49ghA2YaVQQoL6+Die2v4n8SwliTNZpjItXKLqPehnmFtLuecOip/57FzkZB3WyobUpa6utJ38cO3YMQ4cONWorNW128tR7i6kjJx4EqiF/4IEHTO5qtEYAYNy4cfjwww81lq3QQRFB4B133GFyZ6YY1PI8oAAALe9MW/2O5AAAZi8Ixr1TfUWx9pPDKdCnGufc7ApcOl+OzNQyxB8pYPXU5ddq1Z6J3AAALUIt3Yh5nRjyGwsFen9+fxHvLEluYouQjpQOAjSp0H60peMb48IaEgCwsXdF1MiXdAqGMk78jPTYpoRAqoEp8TUsmHkCi9d0RWRPF7VtJhv8TVwB23+5xNL+qQRASHQBAGhOKjWYtzQMVHqgTWpq6nEqthDrlp9BWnIpVDtL/PtHNpY/f/qWacQG52LHyQkAUF18+MDHtW1b7ec1VdcYEWBpvvYOHlwL6FmJauJDek+Ds0cnAPrhS9G2Baqtpxp7fQv9jEcOfx5U9sEjxFVAnAWKiPfAww8/jLVr17IWgEJSXl7OOgG8+eab4ieWeaS21/rU1FRWE37mTNPyK02maJuXdCsqKrBmzRq8/PLLMu9Kt+laGwBAZJU///wzbr/9do1cQJQNsmDBAqxfv143ByvaigdEeEABAEQ4SRnSvDygKwDQZ7A7FqwIRxtX4dccCvjz86pw/EA+dm/PxYnDBYKBvjrvUZrzhz/1uvG62XgMbwYAzRHdty2IC0Cd7ekppZg3LRbFhTd7TpMd63/oyVoWqgplLbzwSJxgvbbqeCEAQFs6vjFulyEBAGqPFn7bk/AK6MO91bwLcYj/522Cmm6ZQx0A8Ni9R9iYEfe0x90TfeAf7AAi/SOpqqzDlexKUGYHkQQK1eI3XkRXAIDmovXvmeyLwaM84d3RDnYOljdq/AkgysupYjb9tikL59LKbiyvyk2Rl1OJl2fH38iioYFiA3ux49QdEq+us0cgoke/ws0Qn7hnPS6n7uW+N8ZWpOyX4N5T4ebdzSimXDq7C8n7P0V9nXoQVi6jzMzMEdpvBqgUgEfyL53Cie0rQFkLiojzAAVVu3fvRvfu3TUqnD59Gvfff79RCPHE1OsTq//dd98tbtONRs2YMQOrVq3SyAVAwwsLC/HSSy+x12dTkdYGAFBLSuJjsLZummXZ+Ez27t2LQYMGmcoxKXa0cA8oAEALP+DWuD1dAAAKiN/8JIq9WgrJhYxr+PCtszj4Xx63ezUFoLoAAGSQUD2/upf420Z54nkianNs2sNbbDu5Bics/zASBJ6ok82fn8eHKu3luJ0ng6IhAQAyN7jXQ+jYlT+t71rRJfYaXFV+K0O/DK5QptCjB64zxD+HNp4hXKtcSNzOWkA2Z7FxaIuQXlPgqQMAxrv/soIs1kGjoqxp6RPvnEJ6Pp1HILTvdK5pqcUn8QAQb4Ei4j1AL/vz5s2DlZUGsL6+Hjt27MC9995r8FKA7du3Y/jw4YKvvvRCTxkKK1asEL/pRiO//vprTJw4UWNNOQ2/dOkSe1mm8caWF154AS+++KJG4IKHwFEbqFBSUoInn3wSX331lUFdQO386HxdXFw0rktADfmG2lcqonjAEB5QAABDeFlZw6Ae0AUA0BQQ0ya0sZiL3ag+AQAhRn+yTTWF+tklYbjjAe8mjOtUQ//2oiTs3pYrdkt4bmkYxt7vrXY8EdEtfDxe9Fz6HmhoAMAnbDh7IeSV2prK623hrgh3cuCdW9HTrwdC+kyDb/gorkUKc5IRt+0N1NU2b4Z4AkKCe0+BV6d+oNdyQwm9/MdtX46Cy/pvh0Zkj91HLoSZ+c2uF1L2eXLHGlw5d1SKSqsf26dPH2zatAkBAZpLL2pra/Hdd99h9uzZBgMB3njjDQZO2NraCp5TSkoK7rrrLsnp/w0ThoeH49tvv0W3btozbIhr4LXXXsO7775rlHvj4+PDSjZov5aWTR8cGhvVUgAACuipBWSbNm00+pz4Gqg9IPlGEcUDhvKAAgAYytPKOgbzgC4AgFBATMYTe//KlxJxYCf/y3+DE4Tat9HnumYAUK31Wxu6w9uvac111rlreH56HHIuVTBitjUbo9Ep9DrJWmNRVy6g7QAfeswf057qpJY0sfG62uYxxOeGBgCuk4QtgrmF5i8+mvaetO8TXDqz0xDuaRFrWFo7oL6uBgSekBBBG5Vj1FRfb0FIgSj9fw2fN4ypq71ZIiOHIzqEDEXnATO5pqquKGGZH2WFWVz6pqREvg7u+RC8O9OLqOFAgJSDnyMr6W+9u8LGwQ3dR7wIB1cfrrUy439B2vHNXLqtWWn16tV46qmnNGYBkH8oyKK6eSLQS0zULyD06quvspRvKlMQEgIlKC1/zpw5Oh2f2BdmWoQyDn766SeDAiHkg7lz57Iz8vQU1x60uQMABHa8/fbbLOtEW9o/nYspd2zQ6XIqyibtAQUAMOnjUYzj8YAuAMC7m2LQNVp9qlbswXzMnx7HY1ITnfum+rJ+51bWTb8I6woA0GIL3+6CYXe2a7Ju4zIAoWyHutp6fL/hHGNclyKU/r9oVRe15QREkLhqURJ2bc2RMqXexhoaALC2a4OoES/Cyc2fe09ZSf8g5eBn3PqtRZFeYMMHPAbHth1Rea0QZubmsLFvy+qrK0rziLETVrbOMLe0RmXpVQYAWNrYg9r2VV0rxLWSHGSe+AXVlaWyuIzS/6NHE/jDyRC/6z3kpB+QxRZjT2Jl64SOXcbAt8tobl4EqXu4mLIDKQc+03t9Pd076vbRIWSwVBNZcJqTvh+nd6+TrNvaFUJCQrB582ZERkaKckVubi4jxlu5cqWo8VIGSQn8zp49i3vuuUcWMEJMtkHDPuiupaenMx/ok2yuIfCfNWsWyC/UIlSsNFcAgPZJr/5UluHurr4cUtUHpsjRIPaclHHN2wMKANC8z0+xXo0HeAEAehFf+3UM/IIc1PpVzjp2oQCdFpYDANBUyvDX5otYvTgZ1Olg/MMdm6T/FxVU4/V5p0CAhxTx6mCLtz/vDh8/e7VqUjkFtK1N5Qa0B+oVX1RYjeKCalw8X4683ErEHshnBI1C7PaGBgBoL5HD5sO9Y4y2bQl+XpyXzojC5ApMuQ1pBorEyO7uS+Rg4r90Nv6CfPLft0HEi3KItZ0LY4h3dic2fOly/tRfOHvE+LW70i1Xr2FmbslKIgJ7PMAyMvQtJVczEf/PW6A6e30LARshvaeKWobAqeIrZ5F/MYG1KlTq/0W5Te0gsYR4jX/GKQimemsKgqk+XBehYJeI9h555BFRr9z66E5Ae5k6daqoF2faawMQIJcPGvxHZQlU+nDnnXfCw8NDUuBPc5BvPv30Uzz99NOSjsRYHAC0X0rdJyJHKsWwt1f//UfdZky1S4MkxyuDm60HFACg2R6dYriQB3gBAE1BoZxM9prWoT3JAQBoYvc/l1qGuZOPY9n6bmqzHXTJdNAEbBRercLSeadYxwRdhfa35stoRMSoz9agdnhPTDhqUgBAYMyD8I+UzvZ840urAeuZdT0fY+pTennE7c/Co2MPTjPqEf/PKuRdiOXUV1EzM0NY3xnwDhvGNV/B5dOII4Z4PTPZcxmngxKBAAFR94KyAvQpVNJBPAqFOSn6XIbN3bZDBKJGvqimxKEeFWX5KMpJATH+F2YnobwkV+9ZCXrfsAktIOUVvLHZRUVFOHr0KGvTRiR5YsEACvonT57M0rx79uyptc67YU1K/f/mm28wbdo02b0nFQRoMIDXBw36tP/x48ezdoahoaFaa/yFNp6VlYUlS5Zgw4YNkn2jDQCgYHvbtm2iz1edAZTOHxwczPbn5eXFWlDa2Wlvb6tuLn3eA8nOUxRapQcUAKBVHnvL3jQvAODjb88Y9IX6lcuVAfDMq6G4435vmFuof52UAwCgE545LxAPPOLXZJ3S4hp8tCoVD88JgJunzS2Xoaa6Dp+tTcd3n/L1HtdGokidExbPOamx77yY23nPQz547Plg2Ng2LaGorwd+/OI8PtDQdcAYGQCe/r0RMfQZMdsTHEO9wqlnuCLCHrC0tkeX256Eu280t5voxViuDAAyQhcSyKryQsYDcK3oMvd+TFGRgJr2QYMQED0etg5uejWRWgFSKYC+hcCMyGHPo41nMMqLc0AkjvS6X5hz5nr5iUobT33b09rm37hxIx566CFYWPARMVJQRinZly9fZv9SbXZjIbJBYnNv3749+1fqOvTqru+OBMuWLWOv55r4BzTdi5qaGmRnZyMzM5PtPykpCRSYNwh1XIiJiWE+oGDY19eXBcJSUvxV16c1d+3axbgCePkZtAEApvSzQPfs119/xfTp03UCJExpT4otzc8DCgDQ/M5MsViLB3gBAJpWqJc9fabLy3iDyaPGtcecRaGwdxD+giIXABDWzRmvv9+tSZBPNf6H915Fj35tm3AQEDngS7NOIDP1Zi92KReOXubXfhOD8Cj1rLeUkv/7t1l4b9kZKdPeMjY43AlL3o0QBGrEZBoYAwCwb9MBMWMWg/gAeCUn4xBO/beWV71V6FlY2iB6zCtwdg/k2i8R7yXsfAcF2Ulc+uqUXNp1RvQoYojnS3kne3Izj8hmjylN5OYThdC+M2Dn5KE3s7KStiPl4EaDBOAEAtTX1aGmiu93qN6c0Eom5n0F17d7KPinTAMK+niDXLE2UmYCtZ6jmnRTF+JkID4G4iTQRZoLAFBVVYUvv/wSM2fyEcPq4iNFV/FAYw8oAIByH1qcB3QBAF57LwIDh6tnqi0prsHqRUnY87f41niNnTt0rBeefiWUse9rkqrKOvZ6/dsm3Zm/KaOh54Cmr2u0hrVN09dzOer0x07ogCcXhsDWTj3IUVlRhx8+P8cyDaSKi5s1VnwYidAIZ7Wq9Pq/869svDH/tMapjQEA0AtJ1yHPwNO/l9Rt3xhfXpKDuG0rQP8qot4DllZ2+H/2rgMqqmuLbopUQUAQQUXFBioi2GJJYozGGNN7YnrvxcSY3k0zMb2Zn25MLyZemlAXAAAgAElEQVRRoyYmsSTGqICgYFeqKCogHcS/9iVvHIYp7715AwPcs9Zf/jjvtn3vjO/se84+SVMecooAWL/oCZQX5xkGMUUIh06eiY6hMbr63L1xAXas+0JX29bQqFNkfyGg1zG0h0umW7J/OzYum42aqlKX9C87dS8EnL0FN3o1ys0/nX/z23SjxzHvj7npLLs3fvx43SH5rpwfUy0WLFggtBOMwKQ1EACMrHjyySfx9ttvuxJa2bdEQBUCkgBQBZN8qDUh4AwBcPF1PXHNnbHw7mC9TFX2znLhXDLHXK3xVpzl8c6/sodNp9i8LyP1BiiUd9uD/a2GylvO37xCgNq12XruydeHYOxECgBZf4KRAGtXHMAbs7aiILehLJsjG5jYCTNmxdsUaWT7fQVVeOTWjQ73pyUIAM6vZ8IZ6DviUkdLtfP5UWT8/hoYCSDNOgIBwV2RMOFuUQVAj1Fkce0P96Oq/ICe5lbbMNw9biwV4k/S1eeBvI1IW/qcEO5qqxYU3hsDjrsKrJpgtLHSQ8rip0EiQFr7QICibCzF1rdvX6fC051Fi44uc9rvvvtuZ7vS1Z7ChDNnzmxxHJTJMxd/0aJFYm/WrDHu3zF3JgAqKirw448/YsaMGYaQHboOgmwkEbBAQBIA8ki0OQScIQCY///C+0no1tO2sAsdVjquzGe3Z3T8Tzk7CiQVqC+gtgoOQ/Tnz92t64bccj5q1qO02bmlDNOv3IDSYufroNPBnvV2IqJ62BfIYbrD8kWFmP/ubjD9wJoljw7DBVfFIHl0qNWyiUobRhZ88OoOfP1htsMz3VIEQFi3BFEO0Jk66Dmbf8HWNQxnlmYNAdZhHz71SXj76BNnctVtcY9Bp6L/KH3CXyQjNix6UgjHtWVjhESf4Rf/V8HB2JVuXvkuCrb9YWynsje3RoB58BQHZEh8aGhos86Vee3r16/HY489hiVLljTr2NYGu+eee3DzzTcjNja2RQgRCg0uXbpUhPob6fgra3VHAoBrXrhwoTiDrk77aPEDJifQ6hCQBECr2zI5YUcIOEMAsO9r7uqDS67vCTrwtuxo/VHs21uNTSklSPnnEArzGm6xQzv7ID6xE/rGd0Rs/44I6Gg955c34FTj79E7wKpTq5Tqc7RWNZ/f82QcGAlgz3ix+POXeXj58Sw1Xap6hqkUdz8+AAzbd2TEs6L8CPbtrUJNVb14PDi0A8LCfeDr51jQSau2QEsRABQ7o0p4YIj+3EyWNcv443VUlOQ7grVdfk4BtuQpj8DTy36qjS1w9mevQ8byV1FfX2cofmHRgzF08gO6yZ80libMNqgygaErM7Yzv47hIkomsvdoQzvO2bQYW//5xNA+ZWetAwHmwlMY78ILL0RMDEvfai8PqnalzPHesGEDXnjhBXz//fdqmzXbc+eccw5uueUWjBkzRlPJOj0TpNjdli1bRM67EeUW7c3BHQgARmgdOnRI7P9XX30lykxKkwi4KwKSAHDXnZHz0o2AswQAHX+KzI2ZYDuEXffkAFRVHsGX72cjfX0xHns1AUHBTUmCjA3FuOPS9c4MY2rrSJmfD5YcqsVT0zOE0KGRdtz4cJCAsKw2YOQYdP5XLNmHZ2ZsUl1doKUIAK6736jLETPoNN0Q1B+pwba1nyE3axmLOevup602ZLWFQSfeBk8vfYJ7e3eswqY/3zQcHjq2SZMfAMUg9diulG+xM+Ubh003bdoE5v86Y6zFzVDdnJwcIVzG8mhU6W4u6+AbKKIluvYZB9WhUw4mdzAvHSRRWBbQFXb55ZfjzTffbKS+npaWJpzOrVv1iZ5OmDBBOE/duh0jcBlOft1111ldgiudoLy8PFFnfvny5WJsa+t1Ba68OR00aJBhXdMB5tzpAIeHh2tW8rc2ETq6xGfZsmXihrs13PaSFLn00ktBPPh7wWgJI4gRhrtv27YNixcvxqefftpsWLjy7JvvOZ18/j5yz3nDTxHDrKws8TvJCIfWsPeGfZlkR60aAUkAtOrtk5O3hoCzBAD7dCQ2pwd5+mrUEJj74naRPhAZ7YfZHyahe8+AJt0VH6zBY3ekI31dsZ6hGrVxpMzPh40kHCwnzNz9e56OQ6++HY16lzcNQb2EHz7LFZiSCFBrLUkAdO0zVjiozhhrw6cvfxW11eq1KJwZrzW17Z10HmKTztc9ZVcJ7nl6eiNu3PWi9J0eK8rZgLRlLzpUsjeCALCcnxFlurSumcKJPYecIXQTWNnBGTtSW4mdKd8iZ9Mil+koWHOI6SSwNB3zsPWYJAAgHCojCQDzfaATPHnyZIwbNw7x8fGIiIgQ//P09BS345YOMZ0/Orh0APPz8wWxs2LFCnHTb4SQnZ4zYlSbESNGYOLEieCfffr0QXR0NHx9fUWde9a9NzcFB0Y7sGQisVi7dq0ocagQREbNS/YjEZAIuAYBSQC4BlfZawsiYAQBwOmTBODtNW+x7aUDqFnq4ZJaLPm+AB++thOVFUdMTR6ZMxgnnRbZpAvqAHz5/h68N2eHmu4dPnP99D646Nqe8LSS1lBXy9z5nfjif3sc9qP3AeJ3+8P9MemsKPgHOA7pdzSOJZni6HnLz1uSAPAPisSA0VeB5c9029GjSF32Ag7kpuruoi029PD0EkJy3eIm6l7e5hVvoWD7St3t7TWMGTwV/UZepqtv5v9vWPQUqsrta4+4ggBQJpyeno4bbrjBJTm81kDx6uAnhDN7Dz0HgNqw7aOoKjuA4n1bcCgvA8WFWagoZdUM9QShng2ydSPOevJUOn/nnXc0dysJANcSAJo3RDbQjEDvoechNvl8FBduQdrS51FXq070V/NATjZgdR6Kx7r7PJ1cpmwuETAhIAkAeRjaHAJGEQAKMBTyoyZATO8AeHiqfQltiM4+uL8avy0sFM4169Nbmr2SeTm7KnD/9amqVfLtbWS/gUFClC88sulNWlFhNR66Oc2hcr4RB4WkytW3x2L8lC4I6qQ9R5u3/Lm7KvDVh9lY+kOBplt/8/m3JAHg6eWDnglT0TvpAqdCLnMzl2LL3x8asS1tpg86jENPmYmQyDhdazpaX4f1C59wmVp85+6JGDpppq6wdt66pS17Hgdy0+yuzZIAKC0txe7du1Xj0bFjR0RFRYmbP0tTypmde+65oLp5cxgjJ0ic9Eo8G9xfa3NiWcySwi1gmD8dfxIArnb4LedhLyR+48aNuOSSSzSHBztLADACgbfVRlSP4C0va5evXNlAjl188cUi3J3nxZHxBtn8PCk3yPX1DXov9ozh1SNH6i+d6qh/+blrEZAEgGvxlb1LBPQiIAkAvcjJdu0OATrRU86LRsKwEHSJ9hM32d7exwiBurqj4nZ/X36VyO//fVGh+NMdzB4BwHky/7+5jer+jH7g3Lp28xMlEn18j5VfJIFCvQRWCsjdU4GM9cVY+HW+zWoBzT1/Z8YLCuspBOF8/Dvp7oYigBsWz0J1hbG6Dbon5AYN/YMiMOy0x+EbGKZrNuXFecLJrjy8X1d7R438g7og6dSHwD/12I71X2J32g92m1oSAHpDqOns3XbbbUhISGhEVFEbgLWsn332WT1L0NWGVTO6x5+CXolnoYNvECpKC1C8Nwssj1i6fzuqKw7p6tfIRvYIADrin332Ga68UlsVCGcJAMu8fSPXq6Wv//3vf43SIEge3XrrrSJHXFrbRkASAG17f+XqWi8CkgBovXsnZy4RUI3AtBt74crbYxsRFmzM0nlvPLMVrDogrXkRoA4A9QCcMVeGqzszr5ZqGxk7BoNOvFW30n5RTgo2/voijh51fDOpZ42M/hh4/I3gPPXY/j3/YuNvc5qFAOAgFAb77rvvcPLJJzciAahyPWzYMD1LcKoNdQHqaitwpNZ6yVCnOneysSNRPD2pAJIAcHJTZHOJgEoEZAqASqDkY20GAUkAtJmtlAuRCNhG4MUPk8Abd0tjKcI7L1uP0mLXKGPLPbGNAMXgBp5ws1MQHczPwJa/P0BFSYFT/bSVxv2Puwo9Bk7WvZxdqd9hV8o3hoRM25pEryFniVr3eqyidC82LHrS7o23UREAyvyOO+44fPHFF+jZs6dpylS+phL9Tz/9pGcZbbKNIwKAi9aaCiAJgDZ5VOSi3BABSQC44abIKbkUAUkAuBRe2blEoOURiBsSjKfeGNKkFB9D7H/+Mg8vP57V8pNshzPw68hw9UfAP/VaXU0FdqV+i+yMRXq7aDPt/ALDkTDhLgRH9NG9ptSlzznMsdfd+X8Nw3skI3HSDF3dMDIhdcmzIPFjy4wmADgOCYCLLrrINGR5eTnuv/9+vPHGG7rW0RYbWRIAZWVlyM7OblSSUWsqgCQAmp4UxVGrKivCup8fs5oCNfikOxDZezQKd/2NjN9fM3WihKPz7zNXvotu8ZPQI34yfAM7C80IEqlMsSnc+ZeVKCAPhEUPQmzyhegYFiMqU7CkJPUncjYtxt4dq3Gkrto0FqNVhp/+BFj+M335y9i3e22Txdhai7kzuvG3l0TlkJjBp4F9cszDB3Zh+7/zUVzI8pLWxS0DQ7ujd+I5QmzW2ydArIftdqctQFH2+ibrMx9z65qPMGD0NQiO6AuWnc3f+ju8O/ghqt94obOR9uuL4u8tzS+wM4ZNZQpWZ2SuegcF21bAXgoA58WKLV16j4KPf6iIMqqtOoyD+enYlfY9yg/lWv2pYLseA08VFUI4FtsxFS4v6zfkbP4F/HfRmnHPzPecmi9MJdr27zwEBHeVIoBt8YdZrskmApIAkIdDItDGEbBVAaDkUK3I/d/wt8whb6kjMGD01SK32Rk7XLRTVASoqSxxpptW3zYiZjgSTr5bd/g/X+RTfpnlsvx/BeCATlFIPvVh3ToFfPHfk2775t0VBIBlDjfLfz3//PN49NFHW/25MWoBlgQA89yfeuop3HXXXaKkmmKsHc6qAG+//bbDoSUB4BoC4GDeRsDDE2HRg5sMQIHC7Iyfsf3fz82caw/0HXEJYgafblO4tXhvpnCMFefTCAKgtGgnSHRE9BxhpSRhPXZu+Fo49I1JAA9BFvQZdhE8vawL7e7btQabV80Fy2MqphAArDbi6eUtyAbFSADsz16PIRPuRm1NOVIWP42yQzlWCI1RGHzSnahkpNJiRioV2yQAAkO6Y+gp99kkwEl0bF75jiBjzC04PBYJJ08HyQZrxvkzjctyfiQNEifei5Cu8U2a1VaXYe/2legxaIqsAuDwV0k+0FYQkARAW9lJuQ6JgBUEgkM6YM7HyYgd0FSp+d9VBzDzOllGriUPDtXq48Zeh8CQbvqncfQoMlfPRf7WP/T30QZaDjzhFkT1PV73SngruOmPN1yW/69MjLdQA4+/Wdx66THLW03LPlxBAHz00UeNBOyoLP/444/jhRdecLiEgQMHCsE36gj06NFDqMHzxo6OllJP/c8//xSK8hQs1GKs437HHXdg6tSpom8q0iu126urq0WlAqrIz58/H/PmzXNp5QJrBADXzfry99xzD3x8fExL4x5deOGFDtcrCQDXEADslQ7mno0/InvTIuG0+wd3xaATbkGnLv1Ah5BO7uGDDaVx+Ts9dPL9glwkAZe3Zbm4AaemR/SAk9B3+CUiImDb2nnIzlgo2hhBACirZ+WPLWs+Eo4158lSp6wowjVs+vNN7Nv9jwmoLr1GCR0UOv+8reftdtnBHPHfUX3Hoe+IaSIiIC/rV2T99YGJPFAIAHbE9W9e8TaoicIIBt6UH60/guSpjyGwUzS2rvlY3LSbG0uwDh5/B9gPCYPMVe+Jvq1FAJg/W7Jvm3D0lTQ2EqTxY68Tjjr/TiESOBbnkjT5QfCZqvID2L52HvbvWSd+s4M690L88TehY2gPUMx1w+KnUVPZIMLM8dgnIxgYpbF93efI3/K7WFdYtyEgEa8Is8oygFp+geWzrRkBSQC05t2Tc5cIOEBg6oXdcNuD/eHrd0xdn02k+J97HB2WNWMIJMucOWNUQs9c/R7KDmY7002rbdtwmzRTvCDqs6Pihbdge0OJM1db76HnIjb5Al3D8OV2/aInUVtVarW90QQAhQDpoCclJZnGO3jwIG666SZ8/fXXNtdA53z27Nk4++yz4efXtHyfZUNWF/jhhx8wY8YM5OZaD/01b/Pyyy/j6quvRqdOjitpkGwoLCwU8yHR4AqzRQBwTfwfnXnFWP7u888/x2WXXWZ3KpIAaAqPESkAPA/b1n4qQvfNjc5t8mmPiuosmaveNZGqrD7RZ9jFKMregI3L5whn2Nz6jbxMhOkfyEtD5qq5wjE3igCwjCzguN4d/EW4eli3BBwq2IS0ZbOFY0vHnlVGeEturR3bUoB04PE3iefNSQ5zAsCcyDBfJ4mOnkPOtJoGQGJi2JRHBHaMhDiQ23C5YI0A8A0IwbCpT4B/pi59QazB3BiOz3XQsc9c+Q4O7c0UHyvjk6Dgmkv2MQXimIkqK5MfECSJ+RpYdSdpysMCt82r3hW3/Y3G475PeRi+AaEyAsAVP46yT7dEQBIAbrktclISAecRCOnsg5c+SkLvfk1v/3duKcP0KzdI8T/nYXa6B944JU6aiQ6+gU71xZsnvvS0R2O4K+vE6zXeJlFcj+GjzWEM6R1y8nRdQ9XX14lUBeauWjOjCQDe9M+cObORE88xRo8ebfNGffz48UIfgLf/yo282sVu27YNd955JxYvbuycmbf/+OOPMW3aNHh5eantVjxHkoEEwEMPPaSpnZqHbREALHU3ZcoUMI1CayqAJACaIm8EAcDQ9A2LngBFNc2NDmLiKTMREjkAOzd8I/RVaMw373/clSIcn85t2X+RAfbOhREEAJ301CXPobiw6Xc9PCYZQyZMbxSSHxo1SITV06w51vx7W2tUcK2rrRQ6I7yZtzQlEoIEhzl5wOei+p2A+HE3CZ0B/j4pqRDWCAAfv2BTNEF2+s9geVP+rtmzDr4dBSnAm357/9ZZG08hcA4f2C3mRgLB0kjikIiXEQBqfu3kM20BAUkAtIVdlGuQCFgg0CeuI+5/bhD4p6UdOXIUn7+3Bx+8skPi5g4IeHhg8Im36S4NpyyB4Y5py15EaVH72teATtEiPNffCTHFvC2/gcJX9Ufsv4QadVyY8sEbJx//EF1dbv3nkya3l0pHRhIA9913Hx588MFGt+y1tbV4/fXXRVi7NaPTz9vtIUOGNPqYue9//fUXVq5cKW74w8PDMWbMGJxwwgmIiIhoRBSQBGCEwfLly5sMQfFBag8wlYDG29z9+/djxYoVov+ioiJ06NABo0aNwvHHH4+4uLhGfbOCAfv+/vvvdWFvq5E9AoBtnnnmGc2pAJIAaIq2EQQAnVsKflqKxdlyjjvyBvnUB0HHlbfSjLRi2D3/V1laaDVtyAgCoLwkHxsWPoEaK9E+jHYazlv0wDCTyKA5UWFLIJGIMu2s24CTG0U0qMHVHB/zG3aG2JOMICnBtAqG2CtmXQTQA3FjrkG3uIniMTrk1GXYu3M1igsyQRLC0hjaz1t87oEtUUW2oeghc/1rqg6bSB5bopDmYzRoyEwXUQVpS5+3OgdDfzBkZxKBFkZAEgAtvAFyeImAXgRmvZ2I+vqj2Lb5MDanNgjA9e7fEcnHhWHoqNAmYf/KODm7KnD/9akoyG36j6zeuch2ziHQmXmIY6415SHq7W3frn+Q9ff7Qkm5PZiHpzf6jZwmbuj0Gl82Gf6/f8+/ervQ3M6rg7/I042IGaa5LRswhHXTirestnWGAGDY/rhx48T/6HxaOs8ccN26deIz5tdbsyVLlmDSpEkmp5uCgd98841wuq21YYrBs88+i2uuuaaRU79s2TJMnty0pOP69euRnJwshqbz//vvvwt9AltpAxQrpE6AkobANqxqcOmll+rC3lYjRwQA1/ndd98JLQQlKoJzYRqFeYUF8/4lAdAUbTWOqqMqALZueW0RAJwFHcT4428Eb6LNjbf0VNXfvXGByLVXBPmMIADs3Uab96+kKyjOttqDbd6/GlzZL2/JeVtunnqgOOeent5IWfIsmJKmmK0qAExXYCpCeMzwRgSd0AY5XCiEGPfu+MskVMiKBAzvZzs1RnKHcykvzsXQSfcJTQF7kQNK/xQPlASAGoTlM60dAUkAtPYdlPNvtwi8Nn8YBidru0GsranH+y/vwFcfts9ccXc+LKwNzxrxztq2tZ+Jl6f2YGHRCRhy8t2gQ63X+BLMcFZHIah6+7fVjhoA1ALQY7yBpA5AXU15k+aWBICe/m21SU9Pxw033IA1a9ZYfYSONm+6AwMb0lno/L/22msir9+RzZo1C9OnTzc56iyjx9SDt946RnSQWGD4f1RUlOhOjRYBn/v555+FUKBijlIYHM3V2ueOCAC2YSrA3LlzQaJFMZZUZJQFcbI0ZwkAPeuw1obijIMGDdLdnWUVCRJBFEhkeoRWU+OouoIA4Dzp4DLvnuXnKB5H4T/FGBlgrsrfnARAxh+vC7X85iAAFGefgohKGoASeWBOCii42CsDyGdYBpfirV37Hg//oMhGZAD1TtKWvSBSsyQBoPWbIp+XCNhHQBIA8oRIBFopAk+8noDjJ3XRNPu/fy/Co7dtBNMApLkXAnyxSpzEskh6hewa1sN6yKx9Tce2LRtDQfmiz7xXZyxr9f/AFIDmtsjex4mSWXqMCuRUubaWp+sKAoCOPG/keYtvT6CPYfgMu1ds9erVwum1FS1gvnZrYoMLFy7E6aefbnrM0slWSwDcdtttePrpp0U/FAPcsWOHKM+3dWtjETE9e6G0UUMA8FlLooN/x5QHiiVaVkGQBEDTHXFEAJiHo1tWzHDkjNqLAGg6Ew8RsdW1z1hBCPB3m6H6Sok8NQRAdP/xiB93o9AWMA/ZV9ZoK1WBc1FSAHwCQpH+2xzsz14HJdfdXjtbZ9wRrko7cwV/pgHkZi4TIfckRqxVB3CEufl8WFUhrNtgdOs/AZ17JImqC/xt5m90UHhvJE9+iCyMTY0CW2tTCCGmbKQvf9WibGJDKyV1oGT/dhkB4MwPoWzbahCQBECr2So5UYlAYwRumtkPF14doxoWhvw/fke6SBmQ5p4IxCafj15DzhZli5yxQ3s3i5J21RWHnOnGfdt6eKDvsIuFIrUzxjJTvGGyFANzpk+1bTuGxiD5tEeahBSrbb/lrw+Qm7WsyeNGEQBKbv0ff/whatbzT3tm6aySNGD4PfP11dqLL74oBAC9vb1Fk927d4tyef/+25CeYRkBwDmSZGCEga2oBLVjO/ucWgJASyqAJACa7oojR9VcLM4IAoBO6YDRV4kUgJzNS0zCgOYzU1TmObaSn66GAFCE52wRAJblCM3HVEQAzXPdFSeWaU2WIn2OzrcjXM3bK4J/xXs3Y/u6L5A4aQaO1tdbFVa0RgBQZHHgCTeLFB7OkyKsjc0D8eOuF8SKkqbAMoZKGUJbVQpsrVGJULAsK2j+vBaiwhGW8nOJQGtAQBIArWGX5BwlAlYQOP+qGFw/vQ86+DQu8WcNrPzsSjwzYxM2pzVoBbRHC/TphCuTH0F4QDQqag/j05RnUFjWUOfZXcw/OBJxo68R4aXOGktcUcW6trppmLizfbd0e5bciht3vQjJdcZY03tP+k/OdKG7LXNZGQFA/Qc9lr/1D1GqzNIsCYDS0lLhSFuzjh07olu3bvD1PRbKzBJ1GzduFI77Tz+px4a37M8995wp/J8h/Cy7t2vXLtXL69u3rxDKU1IIKBx4yy23YP78+aY+1q5dixEjRjTqs6KiQsx5wYIF+PHHH5vcpKuegBMPqiUAOITaVABnCYAjR46gsrJSOFrOWFZWFkaOHKm7CyNTAMyV7tN+fUmIx5kbQ8kHjrtRkKhGEADsWxHNEwr3S55torFiXmZOKYFnTkTwt3jrP0x3OLYPDHensCCjCGwRABy7YPsKZK16r1GKEn87eOvOvPZ9u9ci44/XRGnCDn5BGDblUQSGdrfajv2x7dBT7gdL7fFGfMvfHwoRQy0EgF9gZwyb+jg8vX2E/gEddfN5mO+HNcdaSSPo4BuErNXvIX/r7xZn6xgBcDAvXVReYNTTgNFXo3v8Kags3Sv2oWnVFg/EJp2HmITTUX4oB+nLXxHkgiLiyPF2pbC6AwVAzffiWPlAWQVA99dcNmxlCEgCoJVtmJyuREBB4NRzo3DnowPg62f7tvho/VGkrSvG7Acz27zoH4W14sKHIyo4Fst3fNnkoLQGAoCT7tJrlAhtZ/ijM1ZfV4Pd6T9iV0pDKau2YqFdB4obJ68OjmvL21szhapSlz5vtSRUc2Gl1LXWM97hol1Yv/gpk0iW0odWEUDmo9NRZwi6IpTHvhi2//777+Puu+9WNT3L23tVjRw8ROeVZQhfeOEF05OWOgOWXdDZPXToENLS0vDLL78I8sBe2gLbWzrvjuZuLYddCwHA/q2lApAsoTihEs3gLAGQl5eHK664wmo1BUdrNPJzIwkA1o5PnvIoAjpFCQcw4/dXUVq0S/we8Ga6T/KFIjffSALAPP/8QG4aWIWDt8n8N4dl6eKPvwl0ahsTBMecWJbN2/bvZ8jP+k0427wB7z/6agR2igY8PFFdfsBqCgD3gOe5YNuf2L5uPmqrysS6+4+6Ap27J4rfrrRls4VyvWKRsWOEuB4FUg/kporSsOZzJZkR1Lk3KF7Itszbb/h3ZyQSJtzdhIywfg6OrU2ZI/eBhIKlWSMAuDecY9c+40Qlhu3/foaC7auEk0+CImbQaSK6i2swJwhIllAI0D+4q9h7phyQAKJ+C89F76QLwLQK/tvJ8oLb/iVxSEffA/1GXCqIAe4FKxVkb1qEI7VVjfaPc5cEgJHffNmXOyMgCQB33h05N4mAHQRCOvvgspt6YdjoMHSJ9oOfvxc8PCDy+w8X12JTagkWzM/FutUH2zyOPTr1x9QB16JLxx5Yn/crFvvC/68AACAASURBVG75oMmaWwsBwFvtuLHXI6ofc6n5E63fePu/c/2XVkPF9ffaci2Dw2Mx6MTbxEuwM3akrkbcnlM4qyWNL8CsBqDHaipLhBBgRUl+o+ZaCQClsbWSfwzj/+STT3D99dc7nKKlk+ewgYoHbKURvPfee8Kx9fHxcdhLXV2dyPn/7bff8Oabb1qNDmgJAoATt6yYQGePgoVnntmQ2iIJAOvbqzi5DAu3tOK9mWC99x6DphgWAcDfYebXU7jTFjHL/P+Nv77YSJfD3GG1nCed991pPwghUDrB1jQA+B2nir01nRM68Jmr5lr5DXM8V7bd9s8nyNvCm/eGm3BtBMCxnHk683pC64kNNW9YEtWa8buwd/ufyFr9fqPoh05d+mHIxHtFOUBb7fbt+huZq//XiBylUGz82OvQpffoRkKD7INjVRTnwT+4iyCTZBUAhz+r8oE2gIAkANrAJsolSATaOwJTB1yDYd0aagq3dgKAa+BtEnMkeVPjrPHlcse6L1o9CcAw24En3IKOYep1L2xhV7jzb0EA8EW4JY37mzzlYZWlrY6iquyAuKHirRdFvyzrmHMtegkAtrV2K11VVYU5c+bgoYcesgtVcxIAnMi1114rhPzi4+Ph5aVOM4Nr+fbbb3HzzTc3EiZsKQKADv5HH32EHj16mLBl1MOTTz4p0ikkAWD7yNERjE26ACFd40AigOKn2ZsWIy9zGWIGnw7qqRiVAqDMgr89/UZME4r0vKmm48jbe47DVCJr5VfpqPZOOg8kLZgWwN+c/bvXYseGr+DjHyJutG0RAEwNSPllFsJ7DkfMoCmgroB5e35uy5gG0DvxHCFup5TOq6ksRlFOCnZv/FGE0ZubVgLAPMWBIfyZq96zKq5nL7eekRrd4iehe9wkIWpIcoXrY3QWb+kP5meIiAlL43qY18/UA9/AzsKhV9OO/XMfeiWe/R+J7CFKDjJKjhEFQ0+ZCVkGsCX/RZRjNycCkgBoTrTlWBIBiYBLEFBDALhkYBd2SnVpOrzOpgJwiryd4gsVFZUZ9tjajGkRcWOvBXM4nTW+NKf//gpK9+9wtiun2/MlmmG3oVEDm/TFF1++lPJGky/CJYVbUFXOaB77+dzOEACcxJdffokLLuBN57Hok+LiYjzwwAN45513bK7ZkgBg2D3D2VeuXOk0TvY6GD9+vCADWH2AegaKgKCtNnTaGA1w7rnnmkiAliIAOEemOLDcoXn6hZIKEBAQICIwuC7FmJZx3XXXWV3er7/+ipNPPtn0WVtMAXDpYXKTzrU6424ybTkNiYBEoBUhIAmAVrRZcqoSAYmAdQTaIgHg5e2DPsMuFqGsRhhvmViyKWfTIkEItAbjDVFUv/HonXSuzZBPTes4ehRb//lYqHm7i/UZdpG4kaLDX1Gcj0PC4U9H6f5tqK4o1jxNZwmAgQMH4vPPP8eQIY3FCdkvFfktS9UpE3zjjTfEzbqnZ4N2xb59+4SjqkVIUPNiLRpQz+Ccc87BxIkTkZycjK5du1olBGpra0VUw/333+/skKb2WjUAzAe2lgrAsousoiAJAMO2qNV0JAmAVrNVcqISgVaLgCQAWu3WyYlLBCQCCgJtkQDg2hjemHDSnWC4q1FGtWY6wdXiNtl9jTW5Y4ddhG4DJogQXyNs745V2LzyXRytrzOiO0P6oHK3r3+oUKuuq3G+YoOzBAAXddNNN+HZZ59FSEiIaY2sDkBi4LLLLrO6bmoI8Dbb399ffG5NwM8QwDR0QkKAWgH8X//+/RtFNfz1118YO3asht7sP+oMAWAtFYDpCiy/SNJFRgAYtk2toiNJALSKbZKTlAi0agQkAdCqt09O3jkEPBARGI3RMVPRJ2wIgnzDxC3coar9SN+7Cv/k/IKqunLx2bShDTdFtvLLzefRwcsX/ToPFTnp0UG94esdID4urtyPrKJ/sT7vNxyoYP6d7VDeyI49cXnSgwjoEGQakyG5FLsb1eM0xHQagECfYDHfoooCZBSuxob831Feo7bMnwc6B3TFsG4no3/4MIT6RYhQ89oj1cgr3YF1ecuw7UCq+G9bxnWeP/hOsValrN6hykKM63UWRnSbJNbNNWfu/wdrc5eipKpxvqKnhxdiQgZgYJfj0Ct0IML8I8G/o3Hcg5V7sXnfP0gtWIHD1U2dVXNRP1tz5Bq+yXhV9GdPBDAuYgQuGHynwOBQ5T58kvJ0k/laGyMpejzOiLtBfLTr0CZ8lT4H1XWVTR515kwwh5N1qFk2yigrO5iN3Wnfo3DXGqO6NKwf5neyzB/FsegcG2VlB/dgw+JZqK0+bFSXbtmPEQQAFzZv3jxccsklpht98RtmJxXgjDPOANMAunTpYsJl4cKFOP3001XjRIeX4fzV1dUigqCgoABPPfWUEMujUaOAIe69evVCcHCwKPl38cUXO+w/KCgIixcvbuTwb9++HVOnTsXWrccU1B12ZOcBZwgAdstoBJZeVAgU/h0xYERFeHi4aeT2mgIwfGwYHnslAYFBjkt//rW8CA/fkubMdrZoW0kAtCj8cnCJQLtAQBIA7WKb5SItEaBDNqnvpRgWfbLNHGs6tT9sfks0vTRxpvjTPgHggQHhyZgady06+hy7ObMcm077xr2rsGTbJ6iqq7C6OZYEwG87vsCU/lchoes4m5tZXVeBJdvmIbXgT7vkAomDU/pejsGRVMO1XWqurKYYCza/gx0H0632Z0kAfJX+MsbEnI7+4cmN5sj1fp3xKrL2//vf33ugT1gCTo+7Dp38jr3Y2lpY/dEj4PpJyPD/K2YkARDQIRjThs5EVFCD6B5JA5IP9szbswPOGXQb4iMaapL/tuNzrN5jWTfdmDPB0kZ9R1xqSA68sqa62kpRJoraAFTNdgejyn+PQachoucweHk7V+bPfD1U007//VWRT+9Km3JeNCafHYVXnsjC7u3O3+brmatRBABTAX744Qf069c4+oTl9Xgrbc1xXr9+vQi9V+zgwYO49dZb8cUXXzhcirXxtmzZIhTxlbHYz0UXXWTqy/Jze4NYahS4GwHAuZPQIGFirr9guSZJABhDAFBQb/jpT6Bk/zZk/P6aw/Np5AMs89opol8j5X/z/iUBoB5tBav05S+D0W3SJAISAXUISAJAHU7yqTaEgK+3P84ZeGsjR5VOamn1QdTV1yLYNwx0bmm8Od60728MjRov/ts2AeCB4d0m4tT+V5husfk8nfKymhJ4engKZ1e54eZnvGn/Ov1lMa6lmRMAm/etgbenj2m+dIJ5m15/tL7RXJX5fp3xCrYfsH77wbVdkHA3ugX3MQ1pvnY/70ARWaAYx/pl6ydYl/drExLAnACoOVKFAxUFJgeaN/bEkmsuLMvGZ6nPo6K2Ie+8f3gSzht0hwljZd4KDnSsOU9zcoJz/DFrLtIKVpjmxuiIcwbdihC/CHT06WSKtFAw54M5JVuweOvHDiMAWOZpYt9LBIFBo/P//ea3cKS+1ubJDw+IxuVJDyHINxSHqw/h05RZKKowL8lm3JlgCHz3+MnoN/JSp0sDWi6orrocBdtXICdzqVBExlH7InNG/xQw1D+i5wihBt0poq/R3Qt16Ky/3sfe7a4To+sT1xF3PRaHgYnB2Le3Gg/ckNrqCQBuxB133IFnnnkGgYGBpn05cuSIEAO87bbbmuwV1espaGdenm/jxo0iksCWdoDSyccff4xp06aZFP2ZcjB37lyhK6CYZZoBywS+9NJLePDBBx2emxUrVgihQMU2bNiAYcOGOWyn9gFnIwA4znHHHYf58+ejd2/b1T8kAdD2CQC1Z669PUfSpmfC6SjYsRKHi3aJ5UsCoL2dArleoxCQBIBRSMp+WgkCHhjX60xMiG24RaJjmVH4N37dMV84cTTevsSFD8eUAVc3ucm3RQBYOrX7ynKweOtHyC7JEqWCaHSYk6NPwvje55uc1S1F6/HdpjeahNqbEwAKsHRsl26fJ+arhObTWWYYP9ejkBaZ+//F95veEA64uVkSH3Tu12Qvwqo9P4pUhwZrSIs4bcA16BkSL/6GY1kjFcwJAGUcYvj95jex+xBvWo+KOdGZJzlAIyFw2dAH0DmgoY57TslW/Jz1HvaX03E+5niSKImLGI5T+19p2oP80h34LO15VNaWNTlrajQA7KUAsMOeIXGYNvQBENPSqgP4JHUWDopUDes2svupgvChWcPc6DPh6emNAWOuQVS/E+DxX6qEkV861qUuytmAvTtWC8X5+iM1prNr5DhKXwz179xtiKjLHNo13tBwf2UMfr+zVv8PLFPlCvMP8MJNM/vhlLOi4OvXEE1TmF/VZggArsfarTRD06kT8P333zeClaH2y5cvx/Dhw01/z9+/zMxMTJ8+3RTKb96IbV555RWhLWBOHChK+GvWHEtTYR7/N998g4SEBFMXJSUlePHFF/H000/b3GIKFDK1QFHadzcRQPOJW0sFMP9cEgCSAHDFb1lr6JMlBWMGn4aUJc+KUoHSJAISAf0ISAJAP3ayZStEgI4nHVAl9Jxh5cu2f9YotFxZVtegXrhkyAxxw6uYNQKAN9GXJN5nulXfWpSCHza/aTO8n/nuzJ1nu6bh8Q0jWRIAdKw/3zgbew9bC9X2wKgekzG5X4Mzast5TYw6AWfG3WDK9SfxsKVog83w/in9rzRFPljLb7ckALiWbze9bjd03jxnnnoBn6Y8g+Kq/TZPErFi+gWdckVnoLBsT5PnjSAASJBcmDAdvUMHif4XZL7TKOLAfFDLtVs+64ozwfF9A0LR/7grwbJ4rrL6I3WorjggwimZGnCoYJOob22tHrOWOXh4eiGwUzRCug5EeI+hIgTW2/fYzbKWvtQ8S0Jj54avkZu5VM3jmp8ZfVI4bri3L2JiA2FWMa/NEQDWBOoIFh39s88+21RKTwFwypQp4uaeAnzmxtt6RgMsXboUWVlZIqrgpJNOAsv4RURQg0Rd2UFrDjJJBob085af4n508Nk/Rf546x8TE9Oof3tpDJoPwn8NjIgAUMa2lwqghQBgtAbFGBUSWu/alHbct5EjR2ruxjL94vDhwyI15NNPP1Xdl9EaAO6cAqAalHb2oCQA2tmGy+W6FAFJALgUXtm5uyEwtucZOLnPJWJaDMH/PO0F4VjasoFdRuG8QbebwtGtEQDmAnL2nNRjYzSOQrB2e2xJAPyV/TN+3f65zdz+sICuuGLoQwj26ywctXmpz2HXoQzTkJbO7drcJVi6bZ5V4kNpxNB6ChGG+keKaIL5ac9j96HNpj4tneD95XkiDJ7aAdaMIf1JUeNBIiLELxzr8n7Dyt2NbxAt21FL4crkR0TEgLV1Kc8bQQCwL/PzYS8NIDooFpclPQg/7wCrooGuOBPKWgOCo9B3xCUibN7VdrT+iAihr644hKLs9agqL0JtdTlKi3airroMXh38UH+kVhAEnt4+olSfVwd/1FQWgyX8AjpFgXn9nboMEH8aKepnb+31dTXYvu5z5GYtA9dgpEV198ctD/TDqBPD4e19zGlVxmhrEQBcF9MA7rnnnkY39PbC78866yy89tprwvHWanQOGdb/xBNP2Gz63nvvCWV/84gBtePs2bNHpBVQFNBIM5IAsKW/wPlqIQCMXB/7YhrHoEENBKkWc28CYLuIfOo7/GKQFKiuOIjsjEXI3bwE9WbVQjqGxaDfiGkIjugLRi+Jsp0lBdiV+h0Kd/5t+reZv3tMZ4oZNEX0x9/H4r1Z2PbvPFB8lWapAcDorn4jL0O3uInYnfaD6LNX4jnitjtz1bvo2vd4hPdo0NY4VLAZW9d8jPLiXPHfCpGxd8dK+PiHIKrfiSD5mbH8FVFStGHelyGka5yopiLWt2kx8jKXid92mhJGv3nlOyINi314eHqj7OBubFs7T4ypmLK+7nGT4NcxXLwbscQs/33gby7/rVCMhDW1a0hYs7/DB3Zi54ZvEDfm2kbaC+ynT/KFoOAt/40gYVVdfgA5m38x7QMxi+w92tR3ceEWpC19HmHdEpAw4W6YawCo2YNjBNB2FO5Yjb4jpwmhXUa+MV2Ma+G6pEkE2ioCkgBoqzsr19UEAUuHlbnta3N/sYuUpTicJQHAUPUz42/AkK4NuaUb967Ej5lz7TrWfK5bcF/hXPt4+Vm9sTcnAOh8f5b6LPYUZ9mcq6Ug3mepz2HHwY2m583HY74+b97zSu2H0FmujQJ3FLpTzBJPNXnzWo+lo3Up/RlFAJjjbj2vv2FEc6IgJf8PLNzyvmnPXXUmzLHjC1P/UVciouexUGut2DrzvCij5+GJI7WVqCwrAvP4O/h2ZP4MaioOCee/g1+wYeX7tMy1rqYSWX/9D4U7/9LSzOGzXl4euOzm3jj38u4I6mS7LGFbJACsqegTsJycHFx11VUiGsDS6MS+8MILQrVfCb23BzJf+jMyMvDII49gwYIFDveDWgNMKzCvOmCvEQkLRgiwf/O0AocDqXzASAKAQ1rTX+DfSwLA2BQAxZnft/sfEVZO5zckMg55Wb8i668PhGMfHN4HQyffjyO1VSjY/qdw/Pl3dMz5W5f262wczEsHHfm4cdeja5/jheAonXL/oC7oFjdJnKLUJc+htGhHIwKgtqoUsckXIGbwVJPzT3KBt929h54jnHSWCM3LWgbfgM7oHj9JkA9KX4ojy3nQuc/NXCbGpJMfGjUQ8eNuECQE21ce3ifmFtI1HkU567H5z7dAMViFAKipKgXJUyVqioKsHXwDsenPN0F8GMUVP/Y6dO17Ag7kpGB/9jrxGx8ZOxaduvTHwbw0bPztZeFE89+opMkPwjcwDCy/SmzF2JEDxL8d+3avEeKLynN0/Ol4Ex8Sx1F9TxRlcLeu+VCsie16DJqC8B5J2J32I0r2bxXERETMsEYEAPeThEBo1KAme0Cygmsh4aPgZrn/Cj6FO1eDhIjRBLLKnxP5mETA5QhIAsDlEMsB3AUBhv1fkfQwQv27QK0TzJz40+OuRXL0BLEMSwLAv0NHTEuciej/RPXUkArsx5Fja+6IsrTfJymzsL+8gfG3ZpbOuCUBwFv3s+JvEk0pVPfxhqdUlQw0z3M3L6nHfizHtCQI9O47++WNf7/OSRjU5Th06djD1JXlupQPjCIALJX9f8qaCzr45mYeTcEXMaZmmIsuuupMWOLJF6YBx1313+1KQ/nE9m58ydzy94ciQsFom/NxMhJHhjYK97c2RlskALhOltt78803ERYWZlo2nfaff/5ZKPXbMhIBDPcmEcC0gICAAFM4Psv9sbQgQ/KZ28+bfS1GYuKWW27BBRdcgNjYWPC/vb0bHETOjeHv+fn5wuGn4/zHH42/y1rGcvSs0QQAx/vyyy/F2szTIyQBYCwB4OPfSTh6CmFIJ37gCTcjrNsQpCx+GocP7kGf4RcLhzRt6XPivxULj0nGkAnTsSv1e+xK/RbKf+dsWoxt/843RQXQeR180l0o2PYHdqz/0kQArF/0BKL7jUevxLPFrT/7UbRwSADEJp8vnNi0X1803Uazr8RJ9+FgfgYy/ngNPn6dRDUDRmMp8+X86NgmnfqQIGZTfnmmQeBVmAdik85Dr6HnInPVOyjYtsJEAFSW7hX59SQKaLwRTzr1QRFRkPLLLBFhkDjxXhQXZiFzFb+rDbo9JB8SJ80Qz6/7+TFBRPQdfolw2M2xpQM+YMy16DZgAgp3/S0IABIu/UddgU0r3kRRNlMSGyworCeSpjyMg/nppioN1lIALEUAqZETP+4m7E79DjtTvjXN0XItrDJD3IhT2rIXwIgCW2tx9N2Xn0sEWiMCkgBojbsm56wLga4dewrVdjpoakTelEHMnWBLAsCcVODzVL+vOdIQVufIzKsNWBIH5gSAGofdEQFwfK9zcFLsBWJKFPWzVnnA2nx9vHwR5Nvwwm85Dz0RFeZj8KY8IrA7+nZORGTHGFFBwBwTa/NxNQHAMc3JEmvpGebRFAWHdzWqcMD2rjoT1vDg7UnvxHMQ2WccvLx9HB25Nvs5nb0DORuw/d/5KC8xr8Rg3JLf/W4k+g0McthhSxMADicoH5AItEIEXKUBQMc4bdlsUzg8oWEoOh3dnSlfY3ea7WgUpgMkTX5ApAyQAIgbe51IzaIjXnYoxybKDGcP6TIARbmpiO5/UhNnlQ2VCICNy+c0cox5C0/SITC0O9YvfAyAp3BkGSXAkHje6NN4Az70lPvE7TnD+M0tILgrkk97DIeLdoL9K7fofC47Y2GjZ5maQJJiw5JZJuV9awszT2tgBADJB0YvmM+J7aw59tb6s6bR4IgA2J+9XmATFB6LDYueQEVpYxFfroURFKlLXxBRHMSNKQupS59rFO7PfYzsdZzDNbfCr5GcskTAhIAkAORhaDcI9AkbgmlD77fqzNoDwR4BYE2tXw+griYAzG/I9cyPbYwiAHjLnvRfNQSSMfasrr5GlE5Uyic2BwFg7sBbSwMwJ1OsaTO46kzYwokhmAwV7ZlwpgjRbG/G8NbdGxeIF3WRmuAikwSAi4CV3UoEVCDgKgKgZP820w2zMg3FsWeoOEPGFaNoKbVM6EDTweZtPG/FmddOAsAyt9/Wsizz2RnKvpG3/P8572xnT/BOOKi9R4vb+uryg8KRZeh8+vJXTTfe9srjMWUr8ZSZYnq28uiVufcYeKoQnjXPsWeUBNMMqC9AZzssarAgJGoqS0QEAI1zsoatLfFFzikwtAcCQ6IREhkv0heYAqCkCtjCxHydTMMwX5c5nmxv/mzJvu1WiRNH2Ks4qvIRiUCrQEASAK1im+QkjUBAEgATnYLRCAKA4fNnxt+I+IimStIsc3iocp8oDZhdsgV5JduF+OAVyQ8jPCBazL05CACSDVMHXAtWLKCZpwH4egfg4iH3ipKBttJImpsAUDY1MnY0YpMvFC+n7cFYreBAXqpQ+lfEtVy5bkkAuBJd2bdEwD4CLUEAMEydZUQZPj54/O0IjugjJknSkZEDlaWFQoSOOelaCQAK4+1K+UbkwzOKa2fKN0IDQDGHBMB/N9Q1FSVWnW27BIBPAIaecr/QElBDAPQbdQXSf5sjcuepVdA76TwR9k+jAGzJvm3w79QVXl4+mgkApijEH38jwnsME6kunFNVWZGITmAaxoG8NNUpAI4IgMjYMWIfSWZIAkD+4rR3BCQB0N5PQDtav3notpq8egUatSkAasT61MLtyhQAo8T6tKcANK5+wH/otx5IwT85i0VFBqYmWJojrQTleaM0AJT+mJbAEpDMWTRPA6DjP23oA6IsobXSiGxvHkFg5JlQc3aCOvdC76HnCsXothwNwJfO/K2/i3BVClc1h0kCoDlQlmNIBKwj4CoCgKHgzLFn2LpiSgoAQ+L5O5Nw8nRx85+1+j0U5aSanlWbAkAnd+jkB8Ace+bEU2OAZVB5W36krko44xS+U4T9OA8lBYBzO5Cbapqbp5ePSE/wD45slAJgeduuJwWA1QWovG9u5uHw1BsYcvJ0QQRs/ecTVJdT8b9BB0BtCkDH0B4it5/lZTN+fx1xY64ROgBM3yrY9qcpCqK5UgAsUycU7FmBgREW1JWRJhFoiwhIAqAt7qpck1UEzEvlaXHMTu1/JUZ2nyz6tNQAYJWAK5IfQpfABqG6bzJeBR1sZ81oAmB4t4k4bcA1YlqsJvDFxhfBG3dnTCsBwJJ+1GCICOwmhl2XtwxMfag/artMm2U+fXNEAHBu5tUfzEs7soQkKwDQWBGBwoeW5qozoXav+LLJPMfo/hOEwnJbMr6sUWArf8vyRuGyzbFGSQA0B8pyDImAdQRcRQBYE4EbPP4OdIrsL3L5a6oOW80VJzlMkT6W68vb8puIFFBEAHmTby5Ax2oBA8fdKErLkbS0TBWgs04RPQrR8aadufOKCCDFCTeveNtUklARAaQqP4X4WGrPWri9GhFARWFfiRbgTb55PrwinFdVtl/oJMQMPl2sOeOP1xtVWQnsFC1C7xUhQuofWBMBVAQIGUEgoitWvSfa+XeMwLqFj4mb/wbzgBDzG3u9UPpXCJpeiWeh55CzkLrkWRF1QNMqAsgqB+sXPwlPzw4yBUD+2LRrBCQB0K63v30t3jx8mytXo9hv2caSAPDy7IBzBt6CgV1GCTAtS8LZQpgh7Zck3iecXwrJKbfgyvNGEwDmN9dVdRWYl/IM8g87Ukr3wMS+lyAhcgyKq4qwtWg91uYuNd3UayUAzOegtgqDedQGsWkuAoAvIFz7mJjTxZYwDSBr/zpTxQdzUsByj111JrR+WxkNEJNwOiJihpvCNbX24S7Ps9zg/j3rkLd1uXjxa4nSTJIAcJfTIOfRHhFwJQHA23/e9FMQjiX7AkO6i/B8qvJ7eHqChADF/XgTv3/PWnh3CEBU//Gg42te0s5aGUBGCXTtM07c/qcseQ41lcVWtAI8xE149ICTsW3tp4LkVAgA7jVV93k7znl1i5soSq0qav22curZjiHvtsoA8gaeofCsda840WxTXpyH3MwlQh2fDj+Nzn/Jvq2iPCLLIbLUav7W31BZuk/k6kf0GinC/0lcKLfmtsoA8t8l6tawhCCrAJAo6DnkTPG7zrKJwqnvPRohXfqL/1+yf7tJSFCZJ8mDwh1/iQoBnbsnqi4DyHEzV80V5IWCm4wAaI+/JnLNREASAPIctCsEzOu37ynOxJcb56CqrtwmBr1CB+LSxJki5JtmSQDw75grfkbcDeJze47hsUEah8Jbq0hgNAFgfqPNeazNXYKl2+bZvX0P8YvA5UkPItQ/UkzdssyfVgLAXINBDU7MxT+1/xUY3q2hhjKt+QgAwJx8YFRHSv7vuGjIPeIsWKsOYH6IXHEm9HxReUvFF6TuA09FWNRAeHg6LqGlZxxXtGF9bJbzK9y1Bvv3/NtIpdkV4znqUxIAjhCSn0sEXIeAqwgAOpgMae83YhpYEpAl8Fiqr3Dn36bwhZ5qDAAAIABJREFUdkZVUUG+S+/jBJlKp5k38LzNjxt7vXBoWSaPf8/Pu8VPQsygKcLJpFO8b9caocTPcno0a2KBisNMoUGW7SNxy9t2huWHRg8SaV3UHti/ey12bPjKdFtujwDgWBTq6zfiMoR0jRPzZIm+7E2LkZe5zFT5QHGss9N/Frf4DMmnFe/NwrZ/55lprHiIigF9R04TuggM/ydhwBKGHvDAoBNvRebquaK0II1r6j/qSvFvEFPSSvfvEFoJ8WNvQPG+LYIAIF69hp6DbgNOFiULideh/AyxByyPSNJh/eKnBIFCUoKEBsmYmspSofTP9SVMuLuRSKHlHhA3y7VIAsB131XZc+tAQBIArWOf5CwNQoD15S8b+oDI06Yt3/kl/trzs1VHmCXpLk6cAZYPVMwaAcAyeZcmzgCddhprwi/IfBvlNdZzk7sF9xG3/wEdGkqKWYsaMJoA4DjmWgbMt/8xay42Fa4xveSYQ0wn95R+l4OpAzRrUQNaCQDL23xzcb2m2+uBkd1PweR+l4s8fMWakwCgYOGFCdPRO3SQECfMLdmKhK7jxFQWZL6DtIKGlxxr5ooz4cxXgC9EvKlhXebQqMGN6oo7068r2vJ2/2BBBvZuX4n9e9aLHFl3MEkAuMMuyDm0VwSMJgDcHUclAsBcfd9Vc1YIAKWagavGYb+WugmuHEv2LRGQCNhGQBIA8nS0MwSaCtGlFvyJ5Tu/AoUBaVSijekUh9PjrgMJA3OzRgDwc9aOPzPuBpOzuq8sB4u3foTskiywRjmNN9pxEcNFLr7i/JdUFWFe6rM4UFHQaBxXEAAck8QDCQga0w/WZC/Cqj0/NoqCIDkysc8lGBQ52jSnVXsWYPmOrxqRBVoJAMsoBGoQLNr6oSAhjukAeKBzQFeM732+SKswd/45mc/TZmPbgZQmZ9ac3LAV2WEuKKgmAoGDKBEjFCysP1oPL09vQQZ8kvI0uHf2zOgzYcQX1cvbB8HhfcVNFl/6fPyCeeCN6NqpPupqykX+K+s4lxRuEfWbWyLM394iJAHg1BbLxhIBpxCQBIBT8Nlt7AoCYNCJt8E/KAIbf3tZpD00mAdik85Dr6HnIuP3V0UUhTSJgESgZRCQBEDL4C5HbUEEeLN7zsBb0T882TQLOnil1QdF2bmOPp3A3H8a68Dz9lsRrrNFANC5P6H3uTi+51mNnFbetLNfGiMK6DQrxs++3fQathY1dWhdQQBwXIoVXpBwVxNi43D1QdQcqYaPly94e21uW4s24PvNb6K6rrLR32slANjY0inm35ljZI49P0vfuwreXj6msoG2dBviIkbggsF3mrAnuVBWUwKWLlyw+R1BcOghAKjVQOHCIN9Q09rV6jwYfSaM/sow3DUsOkGEdDKMMoD5rM1kVO4/XLQDB/MycGjvZpQX54Jl/dzZJAHgzrsj59bWEZAEgOt22BUEAMscMiWAZG5e1jIcqa1G5x5JgnhmOP7GX19sdiFX1yEoe5YItD4EJAHQ+vZMztgABEgCMLw8sesJTW6Zle55w0vHNyFyLIb9FwpvTziQkQODuozB1AFXmwgEW1NlhMDCLe+LmvfWzFUEAMeiM8s69+YEiLU58Fb+7+xFWLH7O6sl+vQQAHSKR/U4FSf3uVhERNgyOvCMylif9xuSo08yVTDYuHclfsyc2yRlw887EOcPvgOxYQmNujTXV9BDADAV4pxBtyE+YoTol0TR5xtnizQPNWbkmVAznt5n/AI7w69jhKhpzVxRH/8Q+AWGgxEDeqyuthJeXh2EQBZzOpm/WVq0C6X7tglRp4rSAre74Xe0TkkAOEJIfi4RcB0CkgBwHbauIAB42x8ZO1qUpWWJQ0bzMRIgN3MpsjMWmfQHXLcq2bNEQCJgDwFJAMjz0Y4R8EBUUC+M6D4JFKjjzTcdvKKKAiH2x9QARgScGX8DhnQ9XuCkpnIAHeN+nYcK0iA6qLeJDKAmQF7pdpE7zjB29m3LXEkANIzZEGo/rNvJ6B8+DKF+EeIfaDr9ReX5Yn4UvTtYWWhzjnoIAKWzMP9IDO8+CXHhIxDiHyH+mk5//uFdSC34A1v2rwcrBdDMtQNspUzwOR8vP4zrdRaSok5CoE+waGte7lEPAcA+GLVwVvxNoj9WbPgs9XlU1GqrPW/EmWjOLyoJAK8OvujgEyhyNimYRDLD27cjAoIjxW09X+bq6+saSg0ePSpuelj+iSWjWKuaf8dnqKxdU1kivlut2SQB0Jp3T869tSPQ3giA1r5fcv4SAYmAeyMgCQD33h85uxZGwNLJtZWD3sLTlMNLBJoFASo5m+fme3p542h9fat37tWAJwkANSjJZyQCrkFAEgCuwVX2KhGQCLRPBCQB0D73vd2u+rQBV6Nf5yRxs/139s8OQ7l5O31l0iOiakBlbRk+TZmFvWV72i1+cuESgfaKgCQA2uvOy3W7AwKSAHCHXZBzkAhIBNoKApIAaCs7KdehCoHjepyGU/pdJp5lHjdF+CzF7ZSOmKM+qe80kbNO23VoE75Kn2PzeVUTkA+1SwQShoVg9EnhiBsSjO49AxDQ0Rv+/p7w8DymwH+0/igqK+tRUVaH3D0VyNpYir9/L0L6ekVBufVBFxnthxMmd8GQ4SGIjvFHeKQffHw84OvXWP+BhTKqKo+gtqYee/OqsHtbmVj36uVFKD5Q4xYLlwSAW2yDW07C2jn39vaAn79XoyIbyjmvqzuKosIq5GdXYuO6YqxYsg+F+e5R7tJZgL28PDDh9EhMOTcafeI6it86/h2N6+bvW/bOcqT+cwgLv85XvW5JADjemQGDgzHqxM4YnByCLlG+6BzBNC5P+PgeK6Wr9FJddQR1tUdRWlIr9mBHVhk2/H1Q7EtlxRHHg8knJAISgVaNgCQAWvX2yclrRSA6KBaXJT0Iv/9U/jcV/o1fd3zepKQbb/wnxF6EwZGjRW4885e/3fQ6Nu+TZWu0Yt5anu/VNxDPzh0Kvszbs22bD+PGc9c6XNagpE64+LqeSBoVKl6C9RpfmFP+OYQv/rcHm1IaSlW6s3HdF13TE0NGhCCoUwenqgweOXIUhXlV+Gv5fnz7SY5qZ0EPPjfN7IcLr47R01R3m7+WF+HhW9KEg/TqZ8MwcGgnh33Rifr49Z347N3dDp919oEHZw/CxDO6qupmz/Zy3HnZepQW29Y2UdWRg4f6DQzCrLcTER55rKKKtSZ0tn/+Mg8vP55lxLBN+kgeHYazL+1uyDnnXA+X1ArSa/G3+eC5aG4774oeuOHevsJhtGdffZiNd57fZvWRKedF45o7Y9G5i/29URrz+12QW4mfv8gT32/+ty1zJwLg+EldcM9TcQgO6aB6m7jHG9cdwhN3ZRhGapqTLf0HBTn174z5nvA3d+3KA+Is8t87aRIBiUDbQ0ASAG1vT+WK7CBgeauvPEqBPpaKo1mWoqPz/0/OL4IoOFavXsLc1hAwigDgTf910/ugV5/ARjf8zuLFCIHsXRX4/L09WPpDgbPdGdqeL6J0IM64uDuie/gZum5lonR8M1NL8Onbu7BudUNpTSOtJQkAruPmmf1w/lUxqggThTgwcv2WfXFP3/p6BOhwq7Gy0jrMmpGBf/48oOZx3c+odVQryo/gxYcz8cdi20KmWifhH+CFC6/pidMvjEZYhK+qvdI6Bh3Fg/ur8fNX+fjqgz3NdhurFldrBEBIZx/MfGYgRh4fpvu7f2BfNb7+MNsmEeAuBIA7OP9R3f1x2c29MG5ihCBZXWX8Nyc/pwo/fZHrkKBx1RxkvxIBiYBrEJAEgGtwlb26MQIs7Tau51lCMd5eKTouwbwcnXT+3XhTDZiaswQAX8rueGQAho8LM4W8GjCtJl3wpWxzWileeSJLhG22tGm99XN2vrwlzEwrwatPbjF0/S1NAIyfEol7n45HQKDt8pgKdkwRmXF1iksjIhKGh+CJ1xIQEqauFGT9kaOYP3c3Pnh1p7NbbLe92qgEIyMSSIZcdnNvnD2tOzqFus7hslz4waIa/PBZLj6fu9vu7bgRgOslAOj8P/tOIgYkNFReccZIfvy+qBBP35PRpBt3IADo/N/9+ABwzWqNa1q3+gCenbnZ6Zt/ElD8nTrlrCj4+tmP1FA7P7XPOSJo1PYjn5MISATcAwFJALjHPshZtAACLPs3pOs49A9PRpfA7qZyfUo5OqYHMORfiQxogSnKIZsRAWcIgElndcWNM/ohLFz9i6GzSys/XIeP39yFbz7KdrYrXe179gkUYbCDhnbSfeuna+D/GlEz4JuPc0Q4vL3QYbVjtDQBwHDiV+cNQ8++gQ6n7IrbbctBp93YC1feHgvmsqs1V0cmaMHo15/24pkZm9RO3eZzjOhhaHxMbKBLbvwdTZAO5O7tZXjp4SxsTnNdCpAeAoDEyOOvJWDMBJaRdbQSx5/X1dYLAonpTpbW0gTAcePDcc+TcarTGzh/I53/YWPCBMHco3eAYyBd9ATXk7mxBC8/5h7ks4uWKbuVCLQLBCQB0C62WS5SIiARcISAXgKAOa8XXN2z2W9kuB6Gxf/4eS7emLXV0fIM/fzUc6ME4dGct6HWFsAX0oz1xXju/s0il9gZa2kCgHNXe7vNdZP4edtGLrYzOChtn34rEWMmhGvqytWRCSee2gUzGCXhQFOjuqoebzyzFQu/ytM0f/OH6dxef09fnHVp9xb5bltOnITXl+9n4+M3XBNhoYcAuP3h/jjzku6GRTzl7anEfdemWP0utyQBQOd7xqx4dImyrw9jvmdGOv/8vb35/v4ICtavJaP7i2ClIYVZ+f1avtC49Boj5yf7kghIBBwjIAkAxxjJJyQCEoF2gIAeAuC2hxpegLXckhoNZXOTADfO6ItzL+/hUCzM6HXa649q6rztdeaG1B0IALVOGLHI2FCMOy5d7xKYtdy0m0+AgpVP37sJa/5wjYidWp0Eqpo/cEMqdm9v0HXRagzxfuyVwRgyPNSQm22t49t6npEurBjAs25E1Iv5OGrPnqIBMPWCaNz6YH9R6cAoY/j/U9Obhv+z/5YiAAYmdsJDLw0CU7zUGp1/fgeYyuCsoj7TTq69qw8Cg9zD+VcwOFxah7ef24pfvnMvPRq1eySfkwi0dwQkAdDeT4Bcv0RAIiAQ0EoAXHB1DK65s49b3A5Sef2lR7Kwctk+l+0mb0TveSoeTHdQynq5bDAdHTNH9aVHs3Q7n+5AAKg9g4SH633kto2iXKTRxlJiD80ejI4abxxdrQPw2vxhosSZI3MmFYGpLQ+/NFiUsHNHM/JmWS8BsOCzXDz33lBDw9FJHs1+OBN//mL9N6wlCAAKYDLFoaWcfz2Cg815ZksO1eL5Bzbr/s1tzrnKsSQCEoHGCEgCQJ4IiYBEQCKgkQCY9/ZuzWWgXA3yloxSzLwu1WVl2IwM962prkdtTb0JEu8OHvD1c/4mcV9BFWY/lIn1f2mvEuAOBAABefHDJLDEnCMjhkwBWDA/19Gjmj9nWsulN/SC53/127V0wFri916doqWJqmfjhgTjqTeGOMzBdqZMIh2+B14YJMhAI8xV59wVJICWCIDAjt447fxoQ6Mjdm4pw/QrN9j8/WpuAkCv88+SpY/fke50hAajUF76KAm9+zlHRFE0trKyHvxTMeo1+Pp7GULkZqaV4oEbXffvjhHfQ9mHREAi0BQBSQDIUyERkAhIBDQQALm7K+Dl7aH6Voj5yNk7y5HyzyGk/nMIu7aWmdTbeZPO2u90bkaPDxdK2lR61mMU0PrkzV2Y947x9eGdcf7prBw6UAM6hn//XiRui6yFxXLdQ0eF4sTJXcCcWwoqenhqVxajFgBfwLXWr46M9rN7o3nLA/1VOYb791bj3dnbVBExRYXVTcLUtYjvMcedUQ9Gm1oSwtq4rtIBUIuL3sgIZ9XstZxzCsqNPTlChLWzjJseAT2OZ5SzyX1USwCwrCK/n0aWn2PkyJfv78F7c3bYPMrNSQDQ+X/05QR066kh7L/+KFb/VoQn7nLe+ScIjLbSSrLQyWflCP5b8+/KA9i4rthupRCe+bETwjHm5AgMTuqka0+ZisLStB+8YnvvjP59kv1JBCQCziMgCQDnMZQ9SAQkAm0AAbXh1+ImxcPD7ks7X87p3P0wPxc/zMtRnQeq1Bk/4+JuuioKOLpF07NNenN9iVNW+mF89u4uMCRbq/GF/+o7+iAuIUgzEcAIgPuvT3X6Fs58zu9+NxJ0DByZs/nnWsrvkeS45YJ/DV1n914BeP5/Q1UTXJZ4uKpCgVpRQj3aCM6o2fOcb88qEyUQbYWv2zszp5wdBZIbxF0rEUDniyKgrz/tvAioWgKguuqI6mgdzq+68ohQwyeZ5+/vafW7zFBy5v6TJLRlzUUA6IkC4Rkw0vknEfronMGqyw0qpWHfeWEbNqXoqxTB78BpF0Tjilt6O4yysdyjnF0V4vfWWSFWR7+t8nOJgETAOAQkAWAclrIniYBEoBUjoJYAcLTEwyW1+O7TXMx7e5dux4xEwH3PDsS4iRGawjSNUD83X5+eMFi25y34m89sxYqlzmsSUHPghnv6anoppePx3Sc5hqrkNxcBwBfxt74eoYpsKD5Yg8fuSEf6umJHx1L15+OnROJeKu0H6otEobPH29y5L25XPaajBxmdMfvDJHTvab8Eml4NAr16Hrxtff/lHVj8bb6jJdj9nHt+2c29ce7l3TXfwlKM7aWHM53+rqklABwtlL9BrHv//bzcJg4918nIB36nhwwPMa3131UHRPqSPWsOAkCP/oMrhBkfenEQJkztqooQMro6BKMCZj4zECOPD1NNvNor3+jovMjPJQISgZZBQBIALYO7HFUiIBFwMwScJQDo+GzPPCwUuvfs0Kc+bgmJnioDzgigWY7/5OtDMHai+hrfvIlau/Ignn9wM1gqyiijCNf9zw3E4GEhql6KOS7Hf3J6hki7MMKaiwDgXNWq3TuT724LE7Vj28PUaB0AtaSEmptky3mT5HrqzSGaS7wZVX7SfD5UnGe5uZ4aNQh2bSvDPVelOPWdc5YA4Hc/bV0xZj+YqeommGQAxzxrWnf89EUevvjfnhYlAPgb8+grgzFgcLDqnwtXOP+cxwvvJ6lKPyDZ8sGrO/D1h9mq56zmQe4NS5KeMLmLagJaT+SNmrnIZyQCEgHXICAJANfgKnuVCEgEWhkCzhAARpZ9soRNay6oUTnYWkP/+TK8bMFevPRIpu7IB3tHhlERVGdn/rTaUGkjUwGakwBQ6/ASLyMJH/anVmnf3l45mwbR5DvwZBymXtjN4S+KnpQILbetnIArv+vsnzews95KFLogas85Ix+YbvTGLP2pAM4QACSifv4yT0T9GF2eUNl0V0YA6HX+XfF7d+q5Ubjz0QEO0yx4Dhd9ky9+b11hJAHmfJKMhGGOq25wfFdEI7liXbJPiYBEoAEBSQDIkyARkAhIBDSIAFqCZbQYl2X/WtWgjcjBZh145oGrvQ1zxU2YtUOplQQgFnMezcTyhYVOn/HmJADUhrxzUUYRPuxLrdK+IzCNOIPKGGpTIvg9pBP68uPqRRFZbeGROYPRKbSDoyWJz139XVcmoUeQkJojD92cpln8UhlTLwFgpA6BvU1wFQGgB2tXkp2M+jr38h4Oz6NesUuHHZs9oEWLwBXRSFrmKp+VCEgEtCEgCQBteMmnJQISgTaKgN4IAL2q81pgvPi6nmBpNu8Ong6b6c2DNu+Yt623Pdgfvn6Ox2O79PXFmH7FBpfd/pnPjbd1WmqQq8kvdggqgOYkADgfhuBOPKOrw6kZ6WyruX1UK4L5zUfZhmgwqBVF1IMDnf+TTot0iLHywJb0UjxwU5pTofZqB9Oqv6GHADGfi14CoLm++64gAPQ6/6y+QeFFV0Q7PPNOoohycmTNFXKv5Tvy6097RQqcNImARMD9EZAEgPvvkZyhREAi0AwI6CEAXFl6z9LpVZsXynbOvIjxxvXVz4aJ8oRqjDdRj9+Zrlt9Ws0Yls9oSU/QkxdubU7NTQCodcjo+BnlbN+jItSeYfZdu/sjKNjb7tYZ5aCQ+Lr0hl7w9LJfEnLP9nLcedl6VeUXOXE62LPeTkR4pK+qI1haXIuXHsnCymXOC1uqGhCAlnPOPvP2VOK+a1NU5eBbzkHteTNvR8HT5x/YrKvKh1oMlOeMJgD0pFrQ4Xel88+1qv2dMTr1x9Z+nHhqF8ygKGhH+993tudvw43nrtW6tfJ5iYBEoAUQkARAC4Auh5QISATcDwE9BIAzL9xaEVB7M8R+nXk51PLC11I1oElSMAqA9cgdmbM3o0r/al/Mjcp/13IejXC21YTai3rtH2RjzEnhDoXqjMLhxQ+TwFB9R6aV9Lp+eh9cdG1Ph8QCx3V1vrW9tWnRKHBGjV0PAWBUdI2jveXnRhIAdP4fe2UwhgwPVa2z0FypDmp/Z5z5jVeDt/IM08FenTfM7ved4f+VFUewNaMULz6cCX73pUkEJALujYAkANx7f+TsJAISgWZCQIvDpTgFWnOOnVnKDff2FQ6LGmEwZ25i7n48Dqdf1E3VOM1JgFhipyVNQevtsLV9UvtibpTjyzmodX6NGFNNqL0SZs/UhDET7Icps178q09uwS/fFeg+9mq/k1rH0hrl4mx+vW4AAGjJw+Y4eskgrQRAbU29KPX47Sc5zixPdVujCAA6/w88PxDDx3ZW9RvHCdLB/fFz50QW1S5U7e+MEb9paudE8jnpuFDw+1+YV4XsneXIz6lExoYS7Nxa1iwpMWrnKp+TCEgE1CEgCQB1OMmnJAISgTaOgFpnQ4FBT86xMxCedWl3UR7Ox9dxXr5eAkDNbY+yBnEb/P4evDdnhzPL0t1Wy1yN2Cu1L+ZGOOMKKGrD37U6wNZAP/+qGPBWvIOP7fOlCA4yNF1NWP53n+Y4pUyvRpOAa9GKuRbxP6MiSHQfdEAIFarVKtCrxq6VAGgOETpzzIwgALSKiDa388/x1P7ONDcB48z5lW0lAhIB90NAEgDutydyRhIBiUALIKCVADBSfV3NcrW8AOslAEad2BkPzR6Mjg7yuzlfo3Lr1azd1jNqctbZ1og8ebUv5lqdUXvrV3Mrr7RnbvJLj6pXwLccV43ooBJ2rLZMod7baGVuaubEZ7WGQ6slVth3WWkdZs3IwD9/HnDmqDrVVktajl41dq0EgLN7qxUQLb9/1s4Doz4efy0BYyZEqL75p5NNEuvd2du1Tlf380+/legwukbpvDkEaHUvRDaUCEgE3BoBSQC49fbIyUkEJALNhYBWAmDNH0V48Ka05poeYvt3xDPvJqJLlJ/DMfU6oVocIz011x1OXOMDWqIinHVYWoIAUJOXr0DmzH6oiaYwry7RvVeAKBPJigz2zJlbYjVz4th68t61OFnO4KrxONt8nFjM+TgZsQM6qupSKyHCTrUSAM5Gd6haiNlDzhAArcX553K1pHrxeaYCzH4oE5vTSrRCKp+XCEgE2jECkgBox5svly4RkAgcQ0ArAfDVh9l45/ltzQahlvnpJQC0CA06e+NsBHBa6tbztmzmdanI3V2ha+iWIAA4UbWaDHpDvzmGmsgPy5twNfoEzqQmqJkT566VZFBLLLBvIyJHdB02K43URrsoTqGWighaCYCa6npR4nHB/FyjluewH70EAJ3/x15JwNiTw+Hhab+ShDKJlrj5V8ZWG11jDhirMSz5vgAfvrZTiPFJkwhIBCQCjhCQBIAjhOTnEgGJQLtAQIuD3RL5l1rmp4cA0OIYcf3M/Wf5uZY0LXOuKKvD0/duAiM39FhLEQBqHQK9od/EQk3kh6Xo2G0P9ce5l/dwCKVeokitSv+Gvw/i3qtTHM5DeUBLWoUzBIbqCal8UEu0i1ZSRCsBcLi0Dk/cmQ5i31ymhwCg8880khMmdwH/vxqrrqrH1x/uwQev7lTzuOHPREb7YfaHSejeM0Bz33T+U9cewpLvCrD6t/1g5QJpEgGJgETAGgKSAJDnQiIgEZAIANDiYDvrTOoBnC+w73w7En3iHIcB6yEAtDhGLbF+W5ipuYlmW2dJi5YiALQ4BHpCv4mNmpD4lcv24bHb003boFagT2/qxWvzh2Fwcojdr4p5WoLa75TaebO/fQVVePDGNKF03tKmJdpFD3GhJQXA2WgaPVhqJQAeu30j7nkqHpPO6qra+ee8mrO0oS0c1Eb92MORURrUqfnnjyL8+EWeLM2n59DJNhKBNoyAJADa8ObKpUkEJALqEdBCAJQfrsMTd6Vj3ermuwHjSlzphGpxjJwJN1e/I+qefOL1BBw/qYuqh51J23Al9o4mr1YMT48wpRqCwVp0gVqHVM9ttNq+9QhRTruxF668PRbe3o5vhHdkleGm89a6xU2qlmgXPdEgWggAvSKjjs65vc+1EAB//16E/XurwFKham/+lbGrKo/gzWe2YuHX+c5M16m2Wv4tUjMQU1mYJrAptQQrl+7Dn7/sk6kCaoCTz0gE2jACkgBow5srlyYRkAioR0DLS5eeG3b1M7H9pCudUDVl4JSZMbS0uvKIyJFuafPu4AFfPy9V09B7Q+5q8sXR5NU6Z3rKHapJMbBF+Lz9zQgMGBxsd/p68sXVrlePQN9NM/vhwqtjHEEuPm9uoU9Hk1Ib7cJ+tJJdajFvKVy0EADFB2oQFNJBs/Ov4L9rWxnuuSqlRevbX3NXH1xyfU/da7B3lvj7zeiW9HXFWLpgb7Omcjg64/JziYBEoHkQkARA8+AsR5EISATcHIH2TgBocYzcfCttTs8Zh86V5IsjPPsNDMKstxMRHulr91E9IfE3z+wHkj8edi7Ebd2EqxWm06oDoKbuvV6BPjXpDgrIWuftaB+d/VxLtItlyoajsbUQAM4QaY7mYetzLQSA3jGUdjxbi77Jx0uPZDrble72jFyY80kyEobZT4PRPYBZQ+oe7NxShhVL92Eul3OLAAAcr0lEQVTJDwUtSnwYsR7Zh0RAIuAYAUkAOMZIPiERkAi0AwTaOwGgNsy8NR8FZ0KXW5IAIOZqb3+1iuKp6ffXn/bimRmbmmy92rQRLTf1alISOBHqUMx+OFOEM2sxLQSA1lt0LfPQ86wWkk6rk66FAGgJYqQ5CQBxvsqPYM6jmVi+sFDPVhnSpmefQDz80mBVui+GDAiIdJfCvCqsXXkAi7/NB7+70iQCEoG2h4AkANrensoVSQQkAjoQaO8EgBbHSAe8btGkNRMAapT6CbKW9BQ1Z95exQu1ufpadADUpCRwnZZVCdQeMLVEjp48erVz0PucFgJAa7SLFgKgJYiR5iYAuEfukArQEiSAcj6P1h/FwaIarPnzAH78PFeSAXq/uLKdRMANEZAEgBtuipySREAi0PwIqHGGlFlpcbKMXIla50XP/NoDAeCMqJsrsVdzRpJHh4Gh8Z1CO9h9XIsCvJobfEeCj2rU+rWUzVSTkkAAbEUlOMJS7T5qmbOjMY36XItOh1aySxIATXfJHVIBOKuQzj5gus1x48Ndogmg5nySDMjPqcKib/Pxw7wcKSKoBjT5jETAjRGQBIAbb46cmkRAItB8CLR3AkCNoFvz7YZrRtJDjCgzUes4OjOGvVUzJ/itr0eAegCOTG2Itpocfkfh+0Y67GrXqIXksMRK7T66IwGgxUmXBID1bwkdWQpe2NO8MG/pDqkAynymnBeNq26PFVogaufv6LdCz+esvvHDZ7mY9/Yut6iQoWcNso1EoL0jIAmA9n4C5PolAhIBgUB7JwDUOkat+bg445yrxceZMRxhq8ZhZx+OnHZlHDWkjyMyQU0Ugdo5JQwPwROvJSAkzMcuFHl7KnHftSlgPXqtpnYfJQFgG9nWmgJAsbtvPs7GkOEhmsT1+H2aeX2qW4jjkSQjEXTGxd0R3cMPHp6Oy1lq/Y6oeZ7REdk7y/HGrK1Y/1fzlsNVMz/5jERAImAfAUkAyBMiEZAISAQkAQC1jlFrPix688a5ZrX4uJIAUJsf7yhsn+tRk7+vpoSfWuJMzZym3dgLV94eC29v+06NVoE78zOrdh9bOwGwJaMUN5//r+qvq5bogtZIAND5/+TNnfj8vT0YOioUj84ZLELr1Rira/z8VR5eeWKLmseb7ZlBSZ1w0TU9kTgyBEGd7KcGuWpS5Yfr8P4rO0REgDSJgESg9SAgCYDWs1dyphIBiYALEVDryHAKrnTy7C1RrfOiZ35qboNdCH+zdK01LFqP46gHe7WLV6uQr0bATo3Dp1a8T00lATrU783ZgW8+yra5XDU6FM465mq/Q86Oo3ZPtTx3w719cdG1PVWFf2slSdScB2WurY0AoPP/was78PWHx84eU1fOvaKH6pz6w6V1eOnhTFEqzx1tzIRwMEWAZQNJBjRnioA1fN0RIzkniYBE4BgCkgCQp0EiIBGQCMgIAKhxvlrSAWjpQ6rWcXQlAUAMKAR40mmRDuFw5ACqKfuYsaEYd1y63uFYah1Te8J9agk4taSErUmrJbp46zt/7m588OpOh+tvrge0VAFwtP+Wc26rBEBV5RFxQ/3txzmNlszb/2ffScSAhGDV2+dOqQD2Jk2dEJIBI4/vjMhufqpJDtVAWHmwtLgWLz2ShZXL3JMgcWZtsq1EoC0iIAmAtrirck0SAYmAZgTUOiDs2NVOnq3Ju9IJ1UIAOMoL1wx+K2jgSuy1LF+to2Yv3SE4pANenTcMPfsG2h36u09zRI6vI1ObmmBvTmq1BDb8fRD3Xp3iaEo2P9dyzlviptvewtRqQLAPSQAAjsLTTzilC+55Oh5Bwd6qzpO7pgLYm7x/gBdOPLULjj+lC+ITgkUVEVfpBhTkVOKhm9Owe3u5KjzlQxIBiUDLISAJgJbDXo4sEZAIuBEC7Z0AUHMjrGyXVufCjbZZ91TchQBQk7vPRZaV1mHWjAz88+eBJmtWI7anRWlfbWqCPR0ANc6tEbfyWggAvaUGdR8yBw21zF0reaGWWOIUtfZtBB7Dx4bhsVcSEBikzll35Pwrc7rnqXicdn606pB5d08FcIQ1Ix9OPj0So8eHo298kKHpAv9v70zDq6rOPf4yZiDKFAiBMCRhJkAAKVelliLoY+N0r0JVeosRGSxjEyjzYJgLQREVARXxKtaJR+21+tBWbS30KjNBCEMYAwQhgBiSgCTc5924JRzOOftda+9zODn7v7/wIWuv4bfeczjrv94hVMomWjHA30EABIggAMAKQAAEQAAhAKTiXmwnlr6yGluoCADMTxJz7++wLEm2p+rlIjmc+spNwB4Ji1Z1paQ2MX7NQ5JI0Mq+VOz8/744RZOGbbPqMmh/l4Yv8EHs7VcO0fKF+8RzCycBgA/pS+ftoU/XHLdcf3xCFM1bkUpNE6Mt25oNdueco4nDtoVEVQDxpH00ZPHu/keaUI9esdQsqZZlAk6r8U6duGB4AfD/EXhAAARClwAEgNDdG8wMBEAgiATc7gHw8OPNaHBGMtWoWdWSOpdfG//kVso/WGzZNlwahJIA8MToJHpsSAuqWs1/tnxf7vKSw7qqq710ThwjPH1kzjVm0eMX9WnyghSKsXDF3rn1Oxo9YJOt2uMS8cOcXF5uEQ176Gtb4zll/wktomn+y6nEB1arRyeBYTgJAKoeSmn9GtPwSa0pMqqaFVrj72Vll+mjt/JpySzr8BhRhyHSiMMF7ry3kZE/oGW7GNH/BZ5TZ+GRxSdO+IkHBEAgdAlAAAjdvcHMQAAEgkjA7QKANI6bt6S46BLNGvsN8Q2pW55QEgCkB2Zvt/iS+H++QeZs/Uvn7xVvr3RO3vIASMQDnTl5m7w01wC/azfhoBieoGHXW+vR9MUdRfHq7P7+9Jgc2rhOXp/dzQIA489a0olu79NAHAoQ7knvOFRg0Ogk6nN/PEVEWovCFU1YmjxUYPZoAgIgECACEAACBBbdggAIVC4CbhcApLHlvKuSMnOVa/etZxtKAkC1alXoxXe7E2f79vd4i+OXHNSLz5fRwim76ItPTliD+bGFRFjgpt5yE0hCGlh0WjBlF/3jU3tZxiX5D8xFq+RBEIPSbKjiofPt8VKaNHQb7d9TJB7N7QIAf5ZmvtCJGsZHipmFUyiAr0V3u60ejZvdTomLjv2JoaMhCICAIwQgADiCEZ2AAAhUdgJuFwD4UPnS+z+j5Lb+47DNfVZ1s63s9hFKAgCzlCTN43aeFRskLvC6IR5PL+lIP+/b0O9We4pHUuHJXwUBFduSChVmn9JKCCpz0GmrkqRTJ3TB7QIA70n/9GY06PeyMChuH66hAJ72qSqO6Hig6Hwm8A4IgIA+AQgA+uzwJgiAQBgRcLsAwFspOcCZW66aJK6ym0qoCQDSkI3dO87RUw9v+Al/IOL/zc4l4gK3rSgeSQ+eTpaelDAw18TJzH7Xb8MNzQOgKlp4y7Ng9fmT7gP3E+pVAHTFSRZBOSEg33pLn+/O/EDzJ+50PByK59I+tTaxQJbcJoZatIqhRk2ueCfMm+D8eFbr5fwwvx7U3DLvCPejk4PCanz8HQRAwFkCEACc5YneQAAEKikBCABE0gMcb/GlH8rp1cX76U8vH7phO25mj2/SPIoulJYTixL8g5yTE+btLqKjh4qJ3XRListszzHUBABp6b2KceySd+yU2pO61+cfKqZx6VuM/ZLcbDvtiq9i5/7KKdo2KmEHKnkLdMNzIABc2YzUHnVp2qIU4hh46bNr2zmaOHQrcV4A3Yf3uHdaI2oYH0GxcZEUFVWVqlS9Psmn7v7qzst8T+qpAwHALmm8DwLBIQABIDicMQoIgECIE4AAQCQ9wJlb6URWdjtmkda/CY2Y1NoySRX/aC4tLqP3Xz9Mq54/oDVkqAkAvAjJTXbF2zhR/L+NBI/SMBLzUM0Hp8VvdKPmLWv53ZOKgoHW5nm8pGLnnHzwf98+Ss/MyHViaK0+pi5KoV/+Kk70rq5gAQHgKt4nxiTTo4ObE9uz5OFQgDWvH1FKmunZ75CxLY0b9iqCIf/25wKaM+4bydQcbSP9DoQHgKPY0RkIBIQABICAYEWnIAAClY0ABIArO/bc6m6U0rWOaPtKS8rohTl76ON3j4naO9lI1V1XJ7FdxflKf/wGMzRCemgzDwySbPt2D9uSG33Ty2D/nvM0dlY7iq7lv/yarku3L3tj21n8ZjfDxVry3Mja5pz9nwWA2nVrSKZq1F/XCVmQ2hJPIlxDAEzA7Fk0d1kqtet8s4g5N7IbCqDi5eFUPgzx4n5sKP0OhACgShbtQSD4BCAABJ85RgQBEAhBAhAArmyK5JBYcfuccH/VMYfeaXGUkWV9eDT73r+7iDIGbtZ205X++A2mACB1yzUPDH+Y055u6x3rF7fdw7b0IMklJI8cKCbObu/v1jNQhwmVmGb2AvjLe8coe+ouHVO19Y7Ey8McwE6pROm+uUEA4DXecVdDypzVTlR20eRv57swqXUMzVnWWZRtn8Odnmfh9Z2jtmxL5WWpdw/3aVdsVZkX2oIACOgRgACgxw1vgQAIhBkBCABXNpQzPs9e2pli4yJEO+yE+6tooAqNVG/onHDjDkUBgJFIPDbYLZxd2NNHJ1FC82ifuJ2IL5aKEuxpcP7cJWrT0f8ta6Bu31Xt/Ptzlyh7yi7651p7ZQhVbD2tX2MaPqk1RUb595Aw++Rb6JkZO2jzv0+rDGO0hQBwPbIx09vQvf2biBLf8dt2vwsl5TDNWW5af5omDN4atOSU0s81z+/s6Ys0fVQO5Ww8q2yHeAEEQCA4BCAABIczRgEBEAhxAhAArm5Q5sx29KuHG4viUfktTn6VPTWXOPt4MJ6RU1rT/Y8miGN07RyMzPUsfa87tUmxdgkOdg1siccGu9yv/aiA7ujbgKJjqvvcIt34cc8OJax4TuWXiapX9x/0zIfZselbAmJWKrH1PAF2rx8/eCudLbwYkPlU7JQFihnPdaT4hCjxWBv+VUjjn9wqbl+xIQSA67FxIsDs17pQYitZaVTj8Ft4kbIydtDWr84o74Pks2x2Guzwq4EjEmnAsETLzyvP70aFKCgDxwsg4GICEABcvPlYOgiAwFUCEACustDJhM2142dnfkM7t30XULPiOvOZM9sSewFIH7tu7TyO1BU72DWwJYn9eP5cDaBu/Zp+bzOd+uGemdWWOEGj3ccJjwR/c1CNr2dPko3rCmnu+J0BFQH44Dn3pc6W3hEV1/b9d1fK0bGt6zwQALxTU/XC4F5yNp2ljN9uVr6dV7ll53EO7C2izMe3BNQWeRxVIeRGJSnUsXu8AwJuJQABwK07j3WDAAhcQwACwLUGoeoFwG8HWgT4j16xxIfL+g1l4Qk8J7sHI5OKVAC4eKHcyAb+4er8oHzCODb3xXe7G6Ebdh+nfrirJDTzN+dguBJPXtjBKL8myb7Ocw20CMCHrenPplCnW+oqzWnd307StJHbtU0AAoBvdKo2wqEAb604RK8+m6e8H/NfTqXuPeuL3mNbXP/ZSZoxKkdZbBAN8GMjlfUXF12iBVN20T8+DY43mMo60BYEQOAqAQgAsAYQAAEQICIIANeaAbsez1uRSk0TfceMezMcdrdftmAvfbrmuKN2xUn/uOSfSn1u/oH82ccFNHus/ZJZTy/pSOx9YPU4kW/AagzPvztx4+7kbbtKQjN/aw1GmUn+3HPOi/imcld73uN9u743SrEdyjuvul0+2ye3jaEJ8zoQ/6vycNjJ1OHbjRAF3QcCgG9yOjaiGwqgmtyUbZETas7K3EElxWW62+/zPdVwq2B8Zh1fJDoEARcSgADgwk3HkkEABK4nAAHgeiYPDkigoeNaUURkVSWT4cMk30j+cdJO2z9Ko6Kr0bDxreiuB+KV53H8SAlNfmobHdxn/5DGc+if3kzEIdg5EZy4cXf6tl2SnNAfTDsZ7UWbVKFRv/Rm9MToZGX7On3qIr3yTB598r79MphcDeG/n2pBN9WWh7bwEjgj/KuL8+jdlYdVl31NewgA/vHxZ3/Q75OpRk35d6FOKIBqeVOeNX9WDu4rouwpuY6FYPH37h/mtqeefRqIc60EqmKHLcPGyyAAAl4JQACAYYAACIAAPAB82oBqJuyKHbH7/doPCujN5QeV41T5hzAfSvhwpuLyb47PByP2RPjgTWdc8QcMbUEDRyaJkmDxHPwdDtmL4e4H4414/LeWH7T9+YtrHEkLVnbxm+HfapC83CIa9tDXjrkSPzW+lWWJP39zciohodW6zb9nLelEt/dpIHa7N9+7XH6Z9uUW0erlB7Xcnu96MJ4eHdycmiVGU5Wq/hMieq7FSRdwCAD+LYW/j7Ke70S3/tJ/Gc2KveiGAnCpzvFz2yuLQXwA//rLQnp5UZ62Z4qd710dwUP6+UQ7EAABZwlAAHCWJ3oDARCopATgAeB94/iwOvvFzsQJqqRx0p498Q/TfbuKaNP6Qlr391O0e8c5r4PxQfaWnvXpzrQ4at3hJr8Z6/2ZGf/w/uitfFoya49j1qh7y85uuQVHS+hiablx4G/UJNJYF//Q3rH5LI16bJMjc5TmKPA1mFPx/2b/ve6Jo7Gz2lF0LVkJO8957d9dRBkDNxsVJoLx6CTeqzgvPoyfKbxolOD79+enDLdsby7ZPE63W+tRr3saUsdudYxDnu7nanfOOZo4bJuyuOaNJwQAayvr0KU2zVjcUUmQ5OSbM0bn0Ddb1JKjqrreewoPJ46W0pavzhg5Argigb/wAK5u0ql7Hbq1V6yReJJv/1UfDv3iJJRs93hAAARCnwAEgNDfI8wQBEAgCAQgAPiGbPdw5Nkz35qWlJQT/2s+EVHVxLfr/szByVvRiuOoZuiWmGz+oWIal76FThwrlTT32+aRJ5sTlxGrXkPuomx2GAjXXZXPk7eFffzOUcqelmubi0oHzZNr0ZTsFOUYfF9jcEJIZms+7D5eM0J9f7z1zyJa1pgdRuJNJx4IADKKT4xJNjw2WMCTPpvWn6YJg7cqedc4/Z3LYVkXSq7NEVC9RhWKiFQ/7Huu26kwFClPtAMBELBPAAKAfYboAQRAIAwIqBxY+MA2cchWR2LLVdAtW/MzUbb3QMyPkwJOezaF+LYoVJ9AZmh3Mtu+yc/JuHs7AgXfUk4dsZ1yt3v3zNDd74UruxCX2lN9LpSW0eKs3Y4nkpTMw2kRQDKmShu2cd4nTvrm1OGfx4cAINsF/h5Y9HpXw3tD+lz6oZxef+EAvfGSWrgPV/aY8VxH4u/eUH0C4W0VqmvFvEAgnAhAAAin3cRaQAAEtAlAALBGp1OizLpXZ1qwN8H6z08ZmdkDkQ2bZ6lz++dvdU4fdHUT73H2+N/126B0QynZNfZIeGxICyP0QeVx0jNCZVyzLR+4JsxrTynd6mi75+uMa/UO2/jXX56m+ZN2OuL2X3E8CABW9K/+ncuRcox+7bryhI26oQDtO9emydkdQlIE4MP/Xz8soOypuxz/7pDvBlqCAAjoEIAAoEMN74AACIQdAQgAsi3lG7BRU9sQx8SrZMSW9a7Xit2sOdnf8oX7AvpDlAWQ7Ne6UGIrtTJtvlZVXnbZSB736uL9egv3eEv3wB0od3s+KE1Z2EE5l8PnfzlBMzN2OMJEtxO284ysttT3gXhHQlN052G+V1pSRu+tOkKrluwPiI1DAFDbIZ3kqDqhADwrFgHGzW5HzVvWUptkAFuzPb79ymFa9bwz310BnCq6BgEQ8EIAAgDMAgRAAARQBUDZBjgb9ojJrW/4zdTJggv0wpw99M+13yqvQeeFn/dtSJkz29LNdeS3f/7GcfLw3eMX9WnyghSKubm6eGlOeyFUHFinOkEg8hGIYXhp2PeBRjQks6VS4jc743m+y7f+O7edo2efziWu1BCoBwKAGlkWA+evSBWFZJk964YC8Ps8XmZWW2JRTSX/gNqqrFtzCMrh/ecNsZWTXeIBARConAQgAFTOfcOsQQAEHCYADwB1oJwtOn1UEt39n/HKJavUR7v2DXbz58z1L83fGzCXf19zfHBAAg0ak0y1bpIftH31xVnjx6ZvsYvDeJ9FiUWrulJSG7mHQqDi/80FqVYnCET+Crtw2c6HjW9Ffe5rpJUhXWd8PmgV5JcYceOfvH9MpwuldyAAKOEyGvdOi6OMLLVKF98eL6Wpw7cTh93oPPc81JgeH5lEsXERQQ9P4bKua/4nn95YeiAgXig6PPAOCICAHgEIAHrc8BYIgECYEYAAoL+hfED67fBE44BUr0Fgf5jyj9AvPvmWVi7Z73gctAoBpzwgDu07T6N/s8mxcnd8S5jWv4l4KU6WIvQ26IChLWjgyCSxG72TgogYgrAh38Kmj0wySvhx+b5APBxXzSUQOaRl7QfHg3bQggCgt5uTF3ag3mmNlA7jfHM+bcR27b1lDwDer/seSaDGTSOpSlW1HBsqK2Uh6vTJC4bYyokMA5VfRWVOaAsCIGCfAAQA+wzRAwiAQBgQgADgzCbe1juW+JbKbo1zczb8A/T895eIy579+U9Had3fT2r/cHZmhVd7YeFjyNiWxk2g7oHQ6Rt4zs0welobUXkvZvvea4dp6fy9TqP5qT+VsAQuVcYx7m8uU8uWHrDJ++iYD2C9742je/6rMbXucJNyjgPPbvnQz3aw/rNT9OHqfDqUdz7YS0IVAE3inDBy3opUapoYLe6Bw1xeeSaP3ll5WPyOr4YdutSm+37dxKi2UTe2piPhAfy9wELr9g1n6YPV+cSiHB4QAIHwIgABILz2E6sBARAAgZAhwDHgt/SsT1161KWEFtHUoFEERURUpYioatf9UOVY55KScuI4WXYDZ1fZ7RvP0oYvC4NeblEVIB8Ib7+zAfXs28CoIR8bF2ms07PmO8fbX7x4mU6dKKVjh0sqzfpUebitPYuHd9zd0IgH54Ng/QYR5K3GOh+sOHkaHwALjpbSwb1FlLPpLK377NQN9WZx236F63pZkEztUdcQA/h7qF5sTcMWuQpHZFS167wUPL9zjxwopi1fnaGN/yo0voPxgAAIhC8BCADhu7dYGQiAAAiAAAiAAAiAAAiAAAiAAAj8RAACAIwBBEAABEAABEAABEAABEAABEAABFxAAAKACzYZSwQBEAABEAABEAABEAABEAABEAABCACwARAAARAAARAAARAAARAAARAAARBwAQEIAC7YZCwRBEAABEAABEAABEAABEAABEAABCAAwAZAAARAAARAAARAAARAAARAAARAwAUEIAC4YJOxRBAAARAAARAAARAAARAAARAAARCAAAAbAAEQAAEQAAEQAAEQAAEQAAEQAAEXEIAA4IJNxhJBAARAAARAAARAAARAAARAAARAAAIAbAAEQAAEQAAEQAAEQAAEQAAEQAAEXEAAAoALNhlLBAEQAAEQAAEQAAEQAAEQAAEQAAEIALABEAABEAABEAABEAABEAABEAABEHABAQgALthkLBEEQAAEQAAEQAAEQAAEQAAEQAAEIADABkAABEAABEAABEAABEAABEAABEDABQQgALhgk7FEEAABEAABEAABEAABEAABEAABEIAAABsAARAAARAAARAAARAAARAAARAAARcQgADggk3GEkEABEAABEAABEAABEAABEAABEAAAgBsAARAAARAAARAAARAAARAAARAAARcQAACgAs2GUsEARAAARAAARAAARAAARAAARAAAQgAsAEQAAEQAAEQAAEQAAEQAAEQAAEQcAEBCAAu2GQsEQRAAARAAARAAARAAARAAARAAAQgAMAGQAAEQAAEQAAEQAAEQAAEQAAEQMAFBP4f2TMqbuqy4Dk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113588" y="623887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9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D5E5460-499C-4FC9-8BB8-B47FA021C669}"/>
              </a:ext>
            </a:extLst>
          </p:cNvPr>
          <p:cNvSpPr txBox="1"/>
          <p:nvPr/>
        </p:nvSpPr>
        <p:spPr>
          <a:xfrm>
            <a:off x="514777" y="1199243"/>
            <a:ext cx="7916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Clr>
                <a:srgbClr val="FFFFFF"/>
              </a:buClr>
            </a:pPr>
            <a:r>
              <a:rPr lang="en-US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Roughly speaking, there are ~33,000 papers* on this subject, offering algorithms, theoretical analysis and so much more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438" y="2030240"/>
            <a:ext cx="7508876" cy="3412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9CD02D1-4BCE-07F6-B10A-91CADB840678}"/>
              </a:ext>
            </a:extLst>
          </p:cNvPr>
          <p:cNvSpPr/>
          <p:nvPr/>
        </p:nvSpPr>
        <p:spPr bwMode="auto">
          <a:xfrm>
            <a:off x="7500369" y="2084669"/>
            <a:ext cx="216000" cy="1192015"/>
          </a:xfrm>
          <a:prstGeom prst="rect">
            <a:avLst/>
          </a:prstGeom>
          <a:solidFill>
            <a:srgbClr val="CC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26" name="Picture 2" descr="Web of Science | ספרייה | המכללה האקדמית אשקלון">
            <a:extLst>
              <a:ext uri="{FF2B5EF4-FFF2-40B4-BE49-F238E27FC236}">
                <a16:creationId xmlns:a16="http://schemas.microsoft.com/office/drawing/2014/main" id="{3DA0A9B2-61FF-45B8-8248-58B1B700B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493" y="2317844"/>
            <a:ext cx="1569382" cy="1569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36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34675</TotalTime>
  <Words>4819</Words>
  <Application>Microsoft Office PowerPoint</Application>
  <PresentationFormat>On-screen Show (4:3)</PresentationFormat>
  <Paragraphs>977</Paragraphs>
  <Slides>69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87" baseType="lpstr">
      <vt:lpstr>Yu Gothic UI Semibold</vt:lpstr>
      <vt:lpstr>Arial</vt:lpstr>
      <vt:lpstr>Bookman Old Style</vt:lpstr>
      <vt:lpstr>Calibri</vt:lpstr>
      <vt:lpstr>Calibri Light</vt:lpstr>
      <vt:lpstr>Cambria Math</vt:lpstr>
      <vt:lpstr>Courier New</vt:lpstr>
      <vt:lpstr>Symbol</vt:lpstr>
      <vt:lpstr>Tahoma</vt:lpstr>
      <vt:lpstr>Tempus Sans ITC</vt:lpstr>
      <vt:lpstr>The Hand Extrablack</vt:lpstr>
      <vt:lpstr>Times New Roman</vt:lpstr>
      <vt:lpstr>Trade Gothic Next Heavy</vt:lpstr>
      <vt:lpstr>var(--bs-font-monospace)</vt:lpstr>
      <vt:lpstr>Verdana</vt:lpstr>
      <vt:lpstr>Vijaya</vt:lpstr>
      <vt:lpstr>Wingdings</vt:lpstr>
      <vt:lpstr>Default Design</vt:lpstr>
      <vt:lpstr>Image Denoising … Not What You Think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Stanford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Sparse Representations and the Basis Pursuit Algorithm</dc:title>
  <dc:creator>Michael Elad</dc:creator>
  <cp:lastModifiedBy>Eladmiki</cp:lastModifiedBy>
  <cp:revision>2162</cp:revision>
  <dcterms:created xsi:type="dcterms:W3CDTF">2002-10-21T21:14:30Z</dcterms:created>
  <dcterms:modified xsi:type="dcterms:W3CDTF">2023-11-01T05:27:02Z</dcterms:modified>
</cp:coreProperties>
</file>