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79" r:id="rId3"/>
    <p:sldId id="264" r:id="rId4"/>
    <p:sldId id="273" r:id="rId5"/>
    <p:sldId id="278" r:id="rId6"/>
    <p:sldId id="280" r:id="rId7"/>
    <p:sldId id="307" r:id="rId8"/>
    <p:sldId id="303" r:id="rId9"/>
    <p:sldId id="288" r:id="rId10"/>
    <p:sldId id="287" r:id="rId11"/>
    <p:sldId id="282" r:id="rId12"/>
    <p:sldId id="308" r:id="rId13"/>
    <p:sldId id="283" r:id="rId14"/>
    <p:sldId id="309" r:id="rId15"/>
    <p:sldId id="284" r:id="rId16"/>
    <p:sldId id="310" r:id="rId17"/>
    <p:sldId id="285" r:id="rId18"/>
    <p:sldId id="276" r:id="rId19"/>
    <p:sldId id="306" r:id="rId20"/>
    <p:sldId id="289" r:id="rId21"/>
    <p:sldId id="293" r:id="rId22"/>
    <p:sldId id="286" r:id="rId23"/>
    <p:sldId id="290" r:id="rId24"/>
    <p:sldId id="311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55CC"/>
    <a:srgbClr val="FD680B"/>
    <a:srgbClr val="FF00FF"/>
    <a:srgbClr val="2F5597"/>
    <a:srgbClr val="FF6600"/>
    <a:srgbClr val="374F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90" autoAdjust="0"/>
    <p:restoredTop sz="96869" autoAdjust="0"/>
  </p:normalViewPr>
  <p:slideViewPr>
    <p:cSldViewPr snapToGrid="0">
      <p:cViewPr varScale="1">
        <p:scale>
          <a:sx n="132" d="100"/>
          <a:sy n="132" d="100"/>
        </p:scale>
        <p:origin x="150" y="13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01" d="100"/>
          <a:sy n="101" d="100"/>
        </p:scale>
        <p:origin x="355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3A31BF-98CD-4C09-9488-FB7977948782}" type="datetimeFigureOut">
              <a:rPr lang="en-GB" smtClean="0"/>
              <a:t>06/10/2022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2EB56C-C91B-47F4-8886-3675B8850A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43125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9A7F29-C53C-4AC3-9EC8-D08C3D288B9D}" type="datetimeFigureOut">
              <a:rPr lang="en-GB" smtClean="0"/>
              <a:t>06/10/2022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3BA17A-1D4A-43ED-A792-27144CD66A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448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957C-3433-42F2-B943-58A063D3265D}" type="datetime1">
              <a:rPr lang="en-GB" smtClean="0"/>
              <a:t>06/10/2022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1009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E12B7-E018-47D2-A99D-B30403F4F4EF}" type="datetime1">
              <a:rPr lang="en-GB" smtClean="0"/>
              <a:t>06/10/2022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7478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72A5-7DA7-4FA2-A0C0-85EC36CAA292}" type="datetime1">
              <a:rPr lang="en-GB" smtClean="0"/>
              <a:t>06/10/2022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908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2E64F-2875-4F33-B882-C434102DCD08}" type="datetime1">
              <a:rPr lang="en-GB" smtClean="0"/>
              <a:t>06/10/2022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>
            <a:lvl1pPr>
              <a:defRPr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fld id="{489A6500-CE48-4449-804B-1955377DDBA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88309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D05F1-01B8-444E-8E31-1C3E625D4ECA}" type="datetime1">
              <a:rPr lang="en-GB" smtClean="0"/>
              <a:t>06/10/2022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7448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C6B39-5C64-489C-9C22-D4F32F8EB2F5}" type="datetime1">
              <a:rPr lang="en-GB" smtClean="0"/>
              <a:t>06/10/2022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257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5EC49-CAD0-49D4-8683-AFA891063DD3}" type="datetime1">
              <a:rPr lang="en-GB" smtClean="0"/>
              <a:t>06/10/2022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6194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50E14-075B-431B-B3DC-5FFDAD025725}" type="datetime1">
              <a:rPr lang="en-GB" smtClean="0"/>
              <a:t>06/10/2022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5325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99FDE-6A07-4C55-B334-A2A8B0FEDEB6}" type="datetime1">
              <a:rPr lang="en-GB" smtClean="0"/>
              <a:t>06/10/2022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727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D94D8-270A-4DC5-9AB3-156D82B431FC}" type="datetime1">
              <a:rPr lang="en-GB" smtClean="0"/>
              <a:t>06/10/2022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6796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9E40-0A3B-4984-A06D-2FA2B9E3738F}" type="datetime1">
              <a:rPr lang="en-GB" smtClean="0"/>
              <a:t>06/10/2022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429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9BE9B-DD86-44E4-BDFD-42558DA2FD2E}" type="datetime1">
              <a:rPr lang="en-GB" smtClean="0"/>
              <a:t>06/10/2022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9A6500-CE48-4449-804B-1955377DDB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4776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782838/1.0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740382/0.2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146107/contributions/4818511/" TargetMode="External"/><Relationship Id="rId5" Type="http://schemas.openxmlformats.org/officeDocument/2006/relationships/hyperlink" Target="https://indico.cern.ch/event/1122324/contributions/4712376/attachments/2384317/4074550/2022_02_03_AWAKE_DPS__NL_pres_at_PEB_2022_02_03_V02.pdf" TargetMode="External"/><Relationship Id="rId4" Type="http://schemas.openxmlformats.org/officeDocument/2006/relationships/hyperlink" Target="https://indico.cern.ch/event/1115606/contributions/4687761/attachments/2375500/4057864/20220119_AWAKE_TB_DPS_YETS2022_feasibility_AS.pdf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s://cern.service-now.com/service-portal?id=ticket&amp;table=u_request_fulfillment&amp;n=RQF2055677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s://cern.service-now.com/service-portal?id=ticket&amp;table=u_request_fulfillment&amp;n=RQF2055677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0" y="166668"/>
            <a:ext cx="11702123" cy="83794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28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Status of the </a:t>
            </a:r>
            <a:r>
              <a:rPr lang="en-GB" sz="28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Discharge Plasma Source (DPS) for </a:t>
            </a:r>
            <a:r>
              <a:rPr lang="en-GB" sz="28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2023 </a:t>
            </a:r>
            <a:r>
              <a:rPr lang="en-GB" sz="28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Run</a:t>
            </a:r>
            <a:endParaRPr lang="en-GB" sz="2800" dirty="0">
              <a:solidFill>
                <a:schemeClr val="accent5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31200" y="6006562"/>
            <a:ext cx="114716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A. Sublet, on behalf of the DPS team</a:t>
            </a:r>
          </a:p>
          <a:p>
            <a:endParaRPr lang="en-GB" sz="12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GB" sz="12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AWAKE </a:t>
            </a:r>
            <a:r>
              <a:rPr lang="en-GB" sz="1200" dirty="0">
                <a:latin typeface="Helvetica" panose="020B0604020202020204" pitchFamily="34" charset="0"/>
                <a:cs typeface="Helvetica" panose="020B0604020202020204" pitchFamily="34" charset="0"/>
              </a:rPr>
              <a:t>C</a:t>
            </a:r>
            <a:r>
              <a:rPr lang="en-GB" sz="12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ollaboration Meeting, 6</a:t>
            </a:r>
            <a:r>
              <a:rPr lang="en-GB" sz="1200" baseline="30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th</a:t>
            </a:r>
            <a:r>
              <a:rPr lang="en-GB" sz="12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October 2022</a:t>
            </a:r>
            <a:endParaRPr lang="en-GB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30" name="url?sa=i&amp;source=images&amp;cd=&amp;docid=Kj_MUSwVxnENCM&amp;tbnid=ZLIjl0xBF08dKM-&amp;ved=0CAgQjRwwAA&amp;url=http%3A%2F%2Fcqe.ist.utl.pt%2Fevents%2Fmmse%2Fsponsors.png" descr="url?sa=i&amp;source=images&amp;cd=&amp;docid=Kj_MUSwVxnENCM&amp;tbnid=ZLIjl0xBF08dKM-&amp;ved=0CAgQjRwwAA&amp;url=http%3A%2F%2Fcqe.ist.utl.pt%2Fevents%2Fmmse%2Fsponsor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79269" y="1465611"/>
            <a:ext cx="1640297" cy="721506"/>
          </a:xfrm>
          <a:prstGeom prst="rect">
            <a:avLst/>
          </a:prstGeom>
          <a:ln w="12700">
            <a:miter lim="400000"/>
          </a:ln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3541" y="4330576"/>
            <a:ext cx="1432188" cy="721506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1918" y="3125553"/>
            <a:ext cx="855435" cy="855435"/>
          </a:xfrm>
          <a:prstGeom prst="rect">
            <a:avLst/>
          </a:prstGeom>
        </p:spPr>
      </p:pic>
      <p:pic>
        <p:nvPicPr>
          <p:cNvPr id="33" name="Picture 10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356383" y="2373159"/>
            <a:ext cx="1676941" cy="494098"/>
          </a:xfrm>
          <a:prstGeom prst="rect">
            <a:avLst/>
          </a:prstGeom>
          <a:noFill/>
          <a:extLst/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1943" y="947258"/>
            <a:ext cx="8706466" cy="4948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16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0" y="235248"/>
            <a:ext cx="11220719" cy="591008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DPS design </a:t>
            </a:r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tunnel anode</a:t>
            </a:r>
            <a:endParaRPr lang="en-GB" sz="3600" dirty="0">
              <a:solidFill>
                <a:schemeClr val="accent5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1" name="Slide Number Placeholder 7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10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13863" t="7704" r="5585" b="2790"/>
          <a:stretch/>
        </p:blipFill>
        <p:spPr>
          <a:xfrm>
            <a:off x="7147161" y="0"/>
            <a:ext cx="5044839" cy="4826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37945" t="8415" r="7246" b="7437"/>
          <a:stretch/>
        </p:blipFill>
        <p:spPr>
          <a:xfrm>
            <a:off x="2936469" y="1977787"/>
            <a:ext cx="3538592" cy="329616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31201" y="826256"/>
            <a:ext cx="66429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GB" sz="2000" dirty="0" smtClean="0"/>
              <a:t>Anodes part with 0.2 mm thick </a:t>
            </a:r>
            <a:r>
              <a:rPr lang="en-GB" sz="2000" dirty="0" smtClean="0">
                <a:solidFill>
                  <a:srgbClr val="FF00FF"/>
                </a:solidFill>
              </a:rPr>
              <a:t>aluminium window/gasket</a:t>
            </a:r>
            <a:endParaRPr lang="en-GB" sz="2000" dirty="0">
              <a:solidFill>
                <a:srgbClr val="FF00FF"/>
              </a:solidFill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GB" sz="2000" dirty="0" smtClean="0"/>
              <a:t>Includes port for gas injection/pumping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789687" y="5457998"/>
            <a:ext cx="9215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Al-window vacuum leak tested and qualified up to 2 bars over pressure and 10 cycles  </a:t>
            </a:r>
            <a:r>
              <a:rPr lang="en-GB" dirty="0" smtClean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en-GB" dirty="0" smtClean="0">
              <a:sym typeface="Wingdings" panose="05000000000000000000" pitchFamily="2" charset="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All other parts to be fabricated, to be ready by end-November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92" t="12750" r="13695" b="1992"/>
          <a:stretch/>
        </p:blipFill>
        <p:spPr>
          <a:xfrm rot="5400000">
            <a:off x="281529" y="4482206"/>
            <a:ext cx="2401756" cy="214156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36" t="5807" r="12339" b="21596"/>
          <a:stretch/>
        </p:blipFill>
        <p:spPr>
          <a:xfrm rot="5400000">
            <a:off x="285994" y="2084915"/>
            <a:ext cx="2390776" cy="2143614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V="1">
            <a:off x="3868057" y="3345542"/>
            <a:ext cx="837708" cy="108859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217885" y="3031701"/>
            <a:ext cx="108858" cy="966985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21184614">
            <a:off x="3854044" y="3064734"/>
            <a:ext cx="961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26 mm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4991136">
            <a:off x="4977403" y="3363602"/>
            <a:ext cx="961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26 mm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87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0" y="235248"/>
            <a:ext cx="11220719" cy="591008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DPS vacuum </a:t>
            </a:r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tunnel</a:t>
            </a:r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layout</a:t>
            </a:r>
            <a:endParaRPr lang="en-GB" sz="3600" dirty="0">
              <a:solidFill>
                <a:schemeClr val="accent5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1" name="Slide Number Placeholder 7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11</a:t>
            </a:fld>
            <a:endParaRPr lang="en-GB"/>
          </a:p>
        </p:txBody>
      </p:sp>
      <p:sp>
        <p:nvSpPr>
          <p:cNvPr id="228" name="TextBox 227"/>
          <p:cNvSpPr txBox="1"/>
          <p:nvPr/>
        </p:nvSpPr>
        <p:spPr>
          <a:xfrm>
            <a:off x="331199" y="826256"/>
            <a:ext cx="116140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GB" sz="2000" dirty="0" smtClean="0"/>
              <a:t>Vacuum layout with downstream gas injection system and pumping groups at both ends (as for </a:t>
            </a:r>
            <a:r>
              <a:rPr lang="en-GB" sz="2000" dirty="0" err="1" smtClean="0"/>
              <a:t>Rb</a:t>
            </a:r>
            <a:r>
              <a:rPr lang="en-GB" sz="2000" dirty="0" smtClean="0"/>
              <a:t> source)</a:t>
            </a:r>
            <a:endParaRPr lang="en-GB" sz="2000" dirty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GB" sz="2000" dirty="0" smtClean="0"/>
              <a:t>DPS vacuum control and gas injection system (GIS) update in SCADA + PLC for GIS by the end of the year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1825" y="1871926"/>
            <a:ext cx="8009261" cy="4813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79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b="30509"/>
          <a:stretch/>
        </p:blipFill>
        <p:spPr>
          <a:xfrm>
            <a:off x="428035" y="1073375"/>
            <a:ext cx="10467975" cy="3832454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1" y="235248"/>
            <a:ext cx="11445468" cy="591008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R&amp;D program towards 2023 tunnel test</a:t>
            </a:r>
            <a:endParaRPr lang="en-GB" sz="3600" dirty="0">
              <a:solidFill>
                <a:schemeClr val="accent5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1" name="Slide Number Placeholder 7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12</a:t>
            </a:fld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8176624" y="1366520"/>
            <a:ext cx="0" cy="28956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28035" y="4165600"/>
            <a:ext cx="6096136" cy="26851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23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0" y="235248"/>
            <a:ext cx="11220719" cy="591008"/>
          </a:xfrm>
        </p:spPr>
        <p:txBody>
          <a:bodyPr>
            <a:normAutofit fontScale="90000"/>
          </a:bodyPr>
          <a:lstStyle/>
          <a:p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DPS pulsed DC power supplies (2x igniter + 2x heater)</a:t>
            </a:r>
            <a:endParaRPr lang="en-GB" sz="3600" dirty="0">
              <a:solidFill>
                <a:schemeClr val="accent5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1" name="Slide Number Placeholder 7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13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827" y="2736373"/>
            <a:ext cx="4826000" cy="403453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971" y="2736373"/>
            <a:ext cx="6364515" cy="40314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1200" y="826256"/>
            <a:ext cx="11606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GB" sz="2000" dirty="0" smtClean="0"/>
              <a:t>Design finished, fabrication of boards on going</a:t>
            </a:r>
            <a:endParaRPr lang="en-GB" sz="2000" dirty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GB" sz="2000" dirty="0" smtClean="0"/>
              <a:t>Boards to be shipped from IST-Lisbon to CERN by end October for integration in the 4 rack boxes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GB" sz="2000" dirty="0" smtClean="0"/>
              <a:t>Plasma ignition with voltage up to 50 kV and plasma heating with current up to 1000 A.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GB" sz="2000" dirty="0" smtClean="0"/>
              <a:t>Example, igniter box:</a:t>
            </a:r>
          </a:p>
        </p:txBody>
      </p:sp>
    </p:spTree>
    <p:extLst>
      <p:ext uri="{BB962C8B-B14F-4D97-AF65-F5344CB8AC3E}">
        <p14:creationId xmlns:p14="http://schemas.microsoft.com/office/powerpoint/2010/main" val="393760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b="17614"/>
          <a:stretch/>
        </p:blipFill>
        <p:spPr>
          <a:xfrm>
            <a:off x="428035" y="1073375"/>
            <a:ext cx="10467975" cy="4543654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1" y="235248"/>
            <a:ext cx="11445468" cy="591008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R&amp;D program towards 2023 tunnel test</a:t>
            </a:r>
            <a:endParaRPr lang="en-GB" sz="3600" dirty="0">
              <a:solidFill>
                <a:schemeClr val="accent5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1" name="Slide Number Placeholder 7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14</a:t>
            </a:fld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8176624" y="1366520"/>
            <a:ext cx="0" cy="28956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28035" y="4884057"/>
            <a:ext cx="6096136" cy="26851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829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0" y="235248"/>
            <a:ext cx="11220719" cy="591008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DPS control </a:t>
            </a:r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lab and tunnel</a:t>
            </a:r>
            <a:endParaRPr lang="en-GB" sz="3600" dirty="0">
              <a:solidFill>
                <a:schemeClr val="accent5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1" name="Slide Number Placeholder 7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15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6" r="16729"/>
          <a:stretch/>
        </p:blipFill>
        <p:spPr>
          <a:xfrm>
            <a:off x="-4825" y="1424144"/>
            <a:ext cx="2753499" cy="543385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609" y="888460"/>
            <a:ext cx="4925934" cy="348800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8932" y="1914024"/>
            <a:ext cx="5073068" cy="427897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2748673" y="4542610"/>
            <a:ext cx="743309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SPS timing input for lab and tunnel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Optical fibre control for pulsed DC power supplies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Separate control of the 2 plasmas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Digitizer + OASIS for plasma current and beam monitoring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Integration to AWAKE control/interlock scheme to be discussed next week</a:t>
            </a:r>
          </a:p>
        </p:txBody>
      </p:sp>
    </p:spTree>
    <p:extLst>
      <p:ext uri="{BB962C8B-B14F-4D97-AF65-F5344CB8AC3E}">
        <p14:creationId xmlns:p14="http://schemas.microsoft.com/office/powerpoint/2010/main" val="99893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b="-150"/>
          <a:stretch/>
        </p:blipFill>
        <p:spPr>
          <a:xfrm>
            <a:off x="428035" y="1073375"/>
            <a:ext cx="10467975" cy="5523368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1" y="235248"/>
            <a:ext cx="11445468" cy="591008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R&amp;D program towards 2023 tunnel test</a:t>
            </a:r>
            <a:endParaRPr lang="en-GB" sz="3600" dirty="0">
              <a:solidFill>
                <a:schemeClr val="accent5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1" name="Slide Number Placeholder 7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16</a:t>
            </a:fld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8176624" y="1366520"/>
            <a:ext cx="0" cy="28956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28035" y="5595257"/>
            <a:ext cx="6096136" cy="26851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433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0" y="235248"/>
            <a:ext cx="11220719" cy="591008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DPS integration</a:t>
            </a:r>
            <a:endParaRPr lang="en-GB" sz="3600" dirty="0">
              <a:solidFill>
                <a:schemeClr val="accent5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1" name="Slide Number Placeholder 7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17</a:t>
            </a:fld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2672390" y="963750"/>
            <a:ext cx="9519610" cy="5391631"/>
            <a:chOff x="257907" y="-61964"/>
            <a:chExt cx="11514993" cy="652175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22" t="5786" r="20469" b="20289"/>
            <a:stretch/>
          </p:blipFill>
          <p:spPr>
            <a:xfrm>
              <a:off x="904874" y="-9016"/>
              <a:ext cx="10868026" cy="6468810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 rot="20552559">
              <a:off x="6519559" y="1322145"/>
              <a:ext cx="4450271" cy="17418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>
                  <a:solidFill>
                    <a:srgbClr val="FF0000"/>
                  </a:solidFill>
                </a:rPr>
                <a:t>Plasma 1 – 6.5 m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072049" y="4553541"/>
              <a:ext cx="799621" cy="7818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chemeClr val="bg1"/>
                  </a:solidFill>
                </a:rPr>
                <a:t>Power supplies</a:t>
              </a:r>
            </a:p>
            <a:p>
              <a:pPr algn="ctr"/>
              <a:r>
                <a:rPr lang="en-GB" sz="1400" b="1" dirty="0" smtClean="0">
                  <a:solidFill>
                    <a:schemeClr val="bg1"/>
                  </a:solidFill>
                </a:rPr>
                <a:t>rack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4029556" y="1477292"/>
              <a:ext cx="376816" cy="1193401"/>
            </a:xfrm>
            <a:prstGeom prst="line">
              <a:avLst/>
            </a:prstGeom>
            <a:ln w="38100">
              <a:solidFill>
                <a:srgbClr val="92D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57908" y="747357"/>
              <a:ext cx="414215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804985" y="640511"/>
              <a:ext cx="2328983" cy="26060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400" b="1" dirty="0" smtClean="0">
                  <a:solidFill>
                    <a:srgbClr val="FF0000"/>
                  </a:solidFill>
                </a:rPr>
                <a:t>pulsed 50kV to cathodes</a:t>
              </a:r>
              <a:endParaRPr lang="en-GB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>
              <a:off x="6170856" y="5104996"/>
              <a:ext cx="945662" cy="296985"/>
            </a:xfrm>
            <a:custGeom>
              <a:avLst/>
              <a:gdLst>
                <a:gd name="connsiteX0" fmla="*/ 0 w 945661"/>
                <a:gd name="connsiteY0" fmla="*/ 296985 h 296985"/>
                <a:gd name="connsiteX1" fmla="*/ 945661 w 945661"/>
                <a:gd name="connsiteY1" fmla="*/ 0 h 296985"/>
                <a:gd name="connsiteX2" fmla="*/ 945661 w 945661"/>
                <a:gd name="connsiteY2" fmla="*/ 0 h 296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45661" h="296985">
                  <a:moveTo>
                    <a:pt x="0" y="296985"/>
                  </a:moveTo>
                  <a:lnTo>
                    <a:pt x="945661" y="0"/>
                  </a:lnTo>
                  <a:lnTo>
                    <a:pt x="945661" y="0"/>
                  </a:lnTo>
                </a:path>
              </a:pathLst>
            </a:custGeom>
            <a:noFill/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257907" y="502102"/>
              <a:ext cx="414215" cy="0"/>
            </a:xfrm>
            <a:prstGeom prst="line">
              <a:avLst/>
            </a:prstGeom>
            <a:ln w="38100">
              <a:solidFill>
                <a:srgbClr val="92D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804983" y="378992"/>
              <a:ext cx="3581676" cy="26060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400" dirty="0" smtClean="0">
                  <a:solidFill>
                    <a:srgbClr val="92D050"/>
                  </a:solidFill>
                </a:rPr>
                <a:t>GND</a:t>
              </a:r>
              <a:endParaRPr lang="en-GB" sz="1400" dirty="0">
                <a:solidFill>
                  <a:srgbClr val="92D050"/>
                </a:solidFill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3899396" y="1503626"/>
              <a:ext cx="3266177" cy="4260486"/>
              <a:chOff x="3899396" y="1503626"/>
              <a:chExt cx="3266177" cy="4260486"/>
            </a:xfrm>
          </p:grpSpPr>
          <p:sp>
            <p:nvSpPr>
              <p:cNvPr id="48" name="Freeform 47"/>
              <p:cNvSpPr/>
              <p:nvPr/>
            </p:nvSpPr>
            <p:spPr>
              <a:xfrm>
                <a:off x="3899396" y="1503626"/>
                <a:ext cx="1613431" cy="2625660"/>
              </a:xfrm>
              <a:custGeom>
                <a:avLst/>
                <a:gdLst>
                  <a:gd name="connsiteX0" fmla="*/ 0 w 1305169"/>
                  <a:gd name="connsiteY0" fmla="*/ 0 h 1977293"/>
                  <a:gd name="connsiteX1" fmla="*/ 148492 w 1305169"/>
                  <a:gd name="connsiteY1" fmla="*/ 468923 h 1977293"/>
                  <a:gd name="connsiteX2" fmla="*/ 844061 w 1305169"/>
                  <a:gd name="connsiteY2" fmla="*/ 617416 h 1977293"/>
                  <a:gd name="connsiteX3" fmla="*/ 1305169 w 1305169"/>
                  <a:gd name="connsiteY3" fmla="*/ 1977293 h 1977293"/>
                  <a:gd name="connsiteX4" fmla="*/ 1305169 w 1305169"/>
                  <a:gd name="connsiteY4" fmla="*/ 1977293 h 1977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5169" h="1977293">
                    <a:moveTo>
                      <a:pt x="0" y="0"/>
                    </a:moveTo>
                    <a:lnTo>
                      <a:pt x="148492" y="468923"/>
                    </a:lnTo>
                    <a:lnTo>
                      <a:pt x="844061" y="617416"/>
                    </a:lnTo>
                    <a:lnTo>
                      <a:pt x="1305169" y="1977293"/>
                    </a:lnTo>
                    <a:lnTo>
                      <a:pt x="1305169" y="1977293"/>
                    </a:lnTo>
                  </a:path>
                </a:pathLst>
              </a:custGeom>
              <a:noFill/>
              <a:ln w="38100">
                <a:solidFill>
                  <a:srgbClr val="92D05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/>
              </a:p>
            </p:txBody>
          </p:sp>
          <p:cxnSp>
            <p:nvCxnSpPr>
              <p:cNvPr id="49" name="Straight Connector 48"/>
              <p:cNvCxnSpPr/>
              <p:nvPr/>
            </p:nvCxnSpPr>
            <p:spPr>
              <a:xfrm flipV="1">
                <a:off x="5520062" y="5246025"/>
                <a:ext cx="1645511" cy="518087"/>
              </a:xfrm>
              <a:prstGeom prst="line">
                <a:avLst/>
              </a:prstGeom>
              <a:ln w="38100">
                <a:solidFill>
                  <a:srgbClr val="92D05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>
                <a:off x="5931658" y="5368391"/>
                <a:ext cx="71729" cy="234051"/>
              </a:xfrm>
              <a:prstGeom prst="line">
                <a:avLst/>
              </a:prstGeom>
              <a:ln w="38100">
                <a:solidFill>
                  <a:srgbClr val="92D05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" name="Straight Connector 22"/>
            <p:cNvCxnSpPr/>
            <p:nvPr/>
          </p:nvCxnSpPr>
          <p:spPr>
            <a:xfrm>
              <a:off x="257908" y="216841"/>
              <a:ext cx="414215" cy="0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804986" y="109995"/>
              <a:ext cx="3814425" cy="26060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400" dirty="0" smtClean="0">
                  <a:solidFill>
                    <a:srgbClr val="7030A0"/>
                  </a:solidFill>
                </a:rPr>
                <a:t> 220V</a:t>
              </a:r>
              <a:endParaRPr lang="en-GB" sz="1400" dirty="0">
                <a:solidFill>
                  <a:srgbClr val="7030A0"/>
                </a:solidFill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3820471" y="1573889"/>
              <a:ext cx="1958823" cy="3991224"/>
              <a:chOff x="3820471" y="1573889"/>
              <a:chExt cx="1958823" cy="3991224"/>
            </a:xfrm>
          </p:grpSpPr>
          <p:sp>
            <p:nvSpPr>
              <p:cNvPr id="44" name="Freeform 43"/>
              <p:cNvSpPr/>
              <p:nvPr/>
            </p:nvSpPr>
            <p:spPr>
              <a:xfrm>
                <a:off x="3820471" y="1573889"/>
                <a:ext cx="1613432" cy="2581157"/>
              </a:xfrm>
              <a:custGeom>
                <a:avLst/>
                <a:gdLst>
                  <a:gd name="connsiteX0" fmla="*/ 0 w 1305169"/>
                  <a:gd name="connsiteY0" fmla="*/ 0 h 1977293"/>
                  <a:gd name="connsiteX1" fmla="*/ 148492 w 1305169"/>
                  <a:gd name="connsiteY1" fmla="*/ 468923 h 1977293"/>
                  <a:gd name="connsiteX2" fmla="*/ 844061 w 1305169"/>
                  <a:gd name="connsiteY2" fmla="*/ 617416 h 1977293"/>
                  <a:gd name="connsiteX3" fmla="*/ 1305169 w 1305169"/>
                  <a:gd name="connsiteY3" fmla="*/ 1977293 h 1977293"/>
                  <a:gd name="connsiteX4" fmla="*/ 1305169 w 1305169"/>
                  <a:gd name="connsiteY4" fmla="*/ 1977293 h 1977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5169" h="1977293">
                    <a:moveTo>
                      <a:pt x="0" y="0"/>
                    </a:moveTo>
                    <a:lnTo>
                      <a:pt x="148492" y="468923"/>
                    </a:lnTo>
                    <a:lnTo>
                      <a:pt x="844061" y="617416"/>
                    </a:lnTo>
                    <a:lnTo>
                      <a:pt x="1305169" y="1977293"/>
                    </a:lnTo>
                    <a:lnTo>
                      <a:pt x="1305169" y="1977293"/>
                    </a:lnTo>
                  </a:path>
                </a:pathLst>
              </a:custGeom>
              <a:noFill/>
              <a:ln w="381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/>
              </a:p>
            </p:txBody>
          </p:sp>
          <p:cxnSp>
            <p:nvCxnSpPr>
              <p:cNvPr id="46" name="Straight Connector 45"/>
              <p:cNvCxnSpPr/>
              <p:nvPr/>
            </p:nvCxnSpPr>
            <p:spPr>
              <a:xfrm flipV="1">
                <a:off x="5432094" y="5460272"/>
                <a:ext cx="347200" cy="104841"/>
              </a:xfrm>
              <a:prstGeom prst="line">
                <a:avLst/>
              </a:prstGeom>
              <a:ln w="3810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TextBox 25"/>
            <p:cNvSpPr txBox="1"/>
            <p:nvPr/>
          </p:nvSpPr>
          <p:spPr>
            <a:xfrm>
              <a:off x="4796246" y="5368392"/>
              <a:ext cx="711189" cy="52120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chemeClr val="bg1"/>
                  </a:solidFill>
                </a:rPr>
                <a:t>Control rack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 rot="20580000">
              <a:off x="4403172" y="2320878"/>
              <a:ext cx="2225136" cy="17418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>
                  <a:solidFill>
                    <a:srgbClr val="FF0000"/>
                  </a:solidFill>
                </a:rPr>
                <a:t>Plasma 2 – 3.5 m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04985" y="921079"/>
              <a:ext cx="2184957" cy="26060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400" b="1" dirty="0" smtClean="0">
                  <a:solidFill>
                    <a:schemeClr val="accent6">
                      <a:lumMod val="75000"/>
                    </a:schemeClr>
                  </a:solidFill>
                </a:rPr>
                <a:t>pulsed return</a:t>
              </a:r>
              <a:endParaRPr lang="en-GB" sz="14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cxnSp>
          <p:nvCxnSpPr>
            <p:cNvPr id="32" name="Straight Connector 31"/>
            <p:cNvCxnSpPr/>
            <p:nvPr/>
          </p:nvCxnSpPr>
          <p:spPr>
            <a:xfrm flipV="1">
              <a:off x="6142101" y="5033992"/>
              <a:ext cx="994691" cy="3130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Freeform 41"/>
            <p:cNvSpPr/>
            <p:nvPr/>
          </p:nvSpPr>
          <p:spPr>
            <a:xfrm>
              <a:off x="5499095" y="2188022"/>
              <a:ext cx="1344245" cy="1970065"/>
            </a:xfrm>
            <a:custGeom>
              <a:avLst/>
              <a:gdLst>
                <a:gd name="connsiteX0" fmla="*/ 1219200 w 1344246"/>
                <a:gd name="connsiteY0" fmla="*/ 0 h 1805354"/>
                <a:gd name="connsiteX1" fmla="*/ 1344246 w 1344246"/>
                <a:gd name="connsiteY1" fmla="*/ 398584 h 1805354"/>
                <a:gd name="connsiteX2" fmla="*/ 0 w 1344246"/>
                <a:gd name="connsiteY2" fmla="*/ 804984 h 1805354"/>
                <a:gd name="connsiteX3" fmla="*/ 343876 w 1344246"/>
                <a:gd name="connsiteY3" fmla="*/ 1805354 h 1805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4246" h="1805354">
                  <a:moveTo>
                    <a:pt x="1219200" y="0"/>
                  </a:moveTo>
                  <a:lnTo>
                    <a:pt x="1344246" y="398584"/>
                  </a:lnTo>
                  <a:lnTo>
                    <a:pt x="0" y="804984"/>
                  </a:lnTo>
                  <a:lnTo>
                    <a:pt x="343876" y="1805354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40" name="Freeform 39"/>
            <p:cNvSpPr/>
            <p:nvPr/>
          </p:nvSpPr>
          <p:spPr>
            <a:xfrm>
              <a:off x="5409551" y="2169581"/>
              <a:ext cx="1344245" cy="1917465"/>
            </a:xfrm>
            <a:custGeom>
              <a:avLst/>
              <a:gdLst>
                <a:gd name="connsiteX0" fmla="*/ 1219200 w 1344246"/>
                <a:gd name="connsiteY0" fmla="*/ 0 h 1805354"/>
                <a:gd name="connsiteX1" fmla="*/ 1344246 w 1344246"/>
                <a:gd name="connsiteY1" fmla="*/ 398584 h 1805354"/>
                <a:gd name="connsiteX2" fmla="*/ 0 w 1344246"/>
                <a:gd name="connsiteY2" fmla="*/ 804984 h 1805354"/>
                <a:gd name="connsiteX3" fmla="*/ 343876 w 1344246"/>
                <a:gd name="connsiteY3" fmla="*/ 1805354 h 1805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4246" h="1805354">
                  <a:moveTo>
                    <a:pt x="1219200" y="0"/>
                  </a:moveTo>
                  <a:lnTo>
                    <a:pt x="1344246" y="398584"/>
                  </a:lnTo>
                  <a:lnTo>
                    <a:pt x="0" y="804984"/>
                  </a:lnTo>
                  <a:lnTo>
                    <a:pt x="343876" y="1805354"/>
                  </a:lnTo>
                </a:path>
              </a:pathLst>
            </a:custGeom>
            <a:noFill/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643897" y="556202"/>
              <a:ext cx="264253" cy="48397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GB" sz="20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8421495" y="576501"/>
              <a:ext cx="177026" cy="44674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endParaRPr lang="en-GB" sz="2400" dirty="0"/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259432" y="1023248"/>
              <a:ext cx="411766" cy="4880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6004818" y="-61964"/>
              <a:ext cx="3571678" cy="4839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/>
                <a:t>Tunnel cables layout</a:t>
              </a:r>
              <a:endParaRPr lang="en-GB" sz="20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643897" y="941303"/>
              <a:ext cx="1954624" cy="33506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/>
                <a:t>     3.5 m + 6.5 m</a:t>
              </a:r>
              <a:endParaRPr lang="en-GB" dirty="0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94697" y="2245558"/>
            <a:ext cx="297367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Transport of 2x 5 m cell supports through shaft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the rest fits in the with lift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Cabling scheduled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R2E: small steel wall to further shield racks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List of materials/quantities provided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HV cables qualified by HSE for </a:t>
            </a:r>
            <a:r>
              <a:rPr lang="en-GB" dirty="0" smtClean="0">
                <a:sym typeface="Wingdings" panose="05000000000000000000" pitchFamily="2" charset="2"/>
                <a:hlinkClick r:id="rId3"/>
              </a:rPr>
              <a:t>fire</a:t>
            </a:r>
            <a:r>
              <a:rPr lang="en-GB" dirty="0" smtClean="0">
                <a:sym typeface="Wingdings" panose="05000000000000000000" pitchFamily="2" charset="2"/>
              </a:rPr>
              <a:t>/radiation risk</a:t>
            </a:r>
          </a:p>
        </p:txBody>
      </p:sp>
    </p:spTree>
    <p:extLst>
      <p:ext uri="{BB962C8B-B14F-4D97-AF65-F5344CB8AC3E}">
        <p14:creationId xmlns:p14="http://schemas.microsoft.com/office/powerpoint/2010/main" val="242785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1" y="235248"/>
            <a:ext cx="10515600" cy="591008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Summary</a:t>
            </a:r>
            <a:endParaRPr lang="en-GB" sz="3600" dirty="0">
              <a:solidFill>
                <a:schemeClr val="accent5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31201" y="1134786"/>
            <a:ext cx="1152769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Design of the DPS tunnel cell finalized, fabrication to be launched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</a:t>
            </a: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ower supplies design finalized, fabrication ongoing</a:t>
            </a:r>
          </a:p>
          <a:p>
            <a:pPr>
              <a:lnSpc>
                <a:spcPct val="200000"/>
              </a:lnSpc>
            </a:pP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First 10 m plasma in the lab foreseen mid-November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Plasma density assessment with longitudinal interferometry in January 2023</a:t>
            </a:r>
          </a:p>
          <a:p>
            <a:pPr>
              <a:lnSpc>
                <a:spcPct val="200000"/>
              </a:lnSpc>
            </a:pP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4 months test and qualification in the lab prior to move to the tunnel in April 2023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Integration validated, planning validation depending on SPS 2023 runs (see </a:t>
            </a:r>
            <a:r>
              <a:rPr lang="en-GB" sz="2000" dirty="0" err="1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Eloïse’s</a:t>
            </a: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presentation)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Start dedicated run 2b plasma sources (DPS/</a:t>
            </a:r>
            <a:r>
              <a:rPr lang="en-GB" sz="2000" dirty="0" err="1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Rb</a:t>
            </a: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) periodic meetings next week</a:t>
            </a:r>
          </a:p>
        </p:txBody>
      </p:sp>
      <p:sp>
        <p:nvSpPr>
          <p:cNvPr id="71" name="Slide Number Placeholder 7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18</a:t>
            </a:fld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4028317" y="6231374"/>
            <a:ext cx="3390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Thank you for your attention!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67967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1" y="235248"/>
            <a:ext cx="10515600" cy="591008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10 m DPS cell schematic</a:t>
            </a:r>
            <a:endParaRPr lang="en-GB" sz="3600" dirty="0">
              <a:solidFill>
                <a:schemeClr val="accent5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1" name="Slide Number Placeholder 7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19</a:t>
            </a:fld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309659" y="1267805"/>
            <a:ext cx="11370141" cy="5154803"/>
            <a:chOff x="305046" y="1021063"/>
            <a:chExt cx="11370141" cy="5154803"/>
          </a:xfrm>
        </p:grpSpPr>
        <p:sp>
          <p:nvSpPr>
            <p:cNvPr id="7" name="TextBox 6"/>
            <p:cNvSpPr txBox="1"/>
            <p:nvPr/>
          </p:nvSpPr>
          <p:spPr>
            <a:xfrm>
              <a:off x="561803" y="1588001"/>
              <a:ext cx="129933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>
                  <a:solidFill>
                    <a:srgbClr val="92D050"/>
                  </a:solidFill>
                </a:rPr>
                <a:t>Al-window</a:t>
              </a:r>
            </a:p>
            <a:p>
              <a:r>
                <a:rPr lang="en-GB" sz="2000" dirty="0" smtClean="0">
                  <a:solidFill>
                    <a:srgbClr val="92D050"/>
                  </a:solidFill>
                </a:rPr>
                <a:t>+ anode 1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515613" y="1582990"/>
              <a:ext cx="172707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</a:rPr>
                <a:t>4-pins cathode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7192755" y="1958579"/>
              <a:ext cx="7680" cy="631987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10189909" y="1651882"/>
              <a:ext cx="148527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>
                  <a:solidFill>
                    <a:srgbClr val="92D050"/>
                  </a:solidFill>
                </a:rPr>
                <a:t>Anode 2</a:t>
              </a:r>
            </a:p>
            <a:p>
              <a:r>
                <a:rPr lang="en-GB" sz="2000" dirty="0" smtClean="0">
                  <a:solidFill>
                    <a:srgbClr val="92D050"/>
                  </a:solidFill>
                </a:rPr>
                <a:t>+ Al-window</a:t>
              </a:r>
              <a:endParaRPr lang="en-GB" sz="2000" dirty="0">
                <a:solidFill>
                  <a:srgbClr val="92D050"/>
                </a:solidFill>
              </a:endParaRPr>
            </a:p>
          </p:txBody>
        </p:sp>
        <p:sp>
          <p:nvSpPr>
            <p:cNvPr id="11" name="Connection Line"/>
            <p:cNvSpPr/>
            <p:nvPr/>
          </p:nvSpPr>
          <p:spPr>
            <a:xfrm>
              <a:off x="652862" y="3141359"/>
              <a:ext cx="745174" cy="8902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34" h="21180" extrusionOk="0">
                  <a:moveTo>
                    <a:pt x="15" y="21180"/>
                  </a:moveTo>
                  <a:cubicBezTo>
                    <a:pt x="-366" y="6633"/>
                    <a:pt x="6707" y="-420"/>
                    <a:pt x="21234" y="20"/>
                  </a:cubicBezTo>
                </a:path>
              </a:pathLst>
            </a:custGeom>
            <a:ln w="50800">
              <a:solidFill>
                <a:srgbClr val="306F1E"/>
              </a:solidFill>
              <a:miter lim="400000"/>
            </a:ln>
          </p:spPr>
          <p:txBody>
            <a:bodyPr/>
            <a:lstStyle/>
            <a:p>
              <a:pPr algn="ctr" defTabSz="825500" hangingPunct="0"/>
              <a:endParaRPr sz="2400" b="1" kern="0">
                <a:solidFill>
                  <a:srgbClr val="000000"/>
                </a:solidFill>
                <a:latin typeface="Helvetica Neue"/>
                <a:sym typeface="Helvetica Neue"/>
              </a:endParaRPr>
            </a:p>
          </p:txBody>
        </p:sp>
        <p:sp>
          <p:nvSpPr>
            <p:cNvPr id="12" name="Line"/>
            <p:cNvSpPr/>
            <p:nvPr/>
          </p:nvSpPr>
          <p:spPr>
            <a:xfrm flipV="1">
              <a:off x="6767668" y="3094450"/>
              <a:ext cx="426516" cy="1969508"/>
            </a:xfrm>
            <a:prstGeom prst="line">
              <a:avLst/>
            </a:prstGeom>
            <a:ln w="50800">
              <a:solidFill>
                <a:srgbClr val="C00000"/>
              </a:solidFill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/>
                <a:sym typeface="Helvetica Neue"/>
              </a:endParaRPr>
            </a:p>
          </p:txBody>
        </p:sp>
        <p:grpSp>
          <p:nvGrpSpPr>
            <p:cNvPr id="13" name="Group"/>
            <p:cNvGrpSpPr/>
            <p:nvPr/>
          </p:nvGrpSpPr>
          <p:grpSpPr>
            <a:xfrm>
              <a:off x="1222682" y="2445664"/>
              <a:ext cx="6639088" cy="892259"/>
              <a:chOff x="1121926" y="-1"/>
              <a:chExt cx="13812499" cy="1800001"/>
            </a:xfrm>
          </p:grpSpPr>
          <p:sp>
            <p:nvSpPr>
              <p:cNvPr id="142" name="Triangle"/>
              <p:cNvSpPr/>
              <p:nvPr/>
            </p:nvSpPr>
            <p:spPr>
              <a:xfrm rot="10800000" flipH="1">
                <a:off x="13201003" y="1058472"/>
                <a:ext cx="124139" cy="1241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2160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584200" hangingPunct="0">
                  <a:defRPr sz="2400" b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kern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grpSp>
            <p:nvGrpSpPr>
              <p:cNvPr id="143" name="Group"/>
              <p:cNvGrpSpPr/>
              <p:nvPr/>
            </p:nvGrpSpPr>
            <p:grpSpPr>
              <a:xfrm flipH="1">
                <a:off x="12643358" y="481112"/>
                <a:ext cx="1800001" cy="837933"/>
                <a:chOff x="0" y="0"/>
                <a:chExt cx="1800000" cy="837931"/>
              </a:xfrm>
            </p:grpSpPr>
            <p:grpSp>
              <p:nvGrpSpPr>
                <p:cNvPr id="197" name="Group"/>
                <p:cNvGrpSpPr/>
                <p:nvPr/>
              </p:nvGrpSpPr>
              <p:grpSpPr>
                <a:xfrm>
                  <a:off x="0" y="-1"/>
                  <a:ext cx="1800001" cy="341381"/>
                  <a:chOff x="0" y="0"/>
                  <a:chExt cx="1800000" cy="341379"/>
                </a:xfrm>
              </p:grpSpPr>
              <p:sp>
                <p:nvSpPr>
                  <p:cNvPr id="216" name="Rectangle"/>
                  <p:cNvSpPr/>
                  <p:nvPr/>
                </p:nvSpPr>
                <p:spPr>
                  <a:xfrm>
                    <a:off x="931034" y="201724"/>
                    <a:ext cx="868967" cy="62070"/>
                  </a:xfrm>
                  <a:prstGeom prst="rect">
                    <a:avLst/>
                  </a:prstGeom>
                  <a:solidFill>
                    <a:srgbClr val="51A7F9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217" name="Rectangle"/>
                  <p:cNvSpPr/>
                  <p:nvPr/>
                </p:nvSpPr>
                <p:spPr>
                  <a:xfrm>
                    <a:off x="0" y="201724"/>
                    <a:ext cx="868966" cy="62070"/>
                  </a:xfrm>
                  <a:prstGeom prst="rect">
                    <a:avLst/>
                  </a:prstGeom>
                  <a:solidFill>
                    <a:srgbClr val="51A7F9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218" name="Rectangle"/>
                  <p:cNvSpPr/>
                  <p:nvPr/>
                </p:nvSpPr>
                <p:spPr>
                  <a:xfrm>
                    <a:off x="868965" y="124137"/>
                    <a:ext cx="62070" cy="186208"/>
                  </a:xfrm>
                  <a:prstGeom prst="rect">
                    <a:avLst/>
                  </a:prstGeom>
                  <a:solidFill>
                    <a:srgbClr val="53585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219" name="Circle"/>
                  <p:cNvSpPr/>
                  <p:nvPr/>
                </p:nvSpPr>
                <p:spPr>
                  <a:xfrm>
                    <a:off x="868965" y="279310"/>
                    <a:ext cx="62070" cy="62070"/>
                  </a:xfrm>
                  <a:prstGeom prst="ellipse">
                    <a:avLst/>
                  </a:prstGeom>
                  <a:solidFill>
                    <a:srgbClr val="53585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220" name="Triangle"/>
                  <p:cNvSpPr/>
                  <p:nvPr/>
                </p:nvSpPr>
                <p:spPr>
                  <a:xfrm>
                    <a:off x="900000" y="279310"/>
                    <a:ext cx="124139" cy="6207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0"/>
                        </a:moveTo>
                        <a:lnTo>
                          <a:pt x="0" y="21600"/>
                        </a:ln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53585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221" name="Rectangle"/>
                  <p:cNvSpPr/>
                  <p:nvPr/>
                </p:nvSpPr>
                <p:spPr>
                  <a:xfrm>
                    <a:off x="931034" y="124137"/>
                    <a:ext cx="31036" cy="62070"/>
                  </a:xfrm>
                  <a:prstGeom prst="rect">
                    <a:avLst/>
                  </a:prstGeom>
                  <a:solidFill>
                    <a:srgbClr val="53585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222" name="Rectangle"/>
                  <p:cNvSpPr/>
                  <p:nvPr/>
                </p:nvSpPr>
                <p:spPr>
                  <a:xfrm>
                    <a:off x="837931" y="124137"/>
                    <a:ext cx="31035" cy="62070"/>
                  </a:xfrm>
                  <a:prstGeom prst="rect">
                    <a:avLst/>
                  </a:prstGeom>
                  <a:solidFill>
                    <a:srgbClr val="53585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223" name="Square"/>
                  <p:cNvSpPr/>
                  <p:nvPr/>
                </p:nvSpPr>
                <p:spPr>
                  <a:xfrm>
                    <a:off x="837931" y="0"/>
                    <a:ext cx="124139" cy="124138"/>
                  </a:xfrm>
                  <a:prstGeom prst="rect">
                    <a:avLst/>
                  </a:prstGeom>
                  <a:solidFill>
                    <a:srgbClr val="53585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224" name="Triangle"/>
                  <p:cNvSpPr/>
                  <p:nvPr/>
                </p:nvSpPr>
                <p:spPr>
                  <a:xfrm>
                    <a:off x="837931" y="155172"/>
                    <a:ext cx="31035" cy="3103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0"/>
                        </a:moveTo>
                        <a:lnTo>
                          <a:pt x="0" y="21600"/>
                        </a:ln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grpSp>
                <p:nvGrpSpPr>
                  <p:cNvPr id="225" name="Group"/>
                  <p:cNvGrpSpPr/>
                  <p:nvPr/>
                </p:nvGrpSpPr>
                <p:grpSpPr>
                  <a:xfrm>
                    <a:off x="931034" y="155172"/>
                    <a:ext cx="46553" cy="46553"/>
                    <a:chOff x="0" y="0"/>
                    <a:chExt cx="46551" cy="46551"/>
                  </a:xfrm>
                </p:grpSpPr>
                <p:sp>
                  <p:nvSpPr>
                    <p:cNvPr id="230" name="Rectangle"/>
                    <p:cNvSpPr/>
                    <p:nvPr/>
                  </p:nvSpPr>
                  <p:spPr>
                    <a:xfrm>
                      <a:off x="0" y="31034"/>
                      <a:ext cx="31035" cy="15518"/>
                    </a:xfrm>
                    <a:prstGeom prst="rect">
                      <a:avLst/>
                    </a:prstGeom>
                    <a:solidFill>
                      <a:srgbClr val="DCBD23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584200" hangingPunct="0">
                        <a:defRPr sz="2400" b="0">
                          <a:solidFill>
                            <a:srgbClr val="FFFFFF"/>
                          </a:solidFill>
                          <a:latin typeface="Helvetica Light"/>
                          <a:ea typeface="Helvetica Light"/>
                          <a:cs typeface="Helvetica Light"/>
                          <a:sym typeface="Helvetica Light"/>
                        </a:defRPr>
                      </a:pPr>
                      <a:endParaRPr kern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endParaRPr>
                    </a:p>
                  </p:txBody>
                </p:sp>
                <p:sp>
                  <p:nvSpPr>
                    <p:cNvPr id="231" name="Triangle"/>
                    <p:cNvSpPr/>
                    <p:nvPr/>
                  </p:nvSpPr>
                  <p:spPr>
                    <a:xfrm flipH="1">
                      <a:off x="0" y="0"/>
                      <a:ext cx="31035" cy="31035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0" y="0"/>
                          </a:moveTo>
                          <a:lnTo>
                            <a:pt x="0" y="21600"/>
                          </a:lnTo>
                          <a:lnTo>
                            <a:pt x="21600" y="21600"/>
                          </a:lnTo>
                          <a:close/>
                        </a:path>
                      </a:pathLst>
                    </a:custGeom>
                    <a:solidFill>
                      <a:srgbClr val="DCBD23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584200" hangingPunct="0">
                        <a:defRPr sz="2400" b="0">
                          <a:solidFill>
                            <a:srgbClr val="FFFFFF"/>
                          </a:solidFill>
                          <a:latin typeface="Helvetica Light"/>
                          <a:ea typeface="Helvetica Light"/>
                          <a:cs typeface="Helvetica Light"/>
                          <a:sym typeface="Helvetica Light"/>
                        </a:defRPr>
                      </a:pPr>
                      <a:endParaRPr kern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endParaRPr>
                    </a:p>
                  </p:txBody>
                </p:sp>
                <p:sp>
                  <p:nvSpPr>
                    <p:cNvPr id="232" name="Triangle"/>
                    <p:cNvSpPr/>
                    <p:nvPr/>
                  </p:nvSpPr>
                  <p:spPr>
                    <a:xfrm>
                      <a:off x="31034" y="-1"/>
                      <a:ext cx="15518" cy="46553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0" y="0"/>
                          </a:moveTo>
                          <a:lnTo>
                            <a:pt x="0" y="21600"/>
                          </a:lnTo>
                          <a:lnTo>
                            <a:pt x="21600" y="21600"/>
                          </a:lnTo>
                          <a:close/>
                        </a:path>
                      </a:pathLst>
                    </a:custGeom>
                    <a:solidFill>
                      <a:srgbClr val="DCBD23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584200" hangingPunct="0">
                        <a:defRPr sz="2400" b="0">
                          <a:solidFill>
                            <a:srgbClr val="FFFFFF"/>
                          </a:solidFill>
                          <a:latin typeface="Helvetica Light"/>
                          <a:ea typeface="Helvetica Light"/>
                          <a:cs typeface="Helvetica Light"/>
                          <a:sym typeface="Helvetica Light"/>
                        </a:defRPr>
                      </a:pPr>
                      <a:endParaRPr kern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endParaRPr>
                    </a:p>
                  </p:txBody>
                </p:sp>
              </p:grpSp>
              <p:grpSp>
                <p:nvGrpSpPr>
                  <p:cNvPr id="226" name="Group"/>
                  <p:cNvGrpSpPr/>
                  <p:nvPr/>
                </p:nvGrpSpPr>
                <p:grpSpPr>
                  <a:xfrm flipH="1">
                    <a:off x="822414" y="155172"/>
                    <a:ext cx="46552" cy="46553"/>
                    <a:chOff x="0" y="0"/>
                    <a:chExt cx="46551" cy="46551"/>
                  </a:xfrm>
                </p:grpSpPr>
                <p:sp>
                  <p:nvSpPr>
                    <p:cNvPr id="227" name="Rectangle"/>
                    <p:cNvSpPr/>
                    <p:nvPr/>
                  </p:nvSpPr>
                  <p:spPr>
                    <a:xfrm>
                      <a:off x="0" y="31034"/>
                      <a:ext cx="31035" cy="15518"/>
                    </a:xfrm>
                    <a:prstGeom prst="rect">
                      <a:avLst/>
                    </a:prstGeom>
                    <a:solidFill>
                      <a:srgbClr val="DCBD23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584200" hangingPunct="0">
                        <a:defRPr sz="2400" b="0">
                          <a:solidFill>
                            <a:srgbClr val="FFFFFF"/>
                          </a:solidFill>
                          <a:latin typeface="Helvetica Light"/>
                          <a:ea typeface="Helvetica Light"/>
                          <a:cs typeface="Helvetica Light"/>
                          <a:sym typeface="Helvetica Light"/>
                        </a:defRPr>
                      </a:pPr>
                      <a:endParaRPr kern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endParaRPr>
                    </a:p>
                  </p:txBody>
                </p:sp>
                <p:sp>
                  <p:nvSpPr>
                    <p:cNvPr id="228" name="Triangle"/>
                    <p:cNvSpPr/>
                    <p:nvPr/>
                  </p:nvSpPr>
                  <p:spPr>
                    <a:xfrm flipH="1">
                      <a:off x="0" y="0"/>
                      <a:ext cx="31035" cy="31035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0" y="0"/>
                          </a:moveTo>
                          <a:lnTo>
                            <a:pt x="0" y="21600"/>
                          </a:lnTo>
                          <a:lnTo>
                            <a:pt x="21600" y="21600"/>
                          </a:lnTo>
                          <a:close/>
                        </a:path>
                      </a:pathLst>
                    </a:custGeom>
                    <a:solidFill>
                      <a:srgbClr val="DCBD23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584200" hangingPunct="0">
                        <a:defRPr sz="2400" b="0">
                          <a:solidFill>
                            <a:srgbClr val="FFFFFF"/>
                          </a:solidFill>
                          <a:latin typeface="Helvetica Light"/>
                          <a:ea typeface="Helvetica Light"/>
                          <a:cs typeface="Helvetica Light"/>
                          <a:sym typeface="Helvetica Light"/>
                        </a:defRPr>
                      </a:pPr>
                      <a:endParaRPr kern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endParaRPr>
                    </a:p>
                  </p:txBody>
                </p:sp>
                <p:sp>
                  <p:nvSpPr>
                    <p:cNvPr id="229" name="Triangle"/>
                    <p:cNvSpPr/>
                    <p:nvPr/>
                  </p:nvSpPr>
                  <p:spPr>
                    <a:xfrm>
                      <a:off x="31034" y="-1"/>
                      <a:ext cx="15518" cy="46553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0" y="0"/>
                          </a:moveTo>
                          <a:lnTo>
                            <a:pt x="0" y="21600"/>
                          </a:lnTo>
                          <a:lnTo>
                            <a:pt x="21600" y="21600"/>
                          </a:lnTo>
                          <a:close/>
                        </a:path>
                      </a:pathLst>
                    </a:custGeom>
                    <a:solidFill>
                      <a:srgbClr val="DCBD23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584200" hangingPunct="0">
                        <a:defRPr sz="2400" b="0">
                          <a:solidFill>
                            <a:srgbClr val="FFFFFF"/>
                          </a:solidFill>
                          <a:latin typeface="Helvetica Light"/>
                          <a:ea typeface="Helvetica Light"/>
                          <a:cs typeface="Helvetica Light"/>
                          <a:sym typeface="Helvetica Light"/>
                        </a:defRPr>
                      </a:pPr>
                      <a:endParaRPr kern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endParaRPr>
                    </a:p>
                  </p:txBody>
                </p:sp>
              </p:grpSp>
            </p:grpSp>
            <p:grpSp>
              <p:nvGrpSpPr>
                <p:cNvPr id="198" name="Group"/>
                <p:cNvGrpSpPr/>
                <p:nvPr/>
              </p:nvGrpSpPr>
              <p:grpSpPr>
                <a:xfrm rot="10800000" flipH="1">
                  <a:off x="0" y="496551"/>
                  <a:ext cx="1800001" cy="341381"/>
                  <a:chOff x="0" y="0"/>
                  <a:chExt cx="1800000" cy="341379"/>
                </a:xfrm>
              </p:grpSpPr>
              <p:sp>
                <p:nvSpPr>
                  <p:cNvPr id="199" name="Rectangle"/>
                  <p:cNvSpPr/>
                  <p:nvPr/>
                </p:nvSpPr>
                <p:spPr>
                  <a:xfrm>
                    <a:off x="931034" y="201724"/>
                    <a:ext cx="868967" cy="62070"/>
                  </a:xfrm>
                  <a:prstGeom prst="rect">
                    <a:avLst/>
                  </a:prstGeom>
                  <a:solidFill>
                    <a:srgbClr val="51A7F9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200" name="Rectangle"/>
                  <p:cNvSpPr/>
                  <p:nvPr/>
                </p:nvSpPr>
                <p:spPr>
                  <a:xfrm>
                    <a:off x="0" y="201724"/>
                    <a:ext cx="868966" cy="62070"/>
                  </a:xfrm>
                  <a:prstGeom prst="rect">
                    <a:avLst/>
                  </a:prstGeom>
                  <a:solidFill>
                    <a:srgbClr val="51A7F9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201" name="Rectangle"/>
                  <p:cNvSpPr/>
                  <p:nvPr/>
                </p:nvSpPr>
                <p:spPr>
                  <a:xfrm>
                    <a:off x="868965" y="124137"/>
                    <a:ext cx="62070" cy="186208"/>
                  </a:xfrm>
                  <a:prstGeom prst="rect">
                    <a:avLst/>
                  </a:prstGeom>
                  <a:solidFill>
                    <a:srgbClr val="53585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202" name="Circle"/>
                  <p:cNvSpPr/>
                  <p:nvPr/>
                </p:nvSpPr>
                <p:spPr>
                  <a:xfrm>
                    <a:off x="868965" y="279310"/>
                    <a:ext cx="62070" cy="62070"/>
                  </a:xfrm>
                  <a:prstGeom prst="ellipse">
                    <a:avLst/>
                  </a:prstGeom>
                  <a:solidFill>
                    <a:srgbClr val="53585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203" name="Triangle"/>
                  <p:cNvSpPr/>
                  <p:nvPr/>
                </p:nvSpPr>
                <p:spPr>
                  <a:xfrm>
                    <a:off x="900000" y="279310"/>
                    <a:ext cx="124139" cy="6207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0"/>
                        </a:moveTo>
                        <a:lnTo>
                          <a:pt x="0" y="21600"/>
                        </a:ln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53585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204" name="Rectangle"/>
                  <p:cNvSpPr/>
                  <p:nvPr/>
                </p:nvSpPr>
                <p:spPr>
                  <a:xfrm>
                    <a:off x="931034" y="124137"/>
                    <a:ext cx="31036" cy="62070"/>
                  </a:xfrm>
                  <a:prstGeom prst="rect">
                    <a:avLst/>
                  </a:prstGeom>
                  <a:solidFill>
                    <a:srgbClr val="53585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205" name="Rectangle"/>
                  <p:cNvSpPr/>
                  <p:nvPr/>
                </p:nvSpPr>
                <p:spPr>
                  <a:xfrm>
                    <a:off x="837931" y="124137"/>
                    <a:ext cx="31035" cy="62070"/>
                  </a:xfrm>
                  <a:prstGeom prst="rect">
                    <a:avLst/>
                  </a:prstGeom>
                  <a:solidFill>
                    <a:srgbClr val="53585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206" name="Square"/>
                  <p:cNvSpPr/>
                  <p:nvPr/>
                </p:nvSpPr>
                <p:spPr>
                  <a:xfrm>
                    <a:off x="837931" y="0"/>
                    <a:ext cx="124139" cy="124138"/>
                  </a:xfrm>
                  <a:prstGeom prst="rect">
                    <a:avLst/>
                  </a:prstGeom>
                  <a:solidFill>
                    <a:srgbClr val="53585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207" name="Triangle"/>
                  <p:cNvSpPr/>
                  <p:nvPr/>
                </p:nvSpPr>
                <p:spPr>
                  <a:xfrm>
                    <a:off x="837931" y="155172"/>
                    <a:ext cx="31035" cy="3103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0"/>
                        </a:moveTo>
                        <a:lnTo>
                          <a:pt x="0" y="21600"/>
                        </a:ln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grpSp>
                <p:nvGrpSpPr>
                  <p:cNvPr id="208" name="Group"/>
                  <p:cNvGrpSpPr/>
                  <p:nvPr/>
                </p:nvGrpSpPr>
                <p:grpSpPr>
                  <a:xfrm>
                    <a:off x="931034" y="155172"/>
                    <a:ext cx="46553" cy="46553"/>
                    <a:chOff x="0" y="0"/>
                    <a:chExt cx="46551" cy="46551"/>
                  </a:xfrm>
                </p:grpSpPr>
                <p:sp>
                  <p:nvSpPr>
                    <p:cNvPr id="213" name="Rectangle"/>
                    <p:cNvSpPr/>
                    <p:nvPr/>
                  </p:nvSpPr>
                  <p:spPr>
                    <a:xfrm>
                      <a:off x="0" y="31034"/>
                      <a:ext cx="31035" cy="15518"/>
                    </a:xfrm>
                    <a:prstGeom prst="rect">
                      <a:avLst/>
                    </a:prstGeom>
                    <a:solidFill>
                      <a:srgbClr val="DCBD23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584200" hangingPunct="0">
                        <a:defRPr sz="2400" b="0">
                          <a:solidFill>
                            <a:srgbClr val="FFFFFF"/>
                          </a:solidFill>
                          <a:latin typeface="Helvetica Light"/>
                          <a:ea typeface="Helvetica Light"/>
                          <a:cs typeface="Helvetica Light"/>
                          <a:sym typeface="Helvetica Light"/>
                        </a:defRPr>
                      </a:pPr>
                      <a:endParaRPr kern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endParaRPr>
                    </a:p>
                  </p:txBody>
                </p:sp>
                <p:sp>
                  <p:nvSpPr>
                    <p:cNvPr id="214" name="Triangle"/>
                    <p:cNvSpPr/>
                    <p:nvPr/>
                  </p:nvSpPr>
                  <p:spPr>
                    <a:xfrm flipH="1">
                      <a:off x="0" y="0"/>
                      <a:ext cx="31035" cy="31035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0" y="0"/>
                          </a:moveTo>
                          <a:lnTo>
                            <a:pt x="0" y="21600"/>
                          </a:lnTo>
                          <a:lnTo>
                            <a:pt x="21600" y="21600"/>
                          </a:lnTo>
                          <a:close/>
                        </a:path>
                      </a:pathLst>
                    </a:custGeom>
                    <a:solidFill>
                      <a:srgbClr val="DCBD23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584200" hangingPunct="0">
                        <a:defRPr sz="2400" b="0">
                          <a:solidFill>
                            <a:srgbClr val="FFFFFF"/>
                          </a:solidFill>
                          <a:latin typeface="Helvetica Light"/>
                          <a:ea typeface="Helvetica Light"/>
                          <a:cs typeface="Helvetica Light"/>
                          <a:sym typeface="Helvetica Light"/>
                        </a:defRPr>
                      </a:pPr>
                      <a:endParaRPr kern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endParaRPr>
                    </a:p>
                  </p:txBody>
                </p:sp>
                <p:sp>
                  <p:nvSpPr>
                    <p:cNvPr id="215" name="Triangle"/>
                    <p:cNvSpPr/>
                    <p:nvPr/>
                  </p:nvSpPr>
                  <p:spPr>
                    <a:xfrm>
                      <a:off x="31034" y="-1"/>
                      <a:ext cx="15518" cy="46553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0" y="0"/>
                          </a:moveTo>
                          <a:lnTo>
                            <a:pt x="0" y="21600"/>
                          </a:lnTo>
                          <a:lnTo>
                            <a:pt x="21600" y="21600"/>
                          </a:lnTo>
                          <a:close/>
                        </a:path>
                      </a:pathLst>
                    </a:custGeom>
                    <a:solidFill>
                      <a:srgbClr val="DCBD23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584200" hangingPunct="0">
                        <a:defRPr sz="2400" b="0">
                          <a:solidFill>
                            <a:srgbClr val="FFFFFF"/>
                          </a:solidFill>
                          <a:latin typeface="Helvetica Light"/>
                          <a:ea typeface="Helvetica Light"/>
                          <a:cs typeface="Helvetica Light"/>
                          <a:sym typeface="Helvetica Light"/>
                        </a:defRPr>
                      </a:pPr>
                      <a:endParaRPr kern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endParaRPr>
                    </a:p>
                  </p:txBody>
                </p:sp>
              </p:grpSp>
              <p:grpSp>
                <p:nvGrpSpPr>
                  <p:cNvPr id="209" name="Group"/>
                  <p:cNvGrpSpPr/>
                  <p:nvPr/>
                </p:nvGrpSpPr>
                <p:grpSpPr>
                  <a:xfrm flipH="1">
                    <a:off x="822414" y="155172"/>
                    <a:ext cx="46552" cy="46553"/>
                    <a:chOff x="0" y="0"/>
                    <a:chExt cx="46551" cy="46551"/>
                  </a:xfrm>
                </p:grpSpPr>
                <p:sp>
                  <p:nvSpPr>
                    <p:cNvPr id="210" name="Rectangle"/>
                    <p:cNvSpPr/>
                    <p:nvPr/>
                  </p:nvSpPr>
                  <p:spPr>
                    <a:xfrm>
                      <a:off x="0" y="31034"/>
                      <a:ext cx="31035" cy="15518"/>
                    </a:xfrm>
                    <a:prstGeom prst="rect">
                      <a:avLst/>
                    </a:prstGeom>
                    <a:solidFill>
                      <a:srgbClr val="DCBD23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584200" hangingPunct="0">
                        <a:defRPr sz="2400" b="0">
                          <a:solidFill>
                            <a:srgbClr val="FFFFFF"/>
                          </a:solidFill>
                          <a:latin typeface="Helvetica Light"/>
                          <a:ea typeface="Helvetica Light"/>
                          <a:cs typeface="Helvetica Light"/>
                          <a:sym typeface="Helvetica Light"/>
                        </a:defRPr>
                      </a:pPr>
                      <a:endParaRPr kern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endParaRPr>
                    </a:p>
                  </p:txBody>
                </p:sp>
                <p:sp>
                  <p:nvSpPr>
                    <p:cNvPr id="211" name="Triangle"/>
                    <p:cNvSpPr/>
                    <p:nvPr/>
                  </p:nvSpPr>
                  <p:spPr>
                    <a:xfrm flipH="1">
                      <a:off x="0" y="0"/>
                      <a:ext cx="31035" cy="31035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0" y="0"/>
                          </a:moveTo>
                          <a:lnTo>
                            <a:pt x="0" y="21600"/>
                          </a:lnTo>
                          <a:lnTo>
                            <a:pt x="21600" y="21600"/>
                          </a:lnTo>
                          <a:close/>
                        </a:path>
                      </a:pathLst>
                    </a:custGeom>
                    <a:solidFill>
                      <a:srgbClr val="DCBD23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584200" hangingPunct="0">
                        <a:defRPr sz="2400" b="0">
                          <a:solidFill>
                            <a:srgbClr val="FFFFFF"/>
                          </a:solidFill>
                          <a:latin typeface="Helvetica Light"/>
                          <a:ea typeface="Helvetica Light"/>
                          <a:cs typeface="Helvetica Light"/>
                          <a:sym typeface="Helvetica Light"/>
                        </a:defRPr>
                      </a:pPr>
                      <a:endParaRPr kern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endParaRPr>
                    </a:p>
                  </p:txBody>
                </p:sp>
                <p:sp>
                  <p:nvSpPr>
                    <p:cNvPr id="212" name="Triangle"/>
                    <p:cNvSpPr/>
                    <p:nvPr/>
                  </p:nvSpPr>
                  <p:spPr>
                    <a:xfrm>
                      <a:off x="31034" y="-1"/>
                      <a:ext cx="15518" cy="46553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0" y="0"/>
                          </a:moveTo>
                          <a:lnTo>
                            <a:pt x="0" y="21600"/>
                          </a:lnTo>
                          <a:lnTo>
                            <a:pt x="21600" y="21600"/>
                          </a:lnTo>
                          <a:close/>
                        </a:path>
                      </a:pathLst>
                    </a:custGeom>
                    <a:solidFill>
                      <a:srgbClr val="DCBD23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584200" hangingPunct="0">
                        <a:defRPr sz="2400" b="0">
                          <a:solidFill>
                            <a:srgbClr val="FFFFFF"/>
                          </a:solidFill>
                          <a:latin typeface="Helvetica Light"/>
                          <a:ea typeface="Helvetica Light"/>
                          <a:cs typeface="Helvetica Light"/>
                          <a:sym typeface="Helvetica Light"/>
                        </a:defRPr>
                      </a:pPr>
                      <a:endParaRPr kern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endParaRPr>
                    </a:p>
                  </p:txBody>
                </p:sp>
              </p:grpSp>
            </p:grpSp>
          </p:grpSp>
          <p:sp>
            <p:nvSpPr>
              <p:cNvPr id="144" name="Rectangle"/>
              <p:cNvSpPr/>
              <p:nvPr/>
            </p:nvSpPr>
            <p:spPr>
              <a:xfrm flipH="1">
                <a:off x="2282743" y="683475"/>
                <a:ext cx="10360617" cy="61018"/>
              </a:xfrm>
              <a:prstGeom prst="rect">
                <a:avLst/>
              </a:prstGeom>
              <a:solidFill>
                <a:srgbClr val="51A7F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584200" hangingPunct="0">
                  <a:defRPr sz="2400" b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kern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145" name="Rectangle"/>
              <p:cNvSpPr/>
              <p:nvPr/>
            </p:nvSpPr>
            <p:spPr>
              <a:xfrm flipH="1">
                <a:off x="2254248" y="1054837"/>
                <a:ext cx="10389112" cy="66487"/>
              </a:xfrm>
              <a:prstGeom prst="rect">
                <a:avLst/>
              </a:prstGeom>
              <a:solidFill>
                <a:srgbClr val="51A7F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584200" hangingPunct="0">
                  <a:defRPr sz="2400" b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kern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grpSp>
            <p:nvGrpSpPr>
              <p:cNvPr id="146" name="Group"/>
              <p:cNvGrpSpPr/>
              <p:nvPr/>
            </p:nvGrpSpPr>
            <p:grpSpPr>
              <a:xfrm flipH="1">
                <a:off x="12133772" y="1551723"/>
                <a:ext cx="124139" cy="248277"/>
                <a:chOff x="0" y="0"/>
                <a:chExt cx="124137" cy="248275"/>
              </a:xfrm>
            </p:grpSpPr>
            <p:sp>
              <p:nvSpPr>
                <p:cNvPr id="194" name="Square"/>
                <p:cNvSpPr/>
                <p:nvPr/>
              </p:nvSpPr>
              <p:spPr>
                <a:xfrm rot="10800000" flipH="1">
                  <a:off x="0" y="62068"/>
                  <a:ext cx="124138" cy="124139"/>
                </a:xfrm>
                <a:prstGeom prst="rect">
                  <a:avLst/>
                </a:prstGeom>
                <a:solidFill>
                  <a:srgbClr val="B0624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sp>
              <p:nvSpPr>
                <p:cNvPr id="195" name="Circle"/>
                <p:cNvSpPr/>
                <p:nvPr/>
              </p:nvSpPr>
              <p:spPr>
                <a:xfrm rot="10800000" flipH="1">
                  <a:off x="0" y="0"/>
                  <a:ext cx="124138" cy="124138"/>
                </a:xfrm>
                <a:prstGeom prst="ellipse">
                  <a:avLst/>
                </a:prstGeom>
                <a:solidFill>
                  <a:srgbClr val="AF625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sp>
              <p:nvSpPr>
                <p:cNvPr id="196" name="Circle"/>
                <p:cNvSpPr/>
                <p:nvPr/>
              </p:nvSpPr>
              <p:spPr>
                <a:xfrm rot="10800000" flipH="1">
                  <a:off x="0" y="124137"/>
                  <a:ext cx="124138" cy="124139"/>
                </a:xfrm>
                <a:prstGeom prst="ellipse">
                  <a:avLst/>
                </a:prstGeom>
                <a:solidFill>
                  <a:srgbClr val="AF625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</p:grpSp>
          <p:sp>
            <p:nvSpPr>
              <p:cNvPr id="147" name="Rectangle"/>
              <p:cNvSpPr/>
              <p:nvPr/>
            </p:nvSpPr>
            <p:spPr>
              <a:xfrm rot="10710000">
                <a:off x="1451429" y="224398"/>
                <a:ext cx="10773016" cy="59783"/>
              </a:xfrm>
              <a:prstGeom prst="rect">
                <a:avLst/>
              </a:prstGeom>
              <a:solidFill>
                <a:srgbClr val="B2624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584200" hangingPunct="0">
                  <a:defRPr sz="2400" b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kern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grpSp>
            <p:nvGrpSpPr>
              <p:cNvPr id="148" name="Group"/>
              <p:cNvGrpSpPr/>
              <p:nvPr/>
            </p:nvGrpSpPr>
            <p:grpSpPr>
              <a:xfrm rot="10800000">
                <a:off x="12133770" y="-1"/>
                <a:ext cx="124139" cy="248277"/>
                <a:chOff x="0" y="0"/>
                <a:chExt cx="124137" cy="248275"/>
              </a:xfrm>
            </p:grpSpPr>
            <p:sp>
              <p:nvSpPr>
                <p:cNvPr id="191" name="Square"/>
                <p:cNvSpPr/>
                <p:nvPr/>
              </p:nvSpPr>
              <p:spPr>
                <a:xfrm rot="10800000" flipH="1">
                  <a:off x="0" y="62068"/>
                  <a:ext cx="124138" cy="124139"/>
                </a:xfrm>
                <a:prstGeom prst="rect">
                  <a:avLst/>
                </a:prstGeom>
                <a:solidFill>
                  <a:srgbClr val="B0624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sp>
              <p:nvSpPr>
                <p:cNvPr id="192" name="Circle"/>
                <p:cNvSpPr/>
                <p:nvPr/>
              </p:nvSpPr>
              <p:spPr>
                <a:xfrm rot="10800000" flipH="1">
                  <a:off x="0" y="0"/>
                  <a:ext cx="124138" cy="124138"/>
                </a:xfrm>
                <a:prstGeom prst="ellipse">
                  <a:avLst/>
                </a:prstGeom>
                <a:solidFill>
                  <a:srgbClr val="AF625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sp>
              <p:nvSpPr>
                <p:cNvPr id="193" name="Circle"/>
                <p:cNvSpPr/>
                <p:nvPr/>
              </p:nvSpPr>
              <p:spPr>
                <a:xfrm rot="10800000" flipH="1">
                  <a:off x="0" y="124137"/>
                  <a:ext cx="124138" cy="124139"/>
                </a:xfrm>
                <a:prstGeom prst="ellipse">
                  <a:avLst/>
                </a:prstGeom>
                <a:solidFill>
                  <a:srgbClr val="AF625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</p:grpSp>
          <p:sp>
            <p:nvSpPr>
              <p:cNvPr id="149" name="Rectangle"/>
              <p:cNvSpPr/>
              <p:nvPr/>
            </p:nvSpPr>
            <p:spPr>
              <a:xfrm flipH="1">
                <a:off x="13574586" y="682949"/>
                <a:ext cx="1307433" cy="62070"/>
              </a:xfrm>
              <a:prstGeom prst="rect">
                <a:avLst/>
              </a:prstGeom>
              <a:solidFill>
                <a:srgbClr val="51A7F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584200" hangingPunct="0">
                  <a:defRPr sz="2400" b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kern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150" name="Rectangle"/>
              <p:cNvSpPr/>
              <p:nvPr/>
            </p:nvSpPr>
            <p:spPr>
              <a:xfrm flipH="1">
                <a:off x="13574586" y="1057045"/>
                <a:ext cx="1307433" cy="62070"/>
              </a:xfrm>
              <a:prstGeom prst="rect">
                <a:avLst/>
              </a:prstGeom>
              <a:solidFill>
                <a:srgbClr val="51A7F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584200" hangingPunct="0">
                  <a:defRPr sz="2400" b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kern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151" name="Group"/>
              <p:cNvSpPr/>
              <p:nvPr/>
            </p:nvSpPr>
            <p:spPr>
              <a:xfrm>
                <a:off x="14879228" y="679084"/>
                <a:ext cx="55197" cy="443896"/>
              </a:xfrm>
              <a:prstGeom prst="rect">
                <a:avLst/>
              </a:prstGeom>
              <a:solidFill>
                <a:srgbClr val="00882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584200" hangingPunct="0">
                  <a:defRPr sz="2400" b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kern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152" name="Line"/>
              <p:cNvSpPr/>
              <p:nvPr/>
            </p:nvSpPr>
            <p:spPr>
              <a:xfrm flipV="1">
                <a:off x="12197742" y="155096"/>
                <a:ext cx="1" cy="1491873"/>
              </a:xfrm>
              <a:prstGeom prst="line">
                <a:avLst/>
              </a:prstGeom>
              <a:noFill/>
              <a:ln w="50800" cap="flat">
                <a:solidFill>
                  <a:srgbClr val="A66555">
                    <a:alpha val="58973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825500" hangingPunct="0"/>
                <a:endParaRPr sz="2400" b="1" kern="0">
                  <a:solidFill>
                    <a:srgbClr val="000000"/>
                  </a:solidFill>
                  <a:latin typeface="Helvetica Neue"/>
                  <a:sym typeface="Helvetica Neue"/>
                </a:endParaRPr>
              </a:p>
            </p:txBody>
          </p:sp>
          <p:grpSp>
            <p:nvGrpSpPr>
              <p:cNvPr id="153" name="Group"/>
              <p:cNvGrpSpPr/>
              <p:nvPr/>
            </p:nvGrpSpPr>
            <p:grpSpPr>
              <a:xfrm>
                <a:off x="1121926" y="325862"/>
                <a:ext cx="12330936" cy="1148434"/>
                <a:chOff x="1121927" y="0"/>
                <a:chExt cx="12330934" cy="1148433"/>
              </a:xfrm>
            </p:grpSpPr>
            <p:sp>
              <p:nvSpPr>
                <p:cNvPr id="155" name="Rectangle"/>
                <p:cNvSpPr/>
                <p:nvPr/>
              </p:nvSpPr>
              <p:spPr>
                <a:xfrm flipH="1">
                  <a:off x="1383642" y="419919"/>
                  <a:ext cx="12069219" cy="310502"/>
                </a:xfrm>
                <a:prstGeom prst="rect">
                  <a:avLst/>
                </a:prstGeom>
                <a:solidFill>
                  <a:srgbClr val="B36AE2">
                    <a:alpha val="50000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grpSp>
              <p:nvGrpSpPr>
                <p:cNvPr id="156" name="Group"/>
                <p:cNvGrpSpPr/>
                <p:nvPr/>
              </p:nvGrpSpPr>
              <p:grpSpPr>
                <a:xfrm flipH="1">
                  <a:off x="1325272" y="155172"/>
                  <a:ext cx="124139" cy="341380"/>
                  <a:chOff x="0" y="0"/>
                  <a:chExt cx="124137" cy="341379"/>
                </a:xfrm>
              </p:grpSpPr>
              <p:sp>
                <p:nvSpPr>
                  <p:cNvPr id="186" name="Rectangle"/>
                  <p:cNvSpPr/>
                  <p:nvPr/>
                </p:nvSpPr>
                <p:spPr>
                  <a:xfrm>
                    <a:off x="31034" y="124137"/>
                    <a:ext cx="62070" cy="186208"/>
                  </a:xfrm>
                  <a:prstGeom prst="rect">
                    <a:avLst/>
                  </a:prstGeom>
                  <a:solidFill>
                    <a:srgbClr val="53585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187" name="Circle"/>
                  <p:cNvSpPr/>
                  <p:nvPr/>
                </p:nvSpPr>
                <p:spPr>
                  <a:xfrm>
                    <a:off x="31034" y="279310"/>
                    <a:ext cx="62070" cy="62070"/>
                  </a:xfrm>
                  <a:prstGeom prst="ellipse">
                    <a:avLst/>
                  </a:prstGeom>
                  <a:solidFill>
                    <a:srgbClr val="53585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188" name="Rectangle"/>
                  <p:cNvSpPr/>
                  <p:nvPr/>
                </p:nvSpPr>
                <p:spPr>
                  <a:xfrm>
                    <a:off x="93103" y="124137"/>
                    <a:ext cx="31035" cy="62070"/>
                  </a:xfrm>
                  <a:prstGeom prst="rect">
                    <a:avLst/>
                  </a:prstGeom>
                  <a:solidFill>
                    <a:srgbClr val="53585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189" name="Rectangle"/>
                  <p:cNvSpPr/>
                  <p:nvPr/>
                </p:nvSpPr>
                <p:spPr>
                  <a:xfrm>
                    <a:off x="0" y="124137"/>
                    <a:ext cx="31035" cy="62070"/>
                  </a:xfrm>
                  <a:prstGeom prst="rect">
                    <a:avLst/>
                  </a:prstGeom>
                  <a:solidFill>
                    <a:srgbClr val="53585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190" name="Square"/>
                  <p:cNvSpPr/>
                  <p:nvPr/>
                </p:nvSpPr>
                <p:spPr>
                  <a:xfrm>
                    <a:off x="0" y="0"/>
                    <a:ext cx="124138" cy="124138"/>
                  </a:xfrm>
                  <a:prstGeom prst="rect">
                    <a:avLst/>
                  </a:prstGeom>
                  <a:solidFill>
                    <a:srgbClr val="53585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</p:grpSp>
            <p:sp>
              <p:nvSpPr>
                <p:cNvPr id="157" name="Group"/>
                <p:cNvSpPr/>
                <p:nvPr/>
              </p:nvSpPr>
              <p:spPr>
                <a:xfrm>
                  <a:off x="1325271" y="310344"/>
                  <a:ext cx="31036" cy="3103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lnTo>
                        <a:pt x="0" y="21600"/>
                      </a:ln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grpSp>
              <p:nvGrpSpPr>
                <p:cNvPr id="158" name="Group"/>
                <p:cNvGrpSpPr/>
                <p:nvPr/>
              </p:nvGrpSpPr>
              <p:grpSpPr>
                <a:xfrm flipH="1">
                  <a:off x="1418375" y="310344"/>
                  <a:ext cx="46553" cy="46553"/>
                  <a:chOff x="0" y="0"/>
                  <a:chExt cx="46551" cy="46551"/>
                </a:xfrm>
              </p:grpSpPr>
              <p:sp>
                <p:nvSpPr>
                  <p:cNvPr id="183" name="Rectangle"/>
                  <p:cNvSpPr/>
                  <p:nvPr/>
                </p:nvSpPr>
                <p:spPr>
                  <a:xfrm flipH="1">
                    <a:off x="15517" y="31034"/>
                    <a:ext cx="31035" cy="15518"/>
                  </a:xfrm>
                  <a:prstGeom prst="rect">
                    <a:avLst/>
                  </a:prstGeom>
                  <a:solidFill>
                    <a:srgbClr val="DCBD2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184" name="Triangle"/>
                  <p:cNvSpPr/>
                  <p:nvPr/>
                </p:nvSpPr>
                <p:spPr>
                  <a:xfrm>
                    <a:off x="15517" y="0"/>
                    <a:ext cx="31035" cy="3103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0"/>
                        </a:moveTo>
                        <a:lnTo>
                          <a:pt x="0" y="21600"/>
                        </a:ln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DCBD2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185" name="Triangle"/>
                  <p:cNvSpPr/>
                  <p:nvPr/>
                </p:nvSpPr>
                <p:spPr>
                  <a:xfrm flipH="1">
                    <a:off x="0" y="-1"/>
                    <a:ext cx="15518" cy="4655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0"/>
                        </a:moveTo>
                        <a:lnTo>
                          <a:pt x="0" y="21600"/>
                        </a:ln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DCBD2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</p:grpSp>
            <p:sp>
              <p:nvSpPr>
                <p:cNvPr id="159" name="Rectangle"/>
                <p:cNvSpPr/>
                <p:nvPr/>
              </p:nvSpPr>
              <p:spPr>
                <a:xfrm flipH="1">
                  <a:off x="1418374" y="356896"/>
                  <a:ext cx="868967" cy="62070"/>
                </a:xfrm>
                <a:prstGeom prst="rect">
                  <a:avLst/>
                </a:prstGeom>
                <a:solidFill>
                  <a:srgbClr val="51A7F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sp>
              <p:nvSpPr>
                <p:cNvPr id="160" name="Triangle"/>
                <p:cNvSpPr/>
                <p:nvPr/>
              </p:nvSpPr>
              <p:spPr>
                <a:xfrm flipH="1">
                  <a:off x="1418374" y="124224"/>
                  <a:ext cx="31036" cy="3103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lnTo>
                        <a:pt x="0" y="21600"/>
                      </a:ln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B0624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sp>
              <p:nvSpPr>
                <p:cNvPr id="161" name="Rectangle"/>
                <p:cNvSpPr/>
                <p:nvPr/>
              </p:nvSpPr>
              <p:spPr>
                <a:xfrm flipH="1">
                  <a:off x="1449409" y="0"/>
                  <a:ext cx="62070" cy="186207"/>
                </a:xfrm>
                <a:prstGeom prst="rect">
                  <a:avLst/>
                </a:prstGeom>
                <a:solidFill>
                  <a:srgbClr val="B0624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sp>
              <p:nvSpPr>
                <p:cNvPr id="162" name="Circle"/>
                <p:cNvSpPr/>
                <p:nvPr/>
              </p:nvSpPr>
              <p:spPr>
                <a:xfrm flipH="1">
                  <a:off x="1449409" y="155172"/>
                  <a:ext cx="62070" cy="62070"/>
                </a:xfrm>
                <a:prstGeom prst="ellipse">
                  <a:avLst/>
                </a:prstGeom>
                <a:solidFill>
                  <a:srgbClr val="AF625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sp>
              <p:nvSpPr>
                <p:cNvPr id="163" name="Rectangle"/>
                <p:cNvSpPr/>
                <p:nvPr/>
              </p:nvSpPr>
              <p:spPr>
                <a:xfrm flipH="1">
                  <a:off x="1449409" y="155172"/>
                  <a:ext cx="31340" cy="62227"/>
                </a:xfrm>
                <a:prstGeom prst="rect">
                  <a:avLst/>
                </a:prstGeom>
                <a:solidFill>
                  <a:srgbClr val="AF625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sp>
              <p:nvSpPr>
                <p:cNvPr id="164" name="Rectangle"/>
                <p:cNvSpPr/>
                <p:nvPr/>
              </p:nvSpPr>
              <p:spPr>
                <a:xfrm rot="10800000">
                  <a:off x="1418375" y="729310"/>
                  <a:ext cx="868967" cy="62070"/>
                </a:xfrm>
                <a:prstGeom prst="rect">
                  <a:avLst/>
                </a:prstGeom>
                <a:solidFill>
                  <a:srgbClr val="51A7F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grpSp>
              <p:nvGrpSpPr>
                <p:cNvPr id="165" name="Group"/>
                <p:cNvGrpSpPr/>
                <p:nvPr/>
              </p:nvGrpSpPr>
              <p:grpSpPr>
                <a:xfrm flipH="1">
                  <a:off x="1325272" y="651724"/>
                  <a:ext cx="124139" cy="341380"/>
                  <a:chOff x="0" y="0"/>
                  <a:chExt cx="124137" cy="341379"/>
                </a:xfrm>
              </p:grpSpPr>
              <p:sp>
                <p:nvSpPr>
                  <p:cNvPr id="178" name="Rectangle"/>
                  <p:cNvSpPr/>
                  <p:nvPr/>
                </p:nvSpPr>
                <p:spPr>
                  <a:xfrm rot="10800000" flipH="1">
                    <a:off x="31034" y="31034"/>
                    <a:ext cx="62070" cy="186208"/>
                  </a:xfrm>
                  <a:prstGeom prst="rect">
                    <a:avLst/>
                  </a:prstGeom>
                  <a:solidFill>
                    <a:srgbClr val="53585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179" name="Circle"/>
                  <p:cNvSpPr/>
                  <p:nvPr/>
                </p:nvSpPr>
                <p:spPr>
                  <a:xfrm rot="10800000" flipH="1">
                    <a:off x="31034" y="0"/>
                    <a:ext cx="62070" cy="62069"/>
                  </a:xfrm>
                  <a:prstGeom prst="ellipse">
                    <a:avLst/>
                  </a:prstGeom>
                  <a:solidFill>
                    <a:srgbClr val="53585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180" name="Rectangle"/>
                  <p:cNvSpPr/>
                  <p:nvPr/>
                </p:nvSpPr>
                <p:spPr>
                  <a:xfrm rot="10800000" flipH="1">
                    <a:off x="93103" y="155172"/>
                    <a:ext cx="31035" cy="62070"/>
                  </a:xfrm>
                  <a:prstGeom prst="rect">
                    <a:avLst/>
                  </a:prstGeom>
                  <a:solidFill>
                    <a:srgbClr val="53585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181" name="Rectangle"/>
                  <p:cNvSpPr/>
                  <p:nvPr/>
                </p:nvSpPr>
                <p:spPr>
                  <a:xfrm rot="10800000" flipH="1">
                    <a:off x="0" y="155172"/>
                    <a:ext cx="31035" cy="62070"/>
                  </a:xfrm>
                  <a:prstGeom prst="rect">
                    <a:avLst/>
                  </a:prstGeom>
                  <a:solidFill>
                    <a:srgbClr val="53585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182" name="Square"/>
                  <p:cNvSpPr/>
                  <p:nvPr/>
                </p:nvSpPr>
                <p:spPr>
                  <a:xfrm rot="10800000" flipH="1">
                    <a:off x="0" y="217241"/>
                    <a:ext cx="124138" cy="124139"/>
                  </a:xfrm>
                  <a:prstGeom prst="rect">
                    <a:avLst/>
                  </a:prstGeom>
                  <a:solidFill>
                    <a:srgbClr val="53585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</p:grpSp>
            <p:sp>
              <p:nvSpPr>
                <p:cNvPr id="166" name="Group"/>
                <p:cNvSpPr/>
                <p:nvPr/>
              </p:nvSpPr>
              <p:spPr>
                <a:xfrm rot="32400000" flipH="1">
                  <a:off x="1325272" y="806896"/>
                  <a:ext cx="31035" cy="3103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lnTo>
                        <a:pt x="0" y="21600"/>
                      </a:ln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grpSp>
              <p:nvGrpSpPr>
                <p:cNvPr id="167" name="Group"/>
                <p:cNvGrpSpPr/>
                <p:nvPr/>
              </p:nvGrpSpPr>
              <p:grpSpPr>
                <a:xfrm rot="10800000" flipH="1">
                  <a:off x="1418375" y="791379"/>
                  <a:ext cx="46553" cy="46553"/>
                  <a:chOff x="0" y="0"/>
                  <a:chExt cx="46551" cy="46551"/>
                </a:xfrm>
              </p:grpSpPr>
              <p:sp>
                <p:nvSpPr>
                  <p:cNvPr id="175" name="Rectangle"/>
                  <p:cNvSpPr/>
                  <p:nvPr/>
                </p:nvSpPr>
                <p:spPr>
                  <a:xfrm>
                    <a:off x="0" y="31034"/>
                    <a:ext cx="31035" cy="15518"/>
                  </a:xfrm>
                  <a:prstGeom prst="rect">
                    <a:avLst/>
                  </a:prstGeom>
                  <a:solidFill>
                    <a:srgbClr val="DCBD2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176" name="Triangle"/>
                  <p:cNvSpPr/>
                  <p:nvPr/>
                </p:nvSpPr>
                <p:spPr>
                  <a:xfrm flipH="1">
                    <a:off x="0" y="0"/>
                    <a:ext cx="31035" cy="3103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0"/>
                        </a:moveTo>
                        <a:lnTo>
                          <a:pt x="0" y="21600"/>
                        </a:ln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DCBD2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177" name="Triangle"/>
                  <p:cNvSpPr/>
                  <p:nvPr/>
                </p:nvSpPr>
                <p:spPr>
                  <a:xfrm>
                    <a:off x="31034" y="-1"/>
                    <a:ext cx="15518" cy="4655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0"/>
                        </a:moveTo>
                        <a:lnTo>
                          <a:pt x="0" y="21600"/>
                        </a:ln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DCBD2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</p:grpSp>
            <p:sp>
              <p:nvSpPr>
                <p:cNvPr id="168" name="Triangle"/>
                <p:cNvSpPr/>
                <p:nvPr/>
              </p:nvSpPr>
              <p:spPr>
                <a:xfrm rot="10800000">
                  <a:off x="1418375" y="993174"/>
                  <a:ext cx="31036" cy="3103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lnTo>
                        <a:pt x="0" y="21600"/>
                      </a:ln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B0624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sp>
              <p:nvSpPr>
                <p:cNvPr id="169" name="Rectangle"/>
                <p:cNvSpPr/>
                <p:nvPr/>
              </p:nvSpPr>
              <p:spPr>
                <a:xfrm rot="10800000">
                  <a:off x="1449410" y="962225"/>
                  <a:ext cx="62070" cy="186208"/>
                </a:xfrm>
                <a:prstGeom prst="rect">
                  <a:avLst/>
                </a:prstGeom>
                <a:solidFill>
                  <a:srgbClr val="B0624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sp>
              <p:nvSpPr>
                <p:cNvPr id="170" name="Circle"/>
                <p:cNvSpPr/>
                <p:nvPr/>
              </p:nvSpPr>
              <p:spPr>
                <a:xfrm rot="10800000">
                  <a:off x="1449410" y="931191"/>
                  <a:ext cx="62070" cy="62070"/>
                </a:xfrm>
                <a:prstGeom prst="ellipse">
                  <a:avLst/>
                </a:prstGeom>
                <a:solidFill>
                  <a:srgbClr val="AF625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sp>
              <p:nvSpPr>
                <p:cNvPr id="171" name="Rectangle"/>
                <p:cNvSpPr/>
                <p:nvPr/>
              </p:nvSpPr>
              <p:spPr>
                <a:xfrm rot="10800000">
                  <a:off x="1449410" y="931034"/>
                  <a:ext cx="31340" cy="62227"/>
                </a:xfrm>
                <a:prstGeom prst="rect">
                  <a:avLst/>
                </a:prstGeom>
                <a:solidFill>
                  <a:srgbClr val="AF625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sp>
              <p:nvSpPr>
                <p:cNvPr id="172" name="Rectangle"/>
                <p:cNvSpPr/>
                <p:nvPr/>
              </p:nvSpPr>
              <p:spPr>
                <a:xfrm flipH="1">
                  <a:off x="1173800" y="357087"/>
                  <a:ext cx="224692" cy="72625"/>
                </a:xfrm>
                <a:prstGeom prst="rect">
                  <a:avLst/>
                </a:prstGeom>
                <a:solidFill>
                  <a:srgbClr val="51A7F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sp>
              <p:nvSpPr>
                <p:cNvPr id="173" name="Rectangle"/>
                <p:cNvSpPr/>
                <p:nvPr/>
              </p:nvSpPr>
              <p:spPr>
                <a:xfrm flipH="1">
                  <a:off x="1173800" y="731182"/>
                  <a:ext cx="224692" cy="72625"/>
                </a:xfrm>
                <a:prstGeom prst="rect">
                  <a:avLst/>
                </a:prstGeom>
                <a:solidFill>
                  <a:srgbClr val="51A7F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sp>
              <p:nvSpPr>
                <p:cNvPr id="174" name="Group"/>
                <p:cNvSpPr/>
                <p:nvPr/>
              </p:nvSpPr>
              <p:spPr>
                <a:xfrm>
                  <a:off x="1121927" y="353222"/>
                  <a:ext cx="55195" cy="44389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>
                  <a:solidFill>
                    <a:schemeClr val="bg1">
                      <a:lumMod val="50000"/>
                    </a:schemeClr>
                  </a:solidFill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</p:grpSp>
          <p:sp>
            <p:nvSpPr>
              <p:cNvPr id="154" name="Rectangle"/>
              <p:cNvSpPr/>
              <p:nvPr/>
            </p:nvSpPr>
            <p:spPr>
              <a:xfrm rot="90000" flipH="1">
                <a:off x="1481794" y="1511009"/>
                <a:ext cx="10773017" cy="59783"/>
              </a:xfrm>
              <a:prstGeom prst="rect">
                <a:avLst/>
              </a:prstGeom>
              <a:solidFill>
                <a:srgbClr val="B2624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584200" hangingPunct="0">
                  <a:defRPr sz="2400" b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kern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</p:grpSp>
        <p:sp>
          <p:nvSpPr>
            <p:cNvPr id="14" name="Line"/>
            <p:cNvSpPr/>
            <p:nvPr/>
          </p:nvSpPr>
          <p:spPr>
            <a:xfrm flipH="1">
              <a:off x="482321" y="4034528"/>
              <a:ext cx="338758" cy="1"/>
            </a:xfrm>
            <a:prstGeom prst="line">
              <a:avLst/>
            </a:prstGeom>
            <a:ln w="38100">
              <a:solidFill>
                <a:srgbClr val="61D836">
                  <a:hueOff val="914337"/>
                  <a:satOff val="31515"/>
                  <a:lumOff val="-30790"/>
                </a:srgbClr>
              </a:solidFill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/>
                <a:sym typeface="Helvetica Neue"/>
              </a:endParaRPr>
            </a:p>
          </p:txBody>
        </p:sp>
        <p:sp>
          <p:nvSpPr>
            <p:cNvPr id="15" name="Line"/>
            <p:cNvSpPr/>
            <p:nvPr/>
          </p:nvSpPr>
          <p:spPr>
            <a:xfrm flipH="1">
              <a:off x="519513" y="4069547"/>
              <a:ext cx="264375" cy="1"/>
            </a:xfrm>
            <a:prstGeom prst="line">
              <a:avLst/>
            </a:prstGeom>
            <a:ln w="38100">
              <a:solidFill>
                <a:srgbClr val="61D836">
                  <a:hueOff val="914337"/>
                  <a:satOff val="31515"/>
                  <a:lumOff val="-30790"/>
                </a:srgbClr>
              </a:solidFill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/>
                <a:sym typeface="Helvetica Neue"/>
              </a:endParaRPr>
            </a:p>
          </p:txBody>
        </p:sp>
        <p:sp>
          <p:nvSpPr>
            <p:cNvPr id="16" name="Line"/>
            <p:cNvSpPr/>
            <p:nvPr/>
          </p:nvSpPr>
          <p:spPr>
            <a:xfrm flipH="1">
              <a:off x="564903" y="4102790"/>
              <a:ext cx="173595" cy="1"/>
            </a:xfrm>
            <a:prstGeom prst="line">
              <a:avLst/>
            </a:prstGeom>
            <a:ln w="38100">
              <a:solidFill>
                <a:srgbClr val="61D836">
                  <a:hueOff val="914337"/>
                  <a:satOff val="31515"/>
                  <a:lumOff val="-30790"/>
                </a:srgbClr>
              </a:solidFill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/>
                <a:sym typeface="Helvetica Neue"/>
              </a:endParaRPr>
            </a:p>
          </p:txBody>
        </p:sp>
        <p:sp>
          <p:nvSpPr>
            <p:cNvPr id="17" name="Line"/>
            <p:cNvSpPr/>
            <p:nvPr/>
          </p:nvSpPr>
          <p:spPr>
            <a:xfrm flipH="1">
              <a:off x="605345" y="4134629"/>
              <a:ext cx="92712" cy="1"/>
            </a:xfrm>
            <a:prstGeom prst="line">
              <a:avLst/>
            </a:prstGeom>
            <a:ln w="38100">
              <a:solidFill>
                <a:srgbClr val="61D836">
                  <a:hueOff val="914337"/>
                  <a:satOff val="31515"/>
                  <a:lumOff val="-30790"/>
                </a:srgbClr>
              </a:solidFill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/>
                <a:sym typeface="Helvetica Neue"/>
              </a:endParaRPr>
            </a:p>
          </p:txBody>
        </p:sp>
        <p:sp>
          <p:nvSpPr>
            <p:cNvPr id="18" name="Line"/>
            <p:cNvSpPr/>
            <p:nvPr/>
          </p:nvSpPr>
          <p:spPr>
            <a:xfrm flipV="1">
              <a:off x="6543020" y="3317763"/>
              <a:ext cx="0" cy="1744060"/>
            </a:xfrm>
            <a:prstGeom prst="line">
              <a:avLst/>
            </a:prstGeom>
            <a:ln w="50800">
              <a:solidFill>
                <a:srgbClr val="61D836">
                  <a:hueOff val="914337"/>
                  <a:satOff val="31515"/>
                  <a:lumOff val="-30790"/>
                </a:srgbClr>
              </a:solidFill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/>
                <a:sym typeface="Helvetica Neue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353553" y="2700858"/>
              <a:ext cx="1146110" cy="4260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p</a:t>
              </a:r>
              <a:r>
                <a:rPr lang="en-GB" dirty="0" smtClean="0"/>
                <a:t>lasma 1</a:t>
              </a:r>
              <a:endParaRPr lang="en-GB" dirty="0"/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>
              <a:off x="1071434" y="2258199"/>
              <a:ext cx="205681" cy="475705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/>
            <p:cNvSpPr/>
            <p:nvPr/>
          </p:nvSpPr>
          <p:spPr>
            <a:xfrm>
              <a:off x="5132619" y="5064877"/>
              <a:ext cx="1761544" cy="111098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Pulsed DC 1</a:t>
              </a:r>
            </a:p>
            <a:p>
              <a:pPr algn="ctr"/>
              <a:r>
                <a:rPr lang="en-GB" dirty="0" smtClean="0"/>
                <a:t>power supplies</a:t>
              </a:r>
            </a:p>
            <a:p>
              <a:pPr algn="ctr"/>
              <a:r>
                <a:rPr lang="en-GB" dirty="0" smtClean="0"/>
                <a:t>(ignition + heating)</a:t>
              </a:r>
              <a:endParaRPr lang="en-GB" dirty="0"/>
            </a:p>
          </p:txBody>
        </p:sp>
        <p:sp>
          <p:nvSpPr>
            <p:cNvPr id="22" name="Connection Line"/>
            <p:cNvSpPr/>
            <p:nvPr/>
          </p:nvSpPr>
          <p:spPr>
            <a:xfrm flipH="1">
              <a:off x="10145089" y="3188430"/>
              <a:ext cx="745174" cy="8902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34" h="21180" extrusionOk="0">
                  <a:moveTo>
                    <a:pt x="15" y="21180"/>
                  </a:moveTo>
                  <a:cubicBezTo>
                    <a:pt x="-366" y="6633"/>
                    <a:pt x="6707" y="-420"/>
                    <a:pt x="21234" y="20"/>
                  </a:cubicBezTo>
                </a:path>
              </a:pathLst>
            </a:custGeom>
            <a:ln w="50800">
              <a:solidFill>
                <a:srgbClr val="306F1E"/>
              </a:solidFill>
              <a:miter lim="400000"/>
            </a:ln>
          </p:spPr>
          <p:txBody>
            <a:bodyPr/>
            <a:lstStyle/>
            <a:p>
              <a:pPr algn="ctr" defTabSz="825500" hangingPunct="0"/>
              <a:endParaRPr sz="2400" b="1" kern="0">
                <a:solidFill>
                  <a:srgbClr val="000000"/>
                </a:solidFill>
                <a:latin typeface="Helvetica Neue"/>
                <a:sym typeface="Helvetica Neue"/>
              </a:endParaRPr>
            </a:p>
          </p:txBody>
        </p:sp>
        <p:sp>
          <p:nvSpPr>
            <p:cNvPr id="23" name="Line"/>
            <p:cNvSpPr/>
            <p:nvPr/>
          </p:nvSpPr>
          <p:spPr>
            <a:xfrm flipH="1" flipV="1">
              <a:off x="7197119" y="3094453"/>
              <a:ext cx="381170" cy="1969507"/>
            </a:xfrm>
            <a:prstGeom prst="line">
              <a:avLst/>
            </a:prstGeom>
            <a:ln w="50800">
              <a:solidFill>
                <a:srgbClr val="C00000"/>
              </a:solidFill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/>
                <a:sym typeface="Helvetica Neue"/>
              </a:endParaRPr>
            </a:p>
          </p:txBody>
        </p:sp>
        <p:sp>
          <p:nvSpPr>
            <p:cNvPr id="24" name="Triangle"/>
            <p:cNvSpPr/>
            <p:nvPr/>
          </p:nvSpPr>
          <p:spPr>
            <a:xfrm rot="10800000">
              <a:off x="7303048" y="2970350"/>
              <a:ext cx="51139" cy="615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 hangingPunct="0">
                <a:defRPr sz="2400" b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ern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grpSp>
          <p:nvGrpSpPr>
            <p:cNvPr id="25" name="Group"/>
            <p:cNvGrpSpPr/>
            <p:nvPr/>
          </p:nvGrpSpPr>
          <p:grpSpPr>
            <a:xfrm>
              <a:off x="6765568" y="2684153"/>
              <a:ext cx="865185" cy="415363"/>
              <a:chOff x="0" y="0"/>
              <a:chExt cx="1800000" cy="837931"/>
            </a:xfrm>
          </p:grpSpPr>
          <p:grpSp>
            <p:nvGrpSpPr>
              <p:cNvPr id="106" name="Group"/>
              <p:cNvGrpSpPr/>
              <p:nvPr/>
            </p:nvGrpSpPr>
            <p:grpSpPr>
              <a:xfrm>
                <a:off x="0" y="-1"/>
                <a:ext cx="1800001" cy="341381"/>
                <a:chOff x="0" y="0"/>
                <a:chExt cx="1800000" cy="341379"/>
              </a:xfrm>
            </p:grpSpPr>
            <p:sp>
              <p:nvSpPr>
                <p:cNvPr id="125" name="Rectangle"/>
                <p:cNvSpPr/>
                <p:nvPr/>
              </p:nvSpPr>
              <p:spPr>
                <a:xfrm>
                  <a:off x="931034" y="201724"/>
                  <a:ext cx="868967" cy="62070"/>
                </a:xfrm>
                <a:prstGeom prst="rect">
                  <a:avLst/>
                </a:prstGeom>
                <a:solidFill>
                  <a:srgbClr val="51A7F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sp>
              <p:nvSpPr>
                <p:cNvPr id="126" name="Rectangle"/>
                <p:cNvSpPr/>
                <p:nvPr/>
              </p:nvSpPr>
              <p:spPr>
                <a:xfrm>
                  <a:off x="0" y="201724"/>
                  <a:ext cx="868966" cy="62070"/>
                </a:xfrm>
                <a:prstGeom prst="rect">
                  <a:avLst/>
                </a:prstGeom>
                <a:solidFill>
                  <a:srgbClr val="51A7F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sp>
              <p:nvSpPr>
                <p:cNvPr id="127" name="Rectangle"/>
                <p:cNvSpPr/>
                <p:nvPr/>
              </p:nvSpPr>
              <p:spPr>
                <a:xfrm>
                  <a:off x="868965" y="124137"/>
                  <a:ext cx="62070" cy="186208"/>
                </a:xfrm>
                <a:prstGeom prst="rect">
                  <a:avLst/>
                </a:prstGeom>
                <a:solidFill>
                  <a:srgbClr val="53585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sp>
              <p:nvSpPr>
                <p:cNvPr id="128" name="Circle"/>
                <p:cNvSpPr/>
                <p:nvPr/>
              </p:nvSpPr>
              <p:spPr>
                <a:xfrm>
                  <a:off x="868965" y="279310"/>
                  <a:ext cx="62070" cy="62070"/>
                </a:xfrm>
                <a:prstGeom prst="ellipse">
                  <a:avLst/>
                </a:prstGeom>
                <a:solidFill>
                  <a:srgbClr val="53585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sp>
              <p:nvSpPr>
                <p:cNvPr id="129" name="Triangle"/>
                <p:cNvSpPr/>
                <p:nvPr/>
              </p:nvSpPr>
              <p:spPr>
                <a:xfrm>
                  <a:off x="900000" y="279310"/>
                  <a:ext cx="124139" cy="6207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lnTo>
                        <a:pt x="0" y="21600"/>
                      </a:ln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53585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sp>
              <p:nvSpPr>
                <p:cNvPr id="130" name="Rectangle"/>
                <p:cNvSpPr/>
                <p:nvPr/>
              </p:nvSpPr>
              <p:spPr>
                <a:xfrm>
                  <a:off x="931034" y="124137"/>
                  <a:ext cx="31036" cy="62070"/>
                </a:xfrm>
                <a:prstGeom prst="rect">
                  <a:avLst/>
                </a:prstGeom>
                <a:solidFill>
                  <a:srgbClr val="53585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sp>
              <p:nvSpPr>
                <p:cNvPr id="131" name="Rectangle"/>
                <p:cNvSpPr/>
                <p:nvPr/>
              </p:nvSpPr>
              <p:spPr>
                <a:xfrm>
                  <a:off x="837931" y="124137"/>
                  <a:ext cx="31035" cy="62070"/>
                </a:xfrm>
                <a:prstGeom prst="rect">
                  <a:avLst/>
                </a:prstGeom>
                <a:solidFill>
                  <a:srgbClr val="53585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sp>
              <p:nvSpPr>
                <p:cNvPr id="132" name="Square"/>
                <p:cNvSpPr/>
                <p:nvPr/>
              </p:nvSpPr>
              <p:spPr>
                <a:xfrm>
                  <a:off x="837931" y="0"/>
                  <a:ext cx="124139" cy="124138"/>
                </a:xfrm>
                <a:prstGeom prst="rect">
                  <a:avLst/>
                </a:prstGeom>
                <a:solidFill>
                  <a:srgbClr val="53585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sp>
              <p:nvSpPr>
                <p:cNvPr id="133" name="Triangle"/>
                <p:cNvSpPr/>
                <p:nvPr/>
              </p:nvSpPr>
              <p:spPr>
                <a:xfrm>
                  <a:off x="837931" y="155172"/>
                  <a:ext cx="31035" cy="3103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lnTo>
                        <a:pt x="0" y="21600"/>
                      </a:ln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grpSp>
              <p:nvGrpSpPr>
                <p:cNvPr id="134" name="Group"/>
                <p:cNvGrpSpPr/>
                <p:nvPr/>
              </p:nvGrpSpPr>
              <p:grpSpPr>
                <a:xfrm>
                  <a:off x="931034" y="155172"/>
                  <a:ext cx="46553" cy="46553"/>
                  <a:chOff x="0" y="0"/>
                  <a:chExt cx="46551" cy="46551"/>
                </a:xfrm>
              </p:grpSpPr>
              <p:sp>
                <p:nvSpPr>
                  <p:cNvPr id="139" name="Rectangle"/>
                  <p:cNvSpPr/>
                  <p:nvPr/>
                </p:nvSpPr>
                <p:spPr>
                  <a:xfrm>
                    <a:off x="0" y="31034"/>
                    <a:ext cx="31035" cy="15518"/>
                  </a:xfrm>
                  <a:prstGeom prst="rect">
                    <a:avLst/>
                  </a:prstGeom>
                  <a:solidFill>
                    <a:srgbClr val="DCBD2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140" name="Triangle"/>
                  <p:cNvSpPr/>
                  <p:nvPr/>
                </p:nvSpPr>
                <p:spPr>
                  <a:xfrm flipH="1">
                    <a:off x="0" y="0"/>
                    <a:ext cx="31035" cy="3103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0"/>
                        </a:moveTo>
                        <a:lnTo>
                          <a:pt x="0" y="21600"/>
                        </a:ln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DCBD2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141" name="Triangle"/>
                  <p:cNvSpPr/>
                  <p:nvPr/>
                </p:nvSpPr>
                <p:spPr>
                  <a:xfrm>
                    <a:off x="31034" y="-1"/>
                    <a:ext cx="15518" cy="4655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0"/>
                        </a:moveTo>
                        <a:lnTo>
                          <a:pt x="0" y="21600"/>
                        </a:ln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DCBD2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</p:grpSp>
            <p:grpSp>
              <p:nvGrpSpPr>
                <p:cNvPr id="135" name="Group"/>
                <p:cNvGrpSpPr/>
                <p:nvPr/>
              </p:nvGrpSpPr>
              <p:grpSpPr>
                <a:xfrm flipH="1">
                  <a:off x="822414" y="155172"/>
                  <a:ext cx="46552" cy="46553"/>
                  <a:chOff x="0" y="0"/>
                  <a:chExt cx="46551" cy="46551"/>
                </a:xfrm>
              </p:grpSpPr>
              <p:sp>
                <p:nvSpPr>
                  <p:cNvPr id="136" name="Rectangle"/>
                  <p:cNvSpPr/>
                  <p:nvPr/>
                </p:nvSpPr>
                <p:spPr>
                  <a:xfrm>
                    <a:off x="0" y="31034"/>
                    <a:ext cx="31035" cy="15518"/>
                  </a:xfrm>
                  <a:prstGeom prst="rect">
                    <a:avLst/>
                  </a:prstGeom>
                  <a:solidFill>
                    <a:srgbClr val="DCBD2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137" name="Triangle"/>
                  <p:cNvSpPr/>
                  <p:nvPr/>
                </p:nvSpPr>
                <p:spPr>
                  <a:xfrm flipH="1">
                    <a:off x="0" y="0"/>
                    <a:ext cx="31035" cy="3103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0"/>
                        </a:moveTo>
                        <a:lnTo>
                          <a:pt x="0" y="21600"/>
                        </a:ln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DCBD2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138" name="Triangle"/>
                  <p:cNvSpPr/>
                  <p:nvPr/>
                </p:nvSpPr>
                <p:spPr>
                  <a:xfrm>
                    <a:off x="31034" y="-1"/>
                    <a:ext cx="15518" cy="4655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0"/>
                        </a:moveTo>
                        <a:lnTo>
                          <a:pt x="0" y="21600"/>
                        </a:ln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DCBD2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</p:grpSp>
          </p:grpSp>
          <p:grpSp>
            <p:nvGrpSpPr>
              <p:cNvPr id="107" name="Group"/>
              <p:cNvGrpSpPr/>
              <p:nvPr/>
            </p:nvGrpSpPr>
            <p:grpSpPr>
              <a:xfrm rot="10800000" flipH="1">
                <a:off x="0" y="496551"/>
                <a:ext cx="1800001" cy="341381"/>
                <a:chOff x="0" y="0"/>
                <a:chExt cx="1800000" cy="341379"/>
              </a:xfrm>
            </p:grpSpPr>
            <p:sp>
              <p:nvSpPr>
                <p:cNvPr id="108" name="Rectangle"/>
                <p:cNvSpPr/>
                <p:nvPr/>
              </p:nvSpPr>
              <p:spPr>
                <a:xfrm>
                  <a:off x="931034" y="201724"/>
                  <a:ext cx="868967" cy="62070"/>
                </a:xfrm>
                <a:prstGeom prst="rect">
                  <a:avLst/>
                </a:prstGeom>
                <a:solidFill>
                  <a:srgbClr val="51A7F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sp>
              <p:nvSpPr>
                <p:cNvPr id="109" name="Rectangle"/>
                <p:cNvSpPr/>
                <p:nvPr/>
              </p:nvSpPr>
              <p:spPr>
                <a:xfrm>
                  <a:off x="0" y="201724"/>
                  <a:ext cx="868966" cy="62070"/>
                </a:xfrm>
                <a:prstGeom prst="rect">
                  <a:avLst/>
                </a:prstGeom>
                <a:solidFill>
                  <a:srgbClr val="51A7F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sp>
              <p:nvSpPr>
                <p:cNvPr id="110" name="Rectangle"/>
                <p:cNvSpPr/>
                <p:nvPr/>
              </p:nvSpPr>
              <p:spPr>
                <a:xfrm>
                  <a:off x="868965" y="124137"/>
                  <a:ext cx="62070" cy="186208"/>
                </a:xfrm>
                <a:prstGeom prst="rect">
                  <a:avLst/>
                </a:prstGeom>
                <a:solidFill>
                  <a:srgbClr val="53585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sp>
              <p:nvSpPr>
                <p:cNvPr id="111" name="Circle"/>
                <p:cNvSpPr/>
                <p:nvPr/>
              </p:nvSpPr>
              <p:spPr>
                <a:xfrm>
                  <a:off x="868965" y="279310"/>
                  <a:ext cx="62070" cy="62070"/>
                </a:xfrm>
                <a:prstGeom prst="ellipse">
                  <a:avLst/>
                </a:prstGeom>
                <a:solidFill>
                  <a:srgbClr val="53585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sp>
              <p:nvSpPr>
                <p:cNvPr id="112" name="Triangle"/>
                <p:cNvSpPr/>
                <p:nvPr/>
              </p:nvSpPr>
              <p:spPr>
                <a:xfrm>
                  <a:off x="900000" y="279310"/>
                  <a:ext cx="124139" cy="6207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lnTo>
                        <a:pt x="0" y="21600"/>
                      </a:ln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53585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sp>
              <p:nvSpPr>
                <p:cNvPr id="113" name="Rectangle"/>
                <p:cNvSpPr/>
                <p:nvPr/>
              </p:nvSpPr>
              <p:spPr>
                <a:xfrm>
                  <a:off x="931034" y="124137"/>
                  <a:ext cx="31036" cy="62070"/>
                </a:xfrm>
                <a:prstGeom prst="rect">
                  <a:avLst/>
                </a:prstGeom>
                <a:solidFill>
                  <a:srgbClr val="53585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sp>
              <p:nvSpPr>
                <p:cNvPr id="114" name="Rectangle"/>
                <p:cNvSpPr/>
                <p:nvPr/>
              </p:nvSpPr>
              <p:spPr>
                <a:xfrm>
                  <a:off x="837931" y="124137"/>
                  <a:ext cx="31035" cy="62070"/>
                </a:xfrm>
                <a:prstGeom prst="rect">
                  <a:avLst/>
                </a:prstGeom>
                <a:solidFill>
                  <a:srgbClr val="53585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sp>
              <p:nvSpPr>
                <p:cNvPr id="115" name="Square"/>
                <p:cNvSpPr/>
                <p:nvPr/>
              </p:nvSpPr>
              <p:spPr>
                <a:xfrm>
                  <a:off x="837931" y="0"/>
                  <a:ext cx="124139" cy="124138"/>
                </a:xfrm>
                <a:prstGeom prst="rect">
                  <a:avLst/>
                </a:prstGeom>
                <a:solidFill>
                  <a:srgbClr val="53585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sp>
              <p:nvSpPr>
                <p:cNvPr id="116" name="Triangle"/>
                <p:cNvSpPr/>
                <p:nvPr/>
              </p:nvSpPr>
              <p:spPr>
                <a:xfrm>
                  <a:off x="837931" y="155172"/>
                  <a:ext cx="31035" cy="3103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lnTo>
                        <a:pt x="0" y="21600"/>
                      </a:ln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grpSp>
              <p:nvGrpSpPr>
                <p:cNvPr id="117" name="Group"/>
                <p:cNvGrpSpPr/>
                <p:nvPr/>
              </p:nvGrpSpPr>
              <p:grpSpPr>
                <a:xfrm>
                  <a:off x="931034" y="155172"/>
                  <a:ext cx="46553" cy="46553"/>
                  <a:chOff x="0" y="0"/>
                  <a:chExt cx="46551" cy="46551"/>
                </a:xfrm>
              </p:grpSpPr>
              <p:sp>
                <p:nvSpPr>
                  <p:cNvPr id="122" name="Rectangle"/>
                  <p:cNvSpPr/>
                  <p:nvPr/>
                </p:nvSpPr>
                <p:spPr>
                  <a:xfrm>
                    <a:off x="0" y="31034"/>
                    <a:ext cx="31035" cy="15518"/>
                  </a:xfrm>
                  <a:prstGeom prst="rect">
                    <a:avLst/>
                  </a:prstGeom>
                  <a:solidFill>
                    <a:srgbClr val="DCBD2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123" name="Triangle"/>
                  <p:cNvSpPr/>
                  <p:nvPr/>
                </p:nvSpPr>
                <p:spPr>
                  <a:xfrm flipH="1">
                    <a:off x="0" y="0"/>
                    <a:ext cx="31035" cy="3103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0"/>
                        </a:moveTo>
                        <a:lnTo>
                          <a:pt x="0" y="21600"/>
                        </a:ln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DCBD2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124" name="Triangle"/>
                  <p:cNvSpPr/>
                  <p:nvPr/>
                </p:nvSpPr>
                <p:spPr>
                  <a:xfrm>
                    <a:off x="31034" y="-1"/>
                    <a:ext cx="15518" cy="4655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0"/>
                        </a:moveTo>
                        <a:lnTo>
                          <a:pt x="0" y="21600"/>
                        </a:ln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DCBD2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</p:grpSp>
            <p:grpSp>
              <p:nvGrpSpPr>
                <p:cNvPr id="118" name="Group"/>
                <p:cNvGrpSpPr/>
                <p:nvPr/>
              </p:nvGrpSpPr>
              <p:grpSpPr>
                <a:xfrm flipH="1">
                  <a:off x="822414" y="155172"/>
                  <a:ext cx="46552" cy="46553"/>
                  <a:chOff x="0" y="0"/>
                  <a:chExt cx="46551" cy="46551"/>
                </a:xfrm>
              </p:grpSpPr>
              <p:sp>
                <p:nvSpPr>
                  <p:cNvPr id="119" name="Rectangle"/>
                  <p:cNvSpPr/>
                  <p:nvPr/>
                </p:nvSpPr>
                <p:spPr>
                  <a:xfrm>
                    <a:off x="0" y="31034"/>
                    <a:ext cx="31035" cy="15518"/>
                  </a:xfrm>
                  <a:prstGeom prst="rect">
                    <a:avLst/>
                  </a:prstGeom>
                  <a:solidFill>
                    <a:srgbClr val="DCBD2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120" name="Triangle"/>
                  <p:cNvSpPr/>
                  <p:nvPr/>
                </p:nvSpPr>
                <p:spPr>
                  <a:xfrm flipH="1">
                    <a:off x="0" y="0"/>
                    <a:ext cx="31035" cy="3103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0"/>
                        </a:moveTo>
                        <a:lnTo>
                          <a:pt x="0" y="21600"/>
                        </a:ln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DCBD2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121" name="Triangle"/>
                  <p:cNvSpPr/>
                  <p:nvPr/>
                </p:nvSpPr>
                <p:spPr>
                  <a:xfrm>
                    <a:off x="31034" y="-1"/>
                    <a:ext cx="15518" cy="4655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0"/>
                        </a:moveTo>
                        <a:lnTo>
                          <a:pt x="0" y="21600"/>
                        </a:ln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DCBD2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</p:grpSp>
          </p:grpSp>
        </p:grpSp>
        <p:sp>
          <p:nvSpPr>
            <p:cNvPr id="26" name="Rectangle"/>
            <p:cNvSpPr/>
            <p:nvPr/>
          </p:nvSpPr>
          <p:spPr>
            <a:xfrm>
              <a:off x="7630752" y="2784463"/>
              <a:ext cx="2508188" cy="30246"/>
            </a:xfrm>
            <a:prstGeom prst="rect">
              <a:avLst/>
            </a:prstGeom>
            <a:solidFill>
              <a:srgbClr val="51A7F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 hangingPunct="0">
                <a:defRPr sz="2400" b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ern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27" name="Rectangle"/>
            <p:cNvSpPr/>
            <p:nvPr/>
          </p:nvSpPr>
          <p:spPr>
            <a:xfrm>
              <a:off x="7630752" y="2968548"/>
              <a:ext cx="2515086" cy="32958"/>
            </a:xfrm>
            <a:prstGeom prst="rect">
              <a:avLst/>
            </a:prstGeom>
            <a:solidFill>
              <a:srgbClr val="51A7F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 hangingPunct="0">
                <a:defRPr sz="2400" b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ern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grpSp>
          <p:nvGrpSpPr>
            <p:cNvPr id="28" name="Group"/>
            <p:cNvGrpSpPr/>
            <p:nvPr/>
          </p:nvGrpSpPr>
          <p:grpSpPr>
            <a:xfrm>
              <a:off x="7816022" y="3214853"/>
              <a:ext cx="51139" cy="123071"/>
              <a:chOff x="0" y="0"/>
              <a:chExt cx="124137" cy="248275"/>
            </a:xfrm>
          </p:grpSpPr>
          <p:sp>
            <p:nvSpPr>
              <p:cNvPr id="103" name="Square"/>
              <p:cNvSpPr/>
              <p:nvPr/>
            </p:nvSpPr>
            <p:spPr>
              <a:xfrm rot="10800000" flipH="1">
                <a:off x="0" y="62068"/>
                <a:ext cx="124138" cy="124139"/>
              </a:xfrm>
              <a:prstGeom prst="rect">
                <a:avLst/>
              </a:prstGeom>
              <a:solidFill>
                <a:srgbClr val="B0624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584200" hangingPunct="0">
                  <a:defRPr sz="2400" b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kern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104" name="Circle"/>
              <p:cNvSpPr/>
              <p:nvPr/>
            </p:nvSpPr>
            <p:spPr>
              <a:xfrm rot="10800000" flipH="1">
                <a:off x="0" y="0"/>
                <a:ext cx="124138" cy="124138"/>
              </a:xfrm>
              <a:prstGeom prst="ellipse">
                <a:avLst/>
              </a:prstGeom>
              <a:solidFill>
                <a:srgbClr val="AF625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584200" hangingPunct="0">
                  <a:defRPr sz="2400" b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kern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105" name="Circle"/>
              <p:cNvSpPr/>
              <p:nvPr/>
            </p:nvSpPr>
            <p:spPr>
              <a:xfrm rot="10800000" flipH="1">
                <a:off x="0" y="124137"/>
                <a:ext cx="124138" cy="124139"/>
              </a:xfrm>
              <a:prstGeom prst="ellipse">
                <a:avLst/>
              </a:prstGeom>
              <a:solidFill>
                <a:srgbClr val="AF625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584200" hangingPunct="0">
                  <a:defRPr sz="2400" b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kern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</p:grpSp>
        <p:grpSp>
          <p:nvGrpSpPr>
            <p:cNvPr id="29" name="Group"/>
            <p:cNvGrpSpPr/>
            <p:nvPr/>
          </p:nvGrpSpPr>
          <p:grpSpPr>
            <a:xfrm rot="10800000" flipH="1">
              <a:off x="7816022" y="2445665"/>
              <a:ext cx="59668" cy="123071"/>
              <a:chOff x="0" y="0"/>
              <a:chExt cx="124137" cy="248275"/>
            </a:xfrm>
          </p:grpSpPr>
          <p:sp>
            <p:nvSpPr>
              <p:cNvPr id="100" name="Square"/>
              <p:cNvSpPr/>
              <p:nvPr/>
            </p:nvSpPr>
            <p:spPr>
              <a:xfrm rot="10800000" flipH="1">
                <a:off x="0" y="62068"/>
                <a:ext cx="124138" cy="124139"/>
              </a:xfrm>
              <a:prstGeom prst="rect">
                <a:avLst/>
              </a:prstGeom>
              <a:solidFill>
                <a:srgbClr val="B0624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584200" hangingPunct="0">
                  <a:defRPr sz="2400" b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kern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101" name="Circle"/>
              <p:cNvSpPr/>
              <p:nvPr/>
            </p:nvSpPr>
            <p:spPr>
              <a:xfrm rot="10800000" flipH="1">
                <a:off x="0" y="0"/>
                <a:ext cx="124138" cy="124138"/>
              </a:xfrm>
              <a:prstGeom prst="ellipse">
                <a:avLst/>
              </a:prstGeom>
              <a:solidFill>
                <a:srgbClr val="AF625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584200" hangingPunct="0">
                  <a:defRPr sz="2400" b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kern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102" name="Circle"/>
              <p:cNvSpPr/>
              <p:nvPr/>
            </p:nvSpPr>
            <p:spPr>
              <a:xfrm rot="10800000" flipH="1">
                <a:off x="0" y="124137"/>
                <a:ext cx="124138" cy="124139"/>
              </a:xfrm>
              <a:prstGeom prst="ellipse">
                <a:avLst/>
              </a:prstGeom>
              <a:solidFill>
                <a:srgbClr val="AF625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584200" hangingPunct="0">
                  <a:defRPr sz="2400" b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kern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</p:grpSp>
        <p:sp>
          <p:nvSpPr>
            <p:cNvPr id="30" name="Rectangle"/>
            <p:cNvSpPr/>
            <p:nvPr/>
          </p:nvSpPr>
          <p:spPr>
            <a:xfrm>
              <a:off x="6554724" y="2784203"/>
              <a:ext cx="628428" cy="30768"/>
            </a:xfrm>
            <a:prstGeom prst="rect">
              <a:avLst/>
            </a:prstGeom>
            <a:solidFill>
              <a:srgbClr val="51A7F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 hangingPunct="0">
                <a:defRPr sz="2400" b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ern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31" name="Rectangle"/>
            <p:cNvSpPr/>
            <p:nvPr/>
          </p:nvSpPr>
          <p:spPr>
            <a:xfrm>
              <a:off x="6554724" y="2969642"/>
              <a:ext cx="628428" cy="30768"/>
            </a:xfrm>
            <a:prstGeom prst="rect">
              <a:avLst/>
            </a:prstGeom>
            <a:solidFill>
              <a:srgbClr val="51A7F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 hangingPunct="0">
                <a:defRPr sz="2400" b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ern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32" name="Group"/>
            <p:cNvSpPr/>
            <p:nvPr/>
          </p:nvSpPr>
          <p:spPr>
            <a:xfrm flipH="1">
              <a:off x="6529534" y="2782288"/>
              <a:ext cx="26531" cy="220039"/>
            </a:xfrm>
            <a:prstGeom prst="rect">
              <a:avLst/>
            </a:prstGeom>
            <a:solidFill>
              <a:srgbClr val="00882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 hangingPunct="0">
                <a:defRPr sz="2400" b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ern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33" name="Line"/>
            <p:cNvSpPr/>
            <p:nvPr/>
          </p:nvSpPr>
          <p:spPr>
            <a:xfrm flipH="1" flipV="1">
              <a:off x="7844942" y="2522547"/>
              <a:ext cx="0" cy="739521"/>
            </a:xfrm>
            <a:prstGeom prst="line">
              <a:avLst/>
            </a:prstGeom>
            <a:noFill/>
            <a:ln w="50800" cap="flat">
              <a:solidFill>
                <a:srgbClr val="A66555">
                  <a:alpha val="58973"/>
                </a:srgb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 hangingPunct="0"/>
              <a:endParaRPr sz="2400" b="1" kern="0">
                <a:solidFill>
                  <a:srgbClr val="000000"/>
                </a:solidFill>
                <a:latin typeface="Helvetica Neue"/>
                <a:sym typeface="Helvetica Neue"/>
              </a:endParaRPr>
            </a:p>
          </p:txBody>
        </p:sp>
        <p:grpSp>
          <p:nvGrpSpPr>
            <p:cNvPr id="34" name="Group"/>
            <p:cNvGrpSpPr/>
            <p:nvPr/>
          </p:nvGrpSpPr>
          <p:grpSpPr>
            <a:xfrm flipH="1">
              <a:off x="7146125" y="2607196"/>
              <a:ext cx="3132692" cy="569278"/>
              <a:chOff x="907217" y="0"/>
              <a:chExt cx="12940263" cy="1148433"/>
            </a:xfrm>
          </p:grpSpPr>
          <p:sp>
            <p:nvSpPr>
              <p:cNvPr id="63" name="Rectangle"/>
              <p:cNvSpPr/>
              <p:nvPr/>
            </p:nvSpPr>
            <p:spPr>
              <a:xfrm flipH="1">
                <a:off x="1372360" y="419917"/>
                <a:ext cx="12475120" cy="310503"/>
              </a:xfrm>
              <a:prstGeom prst="rect">
                <a:avLst/>
              </a:prstGeom>
              <a:solidFill>
                <a:srgbClr val="B36AE2">
                  <a:alpha val="5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584200" hangingPunct="0">
                  <a:defRPr sz="2400" b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kern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grpSp>
            <p:nvGrpSpPr>
              <p:cNvPr id="64" name="Group"/>
              <p:cNvGrpSpPr/>
              <p:nvPr/>
            </p:nvGrpSpPr>
            <p:grpSpPr>
              <a:xfrm flipH="1">
                <a:off x="1325272" y="155172"/>
                <a:ext cx="124139" cy="341380"/>
                <a:chOff x="0" y="0"/>
                <a:chExt cx="124137" cy="341379"/>
              </a:xfrm>
            </p:grpSpPr>
            <p:sp>
              <p:nvSpPr>
                <p:cNvPr id="95" name="Rectangle"/>
                <p:cNvSpPr/>
                <p:nvPr/>
              </p:nvSpPr>
              <p:spPr>
                <a:xfrm>
                  <a:off x="31034" y="124137"/>
                  <a:ext cx="62070" cy="186208"/>
                </a:xfrm>
                <a:prstGeom prst="rect">
                  <a:avLst/>
                </a:prstGeom>
                <a:solidFill>
                  <a:srgbClr val="53585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sp>
              <p:nvSpPr>
                <p:cNvPr id="96" name="Circle"/>
                <p:cNvSpPr/>
                <p:nvPr/>
              </p:nvSpPr>
              <p:spPr>
                <a:xfrm>
                  <a:off x="31034" y="279310"/>
                  <a:ext cx="62070" cy="62070"/>
                </a:xfrm>
                <a:prstGeom prst="ellipse">
                  <a:avLst/>
                </a:prstGeom>
                <a:solidFill>
                  <a:srgbClr val="53585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sp>
              <p:nvSpPr>
                <p:cNvPr id="97" name="Rectangle"/>
                <p:cNvSpPr/>
                <p:nvPr/>
              </p:nvSpPr>
              <p:spPr>
                <a:xfrm>
                  <a:off x="93103" y="124137"/>
                  <a:ext cx="31035" cy="62070"/>
                </a:xfrm>
                <a:prstGeom prst="rect">
                  <a:avLst/>
                </a:prstGeom>
                <a:solidFill>
                  <a:srgbClr val="53585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sp>
              <p:nvSpPr>
                <p:cNvPr id="98" name="Rectangle"/>
                <p:cNvSpPr/>
                <p:nvPr/>
              </p:nvSpPr>
              <p:spPr>
                <a:xfrm>
                  <a:off x="0" y="124137"/>
                  <a:ext cx="31035" cy="62070"/>
                </a:xfrm>
                <a:prstGeom prst="rect">
                  <a:avLst/>
                </a:prstGeom>
                <a:solidFill>
                  <a:srgbClr val="53585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sp>
              <p:nvSpPr>
                <p:cNvPr id="99" name="Square"/>
                <p:cNvSpPr/>
                <p:nvPr/>
              </p:nvSpPr>
              <p:spPr>
                <a:xfrm>
                  <a:off x="0" y="0"/>
                  <a:ext cx="124138" cy="124138"/>
                </a:xfrm>
                <a:prstGeom prst="rect">
                  <a:avLst/>
                </a:prstGeom>
                <a:solidFill>
                  <a:srgbClr val="53585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</p:grpSp>
          <p:sp>
            <p:nvSpPr>
              <p:cNvPr id="65" name="Group"/>
              <p:cNvSpPr/>
              <p:nvPr/>
            </p:nvSpPr>
            <p:spPr>
              <a:xfrm>
                <a:off x="1325271" y="310344"/>
                <a:ext cx="31036" cy="310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2160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584200" hangingPunct="0">
                  <a:defRPr sz="2400" b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kern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grpSp>
            <p:nvGrpSpPr>
              <p:cNvPr id="66" name="Group"/>
              <p:cNvGrpSpPr/>
              <p:nvPr/>
            </p:nvGrpSpPr>
            <p:grpSpPr>
              <a:xfrm flipH="1">
                <a:off x="1418375" y="310344"/>
                <a:ext cx="46553" cy="46553"/>
                <a:chOff x="0" y="0"/>
                <a:chExt cx="46551" cy="46551"/>
              </a:xfrm>
            </p:grpSpPr>
            <p:sp>
              <p:nvSpPr>
                <p:cNvPr id="92" name="Rectangle"/>
                <p:cNvSpPr/>
                <p:nvPr/>
              </p:nvSpPr>
              <p:spPr>
                <a:xfrm flipH="1">
                  <a:off x="15517" y="31034"/>
                  <a:ext cx="31035" cy="15518"/>
                </a:xfrm>
                <a:prstGeom prst="rect">
                  <a:avLst/>
                </a:prstGeom>
                <a:solidFill>
                  <a:srgbClr val="DCBD2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sp>
              <p:nvSpPr>
                <p:cNvPr id="93" name="Triangle"/>
                <p:cNvSpPr/>
                <p:nvPr/>
              </p:nvSpPr>
              <p:spPr>
                <a:xfrm>
                  <a:off x="15517" y="0"/>
                  <a:ext cx="31035" cy="3103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lnTo>
                        <a:pt x="0" y="21600"/>
                      </a:ln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DCBD2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sp>
              <p:nvSpPr>
                <p:cNvPr id="94" name="Triangle"/>
                <p:cNvSpPr/>
                <p:nvPr/>
              </p:nvSpPr>
              <p:spPr>
                <a:xfrm flipH="1">
                  <a:off x="0" y="-1"/>
                  <a:ext cx="15518" cy="4655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lnTo>
                        <a:pt x="0" y="21600"/>
                      </a:ln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DCBD2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</p:grpSp>
          <p:sp>
            <p:nvSpPr>
              <p:cNvPr id="67" name="Rectangle"/>
              <p:cNvSpPr/>
              <p:nvPr/>
            </p:nvSpPr>
            <p:spPr>
              <a:xfrm flipH="1">
                <a:off x="1418374" y="356896"/>
                <a:ext cx="868967" cy="62070"/>
              </a:xfrm>
              <a:prstGeom prst="rect">
                <a:avLst/>
              </a:prstGeom>
              <a:solidFill>
                <a:srgbClr val="51A7F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584200" hangingPunct="0">
                  <a:defRPr sz="2400" b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kern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68" name="Triangle"/>
              <p:cNvSpPr/>
              <p:nvPr/>
            </p:nvSpPr>
            <p:spPr>
              <a:xfrm flipH="1">
                <a:off x="1418374" y="124224"/>
                <a:ext cx="31036" cy="310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2160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B0624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584200" hangingPunct="0">
                  <a:defRPr sz="2400" b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kern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69" name="Rectangle"/>
              <p:cNvSpPr/>
              <p:nvPr/>
            </p:nvSpPr>
            <p:spPr>
              <a:xfrm flipH="1">
                <a:off x="1449409" y="0"/>
                <a:ext cx="62070" cy="186207"/>
              </a:xfrm>
              <a:prstGeom prst="rect">
                <a:avLst/>
              </a:prstGeom>
              <a:solidFill>
                <a:srgbClr val="B0624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584200" hangingPunct="0">
                  <a:defRPr sz="2400" b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kern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70" name="Circle"/>
              <p:cNvSpPr/>
              <p:nvPr/>
            </p:nvSpPr>
            <p:spPr>
              <a:xfrm flipH="1">
                <a:off x="1449409" y="155172"/>
                <a:ext cx="62070" cy="62070"/>
              </a:xfrm>
              <a:prstGeom prst="ellipse">
                <a:avLst/>
              </a:prstGeom>
              <a:solidFill>
                <a:srgbClr val="AF625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584200" hangingPunct="0">
                  <a:defRPr sz="2400" b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kern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72" name="Rectangle"/>
              <p:cNvSpPr/>
              <p:nvPr/>
            </p:nvSpPr>
            <p:spPr>
              <a:xfrm flipH="1">
                <a:off x="1449409" y="155172"/>
                <a:ext cx="31340" cy="62227"/>
              </a:xfrm>
              <a:prstGeom prst="rect">
                <a:avLst/>
              </a:prstGeom>
              <a:solidFill>
                <a:srgbClr val="AF625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584200" hangingPunct="0">
                  <a:defRPr sz="2400" b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kern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73" name="Rectangle"/>
              <p:cNvSpPr/>
              <p:nvPr/>
            </p:nvSpPr>
            <p:spPr>
              <a:xfrm rot="10800000">
                <a:off x="1418375" y="729310"/>
                <a:ext cx="868967" cy="62070"/>
              </a:xfrm>
              <a:prstGeom prst="rect">
                <a:avLst/>
              </a:prstGeom>
              <a:solidFill>
                <a:srgbClr val="51A7F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584200" hangingPunct="0">
                  <a:defRPr sz="2400" b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kern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grpSp>
            <p:nvGrpSpPr>
              <p:cNvPr id="74" name="Group"/>
              <p:cNvGrpSpPr/>
              <p:nvPr/>
            </p:nvGrpSpPr>
            <p:grpSpPr>
              <a:xfrm flipH="1">
                <a:off x="1325272" y="651724"/>
                <a:ext cx="124139" cy="341380"/>
                <a:chOff x="0" y="0"/>
                <a:chExt cx="124137" cy="341379"/>
              </a:xfrm>
            </p:grpSpPr>
            <p:sp>
              <p:nvSpPr>
                <p:cNvPr id="87" name="Rectangle"/>
                <p:cNvSpPr/>
                <p:nvPr/>
              </p:nvSpPr>
              <p:spPr>
                <a:xfrm rot="10800000" flipH="1">
                  <a:off x="31034" y="31034"/>
                  <a:ext cx="62070" cy="186208"/>
                </a:xfrm>
                <a:prstGeom prst="rect">
                  <a:avLst/>
                </a:prstGeom>
                <a:solidFill>
                  <a:srgbClr val="53585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sp>
              <p:nvSpPr>
                <p:cNvPr id="88" name="Circle"/>
                <p:cNvSpPr/>
                <p:nvPr/>
              </p:nvSpPr>
              <p:spPr>
                <a:xfrm rot="10800000" flipH="1">
                  <a:off x="31034" y="0"/>
                  <a:ext cx="62070" cy="62069"/>
                </a:xfrm>
                <a:prstGeom prst="ellipse">
                  <a:avLst/>
                </a:prstGeom>
                <a:solidFill>
                  <a:srgbClr val="53585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sp>
              <p:nvSpPr>
                <p:cNvPr id="89" name="Rectangle"/>
                <p:cNvSpPr/>
                <p:nvPr/>
              </p:nvSpPr>
              <p:spPr>
                <a:xfrm rot="10800000" flipH="1">
                  <a:off x="93103" y="155172"/>
                  <a:ext cx="31035" cy="62070"/>
                </a:xfrm>
                <a:prstGeom prst="rect">
                  <a:avLst/>
                </a:prstGeom>
                <a:solidFill>
                  <a:srgbClr val="53585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sp>
              <p:nvSpPr>
                <p:cNvPr id="90" name="Rectangle"/>
                <p:cNvSpPr/>
                <p:nvPr/>
              </p:nvSpPr>
              <p:spPr>
                <a:xfrm rot="10800000" flipH="1">
                  <a:off x="0" y="155172"/>
                  <a:ext cx="31035" cy="62070"/>
                </a:xfrm>
                <a:prstGeom prst="rect">
                  <a:avLst/>
                </a:prstGeom>
                <a:solidFill>
                  <a:srgbClr val="53585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sp>
              <p:nvSpPr>
                <p:cNvPr id="91" name="Square"/>
                <p:cNvSpPr/>
                <p:nvPr/>
              </p:nvSpPr>
              <p:spPr>
                <a:xfrm rot="10800000" flipH="1">
                  <a:off x="0" y="217241"/>
                  <a:ext cx="124138" cy="124139"/>
                </a:xfrm>
                <a:prstGeom prst="rect">
                  <a:avLst/>
                </a:prstGeom>
                <a:solidFill>
                  <a:srgbClr val="53585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</p:grpSp>
          <p:sp>
            <p:nvSpPr>
              <p:cNvPr id="75" name="Group"/>
              <p:cNvSpPr/>
              <p:nvPr/>
            </p:nvSpPr>
            <p:spPr>
              <a:xfrm rot="32400000" flipH="1">
                <a:off x="1325272" y="806896"/>
                <a:ext cx="31035" cy="310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2160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584200" hangingPunct="0">
                  <a:defRPr sz="2400" b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kern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grpSp>
            <p:nvGrpSpPr>
              <p:cNvPr id="76" name="Group"/>
              <p:cNvGrpSpPr/>
              <p:nvPr/>
            </p:nvGrpSpPr>
            <p:grpSpPr>
              <a:xfrm rot="10800000" flipH="1">
                <a:off x="1418375" y="791379"/>
                <a:ext cx="46553" cy="46553"/>
                <a:chOff x="0" y="0"/>
                <a:chExt cx="46551" cy="46551"/>
              </a:xfrm>
            </p:grpSpPr>
            <p:sp>
              <p:nvSpPr>
                <p:cNvPr id="84" name="Rectangle"/>
                <p:cNvSpPr/>
                <p:nvPr/>
              </p:nvSpPr>
              <p:spPr>
                <a:xfrm>
                  <a:off x="0" y="31034"/>
                  <a:ext cx="31035" cy="15518"/>
                </a:xfrm>
                <a:prstGeom prst="rect">
                  <a:avLst/>
                </a:prstGeom>
                <a:solidFill>
                  <a:srgbClr val="DCBD2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sp>
              <p:nvSpPr>
                <p:cNvPr id="85" name="Triangle"/>
                <p:cNvSpPr/>
                <p:nvPr/>
              </p:nvSpPr>
              <p:spPr>
                <a:xfrm flipH="1">
                  <a:off x="0" y="0"/>
                  <a:ext cx="31035" cy="3103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lnTo>
                        <a:pt x="0" y="21600"/>
                      </a:ln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DCBD2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sp>
              <p:nvSpPr>
                <p:cNvPr id="86" name="Triangle"/>
                <p:cNvSpPr/>
                <p:nvPr/>
              </p:nvSpPr>
              <p:spPr>
                <a:xfrm>
                  <a:off x="31034" y="-1"/>
                  <a:ext cx="15518" cy="4655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lnTo>
                        <a:pt x="0" y="21600"/>
                      </a:ln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DCBD2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</p:grpSp>
          <p:sp>
            <p:nvSpPr>
              <p:cNvPr id="77" name="Triangle"/>
              <p:cNvSpPr/>
              <p:nvPr/>
            </p:nvSpPr>
            <p:spPr>
              <a:xfrm rot="10800000">
                <a:off x="1418375" y="993174"/>
                <a:ext cx="31036" cy="310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2160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B0624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584200" hangingPunct="0">
                  <a:defRPr sz="2400" b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kern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78" name="Rectangle"/>
              <p:cNvSpPr/>
              <p:nvPr/>
            </p:nvSpPr>
            <p:spPr>
              <a:xfrm rot="10800000">
                <a:off x="1449410" y="962225"/>
                <a:ext cx="62070" cy="186208"/>
              </a:xfrm>
              <a:prstGeom prst="rect">
                <a:avLst/>
              </a:prstGeom>
              <a:solidFill>
                <a:srgbClr val="B0624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584200" hangingPunct="0">
                  <a:defRPr sz="2400" b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kern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79" name="Circle"/>
              <p:cNvSpPr/>
              <p:nvPr/>
            </p:nvSpPr>
            <p:spPr>
              <a:xfrm rot="10800000">
                <a:off x="1449410" y="931191"/>
                <a:ext cx="62070" cy="62070"/>
              </a:xfrm>
              <a:prstGeom prst="ellipse">
                <a:avLst/>
              </a:prstGeom>
              <a:solidFill>
                <a:srgbClr val="AF625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584200" hangingPunct="0">
                  <a:defRPr sz="2400" b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kern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80" name="Rectangle"/>
              <p:cNvSpPr/>
              <p:nvPr/>
            </p:nvSpPr>
            <p:spPr>
              <a:xfrm rot="10800000">
                <a:off x="1449410" y="931034"/>
                <a:ext cx="31340" cy="62227"/>
              </a:xfrm>
              <a:prstGeom prst="rect">
                <a:avLst/>
              </a:prstGeom>
              <a:solidFill>
                <a:srgbClr val="AF625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584200" hangingPunct="0">
                  <a:defRPr sz="2400" b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kern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81" name="Rectangle"/>
              <p:cNvSpPr/>
              <p:nvPr/>
            </p:nvSpPr>
            <p:spPr>
              <a:xfrm flipH="1">
                <a:off x="913190" y="357087"/>
                <a:ext cx="446117" cy="62070"/>
              </a:xfrm>
              <a:prstGeom prst="rect">
                <a:avLst/>
              </a:prstGeom>
              <a:solidFill>
                <a:srgbClr val="51A7F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584200" hangingPunct="0">
                  <a:defRPr sz="2400" b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kern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82" name="Rectangle"/>
              <p:cNvSpPr/>
              <p:nvPr/>
            </p:nvSpPr>
            <p:spPr>
              <a:xfrm flipH="1">
                <a:off x="913190" y="731182"/>
                <a:ext cx="446117" cy="62070"/>
              </a:xfrm>
              <a:prstGeom prst="rect">
                <a:avLst/>
              </a:prstGeom>
              <a:solidFill>
                <a:srgbClr val="51A7F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584200" hangingPunct="0">
                  <a:defRPr sz="2400" b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kern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83" name="Group"/>
              <p:cNvSpPr/>
              <p:nvPr/>
            </p:nvSpPr>
            <p:spPr>
              <a:xfrm>
                <a:off x="907217" y="353222"/>
                <a:ext cx="148706" cy="44389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 cap="flat">
                <a:solidFill>
                  <a:schemeClr val="bg1">
                    <a:lumMod val="50000"/>
                  </a:schemeClr>
                </a:solidFill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584200" hangingPunct="0">
                  <a:defRPr sz="2400" b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kern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7817512" y="2556900"/>
              <a:ext cx="2309556" cy="667403"/>
              <a:chOff x="6753848" y="1534077"/>
              <a:chExt cx="4642376" cy="578564"/>
            </a:xfrm>
          </p:grpSpPr>
          <p:sp>
            <p:nvSpPr>
              <p:cNvPr id="61" name="Rectangle"/>
              <p:cNvSpPr/>
              <p:nvPr/>
            </p:nvSpPr>
            <p:spPr>
              <a:xfrm rot="10890000" flipH="1">
                <a:off x="6766896" y="1534077"/>
                <a:ext cx="4629328" cy="25690"/>
              </a:xfrm>
              <a:prstGeom prst="rect">
                <a:avLst/>
              </a:prstGeom>
              <a:solidFill>
                <a:srgbClr val="B2624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584200" hangingPunct="0">
                  <a:defRPr sz="2400" b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kern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62" name="Rectangle"/>
              <p:cNvSpPr/>
              <p:nvPr/>
            </p:nvSpPr>
            <p:spPr>
              <a:xfrm rot="21510000">
                <a:off x="6753848" y="2086951"/>
                <a:ext cx="4629329" cy="25690"/>
              </a:xfrm>
              <a:prstGeom prst="rect">
                <a:avLst/>
              </a:prstGeom>
              <a:solidFill>
                <a:srgbClr val="B2624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584200" hangingPunct="0">
                  <a:defRPr sz="2400" b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kern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</p:grpSp>
        <p:sp>
          <p:nvSpPr>
            <p:cNvPr id="36" name="Line"/>
            <p:cNvSpPr/>
            <p:nvPr/>
          </p:nvSpPr>
          <p:spPr>
            <a:xfrm>
              <a:off x="10722045" y="4081599"/>
              <a:ext cx="338759" cy="1"/>
            </a:xfrm>
            <a:prstGeom prst="line">
              <a:avLst/>
            </a:prstGeom>
            <a:ln w="38100">
              <a:solidFill>
                <a:srgbClr val="61D836">
                  <a:hueOff val="914337"/>
                  <a:satOff val="31515"/>
                  <a:lumOff val="-30790"/>
                </a:srgbClr>
              </a:solidFill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/>
                <a:sym typeface="Helvetica Neue"/>
              </a:endParaRPr>
            </a:p>
          </p:txBody>
        </p:sp>
        <p:sp>
          <p:nvSpPr>
            <p:cNvPr id="37" name="Line"/>
            <p:cNvSpPr/>
            <p:nvPr/>
          </p:nvSpPr>
          <p:spPr>
            <a:xfrm>
              <a:off x="10759236" y="4116618"/>
              <a:ext cx="264375" cy="1"/>
            </a:xfrm>
            <a:prstGeom prst="line">
              <a:avLst/>
            </a:prstGeom>
            <a:ln w="38100">
              <a:solidFill>
                <a:srgbClr val="61D836">
                  <a:hueOff val="914337"/>
                  <a:satOff val="31515"/>
                  <a:lumOff val="-30790"/>
                </a:srgbClr>
              </a:solidFill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/>
                <a:sym typeface="Helvetica Neue"/>
              </a:endParaRPr>
            </a:p>
          </p:txBody>
        </p:sp>
        <p:sp>
          <p:nvSpPr>
            <p:cNvPr id="38" name="Line"/>
            <p:cNvSpPr/>
            <p:nvPr/>
          </p:nvSpPr>
          <p:spPr>
            <a:xfrm>
              <a:off x="10804626" y="4149861"/>
              <a:ext cx="173596" cy="1"/>
            </a:xfrm>
            <a:prstGeom prst="line">
              <a:avLst/>
            </a:prstGeom>
            <a:ln w="38100">
              <a:solidFill>
                <a:srgbClr val="61D836">
                  <a:hueOff val="914337"/>
                  <a:satOff val="31515"/>
                  <a:lumOff val="-30790"/>
                </a:srgbClr>
              </a:solidFill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/>
                <a:sym typeface="Helvetica Neue"/>
              </a:endParaRPr>
            </a:p>
          </p:txBody>
        </p:sp>
        <p:sp>
          <p:nvSpPr>
            <p:cNvPr id="39" name="Line"/>
            <p:cNvSpPr/>
            <p:nvPr/>
          </p:nvSpPr>
          <p:spPr>
            <a:xfrm>
              <a:off x="10845068" y="4181700"/>
              <a:ext cx="92712" cy="1"/>
            </a:xfrm>
            <a:prstGeom prst="line">
              <a:avLst/>
            </a:prstGeom>
            <a:ln w="38100">
              <a:solidFill>
                <a:srgbClr val="61D836">
                  <a:hueOff val="914337"/>
                  <a:satOff val="31515"/>
                  <a:lumOff val="-30790"/>
                </a:srgbClr>
              </a:solidFill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/>
                <a:sym typeface="Helvetica Neue"/>
              </a:endParaRPr>
            </a:p>
          </p:txBody>
        </p:sp>
        <p:sp>
          <p:nvSpPr>
            <p:cNvPr id="40" name="Line"/>
            <p:cNvSpPr/>
            <p:nvPr/>
          </p:nvSpPr>
          <p:spPr>
            <a:xfrm flipH="1" flipV="1">
              <a:off x="7848285" y="3317764"/>
              <a:ext cx="0" cy="1787786"/>
            </a:xfrm>
            <a:prstGeom prst="line">
              <a:avLst/>
            </a:prstGeom>
            <a:ln w="50800">
              <a:solidFill>
                <a:srgbClr val="61D836">
                  <a:hueOff val="914337"/>
                  <a:satOff val="31515"/>
                  <a:lumOff val="-30790"/>
                </a:srgbClr>
              </a:solidFill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/>
                <a:sym typeface="Helvetica Neue"/>
              </a:endParaRPr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 flipH="1">
              <a:off x="10223371" y="2345241"/>
              <a:ext cx="394446" cy="350873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 41"/>
            <p:cNvSpPr/>
            <p:nvPr/>
          </p:nvSpPr>
          <p:spPr>
            <a:xfrm>
              <a:off x="7362716" y="5061824"/>
              <a:ext cx="1761544" cy="111098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Pulsed DC 2</a:t>
              </a:r>
            </a:p>
            <a:p>
              <a:pPr algn="ctr"/>
              <a:r>
                <a:rPr lang="en-GB" dirty="0" smtClean="0"/>
                <a:t>power supplies</a:t>
              </a:r>
            </a:p>
            <a:p>
              <a:pPr algn="ctr"/>
              <a:r>
                <a:rPr lang="en-GB" dirty="0" smtClean="0"/>
                <a:t>(ignition + heating)</a:t>
              </a:r>
              <a:endParaRPr lang="en-GB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275559" y="2691752"/>
              <a:ext cx="1707069" cy="426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p</a:t>
              </a:r>
              <a:r>
                <a:rPr lang="en-GB" dirty="0" smtClean="0"/>
                <a:t>lasma 2</a:t>
              </a:r>
              <a:endParaRPr lang="en-GB" dirty="0"/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>
              <a:off x="1335338" y="1447106"/>
              <a:ext cx="5820513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>
              <a:off x="7146125" y="1447106"/>
              <a:ext cx="2974434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3864615" y="1021063"/>
              <a:ext cx="88678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>
                  <a:solidFill>
                    <a:srgbClr val="FF0000"/>
                  </a:solidFill>
                </a:rPr>
                <a:t>6.5 m</a:t>
              </a:r>
              <a:endParaRPr lang="en-GB" sz="2400" dirty="0">
                <a:solidFill>
                  <a:srgbClr val="FF0000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224726" y="1021063"/>
              <a:ext cx="88678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>
                  <a:solidFill>
                    <a:srgbClr val="FF0000"/>
                  </a:solidFill>
                </a:rPr>
                <a:t>3.5 m</a:t>
              </a:r>
              <a:endParaRPr lang="en-GB" sz="2400" dirty="0">
                <a:solidFill>
                  <a:srgbClr val="FF0000"/>
                </a:solidFill>
              </a:endParaRPr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305046" y="2422146"/>
              <a:ext cx="447558" cy="481246"/>
              <a:chOff x="129168" y="2405194"/>
              <a:chExt cx="447558" cy="481246"/>
            </a:xfrm>
          </p:grpSpPr>
          <p:cxnSp>
            <p:nvCxnSpPr>
              <p:cNvPr id="59" name="Straight Arrow Connector 58"/>
              <p:cNvCxnSpPr/>
              <p:nvPr/>
            </p:nvCxnSpPr>
            <p:spPr>
              <a:xfrm>
                <a:off x="138613" y="2886440"/>
                <a:ext cx="357275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TextBox 59"/>
              <p:cNvSpPr txBox="1"/>
              <p:nvPr/>
            </p:nvSpPr>
            <p:spPr>
              <a:xfrm>
                <a:off x="129168" y="2405194"/>
                <a:ext cx="44755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dirty="0"/>
                  <a:t>p</a:t>
                </a:r>
                <a:r>
                  <a:rPr lang="en-GB" sz="2000" dirty="0" smtClean="0"/>
                  <a:t>+</a:t>
                </a:r>
                <a:endParaRPr lang="en-GB" sz="2000" dirty="0"/>
              </a:p>
            </p:txBody>
          </p:sp>
        </p:grpSp>
        <p:sp>
          <p:nvSpPr>
            <p:cNvPr id="50" name="Line"/>
            <p:cNvSpPr/>
            <p:nvPr/>
          </p:nvSpPr>
          <p:spPr>
            <a:xfrm flipV="1">
              <a:off x="6784094" y="2784107"/>
              <a:ext cx="354023" cy="2240325"/>
            </a:xfrm>
            <a:prstGeom prst="line">
              <a:avLst/>
            </a:prstGeom>
            <a:ln w="50800">
              <a:solidFill>
                <a:srgbClr val="C00000"/>
              </a:solidFill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/>
                <a:sym typeface="Helvetica Neue"/>
              </a:endParaRPr>
            </a:p>
          </p:txBody>
        </p:sp>
        <p:sp>
          <p:nvSpPr>
            <p:cNvPr id="51" name="Line"/>
            <p:cNvSpPr/>
            <p:nvPr/>
          </p:nvSpPr>
          <p:spPr>
            <a:xfrm flipH="1" flipV="1">
              <a:off x="7266694" y="2783711"/>
              <a:ext cx="309410" cy="2268259"/>
            </a:xfrm>
            <a:prstGeom prst="line">
              <a:avLst/>
            </a:prstGeom>
            <a:ln w="50800">
              <a:solidFill>
                <a:srgbClr val="C00000"/>
              </a:solidFill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/>
                <a:sym typeface="Helvetica Neue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821080" y="3335297"/>
              <a:ext cx="9965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accent6">
                      <a:lumMod val="50000"/>
                    </a:schemeClr>
                  </a:solidFill>
                </a:rPr>
                <a:t>Anode 1 GND</a:t>
              </a:r>
              <a:endParaRPr lang="en-GB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9856466" y="3394748"/>
              <a:ext cx="9886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accent6">
                      <a:lumMod val="50000"/>
                    </a:schemeClr>
                  </a:solidFill>
                </a:rPr>
                <a:t>Anode 2 GND</a:t>
              </a:r>
              <a:endParaRPr lang="en-GB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 rot="16735075">
              <a:off x="6066175" y="3614639"/>
              <a:ext cx="15145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C00000"/>
                  </a:solidFill>
                </a:rPr>
                <a:t>50 kV cathode</a:t>
              </a:r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 rot="21417533">
              <a:off x="2514493" y="2191749"/>
              <a:ext cx="36221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B2624A"/>
                  </a:solidFill>
                </a:rPr>
                <a:t>anode 1 cage (4x </a:t>
              </a:r>
              <a:r>
                <a:rPr lang="en-GB" dirty="0" err="1" smtClean="0">
                  <a:solidFill>
                    <a:srgbClr val="B2624A"/>
                  </a:solidFill>
                </a:rPr>
                <a:t>CuBe</a:t>
              </a:r>
              <a:r>
                <a:rPr lang="en-GB" dirty="0" smtClean="0">
                  <a:solidFill>
                    <a:srgbClr val="B2624A"/>
                  </a:solidFill>
                </a:rPr>
                <a:t> wire)</a:t>
              </a:r>
              <a:endParaRPr lang="en-GB" dirty="0">
                <a:solidFill>
                  <a:srgbClr val="B2624A"/>
                </a:solidFill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 rot="178141">
              <a:off x="8343385" y="2200892"/>
              <a:ext cx="1610609" cy="378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B2624A"/>
                  </a:solidFill>
                </a:rPr>
                <a:t>anode 2 cage</a:t>
              </a:r>
              <a:endParaRPr lang="en-GB" dirty="0">
                <a:solidFill>
                  <a:srgbClr val="B2624A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780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0627" y="-7258"/>
            <a:ext cx="3751200" cy="5312229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1" y="235248"/>
            <a:ext cx="10515600" cy="591008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Project framework</a:t>
            </a:r>
            <a:endParaRPr lang="en-GB" sz="3600" dirty="0">
              <a:solidFill>
                <a:schemeClr val="accent5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31200" y="831102"/>
            <a:ext cx="8602343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Proposal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 EDMS document: </a:t>
            </a:r>
            <a:r>
              <a:rPr lang="en-GB" sz="1600" dirty="0" smtClean="0">
                <a:hlinkClick r:id="rId3"/>
              </a:rPr>
              <a:t>https</a:t>
            </a:r>
            <a:r>
              <a:rPr lang="en-GB" sz="1600" dirty="0">
                <a:hlinkClick r:id="rId3"/>
              </a:rPr>
              <a:t>://</a:t>
            </a:r>
            <a:r>
              <a:rPr lang="en-GB" sz="1600" dirty="0" smtClean="0">
                <a:hlinkClick r:id="rId3"/>
              </a:rPr>
              <a:t>edms.cern.ch/document/2740382/0.2</a:t>
            </a:r>
            <a:endParaRPr lang="en-GB" sz="1600" dirty="0" smtClean="0"/>
          </a:p>
          <a:p>
            <a:pPr>
              <a:lnSpc>
                <a:spcPct val="150000"/>
              </a:lnSpc>
            </a:pPr>
            <a:endParaRPr lang="en-GB" sz="1600" dirty="0">
              <a:solidFill>
                <a:schemeClr val="accent1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  <a:sym typeface="Wingdings" panose="05000000000000000000" pitchFamily="2" charset="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3 </a:t>
            </a:r>
            <a:r>
              <a:rPr lang="en-GB" sz="1600" b="1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decision points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: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AWAKE project to 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endorse this 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approach 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go/no go in June 2022 (release of proposal)</a:t>
            </a:r>
            <a:endParaRPr lang="en-GB" sz="1600" dirty="0">
              <a:solidFill>
                <a:schemeClr val="accent1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  <a:sym typeface="Wingdings" panose="05000000000000000000" pitchFamily="2" charset="2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Yes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, global resources are available for this plan  June 2022 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(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release of proposal)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10 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m cell 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technical readiness 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go/no go 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by November 2022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endParaRPr lang="en-GB" sz="1600" dirty="0">
              <a:solidFill>
                <a:schemeClr val="accent1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  <a:sym typeface="Wingdings" panose="05000000000000000000" pitchFamily="2" charset="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Main objectives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:</a:t>
            </a:r>
            <a:endParaRPr lang="en-GB" sz="1600" dirty="0">
              <a:solidFill>
                <a:schemeClr val="accent1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to show that the propagation of the proton bunch in one plasma section results in the usual signature of proton bunch 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SMI</a:t>
            </a:r>
            <a:endParaRPr lang="en-GB" sz="1600" dirty="0">
              <a:solidFill>
                <a:schemeClr val="accent1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to determine the effect of plasma density and length L1, L2 and L1+L2 on 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SMI</a:t>
            </a:r>
            <a:endParaRPr lang="en-GB" sz="1600" dirty="0">
              <a:solidFill>
                <a:schemeClr val="accent1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to assess the effect of the ion mass on the self-modulation along the proton bunch by changing gas (</a:t>
            </a:r>
            <a:r>
              <a:rPr lang="en-GB" sz="1600" dirty="0" err="1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Ar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He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No laser and no electron beam, SMI only 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experiment</a:t>
            </a:r>
            <a:endParaRPr lang="en-GB" sz="1600" dirty="0">
              <a:solidFill>
                <a:schemeClr val="accent1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T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ime 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window: between run 2a and run2b, </a:t>
            </a:r>
            <a:r>
              <a:rPr lang="en-GB" sz="1600" dirty="0" err="1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Rb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-vapour density step 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cell 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swap 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mid-2023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Presented at AWAKE 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  <a:hlinkClick r:id="rId4"/>
              </a:rPr>
              <a:t>TB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and 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  <a:hlinkClick r:id="rId5"/>
              </a:rPr>
              <a:t>PEB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in February 2022 and last 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  <a:hlinkClick r:id="rId6"/>
              </a:rPr>
              <a:t>collaboration meeting in April </a:t>
            </a:r>
            <a:endParaRPr lang="en-GB" sz="1600" dirty="0" smtClean="0">
              <a:solidFill>
                <a:schemeClr val="accent1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71" name="Slide Number Placeholder 7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913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1" y="235248"/>
            <a:ext cx="10515600" cy="591008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Draft 2023 runs plan, if 3 weeks in advance</a:t>
            </a:r>
            <a:endParaRPr lang="en-GB" sz="3600" dirty="0">
              <a:solidFill>
                <a:schemeClr val="accent5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1" name="Slide Number Placeholder 7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20</a:t>
            </a:fld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1562100" y="1407597"/>
            <a:ext cx="8923020" cy="5085278"/>
            <a:chOff x="4404360" y="1592580"/>
            <a:chExt cx="7559040" cy="4307935"/>
          </a:xfrm>
        </p:grpSpPr>
        <p:pic>
          <p:nvPicPr>
            <p:cNvPr id="5" name="Picture 1" descr="image001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52" t="5082" r="2826" b="4749"/>
            <a:stretch/>
          </p:blipFill>
          <p:spPr bwMode="auto">
            <a:xfrm>
              <a:off x="4404360" y="1592580"/>
              <a:ext cx="7437120" cy="2026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 2"/>
            <p:cNvGrpSpPr/>
            <p:nvPr/>
          </p:nvGrpSpPr>
          <p:grpSpPr>
            <a:xfrm>
              <a:off x="4465320" y="3680520"/>
              <a:ext cx="7498080" cy="2219995"/>
              <a:chOff x="4465320" y="3726240"/>
              <a:chExt cx="7498080" cy="2219995"/>
            </a:xfrm>
          </p:grpSpPr>
          <p:pic>
            <p:nvPicPr>
              <p:cNvPr id="6" name="Picture 2" descr="image002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99" t="2904"/>
              <a:stretch/>
            </p:blipFill>
            <p:spPr bwMode="auto">
              <a:xfrm>
                <a:off x="4465320" y="3909790"/>
                <a:ext cx="7498080" cy="20364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" name="Rectangle 1"/>
              <p:cNvSpPr/>
              <p:nvPr/>
            </p:nvSpPr>
            <p:spPr>
              <a:xfrm>
                <a:off x="4465320" y="3726240"/>
                <a:ext cx="2400299" cy="41142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8" name="Group 17"/>
          <p:cNvGrpSpPr/>
          <p:nvPr/>
        </p:nvGrpSpPr>
        <p:grpSpPr>
          <a:xfrm>
            <a:off x="1466819" y="1265233"/>
            <a:ext cx="2025681" cy="3077297"/>
            <a:chOff x="3346419" y="1265233"/>
            <a:chExt cx="2025681" cy="3077297"/>
          </a:xfrm>
        </p:grpSpPr>
        <p:sp>
          <p:nvSpPr>
            <p:cNvPr id="11" name="Rectangle 10"/>
            <p:cNvSpPr/>
            <p:nvPr/>
          </p:nvSpPr>
          <p:spPr>
            <a:xfrm>
              <a:off x="3432176" y="1265233"/>
              <a:ext cx="1866723" cy="3020751"/>
            </a:xfrm>
            <a:prstGeom prst="rect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46419" y="3696199"/>
              <a:ext cx="20256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accent6">
                      <a:lumMod val="50000"/>
                    </a:schemeClr>
                  </a:solidFill>
                </a:rPr>
                <a:t>DPS commissioning</a:t>
              </a:r>
            </a:p>
            <a:p>
              <a:pPr algn="ctr"/>
              <a:r>
                <a:rPr lang="en-GB" dirty="0" smtClean="0">
                  <a:solidFill>
                    <a:schemeClr val="accent6">
                      <a:lumMod val="50000"/>
                    </a:schemeClr>
                  </a:solidFill>
                </a:rPr>
                <a:t>3 weeks</a:t>
              </a:r>
              <a:endParaRPr lang="en-GB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407220" y="1265234"/>
            <a:ext cx="1866724" cy="3092341"/>
            <a:chOff x="5286820" y="1265234"/>
            <a:chExt cx="1866724" cy="3092341"/>
          </a:xfrm>
        </p:grpSpPr>
        <p:sp>
          <p:nvSpPr>
            <p:cNvPr id="10" name="Rectangle 9"/>
            <p:cNvSpPr/>
            <p:nvPr/>
          </p:nvSpPr>
          <p:spPr>
            <a:xfrm>
              <a:off x="5301806" y="1265234"/>
              <a:ext cx="1851738" cy="3020749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286820" y="3711244"/>
              <a:ext cx="17623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FF0000"/>
                  </a:solidFill>
                </a:rPr>
                <a:t>DPS run</a:t>
              </a:r>
            </a:p>
            <a:p>
              <a:pPr algn="ctr"/>
              <a:r>
                <a:rPr lang="en-GB" dirty="0" smtClean="0">
                  <a:solidFill>
                    <a:srgbClr val="FF0000"/>
                  </a:solidFill>
                </a:rPr>
                <a:t>3 weeks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231810" y="1265234"/>
            <a:ext cx="1027838" cy="3092342"/>
            <a:chOff x="7111410" y="1265234"/>
            <a:chExt cx="1027838" cy="3092342"/>
          </a:xfrm>
        </p:grpSpPr>
        <p:sp>
          <p:nvSpPr>
            <p:cNvPr id="14" name="Rectangle 13"/>
            <p:cNvSpPr/>
            <p:nvPr/>
          </p:nvSpPr>
          <p:spPr>
            <a:xfrm>
              <a:off x="7179310" y="1265234"/>
              <a:ext cx="608330" cy="3020384"/>
            </a:xfrm>
            <a:prstGeom prst="rect">
              <a:avLst/>
            </a:prstGeom>
            <a:noFill/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111410" y="3711245"/>
              <a:ext cx="10278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FFC000"/>
                  </a:solidFill>
                </a:rPr>
                <a:t>decommissioning</a:t>
              </a:r>
              <a:endParaRPr lang="en-GB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72876" y="1265234"/>
            <a:ext cx="1253934" cy="3114494"/>
            <a:chOff x="2152476" y="1265234"/>
            <a:chExt cx="1253934" cy="3114494"/>
          </a:xfrm>
        </p:grpSpPr>
        <p:sp>
          <p:nvSpPr>
            <p:cNvPr id="16" name="Rectangle 15"/>
            <p:cNvSpPr/>
            <p:nvPr/>
          </p:nvSpPr>
          <p:spPr>
            <a:xfrm>
              <a:off x="2169172" y="1265234"/>
              <a:ext cx="1237238" cy="3020384"/>
            </a:xfrm>
            <a:prstGeom prst="rect">
              <a:avLst/>
            </a:prstGeom>
            <a:noFill/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152476" y="3733397"/>
              <a:ext cx="12539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FFC000"/>
                  </a:solidFill>
                </a:rPr>
                <a:t>Transport + installation</a:t>
              </a:r>
              <a:endParaRPr lang="en-GB" dirty="0">
                <a:solidFill>
                  <a:srgbClr val="FFC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144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pPr/>
              <a:t>21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255537"/>
            <a:ext cx="6974114" cy="4602461"/>
          </a:xfrm>
          <a:prstGeom prst="rect">
            <a:avLst/>
          </a:prstGeom>
        </p:spPr>
      </p:pic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331200" y="235248"/>
            <a:ext cx="11220719" cy="591008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DPS design </a:t>
            </a:r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tunnel survey</a:t>
            </a:r>
            <a:endParaRPr lang="en-GB" sz="3600" dirty="0">
              <a:solidFill>
                <a:schemeClr val="accent5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1201" y="826256"/>
            <a:ext cx="664291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GB" sz="2000" dirty="0" smtClean="0"/>
              <a:t>Anode upstream part and survey setup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 smtClean="0"/>
              <a:t>Dedicated support </a:t>
            </a:r>
            <a:r>
              <a:rPr lang="en-GB" sz="2000" dirty="0"/>
              <a:t>for reference sphere above </a:t>
            </a:r>
            <a:r>
              <a:rPr lang="en-GB" sz="2000" dirty="0" smtClean="0"/>
              <a:t>tube</a:t>
            </a:r>
            <a:endParaRPr lang="en-GB" sz="20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Tube position adjustment with 3-screws </a:t>
            </a:r>
            <a:r>
              <a:rPr lang="en-GB" sz="2000" dirty="0" smtClean="0"/>
              <a:t>on each support</a:t>
            </a:r>
            <a:endParaRPr lang="en-GB" sz="2000" dirty="0"/>
          </a:p>
        </p:txBody>
      </p:sp>
      <p:grpSp>
        <p:nvGrpSpPr>
          <p:cNvPr id="9" name="Group 8"/>
          <p:cNvGrpSpPr/>
          <p:nvPr/>
        </p:nvGrpSpPr>
        <p:grpSpPr>
          <a:xfrm>
            <a:off x="7009295" y="-1"/>
            <a:ext cx="5189964" cy="3744686"/>
            <a:chOff x="2362200" y="-142875"/>
            <a:chExt cx="6753225" cy="5076825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/>
            <a:srcRect l="9630" t="8791" r="17353" b="32637"/>
            <a:stretch/>
          </p:blipFill>
          <p:spPr>
            <a:xfrm>
              <a:off x="2362200" y="-142875"/>
              <a:ext cx="6753225" cy="5076825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6583680" y="1814732"/>
              <a:ext cx="759655" cy="633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3.24° slope</a:t>
              </a:r>
              <a:endParaRPr lang="en-GB" sz="12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338200" y="2011510"/>
              <a:ext cx="1046768" cy="3755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horizontal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759016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0" y="235248"/>
            <a:ext cx="11220719" cy="591008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DPS control</a:t>
            </a:r>
            <a:endParaRPr lang="en-GB" sz="3600" dirty="0">
              <a:solidFill>
                <a:schemeClr val="accent5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1" name="Slide Number Placeholder 7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22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8940" y="440987"/>
            <a:ext cx="8946559" cy="6330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088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0" y="235248"/>
            <a:ext cx="11220719" cy="591008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DPS integration</a:t>
            </a:r>
            <a:endParaRPr lang="en-GB" sz="3600" dirty="0">
              <a:solidFill>
                <a:schemeClr val="accent5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1" name="Slide Number Placeholder 7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23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31200" y="826256"/>
            <a:ext cx="8260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ym typeface="Wingdings" panose="05000000000000000000" pitchFamily="2" charset="2"/>
              </a:rPr>
              <a:t> </a:t>
            </a:r>
            <a:r>
              <a:rPr lang="en-GB" sz="2000" dirty="0" smtClean="0">
                <a:hlinkClick r:id="rId2"/>
              </a:rPr>
              <a:t>R2E</a:t>
            </a:r>
            <a:endParaRPr lang="en-GB" sz="2000" dirty="0">
              <a:solidFill>
                <a:srgbClr val="FF00FF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440180" y="909689"/>
            <a:ext cx="10338383" cy="5687549"/>
            <a:chOff x="0" y="-19461"/>
            <a:chExt cx="12304343" cy="67691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/>
            <a:srcRect r="2854"/>
            <a:stretch/>
          </p:blipFill>
          <p:spPr>
            <a:xfrm>
              <a:off x="5516302" y="261079"/>
              <a:ext cx="6485198" cy="6241321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5659034" y="156106"/>
              <a:ext cx="6645309" cy="4029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DPS simulation (</a:t>
              </a:r>
              <a:r>
                <a:rPr lang="en-GB" sz="1600" b="1" dirty="0" smtClean="0"/>
                <a:t>v2</a:t>
              </a:r>
              <a:r>
                <a:rPr lang="en-GB" sz="1600" dirty="0" smtClean="0"/>
                <a:t>, 1x10^16 p) with 2x vacuum windows</a:t>
              </a:r>
              <a:endParaRPr lang="en-GB" sz="1600" dirty="0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/>
            <a:srcRect l="854" t="3428" r="51595" b="4061"/>
            <a:stretch/>
          </p:blipFill>
          <p:spPr>
            <a:xfrm>
              <a:off x="0" y="626870"/>
              <a:ext cx="5659033" cy="5956301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91421" y="-19461"/>
              <a:ext cx="5424881" cy="6959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Simulation with baseline experiment (with laser beam dump before diagnostics, different Z-scale!)</a:t>
              </a:r>
              <a:endParaRPr lang="en-GB" sz="1600" dirty="0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5638135" y="31339"/>
              <a:ext cx="0" cy="67183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9380220" y="6397869"/>
            <a:ext cx="2398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Courtesy Samuel Niang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96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0" y="235248"/>
            <a:ext cx="11220719" cy="591008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DPS integration</a:t>
            </a:r>
            <a:endParaRPr lang="en-GB" sz="3600" dirty="0">
              <a:solidFill>
                <a:schemeClr val="accent5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1" name="Slide Number Placeholder 7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24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31200" y="826256"/>
            <a:ext cx="8260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ym typeface="Wingdings" panose="05000000000000000000" pitchFamily="2" charset="2"/>
              </a:rPr>
              <a:t> </a:t>
            </a:r>
            <a:r>
              <a:rPr lang="en-GB" sz="2000" dirty="0" smtClean="0">
                <a:hlinkClick r:id="rId2"/>
              </a:rPr>
              <a:t>R2E</a:t>
            </a:r>
            <a:endParaRPr lang="en-GB" sz="2000" dirty="0">
              <a:solidFill>
                <a:srgbClr val="FF00FF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0628" y="767866"/>
            <a:ext cx="10662629" cy="599933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380220" y="6397869"/>
            <a:ext cx="2398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Courtesy Samuel Niang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004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1" y="235248"/>
            <a:ext cx="10515600" cy="591008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Draft 2023 runs plan </a:t>
            </a:r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sz="3600" dirty="0" smtClean="0">
                <a:solidFill>
                  <a:srgbClr val="FD680B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1</a:t>
            </a:r>
            <a:r>
              <a:rPr lang="en-GB" sz="3600" baseline="30000" dirty="0" smtClean="0">
                <a:solidFill>
                  <a:srgbClr val="FD680B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st</a:t>
            </a:r>
            <a:r>
              <a:rPr lang="en-GB" sz="3600" dirty="0" smtClean="0">
                <a:solidFill>
                  <a:srgbClr val="FD680B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run for AWAKE in May</a:t>
            </a:r>
            <a:endParaRPr lang="en-GB" sz="3600" dirty="0">
              <a:solidFill>
                <a:srgbClr val="FD680B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1" name="Slide Number Placeholder 7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3</a:t>
            </a:fld>
            <a:endParaRPr lang="en-GB"/>
          </a:p>
        </p:txBody>
      </p:sp>
      <p:pic>
        <p:nvPicPr>
          <p:cNvPr id="5" name="Picture 1" descr="image00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2" t="5082" r="2826" b="4749"/>
          <a:stretch/>
        </p:blipFill>
        <p:spPr bwMode="auto">
          <a:xfrm>
            <a:off x="1582782" y="2370642"/>
            <a:ext cx="8779100" cy="2392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Group 17"/>
          <p:cNvGrpSpPr/>
          <p:nvPr/>
        </p:nvGrpSpPr>
        <p:grpSpPr>
          <a:xfrm>
            <a:off x="3367101" y="2403538"/>
            <a:ext cx="2025681" cy="3077297"/>
            <a:chOff x="3346419" y="1265233"/>
            <a:chExt cx="2025681" cy="3077297"/>
          </a:xfrm>
        </p:grpSpPr>
        <p:sp>
          <p:nvSpPr>
            <p:cNvPr id="11" name="Rectangle 10"/>
            <p:cNvSpPr/>
            <p:nvPr/>
          </p:nvSpPr>
          <p:spPr>
            <a:xfrm>
              <a:off x="3432176" y="1265233"/>
              <a:ext cx="1866723" cy="3077297"/>
            </a:xfrm>
            <a:prstGeom prst="rect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46419" y="3650479"/>
              <a:ext cx="20256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accent6">
                      <a:lumMod val="50000"/>
                    </a:schemeClr>
                  </a:solidFill>
                </a:rPr>
                <a:t>DPS commissioning</a:t>
              </a:r>
            </a:p>
            <a:p>
              <a:pPr algn="ctr"/>
              <a:r>
                <a:rPr lang="en-GB" dirty="0" smtClean="0">
                  <a:solidFill>
                    <a:schemeClr val="accent6">
                      <a:lumMod val="50000"/>
                    </a:schemeClr>
                  </a:solidFill>
                </a:rPr>
                <a:t>3 weeks</a:t>
              </a:r>
              <a:endParaRPr lang="en-GB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307502" y="2403539"/>
            <a:ext cx="1866724" cy="3077296"/>
            <a:chOff x="5286820" y="1265234"/>
            <a:chExt cx="1866724" cy="3077296"/>
          </a:xfrm>
        </p:grpSpPr>
        <p:sp>
          <p:nvSpPr>
            <p:cNvPr id="10" name="Rectangle 9"/>
            <p:cNvSpPr/>
            <p:nvPr/>
          </p:nvSpPr>
          <p:spPr>
            <a:xfrm>
              <a:off x="5301806" y="1265234"/>
              <a:ext cx="1851738" cy="3077296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286820" y="3665524"/>
              <a:ext cx="17623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FF0000"/>
                  </a:solidFill>
                </a:rPr>
                <a:t>DPS experiment</a:t>
              </a:r>
            </a:p>
            <a:p>
              <a:pPr algn="ctr"/>
              <a:r>
                <a:rPr lang="en-GB" dirty="0" smtClean="0">
                  <a:solidFill>
                    <a:srgbClr val="FF0000"/>
                  </a:solidFill>
                </a:rPr>
                <a:t>2-3 weeks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101612" y="2403539"/>
            <a:ext cx="1027838" cy="3155981"/>
            <a:chOff x="7080930" y="1265234"/>
            <a:chExt cx="1027838" cy="3155981"/>
          </a:xfrm>
        </p:grpSpPr>
        <p:sp>
          <p:nvSpPr>
            <p:cNvPr id="14" name="Rectangle 13"/>
            <p:cNvSpPr/>
            <p:nvPr/>
          </p:nvSpPr>
          <p:spPr>
            <a:xfrm>
              <a:off x="7179310" y="1265234"/>
              <a:ext cx="608330" cy="3077296"/>
            </a:xfrm>
            <a:prstGeom prst="rect">
              <a:avLst/>
            </a:prstGeom>
            <a:noFill/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080930" y="3497885"/>
              <a:ext cx="102783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FFC000"/>
                  </a:solidFill>
                </a:rPr>
                <a:t>DPS decommissioning</a:t>
              </a:r>
              <a:endParaRPr lang="en-GB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173158" y="2403539"/>
            <a:ext cx="1253934" cy="3170513"/>
            <a:chOff x="2152476" y="1265234"/>
            <a:chExt cx="1253934" cy="3170513"/>
          </a:xfrm>
        </p:grpSpPr>
        <p:sp>
          <p:nvSpPr>
            <p:cNvPr id="16" name="Rectangle 15"/>
            <p:cNvSpPr/>
            <p:nvPr/>
          </p:nvSpPr>
          <p:spPr>
            <a:xfrm>
              <a:off x="2169172" y="1265234"/>
              <a:ext cx="1237238" cy="3077296"/>
            </a:xfrm>
            <a:prstGeom prst="rect">
              <a:avLst/>
            </a:prstGeom>
            <a:noFill/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152476" y="3512417"/>
              <a:ext cx="125393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FFC000"/>
                  </a:solidFill>
                </a:rPr>
                <a:t>DPS transport + installation</a:t>
              </a:r>
              <a:endParaRPr lang="en-GB" dirty="0">
                <a:solidFill>
                  <a:srgbClr val="FFC000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331200" y="826256"/>
            <a:ext cx="117954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GB" sz="2000" dirty="0" smtClean="0">
                <a:sym typeface="Wingdings" panose="05000000000000000000" pitchFamily="2" charset="2"/>
              </a:rPr>
              <a:t>DPS test over 8-9 weeks in the tunnel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GB" sz="2000" dirty="0" smtClean="0">
                <a:sym typeface="Wingdings" panose="05000000000000000000" pitchFamily="2" charset="2"/>
              </a:rPr>
              <a:t>Minor impact on the general program, step density </a:t>
            </a:r>
            <a:r>
              <a:rPr lang="en-GB" sz="2000" dirty="0" err="1" smtClean="0">
                <a:sym typeface="Wingdings" panose="05000000000000000000" pitchFamily="2" charset="2"/>
              </a:rPr>
              <a:t>Rb</a:t>
            </a:r>
            <a:r>
              <a:rPr lang="en-GB" sz="2000" dirty="0" smtClean="0">
                <a:sym typeface="Wingdings" panose="05000000000000000000" pitchFamily="2" charset="2"/>
              </a:rPr>
              <a:t> source available in June/July (see Patric/</a:t>
            </a:r>
            <a:r>
              <a:rPr lang="en-GB" sz="2000" dirty="0" err="1" smtClean="0">
                <a:sym typeface="Wingdings" panose="05000000000000000000" pitchFamily="2" charset="2"/>
              </a:rPr>
              <a:t>Eloïse’s</a:t>
            </a:r>
            <a:r>
              <a:rPr lang="en-GB" sz="2000" dirty="0" smtClean="0">
                <a:sym typeface="Wingdings" panose="05000000000000000000" pitchFamily="2" charset="2"/>
              </a:rPr>
              <a:t> talks)</a:t>
            </a:r>
            <a:endParaRPr lang="en-GB" sz="2000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917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b="65116"/>
          <a:stretch/>
        </p:blipFill>
        <p:spPr>
          <a:xfrm>
            <a:off x="428035" y="1073375"/>
            <a:ext cx="10467975" cy="192382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1" y="235248"/>
            <a:ext cx="11445468" cy="591008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R&amp;D program towards 2023 tunnel test</a:t>
            </a:r>
            <a:endParaRPr lang="en-GB" sz="3600" dirty="0">
              <a:solidFill>
                <a:schemeClr val="accent5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1" name="Slide Number Placeholder 7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4</a:t>
            </a:fld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8176624" y="1366520"/>
            <a:ext cx="0" cy="28956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28035" y="2264229"/>
            <a:ext cx="6096136" cy="26851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4917" y="2997200"/>
            <a:ext cx="8310798" cy="3860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462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1" y="235248"/>
            <a:ext cx="10515600" cy="591008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DPS </a:t>
            </a:r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lab (101/1-009) </a:t>
            </a:r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before</a:t>
            </a:r>
            <a:endParaRPr lang="en-GB" sz="3600" dirty="0">
              <a:solidFill>
                <a:schemeClr val="accent5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1" name="Slide Number Placeholder 7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5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0701" y="1003579"/>
            <a:ext cx="7457552" cy="5593164"/>
          </a:xfrm>
          <a:prstGeom prst="rect">
            <a:avLst/>
          </a:prstGeom>
        </p:spPr>
      </p:pic>
      <p:cxnSp>
        <p:nvCxnSpPr>
          <p:cNvPr id="388" name="Straight Arrow Connector 387"/>
          <p:cNvCxnSpPr/>
          <p:nvPr/>
        </p:nvCxnSpPr>
        <p:spPr>
          <a:xfrm>
            <a:off x="3959861" y="3771133"/>
            <a:ext cx="7079343" cy="2745782"/>
          </a:xfrm>
          <a:prstGeom prst="straightConnector1">
            <a:avLst/>
          </a:prstGeom>
          <a:ln w="38100">
            <a:solidFill>
              <a:srgbClr val="FF0000"/>
            </a:solidFill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6" name="TextBox 395"/>
          <p:cNvSpPr txBox="1"/>
          <p:nvPr/>
        </p:nvSpPr>
        <p:spPr>
          <a:xfrm rot="1349282">
            <a:off x="6447995" y="5178059"/>
            <a:ext cx="18735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～ </a:t>
            </a:r>
            <a:r>
              <a:rPr lang="en-GB" sz="3200" dirty="0" smtClean="0">
                <a:solidFill>
                  <a:srgbClr val="FF0000"/>
                </a:solidFill>
              </a:rPr>
              <a:t>15 m</a:t>
            </a:r>
            <a:endParaRPr lang="en-GB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12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30701" y="1003577"/>
            <a:ext cx="7457552" cy="559316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0" y="235248"/>
            <a:ext cx="11220719" cy="591008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DPS </a:t>
            </a:r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lab (101/1-009) </a:t>
            </a:r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now</a:t>
            </a:r>
            <a:endParaRPr lang="en-GB" sz="3600" dirty="0">
              <a:solidFill>
                <a:schemeClr val="accent5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1" name="Slide Number Placeholder 7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6</a:t>
            </a:fld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959861" y="3771133"/>
            <a:ext cx="7079343" cy="2745782"/>
          </a:xfrm>
          <a:prstGeom prst="straightConnector1">
            <a:avLst/>
          </a:prstGeom>
          <a:ln w="38100">
            <a:solidFill>
              <a:srgbClr val="FF0000"/>
            </a:solidFill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349282">
            <a:off x="6447995" y="5178059"/>
            <a:ext cx="18735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～ </a:t>
            </a:r>
            <a:r>
              <a:rPr lang="en-GB" sz="3200" dirty="0" smtClean="0">
                <a:solidFill>
                  <a:srgbClr val="FF0000"/>
                </a:solidFill>
              </a:rPr>
              <a:t>15 m</a:t>
            </a:r>
            <a:endParaRPr lang="en-GB" sz="32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297596"/>
            <a:ext cx="370745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10 m glass tubes ready (6x </a:t>
            </a:r>
            <a:r>
              <a:rPr lang="en-GB" dirty="0">
                <a:sym typeface="Wingdings" panose="05000000000000000000" pitchFamily="2" charset="2"/>
              </a:rPr>
              <a:t>1.5 m + 2x 0.5 m</a:t>
            </a:r>
            <a:r>
              <a:rPr lang="en-GB" dirty="0" smtClean="0">
                <a:sym typeface="Wingdings" panose="05000000000000000000" pitchFamily="2" charset="2"/>
              </a:rPr>
              <a:t>) </a:t>
            </a:r>
            <a:r>
              <a:rPr lang="en-GB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</a:p>
          <a:p>
            <a:endParaRPr lang="en-GB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u="sng" dirty="0" smtClean="0">
                <a:sym typeface="Wingdings" panose="05000000000000000000" pitchFamily="2" charset="2"/>
              </a:rPr>
              <a:t>For </a:t>
            </a:r>
            <a:r>
              <a:rPr lang="en-GB" u="sng" dirty="0">
                <a:sym typeface="Wingdings" panose="05000000000000000000" pitchFamily="2" charset="2"/>
              </a:rPr>
              <a:t>the </a:t>
            </a:r>
            <a:r>
              <a:rPr lang="en-GB" u="sng" dirty="0" smtClean="0">
                <a:sym typeface="Wingdings" panose="05000000000000000000" pitchFamily="2" charset="2"/>
              </a:rPr>
              <a:t>lab</a:t>
            </a:r>
            <a:r>
              <a:rPr lang="en-GB" dirty="0" smtClean="0">
                <a:sym typeface="Wingdings" panose="05000000000000000000" pitchFamily="2" charset="2"/>
              </a:rPr>
              <a:t>, upscale 1.6 </a:t>
            </a:r>
            <a:r>
              <a:rPr lang="en-GB" smtClean="0">
                <a:sym typeface="Wingdings" panose="05000000000000000000" pitchFamily="2" charset="2"/>
              </a:rPr>
              <a:t>m setup: </a:t>
            </a:r>
            <a:r>
              <a:rPr lang="en-GB" dirty="0" smtClean="0">
                <a:sym typeface="Wingdings" panose="05000000000000000000" pitchFamily="2" charset="2"/>
              </a:rPr>
              <a:t>use existing tube supports + anodes and cathode parts </a:t>
            </a:r>
            <a:r>
              <a:rPr lang="en-GB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Vacuum pumping groups and gas injection system to be installed </a:t>
            </a:r>
            <a:r>
              <a:rPr lang="en-GB" dirty="0" smtClean="0">
                <a:solidFill>
                  <a:srgbClr val="FFC000"/>
                </a:solidFill>
                <a:sym typeface="Wingdings" panose="05000000000000000000" pitchFamily="2" charset="2"/>
              </a:rPr>
              <a:t></a:t>
            </a:r>
            <a:endParaRPr lang="en-GB" dirty="0">
              <a:solidFill>
                <a:srgbClr val="FFC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HV cables and connectors ordered, to be assembled </a:t>
            </a:r>
            <a:r>
              <a:rPr lang="en-GB" dirty="0">
                <a:solidFill>
                  <a:srgbClr val="FFC000"/>
                </a:solidFill>
                <a:sym typeface="Wingdings" panose="05000000000000000000" pitchFamily="2" charset="2"/>
              </a:rPr>
              <a:t>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Aluminium profile supports 2x 5 m to be ordered (in stock) 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/>
              <a:t>Lab setup ready by end of October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b="1008"/>
          <a:stretch/>
        </p:blipFill>
        <p:spPr>
          <a:xfrm>
            <a:off x="8001932" y="-7976"/>
            <a:ext cx="4190068" cy="213794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0996" y="3908866"/>
            <a:ext cx="4601004" cy="2949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b="43273"/>
          <a:stretch/>
        </p:blipFill>
        <p:spPr>
          <a:xfrm>
            <a:off x="428035" y="1073375"/>
            <a:ext cx="10467975" cy="3128511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1" y="235248"/>
            <a:ext cx="11445468" cy="591008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R&amp;D program towards 2023 tunnel test</a:t>
            </a:r>
            <a:endParaRPr lang="en-GB" sz="3600" dirty="0">
              <a:solidFill>
                <a:schemeClr val="accent5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1" name="Slide Number Placeholder 7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7</a:t>
            </a:fld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8176624" y="1366520"/>
            <a:ext cx="0" cy="28956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28035" y="2975429"/>
            <a:ext cx="6096136" cy="26851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563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0" y="235248"/>
            <a:ext cx="11220719" cy="591008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DPS design </a:t>
            </a:r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10 m tunnel cell</a:t>
            </a:r>
            <a:endParaRPr lang="en-GB" sz="3600" dirty="0">
              <a:solidFill>
                <a:schemeClr val="accent5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1" name="Slide Number Placeholder 7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8</a:t>
            </a:fld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331200" y="826256"/>
            <a:ext cx="11327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GB" sz="2000" dirty="0" smtClean="0">
                <a:sym typeface="Wingdings" panose="05000000000000000000" pitchFamily="2" charset="2"/>
              </a:rPr>
              <a:t>Use existing cell supports, add Al-windows to isolate cell from beam vacuum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GB" sz="2000" dirty="0" smtClean="0">
                <a:sym typeface="Wingdings" panose="05000000000000000000" pitchFamily="2" charset="2"/>
              </a:rPr>
              <a:t>10 m cell split in 2 plasmas sections of 6.5 m and 3.5 m that could be operated together or separately</a:t>
            </a:r>
            <a:endParaRPr lang="en-GB" sz="2000" dirty="0">
              <a:solidFill>
                <a:srgbClr val="FF00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128"/>
          <a:stretch/>
        </p:blipFill>
        <p:spPr>
          <a:xfrm>
            <a:off x="1" y="1996287"/>
            <a:ext cx="8305799" cy="48617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15657"/>
          <a:stretch/>
        </p:blipFill>
        <p:spPr>
          <a:xfrm>
            <a:off x="7450323" y="4584870"/>
            <a:ext cx="4741677" cy="2273128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>
          <a:xfrm flipV="1">
            <a:off x="1679992" y="3347230"/>
            <a:ext cx="1535648" cy="334694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3273782" y="2682240"/>
            <a:ext cx="3140506" cy="641217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651761" y="2564161"/>
            <a:ext cx="9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</a:t>
            </a:r>
            <a:r>
              <a:rPr lang="en-GB" dirty="0" smtClean="0">
                <a:solidFill>
                  <a:srgbClr val="FF0000"/>
                </a:solidFill>
              </a:rPr>
              <a:t>athode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125192" y="2933493"/>
            <a:ext cx="297180" cy="77992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793687" y="1922944"/>
            <a:ext cx="2056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Anode 1 (upstream)</a:t>
            </a:r>
            <a:endParaRPr lang="en-GB" dirty="0">
              <a:solidFill>
                <a:srgbClr val="92D05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6293195" y="2277036"/>
            <a:ext cx="297180" cy="779928"/>
          </a:xfrm>
          <a:prstGeom prst="straightConnector1">
            <a:avLst/>
          </a:prstGeom>
          <a:ln w="28575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013657" y="2943260"/>
            <a:ext cx="968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Anode 2</a:t>
            </a:r>
            <a:endParaRPr lang="en-GB" dirty="0">
              <a:solidFill>
                <a:srgbClr val="92D050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1497925" y="3312592"/>
            <a:ext cx="297180" cy="779928"/>
          </a:xfrm>
          <a:prstGeom prst="straightConnector1">
            <a:avLst/>
          </a:prstGeom>
          <a:ln w="28575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 rot="20856208">
            <a:off x="1520656" y="3165694"/>
            <a:ext cx="1726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sym typeface="Wingdings" panose="05000000000000000000" pitchFamily="2" charset="2"/>
              </a:rPr>
              <a:t>Plasma 2 - 3.5 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 rot="20856208">
            <a:off x="3926154" y="2671179"/>
            <a:ext cx="1726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sym typeface="Wingdings" panose="05000000000000000000" pitchFamily="2" charset="2"/>
              </a:rPr>
              <a:t>Plasma 1 - 6.5 m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88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0" y="235248"/>
            <a:ext cx="11220719" cy="591008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DPS design </a:t>
            </a:r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tunnel cathode</a:t>
            </a:r>
            <a:endParaRPr lang="en-GB" sz="3600" dirty="0">
              <a:solidFill>
                <a:schemeClr val="accent5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1" name="Slide Number Placeholder 7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9</a:t>
            </a:fld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331200" y="826256"/>
            <a:ext cx="82603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GB" sz="2000" dirty="0" smtClean="0"/>
              <a:t>Cathode part with 4 pins (2 pins/plasma)</a:t>
            </a:r>
            <a:endParaRPr lang="en-GB" sz="2000" dirty="0">
              <a:solidFill>
                <a:srgbClr val="FF00FF"/>
              </a:solidFill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GB" sz="2000" dirty="0" smtClean="0"/>
              <a:t>4 HV connections (2/plasma) to pins going through the O-ring</a:t>
            </a:r>
            <a:endParaRPr lang="en-GB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06295"/>
            <a:ext cx="8162468" cy="475170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8985" r="1793"/>
          <a:stretch/>
        </p:blipFill>
        <p:spPr>
          <a:xfrm>
            <a:off x="7373687" y="0"/>
            <a:ext cx="4818313" cy="3568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9486</TotalTime>
  <Words>1009</Words>
  <Application>Microsoft Office PowerPoint</Application>
  <PresentationFormat>Widescreen</PresentationFormat>
  <Paragraphs>174</Paragraphs>
  <Slides>24</Slides>
  <Notes>0</Notes>
  <HiddenSlides>6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Calibri</vt:lpstr>
      <vt:lpstr>Calibri Light</vt:lpstr>
      <vt:lpstr>Helvetica</vt:lpstr>
      <vt:lpstr>Helvetica Light</vt:lpstr>
      <vt:lpstr>Helvetica Neue</vt:lpstr>
      <vt:lpstr>Wingdings</vt:lpstr>
      <vt:lpstr>Office Theme</vt:lpstr>
      <vt:lpstr>Status of the Discharge Plasma Source (DPS) for the 2023 Run</vt:lpstr>
      <vt:lpstr>Project framework</vt:lpstr>
      <vt:lpstr>Draft 2023 runs plan  1st run for AWAKE in May</vt:lpstr>
      <vt:lpstr>R&amp;D program towards 2023 tunnel test</vt:lpstr>
      <vt:lpstr>DPS lab (101/1-009)  before</vt:lpstr>
      <vt:lpstr>DPS lab (101/1-009)  now</vt:lpstr>
      <vt:lpstr>R&amp;D program towards 2023 tunnel test</vt:lpstr>
      <vt:lpstr>DPS design  10 m tunnel cell</vt:lpstr>
      <vt:lpstr>DPS design  tunnel cathode</vt:lpstr>
      <vt:lpstr>DPS design  tunnel anode</vt:lpstr>
      <vt:lpstr>DPS vacuum  tunnel layout</vt:lpstr>
      <vt:lpstr>R&amp;D program towards 2023 tunnel test</vt:lpstr>
      <vt:lpstr>DPS pulsed DC power supplies (2x igniter + 2x heater)</vt:lpstr>
      <vt:lpstr>R&amp;D program towards 2023 tunnel test</vt:lpstr>
      <vt:lpstr>DPS control  lab and tunnel</vt:lpstr>
      <vt:lpstr>R&amp;D program towards 2023 tunnel test</vt:lpstr>
      <vt:lpstr>DPS integration</vt:lpstr>
      <vt:lpstr>Summary</vt:lpstr>
      <vt:lpstr>10 m DPS cell schematic</vt:lpstr>
      <vt:lpstr>Draft 2023 runs plan, if 3 weeks in advance</vt:lpstr>
      <vt:lpstr>DPS design  tunnel survey</vt:lpstr>
      <vt:lpstr>DPS control</vt:lpstr>
      <vt:lpstr>DPS integration</vt:lpstr>
      <vt:lpstr>DPS integration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AWAKE scalable plasma sources R&amp;D</dc:title>
  <dc:creator>Alban Sublet</dc:creator>
  <cp:lastModifiedBy>Alban Sublet</cp:lastModifiedBy>
  <cp:revision>1387</cp:revision>
  <dcterms:created xsi:type="dcterms:W3CDTF">2021-05-28T07:34:52Z</dcterms:created>
  <dcterms:modified xsi:type="dcterms:W3CDTF">2022-10-06T06:58:00Z</dcterms:modified>
</cp:coreProperties>
</file>