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81" r:id="rId2"/>
    <p:sldId id="310" r:id="rId3"/>
    <p:sldId id="295" r:id="rId4"/>
    <p:sldId id="304" r:id="rId5"/>
    <p:sldId id="305" r:id="rId6"/>
    <p:sldId id="306" r:id="rId7"/>
    <p:sldId id="307" r:id="rId8"/>
    <p:sldId id="309" r:id="rId9"/>
    <p:sldId id="302" r:id="rId10"/>
    <p:sldId id="298" r:id="rId11"/>
    <p:sldId id="308" r:id="rId12"/>
    <p:sldId id="30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DEFF"/>
    <a:srgbClr val="7DC7FF"/>
    <a:srgbClr val="1155CC"/>
    <a:srgbClr val="47CFFF"/>
    <a:srgbClr val="3366FF"/>
    <a:srgbClr val="FF33CC"/>
    <a:srgbClr val="FFFF00"/>
    <a:srgbClr val="009644"/>
    <a:srgbClr val="F4B1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93" autoAdjust="0"/>
    <p:restoredTop sz="95794" autoAdjust="0"/>
  </p:normalViewPr>
  <p:slideViewPr>
    <p:cSldViewPr snapToGrid="0">
      <p:cViewPr>
        <p:scale>
          <a:sx n="80" d="100"/>
          <a:sy n="80" d="100"/>
        </p:scale>
        <p:origin x="156" y="68"/>
      </p:cViewPr>
      <p:guideLst>
        <p:guide orient="horz" pos="2160"/>
        <p:guide pos="3840"/>
      </p:guideLst>
    </p:cSldViewPr>
  </p:slideViewPr>
  <p:notesTextViewPr>
    <p:cViewPr>
      <p:scale>
        <a:sx n="1" d="1"/>
        <a:sy n="1" d="1"/>
      </p:scale>
      <p:origin x="0" y="0"/>
    </p:cViewPr>
  </p:notesTextViewPr>
  <p:sorterViewPr>
    <p:cViewPr>
      <p:scale>
        <a:sx n="89" d="100"/>
        <a:sy n="89" d="100"/>
      </p:scale>
      <p:origin x="0" y="44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5888132-8B2C-184A-BAAE-DF0D7E0B9123}" type="datetimeFigureOut">
              <a:rPr lang="en-US" smtClean="0"/>
              <a:t>10/4/2022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258976-FBEE-D045-A4E0-E1C2C1A5C04A}" type="slidenum">
              <a:rPr lang="en-US" smtClean="0"/>
              <a:t>‹#›</a:t>
            </a:fld>
            <a:endParaRPr lang="en-US"/>
          </a:p>
        </p:txBody>
      </p:sp>
    </p:spTree>
    <p:extLst>
      <p:ext uri="{BB962C8B-B14F-4D97-AF65-F5344CB8AC3E}">
        <p14:creationId xmlns:p14="http://schemas.microsoft.com/office/powerpoint/2010/main" val="11466678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9100CC-7E80-0A4E-A694-EC391BAE0D0E}" type="datetimeFigureOut">
              <a:rPr lang="en-US" smtClean="0"/>
              <a:t>10/4/2022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2FEBE-04E2-2949-ACFA-1F7B99823A82}" type="slidenum">
              <a:rPr lang="en-US" smtClean="0"/>
              <a:t>‹#›</a:t>
            </a:fld>
            <a:endParaRPr lang="en-US"/>
          </a:p>
        </p:txBody>
      </p:sp>
    </p:spTree>
    <p:extLst>
      <p:ext uri="{BB962C8B-B14F-4D97-AF65-F5344CB8AC3E}">
        <p14:creationId xmlns:p14="http://schemas.microsoft.com/office/powerpoint/2010/main" val="34470940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1</a:t>
            </a:fld>
            <a:endParaRPr lang="en-US"/>
          </a:p>
        </p:txBody>
      </p:sp>
    </p:spTree>
    <p:extLst>
      <p:ext uri="{BB962C8B-B14F-4D97-AF65-F5344CB8AC3E}">
        <p14:creationId xmlns:p14="http://schemas.microsoft.com/office/powerpoint/2010/main" val="4072271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3</a:t>
            </a:fld>
            <a:endParaRPr lang="en-US"/>
          </a:p>
        </p:txBody>
      </p:sp>
    </p:spTree>
    <p:extLst>
      <p:ext uri="{BB962C8B-B14F-4D97-AF65-F5344CB8AC3E}">
        <p14:creationId xmlns:p14="http://schemas.microsoft.com/office/powerpoint/2010/main" val="620855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2FEBE-04E2-2949-ACFA-1F7B99823A82}" type="slidenum">
              <a:rPr lang="en-US" smtClean="0"/>
              <a:t>6</a:t>
            </a:fld>
            <a:endParaRPr lang="en-US"/>
          </a:p>
        </p:txBody>
      </p:sp>
    </p:spTree>
    <p:extLst>
      <p:ext uri="{BB962C8B-B14F-4D97-AF65-F5344CB8AC3E}">
        <p14:creationId xmlns:p14="http://schemas.microsoft.com/office/powerpoint/2010/main" val="755529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7</a:t>
            </a:fld>
            <a:endParaRPr lang="en-US"/>
          </a:p>
        </p:txBody>
      </p:sp>
    </p:spTree>
    <p:extLst>
      <p:ext uri="{BB962C8B-B14F-4D97-AF65-F5344CB8AC3E}">
        <p14:creationId xmlns:p14="http://schemas.microsoft.com/office/powerpoint/2010/main" val="1996935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8</a:t>
            </a:fld>
            <a:endParaRPr lang="en-US"/>
          </a:p>
        </p:txBody>
      </p:sp>
    </p:spTree>
    <p:extLst>
      <p:ext uri="{BB962C8B-B14F-4D97-AF65-F5344CB8AC3E}">
        <p14:creationId xmlns:p14="http://schemas.microsoft.com/office/powerpoint/2010/main" val="246282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2FEBE-04E2-2949-ACFA-1F7B99823A82}" type="slidenum">
              <a:rPr lang="en-US" smtClean="0"/>
              <a:t>9</a:t>
            </a:fld>
            <a:endParaRPr lang="en-US"/>
          </a:p>
        </p:txBody>
      </p:sp>
    </p:spTree>
    <p:extLst>
      <p:ext uri="{BB962C8B-B14F-4D97-AF65-F5344CB8AC3E}">
        <p14:creationId xmlns:p14="http://schemas.microsoft.com/office/powerpoint/2010/main" val="343134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10</a:t>
            </a:fld>
            <a:endParaRPr lang="en-US"/>
          </a:p>
        </p:txBody>
      </p:sp>
    </p:spTree>
    <p:extLst>
      <p:ext uri="{BB962C8B-B14F-4D97-AF65-F5344CB8AC3E}">
        <p14:creationId xmlns:p14="http://schemas.microsoft.com/office/powerpoint/2010/main" val="1988562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11</a:t>
            </a:fld>
            <a:endParaRPr lang="en-US"/>
          </a:p>
        </p:txBody>
      </p:sp>
    </p:spTree>
    <p:extLst>
      <p:ext uri="{BB962C8B-B14F-4D97-AF65-F5344CB8AC3E}">
        <p14:creationId xmlns:p14="http://schemas.microsoft.com/office/powerpoint/2010/main" val="1625625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2FEBE-04E2-2949-ACFA-1F7B99823A82}" type="slidenum">
              <a:rPr lang="en-US" smtClean="0"/>
              <a:t>12</a:t>
            </a:fld>
            <a:endParaRPr lang="en-US"/>
          </a:p>
        </p:txBody>
      </p:sp>
    </p:spTree>
    <p:extLst>
      <p:ext uri="{BB962C8B-B14F-4D97-AF65-F5344CB8AC3E}">
        <p14:creationId xmlns:p14="http://schemas.microsoft.com/office/powerpoint/2010/main" val="2962738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
        <p:nvSpPr>
          <p:cNvPr id="8" name="Footer Placeholder 4">
            <a:extLst>
              <a:ext uri="{FF2B5EF4-FFF2-40B4-BE49-F238E27FC236}">
                <a16:creationId xmlns:a16="http://schemas.microsoft.com/office/drawing/2014/main" id="{4F757B70-7B9B-F349-9275-D1388EF8F287}"/>
              </a:ext>
            </a:extLst>
          </p:cNvPr>
          <p:cNvSpPr>
            <a:spLocks noGrp="1"/>
          </p:cNvSpPr>
          <p:nvPr>
            <p:ph type="ftr" sz="quarter" idx="11"/>
          </p:nvPr>
        </p:nvSpPr>
        <p:spPr>
          <a:xfrm>
            <a:off x="838199" y="6335929"/>
            <a:ext cx="4114800" cy="365125"/>
          </a:xfrm>
          <a:prstGeom prst="rect">
            <a:avLst/>
          </a:prstGeom>
        </p:spPr>
        <p:txBody>
          <a:bodyPr/>
          <a:lstStyle>
            <a:lvl1pPr algn="l">
              <a:defRPr/>
            </a:lvl1pPr>
          </a:lstStyle>
          <a:p>
            <a:r>
              <a:rPr lang="en-US" dirty="0"/>
              <a:t>AWAKE Collaboration Meeting 5-7 October 2022</a:t>
            </a:r>
          </a:p>
        </p:txBody>
      </p:sp>
    </p:spTree>
    <p:extLst>
      <p:ext uri="{BB962C8B-B14F-4D97-AF65-F5344CB8AC3E}">
        <p14:creationId xmlns:p14="http://schemas.microsoft.com/office/powerpoint/2010/main" val="1934598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lvl1pPr indent="-230400">
              <a:defRPr/>
            </a:lvl1pPr>
            <a:lvl2pPr indent="-230400">
              <a:defRPr/>
            </a:lvl2pPr>
            <a:lvl3pPr indent="-230400">
              <a:defRPr/>
            </a:lvl3pPr>
            <a:lvl4pPr indent="-230400">
              <a:defRPr/>
            </a:lvl4pPr>
            <a:lvl5pPr indent="-2304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38199" y="6335929"/>
            <a:ext cx="4114800" cy="365125"/>
          </a:xfrm>
          <a:prstGeom prst="rect">
            <a:avLst/>
          </a:prstGeom>
        </p:spPr>
        <p:txBody>
          <a:bodyPr/>
          <a:lstStyle>
            <a:lvl1pPr algn="l">
              <a:defRPr/>
            </a:lvl1pPr>
          </a:lstStyle>
          <a:p>
            <a:r>
              <a:rPr lang="en-US" dirty="0"/>
              <a:t>AWAKE Collaboration Meeting 5-7 October 2022</a:t>
            </a:r>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7364833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9243" y="122171"/>
            <a:ext cx="10515600" cy="7171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199" y="1174060"/>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38199" y="634799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n-US" dirty="0"/>
              <a:t>AWAKE Collaboration Meeting 5-7 October 2022</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51EE0-6949-4F2E-8F68-46F7424C488D}" type="slidenum">
              <a:rPr lang="en-US" smtClean="0"/>
              <a:t>‹#›</a:t>
            </a:fld>
            <a:endParaRPr lang="en-US"/>
          </a:p>
        </p:txBody>
      </p:sp>
    </p:spTree>
    <p:extLst>
      <p:ext uri="{BB962C8B-B14F-4D97-AF65-F5344CB8AC3E}">
        <p14:creationId xmlns:p14="http://schemas.microsoft.com/office/powerpoint/2010/main" val="295466689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b="1" kern="1200">
          <a:solidFill>
            <a:srgbClr val="1155CC"/>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6.jpg"/><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2.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12.png"/><Relationship Id="rId12"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9.jpeg"/><Relationship Id="rId5" Type="http://schemas.openxmlformats.org/officeDocument/2006/relationships/image" Target="../media/image16.jpeg"/><Relationship Id="rId10" Type="http://schemas.openxmlformats.org/officeDocument/2006/relationships/image" Target="../media/image18.jpeg"/><Relationship Id="rId4" Type="http://schemas.openxmlformats.org/officeDocument/2006/relationships/image" Target="../media/image15.jpeg"/><Relationship Id="rId9" Type="http://schemas.openxmlformats.org/officeDocument/2006/relationships/image" Target="../media/image17.jpeg"/><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18707DD-C2DF-3B4B-854A-D15506BFC689}"/>
              </a:ext>
            </a:extLst>
          </p:cNvPr>
          <p:cNvSpPr>
            <a:spLocks noGrp="1"/>
          </p:cNvSpPr>
          <p:nvPr>
            <p:ph type="ctrTitle"/>
          </p:nvPr>
        </p:nvSpPr>
        <p:spPr/>
        <p:txBody>
          <a:bodyPr anchor="ctr">
            <a:normAutofit/>
          </a:bodyPr>
          <a:lstStyle/>
          <a:p>
            <a:r>
              <a:rPr lang="en-US" dirty="0"/>
              <a:t>Preparation and planning for Run 2b 2023</a:t>
            </a:r>
            <a:endParaRPr lang="en-CH" dirty="0"/>
          </a:p>
        </p:txBody>
      </p:sp>
      <p:sp>
        <p:nvSpPr>
          <p:cNvPr id="7" name="Subtitle 6">
            <a:extLst>
              <a:ext uri="{FF2B5EF4-FFF2-40B4-BE49-F238E27FC236}">
                <a16:creationId xmlns:a16="http://schemas.microsoft.com/office/drawing/2014/main" id="{7ADF3B80-2BE5-E644-80F6-2B3CEA132559}"/>
              </a:ext>
            </a:extLst>
          </p:cNvPr>
          <p:cNvSpPr>
            <a:spLocks noGrp="1"/>
          </p:cNvSpPr>
          <p:nvPr>
            <p:ph type="subTitle" idx="1"/>
          </p:nvPr>
        </p:nvSpPr>
        <p:spPr>
          <a:xfrm>
            <a:off x="1524000" y="3602037"/>
            <a:ext cx="9144000" cy="2000187"/>
          </a:xfrm>
        </p:spPr>
        <p:txBody>
          <a:bodyPr>
            <a:normAutofit lnSpcReduction="10000"/>
          </a:bodyPr>
          <a:lstStyle/>
          <a:p>
            <a:r>
              <a:rPr lang="en-GB" sz="2800" dirty="0">
                <a:solidFill>
                  <a:schemeClr val="bg1">
                    <a:lumMod val="50000"/>
                  </a:schemeClr>
                </a:solidFill>
              </a:rPr>
              <a:t>Eloïse Guran, CERN</a:t>
            </a:r>
          </a:p>
          <a:p>
            <a:endParaRPr lang="en-GB" sz="2000" dirty="0">
              <a:solidFill>
                <a:schemeClr val="bg1">
                  <a:lumMod val="50000"/>
                </a:schemeClr>
              </a:solidFill>
            </a:endParaRPr>
          </a:p>
          <a:p>
            <a:r>
              <a:rPr lang="en-GB" sz="2800" dirty="0">
                <a:solidFill>
                  <a:schemeClr val="bg1">
                    <a:lumMod val="50000"/>
                  </a:schemeClr>
                </a:solidFill>
              </a:rPr>
              <a:t>AWAKE Collaboration Meeting </a:t>
            </a:r>
          </a:p>
          <a:p>
            <a:r>
              <a:rPr lang="en-GB" sz="2800" dirty="0">
                <a:solidFill>
                  <a:schemeClr val="bg1">
                    <a:lumMod val="50000"/>
                  </a:schemeClr>
                </a:solidFill>
              </a:rPr>
              <a:t>6 October 2022</a:t>
            </a:r>
          </a:p>
        </p:txBody>
      </p:sp>
      <p:pic>
        <p:nvPicPr>
          <p:cNvPr id="8" name="Google Shape;9;p1">
            <a:extLst>
              <a:ext uri="{FF2B5EF4-FFF2-40B4-BE49-F238E27FC236}">
                <a16:creationId xmlns:a16="http://schemas.microsoft.com/office/drawing/2014/main" id="{6FBBD269-6F10-FD48-89F4-0269D172D56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0865072" y="237516"/>
            <a:ext cx="985679" cy="978307"/>
          </a:xfrm>
          <a:prstGeom prst="rect">
            <a:avLst/>
          </a:prstGeom>
          <a:noFill/>
          <a:ln>
            <a:noFill/>
          </a:ln>
        </p:spPr>
      </p:pic>
      <p:pic>
        <p:nvPicPr>
          <p:cNvPr id="9" name="Shape 10">
            <a:extLst>
              <a:ext uri="{FF2B5EF4-FFF2-40B4-BE49-F238E27FC236}">
                <a16:creationId xmlns:a16="http://schemas.microsoft.com/office/drawing/2014/main" id="{1C0B3729-F815-E445-A8EB-E7EC7DE486B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19002" y="309220"/>
            <a:ext cx="1815852" cy="906603"/>
          </a:xfrm>
          <a:prstGeom prst="rect">
            <a:avLst/>
          </a:prstGeom>
          <a:noFill/>
          <a:ln>
            <a:noFill/>
          </a:ln>
        </p:spPr>
      </p:pic>
    </p:spTree>
    <p:extLst>
      <p:ext uri="{BB962C8B-B14F-4D97-AF65-F5344CB8AC3E}">
        <p14:creationId xmlns:p14="http://schemas.microsoft.com/office/powerpoint/2010/main" val="1870006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D24D9-B10E-95AE-A39E-513EA20F70C1}"/>
              </a:ext>
            </a:extLst>
          </p:cNvPr>
          <p:cNvSpPr>
            <a:spLocks noGrp="1"/>
          </p:cNvSpPr>
          <p:nvPr>
            <p:ph type="title"/>
          </p:nvPr>
        </p:nvSpPr>
        <p:spPr>
          <a:xfrm>
            <a:off x="849243" y="3299"/>
            <a:ext cx="10515600" cy="717134"/>
          </a:xfrm>
        </p:spPr>
        <p:txBody>
          <a:bodyPr/>
          <a:lstStyle/>
          <a:p>
            <a:r>
              <a:rPr lang="en-GB" dirty="0"/>
              <a:t>Challenges</a:t>
            </a:r>
          </a:p>
        </p:txBody>
      </p:sp>
      <p:sp>
        <p:nvSpPr>
          <p:cNvPr id="3" name="Content Placeholder 2">
            <a:extLst>
              <a:ext uri="{FF2B5EF4-FFF2-40B4-BE49-F238E27FC236}">
                <a16:creationId xmlns:a16="http://schemas.microsoft.com/office/drawing/2014/main" id="{F1518979-ED65-4979-C3C8-2A107612804B}"/>
              </a:ext>
            </a:extLst>
          </p:cNvPr>
          <p:cNvSpPr>
            <a:spLocks noGrp="1"/>
          </p:cNvSpPr>
          <p:nvPr>
            <p:ph idx="1"/>
          </p:nvPr>
        </p:nvSpPr>
        <p:spPr>
          <a:xfrm>
            <a:off x="133772" y="873325"/>
            <a:ext cx="11220028" cy="1045210"/>
          </a:xfrm>
        </p:spPr>
        <p:txBody>
          <a:bodyPr/>
          <a:lstStyle/>
          <a:p>
            <a:r>
              <a:rPr lang="en-GB" dirty="0"/>
              <a:t>Decommissioning of current vapor source comes with several challenges:</a:t>
            </a:r>
          </a:p>
          <a:p>
            <a:pPr lvl="1"/>
            <a:r>
              <a:rPr lang="en-GB" dirty="0"/>
              <a:t>Rubidium risk </a:t>
            </a:r>
            <a:r>
              <a:rPr lang="en-GB" dirty="0">
                <a:sym typeface="Wingdings" panose="05000000000000000000" pitchFamily="2" charset="2"/>
              </a:rPr>
              <a:t> recycling procedure</a:t>
            </a:r>
          </a:p>
        </p:txBody>
      </p:sp>
      <p:sp>
        <p:nvSpPr>
          <p:cNvPr id="4" name="Footer Placeholder 3">
            <a:extLst>
              <a:ext uri="{FF2B5EF4-FFF2-40B4-BE49-F238E27FC236}">
                <a16:creationId xmlns:a16="http://schemas.microsoft.com/office/drawing/2014/main" id="{8DB911E8-B94F-81E2-7422-5CFB922AE1AD}"/>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573F5A7B-1B02-15D8-3303-6075F3AFB110}"/>
              </a:ext>
            </a:extLst>
          </p:cNvPr>
          <p:cNvSpPr>
            <a:spLocks noGrp="1"/>
          </p:cNvSpPr>
          <p:nvPr>
            <p:ph type="sldNum" sz="quarter" idx="12"/>
          </p:nvPr>
        </p:nvSpPr>
        <p:spPr/>
        <p:txBody>
          <a:bodyPr/>
          <a:lstStyle/>
          <a:p>
            <a:fld id="{3D351EE0-6949-4F2E-8F68-46F7424C488D}" type="slidenum">
              <a:rPr lang="en-US" smtClean="0"/>
              <a:t>10</a:t>
            </a:fld>
            <a:endParaRPr lang="en-US"/>
          </a:p>
        </p:txBody>
      </p:sp>
      <p:pic>
        <p:nvPicPr>
          <p:cNvPr id="6" name="Picture 5">
            <a:extLst>
              <a:ext uri="{FF2B5EF4-FFF2-40B4-BE49-F238E27FC236}">
                <a16:creationId xmlns:a16="http://schemas.microsoft.com/office/drawing/2014/main" id="{0CB60874-ACB4-9634-23B6-CE111D9D8DB3}"/>
              </a:ext>
            </a:extLst>
          </p:cNvPr>
          <p:cNvPicPr>
            <a:picLocks noChangeAspect="1"/>
          </p:cNvPicPr>
          <p:nvPr/>
        </p:nvPicPr>
        <p:blipFill>
          <a:blip r:embed="rId3"/>
          <a:stretch>
            <a:fillRect/>
          </a:stretch>
        </p:blipFill>
        <p:spPr>
          <a:xfrm>
            <a:off x="54131" y="2855970"/>
            <a:ext cx="2430214" cy="2217301"/>
          </a:xfrm>
          <a:prstGeom prst="rect">
            <a:avLst/>
          </a:prstGeom>
        </p:spPr>
      </p:pic>
      <p:pic>
        <p:nvPicPr>
          <p:cNvPr id="7" name="Picture 6">
            <a:extLst>
              <a:ext uri="{FF2B5EF4-FFF2-40B4-BE49-F238E27FC236}">
                <a16:creationId xmlns:a16="http://schemas.microsoft.com/office/drawing/2014/main" id="{9C1948C2-0476-6434-2C46-7337C5CB9D27}"/>
              </a:ext>
            </a:extLst>
          </p:cNvPr>
          <p:cNvPicPr>
            <a:picLocks noChangeAspect="1"/>
          </p:cNvPicPr>
          <p:nvPr/>
        </p:nvPicPr>
        <p:blipFill>
          <a:blip r:embed="rId4"/>
          <a:stretch>
            <a:fillRect/>
          </a:stretch>
        </p:blipFill>
        <p:spPr>
          <a:xfrm>
            <a:off x="944266" y="5127243"/>
            <a:ext cx="3885164" cy="1159975"/>
          </a:xfrm>
          <a:prstGeom prst="rect">
            <a:avLst/>
          </a:prstGeom>
        </p:spPr>
      </p:pic>
      <p:pic>
        <p:nvPicPr>
          <p:cNvPr id="11" name="Picture 10" descr="A screenshot of a video game&#10;&#10;Description automatically generated with low confidence">
            <a:extLst>
              <a:ext uri="{FF2B5EF4-FFF2-40B4-BE49-F238E27FC236}">
                <a16:creationId xmlns:a16="http://schemas.microsoft.com/office/drawing/2014/main" id="{B23A51B8-BB5A-B922-C6DF-59884C4425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77131" y="2221787"/>
            <a:ext cx="4424680" cy="2179022"/>
          </a:xfrm>
          <a:prstGeom prst="rect">
            <a:avLst/>
          </a:prstGeom>
        </p:spPr>
      </p:pic>
      <p:pic>
        <p:nvPicPr>
          <p:cNvPr id="13" name="Picture 12" descr="A picture containing toy&#10;&#10;Description automatically generated">
            <a:extLst>
              <a:ext uri="{FF2B5EF4-FFF2-40B4-BE49-F238E27FC236}">
                <a16:creationId xmlns:a16="http://schemas.microsoft.com/office/drawing/2014/main" id="{F1811B23-973D-CB07-352B-3292B8489F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77131" y="4277263"/>
            <a:ext cx="4424680" cy="2179022"/>
          </a:xfrm>
          <a:prstGeom prst="rect">
            <a:avLst/>
          </a:prstGeom>
        </p:spPr>
      </p:pic>
      <p:sp>
        <p:nvSpPr>
          <p:cNvPr id="14" name="Content Placeholder 2">
            <a:extLst>
              <a:ext uri="{FF2B5EF4-FFF2-40B4-BE49-F238E27FC236}">
                <a16:creationId xmlns:a16="http://schemas.microsoft.com/office/drawing/2014/main" id="{6ED30936-6AFC-68B8-CF14-A21CE1FDA3C1}"/>
              </a:ext>
            </a:extLst>
          </p:cNvPr>
          <p:cNvSpPr txBox="1">
            <a:spLocks/>
          </p:cNvSpPr>
          <p:nvPr/>
        </p:nvSpPr>
        <p:spPr>
          <a:xfrm>
            <a:off x="72743" y="1978108"/>
            <a:ext cx="6023257" cy="877862"/>
          </a:xfrm>
          <a:prstGeom prst="rect">
            <a:avLst/>
          </a:prstGeom>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dirty="0">
                <a:sym typeface="Wingdings" panose="05000000000000000000" pitchFamily="2" charset="2"/>
              </a:rPr>
              <a:t>Separation of the cell in 3 parts under Argon Atmosphere</a:t>
            </a:r>
          </a:p>
          <a:p>
            <a:pPr marL="455400" lvl="1" indent="0">
              <a:buNone/>
            </a:pPr>
            <a:endParaRPr lang="en-GB" dirty="0"/>
          </a:p>
        </p:txBody>
      </p:sp>
      <p:grpSp>
        <p:nvGrpSpPr>
          <p:cNvPr id="16" name="Group 15">
            <a:extLst>
              <a:ext uri="{FF2B5EF4-FFF2-40B4-BE49-F238E27FC236}">
                <a16:creationId xmlns:a16="http://schemas.microsoft.com/office/drawing/2014/main" id="{FD374026-DF37-EBEC-09AF-CFCCCDF947D4}"/>
              </a:ext>
            </a:extLst>
          </p:cNvPr>
          <p:cNvGrpSpPr/>
          <p:nvPr/>
        </p:nvGrpSpPr>
        <p:grpSpPr>
          <a:xfrm>
            <a:off x="2667115" y="2855970"/>
            <a:ext cx="3428885" cy="2168591"/>
            <a:chOff x="2424853" y="2790585"/>
            <a:chExt cx="3428885" cy="2168591"/>
          </a:xfrm>
        </p:grpSpPr>
        <p:pic>
          <p:nvPicPr>
            <p:cNvPr id="9" name="Picture 8">
              <a:extLst>
                <a:ext uri="{FF2B5EF4-FFF2-40B4-BE49-F238E27FC236}">
                  <a16:creationId xmlns:a16="http://schemas.microsoft.com/office/drawing/2014/main" id="{7A20F2C9-51AD-6A49-D8D4-C887BB44839F}"/>
                </a:ext>
              </a:extLst>
            </p:cNvPr>
            <p:cNvPicPr>
              <a:picLocks noChangeAspect="1"/>
            </p:cNvPicPr>
            <p:nvPr/>
          </p:nvPicPr>
          <p:blipFill rotWithShape="1">
            <a:blip r:embed="rId7"/>
            <a:srcRect l="5922" r="54834"/>
            <a:stretch/>
          </p:blipFill>
          <p:spPr>
            <a:xfrm>
              <a:off x="2424853" y="2790585"/>
              <a:ext cx="1622427" cy="2168591"/>
            </a:xfrm>
            <a:prstGeom prst="rect">
              <a:avLst/>
            </a:prstGeom>
          </p:spPr>
        </p:pic>
        <p:pic>
          <p:nvPicPr>
            <p:cNvPr id="15" name="Picture 14">
              <a:extLst>
                <a:ext uri="{FF2B5EF4-FFF2-40B4-BE49-F238E27FC236}">
                  <a16:creationId xmlns:a16="http://schemas.microsoft.com/office/drawing/2014/main" id="{29FE1978-BDD4-9FCF-A7FC-9C77233E7FDA}"/>
                </a:ext>
              </a:extLst>
            </p:cNvPr>
            <p:cNvPicPr>
              <a:picLocks noChangeAspect="1"/>
            </p:cNvPicPr>
            <p:nvPr/>
          </p:nvPicPr>
          <p:blipFill rotWithShape="1">
            <a:blip r:embed="rId7"/>
            <a:srcRect l="54109"/>
            <a:stretch/>
          </p:blipFill>
          <p:spPr>
            <a:xfrm>
              <a:off x="3956483" y="2790585"/>
              <a:ext cx="1897255" cy="2168591"/>
            </a:xfrm>
            <a:prstGeom prst="rect">
              <a:avLst/>
            </a:prstGeom>
          </p:spPr>
        </p:pic>
      </p:grpSp>
      <p:sp>
        <p:nvSpPr>
          <p:cNvPr id="17" name="Content Placeholder 2">
            <a:extLst>
              <a:ext uri="{FF2B5EF4-FFF2-40B4-BE49-F238E27FC236}">
                <a16:creationId xmlns:a16="http://schemas.microsoft.com/office/drawing/2014/main" id="{1C39EE60-FD2E-0E3F-B727-69CE0A5709E8}"/>
              </a:ext>
            </a:extLst>
          </p:cNvPr>
          <p:cNvSpPr txBox="1">
            <a:spLocks/>
          </p:cNvSpPr>
          <p:nvPr/>
        </p:nvSpPr>
        <p:spPr>
          <a:xfrm>
            <a:off x="5743786" y="1393944"/>
            <a:ext cx="6023257" cy="877862"/>
          </a:xfrm>
          <a:prstGeom prst="rect">
            <a:avLst/>
          </a:prstGeom>
        </p:spPr>
        <p:txBody>
          <a:bodyPr vert="horz" lIns="91440" tIns="45720" rIns="91440" bIns="45720" rtlCol="0">
            <a:normAutofit fontScale="85000" lnSpcReduction="20000"/>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dirty="0">
                <a:sym typeface="Wingdings" panose="05000000000000000000" pitchFamily="2" charset="2"/>
              </a:rPr>
              <a:t>Handling of the 10-meters long tube</a:t>
            </a:r>
          </a:p>
          <a:p>
            <a:pPr lvl="2"/>
            <a:r>
              <a:rPr lang="en-GB" dirty="0">
                <a:sym typeface="Wingdings" panose="05000000000000000000" pitchFamily="2" charset="2"/>
              </a:rPr>
              <a:t>Need dismantling of some </a:t>
            </a:r>
            <a:r>
              <a:rPr lang="en-GB" dirty="0">
                <a:highlight>
                  <a:srgbClr val="FFFF00"/>
                </a:highlight>
                <a:sym typeface="Wingdings" panose="05000000000000000000" pitchFamily="2" charset="2"/>
              </a:rPr>
              <a:t>shielding blocks </a:t>
            </a:r>
            <a:r>
              <a:rPr lang="en-GB" dirty="0">
                <a:sym typeface="Wingdings" panose="05000000000000000000" pitchFamily="2" charset="2"/>
              </a:rPr>
              <a:t>and </a:t>
            </a:r>
            <a:r>
              <a:rPr lang="en-GB" dirty="0">
                <a:highlight>
                  <a:srgbClr val="FF33CC"/>
                </a:highlight>
                <a:sym typeface="Wingdings" panose="05000000000000000000" pitchFamily="2" charset="2"/>
              </a:rPr>
              <a:t>BI equipment</a:t>
            </a:r>
          </a:p>
          <a:p>
            <a:pPr marL="455400" lvl="1" indent="0">
              <a:buNone/>
            </a:pPr>
            <a:endParaRPr lang="en-GB" dirty="0"/>
          </a:p>
        </p:txBody>
      </p:sp>
      <p:sp>
        <p:nvSpPr>
          <p:cNvPr id="18" name="Oval 17">
            <a:extLst>
              <a:ext uri="{FF2B5EF4-FFF2-40B4-BE49-F238E27FC236}">
                <a16:creationId xmlns:a16="http://schemas.microsoft.com/office/drawing/2014/main" id="{4A86834F-7FC2-0284-04BC-A9585F5E32D2}"/>
              </a:ext>
            </a:extLst>
          </p:cNvPr>
          <p:cNvSpPr/>
          <p:nvPr/>
        </p:nvSpPr>
        <p:spPr>
          <a:xfrm>
            <a:off x="7835900" y="2940050"/>
            <a:ext cx="266700" cy="190500"/>
          </a:xfrm>
          <a:prstGeom prst="ellipse">
            <a:avLst/>
          </a:prstGeom>
          <a:solidFill>
            <a:srgbClr val="FFFF00">
              <a:alpha val="6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2DE49120-AC61-96E6-4231-AD1275D5C72E}"/>
              </a:ext>
            </a:extLst>
          </p:cNvPr>
          <p:cNvCxnSpPr>
            <a:stCxn id="18" idx="0"/>
          </p:cNvCxnSpPr>
          <p:nvPr/>
        </p:nvCxnSpPr>
        <p:spPr>
          <a:xfrm flipV="1">
            <a:off x="7969250" y="1949178"/>
            <a:ext cx="1790700" cy="99087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4F00D3D-407C-EC2E-1C99-3076729B8D93}"/>
              </a:ext>
            </a:extLst>
          </p:cNvPr>
          <p:cNvSpPr/>
          <p:nvPr/>
        </p:nvSpPr>
        <p:spPr>
          <a:xfrm>
            <a:off x="7219950" y="5157482"/>
            <a:ext cx="679450" cy="621017"/>
          </a:xfrm>
          <a:prstGeom prst="ellipse">
            <a:avLst/>
          </a:prstGeom>
          <a:solidFill>
            <a:srgbClr val="FF33CC">
              <a:alpha val="60000"/>
            </a:srgbClr>
          </a:solid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FC3EE0A4-E638-CDEB-49FB-454A8CE246B6}"/>
              </a:ext>
            </a:extLst>
          </p:cNvPr>
          <p:cNvCxnSpPr>
            <a:cxnSpLocks/>
            <a:stCxn id="21" idx="0"/>
          </p:cNvCxnSpPr>
          <p:nvPr/>
        </p:nvCxnSpPr>
        <p:spPr>
          <a:xfrm flipH="1" flipV="1">
            <a:off x="7296150" y="2152650"/>
            <a:ext cx="263525" cy="3004832"/>
          </a:xfrm>
          <a:prstGeom prst="line">
            <a:avLst/>
          </a:prstGeom>
          <a:ln w="19050">
            <a:solidFill>
              <a:srgbClr val="FF33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95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4" grpId="0"/>
      <p:bldP spid="17" grpId="0"/>
      <p:bldP spid="18"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D24D9-B10E-95AE-A39E-513EA20F70C1}"/>
              </a:ext>
            </a:extLst>
          </p:cNvPr>
          <p:cNvSpPr>
            <a:spLocks noGrp="1"/>
          </p:cNvSpPr>
          <p:nvPr>
            <p:ph type="title"/>
          </p:nvPr>
        </p:nvSpPr>
        <p:spPr>
          <a:xfrm>
            <a:off x="849243" y="12443"/>
            <a:ext cx="10515600" cy="717134"/>
          </a:xfrm>
        </p:spPr>
        <p:txBody>
          <a:bodyPr/>
          <a:lstStyle/>
          <a:p>
            <a:r>
              <a:rPr lang="en-GB" dirty="0"/>
              <a:t>Challenges</a:t>
            </a:r>
          </a:p>
        </p:txBody>
      </p:sp>
      <p:sp>
        <p:nvSpPr>
          <p:cNvPr id="3" name="Content Placeholder 2">
            <a:extLst>
              <a:ext uri="{FF2B5EF4-FFF2-40B4-BE49-F238E27FC236}">
                <a16:creationId xmlns:a16="http://schemas.microsoft.com/office/drawing/2014/main" id="{F1518979-ED65-4979-C3C8-2A107612804B}"/>
              </a:ext>
            </a:extLst>
          </p:cNvPr>
          <p:cNvSpPr>
            <a:spLocks noGrp="1"/>
          </p:cNvSpPr>
          <p:nvPr>
            <p:ph idx="1"/>
          </p:nvPr>
        </p:nvSpPr>
        <p:spPr>
          <a:xfrm>
            <a:off x="133772" y="873324"/>
            <a:ext cx="5213732" cy="3856431"/>
          </a:xfrm>
        </p:spPr>
        <p:txBody>
          <a:bodyPr>
            <a:normAutofit/>
          </a:bodyPr>
          <a:lstStyle/>
          <a:p>
            <a:r>
              <a:rPr lang="en-GB" dirty="0"/>
              <a:t>The plasma cell “juggle”:</a:t>
            </a:r>
          </a:p>
          <a:p>
            <a:pPr marL="912600" lvl="1" indent="-457200">
              <a:buAutoNum type="arabicParenR"/>
            </a:pPr>
            <a:r>
              <a:rPr lang="en-GB" dirty="0">
                <a:sym typeface="Wingdings" panose="05000000000000000000" pitchFamily="2" charset="2"/>
              </a:rPr>
              <a:t>Vapor source to take out </a:t>
            </a:r>
          </a:p>
          <a:p>
            <a:pPr marL="912600" lvl="1" indent="-457200">
              <a:buAutoNum type="arabicParenR"/>
            </a:pPr>
            <a:r>
              <a:rPr lang="en-GB" dirty="0">
                <a:sym typeface="Wingdings" panose="05000000000000000000" pitchFamily="2" charset="2"/>
              </a:rPr>
              <a:t>DPS to install and un-install </a:t>
            </a:r>
          </a:p>
          <a:p>
            <a:pPr marL="912600" lvl="1" indent="-457200">
              <a:buAutoNum type="arabicParenR"/>
            </a:pPr>
            <a:r>
              <a:rPr lang="en-GB" dirty="0">
                <a:sym typeface="Wingdings" panose="05000000000000000000" pitchFamily="2" charset="2"/>
              </a:rPr>
              <a:t>Step density plasma cell to install</a:t>
            </a:r>
          </a:p>
          <a:p>
            <a:pPr marL="0" indent="0">
              <a:buNone/>
            </a:pPr>
            <a:endParaRPr lang="en-GB" dirty="0">
              <a:sym typeface="Wingdings" panose="05000000000000000000" pitchFamily="2" charset="2"/>
            </a:endParaRPr>
          </a:p>
          <a:p>
            <a:pPr marL="455400" lvl="1" indent="0">
              <a:buNone/>
            </a:pPr>
            <a:r>
              <a:rPr lang="en-GB" dirty="0">
                <a:sym typeface="Wingdings" panose="05000000000000000000" pitchFamily="2" charset="2"/>
              </a:rPr>
              <a:t> All within a relatively short timeline and need to be ready for protons </a:t>
            </a:r>
            <a:r>
              <a:rPr lang="en-GB" dirty="0" err="1">
                <a:sym typeface="Wingdings" panose="05000000000000000000" pitchFamily="2" charset="2"/>
              </a:rPr>
              <a:t>assignated</a:t>
            </a:r>
            <a:r>
              <a:rPr lang="en-GB" dirty="0">
                <a:sym typeface="Wingdings" panose="05000000000000000000" pitchFamily="2" charset="2"/>
              </a:rPr>
              <a:t> to AWAKE</a:t>
            </a:r>
          </a:p>
        </p:txBody>
      </p:sp>
      <p:sp>
        <p:nvSpPr>
          <p:cNvPr id="4" name="Footer Placeholder 3">
            <a:extLst>
              <a:ext uri="{FF2B5EF4-FFF2-40B4-BE49-F238E27FC236}">
                <a16:creationId xmlns:a16="http://schemas.microsoft.com/office/drawing/2014/main" id="{8DB911E8-B94F-81E2-7422-5CFB922AE1AD}"/>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573F5A7B-1B02-15D8-3303-6075F3AFB110}"/>
              </a:ext>
            </a:extLst>
          </p:cNvPr>
          <p:cNvSpPr>
            <a:spLocks noGrp="1"/>
          </p:cNvSpPr>
          <p:nvPr>
            <p:ph type="sldNum" sz="quarter" idx="12"/>
          </p:nvPr>
        </p:nvSpPr>
        <p:spPr/>
        <p:txBody>
          <a:bodyPr/>
          <a:lstStyle/>
          <a:p>
            <a:fld id="{3D351EE0-6949-4F2E-8F68-46F7424C488D}" type="slidenum">
              <a:rPr lang="en-US" smtClean="0"/>
              <a:t>11</a:t>
            </a:fld>
            <a:endParaRPr lang="en-US"/>
          </a:p>
        </p:txBody>
      </p:sp>
      <p:pic>
        <p:nvPicPr>
          <p:cNvPr id="8" name="Picture 7">
            <a:extLst>
              <a:ext uri="{FF2B5EF4-FFF2-40B4-BE49-F238E27FC236}">
                <a16:creationId xmlns:a16="http://schemas.microsoft.com/office/drawing/2014/main" id="{CF14A7DD-A3DB-EB3F-B3DE-B15A73CFA23B}"/>
              </a:ext>
            </a:extLst>
          </p:cNvPr>
          <p:cNvPicPr>
            <a:picLocks noChangeAspect="1"/>
          </p:cNvPicPr>
          <p:nvPr/>
        </p:nvPicPr>
        <p:blipFill>
          <a:blip r:embed="rId3"/>
          <a:stretch>
            <a:fillRect/>
          </a:stretch>
        </p:blipFill>
        <p:spPr>
          <a:xfrm>
            <a:off x="5812662" y="4168264"/>
            <a:ext cx="5742650" cy="2237655"/>
          </a:xfrm>
          <a:prstGeom prst="rect">
            <a:avLst/>
          </a:prstGeom>
        </p:spPr>
      </p:pic>
      <p:grpSp>
        <p:nvGrpSpPr>
          <p:cNvPr id="25" name="Group 24">
            <a:extLst>
              <a:ext uri="{FF2B5EF4-FFF2-40B4-BE49-F238E27FC236}">
                <a16:creationId xmlns:a16="http://schemas.microsoft.com/office/drawing/2014/main" id="{B935AEE1-0166-3357-8CF5-26C11A929796}"/>
              </a:ext>
            </a:extLst>
          </p:cNvPr>
          <p:cNvGrpSpPr/>
          <p:nvPr/>
        </p:nvGrpSpPr>
        <p:grpSpPr>
          <a:xfrm>
            <a:off x="5316635" y="2348967"/>
            <a:ext cx="6734704" cy="1930078"/>
            <a:chOff x="5309746" y="2348967"/>
            <a:chExt cx="6734704" cy="1930078"/>
          </a:xfrm>
        </p:grpSpPr>
        <p:pic>
          <p:nvPicPr>
            <p:cNvPr id="20" name="Picture 19" descr="A picture containing LEGO, toy&#10;&#10;Description automatically generated">
              <a:extLst>
                <a:ext uri="{FF2B5EF4-FFF2-40B4-BE49-F238E27FC236}">
                  <a16:creationId xmlns:a16="http://schemas.microsoft.com/office/drawing/2014/main" id="{F4FC00B0-D773-7226-0625-9D3312EA374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46608" y="2348967"/>
              <a:ext cx="3397842" cy="1930078"/>
            </a:xfrm>
            <a:prstGeom prst="rect">
              <a:avLst/>
            </a:prstGeom>
          </p:spPr>
        </p:pic>
        <p:pic>
          <p:nvPicPr>
            <p:cNvPr id="21" name="Picture 20" descr="A picture containing factory&#10;&#10;Description automatically generated">
              <a:extLst>
                <a:ext uri="{FF2B5EF4-FFF2-40B4-BE49-F238E27FC236}">
                  <a16:creationId xmlns:a16="http://schemas.microsoft.com/office/drawing/2014/main" id="{5006BD16-A0FD-5DAC-7726-5A84516089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9746" y="2348967"/>
              <a:ext cx="3300854" cy="1930078"/>
            </a:xfrm>
            <a:prstGeom prst="rect">
              <a:avLst/>
            </a:prstGeom>
          </p:spPr>
        </p:pic>
      </p:grpSp>
      <p:sp>
        <p:nvSpPr>
          <p:cNvPr id="28" name="TextBox 27">
            <a:extLst>
              <a:ext uri="{FF2B5EF4-FFF2-40B4-BE49-F238E27FC236}">
                <a16:creationId xmlns:a16="http://schemas.microsoft.com/office/drawing/2014/main" id="{70B76858-6A24-2392-86B3-C1ECEEB3920D}"/>
              </a:ext>
            </a:extLst>
          </p:cNvPr>
          <p:cNvSpPr txBox="1"/>
          <p:nvPr/>
        </p:nvSpPr>
        <p:spPr>
          <a:xfrm>
            <a:off x="11587211" y="1938211"/>
            <a:ext cx="474921" cy="461665"/>
          </a:xfrm>
          <a:prstGeom prst="rect">
            <a:avLst/>
          </a:prstGeom>
          <a:noFill/>
        </p:spPr>
        <p:txBody>
          <a:bodyPr wrap="square" rtlCol="0">
            <a:spAutoFit/>
          </a:bodyPr>
          <a:lstStyle/>
          <a:p>
            <a:r>
              <a:rPr lang="en-GB" sz="2400" b="1" dirty="0">
                <a:solidFill>
                  <a:srgbClr val="1155CC"/>
                </a:solidFill>
              </a:rPr>
              <a:t>2)</a:t>
            </a:r>
          </a:p>
        </p:txBody>
      </p:sp>
      <p:sp>
        <p:nvSpPr>
          <p:cNvPr id="29" name="TextBox 28">
            <a:extLst>
              <a:ext uri="{FF2B5EF4-FFF2-40B4-BE49-F238E27FC236}">
                <a16:creationId xmlns:a16="http://schemas.microsoft.com/office/drawing/2014/main" id="{769D6B4C-2254-857C-0CE6-799B4DAF8D92}"/>
              </a:ext>
            </a:extLst>
          </p:cNvPr>
          <p:cNvSpPr txBox="1"/>
          <p:nvPr/>
        </p:nvSpPr>
        <p:spPr>
          <a:xfrm>
            <a:off x="5466400" y="5056259"/>
            <a:ext cx="474921" cy="461665"/>
          </a:xfrm>
          <a:prstGeom prst="rect">
            <a:avLst/>
          </a:prstGeom>
          <a:noFill/>
        </p:spPr>
        <p:txBody>
          <a:bodyPr wrap="square" rtlCol="0">
            <a:spAutoFit/>
          </a:bodyPr>
          <a:lstStyle/>
          <a:p>
            <a:r>
              <a:rPr lang="en-GB" sz="2400" b="1" dirty="0">
                <a:solidFill>
                  <a:srgbClr val="1155CC"/>
                </a:solidFill>
              </a:rPr>
              <a:t>3)</a:t>
            </a:r>
          </a:p>
        </p:txBody>
      </p:sp>
      <p:grpSp>
        <p:nvGrpSpPr>
          <p:cNvPr id="33" name="Group 32">
            <a:extLst>
              <a:ext uri="{FF2B5EF4-FFF2-40B4-BE49-F238E27FC236}">
                <a16:creationId xmlns:a16="http://schemas.microsoft.com/office/drawing/2014/main" id="{104FE117-09E7-CD0D-FAE6-50C9022B5D94}"/>
              </a:ext>
            </a:extLst>
          </p:cNvPr>
          <p:cNvGrpSpPr/>
          <p:nvPr/>
        </p:nvGrpSpPr>
        <p:grpSpPr>
          <a:xfrm>
            <a:off x="6340555" y="230169"/>
            <a:ext cx="4294093" cy="1975051"/>
            <a:chOff x="6340555" y="230169"/>
            <a:chExt cx="4294093" cy="1975051"/>
          </a:xfrm>
        </p:grpSpPr>
        <p:sp>
          <p:nvSpPr>
            <p:cNvPr id="26" name="TextBox 25">
              <a:extLst>
                <a:ext uri="{FF2B5EF4-FFF2-40B4-BE49-F238E27FC236}">
                  <a16:creationId xmlns:a16="http://schemas.microsoft.com/office/drawing/2014/main" id="{85CC4CDA-4FC8-E480-ED2E-76765ECE3B59}"/>
                </a:ext>
              </a:extLst>
            </p:cNvPr>
            <p:cNvSpPr txBox="1"/>
            <p:nvPr/>
          </p:nvSpPr>
          <p:spPr>
            <a:xfrm>
              <a:off x="6340555" y="986862"/>
              <a:ext cx="474921" cy="461665"/>
            </a:xfrm>
            <a:prstGeom prst="rect">
              <a:avLst/>
            </a:prstGeom>
            <a:noFill/>
          </p:spPr>
          <p:txBody>
            <a:bodyPr wrap="square" rtlCol="0">
              <a:spAutoFit/>
            </a:bodyPr>
            <a:lstStyle/>
            <a:p>
              <a:r>
                <a:rPr lang="en-GB" sz="2400" b="1" dirty="0">
                  <a:solidFill>
                    <a:srgbClr val="1155CC"/>
                  </a:solidFill>
                </a:rPr>
                <a:t>1)</a:t>
              </a:r>
            </a:p>
          </p:txBody>
        </p:sp>
        <p:pic>
          <p:nvPicPr>
            <p:cNvPr id="31" name="Picture 30">
              <a:extLst>
                <a:ext uri="{FF2B5EF4-FFF2-40B4-BE49-F238E27FC236}">
                  <a16:creationId xmlns:a16="http://schemas.microsoft.com/office/drawing/2014/main" id="{743EBB9E-80A2-F715-E557-5347C42CF32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733327" y="230169"/>
              <a:ext cx="3901321" cy="1975051"/>
            </a:xfrm>
            <a:prstGeom prst="rect">
              <a:avLst/>
            </a:prstGeom>
          </p:spPr>
        </p:pic>
      </p:grpSp>
    </p:spTree>
    <p:extLst>
      <p:ext uri="{BB962C8B-B14F-4D97-AF65-F5344CB8AC3E}">
        <p14:creationId xmlns:p14="http://schemas.microsoft.com/office/powerpoint/2010/main" val="194835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7045F-A99E-655C-D56E-E7B3A53C3526}"/>
              </a:ext>
            </a:extLst>
          </p:cNvPr>
          <p:cNvSpPr>
            <a:spLocks noGrp="1"/>
          </p:cNvSpPr>
          <p:nvPr>
            <p:ph type="title"/>
          </p:nvPr>
        </p:nvSpPr>
        <p:spPr/>
        <p:txBody>
          <a:bodyPr/>
          <a:lstStyle/>
          <a:p>
            <a:r>
              <a:rPr lang="en-GB"/>
              <a:t>Summary</a:t>
            </a:r>
            <a:endParaRPr lang="en-GB" dirty="0"/>
          </a:p>
        </p:txBody>
      </p:sp>
      <p:sp>
        <p:nvSpPr>
          <p:cNvPr id="4" name="Footer Placeholder 3">
            <a:extLst>
              <a:ext uri="{FF2B5EF4-FFF2-40B4-BE49-F238E27FC236}">
                <a16:creationId xmlns:a16="http://schemas.microsoft.com/office/drawing/2014/main" id="{B6C46EB8-B880-68EE-E696-6F6DC3DE22A2}"/>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AF4612BA-95B3-EE58-E275-1E32195549B8}"/>
              </a:ext>
            </a:extLst>
          </p:cNvPr>
          <p:cNvSpPr>
            <a:spLocks noGrp="1"/>
          </p:cNvSpPr>
          <p:nvPr>
            <p:ph type="sldNum" sz="quarter" idx="12"/>
          </p:nvPr>
        </p:nvSpPr>
        <p:spPr/>
        <p:txBody>
          <a:bodyPr/>
          <a:lstStyle/>
          <a:p>
            <a:fld id="{3D351EE0-6949-4F2E-8F68-46F7424C488D}" type="slidenum">
              <a:rPr lang="en-US" smtClean="0"/>
              <a:t>12</a:t>
            </a:fld>
            <a:endParaRPr lang="en-US"/>
          </a:p>
        </p:txBody>
      </p:sp>
      <p:sp>
        <p:nvSpPr>
          <p:cNvPr id="6" name="Content Placeholder 2">
            <a:extLst>
              <a:ext uri="{FF2B5EF4-FFF2-40B4-BE49-F238E27FC236}">
                <a16:creationId xmlns:a16="http://schemas.microsoft.com/office/drawing/2014/main" id="{909913F4-C604-2CE8-27DB-3E385ADEFC41}"/>
              </a:ext>
            </a:extLst>
          </p:cNvPr>
          <p:cNvSpPr txBox="1">
            <a:spLocks/>
          </p:cNvSpPr>
          <p:nvPr/>
        </p:nvSpPr>
        <p:spPr>
          <a:xfrm>
            <a:off x="328366" y="1147273"/>
            <a:ext cx="6180909" cy="5188656"/>
          </a:xfrm>
          <a:prstGeom prst="rect">
            <a:avLst/>
          </a:prstGeom>
        </p:spPr>
        <p:txBody>
          <a:bodyPr vert="horz" lIns="91440" tIns="45720" rIns="91440" bIns="45720" rtlCol="0">
            <a:normAutofit fontScale="85000" lnSpcReduction="10000"/>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dirty="0"/>
              <a:t>Planning was established with inputs from the miscellaneous stakeholders. It is not fixed yet as it depends on proton slots, and system readiness for both the DPS and step density vapor source.</a:t>
            </a:r>
          </a:p>
          <a:p>
            <a:pPr marL="0" indent="0">
              <a:buFont typeface="Arial" panose="020B0604020202020204" pitchFamily="34" charset="0"/>
              <a:buNone/>
            </a:pPr>
            <a:endParaRPr lang="en-GB" sz="1200" dirty="0"/>
          </a:p>
          <a:p>
            <a:r>
              <a:rPr lang="en-GB" dirty="0"/>
              <a:t>The milestones as of now (can still change):</a:t>
            </a:r>
          </a:p>
          <a:p>
            <a:pPr lvl="1"/>
            <a:r>
              <a:rPr lang="en-GB" sz="2000" dirty="0"/>
              <a:t>Decom. for December and January</a:t>
            </a:r>
          </a:p>
          <a:p>
            <a:pPr lvl="1"/>
            <a:r>
              <a:rPr lang="en-GB" sz="2000" dirty="0"/>
              <a:t>Transport Gen I out = February 2022</a:t>
            </a:r>
          </a:p>
          <a:p>
            <a:pPr lvl="1"/>
            <a:r>
              <a:rPr lang="en-GB" sz="2000" dirty="0"/>
              <a:t>DPS test = March-&gt;May</a:t>
            </a:r>
          </a:p>
          <a:p>
            <a:pPr lvl="1"/>
            <a:r>
              <a:rPr lang="en-GB" sz="2000" dirty="0"/>
              <a:t>Gen II Ready for protons </a:t>
            </a:r>
            <a:r>
              <a:rPr lang="en-GB" sz="2000" dirty="0">
                <a:sym typeface="Wingdings" panose="05000000000000000000" pitchFamily="2" charset="2"/>
              </a:rPr>
              <a:t> July 2022</a:t>
            </a:r>
            <a:endParaRPr lang="en-GB" sz="2000" dirty="0"/>
          </a:p>
          <a:p>
            <a:pPr marL="0" indent="0">
              <a:buNone/>
            </a:pPr>
            <a:endParaRPr lang="en-GB" sz="1200" dirty="0"/>
          </a:p>
          <a:p>
            <a:r>
              <a:rPr lang="en-GB" dirty="0"/>
              <a:t>The main challenge comes from the decommissioning of the current vapor source.</a:t>
            </a:r>
          </a:p>
        </p:txBody>
      </p:sp>
      <p:pic>
        <p:nvPicPr>
          <p:cNvPr id="10" name="Picture 9">
            <a:extLst>
              <a:ext uri="{FF2B5EF4-FFF2-40B4-BE49-F238E27FC236}">
                <a16:creationId xmlns:a16="http://schemas.microsoft.com/office/drawing/2014/main" id="{207A02EA-AF40-195D-FBBD-2F8F9109BDF2}"/>
              </a:ext>
            </a:extLst>
          </p:cNvPr>
          <p:cNvPicPr>
            <a:picLocks noChangeAspect="1"/>
          </p:cNvPicPr>
          <p:nvPr/>
        </p:nvPicPr>
        <p:blipFill>
          <a:blip r:embed="rId3"/>
          <a:stretch>
            <a:fillRect/>
          </a:stretch>
        </p:blipFill>
        <p:spPr>
          <a:xfrm>
            <a:off x="6509276" y="2479040"/>
            <a:ext cx="1907900" cy="1740747"/>
          </a:xfrm>
          <a:prstGeom prst="rect">
            <a:avLst/>
          </a:prstGeom>
        </p:spPr>
      </p:pic>
      <p:pic>
        <p:nvPicPr>
          <p:cNvPr id="11" name="Picture 10">
            <a:extLst>
              <a:ext uri="{FF2B5EF4-FFF2-40B4-BE49-F238E27FC236}">
                <a16:creationId xmlns:a16="http://schemas.microsoft.com/office/drawing/2014/main" id="{FD3534A5-9721-583C-D6AC-65776A0593F7}"/>
              </a:ext>
            </a:extLst>
          </p:cNvPr>
          <p:cNvPicPr>
            <a:picLocks noChangeAspect="1"/>
          </p:cNvPicPr>
          <p:nvPr/>
        </p:nvPicPr>
        <p:blipFill rotWithShape="1">
          <a:blip r:embed="rId4"/>
          <a:srcRect t="8485"/>
          <a:stretch/>
        </p:blipFill>
        <p:spPr>
          <a:xfrm>
            <a:off x="8440855" y="2553547"/>
            <a:ext cx="3709018" cy="1013422"/>
          </a:xfrm>
          <a:prstGeom prst="rect">
            <a:avLst/>
          </a:prstGeom>
        </p:spPr>
      </p:pic>
      <p:pic>
        <p:nvPicPr>
          <p:cNvPr id="12" name="Picture 11" descr="A screenshot of a video game&#10;&#10;Description automatically generated with low confidence">
            <a:extLst>
              <a:ext uri="{FF2B5EF4-FFF2-40B4-BE49-F238E27FC236}">
                <a16:creationId xmlns:a16="http://schemas.microsoft.com/office/drawing/2014/main" id="{24DC1B24-D7F1-C33E-8663-8AF9B0624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5599" y="4294294"/>
            <a:ext cx="4133651" cy="2035699"/>
          </a:xfrm>
          <a:prstGeom prst="rect">
            <a:avLst/>
          </a:prstGeom>
        </p:spPr>
      </p:pic>
      <p:pic>
        <p:nvPicPr>
          <p:cNvPr id="13" name="Picture 12">
            <a:extLst>
              <a:ext uri="{FF2B5EF4-FFF2-40B4-BE49-F238E27FC236}">
                <a16:creationId xmlns:a16="http://schemas.microsoft.com/office/drawing/2014/main" id="{1C853FEE-1E08-C466-D873-53F1F9CB5ACB}"/>
              </a:ext>
            </a:extLst>
          </p:cNvPr>
          <p:cNvPicPr>
            <a:picLocks noChangeAspect="1"/>
          </p:cNvPicPr>
          <p:nvPr/>
        </p:nvPicPr>
        <p:blipFill>
          <a:blip r:embed="rId6"/>
          <a:stretch>
            <a:fillRect/>
          </a:stretch>
        </p:blipFill>
        <p:spPr>
          <a:xfrm>
            <a:off x="6542803" y="798836"/>
            <a:ext cx="5622902" cy="1478020"/>
          </a:xfrm>
          <a:prstGeom prst="rect">
            <a:avLst/>
          </a:prstGeom>
        </p:spPr>
      </p:pic>
    </p:spTree>
    <p:extLst>
      <p:ext uri="{BB962C8B-B14F-4D97-AF65-F5344CB8AC3E}">
        <p14:creationId xmlns:p14="http://schemas.microsoft.com/office/powerpoint/2010/main" val="3835114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99AD5-FCD9-D3EA-2A49-0A9DFB89E079}"/>
              </a:ext>
            </a:extLst>
          </p:cNvPr>
          <p:cNvSpPr>
            <a:spLocks noGrp="1"/>
          </p:cNvSpPr>
          <p:nvPr>
            <p:ph type="title"/>
          </p:nvPr>
        </p:nvSpPr>
        <p:spPr>
          <a:xfrm>
            <a:off x="849243" y="26474"/>
            <a:ext cx="10515600" cy="717134"/>
          </a:xfrm>
        </p:spPr>
        <p:txBody>
          <a:bodyPr/>
          <a:lstStyle/>
          <a:p>
            <a:r>
              <a:rPr lang="en-GB" dirty="0"/>
              <a:t>From Run 2a to Run 2b</a:t>
            </a:r>
          </a:p>
        </p:txBody>
      </p:sp>
      <p:sp>
        <p:nvSpPr>
          <p:cNvPr id="4" name="Footer Placeholder 3">
            <a:extLst>
              <a:ext uri="{FF2B5EF4-FFF2-40B4-BE49-F238E27FC236}">
                <a16:creationId xmlns:a16="http://schemas.microsoft.com/office/drawing/2014/main" id="{420349DD-0603-2D0E-C3E3-F54AD4038D40}"/>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5AD73FD8-2AC2-1EB6-C577-8CFD8E71259C}"/>
              </a:ext>
            </a:extLst>
          </p:cNvPr>
          <p:cNvSpPr>
            <a:spLocks noGrp="1"/>
          </p:cNvSpPr>
          <p:nvPr>
            <p:ph type="sldNum" sz="quarter" idx="12"/>
          </p:nvPr>
        </p:nvSpPr>
        <p:spPr/>
        <p:txBody>
          <a:bodyPr/>
          <a:lstStyle/>
          <a:p>
            <a:fld id="{3D351EE0-6949-4F2E-8F68-46F7424C488D}" type="slidenum">
              <a:rPr lang="en-US" smtClean="0"/>
              <a:t>2</a:t>
            </a:fld>
            <a:endParaRPr lang="en-US"/>
          </a:p>
        </p:txBody>
      </p:sp>
      <p:grpSp>
        <p:nvGrpSpPr>
          <p:cNvPr id="6" name="Group 5">
            <a:extLst>
              <a:ext uri="{FF2B5EF4-FFF2-40B4-BE49-F238E27FC236}">
                <a16:creationId xmlns:a16="http://schemas.microsoft.com/office/drawing/2014/main" id="{77CD5A76-03A6-5692-F872-C1F7F97E89C8}"/>
              </a:ext>
            </a:extLst>
          </p:cNvPr>
          <p:cNvGrpSpPr/>
          <p:nvPr/>
        </p:nvGrpSpPr>
        <p:grpSpPr>
          <a:xfrm>
            <a:off x="6527034" y="113872"/>
            <a:ext cx="5565889" cy="3498468"/>
            <a:chOff x="2044055" y="1525461"/>
            <a:chExt cx="7886113" cy="4457190"/>
          </a:xfrm>
        </p:grpSpPr>
        <p:pic>
          <p:nvPicPr>
            <p:cNvPr id="7" name="Picture 6" descr="Awake-schema-02.pdf">
              <a:extLst>
                <a:ext uri="{FF2B5EF4-FFF2-40B4-BE49-F238E27FC236}">
                  <a16:creationId xmlns:a16="http://schemas.microsoft.com/office/drawing/2014/main" id="{70D5CA21-2487-A73B-307D-1DC1186F364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44055" y="1535891"/>
              <a:ext cx="7886113" cy="4446760"/>
            </a:xfrm>
            <a:prstGeom prst="rect">
              <a:avLst/>
            </a:prstGeom>
          </p:spPr>
        </p:pic>
        <p:sp>
          <p:nvSpPr>
            <p:cNvPr id="8" name="Rectangle 7">
              <a:extLst>
                <a:ext uri="{FF2B5EF4-FFF2-40B4-BE49-F238E27FC236}">
                  <a16:creationId xmlns:a16="http://schemas.microsoft.com/office/drawing/2014/main" id="{BA61553F-5FE3-D7D9-FF42-2D637AA199CB}"/>
                </a:ext>
              </a:extLst>
            </p:cNvPr>
            <p:cNvSpPr/>
            <p:nvPr/>
          </p:nvSpPr>
          <p:spPr>
            <a:xfrm>
              <a:off x="2124813" y="4276446"/>
              <a:ext cx="4670387" cy="15764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BC20509-A346-240D-8657-1E2F90DD878C}"/>
                </a:ext>
              </a:extLst>
            </p:cNvPr>
            <p:cNvSpPr/>
            <p:nvPr/>
          </p:nvSpPr>
          <p:spPr>
            <a:xfrm>
              <a:off x="6266121" y="1525461"/>
              <a:ext cx="3591603" cy="147893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C1A9D9E-0FC0-7615-7B3F-59ABEBF51A82}"/>
                </a:ext>
              </a:extLst>
            </p:cNvPr>
            <p:cNvSpPr/>
            <p:nvPr/>
          </p:nvSpPr>
          <p:spPr>
            <a:xfrm>
              <a:off x="7995863" y="2870572"/>
              <a:ext cx="683857" cy="1044528"/>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4" name="Picture 13" descr="A picture containing factory&#10;&#10;Description automatically generated">
            <a:extLst>
              <a:ext uri="{FF2B5EF4-FFF2-40B4-BE49-F238E27FC236}">
                <a16:creationId xmlns:a16="http://schemas.microsoft.com/office/drawing/2014/main" id="{0C6214FE-7821-76E6-CFF6-4FCEDDB425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101" y="3628286"/>
            <a:ext cx="4214498" cy="2464306"/>
          </a:xfrm>
          <a:prstGeom prst="rect">
            <a:avLst/>
          </a:prstGeom>
        </p:spPr>
      </p:pic>
      <p:pic>
        <p:nvPicPr>
          <p:cNvPr id="15" name="Picture 14">
            <a:extLst>
              <a:ext uri="{FF2B5EF4-FFF2-40B4-BE49-F238E27FC236}">
                <a16:creationId xmlns:a16="http://schemas.microsoft.com/office/drawing/2014/main" id="{A102EB5B-CBB9-D638-6418-8DB36C11B80C}"/>
              </a:ext>
            </a:extLst>
          </p:cNvPr>
          <p:cNvPicPr>
            <a:picLocks noChangeAspect="1"/>
          </p:cNvPicPr>
          <p:nvPr/>
        </p:nvPicPr>
        <p:blipFill rotWithShape="1">
          <a:blip r:embed="rId4"/>
          <a:srcRect b="34870"/>
          <a:stretch/>
        </p:blipFill>
        <p:spPr>
          <a:xfrm>
            <a:off x="5187116" y="4014740"/>
            <a:ext cx="6664783" cy="1691398"/>
          </a:xfrm>
          <a:prstGeom prst="rect">
            <a:avLst/>
          </a:prstGeom>
        </p:spPr>
      </p:pic>
      <p:sp>
        <p:nvSpPr>
          <p:cNvPr id="17" name="Arrow: Down 16">
            <a:extLst>
              <a:ext uri="{FF2B5EF4-FFF2-40B4-BE49-F238E27FC236}">
                <a16:creationId xmlns:a16="http://schemas.microsoft.com/office/drawing/2014/main" id="{F52E15B5-FFA8-CF8D-AB95-4DE94E85D818}"/>
              </a:ext>
            </a:extLst>
          </p:cNvPr>
          <p:cNvSpPr/>
          <p:nvPr/>
        </p:nvSpPr>
        <p:spPr>
          <a:xfrm rot="16200000">
            <a:off x="4436771" y="4201669"/>
            <a:ext cx="430127" cy="13175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descr="A picture containing factory&#10;&#10;Description automatically generated">
            <a:extLst>
              <a:ext uri="{FF2B5EF4-FFF2-40B4-BE49-F238E27FC236}">
                <a16:creationId xmlns:a16="http://schemas.microsoft.com/office/drawing/2014/main" id="{9941D098-2EA5-D634-F6F1-E4083A96A9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102" y="3628286"/>
            <a:ext cx="4214498" cy="2464306"/>
          </a:xfrm>
          <a:prstGeom prst="rect">
            <a:avLst/>
          </a:prstGeom>
        </p:spPr>
      </p:pic>
      <p:sp>
        <p:nvSpPr>
          <p:cNvPr id="21" name="Arrow: Down 20">
            <a:extLst>
              <a:ext uri="{FF2B5EF4-FFF2-40B4-BE49-F238E27FC236}">
                <a16:creationId xmlns:a16="http://schemas.microsoft.com/office/drawing/2014/main" id="{A800375E-5976-1782-960F-0267D1EADB5E}"/>
              </a:ext>
            </a:extLst>
          </p:cNvPr>
          <p:cNvSpPr/>
          <p:nvPr/>
        </p:nvSpPr>
        <p:spPr>
          <a:xfrm rot="16200000">
            <a:off x="4436772" y="4201669"/>
            <a:ext cx="430127" cy="13175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FEA35AF3-95AE-CE7D-4BC5-D2BAC547C575}"/>
              </a:ext>
            </a:extLst>
          </p:cNvPr>
          <p:cNvSpPr txBox="1"/>
          <p:nvPr/>
        </p:nvSpPr>
        <p:spPr>
          <a:xfrm>
            <a:off x="9303486" y="733650"/>
            <a:ext cx="1892596" cy="369332"/>
          </a:xfrm>
          <a:prstGeom prst="rect">
            <a:avLst/>
          </a:prstGeom>
          <a:noFill/>
        </p:spPr>
        <p:txBody>
          <a:bodyPr wrap="square" rtlCol="0">
            <a:spAutoFit/>
          </a:bodyPr>
          <a:lstStyle/>
          <a:p>
            <a:r>
              <a:rPr lang="en-GB" b="1" dirty="0">
                <a:solidFill>
                  <a:srgbClr val="1155CC"/>
                </a:solidFill>
              </a:rPr>
              <a:t>Run 2a/b</a:t>
            </a:r>
          </a:p>
        </p:txBody>
      </p:sp>
      <p:cxnSp>
        <p:nvCxnSpPr>
          <p:cNvPr id="24" name="Straight Arrow Connector 23">
            <a:extLst>
              <a:ext uri="{FF2B5EF4-FFF2-40B4-BE49-F238E27FC236}">
                <a16:creationId xmlns:a16="http://schemas.microsoft.com/office/drawing/2014/main" id="{4102FCE1-17BF-DB44-BA36-BE176647446C}"/>
              </a:ext>
            </a:extLst>
          </p:cNvPr>
          <p:cNvCxnSpPr/>
          <p:nvPr/>
        </p:nvCxnSpPr>
        <p:spPr>
          <a:xfrm flipH="1">
            <a:off x="4569553" y="1658679"/>
            <a:ext cx="3670680" cy="65921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438D7DD-88A0-F064-E014-3B51FBFBE700}"/>
              </a:ext>
            </a:extLst>
          </p:cNvPr>
          <p:cNvCxnSpPr>
            <a:cxnSpLocks/>
          </p:cNvCxnSpPr>
          <p:nvPr/>
        </p:nvCxnSpPr>
        <p:spPr>
          <a:xfrm flipH="1">
            <a:off x="4554599" y="1658679"/>
            <a:ext cx="3727372" cy="245921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180C51D-FB0D-47F0-BDB4-F241C60286BF}"/>
              </a:ext>
            </a:extLst>
          </p:cNvPr>
          <p:cNvCxnSpPr>
            <a:cxnSpLocks/>
          </p:cNvCxnSpPr>
          <p:nvPr/>
        </p:nvCxnSpPr>
        <p:spPr>
          <a:xfrm flipH="1">
            <a:off x="7519511" y="1658679"/>
            <a:ext cx="762460" cy="301585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284A1BE-3353-CFC9-7C56-4D81AAB04C8F}"/>
              </a:ext>
            </a:extLst>
          </p:cNvPr>
          <p:cNvSpPr txBox="1"/>
          <p:nvPr/>
        </p:nvSpPr>
        <p:spPr>
          <a:xfrm rot="21038513">
            <a:off x="4771828" y="1686572"/>
            <a:ext cx="2607163" cy="369332"/>
          </a:xfrm>
          <a:prstGeom prst="rect">
            <a:avLst/>
          </a:prstGeom>
          <a:noFill/>
        </p:spPr>
        <p:txBody>
          <a:bodyPr wrap="square" rtlCol="0">
            <a:spAutoFit/>
          </a:bodyPr>
          <a:lstStyle/>
          <a:p>
            <a:r>
              <a:rPr lang="en-GB" b="1" dirty="0">
                <a:solidFill>
                  <a:srgbClr val="FFC000"/>
                </a:solidFill>
              </a:rPr>
              <a:t>1) Current configuration</a:t>
            </a:r>
          </a:p>
        </p:txBody>
      </p:sp>
      <p:sp>
        <p:nvSpPr>
          <p:cNvPr id="32" name="TextBox 31">
            <a:extLst>
              <a:ext uri="{FF2B5EF4-FFF2-40B4-BE49-F238E27FC236}">
                <a16:creationId xmlns:a16="http://schemas.microsoft.com/office/drawing/2014/main" id="{7DFFB1B8-4CCD-1B7E-0FA1-472D0D49CFF9}"/>
              </a:ext>
            </a:extLst>
          </p:cNvPr>
          <p:cNvSpPr txBox="1"/>
          <p:nvPr/>
        </p:nvSpPr>
        <p:spPr>
          <a:xfrm rot="19576321">
            <a:off x="4402970" y="2499227"/>
            <a:ext cx="3931567" cy="369332"/>
          </a:xfrm>
          <a:prstGeom prst="rect">
            <a:avLst/>
          </a:prstGeom>
          <a:noFill/>
        </p:spPr>
        <p:txBody>
          <a:bodyPr wrap="square" rtlCol="0">
            <a:spAutoFit/>
          </a:bodyPr>
          <a:lstStyle/>
          <a:p>
            <a:r>
              <a:rPr lang="en-GB" b="1" dirty="0">
                <a:solidFill>
                  <a:srgbClr val="FFC000"/>
                </a:solidFill>
              </a:rPr>
              <a:t>2) Discharge plasma source (DPS)</a:t>
            </a:r>
          </a:p>
        </p:txBody>
      </p:sp>
      <p:sp>
        <p:nvSpPr>
          <p:cNvPr id="33" name="TextBox 32">
            <a:extLst>
              <a:ext uri="{FF2B5EF4-FFF2-40B4-BE49-F238E27FC236}">
                <a16:creationId xmlns:a16="http://schemas.microsoft.com/office/drawing/2014/main" id="{DD87032E-D0AC-A110-2551-A38C949BA0F9}"/>
              </a:ext>
            </a:extLst>
          </p:cNvPr>
          <p:cNvSpPr txBox="1"/>
          <p:nvPr/>
        </p:nvSpPr>
        <p:spPr>
          <a:xfrm rot="17036235">
            <a:off x="6192355" y="2981941"/>
            <a:ext cx="2990531" cy="369332"/>
          </a:xfrm>
          <a:prstGeom prst="rect">
            <a:avLst/>
          </a:prstGeom>
          <a:noFill/>
        </p:spPr>
        <p:txBody>
          <a:bodyPr wrap="square" rtlCol="0">
            <a:spAutoFit/>
          </a:bodyPr>
          <a:lstStyle/>
          <a:p>
            <a:r>
              <a:rPr lang="en-GB" b="1" dirty="0">
                <a:solidFill>
                  <a:srgbClr val="FFC000"/>
                </a:solidFill>
              </a:rPr>
              <a:t>3) Step density vapor source</a:t>
            </a:r>
          </a:p>
        </p:txBody>
      </p:sp>
      <p:sp>
        <p:nvSpPr>
          <p:cNvPr id="35" name="TextBox 34">
            <a:extLst>
              <a:ext uri="{FF2B5EF4-FFF2-40B4-BE49-F238E27FC236}">
                <a16:creationId xmlns:a16="http://schemas.microsoft.com/office/drawing/2014/main" id="{139C8874-E4AC-0106-9CAC-DD8398D692A5}"/>
              </a:ext>
            </a:extLst>
          </p:cNvPr>
          <p:cNvSpPr txBox="1"/>
          <p:nvPr/>
        </p:nvSpPr>
        <p:spPr>
          <a:xfrm>
            <a:off x="254627" y="775507"/>
            <a:ext cx="1892596" cy="492443"/>
          </a:xfrm>
          <a:prstGeom prst="rect">
            <a:avLst/>
          </a:prstGeom>
          <a:noFill/>
        </p:spPr>
        <p:txBody>
          <a:bodyPr wrap="square" rtlCol="0">
            <a:spAutoFit/>
          </a:bodyPr>
          <a:lstStyle/>
          <a:p>
            <a:r>
              <a:rPr lang="en-GB" sz="2600" b="1" dirty="0">
                <a:solidFill>
                  <a:srgbClr val="1155CC"/>
                </a:solidFill>
              </a:rPr>
              <a:t>Run 2a</a:t>
            </a:r>
          </a:p>
        </p:txBody>
      </p:sp>
      <p:sp>
        <p:nvSpPr>
          <p:cNvPr id="36" name="TextBox 35">
            <a:extLst>
              <a:ext uri="{FF2B5EF4-FFF2-40B4-BE49-F238E27FC236}">
                <a16:creationId xmlns:a16="http://schemas.microsoft.com/office/drawing/2014/main" id="{DD441C42-A6B8-0883-5797-356D098C9F96}"/>
              </a:ext>
            </a:extLst>
          </p:cNvPr>
          <p:cNvSpPr txBox="1"/>
          <p:nvPr/>
        </p:nvSpPr>
        <p:spPr>
          <a:xfrm>
            <a:off x="9196217" y="5479640"/>
            <a:ext cx="1892596" cy="461665"/>
          </a:xfrm>
          <a:prstGeom prst="rect">
            <a:avLst/>
          </a:prstGeom>
          <a:noFill/>
        </p:spPr>
        <p:txBody>
          <a:bodyPr wrap="square" rtlCol="0">
            <a:spAutoFit/>
          </a:bodyPr>
          <a:lstStyle/>
          <a:p>
            <a:r>
              <a:rPr lang="en-GB" sz="2400" b="1" dirty="0">
                <a:solidFill>
                  <a:srgbClr val="1155CC"/>
                </a:solidFill>
              </a:rPr>
              <a:t>Run 2b</a:t>
            </a:r>
          </a:p>
        </p:txBody>
      </p:sp>
      <p:pic>
        <p:nvPicPr>
          <p:cNvPr id="38" name="Picture 37">
            <a:extLst>
              <a:ext uri="{FF2B5EF4-FFF2-40B4-BE49-F238E27FC236}">
                <a16:creationId xmlns:a16="http://schemas.microsoft.com/office/drawing/2014/main" id="{7DE69B92-C126-461F-E60B-8EFA87E6BE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45456" y="1179555"/>
            <a:ext cx="4165051" cy="2108565"/>
          </a:xfrm>
          <a:prstGeom prst="rect">
            <a:avLst/>
          </a:prstGeom>
        </p:spPr>
      </p:pic>
      <p:sp>
        <p:nvSpPr>
          <p:cNvPr id="16" name="Arrow: Down 15">
            <a:extLst>
              <a:ext uri="{FF2B5EF4-FFF2-40B4-BE49-F238E27FC236}">
                <a16:creationId xmlns:a16="http://schemas.microsoft.com/office/drawing/2014/main" id="{BB483509-D74C-3EBB-4472-2A7ADC6C043A}"/>
              </a:ext>
            </a:extLst>
          </p:cNvPr>
          <p:cNvSpPr/>
          <p:nvPr/>
        </p:nvSpPr>
        <p:spPr>
          <a:xfrm>
            <a:off x="2232287" y="2806995"/>
            <a:ext cx="430127" cy="13175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4292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590E4-2220-8982-68DA-466A00CAE493}"/>
              </a:ext>
            </a:extLst>
          </p:cNvPr>
          <p:cNvSpPr>
            <a:spLocks noGrp="1"/>
          </p:cNvSpPr>
          <p:nvPr>
            <p:ph type="title"/>
          </p:nvPr>
        </p:nvSpPr>
        <p:spPr>
          <a:xfrm>
            <a:off x="849243" y="12443"/>
            <a:ext cx="10515600" cy="717134"/>
          </a:xfrm>
        </p:spPr>
        <p:txBody>
          <a:bodyPr/>
          <a:lstStyle/>
          <a:p>
            <a:r>
              <a:rPr lang="en-GB" dirty="0"/>
              <a:t>General planning</a:t>
            </a:r>
          </a:p>
        </p:txBody>
      </p:sp>
      <p:sp>
        <p:nvSpPr>
          <p:cNvPr id="3" name="Content Placeholder 2">
            <a:extLst>
              <a:ext uri="{FF2B5EF4-FFF2-40B4-BE49-F238E27FC236}">
                <a16:creationId xmlns:a16="http://schemas.microsoft.com/office/drawing/2014/main" id="{CE980DD2-C8CB-F076-FFF1-B10E5D1430FA}"/>
              </a:ext>
            </a:extLst>
          </p:cNvPr>
          <p:cNvSpPr>
            <a:spLocks noGrp="1"/>
          </p:cNvSpPr>
          <p:nvPr>
            <p:ph idx="1"/>
          </p:nvPr>
        </p:nvSpPr>
        <p:spPr>
          <a:xfrm>
            <a:off x="838199" y="1018275"/>
            <a:ext cx="10515600" cy="4351338"/>
          </a:xfrm>
        </p:spPr>
        <p:txBody>
          <a:bodyPr/>
          <a:lstStyle/>
          <a:p>
            <a:r>
              <a:rPr lang="en-GB" dirty="0"/>
              <a:t>Planning status as originally produced this spring</a:t>
            </a:r>
          </a:p>
          <a:p>
            <a:pPr lvl="1"/>
            <a:r>
              <a:rPr lang="en-GB" dirty="0"/>
              <a:t>6-8 weeks for the decommissioning of the current vapor source</a:t>
            </a:r>
          </a:p>
          <a:p>
            <a:pPr lvl="1"/>
            <a:r>
              <a:rPr lang="en-GB" dirty="0"/>
              <a:t>4 weeks reserved for transport in February</a:t>
            </a:r>
          </a:p>
          <a:p>
            <a:pPr lvl="1"/>
            <a:r>
              <a:rPr lang="en-GB" dirty="0"/>
              <a:t>8/9 weeks for the Discharge Plasma source test (including transport)</a:t>
            </a:r>
          </a:p>
          <a:p>
            <a:pPr lvl="1"/>
            <a:r>
              <a:rPr lang="en-GB" dirty="0"/>
              <a:t>16 weeks for the installation of the step density vapor source</a:t>
            </a:r>
          </a:p>
        </p:txBody>
      </p:sp>
      <p:sp>
        <p:nvSpPr>
          <p:cNvPr id="4" name="Footer Placeholder 3">
            <a:extLst>
              <a:ext uri="{FF2B5EF4-FFF2-40B4-BE49-F238E27FC236}">
                <a16:creationId xmlns:a16="http://schemas.microsoft.com/office/drawing/2014/main" id="{96315457-6923-2A70-8F35-CF98D90C96F6}"/>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0EB604CD-D9CE-1C44-FB3C-2990F1FC3D9D}"/>
              </a:ext>
            </a:extLst>
          </p:cNvPr>
          <p:cNvSpPr>
            <a:spLocks noGrp="1"/>
          </p:cNvSpPr>
          <p:nvPr>
            <p:ph type="sldNum" sz="quarter" idx="12"/>
          </p:nvPr>
        </p:nvSpPr>
        <p:spPr/>
        <p:txBody>
          <a:bodyPr/>
          <a:lstStyle/>
          <a:p>
            <a:fld id="{3D351EE0-6949-4F2E-8F68-46F7424C488D}" type="slidenum">
              <a:rPr lang="en-US" smtClean="0"/>
              <a:t>3</a:t>
            </a:fld>
            <a:endParaRPr lang="en-US"/>
          </a:p>
        </p:txBody>
      </p:sp>
      <p:pic>
        <p:nvPicPr>
          <p:cNvPr id="9" name="Picture 8">
            <a:extLst>
              <a:ext uri="{FF2B5EF4-FFF2-40B4-BE49-F238E27FC236}">
                <a16:creationId xmlns:a16="http://schemas.microsoft.com/office/drawing/2014/main" id="{DEA53FAC-DE12-AA40-5BDA-C065978307B0}"/>
              </a:ext>
            </a:extLst>
          </p:cNvPr>
          <p:cNvPicPr>
            <a:picLocks noChangeAspect="1"/>
          </p:cNvPicPr>
          <p:nvPr/>
        </p:nvPicPr>
        <p:blipFill>
          <a:blip r:embed="rId3"/>
          <a:stretch>
            <a:fillRect/>
          </a:stretch>
        </p:blipFill>
        <p:spPr>
          <a:xfrm>
            <a:off x="0" y="3292587"/>
            <a:ext cx="12192000" cy="3034314"/>
          </a:xfrm>
          <a:prstGeom prst="rect">
            <a:avLst/>
          </a:prstGeom>
        </p:spPr>
      </p:pic>
    </p:spTree>
    <p:extLst>
      <p:ext uri="{BB962C8B-B14F-4D97-AF65-F5344CB8AC3E}">
        <p14:creationId xmlns:p14="http://schemas.microsoft.com/office/powerpoint/2010/main" val="1848328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4BD9-0A05-DD1C-A74D-A6AD4F5D6E49}"/>
              </a:ext>
            </a:extLst>
          </p:cNvPr>
          <p:cNvSpPr>
            <a:spLocks noGrp="1"/>
          </p:cNvSpPr>
          <p:nvPr>
            <p:ph type="title"/>
          </p:nvPr>
        </p:nvSpPr>
        <p:spPr>
          <a:xfrm>
            <a:off x="849243" y="13800"/>
            <a:ext cx="10515600" cy="717134"/>
          </a:xfrm>
        </p:spPr>
        <p:txBody>
          <a:bodyPr/>
          <a:lstStyle/>
          <a:p>
            <a:r>
              <a:rPr lang="en-GB" dirty="0"/>
              <a:t>General planning vs Injector schedule</a:t>
            </a:r>
          </a:p>
        </p:txBody>
      </p:sp>
      <p:sp>
        <p:nvSpPr>
          <p:cNvPr id="3" name="Content Placeholder 2">
            <a:extLst>
              <a:ext uri="{FF2B5EF4-FFF2-40B4-BE49-F238E27FC236}">
                <a16:creationId xmlns:a16="http://schemas.microsoft.com/office/drawing/2014/main" id="{253D5D6B-8249-45BA-9009-68FA4A085A5E}"/>
              </a:ext>
            </a:extLst>
          </p:cNvPr>
          <p:cNvSpPr>
            <a:spLocks noGrp="1"/>
          </p:cNvSpPr>
          <p:nvPr>
            <p:ph idx="1"/>
          </p:nvPr>
        </p:nvSpPr>
        <p:spPr>
          <a:xfrm>
            <a:off x="7064587" y="1168011"/>
            <a:ext cx="4289212" cy="1505530"/>
          </a:xfrm>
        </p:spPr>
        <p:txBody>
          <a:bodyPr/>
          <a:lstStyle/>
          <a:p>
            <a:pPr algn="just"/>
            <a:r>
              <a:rPr lang="en-GB" dirty="0"/>
              <a:t>Draft injector planning for 2023 </a:t>
            </a:r>
            <a:r>
              <a:rPr lang="en-GB" dirty="0">
                <a:sym typeface="Wingdings" panose="05000000000000000000" pitchFamily="2" charset="2"/>
              </a:rPr>
              <a:t>proposes 1</a:t>
            </a:r>
            <a:r>
              <a:rPr lang="en-GB" baseline="30000" dirty="0">
                <a:sym typeface="Wingdings" panose="05000000000000000000" pitchFamily="2" charset="2"/>
              </a:rPr>
              <a:t>st</a:t>
            </a:r>
            <a:r>
              <a:rPr lang="en-GB" dirty="0">
                <a:sym typeface="Wingdings" panose="05000000000000000000" pitchFamily="2" charset="2"/>
              </a:rPr>
              <a:t> protons for AWAKE on May 8</a:t>
            </a:r>
            <a:r>
              <a:rPr lang="en-GB" baseline="30000" dirty="0">
                <a:sym typeface="Wingdings" panose="05000000000000000000" pitchFamily="2" charset="2"/>
              </a:rPr>
              <a:t>th</a:t>
            </a:r>
            <a:r>
              <a:rPr lang="en-GB" dirty="0">
                <a:sym typeface="Wingdings" panose="05000000000000000000" pitchFamily="2" charset="2"/>
              </a:rPr>
              <a:t>  </a:t>
            </a:r>
          </a:p>
        </p:txBody>
      </p:sp>
      <p:sp>
        <p:nvSpPr>
          <p:cNvPr id="4" name="Footer Placeholder 3">
            <a:extLst>
              <a:ext uri="{FF2B5EF4-FFF2-40B4-BE49-F238E27FC236}">
                <a16:creationId xmlns:a16="http://schemas.microsoft.com/office/drawing/2014/main" id="{A986D8B5-0734-5BF7-EBCE-FEFD787E90CA}"/>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A3528EFD-2F67-82B6-0A44-BF3BC8A5941C}"/>
              </a:ext>
            </a:extLst>
          </p:cNvPr>
          <p:cNvSpPr>
            <a:spLocks noGrp="1"/>
          </p:cNvSpPr>
          <p:nvPr>
            <p:ph type="sldNum" sz="quarter" idx="12"/>
          </p:nvPr>
        </p:nvSpPr>
        <p:spPr/>
        <p:txBody>
          <a:bodyPr/>
          <a:lstStyle/>
          <a:p>
            <a:fld id="{3D351EE0-6949-4F2E-8F68-46F7424C488D}" type="slidenum">
              <a:rPr lang="en-US" smtClean="0"/>
              <a:t>4</a:t>
            </a:fld>
            <a:endParaRPr lang="en-US"/>
          </a:p>
        </p:txBody>
      </p:sp>
      <p:grpSp>
        <p:nvGrpSpPr>
          <p:cNvPr id="15" name="Group 14">
            <a:extLst>
              <a:ext uri="{FF2B5EF4-FFF2-40B4-BE49-F238E27FC236}">
                <a16:creationId xmlns:a16="http://schemas.microsoft.com/office/drawing/2014/main" id="{FE60C5B9-F1A4-742B-0651-09DA07776946}"/>
              </a:ext>
            </a:extLst>
          </p:cNvPr>
          <p:cNvGrpSpPr/>
          <p:nvPr/>
        </p:nvGrpSpPr>
        <p:grpSpPr>
          <a:xfrm>
            <a:off x="233562" y="711559"/>
            <a:ext cx="6477121" cy="5512389"/>
            <a:chOff x="233562" y="711559"/>
            <a:chExt cx="6477121" cy="5512389"/>
          </a:xfrm>
        </p:grpSpPr>
        <p:pic>
          <p:nvPicPr>
            <p:cNvPr id="9" name="Picture 8">
              <a:extLst>
                <a:ext uri="{FF2B5EF4-FFF2-40B4-BE49-F238E27FC236}">
                  <a16:creationId xmlns:a16="http://schemas.microsoft.com/office/drawing/2014/main" id="{59A9ACDE-33C6-E0F3-6728-5B5B2541515D}"/>
                </a:ext>
              </a:extLst>
            </p:cNvPr>
            <p:cNvPicPr>
              <a:picLocks noChangeAspect="1"/>
            </p:cNvPicPr>
            <p:nvPr/>
          </p:nvPicPr>
          <p:blipFill rotWithShape="1">
            <a:blip r:embed="rId2"/>
            <a:srcRect b="50390"/>
            <a:stretch/>
          </p:blipFill>
          <p:spPr>
            <a:xfrm>
              <a:off x="233562" y="2397926"/>
              <a:ext cx="6477121" cy="1903141"/>
            </a:xfrm>
            <a:prstGeom prst="rect">
              <a:avLst/>
            </a:prstGeom>
          </p:spPr>
        </p:pic>
        <p:pic>
          <p:nvPicPr>
            <p:cNvPr id="7" name="Picture 6">
              <a:extLst>
                <a:ext uri="{FF2B5EF4-FFF2-40B4-BE49-F238E27FC236}">
                  <a16:creationId xmlns:a16="http://schemas.microsoft.com/office/drawing/2014/main" id="{40E62D4D-0D7D-AE28-DD26-523899384C67}"/>
                </a:ext>
              </a:extLst>
            </p:cNvPr>
            <p:cNvPicPr>
              <a:picLocks noChangeAspect="1"/>
            </p:cNvPicPr>
            <p:nvPr/>
          </p:nvPicPr>
          <p:blipFill>
            <a:blip r:embed="rId3"/>
            <a:stretch>
              <a:fillRect/>
            </a:stretch>
          </p:blipFill>
          <p:spPr>
            <a:xfrm>
              <a:off x="233562" y="711559"/>
              <a:ext cx="6462000" cy="1776338"/>
            </a:xfrm>
            <a:prstGeom prst="rect">
              <a:avLst/>
            </a:prstGeom>
          </p:spPr>
        </p:pic>
        <p:pic>
          <p:nvPicPr>
            <p:cNvPr id="14" name="Picture 13">
              <a:extLst>
                <a:ext uri="{FF2B5EF4-FFF2-40B4-BE49-F238E27FC236}">
                  <a16:creationId xmlns:a16="http://schemas.microsoft.com/office/drawing/2014/main" id="{275F7490-D9C2-7E22-93FD-D3BA50AA4B98}"/>
                </a:ext>
              </a:extLst>
            </p:cNvPr>
            <p:cNvPicPr>
              <a:picLocks noChangeAspect="1"/>
            </p:cNvPicPr>
            <p:nvPr/>
          </p:nvPicPr>
          <p:blipFill rotWithShape="1">
            <a:blip r:embed="rId2"/>
            <a:srcRect t="52347"/>
            <a:stretch/>
          </p:blipFill>
          <p:spPr>
            <a:xfrm>
              <a:off x="233562" y="4395889"/>
              <a:ext cx="6477121" cy="1828059"/>
            </a:xfrm>
            <a:prstGeom prst="rect">
              <a:avLst/>
            </a:prstGeom>
          </p:spPr>
        </p:pic>
      </p:grpSp>
      <p:sp>
        <p:nvSpPr>
          <p:cNvPr id="11" name="TextBox 10">
            <a:extLst>
              <a:ext uri="{FF2B5EF4-FFF2-40B4-BE49-F238E27FC236}">
                <a16:creationId xmlns:a16="http://schemas.microsoft.com/office/drawing/2014/main" id="{37A8AE15-B980-A791-FE58-D6C12AAB8CE2}"/>
              </a:ext>
            </a:extLst>
          </p:cNvPr>
          <p:cNvSpPr txBox="1"/>
          <p:nvPr/>
        </p:nvSpPr>
        <p:spPr>
          <a:xfrm>
            <a:off x="80588" y="801641"/>
            <a:ext cx="637504" cy="338554"/>
          </a:xfrm>
          <a:prstGeom prst="rect">
            <a:avLst/>
          </a:prstGeom>
          <a:noFill/>
        </p:spPr>
        <p:txBody>
          <a:bodyPr wrap="square" rtlCol="0">
            <a:spAutoFit/>
          </a:bodyPr>
          <a:lstStyle/>
          <a:p>
            <a:r>
              <a:rPr lang="en-GB" sz="1600" b="1" dirty="0">
                <a:solidFill>
                  <a:srgbClr val="1155CC"/>
                </a:solidFill>
              </a:rPr>
              <a:t>2022</a:t>
            </a:r>
          </a:p>
        </p:txBody>
      </p:sp>
      <p:sp>
        <p:nvSpPr>
          <p:cNvPr id="12" name="TextBox 11">
            <a:extLst>
              <a:ext uri="{FF2B5EF4-FFF2-40B4-BE49-F238E27FC236}">
                <a16:creationId xmlns:a16="http://schemas.microsoft.com/office/drawing/2014/main" id="{DEB2DB9A-AA77-AF98-5E00-7427D54128C5}"/>
              </a:ext>
            </a:extLst>
          </p:cNvPr>
          <p:cNvSpPr txBox="1"/>
          <p:nvPr/>
        </p:nvSpPr>
        <p:spPr>
          <a:xfrm>
            <a:off x="80588" y="2611844"/>
            <a:ext cx="637504" cy="338554"/>
          </a:xfrm>
          <a:prstGeom prst="rect">
            <a:avLst/>
          </a:prstGeom>
          <a:noFill/>
        </p:spPr>
        <p:txBody>
          <a:bodyPr wrap="square" rtlCol="0">
            <a:spAutoFit/>
          </a:bodyPr>
          <a:lstStyle/>
          <a:p>
            <a:r>
              <a:rPr lang="en-GB" sz="1600" b="1" dirty="0">
                <a:solidFill>
                  <a:srgbClr val="1155CC"/>
                </a:solidFill>
              </a:rPr>
              <a:t>2023</a:t>
            </a:r>
          </a:p>
        </p:txBody>
      </p:sp>
      <p:sp>
        <p:nvSpPr>
          <p:cNvPr id="13" name="Rectangle 12">
            <a:extLst>
              <a:ext uri="{FF2B5EF4-FFF2-40B4-BE49-F238E27FC236}">
                <a16:creationId xmlns:a16="http://schemas.microsoft.com/office/drawing/2014/main" id="{777C5070-B9F0-3716-41C7-1D92DF3514D1}"/>
              </a:ext>
            </a:extLst>
          </p:cNvPr>
          <p:cNvSpPr/>
          <p:nvPr/>
        </p:nvSpPr>
        <p:spPr>
          <a:xfrm>
            <a:off x="4402667" y="730934"/>
            <a:ext cx="2292895" cy="1746383"/>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12746AC-DEA2-EFBA-4487-EC744A6A8EAF}"/>
              </a:ext>
            </a:extLst>
          </p:cNvPr>
          <p:cNvSpPr/>
          <p:nvPr/>
        </p:nvSpPr>
        <p:spPr>
          <a:xfrm>
            <a:off x="746754" y="2749970"/>
            <a:ext cx="2274153" cy="1663077"/>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BAFDB2F-D379-E1E1-6A26-ADAE187E5EAE}"/>
              </a:ext>
            </a:extLst>
          </p:cNvPr>
          <p:cNvSpPr/>
          <p:nvPr/>
        </p:nvSpPr>
        <p:spPr>
          <a:xfrm>
            <a:off x="3049569" y="2748309"/>
            <a:ext cx="1766271" cy="1663076"/>
          </a:xfrm>
          <a:prstGeom prst="rect">
            <a:avLst/>
          </a:prstGeom>
          <a:solidFill>
            <a:schemeClr val="accent1">
              <a:lumMod val="60000"/>
              <a:lumOff val="40000"/>
              <a:alpha val="30196"/>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5CBD7FF-F721-9C13-9E57-B56081D2E7B2}"/>
              </a:ext>
            </a:extLst>
          </p:cNvPr>
          <p:cNvSpPr/>
          <p:nvPr/>
        </p:nvSpPr>
        <p:spPr>
          <a:xfrm>
            <a:off x="4847997" y="2748308"/>
            <a:ext cx="1800000" cy="1663075"/>
          </a:xfrm>
          <a:prstGeom prst="rect">
            <a:avLst/>
          </a:prstGeom>
          <a:solidFill>
            <a:srgbClr val="00B050">
              <a:alpha val="30196"/>
            </a:srgb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CCF72DA-866B-E498-4552-A2C4EA6770FE}"/>
              </a:ext>
            </a:extLst>
          </p:cNvPr>
          <p:cNvSpPr/>
          <p:nvPr/>
        </p:nvSpPr>
        <p:spPr>
          <a:xfrm>
            <a:off x="760300" y="4813161"/>
            <a:ext cx="1800000" cy="1536476"/>
          </a:xfrm>
          <a:prstGeom prst="rect">
            <a:avLst/>
          </a:prstGeom>
          <a:solidFill>
            <a:srgbClr val="00B050">
              <a:alpha val="30196"/>
            </a:srgb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1D38A134-2E82-060E-6A78-BFBF95EF1FD0}"/>
              </a:ext>
            </a:extLst>
          </p:cNvPr>
          <p:cNvSpPr/>
          <p:nvPr/>
        </p:nvSpPr>
        <p:spPr>
          <a:xfrm>
            <a:off x="2598348" y="4813161"/>
            <a:ext cx="3595091" cy="1536476"/>
          </a:xfrm>
          <a:prstGeom prst="rect">
            <a:avLst/>
          </a:prstGeom>
          <a:solidFill>
            <a:schemeClr val="accent2">
              <a:lumMod val="40000"/>
              <a:lumOff val="60000"/>
              <a:alpha val="30196"/>
            </a:schemeClr>
          </a:solid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1F74E3B5-A840-30BB-328C-07FB218DAD86}"/>
              </a:ext>
            </a:extLst>
          </p:cNvPr>
          <p:cNvSpPr txBox="1"/>
          <p:nvPr/>
        </p:nvSpPr>
        <p:spPr>
          <a:xfrm>
            <a:off x="5353587" y="701815"/>
            <a:ext cx="1320800" cy="461665"/>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2" name="TextBox 21">
            <a:extLst>
              <a:ext uri="{FF2B5EF4-FFF2-40B4-BE49-F238E27FC236}">
                <a16:creationId xmlns:a16="http://schemas.microsoft.com/office/drawing/2014/main" id="{A4727EAF-E153-F016-7526-4566BD55F9C6}"/>
              </a:ext>
            </a:extLst>
          </p:cNvPr>
          <p:cNvSpPr txBox="1"/>
          <p:nvPr/>
        </p:nvSpPr>
        <p:spPr>
          <a:xfrm>
            <a:off x="746754" y="4171518"/>
            <a:ext cx="2287698" cy="276999"/>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3" name="TextBox 22">
            <a:extLst>
              <a:ext uri="{FF2B5EF4-FFF2-40B4-BE49-F238E27FC236}">
                <a16:creationId xmlns:a16="http://schemas.microsoft.com/office/drawing/2014/main" id="{A5EA8274-D41C-7462-361A-58038930A06D}"/>
              </a:ext>
            </a:extLst>
          </p:cNvPr>
          <p:cNvSpPr txBox="1"/>
          <p:nvPr/>
        </p:nvSpPr>
        <p:spPr>
          <a:xfrm>
            <a:off x="3020907" y="4181288"/>
            <a:ext cx="1822023" cy="276999"/>
          </a:xfrm>
          <a:prstGeom prst="rect">
            <a:avLst/>
          </a:prstGeom>
          <a:noFill/>
        </p:spPr>
        <p:txBody>
          <a:bodyPr wrap="square" rtlCol="0">
            <a:spAutoFit/>
          </a:bodyPr>
          <a:lstStyle/>
          <a:p>
            <a:pPr algn="ctr"/>
            <a:r>
              <a:rPr lang="en-GB" sz="1200" b="1" dirty="0">
                <a:solidFill>
                  <a:srgbClr val="3366FF"/>
                </a:solidFill>
              </a:rPr>
              <a:t>Transport</a:t>
            </a:r>
          </a:p>
        </p:txBody>
      </p:sp>
      <p:sp>
        <p:nvSpPr>
          <p:cNvPr id="24" name="TextBox 23">
            <a:extLst>
              <a:ext uri="{FF2B5EF4-FFF2-40B4-BE49-F238E27FC236}">
                <a16:creationId xmlns:a16="http://schemas.microsoft.com/office/drawing/2014/main" id="{F6F8AC32-3729-3A95-7DFE-8F96AB4F0B62}"/>
              </a:ext>
            </a:extLst>
          </p:cNvPr>
          <p:cNvSpPr txBox="1"/>
          <p:nvPr/>
        </p:nvSpPr>
        <p:spPr>
          <a:xfrm>
            <a:off x="4829385" y="4171829"/>
            <a:ext cx="1800000" cy="276999"/>
          </a:xfrm>
          <a:prstGeom prst="rect">
            <a:avLst/>
          </a:prstGeom>
          <a:noFill/>
        </p:spPr>
        <p:txBody>
          <a:bodyPr wrap="square" rtlCol="0">
            <a:spAutoFit/>
          </a:bodyPr>
          <a:lstStyle/>
          <a:p>
            <a:pPr algn="ctr"/>
            <a:r>
              <a:rPr lang="en-GB" sz="1200" b="1" dirty="0">
                <a:solidFill>
                  <a:srgbClr val="009644"/>
                </a:solidFill>
              </a:rPr>
              <a:t>DPS</a:t>
            </a:r>
          </a:p>
        </p:txBody>
      </p:sp>
      <p:sp>
        <p:nvSpPr>
          <p:cNvPr id="25" name="TextBox 24">
            <a:extLst>
              <a:ext uri="{FF2B5EF4-FFF2-40B4-BE49-F238E27FC236}">
                <a16:creationId xmlns:a16="http://schemas.microsoft.com/office/drawing/2014/main" id="{9368BB9C-2329-EDB8-A40C-7F46CB60700F}"/>
              </a:ext>
            </a:extLst>
          </p:cNvPr>
          <p:cNvSpPr txBox="1"/>
          <p:nvPr/>
        </p:nvSpPr>
        <p:spPr>
          <a:xfrm>
            <a:off x="739853" y="6096668"/>
            <a:ext cx="1800000" cy="276999"/>
          </a:xfrm>
          <a:prstGeom prst="rect">
            <a:avLst/>
          </a:prstGeom>
          <a:noFill/>
        </p:spPr>
        <p:txBody>
          <a:bodyPr wrap="square" rtlCol="0">
            <a:spAutoFit/>
          </a:bodyPr>
          <a:lstStyle/>
          <a:p>
            <a:pPr algn="ctr"/>
            <a:r>
              <a:rPr lang="en-GB" sz="1200" b="1" dirty="0">
                <a:solidFill>
                  <a:srgbClr val="009644"/>
                </a:solidFill>
              </a:rPr>
              <a:t>DPS</a:t>
            </a:r>
          </a:p>
        </p:txBody>
      </p:sp>
      <p:sp>
        <p:nvSpPr>
          <p:cNvPr id="26" name="TextBox 25">
            <a:extLst>
              <a:ext uri="{FF2B5EF4-FFF2-40B4-BE49-F238E27FC236}">
                <a16:creationId xmlns:a16="http://schemas.microsoft.com/office/drawing/2014/main" id="{CD0C3F4B-5735-E447-E97A-BEABD2149B1D}"/>
              </a:ext>
            </a:extLst>
          </p:cNvPr>
          <p:cNvSpPr txBox="1"/>
          <p:nvPr/>
        </p:nvSpPr>
        <p:spPr>
          <a:xfrm>
            <a:off x="2617751" y="6099974"/>
            <a:ext cx="3575687" cy="276999"/>
          </a:xfrm>
          <a:prstGeom prst="rect">
            <a:avLst/>
          </a:prstGeom>
          <a:noFill/>
        </p:spPr>
        <p:txBody>
          <a:bodyPr wrap="square" rtlCol="0">
            <a:spAutoFit/>
          </a:bodyPr>
          <a:lstStyle/>
          <a:p>
            <a:pPr algn="ctr"/>
            <a:r>
              <a:rPr lang="en-GB" sz="1200" b="1" dirty="0">
                <a:solidFill>
                  <a:schemeClr val="accent2">
                    <a:lumMod val="75000"/>
                  </a:schemeClr>
                </a:solidFill>
              </a:rPr>
              <a:t>Step density vapor source installation</a:t>
            </a:r>
          </a:p>
        </p:txBody>
      </p:sp>
      <p:grpSp>
        <p:nvGrpSpPr>
          <p:cNvPr id="42" name="Group 41">
            <a:extLst>
              <a:ext uri="{FF2B5EF4-FFF2-40B4-BE49-F238E27FC236}">
                <a16:creationId xmlns:a16="http://schemas.microsoft.com/office/drawing/2014/main" id="{8CB17409-A4B5-F26C-EC37-1884D7BDB354}"/>
              </a:ext>
            </a:extLst>
          </p:cNvPr>
          <p:cNvGrpSpPr/>
          <p:nvPr/>
        </p:nvGrpSpPr>
        <p:grpSpPr>
          <a:xfrm>
            <a:off x="6278684" y="5561889"/>
            <a:ext cx="3494658" cy="637215"/>
            <a:chOff x="6278684" y="5561889"/>
            <a:chExt cx="3494658" cy="637215"/>
          </a:xfrm>
        </p:grpSpPr>
        <p:sp>
          <p:nvSpPr>
            <p:cNvPr id="28" name="Diamond 27">
              <a:extLst>
                <a:ext uri="{FF2B5EF4-FFF2-40B4-BE49-F238E27FC236}">
                  <a16:creationId xmlns:a16="http://schemas.microsoft.com/office/drawing/2014/main" id="{06856689-2AED-F9C3-B54C-706F51F38383}"/>
                </a:ext>
              </a:extLst>
            </p:cNvPr>
            <p:cNvSpPr/>
            <p:nvPr/>
          </p:nvSpPr>
          <p:spPr>
            <a:xfrm>
              <a:off x="6278684" y="5718497"/>
              <a:ext cx="288000" cy="3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ontent Placeholder 2">
              <a:extLst>
                <a:ext uri="{FF2B5EF4-FFF2-40B4-BE49-F238E27FC236}">
                  <a16:creationId xmlns:a16="http://schemas.microsoft.com/office/drawing/2014/main" id="{E4D02464-1E44-78AA-E00B-7289FDC83281}"/>
                </a:ext>
              </a:extLst>
            </p:cNvPr>
            <p:cNvSpPr txBox="1">
              <a:spLocks/>
            </p:cNvSpPr>
            <p:nvPr/>
          </p:nvSpPr>
          <p:spPr>
            <a:xfrm>
              <a:off x="6896232" y="5561889"/>
              <a:ext cx="2877110" cy="637215"/>
            </a:xfrm>
            <a:prstGeom prst="rect">
              <a:avLst/>
            </a:prstGeom>
            <a:ln w="19050">
              <a:solidFill>
                <a:srgbClr val="FF0000"/>
              </a:solidFill>
            </a:ln>
          </p:spPr>
          <p:txBody>
            <a:bodyPr vert="horz" lIns="91440" tIns="45720" rIns="91440" bIns="45720" rtlCol="0">
              <a:normAutofit lnSpcReduction="10000"/>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First possible date for proton = end of June 2023</a:t>
              </a:r>
            </a:p>
          </p:txBody>
        </p:sp>
        <p:cxnSp>
          <p:nvCxnSpPr>
            <p:cNvPr id="31" name="Straight Arrow Connector 30">
              <a:extLst>
                <a:ext uri="{FF2B5EF4-FFF2-40B4-BE49-F238E27FC236}">
                  <a16:creationId xmlns:a16="http://schemas.microsoft.com/office/drawing/2014/main" id="{E253339E-5391-1A0C-830C-C93652331880}"/>
                </a:ext>
              </a:extLst>
            </p:cNvPr>
            <p:cNvCxnSpPr>
              <a:cxnSpLocks/>
              <a:stCxn id="29" idx="1"/>
              <a:endCxn id="28" idx="3"/>
            </p:cNvCxnSpPr>
            <p:nvPr/>
          </p:nvCxnSpPr>
          <p:spPr>
            <a:xfrm flipH="1">
              <a:off x="6566684" y="5880497"/>
              <a:ext cx="329548"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Arrow: Right 35">
            <a:extLst>
              <a:ext uri="{FF2B5EF4-FFF2-40B4-BE49-F238E27FC236}">
                <a16:creationId xmlns:a16="http://schemas.microsoft.com/office/drawing/2014/main" id="{1618B34A-C36A-1D88-AEDA-40551D4AAAE1}"/>
              </a:ext>
            </a:extLst>
          </p:cNvPr>
          <p:cNvSpPr/>
          <p:nvPr/>
        </p:nvSpPr>
        <p:spPr>
          <a:xfrm>
            <a:off x="1287038" y="5388957"/>
            <a:ext cx="1800000" cy="30593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ontent Placeholder 2">
            <a:extLst>
              <a:ext uri="{FF2B5EF4-FFF2-40B4-BE49-F238E27FC236}">
                <a16:creationId xmlns:a16="http://schemas.microsoft.com/office/drawing/2014/main" id="{78771470-E80D-99F9-D1D1-1CAAC11DFB65}"/>
              </a:ext>
            </a:extLst>
          </p:cNvPr>
          <p:cNvSpPr txBox="1">
            <a:spLocks/>
          </p:cNvSpPr>
          <p:nvPr/>
        </p:nvSpPr>
        <p:spPr>
          <a:xfrm>
            <a:off x="1309295" y="5581791"/>
            <a:ext cx="1731130" cy="401778"/>
          </a:xfrm>
          <a:prstGeom prst="rect">
            <a:avLst/>
          </a:prstGeom>
          <a:ln w="19050">
            <a:noFill/>
          </a:ln>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t>4 weeks shift</a:t>
            </a:r>
          </a:p>
        </p:txBody>
      </p:sp>
      <p:sp>
        <p:nvSpPr>
          <p:cNvPr id="40" name="Content Placeholder 2">
            <a:extLst>
              <a:ext uri="{FF2B5EF4-FFF2-40B4-BE49-F238E27FC236}">
                <a16:creationId xmlns:a16="http://schemas.microsoft.com/office/drawing/2014/main" id="{C15FF193-D29C-56AD-79F9-C00AAB6FB6C6}"/>
              </a:ext>
            </a:extLst>
          </p:cNvPr>
          <p:cNvSpPr txBox="1">
            <a:spLocks/>
          </p:cNvSpPr>
          <p:nvPr/>
        </p:nvSpPr>
        <p:spPr>
          <a:xfrm>
            <a:off x="7064587" y="3958871"/>
            <a:ext cx="4289212" cy="1451117"/>
          </a:xfrm>
          <a:prstGeom prst="rect">
            <a:avLst/>
          </a:prstGeom>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GB" dirty="0">
                <a:sym typeface="Wingdings" panose="05000000000000000000" pitchFamily="2" charset="2"/>
              </a:rPr>
              <a:t> To do the DPS test, we would need to shift the planning by 4 weeks</a:t>
            </a:r>
            <a:endParaRPr lang="en-GB" dirty="0"/>
          </a:p>
        </p:txBody>
      </p:sp>
      <p:pic>
        <p:nvPicPr>
          <p:cNvPr id="45" name="Picture 44">
            <a:extLst>
              <a:ext uri="{FF2B5EF4-FFF2-40B4-BE49-F238E27FC236}">
                <a16:creationId xmlns:a16="http://schemas.microsoft.com/office/drawing/2014/main" id="{FC75CD31-818C-988D-215D-512B7FF0CE94}"/>
              </a:ext>
            </a:extLst>
          </p:cNvPr>
          <p:cNvPicPr>
            <a:picLocks noChangeAspect="1"/>
          </p:cNvPicPr>
          <p:nvPr/>
        </p:nvPicPr>
        <p:blipFill>
          <a:blip r:embed="rId4"/>
          <a:stretch>
            <a:fillRect/>
          </a:stretch>
        </p:blipFill>
        <p:spPr>
          <a:xfrm>
            <a:off x="6863657" y="2539663"/>
            <a:ext cx="5214217" cy="1297701"/>
          </a:xfrm>
          <a:prstGeom prst="rect">
            <a:avLst/>
          </a:prstGeom>
        </p:spPr>
      </p:pic>
    </p:spTree>
    <p:extLst>
      <p:ext uri="{BB962C8B-B14F-4D97-AF65-F5344CB8AC3E}">
        <p14:creationId xmlns:p14="http://schemas.microsoft.com/office/powerpoint/2010/main" val="237695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p:bldP spid="13"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36" grpId="0" animBg="1"/>
      <p:bldP spid="38"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4BD9-0A05-DD1C-A74D-A6AD4F5D6E49}"/>
              </a:ext>
            </a:extLst>
          </p:cNvPr>
          <p:cNvSpPr>
            <a:spLocks noGrp="1"/>
          </p:cNvSpPr>
          <p:nvPr>
            <p:ph type="title"/>
          </p:nvPr>
        </p:nvSpPr>
        <p:spPr>
          <a:xfrm>
            <a:off x="849243" y="13800"/>
            <a:ext cx="10515600" cy="717134"/>
          </a:xfrm>
        </p:spPr>
        <p:txBody>
          <a:bodyPr/>
          <a:lstStyle/>
          <a:p>
            <a:r>
              <a:rPr lang="en-GB" dirty="0"/>
              <a:t>General planning vs Injector schedule</a:t>
            </a:r>
          </a:p>
        </p:txBody>
      </p:sp>
      <p:sp>
        <p:nvSpPr>
          <p:cNvPr id="3" name="Content Placeholder 2">
            <a:extLst>
              <a:ext uri="{FF2B5EF4-FFF2-40B4-BE49-F238E27FC236}">
                <a16:creationId xmlns:a16="http://schemas.microsoft.com/office/drawing/2014/main" id="{253D5D6B-8249-45BA-9009-68FA4A085A5E}"/>
              </a:ext>
            </a:extLst>
          </p:cNvPr>
          <p:cNvSpPr>
            <a:spLocks noGrp="1"/>
          </p:cNvSpPr>
          <p:nvPr>
            <p:ph idx="1"/>
          </p:nvPr>
        </p:nvSpPr>
        <p:spPr>
          <a:xfrm>
            <a:off x="7200645" y="2108837"/>
            <a:ext cx="4289212" cy="1903141"/>
          </a:xfrm>
        </p:spPr>
        <p:txBody>
          <a:bodyPr/>
          <a:lstStyle/>
          <a:p>
            <a:r>
              <a:rPr lang="en-GB" dirty="0"/>
              <a:t>4 weeks shift </a:t>
            </a:r>
            <a:r>
              <a:rPr lang="en-GB" dirty="0">
                <a:sym typeface="Wingdings" panose="05000000000000000000" pitchFamily="2" charset="2"/>
              </a:rPr>
              <a:t> shift needed for awake #2 proton run (and probably for awake #3)</a:t>
            </a:r>
            <a:endParaRPr lang="en-GB" dirty="0"/>
          </a:p>
        </p:txBody>
      </p:sp>
      <p:sp>
        <p:nvSpPr>
          <p:cNvPr id="4" name="Footer Placeholder 3">
            <a:extLst>
              <a:ext uri="{FF2B5EF4-FFF2-40B4-BE49-F238E27FC236}">
                <a16:creationId xmlns:a16="http://schemas.microsoft.com/office/drawing/2014/main" id="{A986D8B5-0734-5BF7-EBCE-FEFD787E90CA}"/>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A3528EFD-2F67-82B6-0A44-BF3BC8A5941C}"/>
              </a:ext>
            </a:extLst>
          </p:cNvPr>
          <p:cNvSpPr>
            <a:spLocks noGrp="1"/>
          </p:cNvSpPr>
          <p:nvPr>
            <p:ph type="sldNum" sz="quarter" idx="12"/>
          </p:nvPr>
        </p:nvSpPr>
        <p:spPr/>
        <p:txBody>
          <a:bodyPr/>
          <a:lstStyle/>
          <a:p>
            <a:fld id="{3D351EE0-6949-4F2E-8F68-46F7424C488D}" type="slidenum">
              <a:rPr lang="en-US" smtClean="0"/>
              <a:t>5</a:t>
            </a:fld>
            <a:endParaRPr lang="en-US"/>
          </a:p>
        </p:txBody>
      </p:sp>
      <p:grpSp>
        <p:nvGrpSpPr>
          <p:cNvPr id="15" name="Group 14">
            <a:extLst>
              <a:ext uri="{FF2B5EF4-FFF2-40B4-BE49-F238E27FC236}">
                <a16:creationId xmlns:a16="http://schemas.microsoft.com/office/drawing/2014/main" id="{FE60C5B9-F1A4-742B-0651-09DA07776946}"/>
              </a:ext>
            </a:extLst>
          </p:cNvPr>
          <p:cNvGrpSpPr/>
          <p:nvPr/>
        </p:nvGrpSpPr>
        <p:grpSpPr>
          <a:xfrm>
            <a:off x="233562" y="711559"/>
            <a:ext cx="6477121" cy="5512389"/>
            <a:chOff x="233562" y="711559"/>
            <a:chExt cx="6477121" cy="5512389"/>
          </a:xfrm>
        </p:grpSpPr>
        <p:pic>
          <p:nvPicPr>
            <p:cNvPr id="9" name="Picture 8">
              <a:extLst>
                <a:ext uri="{FF2B5EF4-FFF2-40B4-BE49-F238E27FC236}">
                  <a16:creationId xmlns:a16="http://schemas.microsoft.com/office/drawing/2014/main" id="{59A9ACDE-33C6-E0F3-6728-5B5B2541515D}"/>
                </a:ext>
              </a:extLst>
            </p:cNvPr>
            <p:cNvPicPr>
              <a:picLocks noChangeAspect="1"/>
            </p:cNvPicPr>
            <p:nvPr/>
          </p:nvPicPr>
          <p:blipFill rotWithShape="1">
            <a:blip r:embed="rId2"/>
            <a:srcRect b="50390"/>
            <a:stretch/>
          </p:blipFill>
          <p:spPr>
            <a:xfrm>
              <a:off x="233562" y="2397926"/>
              <a:ext cx="6477121" cy="1903141"/>
            </a:xfrm>
            <a:prstGeom prst="rect">
              <a:avLst/>
            </a:prstGeom>
          </p:spPr>
        </p:pic>
        <p:pic>
          <p:nvPicPr>
            <p:cNvPr id="7" name="Picture 6">
              <a:extLst>
                <a:ext uri="{FF2B5EF4-FFF2-40B4-BE49-F238E27FC236}">
                  <a16:creationId xmlns:a16="http://schemas.microsoft.com/office/drawing/2014/main" id="{40E62D4D-0D7D-AE28-DD26-523899384C67}"/>
                </a:ext>
              </a:extLst>
            </p:cNvPr>
            <p:cNvPicPr>
              <a:picLocks noChangeAspect="1"/>
            </p:cNvPicPr>
            <p:nvPr/>
          </p:nvPicPr>
          <p:blipFill>
            <a:blip r:embed="rId3"/>
            <a:stretch>
              <a:fillRect/>
            </a:stretch>
          </p:blipFill>
          <p:spPr>
            <a:xfrm>
              <a:off x="233562" y="711559"/>
              <a:ext cx="6462000" cy="1776338"/>
            </a:xfrm>
            <a:prstGeom prst="rect">
              <a:avLst/>
            </a:prstGeom>
          </p:spPr>
        </p:pic>
        <p:pic>
          <p:nvPicPr>
            <p:cNvPr id="14" name="Picture 13">
              <a:extLst>
                <a:ext uri="{FF2B5EF4-FFF2-40B4-BE49-F238E27FC236}">
                  <a16:creationId xmlns:a16="http://schemas.microsoft.com/office/drawing/2014/main" id="{275F7490-D9C2-7E22-93FD-D3BA50AA4B98}"/>
                </a:ext>
              </a:extLst>
            </p:cNvPr>
            <p:cNvPicPr>
              <a:picLocks noChangeAspect="1"/>
            </p:cNvPicPr>
            <p:nvPr/>
          </p:nvPicPr>
          <p:blipFill rotWithShape="1">
            <a:blip r:embed="rId2"/>
            <a:srcRect t="52347"/>
            <a:stretch/>
          </p:blipFill>
          <p:spPr>
            <a:xfrm>
              <a:off x="233562" y="4395889"/>
              <a:ext cx="6477121" cy="1828059"/>
            </a:xfrm>
            <a:prstGeom prst="rect">
              <a:avLst/>
            </a:prstGeom>
          </p:spPr>
        </p:pic>
      </p:grpSp>
      <p:sp>
        <p:nvSpPr>
          <p:cNvPr id="11" name="TextBox 10">
            <a:extLst>
              <a:ext uri="{FF2B5EF4-FFF2-40B4-BE49-F238E27FC236}">
                <a16:creationId xmlns:a16="http://schemas.microsoft.com/office/drawing/2014/main" id="{37A8AE15-B980-A791-FE58-D6C12AAB8CE2}"/>
              </a:ext>
            </a:extLst>
          </p:cNvPr>
          <p:cNvSpPr txBox="1"/>
          <p:nvPr/>
        </p:nvSpPr>
        <p:spPr>
          <a:xfrm>
            <a:off x="80588" y="801641"/>
            <a:ext cx="637504" cy="338554"/>
          </a:xfrm>
          <a:prstGeom prst="rect">
            <a:avLst/>
          </a:prstGeom>
          <a:noFill/>
        </p:spPr>
        <p:txBody>
          <a:bodyPr wrap="square" rtlCol="0">
            <a:spAutoFit/>
          </a:bodyPr>
          <a:lstStyle/>
          <a:p>
            <a:r>
              <a:rPr lang="en-GB" sz="1600" b="1" dirty="0">
                <a:solidFill>
                  <a:srgbClr val="1155CC"/>
                </a:solidFill>
              </a:rPr>
              <a:t>2022</a:t>
            </a:r>
          </a:p>
        </p:txBody>
      </p:sp>
      <p:sp>
        <p:nvSpPr>
          <p:cNvPr id="12" name="TextBox 11">
            <a:extLst>
              <a:ext uri="{FF2B5EF4-FFF2-40B4-BE49-F238E27FC236}">
                <a16:creationId xmlns:a16="http://schemas.microsoft.com/office/drawing/2014/main" id="{DEB2DB9A-AA77-AF98-5E00-7427D54128C5}"/>
              </a:ext>
            </a:extLst>
          </p:cNvPr>
          <p:cNvSpPr txBox="1"/>
          <p:nvPr/>
        </p:nvSpPr>
        <p:spPr>
          <a:xfrm>
            <a:off x="80588" y="2611844"/>
            <a:ext cx="637504" cy="338554"/>
          </a:xfrm>
          <a:prstGeom prst="rect">
            <a:avLst/>
          </a:prstGeom>
          <a:noFill/>
        </p:spPr>
        <p:txBody>
          <a:bodyPr wrap="square" rtlCol="0">
            <a:spAutoFit/>
          </a:bodyPr>
          <a:lstStyle/>
          <a:p>
            <a:r>
              <a:rPr lang="en-GB" sz="1600" b="1" dirty="0">
                <a:solidFill>
                  <a:srgbClr val="1155CC"/>
                </a:solidFill>
              </a:rPr>
              <a:t>2023</a:t>
            </a:r>
          </a:p>
        </p:txBody>
      </p:sp>
      <p:sp>
        <p:nvSpPr>
          <p:cNvPr id="13" name="Rectangle 12">
            <a:extLst>
              <a:ext uri="{FF2B5EF4-FFF2-40B4-BE49-F238E27FC236}">
                <a16:creationId xmlns:a16="http://schemas.microsoft.com/office/drawing/2014/main" id="{777C5070-B9F0-3716-41C7-1D92DF3514D1}"/>
              </a:ext>
            </a:extLst>
          </p:cNvPr>
          <p:cNvSpPr/>
          <p:nvPr/>
        </p:nvSpPr>
        <p:spPr>
          <a:xfrm>
            <a:off x="4402667" y="730934"/>
            <a:ext cx="2292895" cy="1746383"/>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12746AC-DEA2-EFBA-4487-EC744A6A8EAF}"/>
              </a:ext>
            </a:extLst>
          </p:cNvPr>
          <p:cNvSpPr/>
          <p:nvPr/>
        </p:nvSpPr>
        <p:spPr>
          <a:xfrm>
            <a:off x="746754" y="2749970"/>
            <a:ext cx="2274153" cy="1663077"/>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BAFDB2F-D379-E1E1-6A26-ADAE187E5EAE}"/>
              </a:ext>
            </a:extLst>
          </p:cNvPr>
          <p:cNvSpPr/>
          <p:nvPr/>
        </p:nvSpPr>
        <p:spPr>
          <a:xfrm>
            <a:off x="3049569" y="2748309"/>
            <a:ext cx="1766271" cy="1663076"/>
          </a:xfrm>
          <a:prstGeom prst="rect">
            <a:avLst/>
          </a:prstGeom>
          <a:solidFill>
            <a:schemeClr val="accent1">
              <a:lumMod val="60000"/>
              <a:lumOff val="40000"/>
              <a:alpha val="30196"/>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CCF72DA-866B-E498-4552-A2C4EA6770FE}"/>
              </a:ext>
            </a:extLst>
          </p:cNvPr>
          <p:cNvSpPr/>
          <p:nvPr/>
        </p:nvSpPr>
        <p:spPr>
          <a:xfrm>
            <a:off x="1216299" y="4812999"/>
            <a:ext cx="3595091" cy="1536476"/>
          </a:xfrm>
          <a:prstGeom prst="rect">
            <a:avLst/>
          </a:prstGeom>
          <a:solidFill>
            <a:srgbClr val="00B050">
              <a:alpha val="30196"/>
            </a:srgb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1F74E3B5-A840-30BB-328C-07FB218DAD86}"/>
              </a:ext>
            </a:extLst>
          </p:cNvPr>
          <p:cNvSpPr txBox="1"/>
          <p:nvPr/>
        </p:nvSpPr>
        <p:spPr>
          <a:xfrm>
            <a:off x="5353587" y="701815"/>
            <a:ext cx="1320800" cy="461665"/>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2" name="TextBox 21">
            <a:extLst>
              <a:ext uri="{FF2B5EF4-FFF2-40B4-BE49-F238E27FC236}">
                <a16:creationId xmlns:a16="http://schemas.microsoft.com/office/drawing/2014/main" id="{A4727EAF-E153-F016-7526-4566BD55F9C6}"/>
              </a:ext>
            </a:extLst>
          </p:cNvPr>
          <p:cNvSpPr txBox="1"/>
          <p:nvPr/>
        </p:nvSpPr>
        <p:spPr>
          <a:xfrm>
            <a:off x="746754" y="4171518"/>
            <a:ext cx="2287698" cy="276999"/>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3" name="TextBox 22">
            <a:extLst>
              <a:ext uri="{FF2B5EF4-FFF2-40B4-BE49-F238E27FC236}">
                <a16:creationId xmlns:a16="http://schemas.microsoft.com/office/drawing/2014/main" id="{A5EA8274-D41C-7462-361A-58038930A06D}"/>
              </a:ext>
            </a:extLst>
          </p:cNvPr>
          <p:cNvSpPr txBox="1"/>
          <p:nvPr/>
        </p:nvSpPr>
        <p:spPr>
          <a:xfrm>
            <a:off x="3020907" y="4181288"/>
            <a:ext cx="1822023" cy="276999"/>
          </a:xfrm>
          <a:prstGeom prst="rect">
            <a:avLst/>
          </a:prstGeom>
          <a:noFill/>
        </p:spPr>
        <p:txBody>
          <a:bodyPr wrap="square" rtlCol="0">
            <a:spAutoFit/>
          </a:bodyPr>
          <a:lstStyle/>
          <a:p>
            <a:pPr algn="ctr"/>
            <a:r>
              <a:rPr lang="en-GB" sz="1200" b="1" dirty="0">
                <a:solidFill>
                  <a:srgbClr val="3366FF"/>
                </a:solidFill>
              </a:rPr>
              <a:t>Transport</a:t>
            </a:r>
          </a:p>
        </p:txBody>
      </p:sp>
      <p:sp>
        <p:nvSpPr>
          <p:cNvPr id="25" name="TextBox 24">
            <a:extLst>
              <a:ext uri="{FF2B5EF4-FFF2-40B4-BE49-F238E27FC236}">
                <a16:creationId xmlns:a16="http://schemas.microsoft.com/office/drawing/2014/main" id="{9368BB9C-2329-EDB8-A40C-7F46CB60700F}"/>
              </a:ext>
            </a:extLst>
          </p:cNvPr>
          <p:cNvSpPr txBox="1"/>
          <p:nvPr/>
        </p:nvSpPr>
        <p:spPr>
          <a:xfrm>
            <a:off x="2139088" y="6104776"/>
            <a:ext cx="1800000" cy="276999"/>
          </a:xfrm>
          <a:prstGeom prst="rect">
            <a:avLst/>
          </a:prstGeom>
          <a:noFill/>
        </p:spPr>
        <p:txBody>
          <a:bodyPr wrap="square" rtlCol="0">
            <a:spAutoFit/>
          </a:bodyPr>
          <a:lstStyle/>
          <a:p>
            <a:pPr algn="ctr"/>
            <a:r>
              <a:rPr lang="en-GB" sz="1200" b="1" dirty="0">
                <a:solidFill>
                  <a:srgbClr val="009644"/>
                </a:solidFill>
              </a:rPr>
              <a:t>DPS</a:t>
            </a:r>
          </a:p>
        </p:txBody>
      </p:sp>
      <p:pic>
        <p:nvPicPr>
          <p:cNvPr id="8" name="Picture 7">
            <a:extLst>
              <a:ext uri="{FF2B5EF4-FFF2-40B4-BE49-F238E27FC236}">
                <a16:creationId xmlns:a16="http://schemas.microsoft.com/office/drawing/2014/main" id="{8D9B0D6A-AF30-1477-25B3-327C6D9641E8}"/>
              </a:ext>
            </a:extLst>
          </p:cNvPr>
          <p:cNvPicPr>
            <a:picLocks noChangeAspect="1"/>
          </p:cNvPicPr>
          <p:nvPr/>
        </p:nvPicPr>
        <p:blipFill rotWithShape="1">
          <a:blip r:embed="rId4"/>
          <a:srcRect l="7070" r="23396"/>
          <a:stretch/>
        </p:blipFill>
        <p:spPr>
          <a:xfrm>
            <a:off x="6654067" y="4348825"/>
            <a:ext cx="4515159" cy="1847948"/>
          </a:xfrm>
          <a:prstGeom prst="rect">
            <a:avLst/>
          </a:prstGeom>
        </p:spPr>
      </p:pic>
      <p:sp>
        <p:nvSpPr>
          <p:cNvPr id="20" name="Rectangle 19">
            <a:extLst>
              <a:ext uri="{FF2B5EF4-FFF2-40B4-BE49-F238E27FC236}">
                <a16:creationId xmlns:a16="http://schemas.microsoft.com/office/drawing/2014/main" id="{1D38A134-2E82-060E-6A78-BFBF95EF1FD0}"/>
              </a:ext>
            </a:extLst>
          </p:cNvPr>
          <p:cNvSpPr/>
          <p:nvPr/>
        </p:nvSpPr>
        <p:spPr>
          <a:xfrm>
            <a:off x="4836160" y="4813161"/>
            <a:ext cx="3636000" cy="1536476"/>
          </a:xfrm>
          <a:prstGeom prst="rect">
            <a:avLst/>
          </a:prstGeom>
          <a:solidFill>
            <a:schemeClr val="accent2">
              <a:lumMod val="40000"/>
              <a:lumOff val="60000"/>
              <a:alpha val="30196"/>
            </a:schemeClr>
          </a:solid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CD0C3F4B-5735-E447-E97A-BEABD2149B1D}"/>
              </a:ext>
            </a:extLst>
          </p:cNvPr>
          <p:cNvSpPr txBox="1"/>
          <p:nvPr/>
        </p:nvSpPr>
        <p:spPr>
          <a:xfrm>
            <a:off x="4855562" y="6099974"/>
            <a:ext cx="3575687" cy="276999"/>
          </a:xfrm>
          <a:prstGeom prst="rect">
            <a:avLst/>
          </a:prstGeom>
          <a:noFill/>
        </p:spPr>
        <p:txBody>
          <a:bodyPr wrap="square" rtlCol="0">
            <a:spAutoFit/>
          </a:bodyPr>
          <a:lstStyle/>
          <a:p>
            <a:pPr algn="ctr"/>
            <a:r>
              <a:rPr lang="en-GB" sz="1200" b="1" dirty="0">
                <a:solidFill>
                  <a:schemeClr val="accent2">
                    <a:lumMod val="75000"/>
                  </a:schemeClr>
                </a:solidFill>
              </a:rPr>
              <a:t>Step density vapor source installation</a:t>
            </a:r>
          </a:p>
        </p:txBody>
      </p:sp>
      <p:sp>
        <p:nvSpPr>
          <p:cNvPr id="10" name="Diamond 9">
            <a:extLst>
              <a:ext uri="{FF2B5EF4-FFF2-40B4-BE49-F238E27FC236}">
                <a16:creationId xmlns:a16="http://schemas.microsoft.com/office/drawing/2014/main" id="{3E472D67-903D-EC70-85FC-0FB8155E3748}"/>
              </a:ext>
            </a:extLst>
          </p:cNvPr>
          <p:cNvSpPr/>
          <p:nvPr/>
        </p:nvSpPr>
        <p:spPr>
          <a:xfrm>
            <a:off x="8528590" y="5022518"/>
            <a:ext cx="288000" cy="3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2">
            <a:extLst>
              <a:ext uri="{FF2B5EF4-FFF2-40B4-BE49-F238E27FC236}">
                <a16:creationId xmlns:a16="http://schemas.microsoft.com/office/drawing/2014/main" id="{8A8C4136-F8F1-8243-B89D-FAAE16B930B9}"/>
              </a:ext>
            </a:extLst>
          </p:cNvPr>
          <p:cNvSpPr txBox="1">
            <a:spLocks/>
          </p:cNvSpPr>
          <p:nvPr/>
        </p:nvSpPr>
        <p:spPr>
          <a:xfrm>
            <a:off x="9081328" y="3970019"/>
            <a:ext cx="1992056" cy="637215"/>
          </a:xfrm>
          <a:prstGeom prst="rect">
            <a:avLst/>
          </a:prstGeom>
          <a:ln w="19050">
            <a:solidFill>
              <a:srgbClr val="FF0000"/>
            </a:solidFill>
          </a:ln>
        </p:spPr>
        <p:txBody>
          <a:bodyPr vert="horz" lIns="91440" tIns="45720" rIns="91440" bIns="45720" rtlCol="0">
            <a:normAutofit lnSpcReduction="10000"/>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Ready for protons = August 2023</a:t>
            </a:r>
          </a:p>
        </p:txBody>
      </p:sp>
      <p:cxnSp>
        <p:nvCxnSpPr>
          <p:cNvPr id="28" name="Straight Arrow Connector 27">
            <a:extLst>
              <a:ext uri="{FF2B5EF4-FFF2-40B4-BE49-F238E27FC236}">
                <a16:creationId xmlns:a16="http://schemas.microsoft.com/office/drawing/2014/main" id="{BA9368C9-E7F8-58AC-E095-D0AD16CE9F71}"/>
              </a:ext>
            </a:extLst>
          </p:cNvPr>
          <p:cNvCxnSpPr>
            <a:cxnSpLocks/>
            <a:stCxn id="27" idx="1"/>
            <a:endCxn id="10" idx="3"/>
          </p:cNvCxnSpPr>
          <p:nvPr/>
        </p:nvCxnSpPr>
        <p:spPr>
          <a:xfrm flipH="1">
            <a:off x="8816590" y="4288627"/>
            <a:ext cx="264738" cy="89589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7BF7E863-B19E-4934-8575-E597E9E0A34E}"/>
              </a:ext>
            </a:extLst>
          </p:cNvPr>
          <p:cNvPicPr>
            <a:picLocks noChangeAspect="1"/>
          </p:cNvPicPr>
          <p:nvPr/>
        </p:nvPicPr>
        <p:blipFill>
          <a:blip r:embed="rId5"/>
          <a:stretch>
            <a:fillRect/>
          </a:stretch>
        </p:blipFill>
        <p:spPr>
          <a:xfrm>
            <a:off x="6863657" y="683433"/>
            <a:ext cx="5328343" cy="1400593"/>
          </a:xfrm>
          <a:prstGeom prst="rect">
            <a:avLst/>
          </a:prstGeom>
        </p:spPr>
      </p:pic>
      <p:sp>
        <p:nvSpPr>
          <p:cNvPr id="32" name="Arrow: Right 31">
            <a:extLst>
              <a:ext uri="{FF2B5EF4-FFF2-40B4-BE49-F238E27FC236}">
                <a16:creationId xmlns:a16="http://schemas.microsoft.com/office/drawing/2014/main" id="{CBFB3B8D-EF76-8E22-26F4-064E9B940FE9}"/>
              </a:ext>
            </a:extLst>
          </p:cNvPr>
          <p:cNvSpPr/>
          <p:nvPr/>
        </p:nvSpPr>
        <p:spPr>
          <a:xfrm>
            <a:off x="6721316" y="5401338"/>
            <a:ext cx="1899917" cy="37761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ontent Placeholder 2">
            <a:extLst>
              <a:ext uri="{FF2B5EF4-FFF2-40B4-BE49-F238E27FC236}">
                <a16:creationId xmlns:a16="http://schemas.microsoft.com/office/drawing/2014/main" id="{44DFAA7F-646D-A798-EF8D-675507B57589}"/>
              </a:ext>
            </a:extLst>
          </p:cNvPr>
          <p:cNvSpPr txBox="1">
            <a:spLocks/>
          </p:cNvSpPr>
          <p:nvPr/>
        </p:nvSpPr>
        <p:spPr>
          <a:xfrm>
            <a:off x="6762296" y="5687563"/>
            <a:ext cx="1731130" cy="401778"/>
          </a:xfrm>
          <a:prstGeom prst="rect">
            <a:avLst/>
          </a:prstGeom>
          <a:ln w="19050">
            <a:noFill/>
          </a:ln>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t>5 weeks shift</a:t>
            </a:r>
          </a:p>
        </p:txBody>
      </p:sp>
      <p:grpSp>
        <p:nvGrpSpPr>
          <p:cNvPr id="34" name="Group 33">
            <a:extLst>
              <a:ext uri="{FF2B5EF4-FFF2-40B4-BE49-F238E27FC236}">
                <a16:creationId xmlns:a16="http://schemas.microsoft.com/office/drawing/2014/main" id="{B746DBC8-8E25-F5DC-0A65-546D36F341EF}"/>
              </a:ext>
            </a:extLst>
          </p:cNvPr>
          <p:cNvGrpSpPr/>
          <p:nvPr/>
        </p:nvGrpSpPr>
        <p:grpSpPr>
          <a:xfrm>
            <a:off x="8510631" y="4816744"/>
            <a:ext cx="1324680" cy="1582834"/>
            <a:chOff x="7149655" y="4816744"/>
            <a:chExt cx="1324680" cy="1582834"/>
          </a:xfrm>
        </p:grpSpPr>
        <p:sp>
          <p:nvSpPr>
            <p:cNvPr id="35" name="Rectangle 34">
              <a:extLst>
                <a:ext uri="{FF2B5EF4-FFF2-40B4-BE49-F238E27FC236}">
                  <a16:creationId xmlns:a16="http://schemas.microsoft.com/office/drawing/2014/main" id="{D0B091C4-3ED9-6CF5-AD76-4C6B456533E9}"/>
                </a:ext>
              </a:extLst>
            </p:cNvPr>
            <p:cNvSpPr/>
            <p:nvPr/>
          </p:nvSpPr>
          <p:spPr>
            <a:xfrm>
              <a:off x="7149655" y="4816744"/>
              <a:ext cx="1303510" cy="1556923"/>
            </a:xfrm>
            <a:prstGeom prst="rect">
              <a:avLst/>
            </a:prstGeom>
            <a:solidFill>
              <a:srgbClr val="FF33CC">
                <a:alpha val="29804"/>
              </a:srgbClr>
            </a:solidFill>
            <a:ln w="28575">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57B688EE-5924-6D72-BAD8-EF2AA28A9920}"/>
                </a:ext>
              </a:extLst>
            </p:cNvPr>
            <p:cNvSpPr txBox="1"/>
            <p:nvPr/>
          </p:nvSpPr>
          <p:spPr>
            <a:xfrm>
              <a:off x="7153535" y="6122579"/>
              <a:ext cx="1320800" cy="276999"/>
            </a:xfrm>
            <a:prstGeom prst="rect">
              <a:avLst/>
            </a:prstGeom>
            <a:noFill/>
          </p:spPr>
          <p:txBody>
            <a:bodyPr wrap="square" rtlCol="0">
              <a:spAutoFit/>
            </a:bodyPr>
            <a:lstStyle/>
            <a:p>
              <a:pPr algn="ctr"/>
              <a:r>
                <a:rPr lang="en-GB" sz="1200" b="1" dirty="0">
                  <a:solidFill>
                    <a:srgbClr val="FF33CC"/>
                  </a:solidFill>
                </a:rPr>
                <a:t>AWAKE #2</a:t>
              </a:r>
            </a:p>
          </p:txBody>
        </p:sp>
      </p:grpSp>
      <p:sp>
        <p:nvSpPr>
          <p:cNvPr id="37" name="Arrow: Right 36">
            <a:extLst>
              <a:ext uri="{FF2B5EF4-FFF2-40B4-BE49-F238E27FC236}">
                <a16:creationId xmlns:a16="http://schemas.microsoft.com/office/drawing/2014/main" id="{CA6F8132-71F1-E143-FAE3-127F4C305318}"/>
              </a:ext>
            </a:extLst>
          </p:cNvPr>
          <p:cNvSpPr/>
          <p:nvPr/>
        </p:nvSpPr>
        <p:spPr>
          <a:xfrm>
            <a:off x="9865764" y="5355189"/>
            <a:ext cx="1499080" cy="42376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ontent Placeholder 2">
            <a:extLst>
              <a:ext uri="{FF2B5EF4-FFF2-40B4-BE49-F238E27FC236}">
                <a16:creationId xmlns:a16="http://schemas.microsoft.com/office/drawing/2014/main" id="{6489CAF0-DB94-8E65-4E48-F8149B9204EF}"/>
              </a:ext>
            </a:extLst>
          </p:cNvPr>
          <p:cNvSpPr txBox="1">
            <a:spLocks/>
          </p:cNvSpPr>
          <p:nvPr/>
        </p:nvSpPr>
        <p:spPr>
          <a:xfrm>
            <a:off x="9835240" y="6115431"/>
            <a:ext cx="1992056" cy="432452"/>
          </a:xfrm>
          <a:prstGeom prst="rect">
            <a:avLst/>
          </a:prstGeom>
          <a:ln w="19050">
            <a:noFill/>
          </a:ln>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t>Shift AWAKE #3</a:t>
            </a:r>
          </a:p>
        </p:txBody>
      </p:sp>
      <p:cxnSp>
        <p:nvCxnSpPr>
          <p:cNvPr id="40" name="Straight Connector 39">
            <a:extLst>
              <a:ext uri="{FF2B5EF4-FFF2-40B4-BE49-F238E27FC236}">
                <a16:creationId xmlns:a16="http://schemas.microsoft.com/office/drawing/2014/main" id="{C71CD67E-1301-7E83-7593-5AFE6089DBCD}"/>
              </a:ext>
            </a:extLst>
          </p:cNvPr>
          <p:cNvCxnSpPr>
            <a:stCxn id="38" idx="0"/>
          </p:cNvCxnSpPr>
          <p:nvPr/>
        </p:nvCxnSpPr>
        <p:spPr>
          <a:xfrm flipV="1">
            <a:off x="10831268" y="5613597"/>
            <a:ext cx="0" cy="576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77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7" grpId="0" animBg="1"/>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4BD9-0A05-DD1C-A74D-A6AD4F5D6E49}"/>
              </a:ext>
            </a:extLst>
          </p:cNvPr>
          <p:cNvSpPr>
            <a:spLocks noGrp="1"/>
          </p:cNvSpPr>
          <p:nvPr>
            <p:ph type="title"/>
          </p:nvPr>
        </p:nvSpPr>
        <p:spPr>
          <a:xfrm>
            <a:off x="849243" y="13800"/>
            <a:ext cx="10515600" cy="717134"/>
          </a:xfrm>
        </p:spPr>
        <p:txBody>
          <a:bodyPr/>
          <a:lstStyle/>
          <a:p>
            <a:r>
              <a:rPr lang="en-GB" dirty="0"/>
              <a:t>General planning vs Injector schedule</a:t>
            </a:r>
          </a:p>
        </p:txBody>
      </p:sp>
      <p:sp>
        <p:nvSpPr>
          <p:cNvPr id="3" name="Content Placeholder 2">
            <a:extLst>
              <a:ext uri="{FF2B5EF4-FFF2-40B4-BE49-F238E27FC236}">
                <a16:creationId xmlns:a16="http://schemas.microsoft.com/office/drawing/2014/main" id="{253D5D6B-8249-45BA-9009-68FA4A085A5E}"/>
              </a:ext>
            </a:extLst>
          </p:cNvPr>
          <p:cNvSpPr>
            <a:spLocks noGrp="1"/>
          </p:cNvSpPr>
          <p:nvPr>
            <p:ph idx="1"/>
          </p:nvPr>
        </p:nvSpPr>
        <p:spPr>
          <a:xfrm>
            <a:off x="7064587" y="1174060"/>
            <a:ext cx="4289212" cy="2547335"/>
          </a:xfrm>
        </p:spPr>
        <p:txBody>
          <a:bodyPr/>
          <a:lstStyle/>
          <a:p>
            <a:r>
              <a:rPr lang="en-GB" dirty="0"/>
              <a:t>Another possible scenario </a:t>
            </a:r>
            <a:r>
              <a:rPr lang="en-GB" dirty="0">
                <a:sym typeface="Wingdings" panose="05000000000000000000" pitchFamily="2" charset="2"/>
              </a:rPr>
              <a:t> if possible, shift awake #1 proton run 3 weeks earlier  only need a 1 week shift for awake #2</a:t>
            </a:r>
            <a:endParaRPr lang="en-GB" dirty="0"/>
          </a:p>
        </p:txBody>
      </p:sp>
      <p:sp>
        <p:nvSpPr>
          <p:cNvPr id="4" name="Footer Placeholder 3">
            <a:extLst>
              <a:ext uri="{FF2B5EF4-FFF2-40B4-BE49-F238E27FC236}">
                <a16:creationId xmlns:a16="http://schemas.microsoft.com/office/drawing/2014/main" id="{A986D8B5-0734-5BF7-EBCE-FEFD787E90CA}"/>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A3528EFD-2F67-82B6-0A44-BF3BC8A5941C}"/>
              </a:ext>
            </a:extLst>
          </p:cNvPr>
          <p:cNvSpPr>
            <a:spLocks noGrp="1"/>
          </p:cNvSpPr>
          <p:nvPr>
            <p:ph type="sldNum" sz="quarter" idx="12"/>
          </p:nvPr>
        </p:nvSpPr>
        <p:spPr/>
        <p:txBody>
          <a:bodyPr/>
          <a:lstStyle/>
          <a:p>
            <a:fld id="{3D351EE0-6949-4F2E-8F68-46F7424C488D}" type="slidenum">
              <a:rPr lang="en-US" smtClean="0"/>
              <a:t>6</a:t>
            </a:fld>
            <a:endParaRPr lang="en-US"/>
          </a:p>
        </p:txBody>
      </p:sp>
      <p:grpSp>
        <p:nvGrpSpPr>
          <p:cNvPr id="15" name="Group 14">
            <a:extLst>
              <a:ext uri="{FF2B5EF4-FFF2-40B4-BE49-F238E27FC236}">
                <a16:creationId xmlns:a16="http://schemas.microsoft.com/office/drawing/2014/main" id="{FE60C5B9-F1A4-742B-0651-09DA07776946}"/>
              </a:ext>
            </a:extLst>
          </p:cNvPr>
          <p:cNvGrpSpPr/>
          <p:nvPr/>
        </p:nvGrpSpPr>
        <p:grpSpPr>
          <a:xfrm>
            <a:off x="233562" y="711559"/>
            <a:ext cx="6477121" cy="5512389"/>
            <a:chOff x="233562" y="711559"/>
            <a:chExt cx="6477121" cy="5512389"/>
          </a:xfrm>
        </p:grpSpPr>
        <p:pic>
          <p:nvPicPr>
            <p:cNvPr id="9" name="Picture 8">
              <a:extLst>
                <a:ext uri="{FF2B5EF4-FFF2-40B4-BE49-F238E27FC236}">
                  <a16:creationId xmlns:a16="http://schemas.microsoft.com/office/drawing/2014/main" id="{59A9ACDE-33C6-E0F3-6728-5B5B2541515D}"/>
                </a:ext>
              </a:extLst>
            </p:cNvPr>
            <p:cNvPicPr>
              <a:picLocks noChangeAspect="1"/>
            </p:cNvPicPr>
            <p:nvPr/>
          </p:nvPicPr>
          <p:blipFill rotWithShape="1">
            <a:blip r:embed="rId3"/>
            <a:srcRect b="50390"/>
            <a:stretch/>
          </p:blipFill>
          <p:spPr>
            <a:xfrm>
              <a:off x="233562" y="2397926"/>
              <a:ext cx="6477121" cy="1903141"/>
            </a:xfrm>
            <a:prstGeom prst="rect">
              <a:avLst/>
            </a:prstGeom>
          </p:spPr>
        </p:pic>
        <p:pic>
          <p:nvPicPr>
            <p:cNvPr id="7" name="Picture 6">
              <a:extLst>
                <a:ext uri="{FF2B5EF4-FFF2-40B4-BE49-F238E27FC236}">
                  <a16:creationId xmlns:a16="http://schemas.microsoft.com/office/drawing/2014/main" id="{40E62D4D-0D7D-AE28-DD26-523899384C67}"/>
                </a:ext>
              </a:extLst>
            </p:cNvPr>
            <p:cNvPicPr>
              <a:picLocks noChangeAspect="1"/>
            </p:cNvPicPr>
            <p:nvPr/>
          </p:nvPicPr>
          <p:blipFill>
            <a:blip r:embed="rId4"/>
            <a:stretch>
              <a:fillRect/>
            </a:stretch>
          </p:blipFill>
          <p:spPr>
            <a:xfrm>
              <a:off x="233562" y="711559"/>
              <a:ext cx="6462000" cy="1776338"/>
            </a:xfrm>
            <a:prstGeom prst="rect">
              <a:avLst/>
            </a:prstGeom>
          </p:spPr>
        </p:pic>
        <p:pic>
          <p:nvPicPr>
            <p:cNvPr id="14" name="Picture 13">
              <a:extLst>
                <a:ext uri="{FF2B5EF4-FFF2-40B4-BE49-F238E27FC236}">
                  <a16:creationId xmlns:a16="http://schemas.microsoft.com/office/drawing/2014/main" id="{275F7490-D9C2-7E22-93FD-D3BA50AA4B98}"/>
                </a:ext>
              </a:extLst>
            </p:cNvPr>
            <p:cNvPicPr>
              <a:picLocks noChangeAspect="1"/>
            </p:cNvPicPr>
            <p:nvPr/>
          </p:nvPicPr>
          <p:blipFill rotWithShape="1">
            <a:blip r:embed="rId3"/>
            <a:srcRect t="52347"/>
            <a:stretch/>
          </p:blipFill>
          <p:spPr>
            <a:xfrm>
              <a:off x="233562" y="4395889"/>
              <a:ext cx="6477121" cy="1828059"/>
            </a:xfrm>
            <a:prstGeom prst="rect">
              <a:avLst/>
            </a:prstGeom>
          </p:spPr>
        </p:pic>
      </p:grpSp>
      <p:sp>
        <p:nvSpPr>
          <p:cNvPr id="11" name="TextBox 10">
            <a:extLst>
              <a:ext uri="{FF2B5EF4-FFF2-40B4-BE49-F238E27FC236}">
                <a16:creationId xmlns:a16="http://schemas.microsoft.com/office/drawing/2014/main" id="{37A8AE15-B980-A791-FE58-D6C12AAB8CE2}"/>
              </a:ext>
            </a:extLst>
          </p:cNvPr>
          <p:cNvSpPr txBox="1"/>
          <p:nvPr/>
        </p:nvSpPr>
        <p:spPr>
          <a:xfrm>
            <a:off x="80588" y="801641"/>
            <a:ext cx="637504" cy="338554"/>
          </a:xfrm>
          <a:prstGeom prst="rect">
            <a:avLst/>
          </a:prstGeom>
          <a:noFill/>
        </p:spPr>
        <p:txBody>
          <a:bodyPr wrap="square" rtlCol="0">
            <a:spAutoFit/>
          </a:bodyPr>
          <a:lstStyle/>
          <a:p>
            <a:r>
              <a:rPr lang="en-GB" sz="1600" b="1" dirty="0">
                <a:solidFill>
                  <a:srgbClr val="1155CC"/>
                </a:solidFill>
              </a:rPr>
              <a:t>2022</a:t>
            </a:r>
          </a:p>
        </p:txBody>
      </p:sp>
      <p:sp>
        <p:nvSpPr>
          <p:cNvPr id="12" name="TextBox 11">
            <a:extLst>
              <a:ext uri="{FF2B5EF4-FFF2-40B4-BE49-F238E27FC236}">
                <a16:creationId xmlns:a16="http://schemas.microsoft.com/office/drawing/2014/main" id="{DEB2DB9A-AA77-AF98-5E00-7427D54128C5}"/>
              </a:ext>
            </a:extLst>
          </p:cNvPr>
          <p:cNvSpPr txBox="1"/>
          <p:nvPr/>
        </p:nvSpPr>
        <p:spPr>
          <a:xfrm>
            <a:off x="80588" y="2611844"/>
            <a:ext cx="637504" cy="338554"/>
          </a:xfrm>
          <a:prstGeom prst="rect">
            <a:avLst/>
          </a:prstGeom>
          <a:noFill/>
        </p:spPr>
        <p:txBody>
          <a:bodyPr wrap="square" rtlCol="0">
            <a:spAutoFit/>
          </a:bodyPr>
          <a:lstStyle/>
          <a:p>
            <a:r>
              <a:rPr lang="en-GB" sz="1600" b="1" dirty="0">
                <a:solidFill>
                  <a:srgbClr val="1155CC"/>
                </a:solidFill>
              </a:rPr>
              <a:t>2023</a:t>
            </a:r>
          </a:p>
        </p:txBody>
      </p:sp>
      <p:sp>
        <p:nvSpPr>
          <p:cNvPr id="13" name="Rectangle 12">
            <a:extLst>
              <a:ext uri="{FF2B5EF4-FFF2-40B4-BE49-F238E27FC236}">
                <a16:creationId xmlns:a16="http://schemas.microsoft.com/office/drawing/2014/main" id="{777C5070-B9F0-3716-41C7-1D92DF3514D1}"/>
              </a:ext>
            </a:extLst>
          </p:cNvPr>
          <p:cNvSpPr/>
          <p:nvPr/>
        </p:nvSpPr>
        <p:spPr>
          <a:xfrm>
            <a:off x="4402667" y="730934"/>
            <a:ext cx="2292895" cy="1746383"/>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12746AC-DEA2-EFBA-4487-EC744A6A8EAF}"/>
              </a:ext>
            </a:extLst>
          </p:cNvPr>
          <p:cNvSpPr/>
          <p:nvPr/>
        </p:nvSpPr>
        <p:spPr>
          <a:xfrm>
            <a:off x="746754" y="2749970"/>
            <a:ext cx="2274153" cy="1663077"/>
          </a:xfrm>
          <a:prstGeom prst="rect">
            <a:avLst/>
          </a:prstGeom>
          <a:solidFill>
            <a:srgbClr val="F4B183">
              <a:alpha val="30196"/>
            </a:srgb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BAFDB2F-D379-E1E1-6A26-ADAE187E5EAE}"/>
              </a:ext>
            </a:extLst>
          </p:cNvPr>
          <p:cNvSpPr/>
          <p:nvPr/>
        </p:nvSpPr>
        <p:spPr>
          <a:xfrm>
            <a:off x="3049569" y="2748309"/>
            <a:ext cx="1766271" cy="1663076"/>
          </a:xfrm>
          <a:prstGeom prst="rect">
            <a:avLst/>
          </a:prstGeom>
          <a:solidFill>
            <a:schemeClr val="accent1">
              <a:lumMod val="60000"/>
              <a:lumOff val="40000"/>
              <a:alpha val="30196"/>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CCF72DA-866B-E498-4552-A2C4EA6770FE}"/>
              </a:ext>
            </a:extLst>
          </p:cNvPr>
          <p:cNvSpPr/>
          <p:nvPr/>
        </p:nvSpPr>
        <p:spPr>
          <a:xfrm>
            <a:off x="746754" y="4812999"/>
            <a:ext cx="2700874" cy="1536476"/>
          </a:xfrm>
          <a:prstGeom prst="rect">
            <a:avLst/>
          </a:prstGeom>
          <a:solidFill>
            <a:srgbClr val="00B050">
              <a:alpha val="30196"/>
            </a:srgb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1F74E3B5-A840-30BB-328C-07FB218DAD86}"/>
              </a:ext>
            </a:extLst>
          </p:cNvPr>
          <p:cNvSpPr txBox="1"/>
          <p:nvPr/>
        </p:nvSpPr>
        <p:spPr>
          <a:xfrm>
            <a:off x="5353587" y="701815"/>
            <a:ext cx="1320800" cy="461665"/>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2" name="TextBox 21">
            <a:extLst>
              <a:ext uri="{FF2B5EF4-FFF2-40B4-BE49-F238E27FC236}">
                <a16:creationId xmlns:a16="http://schemas.microsoft.com/office/drawing/2014/main" id="{A4727EAF-E153-F016-7526-4566BD55F9C6}"/>
              </a:ext>
            </a:extLst>
          </p:cNvPr>
          <p:cNvSpPr txBox="1"/>
          <p:nvPr/>
        </p:nvSpPr>
        <p:spPr>
          <a:xfrm>
            <a:off x="746754" y="4171518"/>
            <a:ext cx="2287698" cy="276999"/>
          </a:xfrm>
          <a:prstGeom prst="rect">
            <a:avLst/>
          </a:prstGeom>
          <a:noFill/>
        </p:spPr>
        <p:txBody>
          <a:bodyPr wrap="square" rtlCol="0">
            <a:spAutoFit/>
          </a:bodyPr>
          <a:lstStyle/>
          <a:p>
            <a:pPr algn="ctr"/>
            <a:r>
              <a:rPr lang="en-GB" sz="1200" b="1" dirty="0">
                <a:solidFill>
                  <a:schemeClr val="accent2">
                    <a:lumMod val="50000"/>
                  </a:schemeClr>
                </a:solidFill>
              </a:rPr>
              <a:t>Vapor source decommissioning</a:t>
            </a:r>
          </a:p>
        </p:txBody>
      </p:sp>
      <p:sp>
        <p:nvSpPr>
          <p:cNvPr id="23" name="TextBox 22">
            <a:extLst>
              <a:ext uri="{FF2B5EF4-FFF2-40B4-BE49-F238E27FC236}">
                <a16:creationId xmlns:a16="http://schemas.microsoft.com/office/drawing/2014/main" id="{A5EA8274-D41C-7462-361A-58038930A06D}"/>
              </a:ext>
            </a:extLst>
          </p:cNvPr>
          <p:cNvSpPr txBox="1"/>
          <p:nvPr/>
        </p:nvSpPr>
        <p:spPr>
          <a:xfrm>
            <a:off x="3020907" y="4181288"/>
            <a:ext cx="1822023" cy="276999"/>
          </a:xfrm>
          <a:prstGeom prst="rect">
            <a:avLst/>
          </a:prstGeom>
          <a:noFill/>
        </p:spPr>
        <p:txBody>
          <a:bodyPr wrap="square" rtlCol="0">
            <a:spAutoFit/>
          </a:bodyPr>
          <a:lstStyle/>
          <a:p>
            <a:pPr algn="ctr"/>
            <a:r>
              <a:rPr lang="en-GB" sz="1200" b="1" dirty="0">
                <a:solidFill>
                  <a:srgbClr val="3366FF"/>
                </a:solidFill>
              </a:rPr>
              <a:t>Transport</a:t>
            </a:r>
          </a:p>
        </p:txBody>
      </p:sp>
      <p:sp>
        <p:nvSpPr>
          <p:cNvPr id="25" name="TextBox 24">
            <a:extLst>
              <a:ext uri="{FF2B5EF4-FFF2-40B4-BE49-F238E27FC236}">
                <a16:creationId xmlns:a16="http://schemas.microsoft.com/office/drawing/2014/main" id="{9368BB9C-2329-EDB8-A40C-7F46CB60700F}"/>
              </a:ext>
            </a:extLst>
          </p:cNvPr>
          <p:cNvSpPr txBox="1"/>
          <p:nvPr/>
        </p:nvSpPr>
        <p:spPr>
          <a:xfrm>
            <a:off x="1178559" y="6096668"/>
            <a:ext cx="1800000" cy="276999"/>
          </a:xfrm>
          <a:prstGeom prst="rect">
            <a:avLst/>
          </a:prstGeom>
          <a:noFill/>
        </p:spPr>
        <p:txBody>
          <a:bodyPr wrap="square" rtlCol="0">
            <a:spAutoFit/>
          </a:bodyPr>
          <a:lstStyle/>
          <a:p>
            <a:pPr algn="ctr"/>
            <a:r>
              <a:rPr lang="en-GB" sz="1200" b="1" dirty="0">
                <a:solidFill>
                  <a:srgbClr val="009644"/>
                </a:solidFill>
              </a:rPr>
              <a:t>DPS</a:t>
            </a:r>
          </a:p>
        </p:txBody>
      </p:sp>
      <p:pic>
        <p:nvPicPr>
          <p:cNvPr id="8" name="Picture 7">
            <a:extLst>
              <a:ext uri="{FF2B5EF4-FFF2-40B4-BE49-F238E27FC236}">
                <a16:creationId xmlns:a16="http://schemas.microsoft.com/office/drawing/2014/main" id="{8D9B0D6A-AF30-1477-25B3-327C6D9641E8}"/>
              </a:ext>
            </a:extLst>
          </p:cNvPr>
          <p:cNvPicPr>
            <a:picLocks noChangeAspect="1"/>
          </p:cNvPicPr>
          <p:nvPr/>
        </p:nvPicPr>
        <p:blipFill rotWithShape="1">
          <a:blip r:embed="rId5"/>
          <a:srcRect l="7070" r="23396"/>
          <a:stretch/>
        </p:blipFill>
        <p:spPr>
          <a:xfrm>
            <a:off x="6654067" y="4348825"/>
            <a:ext cx="4515159" cy="1847948"/>
          </a:xfrm>
          <a:prstGeom prst="rect">
            <a:avLst/>
          </a:prstGeom>
        </p:spPr>
      </p:pic>
      <p:sp>
        <p:nvSpPr>
          <p:cNvPr id="20" name="Rectangle 19">
            <a:extLst>
              <a:ext uri="{FF2B5EF4-FFF2-40B4-BE49-F238E27FC236}">
                <a16:creationId xmlns:a16="http://schemas.microsoft.com/office/drawing/2014/main" id="{1D38A134-2E82-060E-6A78-BFBF95EF1FD0}"/>
              </a:ext>
            </a:extLst>
          </p:cNvPr>
          <p:cNvSpPr/>
          <p:nvPr/>
        </p:nvSpPr>
        <p:spPr>
          <a:xfrm>
            <a:off x="3467955" y="4813161"/>
            <a:ext cx="3636000" cy="1536476"/>
          </a:xfrm>
          <a:prstGeom prst="rect">
            <a:avLst/>
          </a:prstGeom>
          <a:solidFill>
            <a:schemeClr val="accent2">
              <a:lumMod val="40000"/>
              <a:lumOff val="60000"/>
              <a:alpha val="30196"/>
            </a:schemeClr>
          </a:solid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CD0C3F4B-5735-E447-E97A-BEABD2149B1D}"/>
              </a:ext>
            </a:extLst>
          </p:cNvPr>
          <p:cNvSpPr txBox="1"/>
          <p:nvPr/>
        </p:nvSpPr>
        <p:spPr>
          <a:xfrm>
            <a:off x="3487357" y="6099974"/>
            <a:ext cx="3575687" cy="276999"/>
          </a:xfrm>
          <a:prstGeom prst="rect">
            <a:avLst/>
          </a:prstGeom>
          <a:noFill/>
        </p:spPr>
        <p:txBody>
          <a:bodyPr wrap="square" rtlCol="0">
            <a:spAutoFit/>
          </a:bodyPr>
          <a:lstStyle/>
          <a:p>
            <a:pPr algn="ctr"/>
            <a:r>
              <a:rPr lang="en-GB" sz="1200" b="1" dirty="0">
                <a:solidFill>
                  <a:schemeClr val="accent2">
                    <a:lumMod val="75000"/>
                  </a:schemeClr>
                </a:solidFill>
              </a:rPr>
              <a:t>Step density vapor source installation</a:t>
            </a:r>
          </a:p>
        </p:txBody>
      </p:sp>
      <p:sp>
        <p:nvSpPr>
          <p:cNvPr id="6" name="Rectangle 5">
            <a:extLst>
              <a:ext uri="{FF2B5EF4-FFF2-40B4-BE49-F238E27FC236}">
                <a16:creationId xmlns:a16="http://schemas.microsoft.com/office/drawing/2014/main" id="{CD7815EB-DE5D-1D92-1622-16A2E72C0535}"/>
              </a:ext>
            </a:extLst>
          </p:cNvPr>
          <p:cNvSpPr/>
          <p:nvPr/>
        </p:nvSpPr>
        <p:spPr>
          <a:xfrm>
            <a:off x="5731831" y="2750775"/>
            <a:ext cx="895146" cy="1660610"/>
          </a:xfrm>
          <a:prstGeom prst="rect">
            <a:avLst/>
          </a:prstGeom>
          <a:solidFill>
            <a:srgbClr val="00B050">
              <a:alpha val="30196"/>
            </a:srgb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1F126836-6BF9-E2EE-D563-97EEE23892CE}"/>
              </a:ext>
            </a:extLst>
          </p:cNvPr>
          <p:cNvSpPr txBox="1"/>
          <p:nvPr/>
        </p:nvSpPr>
        <p:spPr>
          <a:xfrm>
            <a:off x="5731831" y="4176683"/>
            <a:ext cx="895146" cy="276999"/>
          </a:xfrm>
          <a:prstGeom prst="rect">
            <a:avLst/>
          </a:prstGeom>
          <a:noFill/>
        </p:spPr>
        <p:txBody>
          <a:bodyPr wrap="square" rtlCol="0">
            <a:spAutoFit/>
          </a:bodyPr>
          <a:lstStyle/>
          <a:p>
            <a:pPr algn="ctr"/>
            <a:r>
              <a:rPr lang="en-GB" sz="1200" b="1" dirty="0">
                <a:solidFill>
                  <a:srgbClr val="009644"/>
                </a:solidFill>
              </a:rPr>
              <a:t>DPS</a:t>
            </a:r>
          </a:p>
        </p:txBody>
      </p:sp>
      <p:sp>
        <p:nvSpPr>
          <p:cNvPr id="18" name="Arrow: Left 17">
            <a:extLst>
              <a:ext uri="{FF2B5EF4-FFF2-40B4-BE49-F238E27FC236}">
                <a16:creationId xmlns:a16="http://schemas.microsoft.com/office/drawing/2014/main" id="{02DB3A10-DD0F-0856-6D8E-E0C9BB92179C}"/>
              </a:ext>
            </a:extLst>
          </p:cNvPr>
          <p:cNvSpPr/>
          <p:nvPr/>
        </p:nvSpPr>
        <p:spPr>
          <a:xfrm>
            <a:off x="1754372" y="5411973"/>
            <a:ext cx="1295197" cy="310643"/>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2">
            <a:extLst>
              <a:ext uri="{FF2B5EF4-FFF2-40B4-BE49-F238E27FC236}">
                <a16:creationId xmlns:a16="http://schemas.microsoft.com/office/drawing/2014/main" id="{B5EA40A4-CDA4-3C0A-7698-854379CE27FD}"/>
              </a:ext>
            </a:extLst>
          </p:cNvPr>
          <p:cNvSpPr txBox="1">
            <a:spLocks/>
          </p:cNvSpPr>
          <p:nvPr/>
        </p:nvSpPr>
        <p:spPr>
          <a:xfrm>
            <a:off x="1638913" y="5624323"/>
            <a:ext cx="1731130" cy="401778"/>
          </a:xfrm>
          <a:prstGeom prst="rect">
            <a:avLst/>
          </a:prstGeom>
          <a:ln w="19050">
            <a:noFill/>
          </a:ln>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t>3 weeks shift</a:t>
            </a:r>
          </a:p>
        </p:txBody>
      </p:sp>
      <p:sp>
        <p:nvSpPr>
          <p:cNvPr id="27" name="Arrow: Left 26">
            <a:extLst>
              <a:ext uri="{FF2B5EF4-FFF2-40B4-BE49-F238E27FC236}">
                <a16:creationId xmlns:a16="http://schemas.microsoft.com/office/drawing/2014/main" id="{CB75D090-3CC8-3D02-904F-CBF72ECE9E72}"/>
              </a:ext>
            </a:extLst>
          </p:cNvPr>
          <p:cNvSpPr/>
          <p:nvPr/>
        </p:nvSpPr>
        <p:spPr>
          <a:xfrm flipH="1">
            <a:off x="6710683" y="5388388"/>
            <a:ext cx="513192" cy="334228"/>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2">
            <a:extLst>
              <a:ext uri="{FF2B5EF4-FFF2-40B4-BE49-F238E27FC236}">
                <a16:creationId xmlns:a16="http://schemas.microsoft.com/office/drawing/2014/main" id="{78763911-EB58-3A23-61E0-DF2971D5DDB6}"/>
              </a:ext>
            </a:extLst>
          </p:cNvPr>
          <p:cNvSpPr txBox="1">
            <a:spLocks/>
          </p:cNvSpPr>
          <p:nvPr/>
        </p:nvSpPr>
        <p:spPr>
          <a:xfrm>
            <a:off x="6068854" y="6396158"/>
            <a:ext cx="1731130" cy="401778"/>
          </a:xfrm>
          <a:prstGeom prst="rect">
            <a:avLst/>
          </a:prstGeom>
          <a:ln w="19050">
            <a:noFill/>
          </a:ln>
        </p:spPr>
        <p:txBody>
          <a:bodyPr vert="horz" lIns="91440" tIns="45720" rIns="91440" bIns="45720" rtlCol="0">
            <a:norm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t>1 week shift</a:t>
            </a:r>
          </a:p>
        </p:txBody>
      </p:sp>
      <p:cxnSp>
        <p:nvCxnSpPr>
          <p:cNvPr id="30" name="Straight Connector 29">
            <a:extLst>
              <a:ext uri="{FF2B5EF4-FFF2-40B4-BE49-F238E27FC236}">
                <a16:creationId xmlns:a16="http://schemas.microsoft.com/office/drawing/2014/main" id="{18116DE9-3B4C-CF10-F5D2-FB72D2392EF4}"/>
              </a:ext>
            </a:extLst>
          </p:cNvPr>
          <p:cNvCxnSpPr>
            <a:cxnSpLocks/>
            <a:stCxn id="28" idx="0"/>
          </p:cNvCxnSpPr>
          <p:nvPr/>
        </p:nvCxnSpPr>
        <p:spPr>
          <a:xfrm flipH="1" flipV="1">
            <a:off x="6905607" y="5624323"/>
            <a:ext cx="0" cy="77183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61FEDC59-201C-7A88-7E34-18981846EF30}"/>
              </a:ext>
            </a:extLst>
          </p:cNvPr>
          <p:cNvGrpSpPr/>
          <p:nvPr/>
        </p:nvGrpSpPr>
        <p:grpSpPr>
          <a:xfrm>
            <a:off x="7149655" y="4816744"/>
            <a:ext cx="1324680" cy="1582834"/>
            <a:chOff x="7149655" y="4816744"/>
            <a:chExt cx="1324680" cy="1582834"/>
          </a:xfrm>
        </p:grpSpPr>
        <p:sp>
          <p:nvSpPr>
            <p:cNvPr id="32" name="Rectangle 31">
              <a:extLst>
                <a:ext uri="{FF2B5EF4-FFF2-40B4-BE49-F238E27FC236}">
                  <a16:creationId xmlns:a16="http://schemas.microsoft.com/office/drawing/2014/main" id="{B8C0F614-F6E1-26F8-354A-88E9292D2DC4}"/>
                </a:ext>
              </a:extLst>
            </p:cNvPr>
            <p:cNvSpPr/>
            <p:nvPr/>
          </p:nvSpPr>
          <p:spPr>
            <a:xfrm>
              <a:off x="7149655" y="4816744"/>
              <a:ext cx="1303510" cy="1556923"/>
            </a:xfrm>
            <a:prstGeom prst="rect">
              <a:avLst/>
            </a:prstGeom>
            <a:solidFill>
              <a:srgbClr val="FF33CC">
                <a:alpha val="29804"/>
              </a:srgbClr>
            </a:solidFill>
            <a:ln w="28575">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DADBFEDF-88C2-2B81-E6B8-2F00D4FF4F36}"/>
                </a:ext>
              </a:extLst>
            </p:cNvPr>
            <p:cNvSpPr txBox="1"/>
            <p:nvPr/>
          </p:nvSpPr>
          <p:spPr>
            <a:xfrm>
              <a:off x="7153535" y="6122579"/>
              <a:ext cx="1320800" cy="276999"/>
            </a:xfrm>
            <a:prstGeom prst="rect">
              <a:avLst/>
            </a:prstGeom>
            <a:noFill/>
          </p:spPr>
          <p:txBody>
            <a:bodyPr wrap="square" rtlCol="0">
              <a:spAutoFit/>
            </a:bodyPr>
            <a:lstStyle/>
            <a:p>
              <a:pPr algn="ctr"/>
              <a:r>
                <a:rPr lang="en-GB" sz="1200" b="1" dirty="0">
                  <a:solidFill>
                    <a:srgbClr val="FF33CC"/>
                  </a:solidFill>
                </a:rPr>
                <a:t>AWAKE #2</a:t>
              </a:r>
            </a:p>
          </p:txBody>
        </p:sp>
      </p:grpSp>
    </p:spTree>
    <p:extLst>
      <p:ext uri="{BB962C8B-B14F-4D97-AF65-F5344CB8AC3E}">
        <p14:creationId xmlns:p14="http://schemas.microsoft.com/office/powerpoint/2010/main" val="4099079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p:bldP spid="13" grpId="0" animBg="1"/>
      <p:bldP spid="16" grpId="0" animBg="1"/>
      <p:bldP spid="17" grpId="0" animBg="1"/>
      <p:bldP spid="19" grpId="0" animBg="1"/>
      <p:bldP spid="21" grpId="0"/>
      <p:bldP spid="22" grpId="0"/>
      <p:bldP spid="23" grpId="0"/>
      <p:bldP spid="25" grpId="0"/>
      <p:bldP spid="20" grpId="0" animBg="1"/>
      <p:bldP spid="26" grpId="0"/>
      <p:bldP spid="6" grpId="0" animBg="1"/>
      <p:bldP spid="10" grpId="0"/>
      <p:bldP spid="18" grpId="0" animBg="1"/>
      <p:bldP spid="24" grpId="0"/>
      <p:bldP spid="27" grpId="0" animBg="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ED063014-1429-C21B-881C-02C363633D12}"/>
              </a:ext>
            </a:extLst>
          </p:cNvPr>
          <p:cNvPicPr>
            <a:picLocks noChangeAspect="1"/>
          </p:cNvPicPr>
          <p:nvPr/>
        </p:nvPicPr>
        <p:blipFill>
          <a:blip r:embed="rId3"/>
          <a:stretch>
            <a:fillRect/>
          </a:stretch>
        </p:blipFill>
        <p:spPr>
          <a:xfrm>
            <a:off x="0" y="656191"/>
            <a:ext cx="12192000" cy="3204754"/>
          </a:xfrm>
          <a:prstGeom prst="rect">
            <a:avLst/>
          </a:prstGeom>
        </p:spPr>
      </p:pic>
      <p:sp>
        <p:nvSpPr>
          <p:cNvPr id="2" name="Title 1">
            <a:extLst>
              <a:ext uri="{FF2B5EF4-FFF2-40B4-BE49-F238E27FC236}">
                <a16:creationId xmlns:a16="http://schemas.microsoft.com/office/drawing/2014/main" id="{E78F0EC1-0D5F-0289-11C7-8F99F90DBA41}"/>
              </a:ext>
            </a:extLst>
          </p:cNvPr>
          <p:cNvSpPr>
            <a:spLocks noGrp="1"/>
          </p:cNvSpPr>
          <p:nvPr>
            <p:ph type="title"/>
          </p:nvPr>
        </p:nvSpPr>
        <p:spPr>
          <a:xfrm>
            <a:off x="849243" y="12443"/>
            <a:ext cx="10515600" cy="717134"/>
          </a:xfrm>
        </p:spPr>
        <p:txBody>
          <a:bodyPr/>
          <a:lstStyle/>
          <a:p>
            <a:r>
              <a:rPr lang="en-GB" dirty="0"/>
              <a:t>Detailed planning</a:t>
            </a:r>
          </a:p>
        </p:txBody>
      </p:sp>
      <p:sp>
        <p:nvSpPr>
          <p:cNvPr id="3" name="Content Placeholder 2">
            <a:extLst>
              <a:ext uri="{FF2B5EF4-FFF2-40B4-BE49-F238E27FC236}">
                <a16:creationId xmlns:a16="http://schemas.microsoft.com/office/drawing/2014/main" id="{C5ED9552-D5B0-4805-6CBB-0BAC6902F5AE}"/>
              </a:ext>
            </a:extLst>
          </p:cNvPr>
          <p:cNvSpPr>
            <a:spLocks noGrp="1"/>
          </p:cNvSpPr>
          <p:nvPr>
            <p:ph idx="1"/>
          </p:nvPr>
        </p:nvSpPr>
        <p:spPr>
          <a:xfrm>
            <a:off x="298026" y="3925456"/>
            <a:ext cx="3610188" cy="782369"/>
          </a:xfrm>
          <a:ln w="28575">
            <a:solidFill>
              <a:schemeClr val="accent2">
                <a:lumMod val="60000"/>
                <a:lumOff val="40000"/>
              </a:schemeClr>
            </a:solidFill>
          </a:ln>
        </p:spPr>
        <p:txBody>
          <a:bodyPr>
            <a:normAutofit/>
          </a:bodyPr>
          <a:lstStyle/>
          <a:p>
            <a:pPr>
              <a:spcBef>
                <a:spcPts val="600"/>
              </a:spcBef>
            </a:pPr>
            <a:r>
              <a:rPr lang="en-GB" sz="1800" dirty="0"/>
              <a:t>2 weeks rubidium recycling</a:t>
            </a:r>
          </a:p>
          <a:p>
            <a:pPr>
              <a:spcBef>
                <a:spcPts val="600"/>
              </a:spcBef>
            </a:pPr>
            <a:r>
              <a:rPr lang="en-GB" sz="1800" dirty="0"/>
              <a:t>4 weeks preparation for removal</a:t>
            </a:r>
          </a:p>
        </p:txBody>
      </p:sp>
      <p:sp>
        <p:nvSpPr>
          <p:cNvPr id="4" name="Footer Placeholder 3">
            <a:extLst>
              <a:ext uri="{FF2B5EF4-FFF2-40B4-BE49-F238E27FC236}">
                <a16:creationId xmlns:a16="http://schemas.microsoft.com/office/drawing/2014/main" id="{04F6672A-C13C-011F-83AA-432CB0234999}"/>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7BA748E9-6E22-5A09-F052-82CB949256A9}"/>
              </a:ext>
            </a:extLst>
          </p:cNvPr>
          <p:cNvSpPr>
            <a:spLocks noGrp="1"/>
          </p:cNvSpPr>
          <p:nvPr>
            <p:ph type="sldNum" sz="quarter" idx="12"/>
          </p:nvPr>
        </p:nvSpPr>
        <p:spPr/>
        <p:txBody>
          <a:bodyPr/>
          <a:lstStyle/>
          <a:p>
            <a:fld id="{3D351EE0-6949-4F2E-8F68-46F7424C488D}" type="slidenum">
              <a:rPr lang="en-US" smtClean="0"/>
              <a:t>7</a:t>
            </a:fld>
            <a:endParaRPr lang="en-US"/>
          </a:p>
        </p:txBody>
      </p:sp>
      <p:cxnSp>
        <p:nvCxnSpPr>
          <p:cNvPr id="8" name="Straight Arrow Connector 7">
            <a:extLst>
              <a:ext uri="{FF2B5EF4-FFF2-40B4-BE49-F238E27FC236}">
                <a16:creationId xmlns:a16="http://schemas.microsoft.com/office/drawing/2014/main" id="{4839D5AF-4EB5-8622-EEEF-06A901E1313D}"/>
              </a:ext>
            </a:extLst>
          </p:cNvPr>
          <p:cNvCxnSpPr>
            <a:cxnSpLocks/>
          </p:cNvCxnSpPr>
          <p:nvPr/>
        </p:nvCxnSpPr>
        <p:spPr>
          <a:xfrm flipH="1">
            <a:off x="2067559" y="1444884"/>
            <a:ext cx="4028441" cy="2480572"/>
          </a:xfrm>
          <a:prstGeom prst="straightConnector1">
            <a:avLst/>
          </a:prstGeom>
          <a:ln w="28575">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9F26F2A6-A163-0108-A7F5-CAB82D21354D}"/>
              </a:ext>
            </a:extLst>
          </p:cNvPr>
          <p:cNvPicPr>
            <a:picLocks noChangeAspect="1"/>
          </p:cNvPicPr>
          <p:nvPr/>
        </p:nvPicPr>
        <p:blipFill>
          <a:blip r:embed="rId4"/>
          <a:stretch>
            <a:fillRect/>
          </a:stretch>
        </p:blipFill>
        <p:spPr>
          <a:xfrm>
            <a:off x="0" y="4757587"/>
            <a:ext cx="1577250" cy="1439066"/>
          </a:xfrm>
          <a:prstGeom prst="rect">
            <a:avLst/>
          </a:prstGeom>
        </p:spPr>
      </p:pic>
      <p:pic>
        <p:nvPicPr>
          <p:cNvPr id="15" name="Picture 14">
            <a:extLst>
              <a:ext uri="{FF2B5EF4-FFF2-40B4-BE49-F238E27FC236}">
                <a16:creationId xmlns:a16="http://schemas.microsoft.com/office/drawing/2014/main" id="{A2F548D3-F13C-CF21-A8CD-7A0F3A823727}"/>
              </a:ext>
            </a:extLst>
          </p:cNvPr>
          <p:cNvPicPr>
            <a:picLocks noChangeAspect="1"/>
          </p:cNvPicPr>
          <p:nvPr/>
        </p:nvPicPr>
        <p:blipFill>
          <a:blip r:embed="rId5"/>
          <a:stretch>
            <a:fillRect/>
          </a:stretch>
        </p:blipFill>
        <p:spPr>
          <a:xfrm>
            <a:off x="1625603" y="5064079"/>
            <a:ext cx="2783770" cy="831137"/>
          </a:xfrm>
          <a:prstGeom prst="rect">
            <a:avLst/>
          </a:prstGeom>
        </p:spPr>
      </p:pic>
      <p:sp>
        <p:nvSpPr>
          <p:cNvPr id="16" name="Content Placeholder 2">
            <a:extLst>
              <a:ext uri="{FF2B5EF4-FFF2-40B4-BE49-F238E27FC236}">
                <a16:creationId xmlns:a16="http://schemas.microsoft.com/office/drawing/2014/main" id="{3A6A1848-ABFE-0D0E-B124-729E56EBE31A}"/>
              </a:ext>
            </a:extLst>
          </p:cNvPr>
          <p:cNvSpPr txBox="1">
            <a:spLocks/>
          </p:cNvSpPr>
          <p:nvPr/>
        </p:nvSpPr>
        <p:spPr>
          <a:xfrm>
            <a:off x="4697706" y="3925457"/>
            <a:ext cx="3486213" cy="1487660"/>
          </a:xfrm>
          <a:prstGeom prst="rect">
            <a:avLst/>
          </a:prstGeom>
          <a:ln w="28575">
            <a:solidFill>
              <a:srgbClr val="00B050"/>
            </a:solidFill>
          </a:ln>
        </p:spPr>
        <p:txBody>
          <a:bodyPr vert="horz" lIns="91440" tIns="45720" rIns="91440" bIns="45720" rtlCol="0">
            <a:no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GB" sz="1800" dirty="0"/>
              <a:t>2 weeks transport &amp; installation</a:t>
            </a:r>
          </a:p>
          <a:p>
            <a:pPr>
              <a:spcBef>
                <a:spcPts val="600"/>
              </a:spcBef>
            </a:pPr>
            <a:r>
              <a:rPr lang="en-GB" sz="1800" dirty="0"/>
              <a:t>3 weeks commissioning</a:t>
            </a:r>
          </a:p>
          <a:p>
            <a:pPr>
              <a:spcBef>
                <a:spcPts val="600"/>
              </a:spcBef>
            </a:pPr>
            <a:r>
              <a:rPr lang="en-GB" sz="1800" dirty="0"/>
              <a:t>2-3 weeks test</a:t>
            </a:r>
          </a:p>
          <a:p>
            <a:pPr>
              <a:spcBef>
                <a:spcPts val="600"/>
              </a:spcBef>
            </a:pPr>
            <a:r>
              <a:rPr lang="en-GB" sz="1800" dirty="0"/>
              <a:t>1 week decommissioning</a:t>
            </a:r>
          </a:p>
        </p:txBody>
      </p:sp>
      <p:sp>
        <p:nvSpPr>
          <p:cNvPr id="19" name="Content Placeholder 2">
            <a:extLst>
              <a:ext uri="{FF2B5EF4-FFF2-40B4-BE49-F238E27FC236}">
                <a16:creationId xmlns:a16="http://schemas.microsoft.com/office/drawing/2014/main" id="{74EC26EF-491A-DB6D-1156-19812970DDB7}"/>
              </a:ext>
            </a:extLst>
          </p:cNvPr>
          <p:cNvSpPr txBox="1">
            <a:spLocks/>
          </p:cNvSpPr>
          <p:nvPr/>
        </p:nvSpPr>
        <p:spPr>
          <a:xfrm>
            <a:off x="8486988" y="3925458"/>
            <a:ext cx="3562772" cy="1061002"/>
          </a:xfrm>
          <a:prstGeom prst="rect">
            <a:avLst/>
          </a:prstGeom>
          <a:ln w="28575">
            <a:solidFill>
              <a:schemeClr val="accent2">
                <a:lumMod val="40000"/>
                <a:lumOff val="60000"/>
              </a:schemeClr>
            </a:solidFill>
          </a:ln>
        </p:spPr>
        <p:txBody>
          <a:bodyPr vert="horz" lIns="91440" tIns="45720" rIns="91440" bIns="45720" rtlCol="0">
            <a:noAutofit/>
          </a:bodyPr>
          <a:lstStyle>
            <a:lvl1pPr marL="228600" indent="-2304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304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304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304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GB" sz="1800" dirty="0"/>
              <a:t>8 weeks pre-build in a clean room</a:t>
            </a:r>
          </a:p>
          <a:p>
            <a:pPr>
              <a:spcBef>
                <a:spcPts val="600"/>
              </a:spcBef>
            </a:pPr>
            <a:r>
              <a:rPr lang="en-GB" sz="1800" dirty="0"/>
              <a:t>4 weeks installation</a:t>
            </a:r>
          </a:p>
          <a:p>
            <a:pPr>
              <a:spcBef>
                <a:spcPts val="600"/>
              </a:spcBef>
            </a:pPr>
            <a:r>
              <a:rPr lang="en-GB" sz="1800" dirty="0"/>
              <a:t>4 weeks commissioning</a:t>
            </a:r>
          </a:p>
        </p:txBody>
      </p:sp>
      <p:cxnSp>
        <p:nvCxnSpPr>
          <p:cNvPr id="20" name="Straight Arrow Connector 19">
            <a:extLst>
              <a:ext uri="{FF2B5EF4-FFF2-40B4-BE49-F238E27FC236}">
                <a16:creationId xmlns:a16="http://schemas.microsoft.com/office/drawing/2014/main" id="{62EB9344-F982-90F2-815F-91C4A7E1204A}"/>
              </a:ext>
            </a:extLst>
          </p:cNvPr>
          <p:cNvCxnSpPr>
            <a:cxnSpLocks/>
            <a:endCxn id="19" idx="0"/>
          </p:cNvCxnSpPr>
          <p:nvPr/>
        </p:nvCxnSpPr>
        <p:spPr>
          <a:xfrm>
            <a:off x="9665208" y="2467287"/>
            <a:ext cx="603166" cy="1458171"/>
          </a:xfrm>
          <a:prstGeom prst="straightConnector1">
            <a:avLst/>
          </a:prstGeom>
          <a:ln w="28575">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D0AB352-5EA4-520B-4228-D954F28EEFCF}"/>
              </a:ext>
            </a:extLst>
          </p:cNvPr>
          <p:cNvCxnSpPr>
            <a:cxnSpLocks/>
            <a:endCxn id="16" idx="0"/>
          </p:cNvCxnSpPr>
          <p:nvPr/>
        </p:nvCxnSpPr>
        <p:spPr>
          <a:xfrm flipH="1">
            <a:off x="6440813" y="1789041"/>
            <a:ext cx="1443009" cy="213641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B3118DD2-DDBA-91F0-FF6A-2FE42C4C578C}"/>
              </a:ext>
            </a:extLst>
          </p:cNvPr>
          <p:cNvPicPr>
            <a:picLocks noChangeAspect="1"/>
          </p:cNvPicPr>
          <p:nvPr/>
        </p:nvPicPr>
        <p:blipFill>
          <a:blip r:embed="rId6"/>
          <a:stretch>
            <a:fillRect/>
          </a:stretch>
        </p:blipFill>
        <p:spPr>
          <a:xfrm>
            <a:off x="8717868" y="5064079"/>
            <a:ext cx="3330784" cy="1297858"/>
          </a:xfrm>
          <a:prstGeom prst="rect">
            <a:avLst/>
          </a:prstGeom>
        </p:spPr>
      </p:pic>
      <p:pic>
        <p:nvPicPr>
          <p:cNvPr id="44" name="Picture 43" descr="A picture containing factory&#10;&#10;Description automatically generated">
            <a:extLst>
              <a:ext uri="{FF2B5EF4-FFF2-40B4-BE49-F238E27FC236}">
                <a16:creationId xmlns:a16="http://schemas.microsoft.com/office/drawing/2014/main" id="{8975E591-9974-99AF-6C8C-8F2E9956E8D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1003" y="5474756"/>
            <a:ext cx="2219619" cy="1297857"/>
          </a:xfrm>
          <a:prstGeom prst="rect">
            <a:avLst/>
          </a:prstGeom>
        </p:spPr>
      </p:pic>
    </p:spTree>
    <p:extLst>
      <p:ext uri="{BB962C8B-B14F-4D97-AF65-F5344CB8AC3E}">
        <p14:creationId xmlns:p14="http://schemas.microsoft.com/office/powerpoint/2010/main" val="334450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ED063014-1429-C21B-881C-02C363633D12}"/>
              </a:ext>
            </a:extLst>
          </p:cNvPr>
          <p:cNvPicPr>
            <a:picLocks noChangeAspect="1"/>
          </p:cNvPicPr>
          <p:nvPr/>
        </p:nvPicPr>
        <p:blipFill>
          <a:blip r:embed="rId3"/>
          <a:stretch>
            <a:fillRect/>
          </a:stretch>
        </p:blipFill>
        <p:spPr>
          <a:xfrm>
            <a:off x="0" y="656191"/>
            <a:ext cx="12192000" cy="3204754"/>
          </a:xfrm>
          <a:prstGeom prst="rect">
            <a:avLst/>
          </a:prstGeom>
        </p:spPr>
      </p:pic>
      <p:sp>
        <p:nvSpPr>
          <p:cNvPr id="2" name="Title 1">
            <a:extLst>
              <a:ext uri="{FF2B5EF4-FFF2-40B4-BE49-F238E27FC236}">
                <a16:creationId xmlns:a16="http://schemas.microsoft.com/office/drawing/2014/main" id="{E78F0EC1-0D5F-0289-11C7-8F99F90DBA41}"/>
              </a:ext>
            </a:extLst>
          </p:cNvPr>
          <p:cNvSpPr>
            <a:spLocks noGrp="1"/>
          </p:cNvSpPr>
          <p:nvPr>
            <p:ph type="title"/>
          </p:nvPr>
        </p:nvSpPr>
        <p:spPr>
          <a:xfrm>
            <a:off x="849243" y="12443"/>
            <a:ext cx="10515600" cy="717134"/>
          </a:xfrm>
        </p:spPr>
        <p:txBody>
          <a:bodyPr/>
          <a:lstStyle/>
          <a:p>
            <a:r>
              <a:rPr lang="en-GB" dirty="0"/>
              <a:t>Detailed planning</a:t>
            </a:r>
          </a:p>
        </p:txBody>
      </p:sp>
      <p:sp>
        <p:nvSpPr>
          <p:cNvPr id="7" name="Content Placeholder 6">
            <a:extLst>
              <a:ext uri="{FF2B5EF4-FFF2-40B4-BE49-F238E27FC236}">
                <a16:creationId xmlns:a16="http://schemas.microsoft.com/office/drawing/2014/main" id="{54D9C18C-80E0-9274-72FD-4E60F6BE0A86}"/>
              </a:ext>
            </a:extLst>
          </p:cNvPr>
          <p:cNvSpPr>
            <a:spLocks noGrp="1"/>
          </p:cNvSpPr>
          <p:nvPr>
            <p:ph idx="1"/>
          </p:nvPr>
        </p:nvSpPr>
        <p:spPr>
          <a:xfrm>
            <a:off x="344423" y="3931920"/>
            <a:ext cx="10515600" cy="2176272"/>
          </a:xfrm>
        </p:spPr>
        <p:txBody>
          <a:bodyPr>
            <a:normAutofit fontScale="70000" lnSpcReduction="20000"/>
          </a:bodyPr>
          <a:lstStyle/>
          <a:p>
            <a:r>
              <a:rPr lang="en-GB" dirty="0"/>
              <a:t>Critical activities that might lead to a delay :</a:t>
            </a:r>
          </a:p>
          <a:p>
            <a:pPr lvl="1"/>
            <a:r>
              <a:rPr lang="en-GB" dirty="0"/>
              <a:t>Readiness of DPS</a:t>
            </a:r>
          </a:p>
          <a:p>
            <a:pPr lvl="1"/>
            <a:r>
              <a:rPr lang="en-GB" dirty="0"/>
              <a:t>Proton run dates for DPS</a:t>
            </a:r>
          </a:p>
          <a:p>
            <a:pPr lvl="1"/>
            <a:r>
              <a:rPr lang="en-GB" dirty="0"/>
              <a:t>Readiness of step density vapor source to go in the tunnel</a:t>
            </a:r>
          </a:p>
          <a:p>
            <a:r>
              <a:rPr lang="en-GB" dirty="0"/>
              <a:t>Minimum duration between DPS test proton run and new vapor source ready for protons </a:t>
            </a:r>
          </a:p>
          <a:p>
            <a:pPr lvl="1"/>
            <a:r>
              <a:rPr lang="en-GB" dirty="0"/>
              <a:t>11 weeks (if 2 weeks proton run for DPS)</a:t>
            </a:r>
          </a:p>
          <a:p>
            <a:pPr lvl="1"/>
            <a:r>
              <a:rPr lang="en-GB" dirty="0"/>
              <a:t>12 weeks (if 3 weeks proton run for DPS)</a:t>
            </a:r>
          </a:p>
          <a:p>
            <a:endParaRPr lang="en-GB" dirty="0"/>
          </a:p>
        </p:txBody>
      </p:sp>
      <p:cxnSp>
        <p:nvCxnSpPr>
          <p:cNvPr id="10" name="Straight Arrow Connector 9">
            <a:extLst>
              <a:ext uri="{FF2B5EF4-FFF2-40B4-BE49-F238E27FC236}">
                <a16:creationId xmlns:a16="http://schemas.microsoft.com/office/drawing/2014/main" id="{03B29953-3FB1-B8ED-7123-51F17BD0B1B9}"/>
              </a:ext>
            </a:extLst>
          </p:cNvPr>
          <p:cNvCxnSpPr/>
          <p:nvPr/>
        </p:nvCxnSpPr>
        <p:spPr>
          <a:xfrm>
            <a:off x="7616952" y="1819656"/>
            <a:ext cx="274320"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4BF765E-C536-AED8-C973-3B35E63662C9}"/>
              </a:ext>
            </a:extLst>
          </p:cNvPr>
          <p:cNvCxnSpPr/>
          <p:nvPr/>
        </p:nvCxnSpPr>
        <p:spPr>
          <a:xfrm>
            <a:off x="8162544" y="2017776"/>
            <a:ext cx="274320" cy="0"/>
          </a:xfrm>
          <a:prstGeom prst="straightConnector1">
            <a:avLst/>
          </a:prstGeom>
          <a:ln w="57150">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7080333-69D8-2E3E-4DEB-D58EFEEB98A8}"/>
              </a:ext>
            </a:extLst>
          </p:cNvPr>
          <p:cNvCxnSpPr/>
          <p:nvPr/>
        </p:nvCxnSpPr>
        <p:spPr>
          <a:xfrm>
            <a:off x="8543544" y="2746248"/>
            <a:ext cx="27432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60C339D-11A7-52F6-FA35-4E9100380E9A}"/>
              </a:ext>
            </a:extLst>
          </p:cNvPr>
          <p:cNvCxnSpPr/>
          <p:nvPr/>
        </p:nvCxnSpPr>
        <p:spPr>
          <a:xfrm>
            <a:off x="2697624" y="4375014"/>
            <a:ext cx="274320"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8BA6F3E-50E3-3DD3-AAFA-CB03F0116371}"/>
              </a:ext>
            </a:extLst>
          </p:cNvPr>
          <p:cNvCxnSpPr/>
          <p:nvPr/>
        </p:nvCxnSpPr>
        <p:spPr>
          <a:xfrm>
            <a:off x="3381440" y="4636930"/>
            <a:ext cx="274320" cy="0"/>
          </a:xfrm>
          <a:prstGeom prst="straightConnector1">
            <a:avLst/>
          </a:prstGeom>
          <a:ln w="57150">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70022A5-D04B-B578-8EFA-09631BEF6F3F}"/>
              </a:ext>
            </a:extLst>
          </p:cNvPr>
          <p:cNvCxnSpPr/>
          <p:nvPr/>
        </p:nvCxnSpPr>
        <p:spPr>
          <a:xfrm>
            <a:off x="6292987" y="4897569"/>
            <a:ext cx="27432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9C822B5-FA54-7F24-540E-B5F3DB073769}"/>
              </a:ext>
            </a:extLst>
          </p:cNvPr>
          <p:cNvCxnSpPr/>
          <p:nvPr/>
        </p:nvCxnSpPr>
        <p:spPr>
          <a:xfrm>
            <a:off x="8436863" y="1935126"/>
            <a:ext cx="1260000" cy="0"/>
          </a:xfrm>
          <a:prstGeom prst="straightConnector1">
            <a:avLst/>
          </a:prstGeom>
          <a:ln w="5715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D42D5ED-F590-B0AD-E11D-3A25CAEB4306}"/>
              </a:ext>
            </a:extLst>
          </p:cNvPr>
          <p:cNvCxnSpPr/>
          <p:nvPr/>
        </p:nvCxnSpPr>
        <p:spPr>
          <a:xfrm>
            <a:off x="9918334" y="5277294"/>
            <a:ext cx="1260000" cy="0"/>
          </a:xfrm>
          <a:prstGeom prst="straightConnector1">
            <a:avLst/>
          </a:prstGeom>
          <a:ln w="5715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232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Picture 151">
            <a:extLst>
              <a:ext uri="{FF2B5EF4-FFF2-40B4-BE49-F238E27FC236}">
                <a16:creationId xmlns:a16="http://schemas.microsoft.com/office/drawing/2014/main" id="{A6F633F3-278A-324B-9CDB-DF0BA6EBBDA1}"/>
              </a:ext>
            </a:extLst>
          </p:cNvPr>
          <p:cNvPicPr>
            <a:picLocks noChangeAspect="1"/>
          </p:cNvPicPr>
          <p:nvPr/>
        </p:nvPicPr>
        <p:blipFill rotWithShape="1">
          <a:blip r:embed="rId3"/>
          <a:srcRect b="34870"/>
          <a:stretch/>
        </p:blipFill>
        <p:spPr>
          <a:xfrm>
            <a:off x="5333393" y="556669"/>
            <a:ext cx="2239053" cy="568230"/>
          </a:xfrm>
          <a:prstGeom prst="rect">
            <a:avLst/>
          </a:prstGeom>
        </p:spPr>
      </p:pic>
      <p:sp>
        <p:nvSpPr>
          <p:cNvPr id="2" name="Title 1">
            <a:extLst>
              <a:ext uri="{FF2B5EF4-FFF2-40B4-BE49-F238E27FC236}">
                <a16:creationId xmlns:a16="http://schemas.microsoft.com/office/drawing/2014/main" id="{F6E7B112-87CB-B12A-A33B-6FDF14B187CC}"/>
              </a:ext>
            </a:extLst>
          </p:cNvPr>
          <p:cNvSpPr>
            <a:spLocks noGrp="1"/>
          </p:cNvSpPr>
          <p:nvPr>
            <p:ph type="title"/>
          </p:nvPr>
        </p:nvSpPr>
        <p:spPr>
          <a:xfrm>
            <a:off x="849243" y="21587"/>
            <a:ext cx="10515600" cy="717134"/>
          </a:xfrm>
        </p:spPr>
        <p:txBody>
          <a:bodyPr/>
          <a:lstStyle/>
          <a:p>
            <a:r>
              <a:rPr lang="en-GB" dirty="0"/>
              <a:t>Preparation works – Who does what</a:t>
            </a:r>
          </a:p>
        </p:txBody>
      </p:sp>
      <p:sp>
        <p:nvSpPr>
          <p:cNvPr id="4" name="Footer Placeholder 3">
            <a:extLst>
              <a:ext uri="{FF2B5EF4-FFF2-40B4-BE49-F238E27FC236}">
                <a16:creationId xmlns:a16="http://schemas.microsoft.com/office/drawing/2014/main" id="{F27069C9-7C80-85D3-803F-4EB3A9383CEC}"/>
              </a:ext>
            </a:extLst>
          </p:cNvPr>
          <p:cNvSpPr>
            <a:spLocks noGrp="1"/>
          </p:cNvSpPr>
          <p:nvPr>
            <p:ph type="ftr" sz="quarter" idx="11"/>
          </p:nvPr>
        </p:nvSpPr>
        <p:spPr/>
        <p:txBody>
          <a:bodyPr/>
          <a:lstStyle/>
          <a:p>
            <a:r>
              <a:rPr lang="en-US"/>
              <a:t>AWAKE Collaboration Meeting 5-7 October 2022</a:t>
            </a:r>
            <a:endParaRPr lang="en-US" dirty="0"/>
          </a:p>
        </p:txBody>
      </p:sp>
      <p:sp>
        <p:nvSpPr>
          <p:cNvPr id="5" name="Slide Number Placeholder 4">
            <a:extLst>
              <a:ext uri="{FF2B5EF4-FFF2-40B4-BE49-F238E27FC236}">
                <a16:creationId xmlns:a16="http://schemas.microsoft.com/office/drawing/2014/main" id="{D007553C-49DD-D096-D73F-3B75B58AE5DC}"/>
              </a:ext>
            </a:extLst>
          </p:cNvPr>
          <p:cNvSpPr>
            <a:spLocks noGrp="1"/>
          </p:cNvSpPr>
          <p:nvPr>
            <p:ph type="sldNum" sz="quarter" idx="12"/>
          </p:nvPr>
        </p:nvSpPr>
        <p:spPr/>
        <p:txBody>
          <a:bodyPr/>
          <a:lstStyle/>
          <a:p>
            <a:fld id="{3D351EE0-6949-4F2E-8F68-46F7424C488D}" type="slidenum">
              <a:rPr lang="en-US" smtClean="0"/>
              <a:t>9</a:t>
            </a:fld>
            <a:endParaRPr lang="en-US"/>
          </a:p>
        </p:txBody>
      </p:sp>
      <p:grpSp>
        <p:nvGrpSpPr>
          <p:cNvPr id="143" name="Group 142">
            <a:extLst>
              <a:ext uri="{FF2B5EF4-FFF2-40B4-BE49-F238E27FC236}">
                <a16:creationId xmlns:a16="http://schemas.microsoft.com/office/drawing/2014/main" id="{E6A3D0BD-2419-5945-3619-90662EF1504B}"/>
              </a:ext>
            </a:extLst>
          </p:cNvPr>
          <p:cNvGrpSpPr/>
          <p:nvPr/>
        </p:nvGrpSpPr>
        <p:grpSpPr>
          <a:xfrm>
            <a:off x="665268" y="1148755"/>
            <a:ext cx="10935320" cy="4574484"/>
            <a:chOff x="665268" y="1148755"/>
            <a:chExt cx="10935320" cy="4574484"/>
          </a:xfrm>
        </p:grpSpPr>
        <p:sp>
          <p:nvSpPr>
            <p:cNvPr id="69" name="Rectangle: Rounded Corners 68">
              <a:extLst>
                <a:ext uri="{FF2B5EF4-FFF2-40B4-BE49-F238E27FC236}">
                  <a16:creationId xmlns:a16="http://schemas.microsoft.com/office/drawing/2014/main" id="{C68E4B7A-215F-C0FB-B35D-848221DB188B}"/>
                </a:ext>
              </a:extLst>
            </p:cNvPr>
            <p:cNvSpPr>
              <a:spLocks/>
            </p:cNvSpPr>
            <p:nvPr/>
          </p:nvSpPr>
          <p:spPr bwMode="auto">
            <a:xfrm>
              <a:off x="665268" y="3209254"/>
              <a:ext cx="1807744" cy="540000"/>
            </a:xfrm>
            <a:prstGeom prst="roundRect">
              <a:avLst/>
            </a:prstGeom>
            <a:noFill/>
            <a:ln w="19050">
              <a:solidFill>
                <a:schemeClr val="accent5">
                  <a:lumMod val="40000"/>
                  <a:lumOff val="60000"/>
                </a:schemeClr>
              </a:solidFill>
              <a:miter lim="800000"/>
              <a:headEnd/>
              <a:tailEnd/>
            </a:ln>
          </p:spPr>
          <p:txBody>
            <a:bodyPr rot="0" vert="horz" wrap="square" lIns="91440" tIns="45720" rIns="91440" bIns="45720" anchor="ctr" anchorCtr="0">
              <a:noAutofit/>
            </a:bodyPr>
            <a:lstStyle/>
            <a:p>
              <a:pPr algn="ctr">
                <a:lnSpc>
                  <a:spcPct val="120000"/>
                </a:lnSpc>
              </a:pP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Update 3D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models</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&amp;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integration</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studies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0" name="Rectangle: Rounded Corners 69">
              <a:extLst>
                <a:ext uri="{FF2B5EF4-FFF2-40B4-BE49-F238E27FC236}">
                  <a16:creationId xmlns:a16="http://schemas.microsoft.com/office/drawing/2014/main" id="{4419D06C-7605-69A2-AAD2-2A7CA2563684}"/>
                </a:ext>
              </a:extLst>
            </p:cNvPr>
            <p:cNvSpPr>
              <a:spLocks/>
            </p:cNvSpPr>
            <p:nvPr/>
          </p:nvSpPr>
          <p:spPr bwMode="auto">
            <a:xfrm>
              <a:off x="3041972" y="5183239"/>
              <a:ext cx="1440000" cy="540000"/>
            </a:xfrm>
            <a:prstGeom prst="roundRect">
              <a:avLst/>
            </a:prstGeom>
            <a:noFill/>
            <a:ln w="19050">
              <a:solidFill>
                <a:schemeClr val="accent5">
                  <a:lumMod val="60000"/>
                  <a:lumOff val="40000"/>
                </a:schemeClr>
              </a:solidFill>
              <a:miter lim="800000"/>
              <a:headEnd/>
              <a:tailEnd/>
            </a:ln>
          </p:spPr>
          <p:txBody>
            <a:bodyPr rot="0" vert="horz" wrap="square" lIns="91440" tIns="45720" rIns="91440" bIns="45720" anchor="ctr" anchorCtr="0">
              <a:noAutofit/>
            </a:bodyPr>
            <a:lstStyle/>
            <a:p>
              <a:pPr algn="ctr">
                <a:lnSpc>
                  <a:spcPct val="120000"/>
                </a:lnSpc>
              </a:pP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Mechanical</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supports &amp;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technical</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drawings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1" name="Rectangle: Rounded Corners 70">
              <a:extLst>
                <a:ext uri="{FF2B5EF4-FFF2-40B4-BE49-F238E27FC236}">
                  <a16:creationId xmlns:a16="http://schemas.microsoft.com/office/drawing/2014/main" id="{B8B6172E-250F-6D38-EECD-8AF8B63E6BBC}"/>
                </a:ext>
              </a:extLst>
            </p:cNvPr>
            <p:cNvSpPr>
              <a:spLocks/>
            </p:cNvSpPr>
            <p:nvPr/>
          </p:nvSpPr>
          <p:spPr bwMode="auto">
            <a:xfrm>
              <a:off x="4580795" y="5179033"/>
              <a:ext cx="1440000" cy="540000"/>
            </a:xfrm>
            <a:prstGeom prst="roundRect">
              <a:avLst/>
            </a:prstGeom>
            <a:noFill/>
            <a:ln w="19050">
              <a:solidFill>
                <a:schemeClr val="accent5">
                  <a:lumMod val="60000"/>
                  <a:lumOff val="40000"/>
                </a:schemeClr>
              </a:solidFill>
              <a:miter lim="800000"/>
              <a:headEnd/>
              <a:tailEnd/>
            </a:ln>
          </p:spPr>
          <p:txBody>
            <a:bodyPr rot="0" vert="horz" wrap="square" lIns="91440" tIns="45720" rIns="91440" bIns="45720" anchor="ctr" anchorCtr="0">
              <a:noAutofit/>
            </a:bodyPr>
            <a:lstStyle/>
            <a:p>
              <a:pPr algn="ctr">
                <a:lnSpc>
                  <a:spcPct val="120000"/>
                </a:lnSpc>
              </a:pP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Manufacturing</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of new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pieces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2" name="Rectangle: Rounded Corners 71">
              <a:extLst>
                <a:ext uri="{FF2B5EF4-FFF2-40B4-BE49-F238E27FC236}">
                  <a16:creationId xmlns:a16="http://schemas.microsoft.com/office/drawing/2014/main" id="{B6E975DD-75AF-22B9-6CC5-9228D4B11B6A}"/>
                </a:ext>
              </a:extLst>
            </p:cNvPr>
            <p:cNvSpPr>
              <a:spLocks/>
            </p:cNvSpPr>
            <p:nvPr/>
          </p:nvSpPr>
          <p:spPr bwMode="auto">
            <a:xfrm>
              <a:off x="1810718" y="1924099"/>
              <a:ext cx="1807744" cy="540000"/>
            </a:xfrm>
            <a:prstGeom prst="roundRect">
              <a:avLst/>
            </a:prstGeom>
            <a:noFill/>
            <a:ln w="19050">
              <a:solidFill>
                <a:srgbClr val="47CFFF"/>
              </a:solidFill>
              <a:miter lim="800000"/>
              <a:headEnd/>
              <a:tailEnd/>
            </a:ln>
          </p:spPr>
          <p:txBody>
            <a:bodyPr rot="0" vert="horz" wrap="square" lIns="91440" tIns="45720" rIns="91440" bIns="45720" anchor="ctr" anchorCtr="0">
              <a:noAutofit/>
            </a:bodyPr>
            <a:lstStyle/>
            <a:p>
              <a:pPr algn="ctr">
                <a:lnSpc>
                  <a:spcPct val="120000"/>
                </a:lnSpc>
              </a:pP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Decommissioning</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of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current</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vapor</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source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3" name="Rectangle: Rounded Corners 72">
              <a:extLst>
                <a:ext uri="{FF2B5EF4-FFF2-40B4-BE49-F238E27FC236}">
                  <a16:creationId xmlns:a16="http://schemas.microsoft.com/office/drawing/2014/main" id="{6C3A87BC-B2EC-5F93-2999-0E44DE61C265}"/>
                </a:ext>
              </a:extLst>
            </p:cNvPr>
            <p:cNvSpPr>
              <a:spLocks/>
            </p:cNvSpPr>
            <p:nvPr/>
          </p:nvSpPr>
          <p:spPr bwMode="auto">
            <a:xfrm>
              <a:off x="3860040" y="1148755"/>
              <a:ext cx="1807744" cy="540000"/>
            </a:xfrm>
            <a:prstGeom prst="roundRect">
              <a:avLst/>
            </a:prstGeom>
            <a:noFill/>
            <a:ln w="19050">
              <a:solidFill>
                <a:srgbClr val="47CFFF"/>
              </a:solidFill>
              <a:miter lim="800000"/>
              <a:headEnd/>
              <a:tailEnd/>
            </a:ln>
          </p:spPr>
          <p:txBody>
            <a:bodyPr rot="0" vert="horz" wrap="square" lIns="91440" tIns="45720" rIns="91440" bIns="45720" anchor="ctr" anchorCtr="0">
              <a:noAutofit/>
            </a:bodyPr>
            <a:lstStyle/>
            <a:p>
              <a:pPr algn="ctr">
                <a:lnSpc>
                  <a:spcPct val="120000"/>
                </a:lnSpc>
              </a:pP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Design &amp; installation of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step</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density</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000" dirty="0" err="1">
                  <a:effectLst/>
                  <a:latin typeface="Verdana" panose="020B0604030504040204" pitchFamily="34" charset="0"/>
                  <a:ea typeface="Times New Roman" panose="02020603050405020304" pitchFamily="18" charset="0"/>
                  <a:cs typeface="Times New Roman" panose="02020603050405020304" pitchFamily="18" charset="0"/>
                </a:rPr>
                <a:t>vapor</a:t>
              </a: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 source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4" name="Rectangle: Rounded Corners 73">
              <a:extLst>
                <a:ext uri="{FF2B5EF4-FFF2-40B4-BE49-F238E27FC236}">
                  <a16:creationId xmlns:a16="http://schemas.microsoft.com/office/drawing/2014/main" id="{A3D5098D-92F9-5C06-9DA4-ADBFA0F02E33}"/>
                </a:ext>
              </a:extLst>
            </p:cNvPr>
            <p:cNvSpPr>
              <a:spLocks/>
            </p:cNvSpPr>
            <p:nvPr/>
          </p:nvSpPr>
          <p:spPr bwMode="auto">
            <a:xfrm>
              <a:off x="9792844" y="3590254"/>
              <a:ext cx="1807744" cy="540000"/>
            </a:xfrm>
            <a:prstGeom prst="roundRect">
              <a:avLst>
                <a:gd name="adj" fmla="val 16667"/>
              </a:avLst>
            </a:prstGeom>
            <a:noFill/>
            <a:ln w="19050">
              <a:solidFill>
                <a:schemeClr val="tx2">
                  <a:lumMod val="60000"/>
                  <a:lumOff val="40000"/>
                </a:schemeClr>
              </a:solidFill>
              <a:miter lim="800000"/>
              <a:headEnd/>
              <a:tailEnd/>
            </a:ln>
          </p:spPr>
          <p:txBody>
            <a:bodyPr rot="0" vert="horz" wrap="square" lIns="91440" tIns="45720" rIns="91440" bIns="45720" anchor="ctr" anchorCtr="0">
              <a:noAutofit/>
            </a:bodyPr>
            <a:lstStyle/>
            <a:p>
              <a:pPr algn="ctr">
                <a:lnSpc>
                  <a:spcPct val="120000"/>
                </a:lnSpc>
              </a:pPr>
              <a:r>
                <a:rPr lang="en-GB" sz="1000" dirty="0">
                  <a:effectLst/>
                  <a:latin typeface="Verdana" panose="020B0604030504040204" pitchFamily="34" charset="0"/>
                  <a:ea typeface="Times New Roman" panose="02020603050405020304" pitchFamily="18" charset="0"/>
                  <a:cs typeface="Times New Roman" panose="02020603050405020304" pitchFamily="18" charset="0"/>
                </a:rPr>
                <a:t>Alignment of new </a:t>
              </a:r>
              <a:r>
                <a:rPr lang="en-GB" sz="1000" dirty="0" err="1">
                  <a:effectLst/>
                  <a:latin typeface="Verdana" panose="020B0604030504040204" pitchFamily="34" charset="0"/>
                  <a:ea typeface="Times New Roman" panose="02020603050405020304" pitchFamily="18" charset="0"/>
                  <a:cs typeface="Times New Roman" panose="02020603050405020304" pitchFamily="18" charset="0"/>
                </a:rPr>
                <a:t>equipement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grpSp>
          <p:nvGrpSpPr>
            <p:cNvPr id="118" name="Group 117">
              <a:extLst>
                <a:ext uri="{FF2B5EF4-FFF2-40B4-BE49-F238E27FC236}">
                  <a16:creationId xmlns:a16="http://schemas.microsoft.com/office/drawing/2014/main" id="{B47912A1-AA70-8C01-E7ED-1E8FAA2EEC7A}"/>
                </a:ext>
              </a:extLst>
            </p:cNvPr>
            <p:cNvGrpSpPr/>
            <p:nvPr/>
          </p:nvGrpSpPr>
          <p:grpSpPr>
            <a:xfrm>
              <a:off x="2714590" y="1812669"/>
              <a:ext cx="6820854" cy="3219740"/>
              <a:chOff x="2254006" y="1592431"/>
              <a:chExt cx="6820854" cy="3219740"/>
            </a:xfrm>
          </p:grpSpPr>
          <p:sp>
            <p:nvSpPr>
              <p:cNvPr id="11" name="Oval 10">
                <a:extLst>
                  <a:ext uri="{FF2B5EF4-FFF2-40B4-BE49-F238E27FC236}">
                    <a16:creationId xmlns:a16="http://schemas.microsoft.com/office/drawing/2014/main" id="{7EFBD592-52C9-55EC-F9FE-FC03E0D106B9}"/>
                  </a:ext>
                </a:extLst>
              </p:cNvPr>
              <p:cNvSpPr>
                <a:spLocks/>
              </p:cNvSpPr>
              <p:nvPr/>
            </p:nvSpPr>
            <p:spPr bwMode="auto">
              <a:xfrm>
                <a:off x="4544907" y="2771643"/>
                <a:ext cx="2239052" cy="1003717"/>
              </a:xfrm>
              <a:prstGeom prst="ellipse">
                <a:avLst/>
              </a:prstGeom>
              <a:solidFill>
                <a:srgbClr val="002060"/>
              </a:solidFill>
              <a:ln w="9525">
                <a:solidFill>
                  <a:srgbClr val="000000"/>
                </a:solidFill>
                <a:miter lim="800000"/>
                <a:headEnd/>
                <a:tailEnd/>
              </a:ln>
            </p:spPr>
            <p:txBody>
              <a:bodyPr rot="0" vert="horz" wrap="square" lIns="91440" tIns="45720" rIns="91440" bIns="45720" anchor="ctr" anchorCtr="0">
                <a:noAutofit/>
              </a:bodyPr>
              <a:lstStyle/>
              <a:p>
                <a:pPr algn="ctr">
                  <a:lnSpc>
                    <a:spcPct val="120000"/>
                  </a:lnSpc>
                </a:pPr>
                <a:r>
                  <a:rPr lang="en-GB" sz="1000" b="1"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EN-ACE</a:t>
                </a:r>
                <a:endParaRPr lang="fr-CH" sz="12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algn="ctr">
                  <a:lnSpc>
                    <a:spcPct val="120000"/>
                  </a:lnSpc>
                </a:pPr>
                <a:r>
                  <a:rPr lang="en-GB" sz="1000" b="1"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Coordination</a:t>
                </a:r>
                <a:endParaRPr lang="fr-CH" sz="12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algn="ctr">
                  <a:lnSpc>
                    <a:spcPct val="120000"/>
                  </a:lnSpc>
                </a:pPr>
                <a:r>
                  <a:rPr lang="en-GB" sz="9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CP4 – Infrastructure, Installation, Integration</a:t>
                </a:r>
                <a:endParaRPr lang="fr-CH" sz="12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6" name="Oval 15">
                <a:extLst>
                  <a:ext uri="{FF2B5EF4-FFF2-40B4-BE49-F238E27FC236}">
                    <a16:creationId xmlns:a16="http://schemas.microsoft.com/office/drawing/2014/main" id="{083B0163-6ABC-036F-F268-D48043D655DA}"/>
                  </a:ext>
                </a:extLst>
              </p:cNvPr>
              <p:cNvSpPr>
                <a:spLocks/>
              </p:cNvSpPr>
              <p:nvPr/>
            </p:nvSpPr>
            <p:spPr bwMode="auto">
              <a:xfrm>
                <a:off x="3266557" y="3943263"/>
                <a:ext cx="1593126" cy="429230"/>
              </a:xfrm>
              <a:prstGeom prst="ellipse">
                <a:avLst/>
              </a:prstGeom>
              <a:solidFill>
                <a:schemeClr val="accent5">
                  <a:lumMod val="60000"/>
                  <a:lumOff val="40000"/>
                </a:schemeClr>
              </a:solidFill>
              <a:ln w="9525">
                <a:noFill/>
                <a:miter lim="800000"/>
                <a:headEnd/>
                <a:tailEnd/>
              </a:ln>
            </p:spPr>
            <p:txBody>
              <a:bodyPr rot="0" vert="horz" wrap="square" lIns="91440" tIns="45720" rIns="91440" bIns="45720" anchor="t" anchorCtr="0">
                <a:noAutofit/>
              </a:bodyPr>
              <a:lstStyle/>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EN-MME</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7" name="Rectangle: Rounded Corners 16">
                <a:extLst>
                  <a:ext uri="{FF2B5EF4-FFF2-40B4-BE49-F238E27FC236}">
                    <a16:creationId xmlns:a16="http://schemas.microsoft.com/office/drawing/2014/main" id="{62D3E1E1-D8A3-BB9E-42F4-6B6FFCE01AF4}"/>
                  </a:ext>
                </a:extLst>
              </p:cNvPr>
              <p:cNvSpPr>
                <a:spLocks/>
              </p:cNvSpPr>
              <p:nvPr/>
            </p:nvSpPr>
            <p:spPr bwMode="auto">
              <a:xfrm>
                <a:off x="2573768" y="4416171"/>
                <a:ext cx="1440000" cy="396000"/>
              </a:xfrm>
              <a:prstGeom prst="roundRect">
                <a:avLst>
                  <a:gd name="adj" fmla="val 16667"/>
                </a:avLst>
              </a:prstGeom>
              <a:solidFill>
                <a:schemeClr val="accent5">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fr-CH" sz="1000" b="1" dirty="0">
                    <a:effectLst/>
                    <a:latin typeface="Verdana" panose="020B0604030504040204" pitchFamily="34" charset="0"/>
                    <a:ea typeface="Times New Roman" panose="02020603050405020304" pitchFamily="18" charset="0"/>
                    <a:cs typeface="Times New Roman" panose="02020603050405020304" pitchFamily="18" charset="0"/>
                  </a:rPr>
                  <a:t>Supports</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8" name="Rectangle: Rounded Corners 17">
                <a:extLst>
                  <a:ext uri="{FF2B5EF4-FFF2-40B4-BE49-F238E27FC236}">
                    <a16:creationId xmlns:a16="http://schemas.microsoft.com/office/drawing/2014/main" id="{15893F34-7D71-2460-211B-CF5685C45A13}"/>
                  </a:ext>
                </a:extLst>
              </p:cNvPr>
              <p:cNvSpPr>
                <a:spLocks/>
              </p:cNvSpPr>
              <p:nvPr/>
            </p:nvSpPr>
            <p:spPr bwMode="auto">
              <a:xfrm>
                <a:off x="4112591" y="4416171"/>
                <a:ext cx="1440000" cy="396000"/>
              </a:xfrm>
              <a:prstGeom prst="roundRect">
                <a:avLst>
                  <a:gd name="adj" fmla="val 16667"/>
                </a:avLst>
              </a:prstGeom>
              <a:solidFill>
                <a:schemeClr val="accent5">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en-GB" sz="1000" b="1" dirty="0">
                    <a:latin typeface="Verdana" panose="020B0604030504040204" pitchFamily="34" charset="0"/>
                    <a:ea typeface="Times New Roman" panose="02020603050405020304" pitchFamily="18" charset="0"/>
                    <a:cs typeface="Times New Roman" panose="02020603050405020304" pitchFamily="18" charset="0"/>
                  </a:rPr>
                  <a:t>Mechanical</a:t>
                </a:r>
                <a:r>
                  <a:rPr lang="fr-CH" sz="1000" b="1" dirty="0">
                    <a:latin typeface="Verdana" panose="020B0604030504040204" pitchFamily="34" charset="0"/>
                    <a:ea typeface="Times New Roman" panose="02020603050405020304" pitchFamily="18" charset="0"/>
                    <a:cs typeface="Times New Roman" panose="02020603050405020304" pitchFamily="18" charset="0"/>
                  </a:rPr>
                  <a:t> Workshop</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9" name="Rectangle: Rounded Corners 18">
                <a:extLst>
                  <a:ext uri="{FF2B5EF4-FFF2-40B4-BE49-F238E27FC236}">
                    <a16:creationId xmlns:a16="http://schemas.microsoft.com/office/drawing/2014/main" id="{FB5DBB52-E482-3050-744F-0FB1CC9EAC58}"/>
                  </a:ext>
                </a:extLst>
              </p:cNvPr>
              <p:cNvSpPr>
                <a:spLocks/>
              </p:cNvSpPr>
              <p:nvPr/>
            </p:nvSpPr>
            <p:spPr bwMode="auto">
              <a:xfrm>
                <a:off x="6013579" y="4132799"/>
                <a:ext cx="1807744" cy="540000"/>
              </a:xfrm>
              <a:prstGeom prst="roundRect">
                <a:avLst>
                  <a:gd name="adj" fmla="val 16667"/>
                </a:avLst>
              </a:prstGeom>
              <a:solidFill>
                <a:schemeClr val="accent1">
                  <a:lumMod val="20000"/>
                  <a:lumOff val="8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EN-HE</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Transport &amp; handling</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20" name="Oval 19">
                <a:extLst>
                  <a:ext uri="{FF2B5EF4-FFF2-40B4-BE49-F238E27FC236}">
                    <a16:creationId xmlns:a16="http://schemas.microsoft.com/office/drawing/2014/main" id="{6D50DFAA-28C4-8876-A963-147B18113ED4}"/>
                  </a:ext>
                </a:extLst>
              </p:cNvPr>
              <p:cNvSpPr>
                <a:spLocks/>
              </p:cNvSpPr>
              <p:nvPr/>
            </p:nvSpPr>
            <p:spPr bwMode="auto">
              <a:xfrm>
                <a:off x="6084028" y="2137339"/>
                <a:ext cx="1584000" cy="428400"/>
              </a:xfrm>
              <a:prstGeom prst="ellipse">
                <a:avLst/>
              </a:prstGeom>
              <a:solidFill>
                <a:schemeClr val="accent3">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TE-VSC</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cxnSp>
            <p:nvCxnSpPr>
              <p:cNvPr id="24" name="Straight Arrow Connector 23">
                <a:extLst>
                  <a:ext uri="{FF2B5EF4-FFF2-40B4-BE49-F238E27FC236}">
                    <a16:creationId xmlns:a16="http://schemas.microsoft.com/office/drawing/2014/main" id="{A5E6DE6E-66F8-6331-2FDA-248A23A1F85F}"/>
                  </a:ext>
                </a:extLst>
              </p:cNvPr>
              <p:cNvCxnSpPr>
                <a:cxnSpLocks/>
                <a:stCxn id="11" idx="7"/>
                <a:endCxn id="20" idx="4"/>
              </p:cNvCxnSpPr>
              <p:nvPr/>
            </p:nvCxnSpPr>
            <p:spPr bwMode="auto">
              <a:xfrm flipV="1">
                <a:off x="6456057" y="2565739"/>
                <a:ext cx="419971" cy="352895"/>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772D460-E779-8903-7C9C-5822B7F18699}"/>
                  </a:ext>
                </a:extLst>
              </p:cNvPr>
              <p:cNvCxnSpPr>
                <a:cxnSpLocks/>
                <a:stCxn id="11" idx="3"/>
                <a:endCxn id="16" idx="0"/>
              </p:cNvCxnSpPr>
              <p:nvPr/>
            </p:nvCxnSpPr>
            <p:spPr bwMode="auto">
              <a:xfrm flipH="1">
                <a:off x="4063120" y="3628369"/>
                <a:ext cx="809689" cy="314894"/>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7F00FC0-1059-4411-81BD-D3687C6200D4}"/>
                  </a:ext>
                </a:extLst>
              </p:cNvPr>
              <p:cNvCxnSpPr>
                <a:cxnSpLocks/>
                <a:stCxn id="11" idx="6"/>
                <a:endCxn id="31" idx="1"/>
              </p:cNvCxnSpPr>
              <p:nvPr/>
            </p:nvCxnSpPr>
            <p:spPr bwMode="auto">
              <a:xfrm>
                <a:off x="6783959" y="3273502"/>
                <a:ext cx="483157" cy="366514"/>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07DA650-6344-EB91-DE06-D5E5833565C6}"/>
                  </a:ext>
                </a:extLst>
              </p:cNvPr>
              <p:cNvCxnSpPr>
                <a:cxnSpLocks/>
                <a:stCxn id="16" idx="3"/>
                <a:endCxn id="17" idx="0"/>
              </p:cNvCxnSpPr>
              <p:nvPr/>
            </p:nvCxnSpPr>
            <p:spPr bwMode="auto">
              <a:xfrm flipH="1">
                <a:off x="3293768" y="4309634"/>
                <a:ext cx="206097" cy="106537"/>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4082856-C0B8-0389-C185-549F06B0C34D}"/>
                  </a:ext>
                </a:extLst>
              </p:cNvPr>
              <p:cNvCxnSpPr>
                <a:cxnSpLocks/>
                <a:stCxn id="16" idx="5"/>
                <a:endCxn id="18" idx="0"/>
              </p:cNvCxnSpPr>
              <p:nvPr/>
            </p:nvCxnSpPr>
            <p:spPr bwMode="auto">
              <a:xfrm>
                <a:off x="4626375" y="4309634"/>
                <a:ext cx="206216" cy="106537"/>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0A01D99C-3191-FCBE-E06D-2C4C80C0CCA5}"/>
                  </a:ext>
                </a:extLst>
              </p:cNvPr>
              <p:cNvSpPr>
                <a:spLocks/>
              </p:cNvSpPr>
              <p:nvPr/>
            </p:nvSpPr>
            <p:spPr bwMode="auto">
              <a:xfrm>
                <a:off x="2254006" y="2989016"/>
                <a:ext cx="1807744" cy="540000"/>
              </a:xfrm>
              <a:prstGeom prst="roundRect">
                <a:avLst>
                  <a:gd name="adj" fmla="val 16667"/>
                </a:avLst>
              </a:prstGeom>
              <a:solidFill>
                <a:schemeClr val="accent5">
                  <a:lumMod val="40000"/>
                  <a:lumOff val="6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EN-ACE-INT</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Integration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31" name="Rectangle: Rounded Corners 30">
                <a:extLst>
                  <a:ext uri="{FF2B5EF4-FFF2-40B4-BE49-F238E27FC236}">
                    <a16:creationId xmlns:a16="http://schemas.microsoft.com/office/drawing/2014/main" id="{C3DEB4F1-9CAF-3911-EC0F-714FE8C05F91}"/>
                  </a:ext>
                </a:extLst>
              </p:cNvPr>
              <p:cNvSpPr>
                <a:spLocks/>
              </p:cNvSpPr>
              <p:nvPr/>
            </p:nvSpPr>
            <p:spPr bwMode="auto">
              <a:xfrm>
                <a:off x="7267116" y="3370016"/>
                <a:ext cx="1807744" cy="540000"/>
              </a:xfrm>
              <a:prstGeom prst="roundRect">
                <a:avLst>
                  <a:gd name="adj" fmla="val 16667"/>
                </a:avLst>
              </a:prstGeom>
              <a:solidFill>
                <a:schemeClr val="tx2">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fr-CH" sz="1000" b="1" dirty="0">
                    <a:effectLst/>
                    <a:latin typeface="Verdana" panose="020B0604030504040204" pitchFamily="34" charset="0"/>
                    <a:ea typeface="Times New Roman" panose="02020603050405020304" pitchFamily="18" charset="0"/>
                    <a:cs typeface="Times New Roman" panose="02020603050405020304" pitchFamily="18" charset="0"/>
                  </a:rPr>
                  <a:t>BE-GM</a:t>
                </a:r>
              </a:p>
              <a:p>
                <a:pPr algn="ctr">
                  <a:lnSpc>
                    <a:spcPct val="120000"/>
                  </a:lnSpc>
                </a:pPr>
                <a:r>
                  <a:rPr lang="fr-CH" sz="1000" b="1" dirty="0">
                    <a:latin typeface="Verdana" panose="020B0604030504040204" pitchFamily="34" charset="0"/>
                    <a:ea typeface="Times New Roman" panose="02020603050405020304" pitchFamily="18" charset="0"/>
                    <a:cs typeface="Times New Roman" panose="02020603050405020304" pitchFamily="18" charset="0"/>
                  </a:rPr>
                  <a:t>Survey</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32" name="Rectangle: Rounded Corners 31">
                <a:extLst>
                  <a:ext uri="{FF2B5EF4-FFF2-40B4-BE49-F238E27FC236}">
                    <a16:creationId xmlns:a16="http://schemas.microsoft.com/office/drawing/2014/main" id="{1617409C-2D30-9B93-A4E5-E447BA1DB176}"/>
                  </a:ext>
                </a:extLst>
              </p:cNvPr>
              <p:cNvSpPr>
                <a:spLocks/>
              </p:cNvSpPr>
              <p:nvPr/>
            </p:nvSpPr>
            <p:spPr bwMode="auto">
              <a:xfrm>
                <a:off x="3399456" y="1703861"/>
                <a:ext cx="1807744" cy="540000"/>
              </a:xfrm>
              <a:prstGeom prst="roundRect">
                <a:avLst>
                  <a:gd name="adj" fmla="val 16667"/>
                </a:avLst>
              </a:prstGeom>
              <a:solidFill>
                <a:srgbClr val="47CFFF"/>
              </a:solidFill>
              <a:ln w="9525">
                <a:noFill/>
                <a:miter lim="800000"/>
                <a:headEnd/>
                <a:tailEnd/>
              </a:ln>
            </p:spPr>
            <p:txBody>
              <a:bodyPr rot="0" vert="horz" wrap="square" lIns="91440" tIns="45720" rIns="91440" bIns="45720" anchor="ctr" anchorCtr="0">
                <a:noAutofit/>
              </a:bodyPr>
              <a:lstStyle/>
              <a:p>
                <a:pPr algn="ctr">
                  <a:lnSpc>
                    <a:spcPct val="120000"/>
                  </a:lnSpc>
                </a:pPr>
                <a:r>
                  <a:rPr lang="fr-CH" sz="1000" b="1">
                    <a:effectLst/>
                    <a:latin typeface="Verdana" panose="020B0604030504040204" pitchFamily="34" charset="0"/>
                    <a:ea typeface="Times New Roman" panose="02020603050405020304" pitchFamily="18" charset="0"/>
                    <a:cs typeface="Times New Roman" panose="02020603050405020304" pitchFamily="18" charset="0"/>
                  </a:rPr>
                  <a:t>MPP / WDL</a:t>
                </a:r>
                <a:endParaRPr lang="fr-CH" sz="1000" b="1" dirty="0">
                  <a:effectLst/>
                  <a:latin typeface="Verdana" panose="020B0604030504040204" pitchFamily="34" charset="0"/>
                  <a:ea typeface="Times New Roman" panose="02020603050405020304" pitchFamily="18" charset="0"/>
                  <a:cs typeface="Times New Roman" panose="02020603050405020304" pitchFamily="18" charset="0"/>
                </a:endParaRPr>
              </a:p>
              <a:p>
                <a:pPr algn="ctr">
                  <a:lnSpc>
                    <a:spcPct val="120000"/>
                  </a:lnSpc>
                </a:pPr>
                <a:r>
                  <a:rPr lang="en-GB" sz="1000" b="1" dirty="0">
                    <a:latin typeface="Verdana" panose="020B0604030504040204" pitchFamily="34" charset="0"/>
                    <a:ea typeface="Times New Roman" panose="02020603050405020304" pitchFamily="18" charset="0"/>
                    <a:cs typeface="Times New Roman" panose="02020603050405020304" pitchFamily="18" charset="0"/>
                  </a:rPr>
                  <a:t>Vapor</a:t>
                </a:r>
                <a:r>
                  <a:rPr lang="fr-CH" sz="1000" b="1" dirty="0">
                    <a:latin typeface="Verdana" panose="020B0604030504040204" pitchFamily="34" charset="0"/>
                    <a:ea typeface="Times New Roman" panose="02020603050405020304" pitchFamily="18" charset="0"/>
                    <a:cs typeface="Times New Roman" panose="02020603050405020304" pitchFamily="18" charset="0"/>
                  </a:rPr>
                  <a:t> source design</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cxnSp>
            <p:nvCxnSpPr>
              <p:cNvPr id="39" name="Straight Arrow Connector 38">
                <a:extLst>
                  <a:ext uri="{FF2B5EF4-FFF2-40B4-BE49-F238E27FC236}">
                    <a16:creationId xmlns:a16="http://schemas.microsoft.com/office/drawing/2014/main" id="{A2779CDC-8A1C-1B26-0212-9016974D0165}"/>
                  </a:ext>
                </a:extLst>
              </p:cNvPr>
              <p:cNvCxnSpPr>
                <a:cxnSpLocks/>
                <a:stCxn id="11" idx="1"/>
                <a:endCxn id="32" idx="2"/>
              </p:cNvCxnSpPr>
              <p:nvPr/>
            </p:nvCxnSpPr>
            <p:spPr bwMode="auto">
              <a:xfrm flipH="1" flipV="1">
                <a:off x="4303328" y="2243861"/>
                <a:ext cx="569481" cy="674773"/>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86721E8C-F918-24EE-D6EB-B5239CF83938}"/>
                  </a:ext>
                </a:extLst>
              </p:cNvPr>
              <p:cNvCxnSpPr>
                <a:cxnSpLocks/>
                <a:stCxn id="11" idx="2"/>
                <a:endCxn id="30" idx="3"/>
              </p:cNvCxnSpPr>
              <p:nvPr/>
            </p:nvCxnSpPr>
            <p:spPr bwMode="auto">
              <a:xfrm flipH="1" flipV="1">
                <a:off x="4061750" y="3259016"/>
                <a:ext cx="483157" cy="14486"/>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6" name="Rectangle: Rounded Corners 75">
                <a:extLst>
                  <a:ext uri="{FF2B5EF4-FFF2-40B4-BE49-F238E27FC236}">
                    <a16:creationId xmlns:a16="http://schemas.microsoft.com/office/drawing/2014/main" id="{DBE0E42D-2426-52A1-FE1E-E79964E5C85D}"/>
                  </a:ext>
                </a:extLst>
              </p:cNvPr>
              <p:cNvSpPr>
                <a:spLocks/>
              </p:cNvSpPr>
              <p:nvPr/>
            </p:nvSpPr>
            <p:spPr bwMode="auto">
              <a:xfrm>
                <a:off x="5324059" y="1592431"/>
                <a:ext cx="1440000" cy="365125"/>
              </a:xfrm>
              <a:prstGeom prst="roundRect">
                <a:avLst>
                  <a:gd name="adj" fmla="val 16667"/>
                </a:avLst>
              </a:prstGeom>
              <a:solidFill>
                <a:schemeClr val="accent3">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fr-CH" sz="1000" b="1" dirty="0">
                    <a:effectLst/>
                    <a:latin typeface="Verdana" panose="020B0604030504040204" pitchFamily="34" charset="0"/>
                    <a:ea typeface="Times New Roman" panose="02020603050405020304" pitchFamily="18" charset="0"/>
                    <a:cs typeface="Times New Roman" panose="02020603050405020304" pitchFamily="18" charset="0"/>
                  </a:rPr>
                  <a:t>Vacuum</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77" name="Rectangle: Rounded Corners 76">
                <a:extLst>
                  <a:ext uri="{FF2B5EF4-FFF2-40B4-BE49-F238E27FC236}">
                    <a16:creationId xmlns:a16="http://schemas.microsoft.com/office/drawing/2014/main" id="{F92D17BA-F2E5-AB42-89C0-5F6BFE0FA9DB}"/>
                  </a:ext>
                </a:extLst>
              </p:cNvPr>
              <p:cNvSpPr>
                <a:spLocks/>
              </p:cNvSpPr>
              <p:nvPr/>
            </p:nvSpPr>
            <p:spPr bwMode="auto">
              <a:xfrm>
                <a:off x="6935105" y="1593596"/>
                <a:ext cx="1548000" cy="365125"/>
              </a:xfrm>
              <a:prstGeom prst="roundRect">
                <a:avLst>
                  <a:gd name="adj" fmla="val 16667"/>
                </a:avLst>
              </a:prstGeom>
              <a:solidFill>
                <a:schemeClr val="accent3">
                  <a:lumMod val="60000"/>
                  <a:lumOff val="40000"/>
                </a:schemeClr>
              </a:solidFill>
              <a:ln w="9525">
                <a:noFill/>
                <a:miter lim="800000"/>
                <a:headEnd/>
                <a:tailEnd/>
              </a:ln>
            </p:spPr>
            <p:txBody>
              <a:bodyPr rot="0" vert="horz" wrap="square" lIns="91440" tIns="45720" rIns="91440" bIns="45720" anchor="ctr" anchorCtr="0">
                <a:noAutofit/>
              </a:bodyPr>
              <a:lstStyle/>
              <a:p>
                <a:pPr algn="ctr">
                  <a:lnSpc>
                    <a:spcPct val="120000"/>
                  </a:lnSpc>
                </a:pPr>
                <a:r>
                  <a:rPr lang="fr-CH" sz="1000" b="1" dirty="0">
                    <a:effectLst/>
                    <a:latin typeface="Verdana" panose="020B0604030504040204" pitchFamily="34" charset="0"/>
                    <a:ea typeface="Times New Roman" panose="02020603050405020304" pitchFamily="18" charset="0"/>
                    <a:cs typeface="Times New Roman" panose="02020603050405020304" pitchFamily="18" charset="0"/>
                  </a:rPr>
                  <a:t>R&amp;D </a:t>
                </a:r>
                <a:r>
                  <a:rPr lang="fr-CH" sz="1000" b="1" dirty="0" err="1">
                    <a:effectLst/>
                    <a:latin typeface="Verdana" panose="020B0604030504040204" pitchFamily="34" charset="0"/>
                    <a:ea typeface="Times New Roman" panose="02020603050405020304" pitchFamily="18" charset="0"/>
                    <a:cs typeface="Times New Roman" panose="02020603050405020304" pitchFamily="18" charset="0"/>
                  </a:rPr>
                  <a:t>Discharge</a:t>
                </a:r>
                <a:r>
                  <a:rPr lang="fr-CH" sz="1000" b="1" dirty="0">
                    <a:effectLst/>
                    <a:latin typeface="Verdana" panose="020B0604030504040204" pitchFamily="34" charset="0"/>
                    <a:ea typeface="Times New Roman" panose="02020603050405020304" pitchFamily="18" charset="0"/>
                    <a:cs typeface="Times New Roman" panose="02020603050405020304" pitchFamily="18" charset="0"/>
                  </a:rPr>
                  <a:t> plasma source</a:t>
                </a:r>
                <a:endParaRPr lang="fr-CH"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cxnSp>
            <p:nvCxnSpPr>
              <p:cNvPr id="89" name="Straight Arrow Connector 88">
                <a:extLst>
                  <a:ext uri="{FF2B5EF4-FFF2-40B4-BE49-F238E27FC236}">
                    <a16:creationId xmlns:a16="http://schemas.microsoft.com/office/drawing/2014/main" id="{125DCF82-6BB7-C402-0D05-3DA15858B3B8}"/>
                  </a:ext>
                </a:extLst>
              </p:cNvPr>
              <p:cNvCxnSpPr>
                <a:cxnSpLocks/>
                <a:stCxn id="11" idx="5"/>
                <a:endCxn id="19" idx="0"/>
              </p:cNvCxnSpPr>
              <p:nvPr/>
            </p:nvCxnSpPr>
            <p:spPr bwMode="auto">
              <a:xfrm>
                <a:off x="6456057" y="3628369"/>
                <a:ext cx="461394" cy="504430"/>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FFACB11A-BCAD-3A95-4368-9C45A248EB15}"/>
                  </a:ext>
                </a:extLst>
              </p:cNvPr>
              <p:cNvCxnSpPr>
                <a:cxnSpLocks/>
                <a:stCxn id="20" idx="1"/>
                <a:endCxn id="76" idx="2"/>
              </p:cNvCxnSpPr>
              <p:nvPr/>
            </p:nvCxnSpPr>
            <p:spPr bwMode="auto">
              <a:xfrm flipH="1" flipV="1">
                <a:off x="6044059" y="1957556"/>
                <a:ext cx="271940" cy="242521"/>
              </a:xfrm>
              <a:prstGeom prst="straightConnector1">
                <a:avLst/>
              </a:prstGeom>
              <a:ln w="190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DF002DDF-C0C8-D74E-F96C-FEA50C76F154}"/>
                  </a:ext>
                </a:extLst>
              </p:cNvPr>
              <p:cNvCxnSpPr>
                <a:cxnSpLocks/>
                <a:stCxn id="20" idx="7"/>
                <a:endCxn id="77" idx="2"/>
              </p:cNvCxnSpPr>
              <p:nvPr/>
            </p:nvCxnSpPr>
            <p:spPr bwMode="auto">
              <a:xfrm flipV="1">
                <a:off x="7436057" y="1958721"/>
                <a:ext cx="273048" cy="241356"/>
              </a:xfrm>
              <a:prstGeom prst="straightConnector1">
                <a:avLst/>
              </a:prstGeom>
              <a:ln w="190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19" name="Rectangle: Rounded Corners 118">
              <a:extLst>
                <a:ext uri="{FF2B5EF4-FFF2-40B4-BE49-F238E27FC236}">
                  <a16:creationId xmlns:a16="http://schemas.microsoft.com/office/drawing/2014/main" id="{176D62B0-5993-4EB9-ED62-7D97B128694C}"/>
                </a:ext>
              </a:extLst>
            </p:cNvPr>
            <p:cNvSpPr>
              <a:spLocks/>
            </p:cNvSpPr>
            <p:nvPr/>
          </p:nvSpPr>
          <p:spPr bwMode="auto">
            <a:xfrm>
              <a:off x="7395689" y="1230933"/>
              <a:ext cx="1548000" cy="398012"/>
            </a:xfrm>
            <a:prstGeom prst="roundRect">
              <a:avLst/>
            </a:prstGeom>
            <a:noFill/>
            <a:ln w="19050">
              <a:solidFill>
                <a:schemeClr val="accent3">
                  <a:lumMod val="60000"/>
                  <a:lumOff val="40000"/>
                </a:schemeClr>
              </a:solidFill>
              <a:miter lim="800000"/>
              <a:headEnd/>
              <a:tailEnd/>
            </a:ln>
          </p:spPr>
          <p:txBody>
            <a:bodyPr rot="0" vert="horz" wrap="square" lIns="91440" tIns="45720" rIns="91440" bIns="45720" anchor="ctr" anchorCtr="0">
              <a:noAutofit/>
            </a:bodyPr>
            <a:lstStyle/>
            <a:p>
              <a:pPr algn="ctr">
                <a:lnSpc>
                  <a:spcPct val="120000"/>
                </a:lnSpc>
              </a:pPr>
              <a:r>
                <a:rPr lang="fr-CH" sz="1000" dirty="0">
                  <a:effectLst/>
                  <a:latin typeface="Verdana" panose="020B0604030504040204" pitchFamily="34" charset="0"/>
                  <a:ea typeface="Times New Roman" panose="02020603050405020304" pitchFamily="18" charset="0"/>
                  <a:cs typeface="Times New Roman" panose="02020603050405020304" pitchFamily="18" charset="0"/>
                </a:rPr>
                <a:t>Design &amp; installation of DPS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cxnSp>
          <p:nvCxnSpPr>
            <p:cNvPr id="120" name="Straight Arrow Connector 119">
              <a:extLst>
                <a:ext uri="{FF2B5EF4-FFF2-40B4-BE49-F238E27FC236}">
                  <a16:creationId xmlns:a16="http://schemas.microsoft.com/office/drawing/2014/main" id="{09147E9E-8F3F-7A59-0B5A-FF84B7E9E101}"/>
                </a:ext>
              </a:extLst>
            </p:cNvPr>
            <p:cNvCxnSpPr>
              <a:cxnSpLocks/>
              <a:stCxn id="77" idx="0"/>
              <a:endCxn id="119" idx="2"/>
            </p:cNvCxnSpPr>
            <p:nvPr/>
          </p:nvCxnSpPr>
          <p:spPr bwMode="auto">
            <a:xfrm flipV="1">
              <a:off x="8169689" y="1628945"/>
              <a:ext cx="0" cy="184889"/>
            </a:xfrm>
            <a:prstGeom prst="straightConnector1">
              <a:avLst/>
            </a:prstGeom>
            <a:ln w="190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212A699F-0E19-E5AB-6984-5FC09152E604}"/>
                </a:ext>
              </a:extLst>
            </p:cNvPr>
            <p:cNvCxnSpPr>
              <a:cxnSpLocks/>
              <a:stCxn id="32" idx="0"/>
              <a:endCxn id="73" idx="2"/>
            </p:cNvCxnSpPr>
            <p:nvPr/>
          </p:nvCxnSpPr>
          <p:spPr bwMode="auto">
            <a:xfrm flipV="1">
              <a:off x="4763912" y="1688755"/>
              <a:ext cx="0" cy="235344"/>
            </a:xfrm>
            <a:prstGeom prst="straightConnector1">
              <a:avLst/>
            </a:prstGeom>
            <a:ln w="19050">
              <a:solidFill>
                <a:srgbClr val="47CFFF"/>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2E141FDA-F55B-73C0-14A8-750DE4C20E66}"/>
                </a:ext>
              </a:extLst>
            </p:cNvPr>
            <p:cNvCxnSpPr>
              <a:cxnSpLocks/>
              <a:stCxn id="32" idx="1"/>
              <a:endCxn id="72" idx="3"/>
            </p:cNvCxnSpPr>
            <p:nvPr/>
          </p:nvCxnSpPr>
          <p:spPr bwMode="auto">
            <a:xfrm flipH="1">
              <a:off x="3618462" y="2194099"/>
              <a:ext cx="241578" cy="0"/>
            </a:xfrm>
            <a:prstGeom prst="straightConnector1">
              <a:avLst/>
            </a:prstGeom>
            <a:ln w="19050">
              <a:solidFill>
                <a:srgbClr val="47CFFF"/>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BC1309AD-BAC4-9C61-A4C2-6A7528CB643C}"/>
                </a:ext>
              </a:extLst>
            </p:cNvPr>
            <p:cNvCxnSpPr>
              <a:cxnSpLocks/>
              <a:stCxn id="30" idx="1"/>
              <a:endCxn id="69" idx="3"/>
            </p:cNvCxnSpPr>
            <p:nvPr/>
          </p:nvCxnSpPr>
          <p:spPr bwMode="auto">
            <a:xfrm flipH="1">
              <a:off x="2473012" y="3479254"/>
              <a:ext cx="241578" cy="0"/>
            </a:xfrm>
            <a:prstGeom prst="straightConnector1">
              <a:avLst/>
            </a:prstGeom>
            <a:ln w="19050">
              <a:solidFill>
                <a:schemeClr val="accent5">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18754956-AB04-373E-FA54-CBB2E9B5EDEB}"/>
                </a:ext>
              </a:extLst>
            </p:cNvPr>
            <p:cNvCxnSpPr>
              <a:cxnSpLocks/>
              <a:stCxn id="17" idx="2"/>
              <a:endCxn id="70" idx="0"/>
            </p:cNvCxnSpPr>
            <p:nvPr/>
          </p:nvCxnSpPr>
          <p:spPr bwMode="auto">
            <a:xfrm>
              <a:off x="3754352" y="5032409"/>
              <a:ext cx="0" cy="150830"/>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910EE099-BCE0-5200-4E58-0B6496D50181}"/>
                </a:ext>
              </a:extLst>
            </p:cNvPr>
            <p:cNvCxnSpPr>
              <a:cxnSpLocks/>
              <a:stCxn id="18" idx="2"/>
              <a:endCxn id="71" idx="0"/>
            </p:cNvCxnSpPr>
            <p:nvPr/>
          </p:nvCxnSpPr>
          <p:spPr bwMode="auto">
            <a:xfrm>
              <a:off x="5293175" y="5032409"/>
              <a:ext cx="0" cy="146624"/>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7EB19164-40F4-3702-21DC-A02EE1C8FBE0}"/>
                </a:ext>
              </a:extLst>
            </p:cNvPr>
            <p:cNvCxnSpPr>
              <a:cxnSpLocks/>
              <a:stCxn id="31" idx="3"/>
              <a:endCxn id="74" idx="1"/>
            </p:cNvCxnSpPr>
            <p:nvPr/>
          </p:nvCxnSpPr>
          <p:spPr bwMode="auto">
            <a:xfrm>
              <a:off x="9535444" y="3860254"/>
              <a:ext cx="257400" cy="0"/>
            </a:xfrm>
            <a:prstGeom prst="straightConnector1">
              <a:avLst/>
            </a:prstGeom>
            <a:ln w="1905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145" name="Picture 144" descr="A close up of a door handle&#10;&#10;Description automatically generated with low confidence">
            <a:extLst>
              <a:ext uri="{FF2B5EF4-FFF2-40B4-BE49-F238E27FC236}">
                <a16:creationId xmlns:a16="http://schemas.microsoft.com/office/drawing/2014/main" id="{A77D7CCD-F573-023A-4B07-601C208C7C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flipH="1" flipV="1">
            <a:off x="4853067" y="5556892"/>
            <a:ext cx="895425" cy="1591867"/>
          </a:xfrm>
          <a:prstGeom prst="rect">
            <a:avLst/>
          </a:prstGeom>
        </p:spPr>
      </p:pic>
      <p:pic>
        <p:nvPicPr>
          <p:cNvPr id="147" name="Picture 146" descr="A picture containing indoor, cluttered&#10;&#10;Description automatically generated">
            <a:extLst>
              <a:ext uri="{FF2B5EF4-FFF2-40B4-BE49-F238E27FC236}">
                <a16:creationId xmlns:a16="http://schemas.microsoft.com/office/drawing/2014/main" id="{8D9A59D9-4615-0BEF-7B82-A3994ACEE3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70946" y="5105721"/>
            <a:ext cx="964787" cy="1715176"/>
          </a:xfrm>
          <a:prstGeom prst="rect">
            <a:avLst/>
          </a:prstGeom>
        </p:spPr>
      </p:pic>
      <p:pic>
        <p:nvPicPr>
          <p:cNvPr id="151" name="Picture 150">
            <a:extLst>
              <a:ext uri="{FF2B5EF4-FFF2-40B4-BE49-F238E27FC236}">
                <a16:creationId xmlns:a16="http://schemas.microsoft.com/office/drawing/2014/main" id="{2E9F98E1-5D9F-E08A-8720-AE9A8C02A06C}"/>
              </a:ext>
            </a:extLst>
          </p:cNvPr>
          <p:cNvPicPr>
            <a:picLocks noChangeAspect="1"/>
          </p:cNvPicPr>
          <p:nvPr/>
        </p:nvPicPr>
        <p:blipFill>
          <a:blip r:embed="rId6"/>
          <a:stretch>
            <a:fillRect/>
          </a:stretch>
        </p:blipFill>
        <p:spPr>
          <a:xfrm>
            <a:off x="540142" y="958297"/>
            <a:ext cx="2783770" cy="831137"/>
          </a:xfrm>
          <a:prstGeom prst="rect">
            <a:avLst/>
          </a:prstGeom>
        </p:spPr>
      </p:pic>
      <p:pic>
        <p:nvPicPr>
          <p:cNvPr id="150" name="Picture 149">
            <a:extLst>
              <a:ext uri="{FF2B5EF4-FFF2-40B4-BE49-F238E27FC236}">
                <a16:creationId xmlns:a16="http://schemas.microsoft.com/office/drawing/2014/main" id="{9FF7C2E9-2B9A-AB9F-AABE-19462C1B1129}"/>
              </a:ext>
            </a:extLst>
          </p:cNvPr>
          <p:cNvPicPr>
            <a:picLocks noChangeAspect="1"/>
          </p:cNvPicPr>
          <p:nvPr/>
        </p:nvPicPr>
        <p:blipFill>
          <a:blip r:embed="rId7"/>
          <a:stretch>
            <a:fillRect/>
          </a:stretch>
        </p:blipFill>
        <p:spPr>
          <a:xfrm>
            <a:off x="9716" y="1488741"/>
            <a:ext cx="1577250" cy="1439066"/>
          </a:xfrm>
          <a:prstGeom prst="rect">
            <a:avLst/>
          </a:prstGeom>
        </p:spPr>
      </p:pic>
      <p:pic>
        <p:nvPicPr>
          <p:cNvPr id="156" name="Picture 155" descr="A picture containing factory&#10;&#10;Description automatically generated">
            <a:extLst>
              <a:ext uri="{FF2B5EF4-FFF2-40B4-BE49-F238E27FC236}">
                <a16:creationId xmlns:a16="http://schemas.microsoft.com/office/drawing/2014/main" id="{1F5FD56E-DCF8-C1AC-BE82-BF8D064FE8B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323407" y="202211"/>
            <a:ext cx="2479969" cy="1450090"/>
          </a:xfrm>
          <a:prstGeom prst="rect">
            <a:avLst/>
          </a:prstGeom>
        </p:spPr>
      </p:pic>
      <p:cxnSp>
        <p:nvCxnSpPr>
          <p:cNvPr id="157" name="Straight Arrow Connector 156">
            <a:extLst>
              <a:ext uri="{FF2B5EF4-FFF2-40B4-BE49-F238E27FC236}">
                <a16:creationId xmlns:a16="http://schemas.microsoft.com/office/drawing/2014/main" id="{D32FF61D-8984-F7DB-79B7-13EF12BE1BA3}"/>
              </a:ext>
            </a:extLst>
          </p:cNvPr>
          <p:cNvCxnSpPr>
            <a:cxnSpLocks/>
            <a:stCxn id="72" idx="0"/>
          </p:cNvCxnSpPr>
          <p:nvPr/>
        </p:nvCxnSpPr>
        <p:spPr bwMode="auto">
          <a:xfrm flipH="1" flipV="1">
            <a:off x="2610937" y="1509852"/>
            <a:ext cx="103653" cy="414247"/>
          </a:xfrm>
          <a:prstGeom prst="straightConnector1">
            <a:avLst/>
          </a:prstGeom>
          <a:ln w="19050">
            <a:solidFill>
              <a:srgbClr val="47CFFF"/>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AC453879-0A0F-00B6-F35E-D51ECBAF588B}"/>
              </a:ext>
            </a:extLst>
          </p:cNvPr>
          <p:cNvCxnSpPr>
            <a:cxnSpLocks/>
            <a:stCxn id="72" idx="1"/>
            <a:endCxn id="150" idx="3"/>
          </p:cNvCxnSpPr>
          <p:nvPr/>
        </p:nvCxnSpPr>
        <p:spPr bwMode="auto">
          <a:xfrm flipH="1">
            <a:off x="1586966" y="2194099"/>
            <a:ext cx="223752" cy="0"/>
          </a:xfrm>
          <a:prstGeom prst="straightConnector1">
            <a:avLst/>
          </a:prstGeom>
          <a:ln w="19050">
            <a:solidFill>
              <a:srgbClr val="47CFFF"/>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2F21CBEB-6064-CF4F-F52F-CCF28EB36549}"/>
              </a:ext>
            </a:extLst>
          </p:cNvPr>
          <p:cNvCxnSpPr>
            <a:cxnSpLocks/>
            <a:stCxn id="73" idx="3"/>
          </p:cNvCxnSpPr>
          <p:nvPr/>
        </p:nvCxnSpPr>
        <p:spPr bwMode="auto">
          <a:xfrm flipV="1">
            <a:off x="5667784" y="1051283"/>
            <a:ext cx="407153" cy="367472"/>
          </a:xfrm>
          <a:prstGeom prst="straightConnector1">
            <a:avLst/>
          </a:prstGeom>
          <a:ln w="19050">
            <a:solidFill>
              <a:srgbClr val="47CFFF"/>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9519F4A7-213A-75A6-9633-B7CB7BEB7149}"/>
              </a:ext>
            </a:extLst>
          </p:cNvPr>
          <p:cNvCxnSpPr>
            <a:cxnSpLocks/>
            <a:stCxn id="119" idx="3"/>
          </p:cNvCxnSpPr>
          <p:nvPr/>
        </p:nvCxnSpPr>
        <p:spPr bwMode="auto">
          <a:xfrm flipV="1">
            <a:off x="8943689" y="1418755"/>
            <a:ext cx="372098" cy="0"/>
          </a:xfrm>
          <a:prstGeom prst="straightConnector1">
            <a:avLst/>
          </a:prstGeom>
          <a:ln w="190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4102C8BC-E2C4-4CD7-4706-841F5E411B64}"/>
              </a:ext>
            </a:extLst>
          </p:cNvPr>
          <p:cNvCxnSpPr>
            <a:cxnSpLocks/>
            <a:stCxn id="71" idx="3"/>
          </p:cNvCxnSpPr>
          <p:nvPr/>
        </p:nvCxnSpPr>
        <p:spPr bwMode="auto">
          <a:xfrm>
            <a:off x="6020795" y="5449033"/>
            <a:ext cx="251233" cy="0"/>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B312921D-63AF-0340-8384-822E55A6ED4E}"/>
              </a:ext>
            </a:extLst>
          </p:cNvPr>
          <p:cNvCxnSpPr>
            <a:cxnSpLocks/>
            <a:stCxn id="71" idx="2"/>
            <a:endCxn id="145" idx="1"/>
          </p:cNvCxnSpPr>
          <p:nvPr/>
        </p:nvCxnSpPr>
        <p:spPr bwMode="auto">
          <a:xfrm flipH="1">
            <a:off x="5300779" y="5719033"/>
            <a:ext cx="16" cy="186080"/>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90" name="Group 189">
            <a:extLst>
              <a:ext uri="{FF2B5EF4-FFF2-40B4-BE49-F238E27FC236}">
                <a16:creationId xmlns:a16="http://schemas.microsoft.com/office/drawing/2014/main" id="{2ECCCA03-D4A1-320B-D412-057F6D60E6FD}"/>
              </a:ext>
            </a:extLst>
          </p:cNvPr>
          <p:cNvGrpSpPr/>
          <p:nvPr/>
        </p:nvGrpSpPr>
        <p:grpSpPr>
          <a:xfrm>
            <a:off x="8524849" y="4464874"/>
            <a:ext cx="3339137" cy="1915276"/>
            <a:chOff x="8684869" y="4213414"/>
            <a:chExt cx="3339137" cy="1915276"/>
          </a:xfrm>
        </p:grpSpPr>
        <p:pic>
          <p:nvPicPr>
            <p:cNvPr id="181" name="Picture 180" descr="A picture containing indoor, tiled&#10;&#10;Description automatically generated">
              <a:extLst>
                <a:ext uri="{FF2B5EF4-FFF2-40B4-BE49-F238E27FC236}">
                  <a16:creationId xmlns:a16="http://schemas.microsoft.com/office/drawing/2014/main" id="{01DC2577-271C-CF30-69C8-014167D33DC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813590" y="4213414"/>
              <a:ext cx="1077343" cy="1915276"/>
            </a:xfrm>
            <a:prstGeom prst="rect">
              <a:avLst/>
            </a:prstGeom>
          </p:spPr>
        </p:pic>
        <p:pic>
          <p:nvPicPr>
            <p:cNvPr id="183" name="Picture 182" descr="A picture containing indoor&#10;&#10;Description automatically generated">
              <a:extLst>
                <a:ext uri="{FF2B5EF4-FFF2-40B4-BE49-F238E27FC236}">
                  <a16:creationId xmlns:a16="http://schemas.microsoft.com/office/drawing/2014/main" id="{D08CEE34-B1EC-AC65-05BC-BE2EE620E7D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684869" y="4213414"/>
              <a:ext cx="1077343" cy="1915276"/>
            </a:xfrm>
            <a:prstGeom prst="rect">
              <a:avLst/>
            </a:prstGeom>
          </p:spPr>
        </p:pic>
        <p:pic>
          <p:nvPicPr>
            <p:cNvPr id="185" name="Picture 184" descr="A picture containing floor, green&#10;&#10;Description automatically generated">
              <a:extLst>
                <a:ext uri="{FF2B5EF4-FFF2-40B4-BE49-F238E27FC236}">
                  <a16:creationId xmlns:a16="http://schemas.microsoft.com/office/drawing/2014/main" id="{825018E0-9156-997B-8A84-C5E6D95094C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946663" y="4213414"/>
              <a:ext cx="1077343" cy="1915276"/>
            </a:xfrm>
            <a:prstGeom prst="rect">
              <a:avLst/>
            </a:prstGeom>
          </p:spPr>
        </p:pic>
      </p:grpSp>
      <p:cxnSp>
        <p:nvCxnSpPr>
          <p:cNvPr id="186" name="Straight Arrow Connector 185">
            <a:extLst>
              <a:ext uri="{FF2B5EF4-FFF2-40B4-BE49-F238E27FC236}">
                <a16:creationId xmlns:a16="http://schemas.microsoft.com/office/drawing/2014/main" id="{8F4CB7B2-12D8-9B55-4FE1-1F25DDAA731A}"/>
              </a:ext>
            </a:extLst>
          </p:cNvPr>
          <p:cNvCxnSpPr>
            <a:cxnSpLocks/>
            <a:stCxn id="19" idx="3"/>
          </p:cNvCxnSpPr>
          <p:nvPr/>
        </p:nvCxnSpPr>
        <p:spPr bwMode="auto">
          <a:xfrm flipV="1">
            <a:off x="8281907" y="4621588"/>
            <a:ext cx="242585" cy="1449"/>
          </a:xfrm>
          <a:prstGeom prst="straightConnector1">
            <a:avLst/>
          </a:prstGeom>
          <a:ln w="19050">
            <a:solidFill>
              <a:schemeClr val="accent5">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91" name="Picture 190">
            <a:extLst>
              <a:ext uri="{FF2B5EF4-FFF2-40B4-BE49-F238E27FC236}">
                <a16:creationId xmlns:a16="http://schemas.microsoft.com/office/drawing/2014/main" id="{8FD80517-6106-782F-D59E-BF8CE2992415}"/>
              </a:ext>
            </a:extLst>
          </p:cNvPr>
          <p:cNvPicPr>
            <a:picLocks noChangeAspect="1"/>
          </p:cNvPicPr>
          <p:nvPr/>
        </p:nvPicPr>
        <p:blipFill>
          <a:blip r:embed="rId12"/>
          <a:stretch>
            <a:fillRect/>
          </a:stretch>
        </p:blipFill>
        <p:spPr>
          <a:xfrm>
            <a:off x="224254" y="3973155"/>
            <a:ext cx="2682666" cy="1185730"/>
          </a:xfrm>
          <a:prstGeom prst="rect">
            <a:avLst/>
          </a:prstGeom>
        </p:spPr>
      </p:pic>
      <p:cxnSp>
        <p:nvCxnSpPr>
          <p:cNvPr id="192" name="Straight Arrow Connector 191">
            <a:extLst>
              <a:ext uri="{FF2B5EF4-FFF2-40B4-BE49-F238E27FC236}">
                <a16:creationId xmlns:a16="http://schemas.microsoft.com/office/drawing/2014/main" id="{1F33D34A-D6A8-7F34-E3BE-D0ED8363411D}"/>
              </a:ext>
            </a:extLst>
          </p:cNvPr>
          <p:cNvCxnSpPr>
            <a:cxnSpLocks/>
            <a:stCxn id="69" idx="2"/>
            <a:endCxn id="191" idx="0"/>
          </p:cNvCxnSpPr>
          <p:nvPr/>
        </p:nvCxnSpPr>
        <p:spPr bwMode="auto">
          <a:xfrm flipH="1">
            <a:off x="1565587" y="3749254"/>
            <a:ext cx="0" cy="223901"/>
          </a:xfrm>
          <a:prstGeom prst="straightConnector1">
            <a:avLst/>
          </a:prstGeom>
          <a:ln w="19050">
            <a:solidFill>
              <a:schemeClr val="accent5">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6" name="Rectangle: Rounded Corners 195">
            <a:extLst>
              <a:ext uri="{FF2B5EF4-FFF2-40B4-BE49-F238E27FC236}">
                <a16:creationId xmlns:a16="http://schemas.microsoft.com/office/drawing/2014/main" id="{226E9A67-9F90-6C28-7547-709912148437}"/>
              </a:ext>
            </a:extLst>
          </p:cNvPr>
          <p:cNvSpPr>
            <a:spLocks/>
          </p:cNvSpPr>
          <p:nvPr/>
        </p:nvSpPr>
        <p:spPr bwMode="auto">
          <a:xfrm>
            <a:off x="7735320" y="2889000"/>
            <a:ext cx="1807744" cy="540000"/>
          </a:xfrm>
          <a:prstGeom prst="roundRect">
            <a:avLst>
              <a:gd name="adj" fmla="val 16667"/>
            </a:avLst>
          </a:prstGeom>
          <a:solidFill>
            <a:srgbClr val="B3DEFF"/>
          </a:solidFill>
          <a:ln w="9525">
            <a:noFill/>
            <a:miter lim="800000"/>
            <a:headEnd/>
            <a:tailEnd/>
          </a:ln>
        </p:spPr>
        <p:txBody>
          <a:bodyPr rot="0" vert="horz" wrap="square" lIns="91440" tIns="45720" rIns="91440" bIns="45720" anchor="ctr" anchorCtr="0">
            <a:noAutofit/>
          </a:bodyPr>
          <a:lstStyle/>
          <a:p>
            <a:pPr algn="ctr">
              <a:lnSpc>
                <a:spcPct val="120000"/>
              </a:lnSpc>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EN-EL</a:t>
            </a:r>
          </a:p>
          <a:p>
            <a:pPr algn="ctr">
              <a:lnSpc>
                <a:spcPct val="120000"/>
              </a:lnSpc>
            </a:pPr>
            <a:r>
              <a:rPr lang="en-GB" sz="1000" b="1" dirty="0">
                <a:latin typeface="Verdana" panose="020B0604030504040204" pitchFamily="34" charset="0"/>
                <a:ea typeface="Times New Roman" panose="02020603050405020304" pitchFamily="18" charset="0"/>
                <a:cs typeface="Times New Roman" panose="02020603050405020304" pitchFamily="18" charset="0"/>
              </a:rPr>
              <a:t>Cabling &amp; Electrical systems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cxnSp>
        <p:nvCxnSpPr>
          <p:cNvPr id="197" name="Straight Arrow Connector 196">
            <a:extLst>
              <a:ext uri="{FF2B5EF4-FFF2-40B4-BE49-F238E27FC236}">
                <a16:creationId xmlns:a16="http://schemas.microsoft.com/office/drawing/2014/main" id="{F0600E4F-6006-1629-A7DD-12DB2FB0C2CB}"/>
              </a:ext>
            </a:extLst>
          </p:cNvPr>
          <p:cNvCxnSpPr>
            <a:cxnSpLocks/>
            <a:stCxn id="11" idx="6"/>
            <a:endCxn id="196" idx="1"/>
          </p:cNvCxnSpPr>
          <p:nvPr/>
        </p:nvCxnSpPr>
        <p:spPr bwMode="auto">
          <a:xfrm flipV="1">
            <a:off x="7244543" y="3159000"/>
            <a:ext cx="490777" cy="334740"/>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6E6ACB67-05DE-853B-8091-C764D39D94E6}"/>
              </a:ext>
            </a:extLst>
          </p:cNvPr>
          <p:cNvCxnSpPr>
            <a:cxnSpLocks/>
            <a:stCxn id="196" idx="3"/>
          </p:cNvCxnSpPr>
          <p:nvPr/>
        </p:nvCxnSpPr>
        <p:spPr bwMode="auto">
          <a:xfrm>
            <a:off x="9543064" y="3159000"/>
            <a:ext cx="249780" cy="0"/>
          </a:xfrm>
          <a:prstGeom prst="straightConnector1">
            <a:avLst/>
          </a:prstGeom>
          <a:ln w="1905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04" name="Picture 203" descr="A close-up of a machine&#10;&#10;Description automatically generated with low confidence">
            <a:extLst>
              <a:ext uri="{FF2B5EF4-FFF2-40B4-BE49-F238E27FC236}">
                <a16:creationId xmlns:a16="http://schemas.microsoft.com/office/drawing/2014/main" id="{5A09CF4E-A871-B9CA-3CBC-DD4867838778}"/>
              </a:ext>
            </a:extLst>
          </p:cNvPr>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bright="5000" contrast="10000"/>
                    </a14:imgEffect>
                  </a14:imgLayer>
                </a14:imgProps>
              </a:ext>
              <a:ext uri="{28A0092B-C50C-407E-A947-70E740481C1C}">
                <a14:useLocalDpi xmlns:a14="http://schemas.microsoft.com/office/drawing/2010/main" val="0"/>
              </a:ext>
            </a:extLst>
          </a:blip>
          <a:srcRect l="7037" t="24401" r="5072" b="18059"/>
          <a:stretch/>
        </p:blipFill>
        <p:spPr>
          <a:xfrm>
            <a:off x="9777022" y="1885046"/>
            <a:ext cx="1399449" cy="1628774"/>
          </a:xfrm>
          <a:prstGeom prst="rect">
            <a:avLst/>
          </a:prstGeom>
        </p:spPr>
      </p:pic>
    </p:spTree>
    <p:extLst>
      <p:ext uri="{BB962C8B-B14F-4D97-AF65-F5344CB8AC3E}">
        <p14:creationId xmlns:p14="http://schemas.microsoft.com/office/powerpoint/2010/main" val="572214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66857</TotalTime>
  <Words>714</Words>
  <Application>Microsoft Office PowerPoint</Application>
  <PresentationFormat>Widescreen</PresentationFormat>
  <Paragraphs>157</Paragraphs>
  <Slides>12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Verdana</vt:lpstr>
      <vt:lpstr>Office Theme</vt:lpstr>
      <vt:lpstr>Preparation and planning for Run 2b 2023</vt:lpstr>
      <vt:lpstr>From Run 2a to Run 2b</vt:lpstr>
      <vt:lpstr>General planning</vt:lpstr>
      <vt:lpstr>General planning vs Injector schedule</vt:lpstr>
      <vt:lpstr>General planning vs Injector schedule</vt:lpstr>
      <vt:lpstr>General planning vs Injector schedule</vt:lpstr>
      <vt:lpstr>Detailed planning</vt:lpstr>
      <vt:lpstr>Detailed planning</vt:lpstr>
      <vt:lpstr>Preparation works – Who does what</vt:lpstr>
      <vt:lpstr>Challenges</vt:lpstr>
      <vt:lpstr>Challenges</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AWAKE: Advanced Proton Driven Plasma Wakefield Acceleration Experiment at CERN</dc:title>
  <dc:creator>Marlene Turner</dc:creator>
  <cp:lastModifiedBy>Eloise Daria Guran</cp:lastModifiedBy>
  <cp:revision>700</cp:revision>
  <cp:lastPrinted>2019-03-15T16:40:57Z</cp:lastPrinted>
  <dcterms:created xsi:type="dcterms:W3CDTF">2016-07-07T11:05:41Z</dcterms:created>
  <dcterms:modified xsi:type="dcterms:W3CDTF">2022-10-06T06:58:14Z</dcterms:modified>
</cp:coreProperties>
</file>