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5"/>
  </p:notesMasterIdLst>
  <p:handoutMasterIdLst>
    <p:handoutMasterId r:id="rId26"/>
  </p:handoutMasterIdLst>
  <p:sldIdLst>
    <p:sldId id="256" r:id="rId2"/>
    <p:sldId id="298" r:id="rId3"/>
    <p:sldId id="335" r:id="rId4"/>
    <p:sldId id="396" r:id="rId5"/>
    <p:sldId id="384" r:id="rId6"/>
    <p:sldId id="385" r:id="rId7"/>
    <p:sldId id="386" r:id="rId8"/>
    <p:sldId id="319" r:id="rId9"/>
    <p:sldId id="377" r:id="rId10"/>
    <p:sldId id="387" r:id="rId11"/>
    <p:sldId id="388" r:id="rId12"/>
    <p:sldId id="397" r:id="rId13"/>
    <p:sldId id="389" r:id="rId14"/>
    <p:sldId id="390" r:id="rId15"/>
    <p:sldId id="391" r:id="rId16"/>
    <p:sldId id="368" r:id="rId17"/>
    <p:sldId id="392" r:id="rId18"/>
    <p:sldId id="393" r:id="rId19"/>
    <p:sldId id="394" r:id="rId20"/>
    <p:sldId id="395" r:id="rId21"/>
    <p:sldId id="369" r:id="rId22"/>
    <p:sldId id="382" r:id="rId23"/>
    <p:sldId id="293" r:id="rId24"/>
  </p:sldIdLst>
  <p:sldSz cx="12192000" cy="6858000"/>
  <p:notesSz cx="6858000" cy="9144000"/>
  <p:defaultTextStyle>
    <a:defPPr>
      <a:defRPr lang="sv-SE"/>
    </a:defPPr>
    <a:lvl1pPr algn="l" rtl="0" eaLnBrk="0" fontAlgn="base" hangingPunct="0">
      <a:spcBef>
        <a:spcPct val="0"/>
      </a:spcBef>
      <a:spcAft>
        <a:spcPct val="0"/>
      </a:spcAft>
      <a:defRPr sz="2400" kern="1200">
        <a:solidFill>
          <a:schemeClr val="tx1"/>
        </a:solidFill>
        <a:latin typeface="Arial" pitchFamily="34" charset="0"/>
        <a:ea typeface="ＭＳ Ｐゴシック" pitchFamily="1" charset="-128"/>
        <a:cs typeface="+mn-cs"/>
      </a:defRPr>
    </a:lvl1pPr>
    <a:lvl2pPr marL="457200" algn="l" rtl="0" eaLnBrk="0" fontAlgn="base" hangingPunct="0">
      <a:spcBef>
        <a:spcPct val="0"/>
      </a:spcBef>
      <a:spcAft>
        <a:spcPct val="0"/>
      </a:spcAft>
      <a:defRPr sz="2400" kern="1200">
        <a:solidFill>
          <a:schemeClr val="tx1"/>
        </a:solidFill>
        <a:latin typeface="Arial" pitchFamily="34" charset="0"/>
        <a:ea typeface="ＭＳ Ｐゴシック" pitchFamily="1" charset="-128"/>
        <a:cs typeface="+mn-cs"/>
      </a:defRPr>
    </a:lvl2pPr>
    <a:lvl3pPr marL="914400" algn="l" rtl="0" eaLnBrk="0" fontAlgn="base" hangingPunct="0">
      <a:spcBef>
        <a:spcPct val="0"/>
      </a:spcBef>
      <a:spcAft>
        <a:spcPct val="0"/>
      </a:spcAft>
      <a:defRPr sz="2400" kern="1200">
        <a:solidFill>
          <a:schemeClr val="tx1"/>
        </a:solidFill>
        <a:latin typeface="Arial" pitchFamily="34" charset="0"/>
        <a:ea typeface="ＭＳ Ｐゴシック" pitchFamily="1" charset="-128"/>
        <a:cs typeface="+mn-cs"/>
      </a:defRPr>
    </a:lvl3pPr>
    <a:lvl4pPr marL="1371600" algn="l" rtl="0" eaLnBrk="0" fontAlgn="base" hangingPunct="0">
      <a:spcBef>
        <a:spcPct val="0"/>
      </a:spcBef>
      <a:spcAft>
        <a:spcPct val="0"/>
      </a:spcAft>
      <a:defRPr sz="2400" kern="1200">
        <a:solidFill>
          <a:schemeClr val="tx1"/>
        </a:solidFill>
        <a:latin typeface="Arial" pitchFamily="34" charset="0"/>
        <a:ea typeface="ＭＳ Ｐゴシック" pitchFamily="1" charset="-128"/>
        <a:cs typeface="+mn-cs"/>
      </a:defRPr>
    </a:lvl4pPr>
    <a:lvl5pPr marL="1828800" algn="l" rtl="0" eaLnBrk="0" fontAlgn="base" hangingPunct="0">
      <a:spcBef>
        <a:spcPct val="0"/>
      </a:spcBef>
      <a:spcAft>
        <a:spcPct val="0"/>
      </a:spcAft>
      <a:defRPr sz="2400" kern="1200">
        <a:solidFill>
          <a:schemeClr val="tx1"/>
        </a:solidFill>
        <a:latin typeface="Arial" pitchFamily="34" charset="0"/>
        <a:ea typeface="ＭＳ Ｐゴシック" pitchFamily="1"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1"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1"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1"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1" charset="-128"/>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AEAEA"/>
    <a:srgbClr val="ED7D31"/>
    <a:srgbClr val="B50000"/>
    <a:srgbClr val="DDDCDC"/>
    <a:srgbClr val="FFD966"/>
    <a:srgbClr val="09FF09"/>
    <a:srgbClr val="FF4040"/>
    <a:srgbClr val="0202FF"/>
    <a:srgbClr val="D8E4BC"/>
    <a:srgbClr val="FFC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0167" autoAdjust="0"/>
  </p:normalViewPr>
  <p:slideViewPr>
    <p:cSldViewPr snapToGrid="0">
      <p:cViewPr varScale="1">
        <p:scale>
          <a:sx n="111" d="100"/>
          <a:sy n="111" d="100"/>
        </p:scale>
        <p:origin x="474" y="102"/>
      </p:cViewPr>
      <p:guideLst>
        <p:guide orient="horz" pos="2160"/>
        <p:guide pos="3840"/>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p:cViewPr varScale="1">
        <p:scale>
          <a:sx n="91" d="100"/>
          <a:sy n="91" d="100"/>
        </p:scale>
        <p:origin x="3072" y="75"/>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FAE99EF-60A1-4C6A-B40C-AF50E5491C36}" type="doc">
      <dgm:prSet loTypeId="urn:microsoft.com/office/officeart/2005/8/layout/hierarchy1" loCatId="hierarchy" qsTypeId="urn:microsoft.com/office/officeart/2005/8/quickstyle/simple2" qsCatId="simple" csTypeId="urn:microsoft.com/office/officeart/2005/8/colors/accent1_2" csCatId="accent1" phldr="1"/>
      <dgm:spPr/>
      <dgm:t>
        <a:bodyPr/>
        <a:lstStyle/>
        <a:p>
          <a:endParaRPr lang="en-US"/>
        </a:p>
      </dgm:t>
    </dgm:pt>
    <dgm:pt modelId="{392D7F00-1CD4-4AC7-A012-A409A9F3523C}">
      <dgm:prSet/>
      <dgm:spPr/>
      <dgm:t>
        <a:bodyPr/>
        <a:lstStyle/>
        <a:p>
          <a:r>
            <a:rPr lang="en-US" dirty="0"/>
            <a:t>Layout of the RF line</a:t>
          </a:r>
        </a:p>
      </dgm:t>
    </dgm:pt>
    <dgm:pt modelId="{874B4F99-8F25-4A30-B340-84208F30327E}" type="parTrans" cxnId="{DD297B06-7B61-4EAE-8E17-0FC88EDC5ED8}">
      <dgm:prSet/>
      <dgm:spPr/>
      <dgm:t>
        <a:bodyPr/>
        <a:lstStyle/>
        <a:p>
          <a:endParaRPr lang="en-US"/>
        </a:p>
      </dgm:t>
    </dgm:pt>
    <dgm:pt modelId="{3E38560B-F9B8-4649-AA75-B27708628C8D}" type="sibTrans" cxnId="{DD297B06-7B61-4EAE-8E17-0FC88EDC5ED8}">
      <dgm:prSet/>
      <dgm:spPr/>
      <dgm:t>
        <a:bodyPr/>
        <a:lstStyle/>
        <a:p>
          <a:endParaRPr lang="en-US"/>
        </a:p>
      </dgm:t>
    </dgm:pt>
    <dgm:pt modelId="{C97D3E7B-808C-4180-9FB5-FC4E01F23360}">
      <dgm:prSet/>
      <dgm:spPr>
        <a:ln>
          <a:solidFill>
            <a:schemeClr val="accent6"/>
          </a:solidFill>
        </a:ln>
      </dgm:spPr>
      <dgm:t>
        <a:bodyPr/>
        <a:lstStyle/>
        <a:p>
          <a:r>
            <a:rPr lang="en-US"/>
            <a:t>Solid state power amplifier</a:t>
          </a:r>
        </a:p>
      </dgm:t>
    </dgm:pt>
    <dgm:pt modelId="{AD90F6C1-52FC-449F-996B-F2897E35BA4F}" type="parTrans" cxnId="{F06CAFC2-77AC-4BAA-AB42-FEEFD9929B7B}">
      <dgm:prSet/>
      <dgm:spPr/>
      <dgm:t>
        <a:bodyPr/>
        <a:lstStyle/>
        <a:p>
          <a:endParaRPr lang="en-US"/>
        </a:p>
      </dgm:t>
    </dgm:pt>
    <dgm:pt modelId="{9AD85056-1981-4F87-826B-330A916B7722}" type="sibTrans" cxnId="{F06CAFC2-77AC-4BAA-AB42-FEEFD9929B7B}">
      <dgm:prSet/>
      <dgm:spPr/>
      <dgm:t>
        <a:bodyPr/>
        <a:lstStyle/>
        <a:p>
          <a:endParaRPr lang="en-US"/>
        </a:p>
      </dgm:t>
    </dgm:pt>
    <dgm:pt modelId="{BB685A6A-5132-4A59-B54B-46DE716A4D5A}">
      <dgm:prSet/>
      <dgm:spPr>
        <a:ln>
          <a:solidFill>
            <a:schemeClr val="accent2"/>
          </a:solidFill>
        </a:ln>
      </dgm:spPr>
      <dgm:t>
        <a:bodyPr/>
        <a:lstStyle/>
        <a:p>
          <a:r>
            <a:rPr lang="en-US" dirty="0"/>
            <a:t>Low level RF  </a:t>
          </a:r>
          <a:r>
            <a:rPr lang="en-US" dirty="0" err="1"/>
            <a:t>mTCA</a:t>
          </a:r>
          <a:endParaRPr lang="en-US" dirty="0"/>
        </a:p>
      </dgm:t>
    </dgm:pt>
    <dgm:pt modelId="{9494886D-E12D-4546-B67F-2A24FD26091C}" type="parTrans" cxnId="{B5D72F85-E4FD-4D33-A5E9-0E787717DAAF}">
      <dgm:prSet/>
      <dgm:spPr/>
      <dgm:t>
        <a:bodyPr/>
        <a:lstStyle/>
        <a:p>
          <a:endParaRPr lang="en-US"/>
        </a:p>
      </dgm:t>
    </dgm:pt>
    <dgm:pt modelId="{53B84CE0-9EBF-4ADB-80CD-4E838D39BF97}" type="sibTrans" cxnId="{B5D72F85-E4FD-4D33-A5E9-0E787717DAAF}">
      <dgm:prSet/>
      <dgm:spPr/>
      <dgm:t>
        <a:bodyPr/>
        <a:lstStyle/>
        <a:p>
          <a:endParaRPr lang="en-US"/>
        </a:p>
      </dgm:t>
    </dgm:pt>
    <dgm:pt modelId="{43572A21-9B5F-4113-867E-998609264099}" type="pres">
      <dgm:prSet presAssocID="{BFAE99EF-60A1-4C6A-B40C-AF50E5491C36}" presName="hierChild1" presStyleCnt="0">
        <dgm:presLayoutVars>
          <dgm:chPref val="1"/>
          <dgm:dir/>
          <dgm:animOne val="branch"/>
          <dgm:animLvl val="lvl"/>
          <dgm:resizeHandles/>
        </dgm:presLayoutVars>
      </dgm:prSet>
      <dgm:spPr/>
    </dgm:pt>
    <dgm:pt modelId="{7CF4402D-EF56-49CA-AB4A-04C07B9E0EF7}" type="pres">
      <dgm:prSet presAssocID="{392D7F00-1CD4-4AC7-A012-A409A9F3523C}" presName="hierRoot1" presStyleCnt="0"/>
      <dgm:spPr/>
    </dgm:pt>
    <dgm:pt modelId="{7233E88A-08B4-458F-BB83-65CC174AC549}" type="pres">
      <dgm:prSet presAssocID="{392D7F00-1CD4-4AC7-A012-A409A9F3523C}" presName="composite" presStyleCnt="0"/>
      <dgm:spPr/>
    </dgm:pt>
    <dgm:pt modelId="{9E37FE9D-6730-4C8D-9D0A-77B2BF718C7E}" type="pres">
      <dgm:prSet presAssocID="{392D7F00-1CD4-4AC7-A012-A409A9F3523C}" presName="background" presStyleLbl="node0" presStyleIdx="0" presStyleCnt="3"/>
      <dgm:spPr/>
    </dgm:pt>
    <dgm:pt modelId="{DC6669ED-3A4F-4260-8EF9-42DF9F782F2B}" type="pres">
      <dgm:prSet presAssocID="{392D7F00-1CD4-4AC7-A012-A409A9F3523C}" presName="text" presStyleLbl="fgAcc0" presStyleIdx="0" presStyleCnt="3">
        <dgm:presLayoutVars>
          <dgm:chPref val="3"/>
        </dgm:presLayoutVars>
      </dgm:prSet>
      <dgm:spPr/>
    </dgm:pt>
    <dgm:pt modelId="{ABA60648-FBE4-49B5-8305-4A142E291F84}" type="pres">
      <dgm:prSet presAssocID="{392D7F00-1CD4-4AC7-A012-A409A9F3523C}" presName="hierChild2" presStyleCnt="0"/>
      <dgm:spPr/>
    </dgm:pt>
    <dgm:pt modelId="{8A45312E-3760-45A2-8E3E-64ABFDAC227E}" type="pres">
      <dgm:prSet presAssocID="{C97D3E7B-808C-4180-9FB5-FC4E01F23360}" presName="hierRoot1" presStyleCnt="0"/>
      <dgm:spPr/>
    </dgm:pt>
    <dgm:pt modelId="{771900D7-142D-46DC-97AB-B36F06713D5D}" type="pres">
      <dgm:prSet presAssocID="{C97D3E7B-808C-4180-9FB5-FC4E01F23360}" presName="composite" presStyleCnt="0"/>
      <dgm:spPr/>
    </dgm:pt>
    <dgm:pt modelId="{3951BEBA-91ED-46AA-87A7-053672BFF3B3}" type="pres">
      <dgm:prSet presAssocID="{C97D3E7B-808C-4180-9FB5-FC4E01F23360}" presName="background" presStyleLbl="node0" presStyleIdx="1" presStyleCnt="3"/>
      <dgm:spPr>
        <a:solidFill>
          <a:schemeClr val="accent6"/>
        </a:solidFill>
      </dgm:spPr>
    </dgm:pt>
    <dgm:pt modelId="{83EE091C-CEE2-493C-843F-2B40B32F5D06}" type="pres">
      <dgm:prSet presAssocID="{C97D3E7B-808C-4180-9FB5-FC4E01F23360}" presName="text" presStyleLbl="fgAcc0" presStyleIdx="1" presStyleCnt="3">
        <dgm:presLayoutVars>
          <dgm:chPref val="3"/>
        </dgm:presLayoutVars>
      </dgm:prSet>
      <dgm:spPr/>
    </dgm:pt>
    <dgm:pt modelId="{9ED48D74-9D78-479C-B0BB-81C859584DCF}" type="pres">
      <dgm:prSet presAssocID="{C97D3E7B-808C-4180-9FB5-FC4E01F23360}" presName="hierChild2" presStyleCnt="0"/>
      <dgm:spPr/>
    </dgm:pt>
    <dgm:pt modelId="{90DA8A6E-6E66-4D61-A542-BFF15E74ED2F}" type="pres">
      <dgm:prSet presAssocID="{BB685A6A-5132-4A59-B54B-46DE716A4D5A}" presName="hierRoot1" presStyleCnt="0"/>
      <dgm:spPr/>
    </dgm:pt>
    <dgm:pt modelId="{91D0ACA3-1174-4C6D-AF40-7A1F6018878D}" type="pres">
      <dgm:prSet presAssocID="{BB685A6A-5132-4A59-B54B-46DE716A4D5A}" presName="composite" presStyleCnt="0"/>
      <dgm:spPr/>
    </dgm:pt>
    <dgm:pt modelId="{22824ACE-3F19-49E6-B695-6A28153FBAFE}" type="pres">
      <dgm:prSet presAssocID="{BB685A6A-5132-4A59-B54B-46DE716A4D5A}" presName="background" presStyleLbl="node0" presStyleIdx="2" presStyleCnt="3"/>
      <dgm:spPr>
        <a:solidFill>
          <a:schemeClr val="accent2"/>
        </a:solidFill>
      </dgm:spPr>
    </dgm:pt>
    <dgm:pt modelId="{37FE7ED2-B954-4172-8282-6F6CAE713C4D}" type="pres">
      <dgm:prSet presAssocID="{BB685A6A-5132-4A59-B54B-46DE716A4D5A}" presName="text" presStyleLbl="fgAcc0" presStyleIdx="2" presStyleCnt="3">
        <dgm:presLayoutVars>
          <dgm:chPref val="3"/>
        </dgm:presLayoutVars>
      </dgm:prSet>
      <dgm:spPr/>
    </dgm:pt>
    <dgm:pt modelId="{54EEC9F3-3198-42C9-8368-211AFF11275B}" type="pres">
      <dgm:prSet presAssocID="{BB685A6A-5132-4A59-B54B-46DE716A4D5A}" presName="hierChild2" presStyleCnt="0"/>
      <dgm:spPr/>
    </dgm:pt>
  </dgm:ptLst>
  <dgm:cxnLst>
    <dgm:cxn modelId="{DD297B06-7B61-4EAE-8E17-0FC88EDC5ED8}" srcId="{BFAE99EF-60A1-4C6A-B40C-AF50E5491C36}" destId="{392D7F00-1CD4-4AC7-A012-A409A9F3523C}" srcOrd="0" destOrd="0" parTransId="{874B4F99-8F25-4A30-B340-84208F30327E}" sibTransId="{3E38560B-F9B8-4649-AA75-B27708628C8D}"/>
    <dgm:cxn modelId="{3BD1E52F-BBAE-4A81-961E-DF860C144FFE}" type="presOf" srcId="{BB685A6A-5132-4A59-B54B-46DE716A4D5A}" destId="{37FE7ED2-B954-4172-8282-6F6CAE713C4D}" srcOrd="0" destOrd="0" presId="urn:microsoft.com/office/officeart/2005/8/layout/hierarchy1"/>
    <dgm:cxn modelId="{4F644D73-24B9-46F7-886E-A67E6AC8EF02}" type="presOf" srcId="{BFAE99EF-60A1-4C6A-B40C-AF50E5491C36}" destId="{43572A21-9B5F-4113-867E-998609264099}" srcOrd="0" destOrd="0" presId="urn:microsoft.com/office/officeart/2005/8/layout/hierarchy1"/>
    <dgm:cxn modelId="{B5D72F85-E4FD-4D33-A5E9-0E787717DAAF}" srcId="{BFAE99EF-60A1-4C6A-B40C-AF50E5491C36}" destId="{BB685A6A-5132-4A59-B54B-46DE716A4D5A}" srcOrd="2" destOrd="0" parTransId="{9494886D-E12D-4546-B67F-2A24FD26091C}" sibTransId="{53B84CE0-9EBF-4ADB-80CD-4E838D39BF97}"/>
    <dgm:cxn modelId="{DF5F00BF-6C11-4EFB-8505-7765356595AF}" type="presOf" srcId="{392D7F00-1CD4-4AC7-A012-A409A9F3523C}" destId="{DC6669ED-3A4F-4260-8EF9-42DF9F782F2B}" srcOrd="0" destOrd="0" presId="urn:microsoft.com/office/officeart/2005/8/layout/hierarchy1"/>
    <dgm:cxn modelId="{F06CAFC2-77AC-4BAA-AB42-FEEFD9929B7B}" srcId="{BFAE99EF-60A1-4C6A-B40C-AF50E5491C36}" destId="{C97D3E7B-808C-4180-9FB5-FC4E01F23360}" srcOrd="1" destOrd="0" parTransId="{AD90F6C1-52FC-449F-996B-F2897E35BA4F}" sibTransId="{9AD85056-1981-4F87-826B-330A916B7722}"/>
    <dgm:cxn modelId="{5A88BBF8-DA78-4C90-A141-DB5232BF9E33}" type="presOf" srcId="{C97D3E7B-808C-4180-9FB5-FC4E01F23360}" destId="{83EE091C-CEE2-493C-843F-2B40B32F5D06}" srcOrd="0" destOrd="0" presId="urn:microsoft.com/office/officeart/2005/8/layout/hierarchy1"/>
    <dgm:cxn modelId="{B40C0048-A051-40A9-91C6-8497A10CFAB4}" type="presParOf" srcId="{43572A21-9B5F-4113-867E-998609264099}" destId="{7CF4402D-EF56-49CA-AB4A-04C07B9E0EF7}" srcOrd="0" destOrd="0" presId="urn:microsoft.com/office/officeart/2005/8/layout/hierarchy1"/>
    <dgm:cxn modelId="{85783D4B-A866-4E22-9696-E1D0F7680D90}" type="presParOf" srcId="{7CF4402D-EF56-49CA-AB4A-04C07B9E0EF7}" destId="{7233E88A-08B4-458F-BB83-65CC174AC549}" srcOrd="0" destOrd="0" presId="urn:microsoft.com/office/officeart/2005/8/layout/hierarchy1"/>
    <dgm:cxn modelId="{98AFF04C-7AB6-4F71-9018-E7634E42CB2B}" type="presParOf" srcId="{7233E88A-08B4-458F-BB83-65CC174AC549}" destId="{9E37FE9D-6730-4C8D-9D0A-77B2BF718C7E}" srcOrd="0" destOrd="0" presId="urn:microsoft.com/office/officeart/2005/8/layout/hierarchy1"/>
    <dgm:cxn modelId="{FE7C359F-8053-46B5-A0DA-3F132670B599}" type="presParOf" srcId="{7233E88A-08B4-458F-BB83-65CC174AC549}" destId="{DC6669ED-3A4F-4260-8EF9-42DF9F782F2B}" srcOrd="1" destOrd="0" presId="urn:microsoft.com/office/officeart/2005/8/layout/hierarchy1"/>
    <dgm:cxn modelId="{ABFEA931-B5CF-4462-82AE-E74605EE260F}" type="presParOf" srcId="{7CF4402D-EF56-49CA-AB4A-04C07B9E0EF7}" destId="{ABA60648-FBE4-49B5-8305-4A142E291F84}" srcOrd="1" destOrd="0" presId="urn:microsoft.com/office/officeart/2005/8/layout/hierarchy1"/>
    <dgm:cxn modelId="{39920604-F08D-4926-935B-19D63883CE25}" type="presParOf" srcId="{43572A21-9B5F-4113-867E-998609264099}" destId="{8A45312E-3760-45A2-8E3E-64ABFDAC227E}" srcOrd="1" destOrd="0" presId="urn:microsoft.com/office/officeart/2005/8/layout/hierarchy1"/>
    <dgm:cxn modelId="{89CFBC9E-9B05-4F5C-BA8B-29237F882F72}" type="presParOf" srcId="{8A45312E-3760-45A2-8E3E-64ABFDAC227E}" destId="{771900D7-142D-46DC-97AB-B36F06713D5D}" srcOrd="0" destOrd="0" presId="urn:microsoft.com/office/officeart/2005/8/layout/hierarchy1"/>
    <dgm:cxn modelId="{BF2084CC-47E3-4D5F-9FF0-B189D44E7280}" type="presParOf" srcId="{771900D7-142D-46DC-97AB-B36F06713D5D}" destId="{3951BEBA-91ED-46AA-87A7-053672BFF3B3}" srcOrd="0" destOrd="0" presId="urn:microsoft.com/office/officeart/2005/8/layout/hierarchy1"/>
    <dgm:cxn modelId="{291C5041-4431-4520-8AF0-8E3A19CDF2F7}" type="presParOf" srcId="{771900D7-142D-46DC-97AB-B36F06713D5D}" destId="{83EE091C-CEE2-493C-843F-2B40B32F5D06}" srcOrd="1" destOrd="0" presId="urn:microsoft.com/office/officeart/2005/8/layout/hierarchy1"/>
    <dgm:cxn modelId="{1630C491-93EA-488A-9416-B6A13C835FD6}" type="presParOf" srcId="{8A45312E-3760-45A2-8E3E-64ABFDAC227E}" destId="{9ED48D74-9D78-479C-B0BB-81C859584DCF}" srcOrd="1" destOrd="0" presId="urn:microsoft.com/office/officeart/2005/8/layout/hierarchy1"/>
    <dgm:cxn modelId="{206A398C-E177-4835-ABF4-C31585985E5F}" type="presParOf" srcId="{43572A21-9B5F-4113-867E-998609264099}" destId="{90DA8A6E-6E66-4D61-A542-BFF15E74ED2F}" srcOrd="2" destOrd="0" presId="urn:microsoft.com/office/officeart/2005/8/layout/hierarchy1"/>
    <dgm:cxn modelId="{D2FCF510-DCFA-4476-83DC-27A1290C8F21}" type="presParOf" srcId="{90DA8A6E-6E66-4D61-A542-BFF15E74ED2F}" destId="{91D0ACA3-1174-4C6D-AF40-7A1F6018878D}" srcOrd="0" destOrd="0" presId="urn:microsoft.com/office/officeart/2005/8/layout/hierarchy1"/>
    <dgm:cxn modelId="{2ACAD026-B39A-433D-BB2E-A1FC944A90BF}" type="presParOf" srcId="{91D0ACA3-1174-4C6D-AF40-7A1F6018878D}" destId="{22824ACE-3F19-49E6-B695-6A28153FBAFE}" srcOrd="0" destOrd="0" presId="urn:microsoft.com/office/officeart/2005/8/layout/hierarchy1"/>
    <dgm:cxn modelId="{12DC87D2-AA39-4D94-A249-149C2ABF839A}" type="presParOf" srcId="{91D0ACA3-1174-4C6D-AF40-7A1F6018878D}" destId="{37FE7ED2-B954-4172-8282-6F6CAE713C4D}" srcOrd="1" destOrd="0" presId="urn:microsoft.com/office/officeart/2005/8/layout/hierarchy1"/>
    <dgm:cxn modelId="{841D8812-E654-400A-9876-DC57EB6DE9A5}" type="presParOf" srcId="{90DA8A6E-6E66-4D61-A542-BFF15E74ED2F}" destId="{54EEC9F3-3198-42C9-8368-211AFF11275B}"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E37FE9D-6730-4C8D-9D0A-77B2BF718C7E}">
      <dsp:nvSpPr>
        <dsp:cNvPr id="0" name=""/>
        <dsp:cNvSpPr/>
      </dsp:nvSpPr>
      <dsp:spPr>
        <a:xfrm>
          <a:off x="0" y="1683420"/>
          <a:ext cx="3213304" cy="2040448"/>
        </a:xfrm>
        <a:prstGeom prst="roundRect">
          <a:avLst>
            <a:gd name="adj" fmla="val 10000"/>
          </a:avLst>
        </a:prstGeom>
        <a:solidFill>
          <a:schemeClr val="accent1">
            <a:hueOff val="0"/>
            <a:satOff val="0"/>
            <a:lumOff val="0"/>
            <a:alphaOff val="0"/>
          </a:schemeClr>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DC6669ED-3A4F-4260-8EF9-42DF9F782F2B}">
      <dsp:nvSpPr>
        <dsp:cNvPr id="0" name=""/>
        <dsp:cNvSpPr/>
      </dsp:nvSpPr>
      <dsp:spPr>
        <a:xfrm>
          <a:off x="357033" y="2022602"/>
          <a:ext cx="3213304" cy="2040448"/>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US" sz="3800" kern="1200" dirty="0"/>
            <a:t>Layout of the RF line</a:t>
          </a:r>
        </a:p>
      </dsp:txBody>
      <dsp:txXfrm>
        <a:off x="416796" y="2082365"/>
        <a:ext cx="3093778" cy="1920922"/>
      </dsp:txXfrm>
    </dsp:sp>
    <dsp:sp modelId="{3951BEBA-91ED-46AA-87A7-053672BFF3B3}">
      <dsp:nvSpPr>
        <dsp:cNvPr id="0" name=""/>
        <dsp:cNvSpPr/>
      </dsp:nvSpPr>
      <dsp:spPr>
        <a:xfrm>
          <a:off x="3927372" y="1683420"/>
          <a:ext cx="3213304" cy="2040448"/>
        </a:xfrm>
        <a:prstGeom prst="roundRect">
          <a:avLst>
            <a:gd name="adj" fmla="val 10000"/>
          </a:avLst>
        </a:prstGeom>
        <a:solidFill>
          <a:schemeClr val="accent6"/>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83EE091C-CEE2-493C-843F-2B40B32F5D06}">
      <dsp:nvSpPr>
        <dsp:cNvPr id="0" name=""/>
        <dsp:cNvSpPr/>
      </dsp:nvSpPr>
      <dsp:spPr>
        <a:xfrm>
          <a:off x="4284406" y="2022602"/>
          <a:ext cx="3213304" cy="2040448"/>
        </a:xfrm>
        <a:prstGeom prst="roundRect">
          <a:avLst>
            <a:gd name="adj" fmla="val 10000"/>
          </a:avLst>
        </a:prstGeom>
        <a:solidFill>
          <a:schemeClr val="lt1">
            <a:alpha val="90000"/>
            <a:hueOff val="0"/>
            <a:satOff val="0"/>
            <a:lumOff val="0"/>
            <a:alphaOff val="0"/>
          </a:schemeClr>
        </a:solidFill>
        <a:ln w="25400" cap="flat" cmpd="sng" algn="ctr">
          <a:solidFill>
            <a:schemeClr val="accent6"/>
          </a:solidFill>
          <a:prstDash val="solid"/>
        </a:ln>
        <a:effectLst/>
      </dsp:spPr>
      <dsp:style>
        <a:lnRef idx="2">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US" sz="3800" kern="1200"/>
            <a:t>Solid state power amplifier</a:t>
          </a:r>
        </a:p>
      </dsp:txBody>
      <dsp:txXfrm>
        <a:off x="4344169" y="2082365"/>
        <a:ext cx="3093778" cy="1920922"/>
      </dsp:txXfrm>
    </dsp:sp>
    <dsp:sp modelId="{22824ACE-3F19-49E6-B695-6A28153FBAFE}">
      <dsp:nvSpPr>
        <dsp:cNvPr id="0" name=""/>
        <dsp:cNvSpPr/>
      </dsp:nvSpPr>
      <dsp:spPr>
        <a:xfrm>
          <a:off x="7854745" y="1683420"/>
          <a:ext cx="3213304" cy="2040448"/>
        </a:xfrm>
        <a:prstGeom prst="roundRect">
          <a:avLst>
            <a:gd name="adj" fmla="val 10000"/>
          </a:avLst>
        </a:prstGeom>
        <a:solidFill>
          <a:schemeClr val="accent2"/>
        </a:solidFill>
        <a:ln w="38100" cap="flat" cmpd="sng" algn="ctr">
          <a:solidFill>
            <a:schemeClr val="lt1">
              <a:hueOff val="0"/>
              <a:satOff val="0"/>
              <a:lumOff val="0"/>
              <a:alphaOff val="0"/>
            </a:schemeClr>
          </a:solidFill>
          <a:prstDash val="solid"/>
        </a:ln>
        <a:effectLst>
          <a:outerShdw blurRad="40000" dist="20000" dir="5400000" rotWithShape="0">
            <a:srgbClr val="000000">
              <a:alpha val="38000"/>
            </a:srgbClr>
          </a:outerShdw>
        </a:effectLst>
      </dsp:spPr>
      <dsp:style>
        <a:lnRef idx="3">
          <a:scrgbClr r="0" g="0" b="0"/>
        </a:lnRef>
        <a:fillRef idx="1">
          <a:scrgbClr r="0" g="0" b="0"/>
        </a:fillRef>
        <a:effectRef idx="1">
          <a:scrgbClr r="0" g="0" b="0"/>
        </a:effectRef>
        <a:fontRef idx="minor">
          <a:schemeClr val="lt1"/>
        </a:fontRef>
      </dsp:style>
    </dsp:sp>
    <dsp:sp modelId="{37FE7ED2-B954-4172-8282-6F6CAE713C4D}">
      <dsp:nvSpPr>
        <dsp:cNvPr id="0" name=""/>
        <dsp:cNvSpPr/>
      </dsp:nvSpPr>
      <dsp:spPr>
        <a:xfrm>
          <a:off x="8211779" y="2022602"/>
          <a:ext cx="3213304" cy="2040448"/>
        </a:xfrm>
        <a:prstGeom prst="roundRect">
          <a:avLst>
            <a:gd name="adj" fmla="val 10000"/>
          </a:avLst>
        </a:prstGeom>
        <a:solidFill>
          <a:schemeClr val="lt1">
            <a:alpha val="90000"/>
            <a:hueOff val="0"/>
            <a:satOff val="0"/>
            <a:lumOff val="0"/>
            <a:alphaOff val="0"/>
          </a:schemeClr>
        </a:solidFill>
        <a:ln w="25400" cap="flat" cmpd="sng" algn="ctr">
          <a:solidFill>
            <a:schemeClr val="accent2"/>
          </a:solidFill>
          <a:prstDash val="solid"/>
        </a:ln>
        <a:effectLst/>
      </dsp:spPr>
      <dsp:style>
        <a:lnRef idx="2">
          <a:scrgbClr r="0" g="0" b="0"/>
        </a:lnRef>
        <a:fillRef idx="1">
          <a:scrgbClr r="0" g="0" b="0"/>
        </a:fillRef>
        <a:effectRef idx="0">
          <a:scrgbClr r="0" g="0" b="0"/>
        </a:effectRef>
        <a:fontRef idx="minor"/>
      </dsp:style>
      <dsp:txBody>
        <a:bodyPr spcFirstLastPara="0" vert="horz" wrap="square" lIns="144780" tIns="144780" rIns="144780" bIns="144780" numCol="1" spcCol="1270" anchor="ctr" anchorCtr="0">
          <a:noAutofit/>
        </a:bodyPr>
        <a:lstStyle/>
        <a:p>
          <a:pPr marL="0" lvl="0" indent="0" algn="ctr" defTabSz="1689100">
            <a:lnSpc>
              <a:spcPct val="90000"/>
            </a:lnSpc>
            <a:spcBef>
              <a:spcPct val="0"/>
            </a:spcBef>
            <a:spcAft>
              <a:spcPct val="35000"/>
            </a:spcAft>
            <a:buNone/>
          </a:pPr>
          <a:r>
            <a:rPr lang="en-US" sz="3800" kern="1200" dirty="0"/>
            <a:t>Low level RF  </a:t>
          </a:r>
          <a:r>
            <a:rPr lang="en-US" sz="3800" kern="1200" dirty="0" err="1"/>
            <a:t>mTCA</a:t>
          </a:r>
          <a:endParaRPr lang="en-US" sz="3800" kern="1200" dirty="0"/>
        </a:p>
      </dsp:txBody>
      <dsp:txXfrm>
        <a:off x="8271542" y="2082365"/>
        <a:ext cx="3093778" cy="1920922"/>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r>
              <a:rPr lang="en-GB"/>
              <a:t>Uppsala University - The FREIA Laboratory</a:t>
            </a:r>
            <a:endParaRPr lang="en-US"/>
          </a:p>
        </p:txBody>
      </p:sp>
      <p:sp>
        <p:nvSpPr>
          <p:cNvPr id="12291" name="Rectangle 3"/>
          <p:cNvSpPr>
            <a:spLocks noGrp="1" noChangeArrowheads="1"/>
          </p:cNvSpPr>
          <p:nvPr>
            <p:ph type="dt" sz="quarter"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fld id="{F7168317-0F16-48F1-A451-5EF3F4675D36}" type="datetime3">
              <a:rPr lang="en-US" smtClean="0"/>
              <a:t>5 October 2022</a:t>
            </a:fld>
            <a:endParaRPr lang="en-US"/>
          </a:p>
        </p:txBody>
      </p:sp>
      <p:sp>
        <p:nvSpPr>
          <p:cNvPr id="12292" name="Rectangle 4"/>
          <p:cNvSpPr>
            <a:spLocks noGrp="1" noChangeArrowheads="1"/>
          </p:cNvSpPr>
          <p:nvPr>
            <p:ph type="ftr" sz="quarter" idx="2"/>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12293" name="Rectangle 5"/>
          <p:cNvSpPr>
            <a:spLocks noGrp="1" noChangeArrowheads="1"/>
          </p:cNvSpPr>
          <p:nvPr>
            <p:ph type="sldNum" sz="quarter" idx="3"/>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B4D2AAAE-21D9-4D4A-A02F-12509D3B2895}" type="slidenum">
              <a:rPr lang="en-US"/>
              <a:pPr>
                <a:defRPr/>
              </a:pPr>
              <a:t>‹#›</a:t>
            </a:fld>
            <a:endParaRPr lang="en-US"/>
          </a:p>
        </p:txBody>
      </p:sp>
    </p:spTree>
    <p:extLst>
      <p:ext uri="{BB962C8B-B14F-4D97-AF65-F5344CB8AC3E}">
        <p14:creationId xmlns:p14="http://schemas.microsoft.com/office/powerpoint/2010/main" val="1686978486"/>
      </p:ext>
    </p:extLst>
  </p:cSld>
  <p:clrMap bg1="lt1" tx1="dk1" bg2="lt2" tx2="dk2" accent1="accent1" accent2="accent2" accent3="accent3" accent4="accent4" accent5="accent5" accent6="accent6" hlink="hlink" folHlink="folHlink"/>
  <p:hf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r>
              <a:rPr lang="en-GB"/>
              <a:t>Uppsala University - The FREIA Laboratory</a:t>
            </a:r>
            <a:endParaRPr lang="en-US"/>
          </a:p>
        </p:txBody>
      </p:sp>
      <p:sp>
        <p:nvSpPr>
          <p:cNvPr id="4099" name="Rectangle 3"/>
          <p:cNvSpPr>
            <a:spLocks noGrp="1" noChangeArrowheads="1"/>
          </p:cNvSpPr>
          <p:nvPr>
            <p:ph type="dt" idx="1"/>
          </p:nvPr>
        </p:nvSpPr>
        <p:spPr bwMode="auto">
          <a:xfrm>
            <a:off x="3886200" y="0"/>
            <a:ext cx="29718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fld id="{C3C1E520-EA93-4B27-9E42-B957A5C2A65A}" type="datetime3">
              <a:rPr lang="en-US" smtClean="0"/>
              <a:t>5 October 2022</a:t>
            </a:fld>
            <a:endParaRPr lang="en-US"/>
          </a:p>
        </p:txBody>
      </p:sp>
      <p:sp>
        <p:nvSpPr>
          <p:cNvPr id="17412" name="Rectangle 4"/>
          <p:cNvSpPr>
            <a:spLocks noGrp="1" noRot="1" noChangeAspect="1" noChangeArrowheads="1" noTextEdit="1"/>
          </p:cNvSpPr>
          <p:nvPr>
            <p:ph type="sldImg" idx="2"/>
          </p:nvPr>
        </p:nvSpPr>
        <p:spPr bwMode="auto">
          <a:xfrm>
            <a:off x="381000" y="685800"/>
            <a:ext cx="6096000" cy="3429000"/>
          </a:xfrm>
          <a:prstGeom prst="rect">
            <a:avLst/>
          </a:prstGeom>
          <a:noFill/>
          <a:ln w="9525">
            <a:solidFill>
              <a:srgbClr val="000000"/>
            </a:solidFill>
            <a:miter lim="800000"/>
            <a:headEnd/>
            <a:tailEnd/>
          </a:ln>
        </p:spPr>
      </p:sp>
      <p:sp>
        <p:nvSpPr>
          <p:cNvPr id="4101"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v-SE" noProof="0"/>
              <a:t>Klicka här för att ändra format på bakgrundstexten</a:t>
            </a:r>
          </a:p>
          <a:p>
            <a:pPr lvl="1"/>
            <a:r>
              <a:rPr lang="sv-SE" noProof="0"/>
              <a:t>Nivå två</a:t>
            </a:r>
          </a:p>
          <a:p>
            <a:pPr lvl="2"/>
            <a:r>
              <a:rPr lang="sv-SE" noProof="0"/>
              <a:t>Nivå tre</a:t>
            </a:r>
          </a:p>
          <a:p>
            <a:pPr lvl="3"/>
            <a:r>
              <a:rPr lang="sv-SE" noProof="0"/>
              <a:t>Nivå fyra</a:t>
            </a:r>
          </a:p>
          <a:p>
            <a:pPr lvl="4"/>
            <a:r>
              <a:rPr lang="sv-SE" noProof="0"/>
              <a:t>Nivå fem</a:t>
            </a:r>
          </a:p>
        </p:txBody>
      </p:sp>
      <p:sp>
        <p:nvSpPr>
          <p:cNvPr id="4102"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p>
        </p:txBody>
      </p:sp>
      <p:sp>
        <p:nvSpPr>
          <p:cNvPr id="4103"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lvl1pPr algn="r">
              <a:defRPr sz="1200">
                <a:latin typeface="Arial" charset="0"/>
              </a:defRPr>
            </a:lvl1pPr>
          </a:lstStyle>
          <a:p>
            <a:pPr>
              <a:defRPr/>
            </a:pPr>
            <a:fld id="{E9D4C62D-8EB2-4CA5-9EC1-10B5299599DF}" type="slidenum">
              <a:rPr lang="sv-SE"/>
              <a:pPr>
                <a:defRPr/>
              </a:pPr>
              <a:t>‹#›</a:t>
            </a:fld>
            <a:endParaRPr lang="sv-SE"/>
          </a:p>
        </p:txBody>
      </p:sp>
    </p:spTree>
    <p:extLst>
      <p:ext uri="{BB962C8B-B14F-4D97-AF65-F5344CB8AC3E}">
        <p14:creationId xmlns:p14="http://schemas.microsoft.com/office/powerpoint/2010/main" val="1304996128"/>
      </p:ext>
    </p:extLst>
  </p:cSld>
  <p:clrMap bg1="lt1" tx1="dk1" bg2="lt2" tx2="dk2" accent1="accent1" accent2="accent2" accent3="accent3" accent4="accent4" accent5="accent5" accent6="accent6" hlink="hlink" folHlink="folHlink"/>
  <p:hf ftr="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p:nvPr>
        </p:nvSpPr>
        <p:spPr/>
        <p:txBody>
          <a:bodyPr/>
          <a:lstStyle/>
          <a:p>
            <a:pPr>
              <a:defRPr/>
            </a:pPr>
            <a:r>
              <a:rPr lang="en-GB"/>
              <a:t>Uppsala University - The FREIA Laboratory</a:t>
            </a:r>
            <a:endParaRPr lang="en-US"/>
          </a:p>
        </p:txBody>
      </p:sp>
      <p:sp>
        <p:nvSpPr>
          <p:cNvPr id="5" name="Date Placeholder 4"/>
          <p:cNvSpPr>
            <a:spLocks noGrp="1"/>
          </p:cNvSpPr>
          <p:nvPr>
            <p:ph type="dt" idx="1"/>
          </p:nvPr>
        </p:nvSpPr>
        <p:spPr/>
        <p:txBody>
          <a:bodyPr/>
          <a:lstStyle/>
          <a:p>
            <a:pPr>
              <a:defRPr/>
            </a:pPr>
            <a:fld id="{A3AD9D7B-5E19-414A-9A7C-169FB8E2F08C}" type="datetime3">
              <a:rPr lang="en-US" smtClean="0"/>
              <a:t>5 October 2022</a:t>
            </a:fld>
            <a:endParaRPr lang="en-US"/>
          </a:p>
        </p:txBody>
      </p:sp>
      <p:sp>
        <p:nvSpPr>
          <p:cNvPr id="6" name="Slide Number Placeholder 5"/>
          <p:cNvSpPr>
            <a:spLocks noGrp="1"/>
          </p:cNvSpPr>
          <p:nvPr>
            <p:ph type="sldNum" sz="quarter" idx="5"/>
          </p:nvPr>
        </p:nvSpPr>
        <p:spPr/>
        <p:txBody>
          <a:bodyPr/>
          <a:lstStyle/>
          <a:p>
            <a:pPr>
              <a:defRPr/>
            </a:pPr>
            <a:fld id="{E9D4C62D-8EB2-4CA5-9EC1-10B5299599DF}" type="slidenum">
              <a:rPr lang="sv-SE" smtClean="0"/>
              <a:pPr>
                <a:defRPr/>
              </a:pPr>
              <a:t>3</a:t>
            </a:fld>
            <a:endParaRPr lang="sv-SE"/>
          </a:p>
        </p:txBody>
      </p:sp>
    </p:spTree>
    <p:extLst>
      <p:ext uri="{BB962C8B-B14F-4D97-AF65-F5344CB8AC3E}">
        <p14:creationId xmlns:p14="http://schemas.microsoft.com/office/powerpoint/2010/main" val="32493994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LID4096" dirty="0"/>
          </a:p>
        </p:txBody>
      </p:sp>
      <p:sp>
        <p:nvSpPr>
          <p:cNvPr id="4" name="Header Placeholder 3"/>
          <p:cNvSpPr>
            <a:spLocks noGrp="1"/>
          </p:cNvSpPr>
          <p:nvPr>
            <p:ph type="hdr" sz="quarter"/>
          </p:nvPr>
        </p:nvSpPr>
        <p:spPr/>
        <p:txBody>
          <a:bodyPr/>
          <a:lstStyle/>
          <a:p>
            <a:pPr>
              <a:defRPr/>
            </a:pPr>
            <a:r>
              <a:rPr lang="en-GB"/>
              <a:t>Uppsala University - The FREIA Laboratory</a:t>
            </a:r>
            <a:endParaRPr lang="en-US"/>
          </a:p>
        </p:txBody>
      </p:sp>
      <p:sp>
        <p:nvSpPr>
          <p:cNvPr id="5" name="Date Placeholder 4"/>
          <p:cNvSpPr>
            <a:spLocks noGrp="1"/>
          </p:cNvSpPr>
          <p:nvPr>
            <p:ph type="dt" idx="1"/>
          </p:nvPr>
        </p:nvSpPr>
        <p:spPr/>
        <p:txBody>
          <a:bodyPr/>
          <a:lstStyle/>
          <a:p>
            <a:pPr>
              <a:defRPr/>
            </a:pPr>
            <a:fld id="{47E5C351-F5DF-458F-B5D5-9A538BFABBD2}" type="datetime3">
              <a:rPr lang="en-US" smtClean="0"/>
              <a:t>5 October 2022</a:t>
            </a:fld>
            <a:endParaRPr lang="en-US"/>
          </a:p>
        </p:txBody>
      </p:sp>
      <p:sp>
        <p:nvSpPr>
          <p:cNvPr id="6" name="Slide Number Placeholder 5"/>
          <p:cNvSpPr>
            <a:spLocks noGrp="1"/>
          </p:cNvSpPr>
          <p:nvPr>
            <p:ph type="sldNum" sz="quarter" idx="5"/>
          </p:nvPr>
        </p:nvSpPr>
        <p:spPr/>
        <p:txBody>
          <a:bodyPr/>
          <a:lstStyle/>
          <a:p>
            <a:pPr>
              <a:defRPr/>
            </a:pPr>
            <a:fld id="{E9D4C62D-8EB2-4CA5-9EC1-10B5299599DF}" type="slidenum">
              <a:rPr lang="sv-SE" smtClean="0"/>
              <a:pPr>
                <a:defRPr/>
              </a:pPr>
              <a:t>7</a:t>
            </a:fld>
            <a:endParaRPr lang="sv-SE"/>
          </a:p>
        </p:txBody>
      </p:sp>
    </p:spTree>
    <p:extLst>
      <p:ext uri="{BB962C8B-B14F-4D97-AF65-F5344CB8AC3E}">
        <p14:creationId xmlns:p14="http://schemas.microsoft.com/office/powerpoint/2010/main" val="31860661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image" Target="../media/image3.emf"/><Relationship Id="rId1" Type="http://schemas.openxmlformats.org/officeDocument/2006/relationships/slideMaster" Target="../slideMasters/slideMaster1.xml"/><Relationship Id="rId5" Type="http://schemas.openxmlformats.org/officeDocument/2006/relationships/image" Target="../media/image6.jpe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pic>
        <p:nvPicPr>
          <p:cNvPr id="18" name="Picture 17" descr="UU_sigill_NV.eps">
            <a:extLst>
              <a:ext uri="{FF2B5EF4-FFF2-40B4-BE49-F238E27FC236}">
                <a16:creationId xmlns:a16="http://schemas.microsoft.com/office/drawing/2014/main" id="{FFECC056-C478-44B7-AA4C-B44BC5FDCD31}"/>
              </a:ext>
            </a:extLst>
          </p:cNvPr>
          <p:cNvPicPr>
            <a:picLocks noChangeAspect="1"/>
          </p:cNvPicPr>
          <p:nvPr userDrawn="1"/>
        </p:nvPicPr>
        <p:blipFill>
          <a:blip r:embed="rId2">
            <a:alphaModFix amt="5000"/>
            <a:extLst>
              <a:ext uri="{28A0092B-C50C-407E-A947-70E740481C1C}">
                <a14:useLocalDpi xmlns:a14="http://schemas.microsoft.com/office/drawing/2010/main"/>
              </a:ext>
            </a:extLst>
          </a:blip>
          <a:stretch>
            <a:fillRect/>
          </a:stretch>
        </p:blipFill>
        <p:spPr>
          <a:xfrm>
            <a:off x="7996153" y="1700808"/>
            <a:ext cx="4197435" cy="5157192"/>
          </a:xfrm>
          <a:prstGeom prst="rect">
            <a:avLst/>
          </a:prstGeom>
        </p:spPr>
      </p:pic>
      <p:pic>
        <p:nvPicPr>
          <p:cNvPr id="13" name="Bildobjekt 4"/>
          <p:cNvPicPr>
            <a:picLocks/>
          </p:cNvPicPr>
          <p:nvPr userDrawn="1"/>
        </p:nvPicPr>
        <p:blipFill rotWithShape="1">
          <a:blip r:embed="rId3" cstate="screen">
            <a:extLst>
              <a:ext uri="{28A0092B-C50C-407E-A947-70E740481C1C}">
                <a14:useLocalDpi xmlns:a14="http://schemas.microsoft.com/office/drawing/2010/main"/>
              </a:ext>
            </a:extLst>
          </a:blip>
          <a:srcRect/>
          <a:stretch/>
        </p:blipFill>
        <p:spPr>
          <a:xfrm>
            <a:off x="9137" y="3429000"/>
            <a:ext cx="5432400" cy="3429000"/>
          </a:xfrm>
          <a:prstGeom prst="rect">
            <a:avLst/>
          </a:prstGeom>
        </p:spPr>
      </p:pic>
      <p:sp>
        <p:nvSpPr>
          <p:cNvPr id="5" name="Rectangle 4"/>
          <p:cNvSpPr>
            <a:spLocks noChangeArrowheads="1"/>
          </p:cNvSpPr>
          <p:nvPr/>
        </p:nvSpPr>
        <p:spPr bwMode="auto">
          <a:xfrm>
            <a:off x="0" y="0"/>
            <a:ext cx="12192000" cy="6858000"/>
          </a:xfrm>
          <a:prstGeom prst="rect">
            <a:avLst/>
          </a:prstGeom>
          <a:noFill/>
          <a:ln w="9525">
            <a:solidFill>
              <a:schemeClr val="tx1"/>
            </a:solidFill>
            <a:miter lim="800000"/>
            <a:headEnd/>
            <a:tailEnd/>
          </a:ln>
        </p:spPr>
        <p:txBody>
          <a:bodyPr wrap="none" anchor="ctr"/>
          <a:lstStyle/>
          <a:p>
            <a:pPr>
              <a:defRPr/>
            </a:pPr>
            <a:endParaRPr lang="en-US" sz="2400">
              <a:latin typeface="Calibri" panose="020F0502020204030204" pitchFamily="34" charset="0"/>
              <a:cs typeface="Calibri" panose="020F0502020204030204" pitchFamily="34" charset="0"/>
            </a:endParaRPr>
          </a:p>
        </p:txBody>
      </p:sp>
      <p:sp>
        <p:nvSpPr>
          <p:cNvPr id="16387" name="Rectangle 2"/>
          <p:cNvSpPr>
            <a:spLocks noGrp="1" noChangeArrowheads="1"/>
          </p:cNvSpPr>
          <p:nvPr>
            <p:ph type="ctrTitle"/>
          </p:nvPr>
        </p:nvSpPr>
        <p:spPr>
          <a:xfrm>
            <a:off x="914400" y="2003427"/>
            <a:ext cx="10363200" cy="1092200"/>
          </a:xfrm>
        </p:spPr>
        <p:txBody>
          <a:bodyPr anchor="ctr" anchorCtr="1"/>
          <a:lstStyle>
            <a:lvl1pPr>
              <a:defRPr sz="4000" b="1" smtClean="0">
                <a:solidFill>
                  <a:srgbClr val="B5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defRPr>
            </a:lvl1pPr>
          </a:lstStyle>
          <a:p>
            <a:r>
              <a:rPr lang="en-US" dirty="0"/>
              <a:t>Click to edit Master title style</a:t>
            </a:r>
          </a:p>
        </p:txBody>
      </p:sp>
      <p:sp>
        <p:nvSpPr>
          <p:cNvPr id="16388" name="Rectangle 3"/>
          <p:cNvSpPr>
            <a:spLocks noGrp="1" noChangeArrowheads="1"/>
          </p:cNvSpPr>
          <p:nvPr>
            <p:ph type="subTitle" idx="1"/>
          </p:nvPr>
        </p:nvSpPr>
        <p:spPr>
          <a:xfrm>
            <a:off x="1828800" y="3397152"/>
            <a:ext cx="8534400" cy="2836191"/>
          </a:xfrm>
        </p:spPr>
        <p:txBody>
          <a:bodyPr/>
          <a:lstStyle>
            <a:lvl1pPr marL="0" indent="0" algn="ctr">
              <a:buFontTx/>
              <a:buNone/>
              <a:defRPr sz="2800" smtClean="0">
                <a:solidFill>
                  <a:srgbClr val="0000FF"/>
                </a:solidFill>
                <a:latin typeface="Calibri" panose="020F0502020204030204" pitchFamily="34" charset="0"/>
                <a:cs typeface="Calibri" panose="020F0502020204030204" pitchFamily="34" charset="0"/>
              </a:defRPr>
            </a:lvl1pPr>
          </a:lstStyle>
          <a:p>
            <a:r>
              <a:rPr lang="en-US" dirty="0"/>
              <a:t>Click to edit Master subtitle style</a:t>
            </a:r>
          </a:p>
        </p:txBody>
      </p:sp>
      <p:sp>
        <p:nvSpPr>
          <p:cNvPr id="2" name="Rectangle 1">
            <a:extLst>
              <a:ext uri="{FF2B5EF4-FFF2-40B4-BE49-F238E27FC236}">
                <a16:creationId xmlns:a16="http://schemas.microsoft.com/office/drawing/2014/main" id="{0CBF8508-4B95-400D-915B-37131F2D0432}"/>
              </a:ext>
            </a:extLst>
          </p:cNvPr>
          <p:cNvSpPr/>
          <p:nvPr userDrawn="1"/>
        </p:nvSpPr>
        <p:spPr bwMode="auto">
          <a:xfrm>
            <a:off x="-9041" y="350"/>
            <a:ext cx="12192000" cy="1604095"/>
          </a:xfrm>
          <a:prstGeom prst="rect">
            <a:avLst/>
          </a:prstGeom>
          <a:solidFill>
            <a:srgbClr val="B50000"/>
          </a:solidFill>
          <a:ln w="9525" cap="flat" cmpd="sng" algn="ctr">
            <a:solidFill>
              <a:srgbClr val="B5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5" name="Rectangle 4">
            <a:extLst>
              <a:ext uri="{FF2B5EF4-FFF2-40B4-BE49-F238E27FC236}">
                <a16:creationId xmlns:a16="http://schemas.microsoft.com/office/drawing/2014/main" id="{D6E6E822-D100-4179-925E-92AD353A693F}"/>
              </a:ext>
            </a:extLst>
          </p:cNvPr>
          <p:cNvSpPr>
            <a:spLocks noGrp="1" noChangeArrowheads="1"/>
          </p:cNvSpPr>
          <p:nvPr>
            <p:ph type="dt" sz="half" idx="2"/>
          </p:nvPr>
        </p:nvSpPr>
        <p:spPr bwMode="auto">
          <a:xfrm>
            <a:off x="334422" y="6408000"/>
            <a:ext cx="1536700" cy="2524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solidFill>
                  <a:schemeClr val="bg1">
                    <a:lumMod val="50000"/>
                  </a:schemeClr>
                </a:solidFill>
                <a:latin typeface="Calibri" panose="020F0502020204030204" pitchFamily="34" charset="0"/>
                <a:cs typeface="Calibri" panose="020F0502020204030204" pitchFamily="34" charset="0"/>
              </a:defRPr>
            </a:lvl1pPr>
          </a:lstStyle>
          <a:p>
            <a:pPr>
              <a:defRPr/>
            </a:pPr>
            <a:r>
              <a:rPr lang="LID4096"/>
              <a:t>06 Oct 2022</a:t>
            </a:r>
            <a:endParaRPr lang="en-US" dirty="0"/>
          </a:p>
        </p:txBody>
      </p:sp>
      <p:sp>
        <p:nvSpPr>
          <p:cNvPr id="16" name="Rectangle 5">
            <a:extLst>
              <a:ext uri="{FF2B5EF4-FFF2-40B4-BE49-F238E27FC236}">
                <a16:creationId xmlns:a16="http://schemas.microsoft.com/office/drawing/2014/main" id="{409A2D46-4CE0-4182-8C3A-790F712A7004}"/>
              </a:ext>
            </a:extLst>
          </p:cNvPr>
          <p:cNvSpPr>
            <a:spLocks noGrp="1" noChangeArrowheads="1"/>
          </p:cNvSpPr>
          <p:nvPr>
            <p:ph type="ftr" sz="quarter" idx="3"/>
          </p:nvPr>
        </p:nvSpPr>
        <p:spPr bwMode="auto">
          <a:xfrm>
            <a:off x="2063751" y="6408000"/>
            <a:ext cx="8737600" cy="25241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solidFill>
                  <a:schemeClr val="bg1">
                    <a:lumMod val="50000"/>
                  </a:schemeClr>
                </a:solidFill>
                <a:latin typeface="Calibri" panose="020F0502020204030204" pitchFamily="34" charset="0"/>
                <a:cs typeface="Calibri" panose="020F0502020204030204" pitchFamily="34" charset="0"/>
              </a:defRPr>
            </a:lvl1pPr>
          </a:lstStyle>
          <a:p>
            <a:pPr>
              <a:defRPr/>
            </a:pPr>
            <a:r>
              <a:rPr lang="en-US"/>
              <a:t>Pepitone - Awake CB October 2022</a:t>
            </a:r>
            <a:endParaRPr lang="en-US" dirty="0"/>
          </a:p>
        </p:txBody>
      </p:sp>
      <p:pic>
        <p:nvPicPr>
          <p:cNvPr id="21" name="Picture 20" descr="A close up of a sign&#10;&#10;Description automatically generated">
            <a:extLst>
              <a:ext uri="{FF2B5EF4-FFF2-40B4-BE49-F238E27FC236}">
                <a16:creationId xmlns:a16="http://schemas.microsoft.com/office/drawing/2014/main" id="{E1549CE0-22C7-492C-9E5C-02D05673AA0C}"/>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672039" y="331764"/>
            <a:ext cx="2258623" cy="1080000"/>
          </a:xfrm>
          <a:prstGeom prst="rect">
            <a:avLst/>
          </a:prstGeom>
        </p:spPr>
      </p:pic>
      <p:pic>
        <p:nvPicPr>
          <p:cNvPr id="14" name="Picture 13" descr="vit_logo_rod_etikett_42mm.jpg">
            <a:extLst>
              <a:ext uri="{FF2B5EF4-FFF2-40B4-BE49-F238E27FC236}">
                <a16:creationId xmlns:a16="http://schemas.microsoft.com/office/drawing/2014/main" id="{13963B3C-7B0F-441F-9FAD-CD8E0ECF3551}"/>
              </a:ext>
            </a:extLst>
          </p:cNvPr>
          <p:cNvPicPr>
            <a:picLocks noChangeAspect="1"/>
          </p:cNvPicPr>
          <p:nvPr userDrawn="1"/>
        </p:nvPicPr>
        <p:blipFill rotWithShape="1">
          <a:blip r:embed="rId5" cstate="screen">
            <a:extLst>
              <a:ext uri="{28A0092B-C50C-407E-A947-70E740481C1C}">
                <a14:useLocalDpi xmlns:a14="http://schemas.microsoft.com/office/drawing/2010/main"/>
              </a:ext>
            </a:extLst>
          </a:blip>
          <a:srcRect/>
          <a:stretch/>
        </p:blipFill>
        <p:spPr>
          <a:xfrm>
            <a:off x="225426" y="223311"/>
            <a:ext cx="1087292" cy="108000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Rectangle 4"/>
          <p:cNvSpPr>
            <a:spLocks noGrp="1" noChangeArrowheads="1"/>
          </p:cNvSpPr>
          <p:nvPr>
            <p:ph type="dt" sz="half" idx="10"/>
          </p:nvPr>
        </p:nvSpPr>
        <p:spPr>
          <a:ln/>
        </p:spPr>
        <p:txBody>
          <a:bodyPr/>
          <a:lstStyle>
            <a:lvl1pPr>
              <a:defRPr/>
            </a:lvl1pPr>
          </a:lstStyle>
          <a:p>
            <a:pPr>
              <a:defRPr/>
            </a:pPr>
            <a:r>
              <a:rPr lang="LID4096"/>
              <a:t>06 Oct 2022</a:t>
            </a:r>
            <a:endParaRPr lang="en-US" dirty="0"/>
          </a:p>
        </p:txBody>
      </p:sp>
      <p:sp>
        <p:nvSpPr>
          <p:cNvPr id="4" name="Rectangle 5"/>
          <p:cNvSpPr>
            <a:spLocks noGrp="1" noChangeArrowheads="1"/>
          </p:cNvSpPr>
          <p:nvPr>
            <p:ph type="ftr" sz="quarter" idx="11"/>
          </p:nvPr>
        </p:nvSpPr>
        <p:spPr>
          <a:noFill/>
          <a:ln/>
        </p:spPr>
        <p:txBody>
          <a:bodyPr/>
          <a:lstStyle>
            <a:lvl1pPr>
              <a:defRPr/>
            </a:lvl1pPr>
          </a:lstStyle>
          <a:p>
            <a:pPr>
              <a:defRPr/>
            </a:pPr>
            <a:r>
              <a:rPr lang="en-US"/>
              <a:t>Pepitone - Awake CB October 2022</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r>
              <a:rPr lang="LID4096"/>
              <a:t>06 Oct 2022</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a:t>Pepitone - Awake CB October 2022</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a:t>Klicka här för att ändra format</a:t>
            </a:r>
          </a:p>
        </p:txBody>
      </p:sp>
      <p:sp>
        <p:nvSpPr>
          <p:cNvPr id="3" name="Platshållare för innehåll 2"/>
          <p:cNvSpPr>
            <a:spLocks noGrp="1"/>
          </p:cNvSpPr>
          <p:nvPr>
            <p:ph sz="half" idx="1"/>
          </p:nvPr>
        </p:nvSpPr>
        <p:spPr>
          <a:xfrm>
            <a:off x="335360" y="1052736"/>
            <a:ext cx="5481240" cy="5256584"/>
          </a:xfrm>
        </p:spPr>
        <p:txBody>
          <a:bodyPr/>
          <a:lstStyle>
            <a:lvl1pPr>
              <a:defRPr sz="2000"/>
            </a:lvl1pPr>
            <a:lvl2pPr marL="355591" indent="-174621">
              <a:defRPr sz="1800"/>
            </a:lvl2pPr>
            <a:lvl3pPr marL="536561" indent="-180970">
              <a:defRPr sz="1600"/>
            </a:lvl3pPr>
            <a:lvl4pPr marL="719121" indent="-182558">
              <a:defRPr sz="1400"/>
            </a:lvl4pPr>
            <a:lvl5pPr marL="900091" indent="-180970">
              <a:defRPr sz="1200"/>
            </a:lvl5pPr>
            <a:lvl6pPr>
              <a:defRPr sz="1800"/>
            </a:lvl6pPr>
            <a:lvl7pPr>
              <a:defRPr sz="1800"/>
            </a:lvl7pPr>
            <a:lvl8pPr>
              <a:defRPr sz="1800"/>
            </a:lvl8pPr>
            <a:lvl9pPr>
              <a:defRPr sz="1800"/>
            </a:lvl9pPr>
          </a:lstStyle>
          <a:p>
            <a:pPr lvl="0"/>
            <a:r>
              <a:rPr lang="sv-SE" dirty="0"/>
              <a:t>Klicka här för att ändra format</a:t>
            </a:r>
          </a:p>
          <a:p>
            <a:pPr lvl="1"/>
            <a:r>
              <a:rPr lang="sv-SE" dirty="0"/>
              <a:t>Nivå två</a:t>
            </a:r>
          </a:p>
          <a:p>
            <a:pPr lvl="2"/>
            <a:r>
              <a:rPr lang="sv-SE" dirty="0"/>
              <a:t>Nivå tre</a:t>
            </a:r>
          </a:p>
          <a:p>
            <a:pPr lvl="3"/>
            <a:r>
              <a:rPr lang="sv-SE" dirty="0"/>
              <a:t>Nivå fyra</a:t>
            </a:r>
          </a:p>
          <a:p>
            <a:pPr lvl="4"/>
            <a:r>
              <a:rPr lang="sv-SE" dirty="0"/>
              <a:t>Nivå fem</a:t>
            </a:r>
          </a:p>
        </p:txBody>
      </p:sp>
      <p:sp>
        <p:nvSpPr>
          <p:cNvPr id="4" name="Platshållare för innehåll 3"/>
          <p:cNvSpPr>
            <a:spLocks noGrp="1"/>
          </p:cNvSpPr>
          <p:nvPr>
            <p:ph sz="half" idx="2"/>
          </p:nvPr>
        </p:nvSpPr>
        <p:spPr>
          <a:xfrm>
            <a:off x="6346852" y="1052736"/>
            <a:ext cx="5509789" cy="5256584"/>
          </a:xfrm>
        </p:spPr>
        <p:txBody>
          <a:bodyPr/>
          <a:lstStyle>
            <a:lvl1pPr>
              <a:defRPr sz="2000"/>
            </a:lvl1pPr>
            <a:lvl2pPr marL="355591" indent="-174621">
              <a:defRPr sz="1800"/>
            </a:lvl2pPr>
            <a:lvl3pPr marL="536561" indent="-180970">
              <a:defRPr sz="1600"/>
            </a:lvl3pPr>
            <a:lvl4pPr marL="719121" indent="-182558">
              <a:defRPr sz="1400"/>
            </a:lvl4pPr>
            <a:lvl5pPr marL="900091" indent="-180970">
              <a:defRPr sz="1200"/>
            </a:lvl5pPr>
            <a:lvl6pPr>
              <a:defRPr sz="1800"/>
            </a:lvl6pPr>
            <a:lvl7pPr>
              <a:defRPr sz="1800"/>
            </a:lvl7pPr>
            <a:lvl8pPr>
              <a:defRPr sz="1800"/>
            </a:lvl8pPr>
            <a:lvl9pPr>
              <a:defRPr sz="1800"/>
            </a:lvl9pPr>
          </a:lstStyle>
          <a:p>
            <a:pPr lvl="0"/>
            <a:r>
              <a:rPr lang="sv-SE" dirty="0"/>
              <a:t>Klicka här för att ändra format</a:t>
            </a:r>
          </a:p>
          <a:p>
            <a:pPr lvl="1"/>
            <a:r>
              <a:rPr lang="sv-SE" dirty="0"/>
              <a:t>Nivå två</a:t>
            </a:r>
          </a:p>
          <a:p>
            <a:pPr lvl="2"/>
            <a:r>
              <a:rPr lang="sv-SE" dirty="0"/>
              <a:t>Nivå tre</a:t>
            </a:r>
          </a:p>
          <a:p>
            <a:pPr lvl="3"/>
            <a:r>
              <a:rPr lang="sv-SE" dirty="0"/>
              <a:t>Nivå fyra</a:t>
            </a:r>
          </a:p>
          <a:p>
            <a:pPr lvl="4"/>
            <a:r>
              <a:rPr lang="sv-SE" dirty="0"/>
              <a:t>Nivå fem</a:t>
            </a:r>
          </a:p>
        </p:txBody>
      </p:sp>
      <p:sp>
        <p:nvSpPr>
          <p:cNvPr id="5" name="Rectangle 4"/>
          <p:cNvSpPr>
            <a:spLocks noGrp="1" noChangeArrowheads="1"/>
          </p:cNvSpPr>
          <p:nvPr>
            <p:ph type="dt" sz="half" idx="10"/>
          </p:nvPr>
        </p:nvSpPr>
        <p:spPr>
          <a:ln/>
        </p:spPr>
        <p:txBody>
          <a:bodyPr/>
          <a:lstStyle>
            <a:lvl1pPr>
              <a:defRPr/>
            </a:lvl1pPr>
          </a:lstStyle>
          <a:p>
            <a:pPr>
              <a:defRPr/>
            </a:pPr>
            <a:r>
              <a:rPr lang="LID4096"/>
              <a:t>06 Oct 2022</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Pepitone - Awake CB October 2022</a:t>
            </a:r>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Jämförelse">
    <p:spTree>
      <p:nvGrpSpPr>
        <p:cNvPr id="1" name=""/>
        <p:cNvGrpSpPr/>
        <p:nvPr/>
      </p:nvGrpSpPr>
      <p:grpSpPr>
        <a:xfrm>
          <a:off x="0" y="0"/>
          <a:ext cx="0" cy="0"/>
          <a:chOff x="0" y="0"/>
          <a:chExt cx="0" cy="0"/>
        </a:xfrm>
      </p:grpSpPr>
      <p:sp>
        <p:nvSpPr>
          <p:cNvPr id="3" name="Platshållare för text 2"/>
          <p:cNvSpPr>
            <a:spLocks noGrp="1"/>
          </p:cNvSpPr>
          <p:nvPr>
            <p:ph type="body" idx="1"/>
          </p:nvPr>
        </p:nvSpPr>
        <p:spPr>
          <a:xfrm>
            <a:off x="335360" y="1052737"/>
            <a:ext cx="5498173" cy="504056"/>
          </a:xfrm>
        </p:spPr>
        <p:txBody>
          <a:bodyPr anchor="b"/>
          <a:lstStyle>
            <a:lvl1pPr marL="0" indent="0">
              <a:buNone/>
              <a:defRPr sz="20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sv-SE" dirty="0"/>
              <a:t>Klicka här för att ändra format</a:t>
            </a:r>
          </a:p>
        </p:txBody>
      </p:sp>
      <p:sp>
        <p:nvSpPr>
          <p:cNvPr id="4" name="Platshållare för innehåll 3"/>
          <p:cNvSpPr>
            <a:spLocks noGrp="1"/>
          </p:cNvSpPr>
          <p:nvPr>
            <p:ph sz="half" idx="2"/>
          </p:nvPr>
        </p:nvSpPr>
        <p:spPr>
          <a:xfrm>
            <a:off x="335151" y="1556792"/>
            <a:ext cx="5503663" cy="4752528"/>
          </a:xfrm>
        </p:spPr>
        <p:txBody>
          <a:bodyPr/>
          <a:lstStyle>
            <a:lvl1pPr>
              <a:defRPr sz="1800"/>
            </a:lvl1pPr>
            <a:lvl2pPr marL="355591" indent="-174621">
              <a:defRPr sz="1600"/>
            </a:lvl2pPr>
            <a:lvl3pPr marL="536561" indent="-180970">
              <a:defRPr sz="1400"/>
            </a:lvl3pPr>
            <a:lvl4pPr marL="719121" indent="-182558">
              <a:defRPr sz="1200"/>
            </a:lvl4pPr>
            <a:lvl5pPr marL="900091" indent="-180970">
              <a:defRPr sz="1100"/>
            </a:lvl5pPr>
            <a:lvl6pPr>
              <a:defRPr sz="1600"/>
            </a:lvl6pPr>
            <a:lvl7pPr>
              <a:defRPr sz="1600"/>
            </a:lvl7pPr>
            <a:lvl8pPr>
              <a:defRPr sz="1600"/>
            </a:lvl8pPr>
            <a:lvl9pPr>
              <a:defRPr sz="1600"/>
            </a:lvl9pPr>
          </a:lstStyle>
          <a:p>
            <a:pPr lvl="0"/>
            <a:r>
              <a:rPr lang="sv-SE" dirty="0"/>
              <a:t>Klicka här för att ändra format</a:t>
            </a:r>
          </a:p>
          <a:p>
            <a:pPr lvl="1"/>
            <a:r>
              <a:rPr lang="sv-SE" dirty="0"/>
              <a:t>Nivå två</a:t>
            </a:r>
          </a:p>
          <a:p>
            <a:pPr lvl="2"/>
            <a:r>
              <a:rPr lang="sv-SE" dirty="0"/>
              <a:t>Nivå tre</a:t>
            </a:r>
          </a:p>
          <a:p>
            <a:pPr lvl="3"/>
            <a:r>
              <a:rPr lang="sv-SE" dirty="0"/>
              <a:t>Nivå fyra</a:t>
            </a:r>
          </a:p>
          <a:p>
            <a:pPr lvl="4"/>
            <a:r>
              <a:rPr lang="sv-SE" dirty="0"/>
              <a:t>Nivå fem</a:t>
            </a:r>
          </a:p>
        </p:txBody>
      </p:sp>
      <p:sp>
        <p:nvSpPr>
          <p:cNvPr id="5" name="Platshållare för text 4"/>
          <p:cNvSpPr>
            <a:spLocks noGrp="1"/>
          </p:cNvSpPr>
          <p:nvPr>
            <p:ph type="body" sz="quarter" idx="3"/>
          </p:nvPr>
        </p:nvSpPr>
        <p:spPr>
          <a:xfrm>
            <a:off x="6346853" y="1052737"/>
            <a:ext cx="5413779" cy="504056"/>
          </a:xfrm>
        </p:spPr>
        <p:txBody>
          <a:bodyPr anchor="b"/>
          <a:lstStyle>
            <a:lvl1pPr marL="0" indent="0">
              <a:buNone/>
              <a:defRPr sz="20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sv-SE" dirty="0"/>
              <a:t>Klicka här för att ändra format</a:t>
            </a:r>
          </a:p>
        </p:txBody>
      </p:sp>
      <p:sp>
        <p:nvSpPr>
          <p:cNvPr id="6" name="Platshållare för innehåll 5"/>
          <p:cNvSpPr>
            <a:spLocks noGrp="1"/>
          </p:cNvSpPr>
          <p:nvPr>
            <p:ph sz="quarter" idx="4"/>
          </p:nvPr>
        </p:nvSpPr>
        <p:spPr>
          <a:xfrm>
            <a:off x="6346853" y="1556792"/>
            <a:ext cx="5413779" cy="4752528"/>
          </a:xfrm>
        </p:spPr>
        <p:txBody>
          <a:bodyPr/>
          <a:lstStyle>
            <a:lvl1pPr>
              <a:defRPr sz="1800"/>
            </a:lvl1pPr>
            <a:lvl2pPr marL="355591" indent="-174621">
              <a:defRPr sz="1600"/>
            </a:lvl2pPr>
            <a:lvl3pPr marL="536561" indent="-180970">
              <a:defRPr sz="1400"/>
            </a:lvl3pPr>
            <a:lvl4pPr marL="719121" indent="-182558">
              <a:defRPr sz="1200"/>
            </a:lvl4pPr>
            <a:lvl5pPr marL="900091" indent="-180970">
              <a:defRPr sz="1100"/>
            </a:lvl5pPr>
            <a:lvl6pPr>
              <a:defRPr sz="1600"/>
            </a:lvl6pPr>
            <a:lvl7pPr>
              <a:defRPr sz="1600"/>
            </a:lvl7pPr>
            <a:lvl8pPr>
              <a:defRPr sz="1600"/>
            </a:lvl8pPr>
            <a:lvl9pPr>
              <a:defRPr sz="1600"/>
            </a:lvl9pPr>
          </a:lstStyle>
          <a:p>
            <a:pPr lvl="0"/>
            <a:r>
              <a:rPr lang="sv-SE" dirty="0"/>
              <a:t>Klicka här för att ändra format</a:t>
            </a:r>
          </a:p>
          <a:p>
            <a:pPr lvl="1"/>
            <a:r>
              <a:rPr lang="sv-SE" dirty="0"/>
              <a:t>Nivå två</a:t>
            </a:r>
          </a:p>
          <a:p>
            <a:pPr lvl="2"/>
            <a:r>
              <a:rPr lang="sv-SE" dirty="0"/>
              <a:t>Nivå tre</a:t>
            </a:r>
          </a:p>
          <a:p>
            <a:pPr lvl="3"/>
            <a:r>
              <a:rPr lang="sv-SE" dirty="0"/>
              <a:t>Nivå fyra</a:t>
            </a:r>
          </a:p>
          <a:p>
            <a:pPr lvl="4"/>
            <a:r>
              <a:rPr lang="sv-SE" dirty="0"/>
              <a:t>Nivå fem</a:t>
            </a:r>
          </a:p>
        </p:txBody>
      </p:sp>
      <p:sp>
        <p:nvSpPr>
          <p:cNvPr id="10" name="Rubrik 9"/>
          <p:cNvSpPr>
            <a:spLocks noGrp="1"/>
          </p:cNvSpPr>
          <p:nvPr>
            <p:ph type="title"/>
          </p:nvPr>
        </p:nvSpPr>
        <p:spPr/>
        <p:txBody>
          <a:bodyPr/>
          <a:lstStyle/>
          <a:p>
            <a:r>
              <a:rPr lang="sv-SE"/>
              <a:t>Klicka här för att ändra format</a:t>
            </a:r>
          </a:p>
        </p:txBody>
      </p:sp>
      <p:sp>
        <p:nvSpPr>
          <p:cNvPr id="7" name="Rectangle 4"/>
          <p:cNvSpPr>
            <a:spLocks noGrp="1" noChangeArrowheads="1"/>
          </p:cNvSpPr>
          <p:nvPr>
            <p:ph type="dt" sz="half" idx="10"/>
          </p:nvPr>
        </p:nvSpPr>
        <p:spPr>
          <a:ln/>
        </p:spPr>
        <p:txBody>
          <a:bodyPr/>
          <a:lstStyle>
            <a:lvl1pPr>
              <a:defRPr/>
            </a:lvl1pPr>
          </a:lstStyle>
          <a:p>
            <a:pPr>
              <a:defRPr/>
            </a:pPr>
            <a:r>
              <a:rPr lang="LID4096"/>
              <a:t>06 Oct 2022</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t>Pepitone - Awake CB October 2022</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ld med bildtext">
    <p:spTree>
      <p:nvGrpSpPr>
        <p:cNvPr id="1" name=""/>
        <p:cNvGrpSpPr/>
        <p:nvPr/>
      </p:nvGrpSpPr>
      <p:grpSpPr>
        <a:xfrm>
          <a:off x="0" y="0"/>
          <a:ext cx="0" cy="0"/>
          <a:chOff x="0" y="0"/>
          <a:chExt cx="0" cy="0"/>
        </a:xfrm>
      </p:grpSpPr>
      <p:sp>
        <p:nvSpPr>
          <p:cNvPr id="3" name="Platshållare för bild 2"/>
          <p:cNvSpPr>
            <a:spLocks noGrp="1"/>
          </p:cNvSpPr>
          <p:nvPr>
            <p:ph type="pic" idx="1"/>
          </p:nvPr>
        </p:nvSpPr>
        <p:spPr>
          <a:xfrm>
            <a:off x="1828801" y="1447812"/>
            <a:ext cx="9594851" cy="3886201"/>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endParaRPr lang="sv-SE" noProof="0"/>
          </a:p>
        </p:txBody>
      </p:sp>
      <p:sp>
        <p:nvSpPr>
          <p:cNvPr id="4" name="Platshållare för text 3"/>
          <p:cNvSpPr>
            <a:spLocks noGrp="1"/>
          </p:cNvSpPr>
          <p:nvPr>
            <p:ph type="body" sz="half" idx="2"/>
          </p:nvPr>
        </p:nvSpPr>
        <p:spPr>
          <a:xfrm>
            <a:off x="1828801" y="5410210"/>
            <a:ext cx="9594851" cy="804863"/>
          </a:xfrm>
        </p:spPr>
        <p:txBody>
          <a:bodyPr/>
          <a:lstStyle>
            <a:lvl1pPr marL="0" indent="0">
              <a:buNone/>
              <a:defRPr sz="1400"/>
            </a:lvl1pPr>
            <a:lvl2pPr marL="457189" indent="0">
              <a:buNone/>
              <a:defRPr sz="1200"/>
            </a:lvl2pPr>
            <a:lvl3pPr marL="914377" indent="0">
              <a:buNone/>
              <a:defRPr sz="1000"/>
            </a:lvl3pPr>
            <a:lvl4pPr marL="1371566" indent="0">
              <a:buNone/>
              <a:defRPr sz="900"/>
            </a:lvl4pPr>
            <a:lvl5pPr marL="1828754" indent="0">
              <a:buNone/>
              <a:defRPr sz="900"/>
            </a:lvl5pPr>
            <a:lvl6pPr marL="2285943" indent="0">
              <a:buNone/>
              <a:defRPr sz="900"/>
            </a:lvl6pPr>
            <a:lvl7pPr marL="2743131" indent="0">
              <a:buNone/>
              <a:defRPr sz="900"/>
            </a:lvl7pPr>
            <a:lvl8pPr marL="3200320" indent="0">
              <a:buNone/>
              <a:defRPr sz="900"/>
            </a:lvl8pPr>
            <a:lvl9pPr marL="3657509" indent="0">
              <a:buNone/>
              <a:defRPr sz="900"/>
            </a:lvl9pPr>
          </a:lstStyle>
          <a:p>
            <a:pPr lvl="0"/>
            <a:r>
              <a:rPr lang="sv-SE" dirty="0"/>
              <a:t>Klicka här för att ändra format på bakgrundstexten</a:t>
            </a:r>
          </a:p>
        </p:txBody>
      </p:sp>
      <p:sp>
        <p:nvSpPr>
          <p:cNvPr id="8" name="Rubrik 7"/>
          <p:cNvSpPr>
            <a:spLocks noGrp="1"/>
          </p:cNvSpPr>
          <p:nvPr>
            <p:ph type="title"/>
          </p:nvPr>
        </p:nvSpPr>
        <p:spPr/>
        <p:txBody>
          <a:bodyPr/>
          <a:lstStyle/>
          <a:p>
            <a:r>
              <a:rPr lang="sv-SE" dirty="0"/>
              <a:t>Klicka här för att ändra format</a:t>
            </a:r>
          </a:p>
        </p:txBody>
      </p:sp>
      <p:sp>
        <p:nvSpPr>
          <p:cNvPr id="5" name="Rectangle 4"/>
          <p:cNvSpPr>
            <a:spLocks noGrp="1" noChangeArrowheads="1"/>
          </p:cNvSpPr>
          <p:nvPr>
            <p:ph type="dt" sz="half" idx="10"/>
          </p:nvPr>
        </p:nvSpPr>
        <p:spPr>
          <a:ln/>
        </p:spPr>
        <p:txBody>
          <a:bodyPr/>
          <a:lstStyle>
            <a:lvl1pPr>
              <a:defRPr/>
            </a:lvl1pPr>
          </a:lstStyle>
          <a:p>
            <a:pPr>
              <a:defRPr/>
            </a:pPr>
            <a:r>
              <a:rPr lang="LID4096"/>
              <a:t>06 Oct 2022</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Pepitone - Awake CB October 2022</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9B829831-FD80-4870-AAAC-8F66ADCD42C1}"/>
              </a:ext>
            </a:extLst>
          </p:cNvPr>
          <p:cNvSpPr>
            <a:spLocks noGrp="1"/>
          </p:cNvSpPr>
          <p:nvPr>
            <p:ph type="ftr" sz="quarter" idx="10"/>
          </p:nvPr>
        </p:nvSpPr>
        <p:spPr/>
        <p:txBody>
          <a:bodyPr/>
          <a:lstStyle/>
          <a:p>
            <a:pPr>
              <a:defRPr/>
            </a:pPr>
            <a:r>
              <a:rPr lang="en-US"/>
              <a:t>Pepitone - Awake CB October 2022</a:t>
            </a:r>
            <a:endParaRPr lang="en-US" dirty="0"/>
          </a:p>
        </p:txBody>
      </p:sp>
      <p:sp>
        <p:nvSpPr>
          <p:cNvPr id="4" name="Date Placeholder 3">
            <a:extLst>
              <a:ext uri="{FF2B5EF4-FFF2-40B4-BE49-F238E27FC236}">
                <a16:creationId xmlns:a16="http://schemas.microsoft.com/office/drawing/2014/main" id="{2441C334-D414-4737-9DA7-08B9B4250A60}"/>
              </a:ext>
            </a:extLst>
          </p:cNvPr>
          <p:cNvSpPr>
            <a:spLocks noGrp="1"/>
          </p:cNvSpPr>
          <p:nvPr>
            <p:ph type="dt" sz="half" idx="11"/>
          </p:nvPr>
        </p:nvSpPr>
        <p:spPr/>
        <p:txBody>
          <a:bodyPr/>
          <a:lstStyle/>
          <a:p>
            <a:pPr>
              <a:defRPr/>
            </a:pPr>
            <a:r>
              <a:rPr lang="LID4096"/>
              <a:t>06 Oct 2022</a:t>
            </a:r>
            <a:endParaRPr lang="en-US" dirty="0"/>
          </a:p>
        </p:txBody>
      </p:sp>
      <p:sp>
        <p:nvSpPr>
          <p:cNvPr id="5" name="Rectangle 4">
            <a:extLst>
              <a:ext uri="{FF2B5EF4-FFF2-40B4-BE49-F238E27FC236}">
                <a16:creationId xmlns:a16="http://schemas.microsoft.com/office/drawing/2014/main" id="{53109FE0-107B-4B5E-9148-0CA5A3A304C2}"/>
              </a:ext>
            </a:extLst>
          </p:cNvPr>
          <p:cNvSpPr/>
          <p:nvPr userDrawn="1"/>
        </p:nvSpPr>
        <p:spPr bwMode="auto">
          <a:xfrm>
            <a:off x="-1589" y="844062"/>
            <a:ext cx="12193589" cy="5761526"/>
          </a:xfrm>
          <a:prstGeom prst="rect">
            <a:avLst/>
          </a:prstGeom>
          <a:gradFill flip="none" rotWithShape="1">
            <a:gsLst>
              <a:gs pos="0">
                <a:srgbClr val="B50000"/>
              </a:gs>
              <a:gs pos="100000">
                <a:srgbClr val="DDDDDD"/>
              </a:gs>
              <a:gs pos="100000">
                <a:schemeClr val="accent2">
                  <a:lumMod val="45000"/>
                  <a:lumOff val="55000"/>
                </a:schemeClr>
              </a:gs>
              <a:gs pos="100000">
                <a:schemeClr val="accent2">
                  <a:lumMod val="30000"/>
                  <a:lumOff val="70000"/>
                </a:schemeClr>
              </a:gs>
            </a:gsLst>
            <a:lin ang="5400000" scaled="1"/>
            <a:tileRect/>
          </a:gra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algn="ctr"/>
            <a:endParaRPr lang="en-US" sz="6600" dirty="0">
              <a:solidFill>
                <a:schemeClr val="bg1"/>
              </a:solidFill>
              <a:latin typeface="Calibri" panose="020F0502020204030204" pitchFamily="34" charset="0"/>
              <a:cs typeface="Calibri" panose="020F0502020204030204" pitchFamily="34" charset="0"/>
            </a:endParaRPr>
          </a:p>
        </p:txBody>
      </p:sp>
      <p:sp>
        <p:nvSpPr>
          <p:cNvPr id="7" name="Rubrik 7">
            <a:extLst>
              <a:ext uri="{FF2B5EF4-FFF2-40B4-BE49-F238E27FC236}">
                <a16:creationId xmlns:a16="http://schemas.microsoft.com/office/drawing/2014/main" id="{5AC2C7BE-18AA-4763-9F3A-4DC225179F80}"/>
              </a:ext>
            </a:extLst>
          </p:cNvPr>
          <p:cNvSpPr>
            <a:spLocks noGrp="1"/>
          </p:cNvSpPr>
          <p:nvPr>
            <p:ph type="title" hasCustomPrompt="1"/>
          </p:nvPr>
        </p:nvSpPr>
        <p:spPr>
          <a:xfrm>
            <a:off x="0" y="2999441"/>
            <a:ext cx="12192000" cy="859117"/>
          </a:xfrm>
        </p:spPr>
        <p:txBody>
          <a:bodyPr/>
          <a:lstStyle>
            <a:lvl1pPr algn="ctr">
              <a:defRPr sz="6600"/>
            </a:lvl1pPr>
          </a:lstStyle>
          <a:p>
            <a:r>
              <a:rPr lang="sv-SE" dirty="0"/>
              <a:t>Klicka här</a:t>
            </a:r>
          </a:p>
        </p:txBody>
      </p:sp>
    </p:spTree>
    <p:extLst>
      <p:ext uri="{BB962C8B-B14F-4D97-AF65-F5344CB8AC3E}">
        <p14:creationId xmlns:p14="http://schemas.microsoft.com/office/powerpoint/2010/main" val="38443012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2.jpeg"/><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36D4D75-8DD3-4AFA-9E1D-1D7E24C56743}"/>
              </a:ext>
            </a:extLst>
          </p:cNvPr>
          <p:cNvSpPr/>
          <p:nvPr userDrawn="1"/>
        </p:nvSpPr>
        <p:spPr bwMode="auto">
          <a:xfrm>
            <a:off x="0" y="6606000"/>
            <a:ext cx="12192000" cy="252000"/>
          </a:xfrm>
          <a:prstGeom prst="rect">
            <a:avLst/>
          </a:prstGeom>
          <a:solidFill>
            <a:srgbClr val="DDDCDC"/>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marL="0" marR="0" indent="0" algn="l" defTabSz="1219170" rtl="0" eaLnBrk="0" fontAlgn="base" latinLnBrk="0" hangingPunct="0">
              <a:lnSpc>
                <a:spcPct val="100000"/>
              </a:lnSpc>
              <a:spcBef>
                <a:spcPct val="0"/>
              </a:spcBef>
              <a:spcAft>
                <a:spcPct val="0"/>
              </a:spcAft>
              <a:buClrTx/>
              <a:buSzTx/>
              <a:buFontTx/>
              <a:buNone/>
              <a:tabLst/>
            </a:pPr>
            <a:endParaRPr kumimoji="0" lang="sv-SE" sz="32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3" name="Rectangle 5"/>
          <p:cNvSpPr>
            <a:spLocks noGrp="1" noChangeArrowheads="1"/>
          </p:cNvSpPr>
          <p:nvPr>
            <p:ph type="ftr" sz="quarter" idx="3"/>
          </p:nvPr>
        </p:nvSpPr>
        <p:spPr bwMode="auto">
          <a:xfrm>
            <a:off x="2542347" y="6606000"/>
            <a:ext cx="8782347" cy="252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a:defRPr sz="1200">
                <a:solidFill>
                  <a:schemeClr val="bg1">
                    <a:lumMod val="50000"/>
                  </a:schemeClr>
                </a:solidFill>
                <a:latin typeface="Calibri" panose="020F0502020204030204" pitchFamily="34" charset="0"/>
                <a:cs typeface="Calibri" panose="020F0502020204030204" pitchFamily="34" charset="0"/>
              </a:defRPr>
            </a:lvl1pPr>
          </a:lstStyle>
          <a:p>
            <a:pPr>
              <a:defRPr/>
            </a:pPr>
            <a:r>
              <a:rPr lang="en-US"/>
              <a:t>Pepitone - Awake CB October 2022</a:t>
            </a:r>
            <a:endParaRPr lang="en-US" dirty="0"/>
          </a:p>
        </p:txBody>
      </p:sp>
      <p:sp>
        <p:nvSpPr>
          <p:cNvPr id="5" name="Rectangle 4">
            <a:extLst>
              <a:ext uri="{FF2B5EF4-FFF2-40B4-BE49-F238E27FC236}">
                <a16:creationId xmlns:a16="http://schemas.microsoft.com/office/drawing/2014/main" id="{A8F3C6E1-6B20-4A72-8C2C-9485AEE1F540}"/>
              </a:ext>
            </a:extLst>
          </p:cNvPr>
          <p:cNvSpPr/>
          <p:nvPr userDrawn="1"/>
        </p:nvSpPr>
        <p:spPr bwMode="auto">
          <a:xfrm>
            <a:off x="0" y="0"/>
            <a:ext cx="12192000" cy="859117"/>
          </a:xfrm>
          <a:prstGeom prst="rect">
            <a:avLst/>
          </a:prstGeom>
          <a:solidFill>
            <a:srgbClr val="B5000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sp>
        <p:nvSpPr>
          <p:cNvPr id="1028" name="Rectangle 2"/>
          <p:cNvSpPr>
            <a:spLocks noGrp="1" noChangeArrowheads="1"/>
          </p:cNvSpPr>
          <p:nvPr>
            <p:ph type="title"/>
          </p:nvPr>
        </p:nvSpPr>
        <p:spPr bwMode="auto">
          <a:xfrm>
            <a:off x="899999" y="0"/>
            <a:ext cx="9757439" cy="859117"/>
          </a:xfrm>
          <a:prstGeom prst="rect">
            <a:avLst/>
          </a:prstGeom>
          <a:noFill/>
          <a:ln w="9525">
            <a:noFill/>
            <a:miter lim="800000"/>
            <a:headEnd/>
            <a:tailEnd/>
          </a:ln>
        </p:spPr>
        <p:txBody>
          <a:bodyPr vert="horz" wrap="square" lIns="91440" tIns="45720" rIns="91440" bIns="0" numCol="1" anchor="ctr" anchorCtr="0" compatLnSpc="1">
            <a:prstTxWarp prst="textNoShape">
              <a:avLst/>
            </a:prstTxWarp>
          </a:bodyPr>
          <a:lstStyle/>
          <a:p>
            <a:pPr lvl="0"/>
            <a:r>
              <a:rPr lang="sv-SE" dirty="0"/>
              <a:t>Klicka här för att ändra format</a:t>
            </a:r>
          </a:p>
        </p:txBody>
      </p:sp>
      <p:sp>
        <p:nvSpPr>
          <p:cNvPr id="1029" name="Rectangle 3"/>
          <p:cNvSpPr>
            <a:spLocks noGrp="1" noChangeArrowheads="1"/>
          </p:cNvSpPr>
          <p:nvPr>
            <p:ph type="body" idx="1"/>
          </p:nvPr>
        </p:nvSpPr>
        <p:spPr bwMode="auto">
          <a:xfrm>
            <a:off x="334436" y="981074"/>
            <a:ext cx="11523133" cy="5327651"/>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sv-SE" dirty="0"/>
              <a:t>Klicka här för att ändra format på bakgrundstexten</a:t>
            </a:r>
          </a:p>
          <a:p>
            <a:pPr lvl="1"/>
            <a:r>
              <a:rPr lang="sv-SE" dirty="0"/>
              <a:t>Nivå två</a:t>
            </a:r>
          </a:p>
          <a:p>
            <a:pPr lvl="2"/>
            <a:r>
              <a:rPr lang="sv-SE" dirty="0"/>
              <a:t>Nivå tre</a:t>
            </a:r>
          </a:p>
          <a:p>
            <a:pPr lvl="3"/>
            <a:r>
              <a:rPr lang="sv-SE" dirty="0"/>
              <a:t>Nivå fyra</a:t>
            </a:r>
          </a:p>
          <a:p>
            <a:pPr lvl="4"/>
            <a:r>
              <a:rPr lang="sv-SE" dirty="0"/>
              <a:t>Nivå fem</a:t>
            </a:r>
          </a:p>
        </p:txBody>
      </p:sp>
      <p:sp>
        <p:nvSpPr>
          <p:cNvPr id="1036" name="Rectangle 12"/>
          <p:cNvSpPr>
            <a:spLocks noChangeArrowheads="1"/>
          </p:cNvSpPr>
          <p:nvPr/>
        </p:nvSpPr>
        <p:spPr bwMode="auto">
          <a:xfrm>
            <a:off x="0" y="0"/>
            <a:ext cx="12192000" cy="6858000"/>
          </a:xfrm>
          <a:prstGeom prst="rect">
            <a:avLst/>
          </a:prstGeom>
          <a:noFill/>
          <a:ln w="9525">
            <a:solidFill>
              <a:schemeClr val="tx1"/>
            </a:solidFill>
            <a:miter lim="800000"/>
            <a:headEnd/>
            <a:tailEnd/>
          </a:ln>
        </p:spPr>
        <p:txBody>
          <a:bodyPr wrap="none" anchor="ctr"/>
          <a:lstStyle/>
          <a:p>
            <a:pPr>
              <a:defRPr/>
            </a:pPr>
            <a:endParaRPr lang="en-US" sz="2400">
              <a:latin typeface="Calibri" panose="020F0502020204030204" pitchFamily="34" charset="0"/>
              <a:cs typeface="Calibri" panose="020F0502020204030204" pitchFamily="34" charset="0"/>
            </a:endParaRPr>
          </a:p>
        </p:txBody>
      </p:sp>
      <p:sp>
        <p:nvSpPr>
          <p:cNvPr id="13" name="Rectangle 12">
            <a:extLst>
              <a:ext uri="{FF2B5EF4-FFF2-40B4-BE49-F238E27FC236}">
                <a16:creationId xmlns:a16="http://schemas.microsoft.com/office/drawing/2014/main" id="{4FC6312D-E4FA-46CD-B88A-2DCCBF3368F5}"/>
              </a:ext>
            </a:extLst>
          </p:cNvPr>
          <p:cNvSpPr/>
          <p:nvPr userDrawn="1"/>
        </p:nvSpPr>
        <p:spPr bwMode="auto">
          <a:xfrm>
            <a:off x="0" y="6606000"/>
            <a:ext cx="2543937" cy="252000"/>
          </a:xfrm>
          <a:prstGeom prst="rect">
            <a:avLst/>
          </a:prstGeom>
          <a:solidFill>
            <a:srgbClr val="B50000"/>
          </a:solidFill>
          <a:ln w="9525" cap="flat" cmpd="sng" algn="ctr">
            <a:noFill/>
            <a:prstDash val="solid"/>
            <a:round/>
            <a:headEnd type="none" w="med" len="med"/>
            <a:tailEnd type="none" w="med" len="med"/>
          </a:ln>
          <a:effectLst/>
        </p:spPr>
        <p:txBody>
          <a:bodyPr vert="horz" wrap="square" lIns="121920" tIns="60960" rIns="121920" bIns="60960" numCol="1" rtlCol="0" anchor="t" anchorCtr="0" compatLnSpc="1">
            <a:prstTxWarp prst="textNoShape">
              <a:avLst/>
            </a:prstTxWarp>
          </a:bodyPr>
          <a:lstStyle/>
          <a:p>
            <a:pPr marL="0" marR="0" indent="0" algn="l" defTabSz="1219170" rtl="0" eaLnBrk="0" fontAlgn="base" latinLnBrk="0" hangingPunct="0">
              <a:lnSpc>
                <a:spcPct val="100000"/>
              </a:lnSpc>
              <a:spcBef>
                <a:spcPct val="0"/>
              </a:spcBef>
              <a:spcAft>
                <a:spcPct val="0"/>
              </a:spcAft>
              <a:buClrTx/>
              <a:buSzTx/>
              <a:buFontTx/>
              <a:buNone/>
              <a:tabLst/>
            </a:pPr>
            <a:endParaRPr kumimoji="0" lang="sv-SE" sz="3200" b="0" i="0" u="none" strike="noStrike" cap="none" normalizeH="0" baseline="0">
              <a:ln>
                <a:noFill/>
              </a:ln>
              <a:solidFill>
                <a:schemeClr val="tx1"/>
              </a:solidFill>
              <a:effectLst/>
              <a:latin typeface="Calibri" panose="020F0502020204030204" pitchFamily="34" charset="0"/>
              <a:ea typeface="ＭＳ Ｐゴシック" charset="-128"/>
              <a:cs typeface="Calibri" panose="020F0502020204030204" pitchFamily="34" charset="0"/>
            </a:endParaRPr>
          </a:p>
        </p:txBody>
      </p:sp>
      <p:pic>
        <p:nvPicPr>
          <p:cNvPr id="14" name="Picture 13" descr="A close up of a sign&#10;&#10;Description automatically generated">
            <a:extLst>
              <a:ext uri="{FF2B5EF4-FFF2-40B4-BE49-F238E27FC236}">
                <a16:creationId xmlns:a16="http://schemas.microsoft.com/office/drawing/2014/main" id="{0DE65358-A7A9-4686-B9E0-9B41C631C30B}"/>
              </a:ext>
            </a:extLst>
          </p:cNvPr>
          <p:cNvPicPr>
            <a:picLocks noChangeAspect="1"/>
          </p:cNvPicPr>
          <p:nvPr userDrawn="1"/>
        </p:nvPicPr>
        <p:blipFill>
          <a:blip r:embed="rId9" cstate="screen">
            <a:extLst>
              <a:ext uri="{28A0092B-C50C-407E-A947-70E740481C1C}">
                <a14:useLocalDpi xmlns:a14="http://schemas.microsoft.com/office/drawing/2010/main"/>
              </a:ext>
            </a:extLst>
          </a:blip>
          <a:stretch>
            <a:fillRect/>
          </a:stretch>
        </p:blipFill>
        <p:spPr>
          <a:xfrm>
            <a:off x="10714756" y="109792"/>
            <a:ext cx="1419927" cy="678963"/>
          </a:xfrm>
          <a:prstGeom prst="rect">
            <a:avLst/>
          </a:prstGeom>
        </p:spPr>
      </p:pic>
      <p:pic>
        <p:nvPicPr>
          <p:cNvPr id="17" name="Picture 16" descr="vit_logo_rod_etikett_42mm.jpg">
            <a:extLst>
              <a:ext uri="{FF2B5EF4-FFF2-40B4-BE49-F238E27FC236}">
                <a16:creationId xmlns:a16="http://schemas.microsoft.com/office/drawing/2014/main" id="{C8ADF786-D72E-4813-BD54-BDC772BF5B03}"/>
              </a:ext>
            </a:extLst>
          </p:cNvPr>
          <p:cNvPicPr>
            <a:picLocks noChangeAspect="1"/>
          </p:cNvPicPr>
          <p:nvPr userDrawn="1"/>
        </p:nvPicPr>
        <p:blipFill rotWithShape="1">
          <a:blip r:embed="rId10" cstate="screen">
            <a:extLst>
              <a:ext uri="{28A0092B-C50C-407E-A947-70E740481C1C}">
                <a14:useLocalDpi xmlns:a14="http://schemas.microsoft.com/office/drawing/2010/main"/>
              </a:ext>
            </a:extLst>
          </a:blip>
          <a:srcRect/>
          <a:stretch/>
        </p:blipFill>
        <p:spPr>
          <a:xfrm>
            <a:off x="36000" y="36000"/>
            <a:ext cx="797348" cy="792000"/>
          </a:xfrm>
          <a:prstGeom prst="rect">
            <a:avLst/>
          </a:prstGeom>
          <a:ln>
            <a:noFill/>
          </a:ln>
        </p:spPr>
      </p:pic>
      <p:sp>
        <p:nvSpPr>
          <p:cNvPr id="2" name="Rectangle 4"/>
          <p:cNvSpPr>
            <a:spLocks noGrp="1" noChangeArrowheads="1"/>
          </p:cNvSpPr>
          <p:nvPr>
            <p:ph type="dt" sz="half" idx="2"/>
          </p:nvPr>
        </p:nvSpPr>
        <p:spPr bwMode="auto">
          <a:xfrm>
            <a:off x="-1589" y="6606000"/>
            <a:ext cx="2543937" cy="252412"/>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a:defRPr sz="1200">
                <a:solidFill>
                  <a:schemeClr val="bg1"/>
                </a:solidFill>
                <a:latin typeface="Calibri" panose="020F0502020204030204" pitchFamily="34" charset="0"/>
                <a:cs typeface="Calibri" panose="020F0502020204030204" pitchFamily="34" charset="0"/>
              </a:defRPr>
            </a:lvl1pPr>
          </a:lstStyle>
          <a:p>
            <a:pPr>
              <a:defRPr/>
            </a:pPr>
            <a:r>
              <a:rPr lang="LID4096"/>
              <a:t>06 Oct 2022</a:t>
            </a:r>
            <a:endParaRPr lang="en-US" dirty="0"/>
          </a:p>
        </p:txBody>
      </p:sp>
      <p:sp>
        <p:nvSpPr>
          <p:cNvPr id="10" name="TextBox 9">
            <a:extLst>
              <a:ext uri="{FF2B5EF4-FFF2-40B4-BE49-F238E27FC236}">
                <a16:creationId xmlns:a16="http://schemas.microsoft.com/office/drawing/2014/main" id="{9D2AF6F6-76CF-4914-A3E9-D16662B82140}"/>
              </a:ext>
            </a:extLst>
          </p:cNvPr>
          <p:cNvSpPr txBox="1"/>
          <p:nvPr userDrawn="1"/>
        </p:nvSpPr>
        <p:spPr>
          <a:xfrm>
            <a:off x="11324694" y="6606000"/>
            <a:ext cx="867306" cy="252000"/>
          </a:xfrm>
          <a:prstGeom prst="rect">
            <a:avLst/>
          </a:prstGeom>
          <a:noFill/>
        </p:spPr>
        <p:txBody>
          <a:bodyPr wrap="square" rtlCol="0" anchor="ctr">
            <a:spAutoFit/>
          </a:bodyPr>
          <a:lstStyle/>
          <a:p>
            <a:pPr algn="ctr"/>
            <a:fld id="{F5BED7FE-78A6-4A97-BB3F-9917FDE5A2D3}" type="slidenum">
              <a:rPr lang="en-US" sz="1200" smtClean="0">
                <a:solidFill>
                  <a:schemeClr val="bg1">
                    <a:lumMod val="50000"/>
                  </a:schemeClr>
                </a:solidFill>
                <a:latin typeface="Calibri" panose="020F0502020204030204" pitchFamily="34" charset="0"/>
                <a:cs typeface="Calibri" panose="020F0502020204030204" pitchFamily="34" charset="0"/>
              </a:rPr>
              <a:pPr algn="ctr"/>
              <a:t>‹#›</a:t>
            </a:fld>
            <a:endParaRPr lang="en-US" sz="1200" dirty="0">
              <a:solidFill>
                <a:schemeClr val="bg1">
                  <a:lumMod val="50000"/>
                </a:schemeClr>
              </a:solidFill>
              <a:latin typeface="Calibri" panose="020F0502020204030204" pitchFamily="34" charset="0"/>
              <a:cs typeface="Calibri" panose="020F0502020204030204" pitchFamily="34" charset="0"/>
            </a:endParaRPr>
          </a:p>
        </p:txBody>
      </p:sp>
    </p:spTree>
  </p:cSld>
  <p:clrMap bg1="lt1" tx1="dk1" bg2="lt2" tx2="dk2" accent1="accent1" accent2="accent2" accent3="accent3" accent4="accent4" accent5="accent5" accent6="accent6" hlink="hlink" folHlink="folHlink"/>
  <p:sldLayoutIdLst>
    <p:sldLayoutId id="2147483679" r:id="rId1"/>
    <p:sldLayoutId id="2147483676" r:id="rId2"/>
    <p:sldLayoutId id="2147483677" r:id="rId3"/>
    <p:sldLayoutId id="2147483674" r:id="rId4"/>
    <p:sldLayoutId id="2147483675" r:id="rId5"/>
    <p:sldLayoutId id="2147483678" r:id="rId6"/>
    <p:sldLayoutId id="2147483680" r:id="rId7"/>
  </p:sldLayoutIdLst>
  <p:hf sldNum="0" hdr="0"/>
  <p:txStyles>
    <p:titleStyle>
      <a:lvl1pPr algn="l" rtl="0" eaLnBrk="0" fontAlgn="base" hangingPunct="0">
        <a:spcBef>
          <a:spcPct val="0"/>
        </a:spcBef>
        <a:spcAft>
          <a:spcPct val="0"/>
        </a:spcAft>
        <a:defRPr sz="2800">
          <a:solidFill>
            <a:schemeClr val="bg1"/>
          </a:solidFill>
          <a:latin typeface="Calibri" panose="020F0502020204030204" pitchFamily="34" charset="0"/>
          <a:ea typeface="+mj-ea"/>
          <a:cs typeface="Calibri" panose="020F0502020204030204" pitchFamily="34" charset="0"/>
        </a:defRPr>
      </a:lvl1pPr>
      <a:lvl2pPr algn="l" rtl="0" eaLnBrk="0" fontAlgn="base" hangingPunct="0">
        <a:spcBef>
          <a:spcPct val="0"/>
        </a:spcBef>
        <a:spcAft>
          <a:spcPct val="0"/>
        </a:spcAft>
        <a:defRPr sz="2800">
          <a:solidFill>
            <a:schemeClr val="tx2"/>
          </a:solidFill>
          <a:latin typeface="Arial" charset="0"/>
          <a:ea typeface="ＭＳ Ｐゴシック" charset="-128"/>
          <a:cs typeface="ＭＳ Ｐゴシック" charset="-128"/>
        </a:defRPr>
      </a:lvl2pPr>
      <a:lvl3pPr algn="l" rtl="0" eaLnBrk="0" fontAlgn="base" hangingPunct="0">
        <a:spcBef>
          <a:spcPct val="0"/>
        </a:spcBef>
        <a:spcAft>
          <a:spcPct val="0"/>
        </a:spcAft>
        <a:defRPr sz="2800">
          <a:solidFill>
            <a:schemeClr val="tx2"/>
          </a:solidFill>
          <a:latin typeface="Arial" charset="0"/>
          <a:ea typeface="ＭＳ Ｐゴシック" charset="-128"/>
          <a:cs typeface="ＭＳ Ｐゴシック" charset="-128"/>
        </a:defRPr>
      </a:lvl3pPr>
      <a:lvl4pPr algn="l" rtl="0" eaLnBrk="0" fontAlgn="base" hangingPunct="0">
        <a:spcBef>
          <a:spcPct val="0"/>
        </a:spcBef>
        <a:spcAft>
          <a:spcPct val="0"/>
        </a:spcAft>
        <a:defRPr sz="2800">
          <a:solidFill>
            <a:schemeClr val="tx2"/>
          </a:solidFill>
          <a:latin typeface="Arial" charset="0"/>
          <a:ea typeface="ＭＳ Ｐゴシック" charset="-128"/>
          <a:cs typeface="ＭＳ Ｐゴシック" charset="-128"/>
        </a:defRPr>
      </a:lvl4pPr>
      <a:lvl5pPr algn="l" rtl="0" eaLnBrk="0" fontAlgn="base" hangingPunct="0">
        <a:spcBef>
          <a:spcPct val="0"/>
        </a:spcBef>
        <a:spcAft>
          <a:spcPct val="0"/>
        </a:spcAft>
        <a:defRPr sz="2800">
          <a:solidFill>
            <a:schemeClr val="tx2"/>
          </a:solidFill>
          <a:latin typeface="Arial" charset="0"/>
          <a:ea typeface="ＭＳ Ｐゴシック" charset="-128"/>
          <a:cs typeface="ＭＳ Ｐゴシック" charset="-128"/>
        </a:defRPr>
      </a:lvl5pPr>
      <a:lvl6pPr marL="457189" algn="l" rtl="0" fontAlgn="base">
        <a:spcBef>
          <a:spcPct val="0"/>
        </a:spcBef>
        <a:spcAft>
          <a:spcPct val="0"/>
        </a:spcAft>
        <a:defRPr sz="3600">
          <a:solidFill>
            <a:schemeClr val="tx2"/>
          </a:solidFill>
          <a:latin typeface="Arial" charset="0"/>
          <a:ea typeface="ＭＳ Ｐゴシック" charset="-128"/>
          <a:cs typeface="ＭＳ Ｐゴシック" charset="-128"/>
        </a:defRPr>
      </a:lvl6pPr>
      <a:lvl7pPr marL="914377" algn="l" rtl="0" fontAlgn="base">
        <a:spcBef>
          <a:spcPct val="0"/>
        </a:spcBef>
        <a:spcAft>
          <a:spcPct val="0"/>
        </a:spcAft>
        <a:defRPr sz="3600">
          <a:solidFill>
            <a:schemeClr val="tx2"/>
          </a:solidFill>
          <a:latin typeface="Arial" charset="0"/>
          <a:ea typeface="ＭＳ Ｐゴシック" charset="-128"/>
          <a:cs typeface="ＭＳ Ｐゴシック" charset="-128"/>
        </a:defRPr>
      </a:lvl7pPr>
      <a:lvl8pPr marL="1371566" algn="l" rtl="0" fontAlgn="base">
        <a:spcBef>
          <a:spcPct val="0"/>
        </a:spcBef>
        <a:spcAft>
          <a:spcPct val="0"/>
        </a:spcAft>
        <a:defRPr sz="3600">
          <a:solidFill>
            <a:schemeClr val="tx2"/>
          </a:solidFill>
          <a:latin typeface="Arial" charset="0"/>
          <a:ea typeface="ＭＳ Ｐゴシック" charset="-128"/>
          <a:cs typeface="ＭＳ Ｐゴシック" charset="-128"/>
        </a:defRPr>
      </a:lvl8pPr>
      <a:lvl9pPr marL="1828754" algn="l" rtl="0" fontAlgn="base">
        <a:spcBef>
          <a:spcPct val="0"/>
        </a:spcBef>
        <a:spcAft>
          <a:spcPct val="0"/>
        </a:spcAft>
        <a:defRPr sz="3600">
          <a:solidFill>
            <a:schemeClr val="tx2"/>
          </a:solidFill>
          <a:latin typeface="Arial" charset="0"/>
          <a:ea typeface="ＭＳ Ｐゴシック" charset="-128"/>
          <a:cs typeface="ＭＳ Ｐゴシック" charset="-128"/>
        </a:defRPr>
      </a:lvl9pPr>
    </p:titleStyle>
    <p:bodyStyle>
      <a:lvl1pPr marL="176209" indent="-176209" algn="l" rtl="0" eaLnBrk="0" fontAlgn="base" hangingPunct="0">
        <a:spcBef>
          <a:spcPct val="35000"/>
        </a:spcBef>
        <a:spcAft>
          <a:spcPct val="0"/>
        </a:spcAft>
        <a:buChar char="•"/>
        <a:defRPr sz="2000">
          <a:solidFill>
            <a:schemeClr val="tx1"/>
          </a:solidFill>
          <a:latin typeface="Calibri" panose="020F0502020204030204" pitchFamily="34" charset="0"/>
          <a:ea typeface="+mn-ea"/>
          <a:cs typeface="Calibri" panose="020F0502020204030204" pitchFamily="34" charset="0"/>
        </a:defRPr>
      </a:lvl1pPr>
      <a:lvl2pPr marL="357179" indent="-179384" algn="l" rtl="0" eaLnBrk="0" fontAlgn="base" hangingPunct="0">
        <a:spcBef>
          <a:spcPct val="20000"/>
        </a:spcBef>
        <a:spcAft>
          <a:spcPct val="0"/>
        </a:spcAft>
        <a:buChar char="–"/>
        <a:defRPr sz="1800">
          <a:solidFill>
            <a:schemeClr val="tx1"/>
          </a:solidFill>
          <a:latin typeface="Calibri" panose="020F0502020204030204" pitchFamily="34" charset="0"/>
          <a:ea typeface="+mn-ea"/>
          <a:cs typeface="Calibri" panose="020F0502020204030204" pitchFamily="34" charset="0"/>
        </a:defRPr>
      </a:lvl2pPr>
      <a:lvl3pPr marL="534975" indent="-177796" algn="l" rtl="0" eaLnBrk="0" fontAlgn="base" hangingPunct="0">
        <a:spcBef>
          <a:spcPct val="20000"/>
        </a:spcBef>
        <a:spcAft>
          <a:spcPct val="0"/>
        </a:spcAft>
        <a:buChar char="•"/>
        <a:defRPr sz="1800">
          <a:solidFill>
            <a:schemeClr val="tx1"/>
          </a:solidFill>
          <a:latin typeface="Calibri" panose="020F0502020204030204" pitchFamily="34" charset="0"/>
          <a:ea typeface="+mn-ea"/>
          <a:cs typeface="Calibri" panose="020F0502020204030204" pitchFamily="34" charset="0"/>
        </a:defRPr>
      </a:lvl3pPr>
      <a:lvl4pPr marL="720707" indent="-185734" algn="l" rtl="0" eaLnBrk="0" fontAlgn="base" hangingPunct="0">
        <a:spcBef>
          <a:spcPct val="20000"/>
        </a:spcBef>
        <a:spcAft>
          <a:spcPct val="0"/>
        </a:spcAft>
        <a:buChar char="–"/>
        <a:defRPr sz="1600">
          <a:solidFill>
            <a:schemeClr val="tx1"/>
          </a:solidFill>
          <a:latin typeface="Calibri" panose="020F0502020204030204" pitchFamily="34" charset="0"/>
          <a:ea typeface="+mn-ea"/>
          <a:cs typeface="Calibri" panose="020F0502020204030204" pitchFamily="34" charset="0"/>
        </a:defRPr>
      </a:lvl4pPr>
      <a:lvl5pPr marL="898503" indent="-177796" algn="l" rtl="0" eaLnBrk="0" fontAlgn="base" hangingPunct="0">
        <a:spcBef>
          <a:spcPct val="20000"/>
        </a:spcBef>
        <a:spcAft>
          <a:spcPct val="0"/>
        </a:spcAft>
        <a:buChar char="»"/>
        <a:defRPr sz="1600">
          <a:solidFill>
            <a:schemeClr val="tx1"/>
          </a:solidFill>
          <a:latin typeface="Calibri" panose="020F0502020204030204" pitchFamily="34" charset="0"/>
          <a:ea typeface="+mn-ea"/>
          <a:cs typeface="Calibri" panose="020F0502020204030204" pitchFamily="34" charset="0"/>
        </a:defRPr>
      </a:lvl5pPr>
      <a:lvl6pPr marL="2514537" indent="-228594" algn="l" rtl="0" fontAlgn="base">
        <a:spcBef>
          <a:spcPct val="20000"/>
        </a:spcBef>
        <a:spcAft>
          <a:spcPct val="0"/>
        </a:spcAft>
        <a:buChar char="»"/>
        <a:defRPr>
          <a:solidFill>
            <a:schemeClr val="tx1"/>
          </a:solidFill>
          <a:latin typeface="+mn-lt"/>
          <a:ea typeface="+mn-ea"/>
        </a:defRPr>
      </a:lvl6pPr>
      <a:lvl7pPr marL="2971726" indent="-228594" algn="l" rtl="0" fontAlgn="base">
        <a:spcBef>
          <a:spcPct val="20000"/>
        </a:spcBef>
        <a:spcAft>
          <a:spcPct val="0"/>
        </a:spcAft>
        <a:buChar char="»"/>
        <a:defRPr>
          <a:solidFill>
            <a:schemeClr val="tx1"/>
          </a:solidFill>
          <a:latin typeface="+mn-lt"/>
          <a:ea typeface="+mn-ea"/>
        </a:defRPr>
      </a:lvl7pPr>
      <a:lvl8pPr marL="3428914" indent="-228594" algn="l" rtl="0" fontAlgn="base">
        <a:spcBef>
          <a:spcPct val="20000"/>
        </a:spcBef>
        <a:spcAft>
          <a:spcPct val="0"/>
        </a:spcAft>
        <a:buChar char="»"/>
        <a:defRPr>
          <a:solidFill>
            <a:schemeClr val="tx1"/>
          </a:solidFill>
          <a:latin typeface="+mn-lt"/>
          <a:ea typeface="+mn-ea"/>
        </a:defRPr>
      </a:lvl8pPr>
      <a:lvl9pPr marL="3886103" indent="-228594" algn="l" rtl="0" fontAlgn="base">
        <a:spcBef>
          <a:spcPct val="20000"/>
        </a:spcBef>
        <a:spcAft>
          <a:spcPct val="0"/>
        </a:spcAft>
        <a:buChar char="»"/>
        <a:defRPr>
          <a:solidFill>
            <a:schemeClr val="tx1"/>
          </a:solidFill>
          <a:latin typeface="+mn-lt"/>
          <a:ea typeface="+mn-ea"/>
        </a:defRPr>
      </a:lvl9pPr>
    </p:bodyStyle>
    <p:otherStyle>
      <a:defPPr>
        <a:defRPr lang="sv-SE"/>
      </a:defPPr>
      <a:lvl1pPr marL="0" algn="l" defTabSz="457189" rtl="0" eaLnBrk="1" latinLnBrk="0" hangingPunct="1">
        <a:defRPr sz="1800" kern="1200">
          <a:solidFill>
            <a:schemeClr val="tx1"/>
          </a:solidFill>
          <a:latin typeface="+mn-lt"/>
          <a:ea typeface="+mn-ea"/>
          <a:cs typeface="+mn-cs"/>
        </a:defRPr>
      </a:lvl1pPr>
      <a:lvl2pPr marL="457189" algn="l" defTabSz="457189" rtl="0" eaLnBrk="1" latinLnBrk="0" hangingPunct="1">
        <a:defRPr sz="1800" kern="1200">
          <a:solidFill>
            <a:schemeClr val="tx1"/>
          </a:solidFill>
          <a:latin typeface="+mn-lt"/>
          <a:ea typeface="+mn-ea"/>
          <a:cs typeface="+mn-cs"/>
        </a:defRPr>
      </a:lvl2pPr>
      <a:lvl3pPr marL="914377" algn="l" defTabSz="457189" rtl="0" eaLnBrk="1" latinLnBrk="0" hangingPunct="1">
        <a:defRPr sz="1800" kern="1200">
          <a:solidFill>
            <a:schemeClr val="tx1"/>
          </a:solidFill>
          <a:latin typeface="+mn-lt"/>
          <a:ea typeface="+mn-ea"/>
          <a:cs typeface="+mn-cs"/>
        </a:defRPr>
      </a:lvl3pPr>
      <a:lvl4pPr marL="1371566" algn="l" defTabSz="457189" rtl="0" eaLnBrk="1" latinLnBrk="0" hangingPunct="1">
        <a:defRPr sz="1800" kern="1200">
          <a:solidFill>
            <a:schemeClr val="tx1"/>
          </a:solidFill>
          <a:latin typeface="+mn-lt"/>
          <a:ea typeface="+mn-ea"/>
          <a:cs typeface="+mn-cs"/>
        </a:defRPr>
      </a:lvl4pPr>
      <a:lvl5pPr marL="1828754" algn="l" defTabSz="457189" rtl="0" eaLnBrk="1" latinLnBrk="0" hangingPunct="1">
        <a:defRPr sz="1800" kern="1200">
          <a:solidFill>
            <a:schemeClr val="tx1"/>
          </a:solidFill>
          <a:latin typeface="+mn-lt"/>
          <a:ea typeface="+mn-ea"/>
          <a:cs typeface="+mn-cs"/>
        </a:defRPr>
      </a:lvl5pPr>
      <a:lvl6pPr marL="2285943" algn="l" defTabSz="457189" rtl="0" eaLnBrk="1" latinLnBrk="0" hangingPunct="1">
        <a:defRPr sz="1800" kern="1200">
          <a:solidFill>
            <a:schemeClr val="tx1"/>
          </a:solidFill>
          <a:latin typeface="+mn-lt"/>
          <a:ea typeface="+mn-ea"/>
          <a:cs typeface="+mn-cs"/>
        </a:defRPr>
      </a:lvl6pPr>
      <a:lvl7pPr marL="2743131" algn="l" defTabSz="457189" rtl="0" eaLnBrk="1" latinLnBrk="0" hangingPunct="1">
        <a:defRPr sz="1800" kern="1200">
          <a:solidFill>
            <a:schemeClr val="tx1"/>
          </a:solidFill>
          <a:latin typeface="+mn-lt"/>
          <a:ea typeface="+mn-ea"/>
          <a:cs typeface="+mn-cs"/>
        </a:defRPr>
      </a:lvl7pPr>
      <a:lvl8pPr marL="3200320" algn="l" defTabSz="457189" rtl="0" eaLnBrk="1" latinLnBrk="0" hangingPunct="1">
        <a:defRPr sz="1800" kern="1200">
          <a:solidFill>
            <a:schemeClr val="tx1"/>
          </a:solidFill>
          <a:latin typeface="+mn-lt"/>
          <a:ea typeface="+mn-ea"/>
          <a:cs typeface="+mn-cs"/>
        </a:defRPr>
      </a:lvl8pPr>
      <a:lvl9pPr marL="3657509" algn="l" defTabSz="45718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21.tmp"/><Relationship Id="rId2" Type="http://schemas.openxmlformats.org/officeDocument/2006/relationships/image" Target="../media/image20.tmp"/><Relationship Id="rId1" Type="http://schemas.openxmlformats.org/officeDocument/2006/relationships/slideLayout" Target="../slideLayouts/slideLayout5.xml"/><Relationship Id="rId4" Type="http://schemas.openxmlformats.org/officeDocument/2006/relationships/image" Target="../media/image22.png"/></Relationships>
</file>

<file path=ppt/slides/_rels/slide14.xml.rels><?xml version="1.0" encoding="UTF-8" standalone="yes"?>
<Relationships xmlns="http://schemas.openxmlformats.org/package/2006/relationships"><Relationship Id="rId2" Type="http://schemas.openxmlformats.org/officeDocument/2006/relationships/image" Target="../media/image23.tmp"/><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5.tmp"/><Relationship Id="rId2" Type="http://schemas.openxmlformats.org/officeDocument/2006/relationships/image" Target="../media/image24.tmp"/><Relationship Id="rId1" Type="http://schemas.openxmlformats.org/officeDocument/2006/relationships/slideLayout" Target="../slideLayouts/slideLayout2.xml"/><Relationship Id="rId4" Type="http://schemas.openxmlformats.org/officeDocument/2006/relationships/image" Target="../media/image26.tmp"/></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5.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29.png"/></Relationships>
</file>

<file path=ppt/slides/_rels/slide18.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2.tmp"/><Relationship Id="rId1" Type="http://schemas.openxmlformats.org/officeDocument/2006/relationships/slideLayout" Target="../slideLayouts/slideLayout2.xml"/><Relationship Id="rId4" Type="http://schemas.openxmlformats.org/officeDocument/2006/relationships/image" Target="../media/image33.tmp"/></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1.png"/><Relationship Id="rId1" Type="http://schemas.openxmlformats.org/officeDocument/2006/relationships/slideLayout" Target="../slideLayouts/slideLayout2.xml"/><Relationship Id="rId4" Type="http://schemas.openxmlformats.org/officeDocument/2006/relationships/image" Target="../media/image35.tmp"/></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image" Target="../media/image36.tmp"/><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0.tmp"/><Relationship Id="rId2" Type="http://schemas.openxmlformats.org/officeDocument/2006/relationships/image" Target="../media/image9.png"/><Relationship Id="rId1" Type="http://schemas.openxmlformats.org/officeDocument/2006/relationships/slideLayout" Target="../slideLayouts/slideLayout5.xml"/><Relationship Id="rId4" Type="http://schemas.openxmlformats.org/officeDocument/2006/relationships/image" Target="../media/image11.tmp"/></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5.xml"/><Relationship Id="rId6" Type="http://schemas.openxmlformats.org/officeDocument/2006/relationships/image" Target="../media/image16.jpeg"/><Relationship Id="rId5" Type="http://schemas.openxmlformats.org/officeDocument/2006/relationships/image" Target="../media/image15.jpeg"/><Relationship Id="rId4" Type="http://schemas.openxmlformats.org/officeDocument/2006/relationships/image" Target="../media/image14.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396FB7-91A5-48D0-A11F-2F80F0A3852B}"/>
              </a:ext>
            </a:extLst>
          </p:cNvPr>
          <p:cNvSpPr>
            <a:spLocks noGrp="1"/>
          </p:cNvSpPr>
          <p:nvPr>
            <p:ph type="ctrTitle"/>
          </p:nvPr>
        </p:nvSpPr>
        <p:spPr>
          <a:xfrm>
            <a:off x="0" y="2003427"/>
            <a:ext cx="12192000" cy="1092200"/>
          </a:xfrm>
        </p:spPr>
        <p:txBody>
          <a:bodyPr/>
          <a:lstStyle/>
          <a:p>
            <a:pPr algn="ctr"/>
            <a:r>
              <a:rPr lang="en-US" dirty="0"/>
              <a:t>High power RF system</a:t>
            </a:r>
          </a:p>
        </p:txBody>
      </p:sp>
      <p:sp>
        <p:nvSpPr>
          <p:cNvPr id="3" name="Subtitle 2">
            <a:extLst>
              <a:ext uri="{FF2B5EF4-FFF2-40B4-BE49-F238E27FC236}">
                <a16:creationId xmlns:a16="http://schemas.microsoft.com/office/drawing/2014/main" id="{1F9770BB-D5B5-4C38-9DCD-7F7A3412FD92}"/>
              </a:ext>
            </a:extLst>
          </p:cNvPr>
          <p:cNvSpPr>
            <a:spLocks noGrp="1"/>
          </p:cNvSpPr>
          <p:nvPr>
            <p:ph type="subTitle" idx="1"/>
          </p:nvPr>
        </p:nvSpPr>
        <p:spPr>
          <a:xfrm>
            <a:off x="-1" y="3803507"/>
            <a:ext cx="12191999" cy="2429836"/>
          </a:xfrm>
        </p:spPr>
        <p:txBody>
          <a:bodyPr/>
          <a:lstStyle/>
          <a:p>
            <a:endParaRPr lang="en-GB" dirty="0"/>
          </a:p>
          <a:p>
            <a:r>
              <a:rPr lang="en-US" dirty="0">
                <a:solidFill>
                  <a:schemeClr val="bg1">
                    <a:lumMod val="50000"/>
                  </a:schemeClr>
                </a:solidFill>
              </a:rPr>
              <a:t>Kévin Pepitone, Dragos </a:t>
            </a:r>
            <a:r>
              <a:rPr lang="en-US" dirty="0" err="1">
                <a:solidFill>
                  <a:schemeClr val="bg1">
                    <a:lumMod val="50000"/>
                  </a:schemeClr>
                </a:solidFill>
              </a:rPr>
              <a:t>Dancila</a:t>
            </a:r>
            <a:r>
              <a:rPr lang="en-US" dirty="0">
                <a:solidFill>
                  <a:schemeClr val="bg1">
                    <a:lumMod val="50000"/>
                  </a:schemeClr>
                </a:solidFill>
              </a:rPr>
              <a:t>, Alireza M. Kasai, </a:t>
            </a:r>
          </a:p>
          <a:p>
            <a:r>
              <a:rPr lang="en-US" dirty="0">
                <a:solidFill>
                  <a:schemeClr val="bg1">
                    <a:lumMod val="50000"/>
                  </a:schemeClr>
                </a:solidFill>
              </a:rPr>
              <a:t>Kristiaan Pelckmans, Piotr Szaniawski</a:t>
            </a:r>
          </a:p>
          <a:p>
            <a:endParaRPr lang="en-US" dirty="0">
              <a:solidFill>
                <a:schemeClr val="bg1">
                  <a:lumMod val="50000"/>
                </a:schemeClr>
              </a:solidFill>
            </a:endParaRPr>
          </a:p>
        </p:txBody>
      </p:sp>
      <p:sp>
        <p:nvSpPr>
          <p:cNvPr id="4" name="TextBox 3">
            <a:extLst>
              <a:ext uri="{FF2B5EF4-FFF2-40B4-BE49-F238E27FC236}">
                <a16:creationId xmlns:a16="http://schemas.microsoft.com/office/drawing/2014/main" id="{4F1369D3-95DB-42DA-8EA2-DD9532AD124E}"/>
              </a:ext>
            </a:extLst>
          </p:cNvPr>
          <p:cNvSpPr txBox="1"/>
          <p:nvPr/>
        </p:nvSpPr>
        <p:spPr>
          <a:xfrm>
            <a:off x="-2" y="3762374"/>
            <a:ext cx="12191999" cy="461665"/>
          </a:xfrm>
          <a:prstGeom prst="rect">
            <a:avLst/>
          </a:prstGeom>
          <a:noFill/>
        </p:spPr>
        <p:txBody>
          <a:bodyPr wrap="square" rtlCol="0">
            <a:spAutoFit/>
          </a:bodyPr>
          <a:lstStyle/>
          <a:p>
            <a:pPr algn="ctr"/>
            <a:r>
              <a:rPr lang="en-US" dirty="0"/>
              <a:t>06 Oct 2022</a:t>
            </a:r>
          </a:p>
        </p:txBody>
      </p:sp>
      <p:sp>
        <p:nvSpPr>
          <p:cNvPr id="5" name="Date Placeholder 4">
            <a:extLst>
              <a:ext uri="{FF2B5EF4-FFF2-40B4-BE49-F238E27FC236}">
                <a16:creationId xmlns:a16="http://schemas.microsoft.com/office/drawing/2014/main" id="{E9199498-DF4B-4804-B215-727904EABBF1}"/>
              </a:ext>
            </a:extLst>
          </p:cNvPr>
          <p:cNvSpPr>
            <a:spLocks noGrp="1"/>
          </p:cNvSpPr>
          <p:nvPr>
            <p:ph type="dt" sz="half" idx="2"/>
          </p:nvPr>
        </p:nvSpPr>
        <p:spPr/>
        <p:txBody>
          <a:bodyPr/>
          <a:lstStyle/>
          <a:p>
            <a:pPr>
              <a:defRPr/>
            </a:pPr>
            <a:r>
              <a:rPr lang="LID4096"/>
              <a:t>06 Oct 2022</a:t>
            </a:r>
            <a:endParaRPr lang="en-US" dirty="0"/>
          </a:p>
        </p:txBody>
      </p:sp>
      <p:sp>
        <p:nvSpPr>
          <p:cNvPr id="6" name="Footer Placeholder 5">
            <a:extLst>
              <a:ext uri="{FF2B5EF4-FFF2-40B4-BE49-F238E27FC236}">
                <a16:creationId xmlns:a16="http://schemas.microsoft.com/office/drawing/2014/main" id="{7C1753CA-62DD-4041-B846-075696C6378E}"/>
              </a:ext>
            </a:extLst>
          </p:cNvPr>
          <p:cNvSpPr>
            <a:spLocks noGrp="1"/>
          </p:cNvSpPr>
          <p:nvPr>
            <p:ph type="ftr" sz="quarter" idx="3"/>
          </p:nvPr>
        </p:nvSpPr>
        <p:spPr/>
        <p:txBody>
          <a:bodyPr/>
          <a:lstStyle/>
          <a:p>
            <a:pPr>
              <a:defRPr/>
            </a:pPr>
            <a:r>
              <a:rPr lang="en-US" dirty="0"/>
              <a:t>Pepitone - Awake CB October 2022</a:t>
            </a:r>
          </a:p>
        </p:txBody>
      </p:sp>
    </p:spTree>
    <p:extLst>
      <p:ext uri="{BB962C8B-B14F-4D97-AF65-F5344CB8AC3E}">
        <p14:creationId xmlns:p14="http://schemas.microsoft.com/office/powerpoint/2010/main" val="247186104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3BF0AE5-DC52-4D9D-A77F-DD599E23574B}"/>
              </a:ext>
            </a:extLst>
          </p:cNvPr>
          <p:cNvSpPr>
            <a:spLocks noGrp="1"/>
          </p:cNvSpPr>
          <p:nvPr>
            <p:ph type="title"/>
          </p:nvPr>
        </p:nvSpPr>
        <p:spPr/>
        <p:txBody>
          <a:bodyPr/>
          <a:lstStyle/>
          <a:p>
            <a:r>
              <a:rPr lang="en-US" dirty="0"/>
              <a:t>Block diagram of 250 W SSPA @ 3 GHz new</a:t>
            </a:r>
            <a:endParaRPr lang="LID4096" dirty="0"/>
          </a:p>
        </p:txBody>
      </p:sp>
      <p:sp>
        <p:nvSpPr>
          <p:cNvPr id="7" name="Date Placeholder 6">
            <a:extLst>
              <a:ext uri="{FF2B5EF4-FFF2-40B4-BE49-F238E27FC236}">
                <a16:creationId xmlns:a16="http://schemas.microsoft.com/office/drawing/2014/main" id="{A4C2CD39-E5B4-4157-A84E-38D2FA2985AD}"/>
              </a:ext>
            </a:extLst>
          </p:cNvPr>
          <p:cNvSpPr>
            <a:spLocks noGrp="1"/>
          </p:cNvSpPr>
          <p:nvPr>
            <p:ph type="dt" sz="half" idx="10"/>
          </p:nvPr>
        </p:nvSpPr>
        <p:spPr/>
        <p:txBody>
          <a:bodyPr/>
          <a:lstStyle/>
          <a:p>
            <a:pPr>
              <a:defRPr/>
            </a:pPr>
            <a:r>
              <a:rPr lang="LID4096"/>
              <a:t>06 Oct 2022</a:t>
            </a:r>
            <a:endParaRPr lang="en-US" dirty="0"/>
          </a:p>
        </p:txBody>
      </p:sp>
      <p:sp>
        <p:nvSpPr>
          <p:cNvPr id="8" name="Footer Placeholder 7">
            <a:extLst>
              <a:ext uri="{FF2B5EF4-FFF2-40B4-BE49-F238E27FC236}">
                <a16:creationId xmlns:a16="http://schemas.microsoft.com/office/drawing/2014/main" id="{37AB9581-5912-49E7-B07F-9723A08160C1}"/>
              </a:ext>
            </a:extLst>
          </p:cNvPr>
          <p:cNvSpPr>
            <a:spLocks noGrp="1"/>
          </p:cNvSpPr>
          <p:nvPr>
            <p:ph type="ftr" sz="quarter" idx="11"/>
          </p:nvPr>
        </p:nvSpPr>
        <p:spPr/>
        <p:txBody>
          <a:bodyPr/>
          <a:lstStyle/>
          <a:p>
            <a:pPr>
              <a:defRPr/>
            </a:pPr>
            <a:r>
              <a:rPr lang="en-US"/>
              <a:t>Pepitone - Awake CB October 2022</a:t>
            </a:r>
            <a:endParaRPr lang="en-US" dirty="0"/>
          </a:p>
        </p:txBody>
      </p:sp>
      <p:pic>
        <p:nvPicPr>
          <p:cNvPr id="2" name="Picture 1">
            <a:extLst>
              <a:ext uri="{FF2B5EF4-FFF2-40B4-BE49-F238E27FC236}">
                <a16:creationId xmlns:a16="http://schemas.microsoft.com/office/drawing/2014/main" id="{E57631F5-9253-E71F-283A-6E46426E787B}"/>
              </a:ext>
            </a:extLst>
          </p:cNvPr>
          <p:cNvPicPr>
            <a:picLocks noChangeAspect="1"/>
          </p:cNvPicPr>
          <p:nvPr/>
        </p:nvPicPr>
        <p:blipFill>
          <a:blip r:embed="rId2"/>
          <a:stretch>
            <a:fillRect/>
          </a:stretch>
        </p:blipFill>
        <p:spPr>
          <a:xfrm>
            <a:off x="42147" y="1151946"/>
            <a:ext cx="12107705" cy="4554107"/>
          </a:xfrm>
          <a:prstGeom prst="rect">
            <a:avLst/>
          </a:prstGeom>
        </p:spPr>
      </p:pic>
    </p:spTree>
    <p:extLst>
      <p:ext uri="{BB962C8B-B14F-4D97-AF65-F5344CB8AC3E}">
        <p14:creationId xmlns:p14="http://schemas.microsoft.com/office/powerpoint/2010/main" val="15814911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67736157-FE09-257F-8AC6-66D549214CBB}"/>
              </a:ext>
            </a:extLst>
          </p:cNvPr>
          <p:cNvSpPr>
            <a:spLocks noGrp="1"/>
          </p:cNvSpPr>
          <p:nvPr>
            <p:ph type="title"/>
          </p:nvPr>
        </p:nvSpPr>
        <p:spPr/>
        <p:txBody>
          <a:bodyPr/>
          <a:lstStyle/>
          <a:p>
            <a:r>
              <a:rPr lang="en-US" dirty="0"/>
              <a:t>SSPA controlled by a PLC</a:t>
            </a:r>
            <a:endParaRPr lang="LID4096" dirty="0"/>
          </a:p>
        </p:txBody>
      </p:sp>
      <p:sp>
        <p:nvSpPr>
          <p:cNvPr id="7" name="Date Placeholder 6">
            <a:extLst>
              <a:ext uri="{FF2B5EF4-FFF2-40B4-BE49-F238E27FC236}">
                <a16:creationId xmlns:a16="http://schemas.microsoft.com/office/drawing/2014/main" id="{2FC5D53A-80A1-BF61-ACF7-62890DC6DE72}"/>
              </a:ext>
            </a:extLst>
          </p:cNvPr>
          <p:cNvSpPr>
            <a:spLocks noGrp="1"/>
          </p:cNvSpPr>
          <p:nvPr>
            <p:ph type="dt" sz="half" idx="10"/>
          </p:nvPr>
        </p:nvSpPr>
        <p:spPr/>
        <p:txBody>
          <a:bodyPr/>
          <a:lstStyle/>
          <a:p>
            <a:pPr>
              <a:defRPr/>
            </a:pPr>
            <a:r>
              <a:rPr lang="LID4096"/>
              <a:t>06 Oct 2022</a:t>
            </a:r>
            <a:endParaRPr lang="en-US" dirty="0"/>
          </a:p>
        </p:txBody>
      </p:sp>
      <p:sp>
        <p:nvSpPr>
          <p:cNvPr id="8" name="Footer Placeholder 7">
            <a:extLst>
              <a:ext uri="{FF2B5EF4-FFF2-40B4-BE49-F238E27FC236}">
                <a16:creationId xmlns:a16="http://schemas.microsoft.com/office/drawing/2014/main" id="{2CB75DD0-FE82-6C5F-8BF6-34E970F39139}"/>
              </a:ext>
            </a:extLst>
          </p:cNvPr>
          <p:cNvSpPr>
            <a:spLocks noGrp="1"/>
          </p:cNvSpPr>
          <p:nvPr>
            <p:ph type="ftr" sz="quarter" idx="11"/>
          </p:nvPr>
        </p:nvSpPr>
        <p:spPr/>
        <p:txBody>
          <a:bodyPr/>
          <a:lstStyle/>
          <a:p>
            <a:pPr>
              <a:defRPr/>
            </a:pPr>
            <a:r>
              <a:rPr lang="en-US"/>
              <a:t>Pepitone - Awake CB October 2022</a:t>
            </a:r>
            <a:endParaRPr lang="en-US" dirty="0"/>
          </a:p>
        </p:txBody>
      </p:sp>
      <p:sp>
        <p:nvSpPr>
          <p:cNvPr id="10" name="TextBox 9">
            <a:extLst>
              <a:ext uri="{FF2B5EF4-FFF2-40B4-BE49-F238E27FC236}">
                <a16:creationId xmlns:a16="http://schemas.microsoft.com/office/drawing/2014/main" id="{EC2F9079-D7C0-4D8C-39FD-835F9272235D}"/>
              </a:ext>
            </a:extLst>
          </p:cNvPr>
          <p:cNvSpPr txBox="1"/>
          <p:nvPr/>
        </p:nvSpPr>
        <p:spPr>
          <a:xfrm>
            <a:off x="633904" y="1271697"/>
            <a:ext cx="10781348" cy="3785652"/>
          </a:xfrm>
          <a:prstGeom prst="rect">
            <a:avLst/>
          </a:prstGeom>
          <a:noFill/>
        </p:spPr>
        <p:txBody>
          <a:bodyPr wrap="square">
            <a:spAutoFit/>
          </a:bodyPr>
          <a:lstStyle/>
          <a:p>
            <a:pPr algn="just"/>
            <a:r>
              <a:rPr lang="en-US" sz="2000" dirty="0">
                <a:latin typeface="+mj-lt"/>
              </a:rPr>
              <a:t>We would need to add and integrate a UI, coms and control of DC power supply, input RF switch and duty cycle interlocks, </a:t>
            </a:r>
            <a:r>
              <a:rPr lang="en-US" sz="2000" dirty="0" err="1">
                <a:latin typeface="+mj-lt"/>
              </a:rPr>
              <a:t>etc</a:t>
            </a:r>
            <a:r>
              <a:rPr lang="en-US" sz="2000" dirty="0">
                <a:latin typeface="+mj-lt"/>
              </a:rPr>
              <a:t>…</a:t>
            </a:r>
          </a:p>
          <a:p>
            <a:pPr algn="just"/>
            <a:endParaRPr lang="en-US" sz="2000" dirty="0">
              <a:latin typeface="+mj-lt"/>
            </a:endParaRPr>
          </a:p>
          <a:p>
            <a:pPr marL="285750" indent="-285750" algn="just">
              <a:buFont typeface="Arial" panose="020B0604020202020204" pitchFamily="34" charset="0"/>
              <a:buChar char="•"/>
            </a:pPr>
            <a:r>
              <a:rPr lang="en-US" sz="2000" dirty="0">
                <a:latin typeface="+mj-lt"/>
              </a:rPr>
              <a:t>DC power supply should have an enable input -&gt; this would need to be shown on the UI and the TTL signal handled to enable the power supply</a:t>
            </a:r>
          </a:p>
          <a:p>
            <a:pPr marL="285750" indent="-285750" algn="just">
              <a:buFont typeface="Arial" panose="020B0604020202020204" pitchFamily="34" charset="0"/>
              <a:buChar char="•"/>
            </a:pPr>
            <a:r>
              <a:rPr lang="en-US" sz="2000" dirty="0">
                <a:latin typeface="+mj-lt"/>
              </a:rPr>
              <a:t>RF interlock via a Double Pole Double Throw</a:t>
            </a:r>
          </a:p>
          <a:p>
            <a:pPr marL="285750" indent="-285750" algn="just">
              <a:buFont typeface="Arial" panose="020B0604020202020204" pitchFamily="34" charset="0"/>
              <a:buChar char="•"/>
            </a:pPr>
            <a:r>
              <a:rPr lang="en-US" sz="2000" dirty="0">
                <a:latin typeface="+mj-lt"/>
              </a:rPr>
              <a:t>Duty cycle monitoring of 0.1 % to prevent operation with longer duty cycles – envelope detection or similar + interlock -&gt; if too large duty cycle it stops and shows error message</a:t>
            </a:r>
          </a:p>
          <a:p>
            <a:pPr marL="285750" indent="-285750" algn="just">
              <a:buFont typeface="Arial" panose="020B0604020202020204" pitchFamily="34" charset="0"/>
              <a:buChar char="•"/>
            </a:pPr>
            <a:r>
              <a:rPr lang="en-US" sz="2000" dirty="0">
                <a:latin typeface="+mj-lt"/>
              </a:rPr>
              <a:t>UI and monitoring of output power and reflected power -&gt; UI shows power levels</a:t>
            </a:r>
          </a:p>
          <a:p>
            <a:pPr marL="285750" indent="-285750" algn="just">
              <a:buFont typeface="Arial" panose="020B0604020202020204" pitchFamily="34" charset="0"/>
              <a:buChar char="•"/>
            </a:pPr>
            <a:r>
              <a:rPr lang="en-US" sz="2000" dirty="0">
                <a:latin typeface="+mj-lt"/>
              </a:rPr>
              <a:t>Choice of the range of the output power level -&gt; this we will do by changing the drain supply voltage – virtual knob or similar UI and connection to command the DC power supply</a:t>
            </a:r>
          </a:p>
          <a:p>
            <a:pPr marL="285750" indent="-285750" algn="just">
              <a:buFont typeface="Arial" panose="020B0604020202020204" pitchFamily="34" charset="0"/>
              <a:buChar char="•"/>
            </a:pPr>
            <a:r>
              <a:rPr lang="en-US" sz="2000" dirty="0">
                <a:latin typeface="+mj-lt"/>
              </a:rPr>
              <a:t>Evaluation of efficiency via drain current read-out (current clamp) and to show this on the UI.</a:t>
            </a:r>
          </a:p>
        </p:txBody>
      </p:sp>
    </p:spTree>
    <p:extLst>
      <p:ext uri="{BB962C8B-B14F-4D97-AF65-F5344CB8AC3E}">
        <p14:creationId xmlns:p14="http://schemas.microsoft.com/office/powerpoint/2010/main" val="22575605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1A0CE2B-157A-BE85-BB3C-1B7F2F38CDDD}"/>
              </a:ext>
            </a:extLst>
          </p:cNvPr>
          <p:cNvSpPr>
            <a:spLocks noGrp="1"/>
          </p:cNvSpPr>
          <p:nvPr>
            <p:ph type="title"/>
          </p:nvPr>
        </p:nvSpPr>
        <p:spPr/>
        <p:txBody>
          <a:bodyPr/>
          <a:lstStyle/>
          <a:p>
            <a:r>
              <a:rPr lang="en-US" dirty="0"/>
              <a:t>New layout with PLC</a:t>
            </a:r>
            <a:endParaRPr lang="LID4096" dirty="0"/>
          </a:p>
        </p:txBody>
      </p:sp>
      <p:sp>
        <p:nvSpPr>
          <p:cNvPr id="7" name="Date Placeholder 6">
            <a:extLst>
              <a:ext uri="{FF2B5EF4-FFF2-40B4-BE49-F238E27FC236}">
                <a16:creationId xmlns:a16="http://schemas.microsoft.com/office/drawing/2014/main" id="{3C7AB1EC-E9B7-1D94-65FB-110353E8B15C}"/>
              </a:ext>
            </a:extLst>
          </p:cNvPr>
          <p:cNvSpPr>
            <a:spLocks noGrp="1"/>
          </p:cNvSpPr>
          <p:nvPr>
            <p:ph type="dt" sz="half" idx="10"/>
          </p:nvPr>
        </p:nvSpPr>
        <p:spPr/>
        <p:txBody>
          <a:bodyPr/>
          <a:lstStyle/>
          <a:p>
            <a:pPr>
              <a:defRPr/>
            </a:pPr>
            <a:r>
              <a:rPr lang="LID4096"/>
              <a:t>06 Oct 2022</a:t>
            </a:r>
            <a:endParaRPr lang="en-US" dirty="0"/>
          </a:p>
        </p:txBody>
      </p:sp>
      <p:sp>
        <p:nvSpPr>
          <p:cNvPr id="8" name="Footer Placeholder 7">
            <a:extLst>
              <a:ext uri="{FF2B5EF4-FFF2-40B4-BE49-F238E27FC236}">
                <a16:creationId xmlns:a16="http://schemas.microsoft.com/office/drawing/2014/main" id="{8A67D348-C35C-9831-0898-B52B3F704F12}"/>
              </a:ext>
            </a:extLst>
          </p:cNvPr>
          <p:cNvSpPr>
            <a:spLocks noGrp="1"/>
          </p:cNvSpPr>
          <p:nvPr>
            <p:ph type="ftr" sz="quarter" idx="11"/>
          </p:nvPr>
        </p:nvSpPr>
        <p:spPr/>
        <p:txBody>
          <a:bodyPr/>
          <a:lstStyle/>
          <a:p>
            <a:pPr>
              <a:defRPr/>
            </a:pPr>
            <a:r>
              <a:rPr lang="en-US"/>
              <a:t>Pepitone - Awake CB October 2022</a:t>
            </a:r>
            <a:endParaRPr lang="en-US" dirty="0"/>
          </a:p>
        </p:txBody>
      </p:sp>
      <p:pic>
        <p:nvPicPr>
          <p:cNvPr id="95" name="Picture 94">
            <a:extLst>
              <a:ext uri="{FF2B5EF4-FFF2-40B4-BE49-F238E27FC236}">
                <a16:creationId xmlns:a16="http://schemas.microsoft.com/office/drawing/2014/main" id="{0E0B39DF-B488-C22C-BED6-270244A0DC33}"/>
              </a:ext>
            </a:extLst>
          </p:cNvPr>
          <p:cNvPicPr>
            <a:picLocks noChangeAspect="1"/>
          </p:cNvPicPr>
          <p:nvPr/>
        </p:nvPicPr>
        <p:blipFill>
          <a:blip r:embed="rId2"/>
          <a:stretch>
            <a:fillRect/>
          </a:stretch>
        </p:blipFill>
        <p:spPr>
          <a:xfrm>
            <a:off x="1172410" y="902901"/>
            <a:ext cx="9974831" cy="5752019"/>
          </a:xfrm>
          <a:prstGeom prst="rect">
            <a:avLst/>
          </a:prstGeom>
        </p:spPr>
      </p:pic>
    </p:spTree>
    <p:extLst>
      <p:ext uri="{BB962C8B-B14F-4D97-AF65-F5344CB8AC3E}">
        <p14:creationId xmlns:p14="http://schemas.microsoft.com/office/powerpoint/2010/main" val="3374859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CC2778B-AAA5-47D7-B5C0-3D98A444752E}"/>
              </a:ext>
            </a:extLst>
          </p:cNvPr>
          <p:cNvSpPr>
            <a:spLocks noGrp="1"/>
          </p:cNvSpPr>
          <p:nvPr>
            <p:ph type="body" idx="1"/>
          </p:nvPr>
        </p:nvSpPr>
        <p:spPr/>
        <p:txBody>
          <a:bodyPr/>
          <a:lstStyle/>
          <a:p>
            <a:r>
              <a:rPr lang="en-US" dirty="0"/>
              <a:t>SSPA</a:t>
            </a:r>
            <a:endParaRPr lang="LID4096" dirty="0"/>
          </a:p>
        </p:txBody>
      </p:sp>
      <p:pic>
        <p:nvPicPr>
          <p:cNvPr id="10" name="Content Placeholder 9">
            <a:extLst>
              <a:ext uri="{FF2B5EF4-FFF2-40B4-BE49-F238E27FC236}">
                <a16:creationId xmlns:a16="http://schemas.microsoft.com/office/drawing/2014/main" id="{DAAB7399-1015-0EA2-B0E9-191EFEA2357B}"/>
              </a:ext>
            </a:extLst>
          </p:cNvPr>
          <p:cNvPicPr>
            <a:picLocks noGrp="1" noChangeAspect="1"/>
          </p:cNvPicPr>
          <p:nvPr>
            <p:ph sz="half" idx="2"/>
          </p:nvPr>
        </p:nvPicPr>
        <p:blipFill>
          <a:blip r:embed="rId2"/>
          <a:stretch>
            <a:fillRect/>
          </a:stretch>
        </p:blipFill>
        <p:spPr>
          <a:xfrm>
            <a:off x="335360" y="1623716"/>
            <a:ext cx="3875087" cy="2799268"/>
          </a:xfrm>
        </p:spPr>
      </p:pic>
      <p:sp>
        <p:nvSpPr>
          <p:cNvPr id="4" name="Text Placeholder 3">
            <a:extLst>
              <a:ext uri="{FF2B5EF4-FFF2-40B4-BE49-F238E27FC236}">
                <a16:creationId xmlns:a16="http://schemas.microsoft.com/office/drawing/2014/main" id="{CA86EDFF-CE93-8957-4118-717A29968E3C}"/>
              </a:ext>
            </a:extLst>
          </p:cNvPr>
          <p:cNvSpPr>
            <a:spLocks noGrp="1"/>
          </p:cNvSpPr>
          <p:nvPr>
            <p:ph type="body" sz="quarter" idx="3"/>
          </p:nvPr>
        </p:nvSpPr>
        <p:spPr/>
        <p:txBody>
          <a:bodyPr/>
          <a:lstStyle/>
          <a:p>
            <a:r>
              <a:rPr lang="en-US" dirty="0"/>
              <a:t>Test set-up</a:t>
            </a:r>
            <a:endParaRPr lang="LID4096" dirty="0"/>
          </a:p>
        </p:txBody>
      </p:sp>
      <p:sp>
        <p:nvSpPr>
          <p:cNvPr id="6" name="Title 5">
            <a:extLst>
              <a:ext uri="{FF2B5EF4-FFF2-40B4-BE49-F238E27FC236}">
                <a16:creationId xmlns:a16="http://schemas.microsoft.com/office/drawing/2014/main" id="{37E5C2C8-CFBC-844B-FAB8-358401FD8798}"/>
              </a:ext>
            </a:extLst>
          </p:cNvPr>
          <p:cNvSpPr>
            <a:spLocks noGrp="1"/>
          </p:cNvSpPr>
          <p:nvPr>
            <p:ph type="title"/>
          </p:nvPr>
        </p:nvSpPr>
        <p:spPr/>
        <p:txBody>
          <a:bodyPr/>
          <a:lstStyle/>
          <a:p>
            <a:r>
              <a:rPr lang="en-US" dirty="0"/>
              <a:t>SSPA and test set-up</a:t>
            </a:r>
            <a:endParaRPr lang="LID4096" dirty="0"/>
          </a:p>
        </p:txBody>
      </p:sp>
      <p:sp>
        <p:nvSpPr>
          <p:cNvPr id="7" name="Date Placeholder 6">
            <a:extLst>
              <a:ext uri="{FF2B5EF4-FFF2-40B4-BE49-F238E27FC236}">
                <a16:creationId xmlns:a16="http://schemas.microsoft.com/office/drawing/2014/main" id="{FE2678C5-542E-15D1-8DF0-871FC9AA07B5}"/>
              </a:ext>
            </a:extLst>
          </p:cNvPr>
          <p:cNvSpPr>
            <a:spLocks noGrp="1"/>
          </p:cNvSpPr>
          <p:nvPr>
            <p:ph type="dt" sz="half" idx="10"/>
          </p:nvPr>
        </p:nvSpPr>
        <p:spPr/>
        <p:txBody>
          <a:bodyPr/>
          <a:lstStyle/>
          <a:p>
            <a:pPr>
              <a:defRPr/>
            </a:pPr>
            <a:r>
              <a:rPr lang="LID4096"/>
              <a:t>06 Oct 2022</a:t>
            </a:r>
            <a:endParaRPr lang="en-US" dirty="0"/>
          </a:p>
        </p:txBody>
      </p:sp>
      <p:sp>
        <p:nvSpPr>
          <p:cNvPr id="8" name="Footer Placeholder 7">
            <a:extLst>
              <a:ext uri="{FF2B5EF4-FFF2-40B4-BE49-F238E27FC236}">
                <a16:creationId xmlns:a16="http://schemas.microsoft.com/office/drawing/2014/main" id="{1093C3BE-C786-7317-3C27-4E4B71B47FDF}"/>
              </a:ext>
            </a:extLst>
          </p:cNvPr>
          <p:cNvSpPr>
            <a:spLocks noGrp="1"/>
          </p:cNvSpPr>
          <p:nvPr>
            <p:ph type="ftr" sz="quarter" idx="11"/>
          </p:nvPr>
        </p:nvSpPr>
        <p:spPr/>
        <p:txBody>
          <a:bodyPr/>
          <a:lstStyle/>
          <a:p>
            <a:pPr>
              <a:defRPr/>
            </a:pPr>
            <a:r>
              <a:rPr lang="en-US"/>
              <a:t>Pepitone - Awake CB October 2022</a:t>
            </a:r>
            <a:endParaRPr lang="en-US" dirty="0"/>
          </a:p>
        </p:txBody>
      </p:sp>
      <p:pic>
        <p:nvPicPr>
          <p:cNvPr id="14" name="Picture 13" descr="A picture containing text, items&#10;&#10;Description automatically generated">
            <a:extLst>
              <a:ext uri="{FF2B5EF4-FFF2-40B4-BE49-F238E27FC236}">
                <a16:creationId xmlns:a16="http://schemas.microsoft.com/office/drawing/2014/main" id="{3EBEE23D-E11C-CABB-935F-D844DF3515E1}"/>
              </a:ext>
            </a:extLst>
          </p:cNvPr>
          <p:cNvPicPr>
            <a:picLocks noChangeAspect="1"/>
          </p:cNvPicPr>
          <p:nvPr/>
        </p:nvPicPr>
        <p:blipFill>
          <a:blip r:embed="rId3"/>
          <a:stretch>
            <a:fillRect/>
          </a:stretch>
        </p:blipFill>
        <p:spPr>
          <a:xfrm>
            <a:off x="5186056" y="2505064"/>
            <a:ext cx="6574576" cy="3300199"/>
          </a:xfrm>
          <a:prstGeom prst="rect">
            <a:avLst/>
          </a:prstGeom>
        </p:spPr>
      </p:pic>
      <p:sp>
        <p:nvSpPr>
          <p:cNvPr id="5" name="Content Placeholder 4">
            <a:extLst>
              <a:ext uri="{FF2B5EF4-FFF2-40B4-BE49-F238E27FC236}">
                <a16:creationId xmlns:a16="http://schemas.microsoft.com/office/drawing/2014/main" id="{AA9F8DC3-0817-0FA5-EEA3-CFEFEA852A8B}"/>
              </a:ext>
            </a:extLst>
          </p:cNvPr>
          <p:cNvSpPr>
            <a:spLocks noGrp="1"/>
          </p:cNvSpPr>
          <p:nvPr>
            <p:ph sz="quarter" idx="4"/>
          </p:nvPr>
        </p:nvSpPr>
        <p:spPr/>
        <p:txBody>
          <a:bodyPr/>
          <a:lstStyle/>
          <a:p>
            <a:endParaRPr lang="LID4096"/>
          </a:p>
        </p:txBody>
      </p:sp>
      <p:pic>
        <p:nvPicPr>
          <p:cNvPr id="9" name="Picture 8">
            <a:extLst>
              <a:ext uri="{FF2B5EF4-FFF2-40B4-BE49-F238E27FC236}">
                <a16:creationId xmlns:a16="http://schemas.microsoft.com/office/drawing/2014/main" id="{8539AAC1-609C-C317-CD1E-BDEA367A72BC}"/>
              </a:ext>
            </a:extLst>
          </p:cNvPr>
          <p:cNvPicPr>
            <a:picLocks noChangeAspect="1"/>
          </p:cNvPicPr>
          <p:nvPr/>
        </p:nvPicPr>
        <p:blipFill>
          <a:blip r:embed="rId4"/>
          <a:stretch>
            <a:fillRect/>
          </a:stretch>
        </p:blipFill>
        <p:spPr>
          <a:xfrm>
            <a:off x="9430" y="4489907"/>
            <a:ext cx="5054276" cy="1901080"/>
          </a:xfrm>
          <a:prstGeom prst="rect">
            <a:avLst/>
          </a:prstGeom>
        </p:spPr>
      </p:pic>
    </p:spTree>
    <p:extLst>
      <p:ext uri="{BB962C8B-B14F-4D97-AF65-F5344CB8AC3E}">
        <p14:creationId xmlns:p14="http://schemas.microsoft.com/office/powerpoint/2010/main" val="86123500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430796D4-DE03-F910-0089-583CB6BAF64E}"/>
              </a:ext>
            </a:extLst>
          </p:cNvPr>
          <p:cNvSpPr>
            <a:spLocks noGrp="1"/>
          </p:cNvSpPr>
          <p:nvPr>
            <p:ph type="title"/>
          </p:nvPr>
        </p:nvSpPr>
        <p:spPr/>
        <p:txBody>
          <a:bodyPr/>
          <a:lstStyle/>
          <a:p>
            <a:r>
              <a:rPr lang="en-US" dirty="0"/>
              <a:t>Results</a:t>
            </a:r>
            <a:endParaRPr lang="LID4096" dirty="0"/>
          </a:p>
        </p:txBody>
      </p:sp>
      <p:sp>
        <p:nvSpPr>
          <p:cNvPr id="7" name="Date Placeholder 6">
            <a:extLst>
              <a:ext uri="{FF2B5EF4-FFF2-40B4-BE49-F238E27FC236}">
                <a16:creationId xmlns:a16="http://schemas.microsoft.com/office/drawing/2014/main" id="{05E33B18-961B-0E1D-0515-F33399CA1D75}"/>
              </a:ext>
            </a:extLst>
          </p:cNvPr>
          <p:cNvSpPr>
            <a:spLocks noGrp="1"/>
          </p:cNvSpPr>
          <p:nvPr>
            <p:ph type="dt" sz="half" idx="10"/>
          </p:nvPr>
        </p:nvSpPr>
        <p:spPr/>
        <p:txBody>
          <a:bodyPr/>
          <a:lstStyle/>
          <a:p>
            <a:pPr>
              <a:defRPr/>
            </a:pPr>
            <a:r>
              <a:rPr lang="LID4096"/>
              <a:t>06 Oct 2022</a:t>
            </a:r>
            <a:endParaRPr lang="en-US" dirty="0"/>
          </a:p>
        </p:txBody>
      </p:sp>
      <p:sp>
        <p:nvSpPr>
          <p:cNvPr id="8" name="Footer Placeholder 7">
            <a:extLst>
              <a:ext uri="{FF2B5EF4-FFF2-40B4-BE49-F238E27FC236}">
                <a16:creationId xmlns:a16="http://schemas.microsoft.com/office/drawing/2014/main" id="{CFFCF724-0944-C9BD-5FFE-99FF0D5ED010}"/>
              </a:ext>
            </a:extLst>
          </p:cNvPr>
          <p:cNvSpPr>
            <a:spLocks noGrp="1"/>
          </p:cNvSpPr>
          <p:nvPr>
            <p:ph type="ftr" sz="quarter" idx="11"/>
          </p:nvPr>
        </p:nvSpPr>
        <p:spPr/>
        <p:txBody>
          <a:bodyPr/>
          <a:lstStyle/>
          <a:p>
            <a:pPr>
              <a:defRPr/>
            </a:pPr>
            <a:r>
              <a:rPr lang="en-US"/>
              <a:t>Pepitone - Awake CB October 2022</a:t>
            </a:r>
            <a:endParaRPr lang="en-US" dirty="0"/>
          </a:p>
        </p:txBody>
      </p:sp>
      <p:pic>
        <p:nvPicPr>
          <p:cNvPr id="11" name="Picture 10" descr="Chart, line chart&#10;&#10;Description automatically generated">
            <a:extLst>
              <a:ext uri="{FF2B5EF4-FFF2-40B4-BE49-F238E27FC236}">
                <a16:creationId xmlns:a16="http://schemas.microsoft.com/office/drawing/2014/main" id="{3439BA7C-75A0-F89E-8FC3-A990D681DFD7}"/>
              </a:ext>
            </a:extLst>
          </p:cNvPr>
          <p:cNvPicPr>
            <a:picLocks noChangeAspect="1"/>
          </p:cNvPicPr>
          <p:nvPr/>
        </p:nvPicPr>
        <p:blipFill>
          <a:blip r:embed="rId2"/>
          <a:stretch>
            <a:fillRect/>
          </a:stretch>
        </p:blipFill>
        <p:spPr>
          <a:xfrm>
            <a:off x="229119" y="1666656"/>
            <a:ext cx="11733762" cy="4163874"/>
          </a:xfrm>
          <a:prstGeom prst="rect">
            <a:avLst/>
          </a:prstGeom>
        </p:spPr>
      </p:pic>
      <p:sp>
        <p:nvSpPr>
          <p:cNvPr id="4" name="TextBox 3">
            <a:extLst>
              <a:ext uri="{FF2B5EF4-FFF2-40B4-BE49-F238E27FC236}">
                <a16:creationId xmlns:a16="http://schemas.microsoft.com/office/drawing/2014/main" id="{77ED4762-8BF0-0F25-8435-E86353D06A06}"/>
              </a:ext>
            </a:extLst>
          </p:cNvPr>
          <p:cNvSpPr txBox="1"/>
          <p:nvPr/>
        </p:nvSpPr>
        <p:spPr>
          <a:xfrm>
            <a:off x="1682151" y="5098672"/>
            <a:ext cx="702436" cy="307777"/>
          </a:xfrm>
          <a:prstGeom prst="rect">
            <a:avLst/>
          </a:prstGeom>
          <a:noFill/>
        </p:spPr>
        <p:txBody>
          <a:bodyPr wrap="none" rtlCol="0">
            <a:spAutoFit/>
          </a:bodyPr>
          <a:lstStyle/>
          <a:p>
            <a:r>
              <a:rPr lang="en-US" sz="1400" dirty="0"/>
              <a:t>8 dBm</a:t>
            </a:r>
            <a:endParaRPr lang="LID4096" sz="1400" dirty="0"/>
          </a:p>
        </p:txBody>
      </p:sp>
      <p:sp>
        <p:nvSpPr>
          <p:cNvPr id="5" name="TextBox 4">
            <a:extLst>
              <a:ext uri="{FF2B5EF4-FFF2-40B4-BE49-F238E27FC236}">
                <a16:creationId xmlns:a16="http://schemas.microsoft.com/office/drawing/2014/main" id="{1B4BB70C-DE7C-DD0D-EE93-BC4DBFABE2FD}"/>
              </a:ext>
            </a:extLst>
          </p:cNvPr>
          <p:cNvSpPr txBox="1"/>
          <p:nvPr/>
        </p:nvSpPr>
        <p:spPr>
          <a:xfrm>
            <a:off x="6311152" y="5100161"/>
            <a:ext cx="553357" cy="307777"/>
          </a:xfrm>
          <a:prstGeom prst="rect">
            <a:avLst/>
          </a:prstGeom>
          <a:noFill/>
        </p:spPr>
        <p:txBody>
          <a:bodyPr wrap="none" rtlCol="0">
            <a:spAutoFit/>
          </a:bodyPr>
          <a:lstStyle/>
          <a:p>
            <a:r>
              <a:rPr lang="en-US" sz="1400" dirty="0"/>
              <a:t>32 V</a:t>
            </a:r>
            <a:endParaRPr lang="LID4096" sz="1400" dirty="0"/>
          </a:p>
        </p:txBody>
      </p:sp>
      <p:cxnSp>
        <p:nvCxnSpPr>
          <p:cNvPr id="10" name="Straight Connector 9">
            <a:extLst>
              <a:ext uri="{FF2B5EF4-FFF2-40B4-BE49-F238E27FC236}">
                <a16:creationId xmlns:a16="http://schemas.microsoft.com/office/drawing/2014/main" id="{8BAE568B-7E94-A27C-969D-3060D5AF8228}"/>
              </a:ext>
            </a:extLst>
          </p:cNvPr>
          <p:cNvCxnSpPr/>
          <p:nvPr/>
        </p:nvCxnSpPr>
        <p:spPr bwMode="auto">
          <a:xfrm flipV="1">
            <a:off x="6512946" y="4056370"/>
            <a:ext cx="0" cy="1134974"/>
          </a:xfrm>
          <a:prstGeom prst="line">
            <a:avLst/>
          </a:prstGeom>
          <a:solidFill>
            <a:schemeClr val="accent1"/>
          </a:solidFill>
          <a:ln w="9525" cap="flat" cmpd="sng" algn="ctr">
            <a:solidFill>
              <a:schemeClr val="accent6"/>
            </a:solidFill>
            <a:prstDash val="dash"/>
            <a:round/>
            <a:headEnd type="none" w="med" len="med"/>
            <a:tailEnd type="none" w="med" len="med"/>
          </a:ln>
          <a:effectLst/>
        </p:spPr>
      </p:cxnSp>
      <p:cxnSp>
        <p:nvCxnSpPr>
          <p:cNvPr id="13" name="Straight Connector 12">
            <a:extLst>
              <a:ext uri="{FF2B5EF4-FFF2-40B4-BE49-F238E27FC236}">
                <a16:creationId xmlns:a16="http://schemas.microsoft.com/office/drawing/2014/main" id="{A8E086CD-325E-544D-32F9-039C12BB3D50}"/>
              </a:ext>
            </a:extLst>
          </p:cNvPr>
          <p:cNvCxnSpPr>
            <a:cxnSpLocks/>
          </p:cNvCxnSpPr>
          <p:nvPr/>
        </p:nvCxnSpPr>
        <p:spPr bwMode="auto">
          <a:xfrm flipV="1">
            <a:off x="11056191" y="3572269"/>
            <a:ext cx="0" cy="1619075"/>
          </a:xfrm>
          <a:prstGeom prst="line">
            <a:avLst/>
          </a:prstGeom>
          <a:solidFill>
            <a:schemeClr val="accent1"/>
          </a:solidFill>
          <a:ln w="9525" cap="flat" cmpd="sng" algn="ctr">
            <a:solidFill>
              <a:schemeClr val="accent6"/>
            </a:solidFill>
            <a:prstDash val="dash"/>
            <a:round/>
            <a:headEnd type="none" w="med" len="med"/>
            <a:tailEnd type="none" w="med" len="med"/>
          </a:ln>
          <a:effectLst/>
        </p:spPr>
      </p:cxnSp>
      <p:cxnSp>
        <p:nvCxnSpPr>
          <p:cNvPr id="15" name="Straight Connector 14">
            <a:extLst>
              <a:ext uri="{FF2B5EF4-FFF2-40B4-BE49-F238E27FC236}">
                <a16:creationId xmlns:a16="http://schemas.microsoft.com/office/drawing/2014/main" id="{0CDE7621-2FC7-338E-10B5-04A560BF0F80}"/>
              </a:ext>
            </a:extLst>
          </p:cNvPr>
          <p:cNvCxnSpPr>
            <a:cxnSpLocks/>
          </p:cNvCxnSpPr>
          <p:nvPr/>
        </p:nvCxnSpPr>
        <p:spPr bwMode="auto">
          <a:xfrm flipV="1">
            <a:off x="1935195" y="3900993"/>
            <a:ext cx="0" cy="1290351"/>
          </a:xfrm>
          <a:prstGeom prst="line">
            <a:avLst/>
          </a:prstGeom>
          <a:solidFill>
            <a:schemeClr val="accent1"/>
          </a:solidFill>
          <a:ln w="9525" cap="flat" cmpd="sng" algn="ctr">
            <a:solidFill>
              <a:schemeClr val="accent6"/>
            </a:solidFill>
            <a:prstDash val="dash"/>
            <a:round/>
            <a:headEnd type="none" w="med" len="med"/>
            <a:tailEnd type="none" w="med" len="med"/>
          </a:ln>
          <a:effectLst/>
        </p:spPr>
      </p:cxnSp>
    </p:spTree>
    <p:extLst>
      <p:ext uri="{BB962C8B-B14F-4D97-AF65-F5344CB8AC3E}">
        <p14:creationId xmlns:p14="http://schemas.microsoft.com/office/powerpoint/2010/main" val="16499218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7726D2-7FDC-B78A-70E0-27BFFA126AE3}"/>
              </a:ext>
            </a:extLst>
          </p:cNvPr>
          <p:cNvSpPr>
            <a:spLocks noGrp="1"/>
          </p:cNvSpPr>
          <p:nvPr>
            <p:ph type="title"/>
          </p:nvPr>
        </p:nvSpPr>
        <p:spPr/>
        <p:txBody>
          <a:bodyPr/>
          <a:lstStyle/>
          <a:p>
            <a:r>
              <a:rPr lang="en-US" dirty="0"/>
              <a:t>SSPA @ 12 GHz</a:t>
            </a:r>
            <a:endParaRPr lang="LID4096" dirty="0"/>
          </a:p>
        </p:txBody>
      </p:sp>
      <p:sp>
        <p:nvSpPr>
          <p:cNvPr id="3" name="Date Placeholder 2">
            <a:extLst>
              <a:ext uri="{FF2B5EF4-FFF2-40B4-BE49-F238E27FC236}">
                <a16:creationId xmlns:a16="http://schemas.microsoft.com/office/drawing/2014/main" id="{2964FC52-8C04-8446-B54F-D42077533F49}"/>
              </a:ext>
            </a:extLst>
          </p:cNvPr>
          <p:cNvSpPr>
            <a:spLocks noGrp="1"/>
          </p:cNvSpPr>
          <p:nvPr>
            <p:ph type="dt" sz="half" idx="10"/>
          </p:nvPr>
        </p:nvSpPr>
        <p:spPr/>
        <p:txBody>
          <a:bodyPr/>
          <a:lstStyle/>
          <a:p>
            <a:pPr>
              <a:defRPr/>
            </a:pPr>
            <a:r>
              <a:rPr lang="LID4096"/>
              <a:t>06 Oct 2022</a:t>
            </a:r>
            <a:endParaRPr lang="en-US" dirty="0"/>
          </a:p>
        </p:txBody>
      </p:sp>
      <p:sp>
        <p:nvSpPr>
          <p:cNvPr id="4" name="Footer Placeholder 3">
            <a:extLst>
              <a:ext uri="{FF2B5EF4-FFF2-40B4-BE49-F238E27FC236}">
                <a16:creationId xmlns:a16="http://schemas.microsoft.com/office/drawing/2014/main" id="{BF594095-7DF1-2B97-7986-7FAAC0767359}"/>
              </a:ext>
            </a:extLst>
          </p:cNvPr>
          <p:cNvSpPr>
            <a:spLocks noGrp="1"/>
          </p:cNvSpPr>
          <p:nvPr>
            <p:ph type="ftr" sz="quarter" idx="11"/>
          </p:nvPr>
        </p:nvSpPr>
        <p:spPr/>
        <p:txBody>
          <a:bodyPr/>
          <a:lstStyle/>
          <a:p>
            <a:pPr>
              <a:defRPr/>
            </a:pPr>
            <a:r>
              <a:rPr lang="en-US"/>
              <a:t>Pepitone - Awake CB October 2022</a:t>
            </a:r>
            <a:endParaRPr lang="en-US" dirty="0"/>
          </a:p>
        </p:txBody>
      </p:sp>
      <p:pic>
        <p:nvPicPr>
          <p:cNvPr id="6" name="Picture 5" descr="Table&#10;&#10;Description automatically generated">
            <a:extLst>
              <a:ext uri="{FF2B5EF4-FFF2-40B4-BE49-F238E27FC236}">
                <a16:creationId xmlns:a16="http://schemas.microsoft.com/office/drawing/2014/main" id="{907D08A8-A5E8-DE5F-938D-8340567F82E9}"/>
              </a:ext>
            </a:extLst>
          </p:cNvPr>
          <p:cNvPicPr>
            <a:picLocks noChangeAspect="1"/>
          </p:cNvPicPr>
          <p:nvPr/>
        </p:nvPicPr>
        <p:blipFill>
          <a:blip r:embed="rId2"/>
          <a:stretch>
            <a:fillRect/>
          </a:stretch>
        </p:blipFill>
        <p:spPr>
          <a:xfrm>
            <a:off x="219332" y="1080096"/>
            <a:ext cx="5665496" cy="2913934"/>
          </a:xfrm>
          <a:prstGeom prst="rect">
            <a:avLst/>
          </a:prstGeom>
        </p:spPr>
      </p:pic>
      <p:pic>
        <p:nvPicPr>
          <p:cNvPr id="8" name="Picture 7" descr="Chart&#10;&#10;Description automatically generated">
            <a:extLst>
              <a:ext uri="{FF2B5EF4-FFF2-40B4-BE49-F238E27FC236}">
                <a16:creationId xmlns:a16="http://schemas.microsoft.com/office/drawing/2014/main" id="{DFDC7EC0-33CF-0E55-DCD2-3806647EDB36}"/>
              </a:ext>
            </a:extLst>
          </p:cNvPr>
          <p:cNvPicPr>
            <a:picLocks noChangeAspect="1"/>
          </p:cNvPicPr>
          <p:nvPr/>
        </p:nvPicPr>
        <p:blipFill>
          <a:blip r:embed="rId3"/>
          <a:stretch>
            <a:fillRect/>
          </a:stretch>
        </p:blipFill>
        <p:spPr>
          <a:xfrm>
            <a:off x="6394782" y="1195025"/>
            <a:ext cx="5302638" cy="2119353"/>
          </a:xfrm>
          <a:prstGeom prst="rect">
            <a:avLst/>
          </a:prstGeom>
        </p:spPr>
      </p:pic>
      <p:pic>
        <p:nvPicPr>
          <p:cNvPr id="10" name="Picture 9" descr="Diagram&#10;&#10;Description automatically generated">
            <a:extLst>
              <a:ext uri="{FF2B5EF4-FFF2-40B4-BE49-F238E27FC236}">
                <a16:creationId xmlns:a16="http://schemas.microsoft.com/office/drawing/2014/main" id="{7CF95E3B-92A6-8FE0-9A7D-035F4EA56722}"/>
              </a:ext>
            </a:extLst>
          </p:cNvPr>
          <p:cNvPicPr>
            <a:picLocks noChangeAspect="1"/>
          </p:cNvPicPr>
          <p:nvPr/>
        </p:nvPicPr>
        <p:blipFill>
          <a:blip r:embed="rId4"/>
          <a:stretch>
            <a:fillRect/>
          </a:stretch>
        </p:blipFill>
        <p:spPr>
          <a:xfrm>
            <a:off x="6686070" y="3543623"/>
            <a:ext cx="5011350" cy="2849159"/>
          </a:xfrm>
          <a:prstGeom prst="rect">
            <a:avLst/>
          </a:prstGeom>
        </p:spPr>
      </p:pic>
      <p:sp>
        <p:nvSpPr>
          <p:cNvPr id="12" name="TextBox 11">
            <a:extLst>
              <a:ext uri="{FF2B5EF4-FFF2-40B4-BE49-F238E27FC236}">
                <a16:creationId xmlns:a16="http://schemas.microsoft.com/office/drawing/2014/main" id="{0431B70D-A2CD-3015-0DD9-15875225F543}"/>
              </a:ext>
            </a:extLst>
          </p:cNvPr>
          <p:cNvSpPr txBox="1"/>
          <p:nvPr/>
        </p:nvSpPr>
        <p:spPr>
          <a:xfrm>
            <a:off x="186575" y="4325744"/>
            <a:ext cx="6098874" cy="1815882"/>
          </a:xfrm>
          <a:prstGeom prst="rect">
            <a:avLst/>
          </a:prstGeom>
          <a:noFill/>
        </p:spPr>
        <p:txBody>
          <a:bodyPr wrap="square">
            <a:spAutoFit/>
          </a:bodyPr>
          <a:lstStyle/>
          <a:p>
            <a:r>
              <a:rPr lang="en-US" sz="1400" dirty="0"/>
              <a:t>Part number CGHV1F025S requires an export license from the United States Department of Commerce.</a:t>
            </a:r>
          </a:p>
          <a:p>
            <a:r>
              <a:rPr lang="en-US" sz="1400" dirty="0"/>
              <a:t> </a:t>
            </a:r>
          </a:p>
          <a:p>
            <a:r>
              <a:rPr lang="en-US" sz="1400" dirty="0"/>
              <a:t>We will apply for the export license, but please be advise that the application process can take a minimum of 60 to 120 business days and there is no guarantee that the license will be granted.</a:t>
            </a:r>
          </a:p>
          <a:p>
            <a:r>
              <a:rPr lang="en-US" sz="1400" dirty="0"/>
              <a:t> </a:t>
            </a:r>
          </a:p>
          <a:p>
            <a:r>
              <a:rPr lang="en-US" sz="1400" dirty="0"/>
              <a:t>Please advise on how you wish for us to proceed.</a:t>
            </a:r>
          </a:p>
        </p:txBody>
      </p:sp>
    </p:spTree>
    <p:extLst>
      <p:ext uri="{BB962C8B-B14F-4D97-AF65-F5344CB8AC3E}">
        <p14:creationId xmlns:p14="http://schemas.microsoft.com/office/powerpoint/2010/main" val="11233763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8F1639F-C971-4886-9B23-F65CC5DEC060}"/>
              </a:ext>
            </a:extLst>
          </p:cNvPr>
          <p:cNvSpPr>
            <a:spLocks noGrp="1"/>
          </p:cNvSpPr>
          <p:nvPr>
            <p:ph type="ftr" sz="quarter" idx="10"/>
          </p:nvPr>
        </p:nvSpPr>
        <p:spPr/>
        <p:txBody>
          <a:bodyPr/>
          <a:lstStyle/>
          <a:p>
            <a:pPr>
              <a:defRPr/>
            </a:pPr>
            <a:r>
              <a:rPr lang="en-US"/>
              <a:t>Pepitone - Awake CB October 2022</a:t>
            </a:r>
            <a:endParaRPr lang="en-US" dirty="0"/>
          </a:p>
        </p:txBody>
      </p:sp>
      <p:sp>
        <p:nvSpPr>
          <p:cNvPr id="3" name="Date Placeholder 2">
            <a:extLst>
              <a:ext uri="{FF2B5EF4-FFF2-40B4-BE49-F238E27FC236}">
                <a16:creationId xmlns:a16="http://schemas.microsoft.com/office/drawing/2014/main" id="{35E2D28E-031D-4D79-BD18-3C4EB5FE12C2}"/>
              </a:ext>
            </a:extLst>
          </p:cNvPr>
          <p:cNvSpPr>
            <a:spLocks noGrp="1"/>
          </p:cNvSpPr>
          <p:nvPr>
            <p:ph type="dt" sz="half" idx="11"/>
          </p:nvPr>
        </p:nvSpPr>
        <p:spPr/>
        <p:txBody>
          <a:bodyPr/>
          <a:lstStyle/>
          <a:p>
            <a:pPr>
              <a:defRPr/>
            </a:pPr>
            <a:r>
              <a:rPr lang="LID4096"/>
              <a:t>06 Oct 2022</a:t>
            </a:r>
            <a:endParaRPr lang="en-US" dirty="0"/>
          </a:p>
        </p:txBody>
      </p:sp>
      <p:sp>
        <p:nvSpPr>
          <p:cNvPr id="2" name="Title 1">
            <a:extLst>
              <a:ext uri="{FF2B5EF4-FFF2-40B4-BE49-F238E27FC236}">
                <a16:creationId xmlns:a16="http://schemas.microsoft.com/office/drawing/2014/main" id="{A9C8D80E-9C4D-483B-8E26-E2C76AD35353}"/>
              </a:ext>
            </a:extLst>
          </p:cNvPr>
          <p:cNvSpPr>
            <a:spLocks noGrp="1"/>
          </p:cNvSpPr>
          <p:nvPr>
            <p:ph type="title"/>
          </p:nvPr>
        </p:nvSpPr>
        <p:spPr/>
        <p:txBody>
          <a:bodyPr/>
          <a:lstStyle/>
          <a:p>
            <a:r>
              <a:rPr lang="en-US" dirty="0"/>
              <a:t>Low level RF - </a:t>
            </a:r>
            <a:r>
              <a:rPr lang="en-US" dirty="0" err="1"/>
              <a:t>mTCA</a:t>
            </a:r>
            <a:endParaRPr lang="en-US" dirty="0"/>
          </a:p>
        </p:txBody>
      </p:sp>
    </p:spTree>
    <p:extLst>
      <p:ext uri="{BB962C8B-B14F-4D97-AF65-F5344CB8AC3E}">
        <p14:creationId xmlns:p14="http://schemas.microsoft.com/office/powerpoint/2010/main" val="37834524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EA13211-4FBE-A548-9194-E218E2AC9E3B}"/>
              </a:ext>
            </a:extLst>
          </p:cNvPr>
          <p:cNvSpPr>
            <a:spLocks noGrp="1"/>
          </p:cNvSpPr>
          <p:nvPr>
            <p:ph type="title"/>
          </p:nvPr>
        </p:nvSpPr>
        <p:spPr/>
        <p:txBody>
          <a:bodyPr/>
          <a:lstStyle/>
          <a:p>
            <a:r>
              <a:rPr lang="en-US" dirty="0"/>
              <a:t>Last CB</a:t>
            </a:r>
            <a:endParaRPr lang="LID4096" dirty="0"/>
          </a:p>
        </p:txBody>
      </p:sp>
      <p:sp>
        <p:nvSpPr>
          <p:cNvPr id="7" name="Date Placeholder 6">
            <a:extLst>
              <a:ext uri="{FF2B5EF4-FFF2-40B4-BE49-F238E27FC236}">
                <a16:creationId xmlns:a16="http://schemas.microsoft.com/office/drawing/2014/main" id="{6F0F5CC5-ACD3-2640-4D4B-BBAEB80BF848}"/>
              </a:ext>
            </a:extLst>
          </p:cNvPr>
          <p:cNvSpPr>
            <a:spLocks noGrp="1"/>
          </p:cNvSpPr>
          <p:nvPr>
            <p:ph type="dt" sz="half" idx="10"/>
          </p:nvPr>
        </p:nvSpPr>
        <p:spPr/>
        <p:txBody>
          <a:bodyPr/>
          <a:lstStyle/>
          <a:p>
            <a:pPr>
              <a:defRPr/>
            </a:pPr>
            <a:r>
              <a:rPr lang="LID4096"/>
              <a:t>06 Oct 2022</a:t>
            </a:r>
            <a:endParaRPr lang="en-US" dirty="0"/>
          </a:p>
        </p:txBody>
      </p:sp>
      <p:sp>
        <p:nvSpPr>
          <p:cNvPr id="8" name="Footer Placeholder 7">
            <a:extLst>
              <a:ext uri="{FF2B5EF4-FFF2-40B4-BE49-F238E27FC236}">
                <a16:creationId xmlns:a16="http://schemas.microsoft.com/office/drawing/2014/main" id="{ECA2FEE8-A1EC-B973-2ECF-BBA83B8C3E18}"/>
              </a:ext>
            </a:extLst>
          </p:cNvPr>
          <p:cNvSpPr>
            <a:spLocks noGrp="1"/>
          </p:cNvSpPr>
          <p:nvPr>
            <p:ph type="ftr" sz="quarter" idx="11"/>
          </p:nvPr>
        </p:nvSpPr>
        <p:spPr/>
        <p:txBody>
          <a:bodyPr/>
          <a:lstStyle/>
          <a:p>
            <a:pPr>
              <a:defRPr/>
            </a:pPr>
            <a:r>
              <a:rPr lang="en-US"/>
              <a:t>Pepitone - Awake CB October 2022</a:t>
            </a:r>
            <a:endParaRPr lang="en-US" dirty="0"/>
          </a:p>
        </p:txBody>
      </p:sp>
      <p:pic>
        <p:nvPicPr>
          <p:cNvPr id="15" name="Picture 14" descr="Table&#10;&#10;Description automatically generated">
            <a:extLst>
              <a:ext uri="{FF2B5EF4-FFF2-40B4-BE49-F238E27FC236}">
                <a16:creationId xmlns:a16="http://schemas.microsoft.com/office/drawing/2014/main" id="{80EE4A25-09FA-C31E-9AAE-9606AB65E6FE}"/>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3128067" y="3904813"/>
            <a:ext cx="5655264" cy="2700775"/>
          </a:xfrm>
          <a:prstGeom prst="rect">
            <a:avLst/>
          </a:prstGeom>
        </p:spPr>
      </p:pic>
      <p:pic>
        <p:nvPicPr>
          <p:cNvPr id="16" name="Picture 15">
            <a:extLst>
              <a:ext uri="{FF2B5EF4-FFF2-40B4-BE49-F238E27FC236}">
                <a16:creationId xmlns:a16="http://schemas.microsoft.com/office/drawing/2014/main" id="{C3C4ADA8-D916-9A88-62A8-BF542E675665}"/>
              </a:ext>
            </a:extLst>
          </p:cNvPr>
          <p:cNvPicPr>
            <a:picLocks noChangeAspect="1"/>
          </p:cNvPicPr>
          <p:nvPr/>
        </p:nvPicPr>
        <p:blipFill>
          <a:blip r:embed="rId3"/>
          <a:stretch>
            <a:fillRect/>
          </a:stretch>
        </p:blipFill>
        <p:spPr>
          <a:xfrm>
            <a:off x="292314" y="1035653"/>
            <a:ext cx="3840000" cy="2160000"/>
          </a:xfrm>
          <a:prstGeom prst="rect">
            <a:avLst/>
          </a:prstGeom>
        </p:spPr>
      </p:pic>
      <p:pic>
        <p:nvPicPr>
          <p:cNvPr id="17" name="Picture 16">
            <a:extLst>
              <a:ext uri="{FF2B5EF4-FFF2-40B4-BE49-F238E27FC236}">
                <a16:creationId xmlns:a16="http://schemas.microsoft.com/office/drawing/2014/main" id="{6FF157F0-932C-E559-976F-43BDB461F965}"/>
              </a:ext>
            </a:extLst>
          </p:cNvPr>
          <p:cNvPicPr>
            <a:picLocks noChangeAspect="1"/>
          </p:cNvPicPr>
          <p:nvPr/>
        </p:nvPicPr>
        <p:blipFill>
          <a:blip r:embed="rId4"/>
          <a:stretch>
            <a:fillRect/>
          </a:stretch>
        </p:blipFill>
        <p:spPr>
          <a:xfrm>
            <a:off x="7972314" y="1817195"/>
            <a:ext cx="3840000" cy="2160000"/>
          </a:xfrm>
          <a:prstGeom prst="rect">
            <a:avLst/>
          </a:prstGeom>
        </p:spPr>
      </p:pic>
      <p:pic>
        <p:nvPicPr>
          <p:cNvPr id="18" name="Picture 17">
            <a:extLst>
              <a:ext uri="{FF2B5EF4-FFF2-40B4-BE49-F238E27FC236}">
                <a16:creationId xmlns:a16="http://schemas.microsoft.com/office/drawing/2014/main" id="{C944ED8D-E5FD-5054-1BD9-CCF33E892D4D}"/>
              </a:ext>
            </a:extLst>
          </p:cNvPr>
          <p:cNvPicPr>
            <a:picLocks noChangeAspect="1"/>
          </p:cNvPicPr>
          <p:nvPr/>
        </p:nvPicPr>
        <p:blipFill>
          <a:blip r:embed="rId5"/>
          <a:stretch>
            <a:fillRect/>
          </a:stretch>
        </p:blipFill>
        <p:spPr>
          <a:xfrm>
            <a:off x="4132314" y="1467656"/>
            <a:ext cx="3840000" cy="2160000"/>
          </a:xfrm>
          <a:prstGeom prst="rect">
            <a:avLst/>
          </a:prstGeom>
        </p:spPr>
      </p:pic>
      <p:pic>
        <p:nvPicPr>
          <p:cNvPr id="19" name="Picture 18">
            <a:extLst>
              <a:ext uri="{FF2B5EF4-FFF2-40B4-BE49-F238E27FC236}">
                <a16:creationId xmlns:a16="http://schemas.microsoft.com/office/drawing/2014/main" id="{3D78A7E1-5B45-E9B3-0EA8-75BB05F7D4DD}"/>
              </a:ext>
            </a:extLst>
          </p:cNvPr>
          <p:cNvPicPr>
            <a:picLocks noChangeAspect="1"/>
          </p:cNvPicPr>
          <p:nvPr/>
        </p:nvPicPr>
        <p:blipFill>
          <a:blip r:embed="rId6" cstate="print">
            <a:extLst>
              <a:ext uri="{28A0092B-C50C-407E-A947-70E740481C1C}">
                <a14:useLocalDpi xmlns:a14="http://schemas.microsoft.com/office/drawing/2010/main"/>
              </a:ext>
            </a:extLst>
          </a:blip>
          <a:stretch>
            <a:fillRect/>
          </a:stretch>
        </p:blipFill>
        <p:spPr>
          <a:xfrm>
            <a:off x="9710018" y="142673"/>
            <a:ext cx="868303" cy="573769"/>
          </a:xfrm>
          <a:prstGeom prst="rect">
            <a:avLst/>
          </a:prstGeom>
        </p:spPr>
      </p:pic>
    </p:spTree>
    <p:extLst>
      <p:ext uri="{BB962C8B-B14F-4D97-AF65-F5344CB8AC3E}">
        <p14:creationId xmlns:p14="http://schemas.microsoft.com/office/powerpoint/2010/main" val="396218333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825BB49F-1299-26A4-1162-38E69960CCA3}"/>
              </a:ext>
            </a:extLst>
          </p:cNvPr>
          <p:cNvSpPr>
            <a:spLocks noGrp="1"/>
          </p:cNvSpPr>
          <p:nvPr>
            <p:ph type="title"/>
          </p:nvPr>
        </p:nvSpPr>
        <p:spPr/>
        <p:txBody>
          <a:bodyPr/>
          <a:lstStyle/>
          <a:p>
            <a:r>
              <a:rPr lang="en-US" dirty="0"/>
              <a:t>Now</a:t>
            </a:r>
            <a:endParaRPr lang="LID4096" dirty="0"/>
          </a:p>
        </p:txBody>
      </p:sp>
      <p:sp>
        <p:nvSpPr>
          <p:cNvPr id="7" name="Date Placeholder 6">
            <a:extLst>
              <a:ext uri="{FF2B5EF4-FFF2-40B4-BE49-F238E27FC236}">
                <a16:creationId xmlns:a16="http://schemas.microsoft.com/office/drawing/2014/main" id="{729B2FDA-9EF0-B520-FF26-8A8E4724D433}"/>
              </a:ext>
            </a:extLst>
          </p:cNvPr>
          <p:cNvSpPr>
            <a:spLocks noGrp="1"/>
          </p:cNvSpPr>
          <p:nvPr>
            <p:ph type="dt" sz="half" idx="10"/>
          </p:nvPr>
        </p:nvSpPr>
        <p:spPr/>
        <p:txBody>
          <a:bodyPr/>
          <a:lstStyle/>
          <a:p>
            <a:pPr>
              <a:defRPr/>
            </a:pPr>
            <a:r>
              <a:rPr lang="LID4096"/>
              <a:t>06 Oct 2022</a:t>
            </a:r>
            <a:endParaRPr lang="en-US" dirty="0"/>
          </a:p>
        </p:txBody>
      </p:sp>
      <p:sp>
        <p:nvSpPr>
          <p:cNvPr id="8" name="Footer Placeholder 7">
            <a:extLst>
              <a:ext uri="{FF2B5EF4-FFF2-40B4-BE49-F238E27FC236}">
                <a16:creationId xmlns:a16="http://schemas.microsoft.com/office/drawing/2014/main" id="{75F9C08B-67A8-AA6C-992A-91E9AFB8D9EB}"/>
              </a:ext>
            </a:extLst>
          </p:cNvPr>
          <p:cNvSpPr>
            <a:spLocks noGrp="1"/>
          </p:cNvSpPr>
          <p:nvPr>
            <p:ph type="ftr" sz="quarter" idx="11"/>
          </p:nvPr>
        </p:nvSpPr>
        <p:spPr/>
        <p:txBody>
          <a:bodyPr/>
          <a:lstStyle/>
          <a:p>
            <a:pPr>
              <a:defRPr/>
            </a:pPr>
            <a:r>
              <a:rPr lang="en-US"/>
              <a:t>Pepitone - Awake CB October 2022</a:t>
            </a:r>
            <a:endParaRPr lang="en-US" dirty="0"/>
          </a:p>
        </p:txBody>
      </p:sp>
      <p:pic>
        <p:nvPicPr>
          <p:cNvPr id="11" name="Picture 10" descr="Diagram&#10;&#10;Description automatically generated">
            <a:extLst>
              <a:ext uri="{FF2B5EF4-FFF2-40B4-BE49-F238E27FC236}">
                <a16:creationId xmlns:a16="http://schemas.microsoft.com/office/drawing/2014/main" id="{275CECAD-57E0-141A-B07A-FF26D0CDB9C4}"/>
              </a:ext>
            </a:extLst>
          </p:cNvPr>
          <p:cNvPicPr>
            <a:picLocks noChangeAspect="1"/>
          </p:cNvPicPr>
          <p:nvPr/>
        </p:nvPicPr>
        <p:blipFill>
          <a:blip r:embed="rId2"/>
          <a:stretch>
            <a:fillRect/>
          </a:stretch>
        </p:blipFill>
        <p:spPr>
          <a:xfrm>
            <a:off x="66675" y="958768"/>
            <a:ext cx="11991975" cy="5554178"/>
          </a:xfrm>
          <a:prstGeom prst="rect">
            <a:avLst/>
          </a:prstGeom>
        </p:spPr>
      </p:pic>
      <p:pic>
        <p:nvPicPr>
          <p:cNvPr id="12" name="Picture 11">
            <a:extLst>
              <a:ext uri="{FF2B5EF4-FFF2-40B4-BE49-F238E27FC236}">
                <a16:creationId xmlns:a16="http://schemas.microsoft.com/office/drawing/2014/main" id="{48C96B5B-DA21-8DEF-B4E1-C106802CB586}"/>
              </a:ext>
            </a:extLst>
          </p:cNvPr>
          <p:cNvPicPr>
            <a:picLocks noChangeAspect="1"/>
          </p:cNvPicPr>
          <p:nvPr/>
        </p:nvPicPr>
        <p:blipFill>
          <a:blip r:embed="rId3" cstate="print">
            <a:extLst>
              <a:ext uri="{28A0092B-C50C-407E-A947-70E740481C1C}">
                <a14:useLocalDpi xmlns:a14="http://schemas.microsoft.com/office/drawing/2010/main"/>
              </a:ext>
            </a:extLst>
          </a:blip>
          <a:stretch>
            <a:fillRect/>
          </a:stretch>
        </p:blipFill>
        <p:spPr>
          <a:xfrm>
            <a:off x="9710018" y="142673"/>
            <a:ext cx="868303" cy="573769"/>
          </a:xfrm>
          <a:prstGeom prst="rect">
            <a:avLst/>
          </a:prstGeom>
        </p:spPr>
      </p:pic>
      <p:pic>
        <p:nvPicPr>
          <p:cNvPr id="3" name="Picture 2" descr="A picture containing text, computer, equipment&#10;&#10;Description automatically generated">
            <a:extLst>
              <a:ext uri="{FF2B5EF4-FFF2-40B4-BE49-F238E27FC236}">
                <a16:creationId xmlns:a16="http://schemas.microsoft.com/office/drawing/2014/main" id="{0E148474-67A9-6B38-DAA5-2113D1939EFF}"/>
              </a:ext>
            </a:extLst>
          </p:cNvPr>
          <p:cNvPicPr>
            <a:picLocks noChangeAspect="1"/>
          </p:cNvPicPr>
          <p:nvPr/>
        </p:nvPicPr>
        <p:blipFill>
          <a:blip r:embed="rId4"/>
          <a:stretch>
            <a:fillRect/>
          </a:stretch>
        </p:blipFill>
        <p:spPr>
          <a:xfrm>
            <a:off x="8051477" y="4588228"/>
            <a:ext cx="4007173" cy="1924924"/>
          </a:xfrm>
          <a:prstGeom prst="rect">
            <a:avLst/>
          </a:prstGeom>
        </p:spPr>
      </p:pic>
    </p:spTree>
    <p:extLst>
      <p:ext uri="{BB962C8B-B14F-4D97-AF65-F5344CB8AC3E}">
        <p14:creationId xmlns:p14="http://schemas.microsoft.com/office/powerpoint/2010/main" val="26650732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6F72F6-3FD6-F714-B594-305E74565F10}"/>
              </a:ext>
            </a:extLst>
          </p:cNvPr>
          <p:cNvSpPr>
            <a:spLocks noGrp="1"/>
          </p:cNvSpPr>
          <p:nvPr>
            <p:ph type="title"/>
          </p:nvPr>
        </p:nvSpPr>
        <p:spPr/>
        <p:txBody>
          <a:bodyPr/>
          <a:lstStyle/>
          <a:p>
            <a:r>
              <a:rPr lang="en-US" dirty="0"/>
              <a:t>Measurements</a:t>
            </a:r>
            <a:endParaRPr lang="LID4096" dirty="0"/>
          </a:p>
        </p:txBody>
      </p:sp>
      <p:sp>
        <p:nvSpPr>
          <p:cNvPr id="3" name="Date Placeholder 2">
            <a:extLst>
              <a:ext uri="{FF2B5EF4-FFF2-40B4-BE49-F238E27FC236}">
                <a16:creationId xmlns:a16="http://schemas.microsoft.com/office/drawing/2014/main" id="{E4393A6D-05B1-ABFD-F52E-71786F950DF3}"/>
              </a:ext>
            </a:extLst>
          </p:cNvPr>
          <p:cNvSpPr>
            <a:spLocks noGrp="1"/>
          </p:cNvSpPr>
          <p:nvPr>
            <p:ph type="dt" sz="half" idx="10"/>
          </p:nvPr>
        </p:nvSpPr>
        <p:spPr/>
        <p:txBody>
          <a:bodyPr/>
          <a:lstStyle/>
          <a:p>
            <a:pPr>
              <a:defRPr/>
            </a:pPr>
            <a:r>
              <a:rPr lang="LID4096"/>
              <a:t>06 Oct 2022</a:t>
            </a:r>
            <a:endParaRPr lang="en-US" dirty="0"/>
          </a:p>
        </p:txBody>
      </p:sp>
      <p:sp>
        <p:nvSpPr>
          <p:cNvPr id="4" name="Footer Placeholder 3">
            <a:extLst>
              <a:ext uri="{FF2B5EF4-FFF2-40B4-BE49-F238E27FC236}">
                <a16:creationId xmlns:a16="http://schemas.microsoft.com/office/drawing/2014/main" id="{7FCA164E-FA71-0613-D0BC-992E91820A2F}"/>
              </a:ext>
            </a:extLst>
          </p:cNvPr>
          <p:cNvSpPr>
            <a:spLocks noGrp="1"/>
          </p:cNvSpPr>
          <p:nvPr>
            <p:ph type="ftr" sz="quarter" idx="11"/>
          </p:nvPr>
        </p:nvSpPr>
        <p:spPr/>
        <p:txBody>
          <a:bodyPr/>
          <a:lstStyle/>
          <a:p>
            <a:pPr>
              <a:defRPr/>
            </a:pPr>
            <a:r>
              <a:rPr lang="en-US"/>
              <a:t>Pepitone - Awake CB October 2022</a:t>
            </a:r>
            <a:endParaRPr lang="en-US" dirty="0"/>
          </a:p>
        </p:txBody>
      </p:sp>
      <p:pic>
        <p:nvPicPr>
          <p:cNvPr id="7" name="Picture 6">
            <a:extLst>
              <a:ext uri="{FF2B5EF4-FFF2-40B4-BE49-F238E27FC236}">
                <a16:creationId xmlns:a16="http://schemas.microsoft.com/office/drawing/2014/main" id="{1221250A-E814-76B4-1C4E-2C93E77880A2}"/>
              </a:ext>
            </a:extLst>
          </p:cNvPr>
          <p:cNvPicPr>
            <a:picLocks noChangeAspect="1"/>
          </p:cNvPicPr>
          <p:nvPr/>
        </p:nvPicPr>
        <p:blipFill>
          <a:blip r:embed="rId2" cstate="print">
            <a:extLst>
              <a:ext uri="{28A0092B-C50C-407E-A947-70E740481C1C}">
                <a14:useLocalDpi xmlns:a14="http://schemas.microsoft.com/office/drawing/2010/main"/>
              </a:ext>
            </a:extLst>
          </a:blip>
          <a:stretch>
            <a:fillRect/>
          </a:stretch>
        </p:blipFill>
        <p:spPr>
          <a:xfrm>
            <a:off x="9710018" y="142673"/>
            <a:ext cx="868303" cy="573769"/>
          </a:xfrm>
          <a:prstGeom prst="rect">
            <a:avLst/>
          </a:prstGeom>
        </p:spPr>
      </p:pic>
      <p:pic>
        <p:nvPicPr>
          <p:cNvPr id="5" name="Picture 4">
            <a:extLst>
              <a:ext uri="{FF2B5EF4-FFF2-40B4-BE49-F238E27FC236}">
                <a16:creationId xmlns:a16="http://schemas.microsoft.com/office/drawing/2014/main" id="{5C7EE77C-57D7-41C8-4892-7829E6A84544}"/>
              </a:ext>
            </a:extLst>
          </p:cNvPr>
          <p:cNvPicPr>
            <a:picLocks noChangeAspect="1"/>
          </p:cNvPicPr>
          <p:nvPr/>
        </p:nvPicPr>
        <p:blipFill>
          <a:blip r:embed="rId3"/>
          <a:stretch>
            <a:fillRect/>
          </a:stretch>
        </p:blipFill>
        <p:spPr>
          <a:xfrm>
            <a:off x="1223335" y="899843"/>
            <a:ext cx="9434103" cy="3075204"/>
          </a:xfrm>
          <a:prstGeom prst="rect">
            <a:avLst/>
          </a:prstGeom>
        </p:spPr>
      </p:pic>
      <p:sp>
        <p:nvSpPr>
          <p:cNvPr id="8" name="TextBox 7">
            <a:extLst>
              <a:ext uri="{FF2B5EF4-FFF2-40B4-BE49-F238E27FC236}">
                <a16:creationId xmlns:a16="http://schemas.microsoft.com/office/drawing/2014/main" id="{E54502EB-6F1C-17C7-CC75-5F20C4CEE94E}"/>
              </a:ext>
            </a:extLst>
          </p:cNvPr>
          <p:cNvSpPr txBox="1"/>
          <p:nvPr/>
        </p:nvSpPr>
        <p:spPr>
          <a:xfrm>
            <a:off x="1671531" y="3975047"/>
            <a:ext cx="3078087" cy="830997"/>
          </a:xfrm>
          <a:prstGeom prst="rect">
            <a:avLst/>
          </a:prstGeom>
          <a:noFill/>
        </p:spPr>
        <p:txBody>
          <a:bodyPr wrap="none" rtlCol="0">
            <a:spAutoFit/>
          </a:bodyPr>
          <a:lstStyle/>
          <a:p>
            <a:r>
              <a:rPr lang="en-US" dirty="0"/>
              <a:t>125 MS/s</a:t>
            </a:r>
          </a:p>
          <a:p>
            <a:r>
              <a:rPr lang="en-US" dirty="0"/>
              <a:t>25 samples per cycle</a:t>
            </a:r>
            <a:endParaRPr lang="LID4096" dirty="0"/>
          </a:p>
        </p:txBody>
      </p:sp>
      <p:pic>
        <p:nvPicPr>
          <p:cNvPr id="10" name="Picture 9" descr="Diagram&#10;&#10;Description automatically generated">
            <a:extLst>
              <a:ext uri="{FF2B5EF4-FFF2-40B4-BE49-F238E27FC236}">
                <a16:creationId xmlns:a16="http://schemas.microsoft.com/office/drawing/2014/main" id="{3C2F99FA-AD6E-124F-DA0C-A103FCD58F04}"/>
              </a:ext>
            </a:extLst>
          </p:cNvPr>
          <p:cNvPicPr>
            <a:picLocks noChangeAspect="1"/>
          </p:cNvPicPr>
          <p:nvPr/>
        </p:nvPicPr>
        <p:blipFill>
          <a:blip r:embed="rId4"/>
          <a:stretch>
            <a:fillRect/>
          </a:stretch>
        </p:blipFill>
        <p:spPr>
          <a:xfrm>
            <a:off x="7642598" y="3675110"/>
            <a:ext cx="4149711" cy="2890164"/>
          </a:xfrm>
          <a:prstGeom prst="rect">
            <a:avLst/>
          </a:prstGeom>
        </p:spPr>
      </p:pic>
    </p:spTree>
    <p:extLst>
      <p:ext uri="{BB962C8B-B14F-4D97-AF65-F5344CB8AC3E}">
        <p14:creationId xmlns:p14="http://schemas.microsoft.com/office/powerpoint/2010/main" val="28175628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94B99-D5E8-4FB0-8D0B-FB5CE560B969}"/>
              </a:ext>
            </a:extLst>
          </p:cNvPr>
          <p:cNvSpPr>
            <a:spLocks noGrp="1"/>
          </p:cNvSpPr>
          <p:nvPr>
            <p:ph type="title"/>
          </p:nvPr>
        </p:nvSpPr>
        <p:spPr>
          <a:xfrm>
            <a:off x="899999" y="0"/>
            <a:ext cx="9757439" cy="859117"/>
          </a:xfrm>
        </p:spPr>
        <p:txBody>
          <a:bodyPr vert="horz" wrap="square" lIns="91440" tIns="45720" rIns="91440" bIns="0" numCol="1" anchor="ctr" anchorCtr="0" compatLnSpc="1">
            <a:prstTxWarp prst="textNoShape">
              <a:avLst/>
            </a:prstTxWarp>
            <a:normAutofit/>
          </a:bodyPr>
          <a:lstStyle/>
          <a:p>
            <a:r>
              <a:rPr lang="sv-SE">
                <a:latin typeface="Calibri" panose="020F0502020204030204" pitchFamily="34" charset="0"/>
                <a:ea typeface="+mj-ea"/>
                <a:cs typeface="Calibri" panose="020F0502020204030204" pitchFamily="34" charset="0"/>
              </a:rPr>
              <a:t>Outline</a:t>
            </a:r>
          </a:p>
        </p:txBody>
      </p:sp>
      <p:sp>
        <p:nvSpPr>
          <p:cNvPr id="3" name="Date Placeholder 2">
            <a:extLst>
              <a:ext uri="{FF2B5EF4-FFF2-40B4-BE49-F238E27FC236}">
                <a16:creationId xmlns:a16="http://schemas.microsoft.com/office/drawing/2014/main" id="{0A85F173-6B39-4FEA-8EB4-07EF276ED01F}"/>
              </a:ext>
            </a:extLst>
          </p:cNvPr>
          <p:cNvSpPr>
            <a:spLocks noGrp="1"/>
          </p:cNvSpPr>
          <p:nvPr>
            <p:ph type="dt" sz="half" idx="10"/>
          </p:nvPr>
        </p:nvSpPr>
        <p:spPr>
          <a:xfrm>
            <a:off x="-1589" y="6606000"/>
            <a:ext cx="2543937" cy="252412"/>
          </a:xfrm>
        </p:spPr>
        <p:txBody>
          <a:bodyPr vert="horz" wrap="square" lIns="91440" tIns="45720" rIns="91440" bIns="45720" numCol="1" anchor="ctr" anchorCtr="0" compatLnSpc="1">
            <a:prstTxWarp prst="textNoShape">
              <a:avLst/>
            </a:prstTxWarp>
            <a:normAutofit/>
          </a:bodyPr>
          <a:lstStyle/>
          <a:p>
            <a:pPr>
              <a:lnSpc>
                <a:spcPct val="90000"/>
              </a:lnSpc>
              <a:spcAft>
                <a:spcPts val="600"/>
              </a:spcAft>
              <a:defRPr/>
            </a:pPr>
            <a:r>
              <a:rPr lang="LID4096" sz="1100"/>
              <a:t>06 Oct 2022</a:t>
            </a:r>
            <a:endParaRPr lang="en-US" sz="1100"/>
          </a:p>
        </p:txBody>
      </p:sp>
      <p:sp>
        <p:nvSpPr>
          <p:cNvPr id="4" name="Footer Placeholder 3">
            <a:extLst>
              <a:ext uri="{FF2B5EF4-FFF2-40B4-BE49-F238E27FC236}">
                <a16:creationId xmlns:a16="http://schemas.microsoft.com/office/drawing/2014/main" id="{5641A871-2CE7-460D-8EFE-EC81DDE85701}"/>
              </a:ext>
            </a:extLst>
          </p:cNvPr>
          <p:cNvSpPr>
            <a:spLocks noGrp="1"/>
          </p:cNvSpPr>
          <p:nvPr>
            <p:ph type="ftr" sz="quarter" idx="11"/>
          </p:nvPr>
        </p:nvSpPr>
        <p:spPr>
          <a:xfrm>
            <a:off x="2542347" y="6606000"/>
            <a:ext cx="8782347" cy="252000"/>
          </a:xfrm>
        </p:spPr>
        <p:txBody>
          <a:bodyPr vert="horz" wrap="square" lIns="91440" tIns="45720" rIns="91440" bIns="45720" numCol="1" anchor="ctr" anchorCtr="0" compatLnSpc="1">
            <a:prstTxWarp prst="textNoShape">
              <a:avLst/>
            </a:prstTxWarp>
            <a:normAutofit/>
          </a:bodyPr>
          <a:lstStyle/>
          <a:p>
            <a:pPr>
              <a:lnSpc>
                <a:spcPct val="90000"/>
              </a:lnSpc>
              <a:spcAft>
                <a:spcPts val="600"/>
              </a:spcAft>
              <a:defRPr/>
            </a:pPr>
            <a:r>
              <a:rPr lang="en-US" sz="1100" kern="1200">
                <a:latin typeface="Calibri" panose="020F0502020204030204" pitchFamily="34" charset="0"/>
                <a:ea typeface="ＭＳ Ｐゴシック" pitchFamily="1" charset="-128"/>
                <a:cs typeface="Calibri" panose="020F0502020204030204" pitchFamily="34" charset="0"/>
              </a:rPr>
              <a:t>Pepitone - Awake CB October 2022</a:t>
            </a:r>
          </a:p>
        </p:txBody>
      </p:sp>
      <p:graphicFrame>
        <p:nvGraphicFramePr>
          <p:cNvPr id="8" name="TextBox 5">
            <a:extLst>
              <a:ext uri="{FF2B5EF4-FFF2-40B4-BE49-F238E27FC236}">
                <a16:creationId xmlns:a16="http://schemas.microsoft.com/office/drawing/2014/main" id="{F8B6F670-B5D1-A4EC-CE59-3EF779375247}"/>
              </a:ext>
            </a:extLst>
          </p:cNvPr>
          <p:cNvGraphicFramePr/>
          <p:nvPr>
            <p:extLst>
              <p:ext uri="{D42A27DB-BD31-4B8C-83A1-F6EECF244321}">
                <p14:modId xmlns:p14="http://schemas.microsoft.com/office/powerpoint/2010/main" val="136123249"/>
              </p:ext>
            </p:extLst>
          </p:nvPr>
        </p:nvGraphicFramePr>
        <p:xfrm>
          <a:off x="383458" y="859117"/>
          <a:ext cx="11425084" cy="574647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5501656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ADC2DF-2576-0230-B148-0842A198B4B2}"/>
              </a:ext>
            </a:extLst>
          </p:cNvPr>
          <p:cNvSpPr>
            <a:spLocks noGrp="1"/>
          </p:cNvSpPr>
          <p:nvPr>
            <p:ph type="title"/>
          </p:nvPr>
        </p:nvSpPr>
        <p:spPr/>
        <p:txBody>
          <a:bodyPr/>
          <a:lstStyle/>
          <a:p>
            <a:r>
              <a:rPr lang="en-US" dirty="0"/>
              <a:t>Open source</a:t>
            </a:r>
            <a:endParaRPr lang="LID4096" dirty="0"/>
          </a:p>
        </p:txBody>
      </p:sp>
      <p:sp>
        <p:nvSpPr>
          <p:cNvPr id="3" name="Date Placeholder 2">
            <a:extLst>
              <a:ext uri="{FF2B5EF4-FFF2-40B4-BE49-F238E27FC236}">
                <a16:creationId xmlns:a16="http://schemas.microsoft.com/office/drawing/2014/main" id="{C0FAAF74-3C04-D324-60CD-C9B86C59DE63}"/>
              </a:ext>
            </a:extLst>
          </p:cNvPr>
          <p:cNvSpPr>
            <a:spLocks noGrp="1"/>
          </p:cNvSpPr>
          <p:nvPr>
            <p:ph type="dt" sz="half" idx="10"/>
          </p:nvPr>
        </p:nvSpPr>
        <p:spPr/>
        <p:txBody>
          <a:bodyPr/>
          <a:lstStyle/>
          <a:p>
            <a:pPr>
              <a:defRPr/>
            </a:pPr>
            <a:r>
              <a:rPr lang="LID4096"/>
              <a:t>06 Oct 2022</a:t>
            </a:r>
            <a:endParaRPr lang="en-US" dirty="0"/>
          </a:p>
        </p:txBody>
      </p:sp>
      <p:sp>
        <p:nvSpPr>
          <p:cNvPr id="4" name="Footer Placeholder 3">
            <a:extLst>
              <a:ext uri="{FF2B5EF4-FFF2-40B4-BE49-F238E27FC236}">
                <a16:creationId xmlns:a16="http://schemas.microsoft.com/office/drawing/2014/main" id="{C79EA1B8-75E5-F6FD-807D-29CACB16F4B6}"/>
              </a:ext>
            </a:extLst>
          </p:cNvPr>
          <p:cNvSpPr>
            <a:spLocks noGrp="1"/>
          </p:cNvSpPr>
          <p:nvPr>
            <p:ph type="ftr" sz="quarter" idx="11"/>
          </p:nvPr>
        </p:nvSpPr>
        <p:spPr/>
        <p:txBody>
          <a:bodyPr/>
          <a:lstStyle/>
          <a:p>
            <a:pPr>
              <a:defRPr/>
            </a:pPr>
            <a:r>
              <a:rPr lang="en-US"/>
              <a:t>Pepitone - Awake CB October 2022</a:t>
            </a:r>
            <a:endParaRPr lang="en-US" dirty="0"/>
          </a:p>
        </p:txBody>
      </p:sp>
      <p:pic>
        <p:nvPicPr>
          <p:cNvPr id="6" name="Picture 5" descr="Graphical user interface, text, application, email&#10;&#10;Description automatically generated">
            <a:extLst>
              <a:ext uri="{FF2B5EF4-FFF2-40B4-BE49-F238E27FC236}">
                <a16:creationId xmlns:a16="http://schemas.microsoft.com/office/drawing/2014/main" id="{27CE6CED-E085-E359-763A-7B379A4D3B62}"/>
              </a:ext>
            </a:extLst>
          </p:cNvPr>
          <p:cNvPicPr>
            <a:picLocks noChangeAspect="1"/>
          </p:cNvPicPr>
          <p:nvPr/>
        </p:nvPicPr>
        <p:blipFill>
          <a:blip r:embed="rId2"/>
          <a:stretch>
            <a:fillRect/>
          </a:stretch>
        </p:blipFill>
        <p:spPr>
          <a:xfrm>
            <a:off x="725681" y="1081389"/>
            <a:ext cx="6470222" cy="5000233"/>
          </a:xfrm>
          <a:prstGeom prst="rect">
            <a:avLst/>
          </a:prstGeom>
        </p:spPr>
      </p:pic>
      <p:sp>
        <p:nvSpPr>
          <p:cNvPr id="7" name="TextBox 6">
            <a:extLst>
              <a:ext uri="{FF2B5EF4-FFF2-40B4-BE49-F238E27FC236}">
                <a16:creationId xmlns:a16="http://schemas.microsoft.com/office/drawing/2014/main" id="{C6AF002E-D9F3-D3C3-EF2C-64E4E719EEE6}"/>
              </a:ext>
            </a:extLst>
          </p:cNvPr>
          <p:cNvSpPr txBox="1"/>
          <p:nvPr/>
        </p:nvSpPr>
        <p:spPr>
          <a:xfrm>
            <a:off x="7858124" y="1600200"/>
            <a:ext cx="3940585" cy="1569660"/>
          </a:xfrm>
          <a:prstGeom prst="rect">
            <a:avLst/>
          </a:prstGeom>
          <a:noFill/>
        </p:spPr>
        <p:txBody>
          <a:bodyPr wrap="square" rtlCol="0">
            <a:spAutoFit/>
          </a:bodyPr>
          <a:lstStyle/>
          <a:p>
            <a:r>
              <a:rPr lang="en-US" dirty="0"/>
              <a:t>Work ongoing</a:t>
            </a:r>
          </a:p>
          <a:p>
            <a:endParaRPr lang="en-US" dirty="0"/>
          </a:p>
          <a:p>
            <a:r>
              <a:rPr lang="en-US" dirty="0"/>
              <a:t>Support from Desy https://gitlab.desy.de/fpgafw</a:t>
            </a:r>
            <a:endParaRPr lang="LID4096" dirty="0"/>
          </a:p>
        </p:txBody>
      </p:sp>
    </p:spTree>
    <p:extLst>
      <p:ext uri="{BB962C8B-B14F-4D97-AF65-F5344CB8AC3E}">
        <p14:creationId xmlns:p14="http://schemas.microsoft.com/office/powerpoint/2010/main" val="356598674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8F1639F-C971-4886-9B23-F65CC5DEC060}"/>
              </a:ext>
            </a:extLst>
          </p:cNvPr>
          <p:cNvSpPr>
            <a:spLocks noGrp="1"/>
          </p:cNvSpPr>
          <p:nvPr>
            <p:ph type="ftr" sz="quarter" idx="10"/>
          </p:nvPr>
        </p:nvSpPr>
        <p:spPr/>
        <p:txBody>
          <a:bodyPr/>
          <a:lstStyle/>
          <a:p>
            <a:pPr>
              <a:defRPr/>
            </a:pPr>
            <a:r>
              <a:rPr lang="en-US"/>
              <a:t>Pepitone - Awake CB October 2022</a:t>
            </a:r>
            <a:endParaRPr lang="en-US" dirty="0"/>
          </a:p>
        </p:txBody>
      </p:sp>
      <p:sp>
        <p:nvSpPr>
          <p:cNvPr id="3" name="Date Placeholder 2">
            <a:extLst>
              <a:ext uri="{FF2B5EF4-FFF2-40B4-BE49-F238E27FC236}">
                <a16:creationId xmlns:a16="http://schemas.microsoft.com/office/drawing/2014/main" id="{35E2D28E-031D-4D79-BD18-3C4EB5FE12C2}"/>
              </a:ext>
            </a:extLst>
          </p:cNvPr>
          <p:cNvSpPr>
            <a:spLocks noGrp="1"/>
          </p:cNvSpPr>
          <p:nvPr>
            <p:ph type="dt" sz="half" idx="11"/>
          </p:nvPr>
        </p:nvSpPr>
        <p:spPr/>
        <p:txBody>
          <a:bodyPr/>
          <a:lstStyle/>
          <a:p>
            <a:pPr>
              <a:defRPr/>
            </a:pPr>
            <a:r>
              <a:rPr lang="LID4096"/>
              <a:t>06 Oct 2022</a:t>
            </a:r>
            <a:endParaRPr lang="en-US" dirty="0"/>
          </a:p>
        </p:txBody>
      </p:sp>
      <p:sp>
        <p:nvSpPr>
          <p:cNvPr id="2" name="Title 1">
            <a:extLst>
              <a:ext uri="{FF2B5EF4-FFF2-40B4-BE49-F238E27FC236}">
                <a16:creationId xmlns:a16="http://schemas.microsoft.com/office/drawing/2014/main" id="{A9C8D80E-9C4D-483B-8E26-E2C76AD35353}"/>
              </a:ext>
            </a:extLst>
          </p:cNvPr>
          <p:cNvSpPr>
            <a:spLocks noGrp="1"/>
          </p:cNvSpPr>
          <p:nvPr>
            <p:ph type="title"/>
          </p:nvPr>
        </p:nvSpPr>
        <p:spPr/>
        <p:txBody>
          <a:bodyPr/>
          <a:lstStyle/>
          <a:p>
            <a:r>
              <a:rPr lang="en-US" dirty="0"/>
              <a:t>Conclusions</a:t>
            </a:r>
          </a:p>
        </p:txBody>
      </p:sp>
    </p:spTree>
    <p:extLst>
      <p:ext uri="{BB962C8B-B14F-4D97-AF65-F5344CB8AC3E}">
        <p14:creationId xmlns:p14="http://schemas.microsoft.com/office/powerpoint/2010/main" val="6556573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B94B99-D5E8-4FB0-8D0B-FB5CE560B969}"/>
              </a:ext>
            </a:extLst>
          </p:cNvPr>
          <p:cNvSpPr>
            <a:spLocks noGrp="1"/>
          </p:cNvSpPr>
          <p:nvPr>
            <p:ph type="title"/>
          </p:nvPr>
        </p:nvSpPr>
        <p:spPr>
          <a:xfrm>
            <a:off x="899999" y="0"/>
            <a:ext cx="9757439" cy="859117"/>
          </a:xfrm>
        </p:spPr>
        <p:txBody>
          <a:bodyPr vert="horz" wrap="square" lIns="91440" tIns="45720" rIns="91440" bIns="0" numCol="1" anchor="ctr" anchorCtr="0" compatLnSpc="1">
            <a:prstTxWarp prst="textNoShape">
              <a:avLst/>
            </a:prstTxWarp>
            <a:normAutofit/>
          </a:bodyPr>
          <a:lstStyle/>
          <a:p>
            <a:r>
              <a:rPr lang="sv-SE" dirty="0">
                <a:latin typeface="Calibri" panose="020F0502020204030204" pitchFamily="34" charset="0"/>
                <a:ea typeface="+mj-ea"/>
                <a:cs typeface="Calibri" panose="020F0502020204030204" pitchFamily="34" charset="0"/>
              </a:rPr>
              <a:t>Conclusions</a:t>
            </a:r>
          </a:p>
        </p:txBody>
      </p:sp>
      <p:sp>
        <p:nvSpPr>
          <p:cNvPr id="3" name="Date Placeholder 2">
            <a:extLst>
              <a:ext uri="{FF2B5EF4-FFF2-40B4-BE49-F238E27FC236}">
                <a16:creationId xmlns:a16="http://schemas.microsoft.com/office/drawing/2014/main" id="{0A85F173-6B39-4FEA-8EB4-07EF276ED01F}"/>
              </a:ext>
            </a:extLst>
          </p:cNvPr>
          <p:cNvSpPr>
            <a:spLocks noGrp="1"/>
          </p:cNvSpPr>
          <p:nvPr>
            <p:ph type="dt" sz="half" idx="10"/>
          </p:nvPr>
        </p:nvSpPr>
        <p:spPr>
          <a:xfrm>
            <a:off x="-1589" y="6606000"/>
            <a:ext cx="2543937" cy="252412"/>
          </a:xfrm>
        </p:spPr>
        <p:txBody>
          <a:bodyPr vert="horz" wrap="square" lIns="91440" tIns="45720" rIns="91440" bIns="45720" numCol="1" anchor="ctr" anchorCtr="0" compatLnSpc="1">
            <a:prstTxWarp prst="textNoShape">
              <a:avLst/>
            </a:prstTxWarp>
            <a:normAutofit/>
          </a:bodyPr>
          <a:lstStyle/>
          <a:p>
            <a:pPr>
              <a:lnSpc>
                <a:spcPct val="90000"/>
              </a:lnSpc>
              <a:spcAft>
                <a:spcPts val="600"/>
              </a:spcAft>
              <a:defRPr/>
            </a:pPr>
            <a:r>
              <a:rPr lang="LID4096" sz="1100"/>
              <a:t>06 Oct 2022</a:t>
            </a:r>
            <a:endParaRPr lang="en-US" sz="1100"/>
          </a:p>
        </p:txBody>
      </p:sp>
      <p:sp>
        <p:nvSpPr>
          <p:cNvPr id="4" name="Footer Placeholder 3">
            <a:extLst>
              <a:ext uri="{FF2B5EF4-FFF2-40B4-BE49-F238E27FC236}">
                <a16:creationId xmlns:a16="http://schemas.microsoft.com/office/drawing/2014/main" id="{5641A871-2CE7-460D-8EFE-EC81DDE85701}"/>
              </a:ext>
            </a:extLst>
          </p:cNvPr>
          <p:cNvSpPr>
            <a:spLocks noGrp="1"/>
          </p:cNvSpPr>
          <p:nvPr>
            <p:ph type="ftr" sz="quarter" idx="11"/>
          </p:nvPr>
        </p:nvSpPr>
        <p:spPr>
          <a:xfrm>
            <a:off x="2542347" y="6606000"/>
            <a:ext cx="8782347" cy="252000"/>
          </a:xfrm>
        </p:spPr>
        <p:txBody>
          <a:bodyPr vert="horz" wrap="square" lIns="91440" tIns="45720" rIns="91440" bIns="45720" numCol="1" anchor="ctr" anchorCtr="0" compatLnSpc="1">
            <a:prstTxWarp prst="textNoShape">
              <a:avLst/>
            </a:prstTxWarp>
            <a:normAutofit/>
          </a:bodyPr>
          <a:lstStyle/>
          <a:p>
            <a:pPr>
              <a:lnSpc>
                <a:spcPct val="90000"/>
              </a:lnSpc>
              <a:spcAft>
                <a:spcPts val="600"/>
              </a:spcAft>
              <a:defRPr/>
            </a:pPr>
            <a:r>
              <a:rPr lang="en-US" sz="1100" kern="1200">
                <a:latin typeface="Calibri" panose="020F0502020204030204" pitchFamily="34" charset="0"/>
                <a:ea typeface="ＭＳ Ｐゴシック" pitchFamily="1" charset="-128"/>
                <a:cs typeface="Calibri" panose="020F0502020204030204" pitchFamily="34" charset="0"/>
              </a:rPr>
              <a:t>Pepitone - Awake CB October 2022</a:t>
            </a:r>
          </a:p>
        </p:txBody>
      </p:sp>
      <p:sp>
        <p:nvSpPr>
          <p:cNvPr id="7" name="TextBox 6">
            <a:extLst>
              <a:ext uri="{FF2B5EF4-FFF2-40B4-BE49-F238E27FC236}">
                <a16:creationId xmlns:a16="http://schemas.microsoft.com/office/drawing/2014/main" id="{F0E3F56C-AD0F-82E7-71B9-A315239B1341}"/>
              </a:ext>
            </a:extLst>
          </p:cNvPr>
          <p:cNvSpPr txBox="1"/>
          <p:nvPr/>
        </p:nvSpPr>
        <p:spPr>
          <a:xfrm>
            <a:off x="592394" y="1166842"/>
            <a:ext cx="10321412" cy="4524315"/>
          </a:xfrm>
          <a:prstGeom prst="rect">
            <a:avLst/>
          </a:prstGeom>
          <a:noFill/>
        </p:spPr>
        <p:txBody>
          <a:bodyPr wrap="square">
            <a:spAutoFit/>
          </a:bodyPr>
          <a:lstStyle/>
          <a:p>
            <a:pPr marL="342900" indent="-342900">
              <a:buFont typeface="Arial" panose="020B0604020202020204" pitchFamily="34" charset="0"/>
              <a:buChar char="•"/>
            </a:pPr>
            <a:r>
              <a:rPr lang="en-US" dirty="0">
                <a:solidFill>
                  <a:schemeClr val="accent1"/>
                </a:solidFill>
              </a:rPr>
              <a:t>RF lines well defined</a:t>
            </a:r>
          </a:p>
          <a:p>
            <a:pPr marL="342900" indent="-342900">
              <a:buFont typeface="Arial" panose="020B0604020202020204" pitchFamily="34" charset="0"/>
              <a:buChar char="•"/>
            </a:pPr>
            <a:r>
              <a:rPr lang="en-US" dirty="0">
                <a:solidFill>
                  <a:schemeClr val="accent1"/>
                </a:solidFill>
              </a:rPr>
              <a:t>The choice of the components is well advanced</a:t>
            </a:r>
          </a:p>
          <a:p>
            <a:pPr marL="342900" indent="-342900">
              <a:buFont typeface="Arial" panose="020B0604020202020204" pitchFamily="34" charset="0"/>
              <a:buChar char="•"/>
            </a:pPr>
            <a:r>
              <a:rPr lang="en-US" dirty="0">
                <a:solidFill>
                  <a:schemeClr val="accent1"/>
                </a:solidFill>
              </a:rPr>
              <a:t>R&amp;D ongoing on different topics (oil,…)</a:t>
            </a:r>
          </a:p>
          <a:p>
            <a:pPr marL="342900" indent="-342900">
              <a:buFont typeface="Arial" panose="020B0604020202020204" pitchFamily="34" charset="0"/>
              <a:buChar char="•"/>
            </a:pPr>
            <a:endParaRPr lang="en-US" dirty="0">
              <a:solidFill>
                <a:schemeClr val="accent1"/>
              </a:solidFill>
            </a:endParaRPr>
          </a:p>
          <a:p>
            <a:pPr marL="342900" indent="-342900">
              <a:buFont typeface="Arial" panose="020B0604020202020204" pitchFamily="34" charset="0"/>
              <a:buChar char="•"/>
            </a:pPr>
            <a:r>
              <a:rPr lang="en-US" dirty="0">
                <a:solidFill>
                  <a:schemeClr val="accent6"/>
                </a:solidFill>
              </a:rPr>
              <a:t>Sband SSPA operational and tunable</a:t>
            </a:r>
          </a:p>
          <a:p>
            <a:pPr marL="342900" indent="-342900">
              <a:buFont typeface="Arial" panose="020B0604020202020204" pitchFamily="34" charset="0"/>
              <a:buChar char="•"/>
            </a:pPr>
            <a:r>
              <a:rPr lang="en-US" dirty="0">
                <a:solidFill>
                  <a:schemeClr val="accent6"/>
                </a:solidFill>
              </a:rPr>
              <a:t>Control system PLC under development</a:t>
            </a:r>
          </a:p>
          <a:p>
            <a:pPr marL="342900" indent="-342900">
              <a:buFont typeface="Arial" panose="020B0604020202020204" pitchFamily="34" charset="0"/>
              <a:buChar char="•"/>
            </a:pPr>
            <a:r>
              <a:rPr lang="en-US" dirty="0">
                <a:solidFill>
                  <a:schemeClr val="accent6"/>
                </a:solidFill>
              </a:rPr>
              <a:t>Integration ongoing</a:t>
            </a:r>
          </a:p>
          <a:p>
            <a:pPr marL="342900" indent="-342900">
              <a:buFont typeface="Arial" panose="020B0604020202020204" pitchFamily="34" charset="0"/>
              <a:buChar char="•"/>
            </a:pPr>
            <a:r>
              <a:rPr lang="en-US" dirty="0">
                <a:solidFill>
                  <a:schemeClr val="accent6"/>
                </a:solidFill>
              </a:rPr>
              <a:t>Work on the Xband started</a:t>
            </a:r>
          </a:p>
          <a:p>
            <a:pPr marL="342900" indent="-342900">
              <a:buFont typeface="Arial" panose="020B0604020202020204" pitchFamily="34" charset="0"/>
              <a:buChar char="•"/>
            </a:pPr>
            <a:endParaRPr lang="en-US" dirty="0">
              <a:solidFill>
                <a:schemeClr val="accent6"/>
              </a:solidFill>
            </a:endParaRPr>
          </a:p>
          <a:p>
            <a:pPr marL="342900" indent="-342900">
              <a:buFont typeface="Arial" panose="020B0604020202020204" pitchFamily="34" charset="0"/>
              <a:buChar char="•"/>
            </a:pPr>
            <a:r>
              <a:rPr lang="en-US" dirty="0">
                <a:solidFill>
                  <a:schemeClr val="accent2"/>
                </a:solidFill>
              </a:rPr>
              <a:t>Work ongoing on the LLRF</a:t>
            </a:r>
          </a:p>
          <a:p>
            <a:pPr marL="342900" indent="-342900">
              <a:buFont typeface="Arial" panose="020B0604020202020204" pitchFamily="34" charset="0"/>
              <a:buChar char="•"/>
            </a:pPr>
            <a:r>
              <a:rPr lang="en-US" dirty="0">
                <a:solidFill>
                  <a:schemeClr val="accent2"/>
                </a:solidFill>
              </a:rPr>
              <a:t>Data processing ongoing based on the measurements (I, Q sampling)</a:t>
            </a:r>
          </a:p>
          <a:p>
            <a:pPr marL="342900" indent="-342900">
              <a:buFont typeface="Arial" panose="020B0604020202020204" pitchFamily="34" charset="0"/>
              <a:buChar char="•"/>
            </a:pPr>
            <a:r>
              <a:rPr lang="en-US" dirty="0">
                <a:solidFill>
                  <a:schemeClr val="accent2"/>
                </a:solidFill>
              </a:rPr>
              <a:t>Support from Desy and open-source software</a:t>
            </a:r>
          </a:p>
        </p:txBody>
      </p:sp>
    </p:spTree>
    <p:extLst>
      <p:ext uri="{BB962C8B-B14F-4D97-AF65-F5344CB8AC3E}">
        <p14:creationId xmlns:p14="http://schemas.microsoft.com/office/powerpoint/2010/main" val="229665972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8F1639F-C971-4886-9B23-F65CC5DEC060}"/>
              </a:ext>
            </a:extLst>
          </p:cNvPr>
          <p:cNvSpPr>
            <a:spLocks noGrp="1"/>
          </p:cNvSpPr>
          <p:nvPr>
            <p:ph type="ftr" sz="quarter" idx="10"/>
          </p:nvPr>
        </p:nvSpPr>
        <p:spPr/>
        <p:txBody>
          <a:bodyPr/>
          <a:lstStyle/>
          <a:p>
            <a:pPr>
              <a:defRPr/>
            </a:pPr>
            <a:r>
              <a:rPr lang="en-US"/>
              <a:t>Pepitone - Awake CB October 2022</a:t>
            </a:r>
            <a:endParaRPr lang="en-US" dirty="0"/>
          </a:p>
        </p:txBody>
      </p:sp>
      <p:sp>
        <p:nvSpPr>
          <p:cNvPr id="3" name="Date Placeholder 2">
            <a:extLst>
              <a:ext uri="{FF2B5EF4-FFF2-40B4-BE49-F238E27FC236}">
                <a16:creationId xmlns:a16="http://schemas.microsoft.com/office/drawing/2014/main" id="{35E2D28E-031D-4D79-BD18-3C4EB5FE12C2}"/>
              </a:ext>
            </a:extLst>
          </p:cNvPr>
          <p:cNvSpPr>
            <a:spLocks noGrp="1"/>
          </p:cNvSpPr>
          <p:nvPr>
            <p:ph type="dt" sz="half" idx="11"/>
          </p:nvPr>
        </p:nvSpPr>
        <p:spPr/>
        <p:txBody>
          <a:bodyPr/>
          <a:lstStyle/>
          <a:p>
            <a:pPr>
              <a:defRPr/>
            </a:pPr>
            <a:r>
              <a:rPr lang="LID4096"/>
              <a:t>06 Oct 2022</a:t>
            </a:r>
            <a:endParaRPr lang="en-US" dirty="0"/>
          </a:p>
        </p:txBody>
      </p:sp>
      <p:sp>
        <p:nvSpPr>
          <p:cNvPr id="2" name="Title 1">
            <a:extLst>
              <a:ext uri="{FF2B5EF4-FFF2-40B4-BE49-F238E27FC236}">
                <a16:creationId xmlns:a16="http://schemas.microsoft.com/office/drawing/2014/main" id="{D1262C75-CD75-426A-89D1-76FE26DAFC10}"/>
              </a:ext>
            </a:extLst>
          </p:cNvPr>
          <p:cNvSpPr>
            <a:spLocks noGrp="1"/>
          </p:cNvSpPr>
          <p:nvPr>
            <p:ph type="title"/>
          </p:nvPr>
        </p:nvSpPr>
        <p:spPr>
          <a:xfrm>
            <a:off x="0" y="0"/>
            <a:ext cx="12192000" cy="6858000"/>
          </a:xfrm>
        </p:spPr>
        <p:txBody>
          <a:bodyPr/>
          <a:lstStyle/>
          <a:p>
            <a:r>
              <a:rPr lang="en-US" dirty="0"/>
              <a:t>Thank you for your attention</a:t>
            </a:r>
          </a:p>
        </p:txBody>
      </p:sp>
    </p:spTree>
    <p:extLst>
      <p:ext uri="{BB962C8B-B14F-4D97-AF65-F5344CB8AC3E}">
        <p14:creationId xmlns:p14="http://schemas.microsoft.com/office/powerpoint/2010/main" val="1153782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8F1639F-C971-4886-9B23-F65CC5DEC060}"/>
              </a:ext>
            </a:extLst>
          </p:cNvPr>
          <p:cNvSpPr>
            <a:spLocks noGrp="1"/>
          </p:cNvSpPr>
          <p:nvPr>
            <p:ph type="ftr" sz="quarter" idx="10"/>
          </p:nvPr>
        </p:nvSpPr>
        <p:spPr>
          <a:xfrm>
            <a:off x="2542347" y="6606000"/>
            <a:ext cx="8782347" cy="252000"/>
          </a:xfrm>
          <a:noFill/>
        </p:spPr>
        <p:txBody>
          <a:bodyPr/>
          <a:lstStyle/>
          <a:p>
            <a:r>
              <a:rPr lang="en-US"/>
              <a:t>Pepitone - Awake CB October 2022</a:t>
            </a:r>
            <a:endParaRPr lang="en-US" dirty="0"/>
          </a:p>
        </p:txBody>
      </p:sp>
      <p:sp>
        <p:nvSpPr>
          <p:cNvPr id="3" name="Date Placeholder 2">
            <a:extLst>
              <a:ext uri="{FF2B5EF4-FFF2-40B4-BE49-F238E27FC236}">
                <a16:creationId xmlns:a16="http://schemas.microsoft.com/office/drawing/2014/main" id="{35E2D28E-031D-4D79-BD18-3C4EB5FE12C2}"/>
              </a:ext>
            </a:extLst>
          </p:cNvPr>
          <p:cNvSpPr>
            <a:spLocks noGrp="1"/>
          </p:cNvSpPr>
          <p:nvPr>
            <p:ph type="dt" sz="half" idx="11"/>
          </p:nvPr>
        </p:nvSpPr>
        <p:spPr>
          <a:xfrm>
            <a:off x="-1589" y="6606000"/>
            <a:ext cx="2543937" cy="252412"/>
          </a:xfrm>
        </p:spPr>
        <p:txBody>
          <a:bodyPr/>
          <a:lstStyle/>
          <a:p>
            <a:r>
              <a:rPr lang="LID4096"/>
              <a:t>06 Oct 2022</a:t>
            </a:r>
            <a:endParaRPr lang="en-US" dirty="0"/>
          </a:p>
        </p:txBody>
      </p:sp>
      <p:sp>
        <p:nvSpPr>
          <p:cNvPr id="6" name="Title 5">
            <a:extLst>
              <a:ext uri="{FF2B5EF4-FFF2-40B4-BE49-F238E27FC236}">
                <a16:creationId xmlns:a16="http://schemas.microsoft.com/office/drawing/2014/main" id="{91EABDC3-D183-42C5-97C3-9498026AB3AE}"/>
              </a:ext>
            </a:extLst>
          </p:cNvPr>
          <p:cNvSpPr>
            <a:spLocks noGrp="1"/>
          </p:cNvSpPr>
          <p:nvPr>
            <p:ph type="title"/>
          </p:nvPr>
        </p:nvSpPr>
        <p:spPr/>
        <p:txBody>
          <a:bodyPr/>
          <a:lstStyle/>
          <a:p>
            <a:r>
              <a:rPr lang="en-US" dirty="0"/>
              <a:t>Layout of the RF line</a:t>
            </a:r>
          </a:p>
        </p:txBody>
      </p:sp>
    </p:spTree>
    <p:extLst>
      <p:ext uri="{BB962C8B-B14F-4D97-AF65-F5344CB8AC3E}">
        <p14:creationId xmlns:p14="http://schemas.microsoft.com/office/powerpoint/2010/main" val="997275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EA13211-4FBE-A548-9194-E218E2AC9E3B}"/>
              </a:ext>
            </a:extLst>
          </p:cNvPr>
          <p:cNvSpPr>
            <a:spLocks noGrp="1"/>
          </p:cNvSpPr>
          <p:nvPr>
            <p:ph type="title"/>
          </p:nvPr>
        </p:nvSpPr>
        <p:spPr/>
        <p:txBody>
          <a:bodyPr/>
          <a:lstStyle/>
          <a:p>
            <a:r>
              <a:rPr lang="en-US" dirty="0">
                <a:latin typeface="+mj-lt"/>
              </a:rPr>
              <a:t>Last CB</a:t>
            </a:r>
            <a:endParaRPr lang="LID4096" dirty="0">
              <a:latin typeface="+mj-lt"/>
            </a:endParaRPr>
          </a:p>
        </p:txBody>
      </p:sp>
      <p:sp>
        <p:nvSpPr>
          <p:cNvPr id="7" name="Date Placeholder 6">
            <a:extLst>
              <a:ext uri="{FF2B5EF4-FFF2-40B4-BE49-F238E27FC236}">
                <a16:creationId xmlns:a16="http://schemas.microsoft.com/office/drawing/2014/main" id="{6F0F5CC5-ACD3-2640-4D4B-BBAEB80BF848}"/>
              </a:ext>
            </a:extLst>
          </p:cNvPr>
          <p:cNvSpPr>
            <a:spLocks noGrp="1"/>
          </p:cNvSpPr>
          <p:nvPr>
            <p:ph type="dt" sz="half" idx="10"/>
          </p:nvPr>
        </p:nvSpPr>
        <p:spPr/>
        <p:txBody>
          <a:bodyPr/>
          <a:lstStyle/>
          <a:p>
            <a:pPr>
              <a:defRPr/>
            </a:pPr>
            <a:r>
              <a:rPr lang="LID4096">
                <a:latin typeface="+mj-lt"/>
              </a:rPr>
              <a:t>06 Oct 2022</a:t>
            </a:r>
            <a:endParaRPr lang="en-US" dirty="0">
              <a:latin typeface="+mj-lt"/>
            </a:endParaRPr>
          </a:p>
        </p:txBody>
      </p:sp>
      <p:sp>
        <p:nvSpPr>
          <p:cNvPr id="8" name="Footer Placeholder 7">
            <a:extLst>
              <a:ext uri="{FF2B5EF4-FFF2-40B4-BE49-F238E27FC236}">
                <a16:creationId xmlns:a16="http://schemas.microsoft.com/office/drawing/2014/main" id="{ECA2FEE8-A1EC-B973-2ECF-BBA83B8C3E18}"/>
              </a:ext>
            </a:extLst>
          </p:cNvPr>
          <p:cNvSpPr>
            <a:spLocks noGrp="1"/>
          </p:cNvSpPr>
          <p:nvPr>
            <p:ph type="ftr" sz="quarter" idx="11"/>
          </p:nvPr>
        </p:nvSpPr>
        <p:spPr/>
        <p:txBody>
          <a:bodyPr/>
          <a:lstStyle/>
          <a:p>
            <a:pPr>
              <a:defRPr/>
            </a:pPr>
            <a:r>
              <a:rPr lang="en-US">
                <a:latin typeface="+mj-lt"/>
              </a:rPr>
              <a:t>Pepitone - Awake CB October 2022</a:t>
            </a:r>
            <a:endParaRPr lang="en-US" dirty="0">
              <a:latin typeface="+mj-lt"/>
            </a:endParaRPr>
          </a:p>
        </p:txBody>
      </p:sp>
      <p:pic>
        <p:nvPicPr>
          <p:cNvPr id="4" name="Picture 3">
            <a:extLst>
              <a:ext uri="{FF2B5EF4-FFF2-40B4-BE49-F238E27FC236}">
                <a16:creationId xmlns:a16="http://schemas.microsoft.com/office/drawing/2014/main" id="{4DD13E80-6756-C283-D146-593F7976E02C}"/>
              </a:ext>
            </a:extLst>
          </p:cNvPr>
          <p:cNvPicPr>
            <a:picLocks noChangeAspect="1"/>
          </p:cNvPicPr>
          <p:nvPr/>
        </p:nvPicPr>
        <p:blipFill>
          <a:blip r:embed="rId2"/>
          <a:stretch>
            <a:fillRect/>
          </a:stretch>
        </p:blipFill>
        <p:spPr>
          <a:xfrm>
            <a:off x="176716" y="996597"/>
            <a:ext cx="5811129" cy="3268760"/>
          </a:xfrm>
          <a:prstGeom prst="rect">
            <a:avLst/>
          </a:prstGeom>
        </p:spPr>
      </p:pic>
      <p:pic>
        <p:nvPicPr>
          <p:cNvPr id="5" name="Picture 4">
            <a:extLst>
              <a:ext uri="{FF2B5EF4-FFF2-40B4-BE49-F238E27FC236}">
                <a16:creationId xmlns:a16="http://schemas.microsoft.com/office/drawing/2014/main" id="{5FDF9940-E802-0691-F4D3-CE03A2EAE6F2}"/>
              </a:ext>
            </a:extLst>
          </p:cNvPr>
          <p:cNvPicPr>
            <a:picLocks noChangeAspect="1"/>
          </p:cNvPicPr>
          <p:nvPr/>
        </p:nvPicPr>
        <p:blipFill>
          <a:blip r:embed="rId3"/>
          <a:stretch>
            <a:fillRect/>
          </a:stretch>
        </p:blipFill>
        <p:spPr>
          <a:xfrm>
            <a:off x="5918756" y="3103158"/>
            <a:ext cx="6096528" cy="3429297"/>
          </a:xfrm>
          <a:prstGeom prst="rect">
            <a:avLst/>
          </a:prstGeom>
        </p:spPr>
      </p:pic>
      <p:sp>
        <p:nvSpPr>
          <p:cNvPr id="9" name="TextBox 8">
            <a:extLst>
              <a:ext uri="{FF2B5EF4-FFF2-40B4-BE49-F238E27FC236}">
                <a16:creationId xmlns:a16="http://schemas.microsoft.com/office/drawing/2014/main" id="{018A7987-AB66-6349-8108-3A0943107E14}"/>
              </a:ext>
            </a:extLst>
          </p:cNvPr>
          <p:cNvSpPr txBox="1"/>
          <p:nvPr/>
        </p:nvSpPr>
        <p:spPr>
          <a:xfrm>
            <a:off x="9600841" y="2630977"/>
            <a:ext cx="2414443" cy="461665"/>
          </a:xfrm>
          <a:prstGeom prst="rect">
            <a:avLst/>
          </a:prstGeom>
          <a:noFill/>
        </p:spPr>
        <p:txBody>
          <a:bodyPr wrap="none" rtlCol="0">
            <a:spAutoFit/>
          </a:bodyPr>
          <a:lstStyle/>
          <a:p>
            <a:pPr algn="r"/>
            <a:r>
              <a:rPr lang="en-US" dirty="0">
                <a:latin typeface="+mj-lt"/>
              </a:rPr>
              <a:t>3 GHz and 12 GHz</a:t>
            </a:r>
            <a:endParaRPr lang="LID4096" dirty="0">
              <a:latin typeface="+mj-lt"/>
            </a:endParaRPr>
          </a:p>
        </p:txBody>
      </p:sp>
      <p:sp>
        <p:nvSpPr>
          <p:cNvPr id="10" name="TextBox 9">
            <a:extLst>
              <a:ext uri="{FF2B5EF4-FFF2-40B4-BE49-F238E27FC236}">
                <a16:creationId xmlns:a16="http://schemas.microsoft.com/office/drawing/2014/main" id="{A8EFE56C-12F4-34A1-5C00-7D4BFC0B9A7F}"/>
              </a:ext>
            </a:extLst>
          </p:cNvPr>
          <p:cNvSpPr txBox="1"/>
          <p:nvPr/>
        </p:nvSpPr>
        <p:spPr>
          <a:xfrm>
            <a:off x="176716" y="4265357"/>
            <a:ext cx="917239" cy="461665"/>
          </a:xfrm>
          <a:prstGeom prst="rect">
            <a:avLst/>
          </a:prstGeom>
          <a:noFill/>
        </p:spPr>
        <p:txBody>
          <a:bodyPr wrap="none" rtlCol="0">
            <a:spAutoFit/>
          </a:bodyPr>
          <a:lstStyle/>
          <a:p>
            <a:r>
              <a:rPr lang="en-US" dirty="0">
                <a:latin typeface="+mj-lt"/>
              </a:rPr>
              <a:t>3 GHz</a:t>
            </a:r>
            <a:endParaRPr lang="LID4096" dirty="0">
              <a:latin typeface="+mj-lt"/>
            </a:endParaRPr>
          </a:p>
        </p:txBody>
      </p:sp>
    </p:spTree>
    <p:extLst>
      <p:ext uri="{BB962C8B-B14F-4D97-AF65-F5344CB8AC3E}">
        <p14:creationId xmlns:p14="http://schemas.microsoft.com/office/powerpoint/2010/main" val="17756045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E10F1DA1-4E2A-867E-18AA-5BF00AEE0F33}"/>
              </a:ext>
            </a:extLst>
          </p:cNvPr>
          <p:cNvSpPr>
            <a:spLocks noGrp="1"/>
          </p:cNvSpPr>
          <p:nvPr>
            <p:ph type="title"/>
          </p:nvPr>
        </p:nvSpPr>
        <p:spPr/>
        <p:txBody>
          <a:bodyPr/>
          <a:lstStyle/>
          <a:p>
            <a:r>
              <a:rPr lang="en-US" dirty="0">
                <a:latin typeface="+mj-lt"/>
              </a:rPr>
              <a:t>UHV circulator</a:t>
            </a:r>
            <a:endParaRPr lang="LID4096" dirty="0">
              <a:latin typeface="+mj-lt"/>
            </a:endParaRPr>
          </a:p>
        </p:txBody>
      </p:sp>
      <p:sp>
        <p:nvSpPr>
          <p:cNvPr id="7" name="Date Placeholder 6">
            <a:extLst>
              <a:ext uri="{FF2B5EF4-FFF2-40B4-BE49-F238E27FC236}">
                <a16:creationId xmlns:a16="http://schemas.microsoft.com/office/drawing/2014/main" id="{D247DBAD-F27D-A093-ABA0-0F90E23BC99A}"/>
              </a:ext>
            </a:extLst>
          </p:cNvPr>
          <p:cNvSpPr>
            <a:spLocks noGrp="1"/>
          </p:cNvSpPr>
          <p:nvPr>
            <p:ph type="dt" sz="half" idx="10"/>
          </p:nvPr>
        </p:nvSpPr>
        <p:spPr/>
        <p:txBody>
          <a:bodyPr/>
          <a:lstStyle/>
          <a:p>
            <a:pPr>
              <a:defRPr/>
            </a:pPr>
            <a:r>
              <a:rPr lang="LID4096">
                <a:latin typeface="+mj-lt"/>
              </a:rPr>
              <a:t>06 Oct 2022</a:t>
            </a:r>
            <a:endParaRPr lang="en-US" dirty="0">
              <a:latin typeface="+mj-lt"/>
            </a:endParaRPr>
          </a:p>
        </p:txBody>
      </p:sp>
      <p:sp>
        <p:nvSpPr>
          <p:cNvPr id="8" name="Footer Placeholder 7">
            <a:extLst>
              <a:ext uri="{FF2B5EF4-FFF2-40B4-BE49-F238E27FC236}">
                <a16:creationId xmlns:a16="http://schemas.microsoft.com/office/drawing/2014/main" id="{4A5C03D2-C63B-F205-D828-9162438F9719}"/>
              </a:ext>
            </a:extLst>
          </p:cNvPr>
          <p:cNvSpPr>
            <a:spLocks noGrp="1"/>
          </p:cNvSpPr>
          <p:nvPr>
            <p:ph type="ftr" sz="quarter" idx="11"/>
          </p:nvPr>
        </p:nvSpPr>
        <p:spPr/>
        <p:txBody>
          <a:bodyPr/>
          <a:lstStyle/>
          <a:p>
            <a:pPr>
              <a:defRPr/>
            </a:pPr>
            <a:r>
              <a:rPr lang="en-US">
                <a:latin typeface="+mj-lt"/>
              </a:rPr>
              <a:t>Pepitone - Awake CB October 2022</a:t>
            </a:r>
            <a:endParaRPr lang="en-US" dirty="0">
              <a:latin typeface="+mj-lt"/>
            </a:endParaRPr>
          </a:p>
        </p:txBody>
      </p:sp>
      <p:pic>
        <p:nvPicPr>
          <p:cNvPr id="9" name="Content Placeholder 9" descr="Diagram, engineering drawing&#10;&#10;Description automatically generated">
            <a:extLst>
              <a:ext uri="{FF2B5EF4-FFF2-40B4-BE49-F238E27FC236}">
                <a16:creationId xmlns:a16="http://schemas.microsoft.com/office/drawing/2014/main" id="{0B491061-099F-7757-8BC6-3355956D7776}"/>
              </a:ext>
            </a:extLst>
          </p:cNvPr>
          <p:cNvPicPr>
            <a:picLocks noGrp="1" noChangeAspect="1"/>
          </p:cNvPicPr>
          <p:nvPr>
            <p:ph sz="half" idx="2"/>
          </p:nvPr>
        </p:nvPicPr>
        <p:blipFill>
          <a:blip r:embed="rId2" cstate="print">
            <a:extLst>
              <a:ext uri="{28A0092B-C50C-407E-A947-70E740481C1C}">
                <a14:useLocalDpi xmlns:a14="http://schemas.microsoft.com/office/drawing/2010/main"/>
              </a:ext>
            </a:extLst>
          </a:blip>
          <a:stretch>
            <a:fillRect/>
          </a:stretch>
        </p:blipFill>
        <p:spPr>
          <a:xfrm>
            <a:off x="342878" y="1089789"/>
            <a:ext cx="4073135" cy="2642769"/>
          </a:xfrm>
        </p:spPr>
      </p:pic>
      <p:pic>
        <p:nvPicPr>
          <p:cNvPr id="11" name="Picture 10" descr="Graphical user interface, text, application&#10;&#10;Description automatically generated">
            <a:extLst>
              <a:ext uri="{FF2B5EF4-FFF2-40B4-BE49-F238E27FC236}">
                <a16:creationId xmlns:a16="http://schemas.microsoft.com/office/drawing/2014/main" id="{B24F034A-604D-5DC2-A3C2-FA7C71E9B2C0}"/>
              </a:ext>
            </a:extLst>
          </p:cNvPr>
          <p:cNvPicPr>
            <a:picLocks noChangeAspect="1"/>
          </p:cNvPicPr>
          <p:nvPr/>
        </p:nvPicPr>
        <p:blipFill>
          <a:blip r:embed="rId3"/>
          <a:stretch>
            <a:fillRect/>
          </a:stretch>
        </p:blipFill>
        <p:spPr>
          <a:xfrm>
            <a:off x="5729557" y="1089789"/>
            <a:ext cx="5572903" cy="3629532"/>
          </a:xfrm>
          <a:prstGeom prst="rect">
            <a:avLst/>
          </a:prstGeom>
        </p:spPr>
      </p:pic>
      <p:pic>
        <p:nvPicPr>
          <p:cNvPr id="13" name="Picture 12" descr="Table&#10;&#10;Description automatically generated">
            <a:extLst>
              <a:ext uri="{FF2B5EF4-FFF2-40B4-BE49-F238E27FC236}">
                <a16:creationId xmlns:a16="http://schemas.microsoft.com/office/drawing/2014/main" id="{F269326D-5DA3-E90E-5BE7-3BABEA78ECE8}"/>
              </a:ext>
            </a:extLst>
          </p:cNvPr>
          <p:cNvPicPr>
            <a:picLocks noChangeAspect="1"/>
          </p:cNvPicPr>
          <p:nvPr/>
        </p:nvPicPr>
        <p:blipFill>
          <a:blip r:embed="rId4"/>
          <a:stretch>
            <a:fillRect/>
          </a:stretch>
        </p:blipFill>
        <p:spPr>
          <a:xfrm>
            <a:off x="342878" y="3781394"/>
            <a:ext cx="3906327" cy="2775770"/>
          </a:xfrm>
          <a:prstGeom prst="rect">
            <a:avLst/>
          </a:prstGeom>
        </p:spPr>
      </p:pic>
      <p:sp>
        <p:nvSpPr>
          <p:cNvPr id="15" name="TextBox 14">
            <a:extLst>
              <a:ext uri="{FF2B5EF4-FFF2-40B4-BE49-F238E27FC236}">
                <a16:creationId xmlns:a16="http://schemas.microsoft.com/office/drawing/2014/main" id="{B7F90AAB-7B4F-BCC7-6CCB-C645B2ABAFB2}"/>
              </a:ext>
            </a:extLst>
          </p:cNvPr>
          <p:cNvSpPr txBox="1"/>
          <p:nvPr/>
        </p:nvSpPr>
        <p:spPr>
          <a:xfrm>
            <a:off x="5778718" y="5335087"/>
            <a:ext cx="6252109" cy="830997"/>
          </a:xfrm>
          <a:prstGeom prst="rect">
            <a:avLst/>
          </a:prstGeom>
          <a:noFill/>
        </p:spPr>
        <p:txBody>
          <a:bodyPr wrap="square">
            <a:spAutoFit/>
          </a:bodyPr>
          <a:lstStyle/>
          <a:p>
            <a:r>
              <a:rPr lang="en-US" sz="1600" dirty="0">
                <a:effectLst/>
                <a:latin typeface="+mj-lt"/>
                <a:ea typeface="Calibri" panose="020F0502020204030204" pitchFamily="34" charset="0"/>
              </a:rPr>
              <a:t>Testing will be done at low power using laboratory test equipment. High Power testing is not included in or contemplated by this quotation. Swept test data for all relevant parameters is included.</a:t>
            </a:r>
          </a:p>
        </p:txBody>
      </p:sp>
    </p:spTree>
    <p:extLst>
      <p:ext uri="{BB962C8B-B14F-4D97-AF65-F5344CB8AC3E}">
        <p14:creationId xmlns:p14="http://schemas.microsoft.com/office/powerpoint/2010/main" val="27191798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3BF0AE5-DC52-4D9D-A77F-DD599E23574B}"/>
              </a:ext>
            </a:extLst>
          </p:cNvPr>
          <p:cNvSpPr>
            <a:spLocks noGrp="1"/>
          </p:cNvSpPr>
          <p:nvPr>
            <p:ph type="title"/>
          </p:nvPr>
        </p:nvSpPr>
        <p:spPr/>
        <p:txBody>
          <a:bodyPr/>
          <a:lstStyle/>
          <a:p>
            <a:r>
              <a:rPr lang="en-US" dirty="0">
                <a:latin typeface="+mj-lt"/>
              </a:rPr>
              <a:t>Oil tests</a:t>
            </a:r>
            <a:endParaRPr lang="LID4096" dirty="0">
              <a:latin typeface="+mj-lt"/>
            </a:endParaRPr>
          </a:p>
        </p:txBody>
      </p:sp>
      <p:sp>
        <p:nvSpPr>
          <p:cNvPr id="7" name="Date Placeholder 6">
            <a:extLst>
              <a:ext uri="{FF2B5EF4-FFF2-40B4-BE49-F238E27FC236}">
                <a16:creationId xmlns:a16="http://schemas.microsoft.com/office/drawing/2014/main" id="{A4C2CD39-E5B4-4157-A84E-38D2FA2985AD}"/>
              </a:ext>
            </a:extLst>
          </p:cNvPr>
          <p:cNvSpPr>
            <a:spLocks noGrp="1"/>
          </p:cNvSpPr>
          <p:nvPr>
            <p:ph type="dt" sz="half" idx="10"/>
          </p:nvPr>
        </p:nvSpPr>
        <p:spPr/>
        <p:txBody>
          <a:bodyPr/>
          <a:lstStyle/>
          <a:p>
            <a:pPr>
              <a:defRPr/>
            </a:pPr>
            <a:r>
              <a:rPr lang="LID4096">
                <a:latin typeface="+mj-lt"/>
              </a:rPr>
              <a:t>06 Oct 2022</a:t>
            </a:r>
            <a:endParaRPr lang="en-US" dirty="0">
              <a:latin typeface="+mj-lt"/>
            </a:endParaRPr>
          </a:p>
        </p:txBody>
      </p:sp>
      <p:sp>
        <p:nvSpPr>
          <p:cNvPr id="8" name="Footer Placeholder 7">
            <a:extLst>
              <a:ext uri="{FF2B5EF4-FFF2-40B4-BE49-F238E27FC236}">
                <a16:creationId xmlns:a16="http://schemas.microsoft.com/office/drawing/2014/main" id="{37AB9581-5912-49E7-B07F-9723A08160C1}"/>
              </a:ext>
            </a:extLst>
          </p:cNvPr>
          <p:cNvSpPr>
            <a:spLocks noGrp="1"/>
          </p:cNvSpPr>
          <p:nvPr>
            <p:ph type="ftr" sz="quarter" idx="11"/>
          </p:nvPr>
        </p:nvSpPr>
        <p:spPr/>
        <p:txBody>
          <a:bodyPr/>
          <a:lstStyle/>
          <a:p>
            <a:pPr>
              <a:defRPr/>
            </a:pPr>
            <a:r>
              <a:rPr lang="en-US">
                <a:latin typeface="+mj-lt"/>
              </a:rPr>
              <a:t>Pepitone - Awake CB October 2022</a:t>
            </a:r>
            <a:endParaRPr lang="en-US" dirty="0">
              <a:latin typeface="+mj-lt"/>
            </a:endParaRPr>
          </a:p>
        </p:txBody>
      </p:sp>
      <p:pic>
        <p:nvPicPr>
          <p:cNvPr id="1026" name="Picture 2">
            <a:extLst>
              <a:ext uri="{FF2B5EF4-FFF2-40B4-BE49-F238E27FC236}">
                <a16:creationId xmlns:a16="http://schemas.microsoft.com/office/drawing/2014/main" id="{D8F22A64-337F-FEF8-6162-D815845611F1}"/>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flipH="1">
            <a:off x="2789484" y="2270277"/>
            <a:ext cx="2955427" cy="3922409"/>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CC83CE85-3EEE-7CD1-70BB-2CBDC6FEBCE6}"/>
              </a:ext>
            </a:extLst>
          </p:cNvPr>
          <p:cNvSpPr txBox="1"/>
          <p:nvPr/>
        </p:nvSpPr>
        <p:spPr>
          <a:xfrm>
            <a:off x="2777114" y="1760580"/>
            <a:ext cx="2583657" cy="461665"/>
          </a:xfrm>
          <a:prstGeom prst="rect">
            <a:avLst/>
          </a:prstGeom>
          <a:noFill/>
        </p:spPr>
        <p:txBody>
          <a:bodyPr wrap="square" rtlCol="0">
            <a:spAutoFit/>
          </a:bodyPr>
          <a:lstStyle/>
          <a:p>
            <a:r>
              <a:rPr lang="en-US" dirty="0">
                <a:latin typeface="+mj-lt"/>
              </a:rPr>
              <a:t>Vacuum oven</a:t>
            </a:r>
            <a:endParaRPr lang="LID4096" dirty="0">
              <a:latin typeface="+mj-lt"/>
            </a:endParaRPr>
          </a:p>
        </p:txBody>
      </p:sp>
      <p:pic>
        <p:nvPicPr>
          <p:cNvPr id="1028" name="Picture 4">
            <a:extLst>
              <a:ext uri="{FF2B5EF4-FFF2-40B4-BE49-F238E27FC236}">
                <a16:creationId xmlns:a16="http://schemas.microsoft.com/office/drawing/2014/main" id="{5934646B-24E3-E4C0-1252-1A0453B58ECA}"/>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882342" y="2271662"/>
            <a:ext cx="2955426" cy="3922409"/>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6687EDE7-D256-4E04-EB4A-1BEE08D42617}"/>
              </a:ext>
            </a:extLst>
          </p:cNvPr>
          <p:cNvSpPr txBox="1"/>
          <p:nvPr/>
        </p:nvSpPr>
        <p:spPr>
          <a:xfrm>
            <a:off x="5778718" y="1763107"/>
            <a:ext cx="2583657" cy="461665"/>
          </a:xfrm>
          <a:prstGeom prst="rect">
            <a:avLst/>
          </a:prstGeom>
          <a:noFill/>
        </p:spPr>
        <p:txBody>
          <a:bodyPr wrap="square" rtlCol="0">
            <a:spAutoFit/>
          </a:bodyPr>
          <a:lstStyle/>
          <a:p>
            <a:r>
              <a:rPr lang="en-US" dirty="0">
                <a:latin typeface="+mj-lt"/>
              </a:rPr>
              <a:t>100 kV HV tester</a:t>
            </a:r>
            <a:endParaRPr lang="LID4096" dirty="0">
              <a:latin typeface="+mj-lt"/>
            </a:endParaRPr>
          </a:p>
        </p:txBody>
      </p:sp>
      <p:pic>
        <p:nvPicPr>
          <p:cNvPr id="1030" name="Picture 6">
            <a:extLst>
              <a:ext uri="{FF2B5EF4-FFF2-40B4-BE49-F238E27FC236}">
                <a16:creationId xmlns:a16="http://schemas.microsoft.com/office/drawing/2014/main" id="{E7DC3E86-B8F2-250E-16F9-13FED6886DA5}"/>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055374" y="2271663"/>
            <a:ext cx="2955426" cy="3922409"/>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CFE64A73-3A10-5385-359E-A36C95117658}"/>
              </a:ext>
            </a:extLst>
          </p:cNvPr>
          <p:cNvSpPr txBox="1"/>
          <p:nvPr/>
        </p:nvSpPr>
        <p:spPr>
          <a:xfrm>
            <a:off x="9054075" y="1444236"/>
            <a:ext cx="3094155" cy="830997"/>
          </a:xfrm>
          <a:prstGeom prst="rect">
            <a:avLst/>
          </a:prstGeom>
          <a:noFill/>
        </p:spPr>
        <p:txBody>
          <a:bodyPr wrap="square" rtlCol="0">
            <a:spAutoFit/>
          </a:bodyPr>
          <a:lstStyle/>
          <a:p>
            <a:r>
              <a:rPr lang="en-US" dirty="0">
                <a:latin typeface="+mj-lt"/>
              </a:rPr>
              <a:t>Dielectric measurements</a:t>
            </a:r>
            <a:endParaRPr lang="LID4096" dirty="0">
              <a:latin typeface="+mj-lt"/>
            </a:endParaRPr>
          </a:p>
        </p:txBody>
      </p:sp>
      <p:pic>
        <p:nvPicPr>
          <p:cNvPr id="1032" name="Picture 8">
            <a:extLst>
              <a:ext uri="{FF2B5EF4-FFF2-40B4-BE49-F238E27FC236}">
                <a16:creationId xmlns:a16="http://schemas.microsoft.com/office/drawing/2014/main" id="{F1DEFE58-64D1-B753-9F44-7C7C919E47A4}"/>
              </a:ext>
            </a:extLst>
          </p:cNvPr>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8715" y="993253"/>
            <a:ext cx="2652053" cy="1996318"/>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2064CE6E-5C5A-C164-4C6A-16BF982C36DF}"/>
              </a:ext>
            </a:extLst>
          </p:cNvPr>
          <p:cNvSpPr txBox="1"/>
          <p:nvPr/>
        </p:nvSpPr>
        <p:spPr>
          <a:xfrm>
            <a:off x="68715" y="3013501"/>
            <a:ext cx="2543937" cy="830997"/>
          </a:xfrm>
          <a:prstGeom prst="rect">
            <a:avLst/>
          </a:prstGeom>
          <a:noFill/>
        </p:spPr>
        <p:txBody>
          <a:bodyPr wrap="square" rtlCol="0">
            <a:spAutoFit/>
          </a:bodyPr>
          <a:lstStyle/>
          <a:p>
            <a:r>
              <a:rPr lang="en-US" dirty="0">
                <a:latin typeface="+mj-lt"/>
              </a:rPr>
              <a:t>Mineral and ester samples</a:t>
            </a:r>
            <a:endParaRPr lang="LID4096" dirty="0">
              <a:latin typeface="+mj-lt"/>
            </a:endParaRPr>
          </a:p>
        </p:txBody>
      </p:sp>
      <p:pic>
        <p:nvPicPr>
          <p:cNvPr id="1034" name="Picture 10">
            <a:extLst>
              <a:ext uri="{FF2B5EF4-FFF2-40B4-BE49-F238E27FC236}">
                <a16:creationId xmlns:a16="http://schemas.microsoft.com/office/drawing/2014/main" id="{069A1FCB-D94B-44D8-A792-C2EB06A3DF1D}"/>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72220" y="4227090"/>
            <a:ext cx="1996318" cy="19963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4578825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B97B97DB-D15F-E570-E9AD-20E65DCC2F43}"/>
              </a:ext>
            </a:extLst>
          </p:cNvPr>
          <p:cNvSpPr>
            <a:spLocks noGrp="1"/>
          </p:cNvSpPr>
          <p:nvPr>
            <p:ph type="title"/>
          </p:nvPr>
        </p:nvSpPr>
        <p:spPr/>
        <p:txBody>
          <a:bodyPr/>
          <a:lstStyle/>
          <a:p>
            <a:r>
              <a:rPr lang="en-US" dirty="0">
                <a:latin typeface="+mj-lt"/>
              </a:rPr>
              <a:t>Oil tests – conclusions and ideas</a:t>
            </a:r>
            <a:endParaRPr lang="LID4096" dirty="0">
              <a:latin typeface="+mj-lt"/>
            </a:endParaRPr>
          </a:p>
        </p:txBody>
      </p:sp>
      <p:sp>
        <p:nvSpPr>
          <p:cNvPr id="7" name="Date Placeholder 6">
            <a:extLst>
              <a:ext uri="{FF2B5EF4-FFF2-40B4-BE49-F238E27FC236}">
                <a16:creationId xmlns:a16="http://schemas.microsoft.com/office/drawing/2014/main" id="{E8FA6B06-1F0A-46B9-2BB6-6C2388C48B14}"/>
              </a:ext>
            </a:extLst>
          </p:cNvPr>
          <p:cNvSpPr>
            <a:spLocks noGrp="1"/>
          </p:cNvSpPr>
          <p:nvPr>
            <p:ph type="dt" sz="half" idx="10"/>
          </p:nvPr>
        </p:nvSpPr>
        <p:spPr/>
        <p:txBody>
          <a:bodyPr/>
          <a:lstStyle/>
          <a:p>
            <a:pPr>
              <a:defRPr/>
            </a:pPr>
            <a:r>
              <a:rPr lang="LID4096">
                <a:latin typeface="+mj-lt"/>
              </a:rPr>
              <a:t>06 Oct 2022</a:t>
            </a:r>
            <a:endParaRPr lang="en-US" dirty="0">
              <a:latin typeface="+mj-lt"/>
            </a:endParaRPr>
          </a:p>
        </p:txBody>
      </p:sp>
      <p:sp>
        <p:nvSpPr>
          <p:cNvPr id="8" name="Footer Placeholder 7">
            <a:extLst>
              <a:ext uri="{FF2B5EF4-FFF2-40B4-BE49-F238E27FC236}">
                <a16:creationId xmlns:a16="http://schemas.microsoft.com/office/drawing/2014/main" id="{8B973DE0-F0C5-442E-F7B3-DCE65BB818E6}"/>
              </a:ext>
            </a:extLst>
          </p:cNvPr>
          <p:cNvSpPr>
            <a:spLocks noGrp="1"/>
          </p:cNvSpPr>
          <p:nvPr>
            <p:ph type="ftr" sz="quarter" idx="11"/>
          </p:nvPr>
        </p:nvSpPr>
        <p:spPr/>
        <p:txBody>
          <a:bodyPr/>
          <a:lstStyle/>
          <a:p>
            <a:pPr>
              <a:defRPr/>
            </a:pPr>
            <a:r>
              <a:rPr lang="en-US">
                <a:latin typeface="+mj-lt"/>
              </a:rPr>
              <a:t>Pepitone - Awake CB October 2022</a:t>
            </a:r>
            <a:endParaRPr lang="en-US" dirty="0">
              <a:latin typeface="+mj-lt"/>
            </a:endParaRPr>
          </a:p>
        </p:txBody>
      </p:sp>
      <p:sp>
        <p:nvSpPr>
          <p:cNvPr id="9" name="TextBox 8">
            <a:extLst>
              <a:ext uri="{FF2B5EF4-FFF2-40B4-BE49-F238E27FC236}">
                <a16:creationId xmlns:a16="http://schemas.microsoft.com/office/drawing/2014/main" id="{7C63EE5A-C618-C09B-7C15-924BE1B40A80}"/>
              </a:ext>
            </a:extLst>
          </p:cNvPr>
          <p:cNvSpPr txBox="1"/>
          <p:nvPr/>
        </p:nvSpPr>
        <p:spPr>
          <a:xfrm>
            <a:off x="373626" y="1392750"/>
            <a:ext cx="6369821" cy="461665"/>
          </a:xfrm>
          <a:prstGeom prst="rect">
            <a:avLst/>
          </a:prstGeom>
          <a:noFill/>
        </p:spPr>
        <p:txBody>
          <a:bodyPr wrap="none" rtlCol="0">
            <a:spAutoFit/>
          </a:bodyPr>
          <a:lstStyle/>
          <a:p>
            <a:r>
              <a:rPr lang="en-US" dirty="0">
                <a:latin typeface="+mj-lt"/>
              </a:rPr>
              <a:t>After discussion with ScandiNova and </a:t>
            </a:r>
            <a:r>
              <a:rPr lang="en-US" dirty="0" err="1">
                <a:latin typeface="+mj-lt"/>
              </a:rPr>
              <a:t>VPdiagnose</a:t>
            </a:r>
            <a:endParaRPr lang="LID4096" dirty="0">
              <a:latin typeface="+mj-lt"/>
            </a:endParaRPr>
          </a:p>
        </p:txBody>
      </p:sp>
      <p:sp>
        <p:nvSpPr>
          <p:cNvPr id="11" name="TextBox 10">
            <a:extLst>
              <a:ext uri="{FF2B5EF4-FFF2-40B4-BE49-F238E27FC236}">
                <a16:creationId xmlns:a16="http://schemas.microsoft.com/office/drawing/2014/main" id="{1B5455A2-0B8D-BDEF-CBDF-EFC60E4462A2}"/>
              </a:ext>
            </a:extLst>
          </p:cNvPr>
          <p:cNvSpPr txBox="1"/>
          <p:nvPr/>
        </p:nvSpPr>
        <p:spPr>
          <a:xfrm>
            <a:off x="373625" y="1854415"/>
            <a:ext cx="9950246" cy="2308324"/>
          </a:xfrm>
          <a:prstGeom prst="rect">
            <a:avLst/>
          </a:prstGeom>
          <a:noFill/>
        </p:spPr>
        <p:txBody>
          <a:bodyPr wrap="square">
            <a:spAutoFit/>
          </a:bodyPr>
          <a:lstStyle/>
          <a:p>
            <a:pPr marL="342900" indent="-342900" algn="just">
              <a:buFont typeface="Arial" panose="020B0604020202020204" pitchFamily="34" charset="0"/>
              <a:buChar char="•"/>
            </a:pPr>
            <a:r>
              <a:rPr lang="en-US" sz="1800" dirty="0">
                <a:latin typeface="+mj-lt"/>
              </a:rPr>
              <a:t>Ester are more sticky, high viscosity. Circulation is slower than with mineral.</a:t>
            </a:r>
          </a:p>
          <a:p>
            <a:pPr marL="342900" indent="-342900" algn="just">
              <a:buFont typeface="Arial" panose="020B0604020202020204" pitchFamily="34" charset="0"/>
              <a:buChar char="•"/>
            </a:pPr>
            <a:r>
              <a:rPr lang="en-US" sz="1800" dirty="0">
                <a:latin typeface="+mj-lt"/>
              </a:rPr>
              <a:t>Ester oxidation is higher, faster not good for our application where the oil tank is not sealed and not designed for ester oils. </a:t>
            </a:r>
          </a:p>
          <a:p>
            <a:pPr marL="342900" indent="-342900" algn="just">
              <a:buFont typeface="Arial" panose="020B0604020202020204" pitchFamily="34" charset="0"/>
              <a:buChar char="•"/>
            </a:pPr>
            <a:r>
              <a:rPr lang="en-US" sz="1800" dirty="0">
                <a:latin typeface="+mj-lt"/>
              </a:rPr>
              <a:t>Need to redesign everything and train operators/industry if we want to use it</a:t>
            </a:r>
          </a:p>
          <a:p>
            <a:pPr marL="342900" indent="-342900" algn="just">
              <a:buFont typeface="Arial" panose="020B0604020202020204" pitchFamily="34" charset="0"/>
              <a:buChar char="•"/>
            </a:pPr>
            <a:r>
              <a:rPr lang="en-US" sz="1800" dirty="0">
                <a:latin typeface="+mj-lt"/>
              </a:rPr>
              <a:t>Shell S5 (biodegradable) is promising S4 is excellent</a:t>
            </a:r>
          </a:p>
          <a:p>
            <a:pPr marL="342900" indent="-342900" algn="just">
              <a:buFont typeface="Arial" panose="020B0604020202020204" pitchFamily="34" charset="0"/>
              <a:buChar char="•"/>
            </a:pPr>
            <a:r>
              <a:rPr lang="fr-FR" sz="1800" dirty="0">
                <a:latin typeface="+mj-lt"/>
              </a:rPr>
              <a:t>PFAE (Palm </a:t>
            </a:r>
            <a:r>
              <a:rPr lang="fr-FR" sz="1800" dirty="0" err="1">
                <a:latin typeface="+mj-lt"/>
              </a:rPr>
              <a:t>Fatty</a:t>
            </a:r>
            <a:r>
              <a:rPr lang="fr-FR" sz="1800" dirty="0">
                <a:latin typeface="+mj-lt"/>
              </a:rPr>
              <a:t> Acid Ester) - to </a:t>
            </a:r>
            <a:r>
              <a:rPr lang="fr-FR" sz="1800" dirty="0" err="1">
                <a:latin typeface="+mj-lt"/>
              </a:rPr>
              <a:t>be</a:t>
            </a:r>
            <a:r>
              <a:rPr lang="fr-FR" sz="1800" dirty="0">
                <a:latin typeface="+mj-lt"/>
              </a:rPr>
              <a:t> </a:t>
            </a:r>
            <a:r>
              <a:rPr lang="fr-FR" sz="1800" dirty="0" err="1">
                <a:latin typeface="+mj-lt"/>
              </a:rPr>
              <a:t>tested</a:t>
            </a:r>
            <a:endParaRPr lang="fr-FR" sz="1800" dirty="0">
              <a:latin typeface="+mj-lt"/>
            </a:endParaRPr>
          </a:p>
          <a:p>
            <a:pPr marL="342900" indent="-342900" algn="just">
              <a:buFont typeface="Arial" panose="020B0604020202020204" pitchFamily="34" charset="0"/>
              <a:buChar char="•"/>
            </a:pPr>
            <a:r>
              <a:rPr lang="en-US" sz="1800" dirty="0">
                <a:latin typeface="+mj-lt"/>
              </a:rPr>
              <a:t>Filtering before cooking the oil and keep it under vacuum as much as possible. Esters are real sponges</a:t>
            </a:r>
          </a:p>
          <a:p>
            <a:pPr marL="342900" indent="-342900" algn="just">
              <a:buFont typeface="Arial" panose="020B0604020202020204" pitchFamily="34" charset="0"/>
              <a:buChar char="•"/>
            </a:pPr>
            <a:r>
              <a:rPr lang="en-US" sz="1800" dirty="0" err="1">
                <a:latin typeface="+mj-lt"/>
              </a:rPr>
              <a:t>Brd</a:t>
            </a:r>
            <a:r>
              <a:rPr lang="en-US" sz="1800" dirty="0">
                <a:latin typeface="+mj-lt"/>
              </a:rPr>
              <a:t> produces alcohol, water and acids which helps to get more </a:t>
            </a:r>
            <a:r>
              <a:rPr lang="en-US" sz="1800" dirty="0" err="1">
                <a:latin typeface="+mj-lt"/>
              </a:rPr>
              <a:t>brd</a:t>
            </a:r>
            <a:r>
              <a:rPr lang="en-US" sz="1800" dirty="0">
                <a:latin typeface="+mj-lt"/>
              </a:rPr>
              <a:t>. Self running process</a:t>
            </a:r>
            <a:endParaRPr lang="LID4096" sz="1800" dirty="0">
              <a:latin typeface="+mj-lt"/>
            </a:endParaRPr>
          </a:p>
        </p:txBody>
      </p:sp>
      <p:sp>
        <p:nvSpPr>
          <p:cNvPr id="12" name="TextBox 11">
            <a:extLst>
              <a:ext uri="{FF2B5EF4-FFF2-40B4-BE49-F238E27FC236}">
                <a16:creationId xmlns:a16="http://schemas.microsoft.com/office/drawing/2014/main" id="{BCDD7DA2-0954-6016-1485-FBF3C0A4FE92}"/>
              </a:ext>
            </a:extLst>
          </p:cNvPr>
          <p:cNvSpPr txBox="1"/>
          <p:nvPr/>
        </p:nvSpPr>
        <p:spPr>
          <a:xfrm>
            <a:off x="373626" y="4733538"/>
            <a:ext cx="845103" cy="830997"/>
          </a:xfrm>
          <a:prstGeom prst="rect">
            <a:avLst/>
          </a:prstGeom>
          <a:noFill/>
        </p:spPr>
        <p:txBody>
          <a:bodyPr wrap="none" rtlCol="0">
            <a:spAutoFit/>
          </a:bodyPr>
          <a:lstStyle/>
          <a:p>
            <a:r>
              <a:rPr lang="en-US" dirty="0">
                <a:latin typeface="+mj-lt"/>
              </a:rPr>
              <a:t>Ideas</a:t>
            </a:r>
          </a:p>
          <a:p>
            <a:endParaRPr lang="LID4096" dirty="0">
              <a:latin typeface="+mj-lt"/>
            </a:endParaRPr>
          </a:p>
        </p:txBody>
      </p:sp>
      <p:sp>
        <p:nvSpPr>
          <p:cNvPr id="13" name="TextBox 12">
            <a:extLst>
              <a:ext uri="{FF2B5EF4-FFF2-40B4-BE49-F238E27FC236}">
                <a16:creationId xmlns:a16="http://schemas.microsoft.com/office/drawing/2014/main" id="{6708EE15-E9E8-6A52-F19A-E9037104A2C5}"/>
              </a:ext>
            </a:extLst>
          </p:cNvPr>
          <p:cNvSpPr txBox="1"/>
          <p:nvPr/>
        </p:nvSpPr>
        <p:spPr>
          <a:xfrm>
            <a:off x="373625" y="5149036"/>
            <a:ext cx="9950246" cy="923330"/>
          </a:xfrm>
          <a:prstGeom prst="rect">
            <a:avLst/>
          </a:prstGeom>
          <a:noFill/>
        </p:spPr>
        <p:txBody>
          <a:bodyPr wrap="square">
            <a:spAutoFit/>
          </a:bodyPr>
          <a:lstStyle/>
          <a:p>
            <a:pPr marL="342900" indent="-342900" algn="just">
              <a:buFont typeface="Arial" panose="020B0604020202020204" pitchFamily="34" charset="0"/>
              <a:buChar char="•"/>
            </a:pPr>
            <a:r>
              <a:rPr lang="en-US" sz="1800" dirty="0">
                <a:latin typeface="+mj-lt"/>
              </a:rPr>
              <a:t>Measure water content before and after the cleaning</a:t>
            </a:r>
          </a:p>
          <a:p>
            <a:pPr marL="342900" indent="-342900" algn="just">
              <a:buFont typeface="Arial" panose="020B0604020202020204" pitchFamily="34" charset="0"/>
              <a:buChar char="•"/>
            </a:pPr>
            <a:r>
              <a:rPr lang="en-US" sz="1800" dirty="0">
                <a:latin typeface="+mj-lt"/>
              </a:rPr>
              <a:t>Study the cleaning effect on ester oils</a:t>
            </a:r>
          </a:p>
          <a:p>
            <a:pPr marL="342900" indent="-342900" algn="just">
              <a:buFont typeface="Arial" panose="020B0604020202020204" pitchFamily="34" charset="0"/>
              <a:buChar char="•"/>
            </a:pPr>
            <a:r>
              <a:rPr lang="en-US" sz="1800" dirty="0">
                <a:latin typeface="+mj-lt"/>
              </a:rPr>
              <a:t>Understand the needed improvements on HV modulators to use ester oils</a:t>
            </a:r>
            <a:endParaRPr lang="LID4096" sz="1800" dirty="0">
              <a:latin typeface="+mj-lt"/>
            </a:endParaRPr>
          </a:p>
        </p:txBody>
      </p:sp>
    </p:spTree>
    <p:extLst>
      <p:ext uri="{BB962C8B-B14F-4D97-AF65-F5344CB8AC3E}">
        <p14:creationId xmlns:p14="http://schemas.microsoft.com/office/powerpoint/2010/main" val="22483329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48F1639F-C971-4886-9B23-F65CC5DEC060}"/>
              </a:ext>
            </a:extLst>
          </p:cNvPr>
          <p:cNvSpPr>
            <a:spLocks noGrp="1"/>
          </p:cNvSpPr>
          <p:nvPr>
            <p:ph type="ftr" sz="quarter" idx="10"/>
          </p:nvPr>
        </p:nvSpPr>
        <p:spPr/>
        <p:txBody>
          <a:bodyPr/>
          <a:lstStyle/>
          <a:p>
            <a:pPr>
              <a:defRPr/>
            </a:pPr>
            <a:r>
              <a:rPr lang="en-US"/>
              <a:t>Pepitone - Awake CB October 2022</a:t>
            </a:r>
            <a:endParaRPr lang="en-US" dirty="0"/>
          </a:p>
        </p:txBody>
      </p:sp>
      <p:sp>
        <p:nvSpPr>
          <p:cNvPr id="3" name="Date Placeholder 2">
            <a:extLst>
              <a:ext uri="{FF2B5EF4-FFF2-40B4-BE49-F238E27FC236}">
                <a16:creationId xmlns:a16="http://schemas.microsoft.com/office/drawing/2014/main" id="{35E2D28E-031D-4D79-BD18-3C4EB5FE12C2}"/>
              </a:ext>
            </a:extLst>
          </p:cNvPr>
          <p:cNvSpPr>
            <a:spLocks noGrp="1"/>
          </p:cNvSpPr>
          <p:nvPr>
            <p:ph type="dt" sz="half" idx="11"/>
          </p:nvPr>
        </p:nvSpPr>
        <p:spPr/>
        <p:txBody>
          <a:bodyPr/>
          <a:lstStyle/>
          <a:p>
            <a:pPr>
              <a:defRPr/>
            </a:pPr>
            <a:r>
              <a:rPr lang="LID4096"/>
              <a:t>06 Oct 2022</a:t>
            </a:r>
            <a:endParaRPr lang="en-US" dirty="0"/>
          </a:p>
        </p:txBody>
      </p:sp>
      <p:sp>
        <p:nvSpPr>
          <p:cNvPr id="2" name="Title 1">
            <a:extLst>
              <a:ext uri="{FF2B5EF4-FFF2-40B4-BE49-F238E27FC236}">
                <a16:creationId xmlns:a16="http://schemas.microsoft.com/office/drawing/2014/main" id="{A9C8D80E-9C4D-483B-8E26-E2C76AD35353}"/>
              </a:ext>
            </a:extLst>
          </p:cNvPr>
          <p:cNvSpPr>
            <a:spLocks noGrp="1"/>
          </p:cNvSpPr>
          <p:nvPr>
            <p:ph type="title"/>
          </p:nvPr>
        </p:nvSpPr>
        <p:spPr/>
        <p:txBody>
          <a:bodyPr/>
          <a:lstStyle/>
          <a:p>
            <a:r>
              <a:rPr lang="en-US" dirty="0"/>
              <a:t>Solid state amplifiers</a:t>
            </a:r>
          </a:p>
        </p:txBody>
      </p:sp>
    </p:spTree>
    <p:extLst>
      <p:ext uri="{BB962C8B-B14F-4D97-AF65-F5344CB8AC3E}">
        <p14:creationId xmlns:p14="http://schemas.microsoft.com/office/powerpoint/2010/main" val="35043648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43BF0AE5-DC52-4D9D-A77F-DD599E23574B}"/>
              </a:ext>
            </a:extLst>
          </p:cNvPr>
          <p:cNvSpPr>
            <a:spLocks noGrp="1"/>
          </p:cNvSpPr>
          <p:nvPr>
            <p:ph type="title"/>
          </p:nvPr>
        </p:nvSpPr>
        <p:spPr/>
        <p:txBody>
          <a:bodyPr/>
          <a:lstStyle/>
          <a:p>
            <a:r>
              <a:rPr lang="en-US" dirty="0"/>
              <a:t>Block diagram of 250 W SSPA @ 3 GHz initial</a:t>
            </a:r>
            <a:endParaRPr lang="LID4096" dirty="0"/>
          </a:p>
        </p:txBody>
      </p:sp>
      <p:sp>
        <p:nvSpPr>
          <p:cNvPr id="7" name="Date Placeholder 6">
            <a:extLst>
              <a:ext uri="{FF2B5EF4-FFF2-40B4-BE49-F238E27FC236}">
                <a16:creationId xmlns:a16="http://schemas.microsoft.com/office/drawing/2014/main" id="{A4C2CD39-E5B4-4157-A84E-38D2FA2985AD}"/>
              </a:ext>
            </a:extLst>
          </p:cNvPr>
          <p:cNvSpPr>
            <a:spLocks noGrp="1"/>
          </p:cNvSpPr>
          <p:nvPr>
            <p:ph type="dt" sz="half" idx="10"/>
          </p:nvPr>
        </p:nvSpPr>
        <p:spPr/>
        <p:txBody>
          <a:bodyPr/>
          <a:lstStyle/>
          <a:p>
            <a:pPr>
              <a:defRPr/>
            </a:pPr>
            <a:r>
              <a:rPr lang="LID4096"/>
              <a:t>06 Oct 2022</a:t>
            </a:r>
            <a:endParaRPr lang="en-US" dirty="0"/>
          </a:p>
        </p:txBody>
      </p:sp>
      <p:sp>
        <p:nvSpPr>
          <p:cNvPr id="8" name="Footer Placeholder 7">
            <a:extLst>
              <a:ext uri="{FF2B5EF4-FFF2-40B4-BE49-F238E27FC236}">
                <a16:creationId xmlns:a16="http://schemas.microsoft.com/office/drawing/2014/main" id="{37AB9581-5912-49E7-B07F-9723A08160C1}"/>
              </a:ext>
            </a:extLst>
          </p:cNvPr>
          <p:cNvSpPr>
            <a:spLocks noGrp="1"/>
          </p:cNvSpPr>
          <p:nvPr>
            <p:ph type="ftr" sz="quarter" idx="11"/>
          </p:nvPr>
        </p:nvSpPr>
        <p:spPr/>
        <p:txBody>
          <a:bodyPr/>
          <a:lstStyle/>
          <a:p>
            <a:pPr>
              <a:defRPr/>
            </a:pPr>
            <a:r>
              <a:rPr lang="en-US"/>
              <a:t>Pepitone - Awake CB October 2022</a:t>
            </a:r>
            <a:endParaRPr lang="en-US" dirty="0"/>
          </a:p>
        </p:txBody>
      </p:sp>
      <p:pic>
        <p:nvPicPr>
          <p:cNvPr id="3" name="Picture 2" descr="Diagram&#10;&#10;Description automatically generated">
            <a:extLst>
              <a:ext uri="{FF2B5EF4-FFF2-40B4-BE49-F238E27FC236}">
                <a16:creationId xmlns:a16="http://schemas.microsoft.com/office/drawing/2014/main" id="{871964F7-A7A8-8DBD-369E-E4701EA9294C}"/>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68057" y="992038"/>
            <a:ext cx="12055885" cy="4913676"/>
          </a:xfrm>
          <a:prstGeom prst="rect">
            <a:avLst/>
          </a:prstGeom>
        </p:spPr>
      </p:pic>
    </p:spTree>
    <p:extLst>
      <p:ext uri="{BB962C8B-B14F-4D97-AF65-F5344CB8AC3E}">
        <p14:creationId xmlns:p14="http://schemas.microsoft.com/office/powerpoint/2010/main" val="3061676916"/>
      </p:ext>
    </p:extLst>
  </p:cSld>
  <p:clrMapOvr>
    <a:masterClrMapping/>
  </p:clrMapOvr>
</p:sld>
</file>

<file path=ppt/theme/theme1.xml><?xml version="1.0" encoding="utf-8"?>
<a:theme xmlns:a="http://schemas.openxmlformats.org/drawingml/2006/main" name="RR004-UUgrabard-ESS">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alibri">
      <a:maj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libri" panose="020F050202020403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sv-SE" sz="2400" b="0" i="0" u="none" strike="noStrike" cap="none" normalizeH="0" baseline="0">
            <a:ln>
              <a:noFill/>
            </a:ln>
            <a:solidFill>
              <a:schemeClr val="tx1"/>
            </a:solidFill>
            <a:effectLst/>
            <a:latin typeface="Arial" charset="0"/>
            <a:ea typeface="ＭＳ Ｐゴシック" charset="-128"/>
            <a:cs typeface="ＭＳ Ｐゴシック" charset="-128"/>
          </a:defRPr>
        </a:defPPr>
      </a:lstStyle>
    </a:lnDef>
  </a:objectDefaults>
  <a:extraClrSchemeLst>
    <a:extraClrScheme>
      <a:clrScheme name="Tom pre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Tom pre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Tom pre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Tom pre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Tom pre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Tom pre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Tom pre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Tom pre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Tom pre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Tom pre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Tom pre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Tom pre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tem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RR004-UUgrabard-ESS</Template>
  <TotalTime>32083</TotalTime>
  <Words>856</Words>
  <Application>Microsoft Office PowerPoint</Application>
  <PresentationFormat>Widescreen</PresentationFormat>
  <Paragraphs>135</Paragraphs>
  <Slides>23</Slides>
  <Notes>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Arial</vt:lpstr>
      <vt:lpstr>Calibri</vt:lpstr>
      <vt:lpstr>RR004-UUgrabard-ESS</vt:lpstr>
      <vt:lpstr>High power RF system</vt:lpstr>
      <vt:lpstr>Outline</vt:lpstr>
      <vt:lpstr>Layout of the RF line</vt:lpstr>
      <vt:lpstr>Last CB</vt:lpstr>
      <vt:lpstr>UHV circulator</vt:lpstr>
      <vt:lpstr>Oil tests</vt:lpstr>
      <vt:lpstr>Oil tests – conclusions and ideas</vt:lpstr>
      <vt:lpstr>Solid state amplifiers</vt:lpstr>
      <vt:lpstr>Block diagram of 250 W SSPA @ 3 GHz initial</vt:lpstr>
      <vt:lpstr>Block diagram of 250 W SSPA @ 3 GHz new</vt:lpstr>
      <vt:lpstr>SSPA controlled by a PLC</vt:lpstr>
      <vt:lpstr>New layout with PLC</vt:lpstr>
      <vt:lpstr>SSPA and test set-up</vt:lpstr>
      <vt:lpstr>Results</vt:lpstr>
      <vt:lpstr>SSPA @ 12 GHz</vt:lpstr>
      <vt:lpstr>Low level RF - mTCA</vt:lpstr>
      <vt:lpstr>Last CB</vt:lpstr>
      <vt:lpstr>Now</vt:lpstr>
      <vt:lpstr>Measurements</vt:lpstr>
      <vt:lpstr>Open source</vt:lpstr>
      <vt:lpstr>Conclusions</vt:lpstr>
      <vt:lpstr>Conclusions</vt:lpstr>
      <vt:lpstr>Thank you for your attention</vt:lpstr>
    </vt:vector>
  </TitlesOfParts>
  <Company>CERN</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SAC meeting on Ångström FEL Beam dynamics</dc:title>
  <dc:creator>pepitone.kevin@gmail.com</dc:creator>
  <cp:lastModifiedBy>Kevin Pepitone</cp:lastModifiedBy>
  <cp:revision>594</cp:revision>
  <cp:lastPrinted>2015-01-29T11:56:53Z</cp:lastPrinted>
  <dcterms:created xsi:type="dcterms:W3CDTF">2010-02-24T17:17:31Z</dcterms:created>
  <dcterms:modified xsi:type="dcterms:W3CDTF">2022-10-05T15:23:24Z</dcterms:modified>
</cp:coreProperties>
</file>