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1086" r:id="rId3"/>
    <p:sldId id="1097" r:id="rId4"/>
    <p:sldId id="1098" r:id="rId5"/>
    <p:sldId id="1101" r:id="rId6"/>
    <p:sldId id="1102" r:id="rId7"/>
    <p:sldId id="1103" r:id="rId8"/>
    <p:sldId id="1104" r:id="rId9"/>
    <p:sldId id="1093" r:id="rId10"/>
    <p:sldId id="1106" r:id="rId11"/>
    <p:sldId id="1100" r:id="rId12"/>
    <p:sldId id="109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86"/>
  </p:normalViewPr>
  <p:slideViewPr>
    <p:cSldViewPr snapToGrid="0" snapToObjects="1">
      <p:cViewPr varScale="1">
        <p:scale>
          <a:sx n="72" d="100"/>
          <a:sy n="72" d="100"/>
        </p:scale>
        <p:origin x="384" y="5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chemeClr val="tx2"/>
                </a:solidFill>
                <a:latin typeface="Corbel" panose="020B0503020204020204" pitchFamily="34" charset="0"/>
              </a:defRPr>
            </a:lvl1pPr>
            <a:lvl2pPr marL="324000" indent="-324000">
              <a:buFont typeface="Arial" charset="0"/>
              <a:buChar char="•"/>
              <a:tabLst/>
              <a:defRPr sz="2000">
                <a:solidFill>
                  <a:schemeClr val="tx2"/>
                </a:solidFill>
                <a:latin typeface="Corbel" panose="020B0503020204020204" pitchFamily="34" charset="0"/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 sz="1800">
                <a:solidFill>
                  <a:schemeClr val="tx2"/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6/9/2021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Corbel" panose="020B0503020204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rbel" panose="020B05030202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20/4/2021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10/6/2022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S. Mazzoni for the BI team</a:t>
            </a:r>
          </a:p>
          <a:p>
            <a:pPr algn="l"/>
            <a:r>
              <a:rPr lang="en-US" sz="1800" dirty="0"/>
              <a:t>AWAKE collaboration meeting @ CERN, 5-7 October 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D49FE2-F975-1B76-5254-BBB28CCF0D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Improvement of proton BPM resolution. Present system is “ALPS” prototype at 70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 (RMS).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BI internal review on June 2022, two main options proposed to achieve an estimated of 20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m RMS: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refurbish present system (log&gt; </a:t>
            </a:r>
            <a:r>
              <a:rPr lang="en-US" dirty="0" err="1"/>
              <a:t>lin</a:t>
            </a:r>
            <a:r>
              <a:rPr lang="en-US" dirty="0"/>
              <a:t> amplifiers). Cheapest option, actual improvement to be quantified, not in the way of moving towards a standard CERN BI system.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replace with HL-LHC BPM currently under development. 20 um RMS resolution should be reachable. New BPM and new cables to be pulled (except last 5 BPMs). More expensive, standard BI system (performance, maintenance)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057FB3-C701-3E08-B4B7-7B94540FA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 for proton line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3529E6-3769-11B1-2B89-2D600EA5A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C3AF4-6E5B-CB9D-0C1B-BC9BE8195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65CA7F-49B6-F4B0-259A-0749217E1038}"/>
              </a:ext>
            </a:extLst>
          </p:cNvPr>
          <p:cNvSpPr txBox="1"/>
          <p:nvPr/>
        </p:nvSpPr>
        <p:spPr>
          <a:xfrm>
            <a:off x="5417598" y="544877"/>
            <a:ext cx="60945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IBIC 2017 : https://accelconf.web.cern.ch/ibic2017/papers/tupcf06.pdf</a:t>
            </a:r>
          </a:p>
        </p:txBody>
      </p:sp>
    </p:spTree>
    <p:extLst>
      <p:ext uri="{BB962C8B-B14F-4D97-AF65-F5344CB8AC3E}">
        <p14:creationId xmlns:p14="http://schemas.microsoft.com/office/powerpoint/2010/main" val="21854834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C852D4-D5D3-49B3-9500-31D59C1CF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333254"/>
            <a:ext cx="7606074" cy="4904259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present BLMs need to be refurbished. Additional ones due to longer p+ line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Estimated is between 12-15 new systems.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1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0A0BED-B1A7-486D-822D-A0C6733B8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BLMs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21769-EE3B-40DE-9FAA-6FBFBAA4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42F48-EF7C-40C0-A9A3-1FEEE947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2660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C852D4-D5D3-49B3-9500-31D59C1CF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6" y="1333254"/>
            <a:ext cx="11376025" cy="4904259"/>
          </a:xfrm>
        </p:spPr>
        <p:txBody>
          <a:bodyPr/>
          <a:lstStyle/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MPP will contribute to: 3rd streak camera, injection diagnostics, THz diagnostics (plasma)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AWAKE-UK (UCL, </a:t>
            </a:r>
            <a:r>
              <a:rPr lang="en-US" sz="2100" dirty="0" err="1"/>
              <a:t>UMan</a:t>
            </a:r>
            <a:r>
              <a:rPr lang="en-US" sz="2100" dirty="0"/>
              <a:t>, </a:t>
            </a:r>
            <a:r>
              <a:rPr lang="en-US" sz="2100" dirty="0" err="1"/>
              <a:t>ULiv</a:t>
            </a:r>
            <a:r>
              <a:rPr lang="en-US" sz="2100" dirty="0"/>
              <a:t>, RHUL, Strathclyde, </a:t>
            </a:r>
            <a:r>
              <a:rPr lang="en-US" sz="2100" dirty="0" err="1"/>
              <a:t>UOxford</a:t>
            </a:r>
            <a:r>
              <a:rPr lang="en-US" sz="2100" dirty="0"/>
              <a:t>): 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bunch length studies (</a:t>
            </a:r>
            <a:r>
              <a:rPr lang="en-US" sz="1700" dirty="0" err="1"/>
              <a:t>UMan</a:t>
            </a:r>
            <a:r>
              <a:rPr lang="en-US" sz="1700" dirty="0"/>
              <a:t>, </a:t>
            </a:r>
            <a:r>
              <a:rPr lang="en-US" sz="1700" dirty="0" err="1"/>
              <a:t>Uliv</a:t>
            </a:r>
            <a:r>
              <a:rPr lang="en-US" sz="1700" dirty="0"/>
              <a:t>, RHUL)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emittance measurement (</a:t>
            </a:r>
            <a:r>
              <a:rPr lang="en-US" sz="1700" dirty="0" err="1"/>
              <a:t>Uman</a:t>
            </a:r>
            <a:r>
              <a:rPr lang="en-US" sz="1700" dirty="0"/>
              <a:t>, UCL via spectrometer)</a:t>
            </a:r>
          </a:p>
          <a:p>
            <a:pPr marL="666900" lvl="1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spectrometer upgrade (UCL)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TRIUMF involvement in BPM development to be defined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CERN BI will provide support. 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sz="2100" dirty="0"/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100" dirty="0"/>
              <a:t>(good) option: PhD students in BI (to be discussed in advance)</a:t>
            </a:r>
          </a:p>
          <a:p>
            <a:pPr marL="342900" indent="-3429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21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0A0BED-B1A7-486D-822D-A0C6733B8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 from Institutes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21769-EE3B-40DE-9FAA-6FBFBAA4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42F48-EF7C-40C0-A9A3-1FEEE947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3560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9195E-41F4-45AB-B459-4822E5AB5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instruments for Run 2c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56E8D-1E03-4100-9C5A-B980D8CD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6C60B-335A-406F-98A5-3D4DD06A5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83C348-33E2-4FBF-9CC6-DB0DB614B45C}"/>
              </a:ext>
            </a:extLst>
          </p:cNvPr>
          <p:cNvGrpSpPr/>
          <p:nvPr/>
        </p:nvGrpSpPr>
        <p:grpSpPr>
          <a:xfrm>
            <a:off x="1176077" y="785812"/>
            <a:ext cx="9368098" cy="5286375"/>
            <a:chOff x="102348" y="98961"/>
            <a:chExt cx="12192000" cy="675903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0715B50-215E-4AEF-B68A-833816946B3D}"/>
                </a:ext>
              </a:extLst>
            </p:cNvPr>
            <p:cNvGrpSpPr/>
            <p:nvPr/>
          </p:nvGrpSpPr>
          <p:grpSpPr>
            <a:xfrm>
              <a:off x="102348" y="98961"/>
              <a:ext cx="12192000" cy="6759039"/>
              <a:chOff x="102348" y="98961"/>
              <a:chExt cx="12192000" cy="6759039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F7D010D-3D61-4168-A0B2-986B9B5212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2348" y="98961"/>
                <a:ext cx="12192000" cy="6759039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A2BFF41-DFC2-4C72-B49D-E5F22E33DAC9}"/>
                  </a:ext>
                </a:extLst>
              </p:cNvPr>
              <p:cNvSpPr/>
              <p:nvPr/>
            </p:nvSpPr>
            <p:spPr>
              <a:xfrm>
                <a:off x="4826524" y="2238351"/>
                <a:ext cx="631596" cy="1036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E6AACC-2DE9-44DE-8E84-15BFA8F773AF}"/>
                </a:ext>
              </a:extLst>
            </p:cNvPr>
            <p:cNvSpPr/>
            <p:nvPr/>
          </p:nvSpPr>
          <p:spPr>
            <a:xfrm>
              <a:off x="406124" y="4204183"/>
              <a:ext cx="5479846" cy="16433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B555A79-E7D9-4748-AC5C-73631CB0C06F}"/>
                </a:ext>
              </a:extLst>
            </p:cNvPr>
            <p:cNvSpPr/>
            <p:nvPr/>
          </p:nvSpPr>
          <p:spPr>
            <a:xfrm>
              <a:off x="7830030" y="1321654"/>
              <a:ext cx="4171150" cy="17902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9426FD-1512-464C-B9E0-783AE6AC3DDC}"/>
                </a:ext>
              </a:extLst>
            </p:cNvPr>
            <p:cNvSpPr/>
            <p:nvPr/>
          </p:nvSpPr>
          <p:spPr>
            <a:xfrm>
              <a:off x="1275550" y="2762751"/>
              <a:ext cx="1459965" cy="15172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B291D0-51AB-446A-96F0-F8959EF20399}"/>
                </a:ext>
              </a:extLst>
            </p:cNvPr>
            <p:cNvSpPr/>
            <p:nvPr/>
          </p:nvSpPr>
          <p:spPr>
            <a:xfrm>
              <a:off x="4295375" y="3428999"/>
              <a:ext cx="429024" cy="9893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2B15C2-68C6-4336-9103-111627B3420E}"/>
                </a:ext>
              </a:extLst>
            </p:cNvPr>
            <p:cNvSpPr/>
            <p:nvPr/>
          </p:nvSpPr>
          <p:spPr>
            <a:xfrm>
              <a:off x="5369859" y="3783477"/>
              <a:ext cx="429024" cy="8338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3F1F03A-C858-45BB-BB22-55351CE7FA26}"/>
                </a:ext>
              </a:extLst>
            </p:cNvPr>
            <p:cNvSpPr/>
            <p:nvPr/>
          </p:nvSpPr>
          <p:spPr>
            <a:xfrm>
              <a:off x="9818914" y="2981406"/>
              <a:ext cx="790174" cy="1306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A500BD1-27F6-494E-A0FB-5138A181212A}"/>
              </a:ext>
            </a:extLst>
          </p:cNvPr>
          <p:cNvSpPr/>
          <p:nvPr/>
        </p:nvSpPr>
        <p:spPr>
          <a:xfrm>
            <a:off x="2292810" y="1028700"/>
            <a:ext cx="2038350" cy="21040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001423-AD4F-4616-B9D4-6FCD8D8218C1}"/>
              </a:ext>
            </a:extLst>
          </p:cNvPr>
          <p:cNvSpPr txBox="1"/>
          <p:nvPr/>
        </p:nvSpPr>
        <p:spPr>
          <a:xfrm>
            <a:off x="431426" y="3692794"/>
            <a:ext cx="5408657" cy="13849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dirty="0">
                <a:latin typeface="Corbel" panose="020B0503020204020204" pitchFamily="34" charset="0"/>
              </a:rPr>
              <a:t>Dismantle, store, move and reconnect existing instruments from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18 MeV e- line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common e+, p+ line (</a:t>
            </a:r>
            <a:r>
              <a:rPr lang="en-US" u="sng" dirty="0">
                <a:latin typeface="Corbel" panose="020B0503020204020204" pitchFamily="34" charset="0"/>
              </a:rPr>
              <a:t>no new instruments </a:t>
            </a:r>
            <a:r>
              <a:rPr lang="en-US" dirty="0" err="1">
                <a:latin typeface="Corbel" panose="020B0503020204020204" pitchFamily="34" charset="0"/>
              </a:rPr>
              <a:t>wrt</a:t>
            </a:r>
            <a:r>
              <a:rPr lang="en-US" dirty="0">
                <a:latin typeface="Corbel" panose="020B0503020204020204" pitchFamily="34" charset="0"/>
              </a:rPr>
              <a:t> 2b)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after plasma cell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18CFB051-763D-445B-B291-106DAACEE32E}"/>
              </a:ext>
            </a:extLst>
          </p:cNvPr>
          <p:cNvSpPr/>
          <p:nvPr/>
        </p:nvSpPr>
        <p:spPr>
          <a:xfrm>
            <a:off x="6818667" y="3255974"/>
            <a:ext cx="3958923" cy="260136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50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9195E-41F4-45AB-B459-4822E5AB5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instruments for Run 2c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56E8D-1E03-4100-9C5A-B980D8CD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6C60B-335A-406F-98A5-3D4DD06A5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83C348-33E2-4FBF-9CC6-DB0DB614B45C}"/>
              </a:ext>
            </a:extLst>
          </p:cNvPr>
          <p:cNvGrpSpPr/>
          <p:nvPr/>
        </p:nvGrpSpPr>
        <p:grpSpPr>
          <a:xfrm>
            <a:off x="1176077" y="785812"/>
            <a:ext cx="9368098" cy="5286375"/>
            <a:chOff x="102348" y="98961"/>
            <a:chExt cx="12192000" cy="675903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0715B50-215E-4AEF-B68A-833816946B3D}"/>
                </a:ext>
              </a:extLst>
            </p:cNvPr>
            <p:cNvGrpSpPr/>
            <p:nvPr/>
          </p:nvGrpSpPr>
          <p:grpSpPr>
            <a:xfrm>
              <a:off x="102348" y="98961"/>
              <a:ext cx="12192000" cy="6759039"/>
              <a:chOff x="102348" y="98961"/>
              <a:chExt cx="12192000" cy="6759039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F7D010D-3D61-4168-A0B2-986B9B5212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2348" y="98961"/>
                <a:ext cx="12192000" cy="6759039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A2BFF41-DFC2-4C72-B49D-E5F22E33DAC9}"/>
                  </a:ext>
                </a:extLst>
              </p:cNvPr>
              <p:cNvSpPr/>
              <p:nvPr/>
            </p:nvSpPr>
            <p:spPr>
              <a:xfrm>
                <a:off x="4826524" y="2238351"/>
                <a:ext cx="631596" cy="1036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E6AACC-2DE9-44DE-8E84-15BFA8F773AF}"/>
                </a:ext>
              </a:extLst>
            </p:cNvPr>
            <p:cNvSpPr/>
            <p:nvPr/>
          </p:nvSpPr>
          <p:spPr>
            <a:xfrm>
              <a:off x="406124" y="4204183"/>
              <a:ext cx="5479846" cy="16433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B555A79-E7D9-4748-AC5C-73631CB0C06F}"/>
                </a:ext>
              </a:extLst>
            </p:cNvPr>
            <p:cNvSpPr/>
            <p:nvPr/>
          </p:nvSpPr>
          <p:spPr>
            <a:xfrm>
              <a:off x="7830030" y="1321654"/>
              <a:ext cx="4171150" cy="17902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9426FD-1512-464C-B9E0-783AE6AC3DDC}"/>
                </a:ext>
              </a:extLst>
            </p:cNvPr>
            <p:cNvSpPr/>
            <p:nvPr/>
          </p:nvSpPr>
          <p:spPr>
            <a:xfrm>
              <a:off x="1275550" y="2762751"/>
              <a:ext cx="1459965" cy="15172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B291D0-51AB-446A-96F0-F8959EF20399}"/>
                </a:ext>
              </a:extLst>
            </p:cNvPr>
            <p:cNvSpPr/>
            <p:nvPr/>
          </p:nvSpPr>
          <p:spPr>
            <a:xfrm>
              <a:off x="4295375" y="3428999"/>
              <a:ext cx="429024" cy="9893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2B15C2-68C6-4336-9103-111627B3420E}"/>
                </a:ext>
              </a:extLst>
            </p:cNvPr>
            <p:cNvSpPr/>
            <p:nvPr/>
          </p:nvSpPr>
          <p:spPr>
            <a:xfrm>
              <a:off x="5369859" y="3783477"/>
              <a:ext cx="429024" cy="8338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3F1F03A-C858-45BB-BB22-55351CE7FA26}"/>
                </a:ext>
              </a:extLst>
            </p:cNvPr>
            <p:cNvSpPr/>
            <p:nvPr/>
          </p:nvSpPr>
          <p:spPr>
            <a:xfrm>
              <a:off x="9818914" y="2981406"/>
              <a:ext cx="790174" cy="1306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7001423-AD4F-4616-B9D4-6FCD8D8218C1}"/>
              </a:ext>
            </a:extLst>
          </p:cNvPr>
          <p:cNvSpPr txBox="1"/>
          <p:nvPr/>
        </p:nvSpPr>
        <p:spPr>
          <a:xfrm>
            <a:off x="431426" y="3692794"/>
            <a:ext cx="5400031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dirty="0">
                <a:latin typeface="Corbel" panose="020B0503020204020204" pitchFamily="34" charset="0"/>
              </a:rPr>
              <a:t>Dismantle, store, move and reconnect existing instruments from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18 MeV e- line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common e+, p+ line (no new instruments </a:t>
            </a:r>
            <a:r>
              <a:rPr lang="en-US" dirty="0" err="1">
                <a:latin typeface="Corbel" panose="020B0503020204020204" pitchFamily="34" charset="0"/>
              </a:rPr>
              <a:t>wrt</a:t>
            </a:r>
            <a:r>
              <a:rPr lang="en-US" dirty="0">
                <a:latin typeface="Corbel" panose="020B0503020204020204" pitchFamily="34" charset="0"/>
              </a:rPr>
              <a:t> 2b)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after plasma cell</a:t>
            </a:r>
          </a:p>
          <a:p>
            <a:pPr marL="342900" indent="-342900" algn="l">
              <a:buAutoNum type="arabicPeriod"/>
            </a:pPr>
            <a:r>
              <a:rPr lang="en-US" dirty="0">
                <a:latin typeface="Corbel" panose="020B0503020204020204" pitchFamily="34" charset="0"/>
              </a:rPr>
              <a:t>Instrumentation for new 150 MeV electron line and common line between plasma cells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CA9843A-9FE1-4B03-8AE4-9396EF4DF232}"/>
              </a:ext>
            </a:extLst>
          </p:cNvPr>
          <p:cNvSpPr/>
          <p:nvPr/>
        </p:nvSpPr>
        <p:spPr>
          <a:xfrm>
            <a:off x="4503527" y="2216354"/>
            <a:ext cx="1422611" cy="1451189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4149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E9195E-41F4-45AB-B459-4822E5AB55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instruments for Run 2c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156E8D-1E03-4100-9C5A-B980D8CDE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76C60B-335A-406F-98A5-3D4DD06A5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783C348-33E2-4FBF-9CC6-DB0DB614B45C}"/>
              </a:ext>
            </a:extLst>
          </p:cNvPr>
          <p:cNvGrpSpPr/>
          <p:nvPr/>
        </p:nvGrpSpPr>
        <p:grpSpPr>
          <a:xfrm>
            <a:off x="1176077" y="785812"/>
            <a:ext cx="9368098" cy="5286375"/>
            <a:chOff x="102348" y="98961"/>
            <a:chExt cx="12192000" cy="6759039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50715B50-215E-4AEF-B68A-833816946B3D}"/>
                </a:ext>
              </a:extLst>
            </p:cNvPr>
            <p:cNvGrpSpPr/>
            <p:nvPr/>
          </p:nvGrpSpPr>
          <p:grpSpPr>
            <a:xfrm>
              <a:off x="102348" y="98961"/>
              <a:ext cx="12192000" cy="6759039"/>
              <a:chOff x="102348" y="98961"/>
              <a:chExt cx="12192000" cy="6759039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5F7D010D-3D61-4168-A0B2-986B9B5212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2348" y="98961"/>
                <a:ext cx="12192000" cy="6759039"/>
              </a:xfrm>
              <a:prstGeom prst="rect">
                <a:avLst/>
              </a:prstGeom>
            </p:spPr>
          </p:pic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9A2BFF41-DFC2-4C72-B49D-E5F22E33DAC9}"/>
                  </a:ext>
                </a:extLst>
              </p:cNvPr>
              <p:cNvSpPr/>
              <p:nvPr/>
            </p:nvSpPr>
            <p:spPr>
              <a:xfrm>
                <a:off x="4826524" y="2238351"/>
                <a:ext cx="631596" cy="1036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3E6AACC-2DE9-44DE-8E84-15BFA8F773AF}"/>
                </a:ext>
              </a:extLst>
            </p:cNvPr>
            <p:cNvSpPr/>
            <p:nvPr/>
          </p:nvSpPr>
          <p:spPr>
            <a:xfrm>
              <a:off x="406124" y="4204183"/>
              <a:ext cx="5479846" cy="164336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B555A79-E7D9-4748-AC5C-73631CB0C06F}"/>
                </a:ext>
              </a:extLst>
            </p:cNvPr>
            <p:cNvSpPr/>
            <p:nvPr/>
          </p:nvSpPr>
          <p:spPr>
            <a:xfrm>
              <a:off x="7830030" y="1321654"/>
              <a:ext cx="4171150" cy="17902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29426FD-1512-464C-B9E0-783AE6AC3DDC}"/>
                </a:ext>
              </a:extLst>
            </p:cNvPr>
            <p:cNvSpPr/>
            <p:nvPr/>
          </p:nvSpPr>
          <p:spPr>
            <a:xfrm>
              <a:off x="1275550" y="2762751"/>
              <a:ext cx="1459965" cy="15172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CB291D0-51AB-446A-96F0-F8959EF20399}"/>
                </a:ext>
              </a:extLst>
            </p:cNvPr>
            <p:cNvSpPr/>
            <p:nvPr/>
          </p:nvSpPr>
          <p:spPr>
            <a:xfrm>
              <a:off x="4295375" y="3428999"/>
              <a:ext cx="429024" cy="9893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FB2B15C2-68C6-4336-9103-111627B3420E}"/>
                </a:ext>
              </a:extLst>
            </p:cNvPr>
            <p:cNvSpPr/>
            <p:nvPr/>
          </p:nvSpPr>
          <p:spPr>
            <a:xfrm>
              <a:off x="5369859" y="3783477"/>
              <a:ext cx="429024" cy="83381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3F1F03A-C858-45BB-BB22-55351CE7FA26}"/>
                </a:ext>
              </a:extLst>
            </p:cNvPr>
            <p:cNvSpPr/>
            <p:nvPr/>
          </p:nvSpPr>
          <p:spPr>
            <a:xfrm>
              <a:off x="9818914" y="2981406"/>
              <a:ext cx="790174" cy="130628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7001423-AD4F-4616-B9D4-6FCD8D8218C1}"/>
              </a:ext>
            </a:extLst>
          </p:cNvPr>
          <p:cNvSpPr txBox="1"/>
          <p:nvPr/>
        </p:nvSpPr>
        <p:spPr>
          <a:xfrm>
            <a:off x="431426" y="3692794"/>
            <a:ext cx="536497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US" dirty="0">
                <a:latin typeface="Corbel" panose="020B0503020204020204" pitchFamily="34" charset="0"/>
              </a:rPr>
              <a:t>Dismantle, store, move and reconnect existing instruments from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18 MeV e- line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common e+, p+ line (no new instruments </a:t>
            </a:r>
            <a:r>
              <a:rPr lang="en-US" dirty="0" err="1">
                <a:latin typeface="Corbel" panose="020B0503020204020204" pitchFamily="34" charset="0"/>
              </a:rPr>
              <a:t>wrt</a:t>
            </a:r>
            <a:r>
              <a:rPr lang="en-US" dirty="0">
                <a:latin typeface="Corbel" panose="020B0503020204020204" pitchFamily="34" charset="0"/>
              </a:rPr>
              <a:t> 2b)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after plasma cell</a:t>
            </a:r>
          </a:p>
          <a:p>
            <a:pPr marL="342900" indent="-342900" algn="l">
              <a:buAutoNum type="arabicPeriod"/>
            </a:pPr>
            <a:r>
              <a:rPr lang="en-US" dirty="0">
                <a:latin typeface="Corbel" panose="020B0503020204020204" pitchFamily="34" charset="0"/>
              </a:rPr>
              <a:t>Instrumentation for new 150 MeV electron line and common line between plasma cells</a:t>
            </a:r>
          </a:p>
          <a:p>
            <a:pPr marL="342900" indent="-342900" algn="l">
              <a:buAutoNum type="arabicPeriod"/>
            </a:pPr>
            <a:r>
              <a:rPr lang="en-US" dirty="0">
                <a:latin typeface="Corbel" panose="020B0503020204020204" pitchFamily="34" charset="0"/>
              </a:rPr>
              <a:t>Instrumentation for post acceleration diagnostics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4CA9843A-9FE1-4B03-8AE4-9396EF4DF232}"/>
              </a:ext>
            </a:extLst>
          </p:cNvPr>
          <p:cNvSpPr/>
          <p:nvPr/>
        </p:nvSpPr>
        <p:spPr>
          <a:xfrm>
            <a:off x="6866059" y="3141640"/>
            <a:ext cx="3911532" cy="276714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44580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FB6581-6A83-C2B2-9FB9-7F958A4F3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049D2C68-9BBB-F58D-80C5-F16DD690E4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839305"/>
            <a:ext cx="7768860" cy="4664850"/>
          </a:xfrm>
        </p:spPr>
        <p:txBody>
          <a:bodyPr>
            <a:normAutofit fontScale="92500"/>
          </a:bodyPr>
          <a:lstStyle/>
          <a:p>
            <a:pPr marL="342900" indent="-342900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600" dirty="0"/>
              <a:t>3+4 BTVs for new e- line gun and dogleg respectively. 1 BTV in gun with intensified camera TBD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dirty="0"/>
              <a:t>present requirement for beam size: 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/>
              <a:t>“injection BTV”: resolution up to 1 um (can be achieved with very high resolution, small field of view of typically 2 mm and OTR PSF technique – not a standard BTV). 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100" dirty="0"/>
              <a:t>typical size of magnified pixel 20-50 um (achievable) 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600" dirty="0"/>
              <a:t>Proposal is to re-design CTFBIMTV</a:t>
            </a:r>
          </a:p>
          <a:p>
            <a:pPr marL="762300" lvl="2" indent="-342900"/>
            <a:r>
              <a:rPr lang="en-GB" sz="2000" dirty="0"/>
              <a:t>20 </a:t>
            </a:r>
            <a:r>
              <a:rPr lang="en-GB" sz="2000" dirty="0" err="1"/>
              <a:t>deg</a:t>
            </a:r>
            <a:r>
              <a:rPr lang="en-GB" sz="2000" dirty="0"/>
              <a:t> screen</a:t>
            </a:r>
          </a:p>
          <a:p>
            <a:pPr marL="762300" lvl="2" indent="-342900"/>
            <a:r>
              <a:rPr lang="en-GB" sz="2000" dirty="0"/>
              <a:t>separate optical target</a:t>
            </a:r>
          </a:p>
          <a:p>
            <a:pPr marL="762300" lvl="2" indent="-342900"/>
            <a:r>
              <a:rPr lang="en-GB" sz="2000" dirty="0"/>
              <a:t>pointing accuracy when streak camera is needed</a:t>
            </a:r>
          </a:p>
          <a:p>
            <a:pPr marL="762300" lvl="2" indent="-342900"/>
            <a:r>
              <a:rPr lang="en-GB" sz="2000" dirty="0"/>
              <a:t>synergies with FLASH project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804D6CDB-5A49-DBD9-1409-ECCBDFBB5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/>
          <a:lstStyle/>
          <a:p>
            <a:r>
              <a:rPr lang="en-US" dirty="0"/>
              <a:t>BTVs for new 150 MeV e- line</a:t>
            </a:r>
            <a:endParaRPr lang="en-GB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1BD5C4EF-3BA4-CC9B-3AB1-16E30E106428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Picture 14" descr="Diagram, engineering drawing&#10;&#10;Description automatically generated">
            <a:extLst>
              <a:ext uri="{FF2B5EF4-FFF2-40B4-BE49-F238E27FC236}">
                <a16:creationId xmlns:a16="http://schemas.microsoft.com/office/drawing/2014/main" id="{E852CF73-5735-54FB-9FF5-4FBCC4064D1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0284" t="58051" r="17746" b="13783"/>
          <a:stretch/>
        </p:blipFill>
        <p:spPr>
          <a:xfrm>
            <a:off x="9019713" y="3455248"/>
            <a:ext cx="3068890" cy="2749795"/>
          </a:xfrm>
          <a:prstGeom prst="rect">
            <a:avLst/>
          </a:prstGeom>
        </p:spPr>
      </p:pic>
      <p:pic>
        <p:nvPicPr>
          <p:cNvPr id="16" name="Picture 15" descr="Diagram, engineering drawing&#10;&#10;Description automatically generated">
            <a:extLst>
              <a:ext uri="{FF2B5EF4-FFF2-40B4-BE49-F238E27FC236}">
                <a16:creationId xmlns:a16="http://schemas.microsoft.com/office/drawing/2014/main" id="{AEF1B67F-ED72-FA5C-AC00-3F54C63C4D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485" t="50866" r="37853" b="24615"/>
          <a:stretch/>
        </p:blipFill>
        <p:spPr>
          <a:xfrm>
            <a:off x="8618103" y="527898"/>
            <a:ext cx="3187995" cy="292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372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E26F6B43-43FE-9576-5935-27D5B64E41E8}"/>
              </a:ext>
            </a:extLst>
          </p:cNvPr>
          <p:cNvSpPr txBox="1">
            <a:spLocks/>
          </p:cNvSpPr>
          <p:nvPr/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BTVs for new 150 MeV e- line</a:t>
            </a: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9BB03CB-4D76-9425-4142-FD9B8A0EDE56}"/>
              </a:ext>
            </a:extLst>
          </p:cNvPr>
          <p:cNvSpPr txBox="1">
            <a:spLocks/>
          </p:cNvSpPr>
          <p:nvPr/>
        </p:nvSpPr>
        <p:spPr>
          <a:xfrm>
            <a:off x="3800808" y="593542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 Mazzoni | </a:t>
            </a:r>
            <a:r>
              <a:rPr lang="en-GB" dirty="0"/>
              <a:t>Beam instrumentation for Run 2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F4D5F-9E8D-91A2-C815-7C4FA13EE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1667" y="3876260"/>
            <a:ext cx="5907884" cy="2424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2BF452-8953-8188-749F-D05DA241E9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4727" y="621116"/>
            <a:ext cx="6422675" cy="325514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3428F9-22C1-5362-E838-FFCDA9C0473D}"/>
              </a:ext>
            </a:extLst>
          </p:cNvPr>
          <p:cNvSpPr txBox="1"/>
          <p:nvPr/>
        </p:nvSpPr>
        <p:spPr>
          <a:xfrm>
            <a:off x="8837402" y="1362187"/>
            <a:ext cx="12069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quads</a:t>
            </a:r>
          </a:p>
          <a:p>
            <a:r>
              <a:rPr lang="en-US" b="1" dirty="0">
                <a:solidFill>
                  <a:srgbClr val="00B0F0"/>
                </a:solidFill>
              </a:rPr>
              <a:t>dipoles</a:t>
            </a:r>
          </a:p>
          <a:p>
            <a:r>
              <a:rPr lang="en-US" b="1" dirty="0" err="1">
                <a:solidFill>
                  <a:srgbClr val="FF0000"/>
                </a:solidFill>
              </a:rPr>
              <a:t>sextupoles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highlight>
                  <a:srgbClr val="FFFFFF"/>
                </a:highlight>
              </a:rPr>
              <a:t>octupoles</a:t>
            </a:r>
            <a:endParaRPr lang="en-GB" b="1" dirty="0">
              <a:highlight>
                <a:srgbClr val="FFFFFF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B79AA73-484C-0455-98C5-2FD6CB4207A1}"/>
              </a:ext>
            </a:extLst>
          </p:cNvPr>
          <p:cNvSpPr txBox="1"/>
          <p:nvPr/>
        </p:nvSpPr>
        <p:spPr>
          <a:xfrm>
            <a:off x="8939551" y="5543234"/>
            <a:ext cx="14528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R. </a:t>
            </a:r>
            <a:r>
              <a:rPr lang="en-GB" b="0" i="0" dirty="0">
                <a:effectLst/>
              </a:rPr>
              <a:t>Ramjiawan</a:t>
            </a:r>
          </a:p>
          <a:p>
            <a:r>
              <a:rPr lang="en-US" dirty="0"/>
              <a:t>V. Bencini</a:t>
            </a:r>
            <a:endParaRPr lang="en-GB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E1B3BE12-E6E4-3C1C-1DE0-266D3EF1B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6739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A66A6B-E21D-6635-76F6-2E66E3037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A635ED6D-6B75-3114-F3C1-02B2A2B88F61}"/>
              </a:ext>
            </a:extLst>
          </p:cNvPr>
          <p:cNvSpPr txBox="1">
            <a:spLocks/>
          </p:cNvSpPr>
          <p:nvPr/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orbel" panose="020B0503020204020204" pitchFamily="34" charset="0"/>
              </a:rPr>
              <a:t>BTVs – expected </a:t>
            </a:r>
            <a:r>
              <a:rPr lang="en-US" dirty="0">
                <a:latin typeface="Symbol" panose="05050102010706020507" pitchFamily="18" charset="2"/>
              </a:rPr>
              <a:t>s</a:t>
            </a:r>
            <a:endParaRPr lang="en-GB" dirty="0">
              <a:latin typeface="Symbol" panose="05050102010706020507" pitchFamily="18" charset="2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167EF67-6ED6-1139-804C-DE8D853AB5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781570"/>
              </p:ext>
            </p:extLst>
          </p:nvPr>
        </p:nvGraphicFramePr>
        <p:xfrm>
          <a:off x="2906643" y="1226351"/>
          <a:ext cx="6400800" cy="41523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33600">
                  <a:extLst>
                    <a:ext uri="{9D8B030D-6E8A-4147-A177-3AD203B41FA5}">
                      <a16:colId xmlns:a16="http://schemas.microsoft.com/office/drawing/2014/main" val="2168804505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817757809"/>
                    </a:ext>
                  </a:extLst>
                </a:gridCol>
                <a:gridCol w="2133600">
                  <a:extLst>
                    <a:ext uri="{9D8B030D-6E8A-4147-A177-3AD203B41FA5}">
                      <a16:colId xmlns:a16="http://schemas.microsoft.com/office/drawing/2014/main" val="2477129862"/>
                    </a:ext>
                  </a:extLst>
                </a:gridCol>
              </a:tblGrid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Position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x RMS [m]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y RMS [m]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90003470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BTV.0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0.000255839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0.000391439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8732530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BTV.1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0.000337465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0.000193263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371427889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BTV.2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2.45E-05</a:t>
                      </a:r>
                      <a:endParaRPr lang="en-GB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effectLst/>
                        </a:rPr>
                        <a:t>0.000631731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87105771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BTV.3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0.001557957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0.00236253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69691868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BTV.4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0.000385452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0.005781301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30273819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BTV.6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0.001478592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0.003208808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253489999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BTV.8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0.001814333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0.001056286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24451627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MERGE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5.36E-06</a:t>
                      </a:r>
                      <a:endParaRPr lang="en-GB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6.20E-06</a:t>
                      </a:r>
                      <a:endParaRPr lang="en-GB" sz="20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019613990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23421225"/>
                  </a:ext>
                </a:extLst>
              </a:tr>
              <a:tr h="319412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 dirty="0">
                          <a:effectLst/>
                        </a:rPr>
                        <a:t>Middle of the dipole </a:t>
                      </a:r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77242154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x RMS [m]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u="none" strike="noStrike">
                          <a:effectLst/>
                        </a:rPr>
                        <a:t>y RMS [m]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onsolas" panose="020B0609020204030204" pitchFamily="49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810432613"/>
                  </a:ext>
                </a:extLst>
              </a:tr>
              <a:tr h="319412"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0.001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2000" u="none" strike="noStrike">
                          <a:effectLst/>
                        </a:rPr>
                        <a:t>0.0005</a:t>
                      </a:r>
                      <a:endParaRPr lang="en-GB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93740200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8B41ED54-14AA-CB82-7A7F-35173108DCD4}"/>
              </a:ext>
            </a:extLst>
          </p:cNvPr>
          <p:cNvSpPr txBox="1"/>
          <p:nvPr/>
        </p:nvSpPr>
        <p:spPr>
          <a:xfrm>
            <a:off x="3047144" y="5631649"/>
            <a:ext cx="239815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Inputs from V. Bencini</a:t>
            </a:r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F4C26A6-95DA-953D-8D6D-70A88F642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986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E41E4F-CD9F-F372-FD88-71C140E2E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6328C190-6A6C-1DED-AF67-917A8A24E801}"/>
              </a:ext>
            </a:extLst>
          </p:cNvPr>
          <p:cNvSpPr txBox="1">
            <a:spLocks/>
          </p:cNvSpPr>
          <p:nvPr/>
        </p:nvSpPr>
        <p:spPr>
          <a:xfrm>
            <a:off x="460948" y="710314"/>
            <a:ext cx="6196705" cy="523188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Expected s at merging point 6 um. To be measured inside Rb </a:t>
            </a:r>
            <a:r>
              <a:rPr lang="en-US" dirty="0" err="1">
                <a:latin typeface="Corbel" panose="020B0503020204020204" pitchFamily="34" charset="0"/>
              </a:rPr>
              <a:t>vapour</a:t>
            </a:r>
            <a:r>
              <a:rPr lang="en-US" dirty="0">
                <a:latin typeface="Corbel" panose="020B0503020204020204" pitchFamily="34" charset="0"/>
              </a:rPr>
              <a:t>.</a:t>
            </a: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Back-up: measure beam size from SR produced in last dipole:</a:t>
            </a:r>
          </a:p>
          <a:p>
            <a:pPr marL="762300" lvl="2" indent="-342900">
              <a:spcBef>
                <a:spcPts val="0"/>
              </a:spcBef>
            </a:pPr>
            <a:r>
              <a:rPr lang="en-US" sz="2000" dirty="0">
                <a:latin typeface="Corbel" panose="020B0503020204020204" pitchFamily="34" charset="0"/>
              </a:rPr>
              <a:t>magnetic length 0.6 m</a:t>
            </a:r>
          </a:p>
          <a:p>
            <a:pPr marL="762300" lvl="2" indent="-342900">
              <a:spcBef>
                <a:spcPts val="0"/>
              </a:spcBef>
            </a:pPr>
            <a:r>
              <a:rPr lang="en-US" sz="2000" dirty="0">
                <a:latin typeface="Corbel" panose="020B0503020204020204" pitchFamily="34" charset="0"/>
              </a:rPr>
              <a:t>deflection angle 15 deg</a:t>
            </a:r>
          </a:p>
          <a:p>
            <a:pPr marL="762300" lvl="2" indent="-342900">
              <a:spcBef>
                <a:spcPts val="0"/>
              </a:spcBef>
            </a:pPr>
            <a:r>
              <a:rPr lang="en-US" sz="2000" dirty="0">
                <a:latin typeface="Corbel" panose="020B0503020204020204" pitchFamily="34" charset="0"/>
              </a:rPr>
              <a:t>rho = 2.2918 m</a:t>
            </a:r>
          </a:p>
          <a:p>
            <a:pPr marL="762300" lvl="2" indent="-342900">
              <a:spcBef>
                <a:spcPts val="0"/>
              </a:spcBef>
            </a:pPr>
            <a:r>
              <a:rPr lang="en-US" sz="2000" dirty="0" err="1">
                <a:latin typeface="Corbel" panose="020B0503020204020204" pitchFamily="34" charset="0"/>
              </a:rPr>
              <a:t>l</a:t>
            </a:r>
            <a:r>
              <a:rPr lang="en-US" sz="2000" baseline="-25000" dirty="0" err="1">
                <a:latin typeface="Corbel" panose="020B0503020204020204" pitchFamily="34" charset="0"/>
              </a:rPr>
              <a:t>critical</a:t>
            </a:r>
            <a:r>
              <a:rPr lang="en-US" sz="2000" dirty="0">
                <a:latin typeface="Corbel" panose="020B0503020204020204" pitchFamily="34" charset="0"/>
              </a:rPr>
              <a:t> for 160 MeV = 280 nm  &gt; possible to measure in the visible at 400 nm</a:t>
            </a:r>
          </a:p>
          <a:p>
            <a:pPr marL="762300" lvl="2" indent="-342900">
              <a:spcBef>
                <a:spcPts val="0"/>
              </a:spcBef>
            </a:pPr>
            <a:endParaRPr lang="en-US" sz="2000" dirty="0">
              <a:latin typeface="Corbel" panose="020B0503020204020204" pitchFamily="34" charset="0"/>
            </a:endParaRPr>
          </a:p>
          <a:p>
            <a:pPr marL="457200" indent="-4572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Beam size at merging point extrapolated from optics model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Corbel" panose="020B0503020204020204" pitchFamily="34" charset="0"/>
              </a:rPr>
              <a:t>Proposal is to add a viewport (transmission down to THz)</a:t>
            </a:r>
          </a:p>
          <a:p>
            <a:pPr marL="762300" lvl="2" indent="-342900">
              <a:spcBef>
                <a:spcPts val="1200"/>
              </a:spcBef>
            </a:pPr>
            <a:endParaRPr lang="en-US" sz="2000" dirty="0">
              <a:latin typeface="Corbel" panose="020B0503020204020204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latin typeface="Corbel" panose="020B0503020204020204" pitchFamily="34" charset="0"/>
            </a:endParaRPr>
          </a:p>
          <a:p>
            <a:pPr marL="342900" indent="-342900">
              <a:spcBef>
                <a:spcPts val="12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dirty="0">
              <a:latin typeface="Corbel" panose="020B0503020204020204" pitchFamily="34" charset="0"/>
            </a:endParaRPr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A4911774-7F62-F18F-7B94-87381A5575E9}"/>
              </a:ext>
            </a:extLst>
          </p:cNvPr>
          <p:cNvSpPr txBox="1">
            <a:spLocks/>
          </p:cNvSpPr>
          <p:nvPr/>
        </p:nvSpPr>
        <p:spPr>
          <a:xfrm>
            <a:off x="849243" y="122171"/>
            <a:ext cx="10515600" cy="7171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orbel" panose="020B0503020204020204" pitchFamily="34" charset="0"/>
              </a:rPr>
              <a:t>Beam size at plasma injection </a:t>
            </a:r>
            <a:endParaRPr lang="en-GB" dirty="0">
              <a:latin typeface="Corbel" panose="020B0503020204020204" pitchFamily="34" charset="0"/>
            </a:endParaRPr>
          </a:p>
        </p:txBody>
      </p:sp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27E188B3-F91E-983D-6A49-2A77E6D2273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580"/>
          <a:stretch/>
        </p:blipFill>
        <p:spPr>
          <a:xfrm>
            <a:off x="6657653" y="1179554"/>
            <a:ext cx="5347822" cy="4293407"/>
          </a:xfrm>
          <a:prstGeom prst="rect">
            <a:avLst/>
          </a:prstGeom>
        </p:spPr>
      </p:pic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CCD3A6A1-065D-2522-A8A9-259EE4B799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8723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6C852D4-D5D3-49B3-9500-31D59C1CFF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869348"/>
            <a:ext cx="7606074" cy="409326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3+12 BPMs for new e- line gun and dogleg respectively.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present requirement 10 um resolution provided that BTVs have 1 um resolution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strike="sngStrike" dirty="0"/>
              <a:t>1</a:t>
            </a:r>
            <a:r>
              <a:rPr lang="en-GB" sz="2000" strike="sngStrike" baseline="30000" dirty="0"/>
              <a:t>st</a:t>
            </a:r>
            <a:r>
              <a:rPr lang="en-GB" sz="2000" strike="sngStrike" dirty="0"/>
              <a:t> option refurbish inductive BPM (CTFBIPU)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strike="sngStrike" dirty="0"/>
              <a:t>enough spare at CLEAR / CTF3 (37). Modification for single bunch requires new parts that are not in stock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strike="sngStrike" dirty="0"/>
              <a:t>likely not to fulfil resolution requirements, would require more personnel for refurbishment, SW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2</a:t>
            </a:r>
            <a:r>
              <a:rPr lang="en-GB" sz="2000" baseline="30000" dirty="0"/>
              <a:t>nd</a:t>
            </a:r>
            <a:r>
              <a:rPr lang="en-GB" sz="2000" dirty="0"/>
              <a:t> option replicate TRIUMF </a:t>
            </a:r>
            <a:r>
              <a:rPr lang="en-GB" sz="2000" dirty="0" err="1"/>
              <a:t>stripline</a:t>
            </a:r>
            <a:r>
              <a:rPr lang="en-GB" sz="2000" dirty="0"/>
              <a:t> BPMs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existing design, &lt;10 um resolution, electronics have obsolete components to be replaces (</a:t>
            </a:r>
            <a:r>
              <a:rPr lang="en-GB" sz="1600" dirty="0" err="1"/>
              <a:t>eg</a:t>
            </a:r>
            <a:r>
              <a:rPr lang="en-GB" sz="1600" dirty="0"/>
              <a:t> FPGA). Existing instrument in AWAKE, no new SW needed. </a:t>
            </a:r>
            <a:r>
              <a:rPr lang="en-GB" sz="1600" b="1" dirty="0"/>
              <a:t>APERTURE 40 mm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V. Verzilov willing to share  knowledge. Agree if formal or informal way</a:t>
            </a:r>
          </a:p>
          <a:p>
            <a:pPr marL="6669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60A0BED-B1A7-486D-822D-A0C6733B8D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BPMs for 150 MeV line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121769-EE3B-40DE-9FAA-6FBFBAA450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S Mazzoni | </a:t>
            </a:r>
            <a:r>
              <a:rPr lang="en-GB" dirty="0"/>
              <a:t>Beam instrumentation for Run 2c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42F48-EF7C-40C0-A9A3-1FEEE9477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690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9263</TotalTime>
  <Words>906</Words>
  <Application>Microsoft Office PowerPoint</Application>
  <PresentationFormat>Widescreen</PresentationFormat>
  <Paragraphs>136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Consolas</vt:lpstr>
      <vt:lpstr>Corbel</vt:lpstr>
      <vt:lpstr>Symbol</vt:lpstr>
      <vt:lpstr>Office Theme</vt:lpstr>
      <vt:lpstr>Beam Instrumentation for Run 2c</vt:lpstr>
      <vt:lpstr>Beam instruments for Run 2c</vt:lpstr>
      <vt:lpstr>Beam instruments for Run 2c</vt:lpstr>
      <vt:lpstr>Beam instruments for Run 2c</vt:lpstr>
      <vt:lpstr>BTVs for new 150 MeV e- line</vt:lpstr>
      <vt:lpstr>PowerPoint Presentation</vt:lpstr>
      <vt:lpstr>PowerPoint Presentation</vt:lpstr>
      <vt:lpstr>PowerPoint Presentation</vt:lpstr>
      <vt:lpstr>BPMs for 150 MeV line</vt:lpstr>
      <vt:lpstr>BPM for proton line</vt:lpstr>
      <vt:lpstr>BLMs</vt:lpstr>
      <vt:lpstr>Contribution from Institutes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Mazzoni</dc:creator>
  <cp:lastModifiedBy>Stefano Mazzoni</cp:lastModifiedBy>
  <cp:revision>323</cp:revision>
  <dcterms:created xsi:type="dcterms:W3CDTF">2021-04-19T15:47:01Z</dcterms:created>
  <dcterms:modified xsi:type="dcterms:W3CDTF">2022-10-06T10:39:56Z</dcterms:modified>
</cp:coreProperties>
</file>