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5"/>
  </p:notesMasterIdLst>
  <p:sldIdLst>
    <p:sldId id="256" r:id="rId2"/>
    <p:sldId id="257" r:id="rId3"/>
    <p:sldId id="264" r:id="rId4"/>
    <p:sldId id="354" r:id="rId5"/>
    <p:sldId id="258" r:id="rId6"/>
    <p:sldId id="273" r:id="rId7"/>
    <p:sldId id="274" r:id="rId8"/>
    <p:sldId id="279" r:id="rId9"/>
    <p:sldId id="342" r:id="rId10"/>
    <p:sldId id="355" r:id="rId11"/>
    <p:sldId id="349" r:id="rId12"/>
    <p:sldId id="356" r:id="rId13"/>
    <p:sldId id="357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F77B4"/>
    <a:srgbClr val="FF7E0C"/>
    <a:srgbClr val="CB660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>
      <p:cViewPr varScale="1">
        <p:scale>
          <a:sx n="75" d="100"/>
          <a:sy n="75" d="100"/>
        </p:scale>
        <p:origin x="974" y="4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4EA6C58-24DA-4E48-8A1B-BAE1D2B4F948}" type="datetimeFigureOut">
              <a:rPr lang="en-GB" smtClean="0"/>
              <a:t>06/10/2022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69D0DD-D359-447D-95AE-07CE82BCD16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273511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69D0DD-D359-447D-95AE-07CE82BCD16B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9556174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Reminder slide</a:t>
            </a:r>
          </a:p>
          <a:p>
            <a:r>
              <a:rPr lang="en-GB" dirty="0"/>
              <a:t>Schottky diodes different frequency ranges – single shot, relative measurement &amp; Martin </a:t>
            </a:r>
            <a:r>
              <a:rPr lang="en-GB" dirty="0" err="1"/>
              <a:t>Pupplett</a:t>
            </a:r>
            <a:r>
              <a:rPr lang="en-GB" dirty="0"/>
              <a:t> as a reference for bunch profile multi shot, absolute measurement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69D0DD-D359-447D-95AE-07CE82BCD16B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0659564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Initial location changed : located to upstream of the beam line compared</a:t>
            </a:r>
          </a:p>
          <a:p>
            <a:r>
              <a:rPr lang="en-GB" dirty="0"/>
              <a:t>Cavity BPMs are not calibrated to be used !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69D0DD-D359-447D-95AE-07CE82BCD16B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7673345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Dependence of the beam position jitter </a:t>
            </a:r>
          </a:p>
          <a:p>
            <a:r>
              <a:rPr lang="en-GB" dirty="0"/>
              <a:t>Jitter effects the measurements more than expected since we haven’t taken into account the radiator width during the design.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69D0DD-D359-447D-95AE-07CE82BCD16B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02775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69D0DD-D359-447D-95AE-07CE82BCD16B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25133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450483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0BC2F6-CAE2-4ECE-8CB6-79CF4F4D0670}" type="datetime1">
              <a:rPr lang="en-GB" smtClean="0"/>
              <a:t>06/10/2022</a:t>
            </a:fld>
            <a:endParaRPr lang="en-GB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AWAKE Collaboration Meeting 5-7 October ‘22 | Status of the ChDR Bunch Length Monitor</a:t>
            </a:r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E47B20-C4B4-4230-8EA4-7F8A96CB69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470580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2117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2071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AB7BE1C1-28E6-40F6-8A87-8BBAE83C12BE}" type="datetime1">
              <a:rPr lang="en-GB" smtClean="0"/>
              <a:t>06/10/2022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AWAKE Collaboration Meeting 5-7 October ‘22 | Status of the ChDR Bunch Length Monitor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7DE47B20-C4B4-4230-8EA4-7F8A96CB69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871301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D89D2D30-E739-4441-A27E-EC434359A145}" type="datetime1">
              <a:rPr lang="en-GB" smtClean="0"/>
              <a:t>06/10/2022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AWAKE Collaboration Meeting 5-7 October ‘22 | Status of the ChDR Bunch Length Monitor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7DE47B20-C4B4-4230-8EA4-7F8A96CB69ED}" type="slidenum">
              <a:rPr lang="en-GB" smtClean="0"/>
              <a:t>‹#›</a:t>
            </a:fld>
            <a:endParaRPr lang="en-GB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150182491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59B80C5-D0F6-4873-A362-1E95CBEBF46D}" type="datetime1">
              <a:rPr lang="en-GB" smtClean="0"/>
              <a:t>06/10/2022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AWAKE Collaboration Meeting 5-7 October ‘22 | Status of the ChDR Bunch Length Monitor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7DE47B20-C4B4-4230-8EA4-7F8A96CB69ED}" type="slidenum">
              <a:rPr lang="en-GB" smtClean="0"/>
              <a:t>‹#›</a:t>
            </a:fld>
            <a:endParaRPr lang="en-GB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15334802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E6787EAB-0E3B-49DA-933D-4F41CA408987}" type="datetime1">
              <a:rPr lang="en-GB" smtClean="0"/>
              <a:t>06/10/2022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GB"/>
              <a:t>AWAKE Collaboration Meeting 5-7 October ‘22 | Status of the ChDR Bunch Length Monitor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7DE47B20-C4B4-4230-8EA4-7F8A96CB69ED}" type="slidenum">
              <a:rPr lang="en-GB" smtClean="0"/>
              <a:t>‹#›</a:t>
            </a:fld>
            <a:endParaRPr lang="en-GB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C9037A8-3728-274F-ADAC-4D3957FCBA46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9245459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36BF72E8-DB76-48F3-8D39-5793AF51BB21}" type="datetime1">
              <a:rPr lang="en-GB" smtClean="0"/>
              <a:t>06/10/2022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GB"/>
              <a:t>AWAKE Collaboration Meeting 5-7 October ‘22 | Status of the ChDR Bunch Length Monitor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7DE47B20-C4B4-4230-8EA4-7F8A96CB69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6994266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9B8746C7-161B-45BD-9604-905E7041BF8D}" type="datetime1">
              <a:rPr lang="en-GB" smtClean="0"/>
              <a:t>06/10/2022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GB"/>
              <a:t>AWAKE Collaboration Meeting 5-7 October ‘22 | Status of the ChDR Bunch Length Monitor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7DE47B20-C4B4-4230-8EA4-7F8A96CB69ED}" type="slidenum">
              <a:rPr lang="en-GB" smtClean="0"/>
              <a:t>‹#›</a:t>
            </a:fld>
            <a:endParaRPr lang="en-GB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8436657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C069954C-EE28-4153-A0FE-A5DB91513F57}" type="datetime1">
              <a:rPr lang="en-GB" smtClean="0"/>
              <a:t>06/10/2022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/>
              <a:t>AWAKE Collaboration Meeting 5-7 October ‘22 | Status of the ChDR Bunch Length Monitor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7DE47B20-C4B4-4230-8EA4-7F8A96CB69ED}" type="slidenum">
              <a:rPr lang="en-GB" smtClean="0"/>
              <a:t>‹#›</a:t>
            </a:fld>
            <a:endParaRPr lang="en-GB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75562531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C2D55014-3650-462F-B5E4-E3BBD2018F51}" type="datetime1">
              <a:rPr lang="en-GB" smtClean="0"/>
              <a:t>06/10/2022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/>
              <a:t>AWAKE Collaboration Meeting 5-7 October ‘22 | Status of the ChDR Bunch Length Monitor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7DE47B20-C4B4-4230-8EA4-7F8A96CB69ED}" type="slidenum">
              <a:rPr lang="en-GB" smtClean="0"/>
              <a:t>‹#›</a:t>
            </a:fld>
            <a:endParaRPr lang="en-GB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9346567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6311B2-A5CC-470B-BF30-A6481C57D928}" type="datetime1">
              <a:rPr lang="en-GB" smtClean="0"/>
              <a:t>06/10/2022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AWAKE Collaboration Meeting 5-7 October ‘22 | Status of the ChDR Bunch Length Monitor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E47B20-C4B4-4230-8EA4-7F8A96CB69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054971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74456A-3724-44FD-8D1E-1A07910B3340}" type="datetime1">
              <a:rPr lang="en-GB" smtClean="0"/>
              <a:t>06/10/2022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AWAKE Collaboration Meeting 5-7 October ‘22 | Status of the ChDR Bunch Length Monitor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E47B20-C4B4-4230-8EA4-7F8A96CB69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6544428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EE290B-EC82-46E4-B95C-04F79209F1BB}" type="datetime1">
              <a:rPr lang="en-GB" smtClean="0"/>
              <a:t>06/10/2022</a:t>
            </a:fld>
            <a:endParaRPr lang="en-GB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AWAKE Collaboration Meeting 5-7 October ‘22 | Status of the ChDR Bunch Length Monitor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E47B20-C4B4-4230-8EA4-7F8A96CB69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476108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66F797-0A51-4CFD-BFD7-AE192F0F88DA}" type="datetime1">
              <a:rPr lang="en-GB" smtClean="0"/>
              <a:t>06/10/2022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AWAKE Collaboration Meeting 5-7 October ‘22 | Status of the ChDR Bunch Length Monitor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E47B20-C4B4-4230-8EA4-7F8A96CB69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755815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103003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67DDDB-CF49-410C-B2E4-348734C4262D}" type="datetime1">
              <a:rPr lang="en-GB" smtClean="0"/>
              <a:t>06/10/2022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AWAKE Collaboration Meeting 5-7 October ‘22 | Status of the ChDR Bunch Length Monitor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AC13C1-88AF-4586-8F4C-7B947A524DD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307144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303019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91B84F-87B3-4E7C-9920-E048D1BC6144}" type="datetime1">
              <a:rPr lang="en-GB" smtClean="0"/>
              <a:t>06/10/2022</a:t>
            </a:fld>
            <a:endParaRPr lang="en-GB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AWAKE Collaboration Meeting 5-7 October ‘22 | Status of the ChDR Bunch Length Monitor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E47B20-C4B4-4230-8EA4-7F8A96CB69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093251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4EBAE9-7779-41D4-8986-50CCBD8DE690}" type="datetime1">
              <a:rPr lang="en-GB" smtClean="0"/>
              <a:t>06/10/2022</a:t>
            </a:fld>
            <a:endParaRPr lang="en-GB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AWAKE Collaboration Meeting 5-7 October ‘22 | Status of the ChDR Bunch Length Monitor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E47B20-C4B4-4230-8EA4-7F8A96CB69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982323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068043-FF43-4B29-BEB8-B1B91B348B21}" type="datetime1">
              <a:rPr lang="en-GB" smtClean="0"/>
              <a:t>06/10/2022</a:t>
            </a:fld>
            <a:endParaRPr lang="en-GB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AWAKE Collaboration Meeting 5-7 October ‘22 | Status of the ChDR Bunch Length Monitor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E47B20-C4B4-4230-8EA4-7F8A96CB69ED}" type="slidenum">
              <a:rPr lang="en-GB" smtClean="0"/>
              <a:t>‹#›</a:t>
            </a:fld>
            <a:endParaRPr lang="en-GB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17679534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Full page colour or pictu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10B6E0-915E-6A4B-BE3D-83464DDCC0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3F185B5-CF74-D44D-A9E3-83166F096F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1CF98B3-E042-497F-958B-5A66E6DA8427}" type="datetime1">
              <a:rPr lang="en-GB" smtClean="0"/>
              <a:t>06/10/2022</a:t>
            </a:fld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AD60124-268E-2640-B552-632FCB92FCF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DE47B20-C4B4-4230-8EA4-7F8A96CB69ED}" type="slidenum">
              <a:rPr lang="en-GB" smtClean="0"/>
              <a:t>‹#›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7D4B92-ED84-1D4C-81AB-7D7F79EF892F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AWAKE Collaboration Meeting 5-7 October ‘22 | Status of the ChDR Bunch Length Monitor</a:t>
            </a: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F1E223B3-FDCC-6949-9C0B-F052B97037C1}"/>
              </a:ext>
            </a:extLst>
          </p:cNvPr>
          <p:cNvCxnSpPr/>
          <p:nvPr/>
        </p:nvCxnSpPr>
        <p:spPr>
          <a:xfrm>
            <a:off x="407987" y="6266608"/>
            <a:ext cx="11376025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D5082788-0C78-F842-A18F-84667EAC7E6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7988" y="6364800"/>
            <a:ext cx="495300" cy="3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505667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23075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48846"/>
            <a:ext cx="4116387" cy="6249621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831BD4-7BBD-4E40-A119-465C423976EE}" type="datetime1">
              <a:rPr lang="en-GB" smtClean="0"/>
              <a:t>06/10/2022</a:t>
            </a:fld>
            <a:endParaRPr lang="en-GB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AWAKE Collaboration Meeting 5-7 October ‘22 | Status of the ChDR Bunch Length Monitor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E47B20-C4B4-4230-8EA4-7F8A96CB69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092250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165F9B-6F3E-4A63-92FA-B8164F80FEF5}" type="datetime1">
              <a:rPr lang="en-GB" smtClean="0"/>
              <a:t>06/10/2022</a:t>
            </a:fld>
            <a:endParaRPr lang="en-GB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AWAKE Collaboration Meeting 5-7 October ‘22 | Status of the ChDR Bunch Length Monitor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E47B20-C4B4-4230-8EA4-7F8A96CB69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549933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image" Target="../media/image1.emf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495600" y="6378349"/>
            <a:ext cx="1620788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96DD6259-269A-492D-90F4-9175F26B835C}" type="datetime1">
              <a:rPr lang="en-GB" smtClean="0"/>
              <a:t>06/10/2022</a:t>
            </a:fld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83848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7DE47B20-C4B4-4230-8EA4-7F8A96CB69ED}" type="slidenum">
              <a:rPr lang="en-GB" smtClean="0"/>
              <a:t>‹#›</a:t>
            </a:fld>
            <a:endParaRPr lang="en-GB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83848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GB"/>
              <a:t>AWAKE Collaboration Meeting 5-7 October ‘22 | Status of the ChDR Bunch Length Monitor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BD9C6532-AEDE-354E-83AD-7F67D706DF38}"/>
              </a:ext>
            </a:extLst>
          </p:cNvPr>
          <p:cNvCxnSpPr/>
          <p:nvPr/>
        </p:nvCxnSpPr>
        <p:spPr>
          <a:xfrm>
            <a:off x="407987" y="6266608"/>
            <a:ext cx="11376025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>
            <a:extLst>
              <a:ext uri="{FF2B5EF4-FFF2-40B4-BE49-F238E27FC236}">
                <a16:creationId xmlns:a16="http://schemas.microsoft.com/office/drawing/2014/main" id="{426E9AC2-DB3F-3043-BAF1-FDB172EA2CD8}"/>
              </a:ext>
            </a:extLst>
          </p:cNvPr>
          <p:cNvPicPr>
            <a:picLocks noChangeAspect="1"/>
          </p:cNvPicPr>
          <p:nvPr/>
        </p:nvPicPr>
        <p:blipFill>
          <a:blip r:embed="rId25"/>
          <a:stretch>
            <a:fillRect/>
          </a:stretch>
        </p:blipFill>
        <p:spPr>
          <a:xfrm>
            <a:off x="407988" y="6364599"/>
            <a:ext cx="495300" cy="3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19442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  <p:sldLayoutId id="2147483679" r:id="rId19"/>
    <p:sldLayoutId id="2147483680" r:id="rId20"/>
    <p:sldLayoutId id="2147483681" r:id="rId21"/>
    <p:sldLayoutId id="2147483682" r:id="rId22"/>
    <p:sldLayoutId id="2147483683" r:id="rId23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>
          <p15:clr>
            <a:srgbClr val="F26B43"/>
          </p15:clr>
        </p15:guide>
        <p15:guide id="2" pos="3840">
          <p15:clr>
            <a:srgbClr val="F26B43"/>
          </p15:clr>
        </p15:guide>
        <p15:guide id="3" pos="7423">
          <p15:clr>
            <a:srgbClr val="F26B43"/>
          </p15:clr>
        </p15:guide>
        <p15:guide id="4" pos="257">
          <p15:clr>
            <a:srgbClr val="F26B43"/>
          </p15:clr>
        </p15:guide>
        <p15:guide id="6" pos="3795">
          <p15:clr>
            <a:srgbClr val="F26B43"/>
          </p15:clr>
        </p15:guide>
        <p15:guide id="7" pos="3885">
          <p15:clr>
            <a:srgbClr val="F26B43"/>
          </p15:clr>
        </p15:guide>
        <p15:guide id="8" pos="5087">
          <p15:clr>
            <a:srgbClr val="F26B43"/>
          </p15:clr>
        </p15:guide>
        <p15:guide id="9" pos="4997">
          <p15:clr>
            <a:srgbClr val="F26B43"/>
          </p15:clr>
        </p15:guide>
        <p15:guide id="10" pos="2683">
          <p15:clr>
            <a:srgbClr val="F26B43"/>
          </p15:clr>
        </p15:guide>
        <p15:guide id="11" pos="2593">
          <p15:clr>
            <a:srgbClr val="F26B43"/>
          </p15:clr>
        </p15:guide>
        <p15:guide id="12" orient="horz" pos="3906">
          <p15:clr>
            <a:srgbClr val="F26B43"/>
          </p15:clr>
        </p15:guide>
        <p15:guide id="13" orient="horz" pos="2409">
          <p15:clr>
            <a:srgbClr val="F26B43"/>
          </p15:clr>
        </p15:guide>
        <p15:guide id="14" orient="horz" pos="913">
          <p15:clr>
            <a:srgbClr val="F26B43"/>
          </p15:clr>
        </p15:guide>
        <p15:guide id="15" orient="horz" pos="1003">
          <p15:clr>
            <a:srgbClr val="F26B43"/>
          </p15:clr>
        </p15:guide>
        <p15:guide id="16" orient="horz" pos="2500">
          <p15:clr>
            <a:srgbClr val="F26B43"/>
          </p15:clr>
        </p15:guide>
        <p15:guide id="17" pos="6312">
          <p15:clr>
            <a:srgbClr val="F26B43"/>
          </p15:clr>
        </p15:guide>
        <p15:guide id="18" pos="622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jpe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45.png"/><Relationship Id="rId7" Type="http://schemas.openxmlformats.org/officeDocument/2006/relationships/image" Target="../media/image50.png"/><Relationship Id="rId12" Type="http://schemas.openxmlformats.org/officeDocument/2006/relationships/image" Target="../media/image5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1.xml"/><Relationship Id="rId6" Type="http://schemas.openxmlformats.org/officeDocument/2006/relationships/image" Target="../media/image49.png"/><Relationship Id="rId11" Type="http://schemas.openxmlformats.org/officeDocument/2006/relationships/image" Target="../media/image51.png"/><Relationship Id="rId5" Type="http://schemas.openxmlformats.org/officeDocument/2006/relationships/image" Target="../media/image48.png"/><Relationship Id="rId10" Type="http://schemas.openxmlformats.org/officeDocument/2006/relationships/image" Target="../media/image7.png"/><Relationship Id="rId4" Type="http://schemas.openxmlformats.org/officeDocument/2006/relationships/image" Target="../media/image47.png"/><Relationship Id="rId9" Type="http://schemas.openxmlformats.org/officeDocument/2006/relationships/image" Target="../media/image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7.png"/><Relationship Id="rId4" Type="http://schemas.openxmlformats.org/officeDocument/2006/relationships/image" Target="../media/image6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7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1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7" Type="http://schemas.openxmlformats.org/officeDocument/2006/relationships/image" Target="../media/image10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3.xml"/><Relationship Id="rId6" Type="http://schemas.openxmlformats.org/officeDocument/2006/relationships/image" Target="../media/image7.png"/><Relationship Id="rId5" Type="http://schemas.openxmlformats.org/officeDocument/2006/relationships/image" Target="../media/image6.jpe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13" Type="http://schemas.openxmlformats.org/officeDocument/2006/relationships/image" Target="../media/image19.png"/><Relationship Id="rId3" Type="http://schemas.openxmlformats.org/officeDocument/2006/relationships/image" Target="../media/image6.jpeg"/><Relationship Id="rId7" Type="http://schemas.openxmlformats.org/officeDocument/2006/relationships/image" Target="../media/image13.png"/><Relationship Id="rId12" Type="http://schemas.openxmlformats.org/officeDocument/2006/relationships/image" Target="../media/image18.png"/><Relationship Id="rId17" Type="http://schemas.openxmlformats.org/officeDocument/2006/relationships/image" Target="../media/image10.jpg"/><Relationship Id="rId2" Type="http://schemas.openxmlformats.org/officeDocument/2006/relationships/image" Target="../media/image5.png"/><Relationship Id="rId16" Type="http://schemas.openxmlformats.org/officeDocument/2006/relationships/image" Target="../media/image22.png"/><Relationship Id="rId1" Type="http://schemas.openxmlformats.org/officeDocument/2006/relationships/slideLayout" Target="../slideLayouts/slideLayout21.xml"/><Relationship Id="rId6" Type="http://schemas.openxmlformats.org/officeDocument/2006/relationships/image" Target="../media/image12.png"/><Relationship Id="rId11" Type="http://schemas.openxmlformats.org/officeDocument/2006/relationships/image" Target="../media/image17.png"/><Relationship Id="rId5" Type="http://schemas.openxmlformats.org/officeDocument/2006/relationships/image" Target="../media/image11.jpeg"/><Relationship Id="rId15" Type="http://schemas.openxmlformats.org/officeDocument/2006/relationships/image" Target="../media/image21.png"/><Relationship Id="rId10" Type="http://schemas.openxmlformats.org/officeDocument/2006/relationships/image" Target="../media/image16.png"/><Relationship Id="rId4" Type="http://schemas.openxmlformats.org/officeDocument/2006/relationships/image" Target="../media/image7.png"/><Relationship Id="rId9" Type="http://schemas.openxmlformats.org/officeDocument/2006/relationships/image" Target="../media/image15.png"/><Relationship Id="rId14" Type="http://schemas.openxmlformats.org/officeDocument/2006/relationships/image" Target="../media/image20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4.png"/><Relationship Id="rId7" Type="http://schemas.openxmlformats.org/officeDocument/2006/relationships/image" Target="../media/image6.jpe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1.xml"/><Relationship Id="rId6" Type="http://schemas.openxmlformats.org/officeDocument/2006/relationships/image" Target="../media/image5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13" Type="http://schemas.openxmlformats.org/officeDocument/2006/relationships/image" Target="../media/image5.png"/><Relationship Id="rId3" Type="http://schemas.openxmlformats.org/officeDocument/2006/relationships/image" Target="../media/image27.png"/><Relationship Id="rId7" Type="http://schemas.openxmlformats.org/officeDocument/2006/relationships/image" Target="../media/image29.png"/><Relationship Id="rId12" Type="http://schemas.openxmlformats.org/officeDocument/2006/relationships/image" Target="../media/image3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1.xml"/><Relationship Id="rId6" Type="http://schemas.openxmlformats.org/officeDocument/2006/relationships/image" Target="../media/image28.png"/><Relationship Id="rId11" Type="http://schemas.openxmlformats.org/officeDocument/2006/relationships/image" Target="../media/image34.png"/><Relationship Id="rId5" Type="http://schemas.openxmlformats.org/officeDocument/2006/relationships/image" Target="../media/image32.png"/><Relationship Id="rId15" Type="http://schemas.openxmlformats.org/officeDocument/2006/relationships/image" Target="../media/image7.png"/><Relationship Id="rId10" Type="http://schemas.openxmlformats.org/officeDocument/2006/relationships/image" Target="../media/image33.png"/><Relationship Id="rId9" Type="http://schemas.openxmlformats.org/officeDocument/2006/relationships/image" Target="../media/image31.png"/><Relationship Id="rId14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image" Target="../media/image36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1.xml"/><Relationship Id="rId6" Type="http://schemas.openxmlformats.org/officeDocument/2006/relationships/image" Target="../media/image39.png"/><Relationship Id="rId5" Type="http://schemas.openxmlformats.org/officeDocument/2006/relationships/image" Target="../media/image38.png"/><Relationship Id="rId4" Type="http://schemas.openxmlformats.org/officeDocument/2006/relationships/image" Target="../media/image37.png"/><Relationship Id="rId9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image" Target="../media/image43.png"/><Relationship Id="rId7" Type="http://schemas.openxmlformats.org/officeDocument/2006/relationships/image" Target="../media/image5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1.xml"/><Relationship Id="rId6" Type="http://schemas.openxmlformats.org/officeDocument/2006/relationships/image" Target="../media/image46.png"/><Relationship Id="rId5" Type="http://schemas.openxmlformats.org/officeDocument/2006/relationships/image" Target="../media/image40.png"/><Relationship Id="rId10" Type="http://schemas.openxmlformats.org/officeDocument/2006/relationships/image" Target="../media/image40.jpeg"/><Relationship Id="rId4" Type="http://schemas.openxmlformats.org/officeDocument/2006/relationships/image" Target="../media/image44.png"/><Relationship Id="rId9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91E626-1A17-D163-B694-187E75EDC9D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>
                <a:latin typeface="Garamond" panose="02020404030301010803" pitchFamily="18" charset="0"/>
              </a:rPr>
              <a:t>Status of the </a:t>
            </a:r>
            <a:r>
              <a:rPr lang="en-GB" dirty="0" err="1">
                <a:latin typeface="Garamond" panose="02020404030301010803" pitchFamily="18" charset="0"/>
              </a:rPr>
              <a:t>ChDR</a:t>
            </a:r>
            <a:r>
              <a:rPr lang="en-GB" dirty="0">
                <a:latin typeface="Garamond" panose="02020404030301010803" pitchFamily="18" charset="0"/>
              </a:rPr>
              <a:t> </a:t>
            </a:r>
            <a:br>
              <a:rPr lang="en-GB" dirty="0">
                <a:latin typeface="Garamond" panose="02020404030301010803" pitchFamily="18" charset="0"/>
              </a:rPr>
            </a:br>
            <a:r>
              <a:rPr lang="en-GB" dirty="0">
                <a:latin typeface="Garamond" panose="02020404030301010803" pitchFamily="18" charset="0"/>
              </a:rPr>
              <a:t>Bunch Length Monitor</a:t>
            </a:r>
            <a:br>
              <a:rPr lang="en-GB" dirty="0">
                <a:latin typeface="Garamond" panose="02020404030301010803" pitchFamily="18" charset="0"/>
              </a:rPr>
            </a:br>
            <a:r>
              <a:rPr lang="en-GB" dirty="0">
                <a:latin typeface="Garamond" panose="02020404030301010803" pitchFamily="18" charset="0"/>
              </a:rPr>
              <a:t>for Run 2c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A38BAD4-6F1F-EDBA-1169-93F084EB169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66350" y="3602038"/>
            <a:ext cx="11059297" cy="1655762"/>
          </a:xfrm>
        </p:spPr>
        <p:txBody>
          <a:bodyPr/>
          <a:lstStyle/>
          <a:p>
            <a:r>
              <a:rPr lang="en-US" sz="2400" dirty="0">
                <a:solidFill>
                  <a:schemeClr val="tx2"/>
                </a:solidFill>
                <a:latin typeface="Garamond" panose="02020404030301010803" pitchFamily="18" charset="0"/>
                <a:cs typeface="Helvetica" panose="020B0604020202020204" pitchFamily="34" charset="0"/>
              </a:rPr>
              <a:t>C. Davut </a:t>
            </a:r>
            <a:r>
              <a:rPr lang="en-US" sz="2400" baseline="30000" dirty="0">
                <a:solidFill>
                  <a:schemeClr val="tx2"/>
                </a:solidFill>
                <a:latin typeface="Garamond" panose="02020404030301010803" pitchFamily="18" charset="0"/>
                <a:cs typeface="Helvetica" panose="020B0604020202020204" pitchFamily="34" charset="0"/>
              </a:rPr>
              <a:t>(1,4)</a:t>
            </a:r>
            <a:r>
              <a:rPr lang="en-US" sz="2400" dirty="0">
                <a:solidFill>
                  <a:schemeClr val="tx2"/>
                </a:solidFill>
                <a:latin typeface="Garamond" panose="02020404030301010803" pitchFamily="18" charset="0"/>
                <a:cs typeface="Helvetica" panose="020B0604020202020204" pitchFamily="34" charset="0"/>
              </a:rPr>
              <a:t>, O. Apsimon </a:t>
            </a:r>
            <a:r>
              <a:rPr lang="en-US" sz="2400" baseline="30000" dirty="0">
                <a:solidFill>
                  <a:schemeClr val="tx2"/>
                </a:solidFill>
                <a:latin typeface="Garamond" panose="02020404030301010803" pitchFamily="18" charset="0"/>
                <a:cs typeface="Helvetica" panose="020B0604020202020204" pitchFamily="34" charset="0"/>
              </a:rPr>
              <a:t>(1,4)</a:t>
            </a:r>
            <a:r>
              <a:rPr lang="en-US" sz="2400" dirty="0">
                <a:solidFill>
                  <a:schemeClr val="tx2"/>
                </a:solidFill>
                <a:latin typeface="Garamond" panose="02020404030301010803" pitchFamily="18" charset="0"/>
                <a:cs typeface="Helvetica" panose="020B0604020202020204" pitchFamily="34" charset="0"/>
              </a:rPr>
              <a:t>, P. Karataev </a:t>
            </a:r>
            <a:r>
              <a:rPr lang="en-US" sz="2400" baseline="30000" dirty="0">
                <a:solidFill>
                  <a:schemeClr val="tx2"/>
                </a:solidFill>
                <a:latin typeface="Garamond" panose="02020404030301010803" pitchFamily="18" charset="0"/>
                <a:cs typeface="Helvetica" panose="020B0604020202020204" pitchFamily="34" charset="0"/>
              </a:rPr>
              <a:t>(2)</a:t>
            </a:r>
            <a:r>
              <a:rPr lang="en-US" sz="2400" dirty="0">
                <a:solidFill>
                  <a:schemeClr val="tx2"/>
                </a:solidFill>
                <a:latin typeface="Garamond" panose="02020404030301010803" pitchFamily="18" charset="0"/>
                <a:cs typeface="Helvetica" panose="020B0604020202020204" pitchFamily="34" charset="0"/>
              </a:rPr>
              <a:t>, S. Mazzoni </a:t>
            </a:r>
            <a:r>
              <a:rPr lang="en-US" sz="2400" baseline="30000" dirty="0">
                <a:solidFill>
                  <a:schemeClr val="tx2"/>
                </a:solidFill>
                <a:latin typeface="Garamond" panose="02020404030301010803" pitchFamily="18" charset="0"/>
                <a:cs typeface="Helvetica" panose="020B0604020202020204" pitchFamily="34" charset="0"/>
              </a:rPr>
              <a:t>(3)</a:t>
            </a:r>
            <a:r>
              <a:rPr lang="en-US" sz="2400" dirty="0">
                <a:solidFill>
                  <a:schemeClr val="tx2"/>
                </a:solidFill>
                <a:latin typeface="Garamond" panose="02020404030301010803" pitchFamily="18" charset="0"/>
                <a:cs typeface="Helvetica" panose="020B0604020202020204" pitchFamily="34" charset="0"/>
              </a:rPr>
              <a:t>, T. Lefevre </a:t>
            </a:r>
            <a:r>
              <a:rPr lang="en-US" sz="2400" baseline="30000" dirty="0">
                <a:solidFill>
                  <a:schemeClr val="tx2"/>
                </a:solidFill>
                <a:latin typeface="Garamond" panose="02020404030301010803" pitchFamily="18" charset="0"/>
                <a:cs typeface="Helvetica" panose="020B0604020202020204" pitchFamily="34" charset="0"/>
              </a:rPr>
              <a:t>(3)</a:t>
            </a:r>
            <a:r>
              <a:rPr lang="en-US" sz="2400" dirty="0">
                <a:solidFill>
                  <a:schemeClr val="tx2"/>
                </a:solidFill>
                <a:latin typeface="Garamond" panose="02020404030301010803" pitchFamily="18" charset="0"/>
                <a:cs typeface="Helvetica" panose="020B0604020202020204" pitchFamily="34" charset="0"/>
              </a:rPr>
              <a:t>, G. Xia</a:t>
            </a:r>
            <a:r>
              <a:rPr lang="en-US" sz="2400" baseline="30000" dirty="0">
                <a:solidFill>
                  <a:schemeClr val="tx2"/>
                </a:solidFill>
                <a:latin typeface="Garamond" panose="02020404030301010803" pitchFamily="18" charset="0"/>
                <a:cs typeface="Helvetica" panose="020B0604020202020204" pitchFamily="34" charset="0"/>
              </a:rPr>
              <a:t>(1,4)</a:t>
            </a:r>
            <a:r>
              <a:rPr lang="en-US" sz="2400" dirty="0">
                <a:solidFill>
                  <a:schemeClr val="tx2"/>
                </a:solidFill>
                <a:latin typeface="Garamond" panose="02020404030301010803" pitchFamily="18" charset="0"/>
                <a:cs typeface="Helvetica" panose="020B0604020202020204" pitchFamily="34" charset="0"/>
              </a:rPr>
              <a:t> </a:t>
            </a:r>
          </a:p>
          <a:p>
            <a:endParaRPr lang="en-GB" sz="2400" dirty="0">
              <a:solidFill>
                <a:schemeClr val="tx2"/>
              </a:solidFill>
              <a:latin typeface="Garamond" panose="02020404030301010803" pitchFamily="18" charset="0"/>
              <a:cs typeface="Helvetica" panose="020B0604020202020204" pitchFamily="34" charset="0"/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90B20CBF-9128-9F9C-7078-8EF4AFF03DCD}"/>
              </a:ext>
            </a:extLst>
          </p:cNvPr>
          <p:cNvGrpSpPr>
            <a:grpSpLocks noChangeAspect="1"/>
          </p:cNvGrpSpPr>
          <p:nvPr/>
        </p:nvGrpSpPr>
        <p:grpSpPr>
          <a:xfrm>
            <a:off x="919873" y="6343378"/>
            <a:ext cx="2614290" cy="409589"/>
            <a:chOff x="3751781" y="3214683"/>
            <a:chExt cx="4935490" cy="773259"/>
          </a:xfrm>
        </p:grpSpPr>
        <p:pic>
          <p:nvPicPr>
            <p:cNvPr id="6" name="Picture 5" descr="A picture containing food, drawing&#10;&#10;Description automatically generated">
              <a:extLst>
                <a:ext uri="{FF2B5EF4-FFF2-40B4-BE49-F238E27FC236}">
                  <a16:creationId xmlns:a16="http://schemas.microsoft.com/office/drawing/2014/main" id="{9CE44E4E-5470-00B4-5DDC-21857FE7A94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180056" y="3214683"/>
              <a:ext cx="1507215" cy="773257"/>
            </a:xfrm>
            <a:prstGeom prst="rect">
              <a:avLst/>
            </a:prstGeom>
          </p:spPr>
        </p:pic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91303A48-017A-E530-5286-3AFECE89426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49752" y="3214683"/>
              <a:ext cx="1544733" cy="773259"/>
            </a:xfrm>
            <a:prstGeom prst="rect">
              <a:avLst/>
            </a:prstGeom>
          </p:spPr>
        </p:pic>
        <p:pic>
          <p:nvPicPr>
            <p:cNvPr id="9" name="Picture 2" descr="AWAKE collaboration meeting @ CERN">
              <a:extLst>
                <a:ext uri="{FF2B5EF4-FFF2-40B4-BE49-F238E27FC236}">
                  <a16:creationId xmlns:a16="http://schemas.microsoft.com/office/drawing/2014/main" id="{253D52FD-C393-A27C-6EC7-FA5DFC89598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51781" y="3214683"/>
              <a:ext cx="1512401" cy="77325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aphicFrame>
        <p:nvGraphicFramePr>
          <p:cNvPr id="10" name="Table 10">
            <a:extLst>
              <a:ext uri="{FF2B5EF4-FFF2-40B4-BE49-F238E27FC236}">
                <a16:creationId xmlns:a16="http://schemas.microsoft.com/office/drawing/2014/main" id="{6C0177EF-5D98-090B-FB2C-4EACE62C348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39986386"/>
              </p:ext>
            </p:extLst>
          </p:nvPr>
        </p:nvGraphicFramePr>
        <p:xfrm>
          <a:off x="4134019" y="4154669"/>
          <a:ext cx="3923957" cy="1097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4955">
                  <a:extLst>
                    <a:ext uri="{9D8B030D-6E8A-4147-A177-3AD203B41FA5}">
                      <a16:colId xmlns:a16="http://schemas.microsoft.com/office/drawing/2014/main" val="2261655925"/>
                    </a:ext>
                  </a:extLst>
                </a:gridCol>
                <a:gridCol w="3569002">
                  <a:extLst>
                    <a:ext uri="{9D8B030D-6E8A-4147-A177-3AD203B41FA5}">
                      <a16:colId xmlns:a16="http://schemas.microsoft.com/office/drawing/2014/main" val="3484528722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l"/>
                      <a:r>
                        <a:rPr lang="en-GB" sz="1200" b="1" dirty="0">
                          <a:solidFill>
                            <a:schemeClr val="tx2"/>
                          </a:solidFill>
                          <a:latin typeface="Garamond" panose="02020404030301010803" pitchFamily="18" charset="0"/>
                        </a:rPr>
                        <a:t>1 - 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>
                          <a:solidFill>
                            <a:schemeClr val="tx2"/>
                          </a:solidFill>
                          <a:latin typeface="Garamond" panose="02020404030301010803" pitchFamily="18" charset="0"/>
                          <a:cs typeface="Helvetica" panose="020B0604020202020204" pitchFamily="34" charset="0"/>
                        </a:rPr>
                        <a:t>University of Manchester, Manchester, UK</a:t>
                      </a:r>
                      <a:endParaRPr lang="en-GB" sz="1200" b="1" dirty="0">
                        <a:solidFill>
                          <a:schemeClr val="tx2"/>
                        </a:solidFill>
                        <a:latin typeface="Garamond" panose="02020404030301010803" pitchFamily="18" charset="0"/>
                        <a:cs typeface="Helvetica" panose="020B0604020202020204" pitchFamily="34" charset="0"/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8009086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en-GB" sz="1200" b="1" dirty="0">
                          <a:solidFill>
                            <a:schemeClr val="tx2"/>
                          </a:solidFill>
                          <a:latin typeface="Garamond" panose="02020404030301010803" pitchFamily="18" charset="0"/>
                        </a:rPr>
                        <a:t>2 - 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dirty="0">
                          <a:solidFill>
                            <a:schemeClr val="tx2"/>
                          </a:solidFill>
                          <a:latin typeface="Garamond" panose="02020404030301010803" pitchFamily="18" charset="0"/>
                          <a:cs typeface="Helvetica" panose="020B0604020202020204" pitchFamily="34" charset="0"/>
                        </a:rPr>
                        <a:t>Royal Holloway, University of London, London, UK</a:t>
                      </a:r>
                    </a:p>
                  </a:txBody>
                  <a:tcPr>
                    <a:lnB w="12700" cmpd="sng"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762930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en-GB" sz="1200" b="1" dirty="0">
                          <a:solidFill>
                            <a:schemeClr val="tx2"/>
                          </a:solidFill>
                          <a:latin typeface="Garamond" panose="02020404030301010803" pitchFamily="18" charset="0"/>
                        </a:rPr>
                        <a:t>3 - </a:t>
                      </a:r>
                    </a:p>
                  </a:txBody>
                  <a:tcPr>
                    <a:lnR w="12700" cmpd="sng">
                      <a:noFill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dirty="0">
                          <a:solidFill>
                            <a:schemeClr val="tx2"/>
                          </a:solidFill>
                          <a:latin typeface="Garamond" panose="02020404030301010803" pitchFamily="18" charset="0"/>
                          <a:cs typeface="Helvetica" panose="020B0604020202020204" pitchFamily="34" charset="0"/>
                        </a:rPr>
                        <a:t>CERN, Geneva, Switzerland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1267055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en-GB" sz="1200" b="1" dirty="0">
                          <a:solidFill>
                            <a:schemeClr val="tx2"/>
                          </a:solidFill>
                          <a:latin typeface="Garamond" panose="02020404030301010803" pitchFamily="18" charset="0"/>
                        </a:rPr>
                        <a:t>4 - 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dirty="0">
                          <a:solidFill>
                            <a:schemeClr val="tx2"/>
                          </a:solidFill>
                          <a:latin typeface="Garamond" panose="02020404030301010803" pitchFamily="18" charset="0"/>
                          <a:cs typeface="Helvetica" panose="020B0604020202020204" pitchFamily="34" charset="0"/>
                        </a:rPr>
                        <a:t>Cockcroft Institute, Daresbury, UK</a:t>
                      </a:r>
                    </a:p>
                  </a:txBody>
                  <a:tcPr>
                    <a:lnT w="12700" cmpd="sng">
                      <a:noFill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0957369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9819680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>
            <a:extLst>
              <a:ext uri="{FF2B5EF4-FFF2-40B4-BE49-F238E27FC236}">
                <a16:creationId xmlns:a16="http://schemas.microsoft.com/office/drawing/2014/main" id="{2B97FBAE-E7B2-B4B7-EDD8-16AA6AE5B7A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32587" y="1589375"/>
            <a:ext cx="2467016" cy="1620000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04F0E996-6AE9-6DE3-48E0-FA2D7AA538B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87540" y="1589375"/>
            <a:ext cx="2467016" cy="1620000"/>
          </a:xfrm>
          <a:prstGeom prst="rect">
            <a:avLst/>
          </a:prstGeom>
        </p:spPr>
      </p:pic>
      <p:grpSp>
        <p:nvGrpSpPr>
          <p:cNvPr id="32" name="Group 31">
            <a:extLst>
              <a:ext uri="{FF2B5EF4-FFF2-40B4-BE49-F238E27FC236}">
                <a16:creationId xmlns:a16="http://schemas.microsoft.com/office/drawing/2014/main" id="{BAA70BDC-FFD2-3264-B211-D04526C16FD1}"/>
              </a:ext>
            </a:extLst>
          </p:cNvPr>
          <p:cNvGrpSpPr/>
          <p:nvPr/>
        </p:nvGrpSpPr>
        <p:grpSpPr>
          <a:xfrm>
            <a:off x="3458956" y="2576489"/>
            <a:ext cx="3202022" cy="1890127"/>
            <a:chOff x="0" y="2526273"/>
            <a:chExt cx="3202022" cy="1890127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A0CB9DAD-A3AC-401F-9801-B40E3C17679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0" y="2529000"/>
              <a:ext cx="2690323" cy="1800000"/>
            </a:xfrm>
            <a:prstGeom prst="rect">
              <a:avLst/>
            </a:prstGeom>
          </p:spPr>
        </p:pic>
        <p:sp>
          <p:nvSpPr>
            <p:cNvPr id="24" name="Rectangle: Rounded Corners 23">
              <a:extLst>
                <a:ext uri="{FF2B5EF4-FFF2-40B4-BE49-F238E27FC236}">
                  <a16:creationId xmlns:a16="http://schemas.microsoft.com/office/drawing/2014/main" id="{6453A8CC-DDE4-C276-E29E-03B38DCCF86D}"/>
                </a:ext>
              </a:extLst>
            </p:cNvPr>
            <p:cNvSpPr/>
            <p:nvPr/>
          </p:nvSpPr>
          <p:spPr>
            <a:xfrm>
              <a:off x="883508" y="3591680"/>
              <a:ext cx="1711193" cy="442802"/>
            </a:xfrm>
            <a:prstGeom prst="roundRect">
              <a:avLst/>
            </a:prstGeom>
            <a:noFill/>
            <a:ln>
              <a:solidFill>
                <a:srgbClr val="C00000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5" name="Arrow: Right 24">
              <a:extLst>
                <a:ext uri="{FF2B5EF4-FFF2-40B4-BE49-F238E27FC236}">
                  <a16:creationId xmlns:a16="http://schemas.microsoft.com/office/drawing/2014/main" id="{C4024BC1-4127-AB67-2828-619A28C6125A}"/>
                </a:ext>
              </a:extLst>
            </p:cNvPr>
            <p:cNvSpPr/>
            <p:nvPr/>
          </p:nvSpPr>
          <p:spPr>
            <a:xfrm rot="3398526">
              <a:off x="2487944" y="4070302"/>
              <a:ext cx="525380" cy="166816"/>
            </a:xfrm>
            <a:prstGeom prst="rightArrow">
              <a:avLst/>
            </a:prstGeom>
            <a:no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6" name="Arrow: Right 25">
              <a:extLst>
                <a:ext uri="{FF2B5EF4-FFF2-40B4-BE49-F238E27FC236}">
                  <a16:creationId xmlns:a16="http://schemas.microsoft.com/office/drawing/2014/main" id="{1FC24797-C077-C1C1-2F80-2AECB4C47E7C}"/>
                </a:ext>
              </a:extLst>
            </p:cNvPr>
            <p:cNvSpPr/>
            <p:nvPr/>
          </p:nvSpPr>
          <p:spPr>
            <a:xfrm rot="19677987" flipV="1">
              <a:off x="2676642" y="2526273"/>
              <a:ext cx="525380" cy="166816"/>
            </a:xfrm>
            <a:prstGeom prst="rightArrow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7" name="Rectangle: Rounded Corners 26">
              <a:extLst>
                <a:ext uri="{FF2B5EF4-FFF2-40B4-BE49-F238E27FC236}">
                  <a16:creationId xmlns:a16="http://schemas.microsoft.com/office/drawing/2014/main" id="{076B10F1-F288-139E-AF3D-775F68F90504}"/>
                </a:ext>
              </a:extLst>
            </p:cNvPr>
            <p:cNvSpPr/>
            <p:nvPr/>
          </p:nvSpPr>
          <p:spPr>
            <a:xfrm>
              <a:off x="407988" y="2601097"/>
              <a:ext cx="2264409" cy="1433385"/>
            </a:xfrm>
            <a:prstGeom prst="round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pic>
        <p:nvPicPr>
          <p:cNvPr id="5" name="Picture 4">
            <a:extLst>
              <a:ext uri="{FF2B5EF4-FFF2-40B4-BE49-F238E27FC236}">
                <a16:creationId xmlns:a16="http://schemas.microsoft.com/office/drawing/2014/main" id="{618DCB42-14E7-E1BC-FBA9-FF4FC336E3E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651158" y="4594997"/>
            <a:ext cx="2540842" cy="16200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A90894E5-E19A-248F-5450-8DD1A535BDB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356491" y="4594997"/>
            <a:ext cx="2462251" cy="162000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9E27360B-0D26-2F07-A364-9A9D255D582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980603" y="4594997"/>
            <a:ext cx="2508694" cy="1620000"/>
          </a:xfrm>
          <a:prstGeom prst="rect">
            <a:avLst/>
          </a:prstGeom>
        </p:spPr>
      </p:pic>
      <p:sp>
        <p:nvSpPr>
          <p:cNvPr id="2" name="Title 2">
            <a:extLst>
              <a:ext uri="{FF2B5EF4-FFF2-40B4-BE49-F238E27FC236}">
                <a16:creationId xmlns:a16="http://schemas.microsoft.com/office/drawing/2014/main" id="{822CB6BF-7035-255D-6B40-3BFE61918E05}"/>
              </a:ext>
            </a:extLst>
          </p:cNvPr>
          <p:cNvSpPr txBox="1">
            <a:spLocks/>
          </p:cNvSpPr>
          <p:nvPr/>
        </p:nvSpPr>
        <p:spPr>
          <a:xfrm>
            <a:off x="407988" y="373593"/>
            <a:ext cx="11376025" cy="70990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/>
              <a:t>Tests @CLEAR – MP Interferometer 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77CF80F-7018-F5BD-1A0D-4A7DFB40B41C}"/>
              </a:ext>
            </a:extLst>
          </p:cNvPr>
          <p:cNvSpPr txBox="1"/>
          <p:nvPr/>
        </p:nvSpPr>
        <p:spPr>
          <a:xfrm>
            <a:off x="7349793" y="3648626"/>
            <a:ext cx="4279008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1200" dirty="0">
                <a:solidFill>
                  <a:srgbClr val="C00000"/>
                </a:solidFill>
              </a:rPr>
              <a:t>Missing the high frequency component of </a:t>
            </a:r>
            <a:r>
              <a:rPr lang="en-GB" sz="1200" dirty="0" err="1">
                <a:solidFill>
                  <a:srgbClr val="C00000"/>
                </a:solidFill>
              </a:rPr>
              <a:t>ChDR</a:t>
            </a:r>
            <a:r>
              <a:rPr lang="en-GB" sz="1200" dirty="0">
                <a:solidFill>
                  <a:srgbClr val="C00000"/>
                </a:solidFill>
              </a:rPr>
              <a:t> due to large impact parameter (b=15mm) !</a:t>
            </a: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DE416224-B6FD-BCCD-607C-0E83A5B155E7}"/>
              </a:ext>
            </a:extLst>
          </p:cNvPr>
          <p:cNvGrpSpPr>
            <a:grpSpLocks noChangeAspect="1"/>
          </p:cNvGrpSpPr>
          <p:nvPr/>
        </p:nvGrpSpPr>
        <p:grpSpPr>
          <a:xfrm>
            <a:off x="919873" y="6343378"/>
            <a:ext cx="2614290" cy="409589"/>
            <a:chOff x="3751781" y="3214683"/>
            <a:chExt cx="4935490" cy="773259"/>
          </a:xfrm>
        </p:grpSpPr>
        <p:pic>
          <p:nvPicPr>
            <p:cNvPr id="19" name="Picture 18" descr="A picture containing food, drawing&#10;&#10;Description automatically generated">
              <a:extLst>
                <a:ext uri="{FF2B5EF4-FFF2-40B4-BE49-F238E27FC236}">
                  <a16:creationId xmlns:a16="http://schemas.microsoft.com/office/drawing/2014/main" id="{0CC2DAB1-D38D-8A3E-6C72-A3280ADE7F22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180055" y="3214683"/>
              <a:ext cx="1507216" cy="773258"/>
            </a:xfrm>
            <a:prstGeom prst="rect">
              <a:avLst/>
            </a:prstGeom>
          </p:spPr>
        </p:pic>
        <p:pic>
          <p:nvPicPr>
            <p:cNvPr id="20" name="Picture 19">
              <a:extLst>
                <a:ext uri="{FF2B5EF4-FFF2-40B4-BE49-F238E27FC236}">
                  <a16:creationId xmlns:a16="http://schemas.microsoft.com/office/drawing/2014/main" id="{1C37AA94-06BE-8927-0237-18DDE33B3C35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49752" y="3214683"/>
              <a:ext cx="1544733" cy="773259"/>
            </a:xfrm>
            <a:prstGeom prst="rect">
              <a:avLst/>
            </a:prstGeom>
          </p:spPr>
        </p:pic>
        <p:pic>
          <p:nvPicPr>
            <p:cNvPr id="28" name="Picture 2" descr="AWAKE collaboration meeting @ CERN">
              <a:extLst>
                <a:ext uri="{FF2B5EF4-FFF2-40B4-BE49-F238E27FC236}">
                  <a16:creationId xmlns:a16="http://schemas.microsoft.com/office/drawing/2014/main" id="{127F62BB-5C24-E030-D1B6-04EC2CCEE2F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51781" y="3214683"/>
              <a:ext cx="1512401" cy="77325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3" name="Picture 2">
            <a:extLst>
              <a:ext uri="{FF2B5EF4-FFF2-40B4-BE49-F238E27FC236}">
                <a16:creationId xmlns:a16="http://schemas.microsoft.com/office/drawing/2014/main" id="{A81D3E50-2529-AA25-6AB4-DAF088CB3E73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67147" y="995782"/>
            <a:ext cx="2467014" cy="16200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43C0F7D5-54CC-0767-13E8-7CB0B471A241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347398" y="2622219"/>
            <a:ext cx="2246469" cy="1620000"/>
          </a:xfrm>
          <a:prstGeom prst="rect">
            <a:avLst/>
          </a:prstGeom>
        </p:spPr>
      </p:pic>
      <p:sp>
        <p:nvSpPr>
          <p:cNvPr id="7" name="Arrow: Right 6">
            <a:extLst>
              <a:ext uri="{FF2B5EF4-FFF2-40B4-BE49-F238E27FC236}">
                <a16:creationId xmlns:a16="http://schemas.microsoft.com/office/drawing/2014/main" id="{39594C80-61EF-DDCB-CBF8-EDA6B61F4CD6}"/>
              </a:ext>
            </a:extLst>
          </p:cNvPr>
          <p:cNvSpPr/>
          <p:nvPr/>
        </p:nvSpPr>
        <p:spPr>
          <a:xfrm>
            <a:off x="2785343" y="3322620"/>
            <a:ext cx="433023" cy="21275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6D36A2FC-F5E5-E812-FADF-8BB2A22A03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AWAKE Collaboration Meeting 5-7 October ‘22 | Status of the ChDR Bunch Length Monitor</a:t>
            </a:r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D2FAEC46-B070-9AD8-CDAB-BABE216788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E47B20-C4B4-4230-8EA4-7F8A96CB69ED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3758913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1A309EA-A017-992C-B3BE-F93C18C078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274744"/>
            <a:ext cx="11376025" cy="546985"/>
          </a:xfrm>
        </p:spPr>
        <p:txBody>
          <a:bodyPr/>
          <a:lstStyle/>
          <a:p>
            <a:r>
              <a:rPr lang="en-GB" dirty="0"/>
              <a:t>Experiment Plan - (%100)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Table 4">
                <a:extLst>
                  <a:ext uri="{FF2B5EF4-FFF2-40B4-BE49-F238E27FC236}">
                    <a16:creationId xmlns:a16="http://schemas.microsoft.com/office/drawing/2014/main" id="{11D3A65A-AC18-FAE6-27DA-E9F6EC563C73}"/>
                  </a:ext>
                </a:extLst>
              </p:cNvPr>
              <p:cNvGraphicFramePr>
                <a:graphicFrameLocks noGrp="1"/>
              </p:cNvGraphicFramePr>
              <p:nvPr/>
            </p:nvGraphicFramePr>
            <p:xfrm>
              <a:off x="159281" y="883920"/>
              <a:ext cx="11873437" cy="5097780"/>
            </p:xfrm>
            <a:graphic>
              <a:graphicData uri="http://schemas.openxmlformats.org/drawingml/2006/table">
                <a:tbl>
                  <a:tblPr firstRow="1" bandRow="1">
                    <a:tableStyleId>{073A0DAA-6AF3-43AB-8588-CEC1D06C72B9}</a:tableStyleId>
                  </a:tblPr>
                  <a:tblGrid>
                    <a:gridCol w="1018624">
                      <a:extLst>
                        <a:ext uri="{9D8B030D-6E8A-4147-A177-3AD203B41FA5}">
                          <a16:colId xmlns:a16="http://schemas.microsoft.com/office/drawing/2014/main" val="3701205977"/>
                        </a:ext>
                      </a:extLst>
                    </a:gridCol>
                    <a:gridCol w="3238344">
                      <a:extLst>
                        <a:ext uri="{9D8B030D-6E8A-4147-A177-3AD203B41FA5}">
                          <a16:colId xmlns:a16="http://schemas.microsoft.com/office/drawing/2014/main" val="2870918854"/>
                        </a:ext>
                      </a:extLst>
                    </a:gridCol>
                    <a:gridCol w="3168764">
                      <a:extLst>
                        <a:ext uri="{9D8B030D-6E8A-4147-A177-3AD203B41FA5}">
                          <a16:colId xmlns:a16="http://schemas.microsoft.com/office/drawing/2014/main" val="3585987726"/>
                        </a:ext>
                      </a:extLst>
                    </a:gridCol>
                    <a:gridCol w="1806760">
                      <a:extLst>
                        <a:ext uri="{9D8B030D-6E8A-4147-A177-3AD203B41FA5}">
                          <a16:colId xmlns:a16="http://schemas.microsoft.com/office/drawing/2014/main" val="1009689784"/>
                        </a:ext>
                      </a:extLst>
                    </a:gridCol>
                    <a:gridCol w="2640945">
                      <a:extLst>
                        <a:ext uri="{9D8B030D-6E8A-4147-A177-3AD203B41FA5}">
                          <a16:colId xmlns:a16="http://schemas.microsoft.com/office/drawing/2014/main" val="3792381616"/>
                        </a:ext>
                      </a:extLst>
                    </a:gridCol>
                  </a:tblGrid>
                  <a:tr h="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900" dirty="0"/>
                            <a:t>Tests (In order)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900" dirty="0"/>
                            <a:t>Aim of the Test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900" dirty="0"/>
                            <a:t>How to Proceed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900" dirty="0"/>
                            <a:t>Beam Parameters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900" dirty="0"/>
                            <a:t>Estimated time of completion of the test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864993235"/>
                      </a:ext>
                    </a:extLst>
                  </a:tr>
                  <a:tr h="250454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650" dirty="0">
                              <a:solidFill>
                                <a:schemeClr val="tx1"/>
                              </a:solidFill>
                            </a:rPr>
                            <a:t>Charge Scan_1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650" dirty="0">
                              <a:solidFill>
                                <a:schemeClr val="tx1"/>
                              </a:solidFill>
                            </a:rPr>
                            <a:t>Identification of working regime of Schottky Diodes for different bunch lengths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171450" marR="0" lvl="0" indent="-17145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 typeface="Arial" panose="020B0604020202020204" pitchFamily="34" charset="0"/>
                            <a:buChar char="•"/>
                            <a:tabLst/>
                            <a:defRPr/>
                          </a:pPr>
                          <a:r>
                            <a:rPr lang="en-GB" sz="650" dirty="0">
                              <a:solidFill>
                                <a:schemeClr val="tx1"/>
                              </a:solidFill>
                            </a:rPr>
                            <a:t>Charge scan for single bunch with pairs of diodes </a:t>
                          </a:r>
                        </a:p>
                        <a:p>
                          <a:pPr marL="171450" marR="0" lvl="0" indent="-17145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 typeface="Arial" panose="020B0604020202020204" pitchFamily="34" charset="0"/>
                            <a:buChar char="•"/>
                            <a:tabLst/>
                            <a:defRPr/>
                          </a:pPr>
                          <a:r>
                            <a:rPr lang="en-GB" sz="650" dirty="0">
                              <a:solidFill>
                                <a:schemeClr val="tx1"/>
                              </a:solidFill>
                            </a:rPr>
                            <a:t>Charge scan for single bunch by using voltage-preamplifiers with pairs of diodes 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650" dirty="0">
                              <a:solidFill>
                                <a:schemeClr val="tx1"/>
                              </a:solidFill>
                            </a:rPr>
                            <a:t>E = 150 MeV</a:t>
                          </a:r>
                        </a:p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GB" sz="65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sz="65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𝜎</m:t>
                                    </m:r>
                                  </m:e>
                                  <m:sub>
                                    <m:r>
                                      <a:rPr lang="en-GB" sz="65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𝑧</m:t>
                                    </m:r>
                                  </m:sub>
                                </m:sSub>
                                <m:r>
                                  <a:rPr lang="en-GB" sz="650" b="0" i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=[0.2−0.3 −0.4−0.5 −0.6 </m:t>
                                </m:r>
                                <m:r>
                                  <m:rPr>
                                    <m:sty m:val="p"/>
                                  </m:rPr>
                                  <a:rPr lang="en-GB" sz="650" b="0" i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ps</m:t>
                                </m:r>
                                <m:r>
                                  <a:rPr lang="en-GB" sz="650" b="0" i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]</m:t>
                                </m:r>
                              </m:oMath>
                            </m:oMathPara>
                          </a14:m>
                          <a:endParaRPr lang="en-GB" sz="650" dirty="0">
                            <a:solidFill>
                              <a:schemeClr val="tx1"/>
                            </a:solidFill>
                          </a:endParaRPr>
                        </a:p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GB" sz="65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sz="65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𝜎</m:t>
                                    </m:r>
                                  </m:e>
                                  <m:sub>
                                    <m:r>
                                      <a:rPr lang="en-GB" sz="65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𝑟</m:t>
                                    </m:r>
                                  </m:sub>
                                </m:sSub>
                                <m:r>
                                  <a:rPr lang="en-GB" sz="65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&lt;50 </m:t>
                                </m:r>
                                <m:r>
                                  <m:rPr>
                                    <m:sty m:val="p"/>
                                  </m:rPr>
                                  <a:rPr lang="el-GR" sz="65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μ</m:t>
                                </m:r>
                                <m:r>
                                  <a:rPr lang="en-GB" sz="65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𝑚</m:t>
                                </m:r>
                              </m:oMath>
                            </m:oMathPara>
                          </a14:m>
                          <a:endParaRPr lang="en-GB" sz="650" dirty="0">
                            <a:solidFill>
                              <a:schemeClr val="tx1"/>
                            </a:solidFill>
                          </a:endParaRPr>
                        </a:p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650" dirty="0">
                              <a:solidFill>
                                <a:schemeClr val="tx1"/>
                              </a:solidFill>
                            </a:rPr>
                            <a:t>b = 15 mm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171450" marR="0" lvl="0" indent="-171450" algn="just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 typeface="Arial" panose="020B0604020202020204" pitchFamily="34" charset="0"/>
                            <a:buChar char="•"/>
                            <a:tabLst/>
                            <a:defRPr/>
                          </a:pPr>
                          <a:r>
                            <a:rPr lang="en-GB" sz="650" dirty="0">
                              <a:solidFill>
                                <a:schemeClr val="tx1"/>
                              </a:solidFill>
                            </a:rPr>
                            <a:t>3 access required </a:t>
                          </a:r>
                        </a:p>
                        <a:p>
                          <a:pPr marL="171450" marR="0" lvl="0" indent="-171450" algn="just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 typeface="Arial" panose="020B0604020202020204" pitchFamily="34" charset="0"/>
                            <a:buChar char="•"/>
                            <a:tabLst/>
                            <a:defRPr/>
                          </a:pPr>
                          <a:r>
                            <a:rPr lang="en-GB" sz="650" dirty="0">
                              <a:solidFill>
                                <a:schemeClr val="tx1"/>
                              </a:solidFill>
                            </a:rPr>
                            <a:t>1 full day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2802644323"/>
                      </a:ext>
                    </a:extLst>
                  </a:tr>
                  <a:tr h="302019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650" dirty="0">
                              <a:solidFill>
                                <a:schemeClr val="tx1"/>
                              </a:solidFill>
                            </a:rPr>
                            <a:t>Interferometer Scan_1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 typeface="Arial" panose="020B0604020202020204" pitchFamily="34" charset="0"/>
                            <a:buNone/>
                            <a:tabLst/>
                            <a:defRPr/>
                          </a:pPr>
                          <a:r>
                            <a:rPr lang="en-US" sz="650" dirty="0">
                              <a:solidFill>
                                <a:schemeClr val="tx1"/>
                              </a:solidFill>
                            </a:rPr>
                            <a:t>To check the sufficiency of the range of the motor to observe a dumped interferogram for current impact parameter (15 mm)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650" dirty="0">
                              <a:solidFill>
                                <a:schemeClr val="tx1"/>
                              </a:solidFill>
                            </a:rPr>
                            <a:t>Scan with the current impact parameter (b=15 mm) for full range of the motor (42215 steps =100 mm) </a:t>
                          </a:r>
                          <a:endParaRPr lang="en-GB" sz="65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650" dirty="0">
                              <a:solidFill>
                                <a:schemeClr val="tx1"/>
                              </a:solidFill>
                            </a:rPr>
                            <a:t>E = 150 MeV</a:t>
                          </a:r>
                        </a:p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GB" sz="65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sz="65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𝜎</m:t>
                                    </m:r>
                                  </m:e>
                                  <m:sub>
                                    <m:r>
                                      <a:rPr lang="en-GB" sz="65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𝑧</m:t>
                                    </m:r>
                                  </m:sub>
                                </m:sSub>
                                <m:r>
                                  <a:rPr lang="en-GB" sz="650" b="0" i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=1 </m:t>
                                </m:r>
                                <m:r>
                                  <m:rPr>
                                    <m:sty m:val="p"/>
                                  </m:rPr>
                                  <a:rPr lang="en-GB" sz="650" b="0" i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ps</m:t>
                                </m:r>
                              </m:oMath>
                            </m:oMathPara>
                          </a14:m>
                          <a:endParaRPr lang="en-GB" sz="650" dirty="0">
                            <a:solidFill>
                              <a:schemeClr val="tx1"/>
                            </a:solidFill>
                          </a:endParaRPr>
                        </a:p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GB" sz="65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sz="65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𝜎</m:t>
                                    </m:r>
                                  </m:e>
                                  <m:sub>
                                    <m:r>
                                      <a:rPr lang="en-GB" sz="65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𝑟</m:t>
                                    </m:r>
                                  </m:sub>
                                </m:sSub>
                                <m:r>
                                  <a:rPr lang="en-GB" sz="65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&lt;50 </m:t>
                                </m:r>
                                <m:r>
                                  <m:rPr>
                                    <m:sty m:val="p"/>
                                  </m:rPr>
                                  <a:rPr lang="el-GR" sz="65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μ</m:t>
                                </m:r>
                                <m:r>
                                  <a:rPr lang="en-GB" sz="65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𝑚</m:t>
                                </m:r>
                              </m:oMath>
                            </m:oMathPara>
                          </a14:m>
                          <a:endParaRPr lang="en-GB" sz="650" dirty="0">
                            <a:solidFill>
                              <a:schemeClr val="tx1"/>
                            </a:solidFill>
                          </a:endParaRPr>
                        </a:p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650" dirty="0">
                              <a:solidFill>
                                <a:schemeClr val="tx1"/>
                              </a:solidFill>
                            </a:rPr>
                            <a:t>b = 15 mm</a:t>
                          </a:r>
                        </a:p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650" dirty="0">
                              <a:solidFill>
                                <a:schemeClr val="tx1"/>
                              </a:solidFill>
                            </a:rPr>
                            <a:t>Q = to be decided after charge scan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171450" marR="0" lvl="0" indent="-171450" algn="just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 typeface="Arial" panose="020B0604020202020204" pitchFamily="34" charset="0"/>
                            <a:buChar char="•"/>
                            <a:tabLst/>
                            <a:defRPr/>
                          </a:pPr>
                          <a:r>
                            <a:rPr lang="en-US" sz="650" dirty="0">
                              <a:solidFill>
                                <a:schemeClr val="tx1"/>
                              </a:solidFill>
                            </a:rPr>
                            <a:t>1 access required </a:t>
                          </a:r>
                        </a:p>
                        <a:p>
                          <a:pPr marL="171450" marR="0" lvl="0" indent="-171450" algn="just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 typeface="Arial" panose="020B0604020202020204" pitchFamily="34" charset="0"/>
                            <a:buChar char="•"/>
                            <a:tabLst/>
                            <a:defRPr/>
                          </a:pPr>
                          <a:r>
                            <a:rPr lang="en-US" sz="650" dirty="0">
                              <a:solidFill>
                                <a:schemeClr val="tx1"/>
                              </a:solidFill>
                            </a:rPr>
                            <a:t>For a step size (100 steps=0.25 mm) :   141 minutes</a:t>
                          </a:r>
                        </a:p>
                        <a:p>
                          <a:pPr marL="171450" marR="0" lvl="0" indent="-171450" algn="just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 typeface="Arial" panose="020B0604020202020204" pitchFamily="34" charset="0"/>
                            <a:buChar char="•"/>
                            <a:tabLst/>
                            <a:defRPr/>
                          </a:pPr>
                          <a:r>
                            <a:rPr lang="en-US" sz="650" dirty="0">
                              <a:solidFill>
                                <a:schemeClr val="tx1"/>
                              </a:solidFill>
                            </a:rPr>
                            <a:t> 1 full day</a:t>
                          </a:r>
                          <a:endParaRPr lang="en-GB" sz="65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713587504"/>
                      </a:ext>
                    </a:extLst>
                  </a:tr>
                  <a:tr h="405147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650" dirty="0">
                              <a:solidFill>
                                <a:schemeClr val="tx1"/>
                              </a:solidFill>
                            </a:rPr>
                            <a:t>Interferometer Scan_2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 typeface="Arial" panose="020B0604020202020204" pitchFamily="34" charset="0"/>
                            <a:buNone/>
                            <a:tabLst/>
                            <a:defRPr/>
                          </a:pPr>
                          <a:r>
                            <a:rPr lang="en-US" sz="650" dirty="0">
                              <a:solidFill>
                                <a:schemeClr val="tx1"/>
                              </a:solidFill>
                            </a:rPr>
                            <a:t>Determination of operational impact parameter range to use MP Interferometer without low frequency dominated CHDR spectrum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650" dirty="0">
                              <a:solidFill>
                                <a:schemeClr val="tx1"/>
                              </a:solidFill>
                            </a:rPr>
                            <a:t>Interferometer (IF) scan for different impact parameters (starting from 5mm to 15mm with 1mm increment for each IF scan) </a:t>
                          </a:r>
                          <a:endParaRPr lang="en-GB" sz="65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650" dirty="0">
                              <a:solidFill>
                                <a:schemeClr val="tx1"/>
                              </a:solidFill>
                            </a:rPr>
                            <a:t>E = 150 MeV</a:t>
                          </a:r>
                        </a:p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GB" sz="65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sz="65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𝜎</m:t>
                                    </m:r>
                                  </m:e>
                                  <m:sub>
                                    <m:r>
                                      <a:rPr lang="en-GB" sz="65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𝑧</m:t>
                                    </m:r>
                                  </m:sub>
                                </m:sSub>
                                <m:r>
                                  <a:rPr lang="en-GB" sz="650" b="0" i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=0.2 </m:t>
                                </m:r>
                                <m:r>
                                  <m:rPr>
                                    <m:sty m:val="p"/>
                                  </m:rPr>
                                  <a:rPr lang="en-GB" sz="650" b="0" i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ps</m:t>
                                </m:r>
                              </m:oMath>
                            </m:oMathPara>
                          </a14:m>
                          <a:endParaRPr lang="en-GB" sz="650" dirty="0">
                            <a:solidFill>
                              <a:schemeClr val="tx1"/>
                            </a:solidFill>
                          </a:endParaRPr>
                        </a:p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GB" sz="65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sz="65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𝜎</m:t>
                                    </m:r>
                                  </m:e>
                                  <m:sub>
                                    <m:r>
                                      <a:rPr lang="en-GB" sz="65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𝑟</m:t>
                                    </m:r>
                                  </m:sub>
                                </m:sSub>
                                <m:r>
                                  <a:rPr lang="en-GB" sz="65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&lt;50 </m:t>
                                </m:r>
                                <m:r>
                                  <m:rPr>
                                    <m:sty m:val="p"/>
                                  </m:rPr>
                                  <a:rPr lang="el-GR" sz="65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μ</m:t>
                                </m:r>
                                <m:r>
                                  <a:rPr lang="en-GB" sz="65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𝑚</m:t>
                                </m:r>
                              </m:oMath>
                            </m:oMathPara>
                          </a14:m>
                          <a:endParaRPr lang="en-GB" sz="650" dirty="0">
                            <a:solidFill>
                              <a:schemeClr val="tx1"/>
                            </a:solidFill>
                          </a:endParaRPr>
                        </a:p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650" dirty="0">
                              <a:solidFill>
                                <a:schemeClr val="tx1"/>
                              </a:solidFill>
                            </a:rPr>
                            <a:t>Q = to be decided after charge scan</a:t>
                          </a:r>
                        </a:p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650" dirty="0">
                              <a:solidFill>
                                <a:schemeClr val="tx1"/>
                              </a:solidFill>
                            </a:rPr>
                            <a:t>b = [5mm:15mm:1mm]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171450" marR="0" lvl="0" indent="-171450" algn="just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 typeface="Arial" panose="020B0604020202020204" pitchFamily="34" charset="0"/>
                            <a:buChar char="•"/>
                            <a:tabLst/>
                            <a:defRPr/>
                          </a:pPr>
                          <a:r>
                            <a:rPr lang="en-US" sz="650" dirty="0">
                              <a:solidFill>
                                <a:schemeClr val="tx1"/>
                              </a:solidFill>
                            </a:rPr>
                            <a:t>1 access required.</a:t>
                          </a:r>
                        </a:p>
                        <a:p>
                          <a:pPr marL="171450" marR="0" lvl="0" indent="-171450" algn="just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 typeface="Arial" panose="020B0604020202020204" pitchFamily="34" charset="0"/>
                            <a:buChar char="•"/>
                            <a:tabLst/>
                            <a:defRPr/>
                          </a:pPr>
                          <a:r>
                            <a:rPr lang="en-US" sz="650" dirty="0">
                              <a:solidFill>
                                <a:schemeClr val="tx1"/>
                              </a:solidFill>
                            </a:rPr>
                            <a:t>For a step size (100 steps=0. 25 mm) :   141 minutes </a:t>
                          </a:r>
                        </a:p>
                        <a:p>
                          <a:pPr marL="171450" marR="0" lvl="0" indent="-171450" algn="just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 typeface="Arial" panose="020B0604020202020204" pitchFamily="34" charset="0"/>
                            <a:buChar char="•"/>
                            <a:tabLst/>
                            <a:defRPr/>
                          </a:pPr>
                          <a:r>
                            <a:rPr lang="en-US" sz="650" dirty="0">
                              <a:solidFill>
                                <a:schemeClr val="tx1"/>
                              </a:solidFill>
                            </a:rPr>
                            <a:t>For a smaller step size (20 steps=0.05 mm) to reach 1.5 THz. (The range of movable mirror will be adjusted considering where normalized interferogram dumps.)</a:t>
                          </a:r>
                        </a:p>
                        <a:p>
                          <a:pPr marL="171450" marR="0" lvl="0" indent="-171450" algn="just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 typeface="Arial" panose="020B0604020202020204" pitchFamily="34" charset="0"/>
                            <a:buChar char="•"/>
                            <a:tabLst/>
                            <a:defRPr/>
                          </a:pPr>
                          <a:r>
                            <a:rPr lang="en-US" sz="650" dirty="0">
                              <a:solidFill>
                                <a:schemeClr val="tx1"/>
                              </a:solidFill>
                            </a:rPr>
                            <a:t>In total 10 scans.</a:t>
                          </a:r>
                        </a:p>
                        <a:p>
                          <a:pPr marL="171450" marR="0" lvl="0" indent="-171450" algn="just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 typeface="Arial" panose="020B0604020202020204" pitchFamily="34" charset="0"/>
                            <a:buChar char="•"/>
                            <a:tabLst/>
                            <a:defRPr/>
                          </a:pPr>
                          <a:r>
                            <a:rPr lang="en-US" sz="650" dirty="0">
                              <a:solidFill>
                                <a:schemeClr val="tx1"/>
                              </a:solidFill>
                            </a:rPr>
                            <a:t>5 full days</a:t>
                          </a:r>
                          <a:endParaRPr lang="en-GB" sz="65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3772608672"/>
                      </a:ext>
                    </a:extLst>
                  </a:tr>
                  <a:tr h="250454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650" dirty="0">
                              <a:solidFill>
                                <a:schemeClr val="tx1"/>
                              </a:solidFill>
                            </a:rPr>
                            <a:t>Charge Scan_2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650" dirty="0">
                              <a:solidFill>
                                <a:schemeClr val="tx1"/>
                              </a:solidFill>
                            </a:rPr>
                            <a:t>Identification of working regime of Schottky Diodes for the new operational impact parameter that interferometer works effectively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171450" marR="0" lvl="0" indent="-17145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 typeface="Arial" panose="020B0604020202020204" pitchFamily="34" charset="0"/>
                            <a:buChar char="•"/>
                            <a:tabLst/>
                            <a:defRPr/>
                          </a:pPr>
                          <a:r>
                            <a:rPr lang="en-GB" sz="650" dirty="0">
                              <a:solidFill>
                                <a:schemeClr val="tx1"/>
                              </a:solidFill>
                            </a:rPr>
                            <a:t>Charge scan for single bunch with pairs of diodes </a:t>
                          </a:r>
                        </a:p>
                        <a:p>
                          <a:pPr marL="171450" marR="0" lvl="0" indent="-17145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 typeface="Arial" panose="020B0604020202020204" pitchFamily="34" charset="0"/>
                            <a:buChar char="•"/>
                            <a:tabLst/>
                            <a:defRPr/>
                          </a:pPr>
                          <a:r>
                            <a:rPr lang="en-GB" sz="650" dirty="0">
                              <a:solidFill>
                                <a:schemeClr val="tx1"/>
                              </a:solidFill>
                            </a:rPr>
                            <a:t>Charge scan for single bunch by using voltage-preamplifiers with pairs of diodes 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650" dirty="0">
                              <a:solidFill>
                                <a:schemeClr val="tx1"/>
                              </a:solidFill>
                            </a:rPr>
                            <a:t>E = 150 MeV</a:t>
                          </a:r>
                        </a:p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GB" sz="65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sz="65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𝜎</m:t>
                                    </m:r>
                                  </m:e>
                                  <m:sub>
                                    <m:r>
                                      <a:rPr lang="en-GB" sz="65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𝑧</m:t>
                                    </m:r>
                                  </m:sub>
                                </m:sSub>
                                <m:r>
                                  <a:rPr lang="en-GB" sz="650" b="0" i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=</m:t>
                                </m:r>
                                <m:d>
                                  <m:dPr>
                                    <m:begChr m:val="["/>
                                    <m:endChr m:val="]"/>
                                    <m:ctrlPr>
                                      <a:rPr lang="en-GB" sz="65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GB" sz="650" b="0" i="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0.2−0.3 −0.4−0.5 −0.6 </m:t>
                                    </m:r>
                                    <m:r>
                                      <m:rPr>
                                        <m:sty m:val="p"/>
                                      </m:rPr>
                                      <a:rPr lang="en-GB" sz="650" b="0" i="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ps</m:t>
                                    </m:r>
                                  </m:e>
                                </m:d>
                              </m:oMath>
                            </m:oMathPara>
                          </a14:m>
                          <a:endParaRPr lang="en-GB" sz="650" b="0" i="0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endParaRPr>
                        </a:p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GB" sz="65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sz="65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𝜎</m:t>
                                    </m:r>
                                  </m:e>
                                  <m:sub>
                                    <m:r>
                                      <a:rPr lang="en-GB" sz="65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𝑟</m:t>
                                    </m:r>
                                  </m:sub>
                                </m:sSub>
                                <m:r>
                                  <a:rPr lang="en-GB" sz="65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&lt;50 </m:t>
                                </m:r>
                                <m:r>
                                  <m:rPr>
                                    <m:sty m:val="p"/>
                                  </m:rPr>
                                  <a:rPr lang="el-GR" sz="65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μ</m:t>
                                </m:r>
                                <m:r>
                                  <a:rPr lang="en-GB" sz="65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𝑚</m:t>
                                </m:r>
                              </m:oMath>
                            </m:oMathPara>
                          </a14:m>
                          <a:endParaRPr lang="en-GB" sz="650" dirty="0">
                            <a:solidFill>
                              <a:schemeClr val="tx1"/>
                            </a:solidFill>
                          </a:endParaRPr>
                        </a:p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650" dirty="0">
                              <a:solidFill>
                                <a:schemeClr val="tx1"/>
                              </a:solidFill>
                            </a:rPr>
                            <a:t>b = to be decided after IF scan_2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171450" marR="0" lvl="0" indent="-171450" algn="just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 typeface="Arial" panose="020B0604020202020204" pitchFamily="34" charset="0"/>
                            <a:buChar char="•"/>
                            <a:tabLst/>
                            <a:defRPr/>
                          </a:pPr>
                          <a:r>
                            <a:rPr lang="en-GB" sz="650" dirty="0">
                              <a:solidFill>
                                <a:schemeClr val="tx1"/>
                              </a:solidFill>
                            </a:rPr>
                            <a:t>3 access required </a:t>
                          </a:r>
                        </a:p>
                        <a:p>
                          <a:pPr marL="171450" marR="0" lvl="0" indent="-171450" algn="just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 typeface="Arial" panose="020B0604020202020204" pitchFamily="34" charset="0"/>
                            <a:buChar char="•"/>
                            <a:tabLst/>
                            <a:defRPr/>
                          </a:pPr>
                          <a:r>
                            <a:rPr lang="en-GB" sz="650" dirty="0">
                              <a:solidFill>
                                <a:schemeClr val="tx1"/>
                              </a:solidFill>
                            </a:rPr>
                            <a:t>1 full day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444572445"/>
                      </a:ext>
                    </a:extLst>
                  </a:tr>
                  <a:tr h="250454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650" dirty="0">
                              <a:solidFill>
                                <a:schemeClr val="tx1"/>
                              </a:solidFill>
                            </a:rPr>
                            <a:t>Impact Parameter Scan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650" dirty="0">
                              <a:solidFill>
                                <a:schemeClr val="tx1"/>
                              </a:solidFill>
                            </a:rPr>
                            <a:t>Observation of </a:t>
                          </a:r>
                          <a:r>
                            <a:rPr lang="en-GB" sz="650" u="sng" dirty="0">
                              <a:solidFill>
                                <a:schemeClr val="tx1"/>
                              </a:solidFill>
                            </a:rPr>
                            <a:t>beam position dependency</a:t>
                          </a:r>
                          <a:r>
                            <a:rPr lang="en-GB" sz="650" dirty="0">
                              <a:solidFill>
                                <a:schemeClr val="tx1"/>
                              </a:solidFill>
                            </a:rPr>
                            <a:t> of RMS bunch length calculation besides comparison the experimental data with PCA analysis and CST simulations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171450" marR="0" lvl="0" indent="-17145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 typeface="Arial" panose="020B0604020202020204" pitchFamily="34" charset="0"/>
                            <a:buChar char="•"/>
                            <a:tabLst/>
                            <a:defRPr/>
                          </a:pPr>
                          <a:r>
                            <a:rPr lang="en-GB" sz="650" dirty="0">
                              <a:solidFill>
                                <a:schemeClr val="tx1"/>
                              </a:solidFill>
                            </a:rPr>
                            <a:t>±1 mm scan with 0.02 mm step size voltage-preamplifiers with pairs of diodes </a:t>
                          </a:r>
                        </a:p>
                        <a:p>
                          <a:pPr marL="171450" marR="0" lvl="0" indent="-17145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 typeface="Arial" panose="020B0604020202020204" pitchFamily="34" charset="0"/>
                            <a:buChar char="•"/>
                            <a:tabLst/>
                            <a:defRPr/>
                          </a:pPr>
                          <a:r>
                            <a:rPr lang="en-GB" sz="650" dirty="0">
                              <a:solidFill>
                                <a:schemeClr val="tx1"/>
                              </a:solidFill>
                            </a:rPr>
                            <a:t>Full range scan (±10 mm) with 0.1 mm step size voltage-preamplifiers with pairs of diodes </a:t>
                          </a:r>
                        </a:p>
                      </a:txBody>
                      <a:tcPr anchor="ctr"/>
                    </a:tc>
                    <a:tc rowSpan="2"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650" dirty="0">
                              <a:solidFill>
                                <a:schemeClr val="tx1"/>
                              </a:solidFill>
                            </a:rPr>
                            <a:t>E = 150 MeV</a:t>
                          </a:r>
                        </a:p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GB" sz="65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sz="65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𝜎</m:t>
                                    </m:r>
                                  </m:e>
                                  <m:sub>
                                    <m:r>
                                      <a:rPr lang="en-GB" sz="65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𝑧</m:t>
                                    </m:r>
                                  </m:sub>
                                </m:sSub>
                                <m:r>
                                  <a:rPr lang="en-GB" sz="650" b="0" i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=[0.2−0.3 −0.4−0.5 −0.6 </m:t>
                                </m:r>
                                <m:r>
                                  <m:rPr>
                                    <m:sty m:val="p"/>
                                  </m:rPr>
                                  <a:rPr lang="en-GB" sz="650" b="0" i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ps</m:t>
                                </m:r>
                                <m:r>
                                  <a:rPr lang="en-GB" sz="650" b="0" i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]</m:t>
                                </m:r>
                              </m:oMath>
                            </m:oMathPara>
                          </a14:m>
                          <a:endParaRPr lang="en-GB" sz="650" dirty="0">
                            <a:solidFill>
                              <a:schemeClr val="tx1"/>
                            </a:solidFill>
                          </a:endParaRPr>
                        </a:p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GB" sz="65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sz="65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𝜎</m:t>
                                    </m:r>
                                  </m:e>
                                  <m:sub>
                                    <m:r>
                                      <a:rPr lang="en-GB" sz="65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𝑟</m:t>
                                    </m:r>
                                  </m:sub>
                                </m:sSub>
                                <m:r>
                                  <a:rPr lang="en-GB" sz="65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&lt;50 </m:t>
                                </m:r>
                                <m:r>
                                  <m:rPr>
                                    <m:sty m:val="p"/>
                                  </m:rPr>
                                  <a:rPr lang="el-GR" sz="65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μ</m:t>
                                </m:r>
                                <m:r>
                                  <a:rPr lang="en-GB" sz="65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𝑚</m:t>
                                </m:r>
                              </m:oMath>
                            </m:oMathPara>
                          </a14:m>
                          <a:endParaRPr lang="en-GB" sz="650" dirty="0">
                            <a:solidFill>
                              <a:schemeClr val="tx1"/>
                            </a:solidFill>
                          </a:endParaRPr>
                        </a:p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650" dirty="0">
                              <a:solidFill>
                                <a:schemeClr val="tx1"/>
                              </a:solidFill>
                            </a:rPr>
                            <a:t>Q = to be decided after charge scan_2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171450" marR="0" lvl="0" indent="-171450" algn="just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 typeface="Arial" panose="020B0604020202020204" pitchFamily="34" charset="0"/>
                            <a:buChar char="•"/>
                            <a:tabLst/>
                            <a:defRPr/>
                          </a:pPr>
                          <a:r>
                            <a:rPr lang="en-GB" sz="650" dirty="0">
                              <a:solidFill>
                                <a:schemeClr val="tx1"/>
                              </a:solidFill>
                            </a:rPr>
                            <a:t>3 access required </a:t>
                          </a:r>
                        </a:p>
                        <a:p>
                          <a:pPr marL="171450" marR="0" lvl="0" indent="-171450" algn="just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 typeface="Arial" panose="020B0604020202020204" pitchFamily="34" charset="0"/>
                            <a:buChar char="•"/>
                            <a:tabLst/>
                            <a:defRPr/>
                          </a:pPr>
                          <a:r>
                            <a:rPr lang="en-GB" sz="650" dirty="0">
                              <a:solidFill>
                                <a:schemeClr val="tx1"/>
                              </a:solidFill>
                            </a:rPr>
                            <a:t>2 full days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2837767805"/>
                      </a:ext>
                    </a:extLst>
                  </a:tr>
                  <a:tr h="198890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650" dirty="0">
                              <a:solidFill>
                                <a:schemeClr val="tx1"/>
                              </a:solidFill>
                            </a:rPr>
                            <a:t>Angular Jitter</a:t>
                          </a:r>
                        </a:p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650" dirty="0">
                              <a:solidFill>
                                <a:schemeClr val="tx1"/>
                              </a:solidFill>
                            </a:rPr>
                            <a:t>Scan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650" dirty="0">
                              <a:solidFill>
                                <a:schemeClr val="tx1"/>
                              </a:solidFill>
                            </a:rPr>
                            <a:t>Observation of </a:t>
                          </a:r>
                          <a:r>
                            <a:rPr lang="en-GB" sz="650" u="sng" dirty="0">
                              <a:solidFill>
                                <a:schemeClr val="tx1"/>
                              </a:solidFill>
                            </a:rPr>
                            <a:t>beam angular jitter dependency</a:t>
                          </a:r>
                          <a:r>
                            <a:rPr lang="en-GB" sz="650" dirty="0">
                              <a:solidFill>
                                <a:schemeClr val="tx1"/>
                              </a:solidFill>
                            </a:rPr>
                            <a:t> of RMS bunch length calculation besides comparison the experimental data with PCA analysis and CST simulations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171450" marR="0" lvl="0" indent="-17145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 typeface="Arial" panose="020B0604020202020204" pitchFamily="34" charset="0"/>
                            <a:buChar char="•"/>
                            <a:tabLst/>
                            <a:defRPr/>
                          </a:pPr>
                          <a:r>
                            <a:rPr lang="en-GB" sz="650" dirty="0">
                              <a:solidFill>
                                <a:schemeClr val="tx1"/>
                              </a:solidFill>
                            </a:rPr>
                            <a:t>Possibility of steering beam and reference point will be discussed with CLEAR team.</a:t>
                          </a:r>
                        </a:p>
                      </a:txBody>
                      <a:tcPr anchor="ctr"/>
                    </a:tc>
                    <a:tc vMerge="1">
                      <a:txBody>
                        <a:bodyPr/>
                        <a:lstStyle/>
                        <a:p>
                          <a:pPr marL="0" marR="0" lvl="0" indent="0" algn="just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n-GB" sz="7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171450" marR="0" lvl="0" indent="-171450" algn="just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 typeface="Arial" panose="020B0604020202020204" pitchFamily="34" charset="0"/>
                            <a:buChar char="•"/>
                            <a:tabLst/>
                            <a:defRPr/>
                          </a:pPr>
                          <a:r>
                            <a:rPr lang="en-GB" sz="650" dirty="0">
                              <a:solidFill>
                                <a:schemeClr val="tx1"/>
                              </a:solidFill>
                            </a:rPr>
                            <a:t>3 access required </a:t>
                          </a:r>
                        </a:p>
                        <a:p>
                          <a:pPr marL="171450" marR="0" lvl="0" indent="-171450" algn="just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 typeface="Arial" panose="020B0604020202020204" pitchFamily="34" charset="0"/>
                            <a:buChar char="•"/>
                            <a:tabLst/>
                            <a:defRPr/>
                          </a:pPr>
                          <a:r>
                            <a:rPr lang="en-GB" sz="650" dirty="0">
                              <a:solidFill>
                                <a:schemeClr val="tx1"/>
                              </a:solidFill>
                            </a:rPr>
                            <a:t>2 full days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2849505079"/>
                      </a:ext>
                    </a:extLst>
                  </a:tr>
                  <a:tr h="147326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650" b="0" dirty="0">
                              <a:solidFill>
                                <a:schemeClr val="tx1"/>
                              </a:solidFill>
                            </a:rPr>
                            <a:t>Bunch Length Scan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650" dirty="0">
                              <a:solidFill>
                                <a:schemeClr val="tx1"/>
                              </a:solidFill>
                            </a:rPr>
                            <a:t>Find the optimum operation frequency ranges to calculate RMS bunch length correctly with a correction factor applied.</a:t>
                          </a:r>
                          <a:endParaRPr lang="en-GB" sz="65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650" dirty="0">
                              <a:solidFill>
                                <a:schemeClr val="tx1"/>
                              </a:solidFill>
                            </a:rPr>
                            <a:t>Usage of RF Deflector as a reference for each bunch length scan</a:t>
                          </a:r>
                        </a:p>
                      </a:txBody>
                      <a:tcPr anchor="ctr"/>
                    </a:tc>
                    <a:tc rowSpan="4"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650" dirty="0">
                              <a:solidFill>
                                <a:schemeClr val="tx1"/>
                              </a:solidFill>
                            </a:rPr>
                            <a:t>E = 150 MeV</a:t>
                          </a:r>
                        </a:p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GB" sz="65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sz="65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𝜎</m:t>
                                    </m:r>
                                  </m:e>
                                  <m:sub>
                                    <m:r>
                                      <a:rPr lang="en-GB" sz="65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𝑧</m:t>
                                    </m:r>
                                  </m:sub>
                                </m:sSub>
                                <m:r>
                                  <a:rPr lang="en-GB" sz="650" b="0" i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=[0.2−0.3 −0.4−0.5 −0.6 </m:t>
                                </m:r>
                                <m:r>
                                  <m:rPr>
                                    <m:sty m:val="p"/>
                                  </m:rPr>
                                  <a:rPr lang="en-GB" sz="650" b="0" i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ps</m:t>
                                </m:r>
                                <m:r>
                                  <a:rPr lang="en-GB" sz="650" b="0" i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]</m:t>
                                </m:r>
                              </m:oMath>
                            </m:oMathPara>
                          </a14:m>
                          <a:endParaRPr lang="en-GB" sz="650" dirty="0">
                            <a:solidFill>
                              <a:schemeClr val="tx1"/>
                            </a:solidFill>
                          </a:endParaRPr>
                        </a:p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GB" sz="65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sz="65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𝜎</m:t>
                                    </m:r>
                                  </m:e>
                                  <m:sub>
                                    <m:r>
                                      <a:rPr lang="en-GB" sz="65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𝑟</m:t>
                                    </m:r>
                                  </m:sub>
                                </m:sSub>
                                <m:r>
                                  <a:rPr lang="en-GB" sz="65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&lt;50 </m:t>
                                </m:r>
                                <m:r>
                                  <m:rPr>
                                    <m:sty m:val="p"/>
                                  </m:rPr>
                                  <a:rPr lang="el-GR" sz="65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μ</m:t>
                                </m:r>
                                <m:r>
                                  <a:rPr lang="en-GB" sz="65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𝑚</m:t>
                                </m:r>
                              </m:oMath>
                            </m:oMathPara>
                          </a14:m>
                          <a:endParaRPr lang="en-GB" sz="650" dirty="0">
                            <a:solidFill>
                              <a:schemeClr val="tx1"/>
                            </a:solidFill>
                          </a:endParaRPr>
                        </a:p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650" dirty="0">
                              <a:solidFill>
                                <a:schemeClr val="tx1"/>
                              </a:solidFill>
                            </a:rPr>
                            <a:t>Q = to be decided after charge scan_2</a:t>
                          </a:r>
                        </a:p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650" dirty="0">
                              <a:solidFill>
                                <a:schemeClr val="tx1"/>
                              </a:solidFill>
                            </a:rPr>
                            <a:t>b = to be decided after IF scan_2</a:t>
                          </a:r>
                        </a:p>
                      </a:txBody>
                      <a:tcPr anchor="ctr"/>
                    </a:tc>
                    <a:tc rowSpan="2">
                      <a:txBody>
                        <a:bodyPr/>
                        <a:lstStyle/>
                        <a:p>
                          <a:pPr marL="171450" marR="0" lvl="0" indent="-17145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 typeface="Arial" panose="020B0604020202020204" pitchFamily="34" charset="0"/>
                            <a:buChar char="•"/>
                            <a:tabLst/>
                            <a:defRPr/>
                          </a:pPr>
                          <a:r>
                            <a:rPr lang="en-GB" sz="650" dirty="0">
                              <a:solidFill>
                                <a:schemeClr val="tx1"/>
                              </a:solidFill>
                            </a:rPr>
                            <a:t>1 access required.</a:t>
                          </a:r>
                        </a:p>
                        <a:p>
                          <a:pPr marL="171450" marR="0" lvl="0" indent="-17145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 typeface="Arial" panose="020B0604020202020204" pitchFamily="34" charset="0"/>
                            <a:buChar char="•"/>
                            <a:tabLst/>
                            <a:defRPr/>
                          </a:pPr>
                          <a:r>
                            <a:rPr lang="en-GB" sz="650" dirty="0">
                              <a:solidFill>
                                <a:schemeClr val="tx1"/>
                              </a:solidFill>
                            </a:rPr>
                            <a:t>3 full days.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254395522"/>
                      </a:ext>
                    </a:extLst>
                  </a:tr>
                  <a:tr h="147326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650" dirty="0">
                              <a:solidFill>
                                <a:schemeClr val="tx1"/>
                              </a:solidFill>
                            </a:rPr>
                            <a:t>Interferometer Scan_4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650" dirty="0">
                              <a:solidFill>
                                <a:schemeClr val="tx1"/>
                              </a:solidFill>
                            </a:rPr>
                            <a:t>To compare bunch length scan and RF deflector values 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650" dirty="0">
                              <a:solidFill>
                                <a:schemeClr val="tx1"/>
                              </a:solidFill>
                            </a:rPr>
                            <a:t>In parallel with bunch length scan</a:t>
                          </a:r>
                        </a:p>
                      </a:txBody>
                      <a:tcPr anchor="ctr"/>
                    </a:tc>
                    <a:tc vMerge="1"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n-GB" sz="700" dirty="0"/>
                        </a:p>
                      </a:txBody>
                      <a:tcPr anchor="ctr"/>
                    </a:tc>
                    <a:tc vMerge="1">
                      <a:txBody>
                        <a:bodyPr/>
                        <a:lstStyle/>
                        <a:p>
                          <a:pPr marL="171450" marR="0" lvl="0" indent="-17145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 typeface="Arial" panose="020B0604020202020204" pitchFamily="34" charset="0"/>
                            <a:buChar char="•"/>
                            <a:tabLst/>
                            <a:defRPr/>
                          </a:pPr>
                          <a:r>
                            <a:rPr lang="en-GB" sz="700" dirty="0"/>
                            <a:t>1 full day.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2202491722"/>
                      </a:ext>
                    </a:extLst>
                  </a:tr>
                  <a:tr h="147326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650" dirty="0">
                              <a:solidFill>
                                <a:schemeClr val="tx1"/>
                              </a:solidFill>
                            </a:rPr>
                            <a:t>Reproducibility of Each Scan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650" dirty="0">
                              <a:solidFill>
                                <a:schemeClr val="tx1"/>
                              </a:solidFill>
                            </a:rPr>
                            <a:t>To check the consistency of data.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650" u="sng" dirty="0">
                              <a:solidFill>
                                <a:schemeClr val="tx1"/>
                              </a:solidFill>
                            </a:rPr>
                            <a:t>Charge Scan, impact scan, bunch length scan, interferometer scan </a:t>
                          </a:r>
                          <a:r>
                            <a:rPr lang="en-GB" sz="650" dirty="0">
                              <a:solidFill>
                                <a:schemeClr val="tx1"/>
                              </a:solidFill>
                            </a:rPr>
                            <a:t>will be repeated with the optimum conditions determined beforehand.</a:t>
                          </a:r>
                        </a:p>
                      </a:txBody>
                      <a:tcPr anchor="ctr"/>
                    </a:tc>
                    <a:tc vMerge="1"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n-GB" sz="700" dirty="0">
                            <a:solidFill>
                              <a:srgbClr val="C00000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171450" marR="0" lvl="0" indent="-17145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 typeface="Arial" panose="020B0604020202020204" pitchFamily="34" charset="0"/>
                            <a:buChar char="•"/>
                            <a:tabLst/>
                            <a:defRPr/>
                          </a:pPr>
                          <a:r>
                            <a:rPr lang="en-GB" sz="650" dirty="0">
                              <a:solidFill>
                                <a:schemeClr val="tx1"/>
                              </a:solidFill>
                            </a:rPr>
                            <a:t>2 access required </a:t>
                          </a:r>
                        </a:p>
                        <a:p>
                          <a:pPr marL="171450" marR="0" lvl="0" indent="-17145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 typeface="Arial" panose="020B0604020202020204" pitchFamily="34" charset="0"/>
                            <a:buChar char="•"/>
                            <a:tabLst/>
                            <a:defRPr/>
                          </a:pPr>
                          <a:r>
                            <a:rPr lang="en-GB" sz="650" dirty="0">
                              <a:solidFill>
                                <a:schemeClr val="tx1"/>
                              </a:solidFill>
                            </a:rPr>
                            <a:t>5 full days.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847916131"/>
                      </a:ext>
                    </a:extLst>
                  </a:tr>
                  <a:tr h="198890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650" dirty="0">
                              <a:solidFill>
                                <a:schemeClr val="tx1"/>
                              </a:solidFill>
                            </a:rPr>
                            <a:t>NI 9751 Digitizer replacement </a:t>
                          </a:r>
                          <a:endParaRPr lang="en-GB" sz="65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650" dirty="0">
                              <a:solidFill>
                                <a:schemeClr val="tx1"/>
                              </a:solidFill>
                            </a:rPr>
                            <a:t>In order to have an online bunch length measurement GUI to analyze each CHDR signal and calculate the RMS bunch length &amp; interferograms with a LabVIEW code</a:t>
                          </a:r>
                          <a:endParaRPr lang="en-GB" sz="65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650" dirty="0" err="1">
                              <a:solidFill>
                                <a:schemeClr val="tx1"/>
                              </a:solidFill>
                            </a:rPr>
                            <a:t>Streching</a:t>
                          </a:r>
                          <a:r>
                            <a:rPr lang="en-GB" sz="650" dirty="0">
                              <a:solidFill>
                                <a:schemeClr val="tx1"/>
                              </a:solidFill>
                            </a:rPr>
                            <a:t> the </a:t>
                          </a:r>
                          <a:r>
                            <a:rPr lang="en-GB" sz="650" dirty="0" err="1">
                              <a:solidFill>
                                <a:schemeClr val="tx1"/>
                              </a:solidFill>
                            </a:rPr>
                            <a:t>ChDR</a:t>
                          </a:r>
                          <a:r>
                            <a:rPr lang="en-GB" sz="650" dirty="0">
                              <a:solidFill>
                                <a:schemeClr val="tx1"/>
                              </a:solidFill>
                            </a:rPr>
                            <a:t> signal by using voltage-preamplifiers and calculating the data spontaneously via </a:t>
                          </a:r>
                          <a:r>
                            <a:rPr lang="en-GB" sz="650" dirty="0" err="1">
                              <a:solidFill>
                                <a:schemeClr val="tx1"/>
                              </a:solidFill>
                            </a:rPr>
                            <a:t>Labview</a:t>
                          </a:r>
                          <a:r>
                            <a:rPr lang="en-GB" sz="650" dirty="0">
                              <a:solidFill>
                                <a:schemeClr val="tx1"/>
                              </a:solidFill>
                            </a:rPr>
                            <a:t> code</a:t>
                          </a:r>
                        </a:p>
                      </a:txBody>
                      <a:tcPr anchor="ctr"/>
                    </a:tc>
                    <a:tc vMerge="1"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n-GB" sz="7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171450" marR="0" lvl="0" indent="-17145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 typeface="Arial" panose="020B0604020202020204" pitchFamily="34" charset="0"/>
                            <a:buChar char="•"/>
                            <a:tabLst/>
                            <a:defRPr/>
                          </a:pPr>
                          <a:r>
                            <a:rPr lang="en-GB" sz="650" dirty="0">
                              <a:solidFill>
                                <a:schemeClr val="tx1"/>
                              </a:solidFill>
                            </a:rPr>
                            <a:t>1 access required </a:t>
                          </a:r>
                        </a:p>
                        <a:p>
                          <a:pPr marL="171450" marR="0" lvl="0" indent="-17145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 typeface="Arial" panose="020B0604020202020204" pitchFamily="34" charset="0"/>
                            <a:buChar char="•"/>
                            <a:tabLst/>
                            <a:defRPr/>
                          </a:pPr>
                          <a:r>
                            <a:rPr lang="en-GB" sz="650" dirty="0">
                              <a:solidFill>
                                <a:schemeClr val="tx1"/>
                              </a:solidFill>
                            </a:rPr>
                            <a:t>3 full days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2234557270"/>
                      </a:ext>
                    </a:extLst>
                  </a:tr>
                  <a:tr h="250454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650" dirty="0">
                              <a:solidFill>
                                <a:schemeClr val="tx1"/>
                              </a:solidFill>
                            </a:rPr>
                            <a:t>Beam Position Scan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650" dirty="0">
                              <a:solidFill>
                                <a:schemeClr val="tx1"/>
                              </a:solidFill>
                            </a:rPr>
                            <a:t>Observation of a possible the kick due to protruded radiators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650" dirty="0">
                              <a:solidFill>
                                <a:schemeClr val="tx1"/>
                              </a:solidFill>
                            </a:rPr>
                            <a:t>Detection of </a:t>
                          </a:r>
                          <a:r>
                            <a:rPr lang="en-GB" sz="650" dirty="0" err="1">
                              <a:solidFill>
                                <a:schemeClr val="tx1"/>
                              </a:solidFill>
                            </a:rPr>
                            <a:t>ChDR</a:t>
                          </a:r>
                          <a:r>
                            <a:rPr lang="en-GB" sz="650" dirty="0">
                              <a:solidFill>
                                <a:schemeClr val="tx1"/>
                              </a:solidFill>
                            </a:rPr>
                            <a:t> with the symmetric radiators on both sides of the beam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650" dirty="0">
                              <a:solidFill>
                                <a:schemeClr val="tx1"/>
                              </a:solidFill>
                            </a:rPr>
                            <a:t>E = 150 MeV</a:t>
                          </a:r>
                        </a:p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GB" sz="65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sz="65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𝜎</m:t>
                                    </m:r>
                                  </m:e>
                                  <m:sub>
                                    <m:r>
                                      <a:rPr lang="en-GB" sz="65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𝑧</m:t>
                                    </m:r>
                                  </m:sub>
                                </m:sSub>
                                <m:r>
                                  <a:rPr lang="en-GB" sz="650" b="0" i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=[0.2 −0.4 −0.6 </m:t>
                                </m:r>
                                <m:r>
                                  <m:rPr>
                                    <m:sty m:val="p"/>
                                  </m:rPr>
                                  <a:rPr lang="en-GB" sz="650" b="0" i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ps</m:t>
                                </m:r>
                                <m:r>
                                  <a:rPr lang="en-GB" sz="650" b="0" i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]</m:t>
                                </m:r>
                              </m:oMath>
                            </m:oMathPara>
                          </a14:m>
                          <a:endParaRPr lang="en-GB" sz="650" dirty="0">
                            <a:solidFill>
                              <a:schemeClr val="tx1"/>
                            </a:solidFill>
                          </a:endParaRPr>
                        </a:p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GB" sz="65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sz="65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𝜎</m:t>
                                    </m:r>
                                  </m:e>
                                  <m:sub>
                                    <m:r>
                                      <a:rPr lang="en-GB" sz="65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𝑟</m:t>
                                    </m:r>
                                  </m:sub>
                                </m:sSub>
                                <m:r>
                                  <a:rPr lang="en-GB" sz="65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&lt;50 </m:t>
                                </m:r>
                                <m:r>
                                  <m:rPr>
                                    <m:sty m:val="p"/>
                                  </m:rPr>
                                  <a:rPr lang="el-GR" sz="65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μ</m:t>
                                </m:r>
                                <m:r>
                                  <a:rPr lang="en-GB" sz="65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𝑚</m:t>
                                </m:r>
                              </m:oMath>
                            </m:oMathPara>
                          </a14:m>
                          <a:endParaRPr lang="en-GB" sz="650" dirty="0">
                            <a:solidFill>
                              <a:schemeClr val="tx1"/>
                            </a:solidFill>
                          </a:endParaRPr>
                        </a:p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650" dirty="0">
                              <a:solidFill>
                                <a:schemeClr val="tx1"/>
                              </a:solidFill>
                            </a:rPr>
                            <a:t>Q = to be decided after charge scan_2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171450" marR="0" lvl="0" indent="-17145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 typeface="Arial" panose="020B0604020202020204" pitchFamily="34" charset="0"/>
                            <a:buChar char="•"/>
                            <a:tabLst/>
                            <a:defRPr/>
                          </a:pPr>
                          <a:r>
                            <a:rPr lang="en-GB" sz="650" dirty="0">
                              <a:solidFill>
                                <a:schemeClr val="tx1"/>
                              </a:solidFill>
                            </a:rPr>
                            <a:t>Vacuum intervention required</a:t>
                          </a:r>
                        </a:p>
                        <a:p>
                          <a:pPr marL="171450" marR="0" lvl="0" indent="-17145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 typeface="Arial" panose="020B0604020202020204" pitchFamily="34" charset="0"/>
                            <a:buChar char="•"/>
                            <a:tabLst/>
                            <a:defRPr/>
                          </a:pPr>
                          <a:r>
                            <a:rPr lang="en-GB" sz="650" dirty="0">
                              <a:solidFill>
                                <a:schemeClr val="tx1"/>
                              </a:solidFill>
                            </a:rPr>
                            <a:t>1 access required</a:t>
                          </a:r>
                        </a:p>
                        <a:p>
                          <a:pPr marL="171450" marR="0" lvl="0" indent="-17145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 typeface="Arial" panose="020B0604020202020204" pitchFamily="34" charset="0"/>
                            <a:buChar char="•"/>
                            <a:tabLst/>
                            <a:defRPr/>
                          </a:pPr>
                          <a:r>
                            <a:rPr lang="en-GB" sz="650" dirty="0">
                              <a:solidFill>
                                <a:schemeClr val="tx1"/>
                              </a:solidFill>
                            </a:rPr>
                            <a:t>1 full day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3658146921"/>
                      </a:ext>
                    </a:extLst>
                  </a:tr>
                  <a:tr h="0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650" dirty="0"/>
                            <a:t>-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650" dirty="0"/>
                            <a:t>-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650" dirty="0"/>
                            <a:t>-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650" dirty="0"/>
                            <a:t>-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171450" marR="0" lvl="0" indent="-17145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 typeface="Arial" panose="020B0604020202020204" pitchFamily="34" charset="0"/>
                            <a:buChar char="•"/>
                            <a:tabLst/>
                            <a:defRPr/>
                          </a:pPr>
                          <a:r>
                            <a:rPr lang="en-GB" sz="700" b="1" dirty="0"/>
                            <a:t>In total 24 days required to complete the plan. 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3627647929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4" name="Table 4">
                <a:extLst>
                  <a:ext uri="{FF2B5EF4-FFF2-40B4-BE49-F238E27FC236}">
                    <a16:creationId xmlns:a16="http://schemas.microsoft.com/office/drawing/2014/main" id="{11D3A65A-AC18-FAE6-27DA-E9F6EC563C73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802848002"/>
                  </p:ext>
                </p:extLst>
              </p:nvPr>
            </p:nvGraphicFramePr>
            <p:xfrm>
              <a:off x="159281" y="883920"/>
              <a:ext cx="11873437" cy="5097780"/>
            </p:xfrm>
            <a:graphic>
              <a:graphicData uri="http://schemas.openxmlformats.org/drawingml/2006/table">
                <a:tbl>
                  <a:tblPr firstRow="1" bandRow="1">
                    <a:tableStyleId>{073A0DAA-6AF3-43AB-8588-CEC1D06C72B9}</a:tableStyleId>
                  </a:tblPr>
                  <a:tblGrid>
                    <a:gridCol w="1018624">
                      <a:extLst>
                        <a:ext uri="{9D8B030D-6E8A-4147-A177-3AD203B41FA5}">
                          <a16:colId xmlns:a16="http://schemas.microsoft.com/office/drawing/2014/main" val="3701205977"/>
                        </a:ext>
                      </a:extLst>
                    </a:gridCol>
                    <a:gridCol w="3238344">
                      <a:extLst>
                        <a:ext uri="{9D8B030D-6E8A-4147-A177-3AD203B41FA5}">
                          <a16:colId xmlns:a16="http://schemas.microsoft.com/office/drawing/2014/main" val="2870918854"/>
                        </a:ext>
                      </a:extLst>
                    </a:gridCol>
                    <a:gridCol w="3168764">
                      <a:extLst>
                        <a:ext uri="{9D8B030D-6E8A-4147-A177-3AD203B41FA5}">
                          <a16:colId xmlns:a16="http://schemas.microsoft.com/office/drawing/2014/main" val="3585987726"/>
                        </a:ext>
                      </a:extLst>
                    </a:gridCol>
                    <a:gridCol w="1806760">
                      <a:extLst>
                        <a:ext uri="{9D8B030D-6E8A-4147-A177-3AD203B41FA5}">
                          <a16:colId xmlns:a16="http://schemas.microsoft.com/office/drawing/2014/main" val="1009689784"/>
                        </a:ext>
                      </a:extLst>
                    </a:gridCol>
                    <a:gridCol w="2640945">
                      <a:extLst>
                        <a:ext uri="{9D8B030D-6E8A-4147-A177-3AD203B41FA5}">
                          <a16:colId xmlns:a16="http://schemas.microsoft.com/office/drawing/2014/main" val="3792381616"/>
                        </a:ext>
                      </a:extLst>
                    </a:gridCol>
                  </a:tblGrid>
                  <a:tr h="22860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900" dirty="0"/>
                            <a:t>Tests (In order)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900" dirty="0"/>
                            <a:t>Aim of the Test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900" dirty="0"/>
                            <a:t>How to Proceed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900" dirty="0"/>
                            <a:t>Beam Parameters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900" dirty="0"/>
                            <a:t>Estimated time of completion of the test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864993235"/>
                      </a:ext>
                    </a:extLst>
                  </a:tr>
                  <a:tr h="487680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650" dirty="0">
                              <a:solidFill>
                                <a:schemeClr val="tx1"/>
                              </a:solidFill>
                            </a:rPr>
                            <a:t>Charge Scan_1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650" dirty="0">
                              <a:solidFill>
                                <a:schemeClr val="tx1"/>
                              </a:solidFill>
                            </a:rPr>
                            <a:t>Identification of working regime of Schottky Diodes for different bunch lengths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171450" marR="0" lvl="0" indent="-17145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 typeface="Arial" panose="020B0604020202020204" pitchFamily="34" charset="0"/>
                            <a:buChar char="•"/>
                            <a:tabLst/>
                            <a:defRPr/>
                          </a:pPr>
                          <a:r>
                            <a:rPr lang="en-GB" sz="650" dirty="0">
                              <a:solidFill>
                                <a:schemeClr val="tx1"/>
                              </a:solidFill>
                            </a:rPr>
                            <a:t>Charge scan for single bunch with pairs of diodes </a:t>
                          </a:r>
                        </a:p>
                        <a:p>
                          <a:pPr marL="171450" marR="0" lvl="0" indent="-17145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 typeface="Arial" panose="020B0604020202020204" pitchFamily="34" charset="0"/>
                            <a:buChar char="•"/>
                            <a:tabLst/>
                            <a:defRPr/>
                          </a:pPr>
                          <a:r>
                            <a:rPr lang="en-GB" sz="650" dirty="0">
                              <a:solidFill>
                                <a:schemeClr val="tx1"/>
                              </a:solidFill>
                            </a:rPr>
                            <a:t>Charge scan for single bunch by using voltage-preamplifiers with pairs of diodes 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>
                          <a:blip r:embed="rId2"/>
                          <a:stretch>
                            <a:fillRect l="-410438" t="-50000" r="-147475" b="-90125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171450" marR="0" lvl="0" indent="-171450" algn="just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 typeface="Arial" panose="020B0604020202020204" pitchFamily="34" charset="0"/>
                            <a:buChar char="•"/>
                            <a:tabLst/>
                            <a:defRPr/>
                          </a:pPr>
                          <a:r>
                            <a:rPr lang="en-GB" sz="650" dirty="0">
                              <a:solidFill>
                                <a:schemeClr val="tx1"/>
                              </a:solidFill>
                            </a:rPr>
                            <a:t>3 access required </a:t>
                          </a:r>
                        </a:p>
                        <a:p>
                          <a:pPr marL="171450" marR="0" lvl="0" indent="-171450" algn="just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 typeface="Arial" panose="020B0604020202020204" pitchFamily="34" charset="0"/>
                            <a:buChar char="•"/>
                            <a:tabLst/>
                            <a:defRPr/>
                          </a:pPr>
                          <a:r>
                            <a:rPr lang="en-GB" sz="650" dirty="0">
                              <a:solidFill>
                                <a:schemeClr val="tx1"/>
                              </a:solidFill>
                            </a:rPr>
                            <a:t>1 full day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2802644323"/>
                      </a:ext>
                    </a:extLst>
                  </a:tr>
                  <a:tr h="586740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650" dirty="0">
                              <a:solidFill>
                                <a:schemeClr val="tx1"/>
                              </a:solidFill>
                            </a:rPr>
                            <a:t>Interferometer Scan_1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 typeface="Arial" panose="020B0604020202020204" pitchFamily="34" charset="0"/>
                            <a:buNone/>
                            <a:tabLst/>
                            <a:defRPr/>
                          </a:pPr>
                          <a:r>
                            <a:rPr lang="en-US" sz="650" dirty="0">
                              <a:solidFill>
                                <a:schemeClr val="tx1"/>
                              </a:solidFill>
                            </a:rPr>
                            <a:t>To check the sufficiency of the range of the motor to observe a dumped interferogram for current impact parameter (15 mm)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650" dirty="0">
                              <a:solidFill>
                                <a:schemeClr val="tx1"/>
                              </a:solidFill>
                            </a:rPr>
                            <a:t>Scan with the current impact parameter (b=15 mm) for full range of the motor (42215 steps =100 mm) </a:t>
                          </a:r>
                          <a:endParaRPr lang="en-GB" sz="65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>
                          <a:blip r:embed="rId2"/>
                          <a:stretch>
                            <a:fillRect l="-410438" t="-125000" r="-147475" b="-65104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171450" marR="0" lvl="0" indent="-171450" algn="just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 typeface="Arial" panose="020B0604020202020204" pitchFamily="34" charset="0"/>
                            <a:buChar char="•"/>
                            <a:tabLst/>
                            <a:defRPr/>
                          </a:pPr>
                          <a:r>
                            <a:rPr lang="en-US" sz="650" dirty="0">
                              <a:solidFill>
                                <a:schemeClr val="tx1"/>
                              </a:solidFill>
                            </a:rPr>
                            <a:t>1 access required </a:t>
                          </a:r>
                        </a:p>
                        <a:p>
                          <a:pPr marL="171450" marR="0" lvl="0" indent="-171450" algn="just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 typeface="Arial" panose="020B0604020202020204" pitchFamily="34" charset="0"/>
                            <a:buChar char="•"/>
                            <a:tabLst/>
                            <a:defRPr/>
                          </a:pPr>
                          <a:r>
                            <a:rPr lang="en-US" sz="650" dirty="0">
                              <a:solidFill>
                                <a:schemeClr val="tx1"/>
                              </a:solidFill>
                            </a:rPr>
                            <a:t>For a step size (100 steps=0.25 mm) :   141 minutes</a:t>
                          </a:r>
                        </a:p>
                        <a:p>
                          <a:pPr marL="171450" marR="0" lvl="0" indent="-171450" algn="just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 typeface="Arial" panose="020B0604020202020204" pitchFamily="34" charset="0"/>
                            <a:buChar char="•"/>
                            <a:tabLst/>
                            <a:defRPr/>
                          </a:pPr>
                          <a:r>
                            <a:rPr lang="en-US" sz="650" dirty="0">
                              <a:solidFill>
                                <a:schemeClr val="tx1"/>
                              </a:solidFill>
                            </a:rPr>
                            <a:t> 1 full day</a:t>
                          </a:r>
                          <a:endParaRPr lang="en-GB" sz="65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713587504"/>
                      </a:ext>
                    </a:extLst>
                  </a:tr>
                  <a:tr h="784860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650" dirty="0">
                              <a:solidFill>
                                <a:schemeClr val="tx1"/>
                              </a:solidFill>
                            </a:rPr>
                            <a:t>Interferometer Scan_2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 typeface="Arial" panose="020B0604020202020204" pitchFamily="34" charset="0"/>
                            <a:buNone/>
                            <a:tabLst/>
                            <a:defRPr/>
                          </a:pPr>
                          <a:r>
                            <a:rPr lang="en-US" sz="650" dirty="0">
                              <a:solidFill>
                                <a:schemeClr val="tx1"/>
                              </a:solidFill>
                            </a:rPr>
                            <a:t>Determination of operational impact parameter range to use MP Interferometer without low frequency dominated CHDR spectrum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650" dirty="0">
                              <a:solidFill>
                                <a:schemeClr val="tx1"/>
                              </a:solidFill>
                            </a:rPr>
                            <a:t>Interferometer (IF) scan for different impact parameters (starting from 5mm to 15mm with 1mm increment for each IF scan) </a:t>
                          </a:r>
                          <a:endParaRPr lang="en-GB" sz="65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>
                          <a:blip r:embed="rId2"/>
                          <a:stretch>
                            <a:fillRect l="-410438" t="-167442" r="-147475" b="-38449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171450" marR="0" lvl="0" indent="-171450" algn="just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 typeface="Arial" panose="020B0604020202020204" pitchFamily="34" charset="0"/>
                            <a:buChar char="•"/>
                            <a:tabLst/>
                            <a:defRPr/>
                          </a:pPr>
                          <a:r>
                            <a:rPr lang="en-US" sz="650" dirty="0">
                              <a:solidFill>
                                <a:schemeClr val="tx1"/>
                              </a:solidFill>
                            </a:rPr>
                            <a:t>1 access required.</a:t>
                          </a:r>
                        </a:p>
                        <a:p>
                          <a:pPr marL="171450" marR="0" lvl="0" indent="-171450" algn="just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 typeface="Arial" panose="020B0604020202020204" pitchFamily="34" charset="0"/>
                            <a:buChar char="•"/>
                            <a:tabLst/>
                            <a:defRPr/>
                          </a:pPr>
                          <a:r>
                            <a:rPr lang="en-US" sz="650" dirty="0">
                              <a:solidFill>
                                <a:schemeClr val="tx1"/>
                              </a:solidFill>
                            </a:rPr>
                            <a:t>For a step size (100 steps=0. 25 mm) :   141 minutes </a:t>
                          </a:r>
                        </a:p>
                        <a:p>
                          <a:pPr marL="171450" marR="0" lvl="0" indent="-171450" algn="just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 typeface="Arial" panose="020B0604020202020204" pitchFamily="34" charset="0"/>
                            <a:buChar char="•"/>
                            <a:tabLst/>
                            <a:defRPr/>
                          </a:pPr>
                          <a:r>
                            <a:rPr lang="en-US" sz="650" dirty="0">
                              <a:solidFill>
                                <a:schemeClr val="tx1"/>
                              </a:solidFill>
                            </a:rPr>
                            <a:t>For a smaller step size (20 steps=0.05 mm) to reach 1.5 THz. (The range of movable mirror will be adjusted considering where normalized interferogram dumps.)</a:t>
                          </a:r>
                        </a:p>
                        <a:p>
                          <a:pPr marL="171450" marR="0" lvl="0" indent="-171450" algn="just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 typeface="Arial" panose="020B0604020202020204" pitchFamily="34" charset="0"/>
                            <a:buChar char="•"/>
                            <a:tabLst/>
                            <a:defRPr/>
                          </a:pPr>
                          <a:r>
                            <a:rPr lang="en-US" sz="650" dirty="0">
                              <a:solidFill>
                                <a:schemeClr val="tx1"/>
                              </a:solidFill>
                            </a:rPr>
                            <a:t>In total 10 scans.</a:t>
                          </a:r>
                        </a:p>
                        <a:p>
                          <a:pPr marL="171450" marR="0" lvl="0" indent="-171450" algn="just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 typeface="Arial" panose="020B0604020202020204" pitchFamily="34" charset="0"/>
                            <a:buChar char="•"/>
                            <a:tabLst/>
                            <a:defRPr/>
                          </a:pPr>
                          <a:r>
                            <a:rPr lang="en-US" sz="650" dirty="0">
                              <a:solidFill>
                                <a:schemeClr val="tx1"/>
                              </a:solidFill>
                            </a:rPr>
                            <a:t>5 full days</a:t>
                          </a:r>
                          <a:endParaRPr lang="en-GB" sz="65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3772608672"/>
                      </a:ext>
                    </a:extLst>
                  </a:tr>
                  <a:tr h="487680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650" dirty="0">
                              <a:solidFill>
                                <a:schemeClr val="tx1"/>
                              </a:solidFill>
                            </a:rPr>
                            <a:t>Charge Scan_2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650" dirty="0">
                              <a:solidFill>
                                <a:schemeClr val="tx1"/>
                              </a:solidFill>
                            </a:rPr>
                            <a:t>Identification of working regime of Schottky Diodes for the new operational impact parameter that interferometer works effectively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171450" marR="0" lvl="0" indent="-17145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 typeface="Arial" panose="020B0604020202020204" pitchFamily="34" charset="0"/>
                            <a:buChar char="•"/>
                            <a:tabLst/>
                            <a:defRPr/>
                          </a:pPr>
                          <a:r>
                            <a:rPr lang="en-GB" sz="650" dirty="0">
                              <a:solidFill>
                                <a:schemeClr val="tx1"/>
                              </a:solidFill>
                            </a:rPr>
                            <a:t>Charge scan for single bunch with pairs of diodes </a:t>
                          </a:r>
                        </a:p>
                        <a:p>
                          <a:pPr marL="171450" marR="0" lvl="0" indent="-17145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 typeface="Arial" panose="020B0604020202020204" pitchFamily="34" charset="0"/>
                            <a:buChar char="•"/>
                            <a:tabLst/>
                            <a:defRPr/>
                          </a:pPr>
                          <a:r>
                            <a:rPr lang="en-GB" sz="650" dirty="0">
                              <a:solidFill>
                                <a:schemeClr val="tx1"/>
                              </a:solidFill>
                            </a:rPr>
                            <a:t>Charge scan for single bunch by using voltage-preamplifiers with pairs of diodes 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>
                          <a:blip r:embed="rId2"/>
                          <a:stretch>
                            <a:fillRect l="-410438" t="-431250" r="-147475" b="-52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171450" marR="0" lvl="0" indent="-171450" algn="just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 typeface="Arial" panose="020B0604020202020204" pitchFamily="34" charset="0"/>
                            <a:buChar char="•"/>
                            <a:tabLst/>
                            <a:defRPr/>
                          </a:pPr>
                          <a:r>
                            <a:rPr lang="en-GB" sz="650" dirty="0">
                              <a:solidFill>
                                <a:schemeClr val="tx1"/>
                              </a:solidFill>
                            </a:rPr>
                            <a:t>3 access required </a:t>
                          </a:r>
                        </a:p>
                        <a:p>
                          <a:pPr marL="171450" marR="0" lvl="0" indent="-171450" algn="just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 typeface="Arial" panose="020B0604020202020204" pitchFamily="34" charset="0"/>
                            <a:buChar char="•"/>
                            <a:tabLst/>
                            <a:defRPr/>
                          </a:pPr>
                          <a:r>
                            <a:rPr lang="en-GB" sz="650" dirty="0">
                              <a:solidFill>
                                <a:schemeClr val="tx1"/>
                              </a:solidFill>
                            </a:rPr>
                            <a:t>1 full day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444572445"/>
                      </a:ext>
                    </a:extLst>
                  </a:tr>
                  <a:tr h="487680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650" dirty="0">
                              <a:solidFill>
                                <a:schemeClr val="tx1"/>
                              </a:solidFill>
                            </a:rPr>
                            <a:t>Impact Parameter Scan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650" dirty="0">
                              <a:solidFill>
                                <a:schemeClr val="tx1"/>
                              </a:solidFill>
                            </a:rPr>
                            <a:t>Observation of </a:t>
                          </a:r>
                          <a:r>
                            <a:rPr lang="en-GB" sz="650" u="sng" dirty="0">
                              <a:solidFill>
                                <a:schemeClr val="tx1"/>
                              </a:solidFill>
                            </a:rPr>
                            <a:t>beam position dependency</a:t>
                          </a:r>
                          <a:r>
                            <a:rPr lang="en-GB" sz="650" dirty="0">
                              <a:solidFill>
                                <a:schemeClr val="tx1"/>
                              </a:solidFill>
                            </a:rPr>
                            <a:t> of RMS bunch length calculation besides comparison the experimental data with PCA analysis and CST simulations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171450" marR="0" lvl="0" indent="-17145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 typeface="Arial" panose="020B0604020202020204" pitchFamily="34" charset="0"/>
                            <a:buChar char="•"/>
                            <a:tabLst/>
                            <a:defRPr/>
                          </a:pPr>
                          <a:r>
                            <a:rPr lang="en-GB" sz="650" dirty="0">
                              <a:solidFill>
                                <a:schemeClr val="tx1"/>
                              </a:solidFill>
                            </a:rPr>
                            <a:t>±1 mm scan with 0.02 mm step size voltage-preamplifiers with pairs of diodes </a:t>
                          </a:r>
                        </a:p>
                        <a:p>
                          <a:pPr marL="171450" marR="0" lvl="0" indent="-17145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 typeface="Arial" panose="020B0604020202020204" pitchFamily="34" charset="0"/>
                            <a:buChar char="•"/>
                            <a:tabLst/>
                            <a:defRPr/>
                          </a:pPr>
                          <a:r>
                            <a:rPr lang="en-GB" sz="650" dirty="0">
                              <a:solidFill>
                                <a:schemeClr val="tx1"/>
                              </a:solidFill>
                            </a:rPr>
                            <a:t>Full range scan (±10 mm) with 0.1 mm step size voltage-preamplifiers with pairs of diodes </a:t>
                          </a:r>
                        </a:p>
                      </a:txBody>
                      <a:tcPr anchor="ctr"/>
                    </a:tc>
                    <a:tc rowSpan="2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>
                          <a:blip r:embed="rId2"/>
                          <a:stretch>
                            <a:fillRect l="-410438" t="-334646" r="-147475" b="-22755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171450" marR="0" lvl="0" indent="-171450" algn="just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 typeface="Arial" panose="020B0604020202020204" pitchFamily="34" charset="0"/>
                            <a:buChar char="•"/>
                            <a:tabLst/>
                            <a:defRPr/>
                          </a:pPr>
                          <a:r>
                            <a:rPr lang="en-GB" sz="650" dirty="0">
                              <a:solidFill>
                                <a:schemeClr val="tx1"/>
                              </a:solidFill>
                            </a:rPr>
                            <a:t>3 access required </a:t>
                          </a:r>
                        </a:p>
                        <a:p>
                          <a:pPr marL="171450" marR="0" lvl="0" indent="-171450" algn="just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 typeface="Arial" panose="020B0604020202020204" pitchFamily="34" charset="0"/>
                            <a:buChar char="•"/>
                            <a:tabLst/>
                            <a:defRPr/>
                          </a:pPr>
                          <a:r>
                            <a:rPr lang="en-GB" sz="650" dirty="0">
                              <a:solidFill>
                                <a:schemeClr val="tx1"/>
                              </a:solidFill>
                            </a:rPr>
                            <a:t>2 full days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2837767805"/>
                      </a:ext>
                    </a:extLst>
                  </a:tr>
                  <a:tr h="289560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650" dirty="0">
                              <a:solidFill>
                                <a:schemeClr val="tx1"/>
                              </a:solidFill>
                            </a:rPr>
                            <a:t>Angular Jitter</a:t>
                          </a:r>
                        </a:p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650" dirty="0">
                              <a:solidFill>
                                <a:schemeClr val="tx1"/>
                              </a:solidFill>
                            </a:rPr>
                            <a:t>Scan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650" dirty="0">
                              <a:solidFill>
                                <a:schemeClr val="tx1"/>
                              </a:solidFill>
                            </a:rPr>
                            <a:t>Observation of </a:t>
                          </a:r>
                          <a:r>
                            <a:rPr lang="en-GB" sz="650" u="sng" dirty="0">
                              <a:solidFill>
                                <a:schemeClr val="tx1"/>
                              </a:solidFill>
                            </a:rPr>
                            <a:t>beam angular jitter dependency</a:t>
                          </a:r>
                          <a:r>
                            <a:rPr lang="en-GB" sz="650" dirty="0">
                              <a:solidFill>
                                <a:schemeClr val="tx1"/>
                              </a:solidFill>
                            </a:rPr>
                            <a:t> of RMS bunch length calculation besides comparison the experimental data with PCA analysis and CST simulations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171450" marR="0" lvl="0" indent="-17145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 typeface="Arial" panose="020B0604020202020204" pitchFamily="34" charset="0"/>
                            <a:buChar char="•"/>
                            <a:tabLst/>
                            <a:defRPr/>
                          </a:pPr>
                          <a:r>
                            <a:rPr lang="en-GB" sz="650" dirty="0">
                              <a:solidFill>
                                <a:schemeClr val="tx1"/>
                              </a:solidFill>
                            </a:rPr>
                            <a:t>Possibility of steering beam and reference point will be discussed with CLEAR team.</a:t>
                          </a:r>
                        </a:p>
                      </a:txBody>
                      <a:tcPr anchor="ctr"/>
                    </a:tc>
                    <a:tc vMerge="1">
                      <a:txBody>
                        <a:bodyPr/>
                        <a:lstStyle/>
                        <a:p>
                          <a:pPr marL="0" marR="0" lvl="0" indent="0" algn="just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n-GB" sz="7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171450" marR="0" lvl="0" indent="-171450" algn="just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 typeface="Arial" panose="020B0604020202020204" pitchFamily="34" charset="0"/>
                            <a:buChar char="•"/>
                            <a:tabLst/>
                            <a:defRPr/>
                          </a:pPr>
                          <a:r>
                            <a:rPr lang="en-GB" sz="650" dirty="0">
                              <a:solidFill>
                                <a:schemeClr val="tx1"/>
                              </a:solidFill>
                            </a:rPr>
                            <a:t>3 access required </a:t>
                          </a:r>
                        </a:p>
                        <a:p>
                          <a:pPr marL="171450" marR="0" lvl="0" indent="-171450" algn="just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 typeface="Arial" panose="020B0604020202020204" pitchFamily="34" charset="0"/>
                            <a:buChar char="•"/>
                            <a:tabLst/>
                            <a:defRPr/>
                          </a:pPr>
                          <a:r>
                            <a:rPr lang="en-GB" sz="650" dirty="0">
                              <a:solidFill>
                                <a:schemeClr val="tx1"/>
                              </a:solidFill>
                            </a:rPr>
                            <a:t>2 full days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2849505079"/>
                      </a:ext>
                    </a:extLst>
                  </a:tr>
                  <a:tr h="289560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650" b="0" dirty="0">
                              <a:solidFill>
                                <a:schemeClr val="tx1"/>
                              </a:solidFill>
                            </a:rPr>
                            <a:t>Bunch Length Scan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650" dirty="0">
                              <a:solidFill>
                                <a:schemeClr val="tx1"/>
                              </a:solidFill>
                            </a:rPr>
                            <a:t>Find the optimum operation frequency ranges to calculate RMS bunch length correctly with a correction factor applied.</a:t>
                          </a:r>
                          <a:endParaRPr lang="en-GB" sz="65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650" dirty="0">
                              <a:solidFill>
                                <a:schemeClr val="tx1"/>
                              </a:solidFill>
                            </a:rPr>
                            <a:t>Usage of RF Deflector as a reference for each bunch length scan</a:t>
                          </a:r>
                        </a:p>
                      </a:txBody>
                      <a:tcPr anchor="ctr"/>
                    </a:tc>
                    <a:tc rowSpan="4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>
                          <a:blip r:embed="rId2"/>
                          <a:stretch>
                            <a:fillRect l="-410438" t="-317241" r="-147475" b="-66092"/>
                          </a:stretch>
                        </a:blipFill>
                      </a:tcPr>
                    </a:tc>
                    <a:tc rowSpan="2">
                      <a:txBody>
                        <a:bodyPr/>
                        <a:lstStyle/>
                        <a:p>
                          <a:pPr marL="171450" marR="0" lvl="0" indent="-17145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 typeface="Arial" panose="020B0604020202020204" pitchFamily="34" charset="0"/>
                            <a:buChar char="•"/>
                            <a:tabLst/>
                            <a:defRPr/>
                          </a:pPr>
                          <a:r>
                            <a:rPr lang="en-GB" sz="650" dirty="0">
                              <a:solidFill>
                                <a:schemeClr val="tx1"/>
                              </a:solidFill>
                            </a:rPr>
                            <a:t>1 access required.</a:t>
                          </a:r>
                        </a:p>
                        <a:p>
                          <a:pPr marL="171450" marR="0" lvl="0" indent="-17145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 typeface="Arial" panose="020B0604020202020204" pitchFamily="34" charset="0"/>
                            <a:buChar char="•"/>
                            <a:tabLst/>
                            <a:defRPr/>
                          </a:pPr>
                          <a:r>
                            <a:rPr lang="en-GB" sz="650" dirty="0">
                              <a:solidFill>
                                <a:schemeClr val="tx1"/>
                              </a:solidFill>
                            </a:rPr>
                            <a:t>3 full days.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254395522"/>
                      </a:ext>
                    </a:extLst>
                  </a:tr>
                  <a:tr h="190500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650" dirty="0">
                              <a:solidFill>
                                <a:schemeClr val="tx1"/>
                              </a:solidFill>
                            </a:rPr>
                            <a:t>Interferometer Scan_4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650" dirty="0">
                              <a:solidFill>
                                <a:schemeClr val="tx1"/>
                              </a:solidFill>
                            </a:rPr>
                            <a:t>To compare bunch length scan and RF deflector values 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650" dirty="0">
                              <a:solidFill>
                                <a:schemeClr val="tx1"/>
                              </a:solidFill>
                            </a:rPr>
                            <a:t>In parallel with bunch length scan</a:t>
                          </a:r>
                        </a:p>
                      </a:txBody>
                      <a:tcPr anchor="ctr"/>
                    </a:tc>
                    <a:tc vMerge="1"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n-GB" sz="700" dirty="0"/>
                        </a:p>
                      </a:txBody>
                      <a:tcPr anchor="ctr"/>
                    </a:tc>
                    <a:tc vMerge="1">
                      <a:txBody>
                        <a:bodyPr/>
                        <a:lstStyle/>
                        <a:p>
                          <a:pPr marL="171450" marR="0" lvl="0" indent="-17145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 typeface="Arial" panose="020B0604020202020204" pitchFamily="34" charset="0"/>
                            <a:buChar char="•"/>
                            <a:tabLst/>
                            <a:defRPr/>
                          </a:pPr>
                          <a:r>
                            <a:rPr lang="en-GB" sz="700" dirty="0"/>
                            <a:t>1 full day.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2202491722"/>
                      </a:ext>
                    </a:extLst>
                  </a:tr>
                  <a:tr h="289560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650" dirty="0">
                              <a:solidFill>
                                <a:schemeClr val="tx1"/>
                              </a:solidFill>
                            </a:rPr>
                            <a:t>Reproducibility of Each Scan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650" dirty="0">
                              <a:solidFill>
                                <a:schemeClr val="tx1"/>
                              </a:solidFill>
                            </a:rPr>
                            <a:t>To check the consistency of data.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650" u="sng" dirty="0">
                              <a:solidFill>
                                <a:schemeClr val="tx1"/>
                              </a:solidFill>
                            </a:rPr>
                            <a:t>Charge Scan, impact scan, bunch length scan, interferometer scan </a:t>
                          </a:r>
                          <a:r>
                            <a:rPr lang="en-GB" sz="650" dirty="0">
                              <a:solidFill>
                                <a:schemeClr val="tx1"/>
                              </a:solidFill>
                            </a:rPr>
                            <a:t>will be repeated with the optimum conditions determined beforehand.</a:t>
                          </a:r>
                        </a:p>
                      </a:txBody>
                      <a:tcPr anchor="ctr"/>
                    </a:tc>
                    <a:tc vMerge="1"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n-GB" sz="700" dirty="0">
                            <a:solidFill>
                              <a:srgbClr val="C00000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171450" marR="0" lvl="0" indent="-17145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 typeface="Arial" panose="020B0604020202020204" pitchFamily="34" charset="0"/>
                            <a:buChar char="•"/>
                            <a:tabLst/>
                            <a:defRPr/>
                          </a:pPr>
                          <a:r>
                            <a:rPr lang="en-GB" sz="650" dirty="0">
                              <a:solidFill>
                                <a:schemeClr val="tx1"/>
                              </a:solidFill>
                            </a:rPr>
                            <a:t>2 access required </a:t>
                          </a:r>
                        </a:p>
                        <a:p>
                          <a:pPr marL="171450" marR="0" lvl="0" indent="-17145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 typeface="Arial" panose="020B0604020202020204" pitchFamily="34" charset="0"/>
                            <a:buChar char="•"/>
                            <a:tabLst/>
                            <a:defRPr/>
                          </a:pPr>
                          <a:r>
                            <a:rPr lang="en-GB" sz="650" dirty="0">
                              <a:solidFill>
                                <a:schemeClr val="tx1"/>
                              </a:solidFill>
                            </a:rPr>
                            <a:t>5 full days.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847916131"/>
                      </a:ext>
                    </a:extLst>
                  </a:tr>
                  <a:tr h="289560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650" dirty="0">
                              <a:solidFill>
                                <a:schemeClr val="tx1"/>
                              </a:solidFill>
                            </a:rPr>
                            <a:t>NI 9751 Digitizer replacement </a:t>
                          </a:r>
                          <a:endParaRPr lang="en-GB" sz="65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650" dirty="0">
                              <a:solidFill>
                                <a:schemeClr val="tx1"/>
                              </a:solidFill>
                            </a:rPr>
                            <a:t>In order to have an online bunch length measurement GUI to analyze each CHDR signal and calculate the RMS bunch length &amp; interferograms with a LabVIEW code</a:t>
                          </a:r>
                          <a:endParaRPr lang="en-GB" sz="65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650" dirty="0" err="1">
                              <a:solidFill>
                                <a:schemeClr val="tx1"/>
                              </a:solidFill>
                            </a:rPr>
                            <a:t>Streching</a:t>
                          </a:r>
                          <a:r>
                            <a:rPr lang="en-GB" sz="650" dirty="0">
                              <a:solidFill>
                                <a:schemeClr val="tx1"/>
                              </a:solidFill>
                            </a:rPr>
                            <a:t> the </a:t>
                          </a:r>
                          <a:r>
                            <a:rPr lang="en-GB" sz="650" dirty="0" err="1">
                              <a:solidFill>
                                <a:schemeClr val="tx1"/>
                              </a:solidFill>
                            </a:rPr>
                            <a:t>ChDR</a:t>
                          </a:r>
                          <a:r>
                            <a:rPr lang="en-GB" sz="650" dirty="0">
                              <a:solidFill>
                                <a:schemeClr val="tx1"/>
                              </a:solidFill>
                            </a:rPr>
                            <a:t> signal by using voltage-preamplifiers and calculating the data spontaneously via </a:t>
                          </a:r>
                          <a:r>
                            <a:rPr lang="en-GB" sz="650" dirty="0" err="1">
                              <a:solidFill>
                                <a:schemeClr val="tx1"/>
                              </a:solidFill>
                            </a:rPr>
                            <a:t>Labview</a:t>
                          </a:r>
                          <a:r>
                            <a:rPr lang="en-GB" sz="650" dirty="0">
                              <a:solidFill>
                                <a:schemeClr val="tx1"/>
                              </a:solidFill>
                            </a:rPr>
                            <a:t> code</a:t>
                          </a:r>
                        </a:p>
                      </a:txBody>
                      <a:tcPr anchor="ctr"/>
                    </a:tc>
                    <a:tc vMerge="1"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n-GB" sz="7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171450" marR="0" lvl="0" indent="-17145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 typeface="Arial" panose="020B0604020202020204" pitchFamily="34" charset="0"/>
                            <a:buChar char="•"/>
                            <a:tabLst/>
                            <a:defRPr/>
                          </a:pPr>
                          <a:r>
                            <a:rPr lang="en-GB" sz="650" dirty="0">
                              <a:solidFill>
                                <a:schemeClr val="tx1"/>
                              </a:solidFill>
                            </a:rPr>
                            <a:t>1 access required </a:t>
                          </a:r>
                        </a:p>
                        <a:p>
                          <a:pPr marL="171450" marR="0" lvl="0" indent="-17145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 typeface="Arial" panose="020B0604020202020204" pitchFamily="34" charset="0"/>
                            <a:buChar char="•"/>
                            <a:tabLst/>
                            <a:defRPr/>
                          </a:pPr>
                          <a:r>
                            <a:rPr lang="en-GB" sz="650" dirty="0">
                              <a:solidFill>
                                <a:schemeClr val="tx1"/>
                              </a:solidFill>
                            </a:rPr>
                            <a:t>3 full days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2234557270"/>
                      </a:ext>
                    </a:extLst>
                  </a:tr>
                  <a:tr h="487680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650" dirty="0">
                              <a:solidFill>
                                <a:schemeClr val="tx1"/>
                              </a:solidFill>
                            </a:rPr>
                            <a:t>Beam Position Scan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650" dirty="0">
                              <a:solidFill>
                                <a:schemeClr val="tx1"/>
                              </a:solidFill>
                            </a:rPr>
                            <a:t>Observation of a possible the kick due to protruded radiators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650" dirty="0">
                              <a:solidFill>
                                <a:schemeClr val="tx1"/>
                              </a:solidFill>
                            </a:rPr>
                            <a:t>Detection of </a:t>
                          </a:r>
                          <a:r>
                            <a:rPr lang="en-GB" sz="650" dirty="0" err="1">
                              <a:solidFill>
                                <a:schemeClr val="tx1"/>
                              </a:solidFill>
                            </a:rPr>
                            <a:t>ChDR</a:t>
                          </a:r>
                          <a:r>
                            <a:rPr lang="en-GB" sz="650" dirty="0">
                              <a:solidFill>
                                <a:schemeClr val="tx1"/>
                              </a:solidFill>
                            </a:rPr>
                            <a:t> with the symmetric radiators on both sides of the beam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>
                          <a:blip r:embed="rId2"/>
                          <a:stretch>
                            <a:fillRect l="-410438" t="-907500" r="-147475" b="-4375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171450" marR="0" lvl="0" indent="-17145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 typeface="Arial" panose="020B0604020202020204" pitchFamily="34" charset="0"/>
                            <a:buChar char="•"/>
                            <a:tabLst/>
                            <a:defRPr/>
                          </a:pPr>
                          <a:r>
                            <a:rPr lang="en-GB" sz="650" dirty="0">
                              <a:solidFill>
                                <a:schemeClr val="tx1"/>
                              </a:solidFill>
                            </a:rPr>
                            <a:t>Vacuum intervention required</a:t>
                          </a:r>
                        </a:p>
                        <a:p>
                          <a:pPr marL="171450" marR="0" lvl="0" indent="-17145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 typeface="Arial" panose="020B0604020202020204" pitchFamily="34" charset="0"/>
                            <a:buChar char="•"/>
                            <a:tabLst/>
                            <a:defRPr/>
                          </a:pPr>
                          <a:r>
                            <a:rPr lang="en-GB" sz="650" dirty="0">
                              <a:solidFill>
                                <a:schemeClr val="tx1"/>
                              </a:solidFill>
                            </a:rPr>
                            <a:t>1 access required</a:t>
                          </a:r>
                        </a:p>
                        <a:p>
                          <a:pPr marL="171450" marR="0" lvl="0" indent="-17145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 typeface="Arial" panose="020B0604020202020204" pitchFamily="34" charset="0"/>
                            <a:buChar char="•"/>
                            <a:tabLst/>
                            <a:defRPr/>
                          </a:pPr>
                          <a:r>
                            <a:rPr lang="en-GB" sz="650" dirty="0">
                              <a:solidFill>
                                <a:schemeClr val="tx1"/>
                              </a:solidFill>
                            </a:rPr>
                            <a:t>1 full day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3658146921"/>
                      </a:ext>
                    </a:extLst>
                  </a:tr>
                  <a:tr h="198120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650" dirty="0"/>
                            <a:t>-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650" dirty="0"/>
                            <a:t>-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650" dirty="0"/>
                            <a:t>-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650" dirty="0"/>
                            <a:t>-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171450" marR="0" lvl="0" indent="-17145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 typeface="Arial" panose="020B0604020202020204" pitchFamily="34" charset="0"/>
                            <a:buChar char="•"/>
                            <a:tabLst/>
                            <a:defRPr/>
                          </a:pPr>
                          <a:r>
                            <a:rPr lang="en-GB" sz="700" b="1" dirty="0"/>
                            <a:t>In total 24 days required to complete the plan. 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3627647929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21" name="Slide Number Placeholder 20">
            <a:extLst>
              <a:ext uri="{FF2B5EF4-FFF2-40B4-BE49-F238E27FC236}">
                <a16:creationId xmlns:a16="http://schemas.microsoft.com/office/drawing/2014/main" id="{B73E2A9B-28C5-27A6-1896-B3DEB43F3F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72B560-B836-4CD8-94EA-DD846780F5D2}" type="slidenum">
              <a:rPr lang="en-GB" smtClean="0"/>
              <a:t>11</a:t>
            </a:fld>
            <a:endParaRPr lang="en-GB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ED78009E-38B0-E912-3511-EDA6F42C19CB}"/>
              </a:ext>
            </a:extLst>
          </p:cNvPr>
          <p:cNvGrpSpPr>
            <a:grpSpLocks noChangeAspect="1"/>
          </p:cNvGrpSpPr>
          <p:nvPr/>
        </p:nvGrpSpPr>
        <p:grpSpPr>
          <a:xfrm>
            <a:off x="919873" y="6343378"/>
            <a:ext cx="2614290" cy="409589"/>
            <a:chOff x="3751781" y="3214683"/>
            <a:chExt cx="4935490" cy="773259"/>
          </a:xfrm>
        </p:grpSpPr>
        <p:pic>
          <p:nvPicPr>
            <p:cNvPr id="5" name="Picture 4" descr="A picture containing food, drawing&#10;&#10;Description automatically generated">
              <a:extLst>
                <a:ext uri="{FF2B5EF4-FFF2-40B4-BE49-F238E27FC236}">
                  <a16:creationId xmlns:a16="http://schemas.microsoft.com/office/drawing/2014/main" id="{07C39EBE-9CBB-3FAE-047B-16FE75F6DDC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180055" y="3214683"/>
              <a:ext cx="1507216" cy="773258"/>
            </a:xfrm>
            <a:prstGeom prst="rect">
              <a:avLst/>
            </a:prstGeom>
          </p:spPr>
        </p:pic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A92E986B-76B1-2EB9-A742-8347415E6E6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49752" y="3214683"/>
              <a:ext cx="1544733" cy="773259"/>
            </a:xfrm>
            <a:prstGeom prst="rect">
              <a:avLst/>
            </a:prstGeom>
          </p:spPr>
        </p:pic>
        <p:pic>
          <p:nvPicPr>
            <p:cNvPr id="7" name="Picture 2" descr="AWAKE collaboration meeting @ CERN">
              <a:extLst>
                <a:ext uri="{FF2B5EF4-FFF2-40B4-BE49-F238E27FC236}">
                  <a16:creationId xmlns:a16="http://schemas.microsoft.com/office/drawing/2014/main" id="{69EA455A-D863-C535-1B17-0378192D89A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51781" y="3214683"/>
              <a:ext cx="1512401" cy="77325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2772727-6551-659F-9BC4-81465549EA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AWAKE Collaboration Meeting 5-7 October ‘22 | Status of the ChDR Bunch Length Monitor</a:t>
            </a:r>
          </a:p>
        </p:txBody>
      </p:sp>
    </p:spTree>
    <p:extLst>
      <p:ext uri="{BB962C8B-B14F-4D97-AF65-F5344CB8AC3E}">
        <p14:creationId xmlns:p14="http://schemas.microsoft.com/office/powerpoint/2010/main" val="293805137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1A309EA-A017-992C-B3BE-F93C18C078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274744"/>
            <a:ext cx="11376025" cy="546985"/>
          </a:xfrm>
        </p:spPr>
        <p:txBody>
          <a:bodyPr/>
          <a:lstStyle/>
          <a:p>
            <a:r>
              <a:rPr lang="en-GB" dirty="0"/>
              <a:t>Conclusion</a:t>
            </a:r>
          </a:p>
        </p:txBody>
      </p:sp>
      <p:sp>
        <p:nvSpPr>
          <p:cNvPr id="21" name="Slide Number Placeholder 20">
            <a:extLst>
              <a:ext uri="{FF2B5EF4-FFF2-40B4-BE49-F238E27FC236}">
                <a16:creationId xmlns:a16="http://schemas.microsoft.com/office/drawing/2014/main" id="{B73E2A9B-28C5-27A6-1896-B3DEB43F3F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72B560-B836-4CD8-94EA-DD846780F5D2}" type="slidenum">
              <a:rPr lang="en-GB" smtClean="0"/>
              <a:t>12</a:t>
            </a:fld>
            <a:endParaRPr lang="en-GB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ED78009E-38B0-E912-3511-EDA6F42C19CB}"/>
              </a:ext>
            </a:extLst>
          </p:cNvPr>
          <p:cNvGrpSpPr>
            <a:grpSpLocks noChangeAspect="1"/>
          </p:cNvGrpSpPr>
          <p:nvPr/>
        </p:nvGrpSpPr>
        <p:grpSpPr>
          <a:xfrm>
            <a:off x="919873" y="6343378"/>
            <a:ext cx="2614290" cy="409589"/>
            <a:chOff x="3751781" y="3214683"/>
            <a:chExt cx="4935490" cy="773259"/>
          </a:xfrm>
        </p:grpSpPr>
        <p:pic>
          <p:nvPicPr>
            <p:cNvPr id="5" name="Picture 4" descr="A picture containing food, drawing&#10;&#10;Description automatically generated">
              <a:extLst>
                <a:ext uri="{FF2B5EF4-FFF2-40B4-BE49-F238E27FC236}">
                  <a16:creationId xmlns:a16="http://schemas.microsoft.com/office/drawing/2014/main" id="{07C39EBE-9CBB-3FAE-047B-16FE75F6DDC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180055" y="3214683"/>
              <a:ext cx="1507216" cy="773258"/>
            </a:xfrm>
            <a:prstGeom prst="rect">
              <a:avLst/>
            </a:prstGeom>
          </p:spPr>
        </p:pic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A92E986B-76B1-2EB9-A742-8347415E6E6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49752" y="3214683"/>
              <a:ext cx="1544733" cy="773259"/>
            </a:xfrm>
            <a:prstGeom prst="rect">
              <a:avLst/>
            </a:prstGeom>
          </p:spPr>
        </p:pic>
        <p:pic>
          <p:nvPicPr>
            <p:cNvPr id="7" name="Picture 2" descr="AWAKE collaboration meeting @ CERN">
              <a:extLst>
                <a:ext uri="{FF2B5EF4-FFF2-40B4-BE49-F238E27FC236}">
                  <a16:creationId xmlns:a16="http://schemas.microsoft.com/office/drawing/2014/main" id="{69EA455A-D863-C535-1B17-0378192D89A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51781" y="3214683"/>
              <a:ext cx="1512401" cy="77325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9" name="TextBox 8">
            <a:extLst>
              <a:ext uri="{FF2B5EF4-FFF2-40B4-BE49-F238E27FC236}">
                <a16:creationId xmlns:a16="http://schemas.microsoft.com/office/drawing/2014/main" id="{4B014A26-2E0D-EDDB-5AE2-6553F514051B}"/>
              </a:ext>
            </a:extLst>
          </p:cNvPr>
          <p:cNvSpPr txBox="1"/>
          <p:nvPr/>
        </p:nvSpPr>
        <p:spPr>
          <a:xfrm>
            <a:off x="407988" y="1076528"/>
            <a:ext cx="11440301" cy="430887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sz="1400" dirty="0"/>
              <a:t>Data analysed carefully and the issues leading calculation errors were diagnosed to improve the quality of the measurements and data.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GB" sz="1400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GB" sz="14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400" dirty="0"/>
              <a:t>Voltage-preamplifiers will be used for low charge scan to identify the working regime of the all diodes.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sz="14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sz="14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400" dirty="0"/>
              <a:t>Impact parameter will be decreased in order to ;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GB" sz="1400" dirty="0"/>
              <a:t>reduce the effect of the radiator width on the beam position sensitivity (impact parameter).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GB" sz="1400" dirty="0"/>
              <a:t>avoid low frequency dominance in the interferometric measurement.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endParaRPr lang="en-GB" sz="1400" dirty="0"/>
          </a:p>
          <a:p>
            <a:pPr marL="1200150" lvl="2" indent="-285750">
              <a:buFont typeface="Arial" panose="020B0604020202020204" pitchFamily="34" charset="0"/>
              <a:buChar char="•"/>
            </a:pPr>
            <a:endParaRPr lang="en-GB" sz="14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400" dirty="0"/>
              <a:t>Bunch length scan will be repeated (in a narrow span) after further PCA analysis to use the sensitivity diodes (140-220 </a:t>
            </a:r>
            <a:r>
              <a:rPr lang="en-GB" sz="1400" dirty="0" err="1"/>
              <a:t>Ghz</a:t>
            </a:r>
            <a:r>
              <a:rPr lang="en-GB" sz="1400" dirty="0"/>
              <a:t> &amp; 400-600 GHz) in the bunch form factor dominated area of the </a:t>
            </a:r>
            <a:r>
              <a:rPr lang="en-GB" sz="1400" dirty="0" err="1"/>
              <a:t>ChDR</a:t>
            </a:r>
            <a:r>
              <a:rPr lang="en-GB" sz="1400" dirty="0"/>
              <a:t> spectrum to find an effective correction factor to be used in the RMS bunch length calculation.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sz="14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400" dirty="0"/>
              <a:t>Upcoming beam time : Next week (hopefully !)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sz="14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400" dirty="0"/>
              <a:t>Commissioning of the bunch length monitor will be completed until the end of year.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sz="14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400" dirty="0"/>
              <a:t>Further improvements – such as online monitoring, preparation of a GUI etc.  - will be done in the next year.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075C5C4-3DCF-7F53-1F2F-E39FF44B62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AWAKE Collaboration Meeting 5-7 October ‘22 | Status of the ChDR Bunch Length Monitor</a:t>
            </a:r>
          </a:p>
        </p:txBody>
      </p:sp>
    </p:spTree>
    <p:extLst>
      <p:ext uri="{BB962C8B-B14F-4D97-AF65-F5344CB8AC3E}">
        <p14:creationId xmlns:p14="http://schemas.microsoft.com/office/powerpoint/2010/main" val="263427939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050723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825BA00-44A7-F460-B2A6-8B3AFEFD9A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AWAKE Collaboration Meeting 5-7 October ‘22 | Status of the </a:t>
            </a:r>
            <a:r>
              <a:rPr lang="en-GB" dirty="0" err="1"/>
              <a:t>ChDR</a:t>
            </a:r>
            <a:r>
              <a:rPr lang="en-GB" dirty="0"/>
              <a:t> Bunch Length Monitor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33051A0-5BA4-7EE6-DECA-A3BADE820D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E47B20-C4B4-4230-8EA4-7F8A96CB69ED}" type="slidenum">
              <a:rPr lang="en-GB" smtClean="0"/>
              <a:t>2</a:t>
            </a:fld>
            <a:endParaRPr lang="en-GB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B01161E7-FF72-0C86-3224-B0E78C447549}"/>
              </a:ext>
            </a:extLst>
          </p:cNvPr>
          <p:cNvGrpSpPr>
            <a:grpSpLocks noChangeAspect="1"/>
          </p:cNvGrpSpPr>
          <p:nvPr/>
        </p:nvGrpSpPr>
        <p:grpSpPr>
          <a:xfrm>
            <a:off x="919873" y="6343378"/>
            <a:ext cx="2614290" cy="409589"/>
            <a:chOff x="3751781" y="3214683"/>
            <a:chExt cx="4935490" cy="773259"/>
          </a:xfrm>
        </p:grpSpPr>
        <p:pic>
          <p:nvPicPr>
            <p:cNvPr id="6" name="Picture 5" descr="A picture containing food, drawing&#10;&#10;Description automatically generated">
              <a:extLst>
                <a:ext uri="{FF2B5EF4-FFF2-40B4-BE49-F238E27FC236}">
                  <a16:creationId xmlns:a16="http://schemas.microsoft.com/office/drawing/2014/main" id="{96D7F923-EE08-FA69-5AA6-273B8A06260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180055" y="3214683"/>
              <a:ext cx="1507216" cy="773258"/>
            </a:xfrm>
            <a:prstGeom prst="rect">
              <a:avLst/>
            </a:prstGeom>
          </p:spPr>
        </p:pic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52D518EE-ABAF-BBE8-CB77-8736038BA03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49752" y="3214683"/>
              <a:ext cx="1544733" cy="773259"/>
            </a:xfrm>
            <a:prstGeom prst="rect">
              <a:avLst/>
            </a:prstGeom>
          </p:spPr>
        </p:pic>
        <p:pic>
          <p:nvPicPr>
            <p:cNvPr id="8" name="Picture 2" descr="AWAKE collaboration meeting @ CERN">
              <a:extLst>
                <a:ext uri="{FF2B5EF4-FFF2-40B4-BE49-F238E27FC236}">
                  <a16:creationId xmlns:a16="http://schemas.microsoft.com/office/drawing/2014/main" id="{A77B2777-71DA-029C-4915-9E9640EADC0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51781" y="3214683"/>
              <a:ext cx="1512401" cy="77325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9" name="Title 2">
            <a:extLst>
              <a:ext uri="{FF2B5EF4-FFF2-40B4-BE49-F238E27FC236}">
                <a16:creationId xmlns:a16="http://schemas.microsoft.com/office/drawing/2014/main" id="{F5A0F35B-EE4A-48DB-C7D0-B8FAFC9F7401}"/>
              </a:ext>
            </a:extLst>
          </p:cNvPr>
          <p:cNvSpPr txBox="1">
            <a:spLocks/>
          </p:cNvSpPr>
          <p:nvPr/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Bunch Length Monitor for AWAKE Run 2c</a:t>
            </a:r>
            <a:endParaRPr lang="en-US" dirty="0"/>
          </a:p>
        </p:txBody>
      </p:sp>
      <p:pic>
        <p:nvPicPr>
          <p:cNvPr id="10" name="Picture 9" descr="A picture containing text&#10;&#10;Description automatically generated">
            <a:extLst>
              <a:ext uri="{FF2B5EF4-FFF2-40B4-BE49-F238E27FC236}">
                <a16:creationId xmlns:a16="http://schemas.microsoft.com/office/drawing/2014/main" id="{D27A9FF4-FA68-D031-FCD8-2232BE062D38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4" t="1810" r="452" b="1476"/>
          <a:stretch/>
        </p:blipFill>
        <p:spPr>
          <a:xfrm>
            <a:off x="3175978" y="1587482"/>
            <a:ext cx="6840660" cy="2714946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D9ABD7DA-0BF7-8C9D-9806-DF264460D1B9}"/>
                  </a:ext>
                </a:extLst>
              </p:cNvPr>
              <p:cNvSpPr/>
              <p:nvPr/>
            </p:nvSpPr>
            <p:spPr>
              <a:xfrm>
                <a:off x="407987" y="3196846"/>
                <a:ext cx="3688552" cy="2995692"/>
              </a:xfrm>
              <a:prstGeom prst="rect">
                <a:avLst/>
              </a:prstGeom>
              <a:ln w="19050">
                <a:solidFill>
                  <a:srgbClr val="C00000"/>
                </a:solidFill>
              </a:ln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GB" sz="1200" i="1" dirty="0">
                    <a:latin typeface="+mj-lt"/>
                  </a:rPr>
                  <a:t>‘Suppression of bunch charge effects to minimize </a:t>
                </a:r>
              </a:p>
              <a:p>
                <a:pPr algn="ctr"/>
                <a:r>
                  <a:rPr lang="en-GB" sz="1200" i="1" dirty="0">
                    <a:latin typeface="+mj-lt"/>
                  </a:rPr>
                  <a:t>beam position &amp; angular jitter’</a:t>
                </a:r>
              </a:p>
              <a:p>
                <a:pPr algn="ctr"/>
                <a:endParaRPr lang="en-GB" sz="1200" i="1" dirty="0">
                  <a:latin typeface="Cambria Math" panose="02040503050406030204" pitchFamily="18" charset="0"/>
                </a:endParaRPr>
              </a:p>
              <a:p>
                <a:pPr algn="ctr"/>
                <a:endParaRPr lang="en-GB" sz="1200" i="1" dirty="0">
                  <a:latin typeface="Cambria Math" panose="02040503050406030204" pitchFamily="18" charset="0"/>
                </a:endParaRP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2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d>
                            <m:dPr>
                              <m:begChr m:val="["/>
                              <m:endChr m:val="]"/>
                              <m:ctrlPr>
                                <a:rPr lang="en-GB" sz="12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GB" sz="1200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p>
                                    <m:sSupPr>
                                      <m:ctrlPr>
                                        <a:rPr lang="en-GB" sz="12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GB" sz="1200" i="1">
                                          <a:latin typeface="Cambria Math" panose="02040503050406030204" pitchFamily="18" charset="0"/>
                                        </a:rPr>
                                        <m:t>𝑑</m:t>
                                      </m:r>
                                    </m:e>
                                    <m:sup>
                                      <m:r>
                                        <a:rPr lang="en-GB" sz="1200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  <m:r>
                                    <a:rPr lang="en-GB" sz="1200" i="1">
                                      <a:latin typeface="Cambria Math" panose="02040503050406030204" pitchFamily="18" charset="0"/>
                                    </a:rPr>
                                    <m:t>𝑊</m:t>
                                  </m:r>
                                </m:num>
                                <m:den>
                                  <m:r>
                                    <a:rPr lang="en-GB" sz="1200" i="1">
                                      <a:latin typeface="Cambria Math" panose="02040503050406030204" pitchFamily="18" charset="0"/>
                                    </a:rPr>
                                    <m:t>𝑑</m:t>
                                  </m:r>
                                  <m:r>
                                    <a:rPr lang="en-GB" sz="1200" i="1">
                                      <a:latin typeface="Cambria Math" panose="02040503050406030204" pitchFamily="18" charset="0"/>
                                    </a:rPr>
                                    <m:t>𝜔</m:t>
                                  </m:r>
                                  <m:r>
                                    <a:rPr lang="en-GB" sz="1200" i="1">
                                      <a:latin typeface="Cambria Math" panose="02040503050406030204" pitchFamily="18" charset="0"/>
                                    </a:rPr>
                                    <m:t>𝑑</m:t>
                                  </m:r>
                                  <m:r>
                                    <a:rPr lang="en-GB" sz="1200">
                                      <a:latin typeface="Cambria Math" panose="02040503050406030204" pitchFamily="18" charset="0"/>
                                    </a:rPr>
                                    <m:t>Ω</m:t>
                                  </m:r>
                                </m:den>
                              </m:f>
                            </m:e>
                          </m:d>
                        </m:e>
                        <m:sub>
                          <m:r>
                            <a:rPr lang="en-GB" sz="1200" i="1">
                              <a:latin typeface="Cambria Math" panose="02040503050406030204" pitchFamily="18" charset="0"/>
                            </a:rPr>
                            <m:t>𝑟𝑎𝑑</m:t>
                          </m:r>
                        </m:sub>
                      </m:sSub>
                      <m:r>
                        <a:rPr lang="en-GB" sz="1200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GB" sz="12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1200" i="1"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p>
                          <m:r>
                            <a:rPr lang="en-GB" sz="120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sSub>
                        <m:sSubPr>
                          <m:ctrlPr>
                            <a:rPr lang="en-GB" sz="12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d>
                            <m:dPr>
                              <m:begChr m:val="["/>
                              <m:endChr m:val="]"/>
                              <m:ctrlPr>
                                <a:rPr lang="en-GB" sz="12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GB" sz="1200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p>
                                    <m:sSupPr>
                                      <m:ctrlPr>
                                        <a:rPr lang="en-GB" sz="12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GB" sz="1200" i="1">
                                          <a:latin typeface="Cambria Math" panose="02040503050406030204" pitchFamily="18" charset="0"/>
                                        </a:rPr>
                                        <m:t>𝑑</m:t>
                                      </m:r>
                                    </m:e>
                                    <m:sup>
                                      <m:r>
                                        <a:rPr lang="en-GB" sz="1200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  <m:r>
                                    <a:rPr lang="en-GB" sz="1200" i="1">
                                      <a:latin typeface="Cambria Math" panose="02040503050406030204" pitchFamily="18" charset="0"/>
                                    </a:rPr>
                                    <m:t>𝑊</m:t>
                                  </m:r>
                                </m:num>
                                <m:den>
                                  <m:r>
                                    <a:rPr lang="en-GB" sz="1200" i="1">
                                      <a:latin typeface="Cambria Math" panose="02040503050406030204" pitchFamily="18" charset="0"/>
                                    </a:rPr>
                                    <m:t>𝑑</m:t>
                                  </m:r>
                                  <m:r>
                                    <a:rPr lang="en-GB" sz="1200" i="1">
                                      <a:latin typeface="Cambria Math" panose="02040503050406030204" pitchFamily="18" charset="0"/>
                                    </a:rPr>
                                    <m:t>𝜔</m:t>
                                  </m:r>
                                  <m:r>
                                    <a:rPr lang="en-GB" sz="1200" i="1">
                                      <a:latin typeface="Cambria Math" panose="02040503050406030204" pitchFamily="18" charset="0"/>
                                    </a:rPr>
                                    <m:t>𝑑</m:t>
                                  </m:r>
                                  <m:r>
                                    <a:rPr lang="en-GB" sz="1200">
                                      <a:latin typeface="Cambria Math" panose="02040503050406030204" pitchFamily="18" charset="0"/>
                                    </a:rPr>
                                    <m:t>Ω</m:t>
                                  </m:r>
                                </m:den>
                              </m:f>
                            </m:e>
                          </m:d>
                        </m:e>
                        <m:sub>
                          <m:r>
                            <a:rPr lang="en-GB" sz="1200" i="1">
                              <a:latin typeface="Cambria Math" panose="02040503050406030204" pitchFamily="18" charset="0"/>
                            </a:rPr>
                            <m:t>𝑠𝑖𝑛𝑔𝑙𝑒</m:t>
                          </m:r>
                        </m:sub>
                      </m:sSub>
                      <m:r>
                        <a:rPr lang="tr-TR" sz="1200" i="1">
                          <a:latin typeface="Cambria Math" panose="02040503050406030204" pitchFamily="18" charset="0"/>
                        </a:rPr>
                        <m:t>𝐹</m:t>
                      </m:r>
                      <m:d>
                        <m:dPr>
                          <m:ctrlPr>
                            <a:rPr lang="tr-TR" sz="12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tr-TR" sz="1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𝜔</m:t>
                          </m:r>
                        </m:e>
                      </m:d>
                    </m:oMath>
                  </m:oMathPara>
                </a14:m>
                <a:endParaRPr lang="en-GB" sz="1200" b="0" i="1" dirty="0">
                  <a:latin typeface="Cambria Math" panose="02040503050406030204" pitchFamily="18" charset="0"/>
                </a:endParaRPr>
              </a:p>
              <a:p>
                <a:pPr algn="ctr"/>
                <a:endParaRPr lang="en-GB" sz="1200" b="0" i="1" dirty="0">
                  <a:latin typeface="Cambria Math" panose="02040503050406030204" pitchFamily="18" charset="0"/>
                </a:endParaRP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tr-TR" sz="1200" b="0" i="1" smtClean="0">
                          <a:latin typeface="Cambria Math" panose="02040503050406030204" pitchFamily="18" charset="0"/>
                        </a:rPr>
                        <m:t>𝑆</m:t>
                      </m:r>
                      <m:d>
                        <m:dPr>
                          <m:ctrlPr>
                            <a:rPr lang="tr-TR" sz="12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tr-TR" sz="1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𝜔</m:t>
                          </m:r>
                        </m:e>
                      </m:d>
                      <m:r>
                        <a:rPr lang="tr-TR" sz="1200" i="1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tr-TR" sz="12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tr-TR" sz="1200" i="1"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p>
                          <m:r>
                            <a:rPr lang="tr-TR" sz="1200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GB" sz="1200" b="0" i="1" smtClean="0">
                          <a:latin typeface="Cambria Math" panose="02040503050406030204" pitchFamily="18" charset="0"/>
                        </a:rPr>
                        <m:t> </m:t>
                      </m:r>
                      <m:sSub>
                        <m:sSubPr>
                          <m:ctrlPr>
                            <a:rPr lang="tr-TR" sz="12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tr-TR" sz="1200" b="0" i="1" smtClean="0"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tr-TR" sz="1200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sub>
                      </m:sSub>
                      <m:d>
                        <m:dPr>
                          <m:ctrlPr>
                            <a:rPr lang="tr-TR" sz="12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tr-TR" sz="1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𝜔</m:t>
                          </m:r>
                        </m:e>
                      </m:d>
                      <m:r>
                        <a:rPr lang="tr-TR" sz="12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tr-TR" sz="1200" b="0" i="1" smtClean="0">
                          <a:latin typeface="Cambria Math" panose="02040503050406030204" pitchFamily="18" charset="0"/>
                        </a:rPr>
                        <m:t>𝐹</m:t>
                      </m:r>
                      <m:d>
                        <m:dPr>
                          <m:ctrlPr>
                            <a:rPr lang="tr-TR" sz="12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tr-TR" sz="1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𝜔</m:t>
                          </m:r>
                        </m:e>
                      </m:d>
                    </m:oMath>
                  </m:oMathPara>
                </a14:m>
                <a:endParaRPr lang="tr-TR" sz="1200" b="0" dirty="0"/>
              </a:p>
              <a:p>
                <a:pPr algn="ctr"/>
                <a:endParaRPr lang="tr-TR" sz="1200" b="0" dirty="0"/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12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120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tr-TR" sz="1200" b="0" i="1" smtClean="0">
                                  <a:latin typeface="Cambria Math" panose="02040503050406030204" pitchFamily="18" charset="0"/>
                                </a:rPr>
                                <m:t>𝑆</m:t>
                              </m:r>
                            </m:e>
                            <m:sub>
                              <m:r>
                                <a:rPr lang="tr-TR" sz="1200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r>
                            <a:rPr lang="tr-TR" sz="1200" b="0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sSub>
                            <m:sSubPr>
                              <m:ctrlPr>
                                <a:rPr lang="en-US" sz="120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tr-TR" sz="12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tr-TR" sz="1200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r>
                            <a:rPr lang="tr-TR" sz="1200" b="0" i="1" smtClean="0">
                              <a:latin typeface="Cambria Math" panose="02040503050406030204" pitchFamily="18" charset="0"/>
                            </a:rPr>
                            <m:t>)</m:t>
                          </m:r>
                        </m:num>
                        <m:den>
                          <m:sSub>
                            <m:sSubPr>
                              <m:ctrlPr>
                                <a:rPr lang="en-US" sz="120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tr-TR" sz="1200" b="0" i="1" smtClean="0">
                                  <a:latin typeface="Cambria Math" panose="02040503050406030204" pitchFamily="18" charset="0"/>
                                </a:rPr>
                                <m:t>𝑆</m:t>
                              </m:r>
                            </m:e>
                            <m:sub>
                              <m:r>
                                <a:rPr lang="tr-TR" sz="12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  <m:r>
                            <a:rPr lang="tr-TR" sz="1200" b="0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sSub>
                            <m:sSubPr>
                              <m:ctrlPr>
                                <a:rPr lang="en-US" sz="120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tr-TR" sz="12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tr-TR" sz="12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  <m:r>
                            <a:rPr lang="tr-TR" sz="1200" b="0" i="1" smtClean="0">
                              <a:latin typeface="Cambria Math" panose="02040503050406030204" pitchFamily="18" charset="0"/>
                            </a:rPr>
                            <m:t>)</m:t>
                          </m:r>
                        </m:den>
                      </m:f>
                      <m:r>
                        <a:rPr lang="en-GB" sz="12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sz="12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tr-TR" sz="12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tr-TR" sz="1200" b="0" i="1" smtClean="0">
                                  <a:latin typeface="Cambria Math" panose="02040503050406030204" pitchFamily="18" charset="0"/>
                                </a:rPr>
                                <m:t>𝑆</m:t>
                              </m:r>
                            </m:e>
                            <m:sub>
                              <m:r>
                                <a:rPr lang="tr-TR" sz="1200" b="0" i="1" smtClean="0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  <m:r>
                                <a:rPr lang="tr-TR" sz="1200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d>
                            <m:dPr>
                              <m:ctrlPr>
                                <a:rPr lang="tr-TR" sz="12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sz="12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tr-TR" sz="12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𝜔</m:t>
                                  </m:r>
                                </m:e>
                                <m:sub>
                                  <m:r>
                                    <a:rPr lang="tr-TR" sz="1200" b="0" i="1" smtClean="0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</m:e>
                          </m:d>
                          <m:r>
                            <a:rPr lang="tr-TR" sz="1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r>
                            <m:rPr>
                              <m:sty m:val="p"/>
                            </m:rPr>
                            <a:rPr lang="en-GB" sz="1200" b="0" i="0" smtClean="0">
                              <a:latin typeface="Cambria Math" panose="02040503050406030204" pitchFamily="18" charset="0"/>
                            </a:rPr>
                            <m:t>exp</m:t>
                          </m:r>
                          <m:r>
                            <a:rPr lang="en-GB" sz="1200" b="0" i="1" smtClean="0">
                              <a:latin typeface="Cambria Math" panose="02040503050406030204" pitchFamily="18" charset="0"/>
                            </a:rPr>
                            <m:t>⁡(−</m:t>
                          </m:r>
                          <m:sSubSup>
                            <m:sSubSupPr>
                              <m:ctrlPr>
                                <a:rPr lang="en-GB" sz="1200" b="0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tr-TR" sz="1200" b="0" i="1" smtClean="0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e>
                            <m:sub>
                              <m:r>
                                <a:rPr lang="tr-TR" sz="1200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  <m:sup>
                              <m:r>
                                <a:rPr lang="tr-TR" sz="12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  <m:sSubSup>
                            <m:sSubSupPr>
                              <m:ctrlPr>
                                <a:rPr lang="en-GB" sz="1200" b="0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GB" sz="12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tr-TR" sz="12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𝑧</m:t>
                              </m:r>
                            </m:sub>
                            <m:sup>
                              <m:r>
                                <a:rPr lang="en-GB" sz="12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  <m:r>
                            <a:rPr lang="en-GB" sz="1200" b="0" i="1" smtClean="0">
                              <a:latin typeface="Cambria Math" panose="02040503050406030204" pitchFamily="18" charset="0"/>
                            </a:rPr>
                            <m:t>)</m:t>
                          </m:r>
                          <m:r>
                            <m:rPr>
                              <m:nor/>
                            </m:rPr>
                            <a:rPr lang="en-GB" sz="1200" dirty="0"/>
                            <m:t> </m:t>
                          </m:r>
                        </m:num>
                        <m:den>
                          <m:sSub>
                            <m:sSubPr>
                              <m:ctrlPr>
                                <a:rPr lang="tr-TR" sz="12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tr-TR" sz="1200" b="0" i="1" smtClean="0">
                                  <a:latin typeface="Cambria Math" panose="02040503050406030204" pitchFamily="18" charset="0"/>
                                </a:rPr>
                                <m:t>𝑆</m:t>
                              </m:r>
                            </m:e>
                            <m:sub>
                              <m:r>
                                <a:rPr lang="tr-TR" sz="1200" b="0" i="1" smtClean="0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  <m:r>
                                <a:rPr lang="tr-TR" sz="12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  <m:d>
                            <m:dPr>
                              <m:ctrlPr>
                                <a:rPr lang="tr-TR" sz="12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sz="12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tr-TR" sz="12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𝜔</m:t>
                                  </m:r>
                                </m:e>
                                <m:sub>
                                  <m:r>
                                    <a:rPr lang="tr-TR" sz="1200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</m:e>
                          </m:d>
                          <m:r>
                            <a:rPr lang="tr-TR" sz="1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r>
                            <m:rPr>
                              <m:sty m:val="p"/>
                            </m:rPr>
                            <a:rPr lang="en-GB" sz="1200" b="0" i="0" smtClean="0">
                              <a:latin typeface="Cambria Math" panose="02040503050406030204" pitchFamily="18" charset="0"/>
                            </a:rPr>
                            <m:t>exp</m:t>
                          </m:r>
                          <m:r>
                            <a:rPr lang="en-GB" sz="1200" b="0" i="1" smtClean="0">
                              <a:latin typeface="Cambria Math" panose="02040503050406030204" pitchFamily="18" charset="0"/>
                            </a:rPr>
                            <m:t>⁡(−</m:t>
                          </m:r>
                          <m:sSubSup>
                            <m:sSubSupPr>
                              <m:ctrlPr>
                                <a:rPr lang="en-GB" sz="1200" b="0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tr-TR" sz="1200" b="0" i="1" smtClean="0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e>
                            <m:sub>
                              <m:r>
                                <a:rPr lang="tr-TR" sz="12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  <m:sup>
                              <m:r>
                                <a:rPr lang="tr-TR" sz="12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  <m:sSubSup>
                            <m:sSubSupPr>
                              <m:ctrlPr>
                                <a:rPr lang="en-GB" sz="1200" b="0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GB" sz="12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en-GB" sz="1200" b="0" i="1" smtClean="0">
                                  <a:latin typeface="Cambria Math" panose="02040503050406030204" pitchFamily="18" charset="0"/>
                                </a:rPr>
                                <m:t>𝑧</m:t>
                              </m:r>
                            </m:sub>
                            <m:sup>
                              <m:r>
                                <a:rPr lang="en-GB" sz="12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  <m:r>
                            <a:rPr lang="en-GB" sz="1200" b="0" i="1" smtClean="0">
                              <a:latin typeface="Cambria Math" panose="02040503050406030204" pitchFamily="18" charset="0"/>
                            </a:rPr>
                            <m:t>)</m:t>
                          </m:r>
                        </m:den>
                      </m:f>
                    </m:oMath>
                  </m:oMathPara>
                </a14:m>
                <a:endParaRPr lang="tr-TR" sz="1200" b="0" dirty="0"/>
              </a:p>
              <a:p>
                <a:pPr algn="ctr"/>
                <a:endParaRPr lang="tr-TR" sz="1200" dirty="0"/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tr-TR" sz="12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tr-TR" sz="12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tr-TR" sz="1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𝑧</m:t>
                          </m:r>
                          <m:r>
                            <a:rPr lang="tr-TR" sz="1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</m:t>
                          </m:r>
                          <m:r>
                            <a:rPr lang="tr-TR" sz="1200" b="0" i="1" smtClean="0">
                              <a:latin typeface="Cambria Math" panose="02040503050406030204" pitchFamily="18" charset="0"/>
                            </a:rPr>
                            <m:t>𝑟𝑚𝑠</m:t>
                          </m:r>
                        </m:sub>
                      </m:sSub>
                      <m:r>
                        <a:rPr lang="tr-TR" sz="1200" i="1">
                          <a:latin typeface="Cambria Math" panose="02040503050406030204" pitchFamily="18" charset="0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tr-TR" sz="1200" i="1" smtClean="0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d>
                            <m:dPr>
                              <m:begChr m:val="|"/>
                              <m:endChr m:val="|"/>
                              <m:ctrlPr>
                                <a:rPr lang="tr-TR" sz="120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tr-TR" sz="12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tr-TR" sz="1200" b="0" i="1" smtClean="0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num>
                                <m:den>
                                  <m:sSubSup>
                                    <m:sSubSupPr>
                                      <m:ctrlPr>
                                        <a:rPr lang="tr-TR" sz="120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tr-TR" sz="1200" b="0" i="1" smtClean="0">
                                          <a:latin typeface="Cambria Math" panose="02040503050406030204" pitchFamily="18" charset="0"/>
                                        </a:rPr>
                                        <m:t>𝑘</m:t>
                                      </m:r>
                                    </m:e>
                                    <m:sub>
                                      <m:r>
                                        <a:rPr lang="tr-TR" sz="1200" b="0" i="1" smtClean="0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b>
                                    <m:sup>
                                      <m:r>
                                        <a:rPr lang="tr-TR" sz="1200" b="0" i="1" smtClean="0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bSup>
                                  <m:r>
                                    <a:rPr lang="tr-TR" sz="1200" b="0" i="1" smtClean="0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sSubSup>
                                    <m:sSubSupPr>
                                      <m:ctrlPr>
                                        <a:rPr lang="tr-TR" sz="120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tr-TR" sz="1200" b="0" i="1" smtClean="0">
                                          <a:latin typeface="Cambria Math" panose="02040503050406030204" pitchFamily="18" charset="0"/>
                                        </a:rPr>
                                        <m:t>𝑘</m:t>
                                      </m:r>
                                    </m:e>
                                    <m:sub>
                                      <m:r>
                                        <a:rPr lang="tr-TR" sz="1200" b="0" i="1" smtClean="0">
                                          <a:latin typeface="Cambria Math" panose="02040503050406030204" pitchFamily="18" charset="0"/>
                                        </a:rPr>
                                        <m:t>1</m:t>
                                      </m:r>
                                    </m:sub>
                                    <m:sup>
                                      <m:r>
                                        <a:rPr lang="tr-TR" sz="1200" b="0" i="1" smtClean="0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bSup>
                                </m:den>
                              </m:f>
                              <m:r>
                                <a:rPr lang="tr-TR" sz="1200" b="0" i="1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tr-TR" sz="12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∙</m:t>
                              </m:r>
                              <m:func>
                                <m:funcPr>
                                  <m:ctrlPr>
                                    <a:rPr lang="tr-TR" sz="12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</m:rPr>
                                    <a:rPr lang="tr-TR" sz="1200" b="0" i="0" smtClean="0">
                                      <a:latin typeface="Cambria Math" panose="02040503050406030204" pitchFamily="18" charset="0"/>
                                    </a:rPr>
                                    <m:t>ln</m:t>
                                  </m:r>
                                </m:fName>
                                <m:e>
                                  <m:d>
                                    <m:dPr>
                                      <m:ctrlPr>
                                        <a:rPr lang="tr-TR" sz="12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f>
                                        <m:fPr>
                                          <m:ctrlPr>
                                            <a:rPr lang="tr-TR" sz="1200" b="0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fPr>
                                        <m:num>
                                          <m:sSub>
                                            <m:sSubPr>
                                              <m:ctrlPr>
                                                <a:rPr lang="tr-TR" sz="1200" b="0" i="1" smtClean="0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tr-TR" sz="1200" b="0" i="1" smtClean="0">
                                                  <a:latin typeface="Cambria Math" panose="02040503050406030204" pitchFamily="18" charset="0"/>
                                                </a:rPr>
                                                <m:t>𝑆</m:t>
                                              </m:r>
                                            </m:e>
                                            <m:sub>
                                              <m:r>
                                                <a:rPr lang="tr-TR" sz="1200" b="0" i="1" smtClean="0">
                                                  <a:latin typeface="Cambria Math" panose="02040503050406030204" pitchFamily="18" charset="0"/>
                                                </a:rPr>
                                                <m:t>1</m:t>
                                              </m:r>
                                            </m:sub>
                                          </m:sSub>
                                          <m:d>
                                            <m:dPr>
                                              <m:ctrlPr>
                                                <a:rPr lang="tr-TR" sz="1200" b="0" i="1" smtClean="0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dPr>
                                            <m:e>
                                              <m:sSub>
                                                <m:sSubPr>
                                                  <m:ctrlPr>
                                                    <a:rPr lang="en-US" sz="1200" i="1" smtClean="0">
                                                      <a:latin typeface="Cambria Math" panose="02040503050406030204" pitchFamily="18" charset="0"/>
                                                    </a:rPr>
                                                  </m:ctrlPr>
                                                </m:sSubPr>
                                                <m:e>
                                                  <m:r>
                                                    <a:rPr lang="tr-TR" sz="1200" b="0" i="1" smtClean="0">
                                                      <a:latin typeface="Cambria Math" panose="02040503050406030204" pitchFamily="18" charset="0"/>
                                                      <a:ea typeface="Cambria Math" panose="02040503050406030204" pitchFamily="18" charset="0"/>
                                                    </a:rPr>
                                                    <m:t>𝜔</m:t>
                                                  </m:r>
                                                </m:e>
                                                <m:sub>
                                                  <m:r>
                                                    <a:rPr lang="tr-TR" sz="1200" b="0" i="1" smtClean="0">
                                                      <a:latin typeface="Cambria Math" panose="02040503050406030204" pitchFamily="18" charset="0"/>
                                                    </a:rPr>
                                                    <m:t>1</m:t>
                                                  </m:r>
                                                </m:sub>
                                              </m:sSub>
                                            </m:e>
                                          </m:d>
                                          <m:r>
                                            <a:rPr lang="tr-TR" sz="1200" b="0" i="1" smtClean="0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∙</m:t>
                                          </m:r>
                                          <m:sSub>
                                            <m:sSubPr>
                                              <m:ctrlPr>
                                                <a:rPr lang="tr-TR" sz="1200" b="0" i="1" smtClean="0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tr-TR" sz="1200" b="0" i="1" smtClean="0">
                                                  <a:latin typeface="Cambria Math" panose="02040503050406030204" pitchFamily="18" charset="0"/>
                                                </a:rPr>
                                                <m:t>𝑆</m:t>
                                              </m:r>
                                            </m:e>
                                            <m:sub>
                                              <m:r>
                                                <a:rPr lang="tr-TR" sz="1200" b="0" i="1" smtClean="0">
                                                  <a:latin typeface="Cambria Math" panose="02040503050406030204" pitchFamily="18" charset="0"/>
                                                </a:rPr>
                                                <m:t>𝑒</m:t>
                                              </m:r>
                                              <m:r>
                                                <a:rPr lang="tr-TR" sz="1200" b="0" i="1" smtClean="0">
                                                  <a:latin typeface="Cambria Math" panose="02040503050406030204" pitchFamily="18" charset="0"/>
                                                </a:rPr>
                                                <m:t>2</m:t>
                                              </m:r>
                                            </m:sub>
                                          </m:sSub>
                                          <m:d>
                                            <m:dPr>
                                              <m:ctrlPr>
                                                <a:rPr lang="tr-TR" sz="1200" b="0" i="1" smtClean="0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dPr>
                                            <m:e>
                                              <m:sSub>
                                                <m:sSubPr>
                                                  <m:ctrlPr>
                                                    <a:rPr lang="en-US" sz="1200" i="1" smtClean="0">
                                                      <a:latin typeface="Cambria Math" panose="02040503050406030204" pitchFamily="18" charset="0"/>
                                                    </a:rPr>
                                                  </m:ctrlPr>
                                                </m:sSubPr>
                                                <m:e>
                                                  <m:r>
                                                    <a:rPr lang="tr-TR" sz="1200" b="0" i="1" smtClean="0">
                                                      <a:latin typeface="Cambria Math" panose="02040503050406030204" pitchFamily="18" charset="0"/>
                                                      <a:ea typeface="Cambria Math" panose="02040503050406030204" pitchFamily="18" charset="0"/>
                                                    </a:rPr>
                                                    <m:t>𝜔</m:t>
                                                  </m:r>
                                                </m:e>
                                                <m:sub>
                                                  <m:r>
                                                    <a:rPr lang="tr-TR" sz="1200" b="0" i="1" smtClean="0">
                                                      <a:latin typeface="Cambria Math" panose="02040503050406030204" pitchFamily="18" charset="0"/>
                                                    </a:rPr>
                                                    <m:t>2</m:t>
                                                  </m:r>
                                                </m:sub>
                                              </m:sSub>
                                            </m:e>
                                          </m:d>
                                        </m:num>
                                        <m:den>
                                          <m:sSub>
                                            <m:sSubPr>
                                              <m:ctrlPr>
                                                <a:rPr lang="tr-TR" sz="1200" b="0" i="1" smtClean="0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bPr>
                                            <m:e>
                                              <m:sSub>
                                                <m:sSubPr>
                                                  <m:ctrlPr>
                                                    <a:rPr lang="tr-TR" sz="1200" b="0" i="1" smtClean="0">
                                                      <a:latin typeface="Cambria Math" panose="02040503050406030204" pitchFamily="18" charset="0"/>
                                                    </a:rPr>
                                                  </m:ctrlPr>
                                                </m:sSubPr>
                                                <m:e>
                                                  <m:r>
                                                    <a:rPr lang="tr-TR" sz="1200" b="0" i="1" smtClean="0">
                                                      <a:latin typeface="Cambria Math" panose="02040503050406030204" pitchFamily="18" charset="0"/>
                                                    </a:rPr>
                                                    <m:t>𝑆</m:t>
                                                  </m:r>
                                                </m:e>
                                                <m:sub>
                                                  <m:r>
                                                    <a:rPr lang="tr-TR" sz="1200" b="0" i="1" smtClean="0">
                                                      <a:latin typeface="Cambria Math" panose="02040503050406030204" pitchFamily="18" charset="0"/>
                                                    </a:rPr>
                                                    <m:t>2</m:t>
                                                  </m:r>
                                                </m:sub>
                                              </m:sSub>
                                              <m:d>
                                                <m:dPr>
                                                  <m:ctrlPr>
                                                    <a:rPr lang="tr-TR" sz="1200" b="0" i="1" smtClean="0">
                                                      <a:latin typeface="Cambria Math" panose="02040503050406030204" pitchFamily="18" charset="0"/>
                                                    </a:rPr>
                                                  </m:ctrlPr>
                                                </m:dPr>
                                                <m:e>
                                                  <m:sSub>
                                                    <m:sSubPr>
                                                      <m:ctrlPr>
                                                        <a:rPr lang="en-US" sz="1200" i="1" smtClean="0">
                                                          <a:latin typeface="Cambria Math" panose="02040503050406030204" pitchFamily="18" charset="0"/>
                                                        </a:rPr>
                                                      </m:ctrlPr>
                                                    </m:sSubPr>
                                                    <m:e>
                                                      <m:r>
                                                        <a:rPr lang="tr-TR" sz="1200" b="0" i="1" smtClean="0">
                                                          <a:latin typeface="Cambria Math" panose="02040503050406030204" pitchFamily="18" charset="0"/>
                                                          <a:ea typeface="Cambria Math" panose="02040503050406030204" pitchFamily="18" charset="0"/>
                                                        </a:rPr>
                                                        <m:t>𝜔</m:t>
                                                      </m:r>
                                                    </m:e>
                                                    <m:sub>
                                                      <m:r>
                                                        <a:rPr lang="tr-TR" sz="1200" b="0" i="1" smtClean="0">
                                                          <a:latin typeface="Cambria Math" panose="02040503050406030204" pitchFamily="18" charset="0"/>
                                                        </a:rPr>
                                                        <m:t>2</m:t>
                                                      </m:r>
                                                    </m:sub>
                                                  </m:sSub>
                                                </m:e>
                                              </m:d>
                                              <m:r>
                                                <a:rPr lang="tr-TR" sz="1200" b="0" i="1" smtClean="0">
                                                  <a:latin typeface="Cambria Math" panose="02040503050406030204" pitchFamily="18" charset="0"/>
                                                  <a:ea typeface="Cambria Math" panose="02040503050406030204" pitchFamily="18" charset="0"/>
                                                </a:rPr>
                                                <m:t>∙</m:t>
                                              </m:r>
                                              <m:r>
                                                <a:rPr lang="tr-TR" sz="1200" b="0" i="1" smtClean="0">
                                                  <a:latin typeface="Cambria Math" panose="02040503050406030204" pitchFamily="18" charset="0"/>
                                                </a:rPr>
                                                <m:t>𝑆</m:t>
                                              </m:r>
                                            </m:e>
                                            <m:sub>
                                              <m:r>
                                                <a:rPr lang="tr-TR" sz="1200" b="0" i="1" smtClean="0">
                                                  <a:latin typeface="Cambria Math" panose="02040503050406030204" pitchFamily="18" charset="0"/>
                                                </a:rPr>
                                                <m:t>𝑒</m:t>
                                              </m:r>
                                              <m:r>
                                                <a:rPr lang="tr-TR" sz="1200" b="0" i="1" smtClean="0">
                                                  <a:latin typeface="Cambria Math" panose="02040503050406030204" pitchFamily="18" charset="0"/>
                                                </a:rPr>
                                                <m:t>1</m:t>
                                              </m:r>
                                            </m:sub>
                                          </m:sSub>
                                          <m:d>
                                            <m:dPr>
                                              <m:ctrlPr>
                                                <a:rPr lang="tr-TR" sz="1200" b="0" i="1" smtClean="0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dPr>
                                            <m:e>
                                              <m:sSub>
                                                <m:sSubPr>
                                                  <m:ctrlPr>
                                                    <a:rPr lang="en-US" sz="1200" i="1" smtClean="0">
                                                      <a:latin typeface="Cambria Math" panose="02040503050406030204" pitchFamily="18" charset="0"/>
                                                    </a:rPr>
                                                  </m:ctrlPr>
                                                </m:sSubPr>
                                                <m:e>
                                                  <m:r>
                                                    <a:rPr lang="tr-TR" sz="1200" b="0" i="1" smtClean="0">
                                                      <a:latin typeface="Cambria Math" panose="02040503050406030204" pitchFamily="18" charset="0"/>
                                                      <a:ea typeface="Cambria Math" panose="02040503050406030204" pitchFamily="18" charset="0"/>
                                                    </a:rPr>
                                                    <m:t>𝜔</m:t>
                                                  </m:r>
                                                </m:e>
                                                <m:sub>
                                                  <m:r>
                                                    <a:rPr lang="tr-TR" sz="1200" b="0" i="1" smtClean="0">
                                                      <a:latin typeface="Cambria Math" panose="02040503050406030204" pitchFamily="18" charset="0"/>
                                                    </a:rPr>
                                                    <m:t>1</m:t>
                                                  </m:r>
                                                </m:sub>
                                              </m:sSub>
                                            </m:e>
                                          </m:d>
                                        </m:den>
                                      </m:f>
                                    </m:e>
                                  </m:d>
                                </m:e>
                              </m:func>
                            </m:e>
                          </m:d>
                        </m:e>
                      </m:rad>
                    </m:oMath>
                  </m:oMathPara>
                </a14:m>
                <a:endParaRPr lang="en-US" sz="1200" dirty="0"/>
              </a:p>
            </p:txBody>
          </p:sp>
        </mc:Choice>
        <mc:Fallback xmlns=""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D9ABD7DA-0BF7-8C9D-9806-DF264460D1B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7987" y="3196846"/>
                <a:ext cx="3688552" cy="2995692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  <a:ln w="19050">
                <a:solidFill>
                  <a:srgbClr val="C00000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CED5C8FF-1462-C35F-FD67-B169D4FFC30A}"/>
                  </a:ext>
                </a:extLst>
              </p:cNvPr>
              <p:cNvSpPr/>
              <p:nvPr/>
            </p:nvSpPr>
            <p:spPr>
              <a:xfrm>
                <a:off x="8249264" y="4189838"/>
                <a:ext cx="3534749" cy="2024080"/>
              </a:xfrm>
              <a:prstGeom prst="rect">
                <a:avLst/>
              </a:prstGeom>
              <a:ln w="19050">
                <a:solidFill>
                  <a:srgbClr val="C00000"/>
                </a:solidFill>
              </a:ln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GB" sz="1200" i="1" dirty="0">
                    <a:latin typeface="+mj-lt"/>
                  </a:rPr>
                  <a:t>‘Reconstruction of longitudinal charge distribution’</a:t>
                </a:r>
              </a:p>
              <a:p>
                <a:pPr algn="ctr"/>
                <a:endParaRPr lang="en-GB" sz="1200" i="1" dirty="0">
                  <a:latin typeface="Cambria Math" panose="02040503050406030204" pitchFamily="18" charset="0"/>
                </a:endParaRP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2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d>
                            <m:dPr>
                              <m:begChr m:val="["/>
                              <m:endChr m:val="]"/>
                              <m:ctrlPr>
                                <a:rPr lang="en-GB" sz="12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GB" sz="1200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p>
                                    <m:sSupPr>
                                      <m:ctrlPr>
                                        <a:rPr lang="en-GB" sz="12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GB" sz="1200" i="1">
                                          <a:latin typeface="Cambria Math" panose="02040503050406030204" pitchFamily="18" charset="0"/>
                                        </a:rPr>
                                        <m:t>𝑑</m:t>
                                      </m:r>
                                    </m:e>
                                    <m:sup>
                                      <m:r>
                                        <a:rPr lang="en-GB" sz="1200" i="0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  <m:r>
                                    <a:rPr lang="en-GB" sz="1200" i="1">
                                      <a:latin typeface="Cambria Math" panose="02040503050406030204" pitchFamily="18" charset="0"/>
                                    </a:rPr>
                                    <m:t>𝑊</m:t>
                                  </m:r>
                                </m:num>
                                <m:den>
                                  <m:r>
                                    <a:rPr lang="en-GB" sz="1200" i="1">
                                      <a:latin typeface="Cambria Math" panose="02040503050406030204" pitchFamily="18" charset="0"/>
                                    </a:rPr>
                                    <m:t>𝑑</m:t>
                                  </m:r>
                                  <m:r>
                                    <a:rPr lang="en-GB" sz="1200" i="1">
                                      <a:latin typeface="Cambria Math" panose="02040503050406030204" pitchFamily="18" charset="0"/>
                                    </a:rPr>
                                    <m:t>𝜔</m:t>
                                  </m:r>
                                  <m:r>
                                    <a:rPr lang="en-GB" sz="1200" i="1">
                                      <a:latin typeface="Cambria Math" panose="02040503050406030204" pitchFamily="18" charset="0"/>
                                    </a:rPr>
                                    <m:t>𝑑</m:t>
                                  </m:r>
                                  <m:r>
                                    <a:rPr lang="en-GB" sz="1200" i="0">
                                      <a:latin typeface="Cambria Math" panose="02040503050406030204" pitchFamily="18" charset="0"/>
                                    </a:rPr>
                                    <m:t>Ω</m:t>
                                  </m:r>
                                </m:den>
                              </m:f>
                            </m:e>
                          </m:d>
                        </m:e>
                        <m:sub>
                          <m:r>
                            <a:rPr lang="en-GB" sz="1200" i="1">
                              <a:latin typeface="Cambria Math" panose="02040503050406030204" pitchFamily="18" charset="0"/>
                            </a:rPr>
                            <m:t>𝑟𝑎𝑑</m:t>
                          </m:r>
                        </m:sub>
                      </m:sSub>
                      <m:r>
                        <a:rPr lang="en-GB" sz="1200" i="0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GB" sz="12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1200" i="1"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p>
                          <m:r>
                            <a:rPr lang="en-GB" sz="1200" i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sSub>
                        <m:sSubPr>
                          <m:ctrlPr>
                            <a:rPr lang="en-GB" sz="12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d>
                            <m:dPr>
                              <m:begChr m:val="["/>
                              <m:endChr m:val="]"/>
                              <m:ctrlPr>
                                <a:rPr lang="en-GB" sz="12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GB" sz="1200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p>
                                    <m:sSupPr>
                                      <m:ctrlPr>
                                        <a:rPr lang="en-GB" sz="12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GB" sz="1200" i="1">
                                          <a:latin typeface="Cambria Math" panose="02040503050406030204" pitchFamily="18" charset="0"/>
                                        </a:rPr>
                                        <m:t>𝑑</m:t>
                                      </m:r>
                                    </m:e>
                                    <m:sup>
                                      <m:r>
                                        <a:rPr lang="en-GB" sz="1200" i="0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  <m:r>
                                    <a:rPr lang="en-GB" sz="1200" i="1">
                                      <a:latin typeface="Cambria Math" panose="02040503050406030204" pitchFamily="18" charset="0"/>
                                    </a:rPr>
                                    <m:t>𝑊</m:t>
                                  </m:r>
                                </m:num>
                                <m:den>
                                  <m:r>
                                    <a:rPr lang="en-GB" sz="1200" i="1">
                                      <a:latin typeface="Cambria Math" panose="02040503050406030204" pitchFamily="18" charset="0"/>
                                    </a:rPr>
                                    <m:t>𝑑</m:t>
                                  </m:r>
                                  <m:r>
                                    <a:rPr lang="en-GB" sz="1200" i="1">
                                      <a:latin typeface="Cambria Math" panose="02040503050406030204" pitchFamily="18" charset="0"/>
                                    </a:rPr>
                                    <m:t>𝜔</m:t>
                                  </m:r>
                                  <m:r>
                                    <a:rPr lang="en-GB" sz="1200" i="1">
                                      <a:latin typeface="Cambria Math" panose="02040503050406030204" pitchFamily="18" charset="0"/>
                                    </a:rPr>
                                    <m:t>𝑑</m:t>
                                  </m:r>
                                  <m:r>
                                    <a:rPr lang="en-GB" sz="1200" i="0">
                                      <a:latin typeface="Cambria Math" panose="02040503050406030204" pitchFamily="18" charset="0"/>
                                    </a:rPr>
                                    <m:t>Ω</m:t>
                                  </m:r>
                                </m:den>
                              </m:f>
                            </m:e>
                          </m:d>
                        </m:e>
                        <m:sub>
                          <m:r>
                            <a:rPr lang="en-GB" sz="1200" i="1">
                              <a:latin typeface="Cambria Math" panose="02040503050406030204" pitchFamily="18" charset="0"/>
                            </a:rPr>
                            <m:t>𝑠𝑖𝑛𝑔𝑙𝑒</m:t>
                          </m:r>
                        </m:sub>
                      </m:sSub>
                      <m:r>
                        <a:rPr lang="tr-TR" sz="1200" i="1">
                          <a:latin typeface="Cambria Math" panose="02040503050406030204" pitchFamily="18" charset="0"/>
                        </a:rPr>
                        <m:t>𝐹</m:t>
                      </m:r>
                      <m:d>
                        <m:dPr>
                          <m:ctrlPr>
                            <a:rPr lang="tr-TR" sz="12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tr-TR" sz="1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𝜔</m:t>
                          </m:r>
                        </m:e>
                      </m:d>
                    </m:oMath>
                  </m:oMathPara>
                </a14:m>
                <a:endParaRPr lang="en-GB" sz="1200" dirty="0">
                  <a:ea typeface="Cambria Math" panose="02040503050406030204" pitchFamily="18" charset="0"/>
                </a:endParaRPr>
              </a:p>
              <a:p>
                <a:pPr algn="ctr"/>
                <a:endParaRPr lang="en-GB" sz="1200" dirty="0">
                  <a:ea typeface="Cambria Math" panose="02040503050406030204" pitchFamily="18" charset="0"/>
                </a:endParaRP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tr-TR" sz="1200" i="1">
                          <a:latin typeface="Cambria Math" panose="02040503050406030204" pitchFamily="18" charset="0"/>
                        </a:rPr>
                        <m:t>𝑆</m:t>
                      </m:r>
                      <m:d>
                        <m:dPr>
                          <m:ctrlPr>
                            <a:rPr lang="tr-TR" sz="12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tr-TR" sz="1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𝜔</m:t>
                          </m:r>
                        </m:e>
                      </m:d>
                      <m:r>
                        <a:rPr lang="tr-TR" sz="1200" i="1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tr-TR" sz="12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tr-TR" sz="1200" i="1"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p>
                          <m:r>
                            <a:rPr lang="tr-TR" sz="1200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GB" sz="1200" i="1">
                          <a:latin typeface="Cambria Math" panose="02040503050406030204" pitchFamily="18" charset="0"/>
                        </a:rPr>
                        <m:t> </m:t>
                      </m:r>
                      <m:sSub>
                        <m:sSubPr>
                          <m:ctrlPr>
                            <a:rPr lang="tr-TR" sz="12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tr-TR" sz="1200" i="1"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tr-TR" sz="1200" i="1">
                              <a:latin typeface="Cambria Math" panose="02040503050406030204" pitchFamily="18" charset="0"/>
                            </a:rPr>
                            <m:t>𝑒</m:t>
                          </m:r>
                        </m:sub>
                      </m:sSub>
                      <m:d>
                        <m:dPr>
                          <m:ctrlPr>
                            <a:rPr lang="tr-TR" sz="12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tr-TR" sz="1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𝜔</m:t>
                          </m:r>
                        </m:e>
                      </m:d>
                      <m:r>
                        <a:rPr lang="tr-TR" sz="1200" i="1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tr-TR" sz="1200" i="1">
                          <a:latin typeface="Cambria Math" panose="02040503050406030204" pitchFamily="18" charset="0"/>
                        </a:rPr>
                        <m:t>𝐹</m:t>
                      </m:r>
                      <m:d>
                        <m:dPr>
                          <m:ctrlPr>
                            <a:rPr lang="tr-TR" sz="12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tr-TR" sz="1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𝜔</m:t>
                          </m:r>
                        </m:e>
                      </m:d>
                    </m:oMath>
                  </m:oMathPara>
                </a14:m>
                <a:endParaRPr lang="en-GB" sz="1200" dirty="0">
                  <a:ea typeface="Cambria Math" panose="02040503050406030204" pitchFamily="18" charset="0"/>
                </a:endParaRPr>
              </a:p>
              <a:p>
                <a:pPr algn="ctr"/>
                <a:endParaRPr lang="en-GB" sz="1200" dirty="0">
                  <a:ea typeface="Cambria Math" panose="02040503050406030204" pitchFamily="18" charset="0"/>
                </a:endParaRP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2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𝜌</m:t>
                      </m:r>
                      <m:d>
                        <m:dPr>
                          <m:ctrlPr>
                            <a:rPr lang="en-GB" sz="1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1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𝑧</m:t>
                          </m:r>
                        </m:e>
                      </m:d>
                      <m:r>
                        <a:rPr lang="en-GB" sz="12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sz="1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1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GB" sz="1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  <m:r>
                            <a:rPr lang="en-GB" sz="1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𝑐</m:t>
                          </m:r>
                        </m:den>
                      </m:f>
                      <m:nary>
                        <m:naryPr>
                          <m:ctrlPr>
                            <a:rPr lang="en-GB" sz="1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GB" sz="1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0</m:t>
                          </m:r>
                        </m:sub>
                        <m:sup>
                          <m:r>
                            <a:rPr lang="en-GB" sz="1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∞</m:t>
                          </m:r>
                        </m:sup>
                        <m:e>
                          <m:rad>
                            <m:radPr>
                              <m:degHide m:val="on"/>
                              <m:ctrlPr>
                                <a:rPr lang="en-GB" sz="1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f>
                                <m:fPr>
                                  <m:ctrlPr>
                                    <a:rPr lang="en-GB" sz="12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tr-TR" sz="1200" i="1">
                                      <a:latin typeface="Cambria Math" panose="02040503050406030204" pitchFamily="18" charset="0"/>
                                    </a:rPr>
                                    <m:t>𝑆</m:t>
                                  </m:r>
                                  <m:d>
                                    <m:dPr>
                                      <m:ctrlPr>
                                        <a:rPr lang="tr-TR" sz="12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tr-TR" sz="12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𝜔</m:t>
                                      </m:r>
                                    </m:e>
                                  </m:d>
                                </m:num>
                                <m:den>
                                  <m:sSub>
                                    <m:sSubPr>
                                      <m:ctrlPr>
                                        <a:rPr lang="tr-TR" sz="12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tr-TR" sz="1200" i="1">
                                          <a:latin typeface="Cambria Math" panose="02040503050406030204" pitchFamily="18" charset="0"/>
                                        </a:rPr>
                                        <m:t>𝑆</m:t>
                                      </m:r>
                                    </m:e>
                                    <m:sub>
                                      <m:r>
                                        <a:rPr lang="tr-TR" sz="1200" i="1">
                                          <a:latin typeface="Cambria Math" panose="02040503050406030204" pitchFamily="18" charset="0"/>
                                        </a:rPr>
                                        <m:t>𝑒</m:t>
                                      </m:r>
                                    </m:sub>
                                  </m:sSub>
                                  <m:d>
                                    <m:dPr>
                                      <m:ctrlPr>
                                        <a:rPr lang="tr-TR" sz="12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tr-TR" sz="12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𝜔</m:t>
                                      </m:r>
                                    </m:e>
                                  </m:d>
                                </m:den>
                              </m:f>
                              <m:r>
                                <a:rPr lang="en-GB" sz="1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 </m:t>
                              </m:r>
                            </m:e>
                          </m:rad>
                          <m:r>
                            <a:rPr lang="en-GB" sz="1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 </m:t>
                          </m:r>
                          <m:r>
                            <m:rPr>
                              <m:sty m:val="p"/>
                            </m:rPr>
                            <a:rPr lang="en-GB" sz="120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cos</m:t>
                          </m:r>
                          <m:r>
                            <a:rPr lang="en-GB" sz="1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⁡</m:t>
                          </m:r>
                          <m:d>
                            <m:dPr>
                              <m:ctrlPr>
                                <a:rPr lang="en-GB" sz="1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m:rPr>
                                  <m:sty m:val="p"/>
                                </m:rPr>
                                <a:rPr lang="el-GR" sz="1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Ψ</m:t>
                              </m:r>
                              <m:d>
                                <m:dPr>
                                  <m:ctrlPr>
                                    <a:rPr lang="en-GB" sz="12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GB" sz="12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𝑤</m:t>
                                  </m:r>
                                </m:e>
                              </m:d>
                              <m:r>
                                <a:rPr lang="en-GB" sz="1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GB" sz="1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𝑧</m:t>
                              </m:r>
                              <m:f>
                                <m:fPr>
                                  <m:ctrlPr>
                                    <a:rPr lang="en-GB" sz="12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GB" sz="120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𝜔</m:t>
                                  </m:r>
                                </m:num>
                                <m:den>
                                  <m:r>
                                    <a:rPr lang="en-GB" sz="12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𝑐</m:t>
                                  </m:r>
                                </m:den>
                              </m:f>
                            </m:e>
                          </m:d>
                          <m:r>
                            <a:rPr lang="en-GB" sz="1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</m:t>
                          </m:r>
                          <m:r>
                            <a:rPr lang="en-GB" sz="12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𝜔</m:t>
                          </m:r>
                        </m:e>
                      </m:nary>
                    </m:oMath>
                  </m:oMathPara>
                </a14:m>
                <a:endParaRPr lang="en-GB" sz="1200" dirty="0"/>
              </a:p>
            </p:txBody>
          </p:sp>
        </mc:Choice>
        <mc:Fallback xmlns=""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CED5C8FF-1462-C35F-FD67-B169D4FFC30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49264" y="4189838"/>
                <a:ext cx="3534749" cy="2024080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  <a:ln w="19050">
                <a:solidFill>
                  <a:srgbClr val="C00000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13" name="Table 7">
            <a:extLst>
              <a:ext uri="{FF2B5EF4-FFF2-40B4-BE49-F238E27FC236}">
                <a16:creationId xmlns:a16="http://schemas.microsoft.com/office/drawing/2014/main" id="{5DEECB72-3296-468B-4637-474DA1594C95}"/>
              </a:ext>
            </a:extLst>
          </p:cNvPr>
          <p:cNvGraphicFramePr>
            <a:graphicFrameLocks noGrp="1"/>
          </p:cNvGraphicFramePr>
          <p:nvPr/>
        </p:nvGraphicFramePr>
        <p:xfrm>
          <a:off x="407987" y="1034448"/>
          <a:ext cx="11001541" cy="3708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65971">
                  <a:extLst>
                    <a:ext uri="{9D8B030D-6E8A-4147-A177-3AD203B41FA5}">
                      <a16:colId xmlns:a16="http://schemas.microsoft.com/office/drawing/2014/main" val="891737831"/>
                    </a:ext>
                  </a:extLst>
                </a:gridCol>
                <a:gridCol w="9935570">
                  <a:extLst>
                    <a:ext uri="{9D8B030D-6E8A-4147-A177-3AD203B41FA5}">
                      <a16:colId xmlns:a16="http://schemas.microsoft.com/office/drawing/2014/main" val="84940309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400" dirty="0">
                          <a:solidFill>
                            <a:srgbClr val="C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Goal  : 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dirty="0">
                          <a:solidFill>
                            <a:srgbClr val="C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Simultaneous RMS Bunch length &amp; longitudinal</a:t>
                      </a:r>
                      <a:r>
                        <a:rPr lang="en-US" sz="1300" baseline="0" dirty="0">
                          <a:solidFill>
                            <a:srgbClr val="C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300" dirty="0">
                          <a:solidFill>
                            <a:srgbClr val="C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profile measurement by using coherent Cherenkov diffraction radiation (</a:t>
                      </a:r>
                      <a:r>
                        <a:rPr lang="en-US" sz="1300" dirty="0" err="1">
                          <a:solidFill>
                            <a:srgbClr val="C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ChDR</a:t>
                      </a:r>
                      <a:r>
                        <a:rPr lang="en-US" sz="1300" dirty="0">
                          <a:solidFill>
                            <a:srgbClr val="C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2034729"/>
                  </a:ext>
                </a:extLst>
              </a:tr>
            </a:tbl>
          </a:graphicData>
        </a:graphic>
      </p:graphicFrame>
      <p:grpSp>
        <p:nvGrpSpPr>
          <p:cNvPr id="14" name="Group 13">
            <a:extLst>
              <a:ext uri="{FF2B5EF4-FFF2-40B4-BE49-F238E27FC236}">
                <a16:creationId xmlns:a16="http://schemas.microsoft.com/office/drawing/2014/main" id="{52544A94-8C0C-C83E-57E6-B9329272469B}"/>
              </a:ext>
            </a:extLst>
          </p:cNvPr>
          <p:cNvGrpSpPr/>
          <p:nvPr/>
        </p:nvGrpSpPr>
        <p:grpSpPr>
          <a:xfrm>
            <a:off x="5664744" y="4929728"/>
            <a:ext cx="1016313" cy="218963"/>
            <a:chOff x="5634014" y="5344976"/>
            <a:chExt cx="1016313" cy="218963"/>
          </a:xfrm>
        </p:grpSpPr>
        <p:sp>
          <p:nvSpPr>
            <p:cNvPr id="15" name="Arrow: Right 14">
              <a:extLst>
                <a:ext uri="{FF2B5EF4-FFF2-40B4-BE49-F238E27FC236}">
                  <a16:creationId xmlns:a16="http://schemas.microsoft.com/office/drawing/2014/main" id="{D2E6BA00-E3B1-E274-1219-6A5EF9F322DE}"/>
                </a:ext>
              </a:extLst>
            </p:cNvPr>
            <p:cNvSpPr/>
            <p:nvPr/>
          </p:nvSpPr>
          <p:spPr>
            <a:xfrm>
              <a:off x="6037139" y="5344977"/>
              <a:ext cx="613188" cy="218962"/>
            </a:xfrm>
            <a:prstGeom prst="rightArrow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" name="Arrow: Right 15">
              <a:extLst>
                <a:ext uri="{FF2B5EF4-FFF2-40B4-BE49-F238E27FC236}">
                  <a16:creationId xmlns:a16="http://schemas.microsoft.com/office/drawing/2014/main" id="{D7C85648-D2E1-0532-C1D6-D43EBE770218}"/>
                </a:ext>
              </a:extLst>
            </p:cNvPr>
            <p:cNvSpPr/>
            <p:nvPr/>
          </p:nvSpPr>
          <p:spPr>
            <a:xfrm rot="10800000">
              <a:off x="5634014" y="5344976"/>
              <a:ext cx="556055" cy="218961"/>
            </a:xfrm>
            <a:prstGeom prst="rightArrow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7" name="TextBox 16">
            <a:extLst>
              <a:ext uri="{FF2B5EF4-FFF2-40B4-BE49-F238E27FC236}">
                <a16:creationId xmlns:a16="http://schemas.microsoft.com/office/drawing/2014/main" id="{A62692A3-4C03-7677-D54A-A3E349307BCA}"/>
              </a:ext>
            </a:extLst>
          </p:cNvPr>
          <p:cNvSpPr txBox="1"/>
          <p:nvPr/>
        </p:nvSpPr>
        <p:spPr>
          <a:xfrm>
            <a:off x="4714804" y="5270518"/>
            <a:ext cx="2916195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tr-TR" sz="1400" dirty="0"/>
              <a:t>Two independent methods provide a cross-check in the measurements. 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35191270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Installation for the Tests @CLEAR </a:t>
            </a:r>
          </a:p>
        </p:txBody>
      </p:sp>
      <p:sp>
        <p:nvSpPr>
          <p:cNvPr id="24" name="Rectangle 23"/>
          <p:cNvSpPr/>
          <p:nvPr/>
        </p:nvSpPr>
        <p:spPr>
          <a:xfrm>
            <a:off x="244701" y="958448"/>
            <a:ext cx="1142887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tr-TR" dirty="0"/>
              <a:t>Installation of vacuum chamber, breadboard, supports and hardware</a:t>
            </a:r>
            <a:r>
              <a:rPr lang="en-GB" dirty="0"/>
              <a:t> has been completed</a:t>
            </a:r>
            <a:r>
              <a:rPr lang="tr-TR" dirty="0"/>
              <a:t> in </a:t>
            </a:r>
            <a:r>
              <a:rPr lang="en-GB" dirty="0"/>
              <a:t>CLEAR test facility.</a:t>
            </a:r>
            <a:endParaRPr lang="tr-TR" dirty="0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2A3D2411-77B8-E6BD-8593-D8FE828ABA9C}"/>
              </a:ext>
            </a:extLst>
          </p:cNvPr>
          <p:cNvGrpSpPr/>
          <p:nvPr/>
        </p:nvGrpSpPr>
        <p:grpSpPr>
          <a:xfrm>
            <a:off x="407988" y="1991204"/>
            <a:ext cx="5303860" cy="3982484"/>
            <a:chOff x="6369719" y="1515927"/>
            <a:chExt cx="5303860" cy="3982484"/>
          </a:xfrm>
        </p:grpSpPr>
        <p:grpSp>
          <p:nvGrpSpPr>
            <p:cNvPr id="2053" name="Group 2052"/>
            <p:cNvGrpSpPr/>
            <p:nvPr/>
          </p:nvGrpSpPr>
          <p:grpSpPr>
            <a:xfrm>
              <a:off x="6369719" y="1515927"/>
              <a:ext cx="5303860" cy="3982484"/>
              <a:chOff x="3209926" y="2279484"/>
              <a:chExt cx="5303860" cy="3982484"/>
            </a:xfrm>
          </p:grpSpPr>
          <p:pic>
            <p:nvPicPr>
              <p:cNvPr id="25" name="Content Placeholder 3"/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209926" y="2279484"/>
                <a:ext cx="5303860" cy="3982484"/>
              </a:xfrm>
              <a:prstGeom prst="rect">
                <a:avLst/>
              </a:prstGeom>
            </p:spPr>
          </p:pic>
          <p:sp>
            <p:nvSpPr>
              <p:cNvPr id="29" name="Oval 28"/>
              <p:cNvSpPr>
                <a:spLocks noChangeAspect="1"/>
              </p:cNvSpPr>
              <p:nvPr/>
            </p:nvSpPr>
            <p:spPr>
              <a:xfrm>
                <a:off x="6737048" y="3730726"/>
                <a:ext cx="539999" cy="540000"/>
              </a:xfrm>
              <a:prstGeom prst="ellipse">
                <a:avLst/>
              </a:prstGeom>
              <a:noFill/>
              <a:ln w="28575">
                <a:solidFill>
                  <a:srgbClr val="FF0000"/>
                </a:solidFill>
                <a:prstDash val="dash"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2" name="Oval 31"/>
              <p:cNvSpPr>
                <a:spLocks noChangeAspect="1"/>
              </p:cNvSpPr>
              <p:nvPr/>
            </p:nvSpPr>
            <p:spPr>
              <a:xfrm>
                <a:off x="3587448" y="4270726"/>
                <a:ext cx="539999" cy="540000"/>
              </a:xfrm>
              <a:prstGeom prst="ellipse">
                <a:avLst/>
              </a:prstGeom>
              <a:noFill/>
              <a:ln w="28575">
                <a:solidFill>
                  <a:srgbClr val="FF0000"/>
                </a:solidFill>
                <a:prstDash val="dash"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2048" name="Straight Connector 2047"/>
              <p:cNvCxnSpPr>
                <a:stCxn id="29" idx="0"/>
              </p:cNvCxnSpPr>
              <p:nvPr/>
            </p:nvCxnSpPr>
            <p:spPr>
              <a:xfrm flipH="1" flipV="1">
                <a:off x="3857447" y="3429000"/>
                <a:ext cx="3149601" cy="301726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Straight Connector 34"/>
              <p:cNvCxnSpPr>
                <a:stCxn id="32" idx="1"/>
              </p:cNvCxnSpPr>
              <p:nvPr/>
            </p:nvCxnSpPr>
            <p:spPr>
              <a:xfrm flipV="1">
                <a:off x="3666529" y="3429000"/>
                <a:ext cx="190918" cy="920807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052" name="TextBox 2051"/>
              <p:cNvSpPr txBox="1"/>
              <p:nvPr/>
            </p:nvSpPr>
            <p:spPr>
              <a:xfrm>
                <a:off x="3365906" y="3136606"/>
                <a:ext cx="1312860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l"/>
                <a:r>
                  <a:rPr lang="tr-TR" dirty="0">
                    <a:solidFill>
                      <a:srgbClr val="FF0000"/>
                    </a:solidFill>
                  </a:rPr>
                  <a:t>Cav</a:t>
                </a:r>
                <a:r>
                  <a:rPr lang="en-GB" dirty="0" err="1">
                    <a:solidFill>
                      <a:srgbClr val="FF0000"/>
                    </a:solidFill>
                  </a:rPr>
                  <a:t>i</a:t>
                </a:r>
                <a:r>
                  <a:rPr lang="tr-TR" dirty="0">
                    <a:solidFill>
                      <a:srgbClr val="FF0000"/>
                    </a:solidFill>
                  </a:rPr>
                  <a:t>ty BPM</a:t>
                </a:r>
                <a:r>
                  <a:rPr lang="en-GB" dirty="0">
                    <a:solidFill>
                      <a:srgbClr val="FF0000"/>
                    </a:solidFill>
                  </a:rPr>
                  <a:t>s</a:t>
                </a:r>
              </a:p>
            </p:txBody>
          </p:sp>
        </p:grp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ABE93A39-F2B0-4694-47DC-50559D96F131}"/>
                </a:ext>
              </a:extLst>
            </p:cNvPr>
            <p:cNvSpPr txBox="1"/>
            <p:nvPr/>
          </p:nvSpPr>
          <p:spPr>
            <a:xfrm>
              <a:off x="9089611" y="3831676"/>
              <a:ext cx="2289088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en-GB" sz="1400" dirty="0" err="1">
                  <a:solidFill>
                    <a:schemeClr val="bg1"/>
                  </a:solidFill>
                </a:rPr>
                <a:t>ChDR</a:t>
              </a:r>
              <a:r>
                <a:rPr lang="en-GB" sz="1400" dirty="0">
                  <a:solidFill>
                    <a:schemeClr val="bg1"/>
                  </a:solidFill>
                </a:rPr>
                <a:t> Bunch Length Monitor</a:t>
              </a:r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7396B728-942F-2B85-DA62-824376D318E4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141665" y="3092738"/>
              <a:ext cx="672522" cy="672523"/>
            </a:xfrm>
            <a:prstGeom prst="ellipse">
              <a:avLst/>
            </a:prstGeom>
            <a:noFill/>
            <a:ln w="28575">
              <a:solidFill>
                <a:schemeClr val="bg1"/>
              </a:solidFill>
              <a:prstDash val="dash"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4" name="Group 3">
            <a:extLst>
              <a:ext uri="{FF2B5EF4-FFF2-40B4-BE49-F238E27FC236}">
                <a16:creationId xmlns:a16="http://schemas.microsoft.com/office/drawing/2014/main" id="{ABD03064-9479-B26E-F2F6-9527F8C3B4EA}"/>
              </a:ext>
            </a:extLst>
          </p:cNvPr>
          <p:cNvGrpSpPr>
            <a:grpSpLocks noChangeAspect="1"/>
          </p:cNvGrpSpPr>
          <p:nvPr/>
        </p:nvGrpSpPr>
        <p:grpSpPr>
          <a:xfrm>
            <a:off x="919873" y="6343378"/>
            <a:ext cx="2614290" cy="409589"/>
            <a:chOff x="3751781" y="3214683"/>
            <a:chExt cx="4935490" cy="773259"/>
          </a:xfrm>
        </p:grpSpPr>
        <p:pic>
          <p:nvPicPr>
            <p:cNvPr id="5" name="Picture 4" descr="A picture containing food, drawing&#10;&#10;Description automatically generated">
              <a:extLst>
                <a:ext uri="{FF2B5EF4-FFF2-40B4-BE49-F238E27FC236}">
                  <a16:creationId xmlns:a16="http://schemas.microsoft.com/office/drawing/2014/main" id="{C4BB694D-C594-645D-DAC4-C9D7E6B976A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180055" y="3214683"/>
              <a:ext cx="1507216" cy="773258"/>
            </a:xfrm>
            <a:prstGeom prst="rect">
              <a:avLst/>
            </a:prstGeom>
          </p:spPr>
        </p:pic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B646BC65-AE00-1A9A-33DA-D69455D380FC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49752" y="3214683"/>
              <a:ext cx="1544733" cy="773259"/>
            </a:xfrm>
            <a:prstGeom prst="rect">
              <a:avLst/>
            </a:prstGeom>
          </p:spPr>
        </p:pic>
        <p:pic>
          <p:nvPicPr>
            <p:cNvPr id="7" name="Picture 2" descr="AWAKE collaboration meeting @ CERN">
              <a:extLst>
                <a:ext uri="{FF2B5EF4-FFF2-40B4-BE49-F238E27FC236}">
                  <a16:creationId xmlns:a16="http://schemas.microsoft.com/office/drawing/2014/main" id="{B0878AF8-906B-A516-4725-7DC4B79BA27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51781" y="3214683"/>
              <a:ext cx="1512401" cy="77325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8" name="Picture 7">
            <a:extLst>
              <a:ext uri="{FF2B5EF4-FFF2-40B4-BE49-F238E27FC236}">
                <a16:creationId xmlns:a16="http://schemas.microsoft.com/office/drawing/2014/main" id="{3E5931D7-F5EF-C5BC-0C22-753E75590869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68022" y="1991204"/>
            <a:ext cx="5305557" cy="3982484"/>
          </a:xfrm>
          <a:prstGeom prst="rect">
            <a:avLst/>
          </a:prstGeom>
        </p:spPr>
      </p:pic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1AD83272-CE8D-3149-BBD2-9AE28DC632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AWAKE Collaboration Meeting 5-7 October ‘22 | Status of the ChDR Bunch Length Monitor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6378A51D-88BD-EFCC-BC8F-7309A4C8BD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AC13C1-88AF-4586-8F4C-7B947A524DDC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796738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1A309EA-A017-992C-B3BE-F93C18C078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274744"/>
            <a:ext cx="11376025" cy="546985"/>
          </a:xfrm>
        </p:spPr>
        <p:txBody>
          <a:bodyPr/>
          <a:lstStyle/>
          <a:p>
            <a:r>
              <a:rPr lang="en-GB" dirty="0"/>
              <a:t>Test Schedule &amp; Outlook</a:t>
            </a:r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11D3A65A-AC18-FAE6-27DA-E9F6EC563C7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47694281"/>
              </p:ext>
            </p:extLst>
          </p:nvPr>
        </p:nvGraphicFramePr>
        <p:xfrm>
          <a:off x="1029387" y="949057"/>
          <a:ext cx="10578070" cy="384048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511543">
                  <a:extLst>
                    <a:ext uri="{9D8B030D-6E8A-4147-A177-3AD203B41FA5}">
                      <a16:colId xmlns:a16="http://schemas.microsoft.com/office/drawing/2014/main" val="3415238806"/>
                    </a:ext>
                  </a:extLst>
                </a:gridCol>
                <a:gridCol w="3671053">
                  <a:extLst>
                    <a:ext uri="{9D8B030D-6E8A-4147-A177-3AD203B41FA5}">
                      <a16:colId xmlns:a16="http://schemas.microsoft.com/office/drawing/2014/main" val="3147097977"/>
                    </a:ext>
                  </a:extLst>
                </a:gridCol>
                <a:gridCol w="2197737">
                  <a:extLst>
                    <a:ext uri="{9D8B030D-6E8A-4147-A177-3AD203B41FA5}">
                      <a16:colId xmlns:a16="http://schemas.microsoft.com/office/drawing/2014/main" val="3701205977"/>
                    </a:ext>
                  </a:extLst>
                </a:gridCol>
                <a:gridCol w="2197737">
                  <a:extLst>
                    <a:ext uri="{9D8B030D-6E8A-4147-A177-3AD203B41FA5}">
                      <a16:colId xmlns:a16="http://schemas.microsoft.com/office/drawing/2014/main" val="2870918854"/>
                    </a:ext>
                  </a:extLst>
                </a:gridCol>
              </a:tblGrid>
              <a:tr h="19132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Scheduled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Performed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Comment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64993235"/>
                  </a:ext>
                </a:extLst>
              </a:tr>
              <a:tr h="207270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/>
                        <a:t>Installation of Vacuum Chamber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/>
                        <a:t>15</a:t>
                      </a:r>
                      <a:r>
                        <a:rPr lang="en-GB" sz="1000" baseline="30000" dirty="0"/>
                        <a:t>th</a:t>
                      </a:r>
                      <a:r>
                        <a:rPr lang="en-GB" sz="1000" dirty="0"/>
                        <a:t> July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/>
                        <a:t>18</a:t>
                      </a:r>
                      <a:r>
                        <a:rPr lang="en-GB" sz="1000" baseline="30000" dirty="0"/>
                        <a:t>th</a:t>
                      </a:r>
                      <a:r>
                        <a:rPr lang="en-GB" sz="1000" dirty="0"/>
                        <a:t>, 19</a:t>
                      </a:r>
                      <a:r>
                        <a:rPr lang="en-GB" sz="1000" baseline="30000" dirty="0"/>
                        <a:t>th</a:t>
                      </a:r>
                      <a:r>
                        <a:rPr lang="en-GB" sz="1000" dirty="0"/>
                        <a:t> July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/>
                        <a:t>Leak Test completed on Tuesday evening.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75547413"/>
                  </a:ext>
                </a:extLst>
              </a:tr>
              <a:tr h="286989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008000"/>
                          </a:solidFill>
                        </a:rPr>
                        <a:t>1</a:t>
                      </a:r>
                      <a:r>
                        <a:rPr lang="en-GB" sz="1000" baseline="30000" dirty="0">
                          <a:solidFill>
                            <a:srgbClr val="008000"/>
                          </a:solidFill>
                        </a:rPr>
                        <a:t>st</a:t>
                      </a:r>
                      <a:r>
                        <a:rPr lang="en-GB" sz="1000" dirty="0">
                          <a:solidFill>
                            <a:srgbClr val="008000"/>
                          </a:solidFill>
                        </a:rPr>
                        <a:t> Test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008000"/>
                          </a:solidFill>
                        </a:rPr>
                        <a:t>18</a:t>
                      </a:r>
                      <a:r>
                        <a:rPr lang="en-GB" sz="1000" baseline="30000" dirty="0">
                          <a:solidFill>
                            <a:srgbClr val="008000"/>
                          </a:solidFill>
                        </a:rPr>
                        <a:t>th </a:t>
                      </a:r>
                      <a:r>
                        <a:rPr lang="en-GB" sz="1000" dirty="0">
                          <a:solidFill>
                            <a:srgbClr val="008000"/>
                          </a:solidFill>
                        </a:rPr>
                        <a:t>– 22</a:t>
                      </a:r>
                      <a:r>
                        <a:rPr lang="en-GB" sz="1000" baseline="30000" dirty="0">
                          <a:solidFill>
                            <a:srgbClr val="008000"/>
                          </a:solidFill>
                        </a:rPr>
                        <a:t>nd</a:t>
                      </a:r>
                      <a:r>
                        <a:rPr lang="en-GB" sz="1000" dirty="0">
                          <a:solidFill>
                            <a:srgbClr val="008000"/>
                          </a:solidFill>
                        </a:rPr>
                        <a:t> July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008000"/>
                          </a:solidFill>
                        </a:rPr>
                        <a:t>22</a:t>
                      </a:r>
                      <a:r>
                        <a:rPr lang="en-GB" sz="1000" baseline="30000" dirty="0">
                          <a:solidFill>
                            <a:srgbClr val="008000"/>
                          </a:solidFill>
                        </a:rPr>
                        <a:t>nd</a:t>
                      </a:r>
                      <a:r>
                        <a:rPr lang="en-GB" sz="1000" dirty="0">
                          <a:solidFill>
                            <a:srgbClr val="008000"/>
                          </a:solidFill>
                        </a:rPr>
                        <a:t>, 23</a:t>
                      </a:r>
                      <a:r>
                        <a:rPr lang="en-GB" sz="1000" baseline="30000" dirty="0">
                          <a:solidFill>
                            <a:srgbClr val="008000"/>
                          </a:solidFill>
                        </a:rPr>
                        <a:t>rd</a:t>
                      </a:r>
                      <a:r>
                        <a:rPr lang="en-GB" sz="1000" dirty="0">
                          <a:solidFill>
                            <a:srgbClr val="008000"/>
                          </a:solidFill>
                        </a:rPr>
                        <a:t> July (eq. 1 full day)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008000"/>
                          </a:solidFill>
                        </a:rPr>
                        <a:t>Poor data.</a:t>
                      </a:r>
                    </a:p>
                    <a:p>
                      <a:pPr algn="ctr"/>
                      <a:r>
                        <a:rPr lang="en-GB" sz="1000" dirty="0">
                          <a:solidFill>
                            <a:srgbClr val="008000"/>
                          </a:solidFill>
                        </a:rPr>
                        <a:t>1</a:t>
                      </a:r>
                      <a:r>
                        <a:rPr lang="en-GB" sz="1000" baseline="30000" dirty="0">
                          <a:solidFill>
                            <a:srgbClr val="008000"/>
                          </a:solidFill>
                        </a:rPr>
                        <a:t>st</a:t>
                      </a:r>
                      <a:r>
                        <a:rPr lang="en-GB" sz="1000" dirty="0">
                          <a:solidFill>
                            <a:srgbClr val="008000"/>
                          </a:solidFill>
                        </a:rPr>
                        <a:t> improvement of the system :</a:t>
                      </a:r>
                    </a:p>
                    <a:p>
                      <a:pPr marL="171450" indent="-171450" algn="ctr">
                        <a:buFont typeface="Arial" panose="020B0604020202020204" pitchFamily="34" charset="0"/>
                        <a:buChar char="•"/>
                      </a:pPr>
                      <a:r>
                        <a:rPr lang="en-GB" sz="1000" dirty="0">
                          <a:solidFill>
                            <a:srgbClr val="008000"/>
                          </a:solidFill>
                        </a:rPr>
                        <a:t> 20 dB attenuator between horn and Schottky diode</a:t>
                      </a:r>
                    </a:p>
                    <a:p>
                      <a:pPr marL="171450" indent="-171450" algn="ctr">
                        <a:buFont typeface="Arial" panose="020B0604020202020204" pitchFamily="34" charset="0"/>
                        <a:buChar char="•"/>
                      </a:pPr>
                      <a:endParaRPr lang="en-GB" sz="1000" dirty="0">
                        <a:solidFill>
                          <a:srgbClr val="008000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976163123"/>
                  </a:ext>
                </a:extLst>
              </a:tr>
              <a:tr h="286989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C00000"/>
                          </a:solidFill>
                        </a:rPr>
                        <a:t>2</a:t>
                      </a:r>
                      <a:r>
                        <a:rPr lang="en-GB" sz="1000" baseline="30000" dirty="0">
                          <a:solidFill>
                            <a:srgbClr val="C00000"/>
                          </a:solidFill>
                        </a:rPr>
                        <a:t>nd</a:t>
                      </a:r>
                      <a:r>
                        <a:rPr lang="en-GB" sz="1000" dirty="0">
                          <a:solidFill>
                            <a:srgbClr val="C00000"/>
                          </a:solidFill>
                        </a:rPr>
                        <a:t> Test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C00000"/>
                          </a:solidFill>
                        </a:rPr>
                        <a:t>22</a:t>
                      </a:r>
                      <a:r>
                        <a:rPr lang="en-GB" sz="1000" baseline="30000" dirty="0">
                          <a:solidFill>
                            <a:srgbClr val="C00000"/>
                          </a:solidFill>
                        </a:rPr>
                        <a:t>nd</a:t>
                      </a:r>
                      <a:r>
                        <a:rPr lang="en-GB" sz="1000" dirty="0">
                          <a:solidFill>
                            <a:srgbClr val="C00000"/>
                          </a:solidFill>
                        </a:rPr>
                        <a:t> and 26</a:t>
                      </a:r>
                      <a:r>
                        <a:rPr lang="en-GB" sz="1000" baseline="30000" dirty="0">
                          <a:solidFill>
                            <a:srgbClr val="C00000"/>
                          </a:solidFill>
                        </a:rPr>
                        <a:t>th</a:t>
                      </a:r>
                      <a:r>
                        <a:rPr lang="en-GB" sz="1000" dirty="0">
                          <a:solidFill>
                            <a:srgbClr val="C00000"/>
                          </a:solidFill>
                        </a:rPr>
                        <a:t> August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C00000"/>
                          </a:solidFill>
                        </a:rPr>
                        <a:t>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C00000"/>
                          </a:solidFill>
                        </a:rPr>
                        <a:t>No data. RF deflector couldn’t used  for bunch length measurement. 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145147883"/>
                  </a:ext>
                </a:extLst>
              </a:tr>
              <a:tr h="286989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008000"/>
                          </a:solidFill>
                        </a:rPr>
                        <a:t>3</a:t>
                      </a:r>
                      <a:r>
                        <a:rPr lang="en-GB" sz="1000" baseline="30000" dirty="0">
                          <a:solidFill>
                            <a:srgbClr val="008000"/>
                          </a:solidFill>
                        </a:rPr>
                        <a:t>rd</a:t>
                      </a:r>
                      <a:r>
                        <a:rPr lang="en-GB" sz="1000" dirty="0">
                          <a:solidFill>
                            <a:srgbClr val="008000"/>
                          </a:solidFill>
                        </a:rPr>
                        <a:t> Test (Night Shifts)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008000"/>
                          </a:solidFill>
                        </a:rPr>
                        <a:t>30</a:t>
                      </a:r>
                      <a:r>
                        <a:rPr lang="en-GB" sz="1000" baseline="30000" dirty="0">
                          <a:solidFill>
                            <a:srgbClr val="008000"/>
                          </a:solidFill>
                        </a:rPr>
                        <a:t>th</a:t>
                      </a:r>
                      <a:r>
                        <a:rPr lang="en-GB" sz="1000" dirty="0">
                          <a:solidFill>
                            <a:srgbClr val="008000"/>
                          </a:solidFill>
                        </a:rPr>
                        <a:t> and 31</a:t>
                      </a:r>
                      <a:r>
                        <a:rPr lang="en-GB" sz="1000" baseline="30000" dirty="0">
                          <a:solidFill>
                            <a:srgbClr val="008000"/>
                          </a:solidFill>
                        </a:rPr>
                        <a:t>st</a:t>
                      </a:r>
                      <a:r>
                        <a:rPr lang="en-GB" sz="1000" dirty="0">
                          <a:solidFill>
                            <a:srgbClr val="008000"/>
                          </a:solidFill>
                        </a:rPr>
                        <a:t> August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dirty="0">
                          <a:solidFill>
                            <a:srgbClr val="008000"/>
                          </a:solidFill>
                        </a:rPr>
                        <a:t>30</a:t>
                      </a:r>
                      <a:r>
                        <a:rPr lang="en-GB" sz="1000" baseline="30000" dirty="0">
                          <a:solidFill>
                            <a:srgbClr val="008000"/>
                          </a:solidFill>
                        </a:rPr>
                        <a:t>th</a:t>
                      </a:r>
                      <a:r>
                        <a:rPr lang="en-GB" sz="1000" dirty="0">
                          <a:solidFill>
                            <a:srgbClr val="008000"/>
                          </a:solidFill>
                        </a:rPr>
                        <a:t> – 31</a:t>
                      </a:r>
                      <a:r>
                        <a:rPr lang="en-GB" sz="1000" baseline="30000" dirty="0">
                          <a:solidFill>
                            <a:srgbClr val="008000"/>
                          </a:solidFill>
                        </a:rPr>
                        <a:t>st</a:t>
                      </a:r>
                      <a:r>
                        <a:rPr lang="en-GB" sz="1000" dirty="0">
                          <a:solidFill>
                            <a:srgbClr val="008000"/>
                          </a:solidFill>
                        </a:rPr>
                        <a:t> August (eq. 1 full day)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dirty="0">
                          <a:solidFill>
                            <a:srgbClr val="008000"/>
                          </a:solidFill>
                        </a:rPr>
                        <a:t>Poor data.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dirty="0">
                          <a:solidFill>
                            <a:srgbClr val="008000"/>
                          </a:solidFill>
                        </a:rPr>
                        <a:t>2</a:t>
                      </a:r>
                      <a:r>
                        <a:rPr lang="en-GB" sz="1000" baseline="30000" dirty="0">
                          <a:solidFill>
                            <a:srgbClr val="008000"/>
                          </a:solidFill>
                        </a:rPr>
                        <a:t>nd</a:t>
                      </a:r>
                      <a:r>
                        <a:rPr lang="en-GB" sz="1000" dirty="0">
                          <a:solidFill>
                            <a:srgbClr val="008000"/>
                          </a:solidFill>
                        </a:rPr>
                        <a:t> improvement of the system. </a:t>
                      </a:r>
                    </a:p>
                    <a:p>
                      <a:pPr marL="171450" marR="0" lvl="0" indent="-17145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1000" dirty="0">
                          <a:solidFill>
                            <a:srgbClr val="008000"/>
                          </a:solidFill>
                        </a:rPr>
                        <a:t>THz lenses and metallic cone to shield the QODs 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000" dirty="0">
                        <a:solidFill>
                          <a:srgbClr val="008000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86951356"/>
                  </a:ext>
                </a:extLst>
              </a:tr>
              <a:tr h="157068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C00000"/>
                          </a:solidFill>
                        </a:rPr>
                        <a:t>4</a:t>
                      </a:r>
                      <a:r>
                        <a:rPr lang="en-GB" sz="1000" baseline="30000" dirty="0">
                          <a:solidFill>
                            <a:srgbClr val="C00000"/>
                          </a:solidFill>
                        </a:rPr>
                        <a:t>th</a:t>
                      </a:r>
                      <a:r>
                        <a:rPr lang="en-GB" sz="1000" dirty="0">
                          <a:solidFill>
                            <a:srgbClr val="C00000"/>
                          </a:solidFill>
                        </a:rPr>
                        <a:t> Test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C00000"/>
                          </a:solidFill>
                        </a:rPr>
                        <a:t>22</a:t>
                      </a:r>
                      <a:r>
                        <a:rPr lang="en-GB" sz="1000" baseline="30000" dirty="0">
                          <a:solidFill>
                            <a:srgbClr val="C00000"/>
                          </a:solidFill>
                        </a:rPr>
                        <a:t>nd</a:t>
                      </a:r>
                      <a:r>
                        <a:rPr lang="en-GB" sz="1000" dirty="0">
                          <a:solidFill>
                            <a:srgbClr val="C00000"/>
                          </a:solidFill>
                        </a:rPr>
                        <a:t> September (parasitic measurement w/</a:t>
                      </a:r>
                      <a:r>
                        <a:rPr lang="en-GB" sz="1000" dirty="0" err="1">
                          <a:solidFill>
                            <a:srgbClr val="C00000"/>
                          </a:solidFill>
                        </a:rPr>
                        <a:t>ChDR</a:t>
                      </a:r>
                      <a:r>
                        <a:rPr lang="en-GB" sz="1000" dirty="0">
                          <a:solidFill>
                            <a:srgbClr val="C00000"/>
                          </a:solidFill>
                        </a:rPr>
                        <a:t> BPM)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dirty="0">
                          <a:solidFill>
                            <a:srgbClr val="C00000"/>
                          </a:solidFill>
                        </a:rPr>
                        <a:t>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dirty="0">
                          <a:solidFill>
                            <a:srgbClr val="C00000"/>
                          </a:solidFill>
                        </a:rPr>
                        <a:t>No data. Klystron break down.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901272193"/>
                  </a:ext>
                </a:extLst>
              </a:tr>
              <a:tr h="157068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/>
                        <a:t>5</a:t>
                      </a:r>
                      <a:r>
                        <a:rPr lang="en-GB" sz="1000" baseline="30000" dirty="0"/>
                        <a:t>th</a:t>
                      </a:r>
                      <a:r>
                        <a:rPr lang="en-GB" sz="1000" dirty="0"/>
                        <a:t> Test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/>
                        <a:t>10</a:t>
                      </a:r>
                      <a:r>
                        <a:rPr lang="en-GB" sz="1000" baseline="30000" dirty="0"/>
                        <a:t>th</a:t>
                      </a:r>
                      <a:r>
                        <a:rPr lang="en-GB" sz="1000" dirty="0"/>
                        <a:t> – 14</a:t>
                      </a:r>
                      <a:r>
                        <a:rPr lang="en-GB" sz="1000" baseline="30000" dirty="0"/>
                        <a:t>th</a:t>
                      </a:r>
                      <a:r>
                        <a:rPr lang="en-GB" sz="1000" dirty="0"/>
                        <a:t> October (2.5 days)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849505079"/>
                  </a:ext>
                </a:extLst>
              </a:tr>
              <a:tr h="127551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</a:rPr>
                        <a:t>6</a:t>
                      </a:r>
                      <a:r>
                        <a:rPr lang="en-GB" sz="1000" baseline="30000" dirty="0">
                          <a:solidFill>
                            <a:schemeClr val="tx1"/>
                          </a:solidFill>
                        </a:rPr>
                        <a:t>th</a:t>
                      </a:r>
                      <a:r>
                        <a:rPr lang="en-GB" sz="1000" dirty="0">
                          <a:solidFill>
                            <a:schemeClr val="tx1"/>
                          </a:solidFill>
                        </a:rPr>
                        <a:t> Test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</a:rPr>
                        <a:t>31</a:t>
                      </a:r>
                      <a:r>
                        <a:rPr lang="en-GB" sz="1000" baseline="30000" dirty="0">
                          <a:solidFill>
                            <a:schemeClr val="tx1"/>
                          </a:solidFill>
                        </a:rPr>
                        <a:t>st</a:t>
                      </a:r>
                      <a:r>
                        <a:rPr lang="en-GB" sz="1000" dirty="0">
                          <a:solidFill>
                            <a:schemeClr val="tx1"/>
                          </a:solidFill>
                        </a:rPr>
                        <a:t> October – 4</a:t>
                      </a:r>
                      <a:r>
                        <a:rPr lang="en-GB" sz="1000" baseline="30000" dirty="0">
                          <a:solidFill>
                            <a:schemeClr val="tx1"/>
                          </a:solidFill>
                        </a:rPr>
                        <a:t>th</a:t>
                      </a:r>
                      <a:r>
                        <a:rPr lang="en-GB" sz="1000" dirty="0">
                          <a:solidFill>
                            <a:schemeClr val="tx1"/>
                          </a:solidFill>
                        </a:rPr>
                        <a:t> November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254395522"/>
                  </a:ext>
                </a:extLst>
              </a:tr>
              <a:tr h="127551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</a:rPr>
                        <a:t>7</a:t>
                      </a:r>
                      <a:r>
                        <a:rPr lang="en-GB" sz="1000" baseline="30000" dirty="0">
                          <a:solidFill>
                            <a:schemeClr val="tx1"/>
                          </a:solidFill>
                        </a:rPr>
                        <a:t>th</a:t>
                      </a:r>
                      <a:r>
                        <a:rPr lang="en-GB" sz="1000" dirty="0">
                          <a:solidFill>
                            <a:schemeClr val="tx1"/>
                          </a:solidFill>
                        </a:rPr>
                        <a:t> Test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tx1"/>
                          </a:solidFill>
                        </a:rPr>
                        <a:t>28</a:t>
                      </a:r>
                      <a:r>
                        <a:rPr lang="en-GB" sz="1000" baseline="30000" dirty="0">
                          <a:solidFill>
                            <a:schemeClr val="tx1"/>
                          </a:solidFill>
                        </a:rPr>
                        <a:t>th</a:t>
                      </a:r>
                      <a:r>
                        <a:rPr lang="en-GB" sz="1000" dirty="0">
                          <a:solidFill>
                            <a:schemeClr val="tx1"/>
                          </a:solidFill>
                        </a:rPr>
                        <a:t> and 29</a:t>
                      </a:r>
                      <a:r>
                        <a:rPr lang="en-GB" sz="1000" baseline="30000" dirty="0">
                          <a:solidFill>
                            <a:schemeClr val="tx1"/>
                          </a:solidFill>
                        </a:rPr>
                        <a:t>th</a:t>
                      </a:r>
                      <a:r>
                        <a:rPr lang="en-GB" sz="1000" dirty="0">
                          <a:solidFill>
                            <a:schemeClr val="tx1"/>
                          </a:solidFill>
                        </a:rPr>
                        <a:t> November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47916131"/>
                  </a:ext>
                </a:extLst>
              </a:tr>
            </a:tbl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ECB10EAD-05F9-596D-0B12-86C7767299E0}"/>
              </a:ext>
            </a:extLst>
          </p:cNvPr>
          <p:cNvSpPr txBox="1"/>
          <p:nvPr/>
        </p:nvSpPr>
        <p:spPr>
          <a:xfrm>
            <a:off x="109829" y="4493864"/>
            <a:ext cx="596317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GB" sz="1000" dirty="0">
                <a:solidFill>
                  <a:schemeClr val="tx2"/>
                </a:solidFill>
              </a:rPr>
              <a:t>Dedicated</a:t>
            </a:r>
          </a:p>
          <a:p>
            <a:pPr algn="ctr"/>
            <a:r>
              <a:rPr lang="en-GB" sz="1000" dirty="0">
                <a:solidFill>
                  <a:schemeClr val="tx2"/>
                </a:solidFill>
              </a:rPr>
              <a:t>beam time</a:t>
            </a:r>
          </a:p>
        </p:txBody>
      </p:sp>
      <p:sp>
        <p:nvSpPr>
          <p:cNvPr id="6" name="Left Brace 5">
            <a:extLst>
              <a:ext uri="{FF2B5EF4-FFF2-40B4-BE49-F238E27FC236}">
                <a16:creationId xmlns:a16="http://schemas.microsoft.com/office/drawing/2014/main" id="{19E28939-D589-42BD-5EFB-9D1AFE396965}"/>
              </a:ext>
            </a:extLst>
          </p:cNvPr>
          <p:cNvSpPr/>
          <p:nvPr/>
        </p:nvSpPr>
        <p:spPr>
          <a:xfrm>
            <a:off x="800787" y="4376972"/>
            <a:ext cx="228600" cy="389238"/>
          </a:xfrm>
          <a:prstGeom prst="leftBrac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F51D521-8E14-1916-DE6B-D17DB47FC9B8}"/>
              </a:ext>
            </a:extLst>
          </p:cNvPr>
          <p:cNvSpPr txBox="1"/>
          <p:nvPr/>
        </p:nvSpPr>
        <p:spPr>
          <a:xfrm>
            <a:off x="321157" y="4118942"/>
            <a:ext cx="389530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GB" sz="1000" dirty="0">
                <a:solidFill>
                  <a:schemeClr val="tx2"/>
                </a:solidFill>
              </a:rPr>
              <a:t>shared</a:t>
            </a:r>
          </a:p>
        </p:txBody>
      </p:sp>
      <p:sp>
        <p:nvSpPr>
          <p:cNvPr id="8" name="Left Brace 7">
            <a:extLst>
              <a:ext uri="{FF2B5EF4-FFF2-40B4-BE49-F238E27FC236}">
                <a16:creationId xmlns:a16="http://schemas.microsoft.com/office/drawing/2014/main" id="{D3843B03-40EC-F55F-5C90-7C56CD9650F9}"/>
              </a:ext>
            </a:extLst>
          </p:cNvPr>
          <p:cNvSpPr/>
          <p:nvPr/>
        </p:nvSpPr>
        <p:spPr>
          <a:xfrm>
            <a:off x="816920" y="4094973"/>
            <a:ext cx="212467" cy="201827"/>
          </a:xfrm>
          <a:prstGeom prst="leftBrac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6184633F-73D5-1946-7291-18FC78DE004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64251194"/>
              </p:ext>
            </p:extLst>
          </p:nvPr>
        </p:nvGraphicFramePr>
        <p:xfrm>
          <a:off x="4153098" y="5068829"/>
          <a:ext cx="3885803" cy="79248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150463">
                  <a:extLst>
                    <a:ext uri="{9D8B030D-6E8A-4147-A177-3AD203B41FA5}">
                      <a16:colId xmlns:a16="http://schemas.microsoft.com/office/drawing/2014/main" val="3495911225"/>
                    </a:ext>
                  </a:extLst>
                </a:gridCol>
                <a:gridCol w="1735340">
                  <a:extLst>
                    <a:ext uri="{9D8B030D-6E8A-4147-A177-3AD203B41FA5}">
                      <a16:colId xmlns:a16="http://schemas.microsoft.com/office/drawing/2014/main" val="121651770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1000" b="0" dirty="0">
                          <a:solidFill>
                            <a:schemeClr val="tx1"/>
                          </a:solidFill>
                        </a:rPr>
                        <a:t>Effective beam time usage (</a:t>
                      </a:r>
                      <a:r>
                        <a:rPr lang="en-GB" sz="1000" b="0" dirty="0">
                          <a:solidFill>
                            <a:srgbClr val="C00000"/>
                          </a:solidFill>
                        </a:rPr>
                        <a:t>including parasitic measurements</a:t>
                      </a:r>
                      <a:r>
                        <a:rPr lang="en-GB" sz="1000" b="0" dirty="0">
                          <a:solidFill>
                            <a:schemeClr val="tx1"/>
                          </a:solidFill>
                        </a:rPr>
                        <a:t>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000" b="1" u="sng" dirty="0">
                          <a:solidFill>
                            <a:srgbClr val="C00000"/>
                          </a:solidFill>
                        </a:rPr>
                        <a:t>2 / 10 days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4043166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000" dirty="0"/>
                        <a:t>Dedicated beam time duration </a:t>
                      </a:r>
                    </a:p>
                    <a:p>
                      <a:r>
                        <a:rPr lang="en-GB" sz="1000" dirty="0">
                          <a:solidFill>
                            <a:srgbClr val="C00000"/>
                          </a:solidFill>
                        </a:rPr>
                        <a:t>(until the end of year)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000" dirty="0"/>
                        <a:t>9.5 days + ? (parasitic measurements)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48093762"/>
                  </a:ext>
                </a:extLst>
              </a:tr>
            </a:tbl>
          </a:graphicData>
        </a:graphic>
      </p:graphicFrame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26EDD8BC-B43E-5C07-245D-95F2D6E387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72B560-B836-4CD8-94EA-DD846780F5D2}" type="slidenum">
              <a:rPr lang="en-GB" smtClean="0"/>
              <a:t>4</a:t>
            </a:fld>
            <a:endParaRPr lang="en-GB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2252482F-07B9-91D8-F28C-5FAC201A45F8}"/>
              </a:ext>
            </a:extLst>
          </p:cNvPr>
          <p:cNvGrpSpPr>
            <a:grpSpLocks noChangeAspect="1"/>
          </p:cNvGrpSpPr>
          <p:nvPr/>
        </p:nvGrpSpPr>
        <p:grpSpPr>
          <a:xfrm>
            <a:off x="919873" y="6343378"/>
            <a:ext cx="2614290" cy="409589"/>
            <a:chOff x="3751781" y="3214683"/>
            <a:chExt cx="4935490" cy="773259"/>
          </a:xfrm>
        </p:grpSpPr>
        <p:pic>
          <p:nvPicPr>
            <p:cNvPr id="15" name="Picture 14" descr="A picture containing food, drawing&#10;&#10;Description automatically generated">
              <a:extLst>
                <a:ext uri="{FF2B5EF4-FFF2-40B4-BE49-F238E27FC236}">
                  <a16:creationId xmlns:a16="http://schemas.microsoft.com/office/drawing/2014/main" id="{B635D5B9-EE03-3F55-0A49-5104EF5B356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180055" y="3214683"/>
              <a:ext cx="1507216" cy="773258"/>
            </a:xfrm>
            <a:prstGeom prst="rect">
              <a:avLst/>
            </a:prstGeom>
          </p:spPr>
        </p:pic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618EBF37-C74C-3952-FE18-4A9960FF16E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49752" y="3214683"/>
              <a:ext cx="1544733" cy="773259"/>
            </a:xfrm>
            <a:prstGeom prst="rect">
              <a:avLst/>
            </a:prstGeom>
          </p:spPr>
        </p:pic>
        <p:pic>
          <p:nvPicPr>
            <p:cNvPr id="17" name="Picture 2" descr="AWAKE collaboration meeting @ CERN">
              <a:extLst>
                <a:ext uri="{FF2B5EF4-FFF2-40B4-BE49-F238E27FC236}">
                  <a16:creationId xmlns:a16="http://schemas.microsoft.com/office/drawing/2014/main" id="{441CCBEA-F47E-414B-B5D1-625F1B5C0F2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51781" y="3214683"/>
              <a:ext cx="1512401" cy="77325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FDB618F6-B3FC-0CA6-4F75-3126C917CD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AWAKE Collaboration Meeting 5-7 October ‘22 | Status of the ChDR Bunch Length Monitor</a:t>
            </a:r>
          </a:p>
        </p:txBody>
      </p:sp>
    </p:spTree>
    <p:extLst>
      <p:ext uri="{BB962C8B-B14F-4D97-AF65-F5344CB8AC3E}">
        <p14:creationId xmlns:p14="http://schemas.microsoft.com/office/powerpoint/2010/main" val="3871735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825BA00-44A7-F460-B2A6-8B3AFEFD9A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AWAKE Collaboration Meeting 5-7 October ‘22 | Status of the </a:t>
            </a:r>
            <a:r>
              <a:rPr lang="en-GB" dirty="0" err="1"/>
              <a:t>ChDR</a:t>
            </a:r>
            <a:r>
              <a:rPr lang="en-GB" dirty="0"/>
              <a:t> Bunch Length Monitor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33051A0-5BA4-7EE6-DECA-A3BADE820D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E47B20-C4B4-4230-8EA4-7F8A96CB69ED}" type="slidenum">
              <a:rPr lang="en-GB" smtClean="0"/>
              <a:t>5</a:t>
            </a:fld>
            <a:endParaRPr lang="en-GB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B01161E7-FF72-0C86-3224-B0E78C447549}"/>
              </a:ext>
            </a:extLst>
          </p:cNvPr>
          <p:cNvGrpSpPr>
            <a:grpSpLocks noChangeAspect="1"/>
          </p:cNvGrpSpPr>
          <p:nvPr/>
        </p:nvGrpSpPr>
        <p:grpSpPr>
          <a:xfrm>
            <a:off x="919873" y="6343378"/>
            <a:ext cx="2614290" cy="409589"/>
            <a:chOff x="3751781" y="3214683"/>
            <a:chExt cx="4935490" cy="773259"/>
          </a:xfrm>
        </p:grpSpPr>
        <p:pic>
          <p:nvPicPr>
            <p:cNvPr id="6" name="Picture 5" descr="A picture containing food, drawing&#10;&#10;Description automatically generated">
              <a:extLst>
                <a:ext uri="{FF2B5EF4-FFF2-40B4-BE49-F238E27FC236}">
                  <a16:creationId xmlns:a16="http://schemas.microsoft.com/office/drawing/2014/main" id="{96D7F923-EE08-FA69-5AA6-273B8A06260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180055" y="3214683"/>
              <a:ext cx="1507216" cy="773258"/>
            </a:xfrm>
            <a:prstGeom prst="rect">
              <a:avLst/>
            </a:prstGeom>
          </p:spPr>
        </p:pic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52D518EE-ABAF-BBE8-CB77-8736038BA03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49752" y="3214683"/>
              <a:ext cx="1544733" cy="773259"/>
            </a:xfrm>
            <a:prstGeom prst="rect">
              <a:avLst/>
            </a:prstGeom>
          </p:spPr>
        </p:pic>
        <p:pic>
          <p:nvPicPr>
            <p:cNvPr id="8" name="Picture 2" descr="AWAKE collaboration meeting @ CERN">
              <a:extLst>
                <a:ext uri="{FF2B5EF4-FFF2-40B4-BE49-F238E27FC236}">
                  <a16:creationId xmlns:a16="http://schemas.microsoft.com/office/drawing/2014/main" id="{A77B2777-71DA-029C-4915-9E9640EADC0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51781" y="3214683"/>
              <a:ext cx="1512401" cy="77325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9" name="Title 2">
            <a:extLst>
              <a:ext uri="{FF2B5EF4-FFF2-40B4-BE49-F238E27FC236}">
                <a16:creationId xmlns:a16="http://schemas.microsoft.com/office/drawing/2014/main" id="{F5A0F35B-EE4A-48DB-C7D0-B8FAFC9F7401}"/>
              </a:ext>
            </a:extLst>
          </p:cNvPr>
          <p:cNvSpPr txBox="1">
            <a:spLocks/>
          </p:cNvSpPr>
          <p:nvPr/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/>
              <a:t>Tests @CLEAR – Preparation of the Setup </a:t>
            </a:r>
          </a:p>
        </p:txBody>
      </p:sp>
      <p:pic>
        <p:nvPicPr>
          <p:cNvPr id="41" name="Picture 40">
            <a:extLst>
              <a:ext uri="{FF2B5EF4-FFF2-40B4-BE49-F238E27FC236}">
                <a16:creationId xmlns:a16="http://schemas.microsoft.com/office/drawing/2014/main" id="{7A252D1E-26D4-F772-3C68-D4DBAE4CCEA7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987" y="1439335"/>
            <a:ext cx="4951120" cy="3717624"/>
          </a:xfrm>
          <a:prstGeom prst="rect">
            <a:avLst/>
          </a:prstGeom>
          <a:scene3d>
            <a:camera prst="orthographicFront">
              <a:rot lat="0" lon="0" rev="0"/>
            </a:camera>
            <a:lightRig rig="threePt" dir="t"/>
          </a:scene3d>
        </p:spPr>
      </p:pic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DE0D8AA3-2466-CF4A-2B21-1B906B2183B6}"/>
              </a:ext>
            </a:extLst>
          </p:cNvPr>
          <p:cNvCxnSpPr/>
          <p:nvPr/>
        </p:nvCxnSpPr>
        <p:spPr>
          <a:xfrm flipH="1">
            <a:off x="3728972" y="2242233"/>
            <a:ext cx="121512" cy="250371"/>
          </a:xfrm>
          <a:prstGeom prst="straightConnector1">
            <a:avLst/>
          </a:prstGeom>
          <a:ln w="19050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D955BB2C-1928-FCB9-DCAC-0A44FD571E1C}"/>
              </a:ext>
            </a:extLst>
          </p:cNvPr>
          <p:cNvCxnSpPr/>
          <p:nvPr/>
        </p:nvCxnSpPr>
        <p:spPr>
          <a:xfrm flipH="1" flipV="1">
            <a:off x="2274822" y="1872119"/>
            <a:ext cx="1454150" cy="620485"/>
          </a:xfrm>
          <a:prstGeom prst="straightConnector1">
            <a:avLst/>
          </a:prstGeom>
          <a:ln w="19050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01A29076-8567-432A-0E4C-3425426C3EC7}"/>
              </a:ext>
            </a:extLst>
          </p:cNvPr>
          <p:cNvCxnSpPr/>
          <p:nvPr/>
        </p:nvCxnSpPr>
        <p:spPr>
          <a:xfrm flipH="1">
            <a:off x="2246317" y="1872119"/>
            <a:ext cx="28506" cy="1947317"/>
          </a:xfrm>
          <a:prstGeom prst="straightConnector1">
            <a:avLst/>
          </a:prstGeom>
          <a:ln w="19050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>
            <a:extLst>
              <a:ext uri="{FF2B5EF4-FFF2-40B4-BE49-F238E27FC236}">
                <a16:creationId xmlns:a16="http://schemas.microsoft.com/office/drawing/2014/main" id="{A9ABA20D-AB29-1EB3-7338-86C761CDA01A}"/>
              </a:ext>
            </a:extLst>
          </p:cNvPr>
          <p:cNvCxnSpPr/>
          <p:nvPr/>
        </p:nvCxnSpPr>
        <p:spPr>
          <a:xfrm>
            <a:off x="2274822" y="3786642"/>
            <a:ext cx="792000" cy="0"/>
          </a:xfrm>
          <a:prstGeom prst="straightConnector1">
            <a:avLst/>
          </a:prstGeom>
          <a:ln w="1905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9DECE515-2841-5D9E-D44A-ACA756253EFC}"/>
              </a:ext>
            </a:extLst>
          </p:cNvPr>
          <p:cNvCxnSpPr/>
          <p:nvPr/>
        </p:nvCxnSpPr>
        <p:spPr>
          <a:xfrm>
            <a:off x="2246317" y="3869034"/>
            <a:ext cx="0" cy="800713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>
            <a:extLst>
              <a:ext uri="{FF2B5EF4-FFF2-40B4-BE49-F238E27FC236}">
                <a16:creationId xmlns:a16="http://schemas.microsoft.com/office/drawing/2014/main" id="{2C707A65-3554-6BE9-B914-C2B1E7DE4FF5}"/>
              </a:ext>
            </a:extLst>
          </p:cNvPr>
          <p:cNvCxnSpPr/>
          <p:nvPr/>
        </p:nvCxnSpPr>
        <p:spPr>
          <a:xfrm flipV="1">
            <a:off x="2178804" y="3855053"/>
            <a:ext cx="0" cy="800713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>
            <a:extLst>
              <a:ext uri="{FF2B5EF4-FFF2-40B4-BE49-F238E27FC236}">
                <a16:creationId xmlns:a16="http://schemas.microsoft.com/office/drawing/2014/main" id="{91B82BD2-3696-4186-1D41-CEBBFF728233}"/>
              </a:ext>
            </a:extLst>
          </p:cNvPr>
          <p:cNvCxnSpPr/>
          <p:nvPr/>
        </p:nvCxnSpPr>
        <p:spPr>
          <a:xfrm flipH="1">
            <a:off x="2178804" y="3836376"/>
            <a:ext cx="792000" cy="0"/>
          </a:xfrm>
          <a:prstGeom prst="straightConnector1">
            <a:avLst/>
          </a:prstGeom>
          <a:ln w="1905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48">
            <a:extLst>
              <a:ext uri="{FF2B5EF4-FFF2-40B4-BE49-F238E27FC236}">
                <a16:creationId xmlns:a16="http://schemas.microsoft.com/office/drawing/2014/main" id="{FFE622D9-CBF0-6031-7811-1C5B54A89E72}"/>
              </a:ext>
            </a:extLst>
          </p:cNvPr>
          <p:cNvCxnSpPr/>
          <p:nvPr/>
        </p:nvCxnSpPr>
        <p:spPr>
          <a:xfrm flipH="1">
            <a:off x="1236144" y="3825490"/>
            <a:ext cx="942523" cy="0"/>
          </a:xfrm>
          <a:prstGeom prst="straightConnector1">
            <a:avLst/>
          </a:prstGeom>
          <a:ln w="19050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54B6501C-A8AA-89AA-ED7D-1DDF3BB1287F}"/>
              </a:ext>
            </a:extLst>
          </p:cNvPr>
          <p:cNvCxnSpPr/>
          <p:nvPr/>
        </p:nvCxnSpPr>
        <p:spPr>
          <a:xfrm flipH="1">
            <a:off x="593886" y="3819436"/>
            <a:ext cx="653396" cy="16940"/>
          </a:xfrm>
          <a:prstGeom prst="straightConnector1">
            <a:avLst/>
          </a:prstGeom>
          <a:ln w="19050">
            <a:solidFill>
              <a:srgbClr val="1F77B4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Arrow Connector 50">
            <a:extLst>
              <a:ext uri="{FF2B5EF4-FFF2-40B4-BE49-F238E27FC236}">
                <a16:creationId xmlns:a16="http://schemas.microsoft.com/office/drawing/2014/main" id="{26019686-D298-7ADF-7D56-805AA5C8DBF4}"/>
              </a:ext>
            </a:extLst>
          </p:cNvPr>
          <p:cNvCxnSpPr/>
          <p:nvPr/>
        </p:nvCxnSpPr>
        <p:spPr>
          <a:xfrm>
            <a:off x="1247282" y="3836376"/>
            <a:ext cx="0" cy="637428"/>
          </a:xfrm>
          <a:prstGeom prst="straightConnector1">
            <a:avLst/>
          </a:prstGeom>
          <a:ln w="19050">
            <a:solidFill>
              <a:srgbClr val="FF7E0C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 descr="Map&#10;&#10;Description automatically generated">
            <a:extLst>
              <a:ext uri="{FF2B5EF4-FFF2-40B4-BE49-F238E27FC236}">
                <a16:creationId xmlns:a16="http://schemas.microsoft.com/office/drawing/2014/main" id="{9C0340E4-E645-E618-02AC-91B16EEB1E2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9820" y="3326051"/>
            <a:ext cx="234000" cy="234000"/>
          </a:xfrm>
          <a:prstGeom prst="rect">
            <a:avLst/>
          </a:prstGeom>
        </p:spPr>
      </p:pic>
      <p:pic>
        <p:nvPicPr>
          <p:cNvPr id="19" name="Picture 18" descr="A picture containing text, plant&#10;&#10;Description automatically generated">
            <a:extLst>
              <a:ext uri="{FF2B5EF4-FFF2-40B4-BE49-F238E27FC236}">
                <a16:creationId xmlns:a16="http://schemas.microsoft.com/office/drawing/2014/main" id="{36C6A0D7-1C80-CFAB-95F1-0ACC202A5397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73947" y="3886110"/>
            <a:ext cx="234000" cy="234000"/>
          </a:xfrm>
          <a:prstGeom prst="rect">
            <a:avLst/>
          </a:prstGeom>
        </p:spPr>
      </p:pic>
      <p:pic>
        <p:nvPicPr>
          <p:cNvPr id="20" name="Picture 19" descr="A picture containing text&#10;&#10;Description automatically generated">
            <a:extLst>
              <a:ext uri="{FF2B5EF4-FFF2-40B4-BE49-F238E27FC236}">
                <a16:creationId xmlns:a16="http://schemas.microsoft.com/office/drawing/2014/main" id="{C5E9D3AD-705A-A45F-F220-C5D9B11356BB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1492" y="2704848"/>
            <a:ext cx="234000" cy="234000"/>
          </a:xfrm>
          <a:prstGeom prst="rect">
            <a:avLst/>
          </a:prstGeom>
        </p:spPr>
      </p:pic>
      <p:pic>
        <p:nvPicPr>
          <p:cNvPr id="21" name="Picture 20" descr="A picture containing text&#10;&#10;Description automatically generated">
            <a:extLst>
              <a:ext uri="{FF2B5EF4-FFF2-40B4-BE49-F238E27FC236}">
                <a16:creationId xmlns:a16="http://schemas.microsoft.com/office/drawing/2014/main" id="{9B1344C9-3B84-3C5D-DD43-3FAE6FD52D60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1528" y="4669242"/>
            <a:ext cx="234000" cy="234000"/>
          </a:xfrm>
          <a:prstGeom prst="rect">
            <a:avLst/>
          </a:prstGeom>
        </p:spPr>
      </p:pic>
      <p:pic>
        <p:nvPicPr>
          <p:cNvPr id="23" name="Picture 22" descr="A picture containing keyboard&#10;&#10;Description automatically generated">
            <a:extLst>
              <a:ext uri="{FF2B5EF4-FFF2-40B4-BE49-F238E27FC236}">
                <a16:creationId xmlns:a16="http://schemas.microsoft.com/office/drawing/2014/main" id="{FD8857D7-9BFF-FE92-A7EF-7B3593537AB7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807" y="3383266"/>
            <a:ext cx="234000" cy="234000"/>
          </a:xfrm>
          <a:prstGeom prst="rect">
            <a:avLst/>
          </a:prstGeom>
        </p:spPr>
      </p:pic>
      <p:pic>
        <p:nvPicPr>
          <p:cNvPr id="25" name="Picture 24" descr="A picture containing text, night sky&#10;&#10;Description automatically generated">
            <a:extLst>
              <a:ext uri="{FF2B5EF4-FFF2-40B4-BE49-F238E27FC236}">
                <a16:creationId xmlns:a16="http://schemas.microsoft.com/office/drawing/2014/main" id="{EF7ADBAE-1078-4BB1-1982-DD3C13880312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7175" y="4581381"/>
            <a:ext cx="234000" cy="234000"/>
          </a:xfrm>
          <a:prstGeom prst="rect">
            <a:avLst/>
          </a:prstGeom>
        </p:spPr>
      </p:pic>
      <p:grpSp>
        <p:nvGrpSpPr>
          <p:cNvPr id="26" name="Group 25">
            <a:extLst>
              <a:ext uri="{FF2B5EF4-FFF2-40B4-BE49-F238E27FC236}">
                <a16:creationId xmlns:a16="http://schemas.microsoft.com/office/drawing/2014/main" id="{24206375-A74F-DE6D-E8A1-0F8893175219}"/>
              </a:ext>
            </a:extLst>
          </p:cNvPr>
          <p:cNvGrpSpPr/>
          <p:nvPr/>
        </p:nvGrpSpPr>
        <p:grpSpPr>
          <a:xfrm>
            <a:off x="5668320" y="1087130"/>
            <a:ext cx="6115694" cy="5060271"/>
            <a:chOff x="5659763" y="1171117"/>
            <a:chExt cx="6115694" cy="5060271"/>
          </a:xfrm>
        </p:grpSpPr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2743F7B8-0266-2DE6-4E01-A974B444D75A}"/>
                </a:ext>
              </a:extLst>
            </p:cNvPr>
            <p:cNvGrpSpPr/>
            <p:nvPr/>
          </p:nvGrpSpPr>
          <p:grpSpPr>
            <a:xfrm>
              <a:off x="5659763" y="1171117"/>
              <a:ext cx="6115694" cy="5060271"/>
              <a:chOff x="5659763" y="1171117"/>
              <a:chExt cx="6115694" cy="5060271"/>
            </a:xfrm>
          </p:grpSpPr>
          <p:pic>
            <p:nvPicPr>
              <p:cNvPr id="30" name="Picture 29">
                <a:extLst>
                  <a:ext uri="{FF2B5EF4-FFF2-40B4-BE49-F238E27FC236}">
                    <a16:creationId xmlns:a16="http://schemas.microsoft.com/office/drawing/2014/main" id="{0891F9CA-6A90-4ABE-B78F-4C0244315DC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7566642" y="1171117"/>
                <a:ext cx="2188668" cy="1440000"/>
              </a:xfrm>
              <a:prstGeom prst="rect">
                <a:avLst/>
              </a:prstGeom>
            </p:spPr>
          </p:pic>
          <p:pic>
            <p:nvPicPr>
              <p:cNvPr id="31" name="Picture 30">
                <a:extLst>
                  <a:ext uri="{FF2B5EF4-FFF2-40B4-BE49-F238E27FC236}">
                    <a16:creationId xmlns:a16="http://schemas.microsoft.com/office/drawing/2014/main" id="{225A34D9-E03B-06B1-7D63-07DB35377F0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3"/>
              <a:stretch>
                <a:fillRect/>
              </a:stretch>
            </p:blipFill>
            <p:spPr>
              <a:xfrm>
                <a:off x="7552802" y="2821853"/>
                <a:ext cx="2202508" cy="1440000"/>
              </a:xfrm>
              <a:prstGeom prst="rect">
                <a:avLst/>
              </a:prstGeom>
            </p:spPr>
          </p:pic>
          <p:pic>
            <p:nvPicPr>
              <p:cNvPr id="32" name="Picture 31">
                <a:extLst>
                  <a:ext uri="{FF2B5EF4-FFF2-40B4-BE49-F238E27FC236}">
                    <a16:creationId xmlns:a16="http://schemas.microsoft.com/office/drawing/2014/main" id="{572B4A4C-5ACB-1F39-D342-CA9FA0EECC4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4"/>
              <a:stretch>
                <a:fillRect/>
              </a:stretch>
            </p:blipFill>
            <p:spPr>
              <a:xfrm>
                <a:off x="7636500" y="4599470"/>
                <a:ext cx="2118810" cy="1440000"/>
              </a:xfrm>
              <a:prstGeom prst="rect">
                <a:avLst/>
              </a:prstGeom>
            </p:spPr>
          </p:pic>
          <p:pic>
            <p:nvPicPr>
              <p:cNvPr id="33" name="Picture 32">
                <a:extLst>
                  <a:ext uri="{FF2B5EF4-FFF2-40B4-BE49-F238E27FC236}">
                    <a16:creationId xmlns:a16="http://schemas.microsoft.com/office/drawing/2014/main" id="{E436AFDD-95DB-F3C4-4151-CB2B28C0B82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5"/>
              <a:stretch>
                <a:fillRect/>
              </a:stretch>
            </p:blipFill>
            <p:spPr>
              <a:xfrm>
                <a:off x="5659763" y="5151388"/>
                <a:ext cx="1693895" cy="1080000"/>
              </a:xfrm>
              <a:prstGeom prst="rect">
                <a:avLst/>
              </a:prstGeom>
            </p:spPr>
          </p:pic>
          <p:pic>
            <p:nvPicPr>
              <p:cNvPr id="34" name="Picture 33">
                <a:extLst>
                  <a:ext uri="{FF2B5EF4-FFF2-40B4-BE49-F238E27FC236}">
                    <a16:creationId xmlns:a16="http://schemas.microsoft.com/office/drawing/2014/main" id="{49E656DD-D5FC-34A2-CC0E-38320C24DCA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6"/>
              <a:stretch>
                <a:fillRect/>
              </a:stretch>
            </p:blipFill>
            <p:spPr>
              <a:xfrm>
                <a:off x="10081562" y="5135081"/>
                <a:ext cx="1693895" cy="1080000"/>
              </a:xfrm>
              <a:prstGeom prst="rect">
                <a:avLst/>
              </a:prstGeom>
            </p:spPr>
          </p:pic>
          <p:grpSp>
            <p:nvGrpSpPr>
              <p:cNvPr id="35" name="Group 34">
                <a:extLst>
                  <a:ext uri="{FF2B5EF4-FFF2-40B4-BE49-F238E27FC236}">
                    <a16:creationId xmlns:a16="http://schemas.microsoft.com/office/drawing/2014/main" id="{F3753051-0C06-1BA8-328A-8A25ADAA6630}"/>
                  </a:ext>
                </a:extLst>
              </p:cNvPr>
              <p:cNvGrpSpPr/>
              <p:nvPr/>
            </p:nvGrpSpPr>
            <p:grpSpPr>
              <a:xfrm>
                <a:off x="8158427" y="4250167"/>
                <a:ext cx="675639" cy="1513045"/>
                <a:chOff x="2631330" y="4461448"/>
                <a:chExt cx="675639" cy="1513045"/>
              </a:xfrm>
            </p:grpSpPr>
            <p:sp>
              <p:nvSpPr>
                <p:cNvPr id="36" name="TextBox 35">
                  <a:extLst>
                    <a:ext uri="{FF2B5EF4-FFF2-40B4-BE49-F238E27FC236}">
                      <a16:creationId xmlns:a16="http://schemas.microsoft.com/office/drawing/2014/main" id="{2DCC92C2-F2C5-85F9-737E-16B253CFA243}"/>
                    </a:ext>
                  </a:extLst>
                </p:cNvPr>
                <p:cNvSpPr txBox="1"/>
                <p:nvPr/>
              </p:nvSpPr>
              <p:spPr>
                <a:xfrm>
                  <a:off x="2701034" y="4667660"/>
                  <a:ext cx="605935" cy="184666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 algn="l"/>
                  <a:r>
                    <a:rPr lang="en-GB" sz="1200" dirty="0">
                      <a:solidFill>
                        <a:srgbClr val="C00000"/>
                      </a:solidFill>
                    </a:rPr>
                    <a:t>≈35 GHz</a:t>
                  </a:r>
                </a:p>
              </p:txBody>
            </p:sp>
            <p:cxnSp>
              <p:nvCxnSpPr>
                <p:cNvPr id="37" name="Straight Connector 36">
                  <a:extLst>
                    <a:ext uri="{FF2B5EF4-FFF2-40B4-BE49-F238E27FC236}">
                      <a16:creationId xmlns:a16="http://schemas.microsoft.com/office/drawing/2014/main" id="{4B5818A2-E6C2-749E-6693-5128FA4BC726}"/>
                    </a:ext>
                  </a:extLst>
                </p:cNvPr>
                <p:cNvCxnSpPr/>
                <p:nvPr/>
              </p:nvCxnSpPr>
              <p:spPr>
                <a:xfrm>
                  <a:off x="2631330" y="4461448"/>
                  <a:ext cx="0" cy="1513045"/>
                </a:xfrm>
                <a:prstGeom prst="line">
                  <a:avLst/>
                </a:prstGeom>
                <a:ln w="12700">
                  <a:solidFill>
                    <a:srgbClr val="C00000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28" name="Arrow: Right 27">
              <a:extLst>
                <a:ext uri="{FF2B5EF4-FFF2-40B4-BE49-F238E27FC236}">
                  <a16:creationId xmlns:a16="http://schemas.microsoft.com/office/drawing/2014/main" id="{DA401A81-E491-0726-F4C2-94E60F2A487F}"/>
                </a:ext>
              </a:extLst>
            </p:cNvPr>
            <p:cNvSpPr/>
            <p:nvPr/>
          </p:nvSpPr>
          <p:spPr>
            <a:xfrm>
              <a:off x="5817477" y="3298096"/>
              <a:ext cx="564914" cy="202170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aphicFrame>
        <p:nvGraphicFramePr>
          <p:cNvPr id="80" name="Table 80">
            <a:extLst>
              <a:ext uri="{FF2B5EF4-FFF2-40B4-BE49-F238E27FC236}">
                <a16:creationId xmlns:a16="http://schemas.microsoft.com/office/drawing/2014/main" id="{98FF1E1B-976A-28BD-2E5F-F0109531505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72098160"/>
              </p:ext>
            </p:extLst>
          </p:nvPr>
        </p:nvGraphicFramePr>
        <p:xfrm>
          <a:off x="407986" y="5180149"/>
          <a:ext cx="4699573" cy="1097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38215">
                  <a:extLst>
                    <a:ext uri="{9D8B030D-6E8A-4147-A177-3AD203B41FA5}">
                      <a16:colId xmlns:a16="http://schemas.microsoft.com/office/drawing/2014/main" val="3912133536"/>
                    </a:ext>
                  </a:extLst>
                </a:gridCol>
                <a:gridCol w="2361358">
                  <a:extLst>
                    <a:ext uri="{9D8B030D-6E8A-4147-A177-3AD203B41FA5}">
                      <a16:colId xmlns:a16="http://schemas.microsoft.com/office/drawing/2014/main" val="125362872"/>
                    </a:ext>
                  </a:extLst>
                </a:gridCol>
              </a:tblGrid>
              <a:tr h="122368">
                <a:tc>
                  <a:txBody>
                    <a:bodyPr/>
                    <a:lstStyle/>
                    <a:p>
                      <a:pPr algn="l"/>
                      <a:r>
                        <a:rPr lang="en-GB" sz="1200" b="0" dirty="0">
                          <a:solidFill>
                            <a:schemeClr val="tx1"/>
                          </a:solidFill>
                        </a:rPr>
                        <a:t>Emitter : 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200" b="0" dirty="0">
                          <a:solidFill>
                            <a:schemeClr val="tx1"/>
                          </a:solidFill>
                        </a:rPr>
                        <a:t>26.5 – 40 GHz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96448228"/>
                  </a:ext>
                </a:extLst>
              </a:tr>
              <a:tr h="122368">
                <a:tc>
                  <a:txBody>
                    <a:bodyPr/>
                    <a:lstStyle/>
                    <a:p>
                      <a:pPr algn="l"/>
                      <a:r>
                        <a:rPr lang="en-GB" sz="1200" b="0" dirty="0">
                          <a:solidFill>
                            <a:schemeClr val="tx1"/>
                          </a:solidFill>
                        </a:rPr>
                        <a:t>Wire Grid Polarizers :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200" b="0" dirty="0">
                          <a:solidFill>
                            <a:schemeClr val="tx1"/>
                          </a:solidFill>
                        </a:rPr>
                        <a:t>10 µm thickness, 25 µm spacing 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50552090"/>
                  </a:ext>
                </a:extLst>
              </a:tr>
              <a:tr h="122368">
                <a:tc>
                  <a:txBody>
                    <a:bodyPr/>
                    <a:lstStyle/>
                    <a:p>
                      <a:pPr algn="l"/>
                      <a:r>
                        <a:rPr lang="en-GB" sz="1200" b="0" dirty="0">
                          <a:solidFill>
                            <a:schemeClr val="tx1"/>
                          </a:solidFill>
                        </a:rPr>
                        <a:t>Quasi Optical Detectors : 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200" b="0" dirty="0">
                          <a:solidFill>
                            <a:schemeClr val="tx1"/>
                          </a:solidFill>
                        </a:rPr>
                        <a:t>100 GHz – 1 THz 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97797760"/>
                  </a:ext>
                </a:extLst>
              </a:tr>
              <a:tr h="122368">
                <a:tc>
                  <a:txBody>
                    <a:bodyPr/>
                    <a:lstStyle/>
                    <a:p>
                      <a:pPr algn="l"/>
                      <a:r>
                        <a:rPr lang="en-GB" sz="1200" b="0" dirty="0">
                          <a:solidFill>
                            <a:schemeClr val="tx1"/>
                          </a:solidFill>
                        </a:rPr>
                        <a:t>THz camera : 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200" b="0" dirty="0">
                          <a:solidFill>
                            <a:schemeClr val="tx1"/>
                          </a:solidFill>
                        </a:rPr>
                        <a:t>4096 pixel &amp; 0.05 – 0.7 THz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22497703"/>
                  </a:ext>
                </a:extLst>
              </a:tr>
            </a:tbl>
          </a:graphicData>
        </a:graphic>
      </p:graphicFrame>
      <p:sp>
        <p:nvSpPr>
          <p:cNvPr id="81" name="TextBox 80">
            <a:extLst>
              <a:ext uri="{FF2B5EF4-FFF2-40B4-BE49-F238E27FC236}">
                <a16:creationId xmlns:a16="http://schemas.microsoft.com/office/drawing/2014/main" id="{26519D12-5031-1F75-9B23-013FF6A4D8A7}"/>
              </a:ext>
            </a:extLst>
          </p:cNvPr>
          <p:cNvSpPr txBox="1"/>
          <p:nvPr/>
        </p:nvSpPr>
        <p:spPr>
          <a:xfrm>
            <a:off x="486678" y="970867"/>
            <a:ext cx="6475104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Alignment of the Interferometer </a:t>
            </a:r>
          </a:p>
        </p:txBody>
      </p:sp>
      <p:grpSp>
        <p:nvGrpSpPr>
          <p:cNvPr id="82" name="Group 81">
            <a:extLst>
              <a:ext uri="{FF2B5EF4-FFF2-40B4-BE49-F238E27FC236}">
                <a16:creationId xmlns:a16="http://schemas.microsoft.com/office/drawing/2014/main" id="{6B652E65-ECF9-18A1-7319-42A8DD23A7A7}"/>
              </a:ext>
            </a:extLst>
          </p:cNvPr>
          <p:cNvGrpSpPr/>
          <p:nvPr/>
        </p:nvGrpSpPr>
        <p:grpSpPr>
          <a:xfrm>
            <a:off x="5668320" y="907050"/>
            <a:ext cx="6475105" cy="5306001"/>
            <a:chOff x="816138" y="825093"/>
            <a:chExt cx="6475105" cy="5306001"/>
          </a:xfrm>
        </p:grpSpPr>
        <p:sp>
          <p:nvSpPr>
            <p:cNvPr id="83" name="Rectangle 82">
              <a:extLst>
                <a:ext uri="{FF2B5EF4-FFF2-40B4-BE49-F238E27FC236}">
                  <a16:creationId xmlns:a16="http://schemas.microsoft.com/office/drawing/2014/main" id="{0CEF7A40-A4ED-4C58-2873-2CB0ADC808BB}"/>
                </a:ext>
              </a:extLst>
            </p:cNvPr>
            <p:cNvSpPr/>
            <p:nvPr/>
          </p:nvSpPr>
          <p:spPr>
            <a:xfrm>
              <a:off x="816138" y="825093"/>
              <a:ext cx="6475105" cy="5306001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grpSp>
          <p:nvGrpSpPr>
            <p:cNvPr id="84" name="Group 83">
              <a:extLst>
                <a:ext uri="{FF2B5EF4-FFF2-40B4-BE49-F238E27FC236}">
                  <a16:creationId xmlns:a16="http://schemas.microsoft.com/office/drawing/2014/main" id="{C411B202-9DA3-4575-CE3A-E1D1CA7A4A3D}"/>
                </a:ext>
              </a:extLst>
            </p:cNvPr>
            <p:cNvGrpSpPr/>
            <p:nvPr/>
          </p:nvGrpSpPr>
          <p:grpSpPr>
            <a:xfrm>
              <a:off x="1505960" y="1357378"/>
              <a:ext cx="4952705" cy="3717624"/>
              <a:chOff x="6862916" y="1108819"/>
              <a:chExt cx="4952705" cy="3717624"/>
            </a:xfrm>
          </p:grpSpPr>
          <p:pic>
            <p:nvPicPr>
              <p:cNvPr id="85" name="Picture 84">
                <a:extLst>
                  <a:ext uri="{FF2B5EF4-FFF2-40B4-BE49-F238E27FC236}">
                    <a16:creationId xmlns:a16="http://schemas.microsoft.com/office/drawing/2014/main" id="{20BB75DD-B70B-933D-B87A-1347985ADD9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862916" y="1108819"/>
                <a:ext cx="4952705" cy="3717624"/>
              </a:xfrm>
              <a:prstGeom prst="rect">
                <a:avLst/>
              </a:prstGeom>
            </p:spPr>
          </p:pic>
          <p:cxnSp>
            <p:nvCxnSpPr>
              <p:cNvPr id="86" name="Straight Arrow Connector 85">
                <a:extLst>
                  <a:ext uri="{FF2B5EF4-FFF2-40B4-BE49-F238E27FC236}">
                    <a16:creationId xmlns:a16="http://schemas.microsoft.com/office/drawing/2014/main" id="{FB0E93D3-30AF-E13F-1F66-93F0E67F3525}"/>
                  </a:ext>
                </a:extLst>
              </p:cNvPr>
              <p:cNvCxnSpPr/>
              <p:nvPr/>
            </p:nvCxnSpPr>
            <p:spPr>
              <a:xfrm flipH="1">
                <a:off x="10502458" y="2092108"/>
                <a:ext cx="121512" cy="250371"/>
              </a:xfrm>
              <a:prstGeom prst="straightConnector1">
                <a:avLst/>
              </a:prstGeom>
              <a:ln w="19050">
                <a:solidFill>
                  <a:srgbClr val="FFFF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7" name="Straight Arrow Connector 86">
                <a:extLst>
                  <a:ext uri="{FF2B5EF4-FFF2-40B4-BE49-F238E27FC236}">
                    <a16:creationId xmlns:a16="http://schemas.microsoft.com/office/drawing/2014/main" id="{1C87C20E-0A5C-1BE9-6DB9-31AFE02D4C42}"/>
                  </a:ext>
                </a:extLst>
              </p:cNvPr>
              <p:cNvCxnSpPr/>
              <p:nvPr/>
            </p:nvCxnSpPr>
            <p:spPr>
              <a:xfrm flipH="1">
                <a:off x="11086110" y="2079751"/>
                <a:ext cx="121512" cy="250371"/>
              </a:xfrm>
              <a:prstGeom prst="straightConnector1">
                <a:avLst/>
              </a:prstGeom>
              <a:ln w="19050">
                <a:solidFill>
                  <a:srgbClr val="FFFF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8" name="Straight Arrow Connector 87">
                <a:extLst>
                  <a:ext uri="{FF2B5EF4-FFF2-40B4-BE49-F238E27FC236}">
                    <a16:creationId xmlns:a16="http://schemas.microsoft.com/office/drawing/2014/main" id="{763B1615-EED4-B856-AFD0-193E430D5205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9809931" y="2396943"/>
                <a:ext cx="95975" cy="230812"/>
              </a:xfrm>
              <a:prstGeom prst="straightConnector1">
                <a:avLst/>
              </a:prstGeom>
              <a:ln w="19050">
                <a:solidFill>
                  <a:srgbClr val="FFFF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aphicFrame>
        <p:nvGraphicFramePr>
          <p:cNvPr id="2" name="Table 80">
            <a:extLst>
              <a:ext uri="{FF2B5EF4-FFF2-40B4-BE49-F238E27FC236}">
                <a16:creationId xmlns:a16="http://schemas.microsoft.com/office/drawing/2014/main" id="{D9C8C8E2-8DBA-72F7-C46C-5DFB74D5A6E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08434770"/>
              </p:ext>
            </p:extLst>
          </p:nvPr>
        </p:nvGraphicFramePr>
        <p:xfrm>
          <a:off x="5916038" y="5478119"/>
          <a:ext cx="5745328" cy="457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90577">
                  <a:extLst>
                    <a:ext uri="{9D8B030D-6E8A-4147-A177-3AD203B41FA5}">
                      <a16:colId xmlns:a16="http://schemas.microsoft.com/office/drawing/2014/main" val="3912133536"/>
                    </a:ext>
                  </a:extLst>
                </a:gridCol>
                <a:gridCol w="4354751">
                  <a:extLst>
                    <a:ext uri="{9D8B030D-6E8A-4147-A177-3AD203B41FA5}">
                      <a16:colId xmlns:a16="http://schemas.microsoft.com/office/drawing/2014/main" val="125362872"/>
                    </a:ext>
                  </a:extLst>
                </a:gridCol>
              </a:tblGrid>
              <a:tr h="122368">
                <a:tc>
                  <a:txBody>
                    <a:bodyPr/>
                    <a:lstStyle/>
                    <a:p>
                      <a:pPr algn="l"/>
                      <a:r>
                        <a:rPr lang="en-GB" sz="1200" b="0" dirty="0">
                          <a:solidFill>
                            <a:schemeClr val="tx1"/>
                          </a:solidFill>
                        </a:rPr>
                        <a:t>Schottky Diodes : 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0" u="sng" dirty="0">
                          <a:solidFill>
                            <a:schemeClr val="tx1"/>
                          </a:solidFill>
                        </a:rPr>
                        <a:t>60 – 90 GHz (low freq.) &amp; 140 – 220 GHz </a:t>
                      </a:r>
                      <a:r>
                        <a:rPr lang="en-GB" sz="1200" b="0" dirty="0">
                          <a:solidFill>
                            <a:schemeClr val="tx1"/>
                          </a:solidFill>
                        </a:rPr>
                        <a:t>&amp; 400 – 600 GHz (high freq.)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9644822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182262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D6EFEBC8-EAF4-8A77-C6C1-2FAFA8B8D3B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0046" y="3164012"/>
            <a:ext cx="3509104" cy="244573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71407352-A9BB-3E04-C7A1-779207267A1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06459" y="3153938"/>
            <a:ext cx="3657975" cy="2455813"/>
          </a:xfrm>
          <a:prstGeom prst="rect">
            <a:avLst/>
          </a:prstGeom>
        </p:spPr>
      </p:pic>
      <p:sp>
        <p:nvSpPr>
          <p:cNvPr id="10" name="Title 2">
            <a:extLst>
              <a:ext uri="{FF2B5EF4-FFF2-40B4-BE49-F238E27FC236}">
                <a16:creationId xmlns:a16="http://schemas.microsoft.com/office/drawing/2014/main" id="{F8319F3B-DC73-25B8-3936-E826D231BEAF}"/>
              </a:ext>
            </a:extLst>
          </p:cNvPr>
          <p:cNvSpPr txBox="1">
            <a:spLocks/>
          </p:cNvSpPr>
          <p:nvPr/>
        </p:nvSpPr>
        <p:spPr>
          <a:xfrm>
            <a:off x="407988" y="373593"/>
            <a:ext cx="11376025" cy="70990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/>
              <a:t>Tests @CLEAR – Charge Scan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FA4EEB0C-327F-CCB3-2C20-723FF794696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44533" y="3164012"/>
            <a:ext cx="3657975" cy="2445739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1" name="Table 3">
                <a:extLst>
                  <a:ext uri="{FF2B5EF4-FFF2-40B4-BE49-F238E27FC236}">
                    <a16:creationId xmlns:a16="http://schemas.microsoft.com/office/drawing/2014/main" id="{5C179ABE-8DDC-2E4A-A638-9E810A684CE8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966750664"/>
                  </p:ext>
                </p:extLst>
              </p:nvPr>
            </p:nvGraphicFramePr>
            <p:xfrm>
              <a:off x="4454643" y="1853947"/>
              <a:ext cx="2961606" cy="108204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824784">
                      <a:extLst>
                        <a:ext uri="{9D8B030D-6E8A-4147-A177-3AD203B41FA5}">
                          <a16:colId xmlns:a16="http://schemas.microsoft.com/office/drawing/2014/main" val="2566145240"/>
                        </a:ext>
                      </a:extLst>
                    </a:gridCol>
                    <a:gridCol w="1136822">
                      <a:extLst>
                        <a:ext uri="{9D8B030D-6E8A-4147-A177-3AD203B41FA5}">
                          <a16:colId xmlns:a16="http://schemas.microsoft.com/office/drawing/2014/main" val="2145926306"/>
                        </a:ext>
                      </a:extLst>
                    </a:gridCol>
                  </a:tblGrid>
                  <a:tr h="200123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GB" sz="900" dirty="0"/>
                            <a:t>Electron Bunch Parameter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900" dirty="0"/>
                            <a:t>Value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124594693"/>
                      </a:ext>
                    </a:extLst>
                  </a:tr>
                  <a:tr h="154561">
                    <a:tc>
                      <a:txBody>
                        <a:bodyPr/>
                        <a:lstStyle/>
                        <a:p>
                          <a:r>
                            <a:rPr lang="en-GB" sz="800" dirty="0"/>
                            <a:t>Energy, E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800" dirty="0"/>
                            <a:t>150 [MeV]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620775986"/>
                      </a:ext>
                    </a:extLst>
                  </a:tr>
                  <a:tr h="154561">
                    <a:tc>
                      <a:txBody>
                        <a:bodyPr/>
                        <a:lstStyle/>
                        <a:p>
                          <a:r>
                            <a:rPr lang="en-GB" sz="800" dirty="0"/>
                            <a:t>Charge, Q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800" dirty="0"/>
                            <a:t>20-200  [</a:t>
                          </a:r>
                          <a:r>
                            <a:rPr lang="en-GB" sz="800" dirty="0" err="1"/>
                            <a:t>pC</a:t>
                          </a:r>
                          <a:r>
                            <a:rPr lang="en-GB" sz="800" dirty="0"/>
                            <a:t>]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806080755"/>
                      </a:ext>
                    </a:extLst>
                  </a:tr>
                  <a:tr h="154561">
                    <a:tc>
                      <a:txBody>
                        <a:bodyPr/>
                        <a:lstStyle/>
                        <a:p>
                          <a:r>
                            <a:rPr lang="en-GB" sz="800" dirty="0"/>
                            <a:t>Length,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GB" sz="8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80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𝜎</m:t>
                                  </m:r>
                                </m:e>
                                <m:sub>
                                  <m:r>
                                    <a:rPr lang="en-GB" sz="800" b="0" i="1" smtClean="0">
                                      <a:latin typeface="Cambria Math" panose="02040503050406030204" pitchFamily="18" charset="0"/>
                                    </a:rPr>
                                    <m:t>𝑧</m:t>
                                  </m:r>
                                </m:sub>
                              </m:sSub>
                            </m:oMath>
                          </a14:m>
                          <a:endParaRPr lang="en-GB" sz="8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800" dirty="0"/>
                            <a:t>1 </a:t>
                          </a:r>
                          <a:r>
                            <a:rPr lang="en-GB" sz="800" dirty="0" err="1"/>
                            <a:t>ps</a:t>
                          </a:r>
                          <a:endParaRPr lang="en-GB" sz="8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402037800"/>
                      </a:ext>
                    </a:extLst>
                  </a:tr>
                  <a:tr h="154561">
                    <a:tc>
                      <a:txBody>
                        <a:bodyPr/>
                        <a:lstStyle/>
                        <a:p>
                          <a:r>
                            <a:rPr lang="en-GB" sz="800" dirty="0"/>
                            <a:t>Size,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GB" sz="8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80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𝜎</m:t>
                                  </m:r>
                                </m:e>
                                <m:sub>
                                  <m:r>
                                    <a:rPr lang="en-GB" sz="8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𝑟</m:t>
                                  </m:r>
                                </m:sub>
                              </m:sSub>
                            </m:oMath>
                          </a14:m>
                          <a:endParaRPr lang="en-GB" sz="8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800" dirty="0"/>
                            <a:t>0.3 mm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03090048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1" name="Table 3">
                <a:extLst>
                  <a:ext uri="{FF2B5EF4-FFF2-40B4-BE49-F238E27FC236}">
                    <a16:creationId xmlns:a16="http://schemas.microsoft.com/office/drawing/2014/main" id="{5C179ABE-8DDC-2E4A-A638-9E810A684CE8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966750664"/>
                  </p:ext>
                </p:extLst>
              </p:nvPr>
            </p:nvGraphicFramePr>
            <p:xfrm>
              <a:off x="4454643" y="1853947"/>
              <a:ext cx="2961606" cy="108204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824784">
                      <a:extLst>
                        <a:ext uri="{9D8B030D-6E8A-4147-A177-3AD203B41FA5}">
                          <a16:colId xmlns:a16="http://schemas.microsoft.com/office/drawing/2014/main" val="2566145240"/>
                        </a:ext>
                      </a:extLst>
                    </a:gridCol>
                    <a:gridCol w="1136822">
                      <a:extLst>
                        <a:ext uri="{9D8B030D-6E8A-4147-A177-3AD203B41FA5}">
                          <a16:colId xmlns:a16="http://schemas.microsoft.com/office/drawing/2014/main" val="2145926306"/>
                        </a:ext>
                      </a:extLst>
                    </a:gridCol>
                  </a:tblGrid>
                  <a:tr h="228600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GB" sz="900" dirty="0"/>
                            <a:t>Electron Bunch Parameter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900" dirty="0"/>
                            <a:t>Value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124594693"/>
                      </a:ext>
                    </a:extLst>
                  </a:tr>
                  <a:tr h="213360">
                    <a:tc>
                      <a:txBody>
                        <a:bodyPr/>
                        <a:lstStyle/>
                        <a:p>
                          <a:r>
                            <a:rPr lang="en-GB" sz="800" dirty="0"/>
                            <a:t>Energy, E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800" dirty="0"/>
                            <a:t>150 [MeV]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620775986"/>
                      </a:ext>
                    </a:extLst>
                  </a:tr>
                  <a:tr h="213360">
                    <a:tc>
                      <a:txBody>
                        <a:bodyPr/>
                        <a:lstStyle/>
                        <a:p>
                          <a:r>
                            <a:rPr lang="en-GB" sz="800" dirty="0"/>
                            <a:t>Charge, Q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800" dirty="0"/>
                            <a:t>20-200  [</a:t>
                          </a:r>
                          <a:r>
                            <a:rPr lang="en-GB" sz="800" dirty="0" err="1"/>
                            <a:t>pC</a:t>
                          </a:r>
                          <a:r>
                            <a:rPr lang="en-GB" sz="800" dirty="0"/>
                            <a:t>]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806080755"/>
                      </a:ext>
                    </a:extLst>
                  </a:tr>
                  <a:tr h="21336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5"/>
                          <a:stretch>
                            <a:fillRect l="-333" t="-311429" r="-63667" b="-10857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800" dirty="0"/>
                            <a:t>1 </a:t>
                          </a:r>
                          <a:r>
                            <a:rPr lang="en-GB" sz="800" dirty="0" err="1"/>
                            <a:t>ps</a:t>
                          </a:r>
                          <a:endParaRPr lang="en-GB" sz="8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402037800"/>
                      </a:ext>
                    </a:extLst>
                  </a:tr>
                  <a:tr h="21336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5"/>
                          <a:stretch>
                            <a:fillRect l="-333" t="-411429" r="-63667" b="-857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800" dirty="0"/>
                            <a:t>0.3 mm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03090048"/>
                      </a:ext>
                    </a:extLst>
                  </a:tr>
                </a:tbl>
              </a:graphicData>
            </a:graphic>
          </p:graphicFrame>
        </mc:Fallback>
      </mc:AlternateContent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535084FE-2B35-48C5-42AA-DCEBBDA4DD0A}"/>
              </a:ext>
            </a:extLst>
          </p:cNvPr>
          <p:cNvCxnSpPr/>
          <p:nvPr/>
        </p:nvCxnSpPr>
        <p:spPr>
          <a:xfrm flipV="1">
            <a:off x="1579751" y="3659838"/>
            <a:ext cx="0" cy="1699054"/>
          </a:xfrm>
          <a:prstGeom prst="line">
            <a:avLst/>
          </a:prstGeom>
          <a:ln w="19050">
            <a:solidFill>
              <a:srgbClr val="C0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936C1CF0-471B-A771-917B-CCA23AF6001C}"/>
              </a:ext>
            </a:extLst>
          </p:cNvPr>
          <p:cNvCxnSpPr>
            <a:cxnSpLocks/>
          </p:cNvCxnSpPr>
          <p:nvPr/>
        </p:nvCxnSpPr>
        <p:spPr>
          <a:xfrm flipV="1">
            <a:off x="2902461" y="3307670"/>
            <a:ext cx="0" cy="2051222"/>
          </a:xfrm>
          <a:prstGeom prst="line">
            <a:avLst/>
          </a:prstGeom>
          <a:ln w="19050">
            <a:solidFill>
              <a:srgbClr val="C0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DE9F4326-96CC-4A45-3439-A1F279A038D5}"/>
              </a:ext>
            </a:extLst>
          </p:cNvPr>
          <p:cNvSpPr txBox="1"/>
          <p:nvPr/>
        </p:nvSpPr>
        <p:spPr>
          <a:xfrm>
            <a:off x="407987" y="4166400"/>
            <a:ext cx="1171764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800" dirty="0">
                <a:solidFill>
                  <a:srgbClr val="C00000"/>
                </a:solidFill>
              </a:rPr>
              <a:t>single &amp; two bunches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8B587F6-EF4E-C01C-D2DB-6A86ECBEB3AA}"/>
              </a:ext>
            </a:extLst>
          </p:cNvPr>
          <p:cNvSpPr txBox="1"/>
          <p:nvPr/>
        </p:nvSpPr>
        <p:spPr>
          <a:xfrm>
            <a:off x="1853110" y="4175145"/>
            <a:ext cx="1171764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800" dirty="0">
                <a:solidFill>
                  <a:srgbClr val="C00000"/>
                </a:solidFill>
              </a:rPr>
              <a:t>two bunches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6C7FCB3-70B3-E518-47EE-639917AFE5AF}"/>
              </a:ext>
            </a:extLst>
          </p:cNvPr>
          <p:cNvSpPr txBox="1"/>
          <p:nvPr/>
        </p:nvSpPr>
        <p:spPr>
          <a:xfrm>
            <a:off x="2829200" y="3813875"/>
            <a:ext cx="883211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800" dirty="0">
                <a:solidFill>
                  <a:srgbClr val="C00000"/>
                </a:solidFill>
              </a:rPr>
              <a:t>three bunches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6F172ABE-C0FB-B6E4-F3F7-6292A7F7F942}"/>
              </a:ext>
            </a:extLst>
          </p:cNvPr>
          <p:cNvSpPr txBox="1"/>
          <p:nvPr/>
        </p:nvSpPr>
        <p:spPr>
          <a:xfrm>
            <a:off x="130046" y="5746748"/>
            <a:ext cx="1215922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dirty="0">
                <a:solidFill>
                  <a:srgbClr val="C00000"/>
                </a:solidFill>
              </a:rPr>
              <a:t>The response of the diodes are in the same operation regime as it is shows linear response to the charge.</a:t>
            </a:r>
            <a:endParaRPr lang="en-GB" dirty="0">
              <a:solidFill>
                <a:srgbClr val="C00000"/>
              </a:solidFill>
            </a:endParaRP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C06351DF-E94D-DE75-464D-D9D7924B7B60}"/>
              </a:ext>
            </a:extLst>
          </p:cNvPr>
          <p:cNvGrpSpPr>
            <a:grpSpLocks noChangeAspect="1"/>
          </p:cNvGrpSpPr>
          <p:nvPr/>
        </p:nvGrpSpPr>
        <p:grpSpPr>
          <a:xfrm>
            <a:off x="919873" y="6343378"/>
            <a:ext cx="2614290" cy="409589"/>
            <a:chOff x="3751781" y="3214683"/>
            <a:chExt cx="4935490" cy="773259"/>
          </a:xfrm>
        </p:grpSpPr>
        <p:pic>
          <p:nvPicPr>
            <p:cNvPr id="20" name="Picture 19" descr="A picture containing food, drawing&#10;&#10;Description automatically generated">
              <a:extLst>
                <a:ext uri="{FF2B5EF4-FFF2-40B4-BE49-F238E27FC236}">
                  <a16:creationId xmlns:a16="http://schemas.microsoft.com/office/drawing/2014/main" id="{32FDF037-C2AA-4AC2-D0DF-60A1AA7D1DC7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180055" y="3214683"/>
              <a:ext cx="1507216" cy="773258"/>
            </a:xfrm>
            <a:prstGeom prst="rect">
              <a:avLst/>
            </a:prstGeom>
          </p:spPr>
        </p:pic>
        <p:pic>
          <p:nvPicPr>
            <p:cNvPr id="21" name="Picture 20">
              <a:extLst>
                <a:ext uri="{FF2B5EF4-FFF2-40B4-BE49-F238E27FC236}">
                  <a16:creationId xmlns:a16="http://schemas.microsoft.com/office/drawing/2014/main" id="{9FE3F583-76DF-8107-F28F-2248F8BC6F41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49752" y="3214683"/>
              <a:ext cx="1544733" cy="773259"/>
            </a:xfrm>
            <a:prstGeom prst="rect">
              <a:avLst/>
            </a:prstGeom>
          </p:spPr>
        </p:pic>
        <p:pic>
          <p:nvPicPr>
            <p:cNvPr id="22" name="Picture 2" descr="AWAKE collaboration meeting @ CERN">
              <a:extLst>
                <a:ext uri="{FF2B5EF4-FFF2-40B4-BE49-F238E27FC236}">
                  <a16:creationId xmlns:a16="http://schemas.microsoft.com/office/drawing/2014/main" id="{72823DF6-8F89-573F-621A-3E896D83535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51781" y="3214683"/>
              <a:ext cx="1512401" cy="77325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34" name="TextBox 33">
            <a:extLst>
              <a:ext uri="{FF2B5EF4-FFF2-40B4-BE49-F238E27FC236}">
                <a16:creationId xmlns:a16="http://schemas.microsoft.com/office/drawing/2014/main" id="{07C56517-E27D-E735-F662-03622F0D1F60}"/>
              </a:ext>
            </a:extLst>
          </p:cNvPr>
          <p:cNvSpPr txBox="1"/>
          <p:nvPr/>
        </p:nvSpPr>
        <p:spPr>
          <a:xfrm>
            <a:off x="528616" y="994282"/>
            <a:ext cx="7788992" cy="60638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285750" indent="-28575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400" dirty="0"/>
              <a:t>Short bunch lengths (&lt;1 </a:t>
            </a:r>
            <a:r>
              <a:rPr lang="en-GB" sz="1400" dirty="0" err="1"/>
              <a:t>ps</a:t>
            </a:r>
            <a:r>
              <a:rPr lang="en-GB" sz="1400" dirty="0"/>
              <a:t>) couldn’t obtained during the beam time ! </a:t>
            </a:r>
          </a:p>
          <a:p>
            <a:pPr marL="285750" indent="-28575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400" dirty="0"/>
              <a:t>Frequency ranges of Schottky diodes : 60 – 90 GHz &amp; 140-220 GHz (instead of 400-600 GHz)</a:t>
            </a:r>
          </a:p>
        </p:txBody>
      </p:sp>
      <p:sp>
        <p:nvSpPr>
          <p:cNvPr id="35" name="Footer Placeholder 34">
            <a:extLst>
              <a:ext uri="{FF2B5EF4-FFF2-40B4-BE49-F238E27FC236}">
                <a16:creationId xmlns:a16="http://schemas.microsoft.com/office/drawing/2014/main" id="{AA17BFDE-E6B5-5785-33D8-F5046B8A69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AWAKE Collaboration Meeting 5-7 October ‘22 | Status of the ChDR Bunch Length Monitor</a:t>
            </a:r>
          </a:p>
        </p:txBody>
      </p:sp>
      <p:sp>
        <p:nvSpPr>
          <p:cNvPr id="36" name="Slide Number Placeholder 35">
            <a:extLst>
              <a:ext uri="{FF2B5EF4-FFF2-40B4-BE49-F238E27FC236}">
                <a16:creationId xmlns:a16="http://schemas.microsoft.com/office/drawing/2014/main" id="{7936BA43-8386-7AC1-063C-2540BCFA96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E47B20-C4B4-4230-8EA4-7F8A96CB69ED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4233656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2">
            <a:extLst>
              <a:ext uri="{FF2B5EF4-FFF2-40B4-BE49-F238E27FC236}">
                <a16:creationId xmlns:a16="http://schemas.microsoft.com/office/drawing/2014/main" id="{F8319F3B-DC73-25B8-3936-E826D231BEAF}"/>
              </a:ext>
            </a:extLst>
          </p:cNvPr>
          <p:cNvSpPr txBox="1">
            <a:spLocks/>
          </p:cNvSpPr>
          <p:nvPr/>
        </p:nvSpPr>
        <p:spPr>
          <a:xfrm>
            <a:off x="407988" y="373593"/>
            <a:ext cx="11376025" cy="70990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/>
              <a:t>Tests @CLEAR - Impact Parameter Scan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C6D4357-1574-DC1D-E9C4-FA3EE48F842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19006" y="1690513"/>
            <a:ext cx="2595758" cy="18000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9D883722-53F0-F8AF-54FF-D17EBFF8C96B}"/>
                  </a:ext>
                </a:extLst>
              </p:cNvPr>
              <p:cNvSpPr/>
              <p:nvPr/>
            </p:nvSpPr>
            <p:spPr>
              <a:xfrm>
                <a:off x="107495" y="2398983"/>
                <a:ext cx="3017748" cy="2511713"/>
              </a:xfrm>
              <a:prstGeom prst="rect">
                <a:avLst/>
              </a:prstGeom>
              <a:ln w="19050">
                <a:solidFill>
                  <a:srgbClr val="C00000"/>
                </a:solidFill>
              </a:ln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GB" sz="1000" i="1" dirty="0">
                    <a:latin typeface="+mj-lt"/>
                  </a:rPr>
                  <a:t>‘Suppression of bunch charge effects to minimize </a:t>
                </a:r>
              </a:p>
              <a:p>
                <a:pPr algn="ctr"/>
                <a:r>
                  <a:rPr lang="en-GB" sz="1000" i="1" dirty="0">
                    <a:latin typeface="+mj-lt"/>
                  </a:rPr>
                  <a:t>beam position &amp; angular jitter’</a:t>
                </a:r>
              </a:p>
              <a:p>
                <a:pPr algn="ctr"/>
                <a:endParaRPr lang="en-GB" sz="1000" i="1" dirty="0">
                  <a:latin typeface="Cambria Math" panose="02040503050406030204" pitchFamily="18" charset="0"/>
                </a:endParaRPr>
              </a:p>
              <a:p>
                <a:pPr algn="ctr"/>
                <a:endParaRPr lang="en-GB" sz="1000" i="1" dirty="0">
                  <a:latin typeface="Cambria Math" panose="02040503050406030204" pitchFamily="18" charset="0"/>
                </a:endParaRP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0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d>
                            <m:dPr>
                              <m:begChr m:val="["/>
                              <m:endChr m:val="]"/>
                              <m:ctrlPr>
                                <a:rPr lang="en-GB" sz="10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GB" sz="1000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p>
                                    <m:sSupPr>
                                      <m:ctrlPr>
                                        <a:rPr lang="en-GB" sz="10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GB" sz="1000" i="1">
                                          <a:latin typeface="Cambria Math" panose="02040503050406030204" pitchFamily="18" charset="0"/>
                                        </a:rPr>
                                        <m:t>𝑑</m:t>
                                      </m:r>
                                    </m:e>
                                    <m:sup>
                                      <m:r>
                                        <a:rPr lang="en-GB" sz="1000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  <m:r>
                                    <a:rPr lang="en-GB" sz="1000" i="1">
                                      <a:latin typeface="Cambria Math" panose="02040503050406030204" pitchFamily="18" charset="0"/>
                                    </a:rPr>
                                    <m:t>𝑊</m:t>
                                  </m:r>
                                </m:num>
                                <m:den>
                                  <m:r>
                                    <a:rPr lang="en-GB" sz="1000" i="1">
                                      <a:latin typeface="Cambria Math" panose="02040503050406030204" pitchFamily="18" charset="0"/>
                                    </a:rPr>
                                    <m:t>𝑑</m:t>
                                  </m:r>
                                  <m:r>
                                    <a:rPr lang="en-GB" sz="1000" i="1">
                                      <a:latin typeface="Cambria Math" panose="02040503050406030204" pitchFamily="18" charset="0"/>
                                    </a:rPr>
                                    <m:t>𝜔</m:t>
                                  </m:r>
                                  <m:r>
                                    <a:rPr lang="en-GB" sz="1000" i="1">
                                      <a:latin typeface="Cambria Math" panose="02040503050406030204" pitchFamily="18" charset="0"/>
                                    </a:rPr>
                                    <m:t>𝑑</m:t>
                                  </m:r>
                                  <m:r>
                                    <a:rPr lang="en-GB" sz="1000">
                                      <a:latin typeface="Cambria Math" panose="02040503050406030204" pitchFamily="18" charset="0"/>
                                    </a:rPr>
                                    <m:t>Ω</m:t>
                                  </m:r>
                                </m:den>
                              </m:f>
                            </m:e>
                          </m:d>
                        </m:e>
                        <m:sub>
                          <m:r>
                            <a:rPr lang="en-GB" sz="1000" i="1">
                              <a:latin typeface="Cambria Math" panose="02040503050406030204" pitchFamily="18" charset="0"/>
                            </a:rPr>
                            <m:t>𝑟𝑎𝑑</m:t>
                          </m:r>
                        </m:sub>
                      </m:sSub>
                      <m:r>
                        <a:rPr lang="en-GB" sz="1000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GB" sz="10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1000" i="1"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p>
                          <m:r>
                            <a:rPr lang="en-GB" sz="100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sSub>
                        <m:sSubPr>
                          <m:ctrlPr>
                            <a:rPr lang="en-GB" sz="1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d>
                            <m:dPr>
                              <m:begChr m:val="["/>
                              <m:endChr m:val="]"/>
                              <m:ctrlPr>
                                <a:rPr lang="en-GB" sz="10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GB" sz="1000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p>
                                    <m:sSupPr>
                                      <m:ctrlPr>
                                        <a:rPr lang="en-GB" sz="10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GB" sz="1000" i="1">
                                          <a:latin typeface="Cambria Math" panose="02040503050406030204" pitchFamily="18" charset="0"/>
                                        </a:rPr>
                                        <m:t>𝑑</m:t>
                                      </m:r>
                                    </m:e>
                                    <m:sup>
                                      <m:r>
                                        <a:rPr lang="en-GB" sz="1000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  <m:r>
                                    <a:rPr lang="en-GB" sz="1000" i="1">
                                      <a:latin typeface="Cambria Math" panose="02040503050406030204" pitchFamily="18" charset="0"/>
                                    </a:rPr>
                                    <m:t>𝑊</m:t>
                                  </m:r>
                                </m:num>
                                <m:den>
                                  <m:r>
                                    <a:rPr lang="en-GB" sz="1000" i="1">
                                      <a:latin typeface="Cambria Math" panose="02040503050406030204" pitchFamily="18" charset="0"/>
                                    </a:rPr>
                                    <m:t>𝑑</m:t>
                                  </m:r>
                                  <m:r>
                                    <a:rPr lang="en-GB" sz="1000" i="1">
                                      <a:latin typeface="Cambria Math" panose="02040503050406030204" pitchFamily="18" charset="0"/>
                                    </a:rPr>
                                    <m:t>𝜔</m:t>
                                  </m:r>
                                  <m:r>
                                    <a:rPr lang="en-GB" sz="1000" i="1">
                                      <a:latin typeface="Cambria Math" panose="02040503050406030204" pitchFamily="18" charset="0"/>
                                    </a:rPr>
                                    <m:t>𝑑</m:t>
                                  </m:r>
                                  <m:r>
                                    <a:rPr lang="en-GB" sz="1000">
                                      <a:latin typeface="Cambria Math" panose="02040503050406030204" pitchFamily="18" charset="0"/>
                                    </a:rPr>
                                    <m:t>Ω</m:t>
                                  </m:r>
                                </m:den>
                              </m:f>
                            </m:e>
                          </m:d>
                        </m:e>
                        <m:sub>
                          <m:r>
                            <a:rPr lang="en-GB" sz="1000" i="1">
                              <a:latin typeface="Cambria Math" panose="02040503050406030204" pitchFamily="18" charset="0"/>
                            </a:rPr>
                            <m:t>𝑠𝑖𝑛𝑔𝑙𝑒</m:t>
                          </m:r>
                        </m:sub>
                      </m:sSub>
                      <m:r>
                        <a:rPr lang="tr-TR" sz="1000" i="1">
                          <a:latin typeface="Cambria Math" panose="02040503050406030204" pitchFamily="18" charset="0"/>
                        </a:rPr>
                        <m:t>𝐹</m:t>
                      </m:r>
                      <m:d>
                        <m:dPr>
                          <m:ctrlPr>
                            <a:rPr lang="tr-TR" sz="10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tr-TR" sz="1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𝜔</m:t>
                          </m:r>
                        </m:e>
                      </m:d>
                    </m:oMath>
                  </m:oMathPara>
                </a14:m>
                <a:endParaRPr lang="en-GB" sz="1000" b="0" i="1" dirty="0">
                  <a:latin typeface="Cambria Math" panose="02040503050406030204" pitchFamily="18" charset="0"/>
                </a:endParaRPr>
              </a:p>
              <a:p>
                <a:pPr algn="ctr"/>
                <a:endParaRPr lang="en-GB" sz="1000" b="0" i="1" dirty="0">
                  <a:latin typeface="Cambria Math" panose="02040503050406030204" pitchFamily="18" charset="0"/>
                </a:endParaRP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tr-TR" sz="1000" b="0" i="1" smtClean="0">
                          <a:latin typeface="Cambria Math" panose="02040503050406030204" pitchFamily="18" charset="0"/>
                        </a:rPr>
                        <m:t>𝑆</m:t>
                      </m:r>
                      <m:d>
                        <m:dPr>
                          <m:ctrlPr>
                            <a:rPr lang="tr-TR" sz="10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tr-TR" sz="1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𝜔</m:t>
                          </m:r>
                        </m:e>
                      </m:d>
                      <m:r>
                        <a:rPr lang="tr-TR" sz="1000" i="1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tr-TR" sz="10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tr-TR" sz="1000" i="1"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p>
                          <m:r>
                            <a:rPr lang="tr-TR" sz="1000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GB" sz="1000" b="0" i="1" smtClean="0">
                          <a:latin typeface="Cambria Math" panose="02040503050406030204" pitchFamily="18" charset="0"/>
                        </a:rPr>
                        <m:t> </m:t>
                      </m:r>
                      <m:sSub>
                        <m:sSubPr>
                          <m:ctrlPr>
                            <a:rPr lang="tr-TR" sz="1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tr-TR" sz="1000" b="0" i="1" smtClean="0"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tr-TR" sz="1000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sub>
                      </m:sSub>
                      <m:d>
                        <m:dPr>
                          <m:ctrlPr>
                            <a:rPr lang="tr-TR" sz="10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tr-TR" sz="1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𝜔</m:t>
                          </m:r>
                        </m:e>
                      </m:d>
                      <m:r>
                        <a:rPr lang="tr-TR" sz="10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tr-TR" sz="1000" b="0" i="1" smtClean="0">
                          <a:latin typeface="Cambria Math" panose="02040503050406030204" pitchFamily="18" charset="0"/>
                        </a:rPr>
                        <m:t>𝐹</m:t>
                      </m:r>
                      <m:d>
                        <m:dPr>
                          <m:ctrlPr>
                            <a:rPr lang="tr-TR" sz="10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tr-TR" sz="1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𝜔</m:t>
                          </m:r>
                        </m:e>
                      </m:d>
                    </m:oMath>
                  </m:oMathPara>
                </a14:m>
                <a:endParaRPr lang="tr-TR" sz="1000" b="0" dirty="0"/>
              </a:p>
              <a:p>
                <a:pPr algn="ctr"/>
                <a:endParaRPr lang="tr-TR" sz="1000" b="0" dirty="0"/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10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100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tr-TR" sz="1000" b="0" i="1" smtClean="0">
                                  <a:latin typeface="Cambria Math" panose="02040503050406030204" pitchFamily="18" charset="0"/>
                                </a:rPr>
                                <m:t>𝑆</m:t>
                              </m:r>
                            </m:e>
                            <m:sub>
                              <m:r>
                                <a:rPr lang="tr-TR" sz="1000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r>
                            <a:rPr lang="tr-TR" sz="1000" b="0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sSub>
                            <m:sSubPr>
                              <m:ctrlPr>
                                <a:rPr lang="en-US" sz="100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tr-TR" sz="1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tr-TR" sz="1000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r>
                            <a:rPr lang="tr-TR" sz="1000" b="0" i="1" smtClean="0">
                              <a:latin typeface="Cambria Math" panose="02040503050406030204" pitchFamily="18" charset="0"/>
                            </a:rPr>
                            <m:t>)</m:t>
                          </m:r>
                        </m:num>
                        <m:den>
                          <m:sSub>
                            <m:sSubPr>
                              <m:ctrlPr>
                                <a:rPr lang="en-US" sz="100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tr-TR" sz="1000" b="0" i="1" smtClean="0">
                                  <a:latin typeface="Cambria Math" panose="02040503050406030204" pitchFamily="18" charset="0"/>
                                </a:rPr>
                                <m:t>𝑆</m:t>
                              </m:r>
                            </m:e>
                            <m:sub>
                              <m:r>
                                <a:rPr lang="tr-TR" sz="10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  <m:r>
                            <a:rPr lang="tr-TR" sz="1000" b="0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sSub>
                            <m:sSubPr>
                              <m:ctrlPr>
                                <a:rPr lang="en-US" sz="100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tr-TR" sz="1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tr-TR" sz="10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  <m:r>
                            <a:rPr lang="tr-TR" sz="1000" b="0" i="1" smtClean="0">
                              <a:latin typeface="Cambria Math" panose="02040503050406030204" pitchFamily="18" charset="0"/>
                            </a:rPr>
                            <m:t>)</m:t>
                          </m:r>
                        </m:den>
                      </m:f>
                      <m:r>
                        <a:rPr lang="en-GB" sz="10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sz="10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tr-TR" sz="1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tr-TR" sz="1000" b="0" i="1" smtClean="0">
                                  <a:latin typeface="Cambria Math" panose="02040503050406030204" pitchFamily="18" charset="0"/>
                                </a:rPr>
                                <m:t>𝑆</m:t>
                              </m:r>
                            </m:e>
                            <m:sub>
                              <m:r>
                                <a:rPr lang="tr-TR" sz="1000" b="0" i="1" smtClean="0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  <m:r>
                                <a:rPr lang="tr-TR" sz="1000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d>
                            <m:dPr>
                              <m:ctrlPr>
                                <a:rPr lang="tr-TR" sz="10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sz="10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tr-TR" sz="10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𝜔</m:t>
                                  </m:r>
                                </m:e>
                                <m:sub>
                                  <m:r>
                                    <a:rPr lang="tr-TR" sz="1000" b="0" i="1" smtClean="0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</m:e>
                          </m:d>
                          <m:r>
                            <a:rPr lang="tr-TR" sz="1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r>
                            <m:rPr>
                              <m:sty m:val="p"/>
                            </m:rPr>
                            <a:rPr lang="en-GB" sz="1000" b="0" i="0" smtClean="0">
                              <a:latin typeface="Cambria Math" panose="02040503050406030204" pitchFamily="18" charset="0"/>
                            </a:rPr>
                            <m:t>exp</m:t>
                          </m:r>
                          <m:r>
                            <a:rPr lang="en-GB" sz="1000" b="0" i="1" smtClean="0">
                              <a:latin typeface="Cambria Math" panose="02040503050406030204" pitchFamily="18" charset="0"/>
                            </a:rPr>
                            <m:t>⁡(−</m:t>
                          </m:r>
                          <m:sSubSup>
                            <m:sSubSupPr>
                              <m:ctrlPr>
                                <a:rPr lang="en-GB" sz="1000" b="0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tr-TR" sz="1000" b="0" i="1" smtClean="0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e>
                            <m:sub>
                              <m:r>
                                <a:rPr lang="tr-TR" sz="1000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  <m:sup>
                              <m:r>
                                <a:rPr lang="tr-TR" sz="10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  <m:sSubSup>
                            <m:sSubSupPr>
                              <m:ctrlPr>
                                <a:rPr lang="en-GB" sz="1000" b="0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GB" sz="1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tr-TR" sz="1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𝑧</m:t>
                              </m:r>
                            </m:sub>
                            <m:sup>
                              <m:r>
                                <a:rPr lang="en-GB" sz="10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  <m:r>
                            <a:rPr lang="en-GB" sz="1000" b="0" i="1" smtClean="0">
                              <a:latin typeface="Cambria Math" panose="02040503050406030204" pitchFamily="18" charset="0"/>
                            </a:rPr>
                            <m:t>)</m:t>
                          </m:r>
                          <m:r>
                            <m:rPr>
                              <m:nor/>
                            </m:rPr>
                            <a:rPr lang="en-GB" sz="1000" dirty="0"/>
                            <m:t> </m:t>
                          </m:r>
                        </m:num>
                        <m:den>
                          <m:sSub>
                            <m:sSubPr>
                              <m:ctrlPr>
                                <a:rPr lang="tr-TR" sz="1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tr-TR" sz="1000" b="0" i="1" smtClean="0">
                                  <a:latin typeface="Cambria Math" panose="02040503050406030204" pitchFamily="18" charset="0"/>
                                </a:rPr>
                                <m:t>𝑆</m:t>
                              </m:r>
                            </m:e>
                            <m:sub>
                              <m:r>
                                <a:rPr lang="tr-TR" sz="1000" b="0" i="1" smtClean="0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  <m:r>
                                <a:rPr lang="tr-TR" sz="10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  <m:d>
                            <m:dPr>
                              <m:ctrlPr>
                                <a:rPr lang="tr-TR" sz="10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sz="10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tr-TR" sz="10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𝜔</m:t>
                                  </m:r>
                                </m:e>
                                <m:sub>
                                  <m:r>
                                    <a:rPr lang="tr-TR" sz="1000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</m:e>
                          </m:d>
                          <m:r>
                            <a:rPr lang="tr-TR" sz="1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r>
                            <m:rPr>
                              <m:sty m:val="p"/>
                            </m:rPr>
                            <a:rPr lang="en-GB" sz="1000" b="0" i="0" smtClean="0">
                              <a:latin typeface="Cambria Math" panose="02040503050406030204" pitchFamily="18" charset="0"/>
                            </a:rPr>
                            <m:t>exp</m:t>
                          </m:r>
                          <m:r>
                            <a:rPr lang="en-GB" sz="1000" b="0" i="1" smtClean="0">
                              <a:latin typeface="Cambria Math" panose="02040503050406030204" pitchFamily="18" charset="0"/>
                            </a:rPr>
                            <m:t>⁡(−</m:t>
                          </m:r>
                          <m:sSubSup>
                            <m:sSubSupPr>
                              <m:ctrlPr>
                                <a:rPr lang="en-GB" sz="1000" b="0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tr-TR" sz="1000" b="0" i="1" smtClean="0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e>
                            <m:sub>
                              <m:r>
                                <a:rPr lang="tr-TR" sz="10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  <m:sup>
                              <m:r>
                                <a:rPr lang="tr-TR" sz="10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  <m:sSubSup>
                            <m:sSubSupPr>
                              <m:ctrlPr>
                                <a:rPr lang="en-GB" sz="1000" b="0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GB" sz="1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en-GB" sz="1000" b="0" i="1" smtClean="0">
                                  <a:latin typeface="Cambria Math" panose="02040503050406030204" pitchFamily="18" charset="0"/>
                                </a:rPr>
                                <m:t>𝑧</m:t>
                              </m:r>
                            </m:sub>
                            <m:sup>
                              <m:r>
                                <a:rPr lang="en-GB" sz="10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  <m:r>
                            <a:rPr lang="en-GB" sz="1000" b="0" i="1" smtClean="0">
                              <a:latin typeface="Cambria Math" panose="02040503050406030204" pitchFamily="18" charset="0"/>
                            </a:rPr>
                            <m:t>)</m:t>
                          </m:r>
                        </m:den>
                      </m:f>
                    </m:oMath>
                  </m:oMathPara>
                </a14:m>
                <a:endParaRPr lang="tr-TR" sz="1000" b="0" dirty="0"/>
              </a:p>
              <a:p>
                <a:pPr algn="ctr"/>
                <a:endParaRPr lang="tr-TR" sz="1000" dirty="0"/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tr-TR" sz="10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tr-TR" sz="10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tr-TR" sz="1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𝑧</m:t>
                          </m:r>
                          <m:r>
                            <a:rPr lang="tr-TR" sz="1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</m:t>
                          </m:r>
                          <m:r>
                            <a:rPr lang="tr-TR" sz="1000" b="0" i="1" smtClean="0">
                              <a:latin typeface="Cambria Math" panose="02040503050406030204" pitchFamily="18" charset="0"/>
                            </a:rPr>
                            <m:t>𝑟𝑚𝑠</m:t>
                          </m:r>
                        </m:sub>
                      </m:sSub>
                      <m:r>
                        <a:rPr lang="tr-TR" sz="1000" i="1">
                          <a:latin typeface="Cambria Math" panose="02040503050406030204" pitchFamily="18" charset="0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tr-TR" sz="1000" i="1" smtClean="0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d>
                            <m:dPr>
                              <m:begChr m:val="|"/>
                              <m:endChr m:val="|"/>
                              <m:ctrlPr>
                                <a:rPr lang="tr-TR" sz="100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tr-TR" sz="10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tr-TR" sz="1000" b="0" i="1" smtClean="0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num>
                                <m:den>
                                  <m:sSubSup>
                                    <m:sSubSupPr>
                                      <m:ctrlPr>
                                        <a:rPr lang="tr-TR" sz="100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tr-TR" sz="1000" b="0" i="1" smtClean="0">
                                          <a:latin typeface="Cambria Math" panose="02040503050406030204" pitchFamily="18" charset="0"/>
                                        </a:rPr>
                                        <m:t>𝑘</m:t>
                                      </m:r>
                                    </m:e>
                                    <m:sub>
                                      <m:r>
                                        <a:rPr lang="tr-TR" sz="1000" b="0" i="1" smtClean="0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b>
                                    <m:sup>
                                      <m:r>
                                        <a:rPr lang="tr-TR" sz="1000" b="0" i="1" smtClean="0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bSup>
                                  <m:r>
                                    <a:rPr lang="tr-TR" sz="1000" b="0" i="1" smtClean="0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sSubSup>
                                    <m:sSubSupPr>
                                      <m:ctrlPr>
                                        <a:rPr lang="tr-TR" sz="100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tr-TR" sz="1000" b="0" i="1" smtClean="0">
                                          <a:latin typeface="Cambria Math" panose="02040503050406030204" pitchFamily="18" charset="0"/>
                                        </a:rPr>
                                        <m:t>𝑘</m:t>
                                      </m:r>
                                    </m:e>
                                    <m:sub>
                                      <m:r>
                                        <a:rPr lang="tr-TR" sz="1000" b="0" i="1" smtClean="0">
                                          <a:latin typeface="Cambria Math" panose="02040503050406030204" pitchFamily="18" charset="0"/>
                                        </a:rPr>
                                        <m:t>1</m:t>
                                      </m:r>
                                    </m:sub>
                                    <m:sup>
                                      <m:r>
                                        <a:rPr lang="tr-TR" sz="1000" b="0" i="1" smtClean="0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bSup>
                                </m:den>
                              </m:f>
                              <m:r>
                                <a:rPr lang="tr-TR" sz="1000" b="0" i="1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tr-TR" sz="1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∙</m:t>
                              </m:r>
                              <m:func>
                                <m:funcPr>
                                  <m:ctrlPr>
                                    <a:rPr lang="tr-TR" sz="10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</m:rPr>
                                    <a:rPr lang="tr-TR" sz="1000" b="0" i="0" smtClean="0">
                                      <a:latin typeface="Cambria Math" panose="02040503050406030204" pitchFamily="18" charset="0"/>
                                    </a:rPr>
                                    <m:t>ln</m:t>
                                  </m:r>
                                </m:fName>
                                <m:e>
                                  <m:d>
                                    <m:dPr>
                                      <m:ctrlPr>
                                        <a:rPr lang="tr-TR" sz="10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f>
                                        <m:fPr>
                                          <m:ctrlPr>
                                            <a:rPr lang="tr-TR" sz="1000" b="0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fPr>
                                        <m:num>
                                          <m:sSub>
                                            <m:sSubPr>
                                              <m:ctrlPr>
                                                <a:rPr lang="tr-TR" sz="1000" b="0" i="1" smtClean="0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tr-TR" sz="1000" b="0" i="1" smtClean="0">
                                                  <a:latin typeface="Cambria Math" panose="02040503050406030204" pitchFamily="18" charset="0"/>
                                                </a:rPr>
                                                <m:t>𝑆</m:t>
                                              </m:r>
                                            </m:e>
                                            <m:sub>
                                              <m:r>
                                                <a:rPr lang="tr-TR" sz="1000" b="0" i="1" smtClean="0">
                                                  <a:latin typeface="Cambria Math" panose="02040503050406030204" pitchFamily="18" charset="0"/>
                                                </a:rPr>
                                                <m:t>1</m:t>
                                              </m:r>
                                            </m:sub>
                                          </m:sSub>
                                          <m:d>
                                            <m:dPr>
                                              <m:ctrlPr>
                                                <a:rPr lang="tr-TR" sz="1000" b="0" i="1" smtClean="0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dPr>
                                            <m:e>
                                              <m:sSub>
                                                <m:sSubPr>
                                                  <m:ctrlPr>
                                                    <a:rPr lang="en-US" sz="1000" i="1" smtClean="0">
                                                      <a:latin typeface="Cambria Math" panose="02040503050406030204" pitchFamily="18" charset="0"/>
                                                    </a:rPr>
                                                  </m:ctrlPr>
                                                </m:sSubPr>
                                                <m:e>
                                                  <m:r>
                                                    <a:rPr lang="tr-TR" sz="1000" b="0" i="1" smtClean="0">
                                                      <a:latin typeface="Cambria Math" panose="02040503050406030204" pitchFamily="18" charset="0"/>
                                                      <a:ea typeface="Cambria Math" panose="02040503050406030204" pitchFamily="18" charset="0"/>
                                                    </a:rPr>
                                                    <m:t>𝜔</m:t>
                                                  </m:r>
                                                </m:e>
                                                <m:sub>
                                                  <m:r>
                                                    <a:rPr lang="tr-TR" sz="1000" b="0" i="1" smtClean="0">
                                                      <a:latin typeface="Cambria Math" panose="02040503050406030204" pitchFamily="18" charset="0"/>
                                                    </a:rPr>
                                                    <m:t>1</m:t>
                                                  </m:r>
                                                </m:sub>
                                              </m:sSub>
                                            </m:e>
                                          </m:d>
                                          <m:r>
                                            <a:rPr lang="tr-TR" sz="1000" b="0" i="1" smtClean="0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∙</m:t>
                                          </m:r>
                                          <m:sSub>
                                            <m:sSubPr>
                                              <m:ctrlPr>
                                                <a:rPr lang="tr-TR" sz="1000" b="0" i="1" smtClean="0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tr-TR" sz="1000" b="0" i="1" smtClean="0">
                                                  <a:latin typeface="Cambria Math" panose="02040503050406030204" pitchFamily="18" charset="0"/>
                                                </a:rPr>
                                                <m:t>𝑆</m:t>
                                              </m:r>
                                            </m:e>
                                            <m:sub>
                                              <m:r>
                                                <a:rPr lang="tr-TR" sz="1000" b="0" i="1" smtClean="0">
                                                  <a:latin typeface="Cambria Math" panose="02040503050406030204" pitchFamily="18" charset="0"/>
                                                </a:rPr>
                                                <m:t>𝑒</m:t>
                                              </m:r>
                                              <m:r>
                                                <a:rPr lang="tr-TR" sz="1000" b="0" i="1" smtClean="0">
                                                  <a:latin typeface="Cambria Math" panose="02040503050406030204" pitchFamily="18" charset="0"/>
                                                </a:rPr>
                                                <m:t>2</m:t>
                                              </m:r>
                                            </m:sub>
                                          </m:sSub>
                                          <m:d>
                                            <m:dPr>
                                              <m:ctrlPr>
                                                <a:rPr lang="tr-TR" sz="1000" b="0" i="1" smtClean="0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dPr>
                                            <m:e>
                                              <m:sSub>
                                                <m:sSubPr>
                                                  <m:ctrlPr>
                                                    <a:rPr lang="en-US" sz="1000" i="1" smtClean="0">
                                                      <a:latin typeface="Cambria Math" panose="02040503050406030204" pitchFamily="18" charset="0"/>
                                                    </a:rPr>
                                                  </m:ctrlPr>
                                                </m:sSubPr>
                                                <m:e>
                                                  <m:r>
                                                    <a:rPr lang="tr-TR" sz="1000" b="0" i="1" smtClean="0">
                                                      <a:latin typeface="Cambria Math" panose="02040503050406030204" pitchFamily="18" charset="0"/>
                                                      <a:ea typeface="Cambria Math" panose="02040503050406030204" pitchFamily="18" charset="0"/>
                                                    </a:rPr>
                                                    <m:t>𝜔</m:t>
                                                  </m:r>
                                                </m:e>
                                                <m:sub>
                                                  <m:r>
                                                    <a:rPr lang="tr-TR" sz="1000" b="0" i="1" smtClean="0">
                                                      <a:latin typeface="Cambria Math" panose="02040503050406030204" pitchFamily="18" charset="0"/>
                                                    </a:rPr>
                                                    <m:t>2</m:t>
                                                  </m:r>
                                                </m:sub>
                                              </m:sSub>
                                            </m:e>
                                          </m:d>
                                        </m:num>
                                        <m:den>
                                          <m:sSub>
                                            <m:sSubPr>
                                              <m:ctrlPr>
                                                <a:rPr lang="tr-TR" sz="1000" b="0" i="1" smtClean="0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bPr>
                                            <m:e>
                                              <m:sSub>
                                                <m:sSubPr>
                                                  <m:ctrlPr>
                                                    <a:rPr lang="tr-TR" sz="1000" b="0" i="1" smtClean="0">
                                                      <a:latin typeface="Cambria Math" panose="02040503050406030204" pitchFamily="18" charset="0"/>
                                                    </a:rPr>
                                                  </m:ctrlPr>
                                                </m:sSubPr>
                                                <m:e>
                                                  <m:r>
                                                    <a:rPr lang="tr-TR" sz="1000" b="0" i="1" smtClean="0">
                                                      <a:latin typeface="Cambria Math" panose="02040503050406030204" pitchFamily="18" charset="0"/>
                                                    </a:rPr>
                                                    <m:t>𝑆</m:t>
                                                  </m:r>
                                                </m:e>
                                                <m:sub>
                                                  <m:r>
                                                    <a:rPr lang="tr-TR" sz="1000" b="0" i="1" smtClean="0">
                                                      <a:latin typeface="Cambria Math" panose="02040503050406030204" pitchFamily="18" charset="0"/>
                                                    </a:rPr>
                                                    <m:t>2</m:t>
                                                  </m:r>
                                                </m:sub>
                                              </m:sSub>
                                              <m:d>
                                                <m:dPr>
                                                  <m:ctrlPr>
                                                    <a:rPr lang="tr-TR" sz="1000" b="0" i="1" smtClean="0">
                                                      <a:latin typeface="Cambria Math" panose="02040503050406030204" pitchFamily="18" charset="0"/>
                                                    </a:rPr>
                                                  </m:ctrlPr>
                                                </m:dPr>
                                                <m:e>
                                                  <m:sSub>
                                                    <m:sSubPr>
                                                      <m:ctrlPr>
                                                        <a:rPr lang="en-US" sz="1000" i="1" smtClean="0">
                                                          <a:latin typeface="Cambria Math" panose="02040503050406030204" pitchFamily="18" charset="0"/>
                                                        </a:rPr>
                                                      </m:ctrlPr>
                                                    </m:sSubPr>
                                                    <m:e>
                                                      <m:r>
                                                        <a:rPr lang="tr-TR" sz="1000" b="0" i="1" smtClean="0">
                                                          <a:latin typeface="Cambria Math" panose="02040503050406030204" pitchFamily="18" charset="0"/>
                                                          <a:ea typeface="Cambria Math" panose="02040503050406030204" pitchFamily="18" charset="0"/>
                                                        </a:rPr>
                                                        <m:t>𝜔</m:t>
                                                      </m:r>
                                                    </m:e>
                                                    <m:sub>
                                                      <m:r>
                                                        <a:rPr lang="tr-TR" sz="1000" b="0" i="1" smtClean="0">
                                                          <a:latin typeface="Cambria Math" panose="02040503050406030204" pitchFamily="18" charset="0"/>
                                                        </a:rPr>
                                                        <m:t>2</m:t>
                                                      </m:r>
                                                    </m:sub>
                                                  </m:sSub>
                                                </m:e>
                                              </m:d>
                                              <m:r>
                                                <a:rPr lang="tr-TR" sz="1000" b="0" i="1" smtClean="0">
                                                  <a:latin typeface="Cambria Math" panose="02040503050406030204" pitchFamily="18" charset="0"/>
                                                  <a:ea typeface="Cambria Math" panose="02040503050406030204" pitchFamily="18" charset="0"/>
                                                </a:rPr>
                                                <m:t>∙</m:t>
                                              </m:r>
                                              <m:r>
                                                <a:rPr lang="tr-TR" sz="1000" b="0" i="1" smtClean="0">
                                                  <a:latin typeface="Cambria Math" panose="02040503050406030204" pitchFamily="18" charset="0"/>
                                                </a:rPr>
                                                <m:t>𝑆</m:t>
                                              </m:r>
                                            </m:e>
                                            <m:sub>
                                              <m:r>
                                                <a:rPr lang="tr-TR" sz="1000" b="0" i="1" smtClean="0">
                                                  <a:latin typeface="Cambria Math" panose="02040503050406030204" pitchFamily="18" charset="0"/>
                                                </a:rPr>
                                                <m:t>𝑒</m:t>
                                              </m:r>
                                              <m:r>
                                                <a:rPr lang="tr-TR" sz="1000" b="0" i="1" smtClean="0">
                                                  <a:latin typeface="Cambria Math" panose="02040503050406030204" pitchFamily="18" charset="0"/>
                                                </a:rPr>
                                                <m:t>1</m:t>
                                              </m:r>
                                            </m:sub>
                                          </m:sSub>
                                          <m:d>
                                            <m:dPr>
                                              <m:ctrlPr>
                                                <a:rPr lang="tr-TR" sz="1000" b="0" i="1" smtClean="0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dPr>
                                            <m:e>
                                              <m:sSub>
                                                <m:sSubPr>
                                                  <m:ctrlPr>
                                                    <a:rPr lang="en-US" sz="1000" i="1" smtClean="0">
                                                      <a:latin typeface="Cambria Math" panose="02040503050406030204" pitchFamily="18" charset="0"/>
                                                    </a:rPr>
                                                  </m:ctrlPr>
                                                </m:sSubPr>
                                                <m:e>
                                                  <m:r>
                                                    <a:rPr lang="tr-TR" sz="1000" b="0" i="1" smtClean="0">
                                                      <a:latin typeface="Cambria Math" panose="02040503050406030204" pitchFamily="18" charset="0"/>
                                                      <a:ea typeface="Cambria Math" panose="02040503050406030204" pitchFamily="18" charset="0"/>
                                                    </a:rPr>
                                                    <m:t>𝜔</m:t>
                                                  </m:r>
                                                </m:e>
                                                <m:sub>
                                                  <m:r>
                                                    <a:rPr lang="tr-TR" sz="1000" b="0" i="1" smtClean="0">
                                                      <a:latin typeface="Cambria Math" panose="02040503050406030204" pitchFamily="18" charset="0"/>
                                                    </a:rPr>
                                                    <m:t>1</m:t>
                                                  </m:r>
                                                </m:sub>
                                              </m:sSub>
                                            </m:e>
                                          </m:d>
                                        </m:den>
                                      </m:f>
                                    </m:e>
                                  </m:d>
                                </m:e>
                              </m:func>
                            </m:e>
                          </m:d>
                        </m:e>
                      </m:rad>
                    </m:oMath>
                  </m:oMathPara>
                </a14:m>
                <a:endParaRPr lang="en-US" sz="1000" dirty="0"/>
              </a:p>
            </p:txBody>
          </p:sp>
        </mc:Choice>
        <mc:Fallback xmlns=""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9D883722-53F0-F8AF-54FF-D17EBFF8C96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7495" y="2398983"/>
                <a:ext cx="3017748" cy="2511713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  <a:ln w="19050">
                <a:solidFill>
                  <a:srgbClr val="C00000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23" name="Table 22">
            <a:extLst>
              <a:ext uri="{FF2B5EF4-FFF2-40B4-BE49-F238E27FC236}">
                <a16:creationId xmlns:a16="http://schemas.microsoft.com/office/drawing/2014/main" id="{4AE50C9D-FCF8-6033-1604-36D19613E9F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09584189"/>
              </p:ext>
            </p:extLst>
          </p:nvPr>
        </p:nvGraphicFramePr>
        <p:xfrm>
          <a:off x="6339001" y="5506796"/>
          <a:ext cx="5763539" cy="370840"/>
        </p:xfrm>
        <a:graphic>
          <a:graphicData uri="http://schemas.openxmlformats.org/drawingml/2006/table">
            <a:tbl>
              <a:tblPr firstRow="1" bandRow="1">
                <a:tableStyleId>{C4B1156A-380E-4F78-BDF5-A606A8083BF9}</a:tableStyleId>
              </a:tblPr>
              <a:tblGrid>
                <a:gridCol w="1778979">
                  <a:extLst>
                    <a:ext uri="{9D8B030D-6E8A-4147-A177-3AD203B41FA5}">
                      <a16:colId xmlns:a16="http://schemas.microsoft.com/office/drawing/2014/main" val="664270590"/>
                    </a:ext>
                  </a:extLst>
                </a:gridCol>
                <a:gridCol w="604106">
                  <a:extLst>
                    <a:ext uri="{9D8B030D-6E8A-4147-A177-3AD203B41FA5}">
                      <a16:colId xmlns:a16="http://schemas.microsoft.com/office/drawing/2014/main" val="425535380"/>
                    </a:ext>
                  </a:extLst>
                </a:gridCol>
                <a:gridCol w="3380454">
                  <a:extLst>
                    <a:ext uri="{9D8B030D-6E8A-4147-A177-3AD203B41FA5}">
                      <a16:colId xmlns:a16="http://schemas.microsoft.com/office/drawing/2014/main" val="64043342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GB" sz="1000" b="1" dirty="0">
                          <a:solidFill>
                            <a:srgbClr val="C00000"/>
                          </a:solidFill>
                        </a:rPr>
                        <a:t>±1 mm position jitter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b="1" dirty="0">
                          <a:solidFill>
                            <a:srgbClr val="C00000"/>
                          </a:solidFill>
                        </a:rPr>
                        <a:t>≈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000" b="1" dirty="0">
                          <a:solidFill>
                            <a:srgbClr val="C00000"/>
                          </a:solidFill>
                        </a:rPr>
                        <a:t> %1.5  change in CHDR intensity ratio (PCA Theory)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80211924"/>
                  </a:ext>
                </a:extLst>
              </a:tr>
            </a:tbl>
          </a:graphicData>
        </a:graphic>
      </p:graphicFrame>
      <p:graphicFrame>
        <p:nvGraphicFramePr>
          <p:cNvPr id="24" name="Table 23">
            <a:extLst>
              <a:ext uri="{FF2B5EF4-FFF2-40B4-BE49-F238E27FC236}">
                <a16:creationId xmlns:a16="http://schemas.microsoft.com/office/drawing/2014/main" id="{CAE2E696-8BCE-D9D3-0FC6-54CBCB57025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89774100"/>
              </p:ext>
            </p:extLst>
          </p:nvPr>
        </p:nvGraphicFramePr>
        <p:xfrm>
          <a:off x="6339001" y="5877636"/>
          <a:ext cx="5763539" cy="370840"/>
        </p:xfrm>
        <a:graphic>
          <a:graphicData uri="http://schemas.openxmlformats.org/drawingml/2006/table">
            <a:tbl>
              <a:tblPr firstRow="1" bandRow="1">
                <a:tableStyleId>{C4B1156A-380E-4F78-BDF5-A606A8083BF9}</a:tableStyleId>
              </a:tblPr>
              <a:tblGrid>
                <a:gridCol w="1778979">
                  <a:extLst>
                    <a:ext uri="{9D8B030D-6E8A-4147-A177-3AD203B41FA5}">
                      <a16:colId xmlns:a16="http://schemas.microsoft.com/office/drawing/2014/main" val="664270590"/>
                    </a:ext>
                  </a:extLst>
                </a:gridCol>
                <a:gridCol w="604106">
                  <a:extLst>
                    <a:ext uri="{9D8B030D-6E8A-4147-A177-3AD203B41FA5}">
                      <a16:colId xmlns:a16="http://schemas.microsoft.com/office/drawing/2014/main" val="425535380"/>
                    </a:ext>
                  </a:extLst>
                </a:gridCol>
                <a:gridCol w="3380454">
                  <a:extLst>
                    <a:ext uri="{9D8B030D-6E8A-4147-A177-3AD203B41FA5}">
                      <a16:colId xmlns:a16="http://schemas.microsoft.com/office/drawing/2014/main" val="64043342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GB" sz="1000" b="1" dirty="0">
                          <a:solidFill>
                            <a:srgbClr val="C00000"/>
                          </a:solidFill>
                        </a:rPr>
                        <a:t>±1 mm position jitter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b="1" dirty="0">
                          <a:solidFill>
                            <a:srgbClr val="C00000"/>
                          </a:solidFill>
                        </a:rPr>
                        <a:t>≈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000" b="1" dirty="0">
                          <a:solidFill>
                            <a:srgbClr val="C00000"/>
                          </a:solidFill>
                        </a:rPr>
                        <a:t>%14   change in CHDR intensity ratio (Experiment)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80211924"/>
                  </a:ext>
                </a:extLst>
              </a:tr>
            </a:tbl>
          </a:graphicData>
        </a:graphic>
      </p:graphicFrame>
      <p:sp>
        <p:nvSpPr>
          <p:cNvPr id="26" name="Rectangle 25">
            <a:extLst>
              <a:ext uri="{FF2B5EF4-FFF2-40B4-BE49-F238E27FC236}">
                <a16:creationId xmlns:a16="http://schemas.microsoft.com/office/drawing/2014/main" id="{427D2987-06C4-6A16-75B6-17800C76D01F}"/>
              </a:ext>
            </a:extLst>
          </p:cNvPr>
          <p:cNvSpPr/>
          <p:nvPr/>
        </p:nvSpPr>
        <p:spPr>
          <a:xfrm>
            <a:off x="676404" y="3829832"/>
            <a:ext cx="450937" cy="497910"/>
          </a:xfrm>
          <a:prstGeom prst="rect">
            <a:avLst/>
          </a:prstGeom>
          <a:noFill/>
          <a:ln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30" name="Table 3">
                <a:extLst>
                  <a:ext uri="{FF2B5EF4-FFF2-40B4-BE49-F238E27FC236}">
                    <a16:creationId xmlns:a16="http://schemas.microsoft.com/office/drawing/2014/main" id="{F329A130-FF6D-7561-28F0-436BD3CC3E09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400217204"/>
                  </p:ext>
                </p:extLst>
              </p:nvPr>
            </p:nvGraphicFramePr>
            <p:xfrm>
              <a:off x="613614" y="1096153"/>
              <a:ext cx="2005510" cy="118872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186051">
                      <a:extLst>
                        <a:ext uri="{9D8B030D-6E8A-4147-A177-3AD203B41FA5}">
                          <a16:colId xmlns:a16="http://schemas.microsoft.com/office/drawing/2014/main" val="2566145240"/>
                        </a:ext>
                      </a:extLst>
                    </a:gridCol>
                    <a:gridCol w="819459">
                      <a:extLst>
                        <a:ext uri="{9D8B030D-6E8A-4147-A177-3AD203B41FA5}">
                          <a16:colId xmlns:a16="http://schemas.microsoft.com/office/drawing/2014/main" val="2145926306"/>
                        </a:ext>
                      </a:extLst>
                    </a:gridCol>
                  </a:tblGrid>
                  <a:tr h="200123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GB" sz="800" dirty="0"/>
                            <a:t>Electron Bunch Parameter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800" dirty="0"/>
                            <a:t>Value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124594693"/>
                      </a:ext>
                    </a:extLst>
                  </a:tr>
                  <a:tr h="154561">
                    <a:tc>
                      <a:txBody>
                        <a:bodyPr/>
                        <a:lstStyle/>
                        <a:p>
                          <a:r>
                            <a:rPr lang="en-GB" sz="800" dirty="0"/>
                            <a:t>Energy, E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800" dirty="0"/>
                            <a:t>150 [MeV]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620775986"/>
                      </a:ext>
                    </a:extLst>
                  </a:tr>
                  <a:tr h="154561">
                    <a:tc>
                      <a:txBody>
                        <a:bodyPr/>
                        <a:lstStyle/>
                        <a:p>
                          <a:r>
                            <a:rPr lang="en-GB" sz="800" dirty="0"/>
                            <a:t>Charge, Q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800" dirty="0"/>
                            <a:t>100 [</a:t>
                          </a:r>
                          <a:r>
                            <a:rPr lang="en-GB" sz="800" dirty="0" err="1"/>
                            <a:t>pC</a:t>
                          </a:r>
                          <a:r>
                            <a:rPr lang="en-GB" sz="800" dirty="0"/>
                            <a:t>]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806080755"/>
                      </a:ext>
                    </a:extLst>
                  </a:tr>
                  <a:tr h="154561">
                    <a:tc>
                      <a:txBody>
                        <a:bodyPr/>
                        <a:lstStyle/>
                        <a:p>
                          <a:r>
                            <a:rPr lang="en-GB" sz="800" dirty="0"/>
                            <a:t>Length,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GB" sz="8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80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𝜎</m:t>
                                  </m:r>
                                </m:e>
                                <m:sub>
                                  <m:r>
                                    <a:rPr lang="en-GB" sz="800" b="0" i="1" smtClean="0">
                                      <a:latin typeface="Cambria Math" panose="02040503050406030204" pitchFamily="18" charset="0"/>
                                    </a:rPr>
                                    <m:t>𝑧</m:t>
                                  </m:r>
                                </m:sub>
                              </m:sSub>
                            </m:oMath>
                          </a14:m>
                          <a:endParaRPr lang="en-GB" sz="8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800" dirty="0"/>
                            <a:t>0.13-0.25 </a:t>
                          </a:r>
                          <a:r>
                            <a:rPr lang="en-GB" sz="800" dirty="0" err="1"/>
                            <a:t>ps</a:t>
                          </a:r>
                          <a:endParaRPr lang="en-GB" sz="8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402037800"/>
                      </a:ext>
                    </a:extLst>
                  </a:tr>
                  <a:tr h="154561">
                    <a:tc>
                      <a:txBody>
                        <a:bodyPr/>
                        <a:lstStyle/>
                        <a:p>
                          <a:r>
                            <a:rPr lang="en-GB" sz="800" dirty="0"/>
                            <a:t>Size,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GB" sz="8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80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𝜎</m:t>
                                  </m:r>
                                </m:e>
                                <m:sub>
                                  <m:r>
                                    <a:rPr lang="en-GB" sz="8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𝑟</m:t>
                                  </m:r>
                                </m:sub>
                              </m:sSub>
                            </m:oMath>
                          </a14:m>
                          <a:endParaRPr lang="en-GB" sz="8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800" dirty="0"/>
                            <a:t>0.2 mm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03090048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30" name="Table 3">
                <a:extLst>
                  <a:ext uri="{FF2B5EF4-FFF2-40B4-BE49-F238E27FC236}">
                    <a16:creationId xmlns:a16="http://schemas.microsoft.com/office/drawing/2014/main" id="{F329A130-FF6D-7561-28F0-436BD3CC3E09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400217204"/>
                  </p:ext>
                </p:extLst>
              </p:nvPr>
            </p:nvGraphicFramePr>
            <p:xfrm>
              <a:off x="613614" y="1096153"/>
              <a:ext cx="2005510" cy="118872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186051">
                      <a:extLst>
                        <a:ext uri="{9D8B030D-6E8A-4147-A177-3AD203B41FA5}">
                          <a16:colId xmlns:a16="http://schemas.microsoft.com/office/drawing/2014/main" val="2566145240"/>
                        </a:ext>
                      </a:extLst>
                    </a:gridCol>
                    <a:gridCol w="819459">
                      <a:extLst>
                        <a:ext uri="{9D8B030D-6E8A-4147-A177-3AD203B41FA5}">
                          <a16:colId xmlns:a16="http://schemas.microsoft.com/office/drawing/2014/main" val="2145926306"/>
                        </a:ext>
                      </a:extLst>
                    </a:gridCol>
                  </a:tblGrid>
                  <a:tr h="335280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GB" sz="800" dirty="0"/>
                            <a:t>Electron Bunch Parameter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800" dirty="0"/>
                            <a:t>Value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124594693"/>
                      </a:ext>
                    </a:extLst>
                  </a:tr>
                  <a:tr h="213360">
                    <a:tc>
                      <a:txBody>
                        <a:bodyPr/>
                        <a:lstStyle/>
                        <a:p>
                          <a:r>
                            <a:rPr lang="en-GB" sz="800" dirty="0"/>
                            <a:t>Energy, E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800" dirty="0"/>
                            <a:t>150 [MeV]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620775986"/>
                      </a:ext>
                    </a:extLst>
                  </a:tr>
                  <a:tr h="213360">
                    <a:tc>
                      <a:txBody>
                        <a:bodyPr/>
                        <a:lstStyle/>
                        <a:p>
                          <a:r>
                            <a:rPr lang="en-GB" sz="800" dirty="0"/>
                            <a:t>Charge, Q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800" dirty="0"/>
                            <a:t>100 [</a:t>
                          </a:r>
                          <a:r>
                            <a:rPr lang="en-GB" sz="800" dirty="0" err="1"/>
                            <a:t>pC</a:t>
                          </a:r>
                          <a:r>
                            <a:rPr lang="en-GB" sz="800" dirty="0"/>
                            <a:t>]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806080755"/>
                      </a:ext>
                    </a:extLst>
                  </a:tr>
                  <a:tr h="21336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6"/>
                          <a:stretch>
                            <a:fillRect l="-513" t="-362857" r="-71282" b="-10857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800" dirty="0"/>
                            <a:t>0.13-0.25 </a:t>
                          </a:r>
                          <a:r>
                            <a:rPr lang="en-GB" sz="800" dirty="0" err="1"/>
                            <a:t>ps</a:t>
                          </a:r>
                          <a:endParaRPr lang="en-GB" sz="8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402037800"/>
                      </a:ext>
                    </a:extLst>
                  </a:tr>
                  <a:tr h="21336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6"/>
                          <a:stretch>
                            <a:fillRect l="-513" t="-462857" r="-71282" b="-857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800" dirty="0"/>
                            <a:t>0.2 mm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03090048"/>
                      </a:ext>
                    </a:extLst>
                  </a:tr>
                </a:tbl>
              </a:graphicData>
            </a:graphic>
          </p:graphicFrame>
        </mc:Fallback>
      </mc:AlternateContent>
      <p:pic>
        <p:nvPicPr>
          <p:cNvPr id="32" name="Picture 31">
            <a:extLst>
              <a:ext uri="{FF2B5EF4-FFF2-40B4-BE49-F238E27FC236}">
                <a16:creationId xmlns:a16="http://schemas.microsoft.com/office/drawing/2014/main" id="{BAE60F9E-9E06-48D0-176D-9BCD2F9A700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449480" y="3951045"/>
            <a:ext cx="2565284" cy="1800000"/>
          </a:xfrm>
          <a:prstGeom prst="rect">
            <a:avLst/>
          </a:prstGeom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id="{652572C6-75C3-79B3-5A1E-D1C33B3FAB47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42264" y="5014524"/>
            <a:ext cx="1748209" cy="1211654"/>
          </a:xfrm>
          <a:prstGeom prst="rect">
            <a:avLst/>
          </a:prstGeom>
        </p:spPr>
      </p:pic>
      <p:pic>
        <p:nvPicPr>
          <p:cNvPr id="35" name="Picture 34" descr="Chart, line chart, scatter chart&#10;&#10;Description automatically generated">
            <a:extLst>
              <a:ext uri="{FF2B5EF4-FFF2-40B4-BE49-F238E27FC236}">
                <a16:creationId xmlns:a16="http://schemas.microsoft.com/office/drawing/2014/main" id="{E804C559-6EF5-82E8-83DA-A7C766242C5E}"/>
              </a:ext>
            </a:extLst>
          </p:cNvPr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87" t="7477" r="8300"/>
          <a:stretch/>
        </p:blipFill>
        <p:spPr>
          <a:xfrm>
            <a:off x="6814646" y="1213324"/>
            <a:ext cx="3975831" cy="2215676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F7D27DA2-6487-D68A-9290-C6AD55713D0B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419406" y="1690513"/>
            <a:ext cx="2608740" cy="18000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EF0374BE-6410-CB67-2B7E-5283D1FB92FF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3450033" y="3951045"/>
            <a:ext cx="2578113" cy="18000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86C59D03-82E8-F37D-A7B6-4065E27DBB95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7518889" y="3692444"/>
            <a:ext cx="2578114" cy="1684529"/>
          </a:xfrm>
          <a:prstGeom prst="rect">
            <a:avLst/>
          </a:prstGeom>
        </p:spPr>
      </p:pic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0FE01934-5202-CA26-C558-36DE3663D774}"/>
              </a:ext>
            </a:extLst>
          </p:cNvPr>
          <p:cNvCxnSpPr>
            <a:cxnSpLocks/>
          </p:cNvCxnSpPr>
          <p:nvPr/>
        </p:nvCxnSpPr>
        <p:spPr>
          <a:xfrm>
            <a:off x="1127341" y="3876805"/>
            <a:ext cx="6317561" cy="0"/>
          </a:xfrm>
          <a:prstGeom prst="straightConnector1">
            <a:avLst/>
          </a:prstGeom>
          <a:ln w="12700">
            <a:solidFill>
              <a:schemeClr val="tx1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5" name="Group 14">
            <a:extLst>
              <a:ext uri="{FF2B5EF4-FFF2-40B4-BE49-F238E27FC236}">
                <a16:creationId xmlns:a16="http://schemas.microsoft.com/office/drawing/2014/main" id="{A22512CD-5497-5119-0420-00BF8AEA87A7}"/>
              </a:ext>
            </a:extLst>
          </p:cNvPr>
          <p:cNvGrpSpPr>
            <a:grpSpLocks noChangeAspect="1"/>
          </p:cNvGrpSpPr>
          <p:nvPr/>
        </p:nvGrpSpPr>
        <p:grpSpPr>
          <a:xfrm>
            <a:off x="919873" y="6343378"/>
            <a:ext cx="2614290" cy="409589"/>
            <a:chOff x="3751781" y="3214683"/>
            <a:chExt cx="4935490" cy="773259"/>
          </a:xfrm>
        </p:grpSpPr>
        <p:pic>
          <p:nvPicPr>
            <p:cNvPr id="16" name="Picture 15" descr="A picture containing food, drawing&#10;&#10;Description automatically generated">
              <a:extLst>
                <a:ext uri="{FF2B5EF4-FFF2-40B4-BE49-F238E27FC236}">
                  <a16:creationId xmlns:a16="http://schemas.microsoft.com/office/drawing/2014/main" id="{EF3A1B26-AF38-F2E0-56F6-9C0FFD537F16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180055" y="3214683"/>
              <a:ext cx="1507216" cy="773258"/>
            </a:xfrm>
            <a:prstGeom prst="rect">
              <a:avLst/>
            </a:prstGeom>
          </p:spPr>
        </p:pic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A283FC6B-66F9-7071-AD69-BA246F3CE6DF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49752" y="3214683"/>
              <a:ext cx="1544733" cy="773259"/>
            </a:xfrm>
            <a:prstGeom prst="rect">
              <a:avLst/>
            </a:prstGeom>
          </p:spPr>
        </p:pic>
        <p:pic>
          <p:nvPicPr>
            <p:cNvPr id="18" name="Picture 2" descr="AWAKE collaboration meeting @ CERN">
              <a:extLst>
                <a:ext uri="{FF2B5EF4-FFF2-40B4-BE49-F238E27FC236}">
                  <a16:creationId xmlns:a16="http://schemas.microsoft.com/office/drawing/2014/main" id="{C7C68CCD-503A-D3D9-BF29-2A3879AB606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51781" y="3214683"/>
              <a:ext cx="1512401" cy="77325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863AF670-4E42-7AE8-9FBF-C17C711E62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AWAKE Collaboration Meeting 5-7 October ‘22 | Status of the ChDR Bunch Length Monitor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C23F8A3-A93B-3E54-3A99-49288D765E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E47B20-C4B4-4230-8EA4-7F8A96CB69ED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675633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E8632B62-A4DB-0330-5E82-A125FE7F0A4C}"/>
                  </a:ext>
                </a:extLst>
              </p:cNvPr>
              <p:cNvSpPr/>
              <p:nvPr/>
            </p:nvSpPr>
            <p:spPr>
              <a:xfrm>
                <a:off x="583674" y="1433473"/>
                <a:ext cx="3379573" cy="3180358"/>
              </a:xfrm>
              <a:prstGeom prst="rect">
                <a:avLst/>
              </a:prstGeom>
              <a:ln w="19050">
                <a:solidFill>
                  <a:srgbClr val="C00000"/>
                </a:solidFill>
              </a:ln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GB" sz="1200" i="1" dirty="0">
                    <a:latin typeface="+mj-lt"/>
                  </a:rPr>
                  <a:t>‘Suppression of bunch charge effects to minimize </a:t>
                </a:r>
              </a:p>
              <a:p>
                <a:pPr algn="ctr"/>
                <a:r>
                  <a:rPr lang="en-GB" sz="1200" i="1" dirty="0">
                    <a:latin typeface="+mj-lt"/>
                  </a:rPr>
                  <a:t>beam position &amp; angular jitter’</a:t>
                </a:r>
              </a:p>
              <a:p>
                <a:pPr algn="ctr"/>
                <a:endParaRPr lang="en-GB" sz="1200" i="1" dirty="0">
                  <a:latin typeface="Cambria Math" panose="02040503050406030204" pitchFamily="18" charset="0"/>
                </a:endParaRPr>
              </a:p>
              <a:p>
                <a:pPr algn="ctr"/>
                <a:endParaRPr lang="en-GB" sz="1200" i="1" dirty="0">
                  <a:latin typeface="Cambria Math" panose="02040503050406030204" pitchFamily="18" charset="0"/>
                </a:endParaRP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2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d>
                            <m:dPr>
                              <m:begChr m:val="["/>
                              <m:endChr m:val="]"/>
                              <m:ctrlPr>
                                <a:rPr lang="en-GB" sz="12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GB" sz="1200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p>
                                    <m:sSupPr>
                                      <m:ctrlPr>
                                        <a:rPr lang="en-GB" sz="12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GB" sz="1200" i="1">
                                          <a:latin typeface="Cambria Math" panose="02040503050406030204" pitchFamily="18" charset="0"/>
                                        </a:rPr>
                                        <m:t>𝑑</m:t>
                                      </m:r>
                                    </m:e>
                                    <m:sup>
                                      <m:r>
                                        <a:rPr lang="en-GB" sz="1200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  <m:r>
                                    <a:rPr lang="en-GB" sz="1200" i="1">
                                      <a:latin typeface="Cambria Math" panose="02040503050406030204" pitchFamily="18" charset="0"/>
                                    </a:rPr>
                                    <m:t>𝑊</m:t>
                                  </m:r>
                                </m:num>
                                <m:den>
                                  <m:r>
                                    <a:rPr lang="en-GB" sz="1200" i="1">
                                      <a:latin typeface="Cambria Math" panose="02040503050406030204" pitchFamily="18" charset="0"/>
                                    </a:rPr>
                                    <m:t>𝑑</m:t>
                                  </m:r>
                                  <m:r>
                                    <a:rPr lang="en-GB" sz="1200" i="1">
                                      <a:latin typeface="Cambria Math" panose="02040503050406030204" pitchFamily="18" charset="0"/>
                                    </a:rPr>
                                    <m:t>𝜔</m:t>
                                  </m:r>
                                  <m:r>
                                    <a:rPr lang="en-GB" sz="1200" i="1">
                                      <a:latin typeface="Cambria Math" panose="02040503050406030204" pitchFamily="18" charset="0"/>
                                    </a:rPr>
                                    <m:t>𝑑</m:t>
                                  </m:r>
                                  <m:r>
                                    <a:rPr lang="en-GB" sz="1200">
                                      <a:latin typeface="Cambria Math" panose="02040503050406030204" pitchFamily="18" charset="0"/>
                                    </a:rPr>
                                    <m:t>Ω</m:t>
                                  </m:r>
                                </m:den>
                              </m:f>
                            </m:e>
                          </m:d>
                        </m:e>
                        <m:sub>
                          <m:r>
                            <a:rPr lang="en-GB" sz="1200" i="1">
                              <a:latin typeface="Cambria Math" panose="02040503050406030204" pitchFamily="18" charset="0"/>
                            </a:rPr>
                            <m:t>𝑟𝑎𝑑</m:t>
                          </m:r>
                        </m:sub>
                      </m:sSub>
                      <m:r>
                        <a:rPr lang="en-GB" sz="1200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GB" sz="12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1200" i="1"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p>
                          <m:r>
                            <a:rPr lang="en-GB" sz="120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sSub>
                        <m:sSubPr>
                          <m:ctrlPr>
                            <a:rPr lang="en-GB" sz="12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d>
                            <m:dPr>
                              <m:begChr m:val="["/>
                              <m:endChr m:val="]"/>
                              <m:ctrlPr>
                                <a:rPr lang="en-GB" sz="12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GB" sz="1200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p>
                                    <m:sSupPr>
                                      <m:ctrlPr>
                                        <a:rPr lang="en-GB" sz="12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GB" sz="1200" i="1">
                                          <a:latin typeface="Cambria Math" panose="02040503050406030204" pitchFamily="18" charset="0"/>
                                        </a:rPr>
                                        <m:t>𝑑</m:t>
                                      </m:r>
                                    </m:e>
                                    <m:sup>
                                      <m:r>
                                        <a:rPr lang="en-GB" sz="1200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  <m:r>
                                    <a:rPr lang="en-GB" sz="1200" i="1">
                                      <a:latin typeface="Cambria Math" panose="02040503050406030204" pitchFamily="18" charset="0"/>
                                    </a:rPr>
                                    <m:t>𝑊</m:t>
                                  </m:r>
                                </m:num>
                                <m:den>
                                  <m:r>
                                    <a:rPr lang="en-GB" sz="1200" i="1">
                                      <a:latin typeface="Cambria Math" panose="02040503050406030204" pitchFamily="18" charset="0"/>
                                    </a:rPr>
                                    <m:t>𝑑</m:t>
                                  </m:r>
                                  <m:r>
                                    <a:rPr lang="en-GB" sz="1200" i="1">
                                      <a:latin typeface="Cambria Math" panose="02040503050406030204" pitchFamily="18" charset="0"/>
                                    </a:rPr>
                                    <m:t>𝜔</m:t>
                                  </m:r>
                                  <m:r>
                                    <a:rPr lang="en-GB" sz="1200" i="1">
                                      <a:latin typeface="Cambria Math" panose="02040503050406030204" pitchFamily="18" charset="0"/>
                                    </a:rPr>
                                    <m:t>𝑑</m:t>
                                  </m:r>
                                  <m:r>
                                    <a:rPr lang="en-GB" sz="1200">
                                      <a:latin typeface="Cambria Math" panose="02040503050406030204" pitchFamily="18" charset="0"/>
                                    </a:rPr>
                                    <m:t>Ω</m:t>
                                  </m:r>
                                </m:den>
                              </m:f>
                            </m:e>
                          </m:d>
                        </m:e>
                        <m:sub>
                          <m:r>
                            <a:rPr lang="en-GB" sz="1200" i="1">
                              <a:latin typeface="Cambria Math" panose="02040503050406030204" pitchFamily="18" charset="0"/>
                            </a:rPr>
                            <m:t>𝑠𝑖𝑛𝑔𝑙𝑒</m:t>
                          </m:r>
                        </m:sub>
                      </m:sSub>
                      <m:r>
                        <a:rPr lang="tr-TR" sz="1200" i="1">
                          <a:latin typeface="Cambria Math" panose="02040503050406030204" pitchFamily="18" charset="0"/>
                        </a:rPr>
                        <m:t>𝐹</m:t>
                      </m:r>
                      <m:d>
                        <m:dPr>
                          <m:ctrlPr>
                            <a:rPr lang="tr-TR" sz="12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tr-TR" sz="1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𝜔</m:t>
                          </m:r>
                        </m:e>
                      </m:d>
                    </m:oMath>
                  </m:oMathPara>
                </a14:m>
                <a:endParaRPr lang="en-GB" sz="1200" b="0" i="1" dirty="0">
                  <a:latin typeface="Cambria Math" panose="02040503050406030204" pitchFamily="18" charset="0"/>
                </a:endParaRPr>
              </a:p>
              <a:p>
                <a:pPr algn="ctr"/>
                <a:endParaRPr lang="en-GB" sz="1200" b="0" i="1" dirty="0">
                  <a:latin typeface="Cambria Math" panose="02040503050406030204" pitchFamily="18" charset="0"/>
                </a:endParaRP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tr-TR" sz="1200" b="0" i="1" smtClean="0">
                          <a:latin typeface="Cambria Math" panose="02040503050406030204" pitchFamily="18" charset="0"/>
                        </a:rPr>
                        <m:t>𝑆</m:t>
                      </m:r>
                      <m:d>
                        <m:dPr>
                          <m:ctrlPr>
                            <a:rPr lang="tr-TR" sz="12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tr-TR" sz="1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𝜔</m:t>
                          </m:r>
                        </m:e>
                      </m:d>
                      <m:r>
                        <a:rPr lang="tr-TR" sz="1200" i="1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tr-TR" sz="12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tr-TR" sz="1200" i="1"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p>
                          <m:r>
                            <a:rPr lang="tr-TR" sz="1200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GB" sz="1200" b="0" i="1" smtClean="0">
                          <a:latin typeface="Cambria Math" panose="02040503050406030204" pitchFamily="18" charset="0"/>
                        </a:rPr>
                        <m:t> </m:t>
                      </m:r>
                      <m:sSub>
                        <m:sSubPr>
                          <m:ctrlPr>
                            <a:rPr lang="tr-TR" sz="12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tr-TR" sz="1200" b="0" i="1" smtClean="0"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tr-TR" sz="1200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sub>
                      </m:sSub>
                      <m:d>
                        <m:dPr>
                          <m:ctrlPr>
                            <a:rPr lang="tr-TR" sz="12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tr-TR" sz="1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𝜔</m:t>
                          </m:r>
                        </m:e>
                      </m:d>
                      <m:r>
                        <a:rPr lang="tr-TR" sz="12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tr-TR" sz="1200" b="0" i="1" smtClean="0">
                          <a:latin typeface="Cambria Math" panose="02040503050406030204" pitchFamily="18" charset="0"/>
                        </a:rPr>
                        <m:t>𝐹</m:t>
                      </m:r>
                      <m:d>
                        <m:dPr>
                          <m:ctrlPr>
                            <a:rPr lang="tr-TR" sz="12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tr-TR" sz="1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𝜔</m:t>
                          </m:r>
                        </m:e>
                      </m:d>
                    </m:oMath>
                  </m:oMathPara>
                </a14:m>
                <a:endParaRPr lang="tr-TR" sz="1200" b="0" dirty="0"/>
              </a:p>
              <a:p>
                <a:pPr algn="ctr"/>
                <a:endParaRPr lang="tr-TR" sz="1200" b="0" dirty="0"/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12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120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tr-TR" sz="1200" b="0" i="1" smtClean="0">
                                  <a:latin typeface="Cambria Math" panose="02040503050406030204" pitchFamily="18" charset="0"/>
                                </a:rPr>
                                <m:t>𝑆</m:t>
                              </m:r>
                            </m:e>
                            <m:sub>
                              <m:r>
                                <a:rPr lang="tr-TR" sz="1200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r>
                            <a:rPr lang="tr-TR" sz="1200" b="0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sSub>
                            <m:sSubPr>
                              <m:ctrlPr>
                                <a:rPr lang="en-US" sz="120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tr-TR" sz="12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tr-TR" sz="1200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r>
                            <a:rPr lang="tr-TR" sz="1200" b="0" i="1" smtClean="0">
                              <a:latin typeface="Cambria Math" panose="02040503050406030204" pitchFamily="18" charset="0"/>
                            </a:rPr>
                            <m:t>)</m:t>
                          </m:r>
                        </m:num>
                        <m:den>
                          <m:sSub>
                            <m:sSubPr>
                              <m:ctrlPr>
                                <a:rPr lang="en-US" sz="120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tr-TR" sz="1200" b="0" i="1" smtClean="0">
                                  <a:latin typeface="Cambria Math" panose="02040503050406030204" pitchFamily="18" charset="0"/>
                                </a:rPr>
                                <m:t>𝑆</m:t>
                              </m:r>
                            </m:e>
                            <m:sub>
                              <m:r>
                                <a:rPr lang="tr-TR" sz="12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  <m:r>
                            <a:rPr lang="tr-TR" sz="1200" b="0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sSub>
                            <m:sSubPr>
                              <m:ctrlPr>
                                <a:rPr lang="en-US" sz="120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tr-TR" sz="12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tr-TR" sz="12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  <m:r>
                            <a:rPr lang="tr-TR" sz="1200" b="0" i="1" smtClean="0">
                              <a:latin typeface="Cambria Math" panose="02040503050406030204" pitchFamily="18" charset="0"/>
                            </a:rPr>
                            <m:t>)</m:t>
                          </m:r>
                        </m:den>
                      </m:f>
                      <m:r>
                        <a:rPr lang="en-GB" sz="12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sz="12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tr-TR" sz="12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tr-TR" sz="1200" b="0" i="1" smtClean="0">
                                  <a:latin typeface="Cambria Math" panose="02040503050406030204" pitchFamily="18" charset="0"/>
                                </a:rPr>
                                <m:t>𝑆</m:t>
                              </m:r>
                            </m:e>
                            <m:sub>
                              <m:r>
                                <a:rPr lang="tr-TR" sz="1200" b="0" i="1" smtClean="0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  <m:r>
                                <a:rPr lang="tr-TR" sz="1200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d>
                            <m:dPr>
                              <m:ctrlPr>
                                <a:rPr lang="tr-TR" sz="12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sz="12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tr-TR" sz="12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𝜔</m:t>
                                  </m:r>
                                </m:e>
                                <m:sub>
                                  <m:r>
                                    <a:rPr lang="tr-TR" sz="1200" b="0" i="1" smtClean="0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</m:e>
                          </m:d>
                          <m:r>
                            <a:rPr lang="tr-TR" sz="1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r>
                            <m:rPr>
                              <m:sty m:val="p"/>
                            </m:rPr>
                            <a:rPr lang="en-GB" sz="1200" b="0" i="0" smtClean="0">
                              <a:latin typeface="Cambria Math" panose="02040503050406030204" pitchFamily="18" charset="0"/>
                            </a:rPr>
                            <m:t>exp</m:t>
                          </m:r>
                          <m:r>
                            <a:rPr lang="en-GB" sz="1200" b="0" i="1" smtClean="0">
                              <a:latin typeface="Cambria Math" panose="02040503050406030204" pitchFamily="18" charset="0"/>
                            </a:rPr>
                            <m:t>⁡(−</m:t>
                          </m:r>
                          <m:sSubSup>
                            <m:sSubSupPr>
                              <m:ctrlPr>
                                <a:rPr lang="en-GB" sz="1200" b="0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tr-TR" sz="1200" b="0" i="1" smtClean="0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e>
                            <m:sub>
                              <m:r>
                                <a:rPr lang="tr-TR" sz="1200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  <m:sup>
                              <m:r>
                                <a:rPr lang="tr-TR" sz="12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  <m:sSubSup>
                            <m:sSubSupPr>
                              <m:ctrlPr>
                                <a:rPr lang="en-GB" sz="1200" b="0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GB" sz="12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tr-TR" sz="12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𝑧</m:t>
                              </m:r>
                            </m:sub>
                            <m:sup>
                              <m:r>
                                <a:rPr lang="en-GB" sz="12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  <m:r>
                            <a:rPr lang="en-GB" sz="1200" b="0" i="1" smtClean="0">
                              <a:latin typeface="Cambria Math" panose="02040503050406030204" pitchFamily="18" charset="0"/>
                            </a:rPr>
                            <m:t>)</m:t>
                          </m:r>
                          <m:r>
                            <m:rPr>
                              <m:nor/>
                            </m:rPr>
                            <a:rPr lang="en-GB" sz="1200" dirty="0"/>
                            <m:t> </m:t>
                          </m:r>
                        </m:num>
                        <m:den>
                          <m:sSub>
                            <m:sSubPr>
                              <m:ctrlPr>
                                <a:rPr lang="tr-TR" sz="12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tr-TR" sz="1200" b="0" i="1" smtClean="0">
                                  <a:latin typeface="Cambria Math" panose="02040503050406030204" pitchFamily="18" charset="0"/>
                                </a:rPr>
                                <m:t>𝑆</m:t>
                              </m:r>
                            </m:e>
                            <m:sub>
                              <m:r>
                                <a:rPr lang="tr-TR" sz="1200" b="0" i="1" smtClean="0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  <m:r>
                                <a:rPr lang="tr-TR" sz="12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  <m:d>
                            <m:dPr>
                              <m:ctrlPr>
                                <a:rPr lang="tr-TR" sz="12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sz="12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tr-TR" sz="12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𝜔</m:t>
                                  </m:r>
                                </m:e>
                                <m:sub>
                                  <m:r>
                                    <a:rPr lang="tr-TR" sz="1200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</m:e>
                          </m:d>
                          <m:r>
                            <a:rPr lang="tr-TR" sz="1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r>
                            <m:rPr>
                              <m:sty m:val="p"/>
                            </m:rPr>
                            <a:rPr lang="en-GB" sz="1200" b="0" i="0" smtClean="0">
                              <a:latin typeface="Cambria Math" panose="02040503050406030204" pitchFamily="18" charset="0"/>
                            </a:rPr>
                            <m:t>exp</m:t>
                          </m:r>
                          <m:r>
                            <a:rPr lang="en-GB" sz="1200" b="0" i="1" smtClean="0">
                              <a:latin typeface="Cambria Math" panose="02040503050406030204" pitchFamily="18" charset="0"/>
                            </a:rPr>
                            <m:t>⁡(−</m:t>
                          </m:r>
                          <m:sSubSup>
                            <m:sSubSupPr>
                              <m:ctrlPr>
                                <a:rPr lang="en-GB" sz="1200" b="0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tr-TR" sz="1200" b="0" i="1" smtClean="0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e>
                            <m:sub>
                              <m:r>
                                <a:rPr lang="tr-TR" sz="12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  <m:sup>
                              <m:r>
                                <a:rPr lang="tr-TR" sz="12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  <m:sSubSup>
                            <m:sSubSupPr>
                              <m:ctrlPr>
                                <a:rPr lang="en-GB" sz="1200" b="0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GB" sz="12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en-GB" sz="1200" b="0" i="1" smtClean="0">
                                  <a:latin typeface="Cambria Math" panose="02040503050406030204" pitchFamily="18" charset="0"/>
                                </a:rPr>
                                <m:t>𝑧</m:t>
                              </m:r>
                            </m:sub>
                            <m:sup>
                              <m:r>
                                <a:rPr lang="en-GB" sz="12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  <m:r>
                            <a:rPr lang="en-GB" sz="1200" b="0" i="1" smtClean="0">
                              <a:latin typeface="Cambria Math" panose="02040503050406030204" pitchFamily="18" charset="0"/>
                            </a:rPr>
                            <m:t>)</m:t>
                          </m:r>
                        </m:den>
                      </m:f>
                    </m:oMath>
                  </m:oMathPara>
                </a14:m>
                <a:endParaRPr lang="tr-TR" sz="1200" b="0" dirty="0"/>
              </a:p>
              <a:p>
                <a:pPr algn="ctr"/>
                <a:endParaRPr lang="tr-TR" sz="1200" dirty="0"/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tr-TR" sz="12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tr-TR" sz="12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tr-TR" sz="1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𝑧</m:t>
                          </m:r>
                          <m:r>
                            <a:rPr lang="tr-TR" sz="1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</m:t>
                          </m:r>
                          <m:r>
                            <a:rPr lang="tr-TR" sz="1200" b="0" i="1" smtClean="0">
                              <a:latin typeface="Cambria Math" panose="02040503050406030204" pitchFamily="18" charset="0"/>
                            </a:rPr>
                            <m:t>𝑟𝑚𝑠</m:t>
                          </m:r>
                        </m:sub>
                      </m:sSub>
                      <m:r>
                        <a:rPr lang="tr-TR" sz="1200" i="1">
                          <a:latin typeface="Cambria Math" panose="02040503050406030204" pitchFamily="18" charset="0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tr-TR" sz="1200" i="1" smtClean="0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d>
                            <m:dPr>
                              <m:begChr m:val="|"/>
                              <m:endChr m:val="|"/>
                              <m:ctrlPr>
                                <a:rPr lang="tr-TR" sz="120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tr-TR" sz="12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tr-TR" sz="1200" b="0" i="1" smtClean="0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num>
                                <m:den>
                                  <m:sSubSup>
                                    <m:sSubSupPr>
                                      <m:ctrlPr>
                                        <a:rPr lang="tr-TR" sz="120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tr-TR" sz="1200" b="0" i="1" smtClean="0">
                                          <a:latin typeface="Cambria Math" panose="02040503050406030204" pitchFamily="18" charset="0"/>
                                        </a:rPr>
                                        <m:t>𝑘</m:t>
                                      </m:r>
                                    </m:e>
                                    <m:sub>
                                      <m:r>
                                        <a:rPr lang="tr-TR" sz="1200" b="0" i="1" smtClean="0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b>
                                    <m:sup>
                                      <m:r>
                                        <a:rPr lang="tr-TR" sz="1200" b="0" i="1" smtClean="0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bSup>
                                  <m:r>
                                    <a:rPr lang="tr-TR" sz="1200" b="0" i="1" smtClean="0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sSubSup>
                                    <m:sSubSupPr>
                                      <m:ctrlPr>
                                        <a:rPr lang="tr-TR" sz="120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tr-TR" sz="1200" b="0" i="1" smtClean="0">
                                          <a:latin typeface="Cambria Math" panose="02040503050406030204" pitchFamily="18" charset="0"/>
                                        </a:rPr>
                                        <m:t>𝑘</m:t>
                                      </m:r>
                                    </m:e>
                                    <m:sub>
                                      <m:r>
                                        <a:rPr lang="tr-TR" sz="1200" b="0" i="1" smtClean="0">
                                          <a:latin typeface="Cambria Math" panose="02040503050406030204" pitchFamily="18" charset="0"/>
                                        </a:rPr>
                                        <m:t>1</m:t>
                                      </m:r>
                                    </m:sub>
                                    <m:sup>
                                      <m:r>
                                        <a:rPr lang="tr-TR" sz="1200" b="0" i="1" smtClean="0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bSup>
                                </m:den>
                              </m:f>
                              <m:r>
                                <a:rPr lang="tr-TR" sz="1200" b="0" i="1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tr-TR" sz="12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∙</m:t>
                              </m:r>
                              <m:func>
                                <m:funcPr>
                                  <m:ctrlPr>
                                    <a:rPr lang="tr-TR" sz="12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</m:rPr>
                                    <a:rPr lang="tr-TR" sz="1200" b="0" i="0" smtClean="0">
                                      <a:latin typeface="Cambria Math" panose="02040503050406030204" pitchFamily="18" charset="0"/>
                                    </a:rPr>
                                    <m:t>ln</m:t>
                                  </m:r>
                                </m:fName>
                                <m:e>
                                  <m:d>
                                    <m:dPr>
                                      <m:ctrlPr>
                                        <a:rPr lang="tr-TR" sz="12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f>
                                        <m:fPr>
                                          <m:ctrlPr>
                                            <a:rPr lang="tr-TR" sz="1200" b="0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fPr>
                                        <m:num>
                                          <m:sSub>
                                            <m:sSubPr>
                                              <m:ctrlPr>
                                                <a:rPr lang="tr-TR" sz="1200" b="0" i="1" smtClean="0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tr-TR" sz="1200" b="0" i="1" smtClean="0">
                                                  <a:latin typeface="Cambria Math" panose="02040503050406030204" pitchFamily="18" charset="0"/>
                                                </a:rPr>
                                                <m:t>𝑆</m:t>
                                              </m:r>
                                            </m:e>
                                            <m:sub>
                                              <m:r>
                                                <a:rPr lang="tr-TR" sz="1200" b="0" i="1" smtClean="0">
                                                  <a:latin typeface="Cambria Math" panose="02040503050406030204" pitchFamily="18" charset="0"/>
                                                </a:rPr>
                                                <m:t>1</m:t>
                                              </m:r>
                                            </m:sub>
                                          </m:sSub>
                                          <m:d>
                                            <m:dPr>
                                              <m:ctrlPr>
                                                <a:rPr lang="tr-TR" sz="1200" b="0" i="1" smtClean="0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dPr>
                                            <m:e>
                                              <m:sSub>
                                                <m:sSubPr>
                                                  <m:ctrlPr>
                                                    <a:rPr lang="en-US" sz="1200" i="1" smtClean="0">
                                                      <a:latin typeface="Cambria Math" panose="02040503050406030204" pitchFamily="18" charset="0"/>
                                                    </a:rPr>
                                                  </m:ctrlPr>
                                                </m:sSubPr>
                                                <m:e>
                                                  <m:r>
                                                    <a:rPr lang="tr-TR" sz="1200" b="0" i="1" smtClean="0">
                                                      <a:latin typeface="Cambria Math" panose="02040503050406030204" pitchFamily="18" charset="0"/>
                                                      <a:ea typeface="Cambria Math" panose="02040503050406030204" pitchFamily="18" charset="0"/>
                                                    </a:rPr>
                                                    <m:t>𝜔</m:t>
                                                  </m:r>
                                                </m:e>
                                                <m:sub>
                                                  <m:r>
                                                    <a:rPr lang="tr-TR" sz="1200" b="0" i="1" smtClean="0">
                                                      <a:latin typeface="Cambria Math" panose="02040503050406030204" pitchFamily="18" charset="0"/>
                                                    </a:rPr>
                                                    <m:t>1</m:t>
                                                  </m:r>
                                                </m:sub>
                                              </m:sSub>
                                            </m:e>
                                          </m:d>
                                          <m:r>
                                            <a:rPr lang="en-GB" sz="1200" b="0" i="1" smtClean="0">
                                              <a:latin typeface="Cambria Math" panose="02040503050406030204" pitchFamily="18" charset="0"/>
                                            </a:rPr>
                                            <m:t> </m:t>
                                          </m:r>
                                          <m:r>
                                            <a:rPr lang="tr-TR" sz="1200" b="0" i="1" smtClean="0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∙</m:t>
                                          </m:r>
                                          <m:sSub>
                                            <m:sSubPr>
                                              <m:ctrlPr>
                                                <a:rPr lang="tr-TR" sz="1200" b="0" i="1" smtClean="0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tr-TR" sz="1200" b="0" i="1" smtClean="0">
                                                  <a:latin typeface="Cambria Math" panose="02040503050406030204" pitchFamily="18" charset="0"/>
                                                </a:rPr>
                                                <m:t>𝑆</m:t>
                                              </m:r>
                                            </m:e>
                                            <m:sub>
                                              <m:r>
                                                <a:rPr lang="tr-TR" sz="1200" b="0" i="1" smtClean="0">
                                                  <a:latin typeface="Cambria Math" panose="02040503050406030204" pitchFamily="18" charset="0"/>
                                                </a:rPr>
                                                <m:t>𝑒</m:t>
                                              </m:r>
                                              <m:r>
                                                <a:rPr lang="tr-TR" sz="1200" b="0" i="1" smtClean="0">
                                                  <a:latin typeface="Cambria Math" panose="02040503050406030204" pitchFamily="18" charset="0"/>
                                                </a:rPr>
                                                <m:t>2</m:t>
                                              </m:r>
                                            </m:sub>
                                          </m:sSub>
                                          <m:d>
                                            <m:dPr>
                                              <m:ctrlPr>
                                                <a:rPr lang="tr-TR" sz="1200" b="0" i="1" smtClean="0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dPr>
                                            <m:e>
                                              <m:sSub>
                                                <m:sSubPr>
                                                  <m:ctrlPr>
                                                    <a:rPr lang="en-US" sz="1200" i="1" smtClean="0">
                                                      <a:latin typeface="Cambria Math" panose="02040503050406030204" pitchFamily="18" charset="0"/>
                                                    </a:rPr>
                                                  </m:ctrlPr>
                                                </m:sSubPr>
                                                <m:e>
                                                  <m:r>
                                                    <a:rPr lang="tr-TR" sz="1200" b="0" i="1" smtClean="0">
                                                      <a:latin typeface="Cambria Math" panose="02040503050406030204" pitchFamily="18" charset="0"/>
                                                      <a:ea typeface="Cambria Math" panose="02040503050406030204" pitchFamily="18" charset="0"/>
                                                    </a:rPr>
                                                    <m:t>𝜔</m:t>
                                                  </m:r>
                                                </m:e>
                                                <m:sub>
                                                  <m:r>
                                                    <a:rPr lang="tr-TR" sz="1200" b="0" i="1" smtClean="0">
                                                      <a:latin typeface="Cambria Math" panose="02040503050406030204" pitchFamily="18" charset="0"/>
                                                    </a:rPr>
                                                    <m:t>2</m:t>
                                                  </m:r>
                                                </m:sub>
                                              </m:sSub>
                                            </m:e>
                                          </m:d>
                                        </m:num>
                                        <m:den>
                                          <m:sSub>
                                            <m:sSubPr>
                                              <m:ctrlPr>
                                                <a:rPr lang="tr-TR" sz="1200" b="0" i="1" smtClean="0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bPr>
                                            <m:e>
                                              <m:sSub>
                                                <m:sSubPr>
                                                  <m:ctrlPr>
                                                    <a:rPr lang="tr-TR" sz="1200" b="0" i="1" smtClean="0">
                                                      <a:latin typeface="Cambria Math" panose="02040503050406030204" pitchFamily="18" charset="0"/>
                                                    </a:rPr>
                                                  </m:ctrlPr>
                                                </m:sSubPr>
                                                <m:e>
                                                  <m:r>
                                                    <a:rPr lang="tr-TR" sz="1200" b="0" i="1" smtClean="0">
                                                      <a:latin typeface="Cambria Math" panose="02040503050406030204" pitchFamily="18" charset="0"/>
                                                    </a:rPr>
                                                    <m:t>𝑆</m:t>
                                                  </m:r>
                                                </m:e>
                                                <m:sub>
                                                  <m:r>
                                                    <a:rPr lang="tr-TR" sz="1200" b="0" i="1" smtClean="0">
                                                      <a:latin typeface="Cambria Math" panose="02040503050406030204" pitchFamily="18" charset="0"/>
                                                    </a:rPr>
                                                    <m:t>2</m:t>
                                                  </m:r>
                                                </m:sub>
                                              </m:sSub>
                                              <m:d>
                                                <m:dPr>
                                                  <m:ctrlPr>
                                                    <a:rPr lang="tr-TR" sz="1200" b="0" i="1" smtClean="0">
                                                      <a:latin typeface="Cambria Math" panose="02040503050406030204" pitchFamily="18" charset="0"/>
                                                    </a:rPr>
                                                  </m:ctrlPr>
                                                </m:dPr>
                                                <m:e>
                                                  <m:sSub>
                                                    <m:sSubPr>
                                                      <m:ctrlPr>
                                                        <a:rPr lang="en-US" sz="1200" i="1" smtClean="0">
                                                          <a:latin typeface="Cambria Math" panose="02040503050406030204" pitchFamily="18" charset="0"/>
                                                        </a:rPr>
                                                      </m:ctrlPr>
                                                    </m:sSubPr>
                                                    <m:e>
                                                      <m:r>
                                                        <a:rPr lang="tr-TR" sz="1200" b="0" i="1" smtClean="0">
                                                          <a:latin typeface="Cambria Math" panose="02040503050406030204" pitchFamily="18" charset="0"/>
                                                          <a:ea typeface="Cambria Math" panose="02040503050406030204" pitchFamily="18" charset="0"/>
                                                        </a:rPr>
                                                        <m:t>𝜔</m:t>
                                                      </m:r>
                                                    </m:e>
                                                    <m:sub>
                                                      <m:r>
                                                        <a:rPr lang="tr-TR" sz="1200" b="0" i="1" smtClean="0">
                                                          <a:latin typeface="Cambria Math" panose="02040503050406030204" pitchFamily="18" charset="0"/>
                                                        </a:rPr>
                                                        <m:t>2</m:t>
                                                      </m:r>
                                                    </m:sub>
                                                  </m:sSub>
                                                </m:e>
                                              </m:d>
                                              <m:r>
                                                <a:rPr lang="tr-TR" sz="1200" b="0" i="1" smtClean="0">
                                                  <a:latin typeface="Cambria Math" panose="02040503050406030204" pitchFamily="18" charset="0"/>
                                                  <a:ea typeface="Cambria Math" panose="02040503050406030204" pitchFamily="18" charset="0"/>
                                                </a:rPr>
                                                <m:t>∙</m:t>
                                              </m:r>
                                              <m:r>
                                                <a:rPr lang="tr-TR" sz="1200" b="0" i="1" smtClean="0">
                                                  <a:latin typeface="Cambria Math" panose="02040503050406030204" pitchFamily="18" charset="0"/>
                                                </a:rPr>
                                                <m:t>𝑆</m:t>
                                              </m:r>
                                            </m:e>
                                            <m:sub>
                                              <m:r>
                                                <a:rPr lang="tr-TR" sz="1200" b="0" i="1" smtClean="0">
                                                  <a:latin typeface="Cambria Math" panose="02040503050406030204" pitchFamily="18" charset="0"/>
                                                </a:rPr>
                                                <m:t>𝑒</m:t>
                                              </m:r>
                                              <m:r>
                                                <a:rPr lang="tr-TR" sz="1200" b="0" i="1" smtClean="0">
                                                  <a:latin typeface="Cambria Math" panose="02040503050406030204" pitchFamily="18" charset="0"/>
                                                </a:rPr>
                                                <m:t>1</m:t>
                                              </m:r>
                                            </m:sub>
                                          </m:sSub>
                                          <m:d>
                                            <m:dPr>
                                              <m:ctrlPr>
                                                <a:rPr lang="tr-TR" sz="1200" b="0" i="1" smtClean="0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dPr>
                                            <m:e>
                                              <m:sSub>
                                                <m:sSubPr>
                                                  <m:ctrlPr>
                                                    <a:rPr lang="en-US" sz="1200" i="1" smtClean="0">
                                                      <a:latin typeface="Cambria Math" panose="02040503050406030204" pitchFamily="18" charset="0"/>
                                                    </a:rPr>
                                                  </m:ctrlPr>
                                                </m:sSubPr>
                                                <m:e>
                                                  <m:r>
                                                    <a:rPr lang="tr-TR" sz="1200" b="0" i="1" smtClean="0">
                                                      <a:latin typeface="Cambria Math" panose="02040503050406030204" pitchFamily="18" charset="0"/>
                                                      <a:ea typeface="Cambria Math" panose="02040503050406030204" pitchFamily="18" charset="0"/>
                                                    </a:rPr>
                                                    <m:t>𝜔</m:t>
                                                  </m:r>
                                                </m:e>
                                                <m:sub>
                                                  <m:r>
                                                    <a:rPr lang="tr-TR" sz="1200" b="0" i="1" smtClean="0">
                                                      <a:latin typeface="Cambria Math" panose="02040503050406030204" pitchFamily="18" charset="0"/>
                                                    </a:rPr>
                                                    <m:t>1</m:t>
                                                  </m:r>
                                                </m:sub>
                                              </m:sSub>
                                            </m:e>
                                          </m:d>
                                        </m:den>
                                      </m:f>
                                    </m:e>
                                  </m:d>
                                </m:e>
                              </m:func>
                            </m:e>
                          </m:d>
                        </m:e>
                      </m:rad>
                    </m:oMath>
                  </m:oMathPara>
                </a14:m>
                <a:endParaRPr lang="en-US" sz="1200" dirty="0"/>
              </a:p>
            </p:txBody>
          </p:sp>
        </mc:Choice>
        <mc:Fallback xmlns=""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E8632B62-A4DB-0330-5E82-A125FE7F0A4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3674" y="1433473"/>
                <a:ext cx="3379573" cy="3180358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 w="19050">
                <a:solidFill>
                  <a:srgbClr val="C00000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Arrow: Left-Right 8">
            <a:extLst>
              <a:ext uri="{FF2B5EF4-FFF2-40B4-BE49-F238E27FC236}">
                <a16:creationId xmlns:a16="http://schemas.microsoft.com/office/drawing/2014/main" id="{57967CDB-194D-22E7-FA20-02084751E94C}"/>
              </a:ext>
            </a:extLst>
          </p:cNvPr>
          <p:cNvSpPr/>
          <p:nvPr/>
        </p:nvSpPr>
        <p:spPr>
          <a:xfrm>
            <a:off x="4664870" y="2406147"/>
            <a:ext cx="1087395" cy="298232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itle 2">
            <a:extLst>
              <a:ext uri="{FF2B5EF4-FFF2-40B4-BE49-F238E27FC236}">
                <a16:creationId xmlns:a16="http://schemas.microsoft.com/office/drawing/2014/main" id="{D052445F-5A57-FB46-D63F-CD385D642BF3}"/>
              </a:ext>
            </a:extLst>
          </p:cNvPr>
          <p:cNvSpPr txBox="1">
            <a:spLocks/>
          </p:cNvSpPr>
          <p:nvPr/>
        </p:nvSpPr>
        <p:spPr>
          <a:xfrm>
            <a:off x="407988" y="373593"/>
            <a:ext cx="11376025" cy="70990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/>
              <a:t>Tests @CLEAR – Bunch Length Sensitivity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2" name="Table 3">
                <a:extLst>
                  <a:ext uri="{FF2B5EF4-FFF2-40B4-BE49-F238E27FC236}">
                    <a16:creationId xmlns:a16="http://schemas.microsoft.com/office/drawing/2014/main" id="{BE87A5A9-E091-FFB1-3E90-D2D176FE6DDF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117407952"/>
                  </p:ext>
                </p:extLst>
              </p:nvPr>
            </p:nvGraphicFramePr>
            <p:xfrm>
              <a:off x="10091243" y="4568350"/>
              <a:ext cx="1900989" cy="121920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103979">
                      <a:extLst>
                        <a:ext uri="{9D8B030D-6E8A-4147-A177-3AD203B41FA5}">
                          <a16:colId xmlns:a16="http://schemas.microsoft.com/office/drawing/2014/main" val="2566145240"/>
                        </a:ext>
                      </a:extLst>
                    </a:gridCol>
                    <a:gridCol w="797010">
                      <a:extLst>
                        <a:ext uri="{9D8B030D-6E8A-4147-A177-3AD203B41FA5}">
                          <a16:colId xmlns:a16="http://schemas.microsoft.com/office/drawing/2014/main" val="2145926306"/>
                        </a:ext>
                      </a:extLst>
                    </a:gridCol>
                  </a:tblGrid>
                  <a:tr h="200123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900" dirty="0"/>
                            <a:t>Simulation Parameters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900" dirty="0"/>
                            <a:t>Value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4124594693"/>
                      </a:ext>
                    </a:extLst>
                  </a:tr>
                  <a:tr h="154561">
                    <a:tc>
                      <a:txBody>
                        <a:bodyPr/>
                        <a:lstStyle/>
                        <a:p>
                          <a:r>
                            <a:rPr lang="en-GB" sz="800" dirty="0"/>
                            <a:t>Energy, E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800" dirty="0"/>
                            <a:t>150 [MeV]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620775986"/>
                      </a:ext>
                    </a:extLst>
                  </a:tr>
                  <a:tr h="154561">
                    <a:tc>
                      <a:txBody>
                        <a:bodyPr/>
                        <a:lstStyle/>
                        <a:p>
                          <a:r>
                            <a:rPr lang="en-GB" sz="800" dirty="0"/>
                            <a:t>Charge, Q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800" dirty="0"/>
                            <a:t>100 [</a:t>
                          </a:r>
                          <a:r>
                            <a:rPr lang="en-GB" sz="800" dirty="0" err="1"/>
                            <a:t>pC</a:t>
                          </a:r>
                          <a:r>
                            <a:rPr lang="en-GB" sz="800" dirty="0"/>
                            <a:t>]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806080755"/>
                      </a:ext>
                    </a:extLst>
                  </a:tr>
                  <a:tr h="154561">
                    <a:tc>
                      <a:txBody>
                        <a:bodyPr/>
                        <a:lstStyle/>
                        <a:p>
                          <a:r>
                            <a:rPr lang="en-GB" sz="800" dirty="0"/>
                            <a:t>Length,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GB" sz="8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80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𝜎</m:t>
                                  </m:r>
                                </m:e>
                                <m:sub>
                                  <m:r>
                                    <a:rPr lang="en-GB" sz="800" b="0" i="1" smtClean="0">
                                      <a:latin typeface="Cambria Math" panose="02040503050406030204" pitchFamily="18" charset="0"/>
                                    </a:rPr>
                                    <m:t>𝑧</m:t>
                                  </m:r>
                                </m:sub>
                              </m:sSub>
                            </m:oMath>
                          </a14:m>
                          <a:endParaRPr lang="en-GB" sz="8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800" dirty="0"/>
                            <a:t>200 fs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402037800"/>
                      </a:ext>
                    </a:extLst>
                  </a:tr>
                  <a:tr h="154561">
                    <a:tc>
                      <a:txBody>
                        <a:bodyPr/>
                        <a:lstStyle/>
                        <a:p>
                          <a:r>
                            <a:rPr lang="en-GB" sz="800" dirty="0"/>
                            <a:t>Size,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GB" sz="8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80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𝜎</m:t>
                                  </m:r>
                                </m:e>
                                <m:sub>
                                  <m:r>
                                    <a:rPr lang="en-GB" sz="8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𝑟</m:t>
                                  </m:r>
                                </m:sub>
                              </m:sSub>
                            </m:oMath>
                          </a14:m>
                          <a:endParaRPr lang="en-GB" sz="8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800" dirty="0"/>
                            <a:t>0.2 mm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03090048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2" name="Table 3">
                <a:extLst>
                  <a:ext uri="{FF2B5EF4-FFF2-40B4-BE49-F238E27FC236}">
                    <a16:creationId xmlns:a16="http://schemas.microsoft.com/office/drawing/2014/main" id="{BE87A5A9-E091-FFB1-3E90-D2D176FE6DDF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117407952"/>
                  </p:ext>
                </p:extLst>
              </p:nvPr>
            </p:nvGraphicFramePr>
            <p:xfrm>
              <a:off x="10091243" y="4568350"/>
              <a:ext cx="1900989" cy="121920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103979">
                      <a:extLst>
                        <a:ext uri="{9D8B030D-6E8A-4147-A177-3AD203B41FA5}">
                          <a16:colId xmlns:a16="http://schemas.microsoft.com/office/drawing/2014/main" val="2566145240"/>
                        </a:ext>
                      </a:extLst>
                    </a:gridCol>
                    <a:gridCol w="797010">
                      <a:extLst>
                        <a:ext uri="{9D8B030D-6E8A-4147-A177-3AD203B41FA5}">
                          <a16:colId xmlns:a16="http://schemas.microsoft.com/office/drawing/2014/main" val="2145926306"/>
                        </a:ext>
                      </a:extLst>
                    </a:gridCol>
                  </a:tblGrid>
                  <a:tr h="36576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900" dirty="0"/>
                            <a:t>Simulation Parameters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900" dirty="0"/>
                            <a:t>Value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4124594693"/>
                      </a:ext>
                    </a:extLst>
                  </a:tr>
                  <a:tr h="213360">
                    <a:tc>
                      <a:txBody>
                        <a:bodyPr/>
                        <a:lstStyle/>
                        <a:p>
                          <a:r>
                            <a:rPr lang="en-GB" sz="800" dirty="0"/>
                            <a:t>Energy, E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800" dirty="0"/>
                            <a:t>150 [MeV]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620775986"/>
                      </a:ext>
                    </a:extLst>
                  </a:tr>
                  <a:tr h="213360">
                    <a:tc>
                      <a:txBody>
                        <a:bodyPr/>
                        <a:lstStyle/>
                        <a:p>
                          <a:r>
                            <a:rPr lang="en-GB" sz="800" dirty="0"/>
                            <a:t>Charge, Q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800" dirty="0"/>
                            <a:t>100 [</a:t>
                          </a:r>
                          <a:r>
                            <a:rPr lang="en-GB" sz="800" dirty="0" err="1"/>
                            <a:t>pC</a:t>
                          </a:r>
                          <a:r>
                            <a:rPr lang="en-GB" sz="800" dirty="0"/>
                            <a:t>]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806080755"/>
                      </a:ext>
                    </a:extLst>
                  </a:tr>
                  <a:tr h="21336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549" t="-377143" r="-74176" b="-10571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800" dirty="0"/>
                            <a:t>200 fs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402037800"/>
                      </a:ext>
                    </a:extLst>
                  </a:tr>
                  <a:tr h="21336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549" t="-477143" r="-74176" b="-571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800" dirty="0"/>
                            <a:t>0.2 mm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03090048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14" name="TextBox 13">
            <a:extLst>
              <a:ext uri="{FF2B5EF4-FFF2-40B4-BE49-F238E27FC236}">
                <a16:creationId xmlns:a16="http://schemas.microsoft.com/office/drawing/2014/main" id="{6F25BFA8-557B-0C59-EEDB-323A2DE9D30F}"/>
              </a:ext>
            </a:extLst>
          </p:cNvPr>
          <p:cNvSpPr txBox="1"/>
          <p:nvPr/>
        </p:nvSpPr>
        <p:spPr>
          <a:xfrm>
            <a:off x="159905" y="4963803"/>
            <a:ext cx="5950156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endParaRPr lang="en-GB" sz="1200" dirty="0">
              <a:solidFill>
                <a:srgbClr val="C00000"/>
              </a:solidFill>
            </a:endParaRPr>
          </a:p>
          <a:p>
            <a:r>
              <a:rPr lang="en-GB" sz="1200" dirty="0">
                <a:solidFill>
                  <a:srgbClr val="C00000"/>
                </a:solidFill>
              </a:rPr>
              <a:t>Both detectors are working in DR dominated part : no bunch length sensitivity ! </a:t>
            </a:r>
            <a:endParaRPr lang="en-US" sz="1200" dirty="0">
              <a:solidFill>
                <a:srgbClr val="C00000"/>
              </a:solidFill>
            </a:endParaRPr>
          </a:p>
          <a:p>
            <a:endParaRPr lang="en-GB" sz="1200" dirty="0">
              <a:solidFill>
                <a:srgbClr val="C00000"/>
              </a:solidFill>
            </a:endParaRPr>
          </a:p>
          <a:p>
            <a:r>
              <a:rPr lang="en-GB" sz="1200" dirty="0">
                <a:solidFill>
                  <a:srgbClr val="C00000"/>
                </a:solidFill>
              </a:rPr>
              <a:t>Insensitivity to bunch length leads to have compressed changes in the RMS bunch length calculation !</a:t>
            </a:r>
          </a:p>
        </p:txBody>
      </p:sp>
      <p:pic>
        <p:nvPicPr>
          <p:cNvPr id="19" name="Picture 18" descr="Chart, line chart&#10;&#10;Description automatically generated">
            <a:extLst>
              <a:ext uri="{FF2B5EF4-FFF2-40B4-BE49-F238E27FC236}">
                <a16:creationId xmlns:a16="http://schemas.microsoft.com/office/drawing/2014/main" id="{B588A77E-93F0-619E-73E7-8D25F7750341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01" t="4207" r="7973" b="3619"/>
          <a:stretch/>
        </p:blipFill>
        <p:spPr>
          <a:xfrm>
            <a:off x="6300821" y="4130115"/>
            <a:ext cx="3723065" cy="2100650"/>
          </a:xfrm>
          <a:prstGeom prst="rect">
            <a:avLst/>
          </a:prstGeom>
        </p:spPr>
      </p:pic>
      <p:grpSp>
        <p:nvGrpSpPr>
          <p:cNvPr id="26" name="Group 25">
            <a:extLst>
              <a:ext uri="{FF2B5EF4-FFF2-40B4-BE49-F238E27FC236}">
                <a16:creationId xmlns:a16="http://schemas.microsoft.com/office/drawing/2014/main" id="{4DDC2E9E-923A-C4D6-0D09-0A1770E6DC73}"/>
              </a:ext>
            </a:extLst>
          </p:cNvPr>
          <p:cNvGrpSpPr>
            <a:grpSpLocks noChangeAspect="1"/>
          </p:cNvGrpSpPr>
          <p:nvPr/>
        </p:nvGrpSpPr>
        <p:grpSpPr>
          <a:xfrm>
            <a:off x="6505524" y="1597634"/>
            <a:ext cx="3313660" cy="2167768"/>
            <a:chOff x="6686847" y="1848514"/>
            <a:chExt cx="2927733" cy="1915298"/>
          </a:xfrm>
        </p:grpSpPr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AF6F88B1-83D0-E466-D72D-AB8EA0D621AA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6686847" y="1848514"/>
              <a:ext cx="2927733" cy="1915298"/>
            </a:xfrm>
            <a:prstGeom prst="rect">
              <a:avLst/>
            </a:prstGeom>
          </p:spPr>
        </p:pic>
        <p:cxnSp>
          <p:nvCxnSpPr>
            <p:cNvPr id="20" name="Straight Arrow Connector 19">
              <a:extLst>
                <a:ext uri="{FF2B5EF4-FFF2-40B4-BE49-F238E27FC236}">
                  <a16:creationId xmlns:a16="http://schemas.microsoft.com/office/drawing/2014/main" id="{9C60CB09-39A4-1B03-7248-6B03A178D22A}"/>
                </a:ext>
              </a:extLst>
            </p:cNvPr>
            <p:cNvCxnSpPr>
              <a:cxnSpLocks/>
            </p:cNvCxnSpPr>
            <p:nvPr/>
          </p:nvCxnSpPr>
          <p:spPr>
            <a:xfrm>
              <a:off x="7191891" y="1995121"/>
              <a:ext cx="0" cy="1365917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EBD671A4-601E-0335-7B1D-5CC637F9889F}"/>
                </a:ext>
              </a:extLst>
            </p:cNvPr>
            <p:cNvCxnSpPr>
              <a:cxnSpLocks/>
            </p:cNvCxnSpPr>
            <p:nvPr/>
          </p:nvCxnSpPr>
          <p:spPr>
            <a:xfrm>
              <a:off x="7170905" y="1995121"/>
              <a:ext cx="2221555" cy="0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DE70DD36-5155-3847-C423-ECD66C6BCE1F}"/>
              </a:ext>
            </a:extLst>
          </p:cNvPr>
          <p:cNvGrpSpPr>
            <a:grpSpLocks noChangeAspect="1"/>
          </p:cNvGrpSpPr>
          <p:nvPr/>
        </p:nvGrpSpPr>
        <p:grpSpPr>
          <a:xfrm>
            <a:off x="919873" y="6343378"/>
            <a:ext cx="2614290" cy="409589"/>
            <a:chOff x="3751781" y="3214683"/>
            <a:chExt cx="4935490" cy="773259"/>
          </a:xfrm>
        </p:grpSpPr>
        <p:pic>
          <p:nvPicPr>
            <p:cNvPr id="28" name="Picture 27" descr="A picture containing food, drawing&#10;&#10;Description automatically generated">
              <a:extLst>
                <a:ext uri="{FF2B5EF4-FFF2-40B4-BE49-F238E27FC236}">
                  <a16:creationId xmlns:a16="http://schemas.microsoft.com/office/drawing/2014/main" id="{DE2F5897-64EA-6D4A-1107-90EDC575E852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180055" y="3214683"/>
              <a:ext cx="1507216" cy="773258"/>
            </a:xfrm>
            <a:prstGeom prst="rect">
              <a:avLst/>
            </a:prstGeom>
          </p:spPr>
        </p:pic>
        <p:pic>
          <p:nvPicPr>
            <p:cNvPr id="29" name="Picture 28">
              <a:extLst>
                <a:ext uri="{FF2B5EF4-FFF2-40B4-BE49-F238E27FC236}">
                  <a16:creationId xmlns:a16="http://schemas.microsoft.com/office/drawing/2014/main" id="{85E8F8C2-C4C9-2A0A-BB70-3079350C2D82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49752" y="3214683"/>
              <a:ext cx="1544733" cy="773259"/>
            </a:xfrm>
            <a:prstGeom prst="rect">
              <a:avLst/>
            </a:prstGeom>
          </p:spPr>
        </p:pic>
        <p:pic>
          <p:nvPicPr>
            <p:cNvPr id="30" name="Picture 2" descr="AWAKE collaboration meeting @ CERN">
              <a:extLst>
                <a:ext uri="{FF2B5EF4-FFF2-40B4-BE49-F238E27FC236}">
                  <a16:creationId xmlns:a16="http://schemas.microsoft.com/office/drawing/2014/main" id="{273E8B73-9CE9-6986-3DB3-FE77B0FE813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51781" y="3214683"/>
              <a:ext cx="1512401" cy="77325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94FF97A1-34D3-E448-ECA6-6AAD1F8AABCB}"/>
              </a:ext>
            </a:extLst>
          </p:cNvPr>
          <p:cNvCxnSpPr>
            <a:cxnSpLocks/>
          </p:cNvCxnSpPr>
          <p:nvPr/>
        </p:nvCxnSpPr>
        <p:spPr>
          <a:xfrm flipV="1">
            <a:off x="7456907" y="4232883"/>
            <a:ext cx="0" cy="1920782"/>
          </a:xfrm>
          <a:prstGeom prst="line">
            <a:avLst/>
          </a:prstGeom>
          <a:ln>
            <a:solidFill>
              <a:schemeClr val="tx2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0397A5F0-C499-C279-3222-65A4B1F1F04A}"/>
              </a:ext>
            </a:extLst>
          </p:cNvPr>
          <p:cNvCxnSpPr>
            <a:cxnSpLocks/>
          </p:cNvCxnSpPr>
          <p:nvPr/>
        </p:nvCxnSpPr>
        <p:spPr>
          <a:xfrm>
            <a:off x="7655011" y="4584357"/>
            <a:ext cx="722870" cy="766119"/>
          </a:xfrm>
          <a:prstGeom prst="straightConnector1">
            <a:avLst/>
          </a:prstGeom>
          <a:ln>
            <a:solidFill>
              <a:schemeClr val="tx2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>
            <a:extLst>
              <a:ext uri="{FF2B5EF4-FFF2-40B4-BE49-F238E27FC236}">
                <a16:creationId xmlns:a16="http://schemas.microsoft.com/office/drawing/2014/main" id="{793F598E-7328-76DB-D7FB-8912D7FFFDA9}"/>
              </a:ext>
            </a:extLst>
          </p:cNvPr>
          <p:cNvSpPr txBox="1"/>
          <p:nvPr/>
        </p:nvSpPr>
        <p:spPr>
          <a:xfrm>
            <a:off x="486678" y="970867"/>
            <a:ext cx="609497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Reference : Transverse Deflecting Cavity measurements 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1AD47C42-F0B5-0594-A8C7-8484ECD51032}"/>
              </a:ext>
            </a:extLst>
          </p:cNvPr>
          <p:cNvSpPr txBox="1"/>
          <p:nvPr/>
        </p:nvSpPr>
        <p:spPr>
          <a:xfrm>
            <a:off x="7211607" y="1139681"/>
            <a:ext cx="219795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200" dirty="0">
                <a:solidFill>
                  <a:srgbClr val="C00000"/>
                </a:solidFill>
              </a:rPr>
              <a:t>RF Deflector : 0.2 </a:t>
            </a:r>
            <a:r>
              <a:rPr lang="en-GB" sz="1200" dirty="0" err="1">
                <a:solidFill>
                  <a:srgbClr val="C00000"/>
                </a:solidFill>
              </a:rPr>
              <a:t>ps</a:t>
            </a:r>
            <a:r>
              <a:rPr lang="en-GB" sz="1200" dirty="0">
                <a:solidFill>
                  <a:srgbClr val="C00000"/>
                </a:solidFill>
              </a:rPr>
              <a:t> to 2 </a:t>
            </a:r>
            <a:r>
              <a:rPr lang="en-GB" sz="1200" dirty="0" err="1">
                <a:solidFill>
                  <a:srgbClr val="C00000"/>
                </a:solidFill>
              </a:rPr>
              <a:t>ps</a:t>
            </a:r>
            <a:endParaRPr lang="en-GB" sz="1200" dirty="0">
              <a:solidFill>
                <a:srgbClr val="C00000"/>
              </a:solidFill>
            </a:endParaRPr>
          </a:p>
          <a:p>
            <a:pPr algn="ctr"/>
            <a:r>
              <a:rPr lang="en-GB" sz="1200" dirty="0">
                <a:solidFill>
                  <a:srgbClr val="C00000"/>
                </a:solidFill>
              </a:rPr>
              <a:t>CHDR : 2 </a:t>
            </a:r>
            <a:r>
              <a:rPr lang="en-GB" sz="1200" dirty="0" err="1">
                <a:solidFill>
                  <a:srgbClr val="C00000"/>
                </a:solidFill>
              </a:rPr>
              <a:t>ps</a:t>
            </a:r>
            <a:r>
              <a:rPr lang="en-GB" sz="1200" dirty="0">
                <a:solidFill>
                  <a:srgbClr val="C00000"/>
                </a:solidFill>
              </a:rPr>
              <a:t> to 2.4 </a:t>
            </a:r>
            <a:r>
              <a:rPr lang="en-GB" sz="1200" dirty="0" err="1">
                <a:solidFill>
                  <a:srgbClr val="C00000"/>
                </a:solidFill>
              </a:rPr>
              <a:t>ps</a:t>
            </a:r>
            <a:r>
              <a:rPr lang="en-GB" sz="1200" dirty="0">
                <a:solidFill>
                  <a:srgbClr val="C00000"/>
                </a:solidFill>
              </a:rPr>
              <a:t> </a:t>
            </a:r>
          </a:p>
        </p:txBody>
      </p:sp>
      <p:sp>
        <p:nvSpPr>
          <p:cNvPr id="40" name="Rectangle: Rounded Corners 39">
            <a:extLst>
              <a:ext uri="{FF2B5EF4-FFF2-40B4-BE49-F238E27FC236}">
                <a16:creationId xmlns:a16="http://schemas.microsoft.com/office/drawing/2014/main" id="{5F20D334-64DE-7B2C-A827-1EFCEAF1D432}"/>
              </a:ext>
            </a:extLst>
          </p:cNvPr>
          <p:cNvSpPr/>
          <p:nvPr/>
        </p:nvSpPr>
        <p:spPr>
          <a:xfrm>
            <a:off x="2420256" y="4007222"/>
            <a:ext cx="525294" cy="544508"/>
          </a:xfrm>
          <a:prstGeom prst="roundRect">
            <a:avLst/>
          </a:prstGeom>
          <a:noFill/>
          <a:ln>
            <a:solidFill>
              <a:srgbClr val="C0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2" name="Footer Placeholder 41">
            <a:extLst>
              <a:ext uri="{FF2B5EF4-FFF2-40B4-BE49-F238E27FC236}">
                <a16:creationId xmlns:a16="http://schemas.microsoft.com/office/drawing/2014/main" id="{AA064130-A196-2940-0A65-EC794DDB41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AWAKE Collaboration Meeting 5-7 October ‘22 | Status of the ChDR Bunch Length Monitor</a:t>
            </a:r>
          </a:p>
        </p:txBody>
      </p:sp>
      <p:sp>
        <p:nvSpPr>
          <p:cNvPr id="43" name="Slide Number Placeholder 42">
            <a:extLst>
              <a:ext uri="{FF2B5EF4-FFF2-40B4-BE49-F238E27FC236}">
                <a16:creationId xmlns:a16="http://schemas.microsoft.com/office/drawing/2014/main" id="{7C0F88EA-1901-7C02-CD41-A2146BE73B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E47B20-C4B4-4230-8EA4-7F8A96CB69ED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3975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2">
            <a:extLst>
              <a:ext uri="{FF2B5EF4-FFF2-40B4-BE49-F238E27FC236}">
                <a16:creationId xmlns:a16="http://schemas.microsoft.com/office/drawing/2014/main" id="{9CA5829D-A142-87F8-DE71-390FEDA1B78C}"/>
              </a:ext>
            </a:extLst>
          </p:cNvPr>
          <p:cNvSpPr txBox="1">
            <a:spLocks/>
          </p:cNvSpPr>
          <p:nvPr/>
        </p:nvSpPr>
        <p:spPr>
          <a:xfrm>
            <a:off x="407988" y="373593"/>
            <a:ext cx="11376025" cy="70990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/>
              <a:t>Tests @CLEAR -  MP Interferometer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1" name="Table 3">
                <a:extLst>
                  <a:ext uri="{FF2B5EF4-FFF2-40B4-BE49-F238E27FC236}">
                    <a16:creationId xmlns:a16="http://schemas.microsoft.com/office/drawing/2014/main" id="{712DCF1E-2182-7528-E017-4A97431C44C2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560033695"/>
                  </p:ext>
                </p:extLst>
              </p:nvPr>
            </p:nvGraphicFramePr>
            <p:xfrm>
              <a:off x="4155359" y="4497506"/>
              <a:ext cx="3881281" cy="124968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145286">
                      <a:extLst>
                        <a:ext uri="{9D8B030D-6E8A-4147-A177-3AD203B41FA5}">
                          <a16:colId xmlns:a16="http://schemas.microsoft.com/office/drawing/2014/main" val="2566145240"/>
                        </a:ext>
                      </a:extLst>
                    </a:gridCol>
                    <a:gridCol w="1735995">
                      <a:extLst>
                        <a:ext uri="{9D8B030D-6E8A-4147-A177-3AD203B41FA5}">
                          <a16:colId xmlns:a16="http://schemas.microsoft.com/office/drawing/2014/main" val="2145926306"/>
                        </a:ext>
                      </a:extLst>
                    </a:gridCol>
                  </a:tblGrid>
                  <a:tr h="200123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GB" sz="1200" dirty="0"/>
                            <a:t>Electron Bunch Parameter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200" dirty="0"/>
                            <a:t>Value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124594693"/>
                      </a:ext>
                    </a:extLst>
                  </a:tr>
                  <a:tr h="154561">
                    <a:tc>
                      <a:txBody>
                        <a:bodyPr/>
                        <a:lstStyle/>
                        <a:p>
                          <a:r>
                            <a:rPr lang="en-GB" sz="1000" dirty="0"/>
                            <a:t>Energy, E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00" dirty="0"/>
                            <a:t>160 [MeV]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620775986"/>
                      </a:ext>
                    </a:extLst>
                  </a:tr>
                  <a:tr h="154561">
                    <a:tc>
                      <a:txBody>
                        <a:bodyPr/>
                        <a:lstStyle/>
                        <a:p>
                          <a:r>
                            <a:rPr lang="en-GB" sz="1000" dirty="0"/>
                            <a:t>Charge, Q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00" dirty="0"/>
                            <a:t>50-60 [</a:t>
                          </a:r>
                          <a:r>
                            <a:rPr lang="en-GB" sz="1000" dirty="0" err="1"/>
                            <a:t>pC</a:t>
                          </a:r>
                          <a:r>
                            <a:rPr lang="en-GB" sz="1000" dirty="0"/>
                            <a:t>]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806080755"/>
                      </a:ext>
                    </a:extLst>
                  </a:tr>
                  <a:tr h="154561">
                    <a:tc>
                      <a:txBody>
                        <a:bodyPr/>
                        <a:lstStyle/>
                        <a:p>
                          <a:r>
                            <a:rPr lang="en-GB" sz="1000" dirty="0"/>
                            <a:t>Length,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GB" sz="10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100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𝜎</m:t>
                                  </m:r>
                                </m:e>
                                <m:sub>
                                  <m:r>
                                    <a:rPr lang="en-GB" sz="1000" b="0" i="1" smtClean="0">
                                      <a:latin typeface="Cambria Math" panose="02040503050406030204" pitchFamily="18" charset="0"/>
                                    </a:rPr>
                                    <m:t>𝑧</m:t>
                                  </m:r>
                                </m:sub>
                              </m:sSub>
                            </m:oMath>
                          </a14:m>
                          <a:endParaRPr lang="en-GB" sz="1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00" dirty="0"/>
                            <a:t>0.5 - 0.7 </a:t>
                          </a:r>
                          <a:r>
                            <a:rPr lang="en-GB" sz="1000" dirty="0" err="1"/>
                            <a:t>ps</a:t>
                          </a:r>
                          <a:endParaRPr lang="en-GB" sz="10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402037800"/>
                      </a:ext>
                    </a:extLst>
                  </a:tr>
                  <a:tr h="154561">
                    <a:tc>
                      <a:txBody>
                        <a:bodyPr/>
                        <a:lstStyle/>
                        <a:p>
                          <a:r>
                            <a:rPr lang="en-GB" sz="1000" dirty="0"/>
                            <a:t>Size,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GB" sz="10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100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𝜎</m:t>
                                  </m:r>
                                </m:e>
                                <m:sub>
                                  <m:r>
                                    <a:rPr lang="en-GB" sz="10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𝑟</m:t>
                                  </m:r>
                                </m:sub>
                              </m:sSub>
                            </m:oMath>
                          </a14:m>
                          <a:endParaRPr lang="en-GB" sz="1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00" dirty="0"/>
                            <a:t>0.2 mm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03090048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1" name="Table 3">
                <a:extLst>
                  <a:ext uri="{FF2B5EF4-FFF2-40B4-BE49-F238E27FC236}">
                    <a16:creationId xmlns:a16="http://schemas.microsoft.com/office/drawing/2014/main" id="{712DCF1E-2182-7528-E017-4A97431C44C2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560033695"/>
                  </p:ext>
                </p:extLst>
              </p:nvPr>
            </p:nvGraphicFramePr>
            <p:xfrm>
              <a:off x="4155359" y="4497506"/>
              <a:ext cx="3881281" cy="124968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145286">
                      <a:extLst>
                        <a:ext uri="{9D8B030D-6E8A-4147-A177-3AD203B41FA5}">
                          <a16:colId xmlns:a16="http://schemas.microsoft.com/office/drawing/2014/main" val="2566145240"/>
                        </a:ext>
                      </a:extLst>
                    </a:gridCol>
                    <a:gridCol w="1735995">
                      <a:extLst>
                        <a:ext uri="{9D8B030D-6E8A-4147-A177-3AD203B41FA5}">
                          <a16:colId xmlns:a16="http://schemas.microsoft.com/office/drawing/2014/main" val="2145926306"/>
                        </a:ext>
                      </a:extLst>
                    </a:gridCol>
                  </a:tblGrid>
                  <a:tr h="274320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GB" sz="1200" dirty="0"/>
                            <a:t>Electron Bunch Parameter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200" dirty="0"/>
                            <a:t>Value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124594693"/>
                      </a:ext>
                    </a:extLst>
                  </a:tr>
                  <a:tr h="243840">
                    <a:tc>
                      <a:txBody>
                        <a:bodyPr/>
                        <a:lstStyle/>
                        <a:p>
                          <a:r>
                            <a:rPr lang="en-GB" sz="1000" dirty="0"/>
                            <a:t>Energy, E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00" dirty="0"/>
                            <a:t>160 [MeV]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620775986"/>
                      </a:ext>
                    </a:extLst>
                  </a:tr>
                  <a:tr h="243840">
                    <a:tc>
                      <a:txBody>
                        <a:bodyPr/>
                        <a:lstStyle/>
                        <a:p>
                          <a:r>
                            <a:rPr lang="en-GB" sz="1000" dirty="0"/>
                            <a:t>Charge, Q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00" dirty="0"/>
                            <a:t>50-60 [</a:t>
                          </a:r>
                          <a:r>
                            <a:rPr lang="en-GB" sz="1000" dirty="0" err="1"/>
                            <a:t>pC</a:t>
                          </a:r>
                          <a:r>
                            <a:rPr lang="en-GB" sz="1000" dirty="0"/>
                            <a:t>]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806080755"/>
                      </a:ext>
                    </a:extLst>
                  </a:tr>
                  <a:tr h="243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283" t="-317500" r="-81870" b="-11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00" dirty="0"/>
                            <a:t>0.5 - 0.7 </a:t>
                          </a:r>
                          <a:r>
                            <a:rPr lang="en-GB" sz="1000" dirty="0" err="1"/>
                            <a:t>ps</a:t>
                          </a:r>
                          <a:endParaRPr lang="en-GB" sz="10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402037800"/>
                      </a:ext>
                    </a:extLst>
                  </a:tr>
                  <a:tr h="243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283" t="-417500" r="-81870" b="-1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000" dirty="0"/>
                            <a:t>0.2 mm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03090048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38" name="TextBox 37">
            <a:extLst>
              <a:ext uri="{FF2B5EF4-FFF2-40B4-BE49-F238E27FC236}">
                <a16:creationId xmlns:a16="http://schemas.microsoft.com/office/drawing/2014/main" id="{629CEEAD-883A-BC5D-AAD5-88CC2E05B094}"/>
              </a:ext>
            </a:extLst>
          </p:cNvPr>
          <p:cNvSpPr txBox="1"/>
          <p:nvPr/>
        </p:nvSpPr>
        <p:spPr>
          <a:xfrm>
            <a:off x="301412" y="1134397"/>
            <a:ext cx="7189469" cy="92333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indent="-171450" algn="l">
              <a:buFont typeface="Arial" panose="020B0604020202020204" pitchFamily="34" charset="0"/>
              <a:buChar char="•"/>
            </a:pPr>
            <a:r>
              <a:rPr lang="en-GB" sz="1200" dirty="0"/>
              <a:t>TPX50 THz lenses is located after the analyser. </a:t>
            </a:r>
          </a:p>
          <a:p>
            <a:pPr marL="171450" indent="-171450" algn="l">
              <a:buFont typeface="Arial" panose="020B0604020202020204" pitchFamily="34" charset="0"/>
              <a:buChar char="•"/>
            </a:pPr>
            <a:endParaRPr lang="en-GB" sz="1200" dirty="0"/>
          </a:p>
          <a:p>
            <a:pPr marL="171450" indent="-171450" algn="l">
              <a:buFont typeface="Arial" panose="020B0604020202020204" pitchFamily="34" charset="0"/>
              <a:buChar char="•"/>
            </a:pPr>
            <a:r>
              <a:rPr lang="en-GB" sz="1200" dirty="0"/>
              <a:t>Cylindrical metallic shield between detector and lens to avoid low frequency domination of the spectrum.</a:t>
            </a:r>
          </a:p>
          <a:p>
            <a:pPr marL="171450" indent="-171450" algn="l">
              <a:buFont typeface="Arial" panose="020B0604020202020204" pitchFamily="34" charset="0"/>
              <a:buChar char="•"/>
            </a:pPr>
            <a:endParaRPr lang="en-GB" sz="1200" dirty="0"/>
          </a:p>
          <a:p>
            <a:pPr marL="171450" indent="-171450" algn="l">
              <a:buFont typeface="Arial" panose="020B0604020202020204" pitchFamily="34" charset="0"/>
              <a:buChar char="•"/>
            </a:pPr>
            <a:r>
              <a:rPr lang="en-GB" sz="1200" dirty="0"/>
              <a:t>Motor step size : 0.25 mm (100 steps)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id="{CFF0B716-B3DC-22F0-518A-0C3E3632145A}"/>
                  </a:ext>
                </a:extLst>
              </p:cNvPr>
              <p:cNvSpPr txBox="1"/>
              <p:nvPr/>
            </p:nvSpPr>
            <p:spPr>
              <a:xfrm>
                <a:off x="407988" y="2191516"/>
                <a:ext cx="2845138" cy="4070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400" b="0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  <m:sub>
                          <m:r>
                            <a:rPr lang="en-GB" sz="1400" b="0" i="1" smtClean="0">
                              <a:latin typeface="Cambria Math" panose="02040503050406030204" pitchFamily="18" charset="0"/>
                            </a:rPr>
                            <m:t>𝑚𝑎𝑥</m:t>
                          </m:r>
                        </m:sub>
                      </m:sSub>
                      <m:r>
                        <a:rPr lang="en-GB" sz="1400" b="0" i="1" smtClean="0">
                          <a:latin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en-GB" sz="1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1400" b="0" i="1" smtClean="0">
                              <a:latin typeface="Cambria Math" panose="02040503050406030204" pitchFamily="18" charset="0"/>
                            </a:rPr>
                            <m:t>𝑐</m:t>
                          </m:r>
                        </m:num>
                        <m:den>
                          <m:r>
                            <a:rPr lang="en-GB" sz="1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GB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×(2,5 </m:t>
                          </m:r>
                          <m:r>
                            <a:rPr lang="en-GB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</m:t>
                          </m:r>
                          <m:r>
                            <a:rPr lang="en-GB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𝑚</m:t>
                          </m:r>
                          <m:r>
                            <a:rPr lang="en-GB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×2)</m:t>
                          </m:r>
                        </m:den>
                      </m:f>
                      <m:r>
                        <a:rPr lang="en-GB" sz="1400" b="0" i="0" smtClean="0">
                          <a:latin typeface="Cambria Math" panose="02040503050406030204" pitchFamily="18" charset="0"/>
                        </a:rPr>
                        <m:t>=30 </m:t>
                      </m:r>
                      <m:r>
                        <m:rPr>
                          <m:sty m:val="p"/>
                        </m:rPr>
                        <a:rPr lang="en-GB" sz="1400" b="0" i="0" smtClean="0">
                          <a:latin typeface="Cambria Math" panose="02040503050406030204" pitchFamily="18" charset="0"/>
                        </a:rPr>
                        <m:t>THz</m:t>
                      </m:r>
                    </m:oMath>
                  </m:oMathPara>
                </a14:m>
                <a:endParaRPr lang="en-GB" sz="1400" dirty="0"/>
              </a:p>
            </p:txBody>
          </p:sp>
        </mc:Choice>
        <mc:Fallback xmlns=""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id="{CFF0B716-B3DC-22F0-518A-0C3E3632145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7988" y="2191516"/>
                <a:ext cx="2845138" cy="407099"/>
              </a:xfrm>
              <a:prstGeom prst="rect">
                <a:avLst/>
              </a:prstGeom>
              <a:blipFill>
                <a:blip r:embed="rId3"/>
                <a:stretch>
                  <a:fillRect l="-857" b="-1818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3E029F99-69AE-7CCB-4096-B0E0D858E977}"/>
                  </a:ext>
                </a:extLst>
              </p:cNvPr>
              <p:cNvSpPr txBox="1"/>
              <p:nvPr/>
            </p:nvSpPr>
            <p:spPr>
              <a:xfrm>
                <a:off x="4956576" y="2191926"/>
                <a:ext cx="2935547" cy="4070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400" b="0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  <m:sub>
                          <m:r>
                            <a:rPr lang="en-GB" sz="1400" b="0" i="1" smtClean="0">
                              <a:latin typeface="Cambria Math" panose="02040503050406030204" pitchFamily="18" charset="0"/>
                            </a:rPr>
                            <m:t>𝑡𝑒𝑠𝑡</m:t>
                          </m:r>
                        </m:sub>
                      </m:sSub>
                      <m:r>
                        <a:rPr lang="en-GB" sz="1400" b="0" i="1" smtClean="0">
                          <a:latin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en-GB" sz="1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1400" b="0" i="1" smtClean="0">
                              <a:latin typeface="Cambria Math" panose="02040503050406030204" pitchFamily="18" charset="0"/>
                            </a:rPr>
                            <m:t>𝑐</m:t>
                          </m:r>
                        </m:num>
                        <m:den>
                          <m:r>
                            <a:rPr lang="en-GB" sz="1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GB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×(250 </m:t>
                          </m:r>
                          <m:r>
                            <a:rPr lang="en-GB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</m:t>
                          </m:r>
                          <m:r>
                            <a:rPr lang="en-GB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𝑚</m:t>
                          </m:r>
                          <m:r>
                            <a:rPr lang="en-GB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×2)</m:t>
                          </m:r>
                        </m:den>
                      </m:f>
                      <m:r>
                        <a:rPr lang="en-GB" sz="1400" b="0" i="0" smtClean="0">
                          <a:latin typeface="Cambria Math" panose="02040503050406030204" pitchFamily="18" charset="0"/>
                        </a:rPr>
                        <m:t>=300 </m:t>
                      </m:r>
                      <m:r>
                        <m:rPr>
                          <m:sty m:val="p"/>
                        </m:rPr>
                        <a:rPr lang="en-GB" sz="1400" b="0" i="0" smtClean="0">
                          <a:latin typeface="Cambria Math" panose="02040503050406030204" pitchFamily="18" charset="0"/>
                        </a:rPr>
                        <m:t>GHz</m:t>
                      </m:r>
                    </m:oMath>
                  </m:oMathPara>
                </a14:m>
                <a:endParaRPr lang="en-GB" sz="1400" dirty="0"/>
              </a:p>
            </p:txBody>
          </p:sp>
        </mc:Choice>
        <mc:Fallback xmlns="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3E029F99-69AE-7CCB-4096-B0E0D858E97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56576" y="2191926"/>
                <a:ext cx="2935547" cy="407099"/>
              </a:xfrm>
              <a:prstGeom prst="rect">
                <a:avLst/>
              </a:prstGeom>
              <a:blipFill>
                <a:blip r:embed="rId4"/>
                <a:stretch>
                  <a:fillRect l="-1452" r="-622" b="-1818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4AA21637-47B4-3101-1828-5D6F6332E2D1}"/>
                  </a:ext>
                </a:extLst>
              </p:cNvPr>
              <p:cNvSpPr txBox="1"/>
              <p:nvPr/>
            </p:nvSpPr>
            <p:spPr>
              <a:xfrm>
                <a:off x="407988" y="3442655"/>
                <a:ext cx="4143122" cy="31258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l"/>
                <a14:m>
                  <m:oMath xmlns:m="http://schemas.openxmlformats.org/officeDocument/2006/math">
                    <m:r>
                      <a:rPr lang="en-GB" sz="1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∆</m:t>
                    </m:r>
                    <m:sSub>
                      <m:sSubPr>
                        <m:ctrlPr>
                          <a:rPr lang="en-GB" sz="1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GB" sz="1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𝑟𝑒𝑠𝑜𝑙𝑢𝑡𝑖𝑜𝑛</m:t>
                        </m:r>
                      </m:sub>
                    </m:sSub>
                    <m:r>
                      <a:rPr lang="en-GB" sz="1400" b="0" i="1" smtClean="0">
                        <a:latin typeface="Cambria Math" panose="02040503050406030204" pitchFamily="18" charset="0"/>
                      </a:rPr>
                      <m:t>= </m:t>
                    </m:r>
                    <m:f>
                      <m:fPr>
                        <m:ctrlPr>
                          <a:rPr lang="en-GB" sz="14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1400" b="0" i="1" smtClean="0">
                            <a:latin typeface="Cambria Math" panose="02040503050406030204" pitchFamily="18" charset="0"/>
                          </a:rPr>
                          <m:t>𝑐</m:t>
                        </m:r>
                      </m:num>
                      <m:den>
                        <m:r>
                          <a:rPr lang="en-GB" sz="1400" b="0" i="1" smtClean="0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GB" sz="1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×</m:t>
                        </m:r>
                        <m:r>
                          <a:rPr lang="en-GB" sz="1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𝑚𝑎𝑥</m:t>
                        </m:r>
                        <m:r>
                          <a:rPr lang="en-GB" sz="1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  <m:r>
                          <a:rPr lang="en-GB" sz="1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𝑜𝑝𝑡𝑖𝑐𝑎𝑙</m:t>
                        </m:r>
                        <m:r>
                          <a:rPr lang="en-GB" sz="1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  <m:r>
                          <a:rPr lang="en-GB" sz="1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𝑝𝑎𝑡h</m:t>
                        </m:r>
                        <m:r>
                          <a:rPr lang="en-GB" sz="1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  <m:r>
                          <a:rPr lang="en-GB" sz="1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𝑑𝑖𝑓𝑓𝑒𝑟𝑒𝑛𝑐𝑒</m:t>
                        </m:r>
                      </m:den>
                    </m:f>
                    <m:r>
                      <a:rPr lang="en-GB" sz="1400" b="0" i="0" smtClean="0">
                        <a:latin typeface="Cambria Math" panose="02040503050406030204" pitchFamily="18" charset="0"/>
                      </a:rPr>
                      <m:t>=1.43 </m:t>
                    </m:r>
                    <m:r>
                      <m:rPr>
                        <m:sty m:val="p"/>
                      </m:rPr>
                      <a:rPr lang="en-GB" sz="1400" b="0" i="0" smtClean="0">
                        <a:latin typeface="Cambria Math" panose="02040503050406030204" pitchFamily="18" charset="0"/>
                      </a:rPr>
                      <m:t>GHz</m:t>
                    </m:r>
                  </m:oMath>
                </a14:m>
                <a:r>
                  <a:rPr lang="en-GB" sz="1400" dirty="0"/>
                  <a:t> </a:t>
                </a:r>
              </a:p>
            </p:txBody>
          </p:sp>
        </mc:Choice>
        <mc:Fallback xmlns="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4AA21637-47B4-3101-1828-5D6F6332E2D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7988" y="3442655"/>
                <a:ext cx="4143122" cy="312586"/>
              </a:xfrm>
              <a:prstGeom prst="rect">
                <a:avLst/>
              </a:prstGeom>
              <a:blipFill>
                <a:blip r:embed="rId5"/>
                <a:stretch>
                  <a:fillRect l="-1471" b="-1764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Arrow: Right 8">
            <a:extLst>
              <a:ext uri="{FF2B5EF4-FFF2-40B4-BE49-F238E27FC236}">
                <a16:creationId xmlns:a16="http://schemas.microsoft.com/office/drawing/2014/main" id="{0F96A693-1EAF-0233-E8A6-E0E395313D01}"/>
              </a:ext>
            </a:extLst>
          </p:cNvPr>
          <p:cNvSpPr/>
          <p:nvPr/>
        </p:nvSpPr>
        <p:spPr>
          <a:xfrm>
            <a:off x="4783591" y="3497173"/>
            <a:ext cx="648729" cy="20355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Arrow: Right 9">
            <a:extLst>
              <a:ext uri="{FF2B5EF4-FFF2-40B4-BE49-F238E27FC236}">
                <a16:creationId xmlns:a16="http://schemas.microsoft.com/office/drawing/2014/main" id="{2D2B3B01-930A-E5B4-C74E-9E54FE2518A0}"/>
              </a:ext>
            </a:extLst>
          </p:cNvPr>
          <p:cNvSpPr/>
          <p:nvPr/>
        </p:nvSpPr>
        <p:spPr>
          <a:xfrm>
            <a:off x="3755306" y="2293290"/>
            <a:ext cx="648729" cy="20355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56961537-2CB3-0683-7FAD-2E9FA504BF96}"/>
                  </a:ext>
                </a:extLst>
              </p:cNvPr>
              <p:cNvSpPr txBox="1"/>
              <p:nvPr/>
            </p:nvSpPr>
            <p:spPr>
              <a:xfrm>
                <a:off x="5748267" y="3425756"/>
                <a:ext cx="4287712" cy="31258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l"/>
                <a14:m>
                  <m:oMath xmlns:m="http://schemas.openxmlformats.org/officeDocument/2006/math">
                    <m:r>
                      <a:rPr lang="en-GB" sz="1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∆</m:t>
                    </m:r>
                    <m:sSub>
                      <m:sSubPr>
                        <m:ctrlPr>
                          <a:rPr lang="en-GB" sz="1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GB" sz="1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𝑡𝑒𝑠𝑡</m:t>
                        </m:r>
                        <m:r>
                          <a:rPr lang="en-GB" sz="1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 </m:t>
                        </m:r>
                        <m:r>
                          <a:rPr lang="en-GB" sz="1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𝑟𝑒𝑠𝑜𝑙𝑢𝑡𝑖𝑜𝑛</m:t>
                        </m:r>
                      </m:sub>
                    </m:sSub>
                    <m:r>
                      <a:rPr lang="en-GB" sz="1400" b="0" i="1" smtClean="0">
                        <a:latin typeface="Cambria Math" panose="02040503050406030204" pitchFamily="18" charset="0"/>
                      </a:rPr>
                      <m:t>= </m:t>
                    </m:r>
                    <m:f>
                      <m:fPr>
                        <m:ctrlPr>
                          <a:rPr lang="en-GB" sz="14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1400" b="0" i="1" smtClean="0">
                            <a:latin typeface="Cambria Math" panose="02040503050406030204" pitchFamily="18" charset="0"/>
                          </a:rPr>
                          <m:t>𝑐</m:t>
                        </m:r>
                      </m:num>
                      <m:den>
                        <m:r>
                          <a:rPr lang="en-GB" sz="1400" b="0" i="1" smtClean="0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GB" sz="1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×</m:t>
                        </m:r>
                        <m:r>
                          <a:rPr lang="en-GB" sz="1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𝑚𝑎𝑥</m:t>
                        </m:r>
                        <m:r>
                          <a:rPr lang="en-GB" sz="1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  <m:r>
                          <a:rPr lang="en-GB" sz="1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𝑜𝑝𝑡𝑖𝑐𝑎𝑙</m:t>
                        </m:r>
                        <m:r>
                          <a:rPr lang="en-GB" sz="1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  <m:r>
                          <a:rPr lang="en-GB" sz="1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𝑝𝑎𝑡h</m:t>
                        </m:r>
                        <m:r>
                          <a:rPr lang="en-GB" sz="1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  <m:r>
                          <a:rPr lang="en-GB" sz="1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𝑑𝑖𝑓𝑓𝑒𝑟𝑒𝑛𝑐𝑒</m:t>
                        </m:r>
                      </m:den>
                    </m:f>
                    <m:r>
                      <a:rPr lang="en-GB" sz="1400" b="0" i="0" smtClean="0">
                        <a:latin typeface="Cambria Math" panose="02040503050406030204" pitchFamily="18" charset="0"/>
                      </a:rPr>
                      <m:t>=6 </m:t>
                    </m:r>
                    <m:r>
                      <m:rPr>
                        <m:sty m:val="p"/>
                      </m:rPr>
                      <a:rPr lang="en-GB" sz="1400" b="0" i="0" smtClean="0">
                        <a:latin typeface="Cambria Math" panose="02040503050406030204" pitchFamily="18" charset="0"/>
                      </a:rPr>
                      <m:t>GHz</m:t>
                    </m:r>
                  </m:oMath>
                </a14:m>
                <a:r>
                  <a:rPr lang="en-GB" sz="1400" dirty="0"/>
                  <a:t> </a:t>
                </a:r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56961537-2CB3-0683-7FAD-2E9FA504BF9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48267" y="3425756"/>
                <a:ext cx="4287712" cy="312586"/>
              </a:xfrm>
              <a:prstGeom prst="rect">
                <a:avLst/>
              </a:prstGeom>
              <a:blipFill>
                <a:blip r:embed="rId6"/>
                <a:stretch>
                  <a:fillRect l="-1422" b="-1764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4" name="Group 13">
            <a:extLst>
              <a:ext uri="{FF2B5EF4-FFF2-40B4-BE49-F238E27FC236}">
                <a16:creationId xmlns:a16="http://schemas.microsoft.com/office/drawing/2014/main" id="{26474C91-FAEA-AB18-ECA0-DC3F25A15414}"/>
              </a:ext>
            </a:extLst>
          </p:cNvPr>
          <p:cNvGrpSpPr>
            <a:grpSpLocks noChangeAspect="1"/>
          </p:cNvGrpSpPr>
          <p:nvPr/>
        </p:nvGrpSpPr>
        <p:grpSpPr>
          <a:xfrm>
            <a:off x="919873" y="6343378"/>
            <a:ext cx="2614290" cy="409589"/>
            <a:chOff x="3751781" y="3214683"/>
            <a:chExt cx="4935490" cy="773259"/>
          </a:xfrm>
        </p:grpSpPr>
        <p:pic>
          <p:nvPicPr>
            <p:cNvPr id="15" name="Picture 14" descr="A picture containing food, drawing&#10;&#10;Description automatically generated">
              <a:extLst>
                <a:ext uri="{FF2B5EF4-FFF2-40B4-BE49-F238E27FC236}">
                  <a16:creationId xmlns:a16="http://schemas.microsoft.com/office/drawing/2014/main" id="{D90D2FCE-0CFD-DBF0-88DD-11D49B779B83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180055" y="3214683"/>
              <a:ext cx="1507216" cy="773258"/>
            </a:xfrm>
            <a:prstGeom prst="rect">
              <a:avLst/>
            </a:prstGeom>
          </p:spPr>
        </p:pic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10CF4F58-27A1-FAB0-1C32-4B225331A4A5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49752" y="3214683"/>
              <a:ext cx="1544733" cy="773259"/>
            </a:xfrm>
            <a:prstGeom prst="rect">
              <a:avLst/>
            </a:prstGeom>
          </p:spPr>
        </p:pic>
        <p:pic>
          <p:nvPicPr>
            <p:cNvPr id="17" name="Picture 2" descr="AWAKE collaboration meeting @ CERN">
              <a:extLst>
                <a:ext uri="{FF2B5EF4-FFF2-40B4-BE49-F238E27FC236}">
                  <a16:creationId xmlns:a16="http://schemas.microsoft.com/office/drawing/2014/main" id="{987E31ED-E3A7-CB66-EBF7-BAFDA178F4A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51781" y="3214683"/>
              <a:ext cx="1512401" cy="77325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4" name="Picture 3" descr="A picture containing indoor, weapon, knife&#10;&#10;Description automatically generated">
            <a:extLst>
              <a:ext uri="{FF2B5EF4-FFF2-40B4-BE49-F238E27FC236}">
                <a16:creationId xmlns:a16="http://schemas.microsoft.com/office/drawing/2014/main" id="{0D0A4134-7745-F289-7B04-2F93AA6DC09E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8938876" y="1134397"/>
            <a:ext cx="2498306" cy="1875891"/>
          </a:xfrm>
          <a:prstGeom prst="rect">
            <a:avLst/>
          </a:prstGeom>
        </p:spPr>
      </p:pic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974377-F7D2-728D-36B4-4AF28296F1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AWAKE Collaboration Meeting 5-7 October ‘22 | Status of the ChDR Bunch Length Monitor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D15B555-CCCE-ABCF-5FF7-8D48880ED0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E47B20-C4B4-4230-8EA4-7F8A96CB69ED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66012438"/>
      </p:ext>
    </p:extLst>
  </p:cSld>
  <p:clrMapOvr>
    <a:masterClrMapping/>
  </p:clrMapOvr>
</p:sld>
</file>

<file path=ppt/theme/theme1.xml><?xml version="1.0" encoding="utf-8"?>
<a:theme xmlns:a="http://schemas.openxmlformats.org/drawingml/2006/main" name="Coorp_Theme1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oorp_Theme1" id="{FD18E165-8EE2-4973-9E1F-7FB64095348A}" vid="{20A879A2-F35D-4159-B987-DAC9E1BAACB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Coorp_Theme1</Template>
  <TotalTime>8475</TotalTime>
  <Words>2160</Words>
  <Application>Microsoft Office PowerPoint</Application>
  <PresentationFormat>Widescreen</PresentationFormat>
  <Paragraphs>343</Paragraphs>
  <Slides>13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8" baseType="lpstr">
      <vt:lpstr>Arial</vt:lpstr>
      <vt:lpstr>Calibri</vt:lpstr>
      <vt:lpstr>Cambria Math</vt:lpstr>
      <vt:lpstr>Garamond</vt:lpstr>
      <vt:lpstr>Coorp_Theme1</vt:lpstr>
      <vt:lpstr>Status of the ChDR  Bunch Length Monitor for Run 2c</vt:lpstr>
      <vt:lpstr>PowerPoint Presentation</vt:lpstr>
      <vt:lpstr>Installation for the Tests @CLEAR </vt:lpstr>
      <vt:lpstr>Test Schedule &amp; Outlook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Experiment Plan - (%100) </vt:lpstr>
      <vt:lpstr>Conclusion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Status of the ChDR  Bunch Length Monitor for Run 2c</dc:title>
  <dc:creator>Can Davut</dc:creator>
  <cp:lastModifiedBy>Can Davut</cp:lastModifiedBy>
  <cp:revision>7</cp:revision>
  <dcterms:created xsi:type="dcterms:W3CDTF">2022-09-30T09:05:17Z</dcterms:created>
  <dcterms:modified xsi:type="dcterms:W3CDTF">2022-10-06T09:45:58Z</dcterms:modified>
</cp:coreProperties>
</file>